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Varela Round"/>
      <p:regular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VarelaRoun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3dc1234832_0_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Google Shape;58;g3dc123483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3dc1234832_0_12: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Google Shape;64;g3dc123483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3dc1234832_0_1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 name="Google Shape;70;g3dc123483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3dc1234832_0_25: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 name="Google Shape;76;g3dc123483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dc1234832_0_33: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2" name="Google Shape;82;g3dc123483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dc1234832_0_41: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Google Shape;88;g3dc123483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dc1234832_0_49:notes"/>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4" name="Google Shape;94;g3dc123483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joeolaoye.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7783" r="0" t="0"/>
          <a:stretch/>
        </p:blipFill>
        <p:spPr>
          <a:xfrm>
            <a:off x="150" y="0"/>
            <a:ext cx="9144000" cy="5143500"/>
          </a:xfrm>
          <a:prstGeom prst="rect">
            <a:avLst/>
          </a:prstGeom>
          <a:noFill/>
          <a:ln>
            <a:noFill/>
          </a:ln>
        </p:spPr>
      </p:pic>
      <p:sp>
        <p:nvSpPr>
          <p:cNvPr id="55" name="Google Shape;55;p1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sz="4800">
                <a:solidFill>
                  <a:srgbClr val="FFFFFF"/>
                </a:solidFill>
                <a:latin typeface="Varela Round"/>
                <a:ea typeface="Varela Round"/>
                <a:cs typeface="Varela Round"/>
                <a:sym typeface="Varela Round"/>
              </a:rPr>
              <a:t>Welcome to my career workshop. </a:t>
            </a:r>
            <a:endParaRPr sz="4800">
              <a:solidFill>
                <a:srgbClr val="FFFFFF"/>
              </a:solidFill>
              <a:latin typeface="Varela Round"/>
              <a:ea typeface="Varela Round"/>
              <a:cs typeface="Varela Round"/>
              <a:sym typeface="Varela Rou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152400"/>
            <a:ext cx="4838701" cy="4838701"/>
          </a:xfrm>
          <a:prstGeom prst="rect">
            <a:avLst/>
          </a:prstGeom>
          <a:noFill/>
          <a:ln>
            <a:noFill/>
          </a:ln>
        </p:spPr>
      </p:pic>
      <p:sp>
        <p:nvSpPr>
          <p:cNvPr id="61" name="Google Shape;61;p14"/>
          <p:cNvSpPr txBox="1"/>
          <p:nvPr/>
        </p:nvSpPr>
        <p:spPr>
          <a:xfrm>
            <a:off x="4907800" y="163950"/>
            <a:ext cx="4164000" cy="4815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rPr lang="en-GB" sz="2400">
                <a:solidFill>
                  <a:srgbClr val="FFFFFF"/>
                </a:solidFill>
                <a:latin typeface="Varela Round"/>
                <a:ea typeface="Varela Round"/>
                <a:cs typeface="Varela Round"/>
                <a:sym typeface="Varela Round"/>
              </a:rPr>
              <a:t>Joseph </a:t>
            </a:r>
            <a:r>
              <a:rPr lang="en-GB" sz="2400">
                <a:solidFill>
                  <a:srgbClr val="FFFFFF"/>
                </a:solidFill>
                <a:latin typeface="Varela Round"/>
                <a:ea typeface="Varela Round"/>
                <a:cs typeface="Varela Round"/>
                <a:sym typeface="Varela Round"/>
              </a:rPr>
              <a:t>Olaoye</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rPr lang="en-GB" sz="2400">
                <a:solidFill>
                  <a:srgbClr val="FFFFFF"/>
                </a:solidFill>
                <a:latin typeface="Varela Round"/>
                <a:ea typeface="Varela Round"/>
                <a:cs typeface="Varela Round"/>
                <a:sym typeface="Varela Round"/>
              </a:rPr>
              <a:t>Senior Software Architect</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rPr lang="en-GB" sz="2400">
                <a:solidFill>
                  <a:srgbClr val="FFFFFF"/>
                </a:solidFill>
                <a:latin typeface="Varela Round"/>
                <a:ea typeface="Varela Round"/>
                <a:cs typeface="Varela Round"/>
                <a:sym typeface="Varela Round"/>
              </a:rPr>
              <a:t>Flutterwave.</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sz="2400">
              <a:solidFill>
                <a:srgbClr val="FFFFFF"/>
              </a:solidFill>
              <a:latin typeface="Varela Round"/>
              <a:ea typeface="Varela Round"/>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solidFill>
                  <a:schemeClr val="lt1"/>
                </a:solidFill>
                <a:latin typeface="Varela Round"/>
                <a:ea typeface="Varela Round"/>
                <a:cs typeface="Varela Round"/>
                <a:sym typeface="Varela Round"/>
              </a:rPr>
              <a:t>Who am I?</a:t>
            </a:r>
            <a:endParaRPr>
              <a:solidFill>
                <a:schemeClr val="lt1"/>
              </a:solidFill>
              <a:latin typeface="Varela Round"/>
              <a:ea typeface="Varela Round"/>
              <a:cs typeface="Varela Round"/>
              <a:sym typeface="Varela Round"/>
            </a:endParaRPr>
          </a:p>
        </p:txBody>
      </p:sp>
      <p:sp>
        <p:nvSpPr>
          <p:cNvPr id="67" name="Google Shape;67;p15"/>
          <p:cNvSpPr txBox="1"/>
          <p:nvPr/>
        </p:nvSpPr>
        <p:spPr>
          <a:xfrm>
            <a:off x="330625" y="1126200"/>
            <a:ext cx="8431200" cy="37920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solidFill>
                  <a:schemeClr val="lt1"/>
                </a:solidFill>
                <a:latin typeface="Varela Round"/>
                <a:ea typeface="Varela Round"/>
                <a:cs typeface="Varela Round"/>
                <a:sym typeface="Varela Round"/>
              </a:rPr>
              <a:t>You already know my name and what I look like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I have a </a:t>
            </a:r>
            <a:r>
              <a:rPr lang="en-GB" sz="1800">
                <a:solidFill>
                  <a:schemeClr val="lt1"/>
                </a:solidFill>
                <a:latin typeface="Varela Round"/>
                <a:ea typeface="Varela Round"/>
                <a:cs typeface="Varela Round"/>
                <a:sym typeface="Varela Round"/>
              </a:rPr>
              <a:t>bachelor's</a:t>
            </a:r>
            <a:r>
              <a:rPr lang="en-GB" sz="1800">
                <a:solidFill>
                  <a:schemeClr val="lt1"/>
                </a:solidFill>
                <a:latin typeface="Varela Round"/>
                <a:ea typeface="Varela Round"/>
                <a:cs typeface="Varela Round"/>
                <a:sym typeface="Varela Round"/>
              </a:rPr>
              <a:t> degree in Computing and its Practises with honours from the Open University UK</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Also got a master’s degree in Information Systems Management from the University of Roehampton.</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And yea, all my higher education has been online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I am on twitter @joeolaoye and also try to blog at </a:t>
            </a:r>
            <a:r>
              <a:rPr lang="en-GB" sz="1800" u="sng">
                <a:solidFill>
                  <a:schemeClr val="hlink"/>
                </a:solidFill>
                <a:latin typeface="Varela Round"/>
                <a:ea typeface="Varela Round"/>
                <a:cs typeface="Varela Round"/>
                <a:sym typeface="Varela Round"/>
                <a:hlinkClick r:id="rId3"/>
              </a:rPr>
              <a:t>https://joeolaoye.com</a:t>
            </a:r>
            <a:r>
              <a:rPr lang="en-GB" sz="1800">
                <a:solidFill>
                  <a:schemeClr val="lt1"/>
                </a:solidFill>
                <a:latin typeface="Varela Round"/>
                <a:ea typeface="Varela Round"/>
                <a:cs typeface="Varela Round"/>
                <a:sym typeface="Varela Round"/>
              </a:rPr>
              <a:t>. </a:t>
            </a:r>
            <a:endParaRPr sz="1800">
              <a:solidFill>
                <a:schemeClr val="lt1"/>
              </a:solidFill>
              <a:latin typeface="Varela Round"/>
              <a:ea typeface="Varela Round"/>
              <a:cs typeface="Varela Round"/>
              <a:sym typeface="Varela Rou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solidFill>
                  <a:schemeClr val="lt1"/>
                </a:solidFill>
                <a:latin typeface="Varela Round"/>
                <a:ea typeface="Varela Round"/>
                <a:cs typeface="Varela Round"/>
                <a:sym typeface="Varela Round"/>
              </a:rPr>
              <a:t>What I do?</a:t>
            </a:r>
            <a:endParaRPr>
              <a:solidFill>
                <a:schemeClr val="lt1"/>
              </a:solidFill>
              <a:latin typeface="Varela Round"/>
              <a:ea typeface="Varela Round"/>
              <a:cs typeface="Varela Round"/>
              <a:sym typeface="Varela Round"/>
            </a:endParaRPr>
          </a:p>
        </p:txBody>
      </p:sp>
      <p:sp>
        <p:nvSpPr>
          <p:cNvPr id="73" name="Google Shape;73;p16"/>
          <p:cNvSpPr txBox="1"/>
          <p:nvPr/>
        </p:nvSpPr>
        <p:spPr>
          <a:xfrm>
            <a:off x="362550" y="1219200"/>
            <a:ext cx="8418900" cy="375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solidFill>
                  <a:schemeClr val="lt1"/>
                </a:solidFill>
                <a:latin typeface="Varela Round"/>
                <a:ea typeface="Varela Round"/>
                <a:cs typeface="Varela Round"/>
                <a:sym typeface="Varela Round"/>
              </a:rPr>
              <a:t>In a broad sense, I am a software engineer and Wikipedia describes that as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“A person who applies the principles of software engineering to the design, development, maintenance, testing, and evaluation of computer software.”</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An architect does a bit more than that, just like the physical world architect, there’s a need to translate the vision of the software application into something that can actually be constructed.</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“A software architect is a software expert who makes high-level design choices and dictates technical standards, including software coding standards, tools, and platforms.” - Wikipedia</a:t>
            </a:r>
            <a:endParaRPr sz="1800">
              <a:solidFill>
                <a:schemeClr val="lt1"/>
              </a:solidFill>
              <a:latin typeface="Varela Round"/>
              <a:ea typeface="Varela Round"/>
              <a:cs typeface="Varela Round"/>
              <a:sym typeface="Varela Rou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solidFill>
                  <a:schemeClr val="lt1"/>
                </a:solidFill>
                <a:latin typeface="Varela Round"/>
                <a:ea typeface="Varela Round"/>
                <a:cs typeface="Varela Round"/>
                <a:sym typeface="Varela Round"/>
              </a:rPr>
              <a:t>How relevant is it?</a:t>
            </a:r>
            <a:endParaRPr>
              <a:solidFill>
                <a:schemeClr val="lt1"/>
              </a:solidFill>
              <a:latin typeface="Varela Round"/>
              <a:ea typeface="Varela Round"/>
              <a:cs typeface="Varela Round"/>
              <a:sym typeface="Varela Round"/>
            </a:endParaRPr>
          </a:p>
        </p:txBody>
      </p:sp>
      <p:sp>
        <p:nvSpPr>
          <p:cNvPr id="79" name="Google Shape;79;p17"/>
          <p:cNvSpPr txBox="1"/>
          <p:nvPr/>
        </p:nvSpPr>
        <p:spPr>
          <a:xfrm>
            <a:off x="362550" y="1219200"/>
            <a:ext cx="8418900" cy="37506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sz="1800">
                <a:solidFill>
                  <a:schemeClr val="lt1"/>
                </a:solidFill>
                <a:latin typeface="Varela Round"/>
                <a:ea typeface="Varela Round"/>
                <a:cs typeface="Varela Round"/>
                <a:sym typeface="Varela Round"/>
              </a:rPr>
              <a:t>Been a software architect is essential in an enterprise environment due to the many possible interactions between multiple applications.</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This can’t be under-emphasised in today’s interconnected world, with new applications been built to interact with existing ones.</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rPr lang="en-GB" sz="1800">
                <a:solidFill>
                  <a:schemeClr val="lt1"/>
                </a:solidFill>
                <a:latin typeface="Varela Round"/>
                <a:ea typeface="Varela Round"/>
                <a:cs typeface="Varela Round"/>
                <a:sym typeface="Varela Round"/>
              </a:rPr>
              <a:t>Been able to map out the types and implication of each </a:t>
            </a:r>
            <a:r>
              <a:rPr lang="en-GB" sz="1800">
                <a:solidFill>
                  <a:schemeClr val="lt1"/>
                </a:solidFill>
                <a:latin typeface="Varela Round"/>
                <a:ea typeface="Varela Round"/>
                <a:cs typeface="Varela Round"/>
                <a:sym typeface="Varela Round"/>
              </a:rPr>
              <a:t>interaction</a:t>
            </a:r>
            <a:r>
              <a:rPr lang="en-GB" sz="1800">
                <a:solidFill>
                  <a:schemeClr val="lt1"/>
                </a:solidFill>
                <a:latin typeface="Varela Round"/>
                <a:ea typeface="Varela Round"/>
                <a:cs typeface="Varela Round"/>
                <a:sym typeface="Varela Round"/>
              </a:rPr>
              <a:t> is essential to building durable applications.</a:t>
            </a:r>
            <a:endParaRPr sz="1800">
              <a:solidFill>
                <a:schemeClr val="lt1"/>
              </a:solidFill>
              <a:latin typeface="Varela Round"/>
              <a:ea typeface="Varela Round"/>
              <a:cs typeface="Varela Round"/>
              <a:sym typeface="Varela Round"/>
            </a:endParaRPr>
          </a:p>
          <a:p>
            <a:pPr indent="0" lvl="0" marL="0">
              <a:spcBef>
                <a:spcPts val="0"/>
              </a:spcBef>
              <a:spcAft>
                <a:spcPts val="0"/>
              </a:spcAft>
              <a:buNone/>
            </a:pPr>
            <a:r>
              <a:t/>
            </a:r>
            <a:endParaRPr sz="1800">
              <a:solidFill>
                <a:schemeClr val="lt1"/>
              </a:solidFill>
              <a:latin typeface="Varela Round"/>
              <a:ea typeface="Varela Round"/>
              <a:cs typeface="Varela Round"/>
              <a:sym typeface="Varela Round"/>
            </a:endParaRPr>
          </a:p>
          <a:p>
            <a:pPr indent="0" lvl="0" marL="0" rtl="0">
              <a:spcBef>
                <a:spcPts val="0"/>
              </a:spcBef>
              <a:spcAft>
                <a:spcPts val="0"/>
              </a:spcAft>
              <a:buNone/>
            </a:pPr>
            <a:r>
              <a:rPr lang="en-GB" sz="1800">
                <a:solidFill>
                  <a:schemeClr val="lt1"/>
                </a:solidFill>
                <a:latin typeface="Varela Round"/>
                <a:ea typeface="Varela Round"/>
                <a:cs typeface="Varela Round"/>
                <a:sym typeface="Varela Round"/>
              </a:rPr>
              <a:t>This is however not limited to external application, depending on size and complexity and application might even interact with the elements within itself.</a:t>
            </a:r>
            <a:endParaRPr sz="1800">
              <a:solidFill>
                <a:schemeClr val="lt1"/>
              </a:solidFill>
              <a:latin typeface="Varela Round"/>
              <a:ea typeface="Varela Round"/>
              <a:cs typeface="Varela Round"/>
              <a:sym typeface="Varela Rou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FFFF"/>
                </a:solidFill>
                <a:latin typeface="Varela Round"/>
                <a:ea typeface="Varela Round"/>
                <a:cs typeface="Varela Round"/>
                <a:sym typeface="Varela Round"/>
              </a:rPr>
              <a:t>Impacts of your field in your company</a:t>
            </a:r>
            <a:endParaRPr>
              <a:solidFill>
                <a:srgbClr val="FFFFFF"/>
              </a:solidFill>
              <a:latin typeface="Varela Round"/>
              <a:ea typeface="Varela Round"/>
              <a:cs typeface="Varela Round"/>
              <a:sym typeface="Varela Round"/>
            </a:endParaRPr>
          </a:p>
        </p:txBody>
      </p:sp>
      <p:sp>
        <p:nvSpPr>
          <p:cNvPr id="85" name="Google Shape;85;p18"/>
          <p:cNvSpPr txBox="1"/>
          <p:nvPr/>
        </p:nvSpPr>
        <p:spPr>
          <a:xfrm>
            <a:off x="298050" y="1045025"/>
            <a:ext cx="8547900" cy="367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FFFF"/>
                </a:solidFill>
                <a:latin typeface="Varela Round"/>
                <a:ea typeface="Varela Round"/>
                <a:cs typeface="Varela Round"/>
                <a:sym typeface="Varela Round"/>
              </a:rPr>
              <a:t>I work in financial technology and software architecture is a very important field for building out technology solution especially because of systems integrations.</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rPr lang="en-GB">
                <a:solidFill>
                  <a:srgbClr val="FFFFFF"/>
                </a:solidFill>
                <a:latin typeface="Varela Round"/>
                <a:ea typeface="Varela Round"/>
                <a:cs typeface="Varela Round"/>
                <a:sym typeface="Varela Round"/>
              </a:rPr>
              <a:t>“System integration is defined in engineering as the process of bringing together the component subsystems into one system (an aggregation of subsystems cooperating so that the system is able to deliver the overarching functionality) and ensuring that the subsystems function together as a system and in information technology as the process of linking together different computing systems and software applications physically or functionally, to act as a coordinated whole.”</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rPr lang="en-GB">
                <a:solidFill>
                  <a:srgbClr val="FFFFFF"/>
                </a:solidFill>
                <a:latin typeface="Varela Round"/>
                <a:ea typeface="Varela Round"/>
                <a:cs typeface="Varela Round"/>
                <a:sym typeface="Varela Round"/>
              </a:rPr>
              <a:t>Financial technology services involve integrating new and innovative solutions with existing often legacy infrastructure such as banks, card processing companies and aggregators. </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rPr lang="en-GB">
                <a:solidFill>
                  <a:srgbClr val="FFFFFF"/>
                </a:solidFill>
                <a:latin typeface="Varela Round"/>
                <a:ea typeface="Varela Round"/>
                <a:cs typeface="Varela Round"/>
                <a:sym typeface="Varela Round"/>
              </a:rPr>
              <a:t>All of these realities make software architecture critical to a fintech company.</a:t>
            </a:r>
            <a:endParaRPr>
              <a:solidFill>
                <a:srgbClr val="FFFFFF"/>
              </a:solidFill>
              <a:latin typeface="Varela Round"/>
              <a:ea typeface="Varela Round"/>
              <a:cs typeface="Varela Round"/>
              <a:sym typeface="Varela Rou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GB">
                <a:solidFill>
                  <a:srgbClr val="FFFFFF"/>
                </a:solidFill>
                <a:latin typeface="Varela Round"/>
                <a:ea typeface="Varela Round"/>
                <a:cs typeface="Varela Round"/>
                <a:sym typeface="Varela Round"/>
              </a:rPr>
              <a:t>Job prospects.</a:t>
            </a:r>
            <a:endParaRPr>
              <a:solidFill>
                <a:srgbClr val="FFFFFF"/>
              </a:solidFill>
              <a:latin typeface="Varela Round"/>
              <a:ea typeface="Varela Round"/>
              <a:cs typeface="Varela Round"/>
              <a:sym typeface="Varela Round"/>
            </a:endParaRPr>
          </a:p>
        </p:txBody>
      </p:sp>
      <p:sp>
        <p:nvSpPr>
          <p:cNvPr id="91" name="Google Shape;91;p19"/>
          <p:cNvSpPr txBox="1"/>
          <p:nvPr/>
        </p:nvSpPr>
        <p:spPr>
          <a:xfrm>
            <a:off x="298050" y="1045025"/>
            <a:ext cx="8547900" cy="367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GB">
                <a:solidFill>
                  <a:srgbClr val="FFFFFF"/>
                </a:solidFill>
                <a:latin typeface="Varela Round"/>
                <a:ea typeface="Varela Round"/>
                <a:cs typeface="Varela Round"/>
                <a:sym typeface="Varela Round"/>
              </a:rPr>
              <a:t>Nobody starts been a software architect right off the bat.</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rPr lang="en-GB">
                <a:solidFill>
                  <a:srgbClr val="FFFFFF"/>
                </a:solidFill>
                <a:latin typeface="Varela Round"/>
                <a:ea typeface="Varela Round"/>
                <a:cs typeface="Varela Round"/>
                <a:sym typeface="Varela Round"/>
              </a:rPr>
              <a:t>The common entry is as a software engineer and there is a worldwide shortage of those skillset as we speak, so even if the end goal isn’t software architecture, software engineering is still a great field to pursue a career in.</a:t>
            </a:r>
            <a:endParaRPr>
              <a:solidFill>
                <a:srgbClr val="FFFFFF"/>
              </a:solidFill>
              <a:latin typeface="Varela Round"/>
              <a:ea typeface="Varela Round"/>
              <a:cs typeface="Varela Round"/>
              <a:sym typeface="Varela Round"/>
            </a:endParaRPr>
          </a:p>
          <a:p>
            <a:pPr indent="0" lvl="0" marL="0">
              <a:spcBef>
                <a:spcPts val="0"/>
              </a:spcBef>
              <a:spcAft>
                <a:spcPts val="0"/>
              </a:spcAft>
              <a:buNone/>
            </a:pPr>
            <a:r>
              <a:t/>
            </a:r>
            <a:endParaRPr>
              <a:solidFill>
                <a:srgbClr val="FFFFFF"/>
              </a:solidFill>
              <a:latin typeface="Varela Round"/>
              <a:ea typeface="Varela Round"/>
              <a:cs typeface="Varela Round"/>
              <a:sym typeface="Varela Round"/>
            </a:endParaRPr>
          </a:p>
          <a:p>
            <a:pPr indent="0" lvl="0" marL="0" rtl="0">
              <a:spcBef>
                <a:spcPts val="0"/>
              </a:spcBef>
              <a:spcAft>
                <a:spcPts val="0"/>
              </a:spcAft>
              <a:buNone/>
            </a:pPr>
            <a:r>
              <a:t/>
            </a:r>
            <a:endParaRPr>
              <a:solidFill>
                <a:srgbClr val="FFFFFF"/>
              </a:solidFill>
              <a:latin typeface="Varela Round"/>
              <a:ea typeface="Varela Round"/>
              <a:cs typeface="Varela Round"/>
              <a:sym typeface="Varela Rou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GB">
                <a:solidFill>
                  <a:schemeClr val="lt1"/>
                </a:solidFill>
                <a:latin typeface="Varela Round"/>
                <a:ea typeface="Varela Round"/>
                <a:cs typeface="Varela Round"/>
                <a:sym typeface="Varela Round"/>
              </a:rPr>
              <a:t>Questions?</a:t>
            </a:r>
            <a:endParaRPr>
              <a:solidFill>
                <a:schemeClr val="lt1"/>
              </a:solidFill>
              <a:latin typeface="Varela Round"/>
              <a:ea typeface="Varela Round"/>
              <a:cs typeface="Varela Round"/>
              <a:sym typeface="Varela Rou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