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Default Extension="jpeg" ContentType="image/jpe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7" r:id="rId24"/>
  </p:sldMasterIdLst>
  <p:notesMasterIdLst>
    <p:notesMasterId r:id="rId26"/>
  </p:notesMasterIdLst>
  <p:sldIdLst>
    <p:sldId id="256" r:id="rId28"/>
    <p:sldId id="260" r:id="rId29"/>
    <p:sldId id="258" r:id="rId30"/>
    <p:sldId id="259" r:id="rId31"/>
    <p:sldId id="262" r:id="rId32"/>
    <p:sldId id="263" r:id="rId33"/>
    <p:sldId id="261" r:id="rId34"/>
    <p:sldId id="266" r:id="rId35"/>
    <p:sldId id="268" r:id="rId36"/>
    <p:sldId id="272" r:id="rId37"/>
    <p:sldId id="278" r:id="rId38"/>
  </p:sldIdLst>
  <p:sldSz cx="9144000" cy="5143500"/>
  <p:notesSz cx="6858000" cy="9144000"/>
  <p:embeddedFontLst>
    <p:embeddedFont>
      <p:font typeface="Montserrat"/>
      <p:regular r:id="rId5"/>
      <p:bold r:id="rId7"/>
      <p:italic r:id="rId6"/>
      <p:boldItalic r:id="rId9"/>
    </p:embeddedFont>
    <p:embeddedFont>
      <p:font typeface="Montserrat Light"/>
      <p:regular r:id="rId8"/>
      <p:bold r:id="rId11"/>
      <p:italic r:id="rId10"/>
      <p:boldItalic r:id="rId1"/>
    </p:embeddedFont>
    <p:embeddedFont>
      <p:font typeface="Montserrat ExtraBold"/>
      <p:bold r:id="rId3"/>
      <p:boldItalic r:id="rId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84887614-87E7-4659-AACA-19BDA64A62A6}">
  <a:tblStyle styleId="{84887614-87E7-4659-AACA-19BDA64A62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MontserratLight-boldItalic.fntdata"></Relationship><Relationship Id="rId2" Type="http://schemas.openxmlformats.org/officeDocument/2006/relationships/font" Target="fonts/MontserratExtraBold-boldItalic.fntdata"></Relationship><Relationship Id="rId3" Type="http://schemas.openxmlformats.org/officeDocument/2006/relationships/font" Target="fonts/MontserratExtraBold-bold.fntdata"></Relationship><Relationship Id="rId4" Type="http://schemas.openxmlformats.org/officeDocument/2006/relationships/tableStyles" Target="tableStyles.xml"></Relationship><Relationship Id="rId5" Type="http://schemas.openxmlformats.org/officeDocument/2006/relationships/font" Target="fonts/Montserrat-regular.fntdata"></Relationship><Relationship Id="rId6" Type="http://schemas.openxmlformats.org/officeDocument/2006/relationships/font" Target="fonts/Montserrat-italic.fntdata"></Relationship><Relationship Id="rId7" Type="http://schemas.openxmlformats.org/officeDocument/2006/relationships/font" Target="fonts/Montserrat-bold.fntdata"></Relationship><Relationship Id="rId8" Type="http://schemas.openxmlformats.org/officeDocument/2006/relationships/font" Target="fonts/MontserratLight-regular.fntdata"></Relationship><Relationship Id="rId9" Type="http://schemas.openxmlformats.org/officeDocument/2006/relationships/font" Target="fonts/Montserrat-boldItalic.fntdata"></Relationship><Relationship Id="rId10" Type="http://schemas.openxmlformats.org/officeDocument/2006/relationships/font" Target="fonts/MontserratLight-italic.fntdata"></Relationship><Relationship Id="rId11" Type="http://schemas.openxmlformats.org/officeDocument/2006/relationships/font" Target="fonts/MontserratLight-bold.fntdata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notesMaster" Target="notesMasters/notesMaster1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50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6464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" name="Google Shape;53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lateral pattern">
  <p:cSld name="BLANK_2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2"/>
          <p:cNvGrpSpPr/>
          <p:nvPr/>
        </p:nvGrpSpPr>
        <p:grpSpPr>
          <a:xfrm>
            <a:off x="6109812" y="-11"/>
            <a:ext cx="3037586" cy="5146816"/>
            <a:chOff x="6109812" y="-11"/>
            <a:chExt cx="3037586" cy="5146816"/>
          </a:xfrm>
        </p:grpSpPr>
        <p:sp>
          <p:nvSpPr>
            <p:cNvPr id="536" name="Google Shape;536;p12"/>
            <p:cNvSpPr/>
            <p:nvPr/>
          </p:nvSpPr>
          <p:spPr>
            <a:xfrm>
              <a:off x="7324645" y="3539314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7324645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2"/>
            <p:cNvSpPr/>
            <p:nvPr/>
          </p:nvSpPr>
          <p:spPr>
            <a:xfrm>
              <a:off x="7932502" y="643313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2"/>
            <p:cNvSpPr/>
            <p:nvPr/>
          </p:nvSpPr>
          <p:spPr>
            <a:xfrm>
              <a:off x="8538692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7932502" y="1286669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932502" y="3216737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8538692" y="3539314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7932502" y="-11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85386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324645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6716818" y="3539314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322534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7932502" y="965890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932502" y="2895958"/>
              <a:ext cx="606220" cy="643388"/>
            </a:xfrm>
            <a:custGeom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7932492" y="3538418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6716818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6716818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32464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8538692" y="-11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853869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7324658" y="322534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58" y="965890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6716831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7324658" y="1286669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853869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7668" y="1930025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5495" y="2252602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6717668" y="3216737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7933352" y="1930025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7933352" y="2573381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9542" y="1608802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109812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6717668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325495" y="1930025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ottom pattern">
  <p:cSld name="BLANK_2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flipH="1" rot="10800000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A4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3"/>
          <p:cNvSpPr txBox="1"/>
          <p:nvPr>
            <p:ph idx="1" type="subTitle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900" y="0"/>
            <a:ext cx="9143992" cy="2564787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2528350" y="1552150"/>
            <a:ext cx="5497800" cy="298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4" name="Google Shape;204;p4"/>
          <p:cNvSpPr txBox="1"/>
          <p:nvPr/>
        </p:nvSpPr>
        <p:spPr>
          <a:xfrm>
            <a:off x="1295501" y="1558650"/>
            <a:ext cx="7359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/>
          <p:nvPr>
            <p:ph idx="12" type="sldNum"/>
          </p:nvPr>
        </p:nvSpPr>
        <p:spPr>
          <a:xfrm>
            <a:off x="854332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5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45" name="Google Shape;245;p5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46" name="Google Shape;246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4894945" y="-11"/>
            <a:ext cx="4251603" cy="5146816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6"/>
          <p:cNvSpPr txBox="1"/>
          <p:nvPr>
            <p:ph type="title"/>
          </p:nvPr>
        </p:nvSpPr>
        <p:spPr>
          <a:xfrm>
            <a:off x="742725" y="1652750"/>
            <a:ext cx="3892200" cy="513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0" name="Google Shape;300;p6"/>
          <p:cNvSpPr txBox="1"/>
          <p:nvPr>
            <p:ph idx="1" type="body"/>
          </p:nvPr>
        </p:nvSpPr>
        <p:spPr>
          <a:xfrm>
            <a:off x="742725" y="2227229"/>
            <a:ext cx="3892200" cy="22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1" name="Google Shape;30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8538692" y="4825993"/>
            <a:ext cx="607856" cy="320811"/>
          </a:xfrm>
          <a:custGeom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7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2" name="Google Shape;342;p7"/>
          <p:cNvSpPr txBox="1"/>
          <p:nvPr>
            <p:ph idx="1" type="body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3" name="Google Shape;343;p7"/>
          <p:cNvSpPr txBox="1"/>
          <p:nvPr>
            <p:ph idx="2" type="body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4" name="Google Shape;3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8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4" name="Google Shape;384;p8"/>
          <p:cNvSpPr txBox="1"/>
          <p:nvPr>
            <p:ph idx="1" type="body"/>
          </p:nvPr>
        </p:nvSpPr>
        <p:spPr>
          <a:xfrm>
            <a:off x="1320025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5" name="Google Shape;385;p8"/>
          <p:cNvSpPr txBox="1"/>
          <p:nvPr>
            <p:ph idx="2" type="body"/>
          </p:nvPr>
        </p:nvSpPr>
        <p:spPr>
          <a:xfrm>
            <a:off x="3507463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6" name="Google Shape;386;p8"/>
          <p:cNvSpPr txBox="1"/>
          <p:nvPr>
            <p:ph idx="3" type="body"/>
          </p:nvPr>
        </p:nvSpPr>
        <p:spPr>
          <a:xfrm>
            <a:off x="5694901" y="1849075"/>
            <a:ext cx="20808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7" name="Google Shape;38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flipH="1" rot="10800000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9"/>
          <p:cNvSpPr txBox="1"/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9" name="Google Shape;43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4283712" y="3856784"/>
            <a:ext cx="4860278" cy="128673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10"/>
          <p:cNvSpPr txBox="1"/>
          <p:nvPr>
            <p:ph idx="1" type="body"/>
          </p:nvPr>
        </p:nvSpPr>
        <p:spPr>
          <a:xfrm>
            <a:off x="457200" y="4101500"/>
            <a:ext cx="3539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465" name="Google Shape;4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892" y="-11"/>
            <a:ext cx="5467280" cy="1287607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sz="24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1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4" Type="http://schemas.openxmlformats.org/officeDocument/2006/relationships/hyperlink" Target="mailto:rasheed@epower.ng" TargetMode="External"></Relationship><Relationship Id="rId5" Type="http://schemas.openxmlformats.org/officeDocument/2006/relationships/slideLayout" Target="../slideLayouts/slideLayout1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4" Type="http://schemas.openxmlformats.org/officeDocument/2006/relationships/image" Target="../media/fImage409411614473.jpeg"></Relationship><Relationship Id="rId5" Type="http://schemas.openxmlformats.org/officeDocument/2006/relationships/slideLayout" Target="../slideLayouts/slideLayout1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1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6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4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image" Target="../media/image4.jpg"></Relationship><Relationship Id="rId4" Type="http://schemas.openxmlformats.org/officeDocument/2006/relationships/slideLayout" Target="../slideLayouts/slideLayout10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64646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/>
          <p:nvPr>
            <p:ph type="ctrTitle"/>
          </p:nvPr>
        </p:nvSpPr>
        <p:spPr>
          <a:xfrm>
            <a:off x="685800" y="1991995"/>
            <a:ext cx="5265420" cy="1160145"/>
          </a:xfrm>
          <a:prstGeom prst="rect">
            <a:avLst/>
          </a:prstGeom>
        </p:spPr>
        <p:txBody>
          <a:bodyPr wrap="square" lIns="91440" tIns="91440" rIns="91440" bIns="91440" numCol="1" vert="horz" anchor="ctr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>
                <a:solidFill>
                  <a:srgbClr val="FFFFFF"/>
                </a:solidFill>
                <a:latin typeface="Gill Sans" charset="0"/>
                <a:ea typeface="Gill Sans" charset="0"/>
              </a:rPr>
              <a:t>CONTENT DEVELOPMENT AS A CAREER</a:t>
            </a:r>
            <a:endParaRPr lang="ko-KR" altLang="en-US" sz="4000" cap="none" dirty="0" smtClean="0" b="0">
              <a:solidFill>
                <a:srgbClr val="FFFFFF"/>
              </a:solidFill>
              <a:latin typeface="Gill Sans" charset="0"/>
              <a:ea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 txBox="1">
            <a:spLocks/>
          </p:cNvSpPr>
          <p:nvPr>
            <p:ph type="ctrTitle"/>
          </p:nvPr>
        </p:nvSpPr>
        <p:spPr>
          <a:xfrm rot="0">
            <a:off x="459740" y="452120"/>
            <a:ext cx="5908040" cy="69342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FFC800"/>
                </a:solidFill>
                <a:latin typeface="Gill Sans" charset="0"/>
                <a:ea typeface="Gill Sans" charset="0"/>
              </a:rPr>
              <a:t>What skills do you need?</a:t>
            </a:r>
            <a:endParaRPr lang="ko-KR" altLang="en-US" sz="3600" cap="none" dirty="0" smtClean="0" b="0">
              <a:solidFill>
                <a:srgbClr val="FFC800"/>
              </a:solidFill>
              <a:latin typeface="Gill Sans" charset="0"/>
              <a:ea typeface="Gill Sans" charset="0"/>
            </a:endParaRPr>
          </a:p>
        </p:txBody>
      </p:sp>
      <p:sp>
        <p:nvSpPr>
          <p:cNvPr id="781" name="Google Shape;781;p30"/>
          <p:cNvSpPr txBox="1"/>
          <p:nvPr>
            <p:ph idx="12" type="sldNum"/>
          </p:nvPr>
        </p:nvSpPr>
        <p:spPr>
          <a:xfrm>
            <a:off x="8556625" y="4749800"/>
            <a:ext cx="548640" cy="3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Text Placeholder 781"/>
          <p:cNvSpPr txBox="1">
            <a:spLocks/>
          </p:cNvSpPr>
          <p:nvPr>
            <p:ph type="ctrTitle" idx="13"/>
          </p:nvPr>
        </p:nvSpPr>
        <p:spPr>
          <a:xfrm rot="0">
            <a:off x="130809" y="1544955"/>
            <a:ext cx="6574790" cy="33210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vert="horz" anchor="b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600" cap="none" dirty="0" smtClean="0" b="0">
              <a:solidFill>
                <a:schemeClr val="tx1"/>
              </a:solidFill>
              <a:latin typeface="Gill Sans" charset="0"/>
              <a:ea typeface="Gill Sans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600" cap="none" dirty="0" smtClean="0" b="0">
                <a:solidFill>
                  <a:schemeClr val="tx1"/>
                </a:solidFill>
                <a:latin typeface="Gill Sans" charset="0"/>
                <a:ea typeface="Gill Sans" charset="0"/>
              </a:rPr>
              <a:t>Bachelor’s degree in computer science, journalism or communication and a minimum of 2-3 years experience in web related marketing and development.</a:t>
            </a:r>
            <a:endParaRPr lang="ko-KR" altLang="en-US" sz="2600" cap="none" dirty="0" smtClean="0" b="0">
              <a:solidFill>
                <a:schemeClr val="tx1"/>
              </a:solidFill>
              <a:latin typeface="Gill Sans" charset="0"/>
              <a:ea typeface="Gill Sans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600" cap="none" dirty="0" smtClean="0" b="0">
                <a:solidFill>
                  <a:schemeClr val="tx1"/>
                </a:solidFill>
                <a:latin typeface="Gill Sans" charset="0"/>
                <a:ea typeface="Gill Sans" charset="0"/>
              </a:rPr>
              <a:t>Excellent communications and writing skills</a:t>
            </a:r>
            <a:endParaRPr lang="ko-KR" altLang="en-US" sz="2600" cap="none" dirty="0" smtClean="0" b="0">
              <a:solidFill>
                <a:schemeClr val="tx1"/>
              </a:solidFill>
              <a:latin typeface="Gill Sans" charset="0"/>
              <a:ea typeface="Gill Sans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600" cap="none" dirty="0" smtClean="0" b="0">
                <a:solidFill>
                  <a:schemeClr val="tx1"/>
                </a:solidFill>
                <a:latin typeface="Gill Sans" charset="0"/>
                <a:ea typeface="Gill Sans" charset="0"/>
              </a:rPr>
              <a:t>Good listening skills</a:t>
            </a:r>
            <a:endParaRPr lang="ko-KR" altLang="en-US" sz="2600" cap="none" dirty="0" smtClean="0" b="0">
              <a:solidFill>
                <a:schemeClr val="tx1"/>
              </a:solidFill>
              <a:latin typeface="Gill Sans" charset="0"/>
              <a:ea typeface="Gill Sans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600" cap="none" dirty="0" smtClean="0" b="0">
                <a:solidFill>
                  <a:schemeClr val="tx1"/>
                </a:solidFill>
                <a:latin typeface="Gill Sans" charset="0"/>
                <a:ea typeface="Gill Sans" charset="0"/>
              </a:rPr>
              <a:t>Research and Analytics</a:t>
            </a:r>
            <a:endParaRPr lang="ko-KR" altLang="en-US" sz="2600" cap="none" dirty="0" smtClean="0" b="0">
              <a:solidFill>
                <a:schemeClr val="tx1"/>
              </a:solidFill>
              <a:latin typeface="Gill Sans" charset="0"/>
              <a:ea typeface="Gill Sans" charset="0"/>
            </a:endParaRPr>
          </a:p>
          <a:p>
            <a:pPr marL="254000" indent="-2540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600" cap="none" dirty="0" smtClean="0" b="0">
                <a:solidFill>
                  <a:schemeClr val="tx1"/>
                </a:solidFill>
                <a:latin typeface="Gill Sans" charset="0"/>
                <a:ea typeface="Gill Sans" charset="0"/>
              </a:rPr>
              <a:t>Fairly good knowledge of Design and coding</a:t>
            </a:r>
            <a:endParaRPr lang="ko-KR" altLang="en-US" sz="2600" cap="none" dirty="0" smtClean="0" b="0">
              <a:solidFill>
                <a:schemeClr val="tx1"/>
              </a:solidFill>
              <a:latin typeface="Gill Sans" charset="0"/>
              <a:ea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6"/>
          <p:cNvSpPr txBox="1"/>
          <p:nvPr>
            <p:ph idx="12" type="sldNum"/>
          </p:nvPr>
        </p:nvSpPr>
        <p:spPr>
          <a:xfrm>
            <a:off x="8556625" y="4749800"/>
            <a:ext cx="548640" cy="3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6" name="Google Shape;846;p36"/>
          <p:cNvSpPr txBox="1"/>
          <p:nvPr>
            <p:ph idx="4294967295" type="ctrTitle"/>
          </p:nvPr>
        </p:nvSpPr>
        <p:spPr>
          <a:xfrm>
            <a:off x="685800" y="1125855"/>
            <a:ext cx="3955415" cy="951230"/>
          </a:xfrm>
          <a:prstGeom prst="rect">
            <a:avLst/>
          </a:prstGeom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cap="none" dirty="0" smtClean="0" b="0">
                <a:solidFill>
                  <a:srgbClr val="F64646"/>
                </a:solidFill>
                <a:latin typeface="Gill Sans" charset="0"/>
                <a:ea typeface="Gill Sans" charset="0"/>
              </a:rPr>
              <a:t>Thanks!</a:t>
            </a:r>
            <a:endParaRPr lang="ko-KR" altLang="en-US" sz="6000" cap="none" dirty="0" smtClean="0" b="0">
              <a:solidFill>
                <a:srgbClr val="F64646"/>
              </a:solidFill>
              <a:latin typeface="Gill Sans" charset="0"/>
              <a:ea typeface="Gill Sans" charset="0"/>
            </a:endParaRPr>
          </a:p>
        </p:txBody>
      </p:sp>
      <p:sp>
        <p:nvSpPr>
          <p:cNvPr id="847" name="Google Shape;847;p36"/>
          <p:cNvSpPr txBox="1"/>
          <p:nvPr>
            <p:ph idx="4294967295" type="subTitle"/>
          </p:nvPr>
        </p:nvSpPr>
        <p:spPr>
          <a:xfrm>
            <a:off x="685800" y="2109470"/>
            <a:ext cx="3955415" cy="2582545"/>
          </a:xfrm>
          <a:prstGeom prst="rect">
            <a:avLst/>
          </a:prstGeom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Gill Sans" charset="0"/>
                <a:ea typeface="Gill Sans" charset="0"/>
              </a:rPr>
              <a:t>Any questions?</a:t>
            </a:r>
            <a:endParaRPr lang="ko-KR" altLang="en-US" sz="1800" cap="none" dirty="0" smtClean="0" b="0">
              <a:latin typeface="Gill Sans" charset="0"/>
              <a:ea typeface="Gill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Gill Sans" charset="0"/>
                <a:ea typeface="Gill Sans" charset="0"/>
              </a:rPr>
              <a:t>You can find me at</a:t>
            </a:r>
            <a:endParaRPr lang="ko-KR" altLang="en-US" sz="1800" cap="none" dirty="0" smtClean="0" b="0">
              <a:latin typeface="Gill Sans" charset="0"/>
              <a:ea typeface="Gill Sans" charset="0"/>
            </a:endParaRPr>
          </a:p>
          <a:p>
            <a:pPr marL="457200" indent="-34290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◂"/>
            </a:pPr>
            <a:r>
              <a:rPr lang="en-US" altLang="ko-KR" sz="1800" cap="none" dirty="0" smtClean="0" b="0">
                <a:latin typeface="Gill Sans" charset="0"/>
                <a:ea typeface="Gill Sans" charset="0"/>
              </a:rPr>
              <a:t>@rasheedridwon</a:t>
            </a:r>
            <a:endParaRPr lang="ko-KR" altLang="en-US" sz="1800" cap="none" dirty="0" smtClean="0" b="0">
              <a:latin typeface="Gill Sans" charset="0"/>
              <a:ea typeface="Gill Sans" charset="0"/>
            </a:endParaRPr>
          </a:p>
          <a:p>
            <a:pPr marL="457200" indent="-3429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◂"/>
            </a:pPr>
            <a:r>
              <a:rPr lang="en-US" altLang="ko-KR" sz="1800" cap="none" dirty="0" smtClean="0" b="0">
                <a:latin typeface="Gill Sans" charset="0"/>
                <a:ea typeface="Gill Sans" charset="0"/>
                <a:hlinkClick r:id="rId4"/>
              </a:rPr>
              <a:t>rasheed@epower.ng</a:t>
            </a:r>
            <a:endParaRPr lang="ko-KR" altLang="en-US" sz="1800" cap="none" dirty="0" smtClean="0" b="0">
              <a:latin typeface="Gill Sans" charset="0"/>
              <a:ea typeface="Gill Sans" charset="0"/>
            </a:endParaRPr>
          </a:p>
          <a:p>
            <a:pPr marL="457200" indent="-34290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◂"/>
            </a:pPr>
            <a:r>
              <a:rPr lang="en-US" altLang="ko-KR" sz="1800" cap="none" dirty="0" smtClean="0" b="0">
                <a:latin typeface="Gill Sans" charset="0"/>
                <a:ea typeface="Gill Sans" charset="0"/>
              </a:rPr>
              <a:t>+2348138407613</a:t>
            </a:r>
            <a:endParaRPr lang="ko-KR" altLang="en-US" sz="1800" cap="none" dirty="0" smtClean="0" b="0">
              <a:latin typeface="Gill Sans" charset="0"/>
              <a:ea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8"/>
          <p:cNvSpPr txBox="1">
            <a:spLocks/>
          </p:cNvSpPr>
          <p:nvPr>
            <p:ph type="body" idx="1"/>
          </p:nvPr>
        </p:nvSpPr>
        <p:spPr>
          <a:xfrm rot="0">
            <a:off x="2628265" y="1986915"/>
            <a:ext cx="5498465" cy="118427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i="1" b="0">
                <a:latin typeface="Gill Sans" charset="0"/>
                <a:ea typeface="Gill Sans" charset="0"/>
              </a:rPr>
              <a:t>Content is anything that adds value to the reader’s life</a:t>
            </a:r>
            <a:endParaRPr lang="ko-KR" altLang="en-US" sz="3000" cap="none" dirty="0" smtClean="0" i="1" b="0">
              <a:latin typeface="Gill Sans" charset="0"/>
              <a:ea typeface="Gill Sans" charset="0"/>
            </a:endParaRPr>
          </a:p>
        </p:txBody>
      </p:sp>
      <p:sp>
        <p:nvSpPr>
          <p:cNvPr id="656" name="Google Shape;656;p18"/>
          <p:cNvSpPr txBox="1"/>
          <p:nvPr>
            <p:ph idx="12" type="sldNum"/>
          </p:nvPr>
        </p:nvSpPr>
        <p:spPr>
          <a:xfrm>
            <a:off x="8543290" y="4749800"/>
            <a:ext cx="548640" cy="3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8" name="Rect 0"/>
          <p:cNvSpPr>
            <a:spLocks/>
          </p:cNvSpPr>
          <p:nvPr/>
        </p:nvSpPr>
        <p:spPr>
          <a:xfrm rot="0">
            <a:off x="914400" y="514350"/>
            <a:ext cx="267335" cy="286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Times New Roman" charset="0"/>
              <a:ea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>
            <a:spLocks/>
          </p:cNvSpPr>
          <p:nvPr>
            <p:ph type="ctrTitle"/>
          </p:nvPr>
        </p:nvSpPr>
        <p:spPr>
          <a:xfrm rot="0">
            <a:off x="233679" y="814070"/>
            <a:ext cx="4829175" cy="235140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cap="none" dirty="0" smtClean="0" b="0">
                <a:solidFill>
                  <a:srgbClr val="FF0000"/>
                </a:solidFill>
                <a:latin typeface="Gill Sans" charset="0"/>
                <a:ea typeface="Gill Sans" charset="0"/>
              </a:rPr>
              <a:t>THE GOAL OF ANY CONTENT IS TO COVER THE ESSENTIALS &amp; AROUSE CURIOSITY LIKE A MINI SKIRT</a:t>
            </a:r>
            <a:endParaRPr lang="ko-KR" altLang="en-US" sz="3000" cap="none" dirty="0" smtClean="0" b="0">
              <a:solidFill>
                <a:srgbClr val="FF0000"/>
              </a:solidFill>
              <a:latin typeface="Gill Sans" charset="0"/>
              <a:ea typeface="Gill Sans" charset="0"/>
            </a:endParaRPr>
          </a:p>
        </p:txBody>
      </p:sp>
      <p:sp>
        <p:nvSpPr>
          <p:cNvPr id="642" name="Google Shape;642;p16"/>
          <p:cNvSpPr txBox="1">
            <a:spLocks/>
          </p:cNvSpPr>
          <p:nvPr>
            <p:ph type="subTitle"/>
          </p:nvPr>
        </p:nvSpPr>
        <p:spPr>
          <a:xfrm rot="0">
            <a:off x="732790" y="3409315"/>
            <a:ext cx="2028825" cy="51943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latin typeface="Avenir" charset="0"/>
                <a:ea typeface="Avenir" charset="0"/>
              </a:rPr>
              <a:t>Kappo Emmanuel</a:t>
            </a:r>
            <a:endParaRPr lang="ko-KR" altLang="en-US" sz="1800" cap="none" dirty="0" smtClean="0" b="0">
              <a:latin typeface="Avenir" charset="0"/>
              <a:ea typeface="Avenir" charset="0"/>
            </a:endParaRPr>
          </a:p>
        </p:txBody>
      </p:sp>
      <p:sp>
        <p:nvSpPr>
          <p:cNvPr id="643" name="Google Shape;643;p16"/>
          <p:cNvSpPr txBox="1"/>
          <p:nvPr>
            <p:ph idx="12" type="sldNum"/>
          </p:nvPr>
        </p:nvSpPr>
        <p:spPr>
          <a:xfrm>
            <a:off x="8556625" y="4749800"/>
            <a:ext cx="548640" cy="3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44" name="Picture 643" descr="/Users/mac/Library/Group Containers/L48J367XN4.com.infraware.PolarisOffice/EngineTemp/89313/fImage409411614473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18685" y="441960"/>
            <a:ext cx="3242945" cy="4211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 txBox="1"/>
          <p:nvPr>
            <p:ph type="ctrTitle"/>
          </p:nvPr>
        </p:nvSpPr>
        <p:spPr>
          <a:xfrm>
            <a:off x="685800" y="1659255"/>
            <a:ext cx="4253230" cy="1160145"/>
          </a:xfrm>
          <a:prstGeom prst="rect">
            <a:avLst/>
          </a:prstGeom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solidFill>
                  <a:srgbClr val="FFFFFF"/>
                </a:solidFill>
                <a:latin typeface="Gill Sans" charset="0"/>
                <a:ea typeface="Gill Sans" charset="0"/>
              </a:rPr>
              <a:t>Who is a content Developer?</a:t>
            </a:r>
            <a:endParaRPr lang="ko-KR" altLang="en-US" sz="3600" cap="none" dirty="0" smtClean="0" b="0">
              <a:solidFill>
                <a:srgbClr val="FFFFFF"/>
              </a:solidFill>
              <a:latin typeface="Gill Sans" charset="0"/>
              <a:ea typeface="Gill Sans" charset="0"/>
            </a:endParaRPr>
          </a:p>
        </p:txBody>
      </p:sp>
      <p:sp>
        <p:nvSpPr>
          <p:cNvPr id="650" name="Google Shape;650;p17"/>
          <p:cNvSpPr txBox="1">
            <a:spLocks/>
          </p:cNvSpPr>
          <p:nvPr>
            <p:ph type="subTitle" idx="1"/>
          </p:nvPr>
        </p:nvSpPr>
        <p:spPr>
          <a:xfrm rot="0">
            <a:off x="685800" y="2687955"/>
            <a:ext cx="4253230" cy="107188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solidFill>
                  <a:srgbClr val="545454"/>
                </a:solidFill>
                <a:latin typeface="Gill Sans" charset="0"/>
                <a:ea typeface="Gill Sans" charset="0"/>
              </a:rPr>
              <a:t>An Artist, Technologist and Scientist</a:t>
            </a:r>
            <a:endParaRPr lang="ko-KR" altLang="en-US" sz="2000" cap="none" dirty="0" smtClean="0" b="0">
              <a:solidFill>
                <a:schemeClr val="dk2"/>
              </a:solidFill>
              <a:latin typeface="Gill Sans" charset="0"/>
              <a:ea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"/>
          <p:cNvSpPr txBox="1">
            <a:spLocks/>
          </p:cNvSpPr>
          <p:nvPr>
            <p:ph type="ctrTitle"/>
          </p:nvPr>
        </p:nvSpPr>
        <p:spPr>
          <a:xfrm rot="0">
            <a:off x="541020" y="633730"/>
            <a:ext cx="4585970" cy="2456815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500" cap="none" dirty="0" smtClean="0" b="0">
                <a:solidFill>
                  <a:srgbClr val="FFA400"/>
                </a:solidFill>
                <a:latin typeface="Gill Sans" charset="0"/>
                <a:ea typeface="Gill Sans" charset="0"/>
              </a:rPr>
              <a:t>WHAT DOES A CONTENT DEVELOPER DO</a:t>
            </a:r>
            <a:endParaRPr lang="ko-KR" altLang="en-US" sz="4500" cap="none" dirty="0" smtClean="0" b="0">
              <a:solidFill>
                <a:srgbClr val="FFA400"/>
              </a:solidFill>
              <a:latin typeface="Gill Sans" charset="0"/>
              <a:ea typeface="Gill Sans" charset="0"/>
            </a:endParaRPr>
          </a:p>
        </p:txBody>
      </p:sp>
      <p:sp>
        <p:nvSpPr>
          <p:cNvPr id="670" name="Google Shape;670;p20"/>
          <p:cNvSpPr/>
          <p:nvPr/>
        </p:nvSpPr>
        <p:spPr>
          <a:xfrm>
            <a:off x="7232650" y="3100705"/>
            <a:ext cx="322580" cy="30797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20"/>
          <p:cNvGrpSpPr/>
          <p:nvPr/>
        </p:nvGrpSpPr>
        <p:grpSpPr>
          <a:xfrm>
            <a:off x="6833235" y="1372235"/>
            <a:ext cx="1380490" cy="1381125"/>
            <a:chOff x="6833235" y="1372235"/>
            <a:chExt cx="1380490" cy="1381125"/>
          </a:xfrm>
        </p:grpSpPr>
        <p:sp>
          <p:nvSpPr>
            <p:cNvPr id="672" name="Google Shape;672;p20"/>
            <p:cNvSpPr/>
            <p:nvPr/>
          </p:nvSpPr>
          <p:spPr>
            <a:xfrm>
              <a:off x="7352030" y="1891665"/>
              <a:ext cx="715010" cy="71501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833235" y="1372235"/>
              <a:ext cx="1380490" cy="1381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0"/>
          <p:cNvGrpSpPr/>
          <p:nvPr/>
        </p:nvGrpSpPr>
        <p:grpSpPr>
          <a:xfrm rot="1057018">
            <a:off x="5502275" y="2458720"/>
            <a:ext cx="912495" cy="912495"/>
            <a:chOff x="5502275" y="2458720"/>
            <a:chExt cx="912495" cy="912495"/>
          </a:xfrm>
        </p:grpSpPr>
        <p:sp>
          <p:nvSpPr>
            <p:cNvPr id="675" name="Google Shape;675;p20"/>
            <p:cNvSpPr/>
            <p:nvPr/>
          </p:nvSpPr>
          <p:spPr>
            <a:xfrm>
              <a:off x="5502275" y="2458720"/>
              <a:ext cx="912495" cy="91249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5476240" y="3054985"/>
              <a:ext cx="150495" cy="15113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5571490" y="3166745"/>
              <a:ext cx="97155" cy="96520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5471160" y="2978785"/>
              <a:ext cx="97155" cy="9652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20"/>
          <p:cNvSpPr/>
          <p:nvPr/>
        </p:nvSpPr>
        <p:spPr>
          <a:xfrm rot="2466753">
            <a:off x="5604510" y="1640205"/>
            <a:ext cx="447675" cy="42735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0"/>
          <p:cNvSpPr/>
          <p:nvPr/>
        </p:nvSpPr>
        <p:spPr>
          <a:xfrm rot="-1609436">
            <a:off x="6259195" y="1909445"/>
            <a:ext cx="321945" cy="30797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0"/>
          <p:cNvSpPr/>
          <p:nvPr/>
        </p:nvSpPr>
        <p:spPr>
          <a:xfrm rot="2926308">
            <a:off x="8213090" y="2153285"/>
            <a:ext cx="241300" cy="23050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0"/>
          <p:cNvSpPr/>
          <p:nvPr/>
        </p:nvSpPr>
        <p:spPr>
          <a:xfrm rot="-1609163">
            <a:off x="7209155" y="609600"/>
            <a:ext cx="217170" cy="20764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0"/>
          <p:cNvSpPr txBox="1"/>
          <p:nvPr>
            <p:ph idx="12" type="sldNum"/>
          </p:nvPr>
        </p:nvSpPr>
        <p:spPr>
          <a:xfrm>
            <a:off x="8556625" y="4749800"/>
            <a:ext cx="548640" cy="3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1"/>
          <p:cNvSpPr txBox="1">
            <a:spLocks/>
          </p:cNvSpPr>
          <p:nvPr>
            <p:ph type="title"/>
          </p:nvPr>
        </p:nvSpPr>
        <p:spPr>
          <a:xfrm rot="0">
            <a:off x="1401445" y="1992630"/>
            <a:ext cx="6456045" cy="168021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>
                <a:latin typeface="Gill Sans" charset="0"/>
                <a:ea typeface="Gill Sans" charset="0"/>
              </a:rPr>
              <a:t>They tell powerful compelling stories, that communicates or inform their audience</a:t>
            </a:r>
            <a:endParaRPr lang="ko-KR" altLang="en-US" sz="3600" cap="none" dirty="0" smtClean="0" b="0">
              <a:latin typeface="Gill Sans" charset="0"/>
              <a:ea typeface="Gill Sans" charset="0"/>
            </a:endParaRPr>
          </a:p>
        </p:txBody>
      </p:sp>
      <p:sp>
        <p:nvSpPr>
          <p:cNvPr id="691" name="Google Shape;691;p21"/>
          <p:cNvSpPr txBox="1"/>
          <p:nvPr>
            <p:ph idx="12" type="sldNum"/>
          </p:nvPr>
        </p:nvSpPr>
        <p:spPr>
          <a:xfrm>
            <a:off x="8556625" y="4749800"/>
            <a:ext cx="548640" cy="3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/>
          </p:cNvSpPr>
          <p:nvPr>
            <p:ph type="body" idx="1"/>
          </p:nvPr>
        </p:nvSpPr>
        <p:spPr>
          <a:xfrm rot="0">
            <a:off x="1691640" y="1486535"/>
            <a:ext cx="6456045" cy="1530350"/>
          </a:xfrm>
          <a:prstGeom prst="rect"/>
          <a:noFill/>
          <a:ln w="0">
            <a:noFill/>
            <a:prstDash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457200" indent="-368300" algn="l" fontAlgn="auto" defTabSz="914400" eaLnBrk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◂"/>
            </a:pPr>
            <a:r>
              <a:rPr lang="en-US" altLang="ko-KR" sz="3000" cap="none" dirty="0" smtClean="0" b="0">
                <a:latin typeface="Gill Sans" charset="0"/>
                <a:ea typeface="Gill Sans" charset="0"/>
              </a:rPr>
              <a:t>Content developers are like MTN, you will find them everywhere you go</a:t>
            </a:r>
            <a:endParaRPr lang="ko-KR" altLang="en-US" sz="3000" cap="none" dirty="0" smtClean="0" b="0">
              <a:latin typeface="Gill Sans" charset="0"/>
              <a:ea typeface="Gill Sans" charset="0"/>
            </a:endParaRPr>
          </a:p>
        </p:txBody>
      </p:sp>
      <p:sp>
        <p:nvSpPr>
          <p:cNvPr id="663" name="Google Shape;663;p19"/>
          <p:cNvSpPr txBox="1"/>
          <p:nvPr>
            <p:ph idx="12" type="sldNum"/>
          </p:nvPr>
        </p:nvSpPr>
        <p:spPr>
          <a:xfrm>
            <a:off x="8556625" y="4749800"/>
            <a:ext cx="548640" cy="3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4"/>
          <p:cNvSpPr txBox="1"/>
          <p:nvPr>
            <p:ph idx="4294967295" type="title"/>
          </p:nvPr>
        </p:nvSpPr>
        <p:spPr>
          <a:xfrm>
            <a:off x="581025" y="3191510"/>
            <a:ext cx="4754880" cy="1380490"/>
          </a:xfrm>
          <a:prstGeom prst="rect">
            <a:avLst/>
          </a:prstGeom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Gill Sans" charset="0"/>
                <a:ea typeface="Gill Sans" charset="0"/>
              </a:rPr>
              <a:t>Who is content Development for?</a:t>
            </a:r>
            <a:endParaRPr lang="ko-KR" altLang="en-US" sz="1800" cap="none" dirty="0" smtClean="0" b="0">
              <a:solidFill>
                <a:srgbClr val="FFFFFF"/>
              </a:solidFill>
              <a:latin typeface="Gill Sans" charset="0"/>
              <a:ea typeface="Gill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>
                <a:solidFill>
                  <a:srgbClr val="FFFFFF"/>
                </a:solidFill>
                <a:latin typeface="Gill Sans" charset="0"/>
                <a:ea typeface="Gill Sans" charset="0"/>
              </a:rPr>
              <a:t>It is for those that wants to change the world</a:t>
            </a:r>
            <a:endParaRPr lang="ko-KR" altLang="en-US" sz="1800" cap="none" dirty="0" smtClean="0" b="0">
              <a:solidFill>
                <a:srgbClr val="FFFFFF"/>
              </a:solidFill>
              <a:latin typeface="Gill Sans" charset="0"/>
              <a:ea typeface="Gill Sans" charset="0"/>
            </a:endParaRPr>
          </a:p>
        </p:txBody>
      </p:sp>
      <p:sp>
        <p:nvSpPr>
          <p:cNvPr id="715" name="Google Shape;715;p24"/>
          <p:cNvSpPr txBox="1"/>
          <p:nvPr>
            <p:ph idx="12" type="sldNum"/>
          </p:nvPr>
        </p:nvSpPr>
        <p:spPr>
          <a:xfrm>
            <a:off x="8556625" y="4749800"/>
            <a:ext cx="548640" cy="3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/>
          <p:nvPr>
            <p:ph type="title"/>
          </p:nvPr>
        </p:nvSpPr>
        <p:spPr>
          <a:xfrm>
            <a:off x="0" y="0"/>
            <a:ext cx="9144635" cy="697230"/>
          </a:xfrm>
          <a:prstGeom prst="rect">
            <a:avLst/>
          </a:prstGeom>
        </p:spPr>
        <p:txBody>
          <a:bodyPr wrap="square" lIns="91440" tIns="91440" rIns="91440" bIns="91440" numCol="1" vert="horz" anchor="b">
            <a:noAutofit/>
          </a:bodyPr>
          <a:lstStyle/>
          <a:p>
            <a:pPr marL="0" indent="0" algn="ctr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>
                <a:latin typeface="Gill Sans" charset="0"/>
                <a:ea typeface="Gill Sans" charset="0"/>
              </a:rPr>
              <a:t>Critical Skills in Content Development</a:t>
            </a:r>
            <a:endParaRPr lang="ko-KR" altLang="en-US" sz="2000" cap="none" dirty="0" smtClean="0" b="0">
              <a:latin typeface="Gill Sans" charset="0"/>
              <a:ea typeface="Gill Sans" charset="0"/>
            </a:endParaRPr>
          </a:p>
        </p:txBody>
      </p:sp>
      <p:sp>
        <p:nvSpPr>
          <p:cNvPr id="728" name="Google Shape;728;p26"/>
          <p:cNvSpPr txBox="1"/>
          <p:nvPr>
            <p:ph idx="12" type="sldNum"/>
          </p:nvPr>
        </p:nvSpPr>
        <p:spPr>
          <a:xfrm>
            <a:off x="8556625" y="4749800"/>
            <a:ext cx="548640" cy="3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26"/>
          <p:cNvSpPr/>
          <p:nvPr/>
        </p:nvSpPr>
        <p:spPr>
          <a:xfrm>
            <a:off x="3009265" y="1090295"/>
            <a:ext cx="3115310" cy="2395855"/>
          </a:xfrm>
          <a:prstGeom prst="triangle">
            <a:avLst>
              <a:gd fmla="val 50000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30" name="Google Shape;730;p26"/>
          <p:cNvSpPr txBox="1"/>
          <p:nvPr/>
        </p:nvSpPr>
        <p:spPr>
          <a:xfrm>
            <a:off x="3702049" y="2369820"/>
            <a:ext cx="1731010" cy="96456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numCol="1" vert="horz" anchor="t">
            <a:noAutofit/>
          </a:bodyPr>
          <a:lstStyle/>
          <a:p>
            <a:pPr marL="0" indent="0" algn="ctr" fontAlgn="auto" defTabSz="914400" eaLnBrk="0" latinLnBrk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>
                <a:solidFill>
                  <a:srgbClr val="434343"/>
                </a:solidFill>
                <a:latin typeface="Montserrat Light" charset="0"/>
                <a:ea typeface="Montserrat Light" charset="0"/>
              </a:rPr>
              <a:t>Content Development skills</a:t>
            </a:r>
            <a:endParaRPr lang="ko-KR" altLang="en-US" sz="1200" cap="none" dirty="0" smtClean="0" b="0">
              <a:solidFill>
                <a:srgbClr val="434343"/>
              </a:solidFill>
              <a:latin typeface="Montserrat Light" charset="0"/>
              <a:ea typeface="Montserrat Light" charset="0"/>
            </a:endParaRPr>
          </a:p>
        </p:txBody>
      </p:sp>
      <p:grpSp>
        <p:nvGrpSpPr>
          <p:cNvPr id="731" name="Google Shape;731;p26"/>
          <p:cNvGrpSpPr/>
          <p:nvPr/>
        </p:nvGrpSpPr>
        <p:grpSpPr>
          <a:xfrm>
            <a:off x="3520440" y="3123565"/>
            <a:ext cx="2936240" cy="945515"/>
            <a:chOff x="3520440" y="3123565"/>
            <a:chExt cx="2936240" cy="945515"/>
          </a:xfrm>
        </p:grpSpPr>
        <p:sp>
          <p:nvSpPr>
            <p:cNvPr id="732" name="Google Shape;732;p26"/>
            <p:cNvSpPr/>
            <p:nvPr/>
          </p:nvSpPr>
          <p:spPr>
            <a:xfrm rot="10800000">
              <a:off x="3520440" y="3622040"/>
              <a:ext cx="2086610" cy="150495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33" name="Google Shape;733;p26"/>
            <p:cNvSpPr txBox="1"/>
            <p:nvPr/>
          </p:nvSpPr>
          <p:spPr>
            <a:xfrm>
              <a:off x="3608705" y="3718560"/>
              <a:ext cx="1993899" cy="3517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0" rIns="91440" bIns="91440" numCol="1" vert="horz" anchor="t">
              <a:noAutofit/>
            </a:bodyPr>
            <a:lstStyle/>
            <a:p>
              <a:pPr marL="0" indent="0" algn="ctr" fontAlgn="auto" defTabSz="914400" eaLnBrk="0" latinLnBrk="0">
                <a:lnSpc>
                  <a:spcPct val="114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>
                  <a:solidFill>
                    <a:srgbClr val="434343"/>
                  </a:solidFill>
                  <a:latin typeface="Montserrat Light" charset="0"/>
                  <a:ea typeface="Montserrat Light" charset="0"/>
                </a:rPr>
                <a:t>Research</a:t>
              </a:r>
              <a:endParaRPr lang="ko-KR" altLang="en-US" sz="800" cap="none" dirty="0" smtClean="0" b="0">
                <a:solidFill>
                  <a:srgbClr val="434343"/>
                </a:solidFill>
                <a:latin typeface="Montserrat Light" charset="0"/>
                <a:ea typeface="Montserrat Light" charset="0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5779770" y="3123565"/>
              <a:ext cx="677545" cy="677545"/>
            </a:xfrm>
            <a:prstGeom prst="ellipse">
              <a:avLst/>
            </a:prstGeom>
            <a:solidFill>
              <a:srgbClr val="FFA400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  <a:endPara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35" name="Google Shape;735;p26"/>
          <p:cNvGrpSpPr/>
          <p:nvPr/>
        </p:nvGrpSpPr>
        <p:grpSpPr>
          <a:xfrm>
            <a:off x="2723515" y="1165225"/>
            <a:ext cx="1497965" cy="2636520"/>
            <a:chOff x="2723515" y="1165225"/>
            <a:chExt cx="1497965" cy="2636520"/>
          </a:xfrm>
        </p:grpSpPr>
        <p:sp>
          <p:nvSpPr>
            <p:cNvPr id="736" name="Google Shape;736;p26"/>
            <p:cNvSpPr/>
            <p:nvPr/>
          </p:nvSpPr>
          <p:spPr>
            <a:xfrm rot="-3360517">
              <a:off x="2636520" y="2089785"/>
              <a:ext cx="1953260" cy="150495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37" name="Google Shape;737;p26"/>
            <p:cNvSpPr txBox="1"/>
            <p:nvPr/>
          </p:nvSpPr>
          <p:spPr>
            <a:xfrm rot="-3360000">
              <a:off x="2428240" y="1915160"/>
              <a:ext cx="1995170" cy="3517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0" rIns="91440" bIns="91440" numCol="1" vert="horz" anchor="t">
              <a:noAutofit/>
            </a:bodyPr>
            <a:lstStyle/>
            <a:p>
              <a:pPr marL="0" indent="0" algn="ctr" fontAlgn="auto" defTabSz="914400" eaLnBrk="0" latinLnBrk="0">
                <a:lnSpc>
                  <a:spcPct val="114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>
                  <a:solidFill>
                    <a:srgbClr val="434343"/>
                  </a:solidFill>
                  <a:latin typeface="Montserrat Light" charset="0"/>
                  <a:ea typeface="Montserrat Light" charset="0"/>
                </a:rPr>
                <a:t>Communication</a:t>
              </a:r>
              <a:endParaRPr lang="ko-KR" altLang="en-US" sz="800" cap="none" dirty="0" smtClean="0" b="0">
                <a:solidFill>
                  <a:srgbClr val="434343"/>
                </a:solidFill>
                <a:latin typeface="Montserrat Light" charset="0"/>
                <a:ea typeface="Montserrat Light" charset="0"/>
              </a:endParaRPr>
            </a:p>
          </p:txBody>
        </p:sp>
        <p:sp>
          <p:nvSpPr>
            <p:cNvPr id="738" name="Google Shape;738;p26"/>
            <p:cNvSpPr/>
            <p:nvPr/>
          </p:nvSpPr>
          <p:spPr>
            <a:xfrm>
              <a:off x="2753995" y="3123565"/>
              <a:ext cx="677545" cy="677545"/>
            </a:xfrm>
            <a:prstGeom prst="ellipse">
              <a:avLst/>
            </a:prstGeom>
            <a:solidFill>
              <a:srgbClr val="FFC800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  <a:endPara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39" name="Google Shape;739;p26"/>
          <p:cNvGrpSpPr/>
          <p:nvPr/>
        </p:nvGrpSpPr>
        <p:grpSpPr>
          <a:xfrm>
            <a:off x="4228465" y="772795"/>
            <a:ext cx="2118360" cy="2232025"/>
            <a:chOff x="4228465" y="772795"/>
            <a:chExt cx="2118360" cy="2232025"/>
          </a:xfrm>
        </p:grpSpPr>
        <p:sp>
          <p:nvSpPr>
            <p:cNvPr id="740" name="Google Shape;740;p26"/>
            <p:cNvSpPr/>
            <p:nvPr/>
          </p:nvSpPr>
          <p:spPr>
            <a:xfrm rot="3420919">
              <a:off x="4572000" y="2093595"/>
              <a:ext cx="1895475" cy="150495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741" name="Google Shape;741;p26"/>
            <p:cNvSpPr/>
            <p:nvPr/>
          </p:nvSpPr>
          <p:spPr>
            <a:xfrm>
              <a:off x="4228465" y="772795"/>
              <a:ext cx="677545" cy="677545"/>
            </a:xfrm>
            <a:prstGeom prst="ellipse">
              <a:avLst/>
            </a:prstGeom>
            <a:solidFill>
              <a:srgbClr val="F64646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01</a:t>
              </a:r>
              <a:endParaRPr b="1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2" name="Google Shape;742;p26"/>
            <p:cNvSpPr txBox="1"/>
            <p:nvPr/>
          </p:nvSpPr>
          <p:spPr>
            <a:xfrm rot="3420000">
              <a:off x="4650740" y="1855470"/>
              <a:ext cx="2007234" cy="3517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91440" rIns="91440" bIns="91440" numCol="1" vert="horz" anchor="t">
              <a:noAutofit/>
            </a:bodyPr>
            <a:lstStyle/>
            <a:p>
              <a:pPr marL="0" indent="0" algn="ctr" fontAlgn="auto" defTabSz="914400" eaLnBrk="0" latinLnBrk="0">
                <a:lnSpc>
                  <a:spcPct val="114999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800" cap="none" dirty="0" smtClean="0" b="0">
                  <a:solidFill>
                    <a:srgbClr val="434343"/>
                  </a:solidFill>
                  <a:latin typeface="Montserrat Light" charset="0"/>
                  <a:ea typeface="Montserrat Light" charset="0"/>
                </a:rPr>
                <a:t>Analytics</a:t>
              </a:r>
              <a:endParaRPr lang="ko-KR" altLang="en-US" sz="800" cap="none" dirty="0" smtClean="0" b="0">
                <a:solidFill>
                  <a:srgbClr val="434343"/>
                </a:solidFill>
                <a:latin typeface="Montserrat Light" charset="0"/>
                <a:ea typeface="Montserrat Light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Rasheed Ridwan</cp:lastModifiedBy>
</cp:coreProperties>
</file>