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71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A7C8-A610-6D46-8B52-F2F28476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F917-A93A-9D41-97F8-5B3775172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6A3-042F-AC43-92E5-66C04230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7CCF-CDFA-AD4F-A3F3-41F32618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8625-F046-8845-9286-D795FC15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EB13-6229-484F-A521-62F1391E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AAFF-C6E6-B04B-AAA6-F65B783F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AD69-31F4-4F4C-965D-F5C7C0A4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CFA1-8E51-A945-8476-E7278DB5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8EF9-6F1B-0444-B865-FFD456C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61BF-8BC0-4344-9592-4FDBF1A3A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DB64-9990-324D-9FCC-F7C12A66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BBD2-594F-814C-88A5-F4126114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975-E45A-B24F-8486-0013BE1C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0126-8C3D-6C43-A678-38117D8A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993D-7D33-9F49-8503-DDD7E13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6EC0-CF4C-FF43-9A94-3A4A5780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FA94-C6F2-D24D-988D-14E3F823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EC4-CFB4-AE4D-9829-F1F77997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ADFE-6A4A-3E47-B2C8-043423D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3DB-94E4-274D-A1F8-ED3AE7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DDC8E-BDA8-C247-92CE-AE01F378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9D93-DF7B-E74C-AAEF-74D70093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7E8C-945E-B44E-9AEC-B0966CBF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742C-04DE-7542-98F7-F10B883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BC3-7027-DD47-AAA9-2836B867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8A5B-5569-E84D-BA74-E99A11C7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7786-FC0C-5842-88EB-3DB52C72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4B94-919E-B242-9D78-09CFC35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7ADB-2ABF-5642-96FD-CC0B7E47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99DC-B5A6-354E-9703-42DB8DC5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7A6-BEE3-D74A-B619-0B6E95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F3EC-1325-A940-88C4-37FCCB5D9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A816-FCC9-EE4E-A3D8-56FBE67D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60DFE-5953-2340-86B4-DE7412D7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5478-892F-224D-90CD-434AA28A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05885-9D6F-714F-A440-A790FEC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3CE3F-6F5B-A341-BF58-64596A53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FAD69-5A96-264C-A350-A6AC660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D996-5481-5F41-8F38-AC98B150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F2F4D-586B-7F43-BD63-FBB2FD5D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6DB59-7A19-7A41-A7F8-FD22C93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B4FB-DAB8-6F40-AFF8-855A7211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2D5B-6514-EB49-8E96-4ED88AB2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FBD0E-5EDC-5648-8AB0-5A995C1F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9023-D1A4-F748-8953-A31EC5B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AEF3-97DF-7B48-BCA6-CD53776D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6660-449D-DD44-814D-CD855214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87882-858F-4440-A0B0-73753D6D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E32BF-15C8-BC46-AC51-209A00B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929CE-2881-D545-8622-581DF069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63402-D241-974B-8B0C-72918E7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B75-EADD-8F4F-B2F2-966F53C0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517D1-0139-0642-A224-36E709FE3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2525-17C3-B544-8C5B-0593A5E4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6953-1B90-7540-B7D8-68A0000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6C36-F87E-FA48-AE19-4C90211B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5116-EDF6-0D43-8AF2-A69E077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2DB19-13F6-D942-B7A4-1450690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44EE-F099-7446-98AC-C700874D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3F08-157F-4D43-93D3-331A8FAC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6E86-AA61-2348-A215-07D103EB6A07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ED95-221D-094A-90F6-A17F2F8C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4B46-F749-D543-B963-223E0FD48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F22-02B1-3E49-B7AA-46316E743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stackoverflow.com/questions/1185408/converting-from-longitude-latitude-to-cartesian-coordinat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53F461-047B-9943-BA86-008B740AEEC2}"/>
              </a:ext>
            </a:extLst>
          </p:cNvPr>
          <p:cNvSpPr/>
          <p:nvPr/>
        </p:nvSpPr>
        <p:spPr>
          <a:xfrm>
            <a:off x="2945238" y="1039335"/>
            <a:ext cx="4902700" cy="461187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hord 49">
            <a:extLst>
              <a:ext uri="{FF2B5EF4-FFF2-40B4-BE49-F238E27FC236}">
                <a16:creationId xmlns:a16="http://schemas.microsoft.com/office/drawing/2014/main" id="{4C732057-334C-1642-9D8D-6FD97DE3596E}"/>
              </a:ext>
            </a:extLst>
          </p:cNvPr>
          <p:cNvSpPr/>
          <p:nvPr/>
        </p:nvSpPr>
        <p:spPr>
          <a:xfrm rot="4988941">
            <a:off x="2838045" y="1011957"/>
            <a:ext cx="5167858" cy="5011114"/>
          </a:xfrm>
          <a:prstGeom prst="chord">
            <a:avLst>
              <a:gd name="adj1" fmla="val 5305281"/>
              <a:gd name="adj2" fmla="val 16172253"/>
            </a:avLst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7335575-C460-F14F-9E10-D338DF70BD9D}"/>
              </a:ext>
            </a:extLst>
          </p:cNvPr>
          <p:cNvSpPr/>
          <p:nvPr/>
        </p:nvSpPr>
        <p:spPr>
          <a:xfrm>
            <a:off x="4710245" y="110758"/>
            <a:ext cx="1562988" cy="6630284"/>
          </a:xfrm>
          <a:prstGeom prst="arc">
            <a:avLst>
              <a:gd name="adj1" fmla="val 15417484"/>
              <a:gd name="adj2" fmla="val 6308349"/>
            </a:avLst>
          </a:prstGeom>
          <a:ln w="381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0701D-1D48-CE48-9839-55A5B93EFC69}"/>
              </a:ext>
            </a:extLst>
          </p:cNvPr>
          <p:cNvSpPr txBox="1"/>
          <p:nvPr/>
        </p:nvSpPr>
        <p:spPr>
          <a:xfrm>
            <a:off x="8292299" y="72037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1 (85,45)</a:t>
            </a:r>
          </a:p>
          <a:p>
            <a:r>
              <a:rPr lang="en-US" sz="1200" dirty="0"/>
              <a:t>Beam Range: 938 km</a:t>
            </a:r>
          </a:p>
          <a:p>
            <a:r>
              <a:rPr lang="en-US" sz="1200" dirty="0"/>
              <a:t>Beam Diameter: 1.8 m  </a:t>
            </a:r>
          </a:p>
          <a:p>
            <a:r>
              <a:rPr lang="en-US" sz="1200" dirty="0"/>
              <a:t>Beam Power: 2.3 W/m^2</a:t>
            </a:r>
          </a:p>
          <a:p>
            <a:r>
              <a:rPr lang="en-US" sz="1200" dirty="0"/>
              <a:t>Power Draw: 0.1 kW (50%)</a:t>
            </a:r>
          </a:p>
          <a:p>
            <a:r>
              <a:rPr lang="en-US" sz="1200" dirty="0"/>
              <a:t>Battery: 45% (4/5 </a:t>
            </a:r>
            <a:r>
              <a:rPr lang="en-US" sz="1200" dirty="0" err="1"/>
              <a:t>kWhr</a:t>
            </a:r>
            <a:r>
              <a:rPr lang="en-US" sz="1200" dirty="0"/>
              <a:t>)</a:t>
            </a:r>
          </a:p>
          <a:p>
            <a:r>
              <a:rPr lang="en-US" sz="1200" dirty="0"/>
              <a:t>|||||||||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7FA2D-DFB9-604E-9B35-CC7B7C207DD3}"/>
              </a:ext>
            </a:extLst>
          </p:cNvPr>
          <p:cNvSpPr txBox="1"/>
          <p:nvPr/>
        </p:nvSpPr>
        <p:spPr>
          <a:xfrm>
            <a:off x="95691" y="178453"/>
            <a:ext cx="2147781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Satellite: 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Orbit Period: 120/148 min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Solar Array: 80 m^2 (40%)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Vehicle </a:t>
            </a:r>
            <a:r>
              <a:rPr lang="en-US" sz="1200" dirty="0" err="1">
                <a:solidFill>
                  <a:srgbClr val="7030A0"/>
                </a:solidFill>
              </a:rPr>
              <a:t>Pwr</a:t>
            </a:r>
            <a:r>
              <a:rPr lang="en-US" sz="1200" dirty="0">
                <a:solidFill>
                  <a:srgbClr val="7030A0"/>
                </a:solidFill>
              </a:rPr>
              <a:t> Draw: 200 W (50%)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Laser </a:t>
            </a:r>
            <a:r>
              <a:rPr lang="en-US" sz="1200" dirty="0" err="1">
                <a:solidFill>
                  <a:srgbClr val="7030A0"/>
                </a:solidFill>
              </a:rPr>
              <a:t>Pwr</a:t>
            </a:r>
            <a:r>
              <a:rPr lang="en-US" sz="1200" dirty="0">
                <a:solidFill>
                  <a:srgbClr val="7030A0"/>
                </a:solidFill>
              </a:rPr>
              <a:t>::4 kW (20%)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 (1)           (2)           (3)          (4)</a:t>
            </a:r>
          </a:p>
          <a:p>
            <a:r>
              <a:rPr lang="en-US" sz="1200" dirty="0">
                <a:solidFill>
                  <a:srgbClr val="7030A0"/>
                </a:solidFill>
              </a:rPr>
              <a:t>Battery: 45%: 4/5  </a:t>
            </a:r>
            <a:r>
              <a:rPr lang="en-US" sz="1200" dirty="0" err="1">
                <a:solidFill>
                  <a:srgbClr val="7030A0"/>
                </a:solidFill>
              </a:rPr>
              <a:t>kWhr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|||||||||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D903DCD8-37F4-014D-8416-274EE88A4193}"/>
              </a:ext>
            </a:extLst>
          </p:cNvPr>
          <p:cNvSpPr/>
          <p:nvPr/>
        </p:nvSpPr>
        <p:spPr>
          <a:xfrm>
            <a:off x="6038199" y="4740313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E5B08-DEDA-3143-B612-535AA1BBC375}"/>
              </a:ext>
            </a:extLst>
          </p:cNvPr>
          <p:cNvSpPr txBox="1"/>
          <p:nvPr/>
        </p:nvSpPr>
        <p:spPr>
          <a:xfrm>
            <a:off x="95691" y="1826519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Satellite: 2</a:t>
            </a:r>
          </a:p>
          <a:p>
            <a:r>
              <a:rPr lang="en-US" sz="1200" dirty="0">
                <a:solidFill>
                  <a:schemeClr val="bg1"/>
                </a:solidFill>
              </a:rPr>
              <a:t>Orbit Period: 120/148 min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Solar Array Size: 80 m^2 (40%)</a:t>
            </a:r>
          </a:p>
          <a:p>
            <a:r>
              <a:rPr lang="en-US" sz="1200" dirty="0">
                <a:solidFill>
                  <a:schemeClr val="bg1"/>
                </a:solidFill>
              </a:rPr>
              <a:t>Vehicle </a:t>
            </a:r>
            <a:r>
              <a:rPr lang="en-US" sz="1200" dirty="0" err="1">
                <a:solidFill>
                  <a:schemeClr val="bg1"/>
                </a:solidFill>
              </a:rPr>
              <a:t>Pwr</a:t>
            </a:r>
            <a:r>
              <a:rPr lang="en-US" sz="1200" dirty="0">
                <a:solidFill>
                  <a:schemeClr val="bg1"/>
                </a:solidFill>
              </a:rPr>
              <a:t> Draw: 200 W (50%)</a:t>
            </a:r>
          </a:p>
          <a:p>
            <a:r>
              <a:rPr lang="en-US" sz="1200" dirty="0">
                <a:solidFill>
                  <a:schemeClr val="bg1"/>
                </a:solidFill>
              </a:rPr>
              <a:t>Battery: 45%: 4/5  </a:t>
            </a:r>
            <a:r>
              <a:rPr lang="en-US" sz="1200" dirty="0" err="1">
                <a:solidFill>
                  <a:schemeClr val="bg1"/>
                </a:solidFill>
              </a:rPr>
              <a:t>kWhr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|||||||||</a:t>
            </a:r>
          </a:p>
          <a:p>
            <a:r>
              <a:rPr lang="en-US" sz="1200" dirty="0">
                <a:solidFill>
                  <a:schemeClr val="bg1"/>
                </a:solidFill>
              </a:rPr>
              <a:t>Laser </a:t>
            </a:r>
            <a:r>
              <a:rPr lang="en-US" sz="1200" dirty="0" err="1">
                <a:solidFill>
                  <a:schemeClr val="bg1"/>
                </a:solidFill>
              </a:rPr>
              <a:t>Pwr</a:t>
            </a:r>
            <a:r>
              <a:rPr lang="en-US" sz="1200" dirty="0">
                <a:solidFill>
                  <a:schemeClr val="bg1"/>
                </a:solidFill>
              </a:rPr>
              <a:t>::4 kW (20%)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(1)           (2)           (3)          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F8035-7009-6640-96B2-9DA869BC23B4}"/>
              </a:ext>
            </a:extLst>
          </p:cNvPr>
          <p:cNvSpPr txBox="1"/>
          <p:nvPr/>
        </p:nvSpPr>
        <p:spPr>
          <a:xfrm>
            <a:off x="95691" y="3474585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Satellite: 3</a:t>
            </a:r>
          </a:p>
          <a:p>
            <a:r>
              <a:rPr lang="en-US" sz="1200" dirty="0"/>
              <a:t>Orbit Period: 120/148 min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  <a:p>
            <a:r>
              <a:rPr lang="en-US" sz="1200" dirty="0"/>
              <a:t>Laser Eff: 20% (1 2 3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C380B-4886-D246-8BE5-ED208E14501E}"/>
              </a:ext>
            </a:extLst>
          </p:cNvPr>
          <p:cNvSpPr txBox="1"/>
          <p:nvPr/>
        </p:nvSpPr>
        <p:spPr>
          <a:xfrm>
            <a:off x="95691" y="5122652"/>
            <a:ext cx="2147781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Satellite: 4</a:t>
            </a:r>
          </a:p>
          <a:p>
            <a:r>
              <a:rPr lang="en-US" sz="1200" dirty="0"/>
              <a:t>Orbit Period: 120/148 min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  <a:p>
            <a:r>
              <a:rPr lang="en-US" sz="1200" dirty="0"/>
              <a:t>Laser Eff: 20% (1 2 3 4)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2F8F43-E78E-694D-BCB9-9D5D292D2610}"/>
              </a:ext>
            </a:extLst>
          </p:cNvPr>
          <p:cNvSpPr/>
          <p:nvPr/>
        </p:nvSpPr>
        <p:spPr>
          <a:xfrm>
            <a:off x="3817112" y="2232836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5CDD3-222D-3540-A396-AD3A5535B89E}"/>
              </a:ext>
            </a:extLst>
          </p:cNvPr>
          <p:cNvSpPr/>
          <p:nvPr/>
        </p:nvSpPr>
        <p:spPr>
          <a:xfrm>
            <a:off x="4834293" y="1928035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AA55DA-C7D4-B74E-9C01-89596531609F}"/>
              </a:ext>
            </a:extLst>
          </p:cNvPr>
          <p:cNvSpPr/>
          <p:nvPr/>
        </p:nvSpPr>
        <p:spPr>
          <a:xfrm>
            <a:off x="3189791" y="3423683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83BC75-8078-0046-91D7-FE7D406FA9C1}"/>
              </a:ext>
            </a:extLst>
          </p:cNvPr>
          <p:cNvSpPr/>
          <p:nvPr/>
        </p:nvSpPr>
        <p:spPr>
          <a:xfrm>
            <a:off x="5459839" y="3200960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872048-DFF8-5944-A84C-2B8873F6FE0C}"/>
              </a:ext>
            </a:extLst>
          </p:cNvPr>
          <p:cNvSpPr/>
          <p:nvPr/>
        </p:nvSpPr>
        <p:spPr>
          <a:xfrm>
            <a:off x="5509459" y="4408967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6F3B8-A12B-004E-BAA6-47A1F30099F5}"/>
              </a:ext>
            </a:extLst>
          </p:cNvPr>
          <p:cNvSpPr/>
          <p:nvPr/>
        </p:nvSpPr>
        <p:spPr>
          <a:xfrm>
            <a:off x="7070660" y="2509283"/>
            <a:ext cx="255181" cy="2764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C8A46-145B-AE4B-B604-9BB997CB3BAF}"/>
              </a:ext>
            </a:extLst>
          </p:cNvPr>
          <p:cNvSpPr/>
          <p:nvPr/>
        </p:nvSpPr>
        <p:spPr>
          <a:xfrm>
            <a:off x="4097102" y="4049793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DDEC38-D8D5-3E4C-829A-64DB0746E04F}"/>
              </a:ext>
            </a:extLst>
          </p:cNvPr>
          <p:cNvSpPr/>
          <p:nvPr/>
        </p:nvSpPr>
        <p:spPr>
          <a:xfrm>
            <a:off x="7065356" y="3908023"/>
            <a:ext cx="255181" cy="2764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B0A0C-5385-1F47-9EA3-C7C0122CF6BF}"/>
              </a:ext>
            </a:extLst>
          </p:cNvPr>
          <p:cNvSpPr txBox="1"/>
          <p:nvPr/>
        </p:nvSpPr>
        <p:spPr>
          <a:xfrm>
            <a:off x="8292299" y="4463732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7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25E09-ABCC-144D-B8E1-2F9019B78574}"/>
              </a:ext>
            </a:extLst>
          </p:cNvPr>
          <p:cNvSpPr txBox="1"/>
          <p:nvPr/>
        </p:nvSpPr>
        <p:spPr>
          <a:xfrm>
            <a:off x="10206160" y="4463732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8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6B368-174F-8F47-BEE6-680A1C2DA48B}"/>
              </a:ext>
            </a:extLst>
          </p:cNvPr>
          <p:cNvSpPr txBox="1"/>
          <p:nvPr/>
        </p:nvSpPr>
        <p:spPr>
          <a:xfrm>
            <a:off x="8292299" y="1535935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3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7EF0ED-031D-DD4B-9E1F-5FBB03FF70AC}"/>
              </a:ext>
            </a:extLst>
          </p:cNvPr>
          <p:cNvSpPr txBox="1"/>
          <p:nvPr/>
        </p:nvSpPr>
        <p:spPr>
          <a:xfrm>
            <a:off x="8292299" y="2999833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5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08F8F-7BD9-F84D-929B-AA8BA12B6923}"/>
              </a:ext>
            </a:extLst>
          </p:cNvPr>
          <p:cNvSpPr txBox="1"/>
          <p:nvPr/>
        </p:nvSpPr>
        <p:spPr>
          <a:xfrm>
            <a:off x="10206160" y="2999833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6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0F759-67A2-0845-89F9-CF923ED5CD78}"/>
              </a:ext>
            </a:extLst>
          </p:cNvPr>
          <p:cNvSpPr txBox="1"/>
          <p:nvPr/>
        </p:nvSpPr>
        <p:spPr>
          <a:xfrm>
            <a:off x="10206160" y="1543290"/>
            <a:ext cx="185006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4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80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Battery Capacity: 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Battery Charge: 4.0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03742-BAF8-D44A-AC87-26EDB004AC5F}"/>
              </a:ext>
            </a:extLst>
          </p:cNvPr>
          <p:cNvSpPr txBox="1"/>
          <p:nvPr/>
        </p:nvSpPr>
        <p:spPr>
          <a:xfrm>
            <a:off x="10206160" y="79391"/>
            <a:ext cx="185006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Customer: 2</a:t>
            </a:r>
          </a:p>
          <a:p>
            <a:r>
              <a:rPr lang="en-US" sz="1200" dirty="0"/>
              <a:t>Lat, Long: 85, 45</a:t>
            </a:r>
          </a:p>
          <a:p>
            <a:r>
              <a:rPr lang="en-US" sz="1200" dirty="0"/>
              <a:t>Solar Array Size: 1 m^2</a:t>
            </a:r>
          </a:p>
          <a:p>
            <a:r>
              <a:rPr lang="en-US" sz="1200" dirty="0"/>
              <a:t>EPS Efficiency: 50%</a:t>
            </a:r>
          </a:p>
          <a:p>
            <a:r>
              <a:rPr lang="en-US" sz="1200" dirty="0"/>
              <a:t>Power Draw: : 80 W</a:t>
            </a:r>
          </a:p>
          <a:p>
            <a:r>
              <a:rPr lang="en-US" sz="1200" dirty="0"/>
              <a:t>Battery: 4.0/5.0 </a:t>
            </a:r>
            <a:r>
              <a:rPr lang="en-US" sz="1200" dirty="0" err="1"/>
              <a:t>kWhr</a:t>
            </a:r>
            <a:endParaRPr lang="en-US" sz="1200" dirty="0"/>
          </a:p>
          <a:p>
            <a:r>
              <a:rPr lang="en-US" sz="1200" dirty="0"/>
              <a:t>|||||||||45%</a:t>
            </a:r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D0A6A634-57D9-9C47-9648-6E4255D2CD09}"/>
              </a:ext>
            </a:extLst>
          </p:cNvPr>
          <p:cNvSpPr/>
          <p:nvPr/>
        </p:nvSpPr>
        <p:spPr>
          <a:xfrm>
            <a:off x="4891448" y="6041950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8EBF3239-CD50-CC41-950A-5856CD7F0068}"/>
              </a:ext>
            </a:extLst>
          </p:cNvPr>
          <p:cNvSpPr/>
          <p:nvPr/>
        </p:nvSpPr>
        <p:spPr>
          <a:xfrm>
            <a:off x="4905621" y="481125"/>
            <a:ext cx="308345" cy="31897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F93E0B-448E-9D41-8DAF-FC901B9516B9}"/>
              </a:ext>
            </a:extLst>
          </p:cNvPr>
          <p:cNvCxnSpPr>
            <a:endCxn id="15" idx="6"/>
          </p:cNvCxnSpPr>
          <p:nvPr/>
        </p:nvCxnSpPr>
        <p:spPr>
          <a:xfrm flipH="1">
            <a:off x="5089474" y="1914796"/>
            <a:ext cx="948725" cy="1514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B09A9-AB56-3744-A72C-5B9E9DC64924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587430" y="2074285"/>
            <a:ext cx="614038" cy="1126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875BC4-B40D-6A4B-B534-D0EDDAAEB58F}"/>
              </a:ext>
            </a:extLst>
          </p:cNvPr>
          <p:cNvCxnSpPr>
            <a:cxnSpLocks/>
            <a:stCxn id="9" idx="3"/>
            <a:endCxn id="14" idx="6"/>
          </p:cNvCxnSpPr>
          <p:nvPr/>
        </p:nvCxnSpPr>
        <p:spPr>
          <a:xfrm flipH="1">
            <a:off x="4072293" y="1914797"/>
            <a:ext cx="2283347" cy="4562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E7C2BA5-A8BA-8E40-9CFB-36F60796F3C1}"/>
              </a:ext>
            </a:extLst>
          </p:cNvPr>
          <p:cNvCxnSpPr>
            <a:cxnSpLocks/>
            <a:stCxn id="9" idx="0"/>
            <a:endCxn id="22" idx="0"/>
          </p:cNvCxnSpPr>
          <p:nvPr/>
        </p:nvCxnSpPr>
        <p:spPr>
          <a:xfrm>
            <a:off x="6201468" y="1755308"/>
            <a:ext cx="991479" cy="21527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ross 8">
            <a:extLst>
              <a:ext uri="{FF2B5EF4-FFF2-40B4-BE49-F238E27FC236}">
                <a16:creationId xmlns:a16="http://schemas.microsoft.com/office/drawing/2014/main" id="{9859D059-1912-F041-8B54-E4CE96858995}"/>
              </a:ext>
            </a:extLst>
          </p:cNvPr>
          <p:cNvSpPr/>
          <p:nvPr/>
        </p:nvSpPr>
        <p:spPr>
          <a:xfrm>
            <a:off x="6047295" y="1755308"/>
            <a:ext cx="308345" cy="318977"/>
          </a:xfrm>
          <a:prstGeom prst="pl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9AC01-BAAD-7644-A846-B15E9E86B168}"/>
              </a:ext>
            </a:extLst>
          </p:cNvPr>
          <p:cNvSpPr txBox="1"/>
          <p:nvPr/>
        </p:nvSpPr>
        <p:spPr>
          <a:xfrm>
            <a:off x="6192406" y="5944675"/>
            <a:ext cx="5079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Orbit ellipse (expand contact time for graphic)::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Contact time: 120 </a:t>
            </a:r>
            <a:r>
              <a:rPr lang="en-US" sz="1400" dirty="0" err="1"/>
              <a:t>deg</a:t>
            </a:r>
            <a:r>
              <a:rPr lang="en-US" sz="1400" dirty="0"/>
              <a:t> (21 min: 20 </a:t>
            </a:r>
            <a:r>
              <a:rPr lang="en-US" sz="1400" dirty="0" err="1"/>
              <a:t>deg</a:t>
            </a:r>
            <a:r>
              <a:rPr lang="en-US" sz="1400" dirty="0"/>
              <a:t> – 160 </a:t>
            </a:r>
            <a:r>
              <a:rPr lang="en-US" sz="1400" dirty="0" err="1"/>
              <a:t>deg</a:t>
            </a:r>
            <a:r>
              <a:rPr lang="en-US" sz="1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Non-contact: time: 240 </a:t>
            </a:r>
            <a:r>
              <a:rPr lang="en-US" sz="1400" dirty="0" err="1"/>
              <a:t>deg</a:t>
            </a:r>
            <a:r>
              <a:rPr lang="en-US" sz="1400" dirty="0"/>
              <a:t> (127 min: 160 </a:t>
            </a:r>
            <a:r>
              <a:rPr lang="en-US" sz="1400" dirty="0" err="1"/>
              <a:t>deg</a:t>
            </a:r>
            <a:r>
              <a:rPr lang="en-US" sz="1400" dirty="0"/>
              <a:t> – 20 </a:t>
            </a:r>
            <a:r>
              <a:rPr lang="en-US" sz="1400" dirty="0" err="1"/>
              <a:t>deg</a:t>
            </a:r>
            <a:r>
              <a:rPr lang="en-US" sz="1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Visibility (layering)   Search time 2 min dashed line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F3F5D7-8E6E-BA49-BD8F-8E8134BB0B43}"/>
              </a:ext>
            </a:extLst>
          </p:cNvPr>
          <p:cNvSpPr/>
          <p:nvPr/>
        </p:nvSpPr>
        <p:spPr>
          <a:xfrm>
            <a:off x="2498670" y="363815"/>
            <a:ext cx="2324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Shadow half circle rotates about the south pole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34DC6-DB7F-F44E-BE27-84084E51EE72}"/>
              </a:ext>
            </a:extLst>
          </p:cNvPr>
          <p:cNvSpPr txBox="1"/>
          <p:nvPr/>
        </p:nvSpPr>
        <p:spPr>
          <a:xfrm>
            <a:off x="7888070" y="31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9F39A3-F923-7545-9539-FF39B0DB3D6E}"/>
              </a:ext>
            </a:extLst>
          </p:cNvPr>
          <p:cNvSpPr txBox="1"/>
          <p:nvPr/>
        </p:nvSpPr>
        <p:spPr>
          <a:xfrm>
            <a:off x="5282387" y="5788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54B19-20A6-8045-A8C9-7469579F345B}"/>
              </a:ext>
            </a:extLst>
          </p:cNvPr>
          <p:cNvSpPr txBox="1"/>
          <p:nvPr/>
        </p:nvSpPr>
        <p:spPr>
          <a:xfrm>
            <a:off x="2434239" y="3422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903F58-FDEA-8B46-946C-585D2E5DC6A3}"/>
              </a:ext>
            </a:extLst>
          </p:cNvPr>
          <p:cNvSpPr txBox="1"/>
          <p:nvPr/>
        </p:nvSpPr>
        <p:spPr>
          <a:xfrm>
            <a:off x="5250487" y="5655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270</a:t>
            </a:r>
          </a:p>
        </p:txBody>
      </p:sp>
    </p:spTree>
    <p:extLst>
      <p:ext uri="{BB962C8B-B14F-4D97-AF65-F5344CB8AC3E}">
        <p14:creationId xmlns:p14="http://schemas.microsoft.com/office/powerpoint/2010/main" val="20298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5B104C-10A3-8047-A9A6-EE04C999D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650" y="127591"/>
            <a:ext cx="5007936" cy="6730409"/>
          </a:xfrm>
        </p:spPr>
        <p:txBody>
          <a:bodyPr>
            <a:normAutofit/>
          </a:bodyPr>
          <a:lstStyle/>
          <a:p>
            <a:pPr algn="l" fontAlgn="base"/>
            <a:r>
              <a:rPr lang="en-US" sz="1600" b="0" i="0" dirty="0">
                <a:solidFill>
                  <a:srgbClr val="232629"/>
                </a:solidFill>
                <a:effectLst/>
                <a:hlinkClick r:id="rId2"/>
              </a:rPr>
              <a:t>https://stackoverflow.com/questions/1185408/converting-from-longitude-latitude-to-cartesian-coordinates</a:t>
            </a:r>
            <a:endParaRPr lang="en-US" sz="1600" b="0" i="0" dirty="0">
              <a:solidFill>
                <a:srgbClr val="232629"/>
              </a:solidFill>
              <a:effectLst/>
            </a:endParaRPr>
          </a:p>
          <a:p>
            <a:pPr algn="l" fontAlgn="base"/>
            <a:endParaRPr lang="en-US" sz="1600" b="0" i="0" dirty="0">
              <a:solidFill>
                <a:srgbClr val="232629"/>
              </a:solidFill>
              <a:effectLst/>
            </a:endParaRPr>
          </a:p>
          <a:p>
            <a:pPr algn="l" fontAlgn="base"/>
            <a:r>
              <a:rPr lang="en-US" sz="1600" dirty="0">
                <a:solidFill>
                  <a:srgbClr val="232629"/>
                </a:solidFill>
              </a:rPr>
              <a:t>SMAD section 5-1 Eq 5-1</a:t>
            </a:r>
          </a:p>
          <a:p>
            <a:pPr algn="l" fontAlgn="base"/>
            <a:r>
              <a:rPr lang="en-US" sz="1600" b="0" i="0" dirty="0">
                <a:solidFill>
                  <a:srgbClr val="232629"/>
                </a:solidFill>
                <a:effectLst/>
              </a:rPr>
              <a:t>the x-axis goes through </a:t>
            </a:r>
            <a:r>
              <a:rPr lang="en-US" sz="1600" b="0" i="0" dirty="0" err="1">
                <a:solidFill>
                  <a:srgbClr val="232629"/>
                </a:solidFill>
                <a:effectLst/>
              </a:rPr>
              <a:t>long,lat</a:t>
            </a:r>
            <a:r>
              <a:rPr lang="en-US" sz="1600" b="0" i="0" dirty="0">
                <a:solidFill>
                  <a:srgbClr val="232629"/>
                </a:solidFill>
                <a:effectLst/>
              </a:rPr>
              <a:t> (0,0), so longitude 0 meets the equator;</a:t>
            </a:r>
          </a:p>
          <a:p>
            <a:pPr algn="l" fontAlgn="base"/>
            <a:r>
              <a:rPr lang="en-US" sz="1600" b="0" i="0" dirty="0">
                <a:solidFill>
                  <a:srgbClr val="232629"/>
                </a:solidFill>
                <a:effectLst/>
              </a:rPr>
              <a:t>the y-axis goes through (0,90);</a:t>
            </a:r>
          </a:p>
          <a:p>
            <a:pPr algn="l" fontAlgn="base"/>
            <a:r>
              <a:rPr lang="en-US" sz="1600" b="0" i="0" dirty="0">
                <a:solidFill>
                  <a:srgbClr val="232629"/>
                </a:solidFill>
                <a:effectLst/>
              </a:rPr>
              <a:t>and the z-axis goes through the poles.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x = R * cos(</a:t>
            </a:r>
            <a:r>
              <a:rPr lang="en-US" sz="1600" dirty="0" err="1"/>
              <a:t>lat</a:t>
            </a:r>
            <a:r>
              <a:rPr lang="en-US" sz="1600" dirty="0"/>
              <a:t>) * cos(</a:t>
            </a:r>
            <a:r>
              <a:rPr lang="en-US" sz="1600" dirty="0" err="1"/>
              <a:t>lon</a:t>
            </a:r>
            <a:r>
              <a:rPr lang="en-US" sz="1600" dirty="0"/>
              <a:t>) </a:t>
            </a:r>
          </a:p>
          <a:p>
            <a:pPr algn="l"/>
            <a:r>
              <a:rPr lang="en-US" sz="1600" dirty="0"/>
              <a:t>y = R * cos(</a:t>
            </a:r>
            <a:r>
              <a:rPr lang="en-US" sz="1600" dirty="0" err="1"/>
              <a:t>lat</a:t>
            </a:r>
            <a:r>
              <a:rPr lang="en-US" sz="1600" dirty="0"/>
              <a:t>) * sin(</a:t>
            </a:r>
            <a:r>
              <a:rPr lang="en-US" sz="1600" dirty="0" err="1"/>
              <a:t>lon</a:t>
            </a:r>
            <a:r>
              <a:rPr lang="en-US" sz="1600" dirty="0"/>
              <a:t>) </a:t>
            </a:r>
          </a:p>
          <a:p>
            <a:pPr algn="l"/>
            <a:r>
              <a:rPr lang="en-US" sz="1600" dirty="0"/>
              <a:t>z = R *sin(</a:t>
            </a:r>
            <a:r>
              <a:rPr lang="en-US" sz="1600" dirty="0" err="1"/>
              <a:t>lat</a:t>
            </a:r>
            <a:r>
              <a:rPr lang="en-US" sz="1600" dirty="0"/>
              <a:t>)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BCBF6-03C8-FD45-A8E7-1D4A6B33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83041" cy="685800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261D98A-B49A-7C81-4A96-26BCE4670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759" y="2561230"/>
            <a:ext cx="2133861" cy="1735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406A9-CD57-CB0D-C176-8B6AA217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59" y="4495846"/>
            <a:ext cx="1745556" cy="11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57D-C6D8-5449-9FDC-857EA42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DF03D-E406-764D-8532-3E201AEF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335" y="4807"/>
            <a:ext cx="370466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78D51-9516-5844-94DF-E21F5DE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31235" cy="4356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9FDF1-0A46-8E46-B2C6-084440379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235" y="0"/>
            <a:ext cx="43561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7CD3-6FD8-E9F3-50D2-BAFB4F00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2BBE-A26C-7060-1054-AC28D8CD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Determine minimum power delivery to provide value </a:t>
            </a:r>
          </a:p>
          <a:p>
            <a:r>
              <a:rPr lang="en-US" dirty="0"/>
              <a:t>	250 W/day = 10W continuous for 24 </a:t>
            </a:r>
            <a:r>
              <a:rPr lang="en-US" dirty="0" err="1"/>
              <a:t>hrs</a:t>
            </a:r>
            <a:r>
              <a:rPr lang="en-US" dirty="0"/>
              <a:t> + 10W/day margin (small)</a:t>
            </a:r>
          </a:p>
          <a:p>
            <a:r>
              <a:rPr lang="en-US" dirty="0"/>
              <a:t>	1000 W/day = 40W </a:t>
            </a:r>
            <a:r>
              <a:rPr lang="en-US" dirty="0" err="1"/>
              <a:t>conintuous</a:t>
            </a:r>
            <a:r>
              <a:rPr lang="en-US" dirty="0"/>
              <a:t> for 24 </a:t>
            </a:r>
            <a:r>
              <a:rPr lang="en-US" dirty="0" err="1"/>
              <a:t>hrs</a:t>
            </a:r>
            <a:r>
              <a:rPr lang="en-US" dirty="0"/>
              <a:t> + 40W/day margin (med)</a:t>
            </a:r>
          </a:p>
          <a:p>
            <a:r>
              <a:rPr lang="en-US" dirty="0"/>
              <a:t>	2000 W/day = 80W continuous for 24 </a:t>
            </a:r>
            <a:r>
              <a:rPr lang="en-US" dirty="0" err="1"/>
              <a:t>hrs</a:t>
            </a:r>
            <a:r>
              <a:rPr lang="en-US" dirty="0"/>
              <a:t> + 80W/day margin (large)</a:t>
            </a:r>
          </a:p>
          <a:p>
            <a:r>
              <a:rPr lang="en-US" dirty="0"/>
              <a:t>Determine the number of lasers (1,2,4 1kW lasers)</a:t>
            </a:r>
          </a:p>
          <a:p>
            <a:r>
              <a:rPr lang="en-US" dirty="0"/>
              <a:t>	number of customers</a:t>
            </a:r>
          </a:p>
          <a:p>
            <a:r>
              <a:rPr lang="en-US" dirty="0"/>
              <a:t>	power of each beam</a:t>
            </a:r>
          </a:p>
          <a:p>
            <a:r>
              <a:rPr lang="en-US" dirty="0"/>
              <a:t>Optimize the number of satellites</a:t>
            </a:r>
          </a:p>
          <a:p>
            <a:r>
              <a:rPr lang="en-US" dirty="0"/>
              <a:t>	revisit time</a:t>
            </a:r>
          </a:p>
          <a:p>
            <a:r>
              <a:rPr lang="en-US" dirty="0"/>
              <a:t>	system complexity</a:t>
            </a:r>
          </a:p>
          <a:p>
            <a:r>
              <a:rPr lang="en-US" dirty="0"/>
              <a:t>	launch cost</a:t>
            </a:r>
          </a:p>
          <a:p>
            <a:r>
              <a:rPr lang="en-US" dirty="0"/>
              <a:t>	</a:t>
            </a:r>
            <a:r>
              <a:rPr lang="en-US" dirty="0" err="1"/>
              <a:t>redunancy</a:t>
            </a:r>
            <a:endParaRPr lang="en-US" dirty="0"/>
          </a:p>
          <a:p>
            <a:r>
              <a:rPr lang="en-US" dirty="0"/>
              <a:t>Optimize the satellite architecture to drive the lasers</a:t>
            </a:r>
          </a:p>
          <a:p>
            <a:r>
              <a:rPr lang="en-US" dirty="0"/>
              <a:t>	solar panel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763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Mission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Uitenbroek</dc:creator>
  <cp:lastModifiedBy>Uitenbroek, Nathan J. (JSC-GE111)</cp:lastModifiedBy>
  <cp:revision>32</cp:revision>
  <dcterms:created xsi:type="dcterms:W3CDTF">2023-01-21T11:28:40Z</dcterms:created>
  <dcterms:modified xsi:type="dcterms:W3CDTF">2023-02-07T20:36:39Z</dcterms:modified>
</cp:coreProperties>
</file>