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0" r:id="rId6"/>
    <p:sldId id="261" r:id="rId7"/>
    <p:sldId id="266" r:id="rId8"/>
    <p:sldId id="262" r:id="rId9"/>
    <p:sldId id="265" r:id="rId10"/>
    <p:sldId id="263" r:id="rId11"/>
    <p:sldId id="268" r:id="rId12"/>
    <p:sldId id="267" r:id="rId13"/>
    <p:sldId id="269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A37"/>
    <a:srgbClr val="13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8E3D-A962-4FEA-86BC-B5797DAF9926}" type="datetimeFigureOut">
              <a:rPr lang="en-US" smtClean="0"/>
              <a:t>02/01/2021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D62B-47E7-4DBE-AD1D-A7ECC8F29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380FE5D-746D-45E4-BD7A-BE04F935FBB7}"/>
              </a:ext>
            </a:extLst>
          </p:cNvPr>
          <p:cNvGrpSpPr/>
          <p:nvPr userDrawn="1"/>
        </p:nvGrpSpPr>
        <p:grpSpPr>
          <a:xfrm>
            <a:off x="-6351" y="6177235"/>
            <a:ext cx="12216384" cy="694944"/>
            <a:chOff x="-6351" y="6167710"/>
            <a:chExt cx="12207240" cy="6998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167F7E-79F9-427A-8097-EDEC115A12E1}"/>
                </a:ext>
              </a:extLst>
            </p:cNvPr>
            <p:cNvSpPr/>
            <p:nvPr userDrawn="1"/>
          </p:nvSpPr>
          <p:spPr>
            <a:xfrm>
              <a:off x="-6351" y="6179666"/>
              <a:ext cx="12207240" cy="687859"/>
            </a:xfrm>
            <a:prstGeom prst="rect">
              <a:avLst/>
            </a:prstGeom>
            <a:solidFill>
              <a:srgbClr val="131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03CF5A-B02D-40DD-AE32-A191ECDC126A}"/>
                </a:ext>
              </a:extLst>
            </p:cNvPr>
            <p:cNvSpPr/>
            <p:nvPr userDrawn="1"/>
          </p:nvSpPr>
          <p:spPr>
            <a:xfrm rot="10800000" flipV="1">
              <a:off x="0" y="6167710"/>
              <a:ext cx="12188825" cy="27432"/>
            </a:xfrm>
            <a:prstGeom prst="rect">
              <a:avLst/>
            </a:prstGeom>
            <a:solidFill>
              <a:srgbClr val="EA4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624" y="1147145"/>
            <a:ext cx="10776048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74D74-9DA8-45CA-9DA1-92C6234B1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3578" y="6223253"/>
            <a:ext cx="3098519" cy="5816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51E1-13D6-4DA1-A690-B0A5EE83C54B}"/>
              </a:ext>
            </a:extLst>
          </p:cNvPr>
          <p:cNvGrpSpPr/>
          <p:nvPr userDrawn="1"/>
        </p:nvGrpSpPr>
        <p:grpSpPr>
          <a:xfrm rot="10800000">
            <a:off x="-10402" y="-27537"/>
            <a:ext cx="12216384" cy="694944"/>
            <a:chOff x="-6351" y="6167710"/>
            <a:chExt cx="12207240" cy="6998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B9E56D-A669-4DAF-BC23-126268B0F0C6}"/>
                </a:ext>
              </a:extLst>
            </p:cNvPr>
            <p:cNvSpPr/>
            <p:nvPr userDrawn="1"/>
          </p:nvSpPr>
          <p:spPr>
            <a:xfrm>
              <a:off x="-6351" y="6179666"/>
              <a:ext cx="12207240" cy="687859"/>
            </a:xfrm>
            <a:prstGeom prst="rect">
              <a:avLst/>
            </a:prstGeom>
            <a:solidFill>
              <a:srgbClr val="131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BEDB52-6D25-4365-A065-095EF9D4C0D5}"/>
                </a:ext>
              </a:extLst>
            </p:cNvPr>
            <p:cNvSpPr/>
            <p:nvPr userDrawn="1"/>
          </p:nvSpPr>
          <p:spPr>
            <a:xfrm rot="10800000" flipV="1">
              <a:off x="0" y="6167710"/>
              <a:ext cx="12188825" cy="27432"/>
            </a:xfrm>
            <a:prstGeom prst="rect">
              <a:avLst/>
            </a:prstGeom>
            <a:solidFill>
              <a:srgbClr val="EA4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281C5-455F-483F-B5CD-5CA7EF5310C9}"/>
              </a:ext>
            </a:extLst>
          </p:cNvPr>
          <p:cNvGrpSpPr/>
          <p:nvPr userDrawn="1"/>
        </p:nvGrpSpPr>
        <p:grpSpPr>
          <a:xfrm>
            <a:off x="-7145" y="6177235"/>
            <a:ext cx="12216384" cy="690290"/>
            <a:chOff x="2381" y="6167710"/>
            <a:chExt cx="12189619" cy="690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2CF49-25BD-485B-9D65-0B61B6050FCB}"/>
                </a:ext>
              </a:extLst>
            </p:cNvPr>
            <p:cNvSpPr/>
            <p:nvPr userDrawn="1"/>
          </p:nvSpPr>
          <p:spPr>
            <a:xfrm>
              <a:off x="3175" y="6170141"/>
              <a:ext cx="12188825" cy="687859"/>
            </a:xfrm>
            <a:prstGeom prst="rect">
              <a:avLst/>
            </a:prstGeom>
            <a:solidFill>
              <a:srgbClr val="131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DFF014-E27E-46C3-B647-9D58C3B9F0A6}"/>
                </a:ext>
              </a:extLst>
            </p:cNvPr>
            <p:cNvSpPr/>
            <p:nvPr userDrawn="1"/>
          </p:nvSpPr>
          <p:spPr>
            <a:xfrm rot="10800000" flipV="1">
              <a:off x="2381" y="6167710"/>
              <a:ext cx="12188825" cy="27432"/>
            </a:xfrm>
            <a:prstGeom prst="rect">
              <a:avLst/>
            </a:prstGeom>
            <a:solidFill>
              <a:srgbClr val="EA4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5B6E43E-7BF7-4AAC-8DCD-4B6A3AE3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840"/>
            <a:ext cx="10515600" cy="92821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297"/>
            <a:ext cx="10515600" cy="466347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>
            <a:lvl1pPr>
              <a:defRPr sz="2000" b="1">
                <a:solidFill>
                  <a:srgbClr val="EA4A37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5CF0BE-AA11-4042-8A68-BA99BB6AD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326216"/>
            <a:ext cx="2266180" cy="4253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3653F9-319E-4CD4-A4CD-D884731409F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92195"/>
            <a:ext cx="10527954" cy="0"/>
          </a:xfrm>
          <a:prstGeom prst="line">
            <a:avLst/>
          </a:prstGeom>
          <a:ln w="19050">
            <a:solidFill>
              <a:srgbClr val="131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uc-ae-space/cluster-scri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cluster.illinois.edu/resources/docs/start/" TargetMode="External"/><Relationship Id="rId2" Type="http://schemas.openxmlformats.org/officeDocument/2006/relationships/hyperlink" Target="https://campuscluster.illinois.edu/new_forms/user_form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mpuscluster.illinois.edu/resources/docs/storage-and-data-guide/" TargetMode="External"/><Relationship Id="rId4" Type="http://schemas.openxmlformats.org/officeDocument/2006/relationships/hyperlink" Target="https://campuscluster.illinois.edu/resources/docs/user-gui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02AC-257C-41A6-A074-9AA9C4823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Jobs on the UIUC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6D6-F41C-46ED-9CFC-AB31B8977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UIUC AE Space Weekly Meeting</a:t>
            </a:r>
          </a:p>
          <a:p>
            <a:r>
              <a:rPr lang="en-US" dirty="0"/>
              <a:t>Feb 01, 2021</a:t>
            </a:r>
          </a:p>
          <a:p>
            <a:endParaRPr lang="en-US" dirty="0"/>
          </a:p>
          <a:p>
            <a:r>
              <a:rPr lang="en-US" dirty="0"/>
              <a:t>Rahil Makadia</a:t>
            </a:r>
          </a:p>
        </p:txBody>
      </p:sp>
    </p:spTree>
    <p:extLst>
      <p:ext uri="{BB962C8B-B14F-4D97-AF65-F5344CB8AC3E}">
        <p14:creationId xmlns:p14="http://schemas.microsoft.com/office/powerpoint/2010/main" val="4123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88B-26FB-409D-B721-4417ACD1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A958-9F1B-4FC9-AA2F-8BBBAC9A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sync</a:t>
            </a:r>
          </a:p>
          <a:p>
            <a:pPr marL="0" indent="0" algn="ctr">
              <a:buNone/>
            </a:pPr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aP</a:t>
            </a:r>
            <a:r>
              <a:rPr lang="en-US" dirty="0"/>
              <a:t> source-directory destination-directory</a:t>
            </a:r>
          </a:p>
          <a:p>
            <a:r>
              <a:rPr lang="en-US" dirty="0"/>
              <a:t>-a: Preserves file data and does recursive transfer</a:t>
            </a:r>
          </a:p>
          <a:p>
            <a:r>
              <a:rPr lang="en-US" dirty="0"/>
              <a:t>-P: shows progress as files are being transferred and keeps partially transferred files in case of interruptions</a:t>
            </a:r>
          </a:p>
          <a:p>
            <a:r>
              <a:rPr lang="en-US" dirty="0"/>
              <a:t>Only transfers files that are modified (which is why –a is very useful)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53443-2473-4DA8-8CCE-2603230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1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9BC4-5FB1-4F83-A0AD-20DED19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3AA3-0547-4204-BFC0-39F3F7B9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Getting access to the UIUC campus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Modifying scripts to run on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Moving the necessary files to the cluster</a:t>
            </a:r>
          </a:p>
          <a:p>
            <a:r>
              <a:rPr lang="en-US" dirty="0"/>
              <a:t>Writing job scripts to run simulations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04C3-4E36-480A-B63B-99C9289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93B5-8043-4382-BFF9-A9DFD14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EC8B-5748-4332-BE5E-1199EBE0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necessary files are on the cluster</a:t>
            </a:r>
          </a:p>
          <a:p>
            <a:r>
              <a:rPr lang="en-US" dirty="0"/>
              <a:t>Need to write a script, can’t just write instructions on the CLI</a:t>
            </a:r>
          </a:p>
          <a:p>
            <a:r>
              <a:rPr lang="en-US" dirty="0"/>
              <a:t>UIUC campus cluster follows the SLURM job scheduler</a:t>
            </a:r>
          </a:p>
          <a:p>
            <a:pPr lvl="1"/>
            <a:r>
              <a:rPr lang="en-US" dirty="0"/>
              <a:t>Other options: PBS, Moab, Torque</a:t>
            </a:r>
          </a:p>
          <a:p>
            <a:pPr lvl="1"/>
            <a:r>
              <a:rPr lang="en-US" dirty="0"/>
              <a:t>Affects commands to submit, modify, or view status of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75AF9-1421-4CEC-B7CF-2406B72A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9FEE-235F-4DC8-AF7B-3A2D12F7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structure-top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C45D-F7E9-4DD7-8520-1D39A009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time: maximum time the cluster should allow the job to run</a:t>
            </a:r>
          </a:p>
          <a:p>
            <a:r>
              <a:rPr lang="en-US" dirty="0"/>
              <a:t>nodes: number of nodes the cluster should allocate</a:t>
            </a:r>
          </a:p>
          <a:p>
            <a:r>
              <a:rPr lang="en-US" dirty="0" err="1"/>
              <a:t>ntasks</a:t>
            </a:r>
            <a:r>
              <a:rPr lang="en-US" dirty="0"/>
              <a:t>-per-node: number of cores on a single node for cluster to allocate</a:t>
            </a:r>
          </a:p>
          <a:p>
            <a:r>
              <a:rPr lang="en-US" dirty="0"/>
              <a:t>job-name: identifier for the job</a:t>
            </a:r>
          </a:p>
          <a:p>
            <a:r>
              <a:rPr lang="en-US" dirty="0"/>
              <a:t>partition: what cluster queue to run the job on (secondary, </a:t>
            </a:r>
            <a:r>
              <a:rPr lang="en-US" dirty="0" err="1"/>
              <a:t>eng</a:t>
            </a:r>
            <a:r>
              <a:rPr lang="en-US" dirty="0"/>
              <a:t>-research will probably be the most common ones)</a:t>
            </a:r>
          </a:p>
          <a:p>
            <a:r>
              <a:rPr lang="en-US" dirty="0"/>
              <a:t>output: name for output file</a:t>
            </a:r>
          </a:p>
          <a:p>
            <a:r>
              <a:rPr lang="en-US" dirty="0"/>
              <a:t>error: name for error file</a:t>
            </a:r>
          </a:p>
          <a:p>
            <a:r>
              <a:rPr lang="en-US" dirty="0"/>
              <a:t>mail-user: email address of user for notifications</a:t>
            </a:r>
          </a:p>
          <a:p>
            <a:r>
              <a:rPr lang="en-US" dirty="0"/>
              <a:t>mail-type: type of email notifications to be sent to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592C-2800-49E2-98D7-5FFB908E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E11A-E73B-4443-845D-4CBAC8C2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structure-bottom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AE38-7E68-4A3C-9AF4-22852F8C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 to where the simulation files are located</a:t>
            </a:r>
          </a:p>
          <a:p>
            <a:r>
              <a:rPr lang="en-US" dirty="0"/>
              <a:t>Load the relevant modules</a:t>
            </a:r>
          </a:p>
          <a:p>
            <a:pPr lvl="1"/>
            <a:r>
              <a:rPr lang="en-US" dirty="0"/>
              <a:t>Python 3: module load python/3</a:t>
            </a:r>
          </a:p>
          <a:p>
            <a:pPr lvl="1"/>
            <a:r>
              <a:rPr lang="en-US" dirty="0"/>
              <a:t>MATLAB R2019b: module load </a:t>
            </a:r>
            <a:r>
              <a:rPr lang="en-US" dirty="0" err="1"/>
              <a:t>matlab</a:t>
            </a:r>
            <a:r>
              <a:rPr lang="en-US" dirty="0"/>
              <a:t>/9.7</a:t>
            </a:r>
          </a:p>
          <a:p>
            <a:r>
              <a:rPr lang="en-US" dirty="0"/>
              <a:t>Run the command to execute script as you would on any machine</a:t>
            </a:r>
          </a:p>
          <a:p>
            <a:pPr lvl="1"/>
            <a:r>
              <a:rPr lang="en-US" dirty="0"/>
              <a:t>python3 main.py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-</a:t>
            </a:r>
            <a:r>
              <a:rPr lang="en-US" dirty="0" err="1"/>
              <a:t>nodisplay</a:t>
            </a:r>
            <a:r>
              <a:rPr lang="en-US" dirty="0"/>
              <a:t> -r </a:t>
            </a:r>
            <a:r>
              <a:rPr lang="en-US" dirty="0" err="1"/>
              <a:t>main.m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Git Repo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A6A0-8279-49E6-BC7D-E214C36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9BC4-5FB1-4F83-A0AD-20DED19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3AA3-0547-4204-BFC0-39F3F7B9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access to the UIUC campus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Modifying scripts to run on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Moving the necessary files to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Writing job scripts to run simulations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04C3-4E36-480A-B63B-99C9289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0058-1A2B-4ED7-B47C-FFD6EDC3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486-F674-4012-952D-CF27AC94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Access Form</a:t>
            </a:r>
            <a:endParaRPr lang="en-US" dirty="0"/>
          </a:p>
          <a:p>
            <a:pPr lvl="1"/>
            <a:r>
              <a:rPr lang="en-US" dirty="0"/>
              <a:t>Basic Information about you and your advisor</a:t>
            </a:r>
          </a:p>
          <a:p>
            <a:pPr lvl="1"/>
            <a:r>
              <a:rPr lang="en-US" dirty="0"/>
              <a:t>Short explanation (250 words) of work you plan to do on the cluster</a:t>
            </a:r>
          </a:p>
          <a:p>
            <a:pPr lvl="1"/>
            <a:r>
              <a:rPr lang="en-US" dirty="0"/>
              <a:t>Primary Queue: ENG-RESEARCH</a:t>
            </a:r>
          </a:p>
          <a:p>
            <a:pPr lvl="1"/>
            <a:r>
              <a:rPr lang="en-US" dirty="0"/>
              <a:t>Pretty quick turnaround for fulfilling requests</a:t>
            </a:r>
          </a:p>
          <a:p>
            <a:r>
              <a:rPr lang="en-US" dirty="0"/>
              <a:t>Note: If it’s a new group, it needs to be “manually added to the scheduler configuration to allow access to the right queues”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3"/>
              </a:rPr>
              <a:t>Getting started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Storage and data guide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DC57-1761-46E7-B70C-4030CF6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552-44E4-42AE-B251-ADDD4EBE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onto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A83-126D-4845-9BD7-9C696996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terminal (secure shell connection):</a:t>
            </a:r>
          </a:p>
          <a:p>
            <a:pPr lvl="1"/>
            <a:r>
              <a:rPr lang="en-US" dirty="0"/>
              <a:t>ssh netID@cc-login.campuscluster.illinois.edu</a:t>
            </a:r>
          </a:p>
          <a:p>
            <a:r>
              <a:rPr lang="en-US" dirty="0"/>
              <a:t>Using different clients:</a:t>
            </a:r>
          </a:p>
          <a:p>
            <a:pPr lvl="1"/>
            <a:r>
              <a:rPr lang="en-US" dirty="0" err="1">
                <a:hlinkClick r:id="rId2"/>
              </a:rPr>
              <a:t>PuTTy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FileZilla</a:t>
            </a:r>
            <a:endParaRPr lang="en-US" dirty="0"/>
          </a:p>
          <a:p>
            <a:r>
              <a:rPr lang="en-US" dirty="0"/>
              <a:t>First-time logon – need to sign the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cceptable usage policy agreement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973A-0F29-489F-91DA-8B150EC7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9BC4-5FB1-4F83-A0AD-20DED19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3AA3-0547-4204-BFC0-39F3F7B9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Getting access to the UIUC campus cluster</a:t>
            </a:r>
          </a:p>
          <a:p>
            <a:r>
              <a:rPr lang="en-US" dirty="0"/>
              <a:t>Modifying scripts to run on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Moving the necessary files to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Writing job scripts to run simulations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04C3-4E36-480A-B63B-99C9289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4796-50E6-457F-94E5-4C4F6BBE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cluster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EF58-5383-4C8F-8FAB-4EA44EEF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access, we need to find something to run </a:t>
            </a:r>
            <a:r>
              <a:rPr lang="en-US" dirty="0">
                <a:sym typeface="Wingdings" panose="05000000000000000000" pitchFamily="2" charset="2"/>
              </a:rPr>
              <a:t>:)</a:t>
            </a:r>
          </a:p>
          <a:p>
            <a:r>
              <a:rPr lang="en-US" dirty="0">
                <a:sym typeface="Wingdings" panose="05000000000000000000" pitchFamily="2" charset="2"/>
              </a:rPr>
              <a:t>Need to parallelize code – can be very simple or very complicated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MATLAB – </a:t>
            </a:r>
            <a:r>
              <a:rPr lang="en-US" dirty="0" err="1">
                <a:sym typeface="Wingdings" panose="05000000000000000000" pitchFamily="2" charset="2"/>
              </a:rPr>
              <a:t>parfor</a:t>
            </a:r>
            <a:r>
              <a:rPr lang="en-US" dirty="0">
                <a:sym typeface="Wingdings" panose="05000000000000000000" pitchFamily="2" charset="2"/>
              </a:rPr>
              <a:t> loops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Python – </a:t>
            </a:r>
            <a:r>
              <a:rPr lang="en-US" dirty="0" err="1">
                <a:sym typeface="Wingdings" panose="05000000000000000000" pitchFamily="2" charset="2"/>
              </a:rPr>
              <a:t>joblib</a:t>
            </a:r>
            <a:r>
              <a:rPr lang="en-US" dirty="0">
                <a:sym typeface="Wingdings" panose="05000000000000000000" pitchFamily="2" charset="2"/>
              </a:rPr>
              <a:t>, multiprocessing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MPI and OpenMP implementations across nodes</a:t>
            </a:r>
          </a:p>
          <a:p>
            <a:r>
              <a:rPr lang="en-US" dirty="0">
                <a:sym typeface="Wingdings" panose="05000000000000000000" pitchFamily="2" charset="2"/>
              </a:rPr>
              <a:t>Might need to change the scale of parallelization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*Be aware of path definitions, system commands within scripts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654EF-5131-4193-A2A2-DDE67688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9BC4-5FB1-4F83-A0AD-20DED19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3AA3-0547-4204-BFC0-39F3F7B9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Getting access to the UIUC campus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Modifying scripts to run on the cluster</a:t>
            </a:r>
          </a:p>
          <a:p>
            <a:r>
              <a:rPr lang="en-US" dirty="0"/>
              <a:t>Moving the necessary files to the cluster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Writing job scripts to run simulations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04C3-4E36-480A-B63B-99C9289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AA74-C1EB-4BDB-91B5-8AAC981F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0819-A84F-4C0A-BF38-6909903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pPr lvl="1"/>
            <a:r>
              <a:rPr lang="en-US" dirty="0"/>
              <a:t>Available to everyone</a:t>
            </a:r>
          </a:p>
          <a:p>
            <a:pPr lvl="1"/>
            <a:r>
              <a:rPr lang="en-US" dirty="0"/>
              <a:t>5 GB soft limit, 7 GB hard limit, 7-day grace period</a:t>
            </a:r>
          </a:p>
          <a:p>
            <a:r>
              <a:rPr lang="en-US" dirty="0"/>
              <a:t>Scratch</a:t>
            </a:r>
          </a:p>
          <a:p>
            <a:pPr lvl="1"/>
            <a:r>
              <a:rPr lang="en-US" dirty="0"/>
              <a:t>Available to everyone</a:t>
            </a:r>
          </a:p>
          <a:p>
            <a:pPr lvl="1"/>
            <a:r>
              <a:rPr lang="en-US" dirty="0"/>
              <a:t>10 TB limit, purged every 30 days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Need to be requested</a:t>
            </a:r>
          </a:p>
          <a:p>
            <a:pPr lvl="1"/>
            <a:r>
              <a:rPr lang="en-US" dirty="0"/>
              <a:t>Can be shared among an investment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E511-7945-4DE4-9F54-1A5FB079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8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BE14-FD88-458D-BBE1-73432B7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F344-FAE1-46DE-AD70-0925E0A7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options: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 – file transfer command</a:t>
            </a:r>
          </a:p>
          <a:p>
            <a:pPr lvl="1"/>
            <a:r>
              <a:rPr lang="en-US" dirty="0"/>
              <a:t>sftp – file transfer interface</a:t>
            </a:r>
          </a:p>
          <a:p>
            <a:pPr lvl="1"/>
            <a:r>
              <a:rPr lang="en-US" b="1" dirty="0" err="1"/>
              <a:t>rsync</a:t>
            </a:r>
            <a:r>
              <a:rPr lang="en-US" dirty="0"/>
              <a:t> – file transfer command</a:t>
            </a:r>
            <a:endParaRPr lang="en-US" b="1" dirty="0"/>
          </a:p>
          <a:p>
            <a:r>
              <a:rPr lang="en-US" dirty="0"/>
              <a:t>Clients</a:t>
            </a:r>
          </a:p>
          <a:p>
            <a:r>
              <a:rPr lang="en-US" dirty="0"/>
              <a:t>Globus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*The cluster has a dedicated host for file transfers</a:t>
            </a:r>
          </a:p>
          <a:p>
            <a:pPr lvl="1"/>
            <a:r>
              <a:rPr lang="en-US" sz="2000" dirty="0"/>
              <a:t>netID@cc-xfer.campuscluster.illinois.edu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5C1C-51CF-4F84-AE9D-2D910A9A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0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C72720A414CB4A952855A6308D610F" ma:contentTypeVersion="10" ma:contentTypeDescription="Create a new document." ma:contentTypeScope="" ma:versionID="ea150229ade362cb352df01161a3eacf">
  <xsd:schema xmlns:xsd="http://www.w3.org/2001/XMLSchema" xmlns:xs="http://www.w3.org/2001/XMLSchema" xmlns:p="http://schemas.microsoft.com/office/2006/metadata/properties" xmlns:ns2="6b569e4f-7587-4081-b728-0af76d6cb278" targetNamespace="http://schemas.microsoft.com/office/2006/metadata/properties" ma:root="true" ma:fieldsID="08c6fb18f69f7fe4f51d099402460d34" ns2:_="">
    <xsd:import namespace="6b569e4f-7587-4081-b728-0af76d6cb2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69e4f-7587-4081-b728-0af76d6cb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CED39-A2B8-4492-9E99-1F3FC2B47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5F4E1-E8DD-4FF6-BACC-3CA64FCBD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569e4f-7587-4081-b728-0af76d6cb2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95AED2-A535-4ED9-BF61-4AAA5C8984C9}">
  <ds:schemaRefs>
    <ds:schemaRef ds:uri="http://purl.org/dc/elements/1.1/"/>
    <ds:schemaRef ds:uri="6b569e4f-7587-4081-b728-0af76d6cb278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</TotalTime>
  <Words>665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Running Jobs on the UIUC Cluster</vt:lpstr>
      <vt:lpstr>Outline</vt:lpstr>
      <vt:lpstr>Getting access</vt:lpstr>
      <vt:lpstr>Logging onto the cluster</vt:lpstr>
      <vt:lpstr>Outline</vt:lpstr>
      <vt:lpstr>Preparing for cluster jobs</vt:lpstr>
      <vt:lpstr>Outline</vt:lpstr>
      <vt:lpstr>Cluster directories</vt:lpstr>
      <vt:lpstr>Transferring files to the cluster</vt:lpstr>
      <vt:lpstr>rsync</vt:lpstr>
      <vt:lpstr>Outline</vt:lpstr>
      <vt:lpstr>Writing the job script</vt:lpstr>
      <vt:lpstr>General structure-top half</vt:lpstr>
      <vt:lpstr>General structure-bottom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Rahil Makadia</dc:creator>
  <cp:lastModifiedBy>Makadia, Rahil Rajankumar</cp:lastModifiedBy>
  <cp:revision>46</cp:revision>
  <dcterms:created xsi:type="dcterms:W3CDTF">2020-10-04T19:52:46Z</dcterms:created>
  <dcterms:modified xsi:type="dcterms:W3CDTF">2021-02-01T19:20:15Z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0x010100D9C72720A414CB4A952855A6308D610F</vt:lpwstr>
  </property>
</Properties>
</file>