
<file path=[Content_Types].xml><?xml version="1.0" encoding="utf-8"?>
<Types xmlns="http://schemas.openxmlformats.org/package/2006/content-types">
  <Default Extension="xml" ContentType="application/xml"/>
  <Default Extension="jpeg" ContentType="image/jpeg"/>
  <Default Extension="jpg" ContentType="image/jpeg"/>
  <Default Extension="mp4" ContentType="video/unknown"/>
  <Default Extension="m4v" ContentType="video/unknown"/>
  <Default Extension="rels" ContentType="application/vnd.openxmlformats-package.relationships+xml"/>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56" r:id="rId1"/>
  </p:sldMasterIdLst>
  <p:notesMasterIdLst>
    <p:notesMasterId r:id="rId30"/>
  </p:notesMasterIdLst>
  <p:sldIdLst>
    <p:sldId id="256" r:id="rId2"/>
    <p:sldId id="260" r:id="rId3"/>
    <p:sldId id="296" r:id="rId4"/>
    <p:sldId id="257" r:id="rId5"/>
    <p:sldId id="297" r:id="rId6"/>
    <p:sldId id="305" r:id="rId7"/>
    <p:sldId id="331" r:id="rId8"/>
    <p:sldId id="313" r:id="rId9"/>
    <p:sldId id="272" r:id="rId10"/>
    <p:sldId id="327" r:id="rId11"/>
    <p:sldId id="328" r:id="rId12"/>
    <p:sldId id="316" r:id="rId13"/>
    <p:sldId id="318" r:id="rId14"/>
    <p:sldId id="319" r:id="rId15"/>
    <p:sldId id="310" r:id="rId16"/>
    <p:sldId id="320" r:id="rId17"/>
    <p:sldId id="329" r:id="rId18"/>
    <p:sldId id="324" r:id="rId19"/>
    <p:sldId id="332" r:id="rId20"/>
    <p:sldId id="322" r:id="rId21"/>
    <p:sldId id="317" r:id="rId22"/>
    <p:sldId id="330" r:id="rId23"/>
    <p:sldId id="275" r:id="rId24"/>
    <p:sldId id="284" r:id="rId25"/>
    <p:sldId id="308" r:id="rId26"/>
    <p:sldId id="309" r:id="rId27"/>
    <p:sldId id="268" r:id="rId28"/>
    <p:sldId id="269" r:id="rId2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EDDDBB74-1110-2440-83B5-9BB77146EFE6}">
          <p14:sldIdLst>
            <p14:sldId id="256"/>
            <p14:sldId id="260"/>
            <p14:sldId id="296"/>
            <p14:sldId id="257"/>
          </p14:sldIdLst>
        </p14:section>
        <p14:section name="Prior Work/Definition" id="{1C47DE4D-5D76-D643-B67F-CA9B83EA77A3}">
          <p14:sldIdLst>
            <p14:sldId id="297"/>
            <p14:sldId id="305"/>
            <p14:sldId id="331"/>
            <p14:sldId id="313"/>
            <p14:sldId id="272"/>
          </p14:sldIdLst>
        </p14:section>
        <p14:section name="Method" id="{D97873B7-075D-4345-98A8-F2BE7691A468}">
          <p14:sldIdLst>
            <p14:sldId id="327"/>
            <p14:sldId id="328"/>
            <p14:sldId id="316"/>
            <p14:sldId id="318"/>
            <p14:sldId id="319"/>
            <p14:sldId id="310"/>
            <p14:sldId id="320"/>
            <p14:sldId id="329"/>
            <p14:sldId id="324"/>
            <p14:sldId id="332"/>
            <p14:sldId id="322"/>
            <p14:sldId id="317"/>
            <p14:sldId id="330"/>
          </p14:sldIdLst>
        </p14:section>
        <p14:section name="Results" id="{E992FFF1-F50C-EC4B-96E3-74003ADF47BC}">
          <p14:sldIdLst>
            <p14:sldId id="275"/>
            <p14:sldId id="284"/>
            <p14:sldId id="308"/>
            <p14:sldId id="309"/>
          </p14:sldIdLst>
        </p14:section>
        <p14:section name="Conclusions" id="{85BA8C21-7809-DA43-AFEF-4AD473853A1E}">
          <p14:sldIdLst>
            <p14:sldId id="268"/>
            <p14:sldId id="269"/>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9911" autoAdjust="0"/>
  </p:normalViewPr>
  <p:slideViewPr>
    <p:cSldViewPr snapToGrid="0">
      <p:cViewPr>
        <p:scale>
          <a:sx n="103" d="100"/>
          <a:sy n="103" d="100"/>
        </p:scale>
        <p:origin x="-1088" y="-8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notesMaster" Target="notesMasters/notesMaster1.xml"/><Relationship Id="rId31" Type="http://schemas.openxmlformats.org/officeDocument/2006/relationships/printerSettings" Target="printerSettings/printerSettings1.bin"/><Relationship Id="rId32" Type="http://schemas.openxmlformats.org/officeDocument/2006/relationships/presProps" Target="presProps.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viewProps" Target="viewProps.xml"/><Relationship Id="rId34" Type="http://schemas.openxmlformats.org/officeDocument/2006/relationships/theme" Target="theme/theme1.xml"/><Relationship Id="rId3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BCFA667-FFBF-2240-8941-14E808C3F7DD}" type="datetimeFigureOut">
              <a:rPr lang="en-US" smtClean="0"/>
              <a:t>5/20/12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75F3319-A087-6E44-BE85-AE02D7958496}" type="slidenum">
              <a:rPr lang="en-US" smtClean="0"/>
              <a:t>‹#›</a:t>
            </a:fld>
            <a:endParaRPr lang="en-US"/>
          </a:p>
        </p:txBody>
      </p:sp>
    </p:spTree>
    <p:extLst>
      <p:ext uri="{BB962C8B-B14F-4D97-AF65-F5344CB8AC3E}">
        <p14:creationId xmlns:p14="http://schemas.microsoft.com/office/powerpoint/2010/main" val="3544221452"/>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D75F3319-A087-6E44-BE85-AE02D7958496}" type="slidenum">
              <a:rPr lang="en-US" smtClean="0"/>
              <a:t>1</a:t>
            </a:fld>
            <a:endParaRPr lang="en-US"/>
          </a:p>
        </p:txBody>
      </p:sp>
    </p:spTree>
    <p:extLst>
      <p:ext uri="{BB962C8B-B14F-4D97-AF65-F5344CB8AC3E}">
        <p14:creationId xmlns:p14="http://schemas.microsoft.com/office/powerpoint/2010/main" val="27796261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75F3319-A087-6E44-BE85-AE02D7958496}" type="slidenum">
              <a:rPr lang="en-US" smtClean="0"/>
              <a:t>10</a:t>
            </a:fld>
            <a:endParaRPr lang="en-US"/>
          </a:p>
        </p:txBody>
      </p:sp>
    </p:spTree>
    <p:extLst>
      <p:ext uri="{BB962C8B-B14F-4D97-AF65-F5344CB8AC3E}">
        <p14:creationId xmlns:p14="http://schemas.microsoft.com/office/powerpoint/2010/main" val="37024040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Let’s look at the path-time space augmented with a velocity dimension. If you start at the origin, given constraints on your velocity and acceleration, the region of this path-velocity-time space that is reachable grows over time. This plot shows four slices of that region at different four different times. This reachable region in the space has two types of boundaries: parabolic boundaries, due to the acceleration constraints, and linear boundaries due to the velocity constraints. Here you can see the linear boundaries at 0 and 10, and the parabolic boundaries on either side.</a:t>
            </a:r>
            <a:endParaRPr lang="en-US" dirty="0"/>
          </a:p>
        </p:txBody>
      </p:sp>
      <p:sp>
        <p:nvSpPr>
          <p:cNvPr id="4" name="Slide Number Placeholder 3"/>
          <p:cNvSpPr>
            <a:spLocks noGrp="1"/>
          </p:cNvSpPr>
          <p:nvPr>
            <p:ph type="sldNum" sz="quarter" idx="10"/>
          </p:nvPr>
        </p:nvSpPr>
        <p:spPr/>
        <p:txBody>
          <a:bodyPr/>
          <a:lstStyle/>
          <a:p>
            <a:fld id="{D75F3319-A087-6E44-BE85-AE02D7958496}" type="slidenum">
              <a:rPr lang="en-US" smtClean="0"/>
              <a:t>12</a:t>
            </a:fld>
            <a:endParaRPr lang="en-US"/>
          </a:p>
        </p:txBody>
      </p:sp>
    </p:spTree>
    <p:extLst>
      <p:ext uri="{BB962C8B-B14F-4D97-AF65-F5344CB8AC3E}">
        <p14:creationId xmlns:p14="http://schemas.microsoft.com/office/powerpoint/2010/main" val="31773493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a:t>
            </a:r>
            <a:r>
              <a:rPr lang="en-US" baseline="0" dirty="0" smtClean="0"/>
              <a:t> consider some point on the path-time plane shown here in white, and the line that can be formed by fixing the path and time coordinates and allowing the velocity to vary shown here in red. What you can see is that this line intersects the reachable region in path-velocity-time space. </a:t>
            </a:r>
            <a:r>
              <a:rPr lang="en-US" baseline="0" smtClean="0"/>
              <a:t>So </a:t>
            </a:r>
            <a:r>
              <a:rPr lang="en-US" baseline="0" dirty="0" smtClean="0"/>
              <a:t>at that point, the reachable set of velocities are exactly those contained on the intersecting line segment. This means that we can compute the reachable set of velocities under acceleration constraints at any point by computing this intersection. You’ll notice also that the reachable interval is convex; and, in fact, we show in the paper that it is always convex. This means that we can compute the entire interval by simply computing its extrema.</a:t>
            </a:r>
            <a:endParaRPr lang="en-US" dirty="0"/>
          </a:p>
        </p:txBody>
      </p:sp>
      <p:sp>
        <p:nvSpPr>
          <p:cNvPr id="4" name="Slide Number Placeholder 3"/>
          <p:cNvSpPr>
            <a:spLocks noGrp="1"/>
          </p:cNvSpPr>
          <p:nvPr>
            <p:ph type="sldNum" sz="quarter" idx="10"/>
          </p:nvPr>
        </p:nvSpPr>
        <p:spPr/>
        <p:txBody>
          <a:bodyPr/>
          <a:lstStyle/>
          <a:p>
            <a:fld id="{D75F3319-A087-6E44-BE85-AE02D7958496}" type="slidenum">
              <a:rPr lang="en-US" smtClean="0"/>
              <a:t>13</a:t>
            </a:fld>
            <a:endParaRPr lang="en-US"/>
          </a:p>
        </p:txBody>
      </p:sp>
    </p:spTree>
    <p:extLst>
      <p:ext uri="{BB962C8B-B14F-4D97-AF65-F5344CB8AC3E}">
        <p14:creationId xmlns:p14="http://schemas.microsoft.com/office/powerpoint/2010/main" val="31773493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do that with a Velocity</a:t>
            </a:r>
            <a:r>
              <a:rPr lang="en-US" baseline="0" dirty="0" smtClean="0"/>
              <a:t> Interval Propagation sub-routine, which forms the backbone of the planner. Just looking at the path-time projection, let’s say you start at the origin with some initial range of velocities. To compute the set of velocities reachable another point in the space, (4,2), in this case, we need only compute the bounds of the reachable velocity set.</a:t>
            </a:r>
            <a:endParaRPr lang="en-US" dirty="0"/>
          </a:p>
        </p:txBody>
      </p:sp>
      <p:sp>
        <p:nvSpPr>
          <p:cNvPr id="4" name="Slide Number Placeholder 3"/>
          <p:cNvSpPr>
            <a:spLocks noGrp="1"/>
          </p:cNvSpPr>
          <p:nvPr>
            <p:ph type="sldNum" sz="quarter" idx="10"/>
          </p:nvPr>
        </p:nvSpPr>
        <p:spPr/>
        <p:txBody>
          <a:bodyPr/>
          <a:lstStyle/>
          <a:p>
            <a:fld id="{D75F3319-A087-6E44-BE85-AE02D7958496}" type="slidenum">
              <a:rPr lang="en-US" smtClean="0"/>
              <a:t>14</a:t>
            </a:fld>
            <a:endParaRPr lang="en-US"/>
          </a:p>
        </p:txBody>
      </p:sp>
    </p:spTree>
    <p:extLst>
      <p:ext uri="{BB962C8B-B14F-4D97-AF65-F5344CB8AC3E}">
        <p14:creationId xmlns:p14="http://schemas.microsoft.com/office/powerpoint/2010/main" val="35220440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a:t>
            </a:r>
            <a:r>
              <a:rPr lang="en-US" baseline="0" dirty="0" smtClean="0"/>
              <a:t> what happens when obstacles come into the mix?</a:t>
            </a:r>
            <a:endParaRPr lang="en-US" dirty="0"/>
          </a:p>
        </p:txBody>
      </p:sp>
      <p:sp>
        <p:nvSpPr>
          <p:cNvPr id="4" name="Slide Number Placeholder 3"/>
          <p:cNvSpPr>
            <a:spLocks noGrp="1"/>
          </p:cNvSpPr>
          <p:nvPr>
            <p:ph type="sldNum" sz="quarter" idx="10"/>
          </p:nvPr>
        </p:nvSpPr>
        <p:spPr/>
        <p:txBody>
          <a:bodyPr/>
          <a:lstStyle/>
          <a:p>
            <a:fld id="{D75F3319-A087-6E44-BE85-AE02D7958496}" type="slidenum">
              <a:rPr lang="en-US" smtClean="0"/>
              <a:t>15</a:t>
            </a:fld>
            <a:endParaRPr lang="en-US"/>
          </a:p>
        </p:txBody>
      </p:sp>
    </p:spTree>
    <p:extLst>
      <p:ext uri="{BB962C8B-B14F-4D97-AF65-F5344CB8AC3E}">
        <p14:creationId xmlns:p14="http://schemas.microsoft.com/office/powerpoint/2010/main" val="1094511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Illustrate where intervals come from, also illustrate</a:t>
            </a:r>
            <a:r>
              <a:rPr lang="en-US" baseline="0" dirty="0" smtClean="0"/>
              <a:t> disjoint intervals</a:t>
            </a:r>
            <a:endParaRPr lang="en-US" dirty="0"/>
          </a:p>
        </p:txBody>
      </p:sp>
      <p:sp>
        <p:nvSpPr>
          <p:cNvPr id="4" name="Slide Number Placeholder 3"/>
          <p:cNvSpPr>
            <a:spLocks noGrp="1"/>
          </p:cNvSpPr>
          <p:nvPr>
            <p:ph type="sldNum" sz="quarter" idx="10"/>
          </p:nvPr>
        </p:nvSpPr>
        <p:spPr/>
        <p:txBody>
          <a:bodyPr/>
          <a:lstStyle/>
          <a:p>
            <a:fld id="{D75F3319-A087-6E44-BE85-AE02D7958496}" type="slidenum">
              <a:rPr lang="en-US" smtClean="0"/>
              <a:t>18</a:t>
            </a:fld>
            <a:endParaRPr lang="en-US"/>
          </a:p>
        </p:txBody>
      </p:sp>
    </p:spTree>
    <p:extLst>
      <p:ext uri="{BB962C8B-B14F-4D97-AF65-F5344CB8AC3E}">
        <p14:creationId xmlns:p14="http://schemas.microsoft.com/office/powerpoint/2010/main" val="6104385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Illustrate where intervals come from, also illustrate</a:t>
            </a:r>
            <a:r>
              <a:rPr lang="en-US" baseline="0" dirty="0" smtClean="0"/>
              <a:t> disjoint intervals</a:t>
            </a:r>
            <a:endParaRPr lang="en-US" dirty="0"/>
          </a:p>
        </p:txBody>
      </p:sp>
      <p:sp>
        <p:nvSpPr>
          <p:cNvPr id="4" name="Slide Number Placeholder 3"/>
          <p:cNvSpPr>
            <a:spLocks noGrp="1"/>
          </p:cNvSpPr>
          <p:nvPr>
            <p:ph type="sldNum" sz="quarter" idx="10"/>
          </p:nvPr>
        </p:nvSpPr>
        <p:spPr/>
        <p:txBody>
          <a:bodyPr/>
          <a:lstStyle/>
          <a:p>
            <a:fld id="{D75F3319-A087-6E44-BE85-AE02D7958496}" type="slidenum">
              <a:rPr lang="en-US" smtClean="0"/>
              <a:t>19</a:t>
            </a:fld>
            <a:endParaRPr lang="en-US"/>
          </a:p>
        </p:txBody>
      </p:sp>
    </p:spTree>
    <p:extLst>
      <p:ext uri="{BB962C8B-B14F-4D97-AF65-F5344CB8AC3E}">
        <p14:creationId xmlns:p14="http://schemas.microsoft.com/office/powerpoint/2010/main" val="6104385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75F3319-A087-6E44-BE85-AE02D7958496}" type="slidenum">
              <a:rPr lang="en-US" smtClean="0"/>
              <a:t>20</a:t>
            </a:fld>
            <a:endParaRPr lang="en-US"/>
          </a:p>
        </p:txBody>
      </p:sp>
    </p:spTree>
    <p:extLst>
      <p:ext uri="{BB962C8B-B14F-4D97-AF65-F5344CB8AC3E}">
        <p14:creationId xmlns:p14="http://schemas.microsoft.com/office/powerpoint/2010/main" val="28732231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we can do velocity</a:t>
            </a:r>
            <a:r>
              <a:rPr lang="en-US" baseline="0" dirty="0" smtClean="0"/>
              <a:t> interval propagation both in free space and obstructed space, and it remains only determine how to direct propagation. It turns out that time-optimal trajectories must must either connect directly to the goal, in which case they are trivial, or they must pass tangentially along upper-left or lower-right obstacle vertices.</a:t>
            </a:r>
            <a:endParaRPr lang="en-US" dirty="0"/>
          </a:p>
        </p:txBody>
      </p:sp>
      <p:sp>
        <p:nvSpPr>
          <p:cNvPr id="4" name="Slide Number Placeholder 3"/>
          <p:cNvSpPr>
            <a:spLocks noGrp="1"/>
          </p:cNvSpPr>
          <p:nvPr>
            <p:ph type="sldNum" sz="quarter" idx="10"/>
          </p:nvPr>
        </p:nvSpPr>
        <p:spPr/>
        <p:txBody>
          <a:bodyPr/>
          <a:lstStyle/>
          <a:p>
            <a:fld id="{D75F3319-A087-6E44-BE85-AE02D7958496}" type="slidenum">
              <a:rPr lang="en-US" smtClean="0"/>
              <a:t>21</a:t>
            </a:fld>
            <a:endParaRPr lang="en-US"/>
          </a:p>
        </p:txBody>
      </p:sp>
    </p:spTree>
    <p:extLst>
      <p:ext uri="{BB962C8B-B14F-4D97-AF65-F5344CB8AC3E}">
        <p14:creationId xmlns:p14="http://schemas.microsoft.com/office/powerpoint/2010/main" val="274554171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a:t>
            </a:r>
            <a:r>
              <a:rPr lang="en-US" baseline="0" dirty="0" smtClean="0"/>
              <a:t> video belies the speed of the planner; the actual amount of computation time spent on this problem was about 45 milliseconds.</a:t>
            </a:r>
            <a:endParaRPr lang="en-US" dirty="0"/>
          </a:p>
        </p:txBody>
      </p:sp>
      <p:sp>
        <p:nvSpPr>
          <p:cNvPr id="4" name="Slide Number Placeholder 3"/>
          <p:cNvSpPr>
            <a:spLocks noGrp="1"/>
          </p:cNvSpPr>
          <p:nvPr>
            <p:ph type="sldNum" sz="quarter" idx="10"/>
          </p:nvPr>
        </p:nvSpPr>
        <p:spPr/>
        <p:txBody>
          <a:bodyPr/>
          <a:lstStyle/>
          <a:p>
            <a:fld id="{D75F3319-A087-6E44-BE85-AE02D7958496}" type="slidenum">
              <a:rPr lang="en-US" smtClean="0"/>
              <a:t>23</a:t>
            </a:fld>
            <a:endParaRPr lang="en-US"/>
          </a:p>
        </p:txBody>
      </p:sp>
    </p:spTree>
    <p:extLst>
      <p:ext uri="{BB962C8B-B14F-4D97-AF65-F5344CB8AC3E}">
        <p14:creationId xmlns:p14="http://schemas.microsoft.com/office/powerpoint/2010/main" val="27433421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Let’s look at a motivating example. If you are driving this yellow car and you are approaching an intersection marked with a yield sign, then the oncoming vehicles have right-of-way, and it is your job to adjust your velocity to avoid collision. [PLAY VIDEO] In this case, as you traverse the path across the intersection, you’ll have to brake before crossing the intersection in order to avoid colliding with either of these other vehicles.</a:t>
            </a:r>
            <a:endParaRPr lang="en-US" dirty="0" smtClean="0"/>
          </a:p>
        </p:txBody>
      </p:sp>
      <p:sp>
        <p:nvSpPr>
          <p:cNvPr id="4" name="Slide Number Placeholder 3"/>
          <p:cNvSpPr>
            <a:spLocks noGrp="1"/>
          </p:cNvSpPr>
          <p:nvPr>
            <p:ph type="sldNum" sz="quarter" idx="10"/>
          </p:nvPr>
        </p:nvSpPr>
        <p:spPr/>
        <p:txBody>
          <a:bodyPr/>
          <a:lstStyle/>
          <a:p>
            <a:fld id="{D75F3319-A087-6E44-BE85-AE02D7958496}" type="slidenum">
              <a:rPr lang="en-US" smtClean="0"/>
              <a:t>2</a:t>
            </a:fld>
            <a:endParaRPr lang="en-US"/>
          </a:p>
        </p:txBody>
      </p:sp>
    </p:spTree>
    <p:extLst>
      <p:ext uri="{BB962C8B-B14F-4D97-AF65-F5344CB8AC3E}">
        <p14:creationId xmlns:p14="http://schemas.microsoft.com/office/powerpoint/2010/main" val="272796796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Now let’s look at the same scene in simulation. Here our driver is trying to cross thirteen lanes of traffic unaided by traffic lights. Hopefully a real driver will never have to do this, but the complexity of the scenario demonstrates the power of the planner. The yellow car here will execute the trajectory discovered by the planner on the previous slide in order to traverse the lanes safely.</a:t>
            </a:r>
            <a:endParaRPr lang="en-US" dirty="0"/>
          </a:p>
        </p:txBody>
      </p:sp>
      <p:sp>
        <p:nvSpPr>
          <p:cNvPr id="4" name="Slide Number Placeholder 3"/>
          <p:cNvSpPr>
            <a:spLocks noGrp="1"/>
          </p:cNvSpPr>
          <p:nvPr>
            <p:ph type="sldNum" sz="quarter" idx="10"/>
          </p:nvPr>
        </p:nvSpPr>
        <p:spPr/>
        <p:txBody>
          <a:bodyPr/>
          <a:lstStyle/>
          <a:p>
            <a:fld id="{D75F3319-A087-6E44-BE85-AE02D7958496}" type="slidenum">
              <a:rPr lang="en-US" smtClean="0"/>
              <a:t>24</a:t>
            </a:fld>
            <a:endParaRPr lang="en-US"/>
          </a:p>
        </p:txBody>
      </p:sp>
    </p:spTree>
    <p:extLst>
      <p:ext uri="{BB962C8B-B14F-4D97-AF65-F5344CB8AC3E}">
        <p14:creationId xmlns:p14="http://schemas.microsoft.com/office/powerpoint/2010/main" val="14716158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75F3319-A087-6E44-BE85-AE02D7958496}" type="slidenum">
              <a:rPr lang="en-US" smtClean="0"/>
              <a:t>25</a:t>
            </a:fld>
            <a:endParaRPr lang="en-US"/>
          </a:p>
        </p:txBody>
      </p:sp>
    </p:spTree>
    <p:extLst>
      <p:ext uri="{BB962C8B-B14F-4D97-AF65-F5344CB8AC3E}">
        <p14:creationId xmlns:p14="http://schemas.microsoft.com/office/powerpoint/2010/main" val="386412189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75F3319-A087-6E44-BE85-AE02D7958496}" type="slidenum">
              <a:rPr lang="en-US" smtClean="0"/>
              <a:t>26</a:t>
            </a:fld>
            <a:endParaRPr lang="en-US"/>
          </a:p>
        </p:txBody>
      </p:sp>
    </p:spTree>
    <p:extLst>
      <p:ext uri="{BB962C8B-B14F-4D97-AF65-F5344CB8AC3E}">
        <p14:creationId xmlns:p14="http://schemas.microsoft.com/office/powerpoint/2010/main" val="40823527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75F3319-A087-6E44-BE85-AE02D7958496}" type="slidenum">
              <a:rPr lang="en-US" smtClean="0"/>
              <a:t>27</a:t>
            </a:fld>
            <a:endParaRPr lang="en-US"/>
          </a:p>
        </p:txBody>
      </p:sp>
    </p:spTree>
    <p:extLst>
      <p:ext uri="{BB962C8B-B14F-4D97-AF65-F5344CB8AC3E}">
        <p14:creationId xmlns:p14="http://schemas.microsoft.com/office/powerpoint/2010/main" val="19602822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75F3319-A087-6E44-BE85-AE02D7958496}" type="slidenum">
              <a:rPr lang="en-US" smtClean="0"/>
              <a:t>28</a:t>
            </a:fld>
            <a:endParaRPr lang="en-US"/>
          </a:p>
        </p:txBody>
      </p:sp>
    </p:spTree>
    <p:extLst>
      <p:ext uri="{BB962C8B-B14F-4D97-AF65-F5344CB8AC3E}">
        <p14:creationId xmlns:p14="http://schemas.microsoft.com/office/powerpoint/2010/main" val="39790277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a:t>
            </a:r>
            <a:r>
              <a:rPr lang="en-US" baseline="0" dirty="0" smtClean="0"/>
              <a:t> are other examples of such scenarios…</a:t>
            </a:r>
          </a:p>
          <a:p>
            <a:endParaRPr lang="en-US" baseline="0" dirty="0" smtClean="0"/>
          </a:p>
          <a:p>
            <a:r>
              <a:rPr lang="en-US" baseline="0" dirty="0" smtClean="0"/>
              <a:t>Now how do we implement this capability in an autonomous or semi-autonomous system?</a:t>
            </a:r>
            <a:endParaRPr lang="en-US" dirty="0"/>
          </a:p>
        </p:txBody>
      </p:sp>
      <p:sp>
        <p:nvSpPr>
          <p:cNvPr id="4" name="Slide Number Placeholder 3"/>
          <p:cNvSpPr>
            <a:spLocks noGrp="1"/>
          </p:cNvSpPr>
          <p:nvPr>
            <p:ph type="sldNum" sz="quarter" idx="10"/>
          </p:nvPr>
        </p:nvSpPr>
        <p:spPr/>
        <p:txBody>
          <a:bodyPr/>
          <a:lstStyle/>
          <a:p>
            <a:fld id="{D75F3319-A087-6E44-BE85-AE02D7958496}" type="slidenum">
              <a:rPr lang="en-US" smtClean="0"/>
              <a:t>3</a:t>
            </a:fld>
            <a:endParaRPr lang="en-US"/>
          </a:p>
        </p:txBody>
      </p:sp>
    </p:spTree>
    <p:extLst>
      <p:ext uri="{BB962C8B-B14F-4D97-AF65-F5344CB8AC3E}">
        <p14:creationId xmlns:p14="http://schemas.microsoft.com/office/powerpoint/2010/main" val="3343018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75F3319-A087-6E44-BE85-AE02D7958496}" type="slidenum">
              <a:rPr lang="en-US" smtClean="0"/>
              <a:t>4</a:t>
            </a:fld>
            <a:endParaRPr lang="en-US"/>
          </a:p>
        </p:txBody>
      </p:sp>
    </p:spTree>
    <p:extLst>
      <p:ext uri="{BB962C8B-B14F-4D97-AF65-F5344CB8AC3E}">
        <p14:creationId xmlns:p14="http://schemas.microsoft.com/office/powerpoint/2010/main" val="2952809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can take advantage of the fact that we’re assuming a path is given to us. Now given that path, how do we incorporate</a:t>
            </a:r>
            <a:r>
              <a:rPr lang="en-US" baseline="0" dirty="0" smtClean="0"/>
              <a:t> acceleration constraints?</a:t>
            </a:r>
            <a:endParaRPr lang="en-US" dirty="0"/>
          </a:p>
        </p:txBody>
      </p:sp>
      <p:sp>
        <p:nvSpPr>
          <p:cNvPr id="4" name="Slide Number Placeholder 3"/>
          <p:cNvSpPr>
            <a:spLocks noGrp="1"/>
          </p:cNvSpPr>
          <p:nvPr>
            <p:ph type="sldNum" sz="quarter" idx="10"/>
          </p:nvPr>
        </p:nvSpPr>
        <p:spPr/>
        <p:txBody>
          <a:bodyPr/>
          <a:lstStyle/>
          <a:p>
            <a:fld id="{D75F3319-A087-6E44-BE85-AE02D7958496}" type="slidenum">
              <a:rPr lang="en-US" smtClean="0"/>
              <a:t>5</a:t>
            </a:fld>
            <a:endParaRPr lang="en-US"/>
          </a:p>
        </p:txBody>
      </p:sp>
    </p:spTree>
    <p:extLst>
      <p:ext uri="{BB962C8B-B14F-4D97-AF65-F5344CB8AC3E}">
        <p14:creationId xmlns:p14="http://schemas.microsoft.com/office/powerpoint/2010/main" val="26591618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Suppose</a:t>
            </a:r>
            <a:r>
              <a:rPr lang="en-US" baseline="0" dirty="0" smtClean="0"/>
              <a:t> you are driving this yellow car, and you are following this red path. There is an oncoming red vehicle that crosses the path at some point in time, so you need to time your controls to avoid it. In order to think about this problem, consider a space composed of a path position dimension and a time dimension, where each point in this space puts your car at a certain position in the path at a certain time. This is the path-time space. As this oncoming red vehicle crosses the path, it will make some segment of the path unreachable, or “forbidden.” Further, that segment will be forbidden for only a finite time—until after it passes. The plot on the left shows this forbidden region, and you can see that the path-time space captures it rather nicely. Your task as the driver is then to plan a trajectory that either passes in before the car, or one that waits and passes after it. To do this, you can accelerate ahead of it, or decelerate to pass after it, and you can see both of these trajectories in the graph.</a:t>
            </a:r>
            <a:endParaRPr lang="en-US" dirty="0"/>
          </a:p>
        </p:txBody>
      </p:sp>
      <p:sp>
        <p:nvSpPr>
          <p:cNvPr id="4" name="Slide Number Placeholder 3"/>
          <p:cNvSpPr>
            <a:spLocks noGrp="1"/>
          </p:cNvSpPr>
          <p:nvPr>
            <p:ph type="sldNum" sz="quarter" idx="10"/>
          </p:nvPr>
        </p:nvSpPr>
        <p:spPr/>
        <p:txBody>
          <a:bodyPr/>
          <a:lstStyle/>
          <a:p>
            <a:fld id="{D75F3319-A087-6E44-BE85-AE02D7958496}" type="slidenum">
              <a:rPr lang="en-US" smtClean="0"/>
              <a:t>6</a:t>
            </a:fld>
            <a:endParaRPr lang="en-US"/>
          </a:p>
        </p:txBody>
      </p:sp>
    </p:spTree>
    <p:extLst>
      <p:ext uri="{BB962C8B-B14F-4D97-AF65-F5344CB8AC3E}">
        <p14:creationId xmlns:p14="http://schemas.microsoft.com/office/powerpoint/2010/main" val="40105658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Suppose</a:t>
            </a:r>
            <a:r>
              <a:rPr lang="en-US" baseline="0" dirty="0" smtClean="0"/>
              <a:t> you are driving this yellow car, and you are following this red path. There is an oncoming red vehicle that crosses the path at some point in time, so you need to time your controls to avoid it. In order to think about this problem, consider a space composed of a path position dimension and a time dimension, where each point in this space puts your car at a certain position in the path at a certain time. This is the path-time space. As this oncoming red vehicle crosses the path, it will make some segment of the path unreachable, or “forbidden.” Further, that segment will be forbidden for only a finite time—until after it passes. The plot on the left shows this forbidden region, and you can see that the path-time space captures it rather nicely. Your task as the driver is then to plan a trajectory that either passes in before the car, or one that waits and passes after it. To do this, you can accelerate ahead of it, or decelerate to pass after it, and you can see both of these trajectories in the graph.</a:t>
            </a:r>
            <a:endParaRPr lang="en-US" dirty="0"/>
          </a:p>
        </p:txBody>
      </p:sp>
      <p:sp>
        <p:nvSpPr>
          <p:cNvPr id="4" name="Slide Number Placeholder 3"/>
          <p:cNvSpPr>
            <a:spLocks noGrp="1"/>
          </p:cNvSpPr>
          <p:nvPr>
            <p:ph type="sldNum" sz="quarter" idx="10"/>
          </p:nvPr>
        </p:nvSpPr>
        <p:spPr/>
        <p:txBody>
          <a:bodyPr/>
          <a:lstStyle/>
          <a:p>
            <a:fld id="{D75F3319-A087-6E44-BE85-AE02D7958496}" type="slidenum">
              <a:rPr lang="en-US" smtClean="0"/>
              <a:t>7</a:t>
            </a:fld>
            <a:endParaRPr lang="en-US"/>
          </a:p>
        </p:txBody>
      </p:sp>
    </p:spTree>
    <p:extLst>
      <p:ext uri="{BB962C8B-B14F-4D97-AF65-F5344CB8AC3E}">
        <p14:creationId xmlns:p14="http://schemas.microsoft.com/office/powerpoint/2010/main" val="40105658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Kant and </a:t>
            </a:r>
            <a:r>
              <a:rPr lang="en-US" baseline="0" dirty="0" err="1" smtClean="0"/>
              <a:t>Zucker</a:t>
            </a:r>
            <a:r>
              <a:rPr lang="en-US" baseline="0" dirty="0" smtClean="0"/>
              <a:t> approached the problem by constructing a visibility graph of feasible trajectories that disregarded acceleration bounds. If you limit the problem to only consider velocity constraints, the trajectories you get are defined in a piece-wise linear fashion, and you’ll note here that the slope at a given point of the trajectory defines the velocity at that point. You can see that if acceleration constraints are disregarded the trajectories have discontinuities in their first derivative, which means the agent experiences infinite acceleration at those points. The image on the left displays such trajectories for some arbitrary obstacles. We extended this construction to incorporate acceleration bounds, and so can plan curved trajectories that respect those bounds. We extend the path-time space to include a velocity dimension, and we augment the visibility graph to contain information about reachable sets of velocities.</a:t>
            </a:r>
            <a:endParaRPr lang="en-US" dirty="0"/>
          </a:p>
        </p:txBody>
      </p:sp>
      <p:sp>
        <p:nvSpPr>
          <p:cNvPr id="4" name="Slide Number Placeholder 3"/>
          <p:cNvSpPr>
            <a:spLocks noGrp="1"/>
          </p:cNvSpPr>
          <p:nvPr>
            <p:ph type="sldNum" sz="quarter" idx="10"/>
          </p:nvPr>
        </p:nvSpPr>
        <p:spPr/>
        <p:txBody>
          <a:bodyPr/>
          <a:lstStyle/>
          <a:p>
            <a:fld id="{D75F3319-A087-6E44-BE85-AE02D7958496}" type="slidenum">
              <a:rPr lang="en-US" smtClean="0"/>
              <a:t>8</a:t>
            </a:fld>
            <a:endParaRPr lang="en-US"/>
          </a:p>
        </p:txBody>
      </p:sp>
    </p:spTree>
    <p:extLst>
      <p:ext uri="{BB962C8B-B14F-4D97-AF65-F5344CB8AC3E}">
        <p14:creationId xmlns:p14="http://schemas.microsoft.com/office/powerpoint/2010/main" val="13490964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D75F3319-A087-6E44-BE85-AE02D7958496}" type="slidenum">
              <a:rPr lang="en-US" smtClean="0"/>
              <a:t>9</a:t>
            </a:fld>
            <a:endParaRPr lang="en-US"/>
          </a:p>
        </p:txBody>
      </p:sp>
    </p:spTree>
    <p:extLst>
      <p:ext uri="{BB962C8B-B14F-4D97-AF65-F5344CB8AC3E}">
        <p14:creationId xmlns:p14="http://schemas.microsoft.com/office/powerpoint/2010/main" val="5440886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66C456C-699F-9F46-ACE2-0C6964703C95}" type="datetimeFigureOut">
              <a:rPr lang="en-US" smtClean="0"/>
              <a:t>5/20/12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39502F-F681-3841-8716-3696B6BA3EFC}" type="slidenum">
              <a:rPr lang="en-US" smtClean="0"/>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66C456C-699F-9F46-ACE2-0C6964703C95}" type="datetimeFigureOut">
              <a:rPr lang="en-US" smtClean="0"/>
              <a:t>5/20/12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39502F-F681-3841-8716-3696B6BA3EF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66C456C-699F-9F46-ACE2-0C6964703C95}" type="datetimeFigureOut">
              <a:rPr lang="en-US" smtClean="0"/>
              <a:t>5/20/12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39502F-F681-3841-8716-3696B6BA3EF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66C456C-699F-9F46-ACE2-0C6964703C95}" type="datetimeFigureOut">
              <a:rPr lang="en-US" smtClean="0"/>
              <a:t>5/20/12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39502F-F681-3841-8716-3696B6BA3EFC}"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66C456C-699F-9F46-ACE2-0C6964703C95}" type="datetimeFigureOut">
              <a:rPr lang="en-US" smtClean="0"/>
              <a:t>5/20/12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39502F-F681-3841-8716-3696B6BA3EFC}" type="slidenum">
              <a:rPr lang="en-US" smtClean="0"/>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66C456C-699F-9F46-ACE2-0C6964703C95}" type="datetimeFigureOut">
              <a:rPr lang="en-US" smtClean="0"/>
              <a:t>5/20/12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39502F-F681-3841-8716-3696B6BA3EF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66C456C-699F-9F46-ACE2-0C6964703C95}" type="datetimeFigureOut">
              <a:rPr lang="en-US" smtClean="0"/>
              <a:t>5/20/12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F39502F-F681-3841-8716-3696B6BA3EFC}" type="slidenum">
              <a:rPr lang="en-US" smtClean="0"/>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66C456C-699F-9F46-ACE2-0C6964703C95}" type="datetimeFigureOut">
              <a:rPr lang="en-US" smtClean="0"/>
              <a:t>5/20/12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F39502F-F681-3841-8716-3696B6BA3EF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66C456C-699F-9F46-ACE2-0C6964703C95}" type="datetimeFigureOut">
              <a:rPr lang="en-US" smtClean="0"/>
              <a:t>5/20/12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F39502F-F681-3841-8716-3696B6BA3EF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66C456C-699F-9F46-ACE2-0C6964703C95}" type="datetimeFigureOut">
              <a:rPr lang="en-US" smtClean="0"/>
              <a:t>5/20/12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39502F-F681-3841-8716-3696B6BA3EFC}" type="slidenum">
              <a:rPr lang="en-US" smtClean="0"/>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66C456C-699F-9F46-ACE2-0C6964703C95}" type="datetimeFigureOut">
              <a:rPr lang="en-US" smtClean="0"/>
              <a:t>5/20/12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39502F-F681-3841-8716-3696B6BA3EF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466C456C-699F-9F46-ACE2-0C6964703C95}" type="datetimeFigureOut">
              <a:rPr lang="en-US" smtClean="0"/>
              <a:t>5/20/12</a:t>
            </a:fld>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1F39502F-F681-3841-8716-3696B6BA3EF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4"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 Id="rId3"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notesSlide" Target="../notesSlides/notesSlide2.xml"/><Relationship Id="rId5" Type="http://schemas.openxmlformats.org/officeDocument/2006/relationships/image" Target="../media/image4.png"/><Relationship Id="rId1" Type="http://schemas.microsoft.com/office/2007/relationships/media" Target="../media/media1.mp4"/><Relationship Id="rId2" Type="http://schemas.openxmlformats.org/officeDocument/2006/relationships/video" Target="../media/media1.mp4"/></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notesSlide" Target="../notesSlides/notesSlide19.xml"/><Relationship Id="rId5" Type="http://schemas.openxmlformats.org/officeDocument/2006/relationships/image" Target="../media/image17.png"/><Relationship Id="rId1" Type="http://schemas.microsoft.com/office/2007/relationships/media" Target="../media/media2.mp4"/><Relationship Id="rId2" Type="http://schemas.openxmlformats.org/officeDocument/2006/relationships/video" Target="../media/media2.mp4"/></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notesSlide" Target="../notesSlides/notesSlide20.xml"/><Relationship Id="rId5" Type="http://schemas.openxmlformats.org/officeDocument/2006/relationships/image" Target="../media/image18.png"/><Relationship Id="rId1" Type="http://schemas.microsoft.com/office/2007/relationships/media" Target="../media/media3.mp4"/><Relationship Id="rId2" Type="http://schemas.openxmlformats.org/officeDocument/2006/relationships/video" Target="../media/media3.mp4"/></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4" Type="http://schemas.openxmlformats.org/officeDocument/2006/relationships/image" Target="../media/image20.png"/><Relationship Id="rId5" Type="http://schemas.openxmlformats.org/officeDocument/2006/relationships/image" Target="../media/image21.png"/><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6.xml.rels><?xml version="1.0" encoding="UTF-8" standalone="yes"?>
<Relationships xmlns="http://schemas.openxmlformats.org/package/2006/relationships"><Relationship Id="rId3" Type="http://schemas.microsoft.com/office/2007/relationships/media" Target="../media/media5.m4v"/><Relationship Id="rId4" Type="http://schemas.openxmlformats.org/officeDocument/2006/relationships/video" Target="../media/media5.m4v"/><Relationship Id="rId5" Type="http://schemas.openxmlformats.org/officeDocument/2006/relationships/slideLayout" Target="../slideLayouts/slideLayout2.xml"/><Relationship Id="rId6" Type="http://schemas.openxmlformats.org/officeDocument/2006/relationships/notesSlide" Target="../notesSlides/notesSlide22.xml"/><Relationship Id="rId7" Type="http://schemas.openxmlformats.org/officeDocument/2006/relationships/image" Target="../media/image22.png"/><Relationship Id="rId8" Type="http://schemas.openxmlformats.org/officeDocument/2006/relationships/image" Target="../media/image23.png"/><Relationship Id="rId1" Type="http://schemas.microsoft.com/office/2007/relationships/media" Target="../media/media4.m4v"/><Relationship Id="rId2" Type="http://schemas.openxmlformats.org/officeDocument/2006/relationships/video" Target="../media/media4.m4v"/></Relationships>
</file>

<file path=ppt/slides/_rels/slide27.xml.rels><?xml version="1.0" encoding="UTF-8" standalone="yes"?>
<Relationships xmlns="http://schemas.openxmlformats.org/package/2006/relationships"><Relationship Id="rId3" Type="http://schemas.openxmlformats.org/officeDocument/2006/relationships/hyperlink" Target="http://www.indiana.edu/~motion/pvtp/" TargetMode="External"/><Relationship Id="rId4" Type="http://schemas.openxmlformats.org/officeDocument/2006/relationships/image" Target="../media/image24.jpg"/><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5.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40844"/>
            <a:ext cx="7772400" cy="1606514"/>
          </a:xfrm>
        </p:spPr>
        <p:txBody>
          <a:bodyPr>
            <a:noAutofit/>
          </a:bodyPr>
          <a:lstStyle/>
          <a:p>
            <a:r>
              <a:rPr lang="en-US" sz="3200" cap="small" spc="0" dirty="0"/>
              <a:t>Optimal </a:t>
            </a:r>
            <a:r>
              <a:rPr lang="en-US" sz="3200" cap="small" spc="0" dirty="0" smtClean="0"/>
              <a:t>Acceleration</a:t>
            </a:r>
            <a:r>
              <a:rPr lang="en-US" sz="3200" cap="small" spc="0" dirty="0"/>
              <a:t>-Bounded </a:t>
            </a:r>
            <a:r>
              <a:rPr lang="en-US" sz="3200" cap="small" spc="0" dirty="0" smtClean="0"/>
              <a:t>Trajectory </a:t>
            </a:r>
            <a:r>
              <a:rPr lang="en-US" sz="3200" cap="small" spc="0" dirty="0"/>
              <a:t>Planning </a:t>
            </a:r>
            <a:r>
              <a:rPr lang="en-US" sz="3200" cap="small" spc="0" dirty="0" smtClean="0"/>
              <a:t>in </a:t>
            </a:r>
            <a:r>
              <a:rPr lang="en-US" sz="3200" cap="small" spc="0" dirty="0"/>
              <a:t>Dynamic Environments Along a Specified </a:t>
            </a:r>
            <a:r>
              <a:rPr lang="en-US" sz="3200" cap="small" spc="0" dirty="0" smtClean="0"/>
              <a:t>Path</a:t>
            </a:r>
            <a:endParaRPr lang="en-US" sz="3200" cap="small" spc="0" dirty="0"/>
          </a:p>
        </p:txBody>
      </p:sp>
      <p:sp>
        <p:nvSpPr>
          <p:cNvPr id="3" name="Subtitle 2"/>
          <p:cNvSpPr>
            <a:spLocks noGrp="1"/>
          </p:cNvSpPr>
          <p:nvPr>
            <p:ph type="subTitle" idx="1"/>
          </p:nvPr>
        </p:nvSpPr>
        <p:spPr>
          <a:xfrm>
            <a:off x="491419" y="5856217"/>
            <a:ext cx="4095969" cy="686627"/>
          </a:xfrm>
        </p:spPr>
        <p:txBody>
          <a:bodyPr>
            <a:normAutofit lnSpcReduction="10000"/>
          </a:bodyPr>
          <a:lstStyle/>
          <a:p>
            <a:r>
              <a:rPr lang="en-US" sz="1800" dirty="0" smtClean="0"/>
              <a:t>Jeff Johnson and Kris Hauser</a:t>
            </a:r>
          </a:p>
          <a:p>
            <a:r>
              <a:rPr lang="en-US" sz="1800" dirty="0" smtClean="0"/>
              <a:t>School of Informatics and Computing</a:t>
            </a:r>
          </a:p>
        </p:txBody>
      </p:sp>
      <p:pic>
        <p:nvPicPr>
          <p:cNvPr id="4" name="Picture 3" descr="iub_h_rgb.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22366" y="5856217"/>
            <a:ext cx="3235834" cy="502198"/>
          </a:xfrm>
          <a:prstGeom prst="rect">
            <a:avLst/>
          </a:prstGeom>
        </p:spPr>
      </p:pic>
      <p:pic>
        <p:nvPicPr>
          <p:cNvPr id="6"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14994" y="2460446"/>
            <a:ext cx="2744788" cy="27590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8088564"/>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 of Planner Operation</a:t>
            </a:r>
            <a:endParaRPr lang="en-US" dirty="0"/>
          </a:p>
        </p:txBody>
      </p:sp>
      <p:sp>
        <p:nvSpPr>
          <p:cNvPr id="3" name="Content Placeholder 2"/>
          <p:cNvSpPr>
            <a:spLocks noGrp="1"/>
          </p:cNvSpPr>
          <p:nvPr>
            <p:ph idx="1"/>
          </p:nvPr>
        </p:nvSpPr>
        <p:spPr/>
        <p:txBody>
          <a:bodyPr/>
          <a:lstStyle/>
          <a:p>
            <a:r>
              <a:rPr lang="en-US" dirty="0" smtClean="0"/>
              <a:t>Incrementally compute reachable velocity intervals at obstacle vertices</a:t>
            </a:r>
          </a:p>
          <a:p>
            <a:endParaRPr lang="en-US" dirty="0"/>
          </a:p>
          <a:p>
            <a:r>
              <a:rPr lang="en-US" dirty="0" smtClean="0"/>
              <a:t>Construct visibility graph iteratively, merging reachable intervals at each iteration</a:t>
            </a:r>
          </a:p>
          <a:p>
            <a:endParaRPr lang="en-US" dirty="0"/>
          </a:p>
          <a:p>
            <a:r>
              <a:rPr lang="en-US" dirty="0" smtClean="0"/>
              <a:t>Recover a time-optimal trajectory from resulting visibility graph</a:t>
            </a:r>
            <a:endParaRPr lang="en-US" dirty="0"/>
          </a:p>
          <a:p>
            <a:endParaRPr lang="en-US" dirty="0"/>
          </a:p>
        </p:txBody>
      </p:sp>
    </p:spTree>
    <p:extLst>
      <p:ext uri="{BB962C8B-B14F-4D97-AF65-F5344CB8AC3E}">
        <p14:creationId xmlns:p14="http://schemas.microsoft.com/office/powerpoint/2010/main" val="1501335518"/>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Planner</a:t>
            </a:r>
            <a:endParaRPr lang="en-US" dirty="0"/>
          </a:p>
        </p:txBody>
      </p:sp>
      <p:sp>
        <p:nvSpPr>
          <p:cNvPr id="3" name="Content Placeholder 2"/>
          <p:cNvSpPr>
            <a:spLocks noGrp="1"/>
          </p:cNvSpPr>
          <p:nvPr>
            <p:ph idx="1"/>
          </p:nvPr>
        </p:nvSpPr>
        <p:spPr/>
        <p:txBody>
          <a:bodyPr/>
          <a:lstStyle/>
          <a:p>
            <a:r>
              <a:rPr lang="en-US" b="1" dirty="0" smtClean="0"/>
              <a:t>Incrementally compute reachable velocity intervals at obstacle vertices</a:t>
            </a:r>
          </a:p>
          <a:p>
            <a:endParaRPr lang="en-US" dirty="0"/>
          </a:p>
          <a:p>
            <a:r>
              <a:rPr lang="en-US" dirty="0" smtClean="0">
                <a:solidFill>
                  <a:srgbClr val="A6A6A6"/>
                </a:solidFill>
              </a:rPr>
              <a:t>Construct visibility graph iteratively, merging intervals at each iteration</a:t>
            </a:r>
          </a:p>
          <a:p>
            <a:endParaRPr lang="en-US" dirty="0"/>
          </a:p>
          <a:p>
            <a:r>
              <a:rPr lang="en-US" dirty="0" smtClean="0">
                <a:solidFill>
                  <a:srgbClr val="A6A6A6"/>
                </a:solidFill>
              </a:rPr>
              <a:t>Recover a time-optimal trajectory from resulting visibility graph</a:t>
            </a:r>
            <a:endParaRPr lang="en-US" dirty="0">
              <a:solidFill>
                <a:srgbClr val="A6A6A6"/>
              </a:solidFill>
            </a:endParaRPr>
          </a:p>
          <a:p>
            <a:endParaRPr lang="en-US" dirty="0"/>
          </a:p>
        </p:txBody>
      </p:sp>
    </p:spTree>
    <p:extLst>
      <p:ext uri="{BB962C8B-B14F-4D97-AF65-F5344CB8AC3E}">
        <p14:creationId xmlns:p14="http://schemas.microsoft.com/office/powerpoint/2010/main" val="4121118873"/>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t="11415" b="-11415"/>
          <a:stretch/>
        </p:blipFill>
        <p:spPr>
          <a:xfrm>
            <a:off x="459396" y="2175250"/>
            <a:ext cx="8039423" cy="5054400"/>
          </a:xfrm>
          <a:prstGeom prst="rect">
            <a:avLst/>
          </a:prstGeom>
        </p:spPr>
      </p:pic>
      <p:sp>
        <p:nvSpPr>
          <p:cNvPr id="2" name="Title 1"/>
          <p:cNvSpPr>
            <a:spLocks noGrp="1"/>
          </p:cNvSpPr>
          <p:nvPr>
            <p:ph type="title"/>
          </p:nvPr>
        </p:nvSpPr>
        <p:spPr/>
        <p:txBody>
          <a:bodyPr>
            <a:normAutofit fontScale="90000"/>
          </a:bodyPr>
          <a:lstStyle/>
          <a:p>
            <a:r>
              <a:rPr lang="en-US" dirty="0" smtClean="0"/>
              <a:t>Reachable Regions</a:t>
            </a:r>
            <a:r>
              <a:rPr lang="en-US" dirty="0"/>
              <a:t> </a:t>
            </a:r>
            <a:r>
              <a:rPr lang="en-US" dirty="0" smtClean="0"/>
              <a:t>in</a:t>
            </a:r>
            <a:r>
              <a:rPr lang="en-US" dirty="0"/>
              <a:t> </a:t>
            </a:r>
            <a:r>
              <a:rPr lang="en-US" dirty="0" smtClean="0"/>
              <a:t>Path-Velocity-Time Space with bounded Acceleration</a:t>
            </a:r>
            <a:endParaRPr lang="en-US" dirty="0"/>
          </a:p>
        </p:txBody>
      </p:sp>
      <p:sp>
        <p:nvSpPr>
          <p:cNvPr id="16" name="TextBox 15"/>
          <p:cNvSpPr txBox="1"/>
          <p:nvPr/>
        </p:nvSpPr>
        <p:spPr>
          <a:xfrm>
            <a:off x="6566656" y="3174844"/>
            <a:ext cx="2121327" cy="584776"/>
          </a:xfrm>
          <a:prstGeom prst="rect">
            <a:avLst/>
          </a:prstGeom>
          <a:noFill/>
        </p:spPr>
        <p:txBody>
          <a:bodyPr wrap="square" rtlCol="0">
            <a:spAutoFit/>
          </a:bodyPr>
          <a:lstStyle/>
          <a:p>
            <a:r>
              <a:rPr lang="en-US" sz="1600" dirty="0" smtClean="0"/>
              <a:t>Linear boundary due to velocity constraint</a:t>
            </a:r>
            <a:endParaRPr lang="en-US" sz="1600" dirty="0"/>
          </a:p>
        </p:txBody>
      </p:sp>
      <p:cxnSp>
        <p:nvCxnSpPr>
          <p:cNvPr id="18" name="Straight Arrow Connector 17"/>
          <p:cNvCxnSpPr>
            <a:stCxn id="16" idx="2"/>
          </p:cNvCxnSpPr>
          <p:nvPr/>
        </p:nvCxnSpPr>
        <p:spPr>
          <a:xfrm flipH="1">
            <a:off x="6890936" y="3759620"/>
            <a:ext cx="736384" cy="455491"/>
          </a:xfrm>
          <a:prstGeom prst="straightConnector1">
            <a:avLst/>
          </a:prstGeom>
          <a:ln w="38100">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837722" y="1850866"/>
            <a:ext cx="2540187" cy="584776"/>
          </a:xfrm>
          <a:prstGeom prst="rect">
            <a:avLst/>
          </a:prstGeom>
          <a:noFill/>
        </p:spPr>
        <p:txBody>
          <a:bodyPr wrap="square" rtlCol="0">
            <a:spAutoFit/>
          </a:bodyPr>
          <a:lstStyle/>
          <a:p>
            <a:r>
              <a:rPr lang="en-US" sz="1600" dirty="0" smtClean="0"/>
              <a:t>Parabolic boundaries due to acceleration constraints</a:t>
            </a:r>
            <a:endParaRPr lang="en-US" sz="1600" dirty="0"/>
          </a:p>
        </p:txBody>
      </p:sp>
      <p:cxnSp>
        <p:nvCxnSpPr>
          <p:cNvPr id="22" name="Straight Arrow Connector 21"/>
          <p:cNvCxnSpPr>
            <a:stCxn id="20" idx="2"/>
          </p:cNvCxnSpPr>
          <p:nvPr/>
        </p:nvCxnSpPr>
        <p:spPr>
          <a:xfrm>
            <a:off x="2107816" y="2435642"/>
            <a:ext cx="1675443" cy="1130991"/>
          </a:xfrm>
          <a:prstGeom prst="straightConnector1">
            <a:avLst/>
          </a:prstGeom>
          <a:ln w="38100">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20" idx="2"/>
          </p:cNvCxnSpPr>
          <p:nvPr/>
        </p:nvCxnSpPr>
        <p:spPr>
          <a:xfrm>
            <a:off x="2107816" y="2435642"/>
            <a:ext cx="0" cy="887811"/>
          </a:xfrm>
          <a:prstGeom prst="straightConnector1">
            <a:avLst/>
          </a:prstGeom>
          <a:ln w="38100">
            <a:solidFill>
              <a:srgbClr val="00206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33024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t="11398" b="-11398"/>
          <a:stretch/>
        </p:blipFill>
        <p:spPr>
          <a:xfrm>
            <a:off x="459396" y="2175697"/>
            <a:ext cx="8039423" cy="5053505"/>
          </a:xfrm>
          <a:prstGeom prst="rect">
            <a:avLst/>
          </a:prstGeom>
        </p:spPr>
      </p:pic>
      <p:sp>
        <p:nvSpPr>
          <p:cNvPr id="2" name="Title 1"/>
          <p:cNvSpPr>
            <a:spLocks noGrp="1"/>
          </p:cNvSpPr>
          <p:nvPr>
            <p:ph type="title"/>
          </p:nvPr>
        </p:nvSpPr>
        <p:spPr/>
        <p:txBody>
          <a:bodyPr>
            <a:normAutofit fontScale="90000"/>
          </a:bodyPr>
          <a:lstStyle/>
          <a:p>
            <a:r>
              <a:rPr lang="en-US" dirty="0"/>
              <a:t>Reachable Regions in Path-Velocity-Time Space with bounded Acceleration</a:t>
            </a:r>
          </a:p>
        </p:txBody>
      </p:sp>
      <p:sp>
        <p:nvSpPr>
          <p:cNvPr id="9" name="Oval 8"/>
          <p:cNvSpPr/>
          <p:nvPr/>
        </p:nvSpPr>
        <p:spPr>
          <a:xfrm>
            <a:off x="3735997" y="4436069"/>
            <a:ext cx="138805" cy="138805"/>
          </a:xfrm>
          <a:prstGeom prst="ellipse">
            <a:avLst/>
          </a:prstGeom>
          <a:solidFill>
            <a:srgbClr val="FF000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0" name="Oval 9"/>
          <p:cNvSpPr/>
          <p:nvPr/>
        </p:nvSpPr>
        <p:spPr>
          <a:xfrm>
            <a:off x="4404440" y="3646135"/>
            <a:ext cx="138805" cy="138805"/>
          </a:xfrm>
          <a:prstGeom prst="ellipse">
            <a:avLst/>
          </a:prstGeom>
          <a:solidFill>
            <a:srgbClr val="FF000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4" name="Right Brace 3"/>
          <p:cNvSpPr/>
          <p:nvPr/>
        </p:nvSpPr>
        <p:spPr>
          <a:xfrm rot="13151548">
            <a:off x="3663462" y="3370384"/>
            <a:ext cx="263770" cy="1006231"/>
          </a:xfrm>
          <a:prstGeom prst="rightBrace">
            <a:avLst/>
          </a:prstGeom>
          <a:ln w="38100">
            <a:solidFill>
              <a:srgbClr val="00206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6" name="Straight Connector 5"/>
          <p:cNvCxnSpPr>
            <a:stCxn id="4" idx="1"/>
            <a:endCxn id="7" idx="2"/>
          </p:cNvCxnSpPr>
          <p:nvPr/>
        </p:nvCxnSpPr>
        <p:spPr>
          <a:xfrm flipV="1">
            <a:off x="3693133" y="2362936"/>
            <a:ext cx="902926" cy="1427221"/>
          </a:xfrm>
          <a:prstGeom prst="line">
            <a:avLst/>
          </a:prstGeom>
          <a:ln w="12700" cmpd="sng">
            <a:solidFill>
              <a:srgbClr val="002060"/>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2213517" y="1993604"/>
            <a:ext cx="4765083" cy="369332"/>
          </a:xfrm>
          <a:prstGeom prst="rect">
            <a:avLst/>
          </a:prstGeom>
          <a:noFill/>
        </p:spPr>
        <p:txBody>
          <a:bodyPr wrap="square" rtlCol="0">
            <a:spAutoFit/>
          </a:bodyPr>
          <a:lstStyle/>
          <a:p>
            <a:r>
              <a:rPr lang="en-US" dirty="0" smtClean="0"/>
              <a:t>Reachable velocity interval at path-time point</a:t>
            </a:r>
            <a:endParaRPr lang="en-US" dirty="0"/>
          </a:p>
        </p:txBody>
      </p:sp>
      <p:sp>
        <p:nvSpPr>
          <p:cNvPr id="15" name="Oval 14"/>
          <p:cNvSpPr/>
          <p:nvPr/>
        </p:nvSpPr>
        <p:spPr>
          <a:xfrm>
            <a:off x="3302243" y="4901084"/>
            <a:ext cx="138805" cy="138805"/>
          </a:xfrm>
          <a:prstGeom prst="ellipse">
            <a:avLst/>
          </a:prstGeom>
          <a:solidFill>
            <a:schemeClr val="bg2"/>
          </a:solidFill>
          <a:ln>
            <a:solidFill>
              <a:schemeClr val="bg2"/>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7" name="TextBox 16"/>
          <p:cNvSpPr txBox="1"/>
          <p:nvPr/>
        </p:nvSpPr>
        <p:spPr>
          <a:xfrm>
            <a:off x="258923" y="5856270"/>
            <a:ext cx="2774179" cy="707886"/>
          </a:xfrm>
          <a:prstGeom prst="rect">
            <a:avLst/>
          </a:prstGeom>
          <a:noFill/>
        </p:spPr>
        <p:txBody>
          <a:bodyPr wrap="square" rtlCol="0">
            <a:spAutoFit/>
          </a:bodyPr>
          <a:lstStyle/>
          <a:p>
            <a:r>
              <a:rPr lang="en-US" sz="2000" i="1" dirty="0" smtClean="0"/>
              <a:t>The reachable velocity interval is convex</a:t>
            </a:r>
            <a:endParaRPr lang="en-US" sz="2000" i="1" dirty="0"/>
          </a:p>
        </p:txBody>
      </p:sp>
    </p:spTree>
    <p:extLst>
      <p:ext uri="{BB962C8B-B14F-4D97-AF65-F5344CB8AC3E}">
        <p14:creationId xmlns:p14="http://schemas.microsoft.com/office/powerpoint/2010/main" val="28077354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Velocity Interval Propagation Subroutine</a:t>
            </a:r>
            <a:endParaRPr lang="en-US" dirty="0"/>
          </a:p>
        </p:txBody>
      </p:sp>
      <p:pic>
        <p:nvPicPr>
          <p:cNvPr id="4" name="Picture 3" descr="curves.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7184" y="1370200"/>
            <a:ext cx="7047058" cy="5372331"/>
          </a:xfrm>
          <a:prstGeom prst="rect">
            <a:avLst/>
          </a:prstGeom>
        </p:spPr>
      </p:pic>
      <p:sp>
        <p:nvSpPr>
          <p:cNvPr id="3" name="Rounded Rectangle 2"/>
          <p:cNvSpPr/>
          <p:nvPr/>
        </p:nvSpPr>
        <p:spPr>
          <a:xfrm>
            <a:off x="182880" y="1537840"/>
            <a:ext cx="3794760" cy="280416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b="1" dirty="0" smtClean="0"/>
              <a:t>Given</a:t>
            </a:r>
          </a:p>
          <a:p>
            <a:pPr marL="285750" indent="-285750">
              <a:buFont typeface="Arial" pitchFamily="34" charset="0"/>
              <a:buChar char="•"/>
            </a:pPr>
            <a:r>
              <a:rPr lang="en-US" dirty="0" smtClean="0"/>
              <a:t>Start PT point</a:t>
            </a:r>
          </a:p>
          <a:p>
            <a:pPr marL="285750" indent="-285750">
              <a:buFont typeface="Arial" pitchFamily="34" charset="0"/>
              <a:buChar char="•"/>
            </a:pPr>
            <a:r>
              <a:rPr lang="en-US" dirty="0" smtClean="0"/>
              <a:t>Goal PT point</a:t>
            </a:r>
          </a:p>
          <a:p>
            <a:pPr marL="285750" indent="-285750">
              <a:buFont typeface="Arial" pitchFamily="34" charset="0"/>
              <a:buChar char="•"/>
            </a:pPr>
            <a:r>
              <a:rPr lang="en-US" dirty="0" smtClean="0"/>
              <a:t>Start velocity range [</a:t>
            </a:r>
            <a:r>
              <a:rPr lang="en-US" dirty="0" err="1" smtClean="0"/>
              <a:t>a,b</a:t>
            </a:r>
            <a:r>
              <a:rPr lang="en-US" dirty="0" smtClean="0"/>
              <a:t>]</a:t>
            </a:r>
          </a:p>
          <a:p>
            <a:r>
              <a:rPr lang="en-US" b="1" dirty="0" smtClean="0"/>
              <a:t>Outputs</a:t>
            </a:r>
          </a:p>
          <a:p>
            <a:pPr marL="285750" indent="-285750">
              <a:buFont typeface="Arial" pitchFamily="34" charset="0"/>
              <a:buChar char="•"/>
            </a:pPr>
            <a:r>
              <a:rPr lang="en-US" dirty="0" smtClean="0"/>
              <a:t>Reachable end velocities [</a:t>
            </a:r>
            <a:r>
              <a:rPr lang="en-US" dirty="0" err="1" smtClean="0"/>
              <a:t>c,d</a:t>
            </a:r>
            <a:r>
              <a:rPr lang="en-US" dirty="0" smtClean="0"/>
              <a:t>] in absence of obstacles</a:t>
            </a:r>
          </a:p>
          <a:p>
            <a:pPr marL="285750" indent="-285750">
              <a:buFont typeface="Arial" pitchFamily="34" charset="0"/>
              <a:buChar char="•"/>
            </a:pPr>
            <a:r>
              <a:rPr lang="en-US" dirty="0" smtClean="0"/>
              <a:t>Upper and lower trajectories for collision checking</a:t>
            </a:r>
            <a:endParaRPr lang="en-US" dirty="0"/>
          </a:p>
        </p:txBody>
      </p:sp>
    </p:spTree>
    <p:extLst>
      <p:ext uri="{BB962C8B-B14F-4D97-AF65-F5344CB8AC3E}">
        <p14:creationId xmlns:p14="http://schemas.microsoft.com/office/powerpoint/2010/main" val="2816878358"/>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2"/>
          <p:cNvSpPr/>
          <p:nvPr/>
        </p:nvSpPr>
        <p:spPr>
          <a:xfrm>
            <a:off x="944880" y="2057401"/>
            <a:ext cx="7315200" cy="2026025"/>
          </a:xfrm>
          <a:custGeom>
            <a:avLst/>
            <a:gdLst>
              <a:gd name="connsiteX0" fmla="*/ 0 w 7132320"/>
              <a:gd name="connsiteY0" fmla="*/ 594360 h 1991187"/>
              <a:gd name="connsiteX1" fmla="*/ 716280 w 7132320"/>
              <a:gd name="connsiteY1" fmla="*/ 1813560 h 1991187"/>
              <a:gd name="connsiteX2" fmla="*/ 1920240 w 7132320"/>
              <a:gd name="connsiteY2" fmla="*/ 1859280 h 1991187"/>
              <a:gd name="connsiteX3" fmla="*/ 2727960 w 7132320"/>
              <a:gd name="connsiteY3" fmla="*/ 624840 h 1991187"/>
              <a:gd name="connsiteX4" fmla="*/ 4191000 w 7132320"/>
              <a:gd name="connsiteY4" fmla="*/ 1112520 h 1991187"/>
              <a:gd name="connsiteX5" fmla="*/ 4785360 w 7132320"/>
              <a:gd name="connsiteY5" fmla="*/ 1661160 h 1991187"/>
              <a:gd name="connsiteX6" fmla="*/ 5669280 w 7132320"/>
              <a:gd name="connsiteY6" fmla="*/ 289560 h 1991187"/>
              <a:gd name="connsiteX7" fmla="*/ 6583680 w 7132320"/>
              <a:gd name="connsiteY7" fmla="*/ 990600 h 1991187"/>
              <a:gd name="connsiteX8" fmla="*/ 7132320 w 7132320"/>
              <a:gd name="connsiteY8" fmla="*/ 0 h 1991187"/>
              <a:gd name="connsiteX0" fmla="*/ 0 w 7284720"/>
              <a:gd name="connsiteY0" fmla="*/ 121920 h 2019300"/>
              <a:gd name="connsiteX1" fmla="*/ 868680 w 7284720"/>
              <a:gd name="connsiteY1" fmla="*/ 1813560 h 2019300"/>
              <a:gd name="connsiteX2" fmla="*/ 2072640 w 7284720"/>
              <a:gd name="connsiteY2" fmla="*/ 1859280 h 2019300"/>
              <a:gd name="connsiteX3" fmla="*/ 2880360 w 7284720"/>
              <a:gd name="connsiteY3" fmla="*/ 624840 h 2019300"/>
              <a:gd name="connsiteX4" fmla="*/ 4343400 w 7284720"/>
              <a:gd name="connsiteY4" fmla="*/ 1112520 h 2019300"/>
              <a:gd name="connsiteX5" fmla="*/ 4937760 w 7284720"/>
              <a:gd name="connsiteY5" fmla="*/ 1661160 h 2019300"/>
              <a:gd name="connsiteX6" fmla="*/ 5821680 w 7284720"/>
              <a:gd name="connsiteY6" fmla="*/ 289560 h 2019300"/>
              <a:gd name="connsiteX7" fmla="*/ 6736080 w 7284720"/>
              <a:gd name="connsiteY7" fmla="*/ 990600 h 2019300"/>
              <a:gd name="connsiteX8" fmla="*/ 7284720 w 7284720"/>
              <a:gd name="connsiteY8" fmla="*/ 0 h 2019300"/>
              <a:gd name="connsiteX0" fmla="*/ 0 w 7315200"/>
              <a:gd name="connsiteY0" fmla="*/ 15240 h 2026025"/>
              <a:gd name="connsiteX1" fmla="*/ 899160 w 7315200"/>
              <a:gd name="connsiteY1" fmla="*/ 1813560 h 2026025"/>
              <a:gd name="connsiteX2" fmla="*/ 2103120 w 7315200"/>
              <a:gd name="connsiteY2" fmla="*/ 1859280 h 2026025"/>
              <a:gd name="connsiteX3" fmla="*/ 2910840 w 7315200"/>
              <a:gd name="connsiteY3" fmla="*/ 624840 h 2026025"/>
              <a:gd name="connsiteX4" fmla="*/ 4373880 w 7315200"/>
              <a:gd name="connsiteY4" fmla="*/ 1112520 h 2026025"/>
              <a:gd name="connsiteX5" fmla="*/ 4968240 w 7315200"/>
              <a:gd name="connsiteY5" fmla="*/ 1661160 h 2026025"/>
              <a:gd name="connsiteX6" fmla="*/ 5852160 w 7315200"/>
              <a:gd name="connsiteY6" fmla="*/ 289560 h 2026025"/>
              <a:gd name="connsiteX7" fmla="*/ 6766560 w 7315200"/>
              <a:gd name="connsiteY7" fmla="*/ 990600 h 2026025"/>
              <a:gd name="connsiteX8" fmla="*/ 7315200 w 7315200"/>
              <a:gd name="connsiteY8" fmla="*/ 0 h 2026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315200" h="2026025">
                <a:moveTo>
                  <a:pt x="0" y="15240"/>
                </a:moveTo>
                <a:cubicBezTo>
                  <a:pt x="198120" y="519430"/>
                  <a:pt x="548640" y="1506220"/>
                  <a:pt x="899160" y="1813560"/>
                </a:cubicBezTo>
                <a:cubicBezTo>
                  <a:pt x="1249680" y="2120900"/>
                  <a:pt x="1767840" y="2057400"/>
                  <a:pt x="2103120" y="1859280"/>
                </a:cubicBezTo>
                <a:cubicBezTo>
                  <a:pt x="2438400" y="1661160"/>
                  <a:pt x="2532380" y="749300"/>
                  <a:pt x="2910840" y="624840"/>
                </a:cubicBezTo>
                <a:cubicBezTo>
                  <a:pt x="3289300" y="500380"/>
                  <a:pt x="4030980" y="939800"/>
                  <a:pt x="4373880" y="1112520"/>
                </a:cubicBezTo>
                <a:cubicBezTo>
                  <a:pt x="4716780" y="1285240"/>
                  <a:pt x="4721860" y="1798320"/>
                  <a:pt x="4968240" y="1661160"/>
                </a:cubicBezTo>
                <a:cubicBezTo>
                  <a:pt x="5214620" y="1524000"/>
                  <a:pt x="5552440" y="401320"/>
                  <a:pt x="5852160" y="289560"/>
                </a:cubicBezTo>
                <a:cubicBezTo>
                  <a:pt x="6151880" y="177800"/>
                  <a:pt x="6522720" y="1038860"/>
                  <a:pt x="6766560" y="990600"/>
                </a:cubicBezTo>
                <a:cubicBezTo>
                  <a:pt x="7010400" y="942340"/>
                  <a:pt x="7162800" y="471170"/>
                  <a:pt x="7315200" y="0"/>
                </a:cubicBezTo>
              </a:path>
            </a:pathLst>
          </a:cu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fontScale="90000"/>
          </a:bodyPr>
          <a:lstStyle/>
          <a:p>
            <a:r>
              <a:rPr lang="en-US" dirty="0" smtClean="0"/>
              <a:t>Feasible Curves in Path-Time Channels</a:t>
            </a:r>
            <a:endParaRPr lang="en-US" dirty="0"/>
          </a:p>
        </p:txBody>
      </p:sp>
      <p:sp>
        <p:nvSpPr>
          <p:cNvPr id="6" name="TextBox 5"/>
          <p:cNvSpPr txBox="1"/>
          <p:nvPr/>
        </p:nvSpPr>
        <p:spPr>
          <a:xfrm>
            <a:off x="6385560" y="1400294"/>
            <a:ext cx="2056973" cy="369332"/>
          </a:xfrm>
          <a:prstGeom prst="rect">
            <a:avLst/>
          </a:prstGeom>
          <a:noFill/>
        </p:spPr>
        <p:txBody>
          <a:bodyPr wrap="none" rtlCol="0">
            <a:spAutoFit/>
          </a:bodyPr>
          <a:lstStyle/>
          <a:p>
            <a:r>
              <a:rPr lang="en-US" dirty="0" err="1" smtClean="0"/>
              <a:t>O’Dunliang</a:t>
            </a:r>
            <a:r>
              <a:rPr lang="en-US" dirty="0" smtClean="0"/>
              <a:t> (1983)</a:t>
            </a:r>
            <a:endParaRPr lang="en-US" dirty="0"/>
          </a:p>
        </p:txBody>
      </p:sp>
      <p:sp>
        <p:nvSpPr>
          <p:cNvPr id="10" name="Freeform 9"/>
          <p:cNvSpPr/>
          <p:nvPr/>
        </p:nvSpPr>
        <p:spPr>
          <a:xfrm>
            <a:off x="1648370" y="4497959"/>
            <a:ext cx="6794163" cy="2024761"/>
          </a:xfrm>
          <a:custGeom>
            <a:avLst/>
            <a:gdLst>
              <a:gd name="connsiteX0" fmla="*/ 0 w 6794163"/>
              <a:gd name="connsiteY0" fmla="*/ 2009521 h 2024761"/>
              <a:gd name="connsiteX1" fmla="*/ 701040 w 6794163"/>
              <a:gd name="connsiteY1" fmla="*/ 805561 h 2024761"/>
              <a:gd name="connsiteX2" fmla="*/ 2667000 w 6794163"/>
              <a:gd name="connsiteY2" fmla="*/ 942721 h 2024761"/>
              <a:gd name="connsiteX3" fmla="*/ 3368040 w 6794163"/>
              <a:gd name="connsiteY3" fmla="*/ 43561 h 2024761"/>
              <a:gd name="connsiteX4" fmla="*/ 5151120 w 6794163"/>
              <a:gd name="connsiteY4" fmla="*/ 287401 h 2024761"/>
              <a:gd name="connsiteX5" fmla="*/ 5958840 w 6794163"/>
              <a:gd name="connsiteY5" fmla="*/ 1552321 h 2024761"/>
              <a:gd name="connsiteX6" fmla="*/ 6720840 w 6794163"/>
              <a:gd name="connsiteY6" fmla="*/ 1780921 h 2024761"/>
              <a:gd name="connsiteX7" fmla="*/ 6720840 w 6794163"/>
              <a:gd name="connsiteY7" fmla="*/ 2024761 h 20247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94163" h="2024761">
                <a:moveTo>
                  <a:pt x="0" y="2009521"/>
                </a:moveTo>
                <a:cubicBezTo>
                  <a:pt x="128270" y="1496441"/>
                  <a:pt x="256540" y="983361"/>
                  <a:pt x="701040" y="805561"/>
                </a:cubicBezTo>
                <a:cubicBezTo>
                  <a:pt x="1145540" y="627761"/>
                  <a:pt x="2222500" y="1069721"/>
                  <a:pt x="2667000" y="942721"/>
                </a:cubicBezTo>
                <a:cubicBezTo>
                  <a:pt x="3111500" y="815721"/>
                  <a:pt x="2954020" y="152781"/>
                  <a:pt x="3368040" y="43561"/>
                </a:cubicBezTo>
                <a:cubicBezTo>
                  <a:pt x="3782060" y="-65659"/>
                  <a:pt x="4719320" y="35941"/>
                  <a:pt x="5151120" y="287401"/>
                </a:cubicBezTo>
                <a:cubicBezTo>
                  <a:pt x="5582920" y="538861"/>
                  <a:pt x="5697220" y="1303401"/>
                  <a:pt x="5958840" y="1552321"/>
                </a:cubicBezTo>
                <a:cubicBezTo>
                  <a:pt x="6220460" y="1801241"/>
                  <a:pt x="6593840" y="1702181"/>
                  <a:pt x="6720840" y="1780921"/>
                </a:cubicBezTo>
                <a:cubicBezTo>
                  <a:pt x="6847840" y="1859661"/>
                  <a:pt x="6784340" y="1942211"/>
                  <a:pt x="6720840" y="2024761"/>
                </a:cubicBezTo>
              </a:path>
            </a:pathLst>
          </a:cu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p:cNvGrpSpPr/>
          <p:nvPr/>
        </p:nvGrpSpPr>
        <p:grpSpPr>
          <a:xfrm>
            <a:off x="198119" y="1584960"/>
            <a:ext cx="8138161" cy="4389120"/>
            <a:chOff x="198119" y="1584960"/>
            <a:chExt cx="8138161" cy="4389120"/>
          </a:xfrm>
        </p:grpSpPr>
        <p:sp>
          <p:nvSpPr>
            <p:cNvPr id="12" name="Rounded Rectangle 11"/>
            <p:cNvSpPr/>
            <p:nvPr/>
          </p:nvSpPr>
          <p:spPr>
            <a:xfrm>
              <a:off x="198119" y="1584960"/>
              <a:ext cx="3051247" cy="196157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1" name="TextBox 10"/>
            <p:cNvSpPr txBox="1"/>
            <p:nvPr/>
          </p:nvSpPr>
          <p:spPr>
            <a:xfrm>
              <a:off x="350520" y="1669673"/>
              <a:ext cx="2898847" cy="1754327"/>
            </a:xfrm>
            <a:prstGeom prst="rect">
              <a:avLst/>
            </a:prstGeom>
            <a:noFill/>
          </p:spPr>
          <p:txBody>
            <a:bodyPr wrap="square" rtlCol="0">
              <a:spAutoFit/>
            </a:bodyPr>
            <a:lstStyle/>
            <a:p>
              <a:r>
                <a:rPr lang="en-US" dirty="0" smtClean="0">
                  <a:solidFill>
                    <a:schemeClr val="bg1"/>
                  </a:solidFill>
                </a:rPr>
                <a:t>Given an upper and lower bounding curve, the set of all feasible acceleration-bounded trajectories connecting p</a:t>
              </a:r>
              <a:r>
                <a:rPr lang="en-US" baseline="-25000" dirty="0" smtClean="0">
                  <a:solidFill>
                    <a:schemeClr val="bg1"/>
                  </a:solidFill>
                </a:rPr>
                <a:t>1</a:t>
              </a:r>
              <a:r>
                <a:rPr lang="en-US" dirty="0" smtClean="0">
                  <a:solidFill>
                    <a:schemeClr val="bg1"/>
                  </a:solidFill>
                </a:rPr>
                <a:t> to p</a:t>
              </a:r>
              <a:r>
                <a:rPr lang="en-US" baseline="-25000" dirty="0" smtClean="0">
                  <a:solidFill>
                    <a:schemeClr val="bg1"/>
                  </a:solidFill>
                </a:rPr>
                <a:t>2</a:t>
              </a:r>
              <a:r>
                <a:rPr lang="en-US" dirty="0" smtClean="0">
                  <a:solidFill>
                    <a:schemeClr val="bg1"/>
                  </a:solidFill>
                </a:rPr>
                <a:t> is a </a:t>
              </a:r>
              <a:r>
                <a:rPr lang="en-US" b="1" dirty="0" smtClean="0">
                  <a:solidFill>
                    <a:schemeClr val="bg1"/>
                  </a:solidFill>
                </a:rPr>
                <a:t>convex set</a:t>
              </a:r>
              <a:endParaRPr lang="en-US" b="1" baseline="-25000" dirty="0">
                <a:solidFill>
                  <a:schemeClr val="bg1"/>
                </a:solidFill>
              </a:endParaRPr>
            </a:p>
          </p:txBody>
        </p:sp>
        <p:sp>
          <p:nvSpPr>
            <p:cNvPr id="15" name="Freeform 14"/>
            <p:cNvSpPr/>
            <p:nvPr/>
          </p:nvSpPr>
          <p:spPr>
            <a:xfrm>
              <a:off x="792480" y="3215640"/>
              <a:ext cx="7543800" cy="2743200"/>
            </a:xfrm>
            <a:custGeom>
              <a:avLst/>
              <a:gdLst>
                <a:gd name="connsiteX0" fmla="*/ 0 w 7544195"/>
                <a:gd name="connsiteY0" fmla="*/ 2743200 h 2743200"/>
                <a:gd name="connsiteX1" fmla="*/ 259080 w 7544195"/>
                <a:gd name="connsiteY1" fmla="*/ 1630680 h 2743200"/>
                <a:gd name="connsiteX2" fmla="*/ 1493520 w 7544195"/>
                <a:gd name="connsiteY2" fmla="*/ 975360 h 2743200"/>
                <a:gd name="connsiteX3" fmla="*/ 5044440 w 7544195"/>
                <a:gd name="connsiteY3" fmla="*/ 533400 h 2743200"/>
                <a:gd name="connsiteX4" fmla="*/ 7132320 w 7544195"/>
                <a:gd name="connsiteY4" fmla="*/ 274320 h 2743200"/>
                <a:gd name="connsiteX5" fmla="*/ 7543800 w 7544195"/>
                <a:gd name="connsiteY5" fmla="*/ 0 h 2743200"/>
                <a:gd name="connsiteX0" fmla="*/ 0 w 7544195"/>
                <a:gd name="connsiteY0" fmla="*/ 2743200 h 2743200"/>
                <a:gd name="connsiteX1" fmla="*/ 259080 w 7544195"/>
                <a:gd name="connsiteY1" fmla="*/ 1630680 h 2743200"/>
                <a:gd name="connsiteX2" fmla="*/ 1539240 w 7544195"/>
                <a:gd name="connsiteY2" fmla="*/ 914400 h 2743200"/>
                <a:gd name="connsiteX3" fmla="*/ 5044440 w 7544195"/>
                <a:gd name="connsiteY3" fmla="*/ 533400 h 2743200"/>
                <a:gd name="connsiteX4" fmla="*/ 7132320 w 7544195"/>
                <a:gd name="connsiteY4" fmla="*/ 274320 h 2743200"/>
                <a:gd name="connsiteX5" fmla="*/ 7543800 w 7544195"/>
                <a:gd name="connsiteY5" fmla="*/ 0 h 2743200"/>
                <a:gd name="connsiteX0" fmla="*/ 0 w 7543800"/>
                <a:gd name="connsiteY0" fmla="*/ 2743897 h 2743897"/>
                <a:gd name="connsiteX1" fmla="*/ 259080 w 7543800"/>
                <a:gd name="connsiteY1" fmla="*/ 1631377 h 2743897"/>
                <a:gd name="connsiteX2" fmla="*/ 1539240 w 7543800"/>
                <a:gd name="connsiteY2" fmla="*/ 915097 h 2743897"/>
                <a:gd name="connsiteX3" fmla="*/ 5044440 w 7543800"/>
                <a:gd name="connsiteY3" fmla="*/ 534097 h 2743897"/>
                <a:gd name="connsiteX4" fmla="*/ 7132320 w 7543800"/>
                <a:gd name="connsiteY4" fmla="*/ 275017 h 2743897"/>
                <a:gd name="connsiteX5" fmla="*/ 7543800 w 7543800"/>
                <a:gd name="connsiteY5" fmla="*/ 697 h 2743897"/>
                <a:gd name="connsiteX0" fmla="*/ 0 w 7543800"/>
                <a:gd name="connsiteY0" fmla="*/ 2743774 h 2743774"/>
                <a:gd name="connsiteX1" fmla="*/ 259080 w 7543800"/>
                <a:gd name="connsiteY1" fmla="*/ 1631254 h 2743774"/>
                <a:gd name="connsiteX2" fmla="*/ 1539240 w 7543800"/>
                <a:gd name="connsiteY2" fmla="*/ 914974 h 2743774"/>
                <a:gd name="connsiteX3" fmla="*/ 5044440 w 7543800"/>
                <a:gd name="connsiteY3" fmla="*/ 533974 h 2743774"/>
                <a:gd name="connsiteX4" fmla="*/ 6172200 w 7543800"/>
                <a:gd name="connsiteY4" fmla="*/ 320614 h 2743774"/>
                <a:gd name="connsiteX5" fmla="*/ 7543800 w 7543800"/>
                <a:gd name="connsiteY5" fmla="*/ 574 h 2743774"/>
                <a:gd name="connsiteX0" fmla="*/ 0 w 7543800"/>
                <a:gd name="connsiteY0" fmla="*/ 2743200 h 2743200"/>
                <a:gd name="connsiteX1" fmla="*/ 259080 w 7543800"/>
                <a:gd name="connsiteY1" fmla="*/ 1630680 h 2743200"/>
                <a:gd name="connsiteX2" fmla="*/ 1539240 w 7543800"/>
                <a:gd name="connsiteY2" fmla="*/ 914400 h 2743200"/>
                <a:gd name="connsiteX3" fmla="*/ 5044440 w 7543800"/>
                <a:gd name="connsiteY3" fmla="*/ 533400 h 2743200"/>
                <a:gd name="connsiteX4" fmla="*/ 6172200 w 7543800"/>
                <a:gd name="connsiteY4" fmla="*/ 320040 h 2743200"/>
                <a:gd name="connsiteX5" fmla="*/ 7543800 w 7543800"/>
                <a:gd name="connsiteY5" fmla="*/ 0 h 2743200"/>
                <a:gd name="connsiteX0" fmla="*/ 0 w 7543800"/>
                <a:gd name="connsiteY0" fmla="*/ 2743200 h 2743200"/>
                <a:gd name="connsiteX1" fmla="*/ 259080 w 7543800"/>
                <a:gd name="connsiteY1" fmla="*/ 1630680 h 2743200"/>
                <a:gd name="connsiteX2" fmla="*/ 1539240 w 7543800"/>
                <a:gd name="connsiteY2" fmla="*/ 914400 h 2743200"/>
                <a:gd name="connsiteX3" fmla="*/ 5044440 w 7543800"/>
                <a:gd name="connsiteY3" fmla="*/ 533400 h 2743200"/>
                <a:gd name="connsiteX4" fmla="*/ 5882640 w 7543800"/>
                <a:gd name="connsiteY4" fmla="*/ 304800 h 2743200"/>
                <a:gd name="connsiteX5" fmla="*/ 7543800 w 7543800"/>
                <a:gd name="connsiteY5" fmla="*/ 0 h 2743200"/>
                <a:gd name="connsiteX0" fmla="*/ 0 w 7543800"/>
                <a:gd name="connsiteY0" fmla="*/ 2743200 h 2743200"/>
                <a:gd name="connsiteX1" fmla="*/ 259080 w 7543800"/>
                <a:gd name="connsiteY1" fmla="*/ 1630680 h 2743200"/>
                <a:gd name="connsiteX2" fmla="*/ 1539240 w 7543800"/>
                <a:gd name="connsiteY2" fmla="*/ 914400 h 2743200"/>
                <a:gd name="connsiteX3" fmla="*/ 5044440 w 7543800"/>
                <a:gd name="connsiteY3" fmla="*/ 533400 h 2743200"/>
                <a:gd name="connsiteX4" fmla="*/ 5303520 w 7543800"/>
                <a:gd name="connsiteY4" fmla="*/ 426720 h 2743200"/>
                <a:gd name="connsiteX5" fmla="*/ 5882640 w 7543800"/>
                <a:gd name="connsiteY5" fmla="*/ 304800 h 2743200"/>
                <a:gd name="connsiteX6" fmla="*/ 7543800 w 7543800"/>
                <a:gd name="connsiteY6" fmla="*/ 0 h 2743200"/>
                <a:gd name="connsiteX0" fmla="*/ 0 w 7543800"/>
                <a:gd name="connsiteY0" fmla="*/ 2743200 h 2743200"/>
                <a:gd name="connsiteX1" fmla="*/ 259080 w 7543800"/>
                <a:gd name="connsiteY1" fmla="*/ 1630680 h 2743200"/>
                <a:gd name="connsiteX2" fmla="*/ 1539240 w 7543800"/>
                <a:gd name="connsiteY2" fmla="*/ 914400 h 2743200"/>
                <a:gd name="connsiteX3" fmla="*/ 5044440 w 7543800"/>
                <a:gd name="connsiteY3" fmla="*/ 533400 h 2743200"/>
                <a:gd name="connsiteX4" fmla="*/ 5303520 w 7543800"/>
                <a:gd name="connsiteY4" fmla="*/ 426720 h 2743200"/>
                <a:gd name="connsiteX5" fmla="*/ 5882640 w 7543800"/>
                <a:gd name="connsiteY5" fmla="*/ 304800 h 2743200"/>
                <a:gd name="connsiteX6" fmla="*/ 7543800 w 7543800"/>
                <a:gd name="connsiteY6" fmla="*/ 0 h 2743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543800" h="2743200">
                  <a:moveTo>
                    <a:pt x="0" y="2743200"/>
                  </a:moveTo>
                  <a:cubicBezTo>
                    <a:pt x="5080" y="2334260"/>
                    <a:pt x="2540" y="1935480"/>
                    <a:pt x="259080" y="1630680"/>
                  </a:cubicBezTo>
                  <a:cubicBezTo>
                    <a:pt x="515620" y="1325880"/>
                    <a:pt x="741680" y="1097280"/>
                    <a:pt x="1539240" y="914400"/>
                  </a:cubicBezTo>
                  <a:cubicBezTo>
                    <a:pt x="2336800" y="731520"/>
                    <a:pt x="4415036" y="597137"/>
                    <a:pt x="5044440" y="533400"/>
                  </a:cubicBezTo>
                  <a:cubicBezTo>
                    <a:pt x="5245100" y="513080"/>
                    <a:pt x="5163820" y="464820"/>
                    <a:pt x="5303520" y="426720"/>
                  </a:cubicBezTo>
                  <a:cubicBezTo>
                    <a:pt x="5443220" y="388620"/>
                    <a:pt x="5509260" y="375920"/>
                    <a:pt x="5882640" y="304800"/>
                  </a:cubicBezTo>
                  <a:lnTo>
                    <a:pt x="7543800" y="0"/>
                  </a:lnTo>
                </a:path>
              </a:pathLst>
            </a:cu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15"/>
            <p:cNvSpPr/>
            <p:nvPr/>
          </p:nvSpPr>
          <p:spPr>
            <a:xfrm>
              <a:off x="788046" y="3261360"/>
              <a:ext cx="7548234" cy="2712720"/>
            </a:xfrm>
            <a:custGeom>
              <a:avLst/>
              <a:gdLst>
                <a:gd name="connsiteX0" fmla="*/ 4434 w 7613402"/>
                <a:gd name="connsiteY0" fmla="*/ 2712720 h 2712720"/>
                <a:gd name="connsiteX1" fmla="*/ 187314 w 7613402"/>
                <a:gd name="connsiteY1" fmla="*/ 2331720 h 2712720"/>
                <a:gd name="connsiteX2" fmla="*/ 1223634 w 7613402"/>
                <a:gd name="connsiteY2" fmla="*/ 1920240 h 2712720"/>
                <a:gd name="connsiteX3" fmla="*/ 2762874 w 7613402"/>
                <a:gd name="connsiteY3" fmla="*/ 1752600 h 2712720"/>
                <a:gd name="connsiteX4" fmla="*/ 4073514 w 7613402"/>
                <a:gd name="connsiteY4" fmla="*/ 1341120 h 2712720"/>
                <a:gd name="connsiteX5" fmla="*/ 4363074 w 7613402"/>
                <a:gd name="connsiteY5" fmla="*/ 1188720 h 2712720"/>
                <a:gd name="connsiteX6" fmla="*/ 6633834 w 7613402"/>
                <a:gd name="connsiteY6" fmla="*/ 853440 h 2712720"/>
                <a:gd name="connsiteX7" fmla="*/ 7517754 w 7613402"/>
                <a:gd name="connsiteY7" fmla="*/ 487680 h 2712720"/>
                <a:gd name="connsiteX8" fmla="*/ 7548234 w 7613402"/>
                <a:gd name="connsiteY8" fmla="*/ 0 h 2712720"/>
                <a:gd name="connsiteX0" fmla="*/ 4434 w 7613402"/>
                <a:gd name="connsiteY0" fmla="*/ 2712720 h 2712720"/>
                <a:gd name="connsiteX1" fmla="*/ 187314 w 7613402"/>
                <a:gd name="connsiteY1" fmla="*/ 2331720 h 2712720"/>
                <a:gd name="connsiteX2" fmla="*/ 1223634 w 7613402"/>
                <a:gd name="connsiteY2" fmla="*/ 1920240 h 2712720"/>
                <a:gd name="connsiteX3" fmla="*/ 2762874 w 7613402"/>
                <a:gd name="connsiteY3" fmla="*/ 1752600 h 2712720"/>
                <a:gd name="connsiteX4" fmla="*/ 4073514 w 7613402"/>
                <a:gd name="connsiteY4" fmla="*/ 1341120 h 2712720"/>
                <a:gd name="connsiteX5" fmla="*/ 4667874 w 7613402"/>
                <a:gd name="connsiteY5" fmla="*/ 1127760 h 2712720"/>
                <a:gd name="connsiteX6" fmla="*/ 6633834 w 7613402"/>
                <a:gd name="connsiteY6" fmla="*/ 853440 h 2712720"/>
                <a:gd name="connsiteX7" fmla="*/ 7517754 w 7613402"/>
                <a:gd name="connsiteY7" fmla="*/ 487680 h 2712720"/>
                <a:gd name="connsiteX8" fmla="*/ 7548234 w 7613402"/>
                <a:gd name="connsiteY8" fmla="*/ 0 h 2712720"/>
                <a:gd name="connsiteX0" fmla="*/ 4434 w 7613402"/>
                <a:gd name="connsiteY0" fmla="*/ 2712720 h 2712720"/>
                <a:gd name="connsiteX1" fmla="*/ 187314 w 7613402"/>
                <a:gd name="connsiteY1" fmla="*/ 2331720 h 2712720"/>
                <a:gd name="connsiteX2" fmla="*/ 1223634 w 7613402"/>
                <a:gd name="connsiteY2" fmla="*/ 1920240 h 2712720"/>
                <a:gd name="connsiteX3" fmla="*/ 2762874 w 7613402"/>
                <a:gd name="connsiteY3" fmla="*/ 1752600 h 2712720"/>
                <a:gd name="connsiteX4" fmla="*/ 4073514 w 7613402"/>
                <a:gd name="connsiteY4" fmla="*/ 1341120 h 2712720"/>
                <a:gd name="connsiteX5" fmla="*/ 4683114 w 7613402"/>
                <a:gd name="connsiteY5" fmla="*/ 1173480 h 2712720"/>
                <a:gd name="connsiteX6" fmla="*/ 6633834 w 7613402"/>
                <a:gd name="connsiteY6" fmla="*/ 853440 h 2712720"/>
                <a:gd name="connsiteX7" fmla="*/ 7517754 w 7613402"/>
                <a:gd name="connsiteY7" fmla="*/ 487680 h 2712720"/>
                <a:gd name="connsiteX8" fmla="*/ 7548234 w 7613402"/>
                <a:gd name="connsiteY8" fmla="*/ 0 h 2712720"/>
                <a:gd name="connsiteX0" fmla="*/ 4434 w 7613402"/>
                <a:gd name="connsiteY0" fmla="*/ 2712720 h 2712720"/>
                <a:gd name="connsiteX1" fmla="*/ 187314 w 7613402"/>
                <a:gd name="connsiteY1" fmla="*/ 2331720 h 2712720"/>
                <a:gd name="connsiteX2" fmla="*/ 1223634 w 7613402"/>
                <a:gd name="connsiteY2" fmla="*/ 1920240 h 2712720"/>
                <a:gd name="connsiteX3" fmla="*/ 2762874 w 7613402"/>
                <a:gd name="connsiteY3" fmla="*/ 1752600 h 2712720"/>
                <a:gd name="connsiteX4" fmla="*/ 3860154 w 7613402"/>
                <a:gd name="connsiteY4" fmla="*/ 1478280 h 2712720"/>
                <a:gd name="connsiteX5" fmla="*/ 4683114 w 7613402"/>
                <a:gd name="connsiteY5" fmla="*/ 1173480 h 2712720"/>
                <a:gd name="connsiteX6" fmla="*/ 6633834 w 7613402"/>
                <a:gd name="connsiteY6" fmla="*/ 853440 h 2712720"/>
                <a:gd name="connsiteX7" fmla="*/ 7517754 w 7613402"/>
                <a:gd name="connsiteY7" fmla="*/ 487680 h 2712720"/>
                <a:gd name="connsiteX8" fmla="*/ 7548234 w 7613402"/>
                <a:gd name="connsiteY8" fmla="*/ 0 h 2712720"/>
                <a:gd name="connsiteX0" fmla="*/ 4434 w 7613402"/>
                <a:gd name="connsiteY0" fmla="*/ 2712720 h 2712720"/>
                <a:gd name="connsiteX1" fmla="*/ 187314 w 7613402"/>
                <a:gd name="connsiteY1" fmla="*/ 2331720 h 2712720"/>
                <a:gd name="connsiteX2" fmla="*/ 1223634 w 7613402"/>
                <a:gd name="connsiteY2" fmla="*/ 1920240 h 2712720"/>
                <a:gd name="connsiteX3" fmla="*/ 2762874 w 7613402"/>
                <a:gd name="connsiteY3" fmla="*/ 1752600 h 2712720"/>
                <a:gd name="connsiteX4" fmla="*/ 3860154 w 7613402"/>
                <a:gd name="connsiteY4" fmla="*/ 1478280 h 2712720"/>
                <a:gd name="connsiteX5" fmla="*/ 4103994 w 7613402"/>
                <a:gd name="connsiteY5" fmla="*/ 1280160 h 2712720"/>
                <a:gd name="connsiteX6" fmla="*/ 4683114 w 7613402"/>
                <a:gd name="connsiteY6" fmla="*/ 1173480 h 2712720"/>
                <a:gd name="connsiteX7" fmla="*/ 6633834 w 7613402"/>
                <a:gd name="connsiteY7" fmla="*/ 853440 h 2712720"/>
                <a:gd name="connsiteX8" fmla="*/ 7517754 w 7613402"/>
                <a:gd name="connsiteY8" fmla="*/ 487680 h 2712720"/>
                <a:gd name="connsiteX9" fmla="*/ 7548234 w 7613402"/>
                <a:gd name="connsiteY9" fmla="*/ 0 h 2712720"/>
                <a:gd name="connsiteX0" fmla="*/ 4434 w 7613402"/>
                <a:gd name="connsiteY0" fmla="*/ 2712720 h 2712720"/>
                <a:gd name="connsiteX1" fmla="*/ 187314 w 7613402"/>
                <a:gd name="connsiteY1" fmla="*/ 2331720 h 2712720"/>
                <a:gd name="connsiteX2" fmla="*/ 1223634 w 7613402"/>
                <a:gd name="connsiteY2" fmla="*/ 1920240 h 2712720"/>
                <a:gd name="connsiteX3" fmla="*/ 2762874 w 7613402"/>
                <a:gd name="connsiteY3" fmla="*/ 1752600 h 2712720"/>
                <a:gd name="connsiteX4" fmla="*/ 3860154 w 7613402"/>
                <a:gd name="connsiteY4" fmla="*/ 1478280 h 2712720"/>
                <a:gd name="connsiteX5" fmla="*/ 4103994 w 7613402"/>
                <a:gd name="connsiteY5" fmla="*/ 1280160 h 2712720"/>
                <a:gd name="connsiteX6" fmla="*/ 4683114 w 7613402"/>
                <a:gd name="connsiteY6" fmla="*/ 1173480 h 2712720"/>
                <a:gd name="connsiteX7" fmla="*/ 6633834 w 7613402"/>
                <a:gd name="connsiteY7" fmla="*/ 853440 h 2712720"/>
                <a:gd name="connsiteX8" fmla="*/ 7517754 w 7613402"/>
                <a:gd name="connsiteY8" fmla="*/ 487680 h 2712720"/>
                <a:gd name="connsiteX9" fmla="*/ 7548234 w 7613402"/>
                <a:gd name="connsiteY9" fmla="*/ 0 h 2712720"/>
                <a:gd name="connsiteX0" fmla="*/ 4434 w 7613402"/>
                <a:gd name="connsiteY0" fmla="*/ 2712720 h 2712720"/>
                <a:gd name="connsiteX1" fmla="*/ 187314 w 7613402"/>
                <a:gd name="connsiteY1" fmla="*/ 2331720 h 2712720"/>
                <a:gd name="connsiteX2" fmla="*/ 1223634 w 7613402"/>
                <a:gd name="connsiteY2" fmla="*/ 1920240 h 2712720"/>
                <a:gd name="connsiteX3" fmla="*/ 2762874 w 7613402"/>
                <a:gd name="connsiteY3" fmla="*/ 1752600 h 2712720"/>
                <a:gd name="connsiteX4" fmla="*/ 3860154 w 7613402"/>
                <a:gd name="connsiteY4" fmla="*/ 1478280 h 2712720"/>
                <a:gd name="connsiteX5" fmla="*/ 4103994 w 7613402"/>
                <a:gd name="connsiteY5" fmla="*/ 1280160 h 2712720"/>
                <a:gd name="connsiteX6" fmla="*/ 4683114 w 7613402"/>
                <a:gd name="connsiteY6" fmla="*/ 1173480 h 2712720"/>
                <a:gd name="connsiteX7" fmla="*/ 6633834 w 7613402"/>
                <a:gd name="connsiteY7" fmla="*/ 853440 h 2712720"/>
                <a:gd name="connsiteX8" fmla="*/ 7517754 w 7613402"/>
                <a:gd name="connsiteY8" fmla="*/ 487680 h 2712720"/>
                <a:gd name="connsiteX9" fmla="*/ 7548234 w 7613402"/>
                <a:gd name="connsiteY9" fmla="*/ 0 h 2712720"/>
                <a:gd name="connsiteX0" fmla="*/ 4434 w 7613402"/>
                <a:gd name="connsiteY0" fmla="*/ 2712720 h 2712720"/>
                <a:gd name="connsiteX1" fmla="*/ 187314 w 7613402"/>
                <a:gd name="connsiteY1" fmla="*/ 2331720 h 2712720"/>
                <a:gd name="connsiteX2" fmla="*/ 1223634 w 7613402"/>
                <a:gd name="connsiteY2" fmla="*/ 1920240 h 2712720"/>
                <a:gd name="connsiteX3" fmla="*/ 2762874 w 7613402"/>
                <a:gd name="connsiteY3" fmla="*/ 1752600 h 2712720"/>
                <a:gd name="connsiteX4" fmla="*/ 3860154 w 7613402"/>
                <a:gd name="connsiteY4" fmla="*/ 1478280 h 2712720"/>
                <a:gd name="connsiteX5" fmla="*/ 4119234 w 7613402"/>
                <a:gd name="connsiteY5" fmla="*/ 1280160 h 2712720"/>
                <a:gd name="connsiteX6" fmla="*/ 4683114 w 7613402"/>
                <a:gd name="connsiteY6" fmla="*/ 1173480 h 2712720"/>
                <a:gd name="connsiteX7" fmla="*/ 6633834 w 7613402"/>
                <a:gd name="connsiteY7" fmla="*/ 853440 h 2712720"/>
                <a:gd name="connsiteX8" fmla="*/ 7517754 w 7613402"/>
                <a:gd name="connsiteY8" fmla="*/ 487680 h 2712720"/>
                <a:gd name="connsiteX9" fmla="*/ 7548234 w 7613402"/>
                <a:gd name="connsiteY9" fmla="*/ 0 h 2712720"/>
                <a:gd name="connsiteX0" fmla="*/ 4434 w 7567220"/>
                <a:gd name="connsiteY0" fmla="*/ 2712720 h 2712720"/>
                <a:gd name="connsiteX1" fmla="*/ 187314 w 7567220"/>
                <a:gd name="connsiteY1" fmla="*/ 2331720 h 2712720"/>
                <a:gd name="connsiteX2" fmla="*/ 1223634 w 7567220"/>
                <a:gd name="connsiteY2" fmla="*/ 1920240 h 2712720"/>
                <a:gd name="connsiteX3" fmla="*/ 2762874 w 7567220"/>
                <a:gd name="connsiteY3" fmla="*/ 1752600 h 2712720"/>
                <a:gd name="connsiteX4" fmla="*/ 3860154 w 7567220"/>
                <a:gd name="connsiteY4" fmla="*/ 1478280 h 2712720"/>
                <a:gd name="connsiteX5" fmla="*/ 4119234 w 7567220"/>
                <a:gd name="connsiteY5" fmla="*/ 1280160 h 2712720"/>
                <a:gd name="connsiteX6" fmla="*/ 4683114 w 7567220"/>
                <a:gd name="connsiteY6" fmla="*/ 1173480 h 2712720"/>
                <a:gd name="connsiteX7" fmla="*/ 6633834 w 7567220"/>
                <a:gd name="connsiteY7" fmla="*/ 853440 h 2712720"/>
                <a:gd name="connsiteX8" fmla="*/ 7517754 w 7567220"/>
                <a:gd name="connsiteY8" fmla="*/ 487680 h 2712720"/>
                <a:gd name="connsiteX9" fmla="*/ 7548234 w 7567220"/>
                <a:gd name="connsiteY9" fmla="*/ 0 h 2712720"/>
                <a:gd name="connsiteX0" fmla="*/ 4434 w 7548234"/>
                <a:gd name="connsiteY0" fmla="*/ 2712720 h 2712720"/>
                <a:gd name="connsiteX1" fmla="*/ 187314 w 7548234"/>
                <a:gd name="connsiteY1" fmla="*/ 2331720 h 2712720"/>
                <a:gd name="connsiteX2" fmla="*/ 1223634 w 7548234"/>
                <a:gd name="connsiteY2" fmla="*/ 1920240 h 2712720"/>
                <a:gd name="connsiteX3" fmla="*/ 2762874 w 7548234"/>
                <a:gd name="connsiteY3" fmla="*/ 1752600 h 2712720"/>
                <a:gd name="connsiteX4" fmla="*/ 3860154 w 7548234"/>
                <a:gd name="connsiteY4" fmla="*/ 1478280 h 2712720"/>
                <a:gd name="connsiteX5" fmla="*/ 4119234 w 7548234"/>
                <a:gd name="connsiteY5" fmla="*/ 1280160 h 2712720"/>
                <a:gd name="connsiteX6" fmla="*/ 4683114 w 7548234"/>
                <a:gd name="connsiteY6" fmla="*/ 1173480 h 2712720"/>
                <a:gd name="connsiteX7" fmla="*/ 6633834 w 7548234"/>
                <a:gd name="connsiteY7" fmla="*/ 853440 h 2712720"/>
                <a:gd name="connsiteX8" fmla="*/ 7517754 w 7548234"/>
                <a:gd name="connsiteY8" fmla="*/ 487680 h 2712720"/>
                <a:gd name="connsiteX9" fmla="*/ 7548234 w 7548234"/>
                <a:gd name="connsiteY9" fmla="*/ 0 h 2712720"/>
                <a:gd name="connsiteX0" fmla="*/ 4434 w 7584373"/>
                <a:gd name="connsiteY0" fmla="*/ 2712720 h 2712720"/>
                <a:gd name="connsiteX1" fmla="*/ 187314 w 7584373"/>
                <a:gd name="connsiteY1" fmla="*/ 2331720 h 2712720"/>
                <a:gd name="connsiteX2" fmla="*/ 1223634 w 7584373"/>
                <a:gd name="connsiteY2" fmla="*/ 1920240 h 2712720"/>
                <a:gd name="connsiteX3" fmla="*/ 2762874 w 7584373"/>
                <a:gd name="connsiteY3" fmla="*/ 1752600 h 2712720"/>
                <a:gd name="connsiteX4" fmla="*/ 3860154 w 7584373"/>
                <a:gd name="connsiteY4" fmla="*/ 1478280 h 2712720"/>
                <a:gd name="connsiteX5" fmla="*/ 4119234 w 7584373"/>
                <a:gd name="connsiteY5" fmla="*/ 1280160 h 2712720"/>
                <a:gd name="connsiteX6" fmla="*/ 4683114 w 7584373"/>
                <a:gd name="connsiteY6" fmla="*/ 1173480 h 2712720"/>
                <a:gd name="connsiteX7" fmla="*/ 6618594 w 7584373"/>
                <a:gd name="connsiteY7" fmla="*/ 929640 h 2712720"/>
                <a:gd name="connsiteX8" fmla="*/ 7517754 w 7584373"/>
                <a:gd name="connsiteY8" fmla="*/ 487680 h 2712720"/>
                <a:gd name="connsiteX9" fmla="*/ 7548234 w 7584373"/>
                <a:gd name="connsiteY9" fmla="*/ 0 h 2712720"/>
                <a:gd name="connsiteX0" fmla="*/ 4434 w 7548234"/>
                <a:gd name="connsiteY0" fmla="*/ 2712720 h 2712720"/>
                <a:gd name="connsiteX1" fmla="*/ 187314 w 7548234"/>
                <a:gd name="connsiteY1" fmla="*/ 2331720 h 2712720"/>
                <a:gd name="connsiteX2" fmla="*/ 1223634 w 7548234"/>
                <a:gd name="connsiteY2" fmla="*/ 1920240 h 2712720"/>
                <a:gd name="connsiteX3" fmla="*/ 2762874 w 7548234"/>
                <a:gd name="connsiteY3" fmla="*/ 1752600 h 2712720"/>
                <a:gd name="connsiteX4" fmla="*/ 3860154 w 7548234"/>
                <a:gd name="connsiteY4" fmla="*/ 1478280 h 2712720"/>
                <a:gd name="connsiteX5" fmla="*/ 4119234 w 7548234"/>
                <a:gd name="connsiteY5" fmla="*/ 1280160 h 2712720"/>
                <a:gd name="connsiteX6" fmla="*/ 4683114 w 7548234"/>
                <a:gd name="connsiteY6" fmla="*/ 1173480 h 2712720"/>
                <a:gd name="connsiteX7" fmla="*/ 6618594 w 7548234"/>
                <a:gd name="connsiteY7" fmla="*/ 929640 h 2712720"/>
                <a:gd name="connsiteX8" fmla="*/ 7517754 w 7548234"/>
                <a:gd name="connsiteY8" fmla="*/ 487680 h 2712720"/>
                <a:gd name="connsiteX9" fmla="*/ 7548234 w 7548234"/>
                <a:gd name="connsiteY9" fmla="*/ 0 h 2712720"/>
                <a:gd name="connsiteX0" fmla="*/ 4434 w 7548234"/>
                <a:gd name="connsiteY0" fmla="*/ 2712720 h 2712720"/>
                <a:gd name="connsiteX1" fmla="*/ 187314 w 7548234"/>
                <a:gd name="connsiteY1" fmla="*/ 2331720 h 2712720"/>
                <a:gd name="connsiteX2" fmla="*/ 1223634 w 7548234"/>
                <a:gd name="connsiteY2" fmla="*/ 1920240 h 2712720"/>
                <a:gd name="connsiteX3" fmla="*/ 2762874 w 7548234"/>
                <a:gd name="connsiteY3" fmla="*/ 1752600 h 2712720"/>
                <a:gd name="connsiteX4" fmla="*/ 3860154 w 7548234"/>
                <a:gd name="connsiteY4" fmla="*/ 1478280 h 2712720"/>
                <a:gd name="connsiteX5" fmla="*/ 4119234 w 7548234"/>
                <a:gd name="connsiteY5" fmla="*/ 1280160 h 2712720"/>
                <a:gd name="connsiteX6" fmla="*/ 4683114 w 7548234"/>
                <a:gd name="connsiteY6" fmla="*/ 1173480 h 2712720"/>
                <a:gd name="connsiteX7" fmla="*/ 6618594 w 7548234"/>
                <a:gd name="connsiteY7" fmla="*/ 929640 h 2712720"/>
                <a:gd name="connsiteX8" fmla="*/ 7517754 w 7548234"/>
                <a:gd name="connsiteY8" fmla="*/ 396240 h 2712720"/>
                <a:gd name="connsiteX9" fmla="*/ 7548234 w 7548234"/>
                <a:gd name="connsiteY9" fmla="*/ 0 h 2712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548234" h="2712720">
                  <a:moveTo>
                    <a:pt x="4434" y="2712720"/>
                  </a:moveTo>
                  <a:cubicBezTo>
                    <a:pt x="-5726" y="2588260"/>
                    <a:pt x="-15886" y="2463800"/>
                    <a:pt x="187314" y="2331720"/>
                  </a:cubicBezTo>
                  <a:cubicBezTo>
                    <a:pt x="390514" y="2199640"/>
                    <a:pt x="794374" y="2016760"/>
                    <a:pt x="1223634" y="1920240"/>
                  </a:cubicBezTo>
                  <a:cubicBezTo>
                    <a:pt x="1652894" y="1823720"/>
                    <a:pt x="2323454" y="1826260"/>
                    <a:pt x="2762874" y="1752600"/>
                  </a:cubicBezTo>
                  <a:cubicBezTo>
                    <a:pt x="3202294" y="1678940"/>
                    <a:pt x="3634094" y="1557020"/>
                    <a:pt x="3860154" y="1478280"/>
                  </a:cubicBezTo>
                  <a:cubicBezTo>
                    <a:pt x="4086214" y="1399540"/>
                    <a:pt x="4027794" y="1376680"/>
                    <a:pt x="4119234" y="1280160"/>
                  </a:cubicBezTo>
                  <a:cubicBezTo>
                    <a:pt x="4256394" y="1229360"/>
                    <a:pt x="4266554" y="1231900"/>
                    <a:pt x="4683114" y="1173480"/>
                  </a:cubicBezTo>
                  <a:cubicBezTo>
                    <a:pt x="5099674" y="1115060"/>
                    <a:pt x="6146154" y="1059180"/>
                    <a:pt x="6618594" y="929640"/>
                  </a:cubicBezTo>
                  <a:cubicBezTo>
                    <a:pt x="7091034" y="800100"/>
                    <a:pt x="7484734" y="612140"/>
                    <a:pt x="7517754" y="396240"/>
                  </a:cubicBezTo>
                  <a:cubicBezTo>
                    <a:pt x="7550774" y="180340"/>
                    <a:pt x="7502514" y="172720"/>
                    <a:pt x="7548234" y="0"/>
                  </a:cubicBezTo>
                </a:path>
              </a:pathLst>
            </a:cu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Freeform 16"/>
          <p:cNvSpPr/>
          <p:nvPr/>
        </p:nvSpPr>
        <p:spPr>
          <a:xfrm>
            <a:off x="792479" y="3246120"/>
            <a:ext cx="7536863" cy="2697480"/>
          </a:xfrm>
          <a:custGeom>
            <a:avLst/>
            <a:gdLst>
              <a:gd name="connsiteX0" fmla="*/ 0 w 7577746"/>
              <a:gd name="connsiteY0" fmla="*/ 2697480 h 2697480"/>
              <a:gd name="connsiteX1" fmla="*/ 457200 w 7577746"/>
              <a:gd name="connsiteY1" fmla="*/ 1859280 h 2697480"/>
              <a:gd name="connsiteX2" fmla="*/ 2499360 w 7577746"/>
              <a:gd name="connsiteY2" fmla="*/ 1386840 h 2697480"/>
              <a:gd name="connsiteX3" fmla="*/ 3489960 w 7577746"/>
              <a:gd name="connsiteY3" fmla="*/ 944880 h 2697480"/>
              <a:gd name="connsiteX4" fmla="*/ 6019800 w 7577746"/>
              <a:gd name="connsiteY4" fmla="*/ 777240 h 2697480"/>
              <a:gd name="connsiteX5" fmla="*/ 7391400 w 7577746"/>
              <a:gd name="connsiteY5" fmla="*/ 274320 h 2697480"/>
              <a:gd name="connsiteX6" fmla="*/ 7528560 w 7577746"/>
              <a:gd name="connsiteY6" fmla="*/ 0 h 2697480"/>
              <a:gd name="connsiteX0" fmla="*/ 0 w 7536863"/>
              <a:gd name="connsiteY0" fmla="*/ 2697480 h 2697480"/>
              <a:gd name="connsiteX1" fmla="*/ 457200 w 7536863"/>
              <a:gd name="connsiteY1" fmla="*/ 1859280 h 2697480"/>
              <a:gd name="connsiteX2" fmla="*/ 2499360 w 7536863"/>
              <a:gd name="connsiteY2" fmla="*/ 1386840 h 2697480"/>
              <a:gd name="connsiteX3" fmla="*/ 3489960 w 7536863"/>
              <a:gd name="connsiteY3" fmla="*/ 944880 h 2697480"/>
              <a:gd name="connsiteX4" fmla="*/ 6019800 w 7536863"/>
              <a:gd name="connsiteY4" fmla="*/ 777240 h 2697480"/>
              <a:gd name="connsiteX5" fmla="*/ 7086600 w 7536863"/>
              <a:gd name="connsiteY5" fmla="*/ 426720 h 2697480"/>
              <a:gd name="connsiteX6" fmla="*/ 7528560 w 7536863"/>
              <a:gd name="connsiteY6" fmla="*/ 0 h 2697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536863" h="2697480">
                <a:moveTo>
                  <a:pt x="0" y="2697480"/>
                </a:moveTo>
                <a:cubicBezTo>
                  <a:pt x="20320" y="2387600"/>
                  <a:pt x="40640" y="2077720"/>
                  <a:pt x="457200" y="1859280"/>
                </a:cubicBezTo>
                <a:cubicBezTo>
                  <a:pt x="873760" y="1640840"/>
                  <a:pt x="1993900" y="1539240"/>
                  <a:pt x="2499360" y="1386840"/>
                </a:cubicBezTo>
                <a:cubicBezTo>
                  <a:pt x="3004820" y="1234440"/>
                  <a:pt x="2903220" y="1046480"/>
                  <a:pt x="3489960" y="944880"/>
                </a:cubicBezTo>
                <a:cubicBezTo>
                  <a:pt x="4076700" y="843280"/>
                  <a:pt x="5420360" y="863600"/>
                  <a:pt x="6019800" y="777240"/>
                </a:cubicBezTo>
                <a:cubicBezTo>
                  <a:pt x="6619240" y="690880"/>
                  <a:pt x="6835140" y="556260"/>
                  <a:pt x="7086600" y="426720"/>
                </a:cubicBezTo>
                <a:cubicBezTo>
                  <a:pt x="7338060" y="297180"/>
                  <a:pt x="7585710" y="72390"/>
                  <a:pt x="7528560" y="0"/>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a:off x="5045451" y="4767197"/>
            <a:ext cx="3409610" cy="1635762"/>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Moreover, the </a:t>
            </a:r>
            <a:r>
              <a:rPr lang="en-US" b="1" dirty="0" smtClean="0"/>
              <a:t>velocity extrema</a:t>
            </a:r>
            <a:r>
              <a:rPr lang="en-US" dirty="0" smtClean="0"/>
              <a:t> at the endpoint summarize all the trajectories passing through that point</a:t>
            </a:r>
            <a:endParaRPr lang="en-US" b="1" dirty="0"/>
          </a:p>
        </p:txBody>
      </p:sp>
      <p:grpSp>
        <p:nvGrpSpPr>
          <p:cNvPr id="4" name="Group 3"/>
          <p:cNvGrpSpPr/>
          <p:nvPr/>
        </p:nvGrpSpPr>
        <p:grpSpPr>
          <a:xfrm>
            <a:off x="8305800" y="2348880"/>
            <a:ext cx="685800" cy="912480"/>
            <a:chOff x="8305800" y="2348880"/>
            <a:chExt cx="685800" cy="912480"/>
          </a:xfrm>
        </p:grpSpPr>
        <p:sp>
          <p:nvSpPr>
            <p:cNvPr id="26" name="Freeform 25"/>
            <p:cNvSpPr/>
            <p:nvPr/>
          </p:nvSpPr>
          <p:spPr>
            <a:xfrm>
              <a:off x="8305800" y="2575560"/>
              <a:ext cx="548640" cy="685800"/>
            </a:xfrm>
            <a:custGeom>
              <a:avLst/>
              <a:gdLst>
                <a:gd name="connsiteX0" fmla="*/ 533400 w 533400"/>
                <a:gd name="connsiteY0" fmla="*/ 365760 h 548640"/>
                <a:gd name="connsiteX1" fmla="*/ 0 w 533400"/>
                <a:gd name="connsiteY1" fmla="*/ 0 h 548640"/>
                <a:gd name="connsiteX2" fmla="*/ 0 w 533400"/>
                <a:gd name="connsiteY2" fmla="*/ 548640 h 548640"/>
                <a:gd name="connsiteX3" fmla="*/ 533400 w 533400"/>
                <a:gd name="connsiteY3" fmla="*/ 365760 h 548640"/>
                <a:gd name="connsiteX0" fmla="*/ 548640 w 548640"/>
                <a:gd name="connsiteY0" fmla="*/ 502920 h 685800"/>
                <a:gd name="connsiteX1" fmla="*/ 0 w 548640"/>
                <a:gd name="connsiteY1" fmla="*/ 0 h 685800"/>
                <a:gd name="connsiteX2" fmla="*/ 15240 w 548640"/>
                <a:gd name="connsiteY2" fmla="*/ 685800 h 685800"/>
                <a:gd name="connsiteX3" fmla="*/ 548640 w 548640"/>
                <a:gd name="connsiteY3" fmla="*/ 502920 h 685800"/>
              </a:gdLst>
              <a:ahLst/>
              <a:cxnLst>
                <a:cxn ang="0">
                  <a:pos x="connsiteX0" y="connsiteY0"/>
                </a:cxn>
                <a:cxn ang="0">
                  <a:pos x="connsiteX1" y="connsiteY1"/>
                </a:cxn>
                <a:cxn ang="0">
                  <a:pos x="connsiteX2" y="connsiteY2"/>
                </a:cxn>
                <a:cxn ang="0">
                  <a:pos x="connsiteX3" y="connsiteY3"/>
                </a:cxn>
              </a:cxnLst>
              <a:rect l="l" t="t" r="r" b="b"/>
              <a:pathLst>
                <a:path w="548640" h="685800">
                  <a:moveTo>
                    <a:pt x="548640" y="502920"/>
                  </a:moveTo>
                  <a:lnTo>
                    <a:pt x="0" y="0"/>
                  </a:lnTo>
                  <a:lnTo>
                    <a:pt x="15240" y="685800"/>
                  </a:lnTo>
                  <a:lnTo>
                    <a:pt x="548640" y="502920"/>
                  </a:lnTo>
                  <a:close/>
                </a:path>
              </a:pathLst>
            </a:cu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Connector 20"/>
            <p:cNvCxnSpPr/>
            <p:nvPr/>
          </p:nvCxnSpPr>
          <p:spPr>
            <a:xfrm flipH="1" flipV="1">
              <a:off x="8316416" y="2348880"/>
              <a:ext cx="1200" cy="768535"/>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15" idx="6"/>
            </p:cNvCxnSpPr>
            <p:nvPr/>
          </p:nvCxnSpPr>
          <p:spPr>
            <a:xfrm flipV="1">
              <a:off x="8336280" y="3070413"/>
              <a:ext cx="655320" cy="145227"/>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grpSp>
      <p:sp>
        <p:nvSpPr>
          <p:cNvPr id="14" name="Oval 13"/>
          <p:cNvSpPr/>
          <p:nvPr/>
        </p:nvSpPr>
        <p:spPr>
          <a:xfrm>
            <a:off x="8213933" y="3117414"/>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716280" y="5854319"/>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7990704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Reachable Regions with Obstacles</a:t>
            </a:r>
            <a:endParaRPr lang="en-US" dirty="0"/>
          </a:p>
        </p:txBody>
      </p:sp>
      <p:sp>
        <p:nvSpPr>
          <p:cNvPr id="3" name="Content Placeholder 2"/>
          <p:cNvSpPr>
            <a:spLocks noGrp="1"/>
          </p:cNvSpPr>
          <p:nvPr>
            <p:ph idx="1"/>
          </p:nvPr>
        </p:nvSpPr>
        <p:spPr>
          <a:xfrm>
            <a:off x="457200" y="1600199"/>
            <a:ext cx="8229600" cy="1260125"/>
          </a:xfrm>
        </p:spPr>
        <p:txBody>
          <a:bodyPr>
            <a:normAutofit fontScale="85000" lnSpcReduction="10000"/>
          </a:bodyPr>
          <a:lstStyle/>
          <a:p>
            <a:r>
              <a:rPr lang="en-US" dirty="0" smtClean="0"/>
              <a:t>In the presence of obstacles each channel of free space contributes a convex interval to the reachable velocity set at the goal point</a:t>
            </a:r>
          </a:p>
          <a:p>
            <a:r>
              <a:rPr lang="en-US" dirty="0"/>
              <a:t>Thus, to compute all reachable sets of velocities, one could simply enumerate over all channels…</a:t>
            </a:r>
          </a:p>
          <a:p>
            <a:endParaRPr lang="en-US" dirty="0"/>
          </a:p>
        </p:txBody>
      </p:sp>
      <p:pic>
        <p:nvPicPr>
          <p:cNvPr id="12" name="Picture 11" descr="channels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02514" y="2904453"/>
            <a:ext cx="2724116" cy="2864534"/>
          </a:xfrm>
          <a:prstGeom prst="rect">
            <a:avLst/>
          </a:prstGeom>
        </p:spPr>
      </p:pic>
      <p:pic>
        <p:nvPicPr>
          <p:cNvPr id="13" name="Picture 12" descr="channels1.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7397" y="3030140"/>
            <a:ext cx="2728466" cy="2831705"/>
          </a:xfrm>
          <a:prstGeom prst="rect">
            <a:avLst/>
          </a:prstGeom>
        </p:spPr>
      </p:pic>
      <p:sp>
        <p:nvSpPr>
          <p:cNvPr id="14" name="TextBox 13"/>
          <p:cNvSpPr txBox="1"/>
          <p:nvPr/>
        </p:nvSpPr>
        <p:spPr>
          <a:xfrm>
            <a:off x="2952472" y="4007284"/>
            <a:ext cx="1880345" cy="369332"/>
          </a:xfrm>
          <a:prstGeom prst="rect">
            <a:avLst/>
          </a:prstGeom>
          <a:noFill/>
        </p:spPr>
        <p:txBody>
          <a:bodyPr wrap="square" rtlCol="0">
            <a:spAutoFit/>
          </a:bodyPr>
          <a:lstStyle/>
          <a:p>
            <a:r>
              <a:rPr lang="en-US" dirty="0" smtClean="0"/>
              <a:t>2 channels…</a:t>
            </a:r>
            <a:endParaRPr lang="en-US" dirty="0"/>
          </a:p>
        </p:txBody>
      </p:sp>
      <p:sp>
        <p:nvSpPr>
          <p:cNvPr id="15" name="TextBox 14"/>
          <p:cNvSpPr txBox="1"/>
          <p:nvPr/>
        </p:nvSpPr>
        <p:spPr>
          <a:xfrm>
            <a:off x="3925633" y="4980518"/>
            <a:ext cx="1698907" cy="369332"/>
          </a:xfrm>
          <a:prstGeom prst="rect">
            <a:avLst/>
          </a:prstGeom>
          <a:noFill/>
        </p:spPr>
        <p:txBody>
          <a:bodyPr wrap="square" rtlCol="0">
            <a:spAutoFit/>
          </a:bodyPr>
          <a:lstStyle/>
          <a:p>
            <a:pPr algn="r"/>
            <a:r>
              <a:rPr lang="en-US" dirty="0"/>
              <a:t>b</a:t>
            </a:r>
            <a:r>
              <a:rPr lang="en-US" dirty="0" smtClean="0"/>
              <a:t>ut…</a:t>
            </a:r>
            <a:endParaRPr lang="en-US" dirty="0"/>
          </a:p>
        </p:txBody>
      </p:sp>
      <p:sp>
        <p:nvSpPr>
          <p:cNvPr id="16" name="TextBox 15"/>
          <p:cNvSpPr txBox="1"/>
          <p:nvPr/>
        </p:nvSpPr>
        <p:spPr>
          <a:xfrm>
            <a:off x="296896" y="5988619"/>
            <a:ext cx="8605134" cy="584776"/>
          </a:xfrm>
          <a:prstGeom prst="rect">
            <a:avLst/>
          </a:prstGeom>
          <a:noFill/>
        </p:spPr>
        <p:txBody>
          <a:bodyPr wrap="square" rtlCol="0">
            <a:spAutoFit/>
          </a:bodyPr>
          <a:lstStyle/>
          <a:p>
            <a:pPr algn="ctr"/>
            <a:r>
              <a:rPr lang="en-US" sz="3200" dirty="0" smtClean="0"/>
              <a:t>However: Potentially 2</a:t>
            </a:r>
            <a:r>
              <a:rPr lang="en-US" sz="3200" baseline="30000" dirty="0" smtClean="0"/>
              <a:t>n</a:t>
            </a:r>
            <a:r>
              <a:rPr lang="en-US" sz="3200" dirty="0" smtClean="0"/>
              <a:t> unique channels!</a:t>
            </a:r>
          </a:p>
        </p:txBody>
      </p:sp>
    </p:spTree>
    <p:extLst>
      <p:ext uri="{BB962C8B-B14F-4D97-AF65-F5344CB8AC3E}">
        <p14:creationId xmlns:p14="http://schemas.microsoft.com/office/powerpoint/2010/main" val="3241341311"/>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Planner</a:t>
            </a:r>
            <a:endParaRPr lang="en-US" dirty="0"/>
          </a:p>
        </p:txBody>
      </p:sp>
      <p:sp>
        <p:nvSpPr>
          <p:cNvPr id="3" name="Content Placeholder 2"/>
          <p:cNvSpPr>
            <a:spLocks noGrp="1"/>
          </p:cNvSpPr>
          <p:nvPr>
            <p:ph idx="1"/>
          </p:nvPr>
        </p:nvSpPr>
        <p:spPr/>
        <p:txBody>
          <a:bodyPr/>
          <a:lstStyle/>
          <a:p>
            <a:r>
              <a:rPr lang="en-US" dirty="0" smtClean="0">
                <a:solidFill>
                  <a:srgbClr val="A6A6A6"/>
                </a:solidFill>
              </a:rPr>
              <a:t>Incrementally compute reachable velocity intervals at obstacle vertices</a:t>
            </a:r>
          </a:p>
          <a:p>
            <a:endParaRPr lang="en-US" dirty="0"/>
          </a:p>
          <a:p>
            <a:r>
              <a:rPr lang="en-US" b="1" dirty="0" smtClean="0"/>
              <a:t>Construct visibility graph iteratively, merging intervals at each iteration</a:t>
            </a:r>
          </a:p>
          <a:p>
            <a:endParaRPr lang="en-US" dirty="0"/>
          </a:p>
          <a:p>
            <a:r>
              <a:rPr lang="en-US" dirty="0" smtClean="0">
                <a:solidFill>
                  <a:srgbClr val="A6A6A6"/>
                </a:solidFill>
              </a:rPr>
              <a:t>Recover a time-optimal trajectory from resulting visibility graph</a:t>
            </a:r>
            <a:endParaRPr lang="en-US" dirty="0">
              <a:solidFill>
                <a:srgbClr val="A6A6A6"/>
              </a:solidFill>
            </a:endParaRPr>
          </a:p>
          <a:p>
            <a:endParaRPr lang="en-US" dirty="0"/>
          </a:p>
        </p:txBody>
      </p:sp>
    </p:spTree>
    <p:extLst>
      <p:ext uri="{BB962C8B-B14F-4D97-AF65-F5344CB8AC3E}">
        <p14:creationId xmlns:p14="http://schemas.microsoft.com/office/powerpoint/2010/main" val="454787712"/>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6"/>
          <p:cNvSpPr/>
          <p:nvPr/>
        </p:nvSpPr>
        <p:spPr>
          <a:xfrm>
            <a:off x="4037255" y="2974206"/>
            <a:ext cx="1385517" cy="183099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Velocity Interval Merging</a:t>
            </a:r>
          </a:p>
        </p:txBody>
      </p:sp>
      <p:sp>
        <p:nvSpPr>
          <p:cNvPr id="21" name="TextBox 20"/>
          <p:cNvSpPr txBox="1"/>
          <p:nvPr/>
        </p:nvSpPr>
        <p:spPr>
          <a:xfrm>
            <a:off x="6995827" y="1942693"/>
            <a:ext cx="771872" cy="369332"/>
          </a:xfrm>
          <a:prstGeom prst="rect">
            <a:avLst/>
          </a:prstGeom>
          <a:noFill/>
        </p:spPr>
        <p:txBody>
          <a:bodyPr wrap="square" rtlCol="0">
            <a:spAutoFit/>
          </a:bodyPr>
          <a:lstStyle/>
          <a:p>
            <a:r>
              <a:rPr lang="en-US" dirty="0" smtClean="0"/>
              <a:t>Goal</a:t>
            </a:r>
            <a:endParaRPr lang="en-US" dirty="0"/>
          </a:p>
        </p:txBody>
      </p:sp>
      <p:sp>
        <p:nvSpPr>
          <p:cNvPr id="79" name="Oval 78"/>
          <p:cNvSpPr/>
          <p:nvPr/>
        </p:nvSpPr>
        <p:spPr>
          <a:xfrm>
            <a:off x="6911173" y="1791510"/>
            <a:ext cx="90722" cy="105827"/>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grpSp>
        <p:nvGrpSpPr>
          <p:cNvPr id="80" name="Group 79"/>
          <p:cNvGrpSpPr/>
          <p:nvPr/>
        </p:nvGrpSpPr>
        <p:grpSpPr>
          <a:xfrm>
            <a:off x="6760067" y="567133"/>
            <a:ext cx="1355104" cy="1267347"/>
            <a:chOff x="8095912" y="1948294"/>
            <a:chExt cx="1355104" cy="1267347"/>
          </a:xfrm>
        </p:grpSpPr>
        <p:sp>
          <p:nvSpPr>
            <p:cNvPr id="81" name="Freeform 80"/>
            <p:cNvSpPr/>
            <p:nvPr/>
          </p:nvSpPr>
          <p:spPr>
            <a:xfrm rot="14030217">
              <a:off x="8325997" y="1987395"/>
              <a:ext cx="647069" cy="1107239"/>
            </a:xfrm>
            <a:custGeom>
              <a:avLst/>
              <a:gdLst>
                <a:gd name="connsiteX0" fmla="*/ 533400 w 533400"/>
                <a:gd name="connsiteY0" fmla="*/ 365760 h 548640"/>
                <a:gd name="connsiteX1" fmla="*/ 0 w 533400"/>
                <a:gd name="connsiteY1" fmla="*/ 0 h 548640"/>
                <a:gd name="connsiteX2" fmla="*/ 0 w 533400"/>
                <a:gd name="connsiteY2" fmla="*/ 548640 h 548640"/>
                <a:gd name="connsiteX3" fmla="*/ 533400 w 533400"/>
                <a:gd name="connsiteY3" fmla="*/ 365760 h 548640"/>
                <a:gd name="connsiteX0" fmla="*/ 548640 w 548640"/>
                <a:gd name="connsiteY0" fmla="*/ 502920 h 685800"/>
                <a:gd name="connsiteX1" fmla="*/ 0 w 548640"/>
                <a:gd name="connsiteY1" fmla="*/ 0 h 685800"/>
                <a:gd name="connsiteX2" fmla="*/ 15240 w 548640"/>
                <a:gd name="connsiteY2" fmla="*/ 685800 h 685800"/>
                <a:gd name="connsiteX3" fmla="*/ 548640 w 548640"/>
                <a:gd name="connsiteY3" fmla="*/ 502920 h 685800"/>
              </a:gdLst>
              <a:ahLst/>
              <a:cxnLst>
                <a:cxn ang="0">
                  <a:pos x="connsiteX0" y="connsiteY0"/>
                </a:cxn>
                <a:cxn ang="0">
                  <a:pos x="connsiteX1" y="connsiteY1"/>
                </a:cxn>
                <a:cxn ang="0">
                  <a:pos x="connsiteX2" y="connsiteY2"/>
                </a:cxn>
                <a:cxn ang="0">
                  <a:pos x="connsiteX3" y="connsiteY3"/>
                </a:cxn>
              </a:cxnLst>
              <a:rect l="l" t="t" r="r" b="b"/>
              <a:pathLst>
                <a:path w="548640" h="685800">
                  <a:moveTo>
                    <a:pt x="548640" y="502920"/>
                  </a:moveTo>
                  <a:lnTo>
                    <a:pt x="0" y="0"/>
                  </a:lnTo>
                  <a:lnTo>
                    <a:pt x="15240" y="685800"/>
                  </a:lnTo>
                  <a:lnTo>
                    <a:pt x="548640" y="502920"/>
                  </a:lnTo>
                  <a:close/>
                </a:path>
              </a:pathLst>
            </a:cu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2" name="Straight Connector 81"/>
            <p:cNvCxnSpPr>
              <a:stCxn id="72" idx="7"/>
            </p:cNvCxnSpPr>
            <p:nvPr/>
          </p:nvCxnSpPr>
          <p:spPr>
            <a:xfrm flipV="1">
              <a:off x="8392561" y="1948294"/>
              <a:ext cx="304104" cy="1186103"/>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V="1">
              <a:off x="8336280" y="2750287"/>
              <a:ext cx="1114736" cy="465354"/>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grpSp>
      <p:sp>
        <p:nvSpPr>
          <p:cNvPr id="84" name="Oval 83"/>
          <p:cNvSpPr/>
          <p:nvPr/>
        </p:nvSpPr>
        <p:spPr>
          <a:xfrm>
            <a:off x="6878088" y="1736253"/>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p:cNvSpPr/>
          <p:nvPr/>
        </p:nvSpPr>
        <p:spPr>
          <a:xfrm>
            <a:off x="6894679" y="1775015"/>
            <a:ext cx="90722" cy="105827"/>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67" name="Oval 66"/>
          <p:cNvSpPr/>
          <p:nvPr/>
        </p:nvSpPr>
        <p:spPr>
          <a:xfrm>
            <a:off x="6894679" y="1775015"/>
            <a:ext cx="90722" cy="105827"/>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grpSp>
        <p:nvGrpSpPr>
          <p:cNvPr id="68" name="Group 67"/>
          <p:cNvGrpSpPr/>
          <p:nvPr/>
        </p:nvGrpSpPr>
        <p:grpSpPr>
          <a:xfrm>
            <a:off x="6866722" y="1517585"/>
            <a:ext cx="1782451" cy="300401"/>
            <a:chOff x="8219061" y="2629267"/>
            <a:chExt cx="1782451" cy="586375"/>
          </a:xfrm>
        </p:grpSpPr>
        <p:sp>
          <p:nvSpPr>
            <p:cNvPr id="69" name="Freeform 68"/>
            <p:cNvSpPr/>
            <p:nvPr/>
          </p:nvSpPr>
          <p:spPr>
            <a:xfrm rot="15759746">
              <a:off x="8744013" y="2104315"/>
              <a:ext cx="490670" cy="1540574"/>
            </a:xfrm>
            <a:custGeom>
              <a:avLst/>
              <a:gdLst>
                <a:gd name="connsiteX0" fmla="*/ 533400 w 533400"/>
                <a:gd name="connsiteY0" fmla="*/ 365760 h 548640"/>
                <a:gd name="connsiteX1" fmla="*/ 0 w 533400"/>
                <a:gd name="connsiteY1" fmla="*/ 0 h 548640"/>
                <a:gd name="connsiteX2" fmla="*/ 0 w 533400"/>
                <a:gd name="connsiteY2" fmla="*/ 548640 h 548640"/>
                <a:gd name="connsiteX3" fmla="*/ 533400 w 533400"/>
                <a:gd name="connsiteY3" fmla="*/ 365760 h 548640"/>
                <a:gd name="connsiteX0" fmla="*/ 548640 w 548640"/>
                <a:gd name="connsiteY0" fmla="*/ 502920 h 685800"/>
                <a:gd name="connsiteX1" fmla="*/ 0 w 548640"/>
                <a:gd name="connsiteY1" fmla="*/ 0 h 685800"/>
                <a:gd name="connsiteX2" fmla="*/ 15240 w 548640"/>
                <a:gd name="connsiteY2" fmla="*/ 685800 h 685800"/>
                <a:gd name="connsiteX3" fmla="*/ 548640 w 548640"/>
                <a:gd name="connsiteY3" fmla="*/ 502920 h 685800"/>
              </a:gdLst>
              <a:ahLst/>
              <a:cxnLst>
                <a:cxn ang="0">
                  <a:pos x="connsiteX0" y="connsiteY0"/>
                </a:cxn>
                <a:cxn ang="0">
                  <a:pos x="connsiteX1" y="connsiteY1"/>
                </a:cxn>
                <a:cxn ang="0">
                  <a:pos x="connsiteX2" y="connsiteY2"/>
                </a:cxn>
                <a:cxn ang="0">
                  <a:pos x="connsiteX3" y="connsiteY3"/>
                </a:cxn>
              </a:cxnLst>
              <a:rect l="l" t="t" r="r" b="b"/>
              <a:pathLst>
                <a:path w="548640" h="685800">
                  <a:moveTo>
                    <a:pt x="548640" y="502920"/>
                  </a:moveTo>
                  <a:lnTo>
                    <a:pt x="0" y="0"/>
                  </a:lnTo>
                  <a:lnTo>
                    <a:pt x="15240" y="685800"/>
                  </a:lnTo>
                  <a:lnTo>
                    <a:pt x="548640" y="502920"/>
                  </a:lnTo>
                  <a:close/>
                </a:path>
              </a:pathLst>
            </a:cu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1" name="Straight Connector 70"/>
            <p:cNvCxnSpPr/>
            <p:nvPr/>
          </p:nvCxnSpPr>
          <p:spPr>
            <a:xfrm flipV="1">
              <a:off x="8336280" y="2997719"/>
              <a:ext cx="1665232" cy="217923"/>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grpSp>
      <p:cxnSp>
        <p:nvCxnSpPr>
          <p:cNvPr id="85" name="Straight Connector 84"/>
          <p:cNvCxnSpPr/>
          <p:nvPr/>
        </p:nvCxnSpPr>
        <p:spPr>
          <a:xfrm flipV="1">
            <a:off x="7023727" y="1023306"/>
            <a:ext cx="965907" cy="779418"/>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72" name="Oval 71"/>
          <p:cNvSpPr/>
          <p:nvPr/>
        </p:nvSpPr>
        <p:spPr>
          <a:xfrm>
            <a:off x="6861594" y="1719758"/>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Diamond 85"/>
          <p:cNvSpPr/>
          <p:nvPr/>
        </p:nvSpPr>
        <p:spPr>
          <a:xfrm>
            <a:off x="861857" y="5699567"/>
            <a:ext cx="347767" cy="377956"/>
          </a:xfrm>
          <a:prstGeom prst="diamond">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87" name="TextBox 86"/>
          <p:cNvSpPr txBox="1"/>
          <p:nvPr/>
        </p:nvSpPr>
        <p:spPr>
          <a:xfrm>
            <a:off x="714245" y="6092641"/>
            <a:ext cx="1735243" cy="369332"/>
          </a:xfrm>
          <a:prstGeom prst="rect">
            <a:avLst/>
          </a:prstGeom>
          <a:noFill/>
        </p:spPr>
        <p:txBody>
          <a:bodyPr wrap="square" rtlCol="0">
            <a:spAutoFit/>
          </a:bodyPr>
          <a:lstStyle/>
          <a:p>
            <a:r>
              <a:rPr lang="en-US" dirty="0" smtClean="0"/>
              <a:t>Start</a:t>
            </a:r>
            <a:endParaRPr lang="en-US" dirty="0"/>
          </a:p>
        </p:txBody>
      </p:sp>
      <p:cxnSp>
        <p:nvCxnSpPr>
          <p:cNvPr id="88" name="Straight Arrow Connector 87"/>
          <p:cNvCxnSpPr/>
          <p:nvPr/>
        </p:nvCxnSpPr>
        <p:spPr>
          <a:xfrm flipV="1">
            <a:off x="263908" y="4965143"/>
            <a:ext cx="16494" cy="155057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89" name="Straight Arrow Connector 88"/>
          <p:cNvCxnSpPr/>
          <p:nvPr/>
        </p:nvCxnSpPr>
        <p:spPr>
          <a:xfrm flipV="1">
            <a:off x="247414" y="6511459"/>
            <a:ext cx="1334453" cy="425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90" name="TextBox 89"/>
          <p:cNvSpPr txBox="1"/>
          <p:nvPr/>
        </p:nvSpPr>
        <p:spPr>
          <a:xfrm>
            <a:off x="1665920" y="6334267"/>
            <a:ext cx="1055632" cy="369332"/>
          </a:xfrm>
          <a:prstGeom prst="rect">
            <a:avLst/>
          </a:prstGeom>
          <a:noFill/>
        </p:spPr>
        <p:txBody>
          <a:bodyPr wrap="square" rtlCol="0">
            <a:spAutoFit/>
          </a:bodyPr>
          <a:lstStyle/>
          <a:p>
            <a:r>
              <a:rPr lang="en-US" dirty="0" smtClean="0"/>
              <a:t>Path</a:t>
            </a:r>
            <a:endParaRPr lang="en-US" dirty="0"/>
          </a:p>
        </p:txBody>
      </p:sp>
      <p:sp>
        <p:nvSpPr>
          <p:cNvPr id="91" name="TextBox 90"/>
          <p:cNvSpPr txBox="1"/>
          <p:nvPr/>
        </p:nvSpPr>
        <p:spPr>
          <a:xfrm>
            <a:off x="115461" y="4585745"/>
            <a:ext cx="1072126" cy="379397"/>
          </a:xfrm>
          <a:prstGeom prst="rect">
            <a:avLst/>
          </a:prstGeom>
          <a:noFill/>
        </p:spPr>
        <p:txBody>
          <a:bodyPr wrap="square" rtlCol="0">
            <a:spAutoFit/>
          </a:bodyPr>
          <a:lstStyle/>
          <a:p>
            <a:r>
              <a:rPr lang="en-US" dirty="0" smtClean="0"/>
              <a:t>Time</a:t>
            </a:r>
            <a:endParaRPr lang="en-US" dirty="0"/>
          </a:p>
        </p:txBody>
      </p:sp>
      <p:sp>
        <p:nvSpPr>
          <p:cNvPr id="6" name="TextBox 5"/>
          <p:cNvSpPr txBox="1"/>
          <p:nvPr/>
        </p:nvSpPr>
        <p:spPr>
          <a:xfrm>
            <a:off x="2761850" y="5819284"/>
            <a:ext cx="6201829" cy="830997"/>
          </a:xfrm>
          <a:prstGeom prst="rect">
            <a:avLst/>
          </a:prstGeom>
          <a:noFill/>
        </p:spPr>
        <p:txBody>
          <a:bodyPr wrap="square" rtlCol="0">
            <a:spAutoFit/>
          </a:bodyPr>
          <a:lstStyle/>
          <a:p>
            <a:r>
              <a:rPr lang="en-US" sz="2400" i="1" dirty="0" smtClean="0"/>
              <a:t>Reachable sets of velocities may be disjoint due to channels</a:t>
            </a:r>
            <a:endParaRPr lang="en-US" sz="2400" i="1" dirty="0"/>
          </a:p>
        </p:txBody>
      </p:sp>
      <p:sp>
        <p:nvSpPr>
          <p:cNvPr id="12" name="Freeform 11"/>
          <p:cNvSpPr/>
          <p:nvPr/>
        </p:nvSpPr>
        <p:spPr>
          <a:xfrm>
            <a:off x="1245298" y="1874006"/>
            <a:ext cx="5585346" cy="4006922"/>
          </a:xfrm>
          <a:custGeom>
            <a:avLst/>
            <a:gdLst>
              <a:gd name="connsiteX0" fmla="*/ 0 w 5585346"/>
              <a:gd name="connsiteY0" fmla="*/ 4006922 h 4006922"/>
              <a:gd name="connsiteX1" fmla="*/ 1874111 w 5585346"/>
              <a:gd name="connsiteY1" fmla="*/ 3020603 h 4006922"/>
              <a:gd name="connsiteX2" fmla="*/ 2774178 w 5585346"/>
              <a:gd name="connsiteY2" fmla="*/ 1084951 h 4006922"/>
              <a:gd name="connsiteX3" fmla="*/ 5585346 w 5585346"/>
              <a:gd name="connsiteY3" fmla="*/ 0 h 4006922"/>
              <a:gd name="connsiteX0" fmla="*/ 0 w 5585346"/>
              <a:gd name="connsiteY0" fmla="*/ 4006922 h 4006922"/>
              <a:gd name="connsiteX1" fmla="*/ 1874111 w 5585346"/>
              <a:gd name="connsiteY1" fmla="*/ 3020603 h 4006922"/>
              <a:gd name="connsiteX2" fmla="*/ 2774178 w 5585346"/>
              <a:gd name="connsiteY2" fmla="*/ 1084951 h 4006922"/>
              <a:gd name="connsiteX3" fmla="*/ 5585346 w 5585346"/>
              <a:gd name="connsiteY3" fmla="*/ 0 h 4006922"/>
              <a:gd name="connsiteX0" fmla="*/ 0 w 5585346"/>
              <a:gd name="connsiteY0" fmla="*/ 4006922 h 4006922"/>
              <a:gd name="connsiteX1" fmla="*/ 1208309 w 5585346"/>
              <a:gd name="connsiteY1" fmla="*/ 3205537 h 4006922"/>
              <a:gd name="connsiteX2" fmla="*/ 1874111 w 5585346"/>
              <a:gd name="connsiteY2" fmla="*/ 3020603 h 4006922"/>
              <a:gd name="connsiteX3" fmla="*/ 2774178 w 5585346"/>
              <a:gd name="connsiteY3" fmla="*/ 1084951 h 4006922"/>
              <a:gd name="connsiteX4" fmla="*/ 5585346 w 5585346"/>
              <a:gd name="connsiteY4" fmla="*/ 0 h 4006922"/>
              <a:gd name="connsiteX0" fmla="*/ 0 w 5585346"/>
              <a:gd name="connsiteY0" fmla="*/ 4006922 h 4006922"/>
              <a:gd name="connsiteX1" fmla="*/ 1232969 w 5585346"/>
              <a:gd name="connsiteY1" fmla="*/ 3341156 h 4006922"/>
              <a:gd name="connsiteX2" fmla="*/ 1874111 w 5585346"/>
              <a:gd name="connsiteY2" fmla="*/ 3020603 h 4006922"/>
              <a:gd name="connsiteX3" fmla="*/ 2774178 w 5585346"/>
              <a:gd name="connsiteY3" fmla="*/ 1084951 h 4006922"/>
              <a:gd name="connsiteX4" fmla="*/ 5585346 w 5585346"/>
              <a:gd name="connsiteY4" fmla="*/ 0 h 4006922"/>
              <a:gd name="connsiteX0" fmla="*/ 0 w 5585346"/>
              <a:gd name="connsiteY0" fmla="*/ 4006922 h 4006922"/>
              <a:gd name="connsiteX1" fmla="*/ 1232969 w 5585346"/>
              <a:gd name="connsiteY1" fmla="*/ 3341156 h 4006922"/>
              <a:gd name="connsiteX2" fmla="*/ 1874111 w 5585346"/>
              <a:gd name="connsiteY2" fmla="*/ 3020603 h 4006922"/>
              <a:gd name="connsiteX3" fmla="*/ 2774178 w 5585346"/>
              <a:gd name="connsiteY3" fmla="*/ 1084951 h 4006922"/>
              <a:gd name="connsiteX4" fmla="*/ 5585346 w 5585346"/>
              <a:gd name="connsiteY4" fmla="*/ 0 h 4006922"/>
              <a:gd name="connsiteX0" fmla="*/ 0 w 5585346"/>
              <a:gd name="connsiteY0" fmla="*/ 4006922 h 4006922"/>
              <a:gd name="connsiteX1" fmla="*/ 1232969 w 5585346"/>
              <a:gd name="connsiteY1" fmla="*/ 3341156 h 4006922"/>
              <a:gd name="connsiteX2" fmla="*/ 1874111 w 5585346"/>
              <a:gd name="connsiteY2" fmla="*/ 3020603 h 4006922"/>
              <a:gd name="connsiteX3" fmla="*/ 2774178 w 5585346"/>
              <a:gd name="connsiteY3" fmla="*/ 1084951 h 4006922"/>
              <a:gd name="connsiteX4" fmla="*/ 5585346 w 5585346"/>
              <a:gd name="connsiteY4" fmla="*/ 0 h 4006922"/>
              <a:gd name="connsiteX0" fmla="*/ 0 w 5585346"/>
              <a:gd name="connsiteY0" fmla="*/ 4006922 h 4006922"/>
              <a:gd name="connsiteX1" fmla="*/ 1232969 w 5585346"/>
              <a:gd name="connsiteY1" fmla="*/ 3341156 h 4006922"/>
              <a:gd name="connsiteX2" fmla="*/ 1874111 w 5585346"/>
              <a:gd name="connsiteY2" fmla="*/ 3020603 h 4006922"/>
              <a:gd name="connsiteX3" fmla="*/ 2774178 w 5585346"/>
              <a:gd name="connsiteY3" fmla="*/ 1084951 h 4006922"/>
              <a:gd name="connsiteX4" fmla="*/ 5585346 w 5585346"/>
              <a:gd name="connsiteY4" fmla="*/ 0 h 4006922"/>
              <a:gd name="connsiteX0" fmla="*/ 0 w 5585346"/>
              <a:gd name="connsiteY0" fmla="*/ 4006922 h 4006922"/>
              <a:gd name="connsiteX1" fmla="*/ 1282287 w 5585346"/>
              <a:gd name="connsiteY1" fmla="*/ 3439788 h 4006922"/>
              <a:gd name="connsiteX2" fmla="*/ 1874111 w 5585346"/>
              <a:gd name="connsiteY2" fmla="*/ 3020603 h 4006922"/>
              <a:gd name="connsiteX3" fmla="*/ 2774178 w 5585346"/>
              <a:gd name="connsiteY3" fmla="*/ 1084951 h 4006922"/>
              <a:gd name="connsiteX4" fmla="*/ 5585346 w 5585346"/>
              <a:gd name="connsiteY4" fmla="*/ 0 h 4006922"/>
              <a:gd name="connsiteX0" fmla="*/ 0 w 5585346"/>
              <a:gd name="connsiteY0" fmla="*/ 4006922 h 4006922"/>
              <a:gd name="connsiteX1" fmla="*/ 1282287 w 5585346"/>
              <a:gd name="connsiteY1" fmla="*/ 3439788 h 4006922"/>
              <a:gd name="connsiteX2" fmla="*/ 1874111 w 5585346"/>
              <a:gd name="connsiteY2" fmla="*/ 3020603 h 4006922"/>
              <a:gd name="connsiteX3" fmla="*/ 2774178 w 5585346"/>
              <a:gd name="connsiteY3" fmla="*/ 1084951 h 4006922"/>
              <a:gd name="connsiteX4" fmla="*/ 5585346 w 5585346"/>
              <a:gd name="connsiteY4" fmla="*/ 0 h 4006922"/>
              <a:gd name="connsiteX0" fmla="*/ 0 w 5585346"/>
              <a:gd name="connsiteY0" fmla="*/ 4006922 h 4006922"/>
              <a:gd name="connsiteX1" fmla="*/ 1282287 w 5585346"/>
              <a:gd name="connsiteY1" fmla="*/ 3439788 h 4006922"/>
              <a:gd name="connsiteX2" fmla="*/ 1874111 w 5585346"/>
              <a:gd name="connsiteY2" fmla="*/ 3020603 h 4006922"/>
              <a:gd name="connsiteX3" fmla="*/ 2774178 w 5585346"/>
              <a:gd name="connsiteY3" fmla="*/ 1084951 h 4006922"/>
              <a:gd name="connsiteX4" fmla="*/ 5585346 w 5585346"/>
              <a:gd name="connsiteY4" fmla="*/ 0 h 4006922"/>
              <a:gd name="connsiteX0" fmla="*/ 0 w 5585346"/>
              <a:gd name="connsiteY0" fmla="*/ 4006922 h 4006922"/>
              <a:gd name="connsiteX1" fmla="*/ 1380924 w 5585346"/>
              <a:gd name="connsiteY1" fmla="*/ 3439788 h 4006922"/>
              <a:gd name="connsiteX2" fmla="*/ 1874111 w 5585346"/>
              <a:gd name="connsiteY2" fmla="*/ 3020603 h 4006922"/>
              <a:gd name="connsiteX3" fmla="*/ 2774178 w 5585346"/>
              <a:gd name="connsiteY3" fmla="*/ 1084951 h 4006922"/>
              <a:gd name="connsiteX4" fmla="*/ 5585346 w 5585346"/>
              <a:gd name="connsiteY4" fmla="*/ 0 h 4006922"/>
              <a:gd name="connsiteX0" fmla="*/ 0 w 5585346"/>
              <a:gd name="connsiteY0" fmla="*/ 4006922 h 4006922"/>
              <a:gd name="connsiteX1" fmla="*/ 1035693 w 5585346"/>
              <a:gd name="connsiteY1" fmla="*/ 3304169 h 4006922"/>
              <a:gd name="connsiteX2" fmla="*/ 1874111 w 5585346"/>
              <a:gd name="connsiteY2" fmla="*/ 3020603 h 4006922"/>
              <a:gd name="connsiteX3" fmla="*/ 2774178 w 5585346"/>
              <a:gd name="connsiteY3" fmla="*/ 1084951 h 4006922"/>
              <a:gd name="connsiteX4" fmla="*/ 5585346 w 5585346"/>
              <a:gd name="connsiteY4" fmla="*/ 0 h 4006922"/>
              <a:gd name="connsiteX0" fmla="*/ 0 w 5585346"/>
              <a:gd name="connsiteY0" fmla="*/ 4006922 h 4006922"/>
              <a:gd name="connsiteX1" fmla="*/ 665802 w 5585346"/>
              <a:gd name="connsiteY1" fmla="*/ 3353485 h 4006922"/>
              <a:gd name="connsiteX2" fmla="*/ 1874111 w 5585346"/>
              <a:gd name="connsiteY2" fmla="*/ 3020603 h 4006922"/>
              <a:gd name="connsiteX3" fmla="*/ 2774178 w 5585346"/>
              <a:gd name="connsiteY3" fmla="*/ 1084951 h 4006922"/>
              <a:gd name="connsiteX4" fmla="*/ 5585346 w 5585346"/>
              <a:gd name="connsiteY4" fmla="*/ 0 h 4006922"/>
              <a:gd name="connsiteX0" fmla="*/ 0 w 5585346"/>
              <a:gd name="connsiteY0" fmla="*/ 4006922 h 4006922"/>
              <a:gd name="connsiteX1" fmla="*/ 665802 w 5585346"/>
              <a:gd name="connsiteY1" fmla="*/ 3353485 h 4006922"/>
              <a:gd name="connsiteX2" fmla="*/ 1874111 w 5585346"/>
              <a:gd name="connsiteY2" fmla="*/ 3020603 h 4006922"/>
              <a:gd name="connsiteX3" fmla="*/ 2774178 w 5585346"/>
              <a:gd name="connsiteY3" fmla="*/ 1084951 h 4006922"/>
              <a:gd name="connsiteX4" fmla="*/ 5585346 w 5585346"/>
              <a:gd name="connsiteY4" fmla="*/ 0 h 4006922"/>
              <a:gd name="connsiteX0" fmla="*/ 0 w 5585346"/>
              <a:gd name="connsiteY0" fmla="*/ 4006922 h 4006922"/>
              <a:gd name="connsiteX1" fmla="*/ 665802 w 5585346"/>
              <a:gd name="connsiteY1" fmla="*/ 3353485 h 4006922"/>
              <a:gd name="connsiteX2" fmla="*/ 1874111 w 5585346"/>
              <a:gd name="connsiteY2" fmla="*/ 3020603 h 4006922"/>
              <a:gd name="connsiteX3" fmla="*/ 2774178 w 5585346"/>
              <a:gd name="connsiteY3" fmla="*/ 1084951 h 4006922"/>
              <a:gd name="connsiteX4" fmla="*/ 5585346 w 5585346"/>
              <a:gd name="connsiteY4" fmla="*/ 0 h 4006922"/>
              <a:gd name="connsiteX0" fmla="*/ 0 w 5585346"/>
              <a:gd name="connsiteY0" fmla="*/ 4006922 h 4006922"/>
              <a:gd name="connsiteX1" fmla="*/ 665802 w 5585346"/>
              <a:gd name="connsiteY1" fmla="*/ 3353485 h 4006922"/>
              <a:gd name="connsiteX2" fmla="*/ 1849452 w 5585346"/>
              <a:gd name="connsiteY2" fmla="*/ 2884984 h 4006922"/>
              <a:gd name="connsiteX3" fmla="*/ 2774178 w 5585346"/>
              <a:gd name="connsiteY3" fmla="*/ 1084951 h 4006922"/>
              <a:gd name="connsiteX4" fmla="*/ 5585346 w 5585346"/>
              <a:gd name="connsiteY4" fmla="*/ 0 h 40069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85346" h="4006922">
                <a:moveTo>
                  <a:pt x="0" y="4006922"/>
                </a:moveTo>
                <a:cubicBezTo>
                  <a:pt x="180836" y="3645271"/>
                  <a:pt x="238373" y="3591846"/>
                  <a:pt x="665802" y="3353485"/>
                </a:cubicBezTo>
                <a:cubicBezTo>
                  <a:pt x="1056243" y="3168550"/>
                  <a:pt x="1446682" y="2995945"/>
                  <a:pt x="1849452" y="2884984"/>
                </a:cubicBezTo>
                <a:cubicBezTo>
                  <a:pt x="2408397" y="2523334"/>
                  <a:pt x="2474156" y="1730168"/>
                  <a:pt x="2774178" y="1084951"/>
                </a:cubicBezTo>
                <a:cubicBezTo>
                  <a:pt x="3329013" y="575353"/>
                  <a:pt x="4586642" y="127399"/>
                  <a:pt x="5585346" y="0"/>
                </a:cubicBezTo>
              </a:path>
            </a:pathLst>
          </a:custGeom>
          <a:noFill/>
          <a:ln w="28575" cmpd="sng">
            <a:solidFill>
              <a:schemeClr val="bg2">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Freeform 19"/>
          <p:cNvSpPr/>
          <p:nvPr/>
        </p:nvSpPr>
        <p:spPr>
          <a:xfrm>
            <a:off x="1257628" y="1898664"/>
            <a:ext cx="5622334" cy="3994593"/>
          </a:xfrm>
          <a:custGeom>
            <a:avLst/>
            <a:gdLst>
              <a:gd name="connsiteX0" fmla="*/ 0 w 5622334"/>
              <a:gd name="connsiteY0" fmla="*/ 3994593 h 3994593"/>
              <a:gd name="connsiteX1" fmla="*/ 73978 w 5622334"/>
              <a:gd name="connsiteY1" fmla="*/ 1565782 h 3994593"/>
              <a:gd name="connsiteX2" fmla="*/ 2749518 w 5622334"/>
              <a:gd name="connsiteY2" fmla="*/ 1072622 h 3994593"/>
              <a:gd name="connsiteX3" fmla="*/ 5622334 w 5622334"/>
              <a:gd name="connsiteY3" fmla="*/ 0 h 3994593"/>
              <a:gd name="connsiteX0" fmla="*/ 0 w 5622334"/>
              <a:gd name="connsiteY0" fmla="*/ 3994593 h 3994593"/>
              <a:gd name="connsiteX1" fmla="*/ 73978 w 5622334"/>
              <a:gd name="connsiteY1" fmla="*/ 1565782 h 3994593"/>
              <a:gd name="connsiteX2" fmla="*/ 2749518 w 5622334"/>
              <a:gd name="connsiteY2" fmla="*/ 1072622 h 3994593"/>
              <a:gd name="connsiteX3" fmla="*/ 5622334 w 5622334"/>
              <a:gd name="connsiteY3" fmla="*/ 0 h 3994593"/>
              <a:gd name="connsiteX0" fmla="*/ 0 w 5622334"/>
              <a:gd name="connsiteY0" fmla="*/ 3994593 h 3994593"/>
              <a:gd name="connsiteX1" fmla="*/ 49318 w 5622334"/>
              <a:gd name="connsiteY1" fmla="*/ 1750717 h 3994593"/>
              <a:gd name="connsiteX2" fmla="*/ 73978 w 5622334"/>
              <a:gd name="connsiteY2" fmla="*/ 1565782 h 3994593"/>
              <a:gd name="connsiteX3" fmla="*/ 2749518 w 5622334"/>
              <a:gd name="connsiteY3" fmla="*/ 1072622 h 3994593"/>
              <a:gd name="connsiteX4" fmla="*/ 5622334 w 5622334"/>
              <a:gd name="connsiteY4" fmla="*/ 0 h 3994593"/>
              <a:gd name="connsiteX0" fmla="*/ 0 w 5622334"/>
              <a:gd name="connsiteY0" fmla="*/ 3994593 h 3994593"/>
              <a:gd name="connsiteX1" fmla="*/ 49318 w 5622334"/>
              <a:gd name="connsiteY1" fmla="*/ 1750717 h 3994593"/>
              <a:gd name="connsiteX2" fmla="*/ 73978 w 5622334"/>
              <a:gd name="connsiteY2" fmla="*/ 1763046 h 3994593"/>
              <a:gd name="connsiteX3" fmla="*/ 2749518 w 5622334"/>
              <a:gd name="connsiteY3" fmla="*/ 1072622 h 3994593"/>
              <a:gd name="connsiteX4" fmla="*/ 5622334 w 5622334"/>
              <a:gd name="connsiteY4" fmla="*/ 0 h 3994593"/>
              <a:gd name="connsiteX0" fmla="*/ 0 w 5622334"/>
              <a:gd name="connsiteY0" fmla="*/ 3994593 h 3994593"/>
              <a:gd name="connsiteX1" fmla="*/ 49318 w 5622334"/>
              <a:gd name="connsiteY1" fmla="*/ 1750717 h 3994593"/>
              <a:gd name="connsiteX2" fmla="*/ 73978 w 5622334"/>
              <a:gd name="connsiteY2" fmla="*/ 1763046 h 3994593"/>
              <a:gd name="connsiteX3" fmla="*/ 2749518 w 5622334"/>
              <a:gd name="connsiteY3" fmla="*/ 1072622 h 3994593"/>
              <a:gd name="connsiteX4" fmla="*/ 5622334 w 5622334"/>
              <a:gd name="connsiteY4" fmla="*/ 0 h 3994593"/>
              <a:gd name="connsiteX0" fmla="*/ 0 w 5622334"/>
              <a:gd name="connsiteY0" fmla="*/ 3994593 h 3994593"/>
              <a:gd name="connsiteX1" fmla="*/ 49318 w 5622334"/>
              <a:gd name="connsiteY1" fmla="*/ 1750717 h 3994593"/>
              <a:gd name="connsiteX2" fmla="*/ 73978 w 5622334"/>
              <a:gd name="connsiteY2" fmla="*/ 1763046 h 3994593"/>
              <a:gd name="connsiteX3" fmla="*/ 2749518 w 5622334"/>
              <a:gd name="connsiteY3" fmla="*/ 1072622 h 3994593"/>
              <a:gd name="connsiteX4" fmla="*/ 5622334 w 5622334"/>
              <a:gd name="connsiteY4" fmla="*/ 0 h 3994593"/>
              <a:gd name="connsiteX0" fmla="*/ 0 w 5622334"/>
              <a:gd name="connsiteY0" fmla="*/ 3994593 h 3994593"/>
              <a:gd name="connsiteX1" fmla="*/ 49318 w 5622334"/>
              <a:gd name="connsiteY1" fmla="*/ 1750717 h 3994593"/>
              <a:gd name="connsiteX2" fmla="*/ 73978 w 5622334"/>
              <a:gd name="connsiteY2" fmla="*/ 1763046 h 3994593"/>
              <a:gd name="connsiteX3" fmla="*/ 2749518 w 5622334"/>
              <a:gd name="connsiteY3" fmla="*/ 1072622 h 3994593"/>
              <a:gd name="connsiteX4" fmla="*/ 5622334 w 5622334"/>
              <a:gd name="connsiteY4" fmla="*/ 0 h 39945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22334" h="3994593">
                <a:moveTo>
                  <a:pt x="0" y="3994593"/>
                </a:moveTo>
                <a:cubicBezTo>
                  <a:pt x="24659" y="3197318"/>
                  <a:pt x="24659" y="2547992"/>
                  <a:pt x="49318" y="1750717"/>
                </a:cubicBezTo>
                <a:lnTo>
                  <a:pt x="73978" y="1763046"/>
                </a:lnTo>
                <a:cubicBezTo>
                  <a:pt x="263034" y="1216460"/>
                  <a:pt x="1857671" y="1237009"/>
                  <a:pt x="2749518" y="1072622"/>
                </a:cubicBezTo>
                <a:cubicBezTo>
                  <a:pt x="4372925" y="863029"/>
                  <a:pt x="4689388" y="480831"/>
                  <a:pt x="5622334" y="0"/>
                </a:cubicBezTo>
              </a:path>
            </a:pathLst>
          </a:custGeom>
          <a:ln w="28575" cmpd="sng">
            <a:solidFill>
              <a:schemeClr val="bg2">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2" name="Freeform 21"/>
          <p:cNvSpPr/>
          <p:nvPr/>
        </p:nvSpPr>
        <p:spPr>
          <a:xfrm>
            <a:off x="1269957" y="1923322"/>
            <a:ext cx="5610005" cy="3945277"/>
          </a:xfrm>
          <a:custGeom>
            <a:avLst/>
            <a:gdLst>
              <a:gd name="connsiteX0" fmla="*/ 0 w 5610005"/>
              <a:gd name="connsiteY0" fmla="*/ 3945277 h 3945277"/>
              <a:gd name="connsiteX1" fmla="*/ 2959124 w 5610005"/>
              <a:gd name="connsiteY1" fmla="*/ 3748013 h 3945277"/>
              <a:gd name="connsiteX2" fmla="*/ 4167433 w 5610005"/>
              <a:gd name="connsiteY2" fmla="*/ 2909642 h 3945277"/>
              <a:gd name="connsiteX3" fmla="*/ 4549653 w 5610005"/>
              <a:gd name="connsiteY3" fmla="*/ 715082 h 3945277"/>
              <a:gd name="connsiteX4" fmla="*/ 5610005 w 5610005"/>
              <a:gd name="connsiteY4" fmla="*/ 0 h 3945277"/>
              <a:gd name="connsiteX0" fmla="*/ 0 w 5610005"/>
              <a:gd name="connsiteY0" fmla="*/ 3945277 h 3945277"/>
              <a:gd name="connsiteX1" fmla="*/ 2934464 w 5610005"/>
              <a:gd name="connsiteY1" fmla="*/ 3612394 h 3945277"/>
              <a:gd name="connsiteX2" fmla="*/ 4167433 w 5610005"/>
              <a:gd name="connsiteY2" fmla="*/ 2909642 h 3945277"/>
              <a:gd name="connsiteX3" fmla="*/ 4549653 w 5610005"/>
              <a:gd name="connsiteY3" fmla="*/ 715082 h 3945277"/>
              <a:gd name="connsiteX4" fmla="*/ 5610005 w 5610005"/>
              <a:gd name="connsiteY4" fmla="*/ 0 h 3945277"/>
              <a:gd name="connsiteX0" fmla="*/ 0 w 5610005"/>
              <a:gd name="connsiteY0" fmla="*/ 3945277 h 3945277"/>
              <a:gd name="connsiteX1" fmla="*/ 2934464 w 5610005"/>
              <a:gd name="connsiteY1" fmla="*/ 3612394 h 3945277"/>
              <a:gd name="connsiteX2" fmla="*/ 4167433 w 5610005"/>
              <a:gd name="connsiteY2" fmla="*/ 2909642 h 3945277"/>
              <a:gd name="connsiteX3" fmla="*/ 4549653 w 5610005"/>
              <a:gd name="connsiteY3" fmla="*/ 715082 h 3945277"/>
              <a:gd name="connsiteX4" fmla="*/ 5610005 w 5610005"/>
              <a:gd name="connsiteY4" fmla="*/ 0 h 3945277"/>
              <a:gd name="connsiteX0" fmla="*/ 0 w 5610005"/>
              <a:gd name="connsiteY0" fmla="*/ 3945277 h 3945277"/>
              <a:gd name="connsiteX1" fmla="*/ 2934464 w 5610005"/>
              <a:gd name="connsiteY1" fmla="*/ 3489104 h 3945277"/>
              <a:gd name="connsiteX2" fmla="*/ 4167433 w 5610005"/>
              <a:gd name="connsiteY2" fmla="*/ 2909642 h 3945277"/>
              <a:gd name="connsiteX3" fmla="*/ 4549653 w 5610005"/>
              <a:gd name="connsiteY3" fmla="*/ 715082 h 3945277"/>
              <a:gd name="connsiteX4" fmla="*/ 5610005 w 5610005"/>
              <a:gd name="connsiteY4" fmla="*/ 0 h 3945277"/>
              <a:gd name="connsiteX0" fmla="*/ 0 w 5610005"/>
              <a:gd name="connsiteY0" fmla="*/ 3945277 h 3945277"/>
              <a:gd name="connsiteX1" fmla="*/ 2934464 w 5610005"/>
              <a:gd name="connsiteY1" fmla="*/ 3489104 h 3945277"/>
              <a:gd name="connsiteX2" fmla="*/ 4167433 w 5610005"/>
              <a:gd name="connsiteY2" fmla="*/ 2909642 h 3945277"/>
              <a:gd name="connsiteX3" fmla="*/ 4549653 w 5610005"/>
              <a:gd name="connsiteY3" fmla="*/ 715082 h 3945277"/>
              <a:gd name="connsiteX4" fmla="*/ 5610005 w 5610005"/>
              <a:gd name="connsiteY4" fmla="*/ 0 h 3945277"/>
              <a:gd name="connsiteX0" fmla="*/ 0 w 5610005"/>
              <a:gd name="connsiteY0" fmla="*/ 3945277 h 3945277"/>
              <a:gd name="connsiteX1" fmla="*/ 2934464 w 5610005"/>
              <a:gd name="connsiteY1" fmla="*/ 3489104 h 3945277"/>
              <a:gd name="connsiteX2" fmla="*/ 4167433 w 5610005"/>
              <a:gd name="connsiteY2" fmla="*/ 2909642 h 3945277"/>
              <a:gd name="connsiteX3" fmla="*/ 4549653 w 5610005"/>
              <a:gd name="connsiteY3" fmla="*/ 715082 h 3945277"/>
              <a:gd name="connsiteX4" fmla="*/ 5610005 w 5610005"/>
              <a:gd name="connsiteY4" fmla="*/ 0 h 3945277"/>
              <a:gd name="connsiteX0" fmla="*/ 0 w 5610005"/>
              <a:gd name="connsiteY0" fmla="*/ 3945277 h 3945277"/>
              <a:gd name="connsiteX1" fmla="*/ 2934464 w 5610005"/>
              <a:gd name="connsiteY1" fmla="*/ 3489104 h 3945277"/>
              <a:gd name="connsiteX2" fmla="*/ 4167433 w 5610005"/>
              <a:gd name="connsiteY2" fmla="*/ 2909642 h 3945277"/>
              <a:gd name="connsiteX3" fmla="*/ 4549653 w 5610005"/>
              <a:gd name="connsiteY3" fmla="*/ 715082 h 3945277"/>
              <a:gd name="connsiteX4" fmla="*/ 5610005 w 5610005"/>
              <a:gd name="connsiteY4" fmla="*/ 0 h 3945277"/>
              <a:gd name="connsiteX0" fmla="*/ 0 w 5610005"/>
              <a:gd name="connsiteY0" fmla="*/ 3945277 h 3945277"/>
              <a:gd name="connsiteX1" fmla="*/ 2934464 w 5610005"/>
              <a:gd name="connsiteY1" fmla="*/ 3489104 h 3945277"/>
              <a:gd name="connsiteX2" fmla="*/ 4167433 w 5610005"/>
              <a:gd name="connsiteY2" fmla="*/ 2909642 h 3945277"/>
              <a:gd name="connsiteX3" fmla="*/ 4623631 w 5610005"/>
              <a:gd name="connsiteY3" fmla="*/ 789056 h 3945277"/>
              <a:gd name="connsiteX4" fmla="*/ 5610005 w 5610005"/>
              <a:gd name="connsiteY4" fmla="*/ 0 h 3945277"/>
              <a:gd name="connsiteX0" fmla="*/ 0 w 5610005"/>
              <a:gd name="connsiteY0" fmla="*/ 3945277 h 3945277"/>
              <a:gd name="connsiteX1" fmla="*/ 2934464 w 5610005"/>
              <a:gd name="connsiteY1" fmla="*/ 3489104 h 3945277"/>
              <a:gd name="connsiteX2" fmla="*/ 4167433 w 5610005"/>
              <a:gd name="connsiteY2" fmla="*/ 2909642 h 3945277"/>
              <a:gd name="connsiteX3" fmla="*/ 4672950 w 5610005"/>
              <a:gd name="connsiteY3" fmla="*/ 826042 h 3945277"/>
              <a:gd name="connsiteX4" fmla="*/ 5610005 w 5610005"/>
              <a:gd name="connsiteY4" fmla="*/ 0 h 3945277"/>
              <a:gd name="connsiteX0" fmla="*/ 0 w 5610005"/>
              <a:gd name="connsiteY0" fmla="*/ 3945277 h 3945277"/>
              <a:gd name="connsiteX1" fmla="*/ 2934464 w 5610005"/>
              <a:gd name="connsiteY1" fmla="*/ 3489104 h 3945277"/>
              <a:gd name="connsiteX2" fmla="*/ 4167433 w 5610005"/>
              <a:gd name="connsiteY2" fmla="*/ 2909642 h 3945277"/>
              <a:gd name="connsiteX3" fmla="*/ 4672950 w 5610005"/>
              <a:gd name="connsiteY3" fmla="*/ 826042 h 3945277"/>
              <a:gd name="connsiteX4" fmla="*/ 5610005 w 5610005"/>
              <a:gd name="connsiteY4" fmla="*/ 0 h 3945277"/>
              <a:gd name="connsiteX0" fmla="*/ 0 w 5610005"/>
              <a:gd name="connsiteY0" fmla="*/ 3945277 h 3945277"/>
              <a:gd name="connsiteX1" fmla="*/ 2934464 w 5610005"/>
              <a:gd name="connsiteY1" fmla="*/ 3489104 h 3945277"/>
              <a:gd name="connsiteX2" fmla="*/ 4167433 w 5610005"/>
              <a:gd name="connsiteY2" fmla="*/ 2909642 h 3945277"/>
              <a:gd name="connsiteX3" fmla="*/ 4672950 w 5610005"/>
              <a:gd name="connsiteY3" fmla="*/ 826042 h 3945277"/>
              <a:gd name="connsiteX4" fmla="*/ 5610005 w 5610005"/>
              <a:gd name="connsiteY4" fmla="*/ 0 h 3945277"/>
              <a:gd name="connsiteX0" fmla="*/ 0 w 5610005"/>
              <a:gd name="connsiteY0" fmla="*/ 3945277 h 3945277"/>
              <a:gd name="connsiteX1" fmla="*/ 2934464 w 5610005"/>
              <a:gd name="connsiteY1" fmla="*/ 3489104 h 3945277"/>
              <a:gd name="connsiteX2" fmla="*/ 4167433 w 5610005"/>
              <a:gd name="connsiteY2" fmla="*/ 2909642 h 3945277"/>
              <a:gd name="connsiteX3" fmla="*/ 4672950 w 5610005"/>
              <a:gd name="connsiteY3" fmla="*/ 826042 h 3945277"/>
              <a:gd name="connsiteX4" fmla="*/ 5610005 w 5610005"/>
              <a:gd name="connsiteY4" fmla="*/ 0 h 3945277"/>
              <a:gd name="connsiteX0" fmla="*/ 0 w 5610005"/>
              <a:gd name="connsiteY0" fmla="*/ 3945277 h 3945277"/>
              <a:gd name="connsiteX1" fmla="*/ 2934464 w 5610005"/>
              <a:gd name="connsiteY1" fmla="*/ 3489104 h 3945277"/>
              <a:gd name="connsiteX2" fmla="*/ 4167433 w 5610005"/>
              <a:gd name="connsiteY2" fmla="*/ 2909642 h 3945277"/>
              <a:gd name="connsiteX3" fmla="*/ 4672950 w 5610005"/>
              <a:gd name="connsiteY3" fmla="*/ 826042 h 3945277"/>
              <a:gd name="connsiteX4" fmla="*/ 5610005 w 5610005"/>
              <a:gd name="connsiteY4" fmla="*/ 0 h 3945277"/>
              <a:gd name="connsiteX0" fmla="*/ 0 w 5610005"/>
              <a:gd name="connsiteY0" fmla="*/ 3945277 h 3945277"/>
              <a:gd name="connsiteX1" fmla="*/ 2934464 w 5610005"/>
              <a:gd name="connsiteY1" fmla="*/ 3489104 h 3945277"/>
              <a:gd name="connsiteX2" fmla="*/ 4167433 w 5610005"/>
              <a:gd name="connsiteY2" fmla="*/ 2909642 h 3945277"/>
              <a:gd name="connsiteX3" fmla="*/ 4672950 w 5610005"/>
              <a:gd name="connsiteY3" fmla="*/ 826042 h 3945277"/>
              <a:gd name="connsiteX4" fmla="*/ 5610005 w 5610005"/>
              <a:gd name="connsiteY4" fmla="*/ 0 h 39452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10005" h="3945277">
                <a:moveTo>
                  <a:pt x="0" y="3945277"/>
                </a:moveTo>
                <a:cubicBezTo>
                  <a:pt x="916507" y="3723355"/>
                  <a:pt x="1808353" y="3600065"/>
                  <a:pt x="2934464" y="3489104"/>
                </a:cubicBezTo>
                <a:cubicBezTo>
                  <a:pt x="3382443" y="3431569"/>
                  <a:pt x="3978377" y="3189099"/>
                  <a:pt x="4167433" y="2909642"/>
                </a:cubicBezTo>
                <a:cubicBezTo>
                  <a:pt x="4294840" y="2178122"/>
                  <a:pt x="4212642" y="1471259"/>
                  <a:pt x="4672950" y="826042"/>
                </a:cubicBezTo>
                <a:cubicBezTo>
                  <a:pt x="4997632" y="550695"/>
                  <a:pt x="5297653" y="275347"/>
                  <a:pt x="5610005" y="0"/>
                </a:cubicBezTo>
              </a:path>
            </a:pathLst>
          </a:custGeom>
          <a:ln w="28575" cmpd="sng">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3" name="Freeform 22"/>
          <p:cNvSpPr/>
          <p:nvPr/>
        </p:nvSpPr>
        <p:spPr>
          <a:xfrm>
            <a:off x="1257628" y="1960309"/>
            <a:ext cx="5671653" cy="3908290"/>
          </a:xfrm>
          <a:custGeom>
            <a:avLst/>
            <a:gdLst>
              <a:gd name="connsiteX0" fmla="*/ 0 w 5671653"/>
              <a:gd name="connsiteY0" fmla="*/ 3908290 h 3908290"/>
              <a:gd name="connsiteX1" fmla="*/ 1972749 w 5671653"/>
              <a:gd name="connsiteY1" fmla="*/ 3341156 h 3908290"/>
              <a:gd name="connsiteX2" fmla="*/ 4179762 w 5671653"/>
              <a:gd name="connsiteY2" fmla="*/ 2872655 h 3908290"/>
              <a:gd name="connsiteX3" fmla="*/ 5523697 w 5671653"/>
              <a:gd name="connsiteY3" fmla="*/ 2021954 h 3908290"/>
              <a:gd name="connsiteX4" fmla="*/ 5671653 w 5671653"/>
              <a:gd name="connsiteY4" fmla="*/ 0 h 3908290"/>
              <a:gd name="connsiteX0" fmla="*/ 0 w 5671653"/>
              <a:gd name="connsiteY0" fmla="*/ 3908290 h 3908290"/>
              <a:gd name="connsiteX1" fmla="*/ 1972749 w 5671653"/>
              <a:gd name="connsiteY1" fmla="*/ 3341156 h 3908290"/>
              <a:gd name="connsiteX2" fmla="*/ 4179762 w 5671653"/>
              <a:gd name="connsiteY2" fmla="*/ 2872655 h 3908290"/>
              <a:gd name="connsiteX3" fmla="*/ 5523697 w 5671653"/>
              <a:gd name="connsiteY3" fmla="*/ 2021954 h 3908290"/>
              <a:gd name="connsiteX4" fmla="*/ 5671653 w 5671653"/>
              <a:gd name="connsiteY4" fmla="*/ 0 h 3908290"/>
              <a:gd name="connsiteX0" fmla="*/ 0 w 5671653"/>
              <a:gd name="connsiteY0" fmla="*/ 3908290 h 3908290"/>
              <a:gd name="connsiteX1" fmla="*/ 1972749 w 5671653"/>
              <a:gd name="connsiteY1" fmla="*/ 3341156 h 3908290"/>
              <a:gd name="connsiteX2" fmla="*/ 4179762 w 5671653"/>
              <a:gd name="connsiteY2" fmla="*/ 2872655 h 3908290"/>
              <a:gd name="connsiteX3" fmla="*/ 5523697 w 5671653"/>
              <a:gd name="connsiteY3" fmla="*/ 2021954 h 3908290"/>
              <a:gd name="connsiteX4" fmla="*/ 5671653 w 5671653"/>
              <a:gd name="connsiteY4" fmla="*/ 0 h 3908290"/>
              <a:gd name="connsiteX0" fmla="*/ 0 w 5671653"/>
              <a:gd name="connsiteY0" fmla="*/ 3908290 h 3908290"/>
              <a:gd name="connsiteX1" fmla="*/ 1972749 w 5671653"/>
              <a:gd name="connsiteY1" fmla="*/ 3341156 h 3908290"/>
              <a:gd name="connsiteX2" fmla="*/ 4179762 w 5671653"/>
              <a:gd name="connsiteY2" fmla="*/ 2872655 h 3908290"/>
              <a:gd name="connsiteX3" fmla="*/ 5523697 w 5671653"/>
              <a:gd name="connsiteY3" fmla="*/ 2021954 h 3908290"/>
              <a:gd name="connsiteX4" fmla="*/ 5671653 w 5671653"/>
              <a:gd name="connsiteY4" fmla="*/ 0 h 3908290"/>
              <a:gd name="connsiteX0" fmla="*/ 0 w 5671653"/>
              <a:gd name="connsiteY0" fmla="*/ 3908290 h 3908290"/>
              <a:gd name="connsiteX1" fmla="*/ 1972749 w 5671653"/>
              <a:gd name="connsiteY1" fmla="*/ 3341156 h 3908290"/>
              <a:gd name="connsiteX2" fmla="*/ 4179762 w 5671653"/>
              <a:gd name="connsiteY2" fmla="*/ 2872655 h 3908290"/>
              <a:gd name="connsiteX3" fmla="*/ 5523697 w 5671653"/>
              <a:gd name="connsiteY3" fmla="*/ 2021954 h 3908290"/>
              <a:gd name="connsiteX4" fmla="*/ 5671653 w 5671653"/>
              <a:gd name="connsiteY4" fmla="*/ 0 h 3908290"/>
              <a:gd name="connsiteX0" fmla="*/ 0 w 5671653"/>
              <a:gd name="connsiteY0" fmla="*/ 3908290 h 3908290"/>
              <a:gd name="connsiteX1" fmla="*/ 1972749 w 5671653"/>
              <a:gd name="connsiteY1" fmla="*/ 3341156 h 3908290"/>
              <a:gd name="connsiteX2" fmla="*/ 4179762 w 5671653"/>
              <a:gd name="connsiteY2" fmla="*/ 2872655 h 3908290"/>
              <a:gd name="connsiteX3" fmla="*/ 5523697 w 5671653"/>
              <a:gd name="connsiteY3" fmla="*/ 2021954 h 3908290"/>
              <a:gd name="connsiteX4" fmla="*/ 5671653 w 5671653"/>
              <a:gd name="connsiteY4" fmla="*/ 0 h 3908290"/>
              <a:gd name="connsiteX0" fmla="*/ 0 w 5671653"/>
              <a:gd name="connsiteY0" fmla="*/ 3908290 h 3908290"/>
              <a:gd name="connsiteX1" fmla="*/ 1972749 w 5671653"/>
              <a:gd name="connsiteY1" fmla="*/ 3341156 h 3908290"/>
              <a:gd name="connsiteX2" fmla="*/ 4179762 w 5671653"/>
              <a:gd name="connsiteY2" fmla="*/ 2872655 h 3908290"/>
              <a:gd name="connsiteX3" fmla="*/ 5425060 w 5671653"/>
              <a:gd name="connsiteY3" fmla="*/ 1898664 h 3908290"/>
              <a:gd name="connsiteX4" fmla="*/ 5671653 w 5671653"/>
              <a:gd name="connsiteY4" fmla="*/ 0 h 3908290"/>
              <a:gd name="connsiteX0" fmla="*/ 0 w 5671653"/>
              <a:gd name="connsiteY0" fmla="*/ 3908290 h 3908290"/>
              <a:gd name="connsiteX1" fmla="*/ 1972749 w 5671653"/>
              <a:gd name="connsiteY1" fmla="*/ 3341156 h 3908290"/>
              <a:gd name="connsiteX2" fmla="*/ 4179762 w 5671653"/>
              <a:gd name="connsiteY2" fmla="*/ 2872655 h 3908290"/>
              <a:gd name="connsiteX3" fmla="*/ 5252445 w 5671653"/>
              <a:gd name="connsiteY3" fmla="*/ 1726059 h 3908290"/>
              <a:gd name="connsiteX4" fmla="*/ 5671653 w 5671653"/>
              <a:gd name="connsiteY4" fmla="*/ 0 h 3908290"/>
              <a:gd name="connsiteX0" fmla="*/ 0 w 5671653"/>
              <a:gd name="connsiteY0" fmla="*/ 3908290 h 3908290"/>
              <a:gd name="connsiteX1" fmla="*/ 1972749 w 5671653"/>
              <a:gd name="connsiteY1" fmla="*/ 3341156 h 3908290"/>
              <a:gd name="connsiteX2" fmla="*/ 4179762 w 5671653"/>
              <a:gd name="connsiteY2" fmla="*/ 2872655 h 3908290"/>
              <a:gd name="connsiteX3" fmla="*/ 5252445 w 5671653"/>
              <a:gd name="connsiteY3" fmla="*/ 1726059 h 3908290"/>
              <a:gd name="connsiteX4" fmla="*/ 5671653 w 5671653"/>
              <a:gd name="connsiteY4" fmla="*/ 0 h 39082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71653" h="3908290">
                <a:moveTo>
                  <a:pt x="0" y="3908290"/>
                </a:moveTo>
                <a:cubicBezTo>
                  <a:pt x="620594" y="3632942"/>
                  <a:pt x="1315166" y="3530201"/>
                  <a:pt x="1972749" y="3341156"/>
                </a:cubicBezTo>
                <a:cubicBezTo>
                  <a:pt x="2720750" y="3246634"/>
                  <a:pt x="3444091" y="3028822"/>
                  <a:pt x="4179762" y="2872655"/>
                </a:cubicBezTo>
                <a:cubicBezTo>
                  <a:pt x="4874333" y="2712378"/>
                  <a:pt x="5063391" y="2182232"/>
                  <a:pt x="5252445" y="1726059"/>
                </a:cubicBezTo>
                <a:lnTo>
                  <a:pt x="5671653" y="0"/>
                </a:lnTo>
              </a:path>
            </a:pathLst>
          </a:custGeom>
          <a:ln w="28575" cmpd="sng">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20366216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6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6"/>
          <p:cNvSpPr/>
          <p:nvPr/>
        </p:nvSpPr>
        <p:spPr>
          <a:xfrm>
            <a:off x="4037255" y="2974206"/>
            <a:ext cx="1385517" cy="183099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Velocity Interval Merging</a:t>
            </a:r>
          </a:p>
        </p:txBody>
      </p:sp>
      <p:sp>
        <p:nvSpPr>
          <p:cNvPr id="79" name="Oval 78"/>
          <p:cNvSpPr/>
          <p:nvPr/>
        </p:nvSpPr>
        <p:spPr>
          <a:xfrm>
            <a:off x="6911173" y="1791510"/>
            <a:ext cx="90722" cy="105827"/>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grpSp>
        <p:nvGrpSpPr>
          <p:cNvPr id="80" name="Group 79"/>
          <p:cNvGrpSpPr/>
          <p:nvPr/>
        </p:nvGrpSpPr>
        <p:grpSpPr>
          <a:xfrm>
            <a:off x="6751237" y="428883"/>
            <a:ext cx="1363934" cy="1405597"/>
            <a:chOff x="8087082" y="1810044"/>
            <a:chExt cx="1363934" cy="1405597"/>
          </a:xfrm>
        </p:grpSpPr>
        <p:sp>
          <p:nvSpPr>
            <p:cNvPr id="81" name="Freeform 80"/>
            <p:cNvSpPr/>
            <p:nvPr/>
          </p:nvSpPr>
          <p:spPr>
            <a:xfrm rot="15024901">
              <a:off x="8124257" y="1978052"/>
              <a:ext cx="1032890" cy="1107239"/>
            </a:xfrm>
            <a:custGeom>
              <a:avLst/>
              <a:gdLst>
                <a:gd name="connsiteX0" fmla="*/ 533400 w 533400"/>
                <a:gd name="connsiteY0" fmla="*/ 365760 h 548640"/>
                <a:gd name="connsiteX1" fmla="*/ 0 w 533400"/>
                <a:gd name="connsiteY1" fmla="*/ 0 h 548640"/>
                <a:gd name="connsiteX2" fmla="*/ 0 w 533400"/>
                <a:gd name="connsiteY2" fmla="*/ 548640 h 548640"/>
                <a:gd name="connsiteX3" fmla="*/ 533400 w 533400"/>
                <a:gd name="connsiteY3" fmla="*/ 365760 h 548640"/>
                <a:gd name="connsiteX0" fmla="*/ 548640 w 548640"/>
                <a:gd name="connsiteY0" fmla="*/ 502920 h 685800"/>
                <a:gd name="connsiteX1" fmla="*/ 0 w 548640"/>
                <a:gd name="connsiteY1" fmla="*/ 0 h 685800"/>
                <a:gd name="connsiteX2" fmla="*/ 15240 w 548640"/>
                <a:gd name="connsiteY2" fmla="*/ 685800 h 685800"/>
                <a:gd name="connsiteX3" fmla="*/ 548640 w 548640"/>
                <a:gd name="connsiteY3" fmla="*/ 502920 h 685800"/>
              </a:gdLst>
              <a:ahLst/>
              <a:cxnLst>
                <a:cxn ang="0">
                  <a:pos x="connsiteX0" y="connsiteY0"/>
                </a:cxn>
                <a:cxn ang="0">
                  <a:pos x="connsiteX1" y="connsiteY1"/>
                </a:cxn>
                <a:cxn ang="0">
                  <a:pos x="connsiteX2" y="connsiteY2"/>
                </a:cxn>
                <a:cxn ang="0">
                  <a:pos x="connsiteX3" y="connsiteY3"/>
                </a:cxn>
              </a:cxnLst>
              <a:rect l="l" t="t" r="r" b="b"/>
              <a:pathLst>
                <a:path w="548640" h="685800">
                  <a:moveTo>
                    <a:pt x="548640" y="502920"/>
                  </a:moveTo>
                  <a:lnTo>
                    <a:pt x="0" y="0"/>
                  </a:lnTo>
                  <a:lnTo>
                    <a:pt x="15240" y="685800"/>
                  </a:lnTo>
                  <a:lnTo>
                    <a:pt x="548640" y="502920"/>
                  </a:lnTo>
                  <a:close/>
                </a:path>
              </a:pathLst>
            </a:cu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2" name="Straight Connector 81"/>
            <p:cNvCxnSpPr/>
            <p:nvPr/>
          </p:nvCxnSpPr>
          <p:spPr>
            <a:xfrm flipV="1">
              <a:off x="8317616" y="1810044"/>
              <a:ext cx="424147" cy="1307377"/>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V="1">
              <a:off x="8336280" y="2750287"/>
              <a:ext cx="1114736" cy="465354"/>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grpSp>
      <p:sp>
        <p:nvSpPr>
          <p:cNvPr id="84" name="Oval 83"/>
          <p:cNvSpPr/>
          <p:nvPr/>
        </p:nvSpPr>
        <p:spPr>
          <a:xfrm>
            <a:off x="6878088" y="1736253"/>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p:cNvSpPr/>
          <p:nvPr/>
        </p:nvSpPr>
        <p:spPr>
          <a:xfrm>
            <a:off x="6894679" y="1775015"/>
            <a:ext cx="90722" cy="105827"/>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67" name="Oval 66"/>
          <p:cNvSpPr/>
          <p:nvPr/>
        </p:nvSpPr>
        <p:spPr>
          <a:xfrm>
            <a:off x="6894679" y="1775015"/>
            <a:ext cx="90722" cy="105827"/>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grpSp>
        <p:nvGrpSpPr>
          <p:cNvPr id="68" name="Group 67"/>
          <p:cNvGrpSpPr/>
          <p:nvPr/>
        </p:nvGrpSpPr>
        <p:grpSpPr>
          <a:xfrm>
            <a:off x="6866722" y="1517585"/>
            <a:ext cx="1782451" cy="300401"/>
            <a:chOff x="8219061" y="2629267"/>
            <a:chExt cx="1782451" cy="586375"/>
          </a:xfrm>
        </p:grpSpPr>
        <p:sp>
          <p:nvSpPr>
            <p:cNvPr id="69" name="Freeform 68"/>
            <p:cNvSpPr/>
            <p:nvPr/>
          </p:nvSpPr>
          <p:spPr>
            <a:xfrm rot="15759746">
              <a:off x="8744013" y="2104315"/>
              <a:ext cx="490670" cy="1540574"/>
            </a:xfrm>
            <a:custGeom>
              <a:avLst/>
              <a:gdLst>
                <a:gd name="connsiteX0" fmla="*/ 533400 w 533400"/>
                <a:gd name="connsiteY0" fmla="*/ 365760 h 548640"/>
                <a:gd name="connsiteX1" fmla="*/ 0 w 533400"/>
                <a:gd name="connsiteY1" fmla="*/ 0 h 548640"/>
                <a:gd name="connsiteX2" fmla="*/ 0 w 533400"/>
                <a:gd name="connsiteY2" fmla="*/ 548640 h 548640"/>
                <a:gd name="connsiteX3" fmla="*/ 533400 w 533400"/>
                <a:gd name="connsiteY3" fmla="*/ 365760 h 548640"/>
                <a:gd name="connsiteX0" fmla="*/ 548640 w 548640"/>
                <a:gd name="connsiteY0" fmla="*/ 502920 h 685800"/>
                <a:gd name="connsiteX1" fmla="*/ 0 w 548640"/>
                <a:gd name="connsiteY1" fmla="*/ 0 h 685800"/>
                <a:gd name="connsiteX2" fmla="*/ 15240 w 548640"/>
                <a:gd name="connsiteY2" fmla="*/ 685800 h 685800"/>
                <a:gd name="connsiteX3" fmla="*/ 548640 w 548640"/>
                <a:gd name="connsiteY3" fmla="*/ 502920 h 685800"/>
              </a:gdLst>
              <a:ahLst/>
              <a:cxnLst>
                <a:cxn ang="0">
                  <a:pos x="connsiteX0" y="connsiteY0"/>
                </a:cxn>
                <a:cxn ang="0">
                  <a:pos x="connsiteX1" y="connsiteY1"/>
                </a:cxn>
                <a:cxn ang="0">
                  <a:pos x="connsiteX2" y="connsiteY2"/>
                </a:cxn>
                <a:cxn ang="0">
                  <a:pos x="connsiteX3" y="connsiteY3"/>
                </a:cxn>
              </a:cxnLst>
              <a:rect l="l" t="t" r="r" b="b"/>
              <a:pathLst>
                <a:path w="548640" h="685800">
                  <a:moveTo>
                    <a:pt x="548640" y="502920"/>
                  </a:moveTo>
                  <a:lnTo>
                    <a:pt x="0" y="0"/>
                  </a:lnTo>
                  <a:lnTo>
                    <a:pt x="15240" y="685800"/>
                  </a:lnTo>
                  <a:lnTo>
                    <a:pt x="548640" y="502920"/>
                  </a:lnTo>
                  <a:close/>
                </a:path>
              </a:pathLst>
            </a:cu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1" name="Straight Connector 70"/>
            <p:cNvCxnSpPr/>
            <p:nvPr/>
          </p:nvCxnSpPr>
          <p:spPr>
            <a:xfrm flipV="1">
              <a:off x="8336280" y="2997719"/>
              <a:ext cx="1665232" cy="217923"/>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grpSp>
      <p:cxnSp>
        <p:nvCxnSpPr>
          <p:cNvPr id="85" name="Straight Connector 84"/>
          <p:cNvCxnSpPr/>
          <p:nvPr/>
        </p:nvCxnSpPr>
        <p:spPr>
          <a:xfrm flipV="1">
            <a:off x="7023727" y="1352630"/>
            <a:ext cx="1206904" cy="450093"/>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72" name="Oval 71"/>
          <p:cNvSpPr/>
          <p:nvPr/>
        </p:nvSpPr>
        <p:spPr>
          <a:xfrm>
            <a:off x="6861594" y="1719758"/>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Diamond 85"/>
          <p:cNvSpPr/>
          <p:nvPr/>
        </p:nvSpPr>
        <p:spPr>
          <a:xfrm>
            <a:off x="861857" y="5699567"/>
            <a:ext cx="347767" cy="377956"/>
          </a:xfrm>
          <a:prstGeom prst="diamond">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87" name="TextBox 86"/>
          <p:cNvSpPr txBox="1"/>
          <p:nvPr/>
        </p:nvSpPr>
        <p:spPr>
          <a:xfrm>
            <a:off x="714245" y="6092641"/>
            <a:ext cx="1735243" cy="369332"/>
          </a:xfrm>
          <a:prstGeom prst="rect">
            <a:avLst/>
          </a:prstGeom>
          <a:noFill/>
        </p:spPr>
        <p:txBody>
          <a:bodyPr wrap="square" rtlCol="0">
            <a:spAutoFit/>
          </a:bodyPr>
          <a:lstStyle/>
          <a:p>
            <a:r>
              <a:rPr lang="en-US" dirty="0" smtClean="0"/>
              <a:t>Start</a:t>
            </a:r>
            <a:endParaRPr lang="en-US" dirty="0"/>
          </a:p>
        </p:txBody>
      </p:sp>
      <p:cxnSp>
        <p:nvCxnSpPr>
          <p:cNvPr id="88" name="Straight Arrow Connector 87"/>
          <p:cNvCxnSpPr/>
          <p:nvPr/>
        </p:nvCxnSpPr>
        <p:spPr>
          <a:xfrm flipV="1">
            <a:off x="263908" y="4965143"/>
            <a:ext cx="16494" cy="155057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89" name="Straight Arrow Connector 88"/>
          <p:cNvCxnSpPr/>
          <p:nvPr/>
        </p:nvCxnSpPr>
        <p:spPr>
          <a:xfrm flipV="1">
            <a:off x="247414" y="6511459"/>
            <a:ext cx="1334453" cy="425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90" name="TextBox 89"/>
          <p:cNvSpPr txBox="1"/>
          <p:nvPr/>
        </p:nvSpPr>
        <p:spPr>
          <a:xfrm>
            <a:off x="1665920" y="6334267"/>
            <a:ext cx="1055632" cy="369332"/>
          </a:xfrm>
          <a:prstGeom prst="rect">
            <a:avLst/>
          </a:prstGeom>
          <a:noFill/>
        </p:spPr>
        <p:txBody>
          <a:bodyPr wrap="square" rtlCol="0">
            <a:spAutoFit/>
          </a:bodyPr>
          <a:lstStyle/>
          <a:p>
            <a:r>
              <a:rPr lang="en-US" dirty="0" smtClean="0"/>
              <a:t>Path</a:t>
            </a:r>
            <a:endParaRPr lang="en-US" dirty="0"/>
          </a:p>
        </p:txBody>
      </p:sp>
      <p:sp>
        <p:nvSpPr>
          <p:cNvPr id="91" name="TextBox 90"/>
          <p:cNvSpPr txBox="1"/>
          <p:nvPr/>
        </p:nvSpPr>
        <p:spPr>
          <a:xfrm>
            <a:off x="115461" y="4585745"/>
            <a:ext cx="1072126" cy="379397"/>
          </a:xfrm>
          <a:prstGeom prst="rect">
            <a:avLst/>
          </a:prstGeom>
          <a:noFill/>
        </p:spPr>
        <p:txBody>
          <a:bodyPr wrap="square" rtlCol="0">
            <a:spAutoFit/>
          </a:bodyPr>
          <a:lstStyle/>
          <a:p>
            <a:r>
              <a:rPr lang="en-US" dirty="0" smtClean="0"/>
              <a:t>Time</a:t>
            </a:r>
            <a:endParaRPr lang="en-US" dirty="0"/>
          </a:p>
        </p:txBody>
      </p:sp>
      <p:sp>
        <p:nvSpPr>
          <p:cNvPr id="9" name="TextBox 8"/>
          <p:cNvSpPr txBox="1"/>
          <p:nvPr/>
        </p:nvSpPr>
        <p:spPr>
          <a:xfrm>
            <a:off x="6053874" y="4956254"/>
            <a:ext cx="2009738" cy="584776"/>
          </a:xfrm>
          <a:prstGeom prst="rect">
            <a:avLst/>
          </a:prstGeom>
          <a:noFill/>
        </p:spPr>
        <p:txBody>
          <a:bodyPr wrap="square" rtlCol="0">
            <a:spAutoFit/>
          </a:bodyPr>
          <a:lstStyle/>
          <a:p>
            <a:r>
              <a:rPr lang="en-US" sz="1600" dirty="0" smtClean="0"/>
              <a:t>Interval reachable from upper channel</a:t>
            </a:r>
            <a:endParaRPr lang="en-US" sz="1600" dirty="0"/>
          </a:p>
        </p:txBody>
      </p:sp>
      <p:cxnSp>
        <p:nvCxnSpPr>
          <p:cNvPr id="11" name="Straight Arrow Connector 10"/>
          <p:cNvCxnSpPr>
            <a:stCxn id="9" idx="0"/>
          </p:cNvCxnSpPr>
          <p:nvPr/>
        </p:nvCxnSpPr>
        <p:spPr>
          <a:xfrm flipV="1">
            <a:off x="7058743" y="1910995"/>
            <a:ext cx="745945" cy="3045259"/>
          </a:xfrm>
          <a:prstGeom prst="straightConnector1">
            <a:avLst/>
          </a:prstGeom>
          <a:ln w="12700" cmpd="sng">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1853896" y="2100379"/>
            <a:ext cx="2009738" cy="584776"/>
          </a:xfrm>
          <a:prstGeom prst="rect">
            <a:avLst/>
          </a:prstGeom>
          <a:noFill/>
        </p:spPr>
        <p:txBody>
          <a:bodyPr wrap="square" rtlCol="0">
            <a:spAutoFit/>
          </a:bodyPr>
          <a:lstStyle/>
          <a:p>
            <a:r>
              <a:rPr lang="en-US" sz="1600" dirty="0" smtClean="0"/>
              <a:t>Interval reachable from lower channel</a:t>
            </a:r>
            <a:endParaRPr lang="en-US" sz="1600" dirty="0"/>
          </a:p>
        </p:txBody>
      </p:sp>
      <p:cxnSp>
        <p:nvCxnSpPr>
          <p:cNvPr id="14" name="Straight Arrow Connector 13"/>
          <p:cNvCxnSpPr>
            <a:stCxn id="45" idx="3"/>
          </p:cNvCxnSpPr>
          <p:nvPr/>
        </p:nvCxnSpPr>
        <p:spPr>
          <a:xfrm flipV="1">
            <a:off x="3863634" y="1454821"/>
            <a:ext cx="3090306" cy="937946"/>
          </a:xfrm>
          <a:prstGeom prst="straightConnector1">
            <a:avLst/>
          </a:prstGeom>
          <a:ln w="12700" cmpd="sng">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2712531" y="6102850"/>
            <a:ext cx="6201829" cy="461665"/>
          </a:xfrm>
          <a:prstGeom prst="rect">
            <a:avLst/>
          </a:prstGeom>
          <a:noFill/>
        </p:spPr>
        <p:txBody>
          <a:bodyPr wrap="square" rtlCol="0">
            <a:spAutoFit/>
          </a:bodyPr>
          <a:lstStyle/>
          <a:p>
            <a:r>
              <a:rPr lang="en-US" sz="2400" i="1" dirty="0" smtClean="0"/>
              <a:t>If the intervals overlap, they can be merged</a:t>
            </a:r>
            <a:endParaRPr lang="en-US" sz="2400" i="1" dirty="0"/>
          </a:p>
        </p:txBody>
      </p:sp>
      <p:sp>
        <p:nvSpPr>
          <p:cNvPr id="29" name="TextBox 28"/>
          <p:cNvSpPr txBox="1"/>
          <p:nvPr/>
        </p:nvSpPr>
        <p:spPr>
          <a:xfrm>
            <a:off x="6995827" y="1942693"/>
            <a:ext cx="771872" cy="369332"/>
          </a:xfrm>
          <a:prstGeom prst="rect">
            <a:avLst/>
          </a:prstGeom>
          <a:noFill/>
        </p:spPr>
        <p:txBody>
          <a:bodyPr wrap="square" rtlCol="0">
            <a:spAutoFit/>
          </a:bodyPr>
          <a:lstStyle/>
          <a:p>
            <a:r>
              <a:rPr lang="en-US" dirty="0" smtClean="0"/>
              <a:t>Goal</a:t>
            </a:r>
            <a:endParaRPr lang="en-US" dirty="0"/>
          </a:p>
        </p:txBody>
      </p:sp>
    </p:spTree>
    <p:extLst>
      <p:ext uri="{BB962C8B-B14F-4D97-AF65-F5344CB8AC3E}">
        <p14:creationId xmlns:p14="http://schemas.microsoft.com/office/powerpoint/2010/main" val="69006396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6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Motivation: Intersection Crossing</a:t>
            </a:r>
            <a:endParaRPr lang="en-US" dirty="0"/>
          </a:p>
        </p:txBody>
      </p:sp>
      <p:sp>
        <p:nvSpPr>
          <p:cNvPr id="20" name="TextBox 19"/>
          <p:cNvSpPr txBox="1"/>
          <p:nvPr/>
        </p:nvSpPr>
        <p:spPr>
          <a:xfrm>
            <a:off x="316579" y="6208999"/>
            <a:ext cx="8407951" cy="461665"/>
          </a:xfrm>
          <a:prstGeom prst="rect">
            <a:avLst/>
          </a:prstGeom>
          <a:noFill/>
        </p:spPr>
        <p:txBody>
          <a:bodyPr wrap="square" rtlCol="0">
            <a:spAutoFit/>
          </a:bodyPr>
          <a:lstStyle/>
          <a:p>
            <a:pPr algn="ctr"/>
            <a:r>
              <a:rPr lang="en-US" sz="2400" dirty="0" smtClean="0"/>
              <a:t>Plan a collision-free trajectory along the yellow path</a:t>
            </a:r>
            <a:endParaRPr lang="en-US" sz="2400" dirty="0"/>
          </a:p>
        </p:txBody>
      </p:sp>
      <p:pic>
        <p:nvPicPr>
          <p:cNvPr id="3" name="movie_4_lanes.mp4">
            <a:hlinkClick r:id="" action="ppaction://media"/>
          </p:cNvPr>
          <p:cNvPicPr>
            <a:picLocks noChangeAspect="1"/>
          </p:cNvPicPr>
          <p:nvPr>
            <a:videoFile r:link="rId2"/>
            <p:extLst>
              <p:ext uri="{DAA4B4D4-6D71-4841-9C94-3DE7FCFB9230}">
                <p14:media xmlns:p14="http://schemas.microsoft.com/office/powerpoint/2010/main" r:embed="rId1"/>
              </p:ext>
            </p:extLst>
          </p:nvPr>
        </p:nvPicPr>
        <p:blipFill rotWithShape="1">
          <a:blip r:embed="rId5"/>
          <a:srcRect l="5513" t="12451" r="2756" b="5021"/>
          <a:stretch/>
        </p:blipFill>
        <p:spPr>
          <a:xfrm>
            <a:off x="1082647" y="1467150"/>
            <a:ext cx="6836823" cy="4613292"/>
          </a:xfrm>
          <a:prstGeom prst="rect">
            <a:avLst/>
          </a:prstGeom>
        </p:spPr>
      </p:pic>
    </p:spTree>
    <p:extLst>
      <p:ext uri="{BB962C8B-B14F-4D97-AF65-F5344CB8AC3E}">
        <p14:creationId xmlns:p14="http://schemas.microsoft.com/office/powerpoint/2010/main" val="3525153216"/>
      </p:ext>
    </p:extLst>
  </p:cSld>
  <p:clrMapOvr>
    <a:masterClrMapping/>
  </p:clrMapOvr>
  <p:timing>
    <p:tnLst>
      <p:par>
        <p:cTn xmlns:p14="http://schemas.microsoft.com/office/powerpoint/2010/main" id="1" dur="indefinite" restart="never" nodeType="tmRoot">
          <p:childTnLst>
            <p:seq concurrent="1" nextAc="seek">
              <p:cTn id="2" restart="whenNotActive" fill="hold" evtFilter="cancelBubble" nodeType="interactiveSeq">
                <p:stCondLst>
                  <p:cond evt="onClick" delay="0">
                    <p:tgtEl>
                      <p:spTgt spid="3"/>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3"/>
                                        </p:tgtEl>
                                      </p:cBhvr>
                                    </p:cmd>
                                  </p:childTnLst>
                                </p:cTn>
                              </p:par>
                            </p:childTnLst>
                          </p:cTn>
                        </p:par>
                      </p:childTnLst>
                    </p:cTn>
                  </p:par>
                </p:childTnLst>
              </p:cTn>
              <p:nextCondLst>
                <p:cond evt="onClick" delay="0">
                  <p:tgtEl>
                    <p:spTgt spid="3"/>
                  </p:tgtEl>
                </p:cond>
              </p:nextCondLst>
            </p:seq>
            <p:video>
              <p:cMediaNode vol="80000">
                <p:cTn id="7" fill="hold" display="0">
                  <p:stCondLst>
                    <p:cond delay="indefinite"/>
                  </p:stCondLst>
                </p:cTn>
                <p:tgtEl>
                  <p:spTgt spid="3"/>
                </p:tgtEl>
              </p:cMediaNode>
            </p:video>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Velocity Interval Merging</a:t>
            </a:r>
          </a:p>
        </p:txBody>
      </p:sp>
      <p:sp>
        <p:nvSpPr>
          <p:cNvPr id="60" name="Diamond 59"/>
          <p:cNvSpPr/>
          <p:nvPr/>
        </p:nvSpPr>
        <p:spPr>
          <a:xfrm>
            <a:off x="861857" y="5699567"/>
            <a:ext cx="347767" cy="377956"/>
          </a:xfrm>
          <a:prstGeom prst="diamond">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61" name="TextBox 60"/>
          <p:cNvSpPr txBox="1"/>
          <p:nvPr/>
        </p:nvSpPr>
        <p:spPr>
          <a:xfrm>
            <a:off x="714245" y="6092641"/>
            <a:ext cx="1735243" cy="369332"/>
          </a:xfrm>
          <a:prstGeom prst="rect">
            <a:avLst/>
          </a:prstGeom>
          <a:noFill/>
        </p:spPr>
        <p:txBody>
          <a:bodyPr wrap="square" rtlCol="0">
            <a:spAutoFit/>
          </a:bodyPr>
          <a:lstStyle/>
          <a:p>
            <a:r>
              <a:rPr lang="en-US" dirty="0" smtClean="0"/>
              <a:t>Start</a:t>
            </a:r>
            <a:endParaRPr lang="en-US" dirty="0"/>
          </a:p>
        </p:txBody>
      </p:sp>
      <p:cxnSp>
        <p:nvCxnSpPr>
          <p:cNvPr id="62" name="Straight Arrow Connector 61"/>
          <p:cNvCxnSpPr/>
          <p:nvPr/>
        </p:nvCxnSpPr>
        <p:spPr>
          <a:xfrm flipV="1">
            <a:off x="263908" y="4965143"/>
            <a:ext cx="16494" cy="155057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3" name="Straight Arrow Connector 62"/>
          <p:cNvCxnSpPr/>
          <p:nvPr/>
        </p:nvCxnSpPr>
        <p:spPr>
          <a:xfrm flipV="1">
            <a:off x="247414" y="6511459"/>
            <a:ext cx="1334453" cy="425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64" name="TextBox 63"/>
          <p:cNvSpPr txBox="1"/>
          <p:nvPr/>
        </p:nvSpPr>
        <p:spPr>
          <a:xfrm>
            <a:off x="1665920" y="6334267"/>
            <a:ext cx="1055632" cy="369332"/>
          </a:xfrm>
          <a:prstGeom prst="rect">
            <a:avLst/>
          </a:prstGeom>
          <a:noFill/>
        </p:spPr>
        <p:txBody>
          <a:bodyPr wrap="square" rtlCol="0">
            <a:spAutoFit/>
          </a:bodyPr>
          <a:lstStyle/>
          <a:p>
            <a:r>
              <a:rPr lang="en-US" dirty="0" smtClean="0"/>
              <a:t>Path</a:t>
            </a:r>
            <a:endParaRPr lang="en-US" dirty="0"/>
          </a:p>
        </p:txBody>
      </p:sp>
      <p:sp>
        <p:nvSpPr>
          <p:cNvPr id="65" name="TextBox 64"/>
          <p:cNvSpPr txBox="1"/>
          <p:nvPr/>
        </p:nvSpPr>
        <p:spPr>
          <a:xfrm>
            <a:off x="115461" y="4585745"/>
            <a:ext cx="1072126" cy="379397"/>
          </a:xfrm>
          <a:prstGeom prst="rect">
            <a:avLst/>
          </a:prstGeom>
          <a:noFill/>
        </p:spPr>
        <p:txBody>
          <a:bodyPr wrap="square" rtlCol="0">
            <a:spAutoFit/>
          </a:bodyPr>
          <a:lstStyle/>
          <a:p>
            <a:r>
              <a:rPr lang="en-US" dirty="0" smtClean="0"/>
              <a:t>Time</a:t>
            </a:r>
            <a:endParaRPr lang="en-US" dirty="0"/>
          </a:p>
        </p:txBody>
      </p:sp>
      <p:sp>
        <p:nvSpPr>
          <p:cNvPr id="78" name="Oval 77"/>
          <p:cNvSpPr/>
          <p:nvPr/>
        </p:nvSpPr>
        <p:spPr>
          <a:xfrm>
            <a:off x="6911173" y="1791510"/>
            <a:ext cx="90722" cy="105827"/>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grpSp>
        <p:nvGrpSpPr>
          <p:cNvPr id="79" name="Group 78"/>
          <p:cNvGrpSpPr/>
          <p:nvPr/>
        </p:nvGrpSpPr>
        <p:grpSpPr>
          <a:xfrm>
            <a:off x="6900964" y="428883"/>
            <a:ext cx="672148" cy="1399074"/>
            <a:chOff x="8236809" y="1810044"/>
            <a:chExt cx="672148" cy="1399074"/>
          </a:xfrm>
        </p:grpSpPr>
        <p:sp>
          <p:nvSpPr>
            <p:cNvPr id="80" name="Freeform 79"/>
            <p:cNvSpPr/>
            <p:nvPr/>
          </p:nvSpPr>
          <p:spPr>
            <a:xfrm rot="16020218">
              <a:off x="7946619" y="2246780"/>
              <a:ext cx="1252528" cy="672148"/>
            </a:xfrm>
            <a:custGeom>
              <a:avLst/>
              <a:gdLst>
                <a:gd name="connsiteX0" fmla="*/ 533400 w 533400"/>
                <a:gd name="connsiteY0" fmla="*/ 365760 h 548640"/>
                <a:gd name="connsiteX1" fmla="*/ 0 w 533400"/>
                <a:gd name="connsiteY1" fmla="*/ 0 h 548640"/>
                <a:gd name="connsiteX2" fmla="*/ 0 w 533400"/>
                <a:gd name="connsiteY2" fmla="*/ 548640 h 548640"/>
                <a:gd name="connsiteX3" fmla="*/ 533400 w 533400"/>
                <a:gd name="connsiteY3" fmla="*/ 365760 h 548640"/>
                <a:gd name="connsiteX0" fmla="*/ 548640 w 548640"/>
                <a:gd name="connsiteY0" fmla="*/ 502920 h 685800"/>
                <a:gd name="connsiteX1" fmla="*/ 0 w 548640"/>
                <a:gd name="connsiteY1" fmla="*/ 0 h 685800"/>
                <a:gd name="connsiteX2" fmla="*/ 15240 w 548640"/>
                <a:gd name="connsiteY2" fmla="*/ 685800 h 685800"/>
                <a:gd name="connsiteX3" fmla="*/ 548640 w 548640"/>
                <a:gd name="connsiteY3" fmla="*/ 502920 h 685800"/>
              </a:gdLst>
              <a:ahLst/>
              <a:cxnLst>
                <a:cxn ang="0">
                  <a:pos x="connsiteX0" y="connsiteY0"/>
                </a:cxn>
                <a:cxn ang="0">
                  <a:pos x="connsiteX1" y="connsiteY1"/>
                </a:cxn>
                <a:cxn ang="0">
                  <a:pos x="connsiteX2" y="connsiteY2"/>
                </a:cxn>
                <a:cxn ang="0">
                  <a:pos x="connsiteX3" y="connsiteY3"/>
                </a:cxn>
              </a:cxnLst>
              <a:rect l="l" t="t" r="r" b="b"/>
              <a:pathLst>
                <a:path w="548640" h="685800">
                  <a:moveTo>
                    <a:pt x="548640" y="502920"/>
                  </a:moveTo>
                  <a:lnTo>
                    <a:pt x="0" y="0"/>
                  </a:lnTo>
                  <a:lnTo>
                    <a:pt x="15240" y="685800"/>
                  </a:lnTo>
                  <a:lnTo>
                    <a:pt x="548640" y="502920"/>
                  </a:lnTo>
                  <a:close/>
                </a:path>
              </a:pathLst>
            </a:cu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1" name="Straight Connector 80"/>
            <p:cNvCxnSpPr/>
            <p:nvPr/>
          </p:nvCxnSpPr>
          <p:spPr>
            <a:xfrm flipV="1">
              <a:off x="8317616" y="1810044"/>
              <a:ext cx="424147" cy="1307377"/>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grpSp>
      <p:sp>
        <p:nvSpPr>
          <p:cNvPr id="83" name="Oval 82"/>
          <p:cNvSpPr/>
          <p:nvPr/>
        </p:nvSpPr>
        <p:spPr>
          <a:xfrm>
            <a:off x="6878088" y="1736253"/>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Oval 83"/>
          <p:cNvSpPr/>
          <p:nvPr/>
        </p:nvSpPr>
        <p:spPr>
          <a:xfrm>
            <a:off x="6894679" y="1775015"/>
            <a:ext cx="90722" cy="105827"/>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85" name="Oval 84"/>
          <p:cNvSpPr/>
          <p:nvPr/>
        </p:nvSpPr>
        <p:spPr>
          <a:xfrm>
            <a:off x="6894679" y="1775015"/>
            <a:ext cx="90722" cy="105827"/>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cxnSp>
        <p:nvCxnSpPr>
          <p:cNvPr id="88" name="Straight Connector 87"/>
          <p:cNvCxnSpPr/>
          <p:nvPr/>
        </p:nvCxnSpPr>
        <p:spPr>
          <a:xfrm flipV="1">
            <a:off x="6983941" y="1748522"/>
            <a:ext cx="850828" cy="69459"/>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90" name="Oval 89"/>
          <p:cNvSpPr/>
          <p:nvPr/>
        </p:nvSpPr>
        <p:spPr>
          <a:xfrm>
            <a:off x="6861594" y="1719758"/>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6201830" y="3119234"/>
            <a:ext cx="2428947" cy="1200329"/>
          </a:xfrm>
          <a:prstGeom prst="rect">
            <a:avLst/>
          </a:prstGeom>
          <a:noFill/>
        </p:spPr>
        <p:txBody>
          <a:bodyPr wrap="square" rtlCol="0">
            <a:spAutoFit/>
          </a:bodyPr>
          <a:lstStyle/>
          <a:p>
            <a:r>
              <a:rPr lang="en-US" dirty="0" smtClean="0"/>
              <a:t>Only the merged interval must be propagated, not the original two</a:t>
            </a:r>
            <a:endParaRPr lang="en-US" dirty="0"/>
          </a:p>
        </p:txBody>
      </p:sp>
      <p:cxnSp>
        <p:nvCxnSpPr>
          <p:cNvPr id="5" name="Straight Arrow Connector 4"/>
          <p:cNvCxnSpPr/>
          <p:nvPr/>
        </p:nvCxnSpPr>
        <p:spPr>
          <a:xfrm flipH="1" flipV="1">
            <a:off x="7385480" y="2416482"/>
            <a:ext cx="24659" cy="604120"/>
          </a:xfrm>
          <a:prstGeom prst="straightConnector1">
            <a:avLst/>
          </a:prstGeom>
          <a:ln w="38100">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2650883" y="5349985"/>
            <a:ext cx="6312794" cy="1015663"/>
          </a:xfrm>
          <a:prstGeom prst="rect">
            <a:avLst/>
          </a:prstGeom>
          <a:noFill/>
        </p:spPr>
        <p:txBody>
          <a:bodyPr wrap="square" rtlCol="0">
            <a:spAutoFit/>
          </a:bodyPr>
          <a:lstStyle/>
          <a:p>
            <a:r>
              <a:rPr lang="en-US" sz="2000" i="1" dirty="0" smtClean="0"/>
              <a:t>Theorem: The maximum number of disjoint merged intervals at a given point is effectively constant. Therefore, merging reduces complexity from EXP to P</a:t>
            </a:r>
            <a:endParaRPr lang="en-US" sz="2000" i="1" dirty="0"/>
          </a:p>
        </p:txBody>
      </p:sp>
      <p:sp>
        <p:nvSpPr>
          <p:cNvPr id="29" name="Rectangle 28"/>
          <p:cNvSpPr/>
          <p:nvPr/>
        </p:nvSpPr>
        <p:spPr>
          <a:xfrm>
            <a:off x="4037255" y="2974206"/>
            <a:ext cx="1385517" cy="183099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TextBox 23"/>
          <p:cNvSpPr txBox="1"/>
          <p:nvPr/>
        </p:nvSpPr>
        <p:spPr>
          <a:xfrm>
            <a:off x="6995827" y="1942693"/>
            <a:ext cx="771872" cy="369332"/>
          </a:xfrm>
          <a:prstGeom prst="rect">
            <a:avLst/>
          </a:prstGeom>
          <a:noFill/>
        </p:spPr>
        <p:txBody>
          <a:bodyPr wrap="square" rtlCol="0">
            <a:spAutoFit/>
          </a:bodyPr>
          <a:lstStyle/>
          <a:p>
            <a:r>
              <a:rPr lang="en-US" dirty="0" smtClean="0"/>
              <a:t>Goal</a:t>
            </a:r>
            <a:endParaRPr lang="en-US" dirty="0"/>
          </a:p>
        </p:txBody>
      </p:sp>
    </p:spTree>
    <p:extLst>
      <p:ext uri="{BB962C8B-B14F-4D97-AF65-F5344CB8AC3E}">
        <p14:creationId xmlns:p14="http://schemas.microsoft.com/office/powerpoint/2010/main" val="21274535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Graph construction</a:t>
            </a:r>
            <a:endParaRPr lang="en-US" dirty="0"/>
          </a:p>
        </p:txBody>
      </p:sp>
      <p:sp>
        <p:nvSpPr>
          <p:cNvPr id="3" name="Content Placeholder 2"/>
          <p:cNvSpPr>
            <a:spLocks noGrp="1"/>
          </p:cNvSpPr>
          <p:nvPr>
            <p:ph idx="1"/>
          </p:nvPr>
        </p:nvSpPr>
        <p:spPr>
          <a:xfrm>
            <a:off x="457200" y="1600200"/>
            <a:ext cx="8229600" cy="912655"/>
          </a:xfrm>
        </p:spPr>
        <p:txBody>
          <a:bodyPr>
            <a:normAutofit fontScale="92500" lnSpcReduction="20000"/>
          </a:bodyPr>
          <a:lstStyle/>
          <a:p>
            <a:r>
              <a:rPr lang="en-US" dirty="0" smtClean="0"/>
              <a:t>Non-trivial time-optimal </a:t>
            </a:r>
            <a:r>
              <a:rPr lang="en-US" dirty="0"/>
              <a:t>trajectories must pass tangentially along upper-left or lower-right obstacle </a:t>
            </a:r>
            <a:r>
              <a:rPr lang="en-US" dirty="0" smtClean="0"/>
              <a:t>vertices </a:t>
            </a:r>
            <a:br>
              <a:rPr lang="en-US" dirty="0" smtClean="0"/>
            </a:br>
            <a:r>
              <a:rPr lang="en-US" dirty="0" smtClean="0"/>
              <a:t>-</a:t>
            </a:r>
            <a:r>
              <a:rPr lang="en-US" sz="1800" dirty="0" smtClean="0"/>
              <a:t>Y</a:t>
            </a:r>
            <a:r>
              <a:rPr lang="en-US" sz="1800" dirty="0"/>
              <a:t>.-H. Liu </a:t>
            </a:r>
            <a:r>
              <a:rPr lang="en-US" sz="1800" dirty="0" smtClean="0"/>
              <a:t>&amp; S</a:t>
            </a:r>
            <a:r>
              <a:rPr lang="en-US" sz="1800" dirty="0"/>
              <a:t>. </a:t>
            </a:r>
            <a:r>
              <a:rPr lang="en-US" sz="1800" dirty="0" err="1"/>
              <a:t>Arimoto</a:t>
            </a:r>
            <a:r>
              <a:rPr lang="en-US" sz="1800" dirty="0"/>
              <a:t> (1992</a:t>
            </a:r>
            <a:r>
              <a:rPr lang="en-US" sz="1800" dirty="0" smtClean="0"/>
              <a:t>)</a:t>
            </a:r>
            <a:endParaRPr lang="en-US" sz="1800" dirty="0"/>
          </a:p>
        </p:txBody>
      </p:sp>
      <p:sp>
        <p:nvSpPr>
          <p:cNvPr id="6" name="TextBox 5"/>
          <p:cNvSpPr txBox="1"/>
          <p:nvPr/>
        </p:nvSpPr>
        <p:spPr>
          <a:xfrm>
            <a:off x="4580445" y="2864114"/>
            <a:ext cx="4256166" cy="2031325"/>
          </a:xfrm>
          <a:prstGeom prst="rect">
            <a:avLst/>
          </a:prstGeom>
          <a:noFill/>
        </p:spPr>
        <p:txBody>
          <a:bodyPr wrap="square" rtlCol="0">
            <a:spAutoFit/>
          </a:bodyPr>
          <a:lstStyle/>
          <a:p>
            <a:pPr marL="285750" indent="-285750">
              <a:buFont typeface="Arial"/>
              <a:buChar char="•"/>
            </a:pPr>
            <a:r>
              <a:rPr lang="en-US" dirty="0"/>
              <a:t>I</a:t>
            </a:r>
            <a:r>
              <a:rPr lang="en-US" dirty="0" smtClean="0"/>
              <a:t>t suffices to search for trajectories at obstacle corners</a:t>
            </a:r>
            <a:br>
              <a:rPr lang="en-US" dirty="0" smtClean="0"/>
            </a:br>
            <a:endParaRPr lang="en-US" dirty="0" smtClean="0"/>
          </a:p>
          <a:p>
            <a:pPr marL="285750" indent="-285750">
              <a:buFont typeface="Arial"/>
              <a:buChar char="•"/>
            </a:pPr>
            <a:r>
              <a:rPr lang="en-US" dirty="0"/>
              <a:t>A</a:t>
            </a:r>
            <a:r>
              <a:rPr lang="en-US" dirty="0" smtClean="0"/>
              <a:t> set of corner vertices with a set of reachable velocities provides enough information to recover the trajectories that pass through those points</a:t>
            </a:r>
            <a:endParaRPr lang="en-US" dirty="0"/>
          </a:p>
        </p:txBody>
      </p:sp>
      <p:sp>
        <p:nvSpPr>
          <p:cNvPr id="7" name="TextBox 6"/>
          <p:cNvSpPr txBox="1"/>
          <p:nvPr/>
        </p:nvSpPr>
        <p:spPr>
          <a:xfrm>
            <a:off x="337791" y="5782268"/>
            <a:ext cx="8390726" cy="830997"/>
          </a:xfrm>
          <a:prstGeom prst="rect">
            <a:avLst/>
          </a:prstGeom>
          <a:noFill/>
        </p:spPr>
        <p:txBody>
          <a:bodyPr wrap="square" rtlCol="0">
            <a:spAutoFit/>
          </a:bodyPr>
          <a:lstStyle/>
          <a:p>
            <a:pPr algn="ctr"/>
            <a:r>
              <a:rPr lang="en-US" sz="2400" i="1" dirty="0" smtClean="0"/>
              <a:t>Computing reachable velocities at all corners allows recovery of a time-optimal trajectory</a:t>
            </a:r>
            <a:endParaRPr lang="en-US" sz="2400" i="1" dirty="0"/>
          </a:p>
        </p:txBody>
      </p:sp>
      <p:pic>
        <p:nvPicPr>
          <p:cNvPr id="8" name="Picture 7" descr="visibility.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9385" y="2687719"/>
            <a:ext cx="3642707" cy="2970959"/>
          </a:xfrm>
          <a:prstGeom prst="rect">
            <a:avLst/>
          </a:prstGeom>
        </p:spPr>
      </p:pic>
    </p:spTree>
    <p:extLst>
      <p:ext uri="{BB962C8B-B14F-4D97-AF65-F5344CB8AC3E}">
        <p14:creationId xmlns:p14="http://schemas.microsoft.com/office/powerpoint/2010/main" val="1313931950"/>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Planner</a:t>
            </a:r>
            <a:endParaRPr lang="en-US" dirty="0"/>
          </a:p>
        </p:txBody>
      </p:sp>
      <p:sp>
        <p:nvSpPr>
          <p:cNvPr id="3" name="Content Placeholder 2"/>
          <p:cNvSpPr>
            <a:spLocks noGrp="1"/>
          </p:cNvSpPr>
          <p:nvPr>
            <p:ph idx="1"/>
          </p:nvPr>
        </p:nvSpPr>
        <p:spPr/>
        <p:txBody>
          <a:bodyPr/>
          <a:lstStyle/>
          <a:p>
            <a:r>
              <a:rPr lang="en-US" dirty="0" smtClean="0">
                <a:solidFill>
                  <a:srgbClr val="A6A6A6"/>
                </a:solidFill>
              </a:rPr>
              <a:t>Incrementally compute reachable velocity intervals at obstacle vertices</a:t>
            </a:r>
          </a:p>
          <a:p>
            <a:endParaRPr lang="en-US" dirty="0"/>
          </a:p>
          <a:p>
            <a:r>
              <a:rPr lang="en-US" dirty="0" smtClean="0">
                <a:solidFill>
                  <a:srgbClr val="A6A6A6"/>
                </a:solidFill>
              </a:rPr>
              <a:t>Construct visibility graph iteratively, merging intervals at each iteration</a:t>
            </a:r>
          </a:p>
          <a:p>
            <a:endParaRPr lang="en-US" dirty="0"/>
          </a:p>
          <a:p>
            <a:r>
              <a:rPr lang="en-US" b="1" dirty="0" smtClean="0"/>
              <a:t>Recover a time-optimal trajectory from resulting visibility graph</a:t>
            </a:r>
            <a:endParaRPr lang="en-US" b="1" dirty="0"/>
          </a:p>
          <a:p>
            <a:endParaRPr lang="en-US" dirty="0"/>
          </a:p>
        </p:txBody>
      </p:sp>
    </p:spTree>
    <p:extLst>
      <p:ext uri="{BB962C8B-B14F-4D97-AF65-F5344CB8AC3E}">
        <p14:creationId xmlns:p14="http://schemas.microsoft.com/office/powerpoint/2010/main" val="1092036744"/>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Stepping through the Planner -- Video</a:t>
            </a:r>
            <a:endParaRPr lang="en-US" dirty="0"/>
          </a:p>
        </p:txBody>
      </p:sp>
      <p:pic>
        <p:nvPicPr>
          <p:cNvPr id="3" name="algo_walkthrough.mp4">
            <a:hlinkClick r:id="" action="ppaction://media"/>
          </p:cNvPr>
          <p:cNvPicPr>
            <a:picLocks noChangeAspect="1"/>
          </p:cNvPicPr>
          <p:nvPr>
            <a:videoFile r:link="rId2"/>
            <p:extLst>
              <p:ext uri="{DAA4B4D4-6D71-4841-9C94-3DE7FCFB9230}">
                <p14:media xmlns:p14="http://schemas.microsoft.com/office/powerpoint/2010/main" r:embed="rId1"/>
              </p:ext>
            </p:extLst>
          </p:nvPr>
        </p:nvPicPr>
        <p:blipFill rotWithShape="1">
          <a:blip r:embed="rId5"/>
          <a:srcRect l="7478" t="23088" r="8659" b="18886"/>
          <a:stretch/>
        </p:blipFill>
        <p:spPr>
          <a:xfrm>
            <a:off x="234263" y="1940763"/>
            <a:ext cx="8666531" cy="3373030"/>
          </a:xfrm>
          <a:prstGeom prst="rect">
            <a:avLst/>
          </a:prstGeom>
        </p:spPr>
      </p:pic>
    </p:spTree>
    <p:extLst>
      <p:ext uri="{BB962C8B-B14F-4D97-AF65-F5344CB8AC3E}">
        <p14:creationId xmlns:p14="http://schemas.microsoft.com/office/powerpoint/2010/main" val="3778449274"/>
      </p:ext>
    </p:extLst>
  </p:cSld>
  <p:clrMapOvr>
    <a:masterClrMapping/>
  </p:clrMapOvr>
  <p:timing>
    <p:tnLst>
      <p:par>
        <p:cTn xmlns:p14="http://schemas.microsoft.com/office/powerpoint/2010/main" id="1" dur="indefinite" restart="never" nodeType="tmRoot">
          <p:childTnLst>
            <p:seq concurrent="1" nextAc="seek">
              <p:cTn id="2" restart="whenNotActive" fill="hold" evtFilter="cancelBubble" nodeType="interactiveSeq">
                <p:stCondLst>
                  <p:cond evt="onClick" delay="0">
                    <p:tgtEl>
                      <p:spTgt spid="3"/>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3"/>
                                        </p:tgtEl>
                                      </p:cBhvr>
                                    </p:cmd>
                                  </p:childTnLst>
                                </p:cTn>
                              </p:par>
                            </p:childTnLst>
                          </p:cTn>
                        </p:par>
                      </p:childTnLst>
                    </p:cTn>
                  </p:par>
                </p:childTnLst>
              </p:cTn>
              <p:nextCondLst>
                <p:cond evt="onClick" delay="0">
                  <p:tgtEl>
                    <p:spTgt spid="3"/>
                  </p:tgtEl>
                </p:cond>
              </p:nextCondLst>
            </p:seq>
            <p:video>
              <p:cMediaNode vol="80000">
                <p:cTn id="7" fill="hold" display="0">
                  <p:stCondLst>
                    <p:cond delay="indefinite"/>
                  </p:stCondLst>
                </p:cTn>
                <p:tgtEl>
                  <p:spTgt spid="3"/>
                </p:tgtEl>
              </p:cMediaNode>
            </p:video>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Demonstration -- Planner</a:t>
            </a:r>
            <a:endParaRPr lang="en-US" dirty="0"/>
          </a:p>
        </p:txBody>
      </p:sp>
      <p:pic>
        <p:nvPicPr>
          <p:cNvPr id="3" name="movie_many_lanes.mp4">
            <a:hlinkClick r:id="" action="ppaction://media"/>
          </p:cNvPr>
          <p:cNvPicPr>
            <a:picLocks noChangeAspect="1"/>
          </p:cNvPicPr>
          <p:nvPr>
            <a:videoFile r:link="rId2"/>
            <p:extLst>
              <p:ext uri="{DAA4B4D4-6D71-4841-9C94-3DE7FCFB9230}">
                <p14:media xmlns:p14="http://schemas.microsoft.com/office/powerpoint/2010/main" r:embed="rId1"/>
              </p:ext>
            </p:extLst>
          </p:nvPr>
        </p:nvPicPr>
        <p:blipFill rotWithShape="1">
          <a:blip r:embed="rId5"/>
          <a:srcRect t="12341" b="-1218"/>
          <a:stretch/>
        </p:blipFill>
        <p:spPr>
          <a:xfrm>
            <a:off x="690461" y="1420237"/>
            <a:ext cx="7787735" cy="5191200"/>
          </a:xfrm>
          <a:prstGeom prst="rect">
            <a:avLst/>
          </a:prstGeom>
        </p:spPr>
      </p:pic>
    </p:spTree>
    <p:extLst>
      <p:ext uri="{BB962C8B-B14F-4D97-AF65-F5344CB8AC3E}">
        <p14:creationId xmlns:p14="http://schemas.microsoft.com/office/powerpoint/2010/main" val="520667861"/>
      </p:ext>
    </p:extLst>
  </p:cSld>
  <p:clrMapOvr>
    <a:masterClrMapping/>
  </p:clrMapOvr>
  <p:timing>
    <p:tnLst>
      <p:par>
        <p:cTn xmlns:p14="http://schemas.microsoft.com/office/powerpoint/2010/main" id="1" dur="indefinite" restart="never" nodeType="tmRoot">
          <p:childTnLst>
            <p:seq concurrent="1" nextAc="seek">
              <p:cTn id="2" restart="whenNotActive" fill="hold" evtFilter="cancelBubble" nodeType="interactiveSeq">
                <p:stCondLst>
                  <p:cond evt="onClick" delay="0">
                    <p:tgtEl>
                      <p:spTgt spid="3"/>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3"/>
                                        </p:tgtEl>
                                      </p:cBhvr>
                                    </p:cmd>
                                  </p:childTnLst>
                                </p:cTn>
                              </p:par>
                            </p:childTnLst>
                          </p:cTn>
                        </p:par>
                      </p:childTnLst>
                    </p:cTn>
                  </p:par>
                </p:childTnLst>
              </p:cTn>
              <p:nextCondLst>
                <p:cond evt="onClick" delay="0">
                  <p:tgtEl>
                    <p:spTgt spid="3"/>
                  </p:tgtEl>
                </p:cond>
              </p:nextCondLst>
            </p:seq>
            <p:video>
              <p:cMediaNode vol="80000">
                <p:cTn id="7" fill="hold" display="0">
                  <p:stCondLst>
                    <p:cond delay="indefinite"/>
                  </p:stCondLst>
                </p:cTn>
                <p:tgtEl>
                  <p:spTgt spid="3"/>
                </p:tgtEl>
              </p:cMediaNode>
            </p:video>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Properties</a:t>
            </a:r>
            <a:endParaRPr lang="en-US" dirty="0"/>
          </a:p>
        </p:txBody>
      </p:sp>
      <p:sp>
        <p:nvSpPr>
          <p:cNvPr id="3" name="Content Placeholder 2"/>
          <p:cNvSpPr>
            <a:spLocks noGrp="1"/>
          </p:cNvSpPr>
          <p:nvPr>
            <p:ph idx="1"/>
          </p:nvPr>
        </p:nvSpPr>
        <p:spPr/>
        <p:txBody>
          <a:bodyPr/>
          <a:lstStyle/>
          <a:p>
            <a:pPr>
              <a:buFont typeface="Wingdings" pitchFamily="2" charset="2"/>
              <a:buChar char="ü"/>
            </a:pPr>
            <a:r>
              <a:rPr lang="en-US" dirty="0" smtClean="0"/>
              <a:t>Exact and time-optimal</a:t>
            </a:r>
          </a:p>
          <a:p>
            <a:pPr>
              <a:buFont typeface="Wingdings" pitchFamily="2" charset="2"/>
              <a:buChar char="ü"/>
            </a:pPr>
            <a:r>
              <a:rPr lang="en-US" dirty="0" smtClean="0"/>
              <a:t>Time complexity </a:t>
            </a:r>
            <a:r>
              <a:rPr lang="en-US" dirty="0" smtClean="0">
                <a:solidFill>
                  <a:schemeClr val="tx2"/>
                </a:solidFill>
              </a:rPr>
              <a:t>O(</a:t>
            </a:r>
            <a:r>
              <a:rPr lang="en-US" i="1" dirty="0" smtClean="0">
                <a:solidFill>
                  <a:schemeClr val="tx2"/>
                </a:solidFill>
              </a:rPr>
              <a:t>n</a:t>
            </a:r>
            <a:r>
              <a:rPr lang="en-US" baseline="30000" dirty="0" smtClean="0">
                <a:solidFill>
                  <a:schemeClr val="tx2"/>
                </a:solidFill>
              </a:rPr>
              <a:t>4</a:t>
            </a:r>
            <a:r>
              <a:rPr lang="en-US" dirty="0" smtClean="0">
                <a:solidFill>
                  <a:schemeClr val="tx2"/>
                </a:solidFill>
              </a:rPr>
              <a:t>)</a:t>
            </a:r>
          </a:p>
          <a:p>
            <a:pPr>
              <a:buFont typeface="Wingdings" pitchFamily="2" charset="2"/>
              <a:buChar char="ü"/>
            </a:pPr>
            <a:r>
              <a:rPr lang="en-US" dirty="0"/>
              <a:t>S</a:t>
            </a:r>
            <a:r>
              <a:rPr lang="en-US" dirty="0" smtClean="0"/>
              <a:t>pace complexity </a:t>
            </a:r>
            <a:r>
              <a:rPr lang="en-US" dirty="0" smtClean="0">
                <a:solidFill>
                  <a:schemeClr val="tx2"/>
                </a:solidFill>
              </a:rPr>
              <a:t>O(</a:t>
            </a:r>
            <a:r>
              <a:rPr lang="en-US" i="1" dirty="0" smtClean="0">
                <a:solidFill>
                  <a:schemeClr val="tx2"/>
                </a:solidFill>
              </a:rPr>
              <a:t>n</a:t>
            </a:r>
            <a:r>
              <a:rPr lang="en-US" baseline="30000" dirty="0" smtClean="0">
                <a:solidFill>
                  <a:schemeClr val="tx2"/>
                </a:solidFill>
              </a:rPr>
              <a:t>2</a:t>
            </a:r>
            <a:r>
              <a:rPr lang="en-US" dirty="0" smtClean="0">
                <a:solidFill>
                  <a:schemeClr val="tx2"/>
                </a:solidFill>
              </a:rPr>
              <a:t>)</a:t>
            </a:r>
          </a:p>
          <a:p>
            <a:pPr lvl="1"/>
            <a:r>
              <a:rPr lang="en-US" i="1" dirty="0"/>
              <a:t>n</a:t>
            </a:r>
            <a:r>
              <a:rPr lang="en-US" dirty="0"/>
              <a:t>: number of obstacle </a:t>
            </a:r>
            <a:r>
              <a:rPr lang="en-US" dirty="0" smtClean="0"/>
              <a:t>corners</a:t>
            </a:r>
          </a:p>
          <a:p>
            <a:r>
              <a:rPr lang="en-US" dirty="0" smtClean="0"/>
              <a:t>Empirical results:</a:t>
            </a:r>
          </a:p>
          <a:p>
            <a:pPr lvl="1"/>
            <a:r>
              <a:rPr lang="en-US" dirty="0" smtClean="0"/>
              <a:t>Scaling ~ </a:t>
            </a:r>
            <a:r>
              <a:rPr lang="en-US" dirty="0" smtClean="0">
                <a:solidFill>
                  <a:schemeClr val="tx2"/>
                </a:solidFill>
              </a:rPr>
              <a:t>O(n</a:t>
            </a:r>
            <a:r>
              <a:rPr lang="en-US" baseline="30000" dirty="0" smtClean="0">
                <a:solidFill>
                  <a:schemeClr val="tx2"/>
                </a:solidFill>
              </a:rPr>
              <a:t>3</a:t>
            </a:r>
            <a:r>
              <a:rPr lang="en-US" dirty="0" smtClean="0">
                <a:solidFill>
                  <a:schemeClr val="tx2"/>
                </a:solidFill>
              </a:rPr>
              <a:t>)</a:t>
            </a:r>
          </a:p>
          <a:p>
            <a:pPr lvl="1"/>
            <a:r>
              <a:rPr lang="en-US" dirty="0"/>
              <a:t>F</a:t>
            </a:r>
            <a:r>
              <a:rPr lang="en-US" dirty="0" smtClean="0"/>
              <a:t>ast computation times</a:t>
            </a:r>
            <a:br>
              <a:rPr lang="en-US" dirty="0" smtClean="0"/>
            </a:br>
            <a:r>
              <a:rPr lang="en-US" dirty="0" smtClean="0"/>
              <a:t>standard PC</a:t>
            </a:r>
            <a:endParaRPr lang="en-US" dirty="0"/>
          </a:p>
        </p:txBody>
      </p:sp>
      <p:pic>
        <p:nvPicPr>
          <p:cNvPr id="4" name="Picture 3" descr="run_times.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1839" y="4942792"/>
            <a:ext cx="8194181" cy="1915208"/>
          </a:xfrm>
          <a:prstGeom prst="rect">
            <a:avLst/>
          </a:prstGeom>
        </p:spPr>
      </p:pic>
      <p:pic>
        <p:nvPicPr>
          <p:cNvPr id="7" name="Picture 6" descr="random_case.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39999" y="653660"/>
            <a:ext cx="3152761" cy="1783725"/>
          </a:xfrm>
          <a:prstGeom prst="rect">
            <a:avLst/>
          </a:prstGeom>
        </p:spPr>
      </p:pic>
      <p:sp>
        <p:nvSpPr>
          <p:cNvPr id="8" name="TextBox 7"/>
          <p:cNvSpPr txBox="1"/>
          <p:nvPr/>
        </p:nvSpPr>
        <p:spPr>
          <a:xfrm>
            <a:off x="4733850" y="659818"/>
            <a:ext cx="1055632" cy="646331"/>
          </a:xfrm>
          <a:prstGeom prst="rect">
            <a:avLst/>
          </a:prstGeom>
          <a:noFill/>
        </p:spPr>
        <p:txBody>
          <a:bodyPr wrap="square" rtlCol="0">
            <a:spAutoFit/>
          </a:bodyPr>
          <a:lstStyle/>
          <a:p>
            <a:pPr algn="r"/>
            <a:r>
              <a:rPr lang="en-US" dirty="0" smtClean="0"/>
              <a:t>Random</a:t>
            </a:r>
          </a:p>
          <a:p>
            <a:pPr algn="r"/>
            <a:r>
              <a:rPr lang="en-US" dirty="0" err="1" smtClean="0"/>
              <a:t>Config</a:t>
            </a:r>
            <a:r>
              <a:rPr lang="en-US" dirty="0" smtClean="0"/>
              <a:t>.</a:t>
            </a:r>
            <a:endParaRPr lang="en-US" dirty="0"/>
          </a:p>
        </p:txBody>
      </p:sp>
      <p:pic>
        <p:nvPicPr>
          <p:cNvPr id="11" name="Picture 10" descr="staircase_case.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96951" y="2936198"/>
            <a:ext cx="3152689" cy="1795835"/>
          </a:xfrm>
          <a:prstGeom prst="rect">
            <a:avLst/>
          </a:prstGeom>
        </p:spPr>
      </p:pic>
      <p:sp>
        <p:nvSpPr>
          <p:cNvPr id="12" name="TextBox 11"/>
          <p:cNvSpPr txBox="1"/>
          <p:nvPr/>
        </p:nvSpPr>
        <p:spPr>
          <a:xfrm>
            <a:off x="4716365" y="2981152"/>
            <a:ext cx="1139093" cy="646331"/>
          </a:xfrm>
          <a:prstGeom prst="rect">
            <a:avLst/>
          </a:prstGeom>
          <a:noFill/>
        </p:spPr>
        <p:txBody>
          <a:bodyPr wrap="square" rtlCol="0">
            <a:spAutoFit/>
          </a:bodyPr>
          <a:lstStyle/>
          <a:p>
            <a:pPr algn="r"/>
            <a:r>
              <a:rPr lang="en-US" dirty="0" smtClean="0"/>
              <a:t>Staircase</a:t>
            </a:r>
          </a:p>
          <a:p>
            <a:pPr algn="r"/>
            <a:r>
              <a:rPr lang="en-US" dirty="0" err="1" smtClean="0"/>
              <a:t>Config</a:t>
            </a:r>
            <a:r>
              <a:rPr lang="en-US" dirty="0" smtClean="0"/>
              <a:t>.</a:t>
            </a:r>
            <a:endParaRPr lang="en-US" dirty="0"/>
          </a:p>
        </p:txBody>
      </p:sp>
    </p:spTree>
    <p:extLst>
      <p:ext uri="{BB962C8B-B14F-4D97-AF65-F5344CB8AC3E}">
        <p14:creationId xmlns:p14="http://schemas.microsoft.com/office/powerpoint/2010/main" val="2026068704"/>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Demonstration – Collision Avoidance</a:t>
            </a:r>
          </a:p>
        </p:txBody>
      </p:sp>
      <p:sp>
        <p:nvSpPr>
          <p:cNvPr id="6" name="TextBox 5"/>
          <p:cNvSpPr txBox="1"/>
          <p:nvPr/>
        </p:nvSpPr>
        <p:spPr>
          <a:xfrm>
            <a:off x="1310640" y="1700629"/>
            <a:ext cx="2411238" cy="461665"/>
          </a:xfrm>
          <a:prstGeom prst="rect">
            <a:avLst/>
          </a:prstGeom>
          <a:noFill/>
        </p:spPr>
        <p:txBody>
          <a:bodyPr wrap="none" rtlCol="0">
            <a:spAutoFit/>
          </a:bodyPr>
          <a:lstStyle/>
          <a:p>
            <a:r>
              <a:rPr lang="en-US" sz="2400" dirty="0" smtClean="0"/>
              <a:t>Driver input only</a:t>
            </a:r>
            <a:endParaRPr lang="en-US" sz="2400" dirty="0"/>
          </a:p>
        </p:txBody>
      </p:sp>
      <p:sp>
        <p:nvSpPr>
          <p:cNvPr id="7" name="TextBox 6"/>
          <p:cNvSpPr txBox="1"/>
          <p:nvPr/>
        </p:nvSpPr>
        <p:spPr>
          <a:xfrm>
            <a:off x="5394960" y="1694378"/>
            <a:ext cx="3474028" cy="461665"/>
          </a:xfrm>
          <a:prstGeom prst="rect">
            <a:avLst/>
          </a:prstGeom>
          <a:noFill/>
        </p:spPr>
        <p:txBody>
          <a:bodyPr wrap="none" rtlCol="0">
            <a:spAutoFit/>
          </a:bodyPr>
          <a:lstStyle/>
          <a:p>
            <a:r>
              <a:rPr lang="en-US" sz="2400" dirty="0" smtClean="0"/>
              <a:t>With collision avoidance</a:t>
            </a:r>
            <a:endParaRPr lang="en-US" sz="2400" dirty="0"/>
          </a:p>
        </p:txBody>
      </p:sp>
      <p:pic>
        <p:nvPicPr>
          <p:cNvPr id="9" name="No_CAS.m4v">
            <a:hlinkClick r:id="" action="ppaction://media"/>
          </p:cNvPr>
          <p:cNvPicPr>
            <a:picLocks noChangeAspect="1"/>
          </p:cNvPicPr>
          <p:nvPr>
            <a:videoFile r:link="rId2"/>
            <p:extLst>
              <p:ext uri="{DAA4B4D4-6D71-4841-9C94-3DE7FCFB9230}">
                <p14:media xmlns:p14="http://schemas.microsoft.com/office/powerpoint/2010/main" r:embed="rId1"/>
              </p:ext>
            </p:extLst>
          </p:nvPr>
        </p:nvPicPr>
        <p:blipFill rotWithShape="1">
          <a:blip r:embed="rId7"/>
          <a:srcRect l="33466" t="19947" r="4730" b="14697"/>
          <a:stretch/>
        </p:blipFill>
        <p:spPr>
          <a:xfrm>
            <a:off x="172615" y="2537040"/>
            <a:ext cx="4345053" cy="3445599"/>
          </a:xfrm>
          <a:prstGeom prst="rect">
            <a:avLst/>
          </a:prstGeom>
        </p:spPr>
      </p:pic>
      <p:pic>
        <p:nvPicPr>
          <p:cNvPr id="11" name="CAS.m4v">
            <a:hlinkClick r:id="" action="ppaction://media"/>
          </p:cNvPr>
          <p:cNvPicPr>
            <a:picLocks noChangeAspect="1"/>
          </p:cNvPicPr>
          <p:nvPr>
            <a:videoFile r:link="rId4"/>
            <p:extLst>
              <p:ext uri="{DAA4B4D4-6D71-4841-9C94-3DE7FCFB9230}">
                <p14:media xmlns:p14="http://schemas.microsoft.com/office/powerpoint/2010/main" r:embed="rId3"/>
              </p:ext>
            </p:extLst>
          </p:nvPr>
        </p:nvPicPr>
        <p:blipFill rotWithShape="1">
          <a:blip r:embed="rId8"/>
          <a:srcRect l="33487" t="19915" r="4709" b="14723"/>
          <a:stretch/>
        </p:blipFill>
        <p:spPr>
          <a:xfrm>
            <a:off x="4675503" y="2537458"/>
            <a:ext cx="4345200" cy="3445200"/>
          </a:xfrm>
          <a:prstGeom prst="rect">
            <a:avLst/>
          </a:prstGeom>
        </p:spPr>
      </p:pic>
    </p:spTree>
    <p:extLst>
      <p:ext uri="{BB962C8B-B14F-4D97-AF65-F5344CB8AC3E}">
        <p14:creationId xmlns:p14="http://schemas.microsoft.com/office/powerpoint/2010/main" val="2746823016"/>
      </p:ext>
    </p:extLst>
  </p:cSld>
  <p:clrMapOvr>
    <a:masterClrMapping/>
  </p:clrMapOvr>
  <p:timing>
    <p:tnLst>
      <p:par>
        <p:cTn xmlns:p14="http://schemas.microsoft.com/office/powerpoint/2010/main" id="1" dur="indefinite" restart="never" nodeType="tmRoot">
          <p:childTnLst>
            <p:seq concurrent="1" nextAc="seek">
              <p:cTn id="2" restart="whenNotActive" fill="hold" evtFilter="cancelBubble" nodeType="interactiveSeq">
                <p:stCondLst>
                  <p:cond evt="onClick" delay="0">
                    <p:tgtEl>
                      <p:spTgt spid="9"/>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9"/>
                                        </p:tgtEl>
                                      </p:cBhvr>
                                    </p:cmd>
                                  </p:childTnLst>
                                </p:cTn>
                              </p:par>
                            </p:childTnLst>
                          </p:cTn>
                        </p:par>
                      </p:childTnLst>
                    </p:cTn>
                  </p:par>
                </p:childTnLst>
              </p:cTn>
              <p:nextCondLst>
                <p:cond evt="onClick" delay="0">
                  <p:tgtEl>
                    <p:spTgt spid="9"/>
                  </p:tgtEl>
                </p:cond>
              </p:nextCondLst>
            </p:seq>
            <p:video>
              <p:cMediaNode vol="80000">
                <p:cTn id="7" fill="hold" display="0">
                  <p:stCondLst>
                    <p:cond delay="indefinite"/>
                  </p:stCondLst>
                </p:cTn>
                <p:tgtEl>
                  <p:spTgt spid="9"/>
                </p:tgtEl>
              </p:cMediaNode>
            </p:video>
            <p:seq concurrent="1" nextAc="seek">
              <p:cTn id="8" restart="whenNotActive" fill="hold" evtFilter="cancelBubble" nodeType="interactiveSeq">
                <p:stCondLst>
                  <p:cond evt="onClick" delay="0">
                    <p:tgtEl>
                      <p:spTgt spid="11"/>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11"/>
                                        </p:tgtEl>
                                      </p:cBhvr>
                                    </p:cmd>
                                  </p:childTnLst>
                                </p:cTn>
                              </p:par>
                            </p:childTnLst>
                          </p:cTn>
                        </p:par>
                      </p:childTnLst>
                    </p:cTn>
                  </p:par>
                </p:childTnLst>
              </p:cTn>
              <p:nextCondLst>
                <p:cond evt="onClick" delay="0">
                  <p:tgtEl>
                    <p:spTgt spid="11"/>
                  </p:tgtEl>
                </p:cond>
              </p:nextCondLst>
            </p:seq>
            <p:video>
              <p:cMediaNode vol="80000">
                <p:cTn id="13" fill="hold" display="0">
                  <p:stCondLst>
                    <p:cond delay="indefinite"/>
                  </p:stCondLst>
                </p:cTn>
                <p:tgtEl>
                  <p:spTgt spid="11"/>
                </p:tgtEl>
              </p:cMediaNode>
            </p:video>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a:xfrm>
            <a:off x="457200" y="1600200"/>
            <a:ext cx="8229600" cy="5082112"/>
          </a:xfrm>
        </p:spPr>
        <p:txBody>
          <a:bodyPr>
            <a:normAutofit fontScale="92500" lnSpcReduction="10000"/>
          </a:bodyPr>
          <a:lstStyle/>
          <a:p>
            <a:r>
              <a:rPr lang="en-US" dirty="0" smtClean="0"/>
              <a:t>Summary</a:t>
            </a:r>
          </a:p>
          <a:p>
            <a:pPr lvl="1"/>
            <a:r>
              <a:rPr lang="en-US" dirty="0" smtClean="0"/>
              <a:t>Presented a poly-time algorithm for trajectory planning</a:t>
            </a:r>
          </a:p>
          <a:p>
            <a:pPr lvl="1"/>
            <a:r>
              <a:rPr lang="en-US" dirty="0" smtClean="0"/>
              <a:t>Demonstrated complexity analysis and scalability</a:t>
            </a:r>
          </a:p>
          <a:p>
            <a:pPr lvl="1"/>
            <a:r>
              <a:rPr lang="en-US" dirty="0" smtClean="0"/>
              <a:t>Paper/code available:</a:t>
            </a:r>
            <a:br>
              <a:rPr lang="en-US" dirty="0" smtClean="0"/>
            </a:br>
            <a:r>
              <a:rPr lang="en-US" dirty="0" smtClean="0">
                <a:hlinkClick r:id="rId3"/>
              </a:rPr>
              <a:t>http://www.indiana.edu/~motion/pvtp/</a:t>
            </a:r>
            <a:endParaRPr lang="en-US" dirty="0" smtClean="0"/>
          </a:p>
          <a:p>
            <a:r>
              <a:rPr lang="en-US" dirty="0" smtClean="0"/>
              <a:t>Future Work</a:t>
            </a:r>
          </a:p>
          <a:p>
            <a:pPr lvl="1"/>
            <a:r>
              <a:rPr lang="en-US" dirty="0" smtClean="0"/>
              <a:t>Obstacle </a:t>
            </a:r>
            <a:r>
              <a:rPr lang="en-US" dirty="0"/>
              <a:t>generation </a:t>
            </a:r>
            <a:r>
              <a:rPr lang="en-US" dirty="0" smtClean="0"/>
              <a:t>for</a:t>
            </a:r>
            <a:br>
              <a:rPr lang="en-US" dirty="0" smtClean="0"/>
            </a:br>
            <a:r>
              <a:rPr lang="en-US" dirty="0" smtClean="0"/>
              <a:t>uncertain </a:t>
            </a:r>
            <a:r>
              <a:rPr lang="en-US" dirty="0"/>
              <a:t>obstacle </a:t>
            </a:r>
            <a:r>
              <a:rPr lang="en-US" dirty="0" smtClean="0"/>
              <a:t>behavior</a:t>
            </a:r>
          </a:p>
          <a:p>
            <a:pPr lvl="1"/>
            <a:r>
              <a:rPr lang="en-US" dirty="0"/>
              <a:t>Further work in collision</a:t>
            </a:r>
            <a:br>
              <a:rPr lang="en-US" dirty="0"/>
            </a:br>
            <a:r>
              <a:rPr lang="en-US" dirty="0" smtClean="0"/>
              <a:t>avoidance</a:t>
            </a:r>
          </a:p>
          <a:p>
            <a:pPr lvl="1"/>
            <a:r>
              <a:rPr lang="en-US" dirty="0" smtClean="0"/>
              <a:t>Study human reactions to</a:t>
            </a:r>
            <a:br>
              <a:rPr lang="en-US" dirty="0" smtClean="0"/>
            </a:br>
            <a:r>
              <a:rPr lang="en-US" dirty="0" smtClean="0"/>
              <a:t>collision avoidance systems</a:t>
            </a:r>
          </a:p>
          <a:p>
            <a:endParaRPr lang="en-US" dirty="0" smtClean="0"/>
          </a:p>
          <a:p>
            <a:endParaRPr lang="en-US" dirty="0" smtClean="0"/>
          </a:p>
          <a:p>
            <a:pPr marL="0" indent="0">
              <a:buNone/>
            </a:pPr>
            <a:r>
              <a:rPr lang="en-US" sz="2000" dirty="0" smtClean="0"/>
              <a:t>This work is partially supported by the Indiana University Collaborative Research Grant fund of the Office of the Vice President for Research.</a:t>
            </a:r>
            <a:endParaRPr lang="en-US" sz="2000" dirty="0"/>
          </a:p>
        </p:txBody>
      </p:sp>
      <p:pic>
        <p:nvPicPr>
          <p:cNvPr id="4" name="Picture 3" descr="DS-600c.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07837" y="3082248"/>
            <a:ext cx="3378963" cy="2255156"/>
          </a:xfrm>
          <a:prstGeom prst="rect">
            <a:avLst/>
          </a:prstGeom>
        </p:spPr>
      </p:pic>
      <p:sp>
        <p:nvSpPr>
          <p:cNvPr id="5" name="TextBox 4"/>
          <p:cNvSpPr txBox="1"/>
          <p:nvPr/>
        </p:nvSpPr>
        <p:spPr>
          <a:xfrm>
            <a:off x="4616875" y="5478357"/>
            <a:ext cx="4267200" cy="307777"/>
          </a:xfrm>
          <a:prstGeom prst="rect">
            <a:avLst/>
          </a:prstGeom>
          <a:noFill/>
        </p:spPr>
        <p:txBody>
          <a:bodyPr wrap="square" rtlCol="0">
            <a:spAutoFit/>
          </a:bodyPr>
          <a:lstStyle/>
          <a:p>
            <a:r>
              <a:rPr lang="en-US" sz="1400" dirty="0" smtClean="0"/>
              <a:t>The </a:t>
            </a:r>
            <a:r>
              <a:rPr lang="en-US" sz="1400" dirty="0" err="1"/>
              <a:t>DriveSafety</a:t>
            </a:r>
            <a:r>
              <a:rPr lang="en-US" sz="1400" dirty="0"/>
              <a:t> DS-600c </a:t>
            </a:r>
            <a:r>
              <a:rPr lang="en-US" sz="1400" dirty="0" smtClean="0"/>
              <a:t>Driving Simulator at TASI</a:t>
            </a:r>
            <a:endParaRPr lang="en-US" sz="1400" dirty="0"/>
          </a:p>
        </p:txBody>
      </p:sp>
    </p:spTree>
    <p:extLst>
      <p:ext uri="{BB962C8B-B14F-4D97-AF65-F5344CB8AC3E}">
        <p14:creationId xmlns:p14="http://schemas.microsoft.com/office/powerpoint/2010/main" val="230165281"/>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Tree>
    <p:extLst>
      <p:ext uri="{BB962C8B-B14F-4D97-AF65-F5344CB8AC3E}">
        <p14:creationId xmlns:p14="http://schemas.microsoft.com/office/powerpoint/2010/main" val="2117527856"/>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Scenarios</a:t>
            </a:r>
            <a:endParaRPr lang="en-US" dirty="0"/>
          </a:p>
        </p:txBody>
      </p:sp>
      <p:sp>
        <p:nvSpPr>
          <p:cNvPr id="3" name="Content Placeholder 2"/>
          <p:cNvSpPr>
            <a:spLocks noGrp="1"/>
          </p:cNvSpPr>
          <p:nvPr>
            <p:ph idx="1"/>
          </p:nvPr>
        </p:nvSpPr>
        <p:spPr>
          <a:xfrm>
            <a:off x="457200" y="2160908"/>
            <a:ext cx="3039581" cy="4316091"/>
          </a:xfrm>
        </p:spPr>
        <p:txBody>
          <a:bodyPr/>
          <a:lstStyle/>
          <a:p>
            <a:r>
              <a:rPr lang="en-US" dirty="0" smtClean="0"/>
              <a:t>Trains or streetcars</a:t>
            </a:r>
          </a:p>
          <a:p>
            <a:r>
              <a:rPr lang="en-US" dirty="0" smtClean="0"/>
              <a:t>Warehouse robots</a:t>
            </a:r>
          </a:p>
          <a:p>
            <a:r>
              <a:rPr lang="en-US" dirty="0" smtClean="0"/>
              <a:t>Conveyer belt type systems</a:t>
            </a:r>
            <a:endParaRPr lang="en-US" dirty="0"/>
          </a:p>
        </p:txBody>
      </p:sp>
      <p:pic>
        <p:nvPicPr>
          <p:cNvPr id="5" name="Picture 4" descr="kiva-systems-robotic-warehouse-400x256.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63757" y="2144414"/>
            <a:ext cx="4366747" cy="2794718"/>
          </a:xfrm>
          <a:prstGeom prst="rect">
            <a:avLst/>
          </a:prstGeom>
        </p:spPr>
      </p:pic>
      <p:sp>
        <p:nvSpPr>
          <p:cNvPr id="6" name="TextBox 5"/>
          <p:cNvSpPr txBox="1"/>
          <p:nvPr/>
        </p:nvSpPr>
        <p:spPr>
          <a:xfrm>
            <a:off x="4241410" y="5054885"/>
            <a:ext cx="4290730" cy="338554"/>
          </a:xfrm>
          <a:prstGeom prst="rect">
            <a:avLst/>
          </a:prstGeom>
          <a:noFill/>
        </p:spPr>
        <p:txBody>
          <a:bodyPr wrap="square" rtlCol="0">
            <a:spAutoFit/>
          </a:bodyPr>
          <a:lstStyle/>
          <a:p>
            <a:pPr algn="r"/>
            <a:r>
              <a:rPr lang="en-US" sz="1600" dirty="0" smtClean="0"/>
              <a:t>Kiva Systems</a:t>
            </a:r>
            <a:endParaRPr lang="en-US" sz="1600" dirty="0"/>
          </a:p>
        </p:txBody>
      </p:sp>
    </p:spTree>
    <p:extLst>
      <p:ext uri="{BB962C8B-B14F-4D97-AF65-F5344CB8AC3E}">
        <p14:creationId xmlns:p14="http://schemas.microsoft.com/office/powerpoint/2010/main" val="38752544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Main Points</a:t>
            </a:r>
            <a:endParaRPr lang="en-US" dirty="0"/>
          </a:p>
        </p:txBody>
      </p:sp>
      <p:sp>
        <p:nvSpPr>
          <p:cNvPr id="3" name="Content Placeholder 2"/>
          <p:cNvSpPr>
            <a:spLocks noGrp="1"/>
          </p:cNvSpPr>
          <p:nvPr>
            <p:ph idx="1"/>
          </p:nvPr>
        </p:nvSpPr>
        <p:spPr/>
        <p:txBody>
          <a:bodyPr/>
          <a:lstStyle/>
          <a:p>
            <a:pPr marL="196850" indent="-196850">
              <a:buFontTx/>
              <a:buChar char="•"/>
              <a:defRPr/>
            </a:pPr>
            <a:r>
              <a:rPr lang="en-US" altLang="ja-JP" b="1" dirty="0">
                <a:ea typeface="新細明體" pitchFamily="1" charset="-120"/>
              </a:rPr>
              <a:t>Problem</a:t>
            </a:r>
            <a:r>
              <a:rPr lang="en-US" altLang="ja-JP" dirty="0">
                <a:ea typeface="新細明體" pitchFamily="1" charset="-120"/>
              </a:rPr>
              <a:t>: </a:t>
            </a:r>
            <a:r>
              <a:rPr lang="en-US" altLang="ja-JP" i="1" dirty="0" smtClean="0">
                <a:ea typeface="新細明體" pitchFamily="1" charset="-120"/>
              </a:rPr>
              <a:t>choose braking and acceleration controls </a:t>
            </a:r>
            <a:r>
              <a:rPr lang="en-US" altLang="ja-JP" i="1" dirty="0" smtClean="0">
                <a:latin typeface="Arial" pitchFamily="34" charset="0"/>
                <a:ea typeface="新細明體" pitchFamily="1" charset="-120"/>
              </a:rPr>
              <a:t>along a fixed path </a:t>
            </a:r>
            <a:r>
              <a:rPr lang="en-US" altLang="ja-JP" i="1" dirty="0" smtClean="0">
                <a:ea typeface="新細明體" pitchFamily="1" charset="-120"/>
              </a:rPr>
              <a:t>to avoid moving obstacles</a:t>
            </a:r>
            <a:endParaRPr lang="en-US" altLang="ja-JP" i="1" dirty="0">
              <a:ea typeface="新細明體" pitchFamily="1" charset="-120"/>
            </a:endParaRPr>
          </a:p>
          <a:p>
            <a:pPr marL="196850" indent="-196850">
              <a:buFontTx/>
              <a:buChar char="•"/>
              <a:defRPr/>
            </a:pPr>
            <a:endParaRPr lang="en-US" altLang="ja-JP" dirty="0" smtClean="0">
              <a:latin typeface="Arial" pitchFamily="34" charset="0"/>
              <a:ea typeface="新細明體" pitchFamily="1" charset="-120"/>
            </a:endParaRPr>
          </a:p>
          <a:p>
            <a:pPr marL="196850" indent="-196850">
              <a:buFontTx/>
              <a:buChar char="•"/>
              <a:defRPr/>
            </a:pPr>
            <a:r>
              <a:rPr lang="en-US" altLang="ja-JP" dirty="0" smtClean="0">
                <a:latin typeface="Arial" pitchFamily="34" charset="0"/>
                <a:ea typeface="新細明體" pitchFamily="1" charset="-120"/>
              </a:rPr>
              <a:t>Exact</a:t>
            </a:r>
            <a:r>
              <a:rPr lang="en-US" altLang="ja-JP" dirty="0">
                <a:latin typeface="Arial" pitchFamily="34" charset="0"/>
                <a:ea typeface="新細明體" pitchFamily="1" charset="-120"/>
              </a:rPr>
              <a:t>, optimal, polynomial-time </a:t>
            </a:r>
            <a:r>
              <a:rPr lang="en-US" altLang="ja-JP" dirty="0" smtClean="0">
                <a:latin typeface="Arial" pitchFamily="34" charset="0"/>
                <a:ea typeface="新細明體" pitchFamily="1" charset="-120"/>
              </a:rPr>
              <a:t>algorithm uses visibility graph construction and velocity interval propagation</a:t>
            </a:r>
            <a:endParaRPr lang="en-US" altLang="ja-JP" dirty="0">
              <a:latin typeface="Arial" pitchFamily="34" charset="0"/>
              <a:ea typeface="新細明體" pitchFamily="1" charset="-120"/>
            </a:endParaRPr>
          </a:p>
          <a:p>
            <a:pPr marL="196850" indent="-196850">
              <a:buFontTx/>
              <a:buChar char="•"/>
              <a:defRPr/>
            </a:pPr>
            <a:endParaRPr lang="en-US" altLang="ja-JP" dirty="0" smtClean="0">
              <a:latin typeface="Arial" pitchFamily="34" charset="0"/>
              <a:ea typeface="新細明體" pitchFamily="1" charset="-120"/>
            </a:endParaRPr>
          </a:p>
          <a:p>
            <a:pPr marL="196850" indent="-196850">
              <a:buFontTx/>
              <a:buChar char="•"/>
              <a:defRPr/>
            </a:pPr>
            <a:r>
              <a:rPr lang="en-US" altLang="ja-JP" dirty="0" smtClean="0">
                <a:latin typeface="Arial" pitchFamily="34" charset="0"/>
                <a:ea typeface="新細明體" pitchFamily="1" charset="-120"/>
              </a:rPr>
              <a:t>Suitable for “real-time” (10Hz) replanning </a:t>
            </a:r>
            <a:r>
              <a:rPr lang="en-US" altLang="ja-JP" dirty="0">
                <a:latin typeface="Arial" pitchFamily="34" charset="0"/>
                <a:ea typeface="新細明體" pitchFamily="1" charset="-120"/>
              </a:rPr>
              <a:t>with up to 100 dynamic </a:t>
            </a:r>
            <a:r>
              <a:rPr lang="en-US" altLang="ja-JP" dirty="0" smtClean="0">
                <a:latin typeface="Arial" pitchFamily="34" charset="0"/>
                <a:ea typeface="新細明體" pitchFamily="1" charset="-120"/>
              </a:rPr>
              <a:t>obstacles on a standard PC</a:t>
            </a:r>
            <a:endParaRPr lang="en-US" altLang="ja-JP" dirty="0">
              <a:ea typeface="新細明體" pitchFamily="1" charset="-120"/>
            </a:endParaRPr>
          </a:p>
          <a:p>
            <a:pPr marL="196850" indent="-196850">
              <a:buFontTx/>
              <a:buChar char="•"/>
              <a:defRPr/>
            </a:pPr>
            <a:endParaRPr lang="en-US" altLang="ja-JP" dirty="0" smtClean="0">
              <a:ea typeface="新細明體" pitchFamily="1" charset="-120"/>
            </a:endParaRPr>
          </a:p>
          <a:p>
            <a:pPr marL="196850" indent="-196850">
              <a:buFontTx/>
              <a:buChar char="•"/>
              <a:defRPr/>
            </a:pPr>
            <a:r>
              <a:rPr lang="en-US" altLang="ja-JP" dirty="0" smtClean="0">
                <a:ea typeface="新細明體" pitchFamily="1" charset="-120"/>
              </a:rPr>
              <a:t>Applications </a:t>
            </a:r>
            <a:r>
              <a:rPr lang="en-US" altLang="ja-JP" dirty="0">
                <a:ea typeface="新細明體" pitchFamily="1" charset="-120"/>
              </a:rPr>
              <a:t>to emergency collision avoidance</a:t>
            </a:r>
          </a:p>
        </p:txBody>
      </p:sp>
    </p:spTree>
    <p:extLst>
      <p:ext uri="{BB962C8B-B14F-4D97-AF65-F5344CB8AC3E}">
        <p14:creationId xmlns:p14="http://schemas.microsoft.com/office/powerpoint/2010/main" val="3077331565"/>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Related Work</a:t>
            </a:r>
            <a:endParaRPr lang="en-US" dirty="0"/>
          </a:p>
        </p:txBody>
      </p:sp>
      <p:sp>
        <p:nvSpPr>
          <p:cNvPr id="3" name="Content Placeholder 2"/>
          <p:cNvSpPr>
            <a:spLocks noGrp="1"/>
          </p:cNvSpPr>
          <p:nvPr>
            <p:ph idx="1"/>
          </p:nvPr>
        </p:nvSpPr>
        <p:spPr>
          <a:xfrm>
            <a:off x="457200" y="1467150"/>
            <a:ext cx="8229600" cy="5141188"/>
          </a:xfrm>
        </p:spPr>
        <p:txBody>
          <a:bodyPr>
            <a:normAutofit fontScale="92500" lnSpcReduction="20000"/>
          </a:bodyPr>
          <a:lstStyle/>
          <a:p>
            <a:r>
              <a:rPr lang="en-US" b="1" dirty="0" smtClean="0"/>
              <a:t>Planning with dynamic constraints:</a:t>
            </a:r>
          </a:p>
          <a:p>
            <a:pPr lvl="1">
              <a:spcAft>
                <a:spcPts val="600"/>
              </a:spcAft>
            </a:pPr>
            <a:r>
              <a:rPr lang="en-US" b="1" dirty="0" err="1" smtClean="0"/>
              <a:t>Fiorini</a:t>
            </a:r>
            <a:r>
              <a:rPr lang="en-US" b="1" dirty="0" smtClean="0"/>
              <a:t> and </a:t>
            </a:r>
            <a:r>
              <a:rPr lang="en-US" b="1" dirty="0" err="1" smtClean="0"/>
              <a:t>Shiller</a:t>
            </a:r>
            <a:r>
              <a:rPr lang="en-US" b="1" dirty="0" smtClean="0"/>
              <a:t> (1998):</a:t>
            </a:r>
            <a:r>
              <a:rPr lang="en-US" dirty="0" smtClean="0"/>
              <a:t> Used </a:t>
            </a:r>
            <a:r>
              <a:rPr lang="en-US" dirty="0"/>
              <a:t>v</a:t>
            </a:r>
            <a:r>
              <a:rPr lang="en-US" dirty="0" smtClean="0"/>
              <a:t>elocity </a:t>
            </a:r>
            <a:r>
              <a:rPr lang="en-US" dirty="0"/>
              <a:t>o</a:t>
            </a:r>
            <a:r>
              <a:rPr lang="en-US" dirty="0" smtClean="0"/>
              <a:t>bstacles with discretized time to search a tree of trajectories</a:t>
            </a:r>
            <a:br>
              <a:rPr lang="en-US" dirty="0" smtClean="0"/>
            </a:br>
            <a:r>
              <a:rPr lang="en-US" dirty="0" smtClean="0"/>
              <a:t>– </a:t>
            </a:r>
            <a:r>
              <a:rPr lang="en-US" i="1" dirty="0" smtClean="0">
                <a:solidFill>
                  <a:srgbClr val="A53926"/>
                </a:solidFill>
              </a:rPr>
              <a:t>planning limited to</a:t>
            </a:r>
            <a:r>
              <a:rPr lang="en-US" i="1" dirty="0" smtClean="0">
                <a:solidFill>
                  <a:schemeClr val="tx2">
                    <a:lumMod val="75000"/>
                  </a:schemeClr>
                </a:solidFill>
              </a:rPr>
              <a:t> the time discretization</a:t>
            </a:r>
          </a:p>
          <a:p>
            <a:pPr lvl="1">
              <a:spcAft>
                <a:spcPts val="600"/>
              </a:spcAft>
            </a:pPr>
            <a:r>
              <a:rPr lang="en-US" b="1" dirty="0"/>
              <a:t>Anderson, Peters, </a:t>
            </a:r>
            <a:r>
              <a:rPr lang="en-US" b="1" dirty="0" err="1"/>
              <a:t>Iagnemma</a:t>
            </a:r>
            <a:r>
              <a:rPr lang="en-US" b="1" dirty="0"/>
              <a:t>, and </a:t>
            </a:r>
            <a:r>
              <a:rPr lang="en-US" b="1" dirty="0" err="1" smtClean="0"/>
              <a:t>Pilutti</a:t>
            </a:r>
            <a:r>
              <a:rPr lang="en-US" b="1" dirty="0" smtClean="0"/>
              <a:t> (2009):</a:t>
            </a:r>
            <a:r>
              <a:rPr lang="en-US" dirty="0" smtClean="0"/>
              <a:t> Used Model Predictive Control for producing safe vehicle trajectories</a:t>
            </a:r>
            <a:br>
              <a:rPr lang="en-US" dirty="0" smtClean="0"/>
            </a:br>
            <a:r>
              <a:rPr lang="en-US" dirty="0" smtClean="0"/>
              <a:t>–</a:t>
            </a:r>
            <a:r>
              <a:rPr lang="en-US" i="1" dirty="0" smtClean="0">
                <a:solidFill>
                  <a:srgbClr val="A53926"/>
                </a:solidFill>
              </a:rPr>
              <a:t> planning limited to a receding horizon</a:t>
            </a:r>
          </a:p>
          <a:p>
            <a:pPr lvl="1">
              <a:spcAft>
                <a:spcPts val="600"/>
              </a:spcAft>
            </a:pPr>
            <a:r>
              <a:rPr lang="en-US" b="1" dirty="0" err="1" smtClean="0"/>
              <a:t>Delsart</a:t>
            </a:r>
            <a:r>
              <a:rPr lang="en-US" b="1" dirty="0"/>
              <a:t>, </a:t>
            </a:r>
            <a:r>
              <a:rPr lang="en-US" b="1" dirty="0" err="1" smtClean="0"/>
              <a:t>Fraichard</a:t>
            </a:r>
            <a:r>
              <a:rPr lang="en-US" b="1" dirty="0" smtClean="0"/>
              <a:t>, </a:t>
            </a:r>
            <a:r>
              <a:rPr lang="en-US" b="1" dirty="0"/>
              <a:t>and </a:t>
            </a:r>
            <a:r>
              <a:rPr lang="en-US" b="1" dirty="0" smtClean="0"/>
              <a:t>Martinez (2009):</a:t>
            </a:r>
            <a:r>
              <a:rPr lang="en-US" dirty="0" smtClean="0"/>
              <a:t> Introduced </a:t>
            </a:r>
            <a:r>
              <a:rPr lang="en-US" dirty="0" err="1" smtClean="0">
                <a:latin typeface="Courier"/>
              </a:rPr>
              <a:t>Tiji</a:t>
            </a:r>
            <a:r>
              <a:rPr lang="en-US" dirty="0" smtClean="0"/>
              <a:t> for randomized trajectory planning incorporating final time constraints</a:t>
            </a:r>
            <a:br>
              <a:rPr lang="en-US" dirty="0" smtClean="0"/>
            </a:br>
            <a:r>
              <a:rPr lang="en-US" dirty="0" smtClean="0"/>
              <a:t>– </a:t>
            </a:r>
            <a:r>
              <a:rPr lang="en-US" i="1" dirty="0" smtClean="0">
                <a:solidFill>
                  <a:srgbClr val="A53926"/>
                </a:solidFill>
              </a:rPr>
              <a:t> planning limited to a parameterized space of trajectories</a:t>
            </a:r>
          </a:p>
          <a:p>
            <a:r>
              <a:rPr lang="en-US" b="1" dirty="0" smtClean="0"/>
              <a:t>Planning with fixed paths:</a:t>
            </a:r>
          </a:p>
          <a:p>
            <a:pPr lvl="1">
              <a:spcAft>
                <a:spcPts val="600"/>
              </a:spcAft>
            </a:pPr>
            <a:r>
              <a:rPr lang="en-US" b="1" dirty="0" err="1" smtClean="0"/>
              <a:t>Peng</a:t>
            </a:r>
            <a:r>
              <a:rPr lang="en-US" b="1" dirty="0" smtClean="0"/>
              <a:t> and </a:t>
            </a:r>
            <a:r>
              <a:rPr lang="en-US" b="1" dirty="0" err="1" smtClean="0"/>
              <a:t>Akella</a:t>
            </a:r>
            <a:r>
              <a:rPr lang="en-US" b="1" dirty="0" smtClean="0"/>
              <a:t> (2005):</a:t>
            </a:r>
            <a:r>
              <a:rPr lang="en-US" dirty="0" smtClean="0"/>
              <a:t> Introduced a Mixed-Integer Linear Programming method for coordinated multiple robots along specified paths</a:t>
            </a:r>
            <a:br>
              <a:rPr lang="en-US" dirty="0" smtClean="0"/>
            </a:br>
            <a:r>
              <a:rPr lang="en-US" dirty="0" smtClean="0"/>
              <a:t>– </a:t>
            </a:r>
            <a:r>
              <a:rPr lang="en-US" i="1" dirty="0" smtClean="0">
                <a:solidFill>
                  <a:srgbClr val="A53926"/>
                </a:solidFill>
              </a:rPr>
              <a:t>computes sub-optimal trajectories </a:t>
            </a:r>
            <a:r>
              <a:rPr lang="en-US" i="1" smtClean="0">
                <a:solidFill>
                  <a:srgbClr val="A53926"/>
                </a:solidFill>
              </a:rPr>
              <a:t>in general</a:t>
            </a:r>
            <a:endParaRPr lang="en-US" i="1" dirty="0" smtClean="0">
              <a:solidFill>
                <a:srgbClr val="A53926"/>
              </a:solidFill>
            </a:endParaRPr>
          </a:p>
          <a:p>
            <a:pPr lvl="1"/>
            <a:r>
              <a:rPr lang="en-US" b="1" dirty="0" smtClean="0"/>
              <a:t>Kant and </a:t>
            </a:r>
            <a:r>
              <a:rPr lang="en-US" b="1" dirty="0" err="1" smtClean="0"/>
              <a:t>Zucker</a:t>
            </a:r>
            <a:r>
              <a:rPr lang="en-US" b="1" dirty="0" smtClean="0"/>
              <a:t> (1986):</a:t>
            </a:r>
            <a:r>
              <a:rPr lang="en-US" dirty="0" smtClean="0"/>
              <a:t> Introduced a Path-Time decomposition and a visibility graph for trajectory construction</a:t>
            </a:r>
            <a:r>
              <a:rPr lang="en-US" dirty="0"/>
              <a:t/>
            </a:r>
            <a:br>
              <a:rPr lang="en-US" dirty="0"/>
            </a:br>
            <a:r>
              <a:rPr lang="en-US" dirty="0" smtClean="0"/>
              <a:t>– </a:t>
            </a:r>
            <a:r>
              <a:rPr lang="en-US" i="1" dirty="0" smtClean="0">
                <a:solidFill>
                  <a:srgbClr val="A53926"/>
                </a:solidFill>
              </a:rPr>
              <a:t>computes optimal trajectories in the absence of acceleration bounds</a:t>
            </a:r>
            <a:endParaRPr lang="en-US" i="1" dirty="0">
              <a:solidFill>
                <a:srgbClr val="A53926"/>
              </a:solidFill>
            </a:endParaRPr>
          </a:p>
        </p:txBody>
      </p:sp>
    </p:spTree>
    <p:extLst>
      <p:ext uri="{BB962C8B-B14F-4D97-AF65-F5344CB8AC3E}">
        <p14:creationId xmlns:p14="http://schemas.microsoft.com/office/powerpoint/2010/main" val="1572901114"/>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8"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t="14200" b="13800"/>
          <a:stretch/>
        </p:blipFill>
        <p:spPr bwMode="auto">
          <a:xfrm rot="17083342">
            <a:off x="6733758" y="3078389"/>
            <a:ext cx="1469373" cy="7934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7"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2367984">
            <a:off x="7550140" y="4969941"/>
            <a:ext cx="1452536" cy="9657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t="14200" b="13800"/>
          <a:stretch/>
        </p:blipFill>
        <p:spPr bwMode="auto">
          <a:xfrm rot="18192459">
            <a:off x="5882525" y="5091374"/>
            <a:ext cx="1469373" cy="7934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normAutofit/>
          </a:bodyPr>
          <a:lstStyle/>
          <a:p>
            <a:r>
              <a:rPr lang="en-US" dirty="0" smtClean="0"/>
              <a:t>Path-Time Space: Construction</a:t>
            </a:r>
            <a:endParaRPr lang="en-US" dirty="0"/>
          </a:p>
        </p:txBody>
      </p:sp>
      <p:cxnSp>
        <p:nvCxnSpPr>
          <p:cNvPr id="35" name="Straight Arrow Connector 34"/>
          <p:cNvCxnSpPr/>
          <p:nvPr/>
        </p:nvCxnSpPr>
        <p:spPr>
          <a:xfrm>
            <a:off x="565265" y="4643345"/>
            <a:ext cx="4472248"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7" name="Straight Arrow Connector 36"/>
          <p:cNvCxnSpPr/>
          <p:nvPr/>
        </p:nvCxnSpPr>
        <p:spPr>
          <a:xfrm flipV="1">
            <a:off x="562120" y="1730835"/>
            <a:ext cx="3145" cy="2911717"/>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41" name="Straight Connector 40"/>
          <p:cNvCxnSpPr/>
          <p:nvPr/>
        </p:nvCxnSpPr>
        <p:spPr>
          <a:xfrm>
            <a:off x="1320239" y="4460465"/>
            <a:ext cx="0" cy="315884"/>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2101634" y="4460465"/>
            <a:ext cx="0" cy="315884"/>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2858849" y="4460465"/>
            <a:ext cx="0" cy="315884"/>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3656868" y="4460465"/>
            <a:ext cx="0" cy="315884"/>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4430434" y="4460465"/>
            <a:ext cx="7828" cy="315884"/>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498765" y="3757401"/>
            <a:ext cx="166255"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498765" y="2589058"/>
            <a:ext cx="166255"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198268" y="3544269"/>
            <a:ext cx="333746" cy="369332"/>
          </a:xfrm>
          <a:prstGeom prst="rect">
            <a:avLst/>
          </a:prstGeom>
          <a:noFill/>
        </p:spPr>
        <p:txBody>
          <a:bodyPr wrap="none" rtlCol="0">
            <a:spAutoFit/>
          </a:bodyPr>
          <a:lstStyle/>
          <a:p>
            <a:r>
              <a:rPr lang="en-US" dirty="0" smtClean="0"/>
              <a:t>t</a:t>
            </a:r>
            <a:r>
              <a:rPr lang="en-US" baseline="-25000" dirty="0" smtClean="0"/>
              <a:t>1</a:t>
            </a:r>
            <a:endParaRPr lang="en-US" baseline="-25000" dirty="0"/>
          </a:p>
        </p:txBody>
      </p:sp>
      <p:sp>
        <p:nvSpPr>
          <p:cNvPr id="49" name="TextBox 48"/>
          <p:cNvSpPr txBox="1"/>
          <p:nvPr/>
        </p:nvSpPr>
        <p:spPr>
          <a:xfrm>
            <a:off x="198268" y="2404344"/>
            <a:ext cx="333746" cy="369332"/>
          </a:xfrm>
          <a:prstGeom prst="rect">
            <a:avLst/>
          </a:prstGeom>
          <a:noFill/>
        </p:spPr>
        <p:txBody>
          <a:bodyPr wrap="none" rtlCol="0">
            <a:spAutoFit/>
          </a:bodyPr>
          <a:lstStyle/>
          <a:p>
            <a:r>
              <a:rPr lang="en-US" dirty="0" smtClean="0"/>
              <a:t>t</a:t>
            </a:r>
            <a:r>
              <a:rPr lang="en-US" baseline="-25000" dirty="0" smtClean="0"/>
              <a:t>2</a:t>
            </a:r>
            <a:endParaRPr lang="en-US" baseline="-25000" dirty="0"/>
          </a:p>
        </p:txBody>
      </p:sp>
      <p:cxnSp>
        <p:nvCxnSpPr>
          <p:cNvPr id="40" name="Straight Connector 39"/>
          <p:cNvCxnSpPr/>
          <p:nvPr/>
        </p:nvCxnSpPr>
        <p:spPr>
          <a:xfrm>
            <a:off x="2327564" y="4516929"/>
            <a:ext cx="0" cy="223345"/>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3458095" y="4516929"/>
            <a:ext cx="0" cy="223345"/>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2128631" y="4913015"/>
            <a:ext cx="397866" cy="369332"/>
          </a:xfrm>
          <a:prstGeom prst="rect">
            <a:avLst/>
          </a:prstGeom>
          <a:noFill/>
        </p:spPr>
        <p:txBody>
          <a:bodyPr wrap="none" rtlCol="0">
            <a:spAutoFit/>
          </a:bodyPr>
          <a:lstStyle/>
          <a:p>
            <a:r>
              <a:rPr lang="en-US" dirty="0" smtClean="0"/>
              <a:t>p</a:t>
            </a:r>
            <a:r>
              <a:rPr lang="en-US" baseline="-25000" dirty="0" smtClean="0"/>
              <a:t>1</a:t>
            </a:r>
            <a:endParaRPr lang="en-US" baseline="-25000" dirty="0"/>
          </a:p>
        </p:txBody>
      </p:sp>
      <p:sp>
        <p:nvSpPr>
          <p:cNvPr id="53" name="TextBox 52"/>
          <p:cNvSpPr txBox="1"/>
          <p:nvPr/>
        </p:nvSpPr>
        <p:spPr>
          <a:xfrm>
            <a:off x="3242377" y="4913015"/>
            <a:ext cx="397866" cy="369332"/>
          </a:xfrm>
          <a:prstGeom prst="rect">
            <a:avLst/>
          </a:prstGeom>
          <a:noFill/>
        </p:spPr>
        <p:txBody>
          <a:bodyPr wrap="none" rtlCol="0">
            <a:spAutoFit/>
          </a:bodyPr>
          <a:lstStyle/>
          <a:p>
            <a:r>
              <a:rPr lang="en-US" dirty="0" smtClean="0"/>
              <a:t>p</a:t>
            </a:r>
            <a:r>
              <a:rPr lang="en-US" baseline="-25000" dirty="0" smtClean="0"/>
              <a:t>2</a:t>
            </a:r>
            <a:endParaRPr lang="en-US" baseline="-25000" dirty="0"/>
          </a:p>
        </p:txBody>
      </p:sp>
      <p:sp>
        <p:nvSpPr>
          <p:cNvPr id="5" name="Rectangle 4"/>
          <p:cNvSpPr/>
          <p:nvPr/>
        </p:nvSpPr>
        <p:spPr>
          <a:xfrm>
            <a:off x="2305650" y="2490456"/>
            <a:ext cx="1177103" cy="12669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p:cNvSpPr txBox="1"/>
          <p:nvPr/>
        </p:nvSpPr>
        <p:spPr>
          <a:xfrm>
            <a:off x="1839153" y="1532028"/>
            <a:ext cx="2039391" cy="646331"/>
          </a:xfrm>
          <a:prstGeom prst="rect">
            <a:avLst/>
          </a:prstGeom>
          <a:noFill/>
        </p:spPr>
        <p:txBody>
          <a:bodyPr wrap="square" rtlCol="0">
            <a:spAutoFit/>
          </a:bodyPr>
          <a:lstStyle/>
          <a:p>
            <a:pPr algn="ctr"/>
            <a:r>
              <a:rPr lang="en-US" dirty="0" smtClean="0"/>
              <a:t>Overlap path parameter</a:t>
            </a:r>
            <a:endParaRPr lang="en-US" dirty="0"/>
          </a:p>
        </p:txBody>
      </p:sp>
      <p:sp>
        <p:nvSpPr>
          <p:cNvPr id="34" name="Left Brace 33"/>
          <p:cNvSpPr/>
          <p:nvPr/>
        </p:nvSpPr>
        <p:spPr>
          <a:xfrm rot="16200000" flipH="1">
            <a:off x="2757389" y="1704051"/>
            <a:ext cx="202919" cy="1168391"/>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6" name="TextBox 35"/>
          <p:cNvSpPr txBox="1"/>
          <p:nvPr/>
        </p:nvSpPr>
        <p:spPr>
          <a:xfrm>
            <a:off x="3888354" y="3036254"/>
            <a:ext cx="1890261" cy="369332"/>
          </a:xfrm>
          <a:prstGeom prst="rect">
            <a:avLst/>
          </a:prstGeom>
          <a:noFill/>
        </p:spPr>
        <p:txBody>
          <a:bodyPr wrap="none" rtlCol="0">
            <a:spAutoFit/>
          </a:bodyPr>
          <a:lstStyle/>
          <a:p>
            <a:r>
              <a:rPr lang="en-US" dirty="0" smtClean="0"/>
              <a:t>Overlap duration</a:t>
            </a:r>
            <a:endParaRPr lang="en-US" dirty="0"/>
          </a:p>
        </p:txBody>
      </p:sp>
      <p:sp>
        <p:nvSpPr>
          <p:cNvPr id="38" name="Left Brace 37"/>
          <p:cNvSpPr/>
          <p:nvPr/>
        </p:nvSpPr>
        <p:spPr>
          <a:xfrm flipH="1">
            <a:off x="3672229" y="2605505"/>
            <a:ext cx="202919" cy="1168391"/>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1567963" y="1795549"/>
            <a:ext cx="5985832" cy="4451545"/>
          </a:xfrm>
          <a:custGeom>
            <a:avLst/>
            <a:gdLst>
              <a:gd name="connsiteX0" fmla="*/ 0 w 5891250"/>
              <a:gd name="connsiteY0" fmla="*/ 3857106 h 4219710"/>
              <a:gd name="connsiteX1" fmla="*/ 1396539 w 5891250"/>
              <a:gd name="connsiteY1" fmla="*/ 3441469 h 4219710"/>
              <a:gd name="connsiteX2" fmla="*/ 2410691 w 5891250"/>
              <a:gd name="connsiteY2" fmla="*/ 3940233 h 4219710"/>
              <a:gd name="connsiteX3" fmla="*/ 4655128 w 5891250"/>
              <a:gd name="connsiteY3" fmla="*/ 4056611 h 4219710"/>
              <a:gd name="connsiteX4" fmla="*/ 5818910 w 5891250"/>
              <a:gd name="connsiteY4" fmla="*/ 1645920 h 4219710"/>
              <a:gd name="connsiteX5" fmla="*/ 5669280 w 5891250"/>
              <a:gd name="connsiteY5" fmla="*/ 0 h 4219710"/>
              <a:gd name="connsiteX0" fmla="*/ 0 w 5891250"/>
              <a:gd name="connsiteY0" fmla="*/ 3857106 h 4219710"/>
              <a:gd name="connsiteX1" fmla="*/ 1396539 w 5891250"/>
              <a:gd name="connsiteY1" fmla="*/ 3441469 h 4219710"/>
              <a:gd name="connsiteX2" fmla="*/ 2859578 w 5891250"/>
              <a:gd name="connsiteY2" fmla="*/ 3940233 h 4219710"/>
              <a:gd name="connsiteX3" fmla="*/ 4655128 w 5891250"/>
              <a:gd name="connsiteY3" fmla="*/ 4056611 h 4219710"/>
              <a:gd name="connsiteX4" fmla="*/ 5818910 w 5891250"/>
              <a:gd name="connsiteY4" fmla="*/ 1645920 h 4219710"/>
              <a:gd name="connsiteX5" fmla="*/ 5669280 w 5891250"/>
              <a:gd name="connsiteY5" fmla="*/ 0 h 4219710"/>
              <a:gd name="connsiteX0" fmla="*/ 0 w 5891250"/>
              <a:gd name="connsiteY0" fmla="*/ 3857106 h 4245849"/>
              <a:gd name="connsiteX1" fmla="*/ 1396539 w 5891250"/>
              <a:gd name="connsiteY1" fmla="*/ 3441469 h 4245849"/>
              <a:gd name="connsiteX2" fmla="*/ 2859578 w 5891250"/>
              <a:gd name="connsiteY2" fmla="*/ 3940233 h 4245849"/>
              <a:gd name="connsiteX3" fmla="*/ 4655128 w 5891250"/>
              <a:gd name="connsiteY3" fmla="*/ 4056611 h 4245849"/>
              <a:gd name="connsiteX4" fmla="*/ 5818910 w 5891250"/>
              <a:gd name="connsiteY4" fmla="*/ 1645920 h 4245849"/>
              <a:gd name="connsiteX5" fmla="*/ 5669280 w 5891250"/>
              <a:gd name="connsiteY5" fmla="*/ 0 h 4245849"/>
              <a:gd name="connsiteX0" fmla="*/ 0 w 5891250"/>
              <a:gd name="connsiteY0" fmla="*/ 3857106 h 4245848"/>
              <a:gd name="connsiteX1" fmla="*/ 1396539 w 5891250"/>
              <a:gd name="connsiteY1" fmla="*/ 3441469 h 4245848"/>
              <a:gd name="connsiteX2" fmla="*/ 2926080 w 5891250"/>
              <a:gd name="connsiteY2" fmla="*/ 3940233 h 4245848"/>
              <a:gd name="connsiteX3" fmla="*/ 4655128 w 5891250"/>
              <a:gd name="connsiteY3" fmla="*/ 4056611 h 4245848"/>
              <a:gd name="connsiteX4" fmla="*/ 5818910 w 5891250"/>
              <a:gd name="connsiteY4" fmla="*/ 1645920 h 4245848"/>
              <a:gd name="connsiteX5" fmla="*/ 5669280 w 5891250"/>
              <a:gd name="connsiteY5" fmla="*/ 0 h 4245848"/>
              <a:gd name="connsiteX0" fmla="*/ 0 w 5891250"/>
              <a:gd name="connsiteY0" fmla="*/ 3857106 h 4216403"/>
              <a:gd name="connsiteX1" fmla="*/ 1562793 w 5891250"/>
              <a:gd name="connsiteY1" fmla="*/ 3541222 h 4216403"/>
              <a:gd name="connsiteX2" fmla="*/ 2926080 w 5891250"/>
              <a:gd name="connsiteY2" fmla="*/ 3940233 h 4216403"/>
              <a:gd name="connsiteX3" fmla="*/ 4655128 w 5891250"/>
              <a:gd name="connsiteY3" fmla="*/ 4056611 h 4216403"/>
              <a:gd name="connsiteX4" fmla="*/ 5818910 w 5891250"/>
              <a:gd name="connsiteY4" fmla="*/ 1645920 h 4216403"/>
              <a:gd name="connsiteX5" fmla="*/ 5669280 w 5891250"/>
              <a:gd name="connsiteY5" fmla="*/ 0 h 4216403"/>
              <a:gd name="connsiteX0" fmla="*/ 0 w 5891250"/>
              <a:gd name="connsiteY0" fmla="*/ 3857106 h 4237828"/>
              <a:gd name="connsiteX1" fmla="*/ 1562793 w 5891250"/>
              <a:gd name="connsiteY1" fmla="*/ 3541222 h 4237828"/>
              <a:gd name="connsiteX2" fmla="*/ 2926080 w 5891250"/>
              <a:gd name="connsiteY2" fmla="*/ 3940233 h 4237828"/>
              <a:gd name="connsiteX3" fmla="*/ 4655128 w 5891250"/>
              <a:gd name="connsiteY3" fmla="*/ 4056611 h 4237828"/>
              <a:gd name="connsiteX4" fmla="*/ 5818910 w 5891250"/>
              <a:gd name="connsiteY4" fmla="*/ 1645920 h 4237828"/>
              <a:gd name="connsiteX5" fmla="*/ 5669280 w 5891250"/>
              <a:gd name="connsiteY5" fmla="*/ 0 h 4237828"/>
              <a:gd name="connsiteX0" fmla="*/ 0 w 5891250"/>
              <a:gd name="connsiteY0" fmla="*/ 3857106 h 4256215"/>
              <a:gd name="connsiteX1" fmla="*/ 1562793 w 5891250"/>
              <a:gd name="connsiteY1" fmla="*/ 3541222 h 4256215"/>
              <a:gd name="connsiteX2" fmla="*/ 3092335 w 5891250"/>
              <a:gd name="connsiteY2" fmla="*/ 3990110 h 4256215"/>
              <a:gd name="connsiteX3" fmla="*/ 4655128 w 5891250"/>
              <a:gd name="connsiteY3" fmla="*/ 4056611 h 4256215"/>
              <a:gd name="connsiteX4" fmla="*/ 5818910 w 5891250"/>
              <a:gd name="connsiteY4" fmla="*/ 1645920 h 4256215"/>
              <a:gd name="connsiteX5" fmla="*/ 5669280 w 5891250"/>
              <a:gd name="connsiteY5" fmla="*/ 0 h 4256215"/>
              <a:gd name="connsiteX0" fmla="*/ 0 w 5985832"/>
              <a:gd name="connsiteY0" fmla="*/ 4451545 h 4451545"/>
              <a:gd name="connsiteX1" fmla="*/ 1657375 w 5985832"/>
              <a:gd name="connsiteY1" fmla="*/ 3541222 h 4451545"/>
              <a:gd name="connsiteX2" fmla="*/ 3186917 w 5985832"/>
              <a:gd name="connsiteY2" fmla="*/ 3990110 h 4451545"/>
              <a:gd name="connsiteX3" fmla="*/ 4749710 w 5985832"/>
              <a:gd name="connsiteY3" fmla="*/ 4056611 h 4451545"/>
              <a:gd name="connsiteX4" fmla="*/ 5913492 w 5985832"/>
              <a:gd name="connsiteY4" fmla="*/ 1645920 h 4451545"/>
              <a:gd name="connsiteX5" fmla="*/ 5763862 w 5985832"/>
              <a:gd name="connsiteY5" fmla="*/ 0 h 4451545"/>
              <a:gd name="connsiteX0" fmla="*/ 0 w 5985832"/>
              <a:gd name="connsiteY0" fmla="*/ 4451545 h 4451545"/>
              <a:gd name="connsiteX1" fmla="*/ 1643864 w 5985832"/>
              <a:gd name="connsiteY1" fmla="*/ 3933012 h 4451545"/>
              <a:gd name="connsiteX2" fmla="*/ 3186917 w 5985832"/>
              <a:gd name="connsiteY2" fmla="*/ 3990110 h 4451545"/>
              <a:gd name="connsiteX3" fmla="*/ 4749710 w 5985832"/>
              <a:gd name="connsiteY3" fmla="*/ 4056611 h 4451545"/>
              <a:gd name="connsiteX4" fmla="*/ 5913492 w 5985832"/>
              <a:gd name="connsiteY4" fmla="*/ 1645920 h 4451545"/>
              <a:gd name="connsiteX5" fmla="*/ 5763862 w 5985832"/>
              <a:gd name="connsiteY5" fmla="*/ 0 h 4451545"/>
              <a:gd name="connsiteX0" fmla="*/ 0 w 5985832"/>
              <a:gd name="connsiteY0" fmla="*/ 4451545 h 4451545"/>
              <a:gd name="connsiteX1" fmla="*/ 1643864 w 5985832"/>
              <a:gd name="connsiteY1" fmla="*/ 3933012 h 4451545"/>
              <a:gd name="connsiteX2" fmla="*/ 3186917 w 5985832"/>
              <a:gd name="connsiteY2" fmla="*/ 3990110 h 4451545"/>
              <a:gd name="connsiteX3" fmla="*/ 4749710 w 5985832"/>
              <a:gd name="connsiteY3" fmla="*/ 4056611 h 4451545"/>
              <a:gd name="connsiteX4" fmla="*/ 5913492 w 5985832"/>
              <a:gd name="connsiteY4" fmla="*/ 1645920 h 4451545"/>
              <a:gd name="connsiteX5" fmla="*/ 5763862 w 5985832"/>
              <a:gd name="connsiteY5" fmla="*/ 0 h 445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85832" h="4451545">
                <a:moveTo>
                  <a:pt x="0" y="4451545"/>
                </a:moveTo>
                <a:cubicBezTo>
                  <a:pt x="497378" y="4236799"/>
                  <a:pt x="1112711" y="4009918"/>
                  <a:pt x="1643864" y="3933012"/>
                </a:cubicBezTo>
                <a:cubicBezTo>
                  <a:pt x="2175017" y="3856106"/>
                  <a:pt x="2682787" y="3888451"/>
                  <a:pt x="3186917" y="3990110"/>
                </a:cubicBezTo>
                <a:cubicBezTo>
                  <a:pt x="3691047" y="4091769"/>
                  <a:pt x="4295281" y="4447309"/>
                  <a:pt x="4749710" y="4056611"/>
                </a:cubicBezTo>
                <a:cubicBezTo>
                  <a:pt x="5204139" y="3665913"/>
                  <a:pt x="5744467" y="2322022"/>
                  <a:pt x="5913492" y="1645920"/>
                </a:cubicBezTo>
                <a:cubicBezTo>
                  <a:pt x="6082517" y="969818"/>
                  <a:pt x="5923189" y="484909"/>
                  <a:pt x="5763862" y="0"/>
                </a:cubicBezTo>
              </a:path>
            </a:pathLst>
          </a:custGeom>
          <a:noFill/>
          <a:ln>
            <a:solidFill>
              <a:srgbClr val="FF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p:cNvSpPr/>
          <p:nvPr/>
        </p:nvSpPr>
        <p:spPr>
          <a:xfrm>
            <a:off x="5937929" y="3612511"/>
            <a:ext cx="2412262" cy="1886047"/>
          </a:xfrm>
          <a:custGeom>
            <a:avLst/>
            <a:gdLst>
              <a:gd name="connsiteX0" fmla="*/ 2743200 w 2743200"/>
              <a:gd name="connsiteY0" fmla="*/ 2128058 h 2128058"/>
              <a:gd name="connsiteX1" fmla="*/ 1862051 w 2743200"/>
              <a:gd name="connsiteY1" fmla="*/ 1413164 h 2128058"/>
              <a:gd name="connsiteX2" fmla="*/ 0 w 2743200"/>
              <a:gd name="connsiteY2" fmla="*/ 0 h 2128058"/>
            </a:gdLst>
            <a:ahLst/>
            <a:cxnLst>
              <a:cxn ang="0">
                <a:pos x="connsiteX0" y="connsiteY0"/>
              </a:cxn>
              <a:cxn ang="0">
                <a:pos x="connsiteX1" y="connsiteY1"/>
              </a:cxn>
              <a:cxn ang="0">
                <a:pos x="connsiteX2" y="connsiteY2"/>
              </a:cxn>
            </a:cxnLst>
            <a:rect l="l" t="t" r="r" b="b"/>
            <a:pathLst>
              <a:path w="2743200" h="2128058">
                <a:moveTo>
                  <a:pt x="2743200" y="2128058"/>
                </a:moveTo>
                <a:cubicBezTo>
                  <a:pt x="2531225" y="1947949"/>
                  <a:pt x="2319251" y="1767840"/>
                  <a:pt x="1862051" y="1413164"/>
                </a:cubicBezTo>
                <a:cubicBezTo>
                  <a:pt x="1404851" y="1058488"/>
                  <a:pt x="702425" y="529244"/>
                  <a:pt x="0" y="0"/>
                </a:cubicBezTo>
              </a:path>
            </a:pathLst>
          </a:custGeom>
          <a:noFill/>
          <a:ln>
            <a:solidFill>
              <a:srgbClr val="0070C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p:cNvSpPr/>
          <p:nvPr/>
        </p:nvSpPr>
        <p:spPr>
          <a:xfrm>
            <a:off x="5657527" y="3810458"/>
            <a:ext cx="2921207" cy="2340962"/>
          </a:xfrm>
          <a:custGeom>
            <a:avLst/>
            <a:gdLst>
              <a:gd name="connsiteX0" fmla="*/ 2743200 w 2743200"/>
              <a:gd name="connsiteY0" fmla="*/ 2128058 h 2128058"/>
              <a:gd name="connsiteX1" fmla="*/ 1862051 w 2743200"/>
              <a:gd name="connsiteY1" fmla="*/ 1413164 h 2128058"/>
              <a:gd name="connsiteX2" fmla="*/ 0 w 2743200"/>
              <a:gd name="connsiteY2" fmla="*/ 0 h 2128058"/>
            </a:gdLst>
            <a:ahLst/>
            <a:cxnLst>
              <a:cxn ang="0">
                <a:pos x="connsiteX0" y="connsiteY0"/>
              </a:cxn>
              <a:cxn ang="0">
                <a:pos x="connsiteX1" y="connsiteY1"/>
              </a:cxn>
              <a:cxn ang="0">
                <a:pos x="connsiteX2" y="connsiteY2"/>
              </a:cxn>
            </a:cxnLst>
            <a:rect l="l" t="t" r="r" b="b"/>
            <a:pathLst>
              <a:path w="2743200" h="2128058">
                <a:moveTo>
                  <a:pt x="2743200" y="2128058"/>
                </a:moveTo>
                <a:cubicBezTo>
                  <a:pt x="2531225" y="1947949"/>
                  <a:pt x="2319251" y="1767840"/>
                  <a:pt x="1862051" y="1413164"/>
                </a:cubicBezTo>
                <a:cubicBezTo>
                  <a:pt x="1404851" y="1058488"/>
                  <a:pt x="702425" y="529244"/>
                  <a:pt x="0" y="0"/>
                </a:cubicBezTo>
              </a:path>
            </a:pathLst>
          </a:custGeom>
          <a:noFill/>
          <a:ln>
            <a:solidFill>
              <a:schemeClr val="accent4"/>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Freeform 59"/>
          <p:cNvSpPr/>
          <p:nvPr/>
        </p:nvSpPr>
        <p:spPr>
          <a:xfrm>
            <a:off x="6069883" y="3348583"/>
            <a:ext cx="2966613" cy="2331839"/>
          </a:xfrm>
          <a:custGeom>
            <a:avLst/>
            <a:gdLst>
              <a:gd name="connsiteX0" fmla="*/ 2743200 w 2743200"/>
              <a:gd name="connsiteY0" fmla="*/ 2128058 h 2128058"/>
              <a:gd name="connsiteX1" fmla="*/ 1862051 w 2743200"/>
              <a:gd name="connsiteY1" fmla="*/ 1413164 h 2128058"/>
              <a:gd name="connsiteX2" fmla="*/ 0 w 2743200"/>
              <a:gd name="connsiteY2" fmla="*/ 0 h 2128058"/>
            </a:gdLst>
            <a:ahLst/>
            <a:cxnLst>
              <a:cxn ang="0">
                <a:pos x="connsiteX0" y="connsiteY0"/>
              </a:cxn>
              <a:cxn ang="0">
                <a:pos x="connsiteX1" y="connsiteY1"/>
              </a:cxn>
              <a:cxn ang="0">
                <a:pos x="connsiteX2" y="connsiteY2"/>
              </a:cxn>
            </a:cxnLst>
            <a:rect l="l" t="t" r="r" b="b"/>
            <a:pathLst>
              <a:path w="2743200" h="2128058">
                <a:moveTo>
                  <a:pt x="2743200" y="2128058"/>
                </a:moveTo>
                <a:cubicBezTo>
                  <a:pt x="2531225" y="1947949"/>
                  <a:pt x="2319251" y="1767840"/>
                  <a:pt x="1862051" y="1413164"/>
                </a:cubicBezTo>
                <a:cubicBezTo>
                  <a:pt x="1404851" y="1058488"/>
                  <a:pt x="702425" y="529244"/>
                  <a:pt x="0" y="0"/>
                </a:cubicBezTo>
              </a:path>
            </a:pathLst>
          </a:custGeom>
          <a:noFill/>
          <a:ln>
            <a:solidFill>
              <a:schemeClr val="accent4"/>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1" name="Straight Connector 60"/>
          <p:cNvCxnSpPr/>
          <p:nvPr/>
        </p:nvCxnSpPr>
        <p:spPr>
          <a:xfrm flipV="1">
            <a:off x="5646882" y="3341775"/>
            <a:ext cx="442954" cy="477661"/>
          </a:xfrm>
          <a:prstGeom prst="line">
            <a:avLst/>
          </a:prstGeom>
          <a:noFill/>
          <a:ln>
            <a:solidFill>
              <a:schemeClr val="accent4"/>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cxnSp>
      <p:cxnSp>
        <p:nvCxnSpPr>
          <p:cNvPr id="62" name="Straight Connector 61"/>
          <p:cNvCxnSpPr>
            <a:stCxn id="59" idx="0"/>
          </p:cNvCxnSpPr>
          <p:nvPr/>
        </p:nvCxnSpPr>
        <p:spPr>
          <a:xfrm flipV="1">
            <a:off x="8578734" y="5661248"/>
            <a:ext cx="457762" cy="490172"/>
          </a:xfrm>
          <a:prstGeom prst="line">
            <a:avLst/>
          </a:prstGeom>
          <a:noFill/>
          <a:ln>
            <a:solidFill>
              <a:schemeClr val="accent4"/>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cxnSp>
      <p:sp>
        <p:nvSpPr>
          <p:cNvPr id="63" name="TextBox 62"/>
          <p:cNvSpPr txBox="1"/>
          <p:nvPr/>
        </p:nvSpPr>
        <p:spPr>
          <a:xfrm>
            <a:off x="6749935" y="6051764"/>
            <a:ext cx="1108421" cy="646331"/>
          </a:xfrm>
          <a:prstGeom prst="rect">
            <a:avLst/>
          </a:prstGeom>
          <a:noFill/>
        </p:spPr>
        <p:txBody>
          <a:bodyPr wrap="none" rtlCol="0">
            <a:spAutoFit/>
          </a:bodyPr>
          <a:lstStyle/>
          <a:p>
            <a:r>
              <a:rPr lang="en-US" dirty="0" smtClean="0"/>
              <a:t>Obstacle</a:t>
            </a:r>
          </a:p>
          <a:p>
            <a:r>
              <a:rPr lang="en-US" dirty="0" smtClean="0"/>
              <a:t>vehicle</a:t>
            </a:r>
            <a:endParaRPr lang="en-US" dirty="0"/>
          </a:p>
        </p:txBody>
      </p:sp>
      <p:cxnSp>
        <p:nvCxnSpPr>
          <p:cNvPr id="64" name="Straight Connector 63"/>
          <p:cNvCxnSpPr/>
          <p:nvPr/>
        </p:nvCxnSpPr>
        <p:spPr>
          <a:xfrm flipV="1">
            <a:off x="6516216" y="4005064"/>
            <a:ext cx="362869" cy="442566"/>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flipV="1">
            <a:off x="7319394" y="4587966"/>
            <a:ext cx="362869" cy="442566"/>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6622669" y="4743953"/>
            <a:ext cx="645573" cy="358831"/>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6982689" y="4005063"/>
            <a:ext cx="613647" cy="21602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68" name="Oval 67"/>
          <p:cNvSpPr/>
          <p:nvPr/>
        </p:nvSpPr>
        <p:spPr>
          <a:xfrm>
            <a:off x="6539541" y="5419899"/>
            <a:ext cx="166255" cy="166255"/>
          </a:xfrm>
          <a:prstGeom prst="ellipse">
            <a:avLst/>
          </a:prstGeom>
          <a:solidFill>
            <a:srgbClr val="FF000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69" name="Oval 68"/>
          <p:cNvSpPr/>
          <p:nvPr/>
        </p:nvSpPr>
        <p:spPr>
          <a:xfrm>
            <a:off x="7400570" y="3404581"/>
            <a:ext cx="166255" cy="166255"/>
          </a:xfrm>
          <a:prstGeom prst="ellipse">
            <a:avLst/>
          </a:prstGeom>
          <a:solidFill>
            <a:srgbClr val="FF000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70" name="TextBox 69"/>
          <p:cNvSpPr txBox="1"/>
          <p:nvPr/>
        </p:nvSpPr>
        <p:spPr>
          <a:xfrm>
            <a:off x="5813646" y="4934469"/>
            <a:ext cx="397866" cy="369332"/>
          </a:xfrm>
          <a:prstGeom prst="rect">
            <a:avLst/>
          </a:prstGeom>
          <a:noFill/>
        </p:spPr>
        <p:txBody>
          <a:bodyPr wrap="none" rtlCol="0">
            <a:spAutoFit/>
          </a:bodyPr>
          <a:lstStyle/>
          <a:p>
            <a:r>
              <a:rPr lang="en-US" dirty="0" smtClean="0"/>
              <a:t>p</a:t>
            </a:r>
            <a:r>
              <a:rPr lang="en-US" baseline="-25000" dirty="0" smtClean="0"/>
              <a:t>1</a:t>
            </a:r>
            <a:endParaRPr lang="en-US" baseline="-25000" dirty="0"/>
          </a:p>
        </p:txBody>
      </p:sp>
      <p:sp>
        <p:nvSpPr>
          <p:cNvPr id="71" name="TextBox 70"/>
          <p:cNvSpPr txBox="1"/>
          <p:nvPr/>
        </p:nvSpPr>
        <p:spPr>
          <a:xfrm>
            <a:off x="6697650" y="2928313"/>
            <a:ext cx="397866" cy="369332"/>
          </a:xfrm>
          <a:prstGeom prst="rect">
            <a:avLst/>
          </a:prstGeom>
          <a:noFill/>
        </p:spPr>
        <p:txBody>
          <a:bodyPr wrap="none" rtlCol="0">
            <a:spAutoFit/>
          </a:bodyPr>
          <a:lstStyle/>
          <a:p>
            <a:r>
              <a:rPr lang="en-US" dirty="0" smtClean="0"/>
              <a:t>p</a:t>
            </a:r>
            <a:r>
              <a:rPr lang="en-US" baseline="-25000" dirty="0" smtClean="0"/>
              <a:t>2</a:t>
            </a:r>
            <a:endParaRPr lang="en-US" baseline="-25000" dirty="0"/>
          </a:p>
        </p:txBody>
      </p:sp>
      <p:sp>
        <p:nvSpPr>
          <p:cNvPr id="3" name="TextBox 2"/>
          <p:cNvSpPr txBox="1"/>
          <p:nvPr/>
        </p:nvSpPr>
        <p:spPr>
          <a:xfrm>
            <a:off x="7950158" y="1278488"/>
            <a:ext cx="973161" cy="646331"/>
          </a:xfrm>
          <a:prstGeom prst="rect">
            <a:avLst/>
          </a:prstGeom>
          <a:noFill/>
        </p:spPr>
        <p:txBody>
          <a:bodyPr wrap="square" rtlCol="0">
            <a:spAutoFit/>
          </a:bodyPr>
          <a:lstStyle/>
          <a:p>
            <a:r>
              <a:rPr lang="en-US" dirty="0" smtClean="0"/>
              <a:t>Agent</a:t>
            </a:r>
          </a:p>
          <a:p>
            <a:r>
              <a:rPr lang="en-US" dirty="0" smtClean="0"/>
              <a:t>vehicle</a:t>
            </a:r>
            <a:endParaRPr lang="en-US" dirty="0"/>
          </a:p>
        </p:txBody>
      </p:sp>
      <p:cxnSp>
        <p:nvCxnSpPr>
          <p:cNvPr id="6" name="Straight Arrow Connector 5"/>
          <p:cNvCxnSpPr>
            <a:stCxn id="3" idx="2"/>
          </p:cNvCxnSpPr>
          <p:nvPr/>
        </p:nvCxnSpPr>
        <p:spPr>
          <a:xfrm flipH="1">
            <a:off x="7917819" y="1924819"/>
            <a:ext cx="518920" cy="804196"/>
          </a:xfrm>
          <a:prstGeom prst="straightConnector1">
            <a:avLst/>
          </a:prstGeom>
          <a:ln w="12700" cmpd="sng">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63" idx="3"/>
          </p:cNvCxnSpPr>
          <p:nvPr/>
        </p:nvCxnSpPr>
        <p:spPr>
          <a:xfrm flipV="1">
            <a:off x="7858356" y="5824722"/>
            <a:ext cx="197802" cy="550208"/>
          </a:xfrm>
          <a:prstGeom prst="straightConnector1">
            <a:avLst/>
          </a:prstGeom>
          <a:ln w="12700" cmpd="sng">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56" name="Oval 55"/>
          <p:cNvSpPr/>
          <p:nvPr/>
        </p:nvSpPr>
        <p:spPr>
          <a:xfrm>
            <a:off x="868121" y="4254305"/>
            <a:ext cx="138805" cy="138805"/>
          </a:xfrm>
          <a:prstGeom prst="ellipse">
            <a:avLst/>
          </a:prstGeom>
          <a:solidFill>
            <a:srgbClr val="FF000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84" name="Freeform 83"/>
          <p:cNvSpPr/>
          <p:nvPr/>
        </p:nvSpPr>
        <p:spPr>
          <a:xfrm>
            <a:off x="999324" y="3865324"/>
            <a:ext cx="2498313" cy="416372"/>
          </a:xfrm>
          <a:custGeom>
            <a:avLst/>
            <a:gdLst>
              <a:gd name="connsiteX0" fmla="*/ 0 w 2602410"/>
              <a:gd name="connsiteY0" fmla="*/ 374735 h 374735"/>
              <a:gd name="connsiteX1" fmla="*/ 2602410 w 2602410"/>
              <a:gd name="connsiteY1" fmla="*/ 0 h 374735"/>
              <a:gd name="connsiteX0" fmla="*/ 0 w 2602410"/>
              <a:gd name="connsiteY0" fmla="*/ 374735 h 374735"/>
              <a:gd name="connsiteX1" fmla="*/ 2602410 w 2602410"/>
              <a:gd name="connsiteY1" fmla="*/ 0 h 374735"/>
              <a:gd name="connsiteX0" fmla="*/ 0 w 2498313"/>
              <a:gd name="connsiteY0" fmla="*/ 471889 h 471889"/>
              <a:gd name="connsiteX1" fmla="*/ 2498313 w 2498313"/>
              <a:gd name="connsiteY1" fmla="*/ 0 h 471889"/>
              <a:gd name="connsiteX0" fmla="*/ 0 w 2498313"/>
              <a:gd name="connsiteY0" fmla="*/ 471889 h 471889"/>
              <a:gd name="connsiteX1" fmla="*/ 2498313 w 2498313"/>
              <a:gd name="connsiteY1" fmla="*/ 0 h 471889"/>
              <a:gd name="connsiteX0" fmla="*/ 0 w 2498313"/>
              <a:gd name="connsiteY0" fmla="*/ 471889 h 471889"/>
              <a:gd name="connsiteX1" fmla="*/ 2498313 w 2498313"/>
              <a:gd name="connsiteY1" fmla="*/ 0 h 471889"/>
            </a:gdLst>
            <a:ahLst/>
            <a:cxnLst>
              <a:cxn ang="0">
                <a:pos x="connsiteX0" y="connsiteY0"/>
              </a:cxn>
              <a:cxn ang="0">
                <a:pos x="connsiteX1" y="connsiteY1"/>
              </a:cxn>
            </a:cxnLst>
            <a:rect l="l" t="t" r="r" b="b"/>
            <a:pathLst>
              <a:path w="2498313" h="471889">
                <a:moveTo>
                  <a:pt x="0" y="471889"/>
                </a:moveTo>
                <a:cubicBezTo>
                  <a:pt x="499664" y="20818"/>
                  <a:pt x="922987" y="111033"/>
                  <a:pt x="2498313" y="0"/>
                </a:cubicBezTo>
              </a:path>
            </a:pathLst>
          </a:custGeom>
          <a:noFill/>
          <a:ln w="12700" cmpd="sng">
            <a:solidFill>
              <a:schemeClr val="tx1"/>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5" name="Freeform 84"/>
          <p:cNvSpPr/>
          <p:nvPr/>
        </p:nvSpPr>
        <p:spPr>
          <a:xfrm>
            <a:off x="978506" y="2442718"/>
            <a:ext cx="1242217" cy="1832038"/>
          </a:xfrm>
          <a:custGeom>
            <a:avLst/>
            <a:gdLst>
              <a:gd name="connsiteX0" fmla="*/ 0 w 1297735"/>
              <a:gd name="connsiteY0" fmla="*/ 1832038 h 1832038"/>
              <a:gd name="connsiteX1" fmla="*/ 1297735 w 1297735"/>
              <a:gd name="connsiteY1" fmla="*/ 0 h 1832038"/>
              <a:gd name="connsiteX2" fmla="*/ 1297735 w 1297735"/>
              <a:gd name="connsiteY2" fmla="*/ 0 h 1832038"/>
              <a:gd name="connsiteX0" fmla="*/ 0 w 1300531"/>
              <a:gd name="connsiteY0" fmla="*/ 1832038 h 1832038"/>
              <a:gd name="connsiteX1" fmla="*/ 1297735 w 1300531"/>
              <a:gd name="connsiteY1" fmla="*/ 0 h 1832038"/>
              <a:gd name="connsiteX2" fmla="*/ 1297735 w 1300531"/>
              <a:gd name="connsiteY2" fmla="*/ 0 h 1832038"/>
              <a:gd name="connsiteX0" fmla="*/ 0 w 1301942"/>
              <a:gd name="connsiteY0" fmla="*/ 1832038 h 1832038"/>
              <a:gd name="connsiteX1" fmla="*/ 1297735 w 1301942"/>
              <a:gd name="connsiteY1" fmla="*/ 0 h 1832038"/>
              <a:gd name="connsiteX2" fmla="*/ 1297735 w 1301942"/>
              <a:gd name="connsiteY2" fmla="*/ 0 h 1832038"/>
              <a:gd name="connsiteX0" fmla="*/ 0 w 1297735"/>
              <a:gd name="connsiteY0" fmla="*/ 1832038 h 1832038"/>
              <a:gd name="connsiteX1" fmla="*/ 1297735 w 1297735"/>
              <a:gd name="connsiteY1" fmla="*/ 0 h 1832038"/>
              <a:gd name="connsiteX2" fmla="*/ 1297735 w 1297735"/>
              <a:gd name="connsiteY2" fmla="*/ 0 h 1832038"/>
            </a:gdLst>
            <a:ahLst/>
            <a:cxnLst>
              <a:cxn ang="0">
                <a:pos x="connsiteX0" y="connsiteY0"/>
              </a:cxn>
              <a:cxn ang="0">
                <a:pos x="connsiteX1" y="connsiteY1"/>
              </a:cxn>
              <a:cxn ang="0">
                <a:pos x="connsiteX2" y="connsiteY2"/>
              </a:cxn>
            </a:cxnLst>
            <a:rect l="l" t="t" r="r" b="b"/>
            <a:pathLst>
              <a:path w="1297735" h="1832038">
                <a:moveTo>
                  <a:pt x="0" y="1832038"/>
                </a:moveTo>
                <a:cubicBezTo>
                  <a:pt x="765686" y="1283815"/>
                  <a:pt x="1274602" y="1325452"/>
                  <a:pt x="1297735" y="0"/>
                </a:cubicBezTo>
                <a:lnTo>
                  <a:pt x="1297735" y="0"/>
                </a:lnTo>
              </a:path>
            </a:pathLst>
          </a:custGeom>
          <a:ln w="12700" cmpd="sng">
            <a:solidFill>
              <a:schemeClr val="tx1"/>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6" name="TextBox 85"/>
          <p:cNvSpPr txBox="1"/>
          <p:nvPr/>
        </p:nvSpPr>
        <p:spPr>
          <a:xfrm>
            <a:off x="2408097" y="4101268"/>
            <a:ext cx="1450409" cy="338554"/>
          </a:xfrm>
          <a:prstGeom prst="rect">
            <a:avLst/>
          </a:prstGeom>
          <a:noFill/>
        </p:spPr>
        <p:txBody>
          <a:bodyPr wrap="square" rtlCol="0">
            <a:spAutoFit/>
          </a:bodyPr>
          <a:lstStyle/>
          <a:p>
            <a:r>
              <a:rPr lang="en-US" sz="1600" dirty="0" smtClean="0"/>
              <a:t>Acceleration</a:t>
            </a:r>
            <a:endParaRPr lang="en-US" sz="1600" dirty="0"/>
          </a:p>
        </p:txBody>
      </p:sp>
      <p:cxnSp>
        <p:nvCxnSpPr>
          <p:cNvPr id="88" name="Straight Arrow Connector 87"/>
          <p:cNvCxnSpPr>
            <a:stCxn id="86" idx="1"/>
          </p:cNvCxnSpPr>
          <p:nvPr/>
        </p:nvCxnSpPr>
        <p:spPr>
          <a:xfrm flipH="1" flipV="1">
            <a:off x="2109687" y="3990235"/>
            <a:ext cx="298410" cy="280310"/>
          </a:xfrm>
          <a:prstGeom prst="straightConnector1">
            <a:avLst/>
          </a:prstGeom>
          <a:ln w="12700" cmpd="sng">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89" name="TextBox 88"/>
          <p:cNvSpPr txBox="1"/>
          <p:nvPr/>
        </p:nvSpPr>
        <p:spPr>
          <a:xfrm>
            <a:off x="673157" y="2963183"/>
            <a:ext cx="1325494" cy="338554"/>
          </a:xfrm>
          <a:prstGeom prst="rect">
            <a:avLst/>
          </a:prstGeom>
          <a:noFill/>
        </p:spPr>
        <p:txBody>
          <a:bodyPr wrap="square" rtlCol="0">
            <a:spAutoFit/>
          </a:bodyPr>
          <a:lstStyle/>
          <a:p>
            <a:r>
              <a:rPr lang="en-US" sz="1600" dirty="0" smtClean="0"/>
              <a:t>Deceleration</a:t>
            </a:r>
            <a:endParaRPr lang="en-US" sz="1600" dirty="0"/>
          </a:p>
        </p:txBody>
      </p:sp>
      <p:cxnSp>
        <p:nvCxnSpPr>
          <p:cNvPr id="93" name="Straight Arrow Connector 92"/>
          <p:cNvCxnSpPr>
            <a:stCxn id="89" idx="2"/>
          </p:cNvCxnSpPr>
          <p:nvPr/>
        </p:nvCxnSpPr>
        <p:spPr>
          <a:xfrm>
            <a:off x="1335904" y="3301737"/>
            <a:ext cx="439570" cy="310657"/>
          </a:xfrm>
          <a:prstGeom prst="straightConnector1">
            <a:avLst/>
          </a:prstGeom>
          <a:ln w="12700" cmpd="sng">
            <a:solidFill>
              <a:srgbClr val="00206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49211010"/>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8"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t="14200" b="13800"/>
          <a:stretch/>
        </p:blipFill>
        <p:spPr bwMode="auto">
          <a:xfrm rot="17083342">
            <a:off x="6733758" y="3078389"/>
            <a:ext cx="1469373" cy="7934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7"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2367984">
            <a:off x="7550140" y="4969941"/>
            <a:ext cx="1452536" cy="9657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t="14200" b="13800"/>
          <a:stretch/>
        </p:blipFill>
        <p:spPr bwMode="auto">
          <a:xfrm rot="18192459">
            <a:off x="5882525" y="5091374"/>
            <a:ext cx="1469373" cy="7934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normAutofit/>
          </a:bodyPr>
          <a:lstStyle/>
          <a:p>
            <a:r>
              <a:rPr lang="en-US" dirty="0" smtClean="0"/>
              <a:t>Path-Time Space: Construction</a:t>
            </a:r>
            <a:endParaRPr lang="en-US" dirty="0"/>
          </a:p>
        </p:txBody>
      </p:sp>
      <p:cxnSp>
        <p:nvCxnSpPr>
          <p:cNvPr id="35" name="Straight Arrow Connector 34"/>
          <p:cNvCxnSpPr/>
          <p:nvPr/>
        </p:nvCxnSpPr>
        <p:spPr>
          <a:xfrm>
            <a:off x="565265" y="4643345"/>
            <a:ext cx="4472248"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7" name="Straight Arrow Connector 36"/>
          <p:cNvCxnSpPr/>
          <p:nvPr/>
        </p:nvCxnSpPr>
        <p:spPr>
          <a:xfrm flipV="1">
            <a:off x="562120" y="1730835"/>
            <a:ext cx="3145" cy="2911717"/>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41" name="Straight Connector 40"/>
          <p:cNvCxnSpPr/>
          <p:nvPr/>
        </p:nvCxnSpPr>
        <p:spPr>
          <a:xfrm>
            <a:off x="1320239" y="4460465"/>
            <a:ext cx="0" cy="315884"/>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2101634" y="4460465"/>
            <a:ext cx="0" cy="315884"/>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2858849" y="4460465"/>
            <a:ext cx="0" cy="315884"/>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3656868" y="4460465"/>
            <a:ext cx="0" cy="315884"/>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4430434" y="4460465"/>
            <a:ext cx="7828" cy="315884"/>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498765" y="3757401"/>
            <a:ext cx="166255"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498765" y="2589058"/>
            <a:ext cx="166255"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198268" y="3544269"/>
            <a:ext cx="333746" cy="369332"/>
          </a:xfrm>
          <a:prstGeom prst="rect">
            <a:avLst/>
          </a:prstGeom>
          <a:noFill/>
        </p:spPr>
        <p:txBody>
          <a:bodyPr wrap="none" rtlCol="0">
            <a:spAutoFit/>
          </a:bodyPr>
          <a:lstStyle/>
          <a:p>
            <a:r>
              <a:rPr lang="en-US" dirty="0" smtClean="0"/>
              <a:t>t</a:t>
            </a:r>
            <a:r>
              <a:rPr lang="en-US" baseline="-25000" dirty="0" smtClean="0"/>
              <a:t>1</a:t>
            </a:r>
            <a:endParaRPr lang="en-US" baseline="-25000" dirty="0"/>
          </a:p>
        </p:txBody>
      </p:sp>
      <p:sp>
        <p:nvSpPr>
          <p:cNvPr id="49" name="TextBox 48"/>
          <p:cNvSpPr txBox="1"/>
          <p:nvPr/>
        </p:nvSpPr>
        <p:spPr>
          <a:xfrm>
            <a:off x="198268" y="2404344"/>
            <a:ext cx="333746" cy="369332"/>
          </a:xfrm>
          <a:prstGeom prst="rect">
            <a:avLst/>
          </a:prstGeom>
          <a:noFill/>
        </p:spPr>
        <p:txBody>
          <a:bodyPr wrap="none" rtlCol="0">
            <a:spAutoFit/>
          </a:bodyPr>
          <a:lstStyle/>
          <a:p>
            <a:r>
              <a:rPr lang="en-US" dirty="0" smtClean="0"/>
              <a:t>t</a:t>
            </a:r>
            <a:r>
              <a:rPr lang="en-US" baseline="-25000" dirty="0" smtClean="0"/>
              <a:t>2</a:t>
            </a:r>
            <a:endParaRPr lang="en-US" baseline="-25000" dirty="0"/>
          </a:p>
        </p:txBody>
      </p:sp>
      <p:cxnSp>
        <p:nvCxnSpPr>
          <p:cNvPr id="40" name="Straight Connector 39"/>
          <p:cNvCxnSpPr/>
          <p:nvPr/>
        </p:nvCxnSpPr>
        <p:spPr>
          <a:xfrm>
            <a:off x="2327564" y="4516929"/>
            <a:ext cx="0" cy="223345"/>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3458095" y="4516929"/>
            <a:ext cx="0" cy="223345"/>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2128631" y="4913015"/>
            <a:ext cx="397866" cy="369332"/>
          </a:xfrm>
          <a:prstGeom prst="rect">
            <a:avLst/>
          </a:prstGeom>
          <a:noFill/>
        </p:spPr>
        <p:txBody>
          <a:bodyPr wrap="none" rtlCol="0">
            <a:spAutoFit/>
          </a:bodyPr>
          <a:lstStyle/>
          <a:p>
            <a:r>
              <a:rPr lang="en-US" dirty="0" smtClean="0"/>
              <a:t>p</a:t>
            </a:r>
            <a:r>
              <a:rPr lang="en-US" baseline="-25000" dirty="0" smtClean="0"/>
              <a:t>1</a:t>
            </a:r>
            <a:endParaRPr lang="en-US" baseline="-25000" dirty="0"/>
          </a:p>
        </p:txBody>
      </p:sp>
      <p:sp>
        <p:nvSpPr>
          <p:cNvPr id="53" name="TextBox 52"/>
          <p:cNvSpPr txBox="1"/>
          <p:nvPr/>
        </p:nvSpPr>
        <p:spPr>
          <a:xfrm>
            <a:off x="3242377" y="4913015"/>
            <a:ext cx="397866" cy="369332"/>
          </a:xfrm>
          <a:prstGeom prst="rect">
            <a:avLst/>
          </a:prstGeom>
          <a:noFill/>
        </p:spPr>
        <p:txBody>
          <a:bodyPr wrap="none" rtlCol="0">
            <a:spAutoFit/>
          </a:bodyPr>
          <a:lstStyle/>
          <a:p>
            <a:r>
              <a:rPr lang="en-US" dirty="0" smtClean="0"/>
              <a:t>p</a:t>
            </a:r>
            <a:r>
              <a:rPr lang="en-US" baseline="-25000" dirty="0" smtClean="0"/>
              <a:t>2</a:t>
            </a:r>
            <a:endParaRPr lang="en-US" baseline="-25000" dirty="0"/>
          </a:p>
        </p:txBody>
      </p:sp>
      <p:sp>
        <p:nvSpPr>
          <p:cNvPr id="33" name="TextBox 32"/>
          <p:cNvSpPr txBox="1"/>
          <p:nvPr/>
        </p:nvSpPr>
        <p:spPr>
          <a:xfrm>
            <a:off x="1839153" y="1532028"/>
            <a:ext cx="2039391" cy="646331"/>
          </a:xfrm>
          <a:prstGeom prst="rect">
            <a:avLst/>
          </a:prstGeom>
          <a:noFill/>
        </p:spPr>
        <p:txBody>
          <a:bodyPr wrap="square" rtlCol="0">
            <a:spAutoFit/>
          </a:bodyPr>
          <a:lstStyle/>
          <a:p>
            <a:pPr algn="ctr"/>
            <a:r>
              <a:rPr lang="en-US" dirty="0" smtClean="0"/>
              <a:t>Overlap path parameter</a:t>
            </a:r>
            <a:endParaRPr lang="en-US" dirty="0"/>
          </a:p>
        </p:txBody>
      </p:sp>
      <p:sp>
        <p:nvSpPr>
          <p:cNvPr id="34" name="Left Brace 33"/>
          <p:cNvSpPr/>
          <p:nvPr/>
        </p:nvSpPr>
        <p:spPr>
          <a:xfrm rot="16200000" flipH="1">
            <a:off x="2757389" y="1704051"/>
            <a:ext cx="202919" cy="1168391"/>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6" name="TextBox 35"/>
          <p:cNvSpPr txBox="1"/>
          <p:nvPr/>
        </p:nvSpPr>
        <p:spPr>
          <a:xfrm>
            <a:off x="3888354" y="3036254"/>
            <a:ext cx="1890261" cy="369332"/>
          </a:xfrm>
          <a:prstGeom prst="rect">
            <a:avLst/>
          </a:prstGeom>
          <a:noFill/>
        </p:spPr>
        <p:txBody>
          <a:bodyPr wrap="none" rtlCol="0">
            <a:spAutoFit/>
          </a:bodyPr>
          <a:lstStyle/>
          <a:p>
            <a:r>
              <a:rPr lang="en-US" dirty="0" smtClean="0"/>
              <a:t>Overlap duration</a:t>
            </a:r>
            <a:endParaRPr lang="en-US" dirty="0"/>
          </a:p>
        </p:txBody>
      </p:sp>
      <p:sp>
        <p:nvSpPr>
          <p:cNvPr id="38" name="Left Brace 37"/>
          <p:cNvSpPr/>
          <p:nvPr/>
        </p:nvSpPr>
        <p:spPr>
          <a:xfrm flipH="1">
            <a:off x="3672229" y="2605505"/>
            <a:ext cx="202919" cy="1168391"/>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1567963" y="1795549"/>
            <a:ext cx="5985832" cy="4451545"/>
          </a:xfrm>
          <a:custGeom>
            <a:avLst/>
            <a:gdLst>
              <a:gd name="connsiteX0" fmla="*/ 0 w 5891250"/>
              <a:gd name="connsiteY0" fmla="*/ 3857106 h 4219710"/>
              <a:gd name="connsiteX1" fmla="*/ 1396539 w 5891250"/>
              <a:gd name="connsiteY1" fmla="*/ 3441469 h 4219710"/>
              <a:gd name="connsiteX2" fmla="*/ 2410691 w 5891250"/>
              <a:gd name="connsiteY2" fmla="*/ 3940233 h 4219710"/>
              <a:gd name="connsiteX3" fmla="*/ 4655128 w 5891250"/>
              <a:gd name="connsiteY3" fmla="*/ 4056611 h 4219710"/>
              <a:gd name="connsiteX4" fmla="*/ 5818910 w 5891250"/>
              <a:gd name="connsiteY4" fmla="*/ 1645920 h 4219710"/>
              <a:gd name="connsiteX5" fmla="*/ 5669280 w 5891250"/>
              <a:gd name="connsiteY5" fmla="*/ 0 h 4219710"/>
              <a:gd name="connsiteX0" fmla="*/ 0 w 5891250"/>
              <a:gd name="connsiteY0" fmla="*/ 3857106 h 4219710"/>
              <a:gd name="connsiteX1" fmla="*/ 1396539 w 5891250"/>
              <a:gd name="connsiteY1" fmla="*/ 3441469 h 4219710"/>
              <a:gd name="connsiteX2" fmla="*/ 2859578 w 5891250"/>
              <a:gd name="connsiteY2" fmla="*/ 3940233 h 4219710"/>
              <a:gd name="connsiteX3" fmla="*/ 4655128 w 5891250"/>
              <a:gd name="connsiteY3" fmla="*/ 4056611 h 4219710"/>
              <a:gd name="connsiteX4" fmla="*/ 5818910 w 5891250"/>
              <a:gd name="connsiteY4" fmla="*/ 1645920 h 4219710"/>
              <a:gd name="connsiteX5" fmla="*/ 5669280 w 5891250"/>
              <a:gd name="connsiteY5" fmla="*/ 0 h 4219710"/>
              <a:gd name="connsiteX0" fmla="*/ 0 w 5891250"/>
              <a:gd name="connsiteY0" fmla="*/ 3857106 h 4245849"/>
              <a:gd name="connsiteX1" fmla="*/ 1396539 w 5891250"/>
              <a:gd name="connsiteY1" fmla="*/ 3441469 h 4245849"/>
              <a:gd name="connsiteX2" fmla="*/ 2859578 w 5891250"/>
              <a:gd name="connsiteY2" fmla="*/ 3940233 h 4245849"/>
              <a:gd name="connsiteX3" fmla="*/ 4655128 w 5891250"/>
              <a:gd name="connsiteY3" fmla="*/ 4056611 h 4245849"/>
              <a:gd name="connsiteX4" fmla="*/ 5818910 w 5891250"/>
              <a:gd name="connsiteY4" fmla="*/ 1645920 h 4245849"/>
              <a:gd name="connsiteX5" fmla="*/ 5669280 w 5891250"/>
              <a:gd name="connsiteY5" fmla="*/ 0 h 4245849"/>
              <a:gd name="connsiteX0" fmla="*/ 0 w 5891250"/>
              <a:gd name="connsiteY0" fmla="*/ 3857106 h 4245848"/>
              <a:gd name="connsiteX1" fmla="*/ 1396539 w 5891250"/>
              <a:gd name="connsiteY1" fmla="*/ 3441469 h 4245848"/>
              <a:gd name="connsiteX2" fmla="*/ 2926080 w 5891250"/>
              <a:gd name="connsiteY2" fmla="*/ 3940233 h 4245848"/>
              <a:gd name="connsiteX3" fmla="*/ 4655128 w 5891250"/>
              <a:gd name="connsiteY3" fmla="*/ 4056611 h 4245848"/>
              <a:gd name="connsiteX4" fmla="*/ 5818910 w 5891250"/>
              <a:gd name="connsiteY4" fmla="*/ 1645920 h 4245848"/>
              <a:gd name="connsiteX5" fmla="*/ 5669280 w 5891250"/>
              <a:gd name="connsiteY5" fmla="*/ 0 h 4245848"/>
              <a:gd name="connsiteX0" fmla="*/ 0 w 5891250"/>
              <a:gd name="connsiteY0" fmla="*/ 3857106 h 4216403"/>
              <a:gd name="connsiteX1" fmla="*/ 1562793 w 5891250"/>
              <a:gd name="connsiteY1" fmla="*/ 3541222 h 4216403"/>
              <a:gd name="connsiteX2" fmla="*/ 2926080 w 5891250"/>
              <a:gd name="connsiteY2" fmla="*/ 3940233 h 4216403"/>
              <a:gd name="connsiteX3" fmla="*/ 4655128 w 5891250"/>
              <a:gd name="connsiteY3" fmla="*/ 4056611 h 4216403"/>
              <a:gd name="connsiteX4" fmla="*/ 5818910 w 5891250"/>
              <a:gd name="connsiteY4" fmla="*/ 1645920 h 4216403"/>
              <a:gd name="connsiteX5" fmla="*/ 5669280 w 5891250"/>
              <a:gd name="connsiteY5" fmla="*/ 0 h 4216403"/>
              <a:gd name="connsiteX0" fmla="*/ 0 w 5891250"/>
              <a:gd name="connsiteY0" fmla="*/ 3857106 h 4237828"/>
              <a:gd name="connsiteX1" fmla="*/ 1562793 w 5891250"/>
              <a:gd name="connsiteY1" fmla="*/ 3541222 h 4237828"/>
              <a:gd name="connsiteX2" fmla="*/ 2926080 w 5891250"/>
              <a:gd name="connsiteY2" fmla="*/ 3940233 h 4237828"/>
              <a:gd name="connsiteX3" fmla="*/ 4655128 w 5891250"/>
              <a:gd name="connsiteY3" fmla="*/ 4056611 h 4237828"/>
              <a:gd name="connsiteX4" fmla="*/ 5818910 w 5891250"/>
              <a:gd name="connsiteY4" fmla="*/ 1645920 h 4237828"/>
              <a:gd name="connsiteX5" fmla="*/ 5669280 w 5891250"/>
              <a:gd name="connsiteY5" fmla="*/ 0 h 4237828"/>
              <a:gd name="connsiteX0" fmla="*/ 0 w 5891250"/>
              <a:gd name="connsiteY0" fmla="*/ 3857106 h 4256215"/>
              <a:gd name="connsiteX1" fmla="*/ 1562793 w 5891250"/>
              <a:gd name="connsiteY1" fmla="*/ 3541222 h 4256215"/>
              <a:gd name="connsiteX2" fmla="*/ 3092335 w 5891250"/>
              <a:gd name="connsiteY2" fmla="*/ 3990110 h 4256215"/>
              <a:gd name="connsiteX3" fmla="*/ 4655128 w 5891250"/>
              <a:gd name="connsiteY3" fmla="*/ 4056611 h 4256215"/>
              <a:gd name="connsiteX4" fmla="*/ 5818910 w 5891250"/>
              <a:gd name="connsiteY4" fmla="*/ 1645920 h 4256215"/>
              <a:gd name="connsiteX5" fmla="*/ 5669280 w 5891250"/>
              <a:gd name="connsiteY5" fmla="*/ 0 h 4256215"/>
              <a:gd name="connsiteX0" fmla="*/ 0 w 5985832"/>
              <a:gd name="connsiteY0" fmla="*/ 4451545 h 4451545"/>
              <a:gd name="connsiteX1" fmla="*/ 1657375 w 5985832"/>
              <a:gd name="connsiteY1" fmla="*/ 3541222 h 4451545"/>
              <a:gd name="connsiteX2" fmla="*/ 3186917 w 5985832"/>
              <a:gd name="connsiteY2" fmla="*/ 3990110 h 4451545"/>
              <a:gd name="connsiteX3" fmla="*/ 4749710 w 5985832"/>
              <a:gd name="connsiteY3" fmla="*/ 4056611 h 4451545"/>
              <a:gd name="connsiteX4" fmla="*/ 5913492 w 5985832"/>
              <a:gd name="connsiteY4" fmla="*/ 1645920 h 4451545"/>
              <a:gd name="connsiteX5" fmla="*/ 5763862 w 5985832"/>
              <a:gd name="connsiteY5" fmla="*/ 0 h 4451545"/>
              <a:gd name="connsiteX0" fmla="*/ 0 w 5985832"/>
              <a:gd name="connsiteY0" fmla="*/ 4451545 h 4451545"/>
              <a:gd name="connsiteX1" fmla="*/ 1643864 w 5985832"/>
              <a:gd name="connsiteY1" fmla="*/ 3933012 h 4451545"/>
              <a:gd name="connsiteX2" fmla="*/ 3186917 w 5985832"/>
              <a:gd name="connsiteY2" fmla="*/ 3990110 h 4451545"/>
              <a:gd name="connsiteX3" fmla="*/ 4749710 w 5985832"/>
              <a:gd name="connsiteY3" fmla="*/ 4056611 h 4451545"/>
              <a:gd name="connsiteX4" fmla="*/ 5913492 w 5985832"/>
              <a:gd name="connsiteY4" fmla="*/ 1645920 h 4451545"/>
              <a:gd name="connsiteX5" fmla="*/ 5763862 w 5985832"/>
              <a:gd name="connsiteY5" fmla="*/ 0 h 4451545"/>
              <a:gd name="connsiteX0" fmla="*/ 0 w 5985832"/>
              <a:gd name="connsiteY0" fmla="*/ 4451545 h 4451545"/>
              <a:gd name="connsiteX1" fmla="*/ 1643864 w 5985832"/>
              <a:gd name="connsiteY1" fmla="*/ 3933012 h 4451545"/>
              <a:gd name="connsiteX2" fmla="*/ 3186917 w 5985832"/>
              <a:gd name="connsiteY2" fmla="*/ 3990110 h 4451545"/>
              <a:gd name="connsiteX3" fmla="*/ 4749710 w 5985832"/>
              <a:gd name="connsiteY3" fmla="*/ 4056611 h 4451545"/>
              <a:gd name="connsiteX4" fmla="*/ 5913492 w 5985832"/>
              <a:gd name="connsiteY4" fmla="*/ 1645920 h 4451545"/>
              <a:gd name="connsiteX5" fmla="*/ 5763862 w 5985832"/>
              <a:gd name="connsiteY5" fmla="*/ 0 h 445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85832" h="4451545">
                <a:moveTo>
                  <a:pt x="0" y="4451545"/>
                </a:moveTo>
                <a:cubicBezTo>
                  <a:pt x="497378" y="4236799"/>
                  <a:pt x="1112711" y="4009918"/>
                  <a:pt x="1643864" y="3933012"/>
                </a:cubicBezTo>
                <a:cubicBezTo>
                  <a:pt x="2175017" y="3856106"/>
                  <a:pt x="2682787" y="3888451"/>
                  <a:pt x="3186917" y="3990110"/>
                </a:cubicBezTo>
                <a:cubicBezTo>
                  <a:pt x="3691047" y="4091769"/>
                  <a:pt x="4295281" y="4447309"/>
                  <a:pt x="4749710" y="4056611"/>
                </a:cubicBezTo>
                <a:cubicBezTo>
                  <a:pt x="5204139" y="3665913"/>
                  <a:pt x="5744467" y="2322022"/>
                  <a:pt x="5913492" y="1645920"/>
                </a:cubicBezTo>
                <a:cubicBezTo>
                  <a:pt x="6082517" y="969818"/>
                  <a:pt x="5923189" y="484909"/>
                  <a:pt x="5763862" y="0"/>
                </a:cubicBezTo>
              </a:path>
            </a:pathLst>
          </a:custGeom>
          <a:noFill/>
          <a:ln>
            <a:solidFill>
              <a:srgbClr val="FF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p:cNvSpPr/>
          <p:nvPr/>
        </p:nvSpPr>
        <p:spPr>
          <a:xfrm>
            <a:off x="5937929" y="3612511"/>
            <a:ext cx="2412262" cy="1886047"/>
          </a:xfrm>
          <a:custGeom>
            <a:avLst/>
            <a:gdLst>
              <a:gd name="connsiteX0" fmla="*/ 2743200 w 2743200"/>
              <a:gd name="connsiteY0" fmla="*/ 2128058 h 2128058"/>
              <a:gd name="connsiteX1" fmla="*/ 1862051 w 2743200"/>
              <a:gd name="connsiteY1" fmla="*/ 1413164 h 2128058"/>
              <a:gd name="connsiteX2" fmla="*/ 0 w 2743200"/>
              <a:gd name="connsiteY2" fmla="*/ 0 h 2128058"/>
            </a:gdLst>
            <a:ahLst/>
            <a:cxnLst>
              <a:cxn ang="0">
                <a:pos x="connsiteX0" y="connsiteY0"/>
              </a:cxn>
              <a:cxn ang="0">
                <a:pos x="connsiteX1" y="connsiteY1"/>
              </a:cxn>
              <a:cxn ang="0">
                <a:pos x="connsiteX2" y="connsiteY2"/>
              </a:cxn>
            </a:cxnLst>
            <a:rect l="l" t="t" r="r" b="b"/>
            <a:pathLst>
              <a:path w="2743200" h="2128058">
                <a:moveTo>
                  <a:pt x="2743200" y="2128058"/>
                </a:moveTo>
                <a:cubicBezTo>
                  <a:pt x="2531225" y="1947949"/>
                  <a:pt x="2319251" y="1767840"/>
                  <a:pt x="1862051" y="1413164"/>
                </a:cubicBezTo>
                <a:cubicBezTo>
                  <a:pt x="1404851" y="1058488"/>
                  <a:pt x="702425" y="529244"/>
                  <a:pt x="0" y="0"/>
                </a:cubicBezTo>
              </a:path>
            </a:pathLst>
          </a:custGeom>
          <a:noFill/>
          <a:ln>
            <a:solidFill>
              <a:srgbClr val="0070C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p:cNvSpPr/>
          <p:nvPr/>
        </p:nvSpPr>
        <p:spPr>
          <a:xfrm>
            <a:off x="5657527" y="3810458"/>
            <a:ext cx="2921207" cy="2340962"/>
          </a:xfrm>
          <a:custGeom>
            <a:avLst/>
            <a:gdLst>
              <a:gd name="connsiteX0" fmla="*/ 2743200 w 2743200"/>
              <a:gd name="connsiteY0" fmla="*/ 2128058 h 2128058"/>
              <a:gd name="connsiteX1" fmla="*/ 1862051 w 2743200"/>
              <a:gd name="connsiteY1" fmla="*/ 1413164 h 2128058"/>
              <a:gd name="connsiteX2" fmla="*/ 0 w 2743200"/>
              <a:gd name="connsiteY2" fmla="*/ 0 h 2128058"/>
            </a:gdLst>
            <a:ahLst/>
            <a:cxnLst>
              <a:cxn ang="0">
                <a:pos x="connsiteX0" y="connsiteY0"/>
              </a:cxn>
              <a:cxn ang="0">
                <a:pos x="connsiteX1" y="connsiteY1"/>
              </a:cxn>
              <a:cxn ang="0">
                <a:pos x="connsiteX2" y="connsiteY2"/>
              </a:cxn>
            </a:cxnLst>
            <a:rect l="l" t="t" r="r" b="b"/>
            <a:pathLst>
              <a:path w="2743200" h="2128058">
                <a:moveTo>
                  <a:pt x="2743200" y="2128058"/>
                </a:moveTo>
                <a:cubicBezTo>
                  <a:pt x="2531225" y="1947949"/>
                  <a:pt x="2319251" y="1767840"/>
                  <a:pt x="1862051" y="1413164"/>
                </a:cubicBezTo>
                <a:cubicBezTo>
                  <a:pt x="1404851" y="1058488"/>
                  <a:pt x="702425" y="529244"/>
                  <a:pt x="0" y="0"/>
                </a:cubicBezTo>
              </a:path>
            </a:pathLst>
          </a:custGeom>
          <a:noFill/>
          <a:ln>
            <a:solidFill>
              <a:schemeClr val="accent4"/>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Freeform 59"/>
          <p:cNvSpPr/>
          <p:nvPr/>
        </p:nvSpPr>
        <p:spPr>
          <a:xfrm>
            <a:off x="6069883" y="3348583"/>
            <a:ext cx="2966613" cy="2331839"/>
          </a:xfrm>
          <a:custGeom>
            <a:avLst/>
            <a:gdLst>
              <a:gd name="connsiteX0" fmla="*/ 2743200 w 2743200"/>
              <a:gd name="connsiteY0" fmla="*/ 2128058 h 2128058"/>
              <a:gd name="connsiteX1" fmla="*/ 1862051 w 2743200"/>
              <a:gd name="connsiteY1" fmla="*/ 1413164 h 2128058"/>
              <a:gd name="connsiteX2" fmla="*/ 0 w 2743200"/>
              <a:gd name="connsiteY2" fmla="*/ 0 h 2128058"/>
            </a:gdLst>
            <a:ahLst/>
            <a:cxnLst>
              <a:cxn ang="0">
                <a:pos x="connsiteX0" y="connsiteY0"/>
              </a:cxn>
              <a:cxn ang="0">
                <a:pos x="connsiteX1" y="connsiteY1"/>
              </a:cxn>
              <a:cxn ang="0">
                <a:pos x="connsiteX2" y="connsiteY2"/>
              </a:cxn>
            </a:cxnLst>
            <a:rect l="l" t="t" r="r" b="b"/>
            <a:pathLst>
              <a:path w="2743200" h="2128058">
                <a:moveTo>
                  <a:pt x="2743200" y="2128058"/>
                </a:moveTo>
                <a:cubicBezTo>
                  <a:pt x="2531225" y="1947949"/>
                  <a:pt x="2319251" y="1767840"/>
                  <a:pt x="1862051" y="1413164"/>
                </a:cubicBezTo>
                <a:cubicBezTo>
                  <a:pt x="1404851" y="1058488"/>
                  <a:pt x="702425" y="529244"/>
                  <a:pt x="0" y="0"/>
                </a:cubicBezTo>
              </a:path>
            </a:pathLst>
          </a:custGeom>
          <a:noFill/>
          <a:ln>
            <a:solidFill>
              <a:schemeClr val="accent4"/>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1" name="Straight Connector 60"/>
          <p:cNvCxnSpPr/>
          <p:nvPr/>
        </p:nvCxnSpPr>
        <p:spPr>
          <a:xfrm flipV="1">
            <a:off x="5646882" y="3341775"/>
            <a:ext cx="442954" cy="477661"/>
          </a:xfrm>
          <a:prstGeom prst="line">
            <a:avLst/>
          </a:prstGeom>
          <a:noFill/>
          <a:ln>
            <a:solidFill>
              <a:schemeClr val="accent4"/>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cxnSp>
      <p:cxnSp>
        <p:nvCxnSpPr>
          <p:cNvPr id="62" name="Straight Connector 61"/>
          <p:cNvCxnSpPr>
            <a:stCxn id="59" idx="0"/>
          </p:cNvCxnSpPr>
          <p:nvPr/>
        </p:nvCxnSpPr>
        <p:spPr>
          <a:xfrm flipV="1">
            <a:off x="8578734" y="5661248"/>
            <a:ext cx="457762" cy="490172"/>
          </a:xfrm>
          <a:prstGeom prst="line">
            <a:avLst/>
          </a:prstGeom>
          <a:noFill/>
          <a:ln>
            <a:solidFill>
              <a:schemeClr val="accent4"/>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cxnSp>
      <p:sp>
        <p:nvSpPr>
          <p:cNvPr id="63" name="TextBox 62"/>
          <p:cNvSpPr txBox="1"/>
          <p:nvPr/>
        </p:nvSpPr>
        <p:spPr>
          <a:xfrm>
            <a:off x="6749935" y="6051764"/>
            <a:ext cx="1108421" cy="646331"/>
          </a:xfrm>
          <a:prstGeom prst="rect">
            <a:avLst/>
          </a:prstGeom>
          <a:noFill/>
        </p:spPr>
        <p:txBody>
          <a:bodyPr wrap="none" rtlCol="0">
            <a:spAutoFit/>
          </a:bodyPr>
          <a:lstStyle/>
          <a:p>
            <a:r>
              <a:rPr lang="en-US" dirty="0" smtClean="0"/>
              <a:t>Obstacle</a:t>
            </a:r>
          </a:p>
          <a:p>
            <a:r>
              <a:rPr lang="en-US" dirty="0" smtClean="0"/>
              <a:t>vehicle</a:t>
            </a:r>
            <a:endParaRPr lang="en-US" dirty="0"/>
          </a:p>
        </p:txBody>
      </p:sp>
      <p:cxnSp>
        <p:nvCxnSpPr>
          <p:cNvPr id="64" name="Straight Connector 63"/>
          <p:cNvCxnSpPr/>
          <p:nvPr/>
        </p:nvCxnSpPr>
        <p:spPr>
          <a:xfrm flipV="1">
            <a:off x="6516216" y="4005064"/>
            <a:ext cx="362869" cy="442566"/>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flipV="1">
            <a:off x="7319394" y="4587966"/>
            <a:ext cx="362869" cy="442566"/>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6622669" y="4743953"/>
            <a:ext cx="645573" cy="358831"/>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6982689" y="4005063"/>
            <a:ext cx="613647" cy="21602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68" name="Oval 67"/>
          <p:cNvSpPr/>
          <p:nvPr/>
        </p:nvSpPr>
        <p:spPr>
          <a:xfrm>
            <a:off x="6539541" y="5419899"/>
            <a:ext cx="166255" cy="166255"/>
          </a:xfrm>
          <a:prstGeom prst="ellipse">
            <a:avLst/>
          </a:prstGeom>
          <a:solidFill>
            <a:srgbClr val="FF000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69" name="Oval 68"/>
          <p:cNvSpPr/>
          <p:nvPr/>
        </p:nvSpPr>
        <p:spPr>
          <a:xfrm>
            <a:off x="7400570" y="3404581"/>
            <a:ext cx="166255" cy="166255"/>
          </a:xfrm>
          <a:prstGeom prst="ellipse">
            <a:avLst/>
          </a:prstGeom>
          <a:solidFill>
            <a:srgbClr val="FF000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70" name="TextBox 69"/>
          <p:cNvSpPr txBox="1"/>
          <p:nvPr/>
        </p:nvSpPr>
        <p:spPr>
          <a:xfrm>
            <a:off x="5813646" y="4934469"/>
            <a:ext cx="397866" cy="369332"/>
          </a:xfrm>
          <a:prstGeom prst="rect">
            <a:avLst/>
          </a:prstGeom>
          <a:noFill/>
        </p:spPr>
        <p:txBody>
          <a:bodyPr wrap="none" rtlCol="0">
            <a:spAutoFit/>
          </a:bodyPr>
          <a:lstStyle/>
          <a:p>
            <a:r>
              <a:rPr lang="en-US" dirty="0" smtClean="0"/>
              <a:t>p</a:t>
            </a:r>
            <a:r>
              <a:rPr lang="en-US" baseline="-25000" dirty="0" smtClean="0"/>
              <a:t>1</a:t>
            </a:r>
            <a:endParaRPr lang="en-US" baseline="-25000" dirty="0"/>
          </a:p>
        </p:txBody>
      </p:sp>
      <p:sp>
        <p:nvSpPr>
          <p:cNvPr id="71" name="TextBox 70"/>
          <p:cNvSpPr txBox="1"/>
          <p:nvPr/>
        </p:nvSpPr>
        <p:spPr>
          <a:xfrm>
            <a:off x="6697650" y="2928313"/>
            <a:ext cx="397866" cy="369332"/>
          </a:xfrm>
          <a:prstGeom prst="rect">
            <a:avLst/>
          </a:prstGeom>
          <a:noFill/>
        </p:spPr>
        <p:txBody>
          <a:bodyPr wrap="none" rtlCol="0">
            <a:spAutoFit/>
          </a:bodyPr>
          <a:lstStyle/>
          <a:p>
            <a:r>
              <a:rPr lang="en-US" dirty="0" smtClean="0"/>
              <a:t>p</a:t>
            </a:r>
            <a:r>
              <a:rPr lang="en-US" baseline="-25000" dirty="0" smtClean="0"/>
              <a:t>2</a:t>
            </a:r>
            <a:endParaRPr lang="en-US" baseline="-25000" dirty="0"/>
          </a:p>
        </p:txBody>
      </p:sp>
      <p:sp>
        <p:nvSpPr>
          <p:cNvPr id="3" name="TextBox 2"/>
          <p:cNvSpPr txBox="1"/>
          <p:nvPr/>
        </p:nvSpPr>
        <p:spPr>
          <a:xfrm>
            <a:off x="7950158" y="1278488"/>
            <a:ext cx="973161" cy="646331"/>
          </a:xfrm>
          <a:prstGeom prst="rect">
            <a:avLst/>
          </a:prstGeom>
          <a:noFill/>
        </p:spPr>
        <p:txBody>
          <a:bodyPr wrap="square" rtlCol="0">
            <a:spAutoFit/>
          </a:bodyPr>
          <a:lstStyle/>
          <a:p>
            <a:r>
              <a:rPr lang="en-US" dirty="0" smtClean="0"/>
              <a:t>Agent</a:t>
            </a:r>
          </a:p>
          <a:p>
            <a:r>
              <a:rPr lang="en-US" dirty="0" smtClean="0"/>
              <a:t>vehicle</a:t>
            </a:r>
            <a:endParaRPr lang="en-US" dirty="0"/>
          </a:p>
        </p:txBody>
      </p:sp>
      <p:cxnSp>
        <p:nvCxnSpPr>
          <p:cNvPr id="6" name="Straight Arrow Connector 5"/>
          <p:cNvCxnSpPr>
            <a:stCxn id="3" idx="2"/>
          </p:cNvCxnSpPr>
          <p:nvPr/>
        </p:nvCxnSpPr>
        <p:spPr>
          <a:xfrm flipH="1">
            <a:off x="7917819" y="1924819"/>
            <a:ext cx="518920" cy="804196"/>
          </a:xfrm>
          <a:prstGeom prst="straightConnector1">
            <a:avLst/>
          </a:prstGeom>
          <a:ln w="12700" cmpd="sng">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63" idx="3"/>
          </p:cNvCxnSpPr>
          <p:nvPr/>
        </p:nvCxnSpPr>
        <p:spPr>
          <a:xfrm flipV="1">
            <a:off x="7858356" y="5824722"/>
            <a:ext cx="197802" cy="550208"/>
          </a:xfrm>
          <a:prstGeom prst="straightConnector1">
            <a:avLst/>
          </a:prstGeom>
          <a:ln w="12700" cmpd="sng">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56" name="Oval 55"/>
          <p:cNvSpPr/>
          <p:nvPr/>
        </p:nvSpPr>
        <p:spPr>
          <a:xfrm>
            <a:off x="868121" y="4254305"/>
            <a:ext cx="138805" cy="138805"/>
          </a:xfrm>
          <a:prstGeom prst="ellipse">
            <a:avLst/>
          </a:prstGeom>
          <a:solidFill>
            <a:srgbClr val="FF000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84" name="Freeform 83"/>
          <p:cNvSpPr/>
          <p:nvPr/>
        </p:nvSpPr>
        <p:spPr>
          <a:xfrm>
            <a:off x="999324" y="3865324"/>
            <a:ext cx="2498313" cy="416372"/>
          </a:xfrm>
          <a:custGeom>
            <a:avLst/>
            <a:gdLst>
              <a:gd name="connsiteX0" fmla="*/ 0 w 2602410"/>
              <a:gd name="connsiteY0" fmla="*/ 374735 h 374735"/>
              <a:gd name="connsiteX1" fmla="*/ 2602410 w 2602410"/>
              <a:gd name="connsiteY1" fmla="*/ 0 h 374735"/>
              <a:gd name="connsiteX0" fmla="*/ 0 w 2602410"/>
              <a:gd name="connsiteY0" fmla="*/ 374735 h 374735"/>
              <a:gd name="connsiteX1" fmla="*/ 2602410 w 2602410"/>
              <a:gd name="connsiteY1" fmla="*/ 0 h 374735"/>
              <a:gd name="connsiteX0" fmla="*/ 0 w 2498313"/>
              <a:gd name="connsiteY0" fmla="*/ 471889 h 471889"/>
              <a:gd name="connsiteX1" fmla="*/ 2498313 w 2498313"/>
              <a:gd name="connsiteY1" fmla="*/ 0 h 471889"/>
              <a:gd name="connsiteX0" fmla="*/ 0 w 2498313"/>
              <a:gd name="connsiteY0" fmla="*/ 471889 h 471889"/>
              <a:gd name="connsiteX1" fmla="*/ 2498313 w 2498313"/>
              <a:gd name="connsiteY1" fmla="*/ 0 h 471889"/>
              <a:gd name="connsiteX0" fmla="*/ 0 w 2498313"/>
              <a:gd name="connsiteY0" fmla="*/ 471889 h 471889"/>
              <a:gd name="connsiteX1" fmla="*/ 2498313 w 2498313"/>
              <a:gd name="connsiteY1" fmla="*/ 0 h 471889"/>
            </a:gdLst>
            <a:ahLst/>
            <a:cxnLst>
              <a:cxn ang="0">
                <a:pos x="connsiteX0" y="connsiteY0"/>
              </a:cxn>
              <a:cxn ang="0">
                <a:pos x="connsiteX1" y="connsiteY1"/>
              </a:cxn>
            </a:cxnLst>
            <a:rect l="l" t="t" r="r" b="b"/>
            <a:pathLst>
              <a:path w="2498313" h="471889">
                <a:moveTo>
                  <a:pt x="0" y="471889"/>
                </a:moveTo>
                <a:cubicBezTo>
                  <a:pt x="499664" y="20818"/>
                  <a:pt x="922987" y="111033"/>
                  <a:pt x="2498313" y="0"/>
                </a:cubicBezTo>
              </a:path>
            </a:pathLst>
          </a:custGeom>
          <a:noFill/>
          <a:ln w="12700" cmpd="sng">
            <a:solidFill>
              <a:schemeClr val="tx1"/>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5" name="Freeform 84"/>
          <p:cNvSpPr/>
          <p:nvPr/>
        </p:nvSpPr>
        <p:spPr>
          <a:xfrm>
            <a:off x="978506" y="2442718"/>
            <a:ext cx="1242217" cy="1832038"/>
          </a:xfrm>
          <a:custGeom>
            <a:avLst/>
            <a:gdLst>
              <a:gd name="connsiteX0" fmla="*/ 0 w 1297735"/>
              <a:gd name="connsiteY0" fmla="*/ 1832038 h 1832038"/>
              <a:gd name="connsiteX1" fmla="*/ 1297735 w 1297735"/>
              <a:gd name="connsiteY1" fmla="*/ 0 h 1832038"/>
              <a:gd name="connsiteX2" fmla="*/ 1297735 w 1297735"/>
              <a:gd name="connsiteY2" fmla="*/ 0 h 1832038"/>
              <a:gd name="connsiteX0" fmla="*/ 0 w 1300531"/>
              <a:gd name="connsiteY0" fmla="*/ 1832038 h 1832038"/>
              <a:gd name="connsiteX1" fmla="*/ 1297735 w 1300531"/>
              <a:gd name="connsiteY1" fmla="*/ 0 h 1832038"/>
              <a:gd name="connsiteX2" fmla="*/ 1297735 w 1300531"/>
              <a:gd name="connsiteY2" fmla="*/ 0 h 1832038"/>
              <a:gd name="connsiteX0" fmla="*/ 0 w 1301942"/>
              <a:gd name="connsiteY0" fmla="*/ 1832038 h 1832038"/>
              <a:gd name="connsiteX1" fmla="*/ 1297735 w 1301942"/>
              <a:gd name="connsiteY1" fmla="*/ 0 h 1832038"/>
              <a:gd name="connsiteX2" fmla="*/ 1297735 w 1301942"/>
              <a:gd name="connsiteY2" fmla="*/ 0 h 1832038"/>
              <a:gd name="connsiteX0" fmla="*/ 0 w 1297735"/>
              <a:gd name="connsiteY0" fmla="*/ 1832038 h 1832038"/>
              <a:gd name="connsiteX1" fmla="*/ 1297735 w 1297735"/>
              <a:gd name="connsiteY1" fmla="*/ 0 h 1832038"/>
              <a:gd name="connsiteX2" fmla="*/ 1297735 w 1297735"/>
              <a:gd name="connsiteY2" fmla="*/ 0 h 1832038"/>
            </a:gdLst>
            <a:ahLst/>
            <a:cxnLst>
              <a:cxn ang="0">
                <a:pos x="connsiteX0" y="connsiteY0"/>
              </a:cxn>
              <a:cxn ang="0">
                <a:pos x="connsiteX1" y="connsiteY1"/>
              </a:cxn>
              <a:cxn ang="0">
                <a:pos x="connsiteX2" y="connsiteY2"/>
              </a:cxn>
            </a:cxnLst>
            <a:rect l="l" t="t" r="r" b="b"/>
            <a:pathLst>
              <a:path w="1297735" h="1832038">
                <a:moveTo>
                  <a:pt x="0" y="1832038"/>
                </a:moveTo>
                <a:cubicBezTo>
                  <a:pt x="765686" y="1283815"/>
                  <a:pt x="1274602" y="1325452"/>
                  <a:pt x="1297735" y="0"/>
                </a:cubicBezTo>
                <a:lnTo>
                  <a:pt x="1297735" y="0"/>
                </a:lnTo>
              </a:path>
            </a:pathLst>
          </a:custGeom>
          <a:ln w="12700" cmpd="sng">
            <a:solidFill>
              <a:schemeClr val="tx1"/>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6" name="TextBox 85"/>
          <p:cNvSpPr txBox="1"/>
          <p:nvPr/>
        </p:nvSpPr>
        <p:spPr>
          <a:xfrm>
            <a:off x="2408097" y="4101268"/>
            <a:ext cx="1450409" cy="338554"/>
          </a:xfrm>
          <a:prstGeom prst="rect">
            <a:avLst/>
          </a:prstGeom>
          <a:noFill/>
        </p:spPr>
        <p:txBody>
          <a:bodyPr wrap="square" rtlCol="0">
            <a:spAutoFit/>
          </a:bodyPr>
          <a:lstStyle/>
          <a:p>
            <a:r>
              <a:rPr lang="en-US" sz="1600" dirty="0" smtClean="0"/>
              <a:t>Acceleration</a:t>
            </a:r>
            <a:endParaRPr lang="en-US" sz="1600" dirty="0"/>
          </a:p>
        </p:txBody>
      </p:sp>
      <p:cxnSp>
        <p:nvCxnSpPr>
          <p:cNvPr id="88" name="Straight Arrow Connector 87"/>
          <p:cNvCxnSpPr>
            <a:stCxn id="86" idx="1"/>
          </p:cNvCxnSpPr>
          <p:nvPr/>
        </p:nvCxnSpPr>
        <p:spPr>
          <a:xfrm flipH="1" flipV="1">
            <a:off x="2109687" y="3990235"/>
            <a:ext cx="298410" cy="280310"/>
          </a:xfrm>
          <a:prstGeom prst="straightConnector1">
            <a:avLst/>
          </a:prstGeom>
          <a:ln w="12700" cmpd="sng">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89" name="TextBox 88"/>
          <p:cNvSpPr txBox="1"/>
          <p:nvPr/>
        </p:nvSpPr>
        <p:spPr>
          <a:xfrm>
            <a:off x="673157" y="2963183"/>
            <a:ext cx="1325494" cy="338554"/>
          </a:xfrm>
          <a:prstGeom prst="rect">
            <a:avLst/>
          </a:prstGeom>
          <a:noFill/>
        </p:spPr>
        <p:txBody>
          <a:bodyPr wrap="square" rtlCol="0">
            <a:spAutoFit/>
          </a:bodyPr>
          <a:lstStyle/>
          <a:p>
            <a:r>
              <a:rPr lang="en-US" sz="1600" dirty="0" smtClean="0"/>
              <a:t>Deceleration</a:t>
            </a:r>
            <a:endParaRPr lang="en-US" sz="1600" dirty="0"/>
          </a:p>
        </p:txBody>
      </p:sp>
      <p:cxnSp>
        <p:nvCxnSpPr>
          <p:cNvPr id="93" name="Straight Arrow Connector 92"/>
          <p:cNvCxnSpPr>
            <a:stCxn id="89" idx="2"/>
          </p:cNvCxnSpPr>
          <p:nvPr/>
        </p:nvCxnSpPr>
        <p:spPr>
          <a:xfrm>
            <a:off x="1335904" y="3301737"/>
            <a:ext cx="439570" cy="310657"/>
          </a:xfrm>
          <a:prstGeom prst="straightConnector1">
            <a:avLst/>
          </a:prstGeom>
          <a:ln w="12700" cmpd="sng">
            <a:solidFill>
              <a:srgbClr val="002060"/>
            </a:solidFill>
            <a:tailEnd type="arrow"/>
          </a:ln>
        </p:spPr>
        <p:style>
          <a:lnRef idx="1">
            <a:schemeClr val="accent1"/>
          </a:lnRef>
          <a:fillRef idx="0">
            <a:schemeClr val="accent1"/>
          </a:fillRef>
          <a:effectRef idx="0">
            <a:schemeClr val="accent1"/>
          </a:effectRef>
          <a:fontRef idx="minor">
            <a:schemeClr val="tx1"/>
          </a:fontRef>
        </p:style>
      </p:cxnSp>
      <p:pic>
        <p:nvPicPr>
          <p:cNvPr id="4" name="Picture 3" descr="bounding_box_cropped.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80967" y="2476140"/>
            <a:ext cx="1208921" cy="1296531"/>
          </a:xfrm>
          <a:prstGeom prst="rect">
            <a:avLst/>
          </a:prstGeom>
        </p:spPr>
      </p:pic>
    </p:spTree>
    <p:extLst>
      <p:ext uri="{BB962C8B-B14F-4D97-AF65-F5344CB8AC3E}">
        <p14:creationId xmlns:p14="http://schemas.microsoft.com/office/powerpoint/2010/main" val="2238420962"/>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Contribution</a:t>
            </a:r>
            <a:endParaRPr lang="en-US" dirty="0"/>
          </a:p>
        </p:txBody>
      </p:sp>
      <p:sp>
        <p:nvSpPr>
          <p:cNvPr id="3" name="Content Placeholder 2"/>
          <p:cNvSpPr>
            <a:spLocks noGrp="1"/>
          </p:cNvSpPr>
          <p:nvPr>
            <p:ph idx="1"/>
          </p:nvPr>
        </p:nvSpPr>
        <p:spPr>
          <a:xfrm>
            <a:off x="457200" y="1600200"/>
            <a:ext cx="8229600" cy="907114"/>
          </a:xfrm>
        </p:spPr>
        <p:txBody>
          <a:bodyPr/>
          <a:lstStyle/>
          <a:p>
            <a:r>
              <a:rPr lang="en-US" dirty="0" smtClean="0"/>
              <a:t>We extend the work of Kant and </a:t>
            </a:r>
            <a:r>
              <a:rPr lang="en-US" dirty="0" err="1" smtClean="0"/>
              <a:t>Zucker</a:t>
            </a:r>
            <a:r>
              <a:rPr lang="en-US" dirty="0" smtClean="0"/>
              <a:t> to incorporate acceleration constraints into velocity planning</a:t>
            </a:r>
            <a:endParaRPr lang="en-US" dirty="0"/>
          </a:p>
        </p:txBody>
      </p:sp>
      <p:pic>
        <p:nvPicPr>
          <p:cNvPr id="4" name="Picture 3" descr="No_Acc_Constraints.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4213" y="2670016"/>
            <a:ext cx="3611572" cy="2956376"/>
          </a:xfrm>
          <a:prstGeom prst="rect">
            <a:avLst/>
          </a:prstGeom>
        </p:spPr>
      </p:pic>
      <p:sp>
        <p:nvSpPr>
          <p:cNvPr id="11" name="TextBox 10"/>
          <p:cNvSpPr txBox="1"/>
          <p:nvPr/>
        </p:nvSpPr>
        <p:spPr>
          <a:xfrm>
            <a:off x="530177" y="6041204"/>
            <a:ext cx="3563278" cy="646331"/>
          </a:xfrm>
          <a:prstGeom prst="rect">
            <a:avLst/>
          </a:prstGeom>
          <a:noFill/>
        </p:spPr>
        <p:txBody>
          <a:bodyPr wrap="square" rtlCol="0">
            <a:spAutoFit/>
          </a:bodyPr>
          <a:lstStyle/>
          <a:p>
            <a:pPr algn="ctr"/>
            <a:r>
              <a:rPr lang="en-US" dirty="0" smtClean="0"/>
              <a:t>Visibility graph with </a:t>
            </a:r>
            <a:r>
              <a:rPr lang="en-US" b="1" i="1" dirty="0" smtClean="0"/>
              <a:t>unbounded</a:t>
            </a:r>
            <a:r>
              <a:rPr lang="en-US" dirty="0" smtClean="0"/>
              <a:t> accelerations</a:t>
            </a:r>
            <a:endParaRPr lang="en-US" dirty="0"/>
          </a:p>
        </p:txBody>
      </p:sp>
      <p:sp>
        <p:nvSpPr>
          <p:cNvPr id="12" name="TextBox 11"/>
          <p:cNvSpPr txBox="1"/>
          <p:nvPr/>
        </p:nvSpPr>
        <p:spPr>
          <a:xfrm>
            <a:off x="4722268" y="6041205"/>
            <a:ext cx="3674245" cy="646331"/>
          </a:xfrm>
          <a:prstGeom prst="rect">
            <a:avLst/>
          </a:prstGeom>
          <a:noFill/>
        </p:spPr>
        <p:txBody>
          <a:bodyPr wrap="square" rtlCol="0">
            <a:spAutoFit/>
          </a:bodyPr>
          <a:lstStyle/>
          <a:p>
            <a:pPr algn="ctr"/>
            <a:r>
              <a:rPr lang="en-US" dirty="0" smtClean="0"/>
              <a:t>Visibility graph with </a:t>
            </a:r>
            <a:r>
              <a:rPr lang="en-US" b="1" i="1" dirty="0" smtClean="0"/>
              <a:t>bounded</a:t>
            </a:r>
            <a:r>
              <a:rPr lang="en-US" dirty="0" smtClean="0"/>
              <a:t> accelerations</a:t>
            </a:r>
            <a:endParaRPr lang="en-US" dirty="0"/>
          </a:p>
        </p:txBody>
      </p:sp>
      <p:pic>
        <p:nvPicPr>
          <p:cNvPr id="7" name="Picture 6" descr="visibility.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22267" y="2613745"/>
            <a:ext cx="4098810" cy="3342953"/>
          </a:xfrm>
          <a:prstGeom prst="rect">
            <a:avLst/>
          </a:prstGeom>
        </p:spPr>
      </p:pic>
    </p:spTree>
    <p:extLst>
      <p:ext uri="{BB962C8B-B14F-4D97-AF65-F5344CB8AC3E}">
        <p14:creationId xmlns:p14="http://schemas.microsoft.com/office/powerpoint/2010/main" val="3818533669"/>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Definition</a:t>
            </a:r>
            <a:endParaRPr lang="en-US" dirty="0"/>
          </a:p>
        </p:txBody>
      </p:sp>
      <p:sp>
        <p:nvSpPr>
          <p:cNvPr id="3" name="Content Placeholder 2"/>
          <p:cNvSpPr>
            <a:spLocks noGrp="1"/>
          </p:cNvSpPr>
          <p:nvPr>
            <p:ph idx="1"/>
          </p:nvPr>
        </p:nvSpPr>
        <p:spPr/>
        <p:txBody>
          <a:bodyPr/>
          <a:lstStyle/>
          <a:p>
            <a:r>
              <a:rPr lang="en-US" dirty="0" smtClean="0"/>
              <a:t>Problem:</a:t>
            </a:r>
          </a:p>
          <a:p>
            <a:pPr lvl="1"/>
            <a:r>
              <a:rPr lang="en-US" dirty="0" smtClean="0"/>
              <a:t>Plan an optimal, collision-free trajectory along a given </a:t>
            </a:r>
            <a:r>
              <a:rPr lang="en-US" dirty="0"/>
              <a:t>path in the presence of dynamic </a:t>
            </a:r>
            <a:r>
              <a:rPr lang="en-US" dirty="0" smtClean="0"/>
              <a:t>obstacles that satisfies velocity and acceleration constraints:</a:t>
            </a:r>
          </a:p>
          <a:p>
            <a:pPr lvl="1"/>
            <a:endParaRPr lang="en-US" dirty="0"/>
          </a:p>
          <a:p>
            <a:pPr lvl="1"/>
            <a:endParaRPr lang="en-US" dirty="0" smtClean="0"/>
          </a:p>
          <a:p>
            <a:pPr lvl="1"/>
            <a:endParaRPr lang="en-US" dirty="0" smtClean="0"/>
          </a:p>
          <a:p>
            <a:pPr lvl="1"/>
            <a:endParaRPr lang="en-US" dirty="0" smtClean="0"/>
          </a:p>
          <a:p>
            <a:pPr marL="274320" lvl="1" indent="0">
              <a:buNone/>
            </a:pPr>
            <a:endParaRPr lang="en-US" dirty="0" smtClean="0"/>
          </a:p>
          <a:p>
            <a:r>
              <a:rPr lang="en-US" dirty="0" smtClean="0"/>
              <a:t>Main Assumptions:</a:t>
            </a:r>
          </a:p>
          <a:p>
            <a:pPr lvl="1"/>
            <a:r>
              <a:rPr lang="en-US" dirty="0" smtClean="0"/>
              <a:t>Constraints are path-independent</a:t>
            </a:r>
          </a:p>
          <a:p>
            <a:pPr lvl="1"/>
            <a:r>
              <a:rPr lang="en-US" dirty="0" smtClean="0"/>
              <a:t>Obstacle behavior is known</a:t>
            </a:r>
          </a:p>
          <a:p>
            <a:pPr lvl="1"/>
            <a:r>
              <a:rPr lang="en-US" dirty="0" smtClean="0"/>
              <a:t>Agent behavior does not affect obstacle behavior</a:t>
            </a:r>
            <a:endParaRPr lang="en-US" dirty="0"/>
          </a:p>
        </p:txBody>
      </p:sp>
      <p:pic>
        <p:nvPicPr>
          <p:cNvPr id="6" name="Picture 5" descr="Screen Shot 2012-04-08 at 19.24.27 .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92005" y="3242101"/>
            <a:ext cx="2908300" cy="1371600"/>
          </a:xfrm>
          <a:prstGeom prst="rect">
            <a:avLst/>
          </a:prstGeom>
        </p:spPr>
      </p:pic>
      <p:sp>
        <p:nvSpPr>
          <p:cNvPr id="4" name="TextBox 3"/>
          <p:cNvSpPr txBox="1"/>
          <p:nvPr/>
        </p:nvSpPr>
        <p:spPr>
          <a:xfrm>
            <a:off x="5509367" y="3161334"/>
            <a:ext cx="3094167" cy="338554"/>
          </a:xfrm>
          <a:prstGeom prst="rect">
            <a:avLst/>
          </a:prstGeom>
          <a:noFill/>
        </p:spPr>
        <p:txBody>
          <a:bodyPr wrap="square" rtlCol="0">
            <a:spAutoFit/>
          </a:bodyPr>
          <a:lstStyle/>
          <a:p>
            <a:r>
              <a:rPr lang="en-US" sz="1600" dirty="0" smtClean="0"/>
              <a:t>Agent does not move in reverse</a:t>
            </a:r>
            <a:endParaRPr lang="en-US" sz="1600" dirty="0"/>
          </a:p>
        </p:txBody>
      </p:sp>
      <p:sp>
        <p:nvSpPr>
          <p:cNvPr id="5" name="TextBox 4"/>
          <p:cNvSpPr txBox="1"/>
          <p:nvPr/>
        </p:nvSpPr>
        <p:spPr>
          <a:xfrm>
            <a:off x="5806626" y="3688223"/>
            <a:ext cx="3175235" cy="584776"/>
          </a:xfrm>
          <a:prstGeom prst="rect">
            <a:avLst/>
          </a:prstGeom>
          <a:noFill/>
        </p:spPr>
        <p:txBody>
          <a:bodyPr wrap="square" rtlCol="0">
            <a:spAutoFit/>
          </a:bodyPr>
          <a:lstStyle/>
          <a:p>
            <a:r>
              <a:rPr lang="en-US" sz="1600" dirty="0" smtClean="0"/>
              <a:t>Agent can accelerate, coast, decelerate</a:t>
            </a:r>
            <a:endParaRPr lang="en-US" sz="1600" dirty="0"/>
          </a:p>
        </p:txBody>
      </p:sp>
      <p:cxnSp>
        <p:nvCxnSpPr>
          <p:cNvPr id="8" name="Straight Arrow Connector 7"/>
          <p:cNvCxnSpPr/>
          <p:nvPr/>
        </p:nvCxnSpPr>
        <p:spPr>
          <a:xfrm flipH="1">
            <a:off x="4833789" y="3404513"/>
            <a:ext cx="624912" cy="459339"/>
          </a:xfrm>
          <a:prstGeom prst="straightConnector1">
            <a:avLst/>
          </a:prstGeom>
          <a:ln w="12700" cmpd="sng">
            <a:solidFill>
              <a:srgbClr val="002060"/>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5" idx="1"/>
          </p:cNvCxnSpPr>
          <p:nvPr/>
        </p:nvCxnSpPr>
        <p:spPr>
          <a:xfrm flipH="1">
            <a:off x="5310073" y="3980611"/>
            <a:ext cx="496553" cy="356090"/>
          </a:xfrm>
          <a:prstGeom prst="straightConnector1">
            <a:avLst/>
          </a:prstGeom>
          <a:ln w="12700" cmpd="sng">
            <a:solidFill>
              <a:srgbClr val="00206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74387386"/>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lnDef>
      <a:spPr>
        <a:ln w="38100">
          <a:solidFill>
            <a:srgbClr val="002060"/>
          </a:solidFill>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Clarity.thmx</Template>
  <TotalTime>6618</TotalTime>
  <Words>2097</Words>
  <Application>Microsoft Macintosh PowerPoint</Application>
  <PresentationFormat>On-screen Show (4:3)</PresentationFormat>
  <Paragraphs>220</Paragraphs>
  <Slides>28</Slides>
  <Notes>24</Notes>
  <HiddenSlides>0</HiddenSlides>
  <MMClips>5</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Clarity</vt:lpstr>
      <vt:lpstr>Optimal Acceleration-Bounded Trajectory Planning in Dynamic Environments Along a Specified Path</vt:lpstr>
      <vt:lpstr>Motivation: Intersection Crossing</vt:lpstr>
      <vt:lpstr>Other Scenarios</vt:lpstr>
      <vt:lpstr>Main Points</vt:lpstr>
      <vt:lpstr>Related Work</vt:lpstr>
      <vt:lpstr>Path-Time Space: Construction</vt:lpstr>
      <vt:lpstr>Path-Time Space: Construction</vt:lpstr>
      <vt:lpstr>Our Contribution</vt:lpstr>
      <vt:lpstr>Problem Definition</vt:lpstr>
      <vt:lpstr>Summary of Planner Operation</vt:lpstr>
      <vt:lpstr>The Planner</vt:lpstr>
      <vt:lpstr>Reachable Regions in Path-Velocity-Time Space with bounded Acceleration</vt:lpstr>
      <vt:lpstr>Reachable Regions in Path-Velocity-Time Space with bounded Acceleration</vt:lpstr>
      <vt:lpstr>Velocity Interval Propagation Subroutine</vt:lpstr>
      <vt:lpstr>Feasible Curves in Path-Time Channels</vt:lpstr>
      <vt:lpstr>Reachable Regions with Obstacles</vt:lpstr>
      <vt:lpstr>The Planner</vt:lpstr>
      <vt:lpstr>Velocity Interval Merging</vt:lpstr>
      <vt:lpstr>Velocity Interval Merging</vt:lpstr>
      <vt:lpstr>Velocity Interval Merging</vt:lpstr>
      <vt:lpstr>Graph construction</vt:lpstr>
      <vt:lpstr>The Planner</vt:lpstr>
      <vt:lpstr>Stepping through the Planner -- Video</vt:lpstr>
      <vt:lpstr>Demonstration -- Planner</vt:lpstr>
      <vt:lpstr>Properties</vt:lpstr>
      <vt:lpstr>Demonstration – Collision Avoidance</vt:lpstr>
      <vt:lpstr>Conclusion</vt:lpstr>
      <vt:lpstr>Questions?</vt:lpstr>
    </vt:vector>
  </TitlesOfParts>
  <Company>IU School of Journalism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Optimal Acceleration-Bounded Trajectory Planning in Dynamic Environments Along a Specified Path  </dc:title>
  <dc:creator>Jeff Johnson</dc:creator>
  <cp:lastModifiedBy>Jeff Johnson</cp:lastModifiedBy>
  <cp:revision>677</cp:revision>
  <dcterms:created xsi:type="dcterms:W3CDTF">2012-02-19T18:58:39Z</dcterms:created>
  <dcterms:modified xsi:type="dcterms:W3CDTF">2012-05-20T21:37:16Z</dcterms:modified>
</cp:coreProperties>
</file>