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aleway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2" roundtripDataSignature="AMtx7mhuJt4QdAo4UZdTm+HtlfpOH/qxt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aleway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italic.fntdata"/><Relationship Id="rId25" Type="http://schemas.openxmlformats.org/officeDocument/2006/relationships/font" Target="fonts/Raleway-bold.fntdata"/><Relationship Id="rId28" Type="http://schemas.openxmlformats.org/officeDocument/2006/relationships/font" Target="fonts/Lato-regular.fntdata"/><Relationship Id="rId27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towardsdatascience.com/quick-guide-to-entity-recognition-and-geocoding-with-r-c0a915932895" TargetMode="Externa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This example follows this blog article: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https://towardsdatascience.com/quick-guide-to-entity-recognition-and-geocoding-with-r-c0a915932895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0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0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0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0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29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29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29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29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2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21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21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" name="Google Shape;19;p21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" name="Google Shape;20;p2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2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2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Google Shape;24;p22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" name="Google Shape;25;p22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p22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2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23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23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23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2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23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23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2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4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2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2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25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25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2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26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26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7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0" name="Google Shape;50;p2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27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27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2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2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28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2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28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2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9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b="0" i="0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learning.oreilly.com/library/view/mastering-text-mining/9781783551811/ch07.html#ch07lvl1sec41" TargetMode="External"/><Relationship Id="rId4" Type="http://schemas.openxmlformats.org/officeDocument/2006/relationships/hyperlink" Target="https://learning.oreilly.com/library/view/mastering-text-mining/9781783551811/ch07s03.html#ch07lvl3sec59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ww.analyticsvidhya.com/blog/2021/06/nlp-application-named-entity-recognition-ner-in-python-with-spacy/#:~:text=Spacy%20is%20an%20open%2Dsource,very%20easily%20for%20NER%20tasks" TargetMode="External"/><Relationship Id="rId4" Type="http://schemas.openxmlformats.org/officeDocument/2006/relationships/hyperlink" Target="https://towardsdatascience.com/named-entity-recognition-ner-using-spacy-nlp-part-4-28da2ece57c6" TargetMode="External"/><Relationship Id="rId5" Type="http://schemas.openxmlformats.org/officeDocument/2006/relationships/hyperlink" Target="https://towardsdatascience.com/custom-named-entity-recognition-using-spacy-7140ebbb3718" TargetMode="External"/><Relationship Id="rId6" Type="http://schemas.openxmlformats.org/officeDocument/2006/relationships/hyperlink" Target="https://medium.com/in-pursuit-of-artificial-intelligence/named-entity-recognition-using-spacy-ner-da6eebd3d08" TargetMode="External"/><Relationship Id="rId7" Type="http://schemas.openxmlformats.org/officeDocument/2006/relationships/hyperlink" Target="https://nanonets.com/blog/named-entity-recognition-with-nltk-and-spacy/" TargetMode="External"/><Relationship Id="rId8" Type="http://schemas.openxmlformats.org/officeDocument/2006/relationships/hyperlink" Target="https://towardsdatascience.com/named-entity-recognition-with-nltk-and-spacy-8c4a7d88e7da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hyperlink" Target="https://www.ling.upenn.edu/courses/Fall_2003/ling001/penn_treebank_pos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Named Entity Recognition</a:t>
            </a:r>
            <a:endParaRPr/>
          </a:p>
        </p:txBody>
      </p:sp>
      <p:sp>
        <p:nvSpPr>
          <p:cNvPr id="73" name="Google Shape;73;p1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IS407 Intro to Data Science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Step-3: Chunking Noun Phrases</a:t>
            </a:r>
            <a:endParaRPr/>
          </a:p>
        </p:txBody>
      </p:sp>
      <p:sp>
        <p:nvSpPr>
          <p:cNvPr id="129" name="Google Shape;129;p10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Identify named entities using a regular expression(regex)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Regex rules indicate how sentences should be chunked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Our chunk pattern consists of one rule, that a noun phrase, NP, should be formed whenever the chunker finds an optional determiner, DT, followed by any number of adjectives, JJ, and then a noun, NN.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descr="pattern = 'NP: {&lt;DT&gt;?&lt;JJ&gt;*&lt;NN&gt;}'" id="130" name="Google Shape;130;p10" title="Regex rule on how to sentences should be chunked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10100" y="3728963"/>
            <a:ext cx="6321600" cy="8692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Step-4: Add category labels to named entities</a:t>
            </a:r>
            <a:endParaRPr/>
          </a:p>
        </p:txBody>
      </p:sp>
      <p:pic>
        <p:nvPicPr>
          <p:cNvPr descr="(European/JJ&#10;authorities/NNS&#10;fined/VBD&#10;Google/NNP&#10;(NP a/DT record/NN)&#10;$/$&#10;....)" id="136" name="Google Shape;136;p11" title="Category labels to named entities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12675" y="1523100"/>
            <a:ext cx="2499950" cy="313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SpaCy’s Pipeline</a:t>
            </a:r>
            <a:endParaRPr/>
          </a:p>
        </p:txBody>
      </p:sp>
      <p:pic>
        <p:nvPicPr>
          <p:cNvPr descr="Text -&gt; tokenizer-&gt;tagger-&gt;parser-&gt;ner-&gt;...-&gt; Doc" id="142" name="Google Shape;142;p12" title="SpaCy's Pipeline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4800" y="2571738"/>
            <a:ext cx="6877050" cy="159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Section-2 Approaches</a:t>
            </a:r>
            <a:endParaRPr/>
          </a:p>
        </p:txBody>
      </p:sp>
      <p:sp>
        <p:nvSpPr>
          <p:cNvPr id="148" name="Google Shape;148;p13"/>
          <p:cNvSpPr txBox="1"/>
          <p:nvPr>
            <p:ph idx="1" type="body"/>
          </p:nvPr>
        </p:nvSpPr>
        <p:spPr>
          <a:xfrm>
            <a:off x="311700" y="1211350"/>
            <a:ext cx="8520600" cy="32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A.</a:t>
            </a:r>
            <a:r>
              <a:rPr lang="en" sz="1300">
                <a:solidFill>
                  <a:schemeClr val="dk1"/>
                </a:solidFill>
              </a:rPr>
              <a:t> </a:t>
            </a:r>
            <a:r>
              <a:rPr b="1" lang="en" sz="1300">
                <a:solidFill>
                  <a:schemeClr val="dk1"/>
                </a:solidFill>
              </a:rPr>
              <a:t>Traditional approaches :</a:t>
            </a:r>
            <a:endParaRPr b="1"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Rule-based solutions: have an obvious flaw, i.e. they require a well-defined and exhaustive lexicon set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Feature-based supervised machine learning approaches: requires carefully hand-crafted features like lookup list, case/morphology/POS tag etc to make it work.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B. Deep Learning-based models</a:t>
            </a:r>
            <a:endParaRPr b="1"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Training Neural Network models for NER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Rather than training models from scratch, the new paradigm in NLP is to select an off-the-shelf model that has been trained on the task of “language modelling” (predicting which words belong in a sentence), then “fine-tuning” the model with data from your specific task.</a:t>
            </a:r>
            <a:endParaRPr sz="2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Section-3: Implementation</a:t>
            </a:r>
            <a:endParaRPr/>
          </a:p>
        </p:txBody>
      </p:sp>
      <p:sp>
        <p:nvSpPr>
          <p:cNvPr id="154" name="Google Shape;154;p14"/>
          <p:cNvSpPr txBox="1"/>
          <p:nvPr/>
        </p:nvSpPr>
        <p:spPr>
          <a:xfrm>
            <a:off x="2400250" y="1301250"/>
            <a:ext cx="6234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" sz="22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Let’s jump to experiment notebook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Section-4: What’s next for you?</a:t>
            </a:r>
            <a:endParaRPr/>
          </a:p>
        </p:txBody>
      </p:sp>
      <p:sp>
        <p:nvSpPr>
          <p:cNvPr id="160" name="Google Shape;160;p15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Advanced courses at UIUC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IS 567 - Text Mining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CS 447 - Natural Language Processing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CS 410 - Text Information Systems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CS 510 - Advanced Information Retrieval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CS 542 - Advanced topics in NLP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Section-5: References for further study</a:t>
            </a:r>
            <a:endParaRPr/>
          </a:p>
        </p:txBody>
      </p:sp>
      <p:sp>
        <p:nvSpPr>
          <p:cNvPr id="166" name="Google Shape;166;p1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R book with chapters and examples with NER （need university library to access）</a:t>
            </a:r>
            <a:endParaRPr sz="1600">
              <a:solidFill>
                <a:schemeClr val="dk1"/>
              </a:solidFill>
              <a:latin typeface="SimSun"/>
              <a:ea typeface="SimSun"/>
              <a:cs typeface="SimSun"/>
              <a:sym typeface="SimSu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u="sng">
                <a:solidFill>
                  <a:srgbClr val="0563C1"/>
                </a:solidFill>
                <a:latin typeface="SimSun"/>
                <a:ea typeface="SimSun"/>
                <a:cs typeface="SimSun"/>
                <a:sym typeface="SimSu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https://learning.oreilly.com/library/view/mastering-text-mining/9781783551811/ch07.html#ch07lvl1sec41</a:t>
            </a:r>
            <a:endParaRPr sz="1600">
              <a:solidFill>
                <a:schemeClr val="dk1"/>
              </a:solidFill>
              <a:latin typeface="SimSun"/>
              <a:ea typeface="SimSun"/>
              <a:cs typeface="SimSun"/>
              <a:sym typeface="SimSu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u="sng">
                <a:solidFill>
                  <a:srgbClr val="0563C1"/>
                </a:solidFill>
                <a:latin typeface="SimSun"/>
                <a:ea typeface="SimSun"/>
                <a:cs typeface="SimSun"/>
                <a:sym typeface="SimSu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https://learning.oreilly.com/library/view/mastering-text-mining/9781783551811/ch07s03.html#ch07lvl3sec59</a:t>
            </a:r>
            <a:endParaRPr sz="1600" u="sng">
              <a:solidFill>
                <a:srgbClr val="0563C1"/>
              </a:solidFill>
              <a:latin typeface="SimSun"/>
              <a:ea typeface="SimSun"/>
              <a:cs typeface="SimSun"/>
              <a:sym typeface="SimSu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 </a:t>
            </a:r>
            <a:endParaRPr sz="1600">
              <a:solidFill>
                <a:schemeClr val="dk1"/>
              </a:solidFill>
              <a:latin typeface="SimSun"/>
              <a:ea typeface="SimSun"/>
              <a:cs typeface="SimSun"/>
              <a:sym typeface="SimSu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Implementation in R</a:t>
            </a:r>
            <a:endParaRPr/>
          </a:p>
        </p:txBody>
      </p:sp>
      <p:sp>
        <p:nvSpPr>
          <p:cNvPr id="172" name="Google Shape;172;p17"/>
          <p:cNvSpPr txBox="1"/>
          <p:nvPr>
            <p:ph idx="1" type="body"/>
          </p:nvPr>
        </p:nvSpPr>
        <p:spPr>
          <a:xfrm>
            <a:off x="2410100" y="1377650"/>
            <a:ext cx="6321600" cy="32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59999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59999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https://www.analyticsvidhya.com/blog/2021/06/nlp-application-named-entity-recognition-ner-in-python-with-spacy/#:~:text=Spacy%20is%20an%20open%2Dsource,very%20easily%20for%20NER%20tasks</a:t>
            </a:r>
            <a:r>
              <a:rPr lang="en"/>
              <a:t>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59999"/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https://towardsdatascience.com/named-entity-recognition-ner-using-spacy-nlp-part-4-28da2ece57c6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59999"/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https://towardsdatascience.com/custom-named-entity-recognition-using-spacy-7140ebbb3718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59999"/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https://medium.com/in-pursuit-of-artificial-intelligence/named-entity-recognition-using-spacy-ner-da6eebd3d08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59999"/>
              <a:buNone/>
            </a:pPr>
            <a:r>
              <a:rPr lang="en" u="sng">
                <a:solidFill>
                  <a:schemeClr val="hlink"/>
                </a:solidFill>
                <a:hlinkClick r:id="rId7"/>
              </a:rPr>
              <a:t>https://nanonets.com/blog/named-entity-recognition-with-nltk-and-spacy/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59999"/>
              <a:buNone/>
            </a:pPr>
            <a:r>
              <a:rPr lang="en" u="sng">
                <a:solidFill>
                  <a:schemeClr val="hlink"/>
                </a:solidFill>
                <a:hlinkClick r:id="rId8"/>
              </a:rPr>
              <a:t>https://towardsdatascience.com/named-entity-recognition-with-nltk-and-spacy-8c4a7d88e7da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59999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8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Questions/comments?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What we will discuss today</a:t>
            </a:r>
            <a:endParaRPr/>
          </a:p>
        </p:txBody>
      </p:sp>
      <p:sp>
        <p:nvSpPr>
          <p:cNvPr id="79" name="Google Shape;79;p2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Section-1</a:t>
            </a:r>
            <a:r>
              <a:rPr lang="en"/>
              <a:t>: Introduction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Section-2</a:t>
            </a:r>
            <a:r>
              <a:rPr lang="en"/>
              <a:t>: Approaches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Section-3</a:t>
            </a:r>
            <a:r>
              <a:rPr lang="en"/>
              <a:t>: Implementation in Python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Section-4</a:t>
            </a:r>
            <a:r>
              <a:rPr lang="en"/>
              <a:t>: What lies ahead?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Section-5</a:t>
            </a:r>
            <a:r>
              <a:rPr lang="en"/>
              <a:t>: Further References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85" name="Google Shape;85;p3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>
                <a:solidFill>
                  <a:schemeClr val="dk1"/>
                </a:solidFill>
              </a:rPr>
              <a:t>What is NER?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Named entity recognition (NER) is an NLP based technique to identify and assign labels named entities in text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Labels like a person, location, organisation, product etc.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</a:rPr>
              <a:t>What is a Named entity?</a:t>
            </a:r>
            <a:endParaRPr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A real world object (such as a person, location, organization, product, etc.,) that can be denoted with a proper name.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>
                <a:solidFill>
                  <a:schemeClr val="dk1"/>
                </a:solidFill>
              </a:rPr>
              <a:t>Examples: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Facebook</a:t>
            </a:r>
            <a:r>
              <a:rPr lang="en">
                <a:solidFill>
                  <a:schemeClr val="dk1"/>
                </a:solidFill>
              </a:rPr>
              <a:t> - </a:t>
            </a:r>
            <a:r>
              <a:rPr lang="en">
                <a:solidFill>
                  <a:schemeClr val="accent1"/>
                </a:solidFill>
              </a:rPr>
              <a:t>&lt;organization&gt;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Spanish - </a:t>
            </a:r>
            <a:r>
              <a:rPr lang="en">
                <a:solidFill>
                  <a:schemeClr val="accent1"/>
                </a:solidFill>
              </a:rPr>
              <a:t>&lt;language&gt;</a:t>
            </a:r>
            <a:endParaRPr>
              <a:solidFill>
                <a:schemeClr val="accent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Bill Gates - </a:t>
            </a:r>
            <a:r>
              <a:rPr lang="en">
                <a:solidFill>
                  <a:schemeClr val="accent1"/>
                </a:solidFill>
              </a:rPr>
              <a:t>&lt;person&gt;</a:t>
            </a:r>
            <a:endParaRPr>
              <a:solidFill>
                <a:schemeClr val="accent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Grainger Engineering Library - </a:t>
            </a:r>
            <a:r>
              <a:rPr lang="en">
                <a:solidFill>
                  <a:schemeClr val="accent1"/>
                </a:solidFill>
              </a:rPr>
              <a:t>&lt;location&gt;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1" name="Google Shape;91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Named Entities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Use Cases</a:t>
            </a:r>
            <a:endParaRPr/>
          </a:p>
        </p:txBody>
      </p:sp>
      <p:sp>
        <p:nvSpPr>
          <p:cNvPr id="97" name="Google Shape;97;p5"/>
          <p:cNvSpPr txBox="1"/>
          <p:nvPr>
            <p:ph idx="1" type="body"/>
          </p:nvPr>
        </p:nvSpPr>
        <p:spPr>
          <a:xfrm>
            <a:off x="2410100" y="1301950"/>
            <a:ext cx="6321600" cy="32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Document Categorisation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Tracking mentions of particular entities in documents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For question answering, answers are usually named entities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Extracting wanted information using named entities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Support Chatbots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NER for Medical Purposes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03" name="Google Shape;103;p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Below is an screenshot of how a NER algorithm can extract particular entities from a given text: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descr="Output from spacy's NER function that highlights Named Entities and provides its category type in a given text." id="104" name="Google Shape;104;p6" title="Spacy NER example"/>
          <p:cNvPicPr preferRelativeResize="0"/>
          <p:nvPr/>
        </p:nvPicPr>
        <p:blipFill rotWithShape="1">
          <a:blip r:embed="rId3">
            <a:alphaModFix/>
          </a:blip>
          <a:srcRect b="26690" l="1339" r="-1340" t="-26690"/>
          <a:stretch/>
        </p:blipFill>
        <p:spPr>
          <a:xfrm>
            <a:off x="2165650" y="2189513"/>
            <a:ext cx="6790800" cy="181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Intuition: Example Sentence</a:t>
            </a:r>
            <a:endParaRPr/>
          </a:p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'European authorities fined Google a record $5.1 billion on Wednesday for abusing its powers'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Step-1: Tokenize</a:t>
            </a:r>
            <a:endParaRPr/>
          </a:p>
        </p:txBody>
      </p:sp>
      <p:pic>
        <p:nvPicPr>
          <p:cNvPr descr="[ 'European', 'authorities', 'fined', 'Google' ,.......]" id="116" name="Google Shape;116;p8" title="Token list of the example sentence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7425" y="1417575"/>
            <a:ext cx="2105313" cy="31806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Step-2: Part-of-Speech(POS) Tagging</a:t>
            </a:r>
            <a:endParaRPr/>
          </a:p>
        </p:txBody>
      </p:sp>
      <p:pic>
        <p:nvPicPr>
          <p:cNvPr descr="[('European', 'JJ'), ('authorities', 'NNS'), ('fined', 'VBD'), .....]" id="122" name="Google Shape;122;p9" title="POS tags attached to tokens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32425" y="1106375"/>
            <a:ext cx="3010197" cy="36273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9"/>
          <p:cNvSpPr txBox="1"/>
          <p:nvPr/>
        </p:nvSpPr>
        <p:spPr>
          <a:xfrm>
            <a:off x="6650200" y="4333525"/>
            <a:ext cx="198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POS tags list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