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3" r:id="rId3"/>
    <p:sldId id="280" r:id="rId4"/>
    <p:sldId id="287" r:id="rId5"/>
    <p:sldId id="288" r:id="rId6"/>
    <p:sldId id="289" r:id="rId7"/>
    <p:sldId id="272" r:id="rId8"/>
    <p:sldId id="293" r:id="rId9"/>
    <p:sldId id="269" r:id="rId10"/>
    <p:sldId id="267" r:id="rId11"/>
    <p:sldId id="294" r:id="rId12"/>
    <p:sldId id="268" r:id="rId13"/>
    <p:sldId id="274" r:id="rId14"/>
    <p:sldId id="275" r:id="rId15"/>
    <p:sldId id="277" r:id="rId16"/>
    <p:sldId id="278" r:id="rId17"/>
    <p:sldId id="295" r:id="rId18"/>
    <p:sldId id="257" r:id="rId19"/>
    <p:sldId id="260" r:id="rId20"/>
    <p:sldId id="264" r:id="rId21"/>
    <p:sldId id="265" r:id="rId22"/>
    <p:sldId id="266" r:id="rId23"/>
    <p:sldId id="290" r:id="rId24"/>
    <p:sldId id="286" r:id="rId25"/>
    <p:sldId id="292"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2"/>
    <p:restoredTop sz="77116"/>
  </p:normalViewPr>
  <p:slideViewPr>
    <p:cSldViewPr snapToGrid="0">
      <p:cViewPr varScale="1">
        <p:scale>
          <a:sx n="92" d="100"/>
          <a:sy n="92" d="100"/>
        </p:scale>
        <p:origin x="1560" y="168"/>
      </p:cViewPr>
      <p:guideLst/>
    </p:cSldViewPr>
  </p:slideViewPr>
  <p:notesTextViewPr>
    <p:cViewPr>
      <p:scale>
        <a:sx n="150" d="100"/>
        <a:sy n="150" d="100"/>
      </p:scale>
      <p:origin x="0" y="0"/>
    </p:cViewPr>
  </p:notesTextViewPr>
  <p:notesViewPr>
    <p:cSldViewPr snapToGrid="0">
      <p:cViewPr varScale="1">
        <p:scale>
          <a:sx n="99" d="100"/>
          <a:sy n="99" d="100"/>
        </p:scale>
        <p:origin x="375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F034E-3764-E44D-8BB7-07E1A30FEFCB}" type="datetimeFigureOut">
              <a:rPr kumimoji="1" lang="ja-JP" altLang="en-US" smtClean="0"/>
              <a:t>2025/2/3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FCCAA-E98D-924E-8192-CCFDFD99EBAA}" type="slidenum">
              <a:rPr kumimoji="1" lang="ja-JP" altLang="en-US" smtClean="0"/>
              <a:t>‹#›</a:t>
            </a:fld>
            <a:endParaRPr kumimoji="1" lang="ja-JP" altLang="en-US"/>
          </a:p>
        </p:txBody>
      </p:sp>
    </p:spTree>
    <p:extLst>
      <p:ext uri="{BB962C8B-B14F-4D97-AF65-F5344CB8AC3E}">
        <p14:creationId xmlns:p14="http://schemas.microsoft.com/office/powerpoint/2010/main" val="818623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aseline="0"/>
              <a:t>次世代コンピューティング研究室の三石海人です。表題のとおり発表いたします。</a:t>
            </a:r>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a:t>
            </a:fld>
            <a:endParaRPr kumimoji="1" lang="ja-JP" altLang="en-US"/>
          </a:p>
        </p:txBody>
      </p:sp>
    </p:spTree>
    <p:extLst>
      <p:ext uri="{BB962C8B-B14F-4D97-AF65-F5344CB8AC3E}">
        <p14:creationId xmlns:p14="http://schemas.microsoft.com/office/powerpoint/2010/main" val="3846801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しかし、このような並列処理では、先ほど紹介したユニークテーブルなどのグローバル資源のアクセス</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時に</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排他制御が必要になります。特に演算処理中はこのグローバル資源へのアクセスが多発しそれに伴って排他制御による待機時間も多く発生します。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10</a:t>
            </a:fld>
            <a:endParaRPr kumimoji="1" lang="ja-JP" altLang="en-US"/>
          </a:p>
        </p:txBody>
      </p:sp>
    </p:spTree>
    <p:extLst>
      <p:ext uri="{BB962C8B-B14F-4D97-AF65-F5344CB8AC3E}">
        <p14:creationId xmlns:p14="http://schemas.microsoft.com/office/powerpoint/2010/main" val="117321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そこで、各スレッドのタスクをファイバーと呼ばれる軽量なスレッドに分割します。演算処理中の上位の再帰部分をマルチスレッドで並列化し、再帰の深い部分をマルチファイバーで並行処理します。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11</a:t>
            </a:fld>
            <a:endParaRPr kumimoji="1" lang="ja-JP" altLang="en-US"/>
          </a:p>
        </p:txBody>
      </p:sp>
    </p:spTree>
    <p:extLst>
      <p:ext uri="{BB962C8B-B14F-4D97-AF65-F5344CB8AC3E}">
        <p14:creationId xmlns:p14="http://schemas.microsoft.com/office/powerpoint/2010/main" val="58584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スレッドのタスクを複数のファイバーに分割させることで、ファイバーの切り替えを行って待機時間を回避します。グローバル資源へのアクセス時に他のスレッドによってロックされている場合、ロックの解放を待機せずに、処理を他のファイバーに譲り、別のタスクを進めることで並列化の効果を向上させ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12</a:t>
            </a:fld>
            <a:endParaRPr kumimoji="1" lang="ja-JP" altLang="en-US"/>
          </a:p>
        </p:txBody>
      </p:sp>
    </p:spTree>
    <p:extLst>
      <p:ext uri="{BB962C8B-B14F-4D97-AF65-F5344CB8AC3E}">
        <p14:creationId xmlns:p14="http://schemas.microsoft.com/office/powerpoint/2010/main" val="39995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以上の提案手法の性能を評価するために量子回路シミュレータを実装し、ランダムな量子回路でベンチマークを行いました。実験環境は表の通りになります。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13</a:t>
            </a:fld>
            <a:endParaRPr kumimoji="1" lang="ja-JP" altLang="en-US"/>
          </a:p>
        </p:txBody>
      </p:sp>
    </p:spTree>
    <p:extLst>
      <p:ext uri="{BB962C8B-B14F-4D97-AF65-F5344CB8AC3E}">
        <p14:creationId xmlns:p14="http://schemas.microsoft.com/office/powerpoint/2010/main" val="415618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実験結果です。回路が小さいと既存手法で最速となり、</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量子ビット以上の回路で提案手法が最速となりました。特に提案手法では、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量子ビットの回路で、平均約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49%</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の高速化を実現しました。スレッドのみを用いた並列処理では、比較的大きい回路で既存手法よりも優れた結果を得ることができました。</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14</a:t>
            </a:fld>
            <a:endParaRPr kumimoji="1" lang="ja-JP" altLang="en-US"/>
          </a:p>
        </p:txBody>
      </p:sp>
    </p:spTree>
    <p:extLst>
      <p:ext uri="{BB962C8B-B14F-4D97-AF65-F5344CB8AC3E}">
        <p14:creationId xmlns:p14="http://schemas.microsoft.com/office/powerpoint/2010/main" val="278779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考察として、小さい回路ではスイッチングなどのコストが並列化による恩恵よりも大きくなったと考えました。また、スレッドのみの並列処理と提案手法の結果からファイバーは排他制御による待機時間の回避に対して有効であると考えました。</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15</a:t>
            </a:fld>
            <a:endParaRPr kumimoji="1" lang="ja-JP" altLang="en-US"/>
          </a:p>
        </p:txBody>
      </p:sp>
    </p:spTree>
    <p:extLst>
      <p:ext uri="{BB962C8B-B14F-4D97-AF65-F5344CB8AC3E}">
        <p14:creationId xmlns:p14="http://schemas.microsoft.com/office/powerpoint/2010/main" val="175714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まとめと今後の課題です。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を用いた量子回路</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シミュレータ</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の並列化手法を提案しました。ベンチマークテストでは、大きい回路において処理時間を短縮することができました。今後の課題として、量子回路全体の並列化や、ユニークテーブルに保存する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のノードの寿命の最適化を行っていきたいと考えています。</a:t>
            </a:r>
          </a:p>
          <a:p>
            <a:r>
              <a:rPr kumimoji="1" lang="ja-JP" altLang="en-US"/>
              <a:t>以上になります。</a:t>
            </a:r>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16</a:t>
            </a:fld>
            <a:endParaRPr kumimoji="1" lang="ja-JP" altLang="en-US"/>
          </a:p>
        </p:txBody>
      </p:sp>
    </p:spTree>
    <p:extLst>
      <p:ext uri="{BB962C8B-B14F-4D97-AF65-F5344CB8AC3E}">
        <p14:creationId xmlns:p14="http://schemas.microsoft.com/office/powerpoint/2010/main" val="1779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25</a:t>
            </a:fld>
            <a:endParaRPr kumimoji="1" lang="ja-JP" altLang="en-US"/>
          </a:p>
        </p:txBody>
      </p:sp>
    </p:spTree>
    <p:extLst>
      <p:ext uri="{BB962C8B-B14F-4D97-AF65-F5344CB8AC3E}">
        <p14:creationId xmlns:p14="http://schemas.microsoft.com/office/powerpoint/2010/main" val="26408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とは量子回路を表現・操作するためのデータ構造です。量子回路の部品である量子状態や量子ゲートは、行列で表現が可能ですが、</a:t>
            </a:r>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はこの行列に零行列や共通する部分行列が多く含まれていることを利用して圧縮したデータ構造になっています。</a:t>
            </a:r>
            <a:r>
              <a:rPr lang="ja-JP" altLang="en-US" sz="180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はこのようなエッジとノードで構成された有向グラフで表現されます。</a:t>
            </a:r>
            <a:r>
              <a:rPr lang="ja-JP" altLang="en-US" sz="180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では行列を４等分し、その部分行列をエッジとノードで表現します。エッジは、複素数の重みとノードへのポインタをもち、ノードからは最大</a:t>
            </a:r>
            <a:r>
              <a:rPr lang="en-US" altLang="ja-JP" sz="1800" dirty="0">
                <a:effectLst/>
                <a:ea typeface="游明朝" panose="02020400000000000000" pitchFamily="18" charset="-128"/>
                <a:cs typeface="Times New Roman" panose="02020603050405020304" pitchFamily="18" charset="0"/>
              </a:rPr>
              <a:t>4</a:t>
            </a:r>
            <a:r>
              <a:rPr lang="ja-JP" altLang="ja-JP" sz="1800">
                <a:effectLst/>
                <a:ea typeface="游明朝" panose="02020400000000000000" pitchFamily="18" charset="-128"/>
                <a:cs typeface="Times New Roman" panose="02020603050405020304" pitchFamily="18" charset="0"/>
              </a:rPr>
              <a:t>つのエッジが伸びます。</a:t>
            </a:r>
            <a:br>
              <a:rPr lang="en-US" altLang="ja-JP" sz="1800" dirty="0">
                <a:effectLst/>
                <a:ea typeface="游明朝" panose="02020400000000000000" pitchFamily="18" charset="-128"/>
                <a:cs typeface="Times New Roman" panose="02020603050405020304" pitchFamily="18" charset="0"/>
              </a:rPr>
            </a:br>
            <a:br>
              <a:rPr lang="en-US" altLang="ja-JP" sz="1800" dirty="0">
                <a:effectLst/>
                <a:ea typeface="游明朝" panose="02020400000000000000" pitchFamily="18" charset="-128"/>
                <a:cs typeface="Times New Roman" panose="02020603050405020304" pitchFamily="18" charset="0"/>
              </a:rPr>
            </a:br>
            <a:r>
              <a:rPr lang="ja-JP" altLang="ja-JP" sz="1800">
                <a:effectLst/>
                <a:ea typeface="游明朝" panose="02020400000000000000" pitchFamily="18" charset="-128"/>
                <a:cs typeface="Times New Roman" panose="02020603050405020304" pitchFamily="18" charset="0"/>
              </a:rPr>
              <a:t>ノードから伸びるエッジは、左から順に、行列上の左上の要素、右上の要素、左下の要素、右下の要素としてそれぞれを表現します。次のスライドで具体例を示しながら説明していきます。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2</a:t>
            </a:fld>
            <a:endParaRPr kumimoji="1" lang="ja-JP" altLang="en-US"/>
          </a:p>
        </p:txBody>
      </p:sp>
    </p:spTree>
    <p:extLst>
      <p:ext uri="{BB962C8B-B14F-4D97-AF65-F5344CB8AC3E}">
        <p14:creationId xmlns:p14="http://schemas.microsoft.com/office/powerpoint/2010/main" val="77768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このスライドでは、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CV</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ゲートと呼ばれる量子ゲートを例に用います。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CV</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ゲートはスライドの左の行列で表現されます。これを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で表現すると右図のようになります。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のグラフの根に当たる部分をルートエッジと呼びますが、まずこのルートエッジに接続されているノード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U</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には丸で囲まれた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つのエッジが伸びています。この四つのエッジはそれぞれ左の行列の中の同じ色で囲まれた部分行列</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に相当します。</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3</a:t>
            </a:fld>
            <a:endParaRPr kumimoji="1" lang="ja-JP" altLang="en-US"/>
          </a:p>
        </p:txBody>
      </p:sp>
    </p:spTree>
    <p:extLst>
      <p:ext uri="{BB962C8B-B14F-4D97-AF65-F5344CB8AC3E}">
        <p14:creationId xmlns:p14="http://schemas.microsoft.com/office/powerpoint/2010/main" val="188202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この四つの部分行列のうち、左上の要素をさらに四等分するとそれぞれの部分行列は</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𝑈</m:t>
                        </m:r>
                      </m:e>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00</m:t>
                        </m:r>
                      </m:sub>
                    </m:sSub>
                  </m:oMath>
                </a14:m>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から伸びる４つのエッジに対応します。</a:t>
                </a:r>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この四つの部分行列のうち、左上の要素をさらに四等分するとそれぞれの部分行列は</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𝑈</a:t>
                </a:r>
                <a:r>
                  <a:rPr lang="ja-JP" altLang="ja-JP" sz="1800" i="0" kern="100">
                    <a:effectLst/>
                    <a:latin typeface="Cambria Math" panose="02040503050406030204" pitchFamily="18" charset="0"/>
                    <a:ea typeface="游明朝" panose="02020400000000000000" pitchFamily="18" charset="-128"/>
                    <a:cs typeface="Times New Roman" panose="02020603050405020304" pitchFamily="18" charset="0"/>
                  </a:rPr>
                  <a:t>_</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00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から伸びる４つのエッジに対応します。</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4</a:t>
            </a:fld>
            <a:endParaRPr kumimoji="1" lang="ja-JP" altLang="en-US"/>
          </a:p>
        </p:txBody>
      </p:sp>
    </p:spTree>
    <p:extLst>
      <p:ext uri="{BB962C8B-B14F-4D97-AF65-F5344CB8AC3E}">
        <p14:creationId xmlns:p14="http://schemas.microsoft.com/office/powerpoint/2010/main" val="421030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さらに左上の要素を四等分した部分行列は、同様に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ノード</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𝑈</m:t>
                        </m:r>
                      </m:e>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10</m:t>
                        </m:r>
                      </m:sub>
                    </m:sSub>
                  </m:oMath>
                </a14:m>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から伸びるエッジに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それぞれ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対応します。これ以上の細分化はできないのでエッジはここで終端ノードと呼ばれるノードに接続されます。また行列の任意の要素は対応するエッジの重みをルートエッジから終端ノードまで掛け合わせた値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で１と導出されます</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さらに左上の要素を四等分した部分行列は、同様に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ノード</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𝑈</a:t>
                </a:r>
                <a:r>
                  <a:rPr lang="ja-JP" altLang="ja-JP" sz="1800" i="0" kern="100">
                    <a:effectLst/>
                    <a:latin typeface="Cambria Math" panose="02040503050406030204" pitchFamily="18" charset="0"/>
                    <a:ea typeface="游明朝" panose="02020400000000000000" pitchFamily="18" charset="-128"/>
                    <a:cs typeface="Times New Roman" panose="02020603050405020304" pitchFamily="18" charset="0"/>
                  </a:rPr>
                  <a:t>_</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10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から伸びるエッジに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それぞれ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対応します。これ以上の細分化はできないのでエッジはここで終端ノードと呼ばれるノードに接続されます。また行列の任意の要素は対応するエッジの重みをルートエッジから終端ノードまで掛け合わせた値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で１と導出され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1*(1+i)/2*1*1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(1+i)/2</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という値を得ることができます</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5</a:t>
            </a:fld>
            <a:endParaRPr kumimoji="1" lang="ja-JP" altLang="en-US"/>
          </a:p>
        </p:txBody>
      </p:sp>
    </p:spTree>
    <p:extLst>
      <p:ext uri="{BB962C8B-B14F-4D97-AF65-F5344CB8AC3E}">
        <p14:creationId xmlns:p14="http://schemas.microsoft.com/office/powerpoint/2010/main" val="66136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のメモリの効率性について説明します。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では任意の大きさの零行列をエッジ一つで表現したり図のような共通する部分行列やそのスカラ倍の行列を同じノードで表現することができます。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6</a:t>
            </a:fld>
            <a:endParaRPr kumimoji="1" lang="ja-JP" altLang="en-US"/>
          </a:p>
        </p:txBody>
      </p:sp>
    </p:spTree>
    <p:extLst>
      <p:ext uri="{BB962C8B-B14F-4D97-AF65-F5344CB8AC3E}">
        <p14:creationId xmlns:p14="http://schemas.microsoft.com/office/powerpoint/2010/main" val="253142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さらに、処理効率を向上させる仕組みとして、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のノードをユニークテーブルと呼ばれるハッシュテーブルに保存し再利用することでメモリ効率を向上させたり、過去の演算結果をキャッシュして同じ演算処理</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が発生した</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際に演算結果を再利用することで演算の処理速度を向上させたりするものがあります。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7</a:t>
            </a:fld>
            <a:endParaRPr kumimoji="1" lang="ja-JP" altLang="en-US"/>
          </a:p>
        </p:txBody>
      </p:sp>
    </p:spTree>
    <p:extLst>
      <p:ext uri="{BB962C8B-B14F-4D97-AF65-F5344CB8AC3E}">
        <p14:creationId xmlns:p14="http://schemas.microsoft.com/office/powerpoint/2010/main" val="188492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を用いた量子回路シミュレータの並列化手法としてスライドに示す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つを提案します。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8</a:t>
            </a:fld>
            <a:endParaRPr kumimoji="1" lang="ja-JP" altLang="en-US"/>
          </a:p>
        </p:txBody>
      </p:sp>
    </p:spTree>
    <p:extLst>
      <p:ext uri="{BB962C8B-B14F-4D97-AF65-F5344CB8AC3E}">
        <p14:creationId xmlns:p14="http://schemas.microsoft.com/office/powerpoint/2010/main" val="32365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の演算の特徴として子ノードのエッジを再帰的に探索することがあげられます。このことから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のサイズが大きくなると演算</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処理</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の時間的コストが指数関数的に増加し特に大きな回路では処理速度が大きく低下してしまいます。提案手法では、子ノードのエッジへの</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再帰</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部分をそれぞれサブスレッドに分割し、並列に処理することで高速化します。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9</a:t>
            </a:fld>
            <a:endParaRPr kumimoji="1" lang="ja-JP" altLang="en-US"/>
          </a:p>
        </p:txBody>
      </p:sp>
    </p:spTree>
    <p:extLst>
      <p:ext uri="{BB962C8B-B14F-4D97-AF65-F5344CB8AC3E}">
        <p14:creationId xmlns:p14="http://schemas.microsoft.com/office/powerpoint/2010/main" val="39228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ABEC-EBBF-C1E9-9DEE-C193F6B09A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32EB5C-2289-1BF5-8489-530F3DDA1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B9E170-FB60-985E-98AB-E4E42064F794}"/>
              </a:ext>
            </a:extLst>
          </p:cNvPr>
          <p:cNvSpPr>
            <a:spLocks noGrp="1"/>
          </p:cNvSpPr>
          <p:nvPr>
            <p:ph type="dt" sz="half" idx="10"/>
          </p:nvPr>
        </p:nvSpPr>
        <p:spPr/>
        <p:txBody>
          <a:bodyPr/>
          <a:lstStyle/>
          <a:p>
            <a:fld id="{E4BC8B85-1EDC-714C-9515-B545782F1FC5}"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E629E5AA-ED88-3BB6-9110-179C723B5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CD3BDF-FFBB-A4F7-8C46-CEC6D93C07D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14729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8D2-FD80-2073-EDF0-FADE8CFFEB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FD7E24-0941-8B86-8FD2-940329337B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A43FD3-FCE9-15D5-E5EB-8214E5A29409}"/>
              </a:ext>
            </a:extLst>
          </p:cNvPr>
          <p:cNvSpPr>
            <a:spLocks noGrp="1"/>
          </p:cNvSpPr>
          <p:nvPr>
            <p:ph type="dt" sz="half" idx="10"/>
          </p:nvPr>
        </p:nvSpPr>
        <p:spPr/>
        <p:txBody>
          <a:bodyPr/>
          <a:lstStyle/>
          <a:p>
            <a:fld id="{F27FB764-8B27-AF43-8DC5-5BB1FFAA7E9B}"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C2455D92-6614-EA3B-1FA9-32A90D720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2934D-1BDF-CC31-8515-A8144844CE7E}"/>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9403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934B347-0773-6F0E-7279-E7B112986A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890B5-3C79-08FA-5A5B-0A1A0861F1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62793-AE95-B6B6-848D-A954CD466532}"/>
              </a:ext>
            </a:extLst>
          </p:cNvPr>
          <p:cNvSpPr>
            <a:spLocks noGrp="1"/>
          </p:cNvSpPr>
          <p:nvPr>
            <p:ph type="dt" sz="half" idx="10"/>
          </p:nvPr>
        </p:nvSpPr>
        <p:spPr/>
        <p:txBody>
          <a:bodyPr/>
          <a:lstStyle/>
          <a:p>
            <a:fld id="{BEEE0352-E354-C849-8E26-BD256EB938BB}"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46583894-09A4-9AFC-85CC-1206D792FE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CE4FAC-5782-B8A7-D39B-F91A77F04A7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B492-CEE7-234C-218E-A6EBF02359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EFF0B1-B127-49A3-E77A-7099EBEF44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B3AD-03FE-5FAC-E2AD-C388C61002FB}"/>
              </a:ext>
            </a:extLst>
          </p:cNvPr>
          <p:cNvSpPr>
            <a:spLocks noGrp="1"/>
          </p:cNvSpPr>
          <p:nvPr>
            <p:ph type="dt" sz="half" idx="10"/>
          </p:nvPr>
        </p:nvSpPr>
        <p:spPr/>
        <p:txBody>
          <a:bodyPr/>
          <a:lstStyle/>
          <a:p>
            <a:fld id="{37F608B6-D496-CA43-9A79-465AAB9612AB}"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21E94CC1-0E50-3002-760B-A39A2BA012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D8E853-11E8-5112-171C-2805778B5005}"/>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6005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71ED8-FA02-25B1-36AF-B2E8D9DF88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1D1C4-3E78-C4E7-11BB-EFBDD0EBF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B42191-E830-6E5C-664D-1DB4BC0C728D}"/>
              </a:ext>
            </a:extLst>
          </p:cNvPr>
          <p:cNvSpPr>
            <a:spLocks noGrp="1"/>
          </p:cNvSpPr>
          <p:nvPr>
            <p:ph type="dt" sz="half" idx="10"/>
          </p:nvPr>
        </p:nvSpPr>
        <p:spPr/>
        <p:txBody>
          <a:bodyPr/>
          <a:lstStyle/>
          <a:p>
            <a:fld id="{9FB7BAB5-B1E2-FE46-9E38-D65E78DE3070}"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DD6F361-CE9D-B78C-EB05-109BA0733B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A6C641-D0EA-FE4E-0FE2-6FA511230EE3}"/>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644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655A4-8F71-4101-9717-71CEA82F79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7A1D15-AC23-49FF-54BC-A6EB7F0966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B37B55-3072-925D-F172-CB7DD1FB94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B3C6B0-B70D-650A-143E-BD64FC930C8E}"/>
              </a:ext>
            </a:extLst>
          </p:cNvPr>
          <p:cNvSpPr>
            <a:spLocks noGrp="1"/>
          </p:cNvSpPr>
          <p:nvPr>
            <p:ph type="dt" sz="half" idx="10"/>
          </p:nvPr>
        </p:nvSpPr>
        <p:spPr/>
        <p:txBody>
          <a:bodyPr/>
          <a:lstStyle/>
          <a:p>
            <a:fld id="{513368E1-191A-ED40-ABF6-C7C6348A215D}" type="datetime1">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FE29CD14-F927-686E-8D42-685BA9B017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3836D6-D220-575B-6D85-6EB1A9E142CD}"/>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425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076F6-25EF-A0B0-D087-EB08454CF5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58A005-DD5E-E201-EAA4-4443B461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46E5D5-E2D7-6F30-1471-852214E3A3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15C3E5-D85F-96D6-3C06-841C23D48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3390A26-D1D8-78CA-2DF9-83CF92C039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314EAC-6A64-EA18-3DE0-2F355987148A}"/>
              </a:ext>
            </a:extLst>
          </p:cNvPr>
          <p:cNvSpPr>
            <a:spLocks noGrp="1"/>
          </p:cNvSpPr>
          <p:nvPr>
            <p:ph type="dt" sz="half" idx="10"/>
          </p:nvPr>
        </p:nvSpPr>
        <p:spPr/>
        <p:txBody>
          <a:bodyPr/>
          <a:lstStyle/>
          <a:p>
            <a:fld id="{71BC64EC-A5FD-3E46-A0A3-A06C3604BD9E}" type="datetime1">
              <a:rPr kumimoji="1" lang="ja-JP" altLang="en-US" smtClean="0"/>
              <a:t>2025/2/3</a:t>
            </a:fld>
            <a:endParaRPr kumimoji="1" lang="ja-JP" altLang="en-US"/>
          </a:p>
        </p:txBody>
      </p:sp>
      <p:sp>
        <p:nvSpPr>
          <p:cNvPr id="8" name="フッター プレースホルダー 7">
            <a:extLst>
              <a:ext uri="{FF2B5EF4-FFF2-40B4-BE49-F238E27FC236}">
                <a16:creationId xmlns:a16="http://schemas.microsoft.com/office/drawing/2014/main" id="{3639779F-EF71-6700-5806-A0391E5249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D2E1B0-00D7-F230-84B6-F4EE19DA6B40}"/>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0665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4B047-E2DA-9D7D-841A-7A541FE624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FD4DF1-2C6E-05DF-677F-927F1A76BF8E}"/>
              </a:ext>
            </a:extLst>
          </p:cNvPr>
          <p:cNvSpPr>
            <a:spLocks noGrp="1"/>
          </p:cNvSpPr>
          <p:nvPr>
            <p:ph type="dt" sz="half" idx="10"/>
          </p:nvPr>
        </p:nvSpPr>
        <p:spPr/>
        <p:txBody>
          <a:bodyPr/>
          <a:lstStyle/>
          <a:p>
            <a:fld id="{0B1C8163-3A6B-BE4E-867B-E00727891BB1}" type="datetime1">
              <a:rPr kumimoji="1" lang="ja-JP" altLang="en-US" smtClean="0"/>
              <a:t>2025/2/3</a:t>
            </a:fld>
            <a:endParaRPr kumimoji="1" lang="ja-JP" altLang="en-US"/>
          </a:p>
        </p:txBody>
      </p:sp>
      <p:sp>
        <p:nvSpPr>
          <p:cNvPr id="4" name="フッター プレースホルダー 3">
            <a:extLst>
              <a:ext uri="{FF2B5EF4-FFF2-40B4-BE49-F238E27FC236}">
                <a16:creationId xmlns:a16="http://schemas.microsoft.com/office/drawing/2014/main" id="{7106D565-2BE4-FBB6-EA18-973B1AAC62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82C613-F737-3B74-4F49-7C184B0D485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1438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621017-0C30-F0C4-85D3-745E00E15038}"/>
              </a:ext>
            </a:extLst>
          </p:cNvPr>
          <p:cNvSpPr>
            <a:spLocks noGrp="1"/>
          </p:cNvSpPr>
          <p:nvPr>
            <p:ph type="dt" sz="half" idx="10"/>
          </p:nvPr>
        </p:nvSpPr>
        <p:spPr/>
        <p:txBody>
          <a:bodyPr/>
          <a:lstStyle/>
          <a:p>
            <a:fld id="{E1EEE490-8739-DD40-B8A2-27BE1B84E71D}" type="datetime1">
              <a:rPr kumimoji="1" lang="ja-JP" altLang="en-US" smtClean="0"/>
              <a:t>2025/2/3</a:t>
            </a:fld>
            <a:endParaRPr kumimoji="1" lang="ja-JP" altLang="en-US"/>
          </a:p>
        </p:txBody>
      </p:sp>
      <p:sp>
        <p:nvSpPr>
          <p:cNvPr id="3" name="フッター プレースホルダー 2">
            <a:extLst>
              <a:ext uri="{FF2B5EF4-FFF2-40B4-BE49-F238E27FC236}">
                <a16:creationId xmlns:a16="http://schemas.microsoft.com/office/drawing/2014/main" id="{AA75825E-53B3-2FE0-E152-98D93AF972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F3A6D7-3AC3-AE3F-3AA7-C08D2FEFE591}"/>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3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07D36-183F-39F6-B09F-B3D8727AC4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439C3C-01F4-F3A1-0864-42B6E2893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9AEDF0-8216-DA84-2E7B-197556A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3DC863-6480-E7F9-9FF2-B778E1B698B8}"/>
              </a:ext>
            </a:extLst>
          </p:cNvPr>
          <p:cNvSpPr>
            <a:spLocks noGrp="1"/>
          </p:cNvSpPr>
          <p:nvPr>
            <p:ph type="dt" sz="half" idx="10"/>
          </p:nvPr>
        </p:nvSpPr>
        <p:spPr/>
        <p:txBody>
          <a:bodyPr/>
          <a:lstStyle/>
          <a:p>
            <a:fld id="{11AF1B33-CF0C-314F-932A-20273CB424AD}" type="datetime1">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BE4501BD-F7DD-D3BB-AB83-9D29CE690B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34D6C-0005-20A2-00EF-AA2B584A76F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6525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67256-C398-E35D-AD4C-917A36D23E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256A60B-48CA-47CB-2D9F-C7C61422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1DE1A7-2BDD-C908-8B4F-71185EC4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5404DF-1401-C064-A340-D6B2A84C2BA6}"/>
              </a:ext>
            </a:extLst>
          </p:cNvPr>
          <p:cNvSpPr>
            <a:spLocks noGrp="1"/>
          </p:cNvSpPr>
          <p:nvPr>
            <p:ph type="dt" sz="half" idx="10"/>
          </p:nvPr>
        </p:nvSpPr>
        <p:spPr/>
        <p:txBody>
          <a:bodyPr/>
          <a:lstStyle/>
          <a:p>
            <a:fld id="{0D07A58F-9CDF-8D47-9EF8-CFD0F9AFE1DA}" type="datetime1">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279E1790-66E0-925E-6D50-509C1A2996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596392-C486-B0CA-45DB-25A7140FAB4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514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BF9EAD4-14B6-623A-B7AB-99E8F0A2F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BBC987-E4C4-CBE7-9EC0-1BFBF0A8A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8FFA7-97C8-3117-B3D6-841379E45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77937F-853F-A14C-8256-164AC39284BE}" type="datetime1">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26DB6030-82AC-9A82-7620-721871E74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999AC7E-76BF-CBC6-3D08-9236E150E1CB}"/>
              </a:ext>
            </a:extLst>
          </p:cNvPr>
          <p:cNvSpPr>
            <a:spLocks noGrp="1"/>
          </p:cNvSpPr>
          <p:nvPr>
            <p:ph type="sldNum" sz="quarter" idx="4"/>
          </p:nvPr>
        </p:nvSpPr>
        <p:spPr>
          <a:xfrm>
            <a:off x="7748337" y="5739064"/>
            <a:ext cx="3605463" cy="982412"/>
          </a:xfrm>
          <a:prstGeom prst="rect">
            <a:avLst/>
          </a:prstGeom>
        </p:spPr>
        <p:txBody>
          <a:bodyPr vert="horz" lIns="91440" tIns="45720" rIns="91440" bIns="45720" rtlCol="0" anchor="ctr"/>
          <a:lstStyle>
            <a:lvl1pPr algn="r">
              <a:defRPr sz="1800">
                <a:solidFill>
                  <a:schemeClr val="tx1">
                    <a:tint val="82000"/>
                  </a:schemeClr>
                </a:solidFill>
              </a:defRPr>
            </a:lvl1pPr>
          </a:lstStyle>
          <a:p>
            <a:fld id="{EA2F3317-65BA-D746-98B8-3038158C8C28}" type="slidenum">
              <a:rPr lang="ja-JP" altLang="en-US" smtClean="0"/>
              <a:pPr/>
              <a:t>‹#›</a:t>
            </a:fld>
            <a:endParaRPr lang="ja-JP" altLang="en-US"/>
          </a:p>
        </p:txBody>
      </p:sp>
    </p:spTree>
    <p:extLst>
      <p:ext uri="{BB962C8B-B14F-4D97-AF65-F5344CB8AC3E}">
        <p14:creationId xmlns:p14="http://schemas.microsoft.com/office/powerpoint/2010/main" val="273825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49C72-2E73-B55B-A974-5301BD358C14}"/>
              </a:ext>
            </a:extLst>
          </p:cNvPr>
          <p:cNvSpPr>
            <a:spLocks noGrp="1"/>
          </p:cNvSpPr>
          <p:nvPr>
            <p:ph type="ctrTitle"/>
          </p:nvPr>
        </p:nvSpPr>
        <p:spPr/>
        <p:txBody>
          <a:bodyPr>
            <a:normAutofit fontScale="90000"/>
          </a:bodyPr>
          <a:lstStyle/>
          <a:p>
            <a:r>
              <a:rPr kumimoji="1" lang="en-US" altLang="ja-JP" dirty="0"/>
              <a:t>QMDD</a:t>
            </a:r>
            <a:r>
              <a:rPr kumimoji="1" lang="ja-JP" altLang="en-US"/>
              <a:t>を用いた</a:t>
            </a:r>
            <a:br>
              <a:rPr kumimoji="1" lang="en-US" altLang="ja-JP" dirty="0"/>
            </a:br>
            <a:r>
              <a:rPr kumimoji="1" lang="ja-JP" altLang="en-US"/>
              <a:t>量子回路シミュレータの</a:t>
            </a:r>
            <a:br>
              <a:rPr kumimoji="1" lang="en-US" altLang="ja-JP" dirty="0"/>
            </a:br>
            <a:r>
              <a:rPr kumimoji="1" lang="ja-JP" altLang="en-US"/>
              <a:t>並列化手法</a:t>
            </a:r>
          </a:p>
        </p:txBody>
      </p:sp>
      <p:sp>
        <p:nvSpPr>
          <p:cNvPr id="3" name="字幕 2">
            <a:extLst>
              <a:ext uri="{FF2B5EF4-FFF2-40B4-BE49-F238E27FC236}">
                <a16:creationId xmlns:a16="http://schemas.microsoft.com/office/drawing/2014/main" id="{A26B5C4D-0A7C-2945-D8F2-088E47B03DE6}"/>
              </a:ext>
            </a:extLst>
          </p:cNvPr>
          <p:cNvSpPr>
            <a:spLocks noGrp="1"/>
          </p:cNvSpPr>
          <p:nvPr>
            <p:ph type="subTitle" idx="1"/>
          </p:nvPr>
        </p:nvSpPr>
        <p:spPr/>
        <p:txBody>
          <a:bodyPr/>
          <a:lstStyle/>
          <a:p>
            <a:r>
              <a:rPr kumimoji="1" lang="ja-JP" altLang="en-US"/>
              <a:t>立命館大学</a:t>
            </a:r>
            <a:r>
              <a:rPr kumimoji="1" lang="en-US" altLang="ja-JP" dirty="0"/>
              <a:t> </a:t>
            </a:r>
            <a:r>
              <a:rPr kumimoji="1" lang="ja-JP" altLang="en-US"/>
              <a:t>情報理工学部</a:t>
            </a:r>
            <a:endParaRPr kumimoji="1" lang="en-US" altLang="ja-JP" dirty="0"/>
          </a:p>
          <a:p>
            <a:r>
              <a:rPr lang="ja-JP" altLang="en-US"/>
              <a:t>次世代コンピューティング研究室</a:t>
            </a:r>
            <a:endParaRPr kumimoji="1" lang="en-US" altLang="ja-JP" dirty="0"/>
          </a:p>
          <a:p>
            <a:r>
              <a:rPr kumimoji="1" lang="ja-JP" altLang="en-US"/>
              <a:t>三石</a:t>
            </a:r>
            <a:r>
              <a:rPr kumimoji="1" lang="en-US" altLang="ja-JP" dirty="0"/>
              <a:t> </a:t>
            </a:r>
            <a:r>
              <a:rPr kumimoji="1" lang="ja-JP" altLang="en-US"/>
              <a:t>海人</a:t>
            </a:r>
          </a:p>
        </p:txBody>
      </p:sp>
      <p:sp>
        <p:nvSpPr>
          <p:cNvPr id="4" name="スライド番号プレースホルダー 3">
            <a:extLst>
              <a:ext uri="{FF2B5EF4-FFF2-40B4-BE49-F238E27FC236}">
                <a16:creationId xmlns:a16="http://schemas.microsoft.com/office/drawing/2014/main" id="{310D0806-85EE-0858-9E8E-FFE18E99494D}"/>
              </a:ext>
            </a:extLst>
          </p:cNvPr>
          <p:cNvSpPr>
            <a:spLocks noGrp="1"/>
          </p:cNvSpPr>
          <p:nvPr>
            <p:ph type="sldNum" sz="quarter" idx="12"/>
          </p:nvPr>
        </p:nvSpPr>
        <p:spPr/>
        <p:txBody>
          <a:bodyPr/>
          <a:lstStyle/>
          <a:p>
            <a:fld id="{EA2F3317-65BA-D746-98B8-3038158C8C28}" type="slidenum">
              <a:rPr kumimoji="1" lang="ja-JP" altLang="en-US" smtClean="0"/>
              <a:t>1</a:t>
            </a:fld>
            <a:endParaRPr kumimoji="1" lang="ja-JP" altLang="en-US"/>
          </a:p>
        </p:txBody>
      </p:sp>
    </p:spTree>
    <p:extLst>
      <p:ext uri="{BB962C8B-B14F-4D97-AF65-F5344CB8AC3E}">
        <p14:creationId xmlns:p14="http://schemas.microsoft.com/office/powerpoint/2010/main" val="371237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コンテンツ プレースホルダー 18" descr="テーブル が含まれている画像&#10;&#10;自動的に生成された説明">
            <a:extLst>
              <a:ext uri="{FF2B5EF4-FFF2-40B4-BE49-F238E27FC236}">
                <a16:creationId xmlns:a16="http://schemas.microsoft.com/office/drawing/2014/main" id="{A1E14F7C-10E5-37FC-121F-10B818367D15}"/>
              </a:ext>
            </a:extLst>
          </p:cNvPr>
          <p:cNvPicPr>
            <a:picLocks noGrp="1" noChangeAspect="1"/>
          </p:cNvPicPr>
          <p:nvPr>
            <p:ph sz="half" idx="2"/>
          </p:nvPr>
        </p:nvPicPr>
        <p:blipFill>
          <a:blip r:embed="rId3"/>
          <a:stretch>
            <a:fillRect/>
          </a:stretch>
        </p:blipFill>
        <p:spPr>
          <a:xfrm>
            <a:off x="5560710" y="1"/>
            <a:ext cx="6631289" cy="6858000"/>
          </a:xfrm>
        </p:spPr>
      </p:pic>
      <p:sp>
        <p:nvSpPr>
          <p:cNvPr id="2" name="タイトル 1">
            <a:extLst>
              <a:ext uri="{FF2B5EF4-FFF2-40B4-BE49-F238E27FC236}">
                <a16:creationId xmlns:a16="http://schemas.microsoft.com/office/drawing/2014/main" id="{A64F230D-8408-A605-608C-2B5BE57102BE}"/>
              </a:ext>
            </a:extLst>
          </p:cNvPr>
          <p:cNvSpPr>
            <a:spLocks noGrp="1"/>
          </p:cNvSpPr>
          <p:nvPr>
            <p:ph type="title"/>
          </p:nvPr>
        </p:nvSpPr>
        <p:spPr/>
        <p:txBody>
          <a:bodyPr/>
          <a:lstStyle/>
          <a:p>
            <a:r>
              <a:rPr kumimoji="1" lang="ja-JP" altLang="en-US"/>
              <a:t>並列処理による弊害</a:t>
            </a:r>
          </a:p>
        </p:txBody>
      </p:sp>
      <mc:AlternateContent xmlns:mc="http://schemas.openxmlformats.org/markup-compatibility/2006" xmlns:a14="http://schemas.microsoft.com/office/drawing/2010/main">
        <mc:Choice Requires="a14">
          <p:sp>
            <p:nvSpPr>
              <p:cNvPr id="10" name="コンテンツ プレースホルダー 9">
                <a:extLst>
                  <a:ext uri="{FF2B5EF4-FFF2-40B4-BE49-F238E27FC236}">
                    <a16:creationId xmlns:a16="http://schemas.microsoft.com/office/drawing/2014/main" id="{F339879B-83C5-89B5-2A9D-45A13AE352A9}"/>
                  </a:ext>
                </a:extLst>
              </p:cNvPr>
              <p:cNvSpPr>
                <a:spLocks noGrp="1"/>
              </p:cNvSpPr>
              <p:nvPr>
                <p:ph sz="half" idx="1"/>
              </p:nvPr>
            </p:nvSpPr>
            <p:spPr/>
            <p:txBody>
              <a:bodyPr/>
              <a:lstStyle/>
              <a:p>
                <a:r>
                  <a:rPr lang="ja-JP" altLang="en-US"/>
                  <a:t>排他的なアクセス</a:t>
                </a:r>
                <a:endParaRPr lang="en-US" altLang="ja-JP" dirty="0"/>
              </a:p>
              <a:p>
                <a:pPr lvl="1"/>
                <a14:m>
                  <m:oMath xmlns:m="http://schemas.openxmlformats.org/officeDocument/2006/math">
                    <m:r>
                      <a:rPr lang="en-US" altLang="ja-JP" b="0" i="1" smtClean="0">
                        <a:latin typeface="Cambria Math" panose="02040503050406030204" pitchFamily="18" charset="0"/>
                      </a:rPr>
                      <m:t>𝑟𝑒𝑎𝑑</m:t>
                    </m:r>
                  </m:oMath>
                </a14:m>
                <a:r>
                  <a:rPr lang="ja-JP" altLang="en-US"/>
                  <a:t>→</a:t>
                </a:r>
                <a:r>
                  <a:rPr lang="ja-JP" altLang="en-US">
                    <a:solidFill>
                      <a:srgbClr val="FF0000"/>
                    </a:solidFill>
                  </a:rPr>
                  <a:t>共有ロック</a:t>
                </a:r>
                <a:endParaRPr lang="en-US" altLang="ja-JP" dirty="0">
                  <a:solidFill>
                    <a:srgbClr val="FF0000"/>
                  </a:solidFill>
                </a:endParaRPr>
              </a:p>
              <a:p>
                <a:pPr lvl="2"/>
                <a:r>
                  <a:rPr lang="ja-JP" altLang="en-US"/>
                  <a:t>他スレッドの</a:t>
                </a:r>
                <a14:m>
                  <m:oMath xmlns:m="http://schemas.openxmlformats.org/officeDocument/2006/math">
                    <m:r>
                      <a:rPr lang="en-US" altLang="ja-JP" b="0" i="1" smtClean="0">
                        <a:latin typeface="Cambria Math" panose="02040503050406030204" pitchFamily="18" charset="0"/>
                      </a:rPr>
                      <m:t>𝑤𝑟𝑖𝑡𝑒</m:t>
                    </m:r>
                  </m:oMath>
                </a14:m>
                <a:r>
                  <a:rPr lang="ja-JP" altLang="en-US" dirty="0"/>
                  <a:t>不可</a:t>
                </a:r>
                <a:endParaRPr lang="en-US" altLang="ja-JP" dirty="0"/>
              </a:p>
              <a:p>
                <a:pPr lvl="1"/>
                <a14:m>
                  <m:oMath xmlns:m="http://schemas.openxmlformats.org/officeDocument/2006/math">
                    <m:r>
                      <a:rPr lang="en-US" altLang="ja-JP" b="0" i="1" smtClean="0">
                        <a:latin typeface="Cambria Math" panose="02040503050406030204" pitchFamily="18" charset="0"/>
                      </a:rPr>
                      <m:t>𝑤𝑟𝑖𝑡𝑒</m:t>
                    </m:r>
                  </m:oMath>
                </a14:m>
                <a:r>
                  <a:rPr lang="ja-JP" altLang="en-US"/>
                  <a:t>→</a:t>
                </a:r>
                <a:r>
                  <a:rPr lang="ja-JP" altLang="en-US">
                    <a:solidFill>
                      <a:srgbClr val="FF0000"/>
                    </a:solidFill>
                  </a:rPr>
                  <a:t>占有ロック</a:t>
                </a:r>
                <a:endParaRPr lang="en-US" altLang="ja-JP" dirty="0">
                  <a:solidFill>
                    <a:srgbClr val="FF0000"/>
                  </a:solidFill>
                </a:endParaRPr>
              </a:p>
              <a:p>
                <a:pPr lvl="2"/>
                <a:r>
                  <a:rPr lang="ja-JP" altLang="en-US"/>
                  <a:t>他スレッドの</a:t>
                </a:r>
                <a14:m>
                  <m:oMath xmlns:m="http://schemas.openxmlformats.org/officeDocument/2006/math">
                    <m:r>
                      <a:rPr lang="en-US" altLang="ja-JP" i="1">
                        <a:latin typeface="Cambria Math" panose="02040503050406030204" pitchFamily="18" charset="0"/>
                      </a:rPr>
                      <m:t>𝑟𝑒𝑎𝑑</m:t>
                    </m:r>
                    <m:r>
                      <a:rPr lang="en-US" altLang="ja-JP" b="0" i="1" smtClean="0">
                        <a:latin typeface="Cambria Math" panose="02040503050406030204" pitchFamily="18" charset="0"/>
                      </a:rPr>
                      <m:t>,  </m:t>
                    </m:r>
                    <m:r>
                      <a:rPr lang="en-US" altLang="ja-JP" b="0" i="1" smtClean="0">
                        <a:latin typeface="Cambria Math" panose="02040503050406030204" pitchFamily="18" charset="0"/>
                      </a:rPr>
                      <m:t>𝑤𝑟𝑖𝑡𝑒</m:t>
                    </m:r>
                  </m:oMath>
                </a14:m>
                <a:r>
                  <a:rPr lang="ja-JP" altLang="en-US" dirty="0"/>
                  <a:t>不可</a:t>
                </a:r>
                <a:endParaRPr lang="en-US" altLang="ja-JP" dirty="0"/>
              </a:p>
              <a:p>
                <a:pPr lvl="1"/>
                <a:endParaRPr lang="en-US" altLang="ja-JP" dirty="0"/>
              </a:p>
            </p:txBody>
          </p:sp>
        </mc:Choice>
        <mc:Fallback xmlns="">
          <p:sp>
            <p:nvSpPr>
              <p:cNvPr id="10" name="コンテンツ プレースホルダー 9">
                <a:extLst>
                  <a:ext uri="{FF2B5EF4-FFF2-40B4-BE49-F238E27FC236}">
                    <a16:creationId xmlns:a16="http://schemas.microsoft.com/office/drawing/2014/main" id="{F339879B-83C5-89B5-2A9D-45A13AE352A9}"/>
                  </a:ext>
                </a:extLst>
              </p:cNvPr>
              <p:cNvSpPr>
                <a:spLocks noGrp="1" noRot="1" noChangeAspect="1" noMove="1" noResize="1" noEditPoints="1" noAdjustHandles="1" noChangeArrowheads="1" noChangeShapeType="1" noTextEdit="1"/>
              </p:cNvSpPr>
              <p:nvPr>
                <p:ph sz="half" idx="1"/>
              </p:nvPr>
            </p:nvSpPr>
            <p:spPr>
              <a:blipFill>
                <a:blip r:embed="rId4"/>
                <a:stretch>
                  <a:fillRect l="-2200" t="-2326"/>
                </a:stretch>
              </a:blipFill>
            </p:spPr>
            <p:txBody>
              <a:bodyPr/>
              <a:lstStyle/>
              <a:p>
                <a:r>
                  <a:rPr lang="ja-JP" altLang="en-US">
                    <a:noFill/>
                  </a:rPr>
                  <a:t> </a:t>
                </a:r>
              </a:p>
            </p:txBody>
          </p:sp>
        </mc:Fallback>
      </mc:AlternateContent>
      <p:sp>
        <p:nvSpPr>
          <p:cNvPr id="20" name="円/楕円 19">
            <a:extLst>
              <a:ext uri="{FF2B5EF4-FFF2-40B4-BE49-F238E27FC236}">
                <a16:creationId xmlns:a16="http://schemas.microsoft.com/office/drawing/2014/main" id="{13A709DA-C7CF-A8A9-AF29-FE139A5411A6}"/>
              </a:ext>
            </a:extLst>
          </p:cNvPr>
          <p:cNvSpPr/>
          <p:nvPr/>
        </p:nvSpPr>
        <p:spPr>
          <a:xfrm>
            <a:off x="8702080" y="2611582"/>
            <a:ext cx="286328" cy="152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54F75538-BB9F-91DA-F915-CCEFF2C6BFE8}"/>
              </a:ext>
            </a:extLst>
          </p:cNvPr>
          <p:cNvSpPr/>
          <p:nvPr/>
        </p:nvSpPr>
        <p:spPr>
          <a:xfrm>
            <a:off x="7444467" y="2010324"/>
            <a:ext cx="286328" cy="18099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D2FCA641-4DCC-76A9-A40D-52C76F23C060}"/>
              </a:ext>
            </a:extLst>
          </p:cNvPr>
          <p:cNvSpPr>
            <a:spLocks noGrp="1"/>
          </p:cNvSpPr>
          <p:nvPr>
            <p:ph type="sldNum" sz="quarter" idx="12"/>
          </p:nvPr>
        </p:nvSpPr>
        <p:spPr/>
        <p:txBody>
          <a:bodyPr/>
          <a:lstStyle/>
          <a:p>
            <a:fld id="{EA2F3317-65BA-D746-98B8-3038158C8C28}"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FEAD541D-C801-9B50-D6CE-F49402C110C7}"/>
              </a:ext>
            </a:extLst>
          </p:cNvPr>
          <p:cNvSpPr txBox="1"/>
          <p:nvPr/>
        </p:nvSpPr>
        <p:spPr>
          <a:xfrm>
            <a:off x="2300039" y="5539009"/>
            <a:ext cx="3056020" cy="400110"/>
          </a:xfrm>
          <a:prstGeom prst="rect">
            <a:avLst/>
          </a:prstGeom>
          <a:noFill/>
        </p:spPr>
        <p:txBody>
          <a:bodyPr wrap="square">
            <a:spAutoFit/>
          </a:bodyPr>
          <a:lstStyle/>
          <a:p>
            <a:r>
              <a:rPr lang="ja-JP" altLang="en-US" sz="2000"/>
              <a:t>排他制御による</a:t>
            </a:r>
            <a:r>
              <a:rPr lang="ja-JP" altLang="en-US" sz="2000">
                <a:solidFill>
                  <a:srgbClr val="FF0000"/>
                </a:solidFill>
              </a:rPr>
              <a:t>待機時間</a:t>
            </a:r>
          </a:p>
        </p:txBody>
      </p:sp>
      <p:cxnSp>
        <p:nvCxnSpPr>
          <p:cNvPr id="7" name="直線矢印コネクタ 6">
            <a:extLst>
              <a:ext uri="{FF2B5EF4-FFF2-40B4-BE49-F238E27FC236}">
                <a16:creationId xmlns:a16="http://schemas.microsoft.com/office/drawing/2014/main" id="{405467FE-2DEA-9EF1-717D-336F7BD65B8D}"/>
              </a:ext>
            </a:extLst>
          </p:cNvPr>
          <p:cNvCxnSpPr>
            <a:stCxn id="5" idx="3"/>
            <a:endCxn id="21" idx="2"/>
          </p:cNvCxnSpPr>
          <p:nvPr/>
        </p:nvCxnSpPr>
        <p:spPr>
          <a:xfrm flipV="1">
            <a:off x="5356059" y="2915291"/>
            <a:ext cx="2088408" cy="28237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直線矢印コネクタ 7">
            <a:extLst>
              <a:ext uri="{FF2B5EF4-FFF2-40B4-BE49-F238E27FC236}">
                <a16:creationId xmlns:a16="http://schemas.microsoft.com/office/drawing/2014/main" id="{9D59D5C5-DE90-92D2-E8FB-CE982034509D}"/>
              </a:ext>
            </a:extLst>
          </p:cNvPr>
          <p:cNvCxnSpPr>
            <a:cxnSpLocks/>
            <a:stCxn id="5" idx="3"/>
            <a:endCxn id="20" idx="2"/>
          </p:cNvCxnSpPr>
          <p:nvPr/>
        </p:nvCxnSpPr>
        <p:spPr>
          <a:xfrm flipV="1">
            <a:off x="5356059" y="3373582"/>
            <a:ext cx="3346021" cy="23654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447B1-6699-1B76-AF37-DE278A8484E2}"/>
            </a:ext>
          </a:extLst>
        </p:cNvPr>
        <p:cNvGrpSpPr/>
        <p:nvPr/>
      </p:nvGrpSpPr>
      <p:grpSpPr>
        <a:xfrm>
          <a:off x="0" y="0"/>
          <a:ext cx="0" cy="0"/>
          <a:chOff x="0" y="0"/>
          <a:chExt cx="0" cy="0"/>
        </a:xfrm>
      </p:grpSpPr>
      <p:pic>
        <p:nvPicPr>
          <p:cNvPr id="11" name="コンテンツ プレースホルダー 10" descr="グラフィカル ユーザー インターフェイス, テキスト, アプリケーション&#10;&#10;自動的に生成された説明">
            <a:extLst>
              <a:ext uri="{FF2B5EF4-FFF2-40B4-BE49-F238E27FC236}">
                <a16:creationId xmlns:a16="http://schemas.microsoft.com/office/drawing/2014/main" id="{164B2A70-6396-4128-7536-5355A5AC73CF}"/>
              </a:ext>
            </a:extLst>
          </p:cNvPr>
          <p:cNvPicPr>
            <a:picLocks noGrp="1" noChangeAspect="1"/>
          </p:cNvPicPr>
          <p:nvPr>
            <p:ph idx="1"/>
          </p:nvPr>
        </p:nvPicPr>
        <p:blipFill>
          <a:blip r:embed="rId3"/>
          <a:stretch>
            <a:fillRect/>
          </a:stretch>
        </p:blipFill>
        <p:spPr>
          <a:xfrm>
            <a:off x="6072088" y="525780"/>
            <a:ext cx="6056763" cy="5967095"/>
          </a:xfrm>
        </p:spPr>
      </p:pic>
      <p:sp>
        <p:nvSpPr>
          <p:cNvPr id="2" name="タイトル 1">
            <a:extLst>
              <a:ext uri="{FF2B5EF4-FFF2-40B4-BE49-F238E27FC236}">
                <a16:creationId xmlns:a16="http://schemas.microsoft.com/office/drawing/2014/main" id="{117AF6EC-3511-F675-08B4-6E24C104A814}"/>
              </a:ext>
            </a:extLst>
          </p:cNvPr>
          <p:cNvSpPr>
            <a:spLocks noGrp="1"/>
          </p:cNvSpPr>
          <p:nvPr>
            <p:ph type="title"/>
          </p:nvPr>
        </p:nvSpPr>
        <p:spPr/>
        <p:txBody>
          <a:bodyPr/>
          <a:lstStyle/>
          <a:p>
            <a:r>
              <a:rPr kumimoji="1" lang="ja-JP" altLang="en-US"/>
              <a:t>待機時間の回避</a:t>
            </a:r>
          </a:p>
        </p:txBody>
      </p:sp>
      <p:sp>
        <p:nvSpPr>
          <p:cNvPr id="6" name="テキスト ボックス 5">
            <a:extLst>
              <a:ext uri="{FF2B5EF4-FFF2-40B4-BE49-F238E27FC236}">
                <a16:creationId xmlns:a16="http://schemas.microsoft.com/office/drawing/2014/main" id="{A7266298-8535-1A62-28F8-17CB161C40F8}"/>
              </a:ext>
            </a:extLst>
          </p:cNvPr>
          <p:cNvSpPr txBox="1"/>
          <p:nvPr/>
        </p:nvSpPr>
        <p:spPr>
          <a:xfrm>
            <a:off x="8137722" y="6030215"/>
            <a:ext cx="2965704" cy="400110"/>
          </a:xfrm>
          <a:prstGeom prst="rect">
            <a:avLst/>
          </a:prstGeom>
          <a:noFill/>
        </p:spPr>
        <p:txBody>
          <a:bodyPr wrap="square" rtlCol="0">
            <a:spAutoFit/>
          </a:bodyPr>
          <a:lstStyle/>
          <a:p>
            <a:r>
              <a:rPr kumimoji="1" lang="ja-JP" altLang="en-US" sz="2000" i="0">
                <a:latin typeface="Cambria Math" panose="02040503050406030204" pitchFamily="18" charset="0"/>
              </a:rPr>
              <a:t>共有資源へのアクセス</a:t>
            </a:r>
            <a:endParaRPr kumimoji="1" lang="ja-JP" altLang="en-US" sz="2000"/>
          </a:p>
        </p:txBody>
      </p:sp>
      <p:sp>
        <p:nvSpPr>
          <p:cNvPr id="7" name="テキスト ボックス 6">
            <a:extLst>
              <a:ext uri="{FF2B5EF4-FFF2-40B4-BE49-F238E27FC236}">
                <a16:creationId xmlns:a16="http://schemas.microsoft.com/office/drawing/2014/main" id="{B2CFB266-EFD4-047D-ADAA-32AA6318C95B}"/>
              </a:ext>
            </a:extLst>
          </p:cNvPr>
          <p:cNvSpPr txBox="1"/>
          <p:nvPr/>
        </p:nvSpPr>
        <p:spPr>
          <a:xfrm>
            <a:off x="8337796" y="2624225"/>
            <a:ext cx="3710496" cy="369332"/>
          </a:xfrm>
          <a:prstGeom prst="rect">
            <a:avLst/>
          </a:prstGeom>
          <a:noFill/>
        </p:spPr>
        <p:txBody>
          <a:bodyPr wrap="square" rtlCol="0">
            <a:spAutoFit/>
          </a:bodyPr>
          <a:lstStyle/>
          <a:p>
            <a:r>
              <a:rPr kumimoji="1" lang="ja-JP" altLang="en-US"/>
              <a:t>子ノードのエッジを再帰的に処理</a:t>
            </a:r>
          </a:p>
        </p:txBody>
      </p:sp>
      <p:sp>
        <p:nvSpPr>
          <p:cNvPr id="8" name="円/楕円 7">
            <a:extLst>
              <a:ext uri="{FF2B5EF4-FFF2-40B4-BE49-F238E27FC236}">
                <a16:creationId xmlns:a16="http://schemas.microsoft.com/office/drawing/2014/main" id="{FC7FA0E7-00C1-6FAB-C077-973861A9EF1F}"/>
              </a:ext>
            </a:extLst>
          </p:cNvPr>
          <p:cNvSpPr/>
          <p:nvPr/>
        </p:nvSpPr>
        <p:spPr>
          <a:xfrm>
            <a:off x="6335486" y="4296427"/>
            <a:ext cx="3178031" cy="143000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610AF6CB-5E94-1D0A-4287-D5EB8B37FFB2}"/>
              </a:ext>
            </a:extLst>
          </p:cNvPr>
          <p:cNvCxnSpPr>
            <a:cxnSpLocks/>
            <a:stCxn id="7" idx="2"/>
            <a:endCxn id="8" idx="7"/>
          </p:cNvCxnSpPr>
          <p:nvPr/>
        </p:nvCxnSpPr>
        <p:spPr>
          <a:xfrm flipH="1">
            <a:off x="9048105" y="2993557"/>
            <a:ext cx="1144939" cy="15122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スライド番号プレースホルダー 15">
            <a:extLst>
              <a:ext uri="{FF2B5EF4-FFF2-40B4-BE49-F238E27FC236}">
                <a16:creationId xmlns:a16="http://schemas.microsoft.com/office/drawing/2014/main" id="{02291FB3-99DF-6FA4-FC55-212B7B650621}"/>
              </a:ext>
            </a:extLst>
          </p:cNvPr>
          <p:cNvSpPr>
            <a:spLocks noGrp="1"/>
          </p:cNvSpPr>
          <p:nvPr>
            <p:ph type="sldNum" sz="quarter" idx="12"/>
          </p:nvPr>
        </p:nvSpPr>
        <p:spPr/>
        <p:txBody>
          <a:bodyPr/>
          <a:lstStyle/>
          <a:p>
            <a:fld id="{EA2F3317-65BA-D746-98B8-3038158C8C28}" type="slidenum">
              <a:rPr kumimoji="1" lang="ja-JP" altLang="en-US" smtClean="0"/>
              <a:t>11</a:t>
            </a:fld>
            <a:endParaRPr kumimoji="1" lang="ja-JP" altLang="en-US"/>
          </a:p>
        </p:txBody>
      </p:sp>
      <p:sp>
        <p:nvSpPr>
          <p:cNvPr id="3" name="正方形/長方形 2">
            <a:extLst>
              <a:ext uri="{FF2B5EF4-FFF2-40B4-BE49-F238E27FC236}">
                <a16:creationId xmlns:a16="http://schemas.microsoft.com/office/drawing/2014/main" id="{E58BE7A6-EE6F-0026-3A32-F5A593857E19}"/>
              </a:ext>
            </a:extLst>
          </p:cNvPr>
          <p:cNvSpPr/>
          <p:nvPr/>
        </p:nvSpPr>
        <p:spPr>
          <a:xfrm>
            <a:off x="7924501" y="4748568"/>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255D3D6-0B22-7FB0-0024-05197A6960D1}"/>
              </a:ext>
            </a:extLst>
          </p:cNvPr>
          <p:cNvSpPr/>
          <p:nvPr/>
        </p:nvSpPr>
        <p:spPr>
          <a:xfrm>
            <a:off x="8606819" y="4759533"/>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CB30498-CC9C-5DF6-747E-97F2DD82C8F5}"/>
              </a:ext>
            </a:extLst>
          </p:cNvPr>
          <p:cNvSpPr/>
          <p:nvPr/>
        </p:nvSpPr>
        <p:spPr>
          <a:xfrm>
            <a:off x="7924501" y="4951904"/>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2BF11AF-194E-14AC-4543-32C048F52781}"/>
              </a:ext>
            </a:extLst>
          </p:cNvPr>
          <p:cNvSpPr/>
          <p:nvPr/>
        </p:nvSpPr>
        <p:spPr>
          <a:xfrm>
            <a:off x="8606819" y="4950236"/>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2AD3E7E-7203-D66F-7537-B59E888ABC8A}"/>
              </a:ext>
            </a:extLst>
          </p:cNvPr>
          <p:cNvSpPr/>
          <p:nvPr/>
        </p:nvSpPr>
        <p:spPr>
          <a:xfrm>
            <a:off x="6433100" y="5572185"/>
            <a:ext cx="1491401"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F7806197-2CEB-5EBB-7DB9-BF2C2D54D745}"/>
              </a:ext>
            </a:extLst>
          </p:cNvPr>
          <p:cNvCxnSpPr>
            <a:cxnSpLocks/>
            <a:stCxn id="6" idx="0"/>
            <a:endCxn id="12" idx="2"/>
          </p:cNvCxnSpPr>
          <p:nvPr/>
        </p:nvCxnSpPr>
        <p:spPr>
          <a:xfrm flipH="1" flipV="1">
            <a:off x="7178801" y="5762888"/>
            <a:ext cx="2441773" cy="26732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52269235-9DBF-E157-0409-CBEE1AF54051}"/>
              </a:ext>
            </a:extLst>
          </p:cNvPr>
          <p:cNvCxnSpPr>
            <a:cxnSpLocks/>
            <a:stCxn id="6" idx="0"/>
            <a:endCxn id="5" idx="2"/>
          </p:cNvCxnSpPr>
          <p:nvPr/>
        </p:nvCxnSpPr>
        <p:spPr>
          <a:xfrm flipH="1" flipV="1">
            <a:off x="8156769" y="5142607"/>
            <a:ext cx="1463805" cy="88760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E5A5B586-76A7-B67A-1FF0-5DB22C965214}"/>
              </a:ext>
            </a:extLst>
          </p:cNvPr>
          <p:cNvCxnSpPr>
            <a:cxnSpLocks/>
            <a:stCxn id="6" idx="0"/>
            <a:endCxn id="5" idx="0"/>
          </p:cNvCxnSpPr>
          <p:nvPr/>
        </p:nvCxnSpPr>
        <p:spPr>
          <a:xfrm flipH="1" flipV="1">
            <a:off x="8156769" y="4951904"/>
            <a:ext cx="1463805" cy="107831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B7404E26-F1CD-E2D7-957D-806F50ED4D06}"/>
              </a:ext>
            </a:extLst>
          </p:cNvPr>
          <p:cNvCxnSpPr>
            <a:cxnSpLocks/>
            <a:stCxn id="6" idx="0"/>
            <a:endCxn id="9" idx="0"/>
          </p:cNvCxnSpPr>
          <p:nvPr/>
        </p:nvCxnSpPr>
        <p:spPr>
          <a:xfrm flipH="1" flipV="1">
            <a:off x="8839087" y="4950236"/>
            <a:ext cx="781487" cy="1079979"/>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45F83B6B-8393-37EF-50FD-4DF1B375B8CB}"/>
              </a:ext>
            </a:extLst>
          </p:cNvPr>
          <p:cNvCxnSpPr>
            <a:cxnSpLocks/>
            <a:stCxn id="6" idx="0"/>
            <a:endCxn id="9" idx="2"/>
          </p:cNvCxnSpPr>
          <p:nvPr/>
        </p:nvCxnSpPr>
        <p:spPr>
          <a:xfrm flipH="1" flipV="1">
            <a:off x="8839087" y="5140939"/>
            <a:ext cx="781487" cy="88927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70" name="図 69" descr="グラフィカル ユーザー インターフェイス, アプリケーション, アイコン&#10;&#10;自動的に生成された説明">
            <a:extLst>
              <a:ext uri="{FF2B5EF4-FFF2-40B4-BE49-F238E27FC236}">
                <a16:creationId xmlns:a16="http://schemas.microsoft.com/office/drawing/2014/main" id="{F3EBE9D7-1A05-DFA4-F96E-C567E8EECD71}"/>
              </a:ext>
            </a:extLst>
          </p:cNvPr>
          <p:cNvPicPr>
            <a:picLocks noChangeAspect="1"/>
          </p:cNvPicPr>
          <p:nvPr/>
        </p:nvPicPr>
        <p:blipFill>
          <a:blip r:embed="rId4"/>
          <a:stretch>
            <a:fillRect/>
          </a:stretch>
        </p:blipFill>
        <p:spPr>
          <a:xfrm>
            <a:off x="479276" y="2624225"/>
            <a:ext cx="2092150" cy="4126452"/>
          </a:xfrm>
          <a:prstGeom prst="rect">
            <a:avLst/>
          </a:prstGeom>
        </p:spPr>
      </p:pic>
      <p:sp>
        <p:nvSpPr>
          <p:cNvPr id="73" name="コンテンツ プレースホルダー 9">
            <a:extLst>
              <a:ext uri="{FF2B5EF4-FFF2-40B4-BE49-F238E27FC236}">
                <a16:creationId xmlns:a16="http://schemas.microsoft.com/office/drawing/2014/main" id="{B772C2A7-F945-2D76-84ED-A5DB17E04376}"/>
              </a:ext>
            </a:extLst>
          </p:cNvPr>
          <p:cNvSpPr txBox="1">
            <a:spLocks/>
          </p:cNvSpPr>
          <p:nvPr/>
        </p:nvSpPr>
        <p:spPr>
          <a:xfrm>
            <a:off x="838200" y="1714227"/>
            <a:ext cx="5181600" cy="4462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スレッドのタスクを</a:t>
            </a:r>
            <a:r>
              <a:rPr lang="ja-JP" altLang="en-US">
                <a:solidFill>
                  <a:srgbClr val="FF0000"/>
                </a:solidFill>
              </a:rPr>
              <a:t>複数のファイバーに分割</a:t>
            </a:r>
            <a:endParaRPr lang="en-US" altLang="ja-JP" dirty="0">
              <a:solidFill>
                <a:srgbClr val="FF0000"/>
              </a:solidFill>
            </a:endParaRPr>
          </a:p>
        </p:txBody>
      </p:sp>
      <p:sp>
        <p:nvSpPr>
          <p:cNvPr id="109" name="円/楕円 108">
            <a:extLst>
              <a:ext uri="{FF2B5EF4-FFF2-40B4-BE49-F238E27FC236}">
                <a16:creationId xmlns:a16="http://schemas.microsoft.com/office/drawing/2014/main" id="{F9422F91-8F67-3A3F-9B2A-52EEF4594692}"/>
              </a:ext>
            </a:extLst>
          </p:cNvPr>
          <p:cNvSpPr/>
          <p:nvPr/>
        </p:nvSpPr>
        <p:spPr>
          <a:xfrm>
            <a:off x="847578" y="4229686"/>
            <a:ext cx="1394637" cy="36107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34DB7FF3-4C1D-4448-B021-2D7DA2430306}"/>
              </a:ext>
            </a:extLst>
          </p:cNvPr>
          <p:cNvCxnSpPr>
            <a:cxnSpLocks/>
            <a:stCxn id="109" idx="7"/>
            <a:endCxn id="113" idx="2"/>
          </p:cNvCxnSpPr>
          <p:nvPr/>
        </p:nvCxnSpPr>
        <p:spPr>
          <a:xfrm flipV="1">
            <a:off x="2037975" y="3878659"/>
            <a:ext cx="1878880" cy="4039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5129BE12-8A42-B201-0B45-2A7D4D1AD13D}"/>
              </a:ext>
            </a:extLst>
          </p:cNvPr>
          <p:cNvSpPr txBox="1"/>
          <p:nvPr/>
        </p:nvSpPr>
        <p:spPr>
          <a:xfrm>
            <a:off x="2286267" y="3509327"/>
            <a:ext cx="3261176" cy="369332"/>
          </a:xfrm>
          <a:prstGeom prst="rect">
            <a:avLst/>
          </a:prstGeom>
          <a:noFill/>
        </p:spPr>
        <p:txBody>
          <a:bodyPr wrap="square" rtlCol="0">
            <a:spAutoFit/>
          </a:bodyPr>
          <a:lstStyle/>
          <a:p>
            <a:r>
              <a:rPr kumimoji="1" lang="ja-JP" altLang="en-US"/>
              <a:t>スレッドに分割して処理</a:t>
            </a:r>
          </a:p>
        </p:txBody>
      </p:sp>
      <p:sp>
        <p:nvSpPr>
          <p:cNvPr id="118" name="円/楕円 117">
            <a:extLst>
              <a:ext uri="{FF2B5EF4-FFF2-40B4-BE49-F238E27FC236}">
                <a16:creationId xmlns:a16="http://schemas.microsoft.com/office/drawing/2014/main" id="{54B92769-702D-357F-9060-A78DD9357D0F}"/>
              </a:ext>
            </a:extLst>
          </p:cNvPr>
          <p:cNvSpPr/>
          <p:nvPr/>
        </p:nvSpPr>
        <p:spPr>
          <a:xfrm>
            <a:off x="605933" y="5585577"/>
            <a:ext cx="600298" cy="444638"/>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EB119069-3298-C877-9540-F13BE06057A2}"/>
              </a:ext>
            </a:extLst>
          </p:cNvPr>
          <p:cNvSpPr/>
          <p:nvPr/>
        </p:nvSpPr>
        <p:spPr>
          <a:xfrm>
            <a:off x="1860071" y="5540569"/>
            <a:ext cx="600298" cy="444638"/>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2322341B-59F5-F1DA-E35C-39F8B6C7DEC8}"/>
              </a:ext>
            </a:extLst>
          </p:cNvPr>
          <p:cNvCxnSpPr>
            <a:cxnSpLocks/>
            <a:stCxn id="119" idx="7"/>
            <a:endCxn id="129" idx="2"/>
          </p:cNvCxnSpPr>
          <p:nvPr/>
        </p:nvCxnSpPr>
        <p:spPr>
          <a:xfrm flipV="1">
            <a:off x="2372457" y="5378998"/>
            <a:ext cx="1963185" cy="22668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直線矢印コネクタ 124">
            <a:extLst>
              <a:ext uri="{FF2B5EF4-FFF2-40B4-BE49-F238E27FC236}">
                <a16:creationId xmlns:a16="http://schemas.microsoft.com/office/drawing/2014/main" id="{1945AB71-DB79-2B84-4BC9-8C8FFDB93C8A}"/>
              </a:ext>
            </a:extLst>
          </p:cNvPr>
          <p:cNvCxnSpPr>
            <a:cxnSpLocks/>
            <a:stCxn id="118" idx="7"/>
            <a:endCxn id="129" idx="2"/>
          </p:cNvCxnSpPr>
          <p:nvPr/>
        </p:nvCxnSpPr>
        <p:spPr>
          <a:xfrm flipV="1">
            <a:off x="1118319" y="5378998"/>
            <a:ext cx="3217323" cy="27169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29" name="テキスト ボックス 128">
            <a:extLst>
              <a:ext uri="{FF2B5EF4-FFF2-40B4-BE49-F238E27FC236}">
                <a16:creationId xmlns:a16="http://schemas.microsoft.com/office/drawing/2014/main" id="{B332130F-60F3-5F9E-CCAD-AC9DD0EA411A}"/>
              </a:ext>
            </a:extLst>
          </p:cNvPr>
          <p:cNvSpPr txBox="1"/>
          <p:nvPr/>
        </p:nvSpPr>
        <p:spPr>
          <a:xfrm>
            <a:off x="2705054" y="5009666"/>
            <a:ext cx="3261176" cy="369332"/>
          </a:xfrm>
          <a:prstGeom prst="rect">
            <a:avLst/>
          </a:prstGeom>
          <a:noFill/>
        </p:spPr>
        <p:txBody>
          <a:bodyPr wrap="square" rtlCol="0">
            <a:spAutoFit/>
          </a:bodyPr>
          <a:lstStyle/>
          <a:p>
            <a:r>
              <a:rPr kumimoji="1" lang="ja-JP" altLang="en-US">
                <a:solidFill>
                  <a:srgbClr val="0070C0"/>
                </a:solidFill>
              </a:rPr>
              <a:t>ファイバーに分割</a:t>
            </a:r>
            <a:r>
              <a:rPr kumimoji="1" lang="ja-JP" altLang="en-US"/>
              <a:t>して処理</a:t>
            </a:r>
          </a:p>
        </p:txBody>
      </p:sp>
    </p:spTree>
    <p:extLst>
      <p:ext uri="{BB962C8B-B14F-4D97-AF65-F5344CB8AC3E}">
        <p14:creationId xmlns:p14="http://schemas.microsoft.com/office/powerpoint/2010/main" val="322973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ダイアグラム&#10;&#10;自動的に生成された説明">
            <a:extLst>
              <a:ext uri="{FF2B5EF4-FFF2-40B4-BE49-F238E27FC236}">
                <a16:creationId xmlns:a16="http://schemas.microsoft.com/office/drawing/2014/main" id="{EB0ECF39-B248-7397-3EAF-C0A93968F5DF}"/>
              </a:ext>
            </a:extLst>
          </p:cNvPr>
          <p:cNvPicPr>
            <a:picLocks noGrp="1" noChangeAspect="1"/>
          </p:cNvPicPr>
          <p:nvPr>
            <p:ph sz="half" idx="2"/>
          </p:nvPr>
        </p:nvPicPr>
        <p:blipFill>
          <a:blip r:embed="rId3"/>
          <a:stretch>
            <a:fillRect/>
          </a:stretch>
        </p:blipFill>
        <p:spPr>
          <a:xfrm>
            <a:off x="5563936" y="0"/>
            <a:ext cx="6631289" cy="6858001"/>
          </a:xfrm>
        </p:spPr>
      </p:pic>
      <p:sp>
        <p:nvSpPr>
          <p:cNvPr id="2" name="タイトル 1">
            <a:extLst>
              <a:ext uri="{FF2B5EF4-FFF2-40B4-BE49-F238E27FC236}">
                <a16:creationId xmlns:a16="http://schemas.microsoft.com/office/drawing/2014/main" id="{F62042A2-74EB-FA49-A8E8-2480FA232125}"/>
              </a:ext>
            </a:extLst>
          </p:cNvPr>
          <p:cNvSpPr>
            <a:spLocks noGrp="1"/>
          </p:cNvSpPr>
          <p:nvPr>
            <p:ph type="title"/>
          </p:nvPr>
        </p:nvSpPr>
        <p:spPr/>
        <p:txBody>
          <a:bodyPr/>
          <a:lstStyle/>
          <a:p>
            <a:r>
              <a:rPr lang="ja-JP" altLang="en-US"/>
              <a:t>ファイバーでの改善</a:t>
            </a:r>
            <a:endParaRPr kumimoji="1" lang="ja-JP" altLang="en-US"/>
          </a:p>
        </p:txBody>
      </p:sp>
      <p:sp>
        <p:nvSpPr>
          <p:cNvPr id="3" name="コンテンツ プレースホルダー 2">
            <a:extLst>
              <a:ext uri="{FF2B5EF4-FFF2-40B4-BE49-F238E27FC236}">
                <a16:creationId xmlns:a16="http://schemas.microsoft.com/office/drawing/2014/main" id="{A9FE2EE4-58A4-C7BD-19BC-DE9BE07D2292}"/>
              </a:ext>
            </a:extLst>
          </p:cNvPr>
          <p:cNvSpPr>
            <a:spLocks noGrp="1"/>
          </p:cNvSpPr>
          <p:nvPr>
            <p:ph sz="half" idx="1"/>
          </p:nvPr>
        </p:nvSpPr>
        <p:spPr>
          <a:xfrm>
            <a:off x="450376" y="1825625"/>
            <a:ext cx="5569424" cy="4351338"/>
          </a:xfrm>
        </p:spPr>
        <p:txBody>
          <a:bodyPr>
            <a:normAutofit lnSpcReduction="10000"/>
          </a:bodyPr>
          <a:lstStyle/>
          <a:p>
            <a:pPr marL="0" indent="0" algn="ctr">
              <a:buNone/>
            </a:pPr>
            <a:r>
              <a:rPr kumimoji="1" lang="ja-JP" altLang="en-US"/>
              <a:t>ロック待ち発生</a:t>
            </a:r>
            <a:endParaRPr kumimoji="1" lang="en-US" altLang="ja-JP" dirty="0"/>
          </a:p>
          <a:p>
            <a:pPr marL="0" indent="0" algn="ctr">
              <a:buNone/>
            </a:pPr>
            <a:endParaRPr kumimoji="1"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ファイバーの切り替え</a:t>
            </a:r>
            <a:endParaRPr lang="en-US" altLang="ja-JP" dirty="0"/>
          </a:p>
          <a:p>
            <a:pPr marL="0" indent="0" algn="ctr">
              <a:buNone/>
            </a:pPr>
            <a:endParaRPr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solidFill>
                  <a:srgbClr val="FF0000"/>
                </a:solidFill>
              </a:rPr>
              <a:t>非クリティカルセクションを処理</a:t>
            </a:r>
            <a:endParaRPr kumimoji="1" lang="ja-JP" altLang="en-US">
              <a:solidFill>
                <a:srgbClr val="FF0000"/>
              </a:solidFill>
            </a:endParaRPr>
          </a:p>
        </p:txBody>
      </p:sp>
      <p:sp>
        <p:nvSpPr>
          <p:cNvPr id="7" name="正方形/長方形 6">
            <a:extLst>
              <a:ext uri="{FF2B5EF4-FFF2-40B4-BE49-F238E27FC236}">
                <a16:creationId xmlns:a16="http://schemas.microsoft.com/office/drawing/2014/main" id="{8249A46D-6747-151C-2DA0-3B2CC842A6BB}"/>
              </a:ext>
            </a:extLst>
          </p:cNvPr>
          <p:cNvSpPr/>
          <p:nvPr/>
        </p:nvSpPr>
        <p:spPr>
          <a:xfrm>
            <a:off x="7308476" y="19094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7DB12E5-92C8-7493-D329-245D5021C09B}"/>
              </a:ext>
            </a:extLst>
          </p:cNvPr>
          <p:cNvSpPr/>
          <p:nvPr/>
        </p:nvSpPr>
        <p:spPr>
          <a:xfrm>
            <a:off x="8509785" y="27026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44ED2DF-E49A-7126-E926-6D7E30DC5158}"/>
              </a:ext>
            </a:extLst>
          </p:cNvPr>
          <p:cNvSpPr>
            <a:spLocks noGrp="1"/>
          </p:cNvSpPr>
          <p:nvPr>
            <p:ph type="sldNum" sz="quarter" idx="12"/>
          </p:nvPr>
        </p:nvSpPr>
        <p:spPr/>
        <p:txBody>
          <a:bodyPr/>
          <a:lstStyle/>
          <a:p>
            <a:fld id="{EA2F3317-65BA-D746-98B8-3038158C8C28}" type="slidenum">
              <a:rPr kumimoji="1" lang="ja-JP" altLang="en-US" smtClean="0"/>
              <a:t>12</a:t>
            </a:fld>
            <a:endParaRPr kumimoji="1" lang="ja-JP" altLang="en-US"/>
          </a:p>
        </p:txBody>
      </p:sp>
    </p:spTree>
    <p:extLst>
      <p:ext uri="{BB962C8B-B14F-4D97-AF65-F5344CB8AC3E}">
        <p14:creationId xmlns:p14="http://schemas.microsoft.com/office/powerpoint/2010/main" val="40222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71959-5D16-7B75-18D5-6C4608E85122}"/>
              </a:ext>
            </a:extLst>
          </p:cNvPr>
          <p:cNvSpPr>
            <a:spLocks noGrp="1"/>
          </p:cNvSpPr>
          <p:nvPr>
            <p:ph type="title"/>
          </p:nvPr>
        </p:nvSpPr>
        <p:spPr/>
        <p:txBody>
          <a:bodyPr/>
          <a:lstStyle/>
          <a:p>
            <a:r>
              <a:rPr kumimoji="1" lang="ja-JP" altLang="en-US"/>
              <a:t>比較実験</a:t>
            </a:r>
          </a:p>
        </p:txBody>
      </p:sp>
      <p:sp>
        <p:nvSpPr>
          <p:cNvPr id="3" name="コンテンツ プレースホルダー 2">
            <a:extLst>
              <a:ext uri="{FF2B5EF4-FFF2-40B4-BE49-F238E27FC236}">
                <a16:creationId xmlns:a16="http://schemas.microsoft.com/office/drawing/2014/main" id="{3D209EFC-B7D1-285A-8377-3CBD290BDF06}"/>
              </a:ext>
            </a:extLst>
          </p:cNvPr>
          <p:cNvSpPr>
            <a:spLocks noGrp="1"/>
          </p:cNvSpPr>
          <p:nvPr>
            <p:ph idx="1"/>
          </p:nvPr>
        </p:nvSpPr>
        <p:spPr>
          <a:xfrm>
            <a:off x="838200" y="1825625"/>
            <a:ext cx="10515600" cy="4667249"/>
          </a:xfrm>
        </p:spPr>
        <p:txBody>
          <a:bodyPr>
            <a:normAutofit/>
          </a:bodyPr>
          <a:lstStyle/>
          <a:p>
            <a:r>
              <a:rPr kumimoji="1" lang="ja-JP" altLang="en-US"/>
              <a:t>ランダムな回転角とターゲットビットを持つ量子回転ゲート（</a:t>
            </a:r>
            <a:r>
              <a:rPr kumimoji="1" lang="en" altLang="ja-JP" dirty="0"/>
              <a:t>Rx, Ry, Rz</a:t>
            </a:r>
            <a:r>
              <a:rPr kumimoji="1" lang="ja-JP" altLang="en"/>
              <a:t>）</a:t>
            </a:r>
            <a:r>
              <a:rPr kumimoji="1" lang="en-US" altLang="ja-JP" dirty="0"/>
              <a:t>200 </a:t>
            </a:r>
            <a:r>
              <a:rPr kumimoji="1" lang="ja-JP" altLang="en-US"/>
              <a:t>個をシミュレーション</a:t>
            </a:r>
            <a:endParaRPr kumimoji="1" lang="en-US" altLang="ja-JP" dirty="0"/>
          </a:p>
          <a:p>
            <a:r>
              <a:rPr kumimoji="1" lang="ja-JP" altLang="en-US"/>
              <a:t>量子ビット数</a:t>
            </a:r>
            <a:r>
              <a:rPr kumimoji="1" lang="en-US" altLang="ja-JP" dirty="0"/>
              <a:t>1~20</a:t>
            </a:r>
          </a:p>
          <a:p>
            <a:r>
              <a:rPr kumimoji="1" lang="ja-JP" altLang="en-US"/>
              <a:t>既存手法</a:t>
            </a:r>
            <a:r>
              <a:rPr lang="ja-JP" altLang="en-US"/>
              <a:t>、マルチスレッドによる並列処理、提案手法で比較</a:t>
            </a:r>
            <a:endParaRPr lang="en-US" altLang="ja-JP" dirty="0"/>
          </a:p>
          <a:p>
            <a:pPr marL="0" indent="0">
              <a:buNone/>
            </a:pPr>
            <a:endParaRPr lang="en-US" altLang="ja-JP" dirty="0"/>
          </a:p>
          <a:p>
            <a:pPr lvl="1"/>
            <a:endParaRPr lang="en-US" altLang="ja-JP" dirty="0"/>
          </a:p>
          <a:p>
            <a:pPr lvl="1"/>
            <a:endParaRPr kumimoji="1" lang="ja-JP" altLang="en-US"/>
          </a:p>
        </p:txBody>
      </p:sp>
      <p:pic>
        <p:nvPicPr>
          <p:cNvPr id="9" name="図 8" descr="テーブル&#10;&#10;自動的に生成された説明">
            <a:extLst>
              <a:ext uri="{FF2B5EF4-FFF2-40B4-BE49-F238E27FC236}">
                <a16:creationId xmlns:a16="http://schemas.microsoft.com/office/drawing/2014/main" id="{FB96E1EA-082D-9174-A427-2BF2B0A4CDF7}"/>
              </a:ext>
            </a:extLst>
          </p:cNvPr>
          <p:cNvPicPr>
            <a:picLocks noChangeAspect="1"/>
          </p:cNvPicPr>
          <p:nvPr/>
        </p:nvPicPr>
        <p:blipFill>
          <a:blip r:embed="rId3"/>
          <a:stretch>
            <a:fillRect/>
          </a:stretch>
        </p:blipFill>
        <p:spPr>
          <a:xfrm>
            <a:off x="1741777" y="3767149"/>
            <a:ext cx="3037417" cy="2954327"/>
          </a:xfrm>
          <a:prstGeom prst="rect">
            <a:avLst/>
          </a:prstGeom>
        </p:spPr>
      </p:pic>
      <p:sp>
        <p:nvSpPr>
          <p:cNvPr id="4" name="スライド番号プレースホルダー 3">
            <a:extLst>
              <a:ext uri="{FF2B5EF4-FFF2-40B4-BE49-F238E27FC236}">
                <a16:creationId xmlns:a16="http://schemas.microsoft.com/office/drawing/2014/main" id="{9324B96F-B0E2-96B0-7DD8-9DE5EC065A3D}"/>
              </a:ext>
            </a:extLst>
          </p:cNvPr>
          <p:cNvSpPr>
            <a:spLocks noGrp="1"/>
          </p:cNvSpPr>
          <p:nvPr>
            <p:ph type="sldNum" sz="quarter" idx="12"/>
          </p:nvPr>
        </p:nvSpPr>
        <p:spPr/>
        <p:txBody>
          <a:bodyPr/>
          <a:lstStyle/>
          <a:p>
            <a:fld id="{EA2F3317-65BA-D746-98B8-3038158C8C28}" type="slidenum">
              <a:rPr kumimoji="1" lang="ja-JP" altLang="en-US" smtClean="0"/>
              <a:t>13</a:t>
            </a:fld>
            <a:endParaRPr kumimoji="1" lang="ja-JP" altLang="en-US"/>
          </a:p>
        </p:txBody>
      </p:sp>
    </p:spTree>
    <p:extLst>
      <p:ext uri="{BB962C8B-B14F-4D97-AF65-F5344CB8AC3E}">
        <p14:creationId xmlns:p14="http://schemas.microsoft.com/office/powerpoint/2010/main" val="406480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4FC00-D0AD-87CB-9C9D-9BA508C1D65A}"/>
              </a:ext>
            </a:extLst>
          </p:cNvPr>
          <p:cNvSpPr>
            <a:spLocks noGrp="1"/>
          </p:cNvSpPr>
          <p:nvPr>
            <p:ph type="title"/>
          </p:nvPr>
        </p:nvSpPr>
        <p:spPr/>
        <p:txBody>
          <a:bodyPr/>
          <a:lstStyle/>
          <a:p>
            <a:r>
              <a:rPr kumimoji="1" lang="ja-JP" altLang="en-US"/>
              <a:t>実験結果</a:t>
            </a:r>
            <a:r>
              <a:rPr kumimoji="1" lang="en-US" altLang="ja-JP" dirty="0"/>
              <a:t> </a:t>
            </a:r>
            <a:endParaRPr kumimoji="1" lang="ja-JP" altLang="en-US"/>
          </a:p>
        </p:txBody>
      </p:sp>
      <p:sp>
        <p:nvSpPr>
          <p:cNvPr id="14" name="コンテンツ プレースホルダー 13">
            <a:extLst>
              <a:ext uri="{FF2B5EF4-FFF2-40B4-BE49-F238E27FC236}">
                <a16:creationId xmlns:a16="http://schemas.microsoft.com/office/drawing/2014/main" id="{74E14FF4-0F56-367A-FAD6-02B9DA852158}"/>
              </a:ext>
            </a:extLst>
          </p:cNvPr>
          <p:cNvSpPr>
            <a:spLocks noGrp="1"/>
          </p:cNvSpPr>
          <p:nvPr>
            <p:ph idx="1"/>
          </p:nvPr>
        </p:nvSpPr>
        <p:spPr>
          <a:xfrm>
            <a:off x="838200" y="1454759"/>
            <a:ext cx="11234530" cy="4351338"/>
          </a:xfrm>
        </p:spPr>
        <p:txBody>
          <a:bodyPr>
            <a:normAutofit/>
          </a:bodyPr>
          <a:lstStyle/>
          <a:p>
            <a:pPr marL="0" indent="0">
              <a:buNone/>
            </a:pPr>
            <a:r>
              <a:rPr lang="ja-JP" altLang="en-US"/>
              <a:t>それぞれ</a:t>
            </a:r>
            <a:r>
              <a:rPr lang="en-US" altLang="ja-JP" dirty="0"/>
              <a:t>10</a:t>
            </a:r>
            <a:r>
              <a:rPr lang="ja-JP" altLang="en-US"/>
              <a:t>回ずつ処理を行った際の平均処理時間</a:t>
            </a:r>
            <a:r>
              <a:rPr lang="en-US" altLang="ja-JP" dirty="0"/>
              <a:t>(</a:t>
            </a:r>
            <a:r>
              <a:rPr lang="en-US" altLang="ja-JP" dirty="0" err="1"/>
              <a:t>ms</a:t>
            </a:r>
            <a:r>
              <a:rPr lang="en-US" altLang="ja-JP" dirty="0"/>
              <a:t>)</a:t>
            </a:r>
            <a:r>
              <a:rPr lang="ja-JP" altLang="en-US"/>
              <a:t>と変化率</a:t>
            </a:r>
            <a:r>
              <a:rPr lang="en-US" altLang="ja-JP" dirty="0"/>
              <a:t>(%)</a:t>
            </a:r>
          </a:p>
        </p:txBody>
      </p:sp>
      <p:sp>
        <p:nvSpPr>
          <p:cNvPr id="13" name="スライド番号プレースホルダー 12">
            <a:extLst>
              <a:ext uri="{FF2B5EF4-FFF2-40B4-BE49-F238E27FC236}">
                <a16:creationId xmlns:a16="http://schemas.microsoft.com/office/drawing/2014/main" id="{1BE2A5E6-22CE-E34D-F314-6C01654CAF59}"/>
              </a:ext>
            </a:extLst>
          </p:cNvPr>
          <p:cNvSpPr>
            <a:spLocks noGrp="1"/>
          </p:cNvSpPr>
          <p:nvPr>
            <p:ph type="sldNum" sz="quarter" idx="12"/>
          </p:nvPr>
        </p:nvSpPr>
        <p:spPr/>
        <p:txBody>
          <a:bodyPr/>
          <a:lstStyle/>
          <a:p>
            <a:fld id="{EA2F3317-65BA-D746-98B8-3038158C8C28}" type="slidenum">
              <a:rPr kumimoji="1" lang="ja-JP" altLang="en-US" smtClean="0"/>
              <a:t>14</a:t>
            </a:fld>
            <a:endParaRPr kumimoji="1" lang="ja-JP" altLang="en-US"/>
          </a:p>
        </p:txBody>
      </p:sp>
      <p:graphicFrame>
        <p:nvGraphicFramePr>
          <p:cNvPr id="12" name="表 11">
            <a:extLst>
              <a:ext uri="{FF2B5EF4-FFF2-40B4-BE49-F238E27FC236}">
                <a16:creationId xmlns:a16="http://schemas.microsoft.com/office/drawing/2014/main" id="{FF957E41-7B1F-EFA6-8317-41B95FEB469C}"/>
              </a:ext>
            </a:extLst>
          </p:cNvPr>
          <p:cNvGraphicFramePr>
            <a:graphicFrameLocks noGrp="1"/>
          </p:cNvGraphicFramePr>
          <p:nvPr>
            <p:extLst>
              <p:ext uri="{D42A27DB-BD31-4B8C-83A1-F6EECF244321}">
                <p14:modId xmlns:p14="http://schemas.microsoft.com/office/powerpoint/2010/main" val="1899348220"/>
              </p:ext>
            </p:extLst>
          </p:nvPr>
        </p:nvGraphicFramePr>
        <p:xfrm>
          <a:off x="1336674" y="1971454"/>
          <a:ext cx="9518651" cy="4719320"/>
        </p:xfrm>
        <a:graphic>
          <a:graphicData uri="http://schemas.openxmlformats.org/drawingml/2006/table">
            <a:tbl>
              <a:tblPr firstRow="1" firstCol="1" bandRow="1">
                <a:tableStyleId>{9D7B26C5-4107-4FEC-AEDC-1716B250A1EF}</a:tableStyleId>
              </a:tblPr>
              <a:tblGrid>
                <a:gridCol w="1586442">
                  <a:extLst>
                    <a:ext uri="{9D8B030D-6E8A-4147-A177-3AD203B41FA5}">
                      <a16:colId xmlns:a16="http://schemas.microsoft.com/office/drawing/2014/main" val="702375736"/>
                    </a:ext>
                  </a:extLst>
                </a:gridCol>
                <a:gridCol w="1905671">
                  <a:extLst>
                    <a:ext uri="{9D8B030D-6E8A-4147-A177-3AD203B41FA5}">
                      <a16:colId xmlns:a16="http://schemas.microsoft.com/office/drawing/2014/main" val="3297400063"/>
                    </a:ext>
                  </a:extLst>
                </a:gridCol>
                <a:gridCol w="1800527">
                  <a:extLst>
                    <a:ext uri="{9D8B030D-6E8A-4147-A177-3AD203B41FA5}">
                      <a16:colId xmlns:a16="http://schemas.microsoft.com/office/drawing/2014/main" val="2367337946"/>
                    </a:ext>
                  </a:extLst>
                </a:gridCol>
                <a:gridCol w="1053127">
                  <a:extLst>
                    <a:ext uri="{9D8B030D-6E8A-4147-A177-3AD203B41FA5}">
                      <a16:colId xmlns:a16="http://schemas.microsoft.com/office/drawing/2014/main" val="2826591293"/>
                    </a:ext>
                  </a:extLst>
                </a:gridCol>
                <a:gridCol w="2097846">
                  <a:extLst>
                    <a:ext uri="{9D8B030D-6E8A-4147-A177-3AD203B41FA5}">
                      <a16:colId xmlns:a16="http://schemas.microsoft.com/office/drawing/2014/main" val="240393337"/>
                    </a:ext>
                  </a:extLst>
                </a:gridCol>
                <a:gridCol w="1075038">
                  <a:extLst>
                    <a:ext uri="{9D8B030D-6E8A-4147-A177-3AD203B41FA5}">
                      <a16:colId xmlns:a16="http://schemas.microsoft.com/office/drawing/2014/main" val="2191519721"/>
                    </a:ext>
                  </a:extLst>
                </a:gridCol>
              </a:tblGrid>
              <a:tr h="370840">
                <a:tc rowSpan="2">
                  <a:txBody>
                    <a:bodyPr/>
                    <a:lstStyle/>
                    <a:p>
                      <a:pPr algn="ctr"/>
                      <a:r>
                        <a:rPr kumimoji="1" lang="ja-JP" altLang="en-US"/>
                        <a:t>量子ビット</a:t>
                      </a:r>
                    </a:p>
                  </a:txBody>
                  <a:tcPr/>
                </a:tc>
                <a:tc>
                  <a:txBody>
                    <a:bodyPr/>
                    <a:lstStyle/>
                    <a:p>
                      <a:pPr algn="ctr"/>
                      <a:r>
                        <a:rPr kumimoji="1" lang="ja-JP" altLang="en-US"/>
                        <a:t>既存手法</a:t>
                      </a:r>
                    </a:p>
                  </a:txBody>
                  <a:tcPr>
                    <a:lnB w="12700" cap="flat" cmpd="sng" algn="ctr">
                      <a:noFill/>
                      <a:prstDash val="solid"/>
                      <a:round/>
                      <a:headEnd type="none" w="med" len="med"/>
                      <a:tailEnd type="none" w="med" len="med"/>
                    </a:lnB>
                  </a:tcPr>
                </a:tc>
                <a:tc gridSpan="2">
                  <a:txBody>
                    <a:bodyPr/>
                    <a:lstStyle/>
                    <a:p>
                      <a:pPr algn="ctr"/>
                      <a:r>
                        <a:rPr kumimoji="1" lang="ja-JP" altLang="en-US"/>
                        <a:t>スレッドのみを用いた</a:t>
                      </a:r>
                      <a:br>
                        <a:rPr kumimoji="1" lang="en-US" altLang="ja-JP" dirty="0"/>
                      </a:br>
                      <a:r>
                        <a:rPr kumimoji="1" lang="ja-JP" altLang="en-US"/>
                        <a:t>並列処理</a:t>
                      </a:r>
                    </a:p>
                  </a:txBody>
                  <a:tcPr>
                    <a:lnB w="12700" cap="flat" cmpd="sng" algn="ctr">
                      <a:noFill/>
                      <a:prstDash val="solid"/>
                      <a:round/>
                      <a:headEnd type="none" w="med" len="med"/>
                      <a:tailEnd type="none" w="med" len="med"/>
                    </a:lnB>
                  </a:tcPr>
                </a:tc>
                <a:tc hMerge="1">
                  <a:txBody>
                    <a:bodyPr/>
                    <a:lstStyle/>
                    <a:p>
                      <a:endParaRPr kumimoji="1" lang="ja-JP" altLang="en-US"/>
                    </a:p>
                  </a:txBody>
                  <a:tcPr/>
                </a:tc>
                <a:tc gridSpan="2">
                  <a:txBody>
                    <a:bodyPr/>
                    <a:lstStyle/>
                    <a:p>
                      <a:pPr algn="ctr"/>
                      <a:r>
                        <a:rPr kumimoji="1" lang="ja-JP" altLang="en-US"/>
                        <a:t>提案手法</a:t>
                      </a:r>
                    </a:p>
                  </a:txBody>
                  <a:tcPr>
                    <a:lnB w="12700" cap="flat" cmpd="sng" algn="ctr">
                      <a:no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829184370"/>
                  </a:ext>
                </a:extLst>
              </a:tr>
              <a:tr h="370840">
                <a:tc vMerge="1">
                  <a:txBody>
                    <a:bodyPr/>
                    <a:lstStyle/>
                    <a:p>
                      <a:endParaRPr kumimoji="1" lang="ja-JP" altLang="en-US"/>
                    </a:p>
                  </a:txBody>
                  <a:tcPr/>
                </a:tc>
                <a:tc>
                  <a:txBody>
                    <a:bodyPr/>
                    <a:lstStyle/>
                    <a:p>
                      <a:r>
                        <a:rPr kumimoji="1" lang="ja-JP" altLang="en-US"/>
                        <a:t>平均処理時間</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平均処理時間</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変化率</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平均処理時間</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変化率</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518987"/>
                  </a:ext>
                </a:extLst>
              </a:tr>
              <a:tr h="370840">
                <a:tc>
                  <a:txBody>
                    <a:bodyPr/>
                    <a:lstStyle/>
                    <a:p>
                      <a:pPr algn="ctr"/>
                      <a:r>
                        <a:rPr kumimoji="1" lang="en-US" altLang="ja-JP" dirty="0"/>
                        <a:t>2</a:t>
                      </a:r>
                      <a:endParaRPr kumimoji="1" lang="ja-JP" altLang="en-US"/>
                    </a:p>
                  </a:txBody>
                  <a:tcPr/>
                </a:tc>
                <a:tc>
                  <a:txBody>
                    <a:bodyPr/>
                    <a:lstStyle/>
                    <a:p>
                      <a:pPr algn="r"/>
                      <a:r>
                        <a:rPr kumimoji="1" lang="en-US" altLang="ja-JP" b="1" dirty="0">
                          <a:solidFill>
                            <a:srgbClr val="00B050"/>
                          </a:solidFill>
                        </a:rPr>
                        <a:t>6.23</a:t>
                      </a:r>
                      <a:endParaRPr kumimoji="1" lang="ja-JP" altLang="en-US" b="1">
                        <a:solidFill>
                          <a:srgbClr val="00B050"/>
                        </a:solidFill>
                      </a:endParaRPr>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13.35</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114.36</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13.02</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109.16</a:t>
                      </a:r>
                      <a:endParaRPr kumimoji="1" lang="ja-JP"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2733734"/>
                  </a:ext>
                </a:extLst>
              </a:tr>
              <a:tr h="370840">
                <a:tc>
                  <a:txBody>
                    <a:bodyPr/>
                    <a:lstStyle/>
                    <a:p>
                      <a:pPr algn="ctr"/>
                      <a:r>
                        <a:rPr kumimoji="1" lang="en-US" altLang="ja-JP" dirty="0"/>
                        <a:t>4</a:t>
                      </a:r>
                      <a:endParaRPr kumimoji="1" lang="ja-JP" altLang="en-US"/>
                    </a:p>
                  </a:txBody>
                  <a:tcPr/>
                </a:tc>
                <a:tc>
                  <a:txBody>
                    <a:bodyPr/>
                    <a:lstStyle/>
                    <a:p>
                      <a:pPr algn="r"/>
                      <a:r>
                        <a:rPr kumimoji="1" lang="en-US" altLang="ja-JP" b="1" dirty="0">
                          <a:solidFill>
                            <a:srgbClr val="00B050"/>
                          </a:solidFill>
                        </a:rPr>
                        <a:t>19.80</a:t>
                      </a:r>
                      <a:endParaRPr kumimoji="1" lang="ja-JP" altLang="en-US" b="1">
                        <a:solidFill>
                          <a:srgbClr val="00B050"/>
                        </a:solidFill>
                      </a:endParaRPr>
                    </a:p>
                  </a:txBody>
                  <a:tcPr/>
                </a:tc>
                <a:tc>
                  <a:txBody>
                    <a:bodyPr/>
                    <a:lstStyle/>
                    <a:p>
                      <a:pPr algn="r"/>
                      <a:r>
                        <a:rPr kumimoji="1" lang="en-US" altLang="ja-JP" dirty="0"/>
                        <a:t>32.27</a:t>
                      </a:r>
                      <a:endParaRPr kumimoji="1" lang="ja-JP" altLang="en-US"/>
                    </a:p>
                  </a:txBody>
                  <a:tcPr/>
                </a:tc>
                <a:tc>
                  <a:txBody>
                    <a:bodyPr/>
                    <a:lstStyle/>
                    <a:p>
                      <a:pPr algn="r"/>
                      <a:r>
                        <a:rPr kumimoji="1" lang="en-US" altLang="ja-JP" dirty="0"/>
                        <a:t>63.01</a:t>
                      </a:r>
                      <a:endParaRPr kumimoji="1" lang="ja-JP" altLang="en-US"/>
                    </a:p>
                  </a:txBody>
                  <a:tcPr/>
                </a:tc>
                <a:tc>
                  <a:txBody>
                    <a:bodyPr/>
                    <a:lstStyle/>
                    <a:p>
                      <a:pPr algn="r"/>
                      <a:r>
                        <a:rPr kumimoji="1" lang="en-US" altLang="ja-JP" dirty="0"/>
                        <a:t>32.38</a:t>
                      </a:r>
                      <a:endParaRPr kumimoji="1" lang="ja-JP" altLang="en-US"/>
                    </a:p>
                  </a:txBody>
                  <a:tcPr/>
                </a:tc>
                <a:tc>
                  <a:txBody>
                    <a:bodyPr/>
                    <a:lstStyle/>
                    <a:p>
                      <a:pPr algn="r"/>
                      <a:r>
                        <a:rPr kumimoji="1" lang="en-US" altLang="ja-JP" dirty="0"/>
                        <a:t>63.56</a:t>
                      </a:r>
                      <a:endParaRPr kumimoji="1" lang="ja-JP" altLang="en-US"/>
                    </a:p>
                  </a:txBody>
                  <a:tcPr/>
                </a:tc>
                <a:extLst>
                  <a:ext uri="{0D108BD9-81ED-4DB2-BD59-A6C34878D82A}">
                    <a16:rowId xmlns:a16="http://schemas.microsoft.com/office/drawing/2014/main" val="2332644948"/>
                  </a:ext>
                </a:extLst>
              </a:tr>
              <a:tr h="370840">
                <a:tc>
                  <a:txBody>
                    <a:bodyPr/>
                    <a:lstStyle/>
                    <a:p>
                      <a:pPr algn="ctr"/>
                      <a:r>
                        <a:rPr kumimoji="1" lang="en-US" altLang="ja-JP" dirty="0"/>
                        <a:t>6</a:t>
                      </a:r>
                      <a:endParaRPr kumimoji="1" lang="ja-JP" altLang="en-US"/>
                    </a:p>
                  </a:txBody>
                  <a:tcPr/>
                </a:tc>
                <a:tc>
                  <a:txBody>
                    <a:bodyPr/>
                    <a:lstStyle/>
                    <a:p>
                      <a:pPr algn="r"/>
                      <a:r>
                        <a:rPr kumimoji="1" lang="en-US" altLang="ja-JP" b="1" dirty="0">
                          <a:solidFill>
                            <a:srgbClr val="00B050"/>
                          </a:solidFill>
                        </a:rPr>
                        <a:t>60.25</a:t>
                      </a:r>
                      <a:endParaRPr kumimoji="1" lang="ja-JP" altLang="en-US" b="1">
                        <a:solidFill>
                          <a:srgbClr val="00B050"/>
                        </a:solidFill>
                      </a:endParaRPr>
                    </a:p>
                  </a:txBody>
                  <a:tcPr/>
                </a:tc>
                <a:tc>
                  <a:txBody>
                    <a:bodyPr/>
                    <a:lstStyle/>
                    <a:p>
                      <a:pPr algn="r"/>
                      <a:r>
                        <a:rPr kumimoji="1" lang="en-US" altLang="ja-JP" dirty="0"/>
                        <a:t>87.41</a:t>
                      </a:r>
                      <a:endParaRPr kumimoji="1" lang="ja-JP" altLang="en-US"/>
                    </a:p>
                  </a:txBody>
                  <a:tcPr/>
                </a:tc>
                <a:tc>
                  <a:txBody>
                    <a:bodyPr/>
                    <a:lstStyle/>
                    <a:p>
                      <a:pPr algn="r"/>
                      <a:r>
                        <a:rPr kumimoji="1" lang="en-US" altLang="ja-JP" dirty="0"/>
                        <a:t>45.08</a:t>
                      </a:r>
                      <a:endParaRPr kumimoji="1" lang="ja-JP" altLang="en-US"/>
                    </a:p>
                  </a:txBody>
                  <a:tcPr/>
                </a:tc>
                <a:tc>
                  <a:txBody>
                    <a:bodyPr/>
                    <a:lstStyle/>
                    <a:p>
                      <a:pPr algn="r"/>
                      <a:r>
                        <a:rPr kumimoji="1" lang="en-US" altLang="ja-JP" dirty="0"/>
                        <a:t>72.59</a:t>
                      </a:r>
                      <a:endParaRPr kumimoji="1" lang="ja-JP" altLang="en-US"/>
                    </a:p>
                  </a:txBody>
                  <a:tcPr/>
                </a:tc>
                <a:tc>
                  <a:txBody>
                    <a:bodyPr/>
                    <a:lstStyle/>
                    <a:p>
                      <a:pPr algn="r"/>
                      <a:r>
                        <a:rPr kumimoji="1" lang="en-US" altLang="ja-JP" dirty="0"/>
                        <a:t>20.48</a:t>
                      </a:r>
                      <a:endParaRPr kumimoji="1" lang="ja-JP" altLang="en-US"/>
                    </a:p>
                  </a:txBody>
                  <a:tcPr/>
                </a:tc>
                <a:extLst>
                  <a:ext uri="{0D108BD9-81ED-4DB2-BD59-A6C34878D82A}">
                    <a16:rowId xmlns:a16="http://schemas.microsoft.com/office/drawing/2014/main" val="3283511602"/>
                  </a:ext>
                </a:extLst>
              </a:tr>
              <a:tr h="370840">
                <a:tc>
                  <a:txBody>
                    <a:bodyPr/>
                    <a:lstStyle/>
                    <a:p>
                      <a:pPr algn="ctr"/>
                      <a:r>
                        <a:rPr kumimoji="1" lang="en-US" altLang="ja-JP" dirty="0"/>
                        <a:t>8</a:t>
                      </a:r>
                      <a:endParaRPr kumimoji="1" lang="ja-JP" altLang="en-US"/>
                    </a:p>
                  </a:txBody>
                  <a:tcPr/>
                </a:tc>
                <a:tc>
                  <a:txBody>
                    <a:bodyPr/>
                    <a:lstStyle/>
                    <a:p>
                      <a:pPr algn="r"/>
                      <a:r>
                        <a:rPr kumimoji="1" lang="en-US" altLang="ja-JP" dirty="0">
                          <a:solidFill>
                            <a:schemeClr val="tx1"/>
                          </a:solidFill>
                        </a:rPr>
                        <a:t>220.39</a:t>
                      </a:r>
                      <a:endParaRPr kumimoji="1" lang="ja-JP" altLang="en-US">
                        <a:solidFill>
                          <a:schemeClr val="tx1"/>
                        </a:solidFill>
                      </a:endParaRPr>
                    </a:p>
                  </a:txBody>
                  <a:tcPr/>
                </a:tc>
                <a:tc>
                  <a:txBody>
                    <a:bodyPr/>
                    <a:lstStyle/>
                    <a:p>
                      <a:pPr algn="r"/>
                      <a:r>
                        <a:rPr kumimoji="1" lang="en-US" altLang="ja-JP" dirty="0"/>
                        <a:t>263.37</a:t>
                      </a:r>
                      <a:endParaRPr kumimoji="1" lang="ja-JP" altLang="en-US"/>
                    </a:p>
                  </a:txBody>
                  <a:tcPr/>
                </a:tc>
                <a:tc>
                  <a:txBody>
                    <a:bodyPr/>
                    <a:lstStyle/>
                    <a:p>
                      <a:pPr algn="r"/>
                      <a:r>
                        <a:rPr kumimoji="1" lang="en-US" altLang="ja-JP" dirty="0"/>
                        <a:t>19.50</a:t>
                      </a:r>
                      <a:endParaRPr kumimoji="1" lang="ja-JP" altLang="en-US"/>
                    </a:p>
                  </a:txBody>
                  <a:tcPr/>
                </a:tc>
                <a:tc>
                  <a:txBody>
                    <a:bodyPr/>
                    <a:lstStyle/>
                    <a:p>
                      <a:pPr algn="r"/>
                      <a:r>
                        <a:rPr kumimoji="1" lang="en-US" altLang="ja-JP" b="1" dirty="0">
                          <a:solidFill>
                            <a:srgbClr val="00B050"/>
                          </a:solidFill>
                        </a:rPr>
                        <a:t>199.03</a:t>
                      </a:r>
                      <a:endParaRPr kumimoji="1" lang="ja-JP" altLang="en-US" b="1">
                        <a:solidFill>
                          <a:srgbClr val="00B050"/>
                        </a:solidFill>
                      </a:endParaRPr>
                    </a:p>
                  </a:txBody>
                  <a:tcPr/>
                </a:tc>
                <a:tc>
                  <a:txBody>
                    <a:bodyPr/>
                    <a:lstStyle/>
                    <a:p>
                      <a:pPr algn="r"/>
                      <a:r>
                        <a:rPr kumimoji="1" lang="en-US" altLang="ja-JP" dirty="0"/>
                        <a:t>-9.69</a:t>
                      </a:r>
                      <a:endParaRPr kumimoji="1" lang="ja-JP" altLang="en-US"/>
                    </a:p>
                  </a:txBody>
                  <a:tcPr/>
                </a:tc>
                <a:extLst>
                  <a:ext uri="{0D108BD9-81ED-4DB2-BD59-A6C34878D82A}">
                    <a16:rowId xmlns:a16="http://schemas.microsoft.com/office/drawing/2014/main" val="1679965657"/>
                  </a:ext>
                </a:extLst>
              </a:tr>
              <a:tr h="370840">
                <a:tc>
                  <a:txBody>
                    <a:bodyPr/>
                    <a:lstStyle/>
                    <a:p>
                      <a:pPr algn="ctr"/>
                      <a:r>
                        <a:rPr kumimoji="1" lang="en-US" altLang="ja-JP" dirty="0"/>
                        <a:t>10</a:t>
                      </a:r>
                      <a:endParaRPr kumimoji="1" lang="ja-JP" altLang="en-US"/>
                    </a:p>
                  </a:txBody>
                  <a:tcPr/>
                </a:tc>
                <a:tc>
                  <a:txBody>
                    <a:bodyPr/>
                    <a:lstStyle/>
                    <a:p>
                      <a:pPr algn="r"/>
                      <a:r>
                        <a:rPr kumimoji="1" lang="en-US" altLang="ja-JP" dirty="0"/>
                        <a:t>844.45</a:t>
                      </a:r>
                      <a:endParaRPr kumimoji="1" lang="ja-JP" altLang="en-US"/>
                    </a:p>
                  </a:txBody>
                  <a:tcPr/>
                </a:tc>
                <a:tc>
                  <a:txBody>
                    <a:bodyPr/>
                    <a:lstStyle/>
                    <a:p>
                      <a:pPr algn="r"/>
                      <a:r>
                        <a:rPr kumimoji="1" lang="en-US" altLang="ja-JP" dirty="0"/>
                        <a:t>896.73</a:t>
                      </a:r>
                      <a:endParaRPr kumimoji="1" lang="ja-JP" altLang="en-US"/>
                    </a:p>
                  </a:txBody>
                  <a:tcPr/>
                </a:tc>
                <a:tc>
                  <a:txBody>
                    <a:bodyPr/>
                    <a:lstStyle/>
                    <a:p>
                      <a:pPr algn="r"/>
                      <a:r>
                        <a:rPr kumimoji="1" lang="en-US" altLang="ja-JP" dirty="0"/>
                        <a:t>6.19</a:t>
                      </a:r>
                      <a:endParaRPr kumimoji="1" lang="ja-JP" altLang="en-US"/>
                    </a:p>
                  </a:txBody>
                  <a:tcPr/>
                </a:tc>
                <a:tc>
                  <a:txBody>
                    <a:bodyPr/>
                    <a:lstStyle/>
                    <a:p>
                      <a:pPr algn="r"/>
                      <a:r>
                        <a:rPr kumimoji="1" lang="en-US" altLang="ja-JP" b="1" dirty="0">
                          <a:solidFill>
                            <a:srgbClr val="00B050"/>
                          </a:solidFill>
                        </a:rPr>
                        <a:t>636.19</a:t>
                      </a:r>
                      <a:endParaRPr kumimoji="1" lang="ja-JP" altLang="en-US" b="1">
                        <a:solidFill>
                          <a:srgbClr val="00B050"/>
                        </a:solidFill>
                      </a:endParaRPr>
                    </a:p>
                  </a:txBody>
                  <a:tcPr/>
                </a:tc>
                <a:tc>
                  <a:txBody>
                    <a:bodyPr/>
                    <a:lstStyle/>
                    <a:p>
                      <a:pPr algn="r"/>
                      <a:r>
                        <a:rPr kumimoji="1" lang="en-US" altLang="ja-JP" dirty="0"/>
                        <a:t>-24.66</a:t>
                      </a:r>
                      <a:endParaRPr kumimoji="1" lang="ja-JP" altLang="en-US"/>
                    </a:p>
                  </a:txBody>
                  <a:tcPr/>
                </a:tc>
                <a:extLst>
                  <a:ext uri="{0D108BD9-81ED-4DB2-BD59-A6C34878D82A}">
                    <a16:rowId xmlns:a16="http://schemas.microsoft.com/office/drawing/2014/main" val="2475424795"/>
                  </a:ext>
                </a:extLst>
              </a:tr>
              <a:tr h="370840">
                <a:tc>
                  <a:txBody>
                    <a:bodyPr/>
                    <a:lstStyle/>
                    <a:p>
                      <a:pPr algn="ctr"/>
                      <a:r>
                        <a:rPr kumimoji="1" lang="en-US" altLang="ja-JP" dirty="0"/>
                        <a:t>12</a:t>
                      </a:r>
                      <a:endParaRPr kumimoji="1" lang="ja-JP" altLang="en-US"/>
                    </a:p>
                  </a:txBody>
                  <a:tcPr/>
                </a:tc>
                <a:tc>
                  <a:txBody>
                    <a:bodyPr/>
                    <a:lstStyle/>
                    <a:p>
                      <a:pPr algn="r"/>
                      <a:r>
                        <a:rPr kumimoji="1" lang="en-US" altLang="ja-JP" dirty="0"/>
                        <a:t>3400.67</a:t>
                      </a:r>
                      <a:endParaRPr kumimoji="1" lang="ja-JP" altLang="en-US"/>
                    </a:p>
                  </a:txBody>
                  <a:tcPr/>
                </a:tc>
                <a:tc>
                  <a:txBody>
                    <a:bodyPr/>
                    <a:lstStyle/>
                    <a:p>
                      <a:pPr algn="r"/>
                      <a:r>
                        <a:rPr kumimoji="1" lang="en-US" altLang="ja-JP" dirty="0"/>
                        <a:t>3231.48</a:t>
                      </a:r>
                      <a:endParaRPr kumimoji="1" lang="ja-JP" altLang="en-US"/>
                    </a:p>
                  </a:txBody>
                  <a:tcPr/>
                </a:tc>
                <a:tc>
                  <a:txBody>
                    <a:bodyPr/>
                    <a:lstStyle/>
                    <a:p>
                      <a:pPr algn="r"/>
                      <a:r>
                        <a:rPr kumimoji="1" lang="en-US" altLang="ja-JP" dirty="0"/>
                        <a:t>-4.98</a:t>
                      </a:r>
                      <a:endParaRPr kumimoji="1" lang="ja-JP" altLang="en-US"/>
                    </a:p>
                  </a:txBody>
                  <a:tcPr/>
                </a:tc>
                <a:tc>
                  <a:txBody>
                    <a:bodyPr/>
                    <a:lstStyle/>
                    <a:p>
                      <a:pPr algn="r"/>
                      <a:r>
                        <a:rPr kumimoji="1" lang="en-US" altLang="ja-JP" b="1" dirty="0">
                          <a:solidFill>
                            <a:srgbClr val="00B050"/>
                          </a:solidFill>
                        </a:rPr>
                        <a:t>2546.35</a:t>
                      </a:r>
                      <a:endParaRPr kumimoji="1" lang="ja-JP" altLang="en-US" b="1">
                        <a:solidFill>
                          <a:srgbClr val="00B050"/>
                        </a:solidFill>
                      </a:endParaRPr>
                    </a:p>
                  </a:txBody>
                  <a:tcPr/>
                </a:tc>
                <a:tc>
                  <a:txBody>
                    <a:bodyPr/>
                    <a:lstStyle/>
                    <a:p>
                      <a:pPr algn="r"/>
                      <a:r>
                        <a:rPr kumimoji="1" lang="en-US" altLang="ja-JP" dirty="0"/>
                        <a:t>-25.12</a:t>
                      </a:r>
                      <a:endParaRPr kumimoji="1" lang="ja-JP" altLang="en-US"/>
                    </a:p>
                  </a:txBody>
                  <a:tcPr/>
                </a:tc>
                <a:extLst>
                  <a:ext uri="{0D108BD9-81ED-4DB2-BD59-A6C34878D82A}">
                    <a16:rowId xmlns:a16="http://schemas.microsoft.com/office/drawing/2014/main" val="3661970817"/>
                  </a:ext>
                </a:extLst>
              </a:tr>
              <a:tr h="370840">
                <a:tc>
                  <a:txBody>
                    <a:bodyPr/>
                    <a:lstStyle/>
                    <a:p>
                      <a:pPr algn="ctr"/>
                      <a:r>
                        <a:rPr kumimoji="1" lang="en-US" altLang="ja-JP" dirty="0"/>
                        <a:t>14</a:t>
                      </a:r>
                      <a:endParaRPr kumimoji="1" lang="ja-JP" altLang="en-US"/>
                    </a:p>
                  </a:txBody>
                  <a:tcPr/>
                </a:tc>
                <a:tc>
                  <a:txBody>
                    <a:bodyPr/>
                    <a:lstStyle/>
                    <a:p>
                      <a:pPr algn="r"/>
                      <a:r>
                        <a:rPr kumimoji="1" lang="en-US" altLang="ja-JP" dirty="0"/>
                        <a:t>14001.26</a:t>
                      </a:r>
                      <a:endParaRPr kumimoji="1" lang="ja-JP" altLang="en-US"/>
                    </a:p>
                  </a:txBody>
                  <a:tcPr/>
                </a:tc>
                <a:tc>
                  <a:txBody>
                    <a:bodyPr/>
                    <a:lstStyle/>
                    <a:p>
                      <a:pPr algn="r"/>
                      <a:r>
                        <a:rPr kumimoji="1" lang="en-US" altLang="ja-JP" dirty="0"/>
                        <a:t>12412.10</a:t>
                      </a:r>
                      <a:endParaRPr kumimoji="1" lang="ja-JP" altLang="en-US"/>
                    </a:p>
                  </a:txBody>
                  <a:tcPr/>
                </a:tc>
                <a:tc>
                  <a:txBody>
                    <a:bodyPr/>
                    <a:lstStyle/>
                    <a:p>
                      <a:pPr algn="r"/>
                      <a:r>
                        <a:rPr kumimoji="1" lang="en-US" altLang="ja-JP" dirty="0"/>
                        <a:t>-11.35</a:t>
                      </a:r>
                      <a:endParaRPr kumimoji="1" lang="ja-JP" altLang="en-US"/>
                    </a:p>
                  </a:txBody>
                  <a:tcPr/>
                </a:tc>
                <a:tc>
                  <a:txBody>
                    <a:bodyPr/>
                    <a:lstStyle/>
                    <a:p>
                      <a:pPr algn="r"/>
                      <a:r>
                        <a:rPr kumimoji="1" lang="en-US" altLang="ja-JP" b="1" dirty="0">
                          <a:solidFill>
                            <a:srgbClr val="00B050"/>
                          </a:solidFill>
                        </a:rPr>
                        <a:t>10453.05</a:t>
                      </a:r>
                      <a:endParaRPr kumimoji="1" lang="ja-JP" altLang="en-US" b="1">
                        <a:solidFill>
                          <a:srgbClr val="00B050"/>
                        </a:solidFill>
                      </a:endParaRPr>
                    </a:p>
                  </a:txBody>
                  <a:tcPr/>
                </a:tc>
                <a:tc>
                  <a:txBody>
                    <a:bodyPr/>
                    <a:lstStyle/>
                    <a:p>
                      <a:pPr algn="r"/>
                      <a:r>
                        <a:rPr kumimoji="1" lang="en-US" altLang="ja-JP" dirty="0"/>
                        <a:t>-25.34</a:t>
                      </a:r>
                      <a:endParaRPr kumimoji="1" lang="ja-JP" altLang="en-US"/>
                    </a:p>
                  </a:txBody>
                  <a:tcPr/>
                </a:tc>
                <a:extLst>
                  <a:ext uri="{0D108BD9-81ED-4DB2-BD59-A6C34878D82A}">
                    <a16:rowId xmlns:a16="http://schemas.microsoft.com/office/drawing/2014/main" val="1566768705"/>
                  </a:ext>
                </a:extLst>
              </a:tr>
              <a:tr h="370840">
                <a:tc>
                  <a:txBody>
                    <a:bodyPr/>
                    <a:lstStyle/>
                    <a:p>
                      <a:pPr algn="ctr"/>
                      <a:r>
                        <a:rPr kumimoji="1" lang="en-US" altLang="ja-JP" dirty="0"/>
                        <a:t>16</a:t>
                      </a:r>
                      <a:endParaRPr kumimoji="1" lang="ja-JP" altLang="en-US"/>
                    </a:p>
                  </a:txBody>
                  <a:tcPr/>
                </a:tc>
                <a:tc>
                  <a:txBody>
                    <a:bodyPr/>
                    <a:lstStyle/>
                    <a:p>
                      <a:pPr algn="r"/>
                      <a:r>
                        <a:rPr kumimoji="1" lang="en-US" altLang="ja-JP" dirty="0"/>
                        <a:t>62582.81</a:t>
                      </a:r>
                      <a:endParaRPr kumimoji="1" lang="ja-JP" altLang="en-US"/>
                    </a:p>
                  </a:txBody>
                  <a:tcPr/>
                </a:tc>
                <a:tc>
                  <a:txBody>
                    <a:bodyPr/>
                    <a:lstStyle/>
                    <a:p>
                      <a:pPr algn="r"/>
                      <a:r>
                        <a:rPr kumimoji="1" lang="en-US" altLang="ja-JP" dirty="0"/>
                        <a:t>51552.37</a:t>
                      </a:r>
                      <a:endParaRPr kumimoji="1" lang="ja-JP" altLang="en-US"/>
                    </a:p>
                  </a:txBody>
                  <a:tcPr/>
                </a:tc>
                <a:tc>
                  <a:txBody>
                    <a:bodyPr/>
                    <a:lstStyle/>
                    <a:p>
                      <a:pPr algn="r"/>
                      <a:r>
                        <a:rPr kumimoji="1" lang="en-US" altLang="ja-JP" dirty="0"/>
                        <a:t>-17.63</a:t>
                      </a:r>
                      <a:endParaRPr kumimoji="1" lang="ja-JP" altLang="en-US"/>
                    </a:p>
                  </a:txBody>
                  <a:tcPr/>
                </a:tc>
                <a:tc>
                  <a:txBody>
                    <a:bodyPr/>
                    <a:lstStyle/>
                    <a:p>
                      <a:pPr algn="r"/>
                      <a:r>
                        <a:rPr kumimoji="1" lang="en-US" altLang="ja-JP" b="1" dirty="0">
                          <a:solidFill>
                            <a:srgbClr val="00B050"/>
                          </a:solidFill>
                        </a:rPr>
                        <a:t>43996.75</a:t>
                      </a:r>
                      <a:endParaRPr kumimoji="1" lang="ja-JP" altLang="en-US" b="1">
                        <a:solidFill>
                          <a:srgbClr val="00B050"/>
                        </a:solidFill>
                      </a:endParaRPr>
                    </a:p>
                  </a:txBody>
                  <a:tcPr/>
                </a:tc>
                <a:tc>
                  <a:txBody>
                    <a:bodyPr/>
                    <a:lstStyle/>
                    <a:p>
                      <a:pPr algn="r"/>
                      <a:r>
                        <a:rPr kumimoji="1" lang="en-US" altLang="ja-JP" dirty="0"/>
                        <a:t>-29.70</a:t>
                      </a:r>
                      <a:endParaRPr kumimoji="1" lang="ja-JP" altLang="en-US"/>
                    </a:p>
                  </a:txBody>
                  <a:tcPr/>
                </a:tc>
                <a:extLst>
                  <a:ext uri="{0D108BD9-81ED-4DB2-BD59-A6C34878D82A}">
                    <a16:rowId xmlns:a16="http://schemas.microsoft.com/office/drawing/2014/main" val="1564157756"/>
                  </a:ext>
                </a:extLst>
              </a:tr>
              <a:tr h="370840">
                <a:tc>
                  <a:txBody>
                    <a:bodyPr/>
                    <a:lstStyle/>
                    <a:p>
                      <a:pPr algn="ctr"/>
                      <a:r>
                        <a:rPr kumimoji="1" lang="en-US" altLang="ja-JP" dirty="0"/>
                        <a:t>18</a:t>
                      </a:r>
                      <a:endParaRPr kumimoji="1" lang="ja-JP" altLang="en-US"/>
                    </a:p>
                  </a:txBody>
                  <a:tcPr/>
                </a:tc>
                <a:tc>
                  <a:txBody>
                    <a:bodyPr/>
                    <a:lstStyle/>
                    <a:p>
                      <a:pPr algn="r"/>
                      <a:r>
                        <a:rPr kumimoji="1" lang="en-US" altLang="ja-JP" dirty="0"/>
                        <a:t>292819.60</a:t>
                      </a:r>
                      <a:endParaRPr kumimoji="1" lang="ja-JP" altLang="en-US"/>
                    </a:p>
                  </a:txBody>
                  <a:tcPr/>
                </a:tc>
                <a:tc>
                  <a:txBody>
                    <a:bodyPr/>
                    <a:lstStyle/>
                    <a:p>
                      <a:pPr algn="r"/>
                      <a:r>
                        <a:rPr kumimoji="1" lang="en-US" altLang="ja-JP" dirty="0"/>
                        <a:t>217616.90</a:t>
                      </a:r>
                      <a:endParaRPr kumimoji="1" lang="ja-JP" altLang="en-US"/>
                    </a:p>
                  </a:txBody>
                  <a:tcPr/>
                </a:tc>
                <a:tc>
                  <a:txBody>
                    <a:bodyPr/>
                    <a:lstStyle/>
                    <a:p>
                      <a:pPr algn="r"/>
                      <a:r>
                        <a:rPr kumimoji="1" lang="en-US" altLang="ja-JP" dirty="0"/>
                        <a:t>-25.68</a:t>
                      </a:r>
                      <a:endParaRPr kumimoji="1" lang="ja-JP" altLang="en-US"/>
                    </a:p>
                  </a:txBody>
                  <a:tcPr/>
                </a:tc>
                <a:tc>
                  <a:txBody>
                    <a:bodyPr/>
                    <a:lstStyle/>
                    <a:p>
                      <a:pPr algn="r"/>
                      <a:r>
                        <a:rPr kumimoji="1" lang="en-US" altLang="ja-JP" b="1" dirty="0">
                          <a:solidFill>
                            <a:srgbClr val="00B050"/>
                          </a:solidFill>
                        </a:rPr>
                        <a:t>167629.00</a:t>
                      </a:r>
                      <a:endParaRPr kumimoji="1" lang="ja-JP" altLang="en-US" b="1">
                        <a:solidFill>
                          <a:srgbClr val="00B050"/>
                        </a:solidFill>
                      </a:endParaRPr>
                    </a:p>
                  </a:txBody>
                  <a:tcPr/>
                </a:tc>
                <a:tc>
                  <a:txBody>
                    <a:bodyPr/>
                    <a:lstStyle/>
                    <a:p>
                      <a:pPr algn="r"/>
                      <a:r>
                        <a:rPr kumimoji="1" lang="en-US" altLang="ja-JP" dirty="0"/>
                        <a:t>-42.75</a:t>
                      </a:r>
                      <a:endParaRPr kumimoji="1" lang="ja-JP" altLang="en-US"/>
                    </a:p>
                  </a:txBody>
                  <a:tcPr/>
                </a:tc>
                <a:extLst>
                  <a:ext uri="{0D108BD9-81ED-4DB2-BD59-A6C34878D82A}">
                    <a16:rowId xmlns:a16="http://schemas.microsoft.com/office/drawing/2014/main" val="1999188291"/>
                  </a:ext>
                </a:extLst>
              </a:tr>
              <a:tr h="370840">
                <a:tc>
                  <a:txBody>
                    <a:bodyPr/>
                    <a:lstStyle/>
                    <a:p>
                      <a:pPr algn="ctr"/>
                      <a:r>
                        <a:rPr kumimoji="1" lang="en-US" altLang="ja-JP" dirty="0"/>
                        <a:t>20</a:t>
                      </a:r>
                      <a:endParaRPr kumimoji="1" lang="ja-JP" altLang="en-US"/>
                    </a:p>
                  </a:txBody>
                  <a:tcPr/>
                </a:tc>
                <a:tc>
                  <a:txBody>
                    <a:bodyPr/>
                    <a:lstStyle/>
                    <a:p>
                      <a:pPr algn="r"/>
                      <a:r>
                        <a:rPr kumimoji="1" lang="en-US" altLang="ja-JP" dirty="0"/>
                        <a:t>1264967.70</a:t>
                      </a:r>
                      <a:endParaRPr kumimoji="1" lang="ja-JP" altLang="en-US"/>
                    </a:p>
                  </a:txBody>
                  <a:tcPr/>
                </a:tc>
                <a:tc>
                  <a:txBody>
                    <a:bodyPr/>
                    <a:lstStyle/>
                    <a:p>
                      <a:pPr algn="r"/>
                      <a:r>
                        <a:rPr kumimoji="1" lang="en-US" altLang="ja-JP" dirty="0"/>
                        <a:t>873290.70</a:t>
                      </a:r>
                      <a:endParaRPr kumimoji="1" lang="ja-JP" altLang="en-US"/>
                    </a:p>
                  </a:txBody>
                  <a:tcPr/>
                </a:tc>
                <a:tc>
                  <a:txBody>
                    <a:bodyPr/>
                    <a:lstStyle/>
                    <a:p>
                      <a:pPr algn="r"/>
                      <a:r>
                        <a:rPr kumimoji="1" lang="en-US" altLang="ja-JP" dirty="0"/>
                        <a:t>-30.96</a:t>
                      </a:r>
                      <a:endParaRPr kumimoji="1" lang="ja-JP" altLang="en-US"/>
                    </a:p>
                  </a:txBody>
                  <a:tcPr/>
                </a:tc>
                <a:tc>
                  <a:txBody>
                    <a:bodyPr/>
                    <a:lstStyle/>
                    <a:p>
                      <a:pPr algn="r"/>
                      <a:r>
                        <a:rPr kumimoji="1" lang="en-US" altLang="ja-JP" b="1" dirty="0">
                          <a:solidFill>
                            <a:srgbClr val="00B050"/>
                          </a:solidFill>
                        </a:rPr>
                        <a:t>636008.86</a:t>
                      </a:r>
                      <a:endParaRPr kumimoji="1" lang="ja-JP" altLang="en-US" b="1">
                        <a:solidFill>
                          <a:srgbClr val="00B050"/>
                        </a:solidFill>
                      </a:endParaRPr>
                    </a:p>
                  </a:txBody>
                  <a:tcPr/>
                </a:tc>
                <a:tc>
                  <a:txBody>
                    <a:bodyPr/>
                    <a:lstStyle/>
                    <a:p>
                      <a:pPr algn="r"/>
                      <a:r>
                        <a:rPr kumimoji="1" lang="en-US" altLang="ja-JP" dirty="0">
                          <a:solidFill>
                            <a:schemeClr val="tx1"/>
                          </a:solidFill>
                        </a:rPr>
                        <a:t>-49.72</a:t>
                      </a:r>
                      <a:endParaRPr kumimoji="1" lang="ja-JP" altLang="en-US">
                        <a:solidFill>
                          <a:schemeClr val="tx1"/>
                        </a:solidFill>
                      </a:endParaRPr>
                    </a:p>
                  </a:txBody>
                  <a:tcPr/>
                </a:tc>
                <a:extLst>
                  <a:ext uri="{0D108BD9-81ED-4DB2-BD59-A6C34878D82A}">
                    <a16:rowId xmlns:a16="http://schemas.microsoft.com/office/drawing/2014/main" val="667254356"/>
                  </a:ext>
                </a:extLst>
              </a:tr>
            </a:tbl>
          </a:graphicData>
        </a:graphic>
      </p:graphicFrame>
    </p:spTree>
    <p:extLst>
      <p:ext uri="{BB962C8B-B14F-4D97-AF65-F5344CB8AC3E}">
        <p14:creationId xmlns:p14="http://schemas.microsoft.com/office/powerpoint/2010/main" val="315072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85A23-2889-BC62-3F95-B031642D0D43}"/>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A77F45EA-5821-4B97-BEC5-5D4AAA3BFA74}"/>
              </a:ext>
            </a:extLst>
          </p:cNvPr>
          <p:cNvSpPr>
            <a:spLocks noGrp="1"/>
          </p:cNvSpPr>
          <p:nvPr>
            <p:ph idx="1"/>
          </p:nvPr>
        </p:nvSpPr>
        <p:spPr/>
        <p:txBody>
          <a:bodyPr/>
          <a:lstStyle/>
          <a:p>
            <a:r>
              <a:rPr lang="ja-JP" altLang="en-US"/>
              <a:t>規模</a:t>
            </a:r>
            <a:r>
              <a:rPr kumimoji="1" lang="ja-JP" altLang="en-US"/>
              <a:t>の小さい量子回路の処理は逐次処理が高速</a:t>
            </a:r>
            <a:endParaRPr kumimoji="1" lang="en-US" altLang="ja-JP" dirty="0"/>
          </a:p>
          <a:p>
            <a:pPr lvl="1"/>
            <a:r>
              <a:rPr lang="ja-JP" altLang="en-US"/>
              <a:t>スイッチングなどのコスト</a:t>
            </a:r>
            <a:r>
              <a:rPr lang="en-US" altLang="ja-JP" dirty="0"/>
              <a:t> &gt; </a:t>
            </a:r>
            <a:r>
              <a:rPr lang="ja-JP" altLang="en-US"/>
              <a:t>並列化による恩恵</a:t>
            </a:r>
            <a:endParaRPr lang="en-US" altLang="ja-JP" dirty="0"/>
          </a:p>
          <a:p>
            <a:pPr lvl="1"/>
            <a:endParaRPr kumimoji="1" lang="en-US" altLang="ja-JP" dirty="0"/>
          </a:p>
          <a:p>
            <a:r>
              <a:rPr lang="ja-JP" altLang="en-US"/>
              <a:t>ファイバーはクリティカルセクションに対して有効</a:t>
            </a:r>
            <a:endParaRPr lang="en-US" altLang="ja-JP" dirty="0"/>
          </a:p>
          <a:p>
            <a:endParaRPr kumimoji="1" lang="en-US" altLang="ja-JP" dirty="0"/>
          </a:p>
          <a:p>
            <a:r>
              <a:rPr kumimoji="1" lang="ja-JP" altLang="en-US"/>
              <a:t>量子回路が大きくなるにつれて並列化による恩恵が大きくなる</a:t>
            </a:r>
          </a:p>
        </p:txBody>
      </p:sp>
      <p:sp>
        <p:nvSpPr>
          <p:cNvPr id="4" name="スライド番号プレースホルダー 3">
            <a:extLst>
              <a:ext uri="{FF2B5EF4-FFF2-40B4-BE49-F238E27FC236}">
                <a16:creationId xmlns:a16="http://schemas.microsoft.com/office/drawing/2014/main" id="{A6E4F4A9-FF12-29D4-7133-E7D1DC8133A5}"/>
              </a:ext>
            </a:extLst>
          </p:cNvPr>
          <p:cNvSpPr>
            <a:spLocks noGrp="1"/>
          </p:cNvSpPr>
          <p:nvPr>
            <p:ph type="sldNum" sz="quarter" idx="12"/>
          </p:nvPr>
        </p:nvSpPr>
        <p:spPr/>
        <p:txBody>
          <a:bodyPr/>
          <a:lstStyle/>
          <a:p>
            <a:fld id="{EA2F3317-65BA-D746-98B8-3038158C8C28}" type="slidenum">
              <a:rPr kumimoji="1" lang="ja-JP" altLang="en-US" smtClean="0"/>
              <a:t>15</a:t>
            </a:fld>
            <a:endParaRPr kumimoji="1" lang="ja-JP" altLang="en-US"/>
          </a:p>
        </p:txBody>
      </p:sp>
    </p:spTree>
    <p:extLst>
      <p:ext uri="{BB962C8B-B14F-4D97-AF65-F5344CB8AC3E}">
        <p14:creationId xmlns:p14="http://schemas.microsoft.com/office/powerpoint/2010/main" val="214930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5D6B5-FBC6-49C7-DA19-6F5AF6CA5FE4}"/>
              </a:ext>
            </a:extLst>
          </p:cNvPr>
          <p:cNvSpPr>
            <a:spLocks noGrp="1"/>
          </p:cNvSpPr>
          <p:nvPr>
            <p:ph type="title"/>
          </p:nvPr>
        </p:nvSpPr>
        <p:spPr/>
        <p:txBody>
          <a:bodyPr/>
          <a:lstStyle/>
          <a:p>
            <a:r>
              <a:rPr kumimoji="1" lang="ja-JP" altLang="en-US"/>
              <a:t>まとめと今後の課題</a:t>
            </a:r>
          </a:p>
        </p:txBody>
      </p:sp>
      <p:sp>
        <p:nvSpPr>
          <p:cNvPr id="3" name="コンテンツ プレースホルダー 2">
            <a:extLst>
              <a:ext uri="{FF2B5EF4-FFF2-40B4-BE49-F238E27FC236}">
                <a16:creationId xmlns:a16="http://schemas.microsoft.com/office/drawing/2014/main" id="{8D3FF291-53FA-1607-74DA-32440B45F031}"/>
              </a:ext>
            </a:extLst>
          </p:cNvPr>
          <p:cNvSpPr>
            <a:spLocks noGrp="1"/>
          </p:cNvSpPr>
          <p:nvPr>
            <p:ph idx="1"/>
          </p:nvPr>
        </p:nvSpPr>
        <p:spPr/>
        <p:txBody>
          <a:bodyPr>
            <a:normAutofit fontScale="85000" lnSpcReduction="20000"/>
          </a:bodyPr>
          <a:lstStyle/>
          <a:p>
            <a:pPr marL="0" indent="0">
              <a:buNone/>
            </a:pPr>
            <a:r>
              <a:rPr lang="ja-JP" altLang="en-US" b="1"/>
              <a:t>まとめ</a:t>
            </a:r>
            <a:endParaRPr lang="en-US" altLang="ja-JP" b="1" dirty="0"/>
          </a:p>
          <a:p>
            <a:r>
              <a:rPr lang="en-US" altLang="ja-JP" dirty="0"/>
              <a:t>QMDD</a:t>
            </a:r>
            <a:r>
              <a:rPr lang="ja-JP" altLang="en-US"/>
              <a:t>の演算アルゴリズムの並列化手法の提案</a:t>
            </a:r>
            <a:endParaRPr lang="en-US" altLang="ja-JP" dirty="0"/>
          </a:p>
          <a:p>
            <a:pPr lvl="1"/>
            <a:r>
              <a:rPr kumimoji="1" lang="ja-JP" altLang="en-US"/>
              <a:t>マルチスレッド処理による</a:t>
            </a:r>
            <a:r>
              <a:rPr kumimoji="1" lang="ja-JP" altLang="en-US">
                <a:solidFill>
                  <a:srgbClr val="FF0000"/>
                </a:solidFill>
              </a:rPr>
              <a:t>非同期並列化</a:t>
            </a:r>
            <a:endParaRPr kumimoji="1" lang="en-US" altLang="ja-JP" dirty="0">
              <a:solidFill>
                <a:srgbClr val="FF0000"/>
              </a:solidFill>
            </a:endParaRPr>
          </a:p>
          <a:p>
            <a:pPr lvl="1"/>
            <a:r>
              <a:rPr lang="ja-JP" altLang="en-US"/>
              <a:t>マルチファイバー処理による</a:t>
            </a:r>
            <a:r>
              <a:rPr lang="ja-JP" altLang="en-US">
                <a:solidFill>
                  <a:srgbClr val="FF0000"/>
                </a:solidFill>
              </a:rPr>
              <a:t>待機時間の回避</a:t>
            </a:r>
            <a:endParaRPr lang="en-US" altLang="ja-JP" dirty="0"/>
          </a:p>
          <a:p>
            <a:r>
              <a:rPr kumimoji="1" lang="ja-JP" altLang="en-US"/>
              <a:t>提案手法は一定以上</a:t>
            </a:r>
            <a:r>
              <a:rPr lang="ja-JP" altLang="en-US"/>
              <a:t>の大きさ</a:t>
            </a:r>
            <a:r>
              <a:rPr kumimoji="1" lang="ja-JP" altLang="en-US"/>
              <a:t>の量子回路において有効</a:t>
            </a:r>
            <a:endParaRPr kumimoji="1" lang="en-US" altLang="ja-JP" dirty="0"/>
          </a:p>
          <a:p>
            <a:pPr lvl="1"/>
            <a:r>
              <a:rPr kumimoji="1" lang="ja-JP" altLang="en-US"/>
              <a:t>ベンチマークテストでは最大</a:t>
            </a:r>
            <a:r>
              <a:rPr kumimoji="1" lang="en-US" altLang="ja-JP" dirty="0">
                <a:solidFill>
                  <a:srgbClr val="FF0000"/>
                </a:solidFill>
              </a:rPr>
              <a:t>49%</a:t>
            </a:r>
            <a:r>
              <a:rPr kumimoji="1" lang="ja-JP" altLang="en-US"/>
              <a:t>の処理時間を短縮</a:t>
            </a:r>
            <a:endParaRPr kumimoji="1" lang="en-US" altLang="ja-JP" dirty="0"/>
          </a:p>
          <a:p>
            <a:pPr marL="0" indent="0">
              <a:buNone/>
            </a:pPr>
            <a:endParaRPr kumimoji="1" lang="en-US" altLang="ja-JP" dirty="0"/>
          </a:p>
          <a:p>
            <a:pPr marL="0" indent="0">
              <a:buNone/>
            </a:pPr>
            <a:r>
              <a:rPr kumimoji="1" lang="ja-JP" altLang="en-US" b="1"/>
              <a:t>課題</a:t>
            </a:r>
            <a:endParaRPr kumimoji="1" lang="en-US" altLang="ja-JP" b="1" dirty="0"/>
          </a:p>
          <a:p>
            <a:r>
              <a:rPr kumimoji="1" lang="ja-JP" altLang="en-US"/>
              <a:t>回路全体の並列化</a:t>
            </a:r>
            <a:endParaRPr kumimoji="1" lang="en-US" altLang="ja-JP" dirty="0"/>
          </a:p>
          <a:p>
            <a:pPr lvl="1"/>
            <a:r>
              <a:rPr kumimoji="1" lang="ja-JP" altLang="en-US"/>
              <a:t>対角行列や演算キャッシュを</a:t>
            </a:r>
            <a:r>
              <a:rPr lang="ja-JP" altLang="en-US"/>
              <a:t>考慮した優先度設定</a:t>
            </a:r>
            <a:endParaRPr lang="en-US" altLang="ja-JP" dirty="0"/>
          </a:p>
          <a:p>
            <a:r>
              <a:rPr kumimoji="1" lang="ja-JP" altLang="en-US"/>
              <a:t>更なるメモリ効率の向上</a:t>
            </a:r>
            <a:endParaRPr kumimoji="1" lang="en-US" altLang="ja-JP" dirty="0"/>
          </a:p>
          <a:p>
            <a:pPr lvl="1"/>
            <a:r>
              <a:rPr lang="ja-JP" altLang="en-US"/>
              <a:t>ユニークテーブルに保存する</a:t>
            </a:r>
            <a:r>
              <a:rPr lang="en-US" altLang="ja-JP" dirty="0"/>
              <a:t>QMDD</a:t>
            </a:r>
            <a:r>
              <a:rPr lang="ja-JP" altLang="en-US"/>
              <a:t>のノードの寿命の考慮</a:t>
            </a: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958961BF-9D80-C2C5-9D62-34B347899F56}"/>
              </a:ext>
            </a:extLst>
          </p:cNvPr>
          <p:cNvSpPr>
            <a:spLocks noGrp="1"/>
          </p:cNvSpPr>
          <p:nvPr>
            <p:ph type="sldNum" sz="quarter" idx="12"/>
          </p:nvPr>
        </p:nvSpPr>
        <p:spPr/>
        <p:txBody>
          <a:bodyPr/>
          <a:lstStyle/>
          <a:p>
            <a:fld id="{EA2F3317-65BA-D746-98B8-3038158C8C28}" type="slidenum">
              <a:rPr kumimoji="1" lang="ja-JP" altLang="en-US" smtClean="0"/>
              <a:t>16</a:t>
            </a:fld>
            <a:endParaRPr kumimoji="1" lang="ja-JP" altLang="en-US"/>
          </a:p>
        </p:txBody>
      </p:sp>
    </p:spTree>
    <p:extLst>
      <p:ext uri="{BB962C8B-B14F-4D97-AF65-F5344CB8AC3E}">
        <p14:creationId xmlns:p14="http://schemas.microsoft.com/office/powerpoint/2010/main" val="89321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CF78F-B759-94DB-B0AF-04F2065182AC}"/>
              </a:ext>
            </a:extLst>
          </p:cNvPr>
          <p:cNvSpPr>
            <a:spLocks noGrp="1"/>
          </p:cNvSpPr>
          <p:nvPr>
            <p:ph type="title"/>
          </p:nvPr>
        </p:nvSpPr>
        <p:spPr>
          <a:xfrm>
            <a:off x="838200" y="2766218"/>
            <a:ext cx="10515600" cy="1325563"/>
          </a:xfrm>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0C814F23-2BFD-0CC7-9A42-B4A93A28AF8E}"/>
              </a:ext>
            </a:extLst>
          </p:cNvPr>
          <p:cNvSpPr>
            <a:spLocks noGrp="1"/>
          </p:cNvSpPr>
          <p:nvPr>
            <p:ph type="sldNum" sz="quarter" idx="12"/>
          </p:nvPr>
        </p:nvSpPr>
        <p:spPr/>
        <p:txBody>
          <a:bodyPr/>
          <a:lstStyle/>
          <a:p>
            <a:fld id="{EA2F3317-65BA-D746-98B8-3038158C8C28}" type="slidenum">
              <a:rPr kumimoji="1" lang="ja-JP" altLang="en-US" smtClean="0"/>
              <a:t>17</a:t>
            </a:fld>
            <a:endParaRPr kumimoji="1" lang="ja-JP" altLang="en-US"/>
          </a:p>
        </p:txBody>
      </p:sp>
    </p:spTree>
    <p:extLst>
      <p:ext uri="{BB962C8B-B14F-4D97-AF65-F5344CB8AC3E}">
        <p14:creationId xmlns:p14="http://schemas.microsoft.com/office/powerpoint/2010/main" val="154606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86971-8DD1-9E2B-3908-AD77176049FB}"/>
              </a:ext>
            </a:extLst>
          </p:cNvPr>
          <p:cNvSpPr>
            <a:spLocks noGrp="1"/>
          </p:cNvSpPr>
          <p:nvPr>
            <p:ph type="title"/>
          </p:nvPr>
        </p:nvSpPr>
        <p:spPr/>
        <p:txBody>
          <a:bodyPr/>
          <a:lstStyle/>
          <a:p>
            <a:r>
              <a:rPr lang="ja-JP" altLang="en-US"/>
              <a:t>付録</a:t>
            </a:r>
            <a:r>
              <a:rPr lang="en-US" altLang="ja-JP" dirty="0"/>
              <a:t>: </a:t>
            </a:r>
            <a:r>
              <a:rPr kumimoji="1" lang="ja-JP" altLang="en-US"/>
              <a:t>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B9FAB2-4590-11E5-241A-E55CEA999E85}"/>
                  </a:ext>
                </a:extLst>
              </p:cNvPr>
              <p:cNvSpPr>
                <a:spLocks noGrp="1"/>
              </p:cNvSpPr>
              <p:nvPr>
                <p:ph idx="1"/>
              </p:nvPr>
            </p:nvSpPr>
            <p:spPr/>
            <p:txBody>
              <a:bodyPr>
                <a:normAutofit fontScale="92500" lnSpcReduction="10000"/>
              </a:bodyPr>
              <a:lstStyle/>
              <a:p>
                <a:r>
                  <a:rPr lang="ja-JP" altLang="en-US"/>
                  <a:t>量子状態</a:t>
                </a:r>
                <a:r>
                  <a:rPr lang="en-US" altLang="ja-JP" dirty="0"/>
                  <a:t> </a:t>
                </a:r>
                <a:r>
                  <a:rPr lang="ja-JP" altLang="en-US"/>
                  <a:t>→</a:t>
                </a:r>
                <a:r>
                  <a:rPr lang="en-US" altLang="ja-JP" dirty="0"/>
                  <a:t> </a:t>
                </a:r>
                <a:r>
                  <a:rPr lang="ja-JP" altLang="en-US"/>
                  <a:t>一次元ベクトル</a:t>
                </a:r>
                <a:endParaRPr lang="en-US" altLang="ja-JP" dirty="0"/>
              </a:p>
              <a:p>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 </m:t>
                    </m:r>
                    <m:r>
                      <a:rPr lang="ja-JP" altLang="en-US" b="0" i="0" smtClean="0">
                        <a:latin typeface="Cambria Math" panose="02040503050406030204" pitchFamily="18" charset="0"/>
                      </a:rPr>
                      <m:t>　</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oMath>
                </a14:m>
                <a:endParaRPr kumimoji="1" lang="en-US" altLang="ja-JP" dirty="0"/>
              </a:p>
              <a:p>
                <a:pPr marL="0" indent="0">
                  <a:buNone/>
                </a:pPr>
                <a:endParaRPr lang="en-US" altLang="ja-JP" dirty="0"/>
              </a:p>
              <a:p>
                <a:r>
                  <a:rPr lang="ja-JP" altLang="en-US"/>
                  <a:t>複数量子ビットの量子状態はテンソル積で導出</a:t>
                </a:r>
                <a:endParaRPr lang="en-US" altLang="ja-JP" dirty="0"/>
              </a:p>
              <a:p>
                <a:endParaRPr kumimoji="1" lang="en-US" altLang="ja-JP" dirty="0"/>
              </a:p>
              <a:p>
                <a:pPr marL="0" indent="0">
                  <a:buNone/>
                </a:pPr>
                <a:r>
                  <a:rPr kumimoji="1" lang="ja-JP" altLang="en-US" dirty="0"/>
                  <a:t>例</a:t>
                </a:r>
                <a:r>
                  <a:rPr kumimoji="1" lang="en-US" altLang="ja-JP" dirty="0"/>
                  <a:t>)</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5DB9FAB2-4590-11E5-241A-E55CEA999E85}"/>
                  </a:ext>
                </a:extLst>
              </p:cNvPr>
              <p:cNvSpPr>
                <a:spLocks noGrp="1" noRot="1" noChangeAspect="1" noMove="1" noResize="1" noEditPoints="1" noAdjustHandles="1" noChangeArrowheads="1" noChangeShapeType="1" noTextEdit="1"/>
              </p:cNvSpPr>
              <p:nvPr>
                <p:ph idx="1"/>
              </p:nvPr>
            </p:nvSpPr>
            <p:spPr>
              <a:blipFill>
                <a:blip r:embed="rId2"/>
                <a:stretch>
                  <a:fillRect l="-1086" t="-2616" b="-697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DC9956-5EE6-621A-054B-2FFB02DF4D13}"/>
              </a:ext>
            </a:extLst>
          </p:cNvPr>
          <p:cNvSpPr>
            <a:spLocks noGrp="1"/>
          </p:cNvSpPr>
          <p:nvPr>
            <p:ph type="sldNum" sz="quarter" idx="12"/>
          </p:nvPr>
        </p:nvSpPr>
        <p:spPr/>
        <p:txBody>
          <a:bodyPr/>
          <a:lstStyle/>
          <a:p>
            <a:fld id="{EA2F3317-65BA-D746-98B8-3038158C8C28}" type="slidenum">
              <a:rPr kumimoji="1" lang="ja-JP" altLang="en-US" smtClean="0"/>
              <a:t>18</a:t>
            </a:fld>
            <a:endParaRPr kumimoji="1" lang="ja-JP" altLang="en-US"/>
          </a:p>
        </p:txBody>
      </p:sp>
    </p:spTree>
    <p:extLst>
      <p:ext uri="{BB962C8B-B14F-4D97-AF65-F5344CB8AC3E}">
        <p14:creationId xmlns:p14="http://schemas.microsoft.com/office/powerpoint/2010/main" val="412476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4F636-13B7-E83F-7E43-DCFD5CE318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DDFBB5-E212-2533-66C4-F9B6D269A0E9}"/>
              </a:ext>
            </a:extLst>
          </p:cNvPr>
          <p:cNvSpPr>
            <a:spLocks noGrp="1"/>
          </p:cNvSpPr>
          <p:nvPr>
            <p:ph type="title"/>
          </p:nvPr>
        </p:nvSpPr>
        <p:spPr/>
        <p:txBody>
          <a:bodyPr/>
          <a:lstStyle/>
          <a:p>
            <a:r>
              <a:rPr kumimoji="1" lang="ja-JP" altLang="en-US"/>
              <a:t>付録</a:t>
            </a:r>
            <a:r>
              <a:rPr kumimoji="1" lang="en-US" altLang="ja-JP" dirty="0"/>
              <a:t>: </a:t>
            </a:r>
            <a:r>
              <a:rPr kumimoji="1" lang="ja-JP" altLang="en-US"/>
              <a:t>量子ゲートの行列表現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6BCBF5-134A-FA5D-180B-6295D75D4277}"/>
                  </a:ext>
                </a:extLst>
              </p:cNvPr>
              <p:cNvSpPr>
                <a:spLocks noGrp="1"/>
              </p:cNvSpPr>
              <p:nvPr>
                <p:ph idx="1"/>
              </p:nvPr>
            </p:nvSpPr>
            <p:spPr/>
            <p:txBody>
              <a:bodyPr>
                <a:normAutofit/>
              </a:bodyPr>
              <a:lstStyle/>
              <a:p>
                <a:r>
                  <a:rPr lang="ja-JP" altLang="en-US"/>
                  <a:t>量子ゲート</a:t>
                </a:r>
                <a:r>
                  <a:rPr lang="en-US" altLang="ja-JP" dirty="0"/>
                  <a:t> </a:t>
                </a:r>
                <a:r>
                  <a:rPr lang="ja-JP" altLang="en-US"/>
                  <a:t>→</a:t>
                </a:r>
                <a:r>
                  <a:rPr lang="en-US" altLang="ja-JP" dirty="0"/>
                  <a:t> </a:t>
                </a:r>
                <a:r>
                  <a:rPr lang="ja-JP" altLang="en-US"/>
                  <a:t>二次元のユニタリ行列</a:t>
                </a:r>
                <a:endParaRPr lang="en-US" altLang="ja-JP" dirty="0"/>
              </a:p>
              <a:p>
                <a:pPr marL="0" indent="0">
                  <a:buNone/>
                </a:pPr>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oMath>
                </a14:m>
                <a:endParaRPr kumimoji="1" lang="en-US" altLang="ja-JP" dirty="0"/>
              </a:p>
              <a:p>
                <a:pPr marL="0" indent="0">
                  <a:buNone/>
                </a:pPr>
                <a:endParaRPr lang="en-US" altLang="ja-JP" dirty="0"/>
              </a:p>
              <a:p>
                <a:r>
                  <a:rPr lang="ja-JP" altLang="en-US"/>
                  <a:t>量子ゲートの作用は行列積で導出</a:t>
                </a:r>
                <a:endParaRPr lang="en-US" altLang="ja-JP" dirty="0"/>
              </a:p>
              <a:p>
                <a:pPr marL="0" indent="0">
                  <a:buNone/>
                </a:pPr>
                <a:endParaRPr kumimoji="1" lang="en-US" altLang="ja-JP" dirty="0"/>
              </a:p>
              <a:p>
                <a:pPr marL="0" indent="0">
                  <a:buNone/>
                </a:pPr>
                <a:r>
                  <a:rPr kumimoji="1" lang="ja-JP" altLang="en-US" dirty="0"/>
                  <a:t>例</a:t>
                </a:r>
                <a:r>
                  <a:rPr kumimoji="1" lang="en-US" altLang="ja-JP" dirty="0"/>
                  <a:t>) </a:t>
                </a:r>
                <a14:m>
                  <m:oMath xmlns:m="http://schemas.openxmlformats.org/officeDocument/2006/math">
                    <m:r>
                      <a:rPr lang="en-US" altLang="ja-JP" b="0" i="1" dirty="0"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dirty="0"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CE6BCBF5-134A-FA5D-180B-6295D75D4277}"/>
                  </a:ext>
                </a:extLst>
              </p:cNvPr>
              <p:cNvSpPr>
                <a:spLocks noGrp="1" noRot="1" noChangeAspect="1" noMove="1" noResize="1" noEditPoints="1" noAdjustHandles="1" noChangeArrowheads="1" noChangeShapeType="1" noTextEdit="1"/>
              </p:cNvSpPr>
              <p:nvPr>
                <p:ph idx="1"/>
              </p:nvPr>
            </p:nvSpPr>
            <p:spPr>
              <a:blipFill>
                <a:blip r:embed="rId2"/>
                <a:stretch>
                  <a:fillRect l="-1206" t="-2326" b="-15116"/>
                </a:stretch>
              </a:blipFill>
            </p:spPr>
            <p:txBody>
              <a:bodyPr/>
              <a:lstStyle/>
              <a:p>
                <a:r>
                  <a:rPr lang="ja-JP" altLang="en-US">
                    <a:noFill/>
                  </a:rPr>
                  <a:t> </a:t>
                </a:r>
              </a:p>
            </p:txBody>
          </p:sp>
        </mc:Fallback>
      </mc:AlternateContent>
      <p:pic>
        <p:nvPicPr>
          <p:cNvPr id="4" name="図 3" descr="時計 が含まれている画像&#10;&#10;自動的に生成された説明">
            <a:extLst>
              <a:ext uri="{FF2B5EF4-FFF2-40B4-BE49-F238E27FC236}">
                <a16:creationId xmlns:a16="http://schemas.microsoft.com/office/drawing/2014/main" id="{8A640197-C1E5-CDA6-7B46-94D35517E261}"/>
              </a:ext>
            </a:extLst>
          </p:cNvPr>
          <p:cNvPicPr>
            <a:picLocks noChangeAspect="1"/>
          </p:cNvPicPr>
          <p:nvPr/>
        </p:nvPicPr>
        <p:blipFill>
          <a:blip r:embed="rId3"/>
          <a:stretch>
            <a:fillRect/>
          </a:stretch>
        </p:blipFill>
        <p:spPr>
          <a:xfrm>
            <a:off x="7999366" y="5023853"/>
            <a:ext cx="3548744" cy="965467"/>
          </a:xfrm>
          <a:prstGeom prst="rect">
            <a:avLst/>
          </a:prstGeom>
        </p:spPr>
      </p:pic>
      <p:sp>
        <p:nvSpPr>
          <p:cNvPr id="5" name="スライド番号プレースホルダー 4">
            <a:extLst>
              <a:ext uri="{FF2B5EF4-FFF2-40B4-BE49-F238E27FC236}">
                <a16:creationId xmlns:a16="http://schemas.microsoft.com/office/drawing/2014/main" id="{78022822-C2DF-BB70-339E-4B0508348DD4}"/>
              </a:ext>
            </a:extLst>
          </p:cNvPr>
          <p:cNvSpPr>
            <a:spLocks noGrp="1"/>
          </p:cNvSpPr>
          <p:nvPr>
            <p:ph type="sldNum" sz="quarter" idx="12"/>
          </p:nvPr>
        </p:nvSpPr>
        <p:spPr/>
        <p:txBody>
          <a:bodyPr/>
          <a:lstStyle/>
          <a:p>
            <a:fld id="{EA2F3317-65BA-D746-98B8-3038158C8C28}" type="slidenum">
              <a:rPr kumimoji="1" lang="ja-JP" altLang="en-US" smtClean="0"/>
              <a:t>19</a:t>
            </a:fld>
            <a:endParaRPr kumimoji="1" lang="ja-JP" altLang="en-US"/>
          </a:p>
        </p:txBody>
      </p:sp>
    </p:spTree>
    <p:extLst>
      <p:ext uri="{BB962C8B-B14F-4D97-AF65-F5344CB8AC3E}">
        <p14:creationId xmlns:p14="http://schemas.microsoft.com/office/powerpoint/2010/main" val="196266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46C40-4537-222C-BC70-F9238B510D98}"/>
              </a:ext>
            </a:extLst>
          </p:cNvPr>
          <p:cNvSpPr>
            <a:spLocks noGrp="1"/>
          </p:cNvSpPr>
          <p:nvPr>
            <p:ph type="title"/>
          </p:nvPr>
        </p:nvSpPr>
        <p:spPr/>
        <p:txBody>
          <a:bodyPr/>
          <a:lstStyle/>
          <a:p>
            <a:r>
              <a:rPr kumimoji="1" lang="en-US" altLang="ja-JP" dirty="0"/>
              <a:t>QMDD</a:t>
            </a:r>
            <a:r>
              <a:rPr kumimoji="1" lang="ja-JP" altLang="en-US"/>
              <a:t>を用いた表現</a:t>
            </a:r>
          </a:p>
        </p:txBody>
      </p:sp>
      <p:sp>
        <p:nvSpPr>
          <p:cNvPr id="3" name="コンテンツ プレースホルダー 2">
            <a:extLst>
              <a:ext uri="{FF2B5EF4-FFF2-40B4-BE49-F238E27FC236}">
                <a16:creationId xmlns:a16="http://schemas.microsoft.com/office/drawing/2014/main" id="{AF4BE56A-50A7-E22E-90B9-26F9D33C38C6}"/>
              </a:ext>
            </a:extLst>
          </p:cNvPr>
          <p:cNvSpPr>
            <a:spLocks noGrp="1"/>
          </p:cNvSpPr>
          <p:nvPr>
            <p:ph idx="1"/>
          </p:nvPr>
        </p:nvSpPr>
        <p:spPr/>
        <p:txBody>
          <a:bodyPr/>
          <a:lstStyle/>
          <a:p>
            <a:r>
              <a:rPr kumimoji="1" lang="en-US" altLang="ja-JP" dirty="0"/>
              <a:t>QMDD : Quantum Multiple-valued Decision Diagrams</a:t>
            </a:r>
          </a:p>
          <a:p>
            <a:pPr lvl="1"/>
            <a:r>
              <a:rPr kumimoji="1" lang="ja-JP" altLang="en-US"/>
              <a:t>量子回路を表現・操作するためのデータ構造</a:t>
            </a:r>
            <a:endParaRPr kumimoji="1" lang="en-US" altLang="ja-JP" dirty="0"/>
          </a:p>
          <a:p>
            <a:pPr lvl="1"/>
            <a:r>
              <a:rPr lang="ja-JP" altLang="en-US"/>
              <a:t>行列表現よりも</a:t>
            </a:r>
            <a:r>
              <a:rPr lang="ja-JP" altLang="en-US">
                <a:solidFill>
                  <a:srgbClr val="FF0000"/>
                </a:solidFill>
              </a:rPr>
              <a:t>必要メモリを削減</a:t>
            </a:r>
            <a:endParaRPr lang="en-US" altLang="ja-JP" dirty="0">
              <a:solidFill>
                <a:srgbClr val="FF0000"/>
              </a:solidFill>
            </a:endParaRPr>
          </a:p>
          <a:p>
            <a:pPr lvl="2"/>
            <a:r>
              <a:rPr kumimoji="1" lang="ja-JP" altLang="en-US"/>
              <a:t>零行列や共通する部分行列を利用して圧縮</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842DBF-1755-BBD8-59FE-277BAB37F8A6}"/>
                  </a:ext>
                </a:extLst>
              </p:cNvPr>
              <p:cNvSpPr txBox="1"/>
              <p:nvPr/>
            </p:nvSpPr>
            <p:spPr>
              <a:xfrm>
                <a:off x="1788794" y="4183380"/>
                <a:ext cx="2245995" cy="683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rPr>
                              </m:ctrlPr>
                            </m:mP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01</m:t>
                                    </m:r>
                                  </m:sub>
                                </m:sSub>
                              </m:e>
                            </m:m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11</m:t>
                                    </m:r>
                                  </m:sub>
                                </m:sSub>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6842DBF-1755-BBD8-59FE-277BAB37F8A6}"/>
                  </a:ext>
                </a:extLst>
              </p:cNvPr>
              <p:cNvSpPr txBox="1">
                <a:spLocks noRot="1" noChangeAspect="1" noMove="1" noResize="1" noEditPoints="1" noAdjustHandles="1" noChangeArrowheads="1" noChangeShapeType="1" noTextEdit="1"/>
              </p:cNvSpPr>
              <p:nvPr/>
            </p:nvSpPr>
            <p:spPr>
              <a:xfrm>
                <a:off x="1788794" y="4183380"/>
                <a:ext cx="2245995" cy="683713"/>
              </a:xfrm>
              <a:prstGeom prst="rect">
                <a:avLst/>
              </a:prstGeom>
              <a:blipFill>
                <a:blip r:embed="rId3"/>
                <a:stretch>
                  <a:fillRect l="-2247" t="-1818" b="-72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B9512F-E3BB-5B41-4628-71E85E39B324}"/>
              </a:ext>
            </a:extLst>
          </p:cNvPr>
          <p:cNvSpPr txBox="1"/>
          <p:nvPr/>
        </p:nvSpPr>
        <p:spPr>
          <a:xfrm>
            <a:off x="2351721" y="5942568"/>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693D2F1D-5F86-474E-40D0-0A73C4F4BAC3}"/>
              </a:ext>
            </a:extLst>
          </p:cNvPr>
          <p:cNvSpPr txBox="1"/>
          <p:nvPr/>
        </p:nvSpPr>
        <p:spPr>
          <a:xfrm>
            <a:off x="7875435" y="5942568"/>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黒い背景と白い文字&#10;&#10;自動的に生成された説明">
            <a:extLst>
              <a:ext uri="{FF2B5EF4-FFF2-40B4-BE49-F238E27FC236}">
                <a16:creationId xmlns:a16="http://schemas.microsoft.com/office/drawing/2014/main" id="{D3AFADEB-08FA-28E6-B55D-319C8C02D748}"/>
              </a:ext>
            </a:extLst>
          </p:cNvPr>
          <p:cNvPicPr>
            <a:picLocks noChangeAspect="1"/>
          </p:cNvPicPr>
          <p:nvPr/>
        </p:nvPicPr>
        <p:blipFill>
          <a:blip r:embed="rId4"/>
          <a:stretch>
            <a:fillRect/>
          </a:stretch>
        </p:blipFill>
        <p:spPr>
          <a:xfrm>
            <a:off x="6402711" y="2831653"/>
            <a:ext cx="4000495" cy="2975978"/>
          </a:xfrm>
          <a:prstGeom prst="rect">
            <a:avLst/>
          </a:prstGeom>
        </p:spPr>
      </p:pic>
      <p:sp>
        <p:nvSpPr>
          <p:cNvPr id="9" name="スライド番号プレースホルダー 8">
            <a:extLst>
              <a:ext uri="{FF2B5EF4-FFF2-40B4-BE49-F238E27FC236}">
                <a16:creationId xmlns:a16="http://schemas.microsoft.com/office/drawing/2014/main" id="{46D76037-5C80-9FC9-76D4-946CC07447F5}"/>
              </a:ext>
            </a:extLst>
          </p:cNvPr>
          <p:cNvSpPr>
            <a:spLocks noGrp="1"/>
          </p:cNvSpPr>
          <p:nvPr>
            <p:ph type="sldNum" sz="quarter" idx="12"/>
          </p:nvPr>
        </p:nvSpPr>
        <p:spPr/>
        <p:txBody>
          <a:bodyPr/>
          <a:lstStyle/>
          <a:p>
            <a:fld id="{EA2F3317-65BA-D746-98B8-3038158C8C28}" type="slidenum">
              <a:rPr kumimoji="1" lang="ja-JP" altLang="en-US" smtClean="0"/>
              <a:t>2</a:t>
            </a:fld>
            <a:endParaRPr kumimoji="1" lang="ja-JP" altLang="en-US"/>
          </a:p>
        </p:txBody>
      </p:sp>
      <p:sp>
        <p:nvSpPr>
          <p:cNvPr id="26" name="円/楕円 25">
            <a:extLst>
              <a:ext uri="{FF2B5EF4-FFF2-40B4-BE49-F238E27FC236}">
                <a16:creationId xmlns:a16="http://schemas.microsoft.com/office/drawing/2014/main" id="{844F6F19-119C-91D2-06FE-ACE294D5954D}"/>
              </a:ext>
            </a:extLst>
          </p:cNvPr>
          <p:cNvSpPr/>
          <p:nvPr/>
        </p:nvSpPr>
        <p:spPr>
          <a:xfrm rot="3175257">
            <a:off x="6962333" y="3673883"/>
            <a:ext cx="826702" cy="2584075"/>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D20296F-859D-D2F3-C056-50C1948E9A0C}"/>
              </a:ext>
            </a:extLst>
          </p:cNvPr>
          <p:cNvSpPr/>
          <p:nvPr/>
        </p:nvSpPr>
        <p:spPr>
          <a:xfrm rot="1514347">
            <a:off x="7622697" y="4133200"/>
            <a:ext cx="826702" cy="1917343"/>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5E04F87-A857-DD0A-D8DD-9C0399AC0816}"/>
              </a:ext>
            </a:extLst>
          </p:cNvPr>
          <p:cNvSpPr/>
          <p:nvPr/>
        </p:nvSpPr>
        <p:spPr>
          <a:xfrm rot="20234308">
            <a:off x="8365892" y="4096471"/>
            <a:ext cx="826702" cy="1917343"/>
          </a:xfrm>
          <a:prstGeom prst="ellipse">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6EBE49DE-B5D3-940B-E5C5-84E1F19ED0BB}"/>
              </a:ext>
            </a:extLst>
          </p:cNvPr>
          <p:cNvSpPr/>
          <p:nvPr/>
        </p:nvSpPr>
        <p:spPr>
          <a:xfrm rot="18532584">
            <a:off x="9005602" y="3673883"/>
            <a:ext cx="826702" cy="2584075"/>
          </a:xfrm>
          <a:prstGeom prst="ellipse">
            <a:avLst/>
          </a:pr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a:extLst>
              <a:ext uri="{FF2B5EF4-FFF2-40B4-BE49-F238E27FC236}">
                <a16:creationId xmlns:a16="http://schemas.microsoft.com/office/drawing/2014/main" id="{497A7C0A-9FB8-6462-0426-B47998E6506C}"/>
              </a:ext>
            </a:extLst>
          </p:cNvPr>
          <p:cNvSpPr/>
          <p:nvPr/>
        </p:nvSpPr>
        <p:spPr>
          <a:xfrm>
            <a:off x="2523698" y="4163831"/>
            <a:ext cx="671977" cy="361408"/>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5829F2C2-ADB7-6932-CDAD-A330F3EB1F59}"/>
              </a:ext>
            </a:extLst>
          </p:cNvPr>
          <p:cNvSpPr/>
          <p:nvPr/>
        </p:nvSpPr>
        <p:spPr>
          <a:xfrm flipV="1">
            <a:off x="2521280" y="4525236"/>
            <a:ext cx="671976" cy="369301"/>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57B02F4C-B8E0-0DCD-1674-42BDA96190A4}"/>
              </a:ext>
            </a:extLst>
          </p:cNvPr>
          <p:cNvSpPr/>
          <p:nvPr/>
        </p:nvSpPr>
        <p:spPr>
          <a:xfrm flipH="1">
            <a:off x="3193254" y="4178514"/>
            <a:ext cx="669556" cy="341855"/>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27364-8771-6D50-A68C-F38DF0916780}"/>
              </a:ext>
            </a:extLst>
          </p:cNvPr>
          <p:cNvSpPr/>
          <p:nvPr/>
        </p:nvSpPr>
        <p:spPr>
          <a:xfrm>
            <a:off x="3193255" y="4525236"/>
            <a:ext cx="669551" cy="369281"/>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70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heckerboard(across)">
                                      <p:cBhvr>
                                        <p:cTn id="13" dur="500"/>
                                        <p:tgtEl>
                                          <p:spTgt spid="3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heckerboard(across)">
                                      <p:cBhvr>
                                        <p:cTn id="22" dur="500"/>
                                        <p:tgtEl>
                                          <p:spTgt spid="2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heckerboard(across)">
                                      <p:cBhvr>
                                        <p:cTn id="25" dur="500"/>
                                        <p:tgtEl>
                                          <p:spTgt spid="2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8E504-916E-9321-D4E1-118E764D240C}"/>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① </a:t>
            </a:r>
            <a:r>
              <a:rPr lang="ja-JP" altLang="en-US"/>
              <a:t>量子状態</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D5AED1-5E92-7030-548F-A1081D21339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oMath>
                </a14:m>
                <a:endParaRPr kumimoji="1"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D7D5AED1-5E92-7030-548F-A1081D213397}"/>
                  </a:ext>
                </a:extLst>
              </p:cNvPr>
              <p:cNvSpPr>
                <a:spLocks noGrp="1" noRot="1" noChangeAspect="1" noMove="1" noResize="1" noEditPoints="1" noAdjustHandles="1" noChangeArrowheads="1" noChangeShapeType="1" noTextEdit="1"/>
              </p:cNvSpPr>
              <p:nvPr>
                <p:ph idx="1"/>
              </p:nvPr>
            </p:nvSpPr>
            <p:spPr>
              <a:blipFill>
                <a:blip r:embed="rId2"/>
                <a:stretch>
                  <a:fillRect l="-1086" t="-5814" b="-6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DEF8A54-9DCA-F840-1832-EE65F71D432A}"/>
                  </a:ext>
                </a:extLst>
              </p:cNvPr>
              <p:cNvSpPr txBox="1"/>
              <p:nvPr/>
            </p:nvSpPr>
            <p:spPr>
              <a:xfrm>
                <a:off x="2828922" y="3200818"/>
                <a:ext cx="559833"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e>
                            </m:mr>
                            <m:mr>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2DEF8A54-9DCA-F840-1832-EE65F71D432A}"/>
                  </a:ext>
                </a:extLst>
              </p:cNvPr>
              <p:cNvSpPr txBox="1">
                <a:spLocks noRot="1" noChangeAspect="1" noMove="1" noResize="1" noEditPoints="1" noAdjustHandles="1" noChangeArrowheads="1" noChangeShapeType="1" noTextEdit="1"/>
              </p:cNvSpPr>
              <p:nvPr/>
            </p:nvSpPr>
            <p:spPr>
              <a:xfrm>
                <a:off x="2828922" y="3200818"/>
                <a:ext cx="559833" cy="615810"/>
              </a:xfrm>
              <a:prstGeom prst="rect">
                <a:avLst/>
              </a:prstGeom>
              <a:blipFill>
                <a:blip r:embed="rId3"/>
                <a:stretch>
                  <a:fillRect b="-163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2B8D2A5-3D6B-B803-5423-B6BBBF64ACC9}"/>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33AE2A99-52BC-1A2B-EAE4-7574B491EC24}"/>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82B6B8F-D47B-CF6C-D2BD-10C5EDD3AEDB}"/>
                  </a:ext>
                </a:extLst>
              </p:cNvPr>
              <p:cNvSpPr txBox="1"/>
              <p:nvPr/>
            </p:nvSpPr>
            <p:spPr>
              <a:xfrm>
                <a:off x="2828923" y="5698462"/>
                <a:ext cx="55983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10" name="テキスト ボックス 9">
                <a:extLst>
                  <a:ext uri="{FF2B5EF4-FFF2-40B4-BE49-F238E27FC236}">
                    <a16:creationId xmlns:a16="http://schemas.microsoft.com/office/drawing/2014/main" id="{F82B6B8F-D47B-CF6C-D2BD-10C5EDD3AEDB}"/>
                  </a:ext>
                </a:extLst>
              </p:cNvPr>
              <p:cNvSpPr txBox="1">
                <a:spLocks noRot="1" noChangeAspect="1" noMove="1" noResize="1" noEditPoints="1" noAdjustHandles="1" noChangeArrowheads="1" noChangeShapeType="1" noTextEdit="1"/>
              </p:cNvSpPr>
              <p:nvPr/>
            </p:nvSpPr>
            <p:spPr>
              <a:xfrm>
                <a:off x="2828923" y="5698462"/>
                <a:ext cx="559832" cy="613438"/>
              </a:xfrm>
              <a:prstGeom prst="rect">
                <a:avLst/>
              </a:prstGeom>
              <a:blipFill>
                <a:blip r:embed="rId4"/>
                <a:stretch>
                  <a:fillRect b="-18367"/>
                </a:stretch>
              </a:blipFill>
            </p:spPr>
            <p:txBody>
              <a:bodyPr/>
              <a:lstStyle/>
              <a:p>
                <a:r>
                  <a:rPr lang="ja-JP" altLang="en-US">
                    <a:noFill/>
                  </a:rPr>
                  <a:t> </a:t>
                </a:r>
              </a:p>
            </p:txBody>
          </p:sp>
        </mc:Fallback>
      </mc:AlternateContent>
      <p:pic>
        <p:nvPicPr>
          <p:cNvPr id="7" name="図 6" descr="グラフィカル ユーザー インターフェイス, アプリケーション&#10;&#10;自動的に生成された説明">
            <a:extLst>
              <a:ext uri="{FF2B5EF4-FFF2-40B4-BE49-F238E27FC236}">
                <a16:creationId xmlns:a16="http://schemas.microsoft.com/office/drawing/2014/main" id="{0E078FEE-3D0D-6C36-1654-DCD4D27F0A67}"/>
              </a:ext>
            </a:extLst>
          </p:cNvPr>
          <p:cNvPicPr>
            <a:picLocks noChangeAspect="1"/>
          </p:cNvPicPr>
          <p:nvPr/>
        </p:nvPicPr>
        <p:blipFill>
          <a:blip r:embed="rId5"/>
          <a:stretch>
            <a:fillRect/>
          </a:stretch>
        </p:blipFill>
        <p:spPr>
          <a:xfrm>
            <a:off x="6781374" y="1758156"/>
            <a:ext cx="1179806" cy="2407908"/>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49D824E0-484D-6AD4-6B36-52D2EDE3EC09}"/>
              </a:ext>
            </a:extLst>
          </p:cNvPr>
          <p:cNvPicPr>
            <a:picLocks noChangeAspect="1"/>
          </p:cNvPicPr>
          <p:nvPr/>
        </p:nvPicPr>
        <p:blipFill>
          <a:blip r:embed="rId6"/>
          <a:stretch>
            <a:fillRect/>
          </a:stretch>
        </p:blipFill>
        <p:spPr>
          <a:xfrm>
            <a:off x="6781374" y="4301001"/>
            <a:ext cx="1197653" cy="2444332"/>
          </a:xfrm>
          <a:prstGeom prst="rect">
            <a:avLst/>
          </a:prstGeom>
        </p:spPr>
      </p:pic>
      <p:sp>
        <p:nvSpPr>
          <p:cNvPr id="6" name="スライド番号プレースホルダー 5">
            <a:extLst>
              <a:ext uri="{FF2B5EF4-FFF2-40B4-BE49-F238E27FC236}">
                <a16:creationId xmlns:a16="http://schemas.microsoft.com/office/drawing/2014/main" id="{899F6493-D5DA-5FBD-18AF-E594E956736C}"/>
              </a:ext>
            </a:extLst>
          </p:cNvPr>
          <p:cNvSpPr>
            <a:spLocks noGrp="1"/>
          </p:cNvSpPr>
          <p:nvPr>
            <p:ph type="sldNum" sz="quarter" idx="12"/>
          </p:nvPr>
        </p:nvSpPr>
        <p:spPr/>
        <p:txBody>
          <a:bodyPr/>
          <a:lstStyle/>
          <a:p>
            <a:fld id="{EA2F3317-65BA-D746-98B8-3038158C8C28}" type="slidenum">
              <a:rPr kumimoji="1" lang="ja-JP" altLang="en-US" smtClean="0"/>
              <a:t>20</a:t>
            </a:fld>
            <a:endParaRPr kumimoji="1" lang="ja-JP" altLang="en-US"/>
          </a:p>
        </p:txBody>
      </p:sp>
    </p:spTree>
    <p:extLst>
      <p:ext uri="{BB962C8B-B14F-4D97-AF65-F5344CB8AC3E}">
        <p14:creationId xmlns:p14="http://schemas.microsoft.com/office/powerpoint/2010/main" val="262866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1402A-65CD-4058-59E9-B1F2BE9384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A581EF-B3AF-B96E-5A54-12E35E95ABA5}"/>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② </a:t>
            </a:r>
            <a:r>
              <a:rPr lang="ja-JP" altLang="en-US"/>
              <a:t>単一量子ゲート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A97EC9-8B5C-E6A7-08B3-7F16BCAEA12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oMath>
                </a14:m>
                <a:r>
                  <a:rPr kumimoji="1" lang="ja-JP" altLang="en-US" dirty="0"/>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74A97EC9-8B5C-E6A7-08B3-7F16BCAEA127}"/>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3813A16-D8D7-E462-5C7B-304975B20931}"/>
                  </a:ext>
                </a:extLst>
              </p:cNvPr>
              <p:cNvSpPr txBox="1"/>
              <p:nvPr/>
            </p:nvSpPr>
            <p:spPr>
              <a:xfrm>
                <a:off x="2773673" y="3385484"/>
                <a:ext cx="1037528"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3813A16-D8D7-E462-5C7B-304975B20931}"/>
                  </a:ext>
                </a:extLst>
              </p:cNvPr>
              <p:cNvSpPr txBox="1">
                <a:spLocks noRot="1" noChangeAspect="1" noMove="1" noResize="1" noEditPoints="1" noAdjustHandles="1" noChangeArrowheads="1" noChangeShapeType="1" noTextEdit="1"/>
              </p:cNvSpPr>
              <p:nvPr/>
            </p:nvSpPr>
            <p:spPr>
              <a:xfrm>
                <a:off x="2773673" y="3385484"/>
                <a:ext cx="1037528" cy="615810"/>
              </a:xfrm>
              <a:prstGeom prst="rect">
                <a:avLst/>
              </a:prstGeom>
              <a:blipFill>
                <a:blip r:embed="rId3"/>
                <a:stretch>
                  <a:fillRect b="-1836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8628D80-106B-80BE-2B4E-3CFB53104D34}"/>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47409E9C-4928-4D9D-E61A-F0A6B79053F8}"/>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アプリケーション が含まれている画像&#10;&#10;自動的に生成された説明">
            <a:extLst>
              <a:ext uri="{FF2B5EF4-FFF2-40B4-BE49-F238E27FC236}">
                <a16:creationId xmlns:a16="http://schemas.microsoft.com/office/drawing/2014/main" id="{88A674CF-F833-68D3-C7D7-F4CE69E2B7D6}"/>
              </a:ext>
            </a:extLst>
          </p:cNvPr>
          <p:cNvPicPr>
            <a:picLocks noChangeAspect="1"/>
          </p:cNvPicPr>
          <p:nvPr/>
        </p:nvPicPr>
        <p:blipFill>
          <a:blip r:embed="rId4"/>
          <a:stretch>
            <a:fillRect/>
          </a:stretch>
        </p:blipFill>
        <p:spPr>
          <a:xfrm>
            <a:off x="6175234" y="1920699"/>
            <a:ext cx="2171700" cy="4432300"/>
          </a:xfrm>
          <a:prstGeom prst="rect">
            <a:avLst/>
          </a:prstGeom>
        </p:spPr>
      </p:pic>
      <p:sp>
        <p:nvSpPr>
          <p:cNvPr id="6" name="スライド番号プレースホルダー 5">
            <a:extLst>
              <a:ext uri="{FF2B5EF4-FFF2-40B4-BE49-F238E27FC236}">
                <a16:creationId xmlns:a16="http://schemas.microsoft.com/office/drawing/2014/main" id="{8554DB71-AC3B-B889-5469-93E10A70D214}"/>
              </a:ext>
            </a:extLst>
          </p:cNvPr>
          <p:cNvSpPr>
            <a:spLocks noGrp="1"/>
          </p:cNvSpPr>
          <p:nvPr>
            <p:ph type="sldNum" sz="quarter" idx="12"/>
          </p:nvPr>
        </p:nvSpPr>
        <p:spPr/>
        <p:txBody>
          <a:bodyPr/>
          <a:lstStyle/>
          <a:p>
            <a:fld id="{EA2F3317-65BA-D746-98B8-3038158C8C28}" type="slidenum">
              <a:rPr kumimoji="1" lang="ja-JP" altLang="en-US" smtClean="0"/>
              <a:t>21</a:t>
            </a:fld>
            <a:endParaRPr kumimoji="1" lang="ja-JP" altLang="en-US"/>
          </a:p>
        </p:txBody>
      </p:sp>
    </p:spTree>
    <p:extLst>
      <p:ext uri="{BB962C8B-B14F-4D97-AF65-F5344CB8AC3E}">
        <p14:creationId xmlns:p14="http://schemas.microsoft.com/office/powerpoint/2010/main" val="13939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EF3E8-1765-A338-DD2C-26EB675EB38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064239-CD86-092F-640F-70D2E39CCDCD}"/>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③ </a:t>
            </a:r>
            <a:r>
              <a:rPr lang="ja-JP" altLang="en-US"/>
              <a:t>複数量子ゲート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7C4700-EAEA-FE47-9E66-FB0EA3ED5D55}"/>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𝐶𝑁𝑂𝑇</m:t>
                    </m:r>
                  </m:oMath>
                </a14:m>
                <a:r>
                  <a:rPr kumimoji="1" lang="ja-JP" altLang="en-US"/>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27C4700-EAEA-FE47-9E66-FB0EA3ED5D55}"/>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843B3AE-F809-66CC-8C99-08D4743D0A26}"/>
                  </a:ext>
                </a:extLst>
              </p:cNvPr>
              <p:cNvSpPr txBox="1"/>
              <p:nvPr/>
            </p:nvSpPr>
            <p:spPr>
              <a:xfrm>
                <a:off x="2053452" y="3589020"/>
                <a:ext cx="2110771" cy="12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smtClean="0">
                                  <a:latin typeface="Cambria Math" panose="02040503050406030204" pitchFamily="18" charset="0"/>
                                </a:rPr>
                              </m:ctrlPr>
                            </m:mPr>
                            <m:mr>
                              <m:e>
                                <m:m>
                                  <m:mPr>
                                    <m:plcHide m:val="on"/>
                                    <m:mcs>
                                      <m:mc>
                                        <m:mcPr>
                                          <m:count m:val="2"/>
                                          <m:mcJc m:val="center"/>
                                        </m:mcPr>
                                      </m:mc>
                                    </m:mcs>
                                    <m:ctrlPr>
                                      <a:rPr lang="en-US" altLang="ja-JP" sz="2400" i="1" smtClean="0">
                                        <a:latin typeface="Cambria Math" panose="02040503050406030204" pitchFamily="18" charset="0"/>
                                      </a:rPr>
                                    </m:ctrlPr>
                                  </m:mPr>
                                  <m:mr>
                                    <m:e>
                                      <m:r>
                                        <m:rPr>
                                          <m:brk m:alnAt="7"/>
                                        </m:rPr>
                                        <a:rPr lang="en-US" altLang="ja-JP" sz="2400" i="1" smtClean="0">
                                          <a:latin typeface="Cambria Math" panose="02040503050406030204" pitchFamily="18" charset="0"/>
                                        </a:rPr>
                                        <m:t>1</m:t>
                                      </m:r>
                                    </m:e>
                                    <m:e>
                                      <m:r>
                                        <m:rPr>
                                          <m:brk m:alnAt="7"/>
                                        </m:rPr>
                                        <a:rPr lang="en-US" altLang="ja-JP" sz="2400" i="1" smtClean="0">
                                          <a:latin typeface="Cambria Math" panose="02040503050406030204" pitchFamily="18" charset="0"/>
                                        </a:rPr>
                                        <m:t>0</m:t>
                                      </m:r>
                                    </m:e>
                                  </m:mr>
                                  <m:mr>
                                    <m:e>
                                      <m:r>
                                        <m:rPr>
                                          <m:brk m:alnAt="7"/>
                                        </m:rPr>
                                        <a:rPr lang="en-US" altLang="ja-JP" sz="2400" i="1" smtClean="0">
                                          <a:latin typeface="Cambria Math" panose="02040503050406030204" pitchFamily="18" charset="0"/>
                                        </a:rPr>
                                        <m:t>0</m:t>
                                      </m:r>
                                    </m:e>
                                    <m:e>
                                      <m:r>
                                        <m:rPr>
                                          <m:brk m:alnAt="7"/>
                                        </m:rPr>
                                        <a:rPr lang="en-US" altLang="ja-JP" sz="2400" i="1" smtClean="0">
                                          <a:latin typeface="Cambria Math" panose="02040503050406030204" pitchFamily="18" charset="0"/>
                                        </a:rPr>
                                        <m:t>1</m:t>
                                      </m:r>
                                    </m:e>
                                  </m:mr>
                                </m:m>
                              </m:e>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mr>
                            <m:mr>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C843B3AE-F809-66CC-8C99-08D4743D0A26}"/>
                  </a:ext>
                </a:extLst>
              </p:cNvPr>
              <p:cNvSpPr txBox="1">
                <a:spLocks noRot="1" noChangeAspect="1" noMove="1" noResize="1" noEditPoints="1" noAdjustHandles="1" noChangeArrowheads="1" noChangeShapeType="1" noTextEdit="1"/>
              </p:cNvSpPr>
              <p:nvPr/>
            </p:nvSpPr>
            <p:spPr>
              <a:xfrm>
                <a:off x="2053452" y="3589020"/>
                <a:ext cx="2110771" cy="1284647"/>
              </a:xfrm>
              <a:prstGeom prst="rect">
                <a:avLst/>
              </a:prstGeom>
              <a:blipFill>
                <a:blip r:embed="rId3"/>
                <a:stretch>
                  <a:fillRect b="-784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83510-D5BE-A367-A3A1-344FA83E0D7C}"/>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C2D1CEDA-5A21-0624-5D9D-566DA3D60BDD}"/>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9" name="図 8" descr="グラフィカル ユーザー インターフェイス, アプリケーション, アイコン&#10;&#10;自動的に生成された説明">
            <a:extLst>
              <a:ext uri="{FF2B5EF4-FFF2-40B4-BE49-F238E27FC236}">
                <a16:creationId xmlns:a16="http://schemas.microsoft.com/office/drawing/2014/main" id="{791173D2-F75D-6A77-9433-893566FB40DA}"/>
              </a:ext>
            </a:extLst>
          </p:cNvPr>
          <p:cNvPicPr>
            <a:picLocks noChangeAspect="1"/>
          </p:cNvPicPr>
          <p:nvPr/>
        </p:nvPicPr>
        <p:blipFill>
          <a:blip r:embed="rId4"/>
          <a:stretch>
            <a:fillRect/>
          </a:stretch>
        </p:blipFill>
        <p:spPr>
          <a:xfrm>
            <a:off x="6096841" y="1812698"/>
            <a:ext cx="2452551" cy="4837289"/>
          </a:xfrm>
          <a:prstGeom prst="rect">
            <a:avLst/>
          </a:prstGeom>
        </p:spPr>
      </p:pic>
      <p:sp>
        <p:nvSpPr>
          <p:cNvPr id="6" name="スライド番号プレースホルダー 5">
            <a:extLst>
              <a:ext uri="{FF2B5EF4-FFF2-40B4-BE49-F238E27FC236}">
                <a16:creationId xmlns:a16="http://schemas.microsoft.com/office/drawing/2014/main" id="{C8B6A022-3BCB-BBBD-F93E-64904D92F0DA}"/>
              </a:ext>
            </a:extLst>
          </p:cNvPr>
          <p:cNvSpPr>
            <a:spLocks noGrp="1"/>
          </p:cNvSpPr>
          <p:nvPr>
            <p:ph type="sldNum" sz="quarter" idx="12"/>
          </p:nvPr>
        </p:nvSpPr>
        <p:spPr/>
        <p:txBody>
          <a:bodyPr/>
          <a:lstStyle/>
          <a:p>
            <a:fld id="{EA2F3317-65BA-D746-98B8-3038158C8C28}" type="slidenum">
              <a:rPr kumimoji="1" lang="ja-JP" altLang="en-US" smtClean="0"/>
              <a:t>22</a:t>
            </a:fld>
            <a:endParaRPr kumimoji="1" lang="ja-JP" altLang="en-US"/>
          </a:p>
        </p:txBody>
      </p:sp>
    </p:spTree>
    <p:extLst>
      <p:ext uri="{BB962C8B-B14F-4D97-AF65-F5344CB8AC3E}">
        <p14:creationId xmlns:p14="http://schemas.microsoft.com/office/powerpoint/2010/main" val="7205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BC66B-5E6D-5971-37F9-542F69873946}"/>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④</a:t>
            </a:r>
            <a:br>
              <a:rPr lang="en-US" altLang="ja-JP" dirty="0"/>
            </a:br>
            <a:r>
              <a:rPr lang="ja-JP" altLang="en-US"/>
              <a:t>実験で使用したゲート</a:t>
            </a:r>
            <a:endParaRPr kumimoji="1" lang="ja-JP" altLang="en-US"/>
          </a:p>
        </p:txBody>
      </p:sp>
      <p:sp>
        <p:nvSpPr>
          <p:cNvPr id="3" name="テキスト プレースホルダー 2">
            <a:extLst>
              <a:ext uri="{FF2B5EF4-FFF2-40B4-BE49-F238E27FC236}">
                <a16:creationId xmlns:a16="http://schemas.microsoft.com/office/drawing/2014/main" id="{3A084BD1-F3F5-3255-46C2-9A651DF88752}"/>
              </a:ext>
            </a:extLst>
          </p:cNvPr>
          <p:cNvSpPr>
            <a:spLocks noGrp="1"/>
          </p:cNvSpPr>
          <p:nvPr>
            <p:ph type="body" idx="1"/>
          </p:nvPr>
        </p:nvSpPr>
        <p:spPr>
          <a:xfrm>
            <a:off x="839788" y="1278827"/>
            <a:ext cx="3596745" cy="823912"/>
          </a:xfrm>
        </p:spPr>
        <p:txBody>
          <a:bodyPr/>
          <a:lstStyle/>
          <a:p>
            <a:r>
              <a:rPr kumimoji="1" lang="en" altLang="ja-JP" dirty="0"/>
              <a:t>Rx</a:t>
            </a:r>
            <a:r>
              <a:rPr kumimoji="1" lang="ja-JP" altLang="en-US"/>
              <a:t>ゲート</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CF170E8-ED3D-A1D7-5784-2C802AF52975}"/>
                  </a:ext>
                </a:extLst>
              </p:cNvPr>
              <p:cNvSpPr>
                <a:spLocks noGrp="1"/>
              </p:cNvSpPr>
              <p:nvPr>
                <p:ph sz="half" idx="2"/>
              </p:nvPr>
            </p:nvSpPr>
            <p:spPr>
              <a:xfrm>
                <a:off x="839788" y="2109089"/>
                <a:ext cx="3596745" cy="408057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m>
                            <m:mPr>
                              <m:mcs>
                                <m:mc>
                                  <m:mcPr>
                                    <m:count m:val="2"/>
                                    <m:mcJc m:val="center"/>
                                  </m:mcPr>
                                </m:mc>
                              </m:mcs>
                              <m:ctrlPr>
                                <a:rPr kumimoji="1" lang="en-US" altLang="ja-JP" sz="200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𝑜𝑠</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𝜃</m:t>
                                    </m:r>
                                  </m:num>
                                  <m:den>
                                    <m:r>
                                      <a:rPr kumimoji="1" lang="en-US" altLang="ja-JP" sz="2000" b="0" i="1" smtClean="0">
                                        <a:latin typeface="Cambria Math" panose="02040503050406030204" pitchFamily="18" charset="0"/>
                                      </a:rPr>
                                      <m:t>2</m:t>
                                    </m:r>
                                  </m:den>
                                </m:f>
                              </m:e>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 </m:t>
                                </m:r>
                                <m:r>
                                  <a:rPr lang="en-US" altLang="ja-JP" sz="2000" i="1">
                                    <a:latin typeface="Cambria Math" panose="02040503050406030204" pitchFamily="18" charset="0"/>
                                  </a:rPr>
                                  <m:t>𝑠</m:t>
                                </m:r>
                                <m:r>
                                  <a:rPr lang="en-US" altLang="ja-JP" sz="2000" b="0" i="1" smtClean="0">
                                    <a:latin typeface="Cambria Math" panose="02040503050406030204" pitchFamily="18" charset="0"/>
                                  </a:rPr>
                                  <m:t>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r>
                              <m:e>
                                <m:r>
                                  <a:rPr lang="en-US" altLang="ja-JP" sz="2000" i="1">
                                    <a:latin typeface="Cambria Math" panose="02040503050406030204" pitchFamily="18" charset="0"/>
                                  </a:rPr>
                                  <m:t>−</m:t>
                                </m:r>
                                <m:r>
                                  <a:rPr lang="en-US" altLang="ja-JP" sz="2000" i="1">
                                    <a:latin typeface="Cambria Math" panose="02040503050406030204" pitchFamily="18" charset="0"/>
                                  </a:rPr>
                                  <m:t>𝑖</m:t>
                                </m:r>
                                <m:r>
                                  <a:rPr lang="en-US" altLang="ja-JP" sz="2000" i="1">
                                    <a:latin typeface="Cambria Math" panose="02040503050406030204" pitchFamily="18" charset="0"/>
                                  </a:rPr>
                                  <m:t> </m:t>
                                </m:r>
                                <m:r>
                                  <a:rPr lang="en-US" altLang="ja-JP" sz="2000" i="1">
                                    <a:latin typeface="Cambria Math" panose="02040503050406030204" pitchFamily="18" charset="0"/>
                                  </a:rPr>
                                  <m:t>𝑠𝑖𝑛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e>
                                <m:r>
                                  <m:rPr>
                                    <m:brk m:alnAt="7"/>
                                  </m:rPr>
                                  <a:rPr lang="en-US" altLang="ja-JP" sz="2000" i="1">
                                    <a:latin typeface="Cambria Math" panose="02040503050406030204" pitchFamily="18" charset="0"/>
                                  </a:rPr>
                                  <m:t>𝑐</m:t>
                                </m:r>
                                <m:r>
                                  <a:rPr lang="en-US" altLang="ja-JP" sz="2000" i="1">
                                    <a:latin typeface="Cambria Math" panose="02040503050406030204" pitchFamily="18" charset="0"/>
                                  </a:rPr>
                                  <m:t>𝑜𝑠</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
                        </m:e>
                      </m:d>
                    </m:oMath>
                  </m:oMathPara>
                </a14:m>
                <a:endParaRPr kumimoji="1" lang="ja-JP" altLang="en-US" sz="2000"/>
              </a:p>
            </p:txBody>
          </p:sp>
        </mc:Choice>
        <mc:Fallback xmlns="">
          <p:sp>
            <p:nvSpPr>
              <p:cNvPr id="4" name="コンテンツ プレースホルダー 3">
                <a:extLst>
                  <a:ext uri="{FF2B5EF4-FFF2-40B4-BE49-F238E27FC236}">
                    <a16:creationId xmlns:a16="http://schemas.microsoft.com/office/drawing/2014/main" id="{9CF170E8-ED3D-A1D7-5784-2C802AF52975}"/>
                  </a:ext>
                </a:extLst>
              </p:cNvPr>
              <p:cNvSpPr>
                <a:spLocks noGrp="1" noRot="1" noChangeAspect="1" noMove="1" noResize="1" noEditPoints="1" noAdjustHandles="1" noChangeArrowheads="1" noChangeShapeType="1" noTextEdit="1"/>
              </p:cNvSpPr>
              <p:nvPr>
                <p:ph sz="half" idx="2"/>
              </p:nvPr>
            </p:nvSpPr>
            <p:spPr>
              <a:xfrm>
                <a:off x="839788" y="2109089"/>
                <a:ext cx="3596745" cy="4080574"/>
              </a:xfrm>
              <a:blipFill>
                <a:blip r:embed="rId2"/>
                <a:stretch>
                  <a:fillRect t="-1242"/>
                </a:stretch>
              </a:blipFill>
            </p:spPr>
            <p:txBody>
              <a:bodyPr/>
              <a:lstStyle/>
              <a:p>
                <a:r>
                  <a:rPr lang="ja-JP" altLang="en-US">
                    <a:noFill/>
                  </a:rPr>
                  <a:t> </a:t>
                </a:r>
              </a:p>
            </p:txBody>
          </p:sp>
        </mc:Fallback>
      </mc:AlternateContent>
      <p:sp>
        <p:nvSpPr>
          <p:cNvPr id="7" name="テキスト プレースホルダー 2">
            <a:extLst>
              <a:ext uri="{FF2B5EF4-FFF2-40B4-BE49-F238E27FC236}">
                <a16:creationId xmlns:a16="http://schemas.microsoft.com/office/drawing/2014/main" id="{8079C08D-ADAD-634A-CED4-65992F6C7101}"/>
              </a:ext>
            </a:extLst>
          </p:cNvPr>
          <p:cNvSpPr txBox="1">
            <a:spLocks/>
          </p:cNvSpPr>
          <p:nvPr/>
        </p:nvSpPr>
        <p:spPr>
          <a:xfrm>
            <a:off x="4436533" y="1282002"/>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Ry</a:t>
            </a:r>
            <a:r>
              <a:rPr lang="ja-JP" altLang="en-US"/>
              <a:t>ゲート</a:t>
            </a:r>
          </a:p>
        </p:txBody>
      </p:sp>
      <p:sp>
        <p:nvSpPr>
          <p:cNvPr id="8" name="テキスト プレースホルダー 2">
            <a:extLst>
              <a:ext uri="{FF2B5EF4-FFF2-40B4-BE49-F238E27FC236}">
                <a16:creationId xmlns:a16="http://schemas.microsoft.com/office/drawing/2014/main" id="{82DA96EA-DE8A-EFF3-3BFD-DEC5E9E00553}"/>
              </a:ext>
            </a:extLst>
          </p:cNvPr>
          <p:cNvSpPr txBox="1">
            <a:spLocks/>
          </p:cNvSpPr>
          <p:nvPr/>
        </p:nvSpPr>
        <p:spPr>
          <a:xfrm>
            <a:off x="8033278" y="1278827"/>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Rz</a:t>
            </a:r>
            <a:r>
              <a:rPr lang="ja-JP" altLang="en-US"/>
              <a:t>ゲート</a:t>
            </a:r>
          </a:p>
        </p:txBody>
      </p:sp>
      <p:pic>
        <p:nvPicPr>
          <p:cNvPr id="10" name="図 9" descr="グラフィカル ユーザー インターフェイス, アプリケーション&#10;&#10;自動的に生成された説明">
            <a:extLst>
              <a:ext uri="{FF2B5EF4-FFF2-40B4-BE49-F238E27FC236}">
                <a16:creationId xmlns:a16="http://schemas.microsoft.com/office/drawing/2014/main" id="{A22C4E1F-D8F7-3BA1-F0C1-D7336F3EB06C}"/>
              </a:ext>
            </a:extLst>
          </p:cNvPr>
          <p:cNvPicPr>
            <a:picLocks noChangeAspect="1"/>
          </p:cNvPicPr>
          <p:nvPr/>
        </p:nvPicPr>
        <p:blipFill>
          <a:blip r:embed="rId3"/>
          <a:stretch>
            <a:fillRect/>
          </a:stretch>
        </p:blipFill>
        <p:spPr>
          <a:xfrm>
            <a:off x="1840992" y="3601219"/>
            <a:ext cx="1511808" cy="3256781"/>
          </a:xfrm>
          <a:prstGeom prst="rect">
            <a:avLst/>
          </a:prstGeom>
        </p:spPr>
      </p:pic>
      <mc:AlternateContent xmlns:mc="http://schemas.openxmlformats.org/markup-compatibility/2006" xmlns:a14="http://schemas.microsoft.com/office/drawing/2010/main">
        <mc:Choice Requires="a14">
          <p:sp>
            <p:nvSpPr>
              <p:cNvPr id="11" name="コンテンツ プレースホルダー 3">
                <a:extLst>
                  <a:ext uri="{FF2B5EF4-FFF2-40B4-BE49-F238E27FC236}">
                    <a16:creationId xmlns:a16="http://schemas.microsoft.com/office/drawing/2014/main" id="{705F6EDE-F029-491A-957C-3988B16359F6}"/>
                  </a:ext>
                </a:extLst>
              </p:cNvPr>
              <p:cNvSpPr txBox="1">
                <a:spLocks/>
              </p:cNvSpPr>
              <p:nvPr/>
            </p:nvSpPr>
            <p:spPr>
              <a:xfrm>
                <a:off x="4436532"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i="1" smtClean="0">
                                    <a:latin typeface="Cambria Math" panose="02040503050406030204" pitchFamily="18" charset="0"/>
                                  </a:rPr>
                                  <m:t>𝑐</m:t>
                                </m:r>
                                <m:r>
                                  <a:rPr lang="en-US" altLang="ja-JP" sz="2000" i="1" smtClean="0">
                                    <a:latin typeface="Cambria Math" panose="02040503050406030204" pitchFamily="18" charset="0"/>
                                  </a:rPr>
                                  <m:t>𝑜𝑠</m:t>
                                </m:r>
                                <m:f>
                                  <m:fPr>
                                    <m:ctrlPr>
                                      <a:rPr lang="en-US" altLang="ja-JP" sz="2000" i="1" smtClean="0">
                                        <a:latin typeface="Cambria Math" panose="02040503050406030204" pitchFamily="18" charset="0"/>
                                      </a:rPr>
                                    </m:ctrlPr>
                                  </m:fPr>
                                  <m:num>
                                    <m:r>
                                      <a:rPr lang="en-US" altLang="ja-JP" sz="2000" i="1" smtClean="0">
                                        <a:latin typeface="Cambria Math" panose="02040503050406030204" pitchFamily="18" charset="0"/>
                                        <a:ea typeface="Cambria Math" panose="02040503050406030204" pitchFamily="18" charset="0"/>
                                      </a:rPr>
                                      <m:t>𝜃</m:t>
                                    </m:r>
                                  </m:num>
                                  <m:den>
                                    <m:r>
                                      <a:rPr lang="en-US" altLang="ja-JP" sz="2000" i="1" smtClean="0">
                                        <a:latin typeface="Cambria Math" panose="02040503050406030204" pitchFamily="18" charset="0"/>
                                      </a:rPr>
                                      <m:t>2</m:t>
                                    </m:r>
                                  </m:den>
                                </m:f>
                              </m:e>
                              <m:e>
                                <m:r>
                                  <a:rPr lang="en-US" altLang="ja-JP" sz="2000" i="1" smtClean="0">
                                    <a:latin typeface="Cambria Math" panose="02040503050406030204" pitchFamily="18" charset="0"/>
                                  </a:rPr>
                                  <m:t>−</m:t>
                                </m:r>
                                <m:r>
                                  <a:rPr lang="en-US" altLang="ja-JP" sz="2000" i="1">
                                    <a:latin typeface="Cambria Math" panose="02040503050406030204" pitchFamily="18" charset="0"/>
                                  </a:rPr>
                                  <m:t>𝑠</m:t>
                                </m:r>
                                <m:r>
                                  <a:rPr lang="en-US" altLang="ja-JP" sz="2000" i="1" smtClean="0">
                                    <a:latin typeface="Cambria Math" panose="02040503050406030204" pitchFamily="18" charset="0"/>
                                  </a:rPr>
                                  <m:t>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r>
                              <m:e>
                                <m:r>
                                  <a:rPr lang="en-US" altLang="ja-JP" sz="2000" i="1">
                                    <a:latin typeface="Cambria Math" panose="02040503050406030204" pitchFamily="18" charset="0"/>
                                  </a:rPr>
                                  <m:t>𝑠𝑖𝑛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e>
                                <m:r>
                                  <m:rPr>
                                    <m:brk m:alnAt="7"/>
                                  </m:rPr>
                                  <a:rPr lang="en-US" altLang="ja-JP" sz="2000" i="1">
                                    <a:latin typeface="Cambria Math" panose="02040503050406030204" pitchFamily="18" charset="0"/>
                                  </a:rPr>
                                  <m:t>𝑐</m:t>
                                </m:r>
                                <m:r>
                                  <a:rPr lang="en-US" altLang="ja-JP" sz="2000" i="1">
                                    <a:latin typeface="Cambria Math" panose="02040503050406030204" pitchFamily="18" charset="0"/>
                                  </a:rPr>
                                  <m:t>𝑜𝑠</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
                        </m:e>
                      </m:d>
                    </m:oMath>
                  </m:oMathPara>
                </a14:m>
                <a:endParaRPr lang="ja-JP" altLang="en-US" sz="2000"/>
              </a:p>
            </p:txBody>
          </p:sp>
        </mc:Choice>
        <mc:Fallback xmlns="">
          <p:sp>
            <p:nvSpPr>
              <p:cNvPr id="11" name="コンテンツ プレースホルダー 3">
                <a:extLst>
                  <a:ext uri="{FF2B5EF4-FFF2-40B4-BE49-F238E27FC236}">
                    <a16:creationId xmlns:a16="http://schemas.microsoft.com/office/drawing/2014/main" id="{705F6EDE-F029-491A-957C-3988B16359F6}"/>
                  </a:ext>
                </a:extLst>
              </p:cNvPr>
              <p:cNvSpPr txBox="1">
                <a:spLocks noRot="1" noChangeAspect="1" noMove="1" noResize="1" noEditPoints="1" noAdjustHandles="1" noChangeArrowheads="1" noChangeShapeType="1" noTextEdit="1"/>
              </p:cNvSpPr>
              <p:nvPr/>
            </p:nvSpPr>
            <p:spPr>
              <a:xfrm>
                <a:off x="4436532" y="2102739"/>
                <a:ext cx="3596745" cy="4080574"/>
              </a:xfrm>
              <a:prstGeom prst="rect">
                <a:avLst/>
              </a:prstGeom>
              <a:blipFill>
                <a:blip r:embed="rId4"/>
                <a:stretch>
                  <a:fillRect t="-9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7CB0408-FC48-8B3C-58C0-07FDE23686FC}"/>
                  </a:ext>
                </a:extLst>
              </p:cNvPr>
              <p:cNvSpPr txBox="1">
                <a:spLocks/>
              </p:cNvSpPr>
              <p:nvPr/>
            </p:nvSpPr>
            <p:spPr>
              <a:xfrm>
                <a:off x="8033278"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m:rPr>
                                        <m:brk m:alnAt="7"/>
                                      </m:rPr>
                                      <a:rPr lang="en-US" altLang="ja-JP" sz="2000" i="1" smtClean="0">
                                        <a:latin typeface="Cambria Math" panose="02040503050406030204" pitchFamily="18" charset="0"/>
                                      </a:rPr>
                                      <m:t>𝑒</m:t>
                                    </m:r>
                                  </m:e>
                                  <m:sup>
                                    <m:r>
                                      <m:rPr>
                                        <m:brk m:alnAt="7"/>
                                      </m:rPr>
                                      <a:rPr lang="en-US" altLang="ja-JP" sz="2000" i="1" smtClean="0">
                                        <a:latin typeface="Cambria Math" panose="02040503050406030204" pitchFamily="18" charset="0"/>
                                      </a:rPr>
                                      <m:t>−</m:t>
                                    </m:r>
                                    <m:r>
                                      <a:rPr lang="en-US" altLang="ja-JP" sz="2000" i="1" smtClean="0">
                                        <a:latin typeface="Cambria Math" panose="02040503050406030204" pitchFamily="18" charset="0"/>
                                      </a:rPr>
                                      <m:t>𝑖</m:t>
                                    </m:r>
                                    <m:f>
                                      <m:fPr>
                                        <m:ctrlPr>
                                          <a:rPr lang="en-US" altLang="ja-JP" sz="2000" i="1" smtClean="0">
                                            <a:latin typeface="Cambria Math" panose="02040503050406030204" pitchFamily="18" charset="0"/>
                                          </a:rPr>
                                        </m:ctrlPr>
                                      </m:fPr>
                                      <m:num>
                                        <m:r>
                                          <a:rPr lang="en-US" altLang="ja-JP" sz="2000" i="1" smtClean="0">
                                            <a:latin typeface="Cambria Math" panose="02040503050406030204" pitchFamily="18" charset="0"/>
                                            <a:ea typeface="Cambria Math" panose="02040503050406030204" pitchFamily="18" charset="0"/>
                                          </a:rPr>
                                          <m:t>𝜃</m:t>
                                        </m:r>
                                      </m:num>
                                      <m:den>
                                        <m:r>
                                          <a:rPr lang="en-US" altLang="ja-JP" sz="2000" b="0" i="1" smtClean="0">
                                            <a:latin typeface="Cambria Math" panose="02040503050406030204" pitchFamily="18" charset="0"/>
                                          </a:rPr>
                                          <m:t>2</m:t>
                                        </m:r>
                                      </m:den>
                                    </m:f>
                                  </m:sup>
                                </m:sSup>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sSup>
                                  <m:sSupPr>
                                    <m:ctrlPr>
                                      <a:rPr lang="en-US" altLang="ja-JP" sz="2000" i="1">
                                        <a:latin typeface="Cambria Math" panose="02040503050406030204" pitchFamily="18" charset="0"/>
                                      </a:rPr>
                                    </m:ctrlPr>
                                  </m:sSupPr>
                                  <m:e>
                                    <m:r>
                                      <m:rPr>
                                        <m:brk m:alnAt="7"/>
                                      </m:rPr>
                                      <a:rPr lang="en-US" altLang="ja-JP" sz="2000" i="1">
                                        <a:latin typeface="Cambria Math" panose="02040503050406030204" pitchFamily="18" charset="0"/>
                                      </a:rPr>
                                      <m:t>𝑒</m:t>
                                    </m:r>
                                  </m:e>
                                  <m:sup>
                                    <m:r>
                                      <a:rPr lang="en-US" altLang="ja-JP" sz="2000" i="1">
                                        <a:latin typeface="Cambria Math" panose="02040503050406030204" pitchFamily="18" charset="0"/>
                                      </a:rPr>
                                      <m:t>𝑖</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sup>
                                </m:sSup>
                              </m:e>
                            </m:mr>
                          </m:m>
                        </m:e>
                      </m:d>
                    </m:oMath>
                  </m:oMathPara>
                </a14:m>
                <a:endParaRPr lang="ja-JP" altLang="en-US" sz="2000"/>
              </a:p>
            </p:txBody>
          </p:sp>
        </mc:Choice>
        <mc:Fallback xmlns="">
          <p:sp>
            <p:nvSpPr>
              <p:cNvPr id="12" name="コンテンツ プレースホルダー 3">
                <a:extLst>
                  <a:ext uri="{FF2B5EF4-FFF2-40B4-BE49-F238E27FC236}">
                    <a16:creationId xmlns:a16="http://schemas.microsoft.com/office/drawing/2014/main" id="{07CB0408-FC48-8B3C-58C0-07FDE23686FC}"/>
                  </a:ext>
                </a:extLst>
              </p:cNvPr>
              <p:cNvSpPr txBox="1">
                <a:spLocks noRot="1" noChangeAspect="1" noMove="1" noResize="1" noEditPoints="1" noAdjustHandles="1" noChangeArrowheads="1" noChangeShapeType="1" noTextEdit="1"/>
              </p:cNvSpPr>
              <p:nvPr/>
            </p:nvSpPr>
            <p:spPr>
              <a:xfrm>
                <a:off x="8033278" y="2102739"/>
                <a:ext cx="3596745" cy="4080574"/>
              </a:xfrm>
              <a:prstGeom prst="rect">
                <a:avLst/>
              </a:prstGeom>
              <a:blipFill>
                <a:blip r:embed="rId5"/>
                <a:stretch>
                  <a:fillRect/>
                </a:stretch>
              </a:blipFill>
            </p:spPr>
            <p:txBody>
              <a:bodyPr/>
              <a:lstStyle/>
              <a:p>
                <a:r>
                  <a:rPr lang="ja-JP" altLang="en-US">
                    <a:noFill/>
                  </a:rPr>
                  <a:t> </a:t>
                </a:r>
              </a:p>
            </p:txBody>
          </p:sp>
        </mc:Fallback>
      </mc:AlternateContent>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A8E84795-AC78-8150-F4FC-1AF171EB880D}"/>
              </a:ext>
            </a:extLst>
          </p:cNvPr>
          <p:cNvPicPr>
            <a:picLocks noChangeAspect="1"/>
          </p:cNvPicPr>
          <p:nvPr/>
        </p:nvPicPr>
        <p:blipFill>
          <a:blip r:embed="rId6"/>
          <a:stretch>
            <a:fillRect/>
          </a:stretch>
        </p:blipFill>
        <p:spPr>
          <a:xfrm>
            <a:off x="5340096" y="3601220"/>
            <a:ext cx="1511808" cy="3256780"/>
          </a:xfrm>
          <a:prstGeom prst="rect">
            <a:avLst/>
          </a:prstGeom>
        </p:spPr>
      </p:pic>
      <p:pic>
        <p:nvPicPr>
          <p:cNvPr id="16" name="図 15" descr="グラフィカル ユーザー インターフェイス, アプリケーション&#10;&#10;自動的に生成された説明">
            <a:extLst>
              <a:ext uri="{FF2B5EF4-FFF2-40B4-BE49-F238E27FC236}">
                <a16:creationId xmlns:a16="http://schemas.microsoft.com/office/drawing/2014/main" id="{15DCB169-C388-FA2F-4433-644064CE0111}"/>
              </a:ext>
            </a:extLst>
          </p:cNvPr>
          <p:cNvPicPr>
            <a:picLocks noChangeAspect="1"/>
          </p:cNvPicPr>
          <p:nvPr/>
        </p:nvPicPr>
        <p:blipFill>
          <a:blip r:embed="rId7"/>
          <a:stretch>
            <a:fillRect/>
          </a:stretch>
        </p:blipFill>
        <p:spPr>
          <a:xfrm>
            <a:off x="9098309" y="3601218"/>
            <a:ext cx="1466681" cy="3256781"/>
          </a:xfrm>
          <a:prstGeom prst="rect">
            <a:avLst/>
          </a:prstGeom>
        </p:spPr>
      </p:pic>
      <p:sp>
        <p:nvSpPr>
          <p:cNvPr id="5" name="スライド番号プレースホルダー 4">
            <a:extLst>
              <a:ext uri="{FF2B5EF4-FFF2-40B4-BE49-F238E27FC236}">
                <a16:creationId xmlns:a16="http://schemas.microsoft.com/office/drawing/2014/main" id="{77CB2879-6BB0-1B44-B60F-6C9E9CA563AC}"/>
              </a:ext>
            </a:extLst>
          </p:cNvPr>
          <p:cNvSpPr>
            <a:spLocks noGrp="1"/>
          </p:cNvSpPr>
          <p:nvPr>
            <p:ph type="sldNum" sz="quarter" idx="12"/>
          </p:nvPr>
        </p:nvSpPr>
        <p:spPr/>
        <p:txBody>
          <a:bodyPr/>
          <a:lstStyle/>
          <a:p>
            <a:fld id="{EA2F3317-65BA-D746-98B8-3038158C8C28}" type="slidenum">
              <a:rPr kumimoji="1" lang="ja-JP" altLang="en-US" smtClean="0"/>
              <a:t>23</a:t>
            </a:fld>
            <a:endParaRPr kumimoji="1" lang="ja-JP" altLang="en-US"/>
          </a:p>
        </p:txBody>
      </p:sp>
    </p:spTree>
    <p:extLst>
      <p:ext uri="{BB962C8B-B14F-4D97-AF65-F5344CB8AC3E}">
        <p14:creationId xmlns:p14="http://schemas.microsoft.com/office/powerpoint/2010/main" val="1915627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6DCA8571-2D16-8DEE-A8CB-C8E45F921968}"/>
              </a:ext>
            </a:extLst>
          </p:cNvPr>
          <p:cNvPicPr>
            <a:picLocks noChangeAspect="1"/>
          </p:cNvPicPr>
          <p:nvPr/>
        </p:nvPicPr>
        <p:blipFill>
          <a:blip r:embed="rId2"/>
          <a:stretch>
            <a:fillRect/>
          </a:stretch>
        </p:blipFill>
        <p:spPr>
          <a:xfrm>
            <a:off x="6019800" y="495300"/>
            <a:ext cx="6172200" cy="5867400"/>
          </a:xfrm>
          <a:prstGeom prst="rect">
            <a:avLst/>
          </a:prstGeom>
        </p:spPr>
      </p:pic>
      <p:sp>
        <p:nvSpPr>
          <p:cNvPr id="2" name="タイトル 1">
            <a:extLst>
              <a:ext uri="{FF2B5EF4-FFF2-40B4-BE49-F238E27FC236}">
                <a16:creationId xmlns:a16="http://schemas.microsoft.com/office/drawing/2014/main" id="{4FC42F4F-53E4-5D3E-C081-EEF78718349F}"/>
              </a:ext>
            </a:extLst>
          </p:cNvPr>
          <p:cNvSpPr>
            <a:spLocks noGrp="1"/>
          </p:cNvSpPr>
          <p:nvPr>
            <p:ph type="title"/>
          </p:nvPr>
        </p:nvSpPr>
        <p:spPr/>
        <p:txBody>
          <a:bodyPr/>
          <a:lstStyle/>
          <a:p>
            <a:r>
              <a:rPr lang="ja-JP" altLang="en-US"/>
              <a:t>付録</a:t>
            </a:r>
            <a:r>
              <a:rPr lang="en-US" altLang="ja-JP" dirty="0"/>
              <a:t>: </a:t>
            </a:r>
            <a:r>
              <a:rPr lang="ja-JP" altLang="en-US"/>
              <a:t>ファイバーの概要</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C72416-7CB9-DCBD-5579-DCF77BAFBA94}"/>
                  </a:ext>
                </a:extLst>
              </p:cNvPr>
              <p:cNvSpPr>
                <a:spLocks noGrp="1"/>
              </p:cNvSpPr>
              <p:nvPr>
                <p:ph idx="1"/>
              </p:nvPr>
            </p:nvSpPr>
            <p:spPr>
              <a:xfrm>
                <a:off x="838200" y="1825625"/>
                <a:ext cx="6910137" cy="4351338"/>
              </a:xfrm>
            </p:spPr>
            <p:txBody>
              <a:bodyPr>
                <a:normAutofit fontScale="85000" lnSpcReduction="20000"/>
              </a:bodyPr>
              <a:lstStyle/>
              <a:p>
                <a:r>
                  <a:rPr lang="ja-JP" altLang="en-US"/>
                  <a:t>軽量な並行処理の単位</a:t>
                </a:r>
                <a:endParaRPr lang="en-US" altLang="ja-JP" dirty="0"/>
              </a:p>
              <a:p>
                <a:endParaRPr kumimoji="1" lang="en-US" altLang="ja-JP" dirty="0"/>
              </a:p>
              <a:p>
                <a:r>
                  <a:rPr lang="ja-JP" altLang="en-US"/>
                  <a:t>単一スレッド内で動作</a:t>
                </a:r>
                <a:endParaRPr lang="en-US" altLang="ja-JP" dirty="0"/>
              </a:p>
              <a:p>
                <a:endParaRPr kumimoji="1" lang="en-US" altLang="ja-JP" dirty="0"/>
              </a:p>
              <a:p>
                <a:r>
                  <a:rPr kumimoji="1" lang="ja-JP" altLang="en-US"/>
                  <a:t>プログラム内で明示的に切り替え</a:t>
                </a:r>
                <a:endParaRPr kumimoji="1" lang="en-US" altLang="ja-JP" dirty="0"/>
              </a:p>
              <a:p>
                <a:pPr lvl="1"/>
                <a:r>
                  <a:rPr kumimoji="1" lang="ja-JP" altLang="en-US"/>
                  <a:t>ノンプリエンプティブ</a:t>
                </a:r>
                <a:endParaRPr kumimoji="1" lang="en-US" altLang="ja-JP" dirty="0"/>
              </a:p>
              <a:p>
                <a:pPr lvl="1"/>
                <a:endParaRPr kumimoji="1" lang="en-US" altLang="ja-JP" dirty="0"/>
              </a:p>
              <a:p>
                <a:pPr lvl="1"/>
                <a14:m>
                  <m:oMath xmlns:m="http://schemas.openxmlformats.org/officeDocument/2006/math">
                    <m:r>
                      <a:rPr kumimoji="1" lang="en-US" altLang="ja-JP" b="0" i="1" smtClean="0">
                        <a:latin typeface="Cambria Math" panose="02040503050406030204" pitchFamily="18" charset="0"/>
                      </a:rPr>
                      <m:t>𝑦𝑖𝑒𝑙𝑑</m:t>
                    </m:r>
                    <m:r>
                      <a:rPr kumimoji="1" lang="en-US" altLang="ja-JP" b="0" i="1" smtClean="0">
                        <a:latin typeface="Cambria Math" panose="02040503050406030204" pitchFamily="18" charset="0"/>
                      </a:rPr>
                      <m:t>()</m:t>
                    </m:r>
                  </m:oMath>
                </a14:m>
                <a:r>
                  <a:rPr kumimoji="1" lang="ja-JP" altLang="en-US" dirty="0"/>
                  <a:t>関数</a:t>
                </a:r>
                <a:r>
                  <a:rPr kumimoji="1" lang="ja-JP" altLang="en-US"/>
                  <a:t>によってファイバーを切り替え</a:t>
                </a:r>
                <a:endParaRPr kumimoji="1" lang="en-US" altLang="ja-JP" dirty="0"/>
              </a:p>
              <a:p>
                <a:pPr lvl="1"/>
                <a:endParaRPr kumimoji="1" lang="en-US" altLang="ja-JP" dirty="0"/>
              </a:p>
              <a:p>
                <a:pPr lvl="1"/>
                <a:r>
                  <a:rPr kumimoji="1" lang="en-US" altLang="ja-JP" dirty="0"/>
                  <a:t>OS</a:t>
                </a:r>
                <a:r>
                  <a:rPr kumimoji="1" lang="ja-JP" altLang="en-US"/>
                  <a:t>によるスレッドのスイッチングに比べて</a:t>
                </a:r>
                <a:br>
                  <a:rPr kumimoji="1" lang="en-US" altLang="ja-JP" dirty="0"/>
                </a:br>
                <a:r>
                  <a:rPr kumimoji="1" lang="ja-JP" altLang="en-US">
                    <a:solidFill>
                      <a:srgbClr val="FF0000"/>
                    </a:solidFill>
                  </a:rPr>
                  <a:t>時間的なコストが小さい</a:t>
                </a:r>
                <a:endParaRPr kumimoji="1" lang="en-US" altLang="ja-JP" dirty="0">
                  <a:solidFill>
                    <a:srgbClr val="FF0000"/>
                  </a:solidFill>
                </a:endParaRPr>
              </a:p>
              <a:p>
                <a:pPr lvl="1"/>
                <a:endParaRPr lang="en-US" altLang="ja-JP" dirty="0">
                  <a:solidFill>
                    <a:srgbClr val="FF0000"/>
                  </a:solidFill>
                </a:endParaRPr>
              </a:p>
              <a:p>
                <a:r>
                  <a:rPr kumimoji="1" lang="en-US" altLang="ja-JP" dirty="0"/>
                  <a:t>Boost</a:t>
                </a:r>
                <a:r>
                  <a:rPr kumimoji="1" lang="ja-JP" altLang="en-US"/>
                  <a:t>ライブラリで実装</a:t>
                </a:r>
              </a:p>
            </p:txBody>
          </p:sp>
        </mc:Choice>
        <mc:Fallback xmlns="">
          <p:sp>
            <p:nvSpPr>
              <p:cNvPr id="3" name="コンテンツ プレースホルダー 2">
                <a:extLst>
                  <a:ext uri="{FF2B5EF4-FFF2-40B4-BE49-F238E27FC236}">
                    <a16:creationId xmlns:a16="http://schemas.microsoft.com/office/drawing/2014/main" id="{FAC72416-7CB9-DCBD-5579-DCF77BAFBA94}"/>
                  </a:ext>
                </a:extLst>
              </p:cNvPr>
              <p:cNvSpPr>
                <a:spLocks noGrp="1" noRot="1" noChangeAspect="1" noMove="1" noResize="1" noEditPoints="1" noAdjustHandles="1" noChangeArrowheads="1" noChangeShapeType="1" noTextEdit="1"/>
              </p:cNvSpPr>
              <p:nvPr>
                <p:ph idx="1"/>
              </p:nvPr>
            </p:nvSpPr>
            <p:spPr>
              <a:xfrm>
                <a:off x="838200" y="1825625"/>
                <a:ext cx="6910137" cy="4351338"/>
              </a:xfrm>
              <a:blipFill>
                <a:blip r:embed="rId3"/>
                <a:stretch>
                  <a:fillRect l="-1284" t="-319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A7F9A9D-D361-F99D-554C-37EE5B4C4786}"/>
              </a:ext>
            </a:extLst>
          </p:cNvPr>
          <p:cNvSpPr>
            <a:spLocks noGrp="1"/>
          </p:cNvSpPr>
          <p:nvPr>
            <p:ph type="sldNum" sz="quarter" idx="12"/>
          </p:nvPr>
        </p:nvSpPr>
        <p:spPr/>
        <p:txBody>
          <a:bodyPr/>
          <a:lstStyle/>
          <a:p>
            <a:fld id="{EA2F3317-65BA-D746-98B8-3038158C8C28}" type="slidenum">
              <a:rPr kumimoji="1" lang="ja-JP" altLang="en-US" smtClean="0"/>
              <a:t>24</a:t>
            </a:fld>
            <a:endParaRPr kumimoji="1" lang="ja-JP" altLang="en-US"/>
          </a:p>
        </p:txBody>
      </p:sp>
    </p:spTree>
    <p:extLst>
      <p:ext uri="{BB962C8B-B14F-4D97-AF65-F5344CB8AC3E}">
        <p14:creationId xmlns:p14="http://schemas.microsoft.com/office/powerpoint/2010/main" val="126184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時計と文字の加工写真&#10;&#10;低い精度で自動的に生成された説明">
            <a:extLst>
              <a:ext uri="{FF2B5EF4-FFF2-40B4-BE49-F238E27FC236}">
                <a16:creationId xmlns:a16="http://schemas.microsoft.com/office/drawing/2014/main" id="{D0A99B6C-C250-BD88-6447-24E8A399221F}"/>
              </a:ext>
            </a:extLst>
          </p:cNvPr>
          <p:cNvPicPr>
            <a:picLocks noChangeAspect="1"/>
          </p:cNvPicPr>
          <p:nvPr/>
        </p:nvPicPr>
        <p:blipFill>
          <a:blip r:embed="rId3"/>
          <a:stretch>
            <a:fillRect/>
          </a:stretch>
        </p:blipFill>
        <p:spPr>
          <a:xfrm>
            <a:off x="6096000" y="1719716"/>
            <a:ext cx="5757636" cy="1962034"/>
          </a:xfrm>
          <a:prstGeom prst="rect">
            <a:avLst/>
          </a:prstGeom>
        </p:spPr>
      </p:pic>
      <p:sp>
        <p:nvSpPr>
          <p:cNvPr id="7" name="タイトル 6">
            <a:extLst>
              <a:ext uri="{FF2B5EF4-FFF2-40B4-BE49-F238E27FC236}">
                <a16:creationId xmlns:a16="http://schemas.microsoft.com/office/drawing/2014/main" id="{0625B4EB-70A7-C5E5-5449-0A32EFD785DA}"/>
              </a:ext>
            </a:extLst>
          </p:cNvPr>
          <p:cNvSpPr>
            <a:spLocks noGrp="1"/>
          </p:cNvSpPr>
          <p:nvPr>
            <p:ph type="title"/>
          </p:nvPr>
        </p:nvSpPr>
        <p:spPr/>
        <p:txBody>
          <a:bodyPr/>
          <a:lstStyle/>
          <a:p>
            <a:r>
              <a:rPr lang="ja-JP" altLang="en-US"/>
              <a:t>付録</a:t>
            </a:r>
            <a:r>
              <a:rPr kumimoji="1" lang="en-US" altLang="ja-JP" dirty="0"/>
              <a:t>: </a:t>
            </a:r>
            <a:br>
              <a:rPr kumimoji="1" lang="en-US" altLang="ja-JP" dirty="0"/>
            </a:br>
            <a:r>
              <a:rPr lang="ja-JP" altLang="en-US"/>
              <a:t>対角行列に相当する</a:t>
            </a:r>
            <a:r>
              <a:rPr lang="en-US" altLang="ja-JP" dirty="0"/>
              <a:t>QMDD</a:t>
            </a:r>
            <a:r>
              <a:rPr lang="ja-JP" altLang="en-US"/>
              <a:t>の演算効率化</a:t>
            </a:r>
          </a:p>
        </p:txBody>
      </p:sp>
      <p:sp>
        <p:nvSpPr>
          <p:cNvPr id="8" name="コンテンツ プレースホルダー 7">
            <a:extLst>
              <a:ext uri="{FF2B5EF4-FFF2-40B4-BE49-F238E27FC236}">
                <a16:creationId xmlns:a16="http://schemas.microsoft.com/office/drawing/2014/main" id="{2E33A744-869A-5729-FEE4-217B8B921CAB}"/>
              </a:ext>
            </a:extLst>
          </p:cNvPr>
          <p:cNvSpPr>
            <a:spLocks noGrp="1"/>
          </p:cNvSpPr>
          <p:nvPr>
            <p:ph idx="1"/>
          </p:nvPr>
        </p:nvSpPr>
        <p:spPr/>
        <p:txBody>
          <a:bodyPr/>
          <a:lstStyle/>
          <a:p>
            <a:r>
              <a:rPr lang="ja-JP" altLang="en-US"/>
              <a:t>多くのゲートが対角行列</a:t>
            </a:r>
            <a:endParaRPr lang="en-US" altLang="ja-JP" dirty="0"/>
          </a:p>
          <a:p>
            <a:pPr lvl="1"/>
            <a:r>
              <a:rPr lang="ja-JP" altLang="en-US"/>
              <a:t>位相ゲートやパウリ</a:t>
            </a:r>
            <a:r>
              <a:rPr lang="en-US" altLang="ja-JP" dirty="0"/>
              <a:t>Z</a:t>
            </a:r>
            <a:r>
              <a:rPr lang="ja-JP" altLang="en-US"/>
              <a:t>ゲート</a:t>
            </a:r>
            <a:endParaRPr lang="en-US" altLang="ja-JP" dirty="0"/>
          </a:p>
          <a:p>
            <a:endParaRPr lang="en-US" altLang="ja-JP" dirty="0"/>
          </a:p>
          <a:p>
            <a:r>
              <a:rPr lang="ja-JP" altLang="en-US"/>
              <a:t>単位行列</a:t>
            </a:r>
            <a:endParaRPr lang="en-US" altLang="ja-JP" dirty="0"/>
          </a:p>
          <a:p>
            <a:pPr lvl="1"/>
            <a:r>
              <a:rPr lang="ja-JP" altLang="en-US"/>
              <a:t>量子ゲートの拡張などに多用</a:t>
            </a:r>
            <a:endParaRPr lang="en-US" altLang="ja-JP" dirty="0"/>
          </a:p>
          <a:p>
            <a:pPr lvl="1"/>
            <a:endParaRPr lang="en-US" altLang="ja-JP" dirty="0"/>
          </a:p>
          <a:p>
            <a:r>
              <a:rPr lang="ja-JP" altLang="en-US"/>
              <a:t>演算中の再帰するエッジを限定的に</a:t>
            </a:r>
            <a:endParaRPr lang="en-US" altLang="ja-JP" dirty="0"/>
          </a:p>
          <a:p>
            <a:pPr lvl="1"/>
            <a:r>
              <a:rPr lang="ja-JP" altLang="en-US"/>
              <a:t>重みが</a:t>
            </a:r>
            <a:r>
              <a:rPr lang="en-US" altLang="ja-JP" dirty="0"/>
              <a:t>0</a:t>
            </a:r>
            <a:r>
              <a:rPr lang="ja-JP" altLang="en-US"/>
              <a:t>になるエッジへの再帰を省略</a:t>
            </a:r>
            <a:endParaRPr lang="en-US" altLang="ja-JP" dirty="0"/>
          </a:p>
        </p:txBody>
      </p:sp>
      <p:pic>
        <p:nvPicPr>
          <p:cNvPr id="12" name="図 11" descr="アイコン が含まれている画像&#10;&#10;自動的に生成された説明">
            <a:extLst>
              <a:ext uri="{FF2B5EF4-FFF2-40B4-BE49-F238E27FC236}">
                <a16:creationId xmlns:a16="http://schemas.microsoft.com/office/drawing/2014/main" id="{E6BE8B0D-CD7F-74D8-6970-C172A47808C8}"/>
              </a:ext>
            </a:extLst>
          </p:cNvPr>
          <p:cNvPicPr>
            <a:picLocks noChangeAspect="1"/>
          </p:cNvPicPr>
          <p:nvPr/>
        </p:nvPicPr>
        <p:blipFill>
          <a:blip r:embed="rId4"/>
          <a:stretch>
            <a:fillRect/>
          </a:stretch>
        </p:blipFill>
        <p:spPr>
          <a:xfrm>
            <a:off x="8943866" y="3681750"/>
            <a:ext cx="1518212" cy="3098573"/>
          </a:xfrm>
          <a:prstGeom prst="rect">
            <a:avLst/>
          </a:prstGeom>
        </p:spPr>
      </p:pic>
      <p:sp>
        <p:nvSpPr>
          <p:cNvPr id="13" name="正方形/長方形 12">
            <a:extLst>
              <a:ext uri="{FF2B5EF4-FFF2-40B4-BE49-F238E27FC236}">
                <a16:creationId xmlns:a16="http://schemas.microsoft.com/office/drawing/2014/main" id="{A09F1B4B-3AC2-1190-3FB2-A6734C87C49F}"/>
              </a:ext>
            </a:extLst>
          </p:cNvPr>
          <p:cNvSpPr/>
          <p:nvPr/>
        </p:nvSpPr>
        <p:spPr>
          <a:xfrm>
            <a:off x="9448800" y="5648325"/>
            <a:ext cx="203200" cy="2032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F0169BC-3E07-0E8A-B3C9-7027BBE69B81}"/>
              </a:ext>
            </a:extLst>
          </p:cNvPr>
          <p:cNvSpPr/>
          <p:nvPr/>
        </p:nvSpPr>
        <p:spPr>
          <a:xfrm>
            <a:off x="9752239" y="5648325"/>
            <a:ext cx="203200" cy="2032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0482086-950B-1AE8-1936-D7EE42FCBD60}"/>
              </a:ext>
            </a:extLst>
          </p:cNvPr>
          <p:cNvSpPr txBox="1"/>
          <p:nvPr/>
        </p:nvSpPr>
        <p:spPr>
          <a:xfrm>
            <a:off x="6887119" y="3976047"/>
            <a:ext cx="2390398" cy="369332"/>
          </a:xfrm>
          <a:prstGeom prst="rect">
            <a:avLst/>
          </a:prstGeom>
          <a:noFill/>
        </p:spPr>
        <p:txBody>
          <a:bodyPr wrap="none" rtlCol="0">
            <a:spAutoFit/>
          </a:bodyPr>
          <a:lstStyle/>
          <a:p>
            <a:r>
              <a:rPr lang="ja-JP" altLang="en-US"/>
              <a:t>重みが</a:t>
            </a:r>
            <a:r>
              <a:rPr kumimoji="1" lang="en-US" altLang="ja-JP" dirty="0"/>
              <a:t>0</a:t>
            </a:r>
            <a:r>
              <a:rPr kumimoji="1" lang="ja-JP" altLang="en-US"/>
              <a:t>になるエッジ</a:t>
            </a:r>
          </a:p>
        </p:txBody>
      </p:sp>
      <p:cxnSp>
        <p:nvCxnSpPr>
          <p:cNvPr id="17" name="直線矢印コネクタ 16">
            <a:extLst>
              <a:ext uri="{FF2B5EF4-FFF2-40B4-BE49-F238E27FC236}">
                <a16:creationId xmlns:a16="http://schemas.microsoft.com/office/drawing/2014/main" id="{E3D0D935-6579-E402-D7E6-F4F93D3ED985}"/>
              </a:ext>
            </a:extLst>
          </p:cNvPr>
          <p:cNvCxnSpPr>
            <a:cxnSpLocks/>
            <a:stCxn id="15" idx="2"/>
            <a:endCxn id="14" idx="0"/>
          </p:cNvCxnSpPr>
          <p:nvPr/>
        </p:nvCxnSpPr>
        <p:spPr>
          <a:xfrm>
            <a:off x="8082318" y="4345379"/>
            <a:ext cx="1771521" cy="13029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231EAD82-729F-D7DC-723C-70D5F1ED03BF}"/>
              </a:ext>
            </a:extLst>
          </p:cNvPr>
          <p:cNvCxnSpPr>
            <a:cxnSpLocks/>
            <a:stCxn id="15" idx="2"/>
            <a:endCxn id="13" idx="0"/>
          </p:cNvCxnSpPr>
          <p:nvPr/>
        </p:nvCxnSpPr>
        <p:spPr>
          <a:xfrm>
            <a:off x="8082318" y="4345379"/>
            <a:ext cx="1468082" cy="13029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7" name="スライド番号プレースホルダー 26">
            <a:extLst>
              <a:ext uri="{FF2B5EF4-FFF2-40B4-BE49-F238E27FC236}">
                <a16:creationId xmlns:a16="http://schemas.microsoft.com/office/drawing/2014/main" id="{3B367AA4-E4C5-4EB6-3F15-F7BE72247B84}"/>
              </a:ext>
            </a:extLst>
          </p:cNvPr>
          <p:cNvSpPr>
            <a:spLocks noGrp="1"/>
          </p:cNvSpPr>
          <p:nvPr>
            <p:ph type="sldNum" sz="quarter" idx="12"/>
          </p:nvPr>
        </p:nvSpPr>
        <p:spPr/>
        <p:txBody>
          <a:bodyPr/>
          <a:lstStyle/>
          <a:p>
            <a:fld id="{EA2F3317-65BA-D746-98B8-3038158C8C28}" type="slidenum">
              <a:rPr kumimoji="1" lang="ja-JP" altLang="en-US" smtClean="0"/>
              <a:t>25</a:t>
            </a:fld>
            <a:endParaRPr kumimoji="1" lang="ja-JP" altLang="en-US"/>
          </a:p>
        </p:txBody>
      </p:sp>
    </p:spTree>
    <p:extLst>
      <p:ext uri="{BB962C8B-B14F-4D97-AF65-F5344CB8AC3E}">
        <p14:creationId xmlns:p14="http://schemas.microsoft.com/office/powerpoint/2010/main" val="333308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DFCDF912-6D1B-CDB2-252B-4F0C6580971D}"/>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0417683D-DEE6-27BE-6292-B10F755E83C1}"/>
              </a:ext>
            </a:extLst>
          </p:cNvPr>
          <p:cNvSpPr>
            <a:spLocks noGrp="1"/>
          </p:cNvSpPr>
          <p:nvPr>
            <p:ph type="title"/>
          </p:nvPr>
        </p:nvSpPr>
        <p:spPr/>
        <p:txBody>
          <a:bodyPr/>
          <a:lstStyle/>
          <a:p>
            <a:r>
              <a:rPr lang="en-US" altLang="ja-JP" dirty="0"/>
              <a:t>QMDD</a:t>
            </a:r>
            <a:r>
              <a:rPr lang="ja-JP" altLang="en-US"/>
              <a:t>の構造</a:t>
            </a:r>
            <a:r>
              <a:rPr lang="en-US" altLang="ja-JP" dirty="0"/>
              <a:t>①</a:t>
            </a:r>
            <a:endParaRPr lang="ja-JP" altLang="en-US"/>
          </a:p>
        </p:txBody>
      </p:sp>
      <p:sp>
        <p:nvSpPr>
          <p:cNvPr id="5" name="コンテンツ プレースホルダー 4">
            <a:extLst>
              <a:ext uri="{FF2B5EF4-FFF2-40B4-BE49-F238E27FC236}">
                <a16:creationId xmlns:a16="http://schemas.microsoft.com/office/drawing/2014/main" id="{D20F5779-A473-5ADE-3EA4-E18028A8FF55}"/>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83044130-F97F-F9DB-0378-C3A7B9088CB7}"/>
              </a:ext>
            </a:extLst>
          </p:cNvPr>
          <p:cNvPicPr>
            <a:picLocks noChangeAspect="1"/>
          </p:cNvPicPr>
          <p:nvPr/>
        </p:nvPicPr>
        <p:blipFill>
          <a:blip r:embed="rId4"/>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7DDADE31-6880-8CE8-CA13-21290C991ACA}"/>
              </a:ext>
            </a:extLst>
          </p:cNvPr>
          <p:cNvSpPr/>
          <p:nvPr/>
        </p:nvSpPr>
        <p:spPr>
          <a:xfrm>
            <a:off x="838200" y="2971799"/>
            <a:ext cx="1870710" cy="1268731"/>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28648F5D-B09B-C8A1-3276-1D4C22210D12}"/>
              </a:ext>
            </a:extLst>
          </p:cNvPr>
          <p:cNvSpPr/>
          <p:nvPr/>
        </p:nvSpPr>
        <p:spPr>
          <a:xfrm>
            <a:off x="838200" y="4244340"/>
            <a:ext cx="1870710" cy="1475422"/>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065A5190-B181-309B-57E7-75B777986680}"/>
              </a:ext>
            </a:extLst>
          </p:cNvPr>
          <p:cNvSpPr/>
          <p:nvPr/>
        </p:nvSpPr>
        <p:spPr>
          <a:xfrm>
            <a:off x="2708910" y="4240530"/>
            <a:ext cx="3011406" cy="1479232"/>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5394FACD-5D8B-218E-C79A-65BC631B3BBD}"/>
              </a:ext>
            </a:extLst>
          </p:cNvPr>
          <p:cNvSpPr/>
          <p:nvPr/>
        </p:nvSpPr>
        <p:spPr>
          <a:xfrm>
            <a:off x="2708909" y="2971799"/>
            <a:ext cx="3011405" cy="1268731"/>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B7D13F7-4213-3B83-EE15-8E6DE24E7994}"/>
              </a:ext>
            </a:extLst>
          </p:cNvPr>
          <p:cNvSpPr/>
          <p:nvPr/>
        </p:nvSpPr>
        <p:spPr>
          <a:xfrm>
            <a:off x="8553979" y="2569029"/>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44883C2-5076-F572-3D86-885AF71C9A33}"/>
              </a:ext>
            </a:extLst>
          </p:cNvPr>
          <p:cNvSpPr/>
          <p:nvPr/>
        </p:nvSpPr>
        <p:spPr>
          <a:xfrm>
            <a:off x="9034601" y="2569029"/>
            <a:ext cx="40277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2292679-D03D-0470-FE96-4A558CCA1D30}"/>
              </a:ext>
            </a:extLst>
          </p:cNvPr>
          <p:cNvSpPr/>
          <p:nvPr/>
        </p:nvSpPr>
        <p:spPr>
          <a:xfrm>
            <a:off x="8185499" y="1967522"/>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CD2D2C7B-E088-E29D-7DD5-807EE1E90BA1}"/>
              </a:ext>
            </a:extLst>
          </p:cNvPr>
          <p:cNvSpPr/>
          <p:nvPr/>
        </p:nvSpPr>
        <p:spPr>
          <a:xfrm>
            <a:off x="9246870" y="1690688"/>
            <a:ext cx="1064909" cy="878341"/>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D4A4143-C968-7FE3-736F-292576622F7D}"/>
              </a:ext>
            </a:extLst>
          </p:cNvPr>
          <p:cNvSpPr txBox="1"/>
          <p:nvPr/>
        </p:nvSpPr>
        <p:spPr>
          <a:xfrm>
            <a:off x="9180210" y="230188"/>
            <a:ext cx="2232659" cy="369332"/>
          </a:xfrm>
          <a:prstGeom prst="rect">
            <a:avLst/>
          </a:prstGeom>
          <a:noFill/>
        </p:spPr>
        <p:txBody>
          <a:bodyPr wrap="square" rtlCol="0">
            <a:spAutoFit/>
          </a:bodyPr>
          <a:lstStyle/>
          <a:p>
            <a:r>
              <a:rPr kumimoji="1" lang="ja-JP" altLang="en-US" b="1">
                <a:solidFill>
                  <a:srgbClr val="FF0000"/>
                </a:solidFill>
              </a:rPr>
              <a:t>ルートエッジ</a:t>
            </a:r>
          </a:p>
        </p:txBody>
      </p:sp>
      <p:sp>
        <p:nvSpPr>
          <p:cNvPr id="3" name="テキスト ボックス 2">
            <a:extLst>
              <a:ext uri="{FF2B5EF4-FFF2-40B4-BE49-F238E27FC236}">
                <a16:creationId xmlns:a16="http://schemas.microsoft.com/office/drawing/2014/main" id="{72C55FDE-8C14-C964-340F-1D0AEAC48E31}"/>
              </a:ext>
            </a:extLst>
          </p:cNvPr>
          <p:cNvSpPr txBox="1"/>
          <p:nvPr/>
        </p:nvSpPr>
        <p:spPr>
          <a:xfrm>
            <a:off x="10080533" y="6308209"/>
            <a:ext cx="2232659" cy="369332"/>
          </a:xfrm>
          <a:prstGeom prst="rect">
            <a:avLst/>
          </a:prstGeom>
          <a:noFill/>
        </p:spPr>
        <p:txBody>
          <a:bodyPr wrap="square" rtlCol="0">
            <a:spAutoFit/>
          </a:bodyPr>
          <a:lstStyle/>
          <a:p>
            <a:r>
              <a:rPr kumimoji="1" lang="ja-JP" altLang="en-US" b="1">
                <a:solidFill>
                  <a:srgbClr val="FF0000"/>
                </a:solidFill>
              </a:rPr>
              <a:t>終端ノード</a:t>
            </a:r>
          </a:p>
        </p:txBody>
      </p:sp>
      <p:sp>
        <p:nvSpPr>
          <p:cNvPr id="6" name="スライド番号プレースホルダー 5">
            <a:extLst>
              <a:ext uri="{FF2B5EF4-FFF2-40B4-BE49-F238E27FC236}">
                <a16:creationId xmlns:a16="http://schemas.microsoft.com/office/drawing/2014/main" id="{4B8F1365-C38F-2789-0D3B-EFD7CBCD76F1}"/>
              </a:ext>
            </a:extLst>
          </p:cNvPr>
          <p:cNvSpPr>
            <a:spLocks noGrp="1"/>
          </p:cNvSpPr>
          <p:nvPr>
            <p:ph type="sldNum" sz="quarter" idx="12"/>
          </p:nvPr>
        </p:nvSpPr>
        <p:spPr/>
        <p:txBody>
          <a:bodyPr/>
          <a:lstStyle/>
          <a:p>
            <a:fld id="{EA2F3317-65BA-D746-98B8-3038158C8C28}" type="slidenum">
              <a:rPr kumimoji="1" lang="ja-JP" altLang="en-US" smtClean="0"/>
              <a:t>3</a:t>
            </a:fld>
            <a:endParaRPr kumimoji="1" lang="ja-JP" altLang="en-US"/>
          </a:p>
        </p:txBody>
      </p:sp>
    </p:spTree>
    <p:extLst>
      <p:ext uri="{BB962C8B-B14F-4D97-AF65-F5344CB8AC3E}">
        <p14:creationId xmlns:p14="http://schemas.microsoft.com/office/powerpoint/2010/main" val="8871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0E35A-801F-646D-1619-883969EE3472}"/>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0B239D39-E4AA-E6C3-3475-CE71118C8C79}"/>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88E7F19C-91D8-653E-474E-16C88259FA81}"/>
              </a:ext>
            </a:extLst>
          </p:cNvPr>
          <p:cNvSpPr>
            <a:spLocks noGrp="1"/>
          </p:cNvSpPr>
          <p:nvPr>
            <p:ph type="title"/>
          </p:nvPr>
        </p:nvSpPr>
        <p:spPr/>
        <p:txBody>
          <a:bodyPr/>
          <a:lstStyle/>
          <a:p>
            <a:r>
              <a:rPr lang="en-US" altLang="ja-JP" dirty="0"/>
              <a:t>QMDD</a:t>
            </a:r>
            <a:r>
              <a:rPr lang="ja-JP" altLang="en-US"/>
              <a:t>の構造</a:t>
            </a:r>
            <a:r>
              <a:rPr lang="en-US" altLang="ja-JP" dirty="0"/>
              <a:t>②</a:t>
            </a:r>
            <a:endParaRPr lang="ja-JP" altLang="en-US"/>
          </a:p>
        </p:txBody>
      </p:sp>
      <p:sp>
        <p:nvSpPr>
          <p:cNvPr id="5" name="コンテンツ プレースホルダー 4">
            <a:extLst>
              <a:ext uri="{FF2B5EF4-FFF2-40B4-BE49-F238E27FC236}">
                <a16:creationId xmlns:a16="http://schemas.microsoft.com/office/drawing/2014/main" id="{B71F80E6-86FC-9D27-79FC-A863A5208C17}"/>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4D36BEDC-0430-601A-97A5-63BD8AEE1B53}"/>
              </a:ext>
            </a:extLst>
          </p:cNvPr>
          <p:cNvPicPr>
            <a:picLocks noChangeAspect="1"/>
          </p:cNvPicPr>
          <p:nvPr/>
        </p:nvPicPr>
        <p:blipFill>
          <a:blip r:embed="rId4"/>
          <a:stretch>
            <a:fillRect/>
          </a:stretch>
        </p:blipFill>
        <p:spPr>
          <a:xfrm>
            <a:off x="591485" y="2971799"/>
            <a:ext cx="5343825" cy="2747963"/>
          </a:xfrm>
          <a:prstGeom prst="rect">
            <a:avLst/>
          </a:prstGeom>
        </p:spPr>
      </p:pic>
      <p:sp>
        <p:nvSpPr>
          <p:cNvPr id="32" name="円/楕円 31">
            <a:extLst>
              <a:ext uri="{FF2B5EF4-FFF2-40B4-BE49-F238E27FC236}">
                <a16:creationId xmlns:a16="http://schemas.microsoft.com/office/drawing/2014/main" id="{38604E01-A2CC-387F-F3BC-AC563389B386}"/>
              </a:ext>
            </a:extLst>
          </p:cNvPr>
          <p:cNvSpPr/>
          <p:nvPr/>
        </p:nvSpPr>
        <p:spPr>
          <a:xfrm>
            <a:off x="7471726" y="3308695"/>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50"/>
              </a:solidFill>
            </a:endParaRPr>
          </a:p>
        </p:txBody>
      </p:sp>
      <p:sp>
        <p:nvSpPr>
          <p:cNvPr id="33" name="円/楕円 32">
            <a:extLst>
              <a:ext uri="{FF2B5EF4-FFF2-40B4-BE49-F238E27FC236}">
                <a16:creationId xmlns:a16="http://schemas.microsoft.com/office/drawing/2014/main" id="{8B32D8A8-2002-06E5-27A7-12297FE2E085}"/>
              </a:ext>
            </a:extLst>
          </p:cNvPr>
          <p:cNvSpPr/>
          <p:nvPr/>
        </p:nvSpPr>
        <p:spPr>
          <a:xfrm>
            <a:off x="7890523" y="3213642"/>
            <a:ext cx="40277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A4244517-A2F5-C3B0-67EA-886F633A9CAB}"/>
              </a:ext>
            </a:extLst>
          </p:cNvPr>
          <p:cNvSpPr/>
          <p:nvPr/>
        </p:nvSpPr>
        <p:spPr>
          <a:xfrm>
            <a:off x="7068956" y="3294105"/>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F46E4350-A9A4-90FB-C1CE-335D538EC9F0}"/>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C68D8FF0-5941-7631-3BB3-342D7210F1DE}"/>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角丸四角形 10">
            <a:extLst>
              <a:ext uri="{FF2B5EF4-FFF2-40B4-BE49-F238E27FC236}">
                <a16:creationId xmlns:a16="http://schemas.microsoft.com/office/drawing/2014/main" id="{02F0B4D2-1057-6C1B-763D-C7B5FADFC1DB}"/>
              </a:ext>
            </a:extLst>
          </p:cNvPr>
          <p:cNvSpPr/>
          <p:nvPr/>
        </p:nvSpPr>
        <p:spPr>
          <a:xfrm>
            <a:off x="838200" y="2971800"/>
            <a:ext cx="932935" cy="644612"/>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72AA165E-0D20-EBA9-605D-DAE93A6ACB24}"/>
              </a:ext>
            </a:extLst>
          </p:cNvPr>
          <p:cNvSpPr/>
          <p:nvPr/>
        </p:nvSpPr>
        <p:spPr>
          <a:xfrm>
            <a:off x="835780" y="3621280"/>
            <a:ext cx="932935" cy="619250"/>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a:extLst>
              <a:ext uri="{FF2B5EF4-FFF2-40B4-BE49-F238E27FC236}">
                <a16:creationId xmlns:a16="http://schemas.microsoft.com/office/drawing/2014/main" id="{7AA46E93-2E71-3D36-D6ED-4DA9619581D1}"/>
              </a:ext>
            </a:extLst>
          </p:cNvPr>
          <p:cNvSpPr/>
          <p:nvPr/>
        </p:nvSpPr>
        <p:spPr>
          <a:xfrm>
            <a:off x="1768714" y="3616412"/>
            <a:ext cx="925657" cy="624118"/>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7268A9AE-F259-893C-71FF-26B86F387978}"/>
              </a:ext>
            </a:extLst>
          </p:cNvPr>
          <p:cNvSpPr/>
          <p:nvPr/>
        </p:nvSpPr>
        <p:spPr>
          <a:xfrm>
            <a:off x="1768716" y="2971799"/>
            <a:ext cx="944462" cy="644613"/>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6176FF2-672F-9AF0-64E2-FF7FC4B7F339}"/>
              </a:ext>
            </a:extLst>
          </p:cNvPr>
          <p:cNvSpPr/>
          <p:nvPr/>
        </p:nvSpPr>
        <p:spPr>
          <a:xfrm>
            <a:off x="8245916" y="3059036"/>
            <a:ext cx="402770" cy="40277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B856989B-F25E-1A42-9B62-93A25EA6F5CF}"/>
              </a:ext>
            </a:extLst>
          </p:cNvPr>
          <p:cNvSpPr>
            <a:spLocks noGrp="1"/>
          </p:cNvSpPr>
          <p:nvPr>
            <p:ph type="sldNum" sz="quarter" idx="12"/>
          </p:nvPr>
        </p:nvSpPr>
        <p:spPr/>
        <p:txBody>
          <a:bodyPr/>
          <a:lstStyle/>
          <a:p>
            <a:fld id="{EA2F3317-65BA-D746-98B8-3038158C8C28}" type="slidenum">
              <a:rPr kumimoji="1" lang="ja-JP" altLang="en-US" smtClean="0"/>
              <a:t>4</a:t>
            </a:fld>
            <a:endParaRPr kumimoji="1" lang="ja-JP" altLang="en-US"/>
          </a:p>
        </p:txBody>
      </p:sp>
    </p:spTree>
    <p:extLst>
      <p:ext uri="{BB962C8B-B14F-4D97-AF65-F5344CB8AC3E}">
        <p14:creationId xmlns:p14="http://schemas.microsoft.com/office/powerpoint/2010/main" val="109685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74247-F0A1-66D7-A2BB-53073BDD66E3}"/>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8A0BD3E3-0C6D-F6A4-E97F-9A6DC6BD487A}"/>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F794142C-036A-40A4-F31A-8D1540E5F091}"/>
              </a:ext>
            </a:extLst>
          </p:cNvPr>
          <p:cNvSpPr>
            <a:spLocks noGrp="1"/>
          </p:cNvSpPr>
          <p:nvPr>
            <p:ph type="title"/>
          </p:nvPr>
        </p:nvSpPr>
        <p:spPr/>
        <p:txBody>
          <a:bodyPr/>
          <a:lstStyle/>
          <a:p>
            <a:r>
              <a:rPr lang="en-US" altLang="ja-JP" dirty="0"/>
              <a:t>QMDD</a:t>
            </a:r>
            <a:r>
              <a:rPr lang="ja-JP" altLang="en-US"/>
              <a:t>の構造</a:t>
            </a:r>
            <a:r>
              <a:rPr lang="en-US" altLang="ja-JP" dirty="0"/>
              <a:t>③</a:t>
            </a:r>
            <a:endParaRPr lang="ja-JP" altLang="en-US"/>
          </a:p>
        </p:txBody>
      </p:sp>
      <p:sp>
        <p:nvSpPr>
          <p:cNvPr id="5" name="コンテンツ プレースホルダー 4">
            <a:extLst>
              <a:ext uri="{FF2B5EF4-FFF2-40B4-BE49-F238E27FC236}">
                <a16:creationId xmlns:a16="http://schemas.microsoft.com/office/drawing/2014/main" id="{733831D5-80CB-0762-5857-71850C7B0E82}"/>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C4157543-DA9F-5F60-3626-EA56237AE7B1}"/>
              </a:ext>
            </a:extLst>
          </p:cNvPr>
          <p:cNvPicPr>
            <a:picLocks noChangeAspect="1"/>
          </p:cNvPicPr>
          <p:nvPr/>
        </p:nvPicPr>
        <p:blipFill>
          <a:blip r:embed="rId4"/>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E917F817-011D-7DE2-11AF-D28DA1CB6D0A}"/>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6B495A0A-1811-5553-8ED0-C8D9D82D19B5}"/>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49907010-73AE-207F-D30E-9001660BC037}"/>
              </a:ext>
            </a:extLst>
          </p:cNvPr>
          <p:cNvCxnSpPr/>
          <p:nvPr/>
        </p:nvCxnSpPr>
        <p:spPr>
          <a:xfrm>
            <a:off x="7681408" y="5760104"/>
            <a:ext cx="14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90B35E9-50A0-89A0-235F-B254CCC60F96}"/>
              </a:ext>
            </a:extLst>
          </p:cNvPr>
          <p:cNvCxnSpPr/>
          <p:nvPr/>
        </p:nvCxnSpPr>
        <p:spPr>
          <a:xfrm>
            <a:off x="7832010" y="5760104"/>
            <a:ext cx="14400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DC495C1-8C54-F692-FFCF-85E357D9F1C3}"/>
              </a:ext>
            </a:extLst>
          </p:cNvPr>
          <p:cNvCxnSpPr/>
          <p:nvPr/>
        </p:nvCxnSpPr>
        <p:spPr>
          <a:xfrm>
            <a:off x="7982612" y="5760104"/>
            <a:ext cx="14400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2721017C-BF80-05A4-2A8A-A98616A2FAA2}"/>
              </a:ext>
            </a:extLst>
          </p:cNvPr>
          <p:cNvCxnSpPr/>
          <p:nvPr/>
        </p:nvCxnSpPr>
        <p:spPr>
          <a:xfrm>
            <a:off x="8129115" y="5761069"/>
            <a:ext cx="144000"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078DD354-E7CB-5C26-BF58-AC271D52C5CC}"/>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92DE698C-0B3F-512C-0D5C-99880ECD1098}"/>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9" name="角丸四角形 18">
            <a:extLst>
              <a:ext uri="{FF2B5EF4-FFF2-40B4-BE49-F238E27FC236}">
                <a16:creationId xmlns:a16="http://schemas.microsoft.com/office/drawing/2014/main" id="{E34BF9F0-D3AD-F755-E9DE-FFC051233BD8}"/>
              </a:ext>
            </a:extLst>
          </p:cNvPr>
          <p:cNvSpPr/>
          <p:nvPr/>
        </p:nvSpPr>
        <p:spPr>
          <a:xfrm>
            <a:off x="838201" y="2971800"/>
            <a:ext cx="436418" cy="32230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8C661CD8-C363-5BEB-BECA-87E495C4CF99}"/>
              </a:ext>
            </a:extLst>
          </p:cNvPr>
          <p:cNvSpPr/>
          <p:nvPr/>
        </p:nvSpPr>
        <p:spPr>
          <a:xfrm flipV="1">
            <a:off x="835780" y="3294104"/>
            <a:ext cx="436419" cy="327175"/>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33711BFD-F9CD-777F-ED28-B9F182D89871}"/>
              </a:ext>
            </a:extLst>
          </p:cNvPr>
          <p:cNvSpPr/>
          <p:nvPr/>
        </p:nvSpPr>
        <p:spPr>
          <a:xfrm flipH="1">
            <a:off x="1272198" y="2971800"/>
            <a:ext cx="496518" cy="317436"/>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21125C18-4D5E-05EC-C4B4-3EDD3C6447B3}"/>
              </a:ext>
            </a:extLst>
          </p:cNvPr>
          <p:cNvSpPr/>
          <p:nvPr/>
        </p:nvSpPr>
        <p:spPr>
          <a:xfrm>
            <a:off x="1272199" y="3294104"/>
            <a:ext cx="496517" cy="322306"/>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3FBF038-164F-45DB-8A21-DDC09F5EDEBC}"/>
                  </a:ext>
                </a:extLst>
              </p:cNvPr>
              <p:cNvSpPr txBox="1"/>
              <p:nvPr/>
            </p:nvSpPr>
            <p:spPr>
              <a:xfrm>
                <a:off x="1633005" y="5894683"/>
                <a:ext cx="3260784" cy="6919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𝐶𝑉</m:t>
                          </m:r>
                        </m:e>
                        <m:sub>
                          <m:r>
                            <a:rPr kumimoji="1" lang="en-US" altLang="ja-JP" sz="2000" b="0" i="1" smtClean="0">
                              <a:latin typeface="Cambria Math" panose="02040503050406030204" pitchFamily="18" charset="0"/>
                            </a:rPr>
                            <m:t>0,0</m:t>
                          </m:r>
                        </m:sub>
                      </m:sSub>
                      <m:r>
                        <a:rPr kumimoji="1" lang="en-US" altLang="ja-JP" sz="2000" b="0" i="1" smtClean="0">
                          <a:latin typeface="Cambria Math" panose="02040503050406030204" pitchFamily="18" charset="0"/>
                        </a:rPr>
                        <m:t>=1∗1∗1∗1=1</m:t>
                      </m:r>
                    </m:oMath>
                  </m:oMathPara>
                </a14:m>
                <a:endParaRPr kumimoji="1" lang="en-US" altLang="ja-JP" sz="2000" b="0" dirty="0"/>
              </a:p>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𝐶𝑉</m:t>
                          </m:r>
                        </m:e>
                        <m:sub>
                          <m:r>
                            <a:rPr kumimoji="1" lang="en-US" altLang="ja-JP" sz="2000" b="0" i="1" smtClean="0">
                              <a:latin typeface="Cambria Math" panose="02040503050406030204" pitchFamily="18" charset="0"/>
                            </a:rPr>
                            <m:t>7,7</m:t>
                          </m:r>
                        </m:sub>
                      </m:sSub>
                      <m:r>
                        <a:rPr kumimoji="1" lang="en-US" altLang="ja-JP" sz="2000" b="0" i="1" smtClean="0">
                          <a:latin typeface="Cambria Math" panose="02040503050406030204" pitchFamily="18" charset="0"/>
                        </a:rPr>
                        <m:t>=1∗</m:t>
                      </m:r>
                      <m:box>
                        <m:boxPr>
                          <m:ctrlPr>
                            <a:rPr kumimoji="1" lang="en-US" altLang="ja-JP" sz="2000" b="0" i="1" smtClean="0">
                              <a:latin typeface="Cambria Math" panose="02040503050406030204" pitchFamily="18" charset="0"/>
                            </a:rPr>
                          </m:ctrlPr>
                        </m:boxPr>
                        <m:e>
                          <m:argPr>
                            <m:argSz m:val="-1"/>
                          </m:argP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𝑖</m:t>
                              </m:r>
                            </m:num>
                            <m:den>
                              <m:r>
                                <a:rPr kumimoji="1" lang="en-US" altLang="ja-JP" sz="2000" b="0" i="1" smtClean="0">
                                  <a:latin typeface="Cambria Math" panose="02040503050406030204" pitchFamily="18" charset="0"/>
                                </a:rPr>
                                <m:t>2</m:t>
                              </m:r>
                            </m:den>
                          </m:f>
                        </m:e>
                      </m:box>
                      <m:r>
                        <a:rPr kumimoji="1" lang="en-US" altLang="ja-JP" sz="2000" b="0" i="1" smtClean="0">
                          <a:latin typeface="Cambria Math" panose="02040503050406030204" pitchFamily="18" charset="0"/>
                        </a:rPr>
                        <m:t>∗1∗1=</m:t>
                      </m:r>
                      <m:box>
                        <m:boxPr>
                          <m:ctrlPr>
                            <a:rPr lang="en-US" altLang="ja-JP" sz="2000" i="1">
                              <a:latin typeface="Cambria Math" panose="02040503050406030204" pitchFamily="18" charset="0"/>
                            </a:rPr>
                          </m:ctrlPr>
                        </m:boxPr>
                        <m:e>
                          <m:argPr>
                            <m:argSz m:val="-1"/>
                          </m:argP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r>
                                <a:rPr lang="en-US" altLang="ja-JP" sz="2000" i="1">
                                  <a:latin typeface="Cambria Math" panose="02040503050406030204" pitchFamily="18" charset="0"/>
                                </a:rPr>
                                <m:t>𝑖</m:t>
                              </m:r>
                            </m:num>
                            <m:den>
                              <m:r>
                                <a:rPr lang="en-US" altLang="ja-JP" sz="2000" i="1">
                                  <a:latin typeface="Cambria Math" panose="02040503050406030204" pitchFamily="18" charset="0"/>
                                </a:rPr>
                                <m:t>2</m:t>
                              </m:r>
                            </m:den>
                          </m:f>
                        </m:e>
                      </m:box>
                    </m:oMath>
                  </m:oMathPara>
                </a14:m>
                <a:endParaRPr kumimoji="1" lang="ja-JP" altLang="en-US" sz="2000"/>
              </a:p>
            </p:txBody>
          </p:sp>
        </mc:Choice>
        <mc:Fallback xmlns="">
          <p:sp>
            <p:nvSpPr>
              <p:cNvPr id="11" name="テキスト ボックス 10">
                <a:extLst>
                  <a:ext uri="{FF2B5EF4-FFF2-40B4-BE49-F238E27FC236}">
                    <a16:creationId xmlns:a16="http://schemas.microsoft.com/office/drawing/2014/main" id="{D3FBF038-164F-45DB-8A21-DDC09F5EDEBC}"/>
                  </a:ext>
                </a:extLst>
              </p:cNvPr>
              <p:cNvSpPr txBox="1">
                <a:spLocks noRot="1" noChangeAspect="1" noMove="1" noResize="1" noEditPoints="1" noAdjustHandles="1" noChangeArrowheads="1" noChangeShapeType="1" noTextEdit="1"/>
              </p:cNvSpPr>
              <p:nvPr/>
            </p:nvSpPr>
            <p:spPr>
              <a:xfrm>
                <a:off x="1633005" y="5894683"/>
                <a:ext cx="3260784" cy="691921"/>
              </a:xfrm>
              <a:prstGeom prst="rect">
                <a:avLst/>
              </a:prstGeom>
              <a:blipFill>
                <a:blip r:embed="rId5"/>
                <a:stretch>
                  <a:fillRect b="-9091"/>
                </a:stretch>
              </a:blipFill>
            </p:spPr>
            <p:txBody>
              <a:bodyPr/>
              <a:lstStyle/>
              <a:p>
                <a:r>
                  <a:rPr lang="ja-JP" altLang="en-US">
                    <a:noFill/>
                  </a:rPr>
                  <a:t> </a:t>
                </a:r>
              </a:p>
            </p:txBody>
          </p:sp>
        </mc:Fallback>
      </mc:AlternateContent>
      <p:sp>
        <p:nvSpPr>
          <p:cNvPr id="12" name="スライド番号プレースホルダー 11">
            <a:extLst>
              <a:ext uri="{FF2B5EF4-FFF2-40B4-BE49-F238E27FC236}">
                <a16:creationId xmlns:a16="http://schemas.microsoft.com/office/drawing/2014/main" id="{A1E76DC6-A046-277B-2D4C-5A7432289B32}"/>
              </a:ext>
            </a:extLst>
          </p:cNvPr>
          <p:cNvSpPr>
            <a:spLocks noGrp="1"/>
          </p:cNvSpPr>
          <p:nvPr>
            <p:ph type="sldNum" sz="quarter" idx="12"/>
          </p:nvPr>
        </p:nvSpPr>
        <p:spPr/>
        <p:txBody>
          <a:bodyPr/>
          <a:lstStyle/>
          <a:p>
            <a:fld id="{EA2F3317-65BA-D746-98B8-3038158C8C28}" type="slidenum">
              <a:rPr kumimoji="1" lang="ja-JP" altLang="en-US" smtClean="0"/>
              <a:t>5</a:t>
            </a:fld>
            <a:endParaRPr kumimoji="1" lang="ja-JP" altLang="en-US"/>
          </a:p>
        </p:txBody>
      </p:sp>
    </p:spTree>
    <p:extLst>
      <p:ext uri="{BB962C8B-B14F-4D97-AF65-F5344CB8AC3E}">
        <p14:creationId xmlns:p14="http://schemas.microsoft.com/office/powerpoint/2010/main" val="18181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EA7A3-B247-BDD4-6674-25DA5A0E903E}"/>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F4723785-77F1-61FF-8457-E6F6FEA3A572}"/>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E474707C-772D-78B5-A093-2816552A9361}"/>
              </a:ext>
            </a:extLst>
          </p:cNvPr>
          <p:cNvSpPr>
            <a:spLocks noGrp="1"/>
          </p:cNvSpPr>
          <p:nvPr>
            <p:ph type="title"/>
          </p:nvPr>
        </p:nvSpPr>
        <p:spPr/>
        <p:txBody>
          <a:bodyPr/>
          <a:lstStyle/>
          <a:p>
            <a:r>
              <a:rPr lang="en-US" altLang="ja-JP" dirty="0"/>
              <a:t>QMDD</a:t>
            </a:r>
            <a:r>
              <a:rPr lang="ja-JP" altLang="en-US"/>
              <a:t>の構造</a:t>
            </a:r>
            <a:r>
              <a:rPr lang="en-US" altLang="ja-JP" dirty="0"/>
              <a:t>④</a:t>
            </a:r>
            <a:endParaRPr lang="ja-JP" altLang="en-US"/>
          </a:p>
        </p:txBody>
      </p:sp>
      <p:sp>
        <p:nvSpPr>
          <p:cNvPr id="5" name="コンテンツ プレースホルダー 4">
            <a:extLst>
              <a:ext uri="{FF2B5EF4-FFF2-40B4-BE49-F238E27FC236}">
                <a16:creationId xmlns:a16="http://schemas.microsoft.com/office/drawing/2014/main" id="{4454B091-8B4B-B730-E17B-5F9BE8C2978C}"/>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D7C09BBE-01B3-5DDB-3401-8A1D784D4FF7}"/>
              </a:ext>
            </a:extLst>
          </p:cNvPr>
          <p:cNvPicPr>
            <a:picLocks noChangeAspect="1"/>
          </p:cNvPicPr>
          <p:nvPr/>
        </p:nvPicPr>
        <p:blipFill>
          <a:blip r:embed="rId4"/>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C6B36BA1-BA65-FCC2-9FB7-33268BED06BC}"/>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4F51D4D9-965A-E101-5A2F-169AB562FBDC}"/>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DA691EBC-8C1C-7310-A03F-B6F60A1BCC42}"/>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5FDC16B-2C31-B8F0-F176-EEB98B355134}"/>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曲折矢印 10">
            <a:extLst>
              <a:ext uri="{FF2B5EF4-FFF2-40B4-BE49-F238E27FC236}">
                <a16:creationId xmlns:a16="http://schemas.microsoft.com/office/drawing/2014/main" id="{061F8626-DAD4-33B4-ED8B-BBFA2093A907}"/>
              </a:ext>
            </a:extLst>
          </p:cNvPr>
          <p:cNvSpPr/>
          <p:nvPr/>
        </p:nvSpPr>
        <p:spPr>
          <a:xfrm flipH="1" flipV="1">
            <a:off x="6433935" y="4857846"/>
            <a:ext cx="863973" cy="1552837"/>
          </a:xfrm>
          <a:prstGeom prst="bentArrow">
            <a:avLst>
              <a:gd name="adj1" fmla="val 14547"/>
              <a:gd name="adj2" fmla="val 25000"/>
              <a:gd name="adj3" fmla="val 25000"/>
              <a:gd name="adj4" fmla="val 29528"/>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61681A1-A49B-CBCB-B48D-EC486A25625A}"/>
                  </a:ext>
                </a:extLst>
              </p:cNvPr>
              <p:cNvSpPr txBox="1"/>
              <p:nvPr/>
            </p:nvSpPr>
            <p:spPr>
              <a:xfrm>
                <a:off x="5596962" y="5964665"/>
                <a:ext cx="779380"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plcHide m:val="on"/>
                              <m:mcs>
                                <m:mc>
                                  <m:mcPr>
                                    <m:count m:val="2"/>
                                    <m:mcJc m:val="center"/>
                                  </m:mcPr>
                                </m:mc>
                              </m:mcs>
                              <m:ctrlPr>
                                <a:rPr kumimoji="1" lang="en-US" altLang="ja-JP" i="1" smtClean="0">
                                  <a:latin typeface="Cambria Math" panose="02040503050406030204" pitchFamily="18" charset="0"/>
                                </a:rPr>
                              </m:ctrlPr>
                            </m:mPr>
                            <m:mr>
                              <m:e>
                                <m:r>
                                  <a:rPr kumimoji="1" lang="en-US" altLang="ja-JP" i="1" smtClean="0">
                                    <a:latin typeface="Cambria Math" panose="02040503050406030204" pitchFamily="18" charset="0"/>
                                  </a:rPr>
                                  <m:t>1</m:t>
                                </m:r>
                              </m:e>
                              <m:e>
                                <m:r>
                                  <a:rPr kumimoji="1" lang="en-US" altLang="ja-JP" i="1" smtClean="0">
                                    <a:latin typeface="Cambria Math" panose="02040503050406030204" pitchFamily="18" charset="0"/>
                                  </a:rPr>
                                  <m:t>0</m:t>
                                </m:r>
                              </m:e>
                            </m:mr>
                            <m:mr>
                              <m:e>
                                <m:r>
                                  <a:rPr kumimoji="1" lang="en-US" altLang="ja-JP" i="1" smtClean="0">
                                    <a:latin typeface="Cambria Math" panose="02040503050406030204" pitchFamily="18" charset="0"/>
                                  </a:rPr>
                                  <m:t>0</m:t>
                                </m:r>
                              </m:e>
                              <m:e>
                                <m:r>
                                  <a:rPr kumimoji="1" lang="en-US" altLang="ja-JP" i="1" smtClean="0">
                                    <a:latin typeface="Cambria Math" panose="02040503050406030204" pitchFamily="18" charset="0"/>
                                  </a:rPr>
                                  <m:t>1</m:t>
                                </m:r>
                              </m:e>
                            </m:mr>
                          </m:m>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B61681A1-A49B-CBCB-B48D-EC486A25625A}"/>
                  </a:ext>
                </a:extLst>
              </p:cNvPr>
              <p:cNvSpPr txBox="1">
                <a:spLocks noRot="1" noChangeAspect="1" noMove="1" noResize="1" noEditPoints="1" noAdjustHandles="1" noChangeArrowheads="1" noChangeShapeType="1" noTextEdit="1"/>
              </p:cNvSpPr>
              <p:nvPr/>
            </p:nvSpPr>
            <p:spPr>
              <a:xfrm>
                <a:off x="5596962" y="5964665"/>
                <a:ext cx="779380" cy="461921"/>
              </a:xfrm>
              <a:prstGeom prst="rect">
                <a:avLst/>
              </a:prstGeom>
              <a:blipFill>
                <a:blip r:embed="rId5"/>
                <a:stretch>
                  <a:fillRect t="-2703" b="-16216"/>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270D677F-1397-B10C-B3E3-65FEEE8C2CA3}"/>
              </a:ext>
            </a:extLst>
          </p:cNvPr>
          <p:cNvSpPr/>
          <p:nvPr/>
        </p:nvSpPr>
        <p:spPr>
          <a:xfrm>
            <a:off x="2706150" y="2934475"/>
            <a:ext cx="3002988" cy="131172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DF53CB2-33E4-AE48-572E-36FF69FA31F9}"/>
              </a:ext>
            </a:extLst>
          </p:cNvPr>
          <p:cNvSpPr/>
          <p:nvPr/>
        </p:nvSpPr>
        <p:spPr>
          <a:xfrm>
            <a:off x="838199" y="4246196"/>
            <a:ext cx="1867951" cy="137282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202CAC7-D316-CB25-C4D5-4D5BE133316D}"/>
              </a:ext>
            </a:extLst>
          </p:cNvPr>
          <p:cNvSpPr/>
          <p:nvPr/>
        </p:nvSpPr>
        <p:spPr>
          <a:xfrm>
            <a:off x="1752045" y="2934475"/>
            <a:ext cx="946703" cy="681935"/>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4E1E73E-A893-1857-69E7-8C3937BD3F1D}"/>
              </a:ext>
            </a:extLst>
          </p:cNvPr>
          <p:cNvSpPr/>
          <p:nvPr/>
        </p:nvSpPr>
        <p:spPr>
          <a:xfrm>
            <a:off x="838200" y="3612889"/>
            <a:ext cx="921351" cy="63330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6C4630-3246-EC74-1294-C8272ECC94C1}"/>
              </a:ext>
            </a:extLst>
          </p:cNvPr>
          <p:cNvSpPr/>
          <p:nvPr/>
        </p:nvSpPr>
        <p:spPr>
          <a:xfrm>
            <a:off x="1759551" y="3616410"/>
            <a:ext cx="939197" cy="62626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B7E262E-73EE-F933-DCE8-462BEF4539F2}"/>
              </a:ext>
            </a:extLst>
          </p:cNvPr>
          <p:cNvSpPr/>
          <p:nvPr/>
        </p:nvSpPr>
        <p:spPr>
          <a:xfrm>
            <a:off x="838200" y="2934475"/>
            <a:ext cx="921247" cy="68193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96F3C14-88CA-102D-B982-FD546C6BCD5E}"/>
              </a:ext>
            </a:extLst>
          </p:cNvPr>
          <p:cNvSpPr/>
          <p:nvPr/>
        </p:nvSpPr>
        <p:spPr>
          <a:xfrm>
            <a:off x="2698748" y="4246195"/>
            <a:ext cx="1548478" cy="69384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9468F205-210F-2DBF-F0E6-19EDFE5652E0}"/>
              </a:ext>
            </a:extLst>
          </p:cNvPr>
          <p:cNvSpPr/>
          <p:nvPr/>
        </p:nvSpPr>
        <p:spPr>
          <a:xfrm>
            <a:off x="2706151" y="4943558"/>
            <a:ext cx="1541178" cy="6740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5E6669EE-C668-BAB5-78FC-819F80D7B8A0}"/>
              </a:ext>
            </a:extLst>
          </p:cNvPr>
          <p:cNvSpPr/>
          <p:nvPr/>
        </p:nvSpPr>
        <p:spPr>
          <a:xfrm>
            <a:off x="4247226" y="4951891"/>
            <a:ext cx="1461912" cy="67403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47ABEC6-1C91-B51E-7299-435789735D51}"/>
              </a:ext>
            </a:extLst>
          </p:cNvPr>
          <p:cNvSpPr/>
          <p:nvPr/>
        </p:nvSpPr>
        <p:spPr>
          <a:xfrm>
            <a:off x="4240522" y="4246195"/>
            <a:ext cx="1468616" cy="7056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83D94432-C32E-DB76-23B3-9AF8C39FE419}"/>
              </a:ext>
            </a:extLst>
          </p:cNvPr>
          <p:cNvSpPr/>
          <p:nvPr/>
        </p:nvSpPr>
        <p:spPr>
          <a:xfrm>
            <a:off x="8593566" y="2611804"/>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EEF4C0F-05B2-2545-9CDF-D189A47DA8F4}"/>
              </a:ext>
            </a:extLst>
          </p:cNvPr>
          <p:cNvSpPr/>
          <p:nvPr/>
        </p:nvSpPr>
        <p:spPr>
          <a:xfrm>
            <a:off x="9070552" y="2611803"/>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7D59065-1671-55C4-4EA1-677B64476798}"/>
              </a:ext>
            </a:extLst>
          </p:cNvPr>
          <p:cNvSpPr/>
          <p:nvPr/>
        </p:nvSpPr>
        <p:spPr>
          <a:xfrm>
            <a:off x="7927069" y="3235959"/>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015768E8-2A24-5CB3-2711-296D3354DFFF}"/>
              </a:ext>
            </a:extLst>
          </p:cNvPr>
          <p:cNvSpPr/>
          <p:nvPr/>
        </p:nvSpPr>
        <p:spPr>
          <a:xfrm>
            <a:off x="7527241" y="3373056"/>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74FC3882-AB3A-297B-8FA7-E9673D8CF394}"/>
              </a:ext>
            </a:extLst>
          </p:cNvPr>
          <p:cNvSpPr>
            <a:spLocks noGrp="1"/>
          </p:cNvSpPr>
          <p:nvPr>
            <p:ph type="sldNum" sz="quarter" idx="12"/>
          </p:nvPr>
        </p:nvSpPr>
        <p:spPr/>
        <p:txBody>
          <a:bodyPr/>
          <a:lstStyle/>
          <a:p>
            <a:fld id="{EA2F3317-65BA-D746-98B8-3038158C8C28}" type="slidenum">
              <a:rPr kumimoji="1" lang="ja-JP" altLang="en-US" smtClean="0"/>
              <a:t>6</a:t>
            </a:fld>
            <a:endParaRPr kumimoji="1" lang="ja-JP" altLang="en-US"/>
          </a:p>
        </p:txBody>
      </p:sp>
    </p:spTree>
    <p:extLst>
      <p:ext uri="{BB962C8B-B14F-4D97-AF65-F5344CB8AC3E}">
        <p14:creationId xmlns:p14="http://schemas.microsoft.com/office/powerpoint/2010/main" val="307513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2ED4-7335-A8F2-1246-1B34B328CC6C}"/>
              </a:ext>
            </a:extLst>
          </p:cNvPr>
          <p:cNvSpPr>
            <a:spLocks noGrp="1"/>
          </p:cNvSpPr>
          <p:nvPr>
            <p:ph type="title"/>
          </p:nvPr>
        </p:nvSpPr>
        <p:spPr/>
        <p:txBody>
          <a:bodyPr/>
          <a:lstStyle/>
          <a:p>
            <a:r>
              <a:rPr kumimoji="1" lang="ja-JP" altLang="en-US"/>
              <a:t>処理効率を向上させるための仕組み</a:t>
            </a:r>
          </a:p>
        </p:txBody>
      </p:sp>
      <p:sp>
        <p:nvSpPr>
          <p:cNvPr id="4" name="テキスト プレースホルダー 3">
            <a:extLst>
              <a:ext uri="{FF2B5EF4-FFF2-40B4-BE49-F238E27FC236}">
                <a16:creationId xmlns:a16="http://schemas.microsoft.com/office/drawing/2014/main" id="{C86CD549-9649-E7D0-3A58-B077B9E08C1F}"/>
              </a:ext>
            </a:extLst>
          </p:cNvPr>
          <p:cNvSpPr>
            <a:spLocks noGrp="1"/>
          </p:cNvSpPr>
          <p:nvPr>
            <p:ph type="body" idx="1"/>
          </p:nvPr>
        </p:nvSpPr>
        <p:spPr/>
        <p:txBody>
          <a:bodyPr/>
          <a:lstStyle/>
          <a:p>
            <a:r>
              <a:rPr lang="ja-JP" altLang="en-US"/>
              <a:t>ユニークテーブル</a:t>
            </a:r>
          </a:p>
        </p:txBody>
      </p:sp>
      <p:sp>
        <p:nvSpPr>
          <p:cNvPr id="5" name="コンテンツ プレースホルダー 4">
            <a:extLst>
              <a:ext uri="{FF2B5EF4-FFF2-40B4-BE49-F238E27FC236}">
                <a16:creationId xmlns:a16="http://schemas.microsoft.com/office/drawing/2014/main" id="{AECFBFA5-F8B4-51C1-B85F-0CBA554CD585}"/>
              </a:ext>
            </a:extLst>
          </p:cNvPr>
          <p:cNvSpPr>
            <a:spLocks noGrp="1"/>
          </p:cNvSpPr>
          <p:nvPr>
            <p:ph sz="half" idx="2"/>
          </p:nvPr>
        </p:nvSpPr>
        <p:spPr/>
        <p:txBody>
          <a:bodyPr/>
          <a:lstStyle/>
          <a:p>
            <a:r>
              <a:rPr kumimoji="1" lang="en-US" altLang="ja-JP" dirty="0"/>
              <a:t>QMDD</a:t>
            </a:r>
            <a:r>
              <a:rPr kumimoji="1" lang="ja-JP" altLang="en-US"/>
              <a:t>のノードを保存する</a:t>
            </a:r>
            <a:endParaRPr kumimoji="1" lang="en-US" altLang="ja-JP" dirty="0"/>
          </a:p>
          <a:p>
            <a:endParaRPr kumimoji="1" lang="en-US" altLang="ja-JP" dirty="0"/>
          </a:p>
          <a:p>
            <a:endParaRPr kumimoji="1" lang="en-US" altLang="ja-JP" dirty="0"/>
          </a:p>
          <a:p>
            <a:r>
              <a:rPr lang="ja-JP" altLang="en-US"/>
              <a:t>保存したノードの再利用</a:t>
            </a:r>
            <a:endParaRPr lang="en-US" altLang="ja-JP" dirty="0"/>
          </a:p>
          <a:p>
            <a:pPr marL="457200" lvl="1" indent="0">
              <a:buNone/>
            </a:pPr>
            <a:endParaRPr kumimoji="1" lang="en-US" altLang="ja-JP" dirty="0"/>
          </a:p>
          <a:p>
            <a:pPr marL="0" indent="0">
              <a:buNone/>
            </a:pPr>
            <a:r>
              <a:rPr lang="ja-JP" altLang="en-US"/>
              <a:t>→</a:t>
            </a:r>
            <a:r>
              <a:rPr lang="ja-JP" altLang="en-US">
                <a:solidFill>
                  <a:srgbClr val="FF0000"/>
                </a:solidFill>
              </a:rPr>
              <a:t>メモリ効率向上</a:t>
            </a:r>
            <a:endParaRPr kumimoji="1" lang="ja-JP" altLang="en-US">
              <a:solidFill>
                <a:srgbClr val="FF0000"/>
              </a:solidFill>
            </a:endParaRPr>
          </a:p>
          <a:p>
            <a:endParaRPr lang="ja-JP" altLang="en-US"/>
          </a:p>
        </p:txBody>
      </p:sp>
      <p:sp>
        <p:nvSpPr>
          <p:cNvPr id="6" name="テキスト プレースホルダー 5">
            <a:extLst>
              <a:ext uri="{FF2B5EF4-FFF2-40B4-BE49-F238E27FC236}">
                <a16:creationId xmlns:a16="http://schemas.microsoft.com/office/drawing/2014/main" id="{11DBA700-AAD5-AAAF-18B2-F007DF1A1AE7}"/>
              </a:ext>
            </a:extLst>
          </p:cNvPr>
          <p:cNvSpPr>
            <a:spLocks noGrp="1"/>
          </p:cNvSpPr>
          <p:nvPr>
            <p:ph type="body" sz="quarter" idx="3"/>
          </p:nvPr>
        </p:nvSpPr>
        <p:spPr/>
        <p:txBody>
          <a:bodyPr/>
          <a:lstStyle/>
          <a:p>
            <a:r>
              <a:rPr lang="ja-JP" altLang="en-US"/>
              <a:t>演算キャッシュ</a:t>
            </a:r>
          </a:p>
        </p:txBody>
      </p:sp>
      <p:sp>
        <p:nvSpPr>
          <p:cNvPr id="7" name="コンテンツ プレースホルダー 6">
            <a:extLst>
              <a:ext uri="{FF2B5EF4-FFF2-40B4-BE49-F238E27FC236}">
                <a16:creationId xmlns:a16="http://schemas.microsoft.com/office/drawing/2014/main" id="{E42774C1-2E81-E52E-0DC4-0821B8A75823}"/>
              </a:ext>
            </a:extLst>
          </p:cNvPr>
          <p:cNvSpPr>
            <a:spLocks noGrp="1"/>
          </p:cNvSpPr>
          <p:nvPr>
            <p:ph sz="quarter" idx="4"/>
          </p:nvPr>
        </p:nvSpPr>
        <p:spPr/>
        <p:txBody>
          <a:bodyPr/>
          <a:lstStyle/>
          <a:p>
            <a:r>
              <a:rPr kumimoji="1" lang="ja-JP" altLang="en-US"/>
              <a:t>加算・乗算・テンソル積の</a:t>
            </a:r>
            <a:br>
              <a:rPr kumimoji="1" lang="en-US" altLang="ja-JP" dirty="0"/>
            </a:br>
            <a:r>
              <a:rPr kumimoji="1" lang="ja-JP" altLang="en-US"/>
              <a:t>演算結果をキャッシュ</a:t>
            </a:r>
            <a:endParaRPr kumimoji="1" lang="en-US" altLang="ja-JP" dirty="0"/>
          </a:p>
          <a:p>
            <a:endParaRPr kumimoji="1" lang="en-US" altLang="ja-JP" dirty="0"/>
          </a:p>
          <a:p>
            <a:r>
              <a:rPr lang="ja-JP" altLang="en-US"/>
              <a:t>過去の演算結果を再利用</a:t>
            </a:r>
            <a:endParaRPr lang="en-US" altLang="ja-JP" dirty="0"/>
          </a:p>
          <a:p>
            <a:endParaRPr kumimoji="1" lang="en-US" altLang="ja-JP" dirty="0"/>
          </a:p>
          <a:p>
            <a:pPr marL="0" indent="0">
              <a:buNone/>
            </a:pPr>
            <a:r>
              <a:rPr lang="ja-JP" altLang="en-US"/>
              <a:t>→</a:t>
            </a:r>
            <a:r>
              <a:rPr lang="ja-JP" altLang="en-US">
                <a:solidFill>
                  <a:srgbClr val="FF0000"/>
                </a:solidFill>
              </a:rPr>
              <a:t>演算の処理速度向上</a:t>
            </a:r>
            <a:endParaRPr kumimoji="1" lang="en-US" altLang="ja-JP" dirty="0">
              <a:solidFill>
                <a:srgbClr val="FF0000"/>
              </a:solidFill>
            </a:endParaRPr>
          </a:p>
          <a:p>
            <a:endParaRPr lang="ja-JP" altLang="en-US"/>
          </a:p>
        </p:txBody>
      </p:sp>
      <p:sp>
        <p:nvSpPr>
          <p:cNvPr id="3" name="スライド番号プレースホルダー 2">
            <a:extLst>
              <a:ext uri="{FF2B5EF4-FFF2-40B4-BE49-F238E27FC236}">
                <a16:creationId xmlns:a16="http://schemas.microsoft.com/office/drawing/2014/main" id="{9D52D9AF-B925-98E4-3366-983D14DF5781}"/>
              </a:ext>
            </a:extLst>
          </p:cNvPr>
          <p:cNvSpPr>
            <a:spLocks noGrp="1"/>
          </p:cNvSpPr>
          <p:nvPr>
            <p:ph type="sldNum" sz="quarter" idx="12"/>
          </p:nvPr>
        </p:nvSpPr>
        <p:spPr/>
        <p:txBody>
          <a:bodyPr/>
          <a:lstStyle/>
          <a:p>
            <a:fld id="{EA2F3317-65BA-D746-98B8-3038158C8C28}" type="slidenum">
              <a:rPr kumimoji="1" lang="ja-JP" altLang="en-US" smtClean="0"/>
              <a:t>7</a:t>
            </a:fld>
            <a:endParaRPr kumimoji="1" lang="ja-JP" altLang="en-US"/>
          </a:p>
        </p:txBody>
      </p:sp>
    </p:spTree>
    <p:extLst>
      <p:ext uri="{BB962C8B-B14F-4D97-AF65-F5344CB8AC3E}">
        <p14:creationId xmlns:p14="http://schemas.microsoft.com/office/powerpoint/2010/main" val="33091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859E6E02-56A9-8DA6-85C5-FC51BF6ADBF8}"/>
              </a:ext>
            </a:extLst>
          </p:cNvPr>
          <p:cNvSpPr>
            <a:spLocks noGrp="1"/>
          </p:cNvSpPr>
          <p:nvPr>
            <p:ph type="title"/>
          </p:nvPr>
        </p:nvSpPr>
        <p:spPr/>
        <p:txBody>
          <a:bodyPr/>
          <a:lstStyle/>
          <a:p>
            <a:r>
              <a:rPr lang="ja-JP" altLang="en-US"/>
              <a:t>提案手法</a:t>
            </a:r>
          </a:p>
        </p:txBody>
      </p:sp>
      <p:sp>
        <p:nvSpPr>
          <p:cNvPr id="8" name="コンテンツ プレースホルダー 7">
            <a:extLst>
              <a:ext uri="{FF2B5EF4-FFF2-40B4-BE49-F238E27FC236}">
                <a16:creationId xmlns:a16="http://schemas.microsoft.com/office/drawing/2014/main" id="{7BAB64B4-CF67-29FC-F85B-4227B07F99D4}"/>
              </a:ext>
            </a:extLst>
          </p:cNvPr>
          <p:cNvSpPr>
            <a:spLocks noGrp="1"/>
          </p:cNvSpPr>
          <p:nvPr>
            <p:ph idx="1"/>
          </p:nvPr>
        </p:nvSpPr>
        <p:spPr/>
        <p:txBody>
          <a:bodyPr/>
          <a:lstStyle/>
          <a:p>
            <a:pPr marL="514350" indent="-514350">
              <a:buFont typeface="+mj-lt"/>
              <a:buAutoNum type="arabicPeriod"/>
            </a:pPr>
            <a:r>
              <a:rPr lang="en-US" altLang="ja-JP" dirty="0"/>
              <a:t>QMDD</a:t>
            </a:r>
            <a:r>
              <a:rPr lang="ja-JP" altLang="en-US"/>
              <a:t>の演算アルゴリズムの非同期並列化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a:t>排他制御における待機時間の回避</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a:t>対角行列に相当する</a:t>
            </a:r>
            <a:r>
              <a:rPr lang="en-US" altLang="ja-JP" dirty="0"/>
              <a:t>QMDD</a:t>
            </a:r>
            <a:r>
              <a:rPr lang="ja-JP" altLang="en-US"/>
              <a:t>の演算効率化</a:t>
            </a:r>
            <a:endParaRPr lang="en-US" altLang="ja-JP" dirty="0"/>
          </a:p>
          <a:p>
            <a:pPr lvl="1"/>
            <a:r>
              <a:rPr lang="ja-JP" altLang="en-US"/>
              <a:t>付録に掲載</a:t>
            </a:r>
          </a:p>
        </p:txBody>
      </p:sp>
      <p:sp>
        <p:nvSpPr>
          <p:cNvPr id="9" name="スライド番号プレースホルダー 8">
            <a:extLst>
              <a:ext uri="{FF2B5EF4-FFF2-40B4-BE49-F238E27FC236}">
                <a16:creationId xmlns:a16="http://schemas.microsoft.com/office/drawing/2014/main" id="{C10F328C-55D1-CB97-07C0-33ACC44D147A}"/>
              </a:ext>
            </a:extLst>
          </p:cNvPr>
          <p:cNvSpPr>
            <a:spLocks noGrp="1"/>
          </p:cNvSpPr>
          <p:nvPr>
            <p:ph type="sldNum" sz="quarter" idx="12"/>
          </p:nvPr>
        </p:nvSpPr>
        <p:spPr/>
        <p:txBody>
          <a:bodyPr/>
          <a:lstStyle/>
          <a:p>
            <a:fld id="{EA2F3317-65BA-D746-98B8-3038158C8C28}" type="slidenum">
              <a:rPr kumimoji="1" lang="ja-JP" altLang="en-US" smtClean="0"/>
              <a:t>8</a:t>
            </a:fld>
            <a:endParaRPr kumimoji="1" lang="ja-JP" altLang="en-US"/>
          </a:p>
        </p:txBody>
      </p:sp>
    </p:spTree>
    <p:extLst>
      <p:ext uri="{BB962C8B-B14F-4D97-AF65-F5344CB8AC3E}">
        <p14:creationId xmlns:p14="http://schemas.microsoft.com/office/powerpoint/2010/main" val="31400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descr="グラフィカル ユーザー インターフェイス, テキスト, アプリケーション&#10;&#10;自動的に生成された説明">
            <a:extLst>
              <a:ext uri="{FF2B5EF4-FFF2-40B4-BE49-F238E27FC236}">
                <a16:creationId xmlns:a16="http://schemas.microsoft.com/office/drawing/2014/main" id="{682A9A79-F9D1-AED0-605E-C22CC2A5AB13}"/>
              </a:ext>
            </a:extLst>
          </p:cNvPr>
          <p:cNvPicPr>
            <a:picLocks noGrp="1" noChangeAspect="1"/>
          </p:cNvPicPr>
          <p:nvPr>
            <p:ph idx="1"/>
          </p:nvPr>
        </p:nvPicPr>
        <p:blipFill>
          <a:blip r:embed="rId3"/>
          <a:stretch>
            <a:fillRect/>
          </a:stretch>
        </p:blipFill>
        <p:spPr>
          <a:xfrm>
            <a:off x="6072088" y="525780"/>
            <a:ext cx="6056763" cy="5967095"/>
          </a:xfrm>
        </p:spPr>
      </p:pic>
      <p:sp>
        <p:nvSpPr>
          <p:cNvPr id="2" name="タイトル 1">
            <a:extLst>
              <a:ext uri="{FF2B5EF4-FFF2-40B4-BE49-F238E27FC236}">
                <a16:creationId xmlns:a16="http://schemas.microsoft.com/office/drawing/2014/main" id="{D7CEF66D-0E65-E856-AB60-EF2EDED3CC8A}"/>
              </a:ext>
            </a:extLst>
          </p:cNvPr>
          <p:cNvSpPr>
            <a:spLocks noGrp="1"/>
          </p:cNvSpPr>
          <p:nvPr>
            <p:ph type="title"/>
          </p:nvPr>
        </p:nvSpPr>
        <p:spPr/>
        <p:txBody>
          <a:bodyPr/>
          <a:lstStyle/>
          <a:p>
            <a:r>
              <a:rPr kumimoji="1" lang="en-US" altLang="ja-JP" dirty="0"/>
              <a:t>QMDD</a:t>
            </a:r>
            <a:r>
              <a:rPr kumimoji="1" lang="ja-JP" altLang="en-US"/>
              <a:t>演算の並列化</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474F08C-1EC8-062E-63A1-6E97383A7292}"/>
                  </a:ext>
                </a:extLst>
              </p:cNvPr>
              <p:cNvSpPr txBox="1"/>
              <p:nvPr/>
            </p:nvSpPr>
            <p:spPr>
              <a:xfrm>
                <a:off x="838200" y="1552740"/>
                <a:ext cx="3875468" cy="941668"/>
              </a:xfrm>
              <a:prstGeom prst="rect">
                <a:avLst/>
              </a:prstGeom>
              <a:noFill/>
            </p:spPr>
            <p:txBody>
              <a:bodyPr wrap="square" rtlCol="0">
                <a:spAutoFit/>
              </a:bodyPr>
              <a:lstStyle/>
              <a:p>
                <a:pPr/>
                <a:r>
                  <a:rPr kumimoji="1" lang="ja-JP" altLang="en-US"/>
                  <a:t>例</a:t>
                </a:r>
                <a:r>
                  <a:rPr kumimoji="1" lang="en-US" altLang="ja-JP" dirty="0"/>
                  <a:t>: </a:t>
                </a:r>
                <a14:m>
                  <m:oMath xmlns:m="http://schemas.openxmlformats.org/officeDocument/2006/math">
                    <m:r>
                      <m:rPr>
                        <m:sty m:val="p"/>
                      </m:rPr>
                      <a:rPr lang="en-US" altLang="ja-JP" b="0" i="0" smtClean="0">
                        <a:latin typeface="Cambria Math" panose="02040503050406030204" pitchFamily="18" charset="0"/>
                      </a:rPr>
                      <m:t>X</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H</m:t>
                    </m:r>
                  </m:oMath>
                </a14:m>
                <a:br>
                  <a:rPr lang="en-US" altLang="ja-JP" b="0" i="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0</m:t>
                                </m:r>
                              </m:e>
                              <m:e>
                                <m:r>
                                  <a:rPr lang="en-US" altLang="ja-JP" i="1">
                                    <a:latin typeface="Cambria Math" panose="02040503050406030204" pitchFamily="18" charset="0"/>
                                  </a:rPr>
                                  <m:t>1</m:t>
                                </m:r>
                              </m:e>
                            </m:mr>
                            <m:mr>
                              <m:e>
                                <m:r>
                                  <a:rPr lang="en-US" altLang="ja-JP" i="1">
                                    <a:latin typeface="Cambria Math" panose="02040503050406030204" pitchFamily="18" charset="0"/>
                                  </a:rPr>
                                  <m:t>1</m:t>
                                </m:r>
                              </m:e>
                              <m:e>
                                <m:r>
                                  <a:rPr lang="en-US" altLang="ja-JP" i="1">
                                    <a:latin typeface="Cambria Math" panose="02040503050406030204" pitchFamily="18" charset="0"/>
                                  </a:rPr>
                                  <m:t>0</m:t>
                                </m:r>
                              </m:e>
                            </m:mr>
                          </m:m>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en>
                      </m:f>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
                        </m:e>
                      </m:d>
                    </m:oMath>
                  </m:oMathPara>
                </a14:m>
                <a:br>
                  <a:rPr kumimoji="1" lang="en-US" altLang="ja-JP" i="0" dirty="0">
                    <a:latin typeface="Cambria Math" panose="02040503050406030204" pitchFamily="18" charset="0"/>
                  </a:rPr>
                </a:br>
                <a:endParaRPr kumimoji="1" lang="ja-JP" altLang="en-US"/>
              </a:p>
            </p:txBody>
          </p:sp>
        </mc:Choice>
        <mc:Fallback xmlns="">
          <p:sp>
            <p:nvSpPr>
              <p:cNvPr id="6" name="テキスト ボックス 5">
                <a:extLst>
                  <a:ext uri="{FF2B5EF4-FFF2-40B4-BE49-F238E27FC236}">
                    <a16:creationId xmlns:a16="http://schemas.microsoft.com/office/drawing/2014/main" id="{B474F08C-1EC8-062E-63A1-6E97383A7292}"/>
                  </a:ext>
                </a:extLst>
              </p:cNvPr>
              <p:cNvSpPr txBox="1">
                <a:spLocks noRot="1" noChangeAspect="1" noMove="1" noResize="1" noEditPoints="1" noAdjustHandles="1" noChangeArrowheads="1" noChangeShapeType="1" noTextEdit="1"/>
              </p:cNvSpPr>
              <p:nvPr/>
            </p:nvSpPr>
            <p:spPr>
              <a:xfrm>
                <a:off x="838200" y="1552740"/>
                <a:ext cx="3875468" cy="941668"/>
              </a:xfrm>
              <a:prstGeom prst="rect">
                <a:avLst/>
              </a:prstGeom>
              <a:blipFill>
                <a:blip r:embed="rId4"/>
                <a:stretch>
                  <a:fillRect l="-1634" t="-266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C803AA2-A575-7872-1EFB-C195250FA10B}"/>
              </a:ext>
            </a:extLst>
          </p:cNvPr>
          <p:cNvSpPr txBox="1"/>
          <p:nvPr/>
        </p:nvSpPr>
        <p:spPr>
          <a:xfrm>
            <a:off x="8337796" y="2624225"/>
            <a:ext cx="3710496" cy="369332"/>
          </a:xfrm>
          <a:prstGeom prst="rect">
            <a:avLst/>
          </a:prstGeom>
          <a:noFill/>
        </p:spPr>
        <p:txBody>
          <a:bodyPr wrap="square" rtlCol="0">
            <a:spAutoFit/>
          </a:bodyPr>
          <a:lstStyle/>
          <a:p>
            <a:r>
              <a:rPr kumimoji="1" lang="ja-JP" altLang="en-US"/>
              <a:t>子ノードのエッジを再帰的に処理</a:t>
            </a:r>
          </a:p>
        </p:txBody>
      </p:sp>
      <p:sp>
        <p:nvSpPr>
          <p:cNvPr id="8" name="円/楕円 7">
            <a:extLst>
              <a:ext uri="{FF2B5EF4-FFF2-40B4-BE49-F238E27FC236}">
                <a16:creationId xmlns:a16="http://schemas.microsoft.com/office/drawing/2014/main" id="{D7557F3D-DA75-84FB-F82C-222237D904CC}"/>
              </a:ext>
            </a:extLst>
          </p:cNvPr>
          <p:cNvSpPr/>
          <p:nvPr/>
        </p:nvSpPr>
        <p:spPr>
          <a:xfrm>
            <a:off x="6335486" y="4296427"/>
            <a:ext cx="3178031" cy="143000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9107CF04-B48B-9E90-037B-8228F88BF113}"/>
              </a:ext>
            </a:extLst>
          </p:cNvPr>
          <p:cNvCxnSpPr>
            <a:cxnSpLocks/>
            <a:stCxn id="7" idx="2"/>
            <a:endCxn id="8" idx="7"/>
          </p:cNvCxnSpPr>
          <p:nvPr/>
        </p:nvCxnSpPr>
        <p:spPr>
          <a:xfrm flipH="1">
            <a:off x="9048105" y="2993557"/>
            <a:ext cx="1144939" cy="15122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3" name="図 12" descr="アプリケーション が含まれている画像&#10;&#10;自動的に生成された説明">
            <a:extLst>
              <a:ext uri="{FF2B5EF4-FFF2-40B4-BE49-F238E27FC236}">
                <a16:creationId xmlns:a16="http://schemas.microsoft.com/office/drawing/2014/main" id="{78F32575-2979-B660-256A-3227DB91D57B}"/>
              </a:ext>
            </a:extLst>
          </p:cNvPr>
          <p:cNvPicPr>
            <a:picLocks noChangeAspect="1"/>
          </p:cNvPicPr>
          <p:nvPr/>
        </p:nvPicPr>
        <p:blipFill>
          <a:blip r:embed="rId5"/>
          <a:stretch>
            <a:fillRect/>
          </a:stretch>
        </p:blipFill>
        <p:spPr>
          <a:xfrm>
            <a:off x="257312" y="2831041"/>
            <a:ext cx="1475132" cy="3010649"/>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E2142924-C5A7-792C-5E8A-9DE072379B99}"/>
              </a:ext>
            </a:extLst>
          </p:cNvPr>
          <p:cNvPicPr>
            <a:picLocks noChangeAspect="1"/>
          </p:cNvPicPr>
          <p:nvPr/>
        </p:nvPicPr>
        <p:blipFill>
          <a:blip r:embed="rId6"/>
          <a:stretch>
            <a:fillRect/>
          </a:stretch>
        </p:blipFill>
        <p:spPr>
          <a:xfrm>
            <a:off x="2129589" y="2811888"/>
            <a:ext cx="1475132" cy="3010649"/>
          </a:xfrm>
          <a:prstGeom prst="rect">
            <a:avLst/>
          </a:prstGeom>
        </p:spPr>
      </p:pic>
      <p:sp>
        <p:nvSpPr>
          <p:cNvPr id="16" name="スライド番号プレースホルダー 15">
            <a:extLst>
              <a:ext uri="{FF2B5EF4-FFF2-40B4-BE49-F238E27FC236}">
                <a16:creationId xmlns:a16="http://schemas.microsoft.com/office/drawing/2014/main" id="{F6C51D85-2E11-DCF1-05B4-A1425B76AF6D}"/>
              </a:ext>
            </a:extLst>
          </p:cNvPr>
          <p:cNvSpPr>
            <a:spLocks noGrp="1"/>
          </p:cNvSpPr>
          <p:nvPr>
            <p:ph type="sldNum" sz="quarter" idx="12"/>
          </p:nvPr>
        </p:nvSpPr>
        <p:spPr/>
        <p:txBody>
          <a:bodyPr/>
          <a:lstStyle/>
          <a:p>
            <a:fld id="{EA2F3317-65BA-D746-98B8-3038158C8C28}"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3383D6-2404-8274-F67D-157CD1E2CD15}"/>
                  </a:ext>
                </a:extLst>
              </p:cNvPr>
              <p:cNvSpPr txBox="1"/>
              <p:nvPr/>
            </p:nvSpPr>
            <p:spPr>
              <a:xfrm>
                <a:off x="3849640" y="3379653"/>
                <a:ext cx="2150653" cy="2290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f>
                                <m:fPr>
                                  <m:type m:val="noBar"/>
                                  <m:ctrlPr>
                                    <a:rPr kumimoji="1" lang="en-US" altLang="ja-JP" i="1" smtClean="0">
                                      <a:latin typeface="Cambria Math" panose="02040503050406030204" pitchFamily="18" charset="0"/>
                                    </a:rPr>
                                  </m:ctrlPr>
                                </m:fPr>
                                <m:num>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m:t>
                                      </m:r>
                                    </m:e>
                                  </m:d>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b="0" i="1" smtClean="0">
                                      <a:latin typeface="Cambria Math" panose="02040503050406030204" pitchFamily="18" charset="0"/>
                                    </a:rPr>
                                    <m:t>∗1)</m:t>
                                  </m:r>
                                </m:num>
                                <m:den>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1</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∗1)</m:t>
                                  </m:r>
                                </m:den>
                              </m:f>
                            </m:e>
                            <m:e>
                              <m:f>
                                <m:fPr>
                                  <m:type m:val="noBar"/>
                                  <m:ctrlPr>
                                    <a:rPr kumimoji="1" lang="en-US" altLang="ja-JP"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1</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∗1)</m:t>
                                  </m:r>
                                </m:num>
                                <m:den>
                                  <m:d>
                                    <m:dPr>
                                      <m:ctrlPr>
                                        <a:rPr lang="en-US" altLang="ja-JP" i="1">
                                          <a:latin typeface="Cambria Math" panose="02040503050406030204" pitchFamily="18" charset="0"/>
                                        </a:rPr>
                                      </m:ctrlPr>
                                    </m:dPr>
                                    <m:e>
                                      <m:r>
                                        <a:rPr lang="en-US" altLang="ja-JP" i="1">
                                          <a:latin typeface="Cambria Math" panose="02040503050406030204" pitchFamily="18" charset="0"/>
                                        </a:rPr>
                                        <m:t>1∗0</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1)</m:t>
                                  </m:r>
                                </m:den>
                              </m:f>
                            </m:e>
                          </m:eqAr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453383D6-2404-8274-F67D-157CD1E2CD15}"/>
                  </a:ext>
                </a:extLst>
              </p:cNvPr>
              <p:cNvSpPr txBox="1">
                <a:spLocks noRot="1" noChangeAspect="1" noMove="1" noResize="1" noEditPoints="1" noAdjustHandles="1" noChangeArrowheads="1" noChangeShapeType="1" noTextEdit="1"/>
              </p:cNvSpPr>
              <p:nvPr/>
            </p:nvSpPr>
            <p:spPr>
              <a:xfrm>
                <a:off x="3849640" y="3379653"/>
                <a:ext cx="2150653" cy="2290692"/>
              </a:xfrm>
              <a:prstGeom prst="rect">
                <a:avLst/>
              </a:prstGeom>
              <a:blipFill>
                <a:blip r:embed="rId7"/>
                <a:stretch>
                  <a:fillRect r="-2941"/>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7DF30FAA-86ED-64E2-63F2-CE96548AB313}"/>
              </a:ext>
            </a:extLst>
          </p:cNvPr>
          <p:cNvSpPr/>
          <p:nvPr/>
        </p:nvSpPr>
        <p:spPr>
          <a:xfrm>
            <a:off x="4082142" y="3429000"/>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444CF6F-29CA-368B-1A16-0865A936A1F8}"/>
              </a:ext>
            </a:extLst>
          </p:cNvPr>
          <p:cNvSpPr/>
          <p:nvPr/>
        </p:nvSpPr>
        <p:spPr>
          <a:xfrm>
            <a:off x="4082142" y="3982739"/>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AD85560C-70F5-D1EE-5728-DAEDC006290A}"/>
              </a:ext>
            </a:extLst>
          </p:cNvPr>
          <p:cNvSpPr/>
          <p:nvPr/>
        </p:nvSpPr>
        <p:spPr>
          <a:xfrm>
            <a:off x="4082142" y="4542960"/>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2130F689-4192-4DB2-E488-D00ADEC62D24}"/>
              </a:ext>
            </a:extLst>
          </p:cNvPr>
          <p:cNvSpPr/>
          <p:nvPr/>
        </p:nvSpPr>
        <p:spPr>
          <a:xfrm>
            <a:off x="4082142" y="5097019"/>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29853E1-E215-4DDA-548D-CA8C0EA99982}"/>
              </a:ext>
            </a:extLst>
          </p:cNvPr>
          <p:cNvCxnSpPr>
            <a:cxnSpLocks/>
            <a:stCxn id="28" idx="2"/>
            <a:endCxn id="35" idx="0"/>
          </p:cNvCxnSpPr>
          <p:nvPr/>
        </p:nvCxnSpPr>
        <p:spPr>
          <a:xfrm flipH="1">
            <a:off x="3715052" y="5639279"/>
            <a:ext cx="1362063" cy="5953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F987B826-E642-C3FC-65F7-912AA05C898C}"/>
              </a:ext>
            </a:extLst>
          </p:cNvPr>
          <p:cNvSpPr txBox="1"/>
          <p:nvPr/>
        </p:nvSpPr>
        <p:spPr>
          <a:xfrm>
            <a:off x="1891476" y="6234656"/>
            <a:ext cx="3647152" cy="369332"/>
          </a:xfrm>
          <a:prstGeom prst="rect">
            <a:avLst/>
          </a:prstGeom>
          <a:noFill/>
        </p:spPr>
        <p:txBody>
          <a:bodyPr wrap="none" rtlCol="0">
            <a:spAutoFit/>
          </a:bodyPr>
          <a:lstStyle/>
          <a:p>
            <a:r>
              <a:rPr kumimoji="1" lang="ja-JP" altLang="en-US"/>
              <a:t>各エッジの処理を</a:t>
            </a:r>
            <a:r>
              <a:rPr kumimoji="1" lang="ja-JP" altLang="en-US">
                <a:solidFill>
                  <a:srgbClr val="FF0000"/>
                </a:solidFill>
              </a:rPr>
              <a:t>スレッドに分割</a:t>
            </a:r>
          </a:p>
        </p:txBody>
      </p:sp>
    </p:spTree>
    <p:extLst>
      <p:ext uri="{BB962C8B-B14F-4D97-AF65-F5344CB8AC3E}">
        <p14:creationId xmlns:p14="http://schemas.microsoft.com/office/powerpoint/2010/main" val="1314971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10673</TotalTime>
  <Words>1944</Words>
  <Application>Microsoft Macintosh PowerPoint</Application>
  <PresentationFormat>ワイド画面</PresentationFormat>
  <Paragraphs>301</Paragraphs>
  <Slides>25</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游明朝</vt:lpstr>
      <vt:lpstr>Arial</vt:lpstr>
      <vt:lpstr>Cambria Math</vt:lpstr>
      <vt:lpstr>Office テーマ</vt:lpstr>
      <vt:lpstr>QMDDを用いた 量子回路シミュレータの 並列化手法</vt:lpstr>
      <vt:lpstr>QMDDを用いた表現</vt:lpstr>
      <vt:lpstr>QMDDの構造①</vt:lpstr>
      <vt:lpstr>QMDDの構造②</vt:lpstr>
      <vt:lpstr>QMDDの構造③</vt:lpstr>
      <vt:lpstr>QMDDの構造④</vt:lpstr>
      <vt:lpstr>処理効率を向上させるための仕組み</vt:lpstr>
      <vt:lpstr>提案手法</vt:lpstr>
      <vt:lpstr>QMDD演算の並列化</vt:lpstr>
      <vt:lpstr>並列処理による弊害</vt:lpstr>
      <vt:lpstr>待機時間の回避</vt:lpstr>
      <vt:lpstr>ファイバーでの改善</vt:lpstr>
      <vt:lpstr>比較実験</vt:lpstr>
      <vt:lpstr>実験結果 </vt:lpstr>
      <vt:lpstr>考察</vt:lpstr>
      <vt:lpstr>まとめと今後の課題</vt:lpstr>
      <vt:lpstr>付録</vt:lpstr>
      <vt:lpstr>付録: 量子状態の行列表現</vt:lpstr>
      <vt:lpstr>付録: 量子ゲートの行列表現</vt:lpstr>
      <vt:lpstr>付録: 主なQMDD表現① 量子状態</vt:lpstr>
      <vt:lpstr>付録: 主なQMDD表現② 単一量子ゲート</vt:lpstr>
      <vt:lpstr>付録: 主なQMDD表現③ 複数量子ゲート</vt:lpstr>
      <vt:lpstr>付録: 主なQMDD表現④ 実験で使用したゲート</vt:lpstr>
      <vt:lpstr>付録: ファイバーの概要</vt:lpstr>
      <vt:lpstr>付録:  対角行列に相当するQMDDの演算効率化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三石海人</dc:creator>
  <cp:lastModifiedBy>三石 海人(is0637ki)</cp:lastModifiedBy>
  <cp:revision>58</cp:revision>
  <dcterms:created xsi:type="dcterms:W3CDTF">2024-12-20T07:12:24Z</dcterms:created>
  <dcterms:modified xsi:type="dcterms:W3CDTF">2025-02-02T17:43:58Z</dcterms:modified>
</cp:coreProperties>
</file>