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3" r:id="rId6"/>
    <p:sldId id="280" r:id="rId7"/>
    <p:sldId id="281" r:id="rId8"/>
    <p:sldId id="282" r:id="rId9"/>
    <p:sldId id="283" r:id="rId10"/>
    <p:sldId id="284" r:id="rId11"/>
    <p:sldId id="272" r:id="rId12"/>
    <p:sldId id="269" r:id="rId13"/>
    <p:sldId id="267" r:id="rId14"/>
    <p:sldId id="285" r:id="rId15"/>
    <p:sldId id="286" r:id="rId16"/>
    <p:sldId id="268" r:id="rId17"/>
    <p:sldId id="274" r:id="rId18"/>
    <p:sldId id="275" r:id="rId19"/>
    <p:sldId id="276" r:id="rId20"/>
    <p:sldId id="277" r:id="rId21"/>
    <p:sldId id="278" r:id="rId22"/>
    <p:sldId id="279" r:id="rId23"/>
    <p:sldId id="264" r:id="rId24"/>
    <p:sldId id="265" r:id="rId25"/>
    <p:sldId id="266"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20"/>
  </p:normalViewPr>
  <p:slideViewPr>
    <p:cSldViewPr snapToGrid="0">
      <p:cViewPr varScale="1">
        <p:scale>
          <a:sx n="114" d="100"/>
          <a:sy n="114" d="100"/>
        </p:scale>
        <p:origin x="576" y="176"/>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2ABEC-EBBF-C1E9-9DEE-C193F6B09A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32EB5C-2289-1BF5-8489-530F3DDA1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B9E170-FB60-985E-98AB-E4E42064F794}"/>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E629E5AA-ED88-3BB6-9110-179C723B5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CD3BDF-FFBB-A4F7-8C46-CEC6D93C07D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14729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8D2-FD80-2073-EDF0-FADE8CFFEB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FD7E24-0941-8B86-8FD2-940329337B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A43FD3-FCE9-15D5-E5EB-8214E5A29409}"/>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C2455D92-6614-EA3B-1FA9-32A90D7205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2934D-1BDF-CC31-8515-A8144844CE7E}"/>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9403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934B347-0773-6F0E-7279-E7B112986A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3890B5-3C79-08FA-5A5B-0A1A0861F1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E62793-AE95-B6B6-848D-A954CD466532}"/>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46583894-09A4-9AFC-85CC-1206D792FE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CE4FAC-5782-B8A7-D39B-F91A77F04A7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B492-CEE7-234C-218E-A6EBF02359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EFF0B1-B127-49A3-E77A-7099EBEF44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6B3AD-03FE-5FAC-E2AD-C388C61002FB}"/>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21E94CC1-0E50-3002-760B-A39A2BA012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D8E853-11E8-5112-171C-2805778B5005}"/>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6005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71ED8-FA02-25B1-36AF-B2E8D9DF88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1D1C4-3E78-C4E7-11BB-EFBDD0EBF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B42191-E830-6E5C-664D-1DB4BC0C728D}"/>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DDD6F361-CE9D-B78C-EB05-109BA0733B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A6C641-D0EA-FE4E-0FE2-6FA511230EE3}"/>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6446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655A4-8F71-4101-9717-71CEA82F79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7A1D15-AC23-49FF-54BC-A6EB7F0966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B37B55-3072-925D-F172-CB7DD1FB94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B3C6B0-B70D-650A-143E-BD64FC930C8E}"/>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FE29CD14-F927-686E-8D42-685BA9B017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3836D6-D220-575B-6D85-6EB1A9E142CD}"/>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7425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076F6-25EF-A0B0-D087-EB08454CF5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58A005-DD5E-E201-EAA4-4443B4613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46E5D5-E2D7-6F30-1471-852214E3A3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15C3E5-D85F-96D6-3C06-841C23D48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3390A26-D1D8-78CA-2DF9-83CF92C039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314EAC-6A64-EA18-3DE0-2F355987148A}"/>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8" name="フッター プレースホルダー 7">
            <a:extLst>
              <a:ext uri="{FF2B5EF4-FFF2-40B4-BE49-F238E27FC236}">
                <a16:creationId xmlns:a16="http://schemas.microsoft.com/office/drawing/2014/main" id="{3639779F-EF71-6700-5806-A0391E5249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D2E1B0-00D7-F230-84B6-F4EE19DA6B40}"/>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0665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4B047-E2DA-9D7D-841A-7A541FE624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FD4DF1-2C6E-05DF-677F-927F1A76BF8E}"/>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4" name="フッター プレースホルダー 3">
            <a:extLst>
              <a:ext uri="{FF2B5EF4-FFF2-40B4-BE49-F238E27FC236}">
                <a16:creationId xmlns:a16="http://schemas.microsoft.com/office/drawing/2014/main" id="{7106D565-2BE4-FBB6-EA18-973B1AAC62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82C613-F737-3B74-4F49-7C184B0D485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1438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621017-0C30-F0C4-85D3-745E00E15038}"/>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3" name="フッター プレースホルダー 2">
            <a:extLst>
              <a:ext uri="{FF2B5EF4-FFF2-40B4-BE49-F238E27FC236}">
                <a16:creationId xmlns:a16="http://schemas.microsoft.com/office/drawing/2014/main" id="{AA75825E-53B3-2FE0-E152-98D93AF972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F3A6D7-3AC3-AE3F-3AA7-C08D2FEFE591}"/>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3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207D36-183F-39F6-B09F-B3D8727AC4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439C3C-01F4-F3A1-0864-42B6E2893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9AEDF0-8216-DA84-2E7B-197556A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3DC863-6480-E7F9-9FF2-B778E1B698B8}"/>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BE4501BD-F7DD-D3BB-AB83-9D29CE690B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034D6C-0005-20A2-00EF-AA2B584A76F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6525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67256-C398-E35D-AD4C-917A36D23E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256A60B-48CA-47CB-2D9F-C7C61422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21DE1A7-2BDD-C908-8B4F-71185EC45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5404DF-1401-C064-A340-D6B2A84C2BA6}"/>
              </a:ext>
            </a:extLst>
          </p:cNvPr>
          <p:cNvSpPr>
            <a:spLocks noGrp="1"/>
          </p:cNvSpPr>
          <p:nvPr>
            <p:ph type="dt" sz="half" idx="10"/>
          </p:nvPr>
        </p:nvSpPr>
        <p:spPr/>
        <p:txBody>
          <a:bodyPr/>
          <a:lstStyle/>
          <a:p>
            <a:fld id="{0FD74520-FEA9-FD4B-8DC5-B0858F756BBA}"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279E1790-66E0-925E-6D50-509C1A2996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596392-C486-B0CA-45DB-25A7140FAB4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514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BF9EAD4-14B6-623A-B7AB-99E8F0A2F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BBC987-E4C4-CBE7-9EC0-1BFBF0A8A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8FFA7-97C8-3117-B3D6-841379E45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D74520-FEA9-FD4B-8DC5-B0858F756BBA}"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26DB6030-82AC-9A82-7620-721871E74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999AC7E-76BF-CBC6-3D08-9236E150E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73825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49C72-2E73-B55B-A974-5301BD358C14}"/>
              </a:ext>
            </a:extLst>
          </p:cNvPr>
          <p:cNvSpPr>
            <a:spLocks noGrp="1"/>
          </p:cNvSpPr>
          <p:nvPr>
            <p:ph type="ctrTitle"/>
          </p:nvPr>
        </p:nvSpPr>
        <p:spPr/>
        <p:txBody>
          <a:bodyPr>
            <a:normAutofit fontScale="90000"/>
          </a:bodyPr>
          <a:lstStyle/>
          <a:p>
            <a:r>
              <a:rPr kumimoji="1" lang="en-US" altLang="ja-JP" dirty="0"/>
              <a:t>QMDD</a:t>
            </a:r>
            <a:r>
              <a:rPr kumimoji="1" lang="ja-JP" altLang="en-US"/>
              <a:t>を用いた</a:t>
            </a:r>
            <a:br>
              <a:rPr kumimoji="1" lang="en-US" altLang="ja-JP" dirty="0"/>
            </a:br>
            <a:r>
              <a:rPr kumimoji="1" lang="ja-JP" altLang="en-US"/>
              <a:t>量子回路シミュレータの</a:t>
            </a:r>
            <a:br>
              <a:rPr kumimoji="1" lang="en-US" altLang="ja-JP" dirty="0"/>
            </a:br>
            <a:r>
              <a:rPr kumimoji="1" lang="ja-JP" altLang="en-US"/>
              <a:t>並列化手法</a:t>
            </a:r>
          </a:p>
        </p:txBody>
      </p:sp>
      <p:sp>
        <p:nvSpPr>
          <p:cNvPr id="3" name="字幕 2">
            <a:extLst>
              <a:ext uri="{FF2B5EF4-FFF2-40B4-BE49-F238E27FC236}">
                <a16:creationId xmlns:a16="http://schemas.microsoft.com/office/drawing/2014/main" id="{A26B5C4D-0A7C-2945-D8F2-088E47B03DE6}"/>
              </a:ext>
            </a:extLst>
          </p:cNvPr>
          <p:cNvSpPr>
            <a:spLocks noGrp="1"/>
          </p:cNvSpPr>
          <p:nvPr>
            <p:ph type="subTitle" idx="1"/>
          </p:nvPr>
        </p:nvSpPr>
        <p:spPr/>
        <p:txBody>
          <a:bodyPr/>
          <a:lstStyle/>
          <a:p>
            <a:r>
              <a:rPr kumimoji="1" lang="ja-JP" altLang="en-US"/>
              <a:t>立命館大学</a:t>
            </a:r>
            <a:r>
              <a:rPr kumimoji="1" lang="en-US" altLang="ja-JP" dirty="0"/>
              <a:t> </a:t>
            </a:r>
            <a:r>
              <a:rPr kumimoji="1" lang="ja-JP" altLang="en-US"/>
              <a:t>情報理工学部</a:t>
            </a:r>
            <a:endParaRPr kumimoji="1" lang="en-US" altLang="ja-JP" dirty="0"/>
          </a:p>
          <a:p>
            <a:r>
              <a:rPr lang="ja-JP" altLang="en-US"/>
              <a:t>次世代コンピューティング研究室</a:t>
            </a:r>
            <a:endParaRPr kumimoji="1" lang="en-US" altLang="ja-JP" dirty="0"/>
          </a:p>
          <a:p>
            <a:r>
              <a:rPr kumimoji="1" lang="ja-JP" altLang="en-US"/>
              <a:t>三石</a:t>
            </a:r>
            <a:r>
              <a:rPr kumimoji="1" lang="en-US" altLang="ja-JP" dirty="0"/>
              <a:t> </a:t>
            </a:r>
            <a:r>
              <a:rPr kumimoji="1" lang="ja-JP" altLang="en-US"/>
              <a:t>海人</a:t>
            </a:r>
          </a:p>
        </p:txBody>
      </p:sp>
    </p:spTree>
    <p:extLst>
      <p:ext uri="{BB962C8B-B14F-4D97-AF65-F5344CB8AC3E}">
        <p14:creationId xmlns:p14="http://schemas.microsoft.com/office/powerpoint/2010/main" val="371237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08CC1-5955-6D9A-F61B-F5E7FFDC9B1A}"/>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ADA2E718-3E2E-835E-D2A0-370F39FF0302}"/>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A7FBBD9D-4BF8-A0C2-6527-5D6B7B7C9D38}"/>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707B3D1D-04FC-95C9-5FBB-0BFBC23D8AAE}"/>
              </a:ext>
            </a:extLst>
          </p:cNvPr>
          <p:cNvPicPr>
            <a:picLocks noChangeAspect="1"/>
          </p:cNvPicPr>
          <p:nvPr/>
        </p:nvPicPr>
        <p:blipFill>
          <a:blip r:embed="rId2"/>
          <a:stretch>
            <a:fillRect/>
          </a:stretch>
        </p:blipFill>
        <p:spPr>
          <a:xfrm>
            <a:off x="591485" y="2971799"/>
            <a:ext cx="5343825" cy="2747963"/>
          </a:xfrm>
          <a:prstGeom prst="rect">
            <a:avLst/>
          </a:prstGeom>
        </p:spPr>
      </p:pic>
      <p:pic>
        <p:nvPicPr>
          <p:cNvPr id="31" name="コンテンツ プレースホルダー 30" descr="テキスト&#10;&#10;自動的に生成された説明">
            <a:extLst>
              <a:ext uri="{FF2B5EF4-FFF2-40B4-BE49-F238E27FC236}">
                <a16:creationId xmlns:a16="http://schemas.microsoft.com/office/drawing/2014/main" id="{8D158AA5-390F-D67D-D2E7-CA7977AD981B}"/>
              </a:ext>
            </a:extLst>
          </p:cNvPr>
          <p:cNvPicPr>
            <a:picLocks noGrp="1" noChangeAspect="1"/>
          </p:cNvPicPr>
          <p:nvPr>
            <p:ph sz="half" idx="2"/>
          </p:nvPr>
        </p:nvPicPr>
        <p:blipFill>
          <a:blip r:embed="rId3"/>
          <a:stretch>
            <a:fillRect/>
          </a:stretch>
        </p:blipFill>
        <p:spPr>
          <a:xfrm>
            <a:off x="6865922" y="159115"/>
            <a:ext cx="4139535" cy="6539770"/>
          </a:xfrm>
        </p:spPr>
      </p:pic>
      <p:cxnSp>
        <p:nvCxnSpPr>
          <p:cNvPr id="3" name="直線コネクタ 2">
            <a:extLst>
              <a:ext uri="{FF2B5EF4-FFF2-40B4-BE49-F238E27FC236}">
                <a16:creationId xmlns:a16="http://schemas.microsoft.com/office/drawing/2014/main" id="{99130434-D810-8F4A-C49A-2EEF188813DB}"/>
              </a:ext>
            </a:extLst>
          </p:cNvPr>
          <p:cNvCxnSpPr>
            <a:cxnSpLocks/>
          </p:cNvCxnSpPr>
          <p:nvPr/>
        </p:nvCxnSpPr>
        <p:spPr>
          <a:xfrm>
            <a:off x="59148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2" name="正方形/長方形 1">
            <a:extLst>
              <a:ext uri="{FF2B5EF4-FFF2-40B4-BE49-F238E27FC236}">
                <a16:creationId xmlns:a16="http://schemas.microsoft.com/office/drawing/2014/main" id="{14890EDF-CF30-B90B-1873-C68958D222DB}"/>
              </a:ext>
            </a:extLst>
          </p:cNvPr>
          <p:cNvSpPr/>
          <p:nvPr/>
        </p:nvSpPr>
        <p:spPr>
          <a:xfrm>
            <a:off x="2633168" y="2934475"/>
            <a:ext cx="3075970" cy="131172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F8766D7-D1F9-73D8-B3B6-06A05204F9E6}"/>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A832A028-5C92-43A2-1416-3E579FEBDBA8}"/>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474AE980-7CBB-1331-5338-FB71077D002C}"/>
              </a:ext>
            </a:extLst>
          </p:cNvPr>
          <p:cNvCxnSpPr>
            <a:cxnSpLocks/>
          </p:cNvCxnSpPr>
          <p:nvPr/>
        </p:nvCxnSpPr>
        <p:spPr>
          <a:xfrm>
            <a:off x="261884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6" name="正方形/長方形 15">
            <a:extLst>
              <a:ext uri="{FF2B5EF4-FFF2-40B4-BE49-F238E27FC236}">
                <a16:creationId xmlns:a16="http://schemas.microsoft.com/office/drawing/2014/main" id="{8C1812E0-F72F-CE5F-2579-0F643BD779E3}"/>
              </a:ext>
            </a:extLst>
          </p:cNvPr>
          <p:cNvSpPr/>
          <p:nvPr/>
        </p:nvSpPr>
        <p:spPr>
          <a:xfrm>
            <a:off x="838200" y="4246196"/>
            <a:ext cx="1794968" cy="1372827"/>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C7E9A82-AF62-10F7-F707-1CB528E18BC7}"/>
              </a:ext>
            </a:extLst>
          </p:cNvPr>
          <p:cNvSpPr/>
          <p:nvPr/>
        </p:nvSpPr>
        <p:spPr>
          <a:xfrm>
            <a:off x="1768716" y="2934475"/>
            <a:ext cx="864452" cy="681935"/>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EC8504D-C514-F861-25C0-FC4222DE0DCD}"/>
              </a:ext>
            </a:extLst>
          </p:cNvPr>
          <p:cNvSpPr/>
          <p:nvPr/>
        </p:nvSpPr>
        <p:spPr>
          <a:xfrm>
            <a:off x="838200" y="3624434"/>
            <a:ext cx="921351" cy="621762"/>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A6B8F54-E42B-6A44-D671-47DC045F49AC}"/>
              </a:ext>
            </a:extLst>
          </p:cNvPr>
          <p:cNvSpPr/>
          <p:nvPr/>
        </p:nvSpPr>
        <p:spPr>
          <a:xfrm>
            <a:off x="1768716" y="3616411"/>
            <a:ext cx="864452" cy="62176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81576A3-48DD-7BF5-AB52-C0C2C4642F9E}"/>
              </a:ext>
            </a:extLst>
          </p:cNvPr>
          <p:cNvSpPr/>
          <p:nvPr/>
        </p:nvSpPr>
        <p:spPr>
          <a:xfrm>
            <a:off x="838200" y="2934475"/>
            <a:ext cx="930516" cy="69256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24E802D8-F77A-7E46-1B82-4F16327014E3}"/>
              </a:ext>
            </a:extLst>
          </p:cNvPr>
          <p:cNvSpPr/>
          <p:nvPr/>
        </p:nvSpPr>
        <p:spPr>
          <a:xfrm>
            <a:off x="2633168" y="4257663"/>
            <a:ext cx="1614058" cy="68237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92201BA0-FF3D-1BB8-0F0B-23B9D50CF806}"/>
              </a:ext>
            </a:extLst>
          </p:cNvPr>
          <p:cNvSpPr/>
          <p:nvPr/>
        </p:nvSpPr>
        <p:spPr>
          <a:xfrm>
            <a:off x="2633271" y="4943557"/>
            <a:ext cx="1614058" cy="68237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071FA1CB-925C-169C-DBB1-9A82A10BE519}"/>
              </a:ext>
            </a:extLst>
          </p:cNvPr>
          <p:cNvSpPr/>
          <p:nvPr/>
        </p:nvSpPr>
        <p:spPr>
          <a:xfrm>
            <a:off x="4247226" y="4951891"/>
            <a:ext cx="1461912" cy="68237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6DC8B86E-0023-C8D7-4F97-45D448791954}"/>
              </a:ext>
            </a:extLst>
          </p:cNvPr>
          <p:cNvSpPr/>
          <p:nvPr/>
        </p:nvSpPr>
        <p:spPr>
          <a:xfrm>
            <a:off x="4240522" y="4250235"/>
            <a:ext cx="1461912" cy="701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曲折矢印 29">
            <a:extLst>
              <a:ext uri="{FF2B5EF4-FFF2-40B4-BE49-F238E27FC236}">
                <a16:creationId xmlns:a16="http://schemas.microsoft.com/office/drawing/2014/main" id="{E66B16B6-EC2E-6370-D449-A7DABD501AEB}"/>
              </a:ext>
            </a:extLst>
          </p:cNvPr>
          <p:cNvSpPr/>
          <p:nvPr/>
        </p:nvSpPr>
        <p:spPr>
          <a:xfrm flipH="1" flipV="1">
            <a:off x="6433935" y="4857846"/>
            <a:ext cx="863973" cy="1552837"/>
          </a:xfrm>
          <a:prstGeom prst="bentArrow">
            <a:avLst>
              <a:gd name="adj1" fmla="val 14547"/>
              <a:gd name="adj2" fmla="val 25000"/>
              <a:gd name="adj3" fmla="val 25000"/>
              <a:gd name="adj4" fmla="val 29528"/>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9765383D-61F1-3285-1E36-45FF2F946C29}"/>
                  </a:ext>
                </a:extLst>
              </p:cNvPr>
              <p:cNvSpPr txBox="1"/>
              <p:nvPr/>
            </p:nvSpPr>
            <p:spPr>
              <a:xfrm>
                <a:off x="5596962" y="5964665"/>
                <a:ext cx="779380"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plcHide m:val="on"/>
                              <m:mcs>
                                <m:mc>
                                  <m:mcPr>
                                    <m:count m:val="2"/>
                                    <m:mcJc m:val="center"/>
                                  </m:mcPr>
                                </m:mc>
                              </m:mcs>
                              <m:ctrlPr>
                                <a:rPr kumimoji="1" lang="en-US" altLang="ja-JP" i="1" smtClean="0">
                                  <a:latin typeface="Cambria Math" panose="02040503050406030204" pitchFamily="18" charset="0"/>
                                </a:rPr>
                              </m:ctrlPr>
                            </m:mPr>
                            <m:mr>
                              <m:e>
                                <m:r>
                                  <a:rPr kumimoji="1" lang="en-US" altLang="ja-JP" i="1" smtClean="0">
                                    <a:latin typeface="Cambria Math" panose="02040503050406030204" pitchFamily="18" charset="0"/>
                                  </a:rPr>
                                  <m:t>1</m:t>
                                </m:r>
                              </m:e>
                              <m:e>
                                <m:r>
                                  <a:rPr kumimoji="1" lang="en-US" altLang="ja-JP" i="1" smtClean="0">
                                    <a:latin typeface="Cambria Math" panose="02040503050406030204" pitchFamily="18" charset="0"/>
                                  </a:rPr>
                                  <m:t>0</m:t>
                                </m:r>
                              </m:e>
                            </m:mr>
                            <m:mr>
                              <m:e>
                                <m:r>
                                  <a:rPr kumimoji="1" lang="en-US" altLang="ja-JP" i="1" smtClean="0">
                                    <a:latin typeface="Cambria Math" panose="02040503050406030204" pitchFamily="18" charset="0"/>
                                  </a:rPr>
                                  <m:t>0</m:t>
                                </m:r>
                              </m:e>
                              <m:e>
                                <m:r>
                                  <a:rPr kumimoji="1" lang="en-US" altLang="ja-JP" i="1" smtClean="0">
                                    <a:latin typeface="Cambria Math" panose="02040503050406030204" pitchFamily="18" charset="0"/>
                                  </a:rPr>
                                  <m:t>1</m:t>
                                </m:r>
                              </m:e>
                            </m:mr>
                          </m:m>
                        </m:e>
                      </m:d>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9765383D-61F1-3285-1E36-45FF2F946C29}"/>
                  </a:ext>
                </a:extLst>
              </p:cNvPr>
              <p:cNvSpPr txBox="1">
                <a:spLocks noRot="1" noChangeAspect="1" noMove="1" noResize="1" noEditPoints="1" noAdjustHandles="1" noChangeArrowheads="1" noChangeShapeType="1" noTextEdit="1"/>
              </p:cNvSpPr>
              <p:nvPr/>
            </p:nvSpPr>
            <p:spPr>
              <a:xfrm>
                <a:off x="5596962" y="5964665"/>
                <a:ext cx="779380" cy="461921"/>
              </a:xfrm>
              <a:prstGeom prst="rect">
                <a:avLst/>
              </a:prstGeom>
              <a:blipFill>
                <a:blip r:embed="rId4"/>
                <a:stretch>
                  <a:fillRect t="-2703" b="-162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72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62ED4-7335-A8F2-1246-1B34B328CC6C}"/>
              </a:ext>
            </a:extLst>
          </p:cNvPr>
          <p:cNvSpPr>
            <a:spLocks noGrp="1"/>
          </p:cNvSpPr>
          <p:nvPr>
            <p:ph type="title"/>
          </p:nvPr>
        </p:nvSpPr>
        <p:spPr/>
        <p:txBody>
          <a:bodyPr/>
          <a:lstStyle/>
          <a:p>
            <a:r>
              <a:rPr kumimoji="1" lang="ja-JP" altLang="en-US"/>
              <a:t>処理効率を向上させるための仕組み</a:t>
            </a:r>
          </a:p>
        </p:txBody>
      </p:sp>
      <p:sp>
        <p:nvSpPr>
          <p:cNvPr id="4" name="テキスト プレースホルダー 3">
            <a:extLst>
              <a:ext uri="{FF2B5EF4-FFF2-40B4-BE49-F238E27FC236}">
                <a16:creationId xmlns:a16="http://schemas.microsoft.com/office/drawing/2014/main" id="{C86CD549-9649-E7D0-3A58-B077B9E08C1F}"/>
              </a:ext>
            </a:extLst>
          </p:cNvPr>
          <p:cNvSpPr>
            <a:spLocks noGrp="1"/>
          </p:cNvSpPr>
          <p:nvPr>
            <p:ph type="body" idx="1"/>
          </p:nvPr>
        </p:nvSpPr>
        <p:spPr/>
        <p:txBody>
          <a:bodyPr/>
          <a:lstStyle/>
          <a:p>
            <a:r>
              <a:rPr lang="ja-JP" altLang="en-US"/>
              <a:t>ユニークテーブル</a:t>
            </a:r>
          </a:p>
        </p:txBody>
      </p:sp>
      <p:sp>
        <p:nvSpPr>
          <p:cNvPr id="5" name="コンテンツ プレースホルダー 4">
            <a:extLst>
              <a:ext uri="{FF2B5EF4-FFF2-40B4-BE49-F238E27FC236}">
                <a16:creationId xmlns:a16="http://schemas.microsoft.com/office/drawing/2014/main" id="{AECFBFA5-F8B4-51C1-B85F-0CBA554CD585}"/>
              </a:ext>
            </a:extLst>
          </p:cNvPr>
          <p:cNvSpPr>
            <a:spLocks noGrp="1"/>
          </p:cNvSpPr>
          <p:nvPr>
            <p:ph sz="half" idx="2"/>
          </p:nvPr>
        </p:nvSpPr>
        <p:spPr/>
        <p:txBody>
          <a:bodyPr/>
          <a:lstStyle/>
          <a:p>
            <a:r>
              <a:rPr kumimoji="1" lang="en-US" altLang="ja-JP" dirty="0"/>
              <a:t>QMDD</a:t>
            </a:r>
            <a:r>
              <a:rPr kumimoji="1" lang="ja-JP" altLang="en-US"/>
              <a:t>のノードを保存する</a:t>
            </a:r>
            <a:endParaRPr kumimoji="1" lang="en-US" altLang="ja-JP" dirty="0"/>
          </a:p>
          <a:p>
            <a:endParaRPr kumimoji="1" lang="en-US" altLang="ja-JP" dirty="0"/>
          </a:p>
          <a:p>
            <a:r>
              <a:rPr lang="ja-JP" altLang="en-US"/>
              <a:t>ハッシュテーブルで実装</a:t>
            </a:r>
            <a:endParaRPr kumimoji="1" lang="en-US" altLang="ja-JP" dirty="0"/>
          </a:p>
          <a:p>
            <a:pPr lvl="1"/>
            <a:r>
              <a:rPr lang="ja-JP" altLang="en-US"/>
              <a:t>チェイン法</a:t>
            </a:r>
            <a:endParaRPr lang="en-US" altLang="ja-JP" dirty="0"/>
          </a:p>
          <a:p>
            <a:pPr lvl="1"/>
            <a:endParaRPr kumimoji="1" lang="en-US" altLang="ja-JP" dirty="0"/>
          </a:p>
          <a:p>
            <a:endParaRPr kumimoji="1" lang="ja-JP" altLang="en-US"/>
          </a:p>
          <a:p>
            <a:endParaRPr lang="ja-JP" altLang="en-US"/>
          </a:p>
        </p:txBody>
      </p:sp>
      <p:sp>
        <p:nvSpPr>
          <p:cNvPr id="6" name="テキスト プレースホルダー 5">
            <a:extLst>
              <a:ext uri="{FF2B5EF4-FFF2-40B4-BE49-F238E27FC236}">
                <a16:creationId xmlns:a16="http://schemas.microsoft.com/office/drawing/2014/main" id="{11DBA700-AAD5-AAAF-18B2-F007DF1A1AE7}"/>
              </a:ext>
            </a:extLst>
          </p:cNvPr>
          <p:cNvSpPr>
            <a:spLocks noGrp="1"/>
          </p:cNvSpPr>
          <p:nvPr>
            <p:ph type="body" sz="quarter" idx="3"/>
          </p:nvPr>
        </p:nvSpPr>
        <p:spPr/>
        <p:txBody>
          <a:bodyPr/>
          <a:lstStyle/>
          <a:p>
            <a:r>
              <a:rPr lang="ja-JP" altLang="en-US"/>
              <a:t>演算キャッシュ</a:t>
            </a:r>
          </a:p>
        </p:txBody>
      </p:sp>
      <p:sp>
        <p:nvSpPr>
          <p:cNvPr id="7" name="コンテンツ プレースホルダー 6">
            <a:extLst>
              <a:ext uri="{FF2B5EF4-FFF2-40B4-BE49-F238E27FC236}">
                <a16:creationId xmlns:a16="http://schemas.microsoft.com/office/drawing/2014/main" id="{E42774C1-2E81-E52E-0DC4-0821B8A75823}"/>
              </a:ext>
            </a:extLst>
          </p:cNvPr>
          <p:cNvSpPr>
            <a:spLocks noGrp="1"/>
          </p:cNvSpPr>
          <p:nvPr>
            <p:ph sz="quarter" idx="4"/>
          </p:nvPr>
        </p:nvSpPr>
        <p:spPr/>
        <p:txBody>
          <a:bodyPr/>
          <a:lstStyle/>
          <a:p>
            <a:r>
              <a:rPr kumimoji="1" lang="ja-JP" altLang="en-US"/>
              <a:t>加算・乗算・テンソル積の</a:t>
            </a:r>
            <a:br>
              <a:rPr kumimoji="1" lang="en-US" altLang="ja-JP" dirty="0"/>
            </a:br>
            <a:r>
              <a:rPr kumimoji="1" lang="ja-JP" altLang="en-US"/>
              <a:t>演算結果をキャッシュ</a:t>
            </a:r>
            <a:endParaRPr kumimoji="1" lang="en-US" altLang="ja-JP" dirty="0"/>
          </a:p>
          <a:p>
            <a:endParaRPr kumimoji="1" lang="en-US" altLang="ja-JP" dirty="0"/>
          </a:p>
          <a:p>
            <a:r>
              <a:rPr lang="ja-JP" altLang="en-US"/>
              <a:t>過去の演算結果を再利用</a:t>
            </a:r>
            <a:endParaRPr kumimoji="1" lang="en-US" altLang="ja-JP" dirty="0"/>
          </a:p>
          <a:p>
            <a:endParaRPr lang="ja-JP" altLang="en-US"/>
          </a:p>
        </p:txBody>
      </p:sp>
    </p:spTree>
    <p:extLst>
      <p:ext uri="{BB962C8B-B14F-4D97-AF65-F5344CB8AC3E}">
        <p14:creationId xmlns:p14="http://schemas.microsoft.com/office/powerpoint/2010/main" val="330913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EF66D-0E65-E856-AB60-EF2EDED3CC8A}"/>
              </a:ext>
            </a:extLst>
          </p:cNvPr>
          <p:cNvSpPr>
            <a:spLocks noGrp="1"/>
          </p:cNvSpPr>
          <p:nvPr>
            <p:ph type="title"/>
          </p:nvPr>
        </p:nvSpPr>
        <p:spPr/>
        <p:txBody>
          <a:bodyPr/>
          <a:lstStyle/>
          <a:p>
            <a:r>
              <a:rPr kumimoji="1" lang="en-US" altLang="ja-JP" dirty="0"/>
              <a:t>QMDD</a:t>
            </a:r>
            <a:r>
              <a:rPr kumimoji="1" lang="ja-JP" altLang="en-US"/>
              <a:t>演算の特徴</a:t>
            </a:r>
          </a:p>
        </p:txBody>
      </p:sp>
      <p:pic>
        <p:nvPicPr>
          <p:cNvPr id="5" name="コンテンツ プレースホルダー 4" descr="テキスト&#10;&#10;自動的に生成された説明">
            <a:extLst>
              <a:ext uri="{FF2B5EF4-FFF2-40B4-BE49-F238E27FC236}">
                <a16:creationId xmlns:a16="http://schemas.microsoft.com/office/drawing/2014/main" id="{89D2F592-2E9D-3856-8EEC-7E491E30B520}"/>
              </a:ext>
            </a:extLst>
          </p:cNvPr>
          <p:cNvPicPr>
            <a:picLocks noGrp="1" noChangeAspect="1"/>
          </p:cNvPicPr>
          <p:nvPr>
            <p:ph idx="1"/>
          </p:nvPr>
        </p:nvPicPr>
        <p:blipFill>
          <a:blip r:embed="rId2"/>
          <a:stretch>
            <a:fillRect/>
          </a:stretch>
        </p:blipFill>
        <p:spPr>
          <a:xfrm>
            <a:off x="6165733" y="1027906"/>
            <a:ext cx="5188067" cy="5572897"/>
          </a:xfrm>
        </p:spPr>
      </p:pic>
      <p:sp>
        <p:nvSpPr>
          <p:cNvPr id="6" name="テキスト ボックス 5">
            <a:extLst>
              <a:ext uri="{FF2B5EF4-FFF2-40B4-BE49-F238E27FC236}">
                <a16:creationId xmlns:a16="http://schemas.microsoft.com/office/drawing/2014/main" id="{B474F08C-1EC8-062E-63A1-6E97383A7292}"/>
              </a:ext>
            </a:extLst>
          </p:cNvPr>
          <p:cNvSpPr txBox="1"/>
          <p:nvPr/>
        </p:nvSpPr>
        <p:spPr>
          <a:xfrm>
            <a:off x="838200" y="2070100"/>
            <a:ext cx="2908300" cy="923330"/>
          </a:xfrm>
          <a:prstGeom prst="rect">
            <a:avLst/>
          </a:prstGeom>
          <a:noFill/>
        </p:spPr>
        <p:txBody>
          <a:bodyPr wrap="square" rtlCol="0">
            <a:spAutoFit/>
          </a:bodyPr>
          <a:lstStyle/>
          <a:p>
            <a:r>
              <a:rPr kumimoji="1" lang="en-US" altLang="ja-JP" dirty="0"/>
              <a:t>QMDD</a:t>
            </a:r>
            <a:r>
              <a:rPr kumimoji="1" lang="ja-JP" altLang="en-US"/>
              <a:t>演算アルゴリズムについて簡単な具体例を示しながら説明</a:t>
            </a:r>
          </a:p>
        </p:txBody>
      </p:sp>
      <p:sp>
        <p:nvSpPr>
          <p:cNvPr id="7" name="テキスト ボックス 6">
            <a:extLst>
              <a:ext uri="{FF2B5EF4-FFF2-40B4-BE49-F238E27FC236}">
                <a16:creationId xmlns:a16="http://schemas.microsoft.com/office/drawing/2014/main" id="{7C803AA2-A575-7872-1EFB-C195250FA10B}"/>
              </a:ext>
            </a:extLst>
          </p:cNvPr>
          <p:cNvSpPr txBox="1"/>
          <p:nvPr/>
        </p:nvSpPr>
        <p:spPr>
          <a:xfrm>
            <a:off x="1041400" y="4064000"/>
            <a:ext cx="2908300" cy="646331"/>
          </a:xfrm>
          <a:prstGeom prst="rect">
            <a:avLst/>
          </a:prstGeom>
          <a:noFill/>
        </p:spPr>
        <p:txBody>
          <a:bodyPr wrap="square" rtlCol="0">
            <a:spAutoFit/>
          </a:bodyPr>
          <a:lstStyle/>
          <a:p>
            <a:r>
              <a:rPr kumimoji="1" lang="ja-JP" altLang="en-US"/>
              <a:t>並列化を行う部分についても示す</a:t>
            </a:r>
          </a:p>
        </p:txBody>
      </p:sp>
      <p:sp>
        <p:nvSpPr>
          <p:cNvPr id="8" name="円/楕円 7">
            <a:extLst>
              <a:ext uri="{FF2B5EF4-FFF2-40B4-BE49-F238E27FC236}">
                <a16:creationId xmlns:a16="http://schemas.microsoft.com/office/drawing/2014/main" id="{D7557F3D-DA75-84FB-F82C-222237D904CC}"/>
              </a:ext>
            </a:extLst>
          </p:cNvPr>
          <p:cNvSpPr/>
          <p:nvPr/>
        </p:nvSpPr>
        <p:spPr>
          <a:xfrm>
            <a:off x="5612908" y="4296426"/>
            <a:ext cx="3900609" cy="15336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9107CF04-B48B-9E90-037B-8228F88BF113}"/>
              </a:ext>
            </a:extLst>
          </p:cNvPr>
          <p:cNvCxnSpPr>
            <a:stCxn id="7" idx="3"/>
            <a:endCxn id="8" idx="2"/>
          </p:cNvCxnSpPr>
          <p:nvPr/>
        </p:nvCxnSpPr>
        <p:spPr>
          <a:xfrm>
            <a:off x="3949700" y="4387166"/>
            <a:ext cx="1663208" cy="67609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97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コンテンツ プレースホルダー 18" descr="テーブル が含まれている画像&#10;&#10;自動的に生成された説明">
            <a:extLst>
              <a:ext uri="{FF2B5EF4-FFF2-40B4-BE49-F238E27FC236}">
                <a16:creationId xmlns:a16="http://schemas.microsoft.com/office/drawing/2014/main" id="{A1E14F7C-10E5-37FC-121F-10B818367D15}"/>
              </a:ext>
            </a:extLst>
          </p:cNvPr>
          <p:cNvPicPr>
            <a:picLocks noGrp="1" noChangeAspect="1"/>
          </p:cNvPicPr>
          <p:nvPr>
            <p:ph sz="half" idx="2"/>
          </p:nvPr>
        </p:nvPicPr>
        <p:blipFill>
          <a:blip r:embed="rId2"/>
          <a:stretch>
            <a:fillRect/>
          </a:stretch>
        </p:blipFill>
        <p:spPr>
          <a:xfrm>
            <a:off x="5560710" y="1"/>
            <a:ext cx="6631289" cy="6858000"/>
          </a:xfrm>
        </p:spPr>
      </p:pic>
      <p:sp>
        <p:nvSpPr>
          <p:cNvPr id="2" name="タイトル 1">
            <a:extLst>
              <a:ext uri="{FF2B5EF4-FFF2-40B4-BE49-F238E27FC236}">
                <a16:creationId xmlns:a16="http://schemas.microsoft.com/office/drawing/2014/main" id="{A64F230D-8408-A605-608C-2B5BE57102BE}"/>
              </a:ext>
            </a:extLst>
          </p:cNvPr>
          <p:cNvSpPr>
            <a:spLocks noGrp="1"/>
          </p:cNvSpPr>
          <p:nvPr>
            <p:ph type="title"/>
          </p:nvPr>
        </p:nvSpPr>
        <p:spPr/>
        <p:txBody>
          <a:bodyPr/>
          <a:lstStyle/>
          <a:p>
            <a:r>
              <a:rPr kumimoji="1" lang="ja-JP" altLang="en-US"/>
              <a:t>並列処理による弊害</a:t>
            </a:r>
          </a:p>
        </p:txBody>
      </p:sp>
      <p:sp>
        <p:nvSpPr>
          <p:cNvPr id="10" name="コンテンツ プレースホルダー 9">
            <a:extLst>
              <a:ext uri="{FF2B5EF4-FFF2-40B4-BE49-F238E27FC236}">
                <a16:creationId xmlns:a16="http://schemas.microsoft.com/office/drawing/2014/main" id="{F339879B-83C5-89B5-2A9D-45A13AE352A9}"/>
              </a:ext>
            </a:extLst>
          </p:cNvPr>
          <p:cNvSpPr>
            <a:spLocks noGrp="1"/>
          </p:cNvSpPr>
          <p:nvPr>
            <p:ph sz="half" idx="1"/>
          </p:nvPr>
        </p:nvSpPr>
        <p:spPr/>
        <p:txBody>
          <a:bodyPr/>
          <a:lstStyle/>
          <a:p>
            <a:r>
              <a:rPr lang="ja-JP" altLang="en-US"/>
              <a:t>共有資源へのアクセス</a:t>
            </a:r>
            <a:endParaRPr lang="en-US" altLang="ja-JP" dirty="0"/>
          </a:p>
          <a:p>
            <a:r>
              <a:rPr lang="ja-JP" altLang="en-US"/>
              <a:t>排他制御によるロック待ち</a:t>
            </a:r>
          </a:p>
        </p:txBody>
      </p:sp>
      <p:sp>
        <p:nvSpPr>
          <p:cNvPr id="20" name="円/楕円 19">
            <a:extLst>
              <a:ext uri="{FF2B5EF4-FFF2-40B4-BE49-F238E27FC236}">
                <a16:creationId xmlns:a16="http://schemas.microsoft.com/office/drawing/2014/main" id="{13A709DA-C7CF-A8A9-AF29-FE139A5411A6}"/>
              </a:ext>
            </a:extLst>
          </p:cNvPr>
          <p:cNvSpPr/>
          <p:nvPr/>
        </p:nvSpPr>
        <p:spPr>
          <a:xfrm>
            <a:off x="8702080" y="2611582"/>
            <a:ext cx="286328" cy="152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54F75538-BB9F-91DA-F915-CCEFF2C6BFE8}"/>
              </a:ext>
            </a:extLst>
          </p:cNvPr>
          <p:cNvSpPr/>
          <p:nvPr/>
        </p:nvSpPr>
        <p:spPr>
          <a:xfrm>
            <a:off x="7444467" y="2010324"/>
            <a:ext cx="286328" cy="18099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2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40D89-4783-F587-908F-202CE3403A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268845-5DFF-8B7B-808A-DFE477BB7691}"/>
              </a:ext>
            </a:extLst>
          </p:cNvPr>
          <p:cNvSpPr>
            <a:spLocks noGrp="1"/>
          </p:cNvSpPr>
          <p:nvPr>
            <p:ph type="title"/>
          </p:nvPr>
        </p:nvSpPr>
        <p:spPr/>
        <p:txBody>
          <a:bodyPr/>
          <a:lstStyle/>
          <a:p>
            <a:r>
              <a:rPr kumimoji="1" lang="en-US" altLang="ja-JP" dirty="0"/>
              <a:t>QMDD</a:t>
            </a:r>
            <a:r>
              <a:rPr kumimoji="1" lang="ja-JP" altLang="en-US"/>
              <a:t>演算の特徴</a:t>
            </a:r>
          </a:p>
        </p:txBody>
      </p:sp>
      <p:pic>
        <p:nvPicPr>
          <p:cNvPr id="5" name="コンテンツ プレースホルダー 4" descr="テキスト&#10;&#10;自動的に生成された説明">
            <a:extLst>
              <a:ext uri="{FF2B5EF4-FFF2-40B4-BE49-F238E27FC236}">
                <a16:creationId xmlns:a16="http://schemas.microsoft.com/office/drawing/2014/main" id="{D15DFF38-E733-7673-5ABE-EF4ED503D354}"/>
              </a:ext>
            </a:extLst>
          </p:cNvPr>
          <p:cNvPicPr>
            <a:picLocks noGrp="1" noChangeAspect="1"/>
          </p:cNvPicPr>
          <p:nvPr>
            <p:ph idx="1"/>
          </p:nvPr>
        </p:nvPicPr>
        <p:blipFill>
          <a:blip r:embed="rId2"/>
          <a:stretch>
            <a:fillRect/>
          </a:stretch>
        </p:blipFill>
        <p:spPr>
          <a:xfrm>
            <a:off x="6165733" y="1027906"/>
            <a:ext cx="5188067" cy="5572897"/>
          </a:xfrm>
        </p:spPr>
      </p:pic>
      <p:sp>
        <p:nvSpPr>
          <p:cNvPr id="6" name="テキスト ボックス 5">
            <a:extLst>
              <a:ext uri="{FF2B5EF4-FFF2-40B4-BE49-F238E27FC236}">
                <a16:creationId xmlns:a16="http://schemas.microsoft.com/office/drawing/2014/main" id="{58720E27-FED7-EC51-7C8F-352A5FD21645}"/>
              </a:ext>
            </a:extLst>
          </p:cNvPr>
          <p:cNvSpPr txBox="1"/>
          <p:nvPr/>
        </p:nvSpPr>
        <p:spPr>
          <a:xfrm>
            <a:off x="838200" y="2070100"/>
            <a:ext cx="2908300" cy="1200329"/>
          </a:xfrm>
          <a:prstGeom prst="rect">
            <a:avLst/>
          </a:prstGeom>
          <a:noFill/>
        </p:spPr>
        <p:txBody>
          <a:bodyPr wrap="square" rtlCol="0">
            <a:spAutoFit/>
          </a:bodyPr>
          <a:lstStyle/>
          <a:p>
            <a:r>
              <a:rPr kumimoji="1" lang="ja-JP" altLang="en-US"/>
              <a:t>再度、演算アルゴリズムと照らし合わせながらクリティカルセクションを明示</a:t>
            </a:r>
          </a:p>
        </p:txBody>
      </p:sp>
      <p:sp>
        <p:nvSpPr>
          <p:cNvPr id="7" name="テキスト ボックス 6">
            <a:extLst>
              <a:ext uri="{FF2B5EF4-FFF2-40B4-BE49-F238E27FC236}">
                <a16:creationId xmlns:a16="http://schemas.microsoft.com/office/drawing/2014/main" id="{DEA4A808-51D8-1C88-EA46-0CFC2E3EAA72}"/>
              </a:ext>
            </a:extLst>
          </p:cNvPr>
          <p:cNvSpPr txBox="1"/>
          <p:nvPr/>
        </p:nvSpPr>
        <p:spPr>
          <a:xfrm>
            <a:off x="1041400" y="4064000"/>
            <a:ext cx="2908300" cy="646331"/>
          </a:xfrm>
          <a:prstGeom prst="rect">
            <a:avLst/>
          </a:prstGeom>
          <a:noFill/>
        </p:spPr>
        <p:txBody>
          <a:bodyPr wrap="square" rtlCol="0">
            <a:spAutoFit/>
          </a:bodyPr>
          <a:lstStyle/>
          <a:p>
            <a:r>
              <a:rPr kumimoji="1" lang="ja-JP" altLang="en-US"/>
              <a:t>並列化を行う部分についても示す</a:t>
            </a:r>
          </a:p>
        </p:txBody>
      </p:sp>
      <p:sp>
        <p:nvSpPr>
          <p:cNvPr id="8" name="円/楕円 7">
            <a:extLst>
              <a:ext uri="{FF2B5EF4-FFF2-40B4-BE49-F238E27FC236}">
                <a16:creationId xmlns:a16="http://schemas.microsoft.com/office/drawing/2014/main" id="{77EC3D3D-2246-500E-1E13-3993C7B320D7}"/>
              </a:ext>
            </a:extLst>
          </p:cNvPr>
          <p:cNvSpPr/>
          <p:nvPr/>
        </p:nvSpPr>
        <p:spPr>
          <a:xfrm>
            <a:off x="5612908" y="4296426"/>
            <a:ext cx="3900609" cy="15336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BB72C70E-702E-B950-0E6A-78A387399952}"/>
              </a:ext>
            </a:extLst>
          </p:cNvPr>
          <p:cNvCxnSpPr>
            <a:stCxn id="7" idx="3"/>
            <a:endCxn id="8" idx="2"/>
          </p:cNvCxnSpPr>
          <p:nvPr/>
        </p:nvCxnSpPr>
        <p:spPr>
          <a:xfrm>
            <a:off x="3949700" y="4387166"/>
            <a:ext cx="1663208" cy="67609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正方形/長方形 2">
            <a:extLst>
              <a:ext uri="{FF2B5EF4-FFF2-40B4-BE49-F238E27FC236}">
                <a16:creationId xmlns:a16="http://schemas.microsoft.com/office/drawing/2014/main" id="{DC5958B9-2E9C-FED1-09B8-23CBC3470B28}"/>
              </a:ext>
            </a:extLst>
          </p:cNvPr>
          <p:cNvSpPr/>
          <p:nvPr/>
        </p:nvSpPr>
        <p:spPr>
          <a:xfrm>
            <a:off x="6391020" y="5770011"/>
            <a:ext cx="1491401"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6500CF0-39C3-6456-3947-4A39C80BDA9C}"/>
              </a:ext>
            </a:extLst>
          </p:cNvPr>
          <p:cNvSpPr/>
          <p:nvPr/>
        </p:nvSpPr>
        <p:spPr>
          <a:xfrm>
            <a:off x="7960659" y="4872556"/>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CCE8C56-EF39-83B2-A849-6A0E50DD8045}"/>
              </a:ext>
            </a:extLst>
          </p:cNvPr>
          <p:cNvSpPr/>
          <p:nvPr/>
        </p:nvSpPr>
        <p:spPr>
          <a:xfrm>
            <a:off x="7960659" y="5063259"/>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E173D2B-3D5E-C037-7A1B-F858834BC7D7}"/>
              </a:ext>
            </a:extLst>
          </p:cNvPr>
          <p:cNvSpPr/>
          <p:nvPr/>
        </p:nvSpPr>
        <p:spPr>
          <a:xfrm>
            <a:off x="8606933" y="4872555"/>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3BA3F8C-998B-712D-C0F6-A86EC29A6BB9}"/>
              </a:ext>
            </a:extLst>
          </p:cNvPr>
          <p:cNvSpPr/>
          <p:nvPr/>
        </p:nvSpPr>
        <p:spPr>
          <a:xfrm>
            <a:off x="8606933" y="5063258"/>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FBDA4BFC-7909-E26F-B227-DFA495D6CA3C}"/>
              </a:ext>
            </a:extLst>
          </p:cNvPr>
          <p:cNvCxnSpPr>
            <a:cxnSpLocks/>
            <a:stCxn id="6" idx="3"/>
          </p:cNvCxnSpPr>
          <p:nvPr/>
        </p:nvCxnSpPr>
        <p:spPr>
          <a:xfrm>
            <a:off x="3746500" y="2670265"/>
            <a:ext cx="2644400" cy="319509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FFFB7118-C6BE-C622-1755-8BEE0EDAAFAF}"/>
              </a:ext>
            </a:extLst>
          </p:cNvPr>
          <p:cNvCxnSpPr>
            <a:cxnSpLocks/>
            <a:stCxn id="6" idx="3"/>
            <a:endCxn id="4" idx="1"/>
          </p:cNvCxnSpPr>
          <p:nvPr/>
        </p:nvCxnSpPr>
        <p:spPr>
          <a:xfrm>
            <a:off x="3746500" y="2670265"/>
            <a:ext cx="4214159" cy="229764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2FDF5932-E547-FF2D-A75A-EDF5779ED360}"/>
              </a:ext>
            </a:extLst>
          </p:cNvPr>
          <p:cNvCxnSpPr>
            <a:cxnSpLocks/>
            <a:stCxn id="6" idx="3"/>
            <a:endCxn id="11" idx="1"/>
          </p:cNvCxnSpPr>
          <p:nvPr/>
        </p:nvCxnSpPr>
        <p:spPr>
          <a:xfrm>
            <a:off x="3746500" y="2670265"/>
            <a:ext cx="4214159" cy="248834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CC33918A-8E23-2C33-DFFF-559B5C60532D}"/>
              </a:ext>
            </a:extLst>
          </p:cNvPr>
          <p:cNvCxnSpPr>
            <a:cxnSpLocks/>
            <a:stCxn id="6" idx="3"/>
            <a:endCxn id="12" idx="1"/>
          </p:cNvCxnSpPr>
          <p:nvPr/>
        </p:nvCxnSpPr>
        <p:spPr>
          <a:xfrm>
            <a:off x="3746500" y="2670265"/>
            <a:ext cx="4860433" cy="2297642"/>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0357C29D-C4A0-76A9-D885-504BD74D2C90}"/>
              </a:ext>
            </a:extLst>
          </p:cNvPr>
          <p:cNvCxnSpPr>
            <a:cxnSpLocks/>
            <a:stCxn id="6" idx="3"/>
            <a:endCxn id="13" idx="1"/>
          </p:cNvCxnSpPr>
          <p:nvPr/>
        </p:nvCxnSpPr>
        <p:spPr>
          <a:xfrm>
            <a:off x="3746500" y="2670265"/>
            <a:ext cx="4860433" cy="248834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43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C42F4F-53E4-5D3E-C081-EEF78718349F}"/>
              </a:ext>
            </a:extLst>
          </p:cNvPr>
          <p:cNvSpPr>
            <a:spLocks noGrp="1"/>
          </p:cNvSpPr>
          <p:nvPr>
            <p:ph type="title"/>
          </p:nvPr>
        </p:nvSpPr>
        <p:spPr/>
        <p:txBody>
          <a:bodyPr/>
          <a:lstStyle/>
          <a:p>
            <a:r>
              <a:rPr lang="ja-JP" altLang="en-US"/>
              <a:t>ファイバー概要</a:t>
            </a:r>
            <a:endParaRPr kumimoji="1" lang="ja-JP" altLang="en-US"/>
          </a:p>
        </p:txBody>
      </p:sp>
      <p:sp>
        <p:nvSpPr>
          <p:cNvPr id="3" name="コンテンツ プレースホルダー 2">
            <a:extLst>
              <a:ext uri="{FF2B5EF4-FFF2-40B4-BE49-F238E27FC236}">
                <a16:creationId xmlns:a16="http://schemas.microsoft.com/office/drawing/2014/main" id="{FAC72416-7CB9-DCBD-5579-DCF77BAFBA94}"/>
              </a:ext>
            </a:extLst>
          </p:cNvPr>
          <p:cNvSpPr>
            <a:spLocks noGrp="1"/>
          </p:cNvSpPr>
          <p:nvPr>
            <p:ph idx="1"/>
          </p:nvPr>
        </p:nvSpPr>
        <p:spPr/>
        <p:txBody>
          <a:bodyPr/>
          <a:lstStyle/>
          <a:p>
            <a:r>
              <a:rPr kumimoji="1" lang="ja-JP" altLang="en-US"/>
              <a:t>ファイバー概要をここで説明</a:t>
            </a:r>
            <a:endParaRPr kumimoji="1" lang="en-US" altLang="ja-JP" dirty="0"/>
          </a:p>
          <a:p>
            <a:r>
              <a:rPr lang="ja-JP" altLang="en-US"/>
              <a:t>スレッドの違いについてもここもしくは次スライドで説明</a:t>
            </a:r>
            <a:endParaRPr kumimoji="1" lang="ja-JP" altLang="en-US"/>
          </a:p>
        </p:txBody>
      </p:sp>
    </p:spTree>
    <p:extLst>
      <p:ext uri="{BB962C8B-B14F-4D97-AF65-F5344CB8AC3E}">
        <p14:creationId xmlns:p14="http://schemas.microsoft.com/office/powerpoint/2010/main" val="126184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ダイアグラム&#10;&#10;自動的に生成された説明">
            <a:extLst>
              <a:ext uri="{FF2B5EF4-FFF2-40B4-BE49-F238E27FC236}">
                <a16:creationId xmlns:a16="http://schemas.microsoft.com/office/drawing/2014/main" id="{EB0ECF39-B248-7397-3EAF-C0A93968F5DF}"/>
              </a:ext>
            </a:extLst>
          </p:cNvPr>
          <p:cNvPicPr>
            <a:picLocks noGrp="1" noChangeAspect="1"/>
          </p:cNvPicPr>
          <p:nvPr>
            <p:ph sz="half" idx="2"/>
          </p:nvPr>
        </p:nvPicPr>
        <p:blipFill>
          <a:blip r:embed="rId2"/>
          <a:stretch>
            <a:fillRect/>
          </a:stretch>
        </p:blipFill>
        <p:spPr>
          <a:xfrm>
            <a:off x="5563936" y="0"/>
            <a:ext cx="6631289" cy="6858001"/>
          </a:xfrm>
        </p:spPr>
      </p:pic>
      <p:sp>
        <p:nvSpPr>
          <p:cNvPr id="2" name="タイトル 1">
            <a:extLst>
              <a:ext uri="{FF2B5EF4-FFF2-40B4-BE49-F238E27FC236}">
                <a16:creationId xmlns:a16="http://schemas.microsoft.com/office/drawing/2014/main" id="{F62042A2-74EB-FA49-A8E8-2480FA232125}"/>
              </a:ext>
            </a:extLst>
          </p:cNvPr>
          <p:cNvSpPr>
            <a:spLocks noGrp="1"/>
          </p:cNvSpPr>
          <p:nvPr>
            <p:ph type="title"/>
          </p:nvPr>
        </p:nvSpPr>
        <p:spPr/>
        <p:txBody>
          <a:bodyPr/>
          <a:lstStyle/>
          <a:p>
            <a:r>
              <a:rPr lang="ja-JP" altLang="en-US"/>
              <a:t>ファイバーでの改善</a:t>
            </a:r>
            <a:endParaRPr kumimoji="1" lang="ja-JP" altLang="en-US"/>
          </a:p>
        </p:txBody>
      </p:sp>
      <p:sp>
        <p:nvSpPr>
          <p:cNvPr id="3" name="コンテンツ プレースホルダー 2">
            <a:extLst>
              <a:ext uri="{FF2B5EF4-FFF2-40B4-BE49-F238E27FC236}">
                <a16:creationId xmlns:a16="http://schemas.microsoft.com/office/drawing/2014/main" id="{A9FE2EE4-58A4-C7BD-19BC-DE9BE07D2292}"/>
              </a:ext>
            </a:extLst>
          </p:cNvPr>
          <p:cNvSpPr>
            <a:spLocks noGrp="1"/>
          </p:cNvSpPr>
          <p:nvPr>
            <p:ph sz="half" idx="1"/>
          </p:nvPr>
        </p:nvSpPr>
        <p:spPr>
          <a:xfrm>
            <a:off x="450376" y="1825625"/>
            <a:ext cx="5569424" cy="4351338"/>
          </a:xfrm>
        </p:spPr>
        <p:txBody>
          <a:bodyPr>
            <a:normAutofit lnSpcReduction="10000"/>
          </a:bodyPr>
          <a:lstStyle/>
          <a:p>
            <a:pPr marL="0" indent="0" algn="ctr">
              <a:buNone/>
            </a:pPr>
            <a:r>
              <a:rPr kumimoji="1" lang="ja-JP" altLang="en-US"/>
              <a:t>ロック待ち発生</a:t>
            </a:r>
            <a:endParaRPr kumimoji="1" lang="en-US" altLang="ja-JP" dirty="0"/>
          </a:p>
          <a:p>
            <a:pPr marL="0" indent="0" algn="ctr">
              <a:buNone/>
            </a:pPr>
            <a:endParaRPr kumimoji="1"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t>ファイバーの切り替え</a:t>
            </a:r>
            <a:endParaRPr lang="en-US" altLang="ja-JP" dirty="0"/>
          </a:p>
          <a:p>
            <a:pPr marL="0" indent="0" algn="ctr">
              <a:buNone/>
            </a:pPr>
            <a:endParaRPr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t>非クリティカルセクションを処理</a:t>
            </a:r>
            <a:endParaRPr kumimoji="1" lang="ja-JP" altLang="en-US"/>
          </a:p>
        </p:txBody>
      </p:sp>
      <p:sp>
        <p:nvSpPr>
          <p:cNvPr id="7" name="正方形/長方形 6">
            <a:extLst>
              <a:ext uri="{FF2B5EF4-FFF2-40B4-BE49-F238E27FC236}">
                <a16:creationId xmlns:a16="http://schemas.microsoft.com/office/drawing/2014/main" id="{8249A46D-6747-151C-2DA0-3B2CC842A6BB}"/>
              </a:ext>
            </a:extLst>
          </p:cNvPr>
          <p:cNvSpPr/>
          <p:nvPr/>
        </p:nvSpPr>
        <p:spPr>
          <a:xfrm>
            <a:off x="7308476" y="19094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7DB12E5-92C8-7493-D329-245D5021C09B}"/>
              </a:ext>
            </a:extLst>
          </p:cNvPr>
          <p:cNvSpPr/>
          <p:nvPr/>
        </p:nvSpPr>
        <p:spPr>
          <a:xfrm>
            <a:off x="8509785" y="27026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220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71959-5D16-7B75-18D5-6C4608E85122}"/>
              </a:ext>
            </a:extLst>
          </p:cNvPr>
          <p:cNvSpPr>
            <a:spLocks noGrp="1"/>
          </p:cNvSpPr>
          <p:nvPr>
            <p:ph type="title"/>
          </p:nvPr>
        </p:nvSpPr>
        <p:spPr/>
        <p:txBody>
          <a:bodyPr/>
          <a:lstStyle/>
          <a:p>
            <a:r>
              <a:rPr kumimoji="1" lang="ja-JP" altLang="en-US"/>
              <a:t>比較実験</a:t>
            </a:r>
          </a:p>
        </p:txBody>
      </p:sp>
      <p:sp>
        <p:nvSpPr>
          <p:cNvPr id="3" name="コンテンツ プレースホルダー 2">
            <a:extLst>
              <a:ext uri="{FF2B5EF4-FFF2-40B4-BE49-F238E27FC236}">
                <a16:creationId xmlns:a16="http://schemas.microsoft.com/office/drawing/2014/main" id="{3D209EFC-B7D1-285A-8377-3CBD290BDF06}"/>
              </a:ext>
            </a:extLst>
          </p:cNvPr>
          <p:cNvSpPr>
            <a:spLocks noGrp="1"/>
          </p:cNvSpPr>
          <p:nvPr>
            <p:ph idx="1"/>
          </p:nvPr>
        </p:nvSpPr>
        <p:spPr/>
        <p:txBody>
          <a:bodyPr>
            <a:normAutofit fontScale="77500" lnSpcReduction="20000"/>
          </a:bodyPr>
          <a:lstStyle/>
          <a:p>
            <a:r>
              <a:rPr kumimoji="1" lang="ja-JP" altLang="en-US"/>
              <a:t>ランダムな回転角とターゲットビットを持つ量子回転ゲート（</a:t>
            </a:r>
            <a:r>
              <a:rPr kumimoji="1" lang="en" altLang="ja-JP" dirty="0"/>
              <a:t>Rx, Ry, Rz </a:t>
            </a:r>
            <a:r>
              <a:rPr kumimoji="1" lang="ja-JP" altLang="en"/>
              <a:t>）</a:t>
            </a:r>
            <a:r>
              <a:rPr kumimoji="1" lang="en-US" altLang="ja-JP" dirty="0"/>
              <a:t>200 </a:t>
            </a:r>
            <a:r>
              <a:rPr kumimoji="1" lang="ja-JP" altLang="en-US"/>
              <a:t>個をシミュレーション</a:t>
            </a:r>
            <a:endParaRPr kumimoji="1" lang="en-US" altLang="ja-JP" dirty="0"/>
          </a:p>
          <a:p>
            <a:endParaRPr kumimoji="1" lang="en-US" altLang="ja-JP" dirty="0"/>
          </a:p>
          <a:p>
            <a:r>
              <a:rPr kumimoji="1" lang="ja-JP" altLang="en-US"/>
              <a:t>量子ビット数</a:t>
            </a:r>
            <a:r>
              <a:rPr kumimoji="1" lang="en-US" altLang="ja-JP" dirty="0"/>
              <a:t>(1~20)</a:t>
            </a:r>
            <a:r>
              <a:rPr kumimoji="1" lang="ja-JP" altLang="en-US"/>
              <a:t>で実験</a:t>
            </a:r>
            <a:endParaRPr kumimoji="1" lang="en-US" altLang="ja-JP" dirty="0"/>
          </a:p>
          <a:p>
            <a:endParaRPr kumimoji="1" lang="en-US" altLang="ja-JP" dirty="0"/>
          </a:p>
          <a:p>
            <a:r>
              <a:rPr kumimoji="1" lang="ja-JP" altLang="en-US"/>
              <a:t>逐次処理</a:t>
            </a:r>
            <a:r>
              <a:rPr lang="ja-JP" altLang="en-US"/>
              <a:t>、マルチスレッドによる並列処理、</a:t>
            </a:r>
            <a:br>
              <a:rPr lang="en-US" altLang="ja-JP" dirty="0"/>
            </a:br>
            <a:r>
              <a:rPr lang="ja-JP" altLang="en-US"/>
              <a:t>マルチファイバーマルチスレッドでの提案手法の</a:t>
            </a:r>
            <a:r>
              <a:rPr lang="en-US" altLang="ja-JP" dirty="0"/>
              <a:t>3</a:t>
            </a:r>
            <a:r>
              <a:rPr lang="ja-JP" altLang="en-US"/>
              <a:t>つのケースで平均処理時間を比較</a:t>
            </a:r>
            <a:endParaRPr kumimoji="1" lang="en-US" altLang="ja-JP" dirty="0"/>
          </a:p>
          <a:p>
            <a:endParaRPr lang="en-US" altLang="ja-JP" dirty="0"/>
          </a:p>
          <a:p>
            <a:r>
              <a:rPr kumimoji="1" lang="ja-JP" altLang="en-US"/>
              <a:t>実験環境</a:t>
            </a:r>
            <a:endParaRPr kumimoji="1" lang="en-US" altLang="ja-JP" dirty="0"/>
          </a:p>
          <a:p>
            <a:pPr lvl="1"/>
            <a:r>
              <a:rPr lang="en-US" altLang="ja-JP" dirty="0"/>
              <a:t>macOS 15.0</a:t>
            </a:r>
          </a:p>
          <a:p>
            <a:pPr lvl="1"/>
            <a:r>
              <a:rPr lang="ja-JP" altLang="en-US"/>
              <a:t>チップ</a:t>
            </a:r>
            <a:r>
              <a:rPr lang="en-US" altLang="ja-JP" dirty="0"/>
              <a:t> Apple M3</a:t>
            </a:r>
          </a:p>
          <a:p>
            <a:pPr lvl="1"/>
            <a:r>
              <a:rPr kumimoji="1" lang="ja-JP" altLang="en-US"/>
              <a:t>メモリ</a:t>
            </a:r>
            <a:r>
              <a:rPr lang="en-US" altLang="ja-JP" dirty="0"/>
              <a:t>8GB</a:t>
            </a:r>
          </a:p>
          <a:p>
            <a:pPr lvl="1"/>
            <a:r>
              <a:rPr kumimoji="1" lang="en-US" altLang="ja-JP" dirty="0"/>
              <a:t>8</a:t>
            </a:r>
            <a:r>
              <a:rPr kumimoji="1" lang="ja-JP" altLang="en-US"/>
              <a:t>コア</a:t>
            </a:r>
          </a:p>
        </p:txBody>
      </p:sp>
    </p:spTree>
    <p:extLst>
      <p:ext uri="{BB962C8B-B14F-4D97-AF65-F5344CB8AC3E}">
        <p14:creationId xmlns:p14="http://schemas.microsoft.com/office/powerpoint/2010/main" val="406480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4FC00-D0AD-87CB-9C9D-9BA508C1D65A}"/>
              </a:ext>
            </a:extLst>
          </p:cNvPr>
          <p:cNvSpPr>
            <a:spLocks noGrp="1"/>
          </p:cNvSpPr>
          <p:nvPr>
            <p:ph type="title"/>
          </p:nvPr>
        </p:nvSpPr>
        <p:spPr/>
        <p:txBody>
          <a:bodyPr/>
          <a:lstStyle/>
          <a:p>
            <a:r>
              <a:rPr kumimoji="1" lang="ja-JP" altLang="en-US"/>
              <a:t>実験結果</a:t>
            </a:r>
          </a:p>
        </p:txBody>
      </p:sp>
      <p:graphicFrame>
        <p:nvGraphicFramePr>
          <p:cNvPr id="12" name="コンテンツ プレースホルダー 3">
            <a:extLst>
              <a:ext uri="{FF2B5EF4-FFF2-40B4-BE49-F238E27FC236}">
                <a16:creationId xmlns:a16="http://schemas.microsoft.com/office/drawing/2014/main" id="{B0E6953D-28D8-7E84-6478-B8B057BF0B90}"/>
              </a:ext>
            </a:extLst>
          </p:cNvPr>
          <p:cNvGraphicFramePr>
            <a:graphicFrameLocks/>
          </p:cNvGraphicFramePr>
          <p:nvPr>
            <p:extLst>
              <p:ext uri="{D42A27DB-BD31-4B8C-83A1-F6EECF244321}">
                <p14:modId xmlns:p14="http://schemas.microsoft.com/office/powerpoint/2010/main" val="2108164178"/>
              </p:ext>
            </p:extLst>
          </p:nvPr>
        </p:nvGraphicFramePr>
        <p:xfrm>
          <a:off x="7760970" y="20589"/>
          <a:ext cx="4145280" cy="6837411"/>
        </p:xfrm>
        <a:graphic>
          <a:graphicData uri="http://schemas.openxmlformats.org/drawingml/2006/table">
            <a:tbl>
              <a:tblPr firstRow="1" bandRow="1">
                <a:tableStyleId>{9D7B26C5-4107-4FEC-AEDC-1716B250A1EF}</a:tableStyleId>
              </a:tblPr>
              <a:tblGrid>
                <a:gridCol w="1036320">
                  <a:extLst>
                    <a:ext uri="{9D8B030D-6E8A-4147-A177-3AD203B41FA5}">
                      <a16:colId xmlns:a16="http://schemas.microsoft.com/office/drawing/2014/main" val="2353550797"/>
                    </a:ext>
                  </a:extLst>
                </a:gridCol>
                <a:gridCol w="1036320">
                  <a:extLst>
                    <a:ext uri="{9D8B030D-6E8A-4147-A177-3AD203B41FA5}">
                      <a16:colId xmlns:a16="http://schemas.microsoft.com/office/drawing/2014/main" val="1375988214"/>
                    </a:ext>
                  </a:extLst>
                </a:gridCol>
                <a:gridCol w="1036320">
                  <a:extLst>
                    <a:ext uri="{9D8B030D-6E8A-4147-A177-3AD203B41FA5}">
                      <a16:colId xmlns:a16="http://schemas.microsoft.com/office/drawing/2014/main" val="2901426621"/>
                    </a:ext>
                  </a:extLst>
                </a:gridCol>
                <a:gridCol w="1036320">
                  <a:extLst>
                    <a:ext uri="{9D8B030D-6E8A-4147-A177-3AD203B41FA5}">
                      <a16:colId xmlns:a16="http://schemas.microsoft.com/office/drawing/2014/main" val="1431640568"/>
                    </a:ext>
                  </a:extLst>
                </a:gridCol>
              </a:tblGrid>
              <a:tr h="325591">
                <a:tc>
                  <a:txBody>
                    <a:bodyPr/>
                    <a:lstStyle/>
                    <a:p>
                      <a:pPr algn="l" fontAlgn="ctr"/>
                      <a:r>
                        <a:rPr lang="en-US" altLang="ja-JP" sz="1100" b="0" i="0" u="none" strike="noStrike" dirty="0">
                          <a:solidFill>
                            <a:srgbClr val="000000"/>
                          </a:solidFill>
                          <a:effectLst/>
                          <a:latin typeface="游ゴシック" panose="020B0400000000000000" pitchFamily="34" charset="-128"/>
                          <a:ea typeface="游ゴシック" panose="020B0400000000000000" pitchFamily="34" charset="-128"/>
                        </a:rPr>
                        <a:t>qubit</a:t>
                      </a:r>
                      <a:endParaRPr lang="ja-JP" altLang="en-US" sz="11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100" b="0" i="0" u="none" strike="noStrike" dirty="0" err="1">
                          <a:solidFill>
                            <a:srgbClr val="000000"/>
                          </a:solidFill>
                          <a:effectLst/>
                          <a:latin typeface="游ゴシック" panose="020B0400000000000000" pitchFamily="34" charset="-128"/>
                          <a:ea typeface="游ゴシック" panose="020B0400000000000000" pitchFamily="34" charset="-128"/>
                        </a:rPr>
                        <a:t>逐次処理</a:t>
                      </a:r>
                      <a:endParaRPr lang="en" sz="11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100" b="0" i="0" u="none" strike="noStrike" dirty="0" err="1">
                          <a:solidFill>
                            <a:srgbClr val="000000"/>
                          </a:solidFill>
                          <a:effectLst/>
                          <a:latin typeface="游ゴシック" panose="020B0400000000000000" pitchFamily="34" charset="-128"/>
                          <a:ea typeface="游ゴシック" panose="020B0400000000000000" pitchFamily="34" charset="-128"/>
                        </a:rPr>
                        <a:t>マルチスレッド</a:t>
                      </a:r>
                      <a:endParaRPr lang="en" sz="11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1100" b="0" i="0" u="none" strike="noStrike" dirty="0" err="1">
                          <a:solidFill>
                            <a:srgbClr val="000000"/>
                          </a:solidFill>
                          <a:effectLst/>
                          <a:latin typeface="游ゴシック" panose="020B0400000000000000" pitchFamily="34" charset="-128"/>
                          <a:ea typeface="游ゴシック" panose="020B0400000000000000" pitchFamily="34" charset="-128"/>
                        </a:rPr>
                        <a:t>提案手法</a:t>
                      </a:r>
                      <a:endParaRPr lang="en" sz="11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191311433"/>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3.425187</a:t>
                      </a:r>
                    </a:p>
                  </a:txBody>
                  <a:tcPr marL="9525" marR="9525" marT="9525" marB="0" anchor="ct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7.466503</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7.988529</a:t>
                      </a:r>
                    </a:p>
                  </a:txBody>
                  <a:tcPr marL="9525" marR="9525" marT="9525" marB="0" anchor="ctr"/>
                </a:tc>
                <a:extLst>
                  <a:ext uri="{0D108BD9-81ED-4DB2-BD59-A6C34878D82A}">
                    <a16:rowId xmlns:a16="http://schemas.microsoft.com/office/drawing/2014/main" val="2366916950"/>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6.226767</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13.34786</a:t>
                      </a:r>
                    </a:p>
                  </a:txBody>
                  <a:tcPr marL="9525" marR="9525" marT="9525" marB="0" anchor="ct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13.02376</a:t>
                      </a:r>
                    </a:p>
                  </a:txBody>
                  <a:tcPr marL="9525" marR="9525" marT="9525" marB="0" anchor="ctr"/>
                </a:tc>
                <a:extLst>
                  <a:ext uri="{0D108BD9-81ED-4DB2-BD59-A6C34878D82A}">
                    <a16:rowId xmlns:a16="http://schemas.microsoft.com/office/drawing/2014/main" val="2219682473"/>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3</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10.8857</a:t>
                      </a:r>
                    </a:p>
                  </a:txBody>
                  <a:tcPr marL="9525" marR="9525" marT="9525" marB="0" anchor="ct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21.31199</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22.28397</a:t>
                      </a:r>
                    </a:p>
                  </a:txBody>
                  <a:tcPr marL="9525" marR="9525" marT="9525" marB="0" anchor="ctr"/>
                </a:tc>
                <a:extLst>
                  <a:ext uri="{0D108BD9-81ED-4DB2-BD59-A6C34878D82A}">
                    <a16:rowId xmlns:a16="http://schemas.microsoft.com/office/drawing/2014/main" val="4032496040"/>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4</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19.79543</a:t>
                      </a:r>
                    </a:p>
                  </a:txBody>
                  <a:tcPr marL="9525" marR="9525" marT="9525" marB="0" anchor="ct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32.26937</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32.37798</a:t>
                      </a:r>
                    </a:p>
                  </a:txBody>
                  <a:tcPr marL="9525" marR="9525" marT="9525" marB="0" anchor="ctr"/>
                </a:tc>
                <a:extLst>
                  <a:ext uri="{0D108BD9-81ED-4DB2-BD59-A6C34878D82A}">
                    <a16:rowId xmlns:a16="http://schemas.microsoft.com/office/drawing/2014/main" val="2966182106"/>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5</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33.81575</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53.02759</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48.57056</a:t>
                      </a:r>
                    </a:p>
                  </a:txBody>
                  <a:tcPr marL="9525" marR="9525" marT="9525" marB="0" anchor="ctr"/>
                </a:tc>
                <a:extLst>
                  <a:ext uri="{0D108BD9-81ED-4DB2-BD59-A6C34878D82A}">
                    <a16:rowId xmlns:a16="http://schemas.microsoft.com/office/drawing/2014/main" val="1094169435"/>
                  </a:ext>
                </a:extLst>
              </a:tr>
              <a:tr h="325591">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6</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60.2532</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87.41336</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72.5908</a:t>
                      </a:r>
                    </a:p>
                  </a:txBody>
                  <a:tcPr marL="9525" marR="9525" marT="9525" marB="0" anchor="ctr"/>
                </a:tc>
                <a:extLst>
                  <a:ext uri="{0D108BD9-81ED-4DB2-BD59-A6C34878D82A}">
                    <a16:rowId xmlns:a16="http://schemas.microsoft.com/office/drawing/2014/main" val="3577950281"/>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7</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114.8746</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146.1737</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116.965</a:t>
                      </a:r>
                    </a:p>
                  </a:txBody>
                  <a:tcPr marL="9525" marR="9525" marT="9525" marB="0" anchor="ctr"/>
                </a:tc>
                <a:extLst>
                  <a:ext uri="{0D108BD9-81ED-4DB2-BD59-A6C34878D82A}">
                    <a16:rowId xmlns:a16="http://schemas.microsoft.com/office/drawing/2014/main" val="1015596361"/>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8</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220.3866</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263.3697</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199.0282</a:t>
                      </a:r>
                    </a:p>
                  </a:txBody>
                  <a:tcPr marL="9525" marR="9525" marT="9525" marB="0" anchor="ctr"/>
                </a:tc>
                <a:extLst>
                  <a:ext uri="{0D108BD9-81ED-4DB2-BD59-A6C34878D82A}">
                    <a16:rowId xmlns:a16="http://schemas.microsoft.com/office/drawing/2014/main" val="2143891293"/>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9</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413.3624</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487.6547</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354.3315</a:t>
                      </a:r>
                    </a:p>
                  </a:txBody>
                  <a:tcPr marL="9525" marR="9525" marT="9525" marB="0" anchor="ctr"/>
                </a:tc>
                <a:extLst>
                  <a:ext uri="{0D108BD9-81ED-4DB2-BD59-A6C34878D82A}">
                    <a16:rowId xmlns:a16="http://schemas.microsoft.com/office/drawing/2014/main" val="350220969"/>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10</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844.4536</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896.7308</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636.1883</a:t>
                      </a:r>
                    </a:p>
                  </a:txBody>
                  <a:tcPr marL="9525" marR="9525" marT="9525" marB="0" anchor="ctr"/>
                </a:tc>
                <a:extLst>
                  <a:ext uri="{0D108BD9-81ED-4DB2-BD59-A6C34878D82A}">
                    <a16:rowId xmlns:a16="http://schemas.microsoft.com/office/drawing/2014/main" val="565785859"/>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1648.299</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1700.664</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1262.651</a:t>
                      </a:r>
                    </a:p>
                  </a:txBody>
                  <a:tcPr marL="9525" marR="9525" marT="9525" marB="0" anchor="ctr"/>
                </a:tc>
                <a:extLst>
                  <a:ext uri="{0D108BD9-81ED-4DB2-BD59-A6C34878D82A}">
                    <a16:rowId xmlns:a16="http://schemas.microsoft.com/office/drawing/2014/main" val="1893683118"/>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12</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3400.674</a:t>
                      </a:r>
                    </a:p>
                  </a:txBody>
                  <a:tcPr marL="9525" marR="9525" marT="9525" marB="0" anchor="ctr"/>
                </a:tc>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3231.478</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2546.352</a:t>
                      </a:r>
                    </a:p>
                  </a:txBody>
                  <a:tcPr marL="9525" marR="9525" marT="9525" marB="0" anchor="ctr"/>
                </a:tc>
                <a:extLst>
                  <a:ext uri="{0D108BD9-81ED-4DB2-BD59-A6C34878D82A}">
                    <a16:rowId xmlns:a16="http://schemas.microsoft.com/office/drawing/2014/main" val="1677466896"/>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13</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6829.17</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6610.647</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5053.811</a:t>
                      </a:r>
                    </a:p>
                  </a:txBody>
                  <a:tcPr marL="9525" marR="9525" marT="9525" marB="0" anchor="ctr"/>
                </a:tc>
                <a:extLst>
                  <a:ext uri="{0D108BD9-81ED-4DB2-BD59-A6C34878D82A}">
                    <a16:rowId xmlns:a16="http://schemas.microsoft.com/office/drawing/2014/main" val="3951542966"/>
                  </a:ext>
                </a:extLst>
              </a:tr>
              <a:tr h="325591">
                <a:tc>
                  <a:txBody>
                    <a:bodyPr/>
                    <a:lstStyle/>
                    <a:p>
                      <a:pPr algn="r" fontAlgn="ctr"/>
                      <a:r>
                        <a:rPr lang="en-US" altLang="ja-JP" sz="1200" b="0" i="0" u="none" strike="noStrike" dirty="0">
                          <a:solidFill>
                            <a:srgbClr val="000000"/>
                          </a:solidFill>
                          <a:effectLst/>
                          <a:latin typeface="游ゴシック" panose="020B0400000000000000" pitchFamily="34" charset="-128"/>
                          <a:ea typeface="游ゴシック" panose="020B0400000000000000" pitchFamily="34" charset="-128"/>
                        </a:rPr>
                        <a:t>14</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14001.26</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12412.1</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10453.052</a:t>
                      </a:r>
                    </a:p>
                  </a:txBody>
                  <a:tcPr marL="9525" marR="9525" marT="9525" marB="0" anchor="ctr"/>
                </a:tc>
                <a:extLst>
                  <a:ext uri="{0D108BD9-81ED-4DB2-BD59-A6C34878D82A}">
                    <a16:rowId xmlns:a16="http://schemas.microsoft.com/office/drawing/2014/main" val="39885333"/>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15</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28190.69</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24142.35</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18959.63</a:t>
                      </a:r>
                    </a:p>
                  </a:txBody>
                  <a:tcPr marL="9525" marR="9525" marT="9525" marB="0" anchor="ctr"/>
                </a:tc>
                <a:extLst>
                  <a:ext uri="{0D108BD9-81ED-4DB2-BD59-A6C34878D82A}">
                    <a16:rowId xmlns:a16="http://schemas.microsoft.com/office/drawing/2014/main" val="2445510468"/>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16</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62582.81</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51552.37</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43996.75</a:t>
                      </a:r>
                    </a:p>
                  </a:txBody>
                  <a:tcPr marL="9525" marR="9525" marT="9525" marB="0" anchor="ctr"/>
                </a:tc>
                <a:extLst>
                  <a:ext uri="{0D108BD9-81ED-4DB2-BD59-A6C34878D82A}">
                    <a16:rowId xmlns:a16="http://schemas.microsoft.com/office/drawing/2014/main" val="3450058613"/>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17</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138716.2</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113439.8</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89818.32</a:t>
                      </a:r>
                    </a:p>
                  </a:txBody>
                  <a:tcPr marL="9525" marR="9525" marT="9525" marB="0" anchor="ctr"/>
                </a:tc>
                <a:extLst>
                  <a:ext uri="{0D108BD9-81ED-4DB2-BD59-A6C34878D82A}">
                    <a16:rowId xmlns:a16="http://schemas.microsoft.com/office/drawing/2014/main" val="1534721554"/>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18</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292819.6</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217616.9</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167629</a:t>
                      </a:r>
                    </a:p>
                  </a:txBody>
                  <a:tcPr marL="9525" marR="9525" marT="9525" marB="0" anchor="ctr"/>
                </a:tc>
                <a:extLst>
                  <a:ext uri="{0D108BD9-81ED-4DB2-BD59-A6C34878D82A}">
                    <a16:rowId xmlns:a16="http://schemas.microsoft.com/office/drawing/2014/main" val="305474376"/>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19</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647781.7</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415103.3</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376713.5</a:t>
                      </a:r>
                    </a:p>
                  </a:txBody>
                  <a:tcPr marL="9525" marR="9525" marT="9525" marB="0" anchor="ctr"/>
                </a:tc>
                <a:extLst>
                  <a:ext uri="{0D108BD9-81ED-4DB2-BD59-A6C34878D82A}">
                    <a16:rowId xmlns:a16="http://schemas.microsoft.com/office/drawing/2014/main" val="831867973"/>
                  </a:ext>
                </a:extLst>
              </a:tr>
              <a:tr h="325591">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20</a:t>
                      </a:r>
                    </a:p>
                  </a:txBody>
                  <a:tcPr marL="9525" marR="9525" marT="9525" marB="0" anchor="ctr"/>
                </a:tc>
                <a:tc>
                  <a:txBody>
                    <a:bodyPr/>
                    <a:lstStyle/>
                    <a:p>
                      <a:pPr algn="r" fontAlgn="ctr"/>
                      <a:r>
                        <a:rPr lang="en-US" altLang="ja-JP" sz="1200" b="0" i="0" u="none" strike="noStrike" dirty="0">
                          <a:solidFill>
                            <a:srgbClr val="FF0000"/>
                          </a:solidFill>
                          <a:effectLst/>
                          <a:latin typeface="游ゴシック" panose="020B0400000000000000" pitchFamily="34" charset="-128"/>
                          <a:ea typeface="游ゴシック" panose="020B0400000000000000" pitchFamily="34" charset="-128"/>
                        </a:rPr>
                        <a:t>1133274</a:t>
                      </a:r>
                    </a:p>
                  </a:txBody>
                  <a:tcPr marL="9525" marR="9525" marT="9525" marB="0" anchor="ctr"/>
                </a:tc>
                <a:tc>
                  <a:txBody>
                    <a:bodyPr/>
                    <a:lstStyle/>
                    <a:p>
                      <a:pPr algn="r" fontAlgn="ctr"/>
                      <a:r>
                        <a:rPr lang="en-US" altLang="ja-JP" sz="1200" b="0" i="0" u="none" strike="noStrike">
                          <a:solidFill>
                            <a:srgbClr val="000000"/>
                          </a:solidFill>
                          <a:effectLst/>
                          <a:latin typeface="游ゴシック" panose="020B0400000000000000" pitchFamily="34" charset="-128"/>
                          <a:ea typeface="游ゴシック" panose="020B0400000000000000" pitchFamily="34" charset="-128"/>
                        </a:rPr>
                        <a:t>813354.333</a:t>
                      </a:r>
                    </a:p>
                  </a:txBody>
                  <a:tcPr marL="9525" marR="9525" marT="9525" marB="0" anchor="ctr"/>
                </a:tc>
                <a:tc>
                  <a:txBody>
                    <a:bodyPr/>
                    <a:lstStyle/>
                    <a:p>
                      <a:pPr algn="r" fontAlgn="ctr"/>
                      <a:r>
                        <a:rPr lang="en-US" altLang="ja-JP" sz="1200" b="1" i="0" u="none" strike="noStrike" dirty="0">
                          <a:solidFill>
                            <a:srgbClr val="00B050"/>
                          </a:solidFill>
                          <a:effectLst/>
                          <a:latin typeface="游ゴシック" panose="020B0400000000000000" pitchFamily="34" charset="-128"/>
                          <a:ea typeface="游ゴシック" panose="020B0400000000000000" pitchFamily="34" charset="-128"/>
                        </a:rPr>
                        <a:t>654971.667</a:t>
                      </a:r>
                    </a:p>
                  </a:txBody>
                  <a:tcPr marL="9525" marR="9525" marT="9525" marB="0" anchor="ctr"/>
                </a:tc>
                <a:extLst>
                  <a:ext uri="{0D108BD9-81ED-4DB2-BD59-A6C34878D82A}">
                    <a16:rowId xmlns:a16="http://schemas.microsoft.com/office/drawing/2014/main" val="2610302501"/>
                  </a:ext>
                </a:extLst>
              </a:tr>
            </a:tbl>
          </a:graphicData>
        </a:graphic>
      </p:graphicFrame>
      <p:sp>
        <p:nvSpPr>
          <p:cNvPr id="14" name="コンテンツ プレースホルダー 13">
            <a:extLst>
              <a:ext uri="{FF2B5EF4-FFF2-40B4-BE49-F238E27FC236}">
                <a16:creationId xmlns:a16="http://schemas.microsoft.com/office/drawing/2014/main" id="{74E14FF4-0F56-367A-FAD6-02B9DA852158}"/>
              </a:ext>
            </a:extLst>
          </p:cNvPr>
          <p:cNvSpPr>
            <a:spLocks noGrp="1"/>
          </p:cNvSpPr>
          <p:nvPr>
            <p:ph idx="1"/>
          </p:nvPr>
        </p:nvSpPr>
        <p:spPr>
          <a:xfrm>
            <a:off x="838200" y="1825625"/>
            <a:ext cx="7059930" cy="4351338"/>
          </a:xfrm>
        </p:spPr>
        <p:txBody>
          <a:bodyPr>
            <a:normAutofit/>
          </a:bodyPr>
          <a:lstStyle/>
          <a:p>
            <a:r>
              <a:rPr lang="ja-JP" altLang="en-US"/>
              <a:t>右図はそれぞれ</a:t>
            </a:r>
            <a:r>
              <a:rPr lang="en-US" altLang="ja-JP" dirty="0"/>
              <a:t>10</a:t>
            </a:r>
            <a:r>
              <a:rPr lang="ja-JP" altLang="en-US"/>
              <a:t>回ずつ処理を行った際の平均処理時間</a:t>
            </a:r>
            <a:r>
              <a:rPr lang="en-US" altLang="ja-JP" dirty="0"/>
              <a:t>(</a:t>
            </a:r>
            <a:r>
              <a:rPr lang="en-US" altLang="ja-JP" dirty="0" err="1"/>
              <a:t>ms</a:t>
            </a:r>
            <a:r>
              <a:rPr lang="en-US" altLang="ja-JP" dirty="0"/>
              <a:t>)</a:t>
            </a:r>
          </a:p>
        </p:txBody>
      </p:sp>
    </p:spTree>
    <p:extLst>
      <p:ext uri="{BB962C8B-B14F-4D97-AF65-F5344CB8AC3E}">
        <p14:creationId xmlns:p14="http://schemas.microsoft.com/office/powerpoint/2010/main" val="315072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834B3-EABF-8E3C-EFC2-914E52D4DBEB}"/>
              </a:ext>
            </a:extLst>
          </p:cNvPr>
          <p:cNvSpPr>
            <a:spLocks noGrp="1"/>
          </p:cNvSpPr>
          <p:nvPr>
            <p:ph type="title"/>
          </p:nvPr>
        </p:nvSpPr>
        <p:spPr/>
        <p:txBody>
          <a:bodyPr/>
          <a:lstStyle/>
          <a:p>
            <a:r>
              <a:rPr lang="ja-JP" altLang="en-US"/>
              <a:t>実験結果</a:t>
            </a:r>
            <a:endParaRPr kumimoji="1" lang="ja-JP" altLang="en-US"/>
          </a:p>
        </p:txBody>
      </p:sp>
      <p:sp>
        <p:nvSpPr>
          <p:cNvPr id="3" name="コンテンツ プレースホルダー 2">
            <a:extLst>
              <a:ext uri="{FF2B5EF4-FFF2-40B4-BE49-F238E27FC236}">
                <a16:creationId xmlns:a16="http://schemas.microsoft.com/office/drawing/2014/main" id="{1559BAAC-B4FC-7B0B-9222-544F1CD71429}"/>
              </a:ext>
            </a:extLst>
          </p:cNvPr>
          <p:cNvSpPr>
            <a:spLocks noGrp="1"/>
          </p:cNvSpPr>
          <p:nvPr>
            <p:ph idx="1"/>
          </p:nvPr>
        </p:nvSpPr>
        <p:spPr/>
        <p:txBody>
          <a:bodyPr/>
          <a:lstStyle/>
          <a:p>
            <a:r>
              <a:rPr lang="ja-JP" altLang="en-US"/>
              <a:t>逐次処理は一定数以下の量子ビットの回路において最速</a:t>
            </a:r>
            <a:endParaRPr lang="en-US" altLang="ja-JP" dirty="0"/>
          </a:p>
          <a:p>
            <a:endParaRPr lang="en-US" altLang="ja-JP" dirty="0"/>
          </a:p>
          <a:p>
            <a:r>
              <a:rPr lang="ja-JP" altLang="en-US"/>
              <a:t>スレッドのみでの並列化は量子回路のサイズが大きくなるにつれて逐次のケースより優れた結果を示した</a:t>
            </a:r>
            <a:endParaRPr lang="en-US" altLang="ja-JP" dirty="0"/>
          </a:p>
          <a:p>
            <a:endParaRPr lang="en-US" altLang="ja-JP" dirty="0"/>
          </a:p>
          <a:p>
            <a:r>
              <a:rPr lang="ja-JP" altLang="en-US"/>
              <a:t>提案手法は一定数以上の量子ビットの量子回路において最速</a:t>
            </a:r>
            <a:endParaRPr lang="en-US" altLang="ja-JP" dirty="0"/>
          </a:p>
          <a:p>
            <a:pPr lvl="1"/>
            <a:r>
              <a:rPr lang="ja-JP" altLang="en-US"/>
              <a:t>最大</a:t>
            </a:r>
            <a:r>
              <a:rPr lang="en-US" altLang="ja-JP" dirty="0"/>
              <a:t>42%</a:t>
            </a:r>
            <a:r>
              <a:rPr lang="ja-JP" altLang="en-US"/>
              <a:t>の処理時間の短縮</a:t>
            </a:r>
            <a:r>
              <a:rPr lang="en-US" altLang="ja-JP" dirty="0"/>
              <a:t>(20</a:t>
            </a:r>
            <a:r>
              <a:rPr lang="ja-JP" altLang="en-US"/>
              <a:t>量子ビット時</a:t>
            </a:r>
            <a:r>
              <a:rPr lang="en-US" altLang="ja-JP" dirty="0"/>
              <a:t>)</a:t>
            </a:r>
            <a:endParaRPr lang="ja-JP" altLang="en-US"/>
          </a:p>
          <a:p>
            <a:pPr marL="0" indent="0">
              <a:buNone/>
            </a:pPr>
            <a:endParaRPr kumimoji="1" lang="ja-JP" altLang="en-US"/>
          </a:p>
        </p:txBody>
      </p:sp>
    </p:spTree>
    <p:extLst>
      <p:ext uri="{BB962C8B-B14F-4D97-AF65-F5344CB8AC3E}">
        <p14:creationId xmlns:p14="http://schemas.microsoft.com/office/powerpoint/2010/main" val="19388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86971-8DD1-9E2B-3908-AD77176049FB}"/>
              </a:ext>
            </a:extLst>
          </p:cNvPr>
          <p:cNvSpPr>
            <a:spLocks noGrp="1"/>
          </p:cNvSpPr>
          <p:nvPr>
            <p:ph type="title"/>
          </p:nvPr>
        </p:nvSpPr>
        <p:spPr/>
        <p:txBody>
          <a:bodyPr/>
          <a:lstStyle/>
          <a:p>
            <a:r>
              <a:rPr kumimoji="1" lang="ja-JP" altLang="en-US"/>
              <a:t>量子ゲートと量子状態の行列表現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B9FAB2-4590-11E5-241A-E55CEA999E85}"/>
                  </a:ext>
                </a:extLst>
              </p:cNvPr>
              <p:cNvSpPr>
                <a:spLocks noGrp="1"/>
              </p:cNvSpPr>
              <p:nvPr>
                <p:ph idx="1"/>
              </p:nvPr>
            </p:nvSpPr>
            <p:spPr/>
            <p:txBody>
              <a:bodyPr>
                <a:normAutofit fontScale="92500" lnSpcReduction="10000"/>
              </a:bodyPr>
              <a:lstStyle/>
              <a:p>
                <a:r>
                  <a:rPr lang="ja-JP" altLang="en-US"/>
                  <a:t>量子状態</a:t>
                </a:r>
                <a:r>
                  <a:rPr lang="en-US" altLang="ja-JP" dirty="0"/>
                  <a:t> </a:t>
                </a:r>
                <a:r>
                  <a:rPr lang="ja-JP" altLang="en-US"/>
                  <a:t>→</a:t>
                </a:r>
                <a:r>
                  <a:rPr lang="en-US" altLang="ja-JP" dirty="0"/>
                  <a:t> </a:t>
                </a:r>
                <a:r>
                  <a:rPr lang="ja-JP" altLang="en-US"/>
                  <a:t>一次元ベクトル</a:t>
                </a:r>
                <a:endParaRPr lang="en-US" altLang="ja-JP" dirty="0"/>
              </a:p>
              <a:p>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 </m:t>
                    </m:r>
                    <m:r>
                      <a:rPr lang="ja-JP" altLang="en-US" b="0" i="0" smtClean="0">
                        <a:latin typeface="Cambria Math" panose="02040503050406030204" pitchFamily="18" charset="0"/>
                      </a:rPr>
                      <m:t>　</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oMath>
                </a14:m>
                <a:endParaRPr kumimoji="1" lang="en-US" altLang="ja-JP" dirty="0"/>
              </a:p>
              <a:p>
                <a:pPr marL="0" indent="0">
                  <a:buNone/>
                </a:pPr>
                <a:endParaRPr lang="en-US" altLang="ja-JP" dirty="0"/>
              </a:p>
              <a:p>
                <a:r>
                  <a:rPr lang="ja-JP" altLang="en-US"/>
                  <a:t>任意の量子状態は以上のベクトルのテンソル積で導出可能</a:t>
                </a:r>
                <a:endParaRPr lang="en-US" altLang="ja-JP" dirty="0"/>
              </a:p>
              <a:p>
                <a:endParaRPr kumimoji="1" lang="en-US" altLang="ja-JP" dirty="0"/>
              </a:p>
              <a:p>
                <a:pPr marL="0" indent="0">
                  <a:buNone/>
                </a:pPr>
                <a:r>
                  <a:rPr kumimoji="1" lang="ja-JP" altLang="en-US" dirty="0"/>
                  <a:t>例</a:t>
                </a:r>
                <a:r>
                  <a:rPr kumimoji="1" lang="en-US" altLang="ja-JP" dirty="0"/>
                  <a:t>)</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5DB9FAB2-4590-11E5-241A-E55CEA999E85}"/>
                  </a:ext>
                </a:extLst>
              </p:cNvPr>
              <p:cNvSpPr>
                <a:spLocks noGrp="1" noRot="1" noChangeAspect="1" noMove="1" noResize="1" noEditPoints="1" noAdjustHandles="1" noChangeArrowheads="1" noChangeShapeType="1" noTextEdit="1"/>
              </p:cNvSpPr>
              <p:nvPr>
                <p:ph idx="1"/>
              </p:nvPr>
            </p:nvSpPr>
            <p:spPr>
              <a:blipFill>
                <a:blip r:embed="rId2"/>
                <a:stretch>
                  <a:fillRect l="-1086" t="-2616" b="-69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4764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85A23-2889-BC62-3F95-B031642D0D43}"/>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A77F45EA-5821-4B97-BEC5-5D4AAA3BFA74}"/>
              </a:ext>
            </a:extLst>
          </p:cNvPr>
          <p:cNvSpPr>
            <a:spLocks noGrp="1"/>
          </p:cNvSpPr>
          <p:nvPr>
            <p:ph idx="1"/>
          </p:nvPr>
        </p:nvSpPr>
        <p:spPr/>
        <p:txBody>
          <a:bodyPr/>
          <a:lstStyle/>
          <a:p>
            <a:r>
              <a:rPr lang="ja-JP" altLang="en-US"/>
              <a:t>規模</a:t>
            </a:r>
            <a:r>
              <a:rPr kumimoji="1" lang="ja-JP" altLang="en-US"/>
              <a:t>の小さい量子回路の処理は逐次での処理が高速</a:t>
            </a:r>
            <a:endParaRPr kumimoji="1" lang="en-US" altLang="ja-JP" dirty="0"/>
          </a:p>
          <a:p>
            <a:pPr lvl="1"/>
            <a:r>
              <a:rPr lang="ja-JP" altLang="en-US"/>
              <a:t>スイッチングなどのコストが並列化による恩恵に比べて大きい</a:t>
            </a:r>
            <a:endParaRPr lang="en-US" altLang="ja-JP" dirty="0"/>
          </a:p>
          <a:p>
            <a:pPr lvl="1"/>
            <a:endParaRPr kumimoji="1" lang="en-US" altLang="ja-JP" dirty="0"/>
          </a:p>
          <a:p>
            <a:r>
              <a:rPr lang="ja-JP" altLang="en-US"/>
              <a:t>下手な並列化はあまり効果がなく、クリティカルセクションにおける待ち時間が処理時間の多くを占める</a:t>
            </a:r>
            <a:endParaRPr lang="en-US" altLang="ja-JP" dirty="0"/>
          </a:p>
          <a:p>
            <a:endParaRPr kumimoji="1" lang="en-US" altLang="ja-JP" dirty="0"/>
          </a:p>
          <a:p>
            <a:r>
              <a:rPr kumimoji="1" lang="ja-JP" altLang="en-US"/>
              <a:t>量子回路の規模が大きくなるにつれて並列化による恩恵が大きくなる</a:t>
            </a:r>
          </a:p>
        </p:txBody>
      </p:sp>
    </p:spTree>
    <p:extLst>
      <p:ext uri="{BB962C8B-B14F-4D97-AF65-F5344CB8AC3E}">
        <p14:creationId xmlns:p14="http://schemas.microsoft.com/office/powerpoint/2010/main" val="214930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5D6B5-FBC6-49C7-DA19-6F5AF6CA5FE4}"/>
              </a:ext>
            </a:extLst>
          </p:cNvPr>
          <p:cNvSpPr>
            <a:spLocks noGrp="1"/>
          </p:cNvSpPr>
          <p:nvPr>
            <p:ph type="title"/>
          </p:nvPr>
        </p:nvSpPr>
        <p:spPr/>
        <p:txBody>
          <a:bodyPr/>
          <a:lstStyle/>
          <a:p>
            <a:r>
              <a:rPr kumimoji="1" lang="ja-JP" altLang="en-US"/>
              <a:t>まとめ</a:t>
            </a:r>
          </a:p>
        </p:txBody>
      </p:sp>
      <p:sp>
        <p:nvSpPr>
          <p:cNvPr id="3" name="コンテンツ プレースホルダー 2">
            <a:extLst>
              <a:ext uri="{FF2B5EF4-FFF2-40B4-BE49-F238E27FC236}">
                <a16:creationId xmlns:a16="http://schemas.microsoft.com/office/drawing/2014/main" id="{8D3FF291-53FA-1607-74DA-32440B45F031}"/>
              </a:ext>
            </a:extLst>
          </p:cNvPr>
          <p:cNvSpPr>
            <a:spLocks noGrp="1"/>
          </p:cNvSpPr>
          <p:nvPr>
            <p:ph idx="1"/>
          </p:nvPr>
        </p:nvSpPr>
        <p:spPr/>
        <p:txBody>
          <a:bodyPr/>
          <a:lstStyle/>
          <a:p>
            <a:r>
              <a:rPr kumimoji="1" lang="ja-JP" altLang="en-US"/>
              <a:t>提案した並列化手法は一定以上の規模の量子回路において処理時間の短縮を実現した</a:t>
            </a:r>
            <a:endParaRPr kumimoji="1" lang="en-US" altLang="ja-JP" dirty="0"/>
          </a:p>
          <a:p>
            <a:endParaRPr lang="en-US" altLang="ja-JP" dirty="0"/>
          </a:p>
        </p:txBody>
      </p:sp>
    </p:spTree>
    <p:extLst>
      <p:ext uri="{BB962C8B-B14F-4D97-AF65-F5344CB8AC3E}">
        <p14:creationId xmlns:p14="http://schemas.microsoft.com/office/powerpoint/2010/main" val="89321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B1859-6EDF-C71E-E2AB-3047C6EE4497}"/>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9A6AFD24-6167-413C-EF02-FE0E8FCC65A6}"/>
              </a:ext>
            </a:extLst>
          </p:cNvPr>
          <p:cNvSpPr>
            <a:spLocks noGrp="1"/>
          </p:cNvSpPr>
          <p:nvPr>
            <p:ph idx="1"/>
          </p:nvPr>
        </p:nvSpPr>
        <p:spPr/>
        <p:txBody>
          <a:bodyPr/>
          <a:lstStyle/>
          <a:p>
            <a:r>
              <a:rPr kumimoji="1" lang="ja-JP" altLang="en-US"/>
              <a:t>演算単位ではなく量子回路全体を並列に処理するシミュレータの設計</a:t>
            </a:r>
            <a:endParaRPr kumimoji="1" lang="en-US" altLang="ja-JP" dirty="0"/>
          </a:p>
          <a:p>
            <a:endParaRPr lang="en-US" altLang="ja-JP" dirty="0"/>
          </a:p>
          <a:p>
            <a:r>
              <a:rPr kumimoji="1" lang="ja-JP" altLang="en-US"/>
              <a:t>更なるメモリ効率の向上</a:t>
            </a:r>
            <a:endParaRPr kumimoji="1" lang="en-US" altLang="ja-JP" dirty="0"/>
          </a:p>
          <a:p>
            <a:pPr lvl="1"/>
            <a:r>
              <a:rPr lang="ja-JP" altLang="en-US"/>
              <a:t>テーブルやキャッシュの効率化</a:t>
            </a:r>
            <a:endParaRPr kumimoji="1" lang="en-US" altLang="ja-JP" dirty="0"/>
          </a:p>
          <a:p>
            <a:pPr lvl="1"/>
            <a:r>
              <a:rPr lang="ja-JP" altLang="en-US"/>
              <a:t>ガーベッジコレクション</a:t>
            </a:r>
            <a:endParaRPr kumimoji="1" lang="ja-JP" altLang="en-US"/>
          </a:p>
          <a:p>
            <a:endParaRPr kumimoji="1" lang="ja-JP" altLang="en-US"/>
          </a:p>
        </p:txBody>
      </p:sp>
    </p:spTree>
    <p:extLst>
      <p:ext uri="{BB962C8B-B14F-4D97-AF65-F5344CB8AC3E}">
        <p14:creationId xmlns:p14="http://schemas.microsoft.com/office/powerpoint/2010/main" val="126569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8E504-916E-9321-D4E1-118E764D240C}"/>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① </a:t>
            </a:r>
            <a:r>
              <a:rPr lang="ja-JP" altLang="en-US"/>
              <a:t>量子状態</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7D5AED1-5E92-7030-548F-A1081D21339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oMath>
                </a14:m>
                <a:endParaRPr kumimoji="1" lang="en-US" altLang="ja-JP" dirty="0"/>
              </a:p>
              <a:p>
                <a:endParaRPr kumimoji="1" lang="en-US" altLang="ja-JP" dirty="0"/>
              </a:p>
              <a:p>
                <a:endParaRPr lang="en-US" altLang="ja-JP" dirty="0"/>
              </a:p>
              <a:p>
                <a:endParaRPr kumimoji="1" lang="en-US" altLang="ja-JP" dirty="0"/>
              </a:p>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D7D5AED1-5E92-7030-548F-A1081D213397}"/>
                  </a:ext>
                </a:extLst>
              </p:cNvPr>
              <p:cNvSpPr>
                <a:spLocks noGrp="1" noRot="1" noChangeAspect="1" noMove="1" noResize="1" noEditPoints="1" noAdjustHandles="1" noChangeArrowheads="1" noChangeShapeType="1" noTextEdit="1"/>
              </p:cNvSpPr>
              <p:nvPr>
                <p:ph idx="1"/>
              </p:nvPr>
            </p:nvSpPr>
            <p:spPr>
              <a:blipFill>
                <a:blip r:embed="rId2"/>
                <a:stretch>
                  <a:fillRect l="-1086" t="-5814" b="-6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DEF8A54-9DCA-F840-1832-EE65F71D432A}"/>
                  </a:ext>
                </a:extLst>
              </p:cNvPr>
              <p:cNvSpPr txBox="1"/>
              <p:nvPr/>
            </p:nvSpPr>
            <p:spPr>
              <a:xfrm>
                <a:off x="2828922" y="3200818"/>
                <a:ext cx="559833"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e>
                            </m:mr>
                            <m:mr>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2DEF8A54-9DCA-F840-1832-EE65F71D432A}"/>
                  </a:ext>
                </a:extLst>
              </p:cNvPr>
              <p:cNvSpPr txBox="1">
                <a:spLocks noRot="1" noChangeAspect="1" noMove="1" noResize="1" noEditPoints="1" noAdjustHandles="1" noChangeArrowheads="1" noChangeShapeType="1" noTextEdit="1"/>
              </p:cNvSpPr>
              <p:nvPr/>
            </p:nvSpPr>
            <p:spPr>
              <a:xfrm>
                <a:off x="2828922" y="3200818"/>
                <a:ext cx="559833" cy="615810"/>
              </a:xfrm>
              <a:prstGeom prst="rect">
                <a:avLst/>
              </a:prstGeom>
              <a:blipFill>
                <a:blip r:embed="rId3"/>
                <a:stretch>
                  <a:fillRect b="-1632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2B8D2A5-3D6B-B803-5423-B6BBBF64ACC9}"/>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33AE2A99-52BC-1A2B-EAE4-7574B491EC24}"/>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82B6B8F-D47B-CF6C-D2BD-10C5EDD3AEDB}"/>
                  </a:ext>
                </a:extLst>
              </p:cNvPr>
              <p:cNvSpPr txBox="1"/>
              <p:nvPr/>
            </p:nvSpPr>
            <p:spPr>
              <a:xfrm>
                <a:off x="2828923" y="5698462"/>
                <a:ext cx="55983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1</m:t>
                                </m:r>
                              </m:e>
                            </m:mr>
                          </m:m>
                        </m:e>
                      </m:d>
                    </m:oMath>
                  </m:oMathPara>
                </a14:m>
                <a:endParaRPr kumimoji="1" lang="ja-JP" altLang="en-US" sz="2400"/>
              </a:p>
            </p:txBody>
          </p:sp>
        </mc:Choice>
        <mc:Fallback xmlns="">
          <p:sp>
            <p:nvSpPr>
              <p:cNvPr id="10" name="テキスト ボックス 9">
                <a:extLst>
                  <a:ext uri="{FF2B5EF4-FFF2-40B4-BE49-F238E27FC236}">
                    <a16:creationId xmlns:a16="http://schemas.microsoft.com/office/drawing/2014/main" id="{F82B6B8F-D47B-CF6C-D2BD-10C5EDD3AEDB}"/>
                  </a:ext>
                </a:extLst>
              </p:cNvPr>
              <p:cNvSpPr txBox="1">
                <a:spLocks noRot="1" noChangeAspect="1" noMove="1" noResize="1" noEditPoints="1" noAdjustHandles="1" noChangeArrowheads="1" noChangeShapeType="1" noTextEdit="1"/>
              </p:cNvSpPr>
              <p:nvPr/>
            </p:nvSpPr>
            <p:spPr>
              <a:xfrm>
                <a:off x="2828923" y="5698462"/>
                <a:ext cx="559832" cy="613438"/>
              </a:xfrm>
              <a:prstGeom prst="rect">
                <a:avLst/>
              </a:prstGeom>
              <a:blipFill>
                <a:blip r:embed="rId4"/>
                <a:stretch>
                  <a:fillRect b="-18367"/>
                </a:stretch>
              </a:blipFill>
            </p:spPr>
            <p:txBody>
              <a:bodyPr/>
              <a:lstStyle/>
              <a:p>
                <a:r>
                  <a:rPr lang="ja-JP" altLang="en-US">
                    <a:noFill/>
                  </a:rPr>
                  <a:t> </a:t>
                </a:r>
              </a:p>
            </p:txBody>
          </p:sp>
        </mc:Fallback>
      </mc:AlternateContent>
      <p:pic>
        <p:nvPicPr>
          <p:cNvPr id="20" name="図 19" descr="グラフィカル ユーザー インターフェイス, アプリケーション&#10;&#10;自動的に生成された説明">
            <a:extLst>
              <a:ext uri="{FF2B5EF4-FFF2-40B4-BE49-F238E27FC236}">
                <a16:creationId xmlns:a16="http://schemas.microsoft.com/office/drawing/2014/main" id="{205EA522-DCB7-45C0-D1EB-0253BFDF867C}"/>
              </a:ext>
            </a:extLst>
          </p:cNvPr>
          <p:cNvPicPr>
            <a:picLocks noChangeAspect="1"/>
          </p:cNvPicPr>
          <p:nvPr/>
        </p:nvPicPr>
        <p:blipFill>
          <a:blip r:embed="rId5"/>
          <a:stretch>
            <a:fillRect/>
          </a:stretch>
        </p:blipFill>
        <p:spPr>
          <a:xfrm>
            <a:off x="6808888" y="1712501"/>
            <a:ext cx="1124778" cy="2288793"/>
          </a:xfrm>
          <a:prstGeom prst="rect">
            <a:avLst/>
          </a:prstGeom>
        </p:spPr>
      </p:pic>
      <p:pic>
        <p:nvPicPr>
          <p:cNvPr id="22" name="図 21" descr="グラフィカル ユーザー インターフェイス, アプリケーション&#10;&#10;自動的に生成された説明">
            <a:extLst>
              <a:ext uri="{FF2B5EF4-FFF2-40B4-BE49-F238E27FC236}">
                <a16:creationId xmlns:a16="http://schemas.microsoft.com/office/drawing/2014/main" id="{AE7B6150-DD70-0AEE-7ED4-2E8CCDCA50A8}"/>
              </a:ext>
            </a:extLst>
          </p:cNvPr>
          <p:cNvPicPr>
            <a:picLocks noChangeAspect="1"/>
          </p:cNvPicPr>
          <p:nvPr/>
        </p:nvPicPr>
        <p:blipFill>
          <a:blip r:embed="rId6"/>
          <a:stretch>
            <a:fillRect/>
          </a:stretch>
        </p:blipFill>
        <p:spPr>
          <a:xfrm>
            <a:off x="6808888" y="4429508"/>
            <a:ext cx="1124778" cy="2288792"/>
          </a:xfrm>
          <a:prstGeom prst="rect">
            <a:avLst/>
          </a:prstGeom>
        </p:spPr>
      </p:pic>
    </p:spTree>
    <p:extLst>
      <p:ext uri="{BB962C8B-B14F-4D97-AF65-F5344CB8AC3E}">
        <p14:creationId xmlns:p14="http://schemas.microsoft.com/office/powerpoint/2010/main" val="262866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721402A-65CD-4058-59E9-B1F2BE9384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A581EF-B3AF-B96E-5A54-12E35E95ABA5}"/>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② </a:t>
            </a:r>
            <a:r>
              <a:rPr lang="ja-JP" altLang="en-US"/>
              <a:t>単一量子ゲート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A97EC9-8B5C-E6A7-08B3-7F16BCAEA12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oMath>
                </a14:m>
                <a:r>
                  <a:rPr kumimoji="1" lang="ja-JP" altLang="en-US" dirty="0"/>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74A97EC9-8B5C-E6A7-08B3-7F16BCAEA127}"/>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3813A16-D8D7-E462-5C7B-304975B20931}"/>
                  </a:ext>
                </a:extLst>
              </p:cNvPr>
              <p:cNvSpPr txBox="1"/>
              <p:nvPr/>
            </p:nvSpPr>
            <p:spPr>
              <a:xfrm>
                <a:off x="2773673" y="3385484"/>
                <a:ext cx="1037528"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3813A16-D8D7-E462-5C7B-304975B20931}"/>
                  </a:ext>
                </a:extLst>
              </p:cNvPr>
              <p:cNvSpPr txBox="1">
                <a:spLocks noRot="1" noChangeAspect="1" noMove="1" noResize="1" noEditPoints="1" noAdjustHandles="1" noChangeArrowheads="1" noChangeShapeType="1" noTextEdit="1"/>
              </p:cNvSpPr>
              <p:nvPr/>
            </p:nvSpPr>
            <p:spPr>
              <a:xfrm>
                <a:off x="2773673" y="3385484"/>
                <a:ext cx="1037528" cy="615810"/>
              </a:xfrm>
              <a:prstGeom prst="rect">
                <a:avLst/>
              </a:prstGeom>
              <a:blipFill>
                <a:blip r:embed="rId3"/>
                <a:stretch>
                  <a:fillRect b="-1836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8628D80-106B-80BE-2B4E-3CFB53104D34}"/>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47409E9C-4928-4D9D-E61A-F0A6B79053F8}"/>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83E09284-03B4-1F44-3B59-D7C52A947AE9}"/>
              </a:ext>
            </a:extLst>
          </p:cNvPr>
          <p:cNvPicPr>
            <a:picLocks noChangeAspect="1"/>
          </p:cNvPicPr>
          <p:nvPr/>
        </p:nvPicPr>
        <p:blipFill>
          <a:blip r:embed="rId4"/>
          <a:stretch>
            <a:fillRect/>
          </a:stretch>
        </p:blipFill>
        <p:spPr>
          <a:xfrm>
            <a:off x="6230917" y="1893094"/>
            <a:ext cx="2184400" cy="4445000"/>
          </a:xfrm>
          <a:prstGeom prst="rect">
            <a:avLst/>
          </a:prstGeom>
        </p:spPr>
      </p:pic>
    </p:spTree>
    <p:extLst>
      <p:ext uri="{BB962C8B-B14F-4D97-AF65-F5344CB8AC3E}">
        <p14:creationId xmlns:p14="http://schemas.microsoft.com/office/powerpoint/2010/main" val="139393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DCEF3E8-1765-A338-DD2C-26EB675EB38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064239-CD86-092F-640F-70D2E39CCDCD}"/>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③ </a:t>
            </a:r>
            <a:r>
              <a:rPr lang="ja-JP" altLang="en-US"/>
              <a:t>複数量子ゲート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7C4700-EAEA-FE47-9E66-FB0EA3ED5D55}"/>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𝐶𝑁𝑂𝑇</m:t>
                    </m:r>
                  </m:oMath>
                </a14:m>
                <a:r>
                  <a:rPr kumimoji="1" lang="ja-JP" altLang="en-US"/>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27C4700-EAEA-FE47-9E66-FB0EA3ED5D55}"/>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843B3AE-F809-66CC-8C99-08D4743D0A26}"/>
                  </a:ext>
                </a:extLst>
              </p:cNvPr>
              <p:cNvSpPr txBox="1"/>
              <p:nvPr/>
            </p:nvSpPr>
            <p:spPr>
              <a:xfrm>
                <a:off x="2053452" y="3589020"/>
                <a:ext cx="2110771" cy="12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smtClean="0">
                                  <a:latin typeface="Cambria Math" panose="02040503050406030204" pitchFamily="18" charset="0"/>
                                </a:rPr>
                              </m:ctrlPr>
                            </m:mPr>
                            <m:mr>
                              <m:e>
                                <m:m>
                                  <m:mPr>
                                    <m:plcHide m:val="on"/>
                                    <m:mcs>
                                      <m:mc>
                                        <m:mcPr>
                                          <m:count m:val="2"/>
                                          <m:mcJc m:val="center"/>
                                        </m:mcPr>
                                      </m:mc>
                                    </m:mcs>
                                    <m:ctrlPr>
                                      <a:rPr lang="en-US" altLang="ja-JP" sz="2400" i="1" smtClean="0">
                                        <a:latin typeface="Cambria Math" panose="02040503050406030204" pitchFamily="18" charset="0"/>
                                      </a:rPr>
                                    </m:ctrlPr>
                                  </m:mPr>
                                  <m:mr>
                                    <m:e>
                                      <m:r>
                                        <m:rPr>
                                          <m:brk m:alnAt="7"/>
                                        </m:rPr>
                                        <a:rPr lang="en-US" altLang="ja-JP" sz="2400" i="1" smtClean="0">
                                          <a:latin typeface="Cambria Math" panose="02040503050406030204" pitchFamily="18" charset="0"/>
                                        </a:rPr>
                                        <m:t>1</m:t>
                                      </m:r>
                                    </m:e>
                                    <m:e>
                                      <m:r>
                                        <m:rPr>
                                          <m:brk m:alnAt="7"/>
                                        </m:rPr>
                                        <a:rPr lang="en-US" altLang="ja-JP" sz="2400" i="1" smtClean="0">
                                          <a:latin typeface="Cambria Math" panose="02040503050406030204" pitchFamily="18" charset="0"/>
                                        </a:rPr>
                                        <m:t>0</m:t>
                                      </m:r>
                                    </m:e>
                                  </m:mr>
                                  <m:mr>
                                    <m:e>
                                      <m:r>
                                        <m:rPr>
                                          <m:brk m:alnAt="7"/>
                                        </m:rPr>
                                        <a:rPr lang="en-US" altLang="ja-JP" sz="2400" i="1" smtClean="0">
                                          <a:latin typeface="Cambria Math" panose="02040503050406030204" pitchFamily="18" charset="0"/>
                                        </a:rPr>
                                        <m:t>0</m:t>
                                      </m:r>
                                    </m:e>
                                    <m:e>
                                      <m:r>
                                        <m:rPr>
                                          <m:brk m:alnAt="7"/>
                                        </m:rPr>
                                        <a:rPr lang="en-US" altLang="ja-JP" sz="2400" i="1" smtClean="0">
                                          <a:latin typeface="Cambria Math" panose="02040503050406030204" pitchFamily="18" charset="0"/>
                                        </a:rPr>
                                        <m:t>1</m:t>
                                      </m:r>
                                    </m:e>
                                  </m:mr>
                                </m:m>
                              </m:e>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mr>
                            <m:mr>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C843B3AE-F809-66CC-8C99-08D4743D0A26}"/>
                  </a:ext>
                </a:extLst>
              </p:cNvPr>
              <p:cNvSpPr txBox="1">
                <a:spLocks noRot="1" noChangeAspect="1" noMove="1" noResize="1" noEditPoints="1" noAdjustHandles="1" noChangeArrowheads="1" noChangeShapeType="1" noTextEdit="1"/>
              </p:cNvSpPr>
              <p:nvPr/>
            </p:nvSpPr>
            <p:spPr>
              <a:xfrm>
                <a:off x="2053452" y="3589020"/>
                <a:ext cx="2110771" cy="1284647"/>
              </a:xfrm>
              <a:prstGeom prst="rect">
                <a:avLst/>
              </a:prstGeom>
              <a:blipFill>
                <a:blip r:embed="rId3"/>
                <a:stretch>
                  <a:fillRect b="-784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83510-D5BE-A367-A3A1-344FA83E0D7C}"/>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C2D1CEDA-5A21-0624-5D9D-566DA3D60BDD}"/>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253889B6-FAA2-C35B-2C49-FA5793C737FB}"/>
              </a:ext>
            </a:extLst>
          </p:cNvPr>
          <p:cNvPicPr>
            <a:picLocks noChangeAspect="1"/>
          </p:cNvPicPr>
          <p:nvPr/>
        </p:nvPicPr>
        <p:blipFill>
          <a:blip r:embed="rId4"/>
          <a:stretch>
            <a:fillRect/>
          </a:stretch>
        </p:blipFill>
        <p:spPr>
          <a:xfrm>
            <a:off x="7132444" y="1409700"/>
            <a:ext cx="2781300" cy="5448300"/>
          </a:xfrm>
          <a:prstGeom prst="rect">
            <a:avLst/>
          </a:prstGeom>
        </p:spPr>
      </p:pic>
    </p:spTree>
    <p:extLst>
      <p:ext uri="{BB962C8B-B14F-4D97-AF65-F5344CB8AC3E}">
        <p14:creationId xmlns:p14="http://schemas.microsoft.com/office/powerpoint/2010/main" val="7205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4F636-13B7-E83F-7E43-DCFD5CE318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DDFBB5-E212-2533-66C4-F9B6D269A0E9}"/>
              </a:ext>
            </a:extLst>
          </p:cNvPr>
          <p:cNvSpPr>
            <a:spLocks noGrp="1"/>
          </p:cNvSpPr>
          <p:nvPr>
            <p:ph type="title"/>
          </p:nvPr>
        </p:nvSpPr>
        <p:spPr/>
        <p:txBody>
          <a:bodyPr/>
          <a:lstStyle/>
          <a:p>
            <a:r>
              <a:rPr kumimoji="1" lang="ja-JP" altLang="en-US"/>
              <a:t>量子ゲートと量子状態の行列表現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6BCBF5-134A-FA5D-180B-6295D75D4277}"/>
                  </a:ext>
                </a:extLst>
              </p:cNvPr>
              <p:cNvSpPr>
                <a:spLocks noGrp="1"/>
              </p:cNvSpPr>
              <p:nvPr>
                <p:ph idx="1"/>
              </p:nvPr>
            </p:nvSpPr>
            <p:spPr/>
            <p:txBody>
              <a:bodyPr>
                <a:normAutofit/>
              </a:bodyPr>
              <a:lstStyle/>
              <a:p>
                <a:r>
                  <a:rPr lang="ja-JP" altLang="en-US"/>
                  <a:t>量子ゲート</a:t>
                </a:r>
                <a:r>
                  <a:rPr lang="en-US" altLang="ja-JP" dirty="0"/>
                  <a:t> </a:t>
                </a:r>
                <a:r>
                  <a:rPr lang="ja-JP" altLang="en-US"/>
                  <a:t>→</a:t>
                </a:r>
                <a:r>
                  <a:rPr lang="en-US" altLang="ja-JP" dirty="0"/>
                  <a:t> </a:t>
                </a:r>
                <a:r>
                  <a:rPr lang="ja-JP" altLang="en-US"/>
                  <a:t>二次元のユニタリ行列</a:t>
                </a:r>
                <a:endParaRPr lang="en-US" altLang="ja-JP" dirty="0"/>
              </a:p>
              <a:p>
                <a:pPr marL="0" indent="0">
                  <a:buNone/>
                </a:pPr>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oMath>
                </a14:m>
                <a:endParaRPr kumimoji="1" lang="en-US" altLang="ja-JP" dirty="0"/>
              </a:p>
              <a:p>
                <a:pPr marL="0" indent="0">
                  <a:buNone/>
                </a:pPr>
                <a:endParaRPr lang="en-US" altLang="ja-JP" dirty="0"/>
              </a:p>
              <a:p>
                <a:r>
                  <a:rPr lang="ja-JP" altLang="en-US"/>
                  <a:t>任意の量子ゲート適用後の量子状態は行列積で導出可能</a:t>
                </a:r>
                <a:endParaRPr lang="en-US" altLang="ja-JP" dirty="0"/>
              </a:p>
              <a:p>
                <a:pPr marL="0" indent="0">
                  <a:buNone/>
                </a:pPr>
                <a:endParaRPr kumimoji="1" lang="en-US" altLang="ja-JP" dirty="0"/>
              </a:p>
              <a:p>
                <a:pPr marL="0" indent="0">
                  <a:buNone/>
                </a:pPr>
                <a:r>
                  <a:rPr kumimoji="1" lang="ja-JP" altLang="en-US" dirty="0"/>
                  <a:t>例</a:t>
                </a:r>
                <a:r>
                  <a:rPr kumimoji="1" lang="en-US" altLang="ja-JP" dirty="0"/>
                  <a:t>) </a:t>
                </a:r>
                <a14:m>
                  <m:oMath xmlns:m="http://schemas.openxmlformats.org/officeDocument/2006/math">
                    <m:r>
                      <a:rPr lang="en-US" altLang="ja-JP" b="0" i="1" dirty="0" smtClean="0">
                        <a:latin typeface="Cambria Math" panose="02040503050406030204" pitchFamily="18" charset="0"/>
                      </a:rPr>
                      <m:t>𝑋</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dirty="0"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CE6BCBF5-134A-FA5D-180B-6295D75D4277}"/>
                  </a:ext>
                </a:extLst>
              </p:cNvPr>
              <p:cNvSpPr>
                <a:spLocks noGrp="1" noRot="1" noChangeAspect="1" noMove="1" noResize="1" noEditPoints="1" noAdjustHandles="1" noChangeArrowheads="1" noChangeShapeType="1" noTextEdit="1"/>
              </p:cNvSpPr>
              <p:nvPr>
                <p:ph idx="1"/>
              </p:nvPr>
            </p:nvSpPr>
            <p:spPr>
              <a:blipFill>
                <a:blip r:embed="rId2"/>
                <a:stretch>
                  <a:fillRect l="-1206" t="-2326" b="-15116"/>
                </a:stretch>
              </a:blipFill>
            </p:spPr>
            <p:txBody>
              <a:bodyPr/>
              <a:lstStyle/>
              <a:p>
                <a:r>
                  <a:rPr lang="ja-JP" altLang="en-US">
                    <a:noFill/>
                  </a:rPr>
                  <a:t> </a:t>
                </a:r>
              </a:p>
            </p:txBody>
          </p:sp>
        </mc:Fallback>
      </mc:AlternateContent>
      <p:pic>
        <p:nvPicPr>
          <p:cNvPr id="4" name="図 3" descr="時計 が含まれている画像&#10;&#10;自動的に生成された説明">
            <a:extLst>
              <a:ext uri="{FF2B5EF4-FFF2-40B4-BE49-F238E27FC236}">
                <a16:creationId xmlns:a16="http://schemas.microsoft.com/office/drawing/2014/main" id="{8A640197-C1E5-CDA6-7B46-94D35517E261}"/>
              </a:ext>
            </a:extLst>
          </p:cNvPr>
          <p:cNvPicPr>
            <a:picLocks noChangeAspect="1"/>
          </p:cNvPicPr>
          <p:nvPr/>
        </p:nvPicPr>
        <p:blipFill>
          <a:blip r:embed="rId3"/>
          <a:stretch>
            <a:fillRect/>
          </a:stretch>
        </p:blipFill>
        <p:spPr>
          <a:xfrm>
            <a:off x="7999366" y="5023853"/>
            <a:ext cx="3548744" cy="965467"/>
          </a:xfrm>
          <a:prstGeom prst="rect">
            <a:avLst/>
          </a:prstGeom>
        </p:spPr>
      </p:pic>
    </p:spTree>
    <p:extLst>
      <p:ext uri="{BB962C8B-B14F-4D97-AF65-F5344CB8AC3E}">
        <p14:creationId xmlns:p14="http://schemas.microsoft.com/office/powerpoint/2010/main" val="1962665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DCBB2-93A2-62AB-0E1A-BA7F4BB7D373}"/>
              </a:ext>
            </a:extLst>
          </p:cNvPr>
          <p:cNvSpPr>
            <a:spLocks noGrp="1"/>
          </p:cNvSpPr>
          <p:nvPr>
            <p:ph type="title"/>
          </p:nvPr>
        </p:nvSpPr>
        <p:spPr/>
        <p:txBody>
          <a:bodyPr/>
          <a:lstStyle/>
          <a:p>
            <a:r>
              <a:rPr kumimoji="1" lang="ja-JP" altLang="en-US"/>
              <a:t>量子回路シミュレータに係る演算処理</a:t>
            </a:r>
          </a:p>
        </p:txBody>
      </p:sp>
      <p:sp>
        <p:nvSpPr>
          <p:cNvPr id="3" name="コンテンツ プレースホルダー 2">
            <a:extLst>
              <a:ext uri="{FF2B5EF4-FFF2-40B4-BE49-F238E27FC236}">
                <a16:creationId xmlns:a16="http://schemas.microsoft.com/office/drawing/2014/main" id="{FD536D6C-FDBB-A491-2E45-608F8A6FDE65}"/>
              </a:ext>
            </a:extLst>
          </p:cNvPr>
          <p:cNvSpPr>
            <a:spLocks noGrp="1"/>
          </p:cNvSpPr>
          <p:nvPr>
            <p:ph idx="1"/>
          </p:nvPr>
        </p:nvSpPr>
        <p:spPr/>
        <p:txBody>
          <a:bodyPr/>
          <a:lstStyle/>
          <a:p>
            <a:r>
              <a:rPr kumimoji="1" lang="ja-JP" altLang="en-US">
                <a:solidFill>
                  <a:srgbClr val="FF0000"/>
                </a:solidFill>
              </a:rPr>
              <a:t>乗算</a:t>
            </a:r>
            <a:endParaRPr kumimoji="1" lang="en-US" altLang="ja-JP" dirty="0">
              <a:solidFill>
                <a:srgbClr val="FF0000"/>
              </a:solidFill>
            </a:endParaRPr>
          </a:p>
          <a:p>
            <a:pPr lvl="1"/>
            <a:r>
              <a:rPr kumimoji="1" lang="ja-JP" altLang="en-US"/>
              <a:t>量子状態の更新に必要</a:t>
            </a:r>
            <a:endParaRPr kumimoji="1" lang="en-US" altLang="ja-JP" dirty="0"/>
          </a:p>
          <a:p>
            <a:pPr lvl="1"/>
            <a:endParaRPr lang="en-US" altLang="ja-JP" dirty="0"/>
          </a:p>
          <a:p>
            <a:r>
              <a:rPr kumimoji="1" lang="ja-JP" altLang="en-US">
                <a:solidFill>
                  <a:srgbClr val="FF0000"/>
                </a:solidFill>
              </a:rPr>
              <a:t>テンソル積</a:t>
            </a:r>
            <a:endParaRPr kumimoji="1" lang="en-US" altLang="ja-JP" dirty="0">
              <a:solidFill>
                <a:srgbClr val="FF0000"/>
              </a:solidFill>
            </a:endParaRPr>
          </a:p>
          <a:p>
            <a:pPr lvl="1"/>
            <a:r>
              <a:rPr lang="ja-JP" altLang="en-US"/>
              <a:t>複数量子状態・量子ゲートの生成に必要</a:t>
            </a:r>
            <a:endParaRPr kumimoji="1" lang="en-US" altLang="ja-JP" dirty="0"/>
          </a:p>
          <a:p>
            <a:pPr lvl="1"/>
            <a:endParaRPr lang="en-US" altLang="ja-JP" dirty="0"/>
          </a:p>
          <a:p>
            <a:r>
              <a:rPr lang="ja-JP" altLang="en-US">
                <a:solidFill>
                  <a:srgbClr val="FF0000"/>
                </a:solidFill>
              </a:rPr>
              <a:t>加算</a:t>
            </a:r>
            <a:endParaRPr lang="en-US" altLang="ja-JP" dirty="0">
              <a:solidFill>
                <a:srgbClr val="FF0000"/>
              </a:solidFill>
            </a:endParaRPr>
          </a:p>
          <a:p>
            <a:pPr lvl="1"/>
            <a:r>
              <a:rPr kumimoji="1" lang="ja-JP" altLang="en-US"/>
              <a:t>乗算の過程と量子ゲートの生成に必要</a:t>
            </a:r>
          </a:p>
        </p:txBody>
      </p:sp>
    </p:spTree>
    <p:extLst>
      <p:ext uri="{BB962C8B-B14F-4D97-AF65-F5344CB8AC3E}">
        <p14:creationId xmlns:p14="http://schemas.microsoft.com/office/powerpoint/2010/main" val="307375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46C40-4537-222C-BC70-F9238B510D98}"/>
              </a:ext>
            </a:extLst>
          </p:cNvPr>
          <p:cNvSpPr>
            <a:spLocks noGrp="1"/>
          </p:cNvSpPr>
          <p:nvPr>
            <p:ph type="title"/>
          </p:nvPr>
        </p:nvSpPr>
        <p:spPr/>
        <p:txBody>
          <a:bodyPr/>
          <a:lstStyle/>
          <a:p>
            <a:r>
              <a:rPr kumimoji="1" lang="en-US" altLang="ja-JP" dirty="0"/>
              <a:t>QMDD</a:t>
            </a:r>
            <a:r>
              <a:rPr kumimoji="1" lang="ja-JP" altLang="en-US"/>
              <a:t>を用いた表現</a:t>
            </a:r>
          </a:p>
        </p:txBody>
      </p:sp>
      <p:sp>
        <p:nvSpPr>
          <p:cNvPr id="3" name="コンテンツ プレースホルダー 2">
            <a:extLst>
              <a:ext uri="{FF2B5EF4-FFF2-40B4-BE49-F238E27FC236}">
                <a16:creationId xmlns:a16="http://schemas.microsoft.com/office/drawing/2014/main" id="{AF4BE56A-50A7-E22E-90B9-26F9D33C38C6}"/>
              </a:ext>
            </a:extLst>
          </p:cNvPr>
          <p:cNvSpPr>
            <a:spLocks noGrp="1"/>
          </p:cNvSpPr>
          <p:nvPr>
            <p:ph idx="1"/>
          </p:nvPr>
        </p:nvSpPr>
        <p:spPr/>
        <p:txBody>
          <a:bodyPr/>
          <a:lstStyle/>
          <a:p>
            <a:r>
              <a:rPr kumimoji="1" lang="en-US" altLang="ja-JP" dirty="0"/>
              <a:t>QMDD : Quantum Multiple-valued Decision Diagrams</a:t>
            </a:r>
          </a:p>
          <a:p>
            <a:pPr lvl="1"/>
            <a:r>
              <a:rPr kumimoji="1" lang="ja-JP" altLang="en-US"/>
              <a:t>量子回路を表現・操作するためのデータ構造</a:t>
            </a:r>
            <a:endParaRPr kumimoji="1" lang="en-US" altLang="ja-JP" dirty="0"/>
          </a:p>
          <a:p>
            <a:pPr lvl="1"/>
            <a:r>
              <a:rPr lang="ja-JP" altLang="en-US"/>
              <a:t>行列表現よりも必要メモリの削減を実現</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842DBF-1755-BBD8-59FE-277BAB37F8A6}"/>
                  </a:ext>
                </a:extLst>
              </p:cNvPr>
              <p:cNvSpPr txBox="1"/>
              <p:nvPr/>
            </p:nvSpPr>
            <p:spPr>
              <a:xfrm>
                <a:off x="1788794" y="4183380"/>
                <a:ext cx="2245995" cy="683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rPr>
                              </m:ctrlPr>
                            </m:mP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01</m:t>
                                    </m:r>
                                  </m:sub>
                                </m:sSub>
                              </m:e>
                            </m:m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11</m:t>
                                    </m:r>
                                  </m:sub>
                                </m:sSub>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6842DBF-1755-BBD8-59FE-277BAB37F8A6}"/>
                  </a:ext>
                </a:extLst>
              </p:cNvPr>
              <p:cNvSpPr txBox="1">
                <a:spLocks noRot="1" noChangeAspect="1" noMove="1" noResize="1" noEditPoints="1" noAdjustHandles="1" noChangeArrowheads="1" noChangeShapeType="1" noTextEdit="1"/>
              </p:cNvSpPr>
              <p:nvPr/>
            </p:nvSpPr>
            <p:spPr>
              <a:xfrm>
                <a:off x="1788794" y="4183380"/>
                <a:ext cx="2245995" cy="683713"/>
              </a:xfrm>
              <a:prstGeom prst="rect">
                <a:avLst/>
              </a:prstGeom>
              <a:blipFill>
                <a:blip r:embed="rId2"/>
                <a:stretch>
                  <a:fillRect l="-2247" t="-1818" b="-727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B9512F-E3BB-5B41-4628-71E85E39B324}"/>
              </a:ext>
            </a:extLst>
          </p:cNvPr>
          <p:cNvSpPr txBox="1"/>
          <p:nvPr/>
        </p:nvSpPr>
        <p:spPr>
          <a:xfrm>
            <a:off x="2351721" y="5942568"/>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693D2F1D-5F86-474E-40D0-0A73C4F4BAC3}"/>
              </a:ext>
            </a:extLst>
          </p:cNvPr>
          <p:cNvSpPr txBox="1"/>
          <p:nvPr/>
        </p:nvSpPr>
        <p:spPr>
          <a:xfrm>
            <a:off x="7875435" y="5942568"/>
            <a:ext cx="936517" cy="369332"/>
          </a:xfrm>
          <a:prstGeom prst="rect">
            <a:avLst/>
          </a:prstGeom>
          <a:noFill/>
        </p:spPr>
        <p:txBody>
          <a:bodyPr wrap="square" rtlCol="0">
            <a:spAutoFit/>
          </a:bodyPr>
          <a:lstStyle/>
          <a:p>
            <a:r>
              <a:rPr kumimoji="1" lang="en-US" altLang="ja-JP" b="1" dirty="0"/>
              <a:t>QMDD</a:t>
            </a:r>
            <a:endParaRPr kumimoji="1" lang="ja-JP" altLang="en-US" b="1"/>
          </a:p>
        </p:txBody>
      </p:sp>
      <p:cxnSp>
        <p:nvCxnSpPr>
          <p:cNvPr id="10" name="直線コネクタ 9">
            <a:extLst>
              <a:ext uri="{FF2B5EF4-FFF2-40B4-BE49-F238E27FC236}">
                <a16:creationId xmlns:a16="http://schemas.microsoft.com/office/drawing/2014/main" id="{367E0348-8107-64FC-4A89-B6550177EFD9}"/>
              </a:ext>
            </a:extLst>
          </p:cNvPr>
          <p:cNvCxnSpPr>
            <a:cxnSpLocks/>
            <a:endCxn id="4" idx="3"/>
          </p:cNvCxnSpPr>
          <p:nvPr/>
        </p:nvCxnSpPr>
        <p:spPr>
          <a:xfrm>
            <a:off x="2351721" y="4525237"/>
            <a:ext cx="1683068" cy="0"/>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9EF177FF-70F9-2353-B54D-DD1CB1731203}"/>
              </a:ext>
            </a:extLst>
          </p:cNvPr>
          <p:cNvCxnSpPr>
            <a:cxnSpLocks/>
          </p:cNvCxnSpPr>
          <p:nvPr/>
        </p:nvCxnSpPr>
        <p:spPr>
          <a:xfrm>
            <a:off x="3193255" y="4078605"/>
            <a:ext cx="0" cy="893445"/>
          </a:xfrm>
          <a:prstGeom prst="line">
            <a:avLst/>
          </a:prstGeom>
          <a:ln w="28575">
            <a:solidFill>
              <a:srgbClr val="0070C0"/>
            </a:solidFill>
          </a:ln>
        </p:spPr>
        <p:style>
          <a:lnRef idx="2">
            <a:schemeClr val="accent1"/>
          </a:lnRef>
          <a:fillRef idx="0">
            <a:schemeClr val="accent1"/>
          </a:fillRef>
          <a:effectRef idx="1">
            <a:schemeClr val="accent1"/>
          </a:effectRef>
          <a:fontRef idx="minor">
            <a:schemeClr val="tx1"/>
          </a:fontRef>
        </p:style>
      </p:cxnSp>
      <p:pic>
        <p:nvPicPr>
          <p:cNvPr id="21" name="図 20" descr="グラフィカル ユーザー インターフェイス, アプリケーション, Teams&#10;&#10;自動的に生成された説明">
            <a:extLst>
              <a:ext uri="{FF2B5EF4-FFF2-40B4-BE49-F238E27FC236}">
                <a16:creationId xmlns:a16="http://schemas.microsoft.com/office/drawing/2014/main" id="{431369A0-84D4-D758-5E6D-0E7F0D1A1949}"/>
              </a:ext>
            </a:extLst>
          </p:cNvPr>
          <p:cNvPicPr>
            <a:picLocks noChangeAspect="1"/>
          </p:cNvPicPr>
          <p:nvPr/>
        </p:nvPicPr>
        <p:blipFill>
          <a:blip r:embed="rId3"/>
          <a:stretch>
            <a:fillRect/>
          </a:stretch>
        </p:blipFill>
        <p:spPr>
          <a:xfrm>
            <a:off x="6375296" y="2709302"/>
            <a:ext cx="4000495" cy="2948156"/>
          </a:xfrm>
          <a:prstGeom prst="rect">
            <a:avLst/>
          </a:prstGeom>
        </p:spPr>
      </p:pic>
    </p:spTree>
    <p:extLst>
      <p:ext uri="{BB962C8B-B14F-4D97-AF65-F5344CB8AC3E}">
        <p14:creationId xmlns:p14="http://schemas.microsoft.com/office/powerpoint/2010/main" val="84705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17683D-DEE6-27BE-6292-B10F755E83C1}"/>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D20F5779-A473-5ADE-3EA4-E18028A8FF55}"/>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83044130-F97F-F9DB-0378-C3A7B9088CB7}"/>
              </a:ext>
            </a:extLst>
          </p:cNvPr>
          <p:cNvPicPr>
            <a:picLocks noChangeAspect="1"/>
          </p:cNvPicPr>
          <p:nvPr/>
        </p:nvPicPr>
        <p:blipFill>
          <a:blip r:embed="rId2"/>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7DDADE31-6880-8CE8-CA13-21290C991ACA}"/>
              </a:ext>
            </a:extLst>
          </p:cNvPr>
          <p:cNvSpPr/>
          <p:nvPr/>
        </p:nvSpPr>
        <p:spPr>
          <a:xfrm>
            <a:off x="838200" y="2971799"/>
            <a:ext cx="1870710" cy="1268731"/>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28648F5D-B09B-C8A1-3276-1D4C22210D12}"/>
              </a:ext>
            </a:extLst>
          </p:cNvPr>
          <p:cNvSpPr/>
          <p:nvPr/>
        </p:nvSpPr>
        <p:spPr>
          <a:xfrm>
            <a:off x="838200" y="4244340"/>
            <a:ext cx="1870710" cy="1475422"/>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065A5190-B181-309B-57E7-75B777986680}"/>
              </a:ext>
            </a:extLst>
          </p:cNvPr>
          <p:cNvSpPr/>
          <p:nvPr/>
        </p:nvSpPr>
        <p:spPr>
          <a:xfrm>
            <a:off x="2708910" y="4240530"/>
            <a:ext cx="3011406" cy="1479232"/>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5394FACD-5D8B-218E-C79A-65BC631B3BBD}"/>
              </a:ext>
            </a:extLst>
          </p:cNvPr>
          <p:cNvSpPr/>
          <p:nvPr/>
        </p:nvSpPr>
        <p:spPr>
          <a:xfrm>
            <a:off x="2708909" y="2971799"/>
            <a:ext cx="3011405" cy="1268731"/>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コンテンツ プレースホルダー 30" descr="テキスト&#10;&#10;自動的に生成された説明">
            <a:extLst>
              <a:ext uri="{FF2B5EF4-FFF2-40B4-BE49-F238E27FC236}">
                <a16:creationId xmlns:a16="http://schemas.microsoft.com/office/drawing/2014/main" id="{CB854DF2-A005-A69B-F69E-D3E06ADB02D6}"/>
              </a:ext>
            </a:extLst>
          </p:cNvPr>
          <p:cNvPicPr>
            <a:picLocks noGrp="1" noChangeAspect="1"/>
          </p:cNvPicPr>
          <p:nvPr>
            <p:ph sz="half" idx="2"/>
          </p:nvPr>
        </p:nvPicPr>
        <p:blipFill>
          <a:blip r:embed="rId3"/>
          <a:stretch>
            <a:fillRect/>
          </a:stretch>
        </p:blipFill>
        <p:spPr>
          <a:xfrm>
            <a:off x="6865922" y="159115"/>
            <a:ext cx="4139535" cy="6539770"/>
          </a:xfrm>
        </p:spPr>
      </p:pic>
      <p:sp>
        <p:nvSpPr>
          <p:cNvPr id="32" name="円/楕円 31">
            <a:extLst>
              <a:ext uri="{FF2B5EF4-FFF2-40B4-BE49-F238E27FC236}">
                <a16:creationId xmlns:a16="http://schemas.microsoft.com/office/drawing/2014/main" id="{7B7D13F7-4213-3B83-EE15-8E6DE24E7994}"/>
              </a:ext>
            </a:extLst>
          </p:cNvPr>
          <p:cNvSpPr/>
          <p:nvPr/>
        </p:nvSpPr>
        <p:spPr>
          <a:xfrm>
            <a:off x="8611129" y="2569029"/>
            <a:ext cx="402770" cy="40277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44883C2-5076-F572-3D86-885AF71C9A33}"/>
              </a:ext>
            </a:extLst>
          </p:cNvPr>
          <p:cNvSpPr/>
          <p:nvPr/>
        </p:nvSpPr>
        <p:spPr>
          <a:xfrm>
            <a:off x="9080321" y="2569029"/>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2292679-D03D-0470-FE96-4A558CCA1D30}"/>
              </a:ext>
            </a:extLst>
          </p:cNvPr>
          <p:cNvSpPr/>
          <p:nvPr/>
        </p:nvSpPr>
        <p:spPr>
          <a:xfrm>
            <a:off x="8208359" y="2001812"/>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CD2D2C7B-E088-E29D-7DD5-807EE1E90BA1}"/>
              </a:ext>
            </a:extLst>
          </p:cNvPr>
          <p:cNvSpPr/>
          <p:nvPr/>
        </p:nvSpPr>
        <p:spPr>
          <a:xfrm>
            <a:off x="9367139" y="2001812"/>
            <a:ext cx="918507"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71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7847B-C0EB-1C28-D63D-68FC279E87C7}"/>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FA2F0C07-40F0-7E46-5F65-1CA84A2F7727}"/>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9BB32675-3BF2-7D34-9028-4BC8950C2B4F}"/>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29719AB4-4974-BF06-E9AE-03FE25C72220}"/>
              </a:ext>
            </a:extLst>
          </p:cNvPr>
          <p:cNvPicPr>
            <a:picLocks noChangeAspect="1"/>
          </p:cNvPicPr>
          <p:nvPr/>
        </p:nvPicPr>
        <p:blipFill>
          <a:blip r:embed="rId2"/>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15BDB02A-E745-8B3C-852F-6BC7DBB34108}"/>
              </a:ext>
            </a:extLst>
          </p:cNvPr>
          <p:cNvSpPr/>
          <p:nvPr/>
        </p:nvSpPr>
        <p:spPr>
          <a:xfrm>
            <a:off x="838200" y="2971800"/>
            <a:ext cx="932935" cy="644612"/>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E934BCCD-B6FE-8355-3E0E-989D9271BCFA}"/>
              </a:ext>
            </a:extLst>
          </p:cNvPr>
          <p:cNvSpPr/>
          <p:nvPr/>
        </p:nvSpPr>
        <p:spPr>
          <a:xfrm>
            <a:off x="835780" y="3621280"/>
            <a:ext cx="932935" cy="619250"/>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9877A8D8-B437-1ACE-6EC7-93A304A0584B}"/>
              </a:ext>
            </a:extLst>
          </p:cNvPr>
          <p:cNvSpPr/>
          <p:nvPr/>
        </p:nvSpPr>
        <p:spPr>
          <a:xfrm>
            <a:off x="1768715" y="3616412"/>
            <a:ext cx="846122" cy="624118"/>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67CBCFE8-4855-6825-0BBE-36BB72F95677}"/>
              </a:ext>
            </a:extLst>
          </p:cNvPr>
          <p:cNvSpPr/>
          <p:nvPr/>
        </p:nvSpPr>
        <p:spPr>
          <a:xfrm>
            <a:off x="1768716" y="2971799"/>
            <a:ext cx="846122" cy="644613"/>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コンテンツ プレースホルダー 30" descr="テキスト&#10;&#10;自動的に生成された説明">
            <a:extLst>
              <a:ext uri="{FF2B5EF4-FFF2-40B4-BE49-F238E27FC236}">
                <a16:creationId xmlns:a16="http://schemas.microsoft.com/office/drawing/2014/main" id="{CEE17310-BEDA-9F35-DA2F-40FE7B0C58D5}"/>
              </a:ext>
            </a:extLst>
          </p:cNvPr>
          <p:cNvPicPr>
            <a:picLocks noGrp="1" noChangeAspect="1"/>
          </p:cNvPicPr>
          <p:nvPr>
            <p:ph sz="half" idx="2"/>
          </p:nvPr>
        </p:nvPicPr>
        <p:blipFill>
          <a:blip r:embed="rId3"/>
          <a:stretch>
            <a:fillRect/>
          </a:stretch>
        </p:blipFill>
        <p:spPr>
          <a:xfrm>
            <a:off x="6865922" y="159115"/>
            <a:ext cx="4139535" cy="6539770"/>
          </a:xfrm>
        </p:spPr>
      </p:pic>
      <p:sp>
        <p:nvSpPr>
          <p:cNvPr id="32" name="円/楕円 31">
            <a:extLst>
              <a:ext uri="{FF2B5EF4-FFF2-40B4-BE49-F238E27FC236}">
                <a16:creationId xmlns:a16="http://schemas.microsoft.com/office/drawing/2014/main" id="{64C38645-1D94-CC0D-5AD8-EBA5CBB15A7B}"/>
              </a:ext>
            </a:extLst>
          </p:cNvPr>
          <p:cNvSpPr/>
          <p:nvPr/>
        </p:nvSpPr>
        <p:spPr>
          <a:xfrm>
            <a:off x="7499720" y="3294105"/>
            <a:ext cx="402770" cy="402770"/>
          </a:xfrm>
          <a:prstGeom prst="ellipse">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30B28615-A522-F33D-5735-616FCBAA9A3C}"/>
              </a:ext>
            </a:extLst>
          </p:cNvPr>
          <p:cNvSpPr/>
          <p:nvPr/>
        </p:nvSpPr>
        <p:spPr>
          <a:xfrm>
            <a:off x="7864583" y="3183976"/>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DDC52AA5-DF12-B146-E467-BD55559CE6DF}"/>
              </a:ext>
            </a:extLst>
          </p:cNvPr>
          <p:cNvSpPr/>
          <p:nvPr/>
        </p:nvSpPr>
        <p:spPr>
          <a:xfrm>
            <a:off x="7071570" y="3294105"/>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311142E0-18FD-4A8E-EF02-89B4A004EC13}"/>
              </a:ext>
            </a:extLst>
          </p:cNvPr>
          <p:cNvSpPr>
            <a:spLocks/>
          </p:cNvSpPr>
          <p:nvPr/>
        </p:nvSpPr>
        <p:spPr>
          <a:xfrm>
            <a:off x="8337487" y="3004360"/>
            <a:ext cx="403200"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8AB8D7D0-ACEE-7A21-CD9C-1FBED943FCCF}"/>
              </a:ext>
            </a:extLst>
          </p:cNvPr>
          <p:cNvCxnSpPr>
            <a:cxnSpLocks/>
          </p:cNvCxnSpPr>
          <p:nvPr/>
        </p:nvCxnSpPr>
        <p:spPr>
          <a:xfrm>
            <a:off x="59148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6809FB79-FDA4-47FC-E9D6-68416C82B53D}"/>
              </a:ext>
            </a:extLst>
          </p:cNvPr>
          <p:cNvCxnSpPr>
            <a:cxnSpLocks/>
          </p:cNvCxnSpPr>
          <p:nvPr/>
        </p:nvCxnSpPr>
        <p:spPr>
          <a:xfrm>
            <a:off x="261884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22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246A2-CB9C-614B-CC3C-B9A19CC19F1A}"/>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DEDA1453-DA01-B8C9-A6F9-CE8041871AA5}"/>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8931F72D-A042-1981-8270-325BD4EBD063}"/>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03C91D04-5203-EDF1-4907-C5AF9E46A1D9}"/>
              </a:ext>
            </a:extLst>
          </p:cNvPr>
          <p:cNvPicPr>
            <a:picLocks noChangeAspect="1"/>
          </p:cNvPicPr>
          <p:nvPr/>
        </p:nvPicPr>
        <p:blipFill>
          <a:blip r:embed="rId2"/>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0B1C6275-8BDD-CF28-CCCA-CBF27A7190BE}"/>
              </a:ext>
            </a:extLst>
          </p:cNvPr>
          <p:cNvSpPr/>
          <p:nvPr/>
        </p:nvSpPr>
        <p:spPr>
          <a:xfrm>
            <a:off x="838201" y="2971800"/>
            <a:ext cx="436418" cy="322305"/>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555D3835-3D4D-1213-FF8D-615FF5F165AC}"/>
              </a:ext>
            </a:extLst>
          </p:cNvPr>
          <p:cNvSpPr/>
          <p:nvPr/>
        </p:nvSpPr>
        <p:spPr>
          <a:xfrm flipV="1">
            <a:off x="835780" y="3294104"/>
            <a:ext cx="436419" cy="327175"/>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C9F894BB-F134-F196-D849-25C7A03789B3}"/>
              </a:ext>
            </a:extLst>
          </p:cNvPr>
          <p:cNvSpPr/>
          <p:nvPr/>
        </p:nvSpPr>
        <p:spPr>
          <a:xfrm>
            <a:off x="1272199" y="3294104"/>
            <a:ext cx="496517" cy="322306"/>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EF6AA3F6-31A1-8BA6-D33C-1A1383CBCAA2}"/>
              </a:ext>
            </a:extLst>
          </p:cNvPr>
          <p:cNvSpPr/>
          <p:nvPr/>
        </p:nvSpPr>
        <p:spPr>
          <a:xfrm flipH="1">
            <a:off x="1272198" y="2971800"/>
            <a:ext cx="496518" cy="317436"/>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コンテンツ プレースホルダー 30" descr="テキスト&#10;&#10;自動的に生成された説明">
            <a:extLst>
              <a:ext uri="{FF2B5EF4-FFF2-40B4-BE49-F238E27FC236}">
                <a16:creationId xmlns:a16="http://schemas.microsoft.com/office/drawing/2014/main" id="{2CA2AD03-5EC9-C1DF-0819-39E90BF3172C}"/>
              </a:ext>
            </a:extLst>
          </p:cNvPr>
          <p:cNvPicPr>
            <a:picLocks noGrp="1" noChangeAspect="1"/>
          </p:cNvPicPr>
          <p:nvPr>
            <p:ph sz="half" idx="2"/>
          </p:nvPr>
        </p:nvPicPr>
        <p:blipFill>
          <a:blip r:embed="rId3"/>
          <a:stretch>
            <a:fillRect/>
          </a:stretch>
        </p:blipFill>
        <p:spPr>
          <a:xfrm>
            <a:off x="6865922" y="159115"/>
            <a:ext cx="4139535" cy="6539770"/>
          </a:xfrm>
        </p:spPr>
      </p:pic>
      <p:cxnSp>
        <p:nvCxnSpPr>
          <p:cNvPr id="3" name="直線コネクタ 2">
            <a:extLst>
              <a:ext uri="{FF2B5EF4-FFF2-40B4-BE49-F238E27FC236}">
                <a16:creationId xmlns:a16="http://schemas.microsoft.com/office/drawing/2014/main" id="{0B37F1B1-34C8-6946-8111-58937F4C8F06}"/>
              </a:ext>
            </a:extLst>
          </p:cNvPr>
          <p:cNvCxnSpPr>
            <a:cxnSpLocks/>
          </p:cNvCxnSpPr>
          <p:nvPr/>
        </p:nvCxnSpPr>
        <p:spPr>
          <a:xfrm>
            <a:off x="59148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08B79826-B8E3-90B5-0652-B886E36C72AD}"/>
              </a:ext>
            </a:extLst>
          </p:cNvPr>
          <p:cNvCxnSpPr/>
          <p:nvPr/>
        </p:nvCxnSpPr>
        <p:spPr>
          <a:xfrm>
            <a:off x="7712510" y="5794218"/>
            <a:ext cx="14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E295590-0132-2E11-3770-B07BC59BAFAE}"/>
              </a:ext>
            </a:extLst>
          </p:cNvPr>
          <p:cNvCxnSpPr/>
          <p:nvPr/>
        </p:nvCxnSpPr>
        <p:spPr>
          <a:xfrm>
            <a:off x="7863112" y="5794218"/>
            <a:ext cx="14400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89D73482-0DA2-B616-C652-3F539B7A70CE}"/>
              </a:ext>
            </a:extLst>
          </p:cNvPr>
          <p:cNvCxnSpPr/>
          <p:nvPr/>
        </p:nvCxnSpPr>
        <p:spPr>
          <a:xfrm>
            <a:off x="8013714" y="5794218"/>
            <a:ext cx="144000"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72C12292-2296-BC5D-C01E-996418EE71E6}"/>
              </a:ext>
            </a:extLst>
          </p:cNvPr>
          <p:cNvCxnSpPr/>
          <p:nvPr/>
        </p:nvCxnSpPr>
        <p:spPr>
          <a:xfrm>
            <a:off x="8166437" y="5795183"/>
            <a:ext cx="144000"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F5EE1A38-276A-E16B-1B95-5099D371305C}"/>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B81D656-22D5-8099-3960-FE71E2182DC1}"/>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5D14A7B2-8954-86A7-6464-8A03FF3BE785}"/>
              </a:ext>
            </a:extLst>
          </p:cNvPr>
          <p:cNvCxnSpPr>
            <a:cxnSpLocks/>
          </p:cNvCxnSpPr>
          <p:nvPr/>
        </p:nvCxnSpPr>
        <p:spPr>
          <a:xfrm>
            <a:off x="261884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386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5EE59-49AB-58A2-C457-E7C704F05E43}"/>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9FD9CCBF-B941-708C-4232-ECDF34893886}"/>
              </a:ext>
            </a:extLst>
          </p:cNvPr>
          <p:cNvSpPr>
            <a:spLocks noGrp="1"/>
          </p:cNvSpPr>
          <p:nvPr>
            <p:ph type="title"/>
          </p:nvPr>
        </p:nvSpPr>
        <p:spPr/>
        <p:txBody>
          <a:bodyPr/>
          <a:lstStyle/>
          <a:p>
            <a:r>
              <a:rPr lang="en-US" altLang="ja-JP" dirty="0"/>
              <a:t>QMDD</a:t>
            </a:r>
            <a:r>
              <a:rPr lang="ja-JP" altLang="en-US"/>
              <a:t>の構造</a:t>
            </a:r>
          </a:p>
        </p:txBody>
      </p:sp>
      <p:sp>
        <p:nvSpPr>
          <p:cNvPr id="5" name="コンテンツ プレースホルダー 4">
            <a:extLst>
              <a:ext uri="{FF2B5EF4-FFF2-40B4-BE49-F238E27FC236}">
                <a16:creationId xmlns:a16="http://schemas.microsoft.com/office/drawing/2014/main" id="{A700E85E-1C23-B270-9252-8D79DE75C4BD}"/>
              </a:ext>
            </a:extLst>
          </p:cNvPr>
          <p:cNvSpPr>
            <a:spLocks noGrp="1"/>
          </p:cNvSpPr>
          <p:nvPr>
            <p:ph sz="half" idx="1"/>
          </p:nvPr>
        </p:nvSpPr>
        <p:spPr/>
        <p:txBody>
          <a:bodyPr/>
          <a:lstStyle/>
          <a:p>
            <a:r>
              <a:rPr lang="ja-JP" altLang="en-US"/>
              <a:t>例</a:t>
            </a:r>
            <a:r>
              <a:rPr lang="en-US" altLang="ja-JP" dirty="0"/>
              <a:t>) controlled-V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DAAABF3B-985C-B0D9-7E27-9068B5214694}"/>
              </a:ext>
            </a:extLst>
          </p:cNvPr>
          <p:cNvPicPr>
            <a:picLocks noChangeAspect="1"/>
          </p:cNvPicPr>
          <p:nvPr/>
        </p:nvPicPr>
        <p:blipFill>
          <a:blip r:embed="rId2"/>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83BD3F0B-256C-D9CD-4F98-21551748DD1F}"/>
              </a:ext>
            </a:extLst>
          </p:cNvPr>
          <p:cNvSpPr/>
          <p:nvPr/>
        </p:nvSpPr>
        <p:spPr>
          <a:xfrm>
            <a:off x="838201" y="2971800"/>
            <a:ext cx="436418" cy="322305"/>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FF1D5A24-2FD9-DCAE-6D50-33329604DFA9}"/>
              </a:ext>
            </a:extLst>
          </p:cNvPr>
          <p:cNvSpPr/>
          <p:nvPr/>
        </p:nvSpPr>
        <p:spPr>
          <a:xfrm flipV="1">
            <a:off x="835780" y="3294104"/>
            <a:ext cx="436419" cy="327175"/>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5BBEBF0E-A4A1-83AE-4F14-B093383C92FF}"/>
              </a:ext>
            </a:extLst>
          </p:cNvPr>
          <p:cNvSpPr/>
          <p:nvPr/>
        </p:nvSpPr>
        <p:spPr>
          <a:xfrm>
            <a:off x="1272199" y="3294104"/>
            <a:ext cx="496517" cy="322306"/>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CB5E29F5-D4D9-AC5A-F3D8-92D0C86E6A4A}"/>
              </a:ext>
            </a:extLst>
          </p:cNvPr>
          <p:cNvSpPr/>
          <p:nvPr/>
        </p:nvSpPr>
        <p:spPr>
          <a:xfrm flipH="1">
            <a:off x="1272198" y="2971800"/>
            <a:ext cx="496518" cy="317436"/>
          </a:xfrm>
          <a:prstGeom prst="roundRect">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1" name="コンテンツ プレースホルダー 30" descr="テキスト&#10;&#10;自動的に生成された説明">
            <a:extLst>
              <a:ext uri="{FF2B5EF4-FFF2-40B4-BE49-F238E27FC236}">
                <a16:creationId xmlns:a16="http://schemas.microsoft.com/office/drawing/2014/main" id="{71E91B84-B115-830F-51D8-586298738F84}"/>
              </a:ext>
            </a:extLst>
          </p:cNvPr>
          <p:cNvPicPr>
            <a:picLocks noGrp="1" noChangeAspect="1"/>
          </p:cNvPicPr>
          <p:nvPr>
            <p:ph sz="half" idx="2"/>
          </p:nvPr>
        </p:nvPicPr>
        <p:blipFill>
          <a:blip r:embed="rId3"/>
          <a:stretch>
            <a:fillRect/>
          </a:stretch>
        </p:blipFill>
        <p:spPr>
          <a:xfrm>
            <a:off x="6865922" y="159115"/>
            <a:ext cx="4139535" cy="6539770"/>
          </a:xfrm>
        </p:spPr>
      </p:pic>
      <p:cxnSp>
        <p:nvCxnSpPr>
          <p:cNvPr id="3" name="直線コネクタ 2">
            <a:extLst>
              <a:ext uri="{FF2B5EF4-FFF2-40B4-BE49-F238E27FC236}">
                <a16:creationId xmlns:a16="http://schemas.microsoft.com/office/drawing/2014/main" id="{F0861F77-B5E0-87AD-8FA2-7952C2E6B443}"/>
              </a:ext>
            </a:extLst>
          </p:cNvPr>
          <p:cNvCxnSpPr>
            <a:cxnSpLocks/>
          </p:cNvCxnSpPr>
          <p:nvPr/>
        </p:nvCxnSpPr>
        <p:spPr>
          <a:xfrm>
            <a:off x="59148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EC98DA42-0BDB-CABD-E47D-DF5F9EA1ECA3}"/>
              </a:ext>
            </a:extLst>
          </p:cNvPr>
          <p:cNvCxnSpPr/>
          <p:nvPr/>
        </p:nvCxnSpPr>
        <p:spPr>
          <a:xfrm>
            <a:off x="7712510" y="5794218"/>
            <a:ext cx="14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2313A0B-8755-63B2-0355-3B2EBF9E210E}"/>
              </a:ext>
            </a:extLst>
          </p:cNvPr>
          <p:cNvCxnSpPr/>
          <p:nvPr/>
        </p:nvCxnSpPr>
        <p:spPr>
          <a:xfrm>
            <a:off x="7863112" y="5794218"/>
            <a:ext cx="14400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7CDE39E8-20A7-3ED1-6D53-D0EED18D771D}"/>
              </a:ext>
            </a:extLst>
          </p:cNvPr>
          <p:cNvCxnSpPr/>
          <p:nvPr/>
        </p:nvCxnSpPr>
        <p:spPr>
          <a:xfrm>
            <a:off x="8013714" y="5794218"/>
            <a:ext cx="144000"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3582298A-BD61-3BDD-EEEB-AB991D474B36}"/>
              </a:ext>
            </a:extLst>
          </p:cNvPr>
          <p:cNvCxnSpPr/>
          <p:nvPr/>
        </p:nvCxnSpPr>
        <p:spPr>
          <a:xfrm>
            <a:off x="8166437" y="5795183"/>
            <a:ext cx="144000"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 name="直線コネクタ 1">
            <a:extLst>
              <a:ext uri="{FF2B5EF4-FFF2-40B4-BE49-F238E27FC236}">
                <a16:creationId xmlns:a16="http://schemas.microsoft.com/office/drawing/2014/main" id="{9A7DB253-23A8-941A-C988-8585CC1B918B}"/>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E21CC632-AB19-8365-B38F-87A7BF98318A}"/>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E8CDC02-D7C4-F813-745F-2494DBCCF6E9}"/>
              </a:ext>
            </a:extLst>
          </p:cNvPr>
          <p:cNvCxnSpPr>
            <a:cxnSpLocks/>
          </p:cNvCxnSpPr>
          <p:nvPr/>
        </p:nvCxnSpPr>
        <p:spPr>
          <a:xfrm>
            <a:off x="261884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9983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2245</TotalTime>
  <Words>771</Words>
  <Application>Microsoft Macintosh PowerPoint</Application>
  <PresentationFormat>ワイド画面</PresentationFormat>
  <Paragraphs>224</Paragraphs>
  <Slides>25</Slides>
  <Notes>0</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游ゴシック Light</vt:lpstr>
      <vt:lpstr>Arial</vt:lpstr>
      <vt:lpstr>Cambria Math</vt:lpstr>
      <vt:lpstr>Office テーマ</vt:lpstr>
      <vt:lpstr>QMDDを用いた 量子回路シミュレータの 並列化手法</vt:lpstr>
      <vt:lpstr>量子ゲートと量子状態の行列表現</vt:lpstr>
      <vt:lpstr>量子ゲートと量子状態の行列表現</vt:lpstr>
      <vt:lpstr>量子回路シミュレータに係る演算処理</vt:lpstr>
      <vt:lpstr>QMDDを用いた表現</vt:lpstr>
      <vt:lpstr>QMDDの構造</vt:lpstr>
      <vt:lpstr>QMDDの構造</vt:lpstr>
      <vt:lpstr>QMDDの構造</vt:lpstr>
      <vt:lpstr>QMDDの構造</vt:lpstr>
      <vt:lpstr>QMDDの構造</vt:lpstr>
      <vt:lpstr>処理効率を向上させるための仕組み</vt:lpstr>
      <vt:lpstr>QMDD演算の特徴</vt:lpstr>
      <vt:lpstr>並列処理による弊害</vt:lpstr>
      <vt:lpstr>QMDD演算の特徴</vt:lpstr>
      <vt:lpstr>ファイバー概要</vt:lpstr>
      <vt:lpstr>ファイバーでの改善</vt:lpstr>
      <vt:lpstr>比較実験</vt:lpstr>
      <vt:lpstr>実験結果</vt:lpstr>
      <vt:lpstr>実験結果</vt:lpstr>
      <vt:lpstr>考察</vt:lpstr>
      <vt:lpstr>まとめ</vt:lpstr>
      <vt:lpstr>課題</vt:lpstr>
      <vt:lpstr>付録: 主なQMDD表現① 量子状態</vt:lpstr>
      <vt:lpstr>付録: 主なQMDD表現② 単一量子ゲート</vt:lpstr>
      <vt:lpstr>付録: 主なQMDD表現③ 複数量子ゲート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三石海人</dc:creator>
  <cp:lastModifiedBy>三石海人</cp:lastModifiedBy>
  <cp:revision>11</cp:revision>
  <dcterms:created xsi:type="dcterms:W3CDTF">2024-12-20T07:12:24Z</dcterms:created>
  <dcterms:modified xsi:type="dcterms:W3CDTF">2024-12-22T17:17:29Z</dcterms:modified>
</cp:coreProperties>
</file>