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3" r:id="rId6"/>
    <p:sldId id="280" r:id="rId7"/>
    <p:sldId id="287" r:id="rId8"/>
    <p:sldId id="288" r:id="rId9"/>
    <p:sldId id="289" r:id="rId10"/>
    <p:sldId id="272" r:id="rId11"/>
    <p:sldId id="269" r:id="rId12"/>
    <p:sldId id="267" r:id="rId13"/>
    <p:sldId id="285" r:id="rId14"/>
    <p:sldId id="286" r:id="rId15"/>
    <p:sldId id="268" r:id="rId16"/>
    <p:sldId id="274" r:id="rId17"/>
    <p:sldId id="275" r:id="rId18"/>
    <p:sldId id="291" r:id="rId19"/>
    <p:sldId id="276" r:id="rId20"/>
    <p:sldId id="277" r:id="rId21"/>
    <p:sldId id="278" r:id="rId22"/>
    <p:sldId id="279" r:id="rId23"/>
    <p:sldId id="264" r:id="rId24"/>
    <p:sldId id="265" r:id="rId25"/>
    <p:sldId id="266" r:id="rId26"/>
    <p:sldId id="290"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94526"/>
  </p:normalViewPr>
  <p:slideViewPr>
    <p:cSldViewPr snapToGrid="0">
      <p:cViewPr varScale="1">
        <p:scale>
          <a:sx n="112" d="100"/>
          <a:sy n="112" d="100"/>
        </p:scale>
        <p:origin x="504" y="18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ABEC-EBBF-C1E9-9DEE-C193F6B09A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32EB5C-2289-1BF5-8489-530F3DDA1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B9E170-FB60-985E-98AB-E4E42064F794}"/>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E629E5AA-ED88-3BB6-9110-179C723B5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CD3BDF-FFBB-A4F7-8C46-CEC6D93C07D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14729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8D2-FD80-2073-EDF0-FADE8CFFEB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FD7E24-0941-8B86-8FD2-940329337B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A43FD3-FCE9-15D5-E5EB-8214E5A29409}"/>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C2455D92-6614-EA3B-1FA9-32A90D720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2934D-1BDF-CC31-8515-A8144844CE7E}"/>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9403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934B347-0773-6F0E-7279-E7B112986A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890B5-3C79-08FA-5A5B-0A1A0861F1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62793-AE95-B6B6-848D-A954CD466532}"/>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46583894-09A4-9AFC-85CC-1206D792FE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CE4FAC-5782-B8A7-D39B-F91A77F04A7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B492-CEE7-234C-218E-A6EBF02359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EFF0B1-B127-49A3-E77A-7099EBEF44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B3AD-03FE-5FAC-E2AD-C388C61002FB}"/>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21E94CC1-0E50-3002-760B-A39A2BA012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D8E853-11E8-5112-171C-2805778B5005}"/>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6005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71ED8-FA02-25B1-36AF-B2E8D9DF88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1D1C4-3E78-C4E7-11BB-EFBDD0EBF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B42191-E830-6E5C-664D-1DB4BC0C728D}"/>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DDD6F361-CE9D-B78C-EB05-109BA0733B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A6C641-D0EA-FE4E-0FE2-6FA511230EE3}"/>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644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655A4-8F71-4101-9717-71CEA82F79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7A1D15-AC23-49FF-54BC-A6EB7F0966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B37B55-3072-925D-F172-CB7DD1FB94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B3C6B0-B70D-650A-143E-BD64FC930C8E}"/>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FE29CD14-F927-686E-8D42-685BA9B017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3836D6-D220-575B-6D85-6EB1A9E142CD}"/>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425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076F6-25EF-A0B0-D087-EB08454CF5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58A005-DD5E-E201-EAA4-4443B461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46E5D5-E2D7-6F30-1471-852214E3A3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15C3E5-D85F-96D6-3C06-841C23D48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3390A26-D1D8-78CA-2DF9-83CF92C039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314EAC-6A64-EA18-3DE0-2F355987148A}"/>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8" name="フッター プレースホルダー 7">
            <a:extLst>
              <a:ext uri="{FF2B5EF4-FFF2-40B4-BE49-F238E27FC236}">
                <a16:creationId xmlns:a16="http://schemas.microsoft.com/office/drawing/2014/main" id="{3639779F-EF71-6700-5806-A0391E5249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D2E1B0-00D7-F230-84B6-F4EE19DA6B40}"/>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0665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4B047-E2DA-9D7D-841A-7A541FE624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FD4DF1-2C6E-05DF-677F-927F1A76BF8E}"/>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4" name="フッター プレースホルダー 3">
            <a:extLst>
              <a:ext uri="{FF2B5EF4-FFF2-40B4-BE49-F238E27FC236}">
                <a16:creationId xmlns:a16="http://schemas.microsoft.com/office/drawing/2014/main" id="{7106D565-2BE4-FBB6-EA18-973B1AAC62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82C613-F737-3B74-4F49-7C184B0D485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1438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621017-0C30-F0C4-85D3-745E00E15038}"/>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3" name="フッター プレースホルダー 2">
            <a:extLst>
              <a:ext uri="{FF2B5EF4-FFF2-40B4-BE49-F238E27FC236}">
                <a16:creationId xmlns:a16="http://schemas.microsoft.com/office/drawing/2014/main" id="{AA75825E-53B3-2FE0-E152-98D93AF972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F3A6D7-3AC3-AE3F-3AA7-C08D2FEFE591}"/>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3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07D36-183F-39F6-B09F-B3D8727AC4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439C3C-01F4-F3A1-0864-42B6E2893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9AEDF0-8216-DA84-2E7B-197556A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3DC863-6480-E7F9-9FF2-B778E1B698B8}"/>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BE4501BD-F7DD-D3BB-AB83-9D29CE690B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34D6C-0005-20A2-00EF-AA2B584A76F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6525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67256-C398-E35D-AD4C-917A36D23E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256A60B-48CA-47CB-2D9F-C7C61422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1DE1A7-2BDD-C908-8B4F-71185EC4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5404DF-1401-C064-A340-D6B2A84C2BA6}"/>
              </a:ext>
            </a:extLst>
          </p:cNvPr>
          <p:cNvSpPr>
            <a:spLocks noGrp="1"/>
          </p:cNvSpPr>
          <p:nvPr>
            <p:ph type="dt" sz="half" idx="10"/>
          </p:nvPr>
        </p:nvSpPr>
        <p:spPr/>
        <p:txBody>
          <a:bodyPr/>
          <a:lstStyle/>
          <a:p>
            <a:fld id="{0FD74520-FEA9-FD4B-8DC5-B0858F756BBA}"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279E1790-66E0-925E-6D50-509C1A2996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596392-C486-B0CA-45DB-25A7140FAB4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514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BF9EAD4-14B6-623A-B7AB-99E8F0A2F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BBC987-E4C4-CBE7-9EC0-1BFBF0A8A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8FFA7-97C8-3117-B3D6-841379E45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D74520-FEA9-FD4B-8DC5-B0858F756BBA}"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26DB6030-82AC-9A82-7620-721871E74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999AC7E-76BF-CBC6-3D08-9236E150E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3825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0.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49C72-2E73-B55B-A974-5301BD358C14}"/>
              </a:ext>
            </a:extLst>
          </p:cNvPr>
          <p:cNvSpPr>
            <a:spLocks noGrp="1"/>
          </p:cNvSpPr>
          <p:nvPr>
            <p:ph type="ctrTitle"/>
          </p:nvPr>
        </p:nvSpPr>
        <p:spPr/>
        <p:txBody>
          <a:bodyPr>
            <a:normAutofit fontScale="90000"/>
          </a:bodyPr>
          <a:lstStyle/>
          <a:p>
            <a:r>
              <a:rPr kumimoji="1" lang="en-US" altLang="ja-JP" dirty="0"/>
              <a:t>QMDD</a:t>
            </a:r>
            <a:r>
              <a:rPr kumimoji="1" lang="ja-JP" altLang="en-US"/>
              <a:t>を用いた</a:t>
            </a:r>
            <a:br>
              <a:rPr kumimoji="1" lang="en-US" altLang="ja-JP" dirty="0"/>
            </a:br>
            <a:r>
              <a:rPr kumimoji="1" lang="ja-JP" altLang="en-US"/>
              <a:t>量子回路シミュレータの</a:t>
            </a:r>
            <a:br>
              <a:rPr kumimoji="1" lang="en-US" altLang="ja-JP" dirty="0"/>
            </a:br>
            <a:r>
              <a:rPr kumimoji="1" lang="ja-JP" altLang="en-US"/>
              <a:t>並列化手法</a:t>
            </a:r>
          </a:p>
        </p:txBody>
      </p:sp>
      <p:sp>
        <p:nvSpPr>
          <p:cNvPr id="3" name="字幕 2">
            <a:extLst>
              <a:ext uri="{FF2B5EF4-FFF2-40B4-BE49-F238E27FC236}">
                <a16:creationId xmlns:a16="http://schemas.microsoft.com/office/drawing/2014/main" id="{A26B5C4D-0A7C-2945-D8F2-088E47B03DE6}"/>
              </a:ext>
            </a:extLst>
          </p:cNvPr>
          <p:cNvSpPr>
            <a:spLocks noGrp="1"/>
          </p:cNvSpPr>
          <p:nvPr>
            <p:ph type="subTitle" idx="1"/>
          </p:nvPr>
        </p:nvSpPr>
        <p:spPr/>
        <p:txBody>
          <a:bodyPr/>
          <a:lstStyle/>
          <a:p>
            <a:r>
              <a:rPr kumimoji="1" lang="ja-JP" altLang="en-US"/>
              <a:t>立命館大学</a:t>
            </a:r>
            <a:r>
              <a:rPr kumimoji="1" lang="en-US" altLang="ja-JP" dirty="0"/>
              <a:t> </a:t>
            </a:r>
            <a:r>
              <a:rPr kumimoji="1" lang="ja-JP" altLang="en-US"/>
              <a:t>情報理工学部</a:t>
            </a:r>
            <a:endParaRPr kumimoji="1" lang="en-US" altLang="ja-JP" dirty="0"/>
          </a:p>
          <a:p>
            <a:r>
              <a:rPr lang="ja-JP" altLang="en-US"/>
              <a:t>次世代コンピューティング研究室</a:t>
            </a:r>
            <a:endParaRPr kumimoji="1" lang="en-US" altLang="ja-JP" dirty="0"/>
          </a:p>
          <a:p>
            <a:r>
              <a:rPr kumimoji="1" lang="ja-JP" altLang="en-US"/>
              <a:t>三石</a:t>
            </a:r>
            <a:r>
              <a:rPr kumimoji="1" lang="en-US" altLang="ja-JP" dirty="0"/>
              <a:t> </a:t>
            </a:r>
            <a:r>
              <a:rPr kumimoji="1" lang="ja-JP" altLang="en-US"/>
              <a:t>海人</a:t>
            </a:r>
          </a:p>
        </p:txBody>
      </p:sp>
    </p:spTree>
    <p:extLst>
      <p:ext uri="{BB962C8B-B14F-4D97-AF65-F5344CB8AC3E}">
        <p14:creationId xmlns:p14="http://schemas.microsoft.com/office/powerpoint/2010/main" val="371237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2ED4-7335-A8F2-1246-1B34B328CC6C}"/>
              </a:ext>
            </a:extLst>
          </p:cNvPr>
          <p:cNvSpPr>
            <a:spLocks noGrp="1"/>
          </p:cNvSpPr>
          <p:nvPr>
            <p:ph type="title"/>
          </p:nvPr>
        </p:nvSpPr>
        <p:spPr/>
        <p:txBody>
          <a:bodyPr/>
          <a:lstStyle/>
          <a:p>
            <a:r>
              <a:rPr kumimoji="1" lang="ja-JP" altLang="en-US"/>
              <a:t>処理効率を向上させるための仕組み</a:t>
            </a:r>
          </a:p>
        </p:txBody>
      </p:sp>
      <p:sp>
        <p:nvSpPr>
          <p:cNvPr id="4" name="テキスト プレースホルダー 3">
            <a:extLst>
              <a:ext uri="{FF2B5EF4-FFF2-40B4-BE49-F238E27FC236}">
                <a16:creationId xmlns:a16="http://schemas.microsoft.com/office/drawing/2014/main" id="{C86CD549-9649-E7D0-3A58-B077B9E08C1F}"/>
              </a:ext>
            </a:extLst>
          </p:cNvPr>
          <p:cNvSpPr>
            <a:spLocks noGrp="1"/>
          </p:cNvSpPr>
          <p:nvPr>
            <p:ph type="body" idx="1"/>
          </p:nvPr>
        </p:nvSpPr>
        <p:spPr/>
        <p:txBody>
          <a:bodyPr/>
          <a:lstStyle/>
          <a:p>
            <a:r>
              <a:rPr lang="ja-JP" altLang="en-US"/>
              <a:t>ユニークテーブル</a:t>
            </a:r>
          </a:p>
        </p:txBody>
      </p:sp>
      <p:sp>
        <p:nvSpPr>
          <p:cNvPr id="5" name="コンテンツ プレースホルダー 4">
            <a:extLst>
              <a:ext uri="{FF2B5EF4-FFF2-40B4-BE49-F238E27FC236}">
                <a16:creationId xmlns:a16="http://schemas.microsoft.com/office/drawing/2014/main" id="{AECFBFA5-F8B4-51C1-B85F-0CBA554CD585}"/>
              </a:ext>
            </a:extLst>
          </p:cNvPr>
          <p:cNvSpPr>
            <a:spLocks noGrp="1"/>
          </p:cNvSpPr>
          <p:nvPr>
            <p:ph sz="half" idx="2"/>
          </p:nvPr>
        </p:nvSpPr>
        <p:spPr/>
        <p:txBody>
          <a:bodyPr/>
          <a:lstStyle/>
          <a:p>
            <a:r>
              <a:rPr kumimoji="1" lang="en-US" altLang="ja-JP" dirty="0"/>
              <a:t>QMDD</a:t>
            </a:r>
            <a:r>
              <a:rPr kumimoji="1" lang="ja-JP" altLang="en-US"/>
              <a:t>のノードを保存する</a:t>
            </a:r>
            <a:endParaRPr kumimoji="1" lang="en-US" altLang="ja-JP" dirty="0"/>
          </a:p>
          <a:p>
            <a:endParaRPr kumimoji="1" lang="en-US" altLang="ja-JP" dirty="0"/>
          </a:p>
          <a:p>
            <a:r>
              <a:rPr lang="ja-JP" altLang="en-US"/>
              <a:t>ハッシュテーブルで実装</a:t>
            </a:r>
            <a:endParaRPr kumimoji="1" lang="en-US" altLang="ja-JP" dirty="0"/>
          </a:p>
          <a:p>
            <a:pPr lvl="1"/>
            <a:r>
              <a:rPr lang="ja-JP" altLang="en-US"/>
              <a:t>チェイン法</a:t>
            </a:r>
            <a:endParaRPr lang="en-US" altLang="ja-JP" dirty="0"/>
          </a:p>
          <a:p>
            <a:pPr lvl="1"/>
            <a:endParaRPr kumimoji="1" lang="en-US" altLang="ja-JP" dirty="0"/>
          </a:p>
          <a:p>
            <a:endParaRPr kumimoji="1" lang="ja-JP" altLang="en-US"/>
          </a:p>
          <a:p>
            <a:endParaRPr lang="ja-JP" altLang="en-US"/>
          </a:p>
        </p:txBody>
      </p:sp>
      <p:sp>
        <p:nvSpPr>
          <p:cNvPr id="6" name="テキスト プレースホルダー 5">
            <a:extLst>
              <a:ext uri="{FF2B5EF4-FFF2-40B4-BE49-F238E27FC236}">
                <a16:creationId xmlns:a16="http://schemas.microsoft.com/office/drawing/2014/main" id="{11DBA700-AAD5-AAAF-18B2-F007DF1A1AE7}"/>
              </a:ext>
            </a:extLst>
          </p:cNvPr>
          <p:cNvSpPr>
            <a:spLocks noGrp="1"/>
          </p:cNvSpPr>
          <p:nvPr>
            <p:ph type="body" sz="quarter" idx="3"/>
          </p:nvPr>
        </p:nvSpPr>
        <p:spPr/>
        <p:txBody>
          <a:bodyPr/>
          <a:lstStyle/>
          <a:p>
            <a:r>
              <a:rPr lang="ja-JP" altLang="en-US"/>
              <a:t>演算キャッシュ</a:t>
            </a:r>
          </a:p>
        </p:txBody>
      </p:sp>
      <p:sp>
        <p:nvSpPr>
          <p:cNvPr id="7" name="コンテンツ プレースホルダー 6">
            <a:extLst>
              <a:ext uri="{FF2B5EF4-FFF2-40B4-BE49-F238E27FC236}">
                <a16:creationId xmlns:a16="http://schemas.microsoft.com/office/drawing/2014/main" id="{E42774C1-2E81-E52E-0DC4-0821B8A75823}"/>
              </a:ext>
            </a:extLst>
          </p:cNvPr>
          <p:cNvSpPr>
            <a:spLocks noGrp="1"/>
          </p:cNvSpPr>
          <p:nvPr>
            <p:ph sz="quarter" idx="4"/>
          </p:nvPr>
        </p:nvSpPr>
        <p:spPr/>
        <p:txBody>
          <a:bodyPr/>
          <a:lstStyle/>
          <a:p>
            <a:r>
              <a:rPr kumimoji="1" lang="ja-JP" altLang="en-US"/>
              <a:t>加算・乗算・テンソル積の</a:t>
            </a:r>
            <a:br>
              <a:rPr kumimoji="1" lang="en-US" altLang="ja-JP" dirty="0"/>
            </a:br>
            <a:r>
              <a:rPr kumimoji="1" lang="ja-JP" altLang="en-US"/>
              <a:t>演算結果をキャッシュ</a:t>
            </a:r>
            <a:endParaRPr kumimoji="1" lang="en-US" altLang="ja-JP" dirty="0"/>
          </a:p>
          <a:p>
            <a:endParaRPr kumimoji="1" lang="en-US" altLang="ja-JP" dirty="0"/>
          </a:p>
          <a:p>
            <a:r>
              <a:rPr lang="ja-JP" altLang="en-US"/>
              <a:t>過去の演算結果を再利用</a:t>
            </a:r>
            <a:endParaRPr kumimoji="1" lang="en-US" altLang="ja-JP" dirty="0"/>
          </a:p>
          <a:p>
            <a:endParaRPr lang="ja-JP" altLang="en-US"/>
          </a:p>
        </p:txBody>
      </p:sp>
    </p:spTree>
    <p:extLst>
      <p:ext uri="{BB962C8B-B14F-4D97-AF65-F5344CB8AC3E}">
        <p14:creationId xmlns:p14="http://schemas.microsoft.com/office/powerpoint/2010/main" val="33091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descr="グラフィカル ユーザー インターフェイス, テキスト, アプリケーション&#10;&#10;自動的に生成された説明">
            <a:extLst>
              <a:ext uri="{FF2B5EF4-FFF2-40B4-BE49-F238E27FC236}">
                <a16:creationId xmlns:a16="http://schemas.microsoft.com/office/drawing/2014/main" id="{682A9A79-F9D1-AED0-605E-C22CC2A5AB13}"/>
              </a:ext>
            </a:extLst>
          </p:cNvPr>
          <p:cNvPicPr>
            <a:picLocks noGrp="1" noChangeAspect="1"/>
          </p:cNvPicPr>
          <p:nvPr>
            <p:ph idx="1"/>
          </p:nvPr>
        </p:nvPicPr>
        <p:blipFill>
          <a:blip r:embed="rId2"/>
          <a:stretch>
            <a:fillRect/>
          </a:stretch>
        </p:blipFill>
        <p:spPr>
          <a:xfrm>
            <a:off x="5672842" y="525780"/>
            <a:ext cx="6056763" cy="5967095"/>
          </a:xfrm>
        </p:spPr>
      </p:pic>
      <p:sp>
        <p:nvSpPr>
          <p:cNvPr id="2" name="タイトル 1">
            <a:extLst>
              <a:ext uri="{FF2B5EF4-FFF2-40B4-BE49-F238E27FC236}">
                <a16:creationId xmlns:a16="http://schemas.microsoft.com/office/drawing/2014/main" id="{D7CEF66D-0E65-E856-AB60-EF2EDED3CC8A}"/>
              </a:ext>
            </a:extLst>
          </p:cNvPr>
          <p:cNvSpPr>
            <a:spLocks noGrp="1"/>
          </p:cNvSpPr>
          <p:nvPr>
            <p:ph type="title"/>
          </p:nvPr>
        </p:nvSpPr>
        <p:spPr/>
        <p:txBody>
          <a:bodyPr/>
          <a:lstStyle/>
          <a:p>
            <a:r>
              <a:rPr kumimoji="1" lang="en-US" altLang="ja-JP" dirty="0"/>
              <a:t>QMDD</a:t>
            </a:r>
            <a:r>
              <a:rPr kumimoji="1" lang="ja-JP" altLang="en-US"/>
              <a:t>演算の特徴</a:t>
            </a:r>
          </a:p>
        </p:txBody>
      </p:sp>
      <p:sp>
        <p:nvSpPr>
          <p:cNvPr id="6" name="テキスト ボックス 5">
            <a:extLst>
              <a:ext uri="{FF2B5EF4-FFF2-40B4-BE49-F238E27FC236}">
                <a16:creationId xmlns:a16="http://schemas.microsoft.com/office/drawing/2014/main" id="{B474F08C-1EC8-062E-63A1-6E97383A7292}"/>
              </a:ext>
            </a:extLst>
          </p:cNvPr>
          <p:cNvSpPr txBox="1"/>
          <p:nvPr/>
        </p:nvSpPr>
        <p:spPr>
          <a:xfrm>
            <a:off x="838200" y="2070100"/>
            <a:ext cx="2908300" cy="923330"/>
          </a:xfrm>
          <a:prstGeom prst="rect">
            <a:avLst/>
          </a:prstGeom>
          <a:noFill/>
        </p:spPr>
        <p:txBody>
          <a:bodyPr wrap="square" rtlCol="0">
            <a:spAutoFit/>
          </a:bodyPr>
          <a:lstStyle/>
          <a:p>
            <a:r>
              <a:rPr kumimoji="1" lang="en-US" altLang="ja-JP" dirty="0"/>
              <a:t>QMDD</a:t>
            </a:r>
            <a:r>
              <a:rPr kumimoji="1" lang="ja-JP" altLang="en-US"/>
              <a:t>演算アルゴリズムについて簡単な具体例を示しながら説明</a:t>
            </a:r>
          </a:p>
        </p:txBody>
      </p:sp>
      <p:sp>
        <p:nvSpPr>
          <p:cNvPr id="7" name="テキスト ボックス 6">
            <a:extLst>
              <a:ext uri="{FF2B5EF4-FFF2-40B4-BE49-F238E27FC236}">
                <a16:creationId xmlns:a16="http://schemas.microsoft.com/office/drawing/2014/main" id="{7C803AA2-A575-7872-1EFB-C195250FA10B}"/>
              </a:ext>
            </a:extLst>
          </p:cNvPr>
          <p:cNvSpPr txBox="1"/>
          <p:nvPr/>
        </p:nvSpPr>
        <p:spPr>
          <a:xfrm>
            <a:off x="1041400" y="4064000"/>
            <a:ext cx="2908300" cy="646331"/>
          </a:xfrm>
          <a:prstGeom prst="rect">
            <a:avLst/>
          </a:prstGeom>
          <a:noFill/>
        </p:spPr>
        <p:txBody>
          <a:bodyPr wrap="square" rtlCol="0">
            <a:spAutoFit/>
          </a:bodyPr>
          <a:lstStyle/>
          <a:p>
            <a:r>
              <a:rPr kumimoji="1" lang="ja-JP" altLang="en-US"/>
              <a:t>並列化を行う部分についても示す</a:t>
            </a:r>
          </a:p>
        </p:txBody>
      </p:sp>
      <p:sp>
        <p:nvSpPr>
          <p:cNvPr id="8" name="円/楕円 7">
            <a:extLst>
              <a:ext uri="{FF2B5EF4-FFF2-40B4-BE49-F238E27FC236}">
                <a16:creationId xmlns:a16="http://schemas.microsoft.com/office/drawing/2014/main" id="{D7557F3D-DA75-84FB-F82C-222237D904CC}"/>
              </a:ext>
            </a:extLst>
          </p:cNvPr>
          <p:cNvSpPr/>
          <p:nvPr/>
        </p:nvSpPr>
        <p:spPr>
          <a:xfrm>
            <a:off x="5612908" y="4296427"/>
            <a:ext cx="3900609" cy="143000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9107CF04-B48B-9E90-037B-8228F88BF113}"/>
              </a:ext>
            </a:extLst>
          </p:cNvPr>
          <p:cNvCxnSpPr>
            <a:cxnSpLocks/>
            <a:stCxn id="7" idx="3"/>
            <a:endCxn id="8" idx="2"/>
          </p:cNvCxnSpPr>
          <p:nvPr/>
        </p:nvCxnSpPr>
        <p:spPr>
          <a:xfrm>
            <a:off x="3949700" y="4387166"/>
            <a:ext cx="1663208" cy="6242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97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コンテンツ プレースホルダー 18" descr="テーブル が含まれている画像&#10;&#10;自動的に生成された説明">
            <a:extLst>
              <a:ext uri="{FF2B5EF4-FFF2-40B4-BE49-F238E27FC236}">
                <a16:creationId xmlns:a16="http://schemas.microsoft.com/office/drawing/2014/main" id="{A1E14F7C-10E5-37FC-121F-10B818367D15}"/>
              </a:ext>
            </a:extLst>
          </p:cNvPr>
          <p:cNvPicPr>
            <a:picLocks noGrp="1" noChangeAspect="1"/>
          </p:cNvPicPr>
          <p:nvPr>
            <p:ph sz="half" idx="2"/>
          </p:nvPr>
        </p:nvPicPr>
        <p:blipFill>
          <a:blip r:embed="rId2"/>
          <a:stretch>
            <a:fillRect/>
          </a:stretch>
        </p:blipFill>
        <p:spPr>
          <a:xfrm>
            <a:off x="5560710" y="1"/>
            <a:ext cx="6631289" cy="6858000"/>
          </a:xfrm>
        </p:spPr>
      </p:pic>
      <p:sp>
        <p:nvSpPr>
          <p:cNvPr id="2" name="タイトル 1">
            <a:extLst>
              <a:ext uri="{FF2B5EF4-FFF2-40B4-BE49-F238E27FC236}">
                <a16:creationId xmlns:a16="http://schemas.microsoft.com/office/drawing/2014/main" id="{A64F230D-8408-A605-608C-2B5BE57102BE}"/>
              </a:ext>
            </a:extLst>
          </p:cNvPr>
          <p:cNvSpPr>
            <a:spLocks noGrp="1"/>
          </p:cNvSpPr>
          <p:nvPr>
            <p:ph type="title"/>
          </p:nvPr>
        </p:nvSpPr>
        <p:spPr/>
        <p:txBody>
          <a:bodyPr/>
          <a:lstStyle/>
          <a:p>
            <a:r>
              <a:rPr kumimoji="1" lang="ja-JP" altLang="en-US"/>
              <a:t>並列処理による弊害</a:t>
            </a:r>
          </a:p>
        </p:txBody>
      </p:sp>
      <p:sp>
        <p:nvSpPr>
          <p:cNvPr id="10" name="コンテンツ プレースホルダー 9">
            <a:extLst>
              <a:ext uri="{FF2B5EF4-FFF2-40B4-BE49-F238E27FC236}">
                <a16:creationId xmlns:a16="http://schemas.microsoft.com/office/drawing/2014/main" id="{F339879B-83C5-89B5-2A9D-45A13AE352A9}"/>
              </a:ext>
            </a:extLst>
          </p:cNvPr>
          <p:cNvSpPr>
            <a:spLocks noGrp="1"/>
          </p:cNvSpPr>
          <p:nvPr>
            <p:ph sz="half" idx="1"/>
          </p:nvPr>
        </p:nvSpPr>
        <p:spPr/>
        <p:txBody>
          <a:bodyPr/>
          <a:lstStyle/>
          <a:p>
            <a:r>
              <a:rPr lang="ja-JP" altLang="en-US"/>
              <a:t>共有資源へのアクセス</a:t>
            </a:r>
            <a:endParaRPr lang="en-US" altLang="ja-JP" dirty="0"/>
          </a:p>
          <a:p>
            <a:r>
              <a:rPr lang="ja-JP" altLang="en-US"/>
              <a:t>排他制御によるロック待ち</a:t>
            </a:r>
          </a:p>
        </p:txBody>
      </p:sp>
      <p:sp>
        <p:nvSpPr>
          <p:cNvPr id="20" name="円/楕円 19">
            <a:extLst>
              <a:ext uri="{FF2B5EF4-FFF2-40B4-BE49-F238E27FC236}">
                <a16:creationId xmlns:a16="http://schemas.microsoft.com/office/drawing/2014/main" id="{13A709DA-C7CF-A8A9-AF29-FE139A5411A6}"/>
              </a:ext>
            </a:extLst>
          </p:cNvPr>
          <p:cNvSpPr/>
          <p:nvPr/>
        </p:nvSpPr>
        <p:spPr>
          <a:xfrm>
            <a:off x="8702080" y="2611582"/>
            <a:ext cx="286328" cy="152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54F75538-BB9F-91DA-F915-CCEFF2C6BFE8}"/>
              </a:ext>
            </a:extLst>
          </p:cNvPr>
          <p:cNvSpPr/>
          <p:nvPr/>
        </p:nvSpPr>
        <p:spPr>
          <a:xfrm>
            <a:off x="7444467" y="2010324"/>
            <a:ext cx="286328" cy="18099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F40D89-4783-F587-908F-202CE3403A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268845-5DFF-8B7B-808A-DFE477BB7691}"/>
              </a:ext>
            </a:extLst>
          </p:cNvPr>
          <p:cNvSpPr>
            <a:spLocks noGrp="1"/>
          </p:cNvSpPr>
          <p:nvPr>
            <p:ph type="title"/>
          </p:nvPr>
        </p:nvSpPr>
        <p:spPr/>
        <p:txBody>
          <a:bodyPr/>
          <a:lstStyle/>
          <a:p>
            <a:r>
              <a:rPr kumimoji="1" lang="en-US" altLang="ja-JP" dirty="0"/>
              <a:t>QMDD</a:t>
            </a:r>
            <a:r>
              <a:rPr kumimoji="1" lang="ja-JP" altLang="en-US"/>
              <a:t>演算の特徴</a:t>
            </a:r>
          </a:p>
        </p:txBody>
      </p:sp>
      <p:pic>
        <p:nvPicPr>
          <p:cNvPr id="5" name="コンテンツ プレースホルダー 4" descr="テキスト&#10;&#10;自動的に生成された説明">
            <a:extLst>
              <a:ext uri="{FF2B5EF4-FFF2-40B4-BE49-F238E27FC236}">
                <a16:creationId xmlns:a16="http://schemas.microsoft.com/office/drawing/2014/main" id="{D15DFF38-E733-7673-5ABE-EF4ED503D354}"/>
              </a:ext>
            </a:extLst>
          </p:cNvPr>
          <p:cNvPicPr>
            <a:picLocks noGrp="1" noChangeAspect="1"/>
          </p:cNvPicPr>
          <p:nvPr>
            <p:ph idx="1"/>
          </p:nvPr>
        </p:nvPicPr>
        <p:blipFill>
          <a:blip r:embed="rId2"/>
          <a:stretch>
            <a:fillRect/>
          </a:stretch>
        </p:blipFill>
        <p:spPr>
          <a:xfrm>
            <a:off x="6165733" y="1027906"/>
            <a:ext cx="5188067" cy="5572897"/>
          </a:xfrm>
        </p:spPr>
      </p:pic>
      <p:sp>
        <p:nvSpPr>
          <p:cNvPr id="6" name="テキスト ボックス 5">
            <a:extLst>
              <a:ext uri="{FF2B5EF4-FFF2-40B4-BE49-F238E27FC236}">
                <a16:creationId xmlns:a16="http://schemas.microsoft.com/office/drawing/2014/main" id="{58720E27-FED7-EC51-7C8F-352A5FD21645}"/>
              </a:ext>
            </a:extLst>
          </p:cNvPr>
          <p:cNvSpPr txBox="1"/>
          <p:nvPr/>
        </p:nvSpPr>
        <p:spPr>
          <a:xfrm>
            <a:off x="838200" y="2070100"/>
            <a:ext cx="2908300" cy="1200329"/>
          </a:xfrm>
          <a:prstGeom prst="rect">
            <a:avLst/>
          </a:prstGeom>
          <a:noFill/>
        </p:spPr>
        <p:txBody>
          <a:bodyPr wrap="square" rtlCol="0">
            <a:spAutoFit/>
          </a:bodyPr>
          <a:lstStyle/>
          <a:p>
            <a:r>
              <a:rPr kumimoji="1" lang="ja-JP" altLang="en-US"/>
              <a:t>再度、演算アルゴリズムと照らし合わせながらクリティカルセクションを明示</a:t>
            </a:r>
          </a:p>
        </p:txBody>
      </p:sp>
      <p:sp>
        <p:nvSpPr>
          <p:cNvPr id="7" name="テキスト ボックス 6">
            <a:extLst>
              <a:ext uri="{FF2B5EF4-FFF2-40B4-BE49-F238E27FC236}">
                <a16:creationId xmlns:a16="http://schemas.microsoft.com/office/drawing/2014/main" id="{DEA4A808-51D8-1C88-EA46-0CFC2E3EAA72}"/>
              </a:ext>
            </a:extLst>
          </p:cNvPr>
          <p:cNvSpPr txBox="1"/>
          <p:nvPr/>
        </p:nvSpPr>
        <p:spPr>
          <a:xfrm>
            <a:off x="1041400" y="4064000"/>
            <a:ext cx="2908300" cy="646331"/>
          </a:xfrm>
          <a:prstGeom prst="rect">
            <a:avLst/>
          </a:prstGeom>
          <a:noFill/>
        </p:spPr>
        <p:txBody>
          <a:bodyPr wrap="square" rtlCol="0">
            <a:spAutoFit/>
          </a:bodyPr>
          <a:lstStyle/>
          <a:p>
            <a:r>
              <a:rPr kumimoji="1" lang="ja-JP" altLang="en-US"/>
              <a:t>並列化を行う部分についても示す</a:t>
            </a:r>
          </a:p>
        </p:txBody>
      </p:sp>
      <p:sp>
        <p:nvSpPr>
          <p:cNvPr id="8" name="円/楕円 7">
            <a:extLst>
              <a:ext uri="{FF2B5EF4-FFF2-40B4-BE49-F238E27FC236}">
                <a16:creationId xmlns:a16="http://schemas.microsoft.com/office/drawing/2014/main" id="{77EC3D3D-2246-500E-1E13-3993C7B320D7}"/>
              </a:ext>
            </a:extLst>
          </p:cNvPr>
          <p:cNvSpPr/>
          <p:nvPr/>
        </p:nvSpPr>
        <p:spPr>
          <a:xfrm>
            <a:off x="5612908" y="4296426"/>
            <a:ext cx="3900609" cy="15336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BB72C70E-702E-B950-0E6A-78A387399952}"/>
              </a:ext>
            </a:extLst>
          </p:cNvPr>
          <p:cNvCxnSpPr>
            <a:stCxn id="7" idx="3"/>
            <a:endCxn id="8" idx="2"/>
          </p:cNvCxnSpPr>
          <p:nvPr/>
        </p:nvCxnSpPr>
        <p:spPr>
          <a:xfrm>
            <a:off x="3949700" y="4387166"/>
            <a:ext cx="1663208" cy="6760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DC5958B9-2E9C-FED1-09B8-23CBC3470B28}"/>
              </a:ext>
            </a:extLst>
          </p:cNvPr>
          <p:cNvSpPr/>
          <p:nvPr/>
        </p:nvSpPr>
        <p:spPr>
          <a:xfrm>
            <a:off x="6391020" y="5770011"/>
            <a:ext cx="1491401"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6500CF0-39C3-6456-3947-4A39C80BDA9C}"/>
              </a:ext>
            </a:extLst>
          </p:cNvPr>
          <p:cNvSpPr/>
          <p:nvPr/>
        </p:nvSpPr>
        <p:spPr>
          <a:xfrm>
            <a:off x="7960659" y="4872556"/>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CCE8C56-EF39-83B2-A849-6A0E50DD8045}"/>
              </a:ext>
            </a:extLst>
          </p:cNvPr>
          <p:cNvSpPr/>
          <p:nvPr/>
        </p:nvSpPr>
        <p:spPr>
          <a:xfrm>
            <a:off x="7960659" y="5063259"/>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173D2B-3D5E-C037-7A1B-F858834BC7D7}"/>
              </a:ext>
            </a:extLst>
          </p:cNvPr>
          <p:cNvSpPr/>
          <p:nvPr/>
        </p:nvSpPr>
        <p:spPr>
          <a:xfrm>
            <a:off x="8606933" y="4872555"/>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3BA3F8C-998B-712D-C0F6-A86EC29A6BB9}"/>
              </a:ext>
            </a:extLst>
          </p:cNvPr>
          <p:cNvSpPr/>
          <p:nvPr/>
        </p:nvSpPr>
        <p:spPr>
          <a:xfrm>
            <a:off x="8606933" y="5063258"/>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FBDA4BFC-7909-E26F-B227-DFA495D6CA3C}"/>
              </a:ext>
            </a:extLst>
          </p:cNvPr>
          <p:cNvCxnSpPr>
            <a:cxnSpLocks/>
            <a:stCxn id="6" idx="3"/>
          </p:cNvCxnSpPr>
          <p:nvPr/>
        </p:nvCxnSpPr>
        <p:spPr>
          <a:xfrm>
            <a:off x="3746500" y="2670265"/>
            <a:ext cx="2644400" cy="319509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FFFB7118-C6BE-C622-1755-8BEE0EDAAFAF}"/>
              </a:ext>
            </a:extLst>
          </p:cNvPr>
          <p:cNvCxnSpPr>
            <a:cxnSpLocks/>
            <a:stCxn id="6" idx="3"/>
            <a:endCxn id="4" idx="1"/>
          </p:cNvCxnSpPr>
          <p:nvPr/>
        </p:nvCxnSpPr>
        <p:spPr>
          <a:xfrm>
            <a:off x="3746500" y="2670265"/>
            <a:ext cx="4214159" cy="229764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2FDF5932-E547-FF2D-A75A-EDF5779ED360}"/>
              </a:ext>
            </a:extLst>
          </p:cNvPr>
          <p:cNvCxnSpPr>
            <a:cxnSpLocks/>
            <a:stCxn id="6" idx="3"/>
            <a:endCxn id="11" idx="1"/>
          </p:cNvCxnSpPr>
          <p:nvPr/>
        </p:nvCxnSpPr>
        <p:spPr>
          <a:xfrm>
            <a:off x="3746500" y="2670265"/>
            <a:ext cx="4214159" cy="24883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CC33918A-8E23-2C33-DFFF-559B5C60532D}"/>
              </a:ext>
            </a:extLst>
          </p:cNvPr>
          <p:cNvCxnSpPr>
            <a:cxnSpLocks/>
            <a:stCxn id="6" idx="3"/>
            <a:endCxn id="12" idx="1"/>
          </p:cNvCxnSpPr>
          <p:nvPr/>
        </p:nvCxnSpPr>
        <p:spPr>
          <a:xfrm>
            <a:off x="3746500" y="2670265"/>
            <a:ext cx="4860433" cy="2297642"/>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0357C29D-C4A0-76A9-D885-504BD74D2C90}"/>
              </a:ext>
            </a:extLst>
          </p:cNvPr>
          <p:cNvCxnSpPr>
            <a:cxnSpLocks/>
            <a:stCxn id="6" idx="3"/>
            <a:endCxn id="13" idx="1"/>
          </p:cNvCxnSpPr>
          <p:nvPr/>
        </p:nvCxnSpPr>
        <p:spPr>
          <a:xfrm>
            <a:off x="3746500" y="2670265"/>
            <a:ext cx="4860433" cy="248834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43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42F4F-53E4-5D3E-C081-EEF78718349F}"/>
              </a:ext>
            </a:extLst>
          </p:cNvPr>
          <p:cNvSpPr>
            <a:spLocks noGrp="1"/>
          </p:cNvSpPr>
          <p:nvPr>
            <p:ph type="title"/>
          </p:nvPr>
        </p:nvSpPr>
        <p:spPr/>
        <p:txBody>
          <a:bodyPr/>
          <a:lstStyle/>
          <a:p>
            <a:r>
              <a:rPr lang="ja-JP" altLang="en-US"/>
              <a:t>ファイバー概要</a:t>
            </a:r>
            <a:endParaRPr kumimoji="1" lang="ja-JP" altLang="en-US"/>
          </a:p>
        </p:txBody>
      </p:sp>
      <p:sp>
        <p:nvSpPr>
          <p:cNvPr id="3" name="コンテンツ プレースホルダー 2">
            <a:extLst>
              <a:ext uri="{FF2B5EF4-FFF2-40B4-BE49-F238E27FC236}">
                <a16:creationId xmlns:a16="http://schemas.microsoft.com/office/drawing/2014/main" id="{FAC72416-7CB9-DCBD-5579-DCF77BAFBA94}"/>
              </a:ext>
            </a:extLst>
          </p:cNvPr>
          <p:cNvSpPr>
            <a:spLocks noGrp="1"/>
          </p:cNvSpPr>
          <p:nvPr>
            <p:ph idx="1"/>
          </p:nvPr>
        </p:nvSpPr>
        <p:spPr/>
        <p:txBody>
          <a:bodyPr/>
          <a:lstStyle/>
          <a:p>
            <a:r>
              <a:rPr kumimoji="1" lang="ja-JP" altLang="en-US"/>
              <a:t>ファイバー概要をここで説明</a:t>
            </a:r>
            <a:endParaRPr kumimoji="1" lang="en-US" altLang="ja-JP" dirty="0"/>
          </a:p>
          <a:p>
            <a:r>
              <a:rPr lang="ja-JP" altLang="en-US"/>
              <a:t>スレッドの違いについてもここもしくは次スライドで説明</a:t>
            </a:r>
            <a:endParaRPr kumimoji="1" lang="ja-JP" altLang="en-US"/>
          </a:p>
        </p:txBody>
      </p:sp>
    </p:spTree>
    <p:extLst>
      <p:ext uri="{BB962C8B-B14F-4D97-AF65-F5344CB8AC3E}">
        <p14:creationId xmlns:p14="http://schemas.microsoft.com/office/powerpoint/2010/main" val="126184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ダイアグラム&#10;&#10;自動的に生成された説明">
            <a:extLst>
              <a:ext uri="{FF2B5EF4-FFF2-40B4-BE49-F238E27FC236}">
                <a16:creationId xmlns:a16="http://schemas.microsoft.com/office/drawing/2014/main" id="{EB0ECF39-B248-7397-3EAF-C0A93968F5DF}"/>
              </a:ext>
            </a:extLst>
          </p:cNvPr>
          <p:cNvPicPr>
            <a:picLocks noGrp="1" noChangeAspect="1"/>
          </p:cNvPicPr>
          <p:nvPr>
            <p:ph sz="half" idx="2"/>
          </p:nvPr>
        </p:nvPicPr>
        <p:blipFill>
          <a:blip r:embed="rId2"/>
          <a:stretch>
            <a:fillRect/>
          </a:stretch>
        </p:blipFill>
        <p:spPr>
          <a:xfrm>
            <a:off x="5563936" y="0"/>
            <a:ext cx="6631289" cy="6858001"/>
          </a:xfrm>
        </p:spPr>
      </p:pic>
      <p:sp>
        <p:nvSpPr>
          <p:cNvPr id="2" name="タイトル 1">
            <a:extLst>
              <a:ext uri="{FF2B5EF4-FFF2-40B4-BE49-F238E27FC236}">
                <a16:creationId xmlns:a16="http://schemas.microsoft.com/office/drawing/2014/main" id="{F62042A2-74EB-FA49-A8E8-2480FA232125}"/>
              </a:ext>
            </a:extLst>
          </p:cNvPr>
          <p:cNvSpPr>
            <a:spLocks noGrp="1"/>
          </p:cNvSpPr>
          <p:nvPr>
            <p:ph type="title"/>
          </p:nvPr>
        </p:nvSpPr>
        <p:spPr/>
        <p:txBody>
          <a:bodyPr/>
          <a:lstStyle/>
          <a:p>
            <a:r>
              <a:rPr lang="ja-JP" altLang="en-US"/>
              <a:t>ファイバーでの改善</a:t>
            </a:r>
            <a:endParaRPr kumimoji="1" lang="ja-JP" altLang="en-US"/>
          </a:p>
        </p:txBody>
      </p:sp>
      <p:sp>
        <p:nvSpPr>
          <p:cNvPr id="3" name="コンテンツ プレースホルダー 2">
            <a:extLst>
              <a:ext uri="{FF2B5EF4-FFF2-40B4-BE49-F238E27FC236}">
                <a16:creationId xmlns:a16="http://schemas.microsoft.com/office/drawing/2014/main" id="{A9FE2EE4-58A4-C7BD-19BC-DE9BE07D2292}"/>
              </a:ext>
            </a:extLst>
          </p:cNvPr>
          <p:cNvSpPr>
            <a:spLocks noGrp="1"/>
          </p:cNvSpPr>
          <p:nvPr>
            <p:ph sz="half" idx="1"/>
          </p:nvPr>
        </p:nvSpPr>
        <p:spPr>
          <a:xfrm>
            <a:off x="450376" y="1825625"/>
            <a:ext cx="5569424" cy="4351338"/>
          </a:xfrm>
        </p:spPr>
        <p:txBody>
          <a:bodyPr>
            <a:normAutofit lnSpcReduction="10000"/>
          </a:bodyPr>
          <a:lstStyle/>
          <a:p>
            <a:pPr marL="0" indent="0" algn="ctr">
              <a:buNone/>
            </a:pPr>
            <a:r>
              <a:rPr kumimoji="1" lang="ja-JP" altLang="en-US"/>
              <a:t>ロック待ち発生</a:t>
            </a:r>
            <a:endParaRPr kumimoji="1" lang="en-US" altLang="ja-JP" dirty="0"/>
          </a:p>
          <a:p>
            <a:pPr marL="0" indent="0" algn="ctr">
              <a:buNone/>
            </a:pPr>
            <a:endParaRPr kumimoji="1"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ファイバーの切り替え</a:t>
            </a:r>
            <a:endParaRPr lang="en-US" altLang="ja-JP" dirty="0"/>
          </a:p>
          <a:p>
            <a:pPr marL="0" indent="0" algn="ctr">
              <a:buNone/>
            </a:pPr>
            <a:endParaRPr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非クリティカルセクションを処理</a:t>
            </a:r>
            <a:endParaRPr kumimoji="1" lang="ja-JP" altLang="en-US"/>
          </a:p>
        </p:txBody>
      </p:sp>
      <p:sp>
        <p:nvSpPr>
          <p:cNvPr id="7" name="正方形/長方形 6">
            <a:extLst>
              <a:ext uri="{FF2B5EF4-FFF2-40B4-BE49-F238E27FC236}">
                <a16:creationId xmlns:a16="http://schemas.microsoft.com/office/drawing/2014/main" id="{8249A46D-6747-151C-2DA0-3B2CC842A6BB}"/>
              </a:ext>
            </a:extLst>
          </p:cNvPr>
          <p:cNvSpPr/>
          <p:nvPr/>
        </p:nvSpPr>
        <p:spPr>
          <a:xfrm>
            <a:off x="7308476" y="19094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7DB12E5-92C8-7493-D329-245D5021C09B}"/>
              </a:ext>
            </a:extLst>
          </p:cNvPr>
          <p:cNvSpPr/>
          <p:nvPr/>
        </p:nvSpPr>
        <p:spPr>
          <a:xfrm>
            <a:off x="8509785" y="27026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220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71959-5D16-7B75-18D5-6C4608E85122}"/>
              </a:ext>
            </a:extLst>
          </p:cNvPr>
          <p:cNvSpPr>
            <a:spLocks noGrp="1"/>
          </p:cNvSpPr>
          <p:nvPr>
            <p:ph type="title"/>
          </p:nvPr>
        </p:nvSpPr>
        <p:spPr/>
        <p:txBody>
          <a:bodyPr/>
          <a:lstStyle/>
          <a:p>
            <a:r>
              <a:rPr kumimoji="1" lang="ja-JP" altLang="en-US"/>
              <a:t>比較実験</a:t>
            </a:r>
          </a:p>
        </p:txBody>
      </p:sp>
      <p:sp>
        <p:nvSpPr>
          <p:cNvPr id="3" name="コンテンツ プレースホルダー 2">
            <a:extLst>
              <a:ext uri="{FF2B5EF4-FFF2-40B4-BE49-F238E27FC236}">
                <a16:creationId xmlns:a16="http://schemas.microsoft.com/office/drawing/2014/main" id="{3D209EFC-B7D1-285A-8377-3CBD290BDF06}"/>
              </a:ext>
            </a:extLst>
          </p:cNvPr>
          <p:cNvSpPr>
            <a:spLocks noGrp="1"/>
          </p:cNvSpPr>
          <p:nvPr>
            <p:ph idx="1"/>
          </p:nvPr>
        </p:nvSpPr>
        <p:spPr>
          <a:xfrm>
            <a:off x="838200" y="1825625"/>
            <a:ext cx="10515600" cy="4667249"/>
          </a:xfrm>
        </p:spPr>
        <p:txBody>
          <a:bodyPr>
            <a:normAutofit/>
          </a:bodyPr>
          <a:lstStyle/>
          <a:p>
            <a:r>
              <a:rPr kumimoji="1" lang="ja-JP" altLang="en-US"/>
              <a:t>ランダムな回転角とターゲットビットを持つ量子回転ゲート（</a:t>
            </a:r>
            <a:r>
              <a:rPr kumimoji="1" lang="en" altLang="ja-JP" dirty="0"/>
              <a:t>Rx, Ry, Rz </a:t>
            </a:r>
            <a:r>
              <a:rPr kumimoji="1" lang="ja-JP" altLang="en"/>
              <a:t>）</a:t>
            </a:r>
            <a:r>
              <a:rPr kumimoji="1" lang="en-US" altLang="ja-JP" dirty="0"/>
              <a:t>200 </a:t>
            </a:r>
            <a:r>
              <a:rPr kumimoji="1" lang="ja-JP" altLang="en-US"/>
              <a:t>個をシミュレーション</a:t>
            </a:r>
            <a:endParaRPr kumimoji="1" lang="en-US" altLang="ja-JP" dirty="0"/>
          </a:p>
          <a:p>
            <a:r>
              <a:rPr kumimoji="1" lang="ja-JP" altLang="en-US"/>
              <a:t>量子ビット数</a:t>
            </a:r>
            <a:r>
              <a:rPr kumimoji="1" lang="en-US" altLang="ja-JP" dirty="0"/>
              <a:t>1~20</a:t>
            </a:r>
          </a:p>
          <a:p>
            <a:r>
              <a:rPr kumimoji="1" lang="ja-JP" altLang="en-US"/>
              <a:t>既存手法</a:t>
            </a:r>
            <a:r>
              <a:rPr lang="ja-JP" altLang="en-US"/>
              <a:t>、マルチスレッドによる並列処理、提案手法で比較</a:t>
            </a:r>
            <a:endParaRPr lang="en-US" altLang="ja-JP" dirty="0"/>
          </a:p>
          <a:p>
            <a:pPr marL="0" indent="0">
              <a:buNone/>
            </a:pPr>
            <a:endParaRPr lang="en-US" altLang="ja-JP" dirty="0"/>
          </a:p>
          <a:p>
            <a:pPr lvl="1"/>
            <a:endParaRPr lang="en-US" altLang="ja-JP" dirty="0"/>
          </a:p>
          <a:p>
            <a:pPr lvl="1"/>
            <a:endParaRPr kumimoji="1" lang="ja-JP" altLang="en-US"/>
          </a:p>
        </p:txBody>
      </p:sp>
      <p:pic>
        <p:nvPicPr>
          <p:cNvPr id="9" name="図 8" descr="テーブル&#10;&#10;自動的に生成された説明">
            <a:extLst>
              <a:ext uri="{FF2B5EF4-FFF2-40B4-BE49-F238E27FC236}">
                <a16:creationId xmlns:a16="http://schemas.microsoft.com/office/drawing/2014/main" id="{FB96E1EA-082D-9174-A427-2BF2B0A4CDF7}"/>
              </a:ext>
            </a:extLst>
          </p:cNvPr>
          <p:cNvPicPr>
            <a:picLocks noChangeAspect="1"/>
          </p:cNvPicPr>
          <p:nvPr/>
        </p:nvPicPr>
        <p:blipFill>
          <a:blip r:embed="rId2"/>
          <a:stretch>
            <a:fillRect/>
          </a:stretch>
        </p:blipFill>
        <p:spPr>
          <a:xfrm>
            <a:off x="1260827" y="3903673"/>
            <a:ext cx="3037417" cy="2954327"/>
          </a:xfrm>
          <a:prstGeom prst="rect">
            <a:avLst/>
          </a:prstGeom>
        </p:spPr>
      </p:pic>
    </p:spTree>
    <p:extLst>
      <p:ext uri="{BB962C8B-B14F-4D97-AF65-F5344CB8AC3E}">
        <p14:creationId xmlns:p14="http://schemas.microsoft.com/office/powerpoint/2010/main" val="406480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4FC00-D0AD-87CB-9C9D-9BA508C1D65A}"/>
              </a:ext>
            </a:extLst>
          </p:cNvPr>
          <p:cNvSpPr>
            <a:spLocks noGrp="1"/>
          </p:cNvSpPr>
          <p:nvPr>
            <p:ph type="title"/>
          </p:nvPr>
        </p:nvSpPr>
        <p:spPr/>
        <p:txBody>
          <a:bodyPr/>
          <a:lstStyle/>
          <a:p>
            <a:r>
              <a:rPr kumimoji="1" lang="ja-JP" altLang="en-US"/>
              <a:t>実験結果</a:t>
            </a:r>
          </a:p>
        </p:txBody>
      </p:sp>
      <p:sp>
        <p:nvSpPr>
          <p:cNvPr id="14" name="コンテンツ プレースホルダー 13">
            <a:extLst>
              <a:ext uri="{FF2B5EF4-FFF2-40B4-BE49-F238E27FC236}">
                <a16:creationId xmlns:a16="http://schemas.microsoft.com/office/drawing/2014/main" id="{74E14FF4-0F56-367A-FAD6-02B9DA852158}"/>
              </a:ext>
            </a:extLst>
          </p:cNvPr>
          <p:cNvSpPr>
            <a:spLocks noGrp="1"/>
          </p:cNvSpPr>
          <p:nvPr>
            <p:ph idx="1"/>
          </p:nvPr>
        </p:nvSpPr>
        <p:spPr>
          <a:xfrm>
            <a:off x="838200" y="1825625"/>
            <a:ext cx="11234530" cy="4351338"/>
          </a:xfrm>
        </p:spPr>
        <p:txBody>
          <a:bodyPr>
            <a:normAutofit/>
          </a:bodyPr>
          <a:lstStyle/>
          <a:p>
            <a:r>
              <a:rPr lang="ja-JP" altLang="en-US"/>
              <a:t>それぞれ</a:t>
            </a:r>
            <a:r>
              <a:rPr lang="en-US" altLang="ja-JP" dirty="0"/>
              <a:t>10</a:t>
            </a:r>
            <a:r>
              <a:rPr lang="ja-JP" altLang="en-US"/>
              <a:t>回ずつ処理を行った際の平均処理時間</a:t>
            </a:r>
            <a:r>
              <a:rPr lang="en-US" altLang="ja-JP" dirty="0"/>
              <a:t>(</a:t>
            </a:r>
            <a:r>
              <a:rPr lang="en-US" altLang="ja-JP" dirty="0" err="1"/>
              <a:t>ms</a:t>
            </a:r>
            <a:r>
              <a:rPr lang="en-US" altLang="ja-JP" dirty="0"/>
              <a:t>)</a:t>
            </a:r>
            <a:r>
              <a:rPr lang="ja-JP" altLang="en-US"/>
              <a:t>と変化率</a:t>
            </a:r>
            <a:r>
              <a:rPr lang="en-US" altLang="ja-JP" dirty="0"/>
              <a:t>(%)</a:t>
            </a:r>
          </a:p>
        </p:txBody>
      </p:sp>
      <p:pic>
        <p:nvPicPr>
          <p:cNvPr id="4" name="図 3" descr="テーブル&#10;&#10;自動的に生成された説明">
            <a:extLst>
              <a:ext uri="{FF2B5EF4-FFF2-40B4-BE49-F238E27FC236}">
                <a16:creationId xmlns:a16="http://schemas.microsoft.com/office/drawing/2014/main" id="{D4D9A80B-3E45-D4E3-8696-37AED29B5C4C}"/>
              </a:ext>
            </a:extLst>
          </p:cNvPr>
          <p:cNvPicPr>
            <a:picLocks noChangeAspect="1"/>
          </p:cNvPicPr>
          <p:nvPr/>
        </p:nvPicPr>
        <p:blipFill>
          <a:blip r:embed="rId2"/>
          <a:stretch>
            <a:fillRect/>
          </a:stretch>
        </p:blipFill>
        <p:spPr>
          <a:xfrm>
            <a:off x="2418798" y="2540979"/>
            <a:ext cx="7772400" cy="3951896"/>
          </a:xfrm>
          <a:prstGeom prst="rect">
            <a:avLst/>
          </a:prstGeom>
        </p:spPr>
      </p:pic>
    </p:spTree>
    <p:extLst>
      <p:ext uri="{BB962C8B-B14F-4D97-AF65-F5344CB8AC3E}">
        <p14:creationId xmlns:p14="http://schemas.microsoft.com/office/powerpoint/2010/main" val="315072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6351D-A448-875F-919B-1DB198554B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5779E62-E9A7-3A57-24A6-32C540260CA6}"/>
              </a:ext>
            </a:extLst>
          </p:cNvPr>
          <p:cNvSpPr>
            <a:spLocks noGrp="1"/>
          </p:cNvSpPr>
          <p:nvPr>
            <p:ph type="title"/>
          </p:nvPr>
        </p:nvSpPr>
        <p:spPr/>
        <p:txBody>
          <a:bodyPr/>
          <a:lstStyle/>
          <a:p>
            <a:r>
              <a:rPr kumimoji="1" lang="ja-JP" altLang="en-US"/>
              <a:t>実験結果</a:t>
            </a:r>
          </a:p>
        </p:txBody>
      </p:sp>
      <p:pic>
        <p:nvPicPr>
          <p:cNvPr id="7" name="図 6" descr="テーブル&#10;&#10;自動的に生成された説明">
            <a:extLst>
              <a:ext uri="{FF2B5EF4-FFF2-40B4-BE49-F238E27FC236}">
                <a16:creationId xmlns:a16="http://schemas.microsoft.com/office/drawing/2014/main" id="{C8A9FFA4-C410-7B82-51AB-91CA20B8F70E}"/>
              </a:ext>
            </a:extLst>
          </p:cNvPr>
          <p:cNvPicPr>
            <a:picLocks noChangeAspect="1"/>
          </p:cNvPicPr>
          <p:nvPr/>
        </p:nvPicPr>
        <p:blipFill>
          <a:blip r:embed="rId2"/>
          <a:stretch>
            <a:fillRect/>
          </a:stretch>
        </p:blipFill>
        <p:spPr>
          <a:xfrm>
            <a:off x="2209800" y="2077582"/>
            <a:ext cx="7772400" cy="3302263"/>
          </a:xfrm>
          <a:prstGeom prst="rect">
            <a:avLst/>
          </a:prstGeom>
        </p:spPr>
      </p:pic>
    </p:spTree>
    <p:extLst>
      <p:ext uri="{BB962C8B-B14F-4D97-AF65-F5344CB8AC3E}">
        <p14:creationId xmlns:p14="http://schemas.microsoft.com/office/powerpoint/2010/main" val="182994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34B3-EABF-8E3C-EFC2-914E52D4DBEB}"/>
              </a:ext>
            </a:extLst>
          </p:cNvPr>
          <p:cNvSpPr>
            <a:spLocks noGrp="1"/>
          </p:cNvSpPr>
          <p:nvPr>
            <p:ph type="title"/>
          </p:nvPr>
        </p:nvSpPr>
        <p:spPr/>
        <p:txBody>
          <a:bodyPr/>
          <a:lstStyle/>
          <a:p>
            <a:r>
              <a:rPr lang="ja-JP" altLang="en-US"/>
              <a:t>実験結果</a:t>
            </a:r>
            <a:endParaRPr kumimoji="1" lang="ja-JP" altLang="en-US"/>
          </a:p>
        </p:txBody>
      </p:sp>
      <p:sp>
        <p:nvSpPr>
          <p:cNvPr id="3" name="コンテンツ プレースホルダー 2">
            <a:extLst>
              <a:ext uri="{FF2B5EF4-FFF2-40B4-BE49-F238E27FC236}">
                <a16:creationId xmlns:a16="http://schemas.microsoft.com/office/drawing/2014/main" id="{1559BAAC-B4FC-7B0B-9222-544F1CD71429}"/>
              </a:ext>
            </a:extLst>
          </p:cNvPr>
          <p:cNvSpPr>
            <a:spLocks noGrp="1"/>
          </p:cNvSpPr>
          <p:nvPr>
            <p:ph idx="1"/>
          </p:nvPr>
        </p:nvSpPr>
        <p:spPr/>
        <p:txBody>
          <a:bodyPr/>
          <a:lstStyle/>
          <a:p>
            <a:r>
              <a:rPr lang="ja-JP" altLang="en-US"/>
              <a:t>逐次処理は一定数以下の量子ビットの回路において最速</a:t>
            </a:r>
            <a:endParaRPr lang="en-US" altLang="ja-JP" dirty="0"/>
          </a:p>
          <a:p>
            <a:endParaRPr lang="en-US" altLang="ja-JP" dirty="0"/>
          </a:p>
          <a:p>
            <a:r>
              <a:rPr lang="ja-JP" altLang="en-US"/>
              <a:t>スレッドのみでの並列化は量子回路のサイズが大きくなるにつれて逐次のケースより優れた結果を示した</a:t>
            </a:r>
            <a:endParaRPr lang="en-US" altLang="ja-JP" dirty="0"/>
          </a:p>
          <a:p>
            <a:endParaRPr lang="en-US" altLang="ja-JP" dirty="0"/>
          </a:p>
          <a:p>
            <a:r>
              <a:rPr lang="ja-JP" altLang="en-US"/>
              <a:t>提案手法は一定数以上の量子ビットの量子回路において最速</a:t>
            </a:r>
            <a:endParaRPr lang="en-US" altLang="ja-JP" dirty="0"/>
          </a:p>
          <a:p>
            <a:pPr lvl="1"/>
            <a:r>
              <a:rPr lang="ja-JP" altLang="en-US"/>
              <a:t>最大</a:t>
            </a:r>
            <a:r>
              <a:rPr lang="en-US" altLang="ja-JP" dirty="0"/>
              <a:t>49%</a:t>
            </a:r>
            <a:r>
              <a:rPr lang="ja-JP" altLang="en-US"/>
              <a:t>の処理時間の短縮</a:t>
            </a:r>
            <a:r>
              <a:rPr lang="en-US" altLang="ja-JP" dirty="0"/>
              <a:t>(20</a:t>
            </a:r>
            <a:r>
              <a:rPr lang="ja-JP" altLang="en-US"/>
              <a:t>量子ビット時</a:t>
            </a:r>
            <a:r>
              <a:rPr lang="en-US" altLang="ja-JP" dirty="0"/>
              <a:t>)</a:t>
            </a:r>
            <a:endParaRPr lang="ja-JP" altLang="en-US"/>
          </a:p>
          <a:p>
            <a:pPr marL="0" indent="0">
              <a:buNone/>
            </a:pPr>
            <a:endParaRPr kumimoji="1" lang="ja-JP" altLang="en-US"/>
          </a:p>
        </p:txBody>
      </p:sp>
    </p:spTree>
    <p:extLst>
      <p:ext uri="{BB962C8B-B14F-4D97-AF65-F5344CB8AC3E}">
        <p14:creationId xmlns:p14="http://schemas.microsoft.com/office/powerpoint/2010/main" val="19388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86971-8DD1-9E2B-3908-AD77176049FB}"/>
              </a:ext>
            </a:extLst>
          </p:cNvPr>
          <p:cNvSpPr>
            <a:spLocks noGrp="1"/>
          </p:cNvSpPr>
          <p:nvPr>
            <p:ph type="title"/>
          </p:nvPr>
        </p:nvSpPr>
        <p:spPr/>
        <p:txBody>
          <a:bodyPr/>
          <a:lstStyle/>
          <a:p>
            <a:r>
              <a:rPr kumimoji="1" lang="ja-JP" altLang="en-US"/>
              <a:t>量子ゲートと量子状態の行列表現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B9FAB2-4590-11E5-241A-E55CEA999E85}"/>
                  </a:ext>
                </a:extLst>
              </p:cNvPr>
              <p:cNvSpPr>
                <a:spLocks noGrp="1"/>
              </p:cNvSpPr>
              <p:nvPr>
                <p:ph idx="1"/>
              </p:nvPr>
            </p:nvSpPr>
            <p:spPr/>
            <p:txBody>
              <a:bodyPr>
                <a:normAutofit fontScale="92500" lnSpcReduction="10000"/>
              </a:bodyPr>
              <a:lstStyle/>
              <a:p>
                <a:r>
                  <a:rPr lang="ja-JP" altLang="en-US"/>
                  <a:t>量子状態</a:t>
                </a:r>
                <a:r>
                  <a:rPr lang="en-US" altLang="ja-JP" dirty="0"/>
                  <a:t> </a:t>
                </a:r>
                <a:r>
                  <a:rPr lang="ja-JP" altLang="en-US"/>
                  <a:t>→</a:t>
                </a:r>
                <a:r>
                  <a:rPr lang="en-US" altLang="ja-JP" dirty="0"/>
                  <a:t> </a:t>
                </a:r>
                <a:r>
                  <a:rPr lang="ja-JP" altLang="en-US"/>
                  <a:t>一次元ベクトル</a:t>
                </a:r>
                <a:endParaRPr lang="en-US" altLang="ja-JP" dirty="0"/>
              </a:p>
              <a:p>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 </m:t>
                    </m:r>
                    <m:r>
                      <a:rPr lang="ja-JP" altLang="en-US" b="0" i="0" smtClean="0">
                        <a:latin typeface="Cambria Math" panose="02040503050406030204" pitchFamily="18" charset="0"/>
                      </a:rPr>
                      <m:t>　</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oMath>
                </a14:m>
                <a:endParaRPr kumimoji="1" lang="en-US" altLang="ja-JP" dirty="0"/>
              </a:p>
              <a:p>
                <a:pPr marL="0" indent="0">
                  <a:buNone/>
                </a:pPr>
                <a:endParaRPr lang="en-US" altLang="ja-JP" dirty="0"/>
              </a:p>
              <a:p>
                <a:r>
                  <a:rPr lang="ja-JP" altLang="en-US"/>
                  <a:t>任意の量子状態は以上のベクトルのテンソル積で導出可能</a:t>
                </a:r>
                <a:endParaRPr lang="en-US" altLang="ja-JP" dirty="0"/>
              </a:p>
              <a:p>
                <a:endParaRPr kumimoji="1" lang="en-US" altLang="ja-JP" dirty="0"/>
              </a:p>
              <a:p>
                <a:pPr marL="0" indent="0">
                  <a:buNone/>
                </a:pPr>
                <a:r>
                  <a:rPr kumimoji="1" lang="ja-JP" altLang="en-US" dirty="0"/>
                  <a:t>例</a:t>
                </a:r>
                <a:r>
                  <a:rPr kumimoji="1" lang="en-US" altLang="ja-JP" dirty="0"/>
                  <a:t>)</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5DB9FAB2-4590-11E5-241A-E55CEA999E85}"/>
                  </a:ext>
                </a:extLst>
              </p:cNvPr>
              <p:cNvSpPr>
                <a:spLocks noGrp="1" noRot="1" noChangeAspect="1" noMove="1" noResize="1" noEditPoints="1" noAdjustHandles="1" noChangeArrowheads="1" noChangeShapeType="1" noTextEdit="1"/>
              </p:cNvSpPr>
              <p:nvPr>
                <p:ph idx="1"/>
              </p:nvPr>
            </p:nvSpPr>
            <p:spPr>
              <a:blipFill>
                <a:blip r:embed="rId2"/>
                <a:stretch>
                  <a:fillRect l="-1086" t="-2616" b="-6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764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85A23-2889-BC62-3F95-B031642D0D43}"/>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A77F45EA-5821-4B97-BEC5-5D4AAA3BFA74}"/>
              </a:ext>
            </a:extLst>
          </p:cNvPr>
          <p:cNvSpPr>
            <a:spLocks noGrp="1"/>
          </p:cNvSpPr>
          <p:nvPr>
            <p:ph idx="1"/>
          </p:nvPr>
        </p:nvSpPr>
        <p:spPr/>
        <p:txBody>
          <a:bodyPr/>
          <a:lstStyle/>
          <a:p>
            <a:r>
              <a:rPr lang="ja-JP" altLang="en-US"/>
              <a:t>規模</a:t>
            </a:r>
            <a:r>
              <a:rPr kumimoji="1" lang="ja-JP" altLang="en-US"/>
              <a:t>の小さい量子回路の処理は逐次での処理が高速</a:t>
            </a:r>
            <a:endParaRPr kumimoji="1" lang="en-US" altLang="ja-JP" dirty="0"/>
          </a:p>
          <a:p>
            <a:pPr lvl="1"/>
            <a:r>
              <a:rPr lang="ja-JP" altLang="en-US"/>
              <a:t>スイッチングなどのコストが並列化による恩恵に比べて大きい</a:t>
            </a:r>
            <a:endParaRPr lang="en-US" altLang="ja-JP" dirty="0"/>
          </a:p>
          <a:p>
            <a:pPr lvl="1"/>
            <a:endParaRPr kumimoji="1" lang="en-US" altLang="ja-JP" dirty="0"/>
          </a:p>
          <a:p>
            <a:r>
              <a:rPr lang="ja-JP" altLang="en-US"/>
              <a:t>下手な並列化はあまり効果がなく、クリティカルセクションにおける待ち時間が処理時間の多くを占める</a:t>
            </a:r>
            <a:endParaRPr lang="en-US" altLang="ja-JP" dirty="0"/>
          </a:p>
          <a:p>
            <a:endParaRPr kumimoji="1" lang="en-US" altLang="ja-JP" dirty="0"/>
          </a:p>
          <a:p>
            <a:r>
              <a:rPr kumimoji="1" lang="ja-JP" altLang="en-US"/>
              <a:t>量子回路の規模が大きくなるにつれて並列化による恩恵が大きくなる</a:t>
            </a:r>
          </a:p>
        </p:txBody>
      </p:sp>
    </p:spTree>
    <p:extLst>
      <p:ext uri="{BB962C8B-B14F-4D97-AF65-F5344CB8AC3E}">
        <p14:creationId xmlns:p14="http://schemas.microsoft.com/office/powerpoint/2010/main" val="214930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5D6B5-FBC6-49C7-DA19-6F5AF6CA5FE4}"/>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8D3FF291-53FA-1607-74DA-32440B45F031}"/>
              </a:ext>
            </a:extLst>
          </p:cNvPr>
          <p:cNvSpPr>
            <a:spLocks noGrp="1"/>
          </p:cNvSpPr>
          <p:nvPr>
            <p:ph idx="1"/>
          </p:nvPr>
        </p:nvSpPr>
        <p:spPr/>
        <p:txBody>
          <a:bodyPr/>
          <a:lstStyle/>
          <a:p>
            <a:r>
              <a:rPr kumimoji="1" lang="ja-JP" altLang="en-US"/>
              <a:t>提案した並列化手法は一定以上の規模の量子回路において処理時間の短縮を実現した</a:t>
            </a:r>
            <a:endParaRPr kumimoji="1" lang="en-US" altLang="ja-JP" dirty="0"/>
          </a:p>
          <a:p>
            <a:endParaRPr lang="en-US" altLang="ja-JP" dirty="0"/>
          </a:p>
        </p:txBody>
      </p:sp>
    </p:spTree>
    <p:extLst>
      <p:ext uri="{BB962C8B-B14F-4D97-AF65-F5344CB8AC3E}">
        <p14:creationId xmlns:p14="http://schemas.microsoft.com/office/powerpoint/2010/main" val="89321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B1859-6EDF-C71E-E2AB-3047C6EE4497}"/>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9A6AFD24-6167-413C-EF02-FE0E8FCC65A6}"/>
              </a:ext>
            </a:extLst>
          </p:cNvPr>
          <p:cNvSpPr>
            <a:spLocks noGrp="1"/>
          </p:cNvSpPr>
          <p:nvPr>
            <p:ph idx="1"/>
          </p:nvPr>
        </p:nvSpPr>
        <p:spPr/>
        <p:txBody>
          <a:bodyPr/>
          <a:lstStyle/>
          <a:p>
            <a:r>
              <a:rPr kumimoji="1" lang="ja-JP" altLang="en-US"/>
              <a:t>回路全体の並列化</a:t>
            </a:r>
            <a:endParaRPr kumimoji="1" lang="en-US" altLang="ja-JP" dirty="0"/>
          </a:p>
          <a:p>
            <a:pPr lvl="1"/>
            <a:r>
              <a:rPr kumimoji="1" lang="ja-JP" altLang="en-US"/>
              <a:t>対角行列に相当する量子ゲートを優先的に処理</a:t>
            </a:r>
            <a:endParaRPr kumimoji="1" lang="en-US" altLang="ja-JP" dirty="0"/>
          </a:p>
          <a:p>
            <a:pPr lvl="1"/>
            <a:r>
              <a:rPr lang="ja-JP" altLang="en-US"/>
              <a:t>演算キャッシュを考慮した優先度設定</a:t>
            </a:r>
            <a:endParaRPr kumimoji="1" lang="en-US" altLang="ja-JP" dirty="0"/>
          </a:p>
          <a:p>
            <a:endParaRPr lang="en-US" altLang="ja-JP" dirty="0"/>
          </a:p>
          <a:p>
            <a:r>
              <a:rPr kumimoji="1" lang="ja-JP" altLang="en-US"/>
              <a:t>更なるメモリ効率の向上</a:t>
            </a:r>
            <a:endParaRPr kumimoji="1" lang="en-US" altLang="ja-JP" dirty="0"/>
          </a:p>
          <a:p>
            <a:pPr lvl="1"/>
            <a:r>
              <a:rPr lang="ja-JP" altLang="en-US"/>
              <a:t>ユニークテーブルに保存する</a:t>
            </a:r>
            <a:r>
              <a:rPr lang="en-US" altLang="ja-JP" dirty="0"/>
              <a:t>QMDD</a:t>
            </a:r>
            <a:r>
              <a:rPr lang="ja-JP" altLang="en-US"/>
              <a:t>ノードの寿命の考慮</a:t>
            </a:r>
            <a:endParaRPr lang="en-US" altLang="ja-JP" dirty="0"/>
          </a:p>
          <a:p>
            <a:pPr lvl="1"/>
            <a:r>
              <a:rPr lang="ja-JP" altLang="en-US"/>
              <a:t>ガーベッジコレクション</a:t>
            </a:r>
            <a:endParaRPr kumimoji="1" lang="ja-JP" altLang="en-US"/>
          </a:p>
          <a:p>
            <a:endParaRPr kumimoji="1" lang="ja-JP" altLang="en-US"/>
          </a:p>
        </p:txBody>
      </p:sp>
    </p:spTree>
    <p:extLst>
      <p:ext uri="{BB962C8B-B14F-4D97-AF65-F5344CB8AC3E}">
        <p14:creationId xmlns:p14="http://schemas.microsoft.com/office/powerpoint/2010/main" val="12656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8E504-916E-9321-D4E1-118E764D240C}"/>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① </a:t>
            </a:r>
            <a:r>
              <a:rPr lang="ja-JP" altLang="en-US"/>
              <a:t>量子状態</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D5AED1-5E92-7030-548F-A1081D21339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oMath>
                </a14:m>
                <a:endParaRPr kumimoji="1"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D7D5AED1-5E92-7030-548F-A1081D213397}"/>
                  </a:ext>
                </a:extLst>
              </p:cNvPr>
              <p:cNvSpPr>
                <a:spLocks noGrp="1" noRot="1" noChangeAspect="1" noMove="1" noResize="1" noEditPoints="1" noAdjustHandles="1" noChangeArrowheads="1" noChangeShapeType="1" noTextEdit="1"/>
              </p:cNvSpPr>
              <p:nvPr>
                <p:ph idx="1"/>
              </p:nvPr>
            </p:nvSpPr>
            <p:spPr>
              <a:blipFill>
                <a:blip r:embed="rId2"/>
                <a:stretch>
                  <a:fillRect l="-1086" t="-5814" b="-6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DEF8A54-9DCA-F840-1832-EE65F71D432A}"/>
                  </a:ext>
                </a:extLst>
              </p:cNvPr>
              <p:cNvSpPr txBox="1"/>
              <p:nvPr/>
            </p:nvSpPr>
            <p:spPr>
              <a:xfrm>
                <a:off x="2828922" y="3200818"/>
                <a:ext cx="559833"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e>
                            </m:mr>
                            <m:mr>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2DEF8A54-9DCA-F840-1832-EE65F71D432A}"/>
                  </a:ext>
                </a:extLst>
              </p:cNvPr>
              <p:cNvSpPr txBox="1">
                <a:spLocks noRot="1" noChangeAspect="1" noMove="1" noResize="1" noEditPoints="1" noAdjustHandles="1" noChangeArrowheads="1" noChangeShapeType="1" noTextEdit="1"/>
              </p:cNvSpPr>
              <p:nvPr/>
            </p:nvSpPr>
            <p:spPr>
              <a:xfrm>
                <a:off x="2828922" y="3200818"/>
                <a:ext cx="559833" cy="615810"/>
              </a:xfrm>
              <a:prstGeom prst="rect">
                <a:avLst/>
              </a:prstGeom>
              <a:blipFill>
                <a:blip r:embed="rId3"/>
                <a:stretch>
                  <a:fillRect b="-163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2B8D2A5-3D6B-B803-5423-B6BBBF64ACC9}"/>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33AE2A99-52BC-1A2B-EAE4-7574B491EC24}"/>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82B6B8F-D47B-CF6C-D2BD-10C5EDD3AEDB}"/>
                  </a:ext>
                </a:extLst>
              </p:cNvPr>
              <p:cNvSpPr txBox="1"/>
              <p:nvPr/>
            </p:nvSpPr>
            <p:spPr>
              <a:xfrm>
                <a:off x="2828923" y="5698462"/>
                <a:ext cx="55983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10" name="テキスト ボックス 9">
                <a:extLst>
                  <a:ext uri="{FF2B5EF4-FFF2-40B4-BE49-F238E27FC236}">
                    <a16:creationId xmlns:a16="http://schemas.microsoft.com/office/drawing/2014/main" id="{F82B6B8F-D47B-CF6C-D2BD-10C5EDD3AEDB}"/>
                  </a:ext>
                </a:extLst>
              </p:cNvPr>
              <p:cNvSpPr txBox="1">
                <a:spLocks noRot="1" noChangeAspect="1" noMove="1" noResize="1" noEditPoints="1" noAdjustHandles="1" noChangeArrowheads="1" noChangeShapeType="1" noTextEdit="1"/>
              </p:cNvSpPr>
              <p:nvPr/>
            </p:nvSpPr>
            <p:spPr>
              <a:xfrm>
                <a:off x="2828923" y="5698462"/>
                <a:ext cx="559832" cy="613438"/>
              </a:xfrm>
              <a:prstGeom prst="rect">
                <a:avLst/>
              </a:prstGeom>
              <a:blipFill>
                <a:blip r:embed="rId4"/>
                <a:stretch>
                  <a:fillRect b="-18367"/>
                </a:stretch>
              </a:blipFill>
            </p:spPr>
            <p:txBody>
              <a:bodyPr/>
              <a:lstStyle/>
              <a:p>
                <a:r>
                  <a:rPr lang="ja-JP" altLang="en-US">
                    <a:noFill/>
                  </a:rPr>
                  <a:t> </a:t>
                </a:r>
              </a:p>
            </p:txBody>
          </p:sp>
        </mc:Fallback>
      </mc:AlternateContent>
      <p:pic>
        <p:nvPicPr>
          <p:cNvPr id="7" name="図 6" descr="グラフィカル ユーザー インターフェイス, アプリケーション&#10;&#10;自動的に生成された説明">
            <a:extLst>
              <a:ext uri="{FF2B5EF4-FFF2-40B4-BE49-F238E27FC236}">
                <a16:creationId xmlns:a16="http://schemas.microsoft.com/office/drawing/2014/main" id="{0E078FEE-3D0D-6C36-1654-DCD4D27F0A67}"/>
              </a:ext>
            </a:extLst>
          </p:cNvPr>
          <p:cNvPicPr>
            <a:picLocks noChangeAspect="1"/>
          </p:cNvPicPr>
          <p:nvPr/>
        </p:nvPicPr>
        <p:blipFill>
          <a:blip r:embed="rId5"/>
          <a:stretch>
            <a:fillRect/>
          </a:stretch>
        </p:blipFill>
        <p:spPr>
          <a:xfrm>
            <a:off x="6781374" y="1758156"/>
            <a:ext cx="1179806" cy="2407908"/>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49D824E0-484D-6AD4-6B36-52D2EDE3EC09}"/>
              </a:ext>
            </a:extLst>
          </p:cNvPr>
          <p:cNvPicPr>
            <a:picLocks noChangeAspect="1"/>
          </p:cNvPicPr>
          <p:nvPr/>
        </p:nvPicPr>
        <p:blipFill>
          <a:blip r:embed="rId6"/>
          <a:stretch>
            <a:fillRect/>
          </a:stretch>
        </p:blipFill>
        <p:spPr>
          <a:xfrm>
            <a:off x="6781374" y="4301001"/>
            <a:ext cx="1197653" cy="2444332"/>
          </a:xfrm>
          <a:prstGeom prst="rect">
            <a:avLst/>
          </a:prstGeom>
        </p:spPr>
      </p:pic>
    </p:spTree>
    <p:extLst>
      <p:ext uri="{BB962C8B-B14F-4D97-AF65-F5344CB8AC3E}">
        <p14:creationId xmlns:p14="http://schemas.microsoft.com/office/powerpoint/2010/main" val="262866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1402A-65CD-4058-59E9-B1F2BE9384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A581EF-B3AF-B96E-5A54-12E35E95ABA5}"/>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② </a:t>
            </a:r>
            <a:r>
              <a:rPr lang="ja-JP" altLang="en-US"/>
              <a:t>単一量子ゲート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A97EC9-8B5C-E6A7-08B3-7F16BCAEA12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oMath>
                </a14:m>
                <a:r>
                  <a:rPr kumimoji="1" lang="ja-JP" altLang="en-US" dirty="0"/>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74A97EC9-8B5C-E6A7-08B3-7F16BCAEA127}"/>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3813A16-D8D7-E462-5C7B-304975B20931}"/>
                  </a:ext>
                </a:extLst>
              </p:cNvPr>
              <p:cNvSpPr txBox="1"/>
              <p:nvPr/>
            </p:nvSpPr>
            <p:spPr>
              <a:xfrm>
                <a:off x="2773673" y="3385484"/>
                <a:ext cx="1037528"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3813A16-D8D7-E462-5C7B-304975B20931}"/>
                  </a:ext>
                </a:extLst>
              </p:cNvPr>
              <p:cNvSpPr txBox="1">
                <a:spLocks noRot="1" noChangeAspect="1" noMove="1" noResize="1" noEditPoints="1" noAdjustHandles="1" noChangeArrowheads="1" noChangeShapeType="1" noTextEdit="1"/>
              </p:cNvSpPr>
              <p:nvPr/>
            </p:nvSpPr>
            <p:spPr>
              <a:xfrm>
                <a:off x="2773673" y="3385484"/>
                <a:ext cx="1037528" cy="615810"/>
              </a:xfrm>
              <a:prstGeom prst="rect">
                <a:avLst/>
              </a:prstGeom>
              <a:blipFill>
                <a:blip r:embed="rId3"/>
                <a:stretch>
                  <a:fillRect b="-1836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8628D80-106B-80BE-2B4E-3CFB53104D34}"/>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47409E9C-4928-4D9D-E61A-F0A6B79053F8}"/>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アプリケーション が含まれている画像&#10;&#10;自動的に生成された説明">
            <a:extLst>
              <a:ext uri="{FF2B5EF4-FFF2-40B4-BE49-F238E27FC236}">
                <a16:creationId xmlns:a16="http://schemas.microsoft.com/office/drawing/2014/main" id="{88A674CF-F833-68D3-C7D7-F4CE69E2B7D6}"/>
              </a:ext>
            </a:extLst>
          </p:cNvPr>
          <p:cNvPicPr>
            <a:picLocks noChangeAspect="1"/>
          </p:cNvPicPr>
          <p:nvPr/>
        </p:nvPicPr>
        <p:blipFill>
          <a:blip r:embed="rId4"/>
          <a:stretch>
            <a:fillRect/>
          </a:stretch>
        </p:blipFill>
        <p:spPr>
          <a:xfrm>
            <a:off x="6175234" y="1920699"/>
            <a:ext cx="2171700" cy="4432300"/>
          </a:xfrm>
          <a:prstGeom prst="rect">
            <a:avLst/>
          </a:prstGeom>
        </p:spPr>
      </p:pic>
    </p:spTree>
    <p:extLst>
      <p:ext uri="{BB962C8B-B14F-4D97-AF65-F5344CB8AC3E}">
        <p14:creationId xmlns:p14="http://schemas.microsoft.com/office/powerpoint/2010/main" val="13939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EF3E8-1765-A338-DD2C-26EB675EB38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064239-CD86-092F-640F-70D2E39CCDCD}"/>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③ </a:t>
            </a:r>
            <a:r>
              <a:rPr lang="ja-JP" altLang="en-US"/>
              <a:t>複数量子ゲート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7C4700-EAEA-FE47-9E66-FB0EA3ED5D55}"/>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𝐶𝑁𝑂𝑇</m:t>
                    </m:r>
                  </m:oMath>
                </a14:m>
                <a:r>
                  <a:rPr kumimoji="1" lang="ja-JP" altLang="en-US"/>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27C4700-EAEA-FE47-9E66-FB0EA3ED5D55}"/>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843B3AE-F809-66CC-8C99-08D4743D0A26}"/>
                  </a:ext>
                </a:extLst>
              </p:cNvPr>
              <p:cNvSpPr txBox="1"/>
              <p:nvPr/>
            </p:nvSpPr>
            <p:spPr>
              <a:xfrm>
                <a:off x="2053452" y="3589020"/>
                <a:ext cx="2110771" cy="12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smtClean="0">
                                  <a:latin typeface="Cambria Math" panose="02040503050406030204" pitchFamily="18" charset="0"/>
                                </a:rPr>
                              </m:ctrlPr>
                            </m:mPr>
                            <m:mr>
                              <m:e>
                                <m:m>
                                  <m:mPr>
                                    <m:plcHide m:val="on"/>
                                    <m:mcs>
                                      <m:mc>
                                        <m:mcPr>
                                          <m:count m:val="2"/>
                                          <m:mcJc m:val="center"/>
                                        </m:mcPr>
                                      </m:mc>
                                    </m:mcs>
                                    <m:ctrlPr>
                                      <a:rPr lang="en-US" altLang="ja-JP" sz="2400" i="1" smtClean="0">
                                        <a:latin typeface="Cambria Math" panose="02040503050406030204" pitchFamily="18" charset="0"/>
                                      </a:rPr>
                                    </m:ctrlPr>
                                  </m:mPr>
                                  <m:mr>
                                    <m:e>
                                      <m:r>
                                        <m:rPr>
                                          <m:brk m:alnAt="7"/>
                                        </m:rPr>
                                        <a:rPr lang="en-US" altLang="ja-JP" sz="2400" i="1" smtClean="0">
                                          <a:latin typeface="Cambria Math" panose="02040503050406030204" pitchFamily="18" charset="0"/>
                                        </a:rPr>
                                        <m:t>1</m:t>
                                      </m:r>
                                    </m:e>
                                    <m:e>
                                      <m:r>
                                        <m:rPr>
                                          <m:brk m:alnAt="7"/>
                                        </m:rPr>
                                        <a:rPr lang="en-US" altLang="ja-JP" sz="2400" i="1" smtClean="0">
                                          <a:latin typeface="Cambria Math" panose="02040503050406030204" pitchFamily="18" charset="0"/>
                                        </a:rPr>
                                        <m:t>0</m:t>
                                      </m:r>
                                    </m:e>
                                  </m:mr>
                                  <m:mr>
                                    <m:e>
                                      <m:r>
                                        <m:rPr>
                                          <m:brk m:alnAt="7"/>
                                        </m:rPr>
                                        <a:rPr lang="en-US" altLang="ja-JP" sz="2400" i="1" smtClean="0">
                                          <a:latin typeface="Cambria Math" panose="02040503050406030204" pitchFamily="18" charset="0"/>
                                        </a:rPr>
                                        <m:t>0</m:t>
                                      </m:r>
                                    </m:e>
                                    <m:e>
                                      <m:r>
                                        <m:rPr>
                                          <m:brk m:alnAt="7"/>
                                        </m:rPr>
                                        <a:rPr lang="en-US" altLang="ja-JP" sz="2400" i="1" smtClean="0">
                                          <a:latin typeface="Cambria Math" panose="02040503050406030204" pitchFamily="18" charset="0"/>
                                        </a:rPr>
                                        <m:t>1</m:t>
                                      </m:r>
                                    </m:e>
                                  </m:mr>
                                </m:m>
                              </m:e>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mr>
                            <m:mr>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C843B3AE-F809-66CC-8C99-08D4743D0A26}"/>
                  </a:ext>
                </a:extLst>
              </p:cNvPr>
              <p:cNvSpPr txBox="1">
                <a:spLocks noRot="1" noChangeAspect="1" noMove="1" noResize="1" noEditPoints="1" noAdjustHandles="1" noChangeArrowheads="1" noChangeShapeType="1" noTextEdit="1"/>
              </p:cNvSpPr>
              <p:nvPr/>
            </p:nvSpPr>
            <p:spPr>
              <a:xfrm>
                <a:off x="2053452" y="3589020"/>
                <a:ext cx="2110771" cy="1284647"/>
              </a:xfrm>
              <a:prstGeom prst="rect">
                <a:avLst/>
              </a:prstGeom>
              <a:blipFill>
                <a:blip r:embed="rId3"/>
                <a:stretch>
                  <a:fillRect b="-784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83510-D5BE-A367-A3A1-344FA83E0D7C}"/>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C2D1CEDA-5A21-0624-5D9D-566DA3D60BDD}"/>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9" name="図 8" descr="グラフィカル ユーザー インターフェイス, アプリケーション, アイコン&#10;&#10;自動的に生成された説明">
            <a:extLst>
              <a:ext uri="{FF2B5EF4-FFF2-40B4-BE49-F238E27FC236}">
                <a16:creationId xmlns:a16="http://schemas.microsoft.com/office/drawing/2014/main" id="{791173D2-F75D-6A77-9433-893566FB40DA}"/>
              </a:ext>
            </a:extLst>
          </p:cNvPr>
          <p:cNvPicPr>
            <a:picLocks noChangeAspect="1"/>
          </p:cNvPicPr>
          <p:nvPr/>
        </p:nvPicPr>
        <p:blipFill>
          <a:blip r:embed="rId4"/>
          <a:stretch>
            <a:fillRect/>
          </a:stretch>
        </p:blipFill>
        <p:spPr>
          <a:xfrm>
            <a:off x="6096841" y="1812698"/>
            <a:ext cx="2452551" cy="4837289"/>
          </a:xfrm>
          <a:prstGeom prst="rect">
            <a:avLst/>
          </a:prstGeom>
        </p:spPr>
      </p:pic>
    </p:spTree>
    <p:extLst>
      <p:ext uri="{BB962C8B-B14F-4D97-AF65-F5344CB8AC3E}">
        <p14:creationId xmlns:p14="http://schemas.microsoft.com/office/powerpoint/2010/main" val="72052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BC66B-5E6D-5971-37F9-542F69873946}"/>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④</a:t>
            </a:r>
            <a:br>
              <a:rPr lang="en-US" altLang="ja-JP" dirty="0"/>
            </a:br>
            <a:r>
              <a:rPr lang="ja-JP" altLang="en-US"/>
              <a:t>実験で使用したゲート</a:t>
            </a:r>
            <a:endParaRPr kumimoji="1" lang="ja-JP" altLang="en-US"/>
          </a:p>
        </p:txBody>
      </p:sp>
      <p:sp>
        <p:nvSpPr>
          <p:cNvPr id="3" name="テキスト プレースホルダー 2">
            <a:extLst>
              <a:ext uri="{FF2B5EF4-FFF2-40B4-BE49-F238E27FC236}">
                <a16:creationId xmlns:a16="http://schemas.microsoft.com/office/drawing/2014/main" id="{3A084BD1-F3F5-3255-46C2-9A651DF88752}"/>
              </a:ext>
            </a:extLst>
          </p:cNvPr>
          <p:cNvSpPr>
            <a:spLocks noGrp="1"/>
          </p:cNvSpPr>
          <p:nvPr>
            <p:ph type="body" idx="1"/>
          </p:nvPr>
        </p:nvSpPr>
        <p:spPr>
          <a:xfrm>
            <a:off x="839788" y="1278827"/>
            <a:ext cx="3596745" cy="823912"/>
          </a:xfrm>
        </p:spPr>
        <p:txBody>
          <a:bodyPr/>
          <a:lstStyle/>
          <a:p>
            <a:r>
              <a:rPr kumimoji="1" lang="en" altLang="ja-JP" dirty="0"/>
              <a:t>Rx</a:t>
            </a:r>
            <a:r>
              <a:rPr kumimoji="1" lang="ja-JP" altLang="en-US"/>
              <a:t>ゲート</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CF170E8-ED3D-A1D7-5784-2C802AF52975}"/>
                  </a:ext>
                </a:extLst>
              </p:cNvPr>
              <p:cNvSpPr>
                <a:spLocks noGrp="1"/>
              </p:cNvSpPr>
              <p:nvPr>
                <p:ph sz="half" idx="2"/>
              </p:nvPr>
            </p:nvSpPr>
            <p:spPr>
              <a:xfrm>
                <a:off x="839788" y="2109089"/>
                <a:ext cx="3596745" cy="408057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𝑜𝑠</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𝜃</m:t>
                                    </m:r>
                                  </m:num>
                                  <m:den>
                                    <m:r>
                                      <a:rPr kumimoji="1" lang="en-US" altLang="ja-JP" b="0" i="1" smtClean="0">
                                        <a:latin typeface="Cambria Math" panose="02040503050406030204" pitchFamily="18" charset="0"/>
                                      </a:rPr>
                                      <m:t>2</m:t>
                                    </m:r>
                                  </m:den>
                                </m:f>
                              </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lang="en-US" altLang="ja-JP" i="1">
                                    <a:latin typeface="Cambria Math" panose="02040503050406030204" pitchFamily="18" charset="0"/>
                                  </a:rPr>
                                  <m:t>𝑠</m:t>
                                </m:r>
                                <m:r>
                                  <a:rPr lang="en-US" altLang="ja-JP" b="0" i="1" smtClean="0">
                                    <a:latin typeface="Cambria Math" panose="02040503050406030204" pitchFamily="18" charset="0"/>
                                  </a:rPr>
                                  <m:t>𝑖𝑛</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mr>
                            <m:mr>
                              <m:e>
                                <m:r>
                                  <a:rPr lang="en-US" altLang="ja-JP" i="1">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𝑠𝑖𝑛</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e>
                                <m:r>
                                  <m:rPr>
                                    <m:brk m:alnAt="7"/>
                                  </m:rPr>
                                  <a:rPr lang="en-US" altLang="ja-JP" i="1">
                                    <a:latin typeface="Cambria Math" panose="02040503050406030204" pitchFamily="18" charset="0"/>
                                  </a:rPr>
                                  <m:t>𝑐</m:t>
                                </m:r>
                                <m:r>
                                  <a:rPr lang="en-US" altLang="ja-JP" i="1">
                                    <a:latin typeface="Cambria Math" panose="02040503050406030204" pitchFamily="18" charset="0"/>
                                  </a:rPr>
                                  <m:t>𝑜𝑠</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mr>
                          </m:m>
                        </m:e>
                      </m:d>
                    </m:oMath>
                  </m:oMathPara>
                </a14:m>
                <a:endParaRPr kumimoji="1" lang="ja-JP" altLang="en-US"/>
              </a:p>
            </p:txBody>
          </p:sp>
        </mc:Choice>
        <mc:Fallback xmlns="">
          <p:sp>
            <p:nvSpPr>
              <p:cNvPr id="4" name="コンテンツ プレースホルダー 3">
                <a:extLst>
                  <a:ext uri="{FF2B5EF4-FFF2-40B4-BE49-F238E27FC236}">
                    <a16:creationId xmlns:a16="http://schemas.microsoft.com/office/drawing/2014/main" id="{9CF170E8-ED3D-A1D7-5784-2C802AF52975}"/>
                  </a:ext>
                </a:extLst>
              </p:cNvPr>
              <p:cNvSpPr>
                <a:spLocks noGrp="1" noRot="1" noChangeAspect="1" noMove="1" noResize="1" noEditPoints="1" noAdjustHandles="1" noChangeArrowheads="1" noChangeShapeType="1" noTextEdit="1"/>
              </p:cNvSpPr>
              <p:nvPr>
                <p:ph sz="half" idx="2"/>
              </p:nvPr>
            </p:nvSpPr>
            <p:spPr>
              <a:xfrm>
                <a:off x="839788" y="2109089"/>
                <a:ext cx="3596745" cy="4080574"/>
              </a:xfrm>
              <a:blipFill>
                <a:blip r:embed="rId2"/>
                <a:stretch>
                  <a:fillRect t="-2484"/>
                </a:stretch>
              </a:blipFill>
            </p:spPr>
            <p:txBody>
              <a:bodyPr/>
              <a:lstStyle/>
              <a:p>
                <a:r>
                  <a:rPr lang="ja-JP" altLang="en-US">
                    <a:noFill/>
                  </a:rPr>
                  <a:t> </a:t>
                </a:r>
              </a:p>
            </p:txBody>
          </p:sp>
        </mc:Fallback>
      </mc:AlternateContent>
      <p:sp>
        <p:nvSpPr>
          <p:cNvPr id="7" name="テキスト プレースホルダー 2">
            <a:extLst>
              <a:ext uri="{FF2B5EF4-FFF2-40B4-BE49-F238E27FC236}">
                <a16:creationId xmlns:a16="http://schemas.microsoft.com/office/drawing/2014/main" id="{8079C08D-ADAD-634A-CED4-65992F6C7101}"/>
              </a:ext>
            </a:extLst>
          </p:cNvPr>
          <p:cNvSpPr txBox="1">
            <a:spLocks/>
          </p:cNvSpPr>
          <p:nvPr/>
        </p:nvSpPr>
        <p:spPr>
          <a:xfrm>
            <a:off x="4436533" y="1282002"/>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Ry</a:t>
            </a:r>
            <a:r>
              <a:rPr lang="ja-JP" altLang="en-US"/>
              <a:t>ゲート</a:t>
            </a:r>
          </a:p>
        </p:txBody>
      </p:sp>
      <p:sp>
        <p:nvSpPr>
          <p:cNvPr id="8" name="テキスト プレースホルダー 2">
            <a:extLst>
              <a:ext uri="{FF2B5EF4-FFF2-40B4-BE49-F238E27FC236}">
                <a16:creationId xmlns:a16="http://schemas.microsoft.com/office/drawing/2014/main" id="{82DA96EA-DE8A-EFF3-3BFD-DEC5E9E00553}"/>
              </a:ext>
            </a:extLst>
          </p:cNvPr>
          <p:cNvSpPr txBox="1">
            <a:spLocks/>
          </p:cNvSpPr>
          <p:nvPr/>
        </p:nvSpPr>
        <p:spPr>
          <a:xfrm>
            <a:off x="8033278" y="1278827"/>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Rz</a:t>
            </a:r>
            <a:r>
              <a:rPr lang="ja-JP" altLang="en-US"/>
              <a:t>ゲート</a:t>
            </a:r>
          </a:p>
        </p:txBody>
      </p:sp>
      <p:pic>
        <p:nvPicPr>
          <p:cNvPr id="10" name="図 9" descr="グラフィカル ユーザー インターフェイス, アプリケーション&#10;&#10;自動的に生成された説明">
            <a:extLst>
              <a:ext uri="{FF2B5EF4-FFF2-40B4-BE49-F238E27FC236}">
                <a16:creationId xmlns:a16="http://schemas.microsoft.com/office/drawing/2014/main" id="{A22C4E1F-D8F7-3BA1-F0C1-D7336F3EB06C}"/>
              </a:ext>
            </a:extLst>
          </p:cNvPr>
          <p:cNvPicPr>
            <a:picLocks noChangeAspect="1"/>
          </p:cNvPicPr>
          <p:nvPr/>
        </p:nvPicPr>
        <p:blipFill>
          <a:blip r:embed="rId3"/>
          <a:stretch>
            <a:fillRect/>
          </a:stretch>
        </p:blipFill>
        <p:spPr>
          <a:xfrm>
            <a:off x="1840992" y="3601219"/>
            <a:ext cx="1511808" cy="3256781"/>
          </a:xfrm>
          <a:prstGeom prst="rect">
            <a:avLst/>
          </a:prstGeom>
        </p:spPr>
      </p:pic>
      <mc:AlternateContent xmlns:mc="http://schemas.openxmlformats.org/markup-compatibility/2006" xmlns:a14="http://schemas.microsoft.com/office/drawing/2010/main">
        <mc:Choice Requires="a14">
          <p:sp>
            <p:nvSpPr>
              <p:cNvPr id="11" name="コンテンツ プレースホルダー 3">
                <a:extLst>
                  <a:ext uri="{FF2B5EF4-FFF2-40B4-BE49-F238E27FC236}">
                    <a16:creationId xmlns:a16="http://schemas.microsoft.com/office/drawing/2014/main" id="{705F6EDE-F029-491A-957C-3988B16359F6}"/>
                  </a:ext>
                </a:extLst>
              </p:cNvPr>
              <p:cNvSpPr txBox="1">
                <a:spLocks/>
              </p:cNvSpPr>
              <p:nvPr/>
            </p:nvSpPr>
            <p:spPr>
              <a:xfrm>
                <a:off x="4436532"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i="1" smtClean="0">
                                    <a:latin typeface="Cambria Math" panose="02040503050406030204" pitchFamily="18" charset="0"/>
                                  </a:rPr>
                                  <m:t>𝑐</m:t>
                                </m:r>
                                <m:r>
                                  <a:rPr lang="en-US" altLang="ja-JP" i="1" smtClean="0">
                                    <a:latin typeface="Cambria Math" panose="02040503050406030204" pitchFamily="18" charset="0"/>
                                  </a:rPr>
                                  <m:t>𝑜𝑠</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𝜃</m:t>
                                    </m:r>
                                  </m:num>
                                  <m:den>
                                    <m:r>
                                      <a:rPr lang="en-US" altLang="ja-JP" i="1" smtClean="0">
                                        <a:latin typeface="Cambria Math" panose="02040503050406030204" pitchFamily="18" charset="0"/>
                                      </a:rPr>
                                      <m:t>2</m:t>
                                    </m:r>
                                  </m:den>
                                </m:f>
                              </m:e>
                              <m:e>
                                <m:r>
                                  <a:rPr lang="en-US" altLang="ja-JP" i="1" smtClean="0">
                                    <a:latin typeface="Cambria Math" panose="02040503050406030204" pitchFamily="18" charset="0"/>
                                  </a:rPr>
                                  <m:t>−</m:t>
                                </m:r>
                                <m:r>
                                  <a:rPr lang="en-US" altLang="ja-JP" i="1">
                                    <a:latin typeface="Cambria Math" panose="02040503050406030204" pitchFamily="18" charset="0"/>
                                  </a:rPr>
                                  <m:t>𝑠</m:t>
                                </m:r>
                                <m:r>
                                  <a:rPr lang="en-US" altLang="ja-JP" i="1" smtClean="0">
                                    <a:latin typeface="Cambria Math" panose="02040503050406030204" pitchFamily="18" charset="0"/>
                                  </a:rPr>
                                  <m:t>𝑖𝑛</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mr>
                            <m:mr>
                              <m:e>
                                <m:r>
                                  <a:rPr lang="en-US" altLang="ja-JP" i="1">
                                    <a:latin typeface="Cambria Math" panose="02040503050406030204" pitchFamily="18" charset="0"/>
                                  </a:rPr>
                                  <m:t>𝑠𝑖𝑛</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e>
                                <m:r>
                                  <m:rPr>
                                    <m:brk m:alnAt="7"/>
                                  </m:rPr>
                                  <a:rPr lang="en-US" altLang="ja-JP" i="1">
                                    <a:latin typeface="Cambria Math" panose="02040503050406030204" pitchFamily="18" charset="0"/>
                                  </a:rPr>
                                  <m:t>𝑐</m:t>
                                </m:r>
                                <m:r>
                                  <a:rPr lang="en-US" altLang="ja-JP" i="1">
                                    <a:latin typeface="Cambria Math" panose="02040503050406030204" pitchFamily="18" charset="0"/>
                                  </a:rPr>
                                  <m:t>𝑜𝑠</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e>
                            </m:mr>
                          </m:m>
                        </m:e>
                      </m:d>
                    </m:oMath>
                  </m:oMathPara>
                </a14:m>
                <a:endParaRPr lang="ja-JP" altLang="en-US"/>
              </a:p>
            </p:txBody>
          </p:sp>
        </mc:Choice>
        <mc:Fallback xmlns="">
          <p:sp>
            <p:nvSpPr>
              <p:cNvPr id="11" name="コンテンツ プレースホルダー 3">
                <a:extLst>
                  <a:ext uri="{FF2B5EF4-FFF2-40B4-BE49-F238E27FC236}">
                    <a16:creationId xmlns:a16="http://schemas.microsoft.com/office/drawing/2014/main" id="{705F6EDE-F029-491A-957C-3988B16359F6}"/>
                  </a:ext>
                </a:extLst>
              </p:cNvPr>
              <p:cNvSpPr txBox="1">
                <a:spLocks noRot="1" noChangeAspect="1" noMove="1" noResize="1" noEditPoints="1" noAdjustHandles="1" noChangeArrowheads="1" noChangeShapeType="1" noTextEdit="1"/>
              </p:cNvSpPr>
              <p:nvPr/>
            </p:nvSpPr>
            <p:spPr>
              <a:xfrm>
                <a:off x="4436532" y="2102739"/>
                <a:ext cx="3596745" cy="4080574"/>
              </a:xfrm>
              <a:prstGeom prst="rect">
                <a:avLst/>
              </a:prstGeom>
              <a:blipFill>
                <a:blip r:embed="rId4"/>
                <a:stretch>
                  <a:fillRect t="-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7CB0408-FC48-8B3C-58C0-07FDE23686FC}"/>
                  </a:ext>
                </a:extLst>
              </p:cNvPr>
              <p:cNvSpPr txBox="1">
                <a:spLocks/>
              </p:cNvSpPr>
              <p:nvPr/>
            </p:nvSpPr>
            <p:spPr>
              <a:xfrm>
                <a:off x="8033278"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m:rPr>
                                        <m:brk m:alnAt="7"/>
                                      </m:rPr>
                                      <a:rPr lang="en-US" altLang="ja-JP" i="1" smtClean="0">
                                        <a:latin typeface="Cambria Math" panose="02040503050406030204" pitchFamily="18" charset="0"/>
                                      </a:rPr>
                                      <m:t>𝑒</m:t>
                                    </m:r>
                                  </m:e>
                                  <m:sup>
                                    <m:r>
                                      <m:rPr>
                                        <m:brk m:alnAt="7"/>
                                      </m:rPr>
                                      <a:rPr lang="en-US" altLang="ja-JP" i="1" smtClean="0">
                                        <a:latin typeface="Cambria Math" panose="02040503050406030204" pitchFamily="18" charset="0"/>
                                      </a:rPr>
                                      <m:t>−</m:t>
                                    </m:r>
                                    <m:r>
                                      <a:rPr lang="en-US" altLang="ja-JP" i="1" smtClean="0">
                                        <a:latin typeface="Cambria Math" panose="02040503050406030204" pitchFamily="18" charset="0"/>
                                      </a:rPr>
                                      <m:t>𝑖</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𝜃</m:t>
                                        </m:r>
                                      </m:num>
                                      <m:den>
                                        <m:r>
                                          <a:rPr lang="en-US" altLang="ja-JP" b="0" i="1" smtClean="0">
                                            <a:latin typeface="Cambria Math" panose="02040503050406030204" pitchFamily="18" charset="0"/>
                                          </a:rPr>
                                          <m:t>2</m:t>
                                        </m:r>
                                      </m:den>
                                    </m:f>
                                  </m:sup>
                                </m:sSup>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sSup>
                                  <m:sSupPr>
                                    <m:ctrlPr>
                                      <a:rPr lang="en-US" altLang="ja-JP" i="1">
                                        <a:latin typeface="Cambria Math" panose="02040503050406030204" pitchFamily="18" charset="0"/>
                                      </a:rPr>
                                    </m:ctrlPr>
                                  </m:sSupPr>
                                  <m:e>
                                    <m:r>
                                      <m:rPr>
                                        <m:brk m:alnAt="7"/>
                                      </m:rPr>
                                      <a:rPr lang="en-US" altLang="ja-JP" i="1">
                                        <a:latin typeface="Cambria Math" panose="02040503050406030204" pitchFamily="18" charset="0"/>
                                      </a:rPr>
                                      <m:t>𝑒</m:t>
                                    </m:r>
                                  </m:e>
                                  <m:sup>
                                    <m:r>
                                      <a:rPr lang="en-US" altLang="ja-JP" i="1">
                                        <a:latin typeface="Cambria Math" panose="02040503050406030204" pitchFamily="18" charset="0"/>
                                      </a:rPr>
                                      <m:t>𝑖</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𝜃</m:t>
                                        </m:r>
                                      </m:num>
                                      <m:den>
                                        <m:r>
                                          <a:rPr lang="en-US" altLang="ja-JP" i="1">
                                            <a:latin typeface="Cambria Math" panose="02040503050406030204" pitchFamily="18" charset="0"/>
                                          </a:rPr>
                                          <m:t>2</m:t>
                                        </m:r>
                                      </m:den>
                                    </m:f>
                                  </m:sup>
                                </m:sSup>
                              </m:e>
                            </m:mr>
                          </m:m>
                        </m:e>
                      </m:d>
                    </m:oMath>
                  </m:oMathPara>
                </a14:m>
                <a:endParaRPr lang="ja-JP" altLang="en-US"/>
              </a:p>
            </p:txBody>
          </p:sp>
        </mc:Choice>
        <mc:Fallback xmlns="">
          <p:sp>
            <p:nvSpPr>
              <p:cNvPr id="12" name="コンテンツ プレースホルダー 3">
                <a:extLst>
                  <a:ext uri="{FF2B5EF4-FFF2-40B4-BE49-F238E27FC236}">
                    <a16:creationId xmlns:a16="http://schemas.microsoft.com/office/drawing/2014/main" id="{07CB0408-FC48-8B3C-58C0-07FDE23686FC}"/>
                  </a:ext>
                </a:extLst>
              </p:cNvPr>
              <p:cNvSpPr txBox="1">
                <a:spLocks noRot="1" noChangeAspect="1" noMove="1" noResize="1" noEditPoints="1" noAdjustHandles="1" noChangeArrowheads="1" noChangeShapeType="1" noTextEdit="1"/>
              </p:cNvSpPr>
              <p:nvPr/>
            </p:nvSpPr>
            <p:spPr>
              <a:xfrm>
                <a:off x="8033278" y="2102739"/>
                <a:ext cx="3596745" cy="4080574"/>
              </a:xfrm>
              <a:prstGeom prst="rect">
                <a:avLst/>
              </a:prstGeom>
              <a:blipFill>
                <a:blip r:embed="rId5"/>
                <a:stretch>
                  <a:fillRect t="-621"/>
                </a:stretch>
              </a:blipFill>
            </p:spPr>
            <p:txBody>
              <a:bodyPr/>
              <a:lstStyle/>
              <a:p>
                <a:r>
                  <a:rPr lang="ja-JP" altLang="en-US">
                    <a:noFill/>
                  </a:rPr>
                  <a:t> </a:t>
                </a:r>
              </a:p>
            </p:txBody>
          </p:sp>
        </mc:Fallback>
      </mc:AlternateContent>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A8E84795-AC78-8150-F4FC-1AF171EB880D}"/>
              </a:ext>
            </a:extLst>
          </p:cNvPr>
          <p:cNvPicPr>
            <a:picLocks noChangeAspect="1"/>
          </p:cNvPicPr>
          <p:nvPr/>
        </p:nvPicPr>
        <p:blipFill>
          <a:blip r:embed="rId6"/>
          <a:stretch>
            <a:fillRect/>
          </a:stretch>
        </p:blipFill>
        <p:spPr>
          <a:xfrm>
            <a:off x="5340096" y="3601220"/>
            <a:ext cx="1511808" cy="3256780"/>
          </a:xfrm>
          <a:prstGeom prst="rect">
            <a:avLst/>
          </a:prstGeom>
        </p:spPr>
      </p:pic>
      <p:pic>
        <p:nvPicPr>
          <p:cNvPr id="16" name="図 15" descr="グラフィカル ユーザー インターフェイス, アプリケーション&#10;&#10;自動的に生成された説明">
            <a:extLst>
              <a:ext uri="{FF2B5EF4-FFF2-40B4-BE49-F238E27FC236}">
                <a16:creationId xmlns:a16="http://schemas.microsoft.com/office/drawing/2014/main" id="{15DCB169-C388-FA2F-4433-644064CE0111}"/>
              </a:ext>
            </a:extLst>
          </p:cNvPr>
          <p:cNvPicPr>
            <a:picLocks noChangeAspect="1"/>
          </p:cNvPicPr>
          <p:nvPr/>
        </p:nvPicPr>
        <p:blipFill>
          <a:blip r:embed="rId7"/>
          <a:stretch>
            <a:fillRect/>
          </a:stretch>
        </p:blipFill>
        <p:spPr>
          <a:xfrm>
            <a:off x="9098309" y="3601218"/>
            <a:ext cx="1466681" cy="3256781"/>
          </a:xfrm>
          <a:prstGeom prst="rect">
            <a:avLst/>
          </a:prstGeom>
        </p:spPr>
      </p:pic>
    </p:spTree>
    <p:extLst>
      <p:ext uri="{BB962C8B-B14F-4D97-AF65-F5344CB8AC3E}">
        <p14:creationId xmlns:p14="http://schemas.microsoft.com/office/powerpoint/2010/main" val="191562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4F636-13B7-E83F-7E43-DCFD5CE318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DDFBB5-E212-2533-66C4-F9B6D269A0E9}"/>
              </a:ext>
            </a:extLst>
          </p:cNvPr>
          <p:cNvSpPr>
            <a:spLocks noGrp="1"/>
          </p:cNvSpPr>
          <p:nvPr>
            <p:ph type="title"/>
          </p:nvPr>
        </p:nvSpPr>
        <p:spPr/>
        <p:txBody>
          <a:bodyPr/>
          <a:lstStyle/>
          <a:p>
            <a:r>
              <a:rPr kumimoji="1" lang="ja-JP" altLang="en-US"/>
              <a:t>量子ゲートと量子状態の行列表現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6BCBF5-134A-FA5D-180B-6295D75D4277}"/>
                  </a:ext>
                </a:extLst>
              </p:cNvPr>
              <p:cNvSpPr>
                <a:spLocks noGrp="1"/>
              </p:cNvSpPr>
              <p:nvPr>
                <p:ph idx="1"/>
              </p:nvPr>
            </p:nvSpPr>
            <p:spPr/>
            <p:txBody>
              <a:bodyPr>
                <a:normAutofit/>
              </a:bodyPr>
              <a:lstStyle/>
              <a:p>
                <a:r>
                  <a:rPr lang="ja-JP" altLang="en-US"/>
                  <a:t>量子ゲート</a:t>
                </a:r>
                <a:r>
                  <a:rPr lang="en-US" altLang="ja-JP" dirty="0"/>
                  <a:t> </a:t>
                </a:r>
                <a:r>
                  <a:rPr lang="ja-JP" altLang="en-US"/>
                  <a:t>→</a:t>
                </a:r>
                <a:r>
                  <a:rPr lang="en-US" altLang="ja-JP" dirty="0"/>
                  <a:t> </a:t>
                </a:r>
                <a:r>
                  <a:rPr lang="ja-JP" altLang="en-US"/>
                  <a:t>二次元のユニタリ行列</a:t>
                </a:r>
                <a:endParaRPr lang="en-US" altLang="ja-JP" dirty="0"/>
              </a:p>
              <a:p>
                <a:pPr marL="0" indent="0">
                  <a:buNone/>
                </a:pPr>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oMath>
                </a14:m>
                <a:endParaRPr kumimoji="1" lang="en-US" altLang="ja-JP" dirty="0"/>
              </a:p>
              <a:p>
                <a:pPr marL="0" indent="0">
                  <a:buNone/>
                </a:pPr>
                <a:endParaRPr lang="en-US" altLang="ja-JP" dirty="0"/>
              </a:p>
              <a:p>
                <a:r>
                  <a:rPr lang="ja-JP" altLang="en-US"/>
                  <a:t>任意の量子ゲート適用後の量子状態は行列積で導出可能</a:t>
                </a:r>
                <a:endParaRPr lang="en-US" altLang="ja-JP" dirty="0"/>
              </a:p>
              <a:p>
                <a:pPr marL="0" indent="0">
                  <a:buNone/>
                </a:pPr>
                <a:endParaRPr kumimoji="1" lang="en-US" altLang="ja-JP" dirty="0"/>
              </a:p>
              <a:p>
                <a:pPr marL="0" indent="0">
                  <a:buNone/>
                </a:pPr>
                <a:r>
                  <a:rPr kumimoji="1" lang="ja-JP" altLang="en-US" dirty="0"/>
                  <a:t>例</a:t>
                </a:r>
                <a:r>
                  <a:rPr kumimoji="1" lang="en-US" altLang="ja-JP" dirty="0"/>
                  <a:t>) </a:t>
                </a:r>
                <a14:m>
                  <m:oMath xmlns:m="http://schemas.openxmlformats.org/officeDocument/2006/math">
                    <m:r>
                      <a:rPr lang="en-US" altLang="ja-JP" b="0" i="1" dirty="0"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dirty="0"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CE6BCBF5-134A-FA5D-180B-6295D75D4277}"/>
                  </a:ext>
                </a:extLst>
              </p:cNvPr>
              <p:cNvSpPr>
                <a:spLocks noGrp="1" noRot="1" noChangeAspect="1" noMove="1" noResize="1" noEditPoints="1" noAdjustHandles="1" noChangeArrowheads="1" noChangeShapeType="1" noTextEdit="1"/>
              </p:cNvSpPr>
              <p:nvPr>
                <p:ph idx="1"/>
              </p:nvPr>
            </p:nvSpPr>
            <p:spPr>
              <a:blipFill>
                <a:blip r:embed="rId2"/>
                <a:stretch>
                  <a:fillRect l="-1206" t="-2326" b="-15116"/>
                </a:stretch>
              </a:blipFill>
            </p:spPr>
            <p:txBody>
              <a:bodyPr/>
              <a:lstStyle/>
              <a:p>
                <a:r>
                  <a:rPr lang="ja-JP" altLang="en-US">
                    <a:noFill/>
                  </a:rPr>
                  <a:t> </a:t>
                </a:r>
              </a:p>
            </p:txBody>
          </p:sp>
        </mc:Fallback>
      </mc:AlternateContent>
      <p:pic>
        <p:nvPicPr>
          <p:cNvPr id="4" name="図 3" descr="時計 が含まれている画像&#10;&#10;自動的に生成された説明">
            <a:extLst>
              <a:ext uri="{FF2B5EF4-FFF2-40B4-BE49-F238E27FC236}">
                <a16:creationId xmlns:a16="http://schemas.microsoft.com/office/drawing/2014/main" id="{8A640197-C1E5-CDA6-7B46-94D35517E261}"/>
              </a:ext>
            </a:extLst>
          </p:cNvPr>
          <p:cNvPicPr>
            <a:picLocks noChangeAspect="1"/>
          </p:cNvPicPr>
          <p:nvPr/>
        </p:nvPicPr>
        <p:blipFill>
          <a:blip r:embed="rId3"/>
          <a:stretch>
            <a:fillRect/>
          </a:stretch>
        </p:blipFill>
        <p:spPr>
          <a:xfrm>
            <a:off x="7999366" y="5023853"/>
            <a:ext cx="3548744" cy="965467"/>
          </a:xfrm>
          <a:prstGeom prst="rect">
            <a:avLst/>
          </a:prstGeom>
        </p:spPr>
      </p:pic>
    </p:spTree>
    <p:extLst>
      <p:ext uri="{BB962C8B-B14F-4D97-AF65-F5344CB8AC3E}">
        <p14:creationId xmlns:p14="http://schemas.microsoft.com/office/powerpoint/2010/main" val="196266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DCBB2-93A2-62AB-0E1A-BA7F4BB7D373}"/>
              </a:ext>
            </a:extLst>
          </p:cNvPr>
          <p:cNvSpPr>
            <a:spLocks noGrp="1"/>
          </p:cNvSpPr>
          <p:nvPr>
            <p:ph type="title"/>
          </p:nvPr>
        </p:nvSpPr>
        <p:spPr/>
        <p:txBody>
          <a:bodyPr/>
          <a:lstStyle/>
          <a:p>
            <a:r>
              <a:rPr kumimoji="1" lang="ja-JP" altLang="en-US"/>
              <a:t>量子回路シミュレータに係る演算処理</a:t>
            </a:r>
          </a:p>
        </p:txBody>
      </p:sp>
      <p:sp>
        <p:nvSpPr>
          <p:cNvPr id="3" name="コンテンツ プレースホルダー 2">
            <a:extLst>
              <a:ext uri="{FF2B5EF4-FFF2-40B4-BE49-F238E27FC236}">
                <a16:creationId xmlns:a16="http://schemas.microsoft.com/office/drawing/2014/main" id="{FD536D6C-FDBB-A491-2E45-608F8A6FDE65}"/>
              </a:ext>
            </a:extLst>
          </p:cNvPr>
          <p:cNvSpPr>
            <a:spLocks noGrp="1"/>
          </p:cNvSpPr>
          <p:nvPr>
            <p:ph idx="1"/>
          </p:nvPr>
        </p:nvSpPr>
        <p:spPr/>
        <p:txBody>
          <a:bodyPr/>
          <a:lstStyle/>
          <a:p>
            <a:r>
              <a:rPr kumimoji="1" lang="ja-JP" altLang="en-US">
                <a:solidFill>
                  <a:srgbClr val="FF0000"/>
                </a:solidFill>
              </a:rPr>
              <a:t>乗算</a:t>
            </a:r>
            <a:endParaRPr kumimoji="1" lang="en-US" altLang="ja-JP" dirty="0">
              <a:solidFill>
                <a:srgbClr val="FF0000"/>
              </a:solidFill>
            </a:endParaRPr>
          </a:p>
          <a:p>
            <a:pPr lvl="1"/>
            <a:r>
              <a:rPr kumimoji="1" lang="ja-JP" altLang="en-US"/>
              <a:t>量子状態の更新に必要</a:t>
            </a:r>
            <a:endParaRPr kumimoji="1" lang="en-US" altLang="ja-JP" dirty="0"/>
          </a:p>
          <a:p>
            <a:pPr lvl="1"/>
            <a:endParaRPr lang="en-US" altLang="ja-JP" dirty="0"/>
          </a:p>
          <a:p>
            <a:r>
              <a:rPr kumimoji="1" lang="ja-JP" altLang="en-US">
                <a:solidFill>
                  <a:srgbClr val="FF0000"/>
                </a:solidFill>
              </a:rPr>
              <a:t>テンソル積</a:t>
            </a:r>
            <a:endParaRPr kumimoji="1" lang="en-US" altLang="ja-JP" dirty="0">
              <a:solidFill>
                <a:srgbClr val="FF0000"/>
              </a:solidFill>
            </a:endParaRPr>
          </a:p>
          <a:p>
            <a:pPr lvl="1"/>
            <a:r>
              <a:rPr lang="ja-JP" altLang="en-US"/>
              <a:t>複数量子状態・量子ゲートの生成に必要</a:t>
            </a:r>
            <a:endParaRPr kumimoji="1" lang="en-US" altLang="ja-JP" dirty="0"/>
          </a:p>
          <a:p>
            <a:pPr lvl="1"/>
            <a:endParaRPr lang="en-US" altLang="ja-JP" dirty="0"/>
          </a:p>
          <a:p>
            <a:r>
              <a:rPr lang="ja-JP" altLang="en-US">
                <a:solidFill>
                  <a:srgbClr val="FF0000"/>
                </a:solidFill>
              </a:rPr>
              <a:t>加算</a:t>
            </a:r>
            <a:endParaRPr lang="en-US" altLang="ja-JP" dirty="0">
              <a:solidFill>
                <a:srgbClr val="FF0000"/>
              </a:solidFill>
            </a:endParaRPr>
          </a:p>
          <a:p>
            <a:pPr lvl="1"/>
            <a:r>
              <a:rPr kumimoji="1" lang="ja-JP" altLang="en-US"/>
              <a:t>乗算の過程と量子ゲートの生成に必要</a:t>
            </a:r>
          </a:p>
        </p:txBody>
      </p:sp>
    </p:spTree>
    <p:extLst>
      <p:ext uri="{BB962C8B-B14F-4D97-AF65-F5344CB8AC3E}">
        <p14:creationId xmlns:p14="http://schemas.microsoft.com/office/powerpoint/2010/main" val="307375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46C40-4537-222C-BC70-F9238B510D98}"/>
              </a:ext>
            </a:extLst>
          </p:cNvPr>
          <p:cNvSpPr>
            <a:spLocks noGrp="1"/>
          </p:cNvSpPr>
          <p:nvPr>
            <p:ph type="title"/>
          </p:nvPr>
        </p:nvSpPr>
        <p:spPr/>
        <p:txBody>
          <a:bodyPr/>
          <a:lstStyle/>
          <a:p>
            <a:r>
              <a:rPr kumimoji="1" lang="en-US" altLang="ja-JP" dirty="0"/>
              <a:t>QMDD</a:t>
            </a:r>
            <a:r>
              <a:rPr kumimoji="1" lang="ja-JP" altLang="en-US"/>
              <a:t>を用いた表現</a:t>
            </a:r>
          </a:p>
        </p:txBody>
      </p:sp>
      <p:sp>
        <p:nvSpPr>
          <p:cNvPr id="3" name="コンテンツ プレースホルダー 2">
            <a:extLst>
              <a:ext uri="{FF2B5EF4-FFF2-40B4-BE49-F238E27FC236}">
                <a16:creationId xmlns:a16="http://schemas.microsoft.com/office/drawing/2014/main" id="{AF4BE56A-50A7-E22E-90B9-26F9D33C38C6}"/>
              </a:ext>
            </a:extLst>
          </p:cNvPr>
          <p:cNvSpPr>
            <a:spLocks noGrp="1"/>
          </p:cNvSpPr>
          <p:nvPr>
            <p:ph idx="1"/>
          </p:nvPr>
        </p:nvSpPr>
        <p:spPr/>
        <p:txBody>
          <a:bodyPr/>
          <a:lstStyle/>
          <a:p>
            <a:r>
              <a:rPr kumimoji="1" lang="en-US" altLang="ja-JP" dirty="0"/>
              <a:t>QMDD : Quantum Multiple-valued Decision Diagrams</a:t>
            </a:r>
          </a:p>
          <a:p>
            <a:pPr lvl="1"/>
            <a:r>
              <a:rPr kumimoji="1" lang="ja-JP" altLang="en-US"/>
              <a:t>量子回路を表現・操作するためのデータ構造</a:t>
            </a:r>
            <a:endParaRPr kumimoji="1" lang="en-US" altLang="ja-JP" dirty="0"/>
          </a:p>
          <a:p>
            <a:pPr lvl="1"/>
            <a:r>
              <a:rPr lang="ja-JP" altLang="en-US"/>
              <a:t>行列表現よりも必要メモリの削減を実現</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842DBF-1755-BBD8-59FE-277BAB37F8A6}"/>
                  </a:ext>
                </a:extLst>
              </p:cNvPr>
              <p:cNvSpPr txBox="1"/>
              <p:nvPr/>
            </p:nvSpPr>
            <p:spPr>
              <a:xfrm>
                <a:off x="1788794" y="4183380"/>
                <a:ext cx="2245995" cy="683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rPr>
                              </m:ctrlPr>
                            </m:mP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01</m:t>
                                    </m:r>
                                  </m:sub>
                                </m:sSub>
                              </m:e>
                            </m:m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11</m:t>
                                    </m:r>
                                  </m:sub>
                                </m:sSub>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6842DBF-1755-BBD8-59FE-277BAB37F8A6}"/>
                  </a:ext>
                </a:extLst>
              </p:cNvPr>
              <p:cNvSpPr txBox="1">
                <a:spLocks noRot="1" noChangeAspect="1" noMove="1" noResize="1" noEditPoints="1" noAdjustHandles="1" noChangeArrowheads="1" noChangeShapeType="1" noTextEdit="1"/>
              </p:cNvSpPr>
              <p:nvPr/>
            </p:nvSpPr>
            <p:spPr>
              <a:xfrm>
                <a:off x="1788794" y="4183380"/>
                <a:ext cx="2245995" cy="683713"/>
              </a:xfrm>
              <a:prstGeom prst="rect">
                <a:avLst/>
              </a:prstGeom>
              <a:blipFill>
                <a:blip r:embed="rId2"/>
                <a:stretch>
                  <a:fillRect l="-2247" t="-1818" b="-72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B9512F-E3BB-5B41-4628-71E85E39B324}"/>
              </a:ext>
            </a:extLst>
          </p:cNvPr>
          <p:cNvSpPr txBox="1"/>
          <p:nvPr/>
        </p:nvSpPr>
        <p:spPr>
          <a:xfrm>
            <a:off x="2351721" y="5942568"/>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693D2F1D-5F86-474E-40D0-0A73C4F4BAC3}"/>
              </a:ext>
            </a:extLst>
          </p:cNvPr>
          <p:cNvSpPr txBox="1"/>
          <p:nvPr/>
        </p:nvSpPr>
        <p:spPr>
          <a:xfrm>
            <a:off x="7875435" y="5942568"/>
            <a:ext cx="936517" cy="369332"/>
          </a:xfrm>
          <a:prstGeom prst="rect">
            <a:avLst/>
          </a:prstGeom>
          <a:noFill/>
        </p:spPr>
        <p:txBody>
          <a:bodyPr wrap="square" rtlCol="0">
            <a:spAutoFit/>
          </a:bodyPr>
          <a:lstStyle/>
          <a:p>
            <a:r>
              <a:rPr kumimoji="1" lang="en-US" altLang="ja-JP" b="1" dirty="0"/>
              <a:t>QMDD</a:t>
            </a:r>
            <a:endParaRPr kumimoji="1" lang="ja-JP" altLang="en-US" b="1"/>
          </a:p>
        </p:txBody>
      </p:sp>
      <p:cxnSp>
        <p:nvCxnSpPr>
          <p:cNvPr id="10" name="直線コネクタ 9">
            <a:extLst>
              <a:ext uri="{FF2B5EF4-FFF2-40B4-BE49-F238E27FC236}">
                <a16:creationId xmlns:a16="http://schemas.microsoft.com/office/drawing/2014/main" id="{367E0348-8107-64FC-4A89-B6550177EFD9}"/>
              </a:ext>
            </a:extLst>
          </p:cNvPr>
          <p:cNvCxnSpPr>
            <a:cxnSpLocks/>
            <a:endCxn id="4" idx="3"/>
          </p:cNvCxnSpPr>
          <p:nvPr/>
        </p:nvCxnSpPr>
        <p:spPr>
          <a:xfrm>
            <a:off x="2351721" y="4525237"/>
            <a:ext cx="1683068" cy="0"/>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9EF177FF-70F9-2353-B54D-DD1CB1731203}"/>
              </a:ext>
            </a:extLst>
          </p:cNvPr>
          <p:cNvCxnSpPr>
            <a:cxnSpLocks/>
          </p:cNvCxnSpPr>
          <p:nvPr/>
        </p:nvCxnSpPr>
        <p:spPr>
          <a:xfrm>
            <a:off x="3193255" y="4078605"/>
            <a:ext cx="0" cy="893445"/>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pic>
        <p:nvPicPr>
          <p:cNvPr id="21" name="図 20" descr="グラフィカル ユーザー インターフェイス, アプリケーション, Teams&#10;&#10;自動的に生成された説明">
            <a:extLst>
              <a:ext uri="{FF2B5EF4-FFF2-40B4-BE49-F238E27FC236}">
                <a16:creationId xmlns:a16="http://schemas.microsoft.com/office/drawing/2014/main" id="{431369A0-84D4-D758-5E6D-0E7F0D1A1949}"/>
              </a:ext>
            </a:extLst>
          </p:cNvPr>
          <p:cNvPicPr>
            <a:picLocks noChangeAspect="1"/>
          </p:cNvPicPr>
          <p:nvPr/>
        </p:nvPicPr>
        <p:blipFill>
          <a:blip r:embed="rId3"/>
          <a:stretch>
            <a:fillRect/>
          </a:stretch>
        </p:blipFill>
        <p:spPr>
          <a:xfrm>
            <a:off x="6375296" y="2709302"/>
            <a:ext cx="4000495" cy="2948156"/>
          </a:xfrm>
          <a:prstGeom prst="rect">
            <a:avLst/>
          </a:prstGeom>
        </p:spPr>
      </p:pic>
    </p:spTree>
    <p:extLst>
      <p:ext uri="{BB962C8B-B14F-4D97-AF65-F5344CB8AC3E}">
        <p14:creationId xmlns:p14="http://schemas.microsoft.com/office/powerpoint/2010/main" val="84705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DFCDF912-6D1B-CDB2-252B-4F0C6580971D}"/>
              </a:ext>
            </a:extLst>
          </p:cNvPr>
          <p:cNvPicPr>
            <a:picLocks noGrp="1" noChangeAspect="1"/>
          </p:cNvPicPr>
          <p:nvPr>
            <p:ph sz="half" idx="2"/>
          </p:nvPr>
        </p:nvPicPr>
        <p:blipFill>
          <a:blip r:embed="rId2"/>
          <a:stretch>
            <a:fillRect/>
          </a:stretch>
        </p:blipFill>
        <p:spPr>
          <a:xfrm>
            <a:off x="6853328" y="217480"/>
            <a:ext cx="4065647" cy="6423040"/>
          </a:xfrm>
        </p:spPr>
      </p:pic>
      <p:sp>
        <p:nvSpPr>
          <p:cNvPr id="4" name="タイトル 3">
            <a:extLst>
              <a:ext uri="{FF2B5EF4-FFF2-40B4-BE49-F238E27FC236}">
                <a16:creationId xmlns:a16="http://schemas.microsoft.com/office/drawing/2014/main" id="{0417683D-DEE6-27BE-6292-B10F755E83C1}"/>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D20F5779-A473-5ADE-3EA4-E18028A8FF55}"/>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83044130-F97F-F9DB-0378-C3A7B9088CB7}"/>
              </a:ext>
            </a:extLst>
          </p:cNvPr>
          <p:cNvPicPr>
            <a:picLocks noChangeAspect="1"/>
          </p:cNvPicPr>
          <p:nvPr/>
        </p:nvPicPr>
        <p:blipFill>
          <a:blip r:embed="rId3"/>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7DDADE31-6880-8CE8-CA13-21290C991ACA}"/>
              </a:ext>
            </a:extLst>
          </p:cNvPr>
          <p:cNvSpPr/>
          <p:nvPr/>
        </p:nvSpPr>
        <p:spPr>
          <a:xfrm>
            <a:off x="838200" y="2971799"/>
            <a:ext cx="1870710" cy="1268731"/>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28648F5D-B09B-C8A1-3276-1D4C22210D12}"/>
              </a:ext>
            </a:extLst>
          </p:cNvPr>
          <p:cNvSpPr/>
          <p:nvPr/>
        </p:nvSpPr>
        <p:spPr>
          <a:xfrm>
            <a:off x="838200" y="4244340"/>
            <a:ext cx="1870710" cy="1475422"/>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065A5190-B181-309B-57E7-75B777986680}"/>
              </a:ext>
            </a:extLst>
          </p:cNvPr>
          <p:cNvSpPr/>
          <p:nvPr/>
        </p:nvSpPr>
        <p:spPr>
          <a:xfrm>
            <a:off x="2708910" y="4240530"/>
            <a:ext cx="3011406" cy="1479232"/>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5394FACD-5D8B-218E-C79A-65BC631B3BBD}"/>
              </a:ext>
            </a:extLst>
          </p:cNvPr>
          <p:cNvSpPr/>
          <p:nvPr/>
        </p:nvSpPr>
        <p:spPr>
          <a:xfrm>
            <a:off x="2708909" y="2971799"/>
            <a:ext cx="3011405" cy="1268731"/>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B7D13F7-4213-3B83-EE15-8E6DE24E7994}"/>
              </a:ext>
            </a:extLst>
          </p:cNvPr>
          <p:cNvSpPr/>
          <p:nvPr/>
        </p:nvSpPr>
        <p:spPr>
          <a:xfrm>
            <a:off x="8553979" y="2569029"/>
            <a:ext cx="402770" cy="40277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44883C2-5076-F572-3D86-885AF71C9A33}"/>
              </a:ext>
            </a:extLst>
          </p:cNvPr>
          <p:cNvSpPr/>
          <p:nvPr/>
        </p:nvSpPr>
        <p:spPr>
          <a:xfrm>
            <a:off x="9034601" y="2569029"/>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2292679-D03D-0470-FE96-4A558CCA1D30}"/>
              </a:ext>
            </a:extLst>
          </p:cNvPr>
          <p:cNvSpPr/>
          <p:nvPr/>
        </p:nvSpPr>
        <p:spPr>
          <a:xfrm>
            <a:off x="8185499" y="1967522"/>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CD2D2C7B-E088-E29D-7DD5-807EE1E90BA1}"/>
              </a:ext>
            </a:extLst>
          </p:cNvPr>
          <p:cNvSpPr/>
          <p:nvPr/>
        </p:nvSpPr>
        <p:spPr>
          <a:xfrm>
            <a:off x="9246870" y="1690688"/>
            <a:ext cx="1064909" cy="878341"/>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71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0E35A-801F-646D-1619-883969EE3472}"/>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0B239D39-E4AA-E6C3-3475-CE71118C8C79}"/>
              </a:ext>
            </a:extLst>
          </p:cNvPr>
          <p:cNvPicPr>
            <a:picLocks noGrp="1" noChangeAspect="1"/>
          </p:cNvPicPr>
          <p:nvPr>
            <p:ph sz="half" idx="2"/>
          </p:nvPr>
        </p:nvPicPr>
        <p:blipFill>
          <a:blip r:embed="rId2"/>
          <a:stretch>
            <a:fillRect/>
          </a:stretch>
        </p:blipFill>
        <p:spPr>
          <a:xfrm>
            <a:off x="6853328" y="217480"/>
            <a:ext cx="4065647" cy="6423040"/>
          </a:xfrm>
        </p:spPr>
      </p:pic>
      <p:sp>
        <p:nvSpPr>
          <p:cNvPr id="4" name="タイトル 3">
            <a:extLst>
              <a:ext uri="{FF2B5EF4-FFF2-40B4-BE49-F238E27FC236}">
                <a16:creationId xmlns:a16="http://schemas.microsoft.com/office/drawing/2014/main" id="{88E7F19C-91D8-653E-474E-16C88259FA81}"/>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B71F80E6-86FC-9D27-79FC-A863A5208C17}"/>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4D36BEDC-0430-601A-97A5-63BD8AEE1B53}"/>
              </a:ext>
            </a:extLst>
          </p:cNvPr>
          <p:cNvPicPr>
            <a:picLocks noChangeAspect="1"/>
          </p:cNvPicPr>
          <p:nvPr/>
        </p:nvPicPr>
        <p:blipFill>
          <a:blip r:embed="rId3"/>
          <a:stretch>
            <a:fillRect/>
          </a:stretch>
        </p:blipFill>
        <p:spPr>
          <a:xfrm>
            <a:off x="591485" y="2971799"/>
            <a:ext cx="5343825" cy="2747963"/>
          </a:xfrm>
          <a:prstGeom prst="rect">
            <a:avLst/>
          </a:prstGeom>
        </p:spPr>
      </p:pic>
      <p:sp>
        <p:nvSpPr>
          <p:cNvPr id="32" name="円/楕円 31">
            <a:extLst>
              <a:ext uri="{FF2B5EF4-FFF2-40B4-BE49-F238E27FC236}">
                <a16:creationId xmlns:a16="http://schemas.microsoft.com/office/drawing/2014/main" id="{38604E01-A2CC-387F-F3BC-AC563389B386}"/>
              </a:ext>
            </a:extLst>
          </p:cNvPr>
          <p:cNvSpPr/>
          <p:nvPr/>
        </p:nvSpPr>
        <p:spPr>
          <a:xfrm>
            <a:off x="7471726" y="3308695"/>
            <a:ext cx="402770" cy="40277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8B32D8A8-2002-06E5-27A7-12297FE2E085}"/>
              </a:ext>
            </a:extLst>
          </p:cNvPr>
          <p:cNvSpPr/>
          <p:nvPr/>
        </p:nvSpPr>
        <p:spPr>
          <a:xfrm>
            <a:off x="7890523" y="3213642"/>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A4244517-A2F5-C3B0-67EA-886F633A9CAB}"/>
              </a:ext>
            </a:extLst>
          </p:cNvPr>
          <p:cNvSpPr/>
          <p:nvPr/>
        </p:nvSpPr>
        <p:spPr>
          <a:xfrm>
            <a:off x="7068956" y="3294105"/>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F46E4350-A9A4-90FB-C1CE-335D538EC9F0}"/>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C68D8FF0-5941-7631-3BB3-342D7210F1DE}"/>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角丸四角形 10">
            <a:extLst>
              <a:ext uri="{FF2B5EF4-FFF2-40B4-BE49-F238E27FC236}">
                <a16:creationId xmlns:a16="http://schemas.microsoft.com/office/drawing/2014/main" id="{02F0B4D2-1057-6C1B-763D-C7B5FADFC1DB}"/>
              </a:ext>
            </a:extLst>
          </p:cNvPr>
          <p:cNvSpPr/>
          <p:nvPr/>
        </p:nvSpPr>
        <p:spPr>
          <a:xfrm>
            <a:off x="838200" y="2971800"/>
            <a:ext cx="932935" cy="644612"/>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72AA165E-0D20-EBA9-605D-DAE93A6ACB24}"/>
              </a:ext>
            </a:extLst>
          </p:cNvPr>
          <p:cNvSpPr/>
          <p:nvPr/>
        </p:nvSpPr>
        <p:spPr>
          <a:xfrm>
            <a:off x="835780" y="3621280"/>
            <a:ext cx="932935" cy="619250"/>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a:extLst>
              <a:ext uri="{FF2B5EF4-FFF2-40B4-BE49-F238E27FC236}">
                <a16:creationId xmlns:a16="http://schemas.microsoft.com/office/drawing/2014/main" id="{7AA46E93-2E71-3D36-D6ED-4DA9619581D1}"/>
              </a:ext>
            </a:extLst>
          </p:cNvPr>
          <p:cNvSpPr/>
          <p:nvPr/>
        </p:nvSpPr>
        <p:spPr>
          <a:xfrm>
            <a:off x="1768714" y="3616412"/>
            <a:ext cx="925657" cy="624118"/>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7268A9AE-F259-893C-71FF-26B86F387978}"/>
              </a:ext>
            </a:extLst>
          </p:cNvPr>
          <p:cNvSpPr/>
          <p:nvPr/>
        </p:nvSpPr>
        <p:spPr>
          <a:xfrm>
            <a:off x="1768716" y="2971799"/>
            <a:ext cx="944462" cy="644613"/>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6176FF2-672F-9AF0-64E2-FF7FC4B7F339}"/>
              </a:ext>
            </a:extLst>
          </p:cNvPr>
          <p:cNvSpPr/>
          <p:nvPr/>
        </p:nvSpPr>
        <p:spPr>
          <a:xfrm>
            <a:off x="8245916" y="3059036"/>
            <a:ext cx="40277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685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74247-F0A1-66D7-A2BB-53073BDD66E3}"/>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8A0BD3E3-0C6D-F6A4-E97F-9A6DC6BD487A}"/>
              </a:ext>
            </a:extLst>
          </p:cNvPr>
          <p:cNvPicPr>
            <a:picLocks noGrp="1" noChangeAspect="1"/>
          </p:cNvPicPr>
          <p:nvPr>
            <p:ph sz="half" idx="2"/>
          </p:nvPr>
        </p:nvPicPr>
        <p:blipFill>
          <a:blip r:embed="rId2"/>
          <a:stretch>
            <a:fillRect/>
          </a:stretch>
        </p:blipFill>
        <p:spPr>
          <a:xfrm>
            <a:off x="6853328" y="217480"/>
            <a:ext cx="4065647" cy="6423040"/>
          </a:xfrm>
        </p:spPr>
      </p:pic>
      <p:sp>
        <p:nvSpPr>
          <p:cNvPr id="4" name="タイトル 3">
            <a:extLst>
              <a:ext uri="{FF2B5EF4-FFF2-40B4-BE49-F238E27FC236}">
                <a16:creationId xmlns:a16="http://schemas.microsoft.com/office/drawing/2014/main" id="{F794142C-036A-40A4-F31A-8D1540E5F091}"/>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733831D5-80CB-0762-5857-71850C7B0E82}"/>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C4157543-DA9F-5F60-3626-EA56237AE7B1}"/>
              </a:ext>
            </a:extLst>
          </p:cNvPr>
          <p:cNvPicPr>
            <a:picLocks noChangeAspect="1"/>
          </p:cNvPicPr>
          <p:nvPr/>
        </p:nvPicPr>
        <p:blipFill>
          <a:blip r:embed="rId3"/>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E917F817-011D-7DE2-11AF-D28DA1CB6D0A}"/>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6B495A0A-1811-5553-8ED0-C8D9D82D19B5}"/>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49907010-73AE-207F-D30E-9001660BC037}"/>
              </a:ext>
            </a:extLst>
          </p:cNvPr>
          <p:cNvCxnSpPr/>
          <p:nvPr/>
        </p:nvCxnSpPr>
        <p:spPr>
          <a:xfrm>
            <a:off x="7681408" y="5760104"/>
            <a:ext cx="14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90B35E9-50A0-89A0-235F-B254CCC60F96}"/>
              </a:ext>
            </a:extLst>
          </p:cNvPr>
          <p:cNvCxnSpPr/>
          <p:nvPr/>
        </p:nvCxnSpPr>
        <p:spPr>
          <a:xfrm>
            <a:off x="7832010" y="5760104"/>
            <a:ext cx="14400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DC495C1-8C54-F692-FFCF-85E357D9F1C3}"/>
              </a:ext>
            </a:extLst>
          </p:cNvPr>
          <p:cNvCxnSpPr/>
          <p:nvPr/>
        </p:nvCxnSpPr>
        <p:spPr>
          <a:xfrm>
            <a:off x="7982612" y="5760104"/>
            <a:ext cx="14400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2721017C-BF80-05A4-2A8A-A98616A2FAA2}"/>
              </a:ext>
            </a:extLst>
          </p:cNvPr>
          <p:cNvCxnSpPr/>
          <p:nvPr/>
        </p:nvCxnSpPr>
        <p:spPr>
          <a:xfrm>
            <a:off x="8129115" y="5761069"/>
            <a:ext cx="14400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078DD354-E7CB-5C26-BF58-AC271D52C5CC}"/>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92DE698C-0B3F-512C-0D5C-99880ECD1098}"/>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9" name="角丸四角形 18">
            <a:extLst>
              <a:ext uri="{FF2B5EF4-FFF2-40B4-BE49-F238E27FC236}">
                <a16:creationId xmlns:a16="http://schemas.microsoft.com/office/drawing/2014/main" id="{E34BF9F0-D3AD-F755-E9DE-FFC051233BD8}"/>
              </a:ext>
            </a:extLst>
          </p:cNvPr>
          <p:cNvSpPr/>
          <p:nvPr/>
        </p:nvSpPr>
        <p:spPr>
          <a:xfrm>
            <a:off x="838201" y="2971800"/>
            <a:ext cx="436418" cy="32230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8C661CD8-C363-5BEB-BECA-87E495C4CF99}"/>
              </a:ext>
            </a:extLst>
          </p:cNvPr>
          <p:cNvSpPr/>
          <p:nvPr/>
        </p:nvSpPr>
        <p:spPr>
          <a:xfrm flipV="1">
            <a:off x="835780" y="3294104"/>
            <a:ext cx="436419" cy="327175"/>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33711BFD-F9CD-777F-ED28-B9F182D89871}"/>
              </a:ext>
            </a:extLst>
          </p:cNvPr>
          <p:cNvSpPr/>
          <p:nvPr/>
        </p:nvSpPr>
        <p:spPr>
          <a:xfrm flipH="1">
            <a:off x="1272198" y="2971800"/>
            <a:ext cx="496518" cy="317436"/>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21125C18-4D5E-05EC-C4B4-3EDD3C6447B3}"/>
              </a:ext>
            </a:extLst>
          </p:cNvPr>
          <p:cNvSpPr/>
          <p:nvPr/>
        </p:nvSpPr>
        <p:spPr>
          <a:xfrm>
            <a:off x="1272199" y="3294104"/>
            <a:ext cx="496517" cy="322306"/>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813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EA7A3-B247-BDD4-6674-25DA5A0E903E}"/>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F4723785-77F1-61FF-8457-E6F6FEA3A572}"/>
              </a:ext>
            </a:extLst>
          </p:cNvPr>
          <p:cNvPicPr>
            <a:picLocks noGrp="1" noChangeAspect="1"/>
          </p:cNvPicPr>
          <p:nvPr>
            <p:ph sz="half" idx="2"/>
          </p:nvPr>
        </p:nvPicPr>
        <p:blipFill>
          <a:blip r:embed="rId2"/>
          <a:stretch>
            <a:fillRect/>
          </a:stretch>
        </p:blipFill>
        <p:spPr>
          <a:xfrm>
            <a:off x="6853328" y="217480"/>
            <a:ext cx="4065647" cy="6423040"/>
          </a:xfrm>
        </p:spPr>
      </p:pic>
      <p:sp>
        <p:nvSpPr>
          <p:cNvPr id="4" name="タイトル 3">
            <a:extLst>
              <a:ext uri="{FF2B5EF4-FFF2-40B4-BE49-F238E27FC236}">
                <a16:creationId xmlns:a16="http://schemas.microsoft.com/office/drawing/2014/main" id="{E474707C-772D-78B5-A093-2816552A9361}"/>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4454B091-8B4B-B730-E17B-5F9BE8C2978C}"/>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D7C09BBE-01B3-5DDB-3401-8A1D784D4FF7}"/>
              </a:ext>
            </a:extLst>
          </p:cNvPr>
          <p:cNvPicPr>
            <a:picLocks noChangeAspect="1"/>
          </p:cNvPicPr>
          <p:nvPr/>
        </p:nvPicPr>
        <p:blipFill>
          <a:blip r:embed="rId3"/>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C6B36BA1-BA65-FCC2-9FB7-33268BED06BC}"/>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4F51D4D9-965A-E101-5A2F-169AB562FBDC}"/>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DA691EBC-8C1C-7310-A03F-B6F60A1BCC42}"/>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5FDC16B-2C31-B8F0-F176-EEB98B355134}"/>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曲折矢印 10">
            <a:extLst>
              <a:ext uri="{FF2B5EF4-FFF2-40B4-BE49-F238E27FC236}">
                <a16:creationId xmlns:a16="http://schemas.microsoft.com/office/drawing/2014/main" id="{061F8626-DAD4-33B4-ED8B-BBFA2093A907}"/>
              </a:ext>
            </a:extLst>
          </p:cNvPr>
          <p:cNvSpPr/>
          <p:nvPr/>
        </p:nvSpPr>
        <p:spPr>
          <a:xfrm flipH="1" flipV="1">
            <a:off x="6433935" y="4857846"/>
            <a:ext cx="863973" cy="1552837"/>
          </a:xfrm>
          <a:prstGeom prst="bentArrow">
            <a:avLst>
              <a:gd name="adj1" fmla="val 14547"/>
              <a:gd name="adj2" fmla="val 25000"/>
              <a:gd name="adj3" fmla="val 25000"/>
              <a:gd name="adj4" fmla="val 29528"/>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61681A1-A49B-CBCB-B48D-EC486A25625A}"/>
                  </a:ext>
                </a:extLst>
              </p:cNvPr>
              <p:cNvSpPr txBox="1"/>
              <p:nvPr/>
            </p:nvSpPr>
            <p:spPr>
              <a:xfrm>
                <a:off x="5596962" y="5964665"/>
                <a:ext cx="779380"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plcHide m:val="on"/>
                              <m:mcs>
                                <m:mc>
                                  <m:mcPr>
                                    <m:count m:val="2"/>
                                    <m:mcJc m:val="center"/>
                                  </m:mcPr>
                                </m:mc>
                              </m:mcs>
                              <m:ctrlPr>
                                <a:rPr kumimoji="1" lang="en-US" altLang="ja-JP" i="1" smtClean="0">
                                  <a:latin typeface="Cambria Math" panose="02040503050406030204" pitchFamily="18" charset="0"/>
                                </a:rPr>
                              </m:ctrlPr>
                            </m:mPr>
                            <m:mr>
                              <m:e>
                                <m:r>
                                  <a:rPr kumimoji="1" lang="en-US" altLang="ja-JP" i="1" smtClean="0">
                                    <a:latin typeface="Cambria Math" panose="02040503050406030204" pitchFamily="18" charset="0"/>
                                  </a:rPr>
                                  <m:t>1</m:t>
                                </m:r>
                              </m:e>
                              <m:e>
                                <m:r>
                                  <a:rPr kumimoji="1" lang="en-US" altLang="ja-JP" i="1" smtClean="0">
                                    <a:latin typeface="Cambria Math" panose="02040503050406030204" pitchFamily="18" charset="0"/>
                                  </a:rPr>
                                  <m:t>0</m:t>
                                </m:r>
                              </m:e>
                            </m:mr>
                            <m:mr>
                              <m:e>
                                <m:r>
                                  <a:rPr kumimoji="1" lang="en-US" altLang="ja-JP" i="1" smtClean="0">
                                    <a:latin typeface="Cambria Math" panose="02040503050406030204" pitchFamily="18" charset="0"/>
                                  </a:rPr>
                                  <m:t>0</m:t>
                                </m:r>
                              </m:e>
                              <m:e>
                                <m:r>
                                  <a:rPr kumimoji="1" lang="en-US" altLang="ja-JP" i="1" smtClean="0">
                                    <a:latin typeface="Cambria Math" panose="02040503050406030204" pitchFamily="18" charset="0"/>
                                  </a:rPr>
                                  <m:t>1</m:t>
                                </m:r>
                              </m:e>
                            </m:mr>
                          </m:m>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B61681A1-A49B-CBCB-B48D-EC486A25625A}"/>
                  </a:ext>
                </a:extLst>
              </p:cNvPr>
              <p:cNvSpPr txBox="1">
                <a:spLocks noRot="1" noChangeAspect="1" noMove="1" noResize="1" noEditPoints="1" noAdjustHandles="1" noChangeArrowheads="1" noChangeShapeType="1" noTextEdit="1"/>
              </p:cNvSpPr>
              <p:nvPr/>
            </p:nvSpPr>
            <p:spPr>
              <a:xfrm>
                <a:off x="5596962" y="5964665"/>
                <a:ext cx="779380" cy="461921"/>
              </a:xfrm>
              <a:prstGeom prst="rect">
                <a:avLst/>
              </a:prstGeom>
              <a:blipFill>
                <a:blip r:embed="rId4"/>
                <a:stretch>
                  <a:fillRect t="-2703" b="-16216"/>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270D677F-1397-B10C-B3E3-65FEEE8C2CA3}"/>
              </a:ext>
            </a:extLst>
          </p:cNvPr>
          <p:cNvSpPr/>
          <p:nvPr/>
        </p:nvSpPr>
        <p:spPr>
          <a:xfrm>
            <a:off x="2713074" y="2934475"/>
            <a:ext cx="2996064" cy="131172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DF53CB2-33E4-AE48-572E-36FF69FA31F9}"/>
              </a:ext>
            </a:extLst>
          </p:cNvPr>
          <p:cNvSpPr/>
          <p:nvPr/>
        </p:nvSpPr>
        <p:spPr>
          <a:xfrm>
            <a:off x="838199" y="4246196"/>
            <a:ext cx="1874875" cy="137282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202CAC7-D316-CB25-C4D5-4D5BE133316D}"/>
              </a:ext>
            </a:extLst>
          </p:cNvPr>
          <p:cNvSpPr/>
          <p:nvPr/>
        </p:nvSpPr>
        <p:spPr>
          <a:xfrm>
            <a:off x="1768716" y="2934475"/>
            <a:ext cx="944358" cy="681935"/>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4E1E73E-A893-1857-69E7-8C3937BD3F1D}"/>
              </a:ext>
            </a:extLst>
          </p:cNvPr>
          <p:cNvSpPr/>
          <p:nvPr/>
        </p:nvSpPr>
        <p:spPr>
          <a:xfrm>
            <a:off x="838200" y="3624434"/>
            <a:ext cx="921351" cy="621762"/>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6C4630-3246-EC74-1294-C8272ECC94C1}"/>
              </a:ext>
            </a:extLst>
          </p:cNvPr>
          <p:cNvSpPr/>
          <p:nvPr/>
        </p:nvSpPr>
        <p:spPr>
          <a:xfrm>
            <a:off x="1768716" y="3616411"/>
            <a:ext cx="944254" cy="62176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B7E262E-73EE-F933-DCE8-462BEF4539F2}"/>
              </a:ext>
            </a:extLst>
          </p:cNvPr>
          <p:cNvSpPr/>
          <p:nvPr/>
        </p:nvSpPr>
        <p:spPr>
          <a:xfrm>
            <a:off x="838200" y="2934475"/>
            <a:ext cx="930516" cy="69256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96F3C14-88CA-102D-B982-FD546C6BCD5E}"/>
              </a:ext>
            </a:extLst>
          </p:cNvPr>
          <p:cNvSpPr/>
          <p:nvPr/>
        </p:nvSpPr>
        <p:spPr>
          <a:xfrm>
            <a:off x="2713178" y="4257663"/>
            <a:ext cx="1534048" cy="68237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9468F205-210F-2DBF-F0E6-19EDFE5652E0}"/>
              </a:ext>
            </a:extLst>
          </p:cNvPr>
          <p:cNvSpPr/>
          <p:nvPr/>
        </p:nvSpPr>
        <p:spPr>
          <a:xfrm>
            <a:off x="2713177" y="4943557"/>
            <a:ext cx="1534151" cy="6823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5E6669EE-C668-BAB5-78FC-819F80D7B8A0}"/>
              </a:ext>
            </a:extLst>
          </p:cNvPr>
          <p:cNvSpPr/>
          <p:nvPr/>
        </p:nvSpPr>
        <p:spPr>
          <a:xfrm>
            <a:off x="4247226" y="4951891"/>
            <a:ext cx="1461912" cy="6823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47ABEC6-1C91-B51E-7299-435789735D51}"/>
              </a:ext>
            </a:extLst>
          </p:cNvPr>
          <p:cNvSpPr/>
          <p:nvPr/>
        </p:nvSpPr>
        <p:spPr>
          <a:xfrm>
            <a:off x="4240522" y="4250235"/>
            <a:ext cx="1461912" cy="701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83D94432-C32E-DB76-23B3-9AF8C39FE419}"/>
              </a:ext>
            </a:extLst>
          </p:cNvPr>
          <p:cNvSpPr/>
          <p:nvPr/>
        </p:nvSpPr>
        <p:spPr>
          <a:xfrm>
            <a:off x="8593566" y="2611804"/>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EEF4C0F-05B2-2545-9CDF-D189A47DA8F4}"/>
              </a:ext>
            </a:extLst>
          </p:cNvPr>
          <p:cNvSpPr/>
          <p:nvPr/>
        </p:nvSpPr>
        <p:spPr>
          <a:xfrm>
            <a:off x="9070552" y="2611803"/>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7D59065-1671-55C4-4EA1-677B64476798}"/>
              </a:ext>
            </a:extLst>
          </p:cNvPr>
          <p:cNvSpPr/>
          <p:nvPr/>
        </p:nvSpPr>
        <p:spPr>
          <a:xfrm>
            <a:off x="7927069" y="3235959"/>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015768E8-2A24-5CB3-2711-296D3354DFFF}"/>
              </a:ext>
            </a:extLst>
          </p:cNvPr>
          <p:cNvSpPr/>
          <p:nvPr/>
        </p:nvSpPr>
        <p:spPr>
          <a:xfrm>
            <a:off x="7527241" y="3373056"/>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5136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4025</TotalTime>
  <Words>690</Words>
  <Application>Microsoft Macintosh PowerPoint</Application>
  <PresentationFormat>ワイド画面</PresentationFormat>
  <Paragraphs>141</Paragraphs>
  <Slides>26</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Cambria Math</vt:lpstr>
      <vt:lpstr>Office テーマ</vt:lpstr>
      <vt:lpstr>QMDDを用いた 量子回路シミュレータの 並列化手法</vt:lpstr>
      <vt:lpstr>量子ゲートと量子状態の行列表現</vt:lpstr>
      <vt:lpstr>量子ゲートと量子状態の行列表現</vt:lpstr>
      <vt:lpstr>量子回路シミュレータに係る演算処理</vt:lpstr>
      <vt:lpstr>QMDDを用いた表現</vt:lpstr>
      <vt:lpstr>QMDDの構造</vt:lpstr>
      <vt:lpstr>QMDDの構造</vt:lpstr>
      <vt:lpstr>QMDDの構造</vt:lpstr>
      <vt:lpstr>QMDDの構造</vt:lpstr>
      <vt:lpstr>処理効率を向上させるための仕組み</vt:lpstr>
      <vt:lpstr>QMDD演算の特徴</vt:lpstr>
      <vt:lpstr>並列処理による弊害</vt:lpstr>
      <vt:lpstr>QMDD演算の特徴</vt:lpstr>
      <vt:lpstr>ファイバー概要</vt:lpstr>
      <vt:lpstr>ファイバーでの改善</vt:lpstr>
      <vt:lpstr>比較実験</vt:lpstr>
      <vt:lpstr>実験結果</vt:lpstr>
      <vt:lpstr>実験結果</vt:lpstr>
      <vt:lpstr>実験結果</vt:lpstr>
      <vt:lpstr>考察</vt:lpstr>
      <vt:lpstr>まとめ</vt:lpstr>
      <vt:lpstr>課題</vt:lpstr>
      <vt:lpstr>付録: 主なQMDD表現① 量子状態</vt:lpstr>
      <vt:lpstr>付録: 主なQMDD表現② 単一量子ゲート</vt:lpstr>
      <vt:lpstr>付録: 主なQMDD表現③ 複数量子ゲート</vt:lpstr>
      <vt:lpstr>付録: 主なQMDD表現④ 実験で使用したゲート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三石海人</dc:creator>
  <cp:lastModifiedBy>三石 海人(is0637ki)</cp:lastModifiedBy>
  <cp:revision>17</cp:revision>
  <dcterms:created xsi:type="dcterms:W3CDTF">2024-12-20T07:12:24Z</dcterms:created>
  <dcterms:modified xsi:type="dcterms:W3CDTF">2025-01-25T15:31:12Z</dcterms:modified>
</cp:coreProperties>
</file>