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60" r:id="rId5"/>
    <p:sldId id="265" r:id="rId6"/>
    <p:sldId id="264" r:id="rId7"/>
    <p:sldId id="266" r:id="rId8"/>
    <p:sldId id="267" r:id="rId9"/>
    <p:sldId id="261" r:id="rId10"/>
    <p:sldId id="263"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90"/>
    <p:restoredTop sz="94631"/>
  </p:normalViewPr>
  <p:slideViewPr>
    <p:cSldViewPr snapToGrid="0" snapToObjects="1">
      <p:cViewPr varScale="1">
        <p:scale>
          <a:sx n="141" d="100"/>
          <a:sy n="141" d="100"/>
        </p:scale>
        <p:origin x="20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sina/Desktop/Final%20Project%20Presentation.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ina/Desktop/Final%20Project%20Present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sina/Desktop/Final%20Project%20Present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sina/Desktop/Final%20Project%20Present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[Book2]sales_trend!PivotTable12</c:name>
    <c:fmtId val="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Region-wise Total Sales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s>
    <c:plotArea>
      <c:layout/>
      <c:lineChart>
        <c:grouping val="standard"/>
        <c:varyColors val="0"/>
        <c:ser>
          <c:idx val="0"/>
          <c:order val="0"/>
          <c:tx>
            <c:strRef>
              <c:f>sales_trend!$B$3</c:f>
              <c:strCache>
                <c:ptCount val="1"/>
                <c:pt idx="0">
                  <c:v>Sum of NA_Sales</c:v>
                </c:pt>
              </c:strCache>
            </c:strRef>
          </c:tx>
          <c:spPr>
            <a:ln w="28575" cap="rnd">
              <a:solidFill>
                <a:schemeClr val="accent2"/>
              </a:solidFill>
              <a:round/>
            </a:ln>
            <a:effectLst/>
          </c:spPr>
          <c:marker>
            <c:symbol val="none"/>
          </c:marker>
          <c:cat>
            <c:strRef>
              <c:f>sales_trend!$A$4:$A$41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sales_trend!$B$4:$B$41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smooth val="0"/>
          <c:extLst>
            <c:ext xmlns:c16="http://schemas.microsoft.com/office/drawing/2014/chart" uri="{C3380CC4-5D6E-409C-BE32-E72D297353CC}">
              <c16:uniqueId val="{00000000-A69F-4543-8237-830C5C2F2D54}"/>
            </c:ext>
          </c:extLst>
        </c:ser>
        <c:ser>
          <c:idx val="1"/>
          <c:order val="1"/>
          <c:tx>
            <c:strRef>
              <c:f>sales_trend!$C$3</c:f>
              <c:strCache>
                <c:ptCount val="1"/>
                <c:pt idx="0">
                  <c:v>Sum of Other_Sales</c:v>
                </c:pt>
              </c:strCache>
            </c:strRef>
          </c:tx>
          <c:spPr>
            <a:ln w="28575" cap="rnd">
              <a:solidFill>
                <a:schemeClr val="accent4"/>
              </a:solidFill>
              <a:round/>
            </a:ln>
            <a:effectLst/>
          </c:spPr>
          <c:marker>
            <c:symbol val="none"/>
          </c:marker>
          <c:cat>
            <c:strRef>
              <c:f>sales_trend!$A$4:$A$41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sales_trend!$C$4:$C$41</c:f>
              <c:numCache>
                <c:formatCode>General</c:formatCode>
                <c:ptCount val="37"/>
                <c:pt idx="0">
                  <c:v>0.11999999999999998</c:v>
                </c:pt>
                <c:pt idx="1">
                  <c:v>0.32000000000000012</c:v>
                </c:pt>
                <c:pt idx="2">
                  <c:v>0.31000000000000016</c:v>
                </c:pt>
                <c:pt idx="3">
                  <c:v>0.13999999999999999</c:v>
                </c:pt>
                <c:pt idx="4">
                  <c:v>0.70000000000000018</c:v>
                </c:pt>
                <c:pt idx="5">
                  <c:v>0.92000000000000015</c:v>
                </c:pt>
                <c:pt idx="6">
                  <c:v>1.9300000000000002</c:v>
                </c:pt>
                <c:pt idx="7">
                  <c:v>0.20000000000000004</c:v>
                </c:pt>
                <c:pt idx="8">
                  <c:v>0.9900000000000001</c:v>
                </c:pt>
                <c:pt idx="9">
                  <c:v>1.5000000000000002</c:v>
                </c:pt>
                <c:pt idx="10">
                  <c:v>1.4000000000000004</c:v>
                </c:pt>
                <c:pt idx="11">
                  <c:v>0.7400000000000001</c:v>
                </c:pt>
                <c:pt idx="12">
                  <c:v>1.6500000000000004</c:v>
                </c:pt>
                <c:pt idx="13">
                  <c:v>0.89000000000000012</c:v>
                </c:pt>
                <c:pt idx="14">
                  <c:v>2.1999999999999988</c:v>
                </c:pt>
                <c:pt idx="15">
                  <c:v>2.6899999999999924</c:v>
                </c:pt>
                <c:pt idx="16">
                  <c:v>7.6899999999999791</c:v>
                </c:pt>
                <c:pt idx="17">
                  <c:v>9.1299999999999777</c:v>
                </c:pt>
                <c:pt idx="18">
                  <c:v>11.329999999999945</c:v>
                </c:pt>
                <c:pt idx="19">
                  <c:v>10.649999999999958</c:v>
                </c:pt>
                <c:pt idx="20">
                  <c:v>12.469999999999949</c:v>
                </c:pt>
                <c:pt idx="21">
                  <c:v>23.160000000000192</c:v>
                </c:pt>
                <c:pt idx="22">
                  <c:v>27.330000000000254</c:v>
                </c:pt>
                <c:pt idx="23">
                  <c:v>26.010000000000247</c:v>
                </c:pt>
                <c:pt idx="24">
                  <c:v>47.429999999999808</c:v>
                </c:pt>
                <c:pt idx="25">
                  <c:v>41.049999999999798</c:v>
                </c:pt>
                <c:pt idx="26">
                  <c:v>55.529999999999731</c:v>
                </c:pt>
                <c:pt idx="27">
                  <c:v>79.580000000000879</c:v>
                </c:pt>
                <c:pt idx="28">
                  <c:v>84.840000000001183</c:v>
                </c:pt>
                <c:pt idx="29">
                  <c:v>76.330000000001306</c:v>
                </c:pt>
                <c:pt idx="30">
                  <c:v>60.96999999999985</c:v>
                </c:pt>
                <c:pt idx="31">
                  <c:v>56.519999999999705</c:v>
                </c:pt>
                <c:pt idx="32">
                  <c:v>40.159999999999876</c:v>
                </c:pt>
                <c:pt idx="33">
                  <c:v>42.379999999999868</c:v>
                </c:pt>
                <c:pt idx="34">
                  <c:v>42.259999999999899</c:v>
                </c:pt>
                <c:pt idx="35">
                  <c:v>32.640000000000114</c:v>
                </c:pt>
                <c:pt idx="36">
                  <c:v>9.0199999999999907</c:v>
                </c:pt>
              </c:numCache>
            </c:numRef>
          </c:val>
          <c:smooth val="0"/>
          <c:extLst>
            <c:ext xmlns:c16="http://schemas.microsoft.com/office/drawing/2014/chart" uri="{C3380CC4-5D6E-409C-BE32-E72D297353CC}">
              <c16:uniqueId val="{00000001-A69F-4543-8237-830C5C2F2D54}"/>
            </c:ext>
          </c:extLst>
        </c:ser>
        <c:ser>
          <c:idx val="2"/>
          <c:order val="2"/>
          <c:tx>
            <c:strRef>
              <c:f>sales_trend!$D$3</c:f>
              <c:strCache>
                <c:ptCount val="1"/>
                <c:pt idx="0">
                  <c:v>Sum of JP_Sales</c:v>
                </c:pt>
              </c:strCache>
            </c:strRef>
          </c:tx>
          <c:spPr>
            <a:ln w="28575" cap="rnd">
              <a:solidFill>
                <a:schemeClr val="accent6"/>
              </a:solidFill>
              <a:round/>
            </a:ln>
            <a:effectLst/>
          </c:spPr>
          <c:marker>
            <c:symbol val="none"/>
          </c:marker>
          <c:cat>
            <c:strRef>
              <c:f>sales_trend!$A$4:$A$41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sales_trend!$D$4:$D$41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60.330000000000105</c:v>
                </c:pt>
                <c:pt idx="28">
                  <c:v>60.380000000000031</c:v>
                </c:pt>
                <c:pt idx="29">
                  <c:v>61.929999999999978</c:v>
                </c:pt>
                <c:pt idx="30">
                  <c:v>59.530000000000214</c:v>
                </c:pt>
                <c:pt idx="31">
                  <c:v>53.040000000000092</c:v>
                </c:pt>
                <c:pt idx="32">
                  <c:v>51.74000000000013</c:v>
                </c:pt>
                <c:pt idx="33">
                  <c:v>47.630000000000059</c:v>
                </c:pt>
                <c:pt idx="34">
                  <c:v>39.460000000000107</c:v>
                </c:pt>
                <c:pt idx="35">
                  <c:v>33.720000000000155</c:v>
                </c:pt>
                <c:pt idx="36">
                  <c:v>13.699999999999969</c:v>
                </c:pt>
              </c:numCache>
            </c:numRef>
          </c:val>
          <c:smooth val="0"/>
          <c:extLst>
            <c:ext xmlns:c16="http://schemas.microsoft.com/office/drawing/2014/chart" uri="{C3380CC4-5D6E-409C-BE32-E72D297353CC}">
              <c16:uniqueId val="{00000002-A69F-4543-8237-830C5C2F2D54}"/>
            </c:ext>
          </c:extLst>
        </c:ser>
        <c:ser>
          <c:idx val="3"/>
          <c:order val="3"/>
          <c:tx>
            <c:strRef>
              <c:f>sales_trend!$E$3</c:f>
              <c:strCache>
                <c:ptCount val="1"/>
                <c:pt idx="0">
                  <c:v>Sum of EU_Sales</c:v>
                </c:pt>
              </c:strCache>
            </c:strRef>
          </c:tx>
          <c:spPr>
            <a:ln w="28575" cap="rnd">
              <a:solidFill>
                <a:schemeClr val="accent2">
                  <a:lumMod val="60000"/>
                </a:schemeClr>
              </a:solidFill>
              <a:round/>
            </a:ln>
            <a:effectLst/>
          </c:spPr>
          <c:marker>
            <c:symbol val="none"/>
          </c:marker>
          <c:cat>
            <c:strRef>
              <c:f>sales_trend!$A$4:$A$41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sales_trend!$E$4:$E$41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160.64999999999972</c:v>
                </c:pt>
                <c:pt idx="28">
                  <c:v>184.69999999999982</c:v>
                </c:pt>
                <c:pt idx="29">
                  <c:v>191.73999999999984</c:v>
                </c:pt>
                <c:pt idx="30">
                  <c:v>176.88000000000017</c:v>
                </c:pt>
                <c:pt idx="31">
                  <c:v>167.44000000000025</c:v>
                </c:pt>
                <c:pt idx="32">
                  <c:v>118.78000000000002</c:v>
                </c:pt>
                <c:pt idx="33">
                  <c:v>125.95000000000005</c:v>
                </c:pt>
                <c:pt idx="34">
                  <c:v>125.65000000000011</c:v>
                </c:pt>
                <c:pt idx="35">
                  <c:v>97.710000000000022</c:v>
                </c:pt>
                <c:pt idx="36">
                  <c:v>26.760000000000062</c:v>
                </c:pt>
              </c:numCache>
            </c:numRef>
          </c:val>
          <c:smooth val="0"/>
          <c:extLst>
            <c:ext xmlns:c16="http://schemas.microsoft.com/office/drawing/2014/chart" uri="{C3380CC4-5D6E-409C-BE32-E72D297353CC}">
              <c16:uniqueId val="{00000003-A69F-4543-8237-830C5C2F2D54}"/>
            </c:ext>
          </c:extLst>
        </c:ser>
        <c:dLbls>
          <c:showLegendKey val="0"/>
          <c:showVal val="0"/>
          <c:showCatName val="0"/>
          <c:showSerName val="0"/>
          <c:showPercent val="0"/>
          <c:showBubbleSize val="0"/>
        </c:dLbls>
        <c:smooth val="0"/>
        <c:axId val="1533954367"/>
        <c:axId val="1381462559"/>
      </c:lineChart>
      <c:catAx>
        <c:axId val="15339543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381462559"/>
        <c:crosses val="autoZero"/>
        <c:auto val="1"/>
        <c:lblAlgn val="ctr"/>
        <c:lblOffset val="100"/>
        <c:noMultiLvlLbl val="0"/>
      </c:catAx>
      <c:valAx>
        <c:axId val="1381462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3395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Top</a:t>
            </a:r>
            <a:r>
              <a:rPr lang="en-US" baseline="0">
                <a:solidFill>
                  <a:schemeClr val="bg1"/>
                </a:solidFill>
              </a:rPr>
              <a:t> Publishers in Other </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Sum of Other_Sales</c:v>
                </c:pt>
              </c:strCache>
            </c:strRef>
          </c:tx>
          <c:spPr>
            <a:solidFill>
              <a:schemeClr val="accent1"/>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E42B-C143-88CD-DAE89135B240}"/>
              </c:ext>
            </c:extLst>
          </c:dPt>
          <c:cat>
            <c:strRef>
              <c:f>Sheet1!$A$2:$A$6</c:f>
              <c:strCache>
                <c:ptCount val="5"/>
                <c:pt idx="0">
                  <c:v>Electronic Arts</c:v>
                </c:pt>
                <c:pt idx="1">
                  <c:v>Nintendo</c:v>
                </c:pt>
                <c:pt idx="2">
                  <c:v>Sony Computer Entertainment</c:v>
                </c:pt>
                <c:pt idx="3">
                  <c:v>Activision</c:v>
                </c:pt>
                <c:pt idx="4">
                  <c:v>Take-Two Interactive</c:v>
                </c:pt>
              </c:strCache>
            </c:strRef>
          </c:cat>
          <c:val>
            <c:numRef>
              <c:f>Sheet1!$E$2:$E$6</c:f>
              <c:numCache>
                <c:formatCode>General</c:formatCode>
                <c:ptCount val="5"/>
                <c:pt idx="0">
                  <c:v>130.14000000000038</c:v>
                </c:pt>
                <c:pt idx="1">
                  <c:v>97.260000000000304</c:v>
                </c:pt>
                <c:pt idx="2">
                  <c:v>80.450000000000358</c:v>
                </c:pt>
                <c:pt idx="3">
                  <c:v>76.190000000000836</c:v>
                </c:pt>
                <c:pt idx="4">
                  <c:v>55.409999999999883</c:v>
                </c:pt>
              </c:numCache>
            </c:numRef>
          </c:val>
          <c:extLst>
            <c:ext xmlns:c16="http://schemas.microsoft.com/office/drawing/2014/chart" uri="{C3380CC4-5D6E-409C-BE32-E72D297353CC}">
              <c16:uniqueId val="{00000002-E42B-C143-88CD-DAE89135B240}"/>
            </c:ext>
          </c:extLst>
        </c:ser>
        <c:dLbls>
          <c:showLegendKey val="0"/>
          <c:showVal val="0"/>
          <c:showCatName val="0"/>
          <c:showSerName val="0"/>
          <c:showPercent val="0"/>
          <c:showBubbleSize val="0"/>
        </c:dLbls>
        <c:gapWidth val="219"/>
        <c:overlap val="-27"/>
        <c:axId val="1573537087"/>
        <c:axId val="1575278719"/>
      </c:barChart>
      <c:catAx>
        <c:axId val="1573537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75278719"/>
        <c:crosses val="autoZero"/>
        <c:auto val="1"/>
        <c:lblAlgn val="ctr"/>
        <c:lblOffset val="100"/>
        <c:noMultiLvlLbl val="0"/>
      </c:catAx>
      <c:valAx>
        <c:axId val="1575278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Units Sold</a:t>
                </a:r>
                <a:r>
                  <a:rPr lang="en-US" baseline="0" dirty="0">
                    <a:solidFill>
                      <a:schemeClr val="bg1"/>
                    </a:solidFill>
                  </a:rPr>
                  <a:t>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735370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Project Presentation.xlsx]Sheet12!PivotTable5</c:name>
    <c:fmtId val="5"/>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Top</a:t>
            </a:r>
            <a:r>
              <a:rPr lang="en-US" baseline="0">
                <a:solidFill>
                  <a:schemeClr val="bg1"/>
                </a:solidFill>
              </a:rPr>
              <a:t> Publishers Sales Globally</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s>
    <c:plotArea>
      <c:layout/>
      <c:lineChart>
        <c:grouping val="standard"/>
        <c:varyColors val="0"/>
        <c:ser>
          <c:idx val="0"/>
          <c:order val="0"/>
          <c:tx>
            <c:strRef>
              <c:f>Sheet12!$B$3:$B$4</c:f>
              <c:strCache>
                <c:ptCount val="1"/>
                <c:pt idx="0">
                  <c:v>Activision</c:v>
                </c:pt>
              </c:strCache>
            </c:strRef>
          </c:tx>
          <c:spPr>
            <a:ln w="28575" cap="rnd">
              <a:solidFill>
                <a:schemeClr val="accent2"/>
              </a:solidFill>
              <a:round/>
            </a:ln>
            <a:effectLst/>
          </c:spPr>
          <c:marker>
            <c:symbol val="none"/>
          </c:marker>
          <c:cat>
            <c:strRef>
              <c:f>Sheet12!$A$5:$A$28</c:f>
              <c:strCache>
                <c:ptCount val="23"/>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strCache>
            </c:strRef>
          </c:cat>
          <c:val>
            <c:numRef>
              <c:f>Sheet12!$B$5:$B$28</c:f>
              <c:numCache>
                <c:formatCode>General</c:formatCode>
                <c:ptCount val="23"/>
                <c:pt idx="0">
                  <c:v>2.08</c:v>
                </c:pt>
                <c:pt idx="1">
                  <c:v>4.21</c:v>
                </c:pt>
                <c:pt idx="2">
                  <c:v>1.9500000000000002</c:v>
                </c:pt>
                <c:pt idx="3">
                  <c:v>2.5500000000000003</c:v>
                </c:pt>
                <c:pt idx="4">
                  <c:v>7.54</c:v>
                </c:pt>
                <c:pt idx="5">
                  <c:v>7.5699999999999985</c:v>
                </c:pt>
                <c:pt idx="6">
                  <c:v>14.48</c:v>
                </c:pt>
                <c:pt idx="7">
                  <c:v>18.59</c:v>
                </c:pt>
                <c:pt idx="8">
                  <c:v>25.939999999999994</c:v>
                </c:pt>
                <c:pt idx="9">
                  <c:v>21.38</c:v>
                </c:pt>
                <c:pt idx="10">
                  <c:v>39.230000000000004</c:v>
                </c:pt>
                <c:pt idx="11">
                  <c:v>35.390000000000008</c:v>
                </c:pt>
                <c:pt idx="12">
                  <c:v>17.399999999999999</c:v>
                </c:pt>
                <c:pt idx="13">
                  <c:v>63.57</c:v>
                </c:pt>
                <c:pt idx="14">
                  <c:v>67.41</c:v>
                </c:pt>
                <c:pt idx="15">
                  <c:v>78.06</c:v>
                </c:pt>
                <c:pt idx="16">
                  <c:v>63.389999999999986</c:v>
                </c:pt>
                <c:pt idx="17">
                  <c:v>51.74</c:v>
                </c:pt>
                <c:pt idx="18">
                  <c:v>53.25</c:v>
                </c:pt>
                <c:pt idx="19">
                  <c:v>43.49</c:v>
                </c:pt>
                <c:pt idx="20">
                  <c:v>44.48</c:v>
                </c:pt>
                <c:pt idx="21">
                  <c:v>35.630000000000003</c:v>
                </c:pt>
                <c:pt idx="22">
                  <c:v>3.67</c:v>
                </c:pt>
              </c:numCache>
            </c:numRef>
          </c:val>
          <c:smooth val="0"/>
          <c:extLst>
            <c:ext xmlns:c16="http://schemas.microsoft.com/office/drawing/2014/chart" uri="{C3380CC4-5D6E-409C-BE32-E72D297353CC}">
              <c16:uniqueId val="{00000000-0DA6-474F-B00C-632C7508BD22}"/>
            </c:ext>
          </c:extLst>
        </c:ser>
        <c:ser>
          <c:idx val="1"/>
          <c:order val="1"/>
          <c:tx>
            <c:strRef>
              <c:f>Sheet12!$C$3:$C$4</c:f>
              <c:strCache>
                <c:ptCount val="1"/>
                <c:pt idx="0">
                  <c:v>Electronic Arts</c:v>
                </c:pt>
              </c:strCache>
            </c:strRef>
          </c:tx>
          <c:spPr>
            <a:ln w="28575" cap="rnd">
              <a:solidFill>
                <a:schemeClr val="accent4"/>
              </a:solidFill>
              <a:round/>
            </a:ln>
            <a:effectLst/>
          </c:spPr>
          <c:marker>
            <c:symbol val="none"/>
          </c:marker>
          <c:cat>
            <c:strRef>
              <c:f>Sheet12!$A$5:$A$28</c:f>
              <c:strCache>
                <c:ptCount val="23"/>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strCache>
            </c:strRef>
          </c:cat>
          <c:val>
            <c:numRef>
              <c:f>Sheet12!$C$5:$C$28</c:f>
              <c:numCache>
                <c:formatCode>General</c:formatCode>
                <c:ptCount val="23"/>
                <c:pt idx="0">
                  <c:v>0.64999999999999991</c:v>
                </c:pt>
                <c:pt idx="1">
                  <c:v>3.3299999999999992</c:v>
                </c:pt>
                <c:pt idx="2">
                  <c:v>7.8999999999999995</c:v>
                </c:pt>
                <c:pt idx="3">
                  <c:v>22.939999999999994</c:v>
                </c:pt>
                <c:pt idx="4">
                  <c:v>29.949999999999996</c:v>
                </c:pt>
                <c:pt idx="5">
                  <c:v>20.149999999999995</c:v>
                </c:pt>
                <c:pt idx="6">
                  <c:v>25.129999999999995</c:v>
                </c:pt>
                <c:pt idx="7">
                  <c:v>45.120000000000012</c:v>
                </c:pt>
                <c:pt idx="8">
                  <c:v>73.010000000000019</c:v>
                </c:pt>
                <c:pt idx="9">
                  <c:v>69.830000000000027</c:v>
                </c:pt>
                <c:pt idx="10">
                  <c:v>67.33</c:v>
                </c:pt>
                <c:pt idx="11">
                  <c:v>67.010000000000005</c:v>
                </c:pt>
                <c:pt idx="12">
                  <c:v>58.410000000000011</c:v>
                </c:pt>
                <c:pt idx="13">
                  <c:v>71.33</c:v>
                </c:pt>
                <c:pt idx="14">
                  <c:v>84.12</c:v>
                </c:pt>
                <c:pt idx="15">
                  <c:v>86.199999999999974</c:v>
                </c:pt>
                <c:pt idx="16">
                  <c:v>81.380000000000038</c:v>
                </c:pt>
                <c:pt idx="17">
                  <c:v>72.25</c:v>
                </c:pt>
                <c:pt idx="18">
                  <c:v>49.900000000000006</c:v>
                </c:pt>
                <c:pt idx="19">
                  <c:v>52.92</c:v>
                </c:pt>
                <c:pt idx="20">
                  <c:v>46.8</c:v>
                </c:pt>
                <c:pt idx="21">
                  <c:v>45.42</c:v>
                </c:pt>
                <c:pt idx="22">
                  <c:v>12.25</c:v>
                </c:pt>
              </c:numCache>
            </c:numRef>
          </c:val>
          <c:smooth val="0"/>
          <c:extLst>
            <c:ext xmlns:c16="http://schemas.microsoft.com/office/drawing/2014/chart" uri="{C3380CC4-5D6E-409C-BE32-E72D297353CC}">
              <c16:uniqueId val="{00000001-0DA6-474F-B00C-632C7508BD22}"/>
            </c:ext>
          </c:extLst>
        </c:ser>
        <c:ser>
          <c:idx val="2"/>
          <c:order val="2"/>
          <c:tx>
            <c:strRef>
              <c:f>Sheet12!$D$3:$D$4</c:f>
              <c:strCache>
                <c:ptCount val="1"/>
                <c:pt idx="0">
                  <c:v>Nintendo</c:v>
                </c:pt>
              </c:strCache>
            </c:strRef>
          </c:tx>
          <c:spPr>
            <a:ln w="28575" cap="rnd">
              <a:solidFill>
                <a:schemeClr val="accent6"/>
              </a:solidFill>
              <a:round/>
            </a:ln>
            <a:effectLst/>
          </c:spPr>
          <c:marker>
            <c:symbol val="none"/>
          </c:marker>
          <c:cat>
            <c:strRef>
              <c:f>Sheet12!$A$5:$A$28</c:f>
              <c:strCache>
                <c:ptCount val="23"/>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strCache>
            </c:strRef>
          </c:cat>
          <c:val>
            <c:numRef>
              <c:f>Sheet12!$D$5:$D$28</c:f>
              <c:numCache>
                <c:formatCode>General</c:formatCode>
                <c:ptCount val="23"/>
                <c:pt idx="0">
                  <c:v>24.99</c:v>
                </c:pt>
                <c:pt idx="1">
                  <c:v>16.72</c:v>
                </c:pt>
                <c:pt idx="2">
                  <c:v>73.7</c:v>
                </c:pt>
                <c:pt idx="3">
                  <c:v>25.8</c:v>
                </c:pt>
                <c:pt idx="4">
                  <c:v>48.41</c:v>
                </c:pt>
                <c:pt idx="5">
                  <c:v>65.33</c:v>
                </c:pt>
                <c:pt idx="6">
                  <c:v>34.050000000000004</c:v>
                </c:pt>
                <c:pt idx="7">
                  <c:v>45.370000000000019</c:v>
                </c:pt>
                <c:pt idx="8">
                  <c:v>48.309999999999988</c:v>
                </c:pt>
                <c:pt idx="9">
                  <c:v>38.14</c:v>
                </c:pt>
                <c:pt idx="10">
                  <c:v>60.65</c:v>
                </c:pt>
                <c:pt idx="11">
                  <c:v>127.47</c:v>
                </c:pt>
                <c:pt idx="12">
                  <c:v>205.61</c:v>
                </c:pt>
                <c:pt idx="13">
                  <c:v>104.17999999999999</c:v>
                </c:pt>
                <c:pt idx="14">
                  <c:v>91.22</c:v>
                </c:pt>
                <c:pt idx="15">
                  <c:v>128.88999999999999</c:v>
                </c:pt>
                <c:pt idx="16">
                  <c:v>61.07</c:v>
                </c:pt>
                <c:pt idx="17">
                  <c:v>51.53</c:v>
                </c:pt>
                <c:pt idx="18">
                  <c:v>56.469999999999992</c:v>
                </c:pt>
                <c:pt idx="19">
                  <c:v>52.789999999999992</c:v>
                </c:pt>
                <c:pt idx="20">
                  <c:v>48.65</c:v>
                </c:pt>
                <c:pt idx="21">
                  <c:v>27.080000000000002</c:v>
                </c:pt>
                <c:pt idx="22">
                  <c:v>3.4699999999999998</c:v>
                </c:pt>
              </c:numCache>
            </c:numRef>
          </c:val>
          <c:smooth val="0"/>
          <c:extLst>
            <c:ext xmlns:c16="http://schemas.microsoft.com/office/drawing/2014/chart" uri="{C3380CC4-5D6E-409C-BE32-E72D297353CC}">
              <c16:uniqueId val="{00000002-0DA6-474F-B00C-632C7508BD22}"/>
            </c:ext>
          </c:extLst>
        </c:ser>
        <c:ser>
          <c:idx val="3"/>
          <c:order val="3"/>
          <c:tx>
            <c:strRef>
              <c:f>Sheet12!$E$3:$E$4</c:f>
              <c:strCache>
                <c:ptCount val="1"/>
                <c:pt idx="0">
                  <c:v>Sony Computer Entertainment</c:v>
                </c:pt>
              </c:strCache>
            </c:strRef>
          </c:tx>
          <c:spPr>
            <a:ln w="28575" cap="rnd">
              <a:solidFill>
                <a:schemeClr val="accent2">
                  <a:lumMod val="60000"/>
                </a:schemeClr>
              </a:solidFill>
              <a:round/>
            </a:ln>
            <a:effectLst/>
          </c:spPr>
          <c:marker>
            <c:symbol val="none"/>
          </c:marker>
          <c:cat>
            <c:strRef>
              <c:f>Sheet12!$A$5:$A$28</c:f>
              <c:strCache>
                <c:ptCount val="23"/>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strCache>
            </c:strRef>
          </c:cat>
          <c:val>
            <c:numRef>
              <c:f>Sheet12!$E$5:$E$28</c:f>
              <c:numCache>
                <c:formatCode>General</c:formatCode>
                <c:ptCount val="23"/>
                <c:pt idx="0">
                  <c:v>3.43</c:v>
                </c:pt>
                <c:pt idx="1">
                  <c:v>18.45</c:v>
                </c:pt>
                <c:pt idx="2">
                  <c:v>35.070000000000007</c:v>
                </c:pt>
                <c:pt idx="3">
                  <c:v>43.900000000000006</c:v>
                </c:pt>
                <c:pt idx="4">
                  <c:v>34.64</c:v>
                </c:pt>
                <c:pt idx="5">
                  <c:v>36.24</c:v>
                </c:pt>
                <c:pt idx="6">
                  <c:v>21.689999999999994</c:v>
                </c:pt>
                <c:pt idx="7">
                  <c:v>43.29</c:v>
                </c:pt>
                <c:pt idx="8">
                  <c:v>25.850000000000012</c:v>
                </c:pt>
                <c:pt idx="9">
                  <c:v>24.320000000000004</c:v>
                </c:pt>
                <c:pt idx="10">
                  <c:v>35.159999999999997</c:v>
                </c:pt>
                <c:pt idx="11">
                  <c:v>26.380000000000003</c:v>
                </c:pt>
                <c:pt idx="12">
                  <c:v>33.809999999999995</c:v>
                </c:pt>
                <c:pt idx="13">
                  <c:v>37.54</c:v>
                </c:pt>
                <c:pt idx="14">
                  <c:v>26.64</c:v>
                </c:pt>
                <c:pt idx="15">
                  <c:v>36.53</c:v>
                </c:pt>
                <c:pt idx="16">
                  <c:v>34.89</c:v>
                </c:pt>
                <c:pt idx="17">
                  <c:v>27.4</c:v>
                </c:pt>
                <c:pt idx="18">
                  <c:v>12.850000000000001</c:v>
                </c:pt>
                <c:pt idx="19">
                  <c:v>12.61</c:v>
                </c:pt>
                <c:pt idx="20">
                  <c:v>19.020000000000003</c:v>
                </c:pt>
                <c:pt idx="21">
                  <c:v>11.01</c:v>
                </c:pt>
                <c:pt idx="22">
                  <c:v>6.5600000000000005</c:v>
                </c:pt>
              </c:numCache>
            </c:numRef>
          </c:val>
          <c:smooth val="0"/>
          <c:extLst>
            <c:ext xmlns:c16="http://schemas.microsoft.com/office/drawing/2014/chart" uri="{C3380CC4-5D6E-409C-BE32-E72D297353CC}">
              <c16:uniqueId val="{00000003-0DA6-474F-B00C-632C7508BD22}"/>
            </c:ext>
          </c:extLst>
        </c:ser>
        <c:dLbls>
          <c:showLegendKey val="0"/>
          <c:showVal val="0"/>
          <c:showCatName val="0"/>
          <c:showSerName val="0"/>
          <c:showPercent val="0"/>
          <c:showBubbleSize val="0"/>
        </c:dLbls>
        <c:smooth val="0"/>
        <c:axId val="357825743"/>
        <c:axId val="358253647"/>
      </c:lineChart>
      <c:catAx>
        <c:axId val="357825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8253647"/>
        <c:crosses val="autoZero"/>
        <c:auto val="1"/>
        <c:lblAlgn val="ctr"/>
        <c:lblOffset val="100"/>
        <c:noMultiLvlLbl val="0"/>
      </c:catAx>
      <c:valAx>
        <c:axId val="3582536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solidFill>
                      <a:schemeClr val="bg1"/>
                    </a:solidFill>
                  </a:rPr>
                  <a:t>Units Sold</a:t>
                </a:r>
                <a:r>
                  <a:rPr lang="en-US" baseline="0">
                    <a:solidFill>
                      <a:schemeClr val="bg1"/>
                    </a:solidFill>
                  </a:rPr>
                  <a:t> (in millions)</a:t>
                </a:r>
                <a:endParaRPr lang="en-US">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7825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[Book2]Proportion!PivotTable4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solidFill>
                  <a:schemeClr val="bg1"/>
                </a:solidFill>
                <a:effectLst/>
              </a:rPr>
              <a:t>Region-wise Sales Proportion </a:t>
            </a:r>
            <a:endParaRPr lang="en-US" dirty="0">
              <a:solidFill>
                <a:schemeClr val="bg1"/>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s>
    <c:plotArea>
      <c:layout>
        <c:manualLayout>
          <c:layoutTarget val="inner"/>
          <c:xMode val="edge"/>
          <c:yMode val="edge"/>
          <c:x val="3.8979129849519394E-2"/>
          <c:y val="0.14591561681546197"/>
          <c:w val="0.77972578368594481"/>
          <c:h val="0.73599708326619562"/>
        </c:manualLayout>
      </c:layout>
      <c:lineChart>
        <c:grouping val="standard"/>
        <c:varyColors val="0"/>
        <c:ser>
          <c:idx val="0"/>
          <c:order val="0"/>
          <c:tx>
            <c:strRef>
              <c:f>Proportion!$B$3</c:f>
              <c:strCache>
                <c:ptCount val="1"/>
                <c:pt idx="0">
                  <c:v>Proportion_NA_Sales</c:v>
                </c:pt>
              </c:strCache>
            </c:strRef>
          </c:tx>
          <c:spPr>
            <a:ln w="28575" cap="rnd">
              <a:solidFill>
                <a:schemeClr val="accent2"/>
              </a:solidFill>
              <a:round/>
            </a:ln>
            <a:effectLst/>
          </c:spPr>
          <c:marker>
            <c:symbol val="none"/>
          </c:marker>
          <c:cat>
            <c:strRef>
              <c:f>Proportion!$A$4:$A$41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0.38882166086825259</c:v>
                </c:pt>
                <c:pt idx="36">
                  <c:v>0.3194698999013118</c:v>
                </c:pt>
              </c:numCache>
            </c:numRef>
          </c:val>
          <c:smooth val="0"/>
          <c:extLst>
            <c:ext xmlns:c16="http://schemas.microsoft.com/office/drawing/2014/chart" uri="{C3380CC4-5D6E-409C-BE32-E72D297353CC}">
              <c16:uniqueId val="{00000000-A6E9-EB41-855A-A3A3B0B5A30C}"/>
            </c:ext>
          </c:extLst>
        </c:ser>
        <c:ser>
          <c:idx val="1"/>
          <c:order val="1"/>
          <c:tx>
            <c:strRef>
              <c:f>Proportion!$C$3</c:f>
              <c:strCache>
                <c:ptCount val="1"/>
                <c:pt idx="0">
                  <c:v>Proportion_EU-Sales</c:v>
                </c:pt>
              </c:strCache>
            </c:strRef>
          </c:tx>
          <c:spPr>
            <a:ln w="28575" cap="rnd">
              <a:solidFill>
                <a:schemeClr val="accent4"/>
              </a:solidFill>
              <a:round/>
            </a:ln>
            <a:effectLst/>
          </c:spPr>
          <c:marker>
            <c:symbol val="none"/>
          </c:marker>
          <c:cat>
            <c:strRef>
              <c:f>Proportion!$A$4:$A$41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0.3694978066858296</c:v>
                </c:pt>
                <c:pt idx="36">
                  <c:v>0.37727336810940432</c:v>
                </c:pt>
              </c:numCache>
            </c:numRef>
          </c:val>
          <c:smooth val="0"/>
          <c:extLst>
            <c:ext xmlns:c16="http://schemas.microsoft.com/office/drawing/2014/chart" uri="{C3380CC4-5D6E-409C-BE32-E72D297353CC}">
              <c16:uniqueId val="{00000001-A6E9-EB41-855A-A3A3B0B5A30C}"/>
            </c:ext>
          </c:extLst>
        </c:ser>
        <c:ser>
          <c:idx val="2"/>
          <c:order val="2"/>
          <c:tx>
            <c:strRef>
              <c:f>Proportion!$D$3</c:f>
              <c:strCache>
                <c:ptCount val="1"/>
                <c:pt idx="0">
                  <c:v>Proportion_JP_Sales</c:v>
                </c:pt>
              </c:strCache>
            </c:strRef>
          </c:tx>
          <c:spPr>
            <a:ln w="28575" cap="rnd">
              <a:solidFill>
                <a:schemeClr val="accent6"/>
              </a:solidFill>
              <a:round/>
            </a:ln>
            <a:effectLst/>
          </c:spPr>
          <c:marker>
            <c:symbol val="none"/>
          </c:marker>
          <c:cat>
            <c:strRef>
              <c:f>Proportion!$A$4:$A$41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0.12751474814702926</c:v>
                </c:pt>
                <c:pt idx="36">
                  <c:v>0.19314817425630851</c:v>
                </c:pt>
              </c:numCache>
            </c:numRef>
          </c:val>
          <c:smooth val="0"/>
          <c:extLst>
            <c:ext xmlns:c16="http://schemas.microsoft.com/office/drawing/2014/chart" uri="{C3380CC4-5D6E-409C-BE32-E72D297353CC}">
              <c16:uniqueId val="{00000002-A6E9-EB41-855A-A3A3B0B5A30C}"/>
            </c:ext>
          </c:extLst>
        </c:ser>
        <c:ser>
          <c:idx val="3"/>
          <c:order val="3"/>
          <c:tx>
            <c:strRef>
              <c:f>Proportion!$E$3</c:f>
              <c:strCache>
                <c:ptCount val="1"/>
                <c:pt idx="0">
                  <c:v>Proportion_Other_Sales</c:v>
                </c:pt>
              </c:strCache>
            </c:strRef>
          </c:tx>
          <c:spPr>
            <a:ln w="28575" cap="rnd">
              <a:solidFill>
                <a:schemeClr val="accent2">
                  <a:lumMod val="60000"/>
                </a:schemeClr>
              </a:solidFill>
              <a:round/>
            </a:ln>
            <a:effectLst/>
          </c:spPr>
          <c:marker>
            <c:symbol val="none"/>
          </c:marker>
          <c:cat>
            <c:strRef>
              <c:f>Proportion!$A$4:$A$41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Proportion!$E$4:$E$41</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0.12343064589320968</c:v>
                </c:pt>
                <c:pt idx="36">
                  <c:v>0.12716763005780327</c:v>
                </c:pt>
              </c:numCache>
            </c:numRef>
          </c:val>
          <c:smooth val="0"/>
          <c:extLst>
            <c:ext xmlns:c16="http://schemas.microsoft.com/office/drawing/2014/chart" uri="{C3380CC4-5D6E-409C-BE32-E72D297353CC}">
              <c16:uniqueId val="{00000003-A6E9-EB41-855A-A3A3B0B5A30C}"/>
            </c:ext>
          </c:extLst>
        </c:ser>
        <c:dLbls>
          <c:showLegendKey val="0"/>
          <c:showVal val="0"/>
          <c:showCatName val="0"/>
          <c:showSerName val="0"/>
          <c:showPercent val="0"/>
          <c:showBubbleSize val="0"/>
        </c:dLbls>
        <c:smooth val="0"/>
        <c:axId val="1422555503"/>
        <c:axId val="1569936959"/>
      </c:lineChart>
      <c:catAx>
        <c:axId val="14225555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69936959"/>
        <c:crosses val="autoZero"/>
        <c:auto val="1"/>
        <c:lblAlgn val="ctr"/>
        <c:lblOffset val="100"/>
        <c:noMultiLvlLbl val="0"/>
      </c:catAx>
      <c:valAx>
        <c:axId val="15699369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22555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Top</a:t>
            </a:r>
            <a:r>
              <a:rPr lang="en-US" baseline="0">
                <a:solidFill>
                  <a:schemeClr val="bg1"/>
                </a:solidFill>
              </a:rPr>
              <a:t> 3 Genres in </a:t>
            </a:r>
            <a:r>
              <a:rPr lang="en-US">
                <a:solidFill>
                  <a:schemeClr val="bg1"/>
                </a:solidFill>
              </a:rPr>
              <a:t>NA_Sales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Sheet7!$B$21</c:f>
              <c:strCache>
                <c:ptCount val="1"/>
                <c:pt idx="0">
                  <c:v>Sum of NA_Sales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040D-F244-8F9E-9222D34E0556}"/>
              </c:ext>
            </c:extLst>
          </c:dPt>
          <c:cat>
            <c:strRef>
              <c:f>Sheet7!$A$22:$A$24</c:f>
              <c:strCache>
                <c:ptCount val="3"/>
                <c:pt idx="0">
                  <c:v>Action</c:v>
                </c:pt>
                <c:pt idx="1">
                  <c:v>Sports</c:v>
                </c:pt>
                <c:pt idx="2">
                  <c:v>Shooter</c:v>
                </c:pt>
              </c:strCache>
            </c:strRef>
          </c:cat>
          <c:val>
            <c:numRef>
              <c:f>Sheet7!$B$22:$B$24</c:f>
              <c:numCache>
                <c:formatCode>General</c:formatCode>
                <c:ptCount val="3"/>
                <c:pt idx="0">
                  <c:v>877.82999999999652</c:v>
                </c:pt>
                <c:pt idx="1">
                  <c:v>679.08999999999708</c:v>
                </c:pt>
                <c:pt idx="2">
                  <c:v>580.23999999999921</c:v>
                </c:pt>
              </c:numCache>
            </c:numRef>
          </c:val>
          <c:extLst>
            <c:ext xmlns:c16="http://schemas.microsoft.com/office/drawing/2014/chart" uri="{C3380CC4-5D6E-409C-BE32-E72D297353CC}">
              <c16:uniqueId val="{00000002-040D-F244-8F9E-9222D34E0556}"/>
            </c:ext>
          </c:extLst>
        </c:ser>
        <c:dLbls>
          <c:showLegendKey val="0"/>
          <c:showVal val="0"/>
          <c:showCatName val="0"/>
          <c:showSerName val="0"/>
          <c:showPercent val="0"/>
          <c:showBubbleSize val="0"/>
        </c:dLbls>
        <c:gapWidth val="219"/>
        <c:overlap val="-27"/>
        <c:axId val="263845999"/>
        <c:axId val="263341855"/>
      </c:barChart>
      <c:catAx>
        <c:axId val="26384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3341855"/>
        <c:crosses val="autoZero"/>
        <c:auto val="1"/>
        <c:lblAlgn val="ctr"/>
        <c:lblOffset val="100"/>
        <c:noMultiLvlLbl val="0"/>
      </c:catAx>
      <c:valAx>
        <c:axId val="26334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solidFill>
                      <a:schemeClr val="bg1"/>
                    </a:solidFill>
                  </a:rPr>
                  <a:t>Units Sold (in millions)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6384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bg1"/>
                </a:solidFill>
                <a:latin typeface="+mn-lt"/>
                <a:ea typeface="+mn-ea"/>
                <a:cs typeface="+mn-cs"/>
              </a:defRPr>
            </a:pPr>
            <a:r>
              <a:rPr lang="en-US" sz="1400" b="0" i="0" baseline="0">
                <a:solidFill>
                  <a:schemeClr val="bg1"/>
                </a:solidFill>
                <a:effectLst/>
              </a:rPr>
              <a:t>Top 3 Genres in </a:t>
            </a:r>
            <a:r>
              <a:rPr lang="en-US" sz="1400">
                <a:solidFill>
                  <a:schemeClr val="bg1"/>
                </a:solidFill>
              </a:rPr>
              <a:t>EU_Sales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Sheet7!$C$26</c:f>
              <c:strCache>
                <c:ptCount val="1"/>
                <c:pt idx="0">
                  <c:v>Sum of EU_Sales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EB06-2A4E-9CDC-ED5DD2EDE6DF}"/>
              </c:ext>
            </c:extLst>
          </c:dPt>
          <c:cat>
            <c:strRef>
              <c:f>Sheet7!$A$27:$A$29</c:f>
              <c:strCache>
                <c:ptCount val="3"/>
                <c:pt idx="0">
                  <c:v>Action</c:v>
                </c:pt>
                <c:pt idx="1">
                  <c:v>Sports</c:v>
                </c:pt>
                <c:pt idx="2">
                  <c:v>Shooter</c:v>
                </c:pt>
              </c:strCache>
            </c:strRef>
          </c:cat>
          <c:val>
            <c:numRef>
              <c:f>Sheet7!$C$27:$C$29</c:f>
              <c:numCache>
                <c:formatCode>General</c:formatCode>
                <c:ptCount val="3"/>
                <c:pt idx="0">
                  <c:v>524.99999999999511</c:v>
                </c:pt>
                <c:pt idx="1">
                  <c:v>376.58999999999855</c:v>
                </c:pt>
                <c:pt idx="2">
                  <c:v>313.13000000000045</c:v>
                </c:pt>
              </c:numCache>
            </c:numRef>
          </c:val>
          <c:extLst>
            <c:ext xmlns:c16="http://schemas.microsoft.com/office/drawing/2014/chart" uri="{C3380CC4-5D6E-409C-BE32-E72D297353CC}">
              <c16:uniqueId val="{00000002-EB06-2A4E-9CDC-ED5DD2EDE6DF}"/>
            </c:ext>
          </c:extLst>
        </c:ser>
        <c:dLbls>
          <c:showLegendKey val="0"/>
          <c:showVal val="0"/>
          <c:showCatName val="0"/>
          <c:showSerName val="0"/>
          <c:showPercent val="0"/>
          <c:showBubbleSize val="0"/>
        </c:dLbls>
        <c:gapWidth val="219"/>
        <c:overlap val="-27"/>
        <c:axId val="354828479"/>
        <c:axId val="354830159"/>
      </c:barChart>
      <c:catAx>
        <c:axId val="354828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4830159"/>
        <c:crosses val="autoZero"/>
        <c:auto val="1"/>
        <c:lblAlgn val="ctr"/>
        <c:lblOffset val="100"/>
        <c:noMultiLvlLbl val="0"/>
      </c:catAx>
      <c:valAx>
        <c:axId val="3548301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000" b="0" i="0" baseline="0">
                    <a:solidFill>
                      <a:schemeClr val="bg1"/>
                    </a:solidFill>
                    <a:effectLst/>
                  </a:rPr>
                  <a:t>Units Sold (in millions) </a:t>
                </a:r>
                <a:endParaRPr lang="en-US" sz="1000">
                  <a:solidFill>
                    <a:schemeClr val="bg1"/>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48284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400" b="0" i="0" u="none" strike="noStrike" baseline="0">
                <a:solidFill>
                  <a:schemeClr val="bg1"/>
                </a:solidFill>
                <a:effectLst/>
              </a:rPr>
              <a:t>Top 3 Genres in </a:t>
            </a:r>
            <a:r>
              <a:rPr lang="en-US">
                <a:solidFill>
                  <a:schemeClr val="bg1"/>
                </a:solidFill>
              </a:rPr>
              <a:t>JP_Sales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Sheet7!$B$32</c:f>
              <c:strCache>
                <c:ptCount val="1"/>
                <c:pt idx="0">
                  <c:v>Sum of JP_Sales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123A-1546-BA01-4FC542E0B89E}"/>
              </c:ext>
            </c:extLst>
          </c:dPt>
          <c:cat>
            <c:strRef>
              <c:f>Sheet7!$A$33:$A$35</c:f>
              <c:strCache>
                <c:ptCount val="3"/>
                <c:pt idx="0">
                  <c:v>Role-Playing</c:v>
                </c:pt>
                <c:pt idx="1">
                  <c:v>Action</c:v>
                </c:pt>
                <c:pt idx="2">
                  <c:v>Sports</c:v>
                </c:pt>
              </c:strCache>
            </c:strRef>
          </c:cat>
          <c:val>
            <c:numRef>
              <c:f>Sheet7!$B$33:$B$35</c:f>
              <c:numCache>
                <c:formatCode>General</c:formatCode>
                <c:ptCount val="3"/>
                <c:pt idx="0">
                  <c:v>352.26999999999896</c:v>
                </c:pt>
                <c:pt idx="1">
                  <c:v>159.94000000000057</c:v>
                </c:pt>
                <c:pt idx="2">
                  <c:v>135.36000000000001</c:v>
                </c:pt>
              </c:numCache>
            </c:numRef>
          </c:val>
          <c:extLst>
            <c:ext xmlns:c16="http://schemas.microsoft.com/office/drawing/2014/chart" uri="{C3380CC4-5D6E-409C-BE32-E72D297353CC}">
              <c16:uniqueId val="{00000002-123A-1546-BA01-4FC542E0B89E}"/>
            </c:ext>
          </c:extLst>
        </c:ser>
        <c:dLbls>
          <c:showLegendKey val="0"/>
          <c:showVal val="0"/>
          <c:showCatName val="0"/>
          <c:showSerName val="0"/>
          <c:showPercent val="0"/>
          <c:showBubbleSize val="0"/>
        </c:dLbls>
        <c:gapWidth val="219"/>
        <c:overlap val="-27"/>
        <c:axId val="306110751"/>
        <c:axId val="354100623"/>
      </c:barChart>
      <c:catAx>
        <c:axId val="306110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4100623"/>
        <c:crosses val="autoZero"/>
        <c:auto val="1"/>
        <c:lblAlgn val="ctr"/>
        <c:lblOffset val="100"/>
        <c:noMultiLvlLbl val="0"/>
      </c:catAx>
      <c:valAx>
        <c:axId val="354100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000" b="0" i="0" baseline="0">
                    <a:solidFill>
                      <a:schemeClr val="bg1"/>
                    </a:solidFill>
                    <a:effectLst/>
                  </a:rPr>
                  <a:t>Units Sold (in millions) </a:t>
                </a:r>
                <a:endParaRPr lang="en-US" sz="1000">
                  <a:solidFill>
                    <a:schemeClr val="bg1"/>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06110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[Book2]Sheet5!PivotTable5</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bg1"/>
                </a:solidFill>
              </a:rPr>
              <a:t>Top 4</a:t>
            </a:r>
            <a:r>
              <a:rPr lang="en-US" baseline="0" dirty="0">
                <a:solidFill>
                  <a:schemeClr val="bg1"/>
                </a:solidFill>
              </a:rPr>
              <a:t> Genre Sales Globally</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
        <c:idx val="6"/>
        <c:spPr>
          <a:solidFill>
            <a:schemeClr val="accent2"/>
          </a:solidFill>
          <a:ln>
            <a:noFill/>
          </a:ln>
          <a:effectLst/>
        </c:spPr>
        <c:marker>
          <c:symbol val="none"/>
        </c:marker>
      </c:pivotFmt>
      <c:pivotFmt>
        <c:idx val="7"/>
        <c:spPr>
          <a:solidFill>
            <a:schemeClr val="accent2"/>
          </a:solidFill>
          <a:ln>
            <a:noFill/>
          </a:ln>
          <a:effectLst/>
        </c:spPr>
        <c:marker>
          <c:symbol val="none"/>
        </c:marker>
      </c:pivotFmt>
      <c:pivotFmt>
        <c:idx val="8"/>
        <c:spPr>
          <a:solidFill>
            <a:schemeClr val="accent2"/>
          </a:solidFill>
          <a:ln>
            <a:noFill/>
          </a:ln>
          <a:effectLst/>
        </c:spPr>
        <c:marker>
          <c:symbol val="none"/>
        </c:marker>
      </c:pivotFmt>
      <c:pivotFmt>
        <c:idx val="9"/>
        <c:spPr>
          <a:solidFill>
            <a:schemeClr val="accent2"/>
          </a:solidFill>
          <a:ln>
            <a:noFill/>
          </a:ln>
          <a:effectLst/>
        </c:spPr>
        <c:marker>
          <c:symbol val="none"/>
        </c:marker>
      </c:pivotFmt>
      <c:pivotFmt>
        <c:idx val="10"/>
        <c:spPr>
          <a:solidFill>
            <a:schemeClr val="accent2"/>
          </a:solidFill>
          <a:ln>
            <a:noFill/>
          </a:ln>
          <a:effectLst/>
        </c:spPr>
        <c:marker>
          <c:symbol val="none"/>
        </c:marker>
      </c:pivotFmt>
      <c:pivotFmt>
        <c:idx val="11"/>
        <c:spPr>
          <a:solidFill>
            <a:schemeClr val="accent2"/>
          </a:solidFill>
          <a:ln>
            <a:noFill/>
          </a:ln>
          <a:effectLst/>
        </c:spPr>
        <c:marker>
          <c:symbol val="none"/>
        </c:marker>
      </c:pivotFmt>
    </c:pivotFmts>
    <c:plotArea>
      <c:layout/>
      <c:lineChart>
        <c:grouping val="standard"/>
        <c:varyColors val="0"/>
        <c:ser>
          <c:idx val="0"/>
          <c:order val="0"/>
          <c:tx>
            <c:strRef>
              <c:f>Sheet5!$B$3:$B$4</c:f>
              <c:strCache>
                <c:ptCount val="1"/>
                <c:pt idx="0">
                  <c:v>Action</c:v>
                </c:pt>
              </c:strCache>
            </c:strRef>
          </c:tx>
          <c:spPr>
            <a:ln w="28575" cap="rnd">
              <a:solidFill>
                <a:schemeClr val="accent2"/>
              </a:solidFill>
              <a:round/>
            </a:ln>
            <a:effectLst/>
          </c:spPr>
          <c:marker>
            <c:symbol val="none"/>
          </c:marker>
          <c:dPt>
            <c:idx val="37"/>
            <c:marker>
              <c:symbol val="none"/>
            </c:marker>
            <c:bubble3D val="0"/>
            <c:spPr>
              <a:ln w="28575" cap="rnd">
                <a:noFill/>
                <a:round/>
              </a:ln>
              <a:effectLst/>
            </c:spPr>
            <c:extLst>
              <c:ext xmlns:c16="http://schemas.microsoft.com/office/drawing/2014/chart" uri="{C3380CC4-5D6E-409C-BE32-E72D297353CC}">
                <c16:uniqueId val="{00000001-C065-C347-99C2-87DD343C1C23}"/>
              </c:ext>
            </c:extLst>
          </c:dPt>
          <c:dPt>
            <c:idx val="38"/>
            <c:marker>
              <c:symbol val="none"/>
            </c:marker>
            <c:bubble3D val="0"/>
            <c:spPr>
              <a:ln w="28575" cap="rnd">
                <a:noFill/>
                <a:round/>
              </a:ln>
              <a:effectLst/>
            </c:spPr>
            <c:extLst>
              <c:ext xmlns:c16="http://schemas.microsoft.com/office/drawing/2014/chart" uri="{C3380CC4-5D6E-409C-BE32-E72D297353CC}">
                <c16:uniqueId val="{00000000-C065-C347-99C2-87DD343C1C23}"/>
              </c:ext>
            </c:extLst>
          </c:dPt>
          <c:cat>
            <c:strRef>
              <c:f>Sheet5!$A$5:$A$44</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strCache>
            </c:strRef>
          </c:cat>
          <c:val>
            <c:numRef>
              <c:f>Sheet5!$B$5:$B$44</c:f>
              <c:numCache>
                <c:formatCode>General</c:formatCode>
                <c:ptCount val="39"/>
                <c:pt idx="0">
                  <c:v>0.34</c:v>
                </c:pt>
                <c:pt idx="1">
                  <c:v>14.84</c:v>
                </c:pt>
                <c:pt idx="2">
                  <c:v>6.52</c:v>
                </c:pt>
                <c:pt idx="3">
                  <c:v>2.86</c:v>
                </c:pt>
                <c:pt idx="4">
                  <c:v>1.85</c:v>
                </c:pt>
                <c:pt idx="5">
                  <c:v>3.52</c:v>
                </c:pt>
                <c:pt idx="6">
                  <c:v>13.740000000000002</c:v>
                </c:pt>
                <c:pt idx="7">
                  <c:v>1.1200000000000001</c:v>
                </c:pt>
                <c:pt idx="8">
                  <c:v>1.75</c:v>
                </c:pt>
                <c:pt idx="9">
                  <c:v>4.6399999999999997</c:v>
                </c:pt>
                <c:pt idx="10">
                  <c:v>6.3900000000000006</c:v>
                </c:pt>
                <c:pt idx="11">
                  <c:v>6.76</c:v>
                </c:pt>
                <c:pt idx="12">
                  <c:v>3.83</c:v>
                </c:pt>
                <c:pt idx="13">
                  <c:v>1.8100000000000003</c:v>
                </c:pt>
                <c:pt idx="14">
                  <c:v>1.55</c:v>
                </c:pt>
                <c:pt idx="15">
                  <c:v>3.5700000000000007</c:v>
                </c:pt>
                <c:pt idx="16">
                  <c:v>20.580000000000005</c:v>
                </c:pt>
                <c:pt idx="17">
                  <c:v>27.58</c:v>
                </c:pt>
                <c:pt idx="18">
                  <c:v>39.44</c:v>
                </c:pt>
                <c:pt idx="19">
                  <c:v>27.779999999999987</c:v>
                </c:pt>
                <c:pt idx="20">
                  <c:v>34.040000000000006</c:v>
                </c:pt>
                <c:pt idx="21">
                  <c:v>59.390000000000008</c:v>
                </c:pt>
                <c:pt idx="22">
                  <c:v>86.769999999999925</c:v>
                </c:pt>
                <c:pt idx="23">
                  <c:v>67.930000000000007</c:v>
                </c:pt>
                <c:pt idx="24">
                  <c:v>76.259999999999962</c:v>
                </c:pt>
                <c:pt idx="25">
                  <c:v>85.690000000000012</c:v>
                </c:pt>
                <c:pt idx="26">
                  <c:v>66.580000000000013</c:v>
                </c:pt>
                <c:pt idx="27">
                  <c:v>106.50000000000003</c:v>
                </c:pt>
                <c:pt idx="28">
                  <c:v>136.3899999999999</c:v>
                </c:pt>
                <c:pt idx="29">
                  <c:v>139.35999999999996</c:v>
                </c:pt>
                <c:pt idx="30">
                  <c:v>117.64000000000006</c:v>
                </c:pt>
                <c:pt idx="31">
                  <c:v>118.96000000000005</c:v>
                </c:pt>
                <c:pt idx="32">
                  <c:v>122.04000000000003</c:v>
                </c:pt>
                <c:pt idx="33">
                  <c:v>125.21999999999998</c:v>
                </c:pt>
                <c:pt idx="34">
                  <c:v>99.02000000000011</c:v>
                </c:pt>
                <c:pt idx="35">
                  <c:v>70.7</c:v>
                </c:pt>
                <c:pt idx="36">
                  <c:v>19.910000000000007</c:v>
                </c:pt>
                <c:pt idx="37">
                  <c:v>0.01</c:v>
                </c:pt>
                <c:pt idx="38">
                  <c:v>28.3</c:v>
                </c:pt>
              </c:numCache>
            </c:numRef>
          </c:val>
          <c:smooth val="0"/>
          <c:extLst>
            <c:ext xmlns:c16="http://schemas.microsoft.com/office/drawing/2014/chart" uri="{C3380CC4-5D6E-409C-BE32-E72D297353CC}">
              <c16:uniqueId val="{00000000-8474-7A4A-AF7C-0F5522DB06F6}"/>
            </c:ext>
          </c:extLst>
        </c:ser>
        <c:ser>
          <c:idx val="1"/>
          <c:order val="1"/>
          <c:tx>
            <c:strRef>
              <c:f>Sheet5!$C$3:$C$4</c:f>
              <c:strCache>
                <c:ptCount val="1"/>
                <c:pt idx="0">
                  <c:v>Role-Playing</c:v>
                </c:pt>
              </c:strCache>
            </c:strRef>
          </c:tx>
          <c:spPr>
            <a:ln w="28575" cap="rnd">
              <a:solidFill>
                <a:schemeClr val="accent4"/>
              </a:solidFill>
              <a:round/>
            </a:ln>
            <a:effectLst/>
          </c:spPr>
          <c:marker>
            <c:symbol val="none"/>
          </c:marker>
          <c:dPt>
            <c:idx val="37"/>
            <c:marker>
              <c:symbol val="none"/>
            </c:marker>
            <c:bubble3D val="0"/>
            <c:spPr>
              <a:ln w="28575" cap="rnd">
                <a:noFill/>
                <a:round/>
              </a:ln>
              <a:effectLst/>
            </c:spPr>
            <c:extLst>
              <c:ext xmlns:c16="http://schemas.microsoft.com/office/drawing/2014/chart" uri="{C3380CC4-5D6E-409C-BE32-E72D297353CC}">
                <c16:uniqueId val="{00000003-C065-C347-99C2-87DD343C1C23}"/>
              </c:ext>
            </c:extLst>
          </c:dPt>
          <c:dPt>
            <c:idx val="38"/>
            <c:marker>
              <c:symbol val="none"/>
            </c:marker>
            <c:bubble3D val="0"/>
            <c:spPr>
              <a:ln w="28575" cap="rnd">
                <a:noFill/>
                <a:round/>
              </a:ln>
              <a:effectLst/>
            </c:spPr>
            <c:extLst>
              <c:ext xmlns:c16="http://schemas.microsoft.com/office/drawing/2014/chart" uri="{C3380CC4-5D6E-409C-BE32-E72D297353CC}">
                <c16:uniqueId val="{00000002-C065-C347-99C2-87DD343C1C23}"/>
              </c:ext>
            </c:extLst>
          </c:dPt>
          <c:cat>
            <c:strRef>
              <c:f>Sheet5!$A$5:$A$44</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strCache>
            </c:strRef>
          </c:cat>
          <c:val>
            <c:numRef>
              <c:f>Sheet5!$C$5:$C$44</c:f>
              <c:numCache>
                <c:formatCode>General</c:formatCode>
                <c:ptCount val="39"/>
                <c:pt idx="6">
                  <c:v>2.52</c:v>
                </c:pt>
                <c:pt idx="7">
                  <c:v>4.6500000000000004</c:v>
                </c:pt>
                <c:pt idx="8">
                  <c:v>5.88</c:v>
                </c:pt>
                <c:pt idx="9">
                  <c:v>2.2000000000000002</c:v>
                </c:pt>
                <c:pt idx="10">
                  <c:v>4.5199999999999996</c:v>
                </c:pt>
                <c:pt idx="11">
                  <c:v>3.25</c:v>
                </c:pt>
                <c:pt idx="12">
                  <c:v>6.86</c:v>
                </c:pt>
                <c:pt idx="13">
                  <c:v>5.5900000000000007</c:v>
                </c:pt>
                <c:pt idx="14">
                  <c:v>7.1099999999999994</c:v>
                </c:pt>
                <c:pt idx="15">
                  <c:v>14.260000000000002</c:v>
                </c:pt>
                <c:pt idx="16">
                  <c:v>43.96</c:v>
                </c:pt>
                <c:pt idx="17">
                  <c:v>21.79</c:v>
                </c:pt>
                <c:pt idx="18">
                  <c:v>28.090000000000007</c:v>
                </c:pt>
                <c:pt idx="19">
                  <c:v>49.089999999999996</c:v>
                </c:pt>
                <c:pt idx="20">
                  <c:v>29.029999999999998</c:v>
                </c:pt>
                <c:pt idx="21">
                  <c:v>22.060000000000006</c:v>
                </c:pt>
                <c:pt idx="22">
                  <c:v>45.129999999999981</c:v>
                </c:pt>
                <c:pt idx="23">
                  <c:v>30.279999999999983</c:v>
                </c:pt>
                <c:pt idx="24">
                  <c:v>53.949999999999996</c:v>
                </c:pt>
                <c:pt idx="25">
                  <c:v>28.549999999999972</c:v>
                </c:pt>
                <c:pt idx="26">
                  <c:v>57.730000000000004</c:v>
                </c:pt>
                <c:pt idx="27">
                  <c:v>43.890000000000022</c:v>
                </c:pt>
                <c:pt idx="28">
                  <c:v>59.830000000000041</c:v>
                </c:pt>
                <c:pt idx="29">
                  <c:v>47.899999999999991</c:v>
                </c:pt>
                <c:pt idx="30">
                  <c:v>70.519999999999982</c:v>
                </c:pt>
                <c:pt idx="31">
                  <c:v>53.370000000000012</c:v>
                </c:pt>
                <c:pt idx="32">
                  <c:v>47.809999999999995</c:v>
                </c:pt>
                <c:pt idx="33">
                  <c:v>44.920000000000009</c:v>
                </c:pt>
                <c:pt idx="34">
                  <c:v>45.859999999999971</c:v>
                </c:pt>
                <c:pt idx="35">
                  <c:v>36.440000000000005</c:v>
                </c:pt>
                <c:pt idx="36">
                  <c:v>6.76</c:v>
                </c:pt>
                <c:pt idx="37">
                  <c:v>0.04</c:v>
                </c:pt>
                <c:pt idx="38">
                  <c:v>3.5299999999999994</c:v>
                </c:pt>
              </c:numCache>
            </c:numRef>
          </c:val>
          <c:smooth val="0"/>
          <c:extLst>
            <c:ext xmlns:c16="http://schemas.microsoft.com/office/drawing/2014/chart" uri="{C3380CC4-5D6E-409C-BE32-E72D297353CC}">
              <c16:uniqueId val="{00000001-8474-7A4A-AF7C-0F5522DB06F6}"/>
            </c:ext>
          </c:extLst>
        </c:ser>
        <c:ser>
          <c:idx val="2"/>
          <c:order val="2"/>
          <c:tx>
            <c:strRef>
              <c:f>Sheet5!$D$3:$D$4</c:f>
              <c:strCache>
                <c:ptCount val="1"/>
                <c:pt idx="0">
                  <c:v>Shooter</c:v>
                </c:pt>
              </c:strCache>
            </c:strRef>
          </c:tx>
          <c:spPr>
            <a:ln w="28575" cap="rnd">
              <a:solidFill>
                <a:schemeClr val="accent6"/>
              </a:solidFill>
              <a:round/>
            </a:ln>
            <a:effectLst/>
          </c:spPr>
          <c:marker>
            <c:symbol val="none"/>
          </c:marker>
          <c:cat>
            <c:strRef>
              <c:f>Sheet5!$A$5:$A$44</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strCache>
            </c:strRef>
          </c:cat>
          <c:val>
            <c:numRef>
              <c:f>Sheet5!$D$5:$D$44</c:f>
              <c:numCache>
                <c:formatCode>General</c:formatCode>
                <c:ptCount val="39"/>
                <c:pt idx="0">
                  <c:v>7.0699999999999994</c:v>
                </c:pt>
                <c:pt idx="1">
                  <c:v>10.040000000000001</c:v>
                </c:pt>
                <c:pt idx="2">
                  <c:v>3.79</c:v>
                </c:pt>
                <c:pt idx="3">
                  <c:v>0.48</c:v>
                </c:pt>
                <c:pt idx="4">
                  <c:v>31.099999999999998</c:v>
                </c:pt>
                <c:pt idx="5">
                  <c:v>1</c:v>
                </c:pt>
                <c:pt idx="6">
                  <c:v>3.89</c:v>
                </c:pt>
                <c:pt idx="7">
                  <c:v>0.71</c:v>
                </c:pt>
                <c:pt idx="8">
                  <c:v>0.51</c:v>
                </c:pt>
                <c:pt idx="9">
                  <c:v>1.2</c:v>
                </c:pt>
                <c:pt idx="11">
                  <c:v>2</c:v>
                </c:pt>
                <c:pt idx="12">
                  <c:v>0.29000000000000004</c:v>
                </c:pt>
                <c:pt idx="13">
                  <c:v>3.08</c:v>
                </c:pt>
                <c:pt idx="14">
                  <c:v>8.2999999999999989</c:v>
                </c:pt>
                <c:pt idx="15">
                  <c:v>4.1500000000000012</c:v>
                </c:pt>
                <c:pt idx="16">
                  <c:v>6.91</c:v>
                </c:pt>
                <c:pt idx="17">
                  <c:v>22.169999999999998</c:v>
                </c:pt>
                <c:pt idx="18">
                  <c:v>9.7999999999999972</c:v>
                </c:pt>
                <c:pt idx="19">
                  <c:v>12.249999999999998</c:v>
                </c:pt>
                <c:pt idx="20">
                  <c:v>6.8100000000000005</c:v>
                </c:pt>
                <c:pt idx="21">
                  <c:v>24.770000000000003</c:v>
                </c:pt>
                <c:pt idx="22">
                  <c:v>48.579999999999991</c:v>
                </c:pt>
                <c:pt idx="23">
                  <c:v>27.139999999999986</c:v>
                </c:pt>
                <c:pt idx="24">
                  <c:v>46.949999999999996</c:v>
                </c:pt>
                <c:pt idx="25">
                  <c:v>41.599999999999994</c:v>
                </c:pt>
                <c:pt idx="26">
                  <c:v>38.370000000000019</c:v>
                </c:pt>
                <c:pt idx="27">
                  <c:v>71.039999999999964</c:v>
                </c:pt>
                <c:pt idx="28">
                  <c:v>59.510000000000005</c:v>
                </c:pt>
                <c:pt idx="29">
                  <c:v>69.890000000000043</c:v>
                </c:pt>
                <c:pt idx="30">
                  <c:v>77.40999999999994</c:v>
                </c:pt>
                <c:pt idx="31">
                  <c:v>99.36</c:v>
                </c:pt>
                <c:pt idx="32">
                  <c:v>72.86</c:v>
                </c:pt>
                <c:pt idx="33">
                  <c:v>62.799999999999976</c:v>
                </c:pt>
                <c:pt idx="34">
                  <c:v>65.999999999999986</c:v>
                </c:pt>
                <c:pt idx="35">
                  <c:v>66.149999999999991</c:v>
                </c:pt>
                <c:pt idx="36">
                  <c:v>18.219999999999995</c:v>
                </c:pt>
                <c:pt idx="38">
                  <c:v>11.169999999999998</c:v>
                </c:pt>
              </c:numCache>
            </c:numRef>
          </c:val>
          <c:smooth val="0"/>
          <c:extLst>
            <c:ext xmlns:c16="http://schemas.microsoft.com/office/drawing/2014/chart" uri="{C3380CC4-5D6E-409C-BE32-E72D297353CC}">
              <c16:uniqueId val="{00000002-8474-7A4A-AF7C-0F5522DB06F6}"/>
            </c:ext>
          </c:extLst>
        </c:ser>
        <c:ser>
          <c:idx val="3"/>
          <c:order val="3"/>
          <c:tx>
            <c:strRef>
              <c:f>Sheet5!$E$3:$E$4</c:f>
              <c:strCache>
                <c:ptCount val="1"/>
                <c:pt idx="0">
                  <c:v>Sports</c:v>
                </c:pt>
              </c:strCache>
            </c:strRef>
          </c:tx>
          <c:spPr>
            <a:ln w="28575" cap="rnd">
              <a:solidFill>
                <a:schemeClr val="accent2">
                  <a:lumMod val="60000"/>
                </a:schemeClr>
              </a:solidFill>
              <a:round/>
            </a:ln>
            <a:effectLst/>
          </c:spPr>
          <c:marker>
            <c:symbol val="none"/>
          </c:marker>
          <c:cat>
            <c:strRef>
              <c:f>Sheet5!$A$5:$A$44</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N/A</c:v>
                </c:pt>
              </c:strCache>
            </c:strRef>
          </c:cat>
          <c:val>
            <c:numRef>
              <c:f>Sheet5!$E$5:$E$44</c:f>
              <c:numCache>
                <c:formatCode>General</c:formatCode>
                <c:ptCount val="39"/>
                <c:pt idx="0">
                  <c:v>0.49</c:v>
                </c:pt>
                <c:pt idx="1">
                  <c:v>0.79</c:v>
                </c:pt>
                <c:pt idx="2">
                  <c:v>1.05</c:v>
                </c:pt>
                <c:pt idx="3">
                  <c:v>3.2</c:v>
                </c:pt>
                <c:pt idx="4">
                  <c:v>6.18</c:v>
                </c:pt>
                <c:pt idx="5">
                  <c:v>1.96</c:v>
                </c:pt>
                <c:pt idx="6">
                  <c:v>5.57</c:v>
                </c:pt>
                <c:pt idx="7">
                  <c:v>3.7199999999999998</c:v>
                </c:pt>
                <c:pt idx="8">
                  <c:v>3.5999999999999996</c:v>
                </c:pt>
                <c:pt idx="9">
                  <c:v>5.7200000000000006</c:v>
                </c:pt>
                <c:pt idx="10">
                  <c:v>2.11</c:v>
                </c:pt>
                <c:pt idx="11">
                  <c:v>2.4100000000000006</c:v>
                </c:pt>
                <c:pt idx="12">
                  <c:v>2.95</c:v>
                </c:pt>
                <c:pt idx="13">
                  <c:v>3.1800000000000006</c:v>
                </c:pt>
                <c:pt idx="14">
                  <c:v>8.3899999999999988</c:v>
                </c:pt>
                <c:pt idx="15">
                  <c:v>7.98</c:v>
                </c:pt>
                <c:pt idx="16">
                  <c:v>17.450000000000003</c:v>
                </c:pt>
                <c:pt idx="17">
                  <c:v>30.020000000000003</c:v>
                </c:pt>
                <c:pt idx="18">
                  <c:v>41.79000000000002</c:v>
                </c:pt>
                <c:pt idx="19">
                  <c:v>30.289999999999996</c:v>
                </c:pt>
                <c:pt idx="20">
                  <c:v>41.189999999999976</c:v>
                </c:pt>
                <c:pt idx="21">
                  <c:v>51.430000000000021</c:v>
                </c:pt>
                <c:pt idx="22">
                  <c:v>65.42</c:v>
                </c:pt>
                <c:pt idx="23">
                  <c:v>56.11</c:v>
                </c:pt>
                <c:pt idx="24">
                  <c:v>63.680000000000028</c:v>
                </c:pt>
                <c:pt idx="25">
                  <c:v>59.54000000000002</c:v>
                </c:pt>
                <c:pt idx="26">
                  <c:v>136.16</c:v>
                </c:pt>
                <c:pt idx="27">
                  <c:v>98.200000000000031</c:v>
                </c:pt>
                <c:pt idx="28">
                  <c:v>95.339999999999975</c:v>
                </c:pt>
                <c:pt idx="29">
                  <c:v>138.52000000000001</c:v>
                </c:pt>
                <c:pt idx="30">
                  <c:v>92.529999999999987</c:v>
                </c:pt>
                <c:pt idx="31">
                  <c:v>56.990000000000009</c:v>
                </c:pt>
                <c:pt idx="32">
                  <c:v>30.930000000000003</c:v>
                </c:pt>
                <c:pt idx="33">
                  <c:v>41.550000000000004</c:v>
                </c:pt>
                <c:pt idx="34">
                  <c:v>46.66</c:v>
                </c:pt>
                <c:pt idx="35">
                  <c:v>41.540000000000006</c:v>
                </c:pt>
                <c:pt idx="36">
                  <c:v>14.599999999999996</c:v>
                </c:pt>
                <c:pt idx="38">
                  <c:v>21.689999999999998</c:v>
                </c:pt>
              </c:numCache>
            </c:numRef>
          </c:val>
          <c:smooth val="0"/>
          <c:extLst>
            <c:ext xmlns:c16="http://schemas.microsoft.com/office/drawing/2014/chart" uri="{C3380CC4-5D6E-409C-BE32-E72D297353CC}">
              <c16:uniqueId val="{00000003-8474-7A4A-AF7C-0F5522DB06F6}"/>
            </c:ext>
          </c:extLst>
        </c:ser>
        <c:dLbls>
          <c:showLegendKey val="0"/>
          <c:showVal val="0"/>
          <c:showCatName val="0"/>
          <c:showSerName val="0"/>
          <c:showPercent val="0"/>
          <c:showBubbleSize val="0"/>
        </c:dLbls>
        <c:smooth val="0"/>
        <c:axId val="1580442287"/>
        <c:axId val="1583444527"/>
      </c:lineChart>
      <c:catAx>
        <c:axId val="1580442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83444527"/>
        <c:crosses val="autoZero"/>
        <c:auto val="1"/>
        <c:lblAlgn val="ctr"/>
        <c:lblOffset val="100"/>
        <c:noMultiLvlLbl val="0"/>
      </c:catAx>
      <c:valAx>
        <c:axId val="1583444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100" b="0" i="0" baseline="0">
                    <a:solidFill>
                      <a:schemeClr val="bg1"/>
                    </a:solidFill>
                    <a:effectLst/>
                  </a:rPr>
                  <a:t>Units Sold (in millions)</a:t>
                </a:r>
                <a:endParaRPr lang="en-US" sz="1100">
                  <a:solidFill>
                    <a:schemeClr val="bg1"/>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804422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Top</a:t>
            </a:r>
            <a:r>
              <a:rPr lang="en-US" baseline="0">
                <a:solidFill>
                  <a:schemeClr val="bg1"/>
                </a:solidFill>
              </a:rPr>
              <a:t> Publishers in NA</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Sheet3!$K$21</c:f>
              <c:strCache>
                <c:ptCount val="1"/>
                <c:pt idx="0">
                  <c:v>Sum of NA_Sales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DA84-7941-818F-F0E787147568}"/>
              </c:ext>
            </c:extLst>
          </c:dPt>
          <c:cat>
            <c:strRef>
              <c:f>Sheet3!$J$22:$J$26</c:f>
              <c:strCache>
                <c:ptCount val="5"/>
                <c:pt idx="0">
                  <c:v>Nintendo</c:v>
                </c:pt>
                <c:pt idx="1">
                  <c:v>Electronic Arts</c:v>
                </c:pt>
                <c:pt idx="2">
                  <c:v>Activision</c:v>
                </c:pt>
                <c:pt idx="3">
                  <c:v>Sony Computer Entertainment</c:v>
                </c:pt>
                <c:pt idx="4">
                  <c:v>Ubisoft</c:v>
                </c:pt>
              </c:strCache>
            </c:strRef>
          </c:cat>
          <c:val>
            <c:numRef>
              <c:f>Sheet3!$K$22:$K$26</c:f>
              <c:numCache>
                <c:formatCode>General</c:formatCode>
                <c:ptCount val="5"/>
                <c:pt idx="0">
                  <c:v>816.86999999999989</c:v>
                </c:pt>
                <c:pt idx="1">
                  <c:v>595.06999999999891</c:v>
                </c:pt>
                <c:pt idx="2">
                  <c:v>429.69999999999902</c:v>
                </c:pt>
                <c:pt idx="3">
                  <c:v>265.21999999999912</c:v>
                </c:pt>
                <c:pt idx="4">
                  <c:v>253.40000000000046</c:v>
                </c:pt>
              </c:numCache>
            </c:numRef>
          </c:val>
          <c:extLst>
            <c:ext xmlns:c16="http://schemas.microsoft.com/office/drawing/2014/chart" uri="{C3380CC4-5D6E-409C-BE32-E72D297353CC}">
              <c16:uniqueId val="{00000002-DA84-7941-818F-F0E787147568}"/>
            </c:ext>
          </c:extLst>
        </c:ser>
        <c:dLbls>
          <c:showLegendKey val="0"/>
          <c:showVal val="0"/>
          <c:showCatName val="0"/>
          <c:showSerName val="0"/>
          <c:showPercent val="0"/>
          <c:showBubbleSize val="0"/>
        </c:dLbls>
        <c:gapWidth val="219"/>
        <c:overlap val="-27"/>
        <c:axId val="1584177951"/>
        <c:axId val="1534354495"/>
      </c:barChart>
      <c:catAx>
        <c:axId val="1584177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34354495"/>
        <c:crosses val="autoZero"/>
        <c:auto val="1"/>
        <c:lblAlgn val="ctr"/>
        <c:lblOffset val="100"/>
        <c:noMultiLvlLbl val="0"/>
      </c:catAx>
      <c:valAx>
        <c:axId val="1534354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solidFill>
                      <a:schemeClr val="bg1"/>
                    </a:solidFill>
                  </a:rPr>
                  <a:t>Units</a:t>
                </a:r>
                <a:r>
                  <a:rPr lang="en-US" baseline="0">
                    <a:solidFill>
                      <a:schemeClr val="bg1"/>
                    </a:solidFill>
                  </a:rPr>
                  <a:t> Sold (in millions)</a:t>
                </a:r>
                <a:endParaRPr lang="en-US">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8417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400" b="0" i="0" baseline="0" dirty="0">
                <a:solidFill>
                  <a:schemeClr val="bg1"/>
                </a:solidFill>
                <a:effectLst/>
              </a:rPr>
              <a:t>Top Publishers in EU</a:t>
            </a:r>
            <a:endParaRPr lang="en-US" sz="1400" dirty="0">
              <a:solidFill>
                <a:schemeClr val="bg1"/>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Sheet5!$C$1</c:f>
              <c:strCache>
                <c:ptCount val="1"/>
                <c:pt idx="0">
                  <c:v>Sum of EU_Sales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6D0E-3249-85D9-1C79F1AB962D}"/>
              </c:ext>
            </c:extLst>
          </c:dPt>
          <c:cat>
            <c:strRef>
              <c:f>Sheet5!$A$2:$A$6</c:f>
              <c:strCache>
                <c:ptCount val="5"/>
                <c:pt idx="0">
                  <c:v>Nintendo</c:v>
                </c:pt>
                <c:pt idx="1">
                  <c:v>Electronic Arts</c:v>
                </c:pt>
                <c:pt idx="2">
                  <c:v>Activision</c:v>
                </c:pt>
                <c:pt idx="3">
                  <c:v>Sony Computer Entertainment</c:v>
                </c:pt>
                <c:pt idx="4">
                  <c:v>Ubisoft</c:v>
                </c:pt>
              </c:strCache>
            </c:strRef>
          </c:cat>
          <c:val>
            <c:numRef>
              <c:f>Sheet5!$C$2:$C$6</c:f>
              <c:numCache>
                <c:formatCode>General</c:formatCode>
                <c:ptCount val="5"/>
                <c:pt idx="0">
                  <c:v>418.74</c:v>
                </c:pt>
                <c:pt idx="1">
                  <c:v>371.26999999999708</c:v>
                </c:pt>
                <c:pt idx="2">
                  <c:v>215.53000000000037</c:v>
                </c:pt>
                <c:pt idx="3">
                  <c:v>187.72000000000011</c:v>
                </c:pt>
                <c:pt idx="4">
                  <c:v>163.30999999999995</c:v>
                </c:pt>
              </c:numCache>
            </c:numRef>
          </c:val>
          <c:extLst>
            <c:ext xmlns:c16="http://schemas.microsoft.com/office/drawing/2014/chart" uri="{C3380CC4-5D6E-409C-BE32-E72D297353CC}">
              <c16:uniqueId val="{00000002-6D0E-3249-85D9-1C79F1AB962D}"/>
            </c:ext>
          </c:extLst>
        </c:ser>
        <c:dLbls>
          <c:showLegendKey val="0"/>
          <c:showVal val="0"/>
          <c:showCatName val="0"/>
          <c:showSerName val="0"/>
          <c:showPercent val="0"/>
          <c:showBubbleSize val="0"/>
        </c:dLbls>
        <c:gapWidth val="219"/>
        <c:overlap val="-27"/>
        <c:axId val="1534243311"/>
        <c:axId val="1578185599"/>
      </c:barChart>
      <c:catAx>
        <c:axId val="153424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78185599"/>
        <c:crosses val="autoZero"/>
        <c:auto val="1"/>
        <c:lblAlgn val="ctr"/>
        <c:lblOffset val="100"/>
        <c:noMultiLvlLbl val="0"/>
      </c:catAx>
      <c:valAx>
        <c:axId val="1578185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1000" b="0" i="0" baseline="0">
                    <a:solidFill>
                      <a:schemeClr val="bg1"/>
                    </a:solidFill>
                    <a:effectLst/>
                  </a:rPr>
                  <a:t>Units Sold (in millions)</a:t>
                </a:r>
                <a:endParaRPr lang="en-US" sz="1000">
                  <a:solidFill>
                    <a:schemeClr val="bg1"/>
                  </a:solidFill>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34243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400" b="0" i="0" baseline="0">
                <a:solidFill>
                  <a:schemeClr val="bg1"/>
                </a:solidFill>
                <a:effectLst/>
              </a:rPr>
              <a:t>Top Publishers in JP</a:t>
            </a:r>
            <a:endParaRPr lang="en-US" sz="1400">
              <a:solidFill>
                <a:schemeClr val="bg1"/>
              </a:solidFill>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Sheet6!$D$1</c:f>
              <c:strCache>
                <c:ptCount val="1"/>
                <c:pt idx="0">
                  <c:v>Sum of JP_Sales</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A86C-DD45-B929-9D43482AAA6C}"/>
              </c:ext>
            </c:extLst>
          </c:dPt>
          <c:cat>
            <c:strRef>
              <c:f>Sheet6!$A$2:$A$6</c:f>
              <c:strCache>
                <c:ptCount val="5"/>
                <c:pt idx="0">
                  <c:v>Nintendo</c:v>
                </c:pt>
                <c:pt idx="1">
                  <c:v>Namco Bandai Games</c:v>
                </c:pt>
                <c:pt idx="2">
                  <c:v>Konami Digital Entertainment</c:v>
                </c:pt>
                <c:pt idx="3">
                  <c:v>Sony Computer Entertainment</c:v>
                </c:pt>
                <c:pt idx="4">
                  <c:v>Capcom</c:v>
                </c:pt>
              </c:strCache>
            </c:strRef>
          </c:cat>
          <c:val>
            <c:numRef>
              <c:f>Sheet6!$D$2:$D$6</c:f>
              <c:numCache>
                <c:formatCode>General</c:formatCode>
                <c:ptCount val="5"/>
                <c:pt idx="0">
                  <c:v>455.41999999999962</c:v>
                </c:pt>
                <c:pt idx="1">
                  <c:v>127.07000000000006</c:v>
                </c:pt>
                <c:pt idx="2">
                  <c:v>91.26</c:v>
                </c:pt>
                <c:pt idx="3">
                  <c:v>74.100000000000009</c:v>
                </c:pt>
                <c:pt idx="4">
                  <c:v>68.07999999999997</c:v>
                </c:pt>
              </c:numCache>
            </c:numRef>
          </c:val>
          <c:extLst>
            <c:ext xmlns:c16="http://schemas.microsoft.com/office/drawing/2014/chart" uri="{C3380CC4-5D6E-409C-BE32-E72D297353CC}">
              <c16:uniqueId val="{00000002-A86C-DD45-B929-9D43482AAA6C}"/>
            </c:ext>
          </c:extLst>
        </c:ser>
        <c:dLbls>
          <c:showLegendKey val="0"/>
          <c:showVal val="0"/>
          <c:showCatName val="0"/>
          <c:showSerName val="0"/>
          <c:showPercent val="0"/>
          <c:showBubbleSize val="0"/>
        </c:dLbls>
        <c:gapWidth val="219"/>
        <c:overlap val="-27"/>
        <c:axId val="1528355455"/>
        <c:axId val="1527108895"/>
      </c:barChart>
      <c:catAx>
        <c:axId val="1528355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27108895"/>
        <c:crosses val="autoZero"/>
        <c:auto val="1"/>
        <c:lblAlgn val="ctr"/>
        <c:lblOffset val="100"/>
        <c:noMultiLvlLbl val="0"/>
      </c:catAx>
      <c:valAx>
        <c:axId val="15271088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dirty="0">
                    <a:solidFill>
                      <a:schemeClr val="bg1"/>
                    </a:solidFill>
                  </a:rPr>
                  <a:t>Units</a:t>
                </a:r>
                <a:r>
                  <a:rPr lang="en-US" baseline="0" dirty="0">
                    <a:solidFill>
                      <a:schemeClr val="bg1"/>
                    </a:solidFill>
                  </a:rPr>
                  <a:t>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2835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10/21/22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10/21/22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10/21/22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10/21/22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10/21/22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EB84-A69D-9843-B953-C9FB4C868966}"/>
              </a:ext>
            </a:extLst>
          </p:cNvPr>
          <p:cNvSpPr>
            <a:spLocks noGrp="1"/>
          </p:cNvSpPr>
          <p:nvPr>
            <p:ph type="ctrTitle"/>
          </p:nvPr>
        </p:nvSpPr>
        <p:spPr/>
        <p:txBody>
          <a:bodyPr/>
          <a:lstStyle/>
          <a:p>
            <a:r>
              <a:rPr lang="en-US" dirty="0"/>
              <a:t>GAMECO </a:t>
            </a:r>
            <a:br>
              <a:rPr lang="en-US" dirty="0"/>
            </a:br>
            <a:r>
              <a:rPr lang="en-US" dirty="0"/>
              <a:t>MARKET SALES ANALYSIS </a:t>
            </a:r>
          </a:p>
        </p:txBody>
      </p:sp>
      <p:sp>
        <p:nvSpPr>
          <p:cNvPr id="3" name="Subtitle 2">
            <a:extLst>
              <a:ext uri="{FF2B5EF4-FFF2-40B4-BE49-F238E27FC236}">
                <a16:creationId xmlns:a16="http://schemas.microsoft.com/office/drawing/2014/main" id="{181DD43C-301F-9C40-BD1A-24CD8E35CACC}"/>
              </a:ext>
            </a:extLst>
          </p:cNvPr>
          <p:cNvSpPr>
            <a:spLocks noGrp="1"/>
          </p:cNvSpPr>
          <p:nvPr>
            <p:ph type="subTitle" idx="1"/>
          </p:nvPr>
        </p:nvSpPr>
        <p:spPr/>
        <p:txBody>
          <a:bodyPr>
            <a:normAutofit lnSpcReduction="10000"/>
          </a:bodyPr>
          <a:lstStyle/>
          <a:p>
            <a:r>
              <a:rPr lang="en-US" dirty="0"/>
              <a:t>Presented by </a:t>
            </a:r>
            <a:r>
              <a:rPr lang="en-US" dirty="0" err="1"/>
              <a:t>Uijin</a:t>
            </a:r>
            <a:r>
              <a:rPr lang="en-US" dirty="0"/>
              <a:t> Hwang</a:t>
            </a:r>
          </a:p>
          <a:p>
            <a:endParaRPr lang="en-US" dirty="0"/>
          </a:p>
        </p:txBody>
      </p:sp>
    </p:spTree>
    <p:extLst>
      <p:ext uri="{BB962C8B-B14F-4D97-AF65-F5344CB8AC3E}">
        <p14:creationId xmlns:p14="http://schemas.microsoft.com/office/powerpoint/2010/main" val="350823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F7773-E79E-E04C-A9FF-FDAEDDBF6356}"/>
              </a:ext>
            </a:extLst>
          </p:cNvPr>
          <p:cNvSpPr txBox="1"/>
          <p:nvPr/>
        </p:nvSpPr>
        <p:spPr>
          <a:xfrm>
            <a:off x="967983" y="821266"/>
            <a:ext cx="10478950" cy="5632311"/>
          </a:xfrm>
          <a:prstGeom prst="rect">
            <a:avLst/>
          </a:prstGeom>
          <a:noFill/>
        </p:spPr>
        <p:txBody>
          <a:bodyPr wrap="square" rtlCol="0">
            <a:spAutoFit/>
          </a:bodyPr>
          <a:lstStyle/>
          <a:p>
            <a:r>
              <a:rPr lang="en-US" sz="2400" b="1" dirty="0">
                <a:solidFill>
                  <a:schemeClr val="bg1"/>
                </a:solidFill>
              </a:rPr>
              <a:t>New Market Understandings</a:t>
            </a:r>
          </a:p>
          <a:p>
            <a:endParaRPr lang="en-US" sz="2400" b="1" dirty="0">
              <a:solidFill>
                <a:schemeClr val="bg1"/>
              </a:solidFill>
            </a:endParaRPr>
          </a:p>
          <a:p>
            <a:endParaRPr lang="en-US" sz="2400" b="1" dirty="0">
              <a:solidFill>
                <a:schemeClr val="bg1"/>
              </a:solidFill>
            </a:endParaRPr>
          </a:p>
          <a:p>
            <a:pPr marL="285750" indent="-285750">
              <a:spcBef>
                <a:spcPts val="600"/>
              </a:spcBef>
              <a:buFont typeface="Wingdings" pitchFamily="2" charset="2"/>
              <a:buChar char="§"/>
            </a:pPr>
            <a:r>
              <a:rPr lang="en-US" dirty="0">
                <a:solidFill>
                  <a:schemeClr val="bg1"/>
                </a:solidFill>
              </a:rPr>
              <a:t>According to </a:t>
            </a:r>
            <a:r>
              <a:rPr lang="en-US" dirty="0" err="1">
                <a:solidFill>
                  <a:schemeClr val="bg1"/>
                </a:solidFill>
              </a:rPr>
              <a:t>GameCo’s</a:t>
            </a:r>
            <a:r>
              <a:rPr lang="en-US" dirty="0">
                <a:solidFill>
                  <a:schemeClr val="bg1"/>
                </a:solidFill>
              </a:rPr>
              <a:t> sales data, </a:t>
            </a:r>
            <a:r>
              <a:rPr lang="en-US" dirty="0">
                <a:solidFill>
                  <a:schemeClr val="bg1"/>
                </a:solidFill>
                <a:latin typeface="Century Gothic" panose="020B0502020202020204" pitchFamily="34" charset="0"/>
              </a:rPr>
              <a:t>there is a significant decline of sales in North America since 2008</a:t>
            </a:r>
            <a:endParaRPr lang="en-US" dirty="0">
              <a:solidFill>
                <a:schemeClr val="bg1"/>
              </a:solidFill>
            </a:endParaRPr>
          </a:p>
          <a:p>
            <a:pPr marL="285750" indent="-285750">
              <a:spcBef>
                <a:spcPts val="600"/>
              </a:spcBef>
              <a:buFont typeface="Wingdings" pitchFamily="2" charset="2"/>
              <a:buChar char="§"/>
            </a:pPr>
            <a:r>
              <a:rPr lang="en-US" dirty="0">
                <a:solidFill>
                  <a:schemeClr val="bg1"/>
                </a:solidFill>
              </a:rPr>
              <a:t>However, Europe and Other show a steady increase in the sales of video games in recent years.  </a:t>
            </a:r>
          </a:p>
          <a:p>
            <a:pPr marL="285750" indent="-285750">
              <a:spcBef>
                <a:spcPts val="600"/>
              </a:spcBef>
              <a:buFont typeface="Wingdings" pitchFamily="2" charset="2"/>
              <a:buChar char="§"/>
            </a:pPr>
            <a:r>
              <a:rPr lang="en-US" dirty="0">
                <a:solidFill>
                  <a:schemeClr val="bg1"/>
                </a:solidFill>
              </a:rPr>
              <a:t>North America, Europe, and Other regions share the top 3 popular genres: Action, Sports, &amp; Shooter</a:t>
            </a:r>
          </a:p>
          <a:p>
            <a:pPr marL="285750" indent="-285750">
              <a:spcBef>
                <a:spcPts val="600"/>
              </a:spcBef>
              <a:buFont typeface="Wingdings" pitchFamily="2" charset="2"/>
              <a:buChar char="§"/>
            </a:pPr>
            <a:r>
              <a:rPr lang="en-US" dirty="0">
                <a:solidFill>
                  <a:schemeClr val="bg1"/>
                </a:solidFill>
              </a:rPr>
              <a:t>Nintendo dominates the market in all regions except Other regions.   </a:t>
            </a:r>
          </a:p>
          <a:p>
            <a:pPr marL="285750" indent="-285750">
              <a:spcBef>
                <a:spcPts val="600"/>
              </a:spcBef>
              <a:buFont typeface="Wingdings" pitchFamily="2" charset="2"/>
              <a:buChar char="§"/>
            </a:pPr>
            <a:r>
              <a:rPr lang="en-US" dirty="0">
                <a:solidFill>
                  <a:schemeClr val="bg1"/>
                </a:solidFill>
              </a:rPr>
              <a:t>The decline in </a:t>
            </a:r>
            <a:r>
              <a:rPr lang="en-US" dirty="0" err="1">
                <a:solidFill>
                  <a:schemeClr val="bg1"/>
                </a:solidFill>
              </a:rPr>
              <a:t>GameCo’s</a:t>
            </a:r>
            <a:r>
              <a:rPr lang="en-US" dirty="0">
                <a:solidFill>
                  <a:schemeClr val="bg1"/>
                </a:solidFill>
              </a:rPr>
              <a:t> sales might be attributed to the fact that digital sales have become increasingly popular globally since 2008. </a:t>
            </a:r>
          </a:p>
          <a:p>
            <a:pPr marL="285750" indent="-285750">
              <a:spcBef>
                <a:spcPts val="600"/>
              </a:spcBef>
              <a:buFont typeface="Wingdings" pitchFamily="2" charset="2"/>
              <a:buChar char="§"/>
            </a:pPr>
            <a:endParaRPr lang="en-US" dirty="0">
              <a:solidFill>
                <a:schemeClr val="bg1"/>
              </a:solidFill>
            </a:endParaRPr>
          </a:p>
          <a:p>
            <a:endParaRPr lang="en-US" sz="2400" dirty="0">
              <a:solidFill>
                <a:schemeClr val="bg1"/>
              </a:solidFill>
            </a:endParaRPr>
          </a:p>
          <a:p>
            <a:r>
              <a:rPr lang="en-US" b="1" dirty="0">
                <a:solidFill>
                  <a:schemeClr val="bg1"/>
                </a:solidFill>
              </a:rPr>
              <a:t> </a:t>
            </a:r>
          </a:p>
          <a:p>
            <a:endParaRPr lang="en-US" dirty="0">
              <a:solidFill>
                <a:schemeClr val="bg1"/>
              </a:solidFill>
            </a:endParaRPr>
          </a:p>
          <a:p>
            <a:endParaRPr lang="en-US" dirty="0"/>
          </a:p>
        </p:txBody>
      </p:sp>
      <p:sp>
        <p:nvSpPr>
          <p:cNvPr id="6" name="Diagonal Stripe 5">
            <a:extLst>
              <a:ext uri="{FF2B5EF4-FFF2-40B4-BE49-F238E27FC236}">
                <a16:creationId xmlns:a16="http://schemas.microsoft.com/office/drawing/2014/main" id="{191452D2-CE66-A746-A034-9F35B1952460}"/>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144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F7773-E79E-E04C-A9FF-FDAEDDBF6356}"/>
              </a:ext>
            </a:extLst>
          </p:cNvPr>
          <p:cNvSpPr txBox="1"/>
          <p:nvPr/>
        </p:nvSpPr>
        <p:spPr>
          <a:xfrm>
            <a:off x="958929" y="504395"/>
            <a:ext cx="10478950" cy="6063198"/>
          </a:xfrm>
          <a:prstGeom prst="rect">
            <a:avLst/>
          </a:prstGeom>
          <a:noFill/>
        </p:spPr>
        <p:txBody>
          <a:bodyPr wrap="square" rtlCol="0">
            <a:spAutoFit/>
          </a:bodyPr>
          <a:lstStyle/>
          <a:p>
            <a:r>
              <a:rPr lang="en-US" sz="2400" b="1" dirty="0">
                <a:solidFill>
                  <a:schemeClr val="bg1"/>
                </a:solidFill>
              </a:rPr>
              <a:t>Recommendations</a:t>
            </a:r>
          </a:p>
          <a:p>
            <a:r>
              <a:rPr lang="en-US" b="1" dirty="0">
                <a:solidFill>
                  <a:schemeClr val="bg1"/>
                </a:solidFill>
              </a:rPr>
              <a:t> </a:t>
            </a:r>
            <a:endParaRPr lang="en-US" dirty="0">
              <a:solidFill>
                <a:schemeClr val="bg1"/>
              </a:solidFill>
            </a:endParaRPr>
          </a:p>
          <a:p>
            <a:pPr marL="285750" indent="-285750">
              <a:spcBef>
                <a:spcPts val="600"/>
              </a:spcBef>
              <a:buFont typeface="Wingdings" pitchFamily="2" charset="2"/>
              <a:buChar char="§"/>
            </a:pPr>
            <a:r>
              <a:rPr lang="en-US" dirty="0">
                <a:solidFill>
                  <a:schemeClr val="bg1"/>
                </a:solidFill>
              </a:rPr>
              <a:t>Following the sales data, it looks like </a:t>
            </a:r>
            <a:r>
              <a:rPr lang="en-US" dirty="0" err="1">
                <a:solidFill>
                  <a:schemeClr val="bg1"/>
                </a:solidFill>
              </a:rPr>
              <a:t>GameCo</a:t>
            </a:r>
            <a:r>
              <a:rPr lang="en-US" dirty="0">
                <a:solidFill>
                  <a:schemeClr val="bg1"/>
                </a:solidFill>
              </a:rPr>
              <a:t> needs to decrease marketing budget to the downfallen North America and increasing toward Europe. </a:t>
            </a:r>
          </a:p>
          <a:p>
            <a:pPr marL="742950" lvl="1" indent="-285750">
              <a:spcBef>
                <a:spcPts val="600"/>
              </a:spcBef>
              <a:buFont typeface="Wingdings" pitchFamily="2" charset="2"/>
              <a:buChar char="Ø"/>
            </a:pPr>
            <a:r>
              <a:rPr lang="en-US" b="1" i="1" dirty="0">
                <a:solidFill>
                  <a:schemeClr val="bg1"/>
                </a:solidFill>
                <a:sym typeface="Wingdings" pitchFamily="2" charset="2"/>
              </a:rPr>
              <a:t>T</a:t>
            </a:r>
            <a:r>
              <a:rPr lang="en-US" b="1" i="1" dirty="0">
                <a:solidFill>
                  <a:schemeClr val="bg1"/>
                </a:solidFill>
              </a:rPr>
              <a:t>his might be misleading due to the lack of data on digital sales in </a:t>
            </a:r>
            <a:r>
              <a:rPr lang="en-US" b="1" i="1" dirty="0" err="1">
                <a:solidFill>
                  <a:schemeClr val="bg1"/>
                </a:solidFill>
              </a:rPr>
              <a:t>GameCo</a:t>
            </a:r>
            <a:r>
              <a:rPr lang="en-US" b="1" i="1" dirty="0">
                <a:solidFill>
                  <a:schemeClr val="bg1"/>
                </a:solidFill>
              </a:rPr>
              <a:t>.   </a:t>
            </a:r>
            <a:r>
              <a:rPr lang="en-US" dirty="0">
                <a:solidFill>
                  <a:schemeClr val="bg1"/>
                </a:solidFill>
              </a:rPr>
              <a:t>The digital sales have substantially grown worldwide, since 2009.  As the previous data shows, in the USA, only 20% purchased games digitally on 2009 but digital sales are about 74% on 2016.  </a:t>
            </a:r>
          </a:p>
          <a:p>
            <a:pPr marL="742950" lvl="1" indent="-285750">
              <a:spcBef>
                <a:spcPts val="600"/>
              </a:spcBef>
              <a:buFont typeface="Wingdings" pitchFamily="2" charset="2"/>
              <a:buChar char="Ø"/>
            </a:pPr>
            <a:r>
              <a:rPr lang="en-US" dirty="0">
                <a:solidFill>
                  <a:schemeClr val="bg1"/>
                </a:solidFill>
              </a:rPr>
              <a:t>North America has ever the highest internet usage worldwide and the trend of digital purchases is continuing in this region (trend-setter). </a:t>
            </a:r>
          </a:p>
          <a:p>
            <a:pPr marL="742950" lvl="1" indent="-285750">
              <a:spcBef>
                <a:spcPts val="600"/>
              </a:spcBef>
              <a:buFont typeface="Wingdings" pitchFamily="2" charset="2"/>
              <a:buChar char="Ø"/>
            </a:pPr>
            <a:r>
              <a:rPr lang="en-US" dirty="0">
                <a:solidFill>
                  <a:schemeClr val="bg1"/>
                </a:solidFill>
              </a:rPr>
              <a:t>This trend will not be changing and it will affect globally, which means the trend of digital purchases is continuing and its share will be growing. </a:t>
            </a:r>
          </a:p>
          <a:p>
            <a:pPr marL="285750" indent="-285750">
              <a:spcBef>
                <a:spcPts val="600"/>
              </a:spcBef>
              <a:buFont typeface="Wingdings" pitchFamily="2" charset="2"/>
              <a:buChar char="§"/>
            </a:pPr>
            <a:r>
              <a:rPr lang="en-US" dirty="0">
                <a:solidFill>
                  <a:schemeClr val="bg1"/>
                </a:solidFill>
              </a:rPr>
              <a:t>Further analysis should be conducted to determine if the introduction of digital sales really  attributed to the decline of </a:t>
            </a:r>
            <a:r>
              <a:rPr lang="en-US" dirty="0" err="1">
                <a:solidFill>
                  <a:schemeClr val="bg1"/>
                </a:solidFill>
              </a:rPr>
              <a:t>GameCo’s</a:t>
            </a:r>
            <a:r>
              <a:rPr lang="en-US" dirty="0">
                <a:solidFill>
                  <a:schemeClr val="bg1"/>
                </a:solidFill>
              </a:rPr>
              <a:t> sales. </a:t>
            </a:r>
          </a:p>
          <a:p>
            <a:pPr marL="285750" indent="-285750">
              <a:spcBef>
                <a:spcPts val="600"/>
              </a:spcBef>
              <a:buFont typeface="Wingdings" pitchFamily="2" charset="2"/>
              <a:buChar char="§"/>
            </a:pPr>
            <a:r>
              <a:rPr lang="en-US" dirty="0" err="1">
                <a:solidFill>
                  <a:schemeClr val="bg1"/>
                </a:solidFill>
              </a:rPr>
              <a:t>GameCo</a:t>
            </a:r>
            <a:r>
              <a:rPr lang="en-US" dirty="0">
                <a:solidFill>
                  <a:schemeClr val="bg1"/>
                </a:solidFill>
              </a:rPr>
              <a:t> should plan for a platform in which it can sell the games digitally.</a:t>
            </a:r>
          </a:p>
          <a:p>
            <a:pPr marL="285750" indent="-285750">
              <a:spcBef>
                <a:spcPts val="600"/>
              </a:spcBef>
              <a:buFont typeface="Wingdings" pitchFamily="2" charset="2"/>
              <a:buChar char="§"/>
            </a:pPr>
            <a:r>
              <a:rPr lang="en-US" dirty="0">
                <a:solidFill>
                  <a:schemeClr val="bg1"/>
                </a:solidFill>
              </a:rPr>
              <a:t>Make sure to provide popular game genres for each region as the best marketing strategy.  </a:t>
            </a:r>
          </a:p>
          <a:p>
            <a:pPr marL="285750" indent="-285750">
              <a:spcBef>
                <a:spcPts val="600"/>
              </a:spcBef>
              <a:buFont typeface="Wingdings" pitchFamily="2" charset="2"/>
              <a:buChar char="§"/>
            </a:pPr>
            <a:r>
              <a:rPr lang="en-US" dirty="0">
                <a:solidFill>
                  <a:schemeClr val="bg1"/>
                </a:solidFill>
              </a:rPr>
              <a:t>For 2017, partnering with Nintendo as the top publisher will give the highest marketing value for the release of the games.  </a:t>
            </a:r>
            <a:endParaRPr lang="en-US" dirty="0"/>
          </a:p>
        </p:txBody>
      </p:sp>
      <p:sp>
        <p:nvSpPr>
          <p:cNvPr id="6" name="Diagonal Stripe 5">
            <a:extLst>
              <a:ext uri="{FF2B5EF4-FFF2-40B4-BE49-F238E27FC236}">
                <a16:creationId xmlns:a16="http://schemas.microsoft.com/office/drawing/2014/main" id="{191452D2-CE66-A746-A034-9F35B1952460}"/>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6104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F7773-E79E-E04C-A9FF-FDAEDDBF6356}"/>
              </a:ext>
            </a:extLst>
          </p:cNvPr>
          <p:cNvSpPr txBox="1"/>
          <p:nvPr/>
        </p:nvSpPr>
        <p:spPr>
          <a:xfrm>
            <a:off x="967983" y="821266"/>
            <a:ext cx="10343483" cy="5724644"/>
          </a:xfrm>
          <a:prstGeom prst="rect">
            <a:avLst/>
          </a:prstGeom>
          <a:noFill/>
        </p:spPr>
        <p:txBody>
          <a:bodyPr wrap="square" rtlCol="0">
            <a:spAutoFit/>
          </a:bodyPr>
          <a:lstStyle/>
          <a:p>
            <a:r>
              <a:rPr lang="en-US" sz="2400" b="1" dirty="0">
                <a:solidFill>
                  <a:schemeClr val="bg1"/>
                </a:solidFill>
              </a:rPr>
              <a:t>GOAL:</a:t>
            </a:r>
          </a:p>
          <a:p>
            <a:r>
              <a:rPr lang="en-US" b="1" dirty="0">
                <a:solidFill>
                  <a:schemeClr val="bg1"/>
                </a:solidFill>
              </a:rPr>
              <a:t> </a:t>
            </a:r>
            <a:endParaRPr lang="en-US" dirty="0">
              <a:solidFill>
                <a:schemeClr val="bg1"/>
              </a:solidFill>
            </a:endParaRPr>
          </a:p>
          <a:p>
            <a:pPr marL="285750" indent="-285750">
              <a:buFont typeface="Wingdings" pitchFamily="2" charset="2"/>
              <a:buChar char="§"/>
            </a:pPr>
            <a:r>
              <a:rPr lang="en-US" dirty="0">
                <a:solidFill>
                  <a:schemeClr val="bg1"/>
                </a:solidFill>
              </a:rPr>
              <a:t>Develop an understanding of the video game market sales to help </a:t>
            </a:r>
          </a:p>
          <a:p>
            <a:r>
              <a:rPr lang="en-US" dirty="0">
                <a:solidFill>
                  <a:schemeClr val="bg1"/>
                </a:solidFill>
              </a:rPr>
              <a:t>	</a:t>
            </a:r>
            <a:r>
              <a:rPr lang="en-US" dirty="0" err="1">
                <a:solidFill>
                  <a:schemeClr val="bg1"/>
                </a:solidFill>
              </a:rPr>
              <a:t>GameCo</a:t>
            </a:r>
            <a:r>
              <a:rPr lang="en-US" dirty="0">
                <a:solidFill>
                  <a:schemeClr val="bg1"/>
                </a:solidFill>
              </a:rPr>
              <a:t> plan the marketing budget for 2017.</a:t>
            </a:r>
          </a:p>
          <a:p>
            <a:endParaRPr lang="en-US" dirty="0">
              <a:solidFill>
                <a:schemeClr val="bg1"/>
              </a:solidFill>
            </a:endParaRPr>
          </a:p>
          <a:p>
            <a:endParaRPr lang="en-US" dirty="0">
              <a:solidFill>
                <a:schemeClr val="bg1"/>
              </a:solidFill>
            </a:endParaRPr>
          </a:p>
          <a:p>
            <a:r>
              <a:rPr lang="en-US" sz="2400" b="1" dirty="0">
                <a:solidFill>
                  <a:schemeClr val="bg1"/>
                </a:solidFill>
              </a:rPr>
              <a:t>CURRENT Expectation:</a:t>
            </a:r>
            <a:endParaRPr lang="en-US" sz="2400" dirty="0">
              <a:solidFill>
                <a:schemeClr val="bg1"/>
              </a:solidFill>
            </a:endParaRPr>
          </a:p>
          <a:p>
            <a:endParaRPr lang="en-US" dirty="0">
              <a:solidFill>
                <a:schemeClr val="bg1"/>
              </a:solidFill>
            </a:endParaRPr>
          </a:p>
          <a:p>
            <a:pPr marL="285750" indent="-285750">
              <a:buFont typeface="Wingdings" pitchFamily="2" charset="2"/>
              <a:buChar char="§"/>
            </a:pPr>
            <a:r>
              <a:rPr lang="en-US" dirty="0" err="1">
                <a:solidFill>
                  <a:schemeClr val="bg1"/>
                </a:solidFill>
              </a:rPr>
              <a:t>GameCo’s</a:t>
            </a:r>
            <a:r>
              <a:rPr lang="en-US" dirty="0">
                <a:solidFill>
                  <a:schemeClr val="bg1"/>
                </a:solidFill>
              </a:rPr>
              <a:t> current understanding around video game sales assumes that </a:t>
            </a:r>
          </a:p>
          <a:p>
            <a:r>
              <a:rPr lang="en-US" dirty="0">
                <a:solidFill>
                  <a:schemeClr val="bg1"/>
                </a:solidFill>
              </a:rPr>
              <a:t>	sales across regions have stayed the same over the years. </a:t>
            </a:r>
          </a:p>
          <a:p>
            <a:endParaRPr lang="en-US" dirty="0">
              <a:solidFill>
                <a:schemeClr val="bg1"/>
              </a:solidFill>
            </a:endParaRPr>
          </a:p>
          <a:p>
            <a:r>
              <a:rPr lang="en-US" sz="2400" b="1" dirty="0">
                <a:solidFill>
                  <a:schemeClr val="bg1"/>
                </a:solidFill>
              </a:rPr>
              <a:t>AREAS OF FOCUS </a:t>
            </a:r>
          </a:p>
          <a:p>
            <a:endParaRPr lang="en-US" sz="2400" dirty="0">
              <a:solidFill>
                <a:schemeClr val="bg1"/>
              </a:solidFill>
            </a:endParaRPr>
          </a:p>
          <a:p>
            <a:pPr marL="285750" indent="-285750">
              <a:buFont typeface="Wingdings" pitchFamily="2" charset="2"/>
              <a:buChar char="§"/>
            </a:pPr>
            <a:r>
              <a:rPr lang="en-US" dirty="0">
                <a:solidFill>
                  <a:schemeClr val="bg1"/>
                </a:solidFill>
              </a:rPr>
              <a:t>This analysis will observe trends over time for the below observations: </a:t>
            </a:r>
          </a:p>
          <a:p>
            <a:pPr marL="285750" indent="-285750">
              <a:buFont typeface="Arial" panose="020B0604020202020204" pitchFamily="34" charset="0"/>
              <a:buChar char="•"/>
            </a:pP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Sales trends </a:t>
            </a:r>
          </a:p>
          <a:p>
            <a:pPr marL="742950" lvl="1" indent="-285750">
              <a:buFont typeface="Arial" panose="020B0604020202020204" pitchFamily="34" charset="0"/>
              <a:buChar char="•"/>
            </a:pPr>
            <a:r>
              <a:rPr lang="en-US" dirty="0">
                <a:solidFill>
                  <a:schemeClr val="bg1"/>
                </a:solidFill>
              </a:rPr>
              <a:t>Top genres </a:t>
            </a:r>
          </a:p>
          <a:p>
            <a:pPr marL="742950" lvl="1" indent="-285750">
              <a:buFont typeface="Arial" panose="020B0604020202020204" pitchFamily="34" charset="0"/>
              <a:buChar char="•"/>
            </a:pPr>
            <a:r>
              <a:rPr lang="en-US" dirty="0">
                <a:solidFill>
                  <a:schemeClr val="bg1"/>
                </a:solidFill>
              </a:rPr>
              <a:t>Top publishers </a:t>
            </a:r>
          </a:p>
          <a:p>
            <a:endParaRPr lang="en-US" dirty="0"/>
          </a:p>
        </p:txBody>
      </p:sp>
      <p:sp>
        <p:nvSpPr>
          <p:cNvPr id="6" name="Diagonal Stripe 5">
            <a:extLst>
              <a:ext uri="{FF2B5EF4-FFF2-40B4-BE49-F238E27FC236}">
                <a16:creationId xmlns:a16="http://schemas.microsoft.com/office/drawing/2014/main" id="{191452D2-CE66-A746-A034-9F35B1952460}"/>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5" name="Picture 1" descr="page2image3682288">
            <a:extLst>
              <a:ext uri="{FF2B5EF4-FFF2-40B4-BE49-F238E27FC236}">
                <a16:creationId xmlns:a16="http://schemas.microsoft.com/office/drawing/2014/main" id="{FFD95A93-2420-3F48-A5F3-BB69A7F10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585200" cy="444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37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3" y="327554"/>
            <a:ext cx="262466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E2628"/>
                </a:solidFill>
                <a:effectLst/>
                <a:latin typeface="Arial" panose="020B0604020202020204" pitchFamily="34" charset="0"/>
                <a:ea typeface="ProximaNova"/>
              </a:rPr>
              <a:t>SALES TRENDS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hart 9">
            <a:extLst>
              <a:ext uri="{FF2B5EF4-FFF2-40B4-BE49-F238E27FC236}">
                <a16:creationId xmlns:a16="http://schemas.microsoft.com/office/drawing/2014/main" id="{48ABC1D4-5E92-2C4B-974C-561ED9DFCE52}"/>
              </a:ext>
            </a:extLst>
          </p:cNvPr>
          <p:cNvGraphicFramePr>
            <a:graphicFrameLocks/>
          </p:cNvGraphicFramePr>
          <p:nvPr>
            <p:extLst>
              <p:ext uri="{D42A27DB-BD31-4B8C-83A1-F6EECF244321}">
                <p14:modId xmlns:p14="http://schemas.microsoft.com/office/powerpoint/2010/main" val="2285675642"/>
              </p:ext>
            </p:extLst>
          </p:nvPr>
        </p:nvGraphicFramePr>
        <p:xfrm>
          <a:off x="5095915" y="1083733"/>
          <a:ext cx="7027334" cy="5122238"/>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319514EE-2A3F-FB46-9284-AE3CEE127031}"/>
              </a:ext>
            </a:extLst>
          </p:cNvPr>
          <p:cNvSpPr/>
          <p:nvPr/>
        </p:nvSpPr>
        <p:spPr>
          <a:xfrm>
            <a:off x="151383" y="1881710"/>
            <a:ext cx="4944532" cy="4016484"/>
          </a:xfrm>
          <a:prstGeom prst="rect">
            <a:avLst/>
          </a:prstGeom>
        </p:spPr>
        <p:txBody>
          <a:bodyPr wrap="square">
            <a:spAutoFit/>
          </a:bodyPr>
          <a:lstStyle/>
          <a:p>
            <a:pPr marL="457200" indent="-457200">
              <a:spcBef>
                <a:spcPts val="600"/>
              </a:spcBef>
              <a:buFont typeface="Wingdings" pitchFamily="2" charset="2"/>
              <a:buChar char="ü"/>
            </a:pPr>
            <a:r>
              <a:rPr lang="en-US" sz="2000" dirty="0">
                <a:solidFill>
                  <a:schemeClr val="bg1"/>
                </a:solidFill>
                <a:latin typeface="Century Gothic" panose="020B0502020202020204" pitchFamily="34" charset="0"/>
              </a:rPr>
              <a:t>North America has dominated the market in sales since 1996 </a:t>
            </a:r>
          </a:p>
          <a:p>
            <a:pPr marL="457200" indent="-457200">
              <a:spcBef>
                <a:spcPts val="600"/>
              </a:spcBef>
              <a:buFont typeface="Wingdings" pitchFamily="2" charset="2"/>
              <a:buChar char="ü"/>
            </a:pPr>
            <a:r>
              <a:rPr lang="en-US" sz="2000" dirty="0">
                <a:solidFill>
                  <a:schemeClr val="bg1"/>
                </a:solidFill>
                <a:latin typeface="Century Gothic" panose="020B0502020202020204" pitchFamily="34" charset="0"/>
              </a:rPr>
              <a:t>There have been an explosive growth in sales from 2005 to 2010. </a:t>
            </a:r>
          </a:p>
          <a:p>
            <a:pPr marL="457200" indent="-457200">
              <a:spcBef>
                <a:spcPts val="600"/>
              </a:spcBef>
              <a:buFont typeface="Wingdings" pitchFamily="2" charset="2"/>
              <a:buChar char="ü"/>
            </a:pPr>
            <a:r>
              <a:rPr lang="en-US" sz="2000" dirty="0">
                <a:solidFill>
                  <a:schemeClr val="bg1"/>
                </a:solidFill>
                <a:latin typeface="Century Gothic" panose="020B0502020202020204" pitchFamily="34" charset="0"/>
              </a:rPr>
              <a:t>Sales peaked in the late 2000s, 2008 for North America, 2009 for Europe, and 2006 for Japan. </a:t>
            </a:r>
          </a:p>
          <a:p>
            <a:pPr marL="457200" indent="-457200">
              <a:spcBef>
                <a:spcPts val="600"/>
              </a:spcBef>
              <a:buFont typeface="Wingdings" pitchFamily="2" charset="2"/>
              <a:buChar char="ü"/>
            </a:pPr>
            <a:r>
              <a:rPr lang="en-US" sz="2000" dirty="0">
                <a:solidFill>
                  <a:schemeClr val="bg1"/>
                </a:solidFill>
                <a:latin typeface="Century Gothic" panose="020B0502020202020204" pitchFamily="34" charset="0"/>
              </a:rPr>
              <a:t>Since 2008, there are a significant decline in sales of video games, </a:t>
            </a:r>
            <a:r>
              <a:rPr lang="en-US" sz="2000" b="1" i="1" dirty="0">
                <a:solidFill>
                  <a:schemeClr val="bg1"/>
                </a:solidFill>
                <a:latin typeface="Century Gothic" panose="020B0502020202020204" pitchFamily="34" charset="0"/>
              </a:rPr>
              <a:t>which can be attributed to the introduction of digital sales</a:t>
            </a:r>
            <a:r>
              <a:rPr lang="en-US" sz="2000" dirty="0">
                <a:solidFill>
                  <a:schemeClr val="bg1"/>
                </a:solidFill>
                <a:latin typeface="Century Gothic" panose="020B0502020202020204" pitchFamily="34" charset="0"/>
              </a:rPr>
              <a:t>.  </a:t>
            </a:r>
          </a:p>
          <a:p>
            <a:pPr marL="457200" indent="-457200">
              <a:buFont typeface="Wingdings" pitchFamily="2" charset="2"/>
              <a:buChar char="ü"/>
            </a:pPr>
            <a:endParaRPr lang="en-US" sz="2000" dirty="0">
              <a:solidFill>
                <a:schemeClr val="bg1"/>
              </a:solidFill>
              <a:effectLst/>
            </a:endParaRPr>
          </a:p>
        </p:txBody>
      </p:sp>
    </p:spTree>
    <p:extLst>
      <p:ext uri="{BB962C8B-B14F-4D97-AF65-F5344CB8AC3E}">
        <p14:creationId xmlns:p14="http://schemas.microsoft.com/office/powerpoint/2010/main" val="130018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3" y="353960"/>
            <a:ext cx="557106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400" b="1" dirty="0">
                <a:solidFill>
                  <a:schemeClr val="bg1"/>
                </a:solidFill>
                <a:latin typeface="Arial" panose="020B0604020202020204" pitchFamily="34" charset="0"/>
                <a:cs typeface="Arial" panose="020B0604020202020204" pitchFamily="34" charset="0"/>
              </a:rPr>
              <a:t>PROPORTION OF REGIONAL SALES </a:t>
            </a:r>
          </a:p>
        </p:txBody>
      </p:sp>
      <p:sp>
        <p:nvSpPr>
          <p:cNvPr id="7" name="Rectangle 6">
            <a:extLst>
              <a:ext uri="{FF2B5EF4-FFF2-40B4-BE49-F238E27FC236}">
                <a16:creationId xmlns:a16="http://schemas.microsoft.com/office/drawing/2014/main" id="{319514EE-2A3F-FB46-9284-AE3CEE127031}"/>
              </a:ext>
            </a:extLst>
          </p:cNvPr>
          <p:cNvSpPr/>
          <p:nvPr/>
        </p:nvSpPr>
        <p:spPr>
          <a:xfrm>
            <a:off x="702732" y="4702277"/>
            <a:ext cx="10414000" cy="2292935"/>
          </a:xfrm>
          <a:prstGeom prst="rect">
            <a:avLst/>
          </a:prstGeom>
        </p:spPr>
        <p:txBody>
          <a:bodyPr wrap="square">
            <a:spAutoFit/>
          </a:bodyPr>
          <a:lstStyle/>
          <a:p>
            <a:pPr marL="285750" indent="-285750">
              <a:spcBef>
                <a:spcPts val="600"/>
              </a:spcBef>
              <a:buFont typeface="Wingdings" pitchFamily="2" charset="2"/>
              <a:buChar char="ü"/>
            </a:pPr>
            <a:r>
              <a:rPr lang="en-US" dirty="0">
                <a:solidFill>
                  <a:schemeClr val="bg1"/>
                </a:solidFill>
              </a:rPr>
              <a:t>From 1997 to 2015, North America shows a dominantly high sales in Global market but a declining share at the rate of 2-4% every year. </a:t>
            </a:r>
          </a:p>
          <a:p>
            <a:pPr marL="285750" indent="-285750">
              <a:spcBef>
                <a:spcPts val="600"/>
              </a:spcBef>
              <a:buFont typeface="Wingdings" pitchFamily="2" charset="2"/>
              <a:buChar char="ü"/>
            </a:pPr>
            <a:r>
              <a:rPr lang="en-US" dirty="0">
                <a:solidFill>
                  <a:schemeClr val="bg1"/>
                </a:solidFill>
              </a:rPr>
              <a:t>Europe and Other regions show a steady incline in sales. </a:t>
            </a:r>
          </a:p>
          <a:p>
            <a:pPr marL="285750" indent="-285750">
              <a:spcBef>
                <a:spcPts val="600"/>
              </a:spcBef>
              <a:buFont typeface="Wingdings" pitchFamily="2" charset="2"/>
              <a:buChar char="ü"/>
            </a:pPr>
            <a:r>
              <a:rPr lang="en-US" dirty="0">
                <a:solidFill>
                  <a:schemeClr val="bg1"/>
                </a:solidFill>
              </a:rPr>
              <a:t>On 2016, Europe finally surpasses North America by gaining the largest market share.  </a:t>
            </a:r>
          </a:p>
          <a:p>
            <a:pPr marL="285750" indent="-285750">
              <a:spcBef>
                <a:spcPts val="600"/>
              </a:spcBef>
              <a:buFont typeface="Wingdings" pitchFamily="2" charset="2"/>
              <a:buChar char="ü"/>
            </a:pPr>
            <a:r>
              <a:rPr lang="en-US" dirty="0">
                <a:solidFill>
                  <a:schemeClr val="bg1"/>
                </a:solidFill>
              </a:rPr>
              <a:t>Since 1997, Japan owns third largest market, proving to be competent with annual growth of 1-2%. </a:t>
            </a:r>
          </a:p>
          <a:p>
            <a:pPr marL="457200" indent="-457200">
              <a:buFont typeface="Wingdings" pitchFamily="2" charset="2"/>
              <a:buChar char="ü"/>
            </a:pPr>
            <a:endParaRPr lang="en-US" sz="2000" dirty="0">
              <a:solidFill>
                <a:schemeClr val="bg1"/>
              </a:solidFill>
              <a:effectLst/>
            </a:endParaRPr>
          </a:p>
        </p:txBody>
      </p:sp>
      <p:graphicFrame>
        <p:nvGraphicFramePr>
          <p:cNvPr id="9" name="Chart 8">
            <a:extLst>
              <a:ext uri="{FF2B5EF4-FFF2-40B4-BE49-F238E27FC236}">
                <a16:creationId xmlns:a16="http://schemas.microsoft.com/office/drawing/2014/main" id="{4C60E306-E2AF-5048-A61E-06E1B23FA20C}"/>
              </a:ext>
            </a:extLst>
          </p:cNvPr>
          <p:cNvGraphicFramePr>
            <a:graphicFrameLocks/>
          </p:cNvGraphicFramePr>
          <p:nvPr>
            <p:extLst>
              <p:ext uri="{D42A27DB-BD31-4B8C-83A1-F6EECF244321}">
                <p14:modId xmlns:p14="http://schemas.microsoft.com/office/powerpoint/2010/main" val="2187833356"/>
              </p:ext>
            </p:extLst>
          </p:nvPr>
        </p:nvGraphicFramePr>
        <p:xfrm>
          <a:off x="228598" y="876503"/>
          <a:ext cx="11963402" cy="3661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3519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3" y="327554"/>
            <a:ext cx="3707382"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E2628"/>
                </a:solidFill>
                <a:effectLst/>
                <a:latin typeface="Arial" panose="020B0604020202020204" pitchFamily="34" charset="0"/>
                <a:ea typeface="ProximaNova"/>
              </a:rPr>
              <a:t>GENRE POPULARITY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19514EE-2A3F-FB46-9284-AE3CEE127031}"/>
              </a:ext>
            </a:extLst>
          </p:cNvPr>
          <p:cNvSpPr/>
          <p:nvPr/>
        </p:nvSpPr>
        <p:spPr>
          <a:xfrm>
            <a:off x="475100" y="5034693"/>
            <a:ext cx="11288532" cy="1384995"/>
          </a:xfrm>
          <a:prstGeom prst="rect">
            <a:avLst/>
          </a:prstGeom>
        </p:spPr>
        <p:txBody>
          <a:bodyPr wrap="square">
            <a:spAutoFit/>
          </a:bodyPr>
          <a:lstStyle/>
          <a:p>
            <a:pPr marL="285750" indent="-285750">
              <a:spcBef>
                <a:spcPts val="600"/>
              </a:spcBef>
              <a:buFont typeface="Wingdings" pitchFamily="2" charset="2"/>
              <a:buChar char="§"/>
            </a:pPr>
            <a:r>
              <a:rPr lang="en-US" dirty="0">
                <a:solidFill>
                  <a:schemeClr val="bg1"/>
                </a:solidFill>
              </a:rPr>
              <a:t>North America, Europe, and Other regions share the same top 3 genres: Action, Sports, &amp; Shooter </a:t>
            </a:r>
            <a:endParaRPr lang="en-US" sz="2000" dirty="0">
              <a:solidFill>
                <a:schemeClr val="bg1"/>
              </a:solidFill>
            </a:endParaRPr>
          </a:p>
          <a:p>
            <a:pPr marL="285750" indent="-285750">
              <a:spcBef>
                <a:spcPts val="600"/>
              </a:spcBef>
              <a:buFont typeface="Wingdings" pitchFamily="2" charset="2"/>
              <a:buChar char="§"/>
            </a:pPr>
            <a:r>
              <a:rPr lang="en-US" dirty="0">
                <a:solidFill>
                  <a:schemeClr val="bg1"/>
                </a:solidFill>
              </a:rPr>
              <a:t>Japan’s top genre is role-playing, followed by Action &amp; Sports. </a:t>
            </a:r>
          </a:p>
          <a:p>
            <a:pPr marL="285750" indent="-285750">
              <a:spcBef>
                <a:spcPts val="600"/>
              </a:spcBef>
              <a:buFont typeface="Wingdings" pitchFamily="2" charset="2"/>
              <a:buChar char="§"/>
            </a:pPr>
            <a:r>
              <a:rPr lang="en-US" dirty="0">
                <a:solidFill>
                  <a:schemeClr val="bg1"/>
                </a:solidFill>
              </a:rPr>
              <a:t>So top 4 genres global are Action, Sports, Shooter &amp; Role-playing. </a:t>
            </a:r>
            <a:endParaRPr lang="en-US" sz="2000" dirty="0">
              <a:solidFill>
                <a:schemeClr val="bg1"/>
              </a:solidFill>
            </a:endParaRPr>
          </a:p>
          <a:p>
            <a:pPr marL="457200" indent="-457200">
              <a:buFont typeface="Wingdings" pitchFamily="2" charset="2"/>
              <a:buChar char="ü"/>
            </a:pPr>
            <a:endParaRPr lang="en-US" sz="2000" dirty="0">
              <a:solidFill>
                <a:schemeClr val="bg1"/>
              </a:solidFill>
              <a:effectLst/>
            </a:endParaRPr>
          </a:p>
        </p:txBody>
      </p:sp>
      <p:sp>
        <p:nvSpPr>
          <p:cNvPr id="2" name="Rectangle 1">
            <a:extLst>
              <a:ext uri="{FF2B5EF4-FFF2-40B4-BE49-F238E27FC236}">
                <a16:creationId xmlns:a16="http://schemas.microsoft.com/office/drawing/2014/main" id="{AF432452-AE52-3C47-907A-C701984379F7}"/>
              </a:ext>
            </a:extLst>
          </p:cNvPr>
          <p:cNvSpPr/>
          <p:nvPr/>
        </p:nvSpPr>
        <p:spPr>
          <a:xfrm>
            <a:off x="-292668" y="4946134"/>
            <a:ext cx="248786" cy="369332"/>
          </a:xfrm>
          <a:prstGeom prst="rect">
            <a:avLst/>
          </a:prstGeom>
        </p:spPr>
        <p:txBody>
          <a:bodyPr wrap="none">
            <a:spAutoFit/>
          </a:bodyPr>
          <a:lstStyle/>
          <a:p>
            <a:r>
              <a:rPr lang="en-US" dirty="0">
                <a:solidFill>
                  <a:schemeClr val="bg1"/>
                </a:solidFill>
              </a:rPr>
              <a:t> </a:t>
            </a:r>
            <a:endParaRPr lang="en-US" dirty="0"/>
          </a:p>
        </p:txBody>
      </p:sp>
      <p:graphicFrame>
        <p:nvGraphicFramePr>
          <p:cNvPr id="9" name="Chart 8">
            <a:extLst>
              <a:ext uri="{FF2B5EF4-FFF2-40B4-BE49-F238E27FC236}">
                <a16:creationId xmlns:a16="http://schemas.microsoft.com/office/drawing/2014/main" id="{EC57B6C7-3743-0248-B98F-3DCB9A2FCCD2}"/>
              </a:ext>
            </a:extLst>
          </p:cNvPr>
          <p:cNvGraphicFramePr>
            <a:graphicFrameLocks/>
          </p:cNvGraphicFramePr>
          <p:nvPr>
            <p:extLst>
              <p:ext uri="{D42A27DB-BD31-4B8C-83A1-F6EECF244321}">
                <p14:modId xmlns:p14="http://schemas.microsoft.com/office/powerpoint/2010/main" val="218327732"/>
              </p:ext>
            </p:extLst>
          </p:nvPr>
        </p:nvGraphicFramePr>
        <p:xfrm>
          <a:off x="116829" y="1605347"/>
          <a:ext cx="359019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F14CD22-D6F8-1F45-B040-63B0186DA271}"/>
              </a:ext>
            </a:extLst>
          </p:cNvPr>
          <p:cNvGraphicFramePr>
            <a:graphicFrameLocks/>
          </p:cNvGraphicFramePr>
          <p:nvPr>
            <p:extLst>
              <p:ext uri="{D42A27DB-BD31-4B8C-83A1-F6EECF244321}">
                <p14:modId xmlns:p14="http://schemas.microsoft.com/office/powerpoint/2010/main" val="3272546377"/>
              </p:ext>
            </p:extLst>
          </p:nvPr>
        </p:nvGraphicFramePr>
        <p:xfrm>
          <a:off x="4020065" y="1642533"/>
          <a:ext cx="3624649" cy="270601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0982DA43-8715-8A4E-9CEB-123FDDB89BEF}"/>
              </a:ext>
            </a:extLst>
          </p:cNvPr>
          <p:cNvGraphicFramePr>
            <a:graphicFrameLocks/>
          </p:cNvGraphicFramePr>
          <p:nvPr>
            <p:extLst>
              <p:ext uri="{D42A27DB-BD31-4B8C-83A1-F6EECF244321}">
                <p14:modId xmlns:p14="http://schemas.microsoft.com/office/powerpoint/2010/main" val="3822903991"/>
              </p:ext>
            </p:extLst>
          </p:nvPr>
        </p:nvGraphicFramePr>
        <p:xfrm>
          <a:off x="7825947" y="1642533"/>
          <a:ext cx="3863546" cy="270601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7154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3" y="327554"/>
            <a:ext cx="262466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E2628"/>
                </a:solidFill>
                <a:effectLst/>
                <a:latin typeface="Arial" panose="020B0604020202020204" pitchFamily="34" charset="0"/>
                <a:ea typeface="ProximaNova"/>
              </a:rPr>
              <a:t>GANRE SALES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19514EE-2A3F-FB46-9284-AE3CEE127031}"/>
              </a:ext>
            </a:extLst>
          </p:cNvPr>
          <p:cNvSpPr/>
          <p:nvPr/>
        </p:nvSpPr>
        <p:spPr>
          <a:xfrm>
            <a:off x="334979" y="1765802"/>
            <a:ext cx="4227968" cy="2139047"/>
          </a:xfrm>
          <a:prstGeom prst="rect">
            <a:avLst/>
          </a:prstGeom>
        </p:spPr>
        <p:txBody>
          <a:bodyPr wrap="square">
            <a:spAutoFit/>
          </a:bodyPr>
          <a:lstStyle/>
          <a:p>
            <a:pPr marL="285750" indent="-285750">
              <a:buFont typeface="Wingdings" pitchFamily="2" charset="2"/>
              <a:buChar char="§"/>
            </a:pPr>
            <a:r>
              <a:rPr lang="en-US" dirty="0">
                <a:solidFill>
                  <a:schemeClr val="bg1"/>
                </a:solidFill>
              </a:rPr>
              <a:t>Top 4 genre sales show a drastic increase in sales up until 2009. </a:t>
            </a:r>
            <a:endParaRPr lang="en-US" sz="2000" dirty="0">
              <a:solidFill>
                <a:schemeClr val="bg1"/>
              </a:solidFill>
            </a:endParaRPr>
          </a:p>
          <a:p>
            <a:pPr marL="285750" indent="-285750">
              <a:spcBef>
                <a:spcPts val="600"/>
              </a:spcBef>
              <a:buFont typeface="Wingdings" pitchFamily="2" charset="2"/>
              <a:buChar char="§"/>
            </a:pPr>
            <a:r>
              <a:rPr lang="en-US" dirty="0">
                <a:solidFill>
                  <a:schemeClr val="bg1"/>
                </a:solidFill>
              </a:rPr>
              <a:t>As shown above, the decline in sales can be attributed to the increase of digital sales, which started on 2009. </a:t>
            </a:r>
            <a:endParaRPr lang="en-US" sz="2000" dirty="0">
              <a:solidFill>
                <a:schemeClr val="bg1"/>
              </a:solidFill>
            </a:endParaRPr>
          </a:p>
          <a:p>
            <a:pPr marL="457200" indent="-457200">
              <a:buFont typeface="Wingdings" pitchFamily="2" charset="2"/>
              <a:buChar char="ü"/>
            </a:pPr>
            <a:endParaRPr lang="en-US" sz="2000" dirty="0">
              <a:solidFill>
                <a:schemeClr val="bg1"/>
              </a:solidFill>
              <a:effectLst/>
            </a:endParaRPr>
          </a:p>
        </p:txBody>
      </p:sp>
      <p:graphicFrame>
        <p:nvGraphicFramePr>
          <p:cNvPr id="8" name="Chart 7">
            <a:extLst>
              <a:ext uri="{FF2B5EF4-FFF2-40B4-BE49-F238E27FC236}">
                <a16:creationId xmlns:a16="http://schemas.microsoft.com/office/drawing/2014/main" id="{21B62E37-D006-5C48-8064-16D8E0E490BB}"/>
              </a:ext>
            </a:extLst>
          </p:cNvPr>
          <p:cNvGraphicFramePr>
            <a:graphicFrameLocks/>
          </p:cNvGraphicFramePr>
          <p:nvPr>
            <p:extLst>
              <p:ext uri="{D42A27DB-BD31-4B8C-83A1-F6EECF244321}">
                <p14:modId xmlns:p14="http://schemas.microsoft.com/office/powerpoint/2010/main" val="4018678068"/>
              </p:ext>
            </p:extLst>
          </p:nvPr>
        </p:nvGraphicFramePr>
        <p:xfrm>
          <a:off x="5305331" y="904429"/>
          <a:ext cx="6886671" cy="55796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8812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2" y="200075"/>
            <a:ext cx="33528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E2628"/>
                </a:solidFill>
                <a:effectLst/>
                <a:latin typeface="Arial" panose="020B0604020202020204" pitchFamily="34" charset="0"/>
                <a:ea typeface="ProximaNova"/>
              </a:rPr>
              <a:t>TOP PUBLISHERS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graphicFrame>
        <p:nvGraphicFramePr>
          <p:cNvPr id="9" name="Chart 8">
            <a:extLst>
              <a:ext uri="{FF2B5EF4-FFF2-40B4-BE49-F238E27FC236}">
                <a16:creationId xmlns:a16="http://schemas.microsoft.com/office/drawing/2014/main" id="{1ED7EA72-2216-884C-B355-B8B84B51DC9E}"/>
              </a:ext>
            </a:extLst>
          </p:cNvPr>
          <p:cNvGraphicFramePr>
            <a:graphicFrameLocks/>
          </p:cNvGraphicFramePr>
          <p:nvPr>
            <p:extLst>
              <p:ext uri="{D42A27DB-BD31-4B8C-83A1-F6EECF244321}">
                <p14:modId xmlns:p14="http://schemas.microsoft.com/office/powerpoint/2010/main" val="2294399380"/>
              </p:ext>
            </p:extLst>
          </p:nvPr>
        </p:nvGraphicFramePr>
        <p:xfrm>
          <a:off x="609183" y="632021"/>
          <a:ext cx="4910667" cy="2413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580F39D3-307A-0A4B-B717-7AF9CB0D842B}"/>
              </a:ext>
            </a:extLst>
          </p:cNvPr>
          <p:cNvGraphicFramePr>
            <a:graphicFrameLocks/>
          </p:cNvGraphicFramePr>
          <p:nvPr>
            <p:extLst>
              <p:ext uri="{D42A27DB-BD31-4B8C-83A1-F6EECF244321}">
                <p14:modId xmlns:p14="http://schemas.microsoft.com/office/powerpoint/2010/main" val="4130834588"/>
              </p:ext>
            </p:extLst>
          </p:nvPr>
        </p:nvGraphicFramePr>
        <p:xfrm>
          <a:off x="6451601" y="705810"/>
          <a:ext cx="4859866" cy="2413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46AEE96C-81DC-9149-82C2-E6779091F0DB}"/>
              </a:ext>
            </a:extLst>
          </p:cNvPr>
          <p:cNvGraphicFramePr>
            <a:graphicFrameLocks/>
          </p:cNvGraphicFramePr>
          <p:nvPr>
            <p:extLst>
              <p:ext uri="{D42A27DB-BD31-4B8C-83A1-F6EECF244321}">
                <p14:modId xmlns:p14="http://schemas.microsoft.com/office/powerpoint/2010/main" val="304355487"/>
              </p:ext>
            </p:extLst>
          </p:nvPr>
        </p:nvGraphicFramePr>
        <p:xfrm>
          <a:off x="609599" y="3107662"/>
          <a:ext cx="4910667" cy="24126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73475D2D-C5A2-844F-8313-DD91AF5F0F72}"/>
              </a:ext>
            </a:extLst>
          </p:cNvPr>
          <p:cNvGraphicFramePr>
            <a:graphicFrameLocks/>
          </p:cNvGraphicFramePr>
          <p:nvPr>
            <p:extLst>
              <p:ext uri="{D42A27DB-BD31-4B8C-83A1-F6EECF244321}">
                <p14:modId xmlns:p14="http://schemas.microsoft.com/office/powerpoint/2010/main" val="1333908302"/>
              </p:ext>
            </p:extLst>
          </p:nvPr>
        </p:nvGraphicFramePr>
        <p:xfrm>
          <a:off x="6451601" y="3250609"/>
          <a:ext cx="4851399" cy="2269658"/>
        </p:xfrm>
        <a:graphic>
          <a:graphicData uri="http://schemas.openxmlformats.org/drawingml/2006/chart">
            <c:chart xmlns:c="http://schemas.openxmlformats.org/drawingml/2006/chart" xmlns:r="http://schemas.openxmlformats.org/officeDocument/2006/relationships" r:id="rId6"/>
          </a:graphicData>
        </a:graphic>
      </p:graphicFrame>
      <p:pic>
        <p:nvPicPr>
          <p:cNvPr id="10242" name="Picture 2" descr="page7image3714112">
            <a:extLst>
              <a:ext uri="{FF2B5EF4-FFF2-40B4-BE49-F238E27FC236}">
                <a16:creationId xmlns:a16="http://schemas.microsoft.com/office/drawing/2014/main" id="{788D3CFF-3B32-6B4B-8C54-F294D41C38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75" y="-304800"/>
            <a:ext cx="8623300" cy="1498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D136ADB-BE3E-5E44-8788-84FE20C1B3E7}"/>
              </a:ext>
            </a:extLst>
          </p:cNvPr>
          <p:cNvSpPr/>
          <p:nvPr/>
        </p:nvSpPr>
        <p:spPr>
          <a:xfrm>
            <a:off x="-1" y="5572852"/>
            <a:ext cx="12479868" cy="923330"/>
          </a:xfrm>
          <a:prstGeom prst="rect">
            <a:avLst/>
          </a:prstGeom>
        </p:spPr>
        <p:txBody>
          <a:bodyPr wrap="square">
            <a:spAutoFit/>
          </a:bodyPr>
          <a:lstStyle/>
          <a:p>
            <a:pPr lvl="0" defTabSz="914400" eaLnBrk="0" fontAlgn="base" hangingPunct="0">
              <a:spcBef>
                <a:spcPct val="0"/>
              </a:spcBef>
              <a:spcAft>
                <a:spcPct val="0"/>
              </a:spcAft>
            </a:pPr>
            <a:endParaRPr lang="en-US" altLang="en-US" dirty="0">
              <a:solidFill>
                <a:schemeClr val="bg1"/>
              </a:solidFill>
              <a:latin typeface="Century Gothic" panose="020B0502020202020204" pitchFamily="34" charset="0"/>
            </a:endParaRPr>
          </a:p>
          <a:p>
            <a:pPr marL="285750" lvl="0" indent="-285750" defTabSz="914400" eaLnBrk="0" fontAlgn="base" hangingPunct="0">
              <a:spcBef>
                <a:spcPct val="0"/>
              </a:spcBef>
              <a:spcAft>
                <a:spcPct val="0"/>
              </a:spcAft>
              <a:buFont typeface="Wingdings" pitchFamily="2" charset="2"/>
              <a:buChar char="§"/>
            </a:pPr>
            <a:r>
              <a:rPr lang="en-US" altLang="en-US" dirty="0">
                <a:solidFill>
                  <a:schemeClr val="bg1"/>
                </a:solidFill>
                <a:latin typeface="Century Gothic" panose="020B0502020202020204" pitchFamily="34" charset="0"/>
                <a:ea typeface="ProximaNova"/>
              </a:rPr>
              <a:t>Nintendo, Electronic Arts, Activision are the most popular publishers in most of the regions except Japan.</a:t>
            </a:r>
          </a:p>
          <a:p>
            <a:pPr marL="285750" lvl="0" indent="-285750" defTabSz="914400" eaLnBrk="0" fontAlgn="base" hangingPunct="0">
              <a:spcBef>
                <a:spcPct val="0"/>
              </a:spcBef>
              <a:spcAft>
                <a:spcPct val="0"/>
              </a:spcAft>
              <a:buFont typeface="Wingdings" pitchFamily="2" charset="2"/>
              <a:buChar char="§"/>
            </a:pPr>
            <a:r>
              <a:rPr lang="en-US" altLang="en-US" dirty="0">
                <a:solidFill>
                  <a:schemeClr val="bg1"/>
                </a:solidFill>
                <a:latin typeface="Century Gothic" panose="020B0502020202020204" pitchFamily="34" charset="0"/>
                <a:ea typeface="ProximaNova"/>
              </a:rPr>
              <a:t>Nintendo is the top publisher in North America, Europe, Japan and the second in other regions. </a:t>
            </a:r>
            <a:endParaRPr lang="en-US" altLang="en-US"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3319046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1100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388533" y="327554"/>
            <a:ext cx="342791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E2628"/>
                </a:solidFill>
                <a:effectLst/>
                <a:latin typeface="Arial" panose="020B0604020202020204" pitchFamily="34" charset="0"/>
                <a:ea typeface="ProximaNova"/>
              </a:rPr>
              <a:t>PUBLISHERS SALES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319514EE-2A3F-FB46-9284-AE3CEE127031}"/>
              </a:ext>
            </a:extLst>
          </p:cNvPr>
          <p:cNvSpPr/>
          <p:nvPr/>
        </p:nvSpPr>
        <p:spPr>
          <a:xfrm>
            <a:off x="7758821" y="2711644"/>
            <a:ext cx="4227968" cy="3046988"/>
          </a:xfrm>
          <a:prstGeom prst="rect">
            <a:avLst/>
          </a:prstGeom>
        </p:spPr>
        <p:txBody>
          <a:bodyPr wrap="square">
            <a:spAutoFit/>
          </a:bodyPr>
          <a:lstStyle/>
          <a:p>
            <a:pPr marL="285750" indent="-285750">
              <a:spcBef>
                <a:spcPts val="600"/>
              </a:spcBef>
              <a:buFont typeface="Wingdings" pitchFamily="2" charset="2"/>
              <a:buChar char="§"/>
            </a:pPr>
            <a:r>
              <a:rPr lang="en-US" dirty="0">
                <a:solidFill>
                  <a:schemeClr val="bg1"/>
                </a:solidFill>
              </a:rPr>
              <a:t>Top 4 publishers sales show a gradual decrease since 2006. </a:t>
            </a:r>
          </a:p>
          <a:p>
            <a:pPr marL="285750" indent="-285750">
              <a:spcBef>
                <a:spcPts val="600"/>
              </a:spcBef>
              <a:buFont typeface="Wingdings" pitchFamily="2" charset="2"/>
              <a:buChar char="§"/>
            </a:pPr>
            <a:r>
              <a:rPr lang="en-US" dirty="0">
                <a:solidFill>
                  <a:schemeClr val="bg1"/>
                </a:solidFill>
              </a:rPr>
              <a:t>In 2010, Nintendo lost more than 50% of its business from the previous year. </a:t>
            </a:r>
            <a:endParaRPr lang="en-US" sz="2000" dirty="0">
              <a:solidFill>
                <a:schemeClr val="bg1"/>
              </a:solidFill>
            </a:endParaRPr>
          </a:p>
          <a:p>
            <a:pPr marL="285750" indent="-285750">
              <a:spcBef>
                <a:spcPts val="600"/>
              </a:spcBef>
              <a:buFont typeface="Wingdings" pitchFamily="2" charset="2"/>
              <a:buChar char="§"/>
            </a:pPr>
            <a:r>
              <a:rPr lang="en-US" dirty="0">
                <a:solidFill>
                  <a:schemeClr val="bg1"/>
                </a:solidFill>
              </a:rPr>
              <a:t>As shown above, the decline in sales can be attributed to the increase of digital sales, which started on 2009. </a:t>
            </a:r>
            <a:endParaRPr lang="en-US" sz="2000" dirty="0">
              <a:solidFill>
                <a:schemeClr val="bg1"/>
              </a:solidFill>
            </a:endParaRPr>
          </a:p>
          <a:p>
            <a:pPr marL="457200" indent="-457200">
              <a:buFont typeface="Wingdings" pitchFamily="2" charset="2"/>
              <a:buChar char="ü"/>
            </a:pPr>
            <a:endParaRPr lang="en-US" sz="2000" dirty="0">
              <a:solidFill>
                <a:schemeClr val="bg1"/>
              </a:solidFill>
              <a:effectLst/>
            </a:endParaRPr>
          </a:p>
        </p:txBody>
      </p:sp>
      <p:graphicFrame>
        <p:nvGraphicFramePr>
          <p:cNvPr id="9" name="Chart 8">
            <a:extLst>
              <a:ext uri="{FF2B5EF4-FFF2-40B4-BE49-F238E27FC236}">
                <a16:creationId xmlns:a16="http://schemas.microsoft.com/office/drawing/2014/main" id="{F265D6FF-6A58-F14D-836C-24DE00AF3E09}"/>
              </a:ext>
            </a:extLst>
          </p:cNvPr>
          <p:cNvGraphicFramePr>
            <a:graphicFrameLocks/>
          </p:cNvGraphicFramePr>
          <p:nvPr>
            <p:extLst>
              <p:ext uri="{D42A27DB-BD31-4B8C-83A1-F6EECF244321}">
                <p14:modId xmlns:p14="http://schemas.microsoft.com/office/powerpoint/2010/main" val="1208174199"/>
              </p:ext>
            </p:extLst>
          </p:nvPr>
        </p:nvGraphicFramePr>
        <p:xfrm>
          <a:off x="153908" y="1531666"/>
          <a:ext cx="7730999" cy="44990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124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Diagonal Stripe 2">
            <a:extLst>
              <a:ext uri="{FF2B5EF4-FFF2-40B4-BE49-F238E27FC236}">
                <a16:creationId xmlns:a16="http://schemas.microsoft.com/office/drawing/2014/main" id="{9A2CC12E-1A8C-5F44-9DF0-B01E017D84F7}"/>
              </a:ext>
            </a:extLst>
          </p:cNvPr>
          <p:cNvSpPr/>
          <p:nvPr/>
        </p:nvSpPr>
        <p:spPr>
          <a:xfrm>
            <a:off x="0" y="0"/>
            <a:ext cx="1270000" cy="1642533"/>
          </a:xfrm>
          <a:prstGeom prst="diagStri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51" name="Picture 3" descr="page3image3759664">
            <a:extLst>
              <a:ext uri="{FF2B5EF4-FFF2-40B4-BE49-F238E27FC236}">
                <a16:creationId xmlns:a16="http://schemas.microsoft.com/office/drawing/2014/main" id="{792747B3-5FDB-CD4D-8AF1-65CCA294B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632021"/>
            <a:ext cx="5273715" cy="69357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D19558CE-C11D-DC47-AB7E-42ABF78D9388}"/>
              </a:ext>
            </a:extLst>
          </p:cNvPr>
          <p:cNvSpPr>
            <a:spLocks noChangeArrowheads="1"/>
          </p:cNvSpPr>
          <p:nvPr/>
        </p:nvSpPr>
        <p:spPr bwMode="auto">
          <a:xfrm>
            <a:off x="1270000" y="278022"/>
            <a:ext cx="729826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2400" b="1" dirty="0">
                <a:solidFill>
                  <a:schemeClr val="bg1"/>
                </a:solidFill>
              </a:rPr>
              <a:t>GAME SALES BY DELIVERY FORMAT IN THE USA</a:t>
            </a:r>
            <a:endParaRPr lang="en-US" sz="2400" b="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19514EE-2A3F-FB46-9284-AE3CEE127031}"/>
              </a:ext>
            </a:extLst>
          </p:cNvPr>
          <p:cNvSpPr/>
          <p:nvPr/>
        </p:nvSpPr>
        <p:spPr>
          <a:xfrm>
            <a:off x="211664" y="4885686"/>
            <a:ext cx="11980336" cy="1785104"/>
          </a:xfrm>
          <a:prstGeom prst="rect">
            <a:avLst/>
          </a:prstGeom>
        </p:spPr>
        <p:txBody>
          <a:bodyPr wrap="square">
            <a:spAutoFit/>
          </a:bodyPr>
          <a:lstStyle/>
          <a:p>
            <a:endParaRPr lang="en-US" dirty="0">
              <a:solidFill>
                <a:schemeClr val="bg1"/>
              </a:solidFill>
            </a:endParaRPr>
          </a:p>
          <a:p>
            <a:pPr marL="285750" indent="-285750">
              <a:buFont typeface="Wingdings" pitchFamily="2" charset="2"/>
              <a:buChar char="§"/>
            </a:pPr>
            <a:r>
              <a:rPr lang="en-US" dirty="0">
                <a:solidFill>
                  <a:schemeClr val="bg1"/>
                </a:solidFill>
              </a:rPr>
              <a:t>This graph clearly shows the trend how the physical sale has been gradually declining since 2009 but the digital sale has been gaining in the US and possible in North America overall. </a:t>
            </a:r>
          </a:p>
          <a:p>
            <a:endParaRPr lang="en-US" dirty="0">
              <a:solidFill>
                <a:schemeClr val="bg1"/>
              </a:solidFill>
            </a:endParaRPr>
          </a:p>
          <a:p>
            <a:r>
              <a:rPr lang="en-US" b="1" dirty="0">
                <a:solidFill>
                  <a:schemeClr val="bg1"/>
                </a:solidFill>
              </a:rPr>
              <a:t>Source: https://</a:t>
            </a:r>
            <a:r>
              <a:rPr lang="en-US" b="1" dirty="0" err="1">
                <a:solidFill>
                  <a:schemeClr val="bg1"/>
                </a:solidFill>
              </a:rPr>
              <a:t>www.statista.com</a:t>
            </a:r>
            <a:r>
              <a:rPr lang="en-US" b="1" dirty="0">
                <a:solidFill>
                  <a:schemeClr val="bg1"/>
                </a:solidFill>
              </a:rPr>
              <a:t>/statistics/190225/digital-and-physical-game-sales-in-the-us-since-2009/ </a:t>
            </a:r>
          </a:p>
          <a:p>
            <a:pPr marL="457200" indent="-457200">
              <a:buFont typeface="Wingdings" pitchFamily="2" charset="2"/>
              <a:buChar char="ü"/>
            </a:pPr>
            <a:endParaRPr lang="en-US" sz="2000" dirty="0">
              <a:solidFill>
                <a:schemeClr val="bg1"/>
              </a:solidFill>
              <a:effectLst/>
            </a:endParaRPr>
          </a:p>
        </p:txBody>
      </p:sp>
      <p:pic>
        <p:nvPicPr>
          <p:cNvPr id="8" name="Picture 7">
            <a:extLst>
              <a:ext uri="{FF2B5EF4-FFF2-40B4-BE49-F238E27FC236}">
                <a16:creationId xmlns:a16="http://schemas.microsoft.com/office/drawing/2014/main" id="{A71CEE41-63CE-9C41-A983-BD5062C490EB}"/>
              </a:ext>
            </a:extLst>
          </p:cNvPr>
          <p:cNvPicPr>
            <a:picLocks noChangeAspect="1"/>
          </p:cNvPicPr>
          <p:nvPr/>
        </p:nvPicPr>
        <p:blipFill>
          <a:blip r:embed="rId3"/>
          <a:stretch>
            <a:fillRect/>
          </a:stretch>
        </p:blipFill>
        <p:spPr>
          <a:xfrm>
            <a:off x="1710267" y="816687"/>
            <a:ext cx="8026400" cy="4294419"/>
          </a:xfrm>
          <a:prstGeom prst="rect">
            <a:avLst/>
          </a:prstGeom>
        </p:spPr>
      </p:pic>
    </p:spTree>
    <p:extLst>
      <p:ext uri="{BB962C8B-B14F-4D97-AF65-F5344CB8AC3E}">
        <p14:creationId xmlns:p14="http://schemas.microsoft.com/office/powerpoint/2010/main" val="2222275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Final Project Presentation_Uijin Hwang" id="{377A427F-7DAE-AC47-B496-AA637931560B}" vid="{9F1FFC47-B763-1C45-8341-F59E6EA030A4}"/>
    </a:ext>
  </a:extLst>
</a:theme>
</file>

<file path=docProps/app.xml><?xml version="1.0" encoding="utf-8"?>
<Properties xmlns="http://schemas.openxmlformats.org/officeDocument/2006/extended-properties" xmlns:vt="http://schemas.openxmlformats.org/officeDocument/2006/docPropsVTypes">
  <Template>Quotable</Template>
  <TotalTime>256</TotalTime>
  <Words>888</Words>
  <Application>Microsoft Macintosh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ProximaNova</vt:lpstr>
      <vt:lpstr>Arial</vt:lpstr>
      <vt:lpstr>Century Gothic</vt:lpstr>
      <vt:lpstr>Wingdings</vt:lpstr>
      <vt:lpstr>Wingdings 2</vt:lpstr>
      <vt:lpstr>Quotable</vt:lpstr>
      <vt:lpstr>GAMECO  MARKET SALES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  MARKET SALES ANALYSIS </dc:title>
  <dc:creator>황 의진</dc:creator>
  <cp:lastModifiedBy>황 의진</cp:lastModifiedBy>
  <cp:revision>14</cp:revision>
  <cp:lastPrinted>2022-10-21T17:51:37Z</cp:lastPrinted>
  <dcterms:created xsi:type="dcterms:W3CDTF">2022-10-21T13:35:55Z</dcterms:created>
  <dcterms:modified xsi:type="dcterms:W3CDTF">2022-10-21T17:52:51Z</dcterms:modified>
</cp:coreProperties>
</file>