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8" r:id="rId6"/>
    <p:sldId id="261" r:id="rId7"/>
    <p:sldId id="262" r:id="rId8"/>
    <p:sldId id="263" r:id="rId9"/>
    <p:sldId id="264" r:id="rId10"/>
    <p:sldId id="269" r:id="rId11"/>
    <p:sldId id="270" r:id="rId12"/>
    <p:sldId id="265" r:id="rId13"/>
    <p:sldId id="266" r:id="rId14"/>
    <p:sldId id="267" r:id="rId15"/>
    <p:sldId id="271"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43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37096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5381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54298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69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196892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7732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27194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278682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FDF04F-964A-493C-9BE8-4C987D3CA531}" type="datetimeFigureOut">
              <a:rPr kumimoji="1" lang="ja-JP" altLang="en-US" smtClean="0"/>
              <a:t>2023/9/11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393173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DFDF04F-964A-493C-9BE8-4C987D3CA531}" type="datetimeFigureOut">
              <a:rPr kumimoji="1" lang="ja-JP" altLang="en-US" smtClean="0"/>
              <a:t>2023/9/11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42B9DD-8584-4CC4-82C0-74BA21044979}" type="slidenum">
              <a:rPr kumimoji="1" lang="ja-JP" altLang="en-US" smtClean="0"/>
              <a:t>‹#›</a:t>
            </a:fld>
            <a:endParaRPr kumimoji="1" lang="ja-JP" altLang="en-US"/>
          </a:p>
        </p:txBody>
      </p:sp>
    </p:spTree>
    <p:extLst>
      <p:ext uri="{BB962C8B-B14F-4D97-AF65-F5344CB8AC3E}">
        <p14:creationId xmlns:p14="http://schemas.microsoft.com/office/powerpoint/2010/main" val="393450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FDF04F-964A-493C-9BE8-4C987D3CA531}" type="datetimeFigureOut">
              <a:rPr kumimoji="1" lang="ja-JP" altLang="en-US" smtClean="0"/>
              <a:t>2023/9/11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42B9DD-8584-4CC4-82C0-74BA21044979}"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39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CA09A-B83C-468C-81E4-FF91F230142C}"/>
              </a:ext>
            </a:extLst>
          </p:cNvPr>
          <p:cNvSpPr>
            <a:spLocks noGrp="1"/>
          </p:cNvSpPr>
          <p:nvPr>
            <p:ph type="ctrTitle"/>
          </p:nvPr>
        </p:nvSpPr>
        <p:spPr/>
        <p:txBody>
          <a:bodyPr/>
          <a:lstStyle/>
          <a:p>
            <a:r>
              <a:rPr kumimoji="1" lang="ja-JP" altLang="en-US" dirty="0"/>
              <a:t>チケット予約サイト</a:t>
            </a:r>
          </a:p>
        </p:txBody>
      </p:sp>
      <p:sp>
        <p:nvSpPr>
          <p:cNvPr id="3" name="字幕 2">
            <a:extLst>
              <a:ext uri="{FF2B5EF4-FFF2-40B4-BE49-F238E27FC236}">
                <a16:creationId xmlns:a16="http://schemas.microsoft.com/office/drawing/2014/main" id="{C8EEFFE7-86E2-4E84-B5D5-B83C0DF7B5BE}"/>
              </a:ext>
            </a:extLst>
          </p:cNvPr>
          <p:cNvSpPr>
            <a:spLocks noGrp="1"/>
          </p:cNvSpPr>
          <p:nvPr>
            <p:ph type="subTitle" idx="1"/>
          </p:nvPr>
        </p:nvSpPr>
        <p:spPr/>
        <p:txBody>
          <a:bodyPr/>
          <a:lstStyle/>
          <a:p>
            <a:r>
              <a:rPr kumimoji="1" lang="ja-JP" altLang="en-US" dirty="0"/>
              <a:t>氏家　拓馬</a:t>
            </a:r>
          </a:p>
        </p:txBody>
      </p:sp>
    </p:spTree>
    <p:extLst>
      <p:ext uri="{BB962C8B-B14F-4D97-AF65-F5344CB8AC3E}">
        <p14:creationId xmlns:p14="http://schemas.microsoft.com/office/powerpoint/2010/main" val="427423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チケット予約ページ②</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923330"/>
          </a:xfrm>
          <a:prstGeom prst="rect">
            <a:avLst/>
          </a:prstGeom>
          <a:noFill/>
        </p:spPr>
        <p:txBody>
          <a:bodyPr wrap="square" rtlCol="0">
            <a:spAutoFit/>
          </a:bodyPr>
          <a:lstStyle/>
          <a:p>
            <a:r>
              <a:rPr kumimoji="1" lang="ja-JP" altLang="en-US" dirty="0"/>
              <a:t>・予約の対象のなるチケットの詳細が表示される</a:t>
            </a:r>
            <a:endParaRPr kumimoji="1" lang="en-US" altLang="ja-JP" dirty="0"/>
          </a:p>
          <a:p>
            <a:r>
              <a:rPr kumimoji="1" lang="ja-JP" altLang="en-US" dirty="0"/>
              <a:t>・開催日時、シート詳細を選択することでチケットが予約できる</a:t>
            </a:r>
            <a:endParaRPr kumimoji="1" lang="en-US" altLang="ja-JP" dirty="0"/>
          </a:p>
          <a:p>
            <a:r>
              <a:rPr kumimoji="1" lang="ja-JP" altLang="en-US" dirty="0"/>
              <a:t>・入力未実施の場合以下の画面になり、予約が完了しない</a:t>
            </a:r>
            <a:endParaRPr kumimoji="1" lang="en-US" altLang="ja-JP" dirty="0"/>
          </a:p>
        </p:txBody>
      </p:sp>
      <p:pic>
        <p:nvPicPr>
          <p:cNvPr id="5" name="図 4">
            <a:extLst>
              <a:ext uri="{FF2B5EF4-FFF2-40B4-BE49-F238E27FC236}">
                <a16:creationId xmlns:a16="http://schemas.microsoft.com/office/drawing/2014/main" id="{7ABE2DEA-499B-023B-C0EE-966BB2595DF2}"/>
              </a:ext>
            </a:extLst>
          </p:cNvPr>
          <p:cNvPicPr>
            <a:picLocks noChangeAspect="1"/>
          </p:cNvPicPr>
          <p:nvPr/>
        </p:nvPicPr>
        <p:blipFill>
          <a:blip r:embed="rId2"/>
          <a:stretch>
            <a:fillRect/>
          </a:stretch>
        </p:blipFill>
        <p:spPr>
          <a:xfrm>
            <a:off x="755007" y="855783"/>
            <a:ext cx="3310963" cy="5484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678E271E-BDA3-B589-A21D-A8FE60737D1E}"/>
              </a:ext>
            </a:extLst>
          </p:cNvPr>
          <p:cNvPicPr>
            <a:picLocks noChangeAspect="1"/>
          </p:cNvPicPr>
          <p:nvPr/>
        </p:nvPicPr>
        <p:blipFill>
          <a:blip r:embed="rId3"/>
          <a:stretch>
            <a:fillRect/>
          </a:stretch>
        </p:blipFill>
        <p:spPr>
          <a:xfrm>
            <a:off x="5456184" y="2743741"/>
            <a:ext cx="4513437" cy="2101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テキスト ボックス 11">
            <a:extLst>
              <a:ext uri="{FF2B5EF4-FFF2-40B4-BE49-F238E27FC236}">
                <a16:creationId xmlns:a16="http://schemas.microsoft.com/office/drawing/2014/main" id="{D7CAECA2-5D04-27E7-ACD0-D33C08A01F70}"/>
              </a:ext>
            </a:extLst>
          </p:cNvPr>
          <p:cNvSpPr txBox="1"/>
          <p:nvPr/>
        </p:nvSpPr>
        <p:spPr>
          <a:xfrm>
            <a:off x="6081596" y="150735"/>
            <a:ext cx="5847547" cy="461665"/>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\code\book\</a:t>
            </a:r>
            <a:r>
              <a:rPr kumimoji="1" lang="en-US" altLang="ja-JP" sz="1200" dirty="0" err="1"/>
              <a:t>book_form.php</a:t>
            </a:r>
            <a:endParaRPr kumimoji="1" lang="en-US" altLang="ja-JP" sz="1200" dirty="0"/>
          </a:p>
          <a:p>
            <a:r>
              <a:rPr kumimoji="1" lang="en-US" altLang="ja-JP" sz="1200" dirty="0" err="1"/>
              <a:t>ticket_shop</a:t>
            </a:r>
            <a:r>
              <a:rPr kumimoji="1" lang="en-US" altLang="ja-JP" sz="1200" dirty="0"/>
              <a:t>\code\book\</a:t>
            </a:r>
            <a:r>
              <a:rPr kumimoji="1" lang="en-US" altLang="ja-JP" sz="1200" dirty="0" err="1"/>
              <a:t>book_form_check.php</a:t>
            </a:r>
            <a:endParaRPr kumimoji="1" lang="en-US" altLang="ja-JP" sz="1200" dirty="0"/>
          </a:p>
        </p:txBody>
      </p:sp>
    </p:spTree>
    <p:extLst>
      <p:ext uri="{BB962C8B-B14F-4D97-AF65-F5344CB8AC3E}">
        <p14:creationId xmlns:p14="http://schemas.microsoft.com/office/powerpoint/2010/main" val="336808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チケット予約ページ③</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923330"/>
          </a:xfrm>
          <a:prstGeom prst="rect">
            <a:avLst/>
          </a:prstGeom>
          <a:noFill/>
        </p:spPr>
        <p:txBody>
          <a:bodyPr wrap="square" rtlCol="0">
            <a:spAutoFit/>
          </a:bodyPr>
          <a:lstStyle/>
          <a:p>
            <a:r>
              <a:rPr kumimoji="1" lang="ja-JP" altLang="en-US" dirty="0"/>
              <a:t>・選択した開催日時や、シートタイプが画面に表示される</a:t>
            </a:r>
            <a:endParaRPr kumimoji="1" lang="en-US" altLang="ja-JP" dirty="0"/>
          </a:p>
          <a:p>
            <a:r>
              <a:rPr kumimoji="1" lang="ja-JP" altLang="en-US" dirty="0"/>
              <a:t>・チケット予約の最終確認できる</a:t>
            </a:r>
            <a:endParaRPr kumimoji="1" lang="en-US" altLang="ja-JP" dirty="0"/>
          </a:p>
          <a:p>
            <a:r>
              <a:rPr kumimoji="1" lang="ja-JP" altLang="en-US" dirty="0"/>
              <a:t>・以下は左記「予約する」を押した後の画面遷移（予約確定）</a:t>
            </a:r>
            <a:endParaRPr kumimoji="1" lang="en-US" altLang="ja-JP" dirty="0"/>
          </a:p>
        </p:txBody>
      </p:sp>
      <p:pic>
        <p:nvPicPr>
          <p:cNvPr id="3" name="図 2">
            <a:extLst>
              <a:ext uri="{FF2B5EF4-FFF2-40B4-BE49-F238E27FC236}">
                <a16:creationId xmlns:a16="http://schemas.microsoft.com/office/drawing/2014/main" id="{F245B8C5-B115-A589-C46D-15D5553B5DA1}"/>
              </a:ext>
            </a:extLst>
          </p:cNvPr>
          <p:cNvPicPr>
            <a:picLocks noChangeAspect="1"/>
          </p:cNvPicPr>
          <p:nvPr/>
        </p:nvPicPr>
        <p:blipFill>
          <a:blip r:embed="rId2"/>
          <a:stretch>
            <a:fillRect/>
          </a:stretch>
        </p:blipFill>
        <p:spPr>
          <a:xfrm>
            <a:off x="755987" y="902694"/>
            <a:ext cx="2617525" cy="5261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a:extLst>
              <a:ext uri="{FF2B5EF4-FFF2-40B4-BE49-F238E27FC236}">
                <a16:creationId xmlns:a16="http://schemas.microsoft.com/office/drawing/2014/main" id="{3E7E82FA-4E58-0C1F-64A4-0C78F5D072E9}"/>
              </a:ext>
            </a:extLst>
          </p:cNvPr>
          <p:cNvPicPr>
            <a:picLocks noChangeAspect="1"/>
          </p:cNvPicPr>
          <p:nvPr/>
        </p:nvPicPr>
        <p:blipFill>
          <a:blip r:embed="rId3"/>
          <a:stretch>
            <a:fillRect/>
          </a:stretch>
        </p:blipFill>
        <p:spPr>
          <a:xfrm>
            <a:off x="5366219" y="2526212"/>
            <a:ext cx="4772691" cy="2000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a:extLst>
              <a:ext uri="{FF2B5EF4-FFF2-40B4-BE49-F238E27FC236}">
                <a16:creationId xmlns:a16="http://schemas.microsoft.com/office/drawing/2014/main" id="{4540F37C-E22E-32F1-740B-4A75373B4D92}"/>
              </a:ext>
            </a:extLst>
          </p:cNvPr>
          <p:cNvSpPr txBox="1"/>
          <p:nvPr/>
        </p:nvSpPr>
        <p:spPr>
          <a:xfrm>
            <a:off x="6081596" y="150735"/>
            <a:ext cx="5847547" cy="461665"/>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\code\book\</a:t>
            </a:r>
            <a:r>
              <a:rPr kumimoji="1" lang="en-US" altLang="ja-JP" sz="1200" dirty="0" err="1"/>
              <a:t>book_form_check.php</a:t>
            </a:r>
            <a:endParaRPr kumimoji="1" lang="en-US" altLang="ja-JP" sz="1200" dirty="0"/>
          </a:p>
          <a:p>
            <a:r>
              <a:rPr kumimoji="1" lang="en-US" altLang="ja-JP" sz="1200" dirty="0" err="1"/>
              <a:t>ticket_shop</a:t>
            </a:r>
            <a:r>
              <a:rPr kumimoji="1" lang="en-US" altLang="ja-JP" sz="1200" dirty="0"/>
              <a:t>\code\book\</a:t>
            </a:r>
            <a:r>
              <a:rPr kumimoji="1" lang="en-US" altLang="ja-JP" sz="1200" dirty="0" err="1"/>
              <a:t>book_form_done.php</a:t>
            </a:r>
            <a:endParaRPr kumimoji="1" lang="ja-JP" altLang="en-US" sz="1200" dirty="0"/>
          </a:p>
        </p:txBody>
      </p:sp>
    </p:spTree>
    <p:extLst>
      <p:ext uri="{BB962C8B-B14F-4D97-AF65-F5344CB8AC3E}">
        <p14:creationId xmlns:p14="http://schemas.microsoft.com/office/powerpoint/2010/main" val="240662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チケット登録ページ①</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7008233"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7008233"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7008233" y="1145719"/>
            <a:ext cx="4960168" cy="1477328"/>
          </a:xfrm>
          <a:prstGeom prst="rect">
            <a:avLst/>
          </a:prstGeom>
          <a:noFill/>
        </p:spPr>
        <p:txBody>
          <a:bodyPr wrap="square" rtlCol="0">
            <a:spAutoFit/>
          </a:bodyPr>
          <a:lstStyle/>
          <a:p>
            <a:r>
              <a:rPr kumimoji="1" lang="ja-JP" altLang="en-US" dirty="0"/>
              <a:t>・チケットを登録することができる</a:t>
            </a:r>
            <a:endParaRPr kumimoji="1" lang="en-US" altLang="ja-JP" dirty="0"/>
          </a:p>
          <a:p>
            <a:r>
              <a:rPr kumimoji="1" lang="ja-JP" altLang="en-US" dirty="0"/>
              <a:t>・日程は最大</a:t>
            </a:r>
            <a:r>
              <a:rPr kumimoji="1" lang="en-US" altLang="ja-JP" dirty="0"/>
              <a:t>9</a:t>
            </a:r>
            <a:r>
              <a:rPr kumimoji="1" lang="ja-JP" altLang="en-US" dirty="0"/>
              <a:t>公演まで一括登録できる</a:t>
            </a:r>
            <a:endParaRPr kumimoji="1" lang="en-US" altLang="ja-JP" dirty="0"/>
          </a:p>
          <a:p>
            <a:r>
              <a:rPr kumimoji="1" lang="ja-JP" altLang="en-US" dirty="0"/>
              <a:t>・シートを最大</a:t>
            </a:r>
            <a:r>
              <a:rPr kumimoji="1" lang="en-US" altLang="ja-JP" dirty="0"/>
              <a:t>3</a:t>
            </a:r>
            <a:r>
              <a:rPr kumimoji="1" lang="ja-JP" altLang="en-US" dirty="0"/>
              <a:t>種類登録でき、あわせて金額も設定できる。</a:t>
            </a:r>
            <a:endParaRPr kumimoji="1" lang="en-US" altLang="ja-JP" dirty="0"/>
          </a:p>
          <a:p>
            <a:r>
              <a:rPr kumimoji="1" lang="ja-JP" altLang="en-US" dirty="0"/>
              <a:t>・チケット写真を登録できトップ画面に表示される</a:t>
            </a:r>
            <a:endParaRPr kumimoji="1" lang="en-US" altLang="ja-JP" dirty="0"/>
          </a:p>
        </p:txBody>
      </p:sp>
      <p:pic>
        <p:nvPicPr>
          <p:cNvPr id="5" name="図 4">
            <a:extLst>
              <a:ext uri="{FF2B5EF4-FFF2-40B4-BE49-F238E27FC236}">
                <a16:creationId xmlns:a16="http://schemas.microsoft.com/office/drawing/2014/main" id="{87E30C2F-A2DC-E498-3AFA-F23F3710E61D}"/>
              </a:ext>
            </a:extLst>
          </p:cNvPr>
          <p:cNvPicPr>
            <a:picLocks noChangeAspect="1"/>
          </p:cNvPicPr>
          <p:nvPr/>
        </p:nvPicPr>
        <p:blipFill>
          <a:blip r:embed="rId2"/>
          <a:stretch>
            <a:fillRect/>
          </a:stretch>
        </p:blipFill>
        <p:spPr>
          <a:xfrm>
            <a:off x="138570" y="898975"/>
            <a:ext cx="3512265" cy="5262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a:extLst>
              <a:ext uri="{FF2B5EF4-FFF2-40B4-BE49-F238E27FC236}">
                <a16:creationId xmlns:a16="http://schemas.microsoft.com/office/drawing/2014/main" id="{B9502DCF-924D-B29C-629A-349DA231C06F}"/>
              </a:ext>
            </a:extLst>
          </p:cNvPr>
          <p:cNvPicPr>
            <a:picLocks noChangeAspect="1"/>
          </p:cNvPicPr>
          <p:nvPr/>
        </p:nvPicPr>
        <p:blipFill>
          <a:blip r:embed="rId3"/>
          <a:stretch>
            <a:fillRect/>
          </a:stretch>
        </p:blipFill>
        <p:spPr>
          <a:xfrm>
            <a:off x="3810635" y="2324725"/>
            <a:ext cx="2981130" cy="38369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12C33E9F-E504-3F5E-EFE6-3737170901AA}"/>
              </a:ext>
            </a:extLst>
          </p:cNvPr>
          <p:cNvSpPr txBox="1"/>
          <p:nvPr/>
        </p:nvSpPr>
        <p:spPr>
          <a:xfrm>
            <a:off x="6081598" y="245761"/>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\code\ticket\ticket_form.html</a:t>
            </a:r>
          </a:p>
        </p:txBody>
      </p:sp>
    </p:spTree>
    <p:extLst>
      <p:ext uri="{BB962C8B-B14F-4D97-AF65-F5344CB8AC3E}">
        <p14:creationId xmlns:p14="http://schemas.microsoft.com/office/powerpoint/2010/main" val="368323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チケット登録ページ②</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646331"/>
          </a:xfrm>
          <a:prstGeom prst="rect">
            <a:avLst/>
          </a:prstGeom>
          <a:noFill/>
        </p:spPr>
        <p:txBody>
          <a:bodyPr wrap="square" rtlCol="0">
            <a:spAutoFit/>
          </a:bodyPr>
          <a:lstStyle/>
          <a:p>
            <a:r>
              <a:rPr kumimoji="1" lang="ja-JP" altLang="en-US" dirty="0"/>
              <a:t>・チケット登録情報のチェック</a:t>
            </a:r>
            <a:endParaRPr kumimoji="1" lang="en-US" altLang="ja-JP" dirty="0"/>
          </a:p>
          <a:p>
            <a:r>
              <a:rPr kumimoji="1" lang="ja-JP" altLang="en-US" dirty="0"/>
              <a:t>　登録内容に不備があると左記のような画面に遷移する</a:t>
            </a:r>
            <a:endParaRPr kumimoji="1" lang="en-US" altLang="ja-JP" dirty="0"/>
          </a:p>
        </p:txBody>
      </p:sp>
      <p:pic>
        <p:nvPicPr>
          <p:cNvPr id="3" name="図 2">
            <a:extLst>
              <a:ext uri="{FF2B5EF4-FFF2-40B4-BE49-F238E27FC236}">
                <a16:creationId xmlns:a16="http://schemas.microsoft.com/office/drawing/2014/main" id="{01527096-B911-3F00-DF0F-2A7B8576508C}"/>
              </a:ext>
            </a:extLst>
          </p:cNvPr>
          <p:cNvPicPr>
            <a:picLocks noChangeAspect="1"/>
          </p:cNvPicPr>
          <p:nvPr/>
        </p:nvPicPr>
        <p:blipFill>
          <a:blip r:embed="rId2"/>
          <a:stretch>
            <a:fillRect/>
          </a:stretch>
        </p:blipFill>
        <p:spPr>
          <a:xfrm>
            <a:off x="262857" y="867731"/>
            <a:ext cx="4696678" cy="4600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テキスト ボックス 4">
            <a:extLst>
              <a:ext uri="{FF2B5EF4-FFF2-40B4-BE49-F238E27FC236}">
                <a16:creationId xmlns:a16="http://schemas.microsoft.com/office/drawing/2014/main" id="{1B21E8A2-F5AD-32EC-7149-B646F31A6F93}"/>
              </a:ext>
            </a:extLst>
          </p:cNvPr>
          <p:cNvSpPr txBox="1"/>
          <p:nvPr/>
        </p:nvSpPr>
        <p:spPr>
          <a:xfrm>
            <a:off x="5868236" y="310253"/>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ticket_form_check.php</a:t>
            </a:r>
            <a:endParaRPr kumimoji="1" lang="en-US" altLang="ja-JP" sz="1200" dirty="0"/>
          </a:p>
        </p:txBody>
      </p:sp>
    </p:spTree>
    <p:extLst>
      <p:ext uri="{BB962C8B-B14F-4D97-AF65-F5344CB8AC3E}">
        <p14:creationId xmlns:p14="http://schemas.microsoft.com/office/powerpoint/2010/main" val="126014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チケット登録ページ③</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1200329"/>
          </a:xfrm>
          <a:prstGeom prst="rect">
            <a:avLst/>
          </a:prstGeom>
          <a:noFill/>
        </p:spPr>
        <p:txBody>
          <a:bodyPr wrap="square" rtlCol="0">
            <a:spAutoFit/>
          </a:bodyPr>
          <a:lstStyle/>
          <a:p>
            <a:r>
              <a:rPr kumimoji="1" lang="ja-JP" altLang="en-US" dirty="0"/>
              <a:t>・登録内容に問題がない場合、確認ページに遷移し、</a:t>
            </a:r>
            <a:r>
              <a:rPr kumimoji="1" lang="en-US" altLang="ja-JP" dirty="0"/>
              <a:t>OK</a:t>
            </a:r>
            <a:r>
              <a:rPr kumimoji="1" lang="ja-JP" altLang="en-US" dirty="0"/>
              <a:t>ボタンが表示される。</a:t>
            </a:r>
            <a:r>
              <a:rPr kumimoji="1" lang="en-US" altLang="ja-JP" dirty="0"/>
              <a:t>(NG</a:t>
            </a:r>
            <a:r>
              <a:rPr kumimoji="1" lang="ja-JP" altLang="en-US" dirty="0"/>
              <a:t>の場合、表示されない</a:t>
            </a:r>
            <a:r>
              <a:rPr kumimoji="1" lang="en-US" altLang="ja-JP" dirty="0"/>
              <a:t>)</a:t>
            </a:r>
          </a:p>
          <a:p>
            <a:r>
              <a:rPr kumimoji="1" lang="ja-JP" altLang="en-US" dirty="0"/>
              <a:t>・</a:t>
            </a:r>
            <a:r>
              <a:rPr kumimoji="1" lang="en-US" altLang="ja-JP" dirty="0"/>
              <a:t>OK</a:t>
            </a:r>
            <a:r>
              <a:rPr kumimoji="1" lang="ja-JP" altLang="en-US" dirty="0"/>
              <a:t>ボタンを押下した場合、以下の画面に遷移し、チケット情報が登録される。</a:t>
            </a:r>
            <a:endParaRPr kumimoji="1" lang="en-US" altLang="ja-JP" dirty="0"/>
          </a:p>
        </p:txBody>
      </p:sp>
      <p:pic>
        <p:nvPicPr>
          <p:cNvPr id="3" name="図 2">
            <a:extLst>
              <a:ext uri="{FF2B5EF4-FFF2-40B4-BE49-F238E27FC236}">
                <a16:creationId xmlns:a16="http://schemas.microsoft.com/office/drawing/2014/main" id="{47336D27-6F5B-02D1-5CAA-D24633E16E50}"/>
              </a:ext>
            </a:extLst>
          </p:cNvPr>
          <p:cNvPicPr>
            <a:picLocks noChangeAspect="1"/>
          </p:cNvPicPr>
          <p:nvPr/>
        </p:nvPicPr>
        <p:blipFill>
          <a:blip r:embed="rId2"/>
          <a:stretch>
            <a:fillRect/>
          </a:stretch>
        </p:blipFill>
        <p:spPr>
          <a:xfrm>
            <a:off x="700564" y="780173"/>
            <a:ext cx="3418675" cy="55140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a:extLst>
              <a:ext uri="{FF2B5EF4-FFF2-40B4-BE49-F238E27FC236}">
                <a16:creationId xmlns:a16="http://schemas.microsoft.com/office/drawing/2014/main" id="{337D2822-2A00-F07F-2C53-C6ECAC1DF6BE}"/>
              </a:ext>
            </a:extLst>
          </p:cNvPr>
          <p:cNvPicPr>
            <a:picLocks noChangeAspect="1"/>
          </p:cNvPicPr>
          <p:nvPr/>
        </p:nvPicPr>
        <p:blipFill>
          <a:blip r:embed="rId3"/>
          <a:stretch>
            <a:fillRect/>
          </a:stretch>
        </p:blipFill>
        <p:spPr>
          <a:xfrm>
            <a:off x="5326601" y="2567522"/>
            <a:ext cx="5391486" cy="1265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a:extLst>
              <a:ext uri="{FF2B5EF4-FFF2-40B4-BE49-F238E27FC236}">
                <a16:creationId xmlns:a16="http://schemas.microsoft.com/office/drawing/2014/main" id="{6B18FB61-DF67-CA54-67E4-4435C6DCA413}"/>
              </a:ext>
            </a:extLst>
          </p:cNvPr>
          <p:cNvPicPr>
            <a:picLocks noChangeAspect="1"/>
          </p:cNvPicPr>
          <p:nvPr/>
        </p:nvPicPr>
        <p:blipFill>
          <a:blip r:embed="rId4"/>
          <a:stretch>
            <a:fillRect/>
          </a:stretch>
        </p:blipFill>
        <p:spPr>
          <a:xfrm>
            <a:off x="8498292" y="3402367"/>
            <a:ext cx="2905053" cy="3049184"/>
          </a:xfrm>
          <a:prstGeom prst="rect">
            <a:avLst/>
          </a:prstGeom>
        </p:spPr>
      </p:pic>
      <p:sp>
        <p:nvSpPr>
          <p:cNvPr id="8" name="正方形/長方形 7">
            <a:extLst>
              <a:ext uri="{FF2B5EF4-FFF2-40B4-BE49-F238E27FC236}">
                <a16:creationId xmlns:a16="http://schemas.microsoft.com/office/drawing/2014/main" id="{10B89D21-65F5-0193-276A-9E133AA290DE}"/>
              </a:ext>
            </a:extLst>
          </p:cNvPr>
          <p:cNvSpPr/>
          <p:nvPr/>
        </p:nvSpPr>
        <p:spPr>
          <a:xfrm>
            <a:off x="8655728" y="5415378"/>
            <a:ext cx="1083076" cy="11540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4B64D5F-2EE3-7226-CEF4-B1F67E915CFA}"/>
              </a:ext>
            </a:extLst>
          </p:cNvPr>
          <p:cNvSpPr txBox="1"/>
          <p:nvPr/>
        </p:nvSpPr>
        <p:spPr>
          <a:xfrm>
            <a:off x="6081596" y="150735"/>
            <a:ext cx="5847547" cy="461665"/>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ticket_form_check.php</a:t>
            </a:r>
            <a:endParaRPr kumimoji="1" lang="en-US" altLang="ja-JP" sz="1200" dirty="0"/>
          </a:p>
          <a:p>
            <a:r>
              <a:rPr kumimoji="1" lang="en-US" altLang="ja-JP" sz="1200" dirty="0" err="1"/>
              <a:t>ticket_shop</a:t>
            </a:r>
            <a:r>
              <a:rPr kumimoji="1" lang="en-US" altLang="ja-JP" sz="1200" dirty="0"/>
              <a:t>\code\ticket\</a:t>
            </a:r>
            <a:r>
              <a:rPr kumimoji="1" lang="en-US" altLang="ja-JP" sz="1200" dirty="0" err="1"/>
              <a:t>ticket_form_done.php</a:t>
            </a:r>
            <a:endParaRPr kumimoji="1" lang="ja-JP" altLang="en-US" sz="1200" dirty="0"/>
          </a:p>
        </p:txBody>
      </p:sp>
    </p:spTree>
    <p:extLst>
      <p:ext uri="{BB962C8B-B14F-4D97-AF65-F5344CB8AC3E}">
        <p14:creationId xmlns:p14="http://schemas.microsoft.com/office/powerpoint/2010/main" val="385745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登録チケット一覧ページ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1477328"/>
          </a:xfrm>
          <a:prstGeom prst="rect">
            <a:avLst/>
          </a:prstGeom>
          <a:noFill/>
        </p:spPr>
        <p:txBody>
          <a:bodyPr wrap="square" rtlCol="0">
            <a:spAutoFit/>
          </a:bodyPr>
          <a:lstStyle/>
          <a:p>
            <a:r>
              <a:rPr kumimoji="1" lang="ja-JP" altLang="en-US" dirty="0"/>
              <a:t>・登録済みのチケットが一覧表示される</a:t>
            </a:r>
            <a:endParaRPr kumimoji="1" lang="en-US" altLang="ja-JP" dirty="0"/>
          </a:p>
          <a:p>
            <a:r>
              <a:rPr kumimoji="1" lang="ja-JP" altLang="en-US" dirty="0"/>
              <a:t>・ラジオボタンを用意し、選択したチケットについて、</a:t>
            </a:r>
            <a:endParaRPr kumimoji="1" lang="en-US" altLang="ja-JP" dirty="0"/>
          </a:p>
          <a:p>
            <a:r>
              <a:rPr kumimoji="1" lang="ja-JP" altLang="en-US" dirty="0"/>
              <a:t>「参照」「修正」「削除」ができる</a:t>
            </a:r>
            <a:endParaRPr kumimoji="1" lang="en-US" altLang="ja-JP" dirty="0"/>
          </a:p>
          <a:p>
            <a:r>
              <a:rPr kumimoji="1" lang="ja-JP" altLang="en-US" dirty="0"/>
              <a:t>・「追加」ボタンを押すと、チケット登録画面に遷移し、新規チケットを登録できる</a:t>
            </a:r>
            <a:endParaRPr kumimoji="1" lang="en-US" altLang="ja-JP" dirty="0"/>
          </a:p>
        </p:txBody>
      </p:sp>
      <p:pic>
        <p:nvPicPr>
          <p:cNvPr id="4" name="図 3">
            <a:extLst>
              <a:ext uri="{FF2B5EF4-FFF2-40B4-BE49-F238E27FC236}">
                <a16:creationId xmlns:a16="http://schemas.microsoft.com/office/drawing/2014/main" id="{CD6AD3F4-2044-04F7-AA76-FADEE1FAC1AE}"/>
              </a:ext>
            </a:extLst>
          </p:cNvPr>
          <p:cNvPicPr>
            <a:picLocks noChangeAspect="1"/>
          </p:cNvPicPr>
          <p:nvPr/>
        </p:nvPicPr>
        <p:blipFill>
          <a:blip r:embed="rId2"/>
          <a:stretch>
            <a:fillRect/>
          </a:stretch>
        </p:blipFill>
        <p:spPr>
          <a:xfrm>
            <a:off x="262857" y="780173"/>
            <a:ext cx="4578883" cy="4121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図 8">
            <a:extLst>
              <a:ext uri="{FF2B5EF4-FFF2-40B4-BE49-F238E27FC236}">
                <a16:creationId xmlns:a16="http://schemas.microsoft.com/office/drawing/2014/main" id="{E13E3166-B675-092B-05F1-1877EF028AB4}"/>
              </a:ext>
            </a:extLst>
          </p:cNvPr>
          <p:cNvPicPr>
            <a:picLocks noChangeAspect="1"/>
          </p:cNvPicPr>
          <p:nvPr/>
        </p:nvPicPr>
        <p:blipFill>
          <a:blip r:embed="rId3"/>
          <a:stretch>
            <a:fillRect/>
          </a:stretch>
        </p:blipFill>
        <p:spPr>
          <a:xfrm>
            <a:off x="262856" y="4985611"/>
            <a:ext cx="2560242" cy="1204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テキスト ボックス 11">
            <a:extLst>
              <a:ext uri="{FF2B5EF4-FFF2-40B4-BE49-F238E27FC236}">
                <a16:creationId xmlns:a16="http://schemas.microsoft.com/office/drawing/2014/main" id="{99F0A45E-8AD6-04EF-57BA-0F2D06F7BF57}"/>
              </a:ext>
            </a:extLst>
          </p:cNvPr>
          <p:cNvSpPr txBox="1"/>
          <p:nvPr/>
        </p:nvSpPr>
        <p:spPr>
          <a:xfrm>
            <a:off x="6117634" y="288421"/>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ticket_list.php</a:t>
            </a:r>
            <a:endParaRPr kumimoji="1" lang="ja-JP" altLang="en-US" sz="1200" dirty="0"/>
          </a:p>
        </p:txBody>
      </p:sp>
    </p:spTree>
    <p:extLst>
      <p:ext uri="{BB962C8B-B14F-4D97-AF65-F5344CB8AC3E}">
        <p14:creationId xmlns:p14="http://schemas.microsoft.com/office/powerpoint/2010/main" val="2065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登録チケット一覧ページ</a:t>
              </a:r>
              <a:r>
                <a:rPr kumimoji="1" lang="en-US" altLang="ja-JP" sz="2800" dirty="0"/>
                <a:t>(</a:t>
              </a:r>
              <a:r>
                <a:rPr kumimoji="1" lang="ja-JP" altLang="en-US" sz="2800" dirty="0"/>
                <a:t>修正</a:t>
              </a:r>
              <a:r>
                <a:rPr kumimoji="1" lang="en-US" altLang="ja-JP" sz="2800" dirty="0"/>
                <a:t>)</a:t>
              </a:r>
              <a:endParaRPr kumimoji="1" lang="ja-JP" altLang="en-US" sz="2800" dirty="0"/>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646331"/>
          </a:xfrm>
          <a:prstGeom prst="rect">
            <a:avLst/>
          </a:prstGeom>
          <a:noFill/>
        </p:spPr>
        <p:txBody>
          <a:bodyPr wrap="square" rtlCol="0">
            <a:spAutoFit/>
          </a:bodyPr>
          <a:lstStyle/>
          <a:p>
            <a:r>
              <a:rPr kumimoji="1" lang="ja-JP" altLang="en-US" dirty="0"/>
              <a:t>・チケットの登録内容を修正できる</a:t>
            </a:r>
            <a:endParaRPr kumimoji="1" lang="en-US" altLang="ja-JP" dirty="0"/>
          </a:p>
          <a:p>
            <a:r>
              <a:rPr kumimoji="1" lang="ja-JP" altLang="en-US" dirty="0"/>
              <a:t>・修正後は以下の画面に遷移し、「</a:t>
            </a:r>
            <a:r>
              <a:rPr kumimoji="1" lang="en-US" altLang="ja-JP" dirty="0"/>
              <a:t>OK</a:t>
            </a:r>
            <a:r>
              <a:rPr kumimoji="1" lang="ja-JP" altLang="en-US" dirty="0"/>
              <a:t>」ボタンで修正完了する</a:t>
            </a:r>
            <a:endParaRPr kumimoji="1" lang="en-US" altLang="ja-JP" dirty="0"/>
          </a:p>
        </p:txBody>
      </p:sp>
      <p:pic>
        <p:nvPicPr>
          <p:cNvPr id="6" name="図 5">
            <a:extLst>
              <a:ext uri="{FF2B5EF4-FFF2-40B4-BE49-F238E27FC236}">
                <a16:creationId xmlns:a16="http://schemas.microsoft.com/office/drawing/2014/main" id="{E0E55D84-7B18-F1EE-1B80-4B524477A030}"/>
              </a:ext>
            </a:extLst>
          </p:cNvPr>
          <p:cNvPicPr>
            <a:picLocks noChangeAspect="1"/>
          </p:cNvPicPr>
          <p:nvPr/>
        </p:nvPicPr>
        <p:blipFill>
          <a:blip r:embed="rId2"/>
          <a:stretch>
            <a:fillRect/>
          </a:stretch>
        </p:blipFill>
        <p:spPr>
          <a:xfrm>
            <a:off x="470629" y="964839"/>
            <a:ext cx="3466979" cy="40150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図 7">
            <a:extLst>
              <a:ext uri="{FF2B5EF4-FFF2-40B4-BE49-F238E27FC236}">
                <a16:creationId xmlns:a16="http://schemas.microsoft.com/office/drawing/2014/main" id="{9D108DD9-62ED-B86A-1331-2574B7DF7C26}"/>
              </a:ext>
            </a:extLst>
          </p:cNvPr>
          <p:cNvPicPr>
            <a:picLocks noChangeAspect="1"/>
          </p:cNvPicPr>
          <p:nvPr/>
        </p:nvPicPr>
        <p:blipFill>
          <a:blip r:embed="rId3"/>
          <a:stretch>
            <a:fillRect/>
          </a:stretch>
        </p:blipFill>
        <p:spPr>
          <a:xfrm>
            <a:off x="428683" y="4637582"/>
            <a:ext cx="2476715" cy="1524132"/>
          </a:xfrm>
          <a:prstGeom prst="rect">
            <a:avLst/>
          </a:prstGeom>
        </p:spPr>
      </p:pic>
      <p:pic>
        <p:nvPicPr>
          <p:cNvPr id="11" name="図 10">
            <a:extLst>
              <a:ext uri="{FF2B5EF4-FFF2-40B4-BE49-F238E27FC236}">
                <a16:creationId xmlns:a16="http://schemas.microsoft.com/office/drawing/2014/main" id="{AE25A076-1B7F-AEA8-8F5E-B4BC1F9AF576}"/>
              </a:ext>
            </a:extLst>
          </p:cNvPr>
          <p:cNvPicPr>
            <a:picLocks noChangeAspect="1"/>
          </p:cNvPicPr>
          <p:nvPr/>
        </p:nvPicPr>
        <p:blipFill>
          <a:blip r:embed="rId4"/>
          <a:stretch>
            <a:fillRect/>
          </a:stretch>
        </p:blipFill>
        <p:spPr>
          <a:xfrm>
            <a:off x="5326759" y="2013524"/>
            <a:ext cx="3571193" cy="3772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テキスト ボックス 11">
            <a:extLst>
              <a:ext uri="{FF2B5EF4-FFF2-40B4-BE49-F238E27FC236}">
                <a16:creationId xmlns:a16="http://schemas.microsoft.com/office/drawing/2014/main" id="{10537C50-6F1B-DA83-FF99-0D8351742F67}"/>
              </a:ext>
            </a:extLst>
          </p:cNvPr>
          <p:cNvSpPr txBox="1"/>
          <p:nvPr/>
        </p:nvSpPr>
        <p:spPr>
          <a:xfrm>
            <a:off x="6107474" y="64901"/>
            <a:ext cx="5847547" cy="646331"/>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ticket_edit.php</a:t>
            </a:r>
            <a:endParaRPr kumimoji="1" lang="en-US" altLang="ja-JP" sz="1200" dirty="0"/>
          </a:p>
          <a:p>
            <a:r>
              <a:rPr kumimoji="1" lang="en-US" altLang="ja-JP" sz="1200" dirty="0" err="1"/>
              <a:t>ticket_shop</a:t>
            </a:r>
            <a:r>
              <a:rPr kumimoji="1" lang="en-US" altLang="ja-JP" sz="1200" dirty="0"/>
              <a:t>\code\ticket\ </a:t>
            </a:r>
            <a:r>
              <a:rPr kumimoji="1" lang="en-US" altLang="ja-JP" sz="1200" dirty="0" err="1"/>
              <a:t>ticket_edit_check.php</a:t>
            </a:r>
            <a:endParaRPr kumimoji="1" lang="en-US" altLang="ja-JP" sz="1200" dirty="0"/>
          </a:p>
          <a:p>
            <a:r>
              <a:rPr kumimoji="1" lang="en-US" altLang="ja-JP" sz="1200" dirty="0" err="1"/>
              <a:t>ticket_shop</a:t>
            </a:r>
            <a:r>
              <a:rPr kumimoji="1" lang="en-US" altLang="ja-JP" sz="1200" dirty="0"/>
              <a:t>\code\ticket\ </a:t>
            </a:r>
            <a:r>
              <a:rPr kumimoji="1" lang="en-US" altLang="ja-JP" sz="1200" dirty="0" err="1"/>
              <a:t>ticket_edit_done.php</a:t>
            </a:r>
            <a:endParaRPr kumimoji="1" lang="ja-JP" altLang="en-US" sz="1200" dirty="0"/>
          </a:p>
        </p:txBody>
      </p:sp>
    </p:spTree>
    <p:extLst>
      <p:ext uri="{BB962C8B-B14F-4D97-AF65-F5344CB8AC3E}">
        <p14:creationId xmlns:p14="http://schemas.microsoft.com/office/powerpoint/2010/main" val="215403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登録チケット一覧ページ</a:t>
              </a:r>
              <a:r>
                <a:rPr kumimoji="1" lang="en-US" altLang="ja-JP" sz="2800" dirty="0"/>
                <a:t>(</a:t>
              </a:r>
              <a:r>
                <a:rPr kumimoji="1" lang="ja-JP" altLang="en-US" sz="2800" dirty="0"/>
                <a:t>削除</a:t>
              </a:r>
              <a:r>
                <a:rPr kumimoji="1" lang="en-US" altLang="ja-JP" sz="2800" dirty="0"/>
                <a:t>)</a:t>
              </a:r>
              <a:endParaRPr kumimoji="1" lang="ja-JP" altLang="en-US" sz="2800" dirty="0"/>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646331"/>
          </a:xfrm>
          <a:prstGeom prst="rect">
            <a:avLst/>
          </a:prstGeom>
          <a:noFill/>
        </p:spPr>
        <p:txBody>
          <a:bodyPr wrap="square" rtlCol="0">
            <a:spAutoFit/>
          </a:bodyPr>
          <a:lstStyle/>
          <a:p>
            <a:r>
              <a:rPr kumimoji="1" lang="ja-JP" altLang="en-US" dirty="0"/>
              <a:t>・登録したチケットを削除できる</a:t>
            </a:r>
            <a:endParaRPr kumimoji="1" lang="en-US" altLang="ja-JP" dirty="0"/>
          </a:p>
          <a:p>
            <a:r>
              <a:rPr kumimoji="1" lang="ja-JP" altLang="en-US" dirty="0"/>
              <a:t>・削除されるチケット内容について表示される</a:t>
            </a:r>
            <a:endParaRPr kumimoji="1" lang="en-US" altLang="ja-JP" dirty="0"/>
          </a:p>
        </p:txBody>
      </p:sp>
      <p:pic>
        <p:nvPicPr>
          <p:cNvPr id="3" name="図 2">
            <a:extLst>
              <a:ext uri="{FF2B5EF4-FFF2-40B4-BE49-F238E27FC236}">
                <a16:creationId xmlns:a16="http://schemas.microsoft.com/office/drawing/2014/main" id="{50B97FDD-378C-FF72-BE92-BC52E010B339}"/>
              </a:ext>
            </a:extLst>
          </p:cNvPr>
          <p:cNvPicPr>
            <a:picLocks noChangeAspect="1"/>
          </p:cNvPicPr>
          <p:nvPr/>
        </p:nvPicPr>
        <p:blipFill>
          <a:blip r:embed="rId2"/>
          <a:stretch>
            <a:fillRect/>
          </a:stretch>
        </p:blipFill>
        <p:spPr>
          <a:xfrm>
            <a:off x="576505" y="1149505"/>
            <a:ext cx="4015376" cy="23571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F36D999A-DA34-C6DF-FC90-0E8EA7B9DC13}"/>
              </a:ext>
            </a:extLst>
          </p:cNvPr>
          <p:cNvSpPr txBox="1"/>
          <p:nvPr/>
        </p:nvSpPr>
        <p:spPr>
          <a:xfrm>
            <a:off x="6117634" y="288421"/>
            <a:ext cx="5847547" cy="461665"/>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ticket_delete.php</a:t>
            </a:r>
            <a:endParaRPr kumimoji="1" lang="en-US" altLang="ja-JP" sz="1200" dirty="0"/>
          </a:p>
          <a:p>
            <a:r>
              <a:rPr kumimoji="1" lang="en-US" altLang="ja-JP" sz="1200" dirty="0" err="1"/>
              <a:t>ticket_shop</a:t>
            </a:r>
            <a:r>
              <a:rPr kumimoji="1" lang="en-US" altLang="ja-JP" sz="1200" dirty="0"/>
              <a:t>\code\ticket\</a:t>
            </a:r>
            <a:r>
              <a:rPr kumimoji="1" lang="en-US" altLang="ja-JP" sz="1200" dirty="0" err="1"/>
              <a:t>ticket_delete_done.php</a:t>
            </a:r>
            <a:endParaRPr kumimoji="1" lang="en-US" altLang="ja-JP" sz="1200" dirty="0"/>
          </a:p>
        </p:txBody>
      </p:sp>
    </p:spTree>
    <p:extLst>
      <p:ext uri="{BB962C8B-B14F-4D97-AF65-F5344CB8AC3E}">
        <p14:creationId xmlns:p14="http://schemas.microsoft.com/office/powerpoint/2010/main" val="171344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en-US" altLang="ja-JP" sz="2800" dirty="0"/>
                <a:t>(</a:t>
              </a:r>
              <a:r>
                <a:rPr kumimoji="1" lang="ja-JP" altLang="en-US" sz="2800" dirty="0"/>
                <a:t>補足</a:t>
              </a:r>
              <a:r>
                <a:rPr kumimoji="1" lang="en-US" altLang="ja-JP" sz="2800" dirty="0"/>
                <a:t>)DB</a:t>
              </a:r>
              <a:r>
                <a:rPr kumimoji="1" lang="ja-JP" altLang="en-US" sz="2800" dirty="0"/>
                <a:t>設計</a:t>
              </a:r>
              <a:r>
                <a:rPr kumimoji="1" lang="en-US" altLang="ja-JP" sz="2800" dirty="0"/>
                <a:t>(E-R</a:t>
              </a:r>
              <a:r>
                <a:rPr kumimoji="1" lang="ja-JP" altLang="en-US" sz="2800" dirty="0"/>
                <a:t>図</a:t>
              </a:r>
              <a:r>
                <a:rPr kumimoji="1" lang="en-US" altLang="ja-JP" sz="2800" dirty="0"/>
                <a:t>)</a:t>
              </a:r>
              <a:endParaRPr kumimoji="1" lang="ja-JP" altLang="en-US" sz="2800" dirty="0"/>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図 5">
            <a:extLst>
              <a:ext uri="{FF2B5EF4-FFF2-40B4-BE49-F238E27FC236}">
                <a16:creationId xmlns:a16="http://schemas.microsoft.com/office/drawing/2014/main" id="{0758658B-E8D1-8DAD-EE75-D5C1CE920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838201"/>
            <a:ext cx="7280317" cy="5323513"/>
          </a:xfrm>
          <a:prstGeom prst="rect">
            <a:avLst/>
          </a:prstGeom>
        </p:spPr>
      </p:pic>
    </p:spTree>
    <p:extLst>
      <p:ext uri="{BB962C8B-B14F-4D97-AF65-F5344CB8AC3E}">
        <p14:creationId xmlns:p14="http://schemas.microsoft.com/office/powerpoint/2010/main" val="125140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7FD0E-DFF1-4E0F-9768-B1A3828E8920}"/>
              </a:ext>
            </a:extLst>
          </p:cNvPr>
          <p:cNvSpPr>
            <a:spLocks noGrp="1"/>
          </p:cNvSpPr>
          <p:nvPr>
            <p:ph type="title"/>
          </p:nvPr>
        </p:nvSpPr>
        <p:spPr>
          <a:xfrm>
            <a:off x="1073092" y="776187"/>
            <a:ext cx="10515600" cy="1069392"/>
          </a:xfrm>
        </p:spPr>
        <p:txBody>
          <a:bodyPr>
            <a:normAutofit/>
          </a:bodyPr>
          <a:lstStyle/>
          <a:p>
            <a:r>
              <a:rPr kumimoji="1" lang="ja-JP" altLang="en-US" dirty="0"/>
              <a:t>主要サービス</a:t>
            </a:r>
          </a:p>
        </p:txBody>
      </p:sp>
      <p:sp>
        <p:nvSpPr>
          <p:cNvPr id="3" name="コンテンツ プレースホルダー 2">
            <a:extLst>
              <a:ext uri="{FF2B5EF4-FFF2-40B4-BE49-F238E27FC236}">
                <a16:creationId xmlns:a16="http://schemas.microsoft.com/office/drawing/2014/main" id="{A459C213-6450-42E2-B5E2-D365518CE287}"/>
              </a:ext>
            </a:extLst>
          </p:cNvPr>
          <p:cNvSpPr>
            <a:spLocks noGrp="1"/>
          </p:cNvSpPr>
          <p:nvPr>
            <p:ph idx="1"/>
          </p:nvPr>
        </p:nvSpPr>
        <p:spPr/>
        <p:txBody>
          <a:bodyPr/>
          <a:lstStyle/>
          <a:p>
            <a:r>
              <a:rPr kumimoji="1" lang="ja-JP" altLang="en-US" dirty="0"/>
              <a:t>・コンサートやスポーツ観戦のチケットを予約できるサイトを制作した</a:t>
            </a:r>
            <a:endParaRPr kumimoji="1" lang="en-US" altLang="ja-JP" dirty="0"/>
          </a:p>
          <a:p>
            <a:pPr marL="0" indent="0">
              <a:buNone/>
            </a:pPr>
            <a:r>
              <a:rPr lang="ja-JP" altLang="en-US" dirty="0"/>
              <a:t>　・事業者側がチケット登録について以下の機能を利用することができる</a:t>
            </a:r>
            <a:endParaRPr lang="en-US" altLang="ja-JP" dirty="0"/>
          </a:p>
          <a:p>
            <a:pPr lvl="1">
              <a:buFont typeface="Arial" panose="020B0604020202020204" pitchFamily="34" charset="0"/>
              <a:buChar char="•"/>
            </a:pPr>
            <a:r>
              <a:rPr lang="ja-JP" altLang="en-US" dirty="0"/>
              <a:t>開催したいチケットを登録することができる</a:t>
            </a:r>
            <a:endParaRPr lang="en-US" altLang="ja-JP" dirty="0"/>
          </a:p>
          <a:p>
            <a:pPr lvl="1">
              <a:buFont typeface="Arial" panose="020B0604020202020204" pitchFamily="34" charset="0"/>
              <a:buChar char="•"/>
            </a:pPr>
            <a:r>
              <a:rPr kumimoji="1" lang="ja-JP" altLang="en-US" dirty="0"/>
              <a:t>登録したチケットの内容を修正することができる</a:t>
            </a:r>
            <a:endParaRPr lang="en-US" altLang="ja-JP" dirty="0"/>
          </a:p>
          <a:p>
            <a:pPr lvl="1">
              <a:buFont typeface="Arial" panose="020B0604020202020204" pitchFamily="34" charset="0"/>
              <a:buChar char="•"/>
            </a:pPr>
            <a:r>
              <a:rPr lang="ja-JP" altLang="en-US" dirty="0"/>
              <a:t>登録したチケットを削除することができる</a:t>
            </a:r>
            <a:endParaRPr lang="en-US" altLang="ja-JP" dirty="0"/>
          </a:p>
          <a:p>
            <a:pPr lvl="1"/>
            <a:endParaRPr lang="en-US" altLang="ja-JP" dirty="0"/>
          </a:p>
          <a:p>
            <a:pPr marL="201168" lvl="1" indent="0">
              <a:buNone/>
            </a:pPr>
            <a:r>
              <a:rPr lang="ja-JP" altLang="en-US" dirty="0"/>
              <a:t>・利用者側は以下の機能を利用することができる</a:t>
            </a:r>
            <a:endParaRPr lang="en-US" altLang="ja-JP" dirty="0"/>
          </a:p>
          <a:p>
            <a:pPr lvl="1">
              <a:buFont typeface="Arial" panose="020B0604020202020204" pitchFamily="34" charset="0"/>
              <a:buChar char="•"/>
            </a:pPr>
            <a:r>
              <a:rPr lang="ja-JP" altLang="en-US" dirty="0"/>
              <a:t>登録されたチケットを予約することができる</a:t>
            </a:r>
            <a:endParaRPr lang="en-US" altLang="ja-JP" dirty="0"/>
          </a:p>
          <a:p>
            <a:pPr lvl="1">
              <a:buFont typeface="Arial" panose="020B0604020202020204" pitchFamily="34" charset="0"/>
              <a:buChar char="•"/>
            </a:pPr>
            <a:r>
              <a:rPr lang="ja-JP" altLang="en-US" dirty="0"/>
              <a:t>予約したチケット内容を変更することができる</a:t>
            </a:r>
            <a:endParaRPr lang="en-US" altLang="ja-JP" dirty="0"/>
          </a:p>
          <a:p>
            <a:pPr lvl="1">
              <a:buFont typeface="Arial" panose="020B0604020202020204" pitchFamily="34" charset="0"/>
              <a:buChar char="•"/>
            </a:pPr>
            <a:r>
              <a:rPr lang="ja-JP" altLang="en-US" dirty="0"/>
              <a:t>予約したチケットをキャンセルすることができる</a:t>
            </a:r>
            <a:endParaRPr lang="en-US" altLang="ja-JP" dirty="0"/>
          </a:p>
          <a:p>
            <a:pPr lvl="1"/>
            <a:endParaRPr lang="en-US" altLang="ja-JP" dirty="0"/>
          </a:p>
        </p:txBody>
      </p:sp>
    </p:spTree>
    <p:extLst>
      <p:ext uri="{BB962C8B-B14F-4D97-AF65-F5344CB8AC3E}">
        <p14:creationId xmlns:p14="http://schemas.microsoft.com/office/powerpoint/2010/main" val="4717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6C74D-DCF4-482F-B04E-7EC794664D41}"/>
              </a:ext>
            </a:extLst>
          </p:cNvPr>
          <p:cNvSpPr>
            <a:spLocks noGrp="1"/>
          </p:cNvSpPr>
          <p:nvPr>
            <p:ph type="title"/>
          </p:nvPr>
        </p:nvSpPr>
        <p:spPr/>
        <p:txBody>
          <a:bodyPr/>
          <a:lstStyle/>
          <a:p>
            <a:r>
              <a:rPr lang="ja-JP" altLang="en-US" dirty="0"/>
              <a:t>制作環境</a:t>
            </a:r>
            <a:endParaRPr kumimoji="1" lang="ja-JP" altLang="en-US" dirty="0"/>
          </a:p>
        </p:txBody>
      </p:sp>
      <p:sp>
        <p:nvSpPr>
          <p:cNvPr id="3" name="コンテンツ プレースホルダー 2">
            <a:extLst>
              <a:ext uri="{FF2B5EF4-FFF2-40B4-BE49-F238E27FC236}">
                <a16:creationId xmlns:a16="http://schemas.microsoft.com/office/drawing/2014/main" id="{CDAB0214-6C69-45B9-B7BD-496EB58B0952}"/>
              </a:ext>
            </a:extLst>
          </p:cNvPr>
          <p:cNvSpPr>
            <a:spLocks noGrp="1"/>
          </p:cNvSpPr>
          <p:nvPr>
            <p:ph idx="1"/>
          </p:nvPr>
        </p:nvSpPr>
        <p:spPr/>
        <p:txBody>
          <a:bodyPr/>
          <a:lstStyle/>
          <a:p>
            <a:r>
              <a:rPr kumimoji="1" lang="ja-JP" altLang="en-US" dirty="0"/>
              <a:t>・</a:t>
            </a:r>
            <a:r>
              <a:rPr kumimoji="1" lang="en-US" altLang="ja-JP" dirty="0"/>
              <a:t>PHP</a:t>
            </a:r>
          </a:p>
          <a:p>
            <a:r>
              <a:rPr lang="en-US" altLang="ja-JP" dirty="0"/>
              <a:t>PHP 8.1.10</a:t>
            </a:r>
          </a:p>
          <a:p>
            <a:r>
              <a:rPr kumimoji="1" lang="ja-JP" altLang="en-US" dirty="0"/>
              <a:t>・</a:t>
            </a:r>
            <a:r>
              <a:rPr kumimoji="1" lang="en-US" altLang="ja-JP" dirty="0"/>
              <a:t>XAMPP</a:t>
            </a:r>
          </a:p>
          <a:p>
            <a:r>
              <a:rPr lang="en-US" altLang="ja-JP" dirty="0"/>
              <a:t>XAMPP Version: 8.1.10</a:t>
            </a:r>
          </a:p>
          <a:p>
            <a:r>
              <a:rPr kumimoji="1" lang="ja-JP" altLang="en-US" dirty="0"/>
              <a:t>・</a:t>
            </a:r>
            <a:r>
              <a:rPr kumimoji="1" lang="en-US" altLang="ja-JP" dirty="0"/>
              <a:t>DB</a:t>
            </a:r>
            <a:r>
              <a:rPr kumimoji="1" lang="ja-JP" altLang="en-US" dirty="0"/>
              <a:t>サーバー</a:t>
            </a:r>
            <a:endParaRPr kumimoji="1" lang="en-US" altLang="ja-JP" dirty="0"/>
          </a:p>
          <a:p>
            <a:r>
              <a:rPr kumimoji="1" lang="en-US" altLang="ja-JP" dirty="0"/>
              <a:t>10.4.25-MariaDB</a:t>
            </a:r>
          </a:p>
          <a:p>
            <a:r>
              <a:rPr lang="ja-JP" altLang="en-US" dirty="0"/>
              <a:t>・</a:t>
            </a:r>
            <a:r>
              <a:rPr lang="en-US" altLang="ja-JP" dirty="0"/>
              <a:t>Web</a:t>
            </a:r>
            <a:r>
              <a:rPr lang="ja-JP" altLang="en-US" dirty="0"/>
              <a:t>サーバー</a:t>
            </a:r>
            <a:endParaRPr lang="en-US" altLang="ja-JP" dirty="0"/>
          </a:p>
          <a:p>
            <a:r>
              <a:rPr lang="en-US" altLang="ja-JP" dirty="0"/>
              <a:t>Apache/2.4.54 (Win64)</a:t>
            </a:r>
            <a:endParaRPr kumimoji="1" lang="ja-JP" altLang="en-US" dirty="0"/>
          </a:p>
        </p:txBody>
      </p:sp>
    </p:spTree>
    <p:extLst>
      <p:ext uri="{BB962C8B-B14F-4D97-AF65-F5344CB8AC3E}">
        <p14:creationId xmlns:p14="http://schemas.microsoft.com/office/powerpoint/2010/main" val="213950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ログインページ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923330"/>
          </a:xfrm>
          <a:prstGeom prst="rect">
            <a:avLst/>
          </a:prstGeom>
          <a:noFill/>
        </p:spPr>
        <p:txBody>
          <a:bodyPr wrap="square" rtlCol="0">
            <a:spAutoFit/>
          </a:bodyPr>
          <a:lstStyle/>
          <a:p>
            <a:r>
              <a:rPr kumimoji="1" lang="ja-JP" altLang="en-US" dirty="0"/>
              <a:t>・メールアドレスとパスワードをもとにログイン機能を有する</a:t>
            </a:r>
            <a:endParaRPr kumimoji="1" lang="en-US" altLang="ja-JP" dirty="0"/>
          </a:p>
          <a:p>
            <a:r>
              <a:rPr kumimoji="1" lang="ja-JP" altLang="en-US" dirty="0"/>
              <a:t>・新規ユーザー登録ページへ遷移できる</a:t>
            </a:r>
            <a:endParaRPr kumimoji="1" lang="en-US" altLang="ja-JP" dirty="0"/>
          </a:p>
          <a:p>
            <a:endParaRPr kumimoji="1" lang="en-US" altLang="ja-JP" dirty="0"/>
          </a:p>
        </p:txBody>
      </p:sp>
      <p:sp>
        <p:nvSpPr>
          <p:cNvPr id="27" name="テキスト ボックス 26">
            <a:extLst>
              <a:ext uri="{FF2B5EF4-FFF2-40B4-BE49-F238E27FC236}">
                <a16:creationId xmlns:a16="http://schemas.microsoft.com/office/drawing/2014/main" id="{C1DB9C4C-F0AE-4833-A0CF-9A4FDBE5397B}"/>
              </a:ext>
            </a:extLst>
          </p:cNvPr>
          <p:cNvSpPr txBox="1"/>
          <p:nvPr/>
        </p:nvSpPr>
        <p:spPr>
          <a:xfrm>
            <a:off x="5210963" y="2274813"/>
            <a:ext cx="3906250" cy="369332"/>
          </a:xfrm>
          <a:prstGeom prst="rect">
            <a:avLst/>
          </a:prstGeom>
          <a:noFill/>
        </p:spPr>
        <p:txBody>
          <a:bodyPr wrap="square" rtlCol="0">
            <a:spAutoFit/>
          </a:bodyPr>
          <a:lstStyle/>
          <a:p>
            <a:r>
              <a:rPr kumimoji="1" lang="ja-JP" altLang="en-US" b="1" dirty="0"/>
              <a:t>備考</a:t>
            </a:r>
          </a:p>
        </p:txBody>
      </p:sp>
      <p:sp>
        <p:nvSpPr>
          <p:cNvPr id="28" name="テキスト ボックス 27">
            <a:extLst>
              <a:ext uri="{FF2B5EF4-FFF2-40B4-BE49-F238E27FC236}">
                <a16:creationId xmlns:a16="http://schemas.microsoft.com/office/drawing/2014/main" id="{AD4C8753-B3D4-41D1-8C1D-EF5886F2C8B4}"/>
              </a:ext>
            </a:extLst>
          </p:cNvPr>
          <p:cNvSpPr txBox="1"/>
          <p:nvPr/>
        </p:nvSpPr>
        <p:spPr>
          <a:xfrm>
            <a:off x="5219351" y="2782779"/>
            <a:ext cx="6709787" cy="1200329"/>
          </a:xfrm>
          <a:prstGeom prst="rect">
            <a:avLst/>
          </a:prstGeom>
          <a:noFill/>
        </p:spPr>
        <p:txBody>
          <a:bodyPr wrap="square" rtlCol="0">
            <a:spAutoFit/>
          </a:bodyPr>
          <a:lstStyle/>
          <a:p>
            <a:r>
              <a:rPr kumimoji="1" lang="ja-JP" altLang="en-US" dirty="0"/>
              <a:t>・登録済みメールアドレスとパスワードが不一致の場合、ログイン不可となる</a:t>
            </a:r>
            <a:r>
              <a:rPr kumimoji="1" lang="en-US" altLang="ja-JP" dirty="0"/>
              <a:t>(</a:t>
            </a:r>
            <a:r>
              <a:rPr kumimoji="1" lang="ja-JP" altLang="en-US" dirty="0"/>
              <a:t>下図のように表示</a:t>
            </a:r>
            <a:r>
              <a:rPr kumimoji="1" lang="en-US" altLang="ja-JP" dirty="0"/>
              <a:t>)</a:t>
            </a:r>
          </a:p>
          <a:p>
            <a:r>
              <a:rPr kumimoji="1" lang="ja-JP" altLang="en-US" dirty="0"/>
              <a:t>・ユーザーがログイン未実施の場合、初期画面となる。</a:t>
            </a:r>
            <a:endParaRPr kumimoji="1" lang="en-US" altLang="ja-JP" dirty="0"/>
          </a:p>
          <a:p>
            <a:r>
              <a:rPr kumimoji="1" lang="ja-JP" altLang="en-US" dirty="0"/>
              <a:t>　</a:t>
            </a:r>
            <a:r>
              <a:rPr kumimoji="1" lang="en-US" altLang="ja-JP" dirty="0"/>
              <a:t>(</a:t>
            </a:r>
            <a:r>
              <a:rPr kumimoji="1" lang="ja-JP" altLang="en-US" dirty="0"/>
              <a:t>ログイン未実施の状態で各種ページにアクセスできない</a:t>
            </a:r>
            <a:r>
              <a:rPr kumimoji="1" lang="en-US" altLang="ja-JP" dirty="0"/>
              <a:t>)</a:t>
            </a:r>
          </a:p>
        </p:txBody>
      </p:sp>
      <p:pic>
        <p:nvPicPr>
          <p:cNvPr id="7" name="図 6">
            <a:extLst>
              <a:ext uri="{FF2B5EF4-FFF2-40B4-BE49-F238E27FC236}">
                <a16:creationId xmlns:a16="http://schemas.microsoft.com/office/drawing/2014/main" id="{AA777B07-0D5A-3D6A-FFB3-ADBF25F0D8E6}"/>
              </a:ext>
            </a:extLst>
          </p:cNvPr>
          <p:cNvPicPr>
            <a:picLocks noChangeAspect="1"/>
          </p:cNvPicPr>
          <p:nvPr/>
        </p:nvPicPr>
        <p:blipFill>
          <a:blip r:embed="rId2"/>
          <a:stretch>
            <a:fillRect/>
          </a:stretch>
        </p:blipFill>
        <p:spPr>
          <a:xfrm>
            <a:off x="654251" y="1149505"/>
            <a:ext cx="4204488" cy="3571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テキスト ボックス 8">
            <a:extLst>
              <a:ext uri="{FF2B5EF4-FFF2-40B4-BE49-F238E27FC236}">
                <a16:creationId xmlns:a16="http://schemas.microsoft.com/office/drawing/2014/main" id="{57CB473A-1931-CEA6-CD17-2E043A5045FF}"/>
              </a:ext>
            </a:extLst>
          </p:cNvPr>
          <p:cNvSpPr txBox="1"/>
          <p:nvPr/>
        </p:nvSpPr>
        <p:spPr>
          <a:xfrm>
            <a:off x="5317728" y="148186"/>
            <a:ext cx="5948033" cy="461665"/>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\code\login\account_login.html</a:t>
            </a:r>
            <a:br>
              <a:rPr kumimoji="1" lang="en-US" altLang="ja-JP" sz="1200" dirty="0"/>
            </a:br>
            <a:r>
              <a:rPr kumimoji="1" lang="en-US" altLang="ja-JP" sz="1200" dirty="0" err="1"/>
              <a:t>ticket_shop</a:t>
            </a:r>
            <a:r>
              <a:rPr kumimoji="1" lang="en-US" altLang="ja-JP" sz="1200" dirty="0"/>
              <a:t>\code\login\</a:t>
            </a:r>
            <a:r>
              <a:rPr kumimoji="1" lang="en-US" altLang="ja-JP" sz="1200" dirty="0" err="1"/>
              <a:t>account_login_check.php</a:t>
            </a:r>
            <a:endParaRPr kumimoji="1" lang="ja-JP" altLang="en-US" sz="1200" dirty="0"/>
          </a:p>
        </p:txBody>
      </p:sp>
      <p:pic>
        <p:nvPicPr>
          <p:cNvPr id="5" name="図 4">
            <a:extLst>
              <a:ext uri="{FF2B5EF4-FFF2-40B4-BE49-F238E27FC236}">
                <a16:creationId xmlns:a16="http://schemas.microsoft.com/office/drawing/2014/main" id="{E999CE93-32B2-F46C-8040-B34EDFEF4D68}"/>
              </a:ext>
            </a:extLst>
          </p:cNvPr>
          <p:cNvPicPr>
            <a:picLocks noChangeAspect="1"/>
          </p:cNvPicPr>
          <p:nvPr/>
        </p:nvPicPr>
        <p:blipFill>
          <a:blip r:embed="rId3"/>
          <a:stretch>
            <a:fillRect/>
          </a:stretch>
        </p:blipFill>
        <p:spPr>
          <a:xfrm>
            <a:off x="755008" y="4645611"/>
            <a:ext cx="4293856" cy="1381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7D5A784E-0014-847D-318C-53556578CFE2}"/>
              </a:ext>
            </a:extLst>
          </p:cNvPr>
          <p:cNvPicPr>
            <a:picLocks noChangeAspect="1"/>
          </p:cNvPicPr>
          <p:nvPr/>
        </p:nvPicPr>
        <p:blipFill>
          <a:blip r:embed="rId4"/>
          <a:stretch>
            <a:fillRect/>
          </a:stretch>
        </p:blipFill>
        <p:spPr>
          <a:xfrm>
            <a:off x="6403175" y="4584208"/>
            <a:ext cx="4282021" cy="11824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864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新規会員登録ページ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26906"/>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1" y="1006856"/>
            <a:ext cx="6769913" cy="646331"/>
          </a:xfrm>
          <a:prstGeom prst="rect">
            <a:avLst/>
          </a:prstGeom>
          <a:noFill/>
        </p:spPr>
        <p:txBody>
          <a:bodyPr wrap="square" rtlCol="0">
            <a:spAutoFit/>
          </a:bodyPr>
          <a:lstStyle/>
          <a:p>
            <a:r>
              <a:rPr kumimoji="1" lang="ja-JP" altLang="en-US" dirty="0"/>
              <a:t>・ユーザー情報の新規登録</a:t>
            </a:r>
            <a:endParaRPr kumimoji="1" lang="en-US" altLang="ja-JP" dirty="0"/>
          </a:p>
          <a:p>
            <a:r>
              <a:rPr kumimoji="1" lang="ja-JP" altLang="en-US" dirty="0"/>
              <a:t>・</a:t>
            </a:r>
            <a:r>
              <a:rPr kumimoji="1" lang="en-US" altLang="ja-JP" dirty="0"/>
              <a:t>DB</a:t>
            </a:r>
            <a:r>
              <a:rPr kumimoji="1" lang="ja-JP" altLang="en-US" dirty="0"/>
              <a:t>への登録処理、バリデーション処理</a:t>
            </a:r>
            <a:endParaRPr kumimoji="1" lang="en-US" altLang="ja-JP" dirty="0"/>
          </a:p>
        </p:txBody>
      </p:sp>
      <p:sp>
        <p:nvSpPr>
          <p:cNvPr id="27" name="テキスト ボックス 26">
            <a:extLst>
              <a:ext uri="{FF2B5EF4-FFF2-40B4-BE49-F238E27FC236}">
                <a16:creationId xmlns:a16="http://schemas.microsoft.com/office/drawing/2014/main" id="{C1DB9C4C-F0AE-4833-A0CF-9A4FDBE5397B}"/>
              </a:ext>
            </a:extLst>
          </p:cNvPr>
          <p:cNvSpPr txBox="1"/>
          <p:nvPr/>
        </p:nvSpPr>
        <p:spPr>
          <a:xfrm>
            <a:off x="5219351" y="1592068"/>
            <a:ext cx="3906250" cy="369332"/>
          </a:xfrm>
          <a:prstGeom prst="rect">
            <a:avLst/>
          </a:prstGeom>
          <a:noFill/>
        </p:spPr>
        <p:txBody>
          <a:bodyPr wrap="square" rtlCol="0">
            <a:spAutoFit/>
          </a:bodyPr>
          <a:lstStyle/>
          <a:p>
            <a:r>
              <a:rPr kumimoji="1" lang="ja-JP" altLang="en-US" b="1" dirty="0"/>
              <a:t>備考</a:t>
            </a:r>
          </a:p>
        </p:txBody>
      </p:sp>
      <p:sp>
        <p:nvSpPr>
          <p:cNvPr id="28" name="テキスト ボックス 27">
            <a:extLst>
              <a:ext uri="{FF2B5EF4-FFF2-40B4-BE49-F238E27FC236}">
                <a16:creationId xmlns:a16="http://schemas.microsoft.com/office/drawing/2014/main" id="{AD4C8753-B3D4-41D1-8C1D-EF5886F2C8B4}"/>
              </a:ext>
            </a:extLst>
          </p:cNvPr>
          <p:cNvSpPr txBox="1"/>
          <p:nvPr/>
        </p:nvSpPr>
        <p:spPr>
          <a:xfrm>
            <a:off x="5219357" y="2036894"/>
            <a:ext cx="6709787" cy="369332"/>
          </a:xfrm>
          <a:prstGeom prst="rect">
            <a:avLst/>
          </a:prstGeom>
          <a:noFill/>
        </p:spPr>
        <p:txBody>
          <a:bodyPr wrap="square" rtlCol="0">
            <a:spAutoFit/>
          </a:bodyPr>
          <a:lstStyle/>
          <a:p>
            <a:r>
              <a:rPr kumimoji="1" lang="ja-JP" altLang="en-US" dirty="0"/>
              <a:t>・入力間違いがある場合、情報は登録されず、以下のページとなる</a:t>
            </a:r>
            <a:endParaRPr kumimoji="1" lang="en-US" altLang="ja-JP" dirty="0"/>
          </a:p>
        </p:txBody>
      </p:sp>
      <p:pic>
        <p:nvPicPr>
          <p:cNvPr id="3" name="図 2">
            <a:extLst>
              <a:ext uri="{FF2B5EF4-FFF2-40B4-BE49-F238E27FC236}">
                <a16:creationId xmlns:a16="http://schemas.microsoft.com/office/drawing/2014/main" id="{F3432174-85E8-1704-C437-893C182AA80D}"/>
              </a:ext>
            </a:extLst>
          </p:cNvPr>
          <p:cNvPicPr>
            <a:picLocks noChangeAspect="1"/>
          </p:cNvPicPr>
          <p:nvPr/>
        </p:nvPicPr>
        <p:blipFill>
          <a:blip r:embed="rId2"/>
          <a:stretch>
            <a:fillRect/>
          </a:stretch>
        </p:blipFill>
        <p:spPr>
          <a:xfrm>
            <a:off x="373678" y="823675"/>
            <a:ext cx="4239504" cy="5305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a:extLst>
              <a:ext uri="{FF2B5EF4-FFF2-40B4-BE49-F238E27FC236}">
                <a16:creationId xmlns:a16="http://schemas.microsoft.com/office/drawing/2014/main" id="{F4EE667B-2EBD-2FD3-1736-576999CF4BAD}"/>
              </a:ext>
            </a:extLst>
          </p:cNvPr>
          <p:cNvPicPr>
            <a:picLocks noChangeAspect="1"/>
          </p:cNvPicPr>
          <p:nvPr/>
        </p:nvPicPr>
        <p:blipFill>
          <a:blip r:embed="rId3"/>
          <a:stretch>
            <a:fillRect/>
          </a:stretch>
        </p:blipFill>
        <p:spPr>
          <a:xfrm>
            <a:off x="5362115" y="2605985"/>
            <a:ext cx="3212135" cy="3574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E784B6B1-C448-559E-29DE-F85B3C6D91C3}"/>
              </a:ext>
            </a:extLst>
          </p:cNvPr>
          <p:cNvSpPr txBox="1"/>
          <p:nvPr/>
        </p:nvSpPr>
        <p:spPr>
          <a:xfrm>
            <a:off x="5219350" y="42829"/>
            <a:ext cx="6303865" cy="646331"/>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\code\account\account_form.html</a:t>
            </a:r>
            <a:br>
              <a:rPr kumimoji="1" lang="en-US" altLang="ja-JP" sz="1200" dirty="0"/>
            </a:br>
            <a:r>
              <a:rPr kumimoji="1" lang="en-US" altLang="ja-JP" sz="1200" dirty="0" err="1"/>
              <a:t>ticket_shop</a:t>
            </a:r>
            <a:r>
              <a:rPr kumimoji="1" lang="en-US" altLang="ja-JP" sz="1200" dirty="0"/>
              <a:t>\code\account\</a:t>
            </a:r>
            <a:r>
              <a:rPr kumimoji="1" lang="en-US" altLang="ja-JP" sz="1200" dirty="0" err="1"/>
              <a:t>account_form_check.php</a:t>
            </a:r>
            <a:br>
              <a:rPr kumimoji="1" lang="en-US" altLang="ja-JP" sz="1200" dirty="0"/>
            </a:br>
            <a:r>
              <a:rPr kumimoji="1" lang="en-US" altLang="ja-JP" sz="1200" dirty="0" err="1"/>
              <a:t>ticket_shop</a:t>
            </a:r>
            <a:r>
              <a:rPr kumimoji="1" lang="en-US" altLang="ja-JP" sz="1200" dirty="0"/>
              <a:t>\code\account\ </a:t>
            </a:r>
            <a:r>
              <a:rPr kumimoji="1" lang="en-US" altLang="ja-JP" sz="1200" dirty="0" err="1"/>
              <a:t>account_form_done.php</a:t>
            </a:r>
            <a:endParaRPr kumimoji="1" lang="ja-JP" altLang="en-US" sz="1200" dirty="0"/>
          </a:p>
        </p:txBody>
      </p:sp>
    </p:spTree>
    <p:extLst>
      <p:ext uri="{BB962C8B-B14F-4D97-AF65-F5344CB8AC3E}">
        <p14:creationId xmlns:p14="http://schemas.microsoft.com/office/powerpoint/2010/main" val="59371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トップページ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8000533"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80589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8150578" y="1078484"/>
            <a:ext cx="3628523" cy="3139321"/>
          </a:xfrm>
          <a:prstGeom prst="rect">
            <a:avLst/>
          </a:prstGeom>
          <a:noFill/>
        </p:spPr>
        <p:txBody>
          <a:bodyPr wrap="square" rtlCol="0">
            <a:spAutoFit/>
          </a:bodyPr>
          <a:lstStyle/>
          <a:p>
            <a:r>
              <a:rPr kumimoji="1" lang="ja-JP" altLang="en-US" dirty="0"/>
              <a:t>・登録されているチケットを現在の日付から近い順に表示する</a:t>
            </a:r>
            <a:endParaRPr kumimoji="1" lang="en-US" altLang="ja-JP" dirty="0"/>
          </a:p>
          <a:p>
            <a:r>
              <a:rPr kumimoji="1" lang="ja-JP" altLang="en-US" dirty="0"/>
              <a:t>・表示されたチケットをクリックすることで、チケット予約画面に遷移する</a:t>
            </a:r>
            <a:endParaRPr kumimoji="1" lang="en-US" altLang="ja-JP" dirty="0"/>
          </a:p>
          <a:p>
            <a:r>
              <a:rPr kumimoji="1" lang="ja-JP" altLang="en-US" dirty="0"/>
              <a:t>・以下の画面に遷移できる</a:t>
            </a:r>
            <a:endParaRPr kumimoji="1" lang="en-US" altLang="ja-JP" dirty="0"/>
          </a:p>
          <a:p>
            <a:r>
              <a:rPr kumimoji="1" lang="ja-JP" altLang="en-US" dirty="0"/>
              <a:t>　・ログアウト</a:t>
            </a:r>
            <a:endParaRPr kumimoji="1" lang="en-US" altLang="ja-JP" dirty="0"/>
          </a:p>
          <a:p>
            <a:r>
              <a:rPr kumimoji="1" lang="ja-JP" altLang="en-US" dirty="0"/>
              <a:t>　・マイページ</a:t>
            </a:r>
            <a:endParaRPr kumimoji="1" lang="en-US" altLang="ja-JP" dirty="0"/>
          </a:p>
          <a:p>
            <a:r>
              <a:rPr kumimoji="1" lang="ja-JP" altLang="en-US" dirty="0"/>
              <a:t>　・チケット登録</a:t>
            </a:r>
            <a:r>
              <a:rPr kumimoji="1" lang="en-US" altLang="ja-JP" dirty="0"/>
              <a:t>(</a:t>
            </a:r>
            <a:r>
              <a:rPr kumimoji="1" lang="ja-JP" altLang="en-US" dirty="0"/>
              <a:t>運営用</a:t>
            </a:r>
            <a:r>
              <a:rPr kumimoji="1" lang="en-US" altLang="ja-JP" dirty="0"/>
              <a:t>)</a:t>
            </a:r>
          </a:p>
          <a:p>
            <a:r>
              <a:rPr kumimoji="1" lang="ja-JP" altLang="en-US" dirty="0"/>
              <a:t>　・登録チケット一覧</a:t>
            </a:r>
            <a:r>
              <a:rPr kumimoji="1" lang="en-US" altLang="ja-JP" dirty="0"/>
              <a:t>(</a:t>
            </a:r>
            <a:r>
              <a:rPr kumimoji="1" lang="ja-JP" altLang="en-US" dirty="0"/>
              <a:t>運営用</a:t>
            </a:r>
            <a:r>
              <a:rPr kumimoji="1" lang="en-US" altLang="ja-JP" dirty="0"/>
              <a:t>)</a:t>
            </a:r>
          </a:p>
          <a:p>
            <a:endParaRPr kumimoji="1" lang="en-US" altLang="ja-JP" dirty="0"/>
          </a:p>
          <a:p>
            <a:r>
              <a:rPr kumimoji="1" lang="ja-JP" altLang="en-US" dirty="0"/>
              <a:t>　</a:t>
            </a:r>
            <a:endParaRPr kumimoji="1" lang="en-US" altLang="ja-JP" dirty="0"/>
          </a:p>
        </p:txBody>
      </p:sp>
      <p:pic>
        <p:nvPicPr>
          <p:cNvPr id="3" name="図 2">
            <a:extLst>
              <a:ext uri="{FF2B5EF4-FFF2-40B4-BE49-F238E27FC236}">
                <a16:creationId xmlns:a16="http://schemas.microsoft.com/office/drawing/2014/main" id="{AE8792AF-3306-F781-B1B9-EB25C92231E2}"/>
              </a:ext>
            </a:extLst>
          </p:cNvPr>
          <p:cNvPicPr>
            <a:picLocks noChangeAspect="1"/>
          </p:cNvPicPr>
          <p:nvPr/>
        </p:nvPicPr>
        <p:blipFill>
          <a:blip r:embed="rId2"/>
          <a:stretch>
            <a:fillRect/>
          </a:stretch>
        </p:blipFill>
        <p:spPr>
          <a:xfrm>
            <a:off x="204134" y="1149505"/>
            <a:ext cx="7760364" cy="4394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393E7B83-889B-B226-0F12-134ED733145D}"/>
              </a:ext>
            </a:extLst>
          </p:cNvPr>
          <p:cNvSpPr txBox="1"/>
          <p:nvPr/>
        </p:nvSpPr>
        <p:spPr>
          <a:xfrm>
            <a:off x="6117634" y="288421"/>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\code\view\</a:t>
            </a:r>
            <a:r>
              <a:rPr kumimoji="1" lang="en-US" altLang="ja-JP" sz="1200" dirty="0" err="1"/>
              <a:t>index.php</a:t>
            </a:r>
            <a:endParaRPr kumimoji="1" lang="ja-JP" altLang="en-US" sz="1200" dirty="0"/>
          </a:p>
        </p:txBody>
      </p:sp>
    </p:spTree>
    <p:extLst>
      <p:ext uri="{BB962C8B-B14F-4D97-AF65-F5344CB8AC3E}">
        <p14:creationId xmlns:p14="http://schemas.microsoft.com/office/powerpoint/2010/main" val="61694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ログアウトページ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646331"/>
          </a:xfrm>
          <a:prstGeom prst="rect">
            <a:avLst/>
          </a:prstGeom>
          <a:noFill/>
        </p:spPr>
        <p:txBody>
          <a:bodyPr wrap="square" rtlCol="0">
            <a:spAutoFit/>
          </a:bodyPr>
          <a:lstStyle/>
          <a:p>
            <a:r>
              <a:rPr kumimoji="1" lang="ja-JP" altLang="en-US" dirty="0"/>
              <a:t>・ログインされているユーザーをログアウトする</a:t>
            </a:r>
            <a:endParaRPr kumimoji="1" lang="en-US" altLang="ja-JP" dirty="0"/>
          </a:p>
          <a:p>
            <a:r>
              <a:rPr kumimoji="1" lang="ja-JP" altLang="en-US" dirty="0"/>
              <a:t>・ログアウト実施後、ログイン画面に遷移できるようにする</a:t>
            </a:r>
            <a:endParaRPr kumimoji="1" lang="en-US" altLang="ja-JP" dirty="0"/>
          </a:p>
        </p:txBody>
      </p:sp>
      <p:pic>
        <p:nvPicPr>
          <p:cNvPr id="3" name="図 2">
            <a:extLst>
              <a:ext uri="{FF2B5EF4-FFF2-40B4-BE49-F238E27FC236}">
                <a16:creationId xmlns:a16="http://schemas.microsoft.com/office/drawing/2014/main" id="{FFFB5DBA-00B7-0915-2806-D98DF4846835}"/>
              </a:ext>
            </a:extLst>
          </p:cNvPr>
          <p:cNvPicPr>
            <a:picLocks noChangeAspect="1"/>
          </p:cNvPicPr>
          <p:nvPr/>
        </p:nvPicPr>
        <p:blipFill>
          <a:blip r:embed="rId2"/>
          <a:stretch>
            <a:fillRect/>
          </a:stretch>
        </p:blipFill>
        <p:spPr>
          <a:xfrm>
            <a:off x="135014" y="1075889"/>
            <a:ext cx="4880868" cy="1623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28FDFAAD-CADD-2610-57F8-1863E7D96073}"/>
              </a:ext>
            </a:extLst>
          </p:cNvPr>
          <p:cNvSpPr txBox="1"/>
          <p:nvPr/>
        </p:nvSpPr>
        <p:spPr>
          <a:xfrm>
            <a:off x="6117634" y="288421"/>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\code\login\</a:t>
            </a:r>
            <a:r>
              <a:rPr kumimoji="1" lang="en-US" altLang="ja-JP" sz="1200" dirty="0" err="1"/>
              <a:t>account_logout.php</a:t>
            </a:r>
            <a:endParaRPr kumimoji="1" lang="ja-JP" altLang="en-US" sz="1200" dirty="0"/>
          </a:p>
        </p:txBody>
      </p:sp>
    </p:spTree>
    <p:extLst>
      <p:ext uri="{BB962C8B-B14F-4D97-AF65-F5344CB8AC3E}">
        <p14:creationId xmlns:p14="http://schemas.microsoft.com/office/powerpoint/2010/main" val="395475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マイページ</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6117501"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6096000" y="779079"/>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6238616" y="1137254"/>
            <a:ext cx="5690529" cy="923330"/>
          </a:xfrm>
          <a:prstGeom prst="rect">
            <a:avLst/>
          </a:prstGeom>
          <a:noFill/>
        </p:spPr>
        <p:txBody>
          <a:bodyPr wrap="square" rtlCol="0">
            <a:spAutoFit/>
          </a:bodyPr>
          <a:lstStyle/>
          <a:p>
            <a:r>
              <a:rPr kumimoji="1" lang="ja-JP" altLang="en-US" dirty="0"/>
              <a:t>・ユーザーが予約したチケットの一覧が表示できる</a:t>
            </a:r>
            <a:endParaRPr kumimoji="1" lang="en-US" altLang="ja-JP" dirty="0"/>
          </a:p>
          <a:p>
            <a:r>
              <a:rPr kumimoji="1" lang="ja-JP" altLang="en-US" dirty="0"/>
              <a:t>・ラジオボックスを入力後、「予約の取消」ボタンで予約をキャンセルできる</a:t>
            </a:r>
            <a:r>
              <a:rPr kumimoji="1" lang="en-US" altLang="ja-JP" dirty="0"/>
              <a:t>(※</a:t>
            </a:r>
            <a:r>
              <a:rPr kumimoji="1" lang="ja-JP" altLang="en-US" dirty="0"/>
              <a:t>未実装</a:t>
            </a:r>
            <a:r>
              <a:rPr kumimoji="1" lang="en-US" altLang="ja-JP" dirty="0"/>
              <a:t>)</a:t>
            </a:r>
          </a:p>
        </p:txBody>
      </p:sp>
      <p:pic>
        <p:nvPicPr>
          <p:cNvPr id="3" name="図 2">
            <a:extLst>
              <a:ext uri="{FF2B5EF4-FFF2-40B4-BE49-F238E27FC236}">
                <a16:creationId xmlns:a16="http://schemas.microsoft.com/office/drawing/2014/main" id="{C16859E3-6456-6F84-B24C-DC76DC31CD77}"/>
              </a:ext>
            </a:extLst>
          </p:cNvPr>
          <p:cNvPicPr>
            <a:picLocks noChangeAspect="1"/>
          </p:cNvPicPr>
          <p:nvPr/>
        </p:nvPicPr>
        <p:blipFill>
          <a:blip r:embed="rId2"/>
          <a:stretch>
            <a:fillRect/>
          </a:stretch>
        </p:blipFill>
        <p:spPr>
          <a:xfrm>
            <a:off x="148054" y="814591"/>
            <a:ext cx="5850919" cy="4758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a:extLst>
              <a:ext uri="{FF2B5EF4-FFF2-40B4-BE49-F238E27FC236}">
                <a16:creationId xmlns:a16="http://schemas.microsoft.com/office/drawing/2014/main" id="{4CE174EB-A0CA-E22A-955E-B719A37B596C}"/>
              </a:ext>
            </a:extLst>
          </p:cNvPr>
          <p:cNvPicPr>
            <a:picLocks noChangeAspect="1"/>
          </p:cNvPicPr>
          <p:nvPr/>
        </p:nvPicPr>
        <p:blipFill>
          <a:blip r:embed="rId3"/>
          <a:stretch>
            <a:fillRect/>
          </a:stretch>
        </p:blipFill>
        <p:spPr>
          <a:xfrm>
            <a:off x="6333688" y="2289296"/>
            <a:ext cx="3820058" cy="1028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テキスト ボックス 5">
            <a:extLst>
              <a:ext uri="{FF2B5EF4-FFF2-40B4-BE49-F238E27FC236}">
                <a16:creationId xmlns:a16="http://schemas.microsoft.com/office/drawing/2014/main" id="{4BBC7692-638C-1C8C-AA30-C8DFDB877F50}"/>
              </a:ext>
            </a:extLst>
          </p:cNvPr>
          <p:cNvSpPr txBox="1"/>
          <p:nvPr/>
        </p:nvSpPr>
        <p:spPr>
          <a:xfrm>
            <a:off x="6117634" y="288421"/>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\code\view\</a:t>
            </a:r>
            <a:r>
              <a:rPr kumimoji="1" lang="en-US" altLang="ja-JP" sz="1200" dirty="0" err="1"/>
              <a:t>mypage.php</a:t>
            </a:r>
            <a:endParaRPr kumimoji="1" lang="ja-JP" altLang="en-US" sz="1200" dirty="0"/>
          </a:p>
        </p:txBody>
      </p:sp>
    </p:spTree>
    <p:extLst>
      <p:ext uri="{BB962C8B-B14F-4D97-AF65-F5344CB8AC3E}">
        <p14:creationId xmlns:p14="http://schemas.microsoft.com/office/powerpoint/2010/main" val="347432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BFD75F84-4405-4BCA-90C0-FB29F282315C}"/>
              </a:ext>
            </a:extLst>
          </p:cNvPr>
          <p:cNvGrpSpPr/>
          <p:nvPr/>
        </p:nvGrpSpPr>
        <p:grpSpPr>
          <a:xfrm>
            <a:off x="738231" y="171973"/>
            <a:ext cx="11190914" cy="524313"/>
            <a:chOff x="738231" y="171973"/>
            <a:chExt cx="11190914" cy="524313"/>
          </a:xfrm>
        </p:grpSpPr>
        <p:sp>
          <p:nvSpPr>
            <p:cNvPr id="17" name="テキスト ボックス 16">
              <a:extLst>
                <a:ext uri="{FF2B5EF4-FFF2-40B4-BE49-F238E27FC236}">
                  <a16:creationId xmlns:a16="http://schemas.microsoft.com/office/drawing/2014/main" id="{61F45E94-FC8E-45E6-A57F-1C03A11ECA43}"/>
                </a:ext>
              </a:extLst>
            </p:cNvPr>
            <p:cNvSpPr txBox="1"/>
            <p:nvPr/>
          </p:nvSpPr>
          <p:spPr>
            <a:xfrm>
              <a:off x="755008" y="171973"/>
              <a:ext cx="5198380" cy="523220"/>
            </a:xfrm>
            <a:prstGeom prst="rect">
              <a:avLst/>
            </a:prstGeom>
            <a:noFill/>
          </p:spPr>
          <p:txBody>
            <a:bodyPr wrap="square" rtlCol="0">
              <a:spAutoFit/>
            </a:bodyPr>
            <a:lstStyle/>
            <a:p>
              <a:r>
                <a:rPr kumimoji="1" lang="ja-JP" altLang="en-US" sz="2800" dirty="0"/>
                <a:t>チケット予約ページ①</a:t>
              </a:r>
            </a:p>
          </p:txBody>
        </p:sp>
        <p:cxnSp>
          <p:nvCxnSpPr>
            <p:cNvPr id="20" name="直線コネクタ 19">
              <a:extLst>
                <a:ext uri="{FF2B5EF4-FFF2-40B4-BE49-F238E27FC236}">
                  <a16:creationId xmlns:a16="http://schemas.microsoft.com/office/drawing/2014/main" id="{EFD43ED1-7F05-4FDA-BD38-9C235AA37C60}"/>
                </a:ext>
              </a:extLst>
            </p:cNvPr>
            <p:cNvCxnSpPr>
              <a:cxnSpLocks/>
            </p:cNvCxnSpPr>
            <p:nvPr/>
          </p:nvCxnSpPr>
          <p:spPr>
            <a:xfrm>
              <a:off x="738231" y="696286"/>
              <a:ext cx="1119091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2D1F92A4-B49E-4764-8D97-11876F312262}"/>
              </a:ext>
            </a:extLst>
          </p:cNvPr>
          <p:cNvCxnSpPr/>
          <p:nvPr/>
        </p:nvCxnSpPr>
        <p:spPr>
          <a:xfrm>
            <a:off x="5117284" y="695193"/>
            <a:ext cx="0" cy="56636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1883E3-3EF0-4388-98E4-FBF904056DE1}"/>
              </a:ext>
            </a:extLst>
          </p:cNvPr>
          <p:cNvSpPr txBox="1"/>
          <p:nvPr/>
        </p:nvSpPr>
        <p:spPr>
          <a:xfrm>
            <a:off x="5159231" y="780173"/>
            <a:ext cx="3906250" cy="369332"/>
          </a:xfrm>
          <a:prstGeom prst="rect">
            <a:avLst/>
          </a:prstGeom>
          <a:noFill/>
        </p:spPr>
        <p:txBody>
          <a:bodyPr wrap="square" rtlCol="0">
            <a:spAutoFit/>
          </a:bodyPr>
          <a:lstStyle/>
          <a:p>
            <a:r>
              <a:rPr kumimoji="1" lang="ja-JP" altLang="en-US" b="1" dirty="0"/>
              <a:t>主な機能</a:t>
            </a:r>
          </a:p>
        </p:txBody>
      </p:sp>
      <p:sp>
        <p:nvSpPr>
          <p:cNvPr id="26" name="テキスト ボックス 25">
            <a:extLst>
              <a:ext uri="{FF2B5EF4-FFF2-40B4-BE49-F238E27FC236}">
                <a16:creationId xmlns:a16="http://schemas.microsoft.com/office/drawing/2014/main" id="{EB6A61CA-97CB-4239-9F92-B411D256802A}"/>
              </a:ext>
            </a:extLst>
          </p:cNvPr>
          <p:cNvSpPr txBox="1"/>
          <p:nvPr/>
        </p:nvSpPr>
        <p:spPr>
          <a:xfrm>
            <a:off x="5159230" y="1258349"/>
            <a:ext cx="6769913" cy="646331"/>
          </a:xfrm>
          <a:prstGeom prst="rect">
            <a:avLst/>
          </a:prstGeom>
          <a:noFill/>
        </p:spPr>
        <p:txBody>
          <a:bodyPr wrap="square" rtlCol="0">
            <a:spAutoFit/>
          </a:bodyPr>
          <a:lstStyle/>
          <a:p>
            <a:r>
              <a:rPr kumimoji="1" lang="ja-JP" altLang="en-US" dirty="0"/>
              <a:t>・ログインされているユーザーをログアウトする</a:t>
            </a:r>
            <a:endParaRPr kumimoji="1" lang="en-US" altLang="ja-JP" dirty="0"/>
          </a:p>
          <a:p>
            <a:r>
              <a:rPr kumimoji="1" lang="ja-JP" altLang="en-US" dirty="0"/>
              <a:t>・ログアウト実施後、ログイン画面に遷移できるようにする</a:t>
            </a:r>
            <a:endParaRPr kumimoji="1" lang="en-US" altLang="ja-JP" dirty="0"/>
          </a:p>
        </p:txBody>
      </p:sp>
      <p:sp>
        <p:nvSpPr>
          <p:cNvPr id="2" name="テキスト ボックス 1">
            <a:extLst>
              <a:ext uri="{FF2B5EF4-FFF2-40B4-BE49-F238E27FC236}">
                <a16:creationId xmlns:a16="http://schemas.microsoft.com/office/drawing/2014/main" id="{96E34625-D399-F788-F544-5EA9DDC0FB85}"/>
              </a:ext>
            </a:extLst>
          </p:cNvPr>
          <p:cNvSpPr txBox="1"/>
          <p:nvPr/>
        </p:nvSpPr>
        <p:spPr>
          <a:xfrm>
            <a:off x="5121592" y="2069419"/>
            <a:ext cx="3906250" cy="369332"/>
          </a:xfrm>
          <a:prstGeom prst="rect">
            <a:avLst/>
          </a:prstGeom>
          <a:noFill/>
        </p:spPr>
        <p:txBody>
          <a:bodyPr wrap="square" rtlCol="0">
            <a:spAutoFit/>
          </a:bodyPr>
          <a:lstStyle/>
          <a:p>
            <a:r>
              <a:rPr kumimoji="1" lang="ja-JP" altLang="en-US" b="1" dirty="0"/>
              <a:t>備考</a:t>
            </a:r>
          </a:p>
        </p:txBody>
      </p:sp>
      <p:sp>
        <p:nvSpPr>
          <p:cNvPr id="3" name="テキスト ボックス 2">
            <a:extLst>
              <a:ext uri="{FF2B5EF4-FFF2-40B4-BE49-F238E27FC236}">
                <a16:creationId xmlns:a16="http://schemas.microsoft.com/office/drawing/2014/main" id="{3EFE557C-4FE9-E04D-98B4-F86AC7BA671D}"/>
              </a:ext>
            </a:extLst>
          </p:cNvPr>
          <p:cNvSpPr txBox="1"/>
          <p:nvPr/>
        </p:nvSpPr>
        <p:spPr>
          <a:xfrm>
            <a:off x="5159230" y="2466742"/>
            <a:ext cx="6921796" cy="923330"/>
          </a:xfrm>
          <a:prstGeom prst="rect">
            <a:avLst/>
          </a:prstGeom>
          <a:noFill/>
        </p:spPr>
        <p:txBody>
          <a:bodyPr wrap="square" rtlCol="0">
            <a:spAutoFit/>
          </a:bodyPr>
          <a:lstStyle/>
          <a:p>
            <a:r>
              <a:rPr kumimoji="1" lang="ja-JP" altLang="en-US" dirty="0"/>
              <a:t>以下のように画面遷移する</a:t>
            </a:r>
            <a:endParaRPr kumimoji="1" lang="en-US" altLang="ja-JP" dirty="0"/>
          </a:p>
          <a:p>
            <a:r>
              <a:rPr kumimoji="1" lang="ja-JP" altLang="en-US" dirty="0"/>
              <a:t>・トップページ→チケット詳細ページ→チケット予約ページ</a:t>
            </a:r>
            <a:endParaRPr kumimoji="1" lang="en-US" altLang="ja-JP" dirty="0"/>
          </a:p>
          <a:p>
            <a:r>
              <a:rPr kumimoji="1" lang="ja-JP" altLang="en-US" dirty="0"/>
              <a:t>・チケット一覧の参照ボタン→チケット詳細ページ→チケット予約ページ</a:t>
            </a:r>
            <a:endParaRPr kumimoji="1" lang="en-US" altLang="ja-JP" dirty="0"/>
          </a:p>
        </p:txBody>
      </p:sp>
      <p:grpSp>
        <p:nvGrpSpPr>
          <p:cNvPr id="9" name="グループ化 8">
            <a:extLst>
              <a:ext uri="{FF2B5EF4-FFF2-40B4-BE49-F238E27FC236}">
                <a16:creationId xmlns:a16="http://schemas.microsoft.com/office/drawing/2014/main" id="{0A4E82C3-1030-5339-018B-C06490F43CE1}"/>
              </a:ext>
            </a:extLst>
          </p:cNvPr>
          <p:cNvGrpSpPr/>
          <p:nvPr/>
        </p:nvGrpSpPr>
        <p:grpSpPr>
          <a:xfrm>
            <a:off x="218468" y="1045909"/>
            <a:ext cx="4859559" cy="2407499"/>
            <a:chOff x="262857" y="1179077"/>
            <a:chExt cx="4859559" cy="2407499"/>
          </a:xfrm>
        </p:grpSpPr>
        <p:pic>
          <p:nvPicPr>
            <p:cNvPr id="6" name="図 5">
              <a:extLst>
                <a:ext uri="{FF2B5EF4-FFF2-40B4-BE49-F238E27FC236}">
                  <a16:creationId xmlns:a16="http://schemas.microsoft.com/office/drawing/2014/main" id="{B34E9F8B-32CF-67DF-97D1-D2D400FD60F9}"/>
                </a:ext>
              </a:extLst>
            </p:cNvPr>
            <p:cNvPicPr>
              <a:picLocks noChangeAspect="1"/>
            </p:cNvPicPr>
            <p:nvPr/>
          </p:nvPicPr>
          <p:blipFill>
            <a:blip r:embed="rId2"/>
            <a:stretch>
              <a:fillRect/>
            </a:stretch>
          </p:blipFill>
          <p:spPr>
            <a:xfrm>
              <a:off x="262857" y="1179077"/>
              <a:ext cx="4679455" cy="2407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正方形/長方形 6">
              <a:extLst>
                <a:ext uri="{FF2B5EF4-FFF2-40B4-BE49-F238E27FC236}">
                  <a16:creationId xmlns:a16="http://schemas.microsoft.com/office/drawing/2014/main" id="{F250F0E6-573E-DDB5-AD9E-C16F421EC422}"/>
                </a:ext>
              </a:extLst>
            </p:cNvPr>
            <p:cNvSpPr/>
            <p:nvPr/>
          </p:nvSpPr>
          <p:spPr>
            <a:xfrm>
              <a:off x="1882066" y="2334827"/>
              <a:ext cx="1065320" cy="125174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A2841B4-54A4-B1EB-448F-68835DC9FF35}"/>
                </a:ext>
              </a:extLst>
            </p:cNvPr>
            <p:cNvSpPr/>
            <p:nvPr/>
          </p:nvSpPr>
          <p:spPr>
            <a:xfrm>
              <a:off x="4456590" y="1192024"/>
              <a:ext cx="665826" cy="2994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図 12">
            <a:extLst>
              <a:ext uri="{FF2B5EF4-FFF2-40B4-BE49-F238E27FC236}">
                <a16:creationId xmlns:a16="http://schemas.microsoft.com/office/drawing/2014/main" id="{17D5A089-78D6-7C93-023B-946A3B7366FD}"/>
              </a:ext>
            </a:extLst>
          </p:cNvPr>
          <p:cNvPicPr>
            <a:picLocks noChangeAspect="1"/>
          </p:cNvPicPr>
          <p:nvPr/>
        </p:nvPicPr>
        <p:blipFill rotWithShape="1">
          <a:blip r:embed="rId3"/>
          <a:srcRect b="38025"/>
          <a:stretch/>
        </p:blipFill>
        <p:spPr>
          <a:xfrm>
            <a:off x="467775" y="3690761"/>
            <a:ext cx="3944426" cy="2695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図 14">
            <a:extLst>
              <a:ext uri="{FF2B5EF4-FFF2-40B4-BE49-F238E27FC236}">
                <a16:creationId xmlns:a16="http://schemas.microsoft.com/office/drawing/2014/main" id="{F03BC49C-BF85-44D0-E10D-C46D3E7111DD}"/>
              </a:ext>
            </a:extLst>
          </p:cNvPr>
          <p:cNvPicPr>
            <a:picLocks noChangeAspect="1"/>
          </p:cNvPicPr>
          <p:nvPr/>
        </p:nvPicPr>
        <p:blipFill>
          <a:blip r:embed="rId4"/>
          <a:stretch>
            <a:fillRect/>
          </a:stretch>
        </p:blipFill>
        <p:spPr>
          <a:xfrm>
            <a:off x="4653322" y="4457698"/>
            <a:ext cx="2885356" cy="1857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65F6067C-51F6-35C8-43C4-61CA2EAE87A0}"/>
              </a:ext>
            </a:extLst>
          </p:cNvPr>
          <p:cNvSpPr/>
          <p:nvPr/>
        </p:nvSpPr>
        <p:spPr>
          <a:xfrm>
            <a:off x="4989250" y="5992427"/>
            <a:ext cx="621437" cy="3664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4E6C876-9A1E-F3DB-32A1-80BB9A207641}"/>
              </a:ext>
            </a:extLst>
          </p:cNvPr>
          <p:cNvSpPr txBox="1"/>
          <p:nvPr/>
        </p:nvSpPr>
        <p:spPr>
          <a:xfrm>
            <a:off x="6017493" y="265713"/>
            <a:ext cx="5847547" cy="276999"/>
          </a:xfrm>
          <a:prstGeom prst="rect">
            <a:avLst/>
          </a:prstGeom>
          <a:noFill/>
          <a:ln>
            <a:solidFill>
              <a:schemeClr val="tx1"/>
            </a:solidFill>
          </a:ln>
        </p:spPr>
        <p:txBody>
          <a:bodyPr wrap="square" rtlCol="0">
            <a:spAutoFit/>
          </a:bodyPr>
          <a:lstStyle/>
          <a:p>
            <a:r>
              <a:rPr kumimoji="1" lang="en-US" altLang="ja-JP" sz="1200" dirty="0" err="1"/>
              <a:t>ticket_shop</a:t>
            </a:r>
            <a:r>
              <a:rPr kumimoji="1" lang="en-US" altLang="ja-JP" sz="1200" dirty="0"/>
              <a:t>\code\ticket\</a:t>
            </a:r>
            <a:r>
              <a:rPr kumimoji="1" lang="en-US" altLang="ja-JP" sz="1200" dirty="0" err="1"/>
              <a:t>ticket_disp.php</a:t>
            </a:r>
            <a:endParaRPr kumimoji="1" lang="en-US" altLang="ja-JP" sz="1200" dirty="0"/>
          </a:p>
        </p:txBody>
      </p:sp>
    </p:spTree>
    <p:extLst>
      <p:ext uri="{BB962C8B-B14F-4D97-AF65-F5344CB8AC3E}">
        <p14:creationId xmlns:p14="http://schemas.microsoft.com/office/powerpoint/2010/main" val="4049123619"/>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198</TotalTime>
  <Words>1109</Words>
  <Application>Microsoft Office PowerPoint</Application>
  <PresentationFormat>ワイド画面</PresentationFormat>
  <Paragraphs>122</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Arial</vt:lpstr>
      <vt:lpstr>Calibri</vt:lpstr>
      <vt:lpstr>Calibri Light</vt:lpstr>
      <vt:lpstr>レトロスペクト</vt:lpstr>
      <vt:lpstr>チケット予約サイト</vt:lpstr>
      <vt:lpstr>主要サービス</vt:lpstr>
      <vt:lpstr>制作環境</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チケット予約サイト</dc:title>
  <dc:creator>ab03</dc:creator>
  <cp:lastModifiedBy>拓馬</cp:lastModifiedBy>
  <cp:revision>34</cp:revision>
  <dcterms:created xsi:type="dcterms:W3CDTF">2023-09-11T01:50:36Z</dcterms:created>
  <dcterms:modified xsi:type="dcterms:W3CDTF">2023-09-11T06:46:46Z</dcterms:modified>
</cp:coreProperties>
</file>