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83" r:id="rId2"/>
    <p:sldId id="282" r:id="rId3"/>
    <p:sldId id="302" r:id="rId4"/>
    <p:sldId id="277" r:id="rId5"/>
    <p:sldId id="307" r:id="rId6"/>
    <p:sldId id="293" r:id="rId7"/>
    <p:sldId id="308" r:id="rId8"/>
    <p:sldId id="279" r:id="rId9"/>
    <p:sldId id="296" r:id="rId10"/>
    <p:sldId id="263" r:id="rId11"/>
    <p:sldId id="304" r:id="rId12"/>
    <p:sldId id="298" r:id="rId13"/>
    <p:sldId id="28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B0DBB-5A28-11CB-E0EE-A2CEE98FDFE3}" v="14" dt="2021-05-10T15:38:48.723"/>
    <p1510:client id="{F71FF8D5-EE1E-CF47-BE86-58B6A52577A6}" v="1574" dt="2021-05-09T21:53:44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4" d="100"/>
          <a:sy n="164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37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36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98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46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5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2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" y="8165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435721" y="2089901"/>
            <a:ext cx="1148216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i="0" u="none" strike="noStrike" cap="none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CS598 – Deep Learning for Healthcare 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Final Project Submission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May 11, 2021</a:t>
            </a:r>
            <a:endParaRPr sz="1800" spc="3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4B38BA3A-7E1A-3747-8625-7D0E5D698D93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0;p1">
            <a:extLst>
              <a:ext uri="{FF2B5EF4-FFF2-40B4-BE49-F238E27FC236}">
                <a16:creationId xmlns:a16="http://schemas.microsoft.com/office/drawing/2014/main" id="{E854C33C-2481-7B44-9F69-BA2393A2555C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25" name="Google Shape;100;p1">
            <a:extLst>
              <a:ext uri="{FF2B5EF4-FFF2-40B4-BE49-F238E27FC236}">
                <a16:creationId xmlns:a16="http://schemas.microsoft.com/office/drawing/2014/main" id="{06EF868E-28B3-4C43-BCFA-FC6900201C7F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45;p7">
            <a:extLst>
              <a:ext uri="{FF2B5EF4-FFF2-40B4-BE49-F238E27FC236}">
                <a16:creationId xmlns:a16="http://schemas.microsoft.com/office/drawing/2014/main" id="{325747AD-A692-C24D-B2E9-4AAA81B9858C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05E4F43-6263-2142-B102-777F95C2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5013B02-0990-D847-B65E-CD8B40D09C3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Discussion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47;p7">
            <a:extLst>
              <a:ext uri="{FF2B5EF4-FFF2-40B4-BE49-F238E27FC236}">
                <a16:creationId xmlns:a16="http://schemas.microsoft.com/office/drawing/2014/main" id="{BE44382B-E7DB-EA49-A7FD-5E0F5A6FBF0B}"/>
              </a:ext>
            </a:extLst>
          </p:cNvPr>
          <p:cNvSpPr txBox="1">
            <a:spLocks/>
          </p:cNvSpPr>
          <p:nvPr/>
        </p:nvSpPr>
        <p:spPr>
          <a:xfrm>
            <a:off x="112921" y="1072273"/>
            <a:ext cx="11574899" cy="508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Easily Implemented: DarkCovidNet and CoroNet due to well detailed architecture</a:t>
            </a:r>
          </a:p>
          <a:p>
            <a:pPr>
              <a:buSzPts val="3000"/>
            </a:pP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               a. EMCNet         -- No info. on learning rate, optimizer or loss function.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  <a:p>
            <a:pPr>
              <a:buSzPts val="3000"/>
            </a:pP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               b. CoroNet         -- Paper and Repo combined had all information</a:t>
            </a:r>
            <a:endParaRPr lang="en-US" sz="1800">
              <a:solidFill>
                <a:schemeClr val="tx1"/>
              </a:solidFill>
              <a:ea typeface="Helvetica Neue Light"/>
            </a:endParaRPr>
          </a:p>
          <a:p>
            <a:pPr>
              <a:buSzPts val="3000"/>
            </a:pPr>
            <a:r>
              <a:rPr lang="en-US" sz="2000" b="1">
                <a:solidFill>
                  <a:srgbClr val="E84B36"/>
                </a:solidFill>
              </a:rPr>
              <a:t>             </a:t>
            </a:r>
            <a:r>
              <a:rPr lang="en-US" sz="1800">
                <a:solidFill>
                  <a:schemeClr val="tx1"/>
                </a:solidFill>
              </a:rPr>
              <a:t>c.</a:t>
            </a:r>
            <a:r>
              <a:rPr lang="en-US" sz="1800">
                <a:solidFill>
                  <a:schemeClr val="tx1"/>
                </a:solidFill>
                <a:sym typeface="Helvetica Neue Light"/>
              </a:rPr>
              <a:t> </a:t>
            </a: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DarkCovidNet -- Paper and Repo combined had all information</a:t>
            </a:r>
            <a:endParaRPr lang="en-US" sz="1800">
              <a:solidFill>
                <a:schemeClr val="tx1"/>
              </a:solidFill>
              <a:ea typeface="Helvetica Neue Light"/>
            </a:endParaRPr>
          </a:p>
          <a:p>
            <a:pPr>
              <a:buSzPts val="3000"/>
            </a:pP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              d. Haque et al     -- No info. on  learning rate, optimizer, loss function, padding, strides etc. </a:t>
            </a:r>
          </a:p>
          <a:p>
            <a:pPr>
              <a:buSzPts val="3000"/>
            </a:pPr>
            <a:r>
              <a:rPr lang="en-US" sz="1800">
                <a:solidFill>
                  <a:schemeClr val="tx1"/>
                </a:solidFill>
                <a:ea typeface="Helvetica Neue Light"/>
                <a:sym typeface="Helvetica Neue Light"/>
              </a:rPr>
              <a:t>                                             It was not  clear if there were two FC layers or one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ea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Challenges and Limitations: </a:t>
            </a:r>
            <a:endParaRPr 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8">
              <a:buSzPts val="2000"/>
            </a:pPr>
            <a:r>
              <a:rPr lang="en-US" sz="1800">
                <a:solidFill>
                  <a:schemeClr val="tx1"/>
                </a:solidFill>
                <a:ea typeface="Helvetica Neue Light"/>
              </a:rPr>
              <a:t>            a. Rewriting code in </a:t>
            </a:r>
            <a:r>
              <a:rPr lang="en-US" sz="1800" err="1">
                <a:solidFill>
                  <a:schemeClr val="tx1"/>
                </a:solidFill>
                <a:ea typeface="Helvetica Neue Light"/>
              </a:rPr>
              <a:t>Pytorch</a:t>
            </a:r>
            <a:r>
              <a:rPr lang="en-US" sz="1800">
                <a:solidFill>
                  <a:schemeClr val="tx1"/>
                </a:solidFill>
                <a:ea typeface="Helvetica Neue Light"/>
              </a:rPr>
              <a:t> from TF and </a:t>
            </a:r>
            <a:r>
              <a:rPr lang="en-US" sz="1800" err="1">
                <a:solidFill>
                  <a:schemeClr val="tx1"/>
                </a:solidFill>
                <a:ea typeface="Helvetica Neue Light"/>
              </a:rPr>
              <a:t>Fastai</a:t>
            </a:r>
            <a:endParaRPr lang="en-US" sz="1800">
              <a:solidFill>
                <a:schemeClr val="tx1"/>
              </a:solidFill>
              <a:ea typeface="Helvetica Neue Light"/>
            </a:endParaRPr>
          </a:p>
          <a:p>
            <a:pPr lvl="8">
              <a:buSzPts val="2000"/>
            </a:pPr>
            <a:r>
              <a:rPr lang="en-US" sz="1800">
                <a:solidFill>
                  <a:schemeClr val="tx1"/>
                </a:solidFill>
                <a:ea typeface="Helvetica Neue Light"/>
              </a:rPr>
              <a:t>            b. Dataset lacks metadata</a:t>
            </a:r>
          </a:p>
          <a:p>
            <a:pPr lvl="8">
              <a:buSzPts val="2000"/>
            </a:pPr>
            <a:endParaRPr lang="en-US" sz="1800">
              <a:solidFill>
                <a:schemeClr val="tx1"/>
              </a:solidFill>
              <a:ea typeface="Helvetica Neue Light"/>
            </a:endParaRPr>
          </a:p>
          <a:p>
            <a:pPr marL="285750" lvl="8" indent="-285750">
              <a:buSzPts val="2000"/>
              <a:buChar char="•"/>
            </a:pPr>
            <a:r>
              <a:rPr lang="en-US" sz="1800">
                <a:solidFill>
                  <a:schemeClr val="tx1"/>
                </a:solidFill>
                <a:ea typeface="Helvetica Neue Light"/>
              </a:rPr>
              <a:t>Further scope:</a:t>
            </a:r>
            <a:endParaRPr lang="en-US" sz="1800">
              <a:solidFill>
                <a:schemeClr val="tx1"/>
              </a:solidFill>
              <a:ea typeface="Helvetica Neue Light"/>
              <a:cs typeface="Arial" panose="020B0604020202020204" pitchFamily="34" charset="0"/>
            </a:endParaRPr>
          </a:p>
          <a:p>
            <a:pPr lvl="8">
              <a:buSzPts val="2000"/>
            </a:pPr>
            <a:r>
              <a:rPr lang="en-US" sz="1800">
                <a:solidFill>
                  <a:schemeClr val="tx1"/>
                </a:solidFill>
                <a:ea typeface="Helvetica Neue Light"/>
              </a:rPr>
              <a:t>            a. Improved robust dataset         more credible model</a:t>
            </a:r>
          </a:p>
          <a:p>
            <a:pPr lvl="8">
              <a:buSzPts val="2000"/>
            </a:pPr>
            <a:r>
              <a:rPr lang="en-US" sz="1800">
                <a:solidFill>
                  <a:schemeClr val="tx1"/>
                </a:solidFill>
                <a:ea typeface="Helvetica Neue Light"/>
              </a:rPr>
              <a:t>            b. Expand to a multi-class model</a:t>
            </a:r>
            <a:endParaRPr lang="en-US" sz="1800">
              <a:solidFill>
                <a:schemeClr val="tx1"/>
              </a:solidFill>
              <a:ea typeface="Helvetica Neue Light"/>
              <a:cs typeface="Arial" panose="020B0604020202020204" pitchFamily="34" charset="0"/>
            </a:endParaRPr>
          </a:p>
          <a:p>
            <a:pPr lvl="8">
              <a:buSzPts val="2000"/>
            </a:pPr>
            <a:endParaRPr lang="en-US" sz="1800">
              <a:solidFill>
                <a:schemeClr val="tx1"/>
              </a:solidFill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Helvetica Neue Light"/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  <a:p>
            <a:pPr marL="285750" indent="-285750"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C85A26-4FFA-44B5-8E3F-2F4A827BCE79}"/>
              </a:ext>
            </a:extLst>
          </p:cNvPr>
          <p:cNvSpPr/>
          <p:nvPr/>
        </p:nvSpPr>
        <p:spPr>
          <a:xfrm>
            <a:off x="3821138" y="4861402"/>
            <a:ext cx="295835" cy="717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4B38BA3A-7E1A-3747-8625-7D0E5D698D93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0;p1">
            <a:extLst>
              <a:ext uri="{FF2B5EF4-FFF2-40B4-BE49-F238E27FC236}">
                <a16:creationId xmlns:a16="http://schemas.microsoft.com/office/drawing/2014/main" id="{E854C33C-2481-7B44-9F69-BA2393A2555C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Google Shape;100;p1">
            <a:extLst>
              <a:ext uri="{FF2B5EF4-FFF2-40B4-BE49-F238E27FC236}">
                <a16:creationId xmlns:a16="http://schemas.microsoft.com/office/drawing/2014/main" id="{06EF868E-28B3-4C43-BCFA-FC6900201C7F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45;p7">
            <a:extLst>
              <a:ext uri="{FF2B5EF4-FFF2-40B4-BE49-F238E27FC236}">
                <a16:creationId xmlns:a16="http://schemas.microsoft.com/office/drawing/2014/main" id="{325747AD-A692-C24D-B2E9-4AAA81B9858C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05E4F43-6263-2142-B102-777F95C2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5013B02-0990-D847-B65E-CD8B40D09C3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Conclusion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47;p7">
            <a:extLst>
              <a:ext uri="{FF2B5EF4-FFF2-40B4-BE49-F238E27FC236}">
                <a16:creationId xmlns:a16="http://schemas.microsoft.com/office/drawing/2014/main" id="{BE44382B-E7DB-EA49-A7FD-5E0F5A6FBF0B}"/>
              </a:ext>
            </a:extLst>
          </p:cNvPr>
          <p:cNvSpPr txBox="1">
            <a:spLocks/>
          </p:cNvSpPr>
          <p:nvPr/>
        </p:nvSpPr>
        <p:spPr>
          <a:xfrm>
            <a:off x="112921" y="1072273"/>
            <a:ext cx="5565984" cy="52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Best Performing Model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/>
              <a:t>CoroNet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/>
              <a:t>99.86% accuracy, 99.86% precision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Least Performing Model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/>
              <a:t>EMCNet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/>
              <a:t>96.53% accuracy, 96.53 % precision</a:t>
            </a:r>
          </a:p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Least Training Time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/>
              <a:t>DarkCovidNet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/>
              <a:t>1 hour 46 mins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Most Training Time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/>
              <a:t>CoroNet </a:t>
            </a:r>
            <a:r>
              <a:rPr lang="en-US" sz="1800">
                <a:sym typeface="Wingdings" pitchFamily="2" charset="2"/>
              </a:rPr>
              <a:t> 2 hours 58 mins</a:t>
            </a:r>
          </a:p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Wingdings" pitchFamily="2" charset="2"/>
            </a:endParaRPr>
          </a:p>
          <a:p>
            <a:pPr>
              <a:buSzPts val="2000"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Reimplementation Feedback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2000"/>
            </a:pPr>
            <a:r>
              <a:rPr lang="en-US" sz="1800"/>
              <a:t>DarkCovidNet and EMCNet could be easily reimplemented due to the authors including all the essential parts of the model, including the parameters and the architecture. 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105E9B-2B32-0440-92CD-2B99ADE84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50773"/>
              </p:ext>
            </p:extLst>
          </p:nvPr>
        </p:nvGraphicFramePr>
        <p:xfrm>
          <a:off x="5830159" y="1096235"/>
          <a:ext cx="6001953" cy="26232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74165">
                  <a:extLst>
                    <a:ext uri="{9D8B030D-6E8A-4147-A177-3AD203B41FA5}">
                      <a16:colId xmlns:a16="http://schemas.microsoft.com/office/drawing/2014/main" val="3313567884"/>
                    </a:ext>
                  </a:extLst>
                </a:gridCol>
                <a:gridCol w="643705">
                  <a:extLst>
                    <a:ext uri="{9D8B030D-6E8A-4147-A177-3AD203B41FA5}">
                      <a16:colId xmlns:a16="http://schemas.microsoft.com/office/drawing/2014/main" val="1107178350"/>
                    </a:ext>
                  </a:extLst>
                </a:gridCol>
                <a:gridCol w="643705">
                  <a:extLst>
                    <a:ext uri="{9D8B030D-6E8A-4147-A177-3AD203B41FA5}">
                      <a16:colId xmlns:a16="http://schemas.microsoft.com/office/drawing/2014/main" val="3660190106"/>
                    </a:ext>
                  </a:extLst>
                </a:gridCol>
                <a:gridCol w="536421">
                  <a:extLst>
                    <a:ext uri="{9D8B030D-6E8A-4147-A177-3AD203B41FA5}">
                      <a16:colId xmlns:a16="http://schemas.microsoft.com/office/drawing/2014/main" val="4231633256"/>
                    </a:ext>
                  </a:extLst>
                </a:gridCol>
                <a:gridCol w="643705">
                  <a:extLst>
                    <a:ext uri="{9D8B030D-6E8A-4147-A177-3AD203B41FA5}">
                      <a16:colId xmlns:a16="http://schemas.microsoft.com/office/drawing/2014/main" val="1434494516"/>
                    </a:ext>
                  </a:extLst>
                </a:gridCol>
                <a:gridCol w="536421">
                  <a:extLst>
                    <a:ext uri="{9D8B030D-6E8A-4147-A177-3AD203B41FA5}">
                      <a16:colId xmlns:a16="http://schemas.microsoft.com/office/drawing/2014/main" val="1635530732"/>
                    </a:ext>
                  </a:extLst>
                </a:gridCol>
                <a:gridCol w="643705">
                  <a:extLst>
                    <a:ext uri="{9D8B030D-6E8A-4147-A177-3AD203B41FA5}">
                      <a16:colId xmlns:a16="http://schemas.microsoft.com/office/drawing/2014/main" val="4240259085"/>
                    </a:ext>
                  </a:extLst>
                </a:gridCol>
                <a:gridCol w="536421">
                  <a:extLst>
                    <a:ext uri="{9D8B030D-6E8A-4147-A177-3AD203B41FA5}">
                      <a16:colId xmlns:a16="http://schemas.microsoft.com/office/drawing/2014/main" val="3986640501"/>
                    </a:ext>
                  </a:extLst>
                </a:gridCol>
                <a:gridCol w="643705">
                  <a:extLst>
                    <a:ext uri="{9D8B030D-6E8A-4147-A177-3AD203B41FA5}">
                      <a16:colId xmlns:a16="http://schemas.microsoft.com/office/drawing/2014/main" val="2492242873"/>
                    </a:ext>
                  </a:extLst>
                </a:gridCol>
              </a:tblGrid>
              <a:tr h="668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Selected Models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Accuracy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Precision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Recall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F-Score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14483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Claimed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89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Observed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415" marR="1841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Claimed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Observed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Claimed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Observed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Claimed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Observed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2434"/>
                  </a:ext>
                </a:extLst>
              </a:tr>
              <a:tr h="3833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EMCNet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52831"/>
                  </a:ext>
                </a:extLst>
              </a:tr>
              <a:tr h="3447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CoroNet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523048"/>
                  </a:ext>
                </a:extLst>
              </a:tr>
              <a:tr h="3833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DarkCovidNet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95.13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35738"/>
                  </a:ext>
                </a:extLst>
              </a:tr>
              <a:tr h="3640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Haque et 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38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9F5FB7-4C89-8143-A877-CF52E62E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9089"/>
              </p:ext>
            </p:extLst>
          </p:nvPr>
        </p:nvGraphicFramePr>
        <p:xfrm>
          <a:off x="6988318" y="4445731"/>
          <a:ext cx="3583986" cy="143451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27685">
                  <a:extLst>
                    <a:ext uri="{9D8B030D-6E8A-4147-A177-3AD203B41FA5}">
                      <a16:colId xmlns:a16="http://schemas.microsoft.com/office/drawing/2014/main" val="3818962210"/>
                    </a:ext>
                  </a:extLst>
                </a:gridCol>
                <a:gridCol w="1856301">
                  <a:extLst>
                    <a:ext uri="{9D8B030D-6E8A-4147-A177-3AD203B41FA5}">
                      <a16:colId xmlns:a16="http://schemas.microsoft.com/office/drawing/2014/main" val="1638186454"/>
                    </a:ext>
                  </a:extLst>
                </a:gridCol>
              </a:tblGrid>
              <a:tr h="527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Runtime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(sorted: lowest first)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062593"/>
                  </a:ext>
                </a:extLst>
              </a:tr>
              <a:tr h="2977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DarkCovidNet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hour 46 mins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31592"/>
                  </a:ext>
                </a:extLst>
              </a:tr>
              <a:tr h="202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Haque et 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hour 57 mins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538979"/>
                  </a:ext>
                </a:extLst>
              </a:tr>
              <a:tr h="202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EMCNet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hours 15 mins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402774"/>
                  </a:ext>
                </a:extLst>
              </a:tr>
              <a:tr h="202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CoroNet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hours 58 mins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8901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25EAA6B-ADEE-A84A-A139-4E863A82C10B}"/>
              </a:ext>
            </a:extLst>
          </p:cNvPr>
          <p:cNvSpPr/>
          <p:nvPr/>
        </p:nvSpPr>
        <p:spPr>
          <a:xfrm>
            <a:off x="6512231" y="5923934"/>
            <a:ext cx="46378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>
                <a:latin typeface="+mj-lt"/>
                <a:ea typeface="SimSun" panose="02010600030101010101" pitchFamily="2" charset="-122"/>
              </a:rPr>
              <a:t>Execution time of the four models when reimplemented with 100 Epochs, </a:t>
            </a:r>
          </a:p>
          <a:p>
            <a:pPr algn="ctr"/>
            <a:r>
              <a:rPr lang="en-US" sz="1050">
                <a:latin typeface="+mj-lt"/>
                <a:ea typeface="SimSun" panose="02010600030101010101" pitchFamily="2" charset="-122"/>
              </a:rPr>
              <a:t>0.0001 learning rate, 32 batch size, Adam optimizer, Loss Entropy function</a:t>
            </a:r>
            <a:endParaRPr lang="en-US" sz="105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F7B51-44A3-9143-87DD-DFC42347297A}"/>
              </a:ext>
            </a:extLst>
          </p:cNvPr>
          <p:cNvSpPr/>
          <p:nvPr/>
        </p:nvSpPr>
        <p:spPr>
          <a:xfrm>
            <a:off x="5830159" y="3739740"/>
            <a:ext cx="59072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/>
              <a:t>Four Models with claimed and observed values of accuracy, precision, F-score and Recall. </a:t>
            </a:r>
          </a:p>
          <a:p>
            <a:pPr algn="ctr"/>
            <a:r>
              <a:rPr lang="en-US" sz="1050"/>
              <a:t>All numbers are in percentages (%)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8134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7">
            <a:extLst>
              <a:ext uri="{FF2B5EF4-FFF2-40B4-BE49-F238E27FC236}">
                <a16:creationId xmlns:a16="http://schemas.microsoft.com/office/drawing/2014/main" id="{EDE84C5E-DF3B-C24C-AAD6-2F82030A6ABE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996F970E-FA6D-194A-A7B6-369BB2EE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BC93BA-1468-2D49-8D6A-DCDB0221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35709"/>
            <a:ext cx="277906" cy="401420"/>
          </a:xfrm>
          <a:prstGeom prst="rect">
            <a:avLst/>
          </a:prstGeom>
        </p:spPr>
      </p:pic>
      <p:sp>
        <p:nvSpPr>
          <p:cNvPr id="11" name="Google Shape;147;p7">
            <a:extLst>
              <a:ext uri="{FF2B5EF4-FFF2-40B4-BE49-F238E27FC236}">
                <a16:creationId xmlns:a16="http://schemas.microsoft.com/office/drawing/2014/main" id="{E0413B06-A2E6-C746-8C3D-87E15D354737}"/>
              </a:ext>
            </a:extLst>
          </p:cNvPr>
          <p:cNvSpPr txBox="1">
            <a:spLocks/>
          </p:cNvSpPr>
          <p:nvPr/>
        </p:nvSpPr>
        <p:spPr>
          <a:xfrm>
            <a:off x="376807" y="1018449"/>
            <a:ext cx="11177403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Thank You</a:t>
            </a:r>
          </a:p>
          <a:p>
            <a:pPr>
              <a:buSzPts val="3000"/>
            </a:pPr>
            <a:endParaRPr lang="en-US" sz="26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26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26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endParaRPr lang="en-US" sz="26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Ujjal Saha  </a:t>
            </a: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ujjals2@Illinois.edu</a:t>
            </a:r>
          </a:p>
          <a:p>
            <a:pPr>
              <a:buSzPts val="3000"/>
            </a:pPr>
            <a:endParaRPr lang="en-US" sz="18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Ashish Pradhan</a:t>
            </a: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apradh6@Illinois.edu </a:t>
            </a:r>
          </a:p>
          <a:p>
            <a:pPr>
              <a:buSzPts val="3000"/>
            </a:pPr>
            <a:endParaRPr lang="en-US" sz="18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Dilip Ravindran</a:t>
            </a:r>
          </a:p>
          <a:p>
            <a:pPr>
              <a:buSzPts val="3000"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dilipr2@Illinois.edu</a:t>
            </a:r>
          </a:p>
          <a:p>
            <a:pPr>
              <a:buSzPts val="3000"/>
            </a:pPr>
            <a:endParaRPr lang="en-US" sz="1800" b="1">
              <a:solidFill>
                <a:schemeClr val="bg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7" name="Google Shape;100;p1">
            <a:extLst>
              <a:ext uri="{FF2B5EF4-FFF2-40B4-BE49-F238E27FC236}">
                <a16:creationId xmlns:a16="http://schemas.microsoft.com/office/drawing/2014/main" id="{ED0078C6-6650-F54D-BD74-F6DEF7A9D52F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1EB14C52-D37D-9040-9144-D7DF8D1F3446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20909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5;p7">
            <a:extLst>
              <a:ext uri="{FF2B5EF4-FFF2-40B4-BE49-F238E27FC236}">
                <a16:creationId xmlns:a16="http://schemas.microsoft.com/office/drawing/2014/main" id="{387F9BF5-DFA5-0D43-A787-7093AFF0A25C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F2600311-478F-1248-A89E-70562FC0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3AF0C5-85E3-5442-BD93-F22B807C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21" y="2252985"/>
            <a:ext cx="7131957" cy="23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5;p7">
            <a:extLst>
              <a:ext uri="{FF2B5EF4-FFF2-40B4-BE49-F238E27FC236}">
                <a16:creationId xmlns:a16="http://schemas.microsoft.com/office/drawing/2014/main" id="{15CED47E-E573-CF41-B383-149A03DE23AF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E0EAED7-CA61-8544-8BD8-EA077992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8165"/>
            <a:ext cx="12192000" cy="6858000"/>
          </a:xfrm>
          <a:prstGeom prst="rect">
            <a:avLst/>
          </a:prstGeom>
        </p:spPr>
      </p:pic>
      <p:sp>
        <p:nvSpPr>
          <p:cNvPr id="14" name="Google Shape;107;p2">
            <a:extLst>
              <a:ext uri="{FF2B5EF4-FFF2-40B4-BE49-F238E27FC236}">
                <a16:creationId xmlns:a16="http://schemas.microsoft.com/office/drawing/2014/main" id="{C3C81082-566F-5849-B79D-C311E1639C0A}"/>
              </a:ext>
            </a:extLst>
          </p:cNvPr>
          <p:cNvSpPr txBox="1"/>
          <p:nvPr/>
        </p:nvSpPr>
        <p:spPr>
          <a:xfrm>
            <a:off x="2206906" y="1491040"/>
            <a:ext cx="7778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+mn-lt"/>
            </a:endParaRPr>
          </a:p>
        </p:txBody>
      </p:sp>
      <p:sp>
        <p:nvSpPr>
          <p:cNvPr id="15" name="Google Shape;108;p2">
            <a:extLst>
              <a:ext uri="{FF2B5EF4-FFF2-40B4-BE49-F238E27FC236}">
                <a16:creationId xmlns:a16="http://schemas.microsoft.com/office/drawing/2014/main" id="{72B58A87-FC17-6546-AB9A-EB6C57F6A340}"/>
              </a:ext>
            </a:extLst>
          </p:cNvPr>
          <p:cNvSpPr txBox="1"/>
          <p:nvPr/>
        </p:nvSpPr>
        <p:spPr>
          <a:xfrm>
            <a:off x="1441528" y="1606956"/>
            <a:ext cx="9308941" cy="35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solidFill>
                  <a:schemeClr val="lt1"/>
                </a:solidFill>
                <a:ea typeface="Helvetica Neue"/>
                <a:cs typeface="Helvetica Neue"/>
                <a:sym typeface="Helvetica Neue"/>
              </a:rPr>
              <a:t>Survey on Convolutional Neural Network Models that Detect COVID-19 using Chest X-Ray Images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algn="ctr"/>
            <a:endParaRPr lang="en-US" sz="28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Ujjal Saha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 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|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 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>
                <a:solidFill>
                  <a:schemeClr val="lt1"/>
                </a:solidFill>
                <a:ea typeface="Helvetica Neue Light"/>
                <a:cs typeface="Helvetica Neue Light"/>
                <a:sym typeface="Helvetica Neue Light"/>
              </a:rPr>
              <a:t>Ashish Pradhan  | 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Dilip Ravindran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 </a:t>
            </a:r>
            <a:endParaRPr lang="en-US" sz="1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</a:endParaRPr>
          </a:p>
          <a:p>
            <a:pPr algn="ctr"/>
            <a:endParaRPr lang="en-US" sz="1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25;p4">
            <a:extLst>
              <a:ext uri="{FF2B5EF4-FFF2-40B4-BE49-F238E27FC236}">
                <a16:creationId xmlns:a16="http://schemas.microsoft.com/office/drawing/2014/main" id="{1B746986-1BDD-D645-8B09-3F2916BB784A}"/>
              </a:ext>
            </a:extLst>
          </p:cNvPr>
          <p:cNvSpPr/>
          <p:nvPr/>
        </p:nvSpPr>
        <p:spPr>
          <a:xfrm>
            <a:off x="5520228" y="3329894"/>
            <a:ext cx="1151540" cy="11198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203CE3D5-6D74-1C41-A250-D368EDFEE0CA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CS598 – Deep Learning for Healthcare | Final Project</a:t>
            </a:r>
          </a:p>
        </p:txBody>
      </p:sp>
      <p:sp>
        <p:nvSpPr>
          <p:cNvPr id="12" name="Google Shape;100;p1">
            <a:extLst>
              <a:ext uri="{FF2B5EF4-FFF2-40B4-BE49-F238E27FC236}">
                <a16:creationId xmlns:a16="http://schemas.microsoft.com/office/drawing/2014/main" id="{9E17402D-4BA6-B14F-BD9F-18BB0A4CDC0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F8DB2C-6463-3A42-8E96-B04BB613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13" y="179456"/>
            <a:ext cx="2909982" cy="754082"/>
          </a:xfrm>
          <a:prstGeom prst="rect">
            <a:avLst/>
          </a:prstGeom>
        </p:spPr>
      </p:pic>
      <p:sp>
        <p:nvSpPr>
          <p:cNvPr id="16" name="Google Shape;98;p1">
            <a:extLst>
              <a:ext uri="{FF2B5EF4-FFF2-40B4-BE49-F238E27FC236}">
                <a16:creationId xmlns:a16="http://schemas.microsoft.com/office/drawing/2014/main" id="{523B2D77-28C2-A24F-907C-1F6CEAC4AB5C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May 11, 2021</a:t>
            </a:r>
            <a:endParaRPr sz="1800" spc="3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15441" y="1228937"/>
            <a:ext cx="8666782" cy="500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/>
                <a:ea typeface="Helvetica Neue Light"/>
                <a:cs typeface="Arial"/>
                <a:sym typeface="Helvetica Neue Light"/>
              </a:rPr>
              <a:t>The main objective of this project</a:t>
            </a:r>
            <a:endParaRPr lang="en-US" sz="2600" b="1" dirty="0">
              <a:solidFill>
                <a:srgbClr val="E84B36"/>
              </a:solidFill>
              <a:latin typeface="Arial"/>
              <a:cs typeface="Arial"/>
            </a:endParaRPr>
          </a:p>
          <a:p>
            <a:pPr fontAlgn="base">
              <a:lnSpc>
                <a:spcPct val="100000"/>
              </a:lnSpc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Select 4 CNN models that claims high precision and accuracy (98% and above) </a:t>
            </a:r>
          </a:p>
          <a:p>
            <a:pPr marL="114300" indent="0" fontAlgn="base">
              <a:lnSpc>
                <a:spcPct val="100000"/>
              </a:lnSpc>
              <a:buNone/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      in detecting COVID-19 using Chest X-Ray Images</a:t>
            </a:r>
          </a:p>
          <a:p>
            <a:pPr fontAlgn="base">
              <a:lnSpc>
                <a:spcPct val="100000"/>
              </a:lnSpc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Reimplement using </a:t>
            </a:r>
            <a:r>
              <a:rPr lang="en-US" sz="2000"/>
              <a:t>common dataset and computational environment</a:t>
            </a:r>
            <a:endParaRPr lang="en-US" sz="2000" i="1"/>
          </a:p>
          <a:p>
            <a:pPr fontAlgn="base">
              <a:lnSpc>
                <a:spcPct val="100000"/>
              </a:lnSpc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Focus areas: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                a. Veracity of the claims in the form of metrics </a:t>
            </a:r>
            <a:r>
              <a:rPr lang="en-US" sz="2000"/>
              <a:t>comparison chart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/>
              <a:t>                    (</a:t>
            </a:r>
            <a:r>
              <a:rPr lang="en-US" sz="2000" dirty="0"/>
              <a:t>Precision</a:t>
            </a:r>
            <a:r>
              <a:rPr lang="en-US" sz="2000"/>
              <a:t>, </a:t>
            </a:r>
            <a:r>
              <a:rPr lang="en-US" sz="2000" dirty="0"/>
              <a:t>Accuracy</a:t>
            </a:r>
            <a:r>
              <a:rPr lang="en-US" sz="2000"/>
              <a:t>, </a:t>
            </a:r>
            <a:r>
              <a:rPr lang="en-US" sz="2000" dirty="0"/>
              <a:t>AUC </a:t>
            </a:r>
            <a:r>
              <a:rPr lang="en-US" sz="2000"/>
              <a:t>and </a:t>
            </a:r>
            <a:r>
              <a:rPr lang="en-US" sz="2000" dirty="0"/>
              <a:t>F1</a:t>
            </a:r>
            <a:r>
              <a:rPr lang="en-US" sz="2000"/>
              <a:t> score) </a:t>
            </a:r>
            <a:endParaRPr lang="en-US"/>
          </a:p>
          <a:p>
            <a:pPr marL="114300" indent="0">
              <a:lnSpc>
                <a:spcPct val="100000"/>
              </a:lnSpc>
              <a:buNone/>
            </a:pPr>
            <a:r>
              <a:rPr lang="en-US" sz="2000"/>
              <a:t>                b. O</a:t>
            </a: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verall performance of these models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>
                <a:effectLst>
                  <a:outerShdw sx="0" sy="0">
                    <a:srgbClr val="000000"/>
                  </a:outerShdw>
                </a:effectLst>
              </a:rPr>
              <a:t>                c.  Unbiased observations </a:t>
            </a:r>
            <a:r>
              <a:rPr lang="en-US" sz="2000"/>
              <a:t>and challenges encountered</a:t>
            </a:r>
            <a:endParaRPr lang="en-US" sz="18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CS 598 Deep Learning for Healthcare | Final Project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Objective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" name="Picture 8" descr="A picture containing X-ray film, blur&#10;&#10;Description automatically generated">
            <a:extLst>
              <a:ext uri="{FF2B5EF4-FFF2-40B4-BE49-F238E27FC236}">
                <a16:creationId xmlns:a16="http://schemas.microsoft.com/office/drawing/2014/main" id="{371291C4-6080-B145-ABB1-376F840B48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0536" y="1284112"/>
            <a:ext cx="2357727" cy="1902577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A1B9FD7-E943-0E4E-B2CA-84666D28ED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176" y="3755774"/>
            <a:ext cx="2402170" cy="2113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6DE1E9-7438-6F41-A1CD-4B906E5BDD81}"/>
              </a:ext>
            </a:extLst>
          </p:cNvPr>
          <p:cNvSpPr/>
          <p:nvPr/>
        </p:nvSpPr>
        <p:spPr>
          <a:xfrm>
            <a:off x="9584384" y="3471045"/>
            <a:ext cx="2045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+mn-lt"/>
                <a:ea typeface="SimSun" panose="02010600030101010101" pitchFamily="2" charset="-122"/>
              </a:rPr>
              <a:t>Normal Chest X-ray Image </a:t>
            </a:r>
            <a:endParaRPr lang="en-US" sz="12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AF517-7277-0044-99E3-BA4A4BDF12A9}"/>
              </a:ext>
            </a:extLst>
          </p:cNvPr>
          <p:cNvSpPr/>
          <p:nvPr/>
        </p:nvSpPr>
        <p:spPr>
          <a:xfrm>
            <a:off x="9487708" y="1020570"/>
            <a:ext cx="2260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  <a:ea typeface="SimSun" panose="02010600030101010101" pitchFamily="2" charset="-122"/>
              </a:rPr>
              <a:t>COVID-19 Chest X-ray Image </a:t>
            </a:r>
            <a:endParaRPr lang="en-US" sz="120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5DAFC-DCFF-AE43-837C-94A59BFEC2EF}"/>
              </a:ext>
            </a:extLst>
          </p:cNvPr>
          <p:cNvSpPr/>
          <p:nvPr/>
        </p:nvSpPr>
        <p:spPr>
          <a:xfrm>
            <a:off x="9221374" y="6159943"/>
            <a:ext cx="28953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  <a:ea typeface="SimSun" panose="02010600030101010101" pitchFamily="2" charset="-122"/>
              </a:rPr>
              <a:t>Image Courtesy: Kaggle CXR Data Source</a:t>
            </a:r>
            <a:r>
              <a:rPr lang="en-US" sz="1100">
                <a:latin typeface="+mn-lt"/>
              </a:rPr>
              <a:t> </a:t>
            </a:r>
          </a:p>
        </p:txBody>
      </p:sp>
      <p:sp>
        <p:nvSpPr>
          <p:cNvPr id="14" name="Google Shape;100;p1">
            <a:extLst>
              <a:ext uri="{FF2B5EF4-FFF2-40B4-BE49-F238E27FC236}">
                <a16:creationId xmlns:a16="http://schemas.microsoft.com/office/drawing/2014/main" id="{F55785E3-A08E-1A4A-BCCC-597F6CE92018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1377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15440" y="1228937"/>
            <a:ext cx="11177401" cy="500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8 Models were initially Studied </a:t>
            </a:r>
            <a:endParaRPr lang="en-US" sz="2600" b="1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 err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COVINet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	[1]       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 err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Sarki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et al 	[2]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 err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Ioannis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et al 	[3]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EMCNet 	[4]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Haque et al 	[5]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 err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ConvNet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	[6]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CoroNet 	[7]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DarkCovidNet 	[8]</a:t>
            </a: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CS 598 Deep Learning for Healthcare | Final Project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CNN Models that detects COVID-19 from Chest X-Ray Images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25;p4">
            <a:extLst>
              <a:ext uri="{FF2B5EF4-FFF2-40B4-BE49-F238E27FC236}">
                <a16:creationId xmlns:a16="http://schemas.microsoft.com/office/drawing/2014/main" id="{77E6FF46-A654-9349-8EE9-5EEDFF855445}"/>
              </a:ext>
            </a:extLst>
          </p:cNvPr>
          <p:cNvSpPr/>
          <p:nvPr/>
        </p:nvSpPr>
        <p:spPr>
          <a:xfrm rot="5400000">
            <a:off x="559071" y="3943431"/>
            <a:ext cx="4455455" cy="47811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1EFBB-BE08-604F-A787-98A02C1F867D}"/>
              </a:ext>
            </a:extLst>
          </p:cNvPr>
          <p:cNvSpPr txBox="1"/>
          <p:nvPr/>
        </p:nvSpPr>
        <p:spPr>
          <a:xfrm>
            <a:off x="2942725" y="4088730"/>
            <a:ext cx="903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[5] K. F. Haque and A. </a:t>
            </a:r>
            <a:r>
              <a:rPr lang="en-US" sz="1200" err="1"/>
              <a:t>Abdelgawad</a:t>
            </a:r>
            <a:r>
              <a:rPr lang="en-US" sz="1200"/>
              <a:t>. A Deep Learning Approach to Detect COVID-19 Patients from Chest X-ray Images. AI. 1. 418-435. Sep 2020, </a:t>
            </a:r>
            <a:r>
              <a:rPr lang="en-US" sz="1200" err="1"/>
              <a:t>doi</a:t>
            </a:r>
            <a:r>
              <a:rPr lang="en-US" sz="1200"/>
              <a:t>: http://</a:t>
            </a:r>
            <a:r>
              <a:rPr lang="en-US" sz="1200" err="1"/>
              <a:t>dx.doi.org</a:t>
            </a:r>
            <a:r>
              <a:rPr lang="en-US" sz="1200"/>
              <a:t>/10.3390/ai1030027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4B111-12D8-1B4C-93DA-89502884AA52}"/>
              </a:ext>
            </a:extLst>
          </p:cNvPr>
          <p:cNvSpPr txBox="1"/>
          <p:nvPr/>
        </p:nvSpPr>
        <p:spPr>
          <a:xfrm>
            <a:off x="2942725" y="2331386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[2]  R. </a:t>
            </a:r>
            <a:r>
              <a:rPr lang="en-US" sz="1200" err="1"/>
              <a:t>Sarki</a:t>
            </a:r>
            <a:r>
              <a:rPr lang="en-US" sz="1200"/>
              <a:t>,  K. Ahmed, H. Wang,  Y. Zhang and K. Wang. Automated Detection of COVID-19 through Convolutional Neural Network using Chest x-ray images. Feb 2021, [Preprint – Not Reviewed Not Published]. </a:t>
            </a:r>
            <a:r>
              <a:rPr lang="en-US" sz="1200" err="1"/>
              <a:t>doi</a:t>
            </a:r>
            <a:r>
              <a:rPr lang="en-US" sz="1200"/>
              <a:t>: https://</a:t>
            </a:r>
            <a:r>
              <a:rPr lang="en-US" sz="1200" err="1"/>
              <a:t>doi.org</a:t>
            </a:r>
            <a:r>
              <a:rPr lang="en-US" sz="1200"/>
              <a:t>/10.1101/2021.02.06.21251271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73C9A-D386-D043-B52F-74733E19950F}"/>
              </a:ext>
            </a:extLst>
          </p:cNvPr>
          <p:cNvSpPr txBox="1"/>
          <p:nvPr/>
        </p:nvSpPr>
        <p:spPr>
          <a:xfrm>
            <a:off x="2942725" y="2903256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[3] I. D. </a:t>
            </a:r>
            <a:r>
              <a:rPr lang="en-US" sz="1200" err="1"/>
              <a:t>Apostolopoulos</a:t>
            </a:r>
            <a:r>
              <a:rPr lang="en-US" sz="1200"/>
              <a:t> and T. </a:t>
            </a:r>
            <a:r>
              <a:rPr lang="en-US" sz="1200" err="1"/>
              <a:t>Bessiana</a:t>
            </a:r>
            <a:r>
              <a:rPr lang="en-US" sz="1200"/>
              <a:t>. COVID-19: Automatic detection from X-Ray images utilizing Transfer Learning with Convolutional Neural Networks. Physical and Engineering Sciences in Medicine 43:635-40, Mar 2020 </a:t>
            </a:r>
            <a:r>
              <a:rPr lang="en-US" sz="1200" err="1"/>
              <a:t>doi</a:t>
            </a:r>
            <a:r>
              <a:rPr lang="en-US" sz="1200"/>
              <a:t>: https://</a:t>
            </a:r>
            <a:r>
              <a:rPr lang="en-US" sz="1200" err="1"/>
              <a:t>doi.org</a:t>
            </a:r>
            <a:r>
              <a:rPr lang="en-US" sz="1200"/>
              <a:t>/10.1007/s13246-020-00865-4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BFCE3-9B11-AC46-94F8-3B8E991AF5E7}"/>
              </a:ext>
            </a:extLst>
          </p:cNvPr>
          <p:cNvSpPr txBox="1"/>
          <p:nvPr/>
        </p:nvSpPr>
        <p:spPr>
          <a:xfrm>
            <a:off x="2942725" y="3489238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[4]  P. Saha, M. S. </a:t>
            </a:r>
            <a:r>
              <a:rPr lang="en-US" sz="1200" err="1"/>
              <a:t>Sadi</a:t>
            </a:r>
            <a:r>
              <a:rPr lang="en-US" sz="1200"/>
              <a:t> and M. M. Islam. EMCNet: Automated COVID-19 diagnosis from X-ray images using convolutional neural network and ensemble of machine learning classifiers. Informatics in Medicine Unlocked, Vol 22, 2021, https://</a:t>
            </a:r>
            <a:r>
              <a:rPr lang="en-US" sz="1200" err="1"/>
              <a:t>doi.org</a:t>
            </a:r>
            <a:r>
              <a:rPr lang="en-US" sz="1200"/>
              <a:t>/10.1016/j.imu.2020.100505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84100-1D5E-D64F-8311-F3858020EBF2}"/>
              </a:ext>
            </a:extLst>
          </p:cNvPr>
          <p:cNvSpPr txBox="1"/>
          <p:nvPr/>
        </p:nvSpPr>
        <p:spPr>
          <a:xfrm>
            <a:off x="2942725" y="1739609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[1]  M. </a:t>
            </a:r>
            <a:r>
              <a:rPr lang="en-US" sz="1200" err="1"/>
              <a:t>Umer</a:t>
            </a:r>
            <a:r>
              <a:rPr lang="en-US" sz="1200"/>
              <a:t>, I. Ashraf, S. Ullah, A. Mehmood &amp; G. S. Choi. </a:t>
            </a:r>
            <a:r>
              <a:rPr lang="en-US" sz="1200" err="1"/>
              <a:t>COVINet</a:t>
            </a:r>
            <a:r>
              <a:rPr lang="en-US" sz="1200"/>
              <a:t>: a convolutional neural network approach for predicting COVID-19 from chest X-ray images. Jan 2021, J Ambient </a:t>
            </a:r>
            <a:r>
              <a:rPr lang="en-US" sz="1200" err="1"/>
              <a:t>Intell</a:t>
            </a:r>
            <a:r>
              <a:rPr lang="en-US" sz="1200"/>
              <a:t> Human </a:t>
            </a:r>
            <a:r>
              <a:rPr lang="en-US" sz="1200" err="1"/>
              <a:t>Comput</a:t>
            </a:r>
            <a:r>
              <a:rPr lang="en-US" sz="1200"/>
              <a:t> (2021). </a:t>
            </a:r>
            <a:r>
              <a:rPr lang="en-US" sz="1200" err="1"/>
              <a:t>doi</a:t>
            </a:r>
            <a:r>
              <a:rPr lang="en-US" sz="1200"/>
              <a:t>: https://</a:t>
            </a:r>
            <a:r>
              <a:rPr lang="en-US" sz="1200" err="1"/>
              <a:t>doi.org</a:t>
            </a:r>
            <a:r>
              <a:rPr lang="en-US" sz="1200"/>
              <a:t>/10.1007/s12652-021-02917-3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38D5A-085C-8546-876D-13E2738D350D}"/>
              </a:ext>
            </a:extLst>
          </p:cNvPr>
          <p:cNvSpPr txBox="1"/>
          <p:nvPr/>
        </p:nvSpPr>
        <p:spPr>
          <a:xfrm>
            <a:off x="2942725" y="4598611"/>
            <a:ext cx="903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[6] B. </a:t>
            </a:r>
            <a:r>
              <a:rPr lang="en-US" sz="1200" err="1"/>
              <a:t>Sekeroglu</a:t>
            </a:r>
            <a:r>
              <a:rPr lang="en-US" sz="1200"/>
              <a:t> and I. </a:t>
            </a:r>
            <a:r>
              <a:rPr lang="en-US" sz="1200" err="1"/>
              <a:t>OzsahinFirst</a:t>
            </a:r>
            <a:r>
              <a:rPr lang="en-US" sz="1200"/>
              <a:t>. Detection of COVID-19 from Chest X-Ray Images Using Convolutional Neural Networks. Sep 18, 2020, PubMed https://</a:t>
            </a:r>
            <a:r>
              <a:rPr lang="en-US" sz="1200" err="1"/>
              <a:t>doi.org</a:t>
            </a:r>
            <a:r>
              <a:rPr lang="en-US" sz="1200"/>
              <a:t>/10.1177/2472630320958376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B0375-0FFF-844B-9A3F-3BB2BDDF4297}"/>
              </a:ext>
            </a:extLst>
          </p:cNvPr>
          <p:cNvSpPr txBox="1"/>
          <p:nvPr/>
        </p:nvSpPr>
        <p:spPr>
          <a:xfrm>
            <a:off x="2942725" y="5103960"/>
            <a:ext cx="903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[7] A. I. Khan, J. L. Shah and  M. M. Bhat . CoroNet: A deep neural network for detection and diagnosis of COVID-19 from chest x-ray images. </a:t>
            </a:r>
            <a:r>
              <a:rPr lang="en-US" sz="1200" err="1"/>
              <a:t>Comput</a:t>
            </a:r>
            <a:r>
              <a:rPr lang="en-US" sz="1200"/>
              <a:t> Methods Programs Biomed. Nov 2020 196: 105581. https://</a:t>
            </a:r>
            <a:r>
              <a:rPr lang="en-US" sz="1200" err="1"/>
              <a:t>doi.org</a:t>
            </a:r>
            <a:r>
              <a:rPr lang="en-US" sz="1200"/>
              <a:t>/10.1016/j.cmpb.2020.105581</a:t>
            </a:r>
            <a:r>
              <a:rPr lang="en-US" sz="1100"/>
              <a:t> 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7DA83-FB45-9B48-962B-63DE98FE405D}"/>
              </a:ext>
            </a:extLst>
          </p:cNvPr>
          <p:cNvSpPr txBox="1"/>
          <p:nvPr/>
        </p:nvSpPr>
        <p:spPr>
          <a:xfrm>
            <a:off x="2942725" y="5588136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[8] T. Ozturk, M. </a:t>
            </a:r>
            <a:r>
              <a:rPr lang="en-US" sz="1200" err="1"/>
              <a:t>Talo</a:t>
            </a:r>
            <a:r>
              <a:rPr lang="en-US" sz="1200"/>
              <a:t>, E. A. Yildirim, U.  B. </a:t>
            </a:r>
            <a:r>
              <a:rPr lang="en-US" sz="1200" err="1"/>
              <a:t>Baloglu</a:t>
            </a:r>
            <a:r>
              <a:rPr lang="en-US" sz="1200"/>
              <a:t>, O. Yildirim and U. R. Acharya. Automated detection of COVID-19 cases using deep neural networks with X-ray image. Computers in Biology and Medicine Vol 121, June 2020, 103792. https://</a:t>
            </a:r>
            <a:r>
              <a:rPr lang="en-US" sz="1200" err="1"/>
              <a:t>doi.org</a:t>
            </a:r>
            <a:r>
              <a:rPr lang="en-US" sz="1200"/>
              <a:t>/10.1016/j.compbiomed.2020.103792 </a:t>
            </a:r>
          </a:p>
        </p:txBody>
      </p:sp>
      <p:sp>
        <p:nvSpPr>
          <p:cNvPr id="21" name="Google Shape;100;p1">
            <a:extLst>
              <a:ext uri="{FF2B5EF4-FFF2-40B4-BE49-F238E27FC236}">
                <a16:creationId xmlns:a16="http://schemas.microsoft.com/office/drawing/2014/main" id="{E09FD6C6-866A-D64C-A8D4-57AB9E3A3D9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4923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15440" y="1072273"/>
            <a:ext cx="11177401" cy="51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Qualifying Criteria for Reimplementation</a:t>
            </a:r>
            <a:endParaRPr lang="en-US" sz="2400" b="1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Paper must be published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Detailed architecture information about the CNN layers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Credible dataset sources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Thorough result and analysis discussion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Higher value metrics (accuracy and precision above 90%)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600" b="1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4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4 Models were selected for reimplementation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EMCNet 	[4]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Haque et al 	[5]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CoroNet 	[7]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DarkCovidNet    [8]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600" b="1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CS 598 Deep Learning for Healthcare | Final Project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 CNN Models for Reimplementation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25;p4">
            <a:extLst>
              <a:ext uri="{FF2B5EF4-FFF2-40B4-BE49-F238E27FC236}">
                <a16:creationId xmlns:a16="http://schemas.microsoft.com/office/drawing/2014/main" id="{77E6FF46-A654-9349-8EE9-5EEDFF855445}"/>
              </a:ext>
            </a:extLst>
          </p:cNvPr>
          <p:cNvSpPr/>
          <p:nvPr/>
        </p:nvSpPr>
        <p:spPr>
          <a:xfrm rot="5400000">
            <a:off x="1596112" y="5062867"/>
            <a:ext cx="2128987" cy="45719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3F7A2-CA99-1D4C-A698-30720CB3FF92}"/>
              </a:ext>
            </a:extLst>
          </p:cNvPr>
          <p:cNvSpPr txBox="1"/>
          <p:nvPr/>
        </p:nvSpPr>
        <p:spPr>
          <a:xfrm>
            <a:off x="2797298" y="4570488"/>
            <a:ext cx="903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[5] K. F. Haque and A. </a:t>
            </a:r>
            <a:r>
              <a:rPr lang="en-US" sz="1200" err="1"/>
              <a:t>Abdelgawad</a:t>
            </a:r>
            <a:r>
              <a:rPr lang="en-US" sz="1200"/>
              <a:t>. A Deep Learning Approach to Detect COVID-19 Patients from Chest X-ray Images. AI. 1. 418-435. Sep 2020, </a:t>
            </a:r>
            <a:r>
              <a:rPr lang="en-US" sz="1200" err="1"/>
              <a:t>doi</a:t>
            </a:r>
            <a:r>
              <a:rPr lang="en-US" sz="1200"/>
              <a:t>: http://</a:t>
            </a:r>
            <a:r>
              <a:rPr lang="en-US" sz="1200" err="1"/>
              <a:t>dx.doi.org</a:t>
            </a:r>
            <a:r>
              <a:rPr lang="en-US" sz="1200"/>
              <a:t>/10.3390/ai1030027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0BC7A-C736-1E45-A18A-C3E2F28AA915}"/>
              </a:ext>
            </a:extLst>
          </p:cNvPr>
          <p:cNvSpPr txBox="1"/>
          <p:nvPr/>
        </p:nvSpPr>
        <p:spPr>
          <a:xfrm>
            <a:off x="2797298" y="3957516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[4]  P. Saha, M. S. </a:t>
            </a:r>
            <a:r>
              <a:rPr lang="en-US" sz="1200" err="1"/>
              <a:t>Sadi</a:t>
            </a:r>
            <a:r>
              <a:rPr lang="en-US" sz="1200"/>
              <a:t> and M. M. Islam. EMCNet: Automated COVID-19 diagnosis from X-ray images using convolutional neural network and ensemble of machine learning classifiers. Informatics in Medicine Unlocked, Vol 22, 2021, https://</a:t>
            </a:r>
            <a:r>
              <a:rPr lang="en-US" sz="1200" err="1"/>
              <a:t>doi.org</a:t>
            </a:r>
            <a:r>
              <a:rPr lang="en-US" sz="1200"/>
              <a:t>/10.1016/j.imu.2020.100505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044F99-5CFA-844C-9DCE-B7AE3EFEBC1D}"/>
              </a:ext>
            </a:extLst>
          </p:cNvPr>
          <p:cNvSpPr txBox="1"/>
          <p:nvPr/>
        </p:nvSpPr>
        <p:spPr>
          <a:xfrm>
            <a:off x="2797298" y="5042086"/>
            <a:ext cx="903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[7] A. I. Khan, J. L. Shah and  M. M. Bhat . CoroNet: A deep neural network for detection and diagnosis of COVID-19 from chest x-ray images. </a:t>
            </a:r>
            <a:r>
              <a:rPr lang="en-US" sz="1200" err="1"/>
              <a:t>Comput</a:t>
            </a:r>
            <a:r>
              <a:rPr lang="en-US" sz="1200"/>
              <a:t> Methods Programs Biomed. Nov 2020 196: 105581. https://</a:t>
            </a:r>
            <a:r>
              <a:rPr lang="en-US" sz="1200" err="1"/>
              <a:t>doi.org</a:t>
            </a:r>
            <a:r>
              <a:rPr lang="en-US" sz="1200"/>
              <a:t>/10.1016/j.cmpb.2020.105581</a:t>
            </a:r>
            <a:r>
              <a:rPr lang="en-US" sz="1100"/>
              <a:t> 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2A52C-5CB4-584A-9748-41005AFD78B1}"/>
              </a:ext>
            </a:extLst>
          </p:cNvPr>
          <p:cNvSpPr txBox="1"/>
          <p:nvPr/>
        </p:nvSpPr>
        <p:spPr>
          <a:xfrm>
            <a:off x="2774194" y="5515953"/>
            <a:ext cx="90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[8] T. Ozturk, M. </a:t>
            </a:r>
            <a:r>
              <a:rPr lang="en-US" sz="1200" err="1"/>
              <a:t>Talo</a:t>
            </a:r>
            <a:r>
              <a:rPr lang="en-US" sz="1200"/>
              <a:t>, E. A. Yildirim, U.  B. </a:t>
            </a:r>
            <a:r>
              <a:rPr lang="en-US" sz="1200" err="1"/>
              <a:t>Baloglu</a:t>
            </a:r>
            <a:r>
              <a:rPr lang="en-US" sz="1200"/>
              <a:t>, O. Yildirim and U. R. Acharya. Automated detection of COVID-19 cases using deep neural networks with X-ray image. Computers in Biology and Medicine Vol 121, June 2020, 103792. https://</a:t>
            </a:r>
            <a:r>
              <a:rPr lang="en-US" sz="1200" err="1"/>
              <a:t>doi.org</a:t>
            </a:r>
            <a:r>
              <a:rPr lang="en-US" sz="1200"/>
              <a:t>/10.1016/j.compbiomed.2020.103792 </a:t>
            </a:r>
          </a:p>
        </p:txBody>
      </p:sp>
      <p:sp>
        <p:nvSpPr>
          <p:cNvPr id="29" name="Google Shape;100;p1">
            <a:extLst>
              <a:ext uri="{FF2B5EF4-FFF2-40B4-BE49-F238E27FC236}">
                <a16:creationId xmlns:a16="http://schemas.microsoft.com/office/drawing/2014/main" id="{440DEA7E-7229-1D42-9C4A-B2A3771A517B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3269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37E7B2F9-4530-7540-9A7D-25FE9B6FF02F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75FA8318-9B15-7F47-850F-EEEFE73BE161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7;p7">
            <a:extLst>
              <a:ext uri="{FF2B5EF4-FFF2-40B4-BE49-F238E27FC236}">
                <a16:creationId xmlns:a16="http://schemas.microsoft.com/office/drawing/2014/main" id="{78B6311E-BC39-234F-80E9-551F2FB4C69F}"/>
              </a:ext>
            </a:extLst>
          </p:cNvPr>
          <p:cNvSpPr txBox="1">
            <a:spLocks/>
          </p:cNvSpPr>
          <p:nvPr/>
        </p:nvSpPr>
        <p:spPr>
          <a:xfrm>
            <a:off x="376810" y="868221"/>
            <a:ext cx="5719190" cy="52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2600" b="1" dirty="0">
                <a:solidFill>
                  <a:srgbClr val="E84B36"/>
                </a:solidFill>
                <a:ea typeface="Helvetica Neue Light"/>
                <a:sym typeface="Helvetica Neue Light"/>
              </a:rPr>
              <a:t>Data Source</a:t>
            </a:r>
            <a:endParaRPr lang="en-US" sz="2600" b="1" dirty="0">
              <a:solidFill>
                <a:srgbClr val="E84B36"/>
              </a:solidFill>
            </a:endParaRP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Common set of datasets for all four models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3600 positive COVID-19 CXR images were  collected from Kaggle COVID-19 Radiography Database</a:t>
            </a:r>
          </a:p>
          <a:p>
            <a:pPr>
              <a:buSzPts val="2000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 dirty="0"/>
              <a:t>3600 Non COVID-19 chest X-Ray images were  collected from NIH Chest X-Ray dataset 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 dirty="0"/>
              <a:t>Balanced dataset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 dirty="0"/>
              <a:t>Training Validation Test Ratio: 60%:20%20%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00;p1">
            <a:extLst>
              <a:ext uri="{FF2B5EF4-FFF2-40B4-BE49-F238E27FC236}">
                <a16:creationId xmlns:a16="http://schemas.microsoft.com/office/drawing/2014/main" id="{D85133A3-D3C6-7F4C-886E-6BEEF5BF5DD0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C0C6FF5B-A16D-B943-8158-9394C4171284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9194208-BB88-DA45-8C43-B250F5F3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6" name="Google Shape;100;p1">
            <a:extLst>
              <a:ext uri="{FF2B5EF4-FFF2-40B4-BE49-F238E27FC236}">
                <a16:creationId xmlns:a16="http://schemas.microsoft.com/office/drawing/2014/main" id="{226FBA8E-8ED2-0F48-B1E6-A03B9736B136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Dataset and Environment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714744-DD57-3849-8BFC-77A9CB22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85786"/>
              </p:ext>
            </p:extLst>
          </p:nvPr>
        </p:nvGraphicFramePr>
        <p:xfrm>
          <a:off x="419669" y="5084149"/>
          <a:ext cx="5189469" cy="12120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80484">
                  <a:extLst>
                    <a:ext uri="{9D8B030D-6E8A-4147-A177-3AD203B41FA5}">
                      <a16:colId xmlns:a16="http://schemas.microsoft.com/office/drawing/2014/main" val="1923239988"/>
                    </a:ext>
                  </a:extLst>
                </a:gridCol>
                <a:gridCol w="1074440">
                  <a:extLst>
                    <a:ext uri="{9D8B030D-6E8A-4147-A177-3AD203B41FA5}">
                      <a16:colId xmlns:a16="http://schemas.microsoft.com/office/drawing/2014/main" val="440809090"/>
                    </a:ext>
                  </a:extLst>
                </a:gridCol>
                <a:gridCol w="1241413">
                  <a:extLst>
                    <a:ext uri="{9D8B030D-6E8A-4147-A177-3AD203B41FA5}">
                      <a16:colId xmlns:a16="http://schemas.microsoft.com/office/drawing/2014/main" val="3209738578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3999211352"/>
                    </a:ext>
                  </a:extLst>
                </a:gridCol>
              </a:tblGrid>
              <a:tr h="404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COVID-19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CXR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 COVID-19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CXR Images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CXR Images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156383"/>
                  </a:ext>
                </a:extLst>
              </a:tr>
              <a:tr h="2020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Set     60%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048484"/>
                  </a:ext>
                </a:extLst>
              </a:tr>
              <a:tr h="2020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Validation Set  20%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682430"/>
                  </a:ext>
                </a:extLst>
              </a:tr>
              <a:tr h="2020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Set       20%    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372386"/>
                  </a:ext>
                </a:extLst>
              </a:tr>
              <a:tr h="2020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Combined       100%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3600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3600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7200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592536"/>
                  </a:ext>
                </a:extLst>
              </a:tr>
            </a:tbl>
          </a:graphicData>
        </a:graphic>
      </p:graphicFrame>
      <p:sp>
        <p:nvSpPr>
          <p:cNvPr id="11" name="Google Shape;147;p7">
            <a:extLst>
              <a:ext uri="{FF2B5EF4-FFF2-40B4-BE49-F238E27FC236}">
                <a16:creationId xmlns:a16="http://schemas.microsoft.com/office/drawing/2014/main" id="{A9FB4E35-5195-004F-81C0-6F532B820265}"/>
              </a:ext>
            </a:extLst>
          </p:cNvPr>
          <p:cNvSpPr txBox="1">
            <a:spLocks/>
          </p:cNvSpPr>
          <p:nvPr/>
        </p:nvSpPr>
        <p:spPr>
          <a:xfrm>
            <a:off x="6096000" y="893690"/>
            <a:ext cx="5719190" cy="52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2600" b="1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Environment</a:t>
            </a:r>
            <a:endParaRPr lang="en-US" sz="2600" b="1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platform for all four models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Colab (GPU Instances) Notebooks 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saved in Google Drive</a:t>
            </a:r>
          </a:p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Web Browser based platform as a service. </a:t>
            </a:r>
          </a:p>
          <a:p>
            <a:pPr>
              <a:buSzPts val="2000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  System Independent, Can be run from anywhere.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Can also be shared easily for review and peer programming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Using PyTorch 1.8.1 package for reimplementation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2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7">
            <a:extLst>
              <a:ext uri="{FF2B5EF4-FFF2-40B4-BE49-F238E27FC236}">
                <a16:creationId xmlns:a16="http://schemas.microsoft.com/office/drawing/2014/main" id="{C66CF571-3E48-894C-B7E9-30247FFACC5A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0;p1">
            <a:extLst>
              <a:ext uri="{FF2B5EF4-FFF2-40B4-BE49-F238E27FC236}">
                <a16:creationId xmlns:a16="http://schemas.microsoft.com/office/drawing/2014/main" id="{FFCA7EE6-05A4-644F-9649-A6AE52E8767B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7" name="Google Shape;100;p1">
            <a:extLst>
              <a:ext uri="{FF2B5EF4-FFF2-40B4-BE49-F238E27FC236}">
                <a16:creationId xmlns:a16="http://schemas.microsoft.com/office/drawing/2014/main" id="{BF294751-97AB-B140-81FC-C65E2B3A3FE9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EDC97160-A881-D74F-B00C-B8CDF1539326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95CAE83-6F38-F749-8162-D9023B60C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E692D751-5C38-984B-81C5-961394F0CEEE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Implementation Details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C642D1-C260-EE42-AE6A-44163B3B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54049"/>
              </p:ext>
            </p:extLst>
          </p:nvPr>
        </p:nvGraphicFramePr>
        <p:xfrm>
          <a:off x="319810" y="1823968"/>
          <a:ext cx="6540322" cy="32100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32095">
                  <a:extLst>
                    <a:ext uri="{9D8B030D-6E8A-4147-A177-3AD203B41FA5}">
                      <a16:colId xmlns:a16="http://schemas.microsoft.com/office/drawing/2014/main" val="2429882024"/>
                    </a:ext>
                  </a:extLst>
                </a:gridCol>
                <a:gridCol w="569405">
                  <a:extLst>
                    <a:ext uri="{9D8B030D-6E8A-4147-A177-3AD203B41FA5}">
                      <a16:colId xmlns:a16="http://schemas.microsoft.com/office/drawing/2014/main" val="285403371"/>
                    </a:ext>
                  </a:extLst>
                </a:gridCol>
                <a:gridCol w="992541">
                  <a:extLst>
                    <a:ext uri="{9D8B030D-6E8A-4147-A177-3AD203B41FA5}">
                      <a16:colId xmlns:a16="http://schemas.microsoft.com/office/drawing/2014/main" val="3401749426"/>
                    </a:ext>
                  </a:extLst>
                </a:gridCol>
                <a:gridCol w="820153">
                  <a:extLst>
                    <a:ext uri="{9D8B030D-6E8A-4147-A177-3AD203B41FA5}">
                      <a16:colId xmlns:a16="http://schemas.microsoft.com/office/drawing/2014/main" val="471184446"/>
                    </a:ext>
                  </a:extLst>
                </a:gridCol>
                <a:gridCol w="658210">
                  <a:extLst>
                    <a:ext uri="{9D8B030D-6E8A-4147-A177-3AD203B41FA5}">
                      <a16:colId xmlns:a16="http://schemas.microsoft.com/office/drawing/2014/main" val="1044620469"/>
                    </a:ext>
                  </a:extLst>
                </a:gridCol>
                <a:gridCol w="2167918">
                  <a:extLst>
                    <a:ext uri="{9D8B030D-6E8A-4147-A177-3AD203B41FA5}">
                      <a16:colId xmlns:a16="http://schemas.microsoft.com/office/drawing/2014/main" val="3305851086"/>
                    </a:ext>
                  </a:extLst>
                </a:gridCol>
              </a:tblGrid>
              <a:tr h="635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Selected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Models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Conv.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Layers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Max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Pooling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Activation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Function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Layers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Other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Information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4007081718"/>
                  </a:ext>
                </a:extLst>
              </a:tr>
              <a:tr h="7665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EMCNet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every Convolution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Sigmoid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Padding = ‘Valid’,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Dropout after every conv.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1301807105"/>
                  </a:ext>
                </a:extLst>
              </a:tr>
              <a:tr h="56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CoroNet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first three layer,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And last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ReLU</a:t>
                      </a:r>
                      <a:endParaRPr lang="en-US" sz="1050" err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Adds a dropout layer and two  FC layer at the end of Xception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1670430641"/>
                  </a:ext>
                </a:extLst>
              </a:tr>
              <a:tr h="67813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DarkCovidNet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convolution layers 1,2,5,8, 11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890" marR="8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Leaky ReLU</a:t>
                      </a:r>
                      <a:endParaRPr lang="en-US" sz="1050" err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Three convolutional layer blocks:  one conv layer, one batch normalization and Leaky ReLU</a:t>
                      </a:r>
                      <a:endParaRPr lang="en-US" sz="1050" err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2688352778"/>
                  </a:ext>
                </a:extLst>
              </a:tr>
              <a:tr h="56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Haque et al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every Convolution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ReLU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Sigmoid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Dropout of 0.5 before connecting to FC Layer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70006505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B2B50E3-4954-3F46-873E-1032F8DF56DC}"/>
              </a:ext>
            </a:extLst>
          </p:cNvPr>
          <p:cNvSpPr/>
          <p:nvPr/>
        </p:nvSpPr>
        <p:spPr>
          <a:xfrm>
            <a:off x="218064" y="1359681"/>
            <a:ext cx="6964965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buSzPts val="3000"/>
            </a:pPr>
            <a:r>
              <a:rPr lang="en-US" sz="1800" b="1">
                <a:solidFill>
                  <a:srgbClr val="E84B36"/>
                </a:solidFill>
                <a:ea typeface="Helvetica Neue Light"/>
                <a:sym typeface="Helvetica Neue Light"/>
              </a:rPr>
              <a:t>Convolutional Layer Summary of the selected four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D0EDC-CE98-4E4A-A056-66752CF9DE09}"/>
              </a:ext>
            </a:extLst>
          </p:cNvPr>
          <p:cNvSpPr/>
          <p:nvPr/>
        </p:nvSpPr>
        <p:spPr>
          <a:xfrm>
            <a:off x="7341822" y="4141076"/>
            <a:ext cx="4840159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1600">
              <a:solidFill>
                <a:schemeClr val="tx1"/>
              </a:solidFill>
              <a:ea typeface="Helvetica Neue Light"/>
            </a:endParaRPr>
          </a:p>
          <a:p>
            <a:pPr marL="285750" indent="-285750">
              <a:buFont typeface="Arial,Sans-Serif"/>
              <a:buChar char="•"/>
            </a:pPr>
            <a:endParaRPr lang="en-US" sz="1800">
              <a:ea typeface="Helvetica Neue Light"/>
            </a:endParaRPr>
          </a:p>
          <a:p>
            <a:pPr marL="285750" indent="-285750">
              <a:buFont typeface="Arial,Sans-Serif"/>
              <a:buChar char="•"/>
            </a:pPr>
            <a:endParaRPr lang="en-US" sz="1800">
              <a:ea typeface="Helvetica Neue Light"/>
            </a:endParaRPr>
          </a:p>
          <a:p>
            <a:pPr marL="285750" indent="-285750">
              <a:buSzPts val="3000"/>
              <a:buChar char="•"/>
            </a:pPr>
            <a:endParaRPr lang="en-US" sz="1800" b="1">
              <a:solidFill>
                <a:srgbClr val="E84B36"/>
              </a:solidFill>
              <a:ea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AF867-9EC9-4116-81E9-32AFC2248495}"/>
              </a:ext>
            </a:extLst>
          </p:cNvPr>
          <p:cNvSpPr/>
          <p:nvPr/>
        </p:nvSpPr>
        <p:spPr>
          <a:xfrm>
            <a:off x="7292570" y="1359681"/>
            <a:ext cx="4681366" cy="4585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SzPts val="3000"/>
            </a:pPr>
            <a:r>
              <a:rPr lang="en-US" sz="1800" b="1">
                <a:solidFill>
                  <a:srgbClr val="E84B36"/>
                </a:solidFill>
                <a:ea typeface="Helvetica Neue Light"/>
                <a:sym typeface="Helvetica Neue Light"/>
              </a:rPr>
              <a:t>Implementation steps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</a:rPr>
              <a:t>Define the model as per the paper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</a:rPr>
              <a:t>Train and validate the model for 100 epochs. Calculate validation accuracy for each epoch.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</a:rPr>
              <a:t>At the end of training, select the model with the highest validation accuracy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</a:rPr>
              <a:t>Test the trained model with the testing 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  <a:ea typeface="Helvetica Neue Light"/>
              </a:rPr>
              <a:t>Record performance metrics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chemeClr val="tx1"/>
                </a:solidFill>
                <a:ea typeface="Helvetica Neue Light"/>
              </a:rPr>
              <a:t>Common Implementation parameters</a:t>
            </a:r>
          </a:p>
          <a:p>
            <a:pPr lvl="2"/>
            <a:r>
              <a:rPr lang="en-US" sz="1800" b="1">
                <a:solidFill>
                  <a:srgbClr val="E84B36"/>
                </a:solidFill>
                <a:ea typeface="Helvetica Neue Light"/>
                <a:sym typeface="Helvetica Neue Light"/>
              </a:rPr>
              <a:t>	</a:t>
            </a:r>
            <a:r>
              <a:rPr lang="en-US" sz="1600">
                <a:solidFill>
                  <a:schemeClr val="tx1"/>
                </a:solidFill>
              </a:rPr>
              <a:t>-- Learning rate    : 0.0001</a:t>
            </a:r>
          </a:p>
          <a:p>
            <a:pPr lvl="2"/>
            <a:r>
              <a:rPr lang="en-US" sz="1600">
                <a:solidFill>
                  <a:schemeClr val="tx1"/>
                </a:solidFill>
              </a:rPr>
              <a:t>	-- Batch size         : 32</a:t>
            </a:r>
          </a:p>
          <a:p>
            <a:r>
              <a:rPr lang="en-US" sz="1600">
                <a:solidFill>
                  <a:schemeClr val="tx1"/>
                </a:solidFill>
              </a:rPr>
              <a:t>	-- No. of epochs   : 100</a:t>
            </a:r>
          </a:p>
          <a:p>
            <a:r>
              <a:rPr lang="en-US" sz="1600">
                <a:solidFill>
                  <a:schemeClr val="tx1"/>
                </a:solidFill>
              </a:rPr>
              <a:t>	-- Loss function    : Cross Entropy</a:t>
            </a:r>
          </a:p>
          <a:p>
            <a:r>
              <a:rPr lang="en-US" sz="1600">
                <a:solidFill>
                  <a:schemeClr val="tx1"/>
                </a:solidFill>
              </a:rPr>
              <a:t>	-- Optimizer          : Adam</a:t>
            </a:r>
          </a:p>
        </p:txBody>
      </p:sp>
    </p:spTree>
    <p:extLst>
      <p:ext uri="{BB962C8B-B14F-4D97-AF65-F5344CB8AC3E}">
        <p14:creationId xmlns:p14="http://schemas.microsoft.com/office/powerpoint/2010/main" val="354079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5;p7">
            <a:extLst>
              <a:ext uri="{FF2B5EF4-FFF2-40B4-BE49-F238E27FC236}">
                <a16:creationId xmlns:a16="http://schemas.microsoft.com/office/drawing/2014/main" id="{B719CEB5-8790-C349-9F6C-826D31A5B79E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0;p1">
            <a:extLst>
              <a:ext uri="{FF2B5EF4-FFF2-40B4-BE49-F238E27FC236}">
                <a16:creationId xmlns:a16="http://schemas.microsoft.com/office/drawing/2014/main" id="{94E57F0C-1ACF-6B48-9821-F30DCEAB3623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4738C6C2-7480-0C42-AA07-4E306FAB8815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C421A7FF-FDFC-3F47-9E0B-052B223EC86E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192008-2A39-9145-A81F-B80CD9EA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246D99E1-E99D-4E40-9E2A-287A7BDD463E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Confusion Matrix </a:t>
            </a:r>
            <a:r>
              <a:rPr lang="en-US" sz="240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Comparison</a:t>
            </a:r>
            <a:endParaRPr lang="en-US" sz="2400">
              <a:solidFill>
                <a:schemeClr val="lt1"/>
              </a:solidFill>
              <a:latin typeface="+mn-lt"/>
              <a:ea typeface="Helvetica Neue Light"/>
              <a:cs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00B2-4A58-5A4F-82C1-F2142D22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05" y="1039826"/>
            <a:ext cx="6008195" cy="5225581"/>
          </a:xfrm>
          <a:prstGeom prst="rect">
            <a:avLst/>
          </a:prstGeom>
        </p:spPr>
      </p:pic>
      <p:sp>
        <p:nvSpPr>
          <p:cNvPr id="17" name="Google Shape;147;p7">
            <a:extLst>
              <a:ext uri="{FF2B5EF4-FFF2-40B4-BE49-F238E27FC236}">
                <a16:creationId xmlns:a16="http://schemas.microsoft.com/office/drawing/2014/main" id="{ADAE64E1-E3AE-D649-B65D-E412F3F7D8D2}"/>
              </a:ext>
            </a:extLst>
          </p:cNvPr>
          <p:cNvSpPr txBox="1">
            <a:spLocks/>
          </p:cNvSpPr>
          <p:nvPr/>
        </p:nvSpPr>
        <p:spPr>
          <a:xfrm>
            <a:off x="112921" y="1841073"/>
            <a:ext cx="6232646" cy="431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Training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Wingdings" pitchFamily="2" charset="2"/>
              </a:rPr>
              <a:t>--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Common balanced dataset of 4320 Images 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Validation -- Common balanced dataset of 1440 Images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Testing -- Common balanced dataset of 1440 Images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/>
              <a:t>CoroNet had the highest accuracy of 99.86%</a:t>
            </a: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r>
              <a:rPr lang="en-US" sz="1800"/>
              <a:t>EMCNet had the lowest accuracy at 96.53%</a:t>
            </a:r>
            <a:endParaRPr lang="en-US" sz="2400"/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81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5;p7">
            <a:extLst>
              <a:ext uri="{FF2B5EF4-FFF2-40B4-BE49-F238E27FC236}">
                <a16:creationId xmlns:a16="http://schemas.microsoft.com/office/drawing/2014/main" id="{12DC4F4D-0A13-8D45-BAE3-B240C7C13E7B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7;p7">
            <a:extLst>
              <a:ext uri="{FF2B5EF4-FFF2-40B4-BE49-F238E27FC236}">
                <a16:creationId xmlns:a16="http://schemas.microsoft.com/office/drawing/2014/main" id="{437A156D-2491-BC45-8821-E6E91300B5E7}"/>
              </a:ext>
            </a:extLst>
          </p:cNvPr>
          <p:cNvSpPr txBox="1">
            <a:spLocks/>
          </p:cNvSpPr>
          <p:nvPr/>
        </p:nvSpPr>
        <p:spPr>
          <a:xfrm>
            <a:off x="200744" y="1018448"/>
            <a:ext cx="11353466" cy="103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FDD5F4AF-58E3-E448-A74C-D4589F213CBF}"/>
              </a:ext>
            </a:extLst>
          </p:cNvPr>
          <p:cNvSpPr txBox="1"/>
          <p:nvPr/>
        </p:nvSpPr>
        <p:spPr>
          <a:xfrm>
            <a:off x="376808" y="6524381"/>
            <a:ext cx="64263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spc="200">
                <a:solidFill>
                  <a:schemeClr val="bg1"/>
                </a:solidFill>
                <a:sym typeface="Helvetica Neue Light"/>
              </a:rPr>
              <a:t>CS 598 Deep Learning for Healthcare | Final Project</a:t>
            </a:r>
            <a:endParaRPr lang="en-US"/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D354894F-4210-BB43-BDC6-416661DF59D1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13" name="Google Shape;145;p7">
            <a:extLst>
              <a:ext uri="{FF2B5EF4-FFF2-40B4-BE49-F238E27FC236}">
                <a16:creationId xmlns:a16="http://schemas.microsoft.com/office/drawing/2014/main" id="{52179DB0-DC47-6547-B775-839F60C4632E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194CE9C-0585-754F-B9A8-9351C21B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B30275B-0B04-FA42-84EA-9EABB4C8C5D2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Accuracy and Loss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0E39A-02F4-B141-88CF-E5E8E8EA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" y="1401465"/>
            <a:ext cx="5704760" cy="4213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466160-8817-D747-A7FE-39D4A21E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544" y="893690"/>
            <a:ext cx="5917768" cy="48538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362939-3FAB-144F-A30C-B8DEFB2E84A7}"/>
              </a:ext>
            </a:extLst>
          </p:cNvPr>
          <p:cNvSpPr/>
          <p:nvPr/>
        </p:nvSpPr>
        <p:spPr>
          <a:xfrm>
            <a:off x="1188973" y="5931452"/>
            <a:ext cx="3861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latin typeface="+mn-lt"/>
                <a:ea typeface="SimSun" panose="02010600030101010101" pitchFamily="2" charset="-122"/>
              </a:rPr>
              <a:t>Accuracy over epoch chart for all the four models</a:t>
            </a:r>
            <a:r>
              <a:rPr lang="en-US" sz="1200" b="1">
                <a:latin typeface="+mn-lt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24958-31FC-6E45-8F28-612E4E771D3F}"/>
              </a:ext>
            </a:extLst>
          </p:cNvPr>
          <p:cNvSpPr/>
          <p:nvPr/>
        </p:nvSpPr>
        <p:spPr>
          <a:xfrm>
            <a:off x="6939198" y="5938369"/>
            <a:ext cx="4272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latin typeface="+mn-lt"/>
                <a:ea typeface="SimSun" panose="02010600030101010101" pitchFamily="2" charset="-122"/>
              </a:rPr>
              <a:t>Validation/Training Loss over epoch for all four models</a:t>
            </a:r>
            <a:r>
              <a:rPr lang="en-US" sz="1200" b="1">
                <a:latin typeface="+mn-lt"/>
              </a:rPr>
              <a:t> </a:t>
            </a:r>
          </a:p>
        </p:txBody>
      </p:sp>
      <p:sp>
        <p:nvSpPr>
          <p:cNvPr id="17" name="Google Shape;125;p4">
            <a:extLst>
              <a:ext uri="{FF2B5EF4-FFF2-40B4-BE49-F238E27FC236}">
                <a16:creationId xmlns:a16="http://schemas.microsoft.com/office/drawing/2014/main" id="{A8F770A4-B8E1-464B-903F-08A7C9BC459D}"/>
              </a:ext>
            </a:extLst>
          </p:cNvPr>
          <p:cNvSpPr/>
          <p:nvPr/>
        </p:nvSpPr>
        <p:spPr>
          <a:xfrm rot="5400000">
            <a:off x="3459176" y="3597643"/>
            <a:ext cx="5216804" cy="5684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0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Microsoft Macintosh PowerPoint</Application>
  <PresentationFormat>Widescreen</PresentationFormat>
  <Paragraphs>330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Arial,Sans-Serif</vt:lpstr>
      <vt:lpstr>Calibri</vt:lpstr>
      <vt:lpstr>Helvetica Neue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Ujjal Saha</cp:lastModifiedBy>
  <cp:revision>1</cp:revision>
  <dcterms:created xsi:type="dcterms:W3CDTF">2019-01-14T22:06:33Z</dcterms:created>
  <dcterms:modified xsi:type="dcterms:W3CDTF">2021-05-11T01:06:25Z</dcterms:modified>
</cp:coreProperties>
</file>