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7" r:id="rId2"/>
    <p:sldId id="261" r:id="rId3"/>
    <p:sldId id="262" r:id="rId4"/>
    <p:sldId id="263" r:id="rId5"/>
    <p:sldId id="265" r:id="rId6"/>
    <p:sldId id="269" r:id="rId7"/>
    <p:sldId id="260" r:id="rId8"/>
    <p:sldId id="273" r:id="rId9"/>
    <p:sldId id="274" r:id="rId10"/>
    <p:sldId id="275"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E83CD7-17B8-4C1C-A482-A1969EB1F0F5}"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341023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83CD7-17B8-4C1C-A482-A1969EB1F0F5}"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75667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E83CD7-17B8-4C1C-A482-A1969EB1F0F5}" type="datetimeFigureOut">
              <a:rPr lang="en-IN" smtClean="0"/>
              <a:t>24-08-2021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151998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83CD7-17B8-4C1C-A482-A1969EB1F0F5}"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4040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4E83CD7-17B8-4C1C-A482-A1969EB1F0F5}" type="datetimeFigureOut">
              <a:rPr lang="en-IN" smtClean="0"/>
              <a:t>24-08-2021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931E603-D478-4634-B5FC-242A6BCDEDFF}" type="slidenum">
              <a:rPr lang="en-IN" smtClean="0"/>
              <a:t>‹#›</a:t>
            </a:fld>
            <a:endParaRPr lang="en-IN"/>
          </a:p>
        </p:txBody>
      </p:sp>
    </p:spTree>
    <p:extLst>
      <p:ext uri="{BB962C8B-B14F-4D97-AF65-F5344CB8AC3E}">
        <p14:creationId xmlns:p14="http://schemas.microsoft.com/office/powerpoint/2010/main" val="31002207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83CD7-17B8-4C1C-A482-A1969EB1F0F5}"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74581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83CD7-17B8-4C1C-A482-A1969EB1F0F5}" type="datetimeFigureOut">
              <a:rPr lang="en-IN" smtClean="0"/>
              <a:t>24-08-2021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74729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83CD7-17B8-4C1C-A482-A1969EB1F0F5}" type="datetimeFigureOut">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26185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3CD7-17B8-4C1C-A482-A1969EB1F0F5}" type="datetimeFigureOut">
              <a:rPr lang="en-IN" smtClean="0"/>
              <a:t>24-08-2021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289163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83CD7-17B8-4C1C-A482-A1969EB1F0F5}"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41234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83CD7-17B8-4C1C-A482-A1969EB1F0F5}"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1E603-D478-4634-B5FC-242A6BCDEDFF}" type="slidenum">
              <a:rPr lang="en-IN" smtClean="0"/>
              <a:t>‹#›</a:t>
            </a:fld>
            <a:endParaRPr lang="en-IN"/>
          </a:p>
        </p:txBody>
      </p:sp>
    </p:spTree>
    <p:extLst>
      <p:ext uri="{BB962C8B-B14F-4D97-AF65-F5344CB8AC3E}">
        <p14:creationId xmlns:p14="http://schemas.microsoft.com/office/powerpoint/2010/main" val="24757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E83CD7-17B8-4C1C-A482-A1969EB1F0F5}" type="datetimeFigureOut">
              <a:rPr lang="en-IN" smtClean="0"/>
              <a:t>24-08-2021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931E603-D478-4634-B5FC-242A6BCDEDFF}" type="slidenum">
              <a:rPr lang="en-IN" smtClean="0"/>
              <a:t>‹#›</a:t>
            </a:fld>
            <a:endParaRPr lang="en-IN"/>
          </a:p>
        </p:txBody>
      </p:sp>
    </p:spTree>
    <p:extLst>
      <p:ext uri="{BB962C8B-B14F-4D97-AF65-F5344CB8AC3E}">
        <p14:creationId xmlns:p14="http://schemas.microsoft.com/office/powerpoint/2010/main" val="126650576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9F7F12-BF25-4F4C-9CE4-96680BBDAC63}"/>
              </a:ext>
            </a:extLst>
          </p:cNvPr>
          <p:cNvSpPr>
            <a:spLocks noGrp="1"/>
          </p:cNvSpPr>
          <p:nvPr>
            <p:ph type="subTitle" idx="1"/>
          </p:nvPr>
        </p:nvSpPr>
        <p:spPr/>
        <p:txBody>
          <a:bodyPr>
            <a:normAutofit/>
          </a:bodyPr>
          <a:lstStyle/>
          <a:p>
            <a:endParaRPr lang="en-IN" sz="3200" b="1" dirty="0">
              <a:solidFill>
                <a:schemeClr val="bg1"/>
              </a:solidFill>
              <a:latin typeface="Times New Roman" panose="02020603050405020304" pitchFamily="18" charset="0"/>
              <a:cs typeface="Times New Roman" panose="02020603050405020304" pitchFamily="18" charset="0"/>
            </a:endParaRPr>
          </a:p>
          <a:p>
            <a:r>
              <a:rPr lang="en-IN" sz="3200" b="1" dirty="0">
                <a:solidFill>
                  <a:schemeClr val="bg1"/>
                </a:solidFill>
                <a:latin typeface="Times New Roman" panose="02020603050405020304" pitchFamily="18" charset="0"/>
                <a:cs typeface="Times New Roman" panose="02020603050405020304" pitchFamily="18" charset="0"/>
              </a:rPr>
              <a:t>By Ujjawal kumar</a:t>
            </a:r>
          </a:p>
          <a:p>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CCE45DE-FD32-4015-9398-BA1F0993519E}"/>
              </a:ext>
            </a:extLst>
          </p:cNvPr>
          <p:cNvSpPr txBox="1"/>
          <p:nvPr/>
        </p:nvSpPr>
        <p:spPr>
          <a:xfrm>
            <a:off x="2677894" y="2099386"/>
            <a:ext cx="7287208" cy="769441"/>
          </a:xfrm>
          <a:prstGeom prst="rect">
            <a:avLst/>
          </a:prstGeom>
          <a:noFill/>
        </p:spPr>
        <p:txBody>
          <a:bodyPr wrap="square" rtlCol="0">
            <a:spAutoFit/>
          </a:bodyPr>
          <a:lstStyle/>
          <a:p>
            <a:r>
              <a:rPr lang="en-IN" sz="4400" dirty="0">
                <a:solidFill>
                  <a:schemeClr val="bg1"/>
                </a:solidFill>
              </a:rPr>
              <a:t>Bike Sharing- Hourly Forecast</a:t>
            </a:r>
            <a:endParaRPr lang="en-IN" sz="4400" dirty="0"/>
          </a:p>
        </p:txBody>
      </p:sp>
    </p:spTree>
    <p:extLst>
      <p:ext uri="{BB962C8B-B14F-4D97-AF65-F5344CB8AC3E}">
        <p14:creationId xmlns:p14="http://schemas.microsoft.com/office/powerpoint/2010/main" val="3730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normAutofit fontScale="90000"/>
          </a:bodyPr>
          <a:lstStyle/>
          <a:p>
            <a:r>
              <a:rPr lang="en-IN" sz="4400" dirty="0">
                <a:latin typeface="Times New Roman" panose="02020603050405020304" pitchFamily="18" charset="0"/>
                <a:cs typeface="Times New Roman" panose="02020603050405020304" pitchFamily="18" charset="0"/>
              </a:rPr>
              <a:t>Part 2       Plan for production</a:t>
            </a:r>
            <a:br>
              <a:rPr lang="en-IN" dirty="0"/>
            </a:br>
            <a:br>
              <a:rPr lang="en-IN" dirty="0"/>
            </a:br>
            <a:r>
              <a:rPr lang="en-US" sz="1800" dirty="0">
                <a:latin typeface="Times New Roman" panose="02020603050405020304" pitchFamily="18" charset="0"/>
                <a:cs typeface="Times New Roman" panose="02020603050405020304" pitchFamily="18" charset="0"/>
              </a:rPr>
              <a:t>solution that would be able to scale up to </a:t>
            </a:r>
            <a:r>
              <a:rPr lang="en-IN" sz="1800" dirty="0">
                <a:latin typeface="Times New Roman" panose="02020603050405020304" pitchFamily="18" charset="0"/>
                <a:cs typeface="Times New Roman" panose="02020603050405020304" pitchFamily="18" charset="0"/>
              </a:rPr>
              <a:t>several terabytes</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81280" y="1828800"/>
            <a:ext cx="12273281" cy="5029200"/>
          </a:xfrm>
        </p:spPr>
        <p:txBody>
          <a:bodyPr>
            <a:normAutofit/>
          </a:bodyPr>
          <a:lstStyle/>
          <a:p>
            <a:r>
              <a:rPr lang="en-US" dirty="0">
                <a:latin typeface="Times New Roman" panose="02020603050405020304" pitchFamily="18" charset="0"/>
                <a:cs typeface="Times New Roman" panose="02020603050405020304" pitchFamily="18" charset="0"/>
              </a:rPr>
              <a:t>Well for time series, it is almost always the case that the development data set and the production data set are not from the same distribution, because real world business time series data are not stationary, but bike sharing dataset is stationary which means  statistical (mean and std) properties of the distribution will not change in production as well, though my data pipeline will keep track of it and I can re-train on new data weekly instead of on fly (retraining a new model from scratch every time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want to generate a new forecast), called as continues learning.</a:t>
            </a:r>
          </a:p>
          <a:p>
            <a:r>
              <a:rPr lang="en-US" dirty="0">
                <a:latin typeface="Times New Roman" panose="02020603050405020304" pitchFamily="18" charset="0"/>
                <a:cs typeface="Times New Roman" panose="02020603050405020304" pitchFamily="18" charset="0"/>
              </a:rPr>
              <a:t>Assuming our platform is in AWS or GCP, I will use TensorFlow extended, pipeline will start with Data Ingestion, validation(</a:t>
            </a:r>
            <a:r>
              <a:rPr lang="en-IN" dirty="0">
                <a:latin typeface="Times New Roman" panose="02020603050405020304" pitchFamily="18" charset="0"/>
                <a:cs typeface="Times New Roman" panose="02020603050405020304" pitchFamily="18" charset="0"/>
              </a:rPr>
              <a:t>data schema hasn’t changed,</a:t>
            </a:r>
            <a:r>
              <a:rPr lang="en-US" dirty="0">
                <a:latin typeface="Times New Roman" panose="02020603050405020304" pitchFamily="18" charset="0"/>
                <a:cs typeface="Times New Roman" panose="02020603050405020304" pitchFamily="18" charset="0"/>
              </a:rPr>
              <a:t> statistics of our new datasets still align with statistics from our previous training datasets), preprocessing(Avoiding a potential training-serving skew) , training, TensorFlow model analysis, model deployment with Serving. For pipeline </a:t>
            </a:r>
            <a:r>
              <a:rPr lang="en-IN" dirty="0">
                <a:latin typeface="Times New Roman" panose="02020603050405020304" pitchFamily="18" charset="0"/>
                <a:cs typeface="Times New Roman" panose="02020603050405020304" pitchFamily="18" charset="0"/>
              </a:rPr>
              <a:t>orchestration, I prefer Kubeflow platform over Airflow because it </a:t>
            </a:r>
            <a:r>
              <a:rPr lang="en-US" dirty="0">
                <a:latin typeface="Times New Roman" panose="02020603050405020304" pitchFamily="18" charset="0"/>
                <a:cs typeface="Times New Roman" panose="02020603050405020304" pitchFamily="18" charset="0"/>
              </a:rPr>
              <a:t>provides great features, including Pipeline Lineage Browser, </a:t>
            </a:r>
            <a:r>
              <a:rPr lang="en-US" dirty="0" err="1">
                <a:latin typeface="Times New Roman" panose="02020603050405020304" pitchFamily="18" charset="0"/>
                <a:cs typeface="Times New Roman" panose="02020603050405020304" pitchFamily="18" charset="0"/>
              </a:rPr>
              <a:t>TensorBoard</a:t>
            </a:r>
            <a:r>
              <a:rPr lang="en-US" dirty="0">
                <a:latin typeface="Times New Roman" panose="02020603050405020304" pitchFamily="18" charset="0"/>
                <a:cs typeface="Times New Roman" panose="02020603050405020304" pitchFamily="18" charset="0"/>
              </a:rPr>
              <a:t> Integration, and the ability to view TFDV and TFMA visualizations. Furthermore, it leverages the advantages of Kubernetes, such as autoscaling of computation pods, persistent volume, resource requests, and limits, to name just a few. I have 2 </a:t>
            </a:r>
            <a:r>
              <a:rPr lang="en-US" dirty="0" err="1">
                <a:latin typeface="Times New Roman" panose="02020603050405020304" pitchFamily="18" charset="0"/>
                <a:cs typeface="Times New Roman" panose="02020603050405020304" pitchFamily="18" charset="0"/>
              </a:rPr>
              <a:t>yrs</a:t>
            </a:r>
            <a:r>
              <a:rPr lang="en-US" dirty="0">
                <a:latin typeface="Times New Roman" panose="02020603050405020304" pitchFamily="18" charset="0"/>
                <a:cs typeface="Times New Roman" panose="02020603050405020304" pitchFamily="18" charset="0"/>
              </a:rPr>
              <a:t> of experience of setting up </a:t>
            </a:r>
            <a:r>
              <a:rPr lang="en-IN" dirty="0">
                <a:latin typeface="Times New Roman" panose="02020603050405020304" pitchFamily="18" charset="0"/>
                <a:cs typeface="Times New Roman" panose="02020603050405020304" pitchFamily="18" charset="0"/>
              </a:rPr>
              <a:t>two Kubeflow pipeline,</a:t>
            </a:r>
            <a:r>
              <a:rPr lang="en-US" dirty="0">
                <a:latin typeface="Times New Roman" panose="02020603050405020304" pitchFamily="18" charset="0"/>
                <a:cs typeface="Times New Roman" panose="02020603050405020304" pitchFamily="18" charset="0"/>
              </a:rPr>
              <a:t> first setup can be used with almost any managed Kubernetes service, such as AWS Elastic Kubernetes Service or Microsoft Azure Kubernetes Service. The second setup can be used with Google Cloud’s AI Platform. I also have knowledge of </a:t>
            </a:r>
            <a:r>
              <a:rPr lang="en-US" dirty="0" err="1">
                <a:latin typeface="Times New Roman" panose="02020603050405020304" pitchFamily="18" charset="0"/>
                <a:cs typeface="Times New Roman" panose="02020603050405020304" pitchFamily="18" charset="0"/>
              </a:rPr>
              <a:t>Mlflow</a:t>
            </a:r>
            <a:r>
              <a:rPr lang="en-US" dirty="0">
                <a:latin typeface="Times New Roman" panose="02020603050405020304" pitchFamily="18" charset="0"/>
                <a:cs typeface="Times New Roman" panose="02020603050405020304" pitchFamily="18" charset="0"/>
              </a:rPr>
              <a:t> though couldn’t implemented on real time.</a:t>
            </a:r>
          </a:p>
          <a:p>
            <a:r>
              <a:rPr lang="en-US" dirty="0">
                <a:latin typeface="Times New Roman" panose="02020603050405020304" pitchFamily="18" charset="0"/>
                <a:cs typeface="Times New Roman" panose="02020603050405020304" pitchFamily="18" charset="0"/>
              </a:rPr>
              <a:t>I do have knowledge of processing time series streaming data using Apache beam, workflow would start from converting to TFB format, fed into pipeline, get prediction using our </a:t>
            </a:r>
            <a:r>
              <a:rPr lang="en-US" dirty="0" err="1">
                <a:latin typeface="Times New Roman" panose="02020603050405020304" pitchFamily="18" charset="0"/>
                <a:cs typeface="Times New Roman" panose="02020603050405020304" pitchFamily="18" charset="0"/>
              </a:rPr>
              <a:t>lstm</a:t>
            </a:r>
            <a:r>
              <a:rPr lang="en-US" dirty="0">
                <a:latin typeface="Times New Roman" panose="02020603050405020304" pitchFamily="18" charset="0"/>
                <a:cs typeface="Times New Roman" panose="02020603050405020304" pitchFamily="18" charset="0"/>
              </a:rPr>
              <a:t> model, can be a batch prediction as well.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01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59F1-5EB4-4058-A953-F17AFC6F8337}"/>
              </a:ext>
            </a:extLst>
          </p:cNvPr>
          <p:cNvSpPr>
            <a:spLocks noGrp="1"/>
          </p:cNvSpPr>
          <p:nvPr>
            <p:ph type="title"/>
          </p:nvPr>
        </p:nvSpPr>
        <p:spPr>
          <a:xfrm>
            <a:off x="86400" y="274845"/>
            <a:ext cx="10903023" cy="1068763"/>
          </a:xfrm>
        </p:spPr>
        <p:txBody>
          <a:bodyPr/>
          <a:lstStyle/>
          <a:p>
            <a:r>
              <a:rPr lang="en-IN" dirty="0"/>
              <a:t> Thank you</a:t>
            </a:r>
          </a:p>
        </p:txBody>
      </p:sp>
    </p:spTree>
    <p:extLst>
      <p:ext uri="{BB962C8B-B14F-4D97-AF65-F5344CB8AC3E}">
        <p14:creationId xmlns:p14="http://schemas.microsoft.com/office/powerpoint/2010/main" val="311577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t>Data ANALYSIS</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9047985" y="1828800"/>
            <a:ext cx="3144015" cy="5029200"/>
          </a:xfrm>
        </p:spPr>
        <p:txBody>
          <a:bodyPr/>
          <a:lstStyle/>
          <a:p>
            <a:r>
              <a:rPr lang="en-IN" dirty="0">
                <a:latin typeface="Times New Roman" panose="02020603050405020304" pitchFamily="18" charset="0"/>
                <a:cs typeface="Times New Roman" panose="02020603050405020304" pitchFamily="18" charset="0"/>
              </a:rPr>
              <a:t>Casual rented bikes more on non working days and registered are regular commuters</a:t>
            </a:r>
          </a:p>
          <a:p>
            <a:r>
              <a:rPr lang="en-IN" dirty="0">
                <a:latin typeface="Times New Roman" panose="02020603050405020304" pitchFamily="18" charset="0"/>
                <a:cs typeface="Times New Roman" panose="02020603050405020304" pitchFamily="18" charset="0"/>
              </a:rPr>
              <a:t>Clear with little clouds and mist with clouds are most preferred season for renting</a:t>
            </a:r>
          </a:p>
        </p:txBody>
      </p:sp>
      <p:pic>
        <p:nvPicPr>
          <p:cNvPr id="18" name="Picture 17">
            <a:extLst>
              <a:ext uri="{FF2B5EF4-FFF2-40B4-BE49-F238E27FC236}">
                <a16:creationId xmlns:a16="http://schemas.microsoft.com/office/drawing/2014/main" id="{DBE78E2C-5F1A-42FE-8BFF-A08DFA4EA6D5}"/>
              </a:ext>
            </a:extLst>
          </p:cNvPr>
          <p:cNvPicPr>
            <a:picLocks noChangeAspect="1"/>
          </p:cNvPicPr>
          <p:nvPr/>
        </p:nvPicPr>
        <p:blipFill>
          <a:blip r:embed="rId2"/>
          <a:stretch>
            <a:fillRect/>
          </a:stretch>
        </p:blipFill>
        <p:spPr>
          <a:xfrm>
            <a:off x="0" y="4192292"/>
            <a:ext cx="12192000" cy="2665708"/>
          </a:xfrm>
          <a:prstGeom prst="rect">
            <a:avLst/>
          </a:prstGeom>
        </p:spPr>
      </p:pic>
      <p:pic>
        <p:nvPicPr>
          <p:cNvPr id="20" name="Picture 19">
            <a:extLst>
              <a:ext uri="{FF2B5EF4-FFF2-40B4-BE49-F238E27FC236}">
                <a16:creationId xmlns:a16="http://schemas.microsoft.com/office/drawing/2014/main" id="{5C7548A0-C693-4B96-9BC3-A0B6151FA2B9}"/>
              </a:ext>
            </a:extLst>
          </p:cNvPr>
          <p:cNvPicPr>
            <a:picLocks noChangeAspect="1"/>
          </p:cNvPicPr>
          <p:nvPr/>
        </p:nvPicPr>
        <p:blipFill>
          <a:blip r:embed="rId3"/>
          <a:stretch>
            <a:fillRect/>
          </a:stretch>
        </p:blipFill>
        <p:spPr>
          <a:xfrm>
            <a:off x="0" y="1432560"/>
            <a:ext cx="8820818" cy="2824182"/>
          </a:xfrm>
          <a:prstGeom prst="rect">
            <a:avLst/>
          </a:prstGeom>
        </p:spPr>
      </p:pic>
    </p:spTree>
    <p:extLst>
      <p:ext uri="{BB962C8B-B14F-4D97-AF65-F5344CB8AC3E}">
        <p14:creationId xmlns:p14="http://schemas.microsoft.com/office/powerpoint/2010/main" val="305884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ANALYSIS Continued</a:t>
            </a:r>
          </a:p>
        </p:txBody>
      </p:sp>
      <p:sp>
        <p:nvSpPr>
          <p:cNvPr id="9" name="Picture Placeholder 8">
            <a:extLst>
              <a:ext uri="{FF2B5EF4-FFF2-40B4-BE49-F238E27FC236}">
                <a16:creationId xmlns:a16="http://schemas.microsoft.com/office/drawing/2014/main" id="{83DC3E42-4F07-40D5-9398-DE1A8763276E}"/>
              </a:ext>
            </a:extLst>
          </p:cNvPr>
          <p:cNvSpPr>
            <a:spLocks noGrp="1"/>
          </p:cNvSpPr>
          <p:nvPr>
            <p:ph type="pic" idx="1"/>
          </p:nvPr>
        </p:nvSpPr>
        <p:spPr>
          <a:xfrm>
            <a:off x="0" y="1847461"/>
            <a:ext cx="8568388" cy="5029200"/>
          </a:xfrm>
        </p:spPr>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8568387" y="1798320"/>
            <a:ext cx="3623613" cy="5029200"/>
          </a:xfrm>
        </p:spPr>
        <p:txBody>
          <a:bodyPr/>
          <a:lstStyle/>
          <a:p>
            <a:r>
              <a:rPr lang="en-IN" dirty="0">
                <a:latin typeface="Times New Roman" panose="02020603050405020304" pitchFamily="18" charset="0"/>
                <a:cs typeface="Times New Roman" panose="02020603050405020304" pitchFamily="18" charset="0"/>
              </a:rPr>
              <a:t>In 2012 there has been significant spike in sharing</a:t>
            </a:r>
          </a:p>
          <a:p>
            <a:r>
              <a:rPr lang="en-US" dirty="0">
                <a:latin typeface="Times New Roman" panose="02020603050405020304" pitchFamily="18" charset="0"/>
                <a:cs typeface="Times New Roman" panose="02020603050405020304" pitchFamily="18" charset="0"/>
              </a:rPr>
              <a:t>the highest demand is in hours from say 7-10 morning and the from 15-1900 </a:t>
            </a:r>
            <a:r>
              <a:rPr lang="en-US" dirty="0" err="1">
                <a:latin typeface="Times New Roman" panose="02020603050405020304" pitchFamily="18" charset="0"/>
                <a:cs typeface="Times New Roman" panose="02020603050405020304" pitchFamily="18" charset="0"/>
              </a:rPr>
              <a:t>hrs</a:t>
            </a:r>
            <a:r>
              <a:rPr lang="en-US" dirty="0">
                <a:latin typeface="Times New Roman" panose="02020603050405020304" pitchFamily="18" charset="0"/>
                <a:cs typeface="Times New Roman" panose="02020603050405020304" pitchFamily="18" charset="0"/>
              </a:rPr>
              <a:t>(more by casuals)</a:t>
            </a:r>
          </a:p>
          <a:p>
            <a:r>
              <a:rPr lang="en-US" dirty="0">
                <a:latin typeface="Times New Roman" panose="02020603050405020304" pitchFamily="18" charset="0"/>
                <a:cs typeface="Times New Roman" panose="02020603050405020304" pitchFamily="18" charset="0"/>
              </a:rPr>
              <a:t>1700-1800 peak office time hour</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4C9926F-5666-4F31-8F3F-E723B6005633}"/>
              </a:ext>
            </a:extLst>
          </p:cNvPr>
          <p:cNvPicPr>
            <a:picLocks noChangeAspect="1"/>
          </p:cNvPicPr>
          <p:nvPr/>
        </p:nvPicPr>
        <p:blipFill>
          <a:blip r:embed="rId2"/>
          <a:stretch>
            <a:fillRect/>
          </a:stretch>
        </p:blipFill>
        <p:spPr>
          <a:xfrm>
            <a:off x="0" y="3913439"/>
            <a:ext cx="12192000" cy="2944561"/>
          </a:xfrm>
          <a:prstGeom prst="rect">
            <a:avLst/>
          </a:prstGeom>
        </p:spPr>
      </p:pic>
      <p:pic>
        <p:nvPicPr>
          <p:cNvPr id="10" name="Picture 9">
            <a:extLst>
              <a:ext uri="{FF2B5EF4-FFF2-40B4-BE49-F238E27FC236}">
                <a16:creationId xmlns:a16="http://schemas.microsoft.com/office/drawing/2014/main" id="{9EA34471-FD7F-4A75-B52B-EE04B0BECD1C}"/>
              </a:ext>
            </a:extLst>
          </p:cNvPr>
          <p:cNvPicPr>
            <a:picLocks noChangeAspect="1"/>
          </p:cNvPicPr>
          <p:nvPr/>
        </p:nvPicPr>
        <p:blipFill>
          <a:blip r:embed="rId3"/>
          <a:stretch>
            <a:fillRect/>
          </a:stretch>
        </p:blipFill>
        <p:spPr>
          <a:xfrm>
            <a:off x="0" y="1192764"/>
            <a:ext cx="8568387" cy="2702014"/>
          </a:xfrm>
          <a:prstGeom prst="rect">
            <a:avLst/>
          </a:prstGeom>
        </p:spPr>
      </p:pic>
    </p:spTree>
    <p:extLst>
      <p:ext uri="{BB962C8B-B14F-4D97-AF65-F5344CB8AC3E}">
        <p14:creationId xmlns:p14="http://schemas.microsoft.com/office/powerpoint/2010/main" val="285975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ANALYSIS Continued</a:t>
            </a:r>
          </a:p>
        </p:txBody>
      </p:sp>
      <p:sp>
        <p:nvSpPr>
          <p:cNvPr id="9" name="Picture Placeholder 8">
            <a:extLst>
              <a:ext uri="{FF2B5EF4-FFF2-40B4-BE49-F238E27FC236}">
                <a16:creationId xmlns:a16="http://schemas.microsoft.com/office/drawing/2014/main" id="{83DC3E42-4F07-40D5-9398-DE1A8763276E}"/>
              </a:ext>
            </a:extLst>
          </p:cNvPr>
          <p:cNvSpPr>
            <a:spLocks noGrp="1"/>
          </p:cNvSpPr>
          <p:nvPr>
            <p:ph type="pic" idx="1"/>
          </p:nvPr>
        </p:nvSpPr>
        <p:spPr>
          <a:xfrm>
            <a:off x="0" y="1828800"/>
            <a:ext cx="7790688" cy="5029200"/>
          </a:xfrm>
        </p:spPr>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9479902" y="1828800"/>
            <a:ext cx="2712098" cy="5029200"/>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Visualizing the distribution, shows how tightly data is grouped during spring</a:t>
            </a:r>
          </a:p>
          <a:p>
            <a:r>
              <a:rPr lang="en-US" dirty="0">
                <a:latin typeface="Times New Roman" panose="02020603050405020304" pitchFamily="18" charset="0"/>
                <a:cs typeface="Times New Roman" panose="02020603050405020304" pitchFamily="18" charset="0"/>
              </a:rPr>
              <a:t>Spring season has got relatively lower count. The dip in median value in boxplot gives evidence for it</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boxplot with "Hour Of The Day" shows the median value are relatively higher at 7AM - 8AM and 5PM - 6PM. It can be attributed to regular school and office users at that time.</a:t>
            </a:r>
          </a:p>
          <a:p>
            <a:r>
              <a:rPr lang="en-US" dirty="0">
                <a:latin typeface="Times New Roman" panose="02020603050405020304" pitchFamily="18" charset="0"/>
                <a:cs typeface="Times New Roman" panose="02020603050405020304" pitchFamily="18" charset="0"/>
              </a:rPr>
              <a:t>Most of the outlier points are mainly contributed from "Working Day" than "Non Working Day".</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6949C7-8923-46F4-8E31-1D46D5082F8E}"/>
              </a:ext>
            </a:extLst>
          </p:cNvPr>
          <p:cNvPicPr>
            <a:picLocks noChangeAspect="1"/>
          </p:cNvPicPr>
          <p:nvPr/>
        </p:nvPicPr>
        <p:blipFill>
          <a:blip r:embed="rId2"/>
          <a:stretch>
            <a:fillRect/>
          </a:stretch>
        </p:blipFill>
        <p:spPr>
          <a:xfrm>
            <a:off x="0" y="3922269"/>
            <a:ext cx="9479902" cy="2893743"/>
          </a:xfrm>
          <a:prstGeom prst="rect">
            <a:avLst/>
          </a:prstGeom>
        </p:spPr>
      </p:pic>
      <p:pic>
        <p:nvPicPr>
          <p:cNvPr id="10" name="Picture 9">
            <a:extLst>
              <a:ext uri="{FF2B5EF4-FFF2-40B4-BE49-F238E27FC236}">
                <a16:creationId xmlns:a16="http://schemas.microsoft.com/office/drawing/2014/main" id="{31DDE652-06D5-4405-8BCC-965D15F1D54E}"/>
              </a:ext>
            </a:extLst>
          </p:cNvPr>
          <p:cNvPicPr>
            <a:picLocks noChangeAspect="1"/>
          </p:cNvPicPr>
          <p:nvPr/>
        </p:nvPicPr>
        <p:blipFill>
          <a:blip r:embed="rId3"/>
          <a:stretch>
            <a:fillRect/>
          </a:stretch>
        </p:blipFill>
        <p:spPr>
          <a:xfrm>
            <a:off x="-1" y="1230007"/>
            <a:ext cx="9479901" cy="2673601"/>
          </a:xfrm>
          <a:prstGeom prst="rect">
            <a:avLst/>
          </a:prstGeom>
        </p:spPr>
      </p:pic>
    </p:spTree>
    <p:extLst>
      <p:ext uri="{BB962C8B-B14F-4D97-AF65-F5344CB8AC3E}">
        <p14:creationId xmlns:p14="http://schemas.microsoft.com/office/powerpoint/2010/main" val="328774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ANALYSIS Continued</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9189826" y="1828800"/>
            <a:ext cx="3002174" cy="5029200"/>
          </a:xfrm>
        </p:spPr>
        <p:txBody>
          <a:bodyPr>
            <a:normAutofit/>
          </a:bodyPr>
          <a:lstStyle/>
          <a:p>
            <a:r>
              <a:rPr lang="en-IN" sz="1700" dirty="0">
                <a:latin typeface="Times New Roman" panose="02020603050405020304" pitchFamily="18" charset="0"/>
                <a:cs typeface="Times New Roman" panose="02020603050405020304" pitchFamily="18" charset="0"/>
              </a:rPr>
              <a:t>More bike shared during autumn season  across all the hours</a:t>
            </a:r>
          </a:p>
          <a:p>
            <a:r>
              <a:rPr lang="en-IN" sz="1700" dirty="0">
                <a:latin typeface="Times New Roman" panose="02020603050405020304" pitchFamily="18" charset="0"/>
                <a:cs typeface="Times New Roman" panose="02020603050405020304" pitchFamily="18" charset="0"/>
              </a:rPr>
              <a:t>Average share is high in summer(June-sept) and least bike share in  January and </a:t>
            </a:r>
            <a:r>
              <a:rPr lang="en-IN" sz="1700" dirty="0" err="1">
                <a:latin typeface="Times New Roman" panose="02020603050405020304" pitchFamily="18" charset="0"/>
                <a:cs typeface="Times New Roman" panose="02020603050405020304" pitchFamily="18" charset="0"/>
              </a:rPr>
              <a:t>feb</a:t>
            </a:r>
            <a:r>
              <a:rPr lang="en-IN" sz="1700" dirty="0">
                <a:latin typeface="Times New Roman" panose="02020603050405020304" pitchFamily="18" charset="0"/>
                <a:cs typeface="Times New Roman" panose="02020603050405020304" pitchFamily="18" charset="0"/>
              </a:rPr>
              <a:t> due to harsh winter</a:t>
            </a:r>
          </a:p>
          <a:p>
            <a:r>
              <a:rPr lang="en-US" sz="1700" dirty="0">
                <a:latin typeface="Times New Roman" panose="02020603050405020304" pitchFamily="18" charset="0"/>
                <a:cs typeface="Times New Roman" panose="02020603050405020304" pitchFamily="18" charset="0"/>
              </a:rPr>
              <a:t>On weekdays more people tend to rent bicycle around 7AM-8AM and 5PM-6PM. As we mentioned earlier this can be attributed to regular school and office commuters</a:t>
            </a:r>
            <a:endParaRPr lang="en-IN" sz="17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6A301A7-F8FD-4346-8CDC-F39EAE783A87}"/>
              </a:ext>
            </a:extLst>
          </p:cNvPr>
          <p:cNvPicPr>
            <a:picLocks noChangeAspect="1"/>
          </p:cNvPicPr>
          <p:nvPr/>
        </p:nvPicPr>
        <p:blipFill>
          <a:blip r:embed="rId2"/>
          <a:stretch>
            <a:fillRect/>
          </a:stretch>
        </p:blipFill>
        <p:spPr>
          <a:xfrm>
            <a:off x="0" y="4110084"/>
            <a:ext cx="9189827" cy="2989794"/>
          </a:xfrm>
          <a:prstGeom prst="rect">
            <a:avLst/>
          </a:prstGeom>
        </p:spPr>
      </p:pic>
      <p:pic>
        <p:nvPicPr>
          <p:cNvPr id="15" name="Picture 14">
            <a:extLst>
              <a:ext uri="{FF2B5EF4-FFF2-40B4-BE49-F238E27FC236}">
                <a16:creationId xmlns:a16="http://schemas.microsoft.com/office/drawing/2014/main" id="{40783A81-3C39-46A2-B3EB-F0CF7F1681C0}"/>
              </a:ext>
            </a:extLst>
          </p:cNvPr>
          <p:cNvPicPr>
            <a:picLocks noChangeAspect="1"/>
          </p:cNvPicPr>
          <p:nvPr/>
        </p:nvPicPr>
        <p:blipFill>
          <a:blip r:embed="rId3"/>
          <a:stretch>
            <a:fillRect/>
          </a:stretch>
        </p:blipFill>
        <p:spPr>
          <a:xfrm>
            <a:off x="-1" y="1049107"/>
            <a:ext cx="9189827" cy="3060977"/>
          </a:xfrm>
          <a:prstGeom prst="rect">
            <a:avLst/>
          </a:prstGeom>
        </p:spPr>
      </p:pic>
    </p:spTree>
    <p:extLst>
      <p:ext uri="{BB962C8B-B14F-4D97-AF65-F5344CB8AC3E}">
        <p14:creationId xmlns:p14="http://schemas.microsoft.com/office/powerpoint/2010/main" val="80580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ANALYSIS Continued</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10627567" y="1828800"/>
            <a:ext cx="1564433" cy="5142038"/>
          </a:xfrm>
        </p:spPr>
        <p:txBody>
          <a:bodyPr>
            <a:normAutofit/>
          </a:bodyPr>
          <a:lstStyle/>
          <a:p>
            <a:r>
              <a:rPr lang="en-US" sz="1700" dirty="0">
                <a:latin typeface="Times New Roman" panose="02020603050405020304" pitchFamily="18" charset="0"/>
                <a:cs typeface="Times New Roman" panose="02020603050405020304" pitchFamily="18" charset="0"/>
              </a:rPr>
              <a:t>The peak user count around 7AM-8AM and 5PM-6PM is purely contributed by registered user</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Weekend and weekdays have separate trend , below graph gives the evidence of it</a:t>
            </a:r>
          </a:p>
        </p:txBody>
      </p:sp>
      <p:pic>
        <p:nvPicPr>
          <p:cNvPr id="3" name="Picture 2">
            <a:extLst>
              <a:ext uri="{FF2B5EF4-FFF2-40B4-BE49-F238E27FC236}">
                <a16:creationId xmlns:a16="http://schemas.microsoft.com/office/drawing/2014/main" id="{193D9DF0-9702-45E5-87B5-3A1F0F4633DB}"/>
              </a:ext>
            </a:extLst>
          </p:cNvPr>
          <p:cNvPicPr>
            <a:picLocks noChangeAspect="1"/>
          </p:cNvPicPr>
          <p:nvPr/>
        </p:nvPicPr>
        <p:blipFill>
          <a:blip r:embed="rId2"/>
          <a:stretch>
            <a:fillRect/>
          </a:stretch>
        </p:blipFill>
        <p:spPr>
          <a:xfrm>
            <a:off x="0" y="3610250"/>
            <a:ext cx="10627567" cy="3360588"/>
          </a:xfrm>
          <a:prstGeom prst="rect">
            <a:avLst/>
          </a:prstGeom>
        </p:spPr>
      </p:pic>
      <p:pic>
        <p:nvPicPr>
          <p:cNvPr id="8" name="Picture 7">
            <a:extLst>
              <a:ext uri="{FF2B5EF4-FFF2-40B4-BE49-F238E27FC236}">
                <a16:creationId xmlns:a16="http://schemas.microsoft.com/office/drawing/2014/main" id="{7AF44A5B-B4CB-409E-936F-27FAC8C88E97}"/>
              </a:ext>
            </a:extLst>
          </p:cNvPr>
          <p:cNvPicPr>
            <a:picLocks noChangeAspect="1"/>
          </p:cNvPicPr>
          <p:nvPr/>
        </p:nvPicPr>
        <p:blipFill>
          <a:blip r:embed="rId3"/>
          <a:stretch>
            <a:fillRect/>
          </a:stretch>
        </p:blipFill>
        <p:spPr>
          <a:xfrm>
            <a:off x="-1" y="1210003"/>
            <a:ext cx="10627567" cy="2400247"/>
          </a:xfrm>
          <a:prstGeom prst="rect">
            <a:avLst/>
          </a:prstGeom>
        </p:spPr>
      </p:pic>
    </p:spTree>
    <p:extLst>
      <p:ext uri="{BB962C8B-B14F-4D97-AF65-F5344CB8AC3E}">
        <p14:creationId xmlns:p14="http://schemas.microsoft.com/office/powerpoint/2010/main" val="331654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ANALYSIS Continued</a:t>
            </a:r>
            <a:endParaRPr lang="en-IN" dirty="0"/>
          </a:p>
        </p:txBody>
      </p:sp>
      <p:sp>
        <p:nvSpPr>
          <p:cNvPr id="9" name="Picture Placeholder 8">
            <a:extLst>
              <a:ext uri="{FF2B5EF4-FFF2-40B4-BE49-F238E27FC236}">
                <a16:creationId xmlns:a16="http://schemas.microsoft.com/office/drawing/2014/main" id="{83DC3E42-4F07-40D5-9398-DE1A8763276E}"/>
              </a:ext>
            </a:extLst>
          </p:cNvPr>
          <p:cNvSpPr>
            <a:spLocks noGrp="1"/>
          </p:cNvSpPr>
          <p:nvPr>
            <p:ph type="pic" idx="1"/>
          </p:nvPr>
        </p:nvSpPr>
        <p:spPr>
          <a:xfrm>
            <a:off x="0" y="1828800"/>
            <a:ext cx="7790688" cy="5029200"/>
          </a:xfrm>
        </p:spPr>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8351021" y="1828800"/>
            <a:ext cx="3840980" cy="5029200"/>
          </a:xfrm>
        </p:spPr>
        <p:txBody>
          <a:bodyPr/>
          <a:lstStyle/>
          <a:p>
            <a:r>
              <a:rPr lang="en-US" sz="1700" dirty="0">
                <a:latin typeface="Times New Roman" panose="02020603050405020304" pitchFamily="18" charset="0"/>
                <a:cs typeface="Times New Roman" panose="02020603050405020304" pitchFamily="18" charset="0"/>
              </a:rPr>
              <a:t>It is quiet obvious that people tend to rent bike during summer and fall season since it is really conducive to ride bike at that season</a:t>
            </a:r>
          </a:p>
          <a:p>
            <a:r>
              <a:rPr lang="en-US" sz="1700" dirty="0">
                <a:latin typeface="Times New Roman" panose="02020603050405020304" pitchFamily="18" charset="0"/>
                <a:cs typeface="Times New Roman" panose="02020603050405020304" pitchFamily="18" charset="0"/>
              </a:rPr>
              <a:t>More casuals bikes were rented on holidays </a:t>
            </a:r>
            <a:endParaRPr lang="en-IN" sz="17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3FABEA2-F046-48C6-B276-2D9FC065EE58}"/>
              </a:ext>
            </a:extLst>
          </p:cNvPr>
          <p:cNvPicPr>
            <a:picLocks noChangeAspect="1"/>
          </p:cNvPicPr>
          <p:nvPr/>
        </p:nvPicPr>
        <p:blipFill>
          <a:blip r:embed="rId2"/>
          <a:stretch>
            <a:fillRect/>
          </a:stretch>
        </p:blipFill>
        <p:spPr>
          <a:xfrm>
            <a:off x="0" y="1272396"/>
            <a:ext cx="8351021" cy="2954371"/>
          </a:xfrm>
          <a:prstGeom prst="rect">
            <a:avLst/>
          </a:prstGeom>
        </p:spPr>
      </p:pic>
      <p:pic>
        <p:nvPicPr>
          <p:cNvPr id="15" name="Picture 14">
            <a:extLst>
              <a:ext uri="{FF2B5EF4-FFF2-40B4-BE49-F238E27FC236}">
                <a16:creationId xmlns:a16="http://schemas.microsoft.com/office/drawing/2014/main" id="{18E583D9-BFAD-439A-9AE1-66684CE539AD}"/>
              </a:ext>
            </a:extLst>
          </p:cNvPr>
          <p:cNvPicPr>
            <a:picLocks noChangeAspect="1"/>
          </p:cNvPicPr>
          <p:nvPr/>
        </p:nvPicPr>
        <p:blipFill>
          <a:blip r:embed="rId3"/>
          <a:stretch>
            <a:fillRect/>
          </a:stretch>
        </p:blipFill>
        <p:spPr>
          <a:xfrm>
            <a:off x="-1" y="4226767"/>
            <a:ext cx="8351021" cy="2958935"/>
          </a:xfrm>
          <a:prstGeom prst="rect">
            <a:avLst/>
          </a:prstGeom>
        </p:spPr>
      </p:pic>
    </p:spTree>
    <p:extLst>
      <p:ext uri="{BB962C8B-B14F-4D97-AF65-F5344CB8AC3E}">
        <p14:creationId xmlns:p14="http://schemas.microsoft.com/office/powerpoint/2010/main" val="185890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Model selection and result</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0" y="1818640"/>
            <a:ext cx="12192001" cy="5029200"/>
          </a:xfrm>
        </p:spPr>
        <p:txBody>
          <a:bodyPr anchor="t">
            <a:normAutofit fontScale="25000" lnSpcReduction="20000"/>
          </a:bodyPr>
          <a:lstStyle/>
          <a:p>
            <a:pPr>
              <a:lnSpc>
                <a:spcPct val="115000"/>
              </a:lnSpc>
            </a:pPr>
            <a:r>
              <a:rPr lang="en-US" sz="6400" dirty="0">
                <a:latin typeface="Times New Roman" panose="02020603050405020304" pitchFamily="18" charset="0"/>
                <a:cs typeface="Times New Roman" panose="02020603050405020304" pitchFamily="18" charset="0"/>
              </a:rPr>
              <a:t>Bike Sharing dataset is a classical business problem of multivariate time series where more than one variable is time dependent, and we use these variables to try to estimate a target variable count of bike share. I will share my modelling result below:</a:t>
            </a:r>
          </a:p>
          <a:p>
            <a:pPr>
              <a:lnSpc>
                <a:spcPct val="115000"/>
              </a:lnSpc>
            </a:pPr>
            <a:r>
              <a:rPr lang="en-US" sz="6400" dirty="0">
                <a:latin typeface="Times New Roman" panose="02020603050405020304" pitchFamily="18" charset="0"/>
                <a:cs typeface="Times New Roman" panose="02020603050405020304" pitchFamily="18" charset="0"/>
              </a:rPr>
              <a:t>My Goal is to do horizon style forecasting, to forecast the count of bike sharing for next 24 hrs., lets say an entire day .</a:t>
            </a:r>
          </a:p>
          <a:p>
            <a:pPr>
              <a:lnSpc>
                <a:spcPct val="115000"/>
              </a:lnSpc>
            </a:pPr>
            <a:r>
              <a:rPr lang="en-US" sz="6400" dirty="0">
                <a:latin typeface="Times New Roman" panose="02020603050405020304" pitchFamily="18" charset="0"/>
                <a:cs typeface="Times New Roman" panose="02020603050405020304" pitchFamily="18" charset="0"/>
              </a:rPr>
              <a:t>With Neural networks (LSTMs and other deep learning methods) with huge datasets offer ways to divide it into several smaller batches and train the network in multiple stages. LSTMs are equipped to learn long term correlations in a sequence, they can model complex multivariate sequences however, LSTM is undoubtedly more complicated and difficult to train and in most cases do not exceed the performance of a simple ARIMA model. However on Bike sharing dataset, LSTM has out performed, Traditional Time series algorithm sarimax, Regression models random forest and </a:t>
            </a:r>
            <a:r>
              <a:rPr lang="en-US" sz="6400" dirty="0" err="1">
                <a:latin typeface="Times New Roman" panose="02020603050405020304" pitchFamily="18" charset="0"/>
                <a:cs typeface="Times New Roman" panose="02020603050405020304" pitchFamily="18" charset="0"/>
              </a:rPr>
              <a:t>xgboost</a:t>
            </a:r>
            <a:r>
              <a:rPr lang="en-US" sz="6400" dirty="0">
                <a:latin typeface="Times New Roman" panose="02020603050405020304" pitchFamily="18" charset="0"/>
                <a:cs typeface="Times New Roman" panose="02020603050405020304" pitchFamily="18" charset="0"/>
              </a:rPr>
              <a:t> by significant margin.</a:t>
            </a:r>
          </a:p>
          <a:p>
            <a:pPr>
              <a:lnSpc>
                <a:spcPct val="115000"/>
              </a:lnSpc>
            </a:pPr>
            <a:r>
              <a:rPr lang="en-US" sz="6400" dirty="0">
                <a:latin typeface="Times New Roman" panose="02020603050405020304" pitchFamily="18" charset="0"/>
                <a:cs typeface="Times New Roman" panose="02020603050405020304" pitchFamily="18" charset="0"/>
              </a:rPr>
              <a:t>I have taken mean absolute error as loss metric to select best model among the candidates models .All deep learning candidates  models have been trained for last 7 days or 168 hrs. to predict next 24 hrs. and traditional and regression model are chain trained  to predict next 24 </a:t>
            </a:r>
            <a:r>
              <a:rPr lang="en-US" sz="6400" dirty="0" err="1">
                <a:latin typeface="Times New Roman" panose="02020603050405020304" pitchFamily="18" charset="0"/>
                <a:cs typeface="Times New Roman" panose="02020603050405020304" pitchFamily="18" charset="0"/>
              </a:rPr>
              <a:t>hrs</a:t>
            </a:r>
            <a:r>
              <a:rPr lang="en-US" sz="6400" dirty="0">
                <a:latin typeface="Times New Roman" panose="02020603050405020304" pitchFamily="18" charset="0"/>
                <a:cs typeface="Times New Roman" panose="02020603050405020304" pitchFamily="18" charset="0"/>
              </a:rPr>
              <a:t>, all models are validated on same multiple time frame.</a:t>
            </a:r>
          </a:p>
          <a:p>
            <a:pPr>
              <a:lnSpc>
                <a:spcPct val="115000"/>
              </a:lnSpc>
            </a:pPr>
            <a:r>
              <a:rPr lang="en-US" sz="6400" dirty="0">
                <a:latin typeface="Times New Roman" panose="02020603050405020304" pitchFamily="18" charset="0"/>
                <a:cs typeface="Times New Roman" panose="02020603050405020304" pitchFamily="18" charset="0"/>
              </a:rPr>
              <a:t>I have selected most robust one which can perform better on future time frame, as we can see</a:t>
            </a:r>
          </a:p>
          <a:p>
            <a:pPr>
              <a:lnSpc>
                <a:spcPct val="115000"/>
              </a:lnSpc>
            </a:pPr>
            <a:r>
              <a:rPr lang="en-US" sz="6400" dirty="0">
                <a:latin typeface="Times New Roman" panose="02020603050405020304" pitchFamily="18" charset="0"/>
                <a:cs typeface="Times New Roman" panose="02020603050405020304" pitchFamily="18" charset="0"/>
              </a:rPr>
              <a:t> LSTM and GRU both performed well to forecast on next future date in the table , as well</a:t>
            </a:r>
          </a:p>
          <a:p>
            <a:pPr>
              <a:lnSpc>
                <a:spcPct val="115000"/>
              </a:lnSpc>
            </a:pPr>
            <a:r>
              <a:rPr lang="en-US" sz="6400" dirty="0" err="1">
                <a:latin typeface="Times New Roman" panose="02020603050405020304" pitchFamily="18" charset="0"/>
                <a:cs typeface="Times New Roman" panose="02020603050405020304" pitchFamily="18" charset="0"/>
              </a:rPr>
              <a:t>Lstm’s</a:t>
            </a:r>
            <a:r>
              <a:rPr lang="en-US" sz="6400" dirty="0">
                <a:latin typeface="Times New Roman" panose="02020603050405020304" pitchFamily="18" charset="0"/>
                <a:cs typeface="Times New Roman" panose="02020603050405020304" pitchFamily="18" charset="0"/>
              </a:rPr>
              <a:t> performance is consistent throughout for next 2 weeks, that’s the reason </a:t>
            </a:r>
            <a:r>
              <a:rPr lang="en-US" sz="6400" dirty="0" err="1">
                <a:latin typeface="Times New Roman" panose="02020603050405020304" pitchFamily="18" charset="0"/>
                <a:cs typeface="Times New Roman" panose="02020603050405020304" pitchFamily="18" charset="0"/>
              </a:rPr>
              <a:t>lstm</a:t>
            </a:r>
            <a:r>
              <a:rPr lang="en-US" sz="6400" dirty="0">
                <a:latin typeface="Times New Roman" panose="02020603050405020304" pitchFamily="18" charset="0"/>
                <a:cs typeface="Times New Roman" panose="02020603050405020304" pitchFamily="18" charset="0"/>
              </a:rPr>
              <a:t> will be the </a:t>
            </a:r>
          </a:p>
          <a:p>
            <a:pPr>
              <a:lnSpc>
                <a:spcPct val="115000"/>
              </a:lnSpc>
            </a:pPr>
            <a:r>
              <a:rPr lang="en-US" sz="6400" dirty="0">
                <a:latin typeface="Times New Roman" panose="02020603050405020304" pitchFamily="18" charset="0"/>
                <a:cs typeface="Times New Roman" panose="02020603050405020304" pitchFamily="18" charset="0"/>
              </a:rPr>
              <a:t>Model that </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 can productionize and continue training with new data on bi-weekly basis</a:t>
            </a:r>
          </a:p>
          <a:p>
            <a:r>
              <a:rPr lang="en-US" dirty="0"/>
              <a:t> </a:t>
            </a:r>
            <a:endParaRPr lang="en-IN" dirty="0"/>
          </a:p>
        </p:txBody>
      </p:sp>
      <p:graphicFrame>
        <p:nvGraphicFramePr>
          <p:cNvPr id="3" name="Table 2">
            <a:extLst>
              <a:ext uri="{FF2B5EF4-FFF2-40B4-BE49-F238E27FC236}">
                <a16:creationId xmlns:a16="http://schemas.microsoft.com/office/drawing/2014/main" id="{BCF2BF33-87A1-4171-B8C8-7B7455118E18}"/>
              </a:ext>
            </a:extLst>
          </p:cNvPr>
          <p:cNvGraphicFramePr>
            <a:graphicFrameLocks noGrp="1"/>
          </p:cNvGraphicFramePr>
          <p:nvPr>
            <p:extLst>
              <p:ext uri="{D42A27DB-BD31-4B8C-83A1-F6EECF244321}">
                <p14:modId xmlns:p14="http://schemas.microsoft.com/office/powerpoint/2010/main" val="3229614967"/>
              </p:ext>
            </p:extLst>
          </p:nvPr>
        </p:nvGraphicFramePr>
        <p:xfrm>
          <a:off x="8210939" y="4730620"/>
          <a:ext cx="3981061" cy="2127384"/>
        </p:xfrm>
        <a:graphic>
          <a:graphicData uri="http://schemas.openxmlformats.org/drawingml/2006/table">
            <a:tbl>
              <a:tblPr/>
              <a:tblGrid>
                <a:gridCol w="2635351">
                  <a:extLst>
                    <a:ext uri="{9D8B030D-6E8A-4147-A177-3AD203B41FA5}">
                      <a16:colId xmlns:a16="http://schemas.microsoft.com/office/drawing/2014/main" val="1760869757"/>
                    </a:ext>
                  </a:extLst>
                </a:gridCol>
                <a:gridCol w="1345710">
                  <a:extLst>
                    <a:ext uri="{9D8B030D-6E8A-4147-A177-3AD203B41FA5}">
                      <a16:colId xmlns:a16="http://schemas.microsoft.com/office/drawing/2014/main" val="256891231"/>
                    </a:ext>
                  </a:extLst>
                </a:gridCol>
              </a:tblGrid>
              <a:tr h="265923">
                <a:tc>
                  <a:txBody>
                    <a:bodyPr/>
                    <a:lstStyle/>
                    <a:p>
                      <a:pPr algn="l" fontAlgn="b"/>
                      <a:r>
                        <a:rPr lang="en-IN" sz="1100" b="0" i="0" u="none" strike="noStrike" dirty="0">
                          <a:solidFill>
                            <a:srgbClr val="000000"/>
                          </a:solidFill>
                          <a:effectLst/>
                          <a:latin typeface="Calibri" panose="020F0502020204030204" pitchFamily="34" charset="0"/>
                        </a:rPr>
                        <a:t>Models </a:t>
                      </a:r>
                      <a:r>
                        <a:rPr lang="en-IN" sz="1100" b="0" i="0" u="none" strike="noStrike" dirty="0" err="1">
                          <a:solidFill>
                            <a:srgbClr val="000000"/>
                          </a:solidFill>
                          <a:effectLst/>
                          <a:latin typeface="Calibri" panose="020F0502020204030204" pitchFamily="34" charset="0"/>
                        </a:rPr>
                        <a:t>implemeted</a:t>
                      </a:r>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MAE</a:t>
                      </a:r>
                    </a:p>
                  </a:txBody>
                  <a:tcPr marL="7620" marR="7620" marT="7620" marB="0" anchor="b">
                    <a:lnL>
                      <a:noFill/>
                    </a:lnL>
                    <a:lnR>
                      <a:noFill/>
                    </a:lnR>
                    <a:lnT>
                      <a:noFill/>
                    </a:lnT>
                    <a:lnB>
                      <a:noFill/>
                    </a:lnB>
                    <a:solidFill>
                      <a:srgbClr val="FFFF00"/>
                    </a:solidFill>
                  </a:tcPr>
                </a:tc>
                <a:extLst>
                  <a:ext uri="{0D108BD9-81ED-4DB2-BD59-A6C34878D82A}">
                    <a16:rowId xmlns:a16="http://schemas.microsoft.com/office/drawing/2014/main" val="1920933272"/>
                  </a:ext>
                </a:extLst>
              </a:tr>
              <a:tr h="265923">
                <a:tc>
                  <a:txBody>
                    <a:bodyPr/>
                    <a:lstStyle/>
                    <a:p>
                      <a:pPr algn="l" fontAlgn="b"/>
                      <a:r>
                        <a:rPr lang="en-IN" sz="1100" b="0" i="0" u="none" strike="noStrike" dirty="0">
                          <a:solidFill>
                            <a:srgbClr val="000000"/>
                          </a:solidFill>
                          <a:effectLst/>
                          <a:latin typeface="Calibri" panose="020F0502020204030204" pitchFamily="34" charset="0"/>
                        </a:rPr>
                        <a:t>LSTM</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dirty="0">
                          <a:solidFill>
                            <a:srgbClr val="000000"/>
                          </a:solidFill>
                          <a:effectLst/>
                          <a:latin typeface="Calibri" panose="020F0502020204030204" pitchFamily="34" charset="0"/>
                        </a:rPr>
                        <a:t>11.65</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1682231675"/>
                  </a:ext>
                </a:extLst>
              </a:tr>
              <a:tr h="265923">
                <a:tc>
                  <a:txBody>
                    <a:bodyPr/>
                    <a:lstStyle/>
                    <a:p>
                      <a:pPr algn="l" fontAlgn="b"/>
                      <a:r>
                        <a:rPr lang="en-IN" sz="1100" b="0" i="0" u="none" strike="noStrike" dirty="0">
                          <a:solidFill>
                            <a:srgbClr val="000000"/>
                          </a:solidFill>
                          <a:effectLst/>
                          <a:latin typeface="Calibri" panose="020F0502020204030204" pitchFamily="34" charset="0"/>
                        </a:rPr>
                        <a:t>Bidirectional LSTM</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a:solidFill>
                            <a:srgbClr val="000000"/>
                          </a:solidFill>
                          <a:effectLst/>
                          <a:latin typeface="Calibri" panose="020F0502020204030204" pitchFamily="34" charset="0"/>
                        </a:rPr>
                        <a:t>26.22</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1340590317"/>
                  </a:ext>
                </a:extLst>
              </a:tr>
              <a:tr h="265923">
                <a:tc>
                  <a:txBody>
                    <a:bodyPr/>
                    <a:lstStyle/>
                    <a:p>
                      <a:pPr algn="l" fontAlgn="b"/>
                      <a:r>
                        <a:rPr lang="en-IN" sz="1100" b="0" i="0" u="none" strike="noStrike">
                          <a:solidFill>
                            <a:srgbClr val="000000"/>
                          </a:solidFill>
                          <a:effectLst/>
                          <a:latin typeface="Calibri" panose="020F0502020204030204" pitchFamily="34" charset="0"/>
                        </a:rPr>
                        <a:t>GRU</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a:solidFill>
                            <a:srgbClr val="000000"/>
                          </a:solidFill>
                          <a:effectLst/>
                          <a:latin typeface="Calibri" panose="020F0502020204030204" pitchFamily="34" charset="0"/>
                        </a:rPr>
                        <a:t>11.41</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1727638649"/>
                  </a:ext>
                </a:extLst>
              </a:tr>
              <a:tr h="265923">
                <a:tc>
                  <a:txBody>
                    <a:bodyPr/>
                    <a:lstStyle/>
                    <a:p>
                      <a:pPr algn="l" fontAlgn="b"/>
                      <a:r>
                        <a:rPr lang="en-IN" sz="1100" b="0" i="0" u="none" strike="noStrike" dirty="0">
                          <a:solidFill>
                            <a:srgbClr val="000000"/>
                          </a:solidFill>
                          <a:effectLst/>
                          <a:latin typeface="Calibri" panose="020F0502020204030204" pitchFamily="34" charset="0"/>
                        </a:rPr>
                        <a:t>Autoencoder LSTM</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dirty="0">
                          <a:solidFill>
                            <a:srgbClr val="000000"/>
                          </a:solidFill>
                          <a:effectLst/>
                          <a:latin typeface="Calibri" panose="020F0502020204030204" pitchFamily="34" charset="0"/>
                        </a:rPr>
                        <a:t>53</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2895312798"/>
                  </a:ext>
                </a:extLst>
              </a:tr>
              <a:tr h="265923">
                <a:tc>
                  <a:txBody>
                    <a:bodyPr/>
                    <a:lstStyle/>
                    <a:p>
                      <a:pPr algn="l" fontAlgn="b"/>
                      <a:r>
                        <a:rPr lang="en-IN" sz="1100" b="0" i="0" u="none" strike="noStrike">
                          <a:solidFill>
                            <a:srgbClr val="000000"/>
                          </a:solidFill>
                          <a:effectLst/>
                          <a:latin typeface="Calibri" panose="020F0502020204030204" pitchFamily="34" charset="0"/>
                        </a:rPr>
                        <a:t>SARIMAX</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a:solidFill>
                            <a:srgbClr val="000000"/>
                          </a:solidFill>
                          <a:effectLst/>
                          <a:latin typeface="Calibri" panose="020F0502020204030204" pitchFamily="34" charset="0"/>
                        </a:rPr>
                        <a:t>149.28</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1147587909"/>
                  </a:ext>
                </a:extLst>
              </a:tr>
              <a:tr h="265923">
                <a:tc>
                  <a:txBody>
                    <a:bodyPr/>
                    <a:lstStyle/>
                    <a:p>
                      <a:pPr algn="l" fontAlgn="b"/>
                      <a:r>
                        <a:rPr lang="en-IN" sz="1100" b="0" i="0" u="none" strike="noStrike">
                          <a:solidFill>
                            <a:srgbClr val="000000"/>
                          </a:solidFill>
                          <a:effectLst/>
                          <a:latin typeface="Calibri" panose="020F0502020204030204" pitchFamily="34" charset="0"/>
                        </a:rPr>
                        <a:t>Random Forest</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a:solidFill>
                            <a:srgbClr val="000000"/>
                          </a:solidFill>
                          <a:effectLst/>
                          <a:latin typeface="Calibri" panose="020F0502020204030204" pitchFamily="34" charset="0"/>
                        </a:rPr>
                        <a:t>64.94</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3076117049"/>
                  </a:ext>
                </a:extLst>
              </a:tr>
              <a:tr h="265923">
                <a:tc>
                  <a:txBody>
                    <a:bodyPr/>
                    <a:lstStyle/>
                    <a:p>
                      <a:pPr algn="l" fontAlgn="b"/>
                      <a:r>
                        <a:rPr lang="en-IN" sz="1100" b="0" i="0" u="none" strike="noStrike">
                          <a:solidFill>
                            <a:srgbClr val="000000"/>
                          </a:solidFill>
                          <a:effectLst/>
                          <a:latin typeface="Calibri" panose="020F0502020204030204" pitchFamily="34" charset="0"/>
                        </a:rPr>
                        <a:t>XgBoost</a:t>
                      </a:r>
                    </a:p>
                  </a:txBody>
                  <a:tcPr marL="7620" marR="7620" marT="7620" marB="0" anchor="b">
                    <a:lnL>
                      <a:noFill/>
                    </a:lnL>
                    <a:lnR>
                      <a:noFill/>
                    </a:lnR>
                    <a:lnT>
                      <a:noFill/>
                    </a:lnT>
                    <a:lnB>
                      <a:noFill/>
                    </a:lnB>
                    <a:solidFill>
                      <a:srgbClr val="FFFF00"/>
                    </a:solidFill>
                  </a:tcPr>
                </a:tc>
                <a:tc>
                  <a:txBody>
                    <a:bodyPr/>
                    <a:lstStyle/>
                    <a:p>
                      <a:pPr algn="l" fontAlgn="ctr"/>
                      <a:r>
                        <a:rPr lang="en-IN" sz="1100" b="0" i="0" u="none" strike="noStrike" dirty="0">
                          <a:solidFill>
                            <a:srgbClr val="000000"/>
                          </a:solidFill>
                          <a:effectLst/>
                          <a:latin typeface="Calibri" panose="020F0502020204030204" pitchFamily="34" charset="0"/>
                        </a:rPr>
                        <a:t>35.76</a:t>
                      </a:r>
                    </a:p>
                  </a:txBody>
                  <a:tcPr marL="7620" marR="7620" marT="7620" marB="0" anchor="ctr">
                    <a:lnL>
                      <a:noFill/>
                    </a:lnL>
                    <a:lnR>
                      <a:noFill/>
                    </a:lnR>
                    <a:lnT>
                      <a:noFill/>
                    </a:lnT>
                    <a:lnB>
                      <a:noFill/>
                    </a:lnB>
                    <a:solidFill>
                      <a:srgbClr val="FFFF00"/>
                    </a:solidFill>
                  </a:tcPr>
                </a:tc>
                <a:extLst>
                  <a:ext uri="{0D108BD9-81ED-4DB2-BD59-A6C34878D82A}">
                    <a16:rowId xmlns:a16="http://schemas.microsoft.com/office/drawing/2014/main" val="2095904326"/>
                  </a:ext>
                </a:extLst>
              </a:tr>
            </a:tbl>
          </a:graphicData>
        </a:graphic>
      </p:graphicFrame>
    </p:spTree>
    <p:extLst>
      <p:ext uri="{BB962C8B-B14F-4D97-AF65-F5344CB8AC3E}">
        <p14:creationId xmlns:p14="http://schemas.microsoft.com/office/powerpoint/2010/main" val="258652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0E401C-F9FC-4108-B1AE-95B368F9BF8D}"/>
              </a:ext>
            </a:extLst>
          </p:cNvPr>
          <p:cNvSpPr>
            <a:spLocks noGrp="1"/>
          </p:cNvSpPr>
          <p:nvPr>
            <p:ph type="title"/>
          </p:nvPr>
        </p:nvSpPr>
        <p:spPr>
          <a:xfrm>
            <a:off x="0" y="284176"/>
            <a:ext cx="12192000" cy="1148384"/>
          </a:xfrm>
        </p:spPr>
        <p:txBody>
          <a:bodyPr/>
          <a:lstStyle/>
          <a:p>
            <a:r>
              <a:rPr lang="en-IN" dirty="0">
                <a:latin typeface="Times New Roman" panose="02020603050405020304" pitchFamily="18" charset="0"/>
                <a:cs typeface="Times New Roman" panose="02020603050405020304" pitchFamily="18" charset="0"/>
              </a:rPr>
              <a:t>Model Simulation of the forecast with  actuals</a:t>
            </a:r>
          </a:p>
        </p:txBody>
      </p:sp>
      <p:sp>
        <p:nvSpPr>
          <p:cNvPr id="11" name="Text Placeholder 10">
            <a:extLst>
              <a:ext uri="{FF2B5EF4-FFF2-40B4-BE49-F238E27FC236}">
                <a16:creationId xmlns:a16="http://schemas.microsoft.com/office/drawing/2014/main" id="{34050FAF-4D65-492D-8CAF-0356704A1183}"/>
              </a:ext>
            </a:extLst>
          </p:cNvPr>
          <p:cNvSpPr>
            <a:spLocks noGrp="1"/>
          </p:cNvSpPr>
          <p:nvPr>
            <p:ph type="body" sz="half" idx="2"/>
          </p:nvPr>
        </p:nvSpPr>
        <p:spPr>
          <a:xfrm>
            <a:off x="1" y="1828800"/>
            <a:ext cx="12192000" cy="1331347"/>
          </a:xfrm>
        </p:spPr>
        <p:txBody>
          <a:bodyPr>
            <a:normAutofit/>
          </a:bodyPr>
          <a:lstStyle/>
          <a:p>
            <a:r>
              <a:rPr lang="en-IN" sz="1600" dirty="0">
                <a:latin typeface="Times New Roman" panose="02020603050405020304" pitchFamily="18" charset="0"/>
                <a:cs typeface="Times New Roman" panose="02020603050405020304" pitchFamily="18" charset="0"/>
              </a:rPr>
              <a:t>Let’s say , a bike can be rented 4 times in an hour and revenue each bike generates is 12 euros and 10 euros of cost per rental, below graph is the simulation of  the predicted revenue that is forecasted value would have generated on a particular day/24hrs against the actual revenue and we can see how well Lstm model has performed and picked up the trend so accurately .</a:t>
            </a:r>
          </a:p>
        </p:txBody>
      </p:sp>
      <p:pic>
        <p:nvPicPr>
          <p:cNvPr id="3" name="Picture 2">
            <a:extLst>
              <a:ext uri="{FF2B5EF4-FFF2-40B4-BE49-F238E27FC236}">
                <a16:creationId xmlns:a16="http://schemas.microsoft.com/office/drawing/2014/main" id="{B5E9D205-FA51-4B4D-91B8-BE0FB6FE1C00}"/>
              </a:ext>
            </a:extLst>
          </p:cNvPr>
          <p:cNvPicPr>
            <a:picLocks noChangeAspect="1"/>
          </p:cNvPicPr>
          <p:nvPr/>
        </p:nvPicPr>
        <p:blipFill>
          <a:blip r:embed="rId2"/>
          <a:stretch>
            <a:fillRect/>
          </a:stretch>
        </p:blipFill>
        <p:spPr>
          <a:xfrm>
            <a:off x="0" y="3160147"/>
            <a:ext cx="12192000" cy="3697853"/>
          </a:xfrm>
          <a:prstGeom prst="rect">
            <a:avLst/>
          </a:prstGeom>
        </p:spPr>
      </p:pic>
    </p:spTree>
    <p:extLst>
      <p:ext uri="{BB962C8B-B14F-4D97-AF65-F5344CB8AC3E}">
        <p14:creationId xmlns:p14="http://schemas.microsoft.com/office/powerpoint/2010/main" val="3372913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4367</TotalTime>
  <Words>1063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Times New Roman</vt:lpstr>
      <vt:lpstr>Wingdings</vt:lpstr>
      <vt:lpstr>Banded</vt:lpstr>
      <vt:lpstr>PowerPoint Presentation</vt:lpstr>
      <vt:lpstr>Data ANALYSIS</vt:lpstr>
      <vt:lpstr>ANALYSIS Continued</vt:lpstr>
      <vt:lpstr>ANALYSIS Continued</vt:lpstr>
      <vt:lpstr>ANALYSIS Continued</vt:lpstr>
      <vt:lpstr>ANALYSIS Continued</vt:lpstr>
      <vt:lpstr>ANALYSIS Continued</vt:lpstr>
      <vt:lpstr>Model selection and result</vt:lpstr>
      <vt:lpstr>Model Simulation of the forecast with  actuals</vt:lpstr>
      <vt:lpstr>Part 2       Plan for production  solution that would be able to scale up to several terabytes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ujjawal kumar</dc:creator>
  <cp:lastModifiedBy>ujjawal kumar</cp:lastModifiedBy>
  <cp:revision>41</cp:revision>
  <dcterms:created xsi:type="dcterms:W3CDTF">2021-07-15T17:38:33Z</dcterms:created>
  <dcterms:modified xsi:type="dcterms:W3CDTF">2021-08-24T14:37:30Z</dcterms:modified>
</cp:coreProperties>
</file>