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6" r:id="rId9"/>
    <p:sldId id="267" r:id="rId10"/>
    <p:sldId id="271" r:id="rId11"/>
    <p:sldId id="268" r:id="rId12"/>
    <p:sldId id="269" r:id="rId13"/>
    <p:sldId id="270"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F94764-87D4-47C4-8D13-C898830EFFBA}" type="datetimeFigureOut">
              <a:rPr lang="en-IN" smtClean="0"/>
              <a:t>21-05-2024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C9E27-DF50-4A2E-A6B6-F1A03E23A262}" type="slidenum">
              <a:rPr lang="en-IN" smtClean="0"/>
              <a:t>‹#›</a:t>
            </a:fld>
            <a:endParaRPr lang="en-IN"/>
          </a:p>
        </p:txBody>
      </p:sp>
    </p:spTree>
    <p:extLst>
      <p:ext uri="{BB962C8B-B14F-4D97-AF65-F5344CB8AC3E}">
        <p14:creationId xmlns:p14="http://schemas.microsoft.com/office/powerpoint/2010/main" val="194781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0C9E27-DF50-4A2E-A6B6-F1A03E23A262}" type="slidenum">
              <a:rPr lang="en-IN" smtClean="0"/>
              <a:t>12</a:t>
            </a:fld>
            <a:endParaRPr lang="en-IN"/>
          </a:p>
        </p:txBody>
      </p:sp>
    </p:spTree>
    <p:extLst>
      <p:ext uri="{BB962C8B-B14F-4D97-AF65-F5344CB8AC3E}">
        <p14:creationId xmlns:p14="http://schemas.microsoft.com/office/powerpoint/2010/main" val="34171585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5/21/2024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5/21/2024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5/21/2024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5/21/2024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CA25-8FB1-E232-02CE-5D2BD5D2483A}"/>
              </a:ext>
            </a:extLst>
          </p:cNvPr>
          <p:cNvSpPr>
            <a:spLocks noGrp="1"/>
          </p:cNvSpPr>
          <p:nvPr>
            <p:ph type="ctrTitle"/>
          </p:nvPr>
        </p:nvSpPr>
        <p:spPr/>
        <p:txBody>
          <a:bodyPr/>
          <a:lstStyle/>
          <a:p>
            <a:r>
              <a:rPr lang="en-US" dirty="0"/>
              <a:t>Assignment </a:t>
            </a:r>
            <a:endParaRPr lang="en-IN" dirty="0"/>
          </a:p>
        </p:txBody>
      </p:sp>
      <p:sp>
        <p:nvSpPr>
          <p:cNvPr id="3" name="Subtitle 2">
            <a:extLst>
              <a:ext uri="{FF2B5EF4-FFF2-40B4-BE49-F238E27FC236}">
                <a16:creationId xmlns:a16="http://schemas.microsoft.com/office/drawing/2014/main" id="{5FF323DB-C401-F3F9-DAF0-049369CEBF19}"/>
              </a:ext>
            </a:extLst>
          </p:cNvPr>
          <p:cNvSpPr>
            <a:spLocks noGrp="1"/>
          </p:cNvSpPr>
          <p:nvPr>
            <p:ph type="subTitle" idx="1"/>
          </p:nvPr>
        </p:nvSpPr>
        <p:spPr/>
        <p:txBody>
          <a:bodyPr>
            <a:normAutofit/>
          </a:bodyPr>
          <a:lstStyle/>
          <a:p>
            <a:r>
              <a:rPr lang="en-US" sz="3200" dirty="0"/>
              <a:t>Sales Insights</a:t>
            </a:r>
            <a:endParaRPr lang="en-IN" sz="3200" dirty="0"/>
          </a:p>
        </p:txBody>
      </p:sp>
    </p:spTree>
    <p:extLst>
      <p:ext uri="{BB962C8B-B14F-4D97-AF65-F5344CB8AC3E}">
        <p14:creationId xmlns:p14="http://schemas.microsoft.com/office/powerpoint/2010/main" val="3096403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967C5-1F4C-04B3-AA70-A728CD8D11BA}"/>
              </a:ext>
            </a:extLst>
          </p:cNvPr>
          <p:cNvSpPr>
            <a:spLocks noGrp="1"/>
          </p:cNvSpPr>
          <p:nvPr>
            <p:ph type="title"/>
          </p:nvPr>
        </p:nvSpPr>
        <p:spPr/>
        <p:txBody>
          <a:bodyPr/>
          <a:lstStyle/>
          <a:p>
            <a:r>
              <a:rPr lang="en-IN" dirty="0"/>
              <a:t>Sales Dashboard(Contd.)</a:t>
            </a:r>
          </a:p>
        </p:txBody>
      </p:sp>
      <p:pic>
        <p:nvPicPr>
          <p:cNvPr id="5" name="Content Placeholder 4">
            <a:extLst>
              <a:ext uri="{FF2B5EF4-FFF2-40B4-BE49-F238E27FC236}">
                <a16:creationId xmlns:a16="http://schemas.microsoft.com/office/drawing/2014/main" id="{79F297FC-611D-285B-1FA0-8BE4B063DDCE}"/>
              </a:ext>
            </a:extLst>
          </p:cNvPr>
          <p:cNvPicPr>
            <a:picLocks noGrp="1" noChangeAspect="1"/>
          </p:cNvPicPr>
          <p:nvPr>
            <p:ph idx="1"/>
          </p:nvPr>
        </p:nvPicPr>
        <p:blipFill>
          <a:blip r:embed="rId2"/>
          <a:stretch>
            <a:fillRect/>
          </a:stretch>
        </p:blipFill>
        <p:spPr>
          <a:xfrm>
            <a:off x="226243" y="2130458"/>
            <a:ext cx="10190375" cy="4619133"/>
          </a:xfrm>
        </p:spPr>
      </p:pic>
    </p:spTree>
    <p:extLst>
      <p:ext uri="{BB962C8B-B14F-4D97-AF65-F5344CB8AC3E}">
        <p14:creationId xmlns:p14="http://schemas.microsoft.com/office/powerpoint/2010/main" val="2513821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C495-0642-D62E-D232-AD306AE99109}"/>
              </a:ext>
            </a:extLst>
          </p:cNvPr>
          <p:cNvSpPr>
            <a:spLocks noGrp="1"/>
          </p:cNvSpPr>
          <p:nvPr>
            <p:ph type="title"/>
          </p:nvPr>
        </p:nvSpPr>
        <p:spPr/>
        <p:txBody>
          <a:bodyPr/>
          <a:lstStyle/>
          <a:p>
            <a:r>
              <a:rPr lang="en-IN" dirty="0"/>
              <a:t>Sales Insights</a:t>
            </a:r>
          </a:p>
        </p:txBody>
      </p:sp>
      <p:sp>
        <p:nvSpPr>
          <p:cNvPr id="3" name="Content Placeholder 2">
            <a:extLst>
              <a:ext uri="{FF2B5EF4-FFF2-40B4-BE49-F238E27FC236}">
                <a16:creationId xmlns:a16="http://schemas.microsoft.com/office/drawing/2014/main" id="{D5BB0858-527A-79FC-42E6-5F86B86427CB}"/>
              </a:ext>
            </a:extLst>
          </p:cNvPr>
          <p:cNvSpPr>
            <a:spLocks noGrp="1"/>
          </p:cNvSpPr>
          <p:nvPr>
            <p:ph idx="1"/>
          </p:nvPr>
        </p:nvSpPr>
        <p:spPr/>
        <p:txBody>
          <a:bodyPr/>
          <a:lstStyle/>
          <a:p>
            <a:pPr>
              <a:buFont typeface="Wingdings" panose="05000000000000000000" pitchFamily="2" charset="2"/>
              <a:buChar char="Ø"/>
            </a:pPr>
            <a:r>
              <a:rPr lang="en-IN" dirty="0"/>
              <a:t>Sales Revenue :- 12Million</a:t>
            </a:r>
          </a:p>
          <a:p>
            <a:pPr>
              <a:buFont typeface="Wingdings" panose="05000000000000000000" pitchFamily="2" charset="2"/>
              <a:buChar char="Ø"/>
            </a:pPr>
            <a:r>
              <a:rPr lang="en-IN" dirty="0"/>
              <a:t>Number Of Clients Repeated – 2081</a:t>
            </a:r>
          </a:p>
          <a:p>
            <a:pPr>
              <a:buFont typeface="Wingdings" panose="05000000000000000000" pitchFamily="2" charset="2"/>
              <a:buChar char="Ø"/>
            </a:pPr>
            <a:r>
              <a:rPr lang="en-IN" dirty="0"/>
              <a:t>Average Per Person Cost – 2690 or 2.69K</a:t>
            </a:r>
          </a:p>
          <a:p>
            <a:pPr>
              <a:buFont typeface="Wingdings" panose="05000000000000000000" pitchFamily="2" charset="2"/>
              <a:buChar char="Ø"/>
            </a:pPr>
            <a:r>
              <a:rPr lang="en-IN" dirty="0"/>
              <a:t>Number Of Persons Travelled – 4376</a:t>
            </a:r>
          </a:p>
          <a:p>
            <a:pPr>
              <a:buFont typeface="Wingdings" panose="05000000000000000000" pitchFamily="2" charset="2"/>
              <a:buChar char="Ø"/>
            </a:pPr>
            <a:r>
              <a:rPr lang="en-IN" dirty="0"/>
              <a:t>Column Chart shows the number of leads the lead source gives.</a:t>
            </a:r>
          </a:p>
          <a:p>
            <a:pPr marL="0" indent="0">
              <a:buNone/>
            </a:pPr>
            <a:r>
              <a:rPr lang="en-IN" dirty="0"/>
              <a:t>   Lead Source 1 gives the maximum leads and Lead Source 2 gives</a:t>
            </a:r>
          </a:p>
          <a:p>
            <a:pPr marL="0" indent="0">
              <a:buNone/>
            </a:pPr>
            <a:r>
              <a:rPr lang="en-IN" dirty="0"/>
              <a:t>   Minimum leads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770830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B761-B89F-9FC0-7646-27B7C0F9A9C6}"/>
              </a:ext>
            </a:extLst>
          </p:cNvPr>
          <p:cNvSpPr>
            <a:spLocks noGrp="1"/>
          </p:cNvSpPr>
          <p:nvPr>
            <p:ph type="title"/>
          </p:nvPr>
        </p:nvSpPr>
        <p:spPr/>
        <p:txBody>
          <a:bodyPr/>
          <a:lstStyle/>
          <a:p>
            <a:r>
              <a:rPr lang="en-IN" dirty="0"/>
              <a:t>Sales Insights(Contd.)</a:t>
            </a:r>
          </a:p>
        </p:txBody>
      </p:sp>
      <p:sp>
        <p:nvSpPr>
          <p:cNvPr id="3" name="Content Placeholder 2">
            <a:extLst>
              <a:ext uri="{FF2B5EF4-FFF2-40B4-BE49-F238E27FC236}">
                <a16:creationId xmlns:a16="http://schemas.microsoft.com/office/drawing/2014/main" id="{071AF4AF-8A2A-43C1-F3DA-85A5D573AC54}"/>
              </a:ext>
            </a:extLst>
          </p:cNvPr>
          <p:cNvSpPr>
            <a:spLocks noGrp="1"/>
          </p:cNvSpPr>
          <p:nvPr>
            <p:ph idx="1"/>
          </p:nvPr>
        </p:nvSpPr>
        <p:spPr/>
        <p:txBody>
          <a:bodyPr/>
          <a:lstStyle/>
          <a:p>
            <a:pPr>
              <a:buFont typeface="Wingdings" panose="05000000000000000000" pitchFamily="2" charset="2"/>
              <a:buChar char="Ø"/>
            </a:pPr>
            <a:r>
              <a:rPr lang="en-IN" dirty="0"/>
              <a:t>Line chart shows that in the month August the conversion of leads to trips are maximum and in July is minimum .This helps us in getting to know that in which month we get most of the leads.</a:t>
            </a:r>
          </a:p>
          <a:p>
            <a:pPr>
              <a:buFont typeface="Wingdings" panose="05000000000000000000" pitchFamily="2" charset="2"/>
              <a:buChar char="Ø"/>
            </a:pPr>
            <a:r>
              <a:rPr lang="en-IN" dirty="0"/>
              <a:t>Table shows that total the maximum leads are converted by the Sales Person 63 with 103 number of converted leads.</a:t>
            </a:r>
          </a:p>
          <a:p>
            <a:pPr>
              <a:buFont typeface="Wingdings" panose="05000000000000000000" pitchFamily="2" charset="2"/>
              <a:buChar char="Ø"/>
            </a:pPr>
            <a:r>
              <a:rPr lang="en-IN" dirty="0"/>
              <a:t>Highest sales is given by Sales Person 33 which is 489K.</a:t>
            </a:r>
          </a:p>
          <a:p>
            <a:pPr>
              <a:buFont typeface="Wingdings" panose="05000000000000000000" pitchFamily="2" charset="2"/>
              <a:buChar char="Ø"/>
            </a:pPr>
            <a:r>
              <a:rPr lang="en-IN" dirty="0"/>
              <a:t>Total Number of Converted Leads – 2067</a:t>
            </a:r>
          </a:p>
          <a:p>
            <a:pPr>
              <a:buFont typeface="Wingdings" panose="05000000000000000000" pitchFamily="2" charset="2"/>
              <a:buChar char="Ø"/>
            </a:pPr>
            <a:r>
              <a:rPr lang="en-IN" dirty="0"/>
              <a:t> BYOG is the top trip type with 310 count of trips</a:t>
            </a:r>
          </a:p>
        </p:txBody>
      </p:sp>
    </p:spTree>
    <p:extLst>
      <p:ext uri="{BB962C8B-B14F-4D97-AF65-F5344CB8AC3E}">
        <p14:creationId xmlns:p14="http://schemas.microsoft.com/office/powerpoint/2010/main" val="1554884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2E5A-2A19-C2FA-4F3A-38792A7CBADF}"/>
              </a:ext>
            </a:extLst>
          </p:cNvPr>
          <p:cNvSpPr>
            <a:spLocks noGrp="1"/>
          </p:cNvSpPr>
          <p:nvPr>
            <p:ph type="title"/>
          </p:nvPr>
        </p:nvSpPr>
        <p:spPr/>
        <p:txBody>
          <a:bodyPr/>
          <a:lstStyle/>
          <a:p>
            <a:r>
              <a:rPr lang="en-IN" dirty="0"/>
              <a:t>Sales Insights(Contd.)</a:t>
            </a:r>
          </a:p>
        </p:txBody>
      </p:sp>
      <p:sp>
        <p:nvSpPr>
          <p:cNvPr id="3" name="Content Placeholder 2">
            <a:extLst>
              <a:ext uri="{FF2B5EF4-FFF2-40B4-BE49-F238E27FC236}">
                <a16:creationId xmlns:a16="http://schemas.microsoft.com/office/drawing/2014/main" id="{60507648-96DD-FB79-2241-E88C5E49535F}"/>
              </a:ext>
            </a:extLst>
          </p:cNvPr>
          <p:cNvSpPr>
            <a:spLocks noGrp="1"/>
          </p:cNvSpPr>
          <p:nvPr>
            <p:ph idx="1"/>
          </p:nvPr>
        </p:nvSpPr>
        <p:spPr/>
        <p:txBody>
          <a:bodyPr/>
          <a:lstStyle/>
          <a:p>
            <a:pPr>
              <a:buFont typeface="Wingdings" panose="05000000000000000000" pitchFamily="2" charset="2"/>
              <a:buChar char="Ø"/>
            </a:pPr>
            <a:r>
              <a:rPr lang="en-IN" dirty="0"/>
              <a:t>Lead Conversion Rate is 3.66%</a:t>
            </a:r>
          </a:p>
          <a:p>
            <a:pPr>
              <a:buFont typeface="Wingdings" panose="05000000000000000000" pitchFamily="2" charset="2"/>
              <a:buChar char="Ø"/>
            </a:pPr>
            <a:r>
              <a:rPr lang="en-IN" dirty="0"/>
              <a:t>Most Number of trips are being done on the 19</a:t>
            </a:r>
            <a:r>
              <a:rPr lang="en-IN" baseline="30000" dirty="0"/>
              <a:t>th</a:t>
            </a:r>
            <a:r>
              <a:rPr lang="en-IN" dirty="0"/>
              <a:t> date of any month</a:t>
            </a:r>
          </a:p>
        </p:txBody>
      </p:sp>
    </p:spTree>
    <p:extLst>
      <p:ext uri="{BB962C8B-B14F-4D97-AF65-F5344CB8AC3E}">
        <p14:creationId xmlns:p14="http://schemas.microsoft.com/office/powerpoint/2010/main" val="3861483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A41C-A343-48EE-EF7F-E34477760169}"/>
              </a:ext>
            </a:extLst>
          </p:cNvPr>
          <p:cNvSpPr>
            <a:spLocks noGrp="1"/>
          </p:cNvSpPr>
          <p:nvPr>
            <p:ph type="title"/>
          </p:nvPr>
        </p:nvSpPr>
        <p:spPr/>
        <p:txBody>
          <a:bodyPr/>
          <a:lstStyle/>
          <a:p>
            <a:r>
              <a:rPr lang="en-IN" dirty="0"/>
              <a:t>Other Performance Metrics</a:t>
            </a:r>
          </a:p>
        </p:txBody>
      </p:sp>
      <p:sp>
        <p:nvSpPr>
          <p:cNvPr id="5" name="Content Placeholder 4">
            <a:extLst>
              <a:ext uri="{FF2B5EF4-FFF2-40B4-BE49-F238E27FC236}">
                <a16:creationId xmlns:a16="http://schemas.microsoft.com/office/drawing/2014/main" id="{46D2E6E3-D6D0-2F02-D38C-65D3116E07CB}"/>
              </a:ext>
            </a:extLst>
          </p:cNvPr>
          <p:cNvSpPr>
            <a:spLocks noGrp="1"/>
          </p:cNvSpPr>
          <p:nvPr>
            <p:ph idx="1"/>
          </p:nvPr>
        </p:nvSpPr>
        <p:spPr/>
        <p:txBody>
          <a:bodyPr/>
          <a:lstStyle/>
          <a:p>
            <a:pPr>
              <a:buFont typeface="Wingdings" panose="05000000000000000000" pitchFamily="2" charset="2"/>
              <a:buChar char="Ø"/>
            </a:pPr>
            <a:r>
              <a:rPr lang="en-IN" u="sng" dirty="0"/>
              <a:t>Customer Satisfaction(CSAT)</a:t>
            </a:r>
          </a:p>
          <a:p>
            <a:r>
              <a:rPr lang="en-IN" sz="2000" dirty="0"/>
              <a:t>It measures how satisfied customers are with the services provided</a:t>
            </a:r>
          </a:p>
          <a:p>
            <a:r>
              <a:rPr lang="en-IN" sz="2000" dirty="0"/>
              <a:t>High CSAT Score can indicate a positive customer experience and chances of              retention of the customer increases.</a:t>
            </a:r>
          </a:p>
          <a:p>
            <a:pPr marL="0" indent="0">
              <a:buNone/>
            </a:pPr>
            <a:endParaRPr lang="en-IN" sz="2000" dirty="0"/>
          </a:p>
          <a:p>
            <a:pPr>
              <a:buFont typeface="Wingdings" panose="05000000000000000000" pitchFamily="2" charset="2"/>
              <a:buChar char="Ø"/>
            </a:pPr>
            <a:r>
              <a:rPr lang="en-IN" u="sng" dirty="0"/>
              <a:t>Cancellation Rate</a:t>
            </a:r>
          </a:p>
          <a:p>
            <a:r>
              <a:rPr lang="en-IN" sz="2000" dirty="0"/>
              <a:t>The percentage of booking cancelled. High Cancellation rates can indicate issues with customer satisfaction or booking processes and may require intervention</a:t>
            </a:r>
          </a:p>
        </p:txBody>
      </p:sp>
    </p:spTree>
    <p:extLst>
      <p:ext uri="{BB962C8B-B14F-4D97-AF65-F5344CB8AC3E}">
        <p14:creationId xmlns:p14="http://schemas.microsoft.com/office/powerpoint/2010/main" val="2345648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8EB7-CC45-EED8-4932-A15391CA72F7}"/>
              </a:ext>
            </a:extLst>
          </p:cNvPr>
          <p:cNvSpPr>
            <a:spLocks noGrp="1"/>
          </p:cNvSpPr>
          <p:nvPr>
            <p:ph type="title"/>
          </p:nvPr>
        </p:nvSpPr>
        <p:spPr/>
        <p:txBody>
          <a:bodyPr/>
          <a:lstStyle/>
          <a:p>
            <a:r>
              <a:rPr lang="en-IN" dirty="0"/>
              <a:t>Other Performance Metrics(Contd.)</a:t>
            </a:r>
          </a:p>
        </p:txBody>
      </p:sp>
      <p:sp>
        <p:nvSpPr>
          <p:cNvPr id="3" name="Content Placeholder 2">
            <a:extLst>
              <a:ext uri="{FF2B5EF4-FFF2-40B4-BE49-F238E27FC236}">
                <a16:creationId xmlns:a16="http://schemas.microsoft.com/office/drawing/2014/main" id="{C0EFD0C5-FDC0-786F-2CFC-F9B7D05F3234}"/>
              </a:ext>
            </a:extLst>
          </p:cNvPr>
          <p:cNvSpPr>
            <a:spLocks noGrp="1"/>
          </p:cNvSpPr>
          <p:nvPr>
            <p:ph idx="1"/>
          </p:nvPr>
        </p:nvSpPr>
        <p:spPr>
          <a:xfrm>
            <a:off x="680321" y="2336872"/>
            <a:ext cx="9613861" cy="3422905"/>
          </a:xfrm>
        </p:spPr>
        <p:txBody>
          <a:bodyPr/>
          <a:lstStyle/>
          <a:p>
            <a:pPr>
              <a:buFont typeface="Wingdings" panose="05000000000000000000" pitchFamily="2" charset="2"/>
              <a:buChar char="Ø"/>
            </a:pPr>
            <a:r>
              <a:rPr lang="en-IN" u="sng" dirty="0"/>
              <a:t>First Response Time</a:t>
            </a:r>
          </a:p>
          <a:p>
            <a:r>
              <a:rPr lang="en-IN" sz="2000" dirty="0"/>
              <a:t>The average time takes to respond to customer enquiries. Faster response times can enhance customer satisfaction and reduce churn.</a:t>
            </a:r>
          </a:p>
          <a:p>
            <a:pPr marL="0" indent="0">
              <a:buNone/>
            </a:pPr>
            <a:endParaRPr lang="en-IN" sz="2000" u="sng" dirty="0"/>
          </a:p>
          <a:p>
            <a:pPr>
              <a:buFont typeface="Wingdings" panose="05000000000000000000" pitchFamily="2" charset="2"/>
              <a:buChar char="Ø"/>
            </a:pPr>
            <a:r>
              <a:rPr lang="en-IN" u="sng" dirty="0"/>
              <a:t>Website Conversion Rate</a:t>
            </a:r>
          </a:p>
          <a:p>
            <a:r>
              <a:rPr lang="en-IN" sz="2000" dirty="0"/>
              <a:t>The percentage of website visitors who complete a booking for the trip. It indicates the effectiveness of the website in converting visitors into customers.</a:t>
            </a:r>
          </a:p>
        </p:txBody>
      </p:sp>
    </p:spTree>
    <p:extLst>
      <p:ext uri="{BB962C8B-B14F-4D97-AF65-F5344CB8AC3E}">
        <p14:creationId xmlns:p14="http://schemas.microsoft.com/office/powerpoint/2010/main" val="365905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B075D-525C-C3B7-EC32-28DACDE699F7}"/>
              </a:ext>
            </a:extLst>
          </p:cNvPr>
          <p:cNvSpPr>
            <a:spLocks noGrp="1"/>
          </p:cNvSpPr>
          <p:nvPr>
            <p:ph type="title"/>
          </p:nvPr>
        </p:nvSpPr>
        <p:spPr/>
        <p:txBody>
          <a:bodyPr/>
          <a:lstStyle/>
          <a:p>
            <a:r>
              <a:rPr lang="en-IN" dirty="0"/>
              <a:t>Other Performance Metrics(Contd.)</a:t>
            </a:r>
          </a:p>
        </p:txBody>
      </p:sp>
      <p:sp>
        <p:nvSpPr>
          <p:cNvPr id="3" name="Content Placeholder 2">
            <a:extLst>
              <a:ext uri="{FF2B5EF4-FFF2-40B4-BE49-F238E27FC236}">
                <a16:creationId xmlns:a16="http://schemas.microsoft.com/office/drawing/2014/main" id="{63F9BFF7-C5ED-3055-9F75-73AC93D1EF30}"/>
              </a:ext>
            </a:extLst>
          </p:cNvPr>
          <p:cNvSpPr>
            <a:spLocks noGrp="1"/>
          </p:cNvSpPr>
          <p:nvPr>
            <p:ph idx="1"/>
          </p:nvPr>
        </p:nvSpPr>
        <p:spPr/>
        <p:txBody>
          <a:bodyPr/>
          <a:lstStyle/>
          <a:p>
            <a:pPr>
              <a:buFont typeface="Wingdings" panose="05000000000000000000" pitchFamily="2" charset="2"/>
              <a:buChar char="Ø"/>
            </a:pPr>
            <a:r>
              <a:rPr lang="en-IN" u="sng" dirty="0"/>
              <a:t>Gross Margin</a:t>
            </a:r>
          </a:p>
          <a:p>
            <a:r>
              <a:rPr lang="en-IN" sz="2000" dirty="0"/>
              <a:t>It indicates the financial health and efficiency of company in managing its production cost</a:t>
            </a:r>
          </a:p>
          <a:p>
            <a:pPr marL="0" indent="0">
              <a:buNone/>
            </a:pPr>
            <a:endParaRPr lang="en-IN" sz="2000" dirty="0"/>
          </a:p>
          <a:p>
            <a:pPr>
              <a:buFont typeface="Wingdings" panose="05000000000000000000" pitchFamily="2" charset="2"/>
              <a:buChar char="Ø"/>
            </a:pPr>
            <a:r>
              <a:rPr lang="en-IN" u="sng" dirty="0"/>
              <a:t>Customer Acquisition Cost</a:t>
            </a:r>
          </a:p>
          <a:p>
            <a:r>
              <a:rPr lang="en-IN" sz="2000" dirty="0"/>
              <a:t>This is how much a company spends on both marketing and sales strategies to convert a lead into a customer. Ideally, this number should be as close to zero as possible</a:t>
            </a:r>
          </a:p>
        </p:txBody>
      </p:sp>
    </p:spTree>
    <p:extLst>
      <p:ext uri="{BB962C8B-B14F-4D97-AF65-F5344CB8AC3E}">
        <p14:creationId xmlns:p14="http://schemas.microsoft.com/office/powerpoint/2010/main" val="230634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2BF6-6E31-63ED-91B7-E8C61D1C0CB8}"/>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EED56769-42D2-BBCB-5A98-DD076A3473C2}"/>
              </a:ext>
            </a:extLst>
          </p:cNvPr>
          <p:cNvSpPr>
            <a:spLocks noGrp="1"/>
          </p:cNvSpPr>
          <p:nvPr>
            <p:ph idx="1"/>
          </p:nvPr>
        </p:nvSpPr>
        <p:spPr/>
        <p:txBody>
          <a:bodyPr>
            <a:normAutofit lnSpcReduction="10000"/>
          </a:bodyPr>
          <a:lstStyle/>
          <a:p>
            <a:pPr marL="457200" indent="-457200">
              <a:buFont typeface="+mj-lt"/>
              <a:buAutoNum type="arabicPeriod"/>
            </a:pPr>
            <a:r>
              <a:rPr lang="en-IN" dirty="0"/>
              <a:t>Project Management Tool – AIMS Grid</a:t>
            </a:r>
          </a:p>
          <a:p>
            <a:pPr marL="457200" indent="-457200">
              <a:buFont typeface="+mj-lt"/>
              <a:buAutoNum type="arabicPeriod"/>
            </a:pPr>
            <a:r>
              <a:rPr lang="en-IN" dirty="0"/>
              <a:t>Tool use for Analysis – Power BI</a:t>
            </a:r>
          </a:p>
          <a:p>
            <a:pPr marL="457200" indent="-457200">
              <a:buFont typeface="+mj-lt"/>
              <a:buAutoNum type="arabicPeriod"/>
            </a:pPr>
            <a:r>
              <a:rPr lang="en-IN" dirty="0"/>
              <a:t>Important Sales Metrics</a:t>
            </a:r>
          </a:p>
          <a:p>
            <a:pPr marL="457200" indent="-457200">
              <a:buFont typeface="+mj-lt"/>
              <a:buAutoNum type="arabicPeriod"/>
            </a:pPr>
            <a:r>
              <a:rPr lang="en-IN" dirty="0"/>
              <a:t>Integrating Sales data into Power BI</a:t>
            </a:r>
          </a:p>
          <a:p>
            <a:pPr marL="457200" indent="-457200">
              <a:buFont typeface="+mj-lt"/>
              <a:buAutoNum type="arabicPeriod"/>
            </a:pPr>
            <a:r>
              <a:rPr lang="en-IN" dirty="0"/>
              <a:t>Creating Sales Dashboard</a:t>
            </a:r>
          </a:p>
          <a:p>
            <a:pPr marL="457200" indent="-457200">
              <a:buFont typeface="+mj-lt"/>
              <a:buAutoNum type="arabicPeriod"/>
            </a:pPr>
            <a:r>
              <a:rPr lang="en-IN" dirty="0"/>
              <a:t>Sales Dashboard</a:t>
            </a:r>
          </a:p>
          <a:p>
            <a:pPr marL="457200" indent="-457200">
              <a:buFont typeface="+mj-lt"/>
              <a:buAutoNum type="arabicPeriod"/>
            </a:pPr>
            <a:r>
              <a:rPr lang="en-IN" dirty="0"/>
              <a:t>Sales Insights</a:t>
            </a:r>
          </a:p>
          <a:p>
            <a:pPr marL="457200" indent="-457200">
              <a:buFont typeface="+mj-lt"/>
              <a:buAutoNum type="arabicPeriod"/>
            </a:pPr>
            <a:r>
              <a:rPr lang="en-IN" dirty="0"/>
              <a:t>Other Performance Metrics</a:t>
            </a:r>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211669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8125DB-F257-AB7C-B922-E96F98ECD0A6}"/>
              </a:ext>
            </a:extLst>
          </p:cNvPr>
          <p:cNvSpPr>
            <a:spLocks noGrp="1"/>
          </p:cNvSpPr>
          <p:nvPr>
            <p:ph type="title"/>
          </p:nvPr>
        </p:nvSpPr>
        <p:spPr/>
        <p:txBody>
          <a:bodyPr/>
          <a:lstStyle/>
          <a:p>
            <a:r>
              <a:rPr lang="en-US" dirty="0"/>
              <a:t>Project Management Tool : AIMS Grid</a:t>
            </a:r>
            <a:endParaRPr lang="en-IN" dirty="0"/>
          </a:p>
        </p:txBody>
      </p:sp>
      <p:sp>
        <p:nvSpPr>
          <p:cNvPr id="5" name="Content Placeholder 4">
            <a:extLst>
              <a:ext uri="{FF2B5EF4-FFF2-40B4-BE49-F238E27FC236}">
                <a16:creationId xmlns:a16="http://schemas.microsoft.com/office/drawing/2014/main" id="{688BD9A6-EEBC-E6FB-1D30-70E17CAD8F65}"/>
              </a:ext>
            </a:extLst>
          </p:cNvPr>
          <p:cNvSpPr>
            <a:spLocks noGrp="1"/>
          </p:cNvSpPr>
          <p:nvPr>
            <p:ph sz="half" idx="1"/>
          </p:nvPr>
        </p:nvSpPr>
        <p:spPr/>
        <p:txBody>
          <a:bodyPr/>
          <a:lstStyle/>
          <a:p>
            <a:r>
              <a:rPr lang="en-US" sz="2800" dirty="0"/>
              <a:t>Purpose</a:t>
            </a:r>
          </a:p>
          <a:p>
            <a:pPr marL="0" indent="0">
              <a:buNone/>
            </a:pPr>
            <a:r>
              <a:rPr lang="en-US" dirty="0"/>
              <a:t>To unlock sales insights that are not visible before sales team for decision support &amp; automate them to reduce time spent in data gathering</a:t>
            </a:r>
            <a:endParaRPr lang="en-IN" dirty="0"/>
          </a:p>
        </p:txBody>
      </p:sp>
      <p:sp>
        <p:nvSpPr>
          <p:cNvPr id="6" name="Content Placeholder 5">
            <a:extLst>
              <a:ext uri="{FF2B5EF4-FFF2-40B4-BE49-F238E27FC236}">
                <a16:creationId xmlns:a16="http://schemas.microsoft.com/office/drawing/2014/main" id="{8760035A-031B-130A-EFC9-9AE932D7FDFE}"/>
              </a:ext>
            </a:extLst>
          </p:cNvPr>
          <p:cNvSpPr>
            <a:spLocks noGrp="1"/>
          </p:cNvSpPr>
          <p:nvPr>
            <p:ph sz="half" idx="2"/>
          </p:nvPr>
        </p:nvSpPr>
        <p:spPr>
          <a:xfrm>
            <a:off x="6376548" y="2391077"/>
            <a:ext cx="4700058" cy="3164709"/>
          </a:xfrm>
        </p:spPr>
        <p:txBody>
          <a:bodyPr/>
          <a:lstStyle/>
          <a:p>
            <a:r>
              <a:rPr lang="en-US" sz="2800" dirty="0"/>
              <a:t>Stakeholders</a:t>
            </a:r>
          </a:p>
          <a:p>
            <a:pPr>
              <a:buFont typeface="Wingdings" panose="05000000000000000000" pitchFamily="2" charset="2"/>
              <a:buChar char="Ø"/>
            </a:pPr>
            <a:r>
              <a:rPr lang="en-US" dirty="0"/>
              <a:t>Sales Team</a:t>
            </a:r>
          </a:p>
          <a:p>
            <a:pPr>
              <a:buFont typeface="Wingdings" panose="05000000000000000000" pitchFamily="2" charset="2"/>
              <a:buChar char="Ø"/>
            </a:pPr>
            <a:r>
              <a:rPr lang="en-US" dirty="0"/>
              <a:t>Marketing Team</a:t>
            </a:r>
          </a:p>
          <a:p>
            <a:pPr>
              <a:buFont typeface="Wingdings" panose="05000000000000000000" pitchFamily="2" charset="2"/>
              <a:buChar char="Ø"/>
            </a:pPr>
            <a:r>
              <a:rPr lang="en-US" dirty="0"/>
              <a:t>Customer Service Team</a:t>
            </a:r>
          </a:p>
          <a:p>
            <a:pPr>
              <a:buFont typeface="Wingdings" panose="05000000000000000000" pitchFamily="2" charset="2"/>
              <a:buChar char="Ø"/>
            </a:pPr>
            <a:r>
              <a:rPr lang="en-US" dirty="0"/>
              <a:t>Data &amp; Analytics Team</a:t>
            </a:r>
            <a:endParaRPr lang="en-IN" dirty="0"/>
          </a:p>
        </p:txBody>
      </p:sp>
      <p:sp>
        <p:nvSpPr>
          <p:cNvPr id="7" name="Rectangle: Rounded Corners 6">
            <a:extLst>
              <a:ext uri="{FF2B5EF4-FFF2-40B4-BE49-F238E27FC236}">
                <a16:creationId xmlns:a16="http://schemas.microsoft.com/office/drawing/2014/main" id="{024B93FF-0C60-2EF4-6323-FF9CDA6FA5F8}"/>
              </a:ext>
            </a:extLst>
          </p:cNvPr>
          <p:cNvSpPr/>
          <p:nvPr/>
        </p:nvSpPr>
        <p:spPr>
          <a:xfrm>
            <a:off x="433633" y="2177592"/>
            <a:ext cx="4977353" cy="3982797"/>
          </a:xfrm>
          <a:prstGeom prst="roundRect">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C545C8D-5368-4B76-CA06-E3F1D16D456F}"/>
              </a:ext>
            </a:extLst>
          </p:cNvPr>
          <p:cNvSpPr/>
          <p:nvPr/>
        </p:nvSpPr>
        <p:spPr>
          <a:xfrm>
            <a:off x="5703218" y="2177592"/>
            <a:ext cx="4977352" cy="398279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619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A23E-ABCE-3573-B2AC-35BFFFA13CE8}"/>
              </a:ext>
            </a:extLst>
          </p:cNvPr>
          <p:cNvSpPr>
            <a:spLocks noGrp="1"/>
          </p:cNvSpPr>
          <p:nvPr>
            <p:ph type="title"/>
          </p:nvPr>
        </p:nvSpPr>
        <p:spPr/>
        <p:txBody>
          <a:bodyPr/>
          <a:lstStyle/>
          <a:p>
            <a:r>
              <a:rPr lang="en-US" dirty="0"/>
              <a:t>Project Management Tool : AIMS Grid(Contd.)</a:t>
            </a:r>
            <a:endParaRPr lang="en-IN" dirty="0"/>
          </a:p>
        </p:txBody>
      </p:sp>
      <p:sp>
        <p:nvSpPr>
          <p:cNvPr id="3" name="Content Placeholder 2">
            <a:extLst>
              <a:ext uri="{FF2B5EF4-FFF2-40B4-BE49-F238E27FC236}">
                <a16:creationId xmlns:a16="http://schemas.microsoft.com/office/drawing/2014/main" id="{2819EE4B-3B30-A516-2F70-A78F311B626C}"/>
              </a:ext>
            </a:extLst>
          </p:cNvPr>
          <p:cNvSpPr>
            <a:spLocks noGrp="1"/>
          </p:cNvSpPr>
          <p:nvPr>
            <p:ph sz="half" idx="1"/>
          </p:nvPr>
        </p:nvSpPr>
        <p:spPr>
          <a:xfrm>
            <a:off x="680320" y="2336873"/>
            <a:ext cx="4698358" cy="3599316"/>
          </a:xfrm>
        </p:spPr>
        <p:txBody>
          <a:bodyPr/>
          <a:lstStyle/>
          <a:p>
            <a:r>
              <a:rPr lang="en-US" sz="2800" dirty="0"/>
              <a:t>End Result</a:t>
            </a:r>
          </a:p>
          <a:p>
            <a:pPr marL="0" indent="0">
              <a:buNone/>
            </a:pPr>
            <a:r>
              <a:rPr lang="en-US" dirty="0"/>
              <a:t>An automated dashboard providing quick &amp; latest sales insights in order to support data driven decision making</a:t>
            </a:r>
            <a:endParaRPr lang="en-IN" dirty="0"/>
          </a:p>
        </p:txBody>
      </p:sp>
      <p:sp>
        <p:nvSpPr>
          <p:cNvPr id="4" name="Content Placeholder 3">
            <a:extLst>
              <a:ext uri="{FF2B5EF4-FFF2-40B4-BE49-F238E27FC236}">
                <a16:creationId xmlns:a16="http://schemas.microsoft.com/office/drawing/2014/main" id="{5B460475-BB40-EDF0-888F-B361D5A2DE94}"/>
              </a:ext>
            </a:extLst>
          </p:cNvPr>
          <p:cNvSpPr>
            <a:spLocks noGrp="1"/>
          </p:cNvSpPr>
          <p:nvPr>
            <p:ph sz="half" idx="2"/>
          </p:nvPr>
        </p:nvSpPr>
        <p:spPr/>
        <p:txBody>
          <a:bodyPr/>
          <a:lstStyle/>
          <a:p>
            <a:r>
              <a:rPr lang="en-US" sz="2800" dirty="0"/>
              <a:t>Success Criteria</a:t>
            </a:r>
          </a:p>
          <a:p>
            <a:pPr>
              <a:buFont typeface="Wingdings" panose="05000000000000000000" pitchFamily="2" charset="2"/>
              <a:buChar char="Ø"/>
            </a:pPr>
            <a:r>
              <a:rPr lang="en-US" dirty="0"/>
              <a:t> Dashboards uncovering sales order</a:t>
            </a:r>
            <a:r>
              <a:rPr lang="en-IN" dirty="0"/>
              <a:t> insights with latest data available</a:t>
            </a:r>
          </a:p>
          <a:p>
            <a:pPr>
              <a:buFont typeface="Wingdings" panose="05000000000000000000" pitchFamily="2" charset="2"/>
              <a:buChar char="Ø"/>
            </a:pPr>
            <a:r>
              <a:rPr lang="en-IN" dirty="0"/>
              <a:t>Sales team able to take better decisions &amp; proves 10% cost savings of total spend</a:t>
            </a:r>
            <a:endParaRPr lang="en-US" dirty="0"/>
          </a:p>
        </p:txBody>
      </p:sp>
      <p:sp>
        <p:nvSpPr>
          <p:cNvPr id="5" name="Rectangle: Rounded Corners 4">
            <a:extLst>
              <a:ext uri="{FF2B5EF4-FFF2-40B4-BE49-F238E27FC236}">
                <a16:creationId xmlns:a16="http://schemas.microsoft.com/office/drawing/2014/main" id="{EFEA61C3-51E4-D328-CFA7-24AC5938CEBC}"/>
              </a:ext>
            </a:extLst>
          </p:cNvPr>
          <p:cNvSpPr/>
          <p:nvPr/>
        </p:nvSpPr>
        <p:spPr>
          <a:xfrm>
            <a:off x="584462" y="2139885"/>
            <a:ext cx="4779390" cy="379630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9987216F-92B5-4890-881C-FB1AAF8DB6BB}"/>
              </a:ext>
            </a:extLst>
          </p:cNvPr>
          <p:cNvSpPr/>
          <p:nvPr/>
        </p:nvSpPr>
        <p:spPr>
          <a:xfrm>
            <a:off x="5594123" y="2139885"/>
            <a:ext cx="4779390" cy="3796304"/>
          </a:xfrm>
          <a:prstGeom prst="roundRect">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06601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25EEEA-6D84-4DD0-2146-20A722D73C46}"/>
              </a:ext>
            </a:extLst>
          </p:cNvPr>
          <p:cNvSpPr>
            <a:spLocks noGrp="1"/>
          </p:cNvSpPr>
          <p:nvPr>
            <p:ph type="title"/>
          </p:nvPr>
        </p:nvSpPr>
        <p:spPr/>
        <p:txBody>
          <a:bodyPr/>
          <a:lstStyle/>
          <a:p>
            <a:r>
              <a:rPr lang="en-US" dirty="0"/>
              <a:t>Tool used for Analysis : Power BI</a:t>
            </a:r>
            <a:endParaRPr lang="en-IN" dirty="0"/>
          </a:p>
        </p:txBody>
      </p:sp>
      <p:sp>
        <p:nvSpPr>
          <p:cNvPr id="6" name="Content Placeholder 5">
            <a:extLst>
              <a:ext uri="{FF2B5EF4-FFF2-40B4-BE49-F238E27FC236}">
                <a16:creationId xmlns:a16="http://schemas.microsoft.com/office/drawing/2014/main" id="{62F602A5-FFFF-A844-E36F-5644171D64E4}"/>
              </a:ext>
            </a:extLst>
          </p:cNvPr>
          <p:cNvSpPr>
            <a:spLocks noGrp="1"/>
          </p:cNvSpPr>
          <p:nvPr>
            <p:ph idx="1"/>
          </p:nvPr>
        </p:nvSpPr>
        <p:spPr/>
        <p:txBody>
          <a:bodyPr/>
          <a:lstStyle/>
          <a:p>
            <a:r>
              <a:rPr lang="en-US" sz="2800" dirty="0"/>
              <a:t>Why use Power BI for data analytics ?</a:t>
            </a:r>
          </a:p>
          <a:p>
            <a:pPr>
              <a:buFont typeface="Wingdings" panose="05000000000000000000" pitchFamily="2" charset="2"/>
              <a:buChar char="Ø"/>
            </a:pPr>
            <a:r>
              <a:rPr lang="en-US" dirty="0"/>
              <a:t>Easy data integration from various sources(</a:t>
            </a:r>
            <a:r>
              <a:rPr lang="en-US" dirty="0" err="1"/>
              <a:t>csv,excel,sql</a:t>
            </a:r>
            <a:r>
              <a:rPr lang="en-US" dirty="0"/>
              <a:t>)</a:t>
            </a:r>
          </a:p>
          <a:p>
            <a:pPr>
              <a:buFont typeface="Wingdings" panose="05000000000000000000" pitchFamily="2" charset="2"/>
              <a:buChar char="Ø"/>
            </a:pPr>
            <a:r>
              <a:rPr lang="en-US" dirty="0"/>
              <a:t>Interactive &amp; real time reporting</a:t>
            </a:r>
          </a:p>
          <a:p>
            <a:pPr>
              <a:buFont typeface="Wingdings" panose="05000000000000000000" pitchFamily="2" charset="2"/>
              <a:buChar char="Ø"/>
            </a:pPr>
            <a:r>
              <a:rPr lang="en-US" dirty="0"/>
              <a:t>Advanced Analytical &amp; AI capabilities</a:t>
            </a:r>
          </a:p>
          <a:p>
            <a:pPr>
              <a:buFont typeface="Wingdings" panose="05000000000000000000" pitchFamily="2" charset="2"/>
              <a:buChar char="Ø"/>
            </a:pPr>
            <a:r>
              <a:rPr lang="en-US" dirty="0"/>
              <a:t>User friendly and customizable dashboards</a:t>
            </a:r>
          </a:p>
          <a:p>
            <a:pPr>
              <a:buFont typeface="Wingdings" panose="05000000000000000000" pitchFamily="2" charset="2"/>
              <a:buChar char="Ø"/>
            </a:pPr>
            <a:endParaRPr lang="en-US" sz="2800" dirty="0"/>
          </a:p>
          <a:p>
            <a:pPr>
              <a:buFont typeface="Wingdings" panose="05000000000000000000" pitchFamily="2" charset="2"/>
              <a:buChar char="Ø"/>
            </a:pPr>
            <a:endParaRPr lang="en-US" sz="2800" dirty="0"/>
          </a:p>
          <a:p>
            <a:pPr marL="0" indent="0" algn="l">
              <a:buNone/>
            </a:pPr>
            <a:endParaRPr lang="en-US" b="0" i="0" dirty="0">
              <a:solidFill>
                <a:srgbClr val="0D0D0D"/>
              </a:solidFill>
              <a:effectLst/>
              <a:highlight>
                <a:srgbClr val="FFFFFF"/>
              </a:highlight>
              <a:latin typeface="Trebuchet MS" panose="020B0603020202020204" pitchFamily="34" charset="0"/>
            </a:endParaRPr>
          </a:p>
          <a:p>
            <a:pPr marL="0" indent="0">
              <a:buNone/>
            </a:pPr>
            <a:endParaRPr lang="en-IN" dirty="0"/>
          </a:p>
        </p:txBody>
      </p:sp>
    </p:spTree>
    <p:extLst>
      <p:ext uri="{BB962C8B-B14F-4D97-AF65-F5344CB8AC3E}">
        <p14:creationId xmlns:p14="http://schemas.microsoft.com/office/powerpoint/2010/main" val="426913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E822ED-BF95-D8F1-9BEA-35BDEE2D8C6D}"/>
              </a:ext>
            </a:extLst>
          </p:cNvPr>
          <p:cNvSpPr>
            <a:spLocks noGrp="1"/>
          </p:cNvSpPr>
          <p:nvPr>
            <p:ph type="title"/>
          </p:nvPr>
        </p:nvSpPr>
        <p:spPr/>
        <p:txBody>
          <a:bodyPr/>
          <a:lstStyle/>
          <a:p>
            <a:r>
              <a:rPr lang="en-US" dirty="0"/>
              <a:t>Important Sales Metrics</a:t>
            </a:r>
            <a:endParaRPr lang="en-IN" dirty="0"/>
          </a:p>
        </p:txBody>
      </p:sp>
      <p:pic>
        <p:nvPicPr>
          <p:cNvPr id="8" name="Picture Placeholder 7">
            <a:extLst>
              <a:ext uri="{FF2B5EF4-FFF2-40B4-BE49-F238E27FC236}">
                <a16:creationId xmlns:a16="http://schemas.microsoft.com/office/drawing/2014/main" id="{37A83D5F-A114-39B0-8A95-A999BD2CB6A9}"/>
              </a:ext>
            </a:extLst>
          </p:cNvPr>
          <p:cNvPicPr>
            <a:picLocks noGrp="1" noChangeAspect="1"/>
          </p:cNvPicPr>
          <p:nvPr>
            <p:ph type="pic" idx="1"/>
          </p:nvPr>
        </p:nvPicPr>
        <p:blipFill>
          <a:blip r:embed="rId2"/>
          <a:srcRect l="11109" r="11109"/>
          <a:stretch>
            <a:fillRect/>
          </a:stretch>
        </p:blipFill>
        <p:spPr>
          <a:xfrm>
            <a:off x="5652940" y="2157691"/>
            <a:ext cx="4433740" cy="3800049"/>
          </a:xfrm>
        </p:spPr>
      </p:pic>
      <p:sp>
        <p:nvSpPr>
          <p:cNvPr id="6" name="Text Placeholder 5">
            <a:extLst>
              <a:ext uri="{FF2B5EF4-FFF2-40B4-BE49-F238E27FC236}">
                <a16:creationId xmlns:a16="http://schemas.microsoft.com/office/drawing/2014/main" id="{45A13B7F-C2BC-93E5-D36C-6085387A710A}"/>
              </a:ext>
            </a:extLst>
          </p:cNvPr>
          <p:cNvSpPr>
            <a:spLocks noGrp="1"/>
          </p:cNvSpPr>
          <p:nvPr>
            <p:ph type="body" sz="half" idx="2"/>
          </p:nvPr>
        </p:nvSpPr>
        <p:spPr>
          <a:xfrm>
            <a:off x="510640" y="1262218"/>
            <a:ext cx="5428246" cy="5748623"/>
          </a:xfrm>
        </p:spPr>
        <p:txBody>
          <a:bodyPr/>
          <a:lstStyle/>
          <a:p>
            <a:pPr marL="285750" indent="-285750">
              <a:buFont typeface="Wingdings" panose="05000000000000000000" pitchFamily="2" charset="2"/>
              <a:buChar char="Ø"/>
            </a:pPr>
            <a:r>
              <a:rPr lang="en-US" sz="2000" dirty="0"/>
              <a:t>Total Revenue</a:t>
            </a:r>
          </a:p>
          <a:p>
            <a:pPr marL="285750" indent="-285750">
              <a:buFont typeface="Wingdings" panose="05000000000000000000" pitchFamily="2" charset="2"/>
              <a:buChar char="Ø"/>
            </a:pPr>
            <a:r>
              <a:rPr lang="en-US" sz="2000" dirty="0"/>
              <a:t>Sales Growth</a:t>
            </a:r>
          </a:p>
          <a:p>
            <a:pPr marL="285750" indent="-285750">
              <a:buFont typeface="Wingdings" panose="05000000000000000000" pitchFamily="2" charset="2"/>
              <a:buChar char="Ø"/>
            </a:pPr>
            <a:r>
              <a:rPr lang="en-US" sz="2000" dirty="0"/>
              <a:t>Customer Acquisition Cost</a:t>
            </a:r>
          </a:p>
          <a:p>
            <a:pPr marL="285750" indent="-285750">
              <a:buFont typeface="Wingdings" panose="05000000000000000000" pitchFamily="2" charset="2"/>
              <a:buChar char="Ø"/>
            </a:pPr>
            <a:r>
              <a:rPr lang="en-US" sz="2000" dirty="0"/>
              <a:t>Sales Conversion Rate</a:t>
            </a:r>
          </a:p>
          <a:p>
            <a:pPr marL="285750" indent="-285750">
              <a:buFont typeface="Wingdings" panose="05000000000000000000" pitchFamily="2" charset="2"/>
              <a:buChar char="Ø"/>
            </a:pPr>
            <a:r>
              <a:rPr lang="en-US" sz="2000" dirty="0"/>
              <a:t>Qualified Leads</a:t>
            </a:r>
          </a:p>
          <a:p>
            <a:pPr marL="285750" indent="-285750">
              <a:buFont typeface="Wingdings" panose="05000000000000000000" pitchFamily="2" charset="2"/>
              <a:buChar char="Ø"/>
            </a:pPr>
            <a:r>
              <a:rPr lang="en-US" sz="2000" dirty="0"/>
              <a:t>Lead to Customer Conversion Rate</a:t>
            </a:r>
          </a:p>
          <a:p>
            <a:pPr marL="285750" indent="-285750">
              <a:buFont typeface="Wingdings" panose="05000000000000000000" pitchFamily="2" charset="2"/>
              <a:buChar char="Ø"/>
            </a:pPr>
            <a:r>
              <a:rPr lang="en-US" sz="2000" dirty="0"/>
              <a:t>Customer Retention Rate</a:t>
            </a:r>
          </a:p>
          <a:p>
            <a:pPr marL="285750" indent="-285750">
              <a:buFont typeface="Wingdings" panose="05000000000000000000" pitchFamily="2" charset="2"/>
              <a:buChar char="Ø"/>
            </a:pPr>
            <a:r>
              <a:rPr lang="en-US" sz="2000" dirty="0"/>
              <a:t>New Customer Count</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77251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C7A6-C0E3-8801-BAE7-26279840EE61}"/>
              </a:ext>
            </a:extLst>
          </p:cNvPr>
          <p:cNvSpPr>
            <a:spLocks noGrp="1"/>
          </p:cNvSpPr>
          <p:nvPr>
            <p:ph type="title"/>
          </p:nvPr>
        </p:nvSpPr>
        <p:spPr/>
        <p:txBody>
          <a:bodyPr/>
          <a:lstStyle/>
          <a:p>
            <a:r>
              <a:rPr lang="en-IN" dirty="0"/>
              <a:t>Integrating Sales Data Into Power BI </a:t>
            </a:r>
          </a:p>
        </p:txBody>
      </p:sp>
      <p:pic>
        <p:nvPicPr>
          <p:cNvPr id="6" name="Picture Placeholder 5">
            <a:extLst>
              <a:ext uri="{FF2B5EF4-FFF2-40B4-BE49-F238E27FC236}">
                <a16:creationId xmlns:a16="http://schemas.microsoft.com/office/drawing/2014/main" id="{41D099CD-BCB3-55BF-DCC4-161034BDA185}"/>
              </a:ext>
            </a:extLst>
          </p:cNvPr>
          <p:cNvPicPr>
            <a:picLocks noGrp="1" noChangeAspect="1"/>
          </p:cNvPicPr>
          <p:nvPr>
            <p:ph type="pic" idx="1"/>
          </p:nvPr>
        </p:nvPicPr>
        <p:blipFill>
          <a:blip r:embed="rId2"/>
          <a:srcRect l="6467" r="6467"/>
          <a:stretch>
            <a:fillRect/>
          </a:stretch>
        </p:blipFill>
        <p:spPr>
          <a:xfrm>
            <a:off x="4518583" y="2111604"/>
            <a:ext cx="5879182" cy="4176074"/>
          </a:xfrm>
        </p:spPr>
      </p:pic>
      <p:sp>
        <p:nvSpPr>
          <p:cNvPr id="4" name="Text Placeholder 3">
            <a:extLst>
              <a:ext uri="{FF2B5EF4-FFF2-40B4-BE49-F238E27FC236}">
                <a16:creationId xmlns:a16="http://schemas.microsoft.com/office/drawing/2014/main" id="{160D5763-4CB6-5C82-1F8D-2D738CA2FC0E}"/>
              </a:ext>
            </a:extLst>
          </p:cNvPr>
          <p:cNvSpPr>
            <a:spLocks noGrp="1"/>
          </p:cNvSpPr>
          <p:nvPr>
            <p:ph type="body" sz="half" idx="2"/>
          </p:nvPr>
        </p:nvSpPr>
        <p:spPr>
          <a:xfrm>
            <a:off x="586055" y="1923067"/>
            <a:ext cx="3876256" cy="3883843"/>
          </a:xfrm>
        </p:spPr>
        <p:txBody>
          <a:bodyPr>
            <a:normAutofit/>
          </a:bodyPr>
          <a:lstStyle/>
          <a:p>
            <a:pPr marL="285750" indent="-285750">
              <a:buFont typeface="Wingdings" panose="05000000000000000000" pitchFamily="2" charset="2"/>
              <a:buChar char="Ø"/>
            </a:pPr>
            <a:r>
              <a:rPr lang="en-IN" sz="2000" dirty="0"/>
              <a:t>Connected to data sources(loaded sample.xlsx file)</a:t>
            </a:r>
          </a:p>
          <a:p>
            <a:pPr marL="285750" indent="-285750">
              <a:buFont typeface="Wingdings" panose="05000000000000000000" pitchFamily="2" charset="2"/>
              <a:buChar char="Ø"/>
            </a:pPr>
            <a:r>
              <a:rPr lang="en-IN" sz="2000" dirty="0"/>
              <a:t>Used Power Query for data cleaning and data transformation</a:t>
            </a:r>
          </a:p>
          <a:p>
            <a:pPr marL="285750" indent="-285750">
              <a:buFont typeface="Wingdings" panose="05000000000000000000" pitchFamily="2" charset="2"/>
              <a:buChar char="Ø"/>
            </a:pPr>
            <a:r>
              <a:rPr lang="en-IN" sz="2000" dirty="0"/>
              <a:t>Ensured data quality &amp; consistency</a:t>
            </a:r>
          </a:p>
        </p:txBody>
      </p:sp>
    </p:spTree>
    <p:extLst>
      <p:ext uri="{BB962C8B-B14F-4D97-AF65-F5344CB8AC3E}">
        <p14:creationId xmlns:p14="http://schemas.microsoft.com/office/powerpoint/2010/main" val="315572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80DB-DE75-BC70-E941-C3448DBC8557}"/>
              </a:ext>
            </a:extLst>
          </p:cNvPr>
          <p:cNvSpPr>
            <a:spLocks noGrp="1"/>
          </p:cNvSpPr>
          <p:nvPr>
            <p:ph type="title"/>
          </p:nvPr>
        </p:nvSpPr>
        <p:spPr/>
        <p:txBody>
          <a:bodyPr/>
          <a:lstStyle/>
          <a:p>
            <a:r>
              <a:rPr lang="en-IN" dirty="0"/>
              <a:t>Creating Sales Dashboard</a:t>
            </a:r>
          </a:p>
        </p:txBody>
      </p:sp>
      <p:sp>
        <p:nvSpPr>
          <p:cNvPr id="5" name="Content Placeholder 4">
            <a:extLst>
              <a:ext uri="{FF2B5EF4-FFF2-40B4-BE49-F238E27FC236}">
                <a16:creationId xmlns:a16="http://schemas.microsoft.com/office/drawing/2014/main" id="{9D182AFB-E25C-D981-C6BC-70BE7144D04A}"/>
              </a:ext>
            </a:extLst>
          </p:cNvPr>
          <p:cNvSpPr>
            <a:spLocks noGrp="1"/>
          </p:cNvSpPr>
          <p:nvPr>
            <p:ph idx="1"/>
          </p:nvPr>
        </p:nvSpPr>
        <p:spPr/>
        <p:txBody>
          <a:bodyPr/>
          <a:lstStyle/>
          <a:p>
            <a:pPr>
              <a:buFont typeface="Wingdings" panose="05000000000000000000" pitchFamily="2" charset="2"/>
              <a:buChar char="Ø"/>
            </a:pPr>
            <a:r>
              <a:rPr lang="en-IN" dirty="0"/>
              <a:t>Use of visual charts like line chart, column and bar chart</a:t>
            </a:r>
          </a:p>
          <a:p>
            <a:pPr>
              <a:buFont typeface="Wingdings" panose="05000000000000000000" pitchFamily="2" charset="2"/>
              <a:buChar char="Ø"/>
            </a:pPr>
            <a:r>
              <a:rPr lang="en-IN" dirty="0"/>
              <a:t>Best Practices for designing a dashboard</a:t>
            </a:r>
          </a:p>
          <a:p>
            <a:pPr>
              <a:buFont typeface="Wingdings" panose="05000000000000000000" pitchFamily="2" charset="2"/>
              <a:buChar char="Ø"/>
            </a:pPr>
            <a:r>
              <a:rPr lang="en-IN" dirty="0"/>
              <a:t>Use DAX functions to create measures and calculated columns</a:t>
            </a:r>
          </a:p>
          <a:p>
            <a:pPr>
              <a:buFont typeface="Wingdings" panose="05000000000000000000" pitchFamily="2" charset="2"/>
              <a:buChar char="Ø"/>
            </a:pPr>
            <a:r>
              <a:rPr lang="en-IN" dirty="0"/>
              <a:t>DAX Function:- SUM, COUNT, and IF</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3426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8DB1-D336-BA8C-1910-097A47726ACD}"/>
              </a:ext>
            </a:extLst>
          </p:cNvPr>
          <p:cNvSpPr>
            <a:spLocks noGrp="1"/>
          </p:cNvSpPr>
          <p:nvPr>
            <p:ph type="title"/>
          </p:nvPr>
        </p:nvSpPr>
        <p:spPr/>
        <p:txBody>
          <a:bodyPr/>
          <a:lstStyle/>
          <a:p>
            <a:r>
              <a:rPr lang="en-IN" dirty="0"/>
              <a:t>Sales Dashboard</a:t>
            </a:r>
          </a:p>
        </p:txBody>
      </p:sp>
      <p:pic>
        <p:nvPicPr>
          <p:cNvPr id="9" name="Content Placeholder 8">
            <a:extLst>
              <a:ext uri="{FF2B5EF4-FFF2-40B4-BE49-F238E27FC236}">
                <a16:creationId xmlns:a16="http://schemas.microsoft.com/office/drawing/2014/main" id="{11F612B0-AD4C-BC77-6533-A163FCFF19A3}"/>
              </a:ext>
            </a:extLst>
          </p:cNvPr>
          <p:cNvPicPr>
            <a:picLocks noGrp="1" noChangeAspect="1"/>
          </p:cNvPicPr>
          <p:nvPr>
            <p:ph idx="1"/>
          </p:nvPr>
        </p:nvPicPr>
        <p:blipFill>
          <a:blip r:embed="rId2"/>
          <a:stretch>
            <a:fillRect/>
          </a:stretch>
        </p:blipFill>
        <p:spPr>
          <a:xfrm>
            <a:off x="131976" y="2129410"/>
            <a:ext cx="10162206" cy="4280816"/>
          </a:xfrm>
        </p:spPr>
      </p:pic>
    </p:spTree>
    <p:extLst>
      <p:ext uri="{BB962C8B-B14F-4D97-AF65-F5344CB8AC3E}">
        <p14:creationId xmlns:p14="http://schemas.microsoft.com/office/powerpoint/2010/main" val="198995433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532</TotalTime>
  <Words>635</Words>
  <Application>Microsoft Office PowerPoint</Application>
  <PresentationFormat>Widescreen</PresentationFormat>
  <Paragraphs>91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vt:lpstr>
      <vt:lpstr>Berlin</vt:lpstr>
      <vt:lpstr>Assignment </vt:lpstr>
      <vt:lpstr>Contents</vt:lpstr>
      <vt:lpstr>Project Management Tool : AIMS Grid</vt:lpstr>
      <vt:lpstr>Project Management Tool : AIMS Grid(Contd.)</vt:lpstr>
      <vt:lpstr>Tool used for Analysis : Power BI</vt:lpstr>
      <vt:lpstr>Important Sales Metrics</vt:lpstr>
      <vt:lpstr>Integrating Sales Data Into Power BI </vt:lpstr>
      <vt:lpstr>Creating Sales Dashboard</vt:lpstr>
      <vt:lpstr>Sales Dashboard</vt:lpstr>
      <vt:lpstr>Sales Dashboard(Contd.)</vt:lpstr>
      <vt:lpstr>Sales Insights</vt:lpstr>
      <vt:lpstr>Sales Insights(Contd.)</vt:lpstr>
      <vt:lpstr>Sales Insights(Contd.)</vt:lpstr>
      <vt:lpstr>Other Performance Metrics</vt:lpstr>
      <vt:lpstr>Other Performance Metrics(Contd.)</vt:lpstr>
      <vt:lpstr>Other Performance Metrics(Contd.)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dc:title>
  <dc:creator>ujjawal kumar</dc:creator>
  <cp:lastModifiedBy>ujjawal kumar</cp:lastModifiedBy>
  <cp:revision>1</cp:revision>
  <dcterms:created xsi:type="dcterms:W3CDTF">2024-05-21T09:39:35Z</dcterms:created>
  <dcterms:modified xsi:type="dcterms:W3CDTF">2024-05-21T18:32:25Z</dcterms:modified>
</cp:coreProperties>
</file>