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190ad1f7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190ad1f7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rPr>
              <a:t>Segment used Purchasers.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1cc8bb71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1cc8bb71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rPr>
              <a:t>Segment used Purchasers.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1cc8bb7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1cc8bb7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Segment used Purchasers.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1cc8bb7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1cc8bb7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1cc8bb7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1cc8bb7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1f0d49e1a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1f0d49e1a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1f0d49e1a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1f0d49e1a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1f0d49e1a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1f0d49e1a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1a0b381c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1a0b381c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1a0b381c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1a0b381c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300">
                <a:solidFill>
                  <a:srgbClr val="595959"/>
                </a:solidFill>
              </a:rPr>
              <a:t>Analysis: </a:t>
            </a:r>
            <a:r>
              <a:rPr lang="en-GB" sz="1300">
                <a:solidFill>
                  <a:srgbClr val="595959"/>
                </a:solidFill>
              </a:rPr>
              <a:t>Besides, orders from Nike By you, Second most orders are from Mens footwears, Nike sportswear, Clearance Section and Nike Air Force One sections. These are the ones to focus on. Sections may have overlapping customers.Also we notice that, customers are moving towards Nike by you side with a very fast rate.</a:t>
            </a:r>
            <a:endParaRPr sz="13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190ad1f7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190ad1f7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1a0b381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1a0b381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1f0d49e1a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1f0d49e1a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1f0d49e1a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1f0d49e1a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WORK IT</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1cc8bb7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1cc8bb7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1cc8bb71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1cc8bb71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1f0d49e1a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1f0d49e1a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1cc8bb71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1cc8bb71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1cc8bb71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1cc8bb71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1f0d49e1a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1f0d49e1a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0b9eb987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0b9eb987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1a0b381c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1a0b381c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1a0b381c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1a0b381c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190ad1f7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190ad1f7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0b9eb98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0b9eb98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1a0b381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1a0b381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300">
                <a:solidFill>
                  <a:srgbClr val="595959"/>
                </a:solidFill>
              </a:rPr>
              <a:t>Analysis:  </a:t>
            </a:r>
            <a:r>
              <a:rPr lang="en-GB" sz="1300">
                <a:solidFill>
                  <a:srgbClr val="595959"/>
                </a:solidFill>
              </a:rPr>
              <a:t>Out of 5.4%(189M) users that exits from the cart without purchasing anything consists of 3.7% (6.9M) users because of the unavailability of their desired SHIPPING METHOD, </a:t>
            </a:r>
            <a:r>
              <a:rPr lang="en-GB" sz="1300">
                <a:solidFill>
                  <a:srgbClr val="595959"/>
                </a:solidFill>
              </a:rPr>
              <a:t>2.1% (3.9M) users because they couldn’t find their preferred shoe SIZE which is typically (Size M), 24% (47M) users because of the current color(mainly black/white) or combinations they have. Factors may have overlapping customers.</a:t>
            </a:r>
            <a:endParaRPr sz="1300">
              <a:solidFill>
                <a:srgbClr val="595959"/>
              </a:solidFill>
            </a:endParaRPr>
          </a:p>
          <a:p>
            <a:pPr indent="0" lvl="0" marL="0" rtl="0" algn="l">
              <a:lnSpc>
                <a:spcPct val="115000"/>
              </a:lnSpc>
              <a:spcBef>
                <a:spcPts val="0"/>
              </a:spcBef>
              <a:spcAft>
                <a:spcPts val="0"/>
              </a:spcAft>
              <a:buNone/>
            </a:pPr>
            <a:r>
              <a:t/>
            </a:r>
            <a:endParaRPr sz="1300">
              <a:solidFill>
                <a:srgbClr val="595959"/>
              </a:solidFill>
            </a:endParaRPr>
          </a:p>
          <a:p>
            <a:pPr indent="-228600" lvl="0" marL="914400" rtl="0" algn="l">
              <a:lnSpc>
                <a:spcPct val="115000"/>
              </a:lnSpc>
              <a:spcBef>
                <a:spcPts val="0"/>
              </a:spcBef>
              <a:spcAft>
                <a:spcPts val="0"/>
              </a:spcAft>
              <a:buNone/>
            </a:pPr>
            <a:r>
              <a:rPr lang="en-GB" sz="700">
                <a:solidFill>
                  <a:srgbClr val="595959"/>
                </a:solidFill>
                <a:latin typeface="Times New Roman"/>
                <a:ea typeface="Times New Roman"/>
                <a:cs typeface="Times New Roman"/>
                <a:sym typeface="Times New Roman"/>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1a0b381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1a0b381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700">
                <a:solidFill>
                  <a:srgbClr val="595959"/>
                </a:solidFill>
                <a:latin typeface="Times New Roman"/>
                <a:ea typeface="Times New Roman"/>
                <a:cs typeface="Times New Roman"/>
                <a:sym typeface="Times New Roman"/>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1a0b381c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1a0b381c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Note: Shipping methods provided in the data comprises of  some code, </a:t>
            </a:r>
            <a:r>
              <a:rPr lang="en-GB"/>
              <a:t>couldn't</a:t>
            </a:r>
            <a:r>
              <a:rPr lang="en-GB"/>
              <a:t> understand much. But it looks like users are not happy with the current one.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nvSpPr>
        <p:spPr>
          <a:xfrm>
            <a:off x="1556025" y="3082875"/>
            <a:ext cx="1504200" cy="7899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900">
              <a:solidFill>
                <a:srgbClr val="FFFFFF"/>
              </a:solidFill>
            </a:endParaRPr>
          </a:p>
        </p:txBody>
      </p:sp>
      <p:sp>
        <p:nvSpPr>
          <p:cNvPr id="56" name="Google Shape;56;p13"/>
          <p:cNvSpPr txBox="1"/>
          <p:nvPr/>
        </p:nvSpPr>
        <p:spPr>
          <a:xfrm>
            <a:off x="2780425" y="3008200"/>
            <a:ext cx="2876400" cy="95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200">
                <a:solidFill>
                  <a:srgbClr val="FFFFFF"/>
                </a:solidFill>
                <a:latin typeface="Merriweather"/>
                <a:ea typeface="Merriweather"/>
                <a:cs typeface="Merriweather"/>
                <a:sym typeface="Merriweather"/>
              </a:rPr>
              <a:t>Team Dolan</a:t>
            </a:r>
            <a:endParaRPr b="1" sz="32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150" name="Google Shape;150;p22"/>
          <p:cNvSpPr txBox="1"/>
          <p:nvPr/>
        </p:nvSpPr>
        <p:spPr>
          <a:xfrm>
            <a:off x="0" y="0"/>
            <a:ext cx="9144000" cy="854400"/>
          </a:xfrm>
          <a:prstGeom prst="rect">
            <a:avLst/>
          </a:prstGeom>
          <a:noFill/>
          <a:ln>
            <a:noFill/>
          </a:ln>
        </p:spPr>
        <p:txBody>
          <a:bodyPr anchorCtr="0" anchor="t" bIns="91425" lIns="91425" spcFirstLastPara="1" rIns="91425" wrap="square" tIns="91425">
            <a:noAutofit/>
          </a:bodyPr>
          <a:lstStyle/>
          <a:p>
            <a:pPr indent="-355600" lvl="0" marL="457200" rtl="0" algn="ctr">
              <a:spcBef>
                <a:spcPts val="0"/>
              </a:spcBef>
              <a:spcAft>
                <a:spcPts val="0"/>
              </a:spcAft>
              <a:buSzPts val="2000"/>
              <a:buFont typeface="Merriweather"/>
              <a:buChar char="➢"/>
            </a:pPr>
            <a:r>
              <a:rPr b="1" lang="en-GB" sz="2000">
                <a:latin typeface="Merriweather"/>
                <a:ea typeface="Merriweather"/>
                <a:cs typeface="Merriweather"/>
                <a:sym typeface="Merriweather"/>
              </a:rPr>
              <a:t>Enumerating things that occur in a purchasing session, other than PDP  visits and Add to Cart </a:t>
            </a:r>
            <a:endParaRPr b="1" sz="2000">
              <a:latin typeface="Merriweather"/>
              <a:ea typeface="Merriweather"/>
              <a:cs typeface="Merriweather"/>
              <a:sym typeface="Merriweather"/>
            </a:endParaRPr>
          </a:p>
        </p:txBody>
      </p:sp>
      <p:pic>
        <p:nvPicPr>
          <p:cNvPr id="151" name="Google Shape;151;p22"/>
          <p:cNvPicPr preferRelativeResize="0"/>
          <p:nvPr/>
        </p:nvPicPr>
        <p:blipFill>
          <a:blip r:embed="rId4">
            <a:alphaModFix/>
          </a:blip>
          <a:stretch>
            <a:fillRect/>
          </a:stretch>
        </p:blipFill>
        <p:spPr>
          <a:xfrm>
            <a:off x="1344041" y="854400"/>
            <a:ext cx="6455918" cy="4289099"/>
          </a:xfrm>
          <a:prstGeom prst="rect">
            <a:avLst/>
          </a:prstGeom>
          <a:noFill/>
          <a:ln>
            <a:noFill/>
          </a:ln>
        </p:spPr>
      </p:pic>
      <p:sp>
        <p:nvSpPr>
          <p:cNvPr id="152" name="Google Shape;152;p22"/>
          <p:cNvSpPr/>
          <p:nvPr/>
        </p:nvSpPr>
        <p:spPr>
          <a:xfrm>
            <a:off x="5965550" y="2186075"/>
            <a:ext cx="306900" cy="306900"/>
          </a:xfrm>
          <a:prstGeom prst="flowChartConnector">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518475" y="2418300"/>
            <a:ext cx="306900" cy="306900"/>
          </a:xfrm>
          <a:prstGeom prst="flowChartConnector">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4718600" y="1685325"/>
            <a:ext cx="234300" cy="267600"/>
          </a:xfrm>
          <a:prstGeom prst="flowChartConnector">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3"/>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160" name="Google Shape;160;p23"/>
          <p:cNvSpPr txBox="1"/>
          <p:nvPr/>
        </p:nvSpPr>
        <p:spPr>
          <a:xfrm>
            <a:off x="702000" y="604650"/>
            <a:ext cx="7740000" cy="393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latin typeface="Merriweather"/>
                <a:ea typeface="Merriweather"/>
                <a:cs typeface="Merriweather"/>
                <a:sym typeface="Merriweather"/>
              </a:rPr>
              <a:t>INSIGHTS</a:t>
            </a:r>
            <a:endParaRPr b="1" sz="3000">
              <a:latin typeface="Merriweather"/>
              <a:ea typeface="Merriweather"/>
              <a:cs typeface="Merriweather"/>
              <a:sym typeface="Merriweather"/>
            </a:endParaRPr>
          </a:p>
          <a:p>
            <a:pPr indent="0" lvl="0" marL="0" rtl="0" algn="ctr">
              <a:spcBef>
                <a:spcPts val="0"/>
              </a:spcBef>
              <a:spcAft>
                <a:spcPts val="0"/>
              </a:spcAft>
              <a:buNone/>
            </a:pPr>
            <a:r>
              <a:t/>
            </a:r>
            <a:endParaRPr b="1" sz="3000">
              <a:latin typeface="Merriweather"/>
              <a:ea typeface="Merriweather"/>
              <a:cs typeface="Merriweather"/>
              <a:sym typeface="Merriweather"/>
            </a:endParaRPr>
          </a:p>
          <a:p>
            <a:pPr indent="0" lvl="0" marL="0" rtl="0" algn="l">
              <a:spcBef>
                <a:spcPts val="0"/>
              </a:spcBef>
              <a:spcAft>
                <a:spcPts val="0"/>
              </a:spcAft>
              <a:buNone/>
            </a:pPr>
            <a:r>
              <a:rPr lang="en-GB" sz="1600">
                <a:latin typeface="Merriweather"/>
                <a:ea typeface="Merriweather"/>
                <a:cs typeface="Merriweather"/>
                <a:sym typeface="Merriweather"/>
              </a:rPr>
              <a:t>Things of importance in the donut chart on previous slide, are as follows:</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GB" sz="1600">
                <a:latin typeface="Merriweather"/>
                <a:ea typeface="Merriweather"/>
                <a:cs typeface="Merriweather"/>
                <a:sym typeface="Merriweather"/>
              </a:rPr>
              <a:t>Product</a:t>
            </a:r>
            <a:r>
              <a:rPr lang="en-GB" sz="1600">
                <a:latin typeface="Merriweather"/>
                <a:ea typeface="Merriweather"/>
                <a:cs typeface="Merriweather"/>
                <a:sym typeface="Merriweather"/>
              </a:rPr>
              <a:t> Wall : 27.4 %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GB" sz="1600">
                <a:latin typeface="Merriweather"/>
                <a:ea typeface="Merriweather"/>
                <a:cs typeface="Merriweather"/>
                <a:sym typeface="Merriweather"/>
              </a:rPr>
              <a:t>Onsite Search : 6.4 %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GB" sz="1600">
                <a:latin typeface="Merriweather"/>
                <a:ea typeface="Merriweather"/>
                <a:cs typeface="Merriweather"/>
                <a:sym typeface="Merriweather"/>
              </a:rPr>
              <a:t>Nike By You : 1.9 %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just">
              <a:spcBef>
                <a:spcPts val="0"/>
              </a:spcBef>
              <a:spcAft>
                <a:spcPts val="0"/>
              </a:spcAft>
              <a:buNone/>
            </a:pPr>
            <a:r>
              <a:rPr lang="en-GB" sz="1600">
                <a:solidFill>
                  <a:schemeClr val="dk1"/>
                </a:solidFill>
                <a:latin typeface="Merriweather"/>
                <a:ea typeface="Merriweather"/>
                <a:cs typeface="Merriweather"/>
                <a:sym typeface="Merriweather"/>
              </a:rPr>
              <a:t>Many people spending a lot of their time on </a:t>
            </a:r>
            <a:r>
              <a:rPr b="1" lang="en-GB" sz="1600">
                <a:solidFill>
                  <a:schemeClr val="dk1"/>
                </a:solidFill>
                <a:latin typeface="Merriweather"/>
                <a:ea typeface="Merriweather"/>
                <a:cs typeface="Merriweather"/>
                <a:sym typeface="Merriweather"/>
              </a:rPr>
              <a:t>Product Walls</a:t>
            </a:r>
            <a:r>
              <a:rPr lang="en-GB" sz="1600">
                <a:solidFill>
                  <a:schemeClr val="dk1"/>
                </a:solidFill>
                <a:latin typeface="Merriweather"/>
                <a:ea typeface="Merriweather"/>
                <a:cs typeface="Merriweather"/>
                <a:sym typeface="Merriweather"/>
              </a:rPr>
              <a:t>, shows that they are interested in </a:t>
            </a:r>
            <a:r>
              <a:rPr lang="en-GB" sz="1600">
                <a:solidFill>
                  <a:schemeClr val="dk1"/>
                </a:solidFill>
                <a:latin typeface="Merriweather"/>
                <a:ea typeface="Merriweather"/>
                <a:cs typeface="Merriweather"/>
                <a:sym typeface="Merriweather"/>
              </a:rPr>
              <a:t>Nike </a:t>
            </a:r>
            <a:r>
              <a:rPr lang="en-GB" sz="1600">
                <a:solidFill>
                  <a:schemeClr val="dk1"/>
                </a:solidFill>
                <a:latin typeface="Merriweather"/>
                <a:ea typeface="Merriweather"/>
                <a:cs typeface="Merriweather"/>
                <a:sym typeface="Merriweather"/>
              </a:rPr>
              <a:t>and are willing to checkout new products. This can be seen as a common and obvious feature for users that do make a purchase.</a:t>
            </a:r>
            <a:endParaRPr sz="20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166" name="Google Shape;166;p24"/>
          <p:cNvSpPr txBox="1"/>
          <p:nvPr/>
        </p:nvSpPr>
        <p:spPr>
          <a:xfrm>
            <a:off x="0" y="-5375"/>
            <a:ext cx="9144000" cy="21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latin typeface="Merriweather"/>
                <a:ea typeface="Merriweather"/>
                <a:cs typeface="Merriweather"/>
                <a:sym typeface="Merriweather"/>
              </a:rPr>
              <a:t>Onsite Search</a:t>
            </a:r>
            <a:endParaRPr b="1" sz="2000">
              <a:latin typeface="Merriweather"/>
              <a:ea typeface="Merriweather"/>
              <a:cs typeface="Merriweather"/>
              <a:sym typeface="Merriweather"/>
            </a:endParaRPr>
          </a:p>
          <a:p>
            <a:pPr indent="0" lvl="0" marL="0" rtl="0" algn="ctr">
              <a:spcBef>
                <a:spcPts val="0"/>
              </a:spcBef>
              <a:spcAft>
                <a:spcPts val="0"/>
              </a:spcAft>
              <a:buNone/>
            </a:pPr>
            <a:r>
              <a:t/>
            </a:r>
            <a:endParaRPr b="1" sz="9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GB" sz="1600">
                <a:latin typeface="Merriweather"/>
                <a:ea typeface="Merriweather"/>
                <a:cs typeface="Merriweather"/>
                <a:sym typeface="Merriweather"/>
              </a:rPr>
              <a:t>Onsite Search Data, tells us that user knows the product he/she wants and will eventually make purchase.</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Clr>
                <a:schemeClr val="dk1"/>
              </a:buClr>
              <a:buSzPts val="1600"/>
              <a:buFont typeface="Merriweather"/>
              <a:buChar char="●"/>
            </a:pPr>
            <a:r>
              <a:rPr lang="en-GB" sz="1600">
                <a:solidFill>
                  <a:schemeClr val="dk1"/>
                </a:solidFill>
                <a:latin typeface="Merriweather"/>
                <a:ea typeface="Merriweather"/>
                <a:cs typeface="Merriweather"/>
                <a:sym typeface="Merriweather"/>
              </a:rPr>
              <a:t>The trend shows a small decrease.</a:t>
            </a:r>
            <a:endParaRPr sz="1600">
              <a:solidFill>
                <a:schemeClr val="dk1"/>
              </a:solidFill>
              <a:latin typeface="Merriweather"/>
              <a:ea typeface="Merriweather"/>
              <a:cs typeface="Merriweather"/>
              <a:sym typeface="Merriweather"/>
            </a:endParaRPr>
          </a:p>
          <a:p>
            <a:pPr indent="-330200" lvl="1" marL="914400" rtl="0" algn="l">
              <a:spcBef>
                <a:spcPts val="0"/>
              </a:spcBef>
              <a:spcAft>
                <a:spcPts val="0"/>
              </a:spcAft>
              <a:buClr>
                <a:schemeClr val="dk1"/>
              </a:buClr>
              <a:buSzPts val="1600"/>
              <a:buFont typeface="Merriweather"/>
              <a:buChar char="○"/>
            </a:pPr>
            <a:r>
              <a:rPr b="1" lang="en-GB" sz="1600">
                <a:solidFill>
                  <a:schemeClr val="dk1"/>
                </a:solidFill>
                <a:latin typeface="Merriweather"/>
                <a:ea typeface="Merriweather"/>
                <a:cs typeface="Merriweather"/>
                <a:sym typeface="Merriweather"/>
              </a:rPr>
              <a:t>Reason:</a:t>
            </a:r>
            <a:r>
              <a:rPr lang="en-GB" sz="1600">
                <a:solidFill>
                  <a:schemeClr val="dk1"/>
                </a:solidFill>
                <a:latin typeface="Merriweather"/>
                <a:ea typeface="Merriweather"/>
                <a:cs typeface="Merriweather"/>
                <a:sym typeface="Merriweather"/>
              </a:rPr>
              <a:t> Reduction in sales due to increasing COVID cases</a:t>
            </a:r>
            <a:endParaRPr sz="16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900">
              <a:latin typeface="Merriweather"/>
              <a:ea typeface="Merriweather"/>
              <a:cs typeface="Merriweather"/>
              <a:sym typeface="Merriweather"/>
            </a:endParaRPr>
          </a:p>
        </p:txBody>
      </p:sp>
      <p:pic>
        <p:nvPicPr>
          <p:cNvPr id="167" name="Google Shape;167;p24"/>
          <p:cNvPicPr preferRelativeResize="0"/>
          <p:nvPr/>
        </p:nvPicPr>
        <p:blipFill>
          <a:blip r:embed="rId4">
            <a:alphaModFix/>
          </a:blip>
          <a:stretch>
            <a:fillRect/>
          </a:stretch>
        </p:blipFill>
        <p:spPr>
          <a:xfrm>
            <a:off x="1240122" y="2366598"/>
            <a:ext cx="6663756" cy="2425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173" name="Google Shape;173;p25"/>
          <p:cNvSpPr txBox="1"/>
          <p:nvPr/>
        </p:nvSpPr>
        <p:spPr>
          <a:xfrm>
            <a:off x="157625" y="0"/>
            <a:ext cx="8986500" cy="247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latin typeface="Merriweather"/>
                <a:ea typeface="Merriweather"/>
                <a:cs typeface="Merriweather"/>
                <a:sym typeface="Merriweather"/>
              </a:rPr>
              <a:t>Nike By You</a:t>
            </a:r>
            <a:endParaRPr b="1" sz="2000">
              <a:latin typeface="Merriweather"/>
              <a:ea typeface="Merriweather"/>
              <a:cs typeface="Merriweather"/>
              <a:sym typeface="Merriweather"/>
            </a:endParaRPr>
          </a:p>
          <a:p>
            <a:pPr indent="0" lvl="0" marL="0" rtl="0" algn="ctr">
              <a:spcBef>
                <a:spcPts val="0"/>
              </a:spcBef>
              <a:spcAft>
                <a:spcPts val="0"/>
              </a:spcAft>
              <a:buNone/>
            </a:pPr>
            <a:r>
              <a:t/>
            </a:r>
            <a:endParaRPr b="1" sz="5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GB" sz="1600">
                <a:latin typeface="Merriweather"/>
                <a:ea typeface="Merriweather"/>
                <a:cs typeface="Merriweather"/>
                <a:sym typeface="Merriweather"/>
              </a:rPr>
              <a:t>There is a noticeable decrease in the trend.</a:t>
            </a:r>
            <a:endParaRPr sz="1600">
              <a:latin typeface="Merriweather"/>
              <a:ea typeface="Merriweather"/>
              <a:cs typeface="Merriweather"/>
              <a:sym typeface="Merriweather"/>
            </a:endParaRPr>
          </a:p>
          <a:p>
            <a:pPr indent="-330200" lvl="1" marL="914400" rtl="0" algn="just">
              <a:spcBef>
                <a:spcPts val="0"/>
              </a:spcBef>
              <a:spcAft>
                <a:spcPts val="0"/>
              </a:spcAft>
              <a:buSzPts val="1600"/>
              <a:buFont typeface="Merriweather"/>
              <a:buChar char="○"/>
            </a:pPr>
            <a:r>
              <a:rPr lang="en-GB" sz="1600">
                <a:latin typeface="Merriweather"/>
                <a:ea typeface="Merriweather"/>
                <a:cs typeface="Merriweather"/>
                <a:sym typeface="Merriweather"/>
              </a:rPr>
              <a:t>Customised products are more expensive and again because of COVID, people do no want to spend much.</a:t>
            </a:r>
            <a:endParaRPr sz="1600">
              <a:latin typeface="Merriweather"/>
              <a:ea typeface="Merriweather"/>
              <a:cs typeface="Merriweather"/>
              <a:sym typeface="Merriweather"/>
            </a:endParaRPr>
          </a:p>
          <a:p>
            <a:pPr indent="-330200" lvl="0" marL="457200" rtl="0" algn="just">
              <a:spcBef>
                <a:spcPts val="0"/>
              </a:spcBef>
              <a:spcAft>
                <a:spcPts val="0"/>
              </a:spcAft>
              <a:buSzPts val="1600"/>
              <a:buFont typeface="Merriweather"/>
              <a:buChar char="●"/>
            </a:pPr>
            <a:r>
              <a:rPr lang="en-GB" sz="1600">
                <a:latin typeface="Merriweather"/>
                <a:ea typeface="Merriweather"/>
                <a:cs typeface="Merriweather"/>
                <a:sym typeface="Merriweather"/>
              </a:rPr>
              <a:t>NikeByYou is a very important feature as buyers like to customise products and make it their own.</a:t>
            </a:r>
            <a:endParaRPr sz="1600">
              <a:latin typeface="Merriweather"/>
              <a:ea typeface="Merriweather"/>
              <a:cs typeface="Merriweather"/>
              <a:sym typeface="Merriweather"/>
            </a:endParaRPr>
          </a:p>
          <a:p>
            <a:pPr indent="0" lvl="0" marL="0" rtl="0" algn="just">
              <a:spcBef>
                <a:spcPts val="0"/>
              </a:spcBef>
              <a:spcAft>
                <a:spcPts val="0"/>
              </a:spcAft>
              <a:buNone/>
            </a:pPr>
            <a:r>
              <a:t/>
            </a:r>
            <a:endParaRPr sz="500">
              <a:latin typeface="Merriweather"/>
              <a:ea typeface="Merriweather"/>
              <a:cs typeface="Merriweather"/>
              <a:sym typeface="Merriweather"/>
            </a:endParaRPr>
          </a:p>
          <a:p>
            <a:pPr indent="0" lvl="0" marL="0" rtl="0" algn="just">
              <a:spcBef>
                <a:spcPts val="0"/>
              </a:spcBef>
              <a:spcAft>
                <a:spcPts val="0"/>
              </a:spcAft>
              <a:buNone/>
            </a:pPr>
            <a:r>
              <a:rPr lang="en-GB" sz="1600">
                <a:latin typeface="Merriweather"/>
                <a:ea typeface="Merriweather"/>
                <a:cs typeface="Merriweather"/>
                <a:sym typeface="Merriweather"/>
              </a:rPr>
              <a:t>Customizing products is one of those things that occur in a session that does lead to a purchase.</a:t>
            </a:r>
            <a:endParaRPr sz="16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100"/>
          </a:p>
        </p:txBody>
      </p:sp>
      <p:pic>
        <p:nvPicPr>
          <p:cNvPr id="174" name="Google Shape;174;p25"/>
          <p:cNvPicPr preferRelativeResize="0"/>
          <p:nvPr/>
        </p:nvPicPr>
        <p:blipFill>
          <a:blip r:embed="rId4">
            <a:alphaModFix/>
          </a:blip>
          <a:stretch>
            <a:fillRect/>
          </a:stretch>
        </p:blipFill>
        <p:spPr>
          <a:xfrm>
            <a:off x="1151774" y="2474097"/>
            <a:ext cx="6465775" cy="235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6"/>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180" name="Google Shape;180;p26"/>
          <p:cNvSpPr txBox="1"/>
          <p:nvPr/>
        </p:nvSpPr>
        <p:spPr>
          <a:xfrm>
            <a:off x="2514600" y="212850"/>
            <a:ext cx="4114800" cy="6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latin typeface="Merriweather"/>
                <a:ea typeface="Merriweather"/>
                <a:cs typeface="Merriweather"/>
                <a:sym typeface="Merriweather"/>
              </a:rPr>
              <a:t>Recommendations</a:t>
            </a:r>
            <a:endParaRPr b="1" sz="3000">
              <a:latin typeface="Merriweather"/>
              <a:ea typeface="Merriweather"/>
              <a:cs typeface="Merriweather"/>
              <a:sym typeface="Merriweather"/>
            </a:endParaRPr>
          </a:p>
        </p:txBody>
      </p:sp>
      <p:sp>
        <p:nvSpPr>
          <p:cNvPr id="181" name="Google Shape;181;p26"/>
          <p:cNvSpPr txBox="1"/>
          <p:nvPr/>
        </p:nvSpPr>
        <p:spPr>
          <a:xfrm>
            <a:off x="234200" y="999875"/>
            <a:ext cx="8683500" cy="37473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H</a:t>
            </a:r>
            <a:r>
              <a:rPr lang="en-GB" sz="1800">
                <a:solidFill>
                  <a:schemeClr val="dk1"/>
                </a:solidFill>
                <a:latin typeface="Merriweather"/>
                <a:ea typeface="Merriweather"/>
                <a:cs typeface="Merriweather"/>
                <a:sym typeface="Merriweather"/>
              </a:rPr>
              <a:t>aving an improved recommendations by learning from user’s wish list, can make users stay longer and thus tend them to purchase more products.</a:t>
            </a:r>
            <a:endParaRPr sz="18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700">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Advertise Nike By You more with influencers and perhaps, reduce prices for these products.</a:t>
            </a:r>
            <a:endParaRPr sz="18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700">
              <a:solidFill>
                <a:schemeClr val="dk1"/>
              </a:solidFill>
              <a:latin typeface="Merriweather"/>
              <a:ea typeface="Merriweather"/>
              <a:cs typeface="Merriweather"/>
              <a:sym typeface="Merriweather"/>
            </a:endParaRPr>
          </a:p>
          <a:p>
            <a:pPr indent="-342900" lvl="0" marL="457200" rtl="0" algn="just">
              <a:spcBef>
                <a:spcPts val="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Making the search of products more customizable will give more freedom to user.</a:t>
            </a:r>
            <a:endParaRPr sz="18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7"/>
          <p:cNvPicPr preferRelativeResize="0"/>
          <p:nvPr/>
        </p:nvPicPr>
        <p:blipFill>
          <a:blip r:embed="rId3">
            <a:alphaModFix/>
          </a:blip>
          <a:stretch>
            <a:fillRect/>
          </a:stretch>
        </p:blipFill>
        <p:spPr>
          <a:xfrm>
            <a:off x="0" y="-2676"/>
            <a:ext cx="9144000" cy="5148864"/>
          </a:xfrm>
          <a:prstGeom prst="rect">
            <a:avLst/>
          </a:prstGeom>
          <a:noFill/>
          <a:ln>
            <a:noFill/>
          </a:ln>
        </p:spPr>
      </p:pic>
      <p:sp>
        <p:nvSpPr>
          <p:cNvPr id="187" name="Google Shape;187;p27"/>
          <p:cNvSpPr txBox="1"/>
          <p:nvPr/>
        </p:nvSpPr>
        <p:spPr>
          <a:xfrm>
            <a:off x="0" y="-5375"/>
            <a:ext cx="9144000" cy="876600"/>
          </a:xfrm>
          <a:prstGeom prst="rect">
            <a:avLst/>
          </a:prstGeom>
          <a:noFill/>
          <a:ln>
            <a:noFill/>
          </a:ln>
        </p:spPr>
        <p:txBody>
          <a:bodyPr anchorCtr="0" anchor="ctr" bIns="91425" lIns="91425" spcFirstLastPara="1" rIns="91425" wrap="square" tIns="91425">
            <a:noAutofit/>
          </a:bodyPr>
          <a:lstStyle/>
          <a:p>
            <a:pPr indent="-400050" lvl="0" marL="457200" rtl="0" algn="ctr">
              <a:spcBef>
                <a:spcPts val="0"/>
              </a:spcBef>
              <a:spcAft>
                <a:spcPts val="0"/>
              </a:spcAft>
              <a:buSzPts val="2700"/>
              <a:buFont typeface="Merriweather"/>
              <a:buChar char="➢"/>
            </a:pPr>
            <a:r>
              <a:rPr b="1" lang="en-GB" sz="3000">
                <a:latin typeface="Merriweather"/>
                <a:ea typeface="Merriweather"/>
                <a:cs typeface="Merriweather"/>
                <a:sym typeface="Merriweather"/>
              </a:rPr>
              <a:t>Optimizations in the Checkout Process</a:t>
            </a:r>
            <a:r>
              <a:rPr b="1" lang="en-GB" sz="2700">
                <a:latin typeface="Merriweather"/>
                <a:ea typeface="Merriweather"/>
                <a:cs typeface="Merriweather"/>
                <a:sym typeface="Merriweather"/>
              </a:rPr>
              <a:t> </a:t>
            </a:r>
            <a:endParaRPr b="1" sz="2700">
              <a:latin typeface="Merriweather"/>
              <a:ea typeface="Merriweather"/>
              <a:cs typeface="Merriweather"/>
              <a:sym typeface="Merriweather"/>
            </a:endParaRPr>
          </a:p>
        </p:txBody>
      </p:sp>
      <p:pic>
        <p:nvPicPr>
          <p:cNvPr id="188" name="Google Shape;188;p27"/>
          <p:cNvPicPr preferRelativeResize="0"/>
          <p:nvPr/>
        </p:nvPicPr>
        <p:blipFill>
          <a:blip r:embed="rId4">
            <a:alphaModFix/>
          </a:blip>
          <a:stretch>
            <a:fillRect/>
          </a:stretch>
        </p:blipFill>
        <p:spPr>
          <a:xfrm>
            <a:off x="82275" y="1235825"/>
            <a:ext cx="5675127" cy="3438799"/>
          </a:xfrm>
          <a:prstGeom prst="rect">
            <a:avLst/>
          </a:prstGeom>
          <a:noFill/>
          <a:ln>
            <a:noFill/>
          </a:ln>
        </p:spPr>
      </p:pic>
      <p:sp>
        <p:nvSpPr>
          <p:cNvPr id="189" name="Google Shape;189;p27"/>
          <p:cNvSpPr/>
          <p:nvPr/>
        </p:nvSpPr>
        <p:spPr>
          <a:xfrm>
            <a:off x="5757400" y="3782625"/>
            <a:ext cx="597300" cy="186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txBox="1"/>
          <p:nvPr/>
        </p:nvSpPr>
        <p:spPr>
          <a:xfrm>
            <a:off x="6354700" y="1335650"/>
            <a:ext cx="2721000" cy="3235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Half of those who decide to buy don’t fill in payment details.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This could be due to high ratio of PROMO codes failure.</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GB">
                <a:latin typeface="Merriweather"/>
                <a:ea typeface="Merriweather"/>
                <a:cs typeface="Merriweather"/>
                <a:sym typeface="Merriweather"/>
              </a:rPr>
              <a:t>So, the largest opportunity for optimization to minimize fallout in the checkout experience is </a:t>
            </a:r>
            <a:r>
              <a:rPr b="1" lang="en-GB">
                <a:latin typeface="Merriweather"/>
                <a:ea typeface="Merriweather"/>
                <a:cs typeface="Merriweather"/>
                <a:sym typeface="Merriweather"/>
              </a:rPr>
              <a:t>Payment Details</a:t>
            </a:r>
            <a:r>
              <a:rPr lang="en-GB">
                <a:latin typeface="Merriweather"/>
                <a:ea typeface="Merriweather"/>
                <a:cs typeface="Merriweather"/>
                <a:sym typeface="Merriweather"/>
              </a:rPr>
              <a:t>.</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8"/>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196" name="Google Shape;196;p28"/>
          <p:cNvSpPr txBox="1"/>
          <p:nvPr/>
        </p:nvSpPr>
        <p:spPr>
          <a:xfrm>
            <a:off x="2514600" y="212850"/>
            <a:ext cx="4114800" cy="6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latin typeface="Merriweather"/>
                <a:ea typeface="Merriweather"/>
                <a:cs typeface="Merriweather"/>
                <a:sym typeface="Merriweather"/>
              </a:rPr>
              <a:t>Recommendations</a:t>
            </a:r>
            <a:endParaRPr b="1" sz="3000">
              <a:latin typeface="Merriweather"/>
              <a:ea typeface="Merriweather"/>
              <a:cs typeface="Merriweather"/>
              <a:sym typeface="Merriweather"/>
            </a:endParaRPr>
          </a:p>
        </p:txBody>
      </p:sp>
      <p:sp>
        <p:nvSpPr>
          <p:cNvPr id="197" name="Google Shape;197;p28"/>
          <p:cNvSpPr txBox="1"/>
          <p:nvPr/>
        </p:nvSpPr>
        <p:spPr>
          <a:xfrm>
            <a:off x="234200" y="999875"/>
            <a:ext cx="8683500" cy="3747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Merriweather"/>
              <a:buChar char="●"/>
            </a:pPr>
            <a:r>
              <a:rPr lang="en-GB" sz="1800">
                <a:latin typeface="Merriweather"/>
                <a:ea typeface="Merriweather"/>
                <a:cs typeface="Merriweather"/>
                <a:sym typeface="Merriweather"/>
              </a:rPr>
              <a:t>Adding varied payment methods, storing customers payment details for later, giving assurance about the security of their card details are some of the ways that can help customers add details </a:t>
            </a:r>
            <a:r>
              <a:rPr lang="en-GB" sz="1800">
                <a:latin typeface="Merriweather"/>
                <a:ea typeface="Merriweather"/>
                <a:cs typeface="Merriweather"/>
                <a:sym typeface="Merriweather"/>
              </a:rPr>
              <a:t>hassle-</a:t>
            </a:r>
            <a:r>
              <a:rPr lang="en-GB" sz="1800">
                <a:latin typeface="Merriweather"/>
                <a:ea typeface="Merriweather"/>
                <a:cs typeface="Merriweather"/>
                <a:sym typeface="Merriweather"/>
              </a:rPr>
              <a:t>free.</a:t>
            </a:r>
            <a:endParaRPr sz="18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800">
              <a:latin typeface="Merriweather"/>
              <a:ea typeface="Merriweather"/>
              <a:cs typeface="Merriweather"/>
              <a:sym typeface="Merriweather"/>
            </a:endParaRPr>
          </a:p>
          <a:p>
            <a:pPr indent="-342900" lvl="0" marL="457200" rtl="0" algn="l">
              <a:lnSpc>
                <a:spcPct val="115000"/>
              </a:lnSpc>
              <a:spcBef>
                <a:spcPts val="0"/>
              </a:spcBef>
              <a:spcAft>
                <a:spcPts val="0"/>
              </a:spcAft>
              <a:buSzPts val="1800"/>
              <a:buFont typeface="Merriweather"/>
              <a:buChar char="●"/>
            </a:pPr>
            <a:r>
              <a:rPr lang="en-GB" sz="1800">
                <a:latin typeface="Merriweather"/>
                <a:ea typeface="Merriweather"/>
                <a:cs typeface="Merriweather"/>
                <a:sym typeface="Merriweather"/>
              </a:rPr>
              <a:t>Providing promo codes on the checkout page can reduce fallout.</a:t>
            </a:r>
            <a:endParaRPr sz="180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9"/>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203" name="Google Shape;203;p29"/>
          <p:cNvSpPr txBox="1"/>
          <p:nvPr/>
        </p:nvSpPr>
        <p:spPr>
          <a:xfrm>
            <a:off x="506050" y="212850"/>
            <a:ext cx="7905900" cy="618600"/>
          </a:xfrm>
          <a:prstGeom prst="rect">
            <a:avLst/>
          </a:prstGeom>
          <a:noFill/>
          <a:ln>
            <a:noFill/>
          </a:ln>
        </p:spPr>
        <p:txBody>
          <a:bodyPr anchorCtr="0" anchor="ctr" bIns="91425" lIns="91425" spcFirstLastPara="1" rIns="91425" wrap="square" tIns="91425">
            <a:noAutofit/>
          </a:bodyPr>
          <a:lstStyle/>
          <a:p>
            <a:pPr indent="-412750" lvl="0" marL="457200" rtl="0" algn="ctr">
              <a:spcBef>
                <a:spcPts val="0"/>
              </a:spcBef>
              <a:spcAft>
                <a:spcPts val="0"/>
              </a:spcAft>
              <a:buClr>
                <a:schemeClr val="dk1"/>
              </a:buClr>
              <a:buSzPts val="2900"/>
              <a:buFont typeface="Merriweather"/>
              <a:buChar char="➢"/>
            </a:pPr>
            <a:r>
              <a:rPr b="1" lang="en-GB" sz="2900">
                <a:solidFill>
                  <a:schemeClr val="dk1"/>
                </a:solidFill>
                <a:latin typeface="Merriweather"/>
                <a:ea typeface="Merriweather"/>
                <a:cs typeface="Merriweather"/>
                <a:sym typeface="Merriweather"/>
              </a:rPr>
              <a:t>Session Length to Conversion Rate</a:t>
            </a:r>
            <a:endParaRPr b="1" sz="3000">
              <a:latin typeface="Merriweather"/>
              <a:ea typeface="Merriweather"/>
              <a:cs typeface="Merriweather"/>
              <a:sym typeface="Merriweather"/>
            </a:endParaRPr>
          </a:p>
        </p:txBody>
      </p:sp>
      <p:pic>
        <p:nvPicPr>
          <p:cNvPr id="204" name="Google Shape;204;p29"/>
          <p:cNvPicPr preferRelativeResize="0"/>
          <p:nvPr/>
        </p:nvPicPr>
        <p:blipFill>
          <a:blip r:embed="rId4">
            <a:alphaModFix/>
          </a:blip>
          <a:stretch>
            <a:fillRect/>
          </a:stretch>
        </p:blipFill>
        <p:spPr>
          <a:xfrm>
            <a:off x="3954100" y="1204100"/>
            <a:ext cx="5086252" cy="1956675"/>
          </a:xfrm>
          <a:prstGeom prst="rect">
            <a:avLst/>
          </a:prstGeom>
          <a:noFill/>
          <a:ln>
            <a:noFill/>
          </a:ln>
        </p:spPr>
      </p:pic>
      <p:sp>
        <p:nvSpPr>
          <p:cNvPr id="205" name="Google Shape;205;p29"/>
          <p:cNvSpPr txBox="1"/>
          <p:nvPr/>
        </p:nvSpPr>
        <p:spPr>
          <a:xfrm>
            <a:off x="49775" y="1204150"/>
            <a:ext cx="3865800" cy="19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Merriweather"/>
                <a:ea typeface="Merriweather"/>
                <a:cs typeface="Merriweather"/>
                <a:sym typeface="Merriweather"/>
              </a:rPr>
              <a:t>Purchasers</a:t>
            </a:r>
            <a:endParaRPr sz="1800">
              <a:latin typeface="Merriweather"/>
              <a:ea typeface="Merriweather"/>
              <a:cs typeface="Merriweather"/>
              <a:sym typeface="Merriweather"/>
            </a:endParaRPr>
          </a:p>
          <a:p>
            <a:pPr indent="0" lvl="0" marL="0" rtl="0" algn="ctr">
              <a:spcBef>
                <a:spcPts val="0"/>
              </a:spcBef>
              <a:spcAft>
                <a:spcPts val="0"/>
              </a:spcAft>
              <a:buNone/>
            </a:pPr>
            <a:r>
              <a:rPr lang="en-GB" sz="1800">
                <a:latin typeface="Merriweather"/>
                <a:ea typeface="Merriweather"/>
                <a:cs typeface="Merriweather"/>
                <a:sym typeface="Merriweather"/>
              </a:rPr>
              <a:t>Mean: 700 sec Median: 708 sec</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GB" sz="1800">
                <a:solidFill>
                  <a:schemeClr val="dk1"/>
                </a:solidFill>
                <a:latin typeface="Merriweather"/>
                <a:ea typeface="Merriweather"/>
                <a:cs typeface="Merriweather"/>
                <a:sym typeface="Merriweather"/>
              </a:rPr>
              <a:t>Non </a:t>
            </a:r>
            <a:r>
              <a:rPr lang="en-GB" sz="1800">
                <a:solidFill>
                  <a:schemeClr val="dk1"/>
                </a:solidFill>
                <a:latin typeface="Merriweather"/>
                <a:ea typeface="Merriweather"/>
                <a:cs typeface="Merriweather"/>
                <a:sym typeface="Merriweather"/>
              </a:rPr>
              <a:t>Purchaser</a:t>
            </a:r>
            <a:endParaRPr sz="1800">
              <a:solidFill>
                <a:schemeClr val="dk1"/>
              </a:solidFill>
              <a:latin typeface="Merriweather"/>
              <a:ea typeface="Merriweather"/>
              <a:cs typeface="Merriweather"/>
              <a:sym typeface="Merriweather"/>
            </a:endParaRPr>
          </a:p>
          <a:p>
            <a:pPr indent="0" lvl="0" marL="0" rtl="0" algn="ctr">
              <a:spcBef>
                <a:spcPts val="0"/>
              </a:spcBef>
              <a:spcAft>
                <a:spcPts val="0"/>
              </a:spcAft>
              <a:buClr>
                <a:schemeClr val="dk1"/>
              </a:buClr>
              <a:buSzPts val="1100"/>
              <a:buFont typeface="Arial"/>
              <a:buNone/>
            </a:pPr>
            <a:r>
              <a:rPr lang="en-GB" sz="1800">
                <a:solidFill>
                  <a:schemeClr val="dk1"/>
                </a:solidFill>
                <a:latin typeface="Merriweather"/>
                <a:ea typeface="Merriweather"/>
                <a:cs typeface="Merriweather"/>
                <a:sym typeface="Merriweather"/>
              </a:rPr>
              <a:t>Mean: 342 sec Median: 333 sec</a:t>
            </a:r>
            <a:endParaRPr sz="1800">
              <a:latin typeface="Merriweather"/>
              <a:ea typeface="Merriweather"/>
              <a:cs typeface="Merriweather"/>
              <a:sym typeface="Merriweather"/>
            </a:endParaRPr>
          </a:p>
        </p:txBody>
      </p:sp>
      <p:sp>
        <p:nvSpPr>
          <p:cNvPr id="206" name="Google Shape;206;p29"/>
          <p:cNvSpPr txBox="1"/>
          <p:nvPr/>
        </p:nvSpPr>
        <p:spPr>
          <a:xfrm>
            <a:off x="0" y="3401350"/>
            <a:ext cx="9144000" cy="14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Merriweather"/>
                <a:ea typeface="Merriweather"/>
                <a:cs typeface="Merriweather"/>
                <a:sym typeface="Merriweather"/>
              </a:rPr>
              <a:t>  </a:t>
            </a:r>
            <a:r>
              <a:rPr lang="en-GB" sz="1800">
                <a:solidFill>
                  <a:schemeClr val="dk1"/>
                </a:solidFill>
                <a:latin typeface="Merriweather"/>
                <a:ea typeface="Merriweather"/>
                <a:cs typeface="Merriweather"/>
                <a:sym typeface="Merriweather"/>
              </a:rPr>
              <a:t>Correlation </a:t>
            </a:r>
            <a:r>
              <a:rPr lang="en-GB" sz="1800">
                <a:latin typeface="Merriweather"/>
                <a:ea typeface="Merriweather"/>
                <a:cs typeface="Merriweather"/>
                <a:sym typeface="Merriweather"/>
              </a:rPr>
              <a:t>≠ </a:t>
            </a:r>
            <a:r>
              <a:rPr lang="en-GB" sz="1800">
                <a:solidFill>
                  <a:schemeClr val="dk1"/>
                </a:solidFill>
                <a:latin typeface="Merriweather"/>
                <a:ea typeface="Merriweather"/>
                <a:cs typeface="Merriweather"/>
                <a:sym typeface="Merriweather"/>
              </a:rPr>
              <a:t>Causation</a:t>
            </a:r>
            <a:endParaRPr sz="1800">
              <a:solidFill>
                <a:schemeClr val="dk1"/>
              </a:solidFill>
              <a:latin typeface="Merriweather"/>
              <a:ea typeface="Merriweather"/>
              <a:cs typeface="Merriweather"/>
              <a:sym typeface="Merriweather"/>
            </a:endParaRPr>
          </a:p>
          <a:p>
            <a:pPr indent="0" lvl="0" marL="0" rtl="0" algn="ctr">
              <a:spcBef>
                <a:spcPts val="0"/>
              </a:spcBef>
              <a:spcAft>
                <a:spcPts val="0"/>
              </a:spcAft>
              <a:buNone/>
            </a:pPr>
            <a:r>
              <a:t/>
            </a:r>
            <a:endParaRPr sz="1800">
              <a:solidFill>
                <a:schemeClr val="dk1"/>
              </a:solidFill>
              <a:latin typeface="Merriweather"/>
              <a:ea typeface="Merriweather"/>
              <a:cs typeface="Merriweather"/>
              <a:sym typeface="Merriweather"/>
            </a:endParaRPr>
          </a:p>
          <a:p>
            <a:pPr indent="0" lvl="0" marL="0" rtl="0" algn="ctr">
              <a:spcBef>
                <a:spcPts val="0"/>
              </a:spcBef>
              <a:spcAft>
                <a:spcPts val="0"/>
              </a:spcAft>
              <a:buNone/>
            </a:pPr>
            <a:r>
              <a:rPr lang="en-GB" sz="1800">
                <a:latin typeface="Merriweather"/>
                <a:ea typeface="Merriweather"/>
                <a:cs typeface="Merriweather"/>
                <a:sym typeface="Merriweather"/>
              </a:rPr>
              <a:t>However, we do see that out of all visitors, the ones spending </a:t>
            </a:r>
            <a:r>
              <a:rPr b="1" lang="en-GB" sz="1800">
                <a:latin typeface="Merriweather"/>
                <a:ea typeface="Merriweather"/>
                <a:cs typeface="Merriweather"/>
                <a:sym typeface="Merriweather"/>
              </a:rPr>
              <a:t>430 sec to 470 sec</a:t>
            </a:r>
            <a:r>
              <a:rPr lang="en-GB" sz="1800">
                <a:latin typeface="Merriweather"/>
                <a:ea typeface="Merriweather"/>
                <a:cs typeface="Merriweather"/>
                <a:sym typeface="Merriweather"/>
              </a:rPr>
              <a:t> will </a:t>
            </a:r>
            <a:r>
              <a:rPr b="1" lang="en-GB" sz="1800">
                <a:latin typeface="Merriweather"/>
                <a:ea typeface="Merriweather"/>
                <a:cs typeface="Merriweather"/>
                <a:sym typeface="Merriweather"/>
              </a:rPr>
              <a:t>give higher conversion rates</a:t>
            </a:r>
            <a:r>
              <a:rPr lang="en-GB" sz="1800">
                <a:latin typeface="Merriweather"/>
                <a:ea typeface="Merriweather"/>
                <a:cs typeface="Merriweather"/>
                <a:sym typeface="Merriweather"/>
              </a:rPr>
              <a:t>.</a:t>
            </a:r>
            <a:endParaRPr sz="1800">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0"/>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212" name="Google Shape;212;p30"/>
          <p:cNvSpPr txBox="1"/>
          <p:nvPr/>
        </p:nvSpPr>
        <p:spPr>
          <a:xfrm>
            <a:off x="0" y="0"/>
            <a:ext cx="9144000" cy="734700"/>
          </a:xfrm>
          <a:prstGeom prst="rect">
            <a:avLst/>
          </a:prstGeom>
          <a:noFill/>
          <a:ln>
            <a:noFill/>
          </a:ln>
        </p:spPr>
        <p:txBody>
          <a:bodyPr anchorCtr="0" anchor="ctr" bIns="91425" lIns="91425" spcFirstLastPara="1" rIns="91425" wrap="square" tIns="91425">
            <a:noAutofit/>
          </a:bodyPr>
          <a:lstStyle/>
          <a:p>
            <a:pPr indent="-349250" lvl="0" marL="457200" rtl="0" algn="ctr">
              <a:spcBef>
                <a:spcPts val="0"/>
              </a:spcBef>
              <a:spcAft>
                <a:spcPts val="0"/>
              </a:spcAft>
              <a:buClr>
                <a:schemeClr val="dk1"/>
              </a:buClr>
              <a:buSzPts val="1900"/>
              <a:buFont typeface="Merriweather"/>
              <a:buChar char="➢"/>
            </a:pPr>
            <a:r>
              <a:rPr b="1" lang="en-GB" sz="1900">
                <a:solidFill>
                  <a:schemeClr val="dk1"/>
                </a:solidFill>
                <a:latin typeface="Merriweather"/>
                <a:ea typeface="Merriweather"/>
                <a:cs typeface="Merriweather"/>
                <a:sym typeface="Merriweather"/>
              </a:rPr>
              <a:t>Identifying the parts of the purchase experience when people log in</a:t>
            </a:r>
            <a:endParaRPr b="1" sz="600">
              <a:latin typeface="Merriweather"/>
              <a:ea typeface="Merriweather"/>
              <a:cs typeface="Merriweather"/>
              <a:sym typeface="Merriweather"/>
            </a:endParaRPr>
          </a:p>
        </p:txBody>
      </p:sp>
      <p:pic>
        <p:nvPicPr>
          <p:cNvPr id="213" name="Google Shape;213;p30" title="Points scored"/>
          <p:cNvPicPr preferRelativeResize="0"/>
          <p:nvPr/>
        </p:nvPicPr>
        <p:blipFill rotWithShape="1">
          <a:blip r:embed="rId4">
            <a:alphaModFix/>
          </a:blip>
          <a:srcRect b="3520" l="-2060" r="2059" t="-3520"/>
          <a:stretch/>
        </p:blipFill>
        <p:spPr>
          <a:xfrm>
            <a:off x="1788101" y="579300"/>
            <a:ext cx="5567799" cy="2846526"/>
          </a:xfrm>
          <a:prstGeom prst="rect">
            <a:avLst/>
          </a:prstGeom>
          <a:noFill/>
          <a:ln>
            <a:noFill/>
          </a:ln>
        </p:spPr>
      </p:pic>
      <p:sp>
        <p:nvSpPr>
          <p:cNvPr id="214" name="Google Shape;214;p30"/>
          <p:cNvSpPr txBox="1"/>
          <p:nvPr/>
        </p:nvSpPr>
        <p:spPr>
          <a:xfrm>
            <a:off x="209850" y="3425825"/>
            <a:ext cx="8724300" cy="1450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Interesting things to note here that after Homepage, Nike by you, and cart pages, people mostly search for Men footwear, Women footwear and Nike Sportswear. </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GB">
                <a:latin typeface="Merriweather"/>
                <a:ea typeface="Merriweather"/>
                <a:cs typeface="Merriweather"/>
                <a:sym typeface="Merriweather"/>
              </a:rPr>
              <a:t>Another Interesting thing to point is what people search on website mostly leads to error 404.This could be because of customer typing the wrong product description, wrong product code or some other reasons.</a:t>
            </a:r>
            <a:endParaRPr sz="1200">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6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1"/>
          <p:cNvPicPr preferRelativeResize="0"/>
          <p:nvPr/>
        </p:nvPicPr>
        <p:blipFill>
          <a:blip r:embed="rId3">
            <a:alphaModFix/>
          </a:blip>
          <a:stretch>
            <a:fillRect/>
          </a:stretch>
        </p:blipFill>
        <p:spPr>
          <a:xfrm>
            <a:off x="0" y="-5364"/>
            <a:ext cx="9144000" cy="5148864"/>
          </a:xfrm>
          <a:prstGeom prst="rect">
            <a:avLst/>
          </a:prstGeom>
          <a:noFill/>
          <a:ln>
            <a:noFill/>
          </a:ln>
        </p:spPr>
      </p:pic>
      <p:pic>
        <p:nvPicPr>
          <p:cNvPr id="220" name="Google Shape;220;p31" title="Points scored"/>
          <p:cNvPicPr preferRelativeResize="0"/>
          <p:nvPr/>
        </p:nvPicPr>
        <p:blipFill>
          <a:blip r:embed="rId4">
            <a:alphaModFix/>
          </a:blip>
          <a:stretch>
            <a:fillRect/>
          </a:stretch>
        </p:blipFill>
        <p:spPr>
          <a:xfrm>
            <a:off x="862950" y="151000"/>
            <a:ext cx="7418100" cy="459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2" name="Google Shape;62;p14"/>
          <p:cNvSpPr txBox="1"/>
          <p:nvPr/>
        </p:nvSpPr>
        <p:spPr>
          <a:xfrm>
            <a:off x="2570700" y="171750"/>
            <a:ext cx="4002600" cy="7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500">
                <a:solidFill>
                  <a:srgbClr val="F3F3F3"/>
                </a:solidFill>
                <a:latin typeface="Merriweather"/>
                <a:ea typeface="Merriweather"/>
                <a:cs typeface="Merriweather"/>
                <a:sym typeface="Merriweather"/>
              </a:rPr>
              <a:t>Meet the Team</a:t>
            </a:r>
            <a:endParaRPr b="1" sz="3500">
              <a:solidFill>
                <a:srgbClr val="F3F3F3"/>
              </a:solidFill>
              <a:latin typeface="Merriweather"/>
              <a:ea typeface="Merriweather"/>
              <a:cs typeface="Merriweather"/>
              <a:sym typeface="Merriweather"/>
            </a:endParaRPr>
          </a:p>
        </p:txBody>
      </p:sp>
      <p:pic>
        <p:nvPicPr>
          <p:cNvPr id="63" name="Google Shape;63;p14"/>
          <p:cNvPicPr preferRelativeResize="0"/>
          <p:nvPr/>
        </p:nvPicPr>
        <p:blipFill>
          <a:blip r:embed="rId4">
            <a:alphaModFix/>
          </a:blip>
          <a:stretch>
            <a:fillRect/>
          </a:stretch>
        </p:blipFill>
        <p:spPr>
          <a:xfrm>
            <a:off x="211400" y="1281112"/>
            <a:ext cx="2581274" cy="2581274"/>
          </a:xfrm>
          <a:prstGeom prst="rect">
            <a:avLst/>
          </a:prstGeom>
          <a:noFill/>
          <a:ln>
            <a:noFill/>
          </a:ln>
          <a:effectLst>
            <a:outerShdw blurRad="714375" rotWithShape="0" algn="bl" dir="5400000" dist="19050">
              <a:srgbClr val="999999">
                <a:alpha val="50000"/>
              </a:srgbClr>
            </a:outerShdw>
          </a:effectLst>
        </p:spPr>
      </p:pic>
      <p:sp>
        <p:nvSpPr>
          <p:cNvPr id="64" name="Google Shape;64;p14"/>
          <p:cNvSpPr txBox="1"/>
          <p:nvPr/>
        </p:nvSpPr>
        <p:spPr>
          <a:xfrm>
            <a:off x="499287" y="4056725"/>
            <a:ext cx="2005500" cy="4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FFFFFF"/>
                </a:solidFill>
                <a:latin typeface="Merriweather"/>
                <a:ea typeface="Merriweather"/>
                <a:cs typeface="Merriweather"/>
                <a:sym typeface="Merriweather"/>
              </a:rPr>
              <a:t>Ujjawal Aggarwal</a:t>
            </a:r>
            <a:endParaRPr sz="1600">
              <a:solidFill>
                <a:srgbClr val="FFFFFF"/>
              </a:solidFill>
              <a:latin typeface="Merriweather"/>
              <a:ea typeface="Merriweather"/>
              <a:cs typeface="Merriweather"/>
              <a:sym typeface="Merriweather"/>
            </a:endParaRPr>
          </a:p>
        </p:txBody>
      </p:sp>
      <p:sp>
        <p:nvSpPr>
          <p:cNvPr id="65" name="Google Shape;65;p14"/>
          <p:cNvSpPr txBox="1"/>
          <p:nvPr/>
        </p:nvSpPr>
        <p:spPr>
          <a:xfrm>
            <a:off x="3549000" y="3958775"/>
            <a:ext cx="2046000" cy="65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FFFFFF"/>
                </a:solidFill>
                <a:latin typeface="Merriweather"/>
                <a:ea typeface="Merriweather"/>
                <a:cs typeface="Merriweather"/>
                <a:sym typeface="Merriweather"/>
              </a:rPr>
              <a:t>Aaryaman Saini</a:t>
            </a:r>
            <a:endParaRPr sz="16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GB" sz="1600">
                <a:solidFill>
                  <a:srgbClr val="FFFFFF"/>
                </a:solidFill>
                <a:latin typeface="Merriweather"/>
                <a:ea typeface="Merriweather"/>
                <a:cs typeface="Merriweather"/>
                <a:sym typeface="Merriweather"/>
              </a:rPr>
              <a:t>(Team Leader)</a:t>
            </a:r>
            <a:endParaRPr sz="1600">
              <a:solidFill>
                <a:srgbClr val="FFFFFF"/>
              </a:solidFill>
              <a:latin typeface="Merriweather"/>
              <a:ea typeface="Merriweather"/>
              <a:cs typeface="Merriweather"/>
              <a:sym typeface="Merriweather"/>
            </a:endParaRPr>
          </a:p>
        </p:txBody>
      </p:sp>
      <p:sp>
        <p:nvSpPr>
          <p:cNvPr id="66" name="Google Shape;66;p14"/>
          <p:cNvSpPr txBox="1"/>
          <p:nvPr/>
        </p:nvSpPr>
        <p:spPr>
          <a:xfrm>
            <a:off x="6482950" y="4056725"/>
            <a:ext cx="2201100" cy="5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FFFFFF"/>
                </a:solidFill>
                <a:latin typeface="Merriweather"/>
                <a:ea typeface="Merriweather"/>
                <a:cs typeface="Merriweather"/>
                <a:sym typeface="Merriweather"/>
              </a:rPr>
              <a:t>Lydia Koilparambil</a:t>
            </a:r>
            <a:endParaRPr sz="1600">
              <a:solidFill>
                <a:srgbClr val="FFFFFF"/>
              </a:solidFill>
              <a:latin typeface="Merriweather"/>
              <a:ea typeface="Merriweather"/>
              <a:cs typeface="Merriweather"/>
              <a:sym typeface="Merriweather"/>
            </a:endParaRPr>
          </a:p>
        </p:txBody>
      </p:sp>
      <p:pic>
        <p:nvPicPr>
          <p:cNvPr id="67" name="Google Shape;67;p14"/>
          <p:cNvPicPr preferRelativeResize="0"/>
          <p:nvPr/>
        </p:nvPicPr>
        <p:blipFill rotWithShape="1">
          <a:blip r:embed="rId5">
            <a:alphaModFix/>
          </a:blip>
          <a:srcRect b="0" l="0" r="3623" t="0"/>
          <a:stretch/>
        </p:blipFill>
        <p:spPr>
          <a:xfrm>
            <a:off x="6351325" y="1281113"/>
            <a:ext cx="2487675" cy="2581275"/>
          </a:xfrm>
          <a:prstGeom prst="rect">
            <a:avLst/>
          </a:prstGeom>
          <a:noFill/>
          <a:ln>
            <a:noFill/>
          </a:ln>
          <a:effectLst>
            <a:outerShdw blurRad="714375" rotWithShape="0" algn="bl" dir="5400000" dist="19050">
              <a:srgbClr val="999999">
                <a:alpha val="50000"/>
              </a:srgbClr>
            </a:outerShdw>
          </a:effectLst>
        </p:spPr>
      </p:pic>
      <p:pic>
        <p:nvPicPr>
          <p:cNvPr id="68" name="Google Shape;68;p14"/>
          <p:cNvPicPr preferRelativeResize="0"/>
          <p:nvPr/>
        </p:nvPicPr>
        <p:blipFill>
          <a:blip r:embed="rId6">
            <a:alphaModFix/>
          </a:blip>
          <a:stretch>
            <a:fillRect/>
          </a:stretch>
        </p:blipFill>
        <p:spPr>
          <a:xfrm>
            <a:off x="3281362" y="1281100"/>
            <a:ext cx="2581274" cy="2581274"/>
          </a:xfrm>
          <a:prstGeom prst="rect">
            <a:avLst/>
          </a:prstGeom>
          <a:noFill/>
          <a:ln>
            <a:noFill/>
          </a:ln>
          <a:effectLst>
            <a:outerShdw blurRad="714375" rotWithShape="0" algn="bl" dir="5400000" dist="19050">
              <a:srgbClr val="999999">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2"/>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226" name="Google Shape;226;p32"/>
          <p:cNvSpPr txBox="1"/>
          <p:nvPr/>
        </p:nvSpPr>
        <p:spPr>
          <a:xfrm>
            <a:off x="1658600" y="0"/>
            <a:ext cx="5834700" cy="73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latin typeface="Merriweather"/>
                <a:ea typeface="Merriweather"/>
                <a:cs typeface="Merriweather"/>
                <a:sym typeface="Merriweather"/>
              </a:rPr>
              <a:t>Recommendations</a:t>
            </a:r>
            <a:endParaRPr b="1" sz="3000">
              <a:latin typeface="Merriweather"/>
              <a:ea typeface="Merriweather"/>
              <a:cs typeface="Merriweather"/>
              <a:sym typeface="Merriweather"/>
            </a:endParaRPr>
          </a:p>
        </p:txBody>
      </p:sp>
      <p:sp>
        <p:nvSpPr>
          <p:cNvPr id="227" name="Google Shape;227;p32"/>
          <p:cNvSpPr txBox="1"/>
          <p:nvPr/>
        </p:nvSpPr>
        <p:spPr>
          <a:xfrm>
            <a:off x="234200" y="698100"/>
            <a:ext cx="8683500" cy="4082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Improving Men footwear, Air force one, Women Footwear  website interface and adding more product ranges to these sections helps in more number of purchase orders.</a:t>
            </a:r>
            <a:endParaRPr sz="1800">
              <a:solidFill>
                <a:schemeClr val="dk1"/>
              </a:solidFill>
              <a:latin typeface="Merriweather"/>
              <a:ea typeface="Merriweather"/>
              <a:cs typeface="Merriweather"/>
              <a:sym typeface="Merriweather"/>
            </a:endParaRPr>
          </a:p>
          <a:p>
            <a:pPr indent="0" lvl="0" marL="0" rtl="0" algn="l">
              <a:lnSpc>
                <a:spcPct val="100000"/>
              </a:lnSpc>
              <a:spcBef>
                <a:spcPts val="1200"/>
              </a:spcBef>
              <a:spcAft>
                <a:spcPts val="0"/>
              </a:spcAft>
              <a:buNone/>
            </a:pPr>
            <a:r>
              <a:t/>
            </a:r>
            <a:endParaRPr sz="100">
              <a:solidFill>
                <a:schemeClr val="dk1"/>
              </a:solidFill>
              <a:latin typeface="Merriweather"/>
              <a:ea typeface="Merriweather"/>
              <a:cs typeface="Merriweather"/>
              <a:sym typeface="Merriweather"/>
            </a:endParaRPr>
          </a:p>
          <a:p>
            <a:pPr indent="-342900" lvl="0" marL="457200" rtl="0" algn="l">
              <a:lnSpc>
                <a:spcPct val="100000"/>
              </a:lnSpc>
              <a:spcBef>
                <a:spcPts val="120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Providing more customization options  in Non-customizable shoes range will help the customers to create the product according to their personality.</a:t>
            </a:r>
            <a:endParaRPr sz="1800">
              <a:solidFill>
                <a:schemeClr val="dk1"/>
              </a:solidFill>
              <a:latin typeface="Merriweather"/>
              <a:ea typeface="Merriweather"/>
              <a:cs typeface="Merriweather"/>
              <a:sym typeface="Merriweather"/>
            </a:endParaRPr>
          </a:p>
          <a:p>
            <a:pPr indent="0" lvl="0" marL="0" rtl="0" algn="l">
              <a:lnSpc>
                <a:spcPct val="100000"/>
              </a:lnSpc>
              <a:spcBef>
                <a:spcPts val="1200"/>
              </a:spcBef>
              <a:spcAft>
                <a:spcPts val="0"/>
              </a:spcAft>
              <a:buNone/>
            </a:pPr>
            <a:r>
              <a:t/>
            </a:r>
            <a:endParaRPr sz="100">
              <a:solidFill>
                <a:schemeClr val="dk1"/>
              </a:solidFill>
              <a:latin typeface="Merriweather"/>
              <a:ea typeface="Merriweather"/>
              <a:cs typeface="Merriweather"/>
              <a:sym typeface="Merriweather"/>
            </a:endParaRPr>
          </a:p>
          <a:p>
            <a:pPr indent="-342900" lvl="0" marL="457200" rtl="0" algn="l">
              <a:lnSpc>
                <a:spcPct val="100000"/>
              </a:lnSpc>
              <a:spcBef>
                <a:spcPts val="120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Upgrading your Onsite Search algorithm may show significant amount of growth in successful Search results.</a:t>
            </a:r>
            <a:endParaRPr sz="1800">
              <a:solidFill>
                <a:schemeClr val="dk1"/>
              </a:solidFill>
              <a:latin typeface="Merriweather"/>
              <a:ea typeface="Merriweather"/>
              <a:cs typeface="Merriweather"/>
              <a:sym typeface="Merriweather"/>
            </a:endParaRPr>
          </a:p>
          <a:p>
            <a:pPr indent="0" lvl="0" marL="0" rtl="0" algn="l">
              <a:lnSpc>
                <a:spcPct val="100000"/>
              </a:lnSpc>
              <a:spcBef>
                <a:spcPts val="1200"/>
              </a:spcBef>
              <a:spcAft>
                <a:spcPts val="0"/>
              </a:spcAft>
              <a:buNone/>
            </a:pPr>
            <a:r>
              <a:t/>
            </a:r>
            <a:endParaRPr sz="100">
              <a:solidFill>
                <a:schemeClr val="dk1"/>
              </a:solidFill>
              <a:latin typeface="Merriweather"/>
              <a:ea typeface="Merriweather"/>
              <a:cs typeface="Merriweather"/>
              <a:sym typeface="Merriweather"/>
            </a:endParaRPr>
          </a:p>
          <a:p>
            <a:pPr indent="-342900" lvl="0" marL="457200" rtl="0" algn="l">
              <a:lnSpc>
                <a:spcPct val="100000"/>
              </a:lnSpc>
              <a:spcBef>
                <a:spcPts val="120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Adding more products to Clearance section because the customers tend to buy more from sales.</a:t>
            </a:r>
            <a:endParaRPr sz="18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3"/>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233" name="Google Shape;233;p33"/>
          <p:cNvSpPr txBox="1"/>
          <p:nvPr/>
        </p:nvSpPr>
        <p:spPr>
          <a:xfrm>
            <a:off x="0" y="-5375"/>
            <a:ext cx="9144000" cy="11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latin typeface="Merriweather"/>
                <a:ea typeface="Merriweather"/>
                <a:cs typeface="Merriweather"/>
                <a:sym typeface="Merriweather"/>
              </a:rPr>
              <a:t>So, Nike CAN drive members down the funnel:</a:t>
            </a:r>
            <a:endParaRPr b="1" sz="3000">
              <a:latin typeface="Merriweather"/>
              <a:ea typeface="Merriweather"/>
              <a:cs typeface="Merriweather"/>
              <a:sym typeface="Merriweather"/>
            </a:endParaRPr>
          </a:p>
        </p:txBody>
      </p:sp>
      <p:sp>
        <p:nvSpPr>
          <p:cNvPr id="234" name="Google Shape;234;p33"/>
          <p:cNvSpPr txBox="1"/>
          <p:nvPr/>
        </p:nvSpPr>
        <p:spPr>
          <a:xfrm>
            <a:off x="43200" y="855150"/>
            <a:ext cx="9144000" cy="3433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1200"/>
              </a:spcBef>
              <a:spcAft>
                <a:spcPts val="0"/>
              </a:spcAft>
              <a:buClr>
                <a:schemeClr val="dk1"/>
              </a:buClr>
              <a:buSzPts val="1600"/>
              <a:buFont typeface="Merriweather"/>
              <a:buChar char="●"/>
            </a:pPr>
            <a:r>
              <a:rPr lang="en-GB" sz="1600">
                <a:solidFill>
                  <a:schemeClr val="dk1"/>
                </a:solidFill>
                <a:latin typeface="Merriweather"/>
                <a:ea typeface="Merriweather"/>
                <a:cs typeface="Merriweather"/>
                <a:sym typeface="Merriweather"/>
              </a:rPr>
              <a:t>I</a:t>
            </a:r>
            <a:r>
              <a:rPr lang="en-GB" sz="1600">
                <a:solidFill>
                  <a:schemeClr val="dk1"/>
                </a:solidFill>
                <a:latin typeface="Merriweather"/>
                <a:ea typeface="Merriweather"/>
                <a:cs typeface="Merriweather"/>
                <a:sym typeface="Merriweather"/>
              </a:rPr>
              <a:t>nvest</a:t>
            </a:r>
            <a:r>
              <a:rPr lang="en-GB" sz="1600">
                <a:solidFill>
                  <a:schemeClr val="dk1"/>
                </a:solidFill>
                <a:latin typeface="Merriweather"/>
                <a:ea typeface="Merriweather"/>
                <a:cs typeface="Merriweather"/>
                <a:sym typeface="Merriweather"/>
              </a:rPr>
              <a:t> on advertising in social media. Since, this platform is increasing like never before.</a:t>
            </a:r>
            <a:endParaRPr sz="1600">
              <a:solidFill>
                <a:schemeClr val="dk1"/>
              </a:solidFill>
              <a:latin typeface="Merriweather"/>
              <a:ea typeface="Merriweather"/>
              <a:cs typeface="Merriweather"/>
              <a:sym typeface="Merriweather"/>
            </a:endParaRPr>
          </a:p>
          <a:p>
            <a:pPr indent="0" lvl="0" marL="0" rtl="0" algn="ctr">
              <a:lnSpc>
                <a:spcPct val="100000"/>
              </a:lnSpc>
              <a:spcBef>
                <a:spcPts val="1200"/>
              </a:spcBef>
              <a:spcAft>
                <a:spcPts val="0"/>
              </a:spcAft>
              <a:buNone/>
            </a:pPr>
            <a:r>
              <a:rPr lang="en-GB" sz="1800">
                <a:solidFill>
                  <a:schemeClr val="dk1"/>
                </a:solidFill>
                <a:latin typeface="Merriweather"/>
                <a:ea typeface="Merriweather"/>
                <a:cs typeface="Merriweather"/>
                <a:sym typeface="Merriweather"/>
              </a:rPr>
              <a:t>UNKNOWN TO NIKE -&gt; KNOWN TO NIKE</a:t>
            </a:r>
            <a:endParaRPr sz="1800">
              <a:solidFill>
                <a:schemeClr val="dk1"/>
              </a:solidFill>
              <a:latin typeface="Merriweather"/>
              <a:ea typeface="Merriweather"/>
              <a:cs typeface="Merriweather"/>
              <a:sym typeface="Merriweather"/>
            </a:endParaRPr>
          </a:p>
          <a:p>
            <a:pPr indent="-330200" lvl="0" marL="457200" rtl="0" algn="l">
              <a:lnSpc>
                <a:spcPct val="100000"/>
              </a:lnSpc>
              <a:spcBef>
                <a:spcPts val="1200"/>
              </a:spcBef>
              <a:spcAft>
                <a:spcPts val="0"/>
              </a:spcAft>
              <a:buClr>
                <a:schemeClr val="dk1"/>
              </a:buClr>
              <a:buSzPts val="1600"/>
              <a:buFont typeface="Merriweather"/>
              <a:buChar char="●"/>
            </a:pPr>
            <a:r>
              <a:rPr lang="en-GB" sz="1600">
                <a:solidFill>
                  <a:schemeClr val="dk1"/>
                </a:solidFill>
                <a:latin typeface="Merriweather"/>
                <a:ea typeface="Merriweather"/>
                <a:cs typeface="Merriweather"/>
                <a:sym typeface="Merriweather"/>
              </a:rPr>
              <a:t>Produce different ranges of products, give out promo codes, make site more interactive and improve searching algorithm.</a:t>
            </a:r>
            <a:endParaRPr sz="1600">
              <a:solidFill>
                <a:schemeClr val="dk1"/>
              </a:solidFill>
              <a:latin typeface="Merriweather"/>
              <a:ea typeface="Merriweather"/>
              <a:cs typeface="Merriweather"/>
              <a:sym typeface="Merriweather"/>
            </a:endParaRPr>
          </a:p>
          <a:p>
            <a:pPr indent="0" lvl="0" marL="0" rtl="0" algn="ctr">
              <a:lnSpc>
                <a:spcPct val="100000"/>
              </a:lnSpc>
              <a:spcBef>
                <a:spcPts val="1200"/>
              </a:spcBef>
              <a:spcAft>
                <a:spcPts val="0"/>
              </a:spcAft>
              <a:buNone/>
            </a:pPr>
            <a:r>
              <a:rPr lang="en-GB" sz="1800">
                <a:solidFill>
                  <a:schemeClr val="dk1"/>
                </a:solidFill>
                <a:latin typeface="Merriweather"/>
                <a:ea typeface="Merriweather"/>
                <a:cs typeface="Merriweather"/>
                <a:sym typeface="Merriweather"/>
              </a:rPr>
              <a:t>KNOWN TO NIKE -&gt; MEMBERS</a:t>
            </a:r>
            <a:endParaRPr sz="1800">
              <a:solidFill>
                <a:schemeClr val="dk1"/>
              </a:solidFill>
              <a:latin typeface="Merriweather"/>
              <a:ea typeface="Merriweather"/>
              <a:cs typeface="Merriweather"/>
              <a:sym typeface="Merriweather"/>
            </a:endParaRPr>
          </a:p>
          <a:p>
            <a:pPr indent="-330200" lvl="0" marL="457200" rtl="0" algn="l">
              <a:lnSpc>
                <a:spcPct val="100000"/>
              </a:lnSpc>
              <a:spcBef>
                <a:spcPts val="1200"/>
              </a:spcBef>
              <a:spcAft>
                <a:spcPts val="0"/>
              </a:spcAft>
              <a:buClr>
                <a:schemeClr val="dk1"/>
              </a:buClr>
              <a:buSzPts val="1600"/>
              <a:buFont typeface="Merriweather"/>
              <a:buChar char="●"/>
            </a:pPr>
            <a:r>
              <a:rPr lang="en-GB" sz="1600">
                <a:solidFill>
                  <a:schemeClr val="dk1"/>
                </a:solidFill>
                <a:latin typeface="Merriweather"/>
                <a:ea typeface="Merriweather"/>
                <a:cs typeface="Merriweather"/>
                <a:sym typeface="Merriweather"/>
              </a:rPr>
              <a:t>Spread awareness about Nike By You, keep members updated about community and latest virtual gaming.</a:t>
            </a:r>
            <a:endParaRPr sz="1600">
              <a:solidFill>
                <a:schemeClr val="dk1"/>
              </a:solidFill>
              <a:latin typeface="Merriweather"/>
              <a:ea typeface="Merriweather"/>
              <a:cs typeface="Merriweather"/>
              <a:sym typeface="Merriweather"/>
            </a:endParaRPr>
          </a:p>
          <a:p>
            <a:pPr indent="0" lvl="0" marL="0" rtl="0" algn="ctr">
              <a:lnSpc>
                <a:spcPct val="100000"/>
              </a:lnSpc>
              <a:spcBef>
                <a:spcPts val="1200"/>
              </a:spcBef>
              <a:spcAft>
                <a:spcPts val="0"/>
              </a:spcAft>
              <a:buNone/>
            </a:pPr>
            <a:r>
              <a:rPr lang="en-GB" sz="1800">
                <a:solidFill>
                  <a:schemeClr val="dk1"/>
                </a:solidFill>
                <a:latin typeface="Merriweather"/>
                <a:ea typeface="Merriweather"/>
                <a:cs typeface="Merriweather"/>
                <a:sym typeface="Merriweather"/>
              </a:rPr>
              <a:t>MEMBERS  -&gt; </a:t>
            </a:r>
            <a:r>
              <a:rPr lang="en-GB" sz="1800">
                <a:solidFill>
                  <a:schemeClr val="dk1"/>
                </a:solidFill>
                <a:latin typeface="Merriweather"/>
                <a:ea typeface="Merriweather"/>
                <a:cs typeface="Merriweather"/>
                <a:sym typeface="Merriweather"/>
              </a:rPr>
              <a:t>GAMIFIED</a:t>
            </a:r>
            <a:r>
              <a:rPr lang="en-GB" sz="1800">
                <a:solidFill>
                  <a:schemeClr val="dk1"/>
                </a:solidFill>
                <a:latin typeface="Merriweather"/>
                <a:ea typeface="Merriweather"/>
                <a:cs typeface="Merriweather"/>
                <a:sym typeface="Merriweather"/>
              </a:rPr>
              <a:t> ENGAGEMENT</a:t>
            </a:r>
            <a:endParaRPr sz="1800">
              <a:solidFill>
                <a:schemeClr val="dk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40" name="Google Shape;240;p34"/>
          <p:cNvSpPr txBox="1"/>
          <p:nvPr/>
        </p:nvSpPr>
        <p:spPr>
          <a:xfrm>
            <a:off x="226375" y="378725"/>
            <a:ext cx="3170700" cy="41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solidFill>
                  <a:srgbClr val="FFFFFF"/>
                </a:solidFill>
                <a:latin typeface="Merriweather"/>
                <a:ea typeface="Merriweather"/>
                <a:cs typeface="Merriweather"/>
                <a:sym typeface="Merriweather"/>
              </a:rPr>
              <a:t>Who are the best users to target</a:t>
            </a:r>
            <a:r>
              <a:rPr b="1" lang="en-GB" sz="4000">
                <a:solidFill>
                  <a:srgbClr val="FFFFFF"/>
                </a:solidFill>
                <a:latin typeface="Merriweather"/>
                <a:ea typeface="Merriweather"/>
                <a:cs typeface="Merriweather"/>
                <a:sym typeface="Merriweather"/>
              </a:rPr>
              <a:t> ?</a:t>
            </a:r>
            <a:endParaRPr b="1" sz="4000">
              <a:solidFill>
                <a:srgbClr val="FFFFFF"/>
              </a:solidFill>
              <a:latin typeface="Merriweather"/>
              <a:ea typeface="Merriweather"/>
              <a:cs typeface="Merriweather"/>
              <a:sym typeface="Merriweather"/>
            </a:endParaRPr>
          </a:p>
        </p:txBody>
      </p:sp>
      <p:pic>
        <p:nvPicPr>
          <p:cNvPr id="241" name="Google Shape;241;p34"/>
          <p:cNvPicPr preferRelativeResize="0"/>
          <p:nvPr/>
        </p:nvPicPr>
        <p:blipFill>
          <a:blip r:embed="rId4">
            <a:alphaModFix/>
          </a:blip>
          <a:stretch>
            <a:fillRect/>
          </a:stretch>
        </p:blipFill>
        <p:spPr>
          <a:xfrm>
            <a:off x="3397075" y="1537450"/>
            <a:ext cx="5347725" cy="1859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5"/>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247" name="Google Shape;247;p35"/>
          <p:cNvSpPr txBox="1"/>
          <p:nvPr/>
        </p:nvSpPr>
        <p:spPr>
          <a:xfrm>
            <a:off x="299550" y="0"/>
            <a:ext cx="8544900" cy="854400"/>
          </a:xfrm>
          <a:prstGeom prst="rect">
            <a:avLst/>
          </a:prstGeom>
          <a:noFill/>
          <a:ln>
            <a:noFill/>
          </a:ln>
        </p:spPr>
        <p:txBody>
          <a:bodyPr anchorCtr="0" anchor="ctr" bIns="91425" lIns="91425" spcFirstLastPara="1" rIns="91425" wrap="square" tIns="91425">
            <a:noAutofit/>
          </a:bodyPr>
          <a:lstStyle/>
          <a:p>
            <a:pPr indent="-355600" lvl="0" marL="457200" rtl="0" algn="ctr">
              <a:spcBef>
                <a:spcPts val="0"/>
              </a:spcBef>
              <a:spcAft>
                <a:spcPts val="0"/>
              </a:spcAft>
              <a:buSzPts val="2000"/>
              <a:buFont typeface="Merriweather"/>
              <a:buChar char="➢"/>
            </a:pPr>
            <a:r>
              <a:rPr b="1" lang="en-GB" sz="2000">
                <a:latin typeface="Merriweather"/>
                <a:ea typeface="Merriweather"/>
                <a:cs typeface="Merriweather"/>
                <a:sym typeface="Merriweather"/>
              </a:rPr>
              <a:t>Assessing the ways in which later behaviour is modified by marketing channel cohorts</a:t>
            </a:r>
            <a:endParaRPr b="1" sz="2000">
              <a:latin typeface="Merriweather"/>
              <a:ea typeface="Merriweather"/>
              <a:cs typeface="Merriweather"/>
              <a:sym typeface="Merriweather"/>
            </a:endParaRPr>
          </a:p>
        </p:txBody>
      </p:sp>
      <p:pic>
        <p:nvPicPr>
          <p:cNvPr id="248" name="Google Shape;248;p35"/>
          <p:cNvPicPr preferRelativeResize="0"/>
          <p:nvPr/>
        </p:nvPicPr>
        <p:blipFill>
          <a:blip r:embed="rId4">
            <a:alphaModFix/>
          </a:blip>
          <a:stretch>
            <a:fillRect/>
          </a:stretch>
        </p:blipFill>
        <p:spPr>
          <a:xfrm>
            <a:off x="215700" y="984538"/>
            <a:ext cx="5770624" cy="3169051"/>
          </a:xfrm>
          <a:prstGeom prst="rect">
            <a:avLst/>
          </a:prstGeom>
          <a:noFill/>
          <a:ln>
            <a:noFill/>
          </a:ln>
        </p:spPr>
      </p:pic>
      <p:sp>
        <p:nvSpPr>
          <p:cNvPr id="249" name="Google Shape;249;p35"/>
          <p:cNvSpPr txBox="1"/>
          <p:nvPr/>
        </p:nvSpPr>
        <p:spPr>
          <a:xfrm>
            <a:off x="5921500" y="984550"/>
            <a:ext cx="2922900" cy="35280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Merriweather"/>
              <a:buChar char="●"/>
            </a:pPr>
            <a:r>
              <a:rPr lang="en-GB" sz="1600">
                <a:latin typeface="Merriweather"/>
                <a:ea typeface="Merriweather"/>
                <a:cs typeface="Merriweather"/>
                <a:sym typeface="Merriweather"/>
              </a:rPr>
              <a:t>First, we can see that the maximum engagement we get is from SEO and thus higher conversion rate.</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GB" sz="1600">
                <a:latin typeface="Merriweather"/>
                <a:ea typeface="Merriweather"/>
                <a:cs typeface="Merriweather"/>
                <a:sym typeface="Merriweather"/>
              </a:rPr>
              <a:t>Online media and social sites is not bringing people with higher conversion rates but it brings in new users.</a:t>
            </a:r>
            <a:endParaRPr sz="1600">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6"/>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255" name="Google Shape;255;p36"/>
          <p:cNvSpPr txBox="1"/>
          <p:nvPr/>
        </p:nvSpPr>
        <p:spPr>
          <a:xfrm>
            <a:off x="273775" y="184225"/>
            <a:ext cx="8586300" cy="137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latin typeface="Merriweather"/>
                <a:ea typeface="Merriweather"/>
                <a:cs typeface="Merriweather"/>
                <a:sym typeface="Merriweather"/>
              </a:rPr>
              <a:t>INSIGHTS</a:t>
            </a:r>
            <a:endParaRPr b="1" sz="3000">
              <a:latin typeface="Merriweather"/>
              <a:ea typeface="Merriweather"/>
              <a:cs typeface="Merriweather"/>
              <a:sym typeface="Merriweather"/>
            </a:endParaRPr>
          </a:p>
        </p:txBody>
      </p:sp>
      <p:pic>
        <p:nvPicPr>
          <p:cNvPr id="256" name="Google Shape;256;p36"/>
          <p:cNvPicPr preferRelativeResize="0"/>
          <p:nvPr/>
        </p:nvPicPr>
        <p:blipFill>
          <a:blip r:embed="rId4">
            <a:alphaModFix/>
          </a:blip>
          <a:stretch>
            <a:fillRect/>
          </a:stretch>
        </p:blipFill>
        <p:spPr>
          <a:xfrm>
            <a:off x="4668050" y="1569025"/>
            <a:ext cx="4059300" cy="3044450"/>
          </a:xfrm>
          <a:prstGeom prst="rect">
            <a:avLst/>
          </a:prstGeom>
          <a:noFill/>
          <a:ln>
            <a:noFill/>
          </a:ln>
        </p:spPr>
      </p:pic>
      <p:sp>
        <p:nvSpPr>
          <p:cNvPr id="257" name="Google Shape;257;p36"/>
          <p:cNvSpPr txBox="1"/>
          <p:nvPr/>
        </p:nvSpPr>
        <p:spPr>
          <a:xfrm>
            <a:off x="0" y="1327250"/>
            <a:ext cx="4771800" cy="35280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GB" sz="1600">
                <a:latin typeface="Merriweather"/>
                <a:ea typeface="Merriweather"/>
                <a:cs typeface="Merriweather"/>
                <a:sym typeface="Merriweather"/>
              </a:rPr>
              <a:t>Therefore,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GB" sz="1600">
                <a:latin typeface="Merriweather"/>
                <a:ea typeface="Merriweather"/>
                <a:cs typeface="Merriweather"/>
                <a:sym typeface="Merriweather"/>
              </a:rPr>
              <a:t>Paid Search brings more CUSTOMERS.</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GB" sz="1600">
                <a:latin typeface="Merriweather"/>
                <a:ea typeface="Merriweather"/>
                <a:cs typeface="Merriweather"/>
                <a:sym typeface="Merriweather"/>
              </a:rPr>
              <a:t>Social Sites bring more VISITORS to Nike.</a:t>
            </a:r>
            <a:endParaRPr sz="1600">
              <a:latin typeface="Merriweather"/>
              <a:ea typeface="Merriweather"/>
              <a:cs typeface="Merriweather"/>
              <a:sym typeface="Merriweather"/>
            </a:endParaRPr>
          </a:p>
        </p:txBody>
      </p:sp>
      <p:cxnSp>
        <p:nvCxnSpPr>
          <p:cNvPr id="258" name="Google Shape;258;p36"/>
          <p:cNvCxnSpPr/>
          <p:nvPr/>
        </p:nvCxnSpPr>
        <p:spPr>
          <a:xfrm flipH="1" rot="10800000">
            <a:off x="5281825" y="2818000"/>
            <a:ext cx="3198600" cy="250800"/>
          </a:xfrm>
          <a:prstGeom prst="straightConnector1">
            <a:avLst/>
          </a:prstGeom>
          <a:noFill/>
          <a:ln cap="flat" cmpd="sng" w="9525">
            <a:solidFill>
              <a:srgbClr val="B7B7B7"/>
            </a:solidFill>
            <a:prstDash val="solid"/>
            <a:round/>
            <a:headEnd len="med" w="med" type="none"/>
            <a:tailEnd len="med" w="med" type="none"/>
          </a:ln>
        </p:spPr>
      </p:cxnSp>
      <p:cxnSp>
        <p:nvCxnSpPr>
          <p:cNvPr id="259" name="Google Shape;259;p36"/>
          <p:cNvCxnSpPr/>
          <p:nvPr/>
        </p:nvCxnSpPr>
        <p:spPr>
          <a:xfrm>
            <a:off x="5251675" y="3912750"/>
            <a:ext cx="3258900" cy="378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7"/>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265" name="Google Shape;265;p37"/>
          <p:cNvSpPr txBox="1"/>
          <p:nvPr/>
        </p:nvSpPr>
        <p:spPr>
          <a:xfrm>
            <a:off x="150" y="0"/>
            <a:ext cx="9144000" cy="854400"/>
          </a:xfrm>
          <a:prstGeom prst="rect">
            <a:avLst/>
          </a:prstGeom>
          <a:noFill/>
          <a:ln>
            <a:noFill/>
          </a:ln>
        </p:spPr>
        <p:txBody>
          <a:bodyPr anchorCtr="0" anchor="ctr" bIns="91425" lIns="91425" spcFirstLastPara="1" rIns="91425" wrap="square" tIns="91425">
            <a:noAutofit/>
          </a:bodyPr>
          <a:lstStyle/>
          <a:p>
            <a:pPr indent="-355600" lvl="0" marL="457200" rtl="0" algn="ctr">
              <a:spcBef>
                <a:spcPts val="0"/>
              </a:spcBef>
              <a:spcAft>
                <a:spcPts val="0"/>
              </a:spcAft>
              <a:buSzPts val="2000"/>
              <a:buFont typeface="Merriweather"/>
              <a:buChar char="➢"/>
            </a:pPr>
            <a:r>
              <a:rPr b="1" lang="en-GB" sz="2000">
                <a:latin typeface="Merriweather"/>
                <a:ea typeface="Merriweather"/>
                <a:cs typeface="Merriweather"/>
                <a:sym typeface="Merriweather"/>
              </a:rPr>
              <a:t>Determining movement into a purchase behaviour using engagement</a:t>
            </a:r>
            <a:endParaRPr b="1" sz="2000">
              <a:latin typeface="Merriweather"/>
              <a:ea typeface="Merriweather"/>
              <a:cs typeface="Merriweather"/>
              <a:sym typeface="Merriweather"/>
            </a:endParaRPr>
          </a:p>
        </p:txBody>
      </p:sp>
      <p:pic>
        <p:nvPicPr>
          <p:cNvPr id="266" name="Google Shape;266;p37"/>
          <p:cNvPicPr preferRelativeResize="0"/>
          <p:nvPr/>
        </p:nvPicPr>
        <p:blipFill>
          <a:blip r:embed="rId4">
            <a:alphaModFix/>
          </a:blip>
          <a:stretch>
            <a:fillRect/>
          </a:stretch>
        </p:blipFill>
        <p:spPr>
          <a:xfrm>
            <a:off x="0" y="1028650"/>
            <a:ext cx="5325300" cy="3691349"/>
          </a:xfrm>
          <a:prstGeom prst="rect">
            <a:avLst/>
          </a:prstGeom>
          <a:noFill/>
          <a:ln>
            <a:noFill/>
          </a:ln>
        </p:spPr>
      </p:pic>
      <p:sp>
        <p:nvSpPr>
          <p:cNvPr id="267" name="Google Shape;267;p37"/>
          <p:cNvSpPr txBox="1"/>
          <p:nvPr/>
        </p:nvSpPr>
        <p:spPr>
          <a:xfrm>
            <a:off x="5420125" y="1162675"/>
            <a:ext cx="3509700" cy="3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Merriweather"/>
                <a:ea typeface="Merriweather"/>
                <a:cs typeface="Merriweather"/>
                <a:sym typeface="Merriweather"/>
              </a:rPr>
              <a:t>If people are spending more time on PDPs and Product walls, then they will definitely tend to make a purchase. Also, from the flow chart, we see that users’ landing pages are PDPs, Product Walls and Campaign Details.</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8"/>
          <p:cNvPicPr preferRelativeResize="0"/>
          <p:nvPr/>
        </p:nvPicPr>
        <p:blipFill>
          <a:blip r:embed="rId3">
            <a:alphaModFix/>
          </a:blip>
          <a:stretch>
            <a:fillRect/>
          </a:stretch>
        </p:blipFill>
        <p:spPr>
          <a:xfrm>
            <a:off x="0" y="-5364"/>
            <a:ext cx="9144000" cy="5148864"/>
          </a:xfrm>
          <a:prstGeom prst="rect">
            <a:avLst/>
          </a:prstGeom>
          <a:noFill/>
          <a:ln>
            <a:noFill/>
          </a:ln>
        </p:spPr>
      </p:pic>
      <p:pic>
        <p:nvPicPr>
          <p:cNvPr id="273" name="Google Shape;273;p38"/>
          <p:cNvPicPr preferRelativeResize="0"/>
          <p:nvPr/>
        </p:nvPicPr>
        <p:blipFill>
          <a:blip r:embed="rId4">
            <a:alphaModFix/>
          </a:blip>
          <a:stretch>
            <a:fillRect/>
          </a:stretch>
        </p:blipFill>
        <p:spPr>
          <a:xfrm>
            <a:off x="5071450" y="121474"/>
            <a:ext cx="3114925" cy="3629975"/>
          </a:xfrm>
          <a:prstGeom prst="rect">
            <a:avLst/>
          </a:prstGeom>
          <a:noFill/>
          <a:ln>
            <a:noFill/>
          </a:ln>
        </p:spPr>
      </p:pic>
      <p:sp>
        <p:nvSpPr>
          <p:cNvPr id="274" name="Google Shape;274;p38"/>
          <p:cNvSpPr txBox="1"/>
          <p:nvPr/>
        </p:nvSpPr>
        <p:spPr>
          <a:xfrm>
            <a:off x="491700" y="596513"/>
            <a:ext cx="4080300" cy="267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Merriweather"/>
                <a:ea typeface="Merriweather"/>
                <a:cs typeface="Merriweather"/>
                <a:sym typeface="Merriweather"/>
              </a:rPr>
              <a:t>For entry onsite searches, the top things that people are looking for are Air Force 1, Jordan and Air Max. This engagement also lead to purchase behaviour.</a:t>
            </a:r>
            <a:endParaRPr/>
          </a:p>
        </p:txBody>
      </p:sp>
      <p:sp>
        <p:nvSpPr>
          <p:cNvPr id="275" name="Google Shape;275;p38"/>
          <p:cNvSpPr txBox="1"/>
          <p:nvPr/>
        </p:nvSpPr>
        <p:spPr>
          <a:xfrm>
            <a:off x="491700" y="3864100"/>
            <a:ext cx="81789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chemeClr val="dk1"/>
                </a:solidFill>
                <a:latin typeface="Merriweather"/>
                <a:ea typeface="Merriweather"/>
                <a:cs typeface="Merriweather"/>
                <a:sym typeface="Merriweather"/>
              </a:rPr>
              <a:t>Engagement that could lead to purchase, greatly depends on products but also on services provided by Nike.</a:t>
            </a:r>
            <a:endParaRPr b="1" sz="18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9"/>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281" name="Google Shape;281;p39"/>
          <p:cNvSpPr txBox="1"/>
          <p:nvPr/>
        </p:nvSpPr>
        <p:spPr>
          <a:xfrm>
            <a:off x="1654650" y="212850"/>
            <a:ext cx="5834700" cy="73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latin typeface="Merriweather"/>
                <a:ea typeface="Merriweather"/>
                <a:cs typeface="Merriweather"/>
                <a:sym typeface="Merriweather"/>
              </a:rPr>
              <a:t>Recommendations</a:t>
            </a:r>
            <a:endParaRPr b="1" sz="3000">
              <a:latin typeface="Merriweather"/>
              <a:ea typeface="Merriweather"/>
              <a:cs typeface="Merriweather"/>
              <a:sym typeface="Merriweather"/>
            </a:endParaRPr>
          </a:p>
        </p:txBody>
      </p:sp>
      <p:sp>
        <p:nvSpPr>
          <p:cNvPr id="282" name="Google Shape;282;p39"/>
          <p:cNvSpPr txBox="1"/>
          <p:nvPr/>
        </p:nvSpPr>
        <p:spPr>
          <a:xfrm>
            <a:off x="234200" y="999875"/>
            <a:ext cx="8683500" cy="37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Mailing customers after purchase with options to style their item with more Nike products, can get them into Nike community.</a:t>
            </a:r>
            <a:endParaRPr sz="18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Giving discounts for purchasing an item within an hour, will increase buyers engagement.</a:t>
            </a:r>
            <a:endParaRPr sz="1800">
              <a:solidFill>
                <a:schemeClr val="dk1"/>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0"/>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288" name="Google Shape;288;p40"/>
          <p:cNvSpPr txBox="1"/>
          <p:nvPr/>
        </p:nvSpPr>
        <p:spPr>
          <a:xfrm>
            <a:off x="0" y="-5375"/>
            <a:ext cx="9144000" cy="112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latin typeface="Merriweather"/>
                <a:ea typeface="Merriweather"/>
                <a:cs typeface="Merriweather"/>
                <a:sym typeface="Merriweather"/>
              </a:rPr>
              <a:t>So, The best users for Nike to Target:</a:t>
            </a:r>
            <a:endParaRPr b="1" sz="3000">
              <a:latin typeface="Merriweather"/>
              <a:ea typeface="Merriweather"/>
              <a:cs typeface="Merriweather"/>
              <a:sym typeface="Merriweather"/>
            </a:endParaRPr>
          </a:p>
        </p:txBody>
      </p:sp>
      <p:sp>
        <p:nvSpPr>
          <p:cNvPr id="289" name="Google Shape;289;p40"/>
          <p:cNvSpPr txBox="1"/>
          <p:nvPr/>
        </p:nvSpPr>
        <p:spPr>
          <a:xfrm>
            <a:off x="43200" y="855150"/>
            <a:ext cx="9065700" cy="3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Target market for online sales is that coming from social sites with the help of advertising on these platform.</a:t>
            </a:r>
            <a:endParaRPr sz="18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Customising products with the help of Nike By You gives users the feel of instore shopping. The audience in this sector yields higher conversion rates.</a:t>
            </a:r>
            <a:endParaRPr sz="18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GB" sz="1800">
                <a:solidFill>
                  <a:schemeClr val="dk1"/>
                </a:solidFill>
                <a:latin typeface="Merriweather"/>
                <a:ea typeface="Merriweather"/>
                <a:cs typeface="Merriweather"/>
                <a:sym typeface="Merriweather"/>
              </a:rPr>
              <a:t>Also, keeping members engaged will ensure longevity and requires less investment than acquiring new ones.</a:t>
            </a:r>
            <a:endParaRPr sz="1800">
              <a:solidFill>
                <a:schemeClr val="dk1"/>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1"/>
          <p:cNvPicPr preferRelativeResize="0"/>
          <p:nvPr/>
        </p:nvPicPr>
        <p:blipFill>
          <a:blip r:embed="rId3">
            <a:alphaModFix/>
          </a:blip>
          <a:stretch>
            <a:fillRect/>
          </a:stretch>
        </p:blipFill>
        <p:spPr>
          <a:xfrm>
            <a:off x="0" y="-5364"/>
            <a:ext cx="9144000" cy="51488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pic>
        <p:nvPicPr>
          <p:cNvPr id="73" name="Google Shape;73;p15"/>
          <p:cNvPicPr preferRelativeResize="0"/>
          <p:nvPr/>
        </p:nvPicPr>
        <p:blipFill rotWithShape="1">
          <a:blip r:embed="rId3">
            <a:alphaModFix/>
          </a:blip>
          <a:srcRect b="15298" l="0" r="0" t="15291"/>
          <a:stretch/>
        </p:blipFill>
        <p:spPr>
          <a:xfrm>
            <a:off x="-398125" y="0"/>
            <a:ext cx="9542125" cy="5143501"/>
          </a:xfrm>
          <a:prstGeom prst="rect">
            <a:avLst/>
          </a:prstGeom>
          <a:noFill/>
          <a:ln>
            <a:noFill/>
          </a:ln>
        </p:spPr>
      </p:pic>
      <p:sp>
        <p:nvSpPr>
          <p:cNvPr id="74" name="Google Shape;74;p15"/>
          <p:cNvSpPr txBox="1"/>
          <p:nvPr/>
        </p:nvSpPr>
        <p:spPr>
          <a:xfrm>
            <a:off x="170375" y="608850"/>
            <a:ext cx="1958100" cy="17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200">
                <a:solidFill>
                  <a:srgbClr val="FFFFFF"/>
                </a:solidFill>
              </a:rPr>
              <a:t>25.1M</a:t>
            </a:r>
            <a:endParaRPr b="1" sz="4200">
              <a:solidFill>
                <a:srgbClr val="FFFFFF"/>
              </a:solidFill>
            </a:endParaRPr>
          </a:p>
          <a:p>
            <a:pPr indent="0" lvl="0" marL="0" rtl="0" algn="l">
              <a:spcBef>
                <a:spcPts val="0"/>
              </a:spcBef>
              <a:spcAft>
                <a:spcPts val="0"/>
              </a:spcAft>
              <a:buNone/>
            </a:pPr>
            <a:r>
              <a:rPr lang="en-GB" sz="2900">
                <a:solidFill>
                  <a:srgbClr val="FFFFFF"/>
                </a:solidFill>
              </a:rPr>
              <a:t>ORDERS</a:t>
            </a:r>
            <a:endParaRPr sz="2900">
              <a:solidFill>
                <a:srgbClr val="FFFFFF"/>
              </a:solidFill>
            </a:endParaRPr>
          </a:p>
          <a:p>
            <a:pPr indent="0" lvl="0" marL="0" rtl="0" algn="l">
              <a:spcBef>
                <a:spcPts val="0"/>
              </a:spcBef>
              <a:spcAft>
                <a:spcPts val="0"/>
              </a:spcAft>
              <a:buNone/>
            </a:pPr>
            <a:r>
              <a:rPr lang="en-GB" sz="2000">
                <a:solidFill>
                  <a:srgbClr val="FFFFFF"/>
                </a:solidFill>
              </a:rPr>
              <a:t>IN FY 2019-20</a:t>
            </a:r>
            <a:endParaRPr sz="2000">
              <a:solidFill>
                <a:srgbClr val="FFFFFF"/>
              </a:solidFill>
            </a:endParaRPr>
          </a:p>
        </p:txBody>
      </p:sp>
      <p:sp>
        <p:nvSpPr>
          <p:cNvPr id="75" name="Google Shape;75;p15"/>
          <p:cNvSpPr txBox="1"/>
          <p:nvPr/>
        </p:nvSpPr>
        <p:spPr>
          <a:xfrm>
            <a:off x="6074125" y="2820000"/>
            <a:ext cx="1620000" cy="10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700">
                <a:solidFill>
                  <a:srgbClr val="FFFFFF"/>
                </a:solidFill>
              </a:rPr>
              <a:t>75K+</a:t>
            </a:r>
            <a:endParaRPr b="1" sz="3700">
              <a:solidFill>
                <a:srgbClr val="FFFFFF"/>
              </a:solidFill>
            </a:endParaRPr>
          </a:p>
          <a:p>
            <a:pPr indent="0" lvl="0" marL="0" rtl="0" algn="ctr">
              <a:spcBef>
                <a:spcPts val="0"/>
              </a:spcBef>
              <a:spcAft>
                <a:spcPts val="0"/>
              </a:spcAft>
              <a:buNone/>
            </a:pPr>
            <a:r>
              <a:rPr lang="en-GB" sz="1800">
                <a:solidFill>
                  <a:srgbClr val="FFFFFF"/>
                </a:solidFill>
              </a:rPr>
              <a:t>EMPLOYEES</a:t>
            </a:r>
            <a:endParaRPr sz="1800">
              <a:solidFill>
                <a:srgbClr val="FFFFFF"/>
              </a:solidFill>
            </a:endParaRPr>
          </a:p>
        </p:txBody>
      </p:sp>
      <p:sp>
        <p:nvSpPr>
          <p:cNvPr id="76" name="Google Shape;76;p15"/>
          <p:cNvSpPr txBox="1"/>
          <p:nvPr/>
        </p:nvSpPr>
        <p:spPr>
          <a:xfrm>
            <a:off x="5151750" y="277775"/>
            <a:ext cx="2013600" cy="13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700">
                <a:solidFill>
                  <a:srgbClr val="FFFFFF"/>
                </a:solidFill>
              </a:rPr>
              <a:t>$39.1B</a:t>
            </a:r>
            <a:endParaRPr b="1" sz="3700">
              <a:solidFill>
                <a:srgbClr val="FFFFFF"/>
              </a:solidFill>
            </a:endParaRPr>
          </a:p>
          <a:p>
            <a:pPr indent="0" lvl="0" marL="0" rtl="0" algn="ctr">
              <a:spcBef>
                <a:spcPts val="0"/>
              </a:spcBef>
              <a:spcAft>
                <a:spcPts val="0"/>
              </a:spcAft>
              <a:buNone/>
            </a:pPr>
            <a:r>
              <a:rPr lang="en-GB" sz="1200">
                <a:solidFill>
                  <a:srgbClr val="FFFFFF"/>
                </a:solidFill>
              </a:rPr>
              <a:t>REVENUE GENERATED</a:t>
            </a:r>
            <a:endParaRPr sz="1200">
              <a:solidFill>
                <a:srgbClr val="FFFFFF"/>
              </a:solidFill>
            </a:endParaRPr>
          </a:p>
          <a:p>
            <a:pPr indent="0" lvl="0" marL="0" rtl="0" algn="ctr">
              <a:spcBef>
                <a:spcPts val="0"/>
              </a:spcBef>
              <a:spcAft>
                <a:spcPts val="0"/>
              </a:spcAft>
              <a:buNone/>
            </a:pPr>
            <a:r>
              <a:rPr lang="en-GB" sz="2100">
                <a:solidFill>
                  <a:srgbClr val="FFFFFF"/>
                </a:solidFill>
              </a:rPr>
              <a:t> IN FY 2019-20</a:t>
            </a:r>
            <a:endParaRPr sz="2100">
              <a:solidFill>
                <a:srgbClr val="FFFFFF"/>
              </a:solidFill>
            </a:endParaRPr>
          </a:p>
        </p:txBody>
      </p:sp>
      <p:sp>
        <p:nvSpPr>
          <p:cNvPr id="77" name="Google Shape;77;p15"/>
          <p:cNvSpPr txBox="1"/>
          <p:nvPr/>
        </p:nvSpPr>
        <p:spPr>
          <a:xfrm>
            <a:off x="3672075" y="3659475"/>
            <a:ext cx="1620000" cy="10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700">
                <a:solidFill>
                  <a:srgbClr val="FFFFFF"/>
                </a:solidFill>
              </a:rPr>
              <a:t>1096</a:t>
            </a:r>
            <a:endParaRPr b="1" sz="3700">
              <a:solidFill>
                <a:srgbClr val="FFFFFF"/>
              </a:solidFill>
            </a:endParaRPr>
          </a:p>
          <a:p>
            <a:pPr indent="0" lvl="0" marL="0" rtl="0" algn="ctr">
              <a:spcBef>
                <a:spcPts val="0"/>
              </a:spcBef>
              <a:spcAft>
                <a:spcPts val="0"/>
              </a:spcAft>
              <a:buNone/>
            </a:pPr>
            <a:r>
              <a:rPr lang="en-GB">
                <a:solidFill>
                  <a:srgbClr val="FFFFFF"/>
                </a:solidFill>
              </a:rPr>
              <a:t>RETAIL STORES</a:t>
            </a:r>
            <a:r>
              <a:rPr lang="en-GB" sz="1600">
                <a:solidFill>
                  <a:srgbClr val="FFFFFF"/>
                </a:solidFill>
              </a:rPr>
              <a:t> WORLDWIDE</a:t>
            </a:r>
            <a:endParaRPr sz="1600">
              <a:solidFill>
                <a:srgbClr val="FFFFFF"/>
              </a:solidFill>
            </a:endParaRPr>
          </a:p>
        </p:txBody>
      </p:sp>
      <p:sp>
        <p:nvSpPr>
          <p:cNvPr id="78" name="Google Shape;78;p15"/>
          <p:cNvSpPr txBox="1"/>
          <p:nvPr/>
        </p:nvSpPr>
        <p:spPr>
          <a:xfrm>
            <a:off x="2894913" y="203850"/>
            <a:ext cx="1490400" cy="13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4100">
                <a:solidFill>
                  <a:srgbClr val="FFFFFF"/>
                </a:solidFill>
              </a:rPr>
              <a:t>3.7B</a:t>
            </a:r>
            <a:endParaRPr b="1" sz="4100">
              <a:solidFill>
                <a:srgbClr val="FFFFFF"/>
              </a:solidFill>
            </a:endParaRPr>
          </a:p>
          <a:p>
            <a:pPr indent="0" lvl="0" marL="0" rtl="0" algn="ctr">
              <a:spcBef>
                <a:spcPts val="0"/>
              </a:spcBef>
              <a:spcAft>
                <a:spcPts val="0"/>
              </a:spcAft>
              <a:buNone/>
            </a:pPr>
            <a:r>
              <a:rPr lang="en-GB" sz="2500">
                <a:solidFill>
                  <a:srgbClr val="FFFFFF"/>
                </a:solidFill>
              </a:rPr>
              <a:t>HAPPY </a:t>
            </a:r>
            <a:endParaRPr sz="2500">
              <a:solidFill>
                <a:srgbClr val="FFFFFF"/>
              </a:solidFill>
            </a:endParaRPr>
          </a:p>
          <a:p>
            <a:pPr indent="0" lvl="0" marL="0" rtl="0" algn="ctr">
              <a:spcBef>
                <a:spcPts val="0"/>
              </a:spcBef>
              <a:spcAft>
                <a:spcPts val="0"/>
              </a:spcAft>
              <a:buNone/>
            </a:pPr>
            <a:r>
              <a:rPr lang="en-GB" sz="1500">
                <a:solidFill>
                  <a:srgbClr val="FFFFFF"/>
                </a:solidFill>
              </a:rPr>
              <a:t>CUSTOMERS</a:t>
            </a:r>
            <a:endParaRPr sz="1500">
              <a:solidFill>
                <a:srgbClr val="FFFFFF"/>
              </a:solidFill>
            </a:endParaRPr>
          </a:p>
        </p:txBody>
      </p:sp>
      <p:sp>
        <p:nvSpPr>
          <p:cNvPr id="79" name="Google Shape;79;p15"/>
          <p:cNvSpPr txBox="1"/>
          <p:nvPr/>
        </p:nvSpPr>
        <p:spPr>
          <a:xfrm>
            <a:off x="-101575" y="2500800"/>
            <a:ext cx="1371600" cy="140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600">
                <a:solidFill>
                  <a:srgbClr val="FFFFFF"/>
                </a:solidFill>
              </a:rPr>
              <a:t>350+</a:t>
            </a:r>
            <a:endParaRPr b="1" sz="3600">
              <a:solidFill>
                <a:srgbClr val="FFFFFF"/>
              </a:solidFill>
            </a:endParaRPr>
          </a:p>
          <a:p>
            <a:pPr indent="0" lvl="0" marL="0" rtl="0" algn="ctr">
              <a:spcBef>
                <a:spcPts val="0"/>
              </a:spcBef>
              <a:spcAft>
                <a:spcPts val="0"/>
              </a:spcAft>
              <a:buNone/>
            </a:pPr>
            <a:r>
              <a:rPr lang="en-GB">
                <a:solidFill>
                  <a:srgbClr val="FFFFFF"/>
                </a:solidFill>
              </a:rPr>
              <a:t>ATHLETES TRUSTED BRAND</a:t>
            </a:r>
            <a:endParaRPr>
              <a:solidFill>
                <a:srgbClr val="FFFFFF"/>
              </a:solidFill>
            </a:endParaRPr>
          </a:p>
        </p:txBody>
      </p:sp>
      <p:sp>
        <p:nvSpPr>
          <p:cNvPr id="80" name="Google Shape;80;p15"/>
          <p:cNvSpPr txBox="1"/>
          <p:nvPr/>
        </p:nvSpPr>
        <p:spPr>
          <a:xfrm>
            <a:off x="7316975" y="1093800"/>
            <a:ext cx="1490400" cy="1407000"/>
          </a:xfrm>
          <a:prstGeom prst="rect">
            <a:avLst/>
          </a:prstGeom>
          <a:noFill/>
          <a:ln>
            <a:noFill/>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b="1" lang="en-GB" sz="6900">
                <a:solidFill>
                  <a:srgbClr val="FFFFFF"/>
                </a:solidFill>
              </a:rPr>
              <a:t>17</a:t>
            </a:r>
            <a:endParaRPr b="1" sz="6900">
              <a:solidFill>
                <a:srgbClr val="FFFFFF"/>
              </a:solidFill>
            </a:endParaRPr>
          </a:p>
          <a:p>
            <a:pPr indent="0" lvl="0" marL="0" rtl="0" algn="ctr">
              <a:spcBef>
                <a:spcPts val="0"/>
              </a:spcBef>
              <a:spcAft>
                <a:spcPts val="0"/>
              </a:spcAft>
              <a:buNone/>
            </a:pPr>
            <a:r>
              <a:rPr lang="en-GB" sz="1300">
                <a:solidFill>
                  <a:srgbClr val="FFFFFF"/>
                </a:solidFill>
              </a:rPr>
              <a:t>COUNTRIES PRODUCING </a:t>
            </a:r>
            <a:r>
              <a:rPr lang="en-GB">
                <a:solidFill>
                  <a:srgbClr val="FFFFFF"/>
                </a:solidFill>
              </a:rPr>
              <a:t>&gt;100K</a:t>
            </a:r>
            <a:endParaRPr>
              <a:solidFill>
                <a:srgbClr val="FFFFFF"/>
              </a:solidFill>
            </a:endParaRPr>
          </a:p>
          <a:p>
            <a:pPr indent="0" lvl="0" marL="0" rtl="0" algn="ctr">
              <a:spcBef>
                <a:spcPts val="0"/>
              </a:spcBef>
              <a:spcAft>
                <a:spcPts val="0"/>
              </a:spcAft>
              <a:buNone/>
            </a:pPr>
            <a:r>
              <a:rPr lang="en-GB">
                <a:solidFill>
                  <a:srgbClr val="FFFFFF"/>
                </a:solidFill>
              </a:rPr>
              <a:t>ORDERS </a:t>
            </a:r>
            <a:endParaRPr>
              <a:solidFill>
                <a:srgbClr val="FFFFFF"/>
              </a:solidFill>
            </a:endParaRPr>
          </a:p>
        </p:txBody>
      </p:sp>
      <p:sp>
        <p:nvSpPr>
          <p:cNvPr id="81" name="Google Shape;81;p15"/>
          <p:cNvSpPr txBox="1"/>
          <p:nvPr/>
        </p:nvSpPr>
        <p:spPr>
          <a:xfrm>
            <a:off x="1484700" y="3907800"/>
            <a:ext cx="1174500" cy="969600"/>
          </a:xfrm>
          <a:prstGeom prst="rect">
            <a:avLst/>
          </a:prstGeom>
          <a:noFill/>
          <a:ln>
            <a:noFill/>
          </a:ln>
        </p:spPr>
        <p:txBody>
          <a:bodyPr anchorCtr="0" anchor="t" bIns="91425" lIns="91425" spcFirstLastPara="1" rIns="91425" wrap="square" tIns="91425">
            <a:noAutofit/>
          </a:bodyPr>
          <a:lstStyle/>
          <a:p>
            <a:pPr indent="0" lvl="0" marL="0" rtl="0" algn="ctr">
              <a:lnSpc>
                <a:spcPct val="50000"/>
              </a:lnSpc>
              <a:spcBef>
                <a:spcPts val="0"/>
              </a:spcBef>
              <a:spcAft>
                <a:spcPts val="0"/>
              </a:spcAft>
              <a:buNone/>
            </a:pPr>
            <a:r>
              <a:rPr b="1" lang="en-GB" sz="5800">
                <a:solidFill>
                  <a:srgbClr val="FFFFFF"/>
                </a:solidFill>
              </a:rPr>
              <a:t>5+</a:t>
            </a:r>
            <a:endParaRPr b="1" sz="5800">
              <a:solidFill>
                <a:srgbClr val="FFFFFF"/>
              </a:solidFill>
            </a:endParaRPr>
          </a:p>
          <a:p>
            <a:pPr indent="0" lvl="0" marL="0" rtl="0" algn="ctr">
              <a:lnSpc>
                <a:spcPct val="50000"/>
              </a:lnSpc>
              <a:spcBef>
                <a:spcPts val="0"/>
              </a:spcBef>
              <a:spcAft>
                <a:spcPts val="0"/>
              </a:spcAft>
              <a:buNone/>
            </a:pPr>
            <a:r>
              <a:rPr lang="en-GB" sz="1500">
                <a:solidFill>
                  <a:srgbClr val="FFFFFF"/>
                </a:solidFill>
              </a:rPr>
              <a:t>AWARDS</a:t>
            </a:r>
            <a:endParaRPr sz="15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87" name="Google Shape;87;p16"/>
          <p:cNvSpPr/>
          <p:nvPr/>
        </p:nvSpPr>
        <p:spPr>
          <a:xfrm>
            <a:off x="1393724" y="605600"/>
            <a:ext cx="1426896" cy="763236"/>
          </a:xfrm>
          <a:prstGeom prst="cloud">
            <a:avLst/>
          </a:prstGeom>
          <a:solidFill>
            <a:srgbClr val="02C7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538875" y="1991125"/>
            <a:ext cx="1277532" cy="671976"/>
          </a:xfrm>
          <a:prstGeom prst="cloud">
            <a:avLst/>
          </a:prstGeom>
          <a:solidFill>
            <a:srgbClr val="02C7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6366100" y="1899775"/>
            <a:ext cx="1373112" cy="671976"/>
          </a:xfrm>
          <a:prstGeom prst="cloud">
            <a:avLst/>
          </a:prstGeom>
          <a:solidFill>
            <a:srgbClr val="02C7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6523700" y="127500"/>
            <a:ext cx="1373112" cy="671976"/>
          </a:xfrm>
          <a:prstGeom prst="cloud">
            <a:avLst/>
          </a:prstGeom>
          <a:solidFill>
            <a:srgbClr val="02C7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NIKE</a:t>
            </a:r>
            <a:endParaRPr/>
          </a:p>
        </p:txBody>
      </p:sp>
      <p:sp>
        <p:nvSpPr>
          <p:cNvPr id="91" name="Google Shape;91;p16"/>
          <p:cNvSpPr txBox="1"/>
          <p:nvPr/>
        </p:nvSpPr>
        <p:spPr>
          <a:xfrm>
            <a:off x="1725325" y="730775"/>
            <a:ext cx="8640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Analysis</a:t>
            </a:r>
            <a:endParaRPr/>
          </a:p>
        </p:txBody>
      </p:sp>
      <p:sp>
        <p:nvSpPr>
          <p:cNvPr id="92" name="Google Shape;92;p16"/>
          <p:cNvSpPr txBox="1"/>
          <p:nvPr/>
        </p:nvSpPr>
        <p:spPr>
          <a:xfrm>
            <a:off x="831277" y="2124915"/>
            <a:ext cx="8124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t>DATA</a:t>
            </a:r>
            <a:endParaRPr sz="1700"/>
          </a:p>
        </p:txBody>
      </p:sp>
      <p:sp>
        <p:nvSpPr>
          <p:cNvPr id="93" name="Google Shape;93;p16"/>
          <p:cNvSpPr txBox="1"/>
          <p:nvPr/>
        </p:nvSpPr>
        <p:spPr>
          <a:xfrm>
            <a:off x="6658164" y="2033563"/>
            <a:ext cx="10086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Insights</a:t>
            </a:r>
            <a:endParaRPr sz="1600"/>
          </a:p>
        </p:txBody>
      </p:sp>
      <p:pic>
        <p:nvPicPr>
          <p:cNvPr id="94" name="Google Shape;94;p16"/>
          <p:cNvPicPr preferRelativeResize="0"/>
          <p:nvPr/>
        </p:nvPicPr>
        <p:blipFill>
          <a:blip r:embed="rId4">
            <a:alphaModFix/>
          </a:blip>
          <a:stretch>
            <a:fillRect/>
          </a:stretch>
        </p:blipFill>
        <p:spPr>
          <a:xfrm>
            <a:off x="0" y="0"/>
            <a:ext cx="9144000" cy="5143500"/>
          </a:xfrm>
          <a:prstGeom prst="rect">
            <a:avLst/>
          </a:prstGeom>
          <a:noFill/>
          <a:ln>
            <a:noFill/>
          </a:ln>
        </p:spPr>
      </p:pic>
      <p:pic>
        <p:nvPicPr>
          <p:cNvPr id="95" name="Google Shape;95;p16"/>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96" name="Google Shape;96;p16"/>
          <p:cNvSpPr/>
          <p:nvPr/>
        </p:nvSpPr>
        <p:spPr>
          <a:xfrm>
            <a:off x="1393724" y="605600"/>
            <a:ext cx="1426896" cy="763236"/>
          </a:xfrm>
          <a:prstGeom prst="cloud">
            <a:avLst/>
          </a:prstGeom>
          <a:solidFill>
            <a:srgbClr val="02C7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538875" y="1991125"/>
            <a:ext cx="1277532" cy="671976"/>
          </a:xfrm>
          <a:prstGeom prst="cloud">
            <a:avLst/>
          </a:prstGeom>
          <a:solidFill>
            <a:srgbClr val="02C7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6366100" y="1899775"/>
            <a:ext cx="1373112" cy="671976"/>
          </a:xfrm>
          <a:prstGeom prst="cloud">
            <a:avLst/>
          </a:prstGeom>
          <a:solidFill>
            <a:srgbClr val="02C7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6523700" y="127500"/>
            <a:ext cx="1373112" cy="671976"/>
          </a:xfrm>
          <a:prstGeom prst="cloud">
            <a:avLst/>
          </a:prstGeom>
          <a:solidFill>
            <a:srgbClr val="02C7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NIKE</a:t>
            </a:r>
            <a:endParaRPr/>
          </a:p>
        </p:txBody>
      </p:sp>
      <p:sp>
        <p:nvSpPr>
          <p:cNvPr id="100" name="Google Shape;100;p16"/>
          <p:cNvSpPr txBox="1"/>
          <p:nvPr/>
        </p:nvSpPr>
        <p:spPr>
          <a:xfrm>
            <a:off x="1725325" y="730775"/>
            <a:ext cx="8640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Analysis</a:t>
            </a:r>
            <a:endParaRPr/>
          </a:p>
        </p:txBody>
      </p:sp>
      <p:sp>
        <p:nvSpPr>
          <p:cNvPr id="101" name="Google Shape;101;p16"/>
          <p:cNvSpPr txBox="1"/>
          <p:nvPr/>
        </p:nvSpPr>
        <p:spPr>
          <a:xfrm>
            <a:off x="831277" y="2124915"/>
            <a:ext cx="8124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t>DATA</a:t>
            </a:r>
            <a:endParaRPr sz="1700"/>
          </a:p>
        </p:txBody>
      </p:sp>
      <p:sp>
        <p:nvSpPr>
          <p:cNvPr id="102" name="Google Shape;102;p16"/>
          <p:cNvSpPr txBox="1"/>
          <p:nvPr/>
        </p:nvSpPr>
        <p:spPr>
          <a:xfrm>
            <a:off x="6658175" y="1938301"/>
            <a:ext cx="1008600" cy="4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Insights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0" y="0"/>
            <a:ext cx="9144000" cy="5148864"/>
          </a:xfrm>
          <a:prstGeom prst="rect">
            <a:avLst/>
          </a:prstGeom>
          <a:noFill/>
          <a:ln>
            <a:noFill/>
          </a:ln>
        </p:spPr>
      </p:pic>
      <p:sp>
        <p:nvSpPr>
          <p:cNvPr id="108" name="Google Shape;108;p17"/>
          <p:cNvSpPr txBox="1"/>
          <p:nvPr/>
        </p:nvSpPr>
        <p:spPr>
          <a:xfrm>
            <a:off x="0" y="150000"/>
            <a:ext cx="9144000" cy="119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500">
                <a:solidFill>
                  <a:srgbClr val="FFFFFF"/>
                </a:solidFill>
                <a:latin typeface="Merriweather"/>
                <a:ea typeface="Merriweather"/>
                <a:cs typeface="Merriweather"/>
                <a:sym typeface="Merriweather"/>
              </a:rPr>
              <a:t>Our Analysis is based on the following assumptions to make data more manageable</a:t>
            </a:r>
            <a:endParaRPr b="1" sz="2500">
              <a:solidFill>
                <a:srgbClr val="FFFFFF"/>
              </a:solidFill>
              <a:latin typeface="Merriweather"/>
              <a:ea typeface="Merriweather"/>
              <a:cs typeface="Merriweather"/>
              <a:sym typeface="Merriweather"/>
            </a:endParaRPr>
          </a:p>
        </p:txBody>
      </p:sp>
      <p:sp>
        <p:nvSpPr>
          <p:cNvPr id="109" name="Google Shape;109;p17"/>
          <p:cNvSpPr txBox="1"/>
          <p:nvPr/>
        </p:nvSpPr>
        <p:spPr>
          <a:xfrm>
            <a:off x="1616425" y="1229700"/>
            <a:ext cx="7346400" cy="3464400"/>
          </a:xfrm>
          <a:prstGeom prst="rect">
            <a:avLst/>
          </a:prstGeom>
          <a:noFill/>
          <a:ln>
            <a:noFill/>
          </a:ln>
        </p:spPr>
        <p:txBody>
          <a:bodyPr anchorCtr="0" anchor="ctr" bIns="91425" lIns="91425" spcFirstLastPara="1" rIns="91425" wrap="square" tIns="91425">
            <a:noAutofit/>
          </a:bodyPr>
          <a:lstStyle/>
          <a:p>
            <a:pPr indent="-349250" lvl="0" marL="457200" rtl="0" algn="l">
              <a:spcBef>
                <a:spcPts val="0"/>
              </a:spcBef>
              <a:spcAft>
                <a:spcPts val="0"/>
              </a:spcAft>
              <a:buClr>
                <a:srgbClr val="FFFFFF"/>
              </a:buClr>
              <a:buSzPts val="1900"/>
              <a:buChar char="●"/>
            </a:pPr>
            <a:r>
              <a:rPr lang="en-GB" sz="1900">
                <a:solidFill>
                  <a:srgbClr val="FFFFFF"/>
                </a:solidFill>
                <a:latin typeface="Merriweather"/>
                <a:ea typeface="Merriweather"/>
                <a:cs typeface="Merriweather"/>
                <a:sym typeface="Merriweather"/>
              </a:rPr>
              <a:t>The time range we have chosen for our analysis of Nike’s Data is from </a:t>
            </a:r>
            <a:r>
              <a:rPr b="1" lang="en-GB" sz="1900">
                <a:solidFill>
                  <a:srgbClr val="FFFFFF"/>
                </a:solidFill>
                <a:latin typeface="Merriweather"/>
                <a:ea typeface="Merriweather"/>
                <a:cs typeface="Merriweather"/>
                <a:sym typeface="Merriweather"/>
              </a:rPr>
              <a:t>August 1, 2020</a:t>
            </a:r>
            <a:r>
              <a:rPr lang="en-GB" sz="1900">
                <a:solidFill>
                  <a:srgbClr val="FFFFFF"/>
                </a:solidFill>
                <a:latin typeface="Merriweather"/>
                <a:ea typeface="Merriweather"/>
                <a:cs typeface="Merriweather"/>
                <a:sym typeface="Merriweather"/>
              </a:rPr>
              <a:t> </a:t>
            </a:r>
            <a:r>
              <a:rPr b="1" lang="en-GB" sz="1900">
                <a:solidFill>
                  <a:srgbClr val="FFFFFF"/>
                </a:solidFill>
                <a:latin typeface="Merriweather"/>
                <a:ea typeface="Merriweather"/>
                <a:cs typeface="Merriweather"/>
                <a:sym typeface="Merriweather"/>
              </a:rPr>
              <a:t>to October 7, 2020</a:t>
            </a:r>
            <a:r>
              <a:rPr lang="en-GB" sz="1900">
                <a:solidFill>
                  <a:srgbClr val="FFFFFF"/>
                </a:solidFill>
                <a:latin typeface="Merriweather"/>
                <a:ea typeface="Merriweather"/>
                <a:cs typeface="Merriweather"/>
                <a:sym typeface="Merriweather"/>
              </a:rPr>
              <a:t>, </a:t>
            </a:r>
            <a:r>
              <a:rPr lang="en-GB" sz="1900">
                <a:solidFill>
                  <a:srgbClr val="FFFFFF"/>
                </a:solidFill>
                <a:latin typeface="Merriweather"/>
                <a:ea typeface="Merriweather"/>
                <a:cs typeface="Merriweather"/>
                <a:sym typeface="Merriweather"/>
              </a:rPr>
              <a:t>because</a:t>
            </a:r>
            <a:r>
              <a:rPr lang="en-GB" sz="1900">
                <a:solidFill>
                  <a:srgbClr val="FFFFFF"/>
                </a:solidFill>
                <a:latin typeface="Merriweather"/>
                <a:ea typeface="Merriweather"/>
                <a:cs typeface="Merriweather"/>
                <a:sym typeface="Merriweather"/>
              </a:rPr>
              <a:t> of the seasonality and high loading time of May data.</a:t>
            </a:r>
            <a:endParaRPr sz="800">
              <a:solidFill>
                <a:srgbClr val="FFFFFF"/>
              </a:solidFill>
              <a:latin typeface="Merriweather"/>
              <a:ea typeface="Merriweather"/>
              <a:cs typeface="Merriweather"/>
              <a:sym typeface="Merriweather"/>
            </a:endParaRPr>
          </a:p>
          <a:p>
            <a:pPr indent="0" lvl="0" marL="457200" rtl="0" algn="l">
              <a:spcBef>
                <a:spcPts val="0"/>
              </a:spcBef>
              <a:spcAft>
                <a:spcPts val="0"/>
              </a:spcAft>
              <a:buNone/>
            </a:pPr>
            <a:r>
              <a:t/>
            </a:r>
            <a:endParaRPr sz="800">
              <a:solidFill>
                <a:srgbClr val="FFFFFF"/>
              </a:solidFill>
              <a:latin typeface="Merriweather"/>
              <a:ea typeface="Merriweather"/>
              <a:cs typeface="Merriweather"/>
              <a:sym typeface="Merriweather"/>
            </a:endParaRPr>
          </a:p>
          <a:p>
            <a:pPr indent="-349250" lvl="0" marL="457200" rtl="0" algn="l">
              <a:spcBef>
                <a:spcPts val="0"/>
              </a:spcBef>
              <a:spcAft>
                <a:spcPts val="0"/>
              </a:spcAft>
              <a:buClr>
                <a:srgbClr val="FFFFFF"/>
              </a:buClr>
              <a:buSzPts val="1900"/>
              <a:buChar char="●"/>
            </a:pPr>
            <a:r>
              <a:rPr lang="en-GB" sz="1900">
                <a:solidFill>
                  <a:srgbClr val="FFFFFF"/>
                </a:solidFill>
                <a:latin typeface="Merriweather"/>
                <a:ea typeface="Merriweather"/>
                <a:cs typeface="Merriweather"/>
                <a:sym typeface="Merriweather"/>
              </a:rPr>
              <a:t>The analysis, insights and recommendations provided in the following slides are solely </a:t>
            </a:r>
            <a:r>
              <a:rPr b="1" lang="en-GB" sz="1900">
                <a:solidFill>
                  <a:srgbClr val="FFFFFF"/>
                </a:solidFill>
                <a:latin typeface="Merriweather"/>
                <a:ea typeface="Merriweather"/>
                <a:cs typeface="Merriweather"/>
                <a:sym typeface="Merriweather"/>
              </a:rPr>
              <a:t>based on data from Nike’s website</a:t>
            </a:r>
            <a:r>
              <a:rPr lang="en-GB" sz="1900">
                <a:solidFill>
                  <a:srgbClr val="FFFFFF"/>
                </a:solidFill>
                <a:latin typeface="Merriweather"/>
                <a:ea typeface="Merriweather"/>
                <a:cs typeface="Merriweather"/>
                <a:sym typeface="Merriweather"/>
              </a:rPr>
              <a:t> and not from Nike’s mobile application.</a:t>
            </a:r>
            <a:endParaRPr sz="1900">
              <a:solidFill>
                <a:srgbClr val="FFFFFF"/>
              </a:solidFill>
              <a:latin typeface="Merriweather"/>
              <a:ea typeface="Merriweather"/>
              <a:cs typeface="Merriweather"/>
              <a:sym typeface="Merriweather"/>
            </a:endParaRPr>
          </a:p>
          <a:p>
            <a:pPr indent="0" lvl="0" marL="457200" rtl="0" algn="l">
              <a:spcBef>
                <a:spcPts val="0"/>
              </a:spcBef>
              <a:spcAft>
                <a:spcPts val="0"/>
              </a:spcAft>
              <a:buNone/>
            </a:pPr>
            <a:r>
              <a:t/>
            </a:r>
            <a:endParaRPr sz="800">
              <a:solidFill>
                <a:srgbClr val="FFFFFF"/>
              </a:solidFill>
              <a:latin typeface="Merriweather"/>
              <a:ea typeface="Merriweather"/>
              <a:cs typeface="Merriweather"/>
              <a:sym typeface="Merriweather"/>
            </a:endParaRPr>
          </a:p>
          <a:p>
            <a:pPr indent="-349250" lvl="0" marL="457200" rtl="0" algn="l">
              <a:spcBef>
                <a:spcPts val="0"/>
              </a:spcBef>
              <a:spcAft>
                <a:spcPts val="0"/>
              </a:spcAft>
              <a:buClr>
                <a:srgbClr val="FFFFFF"/>
              </a:buClr>
              <a:buSzPts val="1900"/>
              <a:buChar char="●"/>
            </a:pPr>
            <a:r>
              <a:rPr lang="en-GB" sz="1900">
                <a:solidFill>
                  <a:srgbClr val="FFFFFF"/>
                </a:solidFill>
                <a:latin typeface="Merriweather"/>
                <a:ea typeface="Merriweather"/>
                <a:cs typeface="Merriweather"/>
                <a:sym typeface="Merriweather"/>
              </a:rPr>
              <a:t>For some Dimensions, </a:t>
            </a:r>
            <a:r>
              <a:rPr b="1" lang="en-GB" sz="1900">
                <a:solidFill>
                  <a:srgbClr val="FFFFFF"/>
                </a:solidFill>
                <a:latin typeface="Merriweather"/>
                <a:ea typeface="Merriweather"/>
                <a:cs typeface="Merriweather"/>
                <a:sym typeface="Merriweather"/>
              </a:rPr>
              <a:t>percentage of Unspecified/Undefined data</a:t>
            </a:r>
            <a:r>
              <a:rPr lang="en-GB" sz="1900">
                <a:solidFill>
                  <a:srgbClr val="FFFFFF"/>
                </a:solidFill>
                <a:latin typeface="Merriweather"/>
                <a:ea typeface="Merriweather"/>
                <a:cs typeface="Merriweather"/>
                <a:sym typeface="Merriweather"/>
              </a:rPr>
              <a:t> was </a:t>
            </a:r>
            <a:r>
              <a:rPr b="1" lang="en-GB" sz="1900">
                <a:solidFill>
                  <a:srgbClr val="FFFFFF"/>
                </a:solidFill>
                <a:latin typeface="Merriweather"/>
                <a:ea typeface="Merriweather"/>
                <a:cs typeface="Merriweather"/>
                <a:sym typeface="Merriweather"/>
              </a:rPr>
              <a:t>more than 95</a:t>
            </a:r>
            <a:r>
              <a:rPr lang="en-GB" sz="1900">
                <a:solidFill>
                  <a:srgbClr val="FFFFFF"/>
                </a:solidFill>
                <a:latin typeface="Merriweather"/>
                <a:ea typeface="Merriweather"/>
                <a:cs typeface="Merriweather"/>
                <a:sym typeface="Merriweather"/>
              </a:rPr>
              <a:t>. So, in those cases, we </a:t>
            </a:r>
            <a:r>
              <a:rPr b="1" lang="en-GB" sz="1900">
                <a:solidFill>
                  <a:srgbClr val="FFFFFF"/>
                </a:solidFill>
                <a:latin typeface="Merriweather"/>
                <a:ea typeface="Merriweather"/>
                <a:cs typeface="Merriweather"/>
                <a:sym typeface="Merriweather"/>
              </a:rPr>
              <a:t>decided to ignore those dimensions</a:t>
            </a:r>
            <a:r>
              <a:rPr lang="en-GB" sz="1900">
                <a:solidFill>
                  <a:srgbClr val="FFFFFF"/>
                </a:solidFill>
                <a:latin typeface="Merriweather"/>
                <a:ea typeface="Merriweather"/>
                <a:cs typeface="Merriweather"/>
                <a:sym typeface="Merriweather"/>
              </a:rPr>
              <a:t>.</a:t>
            </a:r>
            <a:endParaRPr sz="1900">
              <a:solidFill>
                <a:srgbClr val="FFFFFF"/>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5" name="Google Shape;115;p18"/>
          <p:cNvSpPr txBox="1"/>
          <p:nvPr/>
        </p:nvSpPr>
        <p:spPr>
          <a:xfrm>
            <a:off x="226375" y="378725"/>
            <a:ext cx="3170700" cy="41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solidFill>
                  <a:srgbClr val="FFFFFF"/>
                </a:solidFill>
                <a:latin typeface="Merriweather"/>
                <a:ea typeface="Merriweather"/>
                <a:cs typeface="Merriweather"/>
                <a:sym typeface="Merriweather"/>
              </a:rPr>
              <a:t>How can we drive users down the Member Funnel ?</a:t>
            </a:r>
            <a:endParaRPr b="1" sz="4000">
              <a:solidFill>
                <a:srgbClr val="FFFFFF"/>
              </a:solidFill>
              <a:latin typeface="Merriweather"/>
              <a:ea typeface="Merriweather"/>
              <a:cs typeface="Merriweather"/>
              <a:sym typeface="Merriweather"/>
            </a:endParaRPr>
          </a:p>
        </p:txBody>
      </p:sp>
      <p:pic>
        <p:nvPicPr>
          <p:cNvPr id="116" name="Google Shape;116;p18"/>
          <p:cNvPicPr preferRelativeResize="0"/>
          <p:nvPr/>
        </p:nvPicPr>
        <p:blipFill>
          <a:blip r:embed="rId4">
            <a:alphaModFix/>
          </a:blip>
          <a:stretch>
            <a:fillRect/>
          </a:stretch>
        </p:blipFill>
        <p:spPr>
          <a:xfrm>
            <a:off x="4096425" y="310913"/>
            <a:ext cx="4527913" cy="4521675"/>
          </a:xfrm>
          <a:prstGeom prst="rect">
            <a:avLst/>
          </a:prstGeom>
          <a:noFill/>
          <a:ln>
            <a:noFill/>
          </a:ln>
        </p:spPr>
      </p:pic>
      <p:sp>
        <p:nvSpPr>
          <p:cNvPr id="117" name="Google Shape;117;p18"/>
          <p:cNvSpPr txBox="1"/>
          <p:nvPr/>
        </p:nvSpPr>
        <p:spPr>
          <a:xfrm>
            <a:off x="6997925" y="1189400"/>
            <a:ext cx="2012400" cy="437100"/>
          </a:xfrm>
          <a:prstGeom prst="rect">
            <a:avLst/>
          </a:prstGeom>
          <a:solidFill>
            <a:srgbClr val="666666"/>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erriweather"/>
                <a:ea typeface="Merriweather"/>
                <a:cs typeface="Merriweather"/>
                <a:sym typeface="Merriweather"/>
              </a:rPr>
              <a:t>Unknown to Nike</a:t>
            </a:r>
            <a:endParaRPr sz="1600">
              <a:solidFill>
                <a:srgbClr val="FFFFFF"/>
              </a:solidFill>
              <a:latin typeface="Merriweather"/>
              <a:ea typeface="Merriweather"/>
              <a:cs typeface="Merriweather"/>
              <a:sym typeface="Merriweather"/>
            </a:endParaRPr>
          </a:p>
        </p:txBody>
      </p:sp>
      <p:sp>
        <p:nvSpPr>
          <p:cNvPr id="118" name="Google Shape;118;p18"/>
          <p:cNvSpPr txBox="1"/>
          <p:nvPr/>
        </p:nvSpPr>
        <p:spPr>
          <a:xfrm>
            <a:off x="6844725" y="2214125"/>
            <a:ext cx="1697100" cy="4371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erriweather"/>
                <a:ea typeface="Merriweather"/>
                <a:cs typeface="Merriweather"/>
                <a:sym typeface="Merriweather"/>
              </a:rPr>
              <a:t>Known to Nike</a:t>
            </a:r>
            <a:endParaRPr sz="1600">
              <a:solidFill>
                <a:srgbClr val="FFFFFF"/>
              </a:solidFill>
              <a:latin typeface="Merriweather"/>
              <a:ea typeface="Merriweather"/>
              <a:cs typeface="Merriweather"/>
              <a:sym typeface="Merriweather"/>
            </a:endParaRPr>
          </a:p>
        </p:txBody>
      </p:sp>
      <p:sp>
        <p:nvSpPr>
          <p:cNvPr id="119" name="Google Shape;119;p18"/>
          <p:cNvSpPr txBox="1"/>
          <p:nvPr/>
        </p:nvSpPr>
        <p:spPr>
          <a:xfrm>
            <a:off x="6738700" y="3062725"/>
            <a:ext cx="1165200" cy="4371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erriweather"/>
                <a:ea typeface="Merriweather"/>
                <a:cs typeface="Merriweather"/>
                <a:sym typeface="Merriweather"/>
              </a:rPr>
              <a:t>Members</a:t>
            </a:r>
            <a:endParaRPr sz="1600">
              <a:solidFill>
                <a:srgbClr val="FFFFFF"/>
              </a:solidFill>
              <a:latin typeface="Merriweather"/>
              <a:ea typeface="Merriweather"/>
              <a:cs typeface="Merriweather"/>
              <a:sym typeface="Merriweather"/>
            </a:endParaRPr>
          </a:p>
        </p:txBody>
      </p:sp>
      <p:sp>
        <p:nvSpPr>
          <p:cNvPr id="120" name="Google Shape;120;p18"/>
          <p:cNvSpPr txBox="1"/>
          <p:nvPr/>
        </p:nvSpPr>
        <p:spPr>
          <a:xfrm>
            <a:off x="6449775" y="3956225"/>
            <a:ext cx="2487000" cy="3873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erriweather"/>
                <a:ea typeface="Merriweather"/>
                <a:cs typeface="Merriweather"/>
                <a:sym typeface="Merriweather"/>
              </a:rPr>
              <a:t>Gamified Engagement</a:t>
            </a:r>
            <a:endParaRPr sz="1600">
              <a:solidFill>
                <a:srgbClr val="FFFFFF"/>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126" name="Google Shape;126;p19"/>
          <p:cNvSpPr txBox="1"/>
          <p:nvPr/>
        </p:nvSpPr>
        <p:spPr>
          <a:xfrm>
            <a:off x="0" y="102100"/>
            <a:ext cx="9144000" cy="854400"/>
          </a:xfrm>
          <a:prstGeom prst="rect">
            <a:avLst/>
          </a:prstGeom>
          <a:noFill/>
          <a:ln>
            <a:noFill/>
          </a:ln>
        </p:spPr>
        <p:txBody>
          <a:bodyPr anchorCtr="0" anchor="ctr" bIns="91425" lIns="91425" spcFirstLastPara="1" rIns="91425" wrap="square" tIns="91425">
            <a:noAutofit/>
          </a:bodyPr>
          <a:lstStyle/>
          <a:p>
            <a:pPr indent="-387350" lvl="0" marL="457200" rtl="0" algn="ctr">
              <a:spcBef>
                <a:spcPts val="0"/>
              </a:spcBef>
              <a:spcAft>
                <a:spcPts val="0"/>
              </a:spcAft>
              <a:buClr>
                <a:schemeClr val="dk1"/>
              </a:buClr>
              <a:buSzPts val="2500"/>
              <a:buFont typeface="Merriweather"/>
              <a:buChar char="➢"/>
            </a:pPr>
            <a:r>
              <a:rPr b="1" lang="en-GB" sz="2500">
                <a:solidFill>
                  <a:schemeClr val="dk1"/>
                </a:solidFill>
                <a:latin typeface="Merriweather"/>
                <a:ea typeface="Merriweather"/>
                <a:cs typeface="Merriweather"/>
                <a:sym typeface="Merriweather"/>
              </a:rPr>
              <a:t>Evaluating t</a:t>
            </a:r>
            <a:r>
              <a:rPr b="1" lang="en-GB" sz="2500">
                <a:solidFill>
                  <a:schemeClr val="dk1"/>
                </a:solidFill>
                <a:latin typeface="Merriweather"/>
                <a:ea typeface="Merriweather"/>
                <a:cs typeface="Merriweather"/>
                <a:sym typeface="Merriweather"/>
              </a:rPr>
              <a:t>hings that occur in a session that doesn’t purchase</a:t>
            </a:r>
            <a:endParaRPr b="1" sz="1200">
              <a:latin typeface="Merriweather"/>
              <a:ea typeface="Merriweather"/>
              <a:cs typeface="Merriweather"/>
              <a:sym typeface="Merriweather"/>
            </a:endParaRPr>
          </a:p>
        </p:txBody>
      </p:sp>
      <p:sp>
        <p:nvSpPr>
          <p:cNvPr id="127" name="Google Shape;127;p19"/>
          <p:cNvSpPr txBox="1"/>
          <p:nvPr/>
        </p:nvSpPr>
        <p:spPr>
          <a:xfrm>
            <a:off x="439200" y="956500"/>
            <a:ext cx="8265600" cy="35913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t/>
            </a:r>
            <a:endParaRPr>
              <a:solidFill>
                <a:schemeClr val="dk2"/>
              </a:solidFill>
              <a:latin typeface="Merriweather"/>
              <a:ea typeface="Merriweather"/>
              <a:cs typeface="Merriweather"/>
              <a:sym typeface="Merriweather"/>
            </a:endParaRPr>
          </a:p>
          <a:p>
            <a:pPr indent="0" lvl="0" marL="0" rtl="0" algn="l">
              <a:spcBef>
                <a:spcPts val="1600"/>
              </a:spcBef>
              <a:spcAft>
                <a:spcPts val="0"/>
              </a:spcAft>
              <a:buNone/>
            </a:pPr>
            <a:r>
              <a:t/>
            </a:r>
            <a:endParaRPr/>
          </a:p>
        </p:txBody>
      </p:sp>
      <p:pic>
        <p:nvPicPr>
          <p:cNvPr id="128" name="Google Shape;128;p19" title="Points scored"/>
          <p:cNvPicPr preferRelativeResize="0"/>
          <p:nvPr/>
        </p:nvPicPr>
        <p:blipFill>
          <a:blip r:embed="rId4">
            <a:alphaModFix/>
          </a:blip>
          <a:stretch>
            <a:fillRect/>
          </a:stretch>
        </p:blipFill>
        <p:spPr>
          <a:xfrm>
            <a:off x="1314900" y="956500"/>
            <a:ext cx="6373074" cy="3935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134" name="Google Shape;134;p20"/>
          <p:cNvSpPr txBox="1"/>
          <p:nvPr/>
        </p:nvSpPr>
        <p:spPr>
          <a:xfrm>
            <a:off x="439200" y="956500"/>
            <a:ext cx="8265600" cy="35913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t/>
            </a:r>
            <a:endParaRPr>
              <a:solidFill>
                <a:schemeClr val="dk2"/>
              </a:solidFill>
              <a:latin typeface="Merriweather"/>
              <a:ea typeface="Merriweather"/>
              <a:cs typeface="Merriweather"/>
              <a:sym typeface="Merriweather"/>
            </a:endParaRPr>
          </a:p>
          <a:p>
            <a:pPr indent="0" lvl="0" marL="0" rtl="0" algn="l">
              <a:spcBef>
                <a:spcPts val="1600"/>
              </a:spcBef>
              <a:spcAft>
                <a:spcPts val="0"/>
              </a:spcAft>
              <a:buNone/>
            </a:pPr>
            <a:r>
              <a:t/>
            </a:r>
            <a:endParaRPr/>
          </a:p>
        </p:txBody>
      </p:sp>
      <p:pic>
        <p:nvPicPr>
          <p:cNvPr id="135" name="Google Shape;135;p20" title="Points scored"/>
          <p:cNvPicPr preferRelativeResize="0"/>
          <p:nvPr/>
        </p:nvPicPr>
        <p:blipFill>
          <a:blip r:embed="rId4">
            <a:alphaModFix/>
          </a:blip>
          <a:stretch>
            <a:fillRect/>
          </a:stretch>
        </p:blipFill>
        <p:spPr>
          <a:xfrm>
            <a:off x="100675" y="332150"/>
            <a:ext cx="4471326" cy="2362360"/>
          </a:xfrm>
          <a:prstGeom prst="rect">
            <a:avLst/>
          </a:prstGeom>
          <a:noFill/>
          <a:ln>
            <a:noFill/>
          </a:ln>
        </p:spPr>
      </p:pic>
      <p:pic>
        <p:nvPicPr>
          <p:cNvPr id="136" name="Google Shape;136;p20" title="Discount Voucher Sucess rate (Purchasers)"/>
          <p:cNvPicPr preferRelativeResize="0"/>
          <p:nvPr/>
        </p:nvPicPr>
        <p:blipFill>
          <a:blip r:embed="rId5">
            <a:alphaModFix/>
          </a:blip>
          <a:stretch>
            <a:fillRect/>
          </a:stretch>
        </p:blipFill>
        <p:spPr>
          <a:xfrm>
            <a:off x="4572000" y="332150"/>
            <a:ext cx="4398625" cy="2362350"/>
          </a:xfrm>
          <a:prstGeom prst="rect">
            <a:avLst/>
          </a:prstGeom>
          <a:noFill/>
          <a:ln>
            <a:noFill/>
          </a:ln>
        </p:spPr>
      </p:pic>
      <p:sp>
        <p:nvSpPr>
          <p:cNvPr id="137" name="Google Shape;137;p20"/>
          <p:cNvSpPr txBox="1"/>
          <p:nvPr/>
        </p:nvSpPr>
        <p:spPr>
          <a:xfrm>
            <a:off x="439200" y="2959275"/>
            <a:ext cx="8265600" cy="13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Merriweather"/>
                <a:ea typeface="Merriweather"/>
                <a:cs typeface="Merriweather"/>
                <a:sym typeface="Merriweather"/>
              </a:rPr>
              <a:t>In case of Non Purchasers, Out of 225K when the promotion code is applied, 160K times code </a:t>
            </a:r>
            <a:r>
              <a:rPr lang="en-GB" sz="1600">
                <a:latin typeface="Merriweather"/>
                <a:ea typeface="Merriweather"/>
                <a:cs typeface="Merriweather"/>
                <a:sym typeface="Merriweather"/>
              </a:rPr>
              <a:t>doesn't</a:t>
            </a:r>
            <a:r>
              <a:rPr lang="en-GB" sz="1600">
                <a:latin typeface="Merriweather"/>
                <a:ea typeface="Merriweather"/>
                <a:cs typeface="Merriweather"/>
                <a:sym typeface="Merriweather"/>
              </a:rPr>
              <a:t> work and drive the user away </a:t>
            </a:r>
            <a:r>
              <a:rPr lang="en-GB" sz="1600">
                <a:latin typeface="Merriweather"/>
                <a:ea typeface="Merriweather"/>
                <a:cs typeface="Merriweather"/>
                <a:sym typeface="Merriweather"/>
              </a:rPr>
              <a:t>disappointed</a:t>
            </a:r>
            <a:r>
              <a:rPr lang="en-GB" sz="1600">
                <a:latin typeface="Merriweather"/>
                <a:ea typeface="Merriweather"/>
                <a:cs typeface="Merriweather"/>
                <a:sym typeface="Merriweather"/>
              </a:rPr>
              <a:t>.</a:t>
            </a:r>
            <a:endParaRPr sz="1600">
              <a:latin typeface="Merriweather"/>
              <a:ea typeface="Merriweather"/>
              <a:cs typeface="Merriweather"/>
              <a:sym typeface="Merriweather"/>
            </a:endParaRPr>
          </a:p>
          <a:p>
            <a:pPr indent="0" lvl="0" marL="0" rtl="0" algn="l">
              <a:spcBef>
                <a:spcPts val="0"/>
              </a:spcBef>
              <a:spcAft>
                <a:spcPts val="0"/>
              </a:spcAft>
              <a:buNone/>
            </a:pPr>
            <a:r>
              <a:rPr lang="en-GB" sz="1600">
                <a:latin typeface="Merriweather"/>
                <a:ea typeface="Merriweather"/>
                <a:cs typeface="Merriweather"/>
                <a:sym typeface="Merriweather"/>
              </a:rPr>
              <a:t>On the other hand, Out of 590K times promotion code is applied, 323K times code work and help in the purchase order.</a:t>
            </a:r>
            <a:endParaRPr sz="16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1"/>
          <p:cNvPicPr preferRelativeResize="0"/>
          <p:nvPr/>
        </p:nvPicPr>
        <p:blipFill>
          <a:blip r:embed="rId3">
            <a:alphaModFix/>
          </a:blip>
          <a:stretch>
            <a:fillRect/>
          </a:stretch>
        </p:blipFill>
        <p:spPr>
          <a:xfrm>
            <a:off x="0" y="-5364"/>
            <a:ext cx="9144000" cy="5148864"/>
          </a:xfrm>
          <a:prstGeom prst="rect">
            <a:avLst/>
          </a:prstGeom>
          <a:noFill/>
          <a:ln>
            <a:noFill/>
          </a:ln>
        </p:spPr>
      </p:pic>
      <p:sp>
        <p:nvSpPr>
          <p:cNvPr id="143" name="Google Shape;143;p21"/>
          <p:cNvSpPr txBox="1"/>
          <p:nvPr/>
        </p:nvSpPr>
        <p:spPr>
          <a:xfrm>
            <a:off x="1654650" y="212850"/>
            <a:ext cx="5834700" cy="73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latin typeface="Merriweather"/>
                <a:ea typeface="Merriweather"/>
                <a:cs typeface="Merriweather"/>
                <a:sym typeface="Merriweather"/>
              </a:rPr>
              <a:t>Recommendations</a:t>
            </a:r>
            <a:endParaRPr b="1" sz="3000">
              <a:latin typeface="Merriweather"/>
              <a:ea typeface="Merriweather"/>
              <a:cs typeface="Merriweather"/>
              <a:sym typeface="Merriweather"/>
            </a:endParaRPr>
          </a:p>
        </p:txBody>
      </p:sp>
      <p:sp>
        <p:nvSpPr>
          <p:cNvPr id="144" name="Google Shape;144;p21"/>
          <p:cNvSpPr txBox="1"/>
          <p:nvPr/>
        </p:nvSpPr>
        <p:spPr>
          <a:xfrm>
            <a:off x="234200" y="999875"/>
            <a:ext cx="8683500" cy="3747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Merriweather"/>
              <a:buChar char="●"/>
            </a:pPr>
            <a:r>
              <a:rPr lang="en-GB" sz="1900">
                <a:latin typeface="Merriweather"/>
                <a:ea typeface="Merriweather"/>
                <a:cs typeface="Merriweather"/>
                <a:sym typeface="Merriweather"/>
              </a:rPr>
              <a:t>Providing more Reliable and User likely shipping methods.</a:t>
            </a:r>
            <a:endParaRPr sz="1900">
              <a:latin typeface="Merriweather"/>
              <a:ea typeface="Merriweather"/>
              <a:cs typeface="Merriweather"/>
              <a:sym typeface="Merriweather"/>
            </a:endParaRPr>
          </a:p>
          <a:p>
            <a:pPr indent="0" lvl="0" marL="457200" rtl="0" algn="l">
              <a:spcBef>
                <a:spcPts val="0"/>
              </a:spcBef>
              <a:spcAft>
                <a:spcPts val="0"/>
              </a:spcAft>
              <a:buNone/>
            </a:pPr>
            <a:r>
              <a:t/>
            </a:r>
            <a:endParaRPr sz="700">
              <a:latin typeface="Merriweather"/>
              <a:ea typeface="Merriweather"/>
              <a:cs typeface="Merriweather"/>
              <a:sym typeface="Merriweather"/>
            </a:endParaRPr>
          </a:p>
          <a:p>
            <a:pPr indent="-349250" lvl="0" marL="457200" rtl="0" algn="l">
              <a:spcBef>
                <a:spcPts val="0"/>
              </a:spcBef>
              <a:spcAft>
                <a:spcPts val="0"/>
              </a:spcAft>
              <a:buSzPts val="1900"/>
              <a:buFont typeface="Merriweather"/>
              <a:buChar char="●"/>
            </a:pPr>
            <a:r>
              <a:rPr lang="en-GB" sz="1900">
                <a:latin typeface="Merriweather"/>
                <a:ea typeface="Merriweather"/>
                <a:cs typeface="Merriweather"/>
                <a:sym typeface="Merriweather"/>
              </a:rPr>
              <a:t>Increasing the quantity of Shoes in each size </a:t>
            </a:r>
            <a:r>
              <a:rPr lang="en-GB" sz="1900">
                <a:latin typeface="Merriweather"/>
                <a:ea typeface="Merriweather"/>
                <a:cs typeface="Merriweather"/>
                <a:sym typeface="Merriweather"/>
              </a:rPr>
              <a:t>category may increase in purchase number. Moreover, M size category is the most favourable among the customers.</a:t>
            </a:r>
            <a:endParaRPr sz="1900">
              <a:latin typeface="Merriweather"/>
              <a:ea typeface="Merriweather"/>
              <a:cs typeface="Merriweather"/>
              <a:sym typeface="Merriweather"/>
            </a:endParaRPr>
          </a:p>
          <a:p>
            <a:pPr indent="0" lvl="0" marL="457200" rtl="0" algn="l">
              <a:spcBef>
                <a:spcPts val="0"/>
              </a:spcBef>
              <a:spcAft>
                <a:spcPts val="0"/>
              </a:spcAft>
              <a:buNone/>
            </a:pPr>
            <a:r>
              <a:t/>
            </a:r>
            <a:endParaRPr sz="700">
              <a:latin typeface="Merriweather"/>
              <a:ea typeface="Merriweather"/>
              <a:cs typeface="Merriweather"/>
              <a:sym typeface="Merriweather"/>
            </a:endParaRPr>
          </a:p>
          <a:p>
            <a:pPr indent="-349250" lvl="0" marL="457200" rtl="0" algn="l">
              <a:spcBef>
                <a:spcPts val="0"/>
              </a:spcBef>
              <a:spcAft>
                <a:spcPts val="0"/>
              </a:spcAft>
              <a:buSzPts val="1900"/>
              <a:buFont typeface="Merriweather"/>
              <a:buChar char="●"/>
            </a:pPr>
            <a:r>
              <a:rPr lang="en-GB" sz="1900">
                <a:solidFill>
                  <a:schemeClr val="dk1"/>
                </a:solidFill>
                <a:latin typeface="Merriweather"/>
                <a:ea typeface="Merriweather"/>
                <a:cs typeface="Merriweather"/>
                <a:sym typeface="Merriweather"/>
              </a:rPr>
              <a:t>Improving the colour(black/white) ranges/designs for every shoes may help to drive the user.</a:t>
            </a:r>
            <a:endParaRPr sz="19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700">
              <a:solidFill>
                <a:schemeClr val="dk1"/>
              </a:solidFill>
              <a:latin typeface="Merriweather"/>
              <a:ea typeface="Merriweather"/>
              <a:cs typeface="Merriweather"/>
              <a:sym typeface="Merriweather"/>
            </a:endParaRPr>
          </a:p>
          <a:p>
            <a:pPr indent="-349250" lvl="0" marL="457200" rtl="0" algn="l">
              <a:spcBef>
                <a:spcPts val="0"/>
              </a:spcBef>
              <a:spcAft>
                <a:spcPts val="0"/>
              </a:spcAft>
              <a:buSzPts val="1900"/>
              <a:buFont typeface="Merriweather"/>
              <a:buChar char="●"/>
            </a:pPr>
            <a:r>
              <a:rPr lang="en-GB" sz="1900">
                <a:solidFill>
                  <a:schemeClr val="dk1"/>
                </a:solidFill>
                <a:latin typeface="Merriweather"/>
                <a:ea typeface="Merriweather"/>
                <a:cs typeface="Merriweather"/>
                <a:sym typeface="Merriweather"/>
              </a:rPr>
              <a:t>Providing more consistent and working promotion code instead of changing every week may help the user to buy products.</a:t>
            </a:r>
            <a:endParaRPr sz="1900">
              <a:solidFill>
                <a:schemeClr val="dk1"/>
              </a:solidFill>
              <a:latin typeface="Merriweather"/>
              <a:ea typeface="Merriweather"/>
              <a:cs typeface="Merriweather"/>
              <a:sym typeface="Merriweather"/>
            </a:endParaRPr>
          </a:p>
          <a:p>
            <a:pPr indent="0" lvl="0" marL="457200" rtl="0" algn="l">
              <a:lnSpc>
                <a:spcPct val="115000"/>
              </a:lnSpc>
              <a:spcBef>
                <a:spcPts val="1200"/>
              </a:spcBef>
              <a:spcAft>
                <a:spcPts val="0"/>
              </a:spcAft>
              <a:buNone/>
            </a:pPr>
            <a:r>
              <a:t/>
            </a:r>
            <a:endParaRPr sz="1900">
              <a:solidFill>
                <a:schemeClr val="dk1"/>
              </a:solidFill>
            </a:endParaRPr>
          </a:p>
          <a:p>
            <a:pPr indent="0" lvl="0" marL="457200" rtl="0" algn="l">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