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4" r:id="rId19"/>
    <p:sldId id="272" r:id="rId20"/>
  </p:sldIdLst>
  <p:sldSz cx="9144000" cy="5143500" type="screen16x9"/>
  <p:notesSz cx="6858000" cy="9144000"/>
  <p:embeddedFontLst>
    <p:embeddedFont>
      <p:font typeface="Montserrat" charset="0"/>
      <p:regular r:id="rId22"/>
      <p:bold r:id="rId23"/>
      <p:italic r:id="rId24"/>
      <p:boldItalic r:id="rId25"/>
    </p:embeddedFont>
    <p:embeddedFont>
      <p:font typeface="La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226" autoAdjust="0"/>
    <p:restoredTop sz="89709" autoAdjust="0"/>
  </p:normalViewPr>
  <p:slideViewPr>
    <p:cSldViewPr snapToGrid="0">
      <p:cViewPr>
        <p:scale>
          <a:sx n="90" d="100"/>
          <a:sy n="90" d="100"/>
        </p:scale>
        <p:origin x="-1392" y="-317"/>
      </p:cViewPr>
      <p:guideLst>
        <p:guide orient="horz" pos="1620"/>
        <p:guide pos="2880"/>
      </p:guideLst>
    </p:cSldViewPr>
  </p:slideViewPr>
  <p:outlineViewPr>
    <p:cViewPr>
      <p:scale>
        <a:sx n="33" d="100"/>
        <a:sy n="33" d="100"/>
      </p:scale>
      <p:origin x="48" y="4445"/>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ad7f45d97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ad7f45d97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ad7f45d97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ad7f45d97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ad7f45d97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ad7f45d97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ad7f45d9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ad7f45d9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ad7f45d97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ad7f45d97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ad7f45d97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ad7f45d97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ad7f45d97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ad7f45d97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ad7f45d97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ad7f45d97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ad7f45d97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ad7f45d97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466ffdec3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466ffdec3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ad7f45d97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ad7f45d97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ad7f45d9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ad7f45d9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ad7f45d97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ad7f45d9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ad7f45d9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ad7f45d9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ad7f45d9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ad7f45d9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1</a:t>
            </a:r>
            <a:r>
              <a:rPr lang="en-US" baseline="30000" dirty="0" smtClean="0"/>
              <a:t>st</a:t>
            </a:r>
            <a:r>
              <a:rPr lang="en-US" dirty="0" smtClean="0"/>
              <a:t> stage is differential amplifier.</a:t>
            </a:r>
          </a:p>
          <a:p>
            <a:pPr marL="0" lvl="0" indent="0" algn="l" rtl="0">
              <a:spcBef>
                <a:spcPts val="0"/>
              </a:spcBef>
              <a:spcAft>
                <a:spcPts val="0"/>
              </a:spcAft>
              <a:buNone/>
            </a:pPr>
            <a:r>
              <a:rPr lang="en-US" dirty="0" smtClean="0"/>
              <a:t>2</a:t>
            </a:r>
            <a:r>
              <a:rPr lang="en-US" baseline="30000" dirty="0" smtClean="0"/>
              <a:t>nd</a:t>
            </a:r>
            <a:r>
              <a:rPr lang="en-US" dirty="0" smtClean="0"/>
              <a:t> stage is common source amplifier.</a:t>
            </a:r>
          </a:p>
          <a:p>
            <a:pPr marL="0" lvl="0" indent="0" algn="l" rtl="0">
              <a:spcBef>
                <a:spcPts val="0"/>
              </a:spcBef>
              <a:spcAft>
                <a:spcPts val="0"/>
              </a:spcAft>
              <a:buNone/>
            </a:pPr>
            <a:r>
              <a:rPr lang="en-US" dirty="0" smtClean="0"/>
              <a:t>Below two mosfets act as current source.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ad7f45d97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ad7f45d97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It removes the higher frequencies.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d7f45d9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d7f45d9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51400" y="1088050"/>
            <a:ext cx="5490000" cy="12765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1200"/>
              </a:spcAft>
              <a:buNone/>
            </a:pPr>
            <a:r>
              <a:rPr lang="en" sz="3100" b="1" i="1" dirty="0">
                <a:solidFill>
                  <a:srgbClr val="FFD966"/>
                </a:solidFill>
                <a:latin typeface="Arial"/>
                <a:ea typeface="Arial"/>
                <a:cs typeface="Arial"/>
                <a:sym typeface="Arial"/>
              </a:rPr>
              <a:t>MOSFET Based ECG Signal Acquisition System Design </a:t>
            </a:r>
            <a:endParaRPr sz="5500" b="1" i="1">
              <a:solidFill>
                <a:srgbClr val="FFD966"/>
              </a:solidFill>
            </a:endParaRPr>
          </a:p>
        </p:txBody>
      </p:sp>
      <p:sp>
        <p:nvSpPr>
          <p:cNvPr id="135" name="Google Shape;135;p13"/>
          <p:cNvSpPr txBox="1">
            <a:spLocks noGrp="1"/>
          </p:cNvSpPr>
          <p:nvPr>
            <p:ph type="subTitle" idx="1"/>
          </p:nvPr>
        </p:nvSpPr>
        <p:spPr>
          <a:xfrm>
            <a:off x="3570100" y="3326050"/>
            <a:ext cx="5390400" cy="1152600"/>
          </a:xfrm>
          <a:prstGeom prst="rect">
            <a:avLst/>
          </a:prstGeom>
        </p:spPr>
        <p:txBody>
          <a:bodyPr spcFirstLastPara="1" wrap="square" lIns="91425" tIns="91425" rIns="91425" bIns="91425" anchor="t" anchorCtr="0">
            <a:normAutofit lnSpcReduction="10000"/>
          </a:bodyPr>
          <a:lstStyle/>
          <a:p>
            <a:pPr marL="0" lvl="0" indent="0" algn="ctr" rtl="0">
              <a:lnSpc>
                <a:spcPct val="115000"/>
              </a:lnSpc>
              <a:spcBef>
                <a:spcPts val="1200"/>
              </a:spcBef>
              <a:spcAft>
                <a:spcPts val="0"/>
              </a:spcAft>
              <a:buNone/>
            </a:pPr>
            <a:r>
              <a:rPr lang="en" sz="1600" b="1" dirty="0">
                <a:latin typeface="Arial"/>
                <a:ea typeface="Arial"/>
                <a:cs typeface="Arial"/>
                <a:sym typeface="Arial"/>
              </a:rPr>
              <a:t>By Ujjawal Agrawal (19095099)</a:t>
            </a:r>
            <a:endParaRPr sz="1600" b="1">
              <a:latin typeface="Arial"/>
              <a:ea typeface="Arial"/>
              <a:cs typeface="Arial"/>
              <a:sym typeface="Arial"/>
            </a:endParaRPr>
          </a:p>
          <a:p>
            <a:pPr marL="0" lvl="0" indent="0" algn="ctr" rtl="0">
              <a:lnSpc>
                <a:spcPct val="115000"/>
              </a:lnSpc>
              <a:spcBef>
                <a:spcPts val="1200"/>
              </a:spcBef>
              <a:spcAft>
                <a:spcPts val="1200"/>
              </a:spcAft>
              <a:buNone/>
            </a:pPr>
            <a:r>
              <a:rPr lang="en" sz="1600" b="1" dirty="0">
                <a:latin typeface="Arial"/>
                <a:ea typeface="Arial"/>
                <a:cs typeface="Arial"/>
                <a:sym typeface="Arial"/>
              </a:rPr>
              <a:t>Under the supervision of Dr. Somak Bhattacharyya</a:t>
            </a:r>
            <a:endParaRPr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US" b="1" dirty="0" smtClean="0">
                <a:solidFill>
                  <a:srgbClr val="FFC000"/>
                </a:solidFill>
                <a:latin typeface="Times New Roman"/>
                <a:ea typeface="Times New Roman"/>
                <a:cs typeface="Times New Roman"/>
                <a:sym typeface="Times New Roman"/>
              </a:rPr>
              <a:t>[2]- VOLTAGE TO CURRENT CONVERTER-</a:t>
            </a:r>
            <a:br>
              <a:rPr lang="en-US" b="1" dirty="0" smtClean="0">
                <a:solidFill>
                  <a:srgbClr val="FFC000"/>
                </a:solidFill>
                <a:latin typeface="Times New Roman"/>
                <a:ea typeface="Times New Roman"/>
                <a:cs typeface="Times New Roman"/>
                <a:sym typeface="Times New Roman"/>
              </a:rPr>
            </a:br>
            <a:endParaRPr lang="en-US" dirty="0">
              <a:solidFill>
                <a:srgbClr val="FFC000"/>
              </a:solidFill>
            </a:endParaRPr>
          </a:p>
        </p:txBody>
      </p:sp>
      <p:pic>
        <p:nvPicPr>
          <p:cNvPr id="194" name="Google Shape;194;p22"/>
          <p:cNvPicPr preferRelativeResize="0"/>
          <p:nvPr/>
        </p:nvPicPr>
        <p:blipFill>
          <a:blip r:embed="rId3">
            <a:alphaModFix/>
          </a:blip>
          <a:stretch>
            <a:fillRect/>
          </a:stretch>
        </p:blipFill>
        <p:spPr>
          <a:xfrm>
            <a:off x="2705682" y="1313909"/>
            <a:ext cx="4057650" cy="2609850"/>
          </a:xfrm>
          <a:prstGeom prst="rect">
            <a:avLst/>
          </a:prstGeom>
          <a:noFill/>
          <a:ln>
            <a:noFill/>
          </a:ln>
        </p:spPr>
      </p:pic>
      <p:sp>
        <p:nvSpPr>
          <p:cNvPr id="4" name="TextBox 3"/>
          <p:cNvSpPr txBox="1"/>
          <p:nvPr/>
        </p:nvSpPr>
        <p:spPr>
          <a:xfrm>
            <a:off x="1786468" y="4341681"/>
            <a:ext cx="6155266" cy="307777"/>
          </a:xfrm>
          <a:prstGeom prst="rect">
            <a:avLst/>
          </a:prstGeom>
          <a:noFill/>
        </p:spPr>
        <p:txBody>
          <a:bodyPr wrap="square" rtlCol="0">
            <a:spAutoFit/>
          </a:bodyPr>
          <a:lstStyle/>
          <a:p>
            <a:pPr>
              <a:buClr>
                <a:schemeClr val="bg1"/>
              </a:buClr>
              <a:buFont typeface="Wingdings" pitchFamily="2" charset="2"/>
              <a:buChar char="v"/>
            </a:pPr>
            <a:r>
              <a:rPr lang="en-US" dirty="0" smtClean="0">
                <a:solidFill>
                  <a:schemeClr val="bg1"/>
                </a:solidFill>
              </a:rPr>
              <a:t> We are using CCO, so amplified voltage should be converted to current.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400" dirty="0">
                <a:solidFill>
                  <a:srgbClr val="FFC000"/>
                </a:solidFill>
              </a:rPr>
              <a:t>I</a:t>
            </a:r>
            <a:r>
              <a:rPr lang="en" sz="2000" dirty="0">
                <a:solidFill>
                  <a:srgbClr val="FFC000"/>
                </a:solidFill>
              </a:rPr>
              <a:t>out</a:t>
            </a:r>
            <a:r>
              <a:rPr lang="en" sz="4400" dirty="0">
                <a:solidFill>
                  <a:srgbClr val="FFC000"/>
                </a:solidFill>
              </a:rPr>
              <a:t> </a:t>
            </a:r>
            <a:r>
              <a:rPr lang="en" sz="3200" dirty="0">
                <a:solidFill>
                  <a:srgbClr val="FFC000"/>
                </a:solidFill>
              </a:rPr>
              <a:t>vs</a:t>
            </a:r>
            <a:r>
              <a:rPr lang="en" sz="4400" dirty="0">
                <a:solidFill>
                  <a:srgbClr val="FFC000"/>
                </a:solidFill>
              </a:rPr>
              <a:t> V</a:t>
            </a:r>
            <a:r>
              <a:rPr lang="en" sz="2000" dirty="0">
                <a:solidFill>
                  <a:srgbClr val="FFC000"/>
                </a:solidFill>
              </a:rPr>
              <a:t>in</a:t>
            </a:r>
            <a:endParaRPr sz="2000">
              <a:solidFill>
                <a:srgbClr val="FFC000"/>
              </a:solidFill>
            </a:endParaRPr>
          </a:p>
        </p:txBody>
      </p:sp>
      <p:sp>
        <p:nvSpPr>
          <p:cNvPr id="201" name="Google Shape;201;p23"/>
          <p:cNvSpPr txBox="1"/>
          <p:nvPr/>
        </p:nvSpPr>
        <p:spPr>
          <a:xfrm>
            <a:off x="882460" y="4276151"/>
            <a:ext cx="733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bg1"/>
              </a:buClr>
              <a:buFont typeface="Wingdings" pitchFamily="2" charset="2"/>
              <a:buChar char="Ø"/>
            </a:pPr>
            <a:r>
              <a:rPr lang="en" dirty="0" smtClean="0">
                <a:solidFill>
                  <a:schemeClr val="bg1"/>
                </a:solidFill>
                <a:latin typeface="Lato"/>
                <a:ea typeface="Lato"/>
                <a:cs typeface="Lato"/>
                <a:sym typeface="Lato"/>
              </a:rPr>
              <a:t> Note- Output </a:t>
            </a:r>
            <a:r>
              <a:rPr lang="en" dirty="0">
                <a:solidFill>
                  <a:schemeClr val="bg1"/>
                </a:solidFill>
                <a:latin typeface="Lato"/>
                <a:ea typeface="Lato"/>
                <a:cs typeface="Lato"/>
                <a:sym typeface="Lato"/>
              </a:rPr>
              <a:t>swing </a:t>
            </a:r>
            <a:r>
              <a:rPr lang="en" dirty="0" smtClean="0">
                <a:solidFill>
                  <a:schemeClr val="bg1"/>
                </a:solidFill>
                <a:latin typeface="Lato"/>
                <a:ea typeface="Lato"/>
                <a:cs typeface="Lato"/>
                <a:sym typeface="Lato"/>
              </a:rPr>
              <a:t>of Amplifier and Input swing of V to I Converter should match.</a:t>
            </a:r>
            <a:endParaRPr>
              <a:solidFill>
                <a:schemeClr val="bg1"/>
              </a:solidFill>
              <a:latin typeface="Lato"/>
              <a:ea typeface="Lato"/>
              <a:cs typeface="Lato"/>
              <a:sym typeface="Lato"/>
            </a:endParaRPr>
          </a:p>
        </p:txBody>
      </p:sp>
      <p:sp>
        <p:nvSpPr>
          <p:cNvPr id="202" name="Google Shape;202;p23"/>
          <p:cNvSpPr txBox="1"/>
          <p:nvPr/>
        </p:nvSpPr>
        <p:spPr>
          <a:xfrm>
            <a:off x="6334786" y="1933498"/>
            <a:ext cx="2431800" cy="1295709"/>
          </a:xfrm>
          <a:prstGeom prst="rect">
            <a:avLst/>
          </a:prstGeom>
          <a:noFill/>
          <a:ln>
            <a:noFill/>
          </a:ln>
        </p:spPr>
        <p:txBody>
          <a:bodyPr spcFirstLastPara="1" wrap="square" lIns="91425" tIns="91425" rIns="91425" bIns="91425" anchor="t" anchorCtr="0">
            <a:spAutoFit/>
          </a:bodyPr>
          <a:lstStyle/>
          <a:p>
            <a:pPr>
              <a:lnSpc>
                <a:spcPct val="115000"/>
              </a:lnSpc>
              <a:spcBef>
                <a:spcPts val="1200"/>
              </a:spcBef>
              <a:spcAft>
                <a:spcPts val="1200"/>
              </a:spcAft>
            </a:pPr>
            <a:r>
              <a:rPr lang="en-US" b="1" dirty="0" smtClean="0">
                <a:solidFill>
                  <a:schemeClr val="bg1"/>
                </a:solidFill>
                <a:latin typeface="Times New Roman"/>
                <a:ea typeface="Times New Roman"/>
                <a:cs typeface="Times New Roman"/>
                <a:sym typeface="Times New Roman"/>
              </a:rPr>
              <a:t>Input range</a:t>
            </a:r>
            <a:r>
              <a:rPr lang="en-US" dirty="0" smtClean="0">
                <a:solidFill>
                  <a:schemeClr val="bg1"/>
                </a:solidFill>
                <a:latin typeface="Times New Roman"/>
                <a:ea typeface="Times New Roman"/>
                <a:cs typeface="Times New Roman"/>
                <a:sym typeface="Times New Roman"/>
              </a:rPr>
              <a:t>- (0.5-9.5) V</a:t>
            </a:r>
          </a:p>
          <a:p>
            <a:pPr marL="0" lvl="0" indent="0" algn="l" rtl="0">
              <a:lnSpc>
                <a:spcPct val="115000"/>
              </a:lnSpc>
              <a:spcBef>
                <a:spcPts val="1200"/>
              </a:spcBef>
              <a:spcAft>
                <a:spcPts val="1200"/>
              </a:spcAft>
              <a:buNone/>
            </a:pPr>
            <a:r>
              <a:rPr lang="en" b="1" dirty="0" smtClean="0">
                <a:solidFill>
                  <a:schemeClr val="bg1"/>
                </a:solidFill>
                <a:latin typeface="Times New Roman"/>
                <a:ea typeface="Times New Roman"/>
                <a:cs typeface="Times New Roman"/>
                <a:sym typeface="Times New Roman"/>
              </a:rPr>
              <a:t>Output </a:t>
            </a:r>
            <a:r>
              <a:rPr lang="en" b="1" dirty="0">
                <a:solidFill>
                  <a:schemeClr val="bg1"/>
                </a:solidFill>
                <a:latin typeface="Times New Roman"/>
                <a:ea typeface="Times New Roman"/>
                <a:cs typeface="Times New Roman"/>
                <a:sym typeface="Times New Roman"/>
              </a:rPr>
              <a:t>range</a:t>
            </a:r>
            <a:r>
              <a:rPr lang="en" dirty="0">
                <a:solidFill>
                  <a:schemeClr val="bg1"/>
                </a:solidFill>
                <a:latin typeface="Times New Roman"/>
                <a:ea typeface="Times New Roman"/>
                <a:cs typeface="Times New Roman"/>
                <a:sym typeface="Times New Roman"/>
              </a:rPr>
              <a:t>- </a:t>
            </a:r>
            <a:r>
              <a:rPr lang="en" dirty="0" smtClean="0">
                <a:solidFill>
                  <a:schemeClr val="bg1"/>
                </a:solidFill>
                <a:latin typeface="Times New Roman"/>
                <a:ea typeface="Times New Roman"/>
                <a:cs typeface="Times New Roman"/>
                <a:sym typeface="Times New Roman"/>
              </a:rPr>
              <a:t>(200-750) </a:t>
            </a:r>
            <a:r>
              <a:rPr lang="en" dirty="0">
                <a:solidFill>
                  <a:schemeClr val="bg1"/>
                </a:solidFill>
                <a:latin typeface="Times New Roman"/>
                <a:ea typeface="Times New Roman"/>
                <a:cs typeface="Times New Roman"/>
                <a:sym typeface="Times New Roman"/>
              </a:rPr>
              <a:t>uA</a:t>
            </a:r>
            <a:endParaRPr>
              <a:solidFill>
                <a:schemeClr val="bg1"/>
              </a:solidFill>
              <a:latin typeface="Times New Roman"/>
              <a:ea typeface="Times New Roman"/>
              <a:cs typeface="Times New Roman"/>
              <a:sym typeface="Times New Roman"/>
            </a:endParaRPr>
          </a:p>
        </p:txBody>
      </p:sp>
      <p:pic>
        <p:nvPicPr>
          <p:cNvPr id="6" name="Picture 5"/>
          <p:cNvPicPr/>
          <p:nvPr/>
        </p:nvPicPr>
        <p:blipFill>
          <a:blip r:embed="rId3"/>
          <a:srcRect l="2734" t="12689" r="41341" b="24451"/>
          <a:stretch>
            <a:fillRect/>
          </a:stretch>
        </p:blipFill>
        <p:spPr bwMode="auto">
          <a:xfrm>
            <a:off x="1216637" y="1285660"/>
            <a:ext cx="4964430" cy="2812668"/>
          </a:xfrm>
          <a:prstGeom prst="rect">
            <a:avLst/>
          </a:prstGeom>
          <a:noFill/>
          <a:ln w="9525">
            <a:noFill/>
            <a:miter lim="800000"/>
            <a:headEnd/>
            <a:tailEnd/>
          </a:ln>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297500" y="297497"/>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b="1" dirty="0" smtClean="0">
                <a:solidFill>
                  <a:srgbClr val="FFC000"/>
                </a:solidFill>
                <a:latin typeface="Times New Roman"/>
                <a:ea typeface="Times New Roman"/>
                <a:cs typeface="Times New Roman"/>
                <a:sym typeface="Times New Roman"/>
              </a:rPr>
              <a:t>[3]- CCO based Analog to Digital Converter (A/D)-</a:t>
            </a:r>
            <a:endParaRPr b="1" smtClean="0">
              <a:solidFill>
                <a:srgbClr val="FFC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bg1"/>
              </a:solidFill>
            </a:endParaRPr>
          </a:p>
        </p:txBody>
      </p:sp>
      <p:sp>
        <p:nvSpPr>
          <p:cNvPr id="208" name="Google Shape;208;p24"/>
          <p:cNvSpPr txBox="1">
            <a:spLocks noGrp="1"/>
          </p:cNvSpPr>
          <p:nvPr>
            <p:ph type="body" idx="1"/>
          </p:nvPr>
        </p:nvSpPr>
        <p:spPr>
          <a:xfrm>
            <a:off x="1304375" y="1265036"/>
            <a:ext cx="7038900" cy="336196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Font typeface="Wingdings" pitchFamily="2" charset="2"/>
              <a:buChar char="Ø"/>
            </a:pPr>
            <a:r>
              <a:rPr lang="en" sz="1400" dirty="0" smtClean="0">
                <a:solidFill>
                  <a:schemeClr val="bg1"/>
                </a:solidFill>
                <a:latin typeface="Times New Roman"/>
                <a:ea typeface="Times New Roman"/>
                <a:cs typeface="Times New Roman"/>
                <a:sym typeface="Times New Roman"/>
              </a:rPr>
              <a:t> We </a:t>
            </a:r>
            <a:r>
              <a:rPr lang="en" sz="1400" dirty="0">
                <a:solidFill>
                  <a:schemeClr val="bg1"/>
                </a:solidFill>
                <a:latin typeface="Times New Roman"/>
                <a:ea typeface="Times New Roman"/>
                <a:cs typeface="Times New Roman"/>
                <a:sym typeface="Times New Roman"/>
              </a:rPr>
              <a:t>will use a </a:t>
            </a:r>
            <a:r>
              <a:rPr lang="en" sz="1400" dirty="0" smtClean="0">
                <a:solidFill>
                  <a:schemeClr val="bg1"/>
                </a:solidFill>
                <a:latin typeface="Times New Roman"/>
                <a:ea typeface="Times New Roman"/>
                <a:cs typeface="Times New Roman"/>
                <a:sym typeface="Times New Roman"/>
              </a:rPr>
              <a:t>CCO </a:t>
            </a:r>
            <a:r>
              <a:rPr lang="en" sz="1400" dirty="0">
                <a:solidFill>
                  <a:schemeClr val="bg1"/>
                </a:solidFill>
                <a:latin typeface="Times New Roman"/>
                <a:ea typeface="Times New Roman"/>
                <a:cs typeface="Times New Roman"/>
                <a:sym typeface="Times New Roman"/>
              </a:rPr>
              <a:t>and then we will count the number of pulses in a fix time interval (sampling period) </a:t>
            </a:r>
            <a:r>
              <a:rPr lang="en" sz="1400" dirty="0" smtClean="0">
                <a:solidFill>
                  <a:schemeClr val="bg1"/>
                </a:solidFill>
                <a:latin typeface="Times New Roman"/>
                <a:ea typeface="Times New Roman"/>
                <a:cs typeface="Times New Roman"/>
                <a:sym typeface="Times New Roman"/>
              </a:rPr>
              <a:t>.</a:t>
            </a:r>
          </a:p>
          <a:p>
            <a:pPr marL="0" lvl="0" indent="0" algn="ctr" rtl="0">
              <a:spcBef>
                <a:spcPts val="0"/>
              </a:spcBef>
              <a:spcAft>
                <a:spcPts val="1200"/>
              </a:spcAft>
              <a:buClr>
                <a:srgbClr val="FFC000"/>
              </a:buClr>
              <a:buFont typeface="Wingdings" pitchFamily="2" charset="2"/>
              <a:buChar char="Ø"/>
            </a:pPr>
            <a:r>
              <a:rPr lang="en" sz="1800" b="1" dirty="0" smtClean="0">
                <a:solidFill>
                  <a:srgbClr val="FFC000"/>
                </a:solidFill>
                <a:latin typeface="Times New Roman"/>
                <a:ea typeface="Times New Roman"/>
                <a:cs typeface="Times New Roman"/>
                <a:sym typeface="Times New Roman"/>
              </a:rPr>
              <a:t> Calculating </a:t>
            </a:r>
            <a:r>
              <a:rPr lang="en" sz="1800" b="1" dirty="0">
                <a:solidFill>
                  <a:srgbClr val="FFC000"/>
                </a:solidFill>
                <a:latin typeface="Times New Roman"/>
                <a:ea typeface="Times New Roman"/>
                <a:cs typeface="Times New Roman"/>
                <a:sym typeface="Times New Roman"/>
              </a:rPr>
              <a:t>S</a:t>
            </a:r>
            <a:r>
              <a:rPr lang="en" sz="1800" b="1" dirty="0" smtClean="0">
                <a:solidFill>
                  <a:srgbClr val="FFC000"/>
                </a:solidFill>
                <a:latin typeface="Times New Roman"/>
                <a:ea typeface="Times New Roman"/>
                <a:cs typeface="Times New Roman"/>
                <a:sym typeface="Times New Roman"/>
              </a:rPr>
              <a:t>ampling Frequency:</a:t>
            </a:r>
            <a:endParaRPr lang="en" sz="1800" b="1" dirty="0" smtClean="0">
              <a:solidFill>
                <a:schemeClr val="bg1"/>
              </a:solidFill>
              <a:latin typeface="Times New Roman"/>
              <a:ea typeface="Times New Roman"/>
              <a:cs typeface="Times New Roman"/>
              <a:sym typeface="Times New Roman"/>
            </a:endParaRPr>
          </a:p>
          <a:p>
            <a:pPr marL="0" lvl="0" indent="0" algn="l" rtl="0">
              <a:spcBef>
                <a:spcPts val="0"/>
              </a:spcBef>
              <a:spcAft>
                <a:spcPts val="1200"/>
              </a:spcAft>
              <a:buNone/>
            </a:pPr>
            <a:r>
              <a:rPr lang="en" sz="1400" dirty="0" smtClean="0">
                <a:solidFill>
                  <a:schemeClr val="bg1"/>
                </a:solidFill>
                <a:latin typeface="Times New Roman"/>
                <a:ea typeface="Times New Roman"/>
                <a:cs typeface="Times New Roman"/>
                <a:sym typeface="Times New Roman"/>
              </a:rPr>
              <a:t>According </a:t>
            </a:r>
            <a:r>
              <a:rPr lang="en" sz="1400" dirty="0">
                <a:solidFill>
                  <a:schemeClr val="bg1"/>
                </a:solidFill>
                <a:latin typeface="Times New Roman"/>
                <a:ea typeface="Times New Roman"/>
                <a:cs typeface="Times New Roman"/>
                <a:sym typeface="Times New Roman"/>
              </a:rPr>
              <a:t>to</a:t>
            </a:r>
            <a:r>
              <a:rPr lang="en" sz="1400" dirty="0">
                <a:solidFill>
                  <a:srgbClr val="FFC000"/>
                </a:solidFill>
                <a:latin typeface="Times New Roman"/>
                <a:ea typeface="Times New Roman"/>
                <a:cs typeface="Times New Roman"/>
                <a:sym typeface="Times New Roman"/>
              </a:rPr>
              <a:t> Nyquist criterion</a:t>
            </a:r>
            <a:r>
              <a:rPr lang="en" sz="1400" dirty="0">
                <a:solidFill>
                  <a:schemeClr val="bg1"/>
                </a:solidFill>
                <a:latin typeface="Times New Roman"/>
                <a:ea typeface="Times New Roman"/>
                <a:cs typeface="Times New Roman"/>
                <a:sym typeface="Times New Roman"/>
              </a:rPr>
              <a:t>, the sampling frequency should be at least twice the highest frequency contained in the </a:t>
            </a:r>
            <a:r>
              <a:rPr lang="en" sz="1400" dirty="0" smtClean="0">
                <a:solidFill>
                  <a:schemeClr val="bg1"/>
                </a:solidFill>
                <a:latin typeface="Times New Roman"/>
                <a:ea typeface="Times New Roman"/>
                <a:cs typeface="Times New Roman"/>
                <a:sym typeface="Times New Roman"/>
              </a:rPr>
              <a:t>signal.</a:t>
            </a:r>
          </a:p>
          <a:p>
            <a:pPr marL="0" lvl="0" indent="0" algn="l" rtl="0">
              <a:spcBef>
                <a:spcPts val="0"/>
              </a:spcBef>
              <a:spcAft>
                <a:spcPts val="1200"/>
              </a:spcAft>
              <a:buNone/>
            </a:pPr>
            <a:r>
              <a:rPr lang="en" sz="1400" dirty="0" smtClean="0">
                <a:solidFill>
                  <a:schemeClr val="bg1"/>
                </a:solidFill>
                <a:latin typeface="Times New Roman"/>
                <a:ea typeface="Times New Roman"/>
                <a:cs typeface="Times New Roman"/>
                <a:sym typeface="Times New Roman"/>
              </a:rPr>
              <a:t>We know that </a:t>
            </a:r>
            <a:r>
              <a:rPr lang="en" sz="1400" dirty="0">
                <a:solidFill>
                  <a:schemeClr val="bg1"/>
                </a:solidFill>
                <a:latin typeface="Times New Roman"/>
                <a:ea typeface="Times New Roman"/>
                <a:cs typeface="Times New Roman"/>
                <a:sym typeface="Times New Roman"/>
              </a:rPr>
              <a:t>ECG signal </a:t>
            </a:r>
            <a:r>
              <a:rPr lang="en" sz="1400" dirty="0" smtClean="0">
                <a:solidFill>
                  <a:schemeClr val="bg1"/>
                </a:solidFill>
                <a:latin typeface="Times New Roman"/>
                <a:ea typeface="Times New Roman"/>
                <a:cs typeface="Times New Roman"/>
                <a:sym typeface="Times New Roman"/>
              </a:rPr>
              <a:t>is mostly concentrate in 0.05-25Hz</a:t>
            </a:r>
            <a:r>
              <a:rPr lang="en" sz="1400" dirty="0">
                <a:solidFill>
                  <a:schemeClr val="bg1"/>
                </a:solidFill>
                <a:latin typeface="Times New Roman"/>
                <a:ea typeface="Times New Roman"/>
                <a:cs typeface="Times New Roman"/>
                <a:sym typeface="Times New Roman"/>
              </a:rPr>
              <a:t>. Therefore- </a:t>
            </a:r>
            <a:endParaRPr lang="en" sz="1400" dirty="0" smtClean="0">
              <a:solidFill>
                <a:schemeClr val="bg1"/>
              </a:solidFill>
              <a:latin typeface="Times New Roman"/>
              <a:ea typeface="Times New Roman"/>
              <a:cs typeface="Times New Roman"/>
              <a:sym typeface="Times New Roman"/>
            </a:endParaRPr>
          </a:p>
          <a:p>
            <a:pPr marL="0" lvl="0" indent="0" algn="ctr" rtl="0">
              <a:spcBef>
                <a:spcPts val="0"/>
              </a:spcBef>
              <a:spcAft>
                <a:spcPts val="1200"/>
              </a:spcAft>
              <a:buNone/>
            </a:pPr>
            <a:r>
              <a:rPr lang="en" sz="1400" dirty="0" smtClean="0">
                <a:solidFill>
                  <a:schemeClr val="bg1"/>
                </a:solidFill>
                <a:latin typeface="Times New Roman"/>
                <a:ea typeface="Times New Roman"/>
                <a:cs typeface="Times New Roman"/>
                <a:sym typeface="Times New Roman"/>
              </a:rPr>
              <a:t>Sampling </a:t>
            </a:r>
            <a:r>
              <a:rPr lang="en" sz="1400" dirty="0">
                <a:solidFill>
                  <a:schemeClr val="bg1"/>
                </a:solidFill>
                <a:latin typeface="Times New Roman"/>
                <a:ea typeface="Times New Roman"/>
                <a:cs typeface="Times New Roman"/>
                <a:sym typeface="Times New Roman"/>
              </a:rPr>
              <a:t>frequency = 2 X 25Hz = 50Hz </a:t>
            </a:r>
            <a:endParaRPr lang="en" sz="1400" dirty="0" smtClean="0">
              <a:solidFill>
                <a:schemeClr val="bg1"/>
              </a:solidFill>
              <a:latin typeface="Times New Roman"/>
              <a:ea typeface="Times New Roman"/>
              <a:cs typeface="Times New Roman"/>
              <a:sym typeface="Times New Roman"/>
            </a:endParaRPr>
          </a:p>
          <a:p>
            <a:pPr marL="0" lvl="0" indent="0" algn="ctr" rtl="0">
              <a:spcBef>
                <a:spcPts val="0"/>
              </a:spcBef>
              <a:spcAft>
                <a:spcPts val="1200"/>
              </a:spcAft>
              <a:buNone/>
            </a:pPr>
            <a:r>
              <a:rPr lang="en" sz="1400" dirty="0" smtClean="0">
                <a:solidFill>
                  <a:schemeClr val="bg1"/>
                </a:solidFill>
                <a:latin typeface="Times New Roman"/>
                <a:ea typeface="Times New Roman"/>
                <a:cs typeface="Times New Roman"/>
                <a:sym typeface="Times New Roman"/>
              </a:rPr>
              <a:t>So</a:t>
            </a:r>
            <a:r>
              <a:rPr lang="en" sz="1400" dirty="0">
                <a:solidFill>
                  <a:schemeClr val="bg1"/>
                </a:solidFill>
                <a:latin typeface="Times New Roman"/>
                <a:ea typeface="Times New Roman"/>
                <a:cs typeface="Times New Roman"/>
                <a:sym typeface="Times New Roman"/>
              </a:rPr>
              <a:t>, Sampling Period = (1/sampling frequency) </a:t>
            </a:r>
            <a:r>
              <a:rPr lang="en" sz="1400" dirty="0">
                <a:solidFill>
                  <a:srgbClr val="FFC000"/>
                </a:solidFill>
                <a:latin typeface="Times New Roman"/>
                <a:ea typeface="Times New Roman"/>
                <a:cs typeface="Times New Roman"/>
                <a:sym typeface="Times New Roman"/>
              </a:rPr>
              <a:t>= 0.02 Seconds</a:t>
            </a:r>
            <a:endParaRPr>
              <a:solidFill>
                <a:srgbClr val="FFC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304376" y="359374"/>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dirty="0" smtClean="0">
                <a:solidFill>
                  <a:srgbClr val="FFC000"/>
                </a:solidFill>
                <a:latin typeface="Times New Roman"/>
                <a:ea typeface="Times New Roman"/>
                <a:cs typeface="Times New Roman"/>
                <a:sym typeface="Times New Roman"/>
              </a:rPr>
              <a:t>[3.1</a:t>
            </a:r>
            <a:r>
              <a:rPr lang="en" sz="2800" b="1" dirty="0">
                <a:solidFill>
                  <a:srgbClr val="FFC000"/>
                </a:solidFill>
                <a:latin typeface="Times New Roman"/>
                <a:ea typeface="Times New Roman"/>
                <a:cs typeface="Times New Roman"/>
                <a:sym typeface="Times New Roman"/>
              </a:rPr>
              <a:t>]- Current Controlled Oscillator (CCO)-</a:t>
            </a:r>
            <a:endParaRPr sz="2800">
              <a:solidFill>
                <a:srgbClr val="FFC000"/>
              </a:solidFill>
            </a:endParaRPr>
          </a:p>
        </p:txBody>
      </p:sp>
      <p:sp>
        <p:nvSpPr>
          <p:cNvPr id="214" name="Google Shape;214;p25"/>
          <p:cNvSpPr txBox="1">
            <a:spLocks noGrp="1"/>
          </p:cNvSpPr>
          <p:nvPr>
            <p:ph type="body" idx="1"/>
          </p:nvPr>
        </p:nvSpPr>
        <p:spPr>
          <a:xfrm>
            <a:off x="1162031" y="1309984"/>
            <a:ext cx="7584035" cy="2911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We are using oscillator, </a:t>
            </a:r>
            <a:r>
              <a:rPr lang="en" sz="1400" dirty="0">
                <a:solidFill>
                  <a:schemeClr val="bg1"/>
                </a:solidFill>
                <a:latin typeface="Times New Roman"/>
                <a:ea typeface="Times New Roman"/>
                <a:cs typeface="Times New Roman"/>
                <a:sym typeface="Times New Roman"/>
              </a:rPr>
              <a:t>based on linear charging and discharging of a </a:t>
            </a:r>
            <a:r>
              <a:rPr lang="en" sz="1400" dirty="0" smtClean="0">
                <a:solidFill>
                  <a:schemeClr val="bg1"/>
                </a:solidFill>
                <a:latin typeface="Times New Roman"/>
                <a:ea typeface="Times New Roman"/>
                <a:cs typeface="Times New Roman"/>
                <a:sym typeface="Times New Roman"/>
              </a:rPr>
              <a:t>capacitor.</a:t>
            </a:r>
          </a:p>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Why not Ring Oscillator ? [Transfer characteristic are highly non-linear  and depend on Temperature].</a:t>
            </a:r>
          </a:p>
          <a:p>
            <a:pPr marL="0" lvl="0" indent="0" algn="l" rtl="0">
              <a:spcBef>
                <a:spcPts val="1200"/>
              </a:spcBef>
              <a:spcAft>
                <a:spcPts val="0"/>
              </a:spcAft>
              <a:buNone/>
            </a:pPr>
            <a:endParaRPr lang="en" sz="1400" dirty="0" smtClean="0">
              <a:solidFill>
                <a:schemeClr val="bg1"/>
              </a:solidFill>
              <a:latin typeface="Times New Roman"/>
              <a:ea typeface="Times New Roman"/>
              <a:cs typeface="Times New Roman"/>
              <a:sym typeface="Times New Roman"/>
            </a:endParaRPr>
          </a:p>
          <a:p>
            <a:pPr marL="0" lvl="0" indent="0" algn="l" rtl="0">
              <a:spcBef>
                <a:spcPts val="1200"/>
              </a:spcBef>
              <a:spcAft>
                <a:spcPts val="0"/>
              </a:spcAft>
              <a:buNone/>
            </a:pPr>
            <a:r>
              <a:rPr lang="en" sz="1400" dirty="0" smtClean="0">
                <a:solidFill>
                  <a:schemeClr val="bg1"/>
                </a:solidFill>
                <a:latin typeface="Times New Roman"/>
                <a:ea typeface="Times New Roman"/>
                <a:cs typeface="Times New Roman"/>
                <a:sym typeface="Times New Roman"/>
              </a:rPr>
              <a:t>The </a:t>
            </a:r>
            <a:r>
              <a:rPr lang="en" sz="1400" dirty="0">
                <a:solidFill>
                  <a:schemeClr val="bg1"/>
                </a:solidFill>
                <a:latin typeface="Times New Roman"/>
                <a:ea typeface="Times New Roman"/>
                <a:cs typeface="Times New Roman"/>
                <a:sym typeface="Times New Roman"/>
              </a:rPr>
              <a:t>Frequency (f) of this Oscillator is given by-</a:t>
            </a:r>
            <a:endParaRPr sz="1400">
              <a:solidFill>
                <a:schemeClr val="bg1"/>
              </a:solidFill>
              <a:latin typeface="Times New Roman"/>
              <a:ea typeface="Times New Roman"/>
              <a:cs typeface="Times New Roman"/>
              <a:sym typeface="Times New Roman"/>
            </a:endParaRPr>
          </a:p>
          <a:p>
            <a:pPr marL="0" lvl="0" indent="0" algn="ctr" rtl="0">
              <a:spcBef>
                <a:spcPts val="1200"/>
              </a:spcBef>
              <a:spcAft>
                <a:spcPts val="0"/>
              </a:spcAft>
              <a:buNone/>
            </a:pPr>
            <a:r>
              <a:rPr lang="en" sz="1400" i="1" dirty="0">
                <a:solidFill>
                  <a:schemeClr val="bg1"/>
                </a:solidFill>
                <a:latin typeface="Times New Roman"/>
                <a:ea typeface="Times New Roman"/>
                <a:cs typeface="Times New Roman"/>
                <a:sym typeface="Times New Roman"/>
              </a:rPr>
              <a:t>f = [Current (input) / (2C.Vref)]</a:t>
            </a:r>
            <a:endParaRPr sz="1400" i="1">
              <a:solidFill>
                <a:schemeClr val="bg1"/>
              </a:solidFill>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rgbClr val="FFC000"/>
                </a:solidFill>
                <a:latin typeface="Times New Roman"/>
                <a:ea typeface="Times New Roman"/>
                <a:cs typeface="Times New Roman"/>
                <a:sym typeface="Times New Roman"/>
              </a:rPr>
              <a:t>Thus </a:t>
            </a:r>
            <a:r>
              <a:rPr lang="en" sz="1400" dirty="0" smtClean="0">
                <a:solidFill>
                  <a:srgbClr val="FFC000"/>
                </a:solidFill>
                <a:latin typeface="Times New Roman"/>
                <a:ea typeface="Times New Roman"/>
                <a:cs typeface="Times New Roman"/>
                <a:sym typeface="Times New Roman"/>
              </a:rPr>
              <a:t>‘f’ </a:t>
            </a:r>
            <a:r>
              <a:rPr lang="en" sz="1400" dirty="0">
                <a:solidFill>
                  <a:srgbClr val="FFC000"/>
                </a:solidFill>
                <a:latin typeface="Times New Roman"/>
                <a:ea typeface="Times New Roman"/>
                <a:cs typeface="Times New Roman"/>
                <a:sym typeface="Times New Roman"/>
              </a:rPr>
              <a:t>is directly proportional to input current.</a:t>
            </a:r>
            <a:endParaRPr sz="1400">
              <a:solidFill>
                <a:srgbClr val="FFC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chemeClr val="bg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chemeClr val="bg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rotWithShape="1">
          <a:blip r:embed="rId3">
            <a:alphaModFix/>
          </a:blip>
          <a:srcRect l="40378" t="17398" r="11465" b="36157"/>
          <a:stretch/>
        </p:blipFill>
        <p:spPr>
          <a:xfrm>
            <a:off x="1089660" y="784860"/>
            <a:ext cx="7505700" cy="3870959"/>
          </a:xfrm>
          <a:prstGeom prst="rect">
            <a:avLst/>
          </a:prstGeom>
          <a:noFill/>
          <a:ln>
            <a:noFill/>
          </a:ln>
        </p:spPr>
      </p:pic>
      <p:sp>
        <p:nvSpPr>
          <p:cNvPr id="220" name="Google Shape;220;p26"/>
          <p:cNvSpPr txBox="1"/>
          <p:nvPr/>
        </p:nvSpPr>
        <p:spPr>
          <a:xfrm>
            <a:off x="3254215" y="0"/>
            <a:ext cx="3000000" cy="91714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2400" b="1" dirty="0">
                <a:solidFill>
                  <a:srgbClr val="FFC000"/>
                </a:solidFill>
              </a:rPr>
              <a:t>CCO Circuit</a:t>
            </a:r>
            <a:endParaRPr sz="2400" b="1">
              <a:solidFill>
                <a:srgbClr val="FFC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US" sz="3200" b="1" dirty="0" smtClean="0">
                <a:solidFill>
                  <a:srgbClr val="FFC000"/>
                </a:solidFill>
                <a:latin typeface="Times New Roman"/>
                <a:ea typeface="Times New Roman"/>
                <a:cs typeface="Times New Roman"/>
                <a:sym typeface="Times New Roman"/>
              </a:rPr>
              <a:t>CCO Output</a:t>
            </a:r>
            <a:br>
              <a:rPr lang="en-US" sz="3200" b="1" dirty="0" smtClean="0">
                <a:solidFill>
                  <a:srgbClr val="FFC000"/>
                </a:solidFill>
                <a:latin typeface="Times New Roman"/>
                <a:ea typeface="Times New Roman"/>
                <a:cs typeface="Times New Roman"/>
                <a:sym typeface="Times New Roman"/>
              </a:rPr>
            </a:br>
            <a:endParaRPr lang="en-US" sz="3200" dirty="0">
              <a:solidFill>
                <a:srgbClr val="FFC00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Google Shape;227;p27"/>
          <p:cNvPicPr preferRelativeResize="0"/>
          <p:nvPr/>
        </p:nvPicPr>
        <p:blipFill rotWithShape="1">
          <a:blip r:embed="rId3">
            <a:alphaModFix/>
          </a:blip>
          <a:srcRect l="3386" t="32362" r="947" b="24598"/>
          <a:stretch/>
        </p:blipFill>
        <p:spPr>
          <a:xfrm>
            <a:off x="1120654" y="1512542"/>
            <a:ext cx="7576457" cy="308696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0"/>
              </a:spcAft>
              <a:buNone/>
            </a:pPr>
            <a:r>
              <a:rPr lang="en" sz="3200" b="1" dirty="0">
                <a:solidFill>
                  <a:srgbClr val="FFC000"/>
                </a:solidFill>
                <a:latin typeface="Times New Roman"/>
                <a:ea typeface="Times New Roman"/>
                <a:cs typeface="Times New Roman"/>
                <a:sym typeface="Times New Roman"/>
              </a:rPr>
              <a:t>[3.2]- Counter-</a:t>
            </a:r>
            <a:endParaRPr sz="3200" b="1">
              <a:solidFill>
                <a:srgbClr val="FFC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bg1"/>
              </a:solidFill>
            </a:endParaRPr>
          </a:p>
        </p:txBody>
      </p:sp>
      <p:sp>
        <p:nvSpPr>
          <p:cNvPr id="226" name="Google Shape;226;p27"/>
          <p:cNvSpPr txBox="1">
            <a:spLocks noGrp="1"/>
          </p:cNvSpPr>
          <p:nvPr>
            <p:ph type="body" idx="1"/>
          </p:nvPr>
        </p:nvSpPr>
        <p:spPr>
          <a:xfrm>
            <a:off x="1237534" y="1244409"/>
            <a:ext cx="7239573" cy="921275"/>
          </a:xfrm>
          <a:prstGeom prst="rect">
            <a:avLst/>
          </a:prstGeom>
        </p:spPr>
        <p:txBody>
          <a:bodyPr spcFirstLastPara="1" wrap="square" lIns="91425" tIns="91425" rIns="91425" bIns="91425" anchor="t" anchorCtr="0">
            <a:normAutofit fontScale="92500" lnSpcReduction="10000"/>
          </a:bodyPr>
          <a:lstStyle/>
          <a:p>
            <a:pPr marL="0" lvl="0" indent="0" algn="ctr" rtl="0">
              <a:spcBef>
                <a:spcPts val="1200"/>
              </a:spcBef>
              <a:spcAft>
                <a:spcPts val="0"/>
              </a:spcAft>
              <a:buNone/>
            </a:pPr>
            <a:r>
              <a:rPr lang="en" sz="1400" dirty="0">
                <a:solidFill>
                  <a:schemeClr val="bg1"/>
                </a:solidFill>
                <a:latin typeface="Times New Roman"/>
                <a:ea typeface="Times New Roman"/>
                <a:cs typeface="Times New Roman"/>
                <a:sym typeface="Times New Roman"/>
              </a:rPr>
              <a:t>The output of counter for input current, I = 524uA is shown below.</a:t>
            </a:r>
            <a:endParaRPr sz="1400">
              <a:solidFill>
                <a:schemeClr val="bg1"/>
              </a:solidFill>
              <a:latin typeface="Times New Roman"/>
              <a:ea typeface="Times New Roman"/>
              <a:cs typeface="Times New Roman"/>
              <a:sym typeface="Times New Roman"/>
            </a:endParaRPr>
          </a:p>
          <a:p>
            <a:pPr marL="0" lvl="0" indent="0" algn="ctr" rtl="0">
              <a:spcBef>
                <a:spcPts val="1200"/>
              </a:spcBef>
              <a:spcAft>
                <a:spcPts val="0"/>
              </a:spcAft>
              <a:buNone/>
            </a:pPr>
            <a:r>
              <a:rPr lang="en" sz="1400" dirty="0">
                <a:solidFill>
                  <a:schemeClr val="bg1"/>
                </a:solidFill>
                <a:latin typeface="Times New Roman"/>
                <a:ea typeface="Times New Roman"/>
                <a:cs typeface="Times New Roman"/>
                <a:sym typeface="Times New Roman"/>
              </a:rPr>
              <a:t>U4 : QD is MSB and U2 : QA is LSB.</a:t>
            </a:r>
            <a:endParaRPr sz="1400">
              <a:solidFill>
                <a:schemeClr val="bg1"/>
              </a:solidFill>
              <a:latin typeface="Times New Roman"/>
              <a:ea typeface="Times New Roman"/>
              <a:cs typeface="Times New Roman"/>
              <a:sym typeface="Times New Roman"/>
            </a:endParaRPr>
          </a:p>
          <a:p>
            <a:pPr marL="0" lvl="0" indent="0" algn="ctr" rtl="0">
              <a:spcBef>
                <a:spcPts val="1200"/>
              </a:spcBef>
              <a:spcAft>
                <a:spcPts val="1200"/>
              </a:spcAft>
              <a:buNone/>
            </a:pPr>
            <a:endParaRPr>
              <a:solidFill>
                <a:schemeClr val="bg1"/>
              </a:solidFill>
            </a:endParaRPr>
          </a:p>
        </p:txBody>
      </p:sp>
      <p:pic>
        <p:nvPicPr>
          <p:cNvPr id="5" name="Google Shape;227;p27"/>
          <p:cNvPicPr preferRelativeResize="0"/>
          <p:nvPr/>
        </p:nvPicPr>
        <p:blipFill rotWithShape="1">
          <a:blip r:embed="rId3">
            <a:alphaModFix/>
          </a:blip>
          <a:srcRect l="3386" t="12902" r="947" b="67153"/>
          <a:stretch/>
        </p:blipFill>
        <p:spPr>
          <a:xfrm>
            <a:off x="811273" y="2151935"/>
            <a:ext cx="7576457" cy="1698170"/>
          </a:xfrm>
          <a:prstGeom prst="rect">
            <a:avLst/>
          </a:prstGeom>
          <a:noFill/>
          <a:ln>
            <a:noFill/>
          </a:ln>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7" name="Rectangle 6"/>
          <p:cNvSpPr/>
          <p:nvPr/>
        </p:nvSpPr>
        <p:spPr>
          <a:xfrm>
            <a:off x="859398" y="3932608"/>
            <a:ext cx="7500831" cy="461665"/>
          </a:xfrm>
          <a:prstGeom prst="rect">
            <a:avLst/>
          </a:prstGeom>
        </p:spPr>
        <p:txBody>
          <a:bodyPr wrap="square">
            <a:spAutoFit/>
          </a:bodyPr>
          <a:lstStyle/>
          <a:p>
            <a:pPr lvl="0" algn="ctr">
              <a:spcBef>
                <a:spcPts val="1200"/>
              </a:spcBef>
            </a:pPr>
            <a:r>
              <a:rPr lang="en-US" sz="1200" dirty="0" smtClean="0">
                <a:solidFill>
                  <a:schemeClr val="bg1"/>
                </a:solidFill>
                <a:latin typeface="Times New Roman"/>
                <a:ea typeface="Times New Roman"/>
                <a:cs typeface="Times New Roman"/>
                <a:sym typeface="Times New Roman"/>
              </a:rPr>
              <a:t>The output of counter is 60 in 0.002 seconds. So the oscillator creates 60 pulses in 2ms or we can say 600 pulses in 0.02 sec (sampling period). And this is the digital value for our input ECG signal in this sampling period.</a:t>
            </a:r>
            <a:endParaRPr lang="en-US" sz="1200" dirty="0">
              <a:solidFill>
                <a:schemeClr val="bg1"/>
              </a:solidFill>
              <a:latin typeface="Times New Roman"/>
              <a:ea typeface="Times New Roman"/>
              <a:cs typeface="Times New Roman"/>
              <a:sym typeface="Times New Roman"/>
            </a:endParaRPr>
          </a:p>
        </p:txBody>
      </p:sp>
      <p:sp>
        <p:nvSpPr>
          <p:cNvPr id="8" name="TextBox 7"/>
          <p:cNvSpPr txBox="1"/>
          <p:nvPr/>
        </p:nvSpPr>
        <p:spPr>
          <a:xfrm>
            <a:off x="8430490" y="2182091"/>
            <a:ext cx="524503" cy="307777"/>
          </a:xfrm>
          <a:prstGeom prst="rect">
            <a:avLst/>
          </a:prstGeom>
          <a:noFill/>
        </p:spPr>
        <p:txBody>
          <a:bodyPr wrap="none" rtlCol="0">
            <a:spAutoFit/>
          </a:bodyPr>
          <a:lstStyle/>
          <a:p>
            <a:r>
              <a:rPr lang="en-US" dirty="0" smtClean="0">
                <a:solidFill>
                  <a:srgbClr val="FFC000"/>
                </a:solidFill>
              </a:rPr>
              <a:t>LSB</a:t>
            </a:r>
            <a:endParaRPr lang="en-US" dirty="0">
              <a:solidFill>
                <a:srgbClr val="FFC000"/>
              </a:solidFill>
            </a:endParaRPr>
          </a:p>
        </p:txBody>
      </p:sp>
      <p:sp>
        <p:nvSpPr>
          <p:cNvPr id="9" name="Rectangle 8"/>
          <p:cNvSpPr/>
          <p:nvPr/>
        </p:nvSpPr>
        <p:spPr>
          <a:xfrm>
            <a:off x="8452257" y="3353044"/>
            <a:ext cx="574196" cy="307777"/>
          </a:xfrm>
          <a:prstGeom prst="rect">
            <a:avLst/>
          </a:prstGeom>
        </p:spPr>
        <p:txBody>
          <a:bodyPr wrap="none">
            <a:spAutoFit/>
          </a:bodyPr>
          <a:lstStyle/>
          <a:p>
            <a:r>
              <a:rPr lang="en-US" dirty="0" smtClean="0">
                <a:solidFill>
                  <a:srgbClr val="FFC000"/>
                </a:solidFill>
              </a:rPr>
              <a:t>MSB</a:t>
            </a:r>
            <a:endParaRPr lang="en-US" dirty="0">
              <a:solidFill>
                <a:srgbClr val="FFC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US" sz="3200" b="1" dirty="0" smtClean="0">
                <a:solidFill>
                  <a:srgbClr val="FFC000"/>
                </a:solidFill>
                <a:latin typeface="Times New Roman"/>
                <a:ea typeface="Times New Roman"/>
                <a:cs typeface="Times New Roman"/>
                <a:sym typeface="Times New Roman"/>
              </a:rPr>
              <a:t>RESULT</a:t>
            </a:r>
            <a:br>
              <a:rPr lang="en-US" sz="3200" b="1" dirty="0" smtClean="0">
                <a:solidFill>
                  <a:srgbClr val="FFC000"/>
                </a:solidFill>
                <a:latin typeface="Times New Roman"/>
                <a:ea typeface="Times New Roman"/>
                <a:cs typeface="Times New Roman"/>
                <a:sym typeface="Times New Roman"/>
              </a:rPr>
            </a:br>
            <a:endParaRPr lang="en-US" sz="3200" dirty="0">
              <a:solidFill>
                <a:srgbClr val="FFC000"/>
              </a:solidFill>
            </a:endParaRPr>
          </a:p>
        </p:txBody>
      </p:sp>
      <p:pic>
        <p:nvPicPr>
          <p:cNvPr id="234" name="Google Shape;234;p28"/>
          <p:cNvPicPr preferRelativeResize="0"/>
          <p:nvPr/>
        </p:nvPicPr>
        <p:blipFill>
          <a:blip r:embed="rId3">
            <a:alphaModFix/>
          </a:blip>
          <a:srcRect l="19890" t="28186" r="20199" b="21022"/>
          <a:stretch>
            <a:fillRect/>
          </a:stretch>
        </p:blipFill>
        <p:spPr>
          <a:xfrm>
            <a:off x="2908205" y="1491916"/>
            <a:ext cx="4035735" cy="2646947"/>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6" name="TextBox 5"/>
          <p:cNvSpPr txBox="1"/>
          <p:nvPr/>
        </p:nvSpPr>
        <p:spPr>
          <a:xfrm>
            <a:off x="1354411" y="4338243"/>
            <a:ext cx="7420621" cy="307777"/>
          </a:xfrm>
          <a:prstGeom prst="rect">
            <a:avLst/>
          </a:prstGeom>
          <a:noFill/>
        </p:spPr>
        <p:txBody>
          <a:bodyPr wrap="none" rtlCol="0">
            <a:spAutoFit/>
          </a:bodyPr>
          <a:lstStyle/>
          <a:p>
            <a:pPr>
              <a:buClr>
                <a:schemeClr val="bg1"/>
              </a:buClr>
              <a:buFont typeface="Wingdings" pitchFamily="2" charset="2"/>
              <a:buChar char="Ø"/>
            </a:pPr>
            <a:r>
              <a:rPr lang="en-US" dirty="0" smtClean="0">
                <a:solidFill>
                  <a:schemeClr val="bg1"/>
                </a:solidFill>
              </a:rPr>
              <a:t> By taking some magnitude of ECG signal, we have find the corresponding counter output.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
        <p:nvSpPr>
          <p:cNvPr id="2" name="Title 1"/>
          <p:cNvSpPr>
            <a:spLocks noGrp="1"/>
          </p:cNvSpPr>
          <p:nvPr>
            <p:ph type="title" idx="4294967295"/>
          </p:nvPr>
        </p:nvSpPr>
        <p:spPr>
          <a:xfrm>
            <a:off x="3691976" y="441827"/>
            <a:ext cx="1601919" cy="479449"/>
          </a:xfrm>
        </p:spPr>
        <p:txBody>
          <a:bodyPr>
            <a:normAutofit fontScale="90000"/>
          </a:bodyPr>
          <a:lstStyle/>
          <a:p>
            <a:pPr algn="ctr"/>
            <a:r>
              <a:rPr lang="en-US" sz="3200" b="1" dirty="0" smtClean="0">
                <a:solidFill>
                  <a:srgbClr val="FFC000"/>
                </a:solidFill>
              </a:rPr>
              <a:t>PLOTS</a:t>
            </a:r>
            <a:endParaRPr lang="en-US" sz="3200" b="1" dirty="0">
              <a:solidFill>
                <a:srgbClr val="FFC000"/>
              </a:solidFill>
            </a:endParaRPr>
          </a:p>
        </p:txBody>
      </p:sp>
      <p:pic>
        <p:nvPicPr>
          <p:cNvPr id="5" name="Picture 4"/>
          <p:cNvPicPr/>
          <p:nvPr/>
        </p:nvPicPr>
        <p:blipFill>
          <a:blip r:embed="rId2"/>
          <a:srcRect l="32711" t="28810" r="26298" b="18580"/>
          <a:stretch>
            <a:fillRect/>
          </a:stretch>
        </p:blipFill>
        <p:spPr bwMode="auto">
          <a:xfrm>
            <a:off x="103860" y="1506497"/>
            <a:ext cx="3849373" cy="2302357"/>
          </a:xfrm>
          <a:prstGeom prst="rect">
            <a:avLst/>
          </a:prstGeom>
          <a:noFill/>
          <a:ln w="9525">
            <a:noFill/>
            <a:miter lim="800000"/>
            <a:headEnd/>
            <a:tailEnd/>
          </a:ln>
        </p:spPr>
      </p:pic>
      <p:pic>
        <p:nvPicPr>
          <p:cNvPr id="6" name="Picture 5"/>
          <p:cNvPicPr/>
          <p:nvPr/>
        </p:nvPicPr>
        <p:blipFill>
          <a:blip r:embed="rId3"/>
          <a:srcRect l="8028" t="26305" r="55406" b="25011"/>
          <a:stretch>
            <a:fillRect/>
          </a:stretch>
        </p:blipFill>
        <p:spPr bwMode="auto">
          <a:xfrm>
            <a:off x="5238892" y="1498791"/>
            <a:ext cx="3774479" cy="2323813"/>
          </a:xfrm>
          <a:prstGeom prst="rect">
            <a:avLst/>
          </a:prstGeom>
          <a:noFill/>
          <a:ln w="9525">
            <a:noFill/>
            <a:miter lim="800000"/>
            <a:headEnd/>
            <a:tailEnd/>
          </a:ln>
        </p:spPr>
      </p:pic>
      <p:sp>
        <p:nvSpPr>
          <p:cNvPr id="7" name="Right Arrow 6"/>
          <p:cNvSpPr/>
          <p:nvPr/>
        </p:nvSpPr>
        <p:spPr>
          <a:xfrm>
            <a:off x="4104487" y="2530069"/>
            <a:ext cx="978408" cy="3162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p:cNvSpPr txBox="1"/>
          <p:nvPr/>
        </p:nvSpPr>
        <p:spPr>
          <a:xfrm>
            <a:off x="1292535" y="3966984"/>
            <a:ext cx="1619354" cy="307777"/>
          </a:xfrm>
          <a:prstGeom prst="rect">
            <a:avLst/>
          </a:prstGeom>
          <a:noFill/>
        </p:spPr>
        <p:txBody>
          <a:bodyPr wrap="none" rtlCol="0">
            <a:spAutoFit/>
          </a:bodyPr>
          <a:lstStyle/>
          <a:p>
            <a:pPr marL="342900" indent="-342900">
              <a:buClr>
                <a:schemeClr val="bg1"/>
              </a:buClr>
            </a:pPr>
            <a:r>
              <a:rPr lang="en-US" dirty="0" smtClean="0">
                <a:solidFill>
                  <a:schemeClr val="bg1"/>
                </a:solidFill>
              </a:rPr>
              <a:t>Input ECG Signal </a:t>
            </a:r>
            <a:endParaRPr lang="en-US" dirty="0">
              <a:solidFill>
                <a:schemeClr val="bg1"/>
              </a:solidFill>
            </a:endParaRPr>
          </a:p>
        </p:txBody>
      </p:sp>
      <p:sp>
        <p:nvSpPr>
          <p:cNvPr id="9" name="TextBox 8"/>
          <p:cNvSpPr txBox="1"/>
          <p:nvPr/>
        </p:nvSpPr>
        <p:spPr>
          <a:xfrm>
            <a:off x="5948183" y="3954378"/>
            <a:ext cx="2307042" cy="307777"/>
          </a:xfrm>
          <a:prstGeom prst="rect">
            <a:avLst/>
          </a:prstGeom>
          <a:noFill/>
        </p:spPr>
        <p:txBody>
          <a:bodyPr wrap="none" rtlCol="0">
            <a:spAutoFit/>
          </a:bodyPr>
          <a:lstStyle/>
          <a:p>
            <a:r>
              <a:rPr lang="en-US" dirty="0" smtClean="0">
                <a:solidFill>
                  <a:schemeClr val="bg1"/>
                </a:solidFill>
              </a:rPr>
              <a:t>Output Digital ECG Signal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9"/>
          <p:cNvPicPr preferRelativeResize="0"/>
          <p:nvPr/>
        </p:nvPicPr>
        <p:blipFill>
          <a:blip r:embed="rId3">
            <a:alphaModFix/>
          </a:blip>
          <a:stretch>
            <a:fillRect/>
          </a:stretch>
        </p:blipFill>
        <p:spPr>
          <a:xfrm>
            <a:off x="0" y="17500"/>
            <a:ext cx="9144000" cy="5108500"/>
          </a:xfrm>
          <a:prstGeom prst="rect">
            <a:avLst/>
          </a:prstGeom>
          <a:noFill/>
          <a:ln>
            <a:noFill/>
          </a:ln>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7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smtClean="0">
                <a:solidFill>
                  <a:schemeClr val="accent2"/>
                </a:solidFill>
                <a:latin typeface="Times New Roman"/>
                <a:ea typeface="Times New Roman"/>
                <a:cs typeface="Times New Roman"/>
                <a:sym typeface="Times New Roman"/>
              </a:rPr>
              <a:t>CARDIOVASCULAR DISEASE</a:t>
            </a:r>
            <a:endParaRPr lang="en-US" sz="3600" dirty="0">
              <a:solidFill>
                <a:schemeClr val="accent2"/>
              </a:solidFill>
            </a:endParaRPr>
          </a:p>
        </p:txBody>
      </p:sp>
      <p:sp>
        <p:nvSpPr>
          <p:cNvPr id="141" name="Google Shape;141;p14"/>
          <p:cNvSpPr txBox="1">
            <a:spLocks noGrp="1"/>
          </p:cNvSpPr>
          <p:nvPr>
            <p:ph type="body" idx="1"/>
          </p:nvPr>
        </p:nvSpPr>
        <p:spPr>
          <a:xfrm>
            <a:off x="1297499" y="1509950"/>
            <a:ext cx="5117051" cy="250516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Font typeface="Arial" charset="0"/>
              <a:buChar char="•"/>
            </a:pPr>
            <a:r>
              <a:rPr lang="en" sz="1400" dirty="0" smtClean="0">
                <a:solidFill>
                  <a:schemeClr val="bg1"/>
                </a:solidFill>
                <a:latin typeface="Times New Roman"/>
                <a:ea typeface="Times New Roman"/>
                <a:cs typeface="Times New Roman"/>
                <a:sym typeface="Times New Roman"/>
              </a:rPr>
              <a:t> Cardiovascular disease is a threat to human life.</a:t>
            </a:r>
          </a:p>
          <a:p>
            <a:pPr marL="0" lvl="0" indent="0" algn="l" rtl="0">
              <a:spcBef>
                <a:spcPts val="0"/>
              </a:spcBef>
              <a:spcAft>
                <a:spcPts val="1200"/>
              </a:spcAft>
              <a:buFont typeface="Arial" charset="0"/>
              <a:buChar char="•"/>
            </a:pPr>
            <a:r>
              <a:rPr lang="en" sz="1400" dirty="0" smtClean="0">
                <a:solidFill>
                  <a:schemeClr val="bg1"/>
                </a:solidFill>
                <a:latin typeface="Times New Roman"/>
                <a:ea typeface="Times New Roman"/>
                <a:cs typeface="Times New Roman"/>
                <a:sym typeface="Times New Roman"/>
              </a:rPr>
              <a:t> According to statista </a:t>
            </a:r>
            <a:r>
              <a:rPr lang="en" sz="1400" dirty="0" smtClean="0">
                <a:solidFill>
                  <a:schemeClr val="accent2"/>
                </a:solidFill>
                <a:latin typeface="Times New Roman"/>
                <a:ea typeface="Times New Roman"/>
                <a:cs typeface="Times New Roman"/>
                <a:sym typeface="Times New Roman"/>
              </a:rPr>
              <a:t>28.1% of total deaths </a:t>
            </a:r>
            <a:r>
              <a:rPr lang="en" sz="1400" dirty="0" smtClean="0">
                <a:solidFill>
                  <a:schemeClr val="bg1"/>
                </a:solidFill>
                <a:latin typeface="Times New Roman"/>
                <a:ea typeface="Times New Roman"/>
                <a:cs typeface="Times New Roman"/>
                <a:sym typeface="Times New Roman"/>
              </a:rPr>
              <a:t>in India are due to the cardiovascular diseases.</a:t>
            </a:r>
          </a:p>
          <a:p>
            <a:pPr marL="0" lvl="0" indent="0" algn="l" rtl="0">
              <a:spcBef>
                <a:spcPts val="0"/>
              </a:spcBef>
              <a:spcAft>
                <a:spcPts val="1200"/>
              </a:spcAft>
              <a:buFont typeface="Arial" charset="0"/>
              <a:buChar char="•"/>
            </a:pPr>
            <a:r>
              <a:rPr lang="en" sz="1400" dirty="0" smtClean="0">
                <a:solidFill>
                  <a:schemeClr val="bg1"/>
                </a:solidFill>
                <a:latin typeface="Times New Roman"/>
                <a:ea typeface="Times New Roman"/>
                <a:cs typeface="Times New Roman"/>
                <a:sym typeface="Times New Roman"/>
              </a:rPr>
              <a:t> ECG signal can be used to make early prediction and diagnose of these diseses.</a:t>
            </a:r>
          </a:p>
          <a:p>
            <a:pPr marL="0" lvl="0" indent="0" algn="l" rtl="0">
              <a:spcBef>
                <a:spcPts val="0"/>
              </a:spcBef>
              <a:spcAft>
                <a:spcPts val="1200"/>
              </a:spcAft>
              <a:buFont typeface="Arial" charset="0"/>
              <a:buChar char="•"/>
            </a:pPr>
            <a:r>
              <a:rPr lang="en" sz="1400" dirty="0" smtClean="0">
                <a:solidFill>
                  <a:schemeClr val="bg1"/>
                </a:solidFill>
                <a:latin typeface="Times New Roman"/>
                <a:cs typeface="Times New Roman"/>
                <a:sym typeface="Times New Roman"/>
              </a:rPr>
              <a:t> Most time, ECG signals converted to digital are used for analysis.</a:t>
            </a:r>
            <a:endParaRPr>
              <a:solidFill>
                <a:schemeClr val="bg1"/>
              </a:solidFill>
            </a:endParaRPr>
          </a:p>
        </p:txBody>
      </p:sp>
      <p:pic>
        <p:nvPicPr>
          <p:cNvPr id="142" name="Google Shape;142;p14"/>
          <p:cNvPicPr preferRelativeResize="0"/>
          <p:nvPr/>
        </p:nvPicPr>
        <p:blipFill>
          <a:blip r:embed="rId3">
            <a:alphaModFix/>
          </a:blip>
          <a:stretch>
            <a:fillRect/>
          </a:stretch>
        </p:blipFill>
        <p:spPr>
          <a:xfrm>
            <a:off x="6613931" y="1799725"/>
            <a:ext cx="2038269" cy="1847850"/>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4200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200" dirty="0">
                <a:solidFill>
                  <a:schemeClr val="accent2"/>
                </a:solidFill>
              </a:rPr>
              <a:t>Why Digital</a:t>
            </a:r>
            <a:endParaRPr sz="3200">
              <a:solidFill>
                <a:schemeClr val="accent2"/>
              </a:solidFill>
            </a:endParaRPr>
          </a:p>
        </p:txBody>
      </p:sp>
      <p:sp>
        <p:nvSpPr>
          <p:cNvPr id="148" name="Google Shape;148;p15"/>
          <p:cNvSpPr txBox="1">
            <a:spLocks noGrp="1"/>
          </p:cNvSpPr>
          <p:nvPr>
            <p:ph type="body" idx="1"/>
          </p:nvPr>
        </p:nvSpPr>
        <p:spPr>
          <a:xfrm>
            <a:off x="1283750" y="1464733"/>
            <a:ext cx="4828292" cy="2463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Font typeface="Arial" charset="0"/>
              <a:buChar char="•"/>
            </a:pPr>
            <a:r>
              <a:rPr lang="en" sz="1600" dirty="0" smtClean="0">
                <a:solidFill>
                  <a:schemeClr val="bg1"/>
                </a:solidFill>
                <a:latin typeface="Times New Roman"/>
                <a:ea typeface="Times New Roman"/>
                <a:cs typeface="Times New Roman"/>
                <a:sym typeface="Times New Roman"/>
              </a:rPr>
              <a:t> Digital </a:t>
            </a:r>
            <a:r>
              <a:rPr lang="en" sz="1600" dirty="0">
                <a:solidFill>
                  <a:schemeClr val="bg1"/>
                </a:solidFill>
                <a:latin typeface="Times New Roman"/>
                <a:ea typeface="Times New Roman"/>
                <a:cs typeface="Times New Roman"/>
                <a:sym typeface="Times New Roman"/>
              </a:rPr>
              <a:t>signals allow </a:t>
            </a:r>
            <a:r>
              <a:rPr lang="en" sz="1600" dirty="0" smtClean="0">
                <a:solidFill>
                  <a:schemeClr val="bg1"/>
                </a:solidFill>
                <a:latin typeface="Times New Roman"/>
                <a:ea typeface="Times New Roman"/>
                <a:cs typeface="Times New Roman"/>
                <a:sym typeface="Times New Roman"/>
              </a:rPr>
              <a:t>-</a:t>
            </a:r>
          </a:p>
          <a:p>
            <a:pPr marL="457200" lvl="1" indent="0">
              <a:spcAft>
                <a:spcPts val="1200"/>
              </a:spcAft>
              <a:buFont typeface="Arial" charset="0"/>
              <a:buChar char="•"/>
            </a:pPr>
            <a:r>
              <a:rPr lang="en" sz="1600" dirty="0" smtClean="0">
                <a:solidFill>
                  <a:schemeClr val="accent2"/>
                </a:solidFill>
                <a:latin typeface="Times New Roman"/>
                <a:ea typeface="Times New Roman"/>
                <a:cs typeface="Times New Roman"/>
                <a:sym typeface="Times New Roman"/>
              </a:rPr>
              <a:t> High </a:t>
            </a:r>
            <a:r>
              <a:rPr lang="en" sz="1600" dirty="0">
                <a:solidFill>
                  <a:schemeClr val="accent2"/>
                </a:solidFill>
                <a:latin typeface="Times New Roman"/>
                <a:ea typeface="Times New Roman"/>
                <a:cs typeface="Times New Roman"/>
                <a:sym typeface="Times New Roman"/>
              </a:rPr>
              <a:t>signal processing </a:t>
            </a:r>
            <a:r>
              <a:rPr lang="en" sz="1600" dirty="0" smtClean="0">
                <a:solidFill>
                  <a:schemeClr val="accent2"/>
                </a:solidFill>
                <a:latin typeface="Times New Roman"/>
                <a:ea typeface="Times New Roman"/>
                <a:cs typeface="Times New Roman"/>
                <a:sym typeface="Times New Roman"/>
              </a:rPr>
              <a:t>capabilities</a:t>
            </a:r>
          </a:p>
          <a:p>
            <a:pPr marL="457200" lvl="1" indent="0">
              <a:spcAft>
                <a:spcPts val="1200"/>
              </a:spcAft>
              <a:buFont typeface="Arial" charset="0"/>
              <a:buChar char="•"/>
            </a:pPr>
            <a:r>
              <a:rPr lang="en" sz="1600" dirty="0" smtClean="0">
                <a:solidFill>
                  <a:schemeClr val="accent2"/>
                </a:solidFill>
                <a:latin typeface="Times New Roman"/>
                <a:ea typeface="Times New Roman"/>
                <a:cs typeface="Times New Roman"/>
                <a:sym typeface="Times New Roman"/>
              </a:rPr>
              <a:t> Easy storage, transmission </a:t>
            </a:r>
            <a:r>
              <a:rPr lang="en" sz="1600" dirty="0">
                <a:solidFill>
                  <a:schemeClr val="accent2"/>
                </a:solidFill>
                <a:latin typeface="Times New Roman"/>
                <a:ea typeface="Times New Roman"/>
                <a:cs typeface="Times New Roman"/>
                <a:sym typeface="Times New Roman"/>
              </a:rPr>
              <a:t>and retrieval of </a:t>
            </a:r>
            <a:r>
              <a:rPr lang="en" sz="1600" dirty="0" smtClean="0">
                <a:solidFill>
                  <a:schemeClr val="accent2"/>
                </a:solidFill>
                <a:latin typeface="Times New Roman"/>
                <a:ea typeface="Times New Roman"/>
                <a:cs typeface="Times New Roman"/>
                <a:sym typeface="Times New Roman"/>
              </a:rPr>
              <a:t>information.</a:t>
            </a:r>
          </a:p>
          <a:p>
            <a:pPr marL="0" indent="0">
              <a:spcAft>
                <a:spcPts val="1200"/>
              </a:spcAft>
              <a:buFont typeface="Arial" charset="0"/>
              <a:buChar char="•"/>
            </a:pPr>
            <a:r>
              <a:rPr lang="en" sz="1600" dirty="0" smtClean="0">
                <a:solidFill>
                  <a:schemeClr val="bg1"/>
                </a:solidFill>
                <a:latin typeface="Times New Roman"/>
                <a:ea typeface="Times New Roman"/>
                <a:cs typeface="Times New Roman"/>
                <a:sym typeface="Times New Roman"/>
              </a:rPr>
              <a:t> M</a:t>
            </a:r>
            <a:r>
              <a:rPr lang="en-US" sz="1600" dirty="0" smtClean="0">
                <a:solidFill>
                  <a:schemeClr val="bg1"/>
                </a:solidFill>
                <a:latin typeface="Times New Roman"/>
                <a:ea typeface="Times New Roman"/>
                <a:cs typeface="Times New Roman"/>
                <a:sym typeface="Times New Roman"/>
              </a:rPr>
              <a:t>o</a:t>
            </a:r>
            <a:r>
              <a:rPr lang="en" sz="1600" dirty="0" smtClean="0">
                <a:solidFill>
                  <a:schemeClr val="bg1"/>
                </a:solidFill>
                <a:latin typeface="Times New Roman"/>
                <a:ea typeface="Times New Roman"/>
                <a:cs typeface="Times New Roman"/>
                <a:sym typeface="Times New Roman"/>
              </a:rPr>
              <a:t>st equipments are digital due to their high­quality and flexibility of working with their output.</a:t>
            </a:r>
            <a:endParaRPr lang="en" sz="1600" dirty="0" smtClean="0">
              <a:solidFill>
                <a:schemeClr val="accent2"/>
              </a:solidFill>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6448926" y="1777279"/>
            <a:ext cx="2058999" cy="1743075"/>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solidFill>
                  <a:srgbClr val="FFC000"/>
                </a:solidFill>
              </a:rPr>
              <a:t>ECG </a:t>
            </a:r>
            <a:r>
              <a:rPr lang="en" sz="3600" dirty="0" smtClean="0">
                <a:solidFill>
                  <a:srgbClr val="FFC000"/>
                </a:solidFill>
              </a:rPr>
              <a:t>Signals</a:t>
            </a:r>
            <a:endParaRPr sz="3600">
              <a:solidFill>
                <a:srgbClr val="FFC000"/>
              </a:solidFill>
            </a:endParaRPr>
          </a:p>
        </p:txBody>
      </p:sp>
      <p:sp>
        <p:nvSpPr>
          <p:cNvPr id="155" name="Google Shape;155;p16"/>
          <p:cNvSpPr txBox="1">
            <a:spLocks noGrp="1"/>
          </p:cNvSpPr>
          <p:nvPr>
            <p:ph type="body" idx="1"/>
          </p:nvPr>
        </p:nvSpPr>
        <p:spPr>
          <a:xfrm>
            <a:off x="1182532" y="1313168"/>
            <a:ext cx="4145739" cy="2911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The </a:t>
            </a:r>
            <a:r>
              <a:rPr lang="en" sz="1400" dirty="0">
                <a:solidFill>
                  <a:schemeClr val="bg1"/>
                </a:solidFill>
                <a:latin typeface="Times New Roman"/>
                <a:ea typeface="Times New Roman"/>
                <a:cs typeface="Times New Roman"/>
                <a:sym typeface="Times New Roman"/>
              </a:rPr>
              <a:t>ECG signal is a bipolar low-frequency weak </a:t>
            </a:r>
            <a:r>
              <a:rPr lang="en" sz="1400" dirty="0" smtClean="0">
                <a:solidFill>
                  <a:schemeClr val="bg1"/>
                </a:solidFill>
                <a:latin typeface="Times New Roman"/>
                <a:ea typeface="Times New Roman"/>
                <a:cs typeface="Times New Roman"/>
                <a:sym typeface="Times New Roman"/>
              </a:rPr>
              <a:t>signal.</a:t>
            </a:r>
          </a:p>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ECG </a:t>
            </a:r>
            <a:r>
              <a:rPr lang="en" sz="1400" dirty="0">
                <a:solidFill>
                  <a:schemeClr val="bg1"/>
                </a:solidFill>
                <a:latin typeface="Times New Roman"/>
                <a:ea typeface="Times New Roman"/>
                <a:cs typeface="Times New Roman"/>
                <a:sym typeface="Times New Roman"/>
              </a:rPr>
              <a:t>signal frequencies vary in the range of </a:t>
            </a:r>
            <a:r>
              <a:rPr lang="en" sz="1400" dirty="0">
                <a:solidFill>
                  <a:srgbClr val="FFC000"/>
                </a:solidFill>
                <a:latin typeface="Times New Roman"/>
                <a:ea typeface="Times New Roman"/>
                <a:cs typeface="Times New Roman"/>
                <a:sym typeface="Times New Roman"/>
              </a:rPr>
              <a:t>0.05-100Hz</a:t>
            </a:r>
            <a:r>
              <a:rPr lang="en" sz="1400" dirty="0">
                <a:solidFill>
                  <a:schemeClr val="bg1"/>
                </a:solidFill>
                <a:latin typeface="Times New Roman"/>
                <a:ea typeface="Times New Roman"/>
                <a:cs typeface="Times New Roman"/>
                <a:sym typeface="Times New Roman"/>
              </a:rPr>
              <a:t>, mainly concentrate in the range of </a:t>
            </a:r>
            <a:r>
              <a:rPr lang="en" sz="1400" b="1" dirty="0">
                <a:solidFill>
                  <a:srgbClr val="FFC000"/>
                </a:solidFill>
                <a:latin typeface="Times New Roman"/>
                <a:ea typeface="Times New Roman"/>
                <a:cs typeface="Times New Roman"/>
                <a:sym typeface="Times New Roman"/>
              </a:rPr>
              <a:t>0.05~ </a:t>
            </a:r>
            <a:r>
              <a:rPr lang="en" sz="1400" b="1" dirty="0" smtClean="0">
                <a:solidFill>
                  <a:srgbClr val="FFC000"/>
                </a:solidFill>
                <a:latin typeface="Times New Roman"/>
                <a:ea typeface="Times New Roman"/>
                <a:cs typeface="Times New Roman"/>
                <a:sym typeface="Times New Roman"/>
              </a:rPr>
              <a:t>25Hz</a:t>
            </a:r>
            <a:r>
              <a:rPr lang="en" sz="1400" b="1" dirty="0" smtClean="0">
                <a:solidFill>
                  <a:schemeClr val="bg1"/>
                </a:solidFill>
                <a:latin typeface="Times New Roman"/>
                <a:ea typeface="Times New Roman"/>
                <a:cs typeface="Times New Roman"/>
                <a:sym typeface="Times New Roman"/>
              </a:rPr>
              <a:t>.</a:t>
            </a:r>
            <a:endParaRPr lang="en" sz="1400" b="1" dirty="0">
              <a:solidFill>
                <a:srgbClr val="FFC000"/>
              </a:solidFill>
              <a:latin typeface="Times New Roman"/>
              <a:ea typeface="Times New Roman"/>
              <a:cs typeface="Times New Roman"/>
              <a:sym typeface="Times New Roman"/>
            </a:endParaRPr>
          </a:p>
          <a:p>
            <a:pPr marL="0" lvl="0" indent="0" algn="l" rtl="0">
              <a:spcBef>
                <a:spcPts val="1200"/>
              </a:spcBef>
              <a:spcAft>
                <a:spcPts val="0"/>
              </a:spcAft>
              <a:buFont typeface="Arial" charset="0"/>
              <a:buChar char="•"/>
            </a:pPr>
            <a:r>
              <a:rPr lang="en" sz="1400" b="1" dirty="0" smtClean="0">
                <a:solidFill>
                  <a:schemeClr val="bg1"/>
                </a:solidFill>
                <a:latin typeface="Times New Roman"/>
                <a:ea typeface="Times New Roman"/>
                <a:cs typeface="Times New Roman"/>
                <a:sym typeface="Times New Roman"/>
              </a:rPr>
              <a:t> </a:t>
            </a:r>
            <a:r>
              <a:rPr lang="en" sz="1400" dirty="0" smtClean="0">
                <a:solidFill>
                  <a:schemeClr val="bg1"/>
                </a:solidFill>
                <a:latin typeface="Times New Roman"/>
                <a:ea typeface="Times New Roman"/>
                <a:cs typeface="Times New Roman"/>
                <a:sym typeface="Times New Roman"/>
              </a:rPr>
              <a:t>Their </a:t>
            </a:r>
            <a:r>
              <a:rPr lang="en" sz="1400" dirty="0">
                <a:solidFill>
                  <a:schemeClr val="bg1"/>
                </a:solidFill>
                <a:latin typeface="Times New Roman"/>
                <a:ea typeface="Times New Roman"/>
                <a:cs typeface="Times New Roman"/>
                <a:sym typeface="Times New Roman"/>
              </a:rPr>
              <a:t>amplitude ranges from 10 μ V to </a:t>
            </a:r>
            <a:r>
              <a:rPr lang="en" sz="1400" dirty="0" smtClean="0">
                <a:solidFill>
                  <a:schemeClr val="bg1"/>
                </a:solidFill>
                <a:latin typeface="Times New Roman"/>
                <a:ea typeface="Times New Roman"/>
                <a:cs typeface="Times New Roman"/>
                <a:sym typeface="Times New Roman"/>
              </a:rPr>
              <a:t>5mV </a:t>
            </a:r>
            <a:r>
              <a:rPr lang="en" sz="1400" dirty="0">
                <a:solidFill>
                  <a:schemeClr val="bg1"/>
                </a:solidFill>
                <a:latin typeface="Times New Roman"/>
                <a:ea typeface="Times New Roman"/>
                <a:cs typeface="Times New Roman"/>
                <a:sym typeface="Times New Roman"/>
              </a:rPr>
              <a:t>whose typical value is </a:t>
            </a:r>
            <a:r>
              <a:rPr lang="en" sz="1400" b="1" dirty="0">
                <a:solidFill>
                  <a:srgbClr val="FFC000"/>
                </a:solidFill>
                <a:latin typeface="Times New Roman"/>
                <a:ea typeface="Times New Roman"/>
                <a:cs typeface="Times New Roman"/>
                <a:sym typeface="Times New Roman"/>
              </a:rPr>
              <a:t>1mV</a:t>
            </a:r>
            <a:r>
              <a:rPr lang="en" sz="1400" dirty="0">
                <a:solidFill>
                  <a:schemeClr val="bg1"/>
                </a:solidFill>
                <a:latin typeface="Times New Roman"/>
                <a:ea typeface="Times New Roman"/>
                <a:cs typeface="Times New Roman"/>
                <a:sym typeface="Times New Roman"/>
              </a:rPr>
              <a:t>.</a:t>
            </a:r>
            <a:endParaRPr sz="1400">
              <a:solidFill>
                <a:schemeClr val="bg1"/>
              </a:solidFill>
              <a:latin typeface="Times New Roman"/>
              <a:ea typeface="Times New Roman"/>
              <a:cs typeface="Times New Roman"/>
              <a:sym typeface="Times New Roman"/>
            </a:endParaRPr>
          </a:p>
          <a:p>
            <a:pPr marL="0" lvl="0" indent="0" algn="l" rtl="0">
              <a:spcBef>
                <a:spcPts val="0"/>
              </a:spcBef>
              <a:spcAft>
                <a:spcPts val="1200"/>
              </a:spcAft>
              <a:buNone/>
            </a:pPr>
            <a:endParaRPr>
              <a:solidFill>
                <a:schemeClr val="bg1"/>
              </a:solidFill>
            </a:endParaRPr>
          </a:p>
        </p:txBody>
      </p:sp>
      <p:pic>
        <p:nvPicPr>
          <p:cNvPr id="156" name="Google Shape;156;p16"/>
          <p:cNvPicPr preferRelativeResize="0"/>
          <p:nvPr/>
        </p:nvPicPr>
        <p:blipFill>
          <a:blip r:embed="rId3">
            <a:alphaModFix/>
          </a:blip>
          <a:stretch>
            <a:fillRect/>
          </a:stretch>
        </p:blipFill>
        <p:spPr>
          <a:xfrm>
            <a:off x="5479525" y="1347537"/>
            <a:ext cx="3255550" cy="2523194"/>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idx="4294967295"/>
          </p:nvPr>
        </p:nvSpPr>
        <p:spPr>
          <a:xfrm>
            <a:off x="991918" y="242300"/>
            <a:ext cx="7038900" cy="9141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0"/>
              </a:spcAft>
              <a:buNone/>
            </a:pPr>
            <a:r>
              <a:rPr lang="en" b="1" dirty="0" smtClean="0">
                <a:solidFill>
                  <a:schemeClr val="accent2"/>
                </a:solidFill>
                <a:latin typeface="Times New Roman"/>
                <a:ea typeface="Times New Roman"/>
                <a:cs typeface="Times New Roman"/>
                <a:sym typeface="Times New Roman"/>
              </a:rPr>
              <a:t>Overview of ECG </a:t>
            </a:r>
            <a:r>
              <a:rPr lang="en" b="1" dirty="0">
                <a:solidFill>
                  <a:schemeClr val="accent2"/>
                </a:solidFill>
                <a:latin typeface="Times New Roman"/>
                <a:ea typeface="Times New Roman"/>
                <a:cs typeface="Times New Roman"/>
                <a:sym typeface="Times New Roman"/>
              </a:rPr>
              <a:t>signal acquisition </a:t>
            </a:r>
            <a:r>
              <a:rPr lang="en" b="1" dirty="0" smtClean="0">
                <a:solidFill>
                  <a:schemeClr val="accent2"/>
                </a:solidFill>
                <a:latin typeface="Times New Roman"/>
                <a:ea typeface="Times New Roman"/>
                <a:cs typeface="Times New Roman"/>
                <a:sym typeface="Times New Roman"/>
              </a:rPr>
              <a:t>circuit</a:t>
            </a:r>
            <a:endParaRPr b="1">
              <a:solidFill>
                <a:schemeClr val="accent2"/>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accent2"/>
              </a:solidFill>
            </a:endParaRPr>
          </a:p>
        </p:txBody>
      </p:sp>
      <p:sp>
        <p:nvSpPr>
          <p:cNvPr id="162" name="Google Shape;162;p17"/>
          <p:cNvSpPr txBox="1">
            <a:spLocks noGrp="1"/>
          </p:cNvSpPr>
          <p:nvPr>
            <p:ph type="body" idx="4294967295"/>
          </p:nvPr>
        </p:nvSpPr>
        <p:spPr>
          <a:xfrm>
            <a:off x="5575777" y="1196283"/>
            <a:ext cx="2970082" cy="3568221"/>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400" dirty="0">
                <a:solidFill>
                  <a:schemeClr val="bg1"/>
                </a:solidFill>
                <a:latin typeface="Times New Roman"/>
                <a:ea typeface="Times New Roman"/>
                <a:cs typeface="Times New Roman"/>
                <a:sym typeface="Times New Roman"/>
              </a:rPr>
              <a:t>The ECG signal acquisition system </a:t>
            </a:r>
            <a:r>
              <a:rPr lang="en" sz="1400" dirty="0" smtClean="0">
                <a:solidFill>
                  <a:schemeClr val="bg1"/>
                </a:solidFill>
                <a:latin typeface="Times New Roman"/>
                <a:ea typeface="Times New Roman"/>
                <a:cs typeface="Times New Roman"/>
                <a:sym typeface="Times New Roman"/>
              </a:rPr>
              <a:t>includes-</a:t>
            </a:r>
          </a:p>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Input </a:t>
            </a:r>
            <a:r>
              <a:rPr lang="en" sz="1400" dirty="0">
                <a:solidFill>
                  <a:schemeClr val="bg1"/>
                </a:solidFill>
                <a:latin typeface="Times New Roman"/>
                <a:ea typeface="Times New Roman"/>
                <a:cs typeface="Times New Roman"/>
                <a:sym typeface="Times New Roman"/>
              </a:rPr>
              <a:t>sensor (to get ECG signal from human </a:t>
            </a:r>
            <a:r>
              <a:rPr lang="en" sz="1400" dirty="0" smtClean="0">
                <a:solidFill>
                  <a:schemeClr val="bg1"/>
                </a:solidFill>
                <a:latin typeface="Times New Roman"/>
                <a:ea typeface="Times New Roman"/>
                <a:cs typeface="Times New Roman"/>
                <a:sym typeface="Times New Roman"/>
              </a:rPr>
              <a:t>body)</a:t>
            </a:r>
          </a:p>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Frontend </a:t>
            </a:r>
            <a:r>
              <a:rPr lang="en" sz="1400" dirty="0">
                <a:solidFill>
                  <a:schemeClr val="bg1"/>
                </a:solidFill>
                <a:latin typeface="Times New Roman"/>
                <a:ea typeface="Times New Roman"/>
                <a:cs typeface="Times New Roman"/>
                <a:sym typeface="Times New Roman"/>
              </a:rPr>
              <a:t>Amplifier (to amplify the input signal of milivolts to few volts</a:t>
            </a:r>
            <a:r>
              <a:rPr lang="en" sz="1400" dirty="0" smtClean="0">
                <a:solidFill>
                  <a:schemeClr val="bg1"/>
                </a:solidFill>
                <a:latin typeface="Times New Roman"/>
                <a:ea typeface="Times New Roman"/>
                <a:cs typeface="Times New Roman"/>
                <a:sym typeface="Times New Roman"/>
              </a:rPr>
              <a:t>),</a:t>
            </a:r>
          </a:p>
          <a:p>
            <a:pPr marL="0" lvl="0" indent="0" algn="l" rtl="0">
              <a:spcBef>
                <a:spcPts val="1200"/>
              </a:spcBef>
              <a:spcAft>
                <a:spcPts val="0"/>
              </a:spcAft>
              <a:buFont typeface="Arial" charset="0"/>
              <a:buChar char="•"/>
            </a:pPr>
            <a:r>
              <a:rPr lang="en" sz="1400" dirty="0" smtClean="0">
                <a:solidFill>
                  <a:schemeClr val="bg1"/>
                </a:solidFill>
                <a:latin typeface="Times New Roman"/>
                <a:ea typeface="Times New Roman"/>
                <a:cs typeface="Times New Roman"/>
                <a:sym typeface="Times New Roman"/>
              </a:rPr>
              <a:t> Voltage </a:t>
            </a:r>
            <a:r>
              <a:rPr lang="en" sz="1400" dirty="0">
                <a:solidFill>
                  <a:schemeClr val="bg1"/>
                </a:solidFill>
                <a:latin typeface="Times New Roman"/>
                <a:ea typeface="Times New Roman"/>
                <a:cs typeface="Times New Roman"/>
                <a:sym typeface="Times New Roman"/>
              </a:rPr>
              <a:t>to Current </a:t>
            </a:r>
            <a:r>
              <a:rPr lang="en" sz="1400" dirty="0" smtClean="0">
                <a:solidFill>
                  <a:schemeClr val="bg1"/>
                </a:solidFill>
                <a:latin typeface="Times New Roman"/>
                <a:ea typeface="Times New Roman"/>
                <a:cs typeface="Times New Roman"/>
                <a:sym typeface="Times New Roman"/>
              </a:rPr>
              <a:t>converter</a:t>
            </a:r>
          </a:p>
          <a:p>
            <a:pPr marL="0" lvl="0" indent="0" algn="l" rtl="0">
              <a:spcBef>
                <a:spcPts val="1200"/>
              </a:spcBef>
              <a:spcAft>
                <a:spcPts val="0"/>
              </a:spcAft>
              <a:buFont typeface="Arial" charset="0"/>
              <a:buChar char="•"/>
            </a:pPr>
            <a:r>
              <a:rPr lang="en" sz="1400" dirty="0" smtClean="0">
                <a:solidFill>
                  <a:srgbClr val="92D050"/>
                </a:solidFill>
                <a:latin typeface="Times New Roman"/>
                <a:ea typeface="Times New Roman"/>
                <a:cs typeface="Times New Roman"/>
                <a:sym typeface="Times New Roman"/>
              </a:rPr>
              <a:t> Current </a:t>
            </a:r>
            <a:r>
              <a:rPr lang="en" sz="1400" dirty="0">
                <a:solidFill>
                  <a:srgbClr val="92D050"/>
                </a:solidFill>
                <a:latin typeface="Times New Roman"/>
                <a:ea typeface="Times New Roman"/>
                <a:cs typeface="Times New Roman"/>
                <a:sym typeface="Times New Roman"/>
              </a:rPr>
              <a:t>Controlled Oscillator (whose frequency depends on input </a:t>
            </a:r>
            <a:r>
              <a:rPr lang="en" sz="1400" dirty="0" smtClean="0">
                <a:solidFill>
                  <a:srgbClr val="92D050"/>
                </a:solidFill>
                <a:latin typeface="Times New Roman"/>
                <a:ea typeface="Times New Roman"/>
                <a:cs typeface="Times New Roman"/>
                <a:sym typeface="Times New Roman"/>
              </a:rPr>
              <a:t>current)</a:t>
            </a:r>
          </a:p>
          <a:p>
            <a:pPr marL="0" lvl="0" indent="0" algn="l" rtl="0">
              <a:spcBef>
                <a:spcPts val="1200"/>
              </a:spcBef>
              <a:spcAft>
                <a:spcPts val="0"/>
              </a:spcAft>
              <a:buFont typeface="Arial" charset="0"/>
              <a:buChar char="•"/>
            </a:pPr>
            <a:r>
              <a:rPr lang="en" sz="1400" dirty="0" smtClean="0">
                <a:solidFill>
                  <a:srgbClr val="92D050"/>
                </a:solidFill>
                <a:latin typeface="Times New Roman"/>
                <a:ea typeface="Times New Roman"/>
                <a:cs typeface="Times New Roman"/>
                <a:sym typeface="Times New Roman"/>
              </a:rPr>
              <a:t> Counter </a:t>
            </a:r>
            <a:r>
              <a:rPr lang="en" sz="1400" dirty="0">
                <a:solidFill>
                  <a:srgbClr val="92D050"/>
                </a:solidFill>
                <a:latin typeface="Times New Roman"/>
                <a:ea typeface="Times New Roman"/>
                <a:cs typeface="Times New Roman"/>
                <a:sym typeface="Times New Roman"/>
              </a:rPr>
              <a:t>(which counts the number of waves in a particular time interval</a:t>
            </a:r>
            <a:r>
              <a:rPr lang="en" sz="1400" dirty="0" smtClean="0">
                <a:solidFill>
                  <a:srgbClr val="92D050"/>
                </a:solidFill>
                <a:latin typeface="Times New Roman"/>
                <a:ea typeface="Times New Roman"/>
                <a:cs typeface="Times New Roman"/>
                <a:sym typeface="Times New Roman"/>
              </a:rPr>
              <a:t>)</a:t>
            </a:r>
            <a:endParaRPr sz="1400">
              <a:solidFill>
                <a:srgbClr val="92D050"/>
              </a:solidFill>
              <a:latin typeface="Times New Roman"/>
              <a:ea typeface="Times New Roman"/>
              <a:cs typeface="Times New Roman"/>
              <a:sym typeface="Times New Roman"/>
            </a:endParaRPr>
          </a:p>
          <a:p>
            <a:pPr marL="0" lvl="0" indent="0" algn="l" rtl="0">
              <a:spcBef>
                <a:spcPts val="0"/>
              </a:spcBef>
              <a:spcAft>
                <a:spcPts val="1200"/>
              </a:spcAft>
              <a:buNone/>
            </a:pPr>
            <a:endParaRPr>
              <a:solidFill>
                <a:schemeClr val="bg1"/>
              </a:solidFill>
            </a:endParaRPr>
          </a:p>
        </p:txBody>
      </p:sp>
      <p:pic>
        <p:nvPicPr>
          <p:cNvPr id="163" name="Google Shape;163;p17"/>
          <p:cNvPicPr preferRelativeResize="0"/>
          <p:nvPr/>
        </p:nvPicPr>
        <p:blipFill>
          <a:blip r:embed="rId3">
            <a:alphaModFix/>
          </a:blip>
          <a:stretch>
            <a:fillRect/>
          </a:stretch>
        </p:blipFill>
        <p:spPr>
          <a:xfrm>
            <a:off x="311275" y="1400050"/>
            <a:ext cx="5066450" cy="2285051"/>
          </a:xfrm>
          <a:prstGeom prst="rect">
            <a:avLst/>
          </a:prstGeom>
          <a:noFill/>
          <a:ln>
            <a:noFill/>
          </a:ln>
        </p:spPr>
      </p:pic>
      <p:sp>
        <p:nvSpPr>
          <p:cNvPr id="7" name="Notched Right Arrow 6"/>
          <p:cNvSpPr/>
          <p:nvPr/>
        </p:nvSpPr>
        <p:spPr>
          <a:xfrm>
            <a:off x="4296992" y="3870731"/>
            <a:ext cx="978408"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0639" y="3973859"/>
            <a:ext cx="3659976" cy="369332"/>
          </a:xfrm>
          <a:prstGeom prst="rect">
            <a:avLst/>
          </a:prstGeom>
          <a:noFill/>
        </p:spPr>
        <p:txBody>
          <a:bodyPr wrap="none" rtlCol="0">
            <a:spAutoFit/>
          </a:bodyPr>
          <a:lstStyle/>
          <a:p>
            <a:r>
              <a:rPr lang="en-US" sz="1800" b="1" dirty="0" smtClean="0">
                <a:solidFill>
                  <a:srgbClr val="92D050"/>
                </a:solidFill>
              </a:rPr>
              <a:t>ADC </a:t>
            </a:r>
            <a:r>
              <a:rPr lang="en-US" sz="1800" dirty="0" smtClean="0">
                <a:solidFill>
                  <a:srgbClr val="92D050"/>
                </a:solidFill>
              </a:rPr>
              <a:t>(Analog to Digital Converter)</a:t>
            </a:r>
            <a:endParaRPr lang="en-US" sz="1800" dirty="0">
              <a:solidFill>
                <a:srgbClr val="92D050"/>
              </a:solidFill>
            </a:endParaRPr>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US" b="1" dirty="0" smtClean="0">
                <a:solidFill>
                  <a:srgbClr val="FFC000"/>
                </a:solidFill>
                <a:latin typeface="Times New Roman"/>
                <a:ea typeface="Times New Roman"/>
                <a:cs typeface="Times New Roman"/>
                <a:sym typeface="Times New Roman"/>
              </a:rPr>
              <a:t>[1]- FRONTEND AMPLIFIER- </a:t>
            </a:r>
            <a:br>
              <a:rPr lang="en-US" b="1" dirty="0" smtClean="0">
                <a:solidFill>
                  <a:srgbClr val="FFC000"/>
                </a:solidFill>
                <a:latin typeface="Times New Roman"/>
                <a:ea typeface="Times New Roman"/>
                <a:cs typeface="Times New Roman"/>
                <a:sym typeface="Times New Roman"/>
              </a:rPr>
            </a:br>
            <a:endParaRPr lang="en-US" dirty="0">
              <a:solidFill>
                <a:srgbClr val="FFC000"/>
              </a:solidFill>
            </a:endParaRPr>
          </a:p>
        </p:txBody>
      </p:sp>
      <p:pic>
        <p:nvPicPr>
          <p:cNvPr id="169" name="Google Shape;169;p18"/>
          <p:cNvPicPr preferRelativeResize="0"/>
          <p:nvPr/>
        </p:nvPicPr>
        <p:blipFill rotWithShape="1">
          <a:blip r:embed="rId3">
            <a:alphaModFix/>
          </a:blip>
          <a:srcRect l="6331" t="27776" r="43336" b="23350"/>
          <a:stretch/>
        </p:blipFill>
        <p:spPr>
          <a:xfrm>
            <a:off x="5122014" y="1739423"/>
            <a:ext cx="3159446" cy="1725672"/>
          </a:xfrm>
          <a:prstGeom prst="rect">
            <a:avLst/>
          </a:prstGeom>
          <a:noFill/>
          <a:ln>
            <a:noFill/>
          </a:ln>
        </p:spPr>
      </p:pic>
      <p:sp>
        <p:nvSpPr>
          <p:cNvPr id="170" name="Google Shape;170;p18"/>
          <p:cNvSpPr txBox="1"/>
          <p:nvPr/>
        </p:nvSpPr>
        <p:spPr>
          <a:xfrm>
            <a:off x="1210034" y="1476999"/>
            <a:ext cx="3568222" cy="209900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Clr>
                <a:schemeClr val="bg1"/>
              </a:buClr>
              <a:buFont typeface="Wingdings" pitchFamily="2" charset="2"/>
              <a:buChar char="Ø"/>
            </a:pPr>
            <a:r>
              <a:rPr lang="en" dirty="0" smtClean="0">
                <a:solidFill>
                  <a:schemeClr val="bg1"/>
                </a:solidFill>
                <a:latin typeface="Times New Roman"/>
                <a:ea typeface="Times New Roman"/>
                <a:cs typeface="Times New Roman"/>
                <a:sym typeface="Times New Roman"/>
              </a:rPr>
              <a:t> The </a:t>
            </a:r>
            <a:r>
              <a:rPr lang="en" dirty="0">
                <a:solidFill>
                  <a:schemeClr val="bg1"/>
                </a:solidFill>
                <a:latin typeface="Times New Roman"/>
                <a:ea typeface="Times New Roman"/>
                <a:cs typeface="Times New Roman"/>
                <a:sym typeface="Times New Roman"/>
              </a:rPr>
              <a:t>gain </a:t>
            </a:r>
            <a:r>
              <a:rPr lang="en" dirty="0" smtClean="0">
                <a:solidFill>
                  <a:schemeClr val="bg1"/>
                </a:solidFill>
                <a:latin typeface="Times New Roman"/>
                <a:ea typeface="Times New Roman"/>
                <a:cs typeface="Times New Roman"/>
                <a:sym typeface="Times New Roman"/>
              </a:rPr>
              <a:t>of one amplifier, A= [1+(R1/R2)] So, A = 31 {approx.}</a:t>
            </a:r>
          </a:p>
          <a:p>
            <a:pPr marL="0" lvl="0" indent="0" algn="ctr" rtl="0">
              <a:lnSpc>
                <a:spcPct val="115000"/>
              </a:lnSpc>
              <a:spcBef>
                <a:spcPts val="1200"/>
              </a:spcBef>
              <a:spcAft>
                <a:spcPts val="1200"/>
              </a:spcAft>
              <a:buClr>
                <a:schemeClr val="bg1"/>
              </a:buClr>
              <a:buFont typeface="Wingdings" pitchFamily="2" charset="2"/>
              <a:buChar char="Ø"/>
            </a:pPr>
            <a:r>
              <a:rPr lang="en" dirty="0" smtClean="0">
                <a:solidFill>
                  <a:schemeClr val="bg1"/>
                </a:solidFill>
                <a:latin typeface="Times New Roman"/>
                <a:ea typeface="Times New Roman"/>
                <a:cs typeface="Times New Roman"/>
                <a:sym typeface="Times New Roman"/>
              </a:rPr>
              <a:t>So</a:t>
            </a:r>
            <a:r>
              <a:rPr lang="en" dirty="0">
                <a:solidFill>
                  <a:schemeClr val="bg1"/>
                </a:solidFill>
                <a:latin typeface="Times New Roman"/>
                <a:ea typeface="Times New Roman"/>
                <a:cs typeface="Times New Roman"/>
                <a:sym typeface="Times New Roman"/>
              </a:rPr>
              <a:t>, overall gain of our amplifier </a:t>
            </a:r>
            <a:r>
              <a:rPr lang="en" dirty="0" smtClean="0">
                <a:solidFill>
                  <a:schemeClr val="bg1"/>
                </a:solidFill>
                <a:latin typeface="Times New Roman"/>
                <a:ea typeface="Times New Roman"/>
                <a:cs typeface="Times New Roman"/>
                <a:sym typeface="Times New Roman"/>
              </a:rPr>
              <a:t>is-</a:t>
            </a:r>
            <a:endParaRPr lang="en" dirty="0" smtClean="0">
              <a:solidFill>
                <a:schemeClr val="bg1"/>
              </a:solidFill>
              <a:latin typeface="Times New Roman"/>
              <a:ea typeface="Times New Roman"/>
              <a:cs typeface="Times New Roman"/>
              <a:sym typeface="Times New Roman"/>
            </a:endParaRPr>
          </a:p>
          <a:p>
            <a:pPr lvl="0" algn="ctr">
              <a:lnSpc>
                <a:spcPct val="115000"/>
              </a:lnSpc>
              <a:spcBef>
                <a:spcPts val="1200"/>
              </a:spcBef>
              <a:spcAft>
                <a:spcPts val="1200"/>
              </a:spcAft>
            </a:pPr>
            <a:r>
              <a:rPr lang="en" dirty="0" smtClean="0">
                <a:solidFill>
                  <a:srgbClr val="FFC000"/>
                </a:solidFill>
                <a:latin typeface="Times New Roman"/>
                <a:ea typeface="Times New Roman"/>
                <a:cs typeface="Times New Roman"/>
                <a:sym typeface="Times New Roman"/>
              </a:rPr>
              <a:t>A1*A2 = 960 </a:t>
            </a:r>
            <a:r>
              <a:rPr lang="en" dirty="0" smtClean="0">
                <a:solidFill>
                  <a:schemeClr val="bg1"/>
                </a:solidFill>
                <a:latin typeface="Times New Roman"/>
                <a:ea typeface="Times New Roman"/>
                <a:cs typeface="Times New Roman"/>
                <a:sym typeface="Times New Roman"/>
              </a:rPr>
              <a:t>{approx.}</a:t>
            </a:r>
            <a:endParaRPr>
              <a:solidFill>
                <a:srgbClr val="FFC000"/>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25170"/>
            <a:ext cx="70389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4000" dirty="0" smtClean="0">
                <a:solidFill>
                  <a:srgbClr val="FFC000"/>
                </a:solidFill>
              </a:rPr>
              <a:t>OP-AMP STRUCTURE</a:t>
            </a:r>
            <a:br>
              <a:rPr lang="en-US" sz="4000" dirty="0" smtClean="0">
                <a:solidFill>
                  <a:srgbClr val="FFC000"/>
                </a:solidFill>
              </a:rPr>
            </a:br>
            <a:r>
              <a:rPr lang="en-US" sz="2000" dirty="0" smtClean="0">
                <a:solidFill>
                  <a:srgbClr val="FFC000"/>
                </a:solidFill>
              </a:rPr>
              <a:t>(Differential pair  MOSFET)</a:t>
            </a:r>
            <a:endParaRPr lang="en-US" sz="2000" dirty="0">
              <a:solidFill>
                <a:srgbClr val="FFC000"/>
              </a:solidFill>
            </a:endParaRPr>
          </a:p>
        </p:txBody>
      </p:sp>
      <p:pic>
        <p:nvPicPr>
          <p:cNvPr id="176" name="Google Shape;176;p19"/>
          <p:cNvPicPr preferRelativeResize="0"/>
          <p:nvPr/>
        </p:nvPicPr>
        <p:blipFill>
          <a:blip r:embed="rId3">
            <a:alphaModFix/>
          </a:blip>
          <a:srcRect l="60561" t="24176" r="2851" b="9542"/>
          <a:stretch>
            <a:fillRect/>
          </a:stretch>
        </p:blipFill>
        <p:spPr>
          <a:xfrm>
            <a:off x="2433815" y="1486931"/>
            <a:ext cx="4757631" cy="3203838"/>
          </a:xfrm>
          <a:prstGeom prst="rect">
            <a:avLst/>
          </a:prstGeom>
          <a:noFill/>
          <a:ln>
            <a:noFill/>
          </a:ln>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b="1" dirty="0" smtClean="0">
                <a:solidFill>
                  <a:srgbClr val="FFC000"/>
                </a:solidFill>
              </a:rPr>
              <a:t>Bandwidth Analysis</a:t>
            </a:r>
            <a:endParaRPr lang="en-US" b="1" dirty="0">
              <a:solidFill>
                <a:srgbClr val="FFC000"/>
              </a:solidFill>
            </a:endParaRPr>
          </a:p>
        </p:txBody>
      </p:sp>
      <p:pic>
        <p:nvPicPr>
          <p:cNvPr id="4" name="Picture 3"/>
          <p:cNvPicPr/>
          <p:nvPr/>
        </p:nvPicPr>
        <p:blipFill>
          <a:blip r:embed="rId3"/>
          <a:srcRect l="2874" t="12735" r="880" b="24426"/>
          <a:stretch>
            <a:fillRect/>
          </a:stretch>
        </p:blipFill>
        <p:spPr bwMode="auto">
          <a:xfrm>
            <a:off x="1503131" y="2011049"/>
            <a:ext cx="6776830" cy="2293620"/>
          </a:xfrm>
          <a:prstGeom prst="rect">
            <a:avLst/>
          </a:prstGeom>
          <a:noFill/>
          <a:ln w="9525">
            <a:noFill/>
            <a:miter lim="800000"/>
            <a:headEnd/>
            <a:tailEnd/>
          </a:ln>
        </p:spPr>
      </p:pic>
      <p:sp>
        <p:nvSpPr>
          <p:cNvPr id="5" name="TextBox 4"/>
          <p:cNvSpPr txBox="1"/>
          <p:nvPr/>
        </p:nvSpPr>
        <p:spPr>
          <a:xfrm>
            <a:off x="1326911" y="1010653"/>
            <a:ext cx="6971442" cy="954107"/>
          </a:xfrm>
          <a:prstGeom prst="rect">
            <a:avLst/>
          </a:prstGeom>
          <a:noFill/>
        </p:spPr>
        <p:txBody>
          <a:bodyPr wrap="square" rtlCol="0">
            <a:spAutoFit/>
          </a:bodyPr>
          <a:lstStyle/>
          <a:p>
            <a:pPr>
              <a:buClr>
                <a:schemeClr val="bg1"/>
              </a:buClr>
              <a:buFont typeface="Arial" charset="0"/>
              <a:buChar char="•"/>
            </a:pPr>
            <a:r>
              <a:rPr lang="en-US" dirty="0" smtClean="0">
                <a:solidFill>
                  <a:schemeClr val="bg1"/>
                </a:solidFill>
              </a:rPr>
              <a:t> The </a:t>
            </a:r>
            <a:r>
              <a:rPr lang="en-US" dirty="0" smtClean="0">
                <a:solidFill>
                  <a:schemeClr val="bg1"/>
                </a:solidFill>
              </a:rPr>
              <a:t>gain of the amplifier should be constant for all the frequencies of input signal. (ECG frequency is less than 100Hz)</a:t>
            </a:r>
          </a:p>
          <a:p>
            <a:pPr>
              <a:buClr>
                <a:schemeClr val="bg1"/>
              </a:buClr>
              <a:buFont typeface="Arial" charset="0"/>
              <a:buChar char="•"/>
            </a:pPr>
            <a:r>
              <a:rPr lang="en-US" smtClean="0">
                <a:solidFill>
                  <a:schemeClr val="bg1"/>
                </a:solidFill>
              </a:rPr>
              <a:t> </a:t>
            </a:r>
            <a:r>
              <a:rPr lang="en-US" smtClean="0">
                <a:solidFill>
                  <a:schemeClr val="bg1"/>
                </a:solidFill>
              </a:rPr>
              <a:t>Miller </a:t>
            </a:r>
            <a:r>
              <a:rPr lang="en-US" dirty="0" smtClean="0">
                <a:solidFill>
                  <a:schemeClr val="bg1"/>
                </a:solidFill>
              </a:rPr>
              <a:t>Compensation used.</a:t>
            </a:r>
          </a:p>
          <a:p>
            <a:pPr>
              <a:buClr>
                <a:schemeClr val="bg1"/>
              </a:buClr>
              <a:buFont typeface="Arial" charset="0"/>
              <a:buChar char="•"/>
            </a:pPr>
            <a:r>
              <a:rPr lang="en-US" dirty="0" smtClean="0">
                <a:solidFill>
                  <a:schemeClr val="bg1"/>
                </a:solidFill>
              </a:rPr>
              <a:t> </a:t>
            </a:r>
            <a:r>
              <a:rPr lang="en-US" dirty="0" smtClean="0">
                <a:solidFill>
                  <a:schemeClr val="bg1"/>
                </a:solidFill>
              </a:rPr>
              <a:t>Act </a:t>
            </a:r>
            <a:r>
              <a:rPr lang="en-US" dirty="0" smtClean="0">
                <a:solidFill>
                  <a:schemeClr val="bg1"/>
                </a:solidFill>
              </a:rPr>
              <a:t>as LPF.</a:t>
            </a:r>
            <a:endParaRPr lang="en-US" dirty="0">
              <a:solidFill>
                <a:schemeClr val="bg1"/>
              </a:solidFill>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bg1"/>
                </a:solidFill>
              </a:rPr>
              <a:pPr marL="0" lvl="0" indent="0" algn="r" rtl="0">
                <a:spcBef>
                  <a:spcPts val="0"/>
                </a:spcBef>
                <a:spcAft>
                  <a:spcPts val="0"/>
                </a:spcAft>
                <a:buNone/>
              </a:pPr>
              <a:t>8</a:t>
            </a:fld>
            <a:endParaRPr lang="en">
              <a:solidFill>
                <a:schemeClr val="bg1"/>
              </a:solidFill>
            </a:endParaRPr>
          </a:p>
        </p:txBody>
      </p:sp>
      <p:sp>
        <p:nvSpPr>
          <p:cNvPr id="7" name="Rectangle 6"/>
          <p:cNvSpPr/>
          <p:nvPr/>
        </p:nvSpPr>
        <p:spPr>
          <a:xfrm>
            <a:off x="3983573" y="4391270"/>
            <a:ext cx="1962397" cy="307777"/>
          </a:xfrm>
          <a:prstGeom prst="rect">
            <a:avLst/>
          </a:prstGeom>
        </p:spPr>
        <p:txBody>
          <a:bodyPr wrap="none">
            <a:spAutoFit/>
          </a:bodyPr>
          <a:lstStyle/>
          <a:p>
            <a:r>
              <a:rPr lang="en-US" dirty="0" smtClean="0">
                <a:solidFill>
                  <a:schemeClr val="bg1"/>
                </a:solidFill>
              </a:rPr>
              <a:t>BANDWIDTH GRAPH</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smtClean="0">
                <a:solidFill>
                  <a:srgbClr val="FFC000"/>
                </a:solidFill>
              </a:rPr>
              <a:t>OUTPUT OF AMPLIFIER</a:t>
            </a:r>
            <a:endParaRPr sz="2800">
              <a:solidFill>
                <a:srgbClr val="FFC000"/>
              </a:solidFill>
            </a:endParaRPr>
          </a:p>
        </p:txBody>
      </p:sp>
      <p:pic>
        <p:nvPicPr>
          <p:cNvPr id="188" name="Google Shape;188;p21"/>
          <p:cNvPicPr preferRelativeResize="0"/>
          <p:nvPr/>
        </p:nvPicPr>
        <p:blipFill rotWithShape="1">
          <a:blip r:embed="rId3">
            <a:alphaModFix/>
          </a:blip>
          <a:srcRect l="3783" t="12964" r="1170" b="24303"/>
          <a:stretch/>
        </p:blipFill>
        <p:spPr>
          <a:xfrm>
            <a:off x="1189407" y="1354412"/>
            <a:ext cx="7280824" cy="2701949"/>
          </a:xfrm>
          <a:prstGeom prst="rect">
            <a:avLst/>
          </a:prstGeom>
          <a:noFill/>
          <a:ln>
            <a:noFill/>
          </a:ln>
        </p:spPr>
      </p:pic>
      <p:sp>
        <p:nvSpPr>
          <p:cNvPr id="4" name="TextBox 3"/>
          <p:cNvSpPr txBox="1"/>
          <p:nvPr/>
        </p:nvSpPr>
        <p:spPr>
          <a:xfrm>
            <a:off x="2894455" y="4310742"/>
            <a:ext cx="3528530" cy="307777"/>
          </a:xfrm>
          <a:prstGeom prst="rect">
            <a:avLst/>
          </a:prstGeom>
          <a:noFill/>
        </p:spPr>
        <p:txBody>
          <a:bodyPr wrap="none" rtlCol="0">
            <a:spAutoFit/>
          </a:bodyPr>
          <a:lstStyle/>
          <a:p>
            <a:r>
              <a:rPr lang="en-US" dirty="0" smtClean="0">
                <a:solidFill>
                  <a:schemeClr val="bg1"/>
                </a:solidFill>
              </a:rPr>
              <a:t>If Input is a sin function of Amplitude 5mV.</a:t>
            </a:r>
            <a:endParaRPr lang="en-US" dirty="0">
              <a:solidFill>
                <a:schemeClr val="bg1"/>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TotalTime>
  <Words>724</Words>
  <PresentationFormat>On-screen Show (16:9)</PresentationFormat>
  <Paragraphs>92</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Montserrat</vt:lpstr>
      <vt:lpstr>Lato</vt:lpstr>
      <vt:lpstr>Times New Roman</vt:lpstr>
      <vt:lpstr>Wingdings</vt:lpstr>
      <vt:lpstr>Focus</vt:lpstr>
      <vt:lpstr>MOSFET Based ECG Signal Acquisition System Design </vt:lpstr>
      <vt:lpstr>CARDIOVASCULAR DISEASE</vt:lpstr>
      <vt:lpstr>Why Digital</vt:lpstr>
      <vt:lpstr>ECG Signals</vt:lpstr>
      <vt:lpstr>Overview of ECG signal acquisition circuit </vt:lpstr>
      <vt:lpstr>[1]- FRONTEND AMPLIFIER-  </vt:lpstr>
      <vt:lpstr>OP-AMP STRUCTURE (Differential pair  MOSFET)</vt:lpstr>
      <vt:lpstr>Bandwidth Analysis</vt:lpstr>
      <vt:lpstr>OUTPUT OF AMPLIFIER</vt:lpstr>
      <vt:lpstr>[2]- VOLTAGE TO CURRENT CONVERTER- </vt:lpstr>
      <vt:lpstr>Iout vs Vin</vt:lpstr>
      <vt:lpstr>[3]- CCO based Analog to Digital Converter (A/D)- </vt:lpstr>
      <vt:lpstr>[3.1]- Current Controlled Oscillator (CCO)-</vt:lpstr>
      <vt:lpstr>Slide 14</vt:lpstr>
      <vt:lpstr>CCO Output </vt:lpstr>
      <vt:lpstr>[3.2]- Counter- </vt:lpstr>
      <vt:lpstr>RESULT </vt:lpstr>
      <vt:lpstr>PLOTS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MOSFET Based ECG Signal Acquisition System Design</dc:title>
  <dc:creator>Ujjawal</dc:creator>
  <cp:lastModifiedBy>HP</cp:lastModifiedBy>
  <cp:revision>64</cp:revision>
  <dcterms:modified xsi:type="dcterms:W3CDTF">2021-05-04T04:49:28Z</dcterms:modified>
</cp:coreProperties>
</file>