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6FCB2-A745-405E-B7BA-F5FA327C40DD}" type="doc">
      <dgm:prSet loTypeId="urn:microsoft.com/office/officeart/2005/8/layout/process3" loCatId="process" qsTypeId="urn:microsoft.com/office/officeart/2005/8/quickstyle/simple1" qsCatId="simple" csTypeId="urn:microsoft.com/office/officeart/2005/8/colors/colorful2" csCatId="colorful" phldr="1"/>
      <dgm:spPr/>
      <dgm:t>
        <a:bodyPr/>
        <a:lstStyle/>
        <a:p>
          <a:endParaRPr lang="en-US"/>
        </a:p>
      </dgm:t>
    </dgm:pt>
    <dgm:pt modelId="{9BB35FB0-499F-419C-836B-7984C4B6F079}">
      <dgm:prSet phldrT="[Text]"/>
      <dgm:spPr/>
      <dgm:t>
        <a:bodyPr/>
        <a:lstStyle/>
        <a:p>
          <a:r>
            <a:rPr lang="en-US" dirty="0"/>
            <a:t>Data Transformation</a:t>
          </a:r>
        </a:p>
      </dgm:t>
    </dgm:pt>
    <dgm:pt modelId="{42869122-C1F3-4054-B3A6-DD4880C51814}" type="parTrans" cxnId="{F24D7479-00DD-40DD-A5D3-1AA209A12E0D}">
      <dgm:prSet/>
      <dgm:spPr/>
      <dgm:t>
        <a:bodyPr/>
        <a:lstStyle/>
        <a:p>
          <a:endParaRPr lang="en-US"/>
        </a:p>
      </dgm:t>
    </dgm:pt>
    <dgm:pt modelId="{2E12ED97-5A77-43F9-96E0-D4AEFA4DC53B}" type="sibTrans" cxnId="{F24D7479-00DD-40DD-A5D3-1AA209A12E0D}">
      <dgm:prSet/>
      <dgm:spPr/>
      <dgm:t>
        <a:bodyPr/>
        <a:lstStyle/>
        <a:p>
          <a:endParaRPr lang="en-US"/>
        </a:p>
      </dgm:t>
    </dgm:pt>
    <dgm:pt modelId="{C232D7AF-0C92-4224-AED0-919BCAC7AA2B}">
      <dgm:prSet phldrT="[Text]"/>
      <dgm:spPr/>
      <dgm:t>
        <a:bodyPr/>
        <a:lstStyle/>
        <a:p>
          <a:r>
            <a:rPr lang="en-US" dirty="0"/>
            <a:t>Unpivoting wide data to long data.</a:t>
          </a:r>
        </a:p>
      </dgm:t>
    </dgm:pt>
    <dgm:pt modelId="{8CF98B1D-488E-4EEC-943B-566DC31DD61B}" type="parTrans" cxnId="{FB79E4F3-FA3E-4988-8F62-CCB626F8BBA6}">
      <dgm:prSet/>
      <dgm:spPr/>
      <dgm:t>
        <a:bodyPr/>
        <a:lstStyle/>
        <a:p>
          <a:endParaRPr lang="en-US"/>
        </a:p>
      </dgm:t>
    </dgm:pt>
    <dgm:pt modelId="{1F02F0A9-E74F-496C-B46F-D46396E65F17}" type="sibTrans" cxnId="{FB79E4F3-FA3E-4988-8F62-CCB626F8BBA6}">
      <dgm:prSet/>
      <dgm:spPr/>
      <dgm:t>
        <a:bodyPr/>
        <a:lstStyle/>
        <a:p>
          <a:endParaRPr lang="en-US"/>
        </a:p>
      </dgm:t>
    </dgm:pt>
    <dgm:pt modelId="{40EF92A9-0969-4E65-8406-DF1994C74625}">
      <dgm:prSet phldrT="[Text]"/>
      <dgm:spPr/>
      <dgm:t>
        <a:bodyPr/>
        <a:lstStyle/>
        <a:p>
          <a:r>
            <a:rPr lang="en-US" dirty="0"/>
            <a:t>Data Cleaning</a:t>
          </a:r>
        </a:p>
      </dgm:t>
    </dgm:pt>
    <dgm:pt modelId="{FC81773F-F4EC-4B42-B7B5-915692D2E28F}" type="parTrans" cxnId="{A4301368-488E-48BB-A9B2-70C705B3046B}">
      <dgm:prSet/>
      <dgm:spPr/>
      <dgm:t>
        <a:bodyPr/>
        <a:lstStyle/>
        <a:p>
          <a:endParaRPr lang="en-US"/>
        </a:p>
      </dgm:t>
    </dgm:pt>
    <dgm:pt modelId="{537234EF-4022-44E0-830B-1A985C2187B8}" type="sibTrans" cxnId="{A4301368-488E-48BB-A9B2-70C705B3046B}">
      <dgm:prSet/>
      <dgm:spPr/>
      <dgm:t>
        <a:bodyPr/>
        <a:lstStyle/>
        <a:p>
          <a:endParaRPr lang="en-US"/>
        </a:p>
      </dgm:t>
    </dgm:pt>
    <dgm:pt modelId="{E0E820B5-D6DA-4F12-B063-78378AC9D054}">
      <dgm:prSet phldrT="[Text]"/>
      <dgm:spPr/>
      <dgm:t>
        <a:bodyPr/>
        <a:lstStyle/>
        <a:p>
          <a:r>
            <a:rPr lang="en-US" dirty="0"/>
            <a:t>Removing Blanks, dashes and others.</a:t>
          </a:r>
        </a:p>
      </dgm:t>
    </dgm:pt>
    <dgm:pt modelId="{4B77E487-1933-44C4-8622-149C081E5564}" type="parTrans" cxnId="{BCFF64B1-6E10-4F45-9E0D-B293CB6E97FD}">
      <dgm:prSet/>
      <dgm:spPr/>
      <dgm:t>
        <a:bodyPr/>
        <a:lstStyle/>
        <a:p>
          <a:endParaRPr lang="en-US"/>
        </a:p>
      </dgm:t>
    </dgm:pt>
    <dgm:pt modelId="{C7C08A9A-C3F9-44B4-ADE7-4D5DDA770CD2}" type="sibTrans" cxnId="{BCFF64B1-6E10-4F45-9E0D-B293CB6E97FD}">
      <dgm:prSet/>
      <dgm:spPr/>
      <dgm:t>
        <a:bodyPr/>
        <a:lstStyle/>
        <a:p>
          <a:endParaRPr lang="en-US"/>
        </a:p>
      </dgm:t>
    </dgm:pt>
    <dgm:pt modelId="{E345A912-6A6C-4263-BC7C-9D21C0D31770}">
      <dgm:prSet phldrT="[Text]"/>
      <dgm:spPr/>
      <dgm:t>
        <a:bodyPr/>
        <a:lstStyle/>
        <a:p>
          <a:r>
            <a:rPr lang="en-US" dirty="0"/>
            <a:t>Data Visualization</a:t>
          </a:r>
        </a:p>
      </dgm:t>
    </dgm:pt>
    <dgm:pt modelId="{1FA0B928-F994-4BB2-B83C-0D84AB01B04B}" type="parTrans" cxnId="{09B5FD54-77FD-4204-97CE-0C929AF7768E}">
      <dgm:prSet/>
      <dgm:spPr/>
      <dgm:t>
        <a:bodyPr/>
        <a:lstStyle/>
        <a:p>
          <a:endParaRPr lang="en-US"/>
        </a:p>
      </dgm:t>
    </dgm:pt>
    <dgm:pt modelId="{6BDD78BB-172A-442B-9A80-968FD163D03E}" type="sibTrans" cxnId="{09B5FD54-77FD-4204-97CE-0C929AF7768E}">
      <dgm:prSet/>
      <dgm:spPr/>
      <dgm:t>
        <a:bodyPr/>
        <a:lstStyle/>
        <a:p>
          <a:endParaRPr lang="en-US"/>
        </a:p>
      </dgm:t>
    </dgm:pt>
    <dgm:pt modelId="{C28BF6A1-EE20-4F4A-9525-C197DC6675E3}">
      <dgm:prSet phldrT="[Text]"/>
      <dgm:spPr/>
      <dgm:t>
        <a:bodyPr/>
        <a:lstStyle/>
        <a:p>
          <a:r>
            <a:rPr lang="en-US" dirty="0"/>
            <a:t>Making insightful structures.</a:t>
          </a:r>
        </a:p>
      </dgm:t>
    </dgm:pt>
    <dgm:pt modelId="{D36A0271-0CC5-40BA-8C8A-A8AB18236427}" type="parTrans" cxnId="{CAE589DB-B973-4440-A300-0434FFE9F753}">
      <dgm:prSet/>
      <dgm:spPr/>
      <dgm:t>
        <a:bodyPr/>
        <a:lstStyle/>
        <a:p>
          <a:endParaRPr lang="en-US"/>
        </a:p>
      </dgm:t>
    </dgm:pt>
    <dgm:pt modelId="{8B1B64C9-2114-4C6E-B81E-FA55CE2658AA}" type="sibTrans" cxnId="{CAE589DB-B973-4440-A300-0434FFE9F753}">
      <dgm:prSet/>
      <dgm:spPr/>
      <dgm:t>
        <a:bodyPr/>
        <a:lstStyle/>
        <a:p>
          <a:endParaRPr lang="en-US"/>
        </a:p>
      </dgm:t>
    </dgm:pt>
    <dgm:pt modelId="{34E00195-5E1F-4EB6-9A9A-8AAD6FF39D28}" type="pres">
      <dgm:prSet presAssocID="{68F6FCB2-A745-405E-B7BA-F5FA327C40DD}" presName="linearFlow" presStyleCnt="0">
        <dgm:presLayoutVars>
          <dgm:dir/>
          <dgm:animLvl val="lvl"/>
          <dgm:resizeHandles val="exact"/>
        </dgm:presLayoutVars>
      </dgm:prSet>
      <dgm:spPr/>
    </dgm:pt>
    <dgm:pt modelId="{06EADA4B-F7AD-455E-AA24-C51643ACD773}" type="pres">
      <dgm:prSet presAssocID="{9BB35FB0-499F-419C-836B-7984C4B6F079}" presName="composite" presStyleCnt="0"/>
      <dgm:spPr/>
    </dgm:pt>
    <dgm:pt modelId="{44AD184C-639C-46A1-BD36-9F0091D78915}" type="pres">
      <dgm:prSet presAssocID="{9BB35FB0-499F-419C-836B-7984C4B6F079}" presName="parTx" presStyleLbl="node1" presStyleIdx="0" presStyleCnt="3">
        <dgm:presLayoutVars>
          <dgm:chMax val="0"/>
          <dgm:chPref val="0"/>
          <dgm:bulletEnabled val="1"/>
        </dgm:presLayoutVars>
      </dgm:prSet>
      <dgm:spPr/>
    </dgm:pt>
    <dgm:pt modelId="{75A46C0B-F9A6-45F5-8997-F25C83732E85}" type="pres">
      <dgm:prSet presAssocID="{9BB35FB0-499F-419C-836B-7984C4B6F079}" presName="parSh" presStyleLbl="node1" presStyleIdx="0" presStyleCnt="3"/>
      <dgm:spPr/>
    </dgm:pt>
    <dgm:pt modelId="{6BFC4784-09B9-4DCD-909E-2D569C4DCF3F}" type="pres">
      <dgm:prSet presAssocID="{9BB35FB0-499F-419C-836B-7984C4B6F079}" presName="desTx" presStyleLbl="fgAcc1" presStyleIdx="0" presStyleCnt="3">
        <dgm:presLayoutVars>
          <dgm:bulletEnabled val="1"/>
        </dgm:presLayoutVars>
      </dgm:prSet>
      <dgm:spPr/>
    </dgm:pt>
    <dgm:pt modelId="{7EB69783-4F44-47DC-A8D9-45251682BB43}" type="pres">
      <dgm:prSet presAssocID="{2E12ED97-5A77-43F9-96E0-D4AEFA4DC53B}" presName="sibTrans" presStyleLbl="sibTrans2D1" presStyleIdx="0" presStyleCnt="2"/>
      <dgm:spPr/>
    </dgm:pt>
    <dgm:pt modelId="{43F9D8A4-556F-4976-A8D0-8E9388114C6A}" type="pres">
      <dgm:prSet presAssocID="{2E12ED97-5A77-43F9-96E0-D4AEFA4DC53B}" presName="connTx" presStyleLbl="sibTrans2D1" presStyleIdx="0" presStyleCnt="2"/>
      <dgm:spPr/>
    </dgm:pt>
    <dgm:pt modelId="{525892E2-F4B5-4F31-9575-D99533F5BE6B}" type="pres">
      <dgm:prSet presAssocID="{40EF92A9-0969-4E65-8406-DF1994C74625}" presName="composite" presStyleCnt="0"/>
      <dgm:spPr/>
    </dgm:pt>
    <dgm:pt modelId="{4B5B14C4-9FD4-42B0-ABB4-98A5629BC9C4}" type="pres">
      <dgm:prSet presAssocID="{40EF92A9-0969-4E65-8406-DF1994C74625}" presName="parTx" presStyleLbl="node1" presStyleIdx="0" presStyleCnt="3">
        <dgm:presLayoutVars>
          <dgm:chMax val="0"/>
          <dgm:chPref val="0"/>
          <dgm:bulletEnabled val="1"/>
        </dgm:presLayoutVars>
      </dgm:prSet>
      <dgm:spPr/>
    </dgm:pt>
    <dgm:pt modelId="{31836070-4A49-4AA8-9E55-2EE7E12C6C3E}" type="pres">
      <dgm:prSet presAssocID="{40EF92A9-0969-4E65-8406-DF1994C74625}" presName="parSh" presStyleLbl="node1" presStyleIdx="1" presStyleCnt="3"/>
      <dgm:spPr/>
    </dgm:pt>
    <dgm:pt modelId="{552244AC-FFB3-4D3C-927A-40848149E852}" type="pres">
      <dgm:prSet presAssocID="{40EF92A9-0969-4E65-8406-DF1994C74625}" presName="desTx" presStyleLbl="fgAcc1" presStyleIdx="1" presStyleCnt="3">
        <dgm:presLayoutVars>
          <dgm:bulletEnabled val="1"/>
        </dgm:presLayoutVars>
      </dgm:prSet>
      <dgm:spPr/>
    </dgm:pt>
    <dgm:pt modelId="{00C085AF-56A1-4DCB-8B83-A6BF26B8D40E}" type="pres">
      <dgm:prSet presAssocID="{537234EF-4022-44E0-830B-1A985C2187B8}" presName="sibTrans" presStyleLbl="sibTrans2D1" presStyleIdx="1" presStyleCnt="2"/>
      <dgm:spPr/>
    </dgm:pt>
    <dgm:pt modelId="{201D2939-55E0-4354-86D1-72F10FE7F280}" type="pres">
      <dgm:prSet presAssocID="{537234EF-4022-44E0-830B-1A985C2187B8}" presName="connTx" presStyleLbl="sibTrans2D1" presStyleIdx="1" presStyleCnt="2"/>
      <dgm:spPr/>
    </dgm:pt>
    <dgm:pt modelId="{66FAA0C4-01E5-4D92-969B-0C6794FC8A1B}" type="pres">
      <dgm:prSet presAssocID="{E345A912-6A6C-4263-BC7C-9D21C0D31770}" presName="composite" presStyleCnt="0"/>
      <dgm:spPr/>
    </dgm:pt>
    <dgm:pt modelId="{36DEDD7C-FB90-41EF-BAE7-1F42BFF1E8F2}" type="pres">
      <dgm:prSet presAssocID="{E345A912-6A6C-4263-BC7C-9D21C0D31770}" presName="parTx" presStyleLbl="node1" presStyleIdx="1" presStyleCnt="3">
        <dgm:presLayoutVars>
          <dgm:chMax val="0"/>
          <dgm:chPref val="0"/>
          <dgm:bulletEnabled val="1"/>
        </dgm:presLayoutVars>
      </dgm:prSet>
      <dgm:spPr/>
    </dgm:pt>
    <dgm:pt modelId="{E22F4FA5-A70A-4ECB-8625-03A768642FDE}" type="pres">
      <dgm:prSet presAssocID="{E345A912-6A6C-4263-BC7C-9D21C0D31770}" presName="parSh" presStyleLbl="node1" presStyleIdx="2" presStyleCnt="3"/>
      <dgm:spPr/>
    </dgm:pt>
    <dgm:pt modelId="{E698F328-F9CD-4250-B0E5-0A3DFB7113B6}" type="pres">
      <dgm:prSet presAssocID="{E345A912-6A6C-4263-BC7C-9D21C0D31770}" presName="desTx" presStyleLbl="fgAcc1" presStyleIdx="2" presStyleCnt="3">
        <dgm:presLayoutVars>
          <dgm:bulletEnabled val="1"/>
        </dgm:presLayoutVars>
      </dgm:prSet>
      <dgm:spPr/>
    </dgm:pt>
  </dgm:ptLst>
  <dgm:cxnLst>
    <dgm:cxn modelId="{E1DFA618-0061-4E92-9D56-FA1A92327F9F}" type="presOf" srcId="{C28BF6A1-EE20-4F4A-9525-C197DC6675E3}" destId="{E698F328-F9CD-4250-B0E5-0A3DFB7113B6}" srcOrd="0" destOrd="0" presId="urn:microsoft.com/office/officeart/2005/8/layout/process3"/>
    <dgm:cxn modelId="{EE83F441-F9CC-414F-87BC-7ED906F7B6B0}" type="presOf" srcId="{537234EF-4022-44E0-830B-1A985C2187B8}" destId="{201D2939-55E0-4354-86D1-72F10FE7F280}" srcOrd="1" destOrd="0" presId="urn:microsoft.com/office/officeart/2005/8/layout/process3"/>
    <dgm:cxn modelId="{90A02644-AAF5-43B9-BD0C-E1D72F398256}" type="presOf" srcId="{9BB35FB0-499F-419C-836B-7984C4B6F079}" destId="{75A46C0B-F9A6-45F5-8997-F25C83732E85}" srcOrd="1" destOrd="0" presId="urn:microsoft.com/office/officeart/2005/8/layout/process3"/>
    <dgm:cxn modelId="{26320165-A229-4131-9D4A-215870E27E0B}" type="presOf" srcId="{E345A912-6A6C-4263-BC7C-9D21C0D31770}" destId="{36DEDD7C-FB90-41EF-BAE7-1F42BFF1E8F2}" srcOrd="0" destOrd="0" presId="urn:microsoft.com/office/officeart/2005/8/layout/process3"/>
    <dgm:cxn modelId="{A4301368-488E-48BB-A9B2-70C705B3046B}" srcId="{68F6FCB2-A745-405E-B7BA-F5FA327C40DD}" destId="{40EF92A9-0969-4E65-8406-DF1994C74625}" srcOrd="1" destOrd="0" parTransId="{FC81773F-F4EC-4B42-B7B5-915692D2E28F}" sibTransId="{537234EF-4022-44E0-830B-1A985C2187B8}"/>
    <dgm:cxn modelId="{5727254B-FD5F-4B5D-B182-5BE1F0E08943}" type="presOf" srcId="{68F6FCB2-A745-405E-B7BA-F5FA327C40DD}" destId="{34E00195-5E1F-4EB6-9A9A-8AAD6FF39D28}" srcOrd="0" destOrd="0" presId="urn:microsoft.com/office/officeart/2005/8/layout/process3"/>
    <dgm:cxn modelId="{D221EC73-4C09-440E-B1B9-B9657DE3923A}" type="presOf" srcId="{40EF92A9-0969-4E65-8406-DF1994C74625}" destId="{4B5B14C4-9FD4-42B0-ABB4-98A5629BC9C4}" srcOrd="0" destOrd="0" presId="urn:microsoft.com/office/officeart/2005/8/layout/process3"/>
    <dgm:cxn modelId="{09B5FD54-77FD-4204-97CE-0C929AF7768E}" srcId="{68F6FCB2-A745-405E-B7BA-F5FA327C40DD}" destId="{E345A912-6A6C-4263-BC7C-9D21C0D31770}" srcOrd="2" destOrd="0" parTransId="{1FA0B928-F994-4BB2-B83C-0D84AB01B04B}" sibTransId="{6BDD78BB-172A-442B-9A80-968FD163D03E}"/>
    <dgm:cxn modelId="{F24D7479-00DD-40DD-A5D3-1AA209A12E0D}" srcId="{68F6FCB2-A745-405E-B7BA-F5FA327C40DD}" destId="{9BB35FB0-499F-419C-836B-7984C4B6F079}" srcOrd="0" destOrd="0" parTransId="{42869122-C1F3-4054-B3A6-DD4880C51814}" sibTransId="{2E12ED97-5A77-43F9-96E0-D4AEFA4DC53B}"/>
    <dgm:cxn modelId="{F89F2B7F-C172-49FF-BBB0-97306B3F2EBF}" type="presOf" srcId="{9BB35FB0-499F-419C-836B-7984C4B6F079}" destId="{44AD184C-639C-46A1-BD36-9F0091D78915}" srcOrd="0" destOrd="0" presId="urn:microsoft.com/office/officeart/2005/8/layout/process3"/>
    <dgm:cxn modelId="{867E9B92-6341-4CD4-A10C-897F7FA221B8}" type="presOf" srcId="{2E12ED97-5A77-43F9-96E0-D4AEFA4DC53B}" destId="{43F9D8A4-556F-4976-A8D0-8E9388114C6A}" srcOrd="1" destOrd="0" presId="urn:microsoft.com/office/officeart/2005/8/layout/process3"/>
    <dgm:cxn modelId="{F8C2189A-306C-483C-A029-2C8203B34ABE}" type="presOf" srcId="{E0E820B5-D6DA-4F12-B063-78378AC9D054}" destId="{552244AC-FFB3-4D3C-927A-40848149E852}" srcOrd="0" destOrd="0" presId="urn:microsoft.com/office/officeart/2005/8/layout/process3"/>
    <dgm:cxn modelId="{3B26BBA1-12DB-44F8-8FEC-330E98293C6C}" type="presOf" srcId="{E345A912-6A6C-4263-BC7C-9D21C0D31770}" destId="{E22F4FA5-A70A-4ECB-8625-03A768642FDE}" srcOrd="1" destOrd="0" presId="urn:microsoft.com/office/officeart/2005/8/layout/process3"/>
    <dgm:cxn modelId="{BCFF64B1-6E10-4F45-9E0D-B293CB6E97FD}" srcId="{40EF92A9-0969-4E65-8406-DF1994C74625}" destId="{E0E820B5-D6DA-4F12-B063-78378AC9D054}" srcOrd="0" destOrd="0" parTransId="{4B77E487-1933-44C4-8622-149C081E5564}" sibTransId="{C7C08A9A-C3F9-44B4-ADE7-4D5DDA770CD2}"/>
    <dgm:cxn modelId="{E1D18EB2-15FE-40AF-8455-F2BCA9B4CBE6}" type="presOf" srcId="{40EF92A9-0969-4E65-8406-DF1994C74625}" destId="{31836070-4A49-4AA8-9E55-2EE7E12C6C3E}" srcOrd="1" destOrd="0" presId="urn:microsoft.com/office/officeart/2005/8/layout/process3"/>
    <dgm:cxn modelId="{6B5822BB-9D67-40CE-9CF1-F5FC6ED17DED}" type="presOf" srcId="{2E12ED97-5A77-43F9-96E0-D4AEFA4DC53B}" destId="{7EB69783-4F44-47DC-A8D9-45251682BB43}" srcOrd="0" destOrd="0" presId="urn:microsoft.com/office/officeart/2005/8/layout/process3"/>
    <dgm:cxn modelId="{8D62ABC9-4EDD-4B3D-8244-5393DFD42EA7}" type="presOf" srcId="{537234EF-4022-44E0-830B-1A985C2187B8}" destId="{00C085AF-56A1-4DCB-8B83-A6BF26B8D40E}" srcOrd="0" destOrd="0" presId="urn:microsoft.com/office/officeart/2005/8/layout/process3"/>
    <dgm:cxn modelId="{A25EFBD5-51F2-4145-AFA1-9A03A9EF1D05}" type="presOf" srcId="{C232D7AF-0C92-4224-AED0-919BCAC7AA2B}" destId="{6BFC4784-09B9-4DCD-909E-2D569C4DCF3F}" srcOrd="0" destOrd="0" presId="urn:microsoft.com/office/officeart/2005/8/layout/process3"/>
    <dgm:cxn modelId="{CAE589DB-B973-4440-A300-0434FFE9F753}" srcId="{E345A912-6A6C-4263-BC7C-9D21C0D31770}" destId="{C28BF6A1-EE20-4F4A-9525-C197DC6675E3}" srcOrd="0" destOrd="0" parTransId="{D36A0271-0CC5-40BA-8C8A-A8AB18236427}" sibTransId="{8B1B64C9-2114-4C6E-B81E-FA55CE2658AA}"/>
    <dgm:cxn modelId="{FB79E4F3-FA3E-4988-8F62-CCB626F8BBA6}" srcId="{9BB35FB0-499F-419C-836B-7984C4B6F079}" destId="{C232D7AF-0C92-4224-AED0-919BCAC7AA2B}" srcOrd="0" destOrd="0" parTransId="{8CF98B1D-488E-4EEC-943B-566DC31DD61B}" sibTransId="{1F02F0A9-E74F-496C-B46F-D46396E65F17}"/>
    <dgm:cxn modelId="{674B4465-F719-4C30-AE91-B3E1FABD044D}" type="presParOf" srcId="{34E00195-5E1F-4EB6-9A9A-8AAD6FF39D28}" destId="{06EADA4B-F7AD-455E-AA24-C51643ACD773}" srcOrd="0" destOrd="0" presId="urn:microsoft.com/office/officeart/2005/8/layout/process3"/>
    <dgm:cxn modelId="{DC34928E-8103-4569-93A4-0B65B4B1B8C4}" type="presParOf" srcId="{06EADA4B-F7AD-455E-AA24-C51643ACD773}" destId="{44AD184C-639C-46A1-BD36-9F0091D78915}" srcOrd="0" destOrd="0" presId="urn:microsoft.com/office/officeart/2005/8/layout/process3"/>
    <dgm:cxn modelId="{EE321B0F-03CE-4A74-89F3-24F39694E962}" type="presParOf" srcId="{06EADA4B-F7AD-455E-AA24-C51643ACD773}" destId="{75A46C0B-F9A6-45F5-8997-F25C83732E85}" srcOrd="1" destOrd="0" presId="urn:microsoft.com/office/officeart/2005/8/layout/process3"/>
    <dgm:cxn modelId="{EB11B300-677E-4D42-9E01-07A410B8E328}" type="presParOf" srcId="{06EADA4B-F7AD-455E-AA24-C51643ACD773}" destId="{6BFC4784-09B9-4DCD-909E-2D569C4DCF3F}" srcOrd="2" destOrd="0" presId="urn:microsoft.com/office/officeart/2005/8/layout/process3"/>
    <dgm:cxn modelId="{2E32DE0B-E1E7-41C1-B3E4-147EF4FFD117}" type="presParOf" srcId="{34E00195-5E1F-4EB6-9A9A-8AAD6FF39D28}" destId="{7EB69783-4F44-47DC-A8D9-45251682BB43}" srcOrd="1" destOrd="0" presId="urn:microsoft.com/office/officeart/2005/8/layout/process3"/>
    <dgm:cxn modelId="{391D3D52-390A-422B-A5E8-63F5A20EA855}" type="presParOf" srcId="{7EB69783-4F44-47DC-A8D9-45251682BB43}" destId="{43F9D8A4-556F-4976-A8D0-8E9388114C6A}" srcOrd="0" destOrd="0" presId="urn:microsoft.com/office/officeart/2005/8/layout/process3"/>
    <dgm:cxn modelId="{2C56DB51-9C3F-4211-9744-9BB610FBFA99}" type="presParOf" srcId="{34E00195-5E1F-4EB6-9A9A-8AAD6FF39D28}" destId="{525892E2-F4B5-4F31-9575-D99533F5BE6B}" srcOrd="2" destOrd="0" presId="urn:microsoft.com/office/officeart/2005/8/layout/process3"/>
    <dgm:cxn modelId="{33FF1F6C-5263-4395-A936-B1702C53FFD7}" type="presParOf" srcId="{525892E2-F4B5-4F31-9575-D99533F5BE6B}" destId="{4B5B14C4-9FD4-42B0-ABB4-98A5629BC9C4}" srcOrd="0" destOrd="0" presId="urn:microsoft.com/office/officeart/2005/8/layout/process3"/>
    <dgm:cxn modelId="{B3C0B6A8-A7A4-4085-9FA7-4A9EA66859AC}" type="presParOf" srcId="{525892E2-F4B5-4F31-9575-D99533F5BE6B}" destId="{31836070-4A49-4AA8-9E55-2EE7E12C6C3E}" srcOrd="1" destOrd="0" presId="urn:microsoft.com/office/officeart/2005/8/layout/process3"/>
    <dgm:cxn modelId="{5616B8C3-76E5-4607-A94C-E80A8759ED3C}" type="presParOf" srcId="{525892E2-F4B5-4F31-9575-D99533F5BE6B}" destId="{552244AC-FFB3-4D3C-927A-40848149E852}" srcOrd="2" destOrd="0" presId="urn:microsoft.com/office/officeart/2005/8/layout/process3"/>
    <dgm:cxn modelId="{191C9CE2-2C4D-4A28-ABBA-4E46F440D05B}" type="presParOf" srcId="{34E00195-5E1F-4EB6-9A9A-8AAD6FF39D28}" destId="{00C085AF-56A1-4DCB-8B83-A6BF26B8D40E}" srcOrd="3" destOrd="0" presId="urn:microsoft.com/office/officeart/2005/8/layout/process3"/>
    <dgm:cxn modelId="{34286FC5-DC66-4D1E-AF35-9785351CDB4F}" type="presParOf" srcId="{00C085AF-56A1-4DCB-8B83-A6BF26B8D40E}" destId="{201D2939-55E0-4354-86D1-72F10FE7F280}" srcOrd="0" destOrd="0" presId="urn:microsoft.com/office/officeart/2005/8/layout/process3"/>
    <dgm:cxn modelId="{A725C5C0-3330-49E5-B25E-8F03F6E53F1E}" type="presParOf" srcId="{34E00195-5E1F-4EB6-9A9A-8AAD6FF39D28}" destId="{66FAA0C4-01E5-4D92-969B-0C6794FC8A1B}" srcOrd="4" destOrd="0" presId="urn:microsoft.com/office/officeart/2005/8/layout/process3"/>
    <dgm:cxn modelId="{8744F706-40CC-4FC4-9079-EFC16E6DC1BD}" type="presParOf" srcId="{66FAA0C4-01E5-4D92-969B-0C6794FC8A1B}" destId="{36DEDD7C-FB90-41EF-BAE7-1F42BFF1E8F2}" srcOrd="0" destOrd="0" presId="urn:microsoft.com/office/officeart/2005/8/layout/process3"/>
    <dgm:cxn modelId="{11C07F67-581D-4460-8330-C0E9CBB29F8C}" type="presParOf" srcId="{66FAA0C4-01E5-4D92-969B-0C6794FC8A1B}" destId="{E22F4FA5-A70A-4ECB-8625-03A768642FDE}" srcOrd="1" destOrd="0" presId="urn:microsoft.com/office/officeart/2005/8/layout/process3"/>
    <dgm:cxn modelId="{F037BCC3-340D-4B44-A774-0F1584AB7A2E}" type="presParOf" srcId="{66FAA0C4-01E5-4D92-969B-0C6794FC8A1B}" destId="{E698F328-F9CD-4250-B0E5-0A3DFB7113B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46C0B-F9A6-45F5-8997-F25C83732E85}">
      <dsp:nvSpPr>
        <dsp:cNvPr id="0" name=""/>
        <dsp:cNvSpPr/>
      </dsp:nvSpPr>
      <dsp:spPr>
        <a:xfrm>
          <a:off x="5230" y="813139"/>
          <a:ext cx="2378024" cy="14024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Data Transformation</a:t>
          </a:r>
        </a:p>
      </dsp:txBody>
      <dsp:txXfrm>
        <a:off x="5230" y="813139"/>
        <a:ext cx="2378024" cy="934959"/>
      </dsp:txXfrm>
    </dsp:sp>
    <dsp:sp modelId="{6BFC4784-09B9-4DCD-909E-2D569C4DCF3F}">
      <dsp:nvSpPr>
        <dsp:cNvPr id="0" name=""/>
        <dsp:cNvSpPr/>
      </dsp:nvSpPr>
      <dsp:spPr>
        <a:xfrm>
          <a:off x="492295" y="1748098"/>
          <a:ext cx="2378024" cy="179009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Unpivoting wide data to long data.</a:t>
          </a:r>
        </a:p>
      </dsp:txBody>
      <dsp:txXfrm>
        <a:off x="544725" y="1800528"/>
        <a:ext cx="2273164" cy="1685239"/>
      </dsp:txXfrm>
    </dsp:sp>
    <dsp:sp modelId="{7EB69783-4F44-47DC-A8D9-45251682BB43}">
      <dsp:nvSpPr>
        <dsp:cNvPr id="0" name=""/>
        <dsp:cNvSpPr/>
      </dsp:nvSpPr>
      <dsp:spPr>
        <a:xfrm>
          <a:off x="2743754" y="984589"/>
          <a:ext cx="764259" cy="59205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743754" y="1103001"/>
        <a:ext cx="586641" cy="355235"/>
      </dsp:txXfrm>
    </dsp:sp>
    <dsp:sp modelId="{31836070-4A49-4AA8-9E55-2EE7E12C6C3E}">
      <dsp:nvSpPr>
        <dsp:cNvPr id="0" name=""/>
        <dsp:cNvSpPr/>
      </dsp:nvSpPr>
      <dsp:spPr>
        <a:xfrm>
          <a:off x="3825254" y="813139"/>
          <a:ext cx="2378024" cy="1402439"/>
        </a:xfrm>
        <a:prstGeom prst="roundRect">
          <a:avLst>
            <a:gd name="adj" fmla="val 10000"/>
          </a:avLst>
        </a:prstGeom>
        <a:solidFill>
          <a:schemeClr val="accent2">
            <a:hueOff val="-661686"/>
            <a:satOff val="746"/>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Data Cleaning</a:t>
          </a:r>
        </a:p>
      </dsp:txBody>
      <dsp:txXfrm>
        <a:off x="3825254" y="813139"/>
        <a:ext cx="2378024" cy="934959"/>
      </dsp:txXfrm>
    </dsp:sp>
    <dsp:sp modelId="{552244AC-FFB3-4D3C-927A-40848149E852}">
      <dsp:nvSpPr>
        <dsp:cNvPr id="0" name=""/>
        <dsp:cNvSpPr/>
      </dsp:nvSpPr>
      <dsp:spPr>
        <a:xfrm>
          <a:off x="4312320" y="1748098"/>
          <a:ext cx="2378024" cy="179009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661686"/>
              <a:satOff val="746"/>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Removing Blanks, dashes and others.</a:t>
          </a:r>
        </a:p>
      </dsp:txBody>
      <dsp:txXfrm>
        <a:off x="4364750" y="1800528"/>
        <a:ext cx="2273164" cy="1685239"/>
      </dsp:txXfrm>
    </dsp:sp>
    <dsp:sp modelId="{00C085AF-56A1-4DCB-8B83-A6BF26B8D40E}">
      <dsp:nvSpPr>
        <dsp:cNvPr id="0" name=""/>
        <dsp:cNvSpPr/>
      </dsp:nvSpPr>
      <dsp:spPr>
        <a:xfrm>
          <a:off x="6563779" y="984589"/>
          <a:ext cx="764259" cy="592059"/>
        </a:xfrm>
        <a:prstGeom prst="rightArrow">
          <a:avLst>
            <a:gd name="adj1" fmla="val 60000"/>
            <a:gd name="adj2" fmla="val 50000"/>
          </a:avLst>
        </a:prstGeom>
        <a:solidFill>
          <a:schemeClr val="accent2">
            <a:hueOff val="-1323373"/>
            <a:satOff val="1492"/>
            <a:lumOff val="35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563779" y="1103001"/>
        <a:ext cx="586641" cy="355235"/>
      </dsp:txXfrm>
    </dsp:sp>
    <dsp:sp modelId="{E22F4FA5-A70A-4ECB-8625-03A768642FDE}">
      <dsp:nvSpPr>
        <dsp:cNvPr id="0" name=""/>
        <dsp:cNvSpPr/>
      </dsp:nvSpPr>
      <dsp:spPr>
        <a:xfrm>
          <a:off x="7645279" y="813139"/>
          <a:ext cx="2378024" cy="1402439"/>
        </a:xfrm>
        <a:prstGeom prst="roundRect">
          <a:avLst>
            <a:gd name="adj" fmla="val 10000"/>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Data Visualization</a:t>
          </a:r>
        </a:p>
      </dsp:txBody>
      <dsp:txXfrm>
        <a:off x="7645279" y="813139"/>
        <a:ext cx="2378024" cy="934959"/>
      </dsp:txXfrm>
    </dsp:sp>
    <dsp:sp modelId="{E698F328-F9CD-4250-B0E5-0A3DFB7113B6}">
      <dsp:nvSpPr>
        <dsp:cNvPr id="0" name=""/>
        <dsp:cNvSpPr/>
      </dsp:nvSpPr>
      <dsp:spPr>
        <a:xfrm>
          <a:off x="8132345" y="1748098"/>
          <a:ext cx="2378024" cy="179009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1323373"/>
              <a:satOff val="1492"/>
              <a:lumOff val="35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Making insightful structures.</a:t>
          </a:r>
        </a:p>
      </dsp:txBody>
      <dsp:txXfrm>
        <a:off x="8184775" y="1800528"/>
        <a:ext cx="2273164" cy="16852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B3C86A-F0AE-482A-AE40-B51AD1A619EA}"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D81B4-83CB-4F81-BE1F-0C2705DC5430}" type="slidenum">
              <a:rPr lang="en-US" smtClean="0"/>
              <a:t>‹#›</a:t>
            </a:fld>
            <a:endParaRPr lang="en-US"/>
          </a:p>
        </p:txBody>
      </p:sp>
    </p:spTree>
    <p:extLst>
      <p:ext uri="{BB962C8B-B14F-4D97-AF65-F5344CB8AC3E}">
        <p14:creationId xmlns:p14="http://schemas.microsoft.com/office/powerpoint/2010/main" val="185652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3C86A-F0AE-482A-AE40-B51AD1A619EA}"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D81B4-83CB-4F81-BE1F-0C2705DC5430}" type="slidenum">
              <a:rPr lang="en-US" smtClean="0"/>
              <a:t>‹#›</a:t>
            </a:fld>
            <a:endParaRPr lang="en-US"/>
          </a:p>
        </p:txBody>
      </p:sp>
    </p:spTree>
    <p:extLst>
      <p:ext uri="{BB962C8B-B14F-4D97-AF65-F5344CB8AC3E}">
        <p14:creationId xmlns:p14="http://schemas.microsoft.com/office/powerpoint/2010/main" val="3986243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3C86A-F0AE-482A-AE40-B51AD1A619EA}"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D81B4-83CB-4F81-BE1F-0C2705DC5430}" type="slidenum">
              <a:rPr lang="en-US" smtClean="0"/>
              <a:t>‹#›</a:t>
            </a:fld>
            <a:endParaRPr lang="en-US"/>
          </a:p>
        </p:txBody>
      </p:sp>
    </p:spTree>
    <p:extLst>
      <p:ext uri="{BB962C8B-B14F-4D97-AF65-F5344CB8AC3E}">
        <p14:creationId xmlns:p14="http://schemas.microsoft.com/office/powerpoint/2010/main" val="3582093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3C86A-F0AE-482A-AE40-B51AD1A619EA}"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D81B4-83CB-4F81-BE1F-0C2705DC5430}" type="slidenum">
              <a:rPr lang="en-US" smtClean="0"/>
              <a:t>‹#›</a:t>
            </a:fld>
            <a:endParaRPr lang="en-US"/>
          </a:p>
        </p:txBody>
      </p:sp>
    </p:spTree>
    <p:extLst>
      <p:ext uri="{BB962C8B-B14F-4D97-AF65-F5344CB8AC3E}">
        <p14:creationId xmlns:p14="http://schemas.microsoft.com/office/powerpoint/2010/main" val="180148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3C86A-F0AE-482A-AE40-B51AD1A619EA}"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D81B4-83CB-4F81-BE1F-0C2705DC5430}" type="slidenum">
              <a:rPr lang="en-US" smtClean="0"/>
              <a:t>‹#›</a:t>
            </a:fld>
            <a:endParaRPr lang="en-US"/>
          </a:p>
        </p:txBody>
      </p:sp>
    </p:spTree>
    <p:extLst>
      <p:ext uri="{BB962C8B-B14F-4D97-AF65-F5344CB8AC3E}">
        <p14:creationId xmlns:p14="http://schemas.microsoft.com/office/powerpoint/2010/main" val="271063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B3C86A-F0AE-482A-AE40-B51AD1A619EA}"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D81B4-83CB-4F81-BE1F-0C2705DC5430}" type="slidenum">
              <a:rPr lang="en-US" smtClean="0"/>
              <a:t>‹#›</a:t>
            </a:fld>
            <a:endParaRPr lang="en-US"/>
          </a:p>
        </p:txBody>
      </p:sp>
    </p:spTree>
    <p:extLst>
      <p:ext uri="{BB962C8B-B14F-4D97-AF65-F5344CB8AC3E}">
        <p14:creationId xmlns:p14="http://schemas.microsoft.com/office/powerpoint/2010/main" val="346697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B3C86A-F0AE-482A-AE40-B51AD1A619EA}" type="datetimeFigureOut">
              <a:rPr lang="en-US" smtClean="0"/>
              <a:t>8/19/2021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9D81B4-83CB-4F81-BE1F-0C2705DC5430}" type="slidenum">
              <a:rPr lang="en-US" smtClean="0"/>
              <a:t>‹#›</a:t>
            </a:fld>
            <a:endParaRPr lang="en-US"/>
          </a:p>
        </p:txBody>
      </p:sp>
    </p:spTree>
    <p:extLst>
      <p:ext uri="{BB962C8B-B14F-4D97-AF65-F5344CB8AC3E}">
        <p14:creationId xmlns:p14="http://schemas.microsoft.com/office/powerpoint/2010/main" val="79806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B3C86A-F0AE-482A-AE40-B51AD1A619EA}" type="datetimeFigureOut">
              <a:rPr lang="en-US" smtClean="0"/>
              <a:t>8/19/2021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9D81B4-83CB-4F81-BE1F-0C2705DC5430}" type="slidenum">
              <a:rPr lang="en-US" smtClean="0"/>
              <a:t>‹#›</a:t>
            </a:fld>
            <a:endParaRPr lang="en-US"/>
          </a:p>
        </p:txBody>
      </p:sp>
    </p:spTree>
    <p:extLst>
      <p:ext uri="{BB962C8B-B14F-4D97-AF65-F5344CB8AC3E}">
        <p14:creationId xmlns:p14="http://schemas.microsoft.com/office/powerpoint/2010/main" val="3584154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3C86A-F0AE-482A-AE40-B51AD1A619EA}" type="datetimeFigureOut">
              <a:rPr lang="en-US" smtClean="0"/>
              <a:t>8/19/2021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9D81B4-83CB-4F81-BE1F-0C2705DC5430}" type="slidenum">
              <a:rPr lang="en-US" smtClean="0"/>
              <a:t>‹#›</a:t>
            </a:fld>
            <a:endParaRPr lang="en-US"/>
          </a:p>
        </p:txBody>
      </p:sp>
    </p:spTree>
    <p:extLst>
      <p:ext uri="{BB962C8B-B14F-4D97-AF65-F5344CB8AC3E}">
        <p14:creationId xmlns:p14="http://schemas.microsoft.com/office/powerpoint/2010/main" val="1669429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B3C86A-F0AE-482A-AE40-B51AD1A619EA}"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D81B4-83CB-4F81-BE1F-0C2705DC5430}" type="slidenum">
              <a:rPr lang="en-US" smtClean="0"/>
              <a:t>‹#›</a:t>
            </a:fld>
            <a:endParaRPr lang="en-US"/>
          </a:p>
        </p:txBody>
      </p:sp>
    </p:spTree>
    <p:extLst>
      <p:ext uri="{BB962C8B-B14F-4D97-AF65-F5344CB8AC3E}">
        <p14:creationId xmlns:p14="http://schemas.microsoft.com/office/powerpoint/2010/main" val="118374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B3C86A-F0AE-482A-AE40-B51AD1A619EA}"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D81B4-83CB-4F81-BE1F-0C2705DC5430}" type="slidenum">
              <a:rPr lang="en-US" smtClean="0"/>
              <a:t>‹#›</a:t>
            </a:fld>
            <a:endParaRPr lang="en-US"/>
          </a:p>
        </p:txBody>
      </p:sp>
    </p:spTree>
    <p:extLst>
      <p:ext uri="{BB962C8B-B14F-4D97-AF65-F5344CB8AC3E}">
        <p14:creationId xmlns:p14="http://schemas.microsoft.com/office/powerpoint/2010/main" val="98263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3C86A-F0AE-482A-AE40-B51AD1A619EA}" type="datetimeFigureOut">
              <a:rPr lang="en-US" smtClean="0"/>
              <a:t>8/19/2021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D81B4-83CB-4F81-BE1F-0C2705DC5430}" type="slidenum">
              <a:rPr lang="en-US" smtClean="0"/>
              <a:t>‹#›</a:t>
            </a:fld>
            <a:endParaRPr lang="en-US"/>
          </a:p>
        </p:txBody>
      </p:sp>
    </p:spTree>
    <p:extLst>
      <p:ext uri="{BB962C8B-B14F-4D97-AF65-F5344CB8AC3E}">
        <p14:creationId xmlns:p14="http://schemas.microsoft.com/office/powerpoint/2010/main" val="3101920999"/>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app/profile/ujjawal1927/viz/Expenditure_Data_Analysis/Dashboard1"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EAB-774C-42AB-B6C2-79E8CA4A10F8}"/>
              </a:ext>
            </a:extLst>
          </p:cNvPr>
          <p:cNvSpPr>
            <a:spLocks noGrp="1"/>
          </p:cNvSpPr>
          <p:nvPr>
            <p:ph type="ctrTitle"/>
          </p:nvPr>
        </p:nvSpPr>
        <p:spPr/>
        <p:txBody>
          <a:bodyPr/>
          <a:lstStyle/>
          <a:p>
            <a:r>
              <a:rPr lang="en-US" dirty="0">
                <a:latin typeface="Bahnschrift SemiBold SemiConden" panose="020B0502040204020203" pitchFamily="34" charset="0"/>
              </a:rPr>
              <a:t>Expenditure Data Analysis</a:t>
            </a:r>
          </a:p>
        </p:txBody>
      </p:sp>
      <p:pic>
        <p:nvPicPr>
          <p:cNvPr id="5" name="Graphic 4" descr="Presentation with pie chart">
            <a:extLst>
              <a:ext uri="{FF2B5EF4-FFF2-40B4-BE49-F238E27FC236}">
                <a16:creationId xmlns:a16="http://schemas.microsoft.com/office/drawing/2014/main" id="{596A98F8-C87B-4AB0-B3BB-6611074E67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9720" y="172403"/>
            <a:ext cx="1412240" cy="1412240"/>
          </a:xfrm>
          <a:prstGeom prst="rect">
            <a:avLst/>
          </a:prstGeom>
        </p:spPr>
      </p:pic>
    </p:spTree>
    <p:extLst>
      <p:ext uri="{BB962C8B-B14F-4D97-AF65-F5344CB8AC3E}">
        <p14:creationId xmlns:p14="http://schemas.microsoft.com/office/powerpoint/2010/main" val="23508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BB0C0-83C6-45C1-9296-8B49AE466680}"/>
              </a:ext>
            </a:extLst>
          </p:cNvPr>
          <p:cNvSpPr>
            <a:spLocks noGrp="1"/>
          </p:cNvSpPr>
          <p:nvPr>
            <p:ph idx="1"/>
          </p:nvPr>
        </p:nvSpPr>
        <p:spPr>
          <a:xfrm>
            <a:off x="838200" y="1825625"/>
            <a:ext cx="5684520" cy="4351338"/>
          </a:xfrm>
        </p:spPr>
        <p:txBody>
          <a:bodyPr>
            <a:normAutofit lnSpcReduction="10000"/>
          </a:bodyPr>
          <a:lstStyle/>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To run government, it is important to manage expenses. </a:t>
            </a: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It’s a way by which any government can handle its economy. </a:t>
            </a: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So, in this project we are going to analyze some key features that describes, how well a state government is in managing its economy. </a:t>
            </a: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For this purpose, we will get our data from NITI Aayog. </a:t>
            </a: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The NITI Aayog is a public policy think tank of the Government of India, established with the aim to achieve sustainable development goals with cooperative federalism by fostering the involvement of State Governments of India in the economic policy-making process using a bottom-up approach. </a:t>
            </a:r>
          </a:p>
          <a:p>
            <a:endParaRPr lang="en-US" dirty="0">
              <a:latin typeface="Bookman Old Style" panose="02050604050505020204" pitchFamily="18" charset="0"/>
            </a:endParaRPr>
          </a:p>
        </p:txBody>
      </p:sp>
      <p:pic>
        <p:nvPicPr>
          <p:cNvPr id="4" name="Graphic 3" descr="Bullseye">
            <a:extLst>
              <a:ext uri="{FF2B5EF4-FFF2-40B4-BE49-F238E27FC236}">
                <a16:creationId xmlns:a16="http://schemas.microsoft.com/office/drawing/2014/main" id="{32F5AF5B-81C9-46CF-B723-69145A53BC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40881" y="1513841"/>
            <a:ext cx="4169948" cy="4165600"/>
          </a:xfrm>
          <a:prstGeom prst="rect">
            <a:avLst/>
          </a:prstGeom>
        </p:spPr>
      </p:pic>
      <p:sp>
        <p:nvSpPr>
          <p:cNvPr id="2" name="Title 1">
            <a:extLst>
              <a:ext uri="{FF2B5EF4-FFF2-40B4-BE49-F238E27FC236}">
                <a16:creationId xmlns:a16="http://schemas.microsoft.com/office/drawing/2014/main" id="{08FCCD52-E8E8-425B-B4CC-2BF08200C0A3}"/>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Bahnschrift SemiBold" panose="020B0502040204020203" pitchFamily="34" charset="0"/>
              </a:rPr>
              <a:t>Objective</a:t>
            </a:r>
          </a:p>
        </p:txBody>
      </p:sp>
    </p:spTree>
    <p:extLst>
      <p:ext uri="{BB962C8B-B14F-4D97-AF65-F5344CB8AC3E}">
        <p14:creationId xmlns:p14="http://schemas.microsoft.com/office/powerpoint/2010/main" val="182407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CD52-E8E8-425B-B4CC-2BF08200C0A3}"/>
              </a:ext>
            </a:extLst>
          </p:cNvPr>
          <p:cNvSpPr>
            <a:spLocks noGrp="1"/>
          </p:cNvSpPr>
          <p:nvPr>
            <p:ph type="title"/>
          </p:nvPr>
        </p:nvSpPr>
        <p:spPr>
          <a:xfrm>
            <a:off x="838200" y="314325"/>
            <a:ext cx="10515600" cy="1325563"/>
          </a:xfrm>
        </p:spPr>
        <p:txBody>
          <a:bodyPr/>
          <a:lstStyle/>
          <a:p>
            <a:r>
              <a:rPr lang="en-US" dirty="0">
                <a:effectLst>
                  <a:outerShdw blurRad="38100" dist="38100" dir="2700000" algn="tl">
                    <a:srgbClr val="000000">
                      <a:alpha val="43137"/>
                    </a:srgbClr>
                  </a:outerShdw>
                </a:effectLst>
                <a:latin typeface="Bahnschrift SemiBold" panose="020B0502040204020203" pitchFamily="34" charset="0"/>
              </a:rPr>
              <a:t>Benefits</a:t>
            </a:r>
          </a:p>
        </p:txBody>
      </p:sp>
      <p:sp>
        <p:nvSpPr>
          <p:cNvPr id="3" name="Content Placeholder 2">
            <a:extLst>
              <a:ext uri="{FF2B5EF4-FFF2-40B4-BE49-F238E27FC236}">
                <a16:creationId xmlns:a16="http://schemas.microsoft.com/office/drawing/2014/main" id="{EC9BB0C0-83C6-45C1-9296-8B49AE466680}"/>
              </a:ext>
            </a:extLst>
          </p:cNvPr>
          <p:cNvSpPr>
            <a:spLocks noGrp="1"/>
          </p:cNvSpPr>
          <p:nvPr>
            <p:ph idx="1"/>
          </p:nvPr>
        </p:nvSpPr>
        <p:spPr>
          <a:xfrm>
            <a:off x="838200" y="1825625"/>
            <a:ext cx="5186680" cy="4351338"/>
          </a:xfrm>
        </p:spPr>
        <p:txBody>
          <a:bodyPr/>
          <a:lstStyle/>
          <a:p>
            <a:r>
              <a:rPr lang="en-US" sz="1800" dirty="0">
                <a:latin typeface="Bookman Old Style" panose="02050604050505020204" pitchFamily="18" charset="0"/>
              </a:rPr>
              <a:t>To monitor government expenses.</a:t>
            </a:r>
          </a:p>
          <a:p>
            <a:r>
              <a:rPr lang="en-US" sz="1800" dirty="0">
                <a:latin typeface="Bookman Old Style" panose="02050604050505020204" pitchFamily="18" charset="0"/>
              </a:rPr>
              <a:t>To dilute average expenses of various departments.</a:t>
            </a:r>
          </a:p>
          <a:p>
            <a:r>
              <a:rPr lang="en-US" sz="1800" dirty="0">
                <a:latin typeface="Bookman Old Style" panose="02050604050505020204" pitchFamily="18" charset="0"/>
              </a:rPr>
              <a:t>To make decision for future Budget allotment.</a:t>
            </a:r>
            <a:r>
              <a:rPr lang="en-US" dirty="0">
                <a:latin typeface="Bookman Old Style" panose="02050604050505020204" pitchFamily="18" charset="0"/>
              </a:rPr>
              <a:t> </a:t>
            </a:r>
          </a:p>
          <a:p>
            <a:r>
              <a:rPr lang="en-US" sz="1800" dirty="0">
                <a:latin typeface="Bookman Old Style" panose="02050604050505020204" pitchFamily="18" charset="0"/>
              </a:rPr>
              <a:t>Profitability review</a:t>
            </a:r>
          </a:p>
          <a:p>
            <a:pPr marL="0" indent="0">
              <a:buNone/>
            </a:pPr>
            <a:endParaRPr lang="en-US" sz="1800" dirty="0">
              <a:latin typeface="Bookman Old Style" panose="02050604050505020204" pitchFamily="18" charset="0"/>
            </a:endParaRPr>
          </a:p>
        </p:txBody>
      </p:sp>
      <p:pic>
        <p:nvPicPr>
          <p:cNvPr id="7" name="Graphic 6" descr="Bar graph with upward trend">
            <a:extLst>
              <a:ext uri="{FF2B5EF4-FFF2-40B4-BE49-F238E27FC236}">
                <a16:creationId xmlns:a16="http://schemas.microsoft.com/office/drawing/2014/main" id="{D5ABD24F-34F4-4312-9E8B-4992481250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6440" y="1487488"/>
            <a:ext cx="3672840" cy="3672840"/>
          </a:xfrm>
          <a:prstGeom prst="rect">
            <a:avLst/>
          </a:prstGeom>
        </p:spPr>
      </p:pic>
    </p:spTree>
    <p:extLst>
      <p:ext uri="{BB962C8B-B14F-4D97-AF65-F5344CB8AC3E}">
        <p14:creationId xmlns:p14="http://schemas.microsoft.com/office/powerpoint/2010/main" val="2313753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CD52-E8E8-425B-B4CC-2BF08200C0A3}"/>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Bahnschrift SemiBold" panose="020B0502040204020203" pitchFamily="34" charset="0"/>
              </a:rPr>
              <a:t>       Architecture</a:t>
            </a:r>
          </a:p>
        </p:txBody>
      </p:sp>
      <p:graphicFrame>
        <p:nvGraphicFramePr>
          <p:cNvPr id="6" name="Content Placeholder 5">
            <a:extLst>
              <a:ext uri="{FF2B5EF4-FFF2-40B4-BE49-F238E27FC236}">
                <a16:creationId xmlns:a16="http://schemas.microsoft.com/office/drawing/2014/main" id="{87A5BE17-2DCF-48E7-8F11-97568C67C04F}"/>
              </a:ext>
            </a:extLst>
          </p:cNvPr>
          <p:cNvGraphicFramePr>
            <a:graphicFrameLocks noGrp="1"/>
          </p:cNvGraphicFramePr>
          <p:nvPr>
            <p:ph idx="1"/>
            <p:extLst>
              <p:ext uri="{D42A27DB-BD31-4B8C-83A1-F6EECF244321}">
                <p14:modId xmlns:p14="http://schemas.microsoft.com/office/powerpoint/2010/main" val="5610981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descr="Venn diagram">
            <a:extLst>
              <a:ext uri="{FF2B5EF4-FFF2-40B4-BE49-F238E27FC236}">
                <a16:creationId xmlns:a16="http://schemas.microsoft.com/office/drawing/2014/main" id="{66BE2F6E-C757-4E74-84B7-9B51A866C0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184879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CD52-E8E8-425B-B4CC-2BF08200C0A3}"/>
              </a:ext>
            </a:extLst>
          </p:cNvPr>
          <p:cNvSpPr>
            <a:spLocks noGrp="1"/>
          </p:cNvSpPr>
          <p:nvPr>
            <p:ph type="title"/>
          </p:nvPr>
        </p:nvSpPr>
        <p:spPr>
          <a:xfrm>
            <a:off x="299720" y="-81915"/>
            <a:ext cx="10515600" cy="1325563"/>
          </a:xfrm>
        </p:spPr>
        <p:txBody>
          <a:bodyPr/>
          <a:lstStyle/>
          <a:p>
            <a:r>
              <a:rPr lang="en-US" dirty="0">
                <a:effectLst>
                  <a:outerShdw blurRad="38100" dist="38100" dir="2700000" algn="tl">
                    <a:srgbClr val="000000">
                      <a:alpha val="43137"/>
                    </a:srgbClr>
                  </a:outerShdw>
                </a:effectLst>
                <a:latin typeface="Bahnschrift SemiBold" panose="020B0502040204020203" pitchFamily="34" charset="0"/>
              </a:rPr>
              <a:t>Data Preparation</a:t>
            </a:r>
          </a:p>
        </p:txBody>
      </p:sp>
      <p:sp>
        <p:nvSpPr>
          <p:cNvPr id="3" name="Content Placeholder 2">
            <a:extLst>
              <a:ext uri="{FF2B5EF4-FFF2-40B4-BE49-F238E27FC236}">
                <a16:creationId xmlns:a16="http://schemas.microsoft.com/office/drawing/2014/main" id="{EC9BB0C0-83C6-45C1-9296-8B49AE466680}"/>
              </a:ext>
            </a:extLst>
          </p:cNvPr>
          <p:cNvSpPr>
            <a:spLocks noGrp="1"/>
          </p:cNvSpPr>
          <p:nvPr>
            <p:ph idx="1"/>
          </p:nvPr>
        </p:nvSpPr>
        <p:spPr>
          <a:xfrm>
            <a:off x="462280" y="1012825"/>
            <a:ext cx="10937240" cy="4351338"/>
          </a:xfrm>
        </p:spPr>
        <p:txBody>
          <a:bodyPr>
            <a:normAutofit/>
          </a:bodyPr>
          <a:lstStyle/>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In the Preparation Process, we will convert our original datasets with other necessary attributes format.</a:t>
            </a:r>
          </a:p>
          <a:p>
            <a:r>
              <a:rPr lang="en-US" sz="1800" dirty="0">
                <a:latin typeface="Bookman Old Style" panose="02050604050505020204" pitchFamily="18" charset="0"/>
              </a:rPr>
              <a:t>As you all can notice that format of the data we have is not good to analyze and visualize. So, we need to reconstruct the structure of the dataset.</a:t>
            </a:r>
          </a:p>
          <a:p>
            <a:r>
              <a:rPr lang="en-US" sz="1800" dirty="0">
                <a:latin typeface="Bookman Old Style" panose="02050604050505020204" pitchFamily="18" charset="0"/>
              </a:rPr>
              <a:t>As this is a pivoted data set, we need to unpivot it. That’s the only way by which we can make meaningful insights from it. This process is know as converting wide data to long data.</a:t>
            </a:r>
          </a:p>
          <a:p>
            <a:r>
              <a:rPr lang="en-US" sz="1800" dirty="0">
                <a:latin typeface="Bookman Old Style" panose="02050604050505020204" pitchFamily="18" charset="0"/>
              </a:rPr>
              <a:t>We will be using only MS Excel for data restructuring and cleaning purpose.</a:t>
            </a:r>
          </a:p>
          <a:p>
            <a:endParaRPr lang="en-US" sz="1800" dirty="0">
              <a:latin typeface="Bookman Old Style" panose="02050604050505020204" pitchFamily="18" charset="0"/>
            </a:endParaRPr>
          </a:p>
        </p:txBody>
      </p:sp>
      <p:pic>
        <p:nvPicPr>
          <p:cNvPr id="8" name="Picture 7">
            <a:extLst>
              <a:ext uri="{FF2B5EF4-FFF2-40B4-BE49-F238E27FC236}">
                <a16:creationId xmlns:a16="http://schemas.microsoft.com/office/drawing/2014/main" id="{0DCBDCEA-1090-404D-A827-B0641A2B28D7}"/>
              </a:ext>
            </a:extLst>
          </p:cNvPr>
          <p:cNvPicPr/>
          <p:nvPr/>
        </p:nvPicPr>
        <p:blipFill>
          <a:blip r:embed="rId2"/>
          <a:stretch>
            <a:fillRect/>
          </a:stretch>
        </p:blipFill>
        <p:spPr>
          <a:xfrm>
            <a:off x="19051" y="3525520"/>
            <a:ext cx="5924550" cy="3332480"/>
          </a:xfrm>
          <a:prstGeom prst="rect">
            <a:avLst/>
          </a:prstGeom>
        </p:spPr>
      </p:pic>
      <p:pic>
        <p:nvPicPr>
          <p:cNvPr id="9" name="Picture 8">
            <a:extLst>
              <a:ext uri="{FF2B5EF4-FFF2-40B4-BE49-F238E27FC236}">
                <a16:creationId xmlns:a16="http://schemas.microsoft.com/office/drawing/2014/main" id="{E88A8C54-C4B6-46BE-81AB-B064BD0D4CB3}"/>
              </a:ext>
            </a:extLst>
          </p:cNvPr>
          <p:cNvPicPr/>
          <p:nvPr/>
        </p:nvPicPr>
        <p:blipFill>
          <a:blip r:embed="rId3"/>
          <a:stretch>
            <a:fillRect/>
          </a:stretch>
        </p:blipFill>
        <p:spPr>
          <a:xfrm>
            <a:off x="6229349" y="3514725"/>
            <a:ext cx="5943600" cy="3343275"/>
          </a:xfrm>
          <a:prstGeom prst="rect">
            <a:avLst/>
          </a:prstGeom>
        </p:spPr>
      </p:pic>
      <p:sp>
        <p:nvSpPr>
          <p:cNvPr id="6" name="Arrow: Right 5">
            <a:extLst>
              <a:ext uri="{FF2B5EF4-FFF2-40B4-BE49-F238E27FC236}">
                <a16:creationId xmlns:a16="http://schemas.microsoft.com/office/drawing/2014/main" id="{D52637D2-BBB7-4868-B271-1063154A2024}"/>
              </a:ext>
            </a:extLst>
          </p:cNvPr>
          <p:cNvSpPr/>
          <p:nvPr/>
        </p:nvSpPr>
        <p:spPr>
          <a:xfrm>
            <a:off x="5122545" y="4937601"/>
            <a:ext cx="1859280" cy="782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87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CD52-E8E8-425B-B4CC-2BF08200C0A3}"/>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Bahnschrift SemiBold" panose="020B0502040204020203" pitchFamily="34" charset="0"/>
              </a:rPr>
              <a:t>Data validation</a:t>
            </a:r>
          </a:p>
        </p:txBody>
      </p:sp>
      <p:sp>
        <p:nvSpPr>
          <p:cNvPr id="3" name="Content Placeholder 2">
            <a:extLst>
              <a:ext uri="{FF2B5EF4-FFF2-40B4-BE49-F238E27FC236}">
                <a16:creationId xmlns:a16="http://schemas.microsoft.com/office/drawing/2014/main" id="{EC9BB0C0-83C6-45C1-9296-8B49AE466680}"/>
              </a:ext>
            </a:extLst>
          </p:cNvPr>
          <p:cNvSpPr>
            <a:spLocks noGrp="1"/>
          </p:cNvSpPr>
          <p:nvPr>
            <p:ph idx="1"/>
          </p:nvPr>
        </p:nvSpPr>
        <p:spPr>
          <a:xfrm>
            <a:off x="838200" y="1825625"/>
            <a:ext cx="6741160" cy="4351338"/>
          </a:xfrm>
        </p:spPr>
        <p:txBody>
          <a:bodyPr>
            <a:normAutofit/>
          </a:bodyPr>
          <a:lstStyle/>
          <a:p>
            <a:r>
              <a:rPr lang="en-US" sz="1800" dirty="0">
                <a:latin typeface="Bookman Old Style" panose="02050604050505020204" pitchFamily="18" charset="0"/>
              </a:rPr>
              <a:t>The data we have contains blank or “-” values. We have to fill them with Zero(0) to make values column a proper numerical column.</a:t>
            </a:r>
          </a:p>
          <a:p>
            <a:r>
              <a:rPr lang="en-US" sz="1800" dirty="0">
                <a:latin typeface="Bookman Old Style" panose="02050604050505020204" pitchFamily="18" charset="0"/>
              </a:rPr>
              <a:t>In Excel we can do that by selecting the whole column, </a:t>
            </a:r>
          </a:p>
          <a:p>
            <a:r>
              <a:rPr lang="en-US" sz="1800" dirty="0">
                <a:latin typeface="Bookman Old Style" panose="02050604050505020204" pitchFamily="18" charset="0"/>
              </a:rPr>
              <a:t>1.	Click on “Find and select” and then “Find” to replace all “-” values with “0”.</a:t>
            </a:r>
          </a:p>
          <a:p>
            <a:r>
              <a:rPr lang="en-US" sz="1800" dirty="0">
                <a:latin typeface="Bookman Old Style" panose="02050604050505020204" pitchFamily="18" charset="0"/>
              </a:rPr>
              <a:t>2.	Click on “Find and select” and then “Go To Special” to replace all Blanks with “0”.</a:t>
            </a:r>
          </a:p>
          <a:p>
            <a:r>
              <a:rPr lang="en-US" sz="1800" dirty="0">
                <a:latin typeface="Bookman Old Style" panose="02050604050505020204" pitchFamily="18" charset="0"/>
              </a:rPr>
              <a:t>Next, In the years column some data points have extra text. To remove them, we can create a new column with formula “=Right(C2,7)” and apply it for whole column to select only year range from Years column and replace it with original Years column. </a:t>
            </a:r>
          </a:p>
          <a:p>
            <a:endParaRPr lang="en-US" sz="1800" dirty="0">
              <a:latin typeface="Bookman Old Style" panose="02050604050505020204" pitchFamily="18" charset="0"/>
            </a:endParaRPr>
          </a:p>
        </p:txBody>
      </p:sp>
      <p:pic>
        <p:nvPicPr>
          <p:cNvPr id="5" name="Graphic 4" descr="Database">
            <a:extLst>
              <a:ext uri="{FF2B5EF4-FFF2-40B4-BE49-F238E27FC236}">
                <a16:creationId xmlns:a16="http://schemas.microsoft.com/office/drawing/2014/main" id="{983B6B6E-06F8-42E2-9191-3165AD40AA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4786" y="1353026"/>
            <a:ext cx="3848894" cy="3848894"/>
          </a:xfrm>
          <a:prstGeom prst="rect">
            <a:avLst/>
          </a:prstGeom>
        </p:spPr>
      </p:pic>
    </p:spTree>
    <p:extLst>
      <p:ext uri="{BB962C8B-B14F-4D97-AF65-F5344CB8AC3E}">
        <p14:creationId xmlns:p14="http://schemas.microsoft.com/office/powerpoint/2010/main" val="123135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CD52-E8E8-425B-B4CC-2BF08200C0A3}"/>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Bahnschrift SemiBold" panose="020B0502040204020203" pitchFamily="34" charset="0"/>
              </a:rPr>
              <a:t>Make the MS Excel connection and set up the data source </a:t>
            </a:r>
          </a:p>
        </p:txBody>
      </p:sp>
      <p:sp>
        <p:nvSpPr>
          <p:cNvPr id="3" name="Content Placeholder 2">
            <a:extLst>
              <a:ext uri="{FF2B5EF4-FFF2-40B4-BE49-F238E27FC236}">
                <a16:creationId xmlns:a16="http://schemas.microsoft.com/office/drawing/2014/main" id="{EC9BB0C0-83C6-45C1-9296-8B49AE466680}"/>
              </a:ext>
            </a:extLst>
          </p:cNvPr>
          <p:cNvSpPr>
            <a:spLocks noGrp="1"/>
          </p:cNvSpPr>
          <p:nvPr>
            <p:ph idx="1"/>
          </p:nvPr>
        </p:nvSpPr>
        <p:spPr>
          <a:xfrm>
            <a:off x="838200" y="2141537"/>
            <a:ext cx="6741160" cy="4351338"/>
          </a:xfrm>
        </p:spPr>
        <p:txBody>
          <a:bodyPr>
            <a:normAutofit/>
          </a:bodyPr>
          <a:lstStyle/>
          <a:p>
            <a:pPr marL="0" indent="0">
              <a:buNone/>
            </a:pPr>
            <a:r>
              <a:rPr lang="en-US" sz="1800" dirty="0">
                <a:latin typeface="Bookman Old Style" panose="02050604050505020204" pitchFamily="18" charset="0"/>
              </a:rPr>
              <a:t>Configuring Tableau</a:t>
            </a:r>
          </a:p>
          <a:p>
            <a:r>
              <a:rPr lang="en-US" sz="1800" dirty="0">
                <a:latin typeface="Bookman Old Style" panose="02050604050505020204" pitchFamily="18" charset="0"/>
              </a:rPr>
              <a:t>1.	After you open Tableau, under Connect, click Excel.</a:t>
            </a:r>
          </a:p>
          <a:p>
            <a:r>
              <a:rPr lang="en-US" sz="1800" dirty="0">
                <a:latin typeface="Bookman Old Style" panose="02050604050505020204" pitchFamily="18" charset="0"/>
              </a:rPr>
              <a:t>2.	Select the Excel workbook you want to connect to, and then click Open.</a:t>
            </a:r>
          </a:p>
          <a:p>
            <a:r>
              <a:rPr lang="en-US" sz="1800" dirty="0">
                <a:latin typeface="Bookman Old Style" panose="02050604050505020204" pitchFamily="18" charset="0"/>
              </a:rPr>
              <a:t>3.	On the Data Source page, click the sheet tab to start your analysis.</a:t>
            </a:r>
          </a:p>
        </p:txBody>
      </p:sp>
      <p:pic>
        <p:nvPicPr>
          <p:cNvPr id="6" name="Graphic 5" descr="Connected">
            <a:extLst>
              <a:ext uri="{FF2B5EF4-FFF2-40B4-BE49-F238E27FC236}">
                <a16:creationId xmlns:a16="http://schemas.microsoft.com/office/drawing/2014/main" id="{95082E6F-414D-4C82-B4BE-38CAA7E58C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85760" y="1744980"/>
            <a:ext cx="3368040" cy="3368040"/>
          </a:xfrm>
          <a:prstGeom prst="rect">
            <a:avLst/>
          </a:prstGeom>
        </p:spPr>
      </p:pic>
    </p:spTree>
    <p:extLst>
      <p:ext uri="{BB962C8B-B14F-4D97-AF65-F5344CB8AC3E}">
        <p14:creationId xmlns:p14="http://schemas.microsoft.com/office/powerpoint/2010/main" val="582796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CD52-E8E8-425B-B4CC-2BF08200C0A3}"/>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Bahnschrift SemiBold" panose="020B0502040204020203" pitchFamily="34" charset="0"/>
              </a:rPr>
              <a:t>Deployment</a:t>
            </a:r>
          </a:p>
        </p:txBody>
      </p:sp>
      <p:sp>
        <p:nvSpPr>
          <p:cNvPr id="3" name="Content Placeholder 2">
            <a:extLst>
              <a:ext uri="{FF2B5EF4-FFF2-40B4-BE49-F238E27FC236}">
                <a16:creationId xmlns:a16="http://schemas.microsoft.com/office/drawing/2014/main" id="{EC9BB0C0-83C6-45C1-9296-8B49AE466680}"/>
              </a:ext>
            </a:extLst>
          </p:cNvPr>
          <p:cNvSpPr>
            <a:spLocks noGrp="1"/>
          </p:cNvSpPr>
          <p:nvPr>
            <p:ph idx="1"/>
          </p:nvPr>
        </p:nvSpPr>
        <p:spPr>
          <a:xfrm>
            <a:off x="838200" y="1877377"/>
            <a:ext cx="5623560" cy="4351338"/>
          </a:xfrm>
        </p:spPr>
        <p:txBody>
          <a:bodyPr>
            <a:normAutofit/>
          </a:bodyPr>
          <a:lstStyle/>
          <a:p>
            <a:pPr marL="0" indent="0">
              <a:buNone/>
            </a:pPr>
            <a:r>
              <a:rPr lang="en-US" sz="1800" dirty="0">
                <a:latin typeface="Bookman Old Style" panose="02050604050505020204" pitchFamily="18" charset="0"/>
              </a:rPr>
              <a:t>1.	Once you’ve completed your dashboard, follow these steps:  Server, Tableau Public, Save to Tableau Public As </a:t>
            </a:r>
          </a:p>
          <a:p>
            <a:pPr marL="0" indent="0">
              <a:buNone/>
            </a:pPr>
            <a:r>
              <a:rPr lang="en-US" sz="1800" dirty="0">
                <a:latin typeface="Bookman Old Style" panose="02050604050505020204" pitchFamily="18" charset="0"/>
              </a:rPr>
              <a:t>2.	You may be prompted to log into your Tableau Public profile first if this is your first-time publishing.</a:t>
            </a:r>
          </a:p>
        </p:txBody>
      </p:sp>
      <p:pic>
        <p:nvPicPr>
          <p:cNvPr id="5" name="Picture 4">
            <a:extLst>
              <a:ext uri="{FF2B5EF4-FFF2-40B4-BE49-F238E27FC236}">
                <a16:creationId xmlns:a16="http://schemas.microsoft.com/office/drawing/2014/main" id="{DB56F094-96CA-4881-A281-67D58A8268D2}"/>
              </a:ext>
            </a:extLst>
          </p:cNvPr>
          <p:cNvPicPr/>
          <p:nvPr/>
        </p:nvPicPr>
        <p:blipFill>
          <a:blip r:embed="rId2"/>
          <a:stretch>
            <a:fillRect/>
          </a:stretch>
        </p:blipFill>
        <p:spPr>
          <a:xfrm>
            <a:off x="5836920" y="3884930"/>
            <a:ext cx="5943600" cy="2607945"/>
          </a:xfrm>
          <a:prstGeom prst="rect">
            <a:avLst/>
          </a:prstGeom>
        </p:spPr>
      </p:pic>
    </p:spTree>
    <p:extLst>
      <p:ext uri="{BB962C8B-B14F-4D97-AF65-F5344CB8AC3E}">
        <p14:creationId xmlns:p14="http://schemas.microsoft.com/office/powerpoint/2010/main" val="33813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CD52-E8E8-425B-B4CC-2BF08200C0A3}"/>
              </a:ext>
            </a:extLst>
          </p:cNvPr>
          <p:cNvSpPr>
            <a:spLocks noGrp="1"/>
          </p:cNvSpPr>
          <p:nvPr>
            <p:ph type="title"/>
          </p:nvPr>
        </p:nvSpPr>
        <p:spPr>
          <a:xfrm>
            <a:off x="838200" y="263525"/>
            <a:ext cx="10515600" cy="1325563"/>
          </a:xfrm>
        </p:spPr>
        <p:txBody>
          <a:bodyPr/>
          <a:lstStyle/>
          <a:p>
            <a:r>
              <a:rPr lang="en-US" dirty="0">
                <a:effectLst>
                  <a:outerShdw blurRad="38100" dist="38100" dir="2700000" algn="tl">
                    <a:srgbClr val="000000">
                      <a:alpha val="43137"/>
                    </a:srgbClr>
                  </a:outerShdw>
                </a:effectLst>
                <a:latin typeface="Bahnschrift SemiBold" panose="020B0502040204020203" pitchFamily="34" charset="0"/>
              </a:rPr>
              <a:t>Final Dashboard</a:t>
            </a:r>
          </a:p>
        </p:txBody>
      </p:sp>
      <p:pic>
        <p:nvPicPr>
          <p:cNvPr id="6" name="Picture 5">
            <a:extLst>
              <a:ext uri="{FF2B5EF4-FFF2-40B4-BE49-F238E27FC236}">
                <a16:creationId xmlns:a16="http://schemas.microsoft.com/office/drawing/2014/main" id="{C3C8B92B-2B2D-4FCC-BB57-560D803EA28A}"/>
              </a:ext>
            </a:extLst>
          </p:cNvPr>
          <p:cNvPicPr/>
          <p:nvPr/>
        </p:nvPicPr>
        <p:blipFill>
          <a:blip r:embed="rId2"/>
          <a:stretch>
            <a:fillRect/>
          </a:stretch>
        </p:blipFill>
        <p:spPr>
          <a:xfrm>
            <a:off x="990600" y="1497648"/>
            <a:ext cx="9149080" cy="4882832"/>
          </a:xfrm>
          <a:prstGeom prst="rect">
            <a:avLst/>
          </a:prstGeom>
        </p:spPr>
      </p:pic>
      <p:sp>
        <p:nvSpPr>
          <p:cNvPr id="8" name="Rectangle: Rounded Corners 7">
            <a:hlinkClick r:id="rId3"/>
            <a:extLst>
              <a:ext uri="{FF2B5EF4-FFF2-40B4-BE49-F238E27FC236}">
                <a16:creationId xmlns:a16="http://schemas.microsoft.com/office/drawing/2014/main" id="{A1CA7C84-34F7-4B2E-AC62-E17D115173CB}"/>
              </a:ext>
            </a:extLst>
          </p:cNvPr>
          <p:cNvSpPr/>
          <p:nvPr/>
        </p:nvSpPr>
        <p:spPr>
          <a:xfrm>
            <a:off x="8422640" y="723106"/>
            <a:ext cx="161544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 to Tableau Public</a:t>
            </a:r>
          </a:p>
        </p:txBody>
      </p:sp>
    </p:spTree>
    <p:extLst>
      <p:ext uri="{BB962C8B-B14F-4D97-AF65-F5344CB8AC3E}">
        <p14:creationId xmlns:p14="http://schemas.microsoft.com/office/powerpoint/2010/main" val="1121333638"/>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57</TotalTime>
  <Words>527</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 SemiBold</vt:lpstr>
      <vt:lpstr>Bahnschrift SemiBold SemiConden</vt:lpstr>
      <vt:lpstr>Bookman Old Style</vt:lpstr>
      <vt:lpstr>Calibri</vt:lpstr>
      <vt:lpstr>Calibri Light</vt:lpstr>
      <vt:lpstr>Office Theme</vt:lpstr>
      <vt:lpstr>Expenditure Data Analysis</vt:lpstr>
      <vt:lpstr>Objective</vt:lpstr>
      <vt:lpstr>Benefits</vt:lpstr>
      <vt:lpstr>       Architecture</vt:lpstr>
      <vt:lpstr>Data Preparation</vt:lpstr>
      <vt:lpstr>Data validation</vt:lpstr>
      <vt:lpstr>Make the MS Excel connection and set up the data source </vt:lpstr>
      <vt:lpstr>Deployment</vt:lpstr>
      <vt:lpstr>Final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Expenditure Data Analysis</dc:title>
  <dc:creator>ujjawal jani</dc:creator>
  <cp:lastModifiedBy>ujjawal jani</cp:lastModifiedBy>
  <cp:revision>2</cp:revision>
  <dcterms:created xsi:type="dcterms:W3CDTF">2021-08-19T09:33:24Z</dcterms:created>
  <dcterms:modified xsi:type="dcterms:W3CDTF">2021-08-19T10:31:00Z</dcterms:modified>
</cp:coreProperties>
</file>