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59" r:id="rId3"/>
    <p:sldId id="266" r:id="rId4"/>
    <p:sldId id="260" r:id="rId5"/>
    <p:sldId id="270" r:id="rId6"/>
    <p:sldId id="277" r:id="rId7"/>
    <p:sldId id="278" r:id="rId8"/>
    <p:sldId id="285" r:id="rId9"/>
    <p:sldId id="280" r:id="rId10"/>
    <p:sldId id="287" r:id="rId11"/>
    <p:sldId id="288" r:id="rId12"/>
    <p:sldId id="291" r:id="rId13"/>
    <p:sldId id="290" r:id="rId14"/>
    <p:sldId id="289" r:id="rId15"/>
    <p:sldId id="292" r:id="rId16"/>
    <p:sldId id="293" r:id="rId17"/>
    <p:sldId id="295" r:id="rId18"/>
    <p:sldId id="294" r:id="rId19"/>
    <p:sldId id="279" r:id="rId20"/>
    <p:sldId id="283" r:id="rId21"/>
    <p:sldId id="282" r:id="rId22"/>
    <p:sldId id="284" r:id="rId23"/>
  </p:sldIdLst>
  <p:sldSz cx="12192000" cy="6858000"/>
  <p:notesSz cx="6858000" cy="9144000"/>
  <p:embeddedFontLst>
    <p:embeddedFont>
      <p:font typeface="210 맨발의청춘 L" panose="0202060302010102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97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0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8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4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7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0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1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E67996C-50BE-D5FB-7EFA-8CFFBFE7F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60" y="776881"/>
            <a:ext cx="2855285" cy="2792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3B4DC0-8BF3-4B59-0CEC-0E764CFEB921}"/>
              </a:ext>
            </a:extLst>
          </p:cNvPr>
          <p:cNvSpPr txBox="1"/>
          <p:nvPr/>
        </p:nvSpPr>
        <p:spPr>
          <a:xfrm>
            <a:off x="200025" y="3858883"/>
            <a:ext cx="11791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입문</a:t>
            </a:r>
            <a:endParaRPr lang="en-US" altLang="ko-KR" sz="3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endParaRPr lang="en-US" altLang="ko-KR" sz="1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Rep4.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실제 현장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CSV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데이터셋을 이용한 지도학습 프로젝트보고서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endParaRPr lang="en-US" altLang="ko-KR" sz="1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컴퓨터시스템과 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3-A 202045016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허유진</a:t>
            </a:r>
          </a:p>
        </p:txBody>
      </p:sp>
    </p:spTree>
    <p:extLst>
      <p:ext uri="{BB962C8B-B14F-4D97-AF65-F5344CB8AC3E}">
        <p14:creationId xmlns:p14="http://schemas.microsoft.com/office/powerpoint/2010/main" val="103459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 및 데이터분석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(EDA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D5B119-2E63-087A-C5AD-867F1CA9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68" y="1322868"/>
            <a:ext cx="6459678" cy="5009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2EB757-160E-38C5-8E94-41AF5E514728}"/>
              </a:ext>
            </a:extLst>
          </p:cNvPr>
          <p:cNvSpPr txBox="1"/>
          <p:nvPr/>
        </p:nvSpPr>
        <p:spPr>
          <a:xfrm>
            <a:off x="7040416" y="1527217"/>
            <a:ext cx="6189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data.corr</a:t>
            </a:r>
            <a:r>
              <a:rPr lang="en-US" altLang="ko-KR" b="0" dirty="0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()["quality"].</a:t>
            </a:r>
            <a:r>
              <a:rPr lang="en-US" altLang="ko-KR" b="0" dirty="0" err="1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sort_values</a:t>
            </a:r>
            <a:r>
              <a:rPr lang="en-US" altLang="ko-KR" b="0" dirty="0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A39DC2-6416-16B3-67D1-62AA8050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750" y="1952549"/>
            <a:ext cx="3168813" cy="2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1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B56373-7826-CD17-7FAD-52D0E4F9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9" y="1831054"/>
            <a:ext cx="9460202" cy="3195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79D90D-2162-76E4-A699-22D03AB3CD3C}"/>
              </a:ext>
            </a:extLst>
          </p:cNvPr>
          <p:cNvSpPr txBox="1"/>
          <p:nvPr/>
        </p:nvSpPr>
        <p:spPr>
          <a:xfrm>
            <a:off x="200025" y="5719968"/>
            <a:ext cx="1167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훈련 값과 테스트 값을 분리하여 크기 확인</a:t>
            </a:r>
          </a:p>
        </p:txBody>
      </p:sp>
    </p:spTree>
    <p:extLst>
      <p:ext uri="{BB962C8B-B14F-4D97-AF65-F5344CB8AC3E}">
        <p14:creationId xmlns:p14="http://schemas.microsoft.com/office/powerpoint/2010/main" val="414301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791A92-BAFA-2B15-6B04-C0DF7B32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7" y="1764854"/>
            <a:ext cx="4405690" cy="1717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A5B559-6535-C4B2-6636-86687D3BF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16" y="1671080"/>
            <a:ext cx="5357301" cy="18960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59C716-7D62-7B3F-4DD3-57AD6F3ED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47" y="4136769"/>
            <a:ext cx="4405690" cy="20288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DEFBA7-3C3F-6AEB-20A8-47F44B414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616" y="3992389"/>
            <a:ext cx="5342696" cy="1741146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0BF7C26-A9B7-A818-C560-D4E48553300F}"/>
              </a:ext>
            </a:extLst>
          </p:cNvPr>
          <p:cNvSpPr/>
          <p:nvPr/>
        </p:nvSpPr>
        <p:spPr>
          <a:xfrm>
            <a:off x="5636795" y="2219826"/>
            <a:ext cx="600286" cy="439153"/>
          </a:xfrm>
          <a:prstGeom prst="rightArrow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1E5936D-D469-EF7D-09F3-996DB53508D7}"/>
              </a:ext>
            </a:extLst>
          </p:cNvPr>
          <p:cNvSpPr/>
          <p:nvPr/>
        </p:nvSpPr>
        <p:spPr>
          <a:xfrm>
            <a:off x="5687481" y="4519863"/>
            <a:ext cx="600286" cy="439153"/>
          </a:xfrm>
          <a:prstGeom prst="rightArrow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65226-8BD6-E839-E0FA-DB7856798CE6}"/>
              </a:ext>
            </a:extLst>
          </p:cNvPr>
          <p:cNvSpPr txBox="1"/>
          <p:nvPr/>
        </p:nvSpPr>
        <p:spPr>
          <a:xfrm>
            <a:off x="828046" y="1364744"/>
            <a:ext cx="2651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로지스틱 회귀 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EB654-2B81-02A8-533A-751165A256C9}"/>
              </a:ext>
            </a:extLst>
          </p:cNvPr>
          <p:cNvSpPr txBox="1"/>
          <p:nvPr/>
        </p:nvSpPr>
        <p:spPr>
          <a:xfrm>
            <a:off x="828047" y="3755032"/>
            <a:ext cx="16304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결정 트리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2659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243582D-DF4A-F45C-7D90-B0C51F9E19E8}"/>
              </a:ext>
            </a:extLst>
          </p:cNvPr>
          <p:cNvSpPr/>
          <p:nvPr/>
        </p:nvSpPr>
        <p:spPr>
          <a:xfrm>
            <a:off x="5608280" y="2892926"/>
            <a:ext cx="600286" cy="439153"/>
          </a:xfrm>
          <a:prstGeom prst="rightArrow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1AD5C4-D8F7-C2F8-003B-B7C838CE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23" y="2500478"/>
            <a:ext cx="4445228" cy="1435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F3D599-919A-48D6-CF1E-1EBCA1C37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946" y="2518347"/>
            <a:ext cx="4756767" cy="1603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DFD3A5-3633-AB91-3199-1540F24A8966}"/>
              </a:ext>
            </a:extLst>
          </p:cNvPr>
          <p:cNvSpPr txBox="1"/>
          <p:nvPr/>
        </p:nvSpPr>
        <p:spPr>
          <a:xfrm>
            <a:off x="788622" y="2100165"/>
            <a:ext cx="24498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랜덤 포레스트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2A1B60-9FDB-9748-0555-6311E7BF0F43}"/>
              </a:ext>
            </a:extLst>
          </p:cNvPr>
          <p:cNvSpPr txBox="1"/>
          <p:nvPr/>
        </p:nvSpPr>
        <p:spPr>
          <a:xfrm>
            <a:off x="200025" y="4662972"/>
            <a:ext cx="11674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가지의 방법을 사용해본 후 가장 테스트 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정확률이 높은 랜덤 포레스트 방법을 채택하였습니다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30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945514-231F-1DC2-7F39-CBEE05A2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997" y="1762255"/>
            <a:ext cx="6991709" cy="17145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0029AE-9A46-19E7-B4C3-888A03C84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97" y="3932318"/>
            <a:ext cx="8141118" cy="787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7089BC-24B3-1BD3-0CE5-ED97A9598501}"/>
              </a:ext>
            </a:extLst>
          </p:cNvPr>
          <p:cNvSpPr txBox="1"/>
          <p:nvPr/>
        </p:nvSpPr>
        <p:spPr>
          <a:xfrm>
            <a:off x="200025" y="5195563"/>
            <a:ext cx="1174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Y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데이터를 분리 한 후 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Y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데이터 값은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6.5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이상은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나머지 값은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변경하였습니다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91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60805E-2DC8-997D-4BFD-889DCE24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663" y="1449216"/>
            <a:ext cx="4362674" cy="13399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0B5A41-B1AD-5302-4B07-4E430C2FD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33" y="3384383"/>
            <a:ext cx="9417534" cy="2667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2B7F57-260F-75A8-B236-C794C20F0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354" b="62945"/>
          <a:stretch/>
        </p:blipFill>
        <p:spPr>
          <a:xfrm>
            <a:off x="1360916" y="4010303"/>
            <a:ext cx="9470168" cy="1172649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B68D229-5F3F-FFD2-86FB-524C1E3987C6}"/>
              </a:ext>
            </a:extLst>
          </p:cNvPr>
          <p:cNvSpPr/>
          <p:nvPr/>
        </p:nvSpPr>
        <p:spPr>
          <a:xfrm rot="5400000">
            <a:off x="5921802" y="3009631"/>
            <a:ext cx="348397" cy="316475"/>
          </a:xfrm>
          <a:prstGeom prst="rightArrow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23DFB-54B5-1A37-9B4A-55BC7E82A2AF}"/>
              </a:ext>
            </a:extLst>
          </p:cNvPr>
          <p:cNvSpPr txBox="1"/>
          <p:nvPr/>
        </p:nvSpPr>
        <p:spPr>
          <a:xfrm>
            <a:off x="200025" y="5457539"/>
            <a:ext cx="1174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랜덤 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포레스트의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정확도를 높이기 위해 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가장 좋은 파라미터를 찾은 후 적용하였습니다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350453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B84BE0-6DE7-7A7D-783E-A0355FCB3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72" r="-1262"/>
          <a:stretch/>
        </p:blipFill>
        <p:spPr>
          <a:xfrm>
            <a:off x="587415" y="1553532"/>
            <a:ext cx="9362701" cy="19015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81B9C0-2653-0451-635C-DB3489F1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5" y="3919108"/>
            <a:ext cx="5344948" cy="52656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B55B22-2878-6F12-ECF7-EDF4E7FD821C}"/>
              </a:ext>
            </a:extLst>
          </p:cNvPr>
          <p:cNvSpPr/>
          <p:nvPr/>
        </p:nvSpPr>
        <p:spPr>
          <a:xfrm rot="5400000">
            <a:off x="2831818" y="3523635"/>
            <a:ext cx="298493" cy="282260"/>
          </a:xfrm>
          <a:prstGeom prst="rightArrow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E4EA05-6FFA-F0FF-84DC-DB89FB9184B4}"/>
              </a:ext>
            </a:extLst>
          </p:cNvPr>
          <p:cNvSpPr txBox="1"/>
          <p:nvPr/>
        </p:nvSpPr>
        <p:spPr>
          <a:xfrm>
            <a:off x="200025" y="5303042"/>
            <a:ext cx="1174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훈련 결과가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99%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테스트 결과가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90%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가까워지며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기존의 모델보다 정확한 측정이 가능해 졌습니다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96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5ED89E-F2CF-746C-589D-46B2DB80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92" y="1446625"/>
            <a:ext cx="6282617" cy="3792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A515-871F-7B1B-3849-F742FCCFADEB}"/>
              </a:ext>
            </a:extLst>
          </p:cNvPr>
          <p:cNvSpPr txBox="1"/>
          <p:nvPr/>
        </p:nvSpPr>
        <p:spPr>
          <a:xfrm>
            <a:off x="200025" y="5457539"/>
            <a:ext cx="1174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훈련한 모델이 제대로 측정이 되는지 확인하기 위하여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 값을 넣어 결과를 예측하였습니다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78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7BF9E1-167B-055F-CAFC-FA26DF78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17" y="2382172"/>
            <a:ext cx="5278966" cy="1915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974527-A684-ACFC-6C9D-094668B212BB}"/>
              </a:ext>
            </a:extLst>
          </p:cNvPr>
          <p:cNvSpPr txBox="1"/>
          <p:nvPr/>
        </p:nvSpPr>
        <p:spPr>
          <a:xfrm>
            <a:off x="223837" y="4972842"/>
            <a:ext cx="1174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웹을 통해 배포를 하기위해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피클을 이용하여 모델을 저장하였습니다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34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</a:t>
            </a:r>
            <a:r>
              <a:rPr lang="en-US" altLang="ko-KR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html,css,Flask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..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900FAF-47CA-8963-2AC4-184D0DF7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75" y="1876466"/>
            <a:ext cx="1927385" cy="45370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F104AA-59D1-5633-9319-4B6342644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329" y="1834412"/>
            <a:ext cx="1853440" cy="45370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A97EE5-E2C7-172E-5094-008428FF8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216" y="1834412"/>
            <a:ext cx="1853440" cy="45790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506B1B-B650-7428-7EA7-61E74FE82435}"/>
              </a:ext>
            </a:extLst>
          </p:cNvPr>
          <p:cNvSpPr txBox="1"/>
          <p:nvPr/>
        </p:nvSpPr>
        <p:spPr>
          <a:xfrm>
            <a:off x="1551107" y="1537815"/>
            <a:ext cx="16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[ Main.html ]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69211-B857-1ED9-6550-A53484A1B76B}"/>
              </a:ext>
            </a:extLst>
          </p:cNvPr>
          <p:cNvSpPr txBox="1"/>
          <p:nvPr/>
        </p:nvSpPr>
        <p:spPr>
          <a:xfrm>
            <a:off x="4584650" y="1483060"/>
            <a:ext cx="27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[ Good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퀄리티 값 입력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70A464-4C0F-47B0-84B5-8ACDABA2559F}"/>
              </a:ext>
            </a:extLst>
          </p:cNvPr>
          <p:cNvSpPr txBox="1"/>
          <p:nvPr/>
        </p:nvSpPr>
        <p:spPr>
          <a:xfrm>
            <a:off x="8395238" y="1483060"/>
            <a:ext cx="235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[ Bad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퀄리티 값 입력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24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8FD230-9DC1-A7DF-11F0-519A052DF64F}"/>
              </a:ext>
            </a:extLst>
          </p:cNvPr>
          <p:cNvSpPr/>
          <p:nvPr/>
        </p:nvSpPr>
        <p:spPr>
          <a:xfrm>
            <a:off x="591742" y="550912"/>
            <a:ext cx="1026915" cy="528194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CD55D-C855-0391-94D8-75F7A16003E9}"/>
              </a:ext>
            </a:extLst>
          </p:cNvPr>
          <p:cNvSpPr txBox="1"/>
          <p:nvPr/>
        </p:nvSpPr>
        <p:spPr>
          <a:xfrm>
            <a:off x="591743" y="550912"/>
            <a:ext cx="102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B1ED6-FAEF-AA1D-5D8F-C4FE98F510B1}"/>
              </a:ext>
            </a:extLst>
          </p:cNvPr>
          <p:cNvSpPr txBox="1"/>
          <p:nvPr/>
        </p:nvSpPr>
        <p:spPr>
          <a:xfrm>
            <a:off x="591742" y="1519555"/>
            <a:ext cx="93943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1 .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개요 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문제인식 및 필요성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 및 데이터분석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(EDA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4 .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5 . </a:t>
            </a:r>
            <a:r>
              <a:rPr lang="ko-KR" altLang="en-US" sz="28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느낀점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233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CE87FC-86C5-3E0F-2F28-EAF7CE64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3" y="2943347"/>
            <a:ext cx="5455819" cy="20940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CC5210-4A69-656A-A623-4EFFAD63C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656" y="2778364"/>
            <a:ext cx="5449897" cy="2094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D61EC7-8A7B-ABD7-483D-A9366AC7E6DF}"/>
              </a:ext>
            </a:extLst>
          </p:cNvPr>
          <p:cNvSpPr txBox="1"/>
          <p:nvPr/>
        </p:nvSpPr>
        <p:spPr>
          <a:xfrm>
            <a:off x="533400" y="2574015"/>
            <a:ext cx="531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[ Good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퀄리티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52D72-1DCA-32B3-779D-E2EE5C3B4674}"/>
              </a:ext>
            </a:extLst>
          </p:cNvPr>
          <p:cNvSpPr txBox="1"/>
          <p:nvPr/>
        </p:nvSpPr>
        <p:spPr>
          <a:xfrm>
            <a:off x="6177256" y="2548279"/>
            <a:ext cx="531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[ Bad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퀄리티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C997D-AA9A-96EE-34E6-CE28E4CCE24D}"/>
              </a:ext>
            </a:extLst>
          </p:cNvPr>
          <p:cNvSpPr txBox="1"/>
          <p:nvPr/>
        </p:nvSpPr>
        <p:spPr>
          <a:xfrm>
            <a:off x="587415" y="5037396"/>
            <a:ext cx="1095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Result.html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32799-246E-82F0-714D-105A0C9F28F7}"/>
              </a:ext>
            </a:extLst>
          </p:cNvPr>
          <p:cNvSpPr txBox="1"/>
          <p:nvPr/>
        </p:nvSpPr>
        <p:spPr>
          <a:xfrm>
            <a:off x="587415" y="5992831"/>
            <a:ext cx="1095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사용한 모델에 관한 깃 주소</a:t>
            </a:r>
          </a:p>
        </p:txBody>
      </p:sp>
    </p:spTree>
    <p:extLst>
      <p:ext uri="{BB962C8B-B14F-4D97-AF65-F5344CB8AC3E}">
        <p14:creationId xmlns:p14="http://schemas.microsoft.com/office/powerpoint/2010/main" val="152168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36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느낀점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F1463-E394-7129-B9F4-A2400159EE30}"/>
              </a:ext>
            </a:extLst>
          </p:cNvPr>
          <p:cNvSpPr txBox="1"/>
          <p:nvPr/>
        </p:nvSpPr>
        <p:spPr>
          <a:xfrm>
            <a:off x="654050" y="1579601"/>
            <a:ext cx="11049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실제 현장에서 사용되는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CSV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통해 모델 구현하는 과정을 진행해보니 책을 보면서 공부하는 것과 달리 어떤 모델이 정확도가 높은 지와 같은 부분들을 직접 적용해 보는 시간을 가졌습니다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이번 과제를 통해서 머신 러닝에서 어떤 부분이 부족한지 알 수 있는 시간을 가졌으며 부족한 부분을 더 보강하여 프로젝트에 임해야 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겠다고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다짐을 하게 되었습니다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또한 웹을 통해 모델을 확인하는 과정과 직접 모델을 구현하는 과정을 진행하면서 전보다 머신 러닝에 대한 관심을 가지게 되었고 많은 현장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csv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통해 머신 러닝을 훈련시키는 방법을 공부하여 프로젝트에서 좋은 결과를 만들 수 있도록 하겠습니다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감사합니다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4936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4A9F207-9713-8C84-DF65-0D8D93E960AD}"/>
              </a:ext>
            </a:extLst>
          </p:cNvPr>
          <p:cNvSpPr txBox="1"/>
          <p:nvPr/>
        </p:nvSpPr>
        <p:spPr>
          <a:xfrm>
            <a:off x="228600" y="2943211"/>
            <a:ext cx="11791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감사합니다 </a:t>
            </a:r>
          </a:p>
        </p:txBody>
      </p:sp>
    </p:spTree>
    <p:extLst>
      <p:ext uri="{BB962C8B-B14F-4D97-AF65-F5344CB8AC3E}">
        <p14:creationId xmlns:p14="http://schemas.microsoft.com/office/powerpoint/2010/main" val="254165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7364393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613170"/>
            <a:ext cx="7561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개요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문제인식 및 필요성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910F6-322E-342E-DF3C-5A422CCA60CC}"/>
              </a:ext>
            </a:extLst>
          </p:cNvPr>
          <p:cNvSpPr txBox="1"/>
          <p:nvPr/>
        </p:nvSpPr>
        <p:spPr>
          <a:xfrm>
            <a:off x="602339" y="1689904"/>
            <a:ext cx="549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E1897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프로젝트의 문제인식 및 필요성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94B49-E9AB-6F0D-0EFA-2752114638AC}"/>
              </a:ext>
            </a:extLst>
          </p:cNvPr>
          <p:cNvSpPr txBox="1"/>
          <p:nvPr/>
        </p:nvSpPr>
        <p:spPr>
          <a:xfrm>
            <a:off x="536977" y="3905322"/>
            <a:ext cx="549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E1897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ECF8C-802F-5295-6FD4-F15D77517399}"/>
              </a:ext>
            </a:extLst>
          </p:cNvPr>
          <p:cNvSpPr txBox="1"/>
          <p:nvPr/>
        </p:nvSpPr>
        <p:spPr>
          <a:xfrm>
            <a:off x="602339" y="2255418"/>
            <a:ext cx="108565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와인을 잘 모르는 사람은 어떤 와인이 좋은 와인인지 잘 알지 못해 가격이 비싸면 좋은 와인이라고 생각하는 경향이 크다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-&gt;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가격을 제외한 레드 와인의 성분을 통해서 와인의 품질을 파악하는 서비스 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3BD67-2C41-B74A-F751-80882BDBE419}"/>
              </a:ext>
            </a:extLst>
          </p:cNvPr>
          <p:cNvSpPr txBox="1"/>
          <p:nvPr/>
        </p:nvSpPr>
        <p:spPr>
          <a:xfrm>
            <a:off x="602339" y="4526675"/>
            <a:ext cx="108565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와인 초심자의 선택의 폭  증가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와인 선택에 대한 고민의 시간 절감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와인에 대한 진입장벽을 낮출 수 있음</a:t>
            </a:r>
          </a:p>
        </p:txBody>
      </p:sp>
    </p:spTree>
    <p:extLst>
      <p:ext uri="{BB962C8B-B14F-4D97-AF65-F5344CB8AC3E}">
        <p14:creationId xmlns:p14="http://schemas.microsoft.com/office/powerpoint/2010/main" val="30424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7364393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613170"/>
            <a:ext cx="7561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개요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문제인식 및 필요성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081404-7D22-EC1D-97CD-F14E9994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15" y="1376823"/>
            <a:ext cx="7605958" cy="4571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D74571-1168-D9E9-2AE8-F53979B98613}"/>
              </a:ext>
            </a:extLst>
          </p:cNvPr>
          <p:cNvSpPr txBox="1"/>
          <p:nvPr/>
        </p:nvSpPr>
        <p:spPr>
          <a:xfrm>
            <a:off x="587415" y="6136105"/>
            <a:ext cx="1177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레드 와인 퀄리티 </a:t>
            </a:r>
            <a:r>
              <a:rPr lang="ko-KR" altLang="en-US" dirty="0" err="1"/>
              <a:t>캐글</a:t>
            </a:r>
            <a:r>
              <a:rPr lang="ko-KR" altLang="en-US" dirty="0"/>
              <a:t> 링크 </a:t>
            </a:r>
            <a:r>
              <a:rPr lang="en-US" altLang="ko-KR" dirty="0"/>
              <a:t>: https://www.kaggle.com/datasets/uciml/red-wine-quality-cortez-et-al-2009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68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 및 데이터분석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(EDA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C458B8-33BD-2AA1-1FB8-B5BDC8DD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80" y="1635904"/>
            <a:ext cx="6284453" cy="3578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93B535-6126-BE10-08E7-431C699EE985}"/>
              </a:ext>
            </a:extLst>
          </p:cNvPr>
          <p:cNvSpPr txBox="1"/>
          <p:nvPr/>
        </p:nvSpPr>
        <p:spPr>
          <a:xfrm>
            <a:off x="414880" y="5379955"/>
            <a:ext cx="621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Winequality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-red ]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FFB258-A71F-E869-E656-1C2264B744DC}"/>
              </a:ext>
            </a:extLst>
          </p:cNvPr>
          <p:cNvSpPr/>
          <p:nvPr/>
        </p:nvSpPr>
        <p:spPr>
          <a:xfrm>
            <a:off x="7410575" y="2186625"/>
            <a:ext cx="3915832" cy="2484749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D0FF53-2D3B-F6DA-1ED8-C5B28F7FE400}"/>
              </a:ext>
            </a:extLst>
          </p:cNvPr>
          <p:cNvSpPr txBox="1"/>
          <p:nvPr/>
        </p:nvSpPr>
        <p:spPr>
          <a:xfrm>
            <a:off x="7594505" y="4115926"/>
            <a:ext cx="45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Y : quality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8E094-268C-8E9C-7F8B-9528B9DAFB42}"/>
              </a:ext>
            </a:extLst>
          </p:cNvPr>
          <p:cNvSpPr txBox="1"/>
          <p:nvPr/>
        </p:nvSpPr>
        <p:spPr>
          <a:xfrm>
            <a:off x="7584141" y="2455008"/>
            <a:ext cx="3742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 : fixed acid,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volatile acidity, citric acid, residual sugar, chlorides, free sulfur dioxide, total sulfur dioxide, density, pH, sulphates, alcohol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BFF6A-F4D2-644E-9DA6-A2DE32165B6E}"/>
              </a:ext>
            </a:extLst>
          </p:cNvPr>
          <p:cNvSpPr txBox="1"/>
          <p:nvPr/>
        </p:nvSpPr>
        <p:spPr>
          <a:xfrm>
            <a:off x="7297287" y="1779416"/>
            <a:ext cx="413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 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36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 및 데이터분석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(EDA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4D926C-8BD0-AFD1-B912-56412CF9F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28" y="1494103"/>
            <a:ext cx="4332914" cy="291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B41AD5-674D-18BD-6B53-3A5A943DE395}"/>
              </a:ext>
            </a:extLst>
          </p:cNvPr>
          <p:cNvSpPr txBox="1"/>
          <p:nvPr/>
        </p:nvSpPr>
        <p:spPr>
          <a:xfrm>
            <a:off x="950228" y="2216923"/>
            <a:ext cx="36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data.shape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49D60D-B8FA-140E-B7AC-DDC5D6388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61" y="2589725"/>
            <a:ext cx="1168460" cy="3238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E392FE-AE82-7CC4-E171-2AA45F02CC04}"/>
              </a:ext>
            </a:extLst>
          </p:cNvPr>
          <p:cNvSpPr txBox="1"/>
          <p:nvPr/>
        </p:nvSpPr>
        <p:spPr>
          <a:xfrm>
            <a:off x="7682854" y="2098086"/>
            <a:ext cx="36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data.info()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B2C3D5-BB73-26D9-EB36-EB2FCF1EA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112" y="2586255"/>
            <a:ext cx="3471389" cy="31357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2B736F-7366-4F2E-3563-A96B6D2C0415}"/>
              </a:ext>
            </a:extLst>
          </p:cNvPr>
          <p:cNvSpPr txBox="1"/>
          <p:nvPr/>
        </p:nvSpPr>
        <p:spPr>
          <a:xfrm>
            <a:off x="3452275" y="2180123"/>
            <a:ext cx="36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data. 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isnull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().sum()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FCF5387-A9B3-9906-7C8E-44B6A7527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1152" y="2651977"/>
            <a:ext cx="2521080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 및 데이터분석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(EDA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A8705-6380-384C-B036-B099B581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684" y="1992616"/>
            <a:ext cx="1054917" cy="2831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522CE-8469-9369-A1D5-6580015B7A33}"/>
              </a:ext>
            </a:extLst>
          </p:cNvPr>
          <p:cNvSpPr txBox="1"/>
          <p:nvPr/>
        </p:nvSpPr>
        <p:spPr>
          <a:xfrm>
            <a:off x="680921" y="1623285"/>
            <a:ext cx="36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data.describe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()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8815EE-8DC2-EA97-00FD-B1469AC8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84" y="1992617"/>
            <a:ext cx="10338000" cy="28316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7C95B0-4345-A707-76A9-C27D8F6CCB1C}"/>
              </a:ext>
            </a:extLst>
          </p:cNvPr>
          <p:cNvSpPr txBox="1"/>
          <p:nvPr/>
        </p:nvSpPr>
        <p:spPr>
          <a:xfrm>
            <a:off x="1770800" y="5349418"/>
            <a:ext cx="9033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데이터의 크기와 컬럼들 사이에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null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 없는 것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그리고 열에 대한 간단한 통계를 확인할 수 있습니다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1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 및 데이터분석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(EDA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1541050-79FF-1909-5584-45FA8850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0" y="2503433"/>
            <a:ext cx="2767499" cy="2758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E917A-6E2A-E600-BB33-82952238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67" y="2524172"/>
            <a:ext cx="2816680" cy="27579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8D2DE19-1727-186B-763A-290C959C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176" y="2524172"/>
            <a:ext cx="2989215" cy="2901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8362B-CCC7-EBC4-C526-B8D20AE003CE}"/>
              </a:ext>
            </a:extLst>
          </p:cNvPr>
          <p:cNvSpPr txBox="1"/>
          <p:nvPr/>
        </p:nvSpPr>
        <p:spPr>
          <a:xfrm>
            <a:off x="731563" y="2185618"/>
            <a:ext cx="268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Quality – Count ]  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5F625-D2D7-5097-0AC2-DE2D5BC2F165}"/>
              </a:ext>
            </a:extLst>
          </p:cNvPr>
          <p:cNvSpPr txBox="1"/>
          <p:nvPr/>
        </p:nvSpPr>
        <p:spPr>
          <a:xfrm>
            <a:off x="4353224" y="2185618"/>
            <a:ext cx="3131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Quality – </a:t>
            </a:r>
            <a:r>
              <a:rPr lang="en-US" altLang="ko-KR" sz="1600" i="0" dirty="0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Volatile acidity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]  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D35E7-EC90-23D2-3CB7-87F9A8F3373F}"/>
              </a:ext>
            </a:extLst>
          </p:cNvPr>
          <p:cNvSpPr txBox="1"/>
          <p:nvPr/>
        </p:nvSpPr>
        <p:spPr>
          <a:xfrm>
            <a:off x="8568698" y="2164879"/>
            <a:ext cx="268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Quality – </a:t>
            </a:r>
            <a:r>
              <a:rPr lang="en-US" altLang="ko-KR" sz="1600" i="0" dirty="0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citric acid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]  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11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 및 데이터분석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(EDA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9363A5-9B80-3DC0-3E8D-793D1597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874" y="1410084"/>
            <a:ext cx="4191921" cy="4144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57C3E9-EFCD-B24F-6D15-193265F8D9B0}"/>
              </a:ext>
            </a:extLst>
          </p:cNvPr>
          <p:cNvSpPr txBox="1"/>
          <p:nvPr/>
        </p:nvSpPr>
        <p:spPr>
          <a:xfrm>
            <a:off x="200025" y="5719968"/>
            <a:ext cx="1167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항목에 따른 분포를 한눈에 볼 수 있는 표</a:t>
            </a:r>
          </a:p>
        </p:txBody>
      </p:sp>
    </p:spTree>
    <p:extLst>
      <p:ext uri="{BB962C8B-B14F-4D97-AF65-F5344CB8AC3E}">
        <p14:creationId xmlns:p14="http://schemas.microsoft.com/office/powerpoint/2010/main" val="28767546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638</Words>
  <Application>Microsoft Office PowerPoint</Application>
  <PresentationFormat>와이드스크린</PresentationFormat>
  <Paragraphs>92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210 맨발의청춘 L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Hur Yujin</cp:lastModifiedBy>
  <cp:revision>28</cp:revision>
  <dcterms:created xsi:type="dcterms:W3CDTF">2023-03-08T05:52:28Z</dcterms:created>
  <dcterms:modified xsi:type="dcterms:W3CDTF">2023-05-16T17:13:01Z</dcterms:modified>
</cp:coreProperties>
</file>