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/>
    <p:restoredTop sz="94877"/>
  </p:normalViewPr>
  <p:slideViewPr>
    <p:cSldViewPr snapToGrid="0" snapToObjects="1">
      <p:cViewPr varScale="1">
        <p:scale>
          <a:sx n="78" d="100"/>
          <a:sy n="7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280E-8ED6-D841-B077-EDFD5EBA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6B63-D6B1-044B-8462-716A9635A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462B-6986-9843-81AF-1A4BFBCA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206B-EC3B-8342-A875-B900F8DC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BEAC-7EF8-F54E-9D9C-61CE736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C482-EA7F-274D-881D-4A2B8F21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4B8D-71CA-8B46-A00F-5694E2C8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A8FE-327D-8045-961D-62B1842F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852B-EEA9-A840-969C-EEA1868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F898-59D4-A14E-A1E5-5527475B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1A89B-52ED-8640-8313-3FF5F661E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E75AC-E78E-184F-B03B-237D6C5B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2855-CF7D-6C46-B93B-3899F21D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6176-398F-694E-BEE5-E3851AAB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5036-FD82-C745-9DA3-B5C35239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C4B5-D10F-4D42-A900-D7FFD349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48F8-658E-4D48-83CB-0F599B80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6ECC-D49A-8048-99D3-715FCC37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3D86-5547-274E-A41E-6D0EA7BE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BF13-9EB9-BC4E-9AFD-0D934B65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6224-5E59-0046-A42D-F67A5D68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02B-1CE0-D14B-ACF2-677D7885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D076-0FD9-D14A-BC21-CCFCEB4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BC3C-3532-434F-9085-EB3981CD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3410-74B9-B94D-92BB-24D49F5B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2B3-7A16-724B-8BF5-A09A6B1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522-C65F-5C46-A9B3-8E17B62B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DA4B-D596-264C-A157-CDE7E2280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B82B-25C7-0848-8AD4-DD8560E7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929D3-9A68-B049-8333-9B6309E0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A2F5-27B1-CB43-8628-7EC2479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4529-D4CF-A74B-9539-2050D95A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7043-CAF1-3843-93CE-2B4FE47E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E3F3-2F79-0645-BC5D-9A8AFC3C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620CE-0C82-5444-963B-8756ED011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7C27-D7FE-C340-B8AF-1B29CF38A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DDBB1-A02C-6B46-AE86-E777C710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66C48-06A9-9B40-AF67-C2C371A4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2F9CE-DC67-D64F-8C97-C3F81424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5F6-2018-BD42-A4CD-E606AAA1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988A2-82B2-0F44-9481-2C3CE0C5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008F-8581-854E-B8EA-9B22C91E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EDF79-02C6-6748-BD70-2ECE67A4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D20-F574-F54B-9F34-7C60CD8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0ADC0-33B7-FF49-BE18-FB11089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09761-8AC8-034F-9216-C90537D8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0C09-02BA-3242-A081-F487A6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AB5F-3AC2-B144-BB60-A23FBD5B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7B9B-796F-B349-B006-8B05F3D6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3A708-90E5-B546-8A8A-4A8B2265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E50E-830B-F04E-86E0-ED8277EF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0E50-2E4F-D14B-9688-7D61AD4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FE8A-44FA-624C-B9DE-191EABB1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3813-24C8-644D-B0A9-44201D0DF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F143-1642-0542-B34D-94244D6B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5560-6DA8-3741-A1B7-60073180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E57D-06DF-1D4A-8855-F17023E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C5AD-D657-354B-8667-AB39A4E3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3D16D-8E99-2444-B390-EBE0BCA8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B0B3-10F3-F24E-8964-22376428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F421-6A2E-4C43-98F4-DD1CAF3BB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FFC0-F941-0341-91F0-03324340B65D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99-895B-714D-A596-3ACDAF06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4FB-FF9A-2A4B-A8B5-8A010EC03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B09B-D077-E345-8B3A-5FB40265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azon_Web_Servi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mazon_Web_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azon_Web_Services" TargetMode="External"/><Relationship Id="rId2" Type="http://schemas.openxmlformats.org/officeDocument/2006/relationships/hyperlink" Target="https://commons.wikimedia.org/wiki/File:AWS_Simple_Icons_AWS_Clou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geekculture/create-mysql-database-with-amazon-rds-4a6581e8dfaa" TargetMode="External"/><Relationship Id="rId5" Type="http://schemas.openxmlformats.org/officeDocument/2006/relationships/hyperlink" Target="https://medium.com/featurepreneur/amazon-s3-101-f74ecc0c16e7" TargetMode="External"/><Relationship Id="rId4" Type="http://schemas.openxmlformats.org/officeDocument/2006/relationships/hyperlink" Target="http://harriscountycommunitycorner.org/2019/10/08/apply-now-for-fema-individual-assistance-for-imelda-recove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redecastorphoto.blogspot.com/2011/12/campos-de-concentracao-fema-sao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commons.wikimedia.org/wiki/File:AWS_Simple_Icons_AWS_Cloud.sv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42334/create-your-own-pizza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connected-uk.com/support-amazon-aws-in-ireland-is-errati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ema.gov/openfema-data-page/disaster-declarations-summaries-v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84975320928.signin.aws.amazon.com/consol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AWS_Simple_Icons_AWS_Cloud.sv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ec2-3-237-106-43.compute-1.amazonaws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9D0D0-E235-8B4E-BE78-CCD3A10D9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40" y="735106"/>
            <a:ext cx="10515147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US Disaster Coverage Communication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8AE73-CAD6-8D4C-B4C2-6F7F01C8F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23" y="4695909"/>
            <a:ext cx="11036593" cy="2162091"/>
          </a:xfrm>
        </p:spPr>
        <p:txBody>
          <a:bodyPr anchor="ctr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b="1" dirty="0"/>
              <a:t>Fall 2021</a:t>
            </a:r>
          </a:p>
          <a:p>
            <a:pPr lvl="0">
              <a:spcBef>
                <a:spcPts val="0"/>
              </a:spcBef>
            </a:pPr>
            <a:r>
              <a:rPr lang="en-US" sz="2800" b="1" dirty="0"/>
              <a:t>Cloud Computing (Group 1)</a:t>
            </a:r>
          </a:p>
          <a:p>
            <a:pPr lvl="0">
              <a:spcBef>
                <a:spcPts val="0"/>
              </a:spcBef>
            </a:pPr>
            <a:r>
              <a:rPr lang="en-US" sz="2800" b="1" dirty="0"/>
              <a:t>David English,</a:t>
            </a:r>
          </a:p>
          <a:p>
            <a:pPr lvl="0">
              <a:spcBef>
                <a:spcPts val="0"/>
              </a:spcBef>
            </a:pPr>
            <a:r>
              <a:rPr lang="en-US" sz="2800" b="1" dirty="0"/>
              <a:t>Ujjwal Oli,</a:t>
            </a:r>
          </a:p>
          <a:p>
            <a:pPr lvl="0">
              <a:spcBef>
                <a:spcPts val="0"/>
              </a:spcBef>
            </a:pPr>
            <a:r>
              <a:rPr lang="en-US" sz="2800" b="1" dirty="0" err="1"/>
              <a:t>Meron</a:t>
            </a:r>
            <a:r>
              <a:rPr lang="en-US" sz="2800" b="1" dirty="0"/>
              <a:t> </a:t>
            </a:r>
            <a:r>
              <a:rPr lang="en-US" sz="2800" b="1" dirty="0" err="1"/>
              <a:t>Metaferia</a:t>
            </a:r>
            <a:endParaRPr lang="en-US" sz="2800" b="1" dirty="0"/>
          </a:p>
          <a:p>
            <a:pPr algn="l"/>
            <a:endParaRPr lang="en-US" b="1" dirty="0"/>
          </a:p>
        </p:txBody>
      </p:sp>
      <p:pic>
        <p:nvPicPr>
          <p:cNvPr id="7" name="Picture 6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79226EC9-27E6-4846-8261-72CCF9C41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51519" y="4563958"/>
            <a:ext cx="3170599" cy="1897075"/>
          </a:xfrm>
          <a:prstGeom prst="rect">
            <a:avLst/>
          </a:prstGeom>
        </p:spPr>
      </p:pic>
      <p:pic>
        <p:nvPicPr>
          <p:cNvPr id="19" name="Google Shape;55;p13">
            <a:extLst>
              <a:ext uri="{FF2B5EF4-FFF2-40B4-BE49-F238E27FC236}">
                <a16:creationId xmlns:a16="http://schemas.microsoft.com/office/drawing/2014/main" id="{BCE811B9-09EB-9F4C-953D-A50EC84113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440" y="4665427"/>
            <a:ext cx="1741095" cy="20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6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D469749-AF0C-4B30-ABFB-BADD0F976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4A2E2-A54C-1247-8EA9-EDA4375F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160" y="322520"/>
            <a:ext cx="8031480" cy="1562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875B-5945-704F-96B0-5510CA1A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5801" y="5982295"/>
            <a:ext cx="7577051" cy="6913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6" name="Picture 5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D1791FFB-8C20-1642-935E-47F265DFC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84959" y="2594633"/>
            <a:ext cx="3810679" cy="22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1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9B1FB-4432-1F4C-AA2F-474A2E90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7A56B8-54BB-DA49-97D5-F07FBD2C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https://commons.wikimedia.org/wiki/File:AWS_Simple_Icons_AWS_Cloud.svg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https://en.wikipedia.org/wiki/Amazon_Web_Services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http://harriscountycommunitycorner.org/2019/10/08/apply-now-for-fema-individual-assistance-for-imelda-recovery/</a:t>
            </a:r>
            <a:endParaRPr lang="en-US" sz="2200" dirty="0"/>
          </a:p>
          <a:p>
            <a:r>
              <a:rPr lang="en-US" sz="2200" dirty="0">
                <a:hlinkClick r:id="rId5"/>
              </a:rPr>
              <a:t>https://medium.com/featurepreneur/amazon-s3-101-f74ecc0c16e7</a:t>
            </a:r>
            <a:endParaRPr lang="en-US" sz="2200" dirty="0"/>
          </a:p>
          <a:p>
            <a:r>
              <a:rPr lang="en-US" sz="2200" dirty="0">
                <a:hlinkClick r:id="rId6"/>
              </a:rPr>
              <a:t>https://medium.com/geekculture/create-mysql-database-with-amazon-rds-4a6581e8dfaa</a:t>
            </a:r>
            <a:endParaRPr lang="en-US" sz="2200" dirty="0"/>
          </a:p>
          <a:p>
            <a:r>
              <a:rPr lang="en-US" sz="2200" dirty="0"/>
              <a:t>https://</a:t>
            </a:r>
            <a:r>
              <a:rPr lang="en-US" sz="2200" dirty="0" err="1"/>
              <a:t>en.wikipedia.org</a:t>
            </a:r>
            <a:r>
              <a:rPr lang="en-US" sz="2200" dirty="0"/>
              <a:t>/wiki/File:AWS_Simple_Icons_Networking_Amazon_Elastic_Load_Balancer.svg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82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209B-E0D5-AE49-A414-5D53141D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84452"/>
            <a:ext cx="6140449" cy="1323439"/>
          </a:xfrm>
        </p:spPr>
        <p:txBody>
          <a:bodyPr anchor="t">
            <a:normAutofit fontScale="90000"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Scope of the Project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068C-ACDC-D943-9926-70AA85F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200151"/>
            <a:ext cx="7305674" cy="4808538"/>
          </a:xfrm>
        </p:spPr>
        <p:txBody>
          <a:bodyPr>
            <a:normAutofit/>
          </a:bodyPr>
          <a:lstStyle/>
          <a:p>
            <a:pPr marL="457200" lvl="0" indent="-368300">
              <a:spcBef>
                <a:spcPts val="0"/>
              </a:spcBef>
              <a:buClr>
                <a:schemeClr val="bg1"/>
              </a:buClr>
              <a:buSzPts val="2200"/>
              <a:buChar char="●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Based on FEMA website data</a:t>
            </a:r>
          </a:p>
          <a:p>
            <a:pPr marL="914400" lvl="1" indent="-342900">
              <a:spcBef>
                <a:spcPts val="0"/>
              </a:spcBef>
              <a:buClr>
                <a:schemeClr val="bg1"/>
              </a:buClr>
              <a:buSzPts val="1800"/>
              <a:buChar char="○"/>
            </a:pPr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Informs us about the counties that are impacted by natural or man-made disasters</a:t>
            </a:r>
          </a:p>
          <a:p>
            <a:pPr marL="457200" lvl="0" indent="-368300">
              <a:spcBef>
                <a:spcPts val="0"/>
              </a:spcBef>
              <a:buClr>
                <a:schemeClr val="bg1"/>
              </a:buClr>
              <a:buSzPts val="2200"/>
              <a:buChar char="●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Determine eligibility for numerous government funding programs or benefits</a:t>
            </a:r>
          </a:p>
          <a:p>
            <a:pPr marL="457200" lvl="0" indent="-368300">
              <a:spcBef>
                <a:spcPts val="0"/>
              </a:spcBef>
              <a:buClr>
                <a:schemeClr val="bg1"/>
              </a:buClr>
              <a:buSzPts val="2200"/>
              <a:buChar char="●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Goal of the project:</a:t>
            </a:r>
          </a:p>
          <a:p>
            <a:pPr marL="914400" lvl="1" indent="-342900">
              <a:spcBef>
                <a:spcPts val="0"/>
              </a:spcBef>
              <a:buClr>
                <a:schemeClr val="bg1"/>
              </a:buClr>
              <a:buSzPts val="1800"/>
              <a:buChar char="○"/>
            </a:pPr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Use of AWS services to connect to FEMA data</a:t>
            </a:r>
          </a:p>
          <a:p>
            <a:pPr marL="914400" lvl="1" indent="-342900">
              <a:spcBef>
                <a:spcPts val="0"/>
              </a:spcBef>
              <a:buClr>
                <a:schemeClr val="bg1"/>
              </a:buClr>
              <a:buSzPts val="1800"/>
              <a:buChar char="○"/>
            </a:pPr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Use of AWS services to host the website for visualization</a:t>
            </a:r>
          </a:p>
          <a:p>
            <a:pPr marL="457200" lvl="0" indent="-368300">
              <a:spcBef>
                <a:spcPts val="0"/>
              </a:spcBef>
              <a:buClr>
                <a:schemeClr val="bg1"/>
              </a:buClr>
              <a:buSzPts val="2200"/>
              <a:buChar char="●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Mostly use of AWS basic tier services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7" name="Google Shape;64;p14" descr="Text&#10;&#10;Description automatically generated">
            <a:extLst>
              <a:ext uri="{FF2B5EF4-FFF2-40B4-BE49-F238E27FC236}">
                <a16:creationId xmlns:a16="http://schemas.microsoft.com/office/drawing/2014/main" id="{B65C16F6-5D16-E745-B05E-36068D9CDD3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947150" y="297805"/>
            <a:ext cx="2663825" cy="1496731"/>
          </a:xfrm>
          <a:prstGeom prst="rect">
            <a:avLst/>
          </a:prstGeom>
          <a:noFill/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8DAEA68-A081-474C-B2FE-B6C9419AB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92628" y="4429929"/>
            <a:ext cx="3101460" cy="192024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11430B7-5D76-5C4A-8885-C262F494D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78012" y="2121206"/>
            <a:ext cx="2530692" cy="19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0F490B0D-E5A2-49AA-9D51-7F620011F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918A8-499D-7B4C-A8BA-9F011BFB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62471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/>
              <a:t>Features of the project</a:t>
            </a:r>
            <a:endParaRPr lang="en-US" sz="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9170-7F9F-A942-98AF-CD2962DA2A90}"/>
              </a:ext>
            </a:extLst>
          </p:cNvPr>
          <p:cNvSpPr/>
          <p:nvPr/>
        </p:nvSpPr>
        <p:spPr>
          <a:xfrm>
            <a:off x="841248" y="3502152"/>
            <a:ext cx="10506456" cy="3185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lvl="0" indent="-361950">
              <a:buClr>
                <a:schemeClr val="lt1"/>
              </a:buClr>
              <a:buSzPts val="2100"/>
              <a:buChar char="●"/>
            </a:pPr>
            <a:r>
              <a:rPr lang="en-US" sz="2800">
                <a:solidFill>
                  <a:schemeClr val="lt1"/>
                </a:solidFill>
              </a:rPr>
              <a:t>Utilize ELB to minimize downtime</a:t>
            </a:r>
          </a:p>
          <a:p>
            <a:pPr marL="457200" lvl="0" indent="-361950">
              <a:buClr>
                <a:schemeClr val="lt1"/>
              </a:buClr>
              <a:buSzPts val="2100"/>
              <a:buChar char="●"/>
            </a:pPr>
            <a:r>
              <a:rPr lang="en-US" sz="2800">
                <a:solidFill>
                  <a:schemeClr val="lt1"/>
                </a:solidFill>
              </a:rPr>
              <a:t>Utilizes EC2 in different AZ’s to maintain high availability</a:t>
            </a:r>
          </a:p>
          <a:p>
            <a:pPr marL="457200" lvl="0" indent="-361950">
              <a:buClr>
                <a:schemeClr val="lt1"/>
              </a:buClr>
              <a:buSzPts val="2100"/>
              <a:buChar char="●"/>
            </a:pPr>
            <a:r>
              <a:rPr lang="en-US" sz="2800">
                <a:solidFill>
                  <a:schemeClr val="lt1"/>
                </a:solidFill>
              </a:rPr>
              <a:t>IAM roles allow us to limit access to code/data</a:t>
            </a:r>
          </a:p>
          <a:p>
            <a:pPr marL="914400" lvl="1" indent="-361950">
              <a:buClr>
                <a:schemeClr val="lt1"/>
              </a:buClr>
              <a:buSzPts val="2100"/>
              <a:buChar char="○"/>
            </a:pPr>
            <a:r>
              <a:rPr lang="en-US" sz="2800">
                <a:solidFill>
                  <a:schemeClr val="lt1"/>
                </a:solidFill>
              </a:rPr>
              <a:t>EC2 User</a:t>
            </a:r>
          </a:p>
          <a:p>
            <a:pPr marL="914400" lvl="1" indent="-361950">
              <a:buClr>
                <a:schemeClr val="lt1"/>
              </a:buClr>
              <a:buSzPts val="2100"/>
              <a:buChar char="○"/>
            </a:pPr>
            <a:r>
              <a:rPr lang="en-US" sz="2800">
                <a:solidFill>
                  <a:schemeClr val="lt1"/>
                </a:solidFill>
              </a:rPr>
              <a:t>DB User</a:t>
            </a:r>
          </a:p>
          <a:p>
            <a:pPr marL="914400" lvl="1" indent="-361950">
              <a:buClr>
                <a:schemeClr val="lt1"/>
              </a:buClr>
              <a:buSzPts val="2100"/>
              <a:buChar char="○"/>
            </a:pPr>
            <a:r>
              <a:rPr lang="en-US" sz="2800">
                <a:solidFill>
                  <a:schemeClr val="lt1"/>
                </a:solidFill>
              </a:rPr>
              <a:t>S3 User</a:t>
            </a:r>
          </a:p>
          <a:p>
            <a:pPr marL="457200" lvl="0" indent="-361950">
              <a:buClr>
                <a:schemeClr val="lt1"/>
              </a:buClr>
              <a:buSzPts val="2100"/>
              <a:buChar char="●"/>
            </a:pPr>
            <a:r>
              <a:rPr lang="en-US" sz="2800">
                <a:solidFill>
                  <a:schemeClr val="lt1"/>
                </a:solidFill>
              </a:rPr>
              <a:t>Use of S3 host our website and data  </a:t>
            </a:r>
          </a:p>
          <a:p>
            <a:pPr marL="457200" lvl="0" indent="-361950">
              <a:buClr>
                <a:schemeClr val="lt1"/>
              </a:buClr>
              <a:buSzPts val="2100"/>
              <a:buChar char="●"/>
            </a:pPr>
            <a:r>
              <a:rPr lang="en-US" sz="2800">
                <a:solidFill>
                  <a:schemeClr val="lt1"/>
                </a:solidFill>
              </a:rPr>
              <a:t>Load data into permanent database for ease of querying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ADEBBA-BB17-9043-8FBA-574B2DAE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7259" y="891783"/>
            <a:ext cx="1516154" cy="130981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9DF95E-DC6C-B542-9A03-62B75532D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24345" y="849535"/>
            <a:ext cx="2219617" cy="1652906"/>
          </a:xfrm>
          <a:prstGeom prst="rect">
            <a:avLst/>
          </a:prstGeom>
        </p:spPr>
      </p:pic>
      <p:pic>
        <p:nvPicPr>
          <p:cNvPr id="1028" name="Picture 4" descr="Amazon S3 101. S3 is a Simple Storage Service that is… | by Vedha Sankar |  featurepreneur | Medium">
            <a:extLst>
              <a:ext uri="{FF2B5EF4-FFF2-40B4-BE49-F238E27FC236}">
                <a16:creationId xmlns:a16="http://schemas.microsoft.com/office/drawing/2014/main" id="{C9228D37-AE28-6D4A-AC5C-19D5346E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94" y="891783"/>
            <a:ext cx="1558164" cy="11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MySQL Database with Amazon RDS | by Carl Hayes | Geek Culture |  Medium">
            <a:extLst>
              <a:ext uri="{FF2B5EF4-FFF2-40B4-BE49-F238E27FC236}">
                <a16:creationId xmlns:a16="http://schemas.microsoft.com/office/drawing/2014/main" id="{15EC6095-A930-0C47-9CDC-757E91B7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94" y="891783"/>
            <a:ext cx="1819175" cy="11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8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468C-0526-9C4F-AE3C-1AC74978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" sz="4800" b="1"/>
              <a:t>Data Sources</a:t>
            </a:r>
            <a:endParaRPr lang="en-US" sz="48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A07F-DFA7-764D-A1E9-B7179F49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0"/>
            <a:ext cx="7159752" cy="27279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primary data source for our project will be the list of disaster counties available at:</a:t>
            </a:r>
          </a:p>
          <a:p>
            <a:pPr marL="0" indent="0">
              <a:buNone/>
            </a:pPr>
            <a:r>
              <a:rPr lang="en-US" sz="24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https://www.fema.gov/openfema-data-page/disaster-declarations-summaries-v1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25952380-15B6-B34E-9730-5E7038096C0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496" y="2270760"/>
            <a:ext cx="1167384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13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963D788-46C5-44EB-B212-3AD593FC0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7" t="9091" r="319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A803-DBA7-CD42-A7C0-9F0EEF4C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37032"/>
            <a:ext cx="6974586" cy="16489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Expected Outcomes</a:t>
            </a:r>
            <a:endParaRPr lang="en-US" sz="4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C77F0911-1913-1742-84F0-7D868B5C0CBB}"/>
              </a:ext>
            </a:extLst>
          </p:cNvPr>
          <p:cNvSpPr txBox="1"/>
          <p:nvPr/>
        </p:nvSpPr>
        <p:spPr>
          <a:xfrm>
            <a:off x="371094" y="2718054"/>
            <a:ext cx="7584186" cy="4279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lvl="0" indent="-4572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93000"/>
              <a:buFont typeface="Arial" panose="020B0604020202020204" pitchFamily="34" charset="0"/>
              <a:buChar char="•"/>
            </a:pPr>
            <a:r>
              <a:rPr lang="en-US" sz="2800" dirty="0"/>
              <a:t>Website should contain geographical map of US showing counties</a:t>
            </a:r>
          </a:p>
          <a:p>
            <a:pPr marL="685800" lvl="0" indent="-4572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93000"/>
              <a:buFont typeface="Arial" panose="020B0604020202020204" pitchFamily="34" charset="0"/>
              <a:buChar char="•"/>
            </a:pPr>
            <a:r>
              <a:rPr lang="en-US" sz="2800" dirty="0"/>
              <a:t>User should be able to access the website from anywhere</a:t>
            </a:r>
          </a:p>
          <a:p>
            <a:pPr marL="685800" lvl="0" indent="-4572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93000"/>
              <a:buFont typeface="Arial" panose="020B0604020202020204" pitchFamily="34" charset="0"/>
              <a:buChar char="•"/>
            </a:pPr>
            <a:r>
              <a:rPr lang="en-US" sz="2800" dirty="0"/>
              <a:t>Currently available counties will be visually different from the one that has been impacted by a disaster by FEMA</a:t>
            </a:r>
          </a:p>
          <a:p>
            <a:pPr marL="685800" lvl="0" indent="-4572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93000"/>
              <a:buFont typeface="Arial" panose="020B0604020202020204" pitchFamily="34" charset="0"/>
              <a:buChar char="•"/>
            </a:pPr>
            <a:r>
              <a:rPr lang="en-US" sz="2800" dirty="0"/>
              <a:t>An AWS framework that allows for easy updating of the site every time FEMA updates their list of disasters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93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427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362DD60D-4C5E-427D-BFB0-E3AEB02D0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372" b="73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6AAB9-EFCA-D945-8B0E-16C0181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-1"/>
            <a:ext cx="8084820" cy="124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Logical Architecture</a:t>
            </a:r>
          </a:p>
        </p:txBody>
      </p:sp>
      <p:pic>
        <p:nvPicPr>
          <p:cNvPr id="6" name="Google Shape;90;p18">
            <a:extLst>
              <a:ext uri="{FF2B5EF4-FFF2-40B4-BE49-F238E27FC236}">
                <a16:creationId xmlns:a16="http://schemas.microsoft.com/office/drawing/2014/main" id="{6287A3AC-D5EF-E749-9064-2DAA877600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" y="1402080"/>
            <a:ext cx="11612880" cy="522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20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13D0C3EE-7A1D-43B0-8227-3977BFB7E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3562" r="1549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F6D4A-E651-7D44-8443-75F213A5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340" y="-320041"/>
            <a:ext cx="5989320" cy="15075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/>
              <a:t>Data Flow</a:t>
            </a:r>
          </a:p>
        </p:txBody>
      </p:sp>
      <p:pic>
        <p:nvPicPr>
          <p:cNvPr id="7" name="Google Shape;96;p19">
            <a:extLst>
              <a:ext uri="{FF2B5EF4-FFF2-40B4-BE49-F238E27FC236}">
                <a16:creationId xmlns:a16="http://schemas.microsoft.com/office/drawing/2014/main" id="{51A45AAF-5E88-B948-938F-2EA6E33E25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" y="1019854"/>
            <a:ext cx="11445240" cy="567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7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3AC18-60E8-2346-81C2-7DBDCD8F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8085"/>
            <a:ext cx="4206240" cy="3213277"/>
          </a:xfrm>
        </p:spPr>
        <p:txBody>
          <a:bodyPr anchor="t">
            <a:normAutofit/>
          </a:bodyPr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604-B8EF-7349-8B33-DA040CA8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08" y="609600"/>
            <a:ext cx="7146612" cy="5064627"/>
          </a:xfrm>
        </p:spPr>
        <p:txBody>
          <a:bodyPr>
            <a:normAutofit/>
          </a:bodyPr>
          <a:lstStyle/>
          <a:p>
            <a:pPr marL="584200" indent="-457200">
              <a:spcBef>
                <a:spcPts val="0"/>
              </a:spcBef>
              <a:buClr>
                <a:schemeClr val="tx1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S3: </a:t>
            </a:r>
            <a:r>
              <a:rPr lang="en-US" sz="2400" u="sng" dirty="0">
                <a:solidFill>
                  <a:schemeClr val="tx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https://184975320928.signin.aws.amazon.com/console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584200" indent="-457200">
              <a:spcBef>
                <a:spcPts val="0"/>
              </a:spcBef>
              <a:buClr>
                <a:schemeClr val="tx1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EC2 Dashboard: </a:t>
            </a:r>
            <a:r>
              <a:rPr lang="en-US" sz="2400" u="sng" dirty="0">
                <a:solidFill>
                  <a:schemeClr val="tx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https://184975320928.signin.aws.amazon.com/console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584200" indent="-457200">
              <a:spcBef>
                <a:spcPts val="0"/>
              </a:spcBef>
              <a:buClr>
                <a:schemeClr val="tx1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VPC: </a:t>
            </a:r>
            <a:r>
              <a:rPr lang="en-US" sz="2400" u="sng" dirty="0">
                <a:solidFill>
                  <a:schemeClr val="tx1">
                    <a:alpha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https://184975320928.signin.aws.amazon.com/console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584200" indent="-457200">
              <a:spcBef>
                <a:spcPts val="0"/>
              </a:spcBef>
              <a:buClr>
                <a:schemeClr val="tx1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Database</a:t>
            </a:r>
          </a:p>
          <a:p>
            <a:pPr marL="584200" indent="-457200">
              <a:spcBef>
                <a:spcPts val="0"/>
              </a:spcBef>
              <a:buClr>
                <a:schemeClr val="tx1"/>
              </a:buClr>
              <a:buSzPts val="16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URL: </a:t>
            </a:r>
            <a:r>
              <a:rPr lang="en-US" sz="2400" u="sng" dirty="0">
                <a:solidFill>
                  <a:schemeClr val="tx1">
                    <a:alpha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http://ec2-3-237-106-43.compute-1.amazonaws.com/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20D6F772-C93D-C14E-8335-794C96619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1427" y="3004775"/>
            <a:ext cx="3414428" cy="21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irs beside an orange lit wall">
            <a:extLst>
              <a:ext uri="{FF2B5EF4-FFF2-40B4-BE49-F238E27FC236}">
                <a16:creationId xmlns:a16="http://schemas.microsoft.com/office/drawing/2014/main" id="{FE8CDA3A-89B6-48A6-B5EE-823ABCC06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39339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4F4FB-C21F-0249-9DDF-974875F0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6629400" cy="1371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Future Extensions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830D-C09C-6B4F-8D56-92FB6B1B2E1B}"/>
              </a:ext>
            </a:extLst>
          </p:cNvPr>
          <p:cNvSpPr txBox="1"/>
          <p:nvPr/>
        </p:nvSpPr>
        <p:spPr>
          <a:xfrm>
            <a:off x="752168" y="1715696"/>
            <a:ext cx="10766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4200" lvl="0" indent="-457200">
              <a:buSzPct val="117000"/>
              <a:buFont typeface="Arial" panose="020B0604020202020204" pitchFamily="34" charset="0"/>
              <a:buChar char="•"/>
            </a:pPr>
            <a:r>
              <a:rPr lang="en-US" sz="3200" dirty="0"/>
              <a:t>County/Zip Search Bar: Allow users of the website to search for their county/zip code directly instead of having to find it on the map</a:t>
            </a:r>
          </a:p>
          <a:p>
            <a:pPr marL="584200" lvl="0" indent="-457200">
              <a:buSzPct val="117000"/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84200" lvl="0" indent="-457200">
              <a:buSzPct val="117000"/>
              <a:buFont typeface="Arial" panose="020B0604020202020204" pitchFamily="34" charset="0"/>
              <a:buChar char="•"/>
            </a:pPr>
            <a:r>
              <a:rPr lang="en-US" sz="3200" dirty="0"/>
              <a:t>Leverage FEMA API: Use the FEMA API to automatically check for updates to the list and upload them as opposed to the current, manual process</a:t>
            </a:r>
          </a:p>
          <a:p>
            <a:pPr marL="457200" indent="-457200">
              <a:buSzPct val="117000"/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06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446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US Disaster Coverage Communication </vt:lpstr>
      <vt:lpstr>Scope of the Project</vt:lpstr>
      <vt:lpstr>Features of the project</vt:lpstr>
      <vt:lpstr>Data Sources</vt:lpstr>
      <vt:lpstr>Expected Outcomes</vt:lpstr>
      <vt:lpstr>Logical Architecture</vt:lpstr>
      <vt:lpstr>Data Flow</vt:lpstr>
      <vt:lpstr>Implementation</vt:lpstr>
      <vt:lpstr>Future Extensions</vt:lpstr>
      <vt:lpstr>Questions???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Disaster Coverage Communication </dc:title>
  <dc:creator>Oli, Ujjwal</dc:creator>
  <cp:lastModifiedBy>Oli, Ujjwal</cp:lastModifiedBy>
  <cp:revision>3</cp:revision>
  <dcterms:created xsi:type="dcterms:W3CDTF">2021-11-28T06:43:58Z</dcterms:created>
  <dcterms:modified xsi:type="dcterms:W3CDTF">2021-11-29T07:06:51Z</dcterms:modified>
</cp:coreProperties>
</file>