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5b43b125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5b43b125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5b43b12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5b43b12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5b43b125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5b43b12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5b43b125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5b43b125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5b43b125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5b43b125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5b43b125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5b43b125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5b43b12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5b43b12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5b43b1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5b43b1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5b43b12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5b43b12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5b43b1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5b43b1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5b43b12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5b43b12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5b43b125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5b43b125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5b43b125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5b43b125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5b43b125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5b43b125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5b43b12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5b43b12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martj42/international-football-results-from-1872-to-2017" TargetMode="External"/><Relationship Id="rId4" Type="http://schemas.openxmlformats.org/officeDocument/2006/relationships/hyperlink" Target="https://www.kaggle.com/datasets/stefanoleone992/fifa-22-complete-player-dataset?select=players_22.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FIFA World Cup 2022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Analytics Mini Project by Taher and Ujwal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4333800" y="1276950"/>
            <a:ext cx="4444201" cy="3473952"/>
          </a:xfrm>
          <a:prstGeom prst="rect">
            <a:avLst/>
          </a:prstGeom>
          <a:noFill/>
          <a:ln>
            <a:noFill/>
          </a:ln>
        </p:spPr>
      </p:pic>
      <p:pic>
        <p:nvPicPr>
          <p:cNvPr id="112" name="Google Shape;112;p22"/>
          <p:cNvPicPr preferRelativeResize="0"/>
          <p:nvPr/>
        </p:nvPicPr>
        <p:blipFill>
          <a:blip r:embed="rId4">
            <a:alphaModFix/>
          </a:blip>
          <a:stretch>
            <a:fillRect/>
          </a:stretch>
        </p:blipFill>
        <p:spPr>
          <a:xfrm>
            <a:off x="52925" y="1305725"/>
            <a:ext cx="4093623" cy="3416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PREDICTIONS AND EVALUATION METRICS USED </a:t>
            </a:r>
            <a:endParaRPr/>
          </a:p>
        </p:txBody>
      </p:sp>
      <p:sp>
        <p:nvSpPr>
          <p:cNvPr id="118" name="Google Shape;118;p23"/>
          <p:cNvSpPr txBox="1"/>
          <p:nvPr>
            <p:ph idx="1" type="body"/>
          </p:nvPr>
        </p:nvSpPr>
        <p:spPr>
          <a:xfrm>
            <a:off x="311700" y="1152475"/>
            <a:ext cx="8520600" cy="38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Predicting the group stage  :</a:t>
            </a:r>
            <a:endParaRPr/>
          </a:p>
          <a:p>
            <a:pPr indent="0" lvl="0" marL="0" rtl="0" algn="l">
              <a:spcBef>
                <a:spcPts val="12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630350" y="1305725"/>
            <a:ext cx="4444201" cy="3473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Predicting the Knockout stage :</a:t>
            </a:r>
            <a:endParaRPr/>
          </a:p>
          <a:p>
            <a:pPr indent="0" lvl="0" marL="0" rtl="0" algn="l">
              <a:spcBef>
                <a:spcPts val="120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4014225" y="1259500"/>
            <a:ext cx="4561225" cy="34164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141275" y="1017725"/>
            <a:ext cx="3087551" cy="3808176"/>
          </a:xfrm>
          <a:prstGeom prst="rect">
            <a:avLst/>
          </a:prstGeom>
          <a:noFill/>
          <a:ln>
            <a:noFill/>
          </a:ln>
        </p:spPr>
      </p:pic>
      <p:pic>
        <p:nvPicPr>
          <p:cNvPr id="134" name="Google Shape;134;p25"/>
          <p:cNvPicPr preferRelativeResize="0"/>
          <p:nvPr/>
        </p:nvPicPr>
        <p:blipFill>
          <a:blip r:embed="rId4">
            <a:alphaModFix/>
          </a:blip>
          <a:stretch>
            <a:fillRect/>
          </a:stretch>
        </p:blipFill>
        <p:spPr>
          <a:xfrm>
            <a:off x="5432375" y="991888"/>
            <a:ext cx="3143076" cy="3737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152400" y="1246079"/>
            <a:ext cx="9143998" cy="2956142"/>
          </a:xfrm>
          <a:prstGeom prst="rect">
            <a:avLst/>
          </a:prstGeom>
          <a:noFill/>
          <a:ln>
            <a:noFill/>
          </a:ln>
        </p:spPr>
      </p:pic>
      <p:sp>
        <p:nvSpPr>
          <p:cNvPr id="141" name="Google Shape;141;p26"/>
          <p:cNvSpPr txBox="1"/>
          <p:nvPr/>
        </p:nvSpPr>
        <p:spPr>
          <a:xfrm>
            <a:off x="1870375" y="370550"/>
            <a:ext cx="508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KNOCKOUT STAGES: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441125" y="1133675"/>
            <a:ext cx="4508276" cy="3454001"/>
          </a:xfrm>
          <a:prstGeom prst="rect">
            <a:avLst/>
          </a:prstGeom>
          <a:noFill/>
          <a:ln>
            <a:noFill/>
          </a:ln>
        </p:spPr>
      </p:pic>
      <p:pic>
        <p:nvPicPr>
          <p:cNvPr id="148" name="Google Shape;148;p27"/>
          <p:cNvPicPr preferRelativeResize="0"/>
          <p:nvPr/>
        </p:nvPicPr>
        <p:blipFill>
          <a:blip r:embed="rId4">
            <a:alphaModFix/>
          </a:blip>
          <a:stretch>
            <a:fillRect/>
          </a:stretch>
        </p:blipFill>
        <p:spPr>
          <a:xfrm>
            <a:off x="5321900" y="1133675"/>
            <a:ext cx="3510402" cy="3533400"/>
          </a:xfrm>
          <a:prstGeom prst="rect">
            <a:avLst/>
          </a:prstGeom>
          <a:noFill/>
          <a:ln>
            <a:noFill/>
          </a:ln>
        </p:spPr>
      </p:pic>
      <p:sp>
        <p:nvSpPr>
          <p:cNvPr id="149" name="Google Shape;149;p27"/>
          <p:cNvSpPr txBox="1"/>
          <p:nvPr/>
        </p:nvSpPr>
        <p:spPr>
          <a:xfrm>
            <a:off x="723450" y="211725"/>
            <a:ext cx="5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PLAYER RATINGS AND FINDING SIMILAR PLAYERS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Here we predicted the world cup outcomes and according to our models  france has won the world cup yet again .We are yet to witness what happens in the upcoming world cup..will the world cup curse affect the title holders yet again? , will messi finally get his hands on the cup? , what if most of the predictions we made here come true ?, we’ll soon find out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Our aim is to predict the outcomes of the forthcoming world cup games and to a predict each individual player ratings and to also find the similarity between given players as an additional feature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FIFA 22 Players dataset from Kaggle.</a:t>
            </a:r>
            <a:endParaRPr/>
          </a:p>
          <a:p>
            <a:pPr indent="-342900" lvl="0" marL="457200" rtl="0" algn="l">
              <a:spcBef>
                <a:spcPts val="0"/>
              </a:spcBef>
              <a:spcAft>
                <a:spcPts val="0"/>
              </a:spcAft>
              <a:buSzPts val="1800"/>
              <a:buChar char="●"/>
            </a:pPr>
            <a:r>
              <a:rPr lang="en-GB"/>
              <a:t>International matches between 1872 to 2022 from Kaggle.</a:t>
            </a:r>
            <a:endParaRPr/>
          </a:p>
          <a:p>
            <a:pPr indent="-342900" lvl="0" marL="457200" rtl="0" algn="l">
              <a:spcBef>
                <a:spcPts val="0"/>
              </a:spcBef>
              <a:spcAft>
                <a:spcPts val="0"/>
              </a:spcAft>
              <a:buSzPts val="1800"/>
              <a:buChar char="●"/>
            </a:pPr>
            <a:r>
              <a:rPr lang="en-GB"/>
              <a:t>Simple dataset of 32 world cup teams and which group they belong to.</a:t>
            </a:r>
            <a:endParaRPr/>
          </a:p>
          <a:p>
            <a:pPr indent="0" lvl="0" marL="457200" rtl="0" algn="l">
              <a:spcBef>
                <a:spcPts val="1200"/>
              </a:spcBef>
              <a:spcAft>
                <a:spcPts val="0"/>
              </a:spcAft>
              <a:buNone/>
            </a:pPr>
            <a:r>
              <a:rPr lang="en-GB"/>
              <a:t>Links:</a:t>
            </a:r>
            <a:endParaRPr/>
          </a:p>
          <a:p>
            <a:pPr indent="0" lvl="0" marL="457200" rtl="0" algn="l">
              <a:spcBef>
                <a:spcPts val="1200"/>
              </a:spcBef>
              <a:spcAft>
                <a:spcPts val="0"/>
              </a:spcAft>
              <a:buNone/>
            </a:pPr>
            <a:r>
              <a:rPr lang="en-GB" u="sng">
                <a:solidFill>
                  <a:schemeClr val="hlink"/>
                </a:solidFill>
                <a:hlinkClick r:id="rId3"/>
              </a:rPr>
              <a:t>https://www.kaggle.com/datasets/martj42/international-football-results-from-1872-to-2017</a:t>
            </a:r>
            <a:endParaRPr/>
          </a:p>
          <a:p>
            <a:pPr indent="0" lvl="0" marL="457200" rtl="0" algn="l">
              <a:spcBef>
                <a:spcPts val="1200"/>
              </a:spcBef>
              <a:spcAft>
                <a:spcPts val="0"/>
              </a:spcAft>
              <a:buNone/>
            </a:pPr>
            <a:r>
              <a:rPr lang="en-GB" u="sng">
                <a:solidFill>
                  <a:schemeClr val="hlink"/>
                </a:solidFill>
                <a:hlinkClick r:id="rId4"/>
              </a:rPr>
              <a:t>https://www.kaggle.com/datasets/stefanoleone992/fifa-22-complete-player-dataset?select=players_22.csv</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br>
              <a:rPr lang="en-GB"/>
            </a:b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Find</a:t>
            </a:r>
            <a:r>
              <a:rPr lang="en-GB"/>
              <a:t> the best players playing at the world cup from the FIFA 22 dataset.</a:t>
            </a:r>
            <a:endParaRPr/>
          </a:p>
          <a:p>
            <a:pPr indent="-342900" lvl="0" marL="457200" rtl="0" algn="l">
              <a:spcBef>
                <a:spcPts val="0"/>
              </a:spcBef>
              <a:spcAft>
                <a:spcPts val="0"/>
              </a:spcAft>
              <a:buSzPts val="1800"/>
              <a:buChar char="●"/>
            </a:pPr>
            <a:r>
              <a:rPr lang="en-GB"/>
              <a:t>Find the </a:t>
            </a:r>
            <a:r>
              <a:rPr lang="en-GB"/>
              <a:t>strongest</a:t>
            </a:r>
            <a:r>
              <a:rPr lang="en-GB"/>
              <a:t> teams by collating the best players from each country</a:t>
            </a:r>
            <a:endParaRPr/>
          </a:p>
          <a:p>
            <a:pPr indent="-342900" lvl="0" marL="457200" rtl="0" algn="l">
              <a:spcBef>
                <a:spcPts val="0"/>
              </a:spcBef>
              <a:spcAft>
                <a:spcPts val="0"/>
              </a:spcAft>
              <a:buSzPts val="1800"/>
              <a:buChar char="●"/>
            </a:pPr>
            <a:r>
              <a:rPr lang="en-GB"/>
              <a:t>Find the performances of teams by looking at historical data and seeing win percentage, FIFA Ranking, and offense and defense scores.</a:t>
            </a:r>
            <a:endParaRPr/>
          </a:p>
          <a:p>
            <a:pPr indent="-342900" lvl="0" marL="457200" rtl="0" algn="l">
              <a:spcBef>
                <a:spcPts val="0"/>
              </a:spcBef>
              <a:spcAft>
                <a:spcPts val="0"/>
              </a:spcAft>
              <a:buSzPts val="1800"/>
              <a:buChar char="●"/>
            </a:pPr>
            <a:r>
              <a:rPr lang="en-GB"/>
              <a:t>Training the model with the training data set and seeing accuracy</a:t>
            </a:r>
            <a:endParaRPr/>
          </a:p>
          <a:p>
            <a:pPr indent="-342900" lvl="0" marL="457200" rtl="0" algn="l">
              <a:spcBef>
                <a:spcPts val="0"/>
              </a:spcBef>
              <a:spcAft>
                <a:spcPts val="0"/>
              </a:spcAft>
              <a:buSzPts val="1800"/>
              <a:buChar char="●"/>
            </a:pPr>
            <a:r>
              <a:rPr lang="en-GB"/>
              <a:t>Test data will be the dataset of official matches that will take place in the world cup</a:t>
            </a:r>
            <a:endParaRPr/>
          </a:p>
          <a:p>
            <a:pPr indent="-342900" lvl="0" marL="457200" rtl="0" algn="l">
              <a:spcBef>
                <a:spcPts val="0"/>
              </a:spcBef>
              <a:spcAft>
                <a:spcPts val="0"/>
              </a:spcAft>
              <a:buSzPts val="1800"/>
              <a:buChar char="●"/>
            </a:pPr>
            <a:r>
              <a:rPr lang="en-GB"/>
              <a:t>Simulating the group stages and </a:t>
            </a:r>
            <a:r>
              <a:rPr lang="en-GB"/>
              <a:t>knockout</a:t>
            </a:r>
            <a:r>
              <a:rPr lang="en-GB"/>
              <a:t> stages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 AND EDA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Players_22 dataset has several features we dont require, we will only take into account the most important ones such as overall rating, market value etc. </a:t>
            </a:r>
            <a:endParaRPr/>
          </a:p>
          <a:p>
            <a:pPr indent="-342900" lvl="0" marL="457200" rtl="0" algn="l">
              <a:spcBef>
                <a:spcPts val="0"/>
              </a:spcBef>
              <a:spcAft>
                <a:spcPts val="0"/>
              </a:spcAft>
              <a:buSzPts val="1800"/>
              <a:buChar char="●"/>
            </a:pPr>
            <a:r>
              <a:rPr lang="en-GB"/>
              <a:t>The data is used to generate squad strengths and rank the teams that will play in the Qatar World Cup.</a:t>
            </a:r>
            <a:endParaRPr/>
          </a:p>
          <a:p>
            <a:pPr indent="-342900" lvl="0" marL="457200" rtl="0" algn="l">
              <a:spcBef>
                <a:spcPts val="0"/>
              </a:spcBef>
              <a:spcAft>
                <a:spcPts val="0"/>
              </a:spcAft>
              <a:buSzPts val="1800"/>
              <a:buChar char="●"/>
            </a:pPr>
            <a:r>
              <a:rPr lang="en-GB"/>
              <a:t>A squad is generated for each team based on the overall ratings of players and potential ratings of players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44200" y="291675"/>
            <a:ext cx="4554000" cy="3125026"/>
          </a:xfrm>
          <a:prstGeom prst="rect">
            <a:avLst/>
          </a:prstGeom>
          <a:noFill/>
          <a:ln>
            <a:noFill/>
          </a:ln>
        </p:spPr>
      </p:pic>
      <p:pic>
        <p:nvPicPr>
          <p:cNvPr id="85" name="Google Shape;85;p18"/>
          <p:cNvPicPr preferRelativeResize="0"/>
          <p:nvPr/>
        </p:nvPicPr>
        <p:blipFill>
          <a:blip r:embed="rId4">
            <a:alphaModFix/>
          </a:blip>
          <a:stretch>
            <a:fillRect/>
          </a:stretch>
        </p:blipFill>
        <p:spPr>
          <a:xfrm>
            <a:off x="4796850" y="496500"/>
            <a:ext cx="4030875" cy="2920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PREPROCESSING AND EDA</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international matches dataset was used to generate a record of the form of teams that play in the world cup as well as look into the historical data of their performances</a:t>
            </a:r>
            <a:endParaRPr/>
          </a:p>
          <a:p>
            <a:pPr indent="-342900" lvl="0" marL="457200" rtl="0" algn="l">
              <a:spcBef>
                <a:spcPts val="0"/>
              </a:spcBef>
              <a:spcAft>
                <a:spcPts val="0"/>
              </a:spcAft>
              <a:buSzPts val="1800"/>
              <a:buChar char="●"/>
            </a:pPr>
            <a:r>
              <a:rPr lang="en-GB"/>
              <a:t>Best teams are ranked best on their winning percentage and their home and away record</a:t>
            </a:r>
            <a:endParaRPr/>
          </a:p>
          <a:p>
            <a:pPr indent="-342900" lvl="0" marL="457200" rtl="0" algn="l">
              <a:spcBef>
                <a:spcPts val="0"/>
              </a:spcBef>
              <a:spcAft>
                <a:spcPts val="0"/>
              </a:spcAft>
              <a:buSzPts val="1800"/>
              <a:buChar char="●"/>
            </a:pPr>
            <a:r>
              <a:rPr lang="en-GB"/>
              <a:t>The attack midfield and defensive abilities of each team is analyzed</a:t>
            </a:r>
            <a:endParaRPr/>
          </a:p>
          <a:p>
            <a:pPr indent="-342900" lvl="0" marL="457200" rtl="0" algn="l">
              <a:spcBef>
                <a:spcPts val="0"/>
              </a:spcBef>
              <a:spcAft>
                <a:spcPts val="0"/>
              </a:spcAft>
              <a:buSzPts val="1800"/>
              <a:buChar char="●"/>
            </a:pPr>
            <a:r>
              <a:rPr lang="en-GB"/>
              <a:t>Find correlation of the attributes to the FIFA Ranking of the teams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152400"/>
            <a:ext cx="3690376" cy="2750151"/>
          </a:xfrm>
          <a:prstGeom prst="rect">
            <a:avLst/>
          </a:prstGeom>
          <a:noFill/>
          <a:ln>
            <a:noFill/>
          </a:ln>
        </p:spPr>
      </p:pic>
      <p:pic>
        <p:nvPicPr>
          <p:cNvPr id="97" name="Google Shape;97;p20"/>
          <p:cNvPicPr preferRelativeResize="0"/>
          <p:nvPr/>
        </p:nvPicPr>
        <p:blipFill>
          <a:blip r:embed="rId4">
            <a:alphaModFix/>
          </a:blip>
          <a:stretch>
            <a:fillRect/>
          </a:stretch>
        </p:blipFill>
        <p:spPr>
          <a:xfrm>
            <a:off x="5628975" y="152400"/>
            <a:ext cx="3362625" cy="2503175"/>
          </a:xfrm>
          <a:prstGeom prst="rect">
            <a:avLst/>
          </a:prstGeom>
          <a:noFill/>
          <a:ln>
            <a:noFill/>
          </a:ln>
        </p:spPr>
      </p:pic>
      <p:pic>
        <p:nvPicPr>
          <p:cNvPr id="98" name="Google Shape;98;p20"/>
          <p:cNvPicPr preferRelativeResize="0"/>
          <p:nvPr/>
        </p:nvPicPr>
        <p:blipFill>
          <a:blip r:embed="rId5">
            <a:alphaModFix/>
          </a:blip>
          <a:stretch>
            <a:fillRect/>
          </a:stretch>
        </p:blipFill>
        <p:spPr>
          <a:xfrm>
            <a:off x="3842775" y="2571750"/>
            <a:ext cx="2392524" cy="2467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models used to make predictions are the Random Forest and XGBoost Models</a:t>
            </a:r>
            <a:endParaRPr/>
          </a:p>
          <a:p>
            <a:pPr indent="-342900" lvl="0" marL="457200" rtl="0" algn="l">
              <a:spcBef>
                <a:spcPts val="1200"/>
              </a:spcBef>
              <a:spcAft>
                <a:spcPts val="0"/>
              </a:spcAft>
              <a:buSzPts val="1800"/>
              <a:buChar char="●"/>
            </a:pPr>
            <a:r>
              <a:rPr lang="en-GB"/>
              <a:t>XGBoost model is </a:t>
            </a:r>
            <a:r>
              <a:rPr lang="en-GB"/>
              <a:t>good</a:t>
            </a:r>
            <a:r>
              <a:rPr lang="en-GB"/>
              <a:t> at predicting the group stage matches with a high accuracy.</a:t>
            </a:r>
            <a:endParaRPr/>
          </a:p>
          <a:p>
            <a:pPr indent="-342900" lvl="0" marL="457200" rtl="0" algn="l">
              <a:spcBef>
                <a:spcPts val="0"/>
              </a:spcBef>
              <a:spcAft>
                <a:spcPts val="0"/>
              </a:spcAft>
              <a:buSzPts val="1800"/>
              <a:buChar char="●"/>
            </a:pPr>
            <a:r>
              <a:rPr lang="en-GB"/>
              <a:t>Random Forest Model is good at predicting the Knockout stage games with high accuracy.</a:t>
            </a:r>
            <a:endParaRPr/>
          </a:p>
          <a:p>
            <a:pPr indent="-342900" lvl="0" marL="457200" rtl="0" algn="l">
              <a:spcBef>
                <a:spcPts val="0"/>
              </a:spcBef>
              <a:spcAft>
                <a:spcPts val="0"/>
              </a:spcAft>
              <a:buSzPts val="1800"/>
              <a:buChar char="●"/>
            </a:pPr>
            <a:r>
              <a:rPr lang="en-GB"/>
              <a:t>We used Grid-Search to help us tune the Hyperparameters of the respective models (like gamma(lagrangian multiplier), learning rate )etc</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