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15" r:id="rId2"/>
  </p:sldMasterIdLst>
  <p:sldIdLst>
    <p:sldId id="256" r:id="rId3"/>
    <p:sldId id="272" r:id="rId4"/>
    <p:sldId id="273" r:id="rId5"/>
    <p:sldId id="274" r:id="rId6"/>
    <p:sldId id="275" r:id="rId7"/>
    <p:sldId id="265" r:id="rId8"/>
    <p:sldId id="267" r:id="rId9"/>
    <p:sldId id="276" r:id="rId10"/>
    <p:sldId id="264" r:id="rId11"/>
    <p:sldId id="277" r:id="rId12"/>
    <p:sldId id="278" r:id="rId13"/>
    <p:sldId id="258" r:id="rId14"/>
    <p:sldId id="259" r:id="rId15"/>
    <p:sldId id="271" r:id="rId16"/>
    <p:sldId id="261" r:id="rId17"/>
    <p:sldId id="262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algn="l" defTabSz="913448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1pPr>
    <a:lvl2pPr marL="456724" indent="-136684" algn="l" defTabSz="913448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2pPr>
    <a:lvl3pPr marL="913448" indent="-273368" algn="l" defTabSz="913448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3pPr>
    <a:lvl4pPr marL="1371283" indent="-411163" algn="l" defTabSz="913448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4pPr>
    <a:lvl5pPr marL="1828007" indent="-547847" algn="l" defTabSz="913448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5pPr>
    <a:lvl6pPr marL="1600200" algn="l" defTabSz="320040" rtl="0" eaLnBrk="1" latinLnBrk="0" hangingPunct="1"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6pPr>
    <a:lvl7pPr marL="1920240" algn="l" defTabSz="320040" rtl="0" eaLnBrk="1" latinLnBrk="0" hangingPunct="1"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7pPr>
    <a:lvl8pPr marL="2240280" algn="l" defTabSz="320040" rtl="0" eaLnBrk="1" latinLnBrk="0" hangingPunct="1"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8pPr>
    <a:lvl9pPr marL="2560320" algn="l" defTabSz="320040" rtl="0" eaLnBrk="1" latinLnBrk="0" hangingPunct="1">
      <a:defRPr sz="18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" y="510012"/>
            <a:ext cx="1952776" cy="4043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29215" y="1510868"/>
            <a:ext cx="8278223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57177" indent="0">
              <a:buNone/>
              <a:defRPr>
                <a:solidFill>
                  <a:schemeClr val="accent5"/>
                </a:solidFill>
              </a:defRPr>
            </a:lvl2pPr>
            <a:lvl3pPr marL="914355" indent="0">
              <a:buNone/>
              <a:defRPr>
                <a:solidFill>
                  <a:schemeClr val="accent5"/>
                </a:solidFill>
              </a:defRPr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36343"/>
            <a:ext cx="9144000" cy="9216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ttom_Viz_August-0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524"/>
          <a:stretch/>
        </p:blipFill>
        <p:spPr>
          <a:xfrm flipH="1">
            <a:off x="1" y="4687840"/>
            <a:ext cx="9144000" cy="21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40832" y="1510869"/>
            <a:ext cx="3714750" cy="1469633"/>
          </a:xfrm>
          <a:prstGeom prst="rect">
            <a:avLst/>
          </a:prstGeom>
        </p:spPr>
        <p:txBody>
          <a:bodyPr wrap="square" lIns="0" tIns="0" rIns="0" bIns="0" numCol="1" spcCol="256032">
            <a:spAutoFit/>
          </a:bodyPr>
          <a:lstStyle>
            <a:lvl1pPr marL="4445" indent="192024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tabLst/>
              <a:defRPr sz="20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02248" indent="19113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7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58934" indent="19113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</a:defRPr>
            </a:lvl3pPr>
            <a:lvl4pPr marL="718980" indent="-20002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300" baseline="0">
                <a:solidFill>
                  <a:schemeClr val="accent5"/>
                </a:solidFill>
              </a:defRPr>
            </a:lvl4pPr>
            <a:lvl5pPr marL="1684655" indent="-240031">
              <a:buSzPct val="100000"/>
              <a:buFont typeface="+mj-lt"/>
              <a:buAutoNum type="arabicPeriod"/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4569942" y="1510674"/>
            <a:ext cx="3714750" cy="1469633"/>
          </a:xfrm>
          <a:prstGeom prst="rect">
            <a:avLst/>
          </a:prstGeom>
        </p:spPr>
        <p:txBody>
          <a:bodyPr wrap="square" lIns="0" tIns="0" rIns="0" bIns="0" numCol="1" spcCol="256032">
            <a:spAutoFit/>
          </a:bodyPr>
          <a:lstStyle>
            <a:lvl1pPr marL="4445" indent="192024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tabLst/>
              <a:defRPr sz="20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02248" indent="19113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7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58934" indent="19113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</a:defRPr>
            </a:lvl3pPr>
            <a:lvl4pPr marL="718980" indent="-20002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300" baseline="0">
                <a:solidFill>
                  <a:schemeClr val="accent5"/>
                </a:solidFill>
              </a:defRPr>
            </a:lvl4pPr>
            <a:lvl5pPr marL="1684655" indent="-240031">
              <a:buSzPct val="100000"/>
              <a:buFont typeface="+mj-lt"/>
              <a:buAutoNum type="arabicPeriod"/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5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81127" y="1510870"/>
            <a:ext cx="415584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20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37808" indent="0">
              <a:buSzPct val="100000"/>
              <a:buFont typeface="Arial"/>
              <a:buNone/>
              <a:defRPr sz="1700">
                <a:solidFill>
                  <a:schemeClr val="accent5"/>
                </a:solidFill>
              </a:defRPr>
            </a:lvl2pPr>
            <a:lvl3pPr marL="484505" indent="0">
              <a:buSzPct val="100000"/>
              <a:buFont typeface="Arial"/>
              <a:buNone/>
              <a:defRPr sz="1500">
                <a:solidFill>
                  <a:schemeClr val="accent5"/>
                </a:solidFill>
              </a:defRPr>
            </a:lvl3pPr>
            <a:lvl4pPr marL="969011" indent="0">
              <a:buSzPct val="100000"/>
              <a:buFont typeface="Arial"/>
              <a:buNone/>
              <a:defRPr sz="1300">
                <a:solidFill>
                  <a:schemeClr val="accent5"/>
                </a:solidFill>
              </a:defRPr>
            </a:lvl4pPr>
            <a:lvl5pPr marL="1684655" indent="-240031">
              <a:buSzPct val="100000"/>
              <a:buFont typeface="+mj-lt"/>
              <a:buAutoNum type="arabicPeriod"/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6457" y="1510869"/>
            <a:ext cx="3762375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64008" tIns="32004" rIns="64008" bIns="32004"/>
          <a:lstStyle>
            <a:lvl1pPr marL="0" indent="0">
              <a:buFontTx/>
              <a:buNone/>
              <a:defRPr sz="20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4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40887" y="1510869"/>
            <a:ext cx="8296082" cy="45613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20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517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64008" tIns="32004" rIns="64008" bIns="32004"/>
          <a:lstStyle>
            <a:lvl1pPr marL="0" indent="0">
              <a:buFontTx/>
              <a:buNone/>
              <a:defRPr sz="20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8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144000" cy="68580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64008" tIns="32004" rIns="64008" bIns="32004"/>
          <a:lstStyle>
            <a:lvl1pPr marL="0" indent="0">
              <a:buFontTx/>
              <a:buNone/>
              <a:defRPr sz="20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52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32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4" name="Picture 3" descr="Tableau_RG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20" y="2763190"/>
            <a:ext cx="6430360" cy="13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7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1DB9-7E47-4A6A-A02C-C2ED67F6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A5417-9A1D-477A-81F2-A60763EF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0245-69E1-45A5-896E-100C2211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028F-3CF0-42E9-A1D9-4231B46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635C-453F-4BA1-820C-442226A1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1DB9-7E47-4A6A-A02C-C2ED67F6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A5417-9A1D-477A-81F2-A60763EF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0245-69E1-45A5-896E-100C2211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028F-3CF0-42E9-A1D9-4231B46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635C-453F-4BA1-820C-442226A1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9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936C-8C92-47FF-A25D-EA412421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310E-D766-484A-B13D-54A64C20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552A-56FA-485C-844E-A1B2DDDC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2921-8ECB-4666-A36F-E16B3297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B0DE-2232-411D-A3C4-7F64AAAE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41314" y="1510871"/>
            <a:ext cx="3807380" cy="25288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0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4835624" y="1510871"/>
            <a:ext cx="3803054" cy="25288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91435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57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8BAF-76DA-40EE-A349-4B0FCAB8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1FD55-AF87-487E-BEDA-485C5C6E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43A5-23B0-4090-B5D1-F301C3D7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DAFF-6E1C-4A40-98EA-633217D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B72-FA75-4737-B95D-B1983E33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9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4C7E-DCA0-48E3-B04A-7BB51155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EDAC-8102-42CC-9BD9-0E9BB1F73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D1126-F103-4494-8CB1-A449FE9F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7086F-3777-4935-8B01-316D4735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4405F-7784-45EA-8557-2175C67D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CC07-A9A3-4A7B-A293-45EB6578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5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B8EA-933A-49F2-B9F0-CBC6BBC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07A8-8420-4F32-9304-5DC643FF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DDFF-0A27-46BF-A5FE-911A9B33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D8174-520F-4C84-9FE6-7737F1CC8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64EEF-7F94-4894-83C8-06B9AF6E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FC67D-A7E6-4F7E-A7F0-49D6D441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8EFA3-0311-430A-82DD-B5FDBDFE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4AFFF-99C5-47DE-9393-0E1795B3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7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FD10-9337-42C8-94DD-720E4AA7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9345-750B-4C22-B6F3-EDBD04EE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D834-6CB6-4412-826F-FBAD04FF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3C5B8-ADA8-4899-954C-FE04C16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1F1FD-D7F8-4960-802F-7041942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9859A-D9E8-4E4E-B9EE-6F258A6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1AF5-DF08-4208-A680-3F4316B8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57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BF23-F882-4451-B293-498EB9EF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551B-7355-4BAD-B804-772AF799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9380-3694-4F48-A965-6FD3A2EA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D2BB4-3A2C-4FD3-9041-C1BB570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F56F9-A60A-4033-8D7D-C8FC866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EDA5-0E26-486E-8450-F138B73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6891-4C29-4BCF-834D-F7897CF2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B1A3F-608D-458D-9837-6124A46E7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3E14-F671-4E17-ADAC-E35C02D2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9C2B-2968-4B41-80AE-FAF0FB66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174E-579D-417A-91F1-783DA68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A771D-548C-40AB-94BE-C74A48B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8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37B-C639-45D9-87E4-7B13A84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98F5-2AF5-4AB3-94CB-9E6B8195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760B-6B6E-4444-AC9F-27500B5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C66E-A3BC-4F96-8065-C9ECA2AB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A800-763E-456C-92EB-D31362DE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4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7429-E2CC-4D27-98A6-0EA121020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263AF-7328-427B-896E-0329AF2C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71FA-6B6E-48AD-A0A6-2715C261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0864-F291-49B1-B6FE-C0EA575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1BD5-ABD6-4847-AE50-F02C683C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41314" y="1510871"/>
            <a:ext cx="3807380" cy="25288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0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4835624" y="1510871"/>
            <a:ext cx="3803054" cy="25288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91435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0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8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29215" y="1510868"/>
            <a:ext cx="8278223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57177" indent="0">
              <a:buNone/>
              <a:defRPr>
                <a:solidFill>
                  <a:schemeClr val="accent5"/>
                </a:solidFill>
              </a:defRPr>
            </a:lvl2pPr>
            <a:lvl3pPr marL="914355" indent="0">
              <a:buNone/>
              <a:defRPr>
                <a:solidFill>
                  <a:schemeClr val="accent5"/>
                </a:solidFill>
              </a:defRPr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274234"/>
            <a:ext cx="9144000" cy="158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ottom_Viz_August-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524"/>
          <a:stretch/>
        </p:blipFill>
        <p:spPr>
          <a:xfrm flipH="1">
            <a:off x="1" y="4687840"/>
            <a:ext cx="9144000" cy="21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5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40223" y="1510869"/>
            <a:ext cx="829674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445" indent="0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None/>
              <a:tabLst/>
              <a:defRPr sz="200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02248" indent="0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None/>
              <a:defRPr sz="1700" baseline="0">
                <a:solidFill>
                  <a:schemeClr val="accent5"/>
                </a:solidFill>
              </a:defRPr>
            </a:lvl2pPr>
            <a:lvl3pPr marL="358934" indent="0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None/>
              <a:defRPr sz="1500" baseline="0">
                <a:solidFill>
                  <a:schemeClr val="accent5"/>
                </a:solidFill>
              </a:defRPr>
            </a:lvl3pPr>
            <a:lvl4pPr marL="518954" indent="0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None/>
              <a:defRPr sz="1300" baseline="0">
                <a:solidFill>
                  <a:schemeClr val="accent5"/>
                </a:solidFill>
              </a:defRPr>
            </a:lvl4pPr>
            <a:lvl5pPr marL="1684655" indent="-240031">
              <a:buSzPct val="100000"/>
              <a:buFont typeface="+mj-lt"/>
              <a:buAutoNum type="arabicPeriod"/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2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75" y="2032001"/>
            <a:ext cx="5048250" cy="1062342"/>
          </a:xfrm>
        </p:spPr>
        <p:txBody>
          <a:bodyPr/>
          <a:lstStyle>
            <a:lvl1pPr>
              <a:defRPr sz="380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225675" y="3111500"/>
            <a:ext cx="5048250" cy="26161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7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57177" indent="0">
              <a:buNone/>
              <a:defRPr sz="700"/>
            </a:lvl2pPr>
            <a:lvl3pPr marL="914355" indent="0">
              <a:buNone/>
              <a:defRPr sz="700"/>
            </a:lvl3pPr>
            <a:lvl4pPr marL="1371532" indent="0">
              <a:buNone/>
              <a:defRPr sz="700"/>
            </a:lvl4pPr>
            <a:lvl5pPr marL="1828709" indent="0">
              <a:buNone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1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40223" y="1510868"/>
            <a:ext cx="8296746" cy="141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64491" indent="-360045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AutoNum type="arabicPeriod"/>
              <a:tabLst/>
              <a:defRPr sz="200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522288" indent="-320040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AutoNum type="romanUcPeriod"/>
              <a:defRPr sz="17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678974" indent="-320040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AutoNum type="arabicPeriod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758983" indent="-240031">
              <a:spcBef>
                <a:spcPts val="0"/>
              </a:spcBef>
              <a:spcAft>
                <a:spcPts val="420"/>
              </a:spcAft>
              <a:buSzPct val="100000"/>
              <a:buFont typeface="+mj-lt"/>
              <a:buAutoNum type="arabicPeriod"/>
              <a:defRPr sz="1300" baseline="0">
                <a:solidFill>
                  <a:schemeClr val="accent5"/>
                </a:solidFill>
              </a:defRPr>
            </a:lvl4pPr>
            <a:lvl5pPr marL="1684655" indent="-240031">
              <a:buSzPct val="100000"/>
              <a:buFont typeface="+mj-lt"/>
              <a:buAutoNum type="arabicPeriod"/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177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40832" y="1510869"/>
            <a:ext cx="8296138" cy="1161857"/>
          </a:xfrm>
          <a:prstGeom prst="rect">
            <a:avLst/>
          </a:prstGeom>
        </p:spPr>
        <p:txBody>
          <a:bodyPr wrap="square" lIns="0" tIns="0" rIns="0" bIns="0" numCol="1" spcCol="256032">
            <a:spAutoFit/>
          </a:bodyPr>
          <a:lstStyle>
            <a:lvl1pPr marL="4445" indent="192024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tabLst/>
              <a:defRPr sz="20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02248" indent="19113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7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58934" indent="19113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</a:defRPr>
            </a:lvl3pPr>
            <a:lvl4pPr marL="718980" indent="-200025">
              <a:spcBef>
                <a:spcPts val="0"/>
              </a:spcBef>
              <a:spcAft>
                <a:spcPts val="420"/>
              </a:spcAft>
              <a:buSzPct val="100000"/>
              <a:buFont typeface="Arial"/>
              <a:buChar char="•"/>
              <a:defRPr sz="1300" baseline="0">
                <a:solidFill>
                  <a:schemeClr val="accent5"/>
                </a:solidFill>
              </a:defRPr>
            </a:lvl4pPr>
            <a:lvl5pPr marL="1684655" indent="-240031">
              <a:buSzPct val="100000"/>
              <a:buFont typeface="+mj-lt"/>
              <a:buAutoNum type="arabicPeriod"/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7076" y="500239"/>
            <a:ext cx="8278221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32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5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45493" y="500062"/>
            <a:ext cx="8277820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Master Title Style</a:t>
            </a:r>
          </a:p>
        </p:txBody>
      </p:sp>
      <p:pic>
        <p:nvPicPr>
          <p:cNvPr id="6" name="Picture 5" descr="Bottom_Viz_August-1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890"/>
          <a:stretch/>
        </p:blipFill>
        <p:spPr>
          <a:xfrm flipH="1">
            <a:off x="-1" y="6060170"/>
            <a:ext cx="9154912" cy="7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344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kern="1200">
          <a:solidFill>
            <a:srgbClr val="4C4C4C"/>
          </a:solidFill>
          <a:latin typeface="BentonSans Book"/>
          <a:ea typeface="ＭＳ Ｐゴシック" charset="0"/>
          <a:cs typeface="BentonSans Book"/>
        </a:defRPr>
      </a:lvl1pPr>
      <a:lvl2pPr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5pPr>
      <a:lvl6pPr marL="320040"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6pPr>
      <a:lvl7pPr marL="640080"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7pPr>
      <a:lvl8pPr marL="960120"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8pPr>
      <a:lvl9pPr marL="1280160" algn="l" defTabSz="91344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342265" indent="-342265" algn="l" defTabSz="91344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315" indent="-285592" algn="l" defTabSz="91344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365" indent="-227807" algn="l" defTabSz="91344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089" indent="-227807" algn="l" defTabSz="91344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6924" indent="-227807" algn="l" defTabSz="91344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474" indent="-228589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7738A-B56C-458E-8CD3-0A0A05A2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BE44-1550-429E-8599-B497CBB3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11B5-B156-4CB6-B2E4-164FD6822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108B-DF9B-4DD2-A1B4-70AAE3C7F7A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8B87-9125-41F9-9082-329357A35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E7E8-5156-409C-BA89-604870378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E7AC-6786-4E46-A665-0F81B02C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969DD-6F92-409C-A93A-5BBC9288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  <a:latin typeface="Century" panose="02040604050505020304" pitchFamily="18" charset="0"/>
              </a:rPr>
              <a:t>Exploratory Data Analysis of  Jobs in Google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5EA68-3F57-4386-9029-3063CA7A1360}"/>
              </a:ext>
            </a:extLst>
          </p:cNvPr>
          <p:cNvSpPr txBox="1"/>
          <p:nvPr/>
        </p:nvSpPr>
        <p:spPr>
          <a:xfrm>
            <a:off x="3152575" y="4589196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" panose="02040604050505020304" pitchFamily="18" charset="0"/>
              </a:rPr>
              <a:t>Group No. 8</a:t>
            </a:r>
          </a:p>
        </p:txBody>
      </p:sp>
    </p:spTree>
    <p:extLst>
      <p:ext uri="{BB962C8B-B14F-4D97-AF65-F5344CB8AC3E}">
        <p14:creationId xmlns:p14="http://schemas.microsoft.com/office/powerpoint/2010/main" val="203194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ECDAF-3E5A-42EF-94C2-FE78379D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dirty="0">
                <a:solidFill>
                  <a:schemeClr val="bg1"/>
                </a:solidFill>
                <a:latin typeface="Century" panose="02040604050505020304" pitchFamily="18" charset="0"/>
              </a:rPr>
              <a:t>Top 10 Popular Job Locations</a:t>
            </a:r>
            <a:endParaRPr lang="en-US" sz="3200" kern="12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249F8-9957-440C-B01C-937E1C2C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01" b="10000"/>
          <a:stretch/>
        </p:blipFill>
        <p:spPr>
          <a:xfrm>
            <a:off x="628649" y="2286001"/>
            <a:ext cx="8007611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3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ECDAF-3E5A-42EF-94C2-FE78379D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dirty="0">
                <a:solidFill>
                  <a:schemeClr val="bg1"/>
                </a:solidFill>
                <a:latin typeface="Century" panose="02040604050505020304" pitchFamily="18" charset="0"/>
              </a:rPr>
              <a:t>Top 10 Popular Job Locations</a:t>
            </a:r>
            <a:endParaRPr lang="en-US" sz="3200" kern="12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57FF00-2CDA-4236-9E66-1D8E94B7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38984"/>
            <a:ext cx="7886700" cy="44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18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30F49-91E4-4F2A-AC13-53A3EBF7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Century" panose="02040604050505020304" pitchFamily="18" charset="0"/>
              </a:rPr>
              <a:t>Job Openings US/Canada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902F99E-7C5A-4363-9950-FDB4ABE6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94722"/>
            <a:ext cx="8178799" cy="43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91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61482-0866-48F5-B720-23E008D2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2400" kern="1200" dirty="0">
                <a:solidFill>
                  <a:schemeClr val="bg1"/>
                </a:solidFill>
                <a:latin typeface="Century" panose="02040604050505020304" pitchFamily="18" charset="0"/>
              </a:rPr>
              <a:t>Jobs that require Masters degree (Number of Vacancies/Roles/Categories)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15265F-0710-44EB-9E86-3109D07B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919638"/>
            <a:ext cx="8178799" cy="39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3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61482-0866-48F5-B720-23E008D2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Century" panose="02040604050505020304" pitchFamily="18" charset="0"/>
              </a:rPr>
              <a:t>Job Opening (Experience-Wise)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DD707-6627-4766-A26B-069245CAC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2662759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D3B3A-2053-4B72-8D0B-2E4EE61D659F}"/>
              </a:ext>
            </a:extLst>
          </p:cNvPr>
          <p:cNvSpPr txBox="1"/>
          <p:nvPr/>
        </p:nvSpPr>
        <p:spPr>
          <a:xfrm>
            <a:off x="4343400" y="2297797"/>
            <a:ext cx="419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Total job openings for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Entry Level position is 475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Mid senior Level position is 326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Experienced position is 165</a:t>
            </a:r>
          </a:p>
        </p:txBody>
      </p:sp>
    </p:spTree>
    <p:extLst>
      <p:ext uri="{BB962C8B-B14F-4D97-AF65-F5344CB8AC3E}">
        <p14:creationId xmlns:p14="http://schemas.microsoft.com/office/powerpoint/2010/main" val="12664835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C5A9C-4F3F-4C2E-8FA9-E3AD020C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Century" panose="02040604050505020304" pitchFamily="18" charset="0"/>
              </a:rPr>
              <a:t>Entry Level Positions (TOP)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B85B7-44C3-42E5-8A5E-45EDCE58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84164"/>
            <a:ext cx="8178799" cy="2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087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ECB6-67F2-4F4A-B705-297C914E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Century" panose="02040604050505020304" pitchFamily="18" charset="0"/>
              </a:rPr>
              <a:t>Mid-Senior Level Positions (TOP)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9FF47-88C7-4CDB-BC75-89E53352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74" y="1675227"/>
            <a:ext cx="601945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763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FD5285-03CC-4232-B5E7-6B521D23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entury" panose="02040604050505020304" pitchFamily="18" charset="0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24F8-E6B6-4CC8-8501-9EB7EB0A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883" y="1447800"/>
            <a:ext cx="3979563" cy="5230634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Data Exploratory Analysis (EDA) on acquired Data set (Text Mining, Implementing Delimiters for Comma-separated values, Data Binning)</a:t>
            </a:r>
          </a:p>
          <a:p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Implementation of Business Intelligence tools (R Studio and Tableau)</a:t>
            </a:r>
          </a:p>
          <a:p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Insights into Google’s hiring requirements based on various parameters (Title, Location, Qualifications, etc.)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6281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3BA7B-1210-4E5E-9098-077A2BF6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600" kern="1200" dirty="0">
                <a:solidFill>
                  <a:srgbClr val="FFFFFF"/>
                </a:solidFill>
                <a:latin typeface="Century" panose="0204060405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2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DD509-F66A-4AAE-9B70-B567E6F0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Century" panose="02040604050505020304" pitchFamily="18" charset="0"/>
              </a:rPr>
              <a:t>Introduction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2D99D4-0229-47BF-A7E6-89A796D93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324AD-4C58-46A2-A69F-BAEC9F97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Google has a plethora of jobs openings and posting mentioned on their career website.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The dataset we are going to use is extracted from Kaggle and is characterized by various parameters like Title, Category, Location, Responsibilities, Minimum Qualifications and Preferred Qualifications.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This topic would help us gain insight into the fundamentals of Business Intelligence practices on a practical level and help us refine our job search approach based on the most popular/in-demand jobs in the IT industry.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844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DD509-F66A-4AAE-9B70-B567E6F0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Century" panose="02040604050505020304" pitchFamily="18" charset="0"/>
              </a:rPr>
              <a:t>Data</a:t>
            </a:r>
            <a:r>
              <a:rPr lang="en-US" sz="2800" kern="1200" dirty="0">
                <a:solidFill>
                  <a:schemeClr val="bg1"/>
                </a:solidFill>
                <a:latin typeface="Century" panose="02040604050505020304" pitchFamily="18" charset="0"/>
              </a:rPr>
              <a:t> Dictionary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2D99D4-0229-47BF-A7E6-89A796D93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324AD-4C58-46A2-A69F-BAEC9F97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u="sng" dirty="0">
                <a:solidFill>
                  <a:srgbClr val="000000"/>
                </a:solidFill>
                <a:latin typeface="Century" panose="02040604050505020304" pitchFamily="18" charset="0"/>
              </a:rPr>
              <a:t>Variables</a:t>
            </a: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Title : Role/Designation performed by prospective Employees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Category : Category of Department for the corresponding Role (Title)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Location : Location of the Job Role (Title)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Responsibilities : Description of Job responsibilities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Minimum Qualification :  Must have qualifications for the Role (Title)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Preferred Qualifications :  Good to have qualifications for the Role (Title)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0000"/>
                </a:solidFill>
                <a:latin typeface="Century" panose="02040604050505020304" pitchFamily="18" charset="0"/>
              </a:rPr>
              <a:t>No. of Observations in Data Set </a:t>
            </a: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: 1251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7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DD509-F66A-4AAE-9B70-B567E6F0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Century" panose="02040604050505020304" pitchFamily="18" charset="0"/>
              </a:rPr>
              <a:t>Snapshot of Data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444FB1-1087-4285-A562-1412D4F3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735615"/>
            <a:ext cx="8178799" cy="427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A2D99D4-0229-47BF-A7E6-89A796D93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DD509-F66A-4AAE-9B70-B567E6F0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>
                <a:solidFill>
                  <a:schemeClr val="bg1"/>
                </a:solidFill>
                <a:latin typeface="Century" panose="02040604050505020304" pitchFamily="18" charset="0"/>
              </a:rPr>
              <a:t>Popular Job Categories &amp; Roles (Using R)</a:t>
            </a:r>
            <a:endParaRPr lang="en-US" sz="2800" kern="12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2D99D4-0229-47BF-A7E6-89A796D93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DFA633-FD78-4429-8716-8402DC112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7400"/>
            <a:ext cx="78867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9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DD509-F66A-4AAE-9B70-B567E6F0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dirty="0">
                <a:solidFill>
                  <a:schemeClr val="bg1"/>
                </a:solidFill>
                <a:latin typeface="Century" panose="02040604050505020304" pitchFamily="18" charset="0"/>
              </a:rPr>
              <a:t>Popular Job Categories (Using 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7DF1-B3E7-4CE9-8E7D-65A63856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25" y="1820334"/>
            <a:ext cx="8062750" cy="439419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A2D99D4-0229-47BF-A7E6-89A796D93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27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B928-443E-4B65-955E-4F25BA82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 dirty="0">
                <a:solidFill>
                  <a:schemeClr val="bg1"/>
                </a:solidFill>
                <a:latin typeface="Century" panose="02040604050505020304" pitchFamily="18" charset="0"/>
              </a:rPr>
              <a:t>Popular Roles (Using 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798A67-8BD7-46C9-99EA-8D6C2B363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25" y="1804028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2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B928-443E-4B65-955E-4F25BA82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Century" panose="02040604050505020304" pitchFamily="18" charset="0"/>
              </a:rPr>
              <a:t>Popular Programming Languages (Using 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8257E-07D4-498F-87B9-2E7DCF562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28800"/>
            <a:ext cx="8178799" cy="4385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32192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ECDAF-3E5A-42EF-94C2-FE78379D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Century" panose="02040604050505020304" pitchFamily="18" charset="0"/>
              </a:rPr>
              <a:t>Popular Programming Languages (Using 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F88FF-A7AE-4DE4-9E95-F983A64FB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25" y="1820334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118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PT_Corporate_Template_BentonSans_4.3_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333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BentonSans Book</vt:lpstr>
      <vt:lpstr>Calibri</vt:lpstr>
      <vt:lpstr>Calibri Light</vt:lpstr>
      <vt:lpstr>Century</vt:lpstr>
      <vt:lpstr>Gill Sans MT</vt:lpstr>
      <vt:lpstr>Merriweather Light</vt:lpstr>
      <vt:lpstr>PPT_Corporate_Template_BentonSans_4.3_e</vt:lpstr>
      <vt:lpstr>Office Theme</vt:lpstr>
      <vt:lpstr>Exploratory Data Analysis of  Jobs in Google</vt:lpstr>
      <vt:lpstr>Introduction</vt:lpstr>
      <vt:lpstr>Data Dictionary</vt:lpstr>
      <vt:lpstr>Snapshot of Data Set</vt:lpstr>
      <vt:lpstr>Popular Job Categories &amp; Roles (Using R)</vt:lpstr>
      <vt:lpstr>Popular Job Categories (Using R)</vt:lpstr>
      <vt:lpstr>Popular Roles (Using R)</vt:lpstr>
      <vt:lpstr>Popular Programming Languages (Using R)</vt:lpstr>
      <vt:lpstr>Popular Programming Languages (Using R)</vt:lpstr>
      <vt:lpstr>Top 10 Popular Job Locations</vt:lpstr>
      <vt:lpstr>Top 10 Popular Job Locations</vt:lpstr>
      <vt:lpstr>Job Openings US/Canada</vt:lpstr>
      <vt:lpstr>Jobs that require Masters degree (Number of Vacancies/Roles/Categories)</vt:lpstr>
      <vt:lpstr>Job Opening (Experience-Wise)</vt:lpstr>
      <vt:lpstr>Entry Level Positions (TOP)</vt:lpstr>
      <vt:lpstr>Mid-Senior Level Positions (TOP)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 Jobs in Google</dc:title>
  <dc:creator>Ujjual Ramachandran</dc:creator>
  <cp:lastModifiedBy>Ujjual Ramachandran</cp:lastModifiedBy>
  <cp:revision>14</cp:revision>
  <dcterms:created xsi:type="dcterms:W3CDTF">2019-09-29T23:20:11Z</dcterms:created>
  <dcterms:modified xsi:type="dcterms:W3CDTF">2019-09-30T04:59:58Z</dcterms:modified>
</cp:coreProperties>
</file>