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72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5143500" type="screen16x9"/>
  <p:notesSz cx="6858000" cy="9144000"/>
  <p:embeddedFontLst>
    <p:embeddedFont>
      <p:font typeface="Lato" panose="020B0604020202020204" charset="0"/>
      <p:regular r:id="rId20"/>
      <p:bold r:id="rId21"/>
      <p:italic r:id="rId22"/>
      <p:boldItalic r:id="rId23"/>
    </p:embeddedFont>
    <p:embeddedFont>
      <p:font typeface="Raleway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3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699a9315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699a93157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699a93157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699a93157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699a93157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699a93157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699a93157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699a93157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699a93157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699a93157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699a93157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699a93157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99a931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99a931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699a9315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699a9315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699a9315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699a9315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699a9315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699a9315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699a9315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699a9315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699a9315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699a9315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699a93157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699a93157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699a93157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699a93157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C3C03-1A30-4CC2-BFB7-C3A3363CEB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Gators-ISOM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ADFF75-FF66-4514-93BB-925B8F6A8A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7950" y="2301150"/>
            <a:ext cx="7688100" cy="541200"/>
          </a:xfrm>
        </p:spPr>
        <p:txBody>
          <a:bodyPr/>
          <a:lstStyle/>
          <a:p>
            <a:r>
              <a:rPr lang="en-US" dirty="0" err="1"/>
              <a:t>Antheo</a:t>
            </a:r>
            <a:r>
              <a:rPr lang="en-US" dirty="0"/>
              <a:t> Fernandes</a:t>
            </a:r>
          </a:p>
          <a:p>
            <a:r>
              <a:rPr lang="en-US" dirty="0"/>
              <a:t>Anu Abraham </a:t>
            </a:r>
            <a:r>
              <a:rPr lang="en-US" dirty="0" err="1"/>
              <a:t>Thudianplackel</a:t>
            </a:r>
            <a:endParaRPr lang="en-US" dirty="0"/>
          </a:p>
          <a:p>
            <a:r>
              <a:rPr lang="en-US" dirty="0" err="1"/>
              <a:t>Dharmil</a:t>
            </a:r>
            <a:r>
              <a:rPr lang="en-US" dirty="0"/>
              <a:t> </a:t>
            </a:r>
            <a:r>
              <a:rPr lang="en-US" dirty="0" err="1"/>
              <a:t>Sanghavi</a:t>
            </a:r>
            <a:endParaRPr lang="en-US" dirty="0"/>
          </a:p>
          <a:p>
            <a:r>
              <a:rPr lang="en-US" dirty="0"/>
              <a:t>Jose Iglesias </a:t>
            </a:r>
            <a:r>
              <a:rPr lang="en-US" dirty="0" err="1"/>
              <a:t>Colina</a:t>
            </a:r>
            <a:endParaRPr lang="en-US" dirty="0"/>
          </a:p>
          <a:p>
            <a:r>
              <a:rPr lang="en-US" dirty="0"/>
              <a:t>Roman </a:t>
            </a:r>
            <a:r>
              <a:rPr lang="en-US" dirty="0" err="1"/>
              <a:t>Zabaleta</a:t>
            </a:r>
            <a:endParaRPr lang="en-US" dirty="0"/>
          </a:p>
          <a:p>
            <a:r>
              <a:rPr lang="en-US" dirty="0"/>
              <a:t>Sathish Kumar </a:t>
            </a:r>
            <a:r>
              <a:rPr lang="en-US" dirty="0" err="1"/>
              <a:t>Desingh</a:t>
            </a:r>
            <a:endParaRPr lang="en-US" dirty="0"/>
          </a:p>
          <a:p>
            <a:r>
              <a:rPr lang="en-US" dirty="0"/>
              <a:t>Ujjual Ramachandran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996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740925" y="636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Patient Table </a:t>
            </a:r>
            <a:endParaRPr dirty="0"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75" y="1650250"/>
            <a:ext cx="771525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4BF2BD4-AF5B-4AD3-A337-88751E1BE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750" y="2762250"/>
            <a:ext cx="36195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729450" y="535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Best Fit	</a:t>
            </a:r>
            <a:endParaRPr dirty="0"/>
          </a:p>
        </p:txBody>
      </p:sp>
      <p:pic>
        <p:nvPicPr>
          <p:cNvPr id="146" name="Google Shape;146;p22"/>
          <p:cNvPicPr preferRelativeResize="0"/>
          <p:nvPr/>
        </p:nvPicPr>
        <p:blipFill rotWithShape="1">
          <a:blip r:embed="rId3">
            <a:alphaModFix/>
          </a:blip>
          <a:srcRect r="1459"/>
          <a:stretch/>
        </p:blipFill>
        <p:spPr>
          <a:xfrm>
            <a:off x="729450" y="3236148"/>
            <a:ext cx="7604926" cy="813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FEAEDD4-5157-4B1C-9C59-9D8D78398B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86"/>
          <a:stretch/>
        </p:blipFill>
        <p:spPr>
          <a:xfrm>
            <a:off x="699946" y="1754815"/>
            <a:ext cx="7634430" cy="8169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6B1F45-3660-40EE-9D64-13AFC3310763}"/>
              </a:ext>
            </a:extLst>
          </p:cNvPr>
          <p:cNvSpPr txBox="1"/>
          <p:nvPr/>
        </p:nvSpPr>
        <p:spPr>
          <a:xfrm>
            <a:off x="7448550" y="2387336"/>
            <a:ext cx="7810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                                                                    Original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CB0691-671D-4120-9F42-D20ADA1D42E4}"/>
              </a:ext>
            </a:extLst>
          </p:cNvPr>
          <p:cNvSpPr txBox="1"/>
          <p:nvPr/>
        </p:nvSpPr>
        <p:spPr>
          <a:xfrm>
            <a:off x="7604924" y="3872620"/>
            <a:ext cx="7810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                                                                    Best Fit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>
            <a:spLocks noGrp="1"/>
          </p:cNvSpPr>
          <p:nvPr>
            <p:ph type="title"/>
          </p:nvPr>
        </p:nvSpPr>
        <p:spPr>
          <a:xfrm>
            <a:off x="749890" y="5359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Therapist Table</a:t>
            </a:r>
            <a:br>
              <a:rPr lang="en-US" dirty="0"/>
            </a:br>
            <a:endParaRPr dirty="0"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990" y="1625724"/>
            <a:ext cx="4679360" cy="2479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0A76E1E-4A91-4D3E-AF73-BCB1B91538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0397"/>
          <a:stretch/>
        </p:blipFill>
        <p:spPr>
          <a:xfrm>
            <a:off x="5191125" y="1981200"/>
            <a:ext cx="3545885" cy="1752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>
            <a:spLocks noGrp="1"/>
          </p:cNvSpPr>
          <p:nvPr>
            <p:ph type="title"/>
          </p:nvPr>
        </p:nvSpPr>
        <p:spPr>
          <a:xfrm>
            <a:off x="727649" y="612972"/>
            <a:ext cx="7987725" cy="5300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0" dirty="0"/>
              <a:t>Query with </a:t>
            </a:r>
            <a:r>
              <a:rPr lang="en-US" sz="1800" dirty="0"/>
              <a:t>FirstName</a:t>
            </a:r>
            <a:r>
              <a:rPr lang="en-US" sz="1800" b="0" dirty="0"/>
              <a:t>, </a:t>
            </a:r>
            <a:r>
              <a:rPr lang="en-US" sz="1800" dirty="0"/>
              <a:t>Last Name</a:t>
            </a:r>
            <a:r>
              <a:rPr lang="en-US" sz="1800" b="0" dirty="0"/>
              <a:t>, and </a:t>
            </a:r>
            <a:r>
              <a:rPr lang="en-US" sz="1800" dirty="0"/>
              <a:t>Specialty </a:t>
            </a:r>
            <a:r>
              <a:rPr lang="en-US" sz="1800" b="0" dirty="0"/>
              <a:t>fields </a:t>
            </a:r>
            <a:br>
              <a:rPr lang="en-US" sz="1800" b="0" dirty="0"/>
            </a:br>
            <a:br>
              <a:rPr lang="en-US" b="0" dirty="0"/>
            </a:br>
            <a:endParaRPr dirty="0"/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7112" y="1571125"/>
            <a:ext cx="4329775" cy="306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>
            <a:spLocks noGrp="1"/>
          </p:cNvSpPr>
          <p:nvPr>
            <p:ph type="title"/>
          </p:nvPr>
        </p:nvSpPr>
        <p:spPr>
          <a:xfrm>
            <a:off x="727650" y="563277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Form Tool: </a:t>
            </a:r>
            <a:r>
              <a:rPr lang="en-US" b="0" dirty="0"/>
              <a:t>Therapist Info (DPT)</a:t>
            </a:r>
            <a:endParaRPr b="0" dirty="0"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5676" y="1371600"/>
            <a:ext cx="4581144" cy="339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>
            <a:spLocks noGrp="1"/>
          </p:cNvSpPr>
          <p:nvPr>
            <p:ph type="title"/>
          </p:nvPr>
        </p:nvSpPr>
        <p:spPr>
          <a:xfrm>
            <a:off x="610180" y="563277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Therapist Info </a:t>
            </a:r>
            <a:r>
              <a:rPr lang="en-US" b="0" dirty="0"/>
              <a:t>(Running Related)</a:t>
            </a:r>
            <a:endParaRPr b="0" dirty="0"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8375" y="1447800"/>
            <a:ext cx="4580075" cy="339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>
            <a:spLocks noGrp="1"/>
          </p:cNvSpPr>
          <p:nvPr>
            <p:ph type="title"/>
          </p:nvPr>
        </p:nvSpPr>
        <p:spPr>
          <a:xfrm>
            <a:off x="727650" y="553337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Report Tool: Therapist List</a:t>
            </a:r>
            <a:endParaRPr dirty="0"/>
          </a:p>
        </p:txBody>
      </p:sp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5631" y="1348408"/>
            <a:ext cx="6168593" cy="3552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3093A-FE02-4831-B733-BB33CD0D0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               THANK YOU !! </a:t>
            </a:r>
          </a:p>
        </p:txBody>
      </p:sp>
    </p:spTree>
    <p:extLst>
      <p:ext uri="{BB962C8B-B14F-4D97-AF65-F5344CB8AC3E}">
        <p14:creationId xmlns:p14="http://schemas.microsoft.com/office/powerpoint/2010/main" val="3326190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688575" y="1703449"/>
            <a:ext cx="7766850" cy="1925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0" dirty="0">
                <a:solidFill>
                  <a:srgbClr val="000000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Part 1: </a:t>
            </a:r>
            <a:endParaRPr sz="4400" b="0" dirty="0">
              <a:solidFill>
                <a:srgbClr val="000000"/>
              </a:solidFill>
              <a:highlight>
                <a:srgbClr val="F2F2F2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0" dirty="0">
                <a:solidFill>
                  <a:srgbClr val="000000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Koko’s Canine Pet Club</a:t>
            </a:r>
            <a:endParaRPr sz="4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727650" y="543331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latin typeface="Arial"/>
                <a:ea typeface="Arial"/>
                <a:cs typeface="Arial"/>
                <a:sym typeface="Arial"/>
              </a:rPr>
              <a:t>ERD: </a:t>
            </a:r>
            <a:r>
              <a:rPr lang="en-US" sz="28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Koko’s Canine Pet Club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t="3090"/>
          <a:stretch/>
        </p:blipFill>
        <p:spPr>
          <a:xfrm>
            <a:off x="725850" y="1896597"/>
            <a:ext cx="7688699" cy="2443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546652"/>
            <a:ext cx="7688700" cy="904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 dirty="0"/>
              <a:t>Query A: </a:t>
            </a:r>
            <a:r>
              <a:rPr lang="en-US" sz="1800" b="0" dirty="0"/>
              <a:t>Which clients are in Round Rock? Provide their last and first names </a:t>
            </a:r>
            <a:endParaRPr dirty="0"/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r="1420"/>
          <a:stretch/>
        </p:blipFill>
        <p:spPr>
          <a:xfrm>
            <a:off x="2028825" y="2614419"/>
            <a:ext cx="4905376" cy="215593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7EC1B09-2C47-479C-8866-B0B69DBDB83F}"/>
              </a:ext>
            </a:extLst>
          </p:cNvPr>
          <p:cNvSpPr/>
          <p:nvPr/>
        </p:nvSpPr>
        <p:spPr>
          <a:xfrm>
            <a:off x="729450" y="1737836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SELECT CLIENTLASTNAME, CLIENTFIRSTNAME</a:t>
            </a:r>
          </a:p>
          <a:p>
            <a:r>
              <a:rPr lang="en-US" dirty="0"/>
              <a:t>FROM CLIENT</a:t>
            </a:r>
          </a:p>
          <a:p>
            <a:r>
              <a:rPr lang="en-US" dirty="0"/>
              <a:t>WHERE CLIENTCITY='ROUND ROCK';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553337"/>
            <a:ext cx="7838080" cy="619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Query B: </a:t>
            </a:r>
            <a:r>
              <a:rPr lang="en-US" sz="1800" b="0" dirty="0"/>
              <a:t>Which pets are beagles? List the pet’s name and enrollment date.</a:t>
            </a:r>
            <a:endParaRPr sz="1800" b="0" dirty="0"/>
          </a:p>
        </p:txBody>
      </p:sp>
      <p:pic>
        <p:nvPicPr>
          <p:cNvPr id="106" name="Google Shape;106;p16"/>
          <p:cNvPicPr preferRelativeResize="0"/>
          <p:nvPr/>
        </p:nvPicPr>
        <p:blipFill rotWithShape="1">
          <a:blip r:embed="rId3">
            <a:alphaModFix/>
          </a:blip>
          <a:srcRect r="1333"/>
          <a:stretch/>
        </p:blipFill>
        <p:spPr>
          <a:xfrm>
            <a:off x="4572000" y="1745869"/>
            <a:ext cx="4048352" cy="24160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810F451-E612-470F-A592-7A0E566EBB19}"/>
              </a:ext>
            </a:extLst>
          </p:cNvPr>
          <p:cNvSpPr/>
          <p:nvPr/>
        </p:nvSpPr>
        <p:spPr>
          <a:xfrm>
            <a:off x="729450" y="2333625"/>
            <a:ext cx="396637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SELECT DISTINCT (</a:t>
            </a:r>
            <a:r>
              <a:rPr lang="en-US" dirty="0" err="1"/>
              <a:t>pet.Petname</a:t>
            </a:r>
            <a:r>
              <a:rPr lang="en-US" dirty="0"/>
              <a:t>), </a:t>
            </a:r>
            <a:r>
              <a:rPr lang="en-US" dirty="0" err="1"/>
              <a:t>pet.EnrollmentDate</a:t>
            </a:r>
            <a:endParaRPr lang="en-US" dirty="0"/>
          </a:p>
          <a:p>
            <a:r>
              <a:rPr lang="en-US" dirty="0"/>
              <a:t>FROM Pet AS Pet_1, Breed INNER JOIN Pet ON Breed.ID = Pet.Table4_ID</a:t>
            </a:r>
          </a:p>
          <a:p>
            <a:r>
              <a:rPr lang="en-US" dirty="0"/>
              <a:t>WHERE breed="beagle";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29450" y="672607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/>
              <a:t>Query C: </a:t>
            </a:r>
            <a:r>
              <a:rPr lang="en-US" sz="1800" b="0" dirty="0"/>
              <a:t>How many total clients does Ms. Hannah have? </a:t>
            </a:r>
            <a:endParaRPr dirty="0"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 t="1" r="691" b="1155"/>
          <a:stretch/>
        </p:blipFill>
        <p:spPr>
          <a:xfrm>
            <a:off x="1314451" y="3135594"/>
            <a:ext cx="6019800" cy="114797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EA578FE-BC76-445F-B9F2-5C50B1247C5A}"/>
              </a:ext>
            </a:extLst>
          </p:cNvPr>
          <p:cNvSpPr/>
          <p:nvPr/>
        </p:nvSpPr>
        <p:spPr>
          <a:xfrm>
            <a:off x="729450" y="1479203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SELECT count(*) AS </a:t>
            </a:r>
            <a:r>
              <a:rPr lang="en-US" dirty="0" err="1"/>
              <a:t>No_ofClients</a:t>
            </a:r>
            <a:endParaRPr lang="en-US" dirty="0"/>
          </a:p>
          <a:p>
            <a:r>
              <a:rPr lang="en-US" dirty="0"/>
              <a:t>FROM Client</a:t>
            </a:r>
          </a:p>
          <a:p>
            <a:r>
              <a:rPr lang="en-US" dirty="0"/>
              <a:t>WHERE </a:t>
            </a:r>
            <a:r>
              <a:rPr lang="en-US" dirty="0" err="1"/>
              <a:t>clientlastname</a:t>
            </a:r>
            <a:r>
              <a:rPr lang="en-US" dirty="0"/>
              <a:t> in (SELECT DISTINCT(CLIENTLASTNAME) FROM CLIENT)</a:t>
            </a:r>
          </a:p>
          <a:p>
            <a:r>
              <a:rPr lang="en-US" dirty="0"/>
              <a:t>and </a:t>
            </a:r>
            <a:r>
              <a:rPr lang="en-US" dirty="0" err="1"/>
              <a:t>clientfirstname</a:t>
            </a:r>
            <a:r>
              <a:rPr lang="en-US" dirty="0"/>
              <a:t> in (SELECT DISTINCT(</a:t>
            </a:r>
            <a:r>
              <a:rPr lang="en-US" dirty="0" err="1"/>
              <a:t>clientfirstname</a:t>
            </a:r>
            <a:r>
              <a:rPr lang="en-US" dirty="0"/>
              <a:t>) FROM CLIENT);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675860" y="562804"/>
            <a:ext cx="7792279" cy="8996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/>
              <a:t>Query D: </a:t>
            </a:r>
            <a:r>
              <a:rPr lang="en-US" sz="1600" b="0" dirty="0"/>
              <a:t>What are the total pet-walking fees charged to each client? Show the client’s first and last names and the total fees charged to him or her. </a:t>
            </a:r>
            <a:endParaRPr sz="1600" dirty="0"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6350" y="1285874"/>
            <a:ext cx="3705225" cy="36004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B92EB71-B70A-4CA7-9DA9-A21AB4BCFB2B}"/>
              </a:ext>
            </a:extLst>
          </p:cNvPr>
          <p:cNvSpPr/>
          <p:nvPr/>
        </p:nvSpPr>
        <p:spPr>
          <a:xfrm>
            <a:off x="657225" y="2181225"/>
            <a:ext cx="433387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clientfirstname</a:t>
            </a:r>
            <a:r>
              <a:rPr lang="en-US" dirty="0"/>
              <a:t>, </a:t>
            </a:r>
            <a:r>
              <a:rPr lang="en-US" dirty="0" err="1"/>
              <a:t>clientlastname</a:t>
            </a:r>
            <a:r>
              <a:rPr lang="en-US" dirty="0"/>
              <a:t>, sum(</a:t>
            </a:r>
            <a:r>
              <a:rPr lang="en-US" dirty="0" err="1"/>
              <a:t>breedprice</a:t>
            </a:r>
            <a:r>
              <a:rPr lang="en-US" dirty="0"/>
              <a:t>) AS </a:t>
            </a:r>
            <a:r>
              <a:rPr lang="en-US" dirty="0" err="1"/>
              <a:t>TotalPrice</a:t>
            </a:r>
            <a:endParaRPr lang="en-US" dirty="0"/>
          </a:p>
          <a:p>
            <a:r>
              <a:rPr lang="en-US" dirty="0"/>
              <a:t>FROM Client INNER JOIN (Breed INNER JOIN Pet ON Breed.ID = Pet.Table4_ID) ON Client.ID = </a:t>
            </a:r>
            <a:r>
              <a:rPr lang="en-US" dirty="0" err="1"/>
              <a:t>Pet.Client_ID</a:t>
            </a:r>
            <a:endParaRPr lang="en-US" dirty="0"/>
          </a:p>
          <a:p>
            <a:r>
              <a:rPr lang="en-US" dirty="0"/>
              <a:t>GROUP BY </a:t>
            </a:r>
            <a:r>
              <a:rPr lang="en-US" dirty="0" err="1"/>
              <a:t>clientlastname</a:t>
            </a:r>
            <a:r>
              <a:rPr lang="en-US" dirty="0"/>
              <a:t>, </a:t>
            </a:r>
            <a:r>
              <a:rPr lang="en-US" dirty="0" err="1"/>
              <a:t>clientfirstname</a:t>
            </a:r>
            <a:r>
              <a:rPr lang="en-US" dirty="0"/>
              <a:t>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727650" y="591274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000" dirty="0"/>
              <a:t>Report Wizard: </a:t>
            </a:r>
            <a:r>
              <a:rPr lang="en-US" sz="2000" b="0" dirty="0"/>
              <a:t>Report showing all her pets </a:t>
            </a:r>
            <a:endParaRPr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4546C7-6203-48D5-A3E2-C75B3EBEC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772" y="1327154"/>
            <a:ext cx="4948456" cy="355792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 dirty="0">
                <a:solidFill>
                  <a:srgbClr val="000000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Part 2: </a:t>
            </a:r>
            <a:br>
              <a:rPr lang="en" sz="3600" b="0" dirty="0">
                <a:solidFill>
                  <a:srgbClr val="000000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</a:br>
            <a:endParaRPr sz="3600" b="0" dirty="0">
              <a:solidFill>
                <a:srgbClr val="000000"/>
              </a:solidFill>
              <a:highlight>
                <a:srgbClr val="F2F2F2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0" dirty="0">
                <a:solidFill>
                  <a:srgbClr val="000000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Jennifer Christie’</a:t>
            </a:r>
            <a:r>
              <a:rPr lang="en-US" sz="3600" b="0" dirty="0">
                <a:solidFill>
                  <a:srgbClr val="000000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sz="3600" b="0" dirty="0">
                <a:solidFill>
                  <a:srgbClr val="000000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 Physical Therapy Specialists Clinic </a:t>
            </a:r>
            <a:endParaRPr sz="36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287</Words>
  <Application>Microsoft Office PowerPoint</Application>
  <PresentationFormat>On-screen Show (16:9)</PresentationFormat>
  <Paragraphs>41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Lato</vt:lpstr>
      <vt:lpstr>Raleway</vt:lpstr>
      <vt:lpstr>Streamline</vt:lpstr>
      <vt:lpstr>Gators-ISOM </vt:lpstr>
      <vt:lpstr>Part 1:  Koko’s Canine Pet Club</vt:lpstr>
      <vt:lpstr>ERD: Koko’s Canine Pet Club</vt:lpstr>
      <vt:lpstr>Query A: Which clients are in Round Rock? Provide their last and first names </vt:lpstr>
      <vt:lpstr>Query B: Which pets are beagles? List the pet’s name and enrollment date.</vt:lpstr>
      <vt:lpstr>Query C: How many total clients does Ms. Hannah have? </vt:lpstr>
      <vt:lpstr>Query D: What are the total pet-walking fees charged to each client? Show the client’s first and last names and the total fees charged to him or her. </vt:lpstr>
      <vt:lpstr>Report Wizard: Report showing all her pets </vt:lpstr>
      <vt:lpstr>Part 2:   Jennifer Christie’s Physical Therapy Specialists Clinic </vt:lpstr>
      <vt:lpstr>Patient Table </vt:lpstr>
      <vt:lpstr>Best Fit </vt:lpstr>
      <vt:lpstr>Therapist Table </vt:lpstr>
      <vt:lpstr>Query with FirstName, Last Name, and Specialty fields   </vt:lpstr>
      <vt:lpstr>Form Tool: Therapist Info (DPT)</vt:lpstr>
      <vt:lpstr>Therapist Info (Running Related)</vt:lpstr>
      <vt:lpstr>Report Tool: Therapist List</vt:lpstr>
      <vt:lpstr>                                           THANK YOU !!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1:  Koko’s Canine Pet Club</dc:title>
  <cp:lastModifiedBy>Ujjual Ramachandran</cp:lastModifiedBy>
  <cp:revision>37</cp:revision>
  <dcterms:modified xsi:type="dcterms:W3CDTF">2019-04-23T14:08:21Z</dcterms:modified>
</cp:coreProperties>
</file>