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8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301" r:id="rId21"/>
    <p:sldId id="274" r:id="rId22"/>
    <p:sldId id="275" r:id="rId23"/>
    <p:sldId id="277" r:id="rId24"/>
    <p:sldId id="278" r:id="rId25"/>
    <p:sldId id="287" r:id="rId26"/>
    <p:sldId id="289" r:id="rId27"/>
    <p:sldId id="290" r:id="rId28"/>
    <p:sldId id="295" r:id="rId29"/>
    <p:sldId id="296" r:id="rId30"/>
    <p:sldId id="297" r:id="rId31"/>
    <p:sldId id="294" r:id="rId32"/>
    <p:sldId id="279" r:id="rId33"/>
    <p:sldId id="280" r:id="rId34"/>
    <p:sldId id="298" r:id="rId35"/>
    <p:sldId id="299" r:id="rId36"/>
    <p:sldId id="281" r:id="rId37"/>
    <p:sldId id="300" r:id="rId38"/>
    <p:sldId id="282" r:id="rId39"/>
    <p:sldId id="283" r:id="rId40"/>
    <p:sldId id="284" r:id="rId41"/>
  </p:sldIdLst>
  <p:sldSz cx="9144000" cy="5143500" type="screen16x9"/>
  <p:notesSz cx="6858000" cy="9144000"/>
  <p:embeddedFontLst>
    <p:embeddedFont>
      <p:font typeface="Calibri" panose="020F0502020204030204" pitchFamily="34" charset="0"/>
      <p:regular r:id="rId43"/>
      <p:bold r:id="rId44"/>
      <p:italic r:id="rId45"/>
      <p:boldItalic r:id="rId46"/>
    </p:embeddedFont>
    <p:embeddedFont>
      <p:font typeface="Old Standard TT" panose="020B0604020202020204" charset="0"/>
      <p:regular r:id="rId47"/>
      <p:bold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83" autoAdjust="0"/>
  </p:normalViewPr>
  <p:slideViewPr>
    <p:cSldViewPr snapToGrid="0">
      <p:cViewPr varScale="1">
        <p:scale>
          <a:sx n="62" d="100"/>
          <a:sy n="62" d="100"/>
        </p:scale>
        <p:origin x="1075"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7a95d25d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7a95d25d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7a95d25d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7a95d25d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1323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7a95d25d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7a95d25d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7a95d25d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7a95d25d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7a95d25d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7a95d25d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7a95d25d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7a95d25d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e7c4c73d_0_2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Computer Engineering Department</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G.B.Road,Kasarvadavali,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2020-2021</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68100"/>
            <a:ext cx="8520600" cy="5845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852616"/>
            <a:ext cx="8520600" cy="4022784"/>
          </a:xfrm>
          <a:prstGeom prst="rect">
            <a:avLst/>
          </a:prstGeom>
        </p:spPr>
        <p:txBody>
          <a:bodyPr spcFirstLastPara="1" wrap="square" lIns="91425" tIns="91425" rIns="91425" bIns="91425" anchor="t" anchorCtr="0">
            <a:noAutofit/>
          </a:bodyPr>
          <a:lstStyle/>
          <a:p>
            <a:pPr marL="114300" lvl="0" indent="0">
              <a:buNone/>
            </a:pPr>
            <a:r>
              <a:rPr lang="en-US" dirty="0">
                <a:latin typeface="Times New Roman" panose="02020603050405020304" pitchFamily="18" charset="0"/>
                <a:cs typeface="Times New Roman" panose="02020603050405020304" pitchFamily="18" charset="0"/>
              </a:rPr>
              <a:t>Languages:</a:t>
            </a:r>
          </a:p>
          <a:p>
            <a:pPr lvl="0"/>
            <a:r>
              <a:rPr lang="en-US" dirty="0">
                <a:latin typeface="Times New Roman" panose="02020603050405020304" pitchFamily="18" charset="0"/>
                <a:cs typeface="Times New Roman" panose="02020603050405020304" pitchFamily="18" charset="0"/>
              </a:rPr>
              <a:t>Python</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HTML/CSS</a:t>
            </a:r>
          </a:p>
          <a:p>
            <a:pPr lvl="0"/>
            <a:r>
              <a:rPr lang="en-US" dirty="0">
                <a:latin typeface="Times New Roman" panose="02020603050405020304" pitchFamily="18" charset="0"/>
                <a:cs typeface="Times New Roman" panose="02020603050405020304" pitchFamily="18" charset="0"/>
              </a:rPr>
              <a:t>JavaScript</a:t>
            </a:r>
          </a:p>
          <a:p>
            <a:pPr lvl="0"/>
            <a:endParaRPr lang="en-US" dirty="0">
              <a:latin typeface="Times New Roman" panose="02020603050405020304" pitchFamily="18" charset="0"/>
              <a:cs typeface="Times New Roman" panose="02020603050405020304" pitchFamily="18" charset="0"/>
            </a:endParaRPr>
          </a:p>
          <a:p>
            <a:pPr marL="114300" lvl="0" indent="0">
              <a:buNone/>
            </a:pPr>
            <a:r>
              <a:rPr lang="en-US" dirty="0">
                <a:latin typeface="Times New Roman" panose="02020603050405020304" pitchFamily="18" charset="0"/>
                <a:cs typeface="Times New Roman" panose="02020603050405020304" pitchFamily="18" charset="0"/>
              </a:rPr>
              <a:t>Techniques:</a:t>
            </a:r>
          </a:p>
          <a:p>
            <a:pPr lvl="0"/>
            <a:r>
              <a:rPr lang="en-US" dirty="0">
                <a:latin typeface="Times New Roman" panose="02020603050405020304" pitchFamily="18" charset="0"/>
                <a:cs typeface="Times New Roman" panose="02020603050405020304" pitchFamily="18" charset="0"/>
              </a:rPr>
              <a:t>Random Forest Classifier</a:t>
            </a:r>
          </a:p>
          <a:p>
            <a:pPr lvl="0"/>
            <a:r>
              <a:rPr lang="en-US" dirty="0">
                <a:latin typeface="Times New Roman" panose="02020603050405020304" pitchFamily="18" charset="0"/>
                <a:cs typeface="Times New Roman" panose="02020603050405020304" pitchFamily="18" charset="0"/>
              </a:rPr>
              <a:t>Decision Tree Classifier</a:t>
            </a:r>
          </a:p>
          <a:p>
            <a:pPr lvl="0"/>
            <a:r>
              <a:rPr lang="en-US" dirty="0">
                <a:latin typeface="Times New Roman" panose="02020603050405020304" pitchFamily="18" charset="0"/>
                <a:cs typeface="Times New Roman" panose="02020603050405020304" pitchFamily="18" charset="0"/>
              </a:rPr>
              <a:t>KNN</a:t>
            </a:r>
          </a:p>
          <a:p>
            <a:pPr lvl="0"/>
            <a:r>
              <a:rPr lang="en-US" dirty="0">
                <a:latin typeface="Times New Roman" panose="02020603050405020304" pitchFamily="18" charset="0"/>
                <a:cs typeface="Times New Roman" panose="02020603050405020304" pitchFamily="18" charset="0"/>
              </a:rPr>
              <a:t>Pipeline</a:t>
            </a:r>
          </a:p>
          <a:p>
            <a:pPr lvl="0"/>
            <a:r>
              <a:rPr lang="en-US" dirty="0">
                <a:latin typeface="Times New Roman" panose="02020603050405020304" pitchFamily="18" charset="0"/>
                <a:cs typeface="Times New Roman" panose="02020603050405020304" pitchFamily="18" charset="0"/>
              </a:rPr>
              <a:t>TF-IDF</a:t>
            </a:r>
          </a:p>
          <a:p>
            <a:pPr lvl="0"/>
            <a:r>
              <a:rPr lang="en-US" dirty="0">
                <a:latin typeface="Times New Roman" panose="02020603050405020304" pitchFamily="18" charset="0"/>
                <a:cs typeface="Times New Roman" panose="02020603050405020304" pitchFamily="18" charset="0"/>
              </a:rPr>
              <a:t>Flask                   </a:t>
            </a:r>
          </a:p>
          <a:p>
            <a:pPr marL="457200" lvl="0" indent="-342900" algn="l" rtl="0">
              <a:spcBef>
                <a:spcPts val="0"/>
              </a:spcBef>
              <a:spcAft>
                <a:spcPts val="0"/>
              </a:spcAft>
              <a:buSzPts val="1800"/>
              <a:buChar char="●"/>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dirty="0">
                <a:latin typeface="Times New Roman" panose="02020603050405020304" pitchFamily="18" charset="0"/>
                <a:cs typeface="Times New Roman" panose="02020603050405020304" pitchFamily="18" charset="0"/>
              </a:rPr>
              <a:t>    The idea of this project is concerned with the new generation as well as the present generation, this system will be very helpful for both of the generations. It will be mainly helpful for the women around us. We know and have knowledge about the cybercrimes and threats given on Social media and the victims are not able to express themselves due to many reasons. So, our system will send an alert notification to their responsible guardian on the behalf of the victim. So, they can get support from their guardians during tough times and we hope that our system will help in reducing Cybercrime rates. </a:t>
            </a:r>
          </a:p>
          <a:p>
            <a:pPr marL="114300" indent="0">
              <a:buNone/>
            </a:pPr>
            <a:r>
              <a:rPr lang="en-US" dirty="0">
                <a:latin typeface="Times New Roman" panose="02020603050405020304" pitchFamily="18" charset="0"/>
                <a:cs typeface="Times New Roman" panose="02020603050405020304" pitchFamily="18" charset="0"/>
              </a:rPr>
              <a:t> </a:t>
            </a:r>
          </a:p>
          <a:p>
            <a:pPr marL="114300" lvl="0" indent="0" algn="l" rtl="0">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170122"/>
            <a:ext cx="8520600" cy="7319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467833"/>
            <a:ext cx="8520600" cy="4100967"/>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r>
              <a:rPr lang="en-US" dirty="0">
                <a:latin typeface="Times New Roman" panose="02020603050405020304" pitchFamily="18" charset="0"/>
                <a:cs typeface="Times New Roman" panose="02020603050405020304" pitchFamily="18" charset="0"/>
              </a:rPr>
              <a:t>As we are seeing on social media and news that many young adults are becoming the victim of blackmailing, cyber bullying and threats given on social media platforms.</a:t>
            </a:r>
          </a:p>
          <a:p>
            <a:r>
              <a:rPr lang="en-US" dirty="0">
                <a:latin typeface="Times New Roman" panose="02020603050405020304" pitchFamily="18" charset="0"/>
                <a:cs typeface="Times New Roman" panose="02020603050405020304" pitchFamily="18" charset="0"/>
              </a:rPr>
              <a:t> So, this problem encourages us to make this system as our system will compare the message retrieved from the online chatting with the already created database.</a:t>
            </a:r>
          </a:p>
          <a:p>
            <a:r>
              <a:rPr lang="en-US" dirty="0">
                <a:latin typeface="Times New Roman" panose="02020603050405020304" pitchFamily="18" charset="0"/>
                <a:cs typeface="Times New Roman" panose="02020603050405020304" pitchFamily="18" charset="0"/>
              </a:rPr>
              <a:t> The main advantage of our system is that our system will detect the meaning of chats using the frequency of curse/abusive words used in that chat and it will alert the respected guardian that your child is in some trouble.</a:t>
            </a:r>
          </a:p>
          <a:p>
            <a:r>
              <a:rPr lang="en-US" dirty="0">
                <a:latin typeface="Times New Roman" panose="02020603050405020304" pitchFamily="18" charset="0"/>
                <a:cs typeface="Times New Roman" panose="02020603050405020304" pitchFamily="18" charset="0"/>
              </a:rPr>
              <a:t> It will help in reducing suicide rates as victim is not able to tell their guardians about their problems in personal life. </a:t>
            </a:r>
          </a:p>
          <a:p>
            <a:pPr lvl="0"/>
            <a:r>
              <a:rPr lang="en-US" dirty="0">
                <a:latin typeface="Times New Roman" panose="02020603050405020304" pitchFamily="18" charset="0"/>
                <a:cs typeface="Times New Roman" panose="02020603050405020304" pitchFamily="18" charset="0"/>
              </a:rPr>
              <a:t>This cyber-trapping which is very difficult to catch can be easily handled using our system.</a:t>
            </a:r>
          </a:p>
          <a:p>
            <a:pPr marL="457200" lvl="0" indent="-342900" algn="l" rtl="0">
              <a:spcBef>
                <a:spcPts val="0"/>
              </a:spcBef>
              <a:spcAft>
                <a:spcPts val="0"/>
              </a:spcAft>
              <a:buSzPts val="1800"/>
              <a:buChar cha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74428"/>
            <a:ext cx="8520600" cy="7761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Design(Flow Of Modules)</a:t>
            </a:r>
            <a:endParaRPr b="1" dirty="0">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2050" name="Picture 2">
            <a:extLst>
              <a:ext uri="{FF2B5EF4-FFF2-40B4-BE49-F238E27FC236}">
                <a16:creationId xmlns:a16="http://schemas.microsoft.com/office/drawing/2014/main" id="{C52B2D2E-F239-4900-9847-3662647971B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7654" y="850604"/>
            <a:ext cx="5399903" cy="39438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265814"/>
            <a:ext cx="8520600" cy="7924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939115"/>
            <a:ext cx="8520600" cy="3818236"/>
          </a:xfrm>
          <a:prstGeom prst="rect">
            <a:avLst/>
          </a:prstGeom>
        </p:spPr>
        <p:txBody>
          <a:bodyPr spcFirstLastPara="1" wrap="square" lIns="91425" tIns="91425" rIns="91425" bIns="91425" anchor="t" anchorCtr="0">
            <a:noAutofit/>
          </a:bodyPr>
          <a:lstStyle/>
          <a:p>
            <a:pPr marL="114300" indent="0">
              <a:buNone/>
            </a:pPr>
            <a:r>
              <a:rPr lang="en-US" dirty="0">
                <a:latin typeface="Times New Roman" panose="02020603050405020304" pitchFamily="18" charset="0"/>
                <a:cs typeface="Times New Roman" panose="02020603050405020304" pitchFamily="18" charset="0"/>
              </a:rPr>
              <a:t>    Initially User will get the chat application on their browser where they can chat with each other. They have to enter the username and room name in the input fields which will be used to validate and will provide the chatting interface to the user. Room name should be the same for the user to chat with each other else they will be able to chat but not with each other as they are logged in different rooms. </a:t>
            </a:r>
          </a:p>
          <a:p>
            <a:pPr marL="114300" indent="0">
              <a:buNone/>
            </a:pPr>
            <a:r>
              <a:rPr lang="en-US" dirty="0">
                <a:latin typeface="Times New Roman" panose="02020603050405020304" pitchFamily="18" charset="0"/>
                <a:cs typeface="Times New Roman" panose="02020603050405020304" pitchFamily="18" charset="0"/>
              </a:rPr>
              <a:t>    We have declared a empty list which will contain the message of the users. As soon as the length of the list is greater than 9 i.e. if the length is equal to 10 it will use the pickle file from which the ML Model will be loaded and it will predict the frequency of each sentences. Further it will calculate the average frequency which will be compared with the threshold frequency and if it is greater than threshold frequency so it will display malicious activity detected else it will display malicious activity not detected.</a:t>
            </a:r>
          </a:p>
          <a:p>
            <a:pPr marL="0" lvl="0" indent="0" algn="l" rtl="0">
              <a:spcBef>
                <a:spcPts val="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40243"/>
            <a:ext cx="8520600" cy="7179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Class Diagram</a:t>
            </a:r>
            <a:endParaRPr b="1" dirty="0">
              <a:latin typeface="Times New Roman"/>
              <a:ea typeface="Times New Roman"/>
              <a:cs typeface="Times New Roman"/>
              <a:sym typeface="Times New Roman"/>
            </a:endParaRPr>
          </a:p>
        </p:txBody>
      </p:sp>
      <p:pic>
        <p:nvPicPr>
          <p:cNvPr id="3074" name="Picture 2">
            <a:extLst>
              <a:ext uri="{FF2B5EF4-FFF2-40B4-BE49-F238E27FC236}">
                <a16:creationId xmlns:a16="http://schemas.microsoft.com/office/drawing/2014/main" id="{AA5E44B0-55EC-42CA-8C32-627D4B18A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17" y="1248301"/>
            <a:ext cx="7126915" cy="31462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Module-1</a:t>
            </a:r>
            <a:endParaRPr b="1" dirty="0">
              <a:latin typeface="Times New Roman"/>
              <a:ea typeface="Times New Roman"/>
              <a:cs typeface="Times New Roman"/>
              <a:sym typeface="Times New Roman"/>
            </a:endParaRPr>
          </a:p>
        </p:txBody>
      </p:sp>
      <p:sp>
        <p:nvSpPr>
          <p:cNvPr id="149" name="Google Shape;149;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sz="2000" dirty="0">
                <a:latin typeface="Times New Roman" panose="02020603050405020304" pitchFamily="18" charset="0"/>
                <a:cs typeface="Times New Roman" panose="02020603050405020304" pitchFamily="18" charset="0"/>
              </a:rPr>
              <a:t>Data Gathering </a:t>
            </a:r>
          </a:p>
          <a:p>
            <a:pPr lvl="0"/>
            <a:r>
              <a:rPr lang="en-US" dirty="0">
                <a:latin typeface="Times New Roman" panose="02020603050405020304" pitchFamily="18" charset="0"/>
                <a:cs typeface="Times New Roman" panose="02020603050405020304" pitchFamily="18" charset="0"/>
              </a:rPr>
              <a:t>We had manually made the database by mutually chatting within ourselves. </a:t>
            </a:r>
          </a:p>
          <a:p>
            <a:pPr lvl="0"/>
            <a:r>
              <a:rPr lang="en-US" dirty="0">
                <a:latin typeface="Times New Roman" panose="02020603050405020304" pitchFamily="18" charset="0"/>
                <a:cs typeface="Times New Roman" panose="02020603050405020304" pitchFamily="18" charset="0"/>
              </a:rPr>
              <a:t>Also, we had taken the data from some online datasets available for free. </a:t>
            </a:r>
          </a:p>
          <a:p>
            <a:pPr lvl="0"/>
            <a:r>
              <a:rPr lang="en-US" dirty="0">
                <a:latin typeface="Times New Roman" panose="02020603050405020304" pitchFamily="18" charset="0"/>
                <a:cs typeface="Times New Roman" panose="02020603050405020304" pitchFamily="18" charset="0"/>
              </a:rPr>
              <a:t>Some curse/abusive words and their synonyms from the online tools. </a:t>
            </a:r>
          </a:p>
          <a:p>
            <a:pPr lvl="0"/>
            <a:r>
              <a:rPr lang="en-US" dirty="0">
                <a:latin typeface="Times New Roman" panose="02020603050405020304" pitchFamily="18" charset="0"/>
                <a:cs typeface="Times New Roman" panose="02020603050405020304" pitchFamily="18" charset="0"/>
              </a:rPr>
              <a:t>There are two columns in the dataset as Comments which are having the text messages and Frequency which is having the specific frequency provided to each sentence which belongs to flagged (50), Non-flagged (0) and Highly-flagged (100). </a:t>
            </a:r>
          </a:p>
          <a:p>
            <a:pPr lvl="0"/>
            <a:r>
              <a:rPr lang="en-US" dirty="0">
                <a:latin typeface="Times New Roman" panose="02020603050405020304" pitchFamily="18" charset="0"/>
                <a:cs typeface="Times New Roman" panose="02020603050405020304" pitchFamily="18" charset="0"/>
              </a:rPr>
              <a:t>Our Dataset contains total 35,523 sentences in which 10,205 sentences belong to Non-flagged, 14,417 sentences belong to Flagged and 10,901 sentences belong to Highly-flagged.</a:t>
            </a:r>
          </a:p>
          <a:p>
            <a:pPr marL="0" lvl="0" indent="0" algn="l" rtl="0">
              <a:spcBef>
                <a:spcPts val="0"/>
              </a:spcBef>
              <a:spcAft>
                <a:spcPts val="1600"/>
              </a:spcAft>
              <a:buNone/>
            </a:pPr>
            <a:endParaRPr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sz="2000" dirty="0">
                <a:latin typeface="Times New Roman" panose="02020603050405020304" pitchFamily="18" charset="0"/>
                <a:cs typeface="Times New Roman" panose="02020603050405020304" pitchFamily="18" charset="0"/>
              </a:rPr>
              <a:t>Preprocessing </a:t>
            </a:r>
          </a:p>
          <a:p>
            <a:pPr lvl="0"/>
            <a:r>
              <a:rPr lang="en-US" dirty="0">
                <a:latin typeface="Times New Roman" panose="02020603050405020304" pitchFamily="18" charset="0"/>
                <a:cs typeface="Times New Roman" panose="02020603050405020304" pitchFamily="18" charset="0"/>
              </a:rPr>
              <a:t>We had removed Stop words which are used for forming the sentences which are grammatically correct but it has no use in our ML classification model as it doesn’t add any meaning to the sentences. </a:t>
            </a:r>
          </a:p>
          <a:p>
            <a:pPr lvl="0"/>
            <a:r>
              <a:rPr lang="en-US" dirty="0">
                <a:latin typeface="Times New Roman" panose="02020603050405020304" pitchFamily="18" charset="0"/>
                <a:cs typeface="Times New Roman" panose="02020603050405020304" pitchFamily="18" charset="0"/>
              </a:rPr>
              <a:t>Also, we are keeping the data which has alphabetic characters and other extra characters, special characters as well as digits are removed from the dataset. </a:t>
            </a:r>
          </a:p>
          <a:p>
            <a:pPr lvl="0"/>
            <a:r>
              <a:rPr lang="en-US" dirty="0">
                <a:latin typeface="Times New Roman" panose="02020603050405020304" pitchFamily="18" charset="0"/>
                <a:cs typeface="Times New Roman" panose="02020603050405020304" pitchFamily="18" charset="0"/>
              </a:rPr>
              <a:t>All the data has been converted to lower case as mixed-case occurrences of the data can be sometimes not be able to effectively learn the data correctly and it provides different output for different words (e.g., ‘Canada’ vs. ‘</a:t>
            </a:r>
            <a:r>
              <a:rPr lang="en-US" dirty="0" err="1">
                <a:latin typeface="Times New Roman" panose="02020603050405020304" pitchFamily="18" charset="0"/>
                <a:cs typeface="Times New Roman" panose="02020603050405020304" pitchFamily="18" charset="0"/>
              </a:rPr>
              <a:t>canada</a:t>
            </a:r>
            <a:r>
              <a:rPr lang="en-US" dirty="0">
                <a:latin typeface="Times New Roman" panose="02020603050405020304" pitchFamily="18" charset="0"/>
                <a:cs typeface="Times New Roman" panose="02020603050405020304" pitchFamily="18" charset="0"/>
              </a:rPr>
              <a:t>’). This issue can be solved by lowercasing the whole dataset.</a:t>
            </a:r>
          </a:p>
          <a:p>
            <a:pPr marL="0" lvl="0" indent="0" algn="l" rtl="0">
              <a:spcBef>
                <a:spcPts val="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157492"/>
            <a:ext cx="8520600" cy="5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732192"/>
            <a:ext cx="8520600" cy="411165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buNone/>
            </a:pPr>
            <a:r>
              <a:rPr lang="en-US" sz="2000" dirty="0">
                <a:effectLst/>
                <a:latin typeface="Times New Roman" panose="02020603050405020304" pitchFamily="18" charset="0"/>
                <a:ea typeface="Times New Roman" panose="02020603050405020304" pitchFamily="18" charset="0"/>
              </a:rPr>
              <a:t>Building ML Model Classifier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00000"/>
              </a:lnSpc>
            </a:pPr>
            <a:r>
              <a:rPr lang="en-US" dirty="0">
                <a:latin typeface="Times New Roman" panose="02020603050405020304" pitchFamily="18" charset="0"/>
                <a:cs typeface="Times New Roman" panose="02020603050405020304" pitchFamily="18" charset="0"/>
              </a:rPr>
              <a:t>We had compared different classifier models for prediction on our dataset mainly the Random forest classifier, decision tree classifier, and K-nearest neighbors classifier.</a:t>
            </a:r>
          </a:p>
          <a:p>
            <a:pPr marL="285750" indent="-285750">
              <a:lnSpc>
                <a:spcPct val="100000"/>
              </a:lnSpc>
            </a:pPr>
            <a:r>
              <a:rPr lang="en-US" dirty="0">
                <a:latin typeface="Times New Roman" panose="02020603050405020304" pitchFamily="18" charset="0"/>
                <a:cs typeface="Times New Roman" panose="02020603050405020304" pitchFamily="18" charset="0"/>
              </a:rPr>
              <a:t>Random forest fits several decision tree classifiers on various randomly selected samples of the dataset and based on the averages it improves the predictive accuracy.</a:t>
            </a:r>
          </a:p>
          <a:p>
            <a:pPr marL="285750" indent="-285750">
              <a:lnSpc>
                <a:spcPct val="100000"/>
              </a:lnSpc>
            </a:pPr>
            <a:r>
              <a:rPr lang="en-US" dirty="0">
                <a:latin typeface="Times New Roman" panose="02020603050405020304" pitchFamily="18" charset="0"/>
                <a:cs typeface="Times New Roman" panose="02020603050405020304" pitchFamily="18" charset="0"/>
              </a:rPr>
              <a:t> The Decision tree uses tree representation to solve the problem and knn uses the given data and classifies new data based on the similarity measures. </a:t>
            </a:r>
          </a:p>
          <a:p>
            <a:pPr marL="285750" indent="-285750">
              <a:lnSpc>
                <a:spcPct val="100000"/>
              </a:lnSpc>
            </a:pPr>
            <a:r>
              <a:rPr lang="en-US" dirty="0">
                <a:latin typeface="Times New Roman" panose="02020603050405020304" pitchFamily="18" charset="0"/>
                <a:cs typeface="Times New Roman" panose="02020603050405020304" pitchFamily="18" charset="0"/>
              </a:rPr>
              <a:t>For checking the importance of the word, we have used the Tf-idf vectorizer which calculates tf and idf separately for each word and gets the tf-idf score based on the product of tf and idf scores. </a:t>
            </a:r>
          </a:p>
          <a:p>
            <a:pPr marL="285750" indent="-285750">
              <a:lnSpc>
                <a:spcPct val="100000"/>
              </a:lnSpc>
            </a:pPr>
            <a:r>
              <a:rPr lang="en-US" dirty="0">
                <a:latin typeface="Times New Roman" panose="02020603050405020304" pitchFamily="18" charset="0"/>
                <a:cs typeface="Times New Roman" panose="02020603050405020304" pitchFamily="18" charset="0"/>
              </a:rPr>
              <a:t>Also, to reduce the time taken for building our model and makes the process easier we had defined a pipeline that consists of both classifier and vectorizer. We are calculating accuracy for different no. of features for which we’ll apply fit on training dataset using a pipeline.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85060"/>
            <a:ext cx="8118600" cy="4952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algn="ctr">
              <a:buClr>
                <a:schemeClr val="dk1"/>
              </a:buClr>
              <a:buSzPts val="1100"/>
            </a:pPr>
            <a:r>
              <a:rPr lang="en-US" sz="2700" b="1" dirty="0"/>
              <a:t>Behavioral Analysis of Internet Messaging And Malicious activity Detection.</a:t>
            </a:r>
            <a:br>
              <a:rPr lang="en-US" sz="2700" dirty="0"/>
            </a:br>
            <a:br>
              <a:rPr lang="en-US" sz="2700" dirty="0"/>
            </a:b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Ujjwal Jain(17102027)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Bhavik Jain(17102058)</a:t>
            </a:r>
            <a:endParaRPr sz="1800" dirty="0">
              <a:latin typeface="Times New Roman"/>
              <a:ea typeface="Times New Roman"/>
              <a:cs typeface="Times New Roman"/>
              <a:sym typeface="Times New Roman"/>
            </a:endParaRPr>
          </a:p>
          <a:p>
            <a:pPr lvl="0" algn="ctr">
              <a:buClr>
                <a:schemeClr val="dk1"/>
              </a:buClr>
              <a:buSzPts val="1100"/>
            </a:pPr>
            <a:r>
              <a:rPr lang="en" sz="1800" dirty="0">
                <a:latin typeface="Times New Roman"/>
                <a:ea typeface="Times New Roman"/>
                <a:cs typeface="Times New Roman"/>
                <a:sym typeface="Times New Roman"/>
              </a:rPr>
              <a:t>Rishabh Mehta(17102039)</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Shrina</a:t>
            </a:r>
            <a:r>
              <a:rPr lang="en-US" sz="1800" dirty="0">
                <a:latin typeface="Times New Roman"/>
                <a:ea typeface="Times New Roman"/>
                <a:cs typeface="Times New Roman"/>
                <a:sym typeface="Times New Roman"/>
              </a:rPr>
              <a:t>th Suryawanshi</a:t>
            </a:r>
            <a:r>
              <a:rPr lang="en" sz="1800" dirty="0">
                <a:latin typeface="Times New Roman"/>
                <a:ea typeface="Times New Roman"/>
                <a:cs typeface="Times New Roman"/>
                <a:sym typeface="Times New Roman"/>
              </a:rPr>
              <a:t>(17102012)</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800" dirty="0">
                <a:latin typeface="Times New Roman"/>
                <a:ea typeface="Times New Roman"/>
                <a:cs typeface="Times New Roman"/>
                <a:sym typeface="Times New Roman"/>
              </a:rPr>
              <a:t>Prof .Shafaque Syed</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BD93-9E85-4BD3-8191-62ACB0D9BE8F}"/>
              </a:ext>
            </a:extLst>
          </p:cNvPr>
          <p:cNvSpPr>
            <a:spLocks noGrp="1"/>
          </p:cNvSpPr>
          <p:nvPr>
            <p:ph type="title"/>
          </p:nvPr>
        </p:nvSpPr>
        <p:spPr>
          <a:xfrm>
            <a:off x="311700" y="123750"/>
            <a:ext cx="8520600" cy="613200"/>
          </a:xfrm>
        </p:spPr>
        <p:txBody>
          <a:bodyPr/>
          <a:lstStyle/>
          <a:p>
            <a:r>
              <a:rPr lang="en" b="1" dirty="0"/>
              <a:t>Module-4</a:t>
            </a:r>
            <a:endParaRPr lang="en-IN" dirty="0"/>
          </a:p>
        </p:txBody>
      </p:sp>
      <p:sp>
        <p:nvSpPr>
          <p:cNvPr id="3" name="Text Placeholder 2">
            <a:extLst>
              <a:ext uri="{FF2B5EF4-FFF2-40B4-BE49-F238E27FC236}">
                <a16:creationId xmlns:a16="http://schemas.microsoft.com/office/drawing/2014/main" id="{4F6F9EA7-B108-4639-A10F-8F90F04C38C1}"/>
              </a:ext>
            </a:extLst>
          </p:cNvPr>
          <p:cNvSpPr>
            <a:spLocks noGrp="1"/>
          </p:cNvSpPr>
          <p:nvPr>
            <p:ph type="body" idx="1"/>
          </p:nvPr>
        </p:nvSpPr>
        <p:spPr>
          <a:xfrm>
            <a:off x="311700" y="736950"/>
            <a:ext cx="8520600" cy="4230466"/>
          </a:xfrm>
        </p:spPr>
        <p:txBody>
          <a:bodyPr/>
          <a:lstStyle/>
          <a:p>
            <a:pPr marL="11430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Predicting the Output using Flask</a:t>
            </a:r>
          </a:p>
          <a:p>
            <a:pPr marL="114300" indent="0">
              <a:buNone/>
            </a:pPr>
            <a:r>
              <a:rPr lang="en-US" dirty="0">
                <a:latin typeface="Times New Roman" panose="02020603050405020304" pitchFamily="18" charset="0"/>
                <a:cs typeface="Times New Roman" panose="02020603050405020304" pitchFamily="18" charset="0"/>
              </a:rPr>
              <a:t>For the evaluation of our model and predicting the output based on the text messages, we are using the python framework called flask which provides libraries such as SocketIO and Session using which we can connect our ML model with an online chatting system and the session can be used to store the cookies. Initially, we have loaded the ML Model using the pickle load function and we are creating the flask instance object. We have used session type as a filesystem for storing our text messages on folders and not on the server. We have created 5 functions for our flask application which are as follows: </a:t>
            </a:r>
          </a:p>
          <a:p>
            <a:r>
              <a:rPr lang="en-US" dirty="0">
                <a:latin typeface="Times New Roman" panose="02020603050405020304" pitchFamily="18" charset="0"/>
                <a:cs typeface="Times New Roman" panose="02020603050405020304" pitchFamily="18" charset="0"/>
              </a:rPr>
              <a:t>Index ()</a:t>
            </a:r>
          </a:p>
          <a:p>
            <a:r>
              <a:rPr lang="en-US" dirty="0">
                <a:latin typeface="Times New Roman" panose="02020603050405020304" pitchFamily="18" charset="0"/>
                <a:cs typeface="Times New Roman" panose="02020603050405020304" pitchFamily="18" charset="0"/>
              </a:rPr>
              <a:t>Chat ()</a:t>
            </a:r>
          </a:p>
          <a:p>
            <a:r>
              <a:rPr lang="en-US" dirty="0">
                <a:latin typeface="Times New Roman" panose="02020603050405020304" pitchFamily="18" charset="0"/>
                <a:cs typeface="Times New Roman" panose="02020603050405020304" pitchFamily="18" charset="0"/>
              </a:rPr>
              <a:t>Join ()</a:t>
            </a:r>
          </a:p>
          <a:p>
            <a:r>
              <a:rPr lang="en-US" dirty="0">
                <a:latin typeface="Times New Roman" panose="02020603050405020304" pitchFamily="18" charset="0"/>
                <a:cs typeface="Times New Roman" panose="02020603050405020304" pitchFamily="18" charset="0"/>
              </a:rPr>
              <a:t>Text ()</a:t>
            </a:r>
          </a:p>
          <a:p>
            <a:r>
              <a:rPr lang="en-US" dirty="0">
                <a:latin typeface="Times New Roman" panose="02020603050405020304" pitchFamily="18" charset="0"/>
                <a:cs typeface="Times New Roman" panose="02020603050405020304" pitchFamily="18" charset="0"/>
              </a:rPr>
              <a:t>Left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26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3.Implementation</a:t>
            </a:r>
            <a:endParaRPr b="1"/>
          </a:p>
        </p:txBody>
      </p:sp>
      <p:sp>
        <p:nvSpPr>
          <p:cNvPr id="167" name="Google Shape;167;p3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85061"/>
            <a:ext cx="8520600" cy="7123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3.1 Proposed system </a:t>
            </a:r>
            <a:endParaRPr b="1" dirty="0">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116958" y="679622"/>
            <a:ext cx="8835656" cy="4090085"/>
          </a:xfrm>
          <a:prstGeom prst="rect">
            <a:avLst/>
          </a:prstGeom>
        </p:spPr>
        <p:txBody>
          <a:bodyPr spcFirstLastPara="1" wrap="square" lIns="91425" tIns="91425" rIns="91425" bIns="91425" anchor="t" anchorCtr="0">
            <a:noAutofit/>
          </a:bodyPr>
          <a:lstStyle/>
          <a:p>
            <a:pPr lvl="0"/>
            <a:r>
              <a:rPr lang="en-US" dirty="0">
                <a:latin typeface="Times New Roman" panose="02020603050405020304" pitchFamily="18" charset="0"/>
                <a:cs typeface="Times New Roman" panose="02020603050405020304" pitchFamily="18" charset="0"/>
              </a:rPr>
              <a:t>As we are seeing on social media and news that many young adults are becoming the victim of blackmailing, cyber bullying and threats given on social media platforms. </a:t>
            </a:r>
          </a:p>
          <a:p>
            <a:pPr lvl="0"/>
            <a:r>
              <a:rPr lang="en-US" dirty="0">
                <a:latin typeface="Times New Roman" panose="02020603050405020304" pitchFamily="18" charset="0"/>
                <a:cs typeface="Times New Roman" panose="02020603050405020304" pitchFamily="18" charset="0"/>
              </a:rPr>
              <a:t>So, this problem encourages us to make this system as our system will compare the message retrieved from the online chatting with the already created database. </a:t>
            </a:r>
          </a:p>
          <a:p>
            <a:pPr lvl="0"/>
            <a:r>
              <a:rPr lang="en-US" dirty="0">
                <a:latin typeface="Times New Roman" panose="02020603050405020304" pitchFamily="18" charset="0"/>
                <a:cs typeface="Times New Roman" panose="02020603050405020304" pitchFamily="18" charset="0"/>
              </a:rPr>
              <a:t>The main advantage of our system is that our system will detect the meaning of chats using the frequency of curse/abusive words used in that chat and it will alert the respected guardian that your child is in some trouble. </a:t>
            </a:r>
          </a:p>
          <a:p>
            <a:pPr lvl="0"/>
            <a:r>
              <a:rPr lang="en-US" dirty="0">
                <a:latin typeface="Times New Roman" panose="02020603050405020304" pitchFamily="18" charset="0"/>
                <a:cs typeface="Times New Roman" panose="02020603050405020304" pitchFamily="18" charset="0"/>
              </a:rPr>
              <a:t>It will help in reducing suicide rates as victim is not able to tell their guardians about their problems in personal life.</a:t>
            </a:r>
          </a:p>
          <a:p>
            <a:pPr lvl="0"/>
            <a:r>
              <a:rPr lang="en-US" dirty="0">
                <a:latin typeface="Times New Roman" panose="02020603050405020304" pitchFamily="18" charset="0"/>
                <a:cs typeface="Times New Roman" panose="02020603050405020304" pitchFamily="18" charset="0"/>
              </a:rPr>
              <a:t>Also, victims are threatened for not involving their loved ones, so this system will help in that case. </a:t>
            </a:r>
          </a:p>
          <a:p>
            <a:pPr marL="0" lvl="0" indent="0" algn="l" rtl="0">
              <a:spcBef>
                <a:spcPts val="0"/>
              </a:spcBef>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3.1.2 Algorithms</a:t>
            </a:r>
            <a:endParaRPr b="1" dirty="0">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latin typeface="Times New Roman" panose="02020603050405020304" pitchFamily="18" charset="0"/>
                <a:cs typeface="Times New Roman" panose="02020603050405020304" pitchFamily="18" charset="0"/>
              </a:rPr>
              <a:t>Random Forest Algorithm</a:t>
            </a:r>
          </a:p>
          <a:p>
            <a:pPr marL="285750" indent="-285750">
              <a:spcAft>
                <a:spcPts val="1600"/>
              </a:spcAft>
            </a:pPr>
            <a:r>
              <a:rPr lang="en-US" dirty="0">
                <a:latin typeface="Times New Roman" panose="02020603050405020304" pitchFamily="18" charset="0"/>
                <a:cs typeface="Times New Roman" panose="02020603050405020304" pitchFamily="18" charset="0"/>
              </a:rPr>
              <a:t>Decision Tree Algorithm</a:t>
            </a:r>
          </a:p>
          <a:p>
            <a:pPr marL="285750" indent="-285750">
              <a:spcAft>
                <a:spcPts val="1600"/>
              </a:spcAft>
            </a:pPr>
            <a:r>
              <a:rPr lang="en-US" dirty="0">
                <a:latin typeface="Times New Roman" panose="02020603050405020304" pitchFamily="18" charset="0"/>
                <a:cs typeface="Times New Roman" panose="02020603050405020304" pitchFamily="18" charset="0"/>
              </a:rPr>
              <a:t>K-Nearest Neighbours (KNN) Algorithm</a:t>
            </a:r>
          </a:p>
          <a:p>
            <a:pPr marL="285750" indent="-285750">
              <a:spcAft>
                <a:spcPts val="1600"/>
              </a:spcAft>
            </a:pPr>
            <a:r>
              <a:rPr lang="en-US" dirty="0">
                <a:latin typeface="Times New Roman" panose="02020603050405020304" pitchFamily="18" charset="0"/>
                <a:cs typeface="Times New Roman" panose="02020603050405020304" pitchFamily="18" charset="0"/>
              </a:rPr>
              <a:t>TF-IDF Algorithm</a:t>
            </a:r>
          </a:p>
          <a:p>
            <a:pPr marL="285750" indent="-285750">
              <a:spcAft>
                <a:spcPts val="1600"/>
              </a:spcAft>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159488"/>
            <a:ext cx="8520600" cy="8987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3.1.3 Pseudo code</a:t>
            </a:r>
            <a:endParaRPr b="1" dirty="0">
              <a:latin typeface="Times New Roman"/>
              <a:ea typeface="Times New Roman"/>
              <a:cs typeface="Times New Roman"/>
              <a:sym typeface="Times New Roman"/>
            </a:endParaRPr>
          </a:p>
        </p:txBody>
      </p:sp>
      <p:sp>
        <p:nvSpPr>
          <p:cNvPr id="191" name="Google Shape;191;p35"/>
          <p:cNvSpPr txBox="1">
            <a:spLocks noGrp="1"/>
          </p:cNvSpPr>
          <p:nvPr>
            <p:ph type="body" idx="1"/>
          </p:nvPr>
        </p:nvSpPr>
        <p:spPr>
          <a:xfrm>
            <a:off x="4072270" y="4563197"/>
            <a:ext cx="2158408" cy="898737"/>
          </a:xfrm>
          <a:prstGeom prst="rect">
            <a:avLst/>
          </a:prstGeom>
        </p:spPr>
        <p:txBody>
          <a:bodyPr spcFirstLastPara="1" wrap="square" lIns="91425" tIns="91425" rIns="91425" bIns="91425" anchor="t" anchorCtr="0">
            <a:noAutofit/>
          </a:bodyPr>
          <a:lstStyle/>
          <a:p>
            <a:pPr marL="0" indent="0">
              <a:spcAft>
                <a:spcPts val="1600"/>
              </a:spcAft>
              <a:buNone/>
            </a:pPr>
            <a:r>
              <a:rPr lang="en-US" dirty="0">
                <a:latin typeface="Times New Roman" panose="02020603050405020304" pitchFamily="18" charset="0"/>
                <a:cs typeface="Times New Roman" panose="02020603050405020304" pitchFamily="18" charset="0"/>
              </a:rPr>
              <a:t>Preprocessing</a:t>
            </a:r>
          </a:p>
          <a:p>
            <a:pPr marL="0" lvl="0" indent="0" algn="l" rtl="0">
              <a:spcBef>
                <a:spcPts val="0"/>
              </a:spcBef>
              <a:spcAft>
                <a:spcPts val="1600"/>
              </a:spcAft>
              <a:buNone/>
            </a:pPr>
            <a:endParaRPr dirty="0"/>
          </a:p>
        </p:txBody>
      </p:sp>
      <p:pic>
        <p:nvPicPr>
          <p:cNvPr id="4098" name="Picture 2">
            <a:extLst>
              <a:ext uri="{FF2B5EF4-FFF2-40B4-BE49-F238E27FC236}">
                <a16:creationId xmlns:a16="http://schemas.microsoft.com/office/drawing/2014/main" id="{914040E3-F628-41C3-BFF2-7CEBC7FAD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486" y="1058225"/>
            <a:ext cx="5728271" cy="3504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0310D1-DD21-4C6C-B7F7-EB5018C85B9A}"/>
              </a:ext>
            </a:extLst>
          </p:cNvPr>
          <p:cNvSpPr>
            <a:spLocks noGrp="1"/>
          </p:cNvSpPr>
          <p:nvPr>
            <p:ph type="body" idx="1"/>
          </p:nvPr>
        </p:nvSpPr>
        <p:spPr>
          <a:xfrm>
            <a:off x="3313215" y="4263241"/>
            <a:ext cx="2694179" cy="435233"/>
          </a:xfrm>
        </p:spPr>
        <p:txBody>
          <a:bodyPr/>
          <a:lstStyle/>
          <a:p>
            <a:pPr marL="114300" indent="0">
              <a:buNone/>
            </a:pPr>
            <a:r>
              <a:rPr lang="en-US" dirty="0">
                <a:latin typeface="Times New Roman" panose="02020603050405020304" pitchFamily="18" charset="0"/>
                <a:cs typeface="Times New Roman" panose="02020603050405020304" pitchFamily="18" charset="0"/>
              </a:rPr>
              <a:t>Dataset Splitting</a:t>
            </a:r>
          </a:p>
          <a:p>
            <a:pPr marL="114300" indent="0">
              <a:buNone/>
            </a:pPr>
            <a:endParaRPr lang="en-US" dirty="0"/>
          </a:p>
        </p:txBody>
      </p:sp>
      <p:pic>
        <p:nvPicPr>
          <p:cNvPr id="1026" name="Picture 2">
            <a:extLst>
              <a:ext uri="{FF2B5EF4-FFF2-40B4-BE49-F238E27FC236}">
                <a16:creationId xmlns:a16="http://schemas.microsoft.com/office/drawing/2014/main" id="{551D5E22-E1FF-4177-BE46-ACA92C66A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259" y="872873"/>
            <a:ext cx="7463481" cy="3205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233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4EABA1-21A9-4F6E-BE07-0F48E968DC0A}"/>
              </a:ext>
            </a:extLst>
          </p:cNvPr>
          <p:cNvSpPr>
            <a:spLocks noGrp="1"/>
          </p:cNvSpPr>
          <p:nvPr>
            <p:ph type="body" idx="1"/>
          </p:nvPr>
        </p:nvSpPr>
        <p:spPr>
          <a:xfrm>
            <a:off x="3277589" y="4436082"/>
            <a:ext cx="2185059" cy="468427"/>
          </a:xfrm>
        </p:spPr>
        <p:txBody>
          <a:bodyPr/>
          <a:lstStyle/>
          <a:p>
            <a:pPr marL="114300" indent="0">
              <a:buNone/>
            </a:pPr>
            <a:r>
              <a:rPr lang="en-US" dirty="0">
                <a:latin typeface="Times New Roman" panose="02020603050405020304" pitchFamily="18" charset="0"/>
                <a:cs typeface="Times New Roman" panose="02020603050405020304" pitchFamily="18" charset="0"/>
              </a:rPr>
              <a:t>Random Forest</a:t>
            </a:r>
          </a:p>
          <a:p>
            <a:pPr marL="114300" indent="0">
              <a:buNone/>
            </a:pPr>
            <a:endParaRPr lang="en-US" dirty="0"/>
          </a:p>
        </p:txBody>
      </p:sp>
      <p:pic>
        <p:nvPicPr>
          <p:cNvPr id="2050" name="Picture 2">
            <a:extLst>
              <a:ext uri="{FF2B5EF4-FFF2-40B4-BE49-F238E27FC236}">
                <a16:creationId xmlns:a16="http://schemas.microsoft.com/office/drawing/2014/main" id="{3FE95450-7A05-4936-86C7-C2A96A79882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0173" y="531341"/>
            <a:ext cx="7063654" cy="377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24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0BD07E4-0D8D-45DD-9EFE-54D3BB30E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67" y="741404"/>
            <a:ext cx="7742712" cy="36663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949BF0D6-33E0-4CAB-80A3-929AF86F9AF5}"/>
              </a:ext>
            </a:extLst>
          </p:cNvPr>
          <p:cNvSpPr>
            <a:spLocks noGrp="1"/>
          </p:cNvSpPr>
          <p:nvPr>
            <p:ph type="body" idx="1"/>
          </p:nvPr>
        </p:nvSpPr>
        <p:spPr>
          <a:xfrm>
            <a:off x="3099459" y="4444804"/>
            <a:ext cx="3396343" cy="495331"/>
          </a:xfrm>
        </p:spPr>
        <p:txBody>
          <a:bodyPr/>
          <a:lstStyle/>
          <a:p>
            <a:pPr marL="114300" indent="0">
              <a:buNone/>
            </a:pPr>
            <a:r>
              <a:rPr lang="en-US" dirty="0">
                <a:latin typeface="Times New Roman" panose="02020603050405020304" pitchFamily="18" charset="0"/>
                <a:cs typeface="Times New Roman" panose="02020603050405020304" pitchFamily="18" charset="0"/>
              </a:rPr>
              <a:t>Decision Tree and KNN</a:t>
            </a:r>
          </a:p>
          <a:p>
            <a:pPr marL="114300" indent="0">
              <a:buNone/>
            </a:pPr>
            <a:endParaRPr lang="en-US" dirty="0"/>
          </a:p>
        </p:txBody>
      </p:sp>
    </p:spTree>
    <p:extLst>
      <p:ext uri="{BB962C8B-B14F-4D97-AF65-F5344CB8AC3E}">
        <p14:creationId xmlns:p14="http://schemas.microsoft.com/office/powerpoint/2010/main" val="2061107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49AE-BBDD-4896-8FCC-5FC6964DDC95}"/>
              </a:ext>
            </a:extLst>
          </p:cNvPr>
          <p:cNvSpPr>
            <a:spLocks noGrp="1"/>
          </p:cNvSpPr>
          <p:nvPr>
            <p:ph type="title"/>
          </p:nvPr>
        </p:nvSpPr>
        <p:spPr>
          <a:xfrm rot="10800000" flipV="1">
            <a:off x="3693225" y="1971303"/>
            <a:ext cx="2743199" cy="356549"/>
          </a:xfrm>
        </p:spPr>
        <p:txBody>
          <a:bodyPr/>
          <a:lstStyle/>
          <a:p>
            <a:r>
              <a:rPr lang="en-US" sz="1800" dirty="0">
                <a:latin typeface="Times New Roman" panose="02020603050405020304" pitchFamily="18" charset="0"/>
                <a:cs typeface="Times New Roman" panose="02020603050405020304" pitchFamily="18" charset="0"/>
              </a:rPr>
              <a:t>TF-IDF</a:t>
            </a:r>
            <a:br>
              <a:rPr lang="en-US" dirty="0"/>
            </a:br>
            <a:endParaRPr lang="en-US" dirty="0"/>
          </a:p>
        </p:txBody>
      </p:sp>
      <p:sp>
        <p:nvSpPr>
          <p:cNvPr id="3" name="Text Placeholder 2">
            <a:extLst>
              <a:ext uri="{FF2B5EF4-FFF2-40B4-BE49-F238E27FC236}">
                <a16:creationId xmlns:a16="http://schemas.microsoft.com/office/drawing/2014/main" id="{D9D4B971-C8C3-4291-B859-0A85D6657382}"/>
              </a:ext>
            </a:extLst>
          </p:cNvPr>
          <p:cNvSpPr>
            <a:spLocks noGrp="1"/>
          </p:cNvSpPr>
          <p:nvPr>
            <p:ph type="body" idx="1"/>
          </p:nvPr>
        </p:nvSpPr>
        <p:spPr>
          <a:xfrm>
            <a:off x="2873829" y="4275117"/>
            <a:ext cx="3835730" cy="10948633"/>
          </a:xfrm>
        </p:spPr>
        <p:txBody>
          <a:bodyPr/>
          <a:lstStyle/>
          <a:p>
            <a:pPr marL="114300" indent="0">
              <a:buNone/>
            </a:pPr>
            <a:r>
              <a:rPr lang="en-US" dirty="0">
                <a:latin typeface="Times New Roman" panose="02020603050405020304" pitchFamily="18" charset="0"/>
                <a:cs typeface="Times New Roman" panose="02020603050405020304" pitchFamily="18" charset="0"/>
              </a:rPr>
              <a:t>Model dumped in Pickle file</a:t>
            </a:r>
          </a:p>
          <a:p>
            <a:pPr marL="114300" indent="0">
              <a:buNone/>
            </a:pPr>
            <a:endParaRPr lang="en-US" dirty="0"/>
          </a:p>
        </p:txBody>
      </p:sp>
      <p:pic>
        <p:nvPicPr>
          <p:cNvPr id="4098" name="Picture 2">
            <a:extLst>
              <a:ext uri="{FF2B5EF4-FFF2-40B4-BE49-F238E27FC236}">
                <a16:creationId xmlns:a16="http://schemas.microsoft.com/office/drawing/2014/main" id="{0A0BCA4B-5FD8-41D3-86D1-8E91B940818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8486" y="382228"/>
            <a:ext cx="7407028" cy="147877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38C13723-8F89-4C2F-ADBD-A70936584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876" y="2815647"/>
            <a:ext cx="5807676" cy="134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447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B159AE-4A73-476F-ACE1-69FF177C552B}"/>
              </a:ext>
            </a:extLst>
          </p:cNvPr>
          <p:cNvSpPr>
            <a:spLocks noGrp="1"/>
          </p:cNvSpPr>
          <p:nvPr>
            <p:ph type="body" idx="1"/>
          </p:nvPr>
        </p:nvSpPr>
        <p:spPr>
          <a:xfrm>
            <a:off x="2446317" y="4496895"/>
            <a:ext cx="4286992" cy="493646"/>
          </a:xfrm>
        </p:spPr>
        <p:txBody>
          <a:bodyPr/>
          <a:lstStyle/>
          <a:p>
            <a:pPr marL="114300" indent="0">
              <a:buNone/>
            </a:pPr>
            <a:r>
              <a:rPr lang="en-US" dirty="0">
                <a:latin typeface="Times New Roman" panose="02020603050405020304" pitchFamily="18" charset="0"/>
                <a:cs typeface="Times New Roman" panose="02020603050405020304" pitchFamily="18" charset="0"/>
              </a:rPr>
              <a:t>Flask imports and display functions</a:t>
            </a:r>
          </a:p>
          <a:p>
            <a:pPr marL="114300" indent="0">
              <a:buNone/>
            </a:pPr>
            <a:endParaRPr lang="en-US" dirty="0"/>
          </a:p>
        </p:txBody>
      </p:sp>
      <p:pic>
        <p:nvPicPr>
          <p:cNvPr id="5122" name="Picture 2">
            <a:extLst>
              <a:ext uri="{FF2B5EF4-FFF2-40B4-BE49-F238E27FC236}">
                <a16:creationId xmlns:a16="http://schemas.microsoft.com/office/drawing/2014/main" id="{34ECAD93-761E-47A9-9C22-5E91B912C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32" y="617838"/>
            <a:ext cx="7574692" cy="384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99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DB7EBB-FEAF-4A7F-BC39-54C43C83E1DD}"/>
              </a:ext>
            </a:extLst>
          </p:cNvPr>
          <p:cNvSpPr>
            <a:spLocks noGrp="1"/>
          </p:cNvSpPr>
          <p:nvPr>
            <p:ph type="body" idx="1"/>
          </p:nvPr>
        </p:nvSpPr>
        <p:spPr>
          <a:xfrm>
            <a:off x="2588821" y="4393870"/>
            <a:ext cx="3633850" cy="581891"/>
          </a:xfrm>
        </p:spPr>
        <p:txBody>
          <a:bodyPr/>
          <a:lstStyle/>
          <a:p>
            <a:pPr marL="114300" indent="0">
              <a:buNone/>
            </a:pPr>
            <a:r>
              <a:rPr lang="en-US" dirty="0">
                <a:latin typeface="Times New Roman" panose="02020603050405020304" pitchFamily="18" charset="0"/>
                <a:cs typeface="Times New Roman" panose="02020603050405020304" pitchFamily="18" charset="0"/>
              </a:rPr>
              <a:t>Flask Prediction using ML</a:t>
            </a:r>
          </a:p>
          <a:p>
            <a:pPr marL="114300" indent="0">
              <a:buNone/>
            </a:pPr>
            <a:endParaRPr lang="en-US" dirty="0"/>
          </a:p>
        </p:txBody>
      </p:sp>
      <p:pic>
        <p:nvPicPr>
          <p:cNvPr id="6146" name="Picture 2">
            <a:extLst>
              <a:ext uri="{FF2B5EF4-FFF2-40B4-BE49-F238E27FC236}">
                <a16:creationId xmlns:a16="http://schemas.microsoft.com/office/drawing/2014/main" id="{5342BC57-8FB3-49D9-9205-64B8FB6FE95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1405" y="605481"/>
            <a:ext cx="7587050" cy="3793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779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C20358-3442-4FAC-B184-C44EEFF3CDA6}"/>
              </a:ext>
            </a:extLst>
          </p:cNvPr>
          <p:cNvSpPr>
            <a:spLocks noGrp="1"/>
          </p:cNvSpPr>
          <p:nvPr>
            <p:ph type="body" idx="1"/>
          </p:nvPr>
        </p:nvSpPr>
        <p:spPr>
          <a:xfrm>
            <a:off x="2885703" y="4431381"/>
            <a:ext cx="3705102" cy="712119"/>
          </a:xfrm>
        </p:spPr>
        <p:txBody>
          <a:bodyPr/>
          <a:lstStyle/>
          <a:p>
            <a:pPr marL="114300" indent="0">
              <a:buNone/>
            </a:pPr>
            <a:r>
              <a:rPr lang="en-US" dirty="0">
                <a:latin typeface="Times New Roman" panose="02020603050405020304" pitchFamily="18" charset="0"/>
                <a:cs typeface="Times New Roman" panose="02020603050405020304" pitchFamily="18" charset="0"/>
              </a:rPr>
              <a:t>JavaScript Code for Client-Side</a:t>
            </a:r>
          </a:p>
          <a:p>
            <a:pPr marL="114300" indent="0">
              <a:buNone/>
            </a:pPr>
            <a:endParaRPr lang="en-US" dirty="0"/>
          </a:p>
        </p:txBody>
      </p:sp>
      <p:pic>
        <p:nvPicPr>
          <p:cNvPr id="7170" name="Picture 2">
            <a:extLst>
              <a:ext uri="{FF2B5EF4-FFF2-40B4-BE49-F238E27FC236}">
                <a16:creationId xmlns:a16="http://schemas.microsoft.com/office/drawing/2014/main" id="{412970DD-9318-4E35-9C86-9AE24DDC912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5546" y="506627"/>
            <a:ext cx="7414054" cy="388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622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427511"/>
            <a:ext cx="8520600" cy="6887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3.1.4 Platforms for execution</a:t>
            </a:r>
            <a:endParaRPr b="1" dirty="0">
              <a:latin typeface="Times New Roman"/>
              <a:ea typeface="Times New Roman"/>
              <a:cs typeface="Times New Roman"/>
              <a:sym typeface="Times New Roman"/>
            </a:endParaRPr>
          </a:p>
        </p:txBody>
      </p:sp>
      <p:sp>
        <p:nvSpPr>
          <p:cNvPr id="197" name="Google Shape;197;p36"/>
          <p:cNvSpPr txBox="1">
            <a:spLocks noGrp="1"/>
          </p:cNvSpPr>
          <p:nvPr>
            <p:ph type="body" idx="1"/>
          </p:nvPr>
        </p:nvSpPr>
        <p:spPr>
          <a:xfrm>
            <a:off x="311700" y="1248031"/>
            <a:ext cx="8520600" cy="3320769"/>
          </a:xfrm>
          <a:prstGeom prst="rect">
            <a:avLst/>
          </a:prstGeom>
        </p:spPr>
        <p:txBody>
          <a:bodyPr spcFirstLastPara="1" wrap="square" lIns="91425" tIns="91425" rIns="91425" bIns="91425" anchor="t" anchorCtr="0">
            <a:noAutofit/>
          </a:bodyPr>
          <a:lstStyle/>
          <a:p>
            <a:r>
              <a:rPr lang="en-US" sz="2000" dirty="0">
                <a:latin typeface="Times New Roman" panose="02020603050405020304" pitchFamily="18" charset="0"/>
                <a:cs typeface="Times New Roman" panose="02020603050405020304" pitchFamily="18" charset="0"/>
              </a:rPr>
              <a:t>Google Colaboratory</a:t>
            </a:r>
          </a:p>
          <a:p>
            <a:r>
              <a:rPr lang="en-US" sz="2000" dirty="0">
                <a:latin typeface="Times New Roman" panose="02020603050405020304" pitchFamily="18" charset="0"/>
                <a:cs typeface="Times New Roman" panose="02020603050405020304" pitchFamily="18" charset="0"/>
              </a:rPr>
              <a:t>Localhost for Browser</a:t>
            </a:r>
          </a:p>
          <a:p>
            <a:pPr marL="11430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114300" indent="0">
              <a:buNone/>
            </a:pPr>
            <a:r>
              <a:rPr lang="en-US" sz="1800" dirty="0">
                <a:latin typeface="Times New Roman" panose="02020603050405020304" pitchFamily="18" charset="0"/>
                <a:cs typeface="Times New Roman" panose="02020603050405020304" pitchFamily="18" charset="0"/>
              </a:rPr>
              <a:t>	</a:t>
            </a:r>
            <a:endParaRPr lang="en-US" dirty="0"/>
          </a:p>
          <a:p>
            <a:pPr marL="0" lvl="0" indent="0" algn="l" rtl="0">
              <a:spcBef>
                <a:spcPts val="0"/>
              </a:spcBef>
              <a:spcAft>
                <a:spcPts val="160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4. Results</a:t>
            </a:r>
            <a:endParaRPr b="1">
              <a:latin typeface="Times New Roman"/>
              <a:ea typeface="Times New Roman"/>
              <a:cs typeface="Times New Roman"/>
              <a:sym typeface="Times New Roman"/>
            </a:endParaRPr>
          </a:p>
        </p:txBody>
      </p:sp>
      <p:sp>
        <p:nvSpPr>
          <p:cNvPr id="203" name="Google Shape;203;p37"/>
          <p:cNvSpPr txBox="1">
            <a:spLocks noGrp="1"/>
          </p:cNvSpPr>
          <p:nvPr>
            <p:ph type="body" idx="1"/>
          </p:nvPr>
        </p:nvSpPr>
        <p:spPr>
          <a:xfrm>
            <a:off x="629392" y="2843560"/>
            <a:ext cx="8202907" cy="1725239"/>
          </a:xfrm>
          <a:prstGeom prst="rect">
            <a:avLst/>
          </a:prstGeom>
        </p:spPr>
        <p:txBody>
          <a:bodyPr spcFirstLastPara="1" wrap="square" lIns="91425" tIns="91425" rIns="91425" bIns="91425" anchor="t" anchorCtr="0">
            <a:noAutofit/>
          </a:bodyPr>
          <a:lstStyle/>
          <a:p>
            <a:pPr marL="0" lvl="0" indent="0">
              <a:spcAft>
                <a:spcPts val="1600"/>
              </a:spcAft>
              <a:buNone/>
            </a:pPr>
            <a:r>
              <a:rPr lang="en-US" dirty="0">
                <a:latin typeface="Times New Roman" panose="02020603050405020304" pitchFamily="18" charset="0"/>
                <a:cs typeface="Times New Roman" panose="02020603050405020304" pitchFamily="18" charset="0"/>
              </a:rPr>
              <a:t>Random Forest achieves highest accuracy among all the classifier algorithm. It gives accuracy of 95.03% as compared to 93.47% by decision tree and 44.95% by KNN. So, we have used random forest for generating our classification report and also for predicting the output.</a:t>
            </a:r>
            <a:endParaRPr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19E82470-6A9E-48CF-9B0B-2AF5F5B9284F}"/>
              </a:ext>
            </a:extLst>
          </p:cNvPr>
          <p:cNvGraphicFramePr>
            <a:graphicFrameLocks noGrp="1"/>
          </p:cNvGraphicFramePr>
          <p:nvPr>
            <p:extLst>
              <p:ext uri="{D42A27DB-BD31-4B8C-83A1-F6EECF244321}">
                <p14:modId xmlns:p14="http://schemas.microsoft.com/office/powerpoint/2010/main" val="386071449"/>
              </p:ext>
            </p:extLst>
          </p:nvPr>
        </p:nvGraphicFramePr>
        <p:xfrm>
          <a:off x="2470150" y="1058225"/>
          <a:ext cx="4203700" cy="1513524"/>
        </p:xfrm>
        <a:graphic>
          <a:graphicData uri="http://schemas.openxmlformats.org/drawingml/2006/table">
            <a:tbl>
              <a:tblPr>
                <a:tableStyleId>{284E427A-3D55-4303-BF80-6455036E1DE7}</a:tableStyleId>
              </a:tblPr>
              <a:tblGrid>
                <a:gridCol w="1033071">
                  <a:extLst>
                    <a:ext uri="{9D8B030D-6E8A-4147-A177-3AD203B41FA5}">
                      <a16:colId xmlns:a16="http://schemas.microsoft.com/office/drawing/2014/main" val="3017418077"/>
                    </a:ext>
                  </a:extLst>
                </a:gridCol>
                <a:gridCol w="2014929">
                  <a:extLst>
                    <a:ext uri="{9D8B030D-6E8A-4147-A177-3AD203B41FA5}">
                      <a16:colId xmlns:a16="http://schemas.microsoft.com/office/drawing/2014/main" val="2809167134"/>
                    </a:ext>
                  </a:extLst>
                </a:gridCol>
                <a:gridCol w="1155700">
                  <a:extLst>
                    <a:ext uri="{9D8B030D-6E8A-4147-A177-3AD203B41FA5}">
                      <a16:colId xmlns:a16="http://schemas.microsoft.com/office/drawing/2014/main" val="3536629353"/>
                    </a:ext>
                  </a:extLst>
                </a:gridCol>
              </a:tblGrid>
              <a:tr h="344839">
                <a:tc>
                  <a:txBody>
                    <a:bodyPr/>
                    <a:lstStyle/>
                    <a:p>
                      <a:pPr marL="0" marR="0" algn="ctr">
                        <a:spcBef>
                          <a:spcPts val="0"/>
                        </a:spcBef>
                        <a:spcAft>
                          <a:spcPts val="0"/>
                        </a:spcAft>
                      </a:pPr>
                      <a:r>
                        <a:rPr lang="en-US" sz="1400" dirty="0">
                          <a:effectLst/>
                        </a:rPr>
                        <a:t>Sr. No.</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1400" dirty="0">
                          <a:effectLst/>
                        </a:rPr>
                        <a:t>Algorithm</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spcBef>
                          <a:spcPts val="0"/>
                        </a:spcBef>
                        <a:spcAft>
                          <a:spcPts val="0"/>
                        </a:spcAft>
                      </a:pPr>
                      <a:r>
                        <a:rPr lang="en-US" sz="1400" dirty="0">
                          <a:effectLst/>
                        </a:rPr>
                        <a:t>Accuracy</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608606564"/>
                  </a:ext>
                </a:extLst>
              </a:tr>
              <a:tr h="331439">
                <a:tc>
                  <a:txBody>
                    <a:bodyPr/>
                    <a:lstStyle/>
                    <a:p>
                      <a:pPr marL="0" marR="0">
                        <a:spcBef>
                          <a:spcPts val="0"/>
                        </a:spcBef>
                        <a:spcAft>
                          <a:spcPts val="0"/>
                        </a:spcAft>
                      </a:pPr>
                      <a:r>
                        <a:rPr lang="en-US" sz="550" dirty="0">
                          <a:effectLst/>
                        </a:rPr>
                        <a:t> </a:t>
                      </a:r>
                      <a:endParaRPr lang="en-US" sz="1000" dirty="0">
                        <a:effectLst/>
                      </a:endParaRPr>
                    </a:p>
                    <a:p>
                      <a:pPr marL="0" marR="0" algn="ctr">
                        <a:lnSpc>
                          <a:spcPts val="1550"/>
                        </a:lnSpc>
                        <a:spcBef>
                          <a:spcPts val="0"/>
                        </a:spcBef>
                        <a:spcAft>
                          <a:spcPts val="0"/>
                        </a:spcAft>
                      </a:pPr>
                      <a:r>
                        <a:rPr lang="en-US" sz="1400" dirty="0">
                          <a:effectLst/>
                        </a:rPr>
                        <a:t>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550" dirty="0">
                          <a:effectLst/>
                        </a:rPr>
                        <a:t> </a:t>
                      </a:r>
                      <a:endParaRPr lang="en-US" sz="1000" dirty="0">
                        <a:effectLst/>
                      </a:endParaRPr>
                    </a:p>
                    <a:p>
                      <a:pPr marL="0" marR="0" algn="ctr">
                        <a:lnSpc>
                          <a:spcPts val="1550"/>
                        </a:lnSpc>
                        <a:spcBef>
                          <a:spcPts val="0"/>
                        </a:spcBef>
                        <a:spcAft>
                          <a:spcPts val="0"/>
                        </a:spcAft>
                      </a:pPr>
                      <a:r>
                        <a:rPr lang="en-US" sz="1400" dirty="0">
                          <a:effectLst/>
                        </a:rPr>
                        <a:t>Random Forest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550" dirty="0">
                          <a:effectLst/>
                        </a:rPr>
                        <a:t> </a:t>
                      </a:r>
                      <a:endParaRPr lang="en-US" sz="1000" dirty="0">
                        <a:effectLst/>
                      </a:endParaRPr>
                    </a:p>
                    <a:p>
                      <a:pPr marL="0" marR="0" algn="ctr">
                        <a:lnSpc>
                          <a:spcPts val="1550"/>
                        </a:lnSpc>
                        <a:spcBef>
                          <a:spcPts val="0"/>
                        </a:spcBef>
                        <a:spcAft>
                          <a:spcPts val="0"/>
                        </a:spcAft>
                      </a:pPr>
                      <a:r>
                        <a:rPr lang="en-US" sz="1400" dirty="0">
                          <a:effectLst/>
                        </a:rPr>
                        <a:t>95.03%</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981237871"/>
                  </a:ext>
                </a:extLst>
              </a:tr>
              <a:tr h="425148">
                <a:tc>
                  <a:txBody>
                    <a:bodyPr/>
                    <a:lstStyle/>
                    <a:p>
                      <a:pPr marL="0" marR="0">
                        <a:spcBef>
                          <a:spcPts val="0"/>
                        </a:spcBef>
                        <a:spcAft>
                          <a:spcPts val="0"/>
                        </a:spcAft>
                      </a:pPr>
                      <a:r>
                        <a:rPr lang="en-US" sz="450" dirty="0">
                          <a:effectLst/>
                        </a:rPr>
                        <a:t> </a:t>
                      </a:r>
                      <a:endParaRPr lang="en-US" sz="1000" dirty="0">
                        <a:effectLst/>
                      </a:endParaRPr>
                    </a:p>
                    <a:p>
                      <a:pPr marL="0" marR="0" algn="ctr">
                        <a:lnSpc>
                          <a:spcPts val="1550"/>
                        </a:lnSpc>
                        <a:spcBef>
                          <a:spcPts val="0"/>
                        </a:spcBef>
                        <a:spcAft>
                          <a:spcPts val="0"/>
                        </a:spcAft>
                      </a:pPr>
                      <a:r>
                        <a:rPr lang="en-US" sz="1400" dirty="0">
                          <a:effectLst/>
                        </a:rPr>
                        <a:t>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450" dirty="0">
                          <a:effectLst/>
                        </a:rPr>
                        <a:t> </a:t>
                      </a:r>
                      <a:endParaRPr lang="en-US" sz="1000" dirty="0">
                        <a:effectLst/>
                      </a:endParaRPr>
                    </a:p>
                    <a:p>
                      <a:pPr marL="0" marR="0" algn="ctr">
                        <a:lnSpc>
                          <a:spcPts val="1550"/>
                        </a:lnSpc>
                        <a:spcBef>
                          <a:spcPts val="0"/>
                        </a:spcBef>
                        <a:spcAft>
                          <a:spcPts val="0"/>
                        </a:spcAft>
                      </a:pPr>
                      <a:r>
                        <a:rPr lang="en-US" sz="1400" dirty="0">
                          <a:effectLst/>
                        </a:rPr>
                        <a:t>Decision Tree</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450" dirty="0">
                          <a:effectLst/>
                        </a:rPr>
                        <a:t> </a:t>
                      </a:r>
                      <a:endParaRPr lang="en-US" sz="1000" dirty="0">
                        <a:effectLst/>
                      </a:endParaRPr>
                    </a:p>
                    <a:p>
                      <a:pPr marL="0" marR="0" algn="ctr">
                        <a:lnSpc>
                          <a:spcPts val="1550"/>
                        </a:lnSpc>
                        <a:spcBef>
                          <a:spcPts val="0"/>
                        </a:spcBef>
                        <a:spcAft>
                          <a:spcPts val="0"/>
                        </a:spcAft>
                      </a:pPr>
                      <a:r>
                        <a:rPr lang="en-US" sz="1400" dirty="0">
                          <a:effectLst/>
                        </a:rPr>
                        <a:t>93.47%</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663053712"/>
                  </a:ext>
                </a:extLst>
              </a:tr>
              <a:tr h="412098">
                <a:tc>
                  <a:txBody>
                    <a:bodyPr/>
                    <a:lstStyle/>
                    <a:p>
                      <a:pPr marL="0" marR="0">
                        <a:spcBef>
                          <a:spcPts val="0"/>
                        </a:spcBef>
                        <a:spcAft>
                          <a:spcPts val="0"/>
                        </a:spcAft>
                      </a:pPr>
                      <a:r>
                        <a:rPr lang="en-US" sz="550" dirty="0">
                          <a:effectLst/>
                        </a:rPr>
                        <a:t> </a:t>
                      </a:r>
                      <a:endParaRPr lang="en-US" sz="1000" dirty="0">
                        <a:effectLst/>
                      </a:endParaRPr>
                    </a:p>
                    <a:p>
                      <a:pPr marL="0" marR="0" algn="ctr">
                        <a:lnSpc>
                          <a:spcPts val="1550"/>
                        </a:lnSpc>
                        <a:spcBef>
                          <a:spcPts val="0"/>
                        </a:spcBef>
                        <a:spcAft>
                          <a:spcPts val="0"/>
                        </a:spcAft>
                      </a:pPr>
                      <a:r>
                        <a:rPr lang="en-US" sz="1400" dirty="0">
                          <a:effectLst/>
                        </a:rPr>
                        <a:t>3.</a:t>
                      </a:r>
                      <a:endParaRPr lang="en-US" sz="1000" dirty="0">
                        <a:effectLst/>
                      </a:endParaRPr>
                    </a:p>
                    <a:p>
                      <a:pPr marL="0" marR="0">
                        <a:spcBef>
                          <a:spcPts val="0"/>
                        </a:spcBef>
                        <a:spcAft>
                          <a:spcPts val="0"/>
                        </a:spcAft>
                      </a:pPr>
                      <a:r>
                        <a:rPr lang="en-US" sz="45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550" dirty="0">
                          <a:effectLst/>
                        </a:rPr>
                        <a:t> </a:t>
                      </a:r>
                      <a:endParaRPr lang="en-US" sz="1000" dirty="0">
                        <a:effectLst/>
                      </a:endParaRPr>
                    </a:p>
                    <a:p>
                      <a:pPr marL="0" marR="0" algn="ctr">
                        <a:lnSpc>
                          <a:spcPts val="1550"/>
                        </a:lnSpc>
                        <a:spcBef>
                          <a:spcPts val="0"/>
                        </a:spcBef>
                        <a:spcAft>
                          <a:spcPts val="0"/>
                        </a:spcAft>
                      </a:pPr>
                      <a:r>
                        <a:rPr lang="en-US" sz="1400" dirty="0">
                          <a:effectLst/>
                        </a:rPr>
                        <a:t>KNN</a:t>
                      </a:r>
                      <a:endParaRPr lang="en-US" sz="1000" dirty="0">
                        <a:effectLst/>
                      </a:endParaRPr>
                    </a:p>
                    <a:p>
                      <a:pPr marL="0" marR="0">
                        <a:spcBef>
                          <a:spcPts val="0"/>
                        </a:spcBef>
                        <a:spcAft>
                          <a:spcPts val="0"/>
                        </a:spcAft>
                      </a:pPr>
                      <a:r>
                        <a:rPr lang="en-US" sz="45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spcBef>
                          <a:spcPts val="0"/>
                        </a:spcBef>
                        <a:spcAft>
                          <a:spcPts val="0"/>
                        </a:spcAft>
                      </a:pPr>
                      <a:r>
                        <a:rPr lang="en-US" sz="550" dirty="0">
                          <a:effectLst/>
                        </a:rPr>
                        <a:t> </a:t>
                      </a:r>
                      <a:endParaRPr lang="en-US" sz="1000" dirty="0">
                        <a:effectLst/>
                      </a:endParaRPr>
                    </a:p>
                    <a:p>
                      <a:pPr marL="0" marR="0" algn="ctr">
                        <a:lnSpc>
                          <a:spcPts val="1550"/>
                        </a:lnSpc>
                        <a:spcBef>
                          <a:spcPts val="0"/>
                        </a:spcBef>
                        <a:spcAft>
                          <a:spcPts val="0"/>
                        </a:spcAft>
                      </a:pPr>
                      <a:r>
                        <a:rPr lang="en-US" sz="1400" dirty="0">
                          <a:effectLst/>
                        </a:rPr>
                        <a:t>44.95%</a:t>
                      </a:r>
                      <a:endParaRPr lang="en-US" sz="1000" dirty="0">
                        <a:effectLst/>
                      </a:endParaRPr>
                    </a:p>
                    <a:p>
                      <a:pPr marL="0" marR="0">
                        <a:spcBef>
                          <a:spcPts val="0"/>
                        </a:spcBef>
                        <a:spcAft>
                          <a:spcPts val="0"/>
                        </a:spcAft>
                      </a:pPr>
                      <a:r>
                        <a:rPr lang="en-US" sz="45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88372722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196F0B-482F-40BF-8929-A170BB0A4CF1}"/>
              </a:ext>
            </a:extLst>
          </p:cNvPr>
          <p:cNvSpPr>
            <a:spLocks noGrp="1"/>
          </p:cNvSpPr>
          <p:nvPr>
            <p:ph type="body" idx="1"/>
          </p:nvPr>
        </p:nvSpPr>
        <p:spPr>
          <a:xfrm>
            <a:off x="902524" y="3811979"/>
            <a:ext cx="7196447" cy="756821"/>
          </a:xfrm>
        </p:spPr>
        <p:txBody>
          <a:bodyPr/>
          <a:lstStyle/>
          <a:p>
            <a:pPr marL="114300" indent="0">
              <a:buNone/>
            </a:pPr>
            <a:r>
              <a:rPr lang="en-US" dirty="0">
                <a:latin typeface="Times New Roman" panose="02020603050405020304" pitchFamily="18" charset="0"/>
                <a:cs typeface="Times New Roman" panose="02020603050405020304" pitchFamily="18" charset="0"/>
              </a:rPr>
              <a:t>This is the Classification report of our model which shows average precision, average recall and average F1-score as 95%.</a:t>
            </a:r>
          </a:p>
          <a:p>
            <a:pPr marL="114300" indent="0">
              <a:buNone/>
            </a:pPr>
            <a:endParaRPr lang="en-US" dirty="0"/>
          </a:p>
        </p:txBody>
      </p:sp>
      <p:pic>
        <p:nvPicPr>
          <p:cNvPr id="9219" name="Picture 3">
            <a:extLst>
              <a:ext uri="{FF2B5EF4-FFF2-40B4-BE49-F238E27FC236}">
                <a16:creationId xmlns:a16="http://schemas.microsoft.com/office/drawing/2014/main" id="{927CCA6C-6E8E-49FF-9388-9BBB4517D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344" y="574700"/>
            <a:ext cx="6893627" cy="313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461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3419AA-31BC-42A5-B191-9CA9D7A62DD3}"/>
              </a:ext>
            </a:extLst>
          </p:cNvPr>
          <p:cNvSpPr>
            <a:spLocks noGrp="1"/>
          </p:cNvSpPr>
          <p:nvPr>
            <p:ph type="body" idx="1"/>
          </p:nvPr>
        </p:nvSpPr>
        <p:spPr>
          <a:xfrm>
            <a:off x="807522" y="3811978"/>
            <a:ext cx="6863938" cy="719341"/>
          </a:xfrm>
        </p:spPr>
        <p:txBody>
          <a:bodyPr/>
          <a:lstStyle/>
          <a:p>
            <a:pPr marL="114300" indent="0">
              <a:buNone/>
            </a:pPr>
            <a:r>
              <a:rPr lang="en-US" dirty="0">
                <a:latin typeface="Times New Roman" panose="02020603050405020304" pitchFamily="18" charset="0"/>
                <a:cs typeface="Times New Roman" panose="02020603050405020304" pitchFamily="18" charset="0"/>
              </a:rPr>
              <a:t>Confusion Matrix shows that our model has correctly predicted 2464 of 2531 Non-flagged sentences, 3448 of 3620 Flagged sentences and 2520 of 2730 Highly-flagged sentences.</a:t>
            </a:r>
          </a:p>
          <a:p>
            <a:pPr marL="114300" indent="0">
              <a:buNone/>
            </a:pPr>
            <a:endParaRPr lang="en-US" dirty="0"/>
          </a:p>
        </p:txBody>
      </p:sp>
      <p:pic>
        <p:nvPicPr>
          <p:cNvPr id="10242" name="Picture 2">
            <a:extLst>
              <a:ext uri="{FF2B5EF4-FFF2-40B4-BE49-F238E27FC236}">
                <a16:creationId xmlns:a16="http://schemas.microsoft.com/office/drawing/2014/main" id="{F369B4B1-E469-4962-9300-F3CE3FE79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426" y="902525"/>
            <a:ext cx="5225143" cy="277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24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5. Conclusion &amp; Future Scope</a:t>
            </a:r>
            <a:endParaRPr b="1" dirty="0">
              <a:latin typeface="Times New Roman"/>
              <a:ea typeface="Times New Roman"/>
              <a:cs typeface="Times New Roman"/>
              <a:sym typeface="Times New Roman"/>
            </a:endParaRPr>
          </a:p>
        </p:txBody>
      </p:sp>
      <p:sp>
        <p:nvSpPr>
          <p:cNvPr id="209" name="Google Shape;209;p38"/>
          <p:cNvSpPr txBox="1">
            <a:spLocks noGrp="1"/>
          </p:cNvSpPr>
          <p:nvPr>
            <p:ph type="body" idx="1"/>
          </p:nvPr>
        </p:nvSpPr>
        <p:spPr>
          <a:xfrm>
            <a:off x="311700" y="1058224"/>
            <a:ext cx="8520600" cy="3748554"/>
          </a:xfrm>
          <a:prstGeom prst="rect">
            <a:avLst/>
          </a:prstGeom>
        </p:spPr>
        <p:txBody>
          <a:bodyPr spcFirstLastPara="1" wrap="square" lIns="91425" tIns="91425" rIns="91425" bIns="91425" anchor="t" anchorCtr="0">
            <a:noAutofit/>
          </a:bodyPr>
          <a:lstStyle/>
          <a:p>
            <a:pPr marL="0" indent="0">
              <a:buNone/>
            </a:pPr>
            <a:r>
              <a:rPr lang="en-US" sz="2000" dirty="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Our system is used for the betterment of the People and it is widely used for young age who are more prone to involve in these activities. It will give a chatting interface for the users where several users can chat with each other having a common room. From that text field, we will extract the message and if the count of the message is 10 so it will apply the ML model and predict the frequency for each sentence. Finally, it will calculate the average of all the frequencies and will be compared with the threshold frequency i.e., we have set the threshold frequency as 49.99. If the average frequency is greater than 49.99 it will display malicious activity detected else it will display malicious activity not detected. For the classification model, we have used a random forest classifier which creates no. of decision trees using random samples and based on voting it gives output.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0020B9-895A-418E-9879-4BFD0245CC81}"/>
              </a:ext>
            </a:extLst>
          </p:cNvPr>
          <p:cNvSpPr>
            <a:spLocks noGrp="1"/>
          </p:cNvSpPr>
          <p:nvPr>
            <p:ph type="body" idx="1"/>
          </p:nvPr>
        </p:nvSpPr>
        <p:spPr>
          <a:xfrm>
            <a:off x="311700" y="914400"/>
            <a:ext cx="8520600" cy="3654400"/>
          </a:xfrm>
        </p:spPr>
        <p:txBody>
          <a:bodyPr/>
          <a:lstStyle/>
          <a:p>
            <a:pPr marL="114300" indent="0">
              <a:buNone/>
            </a:pPr>
            <a:r>
              <a:rPr lang="en-US" sz="2000" dirty="0">
                <a:latin typeface="Times New Roman" panose="02020603050405020304" pitchFamily="18" charset="0"/>
                <a:cs typeface="Times New Roman" panose="02020603050405020304" pitchFamily="18" charset="0"/>
              </a:rPr>
              <a:t>Future Scope </a:t>
            </a:r>
          </a:p>
          <a:p>
            <a:pPr marL="114300" indent="0">
              <a:buNone/>
            </a:pPr>
            <a:r>
              <a:rPr lang="en-US" dirty="0">
                <a:latin typeface="Times New Roman" panose="02020603050405020304" pitchFamily="18" charset="0"/>
                <a:cs typeface="Times New Roman" panose="02020603050405020304" pitchFamily="18" charset="0"/>
              </a:rPr>
              <a:t>    We’ll create the system where the user needs to log in using his contact number and also need to enter the guardian contact number where we can send the notification as some malicious activity is there. Also, the GUI of the chatting system will be made attractive as well as responsive for all the window sizes and will add more functionality where users can share images and other media like other chatting systems. </a:t>
            </a:r>
          </a:p>
          <a:p>
            <a:pPr marL="114300" indent="0">
              <a:buNone/>
            </a:pPr>
            <a:r>
              <a:rPr lang="en-US" dirty="0">
                <a:latin typeface="Times New Roman" panose="02020603050405020304" pitchFamily="18" charset="0"/>
                <a:cs typeface="Times New Roman" panose="02020603050405020304" pitchFamily="18" charset="0"/>
              </a:rPr>
              <a:t>    As of now, we are running our chatting system on localhost, but in the future, we’ll try to convert our application to a website as well as a mobile app that can be directly downloaded from the play store and can be used for chatting</a:t>
            </a:r>
          </a:p>
        </p:txBody>
      </p:sp>
    </p:spTree>
    <p:extLst>
      <p:ext uri="{BB962C8B-B14F-4D97-AF65-F5344CB8AC3E}">
        <p14:creationId xmlns:p14="http://schemas.microsoft.com/office/powerpoint/2010/main" val="2815471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1"/>
            <a:ext cx="8520600" cy="5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6. References</a:t>
            </a:r>
            <a:endParaRPr b="1" dirty="0">
              <a:latin typeface="Times New Roman"/>
              <a:ea typeface="Times New Roman"/>
              <a:cs typeface="Times New Roman"/>
              <a:sym typeface="Times New Roman"/>
            </a:endParaRPr>
          </a:p>
        </p:txBody>
      </p:sp>
      <p:sp>
        <p:nvSpPr>
          <p:cNvPr id="215" name="Google Shape;215;p39"/>
          <p:cNvSpPr txBox="1">
            <a:spLocks noGrp="1"/>
          </p:cNvSpPr>
          <p:nvPr>
            <p:ph type="body" idx="1"/>
          </p:nvPr>
        </p:nvSpPr>
        <p:spPr>
          <a:xfrm>
            <a:off x="311700" y="546265"/>
            <a:ext cx="8520600" cy="4272870"/>
          </a:xfrm>
          <a:prstGeom prst="rect">
            <a:avLst/>
          </a:prstGeom>
        </p:spPr>
        <p:txBody>
          <a:bodyPr spcFirstLastPara="1" wrap="square" lIns="91425" tIns="91425" rIns="91425" bIns="91425" anchor="t" anchorCtr="0">
            <a:noAutofit/>
          </a:bodyPr>
          <a:lstStyle/>
          <a:p>
            <a:pPr>
              <a:buFont typeface="+mj-lt"/>
              <a:buAutoNum type="arabicPeriod"/>
            </a:pPr>
            <a:r>
              <a:rPr lang="en-US" dirty="0">
                <a:latin typeface="Times New Roman" panose="02020603050405020304" pitchFamily="18" charset="0"/>
                <a:cs typeface="Times New Roman" panose="02020603050405020304" pitchFamily="18" charset="0"/>
              </a:rPr>
              <a:t>Behavioral analysis of internet messaging and malicious activity detection, K. Srividya, A. Mary </a:t>
            </a:r>
            <a:r>
              <a:rPr lang="en-US" dirty="0" err="1">
                <a:latin typeface="Times New Roman" panose="02020603050405020304" pitchFamily="18" charset="0"/>
                <a:cs typeface="Times New Roman" panose="02020603050405020304" pitchFamily="18" charset="0"/>
              </a:rPr>
              <a:t>Sowjanya</a:t>
            </a:r>
            <a:r>
              <a:rPr lang="en-US" dirty="0">
                <a:latin typeface="Times New Roman" panose="02020603050405020304" pitchFamily="18" charset="0"/>
                <a:cs typeface="Times New Roman" panose="02020603050405020304" pitchFamily="18" charset="0"/>
              </a:rPr>
              <a:t>, 2016 International Conference on Advances in Human Machine Interaction (HMI), </a:t>
            </a:r>
            <a:r>
              <a:rPr lang="en-US" dirty="0" err="1">
                <a:latin typeface="Times New Roman" panose="02020603050405020304" pitchFamily="18" charset="0"/>
                <a:cs typeface="Times New Roman" panose="02020603050405020304" pitchFamily="18" charset="0"/>
              </a:rPr>
              <a:t>Doddaballapur</a:t>
            </a:r>
            <a:r>
              <a:rPr lang="en-US" dirty="0">
                <a:latin typeface="Times New Roman" panose="02020603050405020304" pitchFamily="18" charset="0"/>
                <a:cs typeface="Times New Roman" panose="02020603050405020304" pitchFamily="18" charset="0"/>
              </a:rPr>
              <a:t>, India</a:t>
            </a:r>
          </a:p>
          <a:p>
            <a:pPr>
              <a:buFont typeface="+mj-lt"/>
              <a:buAutoNum type="arabicPeriod"/>
            </a:pPr>
            <a:r>
              <a:rPr lang="en-US" dirty="0">
                <a:latin typeface="Times New Roman" panose="02020603050405020304" pitchFamily="18" charset="0"/>
                <a:cs typeface="Times New Roman" panose="02020603050405020304" pitchFamily="18" charset="0"/>
              </a:rPr>
              <a:t>Automatic search of the malicious messages in the internet of things systems on the example of an intelligent detection of the unnatural agents requests, Anastasia </a:t>
            </a:r>
            <a:r>
              <a:rPr lang="en-US" dirty="0" err="1">
                <a:latin typeface="Times New Roman" panose="02020603050405020304" pitchFamily="18" charset="0"/>
                <a:cs typeface="Times New Roman" panose="02020603050405020304" pitchFamily="18" charset="0"/>
              </a:rPr>
              <a:t>Iskhakova</a:t>
            </a:r>
            <a:r>
              <a:rPr lang="en-US" dirty="0">
                <a:latin typeface="Times New Roman" panose="02020603050405020304" pitchFamily="18" charset="0"/>
                <a:cs typeface="Times New Roman" panose="02020603050405020304" pitchFamily="18" charset="0"/>
              </a:rPr>
              <a:t>, Roman </a:t>
            </a:r>
            <a:r>
              <a:rPr lang="en-US" dirty="0" err="1">
                <a:latin typeface="Times New Roman" panose="02020603050405020304" pitchFamily="18" charset="0"/>
                <a:cs typeface="Times New Roman" panose="02020603050405020304" pitchFamily="18" charset="0"/>
              </a:rPr>
              <a:t>Meshcheryakov</a:t>
            </a:r>
            <a:r>
              <a:rPr lang="en-US" dirty="0">
                <a:latin typeface="Times New Roman" panose="02020603050405020304" pitchFamily="18" charset="0"/>
                <a:cs typeface="Times New Roman" panose="02020603050405020304" pitchFamily="18" charset="0"/>
              </a:rPr>
              <a:t>, 2017 Second Russia and Pacific Conference on Computer Technology and Applications (RPC), Vladivostok, Russia</a:t>
            </a:r>
          </a:p>
          <a:p>
            <a:pPr>
              <a:buFont typeface="+mj-lt"/>
              <a:buAutoNum type="arabicPeriod"/>
            </a:pPr>
            <a:r>
              <a:rPr lang="en-US" dirty="0">
                <a:latin typeface="Times New Roman" panose="02020603050405020304" pitchFamily="18" charset="0"/>
                <a:cs typeface="Times New Roman" panose="02020603050405020304" pitchFamily="18" charset="0"/>
              </a:rPr>
              <a:t>Automatic detection of psychological distress indicators and severity assessment in crisis hotline conversations, Maciej </a:t>
            </a:r>
            <a:r>
              <a:rPr lang="en-US" dirty="0" err="1">
                <a:latin typeface="Times New Roman" panose="02020603050405020304" pitchFamily="18" charset="0"/>
                <a:cs typeface="Times New Roman" panose="02020603050405020304" pitchFamily="18" charset="0"/>
              </a:rPr>
              <a:t>Pacula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Talya</a:t>
            </a:r>
            <a:r>
              <a:rPr lang="en-US" dirty="0">
                <a:latin typeface="Times New Roman" panose="02020603050405020304" pitchFamily="18" charset="0"/>
                <a:cs typeface="Times New Roman" panose="02020603050405020304" pitchFamily="18" charset="0"/>
              </a:rPr>
              <a:t> Meltzer, Michael Crystal, Amit Srivastava, Brian Marx, 2014 IEEE International Conference on Acoustics, Speech and Signal Processing (ICASSP), Florence, Italy</a:t>
            </a:r>
          </a:p>
          <a:p>
            <a:pPr>
              <a:buFont typeface="+mj-lt"/>
              <a:buAutoNum type="arabicPeriod"/>
            </a:pPr>
            <a:r>
              <a:rPr lang="e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Deep Learning for Detecting Cyberbullying Across Multiple Social Media Platforms, Sweta Agrawal, Amit </a:t>
            </a:r>
            <a:r>
              <a:rPr lang="en-US" dirty="0" err="1">
                <a:latin typeface="Times New Roman" panose="02020603050405020304" pitchFamily="18" charset="0"/>
                <a:cs typeface="Times New Roman" panose="02020603050405020304" pitchFamily="18" charset="0"/>
              </a:rPr>
              <a:t>Awekar</a:t>
            </a:r>
            <a:r>
              <a:rPr lang="en-US" dirty="0">
                <a:latin typeface="Times New Roman" panose="02020603050405020304" pitchFamily="18" charset="0"/>
                <a:cs typeface="Times New Roman" panose="02020603050405020304" pitchFamily="18" charset="0"/>
              </a:rPr>
              <a:t>, Accepted for ECIR 2018</a:t>
            </a:r>
          </a:p>
          <a:p>
            <a:pPr marL="114300" indent="0">
              <a:buNone/>
            </a:pPr>
            <a:r>
              <a:rPr lang="en" dirty="0"/>
              <a:t>            </a:t>
            </a:r>
            <a:endParaRPr dirty="0"/>
          </a:p>
          <a:p>
            <a:pPr marL="114300" lvl="0" indent="0" algn="l" rtl="0">
              <a:spcBef>
                <a:spcPts val="0"/>
              </a:spcBef>
              <a:spcAft>
                <a:spcPts val="0"/>
              </a:spcAft>
              <a:buSzPts val="1800"/>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7.Bibliography</a:t>
            </a:r>
            <a:endParaRPr b="1">
              <a:latin typeface="Times New Roman"/>
              <a:ea typeface="Times New Roman"/>
              <a:cs typeface="Times New Roman"/>
              <a:sym typeface="Times New Roman"/>
            </a:endParaRPr>
          </a:p>
        </p:txBody>
      </p:sp>
      <p:sp>
        <p:nvSpPr>
          <p:cNvPr id="221" name="Google Shape;221;p4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latin typeface="Times New Roman" panose="02020603050405020304" pitchFamily="18" charset="0"/>
                <a:cs typeface="Times New Roman" panose="02020603050405020304" pitchFamily="18" charset="0"/>
              </a:rPr>
              <a:t>Sentiment Classification with Python, Susan Li, Sep 8, 2018, Toronto, Canada.</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Random Forest Algorithm-An overview, Great Learning Team, Feb19, 2020</a:t>
            </a:r>
          </a:p>
          <a:p>
            <a:pPr lvl="0"/>
            <a:r>
              <a:rPr lang="en-US" dirty="0">
                <a:latin typeface="Times New Roman" panose="02020603050405020304" pitchFamily="18" charset="0"/>
                <a:cs typeface="Times New Roman" panose="02020603050405020304" pitchFamily="18" charset="0"/>
              </a:rPr>
              <a:t>Getting into Random Forest Algorithms, </a:t>
            </a:r>
            <a:r>
              <a:rPr lang="en-US" dirty="0" err="1">
                <a:latin typeface="Times New Roman" panose="02020603050405020304" pitchFamily="18" charset="0"/>
                <a:cs typeface="Times New Roman" panose="02020603050405020304" pitchFamily="18" charset="0"/>
              </a:rPr>
              <a:t>Nibin</a:t>
            </a:r>
            <a:r>
              <a:rPr lang="en-US" dirty="0">
                <a:latin typeface="Times New Roman" panose="02020603050405020304" pitchFamily="18" charset="0"/>
                <a:cs typeface="Times New Roman" panose="02020603050405020304" pitchFamily="18" charset="0"/>
              </a:rPr>
              <a:t>, April 30, 2021.</a:t>
            </a:r>
          </a:p>
          <a:p>
            <a:r>
              <a:rPr lang="en-US" dirty="0">
                <a:latin typeface="Times New Roman" panose="02020603050405020304" pitchFamily="18" charset="0"/>
                <a:cs typeface="Times New Roman" panose="02020603050405020304" pitchFamily="18" charset="0"/>
              </a:rPr>
              <a:t>Split your dataset with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Mirko </a:t>
            </a:r>
            <a:r>
              <a:rPr lang="en-US" dirty="0" err="1">
                <a:latin typeface="Times New Roman" panose="02020603050405020304" pitchFamily="18" charset="0"/>
                <a:cs typeface="Times New Roman" panose="02020603050405020304" pitchFamily="18" charset="0"/>
              </a:rPr>
              <a:t>Stojiljkovic</a:t>
            </a:r>
            <a:r>
              <a:rPr lang="en-US" dirty="0">
                <a:latin typeface="Times New Roman" panose="02020603050405020304" pitchFamily="18" charset="0"/>
                <a:cs typeface="Times New Roman" panose="02020603050405020304" pitchFamily="18" charset="0"/>
              </a:rPr>
              <a:t>, Nov 23, 2020.</a:t>
            </a:r>
          </a:p>
          <a:p>
            <a:pPr lvl="0"/>
            <a:r>
              <a:rPr lang="en-US" dirty="0">
                <a:latin typeface="Times New Roman" panose="02020603050405020304" pitchFamily="18" charset="0"/>
                <a:cs typeface="Times New Roman" panose="02020603050405020304" pitchFamily="18" charset="0"/>
              </a:rPr>
              <a:t>Decision Tree Algorithm for Classification. </a:t>
            </a:r>
            <a:r>
              <a:rPr lang="en-US" dirty="0" err="1">
                <a:latin typeface="Times New Roman" panose="02020603050405020304" pitchFamily="18" charset="0"/>
                <a:cs typeface="Times New Roman" panose="02020603050405020304" pitchFamily="18" charset="0"/>
              </a:rPr>
              <a:t>Akshay</a:t>
            </a:r>
            <a:r>
              <a:rPr lang="en-US" dirty="0">
                <a:latin typeface="Times New Roman" panose="02020603050405020304" pitchFamily="18" charset="0"/>
                <a:cs typeface="Times New Roman" panose="02020603050405020304" pitchFamily="18" charset="0"/>
              </a:rPr>
              <a:t> Sharma, Feb 25, 2021.</a:t>
            </a:r>
          </a:p>
          <a:p>
            <a:r>
              <a:rPr lang="en-US" dirty="0" err="1">
                <a:latin typeface="Times New Roman" panose="02020603050405020304" pitchFamily="18" charset="0"/>
                <a:cs typeface="Times New Roman" panose="02020603050405020304" pitchFamily="18" charset="0"/>
              </a:rPr>
              <a:t>Tf-idf</a:t>
            </a:r>
            <a:r>
              <a:rPr lang="en-US" dirty="0">
                <a:latin typeface="Times New Roman" panose="02020603050405020304" pitchFamily="18" charset="0"/>
                <a:cs typeface="Times New Roman" panose="02020603050405020304" pitchFamily="18" charset="0"/>
              </a:rPr>
              <a:t> Vectorizer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Mukesh Chaudhary, April 20, 2020. </a:t>
            </a:r>
          </a:p>
          <a:p>
            <a:r>
              <a:rPr lang="en-US" dirty="0">
                <a:latin typeface="Times New Roman" panose="02020603050405020304" pitchFamily="18" charset="0"/>
                <a:cs typeface="Times New Roman" panose="02020603050405020304" pitchFamily="18" charset="0"/>
              </a:rPr>
              <a:t>Introduction to K-Nearest </a:t>
            </a:r>
            <a:r>
              <a:rPr lang="en-US" dirty="0" err="1">
                <a:latin typeface="Times New Roman" panose="02020603050405020304" pitchFamily="18" charset="0"/>
                <a:cs typeface="Times New Roman" panose="02020603050405020304" pitchFamily="18" charset="0"/>
              </a:rPr>
              <a:t>Neighbours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Tavish</a:t>
            </a:r>
            <a:r>
              <a:rPr lang="en-US" dirty="0">
                <a:latin typeface="Times New Roman" panose="02020603050405020304" pitchFamily="18" charset="0"/>
                <a:cs typeface="Times New Roman" panose="02020603050405020304" pitchFamily="18" charset="0"/>
              </a:rPr>
              <a:t> Srivastava, March 25, 2018.</a:t>
            </a:r>
          </a:p>
          <a:p>
            <a:r>
              <a:rPr lang="en-US" dirty="0">
                <a:latin typeface="Times New Roman" panose="02020603050405020304" pitchFamily="18" charset="0"/>
                <a:cs typeface="Times New Roman" panose="02020603050405020304" pitchFamily="18" charset="0"/>
              </a:rPr>
              <a:t>Natural Language processing feature engineering using </a:t>
            </a:r>
            <a:r>
              <a:rPr lang="en-US" dirty="0" err="1">
                <a:latin typeface="Times New Roman" panose="02020603050405020304" pitchFamily="18" charset="0"/>
                <a:cs typeface="Times New Roman" panose="02020603050405020304" pitchFamily="18" charset="0"/>
              </a:rPr>
              <a:t>tfidf</a:t>
            </a:r>
            <a:r>
              <a:rPr lang="en-US" dirty="0">
                <a:latin typeface="Times New Roman" panose="02020603050405020304" pitchFamily="18" charset="0"/>
                <a:cs typeface="Times New Roman" panose="02020603050405020304" pitchFamily="18" charset="0"/>
              </a:rPr>
              <a:t>, Cory </a:t>
            </a:r>
            <a:r>
              <a:rPr lang="en-US" dirty="0" err="1">
                <a:latin typeface="Times New Roman" panose="02020603050405020304" pitchFamily="18" charset="0"/>
                <a:cs typeface="Times New Roman" panose="02020603050405020304" pitchFamily="18" charset="0"/>
              </a:rPr>
              <a:t>Maklin</a:t>
            </a:r>
            <a:r>
              <a:rPr lang="en-US" dirty="0">
                <a:latin typeface="Times New Roman" panose="02020603050405020304" pitchFamily="18" charset="0"/>
                <a:cs typeface="Times New Roman" panose="02020603050405020304" pitchFamily="18" charset="0"/>
              </a:rPr>
              <a:t>, May 5, 2019</a:t>
            </a:r>
          </a:p>
          <a:p>
            <a:endParaRPr lang="en-US" dirty="0"/>
          </a:p>
          <a:p>
            <a:pPr marL="114300" lvl="0" indent="0" algn="l" rtl="0">
              <a:spcBef>
                <a:spcPts val="0"/>
              </a:spcBef>
              <a:spcAft>
                <a:spcPts val="0"/>
              </a:spcAft>
              <a:buSzPts val="1800"/>
              <a:buNone/>
            </a:pPr>
            <a:r>
              <a:rPr lang="en"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265814"/>
            <a:ext cx="8520600" cy="7924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1.1 Abstract</a:t>
            </a: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914400"/>
            <a:ext cx="8520600" cy="3818237"/>
          </a:xfrm>
          <a:prstGeom prst="rect">
            <a:avLst/>
          </a:prstGeom>
        </p:spPr>
        <p:txBody>
          <a:bodyPr spcFirstLastPara="1" wrap="square" lIns="91425" tIns="91425" rIns="91425" bIns="91425" anchor="t" anchorCtr="0">
            <a:noAutofit/>
          </a:bodyPr>
          <a:lstStyle/>
          <a:p>
            <a:pPr marL="114300" indent="0">
              <a:buNone/>
            </a:pPr>
            <a:r>
              <a:rPr lang="en-US" dirty="0">
                <a:latin typeface="Times New Roman" panose="02020603050405020304" pitchFamily="18" charset="0"/>
                <a:cs typeface="Times New Roman" panose="02020603050405020304" pitchFamily="18" charset="0"/>
              </a:rPr>
              <a:t>    Social media plays a very important role in everyone’s life. We can’t leave without it but it can be very dangerous for youth as they could become a victim of social trapping and psychological depressions. Internet messaging is having adverse effects on youth and the country. Misuse of “chatting” has become a common phenomenon and people are widely using it for some unusual activities. On social networking sites like Facebook, WhatsApp where teenagers communicate through explicit messages and trap the opposite gender which can be worst. In this paper, the methodology for dealing with such types of messages is discussed. Initially, text messages are processed through the classifier algorithm which would predict the behavior of the users, and the system will alarm if any malicious activity is detected.</a:t>
            </a:r>
            <a:endParaRPr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227" name="Google Shape;227;p4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67832"/>
            <a:ext cx="8520600" cy="7336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1.2 Objectives</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201477"/>
            <a:ext cx="8520600" cy="3367322"/>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To help the people who are unable to communicate with their closed ones </a:t>
            </a:r>
          </a:p>
          <a:p>
            <a:pPr marL="114300" indent="0">
              <a:buNone/>
            </a:pPr>
            <a:r>
              <a:rPr lang="en-US" dirty="0">
                <a:latin typeface="Times New Roman" panose="02020603050405020304" pitchFamily="18" charset="0"/>
                <a:cs typeface="Times New Roman" panose="02020603050405020304" pitchFamily="18" charset="0"/>
              </a:rPr>
              <a:t>      about any threats or cyberbullying.</a:t>
            </a:r>
          </a:p>
          <a:p>
            <a:pPr lvl="0"/>
            <a:r>
              <a:rPr lang="en-US" dirty="0">
                <a:latin typeface="Times New Roman" panose="02020603050405020304" pitchFamily="18" charset="0"/>
                <a:cs typeface="Times New Roman" panose="02020603050405020304" pitchFamily="18" charset="0"/>
              </a:rPr>
              <a:t>To help the people from the threats or blackmailing</a:t>
            </a:r>
          </a:p>
          <a:p>
            <a:r>
              <a:rPr lang="en-US" dirty="0">
                <a:latin typeface="Times New Roman" panose="02020603050405020304" pitchFamily="18" charset="0"/>
                <a:cs typeface="Times New Roman" panose="02020603050405020304" pitchFamily="18" charset="0"/>
              </a:rPr>
              <a:t>To detect some unusual activities conducted via chats.</a:t>
            </a:r>
          </a:p>
          <a:p>
            <a:r>
              <a:rPr lang="en-US" dirty="0">
                <a:latin typeface="Times New Roman" panose="02020603050405020304" pitchFamily="18" charset="0"/>
                <a:cs typeface="Times New Roman" panose="02020603050405020304" pitchFamily="18" charset="0"/>
              </a:rPr>
              <a:t>To help the users from not getting into any unwanted activities which </a:t>
            </a:r>
          </a:p>
          <a:p>
            <a:pPr marL="114300" indent="0">
              <a:buNone/>
            </a:pPr>
            <a:r>
              <a:rPr lang="en-US" dirty="0">
                <a:latin typeface="Times New Roman" panose="02020603050405020304" pitchFamily="18" charset="0"/>
                <a:cs typeface="Times New Roman" panose="02020603050405020304" pitchFamily="18" charset="0"/>
              </a:rPr>
              <a:t>       can mislead them.</a:t>
            </a:r>
          </a:p>
          <a:p>
            <a:pPr marL="114300" lvl="0" indent="0">
              <a:buNone/>
            </a:pPr>
            <a:r>
              <a:rPr lang="en" dirty="0"/>
              <a:t>                                  </a:t>
            </a:r>
            <a:endParaRPr lang="en-US" dirty="0"/>
          </a:p>
          <a:p>
            <a:pPr marL="114300" lvl="0" indent="0" algn="l" rtl="0">
              <a:spcBef>
                <a:spcPts val="0"/>
              </a:spcBef>
              <a:spcAft>
                <a:spcPts val="0"/>
              </a:spcAft>
              <a:buSzPts val="1800"/>
              <a:buNone/>
            </a:pPr>
            <a:r>
              <a:rPr lang="en" dirty="0"/>
              <a:t>                        </a:t>
            </a:r>
            <a:endParaRPr lang="en-US" dirty="0"/>
          </a:p>
          <a:p>
            <a:pPr marL="114300" lvl="0" indent="0" algn="l" rtl="0">
              <a:spcBef>
                <a:spcPts val="0"/>
              </a:spcBef>
              <a:spcAft>
                <a:spcPts val="0"/>
              </a:spcAft>
              <a:buSzPts val="1800"/>
              <a:buNone/>
            </a:pPr>
            <a:r>
              <a:rPr lang="en-US" dirty="0"/>
              <a:t>                    </a:t>
            </a:r>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361507"/>
            <a:ext cx="8520600" cy="696718"/>
          </a:xfrm>
          <a:prstGeom prst="rect">
            <a:avLst/>
          </a:prstGeom>
        </p:spPr>
        <p:txBody>
          <a:bodyPr spcFirstLastPara="1" wrap="square" lIns="91425" tIns="91425" rIns="91425" bIns="91425" anchor="t" anchorCtr="0">
            <a:noAutofit/>
          </a:bodyPr>
          <a:lstStyle/>
          <a:p>
            <a:pPr marL="114300"/>
            <a:r>
              <a:rPr lang="en" b="1" dirty="0">
                <a:solidFill>
                  <a:schemeClr val="tx1"/>
                </a:solidFill>
                <a:latin typeface="Times New Roman"/>
                <a:ea typeface="Times New Roman"/>
                <a:cs typeface="Times New Roman"/>
                <a:sym typeface="Times New Roman"/>
              </a:rPr>
              <a:t>1.3 Literature Review</a:t>
            </a:r>
            <a:br>
              <a:rPr lang="en" b="1" dirty="0">
                <a:solidFill>
                  <a:srgbClr val="434343"/>
                </a:solidFill>
                <a:latin typeface="Times New Roman"/>
                <a:ea typeface="Times New Roman"/>
                <a:cs typeface="Times New Roman"/>
                <a:sym typeface="Times New Roman"/>
              </a:rPr>
            </a:br>
            <a:br>
              <a:rPr lang="en" sz="1800" b="1" dirty="0">
                <a:solidFill>
                  <a:srgbClr val="434343"/>
                </a:solidFill>
                <a:latin typeface="Times New Roman"/>
                <a:ea typeface="Times New Roman"/>
                <a:cs typeface="Times New Roman"/>
                <a:sym typeface="Times New Roman"/>
              </a:rPr>
            </a:br>
            <a:endParaRPr sz="1800" b="1" dirty="0">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407773" y="939115"/>
            <a:ext cx="8424526" cy="3842878"/>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sz="1800" dirty="0">
                <a:latin typeface="Times New Roman" panose="02020603050405020304" pitchFamily="18" charset="0"/>
                <a:cs typeface="Times New Roman" panose="02020603050405020304" pitchFamily="18" charset="0"/>
              </a:rPr>
              <a:t>    It considers one of the actual threats of the Internet of things related to the transmission of malicious messages between user. Methods of the transmitted data automatic verification and filtering by some set of features in Internet systems of things are analyze. It proposes an approach to the intelligent detection of unnatural conversation between user, which could minimize the likelihood of the implementation of threats.</a:t>
            </a:r>
            <a:br>
              <a:rPr lang="en-US" sz="18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major problem in Instant Messengers, much of sensitive and personal information, disclosed through socio-engineered text messages for which solution is proposed but, detection of words using chatting technique in Instant Messengers is not yet done which is the motivating factor to carry out the work. Online criminal's now-a-days adapted technique along with text message and wraps out personal information leads to threat and hindrance for privacy</a:t>
            </a:r>
            <a:endParaRPr lang="en"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463A-8238-45A7-A290-89EFC9F5406E}"/>
              </a:ext>
            </a:extLst>
          </p:cNvPr>
          <p:cNvSpPr>
            <a:spLocks noGrp="1"/>
          </p:cNvSpPr>
          <p:nvPr>
            <p:ph type="title"/>
          </p:nvPr>
        </p:nvSpPr>
        <p:spPr>
          <a:xfrm>
            <a:off x="311700" y="180753"/>
            <a:ext cx="8520600" cy="797442"/>
          </a:xfrm>
        </p:spPr>
        <p:txBody>
          <a:bodyPr/>
          <a:lstStyle/>
          <a:p>
            <a:r>
              <a:rPr lang="en" b="1" dirty="0">
                <a:solidFill>
                  <a:schemeClr val="tx1"/>
                </a:solidFill>
                <a:latin typeface="Times New Roman"/>
                <a:ea typeface="Times New Roman"/>
                <a:cs typeface="Times New Roman"/>
                <a:sym typeface="Times New Roman"/>
              </a:rPr>
              <a:t>1.3 Literature Review</a:t>
            </a:r>
            <a:endParaRPr lang="en-US" dirty="0">
              <a:solidFill>
                <a:schemeClr val="tx1"/>
              </a:solidFill>
            </a:endParaRPr>
          </a:p>
        </p:txBody>
      </p:sp>
      <p:sp>
        <p:nvSpPr>
          <p:cNvPr id="3" name="Text Placeholder 2">
            <a:extLst>
              <a:ext uri="{FF2B5EF4-FFF2-40B4-BE49-F238E27FC236}">
                <a16:creationId xmlns:a16="http://schemas.microsoft.com/office/drawing/2014/main" id="{50564549-D26A-42C3-B8D7-BBEC86D58E1E}"/>
              </a:ext>
            </a:extLst>
          </p:cNvPr>
          <p:cNvSpPr>
            <a:spLocks noGrp="1"/>
          </p:cNvSpPr>
          <p:nvPr>
            <p:ph type="body" idx="1"/>
          </p:nvPr>
        </p:nvSpPr>
        <p:spPr>
          <a:xfrm>
            <a:off x="311700" y="704335"/>
            <a:ext cx="8520600" cy="4258412"/>
          </a:xfrm>
        </p:spPr>
        <p:txBody>
          <a:bodyPr/>
          <a:lstStyle/>
          <a:p>
            <a:pPr marL="114300" indent="0">
              <a:buNone/>
            </a:pPr>
            <a:r>
              <a:rPr lang="en-US" dirty="0">
                <a:latin typeface="Times New Roman" panose="02020603050405020304" pitchFamily="18" charset="0"/>
                <a:cs typeface="Times New Roman" panose="02020603050405020304" pitchFamily="18" charset="0"/>
              </a:rPr>
              <a:t>    Psychological health disorders pose a growing threat to society. Disorders such as Depression, Post-Traumatic Stress Disorder (PTSD), and mild Traumatic Brain Injury (</a:t>
            </a:r>
            <a:r>
              <a:rPr lang="en-US" dirty="0" err="1">
                <a:latin typeface="Times New Roman" panose="02020603050405020304" pitchFamily="18" charset="0"/>
                <a:cs typeface="Times New Roman" panose="02020603050405020304" pitchFamily="18" charset="0"/>
              </a:rPr>
              <a:t>mTBI</a:t>
            </a:r>
            <a:r>
              <a:rPr lang="en-US" dirty="0">
                <a:latin typeface="Times New Roman" panose="02020603050405020304" pitchFamily="18" charset="0"/>
                <a:cs typeface="Times New Roman" panose="02020603050405020304" pitchFamily="18" charset="0"/>
              </a:rPr>
              <a:t>), are often under-diagnosed and under-treated. Crisis hotlines are often the last resort for people who, from the lack of proper treatment, are considering suicide or intend to harm themselves or others. </a:t>
            </a:r>
          </a:p>
          <a:p>
            <a:pPr marL="114300" indent="0">
              <a:buNone/>
            </a:pPr>
            <a:r>
              <a:rPr lang="en-US" dirty="0">
                <a:latin typeface="Times New Roman" panose="02020603050405020304" pitchFamily="18" charset="0"/>
                <a:cs typeface="Times New Roman" panose="02020603050405020304" pitchFamily="18" charset="0"/>
              </a:rPr>
              <a:t>    Harassment by cyberbullies is a significant phenomenon on the social media. Existing works for cyberbullying detection have at least one of the following three bottlenecks. First, they target only one particular social media platform (SMP). Second, they address just one topic of cyberbullying. Third, they rely on carefully handcrafted features of the data. Knowledge learned by these models on one dataset can be transferred to other datasets. To the best of our knowledge, this is the first work , systematically analyzes cyberbullying detection on various topics across multiple SMPs using deep learning-based models and transfer learning.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80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90110"/>
            <a:ext cx="8520600" cy="8774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1.4 Problem Definition</a:t>
            </a:r>
            <a:endParaRPr b="1" dirty="0">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701748"/>
            <a:ext cx="8520600" cy="4351641"/>
          </a:xfrm>
          <a:prstGeom prst="rect">
            <a:avLst/>
          </a:prstGeom>
        </p:spPr>
        <p:txBody>
          <a:bodyPr spcFirstLastPara="1" wrap="square" lIns="91425" tIns="91425" rIns="91425" bIns="91425" anchor="t" anchorCtr="0">
            <a:noAutofit/>
          </a:bodyPr>
          <a:lstStyle/>
          <a:p>
            <a:pPr marL="114300" lvl="0" indent="0">
              <a:buNone/>
            </a:pPr>
            <a:r>
              <a:rPr lang="en-US" dirty="0">
                <a:latin typeface="Times New Roman" panose="02020603050405020304" pitchFamily="18" charset="0"/>
                <a:cs typeface="Times New Roman" panose="02020603050405020304" pitchFamily="18" charset="0"/>
              </a:rPr>
              <a:t>    An outburst of Social networking pages, without proper monitoring, highly endangers personal security especially of teens and youth who are highly exposed to many inhumane activities. They get addicted to the internet Messaging over social networking sites presenting the serious threat of getting beguiled into extreme and even horrendous acts like Trapping, girl-Trafficking, motivation to become extremists, and other evils. Also, cyberbullying, blackmailing and threats given on social media can lead to anxiety, depression, and even suicide in some cases.</a:t>
            </a:r>
            <a:endParaRPr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dirty="0"/>
          </a:p>
        </p:txBody>
      </p:sp>
      <p:pic>
        <p:nvPicPr>
          <p:cNvPr id="1026" name="Picture 2">
            <a:extLst>
              <a:ext uri="{FF2B5EF4-FFF2-40B4-BE49-F238E27FC236}">
                <a16:creationId xmlns:a16="http://schemas.microsoft.com/office/drawing/2014/main" id="{C61E1B44-1967-4BAF-8296-FB55EA91B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77568"/>
            <a:ext cx="3707027" cy="1882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191386"/>
            <a:ext cx="8520600" cy="8668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1.5 Scope</a:t>
            </a:r>
            <a:endParaRPr b="1" dirty="0">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864972"/>
            <a:ext cx="8520600" cy="3703827"/>
          </a:xfrm>
          <a:prstGeom prst="rect">
            <a:avLst/>
          </a:prstGeom>
        </p:spPr>
        <p:txBody>
          <a:bodyPr spcFirstLastPara="1" wrap="square" lIns="91425" tIns="91425" rIns="91425" bIns="91425" anchor="t" anchorCtr="0">
            <a:noAutofit/>
          </a:bodyPr>
          <a:lstStyle/>
          <a:p>
            <a:pPr marL="114300" indent="0">
              <a:buNone/>
            </a:pPr>
            <a:r>
              <a:rPr lang="en-US" dirty="0">
                <a:latin typeface="Times New Roman" panose="02020603050405020304" pitchFamily="18" charset="0"/>
                <a:cs typeface="Times New Roman" panose="02020603050405020304" pitchFamily="18" charset="0"/>
              </a:rPr>
              <a:t>    It became quite popular to bully a person by sending harmful messages on social media that can be disturbing for them. It can lead to stress, anxiety, depression, and even suicide in some cases. The Same goes with the threats as people are ready to do anything inappropriate due to threats given to them. Also, sometimes blackmailing leads to the above problems and it is dangerous. It is very damaging to adolescents and teens. Also, things may never get disappear once circulated on the internet. So, to overcome these issues, detecting the activity as malicious or not is very important which will help to stop cyberbullying, blackmailing, and threats given on social media.</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2821</Words>
  <Application>Microsoft Office PowerPoint</Application>
  <PresentationFormat>On-screen Show (16:9)</PresentationFormat>
  <Paragraphs>186</Paragraphs>
  <Slides>40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Times New Roman</vt:lpstr>
      <vt:lpstr>Arial</vt:lpstr>
      <vt:lpstr>Old Standard TT</vt:lpstr>
      <vt:lpstr>Calibri</vt:lpstr>
      <vt:lpstr>Paperback</vt:lpstr>
      <vt:lpstr>Computer Engineering Department A.P. Shah Institute of Technology G.B.Road,Kasarvadavali, Thane(W), Mumbai-400615 UNIVERSITY OF MUMBAI Academic Year 2020-2021</vt:lpstr>
      <vt:lpstr>                                                    A Project Report on Behavioral Analysis of Internet Messaging And Malicious activity Detection.  Submitted in partial fulfillment of the degree of Bachelor of Engineering(Sem-7) in Computer Engineering By Ujjwal Jain(17102027) Bhavik Jain(17102058) Rishabh Mehta(17102039) Shrinath Suryawanshi(17102012)  Under the Guidance of Prof .Shafaque Syed    </vt:lpstr>
      <vt:lpstr>1.Project Conception and Initiation</vt:lpstr>
      <vt:lpstr>1.1 Abstract</vt:lpstr>
      <vt:lpstr>1.2 Objectives</vt:lpstr>
      <vt:lpstr>1.3 Literature Review  </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Class Diagram</vt:lpstr>
      <vt:lpstr>2.5 Module-1</vt:lpstr>
      <vt:lpstr>Module-2</vt:lpstr>
      <vt:lpstr>Module-3</vt:lpstr>
      <vt:lpstr>Module-4</vt:lpstr>
      <vt:lpstr>3.Implementation</vt:lpstr>
      <vt:lpstr>3.1 Proposed system </vt:lpstr>
      <vt:lpstr>3.1.2 Algorithms</vt:lpstr>
      <vt:lpstr>3.1.3 Pseudo code</vt:lpstr>
      <vt:lpstr>PowerPoint Presentation</vt:lpstr>
      <vt:lpstr>PowerPoint Presentation</vt:lpstr>
      <vt:lpstr>PowerPoint Presentation</vt:lpstr>
      <vt:lpstr>TF-IDF </vt:lpstr>
      <vt:lpstr>PowerPoint Presentation</vt:lpstr>
      <vt:lpstr>PowerPoint Presentation</vt:lpstr>
      <vt:lpstr>PowerPoint Presentation</vt:lpstr>
      <vt:lpstr>3.1.4 Platforms for execution</vt:lpstr>
      <vt:lpstr>4. Results</vt:lpstr>
      <vt:lpstr>PowerPoint Presentation</vt:lpstr>
      <vt:lpstr>PowerPoint Presentation</vt:lpstr>
      <vt:lpstr>5. Conclusion &amp; Future Scope</vt:lpstr>
      <vt:lpstr>PowerPoint Presentation</vt:lpstr>
      <vt:lpstr>6. References</vt:lpstr>
      <vt:lpstr>7.Bibliography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G.B.Road,Kasarvadavali, Thane(W), Mumbai-400615 UNIVERSITY OF MUMBAI Academic Year 2020-2021</dc:title>
  <cp:lastModifiedBy>Ujjwal Jain</cp:lastModifiedBy>
  <cp:revision>42</cp:revision>
  <dcterms:modified xsi:type="dcterms:W3CDTF">2021-05-21T18:17:21Z</dcterms:modified>
</cp:coreProperties>
</file>