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9143280" cy="1711080"/>
          </a:xfrm>
          <a:prstGeom prst="rect">
            <a:avLst/>
          </a:prstGeom>
          <a:solidFill>
            <a:schemeClr val="lt2"/>
          </a:solidFill>
          <a:ln>
            <a:noFill/>
          </a:ln>
        </p:spPr>
        <p:style>
          <a:lnRef idx="0"/>
          <a:fillRef idx="0"/>
          <a:effectRef idx="0"/>
          <a:fontRef idx="minor"/>
        </p:style>
      </p:sp>
      <p:sp>
        <p:nvSpPr>
          <p:cNvPr id="1" name="CustomShape 2"/>
          <p:cNvSpPr/>
          <p:nvPr/>
        </p:nvSpPr>
        <p:spPr>
          <a:xfrm>
            <a:off x="641880" y="3597480"/>
            <a:ext cx="389520" cy="360"/>
          </a:xfrm>
          <a:custGeom>
            <a:avLst/>
            <a:gdLst/>
            <a:ahLst/>
            <a:rect l="l" t="t" r="r" b="b"/>
            <a:pathLst>
              <a:path w="21600" h="21600">
                <a:moveTo>
                  <a:pt x="0" y="0"/>
                </a:moveTo>
                <a:lnTo>
                  <a:pt x="21600" y="21600"/>
                </a:lnTo>
              </a:path>
            </a:pathLst>
          </a:custGeom>
          <a:noFill/>
          <a:ln w="28440">
            <a:solidFill>
              <a:schemeClr val="accent1"/>
            </a:solidFill>
            <a:round/>
          </a:ln>
        </p:spPr>
        <p:style>
          <a:lnRef idx="0"/>
          <a:fillRef idx="0"/>
          <a:effectRef idx="0"/>
          <a:fontRef idx="minor"/>
        </p:style>
      </p:sp>
      <p:sp>
        <p:nvSpPr>
          <p:cNvPr id="2" name="PlaceHolder 3"/>
          <p:cNvSpPr>
            <a:spLocks noGrp="1"/>
          </p:cNvSpPr>
          <p:nvPr>
            <p:ph type="title"/>
          </p:nvPr>
        </p:nvSpPr>
        <p:spPr>
          <a:xfrm>
            <a:off x="512640" y="1893240"/>
            <a:ext cx="8118000" cy="15220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fillRef idx="0"/>
          <a:effectRef idx="0"/>
          <a:fontRef idx="minor"/>
        </p:style>
      </p:sp>
      <p:sp>
        <p:nvSpPr>
          <p:cNvPr id="41" name="PlaceHolder 2"/>
          <p:cNvSpPr>
            <a:spLocks noGrp="1"/>
          </p:cNvSpPr>
          <p:nvPr>
            <p:ph type="title"/>
          </p:nvPr>
        </p:nvSpPr>
        <p:spPr>
          <a:xfrm>
            <a:off x="512640" y="1893240"/>
            <a:ext cx="8118000" cy="15220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42" name="PlaceHolder 3"/>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Google Shape;59;p13" descr=""/>
          <p:cNvPicPr/>
          <p:nvPr/>
        </p:nvPicPr>
        <p:blipFill>
          <a:blip r:embed="rId1"/>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3000" spc="-1" strike="noStrike">
                <a:solidFill>
                  <a:srgbClr val="fffbf0"/>
                </a:solidFill>
                <a:latin typeface="Times New Roman"/>
                <a:ea typeface="Times New Roman"/>
              </a:rPr>
              <a:t>Computer Engineering Department</a:t>
            </a:r>
            <a:br/>
            <a:r>
              <a:rPr b="0" lang="en-IN" sz="2400" spc="-1" strike="noStrike">
                <a:solidFill>
                  <a:srgbClr val="fffbf0"/>
                </a:solidFill>
                <a:latin typeface="Times New Roman"/>
                <a:ea typeface="Times New Roman"/>
              </a:rPr>
              <a:t>A.P. Shah Institute of Technology</a:t>
            </a:r>
            <a:br/>
            <a:r>
              <a:rPr b="0" lang="en-IN" sz="2400" spc="-1" strike="noStrike">
                <a:solidFill>
                  <a:srgbClr val="fffbf0"/>
                </a:solidFill>
                <a:latin typeface="Times New Roman"/>
                <a:ea typeface="Times New Roman"/>
              </a:rPr>
              <a:t>G.B.Road,Kasarvadavli, Thane(W), Mumbai-400615</a:t>
            </a:r>
            <a:br/>
            <a:r>
              <a:rPr b="0" lang="en-IN" sz="2400" spc="-1" strike="noStrike">
                <a:solidFill>
                  <a:srgbClr val="fffbf0"/>
                </a:solidFill>
                <a:latin typeface="Times New Roman"/>
                <a:ea typeface="Times New Roman"/>
              </a:rPr>
              <a:t>UNIVERSITY OF MUMBAI</a:t>
            </a:r>
            <a:br/>
            <a:r>
              <a:rPr b="0" lang="en-IN" sz="2400" spc="-1" strike="noStrike">
                <a:solidFill>
                  <a:srgbClr val="fffbf0"/>
                </a:solidFill>
                <a:latin typeface="Times New Roman"/>
                <a:ea typeface="Times New Roman"/>
              </a:rPr>
              <a:t>Academic Year 2020-2021</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1.6 Technology stack</a:t>
            </a:r>
            <a:endParaRPr b="0" lang="en-IN" sz="3000" spc="-1" strike="noStrike">
              <a:latin typeface="Arial"/>
            </a:endParaRPr>
          </a:p>
        </p:txBody>
      </p:sp>
      <p:sp>
        <p:nvSpPr>
          <p:cNvPr id="98"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Symbol"/>
              <a:buChar char=""/>
            </a:pPr>
            <a:r>
              <a:rPr b="0" lang="en-IN" sz="2000" spc="-1" strike="noStrike">
                <a:solidFill>
                  <a:srgbClr val="000000"/>
                </a:solidFill>
                <a:latin typeface="Times new roman"/>
                <a:ea typeface="Old Standard TT"/>
              </a:rPr>
              <a:t>Python</a:t>
            </a:r>
            <a:endParaRPr b="0" lang="en-IN" sz="2000" spc="-1" strike="noStrike">
              <a:latin typeface="Arial"/>
            </a:endParaRPr>
          </a:p>
          <a:p>
            <a:pPr>
              <a:lnSpc>
                <a:spcPct val="115000"/>
              </a:lnSpc>
            </a:pPr>
            <a:endParaRPr b="0" lang="en-IN" sz="2000" spc="-1" strike="noStrike">
              <a:latin typeface="Arial"/>
            </a:endParaRPr>
          </a:p>
          <a:p>
            <a:pPr>
              <a:lnSpc>
                <a:spcPct val="100000"/>
              </a:lnSpc>
            </a:pPr>
            <a:r>
              <a:rPr b="0" lang="en-IN" sz="2000" spc="-1" strike="noStrike">
                <a:solidFill>
                  <a:srgbClr val="000000"/>
                </a:solidFill>
                <a:latin typeface="Times new roman"/>
                <a:ea typeface="Old Standard TT"/>
              </a:rPr>
              <a:t>Techniques Used:</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Old Standard TT"/>
              </a:rPr>
              <a:t>Latent Semantic Analysis</a:t>
            </a:r>
            <a:endParaRPr b="0" lang="en-IN"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2000" spc="-1" strike="noStrike">
                <a:solidFill>
                  <a:srgbClr val="000000"/>
                </a:solidFill>
                <a:latin typeface="Times new roman"/>
                <a:ea typeface="Old Standard TT"/>
              </a:rPr>
              <a:t>Convolution Neural Network (CNN)  </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1.7 Benefits for environment &amp; Society</a:t>
            </a:r>
            <a:endParaRPr b="0" lang="en-IN" sz="3000" spc="-1" strike="noStrike">
              <a:latin typeface="Arial"/>
            </a:endParaRPr>
          </a:p>
        </p:txBody>
      </p:sp>
      <p:sp>
        <p:nvSpPr>
          <p:cNvPr id="100"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a:lnSpc>
                <a:spcPct val="100000"/>
              </a:lnSpc>
            </a:pPr>
            <a:r>
              <a:rPr b="0" lang="en-IN" sz="2000" spc="-1" strike="noStrike">
                <a:solidFill>
                  <a:srgbClr val="000000"/>
                </a:solidFill>
                <a:latin typeface="Times new roman"/>
                <a:ea typeface="Old Standard TT"/>
              </a:rPr>
              <a:t>The idea of this project is concerned with the new generation as well as present generation, this system will be very helpful for both of the generation. It will be mainly helpful for the women’s around us. We know and have knowledge about the cyber crimes and threats given on Social media and the victim is not able to express due to many reasons. So our system will send alert notification to their responsible guardian on the behalf of victim. So they can get support from their guardians during tough times and we hope that our system will help in reducing Cyber crime rates.</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4200" spc="-1" strike="noStrike">
                <a:solidFill>
                  <a:srgbClr val="fffbf0"/>
                </a:solidFill>
                <a:latin typeface="Times New Roman"/>
                <a:ea typeface="Times New Roman"/>
              </a:rPr>
              <a:t>2. Project Design</a:t>
            </a:r>
            <a:endParaRPr b="0" lang="en-IN" sz="4200" spc="-1" strike="noStrike">
              <a:latin typeface="Arial"/>
            </a:endParaRPr>
          </a:p>
        </p:txBody>
      </p:sp>
      <p:sp>
        <p:nvSpPr>
          <p:cNvPr id="102" name="CustomShape 2"/>
          <p:cNvSpPr/>
          <p:nvPr/>
        </p:nvSpPr>
        <p:spPr>
          <a:xfrm>
            <a:off x="512640" y="3840480"/>
            <a:ext cx="8118000" cy="786960"/>
          </a:xfrm>
          <a:prstGeom prst="rect">
            <a:avLst/>
          </a:prstGeom>
          <a:noFill/>
          <a:ln>
            <a:noFill/>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270360" y="2793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2.1 Proposed System</a:t>
            </a:r>
            <a:endParaRPr b="0" lang="en-IN" sz="3000" spc="-1" strike="noStrike">
              <a:latin typeface="Arial"/>
            </a:endParaRPr>
          </a:p>
        </p:txBody>
      </p:sp>
      <p:sp>
        <p:nvSpPr>
          <p:cNvPr id="104" name="CustomShape 2"/>
          <p:cNvSpPr/>
          <p:nvPr/>
        </p:nvSpPr>
        <p:spPr>
          <a:xfrm>
            <a:off x="311760" y="995040"/>
            <a:ext cx="8519760" cy="3972600"/>
          </a:xfrm>
          <a:prstGeom prst="rect">
            <a:avLst/>
          </a:prstGeom>
          <a:noFill/>
          <a:ln>
            <a:noFill/>
          </a:ln>
        </p:spPr>
        <p:style>
          <a:lnRef idx="0"/>
          <a:fillRef idx="0"/>
          <a:effectRef idx="0"/>
          <a:fontRef idx="minor"/>
        </p:style>
        <p:txBody>
          <a:bodyPr lIns="90000" rIns="90000" tIns="91440" bIns="91440"/>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Old Standard TT"/>
                <a:ea typeface="Old Standard TT"/>
              </a:rPr>
              <a:t>As we are seeing on social media and news that many young adults are becoming the victim of blackmailing, cyber bullying and threats given on social media platforms     </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Old Standard TT"/>
                <a:ea typeface="Old Standard TT"/>
              </a:rPr>
              <a:t>So this problem encourages us to make this system as our system will compare the message retrieved from the online chatting with the already created database </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Old Standard TT"/>
                <a:ea typeface="Old Standard TT"/>
              </a:rPr>
              <a:t>The main advantage of our system is that our system will detect the meaning of chats using the frequency of curse/abusive words used in that chat and it will alert the respected guardian that your child is in some trouble   </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Old Standard TT"/>
                <a:ea typeface="Old Standard TT"/>
              </a:rPr>
              <a:t>It will help in reducing suicide rates as victim is not able to tell their guardians about their problems in personal life   </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Old Standard TT"/>
                <a:ea typeface="Old Standard TT"/>
              </a:rPr>
              <a:t>Also victims are threatened for not involving their loved ones, so this system will help in that case   </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Old Standard TT"/>
                <a:ea typeface="Old Standard TT"/>
              </a:rPr>
              <a:t>This cyber-trapping which is very difficult to catch can be easily handled using our system</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2.2 Design(Flow Of Modules)</a:t>
            </a:r>
            <a:endParaRPr b="0" lang="en-IN" sz="3000" spc="-1" strike="noStrike">
              <a:latin typeface="Arial"/>
            </a:endParaRPr>
          </a:p>
        </p:txBody>
      </p:sp>
      <p:sp>
        <p:nvSpPr>
          <p:cNvPr id="106"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32000" indent="-323640">
              <a:lnSpc>
                <a:spcPct val="100000"/>
              </a:lnSpc>
              <a:spcBef>
                <a:spcPts val="1417"/>
              </a:spcBef>
              <a:buClr>
                <a:srgbClr val="000000"/>
              </a:buClr>
              <a:buFont typeface="StarSymbol"/>
              <a:buAutoNum type="arabicPeriod"/>
            </a:pPr>
            <a:r>
              <a:rPr b="0" lang="en-IN" sz="1400" spc="-1" strike="noStrike">
                <a:solidFill>
                  <a:srgbClr val="000000"/>
                </a:solidFill>
                <a:latin typeface="Times new roman"/>
                <a:ea typeface="Old Standard TT"/>
              </a:rPr>
              <a:t>Data Gathering:</a:t>
            </a:r>
            <a:endParaRPr b="0" lang="en-IN" sz="1400" spc="-1" strike="noStrike">
              <a:latin typeface="Arial"/>
            </a:endParaRPr>
          </a:p>
          <a:p>
            <a:pPr lvl="1" marL="864000" indent="-323640">
              <a:lnSpc>
                <a:spcPct val="100000"/>
              </a:lnSpc>
              <a:spcBef>
                <a:spcPts val="1134"/>
              </a:spcBef>
              <a:buClr>
                <a:srgbClr val="000000"/>
              </a:buClr>
              <a:buFont typeface="Symbol"/>
              <a:buChar char=""/>
            </a:pPr>
            <a:r>
              <a:rPr b="0" lang="en-IN" sz="1400" spc="-1" strike="noStrike">
                <a:solidFill>
                  <a:srgbClr val="000000"/>
                </a:solidFill>
                <a:latin typeface="Times new roman"/>
                <a:ea typeface="Old Standard TT"/>
              </a:rPr>
              <a:t>We had manually made the database by mutually chatting within ourselves</a:t>
            </a:r>
            <a:endParaRPr b="0" lang="en-IN" sz="1400" spc="-1" strike="noStrike">
              <a:latin typeface="Arial"/>
            </a:endParaRPr>
          </a:p>
          <a:p>
            <a:pPr lvl="1" marL="864000" indent="-323640">
              <a:lnSpc>
                <a:spcPct val="100000"/>
              </a:lnSpc>
              <a:spcBef>
                <a:spcPts val="1134"/>
              </a:spcBef>
              <a:buClr>
                <a:srgbClr val="000000"/>
              </a:buClr>
              <a:buFont typeface="Symbol"/>
              <a:buChar char=""/>
            </a:pPr>
            <a:r>
              <a:rPr b="0" lang="en-IN" sz="1400" spc="-1" strike="noStrike">
                <a:solidFill>
                  <a:srgbClr val="000000"/>
                </a:solidFill>
                <a:latin typeface="Times new roman"/>
                <a:ea typeface="Old Standard TT"/>
              </a:rPr>
              <a:t>Also we had taken the data from some online datasets available for free</a:t>
            </a:r>
            <a:endParaRPr b="0" lang="en-IN" sz="1400" spc="-1" strike="noStrike">
              <a:latin typeface="Arial"/>
            </a:endParaRPr>
          </a:p>
          <a:p>
            <a:pPr lvl="1" marL="864000" indent="-323640">
              <a:lnSpc>
                <a:spcPct val="100000"/>
              </a:lnSpc>
              <a:spcBef>
                <a:spcPts val="1134"/>
              </a:spcBef>
              <a:buClr>
                <a:srgbClr val="000000"/>
              </a:buClr>
              <a:buFont typeface="Symbol"/>
              <a:buChar char=""/>
            </a:pPr>
            <a:r>
              <a:rPr b="0" lang="en-IN" sz="1400" spc="-1" strike="noStrike">
                <a:solidFill>
                  <a:srgbClr val="000000"/>
                </a:solidFill>
                <a:latin typeface="Times new roman"/>
                <a:ea typeface="Old Standard TT"/>
              </a:rPr>
              <a:t>Some curse/abusive words and their synonyms from the online tools</a:t>
            </a:r>
            <a:endParaRPr b="0" lang="en-IN" sz="1400" spc="-1" strike="noStrike">
              <a:latin typeface="Arial"/>
            </a:endParaRPr>
          </a:p>
          <a:p>
            <a:pPr lvl="1" marL="864000" indent="-323640">
              <a:lnSpc>
                <a:spcPct val="100000"/>
              </a:lnSpc>
              <a:spcBef>
                <a:spcPts val="1134"/>
              </a:spcBef>
              <a:buClr>
                <a:srgbClr val="000000"/>
              </a:buClr>
              <a:buFont typeface="Symbol"/>
              <a:buChar char=""/>
            </a:pPr>
            <a:endParaRPr b="0" lang="en-IN" sz="1400" spc="-1" strike="noStrike">
              <a:latin typeface="Arial"/>
            </a:endParaRPr>
          </a:p>
          <a:p>
            <a:pPr>
              <a:lnSpc>
                <a:spcPct val="115000"/>
              </a:lnSpc>
            </a:pPr>
            <a:r>
              <a:rPr b="0" lang="en-IN" sz="1400" spc="-1" strike="noStrike">
                <a:solidFill>
                  <a:srgbClr val="000000"/>
                </a:solidFill>
                <a:latin typeface="Times new roman"/>
                <a:ea typeface="Old Standard TT"/>
              </a:rPr>
              <a:t>  </a:t>
            </a:r>
            <a:r>
              <a:rPr b="0" lang="en-IN" sz="1400" spc="-1" strike="noStrike">
                <a:solidFill>
                  <a:srgbClr val="000000"/>
                </a:solidFill>
                <a:latin typeface="Times new roman"/>
                <a:ea typeface="Old Standard TT"/>
              </a:rPr>
              <a:t>2. Preprocessing:</a:t>
            </a:r>
            <a:endParaRPr b="0" lang="en-IN" sz="1400" spc="-1" strike="noStrike">
              <a:latin typeface="Arial"/>
            </a:endParaRPr>
          </a:p>
          <a:p>
            <a:pPr marL="685800" indent="-2282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Old Standard TT"/>
              </a:rPr>
              <a:t>We had removed Stop words from the chats</a:t>
            </a:r>
            <a:endParaRPr b="0" lang="en-IN" sz="1400" spc="-1" strike="noStrike">
              <a:latin typeface="Arial"/>
            </a:endParaRPr>
          </a:p>
          <a:p>
            <a:pPr marL="685800" indent="-2282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Old Standard TT"/>
              </a:rPr>
              <a:t>Also we removed the emojis and extra characters</a:t>
            </a:r>
            <a:endParaRPr b="0" lang="en-IN" sz="1400" spc="-1" strike="noStrike">
              <a:latin typeface="Arial"/>
            </a:endParaRPr>
          </a:p>
          <a:p>
            <a:pPr marL="685800" indent="-2282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Old Standard TT"/>
              </a:rPr>
              <a:t>All the data has been converted to lower case</a:t>
            </a:r>
            <a:endParaRPr b="0" lang="en-IN"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263880" y="251280"/>
            <a:ext cx="8519760" cy="612360"/>
          </a:xfrm>
          <a:prstGeom prst="rect">
            <a:avLst/>
          </a:prstGeom>
          <a:noFill/>
          <a:ln>
            <a:noFill/>
          </a:ln>
        </p:spPr>
        <p:style>
          <a:lnRef idx="0"/>
          <a:fillRef idx="0"/>
          <a:effectRef idx="0"/>
          <a:fontRef idx="minor"/>
        </p:style>
        <p:txBody>
          <a:bodyPr lIns="0" rIns="0" tIns="0" bIns="0" anchor="ctr"/>
          <a:p>
            <a:pPr>
              <a:lnSpc>
                <a:spcPct val="100000"/>
              </a:lnSpc>
            </a:pPr>
            <a:r>
              <a:rPr b="1" lang="en-IN" sz="3000" spc="-1" strike="noStrike">
                <a:solidFill>
                  <a:srgbClr val="000000"/>
                </a:solidFill>
                <a:latin typeface="Times New Roman"/>
                <a:ea typeface="Times New Roman"/>
              </a:rPr>
              <a:t>2.2 Design(Flow Of Modules)</a:t>
            </a:r>
            <a:endParaRPr b="0" lang="en-IN" sz="3000" spc="-1" strike="noStrike">
              <a:latin typeface="Arial"/>
            </a:endParaRPr>
          </a:p>
        </p:txBody>
      </p:sp>
      <p:sp>
        <p:nvSpPr>
          <p:cNvPr id="108" name="CustomShape 2"/>
          <p:cNvSpPr/>
          <p:nvPr/>
        </p:nvSpPr>
        <p:spPr>
          <a:xfrm>
            <a:off x="311760" y="864000"/>
            <a:ext cx="8519760" cy="3959640"/>
          </a:xfrm>
          <a:prstGeom prst="rect">
            <a:avLst/>
          </a:prstGeom>
          <a:noFill/>
          <a:ln>
            <a:noFill/>
          </a:ln>
        </p:spPr>
        <p:style>
          <a:lnRef idx="0"/>
          <a:fillRef idx="0"/>
          <a:effectRef idx="0"/>
          <a:fontRef idx="minor"/>
        </p:style>
        <p:txBody>
          <a:bodyPr lIns="0" rIns="0" tIns="0" bIns="0">
            <a:normAutofit/>
          </a:bodyPr>
          <a:p>
            <a:pPr>
              <a:lnSpc>
                <a:spcPct val="100000"/>
              </a:lnSpc>
            </a:pPr>
            <a:r>
              <a:rPr b="0" lang="en-IN" sz="1400" spc="-1" strike="noStrike">
                <a:solidFill>
                  <a:srgbClr val="000000"/>
                </a:solidFill>
                <a:latin typeface="Times new roman"/>
                <a:ea typeface="Times New Roman"/>
              </a:rPr>
              <a:t>3. Algorithms Used (ML):</a:t>
            </a:r>
            <a:endParaRPr b="0" lang="en-IN" sz="1400" spc="-1" strike="noStrike">
              <a:latin typeface="Arial"/>
            </a:endParaRPr>
          </a:p>
          <a:p>
            <a:pPr marL="695160" indent="-2282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Times New Roman"/>
              </a:rPr>
              <a:t>Convolution Neural Network</a:t>
            </a:r>
            <a:endParaRPr b="0" lang="en-IN" sz="1400" spc="-1" strike="noStrike">
              <a:latin typeface="Arial"/>
            </a:endParaRPr>
          </a:p>
          <a:p>
            <a:pPr marL="695160" indent="-2282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Times New Roman"/>
              </a:rPr>
              <a:t>Latent Semantic Analysis</a:t>
            </a:r>
            <a:endParaRPr b="0" lang="en-IN" sz="1400" spc="-1" strike="noStrike">
              <a:latin typeface="Arial"/>
            </a:endParaRPr>
          </a:p>
          <a:p>
            <a:pPr>
              <a:lnSpc>
                <a:spcPct val="100000"/>
              </a:lnSpc>
            </a:pPr>
            <a:r>
              <a:rPr b="0" lang="en-IN" sz="1400" spc="-1" strike="noStrike">
                <a:solidFill>
                  <a:srgbClr val="000000"/>
                </a:solidFill>
                <a:latin typeface="Times new roman"/>
                <a:ea typeface="Times New Roman"/>
              </a:rPr>
              <a:t>4. Working of our System:  </a:t>
            </a:r>
            <a:endParaRPr b="0" lang="en-IN" sz="1400" spc="-1" strike="noStrike">
              <a:latin typeface="Arial"/>
            </a:endParaRPr>
          </a:p>
          <a:p>
            <a:pPr lvl="1" marL="864000" indent="-323640">
              <a:lnSpc>
                <a:spcPct val="100000"/>
              </a:lnSpc>
              <a:spcBef>
                <a:spcPts val="1134"/>
              </a:spcBef>
              <a:buClr>
                <a:srgbClr val="000000"/>
              </a:buClr>
              <a:buSzPct val="75000"/>
              <a:buFont typeface="Wingdings" charset="2"/>
              <a:buChar char=""/>
            </a:pPr>
            <a:r>
              <a:rPr b="0" lang="en-IN" sz="1400" spc="-1" strike="noStrike">
                <a:solidFill>
                  <a:srgbClr val="000000"/>
                </a:solidFill>
                <a:latin typeface="Times new roman"/>
                <a:ea typeface="Times New Roman"/>
              </a:rPr>
              <a:t>Text Classification using Convolution Neural Network (CNN) </a:t>
            </a:r>
            <a:endParaRPr b="0" lang="en-IN" sz="1400" spc="-1" strike="noStrike">
              <a:latin typeface="Arial"/>
            </a:endParaRPr>
          </a:p>
          <a:p>
            <a:pPr lvl="2" marL="1296000" indent="-287640">
              <a:lnSpc>
                <a:spcPct val="100000"/>
              </a:lnSpc>
              <a:spcBef>
                <a:spcPts val="850"/>
              </a:spcBef>
              <a:buClr>
                <a:srgbClr val="000000"/>
              </a:buClr>
              <a:buSzPct val="45000"/>
              <a:buFont typeface="Symbol"/>
              <a:buChar char=""/>
            </a:pPr>
            <a:r>
              <a:rPr b="0" lang="en-IN" sz="1400" spc="-1" strike="noStrike">
                <a:solidFill>
                  <a:srgbClr val="000000"/>
                </a:solidFill>
                <a:latin typeface="Times new roman"/>
                <a:ea typeface="Times New Roman"/>
              </a:rPr>
              <a:t>Initially we will perform text classification on already prepared dataset of sentences using CNN and we will create a CNN model</a:t>
            </a:r>
            <a:endParaRPr b="0" lang="en-IN" sz="1400" spc="-1" strike="noStrike">
              <a:latin typeface="Arial"/>
            </a:endParaRPr>
          </a:p>
          <a:p>
            <a:pPr lvl="2" marL="1296000" indent="-287640">
              <a:lnSpc>
                <a:spcPct val="100000"/>
              </a:lnSpc>
              <a:spcBef>
                <a:spcPts val="850"/>
              </a:spcBef>
              <a:buClr>
                <a:srgbClr val="000000"/>
              </a:buClr>
              <a:buSzPct val="45000"/>
              <a:buFont typeface="Symbol"/>
              <a:buChar char=""/>
            </a:pPr>
            <a:r>
              <a:rPr b="0" lang="en-IN" sz="1400" spc="-1" strike="noStrike">
                <a:solidFill>
                  <a:srgbClr val="000000"/>
                </a:solidFill>
                <a:latin typeface="Times new roman"/>
                <a:ea typeface="Times New Roman"/>
              </a:rPr>
              <a:t>High accuracy of this CNN model will be used in later stages for better prediction of malicious sentences</a:t>
            </a:r>
            <a:endParaRPr b="0" lang="en-IN" sz="1400" spc="-1" strike="noStrike">
              <a:latin typeface="Arial"/>
            </a:endParaRPr>
          </a:p>
          <a:p>
            <a:pPr lvl="1" marL="864000" indent="-323640">
              <a:lnSpc>
                <a:spcPct val="100000"/>
              </a:lnSpc>
              <a:spcBef>
                <a:spcPts val="1134"/>
              </a:spcBef>
              <a:buClr>
                <a:srgbClr val="000000"/>
              </a:buClr>
              <a:buSzPct val="75000"/>
              <a:buFont typeface="Wingdings" charset="2"/>
              <a:buChar char=""/>
            </a:pPr>
            <a:r>
              <a:rPr b="0" lang="en-IN" sz="1400" spc="-1" strike="noStrike">
                <a:solidFill>
                  <a:srgbClr val="000000"/>
                </a:solidFill>
                <a:latin typeface="Times new roman"/>
                <a:ea typeface="Times New Roman"/>
              </a:rPr>
              <a:t>Extraction and Preprocessing of Data</a:t>
            </a:r>
            <a:endParaRPr b="0" lang="en-IN" sz="1400" spc="-1" strike="noStrike">
              <a:latin typeface="Arial"/>
            </a:endParaRPr>
          </a:p>
          <a:p>
            <a:pPr lvl="2" marL="1296000" indent="-287640">
              <a:lnSpc>
                <a:spcPct val="100000"/>
              </a:lnSpc>
              <a:spcBef>
                <a:spcPts val="850"/>
              </a:spcBef>
              <a:buClr>
                <a:srgbClr val="000000"/>
              </a:buClr>
              <a:buSzPct val="45000"/>
              <a:buFont typeface="Symbol"/>
              <a:buChar char=""/>
            </a:pPr>
            <a:r>
              <a:rPr b="0" lang="en-IN" sz="1400" spc="-1" strike="noStrike">
                <a:solidFill>
                  <a:srgbClr val="000000"/>
                </a:solidFill>
                <a:latin typeface="Times new roman"/>
                <a:ea typeface="Times New Roman"/>
              </a:rPr>
              <a:t>Initially we'll create 3 folders named flagged, non-flagged and highly flagged each having files containing sentences based on the usage of abusive/threat words. </a:t>
            </a:r>
            <a:endParaRPr b="0" lang="en-IN" sz="1400" spc="-1" strike="noStrike">
              <a:latin typeface="Arial"/>
            </a:endParaRPr>
          </a:p>
          <a:p>
            <a:pPr lvl="2" marL="1296000" indent="-287640">
              <a:lnSpc>
                <a:spcPct val="100000"/>
              </a:lnSpc>
              <a:spcBef>
                <a:spcPts val="850"/>
              </a:spcBef>
              <a:buClr>
                <a:srgbClr val="000000"/>
              </a:buClr>
              <a:buSzPct val="45000"/>
              <a:buFont typeface="Symbol"/>
              <a:buChar char=""/>
            </a:pPr>
            <a:r>
              <a:rPr b="0" lang="en-IN" sz="1400" spc="-1" strike="noStrike">
                <a:solidFill>
                  <a:srgbClr val="000000"/>
                </a:solidFill>
                <a:latin typeface="Times new roman"/>
                <a:ea typeface="Times New Roman"/>
              </a:rPr>
              <a:t>In 1st phase important part is input extraction from the chat, tokenization of text/messages, matching it with the already prepared files and frequency counting.</a:t>
            </a:r>
            <a:endParaRPr b="0" lang="en-IN" sz="1400" spc="-1" strike="noStrike">
              <a:latin typeface="Arial"/>
            </a:endParaRPr>
          </a:p>
        </p:txBody>
      </p:sp>
      <p:sp>
        <p:nvSpPr>
          <p:cNvPr id="109" name="CustomShape 3"/>
          <p:cNvSpPr/>
          <p:nvPr/>
        </p:nvSpPr>
        <p:spPr>
          <a:xfrm>
            <a:off x="282600" y="875880"/>
            <a:ext cx="180360" cy="346320"/>
          </a:xfrm>
          <a:prstGeom prst="rect">
            <a:avLst/>
          </a:prstGeom>
          <a:noFill/>
          <a:ln>
            <a:noFill/>
          </a:ln>
        </p:spPr>
        <p:style>
          <a:lnRef idx="0"/>
          <a:fillRef idx="0"/>
          <a:effectRef idx="0"/>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11760" y="444960"/>
            <a:ext cx="8519760" cy="612360"/>
          </a:xfrm>
          <a:prstGeom prst="rect">
            <a:avLst/>
          </a:prstGeom>
          <a:noFill/>
          <a:ln>
            <a:noFill/>
          </a:ln>
        </p:spPr>
        <p:style>
          <a:lnRef idx="0"/>
          <a:fillRef idx="0"/>
          <a:effectRef idx="0"/>
          <a:fontRef idx="minor"/>
        </p:style>
        <p:txBody>
          <a:bodyPr lIns="0" rIns="0" tIns="0" bIns="0" anchor="ctr"/>
          <a:p>
            <a:pPr>
              <a:lnSpc>
                <a:spcPct val="100000"/>
              </a:lnSpc>
            </a:pPr>
            <a:r>
              <a:rPr b="1" lang="en-IN" sz="3000" spc="-1" strike="noStrike">
                <a:solidFill>
                  <a:srgbClr val="000000"/>
                </a:solidFill>
                <a:latin typeface="Times New Roman"/>
                <a:ea typeface="Times New Roman"/>
              </a:rPr>
              <a:t>2.2 Design(Flow Of Modules)</a:t>
            </a:r>
            <a:endParaRPr b="0" lang="en-IN" sz="3000" spc="-1" strike="noStrike">
              <a:latin typeface="Arial"/>
            </a:endParaRPr>
          </a:p>
        </p:txBody>
      </p:sp>
      <p:sp>
        <p:nvSpPr>
          <p:cNvPr id="111" name="CustomShape 2"/>
          <p:cNvSpPr/>
          <p:nvPr/>
        </p:nvSpPr>
        <p:spPr>
          <a:xfrm>
            <a:off x="311760" y="1171440"/>
            <a:ext cx="8519760" cy="3724560"/>
          </a:xfrm>
          <a:prstGeom prst="rect">
            <a:avLst/>
          </a:prstGeom>
          <a:noFill/>
          <a:ln>
            <a:noFill/>
          </a:ln>
        </p:spPr>
        <p:style>
          <a:lnRef idx="0"/>
          <a:fillRef idx="0"/>
          <a:effectRef idx="0"/>
          <a:fontRef idx="minor"/>
        </p:style>
        <p:txBody>
          <a:bodyPr lIns="0" rIns="0" tIns="0" bIns="0">
            <a:normAutofit/>
          </a:bodyPr>
          <a:p>
            <a:pPr marL="685800" indent="-228240">
              <a:lnSpc>
                <a:spcPct val="100000"/>
              </a:lnSpc>
              <a:spcBef>
                <a:spcPts val="1417"/>
              </a:spcBef>
              <a:buClr>
                <a:srgbClr val="000000"/>
              </a:buClr>
              <a:buSzPct val="45000"/>
              <a:buFont typeface="Wingdings" charset="2"/>
              <a:buChar char=""/>
            </a:pPr>
            <a:r>
              <a:rPr b="0" lang="en-IN" sz="1600" spc="-1" strike="noStrike">
                <a:solidFill>
                  <a:srgbClr val="000000"/>
                </a:solidFill>
                <a:latin typeface="Times new roman"/>
                <a:ea typeface="Times New Roman"/>
              </a:rPr>
              <a:t>Semantic analysis </a:t>
            </a:r>
            <a:endParaRPr b="0" lang="en-IN" sz="1600" spc="-1" strike="noStrike">
              <a:latin typeface="Arial"/>
            </a:endParaRPr>
          </a:p>
          <a:p>
            <a:pPr marL="914400" indent="-228240">
              <a:lnSpc>
                <a:spcPct val="100000"/>
              </a:lnSpc>
              <a:spcBef>
                <a:spcPts val="1417"/>
              </a:spcBef>
              <a:buClr>
                <a:srgbClr val="000000"/>
              </a:buClr>
              <a:buSzPct val="45000"/>
              <a:buFont typeface="Symbol"/>
              <a:buChar char=""/>
            </a:pPr>
            <a:r>
              <a:rPr b="0" lang="en-IN" sz="1600" spc="-1" strike="noStrike">
                <a:solidFill>
                  <a:srgbClr val="000000"/>
                </a:solidFill>
                <a:latin typeface="Times new roman"/>
                <a:ea typeface="Times New Roman"/>
              </a:rPr>
              <a:t>It will detect the meaning of the sentences using Latent semantic analysis (LSA).</a:t>
            </a:r>
            <a:endParaRPr b="0" lang="en-IN" sz="1600" spc="-1" strike="noStrike">
              <a:latin typeface="Arial"/>
            </a:endParaRPr>
          </a:p>
          <a:p>
            <a:pPr marL="914400" indent="-228240">
              <a:lnSpc>
                <a:spcPct val="100000"/>
              </a:lnSpc>
              <a:spcBef>
                <a:spcPts val="1417"/>
              </a:spcBef>
              <a:buClr>
                <a:srgbClr val="000000"/>
              </a:buClr>
              <a:buSzPct val="45000"/>
              <a:buFont typeface="Symbol"/>
              <a:buChar char=""/>
            </a:pPr>
            <a:r>
              <a:rPr b="0" lang="en-IN" sz="1600" spc="-1" strike="noStrike">
                <a:solidFill>
                  <a:srgbClr val="000000"/>
                </a:solidFill>
                <a:latin typeface="Times new roman"/>
                <a:ea typeface="Times New Roman"/>
              </a:rPr>
              <a:t>It will process the data in terms of meaning and to extract different emotion like Joy, sadness, anger, etc. From the given text which can be further use to detect the message as malicious.</a:t>
            </a:r>
            <a:endParaRPr b="0" lang="en-IN" sz="1600" spc="-1" strike="noStrike">
              <a:latin typeface="Arial"/>
            </a:endParaRPr>
          </a:p>
          <a:p>
            <a:pPr marL="685800" indent="-228240">
              <a:lnSpc>
                <a:spcPct val="100000"/>
              </a:lnSpc>
              <a:spcBef>
                <a:spcPts val="1417"/>
              </a:spcBef>
              <a:buClr>
                <a:srgbClr val="000000"/>
              </a:buClr>
              <a:buSzPct val="45000"/>
              <a:buFont typeface="Wingdings" charset="2"/>
              <a:buChar char=""/>
            </a:pPr>
            <a:r>
              <a:rPr b="0" lang="en-IN" sz="1600" spc="-1" strike="noStrike">
                <a:solidFill>
                  <a:srgbClr val="000000"/>
                </a:solidFill>
                <a:latin typeface="Times new roman"/>
                <a:ea typeface="Times New Roman"/>
              </a:rPr>
              <a:t>Frequency counting</a:t>
            </a:r>
            <a:endParaRPr b="0" lang="en-IN" sz="1600" spc="-1" strike="noStrike">
              <a:latin typeface="Arial"/>
            </a:endParaRPr>
          </a:p>
          <a:p>
            <a:pPr marL="914400" indent="-228240">
              <a:lnSpc>
                <a:spcPct val="100000"/>
              </a:lnSpc>
              <a:spcBef>
                <a:spcPts val="1417"/>
              </a:spcBef>
              <a:buClr>
                <a:srgbClr val="000000"/>
              </a:buClr>
              <a:buSzPct val="45000"/>
              <a:buFont typeface="Symbol"/>
              <a:buChar char=""/>
            </a:pPr>
            <a:r>
              <a:rPr b="0" lang="en-IN" sz="1600" spc="-1" strike="noStrike">
                <a:solidFill>
                  <a:srgbClr val="000000"/>
                </a:solidFill>
                <a:latin typeface="Times new roman"/>
                <a:ea typeface="Times New Roman"/>
              </a:rPr>
              <a:t>This is the phase where actual score of the message will be predicted after going through two phases.</a:t>
            </a:r>
            <a:endParaRPr b="0" lang="en-IN" sz="1600" spc="-1" strike="noStrike">
              <a:latin typeface="Arial"/>
            </a:endParaRPr>
          </a:p>
          <a:p>
            <a:pPr marL="914400" indent="-228240">
              <a:lnSpc>
                <a:spcPct val="100000"/>
              </a:lnSpc>
              <a:spcBef>
                <a:spcPts val="1417"/>
              </a:spcBef>
              <a:buClr>
                <a:srgbClr val="000000"/>
              </a:buClr>
              <a:buSzPct val="45000"/>
              <a:buFont typeface="Symbol"/>
              <a:buChar char=""/>
            </a:pPr>
            <a:r>
              <a:rPr b="0" lang="en-IN" sz="1600" spc="-1" strike="noStrike">
                <a:solidFill>
                  <a:srgbClr val="000000"/>
                </a:solidFill>
                <a:latin typeface="Times new roman"/>
                <a:ea typeface="Times New Roman"/>
              </a:rPr>
              <a:t>Frequency of each sentence will be predicted  and then the cumulative score of the group of 20 messages will be Calculated and then it will be compared with the predefined threshold frequency, and if the frequency is greater than the threshold frequency then the message will be popped up as 'Malicious Activity detected' and if the frequency is lesser than the threshold frequency then message will be popped up as 'Malicious Activity not detected' </a:t>
            </a:r>
            <a:endParaRPr b="0" lang="en-IN" sz="1600" spc="-1" strike="noStrike">
              <a:latin typeface="Arial"/>
            </a:endParaRPr>
          </a:p>
          <a:p>
            <a:pPr>
              <a:lnSpc>
                <a:spcPct val="100000"/>
              </a:lnSpc>
              <a:spcBef>
                <a:spcPts val="1417"/>
              </a:spcBef>
            </a:pPr>
            <a:endParaRPr b="0" lang="en-IN" sz="1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263880" y="21600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2.3 Class Diagram</a:t>
            </a:r>
            <a:endParaRPr b="0" lang="en-IN" sz="3000" spc="-1" strike="noStrike">
              <a:latin typeface="Arial"/>
            </a:endParaRPr>
          </a:p>
        </p:txBody>
      </p:sp>
      <p:sp>
        <p:nvSpPr>
          <p:cNvPr id="113" name="CustomShape 2"/>
          <p:cNvSpPr/>
          <p:nvPr/>
        </p:nvSpPr>
        <p:spPr>
          <a:xfrm>
            <a:off x="311760" y="828720"/>
            <a:ext cx="8519760" cy="4211280"/>
          </a:xfrm>
          <a:prstGeom prst="rect">
            <a:avLst/>
          </a:prstGeom>
          <a:noFill/>
          <a:ln>
            <a:noFill/>
          </a:ln>
        </p:spPr>
        <p:style>
          <a:lnRef idx="0"/>
          <a:fillRef idx="0"/>
          <a:effectRef idx="0"/>
          <a:fontRef idx="minor"/>
        </p:style>
        <p:txBody>
          <a:bodyPr lIns="90000" rIns="90000" tIns="91440" bIns="91440"/>
          <a:p>
            <a:pPr marL="457200" indent="-228240">
              <a:lnSpc>
                <a:spcPct val="100000"/>
              </a:lnSpc>
              <a:spcBef>
                <a:spcPts val="1417"/>
              </a:spcBef>
              <a:buClr>
                <a:srgbClr val="000000"/>
              </a:buClr>
              <a:buSzPct val="45000"/>
              <a:buFont typeface="Wingdings" charset="2"/>
              <a:buChar char=""/>
            </a:pPr>
            <a:r>
              <a:rPr b="0" lang="en-IN" sz="1600" spc="-1" strike="noStrike">
                <a:solidFill>
                  <a:srgbClr val="000000"/>
                </a:solidFill>
                <a:latin typeface="Times new roman"/>
                <a:ea typeface="Old Standard TT"/>
              </a:rPr>
              <a:t>For Text Classification of already prepared dataset using CNN</a:t>
            </a:r>
            <a:endParaRPr b="0" lang="en-IN" sz="1600" spc="-1" strike="noStrike">
              <a:latin typeface="Arial"/>
            </a:endParaRPr>
          </a:p>
          <a:p>
            <a:pPr marL="457200" indent="-228240">
              <a:lnSpc>
                <a:spcPct val="100000"/>
              </a:lnSpc>
              <a:spcBef>
                <a:spcPts val="1417"/>
              </a:spcBef>
              <a:buClr>
                <a:srgbClr val="000000"/>
              </a:buClr>
              <a:buSzPct val="45000"/>
              <a:buFont typeface="Wingdings" charset="2"/>
              <a:buChar char=""/>
            </a:pPr>
            <a:endParaRPr b="0" lang="en-IN" sz="1600" spc="-1" strike="noStrike">
              <a:latin typeface="Arial"/>
            </a:endParaRPr>
          </a:p>
          <a:p>
            <a:pPr>
              <a:lnSpc>
                <a:spcPct val="100000"/>
              </a:lnSpc>
              <a:spcBef>
                <a:spcPts val="1417"/>
              </a:spcBef>
            </a:pPr>
            <a:endParaRPr b="0" lang="en-IN" sz="1600" spc="-1" strike="noStrike">
              <a:latin typeface="Arial"/>
            </a:endParaRPr>
          </a:p>
        </p:txBody>
      </p:sp>
      <p:pic>
        <p:nvPicPr>
          <p:cNvPr id="114" name="" descr=""/>
          <p:cNvPicPr/>
          <p:nvPr/>
        </p:nvPicPr>
        <p:blipFill>
          <a:blip r:embed="rId1"/>
          <a:stretch/>
        </p:blipFill>
        <p:spPr>
          <a:xfrm>
            <a:off x="1872000" y="1440360"/>
            <a:ext cx="4968000" cy="34556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88000" y="179280"/>
            <a:ext cx="8519760" cy="612360"/>
          </a:xfrm>
          <a:prstGeom prst="rect">
            <a:avLst/>
          </a:prstGeom>
          <a:noFill/>
          <a:ln>
            <a:noFill/>
          </a:ln>
        </p:spPr>
        <p:style>
          <a:lnRef idx="0"/>
          <a:fillRef idx="0"/>
          <a:effectRef idx="0"/>
          <a:fontRef idx="minor"/>
        </p:style>
        <p:txBody>
          <a:bodyPr lIns="0" rIns="0" tIns="0" bIns="0" anchor="ctr"/>
          <a:p>
            <a:pPr>
              <a:lnSpc>
                <a:spcPct val="100000"/>
              </a:lnSpc>
            </a:pPr>
            <a:r>
              <a:rPr b="1" lang="en-IN" sz="3000" spc="-1" strike="noStrike">
                <a:solidFill>
                  <a:srgbClr val="000000"/>
                </a:solidFill>
                <a:latin typeface="Times New Roman"/>
                <a:ea typeface="Times New Roman"/>
              </a:rPr>
              <a:t>2.3 Class Diagram</a:t>
            </a:r>
            <a:endParaRPr b="0" lang="en-IN" sz="3000" spc="-1" strike="noStrike">
              <a:latin typeface="Arial"/>
            </a:endParaRPr>
          </a:p>
        </p:txBody>
      </p:sp>
      <p:sp>
        <p:nvSpPr>
          <p:cNvPr id="116" name="CustomShape 2"/>
          <p:cNvSpPr/>
          <p:nvPr/>
        </p:nvSpPr>
        <p:spPr>
          <a:xfrm>
            <a:off x="311760" y="792000"/>
            <a:ext cx="8519760" cy="4248000"/>
          </a:xfrm>
          <a:prstGeom prst="rect">
            <a:avLst/>
          </a:prstGeom>
          <a:noFill/>
          <a:ln>
            <a:noFill/>
          </a:ln>
        </p:spPr>
        <p:style>
          <a:lnRef idx="0"/>
          <a:fillRef idx="0"/>
          <a:effectRef idx="0"/>
          <a:fontRef idx="minor"/>
        </p:style>
        <p:txBody>
          <a:bodyPr lIns="0" rIns="0" tIns="0" bIns="0">
            <a:normAutofit/>
          </a:bodyPr>
          <a:p>
            <a:pPr marL="457200" indent="-228240">
              <a:lnSpc>
                <a:spcPct val="100000"/>
              </a:lnSpc>
              <a:spcBef>
                <a:spcPts val="1417"/>
              </a:spcBef>
              <a:buClr>
                <a:srgbClr val="000000"/>
              </a:buClr>
              <a:buSzPct val="45000"/>
              <a:buFont typeface="Wingdings" charset="2"/>
              <a:buChar char=""/>
            </a:pPr>
            <a:r>
              <a:rPr b="0" lang="en-IN" sz="1500" spc="-1" strike="noStrike">
                <a:solidFill>
                  <a:srgbClr val="000000"/>
                </a:solidFill>
                <a:latin typeface="Times New Roman"/>
                <a:ea typeface="Times New Roman"/>
              </a:rPr>
              <a:t>For Malicious activity detection system</a:t>
            </a:r>
            <a:endParaRPr b="0" lang="en-IN" sz="1500" spc="-1" strike="noStrike">
              <a:latin typeface="Arial"/>
            </a:endParaRPr>
          </a:p>
          <a:p>
            <a:pPr marL="457200" indent="-228240">
              <a:lnSpc>
                <a:spcPct val="100000"/>
              </a:lnSpc>
              <a:spcBef>
                <a:spcPts val="1417"/>
              </a:spcBef>
              <a:buClr>
                <a:srgbClr val="000000"/>
              </a:buClr>
              <a:buSzPct val="45000"/>
              <a:buFont typeface="Wingdings" charset="2"/>
              <a:buChar char=""/>
            </a:pPr>
            <a:endParaRPr b="0" lang="en-IN" sz="1500" spc="-1" strike="noStrike">
              <a:latin typeface="Arial"/>
            </a:endParaRPr>
          </a:p>
          <a:p>
            <a:pPr marL="457200" indent="-228240">
              <a:lnSpc>
                <a:spcPct val="100000"/>
              </a:lnSpc>
              <a:spcBef>
                <a:spcPts val="1417"/>
              </a:spcBef>
              <a:buClr>
                <a:srgbClr val="000000"/>
              </a:buClr>
              <a:buSzPct val="45000"/>
              <a:buFont typeface="Wingdings" charset="2"/>
              <a:buChar char=""/>
            </a:pPr>
            <a:endParaRPr b="0" lang="en-IN" sz="1500" spc="-1" strike="noStrike">
              <a:latin typeface="Arial"/>
            </a:endParaRPr>
          </a:p>
          <a:p>
            <a:pPr>
              <a:lnSpc>
                <a:spcPct val="100000"/>
              </a:lnSpc>
              <a:spcBef>
                <a:spcPts val="1417"/>
              </a:spcBef>
            </a:pPr>
            <a:endParaRPr b="0" lang="en-IN" sz="1500" spc="-1" strike="noStrike">
              <a:latin typeface="Arial"/>
            </a:endParaRPr>
          </a:p>
        </p:txBody>
      </p:sp>
      <p:pic>
        <p:nvPicPr>
          <p:cNvPr id="117" name="" descr=""/>
          <p:cNvPicPr/>
          <p:nvPr/>
        </p:nvPicPr>
        <p:blipFill>
          <a:blip r:embed="rId1"/>
          <a:stretch/>
        </p:blipFill>
        <p:spPr>
          <a:xfrm>
            <a:off x="1872000" y="1275120"/>
            <a:ext cx="5169240" cy="36208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63880" y="21600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2.5 References</a:t>
            </a:r>
            <a:endParaRPr b="0" lang="en-IN" sz="3000" spc="-1" strike="noStrike">
              <a:latin typeface="Arial"/>
            </a:endParaRPr>
          </a:p>
        </p:txBody>
      </p:sp>
      <p:sp>
        <p:nvSpPr>
          <p:cNvPr id="119" name="CustomShape 2"/>
          <p:cNvSpPr/>
          <p:nvPr/>
        </p:nvSpPr>
        <p:spPr>
          <a:xfrm>
            <a:off x="311760" y="1057680"/>
            <a:ext cx="8519760" cy="3981960"/>
          </a:xfrm>
          <a:prstGeom prst="rect">
            <a:avLst/>
          </a:prstGeom>
          <a:noFill/>
          <a:ln>
            <a:noFill/>
          </a:ln>
        </p:spPr>
        <p:style>
          <a:lnRef idx="0"/>
          <a:fillRef idx="0"/>
          <a:effectRef idx="0"/>
          <a:fontRef idx="minor"/>
        </p:style>
        <p:txBody>
          <a:bodyPr lIns="90000" rIns="90000" tIns="91440" bIns="91440"/>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Times New Roman"/>
              </a:rPr>
              <a:t>Behavioral analysis of internet messaging and malicious activity detection, K. Srividya, A. Mary Sowjanya, 2016 International Conference on Advances in Human Machine Interaction (HMI), Doddaballapur, India   </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Times New Roman"/>
              </a:rPr>
              <a:t>Deceptive phishing detection system: From audio and text messages in Instant Messengers using Data Mining approach, Mohammed Mahmood Ali and Lakshmi Rajamani, International Conference on Pattern Recognition, Informatics and Medical Engineering (PRIME-2012) , Tamilnadu, India</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Times New Roman"/>
              </a:rPr>
              <a:t>Automatic search of the malicious messages in the internet of things systems on the example of an intelligent detection of the unnatural agents requests, Anastasia Iskhakova, Roman Meshcheryakov, 2017 Second Russia and Pacific Conference on Computer Technology and Applications (RPC), Vladivostok, Russia </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Times New Roman"/>
              </a:rPr>
              <a:t>Automatic detection of psychological distress indicators and severity assessment in crisis hotline conversations, Maciej Pacula, Talya Meltzer, Michael Crystal, Amit Srivastava, Brian Marx, 2014 IEEE International Conference on Acoustics, Speech and Signal Processing (ICASSP), Florence, Italy </a:t>
            </a:r>
            <a:endParaRPr b="0" lang="en-IN"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400" spc="-1" strike="noStrike">
                <a:solidFill>
                  <a:srgbClr val="000000"/>
                </a:solidFill>
                <a:latin typeface="Times new roman"/>
                <a:ea typeface="Times New Roman"/>
              </a:rPr>
              <a:t>Deep Learning for Detecting Cyberbullying Across Multiple Social Media Platforms, Sweta Agrawal, Amit Awekar, Accepted for ECIR 2018</a:t>
            </a:r>
            <a:endParaRPr b="0" lang="en-IN" sz="1400" spc="-1" strike="noStrike">
              <a:latin typeface="Arial"/>
            </a:endParaRPr>
          </a:p>
          <a:p>
            <a:pPr>
              <a:lnSpc>
                <a:spcPct val="115000"/>
              </a:lnSpc>
            </a:pPr>
            <a:endParaRPr b="0" lang="en-IN" sz="1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fffbf0"/>
                </a:solidFill>
                <a:latin typeface="Times New Roman"/>
                <a:ea typeface="Times New Roman"/>
              </a:rPr>
              <a:t>                                                    </a:t>
            </a:r>
            <a:r>
              <a:rPr b="0" lang="en-IN" sz="1800" spc="-1" strike="noStrike">
                <a:solidFill>
                  <a:srgbClr val="fffbf0"/>
                </a:solidFill>
                <a:latin typeface="Times New Roman"/>
                <a:ea typeface="Times New Roman"/>
              </a:rPr>
              <a:t>A Project Report on</a:t>
            </a:r>
            <a:br/>
            <a:r>
              <a:rPr b="1" lang="en-IN" sz="1800" spc="-1" strike="noStrike" u="sng">
                <a:solidFill>
                  <a:srgbClr val="fffbf0"/>
                </a:solidFill>
                <a:uFillTx/>
                <a:latin typeface="Times new roman"/>
                <a:ea typeface="Times New Roman"/>
              </a:rPr>
              <a:t>Behavioral Analysis of Internet Messaging And Malicious activity Detection.</a:t>
            </a:r>
            <a:br/>
            <a:r>
              <a:rPr b="0" lang="en-IN" sz="1800" spc="-1" strike="noStrike">
                <a:solidFill>
                  <a:srgbClr val="fffbf0"/>
                </a:solidFill>
                <a:latin typeface="Times New Roman"/>
                <a:ea typeface="Times New Roman"/>
              </a:rPr>
              <a:t>Submitted in partial fulfillment of the degree of</a:t>
            </a:r>
            <a:br/>
            <a:r>
              <a:rPr b="0" lang="en-IN" sz="1800" spc="-1" strike="noStrike">
                <a:solidFill>
                  <a:srgbClr val="fffbf0"/>
                </a:solidFill>
                <a:latin typeface="Times New Roman"/>
                <a:ea typeface="Times New Roman"/>
              </a:rPr>
              <a:t>Bachelor of Engineering(Sem-7)</a:t>
            </a:r>
            <a:br/>
            <a:r>
              <a:rPr b="0" lang="en-IN" sz="1800" spc="-1" strike="noStrike">
                <a:solidFill>
                  <a:srgbClr val="fffbf0"/>
                </a:solidFill>
                <a:latin typeface="Times New Roman"/>
                <a:ea typeface="Times New Roman"/>
              </a:rPr>
              <a:t>in</a:t>
            </a:r>
            <a:br/>
            <a:r>
              <a:rPr b="1" lang="en-IN" sz="1800" spc="-1" strike="noStrike">
                <a:solidFill>
                  <a:srgbClr val="fffbf0"/>
                </a:solidFill>
                <a:latin typeface="Times New Roman"/>
                <a:ea typeface="Times New Roman"/>
              </a:rPr>
              <a:t>Computer Engineering</a:t>
            </a:r>
            <a:br/>
            <a:r>
              <a:rPr b="0" lang="en-IN" sz="1800" spc="-1" strike="noStrike">
                <a:solidFill>
                  <a:srgbClr val="fffbf0"/>
                </a:solidFill>
                <a:latin typeface="Times New Roman"/>
                <a:ea typeface="Times New Roman"/>
              </a:rPr>
              <a:t>By</a:t>
            </a:r>
            <a:br/>
            <a:r>
              <a:rPr b="0" lang="en-IN" sz="1800" spc="-1" strike="noStrike">
                <a:solidFill>
                  <a:srgbClr val="fffbf0"/>
                </a:solidFill>
                <a:latin typeface="Times New Roman"/>
                <a:ea typeface="Times New Roman"/>
              </a:rPr>
              <a:t>Ujjwal Jain (17102027)</a:t>
            </a:r>
            <a:br/>
            <a:r>
              <a:rPr b="0" lang="en-IN" sz="1800" spc="-1" strike="noStrike">
                <a:solidFill>
                  <a:srgbClr val="fffbf0"/>
                </a:solidFill>
                <a:latin typeface="Times New Roman"/>
                <a:ea typeface="Times New Roman"/>
              </a:rPr>
              <a:t>Bhavik Jain  (17102058)</a:t>
            </a:r>
            <a:br/>
            <a:r>
              <a:rPr b="0" lang="en-IN" sz="1800" spc="-1" strike="noStrike">
                <a:solidFill>
                  <a:srgbClr val="fffbf0"/>
                </a:solidFill>
                <a:latin typeface="Times New Roman"/>
                <a:ea typeface="Times New Roman"/>
              </a:rPr>
              <a:t>Rishabh Mehta (17102039)</a:t>
            </a:r>
            <a:br/>
            <a:r>
              <a:rPr b="0" lang="en-IN" sz="1800" spc="-1" strike="noStrike">
                <a:solidFill>
                  <a:srgbClr val="fffbf0"/>
                </a:solidFill>
                <a:latin typeface="Times New Roman"/>
                <a:ea typeface="Times New Roman"/>
              </a:rPr>
              <a:t>Shrinath Suryawanshi (17102012)</a:t>
            </a:r>
            <a:br/>
            <a:br/>
            <a:r>
              <a:rPr b="0" lang="en-IN" sz="1800" spc="-1" strike="noStrike">
                <a:solidFill>
                  <a:srgbClr val="fffbf0"/>
                </a:solidFill>
                <a:latin typeface="Times New Roman"/>
                <a:ea typeface="Times New Roman"/>
              </a:rPr>
              <a:t>Under the Guidance of</a:t>
            </a:r>
            <a:br/>
            <a:r>
              <a:rPr b="0" lang="en-IN" sz="1800" spc="-1" strike="noStrike">
                <a:solidFill>
                  <a:srgbClr val="fffbf0"/>
                </a:solidFill>
                <a:latin typeface="Times New Roman"/>
                <a:ea typeface="Times New Roman"/>
              </a:rPr>
              <a:t>Prof. Brinal M. Colaco</a:t>
            </a:r>
            <a:br/>
            <a:br/>
            <a:br/>
            <a:br/>
            <a:b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nSpc>
                <a:spcPct val="100000"/>
              </a:lnSpc>
            </a:pPr>
            <a:r>
              <a:rPr b="1" lang="en-IN" sz="4200" spc="-1" strike="noStrike">
                <a:solidFill>
                  <a:srgbClr val="fffbf0"/>
                </a:solidFill>
                <a:latin typeface="Old Standard TT"/>
                <a:ea typeface="Old Standard TT"/>
              </a:rPr>
              <a:t>3.Planning for next semester</a:t>
            </a:r>
            <a:endParaRPr b="0" lang="en-IN" sz="4200" spc="-1" strike="noStrike">
              <a:latin typeface="Arial"/>
            </a:endParaRPr>
          </a:p>
        </p:txBody>
      </p:sp>
      <p:sp>
        <p:nvSpPr>
          <p:cNvPr id="121" name="CustomShape 2"/>
          <p:cNvSpPr/>
          <p:nvPr/>
        </p:nvSpPr>
        <p:spPr>
          <a:xfrm>
            <a:off x="512640" y="3840480"/>
            <a:ext cx="8118000" cy="786960"/>
          </a:xfrm>
          <a:prstGeom prst="rect">
            <a:avLst/>
          </a:prstGeom>
          <a:noFill/>
          <a:ln>
            <a:noFill/>
          </a:ln>
        </p:spPr>
        <p:style>
          <a:lnRef idx="0"/>
          <a:fillRef idx="0"/>
          <a:effectRef idx="0"/>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Planning</a:t>
            </a:r>
            <a:endParaRPr b="0" lang="en-IN" sz="3000" spc="-1" strike="noStrike">
              <a:latin typeface="Arial"/>
            </a:endParaRPr>
          </a:p>
        </p:txBody>
      </p:sp>
      <p:sp>
        <p:nvSpPr>
          <p:cNvPr id="123"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00000"/>
              </a:lnSpc>
              <a:spcBef>
                <a:spcPts val="1417"/>
              </a:spcBef>
              <a:buClr>
                <a:srgbClr val="000000"/>
              </a:buClr>
              <a:buFont typeface="Symbol"/>
              <a:buChar char=""/>
            </a:pPr>
            <a:r>
              <a:rPr b="0" lang="en-IN" sz="1800" spc="-1" strike="noStrike">
                <a:solidFill>
                  <a:srgbClr val="000000"/>
                </a:solidFill>
                <a:latin typeface="Times new roman"/>
                <a:ea typeface="Old Standard TT"/>
              </a:rPr>
              <a:t>As of now we are trying to detect the malicious activity based on the already prepared set of abusive, curse and flirty words. Then these are categorized into three files named flagged , Non-flagged and highly-flagged based upon their general usage and frequency with which they can be used to signify an abusive and explicit meaning.</a:t>
            </a:r>
            <a:endParaRPr b="0" lang="en-IN" sz="1800" spc="-1" strike="noStrike">
              <a:latin typeface="Arial"/>
            </a:endParaRPr>
          </a:p>
          <a:p>
            <a:pPr marL="457200" indent="-342360">
              <a:lnSpc>
                <a:spcPct val="100000"/>
              </a:lnSpc>
              <a:spcBef>
                <a:spcPts val="1417"/>
              </a:spcBef>
              <a:buClr>
                <a:srgbClr val="000000"/>
              </a:buClr>
              <a:buFont typeface="Symbol"/>
              <a:buChar char=""/>
            </a:pPr>
            <a:r>
              <a:rPr b="0" lang="en-IN" sz="1800" spc="-1" strike="noStrike">
                <a:solidFill>
                  <a:srgbClr val="000000"/>
                </a:solidFill>
                <a:latin typeface="Times new roman"/>
                <a:ea typeface="Old Standard TT"/>
              </a:rPr>
              <a:t>In the next semester we will add more data to our prepared set of words and also we’ll try to experiment it with the different algorithms for maintaining high accuracy and accurate prediction. We will also run this project on our local system as it will be easy to make it user friendly for alerting the output of our project i.e., the alert window which shows “The Malicious activity detected”</a:t>
            </a:r>
            <a:r>
              <a:rPr b="0" lang="en-IN" sz="1800" spc="-1" strike="noStrike">
                <a:solidFill>
                  <a:srgbClr val="000000"/>
                </a:solidFill>
                <a:latin typeface="Old Standard TT"/>
                <a:ea typeface="Old Standard TT"/>
              </a:rPr>
              <a:t>. </a:t>
            </a:r>
            <a:endParaRPr b="0" lang="en-IN"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4200" spc="-1" strike="noStrike">
                <a:solidFill>
                  <a:srgbClr val="fffbf0"/>
                </a:solidFill>
                <a:latin typeface="Times New Roman"/>
                <a:ea typeface="Times New Roman"/>
              </a:rPr>
              <a:t>Thank You</a:t>
            </a:r>
            <a:endParaRPr b="0" lang="en-IN" sz="4200" spc="-1" strike="noStrike">
              <a:latin typeface="Arial"/>
            </a:endParaRPr>
          </a:p>
        </p:txBody>
      </p:sp>
      <p:sp>
        <p:nvSpPr>
          <p:cNvPr id="125" name="CustomShape 2"/>
          <p:cNvSpPr/>
          <p:nvPr/>
        </p:nvSpPr>
        <p:spPr>
          <a:xfrm>
            <a:off x="512640" y="3840480"/>
            <a:ext cx="8118000" cy="786960"/>
          </a:xfrm>
          <a:prstGeom prst="rect">
            <a:avLst/>
          </a:prstGeom>
          <a:noFill/>
          <a:ln>
            <a:noFill/>
          </a:ln>
        </p:spPr>
        <p:style>
          <a:lnRef idx="0"/>
          <a:fillRef idx="0"/>
          <a:effectRef idx="0"/>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4000" spc="-1" strike="noStrike">
                <a:solidFill>
                  <a:srgbClr val="fffbf0"/>
                </a:solidFill>
                <a:latin typeface="Times New Roman"/>
                <a:ea typeface="Times New Roman"/>
              </a:rPr>
              <a:t>1.Project Conception and Initiation</a:t>
            </a:r>
            <a:endParaRPr b="0" lang="en-IN" sz="4000" spc="-1" strike="noStrike">
              <a:latin typeface="Arial"/>
            </a:endParaRPr>
          </a:p>
        </p:txBody>
      </p:sp>
      <p:sp>
        <p:nvSpPr>
          <p:cNvPr id="83" name="CustomShape 2"/>
          <p:cNvSpPr/>
          <p:nvPr/>
        </p:nvSpPr>
        <p:spPr>
          <a:xfrm>
            <a:off x="512640" y="3840480"/>
            <a:ext cx="8118000" cy="786960"/>
          </a:xfrm>
          <a:prstGeom prst="rect">
            <a:avLst/>
          </a:prstGeom>
          <a:noFill/>
          <a:ln>
            <a:no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1.1 Abstract</a:t>
            </a:r>
            <a:endParaRPr b="0" lang="en-IN" sz="3000" spc="-1" strike="noStrike">
              <a:latin typeface="Arial"/>
            </a:endParaRPr>
          </a:p>
        </p:txBody>
      </p:sp>
      <p:sp>
        <p:nvSpPr>
          <p:cNvPr id="85" name="CustomShape 2"/>
          <p:cNvSpPr/>
          <p:nvPr/>
        </p:nvSpPr>
        <p:spPr>
          <a:xfrm>
            <a:off x="407880" y="1152000"/>
            <a:ext cx="8519760" cy="3396600"/>
          </a:xfrm>
          <a:prstGeom prst="rect">
            <a:avLst/>
          </a:prstGeom>
          <a:noFill/>
          <a:ln>
            <a:noFill/>
          </a:ln>
        </p:spPr>
        <p:style>
          <a:lnRef idx="0"/>
          <a:fillRef idx="0"/>
          <a:effectRef idx="0"/>
          <a:fontRef idx="minor"/>
        </p:style>
        <p:txBody>
          <a:bodyPr lIns="90000" rIns="90000" tIns="91440" bIns="91440"/>
          <a:p>
            <a:pPr>
              <a:lnSpc>
                <a:spcPct val="100000"/>
              </a:lnSpc>
            </a:pPr>
            <a:r>
              <a:rPr b="0" lang="en-IN" sz="1700" spc="-1" strike="noStrike">
                <a:solidFill>
                  <a:srgbClr val="000000"/>
                </a:solidFill>
                <a:latin typeface="Old Standard TT"/>
                <a:ea typeface="Old Standard TT"/>
              </a:rPr>
              <a:t>With the outburst in the growth of the social networking, it is alarming how the youth could become a victim of social trapping and psychological depressions. Internet messaging which previously was meant for communication however turned out to have adverse effects on youth and country. Increased exposure and misuse of “chatting” has become a common phenomenon. Internet messaging in social networking sites like Facebook, Whatsapp have also led to disastrous scenario where teenagers communicate through bawdy or explicit messages, and prowlers trap opposite genders. In this paper the methodology for dealing with such type of messages is discussed. First, text messages are processed through the algorithm which would predict the behavior of both the communicating parties. Eventually it would alarm if there is a malicious activity detected. </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ransition spd="slow">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1.2 Objectives</a:t>
            </a:r>
            <a:endParaRPr b="0" lang="en-IN" sz="3000" spc="-1" strike="noStrike">
              <a:latin typeface="Arial"/>
            </a:endParaRPr>
          </a:p>
        </p:txBody>
      </p:sp>
      <p:sp>
        <p:nvSpPr>
          <p:cNvPr id="87"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a:lnSpc>
                <a:spcPct val="100000"/>
              </a:lnSpc>
            </a:pPr>
            <a:r>
              <a:rPr b="0" lang="en-IN" sz="1700" spc="-1" strike="noStrike">
                <a:solidFill>
                  <a:srgbClr val="000000"/>
                </a:solidFill>
                <a:latin typeface="Old Standard TT"/>
                <a:ea typeface="Old Standard TT"/>
              </a:rPr>
              <a:t>In this era of technology, there are many pros and cons of this technology, one of the pros is chatting. But there are some cons like blackmailing, Cyber bullying, threat messages and many other Malicious activity.</a:t>
            </a:r>
            <a:endParaRPr b="0" lang="en-IN" sz="1700" spc="-1" strike="noStrike">
              <a:latin typeface="Arial"/>
            </a:endParaRPr>
          </a:p>
          <a:p>
            <a:pPr>
              <a:lnSpc>
                <a:spcPct val="100000"/>
              </a:lnSpc>
            </a:pPr>
            <a:endParaRPr b="0" lang="en-IN" sz="1700" spc="-1" strike="noStrike">
              <a:latin typeface="Arial"/>
            </a:endParaRPr>
          </a:p>
          <a:p>
            <a:pPr>
              <a:lnSpc>
                <a:spcPct val="100000"/>
              </a:lnSpc>
            </a:pPr>
            <a:r>
              <a:rPr b="0" lang="en-IN" sz="1700" spc="-1" strike="noStrike">
                <a:solidFill>
                  <a:srgbClr val="000000"/>
                </a:solidFill>
                <a:latin typeface="Old Standard TT"/>
                <a:ea typeface="Old Standard TT"/>
              </a:rPr>
              <a:t>So what our application will do?</a:t>
            </a:r>
            <a:endParaRPr b="0" lang="en-IN" sz="1700" spc="-1" strike="noStrike">
              <a:latin typeface="Arial"/>
            </a:endParaRPr>
          </a:p>
          <a:p>
            <a:pPr>
              <a:lnSpc>
                <a:spcPct val="100000"/>
              </a:lnSpc>
            </a:pPr>
            <a:r>
              <a:rPr b="0" lang="en-IN" sz="1700" spc="-1" strike="noStrike">
                <a:solidFill>
                  <a:srgbClr val="000000"/>
                </a:solidFill>
                <a:latin typeface="Old Standard TT"/>
                <a:ea typeface="Old Standard TT"/>
              </a:rPr>
              <a:t>It will store the messages in the group of 10-20 and compare them with threat messages database and if it matches 80% of them, it will send to the responsible guardian’s number which will be added during registration. By the use of this system, one can be saved from involving in illegal activities and from being a cyber victim.  </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434343"/>
                </a:solidFill>
                <a:latin typeface="Times New Roman"/>
                <a:ea typeface="Times New Roman"/>
              </a:rPr>
              <a:t>1.3 Literature Review</a:t>
            </a:r>
            <a:endParaRPr b="0" lang="en-IN" sz="3000" spc="-1" strike="noStrike">
              <a:latin typeface="Arial"/>
            </a:endParaRPr>
          </a:p>
        </p:txBody>
      </p:sp>
      <p:sp>
        <p:nvSpPr>
          <p:cNvPr id="89"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32000" indent="-323640">
              <a:lnSpc>
                <a:spcPct val="100000"/>
              </a:lnSpc>
              <a:spcBef>
                <a:spcPts val="1417"/>
              </a:spcBef>
              <a:buClr>
                <a:srgbClr val="000000"/>
              </a:buClr>
              <a:buSzPct val="45000"/>
              <a:buFont typeface="Wingdings" charset="2"/>
              <a:buChar char=""/>
            </a:pPr>
            <a:r>
              <a:rPr b="0" lang="en-IN" sz="1600" spc="-1" strike="noStrike">
                <a:solidFill>
                  <a:srgbClr val="000000"/>
                </a:solidFill>
                <a:latin typeface="Times new roman"/>
                <a:ea typeface="Times New Roman"/>
              </a:rPr>
              <a:t>It</a:t>
            </a:r>
            <a:r>
              <a:rPr b="0" lang="en-IN" sz="1600" spc="-1" strike="noStrike">
                <a:solidFill>
                  <a:srgbClr val="000000"/>
                </a:solidFill>
                <a:latin typeface="Times new roman"/>
                <a:ea typeface="Old Standard TT"/>
              </a:rPr>
              <a:t> considers one of the actual threats of the Internet of things related to the  transmission of malicious messages between user. Methods of the transmitted data automatic verification and filtering by some set of features in Internet systems of things are analyze. It proposes an approach to the intelligent detection of unnatural conversation between user, which could minimize the likelihood of the implementation of threats.  </a:t>
            </a:r>
            <a:endParaRPr b="0" lang="en-IN" sz="16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600" spc="-1" strike="noStrike">
                <a:solidFill>
                  <a:srgbClr val="000000"/>
                </a:solidFill>
                <a:latin typeface="Times new roman"/>
                <a:ea typeface="Old Standard TT"/>
              </a:rPr>
              <a:t>The major problem in Instant Messengers, much of sensitive and personal information, disclosed through socio-engineered text messages for which solution is proposed but, detection of words using chatting technique in Instant Messengers is not yet done which is the motivating factor to carry out the work. Online criminal's now-a-days adapted technique along with text message and wraps out personal information leads to threat and hindrance for privacy</a:t>
            </a:r>
            <a:r>
              <a:rPr b="0" lang="en-IN" sz="1600" spc="-1" strike="noStrike">
                <a:solidFill>
                  <a:srgbClr val="000000"/>
                </a:solidFill>
                <a:latin typeface="Old Standard TT"/>
                <a:ea typeface="Old Standard TT"/>
              </a:rPr>
              <a:t>.  </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ransition spd="slow">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fillRef idx="0"/>
          <a:effectRef idx="0"/>
          <a:fontRef idx="minor"/>
        </p:style>
        <p:txBody>
          <a:bodyPr lIns="0" rIns="0" tIns="0" bIns="0" anchor="ctr"/>
          <a:p>
            <a:pPr>
              <a:lnSpc>
                <a:spcPct val="100000"/>
              </a:lnSpc>
            </a:pPr>
            <a:r>
              <a:rPr b="1" lang="en-IN" sz="3000" spc="-1" strike="noStrike">
                <a:solidFill>
                  <a:srgbClr val="434343"/>
                </a:solidFill>
                <a:latin typeface="Times New Roman"/>
                <a:ea typeface="Times New Roman"/>
              </a:rPr>
              <a:t>1.3 Literature Review</a:t>
            </a:r>
            <a:endParaRPr b="0" lang="en-IN" sz="3000" spc="-1" strike="noStrike">
              <a:latin typeface="Arial"/>
            </a:endParaRPr>
          </a:p>
        </p:txBody>
      </p:sp>
      <p:sp>
        <p:nvSpPr>
          <p:cNvPr id="91" name="CustomShape 2"/>
          <p:cNvSpPr/>
          <p:nvPr/>
        </p:nvSpPr>
        <p:spPr>
          <a:xfrm>
            <a:off x="311760" y="1171440"/>
            <a:ext cx="8519760" cy="33966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1600" spc="-1" strike="noStrike">
                <a:solidFill>
                  <a:srgbClr val="000000"/>
                </a:solidFill>
                <a:latin typeface="Times new roman"/>
                <a:ea typeface="Arial"/>
              </a:rPr>
              <a:t>Psychological health disorders pose a growing threat to society. Disorders such as Depression, Post-Traumatic Stress Disorder (PTSD), and mild Traumatic Brain Injury (mTBI), are often under-diagnosed and under-treated. Crisis hotlines are often the last resort for people who, from the lack of proper treatment, are considering suicide or intend to harm themselves or others. </a:t>
            </a:r>
            <a:endParaRPr b="0" lang="en-IN" sz="16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1600" spc="-1" strike="noStrike">
                <a:solidFill>
                  <a:srgbClr val="000000"/>
                </a:solidFill>
                <a:latin typeface="Times new roman"/>
                <a:ea typeface="Arial"/>
              </a:rPr>
              <a:t>Harassment by cyberbullies is a significant phenomenon on the social media. Existing works for cyberbullying detection have at least one of the following three bottlenecks. First, they target only one particular social media platform (SMP). Second, they address just one topic of cyberbullying. Third, they rely on carefully handcrafted features of the data. We show that deep learning based models can overcome all three bottlenecks. Knowledge learned by these models on one dataset can be transferred to other datasets. Our experiments provide several useful insights about cyberbullying detection. To the best of our knowledge, this is the first work that systematically analyzes cyberbullying detection on various topics across multiple SMPs using deep learning based models and transfer learning</a:t>
            </a:r>
            <a:r>
              <a:rPr b="0" lang="en-IN" sz="1400" spc="-1" strike="noStrike">
                <a:solidFill>
                  <a:srgbClr val="000000"/>
                </a:solidFill>
                <a:latin typeface="Times new roman"/>
                <a:ea typeface="Arial"/>
              </a:rPr>
              <a:t>.</a:t>
            </a:r>
            <a:endParaRPr b="0" lang="en-IN" sz="1400" spc="-1" strike="noStrike">
              <a:latin typeface="Arial"/>
            </a:endParaRPr>
          </a:p>
        </p:txBody>
      </p:sp>
    </p:spTree>
  </p:cSld>
  <p:transition spd="slow">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1.4 Problem Definition</a:t>
            </a:r>
            <a:endParaRPr b="0" lang="en-IN" sz="3000" spc="-1" strike="noStrike">
              <a:latin typeface="Arial"/>
            </a:endParaRPr>
          </a:p>
        </p:txBody>
      </p:sp>
      <p:sp>
        <p:nvSpPr>
          <p:cNvPr id="93"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a:lnSpc>
                <a:spcPct val="100000"/>
              </a:lnSpc>
            </a:pPr>
            <a:r>
              <a:rPr b="0" lang="en-IN" sz="1700" spc="-1" strike="noStrike">
                <a:solidFill>
                  <a:srgbClr val="000000"/>
                </a:solidFill>
                <a:latin typeface="Times new roman"/>
                <a:ea typeface="Old Standard TT"/>
              </a:rPr>
              <a:t>An outburst of Social networking pages, without proper monitoring highly endangers personal security especially of teens and youth who are highly exposed to many inhumanely activities. They get addicted to internet Messaging over social networking sites presenting serious threat of getting beguiled into extreme and even horrendous acts like Trapping, girl-Trafficking, motivation to become extremists and other evils. </a:t>
            </a:r>
            <a:r>
              <a:rPr b="0" lang="en-IN" sz="1700" spc="-1" strike="noStrike">
                <a:solidFill>
                  <a:srgbClr val="000000"/>
                </a:solidFill>
                <a:latin typeface="Old Standard TT"/>
                <a:ea typeface="Old Standard TT"/>
              </a:rPr>
              <a:t>   </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pic>
        <p:nvPicPr>
          <p:cNvPr id="94" name="" descr=""/>
          <p:cNvPicPr/>
          <p:nvPr/>
        </p:nvPicPr>
        <p:blipFill>
          <a:blip r:embed="rId1"/>
          <a:stretch/>
        </p:blipFill>
        <p:spPr>
          <a:xfrm>
            <a:off x="2736000" y="2808000"/>
            <a:ext cx="3824280" cy="17600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1.5 Scope</a:t>
            </a:r>
            <a:endParaRPr b="0" lang="en-IN" sz="3000" spc="-1" strike="noStrike">
              <a:latin typeface="Arial"/>
            </a:endParaRPr>
          </a:p>
        </p:txBody>
      </p:sp>
      <p:sp>
        <p:nvSpPr>
          <p:cNvPr id="96"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Symbol"/>
              <a:buChar char=""/>
            </a:pPr>
            <a:r>
              <a:rPr b="0" lang="en-IN" sz="1800" spc="-1" strike="noStrike">
                <a:solidFill>
                  <a:srgbClr val="000000"/>
                </a:solidFill>
                <a:latin typeface="Times new roman"/>
                <a:ea typeface="Old Standard TT"/>
              </a:rPr>
              <a:t>Our Project proposes usage of behavioral analysis on messaged that are exchanged while people chat, followed by semantic analysis, scoring algorithm and a data mining technique to detect a malicious activity i.e., behavioural analysis is made on internet messages so as to detect any malicious activity. </a:t>
            </a:r>
            <a:endParaRPr b="0" lang="en-IN" sz="1800" spc="-1" strike="noStrike">
              <a:latin typeface="Arial"/>
            </a:endParaRPr>
          </a:p>
          <a:p>
            <a:pPr>
              <a:lnSpc>
                <a:spcPct val="115000"/>
              </a:lnSpc>
            </a:pPr>
            <a:endParaRPr b="0" lang="en-IN" sz="1800" spc="-1" strike="noStrike">
              <a:latin typeface="Arial"/>
            </a:endParaRPr>
          </a:p>
          <a:p>
            <a:pPr marL="457200" indent="-342360">
              <a:lnSpc>
                <a:spcPct val="115000"/>
              </a:lnSpc>
              <a:buClr>
                <a:srgbClr val="000000"/>
              </a:buClr>
              <a:buFont typeface="Symbol"/>
              <a:buChar char=""/>
            </a:pPr>
            <a:r>
              <a:rPr b="0" lang="en-IN" sz="1800" spc="-1" strike="noStrike">
                <a:solidFill>
                  <a:srgbClr val="000000"/>
                </a:solidFill>
                <a:latin typeface="Times new roman"/>
                <a:ea typeface="Times New Roman"/>
              </a:rPr>
              <a:t>Extensive work done to analyze the behavior of the data to predict the positive or negative feedback using classification, which eventually can be used to predict the quality and response of people towards that particular thing or product.</a:t>
            </a:r>
            <a:endParaRPr b="0" lang="en-IN" sz="1800" spc="-1" strike="noStrike">
              <a:latin typeface="Arial"/>
            </a:endParaRPr>
          </a:p>
          <a:p>
            <a:pPr>
              <a:lnSpc>
                <a:spcPct val="115000"/>
              </a:lnSpc>
            </a:pP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2020-12-17T19:26:37Z</dcterms:modified>
  <cp:revision>3</cp:revision>
  <dc:subject/>
  <dc:title/>
</cp:coreProperties>
</file>