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handoutMasterIdLst>
    <p:handoutMasterId r:id="rId16"/>
  </p:handoutMasterIdLst>
  <p:sldIdLst>
    <p:sldId id="282" r:id="rId2"/>
    <p:sldId id="308" r:id="rId3"/>
    <p:sldId id="309" r:id="rId4"/>
    <p:sldId id="310" r:id="rId5"/>
    <p:sldId id="311" r:id="rId6"/>
    <p:sldId id="312" r:id="rId7"/>
    <p:sldId id="283" r:id="rId8"/>
    <p:sldId id="285" r:id="rId9"/>
    <p:sldId id="291" r:id="rId10"/>
    <p:sldId id="286" r:id="rId11"/>
    <p:sldId id="287" r:id="rId12"/>
    <p:sldId id="288" r:id="rId13"/>
    <p:sldId id="292" r:id="rId14"/>
    <p:sldId id="289" r:id="rId15"/>
  </p:sldIdLst>
  <p:sldSz cx="12192000" cy="6858000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949"/>
    <a:srgbClr val="EEBD44"/>
    <a:srgbClr val="FFDC6D"/>
    <a:srgbClr val="FFD54F"/>
    <a:srgbClr val="FFDE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364"/>
    </p:cViewPr>
  </p:sorterViewPr>
  <p:notesViewPr>
    <p:cSldViewPr snapToGrid="0">
      <p:cViewPr varScale="1">
        <p:scale>
          <a:sx n="84" d="100"/>
          <a:sy n="84" d="100"/>
        </p:scale>
        <p:origin x="3786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6333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BE574CCD-C5E5-4419-ACDC-72686FD2D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9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82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16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776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9296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0B0367-35C4-4862-B9C6-04BEBFB2A7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HS 67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B6EF2D-D075-4F98-A982-E3D2271614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Sampling Distributions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F055D-06E0-4706-B212-E7323EFC26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453118-5DF8-450A-97B5-64CA1C7C1F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91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88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83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3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67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28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0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592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442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62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5" Type="http://schemas.openxmlformats.org/officeDocument/2006/relationships/image" Target="../media/image9.emf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748989"/>
            <a:ext cx="77724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THE CENTRAL LIMIT THEOREM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92136" y="2798956"/>
            <a:ext cx="4207728" cy="630044"/>
          </a:xfrm>
        </p:spPr>
        <p:txBody>
          <a:bodyPr/>
          <a:lstStyle/>
          <a:p>
            <a:pPr marL="342900" indent="-342900"/>
            <a:r>
              <a:rPr lang="en-US" altLang="en-US" dirty="0"/>
              <a:t>The “World is Normal” Theorem</a:t>
            </a:r>
          </a:p>
          <a:p>
            <a:pPr marL="342900" indent="-342900"/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882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48655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4000" dirty="0"/>
              <a:t>The Central Limit Theorem</a:t>
            </a:r>
            <a:br>
              <a:rPr lang="en-US" altLang="en-US" sz="4000" dirty="0"/>
            </a:br>
            <a:r>
              <a:rPr lang="en-US" altLang="en-US" sz="4000" dirty="0"/>
              <a:t>(for the sample mean x)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60205" y="1948824"/>
            <a:ext cx="8684236" cy="3450613"/>
          </a:xfrm>
        </p:spPr>
        <p:txBody>
          <a:bodyPr/>
          <a:lstStyle/>
          <a:p>
            <a:r>
              <a:rPr lang="en-US" altLang="en-US" dirty="0"/>
              <a:t>If a random sample of n observations is selected from a population (</a:t>
            </a:r>
            <a:r>
              <a:rPr lang="en-US" altLang="en-US" b="1" dirty="0"/>
              <a:t>any</a:t>
            </a:r>
            <a:r>
              <a:rPr lang="en-US" altLang="en-US" dirty="0"/>
              <a:t> population), then when n is sufficiently large, </a:t>
            </a:r>
            <a:r>
              <a:rPr lang="en-US" altLang="en-US" u="sng" dirty="0"/>
              <a:t>the sampling distribution of x will be approximately normal.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(The larger the sample size, the better will be the normal approximation to the sampling distribution of x.)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33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8337" y="242094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4000" dirty="0"/>
              <a:t>The Importance of the Central Limit Theorem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72637" y="1381377"/>
            <a:ext cx="7543800" cy="2286000"/>
          </a:xfrm>
        </p:spPr>
        <p:txBody>
          <a:bodyPr/>
          <a:lstStyle/>
          <a:p>
            <a:r>
              <a:rPr lang="en-US" altLang="en-US" sz="2800" dirty="0"/>
              <a:t>When we select simple random samples of size n, the sample means will vary from sample to sample.  We can model the distribution of these sample means with a probability model that is …</a:t>
            </a:r>
          </a:p>
          <a:p>
            <a:endParaRPr lang="en-US" altLang="en-US" sz="2800" dirty="0"/>
          </a:p>
        </p:txBody>
      </p:sp>
      <p:graphicFrame>
        <p:nvGraphicFramePr>
          <p:cNvPr id="7172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11999798"/>
              </p:ext>
            </p:extLst>
          </p:nvPr>
        </p:nvGraphicFramePr>
        <p:xfrm>
          <a:off x="1454306" y="4125622"/>
          <a:ext cx="2282825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23586" imgH="431613" progId="Equation.DSMT4">
                  <p:embed/>
                </p:oleObj>
              </mc:Choice>
              <mc:Fallback>
                <p:oleObj name="Equation" r:id="rId3" imgW="723586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306" y="4125622"/>
                        <a:ext cx="2282825" cy="1362075"/>
                      </a:xfrm>
                      <a:prstGeom prst="rect">
                        <a:avLst/>
                      </a:prstGeom>
                      <a:solidFill>
                        <a:srgbClr val="FFDD6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618" y="3586976"/>
            <a:ext cx="5638800" cy="2946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58115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34640" y="238020"/>
            <a:ext cx="7772400" cy="762000"/>
          </a:xfrm>
        </p:spPr>
        <p:txBody>
          <a:bodyPr/>
          <a:lstStyle/>
          <a:p>
            <a:r>
              <a:rPr lang="en-US" altLang="en-US" dirty="0"/>
              <a:t>How Large Should n Be?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31371" y="848017"/>
            <a:ext cx="7772400" cy="924790"/>
          </a:xfrm>
        </p:spPr>
        <p:txBody>
          <a:bodyPr/>
          <a:lstStyle/>
          <a:p>
            <a:r>
              <a:rPr lang="en-US" altLang="en-US" dirty="0"/>
              <a:t>For the purpose of applying the Central Limit Theorem, we will consider a sample size to be large when n &gt; 30.</a:t>
            </a:r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 flipH="1">
            <a:off x="8483600" y="2209800"/>
            <a:ext cx="25400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i="1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24397"/>
            <a:ext cx="4463143" cy="2332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82" y="1872922"/>
            <a:ext cx="4648199" cy="258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40500" y="1931629"/>
            <a:ext cx="3886200" cy="1200329"/>
          </a:xfrm>
          <a:prstGeom prst="rect">
            <a:avLst/>
          </a:prstGeom>
          <a:solidFill>
            <a:srgbClr val="FFDD61"/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i="1" dirty="0">
                <a:solidFill>
                  <a:srgbClr val="FF0000"/>
                </a:solidFill>
                <a:cs typeface="Arial" charset="0"/>
              </a:rPr>
              <a:t>Even if the population from which the sample is selected looks like this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68899" y="2005861"/>
            <a:ext cx="576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  <a:sym typeface="Symbol"/>
              </a:rPr>
              <a:t>←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  <a:sym typeface="Symbol"/>
              </a:rPr>
              <a:t>←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  <a:sym typeface="Symbol"/>
              </a:rPr>
              <a:t>←</a:t>
            </a:r>
            <a:endParaRPr lang="en-US" sz="2400" b="1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0201" y="4680988"/>
            <a:ext cx="4038599" cy="1938992"/>
          </a:xfrm>
          <a:prstGeom prst="rect">
            <a:avLst/>
          </a:prstGeom>
          <a:solidFill>
            <a:srgbClr val="FFDD61"/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i="1" dirty="0">
                <a:solidFill>
                  <a:srgbClr val="FF0000"/>
                </a:solidFill>
                <a:cs typeface="Arial" charset="0"/>
              </a:rPr>
              <a:t>… the Central Limit Theorem tells us that a good model for the sampling distribution of the sample mean x is …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2514600" y="6553200"/>
            <a:ext cx="228600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715000" y="5187169"/>
            <a:ext cx="38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>
                <a:solidFill>
                  <a:srgbClr val="FF0000"/>
                </a:solidFill>
                <a:cs typeface="Arial" charset="0"/>
              </a:rPr>
              <a:t>→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>
                <a:solidFill>
                  <a:srgbClr val="FF0000"/>
                </a:solidFill>
                <a:cs typeface="Arial" charset="0"/>
              </a:rPr>
              <a:t>→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>
                <a:solidFill>
                  <a:srgbClr val="FF0000"/>
                </a:solidFill>
                <a:cs typeface="Arial" charset="0"/>
              </a:rPr>
              <a:t>→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 i="1" dirty="0">
              <a:solidFill>
                <a:srgbClr val="FF0000"/>
              </a:solidFill>
              <a:cs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686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>
            <a:extLst>
              <a:ext uri="{FF2B5EF4-FFF2-40B4-BE49-F238E27FC236}">
                <a16:creationId xmlns:a16="http://schemas.microsoft.com/office/drawing/2014/main" id="{0C7D7071-F4F8-4E22-9C0C-4CC4CDFF06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51" y="180974"/>
            <a:ext cx="7683190" cy="126868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Central Limit Theorem </a:t>
            </a:r>
            <a:br>
              <a:rPr lang="en-US" altLang="en-US" sz="4000" dirty="0"/>
            </a:br>
            <a:r>
              <a:rPr lang="en-US" altLang="en-US" sz="4000" dirty="0"/>
              <a:t> Time to Complete Activity</a:t>
            </a:r>
          </a:p>
        </p:txBody>
      </p:sp>
      <p:sp>
        <p:nvSpPr>
          <p:cNvPr id="766979" name="Rectangle 3">
            <a:extLst>
              <a:ext uri="{FF2B5EF4-FFF2-40B4-BE49-F238E27FC236}">
                <a16:creationId xmlns:a16="http://schemas.microsoft.com/office/drawing/2014/main" id="{89157B16-E27B-4B2D-AC39-CF18FDC8855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77200" y="1449660"/>
            <a:ext cx="2568887" cy="4525963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/>
              <a:t>These figures illustrate the sampling distributions of x-bars based on </a:t>
            </a:r>
          </a:p>
          <a:p>
            <a:pPr marL="0" indent="0">
              <a:lnSpc>
                <a:spcPct val="90000"/>
              </a:lnSpc>
              <a:buFontTx/>
              <a:buAutoNum type="alphaLcParenBoth"/>
            </a:pPr>
            <a:r>
              <a:rPr lang="en-US" altLang="en-US" sz="2800" dirty="0"/>
              <a:t> </a:t>
            </a:r>
            <a:r>
              <a:rPr lang="en-US" altLang="en-US" sz="2800" i="1" dirty="0"/>
              <a:t>n</a:t>
            </a:r>
            <a:r>
              <a:rPr lang="en-US" altLang="en-US" sz="2800" dirty="0"/>
              <a:t> = 1</a:t>
            </a:r>
          </a:p>
          <a:p>
            <a:pPr marL="0" indent="0">
              <a:lnSpc>
                <a:spcPct val="90000"/>
              </a:lnSpc>
              <a:buFontTx/>
              <a:buAutoNum type="alphaLcParenBoth"/>
            </a:pPr>
            <a:r>
              <a:rPr lang="en-US" altLang="en-US" sz="2800" dirty="0"/>
              <a:t> </a:t>
            </a:r>
            <a:r>
              <a:rPr lang="en-US" altLang="en-US" sz="2800" i="1" dirty="0"/>
              <a:t>n </a:t>
            </a:r>
            <a:r>
              <a:rPr lang="en-US" altLang="en-US" sz="2800" dirty="0"/>
              <a:t>= 10 </a:t>
            </a:r>
          </a:p>
          <a:p>
            <a:pPr marL="0" indent="0">
              <a:lnSpc>
                <a:spcPct val="90000"/>
              </a:lnSpc>
              <a:buFontTx/>
              <a:buAutoNum type="alphaLcParenBoth"/>
            </a:pPr>
            <a:r>
              <a:rPr lang="en-US" altLang="en-US" sz="2800" dirty="0"/>
              <a:t> </a:t>
            </a:r>
            <a:r>
              <a:rPr lang="en-US" altLang="en-US" sz="2800" i="1" dirty="0"/>
              <a:t>n </a:t>
            </a:r>
            <a:r>
              <a:rPr lang="en-US" altLang="en-US" sz="2800" dirty="0"/>
              <a:t>= 20 </a:t>
            </a:r>
          </a:p>
          <a:p>
            <a:pPr marL="0" indent="0">
              <a:lnSpc>
                <a:spcPct val="90000"/>
              </a:lnSpc>
              <a:buFontTx/>
              <a:buAutoNum type="alphaLcParenBoth"/>
            </a:pPr>
            <a:r>
              <a:rPr lang="en-US" altLang="en-US" sz="2800" dirty="0"/>
              <a:t> </a:t>
            </a:r>
            <a:r>
              <a:rPr lang="en-US" altLang="en-US" sz="2800" i="1" dirty="0"/>
              <a:t>n </a:t>
            </a:r>
            <a:r>
              <a:rPr lang="en-US" altLang="en-US" sz="2800" dirty="0"/>
              <a:t>= 70</a:t>
            </a:r>
          </a:p>
        </p:txBody>
      </p:sp>
      <p:pic>
        <p:nvPicPr>
          <p:cNvPr id="13319" name="Picture 4">
            <a:extLst>
              <a:ext uri="{FF2B5EF4-FFF2-40B4-BE49-F238E27FC236}">
                <a16:creationId xmlns:a16="http://schemas.microsoft.com/office/drawing/2014/main" id="{B4CDF013-4492-4E7D-82B2-394EC41B8D04}"/>
              </a:ext>
            </a:extLst>
          </p:cNvPr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18463" y="1449660"/>
            <a:ext cx="6688874" cy="4117044"/>
          </a:xfr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4439" y="228600"/>
            <a:ext cx="7772400" cy="914400"/>
          </a:xfrm>
        </p:spPr>
        <p:txBody>
          <a:bodyPr/>
          <a:lstStyle/>
          <a:p>
            <a:r>
              <a:rPr lang="en-US" altLang="en-US" dirty="0"/>
              <a:t>Summary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16673" y="914398"/>
            <a:ext cx="10010078" cy="44827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i="0" u="sng" dirty="0"/>
              <a:t>Population</a:t>
            </a:r>
            <a:r>
              <a:rPr lang="en-US" altLang="en-US" sz="2400" i="0" dirty="0"/>
              <a:t>: mean </a:t>
            </a:r>
            <a:r>
              <a:rPr lang="en-US" altLang="en-US" sz="2400" i="0" dirty="0">
                <a:sym typeface="Symbol" pitchFamily="18" charset="2"/>
              </a:rPr>
              <a:t>; stand dev. ; shape of population dist. is unknown; value of  is </a:t>
            </a:r>
            <a:r>
              <a:rPr lang="en-US" altLang="en-US" sz="2400" i="0" dirty="0">
                <a:solidFill>
                  <a:schemeClr val="hlink"/>
                </a:solidFill>
                <a:sym typeface="Symbol" pitchFamily="18" charset="2"/>
              </a:rPr>
              <a:t>unknown</a:t>
            </a:r>
            <a:r>
              <a:rPr lang="en-US" altLang="en-US" sz="2400" i="0" dirty="0">
                <a:sym typeface="Symbol" pitchFamily="18" charset="2"/>
              </a:rPr>
              <a:t>; select random sample of size </a:t>
            </a:r>
            <a:r>
              <a:rPr lang="en-US" altLang="en-US" sz="2400" dirty="0">
                <a:sym typeface="Symbol" pitchFamily="18" charset="2"/>
              </a:rPr>
              <a:t>n</a:t>
            </a:r>
            <a:r>
              <a:rPr lang="en-US" altLang="en-US" sz="2400" i="0" dirty="0">
                <a:sym typeface="Symbol" pitchFamily="18" charset="2"/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2400" i="0" u="sng" dirty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i="0" u="sng" dirty="0">
                <a:sym typeface="Symbol" pitchFamily="18" charset="2"/>
              </a:rPr>
              <a:t>Sampling distribution of x: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i="0" dirty="0">
                <a:sym typeface="Symbol" pitchFamily="18" charset="2"/>
              </a:rPr>
              <a:t>mean x-bar; stand. dev. /n;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i="0" dirty="0">
                <a:sym typeface="Symbol" pitchFamily="18" charset="2"/>
              </a:rPr>
              <a:t>always true!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2400" i="0" u="sng" dirty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i="0" u="sng" dirty="0">
                <a:sym typeface="Symbol" pitchFamily="18" charset="2"/>
              </a:rPr>
              <a:t>By the Central Limit Theorem:</a:t>
            </a:r>
            <a:endParaRPr lang="en-US" altLang="en-US" sz="2400" i="0" dirty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i="0" dirty="0">
                <a:sym typeface="Symbol" pitchFamily="18" charset="2"/>
              </a:rPr>
              <a:t>the </a:t>
            </a:r>
            <a:r>
              <a:rPr lang="en-US" altLang="en-US" sz="2400" i="0" u="sng" dirty="0">
                <a:sym typeface="Symbol" pitchFamily="18" charset="2"/>
              </a:rPr>
              <a:t>shape</a:t>
            </a:r>
            <a:r>
              <a:rPr lang="en-US" altLang="en-US" sz="2400" i="0" dirty="0">
                <a:sym typeface="Symbol" pitchFamily="18" charset="2"/>
              </a:rPr>
              <a:t> of the sampling distribution is approx. normal, that is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i="0" dirty="0">
                <a:sym typeface="Symbol" pitchFamily="18" charset="2"/>
              </a:rPr>
              <a:t>		x ~ N(, /n)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020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782337" y="525076"/>
            <a:ext cx="4040188" cy="639762"/>
          </a:xfrm>
        </p:spPr>
        <p:txBody>
          <a:bodyPr/>
          <a:lstStyle/>
          <a:p>
            <a:r>
              <a:rPr lang="en-US" dirty="0"/>
              <a:t>Probability: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325136" y="1123950"/>
            <a:ext cx="4040188" cy="981075"/>
          </a:xfrm>
        </p:spPr>
        <p:txBody>
          <a:bodyPr/>
          <a:lstStyle/>
          <a:p>
            <a:r>
              <a:rPr lang="en-US" dirty="0"/>
              <a:t>From population to sample (deduction)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486294" y="503837"/>
            <a:ext cx="4041775" cy="639762"/>
          </a:xfrm>
        </p:spPr>
        <p:txBody>
          <a:bodyPr/>
          <a:lstStyle/>
          <a:p>
            <a:r>
              <a:rPr lang="en-US" dirty="0"/>
              <a:t>Statistics: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367888" y="1116012"/>
            <a:ext cx="4041775" cy="989013"/>
          </a:xfrm>
        </p:spPr>
        <p:txBody>
          <a:bodyPr/>
          <a:lstStyle/>
          <a:p>
            <a:r>
              <a:rPr lang="en-US" dirty="0"/>
              <a:t>From sample to the population (induction)</a:t>
            </a:r>
          </a:p>
        </p:txBody>
      </p:sp>
      <p:pic>
        <p:nvPicPr>
          <p:cNvPr id="68610" name="Picture 2" descr="C:\Users\reiland\Desktop\probability statistic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276475"/>
            <a:ext cx="4064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ent Arrow 8"/>
          <p:cNvSpPr/>
          <p:nvPr/>
        </p:nvSpPr>
        <p:spPr bwMode="auto">
          <a:xfrm>
            <a:off x="2514600" y="2276476"/>
            <a:ext cx="609600" cy="2219325"/>
          </a:xfrm>
          <a:prstGeom prst="ben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5400000" lon="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i="1">
              <a:latin typeface="Arial" charset="0"/>
            </a:endParaRPr>
          </a:p>
        </p:txBody>
      </p:sp>
      <p:sp>
        <p:nvSpPr>
          <p:cNvPr id="10" name="Bent Arrow 9"/>
          <p:cNvSpPr/>
          <p:nvPr/>
        </p:nvSpPr>
        <p:spPr bwMode="auto">
          <a:xfrm rot="10800000">
            <a:off x="2667000" y="2105025"/>
            <a:ext cx="914400" cy="2524125"/>
          </a:xfrm>
          <a:prstGeom prst="ben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reflection stA="45000" endPos="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i="1">
              <a:latin typeface="Arial" charset="0"/>
            </a:endParaRPr>
          </a:p>
        </p:txBody>
      </p:sp>
      <p:sp>
        <p:nvSpPr>
          <p:cNvPr id="11" name="Bent Arrow 10"/>
          <p:cNvSpPr/>
          <p:nvPr/>
        </p:nvSpPr>
        <p:spPr bwMode="auto">
          <a:xfrm>
            <a:off x="8229600" y="2019298"/>
            <a:ext cx="914400" cy="1347788"/>
          </a:xfrm>
          <a:prstGeom prst="ben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0800000" lon="1080000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i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281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62983" y="218378"/>
            <a:ext cx="7246434" cy="630044"/>
          </a:xfrm>
          <a:noFill/>
        </p:spPr>
        <p:txBody>
          <a:bodyPr/>
          <a:lstStyle/>
          <a:p>
            <a:r>
              <a:rPr lang="en-US" altLang="en-US" dirty="0"/>
              <a:t>Sampling Distributions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25551" y="838200"/>
            <a:ext cx="10827833" cy="4224454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u="sng" dirty="0"/>
              <a:t>Population parameter</a:t>
            </a:r>
            <a:r>
              <a:rPr lang="en-US" altLang="en-US" sz="2800" dirty="0"/>
              <a:t>: a numerical descriptive measure of a population.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dirty="0"/>
              <a:t>(for example: </a:t>
            </a:r>
            <a:r>
              <a:rPr lang="en-US" altLang="en-US" sz="2800" dirty="0">
                <a:latin typeface="Symbol" pitchFamily="18" charset="2"/>
              </a:rPr>
              <a:t> , </a:t>
            </a:r>
            <a:r>
              <a:rPr lang="en-US" altLang="en-US" sz="2800" dirty="0"/>
              <a:t>p </a:t>
            </a:r>
            <a:r>
              <a:rPr lang="en-US" altLang="en-US" sz="2800" i="0" dirty="0"/>
              <a:t>(a population proportion)</a:t>
            </a:r>
            <a:r>
              <a:rPr lang="en-US" altLang="en-US" sz="2800" dirty="0"/>
              <a:t>; the numerical value of a population parameter is usually not known)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u="sng" dirty="0"/>
              <a:t>Examples</a:t>
            </a:r>
            <a:r>
              <a:rPr lang="en-US" altLang="en-US" sz="2800" dirty="0"/>
              <a:t>: </a:t>
            </a:r>
            <a:r>
              <a:rPr lang="en-US" altLang="en-US" sz="2800" dirty="0">
                <a:latin typeface="Symbol" pitchFamily="18" charset="2"/>
              </a:rPr>
              <a:t> </a:t>
            </a:r>
            <a:r>
              <a:rPr lang="en-US" altLang="en-US" sz="2800" i="0" dirty="0">
                <a:latin typeface="Symbol" pitchFamily="18" charset="2"/>
              </a:rPr>
              <a:t>= </a:t>
            </a:r>
            <a:r>
              <a:rPr lang="en-US" altLang="en-US" sz="2800" dirty="0"/>
              <a:t>mean height of all NCSU students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u="sng" dirty="0"/>
              <a:t>Sample statistic</a:t>
            </a:r>
            <a:r>
              <a:rPr lang="en-US" altLang="en-US" sz="2800" dirty="0"/>
              <a:t>: a numerical descriptive measure calculated from sample data.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dirty="0"/>
              <a:t>(</a:t>
            </a:r>
            <a:r>
              <a:rPr lang="en-US" altLang="en-US" sz="2800" dirty="0" err="1"/>
              <a:t>e.g</a:t>
            </a:r>
            <a:r>
              <a:rPr lang="en-US" altLang="en-US" sz="2800" dirty="0"/>
              <a:t>, x, s, p (sample proportion))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362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2941" y="152400"/>
            <a:ext cx="5943600" cy="838200"/>
          </a:xfrm>
        </p:spPr>
        <p:txBody>
          <a:bodyPr/>
          <a:lstStyle/>
          <a:p>
            <a:r>
              <a:rPr lang="en-US" altLang="en-US" dirty="0"/>
              <a:t>Parameters; Statistics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57922" y="990600"/>
            <a:ext cx="10995102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000" dirty="0"/>
              <a:t>In real life  parameters of populations are </a:t>
            </a:r>
            <a:r>
              <a:rPr lang="en-US" altLang="en-US" sz="3000" i="0" u="sng" dirty="0"/>
              <a:t>unknown</a:t>
            </a:r>
            <a:r>
              <a:rPr lang="en-US" altLang="en-US" sz="3000" dirty="0"/>
              <a:t> and </a:t>
            </a:r>
            <a:r>
              <a:rPr lang="en-US" altLang="en-US" sz="3000" u="sng" dirty="0"/>
              <a:t>unknowable</a:t>
            </a:r>
            <a:r>
              <a:rPr lang="en-US" altLang="en-US" sz="30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For example, the mean height of US adult (18+) men is unknown and unknowable</a:t>
            </a:r>
          </a:p>
          <a:p>
            <a:pPr>
              <a:lnSpc>
                <a:spcPct val="90000"/>
              </a:lnSpc>
            </a:pPr>
            <a:r>
              <a:rPr lang="en-US" altLang="en-US" sz="3000" dirty="0"/>
              <a:t>Rather than investigating the whole population, we take a sample, calculate a </a:t>
            </a:r>
            <a:r>
              <a:rPr lang="en-US" altLang="en-US" sz="3000" b="1" dirty="0"/>
              <a:t>statistic</a:t>
            </a:r>
            <a:r>
              <a:rPr lang="en-US" altLang="en-US" sz="3000" dirty="0"/>
              <a:t> related to the </a:t>
            </a:r>
            <a:r>
              <a:rPr lang="en-US" altLang="en-US" sz="3000" b="1" dirty="0"/>
              <a:t>parameter</a:t>
            </a:r>
            <a:r>
              <a:rPr lang="en-US" altLang="en-US" sz="3000" dirty="0"/>
              <a:t> of interest, and make an inference. </a:t>
            </a:r>
          </a:p>
          <a:p>
            <a:pPr>
              <a:lnSpc>
                <a:spcPct val="90000"/>
              </a:lnSpc>
            </a:pPr>
            <a:r>
              <a:rPr lang="en-US" altLang="en-US" sz="3000" dirty="0"/>
              <a:t>The </a:t>
            </a:r>
            <a:r>
              <a:rPr lang="en-US" altLang="en-US" sz="3000" b="1" dirty="0"/>
              <a:t>sampling distribution</a:t>
            </a:r>
            <a:r>
              <a:rPr lang="en-US" altLang="en-US" sz="3000" dirty="0"/>
              <a:t> of the </a:t>
            </a:r>
            <a:r>
              <a:rPr lang="en-US" altLang="en-US" sz="3000" b="1" dirty="0"/>
              <a:t>statistic</a:t>
            </a:r>
            <a:r>
              <a:rPr lang="en-US" altLang="en-US" sz="3000" dirty="0"/>
              <a:t> tells us how the value of the </a:t>
            </a:r>
            <a:r>
              <a:rPr lang="en-US" altLang="en-US" sz="3000" b="1" dirty="0"/>
              <a:t>statistic</a:t>
            </a:r>
            <a:r>
              <a:rPr lang="en-US" altLang="en-US" sz="3000" dirty="0"/>
              <a:t> varies from sample to sample.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637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27" y="76200"/>
            <a:ext cx="8229600" cy="914400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DEFINITION: Sampling Distribution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78005" y="990600"/>
            <a:ext cx="5469673" cy="3928626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u="sng" dirty="0"/>
              <a:t>sampling distribution</a:t>
            </a:r>
            <a:r>
              <a:rPr lang="en-US" sz="2400" dirty="0"/>
              <a:t> of a sample statistic calculated from a sample of n measurements is the </a:t>
            </a:r>
            <a:r>
              <a:rPr lang="en-US" sz="2400" b="1" dirty="0"/>
              <a:t>probability distribution</a:t>
            </a:r>
            <a:r>
              <a:rPr lang="en-US" sz="2400" dirty="0"/>
              <a:t> of values taken by the statistic in all possible samples of size n taken from the same population.</a:t>
            </a:r>
          </a:p>
        </p:txBody>
      </p:sp>
      <p:pic>
        <p:nvPicPr>
          <p:cNvPr id="71682" name="Picture 2" descr="https://encrypted-tbn0.gstatic.com/images?q=tbn:ANd9GcSzU00eZVSqg0-QV_xICz5OoDG5POy9lPxprZerZgViGqzYJVHZa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755" y="990600"/>
            <a:ext cx="4651917" cy="315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25214" y="4763109"/>
            <a:ext cx="34290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Based </a:t>
            </a:r>
            <a:r>
              <a:rPr lang="en-US" u="sng" dirty="0"/>
              <a:t>on all</a:t>
            </a:r>
            <a:r>
              <a:rPr lang="en-US" dirty="0"/>
              <a:t> possible samples of size 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848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8336" y="228600"/>
            <a:ext cx="7772400" cy="1143000"/>
          </a:xfrm>
        </p:spPr>
        <p:txBody>
          <a:bodyPr/>
          <a:lstStyle/>
          <a:p>
            <a:r>
              <a:rPr lang="en-US" altLang="en-US" dirty="0"/>
              <a:t>Constructing a Sampling Distribution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43575" y="1371600"/>
            <a:ext cx="8990717" cy="3581400"/>
          </a:xfrm>
          <a:noFill/>
        </p:spPr>
        <p:txBody>
          <a:bodyPr/>
          <a:lstStyle/>
          <a:p>
            <a:r>
              <a:rPr lang="en-US" altLang="en-US" sz="2800" dirty="0"/>
              <a:t>In some cases the sampling distribution can be determined exactly.</a:t>
            </a:r>
          </a:p>
          <a:p>
            <a:r>
              <a:rPr lang="en-US" altLang="en-US" sz="2800" dirty="0"/>
              <a:t>In other cases it must be approximated by using a computer to draw </a:t>
            </a:r>
            <a:r>
              <a:rPr lang="en-US" altLang="en-US" sz="2800" u="sng" dirty="0"/>
              <a:t>some</a:t>
            </a:r>
            <a:r>
              <a:rPr lang="en-US" altLang="en-US" sz="2800" dirty="0"/>
              <a:t> of the possible samples of size n and drawing a histogram.</a:t>
            </a:r>
          </a:p>
          <a:p>
            <a:pPr>
              <a:buFont typeface="Monotype Sorts" pitchFamily="2" charset="2"/>
              <a:buNone/>
            </a:pPr>
            <a:endParaRPr lang="en-US" altLang="en-US" dirty="0"/>
          </a:p>
          <a:p>
            <a:pPr lvl="4">
              <a:buFontTx/>
              <a:buNone/>
            </a:pPr>
            <a:endParaRPr lang="en-US" alt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1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385" y="220663"/>
            <a:ext cx="10772078" cy="1447800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Sampling Distribution of </a:t>
            </a:r>
            <a:br>
              <a:rPr lang="en-US" altLang="en-US" sz="4000" dirty="0"/>
            </a:br>
            <a:r>
              <a:rPr lang="en-US" altLang="en-US" sz="4000" dirty="0"/>
              <a:t>Normally Distributed Population</a:t>
            </a:r>
          </a:p>
        </p:txBody>
      </p:sp>
      <p:graphicFrame>
        <p:nvGraphicFramePr>
          <p:cNvPr id="3074" name="Object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678185"/>
              </p:ext>
            </p:extLst>
          </p:nvPr>
        </p:nvGraphicFramePr>
        <p:xfrm>
          <a:off x="5125379" y="2075219"/>
          <a:ext cx="6446838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447619" imgH="3352381" progId="Paint.Picture">
                  <p:embed/>
                </p:oleObj>
              </mc:Choice>
              <mc:Fallback>
                <p:oleObj name="Bitmap Image" r:id="rId3" imgW="6447619" imgH="33523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5379" y="2075219"/>
                        <a:ext cx="6446838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8421029" y="2067282"/>
            <a:ext cx="914400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</a:rPr>
              <a:t>n=10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8649629" y="2753081"/>
            <a:ext cx="11430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i="0">
                <a:solidFill>
                  <a:srgbClr val="000000"/>
                </a:solidFill>
                <a:sym typeface="Symbol" pitchFamily="18" charset="2"/>
              </a:rPr>
              <a:t>/10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9259229" y="4200882"/>
            <a:ext cx="3810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i="0">
                <a:solidFill>
                  <a:srgbClr val="000000"/>
                </a:solidFill>
                <a:sym typeface="Symbol" pitchFamily="18" charset="2"/>
              </a:rPr>
              <a:t>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080" name="Text Box 10"/>
          <p:cNvSpPr txBox="1">
            <a:spLocks noChangeArrowheads="1"/>
          </p:cNvSpPr>
          <p:nvPr/>
        </p:nvSpPr>
        <p:spPr bwMode="auto">
          <a:xfrm>
            <a:off x="3925229" y="3819882"/>
            <a:ext cx="2819400" cy="8239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800" b="1" i="0">
                <a:solidFill>
                  <a:srgbClr val="000000"/>
                </a:solidFill>
              </a:rPr>
              <a:t>Population distribution: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</a:rPr>
              <a:t>N(</a:t>
            </a:r>
            <a:r>
              <a:rPr lang="en-US" altLang="en-US" sz="2000" b="1">
                <a:solidFill>
                  <a:srgbClr val="000000"/>
                </a:solidFill>
                <a:sym typeface="Symbol" pitchFamily="18" charset="2"/>
              </a:rPr>
              <a:t></a:t>
            </a:r>
            <a:r>
              <a:rPr lang="en-US" altLang="en-US" sz="2000" b="1" i="0">
                <a:solidFill>
                  <a:srgbClr val="000000"/>
                </a:solidFill>
                <a:sym typeface="Symbol" pitchFamily="18" charset="2"/>
              </a:rPr>
              <a:t> , </a:t>
            </a:r>
            <a:r>
              <a:rPr lang="en-US" altLang="en-US" sz="1800" b="1" i="0">
                <a:solidFill>
                  <a:srgbClr val="000000"/>
                </a:solidFill>
                <a:sym typeface="Symbol" pitchFamily="18" charset="2"/>
              </a:rPr>
              <a:t>)</a:t>
            </a:r>
            <a:endParaRPr lang="en-US" altLang="en-US" sz="1800" b="1" i="0">
              <a:solidFill>
                <a:srgbClr val="000000"/>
              </a:solidFill>
            </a:endParaRPr>
          </a:p>
        </p:txBody>
      </p:sp>
      <p:sp>
        <p:nvSpPr>
          <p:cNvPr id="3081" name="Line 13"/>
          <p:cNvSpPr>
            <a:spLocks noChangeShapeType="1"/>
          </p:cNvSpPr>
          <p:nvPr/>
        </p:nvSpPr>
        <p:spPr bwMode="auto">
          <a:xfrm>
            <a:off x="5601629" y="4734281"/>
            <a:ext cx="685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i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82" name="Text Box 14"/>
          <p:cNvSpPr txBox="1">
            <a:spLocks noChangeArrowheads="1"/>
          </p:cNvSpPr>
          <p:nvPr/>
        </p:nvSpPr>
        <p:spPr bwMode="auto">
          <a:xfrm>
            <a:off x="4611029" y="2143482"/>
            <a:ext cx="3124200" cy="8239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800" b="1" i="0" dirty="0">
                <a:solidFill>
                  <a:srgbClr val="000000"/>
                </a:solidFill>
              </a:rPr>
              <a:t>Sampling distribution of x: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rgbClr val="000000"/>
                </a:solidFill>
              </a:rPr>
              <a:t>N</a:t>
            </a:r>
            <a:r>
              <a:rPr lang="en-US" altLang="en-US" sz="2000" b="1" dirty="0">
                <a:solidFill>
                  <a:srgbClr val="000000"/>
                </a:solidFill>
              </a:rPr>
              <a:t>(</a:t>
            </a:r>
            <a:r>
              <a:rPr lang="en-US" altLang="en-US" sz="2000" b="1" dirty="0">
                <a:solidFill>
                  <a:srgbClr val="000000"/>
                </a:solidFill>
                <a:sym typeface="Symbol" pitchFamily="18" charset="2"/>
              </a:rPr>
              <a:t> ,  /10)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083" name="Line 15"/>
          <p:cNvSpPr>
            <a:spLocks noChangeShapeType="1"/>
          </p:cNvSpPr>
          <p:nvPr/>
        </p:nvSpPr>
        <p:spPr bwMode="auto">
          <a:xfrm>
            <a:off x="7354229" y="2219681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i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84" name="Line 16"/>
          <p:cNvSpPr>
            <a:spLocks noChangeShapeType="1"/>
          </p:cNvSpPr>
          <p:nvPr/>
        </p:nvSpPr>
        <p:spPr bwMode="auto">
          <a:xfrm>
            <a:off x="6211229" y="3057881"/>
            <a:ext cx="1447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i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85" name="Line 17"/>
          <p:cNvSpPr>
            <a:spLocks noChangeShapeType="1"/>
          </p:cNvSpPr>
          <p:nvPr/>
        </p:nvSpPr>
        <p:spPr bwMode="auto">
          <a:xfrm>
            <a:off x="8116229" y="3515081"/>
            <a:ext cx="381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i="1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3086" name="AutoShape 20"/>
          <p:cNvCxnSpPr>
            <a:cxnSpLocks noChangeShapeType="1"/>
            <a:stCxn id="3077" idx="2"/>
            <a:endCxn id="3085" idx="1"/>
          </p:cNvCxnSpPr>
          <p:nvPr/>
        </p:nvCxnSpPr>
        <p:spPr bwMode="auto">
          <a:xfrm rot="5400000">
            <a:off x="8699635" y="3007875"/>
            <a:ext cx="319088" cy="723900"/>
          </a:xfrm>
          <a:prstGeom prst="curvedConnector3">
            <a:avLst>
              <a:gd name="adj1" fmla="val 125870"/>
            </a:avLst>
          </a:prstGeom>
          <a:noFill/>
          <a:ln w="28575">
            <a:solidFill>
              <a:schemeClr val="hlink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7" name="Line 21"/>
          <p:cNvSpPr>
            <a:spLocks noChangeShapeType="1"/>
          </p:cNvSpPr>
          <p:nvPr/>
        </p:nvSpPr>
        <p:spPr bwMode="auto">
          <a:xfrm flipH="1">
            <a:off x="8192429" y="4886681"/>
            <a:ext cx="990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i="1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3088" name="AutoShape 22"/>
          <p:cNvCxnSpPr>
            <a:cxnSpLocks noChangeShapeType="1"/>
            <a:stCxn id="3078" idx="2"/>
            <a:endCxn id="3087" idx="0"/>
          </p:cNvCxnSpPr>
          <p:nvPr/>
        </p:nvCxnSpPr>
        <p:spPr bwMode="auto">
          <a:xfrm rot="5400000">
            <a:off x="9179060" y="4601725"/>
            <a:ext cx="274638" cy="266700"/>
          </a:xfrm>
          <a:prstGeom prst="curvedConnector3">
            <a:avLst>
              <a:gd name="adj1" fmla="val 92481"/>
            </a:avLst>
          </a:prstGeom>
          <a:noFill/>
          <a:ln w="28575">
            <a:solidFill>
              <a:schemeClr val="hlink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4585F5A-DAE7-4D1A-8737-0B992CC23D0A}"/>
              </a:ext>
            </a:extLst>
          </p:cNvPr>
          <p:cNvSpPr txBox="1"/>
          <p:nvPr/>
        </p:nvSpPr>
        <p:spPr>
          <a:xfrm>
            <a:off x="612155" y="2066430"/>
            <a:ext cx="28669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/>
              <a:t>If the population is normally distributed, then the sampling distribution of x </a:t>
            </a:r>
            <a:r>
              <a:rPr lang="en-US" altLang="en-US" sz="2400" u="sng" dirty="0"/>
              <a:t>is</a:t>
            </a:r>
            <a:r>
              <a:rPr lang="en-US" altLang="en-US" sz="2400" dirty="0"/>
              <a:t> normally distributed for any sample size 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8846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229" y="170985"/>
            <a:ext cx="7772400" cy="685800"/>
          </a:xfrm>
        </p:spPr>
        <p:txBody>
          <a:bodyPr/>
          <a:lstStyle/>
          <a:p>
            <a:r>
              <a:rPr lang="en-US" altLang="en-US" dirty="0"/>
              <a:t>Non-normal Populations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95454" y="999892"/>
            <a:ext cx="7772400" cy="1066800"/>
          </a:xfrm>
        </p:spPr>
        <p:txBody>
          <a:bodyPr/>
          <a:lstStyle/>
          <a:p>
            <a:r>
              <a:rPr lang="en-US" altLang="en-US" dirty="0"/>
              <a:t>What can we say about the shape of the sampling distribution of x when the population from which the sample is selected is not normal?</a:t>
            </a:r>
          </a:p>
        </p:txBody>
      </p:sp>
      <p:pic>
        <p:nvPicPr>
          <p:cNvPr id="512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154" y="2339898"/>
            <a:ext cx="59817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30218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4">
            <a:extLst>
              <a:ext uri="{FF2B5EF4-FFF2-40B4-BE49-F238E27FC236}">
                <a16:creationId xmlns:a16="http://schemas.microsoft.com/office/drawing/2014/main" id="{3566241A-2F22-4F83-AAA9-E268AED49F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8517" y="133350"/>
            <a:ext cx="8229600" cy="857250"/>
          </a:xfrm>
        </p:spPr>
        <p:txBody>
          <a:bodyPr/>
          <a:lstStyle/>
          <a:p>
            <a:pPr eaLnBrk="1" hangingPunct="1"/>
            <a:r>
              <a:rPr lang="en-US" altLang="en-US" sz="4800" dirty="0"/>
              <a:t>Law of Large Numbers</a:t>
            </a:r>
          </a:p>
        </p:txBody>
      </p:sp>
      <p:pic>
        <p:nvPicPr>
          <p:cNvPr id="6150" name="Picture 7">
            <a:extLst>
              <a:ext uri="{FF2B5EF4-FFF2-40B4-BE49-F238E27FC236}">
                <a16:creationId xmlns:a16="http://schemas.microsoft.com/office/drawing/2014/main" id="{39C1E5A0-9A46-4302-94CB-1AEA34C5C16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50779" y="2933701"/>
            <a:ext cx="4291361" cy="3655909"/>
          </a:xfrm>
          <a:noFill/>
        </p:spPr>
      </p:pic>
      <p:pic>
        <p:nvPicPr>
          <p:cNvPr id="6151" name="Picture 8">
            <a:extLst>
              <a:ext uri="{FF2B5EF4-FFF2-40B4-BE49-F238E27FC236}">
                <a16:creationId xmlns:a16="http://schemas.microsoft.com/office/drawing/2014/main" id="{6206EE70-03AF-4A4D-996C-AA21F2366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21" y="984251"/>
            <a:ext cx="8534400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Text Box 10">
            <a:extLst>
              <a:ext uri="{FF2B5EF4-FFF2-40B4-BE49-F238E27FC236}">
                <a16:creationId xmlns:a16="http://schemas.microsoft.com/office/drawing/2014/main" id="{1ACDC9D8-6FF2-46C7-A609-8B02CF6AF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053" y="3254298"/>
            <a:ext cx="32766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/>
              <a:t>This figure shows results from an experiment  that demonstrates the law of large numbers.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1367</TotalTime>
  <Words>679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Gill Sans MT</vt:lpstr>
      <vt:lpstr>Monotype Sorts</vt:lpstr>
      <vt:lpstr>Symbol</vt:lpstr>
      <vt:lpstr>Times New Roman</vt:lpstr>
      <vt:lpstr>Gallery</vt:lpstr>
      <vt:lpstr>Bitmap Image</vt:lpstr>
      <vt:lpstr>Equation</vt:lpstr>
      <vt:lpstr>THE CENTRAL LIMIT THEOREM</vt:lpstr>
      <vt:lpstr>PowerPoint Presentation</vt:lpstr>
      <vt:lpstr>Sampling Distributions</vt:lpstr>
      <vt:lpstr>Parameters; Statistics</vt:lpstr>
      <vt:lpstr>DEFINITION: Sampling Distribution</vt:lpstr>
      <vt:lpstr>Constructing a Sampling Distribution</vt:lpstr>
      <vt:lpstr>Sampling Distribution of  Normally Distributed Population</vt:lpstr>
      <vt:lpstr>Non-normal Populations</vt:lpstr>
      <vt:lpstr>Law of Large Numbers</vt:lpstr>
      <vt:lpstr>The Central Limit Theorem (for the sample mean x)</vt:lpstr>
      <vt:lpstr>The Importance of the Central Limit Theorem</vt:lpstr>
      <vt:lpstr>How Large Should n Be? </vt:lpstr>
      <vt:lpstr>Central Limit Theorem   Time to Complete Activity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Reiland</dc:creator>
  <cp:lastModifiedBy>Ujjawal Kumar</cp:lastModifiedBy>
  <cp:revision>56</cp:revision>
  <cp:lastPrinted>2016-03-16T12:39:34Z</cp:lastPrinted>
  <dcterms:created xsi:type="dcterms:W3CDTF">2016-03-04T14:22:30Z</dcterms:created>
  <dcterms:modified xsi:type="dcterms:W3CDTF">2021-03-11T08:50:54Z</dcterms:modified>
</cp:coreProperties>
</file>