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A3325-BC67-4315-9796-CB4AF46EA01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073992A-3C55-40AD-A3A6-560B95CF162F}">
      <dgm:prSet phldrT="[Text]"/>
      <dgm:spPr/>
      <dgm:t>
        <a:bodyPr/>
        <a:lstStyle/>
        <a:p>
          <a:r>
            <a:rPr lang="en-US" dirty="0"/>
            <a:t>1</a:t>
          </a:r>
        </a:p>
      </dgm:t>
    </dgm:pt>
    <dgm:pt modelId="{D90A95D1-37C4-4A23-A6B4-AF407FB6D6CB}" type="parTrans" cxnId="{8864988E-84D1-4B85-B4FC-7E6BC6409008}">
      <dgm:prSet/>
      <dgm:spPr/>
      <dgm:t>
        <a:bodyPr/>
        <a:lstStyle/>
        <a:p>
          <a:endParaRPr lang="en-US"/>
        </a:p>
      </dgm:t>
    </dgm:pt>
    <dgm:pt modelId="{D4A6388E-F88A-465F-BD1D-26A827F94563}" type="sibTrans" cxnId="{8864988E-84D1-4B85-B4FC-7E6BC6409008}">
      <dgm:prSet/>
      <dgm:spPr/>
      <dgm:t>
        <a:bodyPr/>
        <a:lstStyle/>
        <a:p>
          <a:endParaRPr lang="en-US"/>
        </a:p>
      </dgm:t>
    </dgm:pt>
    <dgm:pt modelId="{08B98C50-C2FF-421B-B5EA-A6B3CC5DF0FF}">
      <dgm:prSet phldrT="[Text]"/>
      <dgm:spPr/>
      <dgm:t>
        <a:bodyPr/>
        <a:lstStyle/>
        <a:p>
          <a:r>
            <a:rPr lang="en-US" dirty="0"/>
            <a:t>Patient schedules an appointment with Doctor.</a:t>
          </a:r>
        </a:p>
      </dgm:t>
    </dgm:pt>
    <dgm:pt modelId="{7A328095-5768-485C-B41C-4AABA719A13D}" type="parTrans" cxnId="{51333BC3-E5EE-471E-9811-FDC18E004CE7}">
      <dgm:prSet/>
      <dgm:spPr/>
      <dgm:t>
        <a:bodyPr/>
        <a:lstStyle/>
        <a:p>
          <a:endParaRPr lang="en-US"/>
        </a:p>
      </dgm:t>
    </dgm:pt>
    <dgm:pt modelId="{8C2F4F2F-D4E4-43B9-A69F-A7222890A908}" type="sibTrans" cxnId="{51333BC3-E5EE-471E-9811-FDC18E004CE7}">
      <dgm:prSet/>
      <dgm:spPr/>
      <dgm:t>
        <a:bodyPr/>
        <a:lstStyle/>
        <a:p>
          <a:endParaRPr lang="en-US"/>
        </a:p>
      </dgm:t>
    </dgm:pt>
    <dgm:pt modelId="{F4B4138A-12FA-416C-BBE5-A62C86266924}">
      <dgm:prSet phldrT="[Text]"/>
      <dgm:spPr/>
      <dgm:t>
        <a:bodyPr/>
        <a:lstStyle/>
        <a:p>
          <a:r>
            <a:rPr lang="en-US" dirty="0"/>
            <a:t>Doctor gives treatment and prescribes medicine.</a:t>
          </a:r>
        </a:p>
      </dgm:t>
    </dgm:pt>
    <dgm:pt modelId="{7ABDA0FE-3E03-4B66-A798-1FEC8BF97060}" type="parTrans" cxnId="{A914D62F-E624-46EE-8F94-AFB26EDA4406}">
      <dgm:prSet/>
      <dgm:spPr/>
      <dgm:t>
        <a:bodyPr/>
        <a:lstStyle/>
        <a:p>
          <a:endParaRPr lang="en-US"/>
        </a:p>
      </dgm:t>
    </dgm:pt>
    <dgm:pt modelId="{131D1055-9417-4F35-884B-290463C920CF}" type="sibTrans" cxnId="{A914D62F-E624-46EE-8F94-AFB26EDA4406}">
      <dgm:prSet/>
      <dgm:spPr/>
      <dgm:t>
        <a:bodyPr/>
        <a:lstStyle/>
        <a:p>
          <a:endParaRPr lang="en-US"/>
        </a:p>
      </dgm:t>
    </dgm:pt>
    <dgm:pt modelId="{52297F33-18F7-48C0-BB43-6E9EBE6F71D3}">
      <dgm:prSet phldrT="[Text]"/>
      <dgm:spPr/>
      <dgm:t>
        <a:bodyPr/>
        <a:lstStyle/>
        <a:p>
          <a:r>
            <a:rPr lang="en-US" dirty="0"/>
            <a:t>2</a:t>
          </a:r>
        </a:p>
      </dgm:t>
    </dgm:pt>
    <dgm:pt modelId="{B5F7AC0D-FEA5-4A97-A333-689486444CD2}" type="parTrans" cxnId="{62220382-871A-49BE-83C3-18A4C36072FA}">
      <dgm:prSet/>
      <dgm:spPr/>
      <dgm:t>
        <a:bodyPr/>
        <a:lstStyle/>
        <a:p>
          <a:endParaRPr lang="en-US"/>
        </a:p>
      </dgm:t>
    </dgm:pt>
    <dgm:pt modelId="{2FB7D2AD-52EA-4201-9F3A-E4ECEC3A08D3}" type="sibTrans" cxnId="{62220382-871A-49BE-83C3-18A4C36072FA}">
      <dgm:prSet/>
      <dgm:spPr/>
      <dgm:t>
        <a:bodyPr/>
        <a:lstStyle/>
        <a:p>
          <a:endParaRPr lang="en-US"/>
        </a:p>
      </dgm:t>
    </dgm:pt>
    <dgm:pt modelId="{C2EA07CD-AE07-4C2A-AFE2-4B95BB6610DB}">
      <dgm:prSet phldrT="[Text]"/>
      <dgm:spPr/>
      <dgm:t>
        <a:bodyPr/>
        <a:lstStyle/>
        <a:p>
          <a:r>
            <a:rPr lang="en-US" dirty="0"/>
            <a:t>The Doctor requests a study to a Scientist to create a new better medicine.</a:t>
          </a:r>
        </a:p>
      </dgm:t>
    </dgm:pt>
    <dgm:pt modelId="{EB29F56F-6DCD-4103-B22F-D18836BB804D}" type="parTrans" cxnId="{2111AFB1-EDF0-4AF6-BA3B-849C88973A6C}">
      <dgm:prSet/>
      <dgm:spPr/>
      <dgm:t>
        <a:bodyPr/>
        <a:lstStyle/>
        <a:p>
          <a:endParaRPr lang="en-US"/>
        </a:p>
      </dgm:t>
    </dgm:pt>
    <dgm:pt modelId="{ADD536A7-F0A9-44F7-9518-EAC820F5742A}" type="sibTrans" cxnId="{2111AFB1-EDF0-4AF6-BA3B-849C88973A6C}">
      <dgm:prSet/>
      <dgm:spPr/>
      <dgm:t>
        <a:bodyPr/>
        <a:lstStyle/>
        <a:p>
          <a:endParaRPr lang="en-US"/>
        </a:p>
      </dgm:t>
    </dgm:pt>
    <dgm:pt modelId="{9B8C113C-ACA0-43A8-8190-317504280A89}">
      <dgm:prSet phldrT="[Text]"/>
      <dgm:spPr/>
      <dgm:t>
        <a:bodyPr/>
        <a:lstStyle/>
        <a:p>
          <a:r>
            <a:rPr lang="en-US" dirty="0"/>
            <a:t>The Scientist uses compounds and creates a drug and requests patients for  Clinical Trials. </a:t>
          </a:r>
        </a:p>
      </dgm:t>
    </dgm:pt>
    <dgm:pt modelId="{0E2D2939-57D4-40C0-BCAB-9BD8FA4CA6F9}" type="parTrans" cxnId="{5C874F47-DC92-4A90-A4B6-103C8A10CC59}">
      <dgm:prSet/>
      <dgm:spPr/>
      <dgm:t>
        <a:bodyPr/>
        <a:lstStyle/>
        <a:p>
          <a:endParaRPr lang="en-US"/>
        </a:p>
      </dgm:t>
    </dgm:pt>
    <dgm:pt modelId="{4E127079-E655-44A0-95E0-3CC67113E773}" type="sibTrans" cxnId="{5C874F47-DC92-4A90-A4B6-103C8A10CC59}">
      <dgm:prSet/>
      <dgm:spPr/>
      <dgm:t>
        <a:bodyPr/>
        <a:lstStyle/>
        <a:p>
          <a:endParaRPr lang="en-US"/>
        </a:p>
      </dgm:t>
    </dgm:pt>
    <dgm:pt modelId="{FB9F67C6-50FC-47DB-8095-BEBC161453DB}">
      <dgm:prSet phldrT="[Text]"/>
      <dgm:spPr/>
      <dgm:t>
        <a:bodyPr/>
        <a:lstStyle/>
        <a:p>
          <a:r>
            <a:rPr lang="en-US" dirty="0"/>
            <a:t>3</a:t>
          </a:r>
        </a:p>
      </dgm:t>
    </dgm:pt>
    <dgm:pt modelId="{5653D1C4-9620-4115-AC24-09EBE0E860DC}" type="parTrans" cxnId="{30D9C676-B8A9-4136-823A-7124BFCD275A}">
      <dgm:prSet/>
      <dgm:spPr/>
      <dgm:t>
        <a:bodyPr/>
        <a:lstStyle/>
        <a:p>
          <a:endParaRPr lang="en-US"/>
        </a:p>
      </dgm:t>
    </dgm:pt>
    <dgm:pt modelId="{D627CAFA-8BD5-4EC9-910B-AC837E45C489}" type="sibTrans" cxnId="{30D9C676-B8A9-4136-823A-7124BFCD275A}">
      <dgm:prSet/>
      <dgm:spPr/>
      <dgm:t>
        <a:bodyPr/>
        <a:lstStyle/>
        <a:p>
          <a:endParaRPr lang="en-US"/>
        </a:p>
      </dgm:t>
    </dgm:pt>
    <dgm:pt modelId="{7919DA76-9891-4EB8-A154-357C14E34C5D}">
      <dgm:prSet phldrT="[Text]"/>
      <dgm:spPr/>
      <dgm:t>
        <a:bodyPr/>
        <a:lstStyle/>
        <a:p>
          <a:r>
            <a:rPr lang="en-US" dirty="0"/>
            <a:t>The Clinical Trial starts with the vital signs registered.</a:t>
          </a:r>
        </a:p>
      </dgm:t>
    </dgm:pt>
    <dgm:pt modelId="{61F1D0A2-F716-43C0-AD3C-41E373DCD5AA}" type="parTrans" cxnId="{11954C58-7043-47CF-9878-4CA2614293C0}">
      <dgm:prSet/>
      <dgm:spPr/>
      <dgm:t>
        <a:bodyPr/>
        <a:lstStyle/>
        <a:p>
          <a:endParaRPr lang="en-US"/>
        </a:p>
      </dgm:t>
    </dgm:pt>
    <dgm:pt modelId="{2C5371A5-9A4C-45EA-AECA-4EC4D9A4F2C8}" type="sibTrans" cxnId="{11954C58-7043-47CF-9878-4CA2614293C0}">
      <dgm:prSet/>
      <dgm:spPr/>
      <dgm:t>
        <a:bodyPr/>
        <a:lstStyle/>
        <a:p>
          <a:endParaRPr lang="en-US"/>
        </a:p>
      </dgm:t>
    </dgm:pt>
    <dgm:pt modelId="{3C45D215-DCF8-492E-A8DA-8C913741BD5C}">
      <dgm:prSet phldrT="[Text]"/>
      <dgm:spPr/>
      <dgm:t>
        <a:bodyPr/>
        <a:lstStyle/>
        <a:p>
          <a:r>
            <a:rPr lang="en-US" dirty="0"/>
            <a:t>The status of the trial is updated as failed or passed depending on efficiency of the Drug.</a:t>
          </a:r>
        </a:p>
      </dgm:t>
    </dgm:pt>
    <dgm:pt modelId="{FB2DF17A-8276-40D1-86C3-D744E59F5D1E}" type="parTrans" cxnId="{7C98EE59-0E7E-42F3-9265-FEE4E172311B}">
      <dgm:prSet/>
      <dgm:spPr/>
      <dgm:t>
        <a:bodyPr/>
        <a:lstStyle/>
        <a:p>
          <a:endParaRPr lang="en-US"/>
        </a:p>
      </dgm:t>
    </dgm:pt>
    <dgm:pt modelId="{FFBD2F7F-1FAF-4C77-9F1B-1357DFD4A69A}" type="sibTrans" cxnId="{7C98EE59-0E7E-42F3-9265-FEE4E172311B}">
      <dgm:prSet/>
      <dgm:spPr/>
      <dgm:t>
        <a:bodyPr/>
        <a:lstStyle/>
        <a:p>
          <a:endParaRPr lang="en-US"/>
        </a:p>
      </dgm:t>
    </dgm:pt>
    <dgm:pt modelId="{B7608E1E-937B-420B-B82D-712CBA846392}">
      <dgm:prSet phldrT="[Text]"/>
      <dgm:spPr/>
      <dgm:t>
        <a:bodyPr/>
        <a:lstStyle/>
        <a:p>
          <a:r>
            <a:rPr lang="en-US" dirty="0"/>
            <a:t>The patient complains about ineffectiveness of medicine.</a:t>
          </a:r>
        </a:p>
      </dgm:t>
    </dgm:pt>
    <dgm:pt modelId="{7922353E-6B1A-4498-A7D2-B0957FED1121}" type="parTrans" cxnId="{61122A5F-EF3C-4F38-BF3D-DAF3D26F41DC}">
      <dgm:prSet/>
      <dgm:spPr/>
    </dgm:pt>
    <dgm:pt modelId="{DE381E41-2B99-4F49-8752-33B71B723B0D}" type="sibTrans" cxnId="{61122A5F-EF3C-4F38-BF3D-DAF3D26F41DC}">
      <dgm:prSet/>
      <dgm:spPr/>
    </dgm:pt>
    <dgm:pt modelId="{5D961059-7876-465B-96ED-6556A62C865B}">
      <dgm:prSet phldrT="[Text]"/>
      <dgm:spPr/>
      <dgm:t>
        <a:bodyPr/>
        <a:lstStyle/>
        <a:p>
          <a:r>
            <a:rPr lang="en-US" dirty="0"/>
            <a:t>The scientist can view Studies carried out across Networks and utilize the results.</a:t>
          </a:r>
        </a:p>
      </dgm:t>
    </dgm:pt>
    <dgm:pt modelId="{9466FC92-CF1B-41A0-A9DB-051492EB19C9}" type="parTrans" cxnId="{93FA076D-C24A-4F1E-B1FE-9A423A435140}">
      <dgm:prSet/>
      <dgm:spPr/>
    </dgm:pt>
    <dgm:pt modelId="{F7B171FB-CD54-4A45-A395-FAD1573F68C2}" type="sibTrans" cxnId="{93FA076D-C24A-4F1E-B1FE-9A423A435140}">
      <dgm:prSet/>
      <dgm:spPr/>
    </dgm:pt>
    <dgm:pt modelId="{4F3C8D81-C4F4-4FD5-B902-D0EFF9B16E9F}" type="pres">
      <dgm:prSet presAssocID="{3C8A3325-BC67-4315-9796-CB4AF46EA010}" presName="linearFlow" presStyleCnt="0">
        <dgm:presLayoutVars>
          <dgm:dir/>
          <dgm:animLvl val="lvl"/>
          <dgm:resizeHandles val="exact"/>
        </dgm:presLayoutVars>
      </dgm:prSet>
      <dgm:spPr/>
    </dgm:pt>
    <dgm:pt modelId="{9A335CD8-DCEE-4E0D-AACF-4369D60BC6B7}" type="pres">
      <dgm:prSet presAssocID="{0073992A-3C55-40AD-A3A6-560B95CF162F}" presName="composite" presStyleCnt="0"/>
      <dgm:spPr/>
    </dgm:pt>
    <dgm:pt modelId="{5F4C938C-2EC7-4547-BCB0-75EB85049B78}" type="pres">
      <dgm:prSet presAssocID="{0073992A-3C55-40AD-A3A6-560B95CF162F}" presName="parentText" presStyleLbl="alignNode1" presStyleIdx="0" presStyleCnt="3">
        <dgm:presLayoutVars>
          <dgm:chMax val="1"/>
          <dgm:bulletEnabled val="1"/>
        </dgm:presLayoutVars>
      </dgm:prSet>
      <dgm:spPr/>
    </dgm:pt>
    <dgm:pt modelId="{8895C425-278F-47D1-B4EA-41296F35673C}" type="pres">
      <dgm:prSet presAssocID="{0073992A-3C55-40AD-A3A6-560B95CF162F}" presName="descendantText" presStyleLbl="alignAcc1" presStyleIdx="0" presStyleCnt="3">
        <dgm:presLayoutVars>
          <dgm:bulletEnabled val="1"/>
        </dgm:presLayoutVars>
      </dgm:prSet>
      <dgm:spPr/>
    </dgm:pt>
    <dgm:pt modelId="{0E042FAF-353C-453D-8D09-E127AAD2889A}" type="pres">
      <dgm:prSet presAssocID="{D4A6388E-F88A-465F-BD1D-26A827F94563}" presName="sp" presStyleCnt="0"/>
      <dgm:spPr/>
    </dgm:pt>
    <dgm:pt modelId="{95E9E03A-8782-441F-92A3-161D011799D4}" type="pres">
      <dgm:prSet presAssocID="{52297F33-18F7-48C0-BB43-6E9EBE6F71D3}" presName="composite" presStyleCnt="0"/>
      <dgm:spPr/>
    </dgm:pt>
    <dgm:pt modelId="{6E7C61EB-FC7F-44EA-A75A-A8756ADAF601}" type="pres">
      <dgm:prSet presAssocID="{52297F33-18F7-48C0-BB43-6E9EBE6F71D3}" presName="parentText" presStyleLbl="alignNode1" presStyleIdx="1" presStyleCnt="3">
        <dgm:presLayoutVars>
          <dgm:chMax val="1"/>
          <dgm:bulletEnabled val="1"/>
        </dgm:presLayoutVars>
      </dgm:prSet>
      <dgm:spPr/>
    </dgm:pt>
    <dgm:pt modelId="{A6A88E2F-FBFE-4AD9-8D54-ACCEBDC9AA8B}" type="pres">
      <dgm:prSet presAssocID="{52297F33-18F7-48C0-BB43-6E9EBE6F71D3}" presName="descendantText" presStyleLbl="alignAcc1" presStyleIdx="1" presStyleCnt="3">
        <dgm:presLayoutVars>
          <dgm:bulletEnabled val="1"/>
        </dgm:presLayoutVars>
      </dgm:prSet>
      <dgm:spPr/>
    </dgm:pt>
    <dgm:pt modelId="{F8B52362-B437-418A-8307-63CC32E9B0C0}" type="pres">
      <dgm:prSet presAssocID="{2FB7D2AD-52EA-4201-9F3A-E4ECEC3A08D3}" presName="sp" presStyleCnt="0"/>
      <dgm:spPr/>
    </dgm:pt>
    <dgm:pt modelId="{2611A208-1A08-4209-AEF9-340483CE9783}" type="pres">
      <dgm:prSet presAssocID="{FB9F67C6-50FC-47DB-8095-BEBC161453DB}" presName="composite" presStyleCnt="0"/>
      <dgm:spPr/>
    </dgm:pt>
    <dgm:pt modelId="{041F17EF-5F53-42B3-8F95-8545D388BB40}" type="pres">
      <dgm:prSet presAssocID="{FB9F67C6-50FC-47DB-8095-BEBC161453DB}" presName="parentText" presStyleLbl="alignNode1" presStyleIdx="2" presStyleCnt="3">
        <dgm:presLayoutVars>
          <dgm:chMax val="1"/>
          <dgm:bulletEnabled val="1"/>
        </dgm:presLayoutVars>
      </dgm:prSet>
      <dgm:spPr/>
    </dgm:pt>
    <dgm:pt modelId="{14B543A0-3955-47A3-9FA0-7865A262A9F0}" type="pres">
      <dgm:prSet presAssocID="{FB9F67C6-50FC-47DB-8095-BEBC161453DB}" presName="descendantText" presStyleLbl="alignAcc1" presStyleIdx="2" presStyleCnt="3">
        <dgm:presLayoutVars>
          <dgm:bulletEnabled val="1"/>
        </dgm:presLayoutVars>
      </dgm:prSet>
      <dgm:spPr/>
    </dgm:pt>
  </dgm:ptLst>
  <dgm:cxnLst>
    <dgm:cxn modelId="{7C98EE59-0E7E-42F3-9265-FEE4E172311B}" srcId="{FB9F67C6-50FC-47DB-8095-BEBC161453DB}" destId="{3C45D215-DCF8-492E-A8DA-8C913741BD5C}" srcOrd="1" destOrd="0" parTransId="{FB2DF17A-8276-40D1-86C3-D744E59F5D1E}" sibTransId="{FFBD2F7F-1FAF-4C77-9F1B-1357DFD4A69A}"/>
    <dgm:cxn modelId="{A1ED2621-CC5E-48F8-8D30-89C97ABE6A64}" type="presOf" srcId="{08B98C50-C2FF-421B-B5EA-A6B3CC5DF0FF}" destId="{8895C425-278F-47D1-B4EA-41296F35673C}" srcOrd="0" destOrd="0" presId="urn:microsoft.com/office/officeart/2005/8/layout/chevron2"/>
    <dgm:cxn modelId="{93FA076D-C24A-4F1E-B1FE-9A423A435140}" srcId="{FB9F67C6-50FC-47DB-8095-BEBC161453DB}" destId="{5D961059-7876-465B-96ED-6556A62C865B}" srcOrd="2" destOrd="0" parTransId="{9466FC92-CF1B-41A0-A9DB-051492EB19C9}" sibTransId="{F7B171FB-CD54-4A45-A395-FAD1573F68C2}"/>
    <dgm:cxn modelId="{9620015B-5031-493F-A79B-7E26F335C939}" type="presOf" srcId="{9B8C113C-ACA0-43A8-8190-317504280A89}" destId="{A6A88E2F-FBFE-4AD9-8D54-ACCEBDC9AA8B}" srcOrd="0" destOrd="1" presId="urn:microsoft.com/office/officeart/2005/8/layout/chevron2"/>
    <dgm:cxn modelId="{C020F105-5FDB-4CA0-AF71-9F64F56AE30B}" type="presOf" srcId="{5D961059-7876-465B-96ED-6556A62C865B}" destId="{14B543A0-3955-47A3-9FA0-7865A262A9F0}" srcOrd="0" destOrd="2" presId="urn:microsoft.com/office/officeart/2005/8/layout/chevron2"/>
    <dgm:cxn modelId="{11954C58-7043-47CF-9878-4CA2614293C0}" srcId="{FB9F67C6-50FC-47DB-8095-BEBC161453DB}" destId="{7919DA76-9891-4EB8-A154-357C14E34C5D}" srcOrd="0" destOrd="0" parTransId="{61F1D0A2-F716-43C0-AD3C-41E373DCD5AA}" sibTransId="{2C5371A5-9A4C-45EA-AECA-4EC4D9A4F2C8}"/>
    <dgm:cxn modelId="{8864988E-84D1-4B85-B4FC-7E6BC6409008}" srcId="{3C8A3325-BC67-4315-9796-CB4AF46EA010}" destId="{0073992A-3C55-40AD-A3A6-560B95CF162F}" srcOrd="0" destOrd="0" parTransId="{D90A95D1-37C4-4A23-A6B4-AF407FB6D6CB}" sibTransId="{D4A6388E-F88A-465F-BD1D-26A827F94563}"/>
    <dgm:cxn modelId="{317429C5-F293-4BB1-8F1E-D4CD1498298B}" type="presOf" srcId="{B7608E1E-937B-420B-B82D-712CBA846392}" destId="{8895C425-278F-47D1-B4EA-41296F35673C}" srcOrd="0" destOrd="2" presId="urn:microsoft.com/office/officeart/2005/8/layout/chevron2"/>
    <dgm:cxn modelId="{026DD7F1-6707-4EE5-B7DD-9F8D5E80BB73}" type="presOf" srcId="{FB9F67C6-50FC-47DB-8095-BEBC161453DB}" destId="{041F17EF-5F53-42B3-8F95-8545D388BB40}" srcOrd="0" destOrd="0" presId="urn:microsoft.com/office/officeart/2005/8/layout/chevron2"/>
    <dgm:cxn modelId="{2111AFB1-EDF0-4AF6-BA3B-849C88973A6C}" srcId="{52297F33-18F7-48C0-BB43-6E9EBE6F71D3}" destId="{C2EA07CD-AE07-4C2A-AFE2-4B95BB6610DB}" srcOrd="0" destOrd="0" parTransId="{EB29F56F-6DCD-4103-B22F-D18836BB804D}" sibTransId="{ADD536A7-F0A9-44F7-9518-EAC820F5742A}"/>
    <dgm:cxn modelId="{5C874F47-DC92-4A90-A4B6-103C8A10CC59}" srcId="{52297F33-18F7-48C0-BB43-6E9EBE6F71D3}" destId="{9B8C113C-ACA0-43A8-8190-317504280A89}" srcOrd="1" destOrd="0" parTransId="{0E2D2939-57D4-40C0-BCAB-9BD8FA4CA6F9}" sibTransId="{4E127079-E655-44A0-95E0-3CC67113E773}"/>
    <dgm:cxn modelId="{51333BC3-E5EE-471E-9811-FDC18E004CE7}" srcId="{0073992A-3C55-40AD-A3A6-560B95CF162F}" destId="{08B98C50-C2FF-421B-B5EA-A6B3CC5DF0FF}" srcOrd="0" destOrd="0" parTransId="{7A328095-5768-485C-B41C-4AABA719A13D}" sibTransId="{8C2F4F2F-D4E4-43B9-A69F-A7222890A908}"/>
    <dgm:cxn modelId="{23FC09AC-565F-411E-AD26-566BD31B5D39}" type="presOf" srcId="{52297F33-18F7-48C0-BB43-6E9EBE6F71D3}" destId="{6E7C61EB-FC7F-44EA-A75A-A8756ADAF601}" srcOrd="0" destOrd="0" presId="urn:microsoft.com/office/officeart/2005/8/layout/chevron2"/>
    <dgm:cxn modelId="{A914D62F-E624-46EE-8F94-AFB26EDA4406}" srcId="{0073992A-3C55-40AD-A3A6-560B95CF162F}" destId="{F4B4138A-12FA-416C-BBE5-A62C86266924}" srcOrd="1" destOrd="0" parTransId="{7ABDA0FE-3E03-4B66-A798-1FEC8BF97060}" sibTransId="{131D1055-9417-4F35-884B-290463C920CF}"/>
    <dgm:cxn modelId="{66FA5812-C3B9-4E41-8593-3AC291F5561C}" type="presOf" srcId="{0073992A-3C55-40AD-A3A6-560B95CF162F}" destId="{5F4C938C-2EC7-4547-BCB0-75EB85049B78}" srcOrd="0" destOrd="0" presId="urn:microsoft.com/office/officeart/2005/8/layout/chevron2"/>
    <dgm:cxn modelId="{37BF21C9-A02A-48A7-9F54-45A71B61C37B}" type="presOf" srcId="{C2EA07CD-AE07-4C2A-AFE2-4B95BB6610DB}" destId="{A6A88E2F-FBFE-4AD9-8D54-ACCEBDC9AA8B}" srcOrd="0" destOrd="0" presId="urn:microsoft.com/office/officeart/2005/8/layout/chevron2"/>
    <dgm:cxn modelId="{B02CFB58-1C62-4C5D-A851-270D3F7492A5}" type="presOf" srcId="{F4B4138A-12FA-416C-BBE5-A62C86266924}" destId="{8895C425-278F-47D1-B4EA-41296F35673C}" srcOrd="0" destOrd="1" presId="urn:microsoft.com/office/officeart/2005/8/layout/chevron2"/>
    <dgm:cxn modelId="{30D9C676-B8A9-4136-823A-7124BFCD275A}" srcId="{3C8A3325-BC67-4315-9796-CB4AF46EA010}" destId="{FB9F67C6-50FC-47DB-8095-BEBC161453DB}" srcOrd="2" destOrd="0" parTransId="{5653D1C4-9620-4115-AC24-09EBE0E860DC}" sibTransId="{D627CAFA-8BD5-4EC9-910B-AC837E45C489}"/>
    <dgm:cxn modelId="{D5F51091-4135-49E1-B0EC-6CD0654BA9BB}" type="presOf" srcId="{3C8A3325-BC67-4315-9796-CB4AF46EA010}" destId="{4F3C8D81-C4F4-4FD5-B902-D0EFF9B16E9F}" srcOrd="0" destOrd="0" presId="urn:microsoft.com/office/officeart/2005/8/layout/chevron2"/>
    <dgm:cxn modelId="{62220382-871A-49BE-83C3-18A4C36072FA}" srcId="{3C8A3325-BC67-4315-9796-CB4AF46EA010}" destId="{52297F33-18F7-48C0-BB43-6E9EBE6F71D3}" srcOrd="1" destOrd="0" parTransId="{B5F7AC0D-FEA5-4A97-A333-689486444CD2}" sibTransId="{2FB7D2AD-52EA-4201-9F3A-E4ECEC3A08D3}"/>
    <dgm:cxn modelId="{E6E0208E-736A-4134-88F4-FFE8941D62CF}" type="presOf" srcId="{7919DA76-9891-4EB8-A154-357C14E34C5D}" destId="{14B543A0-3955-47A3-9FA0-7865A262A9F0}" srcOrd="0" destOrd="0" presId="urn:microsoft.com/office/officeart/2005/8/layout/chevron2"/>
    <dgm:cxn modelId="{61122A5F-EF3C-4F38-BF3D-DAF3D26F41DC}" srcId="{0073992A-3C55-40AD-A3A6-560B95CF162F}" destId="{B7608E1E-937B-420B-B82D-712CBA846392}" srcOrd="2" destOrd="0" parTransId="{7922353E-6B1A-4498-A7D2-B0957FED1121}" sibTransId="{DE381E41-2B99-4F49-8752-33B71B723B0D}"/>
    <dgm:cxn modelId="{6177BEA2-BD3B-49C0-8977-6BF58532D32A}" type="presOf" srcId="{3C45D215-DCF8-492E-A8DA-8C913741BD5C}" destId="{14B543A0-3955-47A3-9FA0-7865A262A9F0}" srcOrd="0" destOrd="1" presId="urn:microsoft.com/office/officeart/2005/8/layout/chevron2"/>
    <dgm:cxn modelId="{94CF4D86-7815-4D74-827F-A8FFA351A13E}" type="presParOf" srcId="{4F3C8D81-C4F4-4FD5-B902-D0EFF9B16E9F}" destId="{9A335CD8-DCEE-4E0D-AACF-4369D60BC6B7}" srcOrd="0" destOrd="0" presId="urn:microsoft.com/office/officeart/2005/8/layout/chevron2"/>
    <dgm:cxn modelId="{5949B71E-294A-4DB6-B950-7AFB2B49C7EF}" type="presParOf" srcId="{9A335CD8-DCEE-4E0D-AACF-4369D60BC6B7}" destId="{5F4C938C-2EC7-4547-BCB0-75EB85049B78}" srcOrd="0" destOrd="0" presId="urn:microsoft.com/office/officeart/2005/8/layout/chevron2"/>
    <dgm:cxn modelId="{C2FD6A9A-C9E5-4D15-B84D-B6453B8C3287}" type="presParOf" srcId="{9A335CD8-DCEE-4E0D-AACF-4369D60BC6B7}" destId="{8895C425-278F-47D1-B4EA-41296F35673C}" srcOrd="1" destOrd="0" presId="urn:microsoft.com/office/officeart/2005/8/layout/chevron2"/>
    <dgm:cxn modelId="{FCA39CE9-0CC9-4D56-8F59-B44FE9DDF43F}" type="presParOf" srcId="{4F3C8D81-C4F4-4FD5-B902-D0EFF9B16E9F}" destId="{0E042FAF-353C-453D-8D09-E127AAD2889A}" srcOrd="1" destOrd="0" presId="urn:microsoft.com/office/officeart/2005/8/layout/chevron2"/>
    <dgm:cxn modelId="{510019A1-0372-4142-A72F-8C77536702DE}" type="presParOf" srcId="{4F3C8D81-C4F4-4FD5-B902-D0EFF9B16E9F}" destId="{95E9E03A-8782-441F-92A3-161D011799D4}" srcOrd="2" destOrd="0" presId="urn:microsoft.com/office/officeart/2005/8/layout/chevron2"/>
    <dgm:cxn modelId="{8048A814-88E4-4002-BDB6-E10F49BE143E}" type="presParOf" srcId="{95E9E03A-8782-441F-92A3-161D011799D4}" destId="{6E7C61EB-FC7F-44EA-A75A-A8756ADAF601}" srcOrd="0" destOrd="0" presId="urn:microsoft.com/office/officeart/2005/8/layout/chevron2"/>
    <dgm:cxn modelId="{0830C0EB-43ED-4B35-A89B-3CEC9B075483}" type="presParOf" srcId="{95E9E03A-8782-441F-92A3-161D011799D4}" destId="{A6A88E2F-FBFE-4AD9-8D54-ACCEBDC9AA8B}" srcOrd="1" destOrd="0" presId="urn:microsoft.com/office/officeart/2005/8/layout/chevron2"/>
    <dgm:cxn modelId="{58251719-8FFA-4C28-9B5E-1C7EABB6F6CE}" type="presParOf" srcId="{4F3C8D81-C4F4-4FD5-B902-D0EFF9B16E9F}" destId="{F8B52362-B437-418A-8307-63CC32E9B0C0}" srcOrd="3" destOrd="0" presId="urn:microsoft.com/office/officeart/2005/8/layout/chevron2"/>
    <dgm:cxn modelId="{B9A08055-1CE7-454A-A4C6-9204C10E0549}" type="presParOf" srcId="{4F3C8D81-C4F4-4FD5-B902-D0EFF9B16E9F}" destId="{2611A208-1A08-4209-AEF9-340483CE9783}" srcOrd="4" destOrd="0" presId="urn:microsoft.com/office/officeart/2005/8/layout/chevron2"/>
    <dgm:cxn modelId="{B5B68F0E-2696-41FC-9F8D-D458DE0FA89A}" type="presParOf" srcId="{2611A208-1A08-4209-AEF9-340483CE9783}" destId="{041F17EF-5F53-42B3-8F95-8545D388BB40}" srcOrd="0" destOrd="0" presId="urn:microsoft.com/office/officeart/2005/8/layout/chevron2"/>
    <dgm:cxn modelId="{4056637F-457E-4325-B35F-140AFD821647}" type="presParOf" srcId="{2611A208-1A08-4209-AEF9-340483CE9783}" destId="{14B543A0-3955-47A3-9FA0-7865A262A9F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938C-2EC7-4547-BCB0-75EB85049B78}">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1</a:t>
          </a:r>
        </a:p>
      </dsp:txBody>
      <dsp:txXfrm rot="-5400000">
        <a:off x="1" y="520688"/>
        <a:ext cx="1039018" cy="445294"/>
      </dsp:txXfrm>
    </dsp:sp>
    <dsp:sp modelId="{8895C425-278F-47D1-B4EA-41296F35673C}">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Patient schedules an appointment with Doctor.</a:t>
          </a:r>
        </a:p>
        <a:p>
          <a:pPr marL="57150" lvl="1" indent="-57150" algn="l" defTabSz="400050">
            <a:lnSpc>
              <a:spcPct val="90000"/>
            </a:lnSpc>
            <a:spcBef>
              <a:spcPct val="0"/>
            </a:spcBef>
            <a:spcAft>
              <a:spcPct val="15000"/>
            </a:spcAft>
            <a:buChar char="•"/>
          </a:pPr>
          <a:r>
            <a:rPr lang="en-US" sz="900" kern="1200" dirty="0"/>
            <a:t>Doctor gives treatment and prescribes medicine.</a:t>
          </a:r>
        </a:p>
        <a:p>
          <a:pPr marL="57150" lvl="1" indent="-57150" algn="l" defTabSz="400050">
            <a:lnSpc>
              <a:spcPct val="90000"/>
            </a:lnSpc>
            <a:spcBef>
              <a:spcPct val="0"/>
            </a:spcBef>
            <a:spcAft>
              <a:spcPct val="15000"/>
            </a:spcAft>
            <a:buChar char="•"/>
          </a:pPr>
          <a:r>
            <a:rPr lang="en-US" sz="900" kern="1200" dirty="0"/>
            <a:t>The patient complains about ineffectiveness of medicine.</a:t>
          </a:r>
        </a:p>
      </dsp:txBody>
      <dsp:txXfrm rot="-5400000">
        <a:off x="1039018" y="48278"/>
        <a:ext cx="5009883" cy="870607"/>
      </dsp:txXfrm>
    </dsp:sp>
    <dsp:sp modelId="{6E7C61EB-FC7F-44EA-A75A-A8756ADAF601}">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2</a:t>
          </a:r>
        </a:p>
      </dsp:txBody>
      <dsp:txXfrm rot="-5400000">
        <a:off x="1" y="1809352"/>
        <a:ext cx="1039018" cy="445294"/>
      </dsp:txXfrm>
    </dsp:sp>
    <dsp:sp modelId="{A6A88E2F-FBFE-4AD9-8D54-ACCEBDC9AA8B}">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The Doctor requests a study to a Scientist to create a new better medicine.</a:t>
          </a:r>
        </a:p>
        <a:p>
          <a:pPr marL="57150" lvl="1" indent="-57150" algn="l" defTabSz="400050">
            <a:lnSpc>
              <a:spcPct val="90000"/>
            </a:lnSpc>
            <a:spcBef>
              <a:spcPct val="0"/>
            </a:spcBef>
            <a:spcAft>
              <a:spcPct val="15000"/>
            </a:spcAft>
            <a:buChar char="•"/>
          </a:pPr>
          <a:r>
            <a:rPr lang="en-US" sz="900" kern="1200" dirty="0"/>
            <a:t>The Scientist uses compounds and creates a drug and requests patients for  Clinical Trials. </a:t>
          </a:r>
        </a:p>
      </dsp:txBody>
      <dsp:txXfrm rot="-5400000">
        <a:off x="1039018" y="1336942"/>
        <a:ext cx="5009883" cy="870607"/>
      </dsp:txXfrm>
    </dsp:sp>
    <dsp:sp modelId="{041F17EF-5F53-42B3-8F95-8545D388BB40}">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3</a:t>
          </a:r>
        </a:p>
      </dsp:txBody>
      <dsp:txXfrm rot="-5400000">
        <a:off x="1" y="3098016"/>
        <a:ext cx="1039018" cy="445294"/>
      </dsp:txXfrm>
    </dsp:sp>
    <dsp:sp modelId="{14B543A0-3955-47A3-9FA0-7865A262A9F0}">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The Clinical Trial starts with the vital signs registered.</a:t>
          </a:r>
        </a:p>
        <a:p>
          <a:pPr marL="57150" lvl="1" indent="-57150" algn="l" defTabSz="400050">
            <a:lnSpc>
              <a:spcPct val="90000"/>
            </a:lnSpc>
            <a:spcBef>
              <a:spcPct val="0"/>
            </a:spcBef>
            <a:spcAft>
              <a:spcPct val="15000"/>
            </a:spcAft>
            <a:buChar char="•"/>
          </a:pPr>
          <a:r>
            <a:rPr lang="en-US" sz="900" kern="1200" dirty="0"/>
            <a:t>The status of the trial is updated as failed or passed depending on efficiency of the Drug.</a:t>
          </a:r>
        </a:p>
        <a:p>
          <a:pPr marL="57150" lvl="1" indent="-57150" algn="l" defTabSz="400050">
            <a:lnSpc>
              <a:spcPct val="90000"/>
            </a:lnSpc>
            <a:spcBef>
              <a:spcPct val="0"/>
            </a:spcBef>
            <a:spcAft>
              <a:spcPct val="15000"/>
            </a:spcAft>
            <a:buChar char="•"/>
          </a:pPr>
          <a:r>
            <a:rPr lang="en-US" sz="900" kern="1200" dirty="0"/>
            <a:t>The scientist can view Studies carried out across Networks and utilize the results.</a:t>
          </a:r>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0972ED-00C1-401C-B7A0-D8DE0CE4642B}" type="datetimeFigureOut">
              <a:rPr lang="en-US" smtClean="0"/>
              <a:t>11-Dec-16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B240-9B80-4DA1-97E0-F89AD6DC29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0972ED-00C1-401C-B7A0-D8DE0CE4642B}" type="datetimeFigureOut">
              <a:rPr lang="en-US" smtClean="0"/>
              <a:t>11-Dec-16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3B240-9B80-4DA1-97E0-F89AD6DC29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0972ED-00C1-401C-B7A0-D8DE0CE4642B}" type="datetimeFigureOut">
              <a:rPr lang="en-US" smtClean="0"/>
              <a:t>11-Dec-16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3B240-9B80-4DA1-97E0-F89AD6DC29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0972ED-00C1-401C-B7A0-D8DE0CE4642B}" type="datetimeFigureOut">
              <a:rPr lang="en-US" smtClean="0"/>
              <a:t>11-Dec-16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3B240-9B80-4DA1-97E0-F89AD6DC2903}"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50972ED-00C1-401C-B7A0-D8DE0CE4642B}" type="datetimeFigureOut">
              <a:rPr lang="en-US" smtClean="0"/>
              <a:t>11-Dec-16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3B240-9B80-4DA1-97E0-F89AD6DC290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0972ED-00C1-401C-B7A0-D8DE0CE4642B}" type="datetimeFigureOut">
              <a:rPr lang="en-US" smtClean="0"/>
              <a:t>11-Dec-16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3B240-9B80-4DA1-97E0-F89AD6DC2903}"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50972ED-00C1-401C-B7A0-D8DE0CE4642B}" type="datetimeFigureOut">
              <a:rPr lang="en-US" smtClean="0"/>
              <a:t>11-Dec-16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3B240-9B80-4DA1-97E0-F89AD6DC290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0972ED-00C1-401C-B7A0-D8DE0CE4642B}" type="datetimeFigureOut">
              <a:rPr lang="en-US" smtClean="0"/>
              <a:t>11-Dec-16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3B240-9B80-4DA1-97E0-F89AD6DC2903}"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972ED-00C1-401C-B7A0-D8DE0CE4642B}" type="datetimeFigureOut">
              <a:rPr lang="en-US" smtClean="0"/>
              <a:t>11-Dec-16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3B240-9B80-4DA1-97E0-F89AD6DC29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50972ED-00C1-401C-B7A0-D8DE0CE4642B}" type="datetimeFigureOut">
              <a:rPr lang="en-US" smtClean="0"/>
              <a:t>11-Dec-16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3B240-9B80-4DA1-97E0-F89AD6DC290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0972ED-00C1-401C-B7A0-D8DE0CE4642B}" type="datetimeFigureOut">
              <a:rPr lang="en-US" smtClean="0"/>
              <a:t>11-Dec-16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B240-9B80-4DA1-97E0-F89AD6DC290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50972ED-00C1-401C-B7A0-D8DE0CE4642B}" type="datetimeFigureOut">
              <a:rPr lang="en-US" smtClean="0"/>
              <a:t>11-Dec-16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693B240-9B80-4DA1-97E0-F89AD6DC29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286962"/>
          </a:xfrm>
        </p:spPr>
        <p:txBody>
          <a:bodyPr>
            <a:normAutofit/>
          </a:bodyPr>
          <a:lstStyle/>
          <a:p>
            <a:r>
              <a:rPr lang="en-IN" dirty="0"/>
              <a:t>Drug Development and Research Management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a:t>In today’s world there are lots of diseases being discovered daily and it demands extensive research to be carried out in order to produce drugs that can tackle them.</a:t>
            </a:r>
          </a:p>
          <a:p>
            <a:pPr marL="109728" indent="0">
              <a:buNone/>
            </a:pPr>
            <a:endParaRPr lang="en-IN" sz="1600" dirty="0"/>
          </a:p>
          <a:p>
            <a:r>
              <a:rPr lang="en-IN" sz="1600" dirty="0"/>
              <a:t>The research work handles the task of mixing compounds in various proportions and conduct study on the target object</a:t>
            </a:r>
          </a:p>
          <a:p>
            <a:endParaRPr lang="en-IN" sz="1600" dirty="0"/>
          </a:p>
          <a:p>
            <a:r>
              <a:rPr lang="en-IN" sz="1600" dirty="0"/>
              <a:t>The healthcare Industry faces complex endeavour in the research of drugs to finally make a medicine. The study from the compound state to the final medicine takes a lot of research and capital.</a:t>
            </a:r>
          </a:p>
          <a:p>
            <a:pPr marL="109728" indent="0">
              <a:buNone/>
            </a:pPr>
            <a:endParaRPr lang="en-IN" sz="1600" dirty="0"/>
          </a:p>
          <a:p>
            <a:r>
              <a:rPr lang="en-IN" sz="1600" dirty="0"/>
              <a:t>There should be a system to track the effects of compounds used in medicines across multiple studies to find an intelligent design facilitating the researcher to understand the drug much better in the scope of the disease as well as any other effects it can render. </a:t>
            </a:r>
            <a:endParaRPr lang="en-US" sz="1600" dirty="0"/>
          </a:p>
          <a:p>
            <a:endParaRPr lang="en-US" sz="1600" dirty="0"/>
          </a:p>
        </p:txBody>
      </p:sp>
      <p:sp>
        <p:nvSpPr>
          <p:cNvPr id="3" name="Title 2"/>
          <p:cNvSpPr>
            <a:spLocks noGrp="1"/>
          </p:cNvSpPr>
          <p:nvPr>
            <p:ph type="title"/>
          </p:nvPr>
        </p:nvSpPr>
        <p:spPr/>
        <p:txBody>
          <a:bodyPr/>
          <a:lstStyle/>
          <a:p>
            <a:r>
              <a:rPr lang="en-US" dirty="0"/>
              <a:t>Objective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229600" cy="4525963"/>
          </a:xfrm>
        </p:spPr>
        <p:txBody>
          <a:bodyPr>
            <a:noAutofit/>
          </a:bodyPr>
          <a:lstStyle/>
          <a:p>
            <a:pPr lvl="0"/>
            <a:r>
              <a:rPr lang="en-IN" sz="1800" dirty="0"/>
              <a:t>Track the pharmaceutical compounds and their effects on the body as a whole and note the interactions it can cause with other compounds and health conditions.</a:t>
            </a:r>
          </a:p>
          <a:p>
            <a:pPr marL="109728" lvl="0" indent="0">
              <a:buNone/>
            </a:pPr>
            <a:endParaRPr lang="en-US" sz="1800" dirty="0"/>
          </a:p>
          <a:p>
            <a:pPr lvl="0"/>
            <a:r>
              <a:rPr lang="en-IN" sz="1800" dirty="0"/>
              <a:t>Creation of a repository for the studies conducted for the creation of medicine for a disease and a facility to update the drug based on study.</a:t>
            </a:r>
          </a:p>
          <a:p>
            <a:pPr lvl="0"/>
            <a:endParaRPr lang="en-US" sz="1800" dirty="0"/>
          </a:p>
          <a:p>
            <a:pPr lvl="0"/>
            <a:r>
              <a:rPr lang="en-IN" sz="1800" dirty="0"/>
              <a:t>A business solution to reduce the price of the medicine for patients by finding the lowest cost compounds used to create the medicine.</a:t>
            </a:r>
          </a:p>
          <a:p>
            <a:pPr lvl="0"/>
            <a:endParaRPr lang="en-US" sz="1800" dirty="0"/>
          </a:p>
          <a:p>
            <a:pPr lvl="0"/>
            <a:r>
              <a:rPr lang="en-IN" sz="1800" dirty="0"/>
              <a:t>Patients taking the medicine could give feedback, which can be recorded in the study and can be used to quantify the effectiveness of the drug, point any scope for improvement.</a:t>
            </a:r>
          </a:p>
          <a:p>
            <a:pPr lvl="0"/>
            <a:endParaRPr lang="en-US" sz="1800" dirty="0"/>
          </a:p>
          <a:p>
            <a:pPr lvl="0"/>
            <a:r>
              <a:rPr lang="en-IN" sz="1800" dirty="0"/>
              <a:t>A collaborative platform for researchers across the spectrum for sharing and improving their research.</a:t>
            </a:r>
            <a:endParaRPr lang="en-US" sz="1800" dirty="0"/>
          </a:p>
          <a:p>
            <a:endParaRPr lang="en-US" sz="1800" dirty="0"/>
          </a:p>
        </p:txBody>
      </p:sp>
      <p:sp>
        <p:nvSpPr>
          <p:cNvPr id="3" name="Title 2"/>
          <p:cNvSpPr>
            <a:spLocks noGrp="1"/>
          </p:cNvSpPr>
          <p:nvPr>
            <p:ph type="title"/>
          </p:nvPr>
        </p:nvSpPr>
        <p:spPr>
          <a:xfrm>
            <a:off x="457200" y="122238"/>
            <a:ext cx="8229600" cy="715962"/>
          </a:xfrm>
        </p:spPr>
        <p:txBody>
          <a:bodyPr>
            <a:normAutofit fontScale="90000"/>
          </a:bodyPr>
          <a:lstStyle/>
          <a:p>
            <a:r>
              <a:rPr lang="en-US" dirty="0"/>
              <a:t>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66800"/>
            <a:ext cx="8229600" cy="1219200"/>
          </a:xfrm>
        </p:spPr>
        <p:txBody>
          <a:bodyPr>
            <a:noAutofit/>
          </a:bodyPr>
          <a:lstStyle/>
          <a:p>
            <a:r>
              <a:rPr lang="en-US" sz="1400" dirty="0"/>
              <a:t>A tool to record his studies.</a:t>
            </a:r>
          </a:p>
          <a:p>
            <a:r>
              <a:rPr lang="en-US" sz="1400" dirty="0"/>
              <a:t>To monitor the vital Signs of the Patient through Bar graphs.</a:t>
            </a:r>
          </a:p>
          <a:p>
            <a:r>
              <a:rPr lang="en-US" sz="1400" dirty="0"/>
              <a:t>See results of the trial in form of pie Chart.</a:t>
            </a:r>
          </a:p>
          <a:p>
            <a:r>
              <a:rPr lang="en-US" sz="1400" dirty="0"/>
              <a:t>Can see all studies performed across networks on the Drug and improve his medicine.</a:t>
            </a:r>
          </a:p>
          <a:p>
            <a:endParaRPr lang="en-US" sz="1400" dirty="0"/>
          </a:p>
        </p:txBody>
      </p:sp>
      <p:sp>
        <p:nvSpPr>
          <p:cNvPr id="3" name="Title 2"/>
          <p:cNvSpPr>
            <a:spLocks noGrp="1"/>
          </p:cNvSpPr>
          <p:nvPr>
            <p:ph type="title"/>
          </p:nvPr>
        </p:nvSpPr>
        <p:spPr>
          <a:xfrm>
            <a:off x="609600" y="533400"/>
            <a:ext cx="8229600" cy="457200"/>
          </a:xfrm>
        </p:spPr>
        <p:txBody>
          <a:bodyPr>
            <a:normAutofit fontScale="90000"/>
          </a:bodyPr>
          <a:lstStyle/>
          <a:p>
            <a:r>
              <a:rPr lang="en-US" dirty="0"/>
              <a:t>For Scientist</a:t>
            </a:r>
          </a:p>
        </p:txBody>
      </p:sp>
      <p:sp>
        <p:nvSpPr>
          <p:cNvPr id="4" name="Title 2"/>
          <p:cNvSpPr txBox="1">
            <a:spLocks/>
          </p:cNvSpPr>
          <p:nvPr/>
        </p:nvSpPr>
        <p:spPr>
          <a:xfrm>
            <a:off x="685800" y="2286000"/>
            <a:ext cx="8229600" cy="457200"/>
          </a:xfrm>
          <a:prstGeom prst="rect">
            <a:avLst/>
          </a:prstGeom>
        </p:spPr>
        <p:txBody>
          <a:bodyPr vert="horz" rtlCol="0" anchor="ctr">
            <a:normAutofit fontScale="700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For Supplier</a:t>
            </a:r>
          </a:p>
        </p:txBody>
      </p:sp>
      <p:sp>
        <p:nvSpPr>
          <p:cNvPr id="5" name="Content Placeholder 1"/>
          <p:cNvSpPr txBox="1">
            <a:spLocks/>
          </p:cNvSpPr>
          <p:nvPr/>
        </p:nvSpPr>
        <p:spPr>
          <a:xfrm>
            <a:off x="685800" y="2819400"/>
            <a:ext cx="8229600" cy="990600"/>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1400" dirty="0"/>
              <a:t>Could see the revenues of his compounds</a:t>
            </a:r>
            <a:endParaRPr kumimoji="0" lang="en-US" sz="1400" b="0" i="0" u="none" strike="noStrike" kern="1200" cap="none" spc="0" normalizeH="0" baseline="0" noProof="0" dirty="0">
              <a:ln>
                <a:noFill/>
              </a:ln>
              <a:solidFill>
                <a:schemeClr val="tx1"/>
              </a:solidFill>
              <a:effectLst/>
              <a:uLnTx/>
              <a:uFillTx/>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1400" b="0" i="0" u="none" strike="noStrike" kern="1200" cap="none" spc="0" normalizeH="0" baseline="0" noProof="0" dirty="0">
                <a:ln>
                  <a:noFill/>
                </a:ln>
                <a:solidFill>
                  <a:schemeClr val="tx1"/>
                </a:solidFill>
                <a:effectLst/>
                <a:uLnTx/>
                <a:uFillTx/>
              </a:rPr>
              <a:t>Forecast the future demand and be prepared for scenario.</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1400" dirty="0"/>
              <a:t>Optimize costs to reduce the cost of compounds</a:t>
            </a:r>
            <a:r>
              <a:rPr kumimoji="0" lang="en-US" sz="1400" b="0" i="0" u="none" strike="noStrike" kern="1200" cap="none" spc="0" normalizeH="0" baseline="0" noProof="0" dirty="0">
                <a:ln>
                  <a:noFill/>
                </a:ln>
                <a:solidFill>
                  <a:schemeClr val="tx1"/>
                </a:solidFill>
                <a:effectLst/>
                <a:uLnTx/>
                <a:uFillTx/>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1400" b="0" i="0" u="none" strike="noStrike" kern="1200" cap="none" spc="0" normalizeH="0" baseline="0" noProof="0" dirty="0">
              <a:ln>
                <a:noFill/>
              </a:ln>
              <a:solidFill>
                <a:schemeClr val="tx1"/>
              </a:solidFill>
              <a:effectLst/>
              <a:uLnTx/>
              <a:uFillTx/>
            </a:endParaRPr>
          </a:p>
        </p:txBody>
      </p:sp>
      <p:sp>
        <p:nvSpPr>
          <p:cNvPr id="6" name="Title 2"/>
          <p:cNvSpPr txBox="1">
            <a:spLocks/>
          </p:cNvSpPr>
          <p:nvPr/>
        </p:nvSpPr>
        <p:spPr>
          <a:xfrm>
            <a:off x="685800" y="3886200"/>
            <a:ext cx="8229600" cy="381000"/>
          </a:xfrm>
          <a:prstGeom prst="rect">
            <a:avLst/>
          </a:prstGeom>
        </p:spPr>
        <p:txBody>
          <a:bodyPr vert="horz" rtlCol="0" anchor="ctr">
            <a:normAutofit fontScale="550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For Doctor</a:t>
            </a:r>
          </a:p>
        </p:txBody>
      </p:sp>
      <p:sp>
        <p:nvSpPr>
          <p:cNvPr id="7" name="Content Placeholder 1"/>
          <p:cNvSpPr txBox="1">
            <a:spLocks/>
          </p:cNvSpPr>
          <p:nvPr/>
        </p:nvSpPr>
        <p:spPr>
          <a:xfrm>
            <a:off x="685800" y="4419600"/>
            <a:ext cx="8229600" cy="990600"/>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1400" dirty="0"/>
              <a:t>Helps in prescribing better Medicines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1400" b="0" i="0" u="none" strike="noStrike" kern="1200" cap="none" spc="0" normalizeH="0" baseline="0" noProof="0" dirty="0">
                <a:ln>
                  <a:noFill/>
                </a:ln>
                <a:solidFill>
                  <a:schemeClr val="tx1"/>
                </a:solidFill>
                <a:effectLst/>
                <a:uLnTx/>
                <a:uFillTx/>
              </a:rPr>
              <a:t>Patients</a:t>
            </a:r>
            <a:r>
              <a:rPr kumimoji="0" lang="en-US" sz="1400" b="0" i="0" u="none" strike="noStrike" kern="1200" cap="none" spc="0" normalizeH="0" noProof="0" dirty="0">
                <a:ln>
                  <a:noFill/>
                </a:ln>
                <a:solidFill>
                  <a:schemeClr val="tx1"/>
                </a:solidFill>
                <a:effectLst/>
                <a:uLnTx/>
                <a:uFillTx/>
              </a:rPr>
              <a:t> benefitted more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1400" b="0" i="0" u="none" strike="noStrike" kern="1200" cap="none" spc="0" normalizeH="0" noProof="0" dirty="0">
                <a:ln>
                  <a:noFill/>
                </a:ln>
                <a:solidFill>
                  <a:schemeClr val="tx1"/>
                </a:solidFill>
                <a:effectLst/>
                <a:uLnTx/>
                <a:uFillTx/>
              </a:rPr>
              <a:t>The process allows in communication across various enterprises</a:t>
            </a:r>
            <a:r>
              <a:rPr kumimoji="0" lang="en-US" sz="1400" b="0" i="0" u="none" strike="noStrike" kern="1200" cap="none" spc="0" normalizeH="0" baseline="0" noProof="0" dirty="0">
                <a:ln>
                  <a:noFill/>
                </a:ln>
                <a:solidFill>
                  <a:schemeClr val="tx1"/>
                </a:solidFill>
                <a:effectLst/>
                <a:uLnTx/>
                <a:uFillTx/>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1400" b="0" i="0" u="none" strike="noStrike" kern="1200" cap="none" spc="0" normalizeH="0" baseline="0" noProof="0" dirty="0">
              <a:ln>
                <a:noFill/>
              </a:ln>
              <a:solidFill>
                <a:schemeClr val="tx1"/>
              </a:solidFill>
              <a:effectLst/>
              <a:uLnTx/>
              <a:uFillTx/>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TotalTime>
  <Words>421</Words>
  <Application>Microsoft Office PowerPoint</Application>
  <PresentationFormat>On-screen Show (4:3)</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Lucida Sans Unicode</vt:lpstr>
      <vt:lpstr>Verdana</vt:lpstr>
      <vt:lpstr>Wingdings 2</vt:lpstr>
      <vt:lpstr>Wingdings 3</vt:lpstr>
      <vt:lpstr>Concourse</vt:lpstr>
      <vt:lpstr>Drug Development and Research Management System</vt:lpstr>
      <vt:lpstr>Objective </vt:lpstr>
      <vt:lpstr>Scope</vt:lpstr>
      <vt:lpstr>PowerPoint Presentation</vt:lpstr>
      <vt:lpstr>For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Development and Research Management System</dc:title>
  <dc:creator>Harsh</dc:creator>
  <cp:lastModifiedBy>Ujjval Thakkar</cp:lastModifiedBy>
  <cp:revision>8</cp:revision>
  <dcterms:created xsi:type="dcterms:W3CDTF">2016-12-11T22:57:05Z</dcterms:created>
  <dcterms:modified xsi:type="dcterms:W3CDTF">2016-12-12T04:04:35Z</dcterms:modified>
</cp:coreProperties>
</file>