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4.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5.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6.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7.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8.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9.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10.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1.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12.xml" ContentType="application/vnd.openxmlformats-officedocument.presentationml.notesSlide+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13.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14.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15.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6.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17.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notesSlides/notesSlide18.xml" ContentType="application/vnd.openxmlformats-officedocument.presentationml.notesSlide+xml"/>
  <Override PartName="/ppt/tags/tag3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147471594" r:id="rId5"/>
    <p:sldId id="2147471608" r:id="rId6"/>
    <p:sldId id="2147471597" r:id="rId7"/>
    <p:sldId id="2147471609" r:id="rId8"/>
    <p:sldId id="2147471618" r:id="rId9"/>
    <p:sldId id="2147471639" r:id="rId10"/>
    <p:sldId id="2147471612" r:id="rId11"/>
    <p:sldId id="2147469890" r:id="rId12"/>
    <p:sldId id="2147471605" r:id="rId13"/>
    <p:sldId id="2147471619" r:id="rId14"/>
    <p:sldId id="2147471637" r:id="rId15"/>
    <p:sldId id="2147471636" r:id="rId16"/>
    <p:sldId id="2147471628" r:id="rId17"/>
    <p:sldId id="2147471629" r:id="rId18"/>
    <p:sldId id="2147471563" r:id="rId19"/>
    <p:sldId id="2147471564" r:id="rId20"/>
    <p:sldId id="2147471601" r:id="rId21"/>
    <p:sldId id="2147471598" r:id="rId22"/>
    <p:sldId id="2147471602" r:id="rId23"/>
    <p:sldId id="2147471623" r:id="rId24"/>
    <p:sldId id="2147471632" r:id="rId25"/>
    <p:sldId id="2147471633" r:id="rId26"/>
    <p:sldId id="2147471634" r:id="rId27"/>
    <p:sldId id="2147471592" r:id="rId28"/>
    <p:sldId id="1319" r:id="rId29"/>
    <p:sldId id="2147471595" r:id="rId30"/>
  </p:sldIdLst>
  <p:sldSz cx="12192000" cy="6858000"/>
  <p:notesSz cx="6797675" cy="9926638"/>
  <p:custDataLst>
    <p:tags r:id="rId32"/>
  </p:custDataLst>
  <p:defaultTex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ESG DD Assessment" id="{2BD68ED2-9BF8-4123-A5E5-CF1F94EE11DC}">
          <p14:sldIdLst>
            <p14:sldId id="2147471594"/>
          </p14:sldIdLst>
        </p14:section>
        <p14:section name="Materiality" id="{B82D4225-D8F1-4090-85B7-D37FE79B7CC6}">
          <p14:sldIdLst>
            <p14:sldId id="2147471608"/>
            <p14:sldId id="2147471597"/>
            <p14:sldId id="2147471609"/>
            <p14:sldId id="2147471618"/>
            <p14:sldId id="2147471639"/>
            <p14:sldId id="2147471612"/>
            <p14:sldId id="2147469890"/>
          </p14:sldIdLst>
        </p14:section>
        <p14:section name="Benchmarking" id="{F6D9D0A1-D1FE-4637-97C2-8981A8924EB0}">
          <p14:sldIdLst>
            <p14:sldId id="2147471605"/>
            <p14:sldId id="2147471619"/>
            <p14:sldId id="2147471637"/>
            <p14:sldId id="2147471636"/>
            <p14:sldId id="2147471628"/>
            <p14:sldId id="2147471629"/>
          </p14:sldIdLst>
        </p14:section>
        <p14:section name="Appendix" id="{DB991942-7611-4E16-829A-1DB043EBDF5D}">
          <p14:sldIdLst>
            <p14:sldId id="2147471563"/>
            <p14:sldId id="2147471564"/>
            <p14:sldId id="2147471601"/>
            <p14:sldId id="2147471598"/>
            <p14:sldId id="2147471602"/>
            <p14:sldId id="2147471623"/>
            <p14:sldId id="2147471632"/>
            <p14:sldId id="2147471633"/>
            <p14:sldId id="2147471634"/>
            <p14:sldId id="2147471592"/>
            <p14:sldId id="1319"/>
            <p14:sldId id="2147471595"/>
          </p14:sldIdLst>
        </p14:section>
      </p14:sectionLst>
    </p:ext>
    <p:ext uri="{EFAFB233-063F-42B5-8137-9DF3F51BA10A}">
      <p15:sldGuideLst xmlns:p15="http://schemas.microsoft.com/office/powerpoint/2012/main">
        <p15:guide id="1" orient="horz" pos="432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aguchi, Aya" initials="SA" lastIdx="1" clrIdx="0">
    <p:extLst>
      <p:ext uri="{19B8F6BF-5375-455C-9EA6-DF929625EA0E}">
        <p15:presenceInfo xmlns:p15="http://schemas.microsoft.com/office/powerpoint/2012/main" userId="S::Aya.Sakaguchi@Bain.com::a98e84b5-9054-48e6-83cd-e48c2b1e0813" providerId="AD"/>
      </p:ext>
    </p:extLst>
  </p:cmAuthor>
  <p:cmAuthor id="2" name="Buck, Jonathon" initials="BJ" lastIdx="1" clrIdx="1">
    <p:extLst>
      <p:ext uri="{19B8F6BF-5375-455C-9EA6-DF929625EA0E}">
        <p15:presenceInfo xmlns:p15="http://schemas.microsoft.com/office/powerpoint/2012/main" userId="S::Jonathon.Buck@Bain.com::751dc68b-ca14-46d5-b9a3-00098c6e0b06" providerId="AD"/>
      </p:ext>
    </p:extLst>
  </p:cmAuthor>
  <p:cmAuthor id="3" name="Malhotra, Karishma" initials="MK" lastIdx="1" clrIdx="2">
    <p:extLst>
      <p:ext uri="{19B8F6BF-5375-455C-9EA6-DF929625EA0E}">
        <p15:presenceInfo xmlns:p15="http://schemas.microsoft.com/office/powerpoint/2012/main" userId="S::Karishma.Malhotra@bain.com::d4b3f6c9-c774-412b-8ceb-f4ae0cf834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2C2"/>
    <a:srgbClr val="F0F0F0"/>
    <a:srgbClr val="FAEEC3"/>
    <a:srgbClr val="EBF1DE"/>
    <a:srgbClr val="BBCABA"/>
    <a:srgbClr val="83AC9A"/>
    <a:srgbClr val="104C3E"/>
    <a:srgbClr val="8FB5A5"/>
    <a:srgbClr val="CC0000"/>
    <a:srgbClr val="B5CD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9D7B26C5-4107-4FEC-AEDC-1716B250A1EF}" styleName="Light Style 1">
    <a:wholeTbl>
      <a:tcTxStyle>
        <a:fontRef idx="minor">
          <a:prstClr val="black"/>
        </a:fontRef>
        <a:schemeClr val="dk1"/>
      </a:tcTxStyle>
      <a:tcStyle>
        <a:tcBdr>
          <a:left>
            <a:ln>
              <a:noFill/>
            </a:ln>
          </a:left>
          <a:right>
            <a:ln>
              <a:noFill/>
            </a:ln>
          </a:right>
          <a:top>
            <a:ln>
              <a:noFill/>
            </a:ln>
          </a:top>
          <a:bottom>
            <a:ln>
              <a:noFill/>
            </a:ln>
          </a:bottom>
          <a:insideH>
            <a:ln w="9525" cmpd="sng">
              <a:solidFill>
                <a:schemeClr val="accent1"/>
              </a:solidFill>
            </a:ln>
          </a:insideH>
          <a:insideV>
            <a:ln>
              <a:noFill/>
            </a:ln>
          </a:insideV>
        </a:tcBdr>
        <a:fill>
          <a:noFill/>
        </a:fill>
      </a:tcStyle>
    </a:wholeTbl>
    <a:band1H>
      <a:tcStyle>
        <a:tcBdr>
          <a:top>
            <a:ln>
              <a:noFill/>
            </a:ln>
          </a:top>
          <a:bottom>
            <a:ln>
              <a:noFill/>
            </a:ln>
          </a:bottom>
        </a:tcBdr>
        <a:fill>
          <a:solidFill>
            <a:schemeClr val="dk2"/>
          </a:solidFill>
        </a:fill>
      </a:tcStyle>
    </a:band1H>
    <a:band2H>
      <a:tcStyle>
        <a:tcBdr/>
      </a:tcStyle>
    </a:band2H>
    <a:band1V>
      <a:tcStyle>
        <a:tcBdr/>
      </a:tcStyle>
    </a:band1V>
    <a:band2V>
      <a:tcStyle>
        <a:tcBdr/>
      </a:tcStyle>
    </a:band2V>
    <a:firstCol>
      <a:tcTxStyle b="on"/>
      <a:tcStyle>
        <a:tcBdr/>
      </a:tcStyle>
    </a:firstCol>
    <a:lastRow>
      <a:tcTxStyle b="on">
        <a:fontRef idx="minor">
          <a:prstClr val="black"/>
        </a:fontRef>
        <a:schemeClr val="lt1"/>
      </a:tcTxStyle>
      <a:tcStyle>
        <a:tcBdr>
          <a:top>
            <a:ln w="19050" cmpd="sng">
              <a:solidFill>
                <a:schemeClr val="lt1"/>
              </a:solidFill>
            </a:ln>
          </a:top>
        </a:tcBdr>
        <a:fill>
          <a:solidFill>
            <a:schemeClr val="accent3"/>
          </a:solidFill>
        </a:fill>
      </a:tcStyle>
    </a:lastRow>
    <a:firstRow>
      <a:tcTxStyle b="on">
        <a:fontRef idx="minor">
          <a:prstClr val="black"/>
        </a:fontRef>
        <a:schemeClr val="accent3"/>
      </a:tcTxStyle>
      <a:tcStyle>
        <a:tcBdr>
          <a:bottom>
            <a:ln w="19050" cmpd="sng">
              <a:solidFill>
                <a:schemeClr val="dk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8" y="288"/>
      </p:cViewPr>
      <p:guideLst>
        <p:guide orient="horz" pos="43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0A975C72-7D18-4665-806C-85C12ECE6109}" type="datetimeFigureOut">
              <a:rPr lang="en-US" smtClean="0"/>
              <a:t>5/29/2025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B17C8A-F0FF-4B28-9A72-1C4127B8D0DE}" type="slidenum">
              <a:rPr lang="en-US" smtClean="0"/>
              <a:t>‹#›</a:t>
            </a:fld>
            <a:endParaRPr lang="en-US"/>
          </a:p>
        </p:txBody>
      </p:sp>
    </p:spTree>
    <p:extLst>
      <p:ext uri="{BB962C8B-B14F-4D97-AF65-F5344CB8AC3E}">
        <p14:creationId xmlns:p14="http://schemas.microsoft.com/office/powerpoint/2010/main" val="378274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76A80-075D-487D-8019-ED1DF2AB5963}" type="slidenum">
              <a:rPr lang="en-US" smtClean="0"/>
              <a:t>2</a:t>
            </a:fld>
            <a:endParaRPr lang="en-US"/>
          </a:p>
        </p:txBody>
      </p:sp>
    </p:spTree>
    <p:extLst>
      <p:ext uri="{BB962C8B-B14F-4D97-AF65-F5344CB8AC3E}">
        <p14:creationId xmlns:p14="http://schemas.microsoft.com/office/powerpoint/2010/main" val="4012509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122B4E-65EF-43F1-AB7B-F94692E81D89}" type="slidenum">
              <a:rPr lang="en-US" smtClean="0"/>
              <a:t>13</a:t>
            </a:fld>
            <a:endParaRPr lang="en-US"/>
          </a:p>
        </p:txBody>
      </p:sp>
    </p:spTree>
    <p:extLst>
      <p:ext uri="{BB962C8B-B14F-4D97-AF65-F5344CB8AC3E}">
        <p14:creationId xmlns:p14="http://schemas.microsoft.com/office/powerpoint/2010/main" val="1789713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CB17C8A-F0FF-4B28-9A72-1C4127B8D0DE}" type="slidenum">
              <a:rPr lang="en-US" smtClean="0"/>
              <a:t>14</a:t>
            </a:fld>
            <a:endParaRPr lang="en-US"/>
          </a:p>
        </p:txBody>
      </p:sp>
    </p:spTree>
    <p:extLst>
      <p:ext uri="{BB962C8B-B14F-4D97-AF65-F5344CB8AC3E}">
        <p14:creationId xmlns:p14="http://schemas.microsoft.com/office/powerpoint/2010/main" val="123495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122B4E-65EF-43F1-AB7B-F94692E81D89}" type="slidenum">
              <a:rPr lang="en-US" smtClean="0"/>
              <a:t>15</a:t>
            </a:fld>
            <a:endParaRPr lang="en-US"/>
          </a:p>
        </p:txBody>
      </p:sp>
    </p:spTree>
    <p:extLst>
      <p:ext uri="{BB962C8B-B14F-4D97-AF65-F5344CB8AC3E}">
        <p14:creationId xmlns:p14="http://schemas.microsoft.com/office/powerpoint/2010/main" val="1675032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122B4E-65EF-43F1-AB7B-F94692E81D89}" type="slidenum">
              <a:rPr lang="en-US" smtClean="0"/>
              <a:t>16</a:t>
            </a:fld>
            <a:endParaRPr lang="en-US"/>
          </a:p>
        </p:txBody>
      </p:sp>
    </p:spTree>
    <p:extLst>
      <p:ext uri="{BB962C8B-B14F-4D97-AF65-F5344CB8AC3E}">
        <p14:creationId xmlns:p14="http://schemas.microsoft.com/office/powerpoint/2010/main" val="3500970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122B4E-65EF-43F1-AB7B-F94692E81D89}" type="slidenum">
              <a:rPr lang="en-US" smtClean="0"/>
              <a:t>17</a:t>
            </a:fld>
            <a:endParaRPr lang="en-US"/>
          </a:p>
        </p:txBody>
      </p:sp>
    </p:spTree>
    <p:extLst>
      <p:ext uri="{BB962C8B-B14F-4D97-AF65-F5344CB8AC3E}">
        <p14:creationId xmlns:p14="http://schemas.microsoft.com/office/powerpoint/2010/main" val="1309787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122B4E-65EF-43F1-AB7B-F94692E81D89}" type="slidenum">
              <a:rPr lang="en-US" smtClean="0"/>
              <a:t>18</a:t>
            </a:fld>
            <a:endParaRPr lang="en-US"/>
          </a:p>
        </p:txBody>
      </p:sp>
    </p:spTree>
    <p:extLst>
      <p:ext uri="{BB962C8B-B14F-4D97-AF65-F5344CB8AC3E}">
        <p14:creationId xmlns:p14="http://schemas.microsoft.com/office/powerpoint/2010/main" val="1031651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122B4E-65EF-43F1-AB7B-F94692E81D89}" type="slidenum">
              <a:rPr lang="en-US" smtClean="0"/>
              <a:t>19</a:t>
            </a:fld>
            <a:endParaRPr lang="en-US"/>
          </a:p>
        </p:txBody>
      </p:sp>
    </p:spTree>
    <p:extLst>
      <p:ext uri="{BB962C8B-B14F-4D97-AF65-F5344CB8AC3E}">
        <p14:creationId xmlns:p14="http://schemas.microsoft.com/office/powerpoint/2010/main" val="886434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BCB17C8A-F0FF-4B28-9A72-1C4127B8D0DE}" type="slidenum">
              <a:rPr lang="en-US" smtClean="0"/>
              <a:t>24</a:t>
            </a:fld>
            <a:endParaRPr lang="en-US"/>
          </a:p>
        </p:txBody>
      </p:sp>
    </p:spTree>
    <p:extLst>
      <p:ext uri="{BB962C8B-B14F-4D97-AF65-F5344CB8AC3E}">
        <p14:creationId xmlns:p14="http://schemas.microsoft.com/office/powerpoint/2010/main" val="4039799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F5DB340-3307-4D24-BB51-7464EBFDA3F8}" type="slidenum">
              <a:rPr lang="en-GB" smtClean="0"/>
              <a:t>25</a:t>
            </a:fld>
            <a:endParaRPr lang="en-GB"/>
          </a:p>
        </p:txBody>
      </p:sp>
    </p:spTree>
    <p:extLst>
      <p:ext uri="{BB962C8B-B14F-4D97-AF65-F5344CB8AC3E}">
        <p14:creationId xmlns:p14="http://schemas.microsoft.com/office/powerpoint/2010/main" val="368863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957949-CDF1-4DED-B784-C48A5C144BC4}" type="slidenum">
              <a:rPr lang="ko-KR" altLang="en-US" smtClean="0"/>
              <a:t>3</a:t>
            </a:fld>
            <a:endParaRPr lang="ko-KR" altLang="en-US"/>
          </a:p>
        </p:txBody>
      </p:sp>
    </p:spTree>
    <p:extLst>
      <p:ext uri="{BB962C8B-B14F-4D97-AF65-F5344CB8AC3E}">
        <p14:creationId xmlns:p14="http://schemas.microsoft.com/office/powerpoint/2010/main" val="390739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122B4E-65EF-43F1-AB7B-F94692E81D89}" type="slidenum">
              <a:rPr lang="en-US" smtClean="0"/>
              <a:t>4</a:t>
            </a:fld>
            <a:endParaRPr lang="en-US"/>
          </a:p>
        </p:txBody>
      </p:sp>
    </p:spTree>
    <p:extLst>
      <p:ext uri="{BB962C8B-B14F-4D97-AF65-F5344CB8AC3E}">
        <p14:creationId xmlns:p14="http://schemas.microsoft.com/office/powerpoint/2010/main" val="292449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957949-CDF1-4DED-B784-C48A5C144BC4}" type="slidenum">
              <a:rPr lang="ko-KR" altLang="en-US" smtClean="0"/>
              <a:t>5</a:t>
            </a:fld>
            <a:endParaRPr lang="ko-KR" altLang="en-US"/>
          </a:p>
        </p:txBody>
      </p:sp>
    </p:spTree>
    <p:extLst>
      <p:ext uri="{BB962C8B-B14F-4D97-AF65-F5344CB8AC3E}">
        <p14:creationId xmlns:p14="http://schemas.microsoft.com/office/powerpoint/2010/main" val="302263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122B4E-65EF-43F1-AB7B-F94692E81D89}" type="slidenum">
              <a:rPr lang="en-US" smtClean="0"/>
              <a:t>6</a:t>
            </a:fld>
            <a:endParaRPr lang="en-US"/>
          </a:p>
        </p:txBody>
      </p:sp>
    </p:spTree>
    <p:extLst>
      <p:ext uri="{BB962C8B-B14F-4D97-AF65-F5344CB8AC3E}">
        <p14:creationId xmlns:p14="http://schemas.microsoft.com/office/powerpoint/2010/main" val="4283843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122B4E-65EF-43F1-AB7B-F94692E81D89}" type="slidenum">
              <a:rPr lang="en-US" smtClean="0"/>
              <a:t>7</a:t>
            </a:fld>
            <a:endParaRPr lang="en-US"/>
          </a:p>
        </p:txBody>
      </p:sp>
    </p:spTree>
    <p:extLst>
      <p:ext uri="{BB962C8B-B14F-4D97-AF65-F5344CB8AC3E}">
        <p14:creationId xmlns:p14="http://schemas.microsoft.com/office/powerpoint/2010/main" val="3667200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A6E8F6-7CDE-4FA3-B1FE-3C1CD576F9B0}" type="slidenum">
              <a:rPr lang="en-US" smtClean="0"/>
              <a:t>8</a:t>
            </a:fld>
            <a:endParaRPr lang="en-US"/>
          </a:p>
        </p:txBody>
      </p:sp>
    </p:spTree>
    <p:extLst>
      <p:ext uri="{BB962C8B-B14F-4D97-AF65-F5344CB8AC3E}">
        <p14:creationId xmlns:p14="http://schemas.microsoft.com/office/powerpoint/2010/main" val="595432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957949-CDF1-4DED-B784-C48A5C144BC4}" type="slidenum">
              <a:rPr lang="ko-KR" altLang="en-US" smtClean="0"/>
              <a:t>9</a:t>
            </a:fld>
            <a:endParaRPr lang="ko-KR" altLang="en-US"/>
          </a:p>
        </p:txBody>
      </p:sp>
    </p:spTree>
    <p:extLst>
      <p:ext uri="{BB962C8B-B14F-4D97-AF65-F5344CB8AC3E}">
        <p14:creationId xmlns:p14="http://schemas.microsoft.com/office/powerpoint/2010/main" val="122709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B7FE41-E979-4984-AA54-5B9E8D3BD50D}" type="slidenum">
              <a:rPr lang="en-US" smtClean="0"/>
              <a:t>10</a:t>
            </a:fld>
            <a:endParaRPr lang="en-US"/>
          </a:p>
        </p:txBody>
      </p:sp>
    </p:spTree>
    <p:extLst>
      <p:ext uri="{BB962C8B-B14F-4D97-AF65-F5344CB8AC3E}">
        <p14:creationId xmlns:p14="http://schemas.microsoft.com/office/powerpoint/2010/main" val="13600172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1826206" cy="246221"/>
          </a:xfrm>
          <a:prstGeom prst="rect">
            <a:avLst/>
          </a:prstGeom>
          <a:noFill/>
        </p:spPr>
        <p:txBody>
          <a:bodyPr wrap="none" lIns="0" tIns="0" rIns="0" bIns="0" rtlCol="0">
            <a:spAutoFit/>
          </a:bodyPr>
          <a:lstStyle/>
          <a:p>
            <a:pPr marL="0" indent="0">
              <a:buNone/>
            </a:pPr>
            <a:r>
              <a:rPr lang="en-US" sz="1600" b="1" cap="all" spc="300" baseline="0">
                <a:solidFill>
                  <a:schemeClr val="tx1"/>
                </a:solidFill>
              </a:rPr>
              <a:t>Preliminary</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p>
        </p:txBody>
      </p:sp>
      <p:pic>
        <p:nvPicPr>
          <p:cNvPr id="8" name="Disclaimer"/>
          <p:cNvPicPr>
            <a:picLocks noChangeAspect="1"/>
          </p:cNvPicPr>
          <p:nvPr userDrawn="1"/>
        </p:nvPicPr>
        <p:blipFill>
          <a:blip r:embed="rId4"/>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a:t>Click to add title</a:t>
            </a:r>
          </a:p>
        </p:txBody>
      </p:sp>
    </p:spTree>
    <p:custDataLst>
      <p:tags r:id="rId1"/>
    </p:custDataLst>
    <p:extLst>
      <p:ext uri="{BB962C8B-B14F-4D97-AF65-F5344CB8AC3E}">
        <p14:creationId xmlns:p14="http://schemas.microsoft.com/office/powerpoint/2010/main" val="40120460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29243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235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44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image" Target="../media/image3.png"/><Relationship Id="rId5" Type="http://schemas.openxmlformats.org/officeDocument/2006/relationships/theme" Target="../theme/theme1.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17F824BC-8746-C296-4790-2C76A2C7DA9C}"/>
              </a:ext>
            </a:extLst>
          </p:cNvPr>
          <p:cNvGraphicFramePr>
            <a:graphicFrameLocks noChangeAspect="1"/>
          </p:cNvGraphicFramePr>
          <p:nvPr userDrawn="1">
            <p:custDataLst>
              <p:tags r:id="rId7"/>
            </p:custDataLst>
            <p:extLst>
              <p:ext uri="{D42A27DB-BD31-4B8C-83A1-F6EECF244321}">
                <p14:modId xmlns:p14="http://schemas.microsoft.com/office/powerpoint/2010/main" val="13370513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84" imgH="486" progId="TCLayout.ActiveDocument.1">
                  <p:embed/>
                </p:oleObj>
              </mc:Choice>
              <mc:Fallback>
                <p:oleObj name="think-cell Slide" r:id="rId8" imgW="484" imgH="486" progId="TCLayout.ActiveDocument.1">
                  <p:embed/>
                  <p:pic>
                    <p:nvPicPr>
                      <p:cNvPr id="6" name="think-cell data - do not delete" hidden="1">
                        <a:extLst>
                          <a:ext uri="{FF2B5EF4-FFF2-40B4-BE49-F238E27FC236}">
                            <a16:creationId xmlns:a16="http://schemas.microsoft.com/office/drawing/2014/main" id="{17F824BC-8746-C296-4790-2C76A2C7DA9C}"/>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&lt;BTFP&gt;&lt;!-- BTFPCONFIGURATION:3C627466703E0D0A20203C74656D706C6174652076657273696F6E3D22322E332E342220747970653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--&gt;&lt;/BTFP&gt;</a:t>
            </a: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a:solidFill>
                <a:schemeClr val="bg2"/>
              </a:solidFill>
              <a:latin typeface="+mn-lt"/>
            </a:endParaRPr>
          </a:p>
        </p:txBody>
      </p:sp>
      <p:pic>
        <p:nvPicPr>
          <p:cNvPr id="12" name="BainLogo"/>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ESD DD_Sample loop</a:t>
            </a: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LON</a:t>
            </a:r>
          </a:p>
        </p:txBody>
      </p:sp>
      <p:pic>
        <p:nvPicPr>
          <p:cNvPr id="14" name="Disclaimer"/>
          <p:cNvPicPr>
            <a:picLocks noChangeAspect="1"/>
          </p:cNvPicPr>
          <p:nvPr userDrawn="1"/>
        </p:nvPicPr>
        <p:blipFill>
          <a:blip r:embed="rId11"/>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p>
        </p:txBody>
      </p:sp>
    </p:spTree>
    <p:custDataLst>
      <p:tags r:id="rId6"/>
    </p:custDataLst>
    <p:extLst>
      <p:ext uri="{BB962C8B-B14F-4D97-AF65-F5344CB8AC3E}">
        <p14:creationId xmlns:p14="http://schemas.microsoft.com/office/powerpoint/2010/main" val="372979524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3" r:id="rId3"/>
    <p:sldLayoutId id="2147483655"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D1D1D1"/>
          </p15:clr>
        </p15:guide>
        <p15:guide id="2" pos="211" userDrawn="1">
          <p15:clr>
            <a:srgbClr val="D1D1D1"/>
          </p15:clr>
        </p15:guide>
        <p15:guide id="4" orient="horz" pos="799" userDrawn="1">
          <p15:clr>
            <a:srgbClr val="D1D1D1"/>
          </p15:clr>
        </p15:guide>
        <p15:guide id="7" orient="horz" pos="4133" userDrawn="1">
          <p15:clr>
            <a:srgbClr val="D1D1D1"/>
          </p15:clr>
        </p15:guide>
        <p15:guide id="8" pos="7469" userDrawn="1">
          <p15:clr>
            <a:srgbClr val="D1D1D1"/>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68.png"/><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image" Target="../media/image67.png"/><Relationship Id="rId17" Type="http://schemas.openxmlformats.org/officeDocument/2006/relationships/image" Target="../media/image72.png"/><Relationship Id="rId2" Type="http://schemas.openxmlformats.org/officeDocument/2006/relationships/tags" Target="../tags/tag181.xml"/><Relationship Id="rId16" Type="http://schemas.openxmlformats.org/officeDocument/2006/relationships/image" Target="../media/image71.jpeg"/><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image" Target="../media/image1.emf"/><Relationship Id="rId5" Type="http://schemas.openxmlformats.org/officeDocument/2006/relationships/tags" Target="../tags/tag184.xml"/><Relationship Id="rId15" Type="http://schemas.openxmlformats.org/officeDocument/2006/relationships/image" Target="../media/image70.png"/><Relationship Id="rId10" Type="http://schemas.openxmlformats.org/officeDocument/2006/relationships/oleObject" Target="../embeddings/oleObject11.bin"/><Relationship Id="rId4" Type="http://schemas.openxmlformats.org/officeDocument/2006/relationships/tags" Target="../tags/tag183.xml"/><Relationship Id="rId9" Type="http://schemas.openxmlformats.org/officeDocument/2006/relationships/notesSlide" Target="../notesSlides/notesSlide9.xml"/><Relationship Id="rId14" Type="http://schemas.openxmlformats.org/officeDocument/2006/relationships/image" Target="../media/image69.png"/></Relationships>
</file>

<file path=ppt/slides/_rels/slide11.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image" Target="../media/image1.emf"/><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oleObject" Target="../embeddings/oleObject12.bin"/><Relationship Id="rId17" Type="http://schemas.openxmlformats.org/officeDocument/2006/relationships/image" Target="../media/image34.emf"/><Relationship Id="rId2" Type="http://schemas.openxmlformats.org/officeDocument/2006/relationships/tags" Target="../tags/tag188.xml"/><Relationship Id="rId16" Type="http://schemas.openxmlformats.org/officeDocument/2006/relationships/image" Target="../media/image19.emf"/><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slideLayout" Target="../slideLayouts/slideLayout2.xml"/><Relationship Id="rId5" Type="http://schemas.openxmlformats.org/officeDocument/2006/relationships/tags" Target="../tags/tag191.xml"/><Relationship Id="rId15" Type="http://schemas.openxmlformats.org/officeDocument/2006/relationships/image" Target="../media/image20.emf"/><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 Id="rId14" Type="http://schemas.openxmlformats.org/officeDocument/2006/relationships/image" Target="../media/image18.emf"/></Relationships>
</file>

<file path=ppt/slides/_rels/slide12.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image" Target="../media/image1.emf"/><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oleObject" Target="../embeddings/oleObject13.bin"/><Relationship Id="rId17" Type="http://schemas.openxmlformats.org/officeDocument/2006/relationships/image" Target="../media/image25.emf"/><Relationship Id="rId2" Type="http://schemas.openxmlformats.org/officeDocument/2006/relationships/tags" Target="../tags/tag198.xml"/><Relationship Id="rId16" Type="http://schemas.openxmlformats.org/officeDocument/2006/relationships/image" Target="../media/image26.emf"/><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slideLayout" Target="../slideLayouts/slideLayout2.xml"/><Relationship Id="rId5" Type="http://schemas.openxmlformats.org/officeDocument/2006/relationships/tags" Target="../tags/tag201.xml"/><Relationship Id="rId15" Type="http://schemas.openxmlformats.org/officeDocument/2006/relationships/image" Target="../media/image33.emf"/><Relationship Id="rId10" Type="http://schemas.openxmlformats.org/officeDocument/2006/relationships/tags" Target="../tags/tag206.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image" Target="../media/image40.emf"/></Relationships>
</file>

<file path=ppt/slides/_rels/slide13.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image" Target="../media/image64.emf"/><Relationship Id="rId3" Type="http://schemas.openxmlformats.org/officeDocument/2006/relationships/tags" Target="../tags/tag209.xml"/><Relationship Id="rId21" Type="http://schemas.openxmlformats.org/officeDocument/2006/relationships/image" Target="../media/image74.emf"/><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image" Target="../media/image1.emf"/><Relationship Id="rId2" Type="http://schemas.openxmlformats.org/officeDocument/2006/relationships/tags" Target="../tags/tag208.xml"/><Relationship Id="rId16" Type="http://schemas.openxmlformats.org/officeDocument/2006/relationships/oleObject" Target="../embeddings/oleObject14.bin"/><Relationship Id="rId20" Type="http://schemas.openxmlformats.org/officeDocument/2006/relationships/image" Target="../media/image73.emf"/><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tags" Target="../tags/tag217.xml"/><Relationship Id="rId5" Type="http://schemas.openxmlformats.org/officeDocument/2006/relationships/tags" Target="../tags/tag211.xml"/><Relationship Id="rId15" Type="http://schemas.openxmlformats.org/officeDocument/2006/relationships/notesSlide" Target="../notesSlides/notesSlide10.xml"/><Relationship Id="rId10" Type="http://schemas.openxmlformats.org/officeDocument/2006/relationships/tags" Target="../tags/tag216.xml"/><Relationship Id="rId19" Type="http://schemas.openxmlformats.org/officeDocument/2006/relationships/image" Target="../media/image28.emf"/><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slideLayout" Target="../slideLayouts/slideLayout2.xml"/><Relationship Id="rId22" Type="http://schemas.openxmlformats.org/officeDocument/2006/relationships/image" Target="../media/image75.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22.xml"/><Relationship Id="rId7" Type="http://schemas.openxmlformats.org/officeDocument/2006/relationships/tags" Target="../tags/tag226.xml"/><Relationship Id="rId12" Type="http://schemas.openxmlformats.org/officeDocument/2006/relationships/image" Target="../media/image76.emf"/><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image" Target="../media/image1.emf"/><Relationship Id="rId5" Type="http://schemas.openxmlformats.org/officeDocument/2006/relationships/tags" Target="../tags/tag224.xml"/><Relationship Id="rId10" Type="http://schemas.openxmlformats.org/officeDocument/2006/relationships/oleObject" Target="../embeddings/oleObject15.bin"/><Relationship Id="rId4" Type="http://schemas.openxmlformats.org/officeDocument/2006/relationships/tags" Target="../tags/tag223.xml"/><Relationship Id="rId9"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tags" Target="../tags/tag239.xml"/><Relationship Id="rId18" Type="http://schemas.openxmlformats.org/officeDocument/2006/relationships/slideLayout" Target="../slideLayouts/slideLayout2.xml"/><Relationship Id="rId26" Type="http://schemas.openxmlformats.org/officeDocument/2006/relationships/image" Target="../media/image26.emf"/><Relationship Id="rId3" Type="http://schemas.openxmlformats.org/officeDocument/2006/relationships/tags" Target="../tags/tag229.xml"/><Relationship Id="rId21" Type="http://schemas.openxmlformats.org/officeDocument/2006/relationships/image" Target="../media/image1.emf"/><Relationship Id="rId7" Type="http://schemas.openxmlformats.org/officeDocument/2006/relationships/tags" Target="../tags/tag233.xml"/><Relationship Id="rId12" Type="http://schemas.openxmlformats.org/officeDocument/2006/relationships/tags" Target="../tags/tag238.xml"/><Relationship Id="rId17" Type="http://schemas.openxmlformats.org/officeDocument/2006/relationships/tags" Target="../tags/tag243.xml"/><Relationship Id="rId25" Type="http://schemas.openxmlformats.org/officeDocument/2006/relationships/image" Target="../media/image33.emf"/><Relationship Id="rId2" Type="http://schemas.openxmlformats.org/officeDocument/2006/relationships/tags" Target="../tags/tag228.xml"/><Relationship Id="rId16" Type="http://schemas.openxmlformats.org/officeDocument/2006/relationships/tags" Target="../tags/tag242.xml"/><Relationship Id="rId20" Type="http://schemas.openxmlformats.org/officeDocument/2006/relationships/oleObject" Target="../embeddings/oleObject16.bin"/><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24" Type="http://schemas.openxmlformats.org/officeDocument/2006/relationships/image" Target="../media/image40.emf"/><Relationship Id="rId5" Type="http://schemas.openxmlformats.org/officeDocument/2006/relationships/tags" Target="../tags/tag231.xml"/><Relationship Id="rId15" Type="http://schemas.openxmlformats.org/officeDocument/2006/relationships/tags" Target="../tags/tag241.xml"/><Relationship Id="rId23" Type="http://schemas.openxmlformats.org/officeDocument/2006/relationships/image" Target="../media/image34.emf"/><Relationship Id="rId10" Type="http://schemas.openxmlformats.org/officeDocument/2006/relationships/tags" Target="../tags/tag236.xml"/><Relationship Id="rId19" Type="http://schemas.openxmlformats.org/officeDocument/2006/relationships/notesSlide" Target="../notesSlides/notesSlide12.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tags" Target="../tags/tag240.xml"/><Relationship Id="rId22" Type="http://schemas.openxmlformats.org/officeDocument/2006/relationships/image" Target="../media/image18.emf"/><Relationship Id="rId27" Type="http://schemas.openxmlformats.org/officeDocument/2006/relationships/image" Target="../media/image19.emf"/></Relationships>
</file>

<file path=ppt/slides/_rels/slide16.xml.rels><?xml version="1.0" encoding="UTF-8" standalone="yes"?>
<Relationships xmlns="http://schemas.openxmlformats.org/package/2006/relationships"><Relationship Id="rId8" Type="http://schemas.openxmlformats.org/officeDocument/2006/relationships/tags" Target="../tags/tag251.xml"/><Relationship Id="rId13" Type="http://schemas.openxmlformats.org/officeDocument/2006/relationships/tags" Target="../tags/tag256.xml"/><Relationship Id="rId18" Type="http://schemas.openxmlformats.org/officeDocument/2006/relationships/notesSlide" Target="../notesSlides/notesSlide13.xml"/><Relationship Id="rId26" Type="http://schemas.openxmlformats.org/officeDocument/2006/relationships/image" Target="../media/image20.emf"/><Relationship Id="rId3" Type="http://schemas.openxmlformats.org/officeDocument/2006/relationships/tags" Target="../tags/tag246.xml"/><Relationship Id="rId21" Type="http://schemas.openxmlformats.org/officeDocument/2006/relationships/image" Target="../media/image19.emf"/><Relationship Id="rId7" Type="http://schemas.openxmlformats.org/officeDocument/2006/relationships/tags" Target="../tags/tag250.xml"/><Relationship Id="rId12" Type="http://schemas.openxmlformats.org/officeDocument/2006/relationships/tags" Target="../tags/tag255.xml"/><Relationship Id="rId17" Type="http://schemas.openxmlformats.org/officeDocument/2006/relationships/slideLayout" Target="../slideLayouts/slideLayout2.xml"/><Relationship Id="rId25" Type="http://schemas.openxmlformats.org/officeDocument/2006/relationships/image" Target="../media/image26.emf"/><Relationship Id="rId2" Type="http://schemas.openxmlformats.org/officeDocument/2006/relationships/tags" Target="../tags/tag245.xml"/><Relationship Id="rId16" Type="http://schemas.openxmlformats.org/officeDocument/2006/relationships/tags" Target="../tags/tag259.xml"/><Relationship Id="rId20" Type="http://schemas.openxmlformats.org/officeDocument/2006/relationships/image" Target="../media/image1.emf"/><Relationship Id="rId1" Type="http://schemas.openxmlformats.org/officeDocument/2006/relationships/tags" Target="../tags/tag244.xml"/><Relationship Id="rId6" Type="http://schemas.openxmlformats.org/officeDocument/2006/relationships/tags" Target="../tags/tag249.xml"/><Relationship Id="rId11" Type="http://schemas.openxmlformats.org/officeDocument/2006/relationships/tags" Target="../tags/tag254.xml"/><Relationship Id="rId24" Type="http://schemas.openxmlformats.org/officeDocument/2006/relationships/image" Target="../media/image33.emf"/><Relationship Id="rId5" Type="http://schemas.openxmlformats.org/officeDocument/2006/relationships/tags" Target="../tags/tag248.xml"/><Relationship Id="rId15" Type="http://schemas.openxmlformats.org/officeDocument/2006/relationships/tags" Target="../tags/tag258.xml"/><Relationship Id="rId23" Type="http://schemas.openxmlformats.org/officeDocument/2006/relationships/image" Target="../media/image40.emf"/><Relationship Id="rId10" Type="http://schemas.openxmlformats.org/officeDocument/2006/relationships/tags" Target="../tags/tag253.xml"/><Relationship Id="rId19" Type="http://schemas.openxmlformats.org/officeDocument/2006/relationships/oleObject" Target="../embeddings/oleObject17.bin"/><Relationship Id="rId4" Type="http://schemas.openxmlformats.org/officeDocument/2006/relationships/tags" Target="../tags/tag247.xml"/><Relationship Id="rId9" Type="http://schemas.openxmlformats.org/officeDocument/2006/relationships/tags" Target="../tags/tag252.xml"/><Relationship Id="rId14" Type="http://schemas.openxmlformats.org/officeDocument/2006/relationships/tags" Target="../tags/tag257.xml"/><Relationship Id="rId22" Type="http://schemas.openxmlformats.org/officeDocument/2006/relationships/image" Target="../media/image34.emf"/></Relationships>
</file>

<file path=ppt/slides/_rels/slide17.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tags" Target="../tags/tag262.xml"/><Relationship Id="rId7" Type="http://schemas.openxmlformats.org/officeDocument/2006/relationships/image" Target="../media/image77.png"/><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notesSlide" Target="../notesSlides/notesSlide14.xml"/><Relationship Id="rId5" Type="http://schemas.openxmlformats.org/officeDocument/2006/relationships/slideLayout" Target="../slideLayouts/slideLayout2.xml"/><Relationship Id="rId10" Type="http://schemas.openxmlformats.org/officeDocument/2006/relationships/image" Target="../media/image80.png"/><Relationship Id="rId4" Type="http://schemas.openxmlformats.org/officeDocument/2006/relationships/tags" Target="../tags/tag263.xml"/><Relationship Id="rId9" Type="http://schemas.openxmlformats.org/officeDocument/2006/relationships/image" Target="../media/image79.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266.xml"/><Relationship Id="rId7" Type="http://schemas.openxmlformats.org/officeDocument/2006/relationships/slideLayout" Target="../slideLayouts/slideLayout2.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10" Type="http://schemas.openxmlformats.org/officeDocument/2006/relationships/image" Target="../media/image82.png"/><Relationship Id="rId4" Type="http://schemas.openxmlformats.org/officeDocument/2006/relationships/tags" Target="../tags/tag267.xml"/><Relationship Id="rId9" Type="http://schemas.openxmlformats.org/officeDocument/2006/relationships/image" Target="../media/image81.png"/></Relationships>
</file>

<file path=ppt/slides/_rels/slide19.xml.rels><?xml version="1.0" encoding="UTF-8" standalone="yes"?>
<Relationships xmlns="http://schemas.openxmlformats.org/package/2006/relationships"><Relationship Id="rId3" Type="http://schemas.openxmlformats.org/officeDocument/2006/relationships/tags" Target="../tags/tag272.xml"/><Relationship Id="rId7" Type="http://schemas.openxmlformats.org/officeDocument/2006/relationships/image" Target="../media/image83.png"/><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273.xml"/></Relationships>
</file>

<file path=ppt/slides/_rels/slide2.xml.rels><?xml version="1.0" encoding="UTF-8" standalone="yes"?>
<Relationships xmlns="http://schemas.openxmlformats.org/package/2006/relationships"><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tags" Target="../tags/tag32.xml"/><Relationship Id="rId39" Type="http://schemas.openxmlformats.org/officeDocument/2006/relationships/tags" Target="../tags/tag45.xml"/><Relationship Id="rId21" Type="http://schemas.openxmlformats.org/officeDocument/2006/relationships/tags" Target="../tags/tag27.xml"/><Relationship Id="rId34" Type="http://schemas.openxmlformats.org/officeDocument/2006/relationships/tags" Target="../tags/tag40.xml"/><Relationship Id="rId42" Type="http://schemas.openxmlformats.org/officeDocument/2006/relationships/notesSlide" Target="../notesSlides/notesSlide1.xml"/><Relationship Id="rId47" Type="http://schemas.openxmlformats.org/officeDocument/2006/relationships/image" Target="../media/image7.emf"/><Relationship Id="rId50" Type="http://schemas.openxmlformats.org/officeDocument/2006/relationships/image" Target="../media/image10.emf"/><Relationship Id="rId55" Type="http://schemas.openxmlformats.org/officeDocument/2006/relationships/image" Target="../media/image15.emf"/><Relationship Id="rId7" Type="http://schemas.openxmlformats.org/officeDocument/2006/relationships/tags" Target="../tags/tag13.xml"/><Relationship Id="rId2" Type="http://schemas.openxmlformats.org/officeDocument/2006/relationships/tags" Target="../tags/tag8.xml"/><Relationship Id="rId16" Type="http://schemas.openxmlformats.org/officeDocument/2006/relationships/tags" Target="../tags/tag22.xml"/><Relationship Id="rId29" Type="http://schemas.openxmlformats.org/officeDocument/2006/relationships/tags" Target="../tags/tag35.xml"/><Relationship Id="rId11" Type="http://schemas.openxmlformats.org/officeDocument/2006/relationships/tags" Target="../tags/tag17.xml"/><Relationship Id="rId24" Type="http://schemas.openxmlformats.org/officeDocument/2006/relationships/tags" Target="../tags/tag30.xml"/><Relationship Id="rId32" Type="http://schemas.openxmlformats.org/officeDocument/2006/relationships/tags" Target="../tags/tag38.xml"/><Relationship Id="rId37" Type="http://schemas.openxmlformats.org/officeDocument/2006/relationships/tags" Target="../tags/tag43.xml"/><Relationship Id="rId40" Type="http://schemas.openxmlformats.org/officeDocument/2006/relationships/tags" Target="../tags/tag46.xml"/><Relationship Id="rId45" Type="http://schemas.openxmlformats.org/officeDocument/2006/relationships/image" Target="../media/image5.emf"/><Relationship Id="rId53" Type="http://schemas.openxmlformats.org/officeDocument/2006/relationships/image" Target="../media/image13.emf"/><Relationship Id="rId5" Type="http://schemas.openxmlformats.org/officeDocument/2006/relationships/tags" Target="../tags/tag11.xml"/><Relationship Id="rId10" Type="http://schemas.openxmlformats.org/officeDocument/2006/relationships/tags" Target="../tags/tag16.xml"/><Relationship Id="rId19" Type="http://schemas.openxmlformats.org/officeDocument/2006/relationships/tags" Target="../tags/tag25.xml"/><Relationship Id="rId31" Type="http://schemas.openxmlformats.org/officeDocument/2006/relationships/tags" Target="../tags/tag37.xml"/><Relationship Id="rId44" Type="http://schemas.openxmlformats.org/officeDocument/2006/relationships/image" Target="../media/image1.emf"/><Relationship Id="rId52" Type="http://schemas.openxmlformats.org/officeDocument/2006/relationships/image" Target="../media/image12.emf"/><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tags" Target="../tags/tag33.xml"/><Relationship Id="rId30" Type="http://schemas.openxmlformats.org/officeDocument/2006/relationships/tags" Target="../tags/tag36.xml"/><Relationship Id="rId35" Type="http://schemas.openxmlformats.org/officeDocument/2006/relationships/tags" Target="../tags/tag41.xml"/><Relationship Id="rId43" Type="http://schemas.openxmlformats.org/officeDocument/2006/relationships/oleObject" Target="../embeddings/oleObject3.bin"/><Relationship Id="rId48" Type="http://schemas.openxmlformats.org/officeDocument/2006/relationships/image" Target="../media/image8.emf"/><Relationship Id="rId56" Type="http://schemas.openxmlformats.org/officeDocument/2006/relationships/image" Target="../media/image16.wmf"/><Relationship Id="rId8" Type="http://schemas.openxmlformats.org/officeDocument/2006/relationships/tags" Target="../tags/tag14.xml"/><Relationship Id="rId51" Type="http://schemas.openxmlformats.org/officeDocument/2006/relationships/image" Target="../media/image11.emf"/><Relationship Id="rId3" Type="http://schemas.openxmlformats.org/officeDocument/2006/relationships/tags" Target="../tags/tag9.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tags" Target="../tags/tag31.xml"/><Relationship Id="rId33" Type="http://schemas.openxmlformats.org/officeDocument/2006/relationships/tags" Target="../tags/tag39.xml"/><Relationship Id="rId38" Type="http://schemas.openxmlformats.org/officeDocument/2006/relationships/tags" Target="../tags/tag44.xml"/><Relationship Id="rId46" Type="http://schemas.openxmlformats.org/officeDocument/2006/relationships/image" Target="../media/image6.emf"/><Relationship Id="rId20" Type="http://schemas.openxmlformats.org/officeDocument/2006/relationships/tags" Target="../tags/tag26.xml"/><Relationship Id="rId41" Type="http://schemas.openxmlformats.org/officeDocument/2006/relationships/slideLayout" Target="../slideLayouts/slideLayout2.xml"/><Relationship Id="rId54" Type="http://schemas.openxmlformats.org/officeDocument/2006/relationships/image" Target="../media/image14.emf"/><Relationship Id="rId1" Type="http://schemas.openxmlformats.org/officeDocument/2006/relationships/tags" Target="../tags/tag7.xml"/><Relationship Id="rId6" Type="http://schemas.openxmlformats.org/officeDocument/2006/relationships/tags" Target="../tags/tag12.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tags" Target="../tags/tag34.xml"/><Relationship Id="rId36" Type="http://schemas.openxmlformats.org/officeDocument/2006/relationships/tags" Target="../tags/tag42.xml"/><Relationship Id="rId4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6.xml"/><Relationship Id="rId7" Type="http://schemas.openxmlformats.org/officeDocument/2006/relationships/tags" Target="../tags/tag280.xml"/><Relationship Id="rId12" Type="http://schemas.openxmlformats.org/officeDocument/2006/relationships/image" Target="../media/image20.emf"/><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image" Target="../media/image18.emf"/><Relationship Id="rId5" Type="http://schemas.openxmlformats.org/officeDocument/2006/relationships/tags" Target="../tags/tag278.xml"/><Relationship Id="rId10" Type="http://schemas.openxmlformats.org/officeDocument/2006/relationships/image" Target="../media/image1.emf"/><Relationship Id="rId4" Type="http://schemas.openxmlformats.org/officeDocument/2006/relationships/tags" Target="../tags/tag277.xml"/><Relationship Id="rId9"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3.xml"/><Relationship Id="rId7" Type="http://schemas.openxmlformats.org/officeDocument/2006/relationships/tags" Target="../tags/tag287.xml"/><Relationship Id="rId12" Type="http://schemas.openxmlformats.org/officeDocument/2006/relationships/image" Target="../media/image19.emf"/><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11" Type="http://schemas.openxmlformats.org/officeDocument/2006/relationships/image" Target="../media/image34.emf"/><Relationship Id="rId5" Type="http://schemas.openxmlformats.org/officeDocument/2006/relationships/tags" Target="../tags/tag285.xml"/><Relationship Id="rId10" Type="http://schemas.openxmlformats.org/officeDocument/2006/relationships/image" Target="../media/image1.emf"/><Relationship Id="rId4" Type="http://schemas.openxmlformats.org/officeDocument/2006/relationships/tags" Target="../tags/tag284.xml"/><Relationship Id="rId9"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8" Type="http://schemas.openxmlformats.org/officeDocument/2006/relationships/tags" Target="../tags/tag295.xml"/><Relationship Id="rId13" Type="http://schemas.openxmlformats.org/officeDocument/2006/relationships/image" Target="../media/image33.emf"/><Relationship Id="rId3" Type="http://schemas.openxmlformats.org/officeDocument/2006/relationships/tags" Target="../tags/tag290.xml"/><Relationship Id="rId7" Type="http://schemas.openxmlformats.org/officeDocument/2006/relationships/tags" Target="../tags/tag294.xml"/><Relationship Id="rId12" Type="http://schemas.openxmlformats.org/officeDocument/2006/relationships/image" Target="../media/image40.emf"/><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tags" Target="../tags/tag293.xml"/><Relationship Id="rId11" Type="http://schemas.openxmlformats.org/officeDocument/2006/relationships/image" Target="../media/image1.emf"/><Relationship Id="rId5" Type="http://schemas.openxmlformats.org/officeDocument/2006/relationships/tags" Target="../tags/tag292.xml"/><Relationship Id="rId10" Type="http://schemas.openxmlformats.org/officeDocument/2006/relationships/oleObject" Target="../embeddings/oleObject20.bin"/><Relationship Id="rId4" Type="http://schemas.openxmlformats.org/officeDocument/2006/relationships/tags" Target="../tags/tag291.xml"/><Relationship Id="rId9"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98.xml"/><Relationship Id="rId7" Type="http://schemas.openxmlformats.org/officeDocument/2006/relationships/tags" Target="../tags/tag302.xml"/><Relationship Id="rId12" Type="http://schemas.openxmlformats.org/officeDocument/2006/relationships/image" Target="../media/image25.emf"/><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image" Target="../media/image26.emf"/><Relationship Id="rId5" Type="http://schemas.openxmlformats.org/officeDocument/2006/relationships/tags" Target="../tags/tag300.xml"/><Relationship Id="rId10" Type="http://schemas.openxmlformats.org/officeDocument/2006/relationships/image" Target="../media/image1.emf"/><Relationship Id="rId4" Type="http://schemas.openxmlformats.org/officeDocument/2006/relationships/tags" Target="../tags/tag299.xml"/><Relationship Id="rId9" Type="http://schemas.openxmlformats.org/officeDocument/2006/relationships/oleObject" Target="../embeddings/oleObject21.bin"/></Relationships>
</file>

<file path=ppt/slides/_rels/slide24.xml.rels><?xml version="1.0" encoding="UTF-8" standalone="yes"?>
<Relationships xmlns="http://schemas.openxmlformats.org/package/2006/relationships"><Relationship Id="rId8" Type="http://schemas.openxmlformats.org/officeDocument/2006/relationships/tags" Target="../tags/tag310.xml"/><Relationship Id="rId13" Type="http://schemas.openxmlformats.org/officeDocument/2006/relationships/image" Target="../media/image86.jpeg"/><Relationship Id="rId3" Type="http://schemas.openxmlformats.org/officeDocument/2006/relationships/tags" Target="../tags/tag305.xml"/><Relationship Id="rId7" Type="http://schemas.openxmlformats.org/officeDocument/2006/relationships/tags" Target="../tags/tag309.xml"/><Relationship Id="rId12" Type="http://schemas.openxmlformats.org/officeDocument/2006/relationships/image" Target="../media/image85.png"/><Relationship Id="rId2" Type="http://schemas.openxmlformats.org/officeDocument/2006/relationships/tags" Target="../tags/tag304.xml"/><Relationship Id="rId16" Type="http://schemas.openxmlformats.org/officeDocument/2006/relationships/image" Target="../media/image87.png"/><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image" Target="../media/image84.png"/><Relationship Id="rId5" Type="http://schemas.openxmlformats.org/officeDocument/2006/relationships/tags" Target="../tags/tag307.xml"/><Relationship Id="rId15" Type="http://schemas.openxmlformats.org/officeDocument/2006/relationships/image" Target="../media/image70.png"/><Relationship Id="rId10" Type="http://schemas.openxmlformats.org/officeDocument/2006/relationships/notesSlide" Target="../notesSlides/notesSlide17.xml"/><Relationship Id="rId4" Type="http://schemas.openxmlformats.org/officeDocument/2006/relationships/tags" Target="../tags/tag306.xml"/><Relationship Id="rId9" Type="http://schemas.openxmlformats.org/officeDocument/2006/relationships/slideLayout" Target="../slideLayouts/slideLayout2.xml"/><Relationship Id="rId14" Type="http://schemas.openxmlformats.org/officeDocument/2006/relationships/image" Target="../media/image69.png"/></Relationships>
</file>

<file path=ppt/slides/_rels/slide25.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31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5.xml"/></Relationships>
</file>

<file path=ppt/slides/_rels/slide3.xml.rels><?xml version="1.0" encoding="UTF-8" standalone="yes"?>
<Relationships xmlns="http://schemas.openxmlformats.org/package/2006/relationships"><Relationship Id="rId13" Type="http://schemas.openxmlformats.org/officeDocument/2006/relationships/tags" Target="../tags/tag59.xml"/><Relationship Id="rId18" Type="http://schemas.openxmlformats.org/officeDocument/2006/relationships/tags" Target="../tags/tag64.xml"/><Relationship Id="rId26" Type="http://schemas.openxmlformats.org/officeDocument/2006/relationships/tags" Target="../tags/tag72.xml"/><Relationship Id="rId39" Type="http://schemas.openxmlformats.org/officeDocument/2006/relationships/image" Target="../media/image1.emf"/><Relationship Id="rId21" Type="http://schemas.openxmlformats.org/officeDocument/2006/relationships/tags" Target="../tags/tag67.xml"/><Relationship Id="rId34" Type="http://schemas.openxmlformats.org/officeDocument/2006/relationships/tags" Target="../tags/tag80.xml"/><Relationship Id="rId42" Type="http://schemas.openxmlformats.org/officeDocument/2006/relationships/image" Target="../media/image19.emf"/><Relationship Id="rId47" Type="http://schemas.openxmlformats.org/officeDocument/2006/relationships/image" Target="../media/image24.emf"/><Relationship Id="rId50" Type="http://schemas.openxmlformats.org/officeDocument/2006/relationships/image" Target="../media/image27.emf"/><Relationship Id="rId55" Type="http://schemas.openxmlformats.org/officeDocument/2006/relationships/image" Target="../media/image32.emf"/><Relationship Id="rId63" Type="http://schemas.openxmlformats.org/officeDocument/2006/relationships/image" Target="../media/image40.emf"/><Relationship Id="rId7" Type="http://schemas.openxmlformats.org/officeDocument/2006/relationships/tags" Target="../tags/tag53.xml"/><Relationship Id="rId2" Type="http://schemas.openxmlformats.org/officeDocument/2006/relationships/tags" Target="../tags/tag48.xml"/><Relationship Id="rId16" Type="http://schemas.openxmlformats.org/officeDocument/2006/relationships/tags" Target="../tags/tag62.xml"/><Relationship Id="rId29" Type="http://schemas.openxmlformats.org/officeDocument/2006/relationships/tags" Target="../tags/tag75.xml"/><Relationship Id="rId11" Type="http://schemas.openxmlformats.org/officeDocument/2006/relationships/tags" Target="../tags/tag57.xml"/><Relationship Id="rId24" Type="http://schemas.openxmlformats.org/officeDocument/2006/relationships/tags" Target="../tags/tag70.xml"/><Relationship Id="rId32" Type="http://schemas.openxmlformats.org/officeDocument/2006/relationships/tags" Target="../tags/tag78.xml"/><Relationship Id="rId37" Type="http://schemas.openxmlformats.org/officeDocument/2006/relationships/notesSlide" Target="../notesSlides/notesSlide2.xml"/><Relationship Id="rId40" Type="http://schemas.openxmlformats.org/officeDocument/2006/relationships/image" Target="../media/image17.emf"/><Relationship Id="rId45" Type="http://schemas.openxmlformats.org/officeDocument/2006/relationships/image" Target="../media/image22.emf"/><Relationship Id="rId53" Type="http://schemas.openxmlformats.org/officeDocument/2006/relationships/image" Target="../media/image30.emf"/><Relationship Id="rId58" Type="http://schemas.openxmlformats.org/officeDocument/2006/relationships/image" Target="../media/image35.emf"/><Relationship Id="rId5" Type="http://schemas.openxmlformats.org/officeDocument/2006/relationships/tags" Target="../tags/tag51.xml"/><Relationship Id="rId61" Type="http://schemas.openxmlformats.org/officeDocument/2006/relationships/image" Target="../media/image38.emf"/><Relationship Id="rId19" Type="http://schemas.openxmlformats.org/officeDocument/2006/relationships/tags" Target="../tags/tag65.xml"/><Relationship Id="rId14" Type="http://schemas.openxmlformats.org/officeDocument/2006/relationships/tags" Target="../tags/tag60.xml"/><Relationship Id="rId22" Type="http://schemas.openxmlformats.org/officeDocument/2006/relationships/tags" Target="../tags/tag68.xml"/><Relationship Id="rId27" Type="http://schemas.openxmlformats.org/officeDocument/2006/relationships/tags" Target="../tags/tag73.xml"/><Relationship Id="rId30" Type="http://schemas.openxmlformats.org/officeDocument/2006/relationships/tags" Target="../tags/tag76.xml"/><Relationship Id="rId35" Type="http://schemas.openxmlformats.org/officeDocument/2006/relationships/tags" Target="../tags/tag81.xml"/><Relationship Id="rId43" Type="http://schemas.openxmlformats.org/officeDocument/2006/relationships/image" Target="../media/image20.emf"/><Relationship Id="rId48" Type="http://schemas.openxmlformats.org/officeDocument/2006/relationships/image" Target="../media/image25.emf"/><Relationship Id="rId56" Type="http://schemas.openxmlformats.org/officeDocument/2006/relationships/image" Target="../media/image33.emf"/><Relationship Id="rId8" Type="http://schemas.openxmlformats.org/officeDocument/2006/relationships/tags" Target="../tags/tag54.xml"/><Relationship Id="rId51" Type="http://schemas.openxmlformats.org/officeDocument/2006/relationships/image" Target="../media/image28.emf"/><Relationship Id="rId3" Type="http://schemas.openxmlformats.org/officeDocument/2006/relationships/tags" Target="../tags/tag49.xml"/><Relationship Id="rId12" Type="http://schemas.openxmlformats.org/officeDocument/2006/relationships/tags" Target="../tags/tag58.xml"/><Relationship Id="rId17" Type="http://schemas.openxmlformats.org/officeDocument/2006/relationships/tags" Target="../tags/tag63.xml"/><Relationship Id="rId25" Type="http://schemas.openxmlformats.org/officeDocument/2006/relationships/tags" Target="../tags/tag71.xml"/><Relationship Id="rId33" Type="http://schemas.openxmlformats.org/officeDocument/2006/relationships/tags" Target="../tags/tag79.xml"/><Relationship Id="rId38" Type="http://schemas.openxmlformats.org/officeDocument/2006/relationships/oleObject" Target="../embeddings/oleObject4.bin"/><Relationship Id="rId46" Type="http://schemas.openxmlformats.org/officeDocument/2006/relationships/image" Target="../media/image23.emf"/><Relationship Id="rId59" Type="http://schemas.openxmlformats.org/officeDocument/2006/relationships/image" Target="../media/image36.emf"/><Relationship Id="rId20" Type="http://schemas.openxmlformats.org/officeDocument/2006/relationships/tags" Target="../tags/tag66.xml"/><Relationship Id="rId41" Type="http://schemas.openxmlformats.org/officeDocument/2006/relationships/image" Target="../media/image18.emf"/><Relationship Id="rId54" Type="http://schemas.openxmlformats.org/officeDocument/2006/relationships/image" Target="../media/image31.emf"/><Relationship Id="rId62" Type="http://schemas.openxmlformats.org/officeDocument/2006/relationships/image" Target="../media/image39.emf"/><Relationship Id="rId1" Type="http://schemas.openxmlformats.org/officeDocument/2006/relationships/tags" Target="../tags/tag47.xml"/><Relationship Id="rId6" Type="http://schemas.openxmlformats.org/officeDocument/2006/relationships/tags" Target="../tags/tag52.xml"/><Relationship Id="rId15" Type="http://schemas.openxmlformats.org/officeDocument/2006/relationships/tags" Target="../tags/tag61.xml"/><Relationship Id="rId23" Type="http://schemas.openxmlformats.org/officeDocument/2006/relationships/tags" Target="../tags/tag69.xml"/><Relationship Id="rId28" Type="http://schemas.openxmlformats.org/officeDocument/2006/relationships/tags" Target="../tags/tag74.xml"/><Relationship Id="rId36" Type="http://schemas.openxmlformats.org/officeDocument/2006/relationships/slideLayout" Target="../slideLayouts/slideLayout2.xml"/><Relationship Id="rId49" Type="http://schemas.openxmlformats.org/officeDocument/2006/relationships/image" Target="../media/image26.emf"/><Relationship Id="rId57" Type="http://schemas.openxmlformats.org/officeDocument/2006/relationships/image" Target="../media/image34.emf"/><Relationship Id="rId10" Type="http://schemas.openxmlformats.org/officeDocument/2006/relationships/tags" Target="../tags/tag56.xml"/><Relationship Id="rId31" Type="http://schemas.openxmlformats.org/officeDocument/2006/relationships/tags" Target="../tags/tag77.xml"/><Relationship Id="rId44" Type="http://schemas.openxmlformats.org/officeDocument/2006/relationships/image" Target="../media/image21.emf"/><Relationship Id="rId52" Type="http://schemas.openxmlformats.org/officeDocument/2006/relationships/image" Target="../media/image29.emf"/><Relationship Id="rId60" Type="http://schemas.openxmlformats.org/officeDocument/2006/relationships/image" Target="../media/image37.emf"/><Relationship Id="rId4" Type="http://schemas.openxmlformats.org/officeDocument/2006/relationships/tags" Target="../tags/tag50.xml"/><Relationship Id="rId9" Type="http://schemas.openxmlformats.org/officeDocument/2006/relationships/tags" Target="../tags/tag55.xml"/></Relationships>
</file>

<file path=ppt/slides/_rels/slide4.xml.rels><?xml version="1.0" encoding="UTF-8" standalone="yes"?>
<Relationships xmlns="http://schemas.openxmlformats.org/package/2006/relationships"><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 Type="http://schemas.openxmlformats.org/officeDocument/2006/relationships/tags" Target="../tags/tag84.xml"/><Relationship Id="rId21" Type="http://schemas.openxmlformats.org/officeDocument/2006/relationships/tags" Target="../tags/tag102.xml"/><Relationship Id="rId34" Type="http://schemas.openxmlformats.org/officeDocument/2006/relationships/image" Target="../media/image42.jpeg"/><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image" Target="../media/image41.png"/><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slideLayout" Target="../slideLayouts/slideLayout2.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image" Target="../media/image1.emf"/><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tags" Target="../tags/tag109.xml"/><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oleObject" Target="../embeddings/oleObject5.bin"/><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notesSlide" Target="../notesSlides/notesSlide3.xml"/><Relationship Id="rId35" Type="http://schemas.openxmlformats.org/officeDocument/2006/relationships/image" Target="../media/image43.png"/><Relationship Id="rId8" Type="http://schemas.openxmlformats.org/officeDocument/2006/relationships/tags" Target="../tags/tag89.xml"/></Relationships>
</file>

<file path=ppt/slides/_rels/slide5.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image" Target="../media/image1.emf"/><Relationship Id="rId18" Type="http://schemas.openxmlformats.org/officeDocument/2006/relationships/image" Target="../media/image48.png"/><Relationship Id="rId3" Type="http://schemas.openxmlformats.org/officeDocument/2006/relationships/tags" Target="../tags/tag112.xml"/><Relationship Id="rId21" Type="http://schemas.openxmlformats.org/officeDocument/2006/relationships/image" Target="../media/image51.png"/><Relationship Id="rId7" Type="http://schemas.openxmlformats.org/officeDocument/2006/relationships/tags" Target="../tags/tag116.xml"/><Relationship Id="rId12" Type="http://schemas.openxmlformats.org/officeDocument/2006/relationships/oleObject" Target="../embeddings/oleObject6.bin"/><Relationship Id="rId17" Type="http://schemas.openxmlformats.org/officeDocument/2006/relationships/image" Target="../media/image47.png"/><Relationship Id="rId2" Type="http://schemas.openxmlformats.org/officeDocument/2006/relationships/tags" Target="../tags/tag111.xml"/><Relationship Id="rId16" Type="http://schemas.openxmlformats.org/officeDocument/2006/relationships/image" Target="../media/image46.emf"/><Relationship Id="rId20" Type="http://schemas.openxmlformats.org/officeDocument/2006/relationships/image" Target="../media/image50.png"/><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notesSlide" Target="../notesSlides/notesSlide4.xml"/><Relationship Id="rId5" Type="http://schemas.openxmlformats.org/officeDocument/2006/relationships/tags" Target="../tags/tag114.xml"/><Relationship Id="rId15" Type="http://schemas.openxmlformats.org/officeDocument/2006/relationships/image" Target="../media/image45.emf"/><Relationship Id="rId10" Type="http://schemas.openxmlformats.org/officeDocument/2006/relationships/slideLayout" Target="../slideLayouts/slideLayout2.xml"/><Relationship Id="rId19" Type="http://schemas.openxmlformats.org/officeDocument/2006/relationships/image" Target="../media/image49.png"/><Relationship Id="rId4" Type="http://schemas.openxmlformats.org/officeDocument/2006/relationships/tags" Target="../tags/tag113.xml"/><Relationship Id="rId9" Type="http://schemas.openxmlformats.org/officeDocument/2006/relationships/tags" Target="../tags/tag118.xml"/><Relationship Id="rId14" Type="http://schemas.openxmlformats.org/officeDocument/2006/relationships/image" Target="../media/image44.emf"/><Relationship Id="rId22" Type="http://schemas.openxmlformats.org/officeDocument/2006/relationships/image" Target="../media/image52.png"/></Relationships>
</file>

<file path=ppt/slides/_rels/slide6.xml.rels><?xml version="1.0" encoding="UTF-8" standalone="yes"?>
<Relationships xmlns="http://schemas.openxmlformats.org/package/2006/relationships"><Relationship Id="rId8" Type="http://schemas.openxmlformats.org/officeDocument/2006/relationships/tags" Target="../tags/tag126.xml"/><Relationship Id="rId13" Type="http://schemas.openxmlformats.org/officeDocument/2006/relationships/notesSlide" Target="../notesSlides/notesSlide5.xml"/><Relationship Id="rId18" Type="http://schemas.openxmlformats.org/officeDocument/2006/relationships/image" Target="../media/image26.emf"/><Relationship Id="rId3" Type="http://schemas.openxmlformats.org/officeDocument/2006/relationships/tags" Target="../tags/tag121.xml"/><Relationship Id="rId7" Type="http://schemas.openxmlformats.org/officeDocument/2006/relationships/tags" Target="../tags/tag125.xml"/><Relationship Id="rId12" Type="http://schemas.openxmlformats.org/officeDocument/2006/relationships/slideLayout" Target="../slideLayouts/slideLayout2.xml"/><Relationship Id="rId17" Type="http://schemas.openxmlformats.org/officeDocument/2006/relationships/image" Target="../media/image33.emf"/><Relationship Id="rId2" Type="http://schemas.openxmlformats.org/officeDocument/2006/relationships/tags" Target="../tags/tag120.xml"/><Relationship Id="rId16" Type="http://schemas.openxmlformats.org/officeDocument/2006/relationships/image" Target="../media/image40.emf"/><Relationship Id="rId1" Type="http://schemas.openxmlformats.org/officeDocument/2006/relationships/tags" Target="../tags/tag119.xml"/><Relationship Id="rId6" Type="http://schemas.openxmlformats.org/officeDocument/2006/relationships/tags" Target="../tags/tag124.xml"/><Relationship Id="rId11" Type="http://schemas.openxmlformats.org/officeDocument/2006/relationships/tags" Target="../tags/tag129.xml"/><Relationship Id="rId5" Type="http://schemas.openxmlformats.org/officeDocument/2006/relationships/tags" Target="../tags/tag123.xml"/><Relationship Id="rId15" Type="http://schemas.openxmlformats.org/officeDocument/2006/relationships/image" Target="../media/image1.emf"/><Relationship Id="rId10" Type="http://schemas.openxmlformats.org/officeDocument/2006/relationships/tags" Target="../tags/tag128.xml"/><Relationship Id="rId19" Type="http://schemas.openxmlformats.org/officeDocument/2006/relationships/image" Target="../media/image25.emf"/><Relationship Id="rId4" Type="http://schemas.openxmlformats.org/officeDocument/2006/relationships/tags" Target="../tags/tag122.xml"/><Relationship Id="rId9" Type="http://schemas.openxmlformats.org/officeDocument/2006/relationships/tags" Target="../tags/tag127.xml"/><Relationship Id="rId1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18" Type="http://schemas.openxmlformats.org/officeDocument/2006/relationships/oleObject" Target="../embeddings/oleObject8.bin"/><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notesSlide" Target="../notesSlides/notesSlide6.xml"/><Relationship Id="rId2" Type="http://schemas.openxmlformats.org/officeDocument/2006/relationships/tags" Target="../tags/tag131.xml"/><Relationship Id="rId16" Type="http://schemas.openxmlformats.org/officeDocument/2006/relationships/slideLayout" Target="../slideLayouts/slideLayout2.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19" Type="http://schemas.openxmlformats.org/officeDocument/2006/relationships/image" Target="../media/image1.emf"/><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s/_rels/slide8.xml.rels><?xml version="1.0" encoding="UTF-8" standalone="yes"?>
<Relationships xmlns="http://schemas.openxmlformats.org/package/2006/relationships"><Relationship Id="rId13" Type="http://schemas.openxmlformats.org/officeDocument/2006/relationships/tags" Target="../tags/tag157.xml"/><Relationship Id="rId18" Type="http://schemas.openxmlformats.org/officeDocument/2006/relationships/tags" Target="../tags/tag162.xml"/><Relationship Id="rId26" Type="http://schemas.openxmlformats.org/officeDocument/2006/relationships/tags" Target="../tags/tag170.xml"/><Relationship Id="rId39" Type="http://schemas.openxmlformats.org/officeDocument/2006/relationships/image" Target="../media/image57.emf"/><Relationship Id="rId21" Type="http://schemas.openxmlformats.org/officeDocument/2006/relationships/tags" Target="../tags/tag165.xml"/><Relationship Id="rId34" Type="http://schemas.openxmlformats.org/officeDocument/2006/relationships/image" Target="../media/image1.emf"/><Relationship Id="rId42" Type="http://schemas.openxmlformats.org/officeDocument/2006/relationships/image" Target="../media/image60.emf"/><Relationship Id="rId7" Type="http://schemas.openxmlformats.org/officeDocument/2006/relationships/tags" Target="../tags/tag151.xml"/><Relationship Id="rId2" Type="http://schemas.openxmlformats.org/officeDocument/2006/relationships/tags" Target="../tags/tag146.xml"/><Relationship Id="rId16" Type="http://schemas.openxmlformats.org/officeDocument/2006/relationships/tags" Target="../tags/tag160.xml"/><Relationship Id="rId29" Type="http://schemas.openxmlformats.org/officeDocument/2006/relationships/tags" Target="../tags/tag173.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24" Type="http://schemas.openxmlformats.org/officeDocument/2006/relationships/tags" Target="../tags/tag168.xml"/><Relationship Id="rId32" Type="http://schemas.openxmlformats.org/officeDocument/2006/relationships/notesSlide" Target="../notesSlides/notesSlide7.xml"/><Relationship Id="rId37" Type="http://schemas.openxmlformats.org/officeDocument/2006/relationships/image" Target="../media/image55.emf"/><Relationship Id="rId40" Type="http://schemas.openxmlformats.org/officeDocument/2006/relationships/image" Target="../media/image58.emf"/><Relationship Id="rId45" Type="http://schemas.openxmlformats.org/officeDocument/2006/relationships/image" Target="../media/image63.png"/><Relationship Id="rId5" Type="http://schemas.openxmlformats.org/officeDocument/2006/relationships/tags" Target="../tags/tag149.xml"/><Relationship Id="rId15" Type="http://schemas.openxmlformats.org/officeDocument/2006/relationships/tags" Target="../tags/tag159.xml"/><Relationship Id="rId23" Type="http://schemas.openxmlformats.org/officeDocument/2006/relationships/tags" Target="../tags/tag167.xml"/><Relationship Id="rId28" Type="http://schemas.openxmlformats.org/officeDocument/2006/relationships/tags" Target="../tags/tag172.xml"/><Relationship Id="rId36" Type="http://schemas.openxmlformats.org/officeDocument/2006/relationships/image" Target="../media/image54.emf"/><Relationship Id="rId10" Type="http://schemas.openxmlformats.org/officeDocument/2006/relationships/tags" Target="../tags/tag154.xml"/><Relationship Id="rId19" Type="http://schemas.openxmlformats.org/officeDocument/2006/relationships/tags" Target="../tags/tag163.xml"/><Relationship Id="rId31" Type="http://schemas.openxmlformats.org/officeDocument/2006/relationships/slideLayout" Target="../slideLayouts/slideLayout2.xml"/><Relationship Id="rId44" Type="http://schemas.openxmlformats.org/officeDocument/2006/relationships/image" Target="../media/image62.png"/><Relationship Id="rId4" Type="http://schemas.openxmlformats.org/officeDocument/2006/relationships/tags" Target="../tags/tag148.xml"/><Relationship Id="rId9" Type="http://schemas.openxmlformats.org/officeDocument/2006/relationships/tags" Target="../tags/tag153.xml"/><Relationship Id="rId14" Type="http://schemas.openxmlformats.org/officeDocument/2006/relationships/tags" Target="../tags/tag158.xml"/><Relationship Id="rId22" Type="http://schemas.openxmlformats.org/officeDocument/2006/relationships/tags" Target="../tags/tag166.xml"/><Relationship Id="rId27" Type="http://schemas.openxmlformats.org/officeDocument/2006/relationships/tags" Target="../tags/tag171.xml"/><Relationship Id="rId30" Type="http://schemas.openxmlformats.org/officeDocument/2006/relationships/tags" Target="../tags/tag174.xml"/><Relationship Id="rId35" Type="http://schemas.openxmlformats.org/officeDocument/2006/relationships/image" Target="../media/image53.png"/><Relationship Id="rId43" Type="http://schemas.openxmlformats.org/officeDocument/2006/relationships/image" Target="../media/image61.png"/><Relationship Id="rId8" Type="http://schemas.openxmlformats.org/officeDocument/2006/relationships/tags" Target="../tags/tag152.xml"/><Relationship Id="rId3" Type="http://schemas.openxmlformats.org/officeDocument/2006/relationships/tags" Target="../tags/tag147.xml"/><Relationship Id="rId12" Type="http://schemas.openxmlformats.org/officeDocument/2006/relationships/tags" Target="../tags/tag156.xml"/><Relationship Id="rId17" Type="http://schemas.openxmlformats.org/officeDocument/2006/relationships/tags" Target="../tags/tag161.xml"/><Relationship Id="rId25" Type="http://schemas.openxmlformats.org/officeDocument/2006/relationships/tags" Target="../tags/tag169.xml"/><Relationship Id="rId33" Type="http://schemas.openxmlformats.org/officeDocument/2006/relationships/oleObject" Target="../embeddings/oleObject9.bin"/><Relationship Id="rId38" Type="http://schemas.openxmlformats.org/officeDocument/2006/relationships/image" Target="../media/image56.emf"/><Relationship Id="rId20" Type="http://schemas.openxmlformats.org/officeDocument/2006/relationships/tags" Target="../tags/tag164.xml"/><Relationship Id="rId41" Type="http://schemas.openxmlformats.org/officeDocument/2006/relationships/image" Target="../media/image59.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tags" Target="../tags/tag177.xml"/><Relationship Id="rId7" Type="http://schemas.openxmlformats.org/officeDocument/2006/relationships/notesSlide" Target="../notesSlides/notesSlide8.xml"/><Relationship Id="rId12" Type="http://schemas.openxmlformats.org/officeDocument/2006/relationships/image" Target="../media/image66.emf"/><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slideLayout" Target="../slideLayouts/slideLayout2.xml"/><Relationship Id="rId11" Type="http://schemas.openxmlformats.org/officeDocument/2006/relationships/image" Target="../media/image65.emf"/><Relationship Id="rId5" Type="http://schemas.openxmlformats.org/officeDocument/2006/relationships/tags" Target="../tags/tag179.xml"/><Relationship Id="rId10" Type="http://schemas.openxmlformats.org/officeDocument/2006/relationships/image" Target="../media/image64.emf"/><Relationship Id="rId4" Type="http://schemas.openxmlformats.org/officeDocument/2006/relationships/tags" Target="../tags/tag178.xml"/><Relationship Id="rId9"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0220A1D-530A-27AB-5757-530E8290E7B7}"/>
              </a:ext>
            </a:extLst>
          </p:cNvPr>
          <p:cNvGraphicFramePr>
            <a:graphicFrameLocks noChangeAspect="1"/>
          </p:cNvGraphicFramePr>
          <p:nvPr>
            <p:custDataLst>
              <p:tags r:id="rId2"/>
            </p:custDataLst>
            <p:extLst>
              <p:ext uri="{D42A27DB-BD31-4B8C-83A1-F6EECF244321}">
                <p14:modId xmlns:p14="http://schemas.microsoft.com/office/powerpoint/2010/main" val="10624017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4" imgH="486" progId="TCLayout.ActiveDocument.1">
                  <p:embed/>
                </p:oleObj>
              </mc:Choice>
              <mc:Fallback>
                <p:oleObj name="think-cell Slide" r:id="rId4" imgW="484" imgH="486" progId="TCLayout.ActiveDocument.1">
                  <p:embed/>
                  <p:pic>
                    <p:nvPicPr>
                      <p:cNvPr id="3" name="think-cell data - do not delete" hidden="1">
                        <a:extLst>
                          <a:ext uri="{FF2B5EF4-FFF2-40B4-BE49-F238E27FC236}">
                            <a16:creationId xmlns:a16="http://schemas.microsoft.com/office/drawing/2014/main" id="{C0220A1D-530A-27AB-5757-530E8290E7B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4" name="btfpColumnIndicatorGroup2">
            <a:extLst>
              <a:ext uri="{FF2B5EF4-FFF2-40B4-BE49-F238E27FC236}">
                <a16:creationId xmlns:a16="http://schemas.microsoft.com/office/drawing/2014/main" id="{4411CD2F-30C0-497A-B895-2DE535EF0368}"/>
              </a:ext>
            </a:extLst>
          </p:cNvPr>
          <p:cNvGrpSpPr/>
          <p:nvPr/>
        </p:nvGrpSpPr>
        <p:grpSpPr>
          <a:xfrm>
            <a:off x="0" y="6926580"/>
            <a:ext cx="12192000" cy="137160"/>
            <a:chOff x="0" y="6926580"/>
            <a:chExt cx="12192000" cy="137160"/>
          </a:xfrm>
        </p:grpSpPr>
        <p:sp>
          <p:nvSpPr>
            <p:cNvPr id="12" name="btfpColumnGapBlocker701012">
              <a:extLst>
                <a:ext uri="{FF2B5EF4-FFF2-40B4-BE49-F238E27FC236}">
                  <a16:creationId xmlns:a16="http://schemas.microsoft.com/office/drawing/2014/main" id="{75C2ED1B-4158-4139-947E-BAA24D2067F8}"/>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0" name="btfpColumnGapBlocker920894">
              <a:extLst>
                <a:ext uri="{FF2B5EF4-FFF2-40B4-BE49-F238E27FC236}">
                  <a16:creationId xmlns:a16="http://schemas.microsoft.com/office/drawing/2014/main" id="{5FA3EBFC-17EA-47C6-A8B0-3C539D260749}"/>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 name="btfpColumnIndicator773476">
              <a:extLst>
                <a:ext uri="{FF2B5EF4-FFF2-40B4-BE49-F238E27FC236}">
                  <a16:creationId xmlns:a16="http://schemas.microsoft.com/office/drawing/2014/main" id="{FEC1D454-E664-4269-981B-FC5D1E1BA767}"/>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331741">
              <a:extLst>
                <a:ext uri="{FF2B5EF4-FFF2-40B4-BE49-F238E27FC236}">
                  <a16:creationId xmlns:a16="http://schemas.microsoft.com/office/drawing/2014/main" id="{89DD4E54-73B6-4EF1-895D-4B2BA8B57D3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3" name="btfpColumnIndicatorGroup1">
            <a:extLst>
              <a:ext uri="{FF2B5EF4-FFF2-40B4-BE49-F238E27FC236}">
                <a16:creationId xmlns:a16="http://schemas.microsoft.com/office/drawing/2014/main" id="{11A5E103-31B1-425B-8460-31DE44BCF26B}"/>
              </a:ext>
            </a:extLst>
          </p:cNvPr>
          <p:cNvGrpSpPr/>
          <p:nvPr/>
        </p:nvGrpSpPr>
        <p:grpSpPr>
          <a:xfrm>
            <a:off x="0" y="-205740"/>
            <a:ext cx="12192000" cy="137160"/>
            <a:chOff x="0" y="-205740"/>
            <a:chExt cx="12192000" cy="137160"/>
          </a:xfrm>
        </p:grpSpPr>
        <p:sp>
          <p:nvSpPr>
            <p:cNvPr id="11" name="btfpColumnGapBlocker617791">
              <a:extLst>
                <a:ext uri="{FF2B5EF4-FFF2-40B4-BE49-F238E27FC236}">
                  <a16:creationId xmlns:a16="http://schemas.microsoft.com/office/drawing/2014/main" id="{C1A9B014-949F-4588-A896-60A56B70316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 name="btfpColumnGapBlocker534337">
              <a:extLst>
                <a:ext uri="{FF2B5EF4-FFF2-40B4-BE49-F238E27FC236}">
                  <a16:creationId xmlns:a16="http://schemas.microsoft.com/office/drawing/2014/main" id="{BEAB6A28-05EC-4829-A701-1F61083C6AE3}"/>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 name="btfpColumnIndicator958754">
              <a:extLst>
                <a:ext uri="{FF2B5EF4-FFF2-40B4-BE49-F238E27FC236}">
                  <a16:creationId xmlns:a16="http://schemas.microsoft.com/office/drawing/2014/main" id="{691E97A8-6A70-4E8B-8929-3FB8F5488D8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250090">
              <a:extLst>
                <a:ext uri="{FF2B5EF4-FFF2-40B4-BE49-F238E27FC236}">
                  <a16:creationId xmlns:a16="http://schemas.microsoft.com/office/drawing/2014/main" id="{1C55FCF8-0032-4C91-9D69-4DF377DA069F}"/>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51C74D75-FD94-4DA3-BDED-08378DD848A8}"/>
              </a:ext>
            </a:extLst>
          </p:cNvPr>
          <p:cNvSpPr>
            <a:spLocks noGrp="1"/>
          </p:cNvSpPr>
          <p:nvPr>
            <p:ph type="ctrTitle"/>
          </p:nvPr>
        </p:nvSpPr>
        <p:spPr/>
        <p:txBody>
          <a:bodyPr vert="horz"/>
          <a:lstStyle/>
          <a:p>
            <a:r>
              <a:rPr lang="en-US"/>
              <a:t>ESG DD Assessment</a:t>
            </a:r>
          </a:p>
        </p:txBody>
      </p:sp>
      <p:sp>
        <p:nvSpPr>
          <p:cNvPr id="15" name="Subtitle 2">
            <a:extLst>
              <a:ext uri="{FF2B5EF4-FFF2-40B4-BE49-F238E27FC236}">
                <a16:creationId xmlns:a16="http://schemas.microsoft.com/office/drawing/2014/main" id="{C13D74CF-6844-37AC-5F3E-DC2D0A6159E1}"/>
              </a:ext>
            </a:extLst>
          </p:cNvPr>
          <p:cNvSpPr>
            <a:spLocks noGrp="1"/>
          </p:cNvSpPr>
          <p:nvPr>
            <p:ph type="subTitle" idx="1"/>
          </p:nvPr>
        </p:nvSpPr>
        <p:spPr>
          <a:xfrm>
            <a:off x="334965" y="2420938"/>
            <a:ext cx="11522075" cy="900000"/>
          </a:xfrm>
        </p:spPr>
        <p:txBody>
          <a:bodyPr/>
          <a:lstStyle/>
          <a:p>
            <a:r>
              <a:rPr lang="en-US"/>
              <a:t>Sample Loop</a:t>
            </a:r>
          </a:p>
        </p:txBody>
      </p:sp>
    </p:spTree>
    <p:custDataLst>
      <p:tags r:id="rId1"/>
    </p:custDataLst>
    <p:extLst>
      <p:ext uri="{BB962C8B-B14F-4D97-AF65-F5344CB8AC3E}">
        <p14:creationId xmlns:p14="http://schemas.microsoft.com/office/powerpoint/2010/main" val="249763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059ED94D-C9A6-0627-8C8A-E3EDFD25BC20}"/>
              </a:ext>
            </a:extLst>
          </p:cNvPr>
          <p:cNvGraphicFramePr>
            <a:graphicFrameLocks noChangeAspect="1"/>
          </p:cNvGraphicFramePr>
          <p:nvPr>
            <p:custDataLst>
              <p:tags r:id="rId2"/>
            </p:custDataLst>
            <p:extLst>
              <p:ext uri="{D42A27DB-BD31-4B8C-83A1-F6EECF244321}">
                <p14:modId xmlns:p14="http://schemas.microsoft.com/office/powerpoint/2010/main" val="13032635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84" imgH="486" progId="TCLayout.ActiveDocument.1">
                  <p:embed/>
                </p:oleObj>
              </mc:Choice>
              <mc:Fallback>
                <p:oleObj name="think-cell Slide" r:id="rId10" imgW="484" imgH="486" progId="TCLayout.ActiveDocument.1">
                  <p:embed/>
                  <p:pic>
                    <p:nvPicPr>
                      <p:cNvPr id="14" name="think-cell data - do not delete" hidden="1">
                        <a:extLst>
                          <a:ext uri="{FF2B5EF4-FFF2-40B4-BE49-F238E27FC236}">
                            <a16:creationId xmlns:a16="http://schemas.microsoft.com/office/drawing/2014/main" id="{059ED94D-C9A6-0627-8C8A-E3EDFD25BC2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grpSp>
        <p:nvGrpSpPr>
          <p:cNvPr id="115" name="btfpColumnIndicatorGroup2">
            <a:extLst>
              <a:ext uri="{FF2B5EF4-FFF2-40B4-BE49-F238E27FC236}">
                <a16:creationId xmlns:a16="http://schemas.microsoft.com/office/drawing/2014/main" id="{FC52D878-7865-493A-9DFC-86D234F5C513}"/>
              </a:ext>
            </a:extLst>
          </p:cNvPr>
          <p:cNvGrpSpPr/>
          <p:nvPr/>
        </p:nvGrpSpPr>
        <p:grpSpPr>
          <a:xfrm>
            <a:off x="0" y="6926580"/>
            <a:ext cx="12192000" cy="137160"/>
            <a:chOff x="0" y="6926580"/>
            <a:chExt cx="12192000" cy="137160"/>
          </a:xfrm>
        </p:grpSpPr>
        <p:sp>
          <p:nvSpPr>
            <p:cNvPr id="113" name="btfpColumnGapBlocker403779">
              <a:extLst>
                <a:ext uri="{FF2B5EF4-FFF2-40B4-BE49-F238E27FC236}">
                  <a16:creationId xmlns:a16="http://schemas.microsoft.com/office/drawing/2014/main" id="{218733B9-4299-4E5A-B292-2962BA45AF84}"/>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11" name="btfpColumnGapBlocker763721">
              <a:extLst>
                <a:ext uri="{FF2B5EF4-FFF2-40B4-BE49-F238E27FC236}">
                  <a16:creationId xmlns:a16="http://schemas.microsoft.com/office/drawing/2014/main" id="{AB9C58E2-53B5-4042-922B-C4BAC9998916}"/>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9" name="btfpColumnIndicator352979">
              <a:extLst>
                <a:ext uri="{FF2B5EF4-FFF2-40B4-BE49-F238E27FC236}">
                  <a16:creationId xmlns:a16="http://schemas.microsoft.com/office/drawing/2014/main" id="{CACB3CBD-ABF4-478A-A1E7-B3E58DE7694E}"/>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7" name="btfpColumnIndicator422231">
              <a:extLst>
                <a:ext uri="{FF2B5EF4-FFF2-40B4-BE49-F238E27FC236}">
                  <a16:creationId xmlns:a16="http://schemas.microsoft.com/office/drawing/2014/main" id="{9BEDC2B5-3021-4F8F-9B51-0DD92AD3FEA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4" name="btfpColumnIndicatorGroup1">
            <a:extLst>
              <a:ext uri="{FF2B5EF4-FFF2-40B4-BE49-F238E27FC236}">
                <a16:creationId xmlns:a16="http://schemas.microsoft.com/office/drawing/2014/main" id="{D4D7A1FD-587A-4BF5-8B1D-DBB0E9404B2F}"/>
              </a:ext>
            </a:extLst>
          </p:cNvPr>
          <p:cNvGrpSpPr/>
          <p:nvPr/>
        </p:nvGrpSpPr>
        <p:grpSpPr>
          <a:xfrm>
            <a:off x="0" y="-205740"/>
            <a:ext cx="12192000" cy="137160"/>
            <a:chOff x="0" y="-205740"/>
            <a:chExt cx="12192000" cy="137160"/>
          </a:xfrm>
        </p:grpSpPr>
        <p:sp>
          <p:nvSpPr>
            <p:cNvPr id="112" name="btfpColumnGapBlocker288325">
              <a:extLst>
                <a:ext uri="{FF2B5EF4-FFF2-40B4-BE49-F238E27FC236}">
                  <a16:creationId xmlns:a16="http://schemas.microsoft.com/office/drawing/2014/main" id="{D552F6E9-8D4F-4767-930C-66A16F037E91}"/>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10" name="btfpColumnGapBlocker305327">
              <a:extLst>
                <a:ext uri="{FF2B5EF4-FFF2-40B4-BE49-F238E27FC236}">
                  <a16:creationId xmlns:a16="http://schemas.microsoft.com/office/drawing/2014/main" id="{394EC789-4271-4866-B302-5A07ADC985F8}"/>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8" name="btfpColumnIndicator775203">
              <a:extLst>
                <a:ext uri="{FF2B5EF4-FFF2-40B4-BE49-F238E27FC236}">
                  <a16:creationId xmlns:a16="http://schemas.microsoft.com/office/drawing/2014/main" id="{70E11408-D15A-4CBB-88D4-AE8F5CFF819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7" name="btfpColumnIndicator943610">
              <a:extLst>
                <a:ext uri="{FF2B5EF4-FFF2-40B4-BE49-F238E27FC236}">
                  <a16:creationId xmlns:a16="http://schemas.microsoft.com/office/drawing/2014/main" id="{BC79F11B-4858-4B8E-B8E3-14B26B608156}"/>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0" name="Title 9">
            <a:extLst>
              <a:ext uri="{FF2B5EF4-FFF2-40B4-BE49-F238E27FC236}">
                <a16:creationId xmlns:a16="http://schemas.microsoft.com/office/drawing/2014/main" id="{A90D56F1-4013-427B-8C62-8A2271A4082C}"/>
              </a:ext>
            </a:extLst>
          </p:cNvPr>
          <p:cNvSpPr>
            <a:spLocks noGrp="1"/>
          </p:cNvSpPr>
          <p:nvPr>
            <p:ph type="title"/>
          </p:nvPr>
        </p:nvSpPr>
        <p:spPr>
          <a:xfrm>
            <a:off x="330200" y="-3562"/>
            <a:ext cx="11522075" cy="876687"/>
          </a:xfrm>
        </p:spPr>
        <p:txBody>
          <a:bodyPr vert="horz"/>
          <a:lstStyle/>
          <a:p>
            <a:r>
              <a:rPr lang="en-US" b="1" dirty="0"/>
              <a:t>ESG ratings |</a:t>
            </a:r>
            <a:r>
              <a:rPr lang="en-US" dirty="0"/>
              <a:t> Ranking of Target’s ESG performance by leading rating agencies</a:t>
            </a:r>
          </a:p>
        </p:txBody>
      </p:sp>
      <p:graphicFrame>
        <p:nvGraphicFramePr>
          <p:cNvPr id="29" name="btfpTable718519">
            <a:extLst>
              <a:ext uri="{FF2B5EF4-FFF2-40B4-BE49-F238E27FC236}">
                <a16:creationId xmlns:a16="http://schemas.microsoft.com/office/drawing/2014/main" id="{CA362F06-1F21-4E05-B4C9-E8CA6506841B}"/>
              </a:ext>
            </a:extLst>
          </p:cNvPr>
          <p:cNvGraphicFramePr>
            <a:graphicFrameLocks noGrp="1"/>
          </p:cNvGraphicFramePr>
          <p:nvPr>
            <p:custDataLst>
              <p:tags r:id="rId3"/>
            </p:custDataLst>
            <p:extLst>
              <p:ext uri="{D42A27DB-BD31-4B8C-83A1-F6EECF244321}">
                <p14:modId xmlns:p14="http://schemas.microsoft.com/office/powerpoint/2010/main" val="3048907456"/>
              </p:ext>
            </p:extLst>
          </p:nvPr>
        </p:nvGraphicFramePr>
        <p:xfrm>
          <a:off x="904672" y="1516068"/>
          <a:ext cx="10947602" cy="4485036"/>
        </p:xfrm>
        <a:graphic>
          <a:graphicData uri="http://schemas.openxmlformats.org/drawingml/2006/table">
            <a:tbl>
              <a:tblPr firstRow="1" firstCol="1">
                <a:tableStyleId>{9D7B26C5-4107-4FEC-AEDC-1716B250A1EF}</a:tableStyleId>
              </a:tblPr>
              <a:tblGrid>
                <a:gridCol w="1356322">
                  <a:extLst>
                    <a:ext uri="{9D8B030D-6E8A-4147-A177-3AD203B41FA5}">
                      <a16:colId xmlns:a16="http://schemas.microsoft.com/office/drawing/2014/main" val="2065972242"/>
                    </a:ext>
                  </a:extLst>
                </a:gridCol>
                <a:gridCol w="1314157">
                  <a:extLst>
                    <a:ext uri="{9D8B030D-6E8A-4147-A177-3AD203B41FA5}">
                      <a16:colId xmlns:a16="http://schemas.microsoft.com/office/drawing/2014/main" val="2547123542"/>
                    </a:ext>
                  </a:extLst>
                </a:gridCol>
                <a:gridCol w="1186832">
                  <a:extLst>
                    <a:ext uri="{9D8B030D-6E8A-4147-A177-3AD203B41FA5}">
                      <a16:colId xmlns:a16="http://schemas.microsoft.com/office/drawing/2014/main" val="3263378182"/>
                    </a:ext>
                  </a:extLst>
                </a:gridCol>
                <a:gridCol w="1125443">
                  <a:extLst>
                    <a:ext uri="{9D8B030D-6E8A-4147-A177-3AD203B41FA5}">
                      <a16:colId xmlns:a16="http://schemas.microsoft.com/office/drawing/2014/main" val="4216269624"/>
                    </a:ext>
                  </a:extLst>
                </a:gridCol>
                <a:gridCol w="1094749">
                  <a:extLst>
                    <a:ext uri="{9D8B030D-6E8A-4147-A177-3AD203B41FA5}">
                      <a16:colId xmlns:a16="http://schemas.microsoft.com/office/drawing/2014/main" val="2484356256"/>
                    </a:ext>
                  </a:extLst>
                </a:gridCol>
                <a:gridCol w="1278913">
                  <a:extLst>
                    <a:ext uri="{9D8B030D-6E8A-4147-A177-3AD203B41FA5}">
                      <a16:colId xmlns:a16="http://schemas.microsoft.com/office/drawing/2014/main" val="4259469798"/>
                    </a:ext>
                  </a:extLst>
                </a:gridCol>
                <a:gridCol w="1197062">
                  <a:extLst>
                    <a:ext uri="{9D8B030D-6E8A-4147-A177-3AD203B41FA5}">
                      <a16:colId xmlns:a16="http://schemas.microsoft.com/office/drawing/2014/main" val="2567807526"/>
                    </a:ext>
                  </a:extLst>
                </a:gridCol>
                <a:gridCol w="1197062">
                  <a:extLst>
                    <a:ext uri="{9D8B030D-6E8A-4147-A177-3AD203B41FA5}">
                      <a16:colId xmlns:a16="http://schemas.microsoft.com/office/drawing/2014/main" val="1338012441"/>
                    </a:ext>
                  </a:extLst>
                </a:gridCol>
                <a:gridCol w="1197062">
                  <a:extLst>
                    <a:ext uri="{9D8B030D-6E8A-4147-A177-3AD203B41FA5}">
                      <a16:colId xmlns:a16="http://schemas.microsoft.com/office/drawing/2014/main" val="1639613482"/>
                    </a:ext>
                  </a:extLst>
                </a:gridCol>
              </a:tblGrid>
              <a:tr h="277925">
                <a:tc>
                  <a:txBody>
                    <a:bodyPr/>
                    <a:lstStyle/>
                    <a:p>
                      <a:pPr marL="0" indent="0" algn="r">
                        <a:buFontTx/>
                        <a:buNone/>
                      </a:pPr>
                      <a:endParaRPr lang="en-US" sz="1200" b="1" i="0" baseline="30000">
                        <a:solidFill>
                          <a:schemeClr val="tx1"/>
                        </a:solidFill>
                      </a:endParaRP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lang="en-US" sz="1000" b="1" i="0" baseline="0">
                          <a:solidFill>
                            <a:schemeClr val="tx1"/>
                          </a:solidFill>
                        </a:rPr>
                        <a:t>Ranking</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C00000"/>
                          </a:solidFill>
                          <a:effectLst/>
                          <a:latin typeface="Arial" panose="020B0604020202020204" pitchFamily="34" charset="0"/>
                        </a:rPr>
                        <a:t>Target</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1</a:t>
                      </a:r>
                    </a:p>
                  </a:txBody>
                  <a:tcPr marL="45720" marR="45720"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2</a:t>
                      </a: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3</a:t>
                      </a: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4</a:t>
                      </a: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5</a:t>
                      </a: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6</a:t>
                      </a:r>
                    </a:p>
                  </a:txBody>
                  <a:tcPr marL="7620" marR="7620" marT="762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8582"/>
                  </a:ext>
                </a:extLst>
              </a:tr>
              <a:tr h="414623">
                <a:tc>
                  <a:txBody>
                    <a:bodyPr/>
                    <a:lstStyle/>
                    <a:p>
                      <a:pPr marL="0" indent="0" algn="r">
                        <a:buFontTx/>
                        <a:buNone/>
                      </a:pPr>
                      <a:endParaRPr lang="en-US" sz="1200" baseline="30000"/>
                    </a:p>
                  </a:txBody>
                  <a:tcPr anchor="ctr">
                    <a:lnR w="12700" cap="flat" cmpd="sng" algn="ctr">
                      <a:solidFill>
                        <a:schemeClr val="bg2">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lang="en-US" sz="1000" b="0" i="1" baseline="0">
                          <a:solidFill>
                            <a:schemeClr val="tx1"/>
                          </a:solidFill>
                        </a:rPr>
                        <a:t>Severe to negligible ESG risk</a:t>
                      </a:r>
                    </a:p>
                  </a:txBody>
                  <a:tcPr marL="6350" marR="6350" marT="6350" marB="0" anchor="ctr">
                    <a:lnL w="12700" cap="flat" cmpd="sng" algn="ctr">
                      <a:solidFill>
                        <a:schemeClr val="bg2">
                          <a:lumMod val="20000"/>
                          <a:lumOff val="80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fontAlgn="ctr">
                        <a:buNone/>
                      </a:pPr>
                      <a:r>
                        <a:rPr lang="en-US" sz="1000" b="0" i="0" u="none" strike="noStrike">
                          <a:solidFill>
                            <a:schemeClr val="tx1"/>
                          </a:solidFill>
                          <a:effectLst/>
                          <a:latin typeface="Arial" panose="020B0604020202020204" pitchFamily="34" charset="0"/>
                        </a:rPr>
                        <a:t>Medium</a:t>
                      </a:r>
                    </a:p>
                  </a:txBody>
                  <a:tcPr marL="6350" marR="6350" marT="635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EC3"/>
                    </a:solidFill>
                  </a:tcPr>
                </a:tc>
                <a:tc>
                  <a:txBody>
                    <a:bodyPr/>
                    <a:lstStyle/>
                    <a:p>
                      <a:pPr marL="0" indent="0" algn="ctr" fontAlgn="ctr">
                        <a:buNone/>
                      </a:pPr>
                      <a:r>
                        <a:rPr lang="en-US" sz="1000" b="0" i="0" u="none" strike="noStrike">
                          <a:solidFill>
                            <a:schemeClr val="tx1"/>
                          </a:solidFill>
                          <a:effectLst/>
                          <a:latin typeface="Arial" panose="020B0604020202020204" pitchFamily="34" charset="0"/>
                        </a:rPr>
                        <a:t>Medium</a:t>
                      </a:r>
                    </a:p>
                  </a:txBody>
                  <a:tcPr marL="6350" marR="6350" marT="6350"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EC3"/>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Medium</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EC3"/>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chemeClr val="bg1">
                              <a:lumMod val="50000"/>
                            </a:schemeClr>
                          </a:solidFill>
                          <a:effectLst/>
                          <a:uLnTx/>
                          <a:uFillTx/>
                          <a:latin typeface="+mn-lt"/>
                          <a:ea typeface="Microsoft YaHei"/>
                          <a:cs typeface="+mn-cs"/>
                        </a:rPr>
                        <a:t>N/A</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rgbClr val="D6D6D6"/>
                      </a:fgClr>
                      <a:bgClr>
                        <a:srgbClr val="FFFFFF"/>
                      </a:bgClr>
                    </a:pattFill>
                  </a:tcPr>
                </a:tc>
                <a:tc>
                  <a:txBody>
                    <a:bodyPr/>
                    <a:lstStyle/>
                    <a:p>
                      <a:pPr marL="0" indent="0" algn="ctr" fontAlgn="b">
                        <a:buNone/>
                      </a:pPr>
                      <a:r>
                        <a:rPr lang="en-US" sz="1000" b="0" i="0" u="none" strike="noStrike">
                          <a:solidFill>
                            <a:schemeClr val="tx1"/>
                          </a:solidFill>
                          <a:effectLst/>
                          <a:latin typeface="Arial" panose="020B0604020202020204" pitchFamily="34" charset="0"/>
                        </a:rPr>
                        <a:t>Medium</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EC3"/>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Low</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FB5A5"/>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Low</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FB5A5"/>
                    </a:solidFill>
                  </a:tcPr>
                </a:tc>
                <a:extLst>
                  <a:ext uri="{0D108BD9-81ED-4DB2-BD59-A6C34878D82A}">
                    <a16:rowId xmlns:a16="http://schemas.microsoft.com/office/drawing/2014/main" val="1659670860"/>
                  </a:ext>
                </a:extLst>
              </a:tr>
              <a:tr h="370480">
                <a:tc>
                  <a:txBody>
                    <a:bodyPr/>
                    <a:lstStyle/>
                    <a:p>
                      <a:pPr marL="0" indent="0" algn="r">
                        <a:buFontTx/>
                        <a:buNone/>
                      </a:pPr>
                      <a:endParaRPr lang="en-US" sz="1200" baseline="30000"/>
                    </a:p>
                  </a:txBody>
                  <a:tcPr anchor="ctr">
                    <a:lnR w="12700" cap="flat" cmpd="sng" algn="ctr">
                      <a:solidFill>
                        <a:schemeClr val="bg2">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lang="en-US" sz="1000" b="0" i="1" baseline="0">
                          <a:solidFill>
                            <a:schemeClr val="tx1"/>
                          </a:solidFill>
                        </a:rPr>
                        <a:t>CCC to AAA ESG rating</a:t>
                      </a:r>
                    </a:p>
                  </a:txBody>
                  <a:tcPr marL="9525" marR="9525" marT="9525" marB="0" anchor="ctr">
                    <a:lnL w="12700" cap="flat" cmpd="sng" algn="ctr">
                      <a:solidFill>
                        <a:schemeClr val="bg2">
                          <a:lumMod val="20000"/>
                          <a:lumOff val="80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chemeClr val="bg1">
                              <a:lumMod val="50000"/>
                            </a:scheme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Arial"/>
                          <a:ea typeface="Microsoft YaHei"/>
                          <a:cs typeface="+mn-cs"/>
                        </a:rPr>
                        <a:t>A</a:t>
                      </a:r>
                    </a:p>
                  </a:txBody>
                  <a:tcPr marL="9525" marR="9525" marT="9525"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3AC9A"/>
                    </a:solidFill>
                  </a:tcPr>
                </a:tc>
                <a:tc>
                  <a:txBody>
                    <a:bodyPr/>
                    <a:lstStyle/>
                    <a:p>
                      <a:pPr marL="0" indent="0" algn="ctr" fontAlgn="b">
                        <a:buNone/>
                      </a:pPr>
                      <a:r>
                        <a:rPr lang="en-US" sz="1000" b="0" i="0" u="none" strike="noStrike">
                          <a:solidFill>
                            <a:srgbClr val="000000"/>
                          </a:solidFill>
                          <a:effectLst/>
                          <a:latin typeface="Arial" panose="020B0604020202020204" pitchFamily="34" charset="0"/>
                        </a:rPr>
                        <a:t>BBB</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EC3"/>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Arial"/>
                          <a:ea typeface="Microsoft YaHei"/>
                          <a:cs typeface="+mn-cs"/>
                        </a:rPr>
                        <a:t>AA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4C3E"/>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Arial"/>
                          <a:ea typeface="Microsoft YaHei"/>
                          <a:cs typeface="+mn-cs"/>
                        </a:rPr>
                        <a:t>AA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4C3E"/>
                    </a:solidFill>
                  </a:tcPr>
                </a:tc>
                <a:extLst>
                  <a:ext uri="{0D108BD9-81ED-4DB2-BD59-A6C34878D82A}">
                    <a16:rowId xmlns:a16="http://schemas.microsoft.com/office/drawing/2014/main" val="164172987"/>
                  </a:ext>
                </a:extLst>
              </a:tr>
              <a:tr h="370480">
                <a:tc>
                  <a:txBody>
                    <a:bodyPr/>
                    <a:lstStyle/>
                    <a:p>
                      <a:pPr marL="0" indent="0" algn="r">
                        <a:buFontTx/>
                        <a:buNone/>
                      </a:pPr>
                      <a:endParaRPr lang="en-US" sz="1200" baseline="30000"/>
                    </a:p>
                  </a:txBody>
                  <a:tcPr anchor="ctr">
                    <a:lnR w="12700" cap="flat" cmpd="sng" algn="ctr">
                      <a:solidFill>
                        <a:schemeClr val="bg2">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tcPr>
                </a:tc>
                <a:tc rowSpan="4">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lang="en-US" sz="1000" b="0" i="1" baseline="0">
                          <a:solidFill>
                            <a:schemeClr val="tx1"/>
                          </a:solidFill>
                        </a:rPr>
                        <a:t>Out of 100</a:t>
                      </a:r>
                    </a:p>
                  </a:txBody>
                  <a:tcPr marL="9525" marR="9525" marT="9525" marB="0" anchor="ctr">
                    <a:lnL w="12700" cap="flat" cmpd="sng" algn="ctr">
                      <a:solidFill>
                        <a:schemeClr val="bg2">
                          <a:lumMod val="20000"/>
                          <a:lumOff val="80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chemeClr val="bg1">
                              <a:lumMod val="50000"/>
                            </a:scheme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chemeClr val="bg1">
                              <a:lumMod val="50000"/>
                            </a:scheme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rgbClr val="D6D6D6"/>
                      </a:fgClr>
                      <a:bgClr>
                        <a:srgbClr val="FFFFFF"/>
                      </a:bgClr>
                    </a:pattFill>
                  </a:tcPr>
                </a:tc>
                <a:tc>
                  <a:txBody>
                    <a:bodyPr/>
                    <a:lstStyle/>
                    <a:p>
                      <a:pPr marL="0" indent="0" algn="ctr" fontAlgn="b">
                        <a:buNone/>
                      </a:pPr>
                      <a:r>
                        <a:rPr lang="en-US" sz="1000" b="0" i="0" u="none" strike="noStrike">
                          <a:solidFill>
                            <a:schemeClr val="tx1"/>
                          </a:solidFill>
                          <a:effectLst/>
                          <a:latin typeface="Arial" panose="020B0604020202020204" pitchFamily="34" charset="0"/>
                        </a:rPr>
                        <a:t>36</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Microsoft YaHei"/>
                          <a:cs typeface="+mn-cs"/>
                        </a:rPr>
                        <a:t>83</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104C3E"/>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a:ea typeface="Microsoft YaHei"/>
                          <a:cs typeface="+mn-cs"/>
                        </a:rPr>
                        <a:t>58</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AEEC3"/>
                    </a:solidFill>
                  </a:tcPr>
                </a:tc>
                <a:extLst>
                  <a:ext uri="{0D108BD9-81ED-4DB2-BD59-A6C34878D82A}">
                    <a16:rowId xmlns:a16="http://schemas.microsoft.com/office/drawing/2014/main" val="3571195494"/>
                  </a:ext>
                </a:extLst>
              </a:tr>
              <a:tr h="281563">
                <a:tc>
                  <a:txBody>
                    <a:bodyPr/>
                    <a:lstStyle/>
                    <a:p>
                      <a:pPr marL="177800" lvl="1" indent="0" algn="l">
                        <a:buFontTx/>
                        <a:buNone/>
                      </a:pPr>
                      <a:r>
                        <a:rPr lang="en-US" sz="1000" b="0" i="1"/>
                        <a:t>Environment</a:t>
                      </a:r>
                    </a:p>
                  </a:txBody>
                  <a:tcPr anchor="ctr">
                    <a:lnR w="12700" cap="flat" cmpd="sng" algn="ctr">
                      <a:solidFill>
                        <a:schemeClr val="bg2">
                          <a:lumMod val="20000"/>
                          <a:lumOff val="80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tcPr>
                </a:tc>
                <a:tc vMerge="1">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endParaRPr lang="en-US" sz="1050" b="0" i="1" baseline="0">
                        <a:solidFill>
                          <a:schemeClr val="tx1"/>
                        </a:solidFill>
                      </a:endParaRPr>
                    </a:p>
                  </a:txBody>
                  <a:tcPr marL="9525" marR="9525" marT="9525" marB="0" anchor="ctr">
                    <a:lnL w="12700" cap="flat" cmpd="sng" algn="ctr">
                      <a:solidFill>
                        <a:schemeClr val="bg2">
                          <a:lumMod val="20000"/>
                          <a:lumOff val="8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indent="0" algn="ctr" fontAlgn="b">
                        <a:buNone/>
                      </a:pPr>
                      <a:r>
                        <a:rPr lang="en-US" sz="1000" b="0" i="0" u="none" strike="noStrike">
                          <a:solidFill>
                            <a:schemeClr val="tx1"/>
                          </a:solidFill>
                          <a:effectLst/>
                          <a:latin typeface="Arial" panose="020B0604020202020204" pitchFamily="34" charset="0"/>
                        </a:rPr>
                        <a:t>40</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Microsoft YaHei"/>
                          <a:cs typeface="+mn-cs"/>
                        </a:rPr>
                        <a:t>98</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104C3E"/>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a:ea typeface="Microsoft YaHei"/>
                          <a:cs typeface="+mn-cs"/>
                        </a:rPr>
                        <a:t>62</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AEEC3"/>
                    </a:solidFill>
                  </a:tcPr>
                </a:tc>
                <a:extLst>
                  <a:ext uri="{0D108BD9-81ED-4DB2-BD59-A6C34878D82A}">
                    <a16:rowId xmlns:a16="http://schemas.microsoft.com/office/drawing/2014/main" val="1233877694"/>
                  </a:ext>
                </a:extLst>
              </a:tr>
              <a:tr h="281563">
                <a:tc>
                  <a:txBody>
                    <a:bodyPr/>
                    <a:lstStyle/>
                    <a:p>
                      <a:pPr marL="177800" lvl="1" indent="0" algn="l">
                        <a:buFontTx/>
                        <a:buNone/>
                      </a:pPr>
                      <a:r>
                        <a:rPr lang="en-US" sz="1000" b="0" i="1"/>
                        <a:t>Social</a:t>
                      </a:r>
                    </a:p>
                  </a:txBody>
                  <a:tcPr anchor="ctr">
                    <a:lnR w="12700" cap="flat" cmpd="sng" algn="ctr">
                      <a:solidFill>
                        <a:schemeClr val="bg2">
                          <a:lumMod val="20000"/>
                          <a:lumOff val="80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tcPr>
                </a:tc>
                <a:tc vMerge="1">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endParaRPr lang="en-US" sz="1050" b="0" i="1" baseline="0">
                        <a:solidFill>
                          <a:schemeClr val="tx1"/>
                        </a:solidFill>
                      </a:endParaRPr>
                    </a:p>
                  </a:txBody>
                  <a:tcPr marL="9525" marR="9525" marT="9525" marB="0" anchor="ctr">
                    <a:lnL w="12700" cap="flat" cmpd="sng" algn="ctr">
                      <a:solidFill>
                        <a:schemeClr val="bg2">
                          <a:lumMod val="20000"/>
                          <a:lumOff val="8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indent="0" algn="ctr" fontAlgn="b">
                        <a:buNone/>
                      </a:pPr>
                      <a:r>
                        <a:rPr lang="en-US" sz="1000" b="0" i="0" u="none" strike="noStrike">
                          <a:solidFill>
                            <a:schemeClr val="tx1"/>
                          </a:solidFill>
                          <a:effectLst/>
                          <a:latin typeface="Arial" panose="020B0604020202020204" pitchFamily="34" charset="0"/>
                        </a:rPr>
                        <a:t>31</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Microsoft YaHei"/>
                          <a:cs typeface="+mn-cs"/>
                        </a:rPr>
                        <a:t>73</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104C3E"/>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a:ea typeface="Microsoft YaHei"/>
                          <a:cs typeface="+mn-cs"/>
                        </a:rPr>
                        <a:t>62</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AEEC3"/>
                    </a:solidFill>
                  </a:tcPr>
                </a:tc>
                <a:extLst>
                  <a:ext uri="{0D108BD9-81ED-4DB2-BD59-A6C34878D82A}">
                    <a16:rowId xmlns:a16="http://schemas.microsoft.com/office/drawing/2014/main" val="1817014805"/>
                  </a:ext>
                </a:extLst>
              </a:tr>
              <a:tr h="281563">
                <a:tc>
                  <a:txBody>
                    <a:bodyPr/>
                    <a:lstStyle/>
                    <a:p>
                      <a:pPr marL="177800" lvl="1" indent="0" algn="l">
                        <a:buFontTx/>
                        <a:buNone/>
                      </a:pPr>
                      <a:r>
                        <a:rPr lang="en-US" sz="1000" b="0" i="1"/>
                        <a:t>Governance</a:t>
                      </a:r>
                    </a:p>
                  </a:txBody>
                  <a:tcPr anchor="ctr">
                    <a:lnR w="12700" cap="flat" cmpd="sng" algn="ctr">
                      <a:solidFill>
                        <a:schemeClr val="bg2">
                          <a:lumMod val="20000"/>
                          <a:lumOff val="80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endParaRPr lang="en-US" sz="1050" b="0" i="1" baseline="0">
                        <a:solidFill>
                          <a:schemeClr val="tx1"/>
                        </a:solidFill>
                      </a:endParaRPr>
                    </a:p>
                  </a:txBody>
                  <a:tcPr marL="9525" marR="9525" marT="9525" marB="0" anchor="ctr">
                    <a:lnL w="12700" cap="flat" cmpd="sng" algn="ctr">
                      <a:solidFill>
                        <a:schemeClr val="bg2">
                          <a:lumMod val="20000"/>
                          <a:lumOff val="80000"/>
                        </a:schemeClr>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accent2"/>
                      </a:fgClr>
                      <a:bgClr>
                        <a:schemeClr val="bg1"/>
                      </a:bgClr>
                    </a:pattFill>
                  </a:tcPr>
                </a:tc>
                <a:tc>
                  <a:txBody>
                    <a:bodyPr/>
                    <a:lstStyle/>
                    <a:p>
                      <a:pPr marL="0" indent="0" algn="ctr" fontAlgn="b">
                        <a:buNone/>
                      </a:pPr>
                      <a:r>
                        <a:rPr lang="en-US" sz="1000" b="0" i="0" u="none" strike="noStrike">
                          <a:solidFill>
                            <a:schemeClr val="tx1"/>
                          </a:solidFill>
                          <a:effectLst/>
                          <a:latin typeface="Arial" panose="020B0604020202020204" pitchFamily="34" charset="0"/>
                        </a:rPr>
                        <a:t>38</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Arial"/>
                          <a:ea typeface="Microsoft YaHei"/>
                          <a:cs typeface="+mn-cs"/>
                        </a:rPr>
                        <a:t>79</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4C3E"/>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a:ea typeface="Microsoft YaHei"/>
                          <a:cs typeface="+mn-cs"/>
                        </a:rPr>
                        <a:t>53</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EC3"/>
                    </a:solidFill>
                  </a:tcPr>
                </a:tc>
                <a:extLst>
                  <a:ext uri="{0D108BD9-81ED-4DB2-BD59-A6C34878D82A}">
                    <a16:rowId xmlns:a16="http://schemas.microsoft.com/office/drawing/2014/main" val="2117710875"/>
                  </a:ext>
                </a:extLst>
              </a:tr>
              <a:tr h="370480">
                <a:tc>
                  <a:txBody>
                    <a:bodyPr/>
                    <a:lstStyle/>
                    <a:p>
                      <a:pPr marL="0" indent="0" algn="r">
                        <a:buFontTx/>
                        <a:buNone/>
                      </a:pPr>
                      <a:endParaRPr lang="en-US" sz="1200" baseline="30000"/>
                    </a:p>
                  </a:txBody>
                  <a:tcPr anchor="ctr">
                    <a:lnR w="12700" cap="flat" cmpd="sng" algn="ctr">
                      <a:solidFill>
                        <a:schemeClr val="bg2">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tcPr>
                </a:tc>
                <a:tc rowSpan="4">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lang="en-US" sz="1000" b="0" i="1" baseline="0">
                          <a:solidFill>
                            <a:schemeClr val="tx1"/>
                          </a:solidFill>
                        </a:rPr>
                        <a:t>Out of 100</a:t>
                      </a:r>
                    </a:p>
                  </a:txBody>
                  <a:tcPr marL="9525" marR="9525" marT="9525" marB="0" anchor="ctr">
                    <a:lnL w="12700" cap="flat" cmpd="sng" algn="ctr">
                      <a:solidFill>
                        <a:schemeClr val="bg2">
                          <a:lumMod val="20000"/>
                          <a:lumOff val="80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chemeClr val="bg1">
                              <a:lumMod val="50000"/>
                            </a:scheme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Arial"/>
                          <a:ea typeface="Microsoft YaHei"/>
                          <a:cs typeface="+mn-cs"/>
                        </a:rPr>
                        <a:t>23</a:t>
                      </a:r>
                    </a:p>
                  </a:txBody>
                  <a:tcPr marL="9525" marR="9525" marT="9525"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43</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AEEC3"/>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chemeClr val="bg1">
                              <a:lumMod val="50000"/>
                            </a:schemeClr>
                          </a:solidFill>
                          <a:effectLst/>
                          <a:uLnTx/>
                          <a:uFillTx/>
                          <a:latin typeface="+mn-lt"/>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rgbClr val="D6D6D6"/>
                      </a:fgClr>
                      <a:bgClr>
                        <a:srgbClr val="FFFFFF"/>
                      </a:bgClr>
                    </a:pattFill>
                  </a:tcPr>
                </a:tc>
                <a:tc>
                  <a:txBody>
                    <a:bodyPr/>
                    <a:lstStyle/>
                    <a:p>
                      <a:pPr marL="0" indent="0" algn="ctr" fontAlgn="b">
                        <a:buNone/>
                      </a:pPr>
                      <a:r>
                        <a:rPr lang="en-US" sz="1000" b="0" i="0" u="none" strike="noStrike">
                          <a:solidFill>
                            <a:schemeClr val="tx1"/>
                          </a:solidFill>
                          <a:effectLst/>
                          <a:latin typeface="Arial" panose="020B0604020202020204" pitchFamily="34" charset="0"/>
                        </a:rPr>
                        <a:t>35</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indent="0" algn="ctr" fontAlgn="b">
                        <a:buNone/>
                      </a:pPr>
                      <a:r>
                        <a:rPr lang="en-US" sz="1000" b="0" i="0" u="none" strike="noStrike">
                          <a:solidFill>
                            <a:srgbClr val="FFFFFF"/>
                          </a:solidFill>
                          <a:effectLst/>
                          <a:latin typeface="Arial" panose="020B0604020202020204" pitchFamily="34" charset="0"/>
                        </a:rPr>
                        <a:t>76</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104C3E"/>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71</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8FB5A5"/>
                    </a:solidFill>
                  </a:tcPr>
                </a:tc>
                <a:extLst>
                  <a:ext uri="{0D108BD9-81ED-4DB2-BD59-A6C34878D82A}">
                    <a16:rowId xmlns:a16="http://schemas.microsoft.com/office/drawing/2014/main" val="1156649365"/>
                  </a:ext>
                </a:extLst>
              </a:tr>
              <a:tr h="250938">
                <a:tc>
                  <a:txBody>
                    <a:bodyPr/>
                    <a:lstStyle/>
                    <a:p>
                      <a:pPr marL="177800" lvl="1" indent="0" algn="l">
                        <a:buFontTx/>
                        <a:buNone/>
                      </a:pPr>
                      <a:r>
                        <a:rPr lang="en-US" sz="1000" b="0" i="1"/>
                        <a:t>Environment</a:t>
                      </a:r>
                    </a:p>
                  </a:txBody>
                  <a:tcPr anchor="ctr">
                    <a:lnR w="12700" cap="flat" cmpd="sng" algn="ctr">
                      <a:solidFill>
                        <a:schemeClr val="bg2">
                          <a:lumMod val="20000"/>
                          <a:lumOff val="80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tcPr>
                </a:tc>
                <a:tc vMerge="1">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bg1"/>
                        </a:solidFill>
                        <a:effectLst/>
                        <a:uLnTx/>
                        <a:uFillTx/>
                        <a:latin typeface="Arial"/>
                        <a:ea typeface="Microsoft YaHei"/>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chemeClr val="accent5">
                        <a:lumMod val="75000"/>
                      </a:schemeClr>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Arial"/>
                          <a:ea typeface="Microsoft YaHei"/>
                          <a:cs typeface="+mn-cs"/>
                        </a:rPr>
                        <a:t>10</a:t>
                      </a:r>
                    </a:p>
                  </a:txBody>
                  <a:tcPr marL="9525" marR="9525" marT="9525"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32</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indent="0" algn="ctr" fontAlgn="b">
                        <a:buNone/>
                      </a:pPr>
                      <a:r>
                        <a:rPr lang="en-US" sz="1000" b="0" i="0" u="none" strike="noStrike">
                          <a:solidFill>
                            <a:schemeClr val="tx1"/>
                          </a:solidFill>
                          <a:effectLst/>
                          <a:latin typeface="Arial" panose="020B0604020202020204" pitchFamily="34" charset="0"/>
                        </a:rPr>
                        <a:t>20</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75</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8FB5A5"/>
                    </a:solidFill>
                  </a:tcPr>
                </a:tc>
                <a:tc>
                  <a:txBody>
                    <a:bodyPr/>
                    <a:lstStyle/>
                    <a:p>
                      <a:pPr marL="0" indent="0" algn="ctr" fontAlgn="b">
                        <a:buNone/>
                      </a:pPr>
                      <a:r>
                        <a:rPr lang="en-US" sz="1000" b="0" i="0" u="none" strike="noStrike">
                          <a:solidFill>
                            <a:srgbClr val="FFFFFF"/>
                          </a:solidFill>
                          <a:effectLst/>
                          <a:latin typeface="Arial" panose="020B0604020202020204" pitchFamily="34" charset="0"/>
                        </a:rPr>
                        <a:t>77</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104C3E"/>
                    </a:solidFill>
                  </a:tcPr>
                </a:tc>
                <a:extLst>
                  <a:ext uri="{0D108BD9-81ED-4DB2-BD59-A6C34878D82A}">
                    <a16:rowId xmlns:a16="http://schemas.microsoft.com/office/drawing/2014/main" val="73560489"/>
                  </a:ext>
                </a:extLst>
              </a:tr>
              <a:tr h="250938">
                <a:tc>
                  <a:txBody>
                    <a:bodyPr/>
                    <a:lstStyle/>
                    <a:p>
                      <a:pPr marL="177800" lvl="1" indent="0" algn="l">
                        <a:buFontTx/>
                        <a:buNone/>
                      </a:pPr>
                      <a:r>
                        <a:rPr lang="en-US" sz="1000" b="0" i="1"/>
                        <a:t>Social</a:t>
                      </a:r>
                    </a:p>
                  </a:txBody>
                  <a:tcPr anchor="ctr">
                    <a:lnR w="12700" cap="flat" cmpd="sng" algn="ctr">
                      <a:solidFill>
                        <a:schemeClr val="bg2">
                          <a:lumMod val="20000"/>
                          <a:lumOff val="80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tcPr>
                </a:tc>
                <a:tc vMerge="1">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bg1"/>
                        </a:solidFill>
                        <a:effectLst/>
                        <a:uLnTx/>
                        <a:uFillTx/>
                        <a:latin typeface="+mn-lt"/>
                        <a:ea typeface="Microsoft YaHei"/>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chemeClr val="accent5">
                        <a:lumMod val="75000"/>
                      </a:schemeClr>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Arial"/>
                          <a:ea typeface="Microsoft YaHei"/>
                          <a:cs typeface="+mn-cs"/>
                        </a:rPr>
                        <a:t>49</a:t>
                      </a:r>
                    </a:p>
                  </a:txBody>
                  <a:tcPr marL="9525" marR="9525" marT="9525"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AEEC3"/>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37</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pattFill prst="ltUpDiag">
                      <a:fgClr>
                        <a:schemeClr val="accent2"/>
                      </a:fgClr>
                      <a:bgClr>
                        <a:schemeClr val="bg1"/>
                      </a:bgClr>
                    </a:pattFill>
                  </a:tcPr>
                </a:tc>
                <a:tc>
                  <a:txBody>
                    <a:bodyPr/>
                    <a:lstStyle/>
                    <a:p>
                      <a:pPr marL="0" indent="0" algn="ctr" fontAlgn="b">
                        <a:buNone/>
                      </a:pPr>
                      <a:r>
                        <a:rPr lang="en-US" sz="1000" b="0" i="0" u="none" strike="noStrike">
                          <a:solidFill>
                            <a:schemeClr val="tx1"/>
                          </a:solidFill>
                          <a:effectLst/>
                          <a:latin typeface="Arial" panose="020B0604020202020204" pitchFamily="34" charset="0"/>
                        </a:rPr>
                        <a:t>25</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FFC2C2"/>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88</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8FB5A5"/>
                    </a:solidFill>
                  </a:tcPr>
                </a:tc>
                <a:tc>
                  <a:txBody>
                    <a:bodyPr/>
                    <a:lstStyle/>
                    <a:p>
                      <a:pPr marL="0" indent="0" algn="ctr" fontAlgn="b">
                        <a:buNone/>
                      </a:pPr>
                      <a:r>
                        <a:rPr lang="en-US" sz="1000" b="0" i="0" u="none" strike="noStrike">
                          <a:solidFill>
                            <a:srgbClr val="FFFFFF"/>
                          </a:solidFill>
                          <a:effectLst/>
                          <a:latin typeface="Arial" panose="020B0604020202020204" pitchFamily="34" charset="0"/>
                        </a:rPr>
                        <a:t>91</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9525" cap="flat" cmpd="sng" algn="ctr">
                      <a:solidFill>
                        <a:srgbClr val="858585"/>
                      </a:solidFill>
                      <a:prstDash val="solid"/>
                      <a:round/>
                      <a:headEnd type="none" w="med" len="med"/>
                      <a:tailEnd type="none" w="med" len="med"/>
                    </a:lnB>
                    <a:solidFill>
                      <a:srgbClr val="104C3E"/>
                    </a:solidFill>
                  </a:tcPr>
                </a:tc>
                <a:extLst>
                  <a:ext uri="{0D108BD9-81ED-4DB2-BD59-A6C34878D82A}">
                    <a16:rowId xmlns:a16="http://schemas.microsoft.com/office/drawing/2014/main" val="687669327"/>
                  </a:ext>
                </a:extLst>
              </a:tr>
              <a:tr h="296383">
                <a:tc>
                  <a:txBody>
                    <a:bodyPr/>
                    <a:lstStyle/>
                    <a:p>
                      <a:pPr marL="177800" lvl="1" indent="0" algn="l">
                        <a:buFontTx/>
                        <a:buNone/>
                      </a:pPr>
                      <a:r>
                        <a:rPr lang="en-US" sz="1000" b="0" i="1"/>
                        <a:t>Governance</a:t>
                      </a:r>
                    </a:p>
                  </a:txBody>
                  <a:tcPr anchor="ctr">
                    <a:lnR w="12700" cap="flat" cmpd="sng" algn="ctr">
                      <a:solidFill>
                        <a:schemeClr val="bg2">
                          <a:lumMod val="20000"/>
                          <a:lumOff val="80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chemeClr val="tx1"/>
                        </a:solidFill>
                        <a:effectLst/>
                        <a:uLnTx/>
                        <a:uFillTx/>
                        <a:latin typeface="Arial"/>
                        <a:ea typeface="Microsoft YaHei"/>
                        <a:cs typeface="+mn-cs"/>
                      </a:endParaRPr>
                    </a:p>
                  </a:txBody>
                  <a:tcPr marL="9525" marR="9525" marT="9525" marB="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Arial"/>
                          <a:ea typeface="Microsoft YaHei"/>
                          <a:cs typeface="+mn-cs"/>
                        </a:rPr>
                        <a:t>4</a:t>
                      </a:r>
                    </a:p>
                  </a:txBody>
                  <a:tcPr marL="9525" marR="9525" marT="9525"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2C2"/>
                    </a:solidFill>
                  </a:tcPr>
                </a:tc>
                <a:tc>
                  <a:txBody>
                    <a:bodyPr/>
                    <a:lstStyle/>
                    <a:p>
                      <a:pPr marL="0" indent="0" algn="ctr" fontAlgn="b">
                        <a:buNone/>
                      </a:pPr>
                      <a:r>
                        <a:rPr lang="en-US" sz="1000" b="0" i="0" u="none" strike="noStrike">
                          <a:solidFill>
                            <a:schemeClr val="tx1"/>
                          </a:solidFill>
                          <a:effectLst/>
                          <a:latin typeface="Arial" panose="020B0604020202020204" pitchFamily="34" charset="0"/>
                        </a:rPr>
                        <a:t>64</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FB5A5"/>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9525" marR="9525" marT="9525"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accent2"/>
                      </a:fgClr>
                      <a:bgClr>
                        <a:schemeClr val="bg1"/>
                      </a:bgClr>
                    </a:pattFill>
                  </a:tcPr>
                </a:tc>
                <a:tc>
                  <a:txBody>
                    <a:bodyPr/>
                    <a:lstStyle/>
                    <a:p>
                      <a:pPr marL="0" indent="0" algn="ctr" fontAlgn="b">
                        <a:buNone/>
                      </a:pPr>
                      <a:r>
                        <a:rPr lang="en-US" sz="1000" b="0" i="0" u="none" strike="noStrike">
                          <a:solidFill>
                            <a:schemeClr val="tx1"/>
                          </a:solidFill>
                          <a:effectLst/>
                          <a:latin typeface="Arial" panose="020B0604020202020204" pitchFamily="34" charset="0"/>
                        </a:rPr>
                        <a:t>48</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EC3"/>
                    </a:solidFill>
                  </a:tcPr>
                </a:tc>
                <a:tc>
                  <a:txBody>
                    <a:bodyPr/>
                    <a:lstStyle/>
                    <a:p>
                      <a:pPr marL="0" indent="0" algn="ctr" fontAlgn="b">
                        <a:buNone/>
                      </a:pPr>
                      <a:r>
                        <a:rPr lang="en-US" sz="1000" b="0" i="0" u="none" strike="noStrike">
                          <a:solidFill>
                            <a:srgbClr val="FFFFFF"/>
                          </a:solidFill>
                          <a:effectLst/>
                          <a:latin typeface="Arial" panose="020B0604020202020204" pitchFamily="34" charset="0"/>
                        </a:rPr>
                        <a:t>66</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4C3E"/>
                    </a:solidFill>
                  </a:tcPr>
                </a:tc>
                <a:tc>
                  <a:txBody>
                    <a:bodyPr/>
                    <a:lstStyle/>
                    <a:p>
                      <a:pPr marL="0" indent="0" algn="ctr" fontAlgn="b">
                        <a:buNone/>
                      </a:pPr>
                      <a:r>
                        <a:rPr lang="en-US" sz="1000" b="0" i="0" u="none" strike="noStrike">
                          <a:solidFill>
                            <a:srgbClr val="000000"/>
                          </a:solidFill>
                          <a:effectLst/>
                          <a:latin typeface="Arial" panose="020B0604020202020204" pitchFamily="34" charset="0"/>
                        </a:rPr>
                        <a:t>52</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9525" cap="flat" cmpd="sng" algn="ctr">
                      <a:solidFill>
                        <a:srgbClr val="85858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EC3"/>
                    </a:solidFill>
                  </a:tcPr>
                </a:tc>
                <a:extLst>
                  <a:ext uri="{0D108BD9-81ED-4DB2-BD59-A6C34878D82A}">
                    <a16:rowId xmlns:a16="http://schemas.microsoft.com/office/drawing/2014/main" val="2213607212"/>
                  </a:ext>
                </a:extLst>
              </a:tr>
              <a:tr h="305324">
                <a:tc>
                  <a:txBody>
                    <a:bodyPr/>
                    <a:lstStyle/>
                    <a:p>
                      <a:pPr marL="0" indent="0">
                        <a:buFontTx/>
                        <a:buNone/>
                      </a:pPr>
                      <a:endParaRPr lang="en-US" sz="1200"/>
                    </a:p>
                  </a:txBody>
                  <a:tcPr anchor="ctr">
                    <a:lnR w="12700" cap="flat" cmpd="sng" algn="ctr">
                      <a:solidFill>
                        <a:schemeClr val="bg2">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lang="en-US" sz="1000" b="0" i="1" baseline="0">
                          <a:solidFill>
                            <a:schemeClr val="tx1"/>
                          </a:solidFill>
                        </a:rPr>
                        <a:t>Bronze (top 50%) to  Platinum (top 1%)</a:t>
                      </a:r>
                    </a:p>
                  </a:txBody>
                  <a:tcPr marL="0" marR="0" marT="0" marB="0" anchor="ctr">
                    <a:lnL w="12700" cap="flat" cmpd="sng" algn="ctr">
                      <a:solidFill>
                        <a:schemeClr val="bg2">
                          <a:lumMod val="20000"/>
                          <a:lumOff val="80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a:ln>
                            <a:noFill/>
                          </a:ln>
                          <a:solidFill>
                            <a:schemeClr val="bg1">
                              <a:lumMod val="50000"/>
                            </a:schemeClr>
                          </a:solidFill>
                          <a:effectLst/>
                          <a:uLnTx/>
                          <a:uFillTx/>
                          <a:latin typeface="+mn-lt"/>
                          <a:ea typeface="Microsoft YaHei"/>
                          <a:cs typeface="+mn-cs"/>
                        </a:rPr>
                        <a:t>N/A</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bg1">
                          <a:lumMod val="85000"/>
                        </a:schemeClr>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1000" b="0" i="1" u="none" strike="noStrike" kern="1200" cap="none" spc="0" normalizeH="0" baseline="0">
                          <a:ln>
                            <a:noFill/>
                          </a:ln>
                          <a:solidFill>
                            <a:schemeClr val="bg1">
                              <a:lumMod val="50000"/>
                            </a:schemeClr>
                          </a:solidFill>
                          <a:effectLst/>
                          <a:uLnTx/>
                          <a:uFillTx/>
                          <a:latin typeface="+mn-lt"/>
                          <a:ea typeface="Microsoft YaHei"/>
                          <a:cs typeface="+mn-cs"/>
                        </a:rPr>
                        <a:t>N/A</a:t>
                      </a:r>
                      <a:endParaRPr lang="en-US" sz="1000" b="0" i="0" kern="1200" baseline="0">
                        <a:solidFill>
                          <a:schemeClr val="tx1"/>
                        </a:solidFill>
                        <a:latin typeface="+mn-lt"/>
                        <a:ea typeface="+mn-ea"/>
                        <a:cs typeface="+mn-cs"/>
                      </a:endParaRPr>
                    </a:p>
                  </a:txBody>
                  <a:tcPr marL="0" marR="0" marT="0"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bg1">
                          <a:lumMod val="85000"/>
                        </a:schemeClr>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a:ln>
                            <a:noFill/>
                          </a:ln>
                          <a:solidFill>
                            <a:schemeClr val="bg1">
                              <a:lumMod val="50000"/>
                            </a:schemeClr>
                          </a:solidFill>
                          <a:effectLst/>
                          <a:uLnTx/>
                          <a:uFillTx/>
                          <a:latin typeface="+mn-lt"/>
                          <a:ea typeface="Microsoft YaHei"/>
                          <a:cs typeface="+mn-cs"/>
                        </a:rPr>
                        <a:t>N/A</a:t>
                      </a:r>
                      <a:endParaRPr kumimoji="0" lang="en-US" sz="1000" b="0" i="1" u="none" strike="noStrike" kern="1200" cap="none" spc="0" normalizeH="0" baseline="0" noProof="0">
                        <a:ln>
                          <a:noFill/>
                        </a:ln>
                        <a:solidFill>
                          <a:schemeClr val="bg1">
                            <a:lumMod val="50000"/>
                          </a:schemeClr>
                        </a:solidFill>
                        <a:effectLst/>
                        <a:uLnTx/>
                        <a:uFillTx/>
                        <a:latin typeface="+mn-lt"/>
                        <a:ea typeface="+mn-ea"/>
                        <a:cs typeface="+mn-cs"/>
                      </a:endParaRPr>
                    </a:p>
                  </a:txBody>
                  <a:tcPr marL="0" marR="0" marT="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bg1">
                          <a:lumMod val="85000"/>
                        </a:schemeClr>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Silver (2021)</a:t>
                      </a:r>
                    </a:p>
                  </a:txBody>
                  <a:tcPr marL="0" marR="0" marT="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EEC3"/>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1000" b="0" i="1" u="none" strike="noStrike" kern="1200" cap="none" spc="0" normalizeH="0" baseline="0">
                          <a:ln>
                            <a:noFill/>
                          </a:ln>
                          <a:solidFill>
                            <a:schemeClr val="bg1">
                              <a:lumMod val="50000"/>
                            </a:schemeClr>
                          </a:solidFill>
                          <a:effectLst/>
                          <a:uLnTx/>
                          <a:uFillTx/>
                          <a:latin typeface="+mn-lt"/>
                          <a:ea typeface="Microsoft YaHei"/>
                          <a:cs typeface="+mn-cs"/>
                        </a:rPr>
                        <a:t>N/A</a:t>
                      </a:r>
                      <a:endParaRPr kumimoji="0" lang="en-US" sz="1000" b="0" i="1" u="none" strike="noStrike" kern="1200" cap="none" spc="0" normalizeH="0" baseline="0" noProof="0">
                        <a:ln>
                          <a:noFill/>
                        </a:ln>
                        <a:solidFill>
                          <a:schemeClr val="bg1">
                            <a:lumMod val="50000"/>
                          </a:schemeClr>
                        </a:solidFill>
                        <a:effectLst/>
                        <a:uLnTx/>
                        <a:uFillTx/>
                        <a:latin typeface="+mn-lt"/>
                        <a:ea typeface="+mn-ea"/>
                        <a:cs typeface="+mn-cs"/>
                      </a:endParaRPr>
                    </a:p>
                  </a:txBody>
                  <a:tcPr marL="0" marR="0" marT="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ltUpDiag">
                      <a:fgClr>
                        <a:schemeClr val="bg1">
                          <a:lumMod val="85000"/>
                        </a:schemeClr>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chemeClr val="bg1"/>
                          </a:solidFill>
                          <a:effectLst/>
                          <a:uLnTx/>
                          <a:uFillTx/>
                          <a:latin typeface="+mn-lt"/>
                          <a:ea typeface="+mn-ea"/>
                          <a:cs typeface="+mn-cs"/>
                        </a:rPr>
                        <a:t>Platinum (2021)</a:t>
                      </a:r>
                    </a:p>
                  </a:txBody>
                  <a:tcPr marL="0" marR="0" marT="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1000" b="0" i="0" u="none" strike="noStrike" kern="1200" cap="none" spc="0" normalizeH="0" baseline="0" noProof="0">
                          <a:ln>
                            <a:noFill/>
                          </a:ln>
                          <a:solidFill>
                            <a:schemeClr val="tx1"/>
                          </a:solidFill>
                          <a:effectLst/>
                          <a:uLnTx/>
                          <a:uFillTx/>
                          <a:latin typeface="+mn-lt"/>
                          <a:ea typeface="+mn-ea"/>
                          <a:cs typeface="+mn-cs"/>
                        </a:rPr>
                        <a:t>Gold (2021)</a:t>
                      </a:r>
                    </a:p>
                  </a:txBody>
                  <a:tcPr marL="0" marR="0" marT="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FB5A5"/>
                    </a:solidFill>
                  </a:tcPr>
                </a:tc>
                <a:extLst>
                  <a:ext uri="{0D108BD9-81ED-4DB2-BD59-A6C34878D82A}">
                    <a16:rowId xmlns:a16="http://schemas.microsoft.com/office/drawing/2014/main" val="1429536243"/>
                  </a:ext>
                </a:extLst>
              </a:tr>
              <a:tr h="732776">
                <a:tc>
                  <a:txBody>
                    <a:bodyPr/>
                    <a:lstStyle/>
                    <a:p>
                      <a:pPr marL="0" indent="0" algn="r">
                        <a:buFontTx/>
                        <a:buNone/>
                      </a:pPr>
                      <a:endParaRPr lang="en-US" sz="1200" b="0"/>
                    </a:p>
                    <a:p>
                      <a:pPr marL="0" indent="0" algn="r">
                        <a:spcBef>
                          <a:spcPts val="0"/>
                        </a:spcBef>
                        <a:buFontTx/>
                        <a:buNone/>
                      </a:pPr>
                      <a:r>
                        <a:rPr lang="en-US" sz="1200" b="0"/>
                        <a:t>                           Climate change</a:t>
                      </a:r>
                    </a:p>
                  </a:txBody>
                  <a:tcPr anchor="ctr">
                    <a:lnR w="12700" cap="flat" cmpd="sng" algn="ctr">
                      <a:solidFill>
                        <a:schemeClr val="bg2">
                          <a:lumMod val="20000"/>
                          <a:lumOff val="8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lang="en-US" sz="1000" b="0" baseline="0">
                          <a:solidFill>
                            <a:schemeClr val="tx1"/>
                          </a:solidFill>
                        </a:rPr>
                        <a:t>D- to A</a:t>
                      </a:r>
                    </a:p>
                  </a:txBody>
                  <a:tcPr marL="6350" marR="6350" marT="6350" marB="0" anchor="ctr">
                    <a:lnL w="12700" cap="flat" cmpd="sng" algn="ctr">
                      <a:solidFill>
                        <a:schemeClr val="bg2">
                          <a:lumMod val="20000"/>
                          <a:lumOff val="80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a:ln>
                            <a:noFill/>
                          </a:ln>
                          <a:solidFill>
                            <a:schemeClr val="bg1">
                              <a:lumMod val="50000"/>
                            </a:schemeClr>
                          </a:solidFill>
                          <a:effectLst/>
                          <a:uLnTx/>
                          <a:uFillTx/>
                          <a:latin typeface="Arial"/>
                          <a:ea typeface="Microsoft YaHei"/>
                          <a:cs typeface="+mn-cs"/>
                        </a:rPr>
                        <a:t>N/A</a:t>
                      </a:r>
                    </a:p>
                  </a:txBody>
                  <a:tcPr marL="6350" marR="6350" marT="635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ltUpDiag">
                      <a:fgClr>
                        <a:schemeClr val="bg1">
                          <a:lumMod val="85000"/>
                        </a:schemeClr>
                      </a:fgClr>
                      <a:bgClr>
                        <a:srgbClr val="FFFFFF"/>
                      </a:bgClr>
                    </a:pattFill>
                  </a:tcPr>
                </a:tc>
                <a:tc>
                  <a:txBody>
                    <a:bodyPr/>
                    <a:lstStyle/>
                    <a:p>
                      <a:pPr marL="0" indent="0" algn="ctr" fontAlgn="ctr">
                        <a:buNone/>
                      </a:pPr>
                      <a:r>
                        <a:rPr lang="en-US" sz="1000" b="0" i="0" u="none" strike="noStrike">
                          <a:solidFill>
                            <a:schemeClr val="tx1"/>
                          </a:solidFill>
                          <a:effectLst/>
                          <a:latin typeface="Arial" panose="020B0604020202020204" pitchFamily="34" charset="0"/>
                        </a:rPr>
                        <a:t>C</a:t>
                      </a:r>
                    </a:p>
                  </a:txBody>
                  <a:tcPr marL="6350" marR="6350" marT="6350" marB="0" anchor="ctr">
                    <a:lnL w="12700" cap="flat" cmpd="sng" algn="ctr">
                      <a:solidFill>
                        <a:schemeClr val="bg1">
                          <a:lumMod val="85000"/>
                        </a:schemeClr>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EEC3"/>
                    </a:solidFill>
                  </a:tcPr>
                </a:tc>
                <a:tc>
                  <a:txBody>
                    <a:bodyPr/>
                    <a:lstStyle/>
                    <a:p>
                      <a:pPr marL="0" indent="0" algn="ctr" fontAlgn="ctr">
                        <a:buNone/>
                      </a:pPr>
                      <a:r>
                        <a:rPr lang="en-US" sz="1000" b="0" i="0" u="none" strike="noStrike">
                          <a:solidFill>
                            <a:schemeClr val="tx1"/>
                          </a:solidFill>
                          <a:effectLst/>
                          <a:latin typeface="Arial" panose="020B0604020202020204" pitchFamily="34" charset="0"/>
                        </a:rPr>
                        <a:t>C</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EEC3"/>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ltUpDiag">
                      <a:fgClr>
                        <a:schemeClr val="bg1">
                          <a:lumMod val="85000"/>
                        </a:schemeClr>
                      </a:fgClr>
                      <a:bgClr>
                        <a:srgbClr val="FFFFFF"/>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a:ln>
                            <a:noFill/>
                          </a:ln>
                          <a:solidFill>
                            <a:srgbClr val="FFFFFF">
                              <a:lumMod val="50000"/>
                            </a:srgbClr>
                          </a:solidFill>
                          <a:effectLst/>
                          <a:uLnTx/>
                          <a:uFillTx/>
                          <a:latin typeface="Arial"/>
                          <a:ea typeface="Microsoft YaHei"/>
                          <a:cs typeface="+mn-cs"/>
                        </a:rPr>
                        <a:t>N/A</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pattFill prst="ltUpDiag">
                      <a:fgClr>
                        <a:srgbClr val="D6D6D6"/>
                      </a:fgClr>
                      <a:bgClr>
                        <a:srgbClr val="FFFFFF"/>
                      </a:bgClr>
                    </a:pattFill>
                  </a:tcPr>
                </a:tc>
                <a:tc>
                  <a:txBody>
                    <a:bodyPr/>
                    <a:lstStyle/>
                    <a:p>
                      <a:pPr marL="0" indent="0" algn="ctr" fontAlgn="ctr">
                        <a:buNone/>
                      </a:pPr>
                      <a:r>
                        <a:rPr lang="en-US" sz="1000" b="0" i="0" u="none" strike="noStrike">
                          <a:solidFill>
                            <a:srgbClr val="FFFFFF"/>
                          </a:solidFill>
                          <a:effectLst/>
                          <a:latin typeface="Arial" panose="020B0604020202020204" pitchFamily="34" charset="0"/>
                        </a:rPr>
                        <a:t>A</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04C3E"/>
                    </a:solidFill>
                  </a:tcPr>
                </a:tc>
                <a:tc>
                  <a:txBody>
                    <a:bodyPr/>
                    <a:lstStyle/>
                    <a:p>
                      <a:pPr marL="0" indent="0" algn="ctr" fontAlgn="ctr">
                        <a:buNone/>
                      </a:pPr>
                      <a:r>
                        <a:rPr lang="en-US" sz="1000" b="0" i="0" u="none" strike="noStrike">
                          <a:solidFill>
                            <a:schemeClr val="tx1"/>
                          </a:solidFill>
                          <a:effectLst/>
                          <a:latin typeface="Arial" panose="020B0604020202020204" pitchFamily="34" charset="0"/>
                        </a:rPr>
                        <a:t>C</a:t>
                      </a:r>
                    </a:p>
                  </a:txBody>
                  <a:tcPr marL="6350" marR="6350" marT="6350" marB="0" anchor="ctr">
                    <a:lnL w="9525" cap="flat" cmpd="sng" algn="ctr">
                      <a:solidFill>
                        <a:srgbClr val="858585"/>
                      </a:solidFill>
                      <a:prstDash val="solid"/>
                      <a:round/>
                      <a:headEnd type="none" w="med" len="med"/>
                      <a:tailEnd type="none" w="med" len="med"/>
                    </a:lnL>
                    <a:lnR w="9525" cap="flat" cmpd="sng" algn="ctr">
                      <a:solidFill>
                        <a:srgbClr val="85858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EEC3"/>
                    </a:solidFill>
                  </a:tcPr>
                </a:tc>
                <a:extLst>
                  <a:ext uri="{0D108BD9-81ED-4DB2-BD59-A6C34878D82A}">
                    <a16:rowId xmlns:a16="http://schemas.microsoft.com/office/drawing/2014/main" val="2001449001"/>
                  </a:ext>
                </a:extLst>
              </a:tr>
            </a:tbl>
          </a:graphicData>
        </a:graphic>
      </p:graphicFrame>
      <p:pic>
        <p:nvPicPr>
          <p:cNvPr id="30" name="Picture 12" descr="MSCI - Wikipedia">
            <a:extLst>
              <a:ext uri="{FF2B5EF4-FFF2-40B4-BE49-F238E27FC236}">
                <a16:creationId xmlns:a16="http://schemas.microsoft.com/office/drawing/2014/main" id="{326E03A6-A92C-4F5C-9748-CF1122B9365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99609" y="2233417"/>
            <a:ext cx="928350" cy="33111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4" descr="Home - CDP">
            <a:extLst>
              <a:ext uri="{FF2B5EF4-FFF2-40B4-BE49-F238E27FC236}">
                <a16:creationId xmlns:a16="http://schemas.microsoft.com/office/drawing/2014/main" id="{ED39E0F9-3008-40C5-9DC0-BFD8419D0116}"/>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b="12948"/>
          <a:stretch/>
        </p:blipFill>
        <p:spPr bwMode="auto">
          <a:xfrm>
            <a:off x="1153898" y="5340068"/>
            <a:ext cx="737580" cy="27480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6" descr="Newsbeitrag">
            <a:extLst>
              <a:ext uri="{FF2B5EF4-FFF2-40B4-BE49-F238E27FC236}">
                <a16:creationId xmlns:a16="http://schemas.microsoft.com/office/drawing/2014/main" id="{3A8A28DA-C782-4E81-9563-B45B9BDC7C89}"/>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37850" b="41431"/>
          <a:stretch/>
        </p:blipFill>
        <p:spPr bwMode="auto">
          <a:xfrm>
            <a:off x="1102219" y="5003455"/>
            <a:ext cx="923131" cy="2045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F0BB9AC-97D7-4020-8E1C-DDA63A100DDE}"/>
              </a:ext>
            </a:extLst>
          </p:cNvPr>
          <p:cNvPicPr>
            <a:picLocks noChangeAspect="1"/>
          </p:cNvPicPr>
          <p:nvPr/>
        </p:nvPicPr>
        <p:blipFill>
          <a:blip r:embed="rId15"/>
          <a:stretch>
            <a:fillRect/>
          </a:stretch>
        </p:blipFill>
        <p:spPr>
          <a:xfrm>
            <a:off x="1082764" y="3884536"/>
            <a:ext cx="962040" cy="194661"/>
          </a:xfrm>
          <a:prstGeom prst="rect">
            <a:avLst/>
          </a:prstGeom>
        </p:spPr>
      </p:pic>
      <p:pic>
        <p:nvPicPr>
          <p:cNvPr id="66" name="Picture 2" descr="Morningstar Completes Sustainalytics Acquisition - ESG Today">
            <a:extLst>
              <a:ext uri="{FF2B5EF4-FFF2-40B4-BE49-F238E27FC236}">
                <a16:creationId xmlns:a16="http://schemas.microsoft.com/office/drawing/2014/main" id="{D5A4F0B7-D7D1-4895-B040-DEFA507A20F1}"/>
              </a:ext>
            </a:extLst>
          </p:cNvPr>
          <p:cNvPicPr>
            <a:picLocks noChangeAspect="1" noChangeArrowheads="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29391" y="1837384"/>
            <a:ext cx="668787" cy="314128"/>
          </a:xfrm>
          <a:prstGeom prst="rect">
            <a:avLst/>
          </a:prstGeom>
          <a:noFill/>
          <a:extLst>
            <a:ext uri="{909E8E84-426E-40DD-AFC4-6F175D3DCCD1}">
              <a14:hiddenFill xmlns:a14="http://schemas.microsoft.com/office/drawing/2010/main">
                <a:solidFill>
                  <a:srgbClr val="FFFFFF"/>
                </a:solidFill>
              </a14:hiddenFill>
            </a:ext>
          </a:extLst>
        </p:spPr>
      </p:pic>
      <p:sp>
        <p:nvSpPr>
          <p:cNvPr id="119" name="Rectangle 118">
            <a:extLst>
              <a:ext uri="{FF2B5EF4-FFF2-40B4-BE49-F238E27FC236}">
                <a16:creationId xmlns:a16="http://schemas.microsoft.com/office/drawing/2014/main" id="{06284AFD-48DF-4B6D-8327-251D478F0E0E}"/>
              </a:ext>
            </a:extLst>
          </p:cNvPr>
          <p:cNvSpPr/>
          <p:nvPr/>
        </p:nvSpPr>
        <p:spPr bwMode="gray">
          <a:xfrm>
            <a:off x="411398" y="1776047"/>
            <a:ext cx="493274" cy="3387968"/>
          </a:xfrm>
          <a:prstGeom prst="rect">
            <a:avLst/>
          </a:prstGeom>
          <a:solidFill>
            <a:schemeClr val="accent4">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t" anchorCtr="0" forceAA="0" compatLnSpc="1">
            <a:prstTxWarp prst="textNoShape">
              <a:avLst/>
            </a:prstTxWarp>
            <a:noAutofit/>
          </a:bodyPr>
          <a:lstStyle/>
          <a:p>
            <a:pPr marL="0" indent="0" algn="ctr">
              <a:spcBef>
                <a:spcPts val="0"/>
              </a:spcBef>
              <a:buNone/>
            </a:pPr>
            <a:r>
              <a:rPr lang="en-US" sz="1200" b="1">
                <a:solidFill>
                  <a:srgbClr val="000000"/>
                </a:solidFill>
              </a:rPr>
              <a:t>Mainstream generalist ESG </a:t>
            </a:r>
          </a:p>
          <a:p>
            <a:pPr marL="0" indent="0" algn="ctr">
              <a:spcBef>
                <a:spcPts val="0"/>
              </a:spcBef>
              <a:buNone/>
            </a:pPr>
            <a:r>
              <a:rPr lang="en-US" sz="1200" b="1">
                <a:solidFill>
                  <a:srgbClr val="000000"/>
                </a:solidFill>
              </a:rPr>
              <a:t>data providers</a:t>
            </a:r>
          </a:p>
        </p:txBody>
      </p:sp>
      <p:sp>
        <p:nvSpPr>
          <p:cNvPr id="120" name="Rectangle 119">
            <a:extLst>
              <a:ext uri="{FF2B5EF4-FFF2-40B4-BE49-F238E27FC236}">
                <a16:creationId xmlns:a16="http://schemas.microsoft.com/office/drawing/2014/main" id="{D3FEE6A3-9671-4636-8B63-313B18EC9F51}"/>
              </a:ext>
            </a:extLst>
          </p:cNvPr>
          <p:cNvSpPr/>
          <p:nvPr/>
        </p:nvSpPr>
        <p:spPr bwMode="gray">
          <a:xfrm>
            <a:off x="411398" y="5269524"/>
            <a:ext cx="493274" cy="709820"/>
          </a:xfrm>
          <a:prstGeom prst="rect">
            <a:avLst/>
          </a:prstGeom>
          <a:solidFill>
            <a:schemeClr val="accent4">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t" anchorCtr="0" forceAA="0" compatLnSpc="1">
            <a:prstTxWarp prst="textNoShape">
              <a:avLst/>
            </a:prstTxWarp>
            <a:noAutofit/>
          </a:bodyPr>
          <a:lstStyle/>
          <a:p>
            <a:pPr marL="0" indent="0" algn="ctr">
              <a:spcBef>
                <a:spcPts val="0"/>
              </a:spcBef>
              <a:buNone/>
            </a:pPr>
            <a:r>
              <a:rPr lang="en-US" sz="1000" b="1">
                <a:solidFill>
                  <a:schemeClr val="bg1"/>
                </a:solidFill>
              </a:rPr>
              <a:t>Carbon  data</a:t>
            </a:r>
          </a:p>
          <a:p>
            <a:pPr marL="0" indent="0" algn="ctr">
              <a:spcBef>
                <a:spcPts val="0"/>
              </a:spcBef>
              <a:buNone/>
            </a:pPr>
            <a:r>
              <a:rPr lang="en-US" sz="1000" b="1">
                <a:solidFill>
                  <a:schemeClr val="bg1"/>
                </a:solidFill>
              </a:rPr>
              <a:t>providers</a:t>
            </a:r>
          </a:p>
        </p:txBody>
      </p:sp>
      <p:sp>
        <p:nvSpPr>
          <p:cNvPr id="55" name="btfpNotesBox403202">
            <a:extLst>
              <a:ext uri="{FF2B5EF4-FFF2-40B4-BE49-F238E27FC236}">
                <a16:creationId xmlns:a16="http://schemas.microsoft.com/office/drawing/2014/main" id="{F8366FBE-9B49-4107-AA45-A4D9F1643FF0}"/>
              </a:ext>
            </a:extLst>
          </p:cNvPr>
          <p:cNvSpPr txBox="1"/>
          <p:nvPr>
            <p:custDataLst>
              <p:tags r:id="rId4"/>
            </p:custDataLst>
          </p:nvPr>
        </p:nvSpPr>
        <p:spPr bwMode="gray">
          <a:xfrm>
            <a:off x="330200" y="6329851"/>
            <a:ext cx="7823200" cy="246221"/>
          </a:xfrm>
          <a:prstGeom prst="rect">
            <a:avLst/>
          </a:prstGeom>
          <a:noFill/>
        </p:spPr>
        <p:txBody>
          <a:bodyPr vert="horz" wrap="square" lIns="0" tIns="0" rIns="0" bIns="0" rtlCol="0" anchor="b">
            <a:spAutoFit/>
          </a:bodyPr>
          <a:lstStyle/>
          <a:p>
            <a:pPr marL="0" indent="0">
              <a:spcBef>
                <a:spcPts val="0"/>
              </a:spcBef>
              <a:buNone/>
            </a:pPr>
            <a:br>
              <a:rPr lang="en-US" sz="800">
                <a:solidFill>
                  <a:srgbClr val="000000"/>
                </a:solidFill>
              </a:rPr>
            </a:br>
            <a:r>
              <a:rPr lang="en-US" sz="800">
                <a:solidFill>
                  <a:srgbClr val="000000"/>
                </a:solidFill>
              </a:rPr>
              <a:t>Source: MSCI; Refinitiv; Sustainalytics; </a:t>
            </a:r>
            <a:r>
              <a:rPr lang="en-US" sz="800" err="1">
                <a:solidFill>
                  <a:srgbClr val="000000"/>
                </a:solidFill>
              </a:rPr>
              <a:t>EcoVadis</a:t>
            </a:r>
            <a:r>
              <a:rPr lang="en-US" sz="800">
                <a:solidFill>
                  <a:srgbClr val="000000"/>
                </a:solidFill>
              </a:rPr>
              <a:t>; CDP Climate Change 2021; Bain analysis</a:t>
            </a:r>
          </a:p>
        </p:txBody>
      </p:sp>
      <p:pic>
        <p:nvPicPr>
          <p:cNvPr id="1028" name="Picture 4">
            <a:extLst>
              <a:ext uri="{FF2B5EF4-FFF2-40B4-BE49-F238E27FC236}">
                <a16:creationId xmlns:a16="http://schemas.microsoft.com/office/drawing/2014/main" id="{5E87421F-7F7C-4C5B-9217-250D804AE54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54446" y="2685405"/>
            <a:ext cx="818677" cy="179405"/>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btfpRunningAgenda2Level724414">
            <a:extLst>
              <a:ext uri="{FF2B5EF4-FFF2-40B4-BE49-F238E27FC236}">
                <a16:creationId xmlns:a16="http://schemas.microsoft.com/office/drawing/2014/main" id="{67DA8082-6B10-47D4-B69E-A749D75CBF7C}"/>
              </a:ext>
            </a:extLst>
          </p:cNvPr>
          <p:cNvGrpSpPr/>
          <p:nvPr>
            <p:custDataLst>
              <p:tags r:id="rId5"/>
            </p:custDataLst>
          </p:nvPr>
        </p:nvGrpSpPr>
        <p:grpSpPr>
          <a:xfrm>
            <a:off x="-1" y="944429"/>
            <a:ext cx="5490152" cy="257442"/>
            <a:chOff x="-1" y="876300"/>
            <a:chExt cx="5490152" cy="257442"/>
          </a:xfrm>
        </p:grpSpPr>
        <p:sp>
          <p:nvSpPr>
            <p:cNvPr id="61" name="btfpRunningAgenda2LevelBarLeft724414">
              <a:extLst>
                <a:ext uri="{FF2B5EF4-FFF2-40B4-BE49-F238E27FC236}">
                  <a16:creationId xmlns:a16="http://schemas.microsoft.com/office/drawing/2014/main" id="{79DBCC6D-B248-43CE-9023-A6D1AE17FE04}"/>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2" name="btfpRunningAgenda2LevelTextLeft724414">
              <a:extLst>
                <a:ext uri="{FF2B5EF4-FFF2-40B4-BE49-F238E27FC236}">
                  <a16:creationId xmlns:a16="http://schemas.microsoft.com/office/drawing/2014/main" id="{55A4D8A2-8231-4D64-9AAE-BCCAA853E387}"/>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65" name="btfpRunningAgenda2LevelBarRight724414">
              <a:extLst>
                <a:ext uri="{FF2B5EF4-FFF2-40B4-BE49-F238E27FC236}">
                  <a16:creationId xmlns:a16="http://schemas.microsoft.com/office/drawing/2014/main" id="{7873050D-3050-4015-8118-699D95373CE3}"/>
                </a:ext>
              </a:extLst>
            </p:cNvPr>
            <p:cNvSpPr/>
            <p:nvPr/>
          </p:nvSpPr>
          <p:spPr bwMode="gray">
            <a:xfrm>
              <a:off x="3023101" y="876300"/>
              <a:ext cx="2467050"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60500 w 1960500"/>
                <a:gd name="connsiteY0" fmla="*/ 0 h 257442"/>
                <a:gd name="connsiteX1" fmla="*/ 1663918 w 1960500"/>
                <a:gd name="connsiteY1" fmla="*/ 257442 h 257442"/>
                <a:gd name="connsiteX2" fmla="*/ 0 w 1960500"/>
                <a:gd name="connsiteY2" fmla="*/ 257442 h 257442"/>
                <a:gd name="connsiteX3" fmla="*/ 54721 w 1960500"/>
                <a:gd name="connsiteY3" fmla="*/ 0 h 257442"/>
                <a:gd name="connsiteX0" fmla="*/ 1960500 w 1960500"/>
                <a:gd name="connsiteY0" fmla="*/ 0 h 257442"/>
                <a:gd name="connsiteX1" fmla="*/ 1905778 w 1960500"/>
                <a:gd name="connsiteY1" fmla="*/ 257442 h 257442"/>
                <a:gd name="connsiteX2" fmla="*/ 0 w 1960500"/>
                <a:gd name="connsiteY2" fmla="*/ 257442 h 257442"/>
                <a:gd name="connsiteX3" fmla="*/ 54721 w 1960500"/>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2128817 w 2128817"/>
                <a:gd name="connsiteY0" fmla="*/ 0 h 257442"/>
                <a:gd name="connsiteX1" fmla="*/ 1905779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6 w 2128817"/>
                <a:gd name="connsiteY1" fmla="*/ 257442 h 257442"/>
                <a:gd name="connsiteX2" fmla="*/ 0 w 2128817"/>
                <a:gd name="connsiteY2" fmla="*/ 257442 h 257442"/>
                <a:gd name="connsiteX3" fmla="*/ 54722 w 2128817"/>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0 w 2128816"/>
                <a:gd name="connsiteY3" fmla="*/ 0 h 257442"/>
                <a:gd name="connsiteX0" fmla="*/ 2306748 w 2306748"/>
                <a:gd name="connsiteY0" fmla="*/ 0 h 257442"/>
                <a:gd name="connsiteX1" fmla="*/ 2074095 w 2306748"/>
                <a:gd name="connsiteY1" fmla="*/ 257442 h 257442"/>
                <a:gd name="connsiteX2" fmla="*/ 0 w 2306748"/>
                <a:gd name="connsiteY2" fmla="*/ 257442 h 257442"/>
                <a:gd name="connsiteX3" fmla="*/ 54720 w 2306748"/>
                <a:gd name="connsiteY3" fmla="*/ 0 h 257442"/>
                <a:gd name="connsiteX0" fmla="*/ 2306748 w 2306748"/>
                <a:gd name="connsiteY0" fmla="*/ 0 h 257442"/>
                <a:gd name="connsiteX1" fmla="*/ 2252027 w 2306748"/>
                <a:gd name="connsiteY1" fmla="*/ 257442 h 257442"/>
                <a:gd name="connsiteX2" fmla="*/ 0 w 2306748"/>
                <a:gd name="connsiteY2" fmla="*/ 257442 h 257442"/>
                <a:gd name="connsiteX3" fmla="*/ 54720 w 2306748"/>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1 w 2306749"/>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2 w 2306749"/>
                <a:gd name="connsiteY3" fmla="*/ 0 h 257442"/>
                <a:gd name="connsiteX0" fmla="*/ 2467050 w 2467050"/>
                <a:gd name="connsiteY0" fmla="*/ 0 h 257442"/>
                <a:gd name="connsiteX1" fmla="*/ 22520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1 w 2467050"/>
                <a:gd name="connsiteY3" fmla="*/ 0 h 257442"/>
              </a:gdLst>
              <a:ahLst/>
              <a:cxnLst>
                <a:cxn ang="0">
                  <a:pos x="connsiteX0" y="connsiteY0"/>
                </a:cxn>
                <a:cxn ang="0">
                  <a:pos x="connsiteX1" y="connsiteY1"/>
                </a:cxn>
                <a:cxn ang="0">
                  <a:pos x="connsiteX2" y="connsiteY2"/>
                </a:cxn>
                <a:cxn ang="0">
                  <a:pos x="connsiteX3" y="connsiteY3"/>
                </a:cxn>
              </a:cxnLst>
              <a:rect l="l" t="t" r="r" b="b"/>
              <a:pathLst>
                <a:path w="2467050" h="257442">
                  <a:moveTo>
                    <a:pt x="2467050" y="0"/>
                  </a:moveTo>
                  <a:lnTo>
                    <a:pt x="2412328"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7" name="btfpRunningAgenda2LevelTextRight724414">
              <a:extLst>
                <a:ext uri="{FF2B5EF4-FFF2-40B4-BE49-F238E27FC236}">
                  <a16:creationId xmlns:a16="http://schemas.microsoft.com/office/drawing/2014/main" id="{F564AF02-43D4-4FC7-A939-DB9D5D981C6F}"/>
                </a:ext>
              </a:extLst>
            </p:cNvPr>
            <p:cNvSpPr txBox="1"/>
            <p:nvPr/>
          </p:nvSpPr>
          <p:spPr bwMode="gray">
            <a:xfrm>
              <a:off x="3023101" y="876300"/>
              <a:ext cx="241232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ESG Ratings</a:t>
              </a:r>
            </a:p>
          </p:txBody>
        </p:sp>
      </p:grpSp>
      <p:grpSp>
        <p:nvGrpSpPr>
          <p:cNvPr id="5" name="btfpStatusSticker231414">
            <a:extLst>
              <a:ext uri="{FF2B5EF4-FFF2-40B4-BE49-F238E27FC236}">
                <a16:creationId xmlns:a16="http://schemas.microsoft.com/office/drawing/2014/main" id="{CD17FDC1-1642-4B75-A353-CE436B50C94C}"/>
              </a:ext>
            </a:extLst>
          </p:cNvPr>
          <p:cNvGrpSpPr/>
          <p:nvPr>
            <p:custDataLst>
              <p:tags r:id="rId6"/>
            </p:custDataLst>
          </p:nvPr>
        </p:nvGrpSpPr>
        <p:grpSpPr>
          <a:xfrm>
            <a:off x="9629778" y="955344"/>
            <a:ext cx="2232022" cy="235611"/>
            <a:chOff x="-3181961" y="876300"/>
            <a:chExt cx="2232022" cy="235611"/>
          </a:xfrm>
        </p:grpSpPr>
        <p:sp>
          <p:nvSpPr>
            <p:cNvPr id="2" name="btfpStatusStickerText231414">
              <a:extLst>
                <a:ext uri="{FF2B5EF4-FFF2-40B4-BE49-F238E27FC236}">
                  <a16:creationId xmlns:a16="http://schemas.microsoft.com/office/drawing/2014/main" id="{100A24A3-0D9D-4743-9EAE-1FA0FD24040D}"/>
                </a:ext>
              </a:extLst>
            </p:cNvPr>
            <p:cNvSpPr txBox="1"/>
            <p:nvPr/>
          </p:nvSpPr>
          <p:spPr bwMode="gray">
            <a:xfrm>
              <a:off x="-3181961"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3" name="btfpStatusStickerLine231414">
              <a:extLst>
                <a:ext uri="{FF2B5EF4-FFF2-40B4-BE49-F238E27FC236}">
                  <a16:creationId xmlns:a16="http://schemas.microsoft.com/office/drawing/2014/main" id="{36040302-714E-4891-B82D-45174D7EFF0C}"/>
                </a:ext>
              </a:extLst>
            </p:cNvPr>
            <p:cNvCxnSpPr>
              <a:cxnSpLocks/>
            </p:cNvCxnSpPr>
            <p:nvPr/>
          </p:nvCxnSpPr>
          <p:spPr bwMode="gray">
            <a:xfrm rot="720000">
              <a:off x="-3181961"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CEAF3A1E-636E-4A21-937F-445C32CDD447}"/>
              </a:ext>
            </a:extLst>
          </p:cNvPr>
          <p:cNvGrpSpPr/>
          <p:nvPr/>
        </p:nvGrpSpPr>
        <p:grpSpPr>
          <a:xfrm>
            <a:off x="7119496" y="6031291"/>
            <a:ext cx="4477855" cy="226591"/>
            <a:chOff x="7119496" y="6058629"/>
            <a:chExt cx="4477855" cy="226591"/>
          </a:xfrm>
        </p:grpSpPr>
        <p:sp>
          <p:nvSpPr>
            <p:cNvPr id="101" name="TextBox 100">
              <a:extLst>
                <a:ext uri="{FF2B5EF4-FFF2-40B4-BE49-F238E27FC236}">
                  <a16:creationId xmlns:a16="http://schemas.microsoft.com/office/drawing/2014/main" id="{DBD13A36-B7EE-4190-9067-DD2D83784408}"/>
                </a:ext>
              </a:extLst>
            </p:cNvPr>
            <p:cNvSpPr txBox="1"/>
            <p:nvPr>
              <p:custDataLst>
                <p:tags r:id="rId7"/>
              </p:custDataLst>
            </p:nvPr>
          </p:nvSpPr>
          <p:spPr bwMode="gray">
            <a:xfrm>
              <a:off x="7119496" y="6058629"/>
              <a:ext cx="1706958" cy="226591"/>
            </a:xfrm>
            <a:prstGeom prst="rect">
              <a:avLst/>
            </a:prstGeom>
            <a:noFill/>
          </p:spPr>
          <p:txBody>
            <a:bodyPr wrap="square" lIns="36000" tIns="36000" rIns="36000" bIns="36000" rtlCol="0" anchor="b">
              <a:spAutoFit/>
            </a:bodyPr>
            <a:lstStyle/>
            <a:p>
              <a:pPr marL="0" indent="0">
                <a:spcBef>
                  <a:spcPts val="600"/>
                </a:spcBef>
                <a:buNone/>
              </a:pPr>
              <a:r>
                <a:rPr lang="en-US" sz="1000" b="1">
                  <a:solidFill>
                    <a:srgbClr val="000000"/>
                  </a:solidFill>
                </a:rPr>
                <a:t>Performance comparison:</a:t>
              </a:r>
            </a:p>
          </p:txBody>
        </p:sp>
        <p:sp>
          <p:nvSpPr>
            <p:cNvPr id="102" name="TextBox 101">
              <a:extLst>
                <a:ext uri="{FF2B5EF4-FFF2-40B4-BE49-F238E27FC236}">
                  <a16:creationId xmlns:a16="http://schemas.microsoft.com/office/drawing/2014/main" id="{A4B9800F-A4A8-4CA3-81C7-7876F91AF7C4}"/>
                </a:ext>
              </a:extLst>
            </p:cNvPr>
            <p:cNvSpPr txBox="1"/>
            <p:nvPr/>
          </p:nvSpPr>
          <p:spPr bwMode="gray">
            <a:xfrm>
              <a:off x="9405580" y="6127522"/>
              <a:ext cx="144000" cy="106398"/>
            </a:xfrm>
            <a:prstGeom prst="rect">
              <a:avLst/>
            </a:prstGeom>
            <a:solidFill>
              <a:srgbClr val="8FB5A5"/>
            </a:solidFill>
            <a:ln w="9525" cap="flat" cmpd="sng" algn="ctr">
              <a:noFill/>
              <a:prstDash val="solid"/>
              <a:round/>
              <a:headEnd type="none" w="med" len="med"/>
              <a:tailEnd type="none" w="med" len="med"/>
            </a:ln>
          </p:spPr>
          <p:txBody>
            <a:bodyPr wrap="none" lIns="252000" tIns="0" rIns="0" bIns="0" rtlCol="0" anchor="ctr">
              <a:noAutofit/>
            </a:bodyPr>
            <a:lstStyle/>
            <a:p>
              <a:pPr marL="0" indent="0">
                <a:buNone/>
              </a:pPr>
              <a:r>
                <a:rPr lang="en-US" sz="1000">
                  <a:solidFill>
                    <a:srgbClr val="000000"/>
                  </a:solidFill>
                </a:rPr>
                <a:t>Strong</a:t>
              </a:r>
            </a:p>
          </p:txBody>
        </p:sp>
        <p:sp>
          <p:nvSpPr>
            <p:cNvPr id="103" name="TextBox 102">
              <a:extLst>
                <a:ext uri="{FF2B5EF4-FFF2-40B4-BE49-F238E27FC236}">
                  <a16:creationId xmlns:a16="http://schemas.microsoft.com/office/drawing/2014/main" id="{CAEBF40E-53B9-47F8-B9D5-6B59D0BF835F}"/>
                </a:ext>
              </a:extLst>
            </p:cNvPr>
            <p:cNvSpPr txBox="1"/>
            <p:nvPr/>
          </p:nvSpPr>
          <p:spPr bwMode="gray">
            <a:xfrm>
              <a:off x="10031030" y="6127522"/>
              <a:ext cx="144000" cy="106398"/>
            </a:xfrm>
            <a:prstGeom prst="rect">
              <a:avLst/>
            </a:prstGeom>
            <a:solidFill>
              <a:srgbClr val="FAEEC3"/>
            </a:solidFill>
            <a:ln w="9525" cap="flat" cmpd="sng" algn="ctr">
              <a:noFill/>
              <a:prstDash val="solid"/>
              <a:round/>
              <a:headEnd type="none" w="med" len="med"/>
              <a:tailEnd type="none" w="med" len="med"/>
            </a:ln>
            <a:extLs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Lst>
          </p:spPr>
          <p:txBody>
            <a:bodyPr wrap="none" lIns="252000" tIns="0" rIns="0" bIns="0" rtlCol="0" anchor="ctr">
              <a:noAutofit/>
            </a:bodyPr>
            <a:lstStyle/>
            <a:p>
              <a:pPr marL="0" indent="0">
                <a:buNone/>
              </a:pPr>
              <a:r>
                <a:rPr lang="en-US" sz="1000">
                  <a:solidFill>
                    <a:srgbClr val="000000"/>
                  </a:solidFill>
                </a:rPr>
                <a:t>Medium</a:t>
              </a:r>
            </a:p>
          </p:txBody>
        </p:sp>
        <p:sp>
          <p:nvSpPr>
            <p:cNvPr id="104" name="TextBox 103">
              <a:extLst>
                <a:ext uri="{FF2B5EF4-FFF2-40B4-BE49-F238E27FC236}">
                  <a16:creationId xmlns:a16="http://schemas.microsoft.com/office/drawing/2014/main" id="{B9F67865-4089-4D84-84E9-FFA2032EC715}"/>
                </a:ext>
              </a:extLst>
            </p:cNvPr>
            <p:cNvSpPr txBox="1"/>
            <p:nvPr/>
          </p:nvSpPr>
          <p:spPr bwMode="gray">
            <a:xfrm>
              <a:off x="10719926" y="6127522"/>
              <a:ext cx="144000" cy="106398"/>
            </a:xfrm>
            <a:prstGeom prst="rect">
              <a:avLst/>
            </a:prstGeom>
            <a:solidFill>
              <a:srgbClr val="FFC2C2"/>
            </a:solidFill>
          </p:spPr>
          <p:txBody>
            <a:bodyPr wrap="none" lIns="252000" tIns="0" rIns="0" bIns="0" rtlCol="0" anchor="ctr">
              <a:noAutofit/>
            </a:bodyPr>
            <a:lstStyle/>
            <a:p>
              <a:pPr marL="0" indent="0">
                <a:buNone/>
              </a:pPr>
              <a:r>
                <a:rPr lang="en-US" sz="1000">
                  <a:solidFill>
                    <a:srgbClr val="000000"/>
                  </a:solidFill>
                </a:rPr>
                <a:t>Laggard</a:t>
              </a:r>
            </a:p>
          </p:txBody>
        </p:sp>
        <p:sp>
          <p:nvSpPr>
            <p:cNvPr id="105" name="TextBox 104">
              <a:extLst>
                <a:ext uri="{FF2B5EF4-FFF2-40B4-BE49-F238E27FC236}">
                  <a16:creationId xmlns:a16="http://schemas.microsoft.com/office/drawing/2014/main" id="{BDE4B608-EDD6-46C7-9AF4-1201B67CB0DE}"/>
                </a:ext>
              </a:extLst>
            </p:cNvPr>
            <p:cNvSpPr txBox="1"/>
            <p:nvPr/>
          </p:nvSpPr>
          <p:spPr bwMode="gray">
            <a:xfrm>
              <a:off x="11453351" y="6127522"/>
              <a:ext cx="144000" cy="106398"/>
            </a:xfrm>
            <a:prstGeom prst="rect">
              <a:avLst/>
            </a:prstGeom>
            <a:pattFill prst="ltDnDiag">
              <a:fgClr>
                <a:srgbClr val="D6D6D6"/>
              </a:fgClr>
              <a:bgClr>
                <a:srgbClr val="FFFFFF"/>
              </a:bgClr>
            </a:pattFill>
          </p:spPr>
          <p:txBody>
            <a:bodyPr wrap="none" lIns="252000" tIns="0" rIns="0" bIns="0" rtlCol="0" anchor="ctr">
              <a:noAutofit/>
            </a:bodyPr>
            <a:lstStyle>
              <a:defPPr>
                <a:defRPr lang="en-US"/>
              </a:defPPr>
              <a:lvl1pPr marL="0" indent="0">
                <a:buNone/>
                <a:defRPr sz="1000">
                  <a:solidFill>
                    <a:srgbClr val="000000"/>
                  </a:solidFill>
                </a:defRPr>
              </a:lvl1pPr>
            </a:lstStyle>
            <a:p>
              <a:r>
                <a:rPr lang="en-US"/>
                <a:t>N/A</a:t>
              </a:r>
            </a:p>
          </p:txBody>
        </p:sp>
        <p:sp>
          <p:nvSpPr>
            <p:cNvPr id="106" name="TextBox 105">
              <a:extLst>
                <a:ext uri="{FF2B5EF4-FFF2-40B4-BE49-F238E27FC236}">
                  <a16:creationId xmlns:a16="http://schemas.microsoft.com/office/drawing/2014/main" id="{8031370F-CDA7-4204-B2E1-5349F94EDAA8}"/>
                </a:ext>
              </a:extLst>
            </p:cNvPr>
            <p:cNvSpPr txBox="1"/>
            <p:nvPr/>
          </p:nvSpPr>
          <p:spPr bwMode="gray">
            <a:xfrm>
              <a:off x="8774594" y="6127522"/>
              <a:ext cx="144000" cy="106398"/>
            </a:xfrm>
            <a:prstGeom prst="rect">
              <a:avLst/>
            </a:prstGeom>
            <a:solidFill>
              <a:srgbClr val="104C3E"/>
            </a:solidFill>
          </p:spPr>
          <p:txBody>
            <a:bodyPr wrap="none" lIns="252000" tIns="0" rIns="0" bIns="0" rtlCol="0" anchor="ctr">
              <a:noAutofit/>
            </a:bodyPr>
            <a:lstStyle/>
            <a:p>
              <a:pPr marL="0" indent="0">
                <a:buNone/>
              </a:pPr>
              <a:r>
                <a:rPr lang="en-US" sz="1000">
                  <a:solidFill>
                    <a:srgbClr val="000000"/>
                  </a:solidFill>
                </a:rPr>
                <a:t>Leader</a:t>
              </a:r>
            </a:p>
          </p:txBody>
        </p:sp>
      </p:grpSp>
      <p:sp>
        <p:nvSpPr>
          <p:cNvPr id="58" name="Rectangle 57">
            <a:extLst>
              <a:ext uri="{FF2B5EF4-FFF2-40B4-BE49-F238E27FC236}">
                <a16:creationId xmlns:a16="http://schemas.microsoft.com/office/drawing/2014/main" id="{74248E48-64FB-4FEC-9EEF-4792A41B42E7}"/>
              </a:ext>
            </a:extLst>
          </p:cNvPr>
          <p:cNvSpPr/>
          <p:nvPr/>
        </p:nvSpPr>
        <p:spPr bwMode="gray">
          <a:xfrm>
            <a:off x="9555006" y="1254077"/>
            <a:ext cx="2286000" cy="150876"/>
          </a:xfrm>
          <a:prstGeom prst="rect">
            <a:avLst/>
          </a:prstGeom>
          <a:solidFill>
            <a:srgbClr val="46647B"/>
          </a:solidFill>
          <a:ln w="9525" cap="flat" cmpd="sng" algn="ctr">
            <a:noFill/>
            <a:prstDash val="solid"/>
            <a:miter lim="800000"/>
          </a:ln>
          <a:effectLst/>
          <a:extLst>
            <a:ext uri="{91240B29-F687-4F45-9708-019B960494DF}">
              <a14:hiddenLine xmlns:a14="http://schemas.microsoft.com/office/drawing/2010/main" w="9525" cap="flat" cmpd="sng" algn="ctr">
                <a:solidFill>
                  <a:schemeClr val="accent1">
                    <a:lumMod val="75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FontTx/>
              <a:buNone/>
            </a:pPr>
            <a:r>
              <a:rPr lang="en-US" sz="900" b="1" i="1">
                <a:solidFill>
                  <a:srgbClr val="FFFFFF"/>
                </a:solidFill>
              </a:rPr>
              <a:t>Broader IT service players</a:t>
            </a:r>
          </a:p>
        </p:txBody>
      </p:sp>
      <p:sp>
        <p:nvSpPr>
          <p:cNvPr id="54" name="Rectangle 53">
            <a:extLst>
              <a:ext uri="{FF2B5EF4-FFF2-40B4-BE49-F238E27FC236}">
                <a16:creationId xmlns:a16="http://schemas.microsoft.com/office/drawing/2014/main" id="{8E5B524B-C6E0-4AC5-9F5C-5A49A86968F9}"/>
              </a:ext>
            </a:extLst>
          </p:cNvPr>
          <p:cNvSpPr/>
          <p:nvPr/>
        </p:nvSpPr>
        <p:spPr bwMode="gray">
          <a:xfrm>
            <a:off x="4855657" y="1254077"/>
            <a:ext cx="4454768" cy="150876"/>
          </a:xfrm>
          <a:prstGeom prst="rect">
            <a:avLst/>
          </a:prstGeom>
          <a:solidFill>
            <a:srgbClr val="EED6E5"/>
          </a:solidFill>
          <a:ln w="9525" cap="flat" cmpd="sng" algn="ctr">
            <a:noFill/>
            <a:prstDash val="solid"/>
            <a:miter lim="800000"/>
          </a:ln>
          <a:effectLst/>
          <a:extLst>
            <a:ext uri="{91240B29-F687-4F45-9708-019B960494DF}">
              <a14:hiddenLine xmlns:a14="http://schemas.microsoft.com/office/drawing/2010/main" w="9525" cap="flat" cmpd="sng" algn="ctr">
                <a:solidFill>
                  <a:schemeClr val="accent1">
                    <a:lumMod val="75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FontTx/>
              <a:buNone/>
            </a:pPr>
            <a:r>
              <a:rPr lang="en-US" sz="900" b="1" i="1">
                <a:solidFill>
                  <a:srgbClr val="000000"/>
                </a:solidFill>
              </a:rPr>
              <a:t>Core cloud services competitors</a:t>
            </a:r>
          </a:p>
        </p:txBody>
      </p:sp>
      <p:sp>
        <p:nvSpPr>
          <p:cNvPr id="63" name="Rectangle 62">
            <a:extLst>
              <a:ext uri="{FF2B5EF4-FFF2-40B4-BE49-F238E27FC236}">
                <a16:creationId xmlns:a16="http://schemas.microsoft.com/office/drawing/2014/main" id="{6431C5B7-833C-48D9-BFCE-7501462B7977}"/>
              </a:ext>
            </a:extLst>
          </p:cNvPr>
          <p:cNvSpPr/>
          <p:nvPr/>
        </p:nvSpPr>
        <p:spPr bwMode="gray">
          <a:xfrm>
            <a:off x="3561061" y="1312986"/>
            <a:ext cx="1198331" cy="4608229"/>
          </a:xfrm>
          <a:prstGeom prst="rect">
            <a:avLst/>
          </a:prstGeom>
          <a:noFill/>
          <a:ln w="12700">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Tree>
    <p:custDataLst>
      <p:tags r:id="rId1"/>
    </p:custDataLst>
    <p:extLst>
      <p:ext uri="{BB962C8B-B14F-4D97-AF65-F5344CB8AC3E}">
        <p14:creationId xmlns:p14="http://schemas.microsoft.com/office/powerpoint/2010/main" val="152555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hink-cell data - do not delete" hidden="1">
            <a:extLst>
              <a:ext uri="{FF2B5EF4-FFF2-40B4-BE49-F238E27FC236}">
                <a16:creationId xmlns:a16="http://schemas.microsoft.com/office/drawing/2014/main" id="{A70209BD-E4F0-80FD-27BB-5F6EC2163212}"/>
              </a:ext>
            </a:extLst>
          </p:cNvPr>
          <p:cNvGraphicFramePr>
            <a:graphicFrameLocks noChangeAspect="1"/>
          </p:cNvGraphicFramePr>
          <p:nvPr>
            <p:custDataLst>
              <p:tags r:id="rId2"/>
            </p:custDataLst>
            <p:extLst>
              <p:ext uri="{D42A27DB-BD31-4B8C-83A1-F6EECF244321}">
                <p14:modId xmlns:p14="http://schemas.microsoft.com/office/powerpoint/2010/main" val="3749154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484" imgH="486" progId="TCLayout.ActiveDocument.1">
                  <p:embed/>
                </p:oleObj>
              </mc:Choice>
              <mc:Fallback>
                <p:oleObj name="think-cell Slide" r:id="rId12" imgW="484" imgH="486" progId="TCLayout.ActiveDocument.1">
                  <p:embed/>
                  <p:pic>
                    <p:nvPicPr>
                      <p:cNvPr id="20" name="think-cell data - do not delete" hidden="1">
                        <a:extLst>
                          <a:ext uri="{FF2B5EF4-FFF2-40B4-BE49-F238E27FC236}">
                            <a16:creationId xmlns:a16="http://schemas.microsoft.com/office/drawing/2014/main" id="{A70209BD-E4F0-80FD-27BB-5F6EC2163212}"/>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grpSp>
        <p:nvGrpSpPr>
          <p:cNvPr id="18" name="btfpColumnIndicatorGroup2">
            <a:extLst>
              <a:ext uri="{FF2B5EF4-FFF2-40B4-BE49-F238E27FC236}">
                <a16:creationId xmlns:a16="http://schemas.microsoft.com/office/drawing/2014/main" id="{1739C074-1BFF-41A2-9DFC-021D96E6E8CB}"/>
              </a:ext>
            </a:extLst>
          </p:cNvPr>
          <p:cNvGrpSpPr/>
          <p:nvPr/>
        </p:nvGrpSpPr>
        <p:grpSpPr>
          <a:xfrm>
            <a:off x="0" y="6926580"/>
            <a:ext cx="12192000" cy="137160"/>
            <a:chOff x="0" y="6926580"/>
            <a:chExt cx="12192000" cy="137160"/>
          </a:xfrm>
        </p:grpSpPr>
        <p:sp>
          <p:nvSpPr>
            <p:cNvPr id="16" name="btfpColumnGapBlocker444098">
              <a:extLst>
                <a:ext uri="{FF2B5EF4-FFF2-40B4-BE49-F238E27FC236}">
                  <a16:creationId xmlns:a16="http://schemas.microsoft.com/office/drawing/2014/main" id="{A3FDC5ED-3764-45D6-B138-9EF934B6A3BF}"/>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lumnGapBlocker388066">
              <a:extLst>
                <a:ext uri="{FF2B5EF4-FFF2-40B4-BE49-F238E27FC236}">
                  <a16:creationId xmlns:a16="http://schemas.microsoft.com/office/drawing/2014/main" id="{7C55FDA4-FA03-45FC-94EC-4913AA47D46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115129">
              <a:extLst>
                <a:ext uri="{FF2B5EF4-FFF2-40B4-BE49-F238E27FC236}">
                  <a16:creationId xmlns:a16="http://schemas.microsoft.com/office/drawing/2014/main" id="{5401184D-1378-4AE3-BADA-4D3C5DBB296C}"/>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917770">
              <a:extLst>
                <a:ext uri="{FF2B5EF4-FFF2-40B4-BE49-F238E27FC236}">
                  <a16:creationId xmlns:a16="http://schemas.microsoft.com/office/drawing/2014/main" id="{1E22CA6B-6B5C-4519-B204-3EE27896F35E}"/>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7" name="btfpColumnIndicatorGroup1">
            <a:extLst>
              <a:ext uri="{FF2B5EF4-FFF2-40B4-BE49-F238E27FC236}">
                <a16:creationId xmlns:a16="http://schemas.microsoft.com/office/drawing/2014/main" id="{D8B621CC-41A7-4799-82FE-1050D82FA019}"/>
              </a:ext>
            </a:extLst>
          </p:cNvPr>
          <p:cNvGrpSpPr/>
          <p:nvPr/>
        </p:nvGrpSpPr>
        <p:grpSpPr>
          <a:xfrm>
            <a:off x="0" y="-205740"/>
            <a:ext cx="12192000" cy="137160"/>
            <a:chOff x="0" y="-205740"/>
            <a:chExt cx="12192000" cy="137160"/>
          </a:xfrm>
        </p:grpSpPr>
        <p:sp>
          <p:nvSpPr>
            <p:cNvPr id="15" name="btfpColumnGapBlocker690094">
              <a:extLst>
                <a:ext uri="{FF2B5EF4-FFF2-40B4-BE49-F238E27FC236}">
                  <a16:creationId xmlns:a16="http://schemas.microsoft.com/office/drawing/2014/main" id="{4EDD0475-D9F5-46A5-8C04-6DC4B47E4E1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928103">
              <a:extLst>
                <a:ext uri="{FF2B5EF4-FFF2-40B4-BE49-F238E27FC236}">
                  <a16:creationId xmlns:a16="http://schemas.microsoft.com/office/drawing/2014/main" id="{1AEFEF06-6C82-4C57-84FE-C03995B1513A}"/>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950582">
              <a:extLst>
                <a:ext uri="{FF2B5EF4-FFF2-40B4-BE49-F238E27FC236}">
                  <a16:creationId xmlns:a16="http://schemas.microsoft.com/office/drawing/2014/main" id="{E69CC0BF-272F-4CA9-9653-902C45A6EF9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264814">
              <a:extLst>
                <a:ext uri="{FF2B5EF4-FFF2-40B4-BE49-F238E27FC236}">
                  <a16:creationId xmlns:a16="http://schemas.microsoft.com/office/drawing/2014/main" id="{9088CA08-9C26-4520-8516-56F1C8480E92}"/>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8" name="btfpTable694143">
            <a:extLst>
              <a:ext uri="{FF2B5EF4-FFF2-40B4-BE49-F238E27FC236}">
                <a16:creationId xmlns:a16="http://schemas.microsoft.com/office/drawing/2014/main" id="{CE32572F-1859-46BA-88C8-5E960A6A468D}"/>
              </a:ext>
            </a:extLst>
          </p:cNvPr>
          <p:cNvGraphicFramePr>
            <a:graphicFrameLocks noGrp="1"/>
          </p:cNvGraphicFramePr>
          <p:nvPr>
            <p:custDataLst>
              <p:tags r:id="rId3"/>
            </p:custDataLst>
            <p:extLst>
              <p:ext uri="{D42A27DB-BD31-4B8C-83A1-F6EECF244321}">
                <p14:modId xmlns:p14="http://schemas.microsoft.com/office/powerpoint/2010/main" val="3091681086"/>
              </p:ext>
            </p:extLst>
          </p:nvPr>
        </p:nvGraphicFramePr>
        <p:xfrm>
          <a:off x="335778" y="1664336"/>
          <a:ext cx="11531602" cy="4589959"/>
        </p:xfrm>
        <a:graphic>
          <a:graphicData uri="http://schemas.openxmlformats.org/drawingml/2006/table">
            <a:tbl>
              <a:tblPr firstRow="1" firstCol="1">
                <a:tableStyleId>{3B4B98B0-60AC-42C2-AFA5-B58CD77FA1E5}</a:tableStyleId>
              </a:tblPr>
              <a:tblGrid>
                <a:gridCol w="673936">
                  <a:extLst>
                    <a:ext uri="{9D8B030D-6E8A-4147-A177-3AD203B41FA5}">
                      <a16:colId xmlns:a16="http://schemas.microsoft.com/office/drawing/2014/main" val="2096964525"/>
                    </a:ext>
                  </a:extLst>
                </a:gridCol>
                <a:gridCol w="554149">
                  <a:extLst>
                    <a:ext uri="{9D8B030D-6E8A-4147-A177-3AD203B41FA5}">
                      <a16:colId xmlns:a16="http://schemas.microsoft.com/office/drawing/2014/main" val="831717623"/>
                    </a:ext>
                  </a:extLst>
                </a:gridCol>
                <a:gridCol w="281640">
                  <a:extLst>
                    <a:ext uri="{9D8B030D-6E8A-4147-A177-3AD203B41FA5}">
                      <a16:colId xmlns:a16="http://schemas.microsoft.com/office/drawing/2014/main" val="1735069918"/>
                    </a:ext>
                  </a:extLst>
                </a:gridCol>
                <a:gridCol w="60567">
                  <a:extLst>
                    <a:ext uri="{9D8B030D-6E8A-4147-A177-3AD203B41FA5}">
                      <a16:colId xmlns:a16="http://schemas.microsoft.com/office/drawing/2014/main" val="1298940888"/>
                    </a:ext>
                  </a:extLst>
                </a:gridCol>
                <a:gridCol w="1992262">
                  <a:extLst>
                    <a:ext uri="{9D8B030D-6E8A-4147-A177-3AD203B41FA5}">
                      <a16:colId xmlns:a16="http://schemas.microsoft.com/office/drawing/2014/main" val="1277320213"/>
                    </a:ext>
                  </a:extLst>
                </a:gridCol>
                <a:gridCol w="1992262">
                  <a:extLst>
                    <a:ext uri="{9D8B030D-6E8A-4147-A177-3AD203B41FA5}">
                      <a16:colId xmlns:a16="http://schemas.microsoft.com/office/drawing/2014/main" val="2822370563"/>
                    </a:ext>
                  </a:extLst>
                </a:gridCol>
                <a:gridCol w="1992262">
                  <a:extLst>
                    <a:ext uri="{9D8B030D-6E8A-4147-A177-3AD203B41FA5}">
                      <a16:colId xmlns:a16="http://schemas.microsoft.com/office/drawing/2014/main" val="1244475520"/>
                    </a:ext>
                  </a:extLst>
                </a:gridCol>
                <a:gridCol w="1992262">
                  <a:extLst>
                    <a:ext uri="{9D8B030D-6E8A-4147-A177-3AD203B41FA5}">
                      <a16:colId xmlns:a16="http://schemas.microsoft.com/office/drawing/2014/main" val="4230624076"/>
                    </a:ext>
                  </a:extLst>
                </a:gridCol>
                <a:gridCol w="1992262">
                  <a:extLst>
                    <a:ext uri="{9D8B030D-6E8A-4147-A177-3AD203B41FA5}">
                      <a16:colId xmlns:a16="http://schemas.microsoft.com/office/drawing/2014/main" val="2589883314"/>
                    </a:ext>
                  </a:extLst>
                </a:gridCol>
              </a:tblGrid>
              <a:tr h="268803">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C00000"/>
                          </a:solidFill>
                          <a:effectLst/>
                          <a:latin typeface="Arial" panose="020B0604020202020204" pitchFamily="34" charset="0"/>
                        </a:rPr>
                        <a:t>Target</a:t>
                      </a:r>
                    </a:p>
                  </a:txBody>
                  <a:tcPr marL="45720" marR="45720" anchor="ctr">
                    <a:lnL>
                      <a:noFill/>
                    </a:lnL>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1</a:t>
                      </a:r>
                    </a:p>
                  </a:txBody>
                  <a:tcPr marL="45720" marR="45720"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2</a:t>
                      </a:r>
                    </a:p>
                  </a:txBody>
                  <a:tcPr marL="7620" marR="7620" marT="7620" marB="0"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3</a:t>
                      </a:r>
                    </a:p>
                  </a:txBody>
                  <a:tcPr marL="7620" marR="7620" marT="7620" marB="0"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4</a:t>
                      </a:r>
                    </a:p>
                  </a:txBody>
                  <a:tcPr marL="7620" marR="7620" marT="7620" marB="0"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896118"/>
                  </a:ext>
                </a:extLst>
              </a:tr>
              <a:tr h="1078620">
                <a:tc gridSpan="2">
                  <a:txBody>
                    <a:bodyPr/>
                    <a:lstStyle/>
                    <a:p>
                      <a:pPr marL="0" indent="0" algn="ctr">
                        <a:spcBef>
                          <a:spcPts val="600"/>
                        </a:spcBef>
                        <a:buNone/>
                      </a:pPr>
                      <a:r>
                        <a:rPr lang="en-US" sz="1000" noProof="0">
                          <a:solidFill>
                            <a:srgbClr val="104C3E"/>
                          </a:solidFill>
                          <a:latin typeface="+mn-lt"/>
                        </a:rPr>
                        <a:t>GHG </a:t>
                      </a:r>
                    </a:p>
                    <a:p>
                      <a:pPr marL="0" indent="0" algn="ctr">
                        <a:spcBef>
                          <a:spcPts val="600"/>
                        </a:spcBef>
                        <a:buNone/>
                      </a:pPr>
                      <a:r>
                        <a:rPr lang="en-US" sz="1000" noProof="0">
                          <a:solidFill>
                            <a:srgbClr val="104C3E"/>
                          </a:solidFill>
                          <a:latin typeface="+mn-lt"/>
                        </a:rPr>
                        <a:t>Emissions</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507867"/>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ctr" rtl="0" fontAlgn="ctr">
                        <a:spcBef>
                          <a:spcPts val="600"/>
                        </a:spcBef>
                        <a:buNone/>
                      </a:pPr>
                      <a:r>
                        <a:rPr lang="en-US" sz="900" b="1" i="0" u="none" strike="noStrike">
                          <a:solidFill>
                            <a:srgbClr val="000000"/>
                          </a:solidFill>
                          <a:effectLst/>
                          <a:latin typeface="+mn-lt"/>
                        </a:rPr>
                        <a:t>PPA (Power Purchase Agreements)</a:t>
                      </a:r>
                      <a:r>
                        <a:rPr lang="en-US" sz="900" b="0" i="0" u="none" strike="noStrike">
                          <a:solidFill>
                            <a:srgbClr val="000000"/>
                          </a:solidFill>
                          <a:effectLst/>
                          <a:latin typeface="+mn-lt"/>
                        </a:rPr>
                        <a:t> for </a:t>
                      </a:r>
                      <a:r>
                        <a:rPr lang="en-US" sz="900" b="1" i="0" u="none" strike="noStrike">
                          <a:solidFill>
                            <a:srgbClr val="000000"/>
                          </a:solidFill>
                          <a:effectLst/>
                          <a:latin typeface="+mn-lt"/>
                        </a:rPr>
                        <a:t>~78% </a:t>
                      </a:r>
                      <a:r>
                        <a:rPr lang="en-US" sz="900" b="0" i="0" u="none" strike="noStrike">
                          <a:solidFill>
                            <a:srgbClr val="000000"/>
                          </a:solidFill>
                          <a:effectLst/>
                          <a:latin typeface="+mn-lt"/>
                        </a:rPr>
                        <a:t>renewable energy; </a:t>
                      </a:r>
                      <a:r>
                        <a:rPr lang="en-US" sz="900" b="1" i="0" u="none" strike="noStrike">
                          <a:solidFill>
                            <a:srgbClr val="000000"/>
                          </a:solidFill>
                          <a:effectLst/>
                          <a:latin typeface="+mn-lt"/>
                        </a:rPr>
                        <a:t>carbon capture program</a:t>
                      </a:r>
                      <a:r>
                        <a:rPr lang="en-US" sz="900" b="0" i="0" u="none" strike="noStrike">
                          <a:solidFill>
                            <a:srgbClr val="000000"/>
                          </a:solidFill>
                          <a:effectLst/>
                          <a:latin typeface="+mn-lt"/>
                        </a:rPr>
                        <a:t> for Scope 1 &amp; 2 by 2025 and Scope 3 by 2030</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600"/>
                        </a:spcBef>
                        <a:buNone/>
                      </a:pPr>
                      <a:r>
                        <a:rPr lang="en-US" sz="900" b="1" i="0" u="none" strike="noStrike">
                          <a:solidFill>
                            <a:srgbClr val="000000"/>
                          </a:solidFill>
                          <a:effectLst/>
                          <a:latin typeface="+mn-lt"/>
                        </a:rPr>
                        <a:t>Developed a ‘Carbon Reduction Plan’; </a:t>
                      </a:r>
                      <a:r>
                        <a:rPr lang="en-US" sz="900" b="0" i="0" u="none" strike="noStrike">
                          <a:solidFill>
                            <a:srgbClr val="000000"/>
                          </a:solidFill>
                          <a:effectLst/>
                          <a:latin typeface="+mn-lt"/>
                        </a:rPr>
                        <a:t>deployed </a:t>
                      </a:r>
                      <a:r>
                        <a:rPr lang="en-US" sz="900" b="1" i="0" u="none" strike="noStrike">
                          <a:solidFill>
                            <a:srgbClr val="000000"/>
                          </a:solidFill>
                          <a:effectLst/>
                          <a:latin typeface="+mn-lt"/>
                        </a:rPr>
                        <a:t>smart building automation systems </a:t>
                      </a:r>
                      <a:r>
                        <a:rPr lang="en-US" sz="900" b="0" i="0" u="none" strike="noStrike">
                          <a:solidFill>
                            <a:srgbClr val="000000"/>
                          </a:solidFill>
                          <a:effectLst/>
                          <a:latin typeface="+mn-lt"/>
                        </a:rPr>
                        <a:t>in data centers and purchases </a:t>
                      </a:r>
                      <a:r>
                        <a:rPr lang="en-US" sz="900" b="1" i="0" u="none" strike="noStrike">
                          <a:solidFill>
                            <a:srgbClr val="000000"/>
                          </a:solidFill>
                          <a:effectLst/>
                          <a:latin typeface="+mn-lt"/>
                        </a:rPr>
                        <a:t>100% REGO</a:t>
                      </a:r>
                      <a:r>
                        <a:rPr lang="en-US" sz="900" b="1" i="0" u="none" strike="noStrike" baseline="30000">
                          <a:solidFill>
                            <a:srgbClr val="000000"/>
                          </a:solidFill>
                          <a:effectLst/>
                          <a:latin typeface="+mn-lt"/>
                        </a:rPr>
                        <a:t>1</a:t>
                      </a:r>
                      <a:r>
                        <a:rPr lang="en-US" sz="900" b="1" i="0" u="none" strike="noStrike">
                          <a:solidFill>
                            <a:srgbClr val="000000"/>
                          </a:solidFill>
                          <a:effectLst/>
                          <a:latin typeface="+mn-lt"/>
                        </a:rPr>
                        <a:t> </a:t>
                      </a:r>
                      <a:r>
                        <a:rPr lang="en-US" sz="900" b="0" i="0" u="none" strike="noStrike">
                          <a:solidFill>
                            <a:srgbClr val="000000"/>
                          </a:solidFill>
                          <a:effectLst/>
                          <a:latin typeface="+mn-lt"/>
                        </a:rPr>
                        <a:t>backed energy</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600"/>
                        </a:spcBef>
                        <a:buNone/>
                      </a:pPr>
                      <a:r>
                        <a:rPr lang="en-US" sz="900" b="0" i="0" u="none" strike="noStrike">
                          <a:solidFill>
                            <a:srgbClr val="000000"/>
                          </a:solidFill>
                          <a:effectLst/>
                          <a:latin typeface="+mn-lt"/>
                        </a:rPr>
                        <a:t>Its US data center operates completely on </a:t>
                      </a:r>
                      <a:r>
                        <a:rPr lang="en-US" sz="900" b="1" i="0" u="none" strike="noStrike">
                          <a:solidFill>
                            <a:srgbClr val="000000"/>
                          </a:solidFill>
                          <a:effectLst/>
                          <a:latin typeface="+mn-lt"/>
                        </a:rPr>
                        <a:t>wind power </a:t>
                      </a:r>
                      <a:r>
                        <a:rPr lang="en-US" sz="900" b="0" i="0" u="none" strike="noStrike">
                          <a:solidFill>
                            <a:srgbClr val="000000"/>
                          </a:solidFill>
                          <a:effectLst/>
                          <a:latin typeface="+mn-lt"/>
                        </a:rPr>
                        <a:t>while in UK and Germany, </a:t>
                      </a:r>
                      <a:r>
                        <a:rPr lang="en-US" sz="900" b="1" i="0" u="none" strike="noStrike">
                          <a:solidFill>
                            <a:srgbClr val="000000"/>
                          </a:solidFill>
                          <a:effectLst/>
                          <a:latin typeface="+mn-lt"/>
                        </a:rPr>
                        <a:t>100% of electricity</a:t>
                      </a:r>
                      <a:r>
                        <a:rPr lang="en-US" sz="900" b="0" i="0" u="none" strike="noStrike">
                          <a:solidFill>
                            <a:srgbClr val="000000"/>
                          </a:solidFill>
                          <a:effectLst/>
                          <a:latin typeface="+mn-lt"/>
                        </a:rPr>
                        <a:t> comes from </a:t>
                      </a:r>
                      <a:r>
                        <a:rPr lang="en-US" sz="900" b="1" i="0" u="none" strike="noStrike">
                          <a:solidFill>
                            <a:srgbClr val="000000"/>
                          </a:solidFill>
                          <a:effectLst/>
                          <a:latin typeface="+mn-lt"/>
                        </a:rPr>
                        <a:t>renewable sources</a:t>
                      </a:r>
                      <a:endParaRPr lang="en-US" sz="900" b="1" i="0" u="none" strike="noStrike">
                        <a:solidFill>
                          <a:schemeClr val="tx1"/>
                        </a:solidFill>
                        <a:effectLst/>
                        <a:latin typeface="+mn-lt"/>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marR="0" lvl="0" indent="0" algn="ctr" defTabSz="711200" rtl="0" eaLnBrk="1" fontAlgn="ctr" latinLnBrk="0" hangingPunct="1">
                        <a:lnSpc>
                          <a:spcPct val="100000"/>
                        </a:lnSpc>
                        <a:spcBef>
                          <a:spcPts val="600"/>
                        </a:spcBef>
                        <a:spcAft>
                          <a:spcPts val="0"/>
                        </a:spcAft>
                        <a:buClrTx/>
                        <a:buSzTx/>
                        <a:buFontTx/>
                        <a:buNone/>
                        <a:tabLst/>
                        <a:defRPr/>
                      </a:pPr>
                      <a:r>
                        <a:rPr lang="en-US" sz="900" b="0" i="0" u="none" strike="noStrike">
                          <a:solidFill>
                            <a:srgbClr val="000000"/>
                          </a:solidFill>
                          <a:effectLst/>
                          <a:latin typeface="+mn-lt"/>
                        </a:rPr>
                        <a:t>All data centers run on </a:t>
                      </a:r>
                      <a:r>
                        <a:rPr lang="en-US" sz="900" b="1" i="0" u="none" strike="noStrike">
                          <a:solidFill>
                            <a:srgbClr val="000000"/>
                          </a:solidFill>
                          <a:effectLst/>
                          <a:latin typeface="+mn-lt"/>
                        </a:rPr>
                        <a:t>100% renewable energy; 20% power </a:t>
                      </a:r>
                      <a:r>
                        <a:rPr lang="en-US" sz="900" b="0" i="0" u="none" strike="noStrike">
                          <a:solidFill>
                            <a:srgbClr val="000000"/>
                          </a:solidFill>
                          <a:effectLst/>
                          <a:latin typeface="+mn-lt"/>
                        </a:rPr>
                        <a:t>from </a:t>
                      </a:r>
                      <a:r>
                        <a:rPr lang="en-US" sz="900" b="1" i="0" u="none" strike="noStrike">
                          <a:solidFill>
                            <a:srgbClr val="000000"/>
                          </a:solidFill>
                          <a:effectLst/>
                          <a:latin typeface="+mn-lt"/>
                        </a:rPr>
                        <a:t>PPA</a:t>
                      </a:r>
                      <a:r>
                        <a:rPr lang="en-US" sz="900" b="0" i="0" u="none" strike="noStrike">
                          <a:solidFill>
                            <a:srgbClr val="000000"/>
                          </a:solidFill>
                          <a:effectLst/>
                          <a:latin typeface="+mn-lt"/>
                        </a:rPr>
                        <a:t> by 2035; </a:t>
                      </a:r>
                      <a:r>
                        <a:rPr lang="en-US" sz="900" b="1" i="0" u="none" strike="noStrike">
                          <a:solidFill>
                            <a:srgbClr val="000000"/>
                          </a:solidFill>
                          <a:effectLst/>
                          <a:latin typeface="+mn-lt"/>
                        </a:rPr>
                        <a:t>reduced storage power consumption</a:t>
                      </a:r>
                      <a:r>
                        <a:rPr lang="en-US" sz="900" b="0" i="0" u="none" strike="noStrike">
                          <a:solidFill>
                            <a:srgbClr val="000000"/>
                          </a:solidFill>
                          <a:effectLst/>
                          <a:latin typeface="+mn-lt"/>
                        </a:rPr>
                        <a:t> by </a:t>
                      </a:r>
                      <a:r>
                        <a:rPr lang="en-US" sz="900" b="1" i="0" u="none" strike="noStrike">
                          <a:solidFill>
                            <a:srgbClr val="000000"/>
                          </a:solidFill>
                          <a:effectLst/>
                          <a:latin typeface="+mn-lt"/>
                        </a:rPr>
                        <a:t>20% through densification</a:t>
                      </a:r>
                      <a:r>
                        <a:rPr lang="en-US" sz="900" b="0" i="0" u="none" strike="noStrike">
                          <a:solidFill>
                            <a:srgbClr val="000000"/>
                          </a:solidFill>
                          <a:effectLst/>
                          <a:latin typeface="+mn-lt"/>
                        </a:rPr>
                        <a:t> of storage servers </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indent="0" algn="ctr" rtl="0" fontAlgn="ctr">
                        <a:spcBef>
                          <a:spcPts val="600"/>
                        </a:spcBef>
                        <a:buNone/>
                      </a:pPr>
                      <a:r>
                        <a:rPr lang="en-US" sz="900" b="1" i="0" u="none" strike="noStrike">
                          <a:solidFill>
                            <a:srgbClr val="000000"/>
                          </a:solidFill>
                          <a:effectLst/>
                          <a:latin typeface="+mn-lt"/>
                        </a:rPr>
                        <a:t>Reduced energy consumption by 50% </a:t>
                      </a:r>
                      <a:r>
                        <a:rPr lang="en-US" sz="900" b="0" i="0" u="none" strike="noStrike">
                          <a:solidFill>
                            <a:srgbClr val="000000"/>
                          </a:solidFill>
                          <a:effectLst/>
                          <a:latin typeface="+mn-lt"/>
                        </a:rPr>
                        <a:t>by installing a heat removal system; </a:t>
                      </a:r>
                      <a:r>
                        <a:rPr lang="en-US" sz="900" b="1" i="0" u="none" strike="noStrike">
                          <a:solidFill>
                            <a:srgbClr val="000000"/>
                          </a:solidFill>
                          <a:effectLst/>
                          <a:latin typeface="+mn-lt"/>
                        </a:rPr>
                        <a:t>purchases REGO</a:t>
                      </a:r>
                      <a:r>
                        <a:rPr lang="en-US" sz="900" b="1" i="0" u="none" strike="noStrike" baseline="30000">
                          <a:solidFill>
                            <a:srgbClr val="000000"/>
                          </a:solidFill>
                          <a:effectLst/>
                          <a:latin typeface="+mn-lt"/>
                        </a:rPr>
                        <a:t>1</a:t>
                      </a:r>
                      <a:r>
                        <a:rPr lang="en-US" sz="900" b="1" i="0" u="none" strike="noStrike">
                          <a:solidFill>
                            <a:srgbClr val="000000"/>
                          </a:solidFill>
                          <a:effectLst/>
                          <a:latin typeface="+mn-lt"/>
                        </a:rPr>
                        <a:t> certified renewable electricity</a:t>
                      </a:r>
                      <a:endParaRPr lang="en-US" sz="900" b="0" i="0" u="none" strike="noStrike">
                        <a:solidFill>
                          <a:srgbClr val="000000"/>
                        </a:solidFill>
                        <a:effectLst/>
                        <a:latin typeface="+mn-lt"/>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814466346"/>
                  </a:ext>
                </a:extLst>
              </a:tr>
              <a:tr h="858318">
                <a:tc gridSpan="2">
                  <a:txBody>
                    <a:bodyPr/>
                    <a:lstStyle/>
                    <a:p>
                      <a:pPr marL="0" indent="0" algn="ctr">
                        <a:spcBef>
                          <a:spcPts val="600"/>
                        </a:spcBef>
                        <a:buNone/>
                      </a:pPr>
                      <a:r>
                        <a:rPr lang="en-US" sz="1000" noProof="0">
                          <a:solidFill>
                            <a:srgbClr val="104C3E"/>
                          </a:solidFill>
                          <a:latin typeface="+mn-lt"/>
                        </a:rPr>
                        <a:t>Water Stewardship</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507867"/>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ctr">
                        <a:spcBef>
                          <a:spcPts val="600"/>
                        </a:spcBef>
                        <a:buNone/>
                      </a:pPr>
                      <a:r>
                        <a:rPr lang="en-US" sz="900" b="0">
                          <a:latin typeface="+mn-lt"/>
                        </a:rPr>
                        <a:t>Measures </a:t>
                      </a:r>
                      <a:r>
                        <a:rPr lang="en-US" sz="900" b="1">
                          <a:latin typeface="+mn-lt"/>
                        </a:rPr>
                        <a:t>Water Usage Effectiveness (WUE) </a:t>
                      </a:r>
                      <a:r>
                        <a:rPr lang="en-US" sz="900" b="0">
                          <a:latin typeface="+mn-lt"/>
                        </a:rPr>
                        <a:t>for datacenter operations (</a:t>
                      </a:r>
                      <a:r>
                        <a:rPr lang="en-US" sz="900" b="1">
                          <a:latin typeface="+mn-lt"/>
                        </a:rPr>
                        <a:t>0.17-0.20 L/kWh </a:t>
                      </a:r>
                      <a:r>
                        <a:rPr lang="en-US" sz="900" b="0">
                          <a:latin typeface="+mn-lt"/>
                        </a:rPr>
                        <a:t>in 2021)</a:t>
                      </a:r>
                    </a:p>
                  </a:txBody>
                  <a:tcPr marL="18288" marR="18288"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600"/>
                        </a:spcBef>
                        <a:buNone/>
                      </a:pPr>
                      <a:r>
                        <a:rPr lang="en-US" sz="900" b="0" i="0" u="none" strike="noStrike">
                          <a:solidFill>
                            <a:srgbClr val="000000"/>
                          </a:solidFill>
                          <a:effectLst/>
                          <a:latin typeface="+mn-lt"/>
                        </a:rPr>
                        <a:t>Utilizes </a:t>
                      </a:r>
                      <a:r>
                        <a:rPr lang="en-US" sz="900" b="1" i="0" u="none" strike="noStrike">
                          <a:solidFill>
                            <a:srgbClr val="000000"/>
                          </a:solidFill>
                          <a:effectLst/>
                          <a:latin typeface="+mn-lt"/>
                        </a:rPr>
                        <a:t>condensate from HVAC</a:t>
                      </a:r>
                      <a:r>
                        <a:rPr lang="en-US" sz="900" b="0" i="0" u="none" strike="noStrike">
                          <a:solidFill>
                            <a:srgbClr val="000000"/>
                          </a:solidFill>
                          <a:effectLst/>
                          <a:latin typeface="+mn-lt"/>
                        </a:rPr>
                        <a:t> units for landscaping and cooling towers; uses </a:t>
                      </a:r>
                      <a:r>
                        <a:rPr lang="en-US" sz="900" b="1" i="0" u="none" strike="noStrike">
                          <a:solidFill>
                            <a:srgbClr val="000000"/>
                          </a:solidFill>
                          <a:effectLst/>
                          <a:latin typeface="+mn-lt"/>
                        </a:rPr>
                        <a:t>stored rainwater </a:t>
                      </a:r>
                      <a:r>
                        <a:rPr lang="en-US" sz="900" b="0" i="0" u="none" strike="noStrike">
                          <a:solidFill>
                            <a:srgbClr val="000000"/>
                          </a:solidFill>
                          <a:effectLst/>
                          <a:latin typeface="+mn-lt"/>
                        </a:rPr>
                        <a:t>for flushing systems</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600"/>
                        </a:spcBef>
                        <a:buNone/>
                      </a:pPr>
                      <a:r>
                        <a:rPr lang="en-US" sz="900" b="0" i="1" u="none" strike="noStrike">
                          <a:solidFill>
                            <a:srgbClr val="000000"/>
                          </a:solidFill>
                          <a:effectLst/>
                          <a:latin typeface="+mn-lt"/>
                        </a:rPr>
                        <a:t>No information available</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pattFill prst="ltUpDiag">
                      <a:fgClr>
                        <a:schemeClr val="accent2"/>
                      </a:fgClr>
                      <a:bgClr>
                        <a:schemeClr val="bg1"/>
                      </a:bgClr>
                    </a:pattFill>
                  </a:tcPr>
                </a:tc>
                <a:tc>
                  <a:txBody>
                    <a:bodyPr/>
                    <a:lstStyle/>
                    <a:p>
                      <a:pPr marL="0" marR="0" lvl="0" indent="0" algn="ctr" defTabSz="711200" rtl="0" eaLnBrk="1" fontAlgn="ctr" latinLnBrk="0" hangingPunct="1">
                        <a:lnSpc>
                          <a:spcPct val="100000"/>
                        </a:lnSpc>
                        <a:spcBef>
                          <a:spcPts val="600"/>
                        </a:spcBef>
                        <a:spcAft>
                          <a:spcPts val="0"/>
                        </a:spcAft>
                        <a:buClrTx/>
                        <a:buSzTx/>
                        <a:buNone/>
                        <a:tabLst/>
                        <a:defRPr/>
                      </a:pPr>
                      <a:r>
                        <a:rPr lang="en-US" sz="900" b="0" i="0" u="none" strike="noStrike">
                          <a:solidFill>
                            <a:srgbClr val="000000"/>
                          </a:solidFill>
                          <a:effectLst/>
                          <a:latin typeface="+mn-lt"/>
                        </a:rPr>
                        <a:t>Measures </a:t>
                      </a:r>
                      <a:r>
                        <a:rPr lang="en-US" sz="900" b="1" i="0" u="none" strike="noStrike">
                          <a:solidFill>
                            <a:srgbClr val="000000"/>
                          </a:solidFill>
                          <a:effectLst/>
                          <a:latin typeface="+mn-lt"/>
                        </a:rPr>
                        <a:t>WUE </a:t>
                      </a:r>
                      <a:r>
                        <a:rPr lang="en-US" sz="900" b="0" i="0" u="none" strike="noStrike">
                          <a:solidFill>
                            <a:srgbClr val="000000"/>
                          </a:solidFill>
                          <a:effectLst/>
                          <a:latin typeface="+mn-lt"/>
                        </a:rPr>
                        <a:t>for datacenter operations (</a:t>
                      </a:r>
                      <a:r>
                        <a:rPr lang="en-US" sz="900" b="1" i="0" u="none" strike="noStrike">
                          <a:solidFill>
                            <a:srgbClr val="000000"/>
                          </a:solidFill>
                          <a:effectLst/>
                          <a:latin typeface="+mn-lt"/>
                        </a:rPr>
                        <a:t>0-0.15 L/kWh in 2020</a:t>
                      </a:r>
                      <a:r>
                        <a:rPr lang="en-US" sz="900" b="0" i="0" u="none" strike="noStrike">
                          <a:solidFill>
                            <a:srgbClr val="000000"/>
                          </a:solidFill>
                          <a:effectLst/>
                          <a:latin typeface="+mn-lt"/>
                        </a:rPr>
                        <a:t>); installed an </a:t>
                      </a:r>
                      <a:r>
                        <a:rPr lang="en-US" sz="900" b="1" i="0" u="none" strike="noStrike">
                          <a:solidFill>
                            <a:srgbClr val="000000"/>
                          </a:solidFill>
                          <a:effectLst/>
                          <a:latin typeface="+mn-lt"/>
                        </a:rPr>
                        <a:t>adiabatic cooling system</a:t>
                      </a:r>
                      <a:r>
                        <a:rPr lang="en-US" sz="900" b="0" i="0" u="none" strike="noStrike">
                          <a:solidFill>
                            <a:srgbClr val="000000"/>
                          </a:solidFill>
                          <a:effectLst/>
                          <a:latin typeface="+mn-lt"/>
                        </a:rPr>
                        <a:t> consuming minimal water</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indent="0" algn="ctr" rtl="0" fontAlgn="ctr">
                        <a:spcBef>
                          <a:spcPts val="600"/>
                        </a:spcBef>
                        <a:buNone/>
                      </a:pPr>
                      <a:r>
                        <a:rPr lang="en-US" sz="900" b="0" i="1" u="none" strike="noStrike">
                          <a:solidFill>
                            <a:srgbClr val="000000"/>
                          </a:solidFill>
                          <a:effectLst/>
                          <a:latin typeface="+mn-lt"/>
                        </a:rPr>
                        <a:t>No information available</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pattFill prst="ltUpDiag">
                      <a:fgClr>
                        <a:schemeClr val="accent2"/>
                      </a:fgClr>
                      <a:bgClr>
                        <a:schemeClr val="bg1"/>
                      </a:bgClr>
                    </a:pattFill>
                  </a:tcPr>
                </a:tc>
                <a:extLst>
                  <a:ext uri="{0D108BD9-81ED-4DB2-BD59-A6C34878D82A}">
                    <a16:rowId xmlns:a16="http://schemas.microsoft.com/office/drawing/2014/main" val="2496115540"/>
                  </a:ext>
                </a:extLst>
              </a:tr>
              <a:tr h="1049056">
                <a:tc gridSpan="2">
                  <a:txBody>
                    <a:bodyPr/>
                    <a:lstStyle/>
                    <a:p>
                      <a:pPr marL="0" indent="0" algn="ctr">
                        <a:spcBef>
                          <a:spcPts val="600"/>
                        </a:spcBef>
                        <a:buNone/>
                      </a:pPr>
                      <a:r>
                        <a:rPr lang="en-US" sz="1000" b="1" kern="1200" noProof="0">
                          <a:solidFill>
                            <a:srgbClr val="104C3E"/>
                          </a:solidFill>
                          <a:latin typeface="+mn-lt"/>
                          <a:ea typeface="+mn-ea"/>
                          <a:cs typeface="+mn-cs"/>
                        </a:rPr>
                        <a:t>Waste Management</a:t>
                      </a:r>
                      <a:endParaRPr lang="en-US" sz="1000" noProof="0">
                        <a:solidFill>
                          <a:srgbClr val="104C3E"/>
                        </a:solidFill>
                        <a:latin typeface="+mn-lt"/>
                      </a:endParaRP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507867"/>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ctr" fontAlgn="b">
                        <a:spcBef>
                          <a:spcPts val="600"/>
                        </a:spcBef>
                        <a:buNone/>
                      </a:pPr>
                      <a:r>
                        <a:rPr lang="en-US" sz="900" b="0" i="0" u="none" strike="noStrike">
                          <a:solidFill>
                            <a:srgbClr val="000000"/>
                          </a:solidFill>
                          <a:effectLst/>
                          <a:latin typeface="+mn-lt"/>
                        </a:rPr>
                        <a:t>Recycles components to expand their overall lifecycle with ~</a:t>
                      </a:r>
                      <a:r>
                        <a:rPr lang="en-US" sz="900" b="1" i="0" u="none" strike="noStrike">
                          <a:solidFill>
                            <a:srgbClr val="000000"/>
                          </a:solidFill>
                          <a:effectLst/>
                          <a:latin typeface="+mn-lt"/>
                        </a:rPr>
                        <a:t>20% components </a:t>
                      </a:r>
                      <a:r>
                        <a:rPr lang="en-US" sz="900" b="0" i="0" u="none" strike="noStrike">
                          <a:solidFill>
                            <a:srgbClr val="000000"/>
                          </a:solidFill>
                          <a:effectLst/>
                          <a:latin typeface="+mn-lt"/>
                        </a:rPr>
                        <a:t>being in their </a:t>
                      </a:r>
                      <a:r>
                        <a:rPr lang="en-US" sz="900" b="1" i="0" u="none" strike="noStrike">
                          <a:solidFill>
                            <a:srgbClr val="000000"/>
                          </a:solidFill>
                          <a:effectLst/>
                          <a:latin typeface="+mn-lt"/>
                        </a:rPr>
                        <a:t>2</a:t>
                      </a:r>
                      <a:r>
                        <a:rPr lang="en-US" sz="900" b="1" i="0" u="none" strike="noStrike" baseline="30000">
                          <a:solidFill>
                            <a:srgbClr val="000000"/>
                          </a:solidFill>
                          <a:effectLst/>
                          <a:latin typeface="+mn-lt"/>
                        </a:rPr>
                        <a:t>nd</a:t>
                      </a:r>
                      <a:r>
                        <a:rPr lang="en-US" sz="900" b="1" i="0" u="none" strike="noStrike">
                          <a:solidFill>
                            <a:srgbClr val="000000"/>
                          </a:solidFill>
                          <a:effectLst/>
                          <a:latin typeface="+mn-lt"/>
                        </a:rPr>
                        <a:t> or 3</a:t>
                      </a:r>
                      <a:r>
                        <a:rPr lang="en-US" sz="900" b="1" i="0" u="none" strike="noStrike" baseline="30000">
                          <a:solidFill>
                            <a:srgbClr val="000000"/>
                          </a:solidFill>
                          <a:effectLst/>
                          <a:latin typeface="+mn-lt"/>
                        </a:rPr>
                        <a:t>rd</a:t>
                      </a:r>
                      <a:r>
                        <a:rPr lang="en-US" sz="900" b="1" i="0" u="none" strike="noStrike">
                          <a:solidFill>
                            <a:srgbClr val="000000"/>
                          </a:solidFill>
                          <a:effectLst/>
                          <a:latin typeface="+mn-lt"/>
                        </a:rPr>
                        <a:t> lifecycle; </a:t>
                      </a:r>
                      <a:r>
                        <a:rPr lang="en-US" sz="900" b="0" i="0" u="none" strike="noStrike">
                          <a:solidFill>
                            <a:srgbClr val="000000"/>
                          </a:solidFill>
                          <a:effectLst/>
                          <a:latin typeface="+mn-lt"/>
                        </a:rPr>
                        <a:t>servers are fully </a:t>
                      </a:r>
                      <a:r>
                        <a:rPr lang="en-US" sz="900" b="1" i="0" u="none" strike="noStrike">
                          <a:solidFill>
                            <a:srgbClr val="000000"/>
                          </a:solidFill>
                          <a:effectLst/>
                          <a:latin typeface="+mn-lt"/>
                        </a:rPr>
                        <a:t>recyclable</a:t>
                      </a:r>
                      <a:r>
                        <a:rPr lang="en-US" sz="900" b="0" i="0" u="none" strike="noStrike">
                          <a:solidFill>
                            <a:srgbClr val="000000"/>
                          </a:solidFill>
                          <a:effectLst/>
                          <a:latin typeface="+mn-lt"/>
                        </a:rPr>
                        <a:t>, with components </a:t>
                      </a:r>
                      <a:r>
                        <a:rPr lang="en-US" sz="900" b="1" i="0" u="none" strike="noStrike">
                          <a:solidFill>
                            <a:srgbClr val="000000"/>
                          </a:solidFill>
                          <a:effectLst/>
                          <a:latin typeface="+mn-lt"/>
                        </a:rPr>
                        <a:t>easy to reuse, recycle </a:t>
                      </a:r>
                      <a:r>
                        <a:rPr lang="en-US" sz="900" b="0" i="0" u="none" strike="noStrike">
                          <a:solidFill>
                            <a:srgbClr val="000000"/>
                          </a:solidFill>
                          <a:effectLst/>
                          <a:latin typeface="+mn-lt"/>
                        </a:rPr>
                        <a:t>and </a:t>
                      </a:r>
                      <a:r>
                        <a:rPr lang="en-US" sz="900" b="1" i="0" u="none" strike="noStrike">
                          <a:solidFill>
                            <a:srgbClr val="000000"/>
                          </a:solidFill>
                          <a:effectLst/>
                          <a:latin typeface="+mn-lt"/>
                        </a:rPr>
                        <a:t>repair</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indent="0" algn="ctr" fontAlgn="b">
                        <a:spcBef>
                          <a:spcPts val="600"/>
                        </a:spcBef>
                        <a:buNone/>
                      </a:pPr>
                      <a:r>
                        <a:rPr lang="en-US" sz="900" b="0" i="0" u="none" strike="noStrike">
                          <a:solidFill>
                            <a:srgbClr val="000000"/>
                          </a:solidFill>
                          <a:effectLst/>
                          <a:latin typeface="+mn-lt"/>
                        </a:rPr>
                        <a:t>Implemented </a:t>
                      </a:r>
                      <a:r>
                        <a:rPr lang="en-US" sz="900" b="1" i="0" u="none" strike="noStrike">
                          <a:solidFill>
                            <a:srgbClr val="000000"/>
                          </a:solidFill>
                          <a:effectLst/>
                          <a:latin typeface="+mn-lt"/>
                        </a:rPr>
                        <a:t>battery recycling programs; </a:t>
                      </a:r>
                      <a:r>
                        <a:rPr lang="en-US" sz="900" b="0" i="0" u="none" strike="noStrike">
                          <a:solidFill>
                            <a:srgbClr val="000000"/>
                          </a:solidFill>
                          <a:effectLst/>
                          <a:latin typeface="+mn-lt"/>
                        </a:rPr>
                        <a:t>maintains </a:t>
                      </a:r>
                      <a:r>
                        <a:rPr lang="en-US" sz="900" b="1" i="0" u="none" strike="noStrike">
                          <a:solidFill>
                            <a:srgbClr val="000000"/>
                          </a:solidFill>
                          <a:effectLst/>
                          <a:latin typeface="+mn-lt"/>
                        </a:rPr>
                        <a:t>100% equipment packaging waste recycling </a:t>
                      </a:r>
                      <a:r>
                        <a:rPr lang="en-US" sz="900" b="0" i="0" u="none" strike="noStrike">
                          <a:solidFill>
                            <a:srgbClr val="000000"/>
                          </a:solidFill>
                          <a:effectLst/>
                          <a:latin typeface="+mn-lt"/>
                        </a:rPr>
                        <a:t>and zero landfill sites</a:t>
                      </a:r>
                      <a:endParaRPr lang="en-US" sz="900" b="0" i="0" u="none" strike="noStrike" baseline="30000">
                        <a:solidFill>
                          <a:srgbClr val="000000"/>
                        </a:solidFill>
                        <a:effectLst/>
                        <a:latin typeface="+mn-lt"/>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600"/>
                        </a:spcBef>
                        <a:buNone/>
                      </a:pPr>
                      <a:r>
                        <a:rPr lang="en-US" sz="900" b="1" i="0" u="none" strike="noStrike">
                          <a:solidFill>
                            <a:srgbClr val="000000"/>
                          </a:solidFill>
                          <a:effectLst/>
                          <a:latin typeface="+mn-lt"/>
                        </a:rPr>
                        <a:t>Recycles</a:t>
                      </a:r>
                      <a:r>
                        <a:rPr lang="en-US" sz="900" b="0" i="0" u="none" strike="noStrike">
                          <a:solidFill>
                            <a:srgbClr val="000000"/>
                          </a:solidFill>
                          <a:effectLst/>
                          <a:latin typeface="+mn-lt"/>
                        </a:rPr>
                        <a:t> and disposes of </a:t>
                      </a:r>
                      <a:r>
                        <a:rPr lang="en-US" sz="900" b="1" i="0" u="none" strike="noStrike">
                          <a:solidFill>
                            <a:srgbClr val="000000"/>
                          </a:solidFill>
                          <a:effectLst/>
                          <a:latin typeface="+mn-lt"/>
                        </a:rPr>
                        <a:t>servers</a:t>
                      </a:r>
                      <a:r>
                        <a:rPr lang="en-US" sz="900" b="0" i="0" u="none" strike="noStrike">
                          <a:solidFill>
                            <a:srgbClr val="000000"/>
                          </a:solidFill>
                          <a:effectLst/>
                          <a:latin typeface="+mn-lt"/>
                        </a:rPr>
                        <a:t> that are at the end of their service lives</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marR="0" lvl="0" indent="0" algn="ctr" defTabSz="711200" rtl="0" eaLnBrk="1" fontAlgn="ctr" latinLnBrk="0" hangingPunct="1">
                        <a:lnSpc>
                          <a:spcPct val="100000"/>
                        </a:lnSpc>
                        <a:spcBef>
                          <a:spcPts val="600"/>
                        </a:spcBef>
                        <a:spcAft>
                          <a:spcPts val="0"/>
                        </a:spcAft>
                        <a:buClrTx/>
                        <a:buSzTx/>
                        <a:buFontTx/>
                        <a:buNone/>
                        <a:tabLst/>
                        <a:defRPr/>
                      </a:pPr>
                      <a:r>
                        <a:rPr lang="en-US" sz="900" b="1" i="0" u="none" strike="noStrike">
                          <a:solidFill>
                            <a:srgbClr val="000000"/>
                          </a:solidFill>
                          <a:effectLst/>
                          <a:latin typeface="+mn-lt"/>
                        </a:rPr>
                        <a:t>Increased</a:t>
                      </a:r>
                      <a:r>
                        <a:rPr lang="en-US" sz="900" b="0" i="0" u="none" strike="noStrike">
                          <a:solidFill>
                            <a:srgbClr val="000000"/>
                          </a:solidFill>
                          <a:effectLst/>
                          <a:latin typeface="+mn-lt"/>
                        </a:rPr>
                        <a:t> </a:t>
                      </a:r>
                      <a:r>
                        <a:rPr lang="en-US" sz="900" b="1" i="0" u="none" strike="noStrike">
                          <a:solidFill>
                            <a:srgbClr val="000000"/>
                          </a:solidFill>
                          <a:effectLst/>
                          <a:latin typeface="+mn-lt"/>
                        </a:rPr>
                        <a:t>avg. lifespan </a:t>
                      </a:r>
                      <a:r>
                        <a:rPr lang="en-US" sz="900" b="0" i="0" u="none" strike="noStrike">
                          <a:solidFill>
                            <a:srgbClr val="000000"/>
                          </a:solidFill>
                          <a:effectLst/>
                          <a:latin typeface="+mn-lt"/>
                        </a:rPr>
                        <a:t>of equipment through preventive measures (~</a:t>
                      </a:r>
                      <a:r>
                        <a:rPr lang="en-US" sz="900" b="1" i="0" u="none" strike="noStrike">
                          <a:solidFill>
                            <a:srgbClr val="000000"/>
                          </a:solidFill>
                          <a:effectLst/>
                          <a:latin typeface="+mn-lt"/>
                        </a:rPr>
                        <a:t>80% of servers</a:t>
                      </a:r>
                      <a:r>
                        <a:rPr lang="en-US" sz="900" b="0" i="0" u="none" strike="noStrike">
                          <a:solidFill>
                            <a:srgbClr val="000000"/>
                          </a:solidFill>
                          <a:effectLst/>
                          <a:latin typeface="+mn-lt"/>
                        </a:rPr>
                        <a:t> have </a:t>
                      </a:r>
                      <a:r>
                        <a:rPr lang="en-US" sz="900" b="1" i="0" u="none" strike="noStrike">
                          <a:solidFill>
                            <a:srgbClr val="000000"/>
                          </a:solidFill>
                          <a:effectLst/>
                          <a:latin typeface="+mn-lt"/>
                        </a:rPr>
                        <a:t>&gt;7 years </a:t>
                      </a:r>
                      <a:r>
                        <a:rPr lang="en-US" sz="900" b="0" i="0" u="none" strike="noStrike">
                          <a:solidFill>
                            <a:srgbClr val="000000"/>
                          </a:solidFill>
                          <a:effectLst/>
                          <a:latin typeface="+mn-lt"/>
                        </a:rPr>
                        <a:t>of stock age); has </a:t>
                      </a:r>
                      <a:r>
                        <a:rPr lang="en-US" sz="900" b="1" i="0" u="none" strike="noStrike">
                          <a:solidFill>
                            <a:srgbClr val="000000"/>
                          </a:solidFill>
                          <a:effectLst/>
                          <a:latin typeface="+mn-lt"/>
                        </a:rPr>
                        <a:t>block storage offering</a:t>
                      </a:r>
                      <a:r>
                        <a:rPr lang="en-US" sz="900" b="0" i="0" u="none" strike="noStrike">
                          <a:solidFill>
                            <a:srgbClr val="000000"/>
                          </a:solidFill>
                          <a:effectLst/>
                          <a:latin typeface="+mn-lt"/>
                        </a:rPr>
                        <a:t> built out of </a:t>
                      </a:r>
                      <a:r>
                        <a:rPr lang="en-US" sz="900" b="1" i="0" u="none" strike="noStrike">
                          <a:solidFill>
                            <a:srgbClr val="000000"/>
                          </a:solidFill>
                          <a:effectLst/>
                          <a:latin typeface="+mn-lt"/>
                        </a:rPr>
                        <a:t>recycled materials </a:t>
                      </a:r>
                    </a:p>
                    <a:p>
                      <a:pPr marL="0" indent="0" algn="ctr" rtl="0" fontAlgn="ctr">
                        <a:spcBef>
                          <a:spcPts val="600"/>
                        </a:spcBef>
                        <a:buNone/>
                      </a:pPr>
                      <a:endParaRPr lang="en-US" sz="900" b="0" i="0" u="none" strike="noStrike">
                        <a:solidFill>
                          <a:srgbClr val="000000"/>
                        </a:solidFill>
                        <a:effectLst/>
                        <a:latin typeface="+mn-lt"/>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indent="0" algn="ctr" rtl="0" fontAlgn="ctr">
                        <a:spcBef>
                          <a:spcPts val="600"/>
                        </a:spcBef>
                        <a:buNone/>
                      </a:pPr>
                      <a:r>
                        <a:rPr lang="en-US" sz="900" b="1" i="0" u="none" strike="noStrike">
                          <a:solidFill>
                            <a:srgbClr val="000000"/>
                          </a:solidFill>
                          <a:effectLst/>
                          <a:latin typeface="+mn-lt"/>
                        </a:rPr>
                        <a:t>Reuses and recycles materials </a:t>
                      </a:r>
                      <a:r>
                        <a:rPr lang="en-US" sz="900" b="0" i="0" u="none" strike="noStrike">
                          <a:solidFill>
                            <a:srgbClr val="000000"/>
                          </a:solidFill>
                          <a:effectLst/>
                          <a:latin typeface="+mn-lt"/>
                        </a:rPr>
                        <a:t>and disposes of waste in an environmentally responsible way</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395052700"/>
                  </a:ext>
                </a:extLst>
              </a:tr>
              <a:tr h="1335162">
                <a:tc gridSpan="2">
                  <a:txBody>
                    <a:bodyPr/>
                    <a:lstStyle/>
                    <a:p>
                      <a:pPr marL="0" indent="0" algn="ctr">
                        <a:spcBef>
                          <a:spcPts val="600"/>
                        </a:spcBef>
                        <a:buNone/>
                      </a:pPr>
                      <a:r>
                        <a:rPr lang="en-US" sz="1000" noProof="0">
                          <a:solidFill>
                            <a:srgbClr val="973B74"/>
                          </a:solidFill>
                          <a:latin typeface="+mn-lt"/>
                        </a:rPr>
                        <a:t>Labor </a:t>
                      </a:r>
                    </a:p>
                    <a:p>
                      <a:pPr marL="0" indent="0" algn="ctr">
                        <a:spcBef>
                          <a:spcPts val="600"/>
                        </a:spcBef>
                        <a:buNone/>
                      </a:pPr>
                      <a:r>
                        <a:rPr lang="en-US" sz="1000" noProof="0">
                          <a:solidFill>
                            <a:srgbClr val="973B74"/>
                          </a:solidFill>
                          <a:latin typeface="+mn-lt"/>
                        </a:rPr>
                        <a:t>Practices</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973B74"/>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ctr" fontAlgn="b">
                        <a:spcBef>
                          <a:spcPts val="600"/>
                        </a:spcBef>
                        <a:buNone/>
                      </a:pPr>
                      <a:r>
                        <a:rPr lang="en-US" sz="900" b="0" i="0" u="none" strike="noStrike">
                          <a:solidFill>
                            <a:srgbClr val="000000"/>
                          </a:solidFill>
                          <a:effectLst/>
                          <a:latin typeface="+mn-lt"/>
                        </a:rPr>
                        <a:t>Offers </a:t>
                      </a:r>
                      <a:r>
                        <a:rPr lang="en-US" sz="900" b="1" i="0" u="none" strike="noStrike">
                          <a:solidFill>
                            <a:srgbClr val="000000"/>
                          </a:solidFill>
                          <a:effectLst/>
                          <a:latin typeface="+mn-lt"/>
                        </a:rPr>
                        <a:t>childcare services, 24x7 medical center </a:t>
                      </a:r>
                      <a:r>
                        <a:rPr lang="en-US" sz="900" b="0" i="0" u="none" strike="noStrike">
                          <a:solidFill>
                            <a:srgbClr val="000000"/>
                          </a:solidFill>
                          <a:effectLst/>
                          <a:latin typeface="+mn-lt"/>
                        </a:rPr>
                        <a:t>and an </a:t>
                      </a:r>
                      <a:r>
                        <a:rPr lang="en-US" sz="900" b="1" i="0" u="none" strike="noStrike">
                          <a:solidFill>
                            <a:srgbClr val="000000"/>
                          </a:solidFill>
                          <a:effectLst/>
                          <a:latin typeface="+mn-lt"/>
                        </a:rPr>
                        <a:t>Employee Assistant Program (EAP); </a:t>
                      </a:r>
                      <a:r>
                        <a:rPr lang="en-US" sz="900" b="0" i="0" u="none" strike="noStrike">
                          <a:solidFill>
                            <a:srgbClr val="000000"/>
                          </a:solidFill>
                          <a:effectLst/>
                          <a:latin typeface="+mn-lt"/>
                        </a:rPr>
                        <a:t>implements </a:t>
                      </a:r>
                      <a:r>
                        <a:rPr lang="en-US" sz="900" b="1" i="0" u="none" strike="noStrike">
                          <a:solidFill>
                            <a:srgbClr val="000000"/>
                          </a:solidFill>
                          <a:effectLst/>
                          <a:latin typeface="+mn-lt"/>
                        </a:rPr>
                        <a:t>working time adjustments for disabled </a:t>
                      </a:r>
                      <a:r>
                        <a:rPr lang="en-US" sz="900" b="0" i="0" u="none" strike="noStrike">
                          <a:solidFill>
                            <a:srgbClr val="000000"/>
                          </a:solidFill>
                          <a:effectLst/>
                          <a:latin typeface="+mn-lt"/>
                        </a:rPr>
                        <a:t>and </a:t>
                      </a:r>
                      <a:r>
                        <a:rPr lang="en-US" sz="900" b="1" i="0" u="none" strike="noStrike">
                          <a:solidFill>
                            <a:srgbClr val="000000"/>
                          </a:solidFill>
                          <a:effectLst/>
                          <a:latin typeface="+mn-lt"/>
                        </a:rPr>
                        <a:t>senior employees</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600"/>
                        </a:spcBef>
                        <a:buNone/>
                      </a:pPr>
                      <a:r>
                        <a:rPr lang="en-US" sz="900" b="0" i="0" u="none" strike="noStrike">
                          <a:solidFill>
                            <a:srgbClr val="000000"/>
                          </a:solidFill>
                          <a:effectLst/>
                          <a:latin typeface="+mn-lt"/>
                        </a:rPr>
                        <a:t>Has </a:t>
                      </a:r>
                      <a:r>
                        <a:rPr lang="en-US" sz="900" b="1" i="0" u="none" strike="noStrike">
                          <a:solidFill>
                            <a:srgbClr val="000000"/>
                          </a:solidFill>
                          <a:effectLst/>
                          <a:latin typeface="+mn-lt"/>
                        </a:rPr>
                        <a:t>several resource groups </a:t>
                      </a:r>
                      <a:r>
                        <a:rPr lang="en-US" sz="900" b="0" i="0" u="none" strike="noStrike">
                          <a:solidFill>
                            <a:srgbClr val="000000"/>
                          </a:solidFill>
                          <a:effectLst/>
                          <a:latin typeface="+mn-lt"/>
                        </a:rPr>
                        <a:t>for employees which support working parents, supporting mental and physical wellness; provides trainings and learning opportunities via its ‘52+ Learning Hours’ program</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600"/>
                        </a:spcBef>
                        <a:buNone/>
                      </a:pPr>
                      <a:r>
                        <a:rPr lang="en-US" sz="900" b="1" i="0" u="none" strike="noStrike">
                          <a:solidFill>
                            <a:srgbClr val="000000"/>
                          </a:solidFill>
                          <a:effectLst/>
                          <a:latin typeface="+mn-lt"/>
                        </a:rPr>
                        <a:t>ABC training series </a:t>
                      </a:r>
                      <a:r>
                        <a:rPr lang="en-US" sz="900" b="0" i="0" u="none" strike="noStrike">
                          <a:solidFill>
                            <a:srgbClr val="000000"/>
                          </a:solidFill>
                          <a:effectLst/>
                          <a:latin typeface="+mn-lt"/>
                        </a:rPr>
                        <a:t>for new in-house staff; operates a </a:t>
                      </a:r>
                      <a:r>
                        <a:rPr lang="en-US" sz="900" b="1" i="0" u="none" strike="noStrike">
                          <a:solidFill>
                            <a:srgbClr val="000000"/>
                          </a:solidFill>
                          <a:effectLst/>
                          <a:latin typeface="+mn-lt"/>
                        </a:rPr>
                        <a:t>central training portal </a:t>
                      </a:r>
                      <a:r>
                        <a:rPr lang="en-US" sz="900" b="0" i="0" u="none" strike="noStrike">
                          <a:solidFill>
                            <a:srgbClr val="000000"/>
                          </a:solidFill>
                          <a:effectLst/>
                          <a:latin typeface="+mn-lt"/>
                        </a:rPr>
                        <a:t>to provide training and e-learning opportunities</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600"/>
                        </a:spcBef>
                        <a:buNone/>
                      </a:pPr>
                      <a:r>
                        <a:rPr lang="en-US" sz="900" b="0" i="0" u="none" strike="noStrike">
                          <a:solidFill>
                            <a:srgbClr val="000000"/>
                          </a:solidFill>
                          <a:effectLst/>
                          <a:latin typeface="+mn-lt"/>
                        </a:rPr>
                        <a:t>Partnered with </a:t>
                      </a:r>
                      <a:r>
                        <a:rPr lang="en-US" sz="900" b="1" i="0" u="none" strike="noStrike">
                          <a:solidFill>
                            <a:srgbClr val="000000"/>
                          </a:solidFill>
                          <a:effectLst/>
                          <a:latin typeface="+mn-lt"/>
                        </a:rPr>
                        <a:t>ABC, a networking platform for women; </a:t>
                      </a:r>
                      <a:r>
                        <a:rPr lang="en-US" sz="900" b="0" i="0" u="none" strike="noStrike">
                          <a:solidFill>
                            <a:srgbClr val="000000"/>
                          </a:solidFill>
                          <a:effectLst/>
                          <a:latin typeface="+mn-lt"/>
                        </a:rPr>
                        <a:t>has a </a:t>
                      </a:r>
                      <a:r>
                        <a:rPr lang="en-US" sz="900" b="1" i="0" u="none" strike="noStrike">
                          <a:solidFill>
                            <a:srgbClr val="000000"/>
                          </a:solidFill>
                          <a:effectLst/>
                          <a:latin typeface="+mn-lt"/>
                        </a:rPr>
                        <a:t>progressive remote working policy </a:t>
                      </a:r>
                      <a:r>
                        <a:rPr lang="en-US" sz="900" b="0" i="0" u="none" strike="noStrike">
                          <a:solidFill>
                            <a:srgbClr val="000000"/>
                          </a:solidFill>
                          <a:effectLst/>
                          <a:latin typeface="+mn-lt"/>
                        </a:rPr>
                        <a:t>which takes stock of impact of remote working on mental health</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600"/>
                        </a:spcBef>
                        <a:buNone/>
                      </a:pPr>
                      <a:r>
                        <a:rPr lang="en-US" sz="900" b="0" i="0" u="none" strike="noStrike">
                          <a:solidFill>
                            <a:srgbClr val="000000"/>
                          </a:solidFill>
                          <a:effectLst/>
                          <a:latin typeface="+mn-lt"/>
                        </a:rPr>
                        <a:t>Enhanced its employee benefits package to include </a:t>
                      </a:r>
                      <a:r>
                        <a:rPr lang="en-US" sz="900" b="1" i="0" u="none" strike="noStrike">
                          <a:solidFill>
                            <a:srgbClr val="000000"/>
                          </a:solidFill>
                          <a:effectLst/>
                          <a:latin typeface="+mn-lt"/>
                        </a:rPr>
                        <a:t>paternity, adoption leave</a:t>
                      </a:r>
                      <a:r>
                        <a:rPr lang="en-US" sz="900" b="0" i="0" u="none" strike="noStrike">
                          <a:solidFill>
                            <a:srgbClr val="000000"/>
                          </a:solidFill>
                          <a:effectLst/>
                          <a:latin typeface="+mn-lt"/>
                        </a:rPr>
                        <a:t>; revamped its brand values with “</a:t>
                      </a:r>
                      <a:r>
                        <a:rPr lang="en-US" sz="900" b="1" i="0" u="none" strike="noStrike">
                          <a:solidFill>
                            <a:srgbClr val="000000"/>
                          </a:solidFill>
                          <a:effectLst/>
                          <a:latin typeface="+mn-lt"/>
                        </a:rPr>
                        <a:t>People First</a:t>
                      </a:r>
                      <a:r>
                        <a:rPr lang="en-US" sz="900" b="0" i="0" u="none" strike="noStrike">
                          <a:solidFill>
                            <a:srgbClr val="000000"/>
                          </a:solidFill>
                          <a:effectLst/>
                          <a:latin typeface="+mn-lt"/>
                        </a:rPr>
                        <a:t>” at the core</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240028709"/>
                  </a:ext>
                </a:extLst>
              </a:tr>
            </a:tbl>
          </a:graphicData>
        </a:graphic>
      </p:graphicFrame>
      <p:sp>
        <p:nvSpPr>
          <p:cNvPr id="13" name="btfpNotesBox881500">
            <a:extLst>
              <a:ext uri="{FF2B5EF4-FFF2-40B4-BE49-F238E27FC236}">
                <a16:creationId xmlns:a16="http://schemas.microsoft.com/office/drawing/2014/main" id="{D09CE56A-D223-472F-9F0C-53DADDE5459E}"/>
              </a:ext>
            </a:extLst>
          </p:cNvPr>
          <p:cNvSpPr txBox="1"/>
          <p:nvPr>
            <p:custDataLst>
              <p:tags r:id="rId4"/>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Renewable Energy Guarantees Origin</a:t>
            </a:r>
          </a:p>
          <a:p>
            <a:pPr marL="0" indent="0">
              <a:spcBef>
                <a:spcPts val="0"/>
              </a:spcBef>
              <a:buNone/>
            </a:pPr>
            <a:r>
              <a:rPr lang="en-US" sz="800">
                <a:solidFill>
                  <a:srgbClr val="000000"/>
                </a:solidFill>
              </a:rPr>
              <a:t>Source: Company websites and reports, Lit search</a:t>
            </a:r>
          </a:p>
        </p:txBody>
      </p:sp>
      <p:sp>
        <p:nvSpPr>
          <p:cNvPr id="2" name="Title 1">
            <a:extLst>
              <a:ext uri="{FF2B5EF4-FFF2-40B4-BE49-F238E27FC236}">
                <a16:creationId xmlns:a16="http://schemas.microsoft.com/office/drawing/2014/main" id="{4DBF8C86-2FD2-4789-9E5D-D066173A80E1}"/>
              </a:ext>
            </a:extLst>
          </p:cNvPr>
          <p:cNvSpPr>
            <a:spLocks noGrp="1"/>
          </p:cNvSpPr>
          <p:nvPr>
            <p:ph type="title"/>
          </p:nvPr>
        </p:nvSpPr>
        <p:spPr/>
        <p:txBody>
          <a:bodyPr vert="horz"/>
          <a:lstStyle/>
          <a:p>
            <a:r>
              <a:rPr lang="en-US" b="1" dirty="0"/>
              <a:t>ESG initiatives | </a:t>
            </a:r>
            <a:r>
              <a:rPr lang="en-US" dirty="0"/>
              <a:t>Initiatives in place by Target and peers across key ESG themes (1/2)</a:t>
            </a:r>
            <a:endParaRPr lang="de-DE" dirty="0"/>
          </a:p>
        </p:txBody>
      </p:sp>
      <p:grpSp>
        <p:nvGrpSpPr>
          <p:cNvPr id="5" name="btfpStatusSticker607167">
            <a:extLst>
              <a:ext uri="{FF2B5EF4-FFF2-40B4-BE49-F238E27FC236}">
                <a16:creationId xmlns:a16="http://schemas.microsoft.com/office/drawing/2014/main" id="{0ED772E7-ACA9-4D49-812F-37DD4429FAC7}"/>
              </a:ext>
            </a:extLst>
          </p:cNvPr>
          <p:cNvGrpSpPr/>
          <p:nvPr>
            <p:custDataLst>
              <p:tags r:id="rId5"/>
            </p:custDataLst>
          </p:nvPr>
        </p:nvGrpSpPr>
        <p:grpSpPr>
          <a:xfrm>
            <a:off x="9629778" y="955344"/>
            <a:ext cx="2232022" cy="235611"/>
            <a:chOff x="-2867773" y="876300"/>
            <a:chExt cx="2232022" cy="235611"/>
          </a:xfrm>
        </p:grpSpPr>
        <p:sp>
          <p:nvSpPr>
            <p:cNvPr id="3" name="btfpStatusStickerText607167">
              <a:extLst>
                <a:ext uri="{FF2B5EF4-FFF2-40B4-BE49-F238E27FC236}">
                  <a16:creationId xmlns:a16="http://schemas.microsoft.com/office/drawing/2014/main" id="{532C95FA-E91B-4AA7-BDDE-AFF1E5948A71}"/>
                </a:ext>
              </a:extLst>
            </p:cNvPr>
            <p:cNvSpPr txBox="1"/>
            <p:nvPr/>
          </p:nvSpPr>
          <p:spPr bwMode="gray">
            <a:xfrm>
              <a:off x="-2867773"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4" name="btfpStatusStickerLine607167">
              <a:extLst>
                <a:ext uri="{FF2B5EF4-FFF2-40B4-BE49-F238E27FC236}">
                  <a16:creationId xmlns:a16="http://schemas.microsoft.com/office/drawing/2014/main" id="{D55B106D-D715-4F55-A7AF-E0E7CD086B50}"/>
                </a:ext>
              </a:extLst>
            </p:cNvPr>
            <p:cNvCxnSpPr>
              <a:cxnSpLocks/>
            </p:cNvCxnSpPr>
            <p:nvPr/>
          </p:nvCxnSpPr>
          <p:spPr bwMode="gray">
            <a:xfrm rot="720000">
              <a:off x="-286777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62319B24-83D2-42C3-B1C3-511B7CE25699}"/>
              </a:ext>
            </a:extLst>
          </p:cNvPr>
          <p:cNvGrpSpPr/>
          <p:nvPr/>
        </p:nvGrpSpPr>
        <p:grpSpPr>
          <a:xfrm>
            <a:off x="7670088" y="977804"/>
            <a:ext cx="1595411" cy="226591"/>
            <a:chOff x="7540304" y="977804"/>
            <a:chExt cx="1595411" cy="226591"/>
          </a:xfrm>
        </p:grpSpPr>
        <p:sp>
          <p:nvSpPr>
            <p:cNvPr id="43" name="Rectangle 42">
              <a:extLst>
                <a:ext uri="{FF2B5EF4-FFF2-40B4-BE49-F238E27FC236}">
                  <a16:creationId xmlns:a16="http://schemas.microsoft.com/office/drawing/2014/main" id="{413A73E6-8E6A-4DBD-9FA5-0307F55D64BC}"/>
                </a:ext>
              </a:extLst>
            </p:cNvPr>
            <p:cNvSpPr/>
            <p:nvPr/>
          </p:nvSpPr>
          <p:spPr bwMode="gray">
            <a:xfrm>
              <a:off x="7540304" y="1001106"/>
              <a:ext cx="181497" cy="179479"/>
            </a:xfrm>
            <a:prstGeom prst="rect">
              <a:avLst/>
            </a:prstGeom>
            <a:solidFill>
              <a:srgbClr val="BBCABA"/>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fontAlgn="ctr"/>
              <a:endParaRPr lang="en-US"/>
            </a:p>
          </p:txBody>
        </p:sp>
        <p:sp>
          <p:nvSpPr>
            <p:cNvPr id="44" name="TextBox 43">
              <a:extLst>
                <a:ext uri="{FF2B5EF4-FFF2-40B4-BE49-F238E27FC236}">
                  <a16:creationId xmlns:a16="http://schemas.microsoft.com/office/drawing/2014/main" id="{6DA59402-A34A-47BF-9CE5-B0AAF10F8C01}"/>
                </a:ext>
              </a:extLst>
            </p:cNvPr>
            <p:cNvSpPr txBox="1"/>
            <p:nvPr/>
          </p:nvSpPr>
          <p:spPr bwMode="gray">
            <a:xfrm>
              <a:off x="7762773" y="977804"/>
              <a:ext cx="1372942" cy="226591"/>
            </a:xfrm>
            <a:prstGeom prst="rect">
              <a:avLst/>
            </a:prstGeom>
            <a:noFill/>
          </p:spPr>
          <p:txBody>
            <a:bodyPr wrap="square" lIns="36000" tIns="36000" rIns="36000" bIns="36000" rtlCol="0" anchor="ctr">
              <a:spAutoFit/>
            </a:bodyPr>
            <a:lstStyle/>
            <a:p>
              <a:pPr marL="0" indent="0">
                <a:buNone/>
              </a:pPr>
              <a:r>
                <a:rPr lang="en-US" sz="1000"/>
                <a:t>Best in class initiatives</a:t>
              </a:r>
            </a:p>
          </p:txBody>
        </p:sp>
      </p:grpSp>
      <p:grpSp>
        <p:nvGrpSpPr>
          <p:cNvPr id="56" name="btfpRunningAgenda2Level724414">
            <a:extLst>
              <a:ext uri="{FF2B5EF4-FFF2-40B4-BE49-F238E27FC236}">
                <a16:creationId xmlns:a16="http://schemas.microsoft.com/office/drawing/2014/main" id="{0232FD3F-9E30-43F1-9F65-F7A405BA0A90}"/>
              </a:ext>
            </a:extLst>
          </p:cNvPr>
          <p:cNvGrpSpPr/>
          <p:nvPr>
            <p:custDataLst>
              <p:tags r:id="rId6"/>
            </p:custDataLst>
          </p:nvPr>
        </p:nvGrpSpPr>
        <p:grpSpPr>
          <a:xfrm>
            <a:off x="-1" y="944429"/>
            <a:ext cx="5265512" cy="257442"/>
            <a:chOff x="-1" y="876300"/>
            <a:chExt cx="5265512" cy="257442"/>
          </a:xfrm>
        </p:grpSpPr>
        <p:sp>
          <p:nvSpPr>
            <p:cNvPr id="57" name="btfpRunningAgenda2LevelBarLeft724414">
              <a:extLst>
                <a:ext uri="{FF2B5EF4-FFF2-40B4-BE49-F238E27FC236}">
                  <a16:creationId xmlns:a16="http://schemas.microsoft.com/office/drawing/2014/main" id="{AB88F228-7BD9-4E05-ADB6-1C6423EC018C}"/>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8" name="btfpRunningAgenda2LevelTextLeft724414">
              <a:extLst>
                <a:ext uri="{FF2B5EF4-FFF2-40B4-BE49-F238E27FC236}">
                  <a16:creationId xmlns:a16="http://schemas.microsoft.com/office/drawing/2014/main" id="{4A13FC5E-E25B-40B0-B7CB-B5CE9093B628}"/>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59" name="btfpRunningAgenda2LevelBarRight724414">
              <a:extLst>
                <a:ext uri="{FF2B5EF4-FFF2-40B4-BE49-F238E27FC236}">
                  <a16:creationId xmlns:a16="http://schemas.microsoft.com/office/drawing/2014/main" id="{1C337EC2-F740-4FD3-9E73-BF63980B18B3}"/>
                </a:ext>
              </a:extLst>
            </p:cNvPr>
            <p:cNvSpPr/>
            <p:nvPr/>
          </p:nvSpPr>
          <p:spPr bwMode="gray">
            <a:xfrm>
              <a:off x="3023101" y="876300"/>
              <a:ext cx="2196141"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60500 w 1960500"/>
                <a:gd name="connsiteY0" fmla="*/ 0 h 257442"/>
                <a:gd name="connsiteX1" fmla="*/ 1663918 w 1960500"/>
                <a:gd name="connsiteY1" fmla="*/ 257442 h 257442"/>
                <a:gd name="connsiteX2" fmla="*/ 0 w 1960500"/>
                <a:gd name="connsiteY2" fmla="*/ 257442 h 257442"/>
                <a:gd name="connsiteX3" fmla="*/ 54721 w 1960500"/>
                <a:gd name="connsiteY3" fmla="*/ 0 h 257442"/>
                <a:gd name="connsiteX0" fmla="*/ 1960500 w 1960500"/>
                <a:gd name="connsiteY0" fmla="*/ 0 h 257442"/>
                <a:gd name="connsiteX1" fmla="*/ 1905778 w 1960500"/>
                <a:gd name="connsiteY1" fmla="*/ 257442 h 257442"/>
                <a:gd name="connsiteX2" fmla="*/ 0 w 1960500"/>
                <a:gd name="connsiteY2" fmla="*/ 257442 h 257442"/>
                <a:gd name="connsiteX3" fmla="*/ 54721 w 1960500"/>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2128817 w 2128817"/>
                <a:gd name="connsiteY0" fmla="*/ 0 h 257442"/>
                <a:gd name="connsiteX1" fmla="*/ 1905779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6 w 2128817"/>
                <a:gd name="connsiteY1" fmla="*/ 257442 h 257442"/>
                <a:gd name="connsiteX2" fmla="*/ 0 w 2128817"/>
                <a:gd name="connsiteY2" fmla="*/ 257442 h 257442"/>
                <a:gd name="connsiteX3" fmla="*/ 54722 w 2128817"/>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0 w 2128816"/>
                <a:gd name="connsiteY3" fmla="*/ 0 h 257442"/>
                <a:gd name="connsiteX0" fmla="*/ 2306748 w 2306748"/>
                <a:gd name="connsiteY0" fmla="*/ 0 h 257442"/>
                <a:gd name="connsiteX1" fmla="*/ 2074095 w 2306748"/>
                <a:gd name="connsiteY1" fmla="*/ 257442 h 257442"/>
                <a:gd name="connsiteX2" fmla="*/ 0 w 2306748"/>
                <a:gd name="connsiteY2" fmla="*/ 257442 h 257442"/>
                <a:gd name="connsiteX3" fmla="*/ 54720 w 2306748"/>
                <a:gd name="connsiteY3" fmla="*/ 0 h 257442"/>
                <a:gd name="connsiteX0" fmla="*/ 2306748 w 2306748"/>
                <a:gd name="connsiteY0" fmla="*/ 0 h 257442"/>
                <a:gd name="connsiteX1" fmla="*/ 2252027 w 2306748"/>
                <a:gd name="connsiteY1" fmla="*/ 257442 h 257442"/>
                <a:gd name="connsiteX2" fmla="*/ 0 w 2306748"/>
                <a:gd name="connsiteY2" fmla="*/ 257442 h 257442"/>
                <a:gd name="connsiteX3" fmla="*/ 54720 w 2306748"/>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1 w 2306749"/>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2 w 2306749"/>
                <a:gd name="connsiteY3" fmla="*/ 0 h 257442"/>
                <a:gd name="connsiteX0" fmla="*/ 2467050 w 2467050"/>
                <a:gd name="connsiteY0" fmla="*/ 0 h 257442"/>
                <a:gd name="connsiteX1" fmla="*/ 22520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1 w 2467050"/>
                <a:gd name="connsiteY3" fmla="*/ 0 h 257442"/>
                <a:gd name="connsiteX0" fmla="*/ 950801 w 2412328"/>
                <a:gd name="connsiteY0" fmla="*/ 0 h 257442"/>
                <a:gd name="connsiteX1" fmla="*/ 2412328 w 2412328"/>
                <a:gd name="connsiteY1" fmla="*/ 257442 h 257442"/>
                <a:gd name="connsiteX2" fmla="*/ 0 w 2412328"/>
                <a:gd name="connsiteY2" fmla="*/ 257442 h 257442"/>
                <a:gd name="connsiteX3" fmla="*/ 54721 w 241232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051790 w 1064395"/>
                <a:gd name="connsiteY0" fmla="*/ 0 h 257442"/>
                <a:gd name="connsiteX1" fmla="*/ 1064395 w 1064395"/>
                <a:gd name="connsiteY1" fmla="*/ 257442 h 257442"/>
                <a:gd name="connsiteX2" fmla="*/ 0 w 1064395"/>
                <a:gd name="connsiteY2" fmla="*/ 257442 h 257442"/>
                <a:gd name="connsiteX3" fmla="*/ 54721 w 1064395"/>
                <a:gd name="connsiteY3" fmla="*/ 0 h 257442"/>
                <a:gd name="connsiteX0" fmla="*/ 1051790 w 1051790"/>
                <a:gd name="connsiteY0" fmla="*/ 0 h 257442"/>
                <a:gd name="connsiteX1" fmla="*/ 997070 w 1051790"/>
                <a:gd name="connsiteY1" fmla="*/ 257442 h 257442"/>
                <a:gd name="connsiteX2" fmla="*/ 0 w 1051790"/>
                <a:gd name="connsiteY2" fmla="*/ 257442 h 257442"/>
                <a:gd name="connsiteX3" fmla="*/ 54721 w 1051790"/>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0 w 1051789"/>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1 w 1051789"/>
                <a:gd name="connsiteY3" fmla="*/ 0 h 257442"/>
                <a:gd name="connsiteX0" fmla="*/ 782550 w 997069"/>
                <a:gd name="connsiteY0" fmla="*/ 0 h 257442"/>
                <a:gd name="connsiteX1" fmla="*/ 997069 w 997069"/>
                <a:gd name="connsiteY1" fmla="*/ 257442 h 257442"/>
                <a:gd name="connsiteX2" fmla="*/ 0 w 997069"/>
                <a:gd name="connsiteY2" fmla="*/ 257442 h 257442"/>
                <a:gd name="connsiteX3" fmla="*/ 54721 w 997069"/>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1128734 w 1128734"/>
                <a:gd name="connsiteY0" fmla="*/ 0 h 257442"/>
                <a:gd name="connsiteX1" fmla="*/ 905698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54721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306669 w 1306669"/>
                <a:gd name="connsiteY0" fmla="*/ 0 h 257442"/>
                <a:gd name="connsiteX1" fmla="*/ 1074013 w 1306669"/>
                <a:gd name="connsiteY1" fmla="*/ 257442 h 257442"/>
                <a:gd name="connsiteX2" fmla="*/ 0 w 1306669"/>
                <a:gd name="connsiteY2" fmla="*/ 257442 h 257442"/>
                <a:gd name="connsiteX3" fmla="*/ 54722 w 1306669"/>
                <a:gd name="connsiteY3" fmla="*/ 0 h 257442"/>
                <a:gd name="connsiteX0" fmla="*/ 1306669 w 1306669"/>
                <a:gd name="connsiteY0" fmla="*/ 0 h 257442"/>
                <a:gd name="connsiteX1" fmla="*/ 1251948 w 1306669"/>
                <a:gd name="connsiteY1" fmla="*/ 257442 h 257442"/>
                <a:gd name="connsiteX2" fmla="*/ 0 w 1306669"/>
                <a:gd name="connsiteY2" fmla="*/ 257442 h 257442"/>
                <a:gd name="connsiteX3" fmla="*/ 54722 w 1306669"/>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0 w 1306668"/>
                <a:gd name="connsiteY3" fmla="*/ 0 h 257442"/>
                <a:gd name="connsiteX0" fmla="*/ 1567956 w 1567956"/>
                <a:gd name="connsiteY0" fmla="*/ 0 h 257442"/>
                <a:gd name="connsiteX1" fmla="*/ 1251947 w 1567956"/>
                <a:gd name="connsiteY1" fmla="*/ 257442 h 257442"/>
                <a:gd name="connsiteX2" fmla="*/ 0 w 1567956"/>
                <a:gd name="connsiteY2" fmla="*/ 257442 h 257442"/>
                <a:gd name="connsiteX3" fmla="*/ 54720 w 1567956"/>
                <a:gd name="connsiteY3" fmla="*/ 0 h 257442"/>
                <a:gd name="connsiteX0" fmla="*/ 1567956 w 1567956"/>
                <a:gd name="connsiteY0" fmla="*/ 0 h 257442"/>
                <a:gd name="connsiteX1" fmla="*/ 1513235 w 1567956"/>
                <a:gd name="connsiteY1" fmla="*/ 257442 h 257442"/>
                <a:gd name="connsiteX2" fmla="*/ 0 w 1567956"/>
                <a:gd name="connsiteY2" fmla="*/ 257442 h 257442"/>
                <a:gd name="connsiteX3" fmla="*/ 54720 w 1567956"/>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2 w 1567957"/>
                <a:gd name="connsiteY3" fmla="*/ 0 h 257442"/>
                <a:gd name="connsiteX0" fmla="*/ 1753906 w 1753906"/>
                <a:gd name="connsiteY0" fmla="*/ 0 h 257442"/>
                <a:gd name="connsiteX1" fmla="*/ 1513236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1 w 1753906"/>
                <a:gd name="connsiteY3" fmla="*/ 0 h 257442"/>
                <a:gd name="connsiteX0" fmla="*/ 2015195 w 2015195"/>
                <a:gd name="connsiteY0" fmla="*/ 0 h 257442"/>
                <a:gd name="connsiteX1" fmla="*/ 169918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175495 w 2175495"/>
                <a:gd name="connsiteY0" fmla="*/ 0 h 257442"/>
                <a:gd name="connsiteX1" fmla="*/ 19604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454418 w 2454418"/>
                <a:gd name="connsiteY0" fmla="*/ 0 h 257442"/>
                <a:gd name="connsiteX1" fmla="*/ 2120774 w 2454418"/>
                <a:gd name="connsiteY1" fmla="*/ 257442 h 257442"/>
                <a:gd name="connsiteX2" fmla="*/ 0 w 2454418"/>
                <a:gd name="connsiteY2" fmla="*/ 257442 h 257442"/>
                <a:gd name="connsiteX3" fmla="*/ 54721 w 2454418"/>
                <a:gd name="connsiteY3" fmla="*/ 0 h 257442"/>
                <a:gd name="connsiteX0" fmla="*/ 2454418 w 2454418"/>
                <a:gd name="connsiteY0" fmla="*/ 0 h 257442"/>
                <a:gd name="connsiteX1" fmla="*/ 2399696 w 2454418"/>
                <a:gd name="connsiteY1" fmla="*/ 257442 h 257442"/>
                <a:gd name="connsiteX2" fmla="*/ 0 w 2454418"/>
                <a:gd name="connsiteY2" fmla="*/ 257442 h 257442"/>
                <a:gd name="connsiteX3" fmla="*/ 54721 w 2454418"/>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622734 w 2622734"/>
                <a:gd name="connsiteY0" fmla="*/ 0 h 257442"/>
                <a:gd name="connsiteX1" fmla="*/ 2399697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1 w 2622734"/>
                <a:gd name="connsiteY3" fmla="*/ 0 h 257442"/>
                <a:gd name="connsiteX0" fmla="*/ 2783033 w 2783033"/>
                <a:gd name="connsiteY0" fmla="*/ 0 h 257442"/>
                <a:gd name="connsiteX1" fmla="*/ 25680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934771 w 2728312"/>
                <a:gd name="connsiteY0" fmla="*/ 0 h 257442"/>
                <a:gd name="connsiteX1" fmla="*/ 2728312 w 2728312"/>
                <a:gd name="connsiteY1" fmla="*/ 257442 h 257442"/>
                <a:gd name="connsiteX2" fmla="*/ 0 w 2728312"/>
                <a:gd name="connsiteY2" fmla="*/ 257442 h 257442"/>
                <a:gd name="connsiteX3" fmla="*/ 54721 w 2728312"/>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54721 w 934771"/>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1259987 w 1259987"/>
                <a:gd name="connsiteY0" fmla="*/ 0 h 257442"/>
                <a:gd name="connsiteX1" fmla="*/ 880049 w 1259987"/>
                <a:gd name="connsiteY1" fmla="*/ 257442 h 257442"/>
                <a:gd name="connsiteX2" fmla="*/ 0 w 1259987"/>
                <a:gd name="connsiteY2" fmla="*/ 257442 h 257442"/>
                <a:gd name="connsiteX3" fmla="*/ 54720 w 1259987"/>
                <a:gd name="connsiteY3" fmla="*/ 0 h 257442"/>
                <a:gd name="connsiteX0" fmla="*/ 1259987 w 1259987"/>
                <a:gd name="connsiteY0" fmla="*/ 0 h 257442"/>
                <a:gd name="connsiteX1" fmla="*/ 1205266 w 1259987"/>
                <a:gd name="connsiteY1" fmla="*/ 257442 h 257442"/>
                <a:gd name="connsiteX2" fmla="*/ 0 w 1259987"/>
                <a:gd name="connsiteY2" fmla="*/ 257442 h 257442"/>
                <a:gd name="connsiteX3" fmla="*/ 54720 w 1259987"/>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437921 w 1437921"/>
                <a:gd name="connsiteY0" fmla="*/ 0 h 257442"/>
                <a:gd name="connsiteX1" fmla="*/ 1205267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910808 w 1910808"/>
                <a:gd name="connsiteY0" fmla="*/ 0 h 257442"/>
                <a:gd name="connsiteX1" fmla="*/ 1543500 w 1910808"/>
                <a:gd name="connsiteY1" fmla="*/ 257442 h 257442"/>
                <a:gd name="connsiteX2" fmla="*/ 0 w 1910808"/>
                <a:gd name="connsiteY2" fmla="*/ 257442 h 257442"/>
                <a:gd name="connsiteX3" fmla="*/ 54721 w 1910808"/>
                <a:gd name="connsiteY3" fmla="*/ 0 h 257442"/>
                <a:gd name="connsiteX0" fmla="*/ 1910808 w 1910808"/>
                <a:gd name="connsiteY0" fmla="*/ 0 h 257442"/>
                <a:gd name="connsiteX1" fmla="*/ 1856086 w 1910808"/>
                <a:gd name="connsiteY1" fmla="*/ 257442 h 257442"/>
                <a:gd name="connsiteX2" fmla="*/ 0 w 1910808"/>
                <a:gd name="connsiteY2" fmla="*/ 257442 h 257442"/>
                <a:gd name="connsiteX3" fmla="*/ 54721 w 1910808"/>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883476 w 1856087"/>
                <a:gd name="connsiteY0" fmla="*/ 0 h 257442"/>
                <a:gd name="connsiteX1" fmla="*/ 1856087 w 1856087"/>
                <a:gd name="connsiteY1" fmla="*/ 257442 h 257442"/>
                <a:gd name="connsiteX2" fmla="*/ 0 w 1856087"/>
                <a:gd name="connsiteY2" fmla="*/ 257442 h 257442"/>
                <a:gd name="connsiteX3" fmla="*/ 54722 w 1856087"/>
                <a:gd name="connsiteY3" fmla="*/ 0 h 257442"/>
                <a:gd name="connsiteX0" fmla="*/ 883476 w 883476"/>
                <a:gd name="connsiteY0" fmla="*/ 0 h 257442"/>
                <a:gd name="connsiteX1" fmla="*/ 828755 w 883476"/>
                <a:gd name="connsiteY1" fmla="*/ 257442 h 257442"/>
                <a:gd name="connsiteX2" fmla="*/ 0 w 883476"/>
                <a:gd name="connsiteY2" fmla="*/ 257442 h 257442"/>
                <a:gd name="connsiteX3" fmla="*/ 54722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54721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54721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305065 w 1305065"/>
                <a:gd name="connsiteY0" fmla="*/ 0 h 257442"/>
                <a:gd name="connsiteX1" fmla="*/ 997069 w 1305065"/>
                <a:gd name="connsiteY1" fmla="*/ 257442 h 257442"/>
                <a:gd name="connsiteX2" fmla="*/ 0 w 1305065"/>
                <a:gd name="connsiteY2" fmla="*/ 257442 h 257442"/>
                <a:gd name="connsiteX3" fmla="*/ 54722 w 1305065"/>
                <a:gd name="connsiteY3" fmla="*/ 0 h 257442"/>
                <a:gd name="connsiteX0" fmla="*/ 1305065 w 1305065"/>
                <a:gd name="connsiteY0" fmla="*/ 0 h 257442"/>
                <a:gd name="connsiteX1" fmla="*/ 1250344 w 1305065"/>
                <a:gd name="connsiteY1" fmla="*/ 257442 h 257442"/>
                <a:gd name="connsiteX2" fmla="*/ 0 w 1305065"/>
                <a:gd name="connsiteY2" fmla="*/ 257442 h 257442"/>
                <a:gd name="connsiteX3" fmla="*/ 54722 w 1305065"/>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1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0 w 1305064"/>
                <a:gd name="connsiteY3" fmla="*/ 0 h 257442"/>
                <a:gd name="connsiteX0" fmla="*/ 1574368 w 1574368"/>
                <a:gd name="connsiteY0" fmla="*/ 0 h 257442"/>
                <a:gd name="connsiteX1" fmla="*/ 1250343 w 1574368"/>
                <a:gd name="connsiteY1" fmla="*/ 257442 h 257442"/>
                <a:gd name="connsiteX2" fmla="*/ 0 w 1574368"/>
                <a:gd name="connsiteY2" fmla="*/ 257442 h 257442"/>
                <a:gd name="connsiteX3" fmla="*/ 54720 w 1574368"/>
                <a:gd name="connsiteY3" fmla="*/ 0 h 257442"/>
                <a:gd name="connsiteX0" fmla="*/ 1574368 w 1574368"/>
                <a:gd name="connsiteY0" fmla="*/ 0 h 257442"/>
                <a:gd name="connsiteX1" fmla="*/ 1519647 w 1574368"/>
                <a:gd name="connsiteY1" fmla="*/ 257442 h 257442"/>
                <a:gd name="connsiteX2" fmla="*/ 0 w 1574368"/>
                <a:gd name="connsiteY2" fmla="*/ 257442 h 257442"/>
                <a:gd name="connsiteX3" fmla="*/ 54720 w 1574368"/>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1 w 1574369"/>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2 w 1574369"/>
                <a:gd name="connsiteY3" fmla="*/ 0 h 257442"/>
                <a:gd name="connsiteX0" fmla="*/ 1827644 w 1827644"/>
                <a:gd name="connsiteY0" fmla="*/ 0 h 257442"/>
                <a:gd name="connsiteX1" fmla="*/ 1519648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1 w 1827644"/>
                <a:gd name="connsiteY3" fmla="*/ 0 h 257442"/>
                <a:gd name="connsiteX0" fmla="*/ 1987944 w 1987944"/>
                <a:gd name="connsiteY0" fmla="*/ 0 h 257442"/>
                <a:gd name="connsiteX1" fmla="*/ 1772922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2148244 w 2148244"/>
                <a:gd name="connsiteY0" fmla="*/ 0 h 257442"/>
                <a:gd name="connsiteX1" fmla="*/ 19332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308544 w 2308544"/>
                <a:gd name="connsiteY0" fmla="*/ 0 h 257442"/>
                <a:gd name="connsiteX1" fmla="*/ 20935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196142 w 2253823"/>
                <a:gd name="connsiteY0" fmla="*/ 0 h 257442"/>
                <a:gd name="connsiteX1" fmla="*/ 2253823 w 2253823"/>
                <a:gd name="connsiteY1" fmla="*/ 257442 h 257442"/>
                <a:gd name="connsiteX2" fmla="*/ 0 w 2253823"/>
                <a:gd name="connsiteY2" fmla="*/ 257442 h 257442"/>
                <a:gd name="connsiteX3" fmla="*/ 54721 w 2253823"/>
                <a:gd name="connsiteY3" fmla="*/ 0 h 257442"/>
                <a:gd name="connsiteX0" fmla="*/ 2196142 w 2196142"/>
                <a:gd name="connsiteY0" fmla="*/ 0 h 257442"/>
                <a:gd name="connsiteX1" fmla="*/ 2141422 w 2196142"/>
                <a:gd name="connsiteY1" fmla="*/ 257442 h 257442"/>
                <a:gd name="connsiteX2" fmla="*/ 0 w 2196142"/>
                <a:gd name="connsiteY2" fmla="*/ 257442 h 257442"/>
                <a:gd name="connsiteX3" fmla="*/ 54721 w 2196142"/>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0 w 2196141"/>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1 w 2196141"/>
                <a:gd name="connsiteY3" fmla="*/ 0 h 257442"/>
              </a:gdLst>
              <a:ahLst/>
              <a:cxnLst>
                <a:cxn ang="0">
                  <a:pos x="connsiteX0" y="connsiteY0"/>
                </a:cxn>
                <a:cxn ang="0">
                  <a:pos x="connsiteX1" y="connsiteY1"/>
                </a:cxn>
                <a:cxn ang="0">
                  <a:pos x="connsiteX2" y="connsiteY2"/>
                </a:cxn>
                <a:cxn ang="0">
                  <a:pos x="connsiteX3" y="connsiteY3"/>
                </a:cxn>
              </a:cxnLst>
              <a:rect l="l" t="t" r="r" b="b"/>
              <a:pathLst>
                <a:path w="2196141" h="257442">
                  <a:moveTo>
                    <a:pt x="2196141" y="0"/>
                  </a:moveTo>
                  <a:lnTo>
                    <a:pt x="2141421"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0" name="btfpRunningAgenda2LevelTextRight724414">
              <a:extLst>
                <a:ext uri="{FF2B5EF4-FFF2-40B4-BE49-F238E27FC236}">
                  <a16:creationId xmlns:a16="http://schemas.microsoft.com/office/drawing/2014/main" id="{DF4C5B41-A04E-4DDA-BF0C-5B506D07F157}"/>
                </a:ext>
              </a:extLst>
            </p:cNvPr>
            <p:cNvSpPr txBox="1"/>
            <p:nvPr/>
          </p:nvSpPr>
          <p:spPr bwMode="gray">
            <a:xfrm>
              <a:off x="3023101" y="876300"/>
              <a:ext cx="224241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Initiatives</a:t>
              </a:r>
            </a:p>
          </p:txBody>
        </p:sp>
      </p:grpSp>
      <p:grpSp>
        <p:nvGrpSpPr>
          <p:cNvPr id="61" name="btfpIcon689726">
            <a:extLst>
              <a:ext uri="{FF2B5EF4-FFF2-40B4-BE49-F238E27FC236}">
                <a16:creationId xmlns:a16="http://schemas.microsoft.com/office/drawing/2014/main" id="{ADA32AFE-EBB1-4561-8755-B21688089D78}"/>
              </a:ext>
            </a:extLst>
          </p:cNvPr>
          <p:cNvGrpSpPr>
            <a:grpSpLocks noChangeAspect="1"/>
          </p:cNvGrpSpPr>
          <p:nvPr>
            <p:custDataLst>
              <p:tags r:id="rId7"/>
            </p:custDataLst>
          </p:nvPr>
        </p:nvGrpSpPr>
        <p:grpSpPr>
          <a:xfrm>
            <a:off x="690583" y="2443807"/>
            <a:ext cx="540544" cy="540544"/>
            <a:chOff x="3586611" y="1224295"/>
            <a:chExt cx="540544" cy="540544"/>
          </a:xfrm>
        </p:grpSpPr>
        <p:sp>
          <p:nvSpPr>
            <p:cNvPr id="64" name="btfpIconCircle689726">
              <a:extLst>
                <a:ext uri="{FF2B5EF4-FFF2-40B4-BE49-F238E27FC236}">
                  <a16:creationId xmlns:a16="http://schemas.microsoft.com/office/drawing/2014/main" id="{9BD10193-8107-45B4-84B4-30415F1818D5}"/>
                </a:ext>
              </a:extLst>
            </p:cNvPr>
            <p:cNvSpPr>
              <a:spLocks/>
            </p:cNvSpPr>
            <p:nvPr/>
          </p:nvSpPr>
          <p:spPr bwMode="gray">
            <a:xfrm>
              <a:off x="3586611"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65" name="btfpIconLines689726">
              <a:extLst>
                <a:ext uri="{FF2B5EF4-FFF2-40B4-BE49-F238E27FC236}">
                  <a16:creationId xmlns:a16="http://schemas.microsoft.com/office/drawing/2014/main" id="{FACDBE68-56E3-45D8-96A6-66104EF96A13}"/>
                </a:ext>
              </a:extLst>
            </p:cNvPr>
            <p:cNvPicPr>
              <a:picLocks/>
            </p:cNvPicPr>
            <p:nvPr/>
          </p:nvPicPr>
          <p:blipFill>
            <a:blip r:embed="rId14">
              <a:extLst>
                <a:ext uri="{28A0092B-C50C-407E-A947-70E740481C1C}">
                  <a14:useLocalDpi xmlns:a14="http://schemas.microsoft.com/office/drawing/2010/main" val="0"/>
                </a:ext>
              </a:extLst>
            </a:blip>
            <a:stretch>
              <a:fillRect/>
            </a:stretch>
          </p:blipFill>
          <p:spPr>
            <a:xfrm>
              <a:off x="3586611" y="1224295"/>
              <a:ext cx="540544" cy="540544"/>
            </a:xfrm>
            <a:prstGeom prst="rect">
              <a:avLst/>
            </a:prstGeom>
          </p:spPr>
        </p:pic>
      </p:grpSp>
      <p:pic>
        <p:nvPicPr>
          <p:cNvPr id="66" name="btfpIconLines896772">
            <a:extLst>
              <a:ext uri="{FF2B5EF4-FFF2-40B4-BE49-F238E27FC236}">
                <a16:creationId xmlns:a16="http://schemas.microsoft.com/office/drawing/2014/main" id="{5802D3B3-1940-4056-B74B-677C71610634}"/>
              </a:ext>
            </a:extLst>
          </p:cNvPr>
          <p:cNvPicPr>
            <a:picLocks/>
          </p:cNvPicPr>
          <p:nvPr/>
        </p:nvPicPr>
        <p:blipFill>
          <a:blip r:embed="rId15">
            <a:extLst>
              <a:ext uri="{28A0092B-C50C-407E-A947-70E740481C1C}">
                <a14:useLocalDpi xmlns:a14="http://schemas.microsoft.com/office/drawing/2010/main" val="0"/>
              </a:ext>
            </a:extLst>
          </a:blip>
          <a:stretch>
            <a:fillRect/>
          </a:stretch>
        </p:blipFill>
        <p:spPr>
          <a:xfrm>
            <a:off x="672997" y="3347402"/>
            <a:ext cx="540544" cy="540544"/>
          </a:xfrm>
          <a:prstGeom prst="rect">
            <a:avLst/>
          </a:prstGeom>
        </p:spPr>
      </p:pic>
      <p:grpSp>
        <p:nvGrpSpPr>
          <p:cNvPr id="69" name="btfpIcon841600">
            <a:extLst>
              <a:ext uri="{FF2B5EF4-FFF2-40B4-BE49-F238E27FC236}">
                <a16:creationId xmlns:a16="http://schemas.microsoft.com/office/drawing/2014/main" id="{CC31EE38-DBB0-46FE-B05A-E15787F1B58A}"/>
              </a:ext>
            </a:extLst>
          </p:cNvPr>
          <p:cNvGrpSpPr>
            <a:grpSpLocks noChangeAspect="1"/>
          </p:cNvGrpSpPr>
          <p:nvPr>
            <p:custDataLst>
              <p:tags r:id="rId8"/>
            </p:custDataLst>
          </p:nvPr>
        </p:nvGrpSpPr>
        <p:grpSpPr>
          <a:xfrm>
            <a:off x="672997" y="4289959"/>
            <a:ext cx="540544" cy="540544"/>
            <a:chOff x="-1580011" y="12191898"/>
            <a:chExt cx="540544" cy="540544"/>
          </a:xfrm>
        </p:grpSpPr>
        <p:sp>
          <p:nvSpPr>
            <p:cNvPr id="70" name="btfpIconCircle841600">
              <a:extLst>
                <a:ext uri="{FF2B5EF4-FFF2-40B4-BE49-F238E27FC236}">
                  <a16:creationId xmlns:a16="http://schemas.microsoft.com/office/drawing/2014/main" id="{9CF1371E-D0E3-492A-B04F-7BB0DF827DDB}"/>
                </a:ext>
              </a:extLst>
            </p:cNvPr>
            <p:cNvSpPr>
              <a:spLocks/>
            </p:cNvSpPr>
            <p:nvPr/>
          </p:nvSpPr>
          <p:spPr bwMode="gray">
            <a:xfrm>
              <a:off x="-1580011" y="1219189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71" name="btfpIconLines841600">
              <a:extLst>
                <a:ext uri="{FF2B5EF4-FFF2-40B4-BE49-F238E27FC236}">
                  <a16:creationId xmlns:a16="http://schemas.microsoft.com/office/drawing/2014/main" id="{103FDEE1-E8DB-4A4A-9CF2-CA6C9E6BA0B5}"/>
                </a:ext>
              </a:extLst>
            </p:cNvPr>
            <p:cNvPicPr>
              <a:picLocks/>
            </p:cNvPicPr>
            <p:nvPr/>
          </p:nvPicPr>
          <p:blipFill>
            <a:blip r:embed="rId16">
              <a:extLst>
                <a:ext uri="{28A0092B-C50C-407E-A947-70E740481C1C}">
                  <a14:useLocalDpi xmlns:a14="http://schemas.microsoft.com/office/drawing/2010/main" val="0"/>
                </a:ext>
              </a:extLst>
            </a:blip>
            <a:stretch>
              <a:fillRect/>
            </a:stretch>
          </p:blipFill>
          <p:spPr>
            <a:xfrm>
              <a:off x="-1580011" y="12191898"/>
              <a:ext cx="540544" cy="540544"/>
            </a:xfrm>
            <a:prstGeom prst="rect">
              <a:avLst/>
            </a:prstGeom>
          </p:spPr>
        </p:pic>
      </p:grpSp>
      <p:grpSp>
        <p:nvGrpSpPr>
          <p:cNvPr id="72" name="btfpIcon631882">
            <a:extLst>
              <a:ext uri="{FF2B5EF4-FFF2-40B4-BE49-F238E27FC236}">
                <a16:creationId xmlns:a16="http://schemas.microsoft.com/office/drawing/2014/main" id="{90CC3970-CE89-46D6-9F7A-A8FA547C50BD}"/>
              </a:ext>
            </a:extLst>
          </p:cNvPr>
          <p:cNvGrpSpPr>
            <a:grpSpLocks noChangeAspect="1"/>
          </p:cNvGrpSpPr>
          <p:nvPr>
            <p:custDataLst>
              <p:tags r:id="rId9"/>
            </p:custDataLst>
          </p:nvPr>
        </p:nvGrpSpPr>
        <p:grpSpPr>
          <a:xfrm>
            <a:off x="708169" y="5453952"/>
            <a:ext cx="540544" cy="540544"/>
            <a:chOff x="6385754" y="2902126"/>
            <a:chExt cx="540551" cy="540544"/>
          </a:xfrm>
        </p:grpSpPr>
        <p:sp>
          <p:nvSpPr>
            <p:cNvPr id="73" name="btfpIconCircle631882">
              <a:extLst>
                <a:ext uri="{FF2B5EF4-FFF2-40B4-BE49-F238E27FC236}">
                  <a16:creationId xmlns:a16="http://schemas.microsoft.com/office/drawing/2014/main" id="{ADA409DA-1594-446D-B3FA-2DB519E5978E}"/>
                </a:ext>
              </a:extLst>
            </p:cNvPr>
            <p:cNvSpPr>
              <a:spLocks/>
            </p:cNvSpPr>
            <p:nvPr/>
          </p:nvSpPr>
          <p:spPr bwMode="gray">
            <a:xfrm>
              <a:off x="6385761"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74" name="btfpIconLines631882">
              <a:extLst>
                <a:ext uri="{FF2B5EF4-FFF2-40B4-BE49-F238E27FC236}">
                  <a16:creationId xmlns:a16="http://schemas.microsoft.com/office/drawing/2014/main" id="{58AFB8B8-241D-4345-B6D1-E4BD6331E499}"/>
                </a:ext>
              </a:extLst>
            </p:cNvPr>
            <p:cNvPicPr>
              <a:picLocks/>
            </p:cNvPicPr>
            <p:nvPr/>
          </p:nvPicPr>
          <p:blipFill>
            <a:blip r:embed="rId17">
              <a:extLst>
                <a:ext uri="{28A0092B-C50C-407E-A947-70E740481C1C}">
                  <a14:useLocalDpi xmlns:a14="http://schemas.microsoft.com/office/drawing/2010/main" val="0"/>
                </a:ext>
              </a:extLst>
            </a:blip>
            <a:stretch>
              <a:fillRect/>
            </a:stretch>
          </p:blipFill>
          <p:spPr>
            <a:xfrm>
              <a:off x="6385754" y="2902126"/>
              <a:ext cx="540544" cy="540544"/>
            </a:xfrm>
            <a:prstGeom prst="rect">
              <a:avLst/>
            </a:prstGeom>
          </p:spPr>
        </p:pic>
      </p:grpSp>
      <p:grpSp>
        <p:nvGrpSpPr>
          <p:cNvPr id="54" name="Group 53">
            <a:extLst>
              <a:ext uri="{FF2B5EF4-FFF2-40B4-BE49-F238E27FC236}">
                <a16:creationId xmlns:a16="http://schemas.microsoft.com/office/drawing/2014/main" id="{B3DECB7C-1474-425A-BD07-5819C0D57798}"/>
              </a:ext>
            </a:extLst>
          </p:cNvPr>
          <p:cNvGrpSpPr/>
          <p:nvPr/>
        </p:nvGrpSpPr>
        <p:grpSpPr>
          <a:xfrm>
            <a:off x="330200" y="1280527"/>
            <a:ext cx="11531600" cy="287567"/>
            <a:chOff x="330200" y="5102832"/>
            <a:chExt cx="11531600" cy="287567"/>
          </a:xfrm>
        </p:grpSpPr>
        <p:sp>
          <p:nvSpPr>
            <p:cNvPr id="55" name="btfpBulletedList842324">
              <a:extLst>
                <a:ext uri="{FF2B5EF4-FFF2-40B4-BE49-F238E27FC236}">
                  <a16:creationId xmlns:a16="http://schemas.microsoft.com/office/drawing/2014/main" id="{A93D9480-14D4-459C-A2AA-036B455CA529}"/>
                </a:ext>
              </a:extLst>
            </p:cNvPr>
            <p:cNvSpPr/>
            <p:nvPr/>
          </p:nvSpPr>
          <p:spPr bwMode="gray">
            <a:xfrm>
              <a:off x="330200" y="5102832"/>
              <a:ext cx="11531600" cy="287567"/>
            </a:xfrm>
            <a:prstGeom prst="rect">
              <a:avLst/>
            </a:prstGeom>
            <a:solidFill>
              <a:srgbClr val="104C3E"/>
            </a:solidFill>
            <a:ln w="9525" cap="flat" cmpd="sng" algn="ctr">
              <a:solidFill>
                <a:srgbClr val="104C3E"/>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buNone/>
              </a:pPr>
              <a:endParaRPr lang="en-GB" sz="1600" err="1">
                <a:solidFill>
                  <a:srgbClr val="FFFFFF"/>
                </a:solidFill>
              </a:endParaRPr>
            </a:p>
          </p:txBody>
        </p:sp>
        <p:sp>
          <p:nvSpPr>
            <p:cNvPr id="63" name="btfpBulletedList381237">
              <a:extLst>
                <a:ext uri="{FF2B5EF4-FFF2-40B4-BE49-F238E27FC236}">
                  <a16:creationId xmlns:a16="http://schemas.microsoft.com/office/drawing/2014/main" id="{AEF44E40-1513-4B3D-BD82-872E64D4B848}"/>
                </a:ext>
              </a:extLst>
            </p:cNvPr>
            <p:cNvSpPr txBox="1"/>
            <p:nvPr>
              <p:custDataLst>
                <p:tags r:id="rId10"/>
              </p:custDataLst>
            </p:nvPr>
          </p:nvSpPr>
          <p:spPr bwMode="gray">
            <a:xfrm>
              <a:off x="3295543" y="5141353"/>
              <a:ext cx="5600915" cy="241980"/>
            </a:xfrm>
            <a:prstGeom prst="rect">
              <a:avLst/>
            </a:prstGeom>
            <a:noFill/>
          </p:spPr>
          <p:txBody>
            <a:bodyPr vert="horz" wrap="square" lIns="36000" tIns="36000" rIns="36000" bIns="36000" rtlCol="0">
              <a:spAutoFit/>
            </a:bodyPr>
            <a:lstStyle/>
            <a:p>
              <a:pPr marL="0" indent="0" algn="ctr">
                <a:buNone/>
              </a:pPr>
              <a:r>
                <a:rPr lang="en-GB" sz="1100" i="1">
                  <a:solidFill>
                    <a:srgbClr val="FFFFFF"/>
                  </a:solidFill>
                </a:rPr>
                <a:t>Deep-dive on initiatives across the ESG themes available in the appendix</a:t>
              </a:r>
              <a:endParaRPr lang="en-GB" sz="1100">
                <a:solidFill>
                  <a:srgbClr val="FFFFFF"/>
                </a:solidFill>
              </a:endParaRPr>
            </a:p>
          </p:txBody>
        </p:sp>
      </p:grpSp>
      <p:sp>
        <p:nvSpPr>
          <p:cNvPr id="45" name="Rectangle 44">
            <a:extLst>
              <a:ext uri="{FF2B5EF4-FFF2-40B4-BE49-F238E27FC236}">
                <a16:creationId xmlns:a16="http://schemas.microsoft.com/office/drawing/2014/main" id="{E866F00A-ECC7-41E8-9A4B-581FBACD7DA8}"/>
              </a:ext>
            </a:extLst>
          </p:cNvPr>
          <p:cNvSpPr/>
          <p:nvPr/>
        </p:nvSpPr>
        <p:spPr bwMode="gray">
          <a:xfrm>
            <a:off x="1880209" y="1617786"/>
            <a:ext cx="2005991" cy="4554414"/>
          </a:xfrm>
          <a:prstGeom prst="rect">
            <a:avLst/>
          </a:prstGeom>
          <a:noFill/>
          <a:ln w="12700">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Tree>
    <p:custDataLst>
      <p:tags r:id="rId1"/>
    </p:custDataLst>
    <p:extLst>
      <p:ext uri="{BB962C8B-B14F-4D97-AF65-F5344CB8AC3E}">
        <p14:creationId xmlns:p14="http://schemas.microsoft.com/office/powerpoint/2010/main" val="286402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hink-cell data - do not delete" hidden="1">
            <a:extLst>
              <a:ext uri="{FF2B5EF4-FFF2-40B4-BE49-F238E27FC236}">
                <a16:creationId xmlns:a16="http://schemas.microsoft.com/office/drawing/2014/main" id="{E8F351D9-94EB-0209-B04C-7D89083D88CE}"/>
              </a:ext>
            </a:extLst>
          </p:cNvPr>
          <p:cNvGraphicFramePr>
            <a:graphicFrameLocks noChangeAspect="1"/>
          </p:cNvGraphicFramePr>
          <p:nvPr>
            <p:custDataLst>
              <p:tags r:id="rId2"/>
            </p:custDataLst>
            <p:extLst>
              <p:ext uri="{D42A27DB-BD31-4B8C-83A1-F6EECF244321}">
                <p14:modId xmlns:p14="http://schemas.microsoft.com/office/powerpoint/2010/main" val="39643699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484" imgH="486" progId="TCLayout.ActiveDocument.1">
                  <p:embed/>
                </p:oleObj>
              </mc:Choice>
              <mc:Fallback>
                <p:oleObj name="think-cell Slide" r:id="rId12" imgW="484" imgH="486" progId="TCLayout.ActiveDocument.1">
                  <p:embed/>
                  <p:pic>
                    <p:nvPicPr>
                      <p:cNvPr id="21" name="think-cell data - do not delete" hidden="1">
                        <a:extLst>
                          <a:ext uri="{FF2B5EF4-FFF2-40B4-BE49-F238E27FC236}">
                            <a16:creationId xmlns:a16="http://schemas.microsoft.com/office/drawing/2014/main" id="{E8F351D9-94EB-0209-B04C-7D89083D88CE}"/>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grpSp>
        <p:nvGrpSpPr>
          <p:cNvPr id="18" name="btfpColumnIndicatorGroup2">
            <a:extLst>
              <a:ext uri="{FF2B5EF4-FFF2-40B4-BE49-F238E27FC236}">
                <a16:creationId xmlns:a16="http://schemas.microsoft.com/office/drawing/2014/main" id="{ECF7C816-4B4F-4D2B-9977-0BB2B52186CE}"/>
              </a:ext>
            </a:extLst>
          </p:cNvPr>
          <p:cNvGrpSpPr/>
          <p:nvPr/>
        </p:nvGrpSpPr>
        <p:grpSpPr>
          <a:xfrm>
            <a:off x="0" y="6926580"/>
            <a:ext cx="12192000" cy="137160"/>
            <a:chOff x="0" y="6926580"/>
            <a:chExt cx="12192000" cy="137160"/>
          </a:xfrm>
        </p:grpSpPr>
        <p:sp>
          <p:nvSpPr>
            <p:cNvPr id="16" name="btfpColumnGapBlocker142041">
              <a:extLst>
                <a:ext uri="{FF2B5EF4-FFF2-40B4-BE49-F238E27FC236}">
                  <a16:creationId xmlns:a16="http://schemas.microsoft.com/office/drawing/2014/main" id="{F1397B22-DCF8-4DE7-B308-47B308989B54}"/>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lumnGapBlocker988427">
              <a:extLst>
                <a:ext uri="{FF2B5EF4-FFF2-40B4-BE49-F238E27FC236}">
                  <a16:creationId xmlns:a16="http://schemas.microsoft.com/office/drawing/2014/main" id="{110AF8D2-2D1E-478B-B914-2322E5E0017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608123">
              <a:extLst>
                <a:ext uri="{FF2B5EF4-FFF2-40B4-BE49-F238E27FC236}">
                  <a16:creationId xmlns:a16="http://schemas.microsoft.com/office/drawing/2014/main" id="{6796900F-A244-498E-8EBA-F959A8BF5668}"/>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561504">
              <a:extLst>
                <a:ext uri="{FF2B5EF4-FFF2-40B4-BE49-F238E27FC236}">
                  <a16:creationId xmlns:a16="http://schemas.microsoft.com/office/drawing/2014/main" id="{85B3620B-1EE5-46C8-B8F1-913AEAE9EFC7}"/>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7" name="btfpColumnIndicatorGroup1">
            <a:extLst>
              <a:ext uri="{FF2B5EF4-FFF2-40B4-BE49-F238E27FC236}">
                <a16:creationId xmlns:a16="http://schemas.microsoft.com/office/drawing/2014/main" id="{A5FF0D8C-EA3C-488D-BDA4-D7FB4260E72B}"/>
              </a:ext>
            </a:extLst>
          </p:cNvPr>
          <p:cNvGrpSpPr/>
          <p:nvPr/>
        </p:nvGrpSpPr>
        <p:grpSpPr>
          <a:xfrm>
            <a:off x="0" y="-205740"/>
            <a:ext cx="12192000" cy="137160"/>
            <a:chOff x="0" y="-205740"/>
            <a:chExt cx="12192000" cy="137160"/>
          </a:xfrm>
        </p:grpSpPr>
        <p:sp>
          <p:nvSpPr>
            <p:cNvPr id="15" name="btfpColumnGapBlocker250040">
              <a:extLst>
                <a:ext uri="{FF2B5EF4-FFF2-40B4-BE49-F238E27FC236}">
                  <a16:creationId xmlns:a16="http://schemas.microsoft.com/office/drawing/2014/main" id="{39020723-D34F-4B5F-B59C-9793696E201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796075">
              <a:extLst>
                <a:ext uri="{FF2B5EF4-FFF2-40B4-BE49-F238E27FC236}">
                  <a16:creationId xmlns:a16="http://schemas.microsoft.com/office/drawing/2014/main" id="{85B79427-6856-48AB-B855-8007072C82C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474563">
              <a:extLst>
                <a:ext uri="{FF2B5EF4-FFF2-40B4-BE49-F238E27FC236}">
                  <a16:creationId xmlns:a16="http://schemas.microsoft.com/office/drawing/2014/main" id="{696CD5C7-771C-4CC8-890A-9FB900EEFE7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706263">
              <a:extLst>
                <a:ext uri="{FF2B5EF4-FFF2-40B4-BE49-F238E27FC236}">
                  <a16:creationId xmlns:a16="http://schemas.microsoft.com/office/drawing/2014/main" id="{373383ED-9FC7-4E87-8B4C-9C2DB3A607C7}"/>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8" name="btfpTable694143">
            <a:extLst>
              <a:ext uri="{FF2B5EF4-FFF2-40B4-BE49-F238E27FC236}">
                <a16:creationId xmlns:a16="http://schemas.microsoft.com/office/drawing/2014/main" id="{CE32572F-1859-46BA-88C8-5E960A6A468D}"/>
              </a:ext>
            </a:extLst>
          </p:cNvPr>
          <p:cNvGraphicFramePr>
            <a:graphicFrameLocks noGrp="1"/>
          </p:cNvGraphicFramePr>
          <p:nvPr>
            <p:custDataLst>
              <p:tags r:id="rId3"/>
            </p:custDataLst>
            <p:extLst>
              <p:ext uri="{D42A27DB-BD31-4B8C-83A1-F6EECF244321}">
                <p14:modId xmlns:p14="http://schemas.microsoft.com/office/powerpoint/2010/main" val="1280535530"/>
              </p:ext>
            </p:extLst>
          </p:nvPr>
        </p:nvGraphicFramePr>
        <p:xfrm>
          <a:off x="335778" y="1629183"/>
          <a:ext cx="11531602" cy="4378898"/>
        </p:xfrm>
        <a:graphic>
          <a:graphicData uri="http://schemas.openxmlformats.org/drawingml/2006/table">
            <a:tbl>
              <a:tblPr firstRow="1" firstCol="1">
                <a:tableStyleId>{3B4B98B0-60AC-42C2-AFA5-B58CD77FA1E5}</a:tableStyleId>
              </a:tblPr>
              <a:tblGrid>
                <a:gridCol w="673936">
                  <a:extLst>
                    <a:ext uri="{9D8B030D-6E8A-4147-A177-3AD203B41FA5}">
                      <a16:colId xmlns:a16="http://schemas.microsoft.com/office/drawing/2014/main" val="2096964525"/>
                    </a:ext>
                  </a:extLst>
                </a:gridCol>
                <a:gridCol w="554149">
                  <a:extLst>
                    <a:ext uri="{9D8B030D-6E8A-4147-A177-3AD203B41FA5}">
                      <a16:colId xmlns:a16="http://schemas.microsoft.com/office/drawing/2014/main" val="831717623"/>
                    </a:ext>
                  </a:extLst>
                </a:gridCol>
                <a:gridCol w="281640">
                  <a:extLst>
                    <a:ext uri="{9D8B030D-6E8A-4147-A177-3AD203B41FA5}">
                      <a16:colId xmlns:a16="http://schemas.microsoft.com/office/drawing/2014/main" val="1735069918"/>
                    </a:ext>
                  </a:extLst>
                </a:gridCol>
                <a:gridCol w="60567">
                  <a:extLst>
                    <a:ext uri="{9D8B030D-6E8A-4147-A177-3AD203B41FA5}">
                      <a16:colId xmlns:a16="http://schemas.microsoft.com/office/drawing/2014/main" val="1298940888"/>
                    </a:ext>
                  </a:extLst>
                </a:gridCol>
                <a:gridCol w="1992262">
                  <a:extLst>
                    <a:ext uri="{9D8B030D-6E8A-4147-A177-3AD203B41FA5}">
                      <a16:colId xmlns:a16="http://schemas.microsoft.com/office/drawing/2014/main" val="1277320213"/>
                    </a:ext>
                  </a:extLst>
                </a:gridCol>
                <a:gridCol w="1992262">
                  <a:extLst>
                    <a:ext uri="{9D8B030D-6E8A-4147-A177-3AD203B41FA5}">
                      <a16:colId xmlns:a16="http://schemas.microsoft.com/office/drawing/2014/main" val="2822370563"/>
                    </a:ext>
                  </a:extLst>
                </a:gridCol>
                <a:gridCol w="1992262">
                  <a:extLst>
                    <a:ext uri="{9D8B030D-6E8A-4147-A177-3AD203B41FA5}">
                      <a16:colId xmlns:a16="http://schemas.microsoft.com/office/drawing/2014/main" val="1244475520"/>
                    </a:ext>
                  </a:extLst>
                </a:gridCol>
                <a:gridCol w="1992262">
                  <a:extLst>
                    <a:ext uri="{9D8B030D-6E8A-4147-A177-3AD203B41FA5}">
                      <a16:colId xmlns:a16="http://schemas.microsoft.com/office/drawing/2014/main" val="4230624076"/>
                    </a:ext>
                  </a:extLst>
                </a:gridCol>
                <a:gridCol w="1992262">
                  <a:extLst>
                    <a:ext uri="{9D8B030D-6E8A-4147-A177-3AD203B41FA5}">
                      <a16:colId xmlns:a16="http://schemas.microsoft.com/office/drawing/2014/main" val="2589883314"/>
                    </a:ext>
                  </a:extLst>
                </a:gridCol>
              </a:tblGrid>
              <a:tr h="279288">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C00000"/>
                          </a:solidFill>
                          <a:effectLst/>
                          <a:latin typeface="Arial" panose="020B0604020202020204" pitchFamily="34" charset="0"/>
                        </a:rPr>
                        <a:t>Target</a:t>
                      </a:r>
                    </a:p>
                  </a:txBody>
                  <a:tcPr marL="45720" marR="45720" anchor="ctr">
                    <a:lnL>
                      <a:noFill/>
                    </a:lnL>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1</a:t>
                      </a:r>
                    </a:p>
                  </a:txBody>
                  <a:tcPr marL="45720" marR="45720"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2</a:t>
                      </a:r>
                    </a:p>
                  </a:txBody>
                  <a:tcPr marL="7620" marR="7620" marT="7620" marB="0"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3</a:t>
                      </a:r>
                    </a:p>
                  </a:txBody>
                  <a:tcPr marL="7620" marR="7620" marT="7620" marB="0"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4</a:t>
                      </a:r>
                    </a:p>
                  </a:txBody>
                  <a:tcPr marL="7620" marR="7620" marT="7620" marB="0" anchor="ctr">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896118"/>
                  </a:ext>
                </a:extLst>
              </a:tr>
              <a:tr h="1133671">
                <a:tc gridSpan="2">
                  <a:txBody>
                    <a:bodyPr/>
                    <a:lstStyle/>
                    <a:p>
                      <a:pPr marL="0" indent="0" algn="ctr">
                        <a:spcBef>
                          <a:spcPts val="600"/>
                        </a:spcBef>
                        <a:buNone/>
                      </a:pPr>
                      <a:r>
                        <a:rPr lang="en-US" sz="1000" noProof="0">
                          <a:solidFill>
                            <a:srgbClr val="973B74"/>
                          </a:solidFill>
                          <a:latin typeface="+mn-lt"/>
                        </a:rPr>
                        <a:t>Diversity &amp; inclusion</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973B74"/>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900" b="1">
                          <a:latin typeface="+mn-lt"/>
                        </a:rPr>
                        <a:t>A high proportion of women </a:t>
                      </a:r>
                      <a:r>
                        <a:rPr lang="en-US" sz="900" b="0">
                          <a:latin typeface="+mn-lt"/>
                        </a:rPr>
                        <a:t>representation in leadership positions </a:t>
                      </a:r>
                      <a:r>
                        <a:rPr lang="en-US" sz="900" b="1">
                          <a:latin typeface="+mn-lt"/>
                        </a:rPr>
                        <a:t>(~35%); </a:t>
                      </a:r>
                      <a:r>
                        <a:rPr lang="en-US" sz="900" b="0">
                          <a:latin typeface="+mn-lt"/>
                        </a:rPr>
                        <a:t>has an a</a:t>
                      </a:r>
                      <a:r>
                        <a:rPr lang="en-US" sz="900"/>
                        <a:t>nnual budget to provide </a:t>
                      </a:r>
                      <a:r>
                        <a:rPr lang="en-US" sz="900" b="1">
                          <a:latin typeface="+mn-lt"/>
                        </a:rPr>
                        <a:t>customized workstations for differently-abled </a:t>
                      </a:r>
                      <a:r>
                        <a:rPr lang="en-US" sz="900" b="0">
                          <a:latin typeface="+mn-lt"/>
                        </a:rPr>
                        <a:t>employees</a:t>
                      </a:r>
                      <a:endParaRPr lang="en-US" sz="900"/>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fontAlgn="b">
                        <a:spcBef>
                          <a:spcPts val="600"/>
                        </a:spcBef>
                        <a:buNone/>
                      </a:pPr>
                      <a:r>
                        <a:rPr lang="en-US" sz="900" b="1" i="0" u="none" strike="noStrike">
                          <a:solidFill>
                            <a:srgbClr val="000000"/>
                          </a:solidFill>
                          <a:effectLst/>
                          <a:latin typeface="+mn-lt"/>
                        </a:rPr>
                        <a:t>Achieved 4</a:t>
                      </a:r>
                      <a:r>
                        <a:rPr lang="en-US" sz="900" b="1" i="0" u="none" strike="noStrike" baseline="30000">
                          <a:solidFill>
                            <a:srgbClr val="000000"/>
                          </a:solidFill>
                          <a:effectLst/>
                          <a:latin typeface="+mn-lt"/>
                        </a:rPr>
                        <a:t>th</a:t>
                      </a:r>
                      <a:r>
                        <a:rPr lang="en-US" sz="900" b="1" i="0" u="none" strike="noStrike">
                          <a:solidFill>
                            <a:srgbClr val="000000"/>
                          </a:solidFill>
                          <a:effectLst/>
                          <a:latin typeface="+mn-lt"/>
                        </a:rPr>
                        <a:t> consecutive perfect score (100)</a:t>
                      </a:r>
                      <a:r>
                        <a:rPr lang="en-US" sz="900" b="0" i="0" u="none" strike="noStrike">
                          <a:solidFill>
                            <a:srgbClr val="000000"/>
                          </a:solidFill>
                          <a:effectLst/>
                          <a:latin typeface="+mn-lt"/>
                        </a:rPr>
                        <a:t> on the Human Rights Campaign’s</a:t>
                      </a:r>
                      <a:r>
                        <a:rPr lang="en-US" sz="900" b="1" i="0" u="none" strike="noStrike">
                          <a:solidFill>
                            <a:srgbClr val="000000"/>
                          </a:solidFill>
                          <a:effectLst/>
                          <a:latin typeface="+mn-lt"/>
                        </a:rPr>
                        <a:t> Corporate Equality Index </a:t>
                      </a:r>
                      <a:r>
                        <a:rPr lang="en-US" sz="900" b="0" i="0" u="none" strike="noStrike">
                          <a:solidFill>
                            <a:srgbClr val="000000"/>
                          </a:solidFill>
                          <a:effectLst/>
                          <a:latin typeface="+mn-lt"/>
                        </a:rPr>
                        <a:t>and named the </a:t>
                      </a:r>
                      <a:r>
                        <a:rPr lang="en-US" sz="900" b="1" i="0" u="none" strike="noStrike">
                          <a:solidFill>
                            <a:srgbClr val="000000"/>
                          </a:solidFill>
                          <a:effectLst/>
                          <a:latin typeface="+mn-lt"/>
                        </a:rPr>
                        <a:t>Best Place to Work for LGBTQ Equality for the 3</a:t>
                      </a:r>
                      <a:r>
                        <a:rPr lang="en-US" sz="900" b="1" i="0" u="none" strike="noStrike" baseline="30000">
                          <a:solidFill>
                            <a:srgbClr val="000000"/>
                          </a:solidFill>
                          <a:effectLst/>
                          <a:latin typeface="+mn-lt"/>
                        </a:rPr>
                        <a:t>rd</a:t>
                      </a:r>
                      <a:r>
                        <a:rPr lang="en-US" sz="900" b="1" i="0" u="none" strike="noStrike">
                          <a:solidFill>
                            <a:srgbClr val="000000"/>
                          </a:solidFill>
                          <a:effectLst/>
                          <a:latin typeface="+mn-lt"/>
                        </a:rPr>
                        <a:t> consecutive year</a:t>
                      </a:r>
                      <a:endParaRPr lang="en-US" sz="900" b="0" i="0" u="none" strike="noStrike">
                        <a:solidFill>
                          <a:srgbClr val="000000"/>
                        </a:solidFill>
                        <a:effectLst/>
                        <a:latin typeface="+mn-lt"/>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indent="0" algn="ctr" fontAlgn="b">
                        <a:spcBef>
                          <a:spcPts val="600"/>
                        </a:spcBef>
                        <a:buNone/>
                      </a:pPr>
                      <a:r>
                        <a:rPr lang="en-US" sz="900" b="0" i="0" u="none" strike="noStrike">
                          <a:solidFill>
                            <a:srgbClr val="000000"/>
                          </a:solidFill>
                          <a:effectLst/>
                          <a:latin typeface="+mn-lt"/>
                        </a:rPr>
                        <a:t>Signatory of the </a:t>
                      </a:r>
                      <a:r>
                        <a:rPr lang="en-US" sz="900" b="1" i="0" u="none" strike="noStrike">
                          <a:solidFill>
                            <a:srgbClr val="000000"/>
                          </a:solidFill>
                          <a:effectLst/>
                          <a:latin typeface="+mn-lt"/>
                        </a:rPr>
                        <a:t>Diversity Charter</a:t>
                      </a:r>
                      <a:r>
                        <a:rPr lang="en-US" sz="900" b="1" i="0" u="none" strike="noStrike" baseline="30000">
                          <a:solidFill>
                            <a:srgbClr val="000000"/>
                          </a:solidFill>
                          <a:effectLst/>
                          <a:latin typeface="+mn-lt"/>
                        </a:rPr>
                        <a:t>10</a:t>
                      </a:r>
                      <a:r>
                        <a:rPr lang="en-US" sz="900" b="0" i="0" u="none" strike="noStrike">
                          <a:solidFill>
                            <a:srgbClr val="000000"/>
                          </a:solidFill>
                          <a:effectLst/>
                          <a:latin typeface="+mn-lt"/>
                        </a:rPr>
                        <a:t>, committing to creating a non-discriminatory working environment; organized a </a:t>
                      </a:r>
                      <a:r>
                        <a:rPr lang="en-US" sz="900" b="1" i="0" u="none" strike="noStrike">
                          <a:solidFill>
                            <a:srgbClr val="000000"/>
                          </a:solidFill>
                          <a:effectLst/>
                          <a:latin typeface="+mn-lt"/>
                        </a:rPr>
                        <a:t>three-day conference </a:t>
                      </a:r>
                      <a:r>
                        <a:rPr lang="en-US" sz="900" b="0" i="0" u="none" strike="noStrike">
                          <a:solidFill>
                            <a:srgbClr val="000000"/>
                          </a:solidFill>
                          <a:effectLst/>
                          <a:latin typeface="+mn-lt"/>
                        </a:rPr>
                        <a:t>“Diversity Days” and launched an </a:t>
                      </a:r>
                      <a:r>
                        <a:rPr lang="en-US" sz="900" b="1" i="0" u="none" strike="noStrike">
                          <a:solidFill>
                            <a:srgbClr val="000000"/>
                          </a:solidFill>
                          <a:effectLst/>
                          <a:latin typeface="+mn-lt"/>
                        </a:rPr>
                        <a:t>LGBTIQ+ initiative</a:t>
                      </a:r>
                      <a:r>
                        <a:rPr lang="en-US" sz="900" b="0" i="0" u="none" strike="noStrike">
                          <a:solidFill>
                            <a:srgbClr val="000000"/>
                          </a:solidFill>
                          <a:effectLst/>
                          <a:latin typeface="+mn-lt"/>
                        </a:rPr>
                        <a:t>, “</a:t>
                      </a:r>
                      <a:r>
                        <a:rPr lang="en-US" sz="900" b="1" i="0" u="none" strike="noStrike">
                          <a:solidFill>
                            <a:srgbClr val="000000"/>
                          </a:solidFill>
                          <a:effectLst/>
                          <a:latin typeface="+mn-lt"/>
                        </a:rPr>
                        <a:t>queer.united</a:t>
                      </a:r>
                      <a:r>
                        <a:rPr lang="en-US" sz="900" b="0" i="0" u="none" strike="noStrike">
                          <a:solidFill>
                            <a:srgbClr val="000000"/>
                          </a:solidFill>
                          <a:effectLst/>
                          <a:latin typeface="+mn-lt"/>
                        </a:rPr>
                        <a:t>”</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indent="0" algn="ctr" fontAlgn="b">
                        <a:lnSpc>
                          <a:spcPct val="100000"/>
                        </a:lnSpc>
                        <a:spcBef>
                          <a:spcPts val="600"/>
                        </a:spcBef>
                        <a:spcAft>
                          <a:spcPts val="0"/>
                        </a:spcAft>
                        <a:buNone/>
                      </a:pPr>
                      <a:r>
                        <a:rPr lang="en-US" sz="900" b="0" i="0" u="none" strike="noStrike">
                          <a:solidFill>
                            <a:srgbClr val="000000"/>
                          </a:solidFill>
                          <a:effectLst/>
                          <a:latin typeface="+mn-lt"/>
                        </a:rPr>
                        <a:t>Partnered with </a:t>
                      </a:r>
                      <a:r>
                        <a:rPr lang="en-US" sz="900" b="1" i="0" u="none" strike="noStrike">
                          <a:solidFill>
                            <a:srgbClr val="000000"/>
                          </a:solidFill>
                          <a:effectLst/>
                          <a:latin typeface="+mn-lt"/>
                        </a:rPr>
                        <a:t>ABC </a:t>
                      </a:r>
                      <a:r>
                        <a:rPr lang="en-US" sz="900" b="0" i="0" u="none" strike="noStrike">
                          <a:solidFill>
                            <a:srgbClr val="000000"/>
                          </a:solidFill>
                          <a:effectLst/>
                          <a:latin typeface="+mn-lt"/>
                        </a:rPr>
                        <a:t>to </a:t>
                      </a:r>
                      <a:r>
                        <a:rPr lang="en-US" sz="900" b="1" i="0" u="none" strike="noStrike">
                          <a:solidFill>
                            <a:srgbClr val="000000"/>
                          </a:solidFill>
                          <a:effectLst/>
                          <a:latin typeface="+mn-lt"/>
                        </a:rPr>
                        <a:t>provide opportunities </a:t>
                      </a:r>
                      <a:r>
                        <a:rPr lang="en-US" sz="900" b="0" i="0" u="none" strike="noStrike">
                          <a:solidFill>
                            <a:srgbClr val="000000"/>
                          </a:solidFill>
                          <a:effectLst/>
                          <a:latin typeface="+mn-lt"/>
                        </a:rPr>
                        <a:t>to </a:t>
                      </a:r>
                      <a:r>
                        <a:rPr lang="en-US" sz="900" b="1" i="0" u="none" strike="noStrike">
                          <a:solidFill>
                            <a:srgbClr val="000000"/>
                          </a:solidFill>
                          <a:effectLst/>
                          <a:latin typeface="+mn-lt"/>
                        </a:rPr>
                        <a:t>disadvantaged women </a:t>
                      </a:r>
                      <a:r>
                        <a:rPr lang="en-US" sz="900" b="0" i="0" u="none" strike="noStrike">
                          <a:solidFill>
                            <a:srgbClr val="000000"/>
                          </a:solidFill>
                          <a:effectLst/>
                          <a:latin typeface="+mn-lt"/>
                        </a:rPr>
                        <a:t>in the digital tech space; host </a:t>
                      </a:r>
                      <a:r>
                        <a:rPr lang="en-US" sz="900" b="1" i="0" u="none" strike="noStrike">
                          <a:solidFill>
                            <a:srgbClr val="000000"/>
                          </a:solidFill>
                          <a:effectLst/>
                          <a:latin typeface="+mn-lt"/>
                        </a:rPr>
                        <a:t>workshops, </a:t>
                      </a:r>
                      <a:r>
                        <a:rPr lang="en-US" sz="900" b="0" i="0" u="none" strike="noStrike">
                          <a:solidFill>
                            <a:srgbClr val="000000"/>
                          </a:solidFill>
                          <a:effectLst/>
                          <a:latin typeface="+mn-lt"/>
                        </a:rPr>
                        <a:t>as part of France Digitale's network for </a:t>
                      </a:r>
                      <a:r>
                        <a:rPr lang="en-US" sz="900" b="1" i="0" u="none" strike="noStrike">
                          <a:solidFill>
                            <a:srgbClr val="000000"/>
                          </a:solidFill>
                          <a:effectLst/>
                          <a:latin typeface="+mn-lt"/>
                        </a:rPr>
                        <a:t>women </a:t>
                      </a:r>
                      <a:r>
                        <a:rPr lang="en-US" sz="900" b="0" i="0" u="none" strike="noStrike">
                          <a:solidFill>
                            <a:srgbClr val="000000"/>
                          </a:solidFill>
                          <a:effectLst/>
                          <a:latin typeface="+mn-lt"/>
                        </a:rPr>
                        <a:t>and </a:t>
                      </a:r>
                      <a:r>
                        <a:rPr lang="en-US" sz="900" b="1" i="0" u="none" strike="noStrike">
                          <a:solidFill>
                            <a:srgbClr val="000000"/>
                          </a:solidFill>
                          <a:effectLst/>
                          <a:latin typeface="+mn-lt"/>
                        </a:rPr>
                        <a:t>minorities</a:t>
                      </a:r>
                      <a:endParaRPr lang="en-US" sz="900" b="0" i="0" u="none" strike="noStrike">
                        <a:solidFill>
                          <a:srgbClr val="000000"/>
                        </a:solidFill>
                        <a:effectLst/>
                        <a:latin typeface="+mn-lt"/>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fontAlgn="b">
                        <a:spcBef>
                          <a:spcPts val="600"/>
                        </a:spcBef>
                        <a:buNone/>
                      </a:pPr>
                      <a:r>
                        <a:rPr lang="en-US" sz="900" b="0" i="0" u="none" strike="noStrike">
                          <a:solidFill>
                            <a:srgbClr val="000000"/>
                          </a:solidFill>
                          <a:effectLst/>
                          <a:latin typeface="+mn-lt"/>
                        </a:rPr>
                        <a:t>Partnered with Scotland's </a:t>
                      </a:r>
                      <a:r>
                        <a:rPr lang="en-US" sz="900" b="1" i="0" u="none" strike="noStrike">
                          <a:solidFill>
                            <a:srgbClr val="000000"/>
                          </a:solidFill>
                          <a:effectLst/>
                          <a:latin typeface="+mn-lt"/>
                        </a:rPr>
                        <a:t>Empowering Women to Lead Digital Transformation </a:t>
                      </a:r>
                      <a:r>
                        <a:rPr lang="en-US" sz="900" b="0" i="0" u="none" strike="noStrike">
                          <a:solidFill>
                            <a:srgbClr val="000000"/>
                          </a:solidFill>
                          <a:effectLst/>
                          <a:latin typeface="+mn-lt"/>
                        </a:rPr>
                        <a:t>leadership program</a:t>
                      </a:r>
                    </a:p>
                    <a:p>
                      <a:pPr marL="0" indent="0" algn="ctr" fontAlgn="b">
                        <a:spcBef>
                          <a:spcPts val="600"/>
                        </a:spcBef>
                        <a:buNone/>
                      </a:pPr>
                      <a:endParaRPr lang="en-US" sz="900" b="1" i="0" u="none" strike="noStrike">
                        <a:solidFill>
                          <a:srgbClr val="000000"/>
                        </a:solidFill>
                        <a:effectLst/>
                        <a:latin typeface="+mn-lt"/>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1814466346"/>
                  </a:ext>
                </a:extLst>
              </a:tr>
              <a:tr h="973016">
                <a:tc gridSpan="2">
                  <a:txBody>
                    <a:bodyPr/>
                    <a:lstStyle/>
                    <a:p>
                      <a:pPr marL="0" indent="0" algn="ctr">
                        <a:spcBef>
                          <a:spcPts val="600"/>
                        </a:spcBef>
                        <a:buNone/>
                      </a:pPr>
                      <a:r>
                        <a:rPr lang="en-US" sz="1000" noProof="0">
                          <a:solidFill>
                            <a:srgbClr val="973B74"/>
                          </a:solidFill>
                          <a:latin typeface="+mn-lt"/>
                        </a:rPr>
                        <a:t>Cyber security &amp; data privacy</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973B74"/>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900" kern="1200">
                          <a:solidFill>
                            <a:schemeClr val="dk1"/>
                          </a:solidFill>
                          <a:latin typeface="+mn-lt"/>
                          <a:ea typeface="+mn-ea"/>
                          <a:cs typeface="+mn-cs"/>
                        </a:rPr>
                        <a:t>Granted the </a:t>
                      </a:r>
                      <a:r>
                        <a:rPr lang="en-US" sz="900" b="1" kern="1200" err="1">
                          <a:solidFill>
                            <a:schemeClr val="dk1"/>
                          </a:solidFill>
                          <a:latin typeface="+mn-lt"/>
                          <a:ea typeface="+mn-ea"/>
                          <a:cs typeface="+mn-cs"/>
                        </a:rPr>
                        <a:t>SecNumCloud</a:t>
                      </a:r>
                      <a:r>
                        <a:rPr lang="en-US" sz="900" b="1" kern="1200">
                          <a:solidFill>
                            <a:schemeClr val="dk1"/>
                          </a:solidFill>
                          <a:latin typeface="+mn-lt"/>
                          <a:ea typeface="+mn-ea"/>
                          <a:cs typeface="+mn-cs"/>
                        </a:rPr>
                        <a:t> label </a:t>
                      </a:r>
                      <a:r>
                        <a:rPr lang="en-US" sz="900" kern="1200">
                          <a:solidFill>
                            <a:schemeClr val="dk1"/>
                          </a:solidFill>
                          <a:latin typeface="+mn-lt"/>
                          <a:ea typeface="+mn-ea"/>
                          <a:cs typeface="+mn-cs"/>
                        </a:rPr>
                        <a:t>by the (</a:t>
                      </a:r>
                      <a:r>
                        <a:rPr lang="en-US" sz="900" b="1" kern="1200">
                          <a:solidFill>
                            <a:schemeClr val="dk1"/>
                          </a:solidFill>
                          <a:latin typeface="+mn-lt"/>
                          <a:ea typeface="+mn-ea"/>
                          <a:cs typeface="+mn-cs"/>
                        </a:rPr>
                        <a:t>ANSSI</a:t>
                      </a:r>
                      <a:r>
                        <a:rPr lang="en-US" sz="900" b="0" kern="1200">
                          <a:solidFill>
                            <a:schemeClr val="dk1"/>
                          </a:solidFill>
                          <a:latin typeface="+mn-lt"/>
                          <a:ea typeface="+mn-ea"/>
                          <a:cs typeface="+mn-cs"/>
                        </a:rPr>
                        <a:t>)</a:t>
                      </a:r>
                      <a:r>
                        <a:rPr lang="en-US" sz="900" kern="1200">
                          <a:solidFill>
                            <a:schemeClr val="dk1"/>
                          </a:solidFill>
                          <a:latin typeface="+mn-lt"/>
                          <a:ea typeface="+mn-ea"/>
                          <a:cs typeface="+mn-cs"/>
                        </a:rPr>
                        <a:t> in 2021 (</a:t>
                      </a:r>
                      <a:r>
                        <a:rPr lang="en-US" sz="900" b="0" kern="1200">
                          <a:solidFill>
                            <a:schemeClr val="dk1"/>
                          </a:solidFill>
                          <a:latin typeface="+mn-lt"/>
                          <a:ea typeface="+mn-ea"/>
                          <a:cs typeface="+mn-cs"/>
                        </a:rPr>
                        <a:t>data security standard for cloud service providers); Compliant with </a:t>
                      </a:r>
                      <a:r>
                        <a:rPr lang="en-US" sz="900" b="1" kern="1200">
                          <a:solidFill>
                            <a:schemeClr val="dk1"/>
                          </a:solidFill>
                          <a:latin typeface="+mn-lt"/>
                          <a:ea typeface="+mn-ea"/>
                          <a:cs typeface="+mn-cs"/>
                        </a:rPr>
                        <a:t>ISO27001</a:t>
                      </a:r>
                      <a:r>
                        <a:rPr lang="en-US" sz="900" b="1" kern="1200" baseline="30000">
                          <a:solidFill>
                            <a:schemeClr val="dk1"/>
                          </a:solidFill>
                          <a:latin typeface="+mn-lt"/>
                          <a:ea typeface="+mn-ea"/>
                          <a:cs typeface="+mn-cs"/>
                        </a:rPr>
                        <a:t>1</a:t>
                      </a:r>
                      <a:r>
                        <a:rPr lang="en-US" sz="900" b="0" kern="1200">
                          <a:solidFill>
                            <a:schemeClr val="dk1"/>
                          </a:solidFill>
                          <a:latin typeface="+mn-lt"/>
                          <a:ea typeface="+mn-ea"/>
                          <a:cs typeface="+mn-cs"/>
                        </a:rPr>
                        <a:t>, </a:t>
                      </a:r>
                      <a:r>
                        <a:rPr lang="en-US" sz="900" b="1" kern="1200">
                          <a:solidFill>
                            <a:schemeClr val="dk1"/>
                          </a:solidFill>
                          <a:latin typeface="+mn-lt"/>
                          <a:ea typeface="+mn-ea"/>
                          <a:cs typeface="+mn-cs"/>
                        </a:rPr>
                        <a:t>ISO27017</a:t>
                      </a:r>
                      <a:r>
                        <a:rPr lang="en-US" sz="900" b="1" kern="1200" baseline="30000">
                          <a:solidFill>
                            <a:schemeClr val="dk1"/>
                          </a:solidFill>
                          <a:latin typeface="+mn-lt"/>
                          <a:ea typeface="+mn-ea"/>
                          <a:cs typeface="+mn-cs"/>
                        </a:rPr>
                        <a:t>2</a:t>
                      </a:r>
                      <a:r>
                        <a:rPr lang="en-US" sz="900" b="0" kern="1200" baseline="0">
                          <a:solidFill>
                            <a:schemeClr val="dk1"/>
                          </a:solidFill>
                          <a:latin typeface="+mn-lt"/>
                          <a:ea typeface="+mn-ea"/>
                          <a:cs typeface="+mn-cs"/>
                        </a:rPr>
                        <a:t>,</a:t>
                      </a:r>
                      <a:r>
                        <a:rPr lang="en-US" sz="900" b="0" kern="1200" baseline="30000">
                          <a:solidFill>
                            <a:schemeClr val="dk1"/>
                          </a:solidFill>
                          <a:latin typeface="+mn-lt"/>
                          <a:ea typeface="+mn-ea"/>
                          <a:cs typeface="+mn-cs"/>
                        </a:rPr>
                        <a:t> </a:t>
                      </a:r>
                      <a:r>
                        <a:rPr lang="en-US" sz="900" b="1" kern="1200">
                          <a:solidFill>
                            <a:schemeClr val="dk1"/>
                          </a:solidFill>
                          <a:latin typeface="+mn-lt"/>
                          <a:ea typeface="+mn-ea"/>
                          <a:cs typeface="+mn-cs"/>
                        </a:rPr>
                        <a:t>PCI DSS</a:t>
                      </a:r>
                      <a:r>
                        <a:rPr lang="en-US" sz="900" b="1" kern="1200" baseline="30000">
                          <a:solidFill>
                            <a:schemeClr val="dk1"/>
                          </a:solidFill>
                          <a:latin typeface="+mn-lt"/>
                          <a:ea typeface="+mn-ea"/>
                          <a:cs typeface="+mn-cs"/>
                        </a:rPr>
                        <a:t>3</a:t>
                      </a:r>
                      <a:r>
                        <a:rPr lang="en-US" sz="900" b="0" kern="1200">
                          <a:solidFill>
                            <a:schemeClr val="dk1"/>
                          </a:solidFill>
                          <a:latin typeface="+mn-lt"/>
                          <a:ea typeface="+mn-ea"/>
                          <a:cs typeface="+mn-cs"/>
                        </a:rPr>
                        <a:t>, </a:t>
                      </a:r>
                      <a:r>
                        <a:rPr lang="en-US" sz="900" b="1" kern="1200">
                          <a:solidFill>
                            <a:schemeClr val="dk1"/>
                          </a:solidFill>
                          <a:latin typeface="+mn-lt"/>
                          <a:ea typeface="+mn-ea"/>
                          <a:cs typeface="+mn-cs"/>
                        </a:rPr>
                        <a:t>HDS</a:t>
                      </a:r>
                      <a:r>
                        <a:rPr lang="en-US" sz="900" b="1" kern="1200" baseline="30000">
                          <a:solidFill>
                            <a:schemeClr val="dk1"/>
                          </a:solidFill>
                          <a:latin typeface="+mn-lt"/>
                          <a:ea typeface="+mn-ea"/>
                          <a:cs typeface="+mn-cs"/>
                        </a:rPr>
                        <a:t>4</a:t>
                      </a:r>
                      <a:r>
                        <a:rPr lang="en-US" sz="900" b="1" kern="1200" baseline="0">
                          <a:solidFill>
                            <a:schemeClr val="dk1"/>
                          </a:solidFill>
                          <a:latin typeface="+mn-lt"/>
                          <a:ea typeface="+mn-ea"/>
                          <a:cs typeface="+mn-cs"/>
                        </a:rPr>
                        <a:t>,</a:t>
                      </a:r>
                      <a:r>
                        <a:rPr lang="en-US" sz="900" b="0" kern="1200">
                          <a:solidFill>
                            <a:schemeClr val="dk1"/>
                          </a:solidFill>
                          <a:latin typeface="+mn-lt"/>
                          <a:ea typeface="+mn-ea"/>
                          <a:cs typeface="+mn-cs"/>
                        </a:rPr>
                        <a:t> etc.</a:t>
                      </a:r>
                      <a:endParaRPr lang="en-US" sz="900" b="1" kern="1200">
                        <a:solidFill>
                          <a:schemeClr val="dk1"/>
                        </a:solidFill>
                        <a:latin typeface="+mn-lt"/>
                        <a:ea typeface="+mn-ea"/>
                        <a:cs typeface="+mn-cs"/>
                      </a:endParaRPr>
                    </a:p>
                  </a:txBody>
                  <a:tcPr marL="18288" marR="18288" marT="7200" marB="72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kern="1200">
                          <a:solidFill>
                            <a:schemeClr val="dk1"/>
                          </a:solidFill>
                          <a:latin typeface="+mn-lt"/>
                          <a:ea typeface="+mn-ea"/>
                          <a:cs typeface="+mn-cs"/>
                        </a:rPr>
                        <a:t>Offers security solutions such as </a:t>
                      </a:r>
                      <a:r>
                        <a:rPr lang="en-US" sz="900" b="1" kern="1200">
                          <a:solidFill>
                            <a:schemeClr val="dk1"/>
                          </a:solidFill>
                          <a:latin typeface="+mn-lt"/>
                          <a:ea typeface="+mn-ea"/>
                          <a:cs typeface="+mn-cs"/>
                        </a:rPr>
                        <a:t>application security </a:t>
                      </a:r>
                      <a:r>
                        <a:rPr lang="en-US" sz="900" kern="1200">
                          <a:solidFill>
                            <a:schemeClr val="dk1"/>
                          </a:solidFill>
                          <a:latin typeface="+mn-lt"/>
                          <a:ea typeface="+mn-ea"/>
                          <a:cs typeface="+mn-cs"/>
                        </a:rPr>
                        <a:t>(</a:t>
                      </a:r>
                      <a:r>
                        <a:rPr lang="en-US" sz="900" b="1" kern="1200">
                          <a:solidFill>
                            <a:schemeClr val="dk1"/>
                          </a:solidFill>
                          <a:latin typeface="+mn-lt"/>
                          <a:ea typeface="+mn-ea"/>
                          <a:cs typeface="+mn-cs"/>
                        </a:rPr>
                        <a:t>WAF</a:t>
                      </a:r>
                      <a:r>
                        <a:rPr lang="en-US" sz="900" b="1" kern="1200" baseline="30000">
                          <a:solidFill>
                            <a:schemeClr val="dk1"/>
                          </a:solidFill>
                          <a:latin typeface="+mn-lt"/>
                          <a:ea typeface="+mn-ea"/>
                          <a:cs typeface="+mn-cs"/>
                        </a:rPr>
                        <a:t>5</a:t>
                      </a:r>
                      <a:r>
                        <a:rPr lang="en-US" sz="900" kern="1200">
                          <a:solidFill>
                            <a:schemeClr val="dk1"/>
                          </a:solidFill>
                          <a:latin typeface="+mn-lt"/>
                          <a:ea typeface="+mn-ea"/>
                          <a:cs typeface="+mn-cs"/>
                        </a:rPr>
                        <a:t>, </a:t>
                      </a:r>
                      <a:r>
                        <a:rPr lang="en-US" sz="900" b="1" kern="1200">
                          <a:solidFill>
                            <a:schemeClr val="dk1"/>
                          </a:solidFill>
                          <a:latin typeface="+mn-lt"/>
                          <a:ea typeface="+mn-ea"/>
                          <a:cs typeface="+mn-cs"/>
                        </a:rPr>
                        <a:t>DDoS</a:t>
                      </a:r>
                      <a:r>
                        <a:rPr lang="en-US" sz="900" b="1" kern="1200" baseline="30000">
                          <a:solidFill>
                            <a:schemeClr val="dk1"/>
                          </a:solidFill>
                          <a:latin typeface="+mn-lt"/>
                          <a:ea typeface="+mn-ea"/>
                          <a:cs typeface="+mn-cs"/>
                        </a:rPr>
                        <a:t>6</a:t>
                      </a:r>
                      <a:r>
                        <a:rPr lang="en-US" sz="900" kern="1200">
                          <a:solidFill>
                            <a:schemeClr val="dk1"/>
                          </a:solidFill>
                          <a:latin typeface="+mn-lt"/>
                          <a:ea typeface="+mn-ea"/>
                          <a:cs typeface="+mn-cs"/>
                        </a:rPr>
                        <a:t> </a:t>
                      </a:r>
                      <a:r>
                        <a:rPr lang="en-US" sz="900" b="1" kern="1200">
                          <a:solidFill>
                            <a:schemeClr val="dk1"/>
                          </a:solidFill>
                          <a:latin typeface="+mn-lt"/>
                          <a:ea typeface="+mn-ea"/>
                          <a:cs typeface="+mn-cs"/>
                        </a:rPr>
                        <a:t>protection</a:t>
                      </a:r>
                      <a:r>
                        <a:rPr lang="en-US" sz="900" kern="1200">
                          <a:solidFill>
                            <a:schemeClr val="dk1"/>
                          </a:solidFill>
                          <a:latin typeface="+mn-lt"/>
                          <a:ea typeface="+mn-ea"/>
                          <a:cs typeface="+mn-cs"/>
                        </a:rPr>
                        <a:t>), </a:t>
                      </a:r>
                      <a:r>
                        <a:rPr lang="en-US" sz="900" b="1" kern="1200">
                          <a:solidFill>
                            <a:schemeClr val="dk1"/>
                          </a:solidFill>
                          <a:latin typeface="+mn-lt"/>
                          <a:ea typeface="+mn-ea"/>
                          <a:cs typeface="+mn-cs"/>
                        </a:rPr>
                        <a:t>data protection </a:t>
                      </a:r>
                      <a:r>
                        <a:rPr lang="en-US" sz="900" kern="1200">
                          <a:solidFill>
                            <a:schemeClr val="dk1"/>
                          </a:solidFill>
                          <a:latin typeface="+mn-lt"/>
                          <a:ea typeface="+mn-ea"/>
                          <a:cs typeface="+mn-cs"/>
                        </a:rPr>
                        <a:t>(access policy, encryption); </a:t>
                      </a:r>
                      <a:r>
                        <a:rPr lang="en-US" sz="900" b="0" i="0" u="none" strike="noStrike">
                          <a:solidFill>
                            <a:srgbClr val="000000"/>
                          </a:solidFill>
                          <a:effectLst/>
                          <a:latin typeface="+mn-lt"/>
                        </a:rPr>
                        <a:t>Accredited with </a:t>
                      </a:r>
                      <a:r>
                        <a:rPr lang="en-US" sz="900" b="1" i="0" u="none" strike="noStrike">
                          <a:solidFill>
                            <a:srgbClr val="000000"/>
                          </a:solidFill>
                          <a:effectLst/>
                          <a:latin typeface="+mn-lt"/>
                        </a:rPr>
                        <a:t>ISO 27001/2</a:t>
                      </a:r>
                      <a:r>
                        <a:rPr lang="en-US" sz="900" b="1" i="0" u="none" strike="noStrike" baseline="30000">
                          <a:solidFill>
                            <a:srgbClr val="000000"/>
                          </a:solidFill>
                          <a:effectLst/>
                          <a:latin typeface="+mn-lt"/>
                        </a:rPr>
                        <a:t>1</a:t>
                      </a:r>
                      <a:endParaRPr lang="en-US" sz="900" b="0" kern="1200">
                        <a:solidFill>
                          <a:schemeClr val="dk1"/>
                        </a:solidFill>
                        <a:latin typeface="+mn-lt"/>
                        <a:ea typeface="+mn-ea"/>
                        <a:cs typeface="+mn-cs"/>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kern="1200">
                          <a:solidFill>
                            <a:schemeClr val="dk1"/>
                          </a:solidFill>
                          <a:latin typeface="+mn-lt"/>
                          <a:ea typeface="+mn-ea"/>
                          <a:cs typeface="+mn-cs"/>
                        </a:rPr>
                        <a:t>To</a:t>
                      </a:r>
                      <a:r>
                        <a:rPr lang="en-US" sz="900" b="0" kern="1200">
                          <a:solidFill>
                            <a:schemeClr val="dk1"/>
                          </a:solidFill>
                          <a:latin typeface="+mn-lt"/>
                          <a:ea typeface="+mn-ea"/>
                          <a:cs typeface="+mn-cs"/>
                        </a:rPr>
                        <a:t> improve security measures, it provides global distributed </a:t>
                      </a:r>
                      <a:r>
                        <a:rPr lang="en-US" sz="900" b="1" kern="1200">
                          <a:solidFill>
                            <a:schemeClr val="dk1"/>
                          </a:solidFill>
                          <a:latin typeface="+mn-lt"/>
                          <a:ea typeface="+mn-ea"/>
                          <a:cs typeface="+mn-cs"/>
                        </a:rPr>
                        <a:t>DDoS shield</a:t>
                      </a:r>
                      <a:r>
                        <a:rPr lang="en-US" sz="900" b="1" kern="1200" baseline="30000">
                          <a:solidFill>
                            <a:schemeClr val="dk1"/>
                          </a:solidFill>
                          <a:latin typeface="+mn-lt"/>
                          <a:ea typeface="+mn-ea"/>
                          <a:cs typeface="+mn-cs"/>
                        </a:rPr>
                        <a:t>6</a:t>
                      </a:r>
                      <a:r>
                        <a:rPr lang="en-US" sz="900" b="1" kern="1200">
                          <a:solidFill>
                            <a:schemeClr val="dk1"/>
                          </a:solidFill>
                          <a:latin typeface="+mn-lt"/>
                          <a:ea typeface="+mn-ea"/>
                          <a:cs typeface="+mn-cs"/>
                        </a:rPr>
                        <a:t>, Transport Layer Security (TLS)</a:t>
                      </a:r>
                      <a:r>
                        <a:rPr lang="en-US" sz="900" b="1" kern="1200" baseline="30000">
                          <a:solidFill>
                            <a:schemeClr val="dk1"/>
                          </a:solidFill>
                          <a:latin typeface="+mn-lt"/>
                          <a:ea typeface="+mn-ea"/>
                          <a:cs typeface="+mn-cs"/>
                        </a:rPr>
                        <a:t>7; </a:t>
                      </a:r>
                      <a:r>
                        <a:rPr lang="en-US" sz="900" b="1" kern="1200" baseline="0">
                          <a:solidFill>
                            <a:schemeClr val="dk1"/>
                          </a:solidFill>
                          <a:latin typeface="+mn-lt"/>
                          <a:ea typeface="+mn-ea"/>
                          <a:cs typeface="+mn-cs"/>
                        </a:rPr>
                        <a:t>c</a:t>
                      </a:r>
                      <a:r>
                        <a:rPr lang="en-US" sz="900" b="1" kern="1200">
                          <a:solidFill>
                            <a:schemeClr val="dk1"/>
                          </a:solidFill>
                          <a:latin typeface="+mn-lt"/>
                          <a:ea typeface="+mn-ea"/>
                          <a:cs typeface="+mn-cs"/>
                        </a:rPr>
                        <a:t>ertified </a:t>
                      </a:r>
                      <a:r>
                        <a:rPr lang="en-US" sz="900" b="0" kern="1200">
                          <a:solidFill>
                            <a:schemeClr val="dk1"/>
                          </a:solidFill>
                          <a:latin typeface="+mn-lt"/>
                          <a:ea typeface="+mn-ea"/>
                          <a:cs typeface="+mn-cs"/>
                        </a:rPr>
                        <a:t>in accordance with </a:t>
                      </a:r>
                      <a:r>
                        <a:rPr lang="en-US" sz="900" b="1" kern="1200">
                          <a:solidFill>
                            <a:schemeClr val="dk1"/>
                          </a:solidFill>
                          <a:latin typeface="+mn-lt"/>
                          <a:ea typeface="+mn-ea"/>
                          <a:cs typeface="+mn-cs"/>
                        </a:rPr>
                        <a:t>ISO27001</a:t>
                      </a:r>
                      <a:r>
                        <a:rPr lang="en-US" sz="900" b="0" kern="1200" baseline="30000">
                          <a:solidFill>
                            <a:schemeClr val="dk1"/>
                          </a:solidFill>
                          <a:latin typeface="+mn-lt"/>
                          <a:ea typeface="+mn-ea"/>
                          <a:cs typeface="+mn-cs"/>
                        </a:rPr>
                        <a:t>1</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fontAlgn="b">
                        <a:spcBef>
                          <a:spcPts val="600"/>
                        </a:spcBef>
                        <a:buNone/>
                      </a:pPr>
                      <a:r>
                        <a:rPr lang="en-US" sz="900" b="0" i="0" u="none" strike="noStrike">
                          <a:solidFill>
                            <a:srgbClr val="000000"/>
                          </a:solidFill>
                          <a:effectLst/>
                          <a:latin typeface="+mn-lt"/>
                        </a:rPr>
                        <a:t>Compliant with </a:t>
                      </a:r>
                      <a:r>
                        <a:rPr lang="en-US" sz="900" b="1" i="0" u="none" strike="noStrike">
                          <a:solidFill>
                            <a:srgbClr val="000000"/>
                          </a:solidFill>
                          <a:effectLst/>
                          <a:latin typeface="+mn-lt"/>
                        </a:rPr>
                        <a:t>ISO27001</a:t>
                      </a:r>
                      <a:r>
                        <a:rPr lang="en-US" sz="900" b="1" i="0" u="none" strike="noStrike" baseline="30000">
                          <a:solidFill>
                            <a:srgbClr val="000000"/>
                          </a:solidFill>
                          <a:effectLst/>
                          <a:latin typeface="+mn-lt"/>
                        </a:rPr>
                        <a:t>1</a:t>
                      </a:r>
                      <a:r>
                        <a:rPr lang="en-US" sz="900" b="0" i="0" u="none" strike="noStrike">
                          <a:solidFill>
                            <a:srgbClr val="000000"/>
                          </a:solidFill>
                          <a:effectLst/>
                          <a:latin typeface="+mn-lt"/>
                        </a:rPr>
                        <a:t>, </a:t>
                      </a:r>
                      <a:r>
                        <a:rPr lang="en-US" sz="900" b="1" i="0" u="none" strike="noStrike">
                          <a:solidFill>
                            <a:srgbClr val="000000"/>
                          </a:solidFill>
                          <a:effectLst/>
                          <a:latin typeface="+mn-lt"/>
                        </a:rPr>
                        <a:t>HDS</a:t>
                      </a:r>
                      <a:r>
                        <a:rPr lang="en-US" sz="900" b="1" i="0" u="none" strike="noStrike" baseline="30000">
                          <a:solidFill>
                            <a:srgbClr val="000000"/>
                          </a:solidFill>
                          <a:effectLst/>
                          <a:latin typeface="+mn-lt"/>
                        </a:rPr>
                        <a:t>4</a:t>
                      </a:r>
                      <a:r>
                        <a:rPr lang="en-US" sz="900" b="0" i="0" u="none" strike="noStrike">
                          <a:solidFill>
                            <a:srgbClr val="000000"/>
                          </a:solidFill>
                          <a:effectLst/>
                          <a:latin typeface="+mn-lt"/>
                        </a:rPr>
                        <a:t>, </a:t>
                      </a:r>
                      <a:r>
                        <a:rPr lang="en-US" sz="900" b="1" i="0" u="none" strike="noStrike">
                          <a:solidFill>
                            <a:srgbClr val="000000"/>
                          </a:solidFill>
                          <a:effectLst/>
                          <a:latin typeface="+mn-lt"/>
                        </a:rPr>
                        <a:t>SWIPO</a:t>
                      </a:r>
                      <a:r>
                        <a:rPr lang="en-US" sz="900" b="1" i="0" u="none" strike="noStrike" baseline="30000">
                          <a:solidFill>
                            <a:srgbClr val="000000"/>
                          </a:solidFill>
                          <a:effectLst/>
                          <a:latin typeface="+mn-lt"/>
                        </a:rPr>
                        <a:t>8</a:t>
                      </a:r>
                      <a:r>
                        <a:rPr lang="en-US" sz="900" b="0" i="0" u="none" strike="noStrike" baseline="30000">
                          <a:solidFill>
                            <a:srgbClr val="000000"/>
                          </a:solidFill>
                          <a:effectLst/>
                          <a:latin typeface="+mn-lt"/>
                        </a:rPr>
                        <a:t>; </a:t>
                      </a:r>
                      <a:r>
                        <a:rPr lang="en-US" sz="900" b="0" i="0" u="none" strike="noStrike" baseline="0">
                          <a:solidFill>
                            <a:srgbClr val="000000"/>
                          </a:solidFill>
                          <a:effectLst/>
                          <a:latin typeface="+mn-lt"/>
                        </a:rPr>
                        <a:t>h</a:t>
                      </a:r>
                      <a:r>
                        <a:rPr lang="en-US" sz="900" b="0" i="0" u="none" strike="noStrike">
                          <a:solidFill>
                            <a:srgbClr val="000000"/>
                          </a:solidFill>
                          <a:effectLst/>
                          <a:latin typeface="+mn-lt"/>
                        </a:rPr>
                        <a:t>ave </a:t>
                      </a:r>
                      <a:r>
                        <a:rPr lang="en-US" sz="900" b="1" i="0" u="none" strike="noStrike">
                          <a:solidFill>
                            <a:srgbClr val="000000"/>
                          </a:solidFill>
                          <a:effectLst/>
                          <a:latin typeface="+mn-lt"/>
                        </a:rPr>
                        <a:t>alert systems</a:t>
                      </a:r>
                      <a:r>
                        <a:rPr lang="en-US" sz="900" b="0" i="0" u="none" strike="noStrike">
                          <a:solidFill>
                            <a:srgbClr val="000000"/>
                          </a:solidFill>
                          <a:effectLst/>
                          <a:latin typeface="+mn-lt"/>
                        </a:rPr>
                        <a:t> that are activated in case of DDoS</a:t>
                      </a:r>
                      <a:r>
                        <a:rPr lang="en-US" sz="900" b="0" i="0" u="none" strike="noStrike" baseline="30000">
                          <a:solidFill>
                            <a:srgbClr val="000000"/>
                          </a:solidFill>
                          <a:effectLst/>
                          <a:latin typeface="+mn-lt"/>
                        </a:rPr>
                        <a:t>6</a:t>
                      </a:r>
                      <a:r>
                        <a:rPr lang="en-US" sz="900" b="0" i="0" u="none" strike="noStrike">
                          <a:solidFill>
                            <a:srgbClr val="000000"/>
                          </a:solidFill>
                          <a:effectLst/>
                          <a:latin typeface="+mn-lt"/>
                        </a:rPr>
                        <a:t> attacks, for all </a:t>
                      </a:r>
                      <a:r>
                        <a:rPr lang="en-US" sz="900" b="1" i="0" u="none" strike="noStrike">
                          <a:solidFill>
                            <a:srgbClr val="000000"/>
                          </a:solidFill>
                          <a:effectLst/>
                          <a:latin typeface="+mn-lt"/>
                        </a:rPr>
                        <a:t>impacted servers </a:t>
                      </a:r>
                      <a:r>
                        <a:rPr lang="en-US" sz="900" b="0" i="0" u="none" strike="noStrike">
                          <a:solidFill>
                            <a:srgbClr val="000000"/>
                          </a:solidFill>
                          <a:effectLst/>
                          <a:latin typeface="+mn-lt"/>
                        </a:rPr>
                        <a:t>to ensure data protection</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indent="0" algn="ctr" fontAlgn="b">
                        <a:spcBef>
                          <a:spcPts val="600"/>
                        </a:spcBef>
                        <a:buNone/>
                      </a:pPr>
                      <a:r>
                        <a:rPr lang="en-US" sz="900" b="0" i="0" u="none" strike="noStrike">
                          <a:solidFill>
                            <a:srgbClr val="000000"/>
                          </a:solidFill>
                          <a:effectLst/>
                          <a:latin typeface="+mn-lt"/>
                        </a:rPr>
                        <a:t>A</a:t>
                      </a:r>
                      <a:r>
                        <a:rPr lang="en-US" sz="900" b="1" i="0" u="none" strike="noStrike">
                          <a:solidFill>
                            <a:srgbClr val="000000"/>
                          </a:solidFill>
                          <a:effectLst/>
                          <a:latin typeface="+mn-lt"/>
                        </a:rPr>
                        <a:t> new security partnership</a:t>
                      </a:r>
                      <a:r>
                        <a:rPr lang="en-US" sz="900" b="0" i="0" u="none" strike="noStrike">
                          <a:solidFill>
                            <a:srgbClr val="000000"/>
                          </a:solidFill>
                          <a:effectLst/>
                          <a:latin typeface="+mn-lt"/>
                        </a:rPr>
                        <a:t> with cyber security specialists ‘</a:t>
                      </a:r>
                      <a:r>
                        <a:rPr lang="en-US" sz="900" b="1" i="0" u="none" strike="noStrike">
                          <a:solidFill>
                            <a:srgbClr val="000000"/>
                          </a:solidFill>
                          <a:effectLst/>
                          <a:latin typeface="+mn-lt"/>
                        </a:rPr>
                        <a:t>e2e-assure’ </a:t>
                      </a:r>
                      <a:r>
                        <a:rPr lang="en-US" sz="900" b="0" i="0" u="none" strike="noStrike">
                          <a:solidFill>
                            <a:srgbClr val="000000"/>
                          </a:solidFill>
                          <a:effectLst/>
                          <a:latin typeface="+mn-lt"/>
                        </a:rPr>
                        <a:t>to deliver proactive </a:t>
                      </a:r>
                      <a:r>
                        <a:rPr lang="en-US" sz="900" b="1" i="0" u="none" strike="noStrike">
                          <a:solidFill>
                            <a:srgbClr val="000000"/>
                          </a:solidFill>
                          <a:effectLst/>
                          <a:latin typeface="+mn-lt"/>
                        </a:rPr>
                        <a:t>24/7 security; </a:t>
                      </a:r>
                      <a:r>
                        <a:rPr lang="en-US" sz="900" b="0" i="0" u="none" strike="noStrike">
                          <a:solidFill>
                            <a:srgbClr val="000000"/>
                          </a:solidFill>
                          <a:effectLst/>
                          <a:latin typeface="+mn-lt"/>
                        </a:rPr>
                        <a:t>Accredited with </a:t>
                      </a:r>
                      <a:r>
                        <a:rPr lang="en-US" sz="900" b="1" i="0" u="none" strike="noStrike">
                          <a:solidFill>
                            <a:srgbClr val="000000"/>
                          </a:solidFill>
                          <a:effectLst/>
                          <a:latin typeface="+mn-lt"/>
                        </a:rPr>
                        <a:t>ISO 27001</a:t>
                      </a:r>
                      <a:r>
                        <a:rPr lang="en-US" sz="900" b="1" i="0" u="none" strike="noStrike" baseline="30000">
                          <a:solidFill>
                            <a:srgbClr val="000000"/>
                          </a:solidFill>
                          <a:effectLst/>
                          <a:latin typeface="+mn-lt"/>
                        </a:rPr>
                        <a:t>1</a:t>
                      </a:r>
                      <a:endParaRPr lang="en-US" sz="900" b="0" i="0" u="none" strike="noStrike">
                        <a:solidFill>
                          <a:srgbClr val="000000"/>
                        </a:solidFill>
                        <a:effectLst/>
                        <a:latin typeface="+mn-lt"/>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extLst>
                  <a:ext uri="{0D108BD9-81ED-4DB2-BD59-A6C34878D82A}">
                    <a16:rowId xmlns:a16="http://schemas.microsoft.com/office/drawing/2014/main" val="2496115540"/>
                  </a:ext>
                </a:extLst>
              </a:tr>
              <a:tr h="1043353">
                <a:tc gridSpan="2">
                  <a:txBody>
                    <a:bodyPr/>
                    <a:lstStyle/>
                    <a:p>
                      <a:pPr marL="0" indent="0" algn="ctr">
                        <a:spcBef>
                          <a:spcPts val="600"/>
                        </a:spcBef>
                        <a:buNone/>
                      </a:pPr>
                      <a:r>
                        <a:rPr lang="en-US" sz="1000" b="1" kern="1200" noProof="0">
                          <a:solidFill>
                            <a:srgbClr val="46647B"/>
                          </a:solidFill>
                          <a:latin typeface="+mn-lt"/>
                          <a:ea typeface="+mn-ea"/>
                          <a:cs typeface="+mn-cs"/>
                        </a:rPr>
                        <a:t>Business Ethics</a:t>
                      </a:r>
                      <a:endParaRPr lang="en-US" sz="1000" noProof="0">
                        <a:solidFill>
                          <a:srgbClr val="46647B"/>
                        </a:solidFill>
                        <a:latin typeface="+mn-lt"/>
                      </a:endParaRP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46647B"/>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b="1" i="0" u="none" strike="noStrike" kern="1200">
                          <a:solidFill>
                            <a:schemeClr val="dk1"/>
                          </a:solidFill>
                          <a:effectLst/>
                          <a:latin typeface="+mn-lt"/>
                          <a:ea typeface="+mn-ea"/>
                          <a:cs typeface="+mn-cs"/>
                        </a:rPr>
                        <a:t>Whistleblower policy </a:t>
                      </a:r>
                      <a:r>
                        <a:rPr lang="en-US" sz="900" b="0" i="0" u="none" strike="noStrike" kern="1200">
                          <a:solidFill>
                            <a:schemeClr val="dk1"/>
                          </a:solidFill>
                          <a:effectLst/>
                          <a:latin typeface="+mn-lt"/>
                          <a:ea typeface="+mn-ea"/>
                          <a:cs typeface="+mn-cs"/>
                        </a:rPr>
                        <a:t>allows stakeholders to </a:t>
                      </a:r>
                      <a:r>
                        <a:rPr lang="en-US" sz="900" b="1" i="0" u="none" strike="noStrike" kern="1200">
                          <a:solidFill>
                            <a:schemeClr val="dk1"/>
                          </a:solidFill>
                          <a:effectLst/>
                          <a:latin typeface="+mn-lt"/>
                          <a:ea typeface="+mn-ea"/>
                          <a:cs typeface="+mn-cs"/>
                        </a:rPr>
                        <a:t>report any </a:t>
                      </a:r>
                      <a:r>
                        <a:rPr lang="en-US" sz="900" b="0" i="0" u="none" strike="noStrike" kern="1200">
                          <a:solidFill>
                            <a:schemeClr val="dk1"/>
                          </a:solidFill>
                          <a:effectLst/>
                          <a:latin typeface="+mn-lt"/>
                          <a:ea typeface="+mn-ea"/>
                          <a:cs typeface="+mn-cs"/>
                        </a:rPr>
                        <a:t>illegal and/or unethical behavior and has a </a:t>
                      </a:r>
                      <a:r>
                        <a:rPr lang="en-US" sz="900" b="1" i="0" u="none" strike="noStrike" kern="1200">
                          <a:solidFill>
                            <a:schemeClr val="dk1"/>
                          </a:solidFill>
                          <a:effectLst/>
                          <a:latin typeface="+mn-lt"/>
                          <a:ea typeface="+mn-ea"/>
                          <a:cs typeface="+mn-cs"/>
                        </a:rPr>
                        <a:t>Code of Ethics, Supplier Code of Conduct, Anti-Corruption Policy</a:t>
                      </a:r>
                      <a:endParaRPr lang="en-US" sz="900" b="1" i="0" u="none" strike="noStrike">
                        <a:solidFill>
                          <a:srgbClr val="000000"/>
                        </a:solidFill>
                        <a:effectLst/>
                        <a:latin typeface="+mn-lt"/>
                      </a:endParaRP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kern="1200">
                          <a:solidFill>
                            <a:schemeClr val="dk1"/>
                          </a:solidFill>
                          <a:latin typeface="+mn-lt"/>
                          <a:ea typeface="+mn-ea"/>
                          <a:cs typeface="+mn-cs"/>
                        </a:rPr>
                        <a:t>Maintains a global whistleblower platform, ‘</a:t>
                      </a:r>
                      <a:r>
                        <a:rPr lang="en-US" sz="900" b="1" kern="1200">
                          <a:solidFill>
                            <a:schemeClr val="dk1"/>
                          </a:solidFill>
                          <a:latin typeface="+mn-lt"/>
                          <a:ea typeface="+mn-ea"/>
                          <a:cs typeface="+mn-cs"/>
                        </a:rPr>
                        <a:t>Speak Up’</a:t>
                      </a:r>
                      <a:r>
                        <a:rPr lang="en-US" sz="900" kern="1200">
                          <a:solidFill>
                            <a:schemeClr val="dk1"/>
                          </a:solidFill>
                          <a:latin typeface="+mn-lt"/>
                          <a:ea typeface="+mn-ea"/>
                          <a:cs typeface="+mn-cs"/>
                        </a:rPr>
                        <a:t>, allowing employees and external stakeholders to </a:t>
                      </a:r>
                      <a:r>
                        <a:rPr lang="en-US" sz="900" b="1" kern="1200">
                          <a:solidFill>
                            <a:schemeClr val="dk1"/>
                          </a:solidFill>
                          <a:latin typeface="+mn-lt"/>
                          <a:ea typeface="+mn-ea"/>
                          <a:cs typeface="+mn-cs"/>
                        </a:rPr>
                        <a:t>report violations; deals only with suppliers </a:t>
                      </a:r>
                      <a:r>
                        <a:rPr lang="en-US" sz="900" b="0" kern="1200">
                          <a:solidFill>
                            <a:schemeClr val="dk1"/>
                          </a:solidFill>
                          <a:latin typeface="+mn-lt"/>
                          <a:ea typeface="+mn-ea"/>
                          <a:cs typeface="+mn-cs"/>
                        </a:rPr>
                        <a:t>who uphold the </a:t>
                      </a:r>
                      <a:r>
                        <a:rPr lang="en-US" sz="900" b="1" kern="1200">
                          <a:solidFill>
                            <a:schemeClr val="dk1"/>
                          </a:solidFill>
                          <a:latin typeface="+mn-lt"/>
                          <a:ea typeface="+mn-ea"/>
                          <a:cs typeface="+mn-cs"/>
                        </a:rPr>
                        <a:t>same ESG standards</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900" b="0" i="0" u="none" strike="noStrike">
                          <a:solidFill>
                            <a:srgbClr val="000000"/>
                          </a:solidFill>
                          <a:effectLst/>
                          <a:latin typeface="+mn-lt"/>
                        </a:rPr>
                        <a:t>Introduced  a new electronic </a:t>
                      </a:r>
                      <a:r>
                        <a:rPr lang="en-US" sz="900" b="1" i="0" u="none" strike="noStrike">
                          <a:solidFill>
                            <a:srgbClr val="000000"/>
                          </a:solidFill>
                          <a:effectLst/>
                          <a:latin typeface="+mn-lt"/>
                        </a:rPr>
                        <a:t>whistleblower system in 2021 </a:t>
                      </a:r>
                      <a:r>
                        <a:rPr lang="en-US" sz="900" b="0" i="0" u="none" strike="noStrike">
                          <a:solidFill>
                            <a:srgbClr val="000000"/>
                          </a:solidFill>
                          <a:effectLst/>
                          <a:latin typeface="+mn-lt"/>
                        </a:rPr>
                        <a:t>to report any violations or unethical practices</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indent="0" algn="ctr" rtl="0" fontAlgn="ctr">
                        <a:spcBef>
                          <a:spcPts val="300"/>
                        </a:spcBef>
                        <a:buNone/>
                      </a:pPr>
                      <a:r>
                        <a:rPr lang="en-US" sz="900"/>
                        <a:t>Implemented an </a:t>
                      </a:r>
                      <a:r>
                        <a:rPr lang="en-US" sz="900" b="1"/>
                        <a:t>internal Code of Ethics </a:t>
                      </a:r>
                      <a:r>
                        <a:rPr lang="en-US" sz="900"/>
                        <a:t>for all employees in direct contact with suppliers and third parties</a:t>
                      </a:r>
                      <a:endParaRPr lang="en-US" sz="900" b="0" i="0" u="none" strike="noStrike">
                        <a:solidFill>
                          <a:srgbClr val="000000"/>
                        </a:solidFill>
                        <a:effectLst/>
                        <a:latin typeface="+mn-lt"/>
                      </a:endParaRPr>
                    </a:p>
                    <a:p>
                      <a:pPr marL="0" indent="0" algn="ctr">
                        <a:lnSpc>
                          <a:spcPct val="100000"/>
                        </a:lnSpc>
                        <a:spcAft>
                          <a:spcPts val="0"/>
                        </a:spcAft>
                        <a:buNone/>
                      </a:pPr>
                      <a:endParaRPr lang="en-US" sz="900"/>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900" b="0" i="0" u="none" strike="noStrike">
                          <a:solidFill>
                            <a:srgbClr val="000000"/>
                          </a:solidFill>
                          <a:effectLst/>
                          <a:latin typeface="+mn-lt"/>
                        </a:rPr>
                        <a:t>Adopted the </a:t>
                      </a:r>
                      <a:r>
                        <a:rPr lang="en-US" sz="900" b="1" i="0" u="none" strike="noStrike">
                          <a:solidFill>
                            <a:srgbClr val="000000"/>
                          </a:solidFill>
                          <a:effectLst/>
                          <a:latin typeface="+mn-lt"/>
                        </a:rPr>
                        <a:t>Quoted Companies Alliance (QCA)</a:t>
                      </a:r>
                      <a:r>
                        <a:rPr lang="en-US" sz="900" b="1" i="0" u="none" strike="noStrike" baseline="30000">
                          <a:solidFill>
                            <a:srgbClr val="000000"/>
                          </a:solidFill>
                          <a:effectLst/>
                          <a:latin typeface="+mn-lt"/>
                        </a:rPr>
                        <a:t>9</a:t>
                      </a:r>
                      <a:r>
                        <a:rPr lang="en-US" sz="900" b="1" i="0" u="none" strike="noStrike">
                          <a:solidFill>
                            <a:srgbClr val="000000"/>
                          </a:solidFill>
                          <a:effectLst/>
                          <a:latin typeface="+mn-lt"/>
                        </a:rPr>
                        <a:t> Corporate Governance Code</a:t>
                      </a:r>
                      <a:r>
                        <a:rPr lang="en-US" sz="900" b="0" i="0" u="none" strike="noStrike">
                          <a:solidFill>
                            <a:srgbClr val="000000"/>
                          </a:solidFill>
                          <a:effectLst/>
                          <a:latin typeface="+mn-lt"/>
                        </a:rPr>
                        <a:t>, providing an outcome-oriented governance framework to support its business</a:t>
                      </a:r>
                    </a:p>
                  </a:txBody>
                  <a:tcPr marL="18288" marR="18288"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395052700"/>
                  </a:ext>
                </a:extLst>
              </a:tr>
              <a:tr h="949570">
                <a:tc gridSpan="2">
                  <a:txBody>
                    <a:bodyPr/>
                    <a:lstStyle/>
                    <a:p>
                      <a:pPr marL="0" indent="0" algn="ctr">
                        <a:spcBef>
                          <a:spcPts val="600"/>
                        </a:spcBef>
                        <a:buNone/>
                      </a:pPr>
                      <a:r>
                        <a:rPr lang="en-US" sz="1000" noProof="0">
                          <a:solidFill>
                            <a:srgbClr val="46647B"/>
                          </a:solidFill>
                          <a:latin typeface="+mn-lt"/>
                        </a:rPr>
                        <a:t>National &amp; intl. policies</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46647B"/>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b="0" i="0" u="none" strike="noStrike" kern="1200">
                          <a:solidFill>
                            <a:schemeClr val="dk1"/>
                          </a:solidFill>
                          <a:effectLst/>
                          <a:latin typeface="+mn-lt"/>
                          <a:ea typeface="+mn-ea"/>
                          <a:cs typeface="+mn-cs"/>
                        </a:rPr>
                        <a:t>Fully compliant data centers located across </a:t>
                      </a:r>
                      <a:r>
                        <a:rPr lang="en-US" sz="900" b="1" i="0" u="none" strike="noStrike" kern="1200">
                          <a:solidFill>
                            <a:schemeClr val="dk1"/>
                          </a:solidFill>
                          <a:effectLst/>
                          <a:latin typeface="+mn-lt"/>
                          <a:ea typeface="+mn-ea"/>
                          <a:cs typeface="+mn-cs"/>
                        </a:rPr>
                        <a:t>Australia, Canada, France, Germany, Poland, Singapore, United Kingdom </a:t>
                      </a:r>
                      <a:r>
                        <a:rPr lang="en-US" sz="900" b="0" i="0" u="none" strike="noStrike" kern="1200">
                          <a:solidFill>
                            <a:schemeClr val="dk1"/>
                          </a:solidFill>
                          <a:effectLst/>
                          <a:latin typeface="+mn-lt"/>
                          <a:ea typeface="+mn-ea"/>
                          <a:cs typeface="+mn-cs"/>
                        </a:rPr>
                        <a:t>and</a:t>
                      </a:r>
                      <a:r>
                        <a:rPr lang="en-US" sz="900" b="1" i="0" u="none" strike="noStrike" kern="1200">
                          <a:solidFill>
                            <a:schemeClr val="dk1"/>
                          </a:solidFill>
                          <a:effectLst/>
                          <a:latin typeface="+mn-lt"/>
                          <a:ea typeface="+mn-ea"/>
                          <a:cs typeface="+mn-cs"/>
                        </a:rPr>
                        <a:t> United States </a:t>
                      </a:r>
                      <a:r>
                        <a:rPr lang="en-US" sz="900" b="0" i="0" u="none" strike="noStrike" kern="1200">
                          <a:solidFill>
                            <a:schemeClr val="dk1"/>
                          </a:solidFill>
                          <a:effectLst/>
                          <a:latin typeface="+mn-lt"/>
                          <a:ea typeface="+mn-ea"/>
                          <a:cs typeface="+mn-cs"/>
                        </a:rPr>
                        <a:t>serving </a:t>
                      </a:r>
                      <a:r>
                        <a:rPr lang="en-US" sz="900" b="1" i="0" u="none" strike="noStrike" kern="1200">
                          <a:solidFill>
                            <a:schemeClr val="dk1"/>
                          </a:solidFill>
                          <a:effectLst/>
                          <a:latin typeface="+mn-lt"/>
                          <a:ea typeface="+mn-ea"/>
                          <a:cs typeface="+mn-cs"/>
                        </a:rPr>
                        <a:t>183 countries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b="0" i="0" u="none" strike="noStrike" kern="1200">
                          <a:solidFill>
                            <a:schemeClr val="dk1"/>
                          </a:solidFill>
                          <a:effectLst/>
                          <a:latin typeface="+mn-lt"/>
                          <a:ea typeface="+mn-ea"/>
                          <a:cs typeface="+mn-cs"/>
                        </a:rPr>
                        <a:t>Fully compliant data centers located across </a:t>
                      </a:r>
                      <a:r>
                        <a:rPr lang="en-US" sz="900" b="1" i="0" u="none" strike="noStrike" kern="1200">
                          <a:solidFill>
                            <a:schemeClr val="dk1"/>
                          </a:solidFill>
                          <a:effectLst/>
                          <a:latin typeface="+mn-lt"/>
                          <a:ea typeface="+mn-ea"/>
                          <a:cs typeface="+mn-cs"/>
                        </a:rPr>
                        <a:t>Australia, China, Germany, Hong Kong, Netherlands, United Kingdom</a:t>
                      </a:r>
                      <a:r>
                        <a:rPr lang="en-US" sz="900" b="0" i="0" u="none" strike="noStrike" kern="1200">
                          <a:solidFill>
                            <a:schemeClr val="dk1"/>
                          </a:solidFill>
                          <a:effectLst/>
                          <a:latin typeface="+mn-lt"/>
                          <a:ea typeface="+mn-ea"/>
                          <a:cs typeface="+mn-cs"/>
                        </a:rPr>
                        <a:t> and</a:t>
                      </a:r>
                      <a:r>
                        <a:rPr lang="en-US" sz="900" b="1" i="0" u="none" strike="noStrike" kern="1200">
                          <a:solidFill>
                            <a:schemeClr val="dk1"/>
                          </a:solidFill>
                          <a:effectLst/>
                          <a:latin typeface="+mn-lt"/>
                          <a:ea typeface="+mn-ea"/>
                          <a:cs typeface="+mn-cs"/>
                        </a:rPr>
                        <a:t> United States </a:t>
                      </a:r>
                      <a:r>
                        <a:rPr lang="en-US" sz="900" b="0" i="0" u="none" strike="noStrike" kern="1200">
                          <a:solidFill>
                            <a:schemeClr val="dk1"/>
                          </a:solidFill>
                          <a:effectLst/>
                          <a:latin typeface="+mn-lt"/>
                          <a:ea typeface="+mn-ea"/>
                          <a:cs typeface="+mn-cs"/>
                        </a:rPr>
                        <a:t>serving </a:t>
                      </a:r>
                      <a:r>
                        <a:rPr lang="en-US" sz="900" b="1" i="0" u="none" strike="noStrike" kern="1200">
                          <a:solidFill>
                            <a:schemeClr val="dk1"/>
                          </a:solidFill>
                          <a:effectLst/>
                          <a:latin typeface="+mn-lt"/>
                          <a:ea typeface="+mn-ea"/>
                          <a:cs typeface="+mn-cs"/>
                        </a:rPr>
                        <a:t>120 countries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b="0" i="0" u="none" strike="noStrike" kern="1200">
                          <a:solidFill>
                            <a:schemeClr val="dk1"/>
                          </a:solidFill>
                          <a:effectLst/>
                          <a:latin typeface="+mn-lt"/>
                          <a:ea typeface="+mn-ea"/>
                          <a:cs typeface="+mn-cs"/>
                        </a:rPr>
                        <a:t>Fully compliant data centers located across </a:t>
                      </a:r>
                      <a:r>
                        <a:rPr lang="en-US" sz="900" b="1" i="0" u="none" strike="noStrike" kern="1200">
                          <a:solidFill>
                            <a:schemeClr val="dk1"/>
                          </a:solidFill>
                          <a:effectLst/>
                          <a:latin typeface="+mn-lt"/>
                          <a:ea typeface="+mn-ea"/>
                          <a:cs typeface="+mn-cs"/>
                        </a:rPr>
                        <a:t>Germany, Spain, United Kingdom </a:t>
                      </a:r>
                      <a:r>
                        <a:rPr lang="en-US" sz="900" b="0" i="0" u="none" strike="noStrike" kern="1200">
                          <a:solidFill>
                            <a:schemeClr val="dk1"/>
                          </a:solidFill>
                          <a:effectLst/>
                          <a:latin typeface="+mn-lt"/>
                          <a:ea typeface="+mn-ea"/>
                          <a:cs typeface="+mn-cs"/>
                        </a:rPr>
                        <a:t>and</a:t>
                      </a:r>
                      <a:r>
                        <a:rPr lang="en-US" sz="900" b="1" i="0" u="none" strike="noStrike" kern="1200">
                          <a:solidFill>
                            <a:schemeClr val="dk1"/>
                          </a:solidFill>
                          <a:effectLst/>
                          <a:latin typeface="+mn-lt"/>
                          <a:ea typeface="+mn-ea"/>
                          <a:cs typeface="+mn-cs"/>
                        </a:rPr>
                        <a:t> United States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0F0F0"/>
                    </a:solidFill>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b="0" i="0" u="none" strike="noStrike" kern="1200">
                          <a:solidFill>
                            <a:schemeClr val="dk1"/>
                          </a:solidFill>
                          <a:effectLst/>
                          <a:latin typeface="+mn-lt"/>
                          <a:ea typeface="+mn-ea"/>
                          <a:cs typeface="+mn-cs"/>
                        </a:rPr>
                        <a:t>Fully compliant data centers located across </a:t>
                      </a:r>
                      <a:r>
                        <a:rPr lang="en-US" sz="900" b="1" i="0" u="none" strike="noStrike" kern="1200">
                          <a:solidFill>
                            <a:schemeClr val="dk1"/>
                          </a:solidFill>
                          <a:effectLst/>
                          <a:latin typeface="+mn-lt"/>
                          <a:ea typeface="+mn-ea"/>
                          <a:cs typeface="+mn-cs"/>
                        </a:rPr>
                        <a:t>France, Netherlands </a:t>
                      </a:r>
                      <a:r>
                        <a:rPr lang="en-US" sz="900" b="0" i="0" u="none" strike="noStrike" kern="1200">
                          <a:solidFill>
                            <a:schemeClr val="dk1"/>
                          </a:solidFill>
                          <a:effectLst/>
                          <a:latin typeface="+mn-lt"/>
                          <a:ea typeface="+mn-ea"/>
                          <a:cs typeface="+mn-cs"/>
                        </a:rPr>
                        <a:t>and </a:t>
                      </a:r>
                      <a:r>
                        <a:rPr lang="en-US" sz="900" b="1" i="0" u="none" strike="noStrike" kern="1200">
                          <a:solidFill>
                            <a:schemeClr val="dk1"/>
                          </a:solidFill>
                          <a:effectLst/>
                          <a:latin typeface="+mn-lt"/>
                          <a:ea typeface="+mn-ea"/>
                          <a:cs typeface="+mn-cs"/>
                        </a:rPr>
                        <a:t>Poland</a:t>
                      </a:r>
                      <a:r>
                        <a:rPr lang="en-US" sz="900" b="0" i="0" u="none" strike="noStrike" kern="1200">
                          <a:solidFill>
                            <a:schemeClr val="dk1"/>
                          </a:solidFill>
                          <a:effectLst/>
                          <a:latin typeface="+mn-lt"/>
                          <a:ea typeface="+mn-ea"/>
                          <a:cs typeface="+mn-cs"/>
                        </a:rPr>
                        <a:t> serving </a:t>
                      </a:r>
                      <a:r>
                        <a:rPr lang="en-US" sz="900" b="1" i="0" u="none" strike="noStrike" kern="1200">
                          <a:solidFill>
                            <a:schemeClr val="dk1"/>
                          </a:solidFill>
                          <a:effectLst/>
                          <a:latin typeface="+mn-lt"/>
                          <a:ea typeface="+mn-ea"/>
                          <a:cs typeface="+mn-cs"/>
                        </a:rPr>
                        <a:t>160 countries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BCABA"/>
                    </a:solidFill>
                  </a:tcPr>
                </a:tc>
                <a:tc>
                  <a:txBody>
                    <a:bodyPr/>
                    <a:lstStyle/>
                    <a:p>
                      <a:pPr marL="0" marR="0" lvl="0" indent="0" algn="ctr" defTabSz="711200" rtl="0" eaLnBrk="1" fontAlgn="b" latinLnBrk="0" hangingPunct="1">
                        <a:lnSpc>
                          <a:spcPct val="100000"/>
                        </a:lnSpc>
                        <a:spcBef>
                          <a:spcPts val="600"/>
                        </a:spcBef>
                        <a:spcAft>
                          <a:spcPts val="0"/>
                        </a:spcAft>
                        <a:buClrTx/>
                        <a:buSzTx/>
                        <a:buNone/>
                        <a:tabLst/>
                        <a:defRPr/>
                      </a:pPr>
                      <a:r>
                        <a:rPr lang="en-US" sz="900" b="0" i="0" u="none" strike="noStrike" kern="1200">
                          <a:solidFill>
                            <a:schemeClr val="dk1"/>
                          </a:solidFill>
                          <a:effectLst/>
                          <a:latin typeface="+mn-lt"/>
                          <a:ea typeface="+mn-ea"/>
                          <a:cs typeface="+mn-cs"/>
                        </a:rPr>
                        <a:t>Fully compliant data centers located across the </a:t>
                      </a:r>
                      <a:r>
                        <a:rPr lang="en-US" sz="900" b="1" i="0" u="none" strike="noStrike" kern="1200">
                          <a:solidFill>
                            <a:schemeClr val="dk1"/>
                          </a:solidFill>
                          <a:effectLst/>
                          <a:latin typeface="+mn-lt"/>
                          <a:ea typeface="+mn-ea"/>
                          <a:cs typeface="+mn-cs"/>
                        </a:rPr>
                        <a:t>United Kingdom</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240028709"/>
                  </a:ext>
                </a:extLst>
              </a:tr>
            </a:tbl>
          </a:graphicData>
        </a:graphic>
      </p:graphicFrame>
      <p:sp>
        <p:nvSpPr>
          <p:cNvPr id="13" name="btfpNotesBox881500">
            <a:extLst>
              <a:ext uri="{FF2B5EF4-FFF2-40B4-BE49-F238E27FC236}">
                <a16:creationId xmlns:a16="http://schemas.microsoft.com/office/drawing/2014/main" id="{D09CE56A-D223-472F-9F0C-53DADDE5459E}"/>
              </a:ext>
            </a:extLst>
          </p:cNvPr>
          <p:cNvSpPr txBox="1"/>
          <p:nvPr>
            <p:custDataLst>
              <p:tags r:id="rId4"/>
            </p:custDataLst>
          </p:nvPr>
        </p:nvSpPr>
        <p:spPr bwMode="gray">
          <a:xfrm>
            <a:off x="330199" y="6073458"/>
            <a:ext cx="11531600" cy="492443"/>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Standard on managing information security; (2) Security standard developed for cloud service providers; (3) Payment Card Industry Data Security Standard; (4) Implementation of measures keeping personal health data secure, confidential and accessible; (5) Web application firewall; (6) Anti - Distributed denial of service protects the cloud network from potential attackers; (7) Provides authentication, privacy and data integrity between applications; (8) A multi-stakeholder group facilitated by the European Commission to develop Codes of Conduct for the proper application of the EU Free Flow of Non-Personal Data Regulation / Article 6 "Porting of Data“; (9 A membership organization that enables principles-based, corporate governance code for small and mid-sized quoted companies in the UK; (10) A corporate initiative to promote diversity in companies and institutions | Source: Company websites and reports, Lit search</a:t>
            </a:r>
          </a:p>
        </p:txBody>
      </p:sp>
      <p:sp>
        <p:nvSpPr>
          <p:cNvPr id="2" name="Title 1">
            <a:extLst>
              <a:ext uri="{FF2B5EF4-FFF2-40B4-BE49-F238E27FC236}">
                <a16:creationId xmlns:a16="http://schemas.microsoft.com/office/drawing/2014/main" id="{4DBF8C86-2FD2-4789-9E5D-D066173A80E1}"/>
              </a:ext>
            </a:extLst>
          </p:cNvPr>
          <p:cNvSpPr>
            <a:spLocks noGrp="1"/>
          </p:cNvSpPr>
          <p:nvPr>
            <p:ph type="title"/>
          </p:nvPr>
        </p:nvSpPr>
        <p:spPr/>
        <p:txBody>
          <a:bodyPr vert="horz"/>
          <a:lstStyle/>
          <a:p>
            <a:r>
              <a:rPr lang="en-US" b="1" dirty="0"/>
              <a:t>ESG initiatives | </a:t>
            </a:r>
            <a:r>
              <a:rPr lang="en-US" dirty="0"/>
              <a:t>Initiatives in place by Target and peers across key ESG themes (1/2)</a:t>
            </a:r>
            <a:endParaRPr lang="de-DE" dirty="0"/>
          </a:p>
        </p:txBody>
      </p:sp>
      <p:grpSp>
        <p:nvGrpSpPr>
          <p:cNvPr id="5" name="btfpStatusSticker607167">
            <a:extLst>
              <a:ext uri="{FF2B5EF4-FFF2-40B4-BE49-F238E27FC236}">
                <a16:creationId xmlns:a16="http://schemas.microsoft.com/office/drawing/2014/main" id="{0ED772E7-ACA9-4D49-812F-37DD4429FAC7}"/>
              </a:ext>
            </a:extLst>
          </p:cNvPr>
          <p:cNvGrpSpPr/>
          <p:nvPr>
            <p:custDataLst>
              <p:tags r:id="rId5"/>
            </p:custDataLst>
          </p:nvPr>
        </p:nvGrpSpPr>
        <p:grpSpPr>
          <a:xfrm>
            <a:off x="9629778" y="955344"/>
            <a:ext cx="2232022" cy="235611"/>
            <a:chOff x="-2867773" y="876300"/>
            <a:chExt cx="2232022" cy="235611"/>
          </a:xfrm>
        </p:grpSpPr>
        <p:sp>
          <p:nvSpPr>
            <p:cNvPr id="3" name="btfpStatusStickerText607167">
              <a:extLst>
                <a:ext uri="{FF2B5EF4-FFF2-40B4-BE49-F238E27FC236}">
                  <a16:creationId xmlns:a16="http://schemas.microsoft.com/office/drawing/2014/main" id="{532C95FA-E91B-4AA7-BDDE-AFF1E5948A71}"/>
                </a:ext>
              </a:extLst>
            </p:cNvPr>
            <p:cNvSpPr txBox="1"/>
            <p:nvPr/>
          </p:nvSpPr>
          <p:spPr bwMode="gray">
            <a:xfrm>
              <a:off x="-2867773"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4" name="btfpStatusStickerLine607167">
              <a:extLst>
                <a:ext uri="{FF2B5EF4-FFF2-40B4-BE49-F238E27FC236}">
                  <a16:creationId xmlns:a16="http://schemas.microsoft.com/office/drawing/2014/main" id="{D55B106D-D715-4F55-A7AF-E0E7CD086B50}"/>
                </a:ext>
              </a:extLst>
            </p:cNvPr>
            <p:cNvCxnSpPr>
              <a:cxnSpLocks/>
            </p:cNvCxnSpPr>
            <p:nvPr/>
          </p:nvCxnSpPr>
          <p:spPr bwMode="gray">
            <a:xfrm rot="720000">
              <a:off x="-286777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62319B24-83D2-42C3-B1C3-511B7CE25699}"/>
              </a:ext>
            </a:extLst>
          </p:cNvPr>
          <p:cNvGrpSpPr/>
          <p:nvPr/>
        </p:nvGrpSpPr>
        <p:grpSpPr>
          <a:xfrm>
            <a:off x="7670088" y="977804"/>
            <a:ext cx="1595411" cy="226591"/>
            <a:chOff x="7540304" y="977804"/>
            <a:chExt cx="1595411" cy="226591"/>
          </a:xfrm>
        </p:grpSpPr>
        <p:sp>
          <p:nvSpPr>
            <p:cNvPr id="43" name="Rectangle 42">
              <a:extLst>
                <a:ext uri="{FF2B5EF4-FFF2-40B4-BE49-F238E27FC236}">
                  <a16:creationId xmlns:a16="http://schemas.microsoft.com/office/drawing/2014/main" id="{413A73E6-8E6A-4DBD-9FA5-0307F55D64BC}"/>
                </a:ext>
              </a:extLst>
            </p:cNvPr>
            <p:cNvSpPr/>
            <p:nvPr/>
          </p:nvSpPr>
          <p:spPr bwMode="gray">
            <a:xfrm>
              <a:off x="7540304" y="1001106"/>
              <a:ext cx="181497" cy="179479"/>
            </a:xfrm>
            <a:prstGeom prst="rect">
              <a:avLst/>
            </a:prstGeom>
            <a:solidFill>
              <a:srgbClr val="BBCABA"/>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fontAlgn="ctr"/>
              <a:endParaRPr lang="en-US"/>
            </a:p>
          </p:txBody>
        </p:sp>
        <p:sp>
          <p:nvSpPr>
            <p:cNvPr id="44" name="TextBox 43">
              <a:extLst>
                <a:ext uri="{FF2B5EF4-FFF2-40B4-BE49-F238E27FC236}">
                  <a16:creationId xmlns:a16="http://schemas.microsoft.com/office/drawing/2014/main" id="{6DA59402-A34A-47BF-9CE5-B0AAF10F8C01}"/>
                </a:ext>
              </a:extLst>
            </p:cNvPr>
            <p:cNvSpPr txBox="1"/>
            <p:nvPr/>
          </p:nvSpPr>
          <p:spPr bwMode="gray">
            <a:xfrm>
              <a:off x="7762773" y="977804"/>
              <a:ext cx="1372942" cy="226591"/>
            </a:xfrm>
            <a:prstGeom prst="rect">
              <a:avLst/>
            </a:prstGeom>
            <a:noFill/>
          </p:spPr>
          <p:txBody>
            <a:bodyPr wrap="square" lIns="36000" tIns="36000" rIns="36000" bIns="36000" rtlCol="0" anchor="ctr">
              <a:spAutoFit/>
            </a:bodyPr>
            <a:lstStyle/>
            <a:p>
              <a:pPr marL="0" indent="0">
                <a:buNone/>
              </a:pPr>
              <a:r>
                <a:rPr lang="en-US" sz="1000"/>
                <a:t>Best in class initiatives</a:t>
              </a:r>
            </a:p>
          </p:txBody>
        </p:sp>
      </p:grpSp>
      <p:grpSp>
        <p:nvGrpSpPr>
          <p:cNvPr id="56" name="btfpRunningAgenda2Level724414">
            <a:extLst>
              <a:ext uri="{FF2B5EF4-FFF2-40B4-BE49-F238E27FC236}">
                <a16:creationId xmlns:a16="http://schemas.microsoft.com/office/drawing/2014/main" id="{0232FD3F-9E30-43F1-9F65-F7A405BA0A90}"/>
              </a:ext>
            </a:extLst>
          </p:cNvPr>
          <p:cNvGrpSpPr/>
          <p:nvPr>
            <p:custDataLst>
              <p:tags r:id="rId6"/>
            </p:custDataLst>
          </p:nvPr>
        </p:nvGrpSpPr>
        <p:grpSpPr>
          <a:xfrm>
            <a:off x="-1" y="944429"/>
            <a:ext cx="5265512" cy="257442"/>
            <a:chOff x="-1" y="876300"/>
            <a:chExt cx="5265512" cy="257442"/>
          </a:xfrm>
        </p:grpSpPr>
        <p:sp>
          <p:nvSpPr>
            <p:cNvPr id="57" name="btfpRunningAgenda2LevelBarLeft724414">
              <a:extLst>
                <a:ext uri="{FF2B5EF4-FFF2-40B4-BE49-F238E27FC236}">
                  <a16:creationId xmlns:a16="http://schemas.microsoft.com/office/drawing/2014/main" id="{AB88F228-7BD9-4E05-ADB6-1C6423EC018C}"/>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8" name="btfpRunningAgenda2LevelTextLeft724414">
              <a:extLst>
                <a:ext uri="{FF2B5EF4-FFF2-40B4-BE49-F238E27FC236}">
                  <a16:creationId xmlns:a16="http://schemas.microsoft.com/office/drawing/2014/main" id="{4A13FC5E-E25B-40B0-B7CB-B5CE9093B628}"/>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59" name="btfpRunningAgenda2LevelBarRight724414">
              <a:extLst>
                <a:ext uri="{FF2B5EF4-FFF2-40B4-BE49-F238E27FC236}">
                  <a16:creationId xmlns:a16="http://schemas.microsoft.com/office/drawing/2014/main" id="{1C337EC2-F740-4FD3-9E73-BF63980B18B3}"/>
                </a:ext>
              </a:extLst>
            </p:cNvPr>
            <p:cNvSpPr/>
            <p:nvPr/>
          </p:nvSpPr>
          <p:spPr bwMode="gray">
            <a:xfrm>
              <a:off x="3023101" y="876300"/>
              <a:ext cx="2196141"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60500 w 1960500"/>
                <a:gd name="connsiteY0" fmla="*/ 0 h 257442"/>
                <a:gd name="connsiteX1" fmla="*/ 1663918 w 1960500"/>
                <a:gd name="connsiteY1" fmla="*/ 257442 h 257442"/>
                <a:gd name="connsiteX2" fmla="*/ 0 w 1960500"/>
                <a:gd name="connsiteY2" fmla="*/ 257442 h 257442"/>
                <a:gd name="connsiteX3" fmla="*/ 54721 w 1960500"/>
                <a:gd name="connsiteY3" fmla="*/ 0 h 257442"/>
                <a:gd name="connsiteX0" fmla="*/ 1960500 w 1960500"/>
                <a:gd name="connsiteY0" fmla="*/ 0 h 257442"/>
                <a:gd name="connsiteX1" fmla="*/ 1905778 w 1960500"/>
                <a:gd name="connsiteY1" fmla="*/ 257442 h 257442"/>
                <a:gd name="connsiteX2" fmla="*/ 0 w 1960500"/>
                <a:gd name="connsiteY2" fmla="*/ 257442 h 257442"/>
                <a:gd name="connsiteX3" fmla="*/ 54721 w 1960500"/>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2128817 w 2128817"/>
                <a:gd name="connsiteY0" fmla="*/ 0 h 257442"/>
                <a:gd name="connsiteX1" fmla="*/ 1905779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6 w 2128817"/>
                <a:gd name="connsiteY1" fmla="*/ 257442 h 257442"/>
                <a:gd name="connsiteX2" fmla="*/ 0 w 2128817"/>
                <a:gd name="connsiteY2" fmla="*/ 257442 h 257442"/>
                <a:gd name="connsiteX3" fmla="*/ 54722 w 2128817"/>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0 w 2128816"/>
                <a:gd name="connsiteY3" fmla="*/ 0 h 257442"/>
                <a:gd name="connsiteX0" fmla="*/ 2306748 w 2306748"/>
                <a:gd name="connsiteY0" fmla="*/ 0 h 257442"/>
                <a:gd name="connsiteX1" fmla="*/ 2074095 w 2306748"/>
                <a:gd name="connsiteY1" fmla="*/ 257442 h 257442"/>
                <a:gd name="connsiteX2" fmla="*/ 0 w 2306748"/>
                <a:gd name="connsiteY2" fmla="*/ 257442 h 257442"/>
                <a:gd name="connsiteX3" fmla="*/ 54720 w 2306748"/>
                <a:gd name="connsiteY3" fmla="*/ 0 h 257442"/>
                <a:gd name="connsiteX0" fmla="*/ 2306748 w 2306748"/>
                <a:gd name="connsiteY0" fmla="*/ 0 h 257442"/>
                <a:gd name="connsiteX1" fmla="*/ 2252027 w 2306748"/>
                <a:gd name="connsiteY1" fmla="*/ 257442 h 257442"/>
                <a:gd name="connsiteX2" fmla="*/ 0 w 2306748"/>
                <a:gd name="connsiteY2" fmla="*/ 257442 h 257442"/>
                <a:gd name="connsiteX3" fmla="*/ 54720 w 2306748"/>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1 w 2306749"/>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2 w 2306749"/>
                <a:gd name="connsiteY3" fmla="*/ 0 h 257442"/>
                <a:gd name="connsiteX0" fmla="*/ 2467050 w 2467050"/>
                <a:gd name="connsiteY0" fmla="*/ 0 h 257442"/>
                <a:gd name="connsiteX1" fmla="*/ 22520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1 w 2467050"/>
                <a:gd name="connsiteY3" fmla="*/ 0 h 257442"/>
                <a:gd name="connsiteX0" fmla="*/ 950801 w 2412328"/>
                <a:gd name="connsiteY0" fmla="*/ 0 h 257442"/>
                <a:gd name="connsiteX1" fmla="*/ 2412328 w 2412328"/>
                <a:gd name="connsiteY1" fmla="*/ 257442 h 257442"/>
                <a:gd name="connsiteX2" fmla="*/ 0 w 2412328"/>
                <a:gd name="connsiteY2" fmla="*/ 257442 h 257442"/>
                <a:gd name="connsiteX3" fmla="*/ 54721 w 241232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051790 w 1064395"/>
                <a:gd name="connsiteY0" fmla="*/ 0 h 257442"/>
                <a:gd name="connsiteX1" fmla="*/ 1064395 w 1064395"/>
                <a:gd name="connsiteY1" fmla="*/ 257442 h 257442"/>
                <a:gd name="connsiteX2" fmla="*/ 0 w 1064395"/>
                <a:gd name="connsiteY2" fmla="*/ 257442 h 257442"/>
                <a:gd name="connsiteX3" fmla="*/ 54721 w 1064395"/>
                <a:gd name="connsiteY3" fmla="*/ 0 h 257442"/>
                <a:gd name="connsiteX0" fmla="*/ 1051790 w 1051790"/>
                <a:gd name="connsiteY0" fmla="*/ 0 h 257442"/>
                <a:gd name="connsiteX1" fmla="*/ 997070 w 1051790"/>
                <a:gd name="connsiteY1" fmla="*/ 257442 h 257442"/>
                <a:gd name="connsiteX2" fmla="*/ 0 w 1051790"/>
                <a:gd name="connsiteY2" fmla="*/ 257442 h 257442"/>
                <a:gd name="connsiteX3" fmla="*/ 54721 w 1051790"/>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0 w 1051789"/>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1 w 1051789"/>
                <a:gd name="connsiteY3" fmla="*/ 0 h 257442"/>
                <a:gd name="connsiteX0" fmla="*/ 782550 w 997069"/>
                <a:gd name="connsiteY0" fmla="*/ 0 h 257442"/>
                <a:gd name="connsiteX1" fmla="*/ 997069 w 997069"/>
                <a:gd name="connsiteY1" fmla="*/ 257442 h 257442"/>
                <a:gd name="connsiteX2" fmla="*/ 0 w 997069"/>
                <a:gd name="connsiteY2" fmla="*/ 257442 h 257442"/>
                <a:gd name="connsiteX3" fmla="*/ 54721 w 997069"/>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1128734 w 1128734"/>
                <a:gd name="connsiteY0" fmla="*/ 0 h 257442"/>
                <a:gd name="connsiteX1" fmla="*/ 905698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54721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306669 w 1306669"/>
                <a:gd name="connsiteY0" fmla="*/ 0 h 257442"/>
                <a:gd name="connsiteX1" fmla="*/ 1074013 w 1306669"/>
                <a:gd name="connsiteY1" fmla="*/ 257442 h 257442"/>
                <a:gd name="connsiteX2" fmla="*/ 0 w 1306669"/>
                <a:gd name="connsiteY2" fmla="*/ 257442 h 257442"/>
                <a:gd name="connsiteX3" fmla="*/ 54722 w 1306669"/>
                <a:gd name="connsiteY3" fmla="*/ 0 h 257442"/>
                <a:gd name="connsiteX0" fmla="*/ 1306669 w 1306669"/>
                <a:gd name="connsiteY0" fmla="*/ 0 h 257442"/>
                <a:gd name="connsiteX1" fmla="*/ 1251948 w 1306669"/>
                <a:gd name="connsiteY1" fmla="*/ 257442 h 257442"/>
                <a:gd name="connsiteX2" fmla="*/ 0 w 1306669"/>
                <a:gd name="connsiteY2" fmla="*/ 257442 h 257442"/>
                <a:gd name="connsiteX3" fmla="*/ 54722 w 1306669"/>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0 w 1306668"/>
                <a:gd name="connsiteY3" fmla="*/ 0 h 257442"/>
                <a:gd name="connsiteX0" fmla="*/ 1567956 w 1567956"/>
                <a:gd name="connsiteY0" fmla="*/ 0 h 257442"/>
                <a:gd name="connsiteX1" fmla="*/ 1251947 w 1567956"/>
                <a:gd name="connsiteY1" fmla="*/ 257442 h 257442"/>
                <a:gd name="connsiteX2" fmla="*/ 0 w 1567956"/>
                <a:gd name="connsiteY2" fmla="*/ 257442 h 257442"/>
                <a:gd name="connsiteX3" fmla="*/ 54720 w 1567956"/>
                <a:gd name="connsiteY3" fmla="*/ 0 h 257442"/>
                <a:gd name="connsiteX0" fmla="*/ 1567956 w 1567956"/>
                <a:gd name="connsiteY0" fmla="*/ 0 h 257442"/>
                <a:gd name="connsiteX1" fmla="*/ 1513235 w 1567956"/>
                <a:gd name="connsiteY1" fmla="*/ 257442 h 257442"/>
                <a:gd name="connsiteX2" fmla="*/ 0 w 1567956"/>
                <a:gd name="connsiteY2" fmla="*/ 257442 h 257442"/>
                <a:gd name="connsiteX3" fmla="*/ 54720 w 1567956"/>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2 w 1567957"/>
                <a:gd name="connsiteY3" fmla="*/ 0 h 257442"/>
                <a:gd name="connsiteX0" fmla="*/ 1753906 w 1753906"/>
                <a:gd name="connsiteY0" fmla="*/ 0 h 257442"/>
                <a:gd name="connsiteX1" fmla="*/ 1513236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1 w 1753906"/>
                <a:gd name="connsiteY3" fmla="*/ 0 h 257442"/>
                <a:gd name="connsiteX0" fmla="*/ 2015195 w 2015195"/>
                <a:gd name="connsiteY0" fmla="*/ 0 h 257442"/>
                <a:gd name="connsiteX1" fmla="*/ 169918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175495 w 2175495"/>
                <a:gd name="connsiteY0" fmla="*/ 0 h 257442"/>
                <a:gd name="connsiteX1" fmla="*/ 19604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454418 w 2454418"/>
                <a:gd name="connsiteY0" fmla="*/ 0 h 257442"/>
                <a:gd name="connsiteX1" fmla="*/ 2120774 w 2454418"/>
                <a:gd name="connsiteY1" fmla="*/ 257442 h 257442"/>
                <a:gd name="connsiteX2" fmla="*/ 0 w 2454418"/>
                <a:gd name="connsiteY2" fmla="*/ 257442 h 257442"/>
                <a:gd name="connsiteX3" fmla="*/ 54721 w 2454418"/>
                <a:gd name="connsiteY3" fmla="*/ 0 h 257442"/>
                <a:gd name="connsiteX0" fmla="*/ 2454418 w 2454418"/>
                <a:gd name="connsiteY0" fmla="*/ 0 h 257442"/>
                <a:gd name="connsiteX1" fmla="*/ 2399696 w 2454418"/>
                <a:gd name="connsiteY1" fmla="*/ 257442 h 257442"/>
                <a:gd name="connsiteX2" fmla="*/ 0 w 2454418"/>
                <a:gd name="connsiteY2" fmla="*/ 257442 h 257442"/>
                <a:gd name="connsiteX3" fmla="*/ 54721 w 2454418"/>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622734 w 2622734"/>
                <a:gd name="connsiteY0" fmla="*/ 0 h 257442"/>
                <a:gd name="connsiteX1" fmla="*/ 2399697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1 w 2622734"/>
                <a:gd name="connsiteY3" fmla="*/ 0 h 257442"/>
                <a:gd name="connsiteX0" fmla="*/ 2783033 w 2783033"/>
                <a:gd name="connsiteY0" fmla="*/ 0 h 257442"/>
                <a:gd name="connsiteX1" fmla="*/ 25680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934771 w 2728312"/>
                <a:gd name="connsiteY0" fmla="*/ 0 h 257442"/>
                <a:gd name="connsiteX1" fmla="*/ 2728312 w 2728312"/>
                <a:gd name="connsiteY1" fmla="*/ 257442 h 257442"/>
                <a:gd name="connsiteX2" fmla="*/ 0 w 2728312"/>
                <a:gd name="connsiteY2" fmla="*/ 257442 h 257442"/>
                <a:gd name="connsiteX3" fmla="*/ 54721 w 2728312"/>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54721 w 934771"/>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1259987 w 1259987"/>
                <a:gd name="connsiteY0" fmla="*/ 0 h 257442"/>
                <a:gd name="connsiteX1" fmla="*/ 880049 w 1259987"/>
                <a:gd name="connsiteY1" fmla="*/ 257442 h 257442"/>
                <a:gd name="connsiteX2" fmla="*/ 0 w 1259987"/>
                <a:gd name="connsiteY2" fmla="*/ 257442 h 257442"/>
                <a:gd name="connsiteX3" fmla="*/ 54720 w 1259987"/>
                <a:gd name="connsiteY3" fmla="*/ 0 h 257442"/>
                <a:gd name="connsiteX0" fmla="*/ 1259987 w 1259987"/>
                <a:gd name="connsiteY0" fmla="*/ 0 h 257442"/>
                <a:gd name="connsiteX1" fmla="*/ 1205266 w 1259987"/>
                <a:gd name="connsiteY1" fmla="*/ 257442 h 257442"/>
                <a:gd name="connsiteX2" fmla="*/ 0 w 1259987"/>
                <a:gd name="connsiteY2" fmla="*/ 257442 h 257442"/>
                <a:gd name="connsiteX3" fmla="*/ 54720 w 1259987"/>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437921 w 1437921"/>
                <a:gd name="connsiteY0" fmla="*/ 0 h 257442"/>
                <a:gd name="connsiteX1" fmla="*/ 1205267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910808 w 1910808"/>
                <a:gd name="connsiteY0" fmla="*/ 0 h 257442"/>
                <a:gd name="connsiteX1" fmla="*/ 1543500 w 1910808"/>
                <a:gd name="connsiteY1" fmla="*/ 257442 h 257442"/>
                <a:gd name="connsiteX2" fmla="*/ 0 w 1910808"/>
                <a:gd name="connsiteY2" fmla="*/ 257442 h 257442"/>
                <a:gd name="connsiteX3" fmla="*/ 54721 w 1910808"/>
                <a:gd name="connsiteY3" fmla="*/ 0 h 257442"/>
                <a:gd name="connsiteX0" fmla="*/ 1910808 w 1910808"/>
                <a:gd name="connsiteY0" fmla="*/ 0 h 257442"/>
                <a:gd name="connsiteX1" fmla="*/ 1856086 w 1910808"/>
                <a:gd name="connsiteY1" fmla="*/ 257442 h 257442"/>
                <a:gd name="connsiteX2" fmla="*/ 0 w 1910808"/>
                <a:gd name="connsiteY2" fmla="*/ 257442 h 257442"/>
                <a:gd name="connsiteX3" fmla="*/ 54721 w 1910808"/>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883476 w 1856087"/>
                <a:gd name="connsiteY0" fmla="*/ 0 h 257442"/>
                <a:gd name="connsiteX1" fmla="*/ 1856087 w 1856087"/>
                <a:gd name="connsiteY1" fmla="*/ 257442 h 257442"/>
                <a:gd name="connsiteX2" fmla="*/ 0 w 1856087"/>
                <a:gd name="connsiteY2" fmla="*/ 257442 h 257442"/>
                <a:gd name="connsiteX3" fmla="*/ 54722 w 1856087"/>
                <a:gd name="connsiteY3" fmla="*/ 0 h 257442"/>
                <a:gd name="connsiteX0" fmla="*/ 883476 w 883476"/>
                <a:gd name="connsiteY0" fmla="*/ 0 h 257442"/>
                <a:gd name="connsiteX1" fmla="*/ 828755 w 883476"/>
                <a:gd name="connsiteY1" fmla="*/ 257442 h 257442"/>
                <a:gd name="connsiteX2" fmla="*/ 0 w 883476"/>
                <a:gd name="connsiteY2" fmla="*/ 257442 h 257442"/>
                <a:gd name="connsiteX3" fmla="*/ 54722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54721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54721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305065 w 1305065"/>
                <a:gd name="connsiteY0" fmla="*/ 0 h 257442"/>
                <a:gd name="connsiteX1" fmla="*/ 997069 w 1305065"/>
                <a:gd name="connsiteY1" fmla="*/ 257442 h 257442"/>
                <a:gd name="connsiteX2" fmla="*/ 0 w 1305065"/>
                <a:gd name="connsiteY2" fmla="*/ 257442 h 257442"/>
                <a:gd name="connsiteX3" fmla="*/ 54722 w 1305065"/>
                <a:gd name="connsiteY3" fmla="*/ 0 h 257442"/>
                <a:gd name="connsiteX0" fmla="*/ 1305065 w 1305065"/>
                <a:gd name="connsiteY0" fmla="*/ 0 h 257442"/>
                <a:gd name="connsiteX1" fmla="*/ 1250344 w 1305065"/>
                <a:gd name="connsiteY1" fmla="*/ 257442 h 257442"/>
                <a:gd name="connsiteX2" fmla="*/ 0 w 1305065"/>
                <a:gd name="connsiteY2" fmla="*/ 257442 h 257442"/>
                <a:gd name="connsiteX3" fmla="*/ 54722 w 1305065"/>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1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0 w 1305064"/>
                <a:gd name="connsiteY3" fmla="*/ 0 h 257442"/>
                <a:gd name="connsiteX0" fmla="*/ 1574368 w 1574368"/>
                <a:gd name="connsiteY0" fmla="*/ 0 h 257442"/>
                <a:gd name="connsiteX1" fmla="*/ 1250343 w 1574368"/>
                <a:gd name="connsiteY1" fmla="*/ 257442 h 257442"/>
                <a:gd name="connsiteX2" fmla="*/ 0 w 1574368"/>
                <a:gd name="connsiteY2" fmla="*/ 257442 h 257442"/>
                <a:gd name="connsiteX3" fmla="*/ 54720 w 1574368"/>
                <a:gd name="connsiteY3" fmla="*/ 0 h 257442"/>
                <a:gd name="connsiteX0" fmla="*/ 1574368 w 1574368"/>
                <a:gd name="connsiteY0" fmla="*/ 0 h 257442"/>
                <a:gd name="connsiteX1" fmla="*/ 1519647 w 1574368"/>
                <a:gd name="connsiteY1" fmla="*/ 257442 h 257442"/>
                <a:gd name="connsiteX2" fmla="*/ 0 w 1574368"/>
                <a:gd name="connsiteY2" fmla="*/ 257442 h 257442"/>
                <a:gd name="connsiteX3" fmla="*/ 54720 w 1574368"/>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1 w 1574369"/>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2 w 1574369"/>
                <a:gd name="connsiteY3" fmla="*/ 0 h 257442"/>
                <a:gd name="connsiteX0" fmla="*/ 1827644 w 1827644"/>
                <a:gd name="connsiteY0" fmla="*/ 0 h 257442"/>
                <a:gd name="connsiteX1" fmla="*/ 1519648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1 w 1827644"/>
                <a:gd name="connsiteY3" fmla="*/ 0 h 257442"/>
                <a:gd name="connsiteX0" fmla="*/ 1987944 w 1987944"/>
                <a:gd name="connsiteY0" fmla="*/ 0 h 257442"/>
                <a:gd name="connsiteX1" fmla="*/ 1772922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2148244 w 2148244"/>
                <a:gd name="connsiteY0" fmla="*/ 0 h 257442"/>
                <a:gd name="connsiteX1" fmla="*/ 19332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308544 w 2308544"/>
                <a:gd name="connsiteY0" fmla="*/ 0 h 257442"/>
                <a:gd name="connsiteX1" fmla="*/ 20935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196142 w 2253823"/>
                <a:gd name="connsiteY0" fmla="*/ 0 h 257442"/>
                <a:gd name="connsiteX1" fmla="*/ 2253823 w 2253823"/>
                <a:gd name="connsiteY1" fmla="*/ 257442 h 257442"/>
                <a:gd name="connsiteX2" fmla="*/ 0 w 2253823"/>
                <a:gd name="connsiteY2" fmla="*/ 257442 h 257442"/>
                <a:gd name="connsiteX3" fmla="*/ 54721 w 2253823"/>
                <a:gd name="connsiteY3" fmla="*/ 0 h 257442"/>
                <a:gd name="connsiteX0" fmla="*/ 2196142 w 2196142"/>
                <a:gd name="connsiteY0" fmla="*/ 0 h 257442"/>
                <a:gd name="connsiteX1" fmla="*/ 2141422 w 2196142"/>
                <a:gd name="connsiteY1" fmla="*/ 257442 h 257442"/>
                <a:gd name="connsiteX2" fmla="*/ 0 w 2196142"/>
                <a:gd name="connsiteY2" fmla="*/ 257442 h 257442"/>
                <a:gd name="connsiteX3" fmla="*/ 54721 w 2196142"/>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0 w 2196141"/>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1 w 2196141"/>
                <a:gd name="connsiteY3" fmla="*/ 0 h 257442"/>
              </a:gdLst>
              <a:ahLst/>
              <a:cxnLst>
                <a:cxn ang="0">
                  <a:pos x="connsiteX0" y="connsiteY0"/>
                </a:cxn>
                <a:cxn ang="0">
                  <a:pos x="connsiteX1" y="connsiteY1"/>
                </a:cxn>
                <a:cxn ang="0">
                  <a:pos x="connsiteX2" y="connsiteY2"/>
                </a:cxn>
                <a:cxn ang="0">
                  <a:pos x="connsiteX3" y="connsiteY3"/>
                </a:cxn>
              </a:cxnLst>
              <a:rect l="l" t="t" r="r" b="b"/>
              <a:pathLst>
                <a:path w="2196141" h="257442">
                  <a:moveTo>
                    <a:pt x="2196141" y="0"/>
                  </a:moveTo>
                  <a:lnTo>
                    <a:pt x="2141421"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0" name="btfpRunningAgenda2LevelTextRight724414">
              <a:extLst>
                <a:ext uri="{FF2B5EF4-FFF2-40B4-BE49-F238E27FC236}">
                  <a16:creationId xmlns:a16="http://schemas.microsoft.com/office/drawing/2014/main" id="{DF4C5B41-A04E-4DDA-BF0C-5B506D07F157}"/>
                </a:ext>
              </a:extLst>
            </p:cNvPr>
            <p:cNvSpPr txBox="1"/>
            <p:nvPr/>
          </p:nvSpPr>
          <p:spPr bwMode="gray">
            <a:xfrm>
              <a:off x="3023101" y="876300"/>
              <a:ext cx="224241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Initiatives</a:t>
              </a:r>
            </a:p>
          </p:txBody>
        </p:sp>
      </p:grpSp>
      <p:grpSp>
        <p:nvGrpSpPr>
          <p:cNvPr id="32" name="btfpIcon916464">
            <a:extLst>
              <a:ext uri="{FF2B5EF4-FFF2-40B4-BE49-F238E27FC236}">
                <a16:creationId xmlns:a16="http://schemas.microsoft.com/office/drawing/2014/main" id="{E3857398-4264-4159-87AF-9DBBA1D2CADF}"/>
              </a:ext>
            </a:extLst>
          </p:cNvPr>
          <p:cNvGrpSpPr>
            <a:grpSpLocks noChangeAspect="1"/>
          </p:cNvGrpSpPr>
          <p:nvPr>
            <p:custDataLst>
              <p:tags r:id="rId7"/>
            </p:custDataLst>
          </p:nvPr>
        </p:nvGrpSpPr>
        <p:grpSpPr>
          <a:xfrm>
            <a:off x="680226" y="2368275"/>
            <a:ext cx="540544" cy="540544"/>
            <a:chOff x="330200" y="1270000"/>
            <a:chExt cx="540544" cy="540544"/>
          </a:xfrm>
        </p:grpSpPr>
        <p:sp>
          <p:nvSpPr>
            <p:cNvPr id="45" name="btfpIconCircle916464">
              <a:extLst>
                <a:ext uri="{FF2B5EF4-FFF2-40B4-BE49-F238E27FC236}">
                  <a16:creationId xmlns:a16="http://schemas.microsoft.com/office/drawing/2014/main" id="{4BA71FE8-8CAD-4CBB-B371-E90BE02D54A1}"/>
                </a:ext>
              </a:extLst>
            </p:cNvPr>
            <p:cNvSpPr>
              <a:spLocks/>
            </p:cNvSpPr>
            <p:nvPr/>
          </p:nvSpPr>
          <p:spPr bwMode="gray">
            <a:xfrm>
              <a:off x="330200" y="127000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0" name="btfpIconLines916464">
              <a:extLst>
                <a:ext uri="{FF2B5EF4-FFF2-40B4-BE49-F238E27FC236}">
                  <a16:creationId xmlns:a16="http://schemas.microsoft.com/office/drawing/2014/main" id="{5D1F4546-E918-4AA4-A8E8-1F25317C8607}"/>
                </a:ext>
              </a:extLst>
            </p:cNvPr>
            <p:cNvPicPr>
              <a:picLocks/>
            </p:cNvPicPr>
            <p:nvPr/>
          </p:nvPicPr>
          <p:blipFill>
            <a:blip r:embed="rId14">
              <a:extLst>
                <a:ext uri="{28A0092B-C50C-407E-A947-70E740481C1C}">
                  <a14:useLocalDpi xmlns:a14="http://schemas.microsoft.com/office/drawing/2010/main" val="0"/>
                </a:ext>
              </a:extLst>
            </a:blip>
            <a:stretch>
              <a:fillRect/>
            </a:stretch>
          </p:blipFill>
          <p:spPr>
            <a:xfrm>
              <a:off x="330200" y="1270000"/>
              <a:ext cx="540544" cy="540544"/>
            </a:xfrm>
            <a:prstGeom prst="rect">
              <a:avLst/>
            </a:prstGeom>
          </p:spPr>
        </p:pic>
      </p:grpSp>
      <p:grpSp>
        <p:nvGrpSpPr>
          <p:cNvPr id="51" name="btfpIcon986186">
            <a:extLst>
              <a:ext uri="{FF2B5EF4-FFF2-40B4-BE49-F238E27FC236}">
                <a16:creationId xmlns:a16="http://schemas.microsoft.com/office/drawing/2014/main" id="{41C417B6-CFB6-4611-88BF-4D7033EEA0D7}"/>
              </a:ext>
            </a:extLst>
          </p:cNvPr>
          <p:cNvGrpSpPr>
            <a:grpSpLocks noChangeAspect="1"/>
          </p:cNvGrpSpPr>
          <p:nvPr>
            <p:custDataLst>
              <p:tags r:id="rId8"/>
            </p:custDataLst>
          </p:nvPr>
        </p:nvGrpSpPr>
        <p:grpSpPr>
          <a:xfrm>
            <a:off x="680226" y="3490367"/>
            <a:ext cx="540544" cy="540544"/>
            <a:chOff x="3586611" y="2902126"/>
            <a:chExt cx="540546" cy="540544"/>
          </a:xfrm>
        </p:grpSpPr>
        <p:sp>
          <p:nvSpPr>
            <p:cNvPr id="52" name="btfpIconCircle986186">
              <a:extLst>
                <a:ext uri="{FF2B5EF4-FFF2-40B4-BE49-F238E27FC236}">
                  <a16:creationId xmlns:a16="http://schemas.microsoft.com/office/drawing/2014/main" id="{346D3DD2-3BCD-4E3D-9693-E58261244D2B}"/>
                </a:ext>
              </a:extLst>
            </p:cNvPr>
            <p:cNvSpPr>
              <a:spLocks/>
            </p:cNvSpPr>
            <p:nvPr/>
          </p:nvSpPr>
          <p:spPr bwMode="gray">
            <a:xfrm>
              <a:off x="3586613"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3" name="btfpIconLines986186">
              <a:extLst>
                <a:ext uri="{FF2B5EF4-FFF2-40B4-BE49-F238E27FC236}">
                  <a16:creationId xmlns:a16="http://schemas.microsoft.com/office/drawing/2014/main" id="{CE73A924-C96D-41E0-914A-C9BF269BAAFD}"/>
                </a:ext>
              </a:extLst>
            </p:cNvPr>
            <p:cNvPicPr>
              <a:picLocks/>
            </p:cNvPicPr>
            <p:nvPr/>
          </p:nvPicPr>
          <p:blipFill>
            <a:blip r:embed="rId15">
              <a:extLst>
                <a:ext uri="{28A0092B-C50C-407E-A947-70E740481C1C}">
                  <a14:useLocalDpi xmlns:a14="http://schemas.microsoft.com/office/drawing/2010/main" val="0"/>
                </a:ext>
              </a:extLst>
            </a:blip>
            <a:stretch>
              <a:fillRect/>
            </a:stretch>
          </p:blipFill>
          <p:spPr>
            <a:xfrm>
              <a:off x="3586611" y="2902126"/>
              <a:ext cx="540544" cy="540544"/>
            </a:xfrm>
            <a:prstGeom prst="rect">
              <a:avLst/>
            </a:prstGeom>
          </p:spPr>
        </p:pic>
      </p:grpSp>
      <p:grpSp>
        <p:nvGrpSpPr>
          <p:cNvPr id="54" name="btfpIcon228649">
            <a:extLst>
              <a:ext uri="{FF2B5EF4-FFF2-40B4-BE49-F238E27FC236}">
                <a16:creationId xmlns:a16="http://schemas.microsoft.com/office/drawing/2014/main" id="{A022FD38-DAB8-47DB-AF4E-4E7383FBF46C}"/>
              </a:ext>
            </a:extLst>
          </p:cNvPr>
          <p:cNvGrpSpPr>
            <a:grpSpLocks noChangeAspect="1"/>
          </p:cNvGrpSpPr>
          <p:nvPr>
            <p:custDataLst>
              <p:tags r:id="rId9"/>
            </p:custDataLst>
          </p:nvPr>
        </p:nvGrpSpPr>
        <p:grpSpPr>
          <a:xfrm>
            <a:off x="640892" y="4262041"/>
            <a:ext cx="634925" cy="634926"/>
            <a:chOff x="3586609" y="4634730"/>
            <a:chExt cx="667527" cy="540545"/>
          </a:xfrm>
        </p:grpSpPr>
        <p:sp>
          <p:nvSpPr>
            <p:cNvPr id="55" name="btfpIconCircle228649">
              <a:extLst>
                <a:ext uri="{FF2B5EF4-FFF2-40B4-BE49-F238E27FC236}">
                  <a16:creationId xmlns:a16="http://schemas.microsoft.com/office/drawing/2014/main" id="{1CEA6AB1-8448-479A-B8D1-8A1EE33E3389}"/>
                </a:ext>
              </a:extLst>
            </p:cNvPr>
            <p:cNvSpPr>
              <a:spLocks/>
            </p:cNvSpPr>
            <p:nvPr/>
          </p:nvSpPr>
          <p:spPr bwMode="gray">
            <a:xfrm>
              <a:off x="3586609" y="4634731"/>
              <a:ext cx="667525"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61" name="btfpIconLines228649">
              <a:extLst>
                <a:ext uri="{FF2B5EF4-FFF2-40B4-BE49-F238E27FC236}">
                  <a16:creationId xmlns:a16="http://schemas.microsoft.com/office/drawing/2014/main" id="{09D7EF74-1D18-4DF8-8F7D-5DC3F4B5D6F7}"/>
                </a:ext>
              </a:extLst>
            </p:cNvPr>
            <p:cNvPicPr>
              <a:picLocks/>
            </p:cNvPicPr>
            <p:nvPr/>
          </p:nvPicPr>
          <p:blipFill>
            <a:blip r:embed="rId16">
              <a:extLst>
                <a:ext uri="{28A0092B-C50C-407E-A947-70E740481C1C}">
                  <a14:useLocalDpi xmlns:a14="http://schemas.microsoft.com/office/drawing/2010/main" val="0"/>
                </a:ext>
              </a:extLst>
            </a:blip>
            <a:stretch>
              <a:fillRect/>
            </a:stretch>
          </p:blipFill>
          <p:spPr>
            <a:xfrm>
              <a:off x="3586611" y="4634730"/>
              <a:ext cx="667525" cy="540544"/>
            </a:xfrm>
            <a:prstGeom prst="rect">
              <a:avLst/>
            </a:prstGeom>
          </p:spPr>
        </p:pic>
      </p:grpSp>
      <p:pic>
        <p:nvPicPr>
          <p:cNvPr id="64" name="btfpIconLines291409">
            <a:extLst>
              <a:ext uri="{FF2B5EF4-FFF2-40B4-BE49-F238E27FC236}">
                <a16:creationId xmlns:a16="http://schemas.microsoft.com/office/drawing/2014/main" id="{FD5F2843-240E-4B7B-A309-61FECB368E85}"/>
              </a:ext>
            </a:extLst>
          </p:cNvPr>
          <p:cNvPicPr>
            <a:picLocks/>
          </p:cNvPicPr>
          <p:nvPr/>
        </p:nvPicPr>
        <p:blipFill>
          <a:blip r:embed="rId17">
            <a:extLst>
              <a:ext uri="{28A0092B-C50C-407E-A947-70E740481C1C}">
                <a14:useLocalDpi xmlns:a14="http://schemas.microsoft.com/office/drawing/2010/main" val="0"/>
              </a:ext>
            </a:extLst>
          </a:blip>
          <a:stretch>
            <a:fillRect/>
          </a:stretch>
        </p:blipFill>
        <p:spPr>
          <a:xfrm>
            <a:off x="640892" y="5384133"/>
            <a:ext cx="630936" cy="630936"/>
          </a:xfrm>
          <a:prstGeom prst="rect">
            <a:avLst/>
          </a:prstGeom>
        </p:spPr>
      </p:pic>
      <p:grpSp>
        <p:nvGrpSpPr>
          <p:cNvPr id="66" name="Group 65">
            <a:extLst>
              <a:ext uri="{FF2B5EF4-FFF2-40B4-BE49-F238E27FC236}">
                <a16:creationId xmlns:a16="http://schemas.microsoft.com/office/drawing/2014/main" id="{91BA5F94-9A17-4BD5-96B3-D1ADC8A99EE2}"/>
              </a:ext>
            </a:extLst>
          </p:cNvPr>
          <p:cNvGrpSpPr/>
          <p:nvPr/>
        </p:nvGrpSpPr>
        <p:grpSpPr>
          <a:xfrm>
            <a:off x="330200" y="1280527"/>
            <a:ext cx="11531600" cy="287567"/>
            <a:chOff x="330200" y="5102832"/>
            <a:chExt cx="11531600" cy="287567"/>
          </a:xfrm>
        </p:grpSpPr>
        <p:sp>
          <p:nvSpPr>
            <p:cNvPr id="67" name="btfpBulletedList842324">
              <a:extLst>
                <a:ext uri="{FF2B5EF4-FFF2-40B4-BE49-F238E27FC236}">
                  <a16:creationId xmlns:a16="http://schemas.microsoft.com/office/drawing/2014/main" id="{B8D85DC9-4079-4DCD-8FC6-40011098E88A}"/>
                </a:ext>
              </a:extLst>
            </p:cNvPr>
            <p:cNvSpPr/>
            <p:nvPr/>
          </p:nvSpPr>
          <p:spPr bwMode="gray">
            <a:xfrm>
              <a:off x="330200" y="5102832"/>
              <a:ext cx="11531600" cy="287567"/>
            </a:xfrm>
            <a:prstGeom prst="rect">
              <a:avLst/>
            </a:prstGeom>
            <a:solidFill>
              <a:srgbClr val="104C3E"/>
            </a:solidFill>
            <a:ln w="9525" cap="flat" cmpd="sng" algn="ctr">
              <a:solidFill>
                <a:srgbClr val="104C3E"/>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buNone/>
              </a:pPr>
              <a:endParaRPr lang="en-GB" sz="1600" err="1">
                <a:solidFill>
                  <a:srgbClr val="FFFFFF"/>
                </a:solidFill>
              </a:endParaRPr>
            </a:p>
          </p:txBody>
        </p:sp>
        <p:sp>
          <p:nvSpPr>
            <p:cNvPr id="68" name="btfpBulletedList381237">
              <a:extLst>
                <a:ext uri="{FF2B5EF4-FFF2-40B4-BE49-F238E27FC236}">
                  <a16:creationId xmlns:a16="http://schemas.microsoft.com/office/drawing/2014/main" id="{0371804A-8E16-4CFA-9734-5CCF3826F6EF}"/>
                </a:ext>
              </a:extLst>
            </p:cNvPr>
            <p:cNvSpPr txBox="1"/>
            <p:nvPr>
              <p:custDataLst>
                <p:tags r:id="rId10"/>
              </p:custDataLst>
            </p:nvPr>
          </p:nvSpPr>
          <p:spPr bwMode="gray">
            <a:xfrm>
              <a:off x="3295543" y="5141353"/>
              <a:ext cx="5600915" cy="241980"/>
            </a:xfrm>
            <a:prstGeom prst="rect">
              <a:avLst/>
            </a:prstGeom>
            <a:noFill/>
          </p:spPr>
          <p:txBody>
            <a:bodyPr vert="horz" wrap="square" lIns="36000" tIns="36000" rIns="36000" bIns="36000" rtlCol="0">
              <a:spAutoFit/>
            </a:bodyPr>
            <a:lstStyle/>
            <a:p>
              <a:pPr marL="0" indent="0" algn="ctr">
                <a:buNone/>
              </a:pPr>
              <a:r>
                <a:rPr lang="en-GB" sz="1100" i="1">
                  <a:solidFill>
                    <a:srgbClr val="FFFFFF"/>
                  </a:solidFill>
                </a:rPr>
                <a:t>Deep-dive on initiatives across the ESG themes available in the appendix</a:t>
              </a:r>
              <a:endParaRPr lang="en-GB" sz="1100">
                <a:solidFill>
                  <a:srgbClr val="FFFFFF"/>
                </a:solidFill>
              </a:endParaRPr>
            </a:p>
          </p:txBody>
        </p:sp>
      </p:grpSp>
      <p:sp>
        <p:nvSpPr>
          <p:cNvPr id="22" name="Rectangle 21">
            <a:extLst>
              <a:ext uri="{FF2B5EF4-FFF2-40B4-BE49-F238E27FC236}">
                <a16:creationId xmlns:a16="http://schemas.microsoft.com/office/drawing/2014/main" id="{A00AAF5F-E401-86F6-3EE0-F5202FDB2932}"/>
              </a:ext>
            </a:extLst>
          </p:cNvPr>
          <p:cNvSpPr/>
          <p:nvPr/>
        </p:nvSpPr>
        <p:spPr bwMode="gray">
          <a:xfrm>
            <a:off x="1880209" y="1617786"/>
            <a:ext cx="2005991" cy="4554414"/>
          </a:xfrm>
          <a:prstGeom prst="rect">
            <a:avLst/>
          </a:prstGeom>
          <a:noFill/>
          <a:ln w="12700">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Tree>
    <p:custDataLst>
      <p:tags r:id="rId1"/>
    </p:custDataLst>
    <p:extLst>
      <p:ext uri="{BB962C8B-B14F-4D97-AF65-F5344CB8AC3E}">
        <p14:creationId xmlns:p14="http://schemas.microsoft.com/office/powerpoint/2010/main" val="1091385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28CFDEA-5CB5-22B8-BA35-FFDEA7851623}"/>
              </a:ext>
            </a:extLst>
          </p:cNvPr>
          <p:cNvGraphicFramePr>
            <a:graphicFrameLocks noChangeAspect="1"/>
          </p:cNvGraphicFramePr>
          <p:nvPr>
            <p:custDataLst>
              <p:tags r:id="rId2"/>
            </p:custDataLst>
            <p:extLst>
              <p:ext uri="{D42A27DB-BD31-4B8C-83A1-F6EECF244321}">
                <p14:modId xmlns:p14="http://schemas.microsoft.com/office/powerpoint/2010/main" val="3375076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84" imgH="486" progId="TCLayout.ActiveDocument.1">
                  <p:embed/>
                </p:oleObj>
              </mc:Choice>
              <mc:Fallback>
                <p:oleObj name="think-cell Slide" r:id="rId16" imgW="484" imgH="486" progId="TCLayout.ActiveDocument.1">
                  <p:embed/>
                  <p:pic>
                    <p:nvPicPr>
                      <p:cNvPr id="7" name="think-cell data - do not delete" hidden="1">
                        <a:extLst>
                          <a:ext uri="{FF2B5EF4-FFF2-40B4-BE49-F238E27FC236}">
                            <a16:creationId xmlns:a16="http://schemas.microsoft.com/office/drawing/2014/main" id="{128CFDEA-5CB5-22B8-BA35-FFDEA7851623}"/>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grpSp>
        <p:nvGrpSpPr>
          <p:cNvPr id="30" name="btfpColumnIndicatorGroup2">
            <a:extLst>
              <a:ext uri="{FF2B5EF4-FFF2-40B4-BE49-F238E27FC236}">
                <a16:creationId xmlns:a16="http://schemas.microsoft.com/office/drawing/2014/main" id="{8419C784-D8E2-4633-A5E4-7119E60DF2AE}"/>
              </a:ext>
            </a:extLst>
          </p:cNvPr>
          <p:cNvGrpSpPr/>
          <p:nvPr/>
        </p:nvGrpSpPr>
        <p:grpSpPr>
          <a:xfrm>
            <a:off x="0" y="6926580"/>
            <a:ext cx="12192000" cy="137160"/>
            <a:chOff x="0" y="6926580"/>
            <a:chExt cx="12192000" cy="137160"/>
          </a:xfrm>
        </p:grpSpPr>
        <p:sp>
          <p:nvSpPr>
            <p:cNvPr id="28" name="btfpColumnGapBlocker696100">
              <a:extLst>
                <a:ext uri="{FF2B5EF4-FFF2-40B4-BE49-F238E27FC236}">
                  <a16:creationId xmlns:a16="http://schemas.microsoft.com/office/drawing/2014/main" id="{D3B19C28-81AE-47F7-9287-5C5338CDE253}"/>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6" name="btfpColumnGapBlocker921391">
              <a:extLst>
                <a:ext uri="{FF2B5EF4-FFF2-40B4-BE49-F238E27FC236}">
                  <a16:creationId xmlns:a16="http://schemas.microsoft.com/office/drawing/2014/main" id="{2C92D1F2-E8E4-4122-B738-E208891C7247}"/>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4" name="btfpColumnIndicator486341">
              <a:extLst>
                <a:ext uri="{FF2B5EF4-FFF2-40B4-BE49-F238E27FC236}">
                  <a16:creationId xmlns:a16="http://schemas.microsoft.com/office/drawing/2014/main" id="{5D28F481-A3D0-48AF-A3E0-8C024E626224}"/>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337975">
              <a:extLst>
                <a:ext uri="{FF2B5EF4-FFF2-40B4-BE49-F238E27FC236}">
                  <a16:creationId xmlns:a16="http://schemas.microsoft.com/office/drawing/2014/main" id="{5D1B5E10-62FF-49EF-8C24-42377F86AB5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9" name="btfpColumnIndicatorGroup1">
            <a:extLst>
              <a:ext uri="{FF2B5EF4-FFF2-40B4-BE49-F238E27FC236}">
                <a16:creationId xmlns:a16="http://schemas.microsoft.com/office/drawing/2014/main" id="{22DB1DCE-9EDD-456E-9F1A-B5A7BF94FBC2}"/>
              </a:ext>
            </a:extLst>
          </p:cNvPr>
          <p:cNvGrpSpPr/>
          <p:nvPr/>
        </p:nvGrpSpPr>
        <p:grpSpPr>
          <a:xfrm>
            <a:off x="0" y="-205740"/>
            <a:ext cx="12192000" cy="137160"/>
            <a:chOff x="0" y="-205740"/>
            <a:chExt cx="12192000" cy="137160"/>
          </a:xfrm>
        </p:grpSpPr>
        <p:sp>
          <p:nvSpPr>
            <p:cNvPr id="27" name="btfpColumnGapBlocker166703">
              <a:extLst>
                <a:ext uri="{FF2B5EF4-FFF2-40B4-BE49-F238E27FC236}">
                  <a16:creationId xmlns:a16="http://schemas.microsoft.com/office/drawing/2014/main" id="{ECC345A5-6989-4F0A-910A-94BB70B01F66}"/>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5" name="btfpColumnGapBlocker932271">
              <a:extLst>
                <a:ext uri="{FF2B5EF4-FFF2-40B4-BE49-F238E27FC236}">
                  <a16:creationId xmlns:a16="http://schemas.microsoft.com/office/drawing/2014/main" id="{E52302AD-9272-404B-BFC9-3C31740AA914}"/>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3" name="btfpColumnIndicator321765">
              <a:extLst>
                <a:ext uri="{FF2B5EF4-FFF2-40B4-BE49-F238E27FC236}">
                  <a16:creationId xmlns:a16="http://schemas.microsoft.com/office/drawing/2014/main" id="{0C31418F-A63A-405F-A401-F485F0802F2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492503">
              <a:extLst>
                <a:ext uri="{FF2B5EF4-FFF2-40B4-BE49-F238E27FC236}">
                  <a16:creationId xmlns:a16="http://schemas.microsoft.com/office/drawing/2014/main" id="{DEA75C65-5592-44EB-A6DB-FFB3F9BB2716}"/>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Table 13">
            <a:extLst>
              <a:ext uri="{FF2B5EF4-FFF2-40B4-BE49-F238E27FC236}">
                <a16:creationId xmlns:a16="http://schemas.microsoft.com/office/drawing/2014/main" id="{DDC1216A-3DCB-4720-8F8A-55B58820CDC0}"/>
              </a:ext>
            </a:extLst>
          </p:cNvPr>
          <p:cNvGraphicFramePr>
            <a:graphicFrameLocks noGrp="1"/>
          </p:cNvGraphicFramePr>
          <p:nvPr>
            <p:extLst>
              <p:ext uri="{D42A27DB-BD31-4B8C-83A1-F6EECF244321}">
                <p14:modId xmlns:p14="http://schemas.microsoft.com/office/powerpoint/2010/main" val="404597024"/>
              </p:ext>
            </p:extLst>
          </p:nvPr>
        </p:nvGraphicFramePr>
        <p:xfrm>
          <a:off x="325444" y="1700295"/>
          <a:ext cx="11531603" cy="4567276"/>
        </p:xfrm>
        <a:graphic>
          <a:graphicData uri="http://schemas.openxmlformats.org/drawingml/2006/table">
            <a:tbl>
              <a:tblPr/>
              <a:tblGrid>
                <a:gridCol w="720174">
                  <a:extLst>
                    <a:ext uri="{9D8B030D-6E8A-4147-A177-3AD203B41FA5}">
                      <a16:colId xmlns:a16="http://schemas.microsoft.com/office/drawing/2014/main" val="253325379"/>
                    </a:ext>
                  </a:extLst>
                </a:gridCol>
                <a:gridCol w="2319019">
                  <a:extLst>
                    <a:ext uri="{9D8B030D-6E8A-4147-A177-3AD203B41FA5}">
                      <a16:colId xmlns:a16="http://schemas.microsoft.com/office/drawing/2014/main" val="3723120730"/>
                    </a:ext>
                  </a:extLst>
                </a:gridCol>
                <a:gridCol w="849241">
                  <a:extLst>
                    <a:ext uri="{9D8B030D-6E8A-4147-A177-3AD203B41FA5}">
                      <a16:colId xmlns:a16="http://schemas.microsoft.com/office/drawing/2014/main" val="1828620021"/>
                    </a:ext>
                  </a:extLst>
                </a:gridCol>
                <a:gridCol w="849241">
                  <a:extLst>
                    <a:ext uri="{9D8B030D-6E8A-4147-A177-3AD203B41FA5}">
                      <a16:colId xmlns:a16="http://schemas.microsoft.com/office/drawing/2014/main" val="1698837030"/>
                    </a:ext>
                  </a:extLst>
                </a:gridCol>
                <a:gridCol w="849241">
                  <a:extLst>
                    <a:ext uri="{9D8B030D-6E8A-4147-A177-3AD203B41FA5}">
                      <a16:colId xmlns:a16="http://schemas.microsoft.com/office/drawing/2014/main" val="668156624"/>
                    </a:ext>
                  </a:extLst>
                </a:gridCol>
                <a:gridCol w="849241">
                  <a:extLst>
                    <a:ext uri="{9D8B030D-6E8A-4147-A177-3AD203B41FA5}">
                      <a16:colId xmlns:a16="http://schemas.microsoft.com/office/drawing/2014/main" val="1501840161"/>
                    </a:ext>
                  </a:extLst>
                </a:gridCol>
                <a:gridCol w="849241">
                  <a:extLst>
                    <a:ext uri="{9D8B030D-6E8A-4147-A177-3AD203B41FA5}">
                      <a16:colId xmlns:a16="http://schemas.microsoft.com/office/drawing/2014/main" val="1588663393"/>
                    </a:ext>
                  </a:extLst>
                </a:gridCol>
                <a:gridCol w="849241">
                  <a:extLst>
                    <a:ext uri="{9D8B030D-6E8A-4147-A177-3AD203B41FA5}">
                      <a16:colId xmlns:a16="http://schemas.microsoft.com/office/drawing/2014/main" val="3167480090"/>
                    </a:ext>
                  </a:extLst>
                </a:gridCol>
                <a:gridCol w="849241">
                  <a:extLst>
                    <a:ext uri="{9D8B030D-6E8A-4147-A177-3AD203B41FA5}">
                      <a16:colId xmlns:a16="http://schemas.microsoft.com/office/drawing/2014/main" val="41220097"/>
                    </a:ext>
                  </a:extLst>
                </a:gridCol>
                <a:gridCol w="849241">
                  <a:extLst>
                    <a:ext uri="{9D8B030D-6E8A-4147-A177-3AD203B41FA5}">
                      <a16:colId xmlns:a16="http://schemas.microsoft.com/office/drawing/2014/main" val="1656081239"/>
                    </a:ext>
                  </a:extLst>
                </a:gridCol>
                <a:gridCol w="849241">
                  <a:extLst>
                    <a:ext uri="{9D8B030D-6E8A-4147-A177-3AD203B41FA5}">
                      <a16:colId xmlns:a16="http://schemas.microsoft.com/office/drawing/2014/main" val="3004310419"/>
                    </a:ext>
                  </a:extLst>
                </a:gridCol>
                <a:gridCol w="849241">
                  <a:extLst>
                    <a:ext uri="{9D8B030D-6E8A-4147-A177-3AD203B41FA5}">
                      <a16:colId xmlns:a16="http://schemas.microsoft.com/office/drawing/2014/main" val="306251637"/>
                    </a:ext>
                  </a:extLst>
                </a:gridCol>
              </a:tblGrid>
              <a:tr h="316205">
                <a:tc>
                  <a:txBody>
                    <a:bodyPr/>
                    <a:lstStyle/>
                    <a:p>
                      <a:pPr marL="0" indent="0" algn="l" fontAlgn="b">
                        <a:buFontTx/>
                        <a:buNone/>
                      </a:pPr>
                      <a:endParaRPr lang="en-US" sz="1000" b="1" i="0" u="none" strike="noStrike">
                        <a:solidFill>
                          <a:srgbClr val="FF0000"/>
                        </a:solidFill>
                        <a:effectLst/>
                        <a:latin typeface="Arial" panose="020B0604020202020204" pitchFamily="34" charset="0"/>
                      </a:endParaRPr>
                    </a:p>
                  </a:txBody>
                  <a:tcPr marL="5753" marR="5753" marT="5753" marB="0" anchor="ctr">
                    <a:lnL>
                      <a:noFill/>
                    </a:lnL>
                    <a:lnR w="6350" cap="flat" cmpd="sng" algn="ctr">
                      <a:noFill/>
                      <a:prstDash val="solid"/>
                      <a:round/>
                      <a:headEnd type="none" w="med" len="med"/>
                      <a:tailEnd type="none" w="med" len="med"/>
                    </a:lnR>
                    <a:lnT>
                      <a:noFill/>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1" i="0" u="none" strike="noStrike">
                          <a:solidFill>
                            <a:srgbClr val="C00000"/>
                          </a:solidFill>
                          <a:effectLst/>
                          <a:latin typeface="Arial" panose="020B0604020202020204" pitchFamily="34" charset="0"/>
                        </a:rPr>
                        <a:t>KPI</a:t>
                      </a:r>
                    </a:p>
                  </a:txBody>
                  <a:tcPr marL="5753" marR="5753" marT="5753" marB="0" anchor="ctr">
                    <a:lnL>
                      <a:noFill/>
                    </a:lnL>
                    <a:lnR w="12700" cap="flat" cmpd="sng" algn="ctr">
                      <a:solidFill>
                        <a:srgbClr val="C00000"/>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Current</a:t>
                      </a:r>
                    </a:p>
                  </a:txBody>
                  <a:tcPr marL="5753" marR="5753" marT="5753" marB="0" anchor="ctr">
                    <a:lnL w="12700" cap="flat" cmpd="sng" algn="ctr">
                      <a:solidFill>
                        <a:srgbClr val="C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Target</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Current</a:t>
                      </a:r>
                    </a:p>
                  </a:txBody>
                  <a:tcPr marL="5753" marR="5753" marT="5753" marB="0" anchor="ctr">
                    <a:lnL w="12700" cap="flat" cmpd="sng" algn="ctr">
                      <a:solidFill>
                        <a:srgbClr val="C00000"/>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Target</a:t>
                      </a:r>
                    </a:p>
                  </a:txBody>
                  <a:tcPr marL="5753" marR="5753" marT="5753"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Current</a:t>
                      </a:r>
                    </a:p>
                  </a:txBody>
                  <a:tcPr marL="5753" marR="5753" marT="5753"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Target</a:t>
                      </a:r>
                    </a:p>
                  </a:txBody>
                  <a:tcPr marL="5753" marR="5753" marT="5753"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Current</a:t>
                      </a:r>
                    </a:p>
                  </a:txBody>
                  <a:tcPr marL="5753" marR="5753" marT="5753"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Target</a:t>
                      </a:r>
                    </a:p>
                  </a:txBody>
                  <a:tcPr marL="5753" marR="5753" marT="5753" marB="0" anchor="ctr">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Current</a:t>
                      </a:r>
                    </a:p>
                  </a:txBody>
                  <a:tcPr marL="5753" marR="5753" marT="5753" marB="0" anchor="ctr">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buFontTx/>
                        <a:buNone/>
                      </a:pPr>
                      <a:r>
                        <a:rPr lang="en-US" sz="1000" b="0" i="0" u="none" strike="noStrike">
                          <a:solidFill>
                            <a:srgbClr val="000000"/>
                          </a:solidFill>
                          <a:effectLst/>
                          <a:latin typeface="Arial" panose="020B0604020202020204" pitchFamily="34" charset="0"/>
                        </a:rPr>
                        <a:t>Target</a:t>
                      </a: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6056568"/>
                  </a:ext>
                </a:extLst>
              </a:tr>
              <a:tr h="470447">
                <a:tc>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Scope 1 &amp; 2 GHG emissions reduction</a:t>
                      </a:r>
                      <a:r>
                        <a:rPr lang="en-US" sz="1000" b="0" i="0" u="none" strike="noStrike" baseline="0">
                          <a:solidFill>
                            <a:srgbClr val="000000"/>
                          </a:solidFill>
                          <a:effectLst/>
                          <a:latin typeface="Arial" panose="020B0604020202020204" pitchFamily="34" charset="0"/>
                        </a:rPr>
                        <a:t>^</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chemeClr val="bg2">
                              <a:lumMod val="40000"/>
                              <a:lumOff val="60000"/>
                            </a:schemeClr>
                          </a:solidFill>
                          <a:effectLst/>
                          <a:uLnTx/>
                          <a:uFillTx/>
                          <a:latin typeface="+mn-lt"/>
                          <a:ea typeface="+mn-ea"/>
                          <a:cs typeface="+mn-cs"/>
                        </a:rPr>
                        <a:t>N/A</a:t>
                      </a:r>
                      <a:endParaRPr lang="en-US" sz="900" b="0" i="1" u="none" strike="noStrike">
                        <a:solidFill>
                          <a:srgbClr val="000000"/>
                        </a:solidFill>
                        <a:effectLst/>
                        <a:latin typeface="Arial" panose="020B0604020202020204" pitchFamily="34" charset="0"/>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rowSpan="2">
                  <a:txBody>
                    <a:bodyPr/>
                    <a:lstStyle/>
                    <a:p>
                      <a:pPr marL="0" indent="0" algn="ctr" defTabSz="711200" rtl="0" eaLnBrk="1" fontAlgn="ctr" latinLnBrk="0" hangingPunct="1">
                        <a:spcBef>
                          <a:spcPts val="0"/>
                        </a:spcBef>
                        <a:buSzPct val="180000"/>
                        <a:buFont typeface="Arial" panose="020B0604020202020204" pitchFamily="34" charset="0"/>
                        <a:buNone/>
                      </a:pPr>
                      <a:r>
                        <a:rPr kumimoji="0" lang="en-US" sz="900" b="0" i="0" u="none" strike="noStrike" kern="1200" cap="none" spc="0" normalizeH="0" baseline="0" noProof="0">
                          <a:ln>
                            <a:noFill/>
                          </a:ln>
                          <a:solidFill>
                            <a:srgbClr val="FFFFFF"/>
                          </a:solidFill>
                          <a:effectLst/>
                          <a:uLnTx/>
                          <a:uFillTx/>
                          <a:latin typeface="+mn-lt"/>
                          <a:ea typeface="+mn-ea"/>
                          <a:cs typeface="+mn-cs"/>
                        </a:rPr>
                        <a:t>Net zero</a:t>
                      </a:r>
                    </a:p>
                    <a:p>
                      <a:pPr marL="0" indent="0" algn="ctr" defTabSz="711200" rtl="0" eaLnBrk="1" fontAlgn="ctr" latinLnBrk="0" hangingPunct="1">
                        <a:spcBef>
                          <a:spcPts val="0"/>
                        </a:spcBef>
                        <a:buSzPct val="180000"/>
                        <a:buFont typeface="Arial" panose="020B0604020202020204" pitchFamily="34" charset="0"/>
                        <a:buNone/>
                      </a:pPr>
                      <a:r>
                        <a:rPr kumimoji="0" lang="en-US" sz="900" b="0" i="1" u="none" strike="noStrike" kern="1200" cap="none" spc="0" normalizeH="0" baseline="0" noProof="0">
                          <a:ln>
                            <a:noFill/>
                          </a:ln>
                          <a:solidFill>
                            <a:srgbClr val="FFFFFF"/>
                          </a:solidFill>
                          <a:effectLst/>
                          <a:uLnTx/>
                          <a:uFillTx/>
                          <a:latin typeface="+mn-lt"/>
                          <a:ea typeface="+mn-ea"/>
                          <a:cs typeface="+mn-cs"/>
                        </a:rPr>
                        <a:t>(by 2030)</a:t>
                      </a:r>
                      <a:endParaRPr lang="en-US" sz="900" b="0" i="1" u="none" strike="noStrike">
                        <a:solidFill>
                          <a:srgbClr val="FFFFFF"/>
                        </a:solidFill>
                        <a:effectLst/>
                        <a:latin typeface="Arial" panose="020B0604020202020204" pitchFamily="34" charset="0"/>
                      </a:endParaRPr>
                    </a:p>
                  </a:txBody>
                  <a:tcPr marL="5753" marR="5753" marT="5753" marB="0"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rowSpan="2">
                  <a:txBody>
                    <a:bodyPr/>
                    <a:lstStyle/>
                    <a:p>
                      <a:pPr marL="0" indent="0" algn="ctr" defTabSz="711200" rtl="0" eaLnBrk="1" fontAlgn="ctr" latinLnBrk="0" hangingPunct="1">
                        <a:spcBef>
                          <a:spcPts val="0"/>
                        </a:spcBef>
                        <a:buSzPct val="180000"/>
                        <a:buFont typeface="Arial" panose="020B0604020202020204" pitchFamily="34" charset="0"/>
                        <a:buNone/>
                      </a:pPr>
                      <a:r>
                        <a:rPr lang="en-US" sz="900" b="0" i="0" u="none" strike="noStrike" baseline="0">
                          <a:solidFill>
                            <a:srgbClr val="FFFFFF"/>
                          </a:solidFill>
                          <a:effectLst/>
                          <a:latin typeface="Arial" panose="020B0604020202020204" pitchFamily="34" charset="0"/>
                        </a:rPr>
                        <a:t>Net-zero</a:t>
                      </a:r>
                      <a:r>
                        <a:rPr lang="en-US" sz="900" b="0" i="1" u="none" strike="noStrike" baseline="0">
                          <a:solidFill>
                            <a:srgbClr val="FFFFFF"/>
                          </a:solidFill>
                          <a:effectLst/>
                          <a:latin typeface="Arial" panose="020B0604020202020204" pitchFamily="34" charset="0"/>
                        </a:rPr>
                        <a:t> </a:t>
                      </a:r>
                    </a:p>
                    <a:p>
                      <a:pPr marL="0" indent="0" algn="ctr" defTabSz="711200" rtl="0" eaLnBrk="1" fontAlgn="ctr" latinLnBrk="0" hangingPunct="1">
                        <a:spcBef>
                          <a:spcPts val="0"/>
                        </a:spcBef>
                        <a:buSzPct val="180000"/>
                        <a:buFont typeface="Arial" panose="020B0604020202020204" pitchFamily="34" charset="0"/>
                        <a:buNone/>
                      </a:pPr>
                      <a:r>
                        <a:rPr lang="en-US" sz="900" b="0" i="1" u="none" strike="noStrike" baseline="0">
                          <a:solidFill>
                            <a:srgbClr val="FFFFFF"/>
                          </a:solidFill>
                          <a:effectLst/>
                          <a:latin typeface="Arial" panose="020B0604020202020204" pitchFamily="34" charset="0"/>
                        </a:rPr>
                        <a:t>(by 2045)</a:t>
                      </a: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indent="0" algn="ctr" fontAlgn="ctr">
                        <a:spcBef>
                          <a:spcPts val="0"/>
                        </a:spcBef>
                        <a:buFontTx/>
                        <a:buNone/>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lang="en-US" sz="900" b="0" i="1" u="none" strike="noStrike">
                        <a:solidFill>
                          <a:srgbClr val="FFFFFF"/>
                        </a:solidFill>
                        <a:effectLst/>
                        <a:latin typeface="Arial" panose="020B0604020202020204" pitchFamily="34" charset="0"/>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indent="0" algn="ctr" fontAlgn="ctr">
                        <a:spcBef>
                          <a:spcPts val="0"/>
                        </a:spcBef>
                        <a:buFontTx/>
                        <a:buNone/>
                      </a:pPr>
                      <a:r>
                        <a:rPr lang="en-US" sz="900" b="0" i="0" u="none" strike="noStrike">
                          <a:solidFill>
                            <a:schemeClr val="bg1"/>
                          </a:solidFill>
                          <a:effectLst/>
                          <a:latin typeface="Arial" panose="020B0604020202020204" pitchFamily="34" charset="0"/>
                        </a:rPr>
                        <a:t>-1.5% </a:t>
                      </a:r>
                    </a:p>
                    <a:p>
                      <a:pPr marL="0" indent="0" algn="ctr" fontAlgn="ctr">
                        <a:spcBef>
                          <a:spcPts val="0"/>
                        </a:spcBef>
                        <a:buFontTx/>
                        <a:buNone/>
                      </a:pPr>
                      <a:r>
                        <a:rPr lang="en-US" sz="900" b="0" i="1" u="none" strike="noStrike">
                          <a:solidFill>
                            <a:schemeClr val="bg1"/>
                          </a:solidFill>
                          <a:effectLst/>
                          <a:latin typeface="Arial" panose="020B0604020202020204" pitchFamily="34" charset="0"/>
                        </a:rPr>
                        <a:t>(2020 vs. 2019)</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indent="0" algn="ctr" fontAlgn="ctr">
                        <a:spcBef>
                          <a:spcPts val="0"/>
                        </a:spcBef>
                        <a:buFontTx/>
                        <a:buNone/>
                      </a:pPr>
                      <a:r>
                        <a:rPr lang="en-US" sz="900" b="0" i="0" u="none" strike="noStrike">
                          <a:solidFill>
                            <a:srgbClr val="FFFFFF"/>
                          </a:solidFill>
                          <a:effectLst/>
                          <a:latin typeface="Arial" panose="020B0604020202020204" pitchFamily="34" charset="0"/>
                        </a:rPr>
                        <a:t>3.6% </a:t>
                      </a:r>
                    </a:p>
                    <a:p>
                      <a:pPr marL="0" indent="0" algn="ctr" fontAlgn="ctr">
                        <a:spcBef>
                          <a:spcPts val="0"/>
                        </a:spcBef>
                        <a:buFontTx/>
                        <a:buNone/>
                      </a:pPr>
                      <a:r>
                        <a:rPr lang="en-US" sz="900" b="0" i="1" u="none" strike="noStrike">
                          <a:solidFill>
                            <a:srgbClr val="FFFFFF"/>
                          </a:solidFill>
                          <a:effectLst/>
                          <a:latin typeface="Arial" panose="020B0604020202020204" pitchFamily="34" charset="0"/>
                        </a:rPr>
                        <a:t>(2021 vs. 2020)</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rowSpan="2">
                  <a:txBody>
                    <a:bodyPr/>
                    <a:lstStyle/>
                    <a:p>
                      <a:pPr marL="0" indent="0" algn="ctr" defTabSz="711200" rtl="0" eaLnBrk="1" fontAlgn="ctr" latinLnBrk="0" hangingPunct="1">
                        <a:spcBef>
                          <a:spcPts val="0"/>
                        </a:spcBef>
                        <a:buSzPct val="180000"/>
                        <a:buFont typeface="Arial" panose="020B0604020202020204" pitchFamily="34" charset="0"/>
                        <a:buNone/>
                      </a:pPr>
                      <a:r>
                        <a:rPr lang="en-US" sz="900" b="0" i="0" u="none" strike="noStrike" baseline="0">
                          <a:solidFill>
                            <a:schemeClr val="tx1"/>
                          </a:solidFill>
                          <a:effectLst/>
                          <a:latin typeface="Arial" panose="020B0604020202020204" pitchFamily="34" charset="0"/>
                        </a:rPr>
                        <a:t>Net-zero</a:t>
                      </a:r>
                      <a:r>
                        <a:rPr lang="en-US" sz="900" b="0" i="1" u="none" strike="noStrike" baseline="0">
                          <a:solidFill>
                            <a:schemeClr val="tx1"/>
                          </a:solidFill>
                          <a:effectLst/>
                          <a:latin typeface="Arial" panose="020B0604020202020204" pitchFamily="34" charset="0"/>
                        </a:rPr>
                        <a:t> </a:t>
                      </a:r>
                    </a:p>
                    <a:p>
                      <a:pPr marL="0" indent="0" algn="ctr" defTabSz="711200" rtl="0" eaLnBrk="1" fontAlgn="ctr" latinLnBrk="0" hangingPunct="1">
                        <a:spcBef>
                          <a:spcPts val="0"/>
                        </a:spcBef>
                        <a:buSzPct val="180000"/>
                        <a:buFont typeface="Arial" panose="020B0604020202020204" pitchFamily="34" charset="0"/>
                        <a:buNone/>
                      </a:pPr>
                      <a:r>
                        <a:rPr lang="en-US" sz="900" b="0" i="1" u="none" strike="noStrike" baseline="0">
                          <a:solidFill>
                            <a:schemeClr val="tx1"/>
                          </a:solidFill>
                          <a:effectLst/>
                          <a:latin typeface="Arial" panose="020B0604020202020204" pitchFamily="34" charset="0"/>
                        </a:rPr>
                        <a:t>(by 2050)</a:t>
                      </a:r>
                    </a:p>
                  </a:txBody>
                  <a:tcPr marL="5753" marR="5753" marT="5753"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699983"/>
                  </a:ext>
                </a:extLst>
              </a:tr>
              <a:tr h="470447">
                <a:tc>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Scope 3 GHG emissions reduction^</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ctr" fontAlgn="ctr">
                        <a:buFontTx/>
                        <a:buNone/>
                      </a:pPr>
                      <a:r>
                        <a:rPr kumimoji="0" lang="en-US" sz="900" b="0" i="1" u="none" strike="noStrike" kern="1200" cap="none" spc="0" normalizeH="0" baseline="0" noProof="0">
                          <a:ln>
                            <a:noFill/>
                          </a:ln>
                          <a:solidFill>
                            <a:schemeClr val="bg2">
                              <a:lumMod val="40000"/>
                              <a:lumOff val="60000"/>
                            </a:schemeClr>
                          </a:solidFill>
                          <a:effectLst/>
                          <a:uLnTx/>
                          <a:uFillTx/>
                          <a:latin typeface="+mn-lt"/>
                          <a:ea typeface="+mn-ea"/>
                          <a:cs typeface="+mn-cs"/>
                        </a:rPr>
                        <a:t>N/A</a:t>
                      </a:r>
                      <a:endParaRPr lang="en-US" sz="900" b="0" i="1" u="none" strike="noStrike">
                        <a:solidFill>
                          <a:srgbClr val="000000"/>
                        </a:solidFill>
                        <a:effectLst/>
                        <a:latin typeface="Arial" panose="020B0604020202020204" pitchFamily="34" charset="0"/>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vMerge="1">
                  <a:txBody>
                    <a:bodyPr/>
                    <a:lstStyle/>
                    <a:p>
                      <a:pPr marL="0" indent="0" algn="ctr" fontAlgn="ctr">
                        <a:buFontTx/>
                        <a:buNone/>
                      </a:pPr>
                      <a:endParaRPr lang="en-US" sz="900" b="0" i="1" u="none" strike="noStrike">
                        <a:solidFill>
                          <a:srgbClr val="000000"/>
                        </a:solidFill>
                        <a:effectLst/>
                        <a:latin typeface="Arial" panose="020B0604020202020204" pitchFamily="34" charset="0"/>
                      </a:endParaRPr>
                    </a:p>
                  </a:txBody>
                  <a:tcPr marL="5753" marR="5753" marT="5753" marB="0" anchor="ctr">
                    <a:lnL w="12700"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vMerge="1">
                  <a:txBody>
                    <a:bodyPr/>
                    <a:lstStyle/>
                    <a:p>
                      <a:pPr marL="0" indent="0" algn="ctr" defTabSz="711200" rtl="0" eaLnBrk="1" fontAlgn="ctr" latinLnBrk="0" hangingPunct="1">
                        <a:spcBef>
                          <a:spcPts val="1200"/>
                        </a:spcBef>
                        <a:buSzPct val="180000"/>
                        <a:buFont typeface="Arial" panose="020B0604020202020204" pitchFamily="34" charset="0"/>
                        <a:buBlip>
                          <a:blip r:embed="rId18"/>
                        </a:buBlip>
                      </a:pPr>
                      <a:endParaRPr lang="en-US" sz="1100" b="1" i="0" u="none" strike="noStrike" baseline="0">
                        <a:solidFill>
                          <a:srgbClr val="000000"/>
                        </a:solidFill>
                        <a:effectLst/>
                        <a:latin typeface="Arial" panose="020B0604020202020204" pitchFamily="34" charset="0"/>
                      </a:endParaRPr>
                    </a:p>
                  </a:txBody>
                  <a:tcPr marL="5753" marR="5753" marT="5753"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spcBef>
                          <a:spcPts val="0"/>
                        </a:spcBef>
                        <a:buFontTx/>
                        <a:buNone/>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lang="en-US" sz="900" b="0" i="1" u="none" strike="noStrike">
                        <a:solidFill>
                          <a:srgbClr val="FFFFFF"/>
                        </a:solidFill>
                        <a:effectLst/>
                        <a:latin typeface="Arial" panose="020B0604020202020204" pitchFamily="34" charset="0"/>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indent="0" algn="ctr" fontAlgn="ctr">
                        <a:spcBef>
                          <a:spcPts val="0"/>
                        </a:spcBef>
                        <a:buFontTx/>
                        <a:buNone/>
                      </a:pPr>
                      <a:r>
                        <a:rPr lang="en-US" sz="900" b="0" i="0" u="none" strike="noStrike">
                          <a:solidFill>
                            <a:schemeClr val="bg1"/>
                          </a:solidFill>
                          <a:effectLst/>
                          <a:latin typeface="Arial" panose="020B0604020202020204" pitchFamily="34" charset="0"/>
                        </a:rPr>
                        <a:t>-69% </a:t>
                      </a:r>
                    </a:p>
                    <a:p>
                      <a:pPr marL="0" indent="0" algn="ctr" fontAlgn="ctr">
                        <a:spcBef>
                          <a:spcPts val="0"/>
                        </a:spcBef>
                        <a:buFontTx/>
                        <a:buNone/>
                      </a:pPr>
                      <a:r>
                        <a:rPr lang="en-US" sz="900" b="0" i="1" u="none" strike="noStrike">
                          <a:solidFill>
                            <a:schemeClr val="bg1"/>
                          </a:solidFill>
                          <a:effectLst/>
                          <a:latin typeface="Arial" panose="020B0604020202020204" pitchFamily="34" charset="0"/>
                        </a:rPr>
                        <a:t>(2020 vs. 2019)</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indent="0" algn="ctr" fontAlgn="ctr">
                        <a:spcBef>
                          <a:spcPts val="0"/>
                        </a:spcBef>
                        <a:buFontTx/>
                        <a:buNone/>
                      </a:pPr>
                      <a:r>
                        <a:rPr lang="en-US" sz="900" b="0" i="0" u="none" strike="noStrike">
                          <a:solidFill>
                            <a:srgbClr val="FFFFFF"/>
                          </a:solidFill>
                          <a:effectLst/>
                          <a:latin typeface="Arial" panose="020B0604020202020204" pitchFamily="34" charset="0"/>
                        </a:rPr>
                        <a:t>86% </a:t>
                      </a:r>
                    </a:p>
                    <a:p>
                      <a:pPr marL="0" indent="0" algn="ctr" fontAlgn="ctr">
                        <a:spcBef>
                          <a:spcPts val="0"/>
                        </a:spcBef>
                        <a:buFontTx/>
                        <a:buNone/>
                      </a:pPr>
                      <a:r>
                        <a:rPr lang="en-US" sz="900" b="0" i="1" u="none" strike="noStrike">
                          <a:solidFill>
                            <a:srgbClr val="FFFFFF"/>
                          </a:solidFill>
                          <a:effectLst/>
                          <a:latin typeface="Arial" panose="020B0604020202020204" pitchFamily="34" charset="0"/>
                        </a:rPr>
                        <a:t>(2021 vs. 2020)</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vMerge="1">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8"/>
                        </a:buBlip>
                        <a:tabLst/>
                        <a:defRPr/>
                      </a:pP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extLst>
                  <a:ext uri="{0D108BD9-81ED-4DB2-BD59-A6C34878D82A}">
                    <a16:rowId xmlns:a16="http://schemas.microsoft.com/office/drawing/2014/main" val="371681930"/>
                  </a:ext>
                </a:extLst>
              </a:tr>
              <a:tr h="470447">
                <a:tc>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Share of renewable electricity (%)</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lang="en-US" sz="900" b="0" i="0" u="none" strike="noStrike">
                          <a:solidFill>
                            <a:srgbClr val="000000"/>
                          </a:solidFill>
                          <a:effectLst/>
                          <a:latin typeface="Arial" panose="020B0604020202020204" pitchFamily="34" charset="0"/>
                        </a:rPr>
                        <a:t>78%</a:t>
                      </a:r>
                    </a:p>
                    <a:p>
                      <a:pPr marL="0" marR="0" lvl="0" indent="0" algn="ctr" defTabSz="711200" rtl="0" eaLnBrk="1" fontAlgn="ctr" latinLnBrk="0" hangingPunct="1">
                        <a:lnSpc>
                          <a:spcPct val="100000"/>
                        </a:lnSpc>
                        <a:spcBef>
                          <a:spcPts val="0"/>
                        </a:spcBef>
                        <a:spcAft>
                          <a:spcPts val="0"/>
                        </a:spcAft>
                        <a:buClrTx/>
                        <a:buSzTx/>
                        <a:buFontTx/>
                        <a:buNone/>
                        <a:tabLst/>
                        <a:defRPr/>
                      </a:pPr>
                      <a:r>
                        <a:rPr lang="en-US" sz="900" b="0" i="1" u="none" strike="noStrike">
                          <a:solidFill>
                            <a:srgbClr val="000000"/>
                          </a:solidFill>
                          <a:effectLst/>
                          <a:latin typeface="Arial" panose="020B0604020202020204" pitchFamily="34" charset="0"/>
                        </a:rPr>
                        <a:t>(2021)</a:t>
                      </a: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FFFFFF"/>
                      </a:fgClr>
                      <a:bgClr>
                        <a:schemeClr val="bg1"/>
                      </a:bgClr>
                    </a:pattFill>
                  </a:tcPr>
                </a:tc>
                <a:tc>
                  <a:txBody>
                    <a:bodyPr/>
                    <a:lstStyle/>
                    <a:p>
                      <a:pPr marL="0" indent="0" algn="ctr" fontAlgn="ctr">
                        <a:spcBef>
                          <a:spcPts val="0"/>
                        </a:spcBef>
                        <a:buFontTx/>
                        <a:buNone/>
                      </a:pPr>
                      <a:r>
                        <a:rPr lang="en-US" sz="900" b="0" i="0" u="none" strike="noStrike">
                          <a:solidFill>
                            <a:schemeClr val="tx1"/>
                          </a:solidFill>
                          <a:effectLst/>
                          <a:latin typeface="Arial" panose="020B0604020202020204" pitchFamily="34" charset="0"/>
                        </a:rPr>
                        <a:t>100%</a:t>
                      </a:r>
                    </a:p>
                    <a:p>
                      <a:pPr marL="0" indent="0" algn="ctr" fontAlgn="ctr">
                        <a:spcBef>
                          <a:spcPts val="0"/>
                        </a:spcBef>
                        <a:buFontTx/>
                        <a:buNone/>
                      </a:pPr>
                      <a:r>
                        <a:rPr lang="en-US" sz="900" b="0" i="1" u="none" strike="noStrike">
                          <a:solidFill>
                            <a:schemeClr val="tx1"/>
                          </a:solidFill>
                          <a:effectLst/>
                          <a:latin typeface="Arial" panose="020B0604020202020204" pitchFamily="34" charset="0"/>
                        </a:rPr>
                        <a:t>(by 2025)</a:t>
                      </a:r>
                    </a:p>
                  </a:txBody>
                  <a:tcPr marL="5753" marR="5753" marT="5753" marB="0"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100%</a:t>
                      </a:r>
                    </a:p>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srgbClr val="FFFFFF"/>
                          </a:solidFill>
                          <a:effectLst/>
                          <a:uLnTx/>
                          <a:uFillTx/>
                          <a:latin typeface="Arial" panose="020B0604020202020204" pitchFamily="34" charset="0"/>
                          <a:ea typeface="+mn-ea"/>
                          <a:cs typeface="+mn-cs"/>
                        </a:rPr>
                        <a:t>(2021)</a:t>
                      </a: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lang="en-US" sz="900" b="0" i="0" u="none" strike="noStrike">
                          <a:solidFill>
                            <a:srgbClr val="FFFFFF"/>
                          </a:solidFill>
                          <a:effectLst/>
                          <a:latin typeface="Arial" panose="020B0604020202020204" pitchFamily="34" charset="0"/>
                        </a:rPr>
                        <a:t>100%</a:t>
                      </a:r>
                    </a:p>
                    <a:p>
                      <a:pPr marL="0" marR="0" lvl="0" indent="0" algn="ctr" defTabSz="711200" rtl="0" eaLnBrk="1" fontAlgn="ctr" latinLnBrk="0" hangingPunct="1">
                        <a:lnSpc>
                          <a:spcPct val="100000"/>
                        </a:lnSpc>
                        <a:spcBef>
                          <a:spcPts val="0"/>
                        </a:spcBef>
                        <a:spcAft>
                          <a:spcPts val="0"/>
                        </a:spcAft>
                        <a:buClrTx/>
                        <a:buSzTx/>
                        <a:buFontTx/>
                        <a:buNone/>
                        <a:tabLst/>
                        <a:defRPr/>
                      </a:pPr>
                      <a:r>
                        <a:rPr lang="en-US" sz="900" b="0" i="1" u="none" strike="noStrike">
                          <a:solidFill>
                            <a:srgbClr val="FFFFFF"/>
                          </a:solidFill>
                          <a:effectLst/>
                          <a:latin typeface="Arial" panose="020B0604020202020204" pitchFamily="34" charset="0"/>
                        </a:rPr>
                        <a:t>(2022)</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indent="0" algn="ctr" fontAlgn="ctr">
                        <a:spcBef>
                          <a:spcPts val="0"/>
                        </a:spcBef>
                        <a:buFontTx/>
                        <a:buNone/>
                      </a:pPr>
                      <a:r>
                        <a:rPr lang="en-US" sz="900" b="0" i="0" u="none" strike="noStrike">
                          <a:solidFill>
                            <a:srgbClr val="FFFFFF"/>
                          </a:solidFill>
                          <a:effectLst/>
                          <a:latin typeface="Arial" panose="020B0604020202020204" pitchFamily="34" charset="0"/>
                        </a:rPr>
                        <a:t>100%</a:t>
                      </a:r>
                    </a:p>
                    <a:p>
                      <a:pPr marL="0" indent="0" algn="ctr" fontAlgn="ctr">
                        <a:spcBef>
                          <a:spcPts val="0"/>
                        </a:spcBef>
                        <a:buFontTx/>
                        <a:buNone/>
                      </a:pPr>
                      <a:r>
                        <a:rPr lang="en-US" sz="900" b="0" i="1" u="none" strike="noStrike">
                          <a:solidFill>
                            <a:srgbClr val="FFFFFF"/>
                          </a:solidFill>
                          <a:effectLst/>
                          <a:latin typeface="Arial" panose="020B0604020202020204" pitchFamily="34" charset="0"/>
                        </a:rPr>
                        <a:t>(2020)</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indent="0" algn="ctr" fontAlgn="ctr">
                        <a:spcBef>
                          <a:spcPts val="0"/>
                        </a:spcBef>
                        <a:buFontTx/>
                        <a:buNone/>
                      </a:pPr>
                      <a:r>
                        <a:rPr lang="en-US" sz="900" b="0" i="0" u="none" strike="noStrike">
                          <a:solidFill>
                            <a:srgbClr val="FFFFFF"/>
                          </a:solidFill>
                          <a:effectLst/>
                          <a:latin typeface="Arial" panose="020B0604020202020204" pitchFamily="34" charset="0"/>
                        </a:rPr>
                        <a:t>100%</a:t>
                      </a:r>
                    </a:p>
                    <a:p>
                      <a:pPr marL="0" indent="0" algn="ctr" fontAlgn="ctr">
                        <a:spcBef>
                          <a:spcPts val="0"/>
                        </a:spcBef>
                        <a:buFontTx/>
                        <a:buNone/>
                      </a:pPr>
                      <a:r>
                        <a:rPr lang="en-US" sz="900" b="0" i="1" u="none" strike="noStrike">
                          <a:solidFill>
                            <a:srgbClr val="FFFFFF"/>
                          </a:solidFill>
                          <a:effectLst/>
                          <a:latin typeface="Arial" panose="020B0604020202020204" pitchFamily="34" charset="0"/>
                        </a:rPr>
                        <a:t>(2022)</a:t>
                      </a:r>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extLst>
                  <a:ext uri="{0D108BD9-81ED-4DB2-BD59-A6C34878D82A}">
                    <a16:rowId xmlns:a16="http://schemas.microsoft.com/office/drawing/2014/main" val="3351991829"/>
                  </a:ext>
                </a:extLst>
              </a:tr>
              <a:tr h="470447">
                <a:tc>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Water Usage Effectiveness</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lang="en-US" sz="900" b="0" i="0" u="none" strike="noStrike">
                          <a:solidFill>
                            <a:srgbClr val="FFFFFF"/>
                          </a:solidFill>
                          <a:effectLst/>
                          <a:latin typeface="Arial" panose="020B0604020202020204" pitchFamily="34" charset="0"/>
                        </a:rPr>
                        <a:t>0.17-0.2</a:t>
                      </a:r>
                    </a:p>
                    <a:p>
                      <a:pPr marL="0" marR="0" lvl="0" indent="0" algn="ctr" defTabSz="711200" rtl="0" eaLnBrk="1" fontAlgn="ctr" latinLnBrk="0" hangingPunct="1">
                        <a:lnSpc>
                          <a:spcPct val="100000"/>
                        </a:lnSpc>
                        <a:spcBef>
                          <a:spcPts val="0"/>
                        </a:spcBef>
                        <a:spcAft>
                          <a:spcPts val="0"/>
                        </a:spcAft>
                        <a:buClrTx/>
                        <a:buSzTx/>
                        <a:buFontTx/>
                        <a:buNone/>
                        <a:tabLst/>
                        <a:defRPr/>
                      </a:pPr>
                      <a:r>
                        <a:rPr lang="en-US" sz="900" b="0" i="1" u="none" strike="noStrike">
                          <a:solidFill>
                            <a:srgbClr val="FFFFFF"/>
                          </a:solidFill>
                          <a:effectLst/>
                          <a:latin typeface="Arial" panose="020B0604020202020204" pitchFamily="34" charset="0"/>
                        </a:rPr>
                        <a:t>(2021)</a:t>
                      </a: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chemeClr val="bg1"/>
                      </a:bgClr>
                    </a:pattFill>
                  </a:tcPr>
                </a:tc>
                <a:tc>
                  <a:txBody>
                    <a:bodyPr/>
                    <a:lstStyle/>
                    <a:p>
                      <a:pPr marL="0" indent="0" algn="ctr" fontAlgn="ctr">
                        <a:spcBef>
                          <a:spcPts val="0"/>
                        </a:spcBef>
                        <a:buFontTx/>
                        <a:buNone/>
                      </a:pPr>
                      <a:r>
                        <a:rPr lang="en-US" sz="900" b="0" i="0" u="none" strike="noStrike">
                          <a:solidFill>
                            <a:srgbClr val="FFFFFF"/>
                          </a:solidFill>
                          <a:effectLst/>
                          <a:latin typeface="Arial" panose="020B0604020202020204" pitchFamily="34" charset="0"/>
                        </a:rPr>
                        <a:t>0-0.15</a:t>
                      </a:r>
                    </a:p>
                    <a:p>
                      <a:pPr marL="0" indent="0" algn="ctr" fontAlgn="ctr">
                        <a:spcBef>
                          <a:spcPts val="0"/>
                        </a:spcBef>
                        <a:buFontTx/>
                        <a:buNone/>
                      </a:pPr>
                      <a:r>
                        <a:rPr lang="en-US" sz="900" b="0" i="1" u="none" strike="noStrike">
                          <a:solidFill>
                            <a:srgbClr val="FFFFFF"/>
                          </a:solidFill>
                          <a:effectLst/>
                          <a:latin typeface="Arial" panose="020B0604020202020204" pitchFamily="34" charset="0"/>
                        </a:rPr>
                        <a:t>(2020)</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chemeClr val="bg1"/>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extLst>
                  <a:ext uri="{0D108BD9-81ED-4DB2-BD59-A6C34878D82A}">
                    <a16:rowId xmlns:a16="http://schemas.microsoft.com/office/drawing/2014/main" val="1746773599"/>
                  </a:ext>
                </a:extLst>
              </a:tr>
              <a:tr h="470447">
                <a:tc>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Power Usage Effectiveness</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mn-lt"/>
                          <a:ea typeface="+mn-ea"/>
                          <a:cs typeface="+mn-cs"/>
                        </a:rPr>
                        <a:t>1.1-1.3</a:t>
                      </a:r>
                    </a:p>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srgbClr val="FFFFFF"/>
                          </a:solidFill>
                          <a:effectLst/>
                          <a:uLnTx/>
                          <a:uFillTx/>
                          <a:latin typeface="+mn-lt"/>
                          <a:ea typeface="+mn-ea"/>
                          <a:cs typeface="+mn-cs"/>
                        </a:rPr>
                        <a:t>(2022)</a:t>
                      </a:r>
                      <a:endParaRPr lang="en-US" sz="900" b="0" i="1" u="none" strike="noStrike">
                        <a:solidFill>
                          <a:srgbClr val="FFFFFF"/>
                        </a:solidFill>
                        <a:effectLst/>
                        <a:latin typeface="Arial" panose="020B0604020202020204" pitchFamily="34" charset="0"/>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indent="0" algn="ctr" fontAlgn="ctr">
                        <a:spcBef>
                          <a:spcPts val="0"/>
                        </a:spcBef>
                        <a:buFontTx/>
                        <a:buNone/>
                      </a:pPr>
                      <a:r>
                        <a:rPr kumimoji="0" lang="en-US" sz="900" b="0" i="0" u="none" strike="noStrike" kern="1200" cap="none" spc="0" normalizeH="0" baseline="0" noProof="0">
                          <a:ln>
                            <a:noFill/>
                          </a:ln>
                          <a:solidFill>
                            <a:srgbClr val="FFFFFF"/>
                          </a:solidFill>
                          <a:effectLst/>
                          <a:uLnTx/>
                          <a:uFillTx/>
                          <a:latin typeface="Arial"/>
                          <a:ea typeface="+mn-ea"/>
                          <a:cs typeface="+mn-cs"/>
                        </a:rPr>
                        <a:t>1.3</a:t>
                      </a:r>
                    </a:p>
                    <a:p>
                      <a:pPr marL="0" indent="0" algn="ctr" fontAlgn="ctr">
                        <a:spcBef>
                          <a:spcPts val="0"/>
                        </a:spcBef>
                        <a:buFontTx/>
                        <a:buNone/>
                      </a:pPr>
                      <a:r>
                        <a:rPr kumimoji="0" lang="en-US" sz="900" b="0" i="1" u="none" strike="noStrike" kern="1200" cap="none" spc="0" normalizeH="0" baseline="0" noProof="0">
                          <a:ln>
                            <a:noFill/>
                          </a:ln>
                          <a:solidFill>
                            <a:srgbClr val="FFFFFF"/>
                          </a:solidFill>
                          <a:effectLst/>
                          <a:uLnTx/>
                          <a:uFillTx/>
                          <a:latin typeface="Arial"/>
                          <a:ea typeface="+mn-ea"/>
                          <a:cs typeface="+mn-cs"/>
                        </a:rPr>
                        <a:t>(2025,2030)</a:t>
                      </a:r>
                      <a:r>
                        <a:rPr kumimoji="0" lang="en-US" sz="900" b="0" i="0" u="none" strike="noStrike" kern="1200" cap="none" spc="0" normalizeH="0" baseline="30000" noProof="0">
                          <a:ln>
                            <a:noFill/>
                          </a:ln>
                          <a:solidFill>
                            <a:srgbClr val="000000"/>
                          </a:solidFill>
                          <a:effectLst/>
                          <a:uLnTx/>
                          <a:uFillTx/>
                          <a:latin typeface="+mn-lt"/>
                          <a:ea typeface="+mn-ea"/>
                          <a:cs typeface="+mn-cs"/>
                        </a:rPr>
                        <a:t> </a:t>
                      </a:r>
                      <a:r>
                        <a:rPr kumimoji="0" lang="en-US" sz="900" b="0" i="0" u="none" strike="noStrike" kern="1200" cap="none" spc="0" normalizeH="0" baseline="30000" noProof="0">
                          <a:ln>
                            <a:noFill/>
                          </a:ln>
                          <a:solidFill>
                            <a:schemeClr val="bg1"/>
                          </a:solidFill>
                          <a:effectLst/>
                          <a:uLnTx/>
                          <a:uFillTx/>
                          <a:latin typeface="+mn-lt"/>
                          <a:ea typeface="+mn-ea"/>
                          <a:cs typeface="+mn-cs"/>
                        </a:rPr>
                        <a:t>2</a:t>
                      </a:r>
                      <a:endParaRPr lang="en-US" sz="900" b="0" i="1" u="none" strike="noStrike">
                        <a:solidFill>
                          <a:schemeClr val="bg1"/>
                        </a:solidFill>
                        <a:effectLst/>
                        <a:latin typeface="Arial" panose="020B0604020202020204" pitchFamily="34" charset="0"/>
                      </a:endParaRPr>
                    </a:p>
                  </a:txBody>
                  <a:tcPr marL="5753" marR="5753" marT="5753" marB="0"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1.15</a:t>
                      </a:r>
                    </a:p>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srgbClr val="000000"/>
                          </a:solidFill>
                          <a:effectLst/>
                          <a:uLnTx/>
                          <a:uFillTx/>
                          <a:latin typeface="Arial"/>
                          <a:ea typeface="+mn-ea"/>
                          <a:cs typeface="+mn-cs"/>
                        </a:rPr>
                        <a:t>(2015)</a:t>
                      </a:r>
                      <a:r>
                        <a:rPr kumimoji="0" lang="en-US" sz="900" b="0" i="1" u="none" strike="noStrike" kern="1200" cap="none" spc="0" normalizeH="0" baseline="30000" noProof="0">
                          <a:ln>
                            <a:noFill/>
                          </a:ln>
                          <a:solidFill>
                            <a:srgbClr val="000000"/>
                          </a:solidFill>
                          <a:effectLst/>
                          <a:uLnTx/>
                          <a:uFillTx/>
                          <a:latin typeface="Arial"/>
                          <a:ea typeface="+mn-ea"/>
                          <a:cs typeface="+mn-cs"/>
                        </a:rPr>
                        <a:t>3</a:t>
                      </a:r>
                      <a:endParaRPr kumimoji="0" lang="en-US" sz="900" b="0" i="1" u="none" strike="noStrike" kern="1200" cap="none" spc="0" normalizeH="0" baseline="3000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chemeClr val="bg1"/>
                      </a:bgClr>
                    </a:pattFill>
                  </a:tcPr>
                </a:tc>
                <a:tc>
                  <a:txBody>
                    <a:bodyPr/>
                    <a:lstStyle/>
                    <a:p>
                      <a:pPr marL="0" indent="0" algn="ctr" fontAlgn="ctr">
                        <a:buFontTx/>
                        <a:buNone/>
                      </a:pPr>
                      <a:r>
                        <a:rPr lang="en-US" sz="900" b="0" i="0" u="none" strike="noStrike">
                          <a:solidFill>
                            <a:srgbClr val="000000"/>
                          </a:solidFill>
                          <a:effectLst/>
                          <a:latin typeface="Arial" panose="020B0604020202020204" pitchFamily="34" charset="0"/>
                        </a:rPr>
                        <a:t>1.4</a:t>
                      </a:r>
                      <a:br>
                        <a:rPr lang="en-US" sz="900" b="0" i="0" u="none" strike="noStrike">
                          <a:solidFill>
                            <a:srgbClr val="000000"/>
                          </a:solidFill>
                          <a:effectLst/>
                          <a:latin typeface="Arial" panose="020B0604020202020204" pitchFamily="34" charset="0"/>
                        </a:rPr>
                      </a:br>
                      <a:r>
                        <a:rPr lang="en-US" sz="900" b="0" i="1" u="none" strike="noStrike">
                          <a:solidFill>
                            <a:srgbClr val="000000"/>
                          </a:solidFill>
                          <a:effectLst/>
                          <a:latin typeface="Arial" panose="020B0604020202020204" pitchFamily="34" charset="0"/>
                        </a:rPr>
                        <a:t>(2020)</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ctr">
                        <a:spcBef>
                          <a:spcPts val="0"/>
                        </a:spcBef>
                        <a:buFontTx/>
                        <a:buNone/>
                      </a:pPr>
                      <a:r>
                        <a:rPr lang="en-US" sz="900" b="0" i="0" u="none" strike="noStrike">
                          <a:solidFill>
                            <a:srgbClr val="FFFFFF"/>
                          </a:solidFill>
                          <a:effectLst/>
                          <a:latin typeface="Arial" panose="020B0604020202020204" pitchFamily="34" charset="0"/>
                        </a:rPr>
                        <a:t>&lt;1.15, 1.3</a:t>
                      </a:r>
                      <a:r>
                        <a:rPr kumimoji="0" lang="en-US" sz="900" b="0" i="0" u="none" strike="noStrike" kern="1200" cap="none" spc="0" normalizeH="0" baseline="30000" noProof="0">
                          <a:ln>
                            <a:noFill/>
                          </a:ln>
                          <a:solidFill>
                            <a:schemeClr val="bg1"/>
                          </a:solidFill>
                          <a:effectLst/>
                          <a:uLnTx/>
                          <a:uFillTx/>
                          <a:latin typeface="+mn-lt"/>
                          <a:ea typeface="+mn-ea"/>
                          <a:cs typeface="+mn-cs"/>
                        </a:rPr>
                        <a:t>4</a:t>
                      </a:r>
                      <a:endParaRPr lang="en-US" sz="900" b="0" i="0" u="none" strike="noStrike">
                        <a:solidFill>
                          <a:schemeClr val="bg1"/>
                        </a:solidFill>
                        <a:effectLst/>
                        <a:latin typeface="Arial" panose="020B0604020202020204" pitchFamily="34" charset="0"/>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indent="0" algn="ctr" fontAlgn="ctr">
                        <a:buFontTx/>
                        <a:buNone/>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lang="en-US" sz="900" b="0" i="1" u="none" strike="noStrike">
                        <a:solidFill>
                          <a:srgbClr val="000000"/>
                        </a:solidFill>
                        <a:effectLst/>
                        <a:latin typeface="Arial" panose="020B0604020202020204" pitchFamily="34" charset="0"/>
                      </a:endParaRPr>
                    </a:p>
                  </a:txBody>
                  <a:tcPr marL="5753" marR="5753" marT="5753"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extLst>
                  <a:ext uri="{0D108BD9-81ED-4DB2-BD59-A6C34878D82A}">
                    <a16:rowId xmlns:a16="http://schemas.microsoft.com/office/drawing/2014/main" val="1776642228"/>
                  </a:ext>
                </a:extLst>
              </a:tr>
              <a:tr h="316205">
                <a:tc>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Gender pay gap (median / average)</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lang="en-US" sz="900" b="0" i="0" u="none" strike="noStrike">
                        <a:solidFill>
                          <a:srgbClr val="000000"/>
                        </a:solidFill>
                        <a:effectLst/>
                        <a:latin typeface="Arial" panose="020B0604020202020204" pitchFamily="34" charset="0"/>
                      </a:endParaRPr>
                    </a:p>
                  </a:txBody>
                  <a:tcPr marL="5753" marR="5753" marT="5753" marB="0"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chemeClr val="bg1"/>
                      </a:bgClr>
                    </a:pattFill>
                  </a:tcPr>
                </a:tc>
                <a:tc>
                  <a:txBody>
                    <a:bodyPr/>
                    <a:lstStyle/>
                    <a:p>
                      <a:pPr marL="0" indent="0" algn="ctr" fontAlgn="ctr">
                        <a:buFontTx/>
                        <a:buNone/>
                      </a:pPr>
                      <a:r>
                        <a:rPr lang="en-US" sz="900" b="0" i="0" u="none" strike="noStrike">
                          <a:solidFill>
                            <a:srgbClr val="FFFFFF"/>
                          </a:solidFill>
                          <a:effectLst/>
                          <a:latin typeface="Arial" panose="020B0604020202020204" pitchFamily="34" charset="0"/>
                        </a:rPr>
                        <a:t>18% / 15%</a:t>
                      </a:r>
                      <a:br>
                        <a:rPr lang="en-US" sz="900" b="0" i="0" u="none" strike="noStrike">
                          <a:solidFill>
                            <a:srgbClr val="FFFFFF"/>
                          </a:solidFill>
                          <a:effectLst/>
                          <a:latin typeface="Arial" panose="020B0604020202020204" pitchFamily="34" charset="0"/>
                        </a:rPr>
                      </a:br>
                      <a:r>
                        <a:rPr lang="en-US" sz="900" b="0" i="1" u="none" strike="noStrike">
                          <a:solidFill>
                            <a:srgbClr val="FFFFFF"/>
                          </a:solidFill>
                          <a:effectLst/>
                          <a:latin typeface="Arial" panose="020B0604020202020204" pitchFamily="34" charset="0"/>
                        </a:rPr>
                        <a:t>(2021)</a:t>
                      </a:r>
                      <a:r>
                        <a:rPr kumimoji="0" lang="en-US" sz="900" b="0" i="0" u="none" strike="noStrike" kern="1200" cap="none" spc="0" normalizeH="0" baseline="30000" noProof="0">
                          <a:ln>
                            <a:noFill/>
                          </a:ln>
                          <a:solidFill>
                            <a:srgbClr val="FFFFFF"/>
                          </a:solidFill>
                          <a:effectLst/>
                          <a:uLnTx/>
                          <a:uFillTx/>
                          <a:latin typeface="+mn-lt"/>
                          <a:ea typeface="+mn-ea"/>
                          <a:cs typeface="+mn-cs"/>
                        </a:rPr>
                        <a:t>5</a:t>
                      </a:r>
                      <a:endParaRPr lang="en-US" sz="900" b="0" i="1" u="none" strike="noStrike" baseline="30000">
                        <a:solidFill>
                          <a:srgbClr val="FFFFFF"/>
                        </a:solidFill>
                        <a:effectLst/>
                        <a:latin typeface="Arial" panose="020B0604020202020204" pitchFamily="34" charset="0"/>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lang="en-US" sz="900" b="0" i="0" u="none" strike="noStrike">
                        <a:solidFill>
                          <a:srgbClr val="000000"/>
                        </a:solidFill>
                        <a:effectLst/>
                        <a:latin typeface="Arial" panose="020B0604020202020204" pitchFamily="34" charset="0"/>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0%</a:t>
                      </a:r>
                    </a:p>
                    <a:p>
                      <a:pPr marL="0" marR="0" lvl="0" indent="0" algn="ctr" defTabSz="711200" rtl="0" eaLnBrk="1" fontAlgn="ctr" latinLnBrk="0" hangingPunct="1">
                        <a:lnSpc>
                          <a:spcPct val="100000"/>
                        </a:lnSpc>
                        <a:spcBef>
                          <a:spcPts val="0"/>
                        </a:spcBef>
                        <a:spcAft>
                          <a:spcPts val="0"/>
                        </a:spcAft>
                        <a:buClrTx/>
                        <a:buSzTx/>
                        <a:buFontTx/>
                        <a:buNone/>
                        <a:tabLst/>
                        <a:defRPr/>
                      </a:pPr>
                      <a:r>
                        <a:rPr kumimoji="0" lang="en-US" sz="900" b="0" i="1" u="none" strike="noStrike" kern="1200" cap="none" spc="0" normalizeH="0" baseline="0" noProof="0">
                          <a:ln>
                            <a:noFill/>
                          </a:ln>
                          <a:solidFill>
                            <a:srgbClr val="FFFFFF"/>
                          </a:solidFill>
                          <a:effectLst/>
                          <a:uLnTx/>
                          <a:uFillTx/>
                          <a:latin typeface="Arial"/>
                          <a:ea typeface="+mn-ea"/>
                          <a:cs typeface="+mn-cs"/>
                        </a:rPr>
                        <a:t>(2022)</a:t>
                      </a:r>
                      <a:endParaRPr kumimoji="0" lang="en-US" sz="900" b="0" i="1" u="none" strike="noStrike" kern="1200" cap="none" spc="0" normalizeH="0" baseline="0" noProof="0">
                        <a:ln>
                          <a:noFill/>
                        </a:ln>
                        <a:solidFill>
                          <a:srgbClr val="FFFFFF"/>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mn-lt"/>
                          <a:ea typeface="+mn-ea"/>
                          <a:cs typeface="+mn-cs"/>
                        </a:rPr>
                        <a:t>7% / 15%</a:t>
                      </a:r>
                      <a:r>
                        <a:rPr kumimoji="0" lang="en-US" sz="900" b="0" i="1" u="none" strike="noStrike" kern="1200" cap="none" spc="0" normalizeH="0" baseline="0" noProof="0">
                          <a:ln>
                            <a:noFill/>
                          </a:ln>
                          <a:solidFill>
                            <a:srgbClr val="FFFFFF"/>
                          </a:solidFill>
                          <a:effectLst/>
                          <a:uLnTx/>
                          <a:uFillTx/>
                          <a:latin typeface="+mn-lt"/>
                          <a:ea typeface="+mn-ea"/>
                          <a:cs typeface="+mn-cs"/>
                        </a:rPr>
                        <a:t> (2020)</a:t>
                      </a:r>
                      <a:endParaRPr kumimoji="0" lang="en-US" sz="90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lang="en-US" sz="900" b="0" i="1" u="none" strike="noStrike">
                        <a:solidFill>
                          <a:srgbClr val="000000"/>
                        </a:solidFill>
                        <a:effectLst/>
                        <a:latin typeface="Arial" panose="020B0604020202020204" pitchFamily="34" charset="0"/>
                      </a:endParaRPr>
                    </a:p>
                  </a:txBody>
                  <a:tcPr marL="5753" marR="5753" marT="5753"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chemeClr val="bg1"/>
                      </a:bgClr>
                    </a:pattFill>
                  </a:tcPr>
                </a:tc>
                <a:extLst>
                  <a:ext uri="{0D108BD9-81ED-4DB2-BD59-A6C34878D82A}">
                    <a16:rowId xmlns:a16="http://schemas.microsoft.com/office/drawing/2014/main" val="4157264649"/>
                  </a:ext>
                </a:extLst>
              </a:tr>
              <a:tr h="316205">
                <a:tc>
                  <a:txBody>
                    <a:bodyPr/>
                    <a:lstStyle/>
                    <a:p>
                      <a:pPr marL="0" indent="0" algn="l" rtl="0" fontAlgn="ctr">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fontAlgn="ctr">
                        <a:buFontTx/>
                        <a:buNone/>
                      </a:pPr>
                      <a:r>
                        <a:rPr lang="en-US" sz="1000" b="0" i="0" u="none" strike="noStrike">
                          <a:solidFill>
                            <a:srgbClr val="000000"/>
                          </a:solidFill>
                          <a:effectLst/>
                          <a:latin typeface="Arial" panose="020B0604020202020204" pitchFamily="34" charset="0"/>
                        </a:rPr>
                        <a:t>% of female employees</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chemeClr val="bg1"/>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indent="0" algn="ctr" fontAlgn="ctr">
                        <a:buFontTx/>
                        <a:buNone/>
                      </a:pPr>
                      <a:r>
                        <a:rPr lang="en-US" sz="900" b="0" i="0" u="none" strike="noStrike">
                          <a:solidFill>
                            <a:srgbClr val="FFFFFF"/>
                          </a:solidFill>
                          <a:effectLst/>
                          <a:latin typeface="Arial" panose="020B0604020202020204" pitchFamily="34" charset="0"/>
                        </a:rPr>
                        <a:t>32%</a:t>
                      </a:r>
                      <a:br>
                        <a:rPr lang="en-US" sz="900" b="0" i="0" u="none" strike="noStrike">
                          <a:solidFill>
                            <a:srgbClr val="FFFFFF"/>
                          </a:solidFill>
                          <a:effectLst/>
                          <a:latin typeface="Arial" panose="020B0604020202020204" pitchFamily="34" charset="0"/>
                        </a:rPr>
                      </a:br>
                      <a:r>
                        <a:rPr lang="en-US" sz="900" b="0" i="1" u="none" strike="noStrike">
                          <a:solidFill>
                            <a:srgbClr val="FFFFFF"/>
                          </a:solidFill>
                          <a:effectLst/>
                          <a:latin typeface="Arial" panose="020B0604020202020204" pitchFamily="34" charset="0"/>
                        </a:rPr>
                        <a:t>(2021)</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indent="0" algn="ctr" fontAlgn="ctr">
                        <a:buFontTx/>
                        <a:buNone/>
                      </a:pPr>
                      <a:r>
                        <a:rPr lang="en-US" sz="900" b="0" i="0" u="none" strike="noStrike">
                          <a:solidFill>
                            <a:srgbClr val="FFFFFF"/>
                          </a:solidFill>
                          <a:effectLst/>
                          <a:latin typeface="Arial" panose="020B0604020202020204" pitchFamily="34" charset="0"/>
                        </a:rPr>
                        <a:t>19%</a:t>
                      </a:r>
                      <a:br>
                        <a:rPr lang="en-US" sz="900" b="0" i="1" u="none" strike="noStrike">
                          <a:solidFill>
                            <a:srgbClr val="FFFFFF"/>
                          </a:solidFill>
                          <a:effectLst/>
                          <a:latin typeface="Arial" panose="020B0604020202020204" pitchFamily="34" charset="0"/>
                        </a:rPr>
                      </a:br>
                      <a:r>
                        <a:rPr lang="en-US" sz="900" b="0" i="1" u="none" strike="noStrike">
                          <a:solidFill>
                            <a:srgbClr val="FFFFFF"/>
                          </a:solidFill>
                          <a:effectLst/>
                          <a:latin typeface="Arial" panose="020B0604020202020204" pitchFamily="34" charset="0"/>
                        </a:rPr>
                        <a:t>(2020)</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extLst>
                  <a:ext uri="{0D108BD9-81ED-4DB2-BD59-A6C34878D82A}">
                    <a16:rowId xmlns:a16="http://schemas.microsoft.com/office/drawing/2014/main" val="4173877741"/>
                  </a:ext>
                </a:extLst>
              </a:tr>
              <a:tr h="316205">
                <a:tc>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Female leadership representation (%)</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ctr" fontAlgn="ctr">
                        <a:buFontTx/>
                        <a:buNone/>
                      </a:pPr>
                      <a:r>
                        <a:rPr lang="en-US" sz="900" b="0" i="0" u="none" strike="noStrike">
                          <a:solidFill>
                            <a:srgbClr val="FFFFFF"/>
                          </a:solidFill>
                          <a:effectLst/>
                          <a:latin typeface="Arial" panose="020B0604020202020204" pitchFamily="34" charset="0"/>
                        </a:rPr>
                        <a:t>33%</a:t>
                      </a:r>
                    </a:p>
                    <a:p>
                      <a:pPr marL="0" indent="0" algn="ctr" fontAlgn="ctr">
                        <a:spcBef>
                          <a:spcPts val="0"/>
                        </a:spcBef>
                        <a:buFontTx/>
                        <a:buNone/>
                      </a:pPr>
                      <a:r>
                        <a:rPr lang="en-US" sz="900" b="0" i="1" u="none" strike="noStrike">
                          <a:solidFill>
                            <a:srgbClr val="FFFFFF"/>
                          </a:solidFill>
                          <a:effectLst/>
                          <a:latin typeface="Arial" panose="020B0604020202020204" pitchFamily="34" charset="0"/>
                        </a:rPr>
                        <a:t>(2022)</a:t>
                      </a: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indent="0" algn="ctr" fontAlgn="ctr">
                        <a:buFontTx/>
                        <a:buNone/>
                      </a:pPr>
                      <a:r>
                        <a:rPr lang="en-US" sz="900" b="0" i="0" u="none" strike="noStrike">
                          <a:solidFill>
                            <a:srgbClr val="000000"/>
                          </a:solidFill>
                          <a:effectLst/>
                          <a:latin typeface="Arial" panose="020B0604020202020204" pitchFamily="34" charset="0"/>
                        </a:rPr>
                        <a:t>22%</a:t>
                      </a:r>
                    </a:p>
                    <a:p>
                      <a:pPr marL="0" indent="0" algn="ctr" fontAlgn="ctr">
                        <a:spcBef>
                          <a:spcPts val="0"/>
                        </a:spcBef>
                        <a:buFontTx/>
                        <a:buNone/>
                      </a:pPr>
                      <a:r>
                        <a:rPr lang="en-US" sz="900" b="0" i="0" u="none" strike="noStrike">
                          <a:solidFill>
                            <a:srgbClr val="000000"/>
                          </a:solidFill>
                          <a:effectLst/>
                          <a:latin typeface="Arial" panose="020B0604020202020204" pitchFamily="34" charset="0"/>
                        </a:rPr>
                        <a:t>(</a:t>
                      </a:r>
                      <a:r>
                        <a:rPr lang="en-US" sz="900" b="0" i="1" u="none" strike="noStrike">
                          <a:solidFill>
                            <a:srgbClr val="000000"/>
                          </a:solidFill>
                          <a:effectLst/>
                          <a:latin typeface="Arial" panose="020B0604020202020204" pitchFamily="34" charset="0"/>
                        </a:rPr>
                        <a:t>2022</a:t>
                      </a:r>
                      <a:r>
                        <a:rPr lang="en-US" sz="900" b="0" i="0" u="none" strike="noStrike">
                          <a:solidFill>
                            <a:srgbClr val="000000"/>
                          </a:solidFill>
                          <a:effectLst/>
                          <a:latin typeface="Arial" panose="020B0604020202020204" pitchFamily="34" charset="0"/>
                        </a:rPr>
                        <a:t>)</a:t>
                      </a: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indent="0" algn="ctr" fontAlgn="ctr">
                        <a:buFontTx/>
                        <a:buNone/>
                      </a:pPr>
                      <a:r>
                        <a:rPr lang="en-US" sz="900" b="0" i="0" u="none" strike="noStrike">
                          <a:solidFill>
                            <a:srgbClr val="000000"/>
                          </a:solidFill>
                          <a:effectLst/>
                          <a:latin typeface="Arial" panose="020B0604020202020204" pitchFamily="34" charset="0"/>
                        </a:rPr>
                        <a:t>18%</a:t>
                      </a:r>
                    </a:p>
                    <a:p>
                      <a:pPr marL="0" indent="0" algn="ctr" fontAlgn="ctr">
                        <a:spcBef>
                          <a:spcPts val="0"/>
                        </a:spcBef>
                        <a:buFontTx/>
                        <a:buNone/>
                      </a:pPr>
                      <a:r>
                        <a:rPr lang="en-US" sz="900" b="0" i="1" u="none" strike="noStrike">
                          <a:solidFill>
                            <a:srgbClr val="000000"/>
                          </a:solidFill>
                          <a:effectLst/>
                          <a:latin typeface="Arial" panose="020B0604020202020204" pitchFamily="34" charset="0"/>
                        </a:rPr>
                        <a:t>(2021)</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indent="0" algn="ctr" fontAlgn="ctr">
                        <a:spcBef>
                          <a:spcPts val="0"/>
                        </a:spcBef>
                        <a:buFontTx/>
                        <a:buNone/>
                      </a:pPr>
                      <a:r>
                        <a:rPr lang="en-US" sz="900" b="0" i="0" u="none" strike="noStrike">
                          <a:solidFill>
                            <a:srgbClr val="FFFFFF"/>
                          </a:solidFill>
                          <a:effectLst/>
                          <a:latin typeface="Arial" panose="020B0604020202020204" pitchFamily="34" charset="0"/>
                        </a:rPr>
                        <a:t>38%</a:t>
                      </a:r>
                      <a:br>
                        <a:rPr lang="en-US" sz="900" b="0" i="0" u="none" strike="noStrike">
                          <a:solidFill>
                            <a:srgbClr val="FFFFFF"/>
                          </a:solidFill>
                          <a:effectLst/>
                          <a:latin typeface="Arial" panose="020B0604020202020204" pitchFamily="34" charset="0"/>
                        </a:rPr>
                      </a:br>
                      <a:r>
                        <a:rPr lang="en-US" sz="900" b="0" i="1" u="none" strike="noStrike">
                          <a:solidFill>
                            <a:srgbClr val="FFFFFF"/>
                          </a:solidFill>
                          <a:effectLst/>
                          <a:latin typeface="Arial" panose="020B0604020202020204" pitchFamily="34" charset="0"/>
                        </a:rPr>
                        <a:t>(2020)</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1"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chemeClr val="bg1"/>
                      </a:bgClr>
                    </a:pattFill>
                  </a:tcPr>
                </a:tc>
                <a:tc>
                  <a:txBody>
                    <a:bodyPr/>
                    <a:lstStyle/>
                    <a:p>
                      <a:pPr marL="0" indent="0" algn="ctr" fontAlgn="ctr">
                        <a:buFontTx/>
                        <a:buNone/>
                      </a:pPr>
                      <a:r>
                        <a:rPr lang="en-US" sz="900" b="0" i="0" u="none" strike="noStrike">
                          <a:solidFill>
                            <a:srgbClr val="000000"/>
                          </a:solidFill>
                          <a:effectLst/>
                          <a:latin typeface="Arial" panose="020B0604020202020204" pitchFamily="34" charset="0"/>
                        </a:rPr>
                        <a:t>27% </a:t>
                      </a:r>
                    </a:p>
                    <a:p>
                      <a:pPr marL="0" indent="0" algn="ctr" fontAlgn="ctr">
                        <a:spcBef>
                          <a:spcPts val="0"/>
                        </a:spcBef>
                        <a:buFontTx/>
                        <a:buNone/>
                      </a:pPr>
                      <a:r>
                        <a:rPr lang="en-US" sz="900" b="0" i="1" u="none" strike="noStrike">
                          <a:solidFill>
                            <a:srgbClr val="000000"/>
                          </a:solidFill>
                          <a:effectLst/>
                          <a:latin typeface="Arial" panose="020B0604020202020204" pitchFamily="34" charset="0"/>
                        </a:rPr>
                        <a:t>(2022)</a:t>
                      </a:r>
                    </a:p>
                  </a:txBody>
                  <a:tcPr marL="5753" marR="5753" marT="5753"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extLst>
                  <a:ext uri="{0D108BD9-81ED-4DB2-BD59-A6C34878D82A}">
                    <a16:rowId xmlns:a16="http://schemas.microsoft.com/office/drawing/2014/main" val="4225922955"/>
                  </a:ext>
                </a:extLst>
              </a:tr>
              <a:tr h="316205">
                <a:tc>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Female representation on the board</a:t>
                      </a:r>
                    </a:p>
                  </a:txBody>
                  <a:tcPr marL="5753" marR="5753" marT="5753" marB="0" anchor="ctr">
                    <a:lnL w="12700" cap="flat" cmpd="sng" algn="ctr">
                      <a:solidFill>
                        <a:schemeClr val="bg1"/>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ctr" fontAlgn="ctr">
                        <a:buFontTx/>
                        <a:buNone/>
                      </a:pPr>
                      <a:r>
                        <a:rPr lang="en-US" sz="900" b="0" i="0" u="none" strike="noStrike">
                          <a:solidFill>
                            <a:srgbClr val="FFFFFF"/>
                          </a:solidFill>
                          <a:effectLst/>
                          <a:latin typeface="Arial" panose="020B0604020202020204" pitchFamily="34" charset="0"/>
                        </a:rPr>
                        <a:t>38%</a:t>
                      </a:r>
                    </a:p>
                    <a:p>
                      <a:pPr marL="0" indent="0" algn="ctr" fontAlgn="ctr">
                        <a:spcBef>
                          <a:spcPts val="0"/>
                        </a:spcBef>
                        <a:buFontTx/>
                        <a:buNone/>
                      </a:pPr>
                      <a:r>
                        <a:rPr lang="en-US" sz="900" b="0" i="1" u="none" strike="noStrike">
                          <a:solidFill>
                            <a:srgbClr val="FFFFFF"/>
                          </a:solidFill>
                          <a:effectLst/>
                          <a:latin typeface="Arial" panose="020B0604020202020204" pitchFamily="34" charset="0"/>
                        </a:rPr>
                        <a:t>(2022)</a:t>
                      </a:r>
                    </a:p>
                  </a:txBody>
                  <a:tcPr marL="5753" marR="5753" marT="5753" marB="0" anchor="ctr">
                    <a:lnL w="127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p>
                  </a:txBody>
                  <a:tcPr marL="5753" marR="5753" marT="5753" marB="0" anchor="ctr">
                    <a:lnL w="12700" cmpd="sng">
                      <a:noFill/>
                      <a:prstDash val="solid"/>
                    </a:lnL>
                    <a:lnR w="12700" cap="flat" cmpd="sng" algn="ctr">
                      <a:solidFill>
                        <a:srgbClr val="C00000"/>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0" indent="0" algn="ctr" fontAlgn="ctr">
                        <a:buFontTx/>
                        <a:buNone/>
                      </a:pPr>
                      <a:r>
                        <a:rPr lang="en-US" sz="900" b="0" i="0" u="none" strike="noStrike">
                          <a:solidFill>
                            <a:srgbClr val="000000"/>
                          </a:solidFill>
                          <a:effectLst/>
                          <a:latin typeface="Arial" panose="020B0604020202020204" pitchFamily="34" charset="0"/>
                        </a:rPr>
                        <a:t>11%</a:t>
                      </a:r>
                    </a:p>
                    <a:p>
                      <a:pPr marL="0" indent="0" algn="ctr" fontAlgn="ctr">
                        <a:spcBef>
                          <a:spcPts val="0"/>
                        </a:spcBef>
                        <a:buFontTx/>
                        <a:buNone/>
                      </a:pPr>
                      <a:r>
                        <a:rPr lang="en-US" sz="900" b="0" i="0" u="none" strike="noStrike">
                          <a:solidFill>
                            <a:srgbClr val="000000"/>
                          </a:solidFill>
                          <a:effectLst/>
                          <a:latin typeface="Arial" panose="020B0604020202020204" pitchFamily="34" charset="0"/>
                        </a:rPr>
                        <a:t>(</a:t>
                      </a:r>
                      <a:r>
                        <a:rPr lang="en-US" sz="900" b="0" i="1" u="none" strike="noStrike">
                          <a:solidFill>
                            <a:srgbClr val="000000"/>
                          </a:solidFill>
                          <a:effectLst/>
                          <a:latin typeface="Arial" panose="020B0604020202020204" pitchFamily="34" charset="0"/>
                        </a:rPr>
                        <a:t>2022</a:t>
                      </a:r>
                      <a:r>
                        <a:rPr lang="en-US" sz="900" b="0" i="0" u="none" strike="noStrike">
                          <a:solidFill>
                            <a:srgbClr val="000000"/>
                          </a:solidFill>
                          <a:effectLst/>
                          <a:latin typeface="Arial" panose="020B0604020202020204" pitchFamily="34" charset="0"/>
                        </a:rPr>
                        <a:t>)</a:t>
                      </a:r>
                    </a:p>
                  </a:txBody>
                  <a:tcPr marL="5753" marR="5753" marT="5753" marB="0" anchor="ctr">
                    <a:lnL w="12700" cap="flat" cmpd="sng" algn="ctr">
                      <a:solidFill>
                        <a:srgbClr val="C00000"/>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pattFill prst="ltUpDiag">
                      <a:fgClr>
                        <a:schemeClr val="bg1">
                          <a:lumMod val="85000"/>
                        </a:schemeClr>
                      </a:fgClr>
                      <a:bgClr>
                        <a:schemeClr val="bg1"/>
                      </a:bgClr>
                    </a:pattFill>
                  </a:tcPr>
                </a:tc>
                <a:tc>
                  <a:txBody>
                    <a:bodyPr/>
                    <a:lstStyle/>
                    <a:p>
                      <a:pPr marL="0" indent="0" algn="ctr" fontAlgn="ctr">
                        <a:buFontTx/>
                        <a:buNone/>
                      </a:pPr>
                      <a:r>
                        <a:rPr lang="en-US" sz="900" b="0" i="0" u="none" strike="noStrike">
                          <a:solidFill>
                            <a:srgbClr val="FFFFFF"/>
                          </a:solidFill>
                          <a:effectLst/>
                          <a:latin typeface="Arial" panose="020B0604020202020204" pitchFamily="34" charset="0"/>
                        </a:rPr>
                        <a:t>25%</a:t>
                      </a:r>
                    </a:p>
                    <a:p>
                      <a:pPr marL="0" indent="0" algn="ctr" fontAlgn="ctr">
                        <a:spcBef>
                          <a:spcPts val="0"/>
                        </a:spcBef>
                        <a:buFontTx/>
                        <a:buNone/>
                      </a:pPr>
                      <a:r>
                        <a:rPr lang="en-US" sz="900" b="0" i="1" u="none" strike="noStrike">
                          <a:solidFill>
                            <a:srgbClr val="FFFFFF"/>
                          </a:solidFill>
                          <a:effectLst/>
                          <a:latin typeface="Arial" panose="020B0604020202020204" pitchFamily="34" charset="0"/>
                        </a:rPr>
                        <a:t>(2022)</a:t>
                      </a:r>
                    </a:p>
                  </a:txBody>
                  <a:tcPr marL="5753" marR="5753" marT="5753"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pattFill prst="ltUpDiag">
                      <a:fgClr>
                        <a:schemeClr val="bg1">
                          <a:lumMod val="85000"/>
                        </a:schemeClr>
                      </a:fgClr>
                      <a:bgClr>
                        <a:schemeClr val="bg1"/>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952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pattFill prst="ltUpDiag">
                      <a:fgClr>
                        <a:schemeClr val="bg1">
                          <a:lumMod val="85000"/>
                        </a:schemeClr>
                      </a:fgClr>
                      <a:bgClr>
                        <a:schemeClr val="bg1"/>
                      </a:bgClr>
                    </a:pattFill>
                  </a:tcPr>
                </a:tc>
                <a:tc>
                  <a:txBody>
                    <a:bodyPr/>
                    <a:lstStyle/>
                    <a:p>
                      <a:pPr marL="0" indent="0" algn="ctr" fontAlgn="ctr">
                        <a:buFontTx/>
                        <a:buNone/>
                      </a:pPr>
                      <a:r>
                        <a:rPr lang="en-US" sz="900" b="0" i="0" u="none" strike="noStrike">
                          <a:solidFill>
                            <a:srgbClr val="000000"/>
                          </a:solidFill>
                          <a:effectLst/>
                          <a:latin typeface="Arial" panose="020B0604020202020204" pitchFamily="34" charset="0"/>
                        </a:rPr>
                        <a:t>14%</a:t>
                      </a:r>
                    </a:p>
                    <a:p>
                      <a:pPr marL="0" indent="0" algn="ctr" fontAlgn="ctr">
                        <a:spcBef>
                          <a:spcPts val="0"/>
                        </a:spcBef>
                        <a:buFontTx/>
                        <a:buNone/>
                      </a:pPr>
                      <a:r>
                        <a:rPr lang="en-US" sz="900" b="0" i="1" u="none" strike="noStrike">
                          <a:solidFill>
                            <a:srgbClr val="000000"/>
                          </a:solidFill>
                          <a:effectLst/>
                          <a:latin typeface="Arial" panose="020B0604020202020204" pitchFamily="34" charset="0"/>
                        </a:rPr>
                        <a:t>(2022)</a:t>
                      </a:r>
                    </a:p>
                  </a:txBody>
                  <a:tcPr marL="5753" marR="5753" marT="5753" marB="0" anchor="ctr">
                    <a:lnL w="12700"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Arial"/>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9525"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pattFill prst="ltUpDiag">
                      <a:fgClr>
                        <a:schemeClr val="bg1">
                          <a:lumMod val="85000"/>
                        </a:schemeClr>
                      </a:fgClr>
                      <a:bgClr>
                        <a:schemeClr val="bg1"/>
                      </a:bgClr>
                    </a:pattFill>
                  </a:tcPr>
                </a:tc>
                <a:extLst>
                  <a:ext uri="{0D108BD9-81ED-4DB2-BD59-A6C34878D82A}">
                    <a16:rowId xmlns:a16="http://schemas.microsoft.com/office/drawing/2014/main" val="2249623166"/>
                  </a:ext>
                </a:extLst>
              </a:tr>
              <a:tr h="317811">
                <a:tc rowSpan="2">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ESG champion / Sustainability committee</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p>
                      <a:pPr marL="0" indent="0" algn="ctr" defTabSz="711200" rtl="0" eaLnBrk="1" fontAlgn="ctr" latinLnBrk="0" hangingPunct="1">
                        <a:spcBef>
                          <a:spcPts val="1200"/>
                        </a:spcBef>
                        <a:buSzPct val="180000"/>
                        <a:buFont typeface="Arial" panose="020B0604020202020204" pitchFamily="34" charset="0"/>
                        <a:buBlip>
                          <a:blip r:embed="rId18"/>
                        </a:buBlip>
                      </a:pPr>
                      <a:r>
                        <a:rPr lang="en-US" sz="1100" b="1" i="0" u="none" strike="noStrike" baseline="0">
                          <a:solidFill>
                            <a:srgbClr val="000000"/>
                          </a:solidFill>
                          <a:effectLst/>
                          <a:latin typeface="Arial" panose="020B0604020202020204" pitchFamily="34" charset="0"/>
                        </a:rPr>
                        <a:t> </a:t>
                      </a:r>
                    </a:p>
                  </a:txBody>
                  <a:tcPr marL="5753" marR="5753" marT="5753"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indent="0" algn="ctr" defTabSz="711200" rtl="0" eaLnBrk="1" fontAlgn="ctr" latinLnBrk="0" hangingPunct="1">
                        <a:spcBef>
                          <a:spcPts val="1200"/>
                        </a:spcBef>
                        <a:buSzPct val="180000"/>
                        <a:buFont typeface="Arial" panose="020B0604020202020204" pitchFamily="34" charset="0"/>
                        <a:buBlip>
                          <a:blip r:embed="rId18"/>
                        </a:buBlip>
                      </a:pPr>
                      <a:r>
                        <a:rPr lang="en-US" sz="1100" b="1" i="0" u="none" strike="noStrike" baseline="0">
                          <a:solidFill>
                            <a:srgbClr val="000000"/>
                          </a:solidFill>
                          <a:effectLst/>
                          <a:latin typeface="Arial" panose="020B0604020202020204" pitchFamily="34" charset="0"/>
                        </a:rPr>
                        <a:t> </a:t>
                      </a:r>
                    </a:p>
                  </a:txBody>
                  <a:tcPr marL="5753" marR="5753" marT="5753" marB="0" anchor="ctr">
                    <a:lnL w="127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indent="0" algn="ctr" defTabSz="711200" rtl="0" eaLnBrk="1" fontAlgn="ctr" latinLnBrk="0" hangingPunct="1">
                        <a:spcBef>
                          <a:spcPts val="1200"/>
                        </a:spcBef>
                        <a:buSzPct val="180000"/>
                        <a:buFont typeface="Arial" panose="020B0604020202020204" pitchFamily="34" charset="0"/>
                        <a:buBlip>
                          <a:blip r:embed="rId18"/>
                        </a:buBlip>
                      </a:pPr>
                      <a:r>
                        <a:rPr lang="en-US" sz="1100" b="1" i="0" u="none" strike="noStrike" baseline="0">
                          <a:solidFill>
                            <a:srgbClr val="000000"/>
                          </a:solidFill>
                          <a:effectLst/>
                          <a:latin typeface="Arial" panose="020B0604020202020204" pitchFamily="34" charset="0"/>
                        </a:rPr>
                        <a:t> </a:t>
                      </a:r>
                    </a:p>
                  </a:txBody>
                  <a:tcPr marL="5753" marR="5753" marT="57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indent="0" algn="ctr" defTabSz="711200" rtl="0" eaLnBrk="1" fontAlgn="ctr" latinLnBrk="0" hangingPunct="1">
                        <a:spcBef>
                          <a:spcPts val="1200"/>
                        </a:spcBef>
                        <a:buSzPct val="180000"/>
                        <a:buFont typeface="Arial" panose="020B0604020202020204" pitchFamily="34" charset="0"/>
                        <a:buBlip>
                          <a:blip r:embed="rId18"/>
                        </a:buBlip>
                      </a:pPr>
                      <a:r>
                        <a:rPr lang="en-US" sz="1100" b="1" i="0" u="none" strike="noStrike" baseline="0">
                          <a:solidFill>
                            <a:srgbClr val="000000"/>
                          </a:solidFill>
                          <a:effectLst/>
                          <a:latin typeface="Arial" panose="020B0604020202020204" pitchFamily="34" charset="0"/>
                        </a:rPr>
                        <a:t> </a:t>
                      </a:r>
                    </a:p>
                  </a:txBody>
                  <a:tcPr marL="5753" marR="5753" marT="57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200757"/>
                  </a:ext>
                </a:extLst>
              </a:tr>
              <a:tr h="316205">
                <a:tc vMerge="1">
                  <a:txBody>
                    <a:bodyPr/>
                    <a:lstStyle/>
                    <a:p>
                      <a:pPr marL="0" indent="0" algn="l" fontAlgn="b">
                        <a:buFontTx/>
                        <a:buNone/>
                      </a:pPr>
                      <a:endParaRPr lang="en-US" sz="1000" b="0" i="0" u="none" strike="noStrike">
                        <a:solidFill>
                          <a:srgbClr val="000000"/>
                        </a:solidFill>
                        <a:effectLst/>
                        <a:latin typeface="Arial" panose="020B0604020202020204" pitchFamily="34" charset="0"/>
                      </a:endParaRPr>
                    </a:p>
                  </a:txBody>
                  <a:tcPr marL="5753" marR="5753" marT="5753"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Tx/>
                        <a:buNone/>
                      </a:pPr>
                      <a:r>
                        <a:rPr lang="en-US" sz="1000" b="0" i="0" u="none" strike="noStrike">
                          <a:solidFill>
                            <a:srgbClr val="000000"/>
                          </a:solidFill>
                          <a:effectLst/>
                          <a:latin typeface="Arial" panose="020B0604020202020204" pitchFamily="34" charset="0"/>
                        </a:rPr>
                        <a:t>Ethics helpline / whistleblower policy</a:t>
                      </a:r>
                    </a:p>
                  </a:txBody>
                  <a:tcPr marL="5753" marR="5753" marT="5753" marB="0" anchor="ctr">
                    <a:lnL w="6350" cap="flat" cmpd="sng" algn="ctr">
                      <a:no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2">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8"/>
                        </a:buBlip>
                        <a:tabLst/>
                        <a:defRPr/>
                      </a:pPr>
                      <a:r>
                        <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p>
                  </a:txBody>
                  <a:tcPr marL="5753" marR="5753" marT="5753"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indent="0" algn="ctr" defTabSz="711200" rtl="0" eaLnBrk="1" fontAlgn="ctr" latinLnBrk="0" hangingPunct="1">
                        <a:spcBef>
                          <a:spcPts val="1200"/>
                        </a:spcBef>
                        <a:buSzPct val="180000"/>
                        <a:buFont typeface="Arial" panose="020B0604020202020204" pitchFamily="34" charset="0"/>
                        <a:buBlip>
                          <a:blip r:embed="rId18"/>
                        </a:buBlip>
                      </a:pPr>
                      <a:r>
                        <a:rPr lang="en-US" sz="1100" b="1" i="0" u="none" strike="noStrike" baseline="0">
                          <a:solidFill>
                            <a:srgbClr val="000000"/>
                          </a:solidFill>
                          <a:effectLst/>
                          <a:latin typeface="Arial" panose="020B0604020202020204" pitchFamily="34" charset="0"/>
                        </a:rPr>
                        <a:t> </a:t>
                      </a:r>
                    </a:p>
                  </a:txBody>
                  <a:tcPr marL="5753" marR="5753" marT="5753" marB="0" anchor="ctr">
                    <a:lnL w="12700" cap="flat" cmpd="sng" algn="ctr">
                      <a:solidFill>
                        <a:srgbClr val="C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indent="0" algn="ctr" defTabSz="711200" rtl="0" eaLnBrk="1" fontAlgn="ctr" latinLnBrk="0" hangingPunct="1">
                        <a:spcBef>
                          <a:spcPts val="1200"/>
                        </a:spcBef>
                        <a:buSzPct val="180000"/>
                        <a:buFont typeface="Arial" panose="020B0604020202020204" pitchFamily="34" charset="0"/>
                        <a:buBlip>
                          <a:blip r:embed="rId18"/>
                        </a:buBlip>
                      </a:pPr>
                      <a:r>
                        <a:rPr lang="en-US" sz="1100" b="1" i="0" u="none" strike="noStrike" baseline="0">
                          <a:solidFill>
                            <a:srgbClr val="000000"/>
                          </a:solidFill>
                          <a:effectLst/>
                          <a:latin typeface="Arial" panose="020B0604020202020204" pitchFamily="34" charset="0"/>
                        </a:rPr>
                        <a:t> </a:t>
                      </a:r>
                    </a:p>
                  </a:txBody>
                  <a:tcPr marL="5753" marR="5753" marT="57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None/>
                        <a:tabLst/>
                        <a:defRPr/>
                      </a:pPr>
                      <a:r>
                        <a:rPr kumimoji="0" lang="en-US" sz="900" b="0" i="1" u="none" strike="noStrike" kern="1200" cap="none" spc="0" normalizeH="0" baseline="0" noProof="0">
                          <a:ln>
                            <a:noFill/>
                          </a:ln>
                          <a:solidFill>
                            <a:srgbClr val="5C5C5C">
                              <a:lumMod val="40000"/>
                              <a:lumOff val="60000"/>
                            </a:srgbClr>
                          </a:solidFill>
                          <a:effectLst/>
                          <a:uLnTx/>
                          <a:uFillTx/>
                          <a:latin typeface="+mn-lt"/>
                          <a:ea typeface="+mn-ea"/>
                          <a:cs typeface="+mn-cs"/>
                        </a:rPr>
                        <a:t>N/A</a:t>
                      </a:r>
                      <a:endParaRPr kumimoji="0" lang="en-US" sz="9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pattFill prst="ltUpDiag">
                      <a:fgClr>
                        <a:srgbClr val="D6D6D6"/>
                      </a:fgClr>
                      <a:bgClr>
                        <a:srgbClr val="FFFFFF"/>
                      </a:bgClr>
                    </a:patt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indent="0" algn="ctr" defTabSz="711200" rtl="0" eaLnBrk="1" fontAlgn="ctr" latinLnBrk="0" hangingPunct="1">
                        <a:spcBef>
                          <a:spcPts val="1200"/>
                        </a:spcBef>
                        <a:buSzPct val="180000"/>
                        <a:buFont typeface="Arial" panose="020B0604020202020204" pitchFamily="34" charset="0"/>
                        <a:buBlip>
                          <a:blip r:embed="rId18"/>
                        </a:buBlip>
                      </a:pPr>
                      <a:r>
                        <a:rPr lang="en-US" sz="1100" b="1" i="0" u="none" strike="noStrike" baseline="0">
                          <a:solidFill>
                            <a:srgbClr val="000000"/>
                          </a:solidFill>
                          <a:effectLst/>
                          <a:latin typeface="Arial" panose="020B0604020202020204" pitchFamily="34" charset="0"/>
                        </a:rPr>
                        <a:t> </a:t>
                      </a:r>
                    </a:p>
                  </a:txBody>
                  <a:tcPr marL="5753" marR="5753" marT="5753" marB="0" anchor="ctr">
                    <a:lnL w="12700" cap="flat" cmpd="sng" algn="ctr">
                      <a:solidFill>
                        <a:schemeClr val="tx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endParaRPr kumimoji="0" 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txBody>
                  <a:tcPr marL="5753" marR="5753" marT="5753" marB="0"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631029"/>
                  </a:ext>
                </a:extLst>
              </a:tr>
            </a:tbl>
          </a:graphicData>
        </a:graphic>
      </p:graphicFrame>
      <p:sp>
        <p:nvSpPr>
          <p:cNvPr id="2" name="Title 1">
            <a:extLst>
              <a:ext uri="{FF2B5EF4-FFF2-40B4-BE49-F238E27FC236}">
                <a16:creationId xmlns:a16="http://schemas.microsoft.com/office/drawing/2014/main" id="{CAD8B212-B717-403C-A0B3-8B4084047F5C}"/>
              </a:ext>
            </a:extLst>
          </p:cNvPr>
          <p:cNvSpPr>
            <a:spLocks noGrp="1"/>
          </p:cNvSpPr>
          <p:nvPr>
            <p:ph type="title"/>
          </p:nvPr>
        </p:nvSpPr>
        <p:spPr/>
        <p:txBody>
          <a:bodyPr vert="horz"/>
          <a:lstStyle/>
          <a:p>
            <a:r>
              <a:rPr lang="en-US" b="1" dirty="0"/>
              <a:t>ESG Targets</a:t>
            </a:r>
            <a:r>
              <a:rPr lang="en-US" dirty="0"/>
              <a:t> | Future targets set by peers and Target across key ESG themes</a:t>
            </a:r>
            <a:endParaRPr lang="en-US" b="1" dirty="0"/>
          </a:p>
        </p:txBody>
      </p:sp>
      <p:sp>
        <p:nvSpPr>
          <p:cNvPr id="22" name="btfpNotesBox240974">
            <a:extLst>
              <a:ext uri="{FF2B5EF4-FFF2-40B4-BE49-F238E27FC236}">
                <a16:creationId xmlns:a16="http://schemas.microsoft.com/office/drawing/2014/main" id="{BFAFDAD1-A2D9-4684-88F8-C4C32BE06F9A}"/>
              </a:ext>
            </a:extLst>
          </p:cNvPr>
          <p:cNvSpPr txBox="1"/>
          <p:nvPr>
            <p:custDataLst>
              <p:tags r:id="rId3"/>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 Negative numbers indicate an increase </a:t>
            </a:r>
          </a:p>
          <a:p>
            <a:pPr marL="0" indent="0">
              <a:spcBef>
                <a:spcPts val="0"/>
              </a:spcBef>
              <a:buNone/>
            </a:pPr>
            <a:r>
              <a:rPr lang="en-US" sz="800">
                <a:solidFill>
                  <a:srgbClr val="000000"/>
                </a:solidFill>
              </a:rPr>
              <a:t>Source: Company websites and reports, </a:t>
            </a:r>
            <a:r>
              <a:rPr lang="en-US" sz="800" err="1">
                <a:solidFill>
                  <a:srgbClr val="000000"/>
                </a:solidFill>
              </a:rPr>
              <a:t>BoardEx</a:t>
            </a:r>
            <a:r>
              <a:rPr lang="en-US" sz="800">
                <a:solidFill>
                  <a:srgbClr val="000000"/>
                </a:solidFill>
              </a:rPr>
              <a:t> </a:t>
            </a:r>
          </a:p>
        </p:txBody>
      </p:sp>
      <p:grpSp>
        <p:nvGrpSpPr>
          <p:cNvPr id="17" name="Group 16">
            <a:extLst>
              <a:ext uri="{FF2B5EF4-FFF2-40B4-BE49-F238E27FC236}">
                <a16:creationId xmlns:a16="http://schemas.microsoft.com/office/drawing/2014/main" id="{914507D2-F821-4E45-894E-C3B88D6B92A1}"/>
              </a:ext>
            </a:extLst>
          </p:cNvPr>
          <p:cNvGrpSpPr/>
          <p:nvPr/>
        </p:nvGrpSpPr>
        <p:grpSpPr>
          <a:xfrm>
            <a:off x="351576" y="5541442"/>
            <a:ext cx="733534" cy="819085"/>
            <a:chOff x="330200" y="5505492"/>
            <a:chExt cx="733534" cy="819085"/>
          </a:xfrm>
        </p:grpSpPr>
        <p:sp>
          <p:nvSpPr>
            <p:cNvPr id="50" name="Rectangle 49">
              <a:extLst>
                <a:ext uri="{FF2B5EF4-FFF2-40B4-BE49-F238E27FC236}">
                  <a16:creationId xmlns:a16="http://schemas.microsoft.com/office/drawing/2014/main" id="{0503410D-D0E2-4A40-8760-5D10D9978C86}"/>
                </a:ext>
              </a:extLst>
            </p:cNvPr>
            <p:cNvSpPr/>
            <p:nvPr>
              <p:custDataLst>
                <p:tags r:id="rId10"/>
              </p:custDataLst>
            </p:nvPr>
          </p:nvSpPr>
          <p:spPr bwMode="gray">
            <a:xfrm>
              <a:off x="330200" y="5505492"/>
              <a:ext cx="359073" cy="553998"/>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rgbClr val="46647B"/>
                  </a:solidFill>
                  <a:effectLst/>
                  <a:uLnTx/>
                  <a:uFillTx/>
                  <a:latin typeface="Arial"/>
                  <a:cs typeface="Arial"/>
                </a:rPr>
                <a:t>G</a:t>
              </a:r>
              <a:endParaRPr kumimoji="0" lang="en-US" sz="1100" b="0" i="0" u="none" strike="noStrike" kern="1200" cap="none" spc="0" normalizeH="0" baseline="0" noProof="0">
                <a:ln>
                  <a:noFill/>
                </a:ln>
                <a:solidFill>
                  <a:srgbClr val="46647B"/>
                </a:solidFill>
                <a:effectLst/>
                <a:uLnTx/>
                <a:uFillTx/>
                <a:latin typeface="Arial"/>
                <a:cs typeface="Arial"/>
              </a:endParaRPr>
            </a:p>
          </p:txBody>
        </p:sp>
        <p:grpSp>
          <p:nvGrpSpPr>
            <p:cNvPr id="54" name="btfpIcon943077">
              <a:extLst>
                <a:ext uri="{FF2B5EF4-FFF2-40B4-BE49-F238E27FC236}">
                  <a16:creationId xmlns:a16="http://schemas.microsoft.com/office/drawing/2014/main" id="{F8972DB3-4A0B-472E-A501-05BCE65E4031}"/>
                </a:ext>
              </a:extLst>
            </p:cNvPr>
            <p:cNvGrpSpPr/>
            <p:nvPr>
              <p:custDataLst>
                <p:tags r:id="rId11"/>
              </p:custDataLst>
            </p:nvPr>
          </p:nvGrpSpPr>
          <p:grpSpPr>
            <a:xfrm>
              <a:off x="509736" y="5770579"/>
              <a:ext cx="553998" cy="553998"/>
              <a:chOff x="330200" y="2292216"/>
              <a:chExt cx="1081088" cy="1081088"/>
            </a:xfrm>
          </p:grpSpPr>
          <p:sp>
            <p:nvSpPr>
              <p:cNvPr id="55" name="btfpIconCircle943077">
                <a:extLst>
                  <a:ext uri="{FF2B5EF4-FFF2-40B4-BE49-F238E27FC236}">
                    <a16:creationId xmlns:a16="http://schemas.microsoft.com/office/drawing/2014/main" id="{363C03C1-D936-4BCC-BEC8-F4BE3CA57E92}"/>
                  </a:ext>
                </a:extLst>
              </p:cNvPr>
              <p:cNvSpPr/>
              <p:nvPr>
                <p:custDataLst>
                  <p:tags r:id="rId12"/>
                </p:custDataLst>
              </p:nvPr>
            </p:nvSpPr>
            <p:spPr bwMode="gray">
              <a:xfrm>
                <a:off x="330200" y="2292216"/>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b="0" i="0" u="none" strike="noStrike" kern="1200" cap="none" spc="0" normalizeH="0" baseline="0" noProof="0">
                  <a:ln>
                    <a:noFill/>
                  </a:ln>
                  <a:solidFill>
                    <a:srgbClr val="000000"/>
                  </a:solidFill>
                  <a:effectLst/>
                  <a:uLnTx/>
                  <a:uFillTx/>
                  <a:latin typeface="Arial"/>
                  <a:cs typeface="Arial"/>
                </a:endParaRPr>
              </a:p>
            </p:txBody>
          </p:sp>
          <p:pic>
            <p:nvPicPr>
              <p:cNvPr id="56" name="btfpIconLines943077">
                <a:extLst>
                  <a:ext uri="{FF2B5EF4-FFF2-40B4-BE49-F238E27FC236}">
                    <a16:creationId xmlns:a16="http://schemas.microsoft.com/office/drawing/2014/main" id="{D5BAE662-B0C3-49E1-9B27-141A74892949}"/>
                  </a:ext>
                </a:extLst>
              </p:cNvPr>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330200" y="2292216"/>
                <a:ext cx="1081088" cy="1081088"/>
              </a:xfrm>
              <a:prstGeom prst="rect">
                <a:avLst/>
              </a:prstGeom>
            </p:spPr>
          </p:pic>
        </p:grpSp>
      </p:grpSp>
      <p:grpSp>
        <p:nvGrpSpPr>
          <p:cNvPr id="15" name="Group 14">
            <a:extLst>
              <a:ext uri="{FF2B5EF4-FFF2-40B4-BE49-F238E27FC236}">
                <a16:creationId xmlns:a16="http://schemas.microsoft.com/office/drawing/2014/main" id="{AD1C162A-D492-490C-B695-71FF67E0F879}"/>
              </a:ext>
            </a:extLst>
          </p:cNvPr>
          <p:cNvGrpSpPr/>
          <p:nvPr/>
        </p:nvGrpSpPr>
        <p:grpSpPr>
          <a:xfrm>
            <a:off x="382858" y="1984564"/>
            <a:ext cx="670971" cy="1031923"/>
            <a:chOff x="355771" y="2371712"/>
            <a:chExt cx="670971" cy="1031923"/>
          </a:xfrm>
        </p:grpSpPr>
        <p:sp>
          <p:nvSpPr>
            <p:cNvPr id="48" name="Rectangle 47">
              <a:extLst>
                <a:ext uri="{FF2B5EF4-FFF2-40B4-BE49-F238E27FC236}">
                  <a16:creationId xmlns:a16="http://schemas.microsoft.com/office/drawing/2014/main" id="{7BD0AB2D-50A2-4327-9E74-1332C1FA5118}"/>
                </a:ext>
              </a:extLst>
            </p:cNvPr>
            <p:cNvSpPr/>
            <p:nvPr>
              <p:custDataLst>
                <p:tags r:id="rId8"/>
              </p:custDataLst>
            </p:nvPr>
          </p:nvSpPr>
          <p:spPr bwMode="gray">
            <a:xfrm>
              <a:off x="374854" y="2371712"/>
              <a:ext cx="307777" cy="553998"/>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3600" b="1" i="0" u="none" strike="noStrike" kern="1200" cap="none" spc="0" normalizeH="0" baseline="0" noProof="0">
                  <a:ln>
                    <a:noFill/>
                  </a:ln>
                  <a:solidFill>
                    <a:srgbClr val="104C3E"/>
                  </a:solidFill>
                  <a:effectLst/>
                  <a:uLnTx/>
                  <a:uFillTx/>
                  <a:latin typeface="Arial"/>
                  <a:cs typeface="Arial"/>
                </a:rPr>
                <a:t>E</a:t>
              </a:r>
              <a:endParaRPr kumimoji="0" lang="en-US" sz="1100" b="0" i="0" u="none" strike="noStrike" kern="1200" cap="none" spc="0" normalizeH="0" baseline="0" noProof="0">
                <a:ln>
                  <a:noFill/>
                </a:ln>
                <a:solidFill>
                  <a:srgbClr val="104C3E"/>
                </a:solidFill>
                <a:effectLst/>
                <a:uLnTx/>
                <a:uFillTx/>
                <a:latin typeface="Arial"/>
                <a:cs typeface="Arial"/>
              </a:endParaRPr>
            </a:p>
          </p:txBody>
        </p:sp>
        <p:grpSp>
          <p:nvGrpSpPr>
            <p:cNvPr id="57" name="btfpIcon276919">
              <a:extLst>
                <a:ext uri="{FF2B5EF4-FFF2-40B4-BE49-F238E27FC236}">
                  <a16:creationId xmlns:a16="http://schemas.microsoft.com/office/drawing/2014/main" id="{2408C1E0-0AD3-4750-ACFF-54F31262B100}"/>
                </a:ext>
              </a:extLst>
            </p:cNvPr>
            <p:cNvGrpSpPr/>
            <p:nvPr>
              <p:custDataLst>
                <p:tags r:id="rId9"/>
              </p:custDataLst>
            </p:nvPr>
          </p:nvGrpSpPr>
          <p:grpSpPr>
            <a:xfrm>
              <a:off x="355771" y="2732663"/>
              <a:ext cx="670971" cy="670972"/>
              <a:chOff x="948923" y="1522971"/>
              <a:chExt cx="1024323" cy="1024324"/>
            </a:xfrm>
          </p:grpSpPr>
          <p:sp>
            <p:nvSpPr>
              <p:cNvPr id="58" name="btfpIconCircle276919">
                <a:extLst>
                  <a:ext uri="{FF2B5EF4-FFF2-40B4-BE49-F238E27FC236}">
                    <a16:creationId xmlns:a16="http://schemas.microsoft.com/office/drawing/2014/main" id="{E4E03F45-1B32-45CA-B192-F0A6C099E41E}"/>
                  </a:ext>
                </a:extLst>
              </p:cNvPr>
              <p:cNvSpPr>
                <a:spLocks/>
              </p:cNvSpPr>
              <p:nvPr/>
            </p:nvSpPr>
            <p:spPr bwMode="gray">
              <a:xfrm>
                <a:off x="948923" y="1522971"/>
                <a:ext cx="1024323" cy="102432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a:solidFill>
                    <a:schemeClr val="tx1"/>
                  </a:solidFill>
                </a:endParaRPr>
              </a:p>
            </p:txBody>
          </p:sp>
          <p:pic>
            <p:nvPicPr>
              <p:cNvPr id="59" name="btfpIconLines276919">
                <a:extLst>
                  <a:ext uri="{FF2B5EF4-FFF2-40B4-BE49-F238E27FC236}">
                    <a16:creationId xmlns:a16="http://schemas.microsoft.com/office/drawing/2014/main" id="{76C8A7C0-7312-4888-9331-307A2D48725C}"/>
                  </a:ext>
                </a:extLst>
              </p:cNvPr>
              <p:cNvPicPr>
                <a:picLocks/>
              </p:cNvPicPr>
              <p:nvPr/>
            </p:nvPicPr>
            <p:blipFill>
              <a:blip r:embed="rId20">
                <a:extLst>
                  <a:ext uri="{28A0092B-C50C-407E-A947-70E740481C1C}">
                    <a14:useLocalDpi xmlns:a14="http://schemas.microsoft.com/office/drawing/2010/main" val="0"/>
                  </a:ext>
                </a:extLst>
              </a:blip>
              <a:stretch>
                <a:fillRect/>
              </a:stretch>
            </p:blipFill>
            <p:spPr>
              <a:xfrm>
                <a:off x="948923" y="1522971"/>
                <a:ext cx="1024323" cy="1024324"/>
              </a:xfrm>
              <a:prstGeom prst="rect">
                <a:avLst/>
              </a:prstGeom>
            </p:spPr>
          </p:pic>
        </p:grpSp>
      </p:grpSp>
      <p:grpSp>
        <p:nvGrpSpPr>
          <p:cNvPr id="16" name="Group 15">
            <a:extLst>
              <a:ext uri="{FF2B5EF4-FFF2-40B4-BE49-F238E27FC236}">
                <a16:creationId xmlns:a16="http://schemas.microsoft.com/office/drawing/2014/main" id="{9BBFE4C9-66C6-4414-9A43-B84C5C01CE90}"/>
              </a:ext>
            </a:extLst>
          </p:cNvPr>
          <p:cNvGrpSpPr/>
          <p:nvPr/>
        </p:nvGrpSpPr>
        <p:grpSpPr>
          <a:xfrm>
            <a:off x="406245" y="4315695"/>
            <a:ext cx="624196" cy="896088"/>
            <a:chOff x="372679" y="4142195"/>
            <a:chExt cx="624196" cy="896088"/>
          </a:xfrm>
        </p:grpSpPr>
        <p:sp>
          <p:nvSpPr>
            <p:cNvPr id="51" name="Rectangle 50">
              <a:extLst>
                <a:ext uri="{FF2B5EF4-FFF2-40B4-BE49-F238E27FC236}">
                  <a16:creationId xmlns:a16="http://schemas.microsoft.com/office/drawing/2014/main" id="{511DE07E-2427-4BBE-89CE-AF4BE8FC6CC5}"/>
                </a:ext>
              </a:extLst>
            </p:cNvPr>
            <p:cNvSpPr/>
            <p:nvPr>
              <p:custDataLst>
                <p:tags r:id="rId6"/>
              </p:custDataLst>
            </p:nvPr>
          </p:nvSpPr>
          <p:spPr bwMode="gray">
            <a:xfrm>
              <a:off x="372679" y="4142195"/>
              <a:ext cx="274114" cy="49244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3200" b="1" i="0" u="none" strike="noStrike" kern="1200" cap="none" spc="0" normalizeH="0" baseline="0" noProof="0">
                  <a:ln>
                    <a:noFill/>
                  </a:ln>
                  <a:solidFill>
                    <a:srgbClr val="640A40"/>
                  </a:solidFill>
                  <a:effectLst/>
                  <a:uLnTx/>
                  <a:uFillTx/>
                  <a:latin typeface="Arial"/>
                  <a:cs typeface="Arial"/>
                </a:rPr>
                <a:t>S</a:t>
              </a:r>
              <a:endParaRPr kumimoji="0" lang="en-US" sz="1100" b="0" i="0" u="none" strike="noStrike" kern="1200" cap="none" spc="0" normalizeH="0" baseline="0" noProof="0">
                <a:ln>
                  <a:noFill/>
                </a:ln>
                <a:solidFill>
                  <a:srgbClr val="640A40"/>
                </a:solidFill>
                <a:effectLst/>
                <a:uLnTx/>
                <a:uFillTx/>
                <a:latin typeface="Arial"/>
                <a:cs typeface="Arial"/>
              </a:endParaRPr>
            </a:p>
          </p:txBody>
        </p:sp>
        <p:grpSp>
          <p:nvGrpSpPr>
            <p:cNvPr id="60" name="btfpIcon111138">
              <a:extLst>
                <a:ext uri="{FF2B5EF4-FFF2-40B4-BE49-F238E27FC236}">
                  <a16:creationId xmlns:a16="http://schemas.microsoft.com/office/drawing/2014/main" id="{5884A1F6-D8EB-4482-902C-F4BBF627FF4B}"/>
                </a:ext>
              </a:extLst>
            </p:cNvPr>
            <p:cNvGrpSpPr/>
            <p:nvPr>
              <p:custDataLst>
                <p:tags r:id="rId7"/>
              </p:custDataLst>
            </p:nvPr>
          </p:nvGrpSpPr>
          <p:grpSpPr>
            <a:xfrm>
              <a:off x="456331" y="4497739"/>
              <a:ext cx="540544" cy="540544"/>
              <a:chOff x="330200" y="6234850"/>
              <a:chExt cx="1334313" cy="1334313"/>
            </a:xfrm>
          </p:grpSpPr>
          <p:sp>
            <p:nvSpPr>
              <p:cNvPr id="61" name="btfpIconCircle111138">
                <a:extLst>
                  <a:ext uri="{FF2B5EF4-FFF2-40B4-BE49-F238E27FC236}">
                    <a16:creationId xmlns:a16="http://schemas.microsoft.com/office/drawing/2014/main" id="{AB2BD443-79C6-4B35-A4CF-E6809EE858AE}"/>
                  </a:ext>
                </a:extLst>
              </p:cNvPr>
              <p:cNvSpPr>
                <a:spLocks/>
              </p:cNvSpPr>
              <p:nvPr/>
            </p:nvSpPr>
            <p:spPr bwMode="gray">
              <a:xfrm>
                <a:off x="330200" y="6234850"/>
                <a:ext cx="1334313" cy="1334313"/>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a:solidFill>
                    <a:schemeClr val="tx1"/>
                  </a:solidFill>
                </a:endParaRPr>
              </a:p>
            </p:txBody>
          </p:sp>
          <p:pic>
            <p:nvPicPr>
              <p:cNvPr id="62" name="btfpIconLines111138">
                <a:extLst>
                  <a:ext uri="{FF2B5EF4-FFF2-40B4-BE49-F238E27FC236}">
                    <a16:creationId xmlns:a16="http://schemas.microsoft.com/office/drawing/2014/main" id="{153F504E-A738-4F69-97CB-265CEC3D78C4}"/>
                  </a:ext>
                </a:extLst>
              </p:cNvPr>
              <p:cNvPicPr>
                <a:picLocks/>
              </p:cNvPicPr>
              <p:nvPr/>
            </p:nvPicPr>
            <p:blipFill>
              <a:blip r:embed="rId21">
                <a:extLst>
                  <a:ext uri="{28A0092B-C50C-407E-A947-70E740481C1C}">
                    <a14:useLocalDpi xmlns:a14="http://schemas.microsoft.com/office/drawing/2010/main" val="0"/>
                  </a:ext>
                </a:extLst>
              </a:blip>
              <a:stretch>
                <a:fillRect/>
              </a:stretch>
            </p:blipFill>
            <p:spPr>
              <a:xfrm>
                <a:off x="330200" y="6234850"/>
                <a:ext cx="1334313" cy="1334313"/>
              </a:xfrm>
              <a:prstGeom prst="rect">
                <a:avLst/>
              </a:prstGeom>
            </p:spPr>
          </p:pic>
        </p:grpSp>
      </p:grpSp>
      <p:grpSp>
        <p:nvGrpSpPr>
          <p:cNvPr id="65" name="btfpRunningAgenda2Level724414">
            <a:extLst>
              <a:ext uri="{FF2B5EF4-FFF2-40B4-BE49-F238E27FC236}">
                <a16:creationId xmlns:a16="http://schemas.microsoft.com/office/drawing/2014/main" id="{5C0AF52B-511C-490A-AD06-BC2DBE15D53A}"/>
              </a:ext>
            </a:extLst>
          </p:cNvPr>
          <p:cNvGrpSpPr/>
          <p:nvPr>
            <p:custDataLst>
              <p:tags r:id="rId4"/>
            </p:custDataLst>
          </p:nvPr>
        </p:nvGrpSpPr>
        <p:grpSpPr>
          <a:xfrm>
            <a:off x="-1" y="944429"/>
            <a:ext cx="4933910" cy="257442"/>
            <a:chOff x="-1" y="876300"/>
            <a:chExt cx="4933910" cy="257442"/>
          </a:xfrm>
        </p:grpSpPr>
        <p:sp>
          <p:nvSpPr>
            <p:cNvPr id="66" name="btfpRunningAgenda2LevelBarLeft724414">
              <a:extLst>
                <a:ext uri="{FF2B5EF4-FFF2-40B4-BE49-F238E27FC236}">
                  <a16:creationId xmlns:a16="http://schemas.microsoft.com/office/drawing/2014/main" id="{B6B12D46-4FA1-4E99-AF5F-524FD466AC8B}"/>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7" name="btfpRunningAgenda2LevelTextLeft724414">
              <a:extLst>
                <a:ext uri="{FF2B5EF4-FFF2-40B4-BE49-F238E27FC236}">
                  <a16:creationId xmlns:a16="http://schemas.microsoft.com/office/drawing/2014/main" id="{E0FC058C-45B1-4242-85CD-39A47429CC04}"/>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68" name="btfpRunningAgenda2LevelBarRight724414">
              <a:extLst>
                <a:ext uri="{FF2B5EF4-FFF2-40B4-BE49-F238E27FC236}">
                  <a16:creationId xmlns:a16="http://schemas.microsoft.com/office/drawing/2014/main" id="{8C29076C-3CC6-4BFF-843B-B502C690EA57}"/>
                </a:ext>
              </a:extLst>
            </p:cNvPr>
            <p:cNvSpPr/>
            <p:nvPr/>
          </p:nvSpPr>
          <p:spPr bwMode="gray">
            <a:xfrm>
              <a:off x="3023100" y="876300"/>
              <a:ext cx="1910809"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60500 w 1960500"/>
                <a:gd name="connsiteY0" fmla="*/ 0 h 257442"/>
                <a:gd name="connsiteX1" fmla="*/ 1663918 w 1960500"/>
                <a:gd name="connsiteY1" fmla="*/ 257442 h 257442"/>
                <a:gd name="connsiteX2" fmla="*/ 0 w 1960500"/>
                <a:gd name="connsiteY2" fmla="*/ 257442 h 257442"/>
                <a:gd name="connsiteX3" fmla="*/ 54721 w 1960500"/>
                <a:gd name="connsiteY3" fmla="*/ 0 h 257442"/>
                <a:gd name="connsiteX0" fmla="*/ 1960500 w 1960500"/>
                <a:gd name="connsiteY0" fmla="*/ 0 h 257442"/>
                <a:gd name="connsiteX1" fmla="*/ 1905778 w 1960500"/>
                <a:gd name="connsiteY1" fmla="*/ 257442 h 257442"/>
                <a:gd name="connsiteX2" fmla="*/ 0 w 1960500"/>
                <a:gd name="connsiteY2" fmla="*/ 257442 h 257442"/>
                <a:gd name="connsiteX3" fmla="*/ 54721 w 1960500"/>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2128817 w 2128817"/>
                <a:gd name="connsiteY0" fmla="*/ 0 h 257442"/>
                <a:gd name="connsiteX1" fmla="*/ 1905779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6 w 2128817"/>
                <a:gd name="connsiteY1" fmla="*/ 257442 h 257442"/>
                <a:gd name="connsiteX2" fmla="*/ 0 w 2128817"/>
                <a:gd name="connsiteY2" fmla="*/ 257442 h 257442"/>
                <a:gd name="connsiteX3" fmla="*/ 54722 w 2128817"/>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0 w 2128816"/>
                <a:gd name="connsiteY3" fmla="*/ 0 h 257442"/>
                <a:gd name="connsiteX0" fmla="*/ 2306748 w 2306748"/>
                <a:gd name="connsiteY0" fmla="*/ 0 h 257442"/>
                <a:gd name="connsiteX1" fmla="*/ 2074095 w 2306748"/>
                <a:gd name="connsiteY1" fmla="*/ 257442 h 257442"/>
                <a:gd name="connsiteX2" fmla="*/ 0 w 2306748"/>
                <a:gd name="connsiteY2" fmla="*/ 257442 h 257442"/>
                <a:gd name="connsiteX3" fmla="*/ 54720 w 2306748"/>
                <a:gd name="connsiteY3" fmla="*/ 0 h 257442"/>
                <a:gd name="connsiteX0" fmla="*/ 2306748 w 2306748"/>
                <a:gd name="connsiteY0" fmla="*/ 0 h 257442"/>
                <a:gd name="connsiteX1" fmla="*/ 2252027 w 2306748"/>
                <a:gd name="connsiteY1" fmla="*/ 257442 h 257442"/>
                <a:gd name="connsiteX2" fmla="*/ 0 w 2306748"/>
                <a:gd name="connsiteY2" fmla="*/ 257442 h 257442"/>
                <a:gd name="connsiteX3" fmla="*/ 54720 w 2306748"/>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1 w 2306749"/>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2 w 2306749"/>
                <a:gd name="connsiteY3" fmla="*/ 0 h 257442"/>
                <a:gd name="connsiteX0" fmla="*/ 2467050 w 2467050"/>
                <a:gd name="connsiteY0" fmla="*/ 0 h 257442"/>
                <a:gd name="connsiteX1" fmla="*/ 22520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1 w 2467050"/>
                <a:gd name="connsiteY3" fmla="*/ 0 h 257442"/>
                <a:gd name="connsiteX0" fmla="*/ 950801 w 2412328"/>
                <a:gd name="connsiteY0" fmla="*/ 0 h 257442"/>
                <a:gd name="connsiteX1" fmla="*/ 2412328 w 2412328"/>
                <a:gd name="connsiteY1" fmla="*/ 257442 h 257442"/>
                <a:gd name="connsiteX2" fmla="*/ 0 w 2412328"/>
                <a:gd name="connsiteY2" fmla="*/ 257442 h 257442"/>
                <a:gd name="connsiteX3" fmla="*/ 54721 w 241232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051790 w 1064395"/>
                <a:gd name="connsiteY0" fmla="*/ 0 h 257442"/>
                <a:gd name="connsiteX1" fmla="*/ 1064395 w 1064395"/>
                <a:gd name="connsiteY1" fmla="*/ 257442 h 257442"/>
                <a:gd name="connsiteX2" fmla="*/ 0 w 1064395"/>
                <a:gd name="connsiteY2" fmla="*/ 257442 h 257442"/>
                <a:gd name="connsiteX3" fmla="*/ 54721 w 1064395"/>
                <a:gd name="connsiteY3" fmla="*/ 0 h 257442"/>
                <a:gd name="connsiteX0" fmla="*/ 1051790 w 1051790"/>
                <a:gd name="connsiteY0" fmla="*/ 0 h 257442"/>
                <a:gd name="connsiteX1" fmla="*/ 997070 w 1051790"/>
                <a:gd name="connsiteY1" fmla="*/ 257442 h 257442"/>
                <a:gd name="connsiteX2" fmla="*/ 0 w 1051790"/>
                <a:gd name="connsiteY2" fmla="*/ 257442 h 257442"/>
                <a:gd name="connsiteX3" fmla="*/ 54721 w 1051790"/>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0 w 1051789"/>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1 w 1051789"/>
                <a:gd name="connsiteY3" fmla="*/ 0 h 257442"/>
                <a:gd name="connsiteX0" fmla="*/ 782550 w 997069"/>
                <a:gd name="connsiteY0" fmla="*/ 0 h 257442"/>
                <a:gd name="connsiteX1" fmla="*/ 997069 w 997069"/>
                <a:gd name="connsiteY1" fmla="*/ 257442 h 257442"/>
                <a:gd name="connsiteX2" fmla="*/ 0 w 997069"/>
                <a:gd name="connsiteY2" fmla="*/ 257442 h 257442"/>
                <a:gd name="connsiteX3" fmla="*/ 54721 w 997069"/>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1128734 w 1128734"/>
                <a:gd name="connsiteY0" fmla="*/ 0 h 257442"/>
                <a:gd name="connsiteX1" fmla="*/ 905698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54721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306669 w 1306669"/>
                <a:gd name="connsiteY0" fmla="*/ 0 h 257442"/>
                <a:gd name="connsiteX1" fmla="*/ 1074013 w 1306669"/>
                <a:gd name="connsiteY1" fmla="*/ 257442 h 257442"/>
                <a:gd name="connsiteX2" fmla="*/ 0 w 1306669"/>
                <a:gd name="connsiteY2" fmla="*/ 257442 h 257442"/>
                <a:gd name="connsiteX3" fmla="*/ 54722 w 1306669"/>
                <a:gd name="connsiteY3" fmla="*/ 0 h 257442"/>
                <a:gd name="connsiteX0" fmla="*/ 1306669 w 1306669"/>
                <a:gd name="connsiteY0" fmla="*/ 0 h 257442"/>
                <a:gd name="connsiteX1" fmla="*/ 1251948 w 1306669"/>
                <a:gd name="connsiteY1" fmla="*/ 257442 h 257442"/>
                <a:gd name="connsiteX2" fmla="*/ 0 w 1306669"/>
                <a:gd name="connsiteY2" fmla="*/ 257442 h 257442"/>
                <a:gd name="connsiteX3" fmla="*/ 54722 w 1306669"/>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0 w 1306668"/>
                <a:gd name="connsiteY3" fmla="*/ 0 h 257442"/>
                <a:gd name="connsiteX0" fmla="*/ 1567956 w 1567956"/>
                <a:gd name="connsiteY0" fmla="*/ 0 h 257442"/>
                <a:gd name="connsiteX1" fmla="*/ 1251947 w 1567956"/>
                <a:gd name="connsiteY1" fmla="*/ 257442 h 257442"/>
                <a:gd name="connsiteX2" fmla="*/ 0 w 1567956"/>
                <a:gd name="connsiteY2" fmla="*/ 257442 h 257442"/>
                <a:gd name="connsiteX3" fmla="*/ 54720 w 1567956"/>
                <a:gd name="connsiteY3" fmla="*/ 0 h 257442"/>
                <a:gd name="connsiteX0" fmla="*/ 1567956 w 1567956"/>
                <a:gd name="connsiteY0" fmla="*/ 0 h 257442"/>
                <a:gd name="connsiteX1" fmla="*/ 1513235 w 1567956"/>
                <a:gd name="connsiteY1" fmla="*/ 257442 h 257442"/>
                <a:gd name="connsiteX2" fmla="*/ 0 w 1567956"/>
                <a:gd name="connsiteY2" fmla="*/ 257442 h 257442"/>
                <a:gd name="connsiteX3" fmla="*/ 54720 w 1567956"/>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2 w 1567957"/>
                <a:gd name="connsiteY3" fmla="*/ 0 h 257442"/>
                <a:gd name="connsiteX0" fmla="*/ 1753906 w 1753906"/>
                <a:gd name="connsiteY0" fmla="*/ 0 h 257442"/>
                <a:gd name="connsiteX1" fmla="*/ 1513236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1 w 1753906"/>
                <a:gd name="connsiteY3" fmla="*/ 0 h 257442"/>
                <a:gd name="connsiteX0" fmla="*/ 2015195 w 2015195"/>
                <a:gd name="connsiteY0" fmla="*/ 0 h 257442"/>
                <a:gd name="connsiteX1" fmla="*/ 169918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175495 w 2175495"/>
                <a:gd name="connsiteY0" fmla="*/ 0 h 257442"/>
                <a:gd name="connsiteX1" fmla="*/ 19604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454418 w 2454418"/>
                <a:gd name="connsiteY0" fmla="*/ 0 h 257442"/>
                <a:gd name="connsiteX1" fmla="*/ 2120774 w 2454418"/>
                <a:gd name="connsiteY1" fmla="*/ 257442 h 257442"/>
                <a:gd name="connsiteX2" fmla="*/ 0 w 2454418"/>
                <a:gd name="connsiteY2" fmla="*/ 257442 h 257442"/>
                <a:gd name="connsiteX3" fmla="*/ 54721 w 2454418"/>
                <a:gd name="connsiteY3" fmla="*/ 0 h 257442"/>
                <a:gd name="connsiteX0" fmla="*/ 2454418 w 2454418"/>
                <a:gd name="connsiteY0" fmla="*/ 0 h 257442"/>
                <a:gd name="connsiteX1" fmla="*/ 2399696 w 2454418"/>
                <a:gd name="connsiteY1" fmla="*/ 257442 h 257442"/>
                <a:gd name="connsiteX2" fmla="*/ 0 w 2454418"/>
                <a:gd name="connsiteY2" fmla="*/ 257442 h 257442"/>
                <a:gd name="connsiteX3" fmla="*/ 54721 w 2454418"/>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622734 w 2622734"/>
                <a:gd name="connsiteY0" fmla="*/ 0 h 257442"/>
                <a:gd name="connsiteX1" fmla="*/ 2399697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1 w 2622734"/>
                <a:gd name="connsiteY3" fmla="*/ 0 h 257442"/>
                <a:gd name="connsiteX0" fmla="*/ 2783033 w 2783033"/>
                <a:gd name="connsiteY0" fmla="*/ 0 h 257442"/>
                <a:gd name="connsiteX1" fmla="*/ 25680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934771 w 2728312"/>
                <a:gd name="connsiteY0" fmla="*/ 0 h 257442"/>
                <a:gd name="connsiteX1" fmla="*/ 2728312 w 2728312"/>
                <a:gd name="connsiteY1" fmla="*/ 257442 h 257442"/>
                <a:gd name="connsiteX2" fmla="*/ 0 w 2728312"/>
                <a:gd name="connsiteY2" fmla="*/ 257442 h 257442"/>
                <a:gd name="connsiteX3" fmla="*/ 54721 w 2728312"/>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54721 w 934771"/>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1259987 w 1259987"/>
                <a:gd name="connsiteY0" fmla="*/ 0 h 257442"/>
                <a:gd name="connsiteX1" fmla="*/ 880049 w 1259987"/>
                <a:gd name="connsiteY1" fmla="*/ 257442 h 257442"/>
                <a:gd name="connsiteX2" fmla="*/ 0 w 1259987"/>
                <a:gd name="connsiteY2" fmla="*/ 257442 h 257442"/>
                <a:gd name="connsiteX3" fmla="*/ 54720 w 1259987"/>
                <a:gd name="connsiteY3" fmla="*/ 0 h 257442"/>
                <a:gd name="connsiteX0" fmla="*/ 1259987 w 1259987"/>
                <a:gd name="connsiteY0" fmla="*/ 0 h 257442"/>
                <a:gd name="connsiteX1" fmla="*/ 1205266 w 1259987"/>
                <a:gd name="connsiteY1" fmla="*/ 257442 h 257442"/>
                <a:gd name="connsiteX2" fmla="*/ 0 w 1259987"/>
                <a:gd name="connsiteY2" fmla="*/ 257442 h 257442"/>
                <a:gd name="connsiteX3" fmla="*/ 54720 w 1259987"/>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437921 w 1437921"/>
                <a:gd name="connsiteY0" fmla="*/ 0 h 257442"/>
                <a:gd name="connsiteX1" fmla="*/ 1205267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910808 w 1910808"/>
                <a:gd name="connsiteY0" fmla="*/ 0 h 257442"/>
                <a:gd name="connsiteX1" fmla="*/ 1543500 w 1910808"/>
                <a:gd name="connsiteY1" fmla="*/ 257442 h 257442"/>
                <a:gd name="connsiteX2" fmla="*/ 0 w 1910808"/>
                <a:gd name="connsiteY2" fmla="*/ 257442 h 257442"/>
                <a:gd name="connsiteX3" fmla="*/ 54721 w 1910808"/>
                <a:gd name="connsiteY3" fmla="*/ 0 h 257442"/>
                <a:gd name="connsiteX0" fmla="*/ 1910808 w 1910808"/>
                <a:gd name="connsiteY0" fmla="*/ 0 h 257442"/>
                <a:gd name="connsiteX1" fmla="*/ 1856086 w 1910808"/>
                <a:gd name="connsiteY1" fmla="*/ 257442 h 257442"/>
                <a:gd name="connsiteX2" fmla="*/ 0 w 1910808"/>
                <a:gd name="connsiteY2" fmla="*/ 257442 h 257442"/>
                <a:gd name="connsiteX3" fmla="*/ 54721 w 1910808"/>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Lst>
              <a:ahLst/>
              <a:cxnLst>
                <a:cxn ang="0">
                  <a:pos x="connsiteX0" y="connsiteY0"/>
                </a:cxn>
                <a:cxn ang="0">
                  <a:pos x="connsiteX1" y="connsiteY1"/>
                </a:cxn>
                <a:cxn ang="0">
                  <a:pos x="connsiteX2" y="connsiteY2"/>
                </a:cxn>
                <a:cxn ang="0">
                  <a:pos x="connsiteX3" y="connsiteY3"/>
                </a:cxn>
              </a:cxnLst>
              <a:rect l="l" t="t" r="r" b="b"/>
              <a:pathLst>
                <a:path w="1910809" h="257442">
                  <a:moveTo>
                    <a:pt x="1910809" y="0"/>
                  </a:moveTo>
                  <a:lnTo>
                    <a:pt x="1856087"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9" name="btfpRunningAgenda2LevelTextRight724414">
              <a:extLst>
                <a:ext uri="{FF2B5EF4-FFF2-40B4-BE49-F238E27FC236}">
                  <a16:creationId xmlns:a16="http://schemas.microsoft.com/office/drawing/2014/main" id="{4DF6097F-EB97-4691-B581-31CB1A04CF0C}"/>
                </a:ext>
              </a:extLst>
            </p:cNvPr>
            <p:cNvSpPr txBox="1"/>
            <p:nvPr/>
          </p:nvSpPr>
          <p:spPr bwMode="gray">
            <a:xfrm>
              <a:off x="3023101" y="876300"/>
              <a:ext cx="1856087"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Targets</a:t>
              </a:r>
            </a:p>
          </p:txBody>
        </p:sp>
      </p:grpSp>
      <p:grpSp>
        <p:nvGrpSpPr>
          <p:cNvPr id="46" name="btfpStatusSticker607167">
            <a:extLst>
              <a:ext uri="{FF2B5EF4-FFF2-40B4-BE49-F238E27FC236}">
                <a16:creationId xmlns:a16="http://schemas.microsoft.com/office/drawing/2014/main" id="{3AEC16DD-82F4-4F4E-B5FD-5E0BA362607D}"/>
              </a:ext>
            </a:extLst>
          </p:cNvPr>
          <p:cNvGrpSpPr/>
          <p:nvPr>
            <p:custDataLst>
              <p:tags r:id="rId5"/>
            </p:custDataLst>
          </p:nvPr>
        </p:nvGrpSpPr>
        <p:grpSpPr>
          <a:xfrm>
            <a:off x="9629778" y="955344"/>
            <a:ext cx="2232022" cy="235611"/>
            <a:chOff x="-2867773" y="876300"/>
            <a:chExt cx="2232022" cy="235611"/>
          </a:xfrm>
        </p:grpSpPr>
        <p:sp>
          <p:nvSpPr>
            <p:cNvPr id="47" name="btfpStatusStickerText607167">
              <a:extLst>
                <a:ext uri="{FF2B5EF4-FFF2-40B4-BE49-F238E27FC236}">
                  <a16:creationId xmlns:a16="http://schemas.microsoft.com/office/drawing/2014/main" id="{FA1B874E-AC25-4D6D-83A0-7785A9439CE1}"/>
                </a:ext>
              </a:extLst>
            </p:cNvPr>
            <p:cNvSpPr txBox="1"/>
            <p:nvPr/>
          </p:nvSpPr>
          <p:spPr bwMode="gray">
            <a:xfrm>
              <a:off x="-2867773"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63" name="btfpStatusStickerLine607167">
              <a:extLst>
                <a:ext uri="{FF2B5EF4-FFF2-40B4-BE49-F238E27FC236}">
                  <a16:creationId xmlns:a16="http://schemas.microsoft.com/office/drawing/2014/main" id="{02418B43-5566-4444-9662-453EB77C6874}"/>
                </a:ext>
              </a:extLst>
            </p:cNvPr>
            <p:cNvCxnSpPr>
              <a:cxnSpLocks/>
            </p:cNvCxnSpPr>
            <p:nvPr/>
          </p:nvCxnSpPr>
          <p:spPr bwMode="gray">
            <a:xfrm rot="720000">
              <a:off x="-286777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EEBE806B-B85E-497D-82D9-1E86209B0CB1}"/>
              </a:ext>
            </a:extLst>
          </p:cNvPr>
          <p:cNvGrpSpPr/>
          <p:nvPr/>
        </p:nvGrpSpPr>
        <p:grpSpPr>
          <a:xfrm>
            <a:off x="6325786" y="970033"/>
            <a:ext cx="2843113" cy="242814"/>
            <a:chOff x="6325786" y="970033"/>
            <a:chExt cx="2843113" cy="242814"/>
          </a:xfrm>
        </p:grpSpPr>
        <p:grpSp>
          <p:nvGrpSpPr>
            <p:cNvPr id="21" name="Group 20">
              <a:extLst>
                <a:ext uri="{FF2B5EF4-FFF2-40B4-BE49-F238E27FC236}">
                  <a16:creationId xmlns:a16="http://schemas.microsoft.com/office/drawing/2014/main" id="{504E7790-F6AB-4530-86C8-557C06168909}"/>
                </a:ext>
              </a:extLst>
            </p:cNvPr>
            <p:cNvGrpSpPr/>
            <p:nvPr/>
          </p:nvGrpSpPr>
          <p:grpSpPr>
            <a:xfrm>
              <a:off x="6500306" y="976273"/>
              <a:ext cx="2668593" cy="228122"/>
              <a:chOff x="6500306" y="976273"/>
              <a:chExt cx="2668593" cy="228122"/>
            </a:xfrm>
          </p:grpSpPr>
          <p:sp>
            <p:nvSpPr>
              <p:cNvPr id="64" name="Rectangle 63">
                <a:extLst>
                  <a:ext uri="{FF2B5EF4-FFF2-40B4-BE49-F238E27FC236}">
                    <a16:creationId xmlns:a16="http://schemas.microsoft.com/office/drawing/2014/main" id="{414F790A-D4A7-4029-A05F-F1EFE229EFF9}"/>
                  </a:ext>
                </a:extLst>
              </p:cNvPr>
              <p:cNvSpPr/>
              <p:nvPr/>
            </p:nvSpPr>
            <p:spPr bwMode="gray">
              <a:xfrm>
                <a:off x="7670088" y="1001106"/>
                <a:ext cx="181497" cy="179479"/>
              </a:xfrm>
              <a:prstGeom prst="rect">
                <a:avLst/>
              </a:prstGeom>
              <a:solidFill>
                <a:srgbClr val="83AC9A"/>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fontAlgn="ctr"/>
                <a:endParaRPr lang="en-US"/>
              </a:p>
            </p:txBody>
          </p:sp>
          <p:sp>
            <p:nvSpPr>
              <p:cNvPr id="70" name="TextBox 69">
                <a:extLst>
                  <a:ext uri="{FF2B5EF4-FFF2-40B4-BE49-F238E27FC236}">
                    <a16:creationId xmlns:a16="http://schemas.microsoft.com/office/drawing/2014/main" id="{F84AE0F7-7DC9-409E-87CA-DABFD71EC830}"/>
                  </a:ext>
                </a:extLst>
              </p:cNvPr>
              <p:cNvSpPr txBox="1"/>
              <p:nvPr/>
            </p:nvSpPr>
            <p:spPr bwMode="gray">
              <a:xfrm>
                <a:off x="7892557" y="977804"/>
                <a:ext cx="1276342" cy="226591"/>
              </a:xfrm>
              <a:prstGeom prst="rect">
                <a:avLst/>
              </a:prstGeom>
              <a:noFill/>
            </p:spPr>
            <p:txBody>
              <a:bodyPr wrap="square" lIns="36000" tIns="36000" rIns="36000" bIns="36000" rtlCol="0" anchor="ctr">
                <a:spAutoFit/>
              </a:bodyPr>
              <a:lstStyle/>
              <a:p>
                <a:pPr marL="0" indent="0">
                  <a:buNone/>
                </a:pPr>
                <a:r>
                  <a:rPr lang="en-US" sz="1000"/>
                  <a:t>Second best in class</a:t>
                </a:r>
              </a:p>
            </p:txBody>
          </p:sp>
          <p:sp>
            <p:nvSpPr>
              <p:cNvPr id="71" name="Rectangle 70">
                <a:extLst>
                  <a:ext uri="{FF2B5EF4-FFF2-40B4-BE49-F238E27FC236}">
                    <a16:creationId xmlns:a16="http://schemas.microsoft.com/office/drawing/2014/main" id="{AC6693B5-C31B-41C3-A0B2-1663BCC4F2B6}"/>
                  </a:ext>
                </a:extLst>
              </p:cNvPr>
              <p:cNvSpPr/>
              <p:nvPr/>
            </p:nvSpPr>
            <p:spPr bwMode="gray">
              <a:xfrm>
                <a:off x="6500306" y="999575"/>
                <a:ext cx="181497" cy="179479"/>
              </a:xfrm>
              <a:prstGeom prst="rect">
                <a:avLst/>
              </a:prstGeom>
              <a:solidFill>
                <a:srgbClr val="104C3E"/>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fontAlgn="ctr"/>
                <a:endParaRPr lang="en-US"/>
              </a:p>
            </p:txBody>
          </p:sp>
          <p:sp>
            <p:nvSpPr>
              <p:cNvPr id="72" name="TextBox 71">
                <a:extLst>
                  <a:ext uri="{FF2B5EF4-FFF2-40B4-BE49-F238E27FC236}">
                    <a16:creationId xmlns:a16="http://schemas.microsoft.com/office/drawing/2014/main" id="{BA3E8864-BFAF-4DBA-9962-E761B75F7492}"/>
                  </a:ext>
                </a:extLst>
              </p:cNvPr>
              <p:cNvSpPr txBox="1"/>
              <p:nvPr/>
            </p:nvSpPr>
            <p:spPr bwMode="gray">
              <a:xfrm>
                <a:off x="6722775" y="976273"/>
                <a:ext cx="844974" cy="226591"/>
              </a:xfrm>
              <a:prstGeom prst="rect">
                <a:avLst/>
              </a:prstGeom>
              <a:noFill/>
            </p:spPr>
            <p:txBody>
              <a:bodyPr wrap="square" lIns="36000" tIns="36000" rIns="36000" bIns="36000" rtlCol="0" anchor="ctr">
                <a:spAutoFit/>
              </a:bodyPr>
              <a:lstStyle/>
              <a:p>
                <a:pPr marL="0" indent="0">
                  <a:buNone/>
                </a:pPr>
                <a:r>
                  <a:rPr lang="en-US" sz="1000"/>
                  <a:t>Best in class</a:t>
                </a:r>
              </a:p>
            </p:txBody>
          </p:sp>
        </p:grpSp>
        <p:sp>
          <p:nvSpPr>
            <p:cNvPr id="53" name="Rectangle 52">
              <a:extLst>
                <a:ext uri="{FF2B5EF4-FFF2-40B4-BE49-F238E27FC236}">
                  <a16:creationId xmlns:a16="http://schemas.microsoft.com/office/drawing/2014/main" id="{6F555DB8-77BB-465F-A647-34475AD241D8}"/>
                </a:ext>
              </a:extLst>
            </p:cNvPr>
            <p:cNvSpPr/>
            <p:nvPr/>
          </p:nvSpPr>
          <p:spPr bwMode="gray">
            <a:xfrm>
              <a:off x="6325786" y="970033"/>
              <a:ext cx="2826821" cy="242814"/>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pic>
        <p:nvPicPr>
          <p:cNvPr id="5" name="Picture 4">
            <a:extLst>
              <a:ext uri="{FF2B5EF4-FFF2-40B4-BE49-F238E27FC236}">
                <a16:creationId xmlns:a16="http://schemas.microsoft.com/office/drawing/2014/main" id="{C9186EB6-73E2-218B-792A-BAEA6FBA03C7}"/>
              </a:ext>
            </a:extLst>
          </p:cNvPr>
          <p:cNvPicPr>
            <a:picLocks noChangeAspect="1"/>
          </p:cNvPicPr>
          <p:nvPr/>
        </p:nvPicPr>
        <p:blipFill>
          <a:blip r:embed="rId22"/>
          <a:stretch>
            <a:fillRect/>
          </a:stretch>
        </p:blipFill>
        <p:spPr>
          <a:xfrm>
            <a:off x="3361388" y="1413958"/>
            <a:ext cx="8502942" cy="242488"/>
          </a:xfrm>
          <a:prstGeom prst="rect">
            <a:avLst/>
          </a:prstGeom>
        </p:spPr>
      </p:pic>
    </p:spTree>
    <p:custDataLst>
      <p:tags r:id="rId1"/>
    </p:custDataLst>
    <p:extLst>
      <p:ext uri="{BB962C8B-B14F-4D97-AF65-F5344CB8AC3E}">
        <p14:creationId xmlns:p14="http://schemas.microsoft.com/office/powerpoint/2010/main" val="587199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541D1C47-893B-0A64-26C4-016F6E533364}"/>
              </a:ext>
            </a:extLst>
          </p:cNvPr>
          <p:cNvGraphicFramePr>
            <a:graphicFrameLocks noChangeAspect="1"/>
          </p:cNvGraphicFramePr>
          <p:nvPr>
            <p:custDataLst>
              <p:tags r:id="rId2"/>
            </p:custDataLst>
            <p:extLst>
              <p:ext uri="{D42A27DB-BD31-4B8C-83A1-F6EECF244321}">
                <p14:modId xmlns:p14="http://schemas.microsoft.com/office/powerpoint/2010/main" val="411521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84" imgH="486" progId="TCLayout.ActiveDocument.1">
                  <p:embed/>
                </p:oleObj>
              </mc:Choice>
              <mc:Fallback>
                <p:oleObj name="think-cell Slide" r:id="rId10" imgW="484" imgH="486" progId="TCLayout.ActiveDocument.1">
                  <p:embed/>
                  <p:pic>
                    <p:nvPicPr>
                      <p:cNvPr id="9" name="think-cell data - do not delete" hidden="1">
                        <a:extLst>
                          <a:ext uri="{FF2B5EF4-FFF2-40B4-BE49-F238E27FC236}">
                            <a16:creationId xmlns:a16="http://schemas.microsoft.com/office/drawing/2014/main" id="{541D1C47-893B-0A64-26C4-016F6E533364}"/>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9" name="btfpMGChart674759"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z2dD7pS103gZfJ6l4USC3jqtWOPR/ue0umjYEY9KlLthURXCUyUuZbmGDPUXB2idlVQc+R1c0j6vNnMaKvr/AicmCYYpxzaCbBuPha2G5X7qhHLjCbH2CSVeRuifN6jtcLxytMhMcAtZcoV42SbA3m7APqHhfmQ2SmpP4fRYyFvT2Jm8uOpm75eWv6mjCHDo2LUv0Uw/9NzaI25nT6KaJ1TmpLdPnc2ZwZMMzbr7CE9cl/WHQGrB3fszUSpgFGUSAMdOg2NeMbmLQ9pRWAoDfvGny17zXUmMRFGRUiD1wLbq3UQbAVnpCElaPfNfc1EkVUthZPkiBp2dRzFBFfoLYBRGHFd/cDkXl3KXAWns4tvURdyGQpgjgVMYi1ryjAsU5O0ZfXqbvAhXDXjXDSiVb+a0DHpzOIgqFkvbl906jDdSOXwGUHiNqAo5TFyiEVEDdM5PmBd3Aha6k6srwns+mCGfKOWb0lpB54yaKWATTTw2tRxy+KDpzvJ79RFNHfo8rk5EUly6bIngUGn3NBKguhzPjAzVHhevgMj+LtZ2pb1leVcdSbl4du+lQLzBqZTqMLZR2v3vv4DEVN7mwdY7Mo/CgF++jasmG/A2H8jMgS6ZPwmdh/2XN/neyzrfyH/wFLKCd6lC1iruL0A3X4LexwYUduhSFklYw8hdkuISp8SSkKB+vYBlj1pHsT5NiVzOaiXCpk0uvz9bAToazUKidS+Tg706dM/yw7CDBgTFTFRnp0BOoPQP/LFMh1KueBqadj4K9y2ssK0ahW46TFpgUo6aQGbYSYI6o/g+tCg7YuSAMuGu2BdLhjbvPQQtV+5IRkE6eQMaN7nWHrAYQ+U6WT6rmZuJbQtJ/LGn+UviCAEFZxmI6ddW4WBYLP/U0LOuF22I/pPV7nKu1s+l/pqiN+/knBWBwGXO5mUw60y+AAQt18FCWkl5Wjbn5I5BYrLglrGabFnXgG8BmCJO/ehV0+MQxjszZ+2sn2/nh7Y5fJA68ve/H7s+Cj5KqBlGSzaFSZxlIgrXOQdJajc5hZwXIJG1hy0A7yN64brA8l4bVQHBnV5UGSCj/QMRXtCQXSK/u8Zs+8yPCMW/v64ljRfUbmlR+9fLj9EHUHI/da4+KY8GBB+bKUSYZjogIrV7uyQnXwkC1zxy+RS+l3AWVDGcxYBJwkOmTNpqjgdp/nGxfLNBV9rR80cKYlpos5ogntfx6zz6sMMEqItNDxmQN5P3jVQYzQnaJ0XZmkwSVNCjFxQesDOLDpesOZbvB23wDG/YwDhzK5K/3xm4I+BWe9oZHMhCzoM0dFuFNermSOrk6XEjMAxV57GO97UjklPzdqxsOuqX8BIFR6oIP9lQuuJbv1rB4NmfsawBk3YfPzSCsPGSXdqloneyJQXslPwzFvzk05McBUBcYgLXgWOofKZ++FHocT+sVpNeVhbhRYLW9Gx9SNqMtFbW76t5IvjQVTcN7zLu1slyQhPxaK+vYWbepFqMtFpecEqaJFFD7qyat+7TQiyMuGmg1N6Cou7nD/sokOXUqjbHvyDfN4ZQEZJ8JedQ33GUC/+VDjnvf98ZdWYyRBaHy9PO83Nl6CG8MHNOkmLUdlI0UnSAs5UrSyuiuAbPyjNiV3dpB82nW1P1qAzI0ikbVALfqb/a4lNq7HsF4OtDuRHLfbt6OKHnaAMW6OmMg1lfCVUofrmxraX28Fkg1WNA6bUMXKarFNof9wZLiT1aNAPVKKtxUhtA6TqcIsKRlir/oiKMYOrbvYd3lRHGpHW6qjwYxpjDgvjG3LK4QP/jVfKsAuOIl7LDT1+2rKsmEZ3r0mI1QBmereKTmKPu7BhhSFtG96+44JR1Jm1d9LD0+sRJKOW6k0F3onCZdvcGvzT4y0vRE8VrmiPAij7ahn/v8va/1mD8vsfNX/DX1Cg670BMXSF3xIjxv9Q9f3pHi3NzPqu/2Yo293WJeu5cagLLqva9U9l6J5c1Tl7civgbi9e4FTUmZRm/NB2mi2KxD6d3KzfQDojLopTESNL+DmBy9SAJfAQgKAuuVtRLGWv+9+vHKAaiZSJRmCLNx+98pFERCLo8O/hA3BO+Nb6ScYluTmYC5T91wnTw5aA6oATXVacb11Z+nOU/+TOEbVgsfRv4Ecad+9xpaH0ieOfVSHLA0ou61BngtfRw8PZ40mMUh0ppL/Q3jqwlCIjTUe6F6bisS/Lx+ocDXbLcqr3WcuJXg1ULsB627kko2BIcF2qxP6Wt7CqI/IZUVeaduGlYcYR3SwH2L3xyr4wX5BgVTg0jI7jvb+YT3OJawaHYDVmKz1Y3BsWn6/X6hJo8TIaRsX+eVtwQUGeCiFB6ZdBq83cu3ahUO2XNWDnu5sv0oTOsxPnJW179Q+4jAl161JIISCBPihfShlgIkju3pB6oiiQdnCs7WmRm0ZnXtrWG09y35grO6iNeXcTehF6zd8W24fUlX+gTykMtAngzTv+POtRxtMOXzYPuAGTdzNHITzjc7hLK2QDbWmMlbtbPOXyKHkMk+UZWD3uQzrFr5kQipL4CJ+2R+SJg06OlbjpiZ0lcD2ulAC0+2rYg9mN1iwieuOhs8JW1fMDamKWDPcYdX6y2F8V426hCSSgUGXbK2/LJzNrR74gRA03juS1ewhteCSK0DupTDdI4iWSji+S9rB3j7ZI6cf6hHYXYcijma9HzxUJFObeL4dt5zX6pGsvqZmFVzGXuKLcl3ZwGsMXU1xBlAK3crRqfiDgCNd0T2ZBcYP2F1LfJdym6CAQC0tVuScdWhBQC0GHpARjOLxMxc/URdaTsRIoDuKvAyRF5aSIQkBcUaQ8NCyj6kSmf5FZ/YRzDVw9+qKhIjYVMB/xfpr+VRbproKoIhDdwUPhQn+cGiRUYJ8XtyPWCzxBbn9Qq9Fymtd+SRjfD/yTfukvZ/NxrDxOJqG5br108uhKfTpoG496SfBdOm4BcDuEcvIEbcCYnzXencBY4hxTS+o2p/wejwzPFQMbNTRzrQM1y6+nQail/BgEeROwmMGJE5jdGFFZX/s/Zep/AgXoodJFFe+fhYKohWR1k3G9AB1ZqEO4UjxJQg9UHlhvpepvxbheVpqLvlVK9JftgDi4BOo/ZXvmyyxpgmVwKcVFwhNCXU+Z/plPxZVo2oFVFcDeIqA9Ivq8iGN+FWLhN29bpXjMIfea9AyBYAKAh6OyD/Owcc3kpY3sTfNpTD3mNB/gkCFboghHaEEDh+laYwfvdApOg2JDqJVHNLswN0UESJPyPLzGd42QV9Ix0+OUTmmw5bDexPolUIbsTVsOuRW+zd2fv2QMS/w+vChb1/egapDO2RpS3h6EEJdy2xYii/mQC58CILEoH5mNPy047sUMn//HbQR8y3gd6vxiKg+lwUfieWi6JgbpeFXBp9P27ga5sqyf1wMC5/vjRErmpKMbZiH+C6hvo6aqH9n1kjlnK6Exnt3mZR6tUBaCitbQj+ihzsGZpoBMRn+chwAxcxHZqB4Bov7OcBOKbTJta4dotpPD4yqUiWQ7yROgx/WCfPY7vK/xgmlONktzZvzc17As5lNEW+4/Y+Z2Vwy43C7sz+DVAeohpiUDdV1WR0ksjtXceqcmbZT3KN6dA2mPoRoZtZR2fW1aq83dI1t24H0e4Y2OFM0gLiwf6Hpz8WKtbAFsKYoYkwj9lSL96nDq1DglXuTrBUQAZiBn63VYoEIb86gEUmVHNbGkbDPgE/cLwYqLPyoDYX/oc79WK9t6YF2/6VWpvNwbQslzb3n5PCHcdhKWO+GypY1UOZNWUSxg1ZbbbIc5kYGTgVMG3/i+MjUP/AjmURsZIbyF0pmh0ijK5IHhxOBuyvytpIL0IdX8IjXgXwBuowb8OxO6ZvvHJQCeVe7kO23dtiCYonmbsc0/kOaEAmXkeeO1NKKqA/UaxUcIZtLmWkoNUV9Y3NdkXWw3kA5+Glz70QzERlEHeCd1UGHKCttBGmxTaKhskM35lVUag4qej+1EJKjqp1NNF653jTI5mWyAwTWO0z6i7bsJxmdRjwU8PLxNDAtcLrZQ7JM2SccznMRiTiRzAQ1O9e+pS9puz7+QAiSFCsRYR5t8t5UFhZkVbZFTqghzB3RofDA+nJLpP0BOI3SSPKG7K/dHWrFqYY5xLf5GTAZXzOrhp5OUj0aPGEXkeWvF7GJkfZugeYuNA7+wB8lfxKUDf8oQlBs9AsUaddDcljlXpe3khK6NuXzwOEEew3d0/YzNAJx+yFAmdYgvB6FEtjNpQuV5HkQ13fQNsd8JxWKX2fg6TSsKnHQnFv6QMJwMTIkqwXdm/ESd36H1toNoJwr3x4VVcYTDuxTshxd/ArdFt5enQlZ1EoXwp7yUvONbLVQ1dKt5bZ5vS873L+3M4jFKlme1ehq+zU8dG5aXeA26zwoVr9Yrrmf7gmHWCeqKsBBzJgjQ9UQwG5sI8r/uO2+CA5Wsu7mGvxdKD0ZUd2aRGDcs7fjNXEhpwjPqZMSfhM+o6DCK9/ShU2iROL6xcxx34bsMn7UBGriNd4jPC0dUZjH3Fp/H7RaTti7MJ3bDMpfQaGAYRHnC04+GTBf9oWiIXupOZ6WAhhseBRWqkEyFwzpxpqIv4dwMrhpug7xFRpXEJak78C4gS4aRW6MW3dW+GLm9M8smwt7L4LYgS1ExkhV98THmBW+DEBGRne1nfmM2LDx/VPpa+rbX9C/rthJZAPQ9TvOkCI8gxpyqnNJBFrCzOfHvevi/Sunjato+9+5Z/W26L+vh4QWsNyYAMMmoZCBsrYqdzRExHgHHzAf0ybRR1CXDl9szv/HkHHRQZomeZYyyqLlbP0qNDIR/koBFJAe9KRMSHTFIIjUQaK+FtP4zVMJgZr/jy2WvHtMHEV5YfGIX9FIHvMxafDVUuNF7eW6j4ievAn57mmEGY12MTtils4KZ43fC90X+b6XUFL85dUMYrIdURbNU3OfUsYaeNq3Jf8XR0xfMhq/5rQsrP00wPK98X9DTCr9lRGtHzNjdZr5ICbyUEIp7v749do9GgLrwDPRIrFIojE/rPvlmT+xAOpMeroCFgnl0bdJKeGtMp1v7/aq+knv4chts2E9Rs6vQ4TjEdhaJwHpfFk1EEnuSMK7svKofOeKHeX5IOTSuGYuZTgqnxZ/1VJfQEQsZfsFNeMWB6gm3858/OwAzqKOAmb3dXvJWmiAiS4nu/IT+hvKgLBpj7C2tar8TKeMdB+KVxbKbmpGSlGc+TPNAydZeXIfsHzYu+91SihXS49TCAgBkKQL3roNkNUEoitjVxamCbgzKAcB+oqnvBlrada0y7MQVO7woCzk+QDAgmwYwRxBR/AL+wXuoza//uZF56qTlondjT0ftLHf+N/v0Ry5HXIchAJFoAFw5peDgmyxjat7yrASl3TWDiVX5CQZVqpbzBspwt5Du8B6+VHUjSni7dGfdaKqgNs+/z1ZkAimH+PIrlub4eiIxwVYTXxEDH6n+KDKrBmi/QesdgK28r9My2xnCPvX5wh9q31RHiGqWa43TaiJMjCdn+Gg+oepx3InSTPfyA31///19dKSjGUocGghghx9oinR2fHJlB7OPlftulH3Ncx+5qeo9Iv5BoF4/4impK4DHfmL/gN7pupBx20YBNjuEOS6ROXfJBBAZDFfcGyK4sFTMeB+1eoxjgHvMPmMDnxP9syqGFdT0Mhwf+8QDB1PY2mWCfP6M/VJPKJSfTKSQMbjU2QgKf3iHUeTryI7rz3BwgSI9mOsZG4ZPHnjRByAy1nsHBhG53E6PRGgakNsSb+bLWVK8vIyOTsr2Y5m0Se68kgeDTPB4WBs5B7c06V/SFZRj15EQEzg6wVUBo3NnCO+az4kSJBbD1rOfb+1sHssWkppy2PFt23tgTOVUmpZr4fWycYdIxjyu38p/sCA5A7dpe7ztMDP9fwNOl8Bb1y/sHT1mm0T8VDVi9FXI+60SCwjwcAU9qBFWNk2gKszEpWn28t/VWY5O1mJP4FUxpHMJkQo7I8VFOpNa1aU/3qj5LBWbnrSPSdU+t9e+JjcJbIrOMgsQOCHv9cBUNkVRG5o5hLS93jHbbxQ/j9Fkvl08xR+qYK5UIa8e5U5rt6mPXvCLKR/8uI6yMZ9WJJzaR/7YOB/X8kFXLx50M1RSJXi5f1VWjnOkvmm0aIPeUwoQ8eO8KBSWrNq253bzLoTmnR7x/6gLfl3rSet1DmLDKOQJ3DHu/YH1/cmpK0wH/7hlKwE9iKGYWra24dDLLWW144Icnne/jbQHllj7JfZ758ZJ9bAv6LZ0ZbKUIiMRjYEE0l5j+An/FmVXgzTnPnGptGzrNzcIv4TknN3VXrsYDsDFEhUs8bXZiBb+PBdQydzw2aPN+RgXgQvLZF63lOMQvuWNcAy7ZFT7+fUBktT7XgSfLkFt/6Q0qiDtoL62Hm0TfEhF3pT5cDw0iiTSXsd/kLolOm0kox870HNkvyIZmAnzlt4Q4EgJQSQSDja5kmWVqcGrEkZaZSen2ICgQWmDSN2nSxV7JNGXhnXdwz2nVkHQsMwamp5Z93iOe0Sifw5yVPGQneMdLVVJatPJJuCNtplL5nzxbKewe6C29lxBLkbDvTPPZBwKu8O4oltNJQF0NZvCnSs9+fSVkEhjsXs0W9fteLDP7L8SYa43dwIJ2qpzgvEpNoegS5UZpgoOGwOXdRM4R4jzyPrmUJ2q9+PlJEwtQ9lpbZXOcV7FVDGo09C8vaRx885Dzwj7j2TE46tUxG36n2DMVbE6vKURB8PaD05RpHjCjtFOxonS4/KecDK37Bd7ihQOgq2Jn7YDnYnR3gAGdCGvw8NdjcBYRL1NM68IkcxU8vLPEBIiMDzyFR1CPz4s7i9391VYAyfVVbVs/JINNfKr2WQ3GJq3O5fJ3ilOQlp0UNoCNnGbU1qERtUGSLnOBG7P69qjBHq0xPI/S/jZmmH8IyP0CF1ssILVVbcmneEwbFebArsvedI8uFKR5IiHIMU59+WlW7ChNQTrWA+9M3GaCj2xAzFwLfMsLj5R8s1kjaMKNU0haKIXocGaWpfHsWzy0UldCpmwWPqMAkXX/gvclFfdU6KpNB/EBdvl7hW2zbcPRja/bdtgJwl55sM3reARym/WZdCArcXo3SAIG1dmWoYoQEA1YewoxDDGZa6tlPmnkkDCHixvzetr33oTPrRN1dA7iJ2R+64ubViFbOyzdxkpAYbT6ahuzRpJi0c6/rojF/kmakD63aeLzgPVOyAjRzyPg23hJkDsv5ARHDHFD88EcU7d/vJ+XKNrPWbWkWJL1F8w/guztzKadorUINhuF0yWBCn3vjbSPkklkcuhOk4pEf2UcW4ny3p7VfeUAMOGnCGXqQPZYmWwpjZ867/SpjsjKP9yUNB5Nhm6+i7NcNpAZfmAF4So0sjG/jHrz92y3oR8dGeZuu3lTsG/7MUKgslqLcGeVAt0nAQ/kUFPJ9NR3nd7izoLZatnGsEl4ZpnIPagrHQaamgE2amD/5yia1uazq+0sOwwpIncxiTZKeSz+DIDwpN26e7ykmeejY/ksZt2vMkH8rpIq1C0VTc4mGrt8kQQtO2hGKaBJJ1jBYAGJhLAwBNi34Hst71RRFbjRFaG6dlbzQANHpJtFJ+nvzPBbL6sTUjQpu9Da8+cMb/VYnXQIY0ypm72mcCSuWzvYxRq7+En9MeMfOisLf0CH1BKvGnO13T6D7NTsfA9FSuSoZ2x9frOTf9O/10l7MXPqMnyVsnIJNFJ3J4N/LWwPQ6cTcrDPFzPORJjmEIhk6Jj9AIZDIHkzarqXAcFdyyjOStJoRP/XeW5ITaomh84dAECKuLhIcC6GXHCCTkHjhYDpM1hRVfIt6tz1pCNwroB0ggNIXcjeLf00IvXsNH9ZA/GuUc9IsPHVV2C1l6lbH4TJRLrCBJ/Arq0qbknO1sNWowxLcTPRS4n6pZteIpWWh+de61EHjeqat8UQKMJ7u+lVHKiXdKI6NhLlTbhYLQFDMw2c+M85aU7j0ZTZQXBEQKJKEHEVge0KJpPl1etPLqt06tLaXvHj+qZbK8IQBzAmJsQSaWRgStcVVYud/89JDRajCRav9qvgdMlaJoo+o8D8wmNeVsRXrwAzgg+DuhcD2r4Ax15XDcSnaByMlP/QWyn1NOqpDGmtZ+tcVIiZnssqJ20ONTtaHIecbM3ykkTWuiDqWbxKOA1yMqrq55uvm1m6PDvx36zylFdtGFl8umKwx9VrTnhvq5mLclGeJWn2PcZ9ulEj1y3ITlPiYCZRWrfllf4O9yv1pta8OzFAwxGw68IvHXRqCxFN73yupDPhYxj67FJ6lysmEDAGmczkWQy7gZCfpD2QwJdY3MXmTe2zBZtkiNG2pLClUtZtnckDoY9UIEmTOCDqmVfweKfJ0webHsPQ0tEJR2q114HYX1HpGNg5beOYdXZLBdCKSeBfa2pyl62CGmpKgTe2P2VQ4mEZeu3hQzKZytq2p918j1EyuS3mfpXSiO9lkjNQAPXzPMk9KQopKOTHZFxRy2l3yFlgoCWcAn63gR0X8l8eBE1+NXOr7sXMHk7I6jKZ/xNdRzKYQEiq53FaNpGCE6/Ig0plTRg06oURMmnk66ng/uD3GS8KDBmAS8uq5nJ5JCxO3ByTTHC3jiWXPmeSaS0jAxAfkOaojsK+u9hgO8DgTTLGg/uUWolIR7jVKTagoBmu6qQx6eUQbZGTF4OsE+MjxBtZ/VJ7ho7MMbTyJyah6lCNP47V241R4gEt7x1eGeyAzFN6HFiqZtjGK7Yc7DYyGTR2FAOTpUid6Z3K4twM+BImJkjZmFPk9OzmGP9p9AgS3lw7GzdXf/kxrNcdUsIJK45FA/RAbn+mL4cYVttb8wWTHq9kVYKZ2XZkmj3CUth2xOPJvZ9DUEoREYn923CODz/VxExaiHbCPydxJ3v7yjl5g+h2kEGUGbyq08xzRQCiwh6dRRD2+Q6ikQiRNEguiW0fn0OIHd/J8SiIXURjWtUbkhH0mBvxBnv4FBNvk31BaOdfGFnl/pe9UUzK2ViqDC3QVRIf4sbdAvNDyup8HLgWJdD+jYtUZ/H8FuXcE5oeD6wH/8qYmbA7zpuCrZuxSZovUBX5uctfgSfXz0891+AOlr9Csj6f5rFx8QBA1bQSwuJX42M8swKXfkEk3C5Vg7ltBh0wIoT22hoODm8uNBwDuoZcbTyOrKbLf2Y17PODn/ZNRRksjRPADpsp07inmW/LByC/TQnF+J7+p5i2LhArdLENz75lqTWZYqbxfOqI1/kCGLieGOMstJicIb/PciPJ4TEtnVBB4nfD1xi69ZgsVgFezf/4d5pD92gRRMPNgQGTWrwvdp341l4hUVqv2zD50e/3XUYa51ChjWzkkUxqB8qlLi8mw5y9LmFoLfS6XskQnAWGSAbrR2te6MkRaVnUlqzux/vUosYwEHRzhjlKQK7u6TULk27u6jTQEJ84cW4DwPDeSIUOUlgyebNLd7qj+KgG93BYFR9r6j/SBNsAx71wUJksR7pHiN6IMrGSjTnkfOzMGmVOWqjK/SnfwIXQQA6ik3Y8/L8iuTzsSBymWUQPdoJwi6ltObc/NC3iNGf+JQzJ64EUsTLZLaH4zQ8c6I/hY2hj8/EQ/Ymw7WLIU7Nnpqk2a9D0tbVqNBjoLxK4BqFm4roKbWZQUhcPSqw9C+Fz3deztLOQ63gH5R+CNLuvzH7+NyHP1LZD1xn8OOLBGqT07pqJK2mHFawJDjIJ0+sLiWeuSNFr5rV13hcRMrNOnwV7i2vaggic5HJdsCo1iOVWX9PCRi4tYoCPwO1jQQnKI1tBeUp4ewJDs9p+zH1csdfYln/KTfG/NGFT+wDWJHKv6qWEU3TX1u9yUfZfaFUaVlHy9Y7OtKd+RSAPIcjjDh5wMDKmJkQ/M++c3mY924GLA/vJtHMRdaf+aOig1TmdE9MOwnZ8HFYuywjPnNz1cExaxyZIDN2RKXNtMs9RNWNsNtE8clPrlbBMDYYR2U7spd0zJauZh/WakJuCA/8Uyp6XEkPCs9VUEpeElw54FXg8njSKQrCmcOQIf0spHiEAGjH2wEbK/QjJTwVnsweUxwFlHb5++aF0M+VZ2Ma1WoTiXsUhPxKFHt5LKF10LaPP0PW7oHeqZQX2pOeE86Nn0P/8smbosPyG2gitGvswafI8LkELEBRdeUbBPFZFJjpWXafdJKyUbsRIx8kfry5s2gk8jxfHlTx1GPO5ZbrF/Af3JJiAeCLJ0NIrha2YVkEXgCx8sKUgIrwU16tg+e/Gz8ITibRJmY7d+q7R90B+OcoekfkHzQodD4/8jfWhMIiHHy3M0YZU82EvCW8LECgotncLZd08fb/NDjDw39JK6QbALr4w7NPnzGwUpAaUQH9kX/xAKhWrhp/aNzxktsNTsITCnf0+ileIntQSSLcodBN/VLPBasiysC8jnknljYAQV3D1HP2gQNd4c+RczsDHopy/qsxbwyN7BFx5cPs14ZSDPM+nCEcdfInt/uSscSaSBtsiVms2OtIR6lFYoBoPqfsx+sOcfhBZugHr9qTCEI6H1+MS6D4KdaNk+MOHODtoUhKfDdawWd8boXQItDSuR/AvUBIsdW94rE8O1AvV1jJlGXAud8JF3DZNaVj1vqpKEnoV7UyteMcw5PvYer9Dhfz1S9dX/3h9HjglbDmQ4MLw1YydqHQrlekjegvV545K8GuiMzw9o3rfNWQD2DcfAitfTmilMSk4hjHhsSGGlWvuMgPMKQCAMSTs1blOWKteElD8LFwbiHTstmn9AyPlObduq3+e6v6lPLaXCb4eayoDA6TG7pUKcxFcFWiqSE7+uJyjTNHRtzxlZFy4td85u+1LTEa4G22WbJRduMN+dw+5E6IcPSBOWDi8MTs29+xp1PKB4mkb2qG1hHmQJe7d4y18Xz1tSRmSQFiwsJi1F57w/s28AnGasxurTjeRzu9pO1nS8Poz6mQJ5sRaD1uvJ5V9Qqjm1VxkoZ2ZFKWxNdMYGfWZ3z8uBdbVY5LngJatt4n0pqC3is9SMZmxPLIzd6cwofCvAH5arOEi3pVQRakRm5w/3Uu3YsdlTfgzzGNt9F4Z8DQfR7S4PPouLYFpQwlDaHTi5mVvb98n56tSTa7r2NFEHpmdE8BbCK8OmhptvK7q5LuKPLcCbY/7JZZ3kfFru8Y5K7Ci2VF8TvYbGixYwvc2X0qKyL6E8S0Zyfvew7Z4Kco9ilVw3xALH5OF6wdaYNTIeso2+mGIZBAJqw4SoBIpblWlWAoWyllzFzcMg/980b60B1JC/NQ9bJ1GEUFLdL7pNeGK973UZs8K+/eOIVvYhNtOE3pb0yjAc5JlDDWhoPnmVQycaVFBRXOKibM24KVa1BUTARxpfsyfKVTouRKbNsujsNV0xhdNDtlre8wepxTv1Qv7ugj+OczpcUysXOdJL7lG2oErQIHFs+Or5Z0CZmNl2IQSEaB15THtHWiHDTfPGTcSeJ+5SpNtkyeqdJ+ALiWbi4kn9e/X6DBIFldoT8r6itrQZnGhmr1uoueI+ncgTIa0ZYGUzCuvWRXCfBtu0S8qRReaTsBtgitN8JNkhYIpSfuPtqot842E8UX2aJa841lW9qpU2OGMo0CN5ukOejKXPDCKReHgLtjcxjpjWrOroquweEgXsu391G1QRhxtqHzcDzmTpyhik6uGDBlhcpaZU0WTJvAPNbOrPWWNK0MahUQBHXMkt1qxOreLmfJTRA66H/Sdv/zL1q0HqDI5joLvuhQos/7rfPCTARQ7lxj31ToruHez+nMDkF93sb1qqMn2cH7+saJ8OqZ4S4PGDkdxUArddWdqBV1SE+I2ua4zCwaaP1UMFGu7zL2CdOXZDuMbBqgvDmPbqSZqAP6p5euQ+CQwYgiylW/7VX46D/Ybu8Z+/Ef8l5WuSPuuOGZtj3ieTQMWaJtOycScZTz6V72tXdfKV4XM7eBuD9VHflvOTHhC3E3t65UcffyGzSCo9EIt/cofyXBTiSyrzeX2y77tHD239NYZ8wrcbU8SlHMZHARJ5F0c7ISQ3oEhIgybWcXQPcR6ai1CaAasuVi2krV5kA3+/9gHRXReHXoJeelfjTSKB9ScnwiD2FenZPIUWlTMPb7u5CgqwPYx2udmRmBQlyFv7Q5F7A8n0bdVHZD3eCG0A5NIcRD/U2QclSwmwIdn6dGSFVC6xE5qAqE1U7eE9KsCjZCtLahMioYretUQBJx8GdaYdVqUj4z6VzEVAJRHHOkHA+3lyAekojiQvoxPm9vpvCdAea5TEOY/KNwxZNZqkEluvH+/B7FmpqyIS8ca84fWE05jdE+MVoJdo39jIMVs16LTew6Q4iaw7HBcYsaV8vYZtuCupAyhIFvH7ZFDssulEd9z4YWcNYBWFcHKNfDzm3DIbxgwaXmGcTXa4DMyK+exsheTB3YtXTjss77jgHreXUG1wjVdPmqAdUPBxJOjaOnRC//8jmOPyo6ZEYk01VDrfFDABeyPwmZ3L2UGWHQE528+yo9nzQKUyTYyXtflWhcPHgKqgOnJULq0dEsTcU4pFxwhpe2jaQG3GWXmE7b3kWgRFxFWVE/r4S1XR3uGZfM576bhTL/WvXcy1W8ctJnt1IqUK1n07r1yFHQ+Lc/1PV4XaVkR8iolZ4aYr5lHqyW6MQXsSVSX5w1nlNcmlgjIJLlRNQvvt4HNRyMxMP3GprM+OOrkctO+6cxfFG0VWTtdzM2QeTBoyAdJsPPgxZkDeg02+IqAJH+uy+vTXFwq5PA6TKwBrWs+jqfE/hhtqncURiWD8BrR/dnjPBJGxcebT5hzlggwKOk1OsmvMBn16h8anBPzFV3jZVlP4ahBIx7ZFv9kSqHZm5QvDOaq/dSzDdSsXq9TFnrnqyWVeXQVEgwb+i2MyWOB6Z3vttM5qcONwMuUjfDsrnlNZl27PfmOl8OaVfv0CzQ5mqaZ5vLSzQmfa1n89trOW3Px+5PvEEDB5rnAyzuedazMEUHVgcnUVvlxscttF/zqftOkF0Fz9oM/kM5vHH4r9C1OPY8zSuQlof8B3l7I1nxWv0e/W37mB7vOVQrII6qjMACcXrSxZKJqOqHc7Z00hDYrIwfhDRwZOxUGc1BXVxO/4hjLu58RBMDs1F56MKgOKpL/y1C2cJWEkpzx4NnWCB0S/rKljGfvAtLqpeTMYtaY03vK4NSx+v71DtXqgaIBqMjmkgEuuE9Hzupm3pjQi+SksFGTCPF99TNadQEy3lnkZhsG7EEqXSuJrHX7gzeJmQGZys8MmcS0JX5NBdJyuAX1ZmYxVLzusxoxvqKCWGju4H9LSW3BKYozL9egFrvE6JrpOxdD2FSCFgtszcy3krtRpecYjLuu2G+J62ujxqXroFfiBh9aRNNCjeCFp5tbd8nxsh6YaW4vGoK2dbJuWC0ClkX2n2jLQj5xpTmDVGSML9mKad4akZqwke4+PeOg/WyZvdOCZTPKZACXFoPpud+gk8ufy+KuClihQNNXToILa+4lPdLs/kCA3R8DJp3BoBjXW9gIH6eRVLsQTcZjvLPw53ovo012aA8u1OnfxPyyNU+qqs9vAr/dugS69fVfCB6iphAu1ynt4yCXnPBRA/gORwe/A+MtGxKLoFK0hmst2QSkZKyfbQNwBQtWMatr8gt6LrzlfO2DUyw4VzunbY/sTfL+fjZj9bSrftGKUflsb2EAdP8QWohguipU6nek28tIlJ3DRWYrJqWXvsBPl6EANUfPWToyQFsSgPmkSD7bvcF/RES+T2RH5i2kTFjNDxf38Bu0E2l8C2YDitAFI/13MuZqAh1ZA5dMbmQDL72EDo8DZ4V1PfvTY5xyZUIwBHroUa2yYK0jD6MUgbl7ysaUQvimqSpdsU55/3zUGZ/O0rHsdhdzs1frtpq9DcdkPZeYYeX341wGShGiGU6mIZ+7C7mMqCqi9K7qR2OoK8LLBCx1rAcSqrk+nYCyYsYlbvT82QxmIDNhbKedcoodwPafftPblY+Yk1xNwzMDtqbOu0ceKW1uB/K3i8Kb9Kq4rNg8JYLgaOzf6RRvMeDSE4lGhXm3yZX4mMyQpnKQB2i+xEqUc1GsnwVwB+snfmzrEbkp6e1LF+ilPdm7kOOLNaxo7lgaLLmZ9wY4GpPjJlnyZ82WqnDtxoopc8DJlTYHJorCErQdyDSgY3KQmA0KxZhAX8zK4nVUAShhZFYqCbpoZ/OeHbSvu7LC2pKbDJEgdMcrC2Q8fxe8cmInEapEzfcSMy5a38kosjeOfFhv1bFikVSfXAmf5pFWhV7xlgqZbPXcg76rEayuNTs6aLGCcHQSxOJbUBkykL2Sf4t3mdtec1MW9/5pdx6j1a60giCe32KSdJkTbhzC7bzySWvjIOxZrj3zJxh6GFWDEd7sxebhWh+QAY71sMvHT4zqxhugV75RRp9RCQFW9BS9CoHnHn+v/FadeRtFJisbE3x5gUpBH4+K8tP5MDl5KflT4rXDvpdP9wzZ5scklOPPG7GMeHk36IS8y2iHlqrpWshkpQlHeC1Qj4DCh6Pbxze3To5sIflLMjDKSbZhOUrrHKiw7nrQK7NVG+7jXsLfjy8jbjR67O8Izdw/B2asp5hx0Sz6kqmR8IGWCDFx3udh2EhxD4NwMWpysN/OnT992QKdJhhK+G9GZ0VYNrqktHR507OswA4+79Bkxov5v8gSLdqicuIbBKnY3+XrfOYCiUfMM6apX57yeXAJM1R+Ds5gymrueSIZfBcFOux31XzdD07o/tTJEuwBECKvoKObpGMAyQRpSQKZuQAHJQjtxpmm6NHuAlGkZASuKVibxtbRUzEsYHNWCF/+32p7wuILdvsiXms/pGYFob05Qw3r2DSBfVyqa9hTvU3/gKw/jbbcQYA9XtnKzpcEI4p5qZ4zQ+oaYABhEqwX/JkWupoEHar2IH45t+8NRFvULHCw8odNuAJ0pkycw+vtd6qZXt08yQnPHmdTDUgBo8cdl0HQw9C/Iv4VzgpNt5nfx9h12YvzgZmQCbZtPUXSdDUEsIlKFxtUtPxI7IgaHaoTPqyIlYeYUh5seQpCRHrM/OJJgklkypKLeswtE8nizVcywhKBmINW+KhIdp+d29vbMinkDpNsBtDt3Y/oJxj8i4U7SeIH5urF3C2DEZ8bAwxma0SUNInUTAIuoeEMCUinSNdxeLFxxLDD43Bw9qTalvuv8R1Ve2b3BKe1nVDz4LSdwhaTrVgHy13hXkiqLuVXBJDSkgSb2A3ee2jwtpD1vpRH6C7uha0z9rtQg9fnW3HFpByqXUedsafxn3sIZy4tlxcg9yuKaYHHdSTXmoSu8TJMoyejYMiiT83Ut6274nkYD6n3rwiLRUJfbi+xVqdGGr6atfp/6gH/hT/ATRiQZTKs8h9vljeqXV63jFq0QzDJUvjgbiRkhS3mFNTykSXKwegAZATgg/796Jm4BAqerHxANbkQ1Z9R/iSh2xjN+ZWFjz1Pqp0P7+1Lrk3Ye5FRQ3LBaW6uLBdU5yb0l0OPjuntO849u0cI4p6kYPBmSeQ3foPFBDG/bele2tyIkV7t1f260n6X1hu2B3TSs5oHO9IExwnonChKJLW+q/P1nlRTAuhUlCPY4W3e2GiDf0V/jugATYtDquDw8XO9kjS+dtKhkB5a7vaVC5MHzG8nu8f55+thPL0uoeSqMCf3d49F++pworHfQh/xAtEm7HXfx5ybag+qxcpJx5Ad+UzI0nhhICec1tRHYezseIV69PWWlehVkMzCRjwGb2tgxChz1Cp3q62WyKr2SUmQoUa95udn5BbxMz17JozJ3GWSCHW2OxYnXiH1ji8wPPbhS3AxXs3FX+5TA6kXbdD8lHSIJt2iyqshBki890Gc7pluxPH65Og8/9nqiL3M3vticinMMAcoRQAhjTvb8fGGzDWlVu8I8fQm71FW5npGDJMp18zMSGWLAjWBRoOX/xS7TtqPWPQoyu9uKon6PUGZnG+I7W/eIfKq9TPuUttHO1xrkPFRENQswHuljAHcDR/tUynuaIhu+pCIa53sf0IhG2FkxZid4osmqNiW8R1OwAUlgXE9FaAdCf+yxCpsczlpdFKlZCIBJbV4KRc+anSnhkQ2QsrysZNZ93BEtS6mwe2dCJzGIOpj/Y6pq4kTzr5uGomK8fMFcFZo7YZPXIsK/MpNl0gMZ5TEg+4ROek1g2kczE8mMm4tnNunyBFvF1F5Hl/F9dIi9z8xZisH7eV9A1rq2YP5Y39clSj6Cb3RY3k04kFEtM+yZFmioxxC19ZxClt+1wPyomcNbq20iwHLUg46FyZpgyEh+qYqopnVaJ8ACRdgxUPQ9sHDyd+C8+vvJQ8YnjqH56gcvBa86QGpA9AAyiIBh0sG3uOc2t9kCE3XEyRiG+N7Oe548jP4cvJv1M2Ry39lJRiREYKQd7j/ddX3EFM3nrvpeKdFBaPKvg7UrL9mgY5ngYlSD/suosdgl35qZLDpwniFkJgMfMdhskTjkLyqEBh5H8YCCVNEnWe1p8/tNrmSjGWqfb7pJd+cIZnk941PiDp6Gmib/DVSkOvzdrWxp3I4WccedHjpAkwBqN7w7v4KRoonhKoALNp6Ozn7e7uTAFI0AxHM16mUq7IJCwLITqGXj88b7BRhqXuqb9xsirzKDXvXTFByqK0NxEtymTcTelhcGm8on19BULXjqtLIn0Wi0eaI6O3wDCshBbAhUv5quVTh59eXhqtaCA4PKHgXUDtE9UtV0le9WiEGelp7AevHoUnfk+xiaCaQmWP8iM/6Iv7XF0cm+E/ywDiwm536DarIoIzt4VWl5l8NO0T4X+Of/kzPKtBTdMr8GImHNBdY1G6T5k/ST2LSZYvIw8+m0IgivScJ7+PH9slrwDME7+SUtuRqJ8V7y9gOaxKa7Lx7Fhn7+Zt8XWk9SS5aXTYrilDwyIniy0KJtlVHDCDN46pT3SlMq0aY7u+3MUX3CpelDEkz+SPq2WugaTejBiEmNFvL9MkpzSwHjVPVYO07oi6oeGIT88mAbJqx0SWqHn3WU8U4Cm0yrPlcgEch+QmgvDa+r9exKrAVuxfnfpF/zIP9p6iItDUqyUbsIbLNQwY9evBOFAj3brbR14w9poVxWvr2V+SVpjPCGr5EAaLoCEjd+O3c3/GEg4ya9mxq0RLjTAaMgvX6VDKj27Daj3CFIhEAkdp2T3g9LmPHNk4bLZO/cA766xGZkOFUuLmmtysSZU/gPZY6prIG29bojwImg0F1qrUABNxwqyQo+NqHaM0GuyzVMBYxM5MPw4+TZK6X1TYgmu6sB419OfICJm7J0CHpYKTBHb6Rj1IkhtpuvoYuSYvxRqUxBUnqP7I11Gkp28kIdcF4Dw1GLE93tsSrEAswB2D3ZRwvxjlRxWtz7nvObF+LgQRU6skqJS4aURTkjq6Jgf+nrMjVNqmVdYwYYa4vULvqcVR2JB5uVJ6m2vt277pW9rlfyi+cCaTGV0MOo7F8kjtXqhtR3fy2t6Mxbmy/iJhcLEEl7f4mclttdpN3HMHYcorjAHyCcF8uQbSX5iuAAfp0nW/QwUjdA0nSDa50NfUAMj570IKLfuh7cU8cGzlobacwxwgkWpltBngNeFIW3ksRvEMEQq68jRFXpuxr9YHSUCcWOwANgElzErbS3MC7hiJi5SWF3c7jjLHhZY8iseSKo1yk2l17+XTXNRHftLsXMspVZ7wV7L98bqy0fuvmrigySi36N6016fE7Jp2CLJ740pK2xExn8xjKe0vCFTDJFV5wKCZ/1G92Li+duw2ubHmpJaf92icvfRFACeG+eJCvjmKheOZ8yRY7TuYMTG0b6lUgv9001pS03R5TCDeieDIUym4hEyEHh6Kfec5jGiwQEqs2sX05ZLK1OWOeG84sGiLimHV88a3ZBlPwbarFqHW1DdJoSPSSgDn97k0JNMC3hVcmCEV2nRLp5mGUKXvy5wl22iy6Id5Ox6OdH43FYNT00a3gp3jBGs/JfjP/7t+N3S33qQ4MUg1PL6YQhgpQBM6ruegwBiGKBI6yiJ66CcDy8b1uUev6MpQAFsekcdP++YcRcbJ/IzGWW5/QZ7Z9g/Rja6i0btU0suf9krcznPAHXDqsy4+wxE5dJD74SKvqBJYn4ZPCh9o9dOuBKtAtAmOi0rmOI3AH0W5cen7SlJO37HHgrCrmTMbhJJAqjaal/cPdhUfNBRP+IJZfJCnGD+uwuhGbbBsrEk8rf2miAyv+1dIi49Tf9OMCn6bhukzmp5N3SawXBrXRzjBcRDLT3vpf6/WDVPtxUUe+xALVKnN6e2aDEDsmzlPoGAfdOgCMm9vebpYCIqoySCCq2mgzUbsfKVZ9zAiSvWiTEmRRLhS/rAoBkVDOwD+sMJJzDX/+XFEJ71A55RglXlHufLA3zND52FVI2qlVuiKqUDgdKfU08/wsj3KVhMz8/TAV8lznluQrnVp7gRRq8ItOtSWteBTU96ltlHlndboFqRrYGEr7mFH0aY6Z0AXbA//gVLDCh+sae61NMP3of9h7STQsYsih375yjpsqA0dXhdP/G8yl7/Zn+r7+nroFs1xhpoJIi41kr8ixb5cWObu5532W5LyMB2PD4M/gK8iWt5Invjp3lfBxUmus7E65ps5vfFcp5KBT9ddBMcR7Y3CCOGmdyeS5uESREiO92neqOLpIWNzqnBqT6jWsi2WVWAsH82P96czZ4p6ol0yzJxIJAm5euV8K/NiLgyd6PozaDEvWYonhDhB9oZ/5GSERfD+VC0aFk+9ted9N4BZS0xJDRpjgixwV2OCEBTIoIhg4yiX9ZtBdx0yVA394dpYenH1NmJSt6O1EwtEPfjxkjzZ5Goi5zhDHBdXkmWQ9LZ72ou/4wYxDVZ/TiMT3bl0IENkI8k8BuDVzxwRe4HnU5CI/TLI4RolyDG9jPsRU+N3zgMjCNTCgU/aMiR80Ap3VHrKCmhpOFRmWlSO56faMryBGwl6BJg6Qi+cFiDY/hEHBMv3r0Ztq4ULQj5KJkwz/JTujU858nfyHiylsLL9bSUM2miMBx6abwzGhugm5q5RmLgeolxkY4pwQ+ce4iNMqw2yshhI3Ty7e6rqYusfLD0LwNWpze/UZmdc41ijiyEHGdyOETXaMhSu818Vn79Kdy17GeGUKRIwwvjn0IGmaQnV8Dl85OyjWQpEZhsbqRJVPiv/kr5QcEevWS9pUe9qwDufObGsXlM2Vr3tDPzwxN18w9QCpigcQE6y/8gaYEz+aJBnPB6JO8enkyQbrd/blBvwukD+GhrUzyyc3Um/H7cndeG2MExnfaUSOARgdwleraPMRngj5BhhoJ05t3g1CAR/pR/lDLRL7XFIYp1hMCOJIPLwZIINOusfOwXro1fUfcmXXJ5VTO78pmZOOZrb3LW2dqM92nA7jnRf33638O/MG3KDLiSpHh2LPpVzxkUTQaNsJziuX2RSR0YzAw3tl2qhDoGHJhbV74yUlTx6JL8ARG3wWrW6gmN+FN+jg44gVMTwAJ2sBVC3oyCPHgXRU0/rLvcvlHryzHPj59yP+Culs1GjiK/Z5JnBCuxpv7qLVl5d8FVQFwQ0gjiWHpXPcts31OM8a2nlwQYsh2eADycFUzyXeQF42YG+wKeeK5/meQfurg4DVcB6wUbY5E9LlSY37Phsg1uWUzDEd8+shNTL3nY43CratXzXMmMTdgeuUPhpCxzYsEUfrA6ZFVCD2qD0op/xbt7mP0PvzG8PFLzWZb9mpd03mEbNOJH/jehnPx9sleP1gzQbo3TS3yfcwFNNUsesB4JawMoIJI9xmV5M7A4KKoadR7Cbo2vmYj289srs1E0p/KC7C5uQs9lovx/RqvyyavGvI7x2NlzpuDrBbCRXvdcB+0I/tsuN3mOD/5EWZqf9FNt8orvOqgX+g2QT/IrspZieq6Vih3kQYb4cRvEqNKEFOMv4cUMP39fA1qbV73e5DSIvhq7kYxdGCqS+hHs3v9bvMZk3iCRBDbqwIYQ5ODM5UqMCKslS2bYz1wAT35K1aaaS+FwSTiYaLI/vQCR/5WOb+qTvsLS/SPZWFTYmiT3IfNnerXZ4ahZvfbX2eWLvVHkqVcrLcahOhKPePG2Wainwpq97iQIUMZjRoF6FcNJgpiuf1W+BJOs88nR+lbFGEiNBcXLw9MTimSRhK7yjZvtWKoaZcxUR42v4Xhoeut12+EMvGEGdx0xFdEZoU+RZTxhoRt+1HMil8O6FIpYte9hLDEWNGj44CKis7H+kjzza+VpJLVD8c/FECeYMaFDvu81pDtSKLwM3xx87ALC7n3OQlYMOkW1Al+NdCW9yYZQWu5ikOWUhPjigZlUd/CIM6qFcbeSYHsT20rke0rsCLcpCXucCYJWR/ONyYPzClHaR9JPpnfOt/zS+C9Xf2cZDzUhda77efWlSLedVjmrXJiBkR84CmuWXiT9UwDLwaLMP6XXebQSZKBaP+/5ayq/cvN5T6+78sexWab7EPvfuYPaT9Hf2g3aWDf82j9VNeB7P5sxDWJ0bb3/UIu8XBlUISfqOnO6Eu1oyySZjPEfmtqyTpULlG4Os/Uv/EyQGSvSy4sRBBXWEwmjZtP8geJzNoIcormoAd3qPe0zTQdIASjXWVgF91WRXdXXHSJweOebNxO2IYbJ2JueypuoRsCYxxhImKJDsqnXMFlGU2+n00iHF2FukOLZuJYWS1+vt7N5WYMYl3ugaVw/L14TYk7Yo4RBwTuEabu+4KDeC5v31d3CPVmv3xfuot7nkvhGpwH2VY7vCm+ym6bW6kj3oLVwknUmrZJ/58uI/DagkrLdLZMT3g4Js4dpvvqpW9AeawLR4QEtWx6lxKVzPZcRmjtiYIxDoIP/Lb7dD46IQKT8N+HSCKHa0AU3AYOIqw+At+EjPq4iWYwat4ROXK2W+BUyll1tKGVyXADzcVdNKXZq9ZaUfjJiJeezZjIlcSLnUYaNbTrg//Zwwsd4F2tuYrgupCx3xnTuiOdC1Kv0voklhTS28FWGqmeY3IZE1yA1cIgHtUtn2/WXZ3z8PvdjPMtvu1BskoPGnqekjfnnbLS7lIUtj6Mg7yR/WBLhnwiKJEriB5rObE+DAEZkffVFf7TWy6A5dHEpBPD68xl5eRUdOet2ovgCUNsvQhHA4EDdiKBhVnWMxWnUpz/pgFf0OO0Lc3NHbjzBZ27zv255iImBadYfasw1C7WxGxMBx9e0/nZwzKF6qGgULNj5tE2riFQl5DB6xRBu0LiubJCxF4/5hAWTr4BJfN8BsglH/ZCl/tsQX5E2162XCSlibaWQa9C4PZj86kzhlf87LwI4pWGDPKdWLfOkHia6QBQChlDWPSTIa8lKwb8G2kFXDJz3p9FkMQkSz3lc+DhS/iCZQFiyc1hEWXN48GVNEHrZwFliYmc8gJS6MzRc/VexNzYahRZvlZ4O34MFeCsD9YgD9mXw/TyVUl9R59jMETmDrccU3+P/0nwB7weDt3h83/3JHkabSZhB21GT7bJjLH12I6uGH6NpFgamsEa3EAnLNJKa4vptUKf3tA6NrbBILsMFzuymmG8kjKaAedvm8u0SXQqW+aWSKQ6jdgSAdXk6mVtrvfIifH736FH8T3zay1aJcHLUQr9XP42VrND2rS09ui+HfwFEcCJlSLoK//ieu7ZZFtGIy2QvA8rvNaHbHOI2UradgB/axNlblFudBE0lwXsmtgkkxDqhHPJ9RiObij8WrmxEsmrPq0f3YzwW6tIR7C3Mq3mNmbZS7ezGkj3O0wtmkXVT3klWsP1/dfaoc2fG8HAAx+QbJpRRdorwsbzXZErMbH36UCyocN647hueN6LLKncAqXcn9FclkozSvanK/7mwG+CXxHodz3lwTTaT/HCJ4NRQL9vpddR1PyHMBy7cf141QKQ7JtGmCIlupZyPfY7ZFY/mLiURWr9gUmnwxHGTUDyrgDf3pMGq9o9XerfM5EReo51UPH9Uf/oDRzHS87kBJQ2nd95Rn3TTfILT4a7Y6YJ1uew5zbgX7ym1hn2TrLdTVm/ROLEVAW7J6kRPJKsHoJXWygPn7bmYCH+I2/rbCPPeEg2g7bMxpCCz76EL3oLcaJDquXKC0Lo5Mz1SfHHZIoUCSwkU6Pu0XoWEEGaMQRu3zog+RuHzJz2MG0exQT/t3rztZ49lJ99KccvnWckqKiZzNM/UAYqlknX7RxjugcybEbQPDn92+3L8p0fcLjtWk6Pg7MhaLnneWedgYnmxbLkeD9LpdyUjhqfFtIXzVwwvevtwazcHPK8Da9QVxwYGsCN4j7WiNnRkpPBcnWms3Y8MblnpFwcmsybF6+89UvuKt+skuhIZwPaXyvhXRkxwbIarfTK3GZOyx+bzUV1uAWLaKz/RRHZmukU379oH2dCwz+85NyGH0MTwiIc6wwzQCqpv7w3vBpnxvmToM9NFLaJi2QvlJ+vz/KiH8Upi70DSLnb88EQjsrGNsx2ikX/2Ho7Sj7KCkDzORgC6lCO+G6D3WbI0wz2CT9hR0laKDxTHZANNJP16IxZC+2KRlyUu0rh4XDG2KhM+bLZxv7ncPOaigfypfYUDxaWYFwaFSckdiWIF/vI4/z44HIxhyJyISvA9XUXip90ghmV4/pv3PNzPXLJhRLIu0az6TGZNj1gfaQp6oe3YnGR+0Kc95ciA69v+yl0TquxyvnyYZp5IsszL4Yhw7XGZ6x7yBRXT/oQttQ1MAXr4DHURnwKLwKqMqeQ+tyGPEcTgnUQbd0KGc4NpH5TPtOSAS8iseuqLK4GtSNLd4muPNwQMSqNmObsgCWQejUUvRJ38Jswe6ooulwxNALcuwNzfXwXHg7b4remlPXjxC3QBv2qctifo2OvP/F35sD4z0m56RWmL4tDQP8jrNoJngsXl/HcS+lrZHBrUv9BstV07B2Ebpy5vUxlipx6DporbmIrmb+4XPvYL9PQkM2XzPnEs/bnP5TFm4JsVbRXxr3QB6tj154Sbqv5dY07dDIakCq7sNEoGUEv/yUcV87ZgGVjQE+YntBgzMm/lY+LtLF8h2CHcOjNeXriHkZsWHzPHXW0ArPFvthSMNY3/JLvnQQdDPQRBOB/5kWdAGU19A8qOBKJJ+0zwNvPRnt0JDmfijyjiUj7xXJmr6Dy7fdSRvjKLvQxn/xZZRXoEQWlPaovH4wrOKdCteWbf+VJkWPQi8IAO+LJiEi0B/mDAbj7UwveFOKSyzGnGe4/9uNy6GaDPzuWQmXFFT4a4JZDC3srcp1Bx2YeKd2YOMNDorHOEKBlA7MiwYlIuKy9VVfbsGmCHSNxfT6GJXa0K13/+iaRAPhJnYGkPxpycSCkanaD51vWQO34P68v4DP1gUiSIc/9jdQCOikyynaomv4EM8txmyVVpcb4/AUjypEaZwaM3cq5aB8r88xjyYqp9gtmYbCQXXJ05oq466avBMjJF77HgIBBlZNOTFAnwtNfMu0XBDfgLQDtENefJ/yUgqu9CUbvjbPiNAioON/ykZeHNgr53k1KbpKOVcNn/KSMXb2rOkHnUqoXfKgYHc23Qz88QSBAzANhAdeNhDtbNf6l9F5q5n9hKB28dvSR6Eq65CrmcM7AGRR3XIhU3blJ7XcsTnPTDp078OEvmfCR9OMTZ2kjDAtk1A6Na6dPsU0f1ZVOHnXLWXI9F4z9WakXaukNwspyPjLKJoh+toNb7QCs/0LSod/w0PGcksI2beMxCvVooriKWLZasal5i7R5kFRWZi3I/IOyjkuhdubBMQsbbV7c35U7Xsbx5pjo/mCjYhb1Y85h4QBuC+NSLUidDqbd3OJPjjcFasNya8zoH5s8FEyYNgrtpc72v5llpwWYL1UqsUZp3svU75JfF1vutxFQAtxVhp2FQDTNHnjInaZEqF6h8KNcG38l2JkvQoKSdEcmLasB5jQaQ0OqdvwqNgdC7sLsBwDTA5fbIo3N+hECQ30vIPZeePWQPyCh2wQOqzX7vYhrZ5KdYz5tuop88qT58t/y34PvxKQZG6vRqK0ADDMrT7zEimYjznmTMuOAnaN2zohbwjEwhakI5KX6sPzxm+HL7lDvk4wk0uOs13QpHT1UDgg8s7sgj6BmSAMBX1wmFmKpIuKnKZQp4t8bmv7o4XZRgewmZNscvq62SQb+a+eDRNBRnz8AK/7VE8/m9kFWGfA1k7YD3sxVUJXwM6VA4m9mcLbUdoObIxZbWr0X50nJvzAjsGwShCPyqVvn/SDbKuTW4b6Aj+/elQMZxT4Ym2H3rsTes7tkvy16k5rtpp7xE1E+kRq763l1ldK639ZKqqOnSfmdDsGeEIhVmqHWwSJrxxVCq4pdU11fJ19wOTRRe6jFCKOZSTcCQIXTUgiOt7DAnGnGC4Qyozd7ZqK0sPMS/xCvhk6BCNXJ/p5fajTQYqs9m0hILEvM25L34avE69/2c9iKtRrXp5sN/i/tEves6BX8RL0jJWjf3qY+G4PRttcDAgh12F8Pwx4wWAFFoaJARpyL2LZrAY3KrcoUdaHkYRv3E9wXRwPPISvhG2dgWJK2GK0OPpwgM4LRdTkwgLfDTzQxVmQwuabZp6OIOfaas8cd//fjfqPTMtbceXC3XYpXTYGdGjHVX7fgQASgpWQM3TGe3rc6LkdbT4iQt0SJlML4cCQxE/YWSTfGU9W0DQwAPYIgcjHHV6JcUPkH/6rGKeExogpYs4GUJ6FP2Jb0rkgD5xTDwNypXaZYiil40scfF5ZwHIFjbYJTpgXr3LZbV9q0MVnzwCWvLfnYrZfegGZgcCY4B51+7Hc83nqLRoJno0FiifrxEeUdYL7VHus9jPPql3Szp4u1EtTe/rhckQziFWbCBoDgTTZXW0KVJ95aNwKqRZ4cRSpZgibIyQB4egZfY3OdbdQ4vHzE2s21NAPxpZI0z6dnCSnk75mLM/M9V9uT0yh4a8muK5DZycNW8AUyOsQ4h9j3CQlTeY3ExNHatARcd9Ban78RKkh8aJecyUL9fK7soBnogQ88cNpS9NQ0juuUfFAjTdLUeSz27q3aR72QW+DkkpmKRaiiVljAWCnADzLXguBdDxde8VftZJF/3lRjx4gyn7sMYI45/7h+S8n/lsi6raT7NZuO6DfI5tWtNUFasRzXE9wRXQIb76ecljf8AFSvzMXiZvpDr1+xu38/pEzzNgAiIQAiJbVWHRBivKMHrtdxVLFVw+/36sdk9CkwTbFDR4AA0egNFvr/7dASwuA3khbWJA7Jws/vnY7CMAqmK8Zqn70FAINSxi67UPkQHCBdsgBz7GmkRfutJaUUah5VWLPGhHDUNhJTNTLnKpZXjkLGL4eVAx/iaJPW3+kzE4/Zf+wrOE5cOwK65QDsK2Ht90o+uu3Mbe+ixLDoR7b19q3gwreMu+WNf4fZjlqa+l6EbYKHdimfuD03ydyMoCz2OKKBwnOIxFD0xkirqk3JhZ6zbHbrBbvqb1n+QVxtzUHIyUu/VTQ1xYXLUkch1hFcVme5GvAEmgBuB8T9W8bfltcJ8UPTC/AKAJTBh2Q7j9y43zVRTP7CD8S9H7hzh0YgRPd3lQFX3Z1dw/pTlTRgul+dx1rDTavz/4eW65uTtLcoSHh9cUidn+xT4pVMZEia0Lyh2SmsgDkSUahqgK3I9ObRI9Z7FAJlF7zFS2dmGgpDg7BIRtE6OKYf1gDhZPhTSUJScTJx1G09Lttt98gyApkCBccf552199mScGfFKAk6g43dE7Mu/sLpHK7Jutc6+PgXK23739Dg0KeUAHzee/ETmjLb5cjA8FxG1xY6ZP3JadKYhzV+oN40KrUYhJyxbafLBXqaAi7Vf7CnM8DJWw/01hgIzUWxBWB/of3LKKSiaaTQFa2MFvCsr5hgOEUoDIkvfuXU4SNVtlXY9RXMZ50PVXq9N2WNGSrVRJaupUTAHzELEJTaX8BGcBeqOuAhD79Uw5TcWNdsvMyjCIbZTZrZxbb7yqaaX/tjduRkBWI6AYIWEEe7ZVAzj+r9a1I/cTrR+Bun/u0oZ0iR7KsBYQMNWArefAIQR2KKcZfN573nCwoaSrj1zRjzFCCXxpaDNrT2s3oAUiga+XXXuEWOsZ+EqcpNj+v5VTF/1qajXzqZE1Ly7kg6QThXQgPpAUZoi+0Ow3S3/KgVOAeruoRW8lJbWzS2yniAE4j5GKrl5wYUvakoPgzE+4pR7/GINWEOlkgCVC9xV1noX7QL/bd3cYdTlg/P/NiKIhSWzm0AxkPehxH4faO08CKPfEm2llJyFy03pSSYp0/1IaW/tyKBGhWDpntJCw4M27hcmHworfIWEWzpvu8ERvBF0Vbo8tAVZiLlsa11aR35EV6xgiRKLT0ZuT0Om8ZnFYC88pTNPi6g5L64qtHv53q407rMSJCWmnYGb8HkNN2YU0hWJz3wLqvbrGYPHAwsvoXOn5mQ1tuuzSbe7IgovMBhNs4WR+nXHUbmAi+mBEtlCPBsv68C7/TfuUgQhiYv8dWj4czRswSuULVp0ZdW8bemVop3oP98Ou6iCK/IU/oH38e4Ji0cUUE1m4LSW8sg8akhp+Tr1X/bSvtzwVLwW5/5+kauO4XLoiDh6uK91M1gABWWhz6uKDbl5Gde0z9E7uey9inDH9va4OiIC7CCXqoyJw7P7mN80DH7UUSRbcg08eAOYkYkylOEuEcUoXqDqP2G7zZKoqJhDEEVFkMAwhI6gXfM6hvqxSE9XlIWMTgVnZ1/AlgURNPal23NWBSWRqkLkjtC2xH/BXDQ33cgjiqJ+UUyIWX5QsYCYwfsduVurWjkwclqiHwbRqxcuXVcbnmmMlyp+4AVhYxGa/LClA86OyQnYLi+t3aJN3nTF7/Sl9m25F3YnikkyzQhAKWv0YvxuMALKp1cTGU/M42XRsYoS/hGbqxEJQa/F+PRsed9yV1hlEqpAqEfArc+cak9NJfArAMPU4iCaxrF+6EoDNQfOx/39sfWyoMBnx2stkYK7FqQgpf0d4C0nlnbF0B+oP+t0luf7X2jcmbOY8w6rQUuUew7ZlE1KS/OyKlobMOo/jcauvH331kxKrY30QeiH6f7xOfsx+uhy/hUyDtthIKkxgVITbqQW8QuphDRve+xuM6BcTNyRbeFPzE5vOWdWGLLphAx1W07KKFuanU3QWK89mFBwflwXlRRiXAEUJj+USOirgdJNkLYTWOLxE/MrklDqEQDTHmztMyejmOV7zxtkwXWnnPflxKxbAqEGAiLWU1A9/pDYDqPg2/QHZpBLRFQ+Roa5/puh9Q8W1bHUtA1P4ikEHVw1LI3siqMZ3jdT3Tlf56bwJyWWE9JVvCR1BLuqhHXsclyjPWrQScFcx5hy4Zu9WhW393d1jdnKieub/JrZoZdPjKYAP+7cyA07zmbo/IwA1hx74Ix+fdJEvlxzmaPUWDRpJcBYuYNSZ8GR6/f8TN8fnM8czlw4mOw+vYYUqAek4gPxczx5x5+XhF6GaceXgWcpxJ6ew9453cv9huf0pJ5TSCnZH19bkW3xSNitHZWZUmNELSPWXoux7oUb4GUkVgTPuI3PtnRk84dRyYq7Ctt2spa2S+d002qU/blGU1gUCAgle4snTRU/KMTYR7DEOsBnm4D5ig13DlbVjoV4GzDtQ3oXmBHIiW6vM3+esvQ4JvE7+DcOrErnyChd6jOl5WDJNSS+g14ZIvazoCd1CZkO72WD00Udoo6A86uzY4V0zTarN0cP02dHlYy/TkwRkpgWQyRi0DTga/cavER0kjmAik1jgjL8p0DQU78asMECu+qDOGbMv3I0HRsaQ692ECqLWW9oBySk+BmayAxrgtgupyjUGSW+IZxuIQtGysWsmlHA5u3yuWvk+pNuIdAGna7G5DUmVqFxStd2sanfAbUfXtr+64zyHHVFX9AL22xocQfvKImfiC3jxC9eg2kTaFVebGOpxLtC5wT7P0AzOSviJwB+52wMKkbfDJ1JVg6+yn7z8/EWaLa6y7RFZhxlhxRqh1mEP3lPRIh8knJakVqXqRfHMKRXhgDsvXrvupmRGhateb6Wox57hYnwGGKi4P8qWMqzdLmLrOlhhgKC5GfNCcBxepAJD/rbVcKr4U1nEPPUmEXUtcBMTmO8X0wpu11nNCPJ2G98snvWjWcBRAP6R3yXrqY96Uzue+cja8Bz/JQVGHQWFFgEeucTHYr3bThvIM6uAo3GzRkJfwHMH9mCongeMVe1JrW13mmP1NmJSqYy+VrOqPnkwJd+ItSb3saEWSR+bMTT7CjQ3nm55beIjMO08xmPiD+APF2W6X8r7f8f8prU8wGIzK3OJT0n9sbecRVPhbEAYQJ5EtGpT5eFRHuJinZTA/Bd3/4DNeXS/WnHRoN3scVIzMl0eTHnGYgIWWDE4YL1cP7DQhSW/8OT5zFvh7JnXf0EkOeTI+R9tctOPySfj+9yMchBYfr56iPUAXa9TYn5Fh4HCfFdSKbRCGmzLn7wrYfLoLTcwfkeImnmYKy+PiiaIIA70cJow4oMcdRUUDl3ZCnA+e8xeIV7gtBhlbiLd8rUVUAfNdDQPHsEfglNm9t1nx8ui9Ds0S+p3chcv2Y/bBcDiAcD5vw1HeiJoa2UC3aGLPJxMLslIVsRx0n2SLQN1zbBs4yQbkFHox3JuMyge6yEkG6lb2D4XKn/aR6RsxIamfg/3rvWyZInVZStWFYbq6BmVfZ7a7r4i3LNeT/67L4vSRJCWvPMw6lQLStJ6vvICaTPhucwia9aPdEBmKJqewG+ov25qdvT7+3/f2ORo0JkZUCsLtB8S8JtgYk2WSAxfZ2WzqK0sQH1QKsNTM4OAwspC9Q9PdltsNmmSRhnjdKoUVN/rVsA2rN2oeFxqmJWj+0qJlvjZPpPQ7PLlscXMuwu1E3wzGpghmMNI2PhGN4xXUt21WTkI4N8g+zKOLx13RGFqtfNQ8n8jHl28SQP2YzRYuKwP0kFq9Uznphbgwp3uTwG0QSeRgFJFtpCSi/noeytC2iHeqCFV+sVg70APCAktVyAqUH0X+Tymg1lsxEOXVAd9iM2b9DHd07vPJw3lFdhlh2AelI8ccRsjgXzr7kjmbKUVNZJG8I+JBD2dWrlgo9MXZAK7Qtl5rYz1PvVpryyZd/ipZgDe2B8EExOVsYYEqVAone3IOnI2VKQszA6fbtdW7FKtuGI684n6j3208TgjVIXXm4RB9KOXQViR+YIQn7FOqcNYzVXBmUyb8NB9L4z51Bq28Hn1J3KaIiIq/XbRH/a5XYgutghyv7lArPV3sHWc4din1gL2R8oIt1ytK5KbNG4asKP/8PRi+1pHIh8zpJTAiiyjb0N8z5I7Yk6zKhRua1jA11kvHEym9T8tPSmHU2qHVfYOwE/0I1eeSlr9EYDQnLj69wT+W9wCjS/UCIkt5/Re9fcRUIaCQnopCAKtroDTVR+upe93MtdvP2yOv687s8L2zfm6ugRO8ADWPlTRyGuEIDz/SGE8glo8D4Hys80CPIoacEvHtTuvWf1JB9WxrQ5HQksvdVv5MhyZpZvSCzVHAxVTiBmF/ncA1hnMXKmpDHcSMAbWwFMU/mHjpEiSetGZyk8zvAGQurrD9+7c0kNc5NfR2rs3LQKg22Ernn0JrHrZquk98d/n4oHF4HY6FK6DTnkHAelebavKovmwKMyS010+reJkM5+nE4yA044/TImLlSrusMaUThOQFgmjKp3kSB2VY2xi2O7I7dKAUK/3gVUfPZfa9f8mWSCOPGbRbMHsOh2/NgmCRZmOkywth5wt+VhG+Gh/IcCtr6GOOBduig+S+XRihuqaD9aTqdJZ5IKbzlBwcDZUhZa9u2XlXfl0YZaY7hNbk6Nb4sLWOkoPWd94C/eopmJchHjZbGxGAX5ABHtxp2lvTxQxbW3kC5oIrUlb1dbgZNXPCAE4e9qLi/uVRVZnUijJr4jm9hARsl8jxfDrIWhk694CHUbpMBBxxz+EXFDLPqWHqJTSL4HRrF3ZMvbydHggI1ZDHdqEIhSsHHvCClTAYkY7SEPtqE3Jm80n5Bi2cVENPCknE0ByjKWvsPbJjhwEW25QnWOHYJEnqtxfE+TcwOGnVWXJH2XEdUXljwPSoDcZrocdkijviHViKez+oJtVFT+EQY3ix649kETAHCAmQ2Tfwr+RA+IX0FTn1egQGYC2YEzjaqB1Iow3mWa6jPQDi/tBhO/hK1vj/mcacdwFDSG2ztQ5YEo55FDCUrBsc3Z+RBFUc9YkvrHhixaQIrOPcPBNg17XZGKkwiKprt9u/ij5O8vyDhlM9+rbPKRVQRw8bxq5se68GkQ0/fjAFv7l17D2HsVoTvWIJbTTwZMuWVJ9A6akzDRp+zOBjAaZOe9QITJ/35sK4NcFzAID5vlv7+tBLQET0v0MJNU8LQiaLzC558Ag7m4GbpXUAYvfN/Cp8pZBWN1DeGjKVAhnZP5rNBJpM64rAHXRZk2Bg5lTFRLLquLVqmrIek6SoVZ3L6/3YbkrvuLp23C1k/NqzDdxBMGvTLZhGQ03f8sJO9773hVGBYbINOb9ENvNg52aU8Z3yzuBcdrL0xZFiOeZPCj9VlVnpbk+pmXK45SCtFpZ0MwpfrB+incJJajbuGSmpfWKVO6Yfulu7iCAhyzXgk4qnmc9s7gu+5+e1nBdXOwKY8QIG4UyRVuM2zzuie2MwkijWsjY0JwaPPkc6UFNgTtzUywFHm8mTUUH3dQewj6VoYjb+TZ8+Hn2kKnbvAHwo1oHiuHUkqIkhAU5GBmQcf8avia9H5jBCow2OtM3VimoYGVgxUW/Dzs2dz6aZSnx9yYXlk4WXuP9DLGTlywBBJHk045M1s9nytkMZFMue38R6bMEgNlReRCvYwhMJQIkAWatkTLiwA/neC8kgOMK7DL6pfQlIt5tJjf4s796zqkG0pHPXpFcvItlOj5FOq6jshR5vm1RzyrJFTC0204kahGjaxQJuLpIaq9ty7nAlcXkupN24czxmauFCfVfULrG1o1cz7eH3zsKzPcfkGB3xO8wegZyVixNKS40bNq/v7ei9H5SrAGGiAKQl9Awv4zcUZG4rbdjhB7P/uHv5HjHLo8Wdej3xxHxsDAjdsnVzg5GrVUAQzmnLi7d086/Npqdin84ylZJVRvAHZ3JMe4159y59IHK3PYuBm6JXq7PjfNDfaMIIJn3l/8VODCOgZt3LiUTPRdrbdXAYYwfF2Qo1D2NuWHBVeyDXliUDz3QsC5pxUBpvHEtPacISSL4P8UV38jaLw3RJsx94WALJ8jO0MIwepA5yl4JryF+Fy6GHYYNpRz/3oQiBlFJQPUt6A65VZnhIXnlGXSsuM6uGjGmKRtdQ1aIkx/OciGwf0BVzLWJuJY/nfl2Yr1lXDq2pfd/zK5QRTiACVp3Rz3/h7AX4fNtQRZFlbcJMK5a7TDERoVNbeowrF1doI9VhNTRS4nVWJxyUIXOxFWHjm0a18J61YSKIsSQtcIUyIao8l8gl8ctDDLN3uCbybmsiPnHuoTpVteIUz7sjNnW7EVHuE3sDtKDwPOMjH/jt2zN5+mmQmzMShng/BXMPs6CL55zpu/OXN+P0Vv1D7hoV51Vwg6g4JaXFRJ7gGxUYYoGhWVdFW1rhhm62n5Slwa3ibBrFRVN6B9xvCXjD+J6tgQJdZ7shZdnoInREG+BgY/9mYhzZto0NvC5hopaQ1wlHyTqs7gJ0nmtNlCB5V/DdEGEuLc70vVlK3qBlPXDgUJaKMkvbumtwSuJyix0Lb72z28o/lG9sOsRfHDTOTzt2T+54KYFIcC5sUq/VAKAAK8hlbAp93MAUdTKZ1gQDNDBdurYJw0r5U/VotUet8bdfiLYYGuFjBh3qzEeE41l/+UnriN3xUVrhyrhm56Yy1QovRG2odd3Vb1ZBsa2Zyt1EFAFiyrd9Ht71LzgIC4DZ7RX37CbJAykE0EAa023A0vzB80cavqD/wNuH3wSRBTfl2lk/fVKysgKfsI9DL0bXohxA5X7llHzoSi7eapImuRAtCvtKbq6lJsYIxwNdgpDsTnjXyk6K6JybzfdhcY4gRjGtz/KReXGB/Czpz4cj1ZlA4X7CQ/DjMGrUJXWXWZIb0eWhzywfb5dKHYjY62hcbiuai12FZ4MHhr5I83nfRwMrHVjki6LdnjP4fq1LyC9dN3VOhyIe8N5cLpoifePoncP7atxMQgzB/AlY7ZC+sp5pU0pdDYNqw3M9sSUCl/GI2Mc4zzGxaU34YsYH4ayN5WcWfmJ85TapwZ6tTTddd2yq3pn/xoGhhnF1DLnqGMLo1wOW/+czxd8KQJm/R2Ow2mjHVRWiOHKFw/2IHzRzwS3fkqHkA5hd4m5tOvY9MR0LlNc+xNbetixfQy6D79Si7R0YxujdmcO3m3LDftw6qnn5MttFF9/VNrerfphbKAVdBhNZvZ7dHvSk1OKzTB1i7nnhtPM0xxyfvzOKsihibZ0a8zo7ytvNLTklvh55spT8vSzRU2klDOfsF/Yf9nktk3kxopZfyJ/LeISwzzLrho4nh/qu/2/4Vf9Hx7tmrA5p3xVsqnBVYje1ncXs8e0E+X8Pz3ZW2gCQVxMtMYT4E7/HImhnHEMbnjh1QyeZlVcnuatozLDygpdBXWMX0PKbyx5562fRocQUQ/5vNawEEGCD5QHMFbD/Pc87lYnNj8aIveXv4FSIYSwSACgs2slBNq6vtc7kWyM3MSTG6kXwUq9sApzQOaN5DDN42bOFFi473hA4Eob91576c8P3BHnx9ORB+wXNqiUgDFo8F8DMtDSbWzH+CXEoras2WR972dYHAK0x38UxuAfEYwNnnRI8rzoyYsYKklJYU0wfN0V/8M2OCaD710Ji+qJekEptqGkXfrJZdage6oS7oYPb6BaLHXKCU6SyBbHSd+CQe5aVsu+y8wdzSKSYxf3i8NgYDS3tqX6XgcFZQ0sXiHpya0wtF4lbw47I8UQiPaBARbAEiIQ22C2bozQ00OTBD36Z0ipEGV3qZy2dKIskbxYJDAI7vpTQPafPtuiqE27x3X+DsFMwy+zIyl6pg13/GE0MlPV5HHdaPw67dNLrkG1Ml0VzrpUDMbQCfVnXZANmcsbBi6zNq04+4PWZAFOfabxPG2oeMdlbLWBzctkwvytA4MVkD5j5pt8LWXYADUDssuSnNbD+/azgIvfuBCC9bbcLNxWUs5Fpove8Y/ovB6E1gf43wgQ9RnaYrTzly/Ekhcwgh7ccsl1UZuHiRUOrjdzCWXpVEfeFO05cZKWBB3RQAPiGN1wa1kOH8HDlfuZbs0sHQlusccDmIfh1LkUnFIYcefqOMlrBHEnOivrlvC716g/IxS8M+eOkl8U4Z1nkprXwEC0bPXi9GVnVmyR9WbPJzTqZBumt4/TCM+Drx90z/aXQfBazRKeG7LO6/UleLhf0dJQAH13I/pkjMQB19kk+KEOz4r7ocU2O4+tve3Z4iH7giTSnlNjH5byMhay4X2GS4BqjcMSeY3IjJPlK0SXf/V8qRAn8cnhxmYFrHMeE5+1rA0/Vw92P14rOpagWybOmLol1oYRsvBCSx1gC7UeYEGrZagWQ5fzA2DEw0mBVVT4fuomv5D+XDf6U5e6jNj7LUx/sQkKjePjHXMgUfW4K4odYQU9X626a2kXuU29wKVK6Jt3UvOiFPCumwcKP6OnLkD10YSuvxzZn57+mc5BTJ8SvGtVPOFxFSyByEcPALtCIkKrP8BtHcyE4DKQrp7FOo1P3InN91IHeO4kJea/XH1OW8QYSauG6cq4HeBtfEyKYxsGEErcOZjlRv4wC1mcg6EpLUpW58QlOVLJiCh6uX2B+U3kE3/jh+BbT+vTqjPfqgI162FqLiGdHpk6PqfWm8wPUJMoNIHKa1UirOsjZJUuyG99tf5cQERiMtacaptu8IjpYLocMuDYXD3sT4PcGsUe1uQ+rVBRC0CCYpNcgwd3THS17zm9AQ7s7HC3b55F6tYY4wfFELMi2n+SwJ/kJQG8FiDDlt7chALi7pMd5HcbgV0z8xGxbHSYI1Ia2R9oZOyVh8ZIBbnGGtSm1KXcz5aiclXFMWafYOSTK0A+ULFFg175+xMfBk4ZENFVUtijiU74sqzu+dWE1krJOavLqp1OWn4HtUphPhTYFmdS7jre/Zfc5HgnaZVn91yFrUNOZba9LERzz0Ldg+V+l9KWWxXmpfO6eX4yNnhUMQzc4n+Uly5Bdr7cSrxPV9xh65ZcTNOZntVbUswr6BppDBuUG2U+WjFyOWrG95wj3nq+bg8MR21NIyHhvlu7Q2MiDJAI97utgI4mLqLU89xli5qfS32iRdFcHQCi3PbkVADC9pFUEUfasyQ6VYkoluXbcpJ3uoxw2wfT39FSnSnaZgddTQaa3RMpuqV18+Cpy9CAUtCDqdGt2+BkJqT0sMVDrkFpNVSGswGIGOHKV7Do44O/J48IncdymYrsd/vBMNUIoatmj1024vSLuEMO1EzP3W2JERWZKxvyMVv49ecM7ut9Xq/sFccFpupziR/PRlmCcIknCDm83fDlvZekOch71dXYkwpR9mBhEBRAeDotBRey10KoFcqhCYI1zXaWOLYsM6oMGKweOGnXHdKVnwX+E0OX7ROYDH150ZagbvUBi8JMHhZMaJGdXLQQd0KtZ30ccniWmCd388IGiwclJlH7mOj6BJV+FyjdqvYBlYlLrwjM5rmdl8R3RC2cNnsKPajfuwCtoYB2dFdxeIuVOGJb2ln8VvR4HSMEzN+QDwrfbKbM+cPJbA9/laS76Rc52eCoX/bMZ8UjQz+ikakAtb3W0o1WaigMpK/en5/SaRXAYQvw3QgG3Y6phSMTyIZrcnCcbHJT+QXiaXPPpEyCWAUUWMAzTkc0t8i+4PnxeFdGHRnfJcFe5tp5563/EePin1EMAEq+esHmVjxa4E7WoVMvNqp7CwdU7nn4U0+KkpWYcLLMoIBFRvukZ4kgiQ9v8HzSRvpAerxwk+2jJZBIoaHfwURMfUnGVVhSY95/TRExqvCAI5DAyiFwdT5+2yeRhDPmLERg7STUthTxI2y8k1mITa8kalNw/Mtj5uv9musSOsKX9XKlRqL6aB5nDj5VqRf4wmNYoBqRAxRinvdFq0rB5KpT2Fe2E8CjnOrIL4hmC954IU1OAuuwK4hgU1hM4wmHnd3u3BtPktfHXA7dO7BqmnIAZ1HZ+EeS60KOsdkAecdHr16DdJJc1sUtRdfqX9ileWTRS6sjdnR/SCev+OtGYW2vGZJvLleniy0Mir7/E43sIc61ueDTGkZXg5IYX8wX+57Tmwto3TrAo5IrWGevanQf+6y77ZpO5iSWZUYYI3lDg8WgrnOMoM14c1PkQ9/PE3PgmZyQJamHL9z4hBGST+quHMOl5DWhv0h7vIwG0E/1xEJtPc+euU7mvbBSUrj5CjTJZP/upgXCPHkDlgeUheNlDacQLbVSMOYPOX2XVUQZVseJMCSf/rWohUwxwGWIiPtDyV6msfVI5J934zR0r7ZTbq7wo4nv0jySueK2EUflY7Ekbh7RtkYw2EIxtkC8aJ6bo/Sy64obf43c394Mhs52qr7n7qWqt9Uud5FqD7LQ/Cyb+KwilEHYGaDTNqJ07+rsx32KivnhML1hg7GuIr/zVgFtBIHiltsdu3gzGcg02z4YyBFGmQGos8lifVSmZXIlFsks32AHFAhSlQ8kEbzu0GGwGuRPkMFohJcVQgvgbuuJa6FEsaehe0GOZ7q6mBI5m2L631Nx1vOCQD5iQnWGSKu94KAEoabtXnrBv61PWltQE9jsJmyh7nlDq4dxPbZilc2PcwYhf64D85C/B7lOb6wgibZqsArnrmHmn3qQJe3oia/MBHlTMXZFWDL68mB5xc5DGkIPx8Ca/y4ljl7a1XiUsANOpizFl39dp+Plhj4FCMHdOeUPAabREPQbRj3TdbeNaNc46Cr6HbyXx8tvAYAoocPa7lBs1ncKA3wms/Bv5KOhXa9LACpVYegqhjy4ofHx3ACvecLlUK0L2v8LR/8Qhh/vKmHXZEztwZ4IIMl+yHUtvb4y4k+a7k91bGdksNRuX5UJKmkPHwuOFxaxiy6BgBtNTgfCoA3WrB5XDldsS5u694cfT5g6Qh3rGpLGfEDP2paRaYayl4SFgQnWm8crSK524Guc4sxg1gkSeWrqgu3k93OsLSl4tLNXkKlIh1GvBwh2EWyjrHhski+YYyLuVZ3r2BubwK7qDyj7KdlLzATKanP/f4mST7sgomWisr84nagZWpZNXJGnXvFHCrR+CyzVCUYqINE0642fFM7Xi85ToMLW0DYIc3khrlHauXoyTVqPqoIsIHbJPcktC6Xc+eE0fyOsNnyoSNLeqlLzkQhVimQ8BWsL6nNaf9gFOxj0TEdHmDYqZrMAG3JHMaHS1vND9GXWmrjrZkDL24tTcaT9NRC4xLLdE6x5DwxkahqjbdpefV/jvjiWKTl2NrERDD4VobRPueBCNg4wydd7YAHFakyMpYDvD+SIHrc3f3EK/Jz8s24rCvBAT2UPqif+7PsHXgLBKhY28YDY8kLVy/vlVOMyujer6qjnEpwc20tJkzESLmEMR4CMCQSJbhxNU/OKDvRx5LsiWfQ14RBYmH3U1IWPiHrUt1m1HwlL64GRqGisFnNAxElIPPSe4YaN0csdONv1qPIcpwVwozBduFwXoqXSCsdRLatKf06qCGsX+G9t8e0GppBB/qxTPmO1UR7N/bVkYD8HA5B66RDIDHhsnu6m8/lQRbaz0u0IjePOahCxKmw0JajX6gh+G5+wESq5Idx/DpirDYca+l8ltYrp3kP5TOsaKPKvKE7HUexgIukszAtWX8ycoEPN2aqXQ68bNIFFGJTiOJTQ28jLJB+bpZlOnnE95wm7JfmZCPbQT2MIC3NyAI47MV5gbsVkm/TRjGF/yCKpahkZ0pcrMBx8WOfAcFU0m4vqCoHZAmkFKE0gMBRucQtMztD3TjUh4HMRmUVn0YVex7qCt3pL5WrqOaoe6aqlzJ0o8tqxaXfbIK3dT9LMYBkjr8GkTwExdQ7j5rFr7R8wc+FHCtvpn+wxonxz2DDSv0ogZ5yJLbEoqcLXv6FcIJnmKfqXU5VNcwcv8z2oRao3+jkVxeGhCK8klBWSNH9ZJDYbrEl9o+cFqepNJqy0/u3PBHaXUAILqgXzNZBNqv/6jMOJzpP9VZX2lyo9hC/sGTkabPs7q+9gbwcnAGuOZ1ojuOprcGG/o/cFfQ/J1zpbS2SXmM2bpRD1TWfQmHNRU/hJqQhnDUJMMBUzEXyhsdNz7V85f0eumnNDX6vwUAN03fnK7WGj1YJPMC+mjWHepuxkzxHXWo13v7QC+5qTQzj9WYzEeBiK2XADiOpyRtW4nvPsL3zEozGz0DZqtSH6evA8vWoyoPKAb6ZNakre+VzVfui3pRKF29TWOZJXHK/SrRf2Xp/+pJfonMzk+kLtJybgW+e5I+nwMyU4j9yddr04ssf5r/ACw80MP3P3KpGGx0KSqkVytr8Hr6Ompw8VXH2XRaDeDiUkXtH/XJTqUMW8FAGcG1D2EKYQk0xmwuu8xw0aTTsWMbWGYkbnQBM95V5gk9cn7+EDSqSix6x96pHKU5/fB2i35MM+QWQUIHyP4gWa/RnAJHt1F2XrO4xaFxYz29ZeWSRp623H+er1nfJRMq9llv7jcXX5vX55Wv7FRvE4VitH7LUONB/ZlfIapcPbnrm4GnO9wx9Hmg6nXn5+UEKmDUglcdZdIQ/TP0vsH3N/oQ1pDzANFaMbi036yc7wcHtYPoSn06RcRdvPNagNyNIlRCzqUVWDuVpxDtxWeYiMffcb41cxR3xoK0oE90zbXTM0PBAW4fRuAOj67E5uQKazC0wqH6RWf1fCXAKfudgCEMia27njT3NST48U7AFpNZsDY1o8fhaACpTwQNjY7m+Z3r+BDWTfqWdXAum/BQ6LbT76w4ushzFYov8uiT7ayD0um4vClP+omfr4b5f2juKPIw8RGyw6pSIayzdhqsH2yeaX/C2HnCQXpKEJmJxDOiFr903Uh6kmMhENWa+3stT5bQ9I9ZqVo1L4KAIlAvDS9k75jIhsv3dEVmlLRZsZ6YNxMLOd+BW39USMlzNbtfkhR8BJs522ec6a0bWUT6f53MJ5TWKlxkrbYg7kkUnl+XST0MgpxIxYb8v60FAtBkJ33f5iS9j7so9EO953XVyZRVbsH5FDKVb+8R57kkqcvfbzNoAqMuVLyNh3BGlgWJNgmIkof308IteIc5IlYuZ19WKhcOHzC1ccmWAuqefuXKWMGwEaSAX0H/T1gN6DU3a3HOmOy4asyCtgZACYBt1XN0jblhlKxdPUxcO2TxfejGRwhvqEl9RvoxOVKOuzdpTqRw+jZdJzDOHVP9t0itZrQ2otChO/7j11G0X5u7Ol6t5/bAcL03DvvfrWvFDBCnwYWBlag/FO58CRhLUET2xImz3dul8f5IArc/6R8nTDelVSyl/tsoX9uw8WzYqKX3mboR52SrR1xQr630duGKhC5mXHkXao8srw7i2g2uokLJ8lHPKXycdn0lsCf96o3U9xWAkDX/4Js5+izikVbnyfQ7Gf3VMdECMWHe+MnCYQnzrQBg4LpPNr5XakCLQggle21PhiR5zfCfAPDM0wP4YN7RRsEo7q0iLuR/BePiYHBZllO/psFrQLYFyoSF4jERJ+kt+s330Z43wniWxE7fd7UR1mGHN4eKa3x2QY3D2njyZcRfd8shYMmuMzQRCt4awtRIWitU3cEH+8TJDyXB8bBF2FE4+Vz2wN18Nj2C1hZublT7tg5NXQ63MaxVGgSwr8he/NBhjF3HpEz5261K8z8NtMgyXwTiBVpJxF8whGBEgwUQ2L3U8TMEFP8ZnrG12KFW5EAclr/hilBI44hzaGFWOouw0UC7AX/K5QvwoG2lio7IwWwRz6nfOWV+f+fkjpv8OM8ahfTtfVT+N7seJhhpnLGQwMJBZ7Ca4nikUyNlR4h78/iOu0q47238aUjilsW8xSCBgrTZ1UadtKp64iJFvj1bqjGzKUMKHmsXW293Zpa3mYdhzz/nm19m0kgbM4SA12Y+MczHuBkL0qLGLG/8wJ5l1nxaBUmGqKrJj+sT2jtT7T9KTxx1TqUYr/xzik9arp4zQr18jT9bmIRWZDK5TmEF2VrKCDsSk8GXpfHKlwbKTlNI/Wf8OWnETn/bNdi4JpGPg9bKwEql8HRimxYOKgSVl4utjcwsHfBwAUWv8QDBTkJ8g0w33OhGaNPjEGKvagFSWHTB3wmL+DxJbUCHopT6CCwamWuCV/6igSZGBYd4WXkEHZnaoJHq4KkErLj5BiwXyEdLJN8tivk16RsAupCuUDqPW1sBeEWdZEkG7d/vD7SpzP5bx2GdWLgQS/54bhbgJq4kQj5/HZa0p2e1jul3ZYtzxnq6ARvhdQreybW0lhBylVF95w/K9U4dUpf2znodnveJHs4BnZi3xbAjgHCQeN+DZJEY8slBkp8J8Fy/0m7uwEv1n1s3dFhitwWi5RSzTsrj1jX11rI2+J1Q2+yzyuoVtHcXAl2QsDl6EfoXBXmEoaY5qJiTJyRxVBo/2Zukq37PmHm7NdlnL/wdB7+0wODVezltHKPkmiLcd87a9tKMzwp/mBMqbBCny6kH2hmRm+EkpdumIry07xwluAyOlwYdI1lpWy2YahEOGtMJAerrBggGgVAuFKz+X//dPYHncNskaHzcU4PGy1yxfp/M+avGAqs6qg+dUN86fzFrCQ1wfU+09AUOCRYiLF2R03bVaMnO5DBankcbcMnGv+O1hYDQL5yZYhb3IWaTg/phpdvAebCvTQ4LhhvjJb58cOk3qsMhLyQ76OMq/1I9vV4scruQaPPAF+cNy1lBE7fEVcZNK6cxkX+mf0NvchbR5lQmza//ATHi8hmzkays3JNSc708CspaS3pOHw8QZpl4Dy0a1Hr6JhBxe4Y7CUUrfjL9WGsNrTjvb5TLKEIjmRfhFa4XeqmjsTrIDny9Cc4PIuhu4dwKXvrgQATzm4J+VKrw63sKtmDk90X9iNEJ7v6jKqdSjvZ4r+UYLbQHB3FaQj4LurWlum65ZUmvKZyF5Db03sdV5uw/CsfbOfa4WoUuY2jS6rLG4PIEiEb8ZOr1gBgyW/u+u1WCxXAVmK1zDH+UXix/sZ2t85/mUSNWajpRo6dIlzGmPsMnlhCBbmWTwM/Y/xM1TFQ0t42MLdz7OVCCXP7BOrJbfVHtGdh+b7F+bRLRhEhYHWf08ctiXq9m8rdzGMaj06dN7gN8UsyCDG8PoegrtOmF+e36iS2xq7kLzCP0Sx4wVjIHkbh6DvsMHMSRwCmGHCUYxnZhGxAs/lciZ4se88CKbJ4unJYxRLZEuCbthHGmN0uRqN5O5fHUn2fTYQjQqHNm86Ri8M8GWOQvi23J02D1G+HkilKEEhY1lw9rXzN2cLYUoNGj1zbYkHDok4VgwBUpANsMhZRMF0fZxZ2O4e4J3PGuBeGYzZLxAbIqFtx5r3O4DH1sWp960ZbQ+VFMuttshlpRQMArtO0P16iIft2xEF9pFcErfhlc4ZLmfcCgix2moZ29UZIDNrAbZpi5VZUA0v7VicngAFc/YihcKLZayD9DJqXKDSrf/9pUpxaQr8kpTagw33ct4zZsJw7NV3i2Q8xCK04h0SPq3bZx/y9EsEDEVoFf1xPhUqd8QRYTRk3SCUWSuPPsVzjYlTGwetUX9ZHOfzUoVRpHXp1Lp51K/q8oVqxMxMAwT9ibMQ5uqnUeCqhHrjXSh3Cje3IQ6Qsr+YNRaZ1NIIj2WStuZ2lxdZsu3Oz3T6CvJ+AMx4PhSeL2zF5qPafTcJPQ4s1TEeSMfTI3CrSwC4/5VFcOcLQ0nlLjjFIPGptdGUqDj/80/DSeNsoXhIwPVB+S75v09Gc9VO1MbgGekZbOV/9ONPdYmzE6JJe64msh4qo7FhO/5CJld+34z23NOUWK51PCG9wY+sQCfrL3oerJTS1fHkKo50cB5dJj6a8RztBaSuDX/tnFdYYmiQm9Z+JY93B5bbW4mlKdOzhoMxuewC9+Jw3/ZjTrZi1MPx36zNYqbKYkIi0Dl5hFuGxf5djDBQ8YNa6rziq5kyzHBKlqkc85nrSCbMMSDQZe+nE06+fKdNwC/l7HOlBYrlDLD37y4ZwuKvxiBRQfdOXNI8+NAr6xV7inzkAPMzFvjlnVP4tvaME6ZSMdcnj8uolAzD2hLGqL8MpG8hh2Cs81eXp1SBSQxis5UNW27J/kbTcS3ovuiyokQk8aUmzFFHW53sbBHmcgH/V/ddn6Ux4ifx+WUPKXLGeuuI7x8LL+n5Bq9j6CwdKAaNQxqIAAdy4dvGIrPDBo1NnHUOgQ6zYiFKaJj2hu52awxwbcXRaWyHgbM3pBot5hKrt6ERGzrmuAlOYzSjHZUZssL12nsY3E2aRfVS0iVZlC9AWIECgRe7nuA/bJDsX1CanUwW1cKHTeMPzuQsDklpL5cS10iecyXreAElZsAk4YAMes6RpzZDWsHzv/gArduqn/T8LQhJbdrnTIDNELjtPHT4zvH509y71JE9VrB8XO5hNkwcybwtlX1MfZZ3mbgRZ1AzYlqfkFaJZKAefztfKinccoDjjEEmAuuOegmMrjBGkmiF8cH0wo0CQEp5rxxfdL/PL+UsUR8PYnfVG2gAwAKShuhU79/O+Uxc1iZ7JzGf8U+4UV5ZDo6IHiGZiUMTVzkAY4eOo2aY6Izu5qgL3T4WGTHEwMs58RXRoVrBe/PrS7IuviXRp3CSpLd9bGEHlHyl0+Gjfiod9iQgMATLdi+YlGlJmwY0/l3Dy5S3gu989SbPkbF3YUbrg1Zxoh8fe6iQofPWmF98aGWT/a+a8Swbtf/VbpbKF0pG2PBFmlFtyfs1XcYz0PAH5HxzbPUSVwh87i1ihS2cnYAL9MmFMasB0hb1t9yz5m70Npye4Ov08ImnwFOmE8B1M/WrBpaOJ4vYWmul+hZJUTXuDwsFBZAe81bUsJMOqCe1G2OvF6BkocCs98Ia3TxLmzkS5TKDDk5DpdG0CvyVtct5t1ZW+GWFxN0jm7M+LCT0Ff+6RGa+53PWc9zpLU2Jdy7Az9zn0Zu5qfQD8nf/JfDYglsaH790Gk9oU2ly09N/FY8lUflzue4vpWXl529Xkx03br4Bmz820cePLxG/XhczPSLCIyRrXgiKH7eLhd1ACrRW6F9TYGii+DfU+PAdW0DzcZp54uLBVfKGAVhViJnFVMl0j6eqJ7XNTJNyLTPGetXgaf4jmsfbIgZvjZ7X9cNU1ksxc6iztJpZmCKfTZriiYEHLhmg0Wr8sUtEP8JvN+6KJSEVnwUgCBijx6sMEVtLL7k6AJL+qicFR1d3TR4USz8CxnPL8J7xKArc5vwFMTsq2828m/ZNffiNQVHZokMGgGpLvAPquADP1b2a4kJWHZltipvFUNK3Zh+jERtB5uU0klsWalfzTIu2fmddd8DiLkR8SQDiZyefL/LzhpxeLe0QMOrydOwItOHcverMLYEf2/6x+H4F4xQCFM1ZZOgGzXC4sJ6xtl3A1Tb0f8YCocUbHBXRFpDeQ8HwpNK2BZMArfytYblMEvpIozCeFnEuv0weXw4HO91w7b3ZAEsAnuIWdJXX1VUVCTRrjcj406bCXslfb7PxYrAK1OSA4bXgEslQ8M+V+yhLUz5cGxC7U5hFtTawNuGpmiFPDDHOepJJkrLLHEkH2ju+iOM1C+zqcXSK2JJtKrUydnRJerihuwJzwqHHrmcVJXhS0broDHquXaH9UIV+2uD/HdYj/Uuu0jxuaUDZG/aiXeGFu9WzqXoyLHhtGqn5r2BLkr7uSuvOMDks0wH35mVM2YisTz3SbfYXaJ7ThVOz28+zVvGrOhz09bk0Jl1yHBTPmJTFiGXj5c0S1U43Esi5HqBDAIJrxv47XxLQN5UaN2RXkQxYfYdiagVxKzSaPHU2+nDcWyigkkb7GA6zcGU7afAP806BfQdy1DnXWNbdLyIIDvij8nM5WBQBAynCSRBcQdg8N0o13fA98ETExJc6+TjdaBzBR3vTcodXvzDvkrmn9xlvID5ODc2939MkI7+/2FKPLbfCpUlYE2HFVruI9btN29bZuev1Yz1SMovWXQMhZLQdut8nHWoSle4oXX27lBfNu1QC9s2ZJcA5BEY84jlsFu/+bJViG1PJfYww/U7pULgXPUVmmcXmgP9w92OihyVjXoISmjrpyWJ17/z+XHXKn9Js+MFOcbDyxubo4WlpYU5DqR7H1KhYUpt9rKlQfC40K6WTE4D1LrrEEP40BDZ1TgHQusdP+k7a3JT+wstEOwLrhrFLTcl2kzrFhPuKdfRVFdG1kiz4fkm7KJsREqY7UQlhO/kCEwGFHPLfJiT0S+6YkL9g30DHYE8GOfdLaRjoTCsvvApgZH55JCUSxVoAbiH8ylCKpenPUwGqcYgcHfjbLWeqqX1YmwtXpP0bejSlvatrmY213TvFuwKxhTPXzF5J3GC/eETLloijv6yulTqAYRh156Am2o1IoI50+4bTOIHj7ESADJxD6KhUiE6rfDHC7T7LMnaXFFxfqNPRJL/B3zCC/rPYz/rvHuK1XVVL0JlRmDnCwWsmTCxp7tIcVR+nQhuhNS5ugDYEHNkSBpmaAWQ5phJH4fr+xkS+jen/Rm0/0nZo6tWGAxbfXRe1LE0mZMpvEOi126i/YLCaGUO7OhVVTvJzgud7IbqpTc63cr9crhRsL/Uc4AD55Juem8s675AoyjTCDH15+5plL0eowbxJrKcmq6ysBlifm33FQ4QyBJ4Wj21dEy4B44wcNR9DQ263H2f+A209RDGAf9QYkZ5SOWOBu6sfQ7UBl9ipV+S6TE+YmiVjnhwPvMO19CEqU93hvrfo8i7v8PWLhT60BzzLK0hBD+wWTE0jWJYmsjXoG7tKB0fme0rlDoJVYTJRgmW27tFrw729FXEVRGD2WGOnEqIGMtu249gI6qFGEVq07f8eAY1mb1CCYyIRRi4JEzO7fDmODrrsW1M9evzmFxmXiG2oNBbPChq/dcSBq7IlkZiYUTl06ecdWliXy4U2XERo5PgZYs15QMexxz51OxRP9vWEGdIQk1BsoIYFkD/EWfwNEWM7z5px4SRLnpijb6syxjwuSUhoULii/CbpXYT6OQqA3S4Q0k9WEnk4O3emyUNxsLY96nCMYqWNxFl5iR+iqYTGv+LS//Ue4VlSlQKmPau4uBwk6ErmuZIolg+X3BdwsENCEjwwME7d6PKEgfthRUSeSxRJqIdoaLx7cdv2GrQEJWsYaQ7gT7nGMM+jsGZf4o634JuWjvgga0kruoGTAyU9pzxkVX9L3duE5Si92BV80Pvt5dovET3Xev2Ue/tySRBrqzzUs3HvtNhUhcJlIb4plKA1hhp+PWXytVuSmgmhQwreUlQKu3t76Egb84TCn8mK9xgURILXuJejIulciQeEfe0vzsOplsKo9EKy+l8JWjWKwO1KtHdq2+SdH6IGNuAh+9S4VrsAkwUHt6QA/buuvuLXVoMhpcKo1jDtbV372YC4VKap/RrPV7lpRqMq2EIHmN3JIRAvMxp4riUMmrOhuwiRpA3XRPg1W6wgRsv3THAbZ8qR4fkb+DOIl/acQeyXEmtpJH7kNJI/We6L5zxDcI7i12F5Yx7twDPAI7K/Mx7VlecLlmj/Q3jVjBfNazOhOtuzYNxNH6hdWd5VKZR+2UDaLDJAO2VYS40tdEQ5PJR4xBKRajqXsJqQ8ObNLA2oih4DWqk7WAdGwUoKitmIfia/bLeTCus3he+cRtp5qPiMTNTzlrSDkkWnJkmL0ehoQ6otpTPcCv4JuPrbNCOluILnMIShhCxQACwpGjwRu0Z1F36f6xCxshFwx71I2mItjU2gma6H73+mTL/v9UbThJ1iIS4mlCQRtMZD7pp4km/uTx1YPQVOVarKRCSL3wAO4u2cd4iFJ4GPbnZyQRmxXW6wUE7MZgqQ5FWiJnnwT4V7ROUSWj+YYZoMHonerRjni1kUWApVethiqDYV0celRw3PDCrj95mSQcTxAZQCtAn0as8lNVgMO4aGbBdMWZicaWLhvCc7f00bNZNqYA07Hhu6omcnM7iuiJbuCuhcFzlf5AHaZtekP/XEjlbaq9THH+ZU/vYc1m+bZ1ENg7gGQLaXm20kwaO3N2u/oQrC1SI6ND1vhXpxxRwePTj7/WQzbq6gGNjCrUxLA0aOYw4UXhibLADQ+UC0VyKh7lFR5cAE2gX2N+bhFHmWswqoKECn5RroqKwMS8ilLNE3I3XflwBWr3P1LGP25pNFSNbpqM7Yf5s7nYdSKOtyr/IvUiyZMF0YU9k2l2LvFypioozpPoktpNjS4PPfTPd6Ooi6Z5KGn4CBV6sepGHf5YtRwEt2NjGIscNZ5ZHs8/LOi32oIfXMQQruxPcD0PpYdO8AOY0N3vtXBzduwpl8u5+QwmnVrEkHPxMw3lj2EdrSpCLaYxB+Y9ixFOUKGaY4f+8iTupaDcHPZWtUo7pm5sB1Xv1zetc2ghtDRScs2F3i3NX3uuY2kW4Sl0rqcwlSU/twVxY5SFH1b5ggdDiXZA+vsa3gDWmWrios5BC0tSdYWuDmIDUJbr8KwlM/I7tWIKE0FAcQ9N0+8V/BOBvEO3I/CpWQ5Ay5cqPYxs6dRLWOwHpLeGMRN6gb3m1zG1AOtdWT1SHkAQ6TzargNu7PaZg/RQIFl/0WDqdwTrb3d1BHgi1P9Wo+PHqCMyTwxb/zNTOsnkc5aB2YoeQRM0JUrKKMzMHMOavj9OTc/kAIE68E2VCuNXzgCfLA53XrizcYXG8yEwhyqbcPh0eEdC9a/W0rVi6Z2IswcMWX5FPv8liEVfXKUqXkmv1t5OYMKyERp17WHMw+pmkAIpRALz7Fn51ty/zlIK4myraddjh5IecL2UeeBUCFNWB7GPNCF8s9pfyfTIArx0XzLjzU5tMYkxVA9I6jc7lZ6Sak6kohNCM/cY9CFd8BhuAOvv1f1n+ISA87OY8b7apESf60WBm5R6d2Qwp8o+oVLyQkrQCsumzgJX7FvmDxeMJVQ4G+QmhN382wqCdUbyDvuGc/89eU97WvJ/VKRF2LXDgTnmw4PE+KBCAS3jW4Vj5ypfD1SoPfFmnlHlpgy/m50uNOmSqHH1jvgvsM4jt02bODhk2/2ga5e4uHd2H+3n83SO4moeEqPX3FLGCOHR/8GVxS6XYAXnDaiIs+7tsHJrhsoQKmJGsN2zgx6SEmRiG/zzwPQFOl9pPBOiHgJxBYgIQorGvZlODUaAO+wO84z9H6gN6qCI8l5NvJBX/24nHJSX38B6yW765cW+yt7OJM+Spo8FvhwlFA2SCKcjDBO3DZr5Ic8R2Ykwii+cnlPpLCb3P9AMTKp1kMCwexs8xWqjTwmubXb+3nhY1ip3ACET6S/xxGRCKpPpBKQiqaEgIRsWv5YWFmX6EC2OYhPKi/5VArYNglQPC7bQfkCM6zz0nWZQJ2aFvs+h8O4o/D3SavHyDN6iZYvC2TcLh2qJavPC70XS7m1Zd8ckiSjbH8KRS4FvjQBqjhm44aWL+LNyx4eW012MJ6F2CQIts/Ejiapw/yJIhwDD7sDISV+gDPbx5F2vlo/DGmSfTkjenhUDpy6Fp+N6Z6HQRmLDUh0vSlFHVUyYu8TDMa1p7eE++yHY3fBP/cVvpi9V1nUlFNtZ8KFJVjtQmdLxWMbqJw6Sp1HtFMU8csbix+2sxehdSsD/edGhn4s/yWLw+WbNZ3MOOuiJamm8ThUa3fyTB+S6dvuIOA35h0lEjU0wYavoDc7tJtgzFWXLEsZ8zdYKgJv04lFSq/oDvQPEZLw3K4swpUgafPQptAGoUqYL/RkzLjSa7tfDZ+KoxJJitX0OcsyE/JXkMnpeh+DhRACPPDLuQGVQzRQbFvZsRaxywiaZ+btePDAQRbD4QKXJLgFgHB4d0Nde2CZUDvNrW8c+QYl5ewziEZP9xyb+3kq05wNA9SN8AJ80aH5fiz7uRf6moPQfvR7mi1qwAMQMSA3wPDBzVMcVTNiGUIlIrDdREJEUgXlKz7ADUO/VfzqWYkW1yToYzYMoqmGbJcSx5PQ500bvtT+DL9WIlT1B5CZuX2wCq3JZ3hxY7QUdWfOw9GjuNarVVeo1wj3sSTuWBnUHZOZfllKuxrVu7UgVw8ezw7IllLsMnksL5/Ljyo/03a7Z/7iWGQDvAW0fIgIYn9aAi2svF2cK8f4zXJxT7OokkqEnAetdCjUu51mH9oQkF8KOISe5CgC2mEhxoHmdVCN9zEADdwBoevnpOtjHo0s8N15aWEZnyJOGXwvcm1ol0LYsim1fj7nK1u7uig3FHgpn5h2bgsiH0L23i7Ndvr5eqvtznJNcfxtC0wvULX6uXieXG6sM+QiwVdzH8f3Y00J6Te/Cz93qmIRmGuUXvW5NymIRfPMliytFwa36wqBZu/L57cIU/RScRTcsCWbtFdDHMs8EMFMlXJHxT3j9vTabbxdou/dQdXVkWFD/7y5tZPqCWheHd5QgJszag/eL5jj2015P5Fq+v+RdQ6B/BZ3EdYdLbVfNnulf83IVySksbmHHSMRuODq4+6JCF7GInRobKU+ncFq68+I6N5bY+SMZSJuVqo+fh/XMPKkTZrZG+0dsjUKZf0oCVsWHKIh5Ku9RcgzPLzQUhbXAX3m9IrVZuL6cVSJDsVq2pf7Ekf9KqtNEsJPaHS+GHSQI2CwVm4WxpPa2OnGuE4il1Ox8zdV+PGQoBHyL7H6DExsaqXjfsuw+IRwdLeroyYmKyWZ6rOUqB6J+6zlwqiP/YAvF5Uj/ENeS+V8bZxeqrery4WgKtuX1yXYJp3wEataQQjszkApNB7hv2Q+uBS8mipivE95TOqtWpZwJvWdBruwRQ7e33v91/0oDwt0KwpShFlLD1DS4A+lOiTINRV6v92QNOFmeWQ54LNEV/XSas8HwYUris1ToT5UDadyupkkZpBYHQ+loq1zTvplhbnKmJYsu2/K74XkdAz/zTarLv5NHpleUXWIbYE4XXPsdvN3vs1u7Stm057fd665ncVQAWt09zd+Z9tNNV8J3frvWNWjWn2RlO47kgIb1nEIZthpdgM8aHqnTOcRUPiY9XSThq/ulv4sFWbaXbGx1oQTbBWukONP9yNXdNvHSpzJDa/Ex9RDsXXqzkGN0whkfY2FiTKQm9hg3oYY4ziJYfzT4zakPoJxECcT52rH9SqxY3fqFxSPrZTgYXS1JHEptBrX1Kw9bvFCfRaovxGgC1nGP/OKjbZG2PfGTpYFXpwFoPGg4s4yXnSPrd4H2jOUFS6ZibbFBC4JZa3FAond2aAHoPrEoN130VlXLpFjrXCtDqyO11jAOscklygTUH6s4ibgJJEGcKXaBcbEnMSc8dHWqw9NBh/dlpdRNfOfQA6gCj2l9B5HVsQTdDbxL6TotHZcs1lmfcF8YPPHa9wz1GHHDn3nq3m2lIS18w4hpEhM8DZMCHuXkPUUQpmvabrYyRccpJyd/kutCFGEx6YZ1CqQpCpcXDn2JQ3ypQvhfIZTcmpHvIeNmQ7UEKa26+exqhge9LrPXl9dOx3RXCMsOGRpqaQ/M0DR0/IGdHz2fVzhBNzHb9J4H+ifizRzljQW+jmON7viDVOX1rt2dJ6lA8UiTKcF4Lwvu7Y6uTAj3WPVh1rRgiVkuH50mr8I8h/n9AHYG2Vgz5aDDA0OSF2PVKCOKcxId3j4MloIfgmwJtzAa2QlMqg8LOk2GWqYIJtfKrFEjbwvdmiZKhbGi94oK2KkzNTMCQ==">
            <a:extLst>
              <a:ext uri="{FF2B5EF4-FFF2-40B4-BE49-F238E27FC236}">
                <a16:creationId xmlns:a16="http://schemas.microsoft.com/office/drawing/2014/main" id="{3DBE1CF9-E2F1-4763-A2C9-645ACC67633C}"/>
              </a:ext>
            </a:extLst>
          </p:cNvPr>
          <p:cNvSpPr>
            <a:spLocks noChangeAspect="1"/>
          </p:cNvSpPr>
          <p:nvPr>
            <p:custDataLst>
              <p:tags r:id="rId3"/>
            </p:custDataLst>
          </p:nvPr>
        </p:nvSpPr>
        <p:spPr bwMode="gray">
          <a:xfrm>
            <a:off x="339724" y="1759513"/>
            <a:ext cx="11531597" cy="4525868"/>
          </a:xfrm>
          <a:prstGeom prst="rect">
            <a:avLst/>
          </a:prstGeom>
          <a:blipFill>
            <a:blip r:embed="rId12"/>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nvGrpSpPr>
          <p:cNvPr id="55" name="btfpColumnIndicatorGroup2">
            <a:extLst>
              <a:ext uri="{FF2B5EF4-FFF2-40B4-BE49-F238E27FC236}">
                <a16:creationId xmlns:a16="http://schemas.microsoft.com/office/drawing/2014/main" id="{5B5928D6-5B11-4062-94F6-A94DC969186B}"/>
              </a:ext>
            </a:extLst>
          </p:cNvPr>
          <p:cNvGrpSpPr/>
          <p:nvPr/>
        </p:nvGrpSpPr>
        <p:grpSpPr>
          <a:xfrm>
            <a:off x="0" y="6926580"/>
            <a:ext cx="12192000" cy="137160"/>
            <a:chOff x="0" y="6926580"/>
            <a:chExt cx="12192000" cy="137160"/>
          </a:xfrm>
        </p:grpSpPr>
        <p:sp>
          <p:nvSpPr>
            <p:cNvPr id="42" name="btfpColumnGapBlocker294957">
              <a:extLst>
                <a:ext uri="{FF2B5EF4-FFF2-40B4-BE49-F238E27FC236}">
                  <a16:creationId xmlns:a16="http://schemas.microsoft.com/office/drawing/2014/main" id="{0EED2B47-C0AC-434A-AFAD-46E47669A3C4}"/>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30" name="btfpColumnGapBlocker881211">
              <a:extLst>
                <a:ext uri="{FF2B5EF4-FFF2-40B4-BE49-F238E27FC236}">
                  <a16:creationId xmlns:a16="http://schemas.microsoft.com/office/drawing/2014/main" id="{6C01E442-ED25-4B12-A618-B42D10133A2A}"/>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7" name="btfpColumnIndicator879819">
              <a:extLst>
                <a:ext uri="{FF2B5EF4-FFF2-40B4-BE49-F238E27FC236}">
                  <a16:creationId xmlns:a16="http://schemas.microsoft.com/office/drawing/2014/main" id="{F4252A8C-598F-444F-BF57-7C664E35B3DA}"/>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858667">
              <a:extLst>
                <a:ext uri="{FF2B5EF4-FFF2-40B4-BE49-F238E27FC236}">
                  <a16:creationId xmlns:a16="http://schemas.microsoft.com/office/drawing/2014/main" id="{CAADAEA3-8F6F-48DB-A9E6-68A2A160B152}"/>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978971">
              <a:extLst>
                <a:ext uri="{FF2B5EF4-FFF2-40B4-BE49-F238E27FC236}">
                  <a16:creationId xmlns:a16="http://schemas.microsoft.com/office/drawing/2014/main" id="{205766D9-4C90-4759-9A2B-772812190A32}"/>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1" name="btfpColumnIndicator707905">
              <a:extLst>
                <a:ext uri="{FF2B5EF4-FFF2-40B4-BE49-F238E27FC236}">
                  <a16:creationId xmlns:a16="http://schemas.microsoft.com/office/drawing/2014/main" id="{BE2EC32C-FC8E-44CA-98D7-95EA59412653}"/>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539687">
              <a:extLst>
                <a:ext uri="{FF2B5EF4-FFF2-40B4-BE49-F238E27FC236}">
                  <a16:creationId xmlns:a16="http://schemas.microsoft.com/office/drawing/2014/main" id="{561801C8-E55F-4991-93A0-9BA7347B74D7}"/>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 name="btfpColumnGapBlocker605267">
              <a:extLst>
                <a:ext uri="{FF2B5EF4-FFF2-40B4-BE49-F238E27FC236}">
                  <a16:creationId xmlns:a16="http://schemas.microsoft.com/office/drawing/2014/main" id="{EE090AAE-D682-468C-906C-43EFBEF950E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7" name="btfpColumnIndicator725152">
              <a:extLst>
                <a:ext uri="{FF2B5EF4-FFF2-40B4-BE49-F238E27FC236}">
                  <a16:creationId xmlns:a16="http://schemas.microsoft.com/office/drawing/2014/main" id="{D3DCD33E-A46E-4710-9816-D8101A5728EE}"/>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267029">
              <a:extLst>
                <a:ext uri="{FF2B5EF4-FFF2-40B4-BE49-F238E27FC236}">
                  <a16:creationId xmlns:a16="http://schemas.microsoft.com/office/drawing/2014/main" id="{A42F52A1-1888-4E53-A8DF-FAB2BDE9C9DC}"/>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5" name="btfpColumnIndicatorGroup1">
            <a:extLst>
              <a:ext uri="{FF2B5EF4-FFF2-40B4-BE49-F238E27FC236}">
                <a16:creationId xmlns:a16="http://schemas.microsoft.com/office/drawing/2014/main" id="{AFC0DB66-782F-4E3F-A3A7-7F5A59C66F12}"/>
              </a:ext>
            </a:extLst>
          </p:cNvPr>
          <p:cNvGrpSpPr/>
          <p:nvPr/>
        </p:nvGrpSpPr>
        <p:grpSpPr>
          <a:xfrm>
            <a:off x="0" y="-205740"/>
            <a:ext cx="12192000" cy="137160"/>
            <a:chOff x="0" y="-205740"/>
            <a:chExt cx="12192000" cy="137160"/>
          </a:xfrm>
        </p:grpSpPr>
        <p:sp>
          <p:nvSpPr>
            <p:cNvPr id="41" name="btfpColumnGapBlocker812630">
              <a:extLst>
                <a:ext uri="{FF2B5EF4-FFF2-40B4-BE49-F238E27FC236}">
                  <a16:creationId xmlns:a16="http://schemas.microsoft.com/office/drawing/2014/main" id="{8C866E67-01E4-41B1-951C-6DAA056348B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9" name="btfpColumnGapBlocker217238">
              <a:extLst>
                <a:ext uri="{FF2B5EF4-FFF2-40B4-BE49-F238E27FC236}">
                  <a16:creationId xmlns:a16="http://schemas.microsoft.com/office/drawing/2014/main" id="{134A6BA7-0637-4026-96CA-55EC2E456719}"/>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6" name="btfpColumnIndicator404339">
              <a:extLst>
                <a:ext uri="{FF2B5EF4-FFF2-40B4-BE49-F238E27FC236}">
                  <a16:creationId xmlns:a16="http://schemas.microsoft.com/office/drawing/2014/main" id="{DC3805E6-E595-4099-9CA6-5A09F8D4053E}"/>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466929">
              <a:extLst>
                <a:ext uri="{FF2B5EF4-FFF2-40B4-BE49-F238E27FC236}">
                  <a16:creationId xmlns:a16="http://schemas.microsoft.com/office/drawing/2014/main" id="{A5508AD3-8CF2-4906-A4C7-7FD2713C6849}"/>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541118">
              <a:extLst>
                <a:ext uri="{FF2B5EF4-FFF2-40B4-BE49-F238E27FC236}">
                  <a16:creationId xmlns:a16="http://schemas.microsoft.com/office/drawing/2014/main" id="{A5799D14-93BC-4E7F-A433-90A027F994C9}"/>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9" name="btfpColumnIndicator910625">
              <a:extLst>
                <a:ext uri="{FF2B5EF4-FFF2-40B4-BE49-F238E27FC236}">
                  <a16:creationId xmlns:a16="http://schemas.microsoft.com/office/drawing/2014/main" id="{2D3819A2-A9C9-494B-A62E-D5F55D0509FC}"/>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152657">
              <a:extLst>
                <a:ext uri="{FF2B5EF4-FFF2-40B4-BE49-F238E27FC236}">
                  <a16:creationId xmlns:a16="http://schemas.microsoft.com/office/drawing/2014/main" id="{913E4410-5F77-4C27-90BF-2A8FA4FCA383}"/>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 name="btfpColumnGapBlocker929671">
              <a:extLst>
                <a:ext uri="{FF2B5EF4-FFF2-40B4-BE49-F238E27FC236}">
                  <a16:creationId xmlns:a16="http://schemas.microsoft.com/office/drawing/2014/main" id="{2411FA49-D3C6-43E3-AB7C-69BF93C00E5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6" name="btfpColumnIndicator486288">
              <a:extLst>
                <a:ext uri="{FF2B5EF4-FFF2-40B4-BE49-F238E27FC236}">
                  <a16:creationId xmlns:a16="http://schemas.microsoft.com/office/drawing/2014/main" id="{B7BC116E-3A20-4389-B5FC-BB9DE1DB0CAC}"/>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384097">
              <a:extLst>
                <a:ext uri="{FF2B5EF4-FFF2-40B4-BE49-F238E27FC236}">
                  <a16:creationId xmlns:a16="http://schemas.microsoft.com/office/drawing/2014/main" id="{68C3DD0E-573D-43E1-B67E-781CA374B98C}"/>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41612B7-7779-469A-B1BC-71806664498E}"/>
              </a:ext>
            </a:extLst>
          </p:cNvPr>
          <p:cNvSpPr>
            <a:spLocks noGrp="1"/>
          </p:cNvSpPr>
          <p:nvPr>
            <p:ph type="title"/>
          </p:nvPr>
        </p:nvSpPr>
        <p:spPr/>
        <p:txBody>
          <a:bodyPr vert="horz"/>
          <a:lstStyle/>
          <a:p>
            <a:r>
              <a:rPr lang="en-US" b="1" dirty="0"/>
              <a:t>ESG Reporting </a:t>
            </a:r>
            <a:r>
              <a:rPr lang="en-US" dirty="0"/>
              <a:t>| Target performance on Scope 1 and 2 emissions intensity in comparison to peers</a:t>
            </a:r>
            <a:endParaRPr lang="en-GB" dirty="0"/>
          </a:p>
        </p:txBody>
      </p:sp>
      <p:sp>
        <p:nvSpPr>
          <p:cNvPr id="3" name="btfpLayoutConfig" hidden="1">
            <a:extLst>
              <a:ext uri="{FF2B5EF4-FFF2-40B4-BE49-F238E27FC236}">
                <a16:creationId xmlns:a16="http://schemas.microsoft.com/office/drawing/2014/main" id="{D0247CB2-C00B-4894-8B00-5570FF0817D5}"/>
              </a:ext>
            </a:extLst>
          </p:cNvPr>
          <p:cNvSpPr txBox="1"/>
          <p:nvPr/>
        </p:nvSpPr>
        <p:spPr bwMode="gray">
          <a:xfrm>
            <a:off x="12700" y="12700"/>
            <a:ext cx="1480140" cy="88092"/>
          </a:xfrm>
          <a:prstGeom prst="rect">
            <a:avLst/>
          </a:prstGeom>
          <a:noFill/>
        </p:spPr>
        <p:txBody>
          <a:bodyPr vert="horz" wrap="none" lIns="36000" tIns="36000" rIns="36000" bIns="36000" rtlCol="0">
            <a:spAutoFit/>
          </a:bodyPr>
          <a:lstStyle/>
          <a:p>
            <a:pPr marL="0" indent="0">
              <a:buNone/>
            </a:pPr>
            <a:r>
              <a:rPr lang="en-GB" sz="100">
                <a:solidFill>
                  <a:srgbClr val="FFFFFF">
                    <a:alpha val="0"/>
                  </a:srgbClr>
                </a:solidFill>
              </a:rPr>
              <a:t>overall_0_132484222119873488 columns_1_132470061251238000 26_1_132475883887079101 20_0_132483674567976131 25_1_132483674567976131 27_1_132484221297531481 28_1_132484221297531481 41_1_132484221797136317 6_1_132545101530330726 </a:t>
            </a:r>
            <a:endParaRPr lang="en-US" sz="100">
              <a:solidFill>
                <a:srgbClr val="FFFFFF">
                  <a:alpha val="0"/>
                </a:srgbClr>
              </a:solidFill>
            </a:endParaRPr>
          </a:p>
        </p:txBody>
      </p:sp>
      <p:sp>
        <p:nvSpPr>
          <p:cNvPr id="28" name="btfpNotesBox176926"/>
          <p:cNvSpPr txBox="1"/>
          <p:nvPr>
            <p:custDataLst>
              <p:tags r:id="rId4"/>
            </p:custDataLst>
          </p:nvPr>
        </p:nvSpPr>
        <p:spPr bwMode="gray">
          <a:xfrm>
            <a:off x="330199" y="6328644"/>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 Location-based figures used, where available; (*) Power usage effectiveness – indicator for measuring the energy efficiency of a datacenter; lower score signifies higher energy efficiency </a:t>
            </a:r>
          </a:p>
          <a:p>
            <a:pPr marL="0" indent="0">
              <a:spcBef>
                <a:spcPts val="0"/>
              </a:spcBef>
              <a:buNone/>
            </a:pPr>
            <a:r>
              <a:rPr lang="en-US" sz="800">
                <a:solidFill>
                  <a:srgbClr val="000000"/>
                </a:solidFill>
              </a:rPr>
              <a:t>Source: Company reports</a:t>
            </a:r>
            <a:endParaRPr lang="en-US" sz="800">
              <a:solidFill>
                <a:srgbClr val="FF0000"/>
              </a:solidFill>
            </a:endParaRPr>
          </a:p>
        </p:txBody>
      </p:sp>
      <p:grpSp>
        <p:nvGrpSpPr>
          <p:cNvPr id="16" name="btfpColumnHeaderBox873045">
            <a:extLst>
              <a:ext uri="{FF2B5EF4-FFF2-40B4-BE49-F238E27FC236}">
                <a16:creationId xmlns:a16="http://schemas.microsoft.com/office/drawing/2014/main" id="{15D10D77-35E9-4257-B381-D2BF583D58AB}"/>
              </a:ext>
            </a:extLst>
          </p:cNvPr>
          <p:cNvGrpSpPr/>
          <p:nvPr>
            <p:custDataLst>
              <p:tags r:id="rId5"/>
            </p:custDataLst>
          </p:nvPr>
        </p:nvGrpSpPr>
        <p:grpSpPr>
          <a:xfrm>
            <a:off x="339344" y="1324708"/>
            <a:ext cx="11517694" cy="318997"/>
            <a:chOff x="330200" y="1255450"/>
            <a:chExt cx="3483504" cy="283078"/>
          </a:xfrm>
        </p:grpSpPr>
        <p:sp>
          <p:nvSpPr>
            <p:cNvPr id="14" name="btfpColumnHeaderBoxText873045">
              <a:extLst>
                <a:ext uri="{FF2B5EF4-FFF2-40B4-BE49-F238E27FC236}">
                  <a16:creationId xmlns:a16="http://schemas.microsoft.com/office/drawing/2014/main" id="{A9658746-8A86-4DD8-BB2A-C4E7D54119AB}"/>
                </a:ext>
              </a:extLst>
            </p:cNvPr>
            <p:cNvSpPr txBox="1"/>
            <p:nvPr/>
          </p:nvSpPr>
          <p:spPr bwMode="gray">
            <a:xfrm>
              <a:off x="330200" y="1255450"/>
              <a:ext cx="3483504" cy="283078"/>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Scope 2 emissions form the largest part of GHG emissions driven by high electricity consumption by datacenters</a:t>
              </a:r>
            </a:p>
          </p:txBody>
        </p:sp>
        <p:cxnSp>
          <p:nvCxnSpPr>
            <p:cNvPr id="15" name="btfpColumnHeaderBoxLine873045">
              <a:extLst>
                <a:ext uri="{FF2B5EF4-FFF2-40B4-BE49-F238E27FC236}">
                  <a16:creationId xmlns:a16="http://schemas.microsoft.com/office/drawing/2014/main" id="{DB16DAFC-7A00-48C9-BFD4-B1EB2D789774}"/>
                </a:ext>
              </a:extLst>
            </p:cNvPr>
            <p:cNvCxnSpPr/>
            <p:nvPr/>
          </p:nvCxnSpPr>
          <p:spPr bwMode="gray">
            <a:xfrm>
              <a:off x="330200" y="1538528"/>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6" name="btfpRunningAgenda2Level724414">
            <a:extLst>
              <a:ext uri="{FF2B5EF4-FFF2-40B4-BE49-F238E27FC236}">
                <a16:creationId xmlns:a16="http://schemas.microsoft.com/office/drawing/2014/main" id="{711C0840-6106-46ED-BB1B-6025B09F19AA}"/>
              </a:ext>
            </a:extLst>
          </p:cNvPr>
          <p:cNvGrpSpPr/>
          <p:nvPr>
            <p:custDataLst>
              <p:tags r:id="rId6"/>
            </p:custDataLst>
          </p:nvPr>
        </p:nvGrpSpPr>
        <p:grpSpPr>
          <a:xfrm>
            <a:off x="-1" y="944429"/>
            <a:ext cx="5806135" cy="257442"/>
            <a:chOff x="-1" y="876300"/>
            <a:chExt cx="5806135" cy="257442"/>
          </a:xfrm>
        </p:grpSpPr>
        <p:sp>
          <p:nvSpPr>
            <p:cNvPr id="57" name="btfpRunningAgenda2LevelBarLeft724414">
              <a:extLst>
                <a:ext uri="{FF2B5EF4-FFF2-40B4-BE49-F238E27FC236}">
                  <a16:creationId xmlns:a16="http://schemas.microsoft.com/office/drawing/2014/main" id="{6C7B0695-EEC0-4C3F-850D-6C2541A0FC04}"/>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8" name="btfpRunningAgenda2LevelTextLeft724414">
              <a:extLst>
                <a:ext uri="{FF2B5EF4-FFF2-40B4-BE49-F238E27FC236}">
                  <a16:creationId xmlns:a16="http://schemas.microsoft.com/office/drawing/2014/main" id="{A7390C84-BA81-4874-91C4-6AA61A14BF46}"/>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64" name="btfpRunningAgenda2LevelBarRight724414">
              <a:extLst>
                <a:ext uri="{FF2B5EF4-FFF2-40B4-BE49-F238E27FC236}">
                  <a16:creationId xmlns:a16="http://schemas.microsoft.com/office/drawing/2014/main" id="{F48500F0-6A74-4E8B-8578-734A363B391C}"/>
                </a:ext>
              </a:extLst>
            </p:cNvPr>
            <p:cNvSpPr/>
            <p:nvPr/>
          </p:nvSpPr>
          <p:spPr bwMode="gray">
            <a:xfrm>
              <a:off x="3023101" y="876300"/>
              <a:ext cx="2783033"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60500 w 1960500"/>
                <a:gd name="connsiteY0" fmla="*/ 0 h 257442"/>
                <a:gd name="connsiteX1" fmla="*/ 1663918 w 1960500"/>
                <a:gd name="connsiteY1" fmla="*/ 257442 h 257442"/>
                <a:gd name="connsiteX2" fmla="*/ 0 w 1960500"/>
                <a:gd name="connsiteY2" fmla="*/ 257442 h 257442"/>
                <a:gd name="connsiteX3" fmla="*/ 54721 w 1960500"/>
                <a:gd name="connsiteY3" fmla="*/ 0 h 257442"/>
                <a:gd name="connsiteX0" fmla="*/ 1960500 w 1960500"/>
                <a:gd name="connsiteY0" fmla="*/ 0 h 257442"/>
                <a:gd name="connsiteX1" fmla="*/ 1905778 w 1960500"/>
                <a:gd name="connsiteY1" fmla="*/ 257442 h 257442"/>
                <a:gd name="connsiteX2" fmla="*/ 0 w 1960500"/>
                <a:gd name="connsiteY2" fmla="*/ 257442 h 257442"/>
                <a:gd name="connsiteX3" fmla="*/ 54721 w 1960500"/>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2128817 w 2128817"/>
                <a:gd name="connsiteY0" fmla="*/ 0 h 257442"/>
                <a:gd name="connsiteX1" fmla="*/ 1905779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6 w 2128817"/>
                <a:gd name="connsiteY1" fmla="*/ 257442 h 257442"/>
                <a:gd name="connsiteX2" fmla="*/ 0 w 2128817"/>
                <a:gd name="connsiteY2" fmla="*/ 257442 h 257442"/>
                <a:gd name="connsiteX3" fmla="*/ 54722 w 2128817"/>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0 w 2128816"/>
                <a:gd name="connsiteY3" fmla="*/ 0 h 257442"/>
                <a:gd name="connsiteX0" fmla="*/ 2306748 w 2306748"/>
                <a:gd name="connsiteY0" fmla="*/ 0 h 257442"/>
                <a:gd name="connsiteX1" fmla="*/ 2074095 w 2306748"/>
                <a:gd name="connsiteY1" fmla="*/ 257442 h 257442"/>
                <a:gd name="connsiteX2" fmla="*/ 0 w 2306748"/>
                <a:gd name="connsiteY2" fmla="*/ 257442 h 257442"/>
                <a:gd name="connsiteX3" fmla="*/ 54720 w 2306748"/>
                <a:gd name="connsiteY3" fmla="*/ 0 h 257442"/>
                <a:gd name="connsiteX0" fmla="*/ 2306748 w 2306748"/>
                <a:gd name="connsiteY0" fmla="*/ 0 h 257442"/>
                <a:gd name="connsiteX1" fmla="*/ 2252027 w 2306748"/>
                <a:gd name="connsiteY1" fmla="*/ 257442 h 257442"/>
                <a:gd name="connsiteX2" fmla="*/ 0 w 2306748"/>
                <a:gd name="connsiteY2" fmla="*/ 257442 h 257442"/>
                <a:gd name="connsiteX3" fmla="*/ 54720 w 2306748"/>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1 w 2306749"/>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2 w 2306749"/>
                <a:gd name="connsiteY3" fmla="*/ 0 h 257442"/>
                <a:gd name="connsiteX0" fmla="*/ 2467050 w 2467050"/>
                <a:gd name="connsiteY0" fmla="*/ 0 h 257442"/>
                <a:gd name="connsiteX1" fmla="*/ 22520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1 w 2467050"/>
                <a:gd name="connsiteY3" fmla="*/ 0 h 257442"/>
                <a:gd name="connsiteX0" fmla="*/ 950801 w 2412328"/>
                <a:gd name="connsiteY0" fmla="*/ 0 h 257442"/>
                <a:gd name="connsiteX1" fmla="*/ 2412328 w 2412328"/>
                <a:gd name="connsiteY1" fmla="*/ 257442 h 257442"/>
                <a:gd name="connsiteX2" fmla="*/ 0 w 2412328"/>
                <a:gd name="connsiteY2" fmla="*/ 257442 h 257442"/>
                <a:gd name="connsiteX3" fmla="*/ 54721 w 241232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960419 w 1064395"/>
                <a:gd name="connsiteY0" fmla="*/ 0 h 257442"/>
                <a:gd name="connsiteX1" fmla="*/ 1064395 w 1064395"/>
                <a:gd name="connsiteY1" fmla="*/ 257442 h 257442"/>
                <a:gd name="connsiteX2" fmla="*/ 0 w 1064395"/>
                <a:gd name="connsiteY2" fmla="*/ 257442 h 257442"/>
                <a:gd name="connsiteX3" fmla="*/ 54721 w 1064395"/>
                <a:gd name="connsiteY3" fmla="*/ 0 h 257442"/>
                <a:gd name="connsiteX0" fmla="*/ 960419 w 960419"/>
                <a:gd name="connsiteY0" fmla="*/ 0 h 257442"/>
                <a:gd name="connsiteX1" fmla="*/ 905699 w 960419"/>
                <a:gd name="connsiteY1" fmla="*/ 257442 h 257442"/>
                <a:gd name="connsiteX2" fmla="*/ 0 w 960419"/>
                <a:gd name="connsiteY2" fmla="*/ 257442 h 257442"/>
                <a:gd name="connsiteX3" fmla="*/ 54721 w 960419"/>
                <a:gd name="connsiteY3" fmla="*/ 0 h 257442"/>
                <a:gd name="connsiteX0" fmla="*/ 960418 w 960418"/>
                <a:gd name="connsiteY0" fmla="*/ 0 h 257442"/>
                <a:gd name="connsiteX1" fmla="*/ 905698 w 960418"/>
                <a:gd name="connsiteY1" fmla="*/ 257442 h 257442"/>
                <a:gd name="connsiteX2" fmla="*/ 0 w 960418"/>
                <a:gd name="connsiteY2" fmla="*/ 257442 h 257442"/>
                <a:gd name="connsiteX3" fmla="*/ 54720 w 960418"/>
                <a:gd name="connsiteY3" fmla="*/ 0 h 257442"/>
                <a:gd name="connsiteX0" fmla="*/ 960418 w 960418"/>
                <a:gd name="connsiteY0" fmla="*/ 0 h 257442"/>
                <a:gd name="connsiteX1" fmla="*/ 905698 w 960418"/>
                <a:gd name="connsiteY1" fmla="*/ 257442 h 257442"/>
                <a:gd name="connsiteX2" fmla="*/ 0 w 960418"/>
                <a:gd name="connsiteY2" fmla="*/ 257442 h 257442"/>
                <a:gd name="connsiteX3" fmla="*/ 54720 w 960418"/>
                <a:gd name="connsiteY3" fmla="*/ 0 h 257442"/>
                <a:gd name="connsiteX0" fmla="*/ 1128733 w 1128733"/>
                <a:gd name="connsiteY0" fmla="*/ 0 h 257442"/>
                <a:gd name="connsiteX1" fmla="*/ 905698 w 1128733"/>
                <a:gd name="connsiteY1" fmla="*/ 257442 h 257442"/>
                <a:gd name="connsiteX2" fmla="*/ 0 w 1128733"/>
                <a:gd name="connsiteY2" fmla="*/ 257442 h 257442"/>
                <a:gd name="connsiteX3" fmla="*/ 54720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54720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1 w 1128734"/>
                <a:gd name="connsiteY3" fmla="*/ 0 h 257442"/>
                <a:gd name="connsiteX0" fmla="*/ 1306668 w 1306668"/>
                <a:gd name="connsiteY0" fmla="*/ 0 h 257442"/>
                <a:gd name="connsiteX1" fmla="*/ 1074013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567957 w 1567957"/>
                <a:gd name="connsiteY0" fmla="*/ 0 h 257442"/>
                <a:gd name="connsiteX1" fmla="*/ 1251947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753905 w 1753905"/>
                <a:gd name="connsiteY0" fmla="*/ 0 h 257442"/>
                <a:gd name="connsiteX1" fmla="*/ 1513236 w 1753905"/>
                <a:gd name="connsiteY1" fmla="*/ 257442 h 257442"/>
                <a:gd name="connsiteX2" fmla="*/ 0 w 1753905"/>
                <a:gd name="connsiteY2" fmla="*/ 257442 h 257442"/>
                <a:gd name="connsiteX3" fmla="*/ 54721 w 1753905"/>
                <a:gd name="connsiteY3" fmla="*/ 0 h 257442"/>
                <a:gd name="connsiteX0" fmla="*/ 1753905 w 1753905"/>
                <a:gd name="connsiteY0" fmla="*/ 0 h 257442"/>
                <a:gd name="connsiteX1" fmla="*/ 1699184 w 1753905"/>
                <a:gd name="connsiteY1" fmla="*/ 257442 h 257442"/>
                <a:gd name="connsiteX2" fmla="*/ 0 w 1753905"/>
                <a:gd name="connsiteY2" fmla="*/ 257442 h 257442"/>
                <a:gd name="connsiteX3" fmla="*/ 54721 w 1753905"/>
                <a:gd name="connsiteY3" fmla="*/ 0 h 257442"/>
                <a:gd name="connsiteX0" fmla="*/ 1753905 w 1753905"/>
                <a:gd name="connsiteY0" fmla="*/ 0 h 257442"/>
                <a:gd name="connsiteX1" fmla="*/ 1699184 w 1753905"/>
                <a:gd name="connsiteY1" fmla="*/ 257442 h 257442"/>
                <a:gd name="connsiteX2" fmla="*/ 0 w 1753905"/>
                <a:gd name="connsiteY2" fmla="*/ 257442 h 257442"/>
                <a:gd name="connsiteX3" fmla="*/ 54721 w 1753905"/>
                <a:gd name="connsiteY3" fmla="*/ 0 h 257442"/>
                <a:gd name="connsiteX0" fmla="*/ 1753905 w 1753905"/>
                <a:gd name="connsiteY0" fmla="*/ 0 h 257442"/>
                <a:gd name="connsiteX1" fmla="*/ 1699184 w 1753905"/>
                <a:gd name="connsiteY1" fmla="*/ 257442 h 257442"/>
                <a:gd name="connsiteX2" fmla="*/ 0 w 1753905"/>
                <a:gd name="connsiteY2" fmla="*/ 257442 h 257442"/>
                <a:gd name="connsiteX3" fmla="*/ 54721 w 1753905"/>
                <a:gd name="connsiteY3" fmla="*/ 0 h 257442"/>
                <a:gd name="connsiteX0" fmla="*/ 2015195 w 2015195"/>
                <a:gd name="connsiteY0" fmla="*/ 0 h 257442"/>
                <a:gd name="connsiteX1" fmla="*/ 169918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175495 w 2175495"/>
                <a:gd name="connsiteY0" fmla="*/ 0 h 257442"/>
                <a:gd name="connsiteX1" fmla="*/ 19604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454418 w 2454418"/>
                <a:gd name="connsiteY0" fmla="*/ 0 h 257442"/>
                <a:gd name="connsiteX1" fmla="*/ 2120774 w 2454418"/>
                <a:gd name="connsiteY1" fmla="*/ 257442 h 257442"/>
                <a:gd name="connsiteX2" fmla="*/ 0 w 2454418"/>
                <a:gd name="connsiteY2" fmla="*/ 257442 h 257442"/>
                <a:gd name="connsiteX3" fmla="*/ 54721 w 2454418"/>
                <a:gd name="connsiteY3" fmla="*/ 0 h 257442"/>
                <a:gd name="connsiteX0" fmla="*/ 2454418 w 2454418"/>
                <a:gd name="connsiteY0" fmla="*/ 0 h 257442"/>
                <a:gd name="connsiteX1" fmla="*/ 2399696 w 2454418"/>
                <a:gd name="connsiteY1" fmla="*/ 257442 h 257442"/>
                <a:gd name="connsiteX2" fmla="*/ 0 w 2454418"/>
                <a:gd name="connsiteY2" fmla="*/ 257442 h 257442"/>
                <a:gd name="connsiteX3" fmla="*/ 54721 w 2454418"/>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622734 w 2622734"/>
                <a:gd name="connsiteY0" fmla="*/ 0 h 257442"/>
                <a:gd name="connsiteX1" fmla="*/ 2399697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1 w 2622734"/>
                <a:gd name="connsiteY3" fmla="*/ 0 h 257442"/>
                <a:gd name="connsiteX0" fmla="*/ 2783033 w 2783033"/>
                <a:gd name="connsiteY0" fmla="*/ 0 h 257442"/>
                <a:gd name="connsiteX1" fmla="*/ 25680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Lst>
              <a:ahLst/>
              <a:cxnLst>
                <a:cxn ang="0">
                  <a:pos x="connsiteX0" y="connsiteY0"/>
                </a:cxn>
                <a:cxn ang="0">
                  <a:pos x="connsiteX1" y="connsiteY1"/>
                </a:cxn>
                <a:cxn ang="0">
                  <a:pos x="connsiteX2" y="connsiteY2"/>
                </a:cxn>
                <a:cxn ang="0">
                  <a:pos x="connsiteX3" y="connsiteY3"/>
                </a:cxn>
              </a:cxnLst>
              <a:rect l="l" t="t" r="r" b="b"/>
              <a:pathLst>
                <a:path w="2783033" h="257442">
                  <a:moveTo>
                    <a:pt x="2783033" y="0"/>
                  </a:moveTo>
                  <a:lnTo>
                    <a:pt x="2728312"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5" name="btfpRunningAgenda2LevelTextRight724414">
              <a:extLst>
                <a:ext uri="{FF2B5EF4-FFF2-40B4-BE49-F238E27FC236}">
                  <a16:creationId xmlns:a16="http://schemas.microsoft.com/office/drawing/2014/main" id="{408B15EB-53A6-4DAB-B06E-8921CBA10F92}"/>
                </a:ext>
              </a:extLst>
            </p:cNvPr>
            <p:cNvSpPr txBox="1"/>
            <p:nvPr/>
          </p:nvSpPr>
          <p:spPr bwMode="gray">
            <a:xfrm>
              <a:off x="3023101" y="876300"/>
              <a:ext cx="2728312"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GHG emissions</a:t>
              </a:r>
            </a:p>
          </p:txBody>
        </p:sp>
      </p:grpSp>
      <p:grpSp>
        <p:nvGrpSpPr>
          <p:cNvPr id="63" name="Group 62">
            <a:extLst>
              <a:ext uri="{FF2B5EF4-FFF2-40B4-BE49-F238E27FC236}">
                <a16:creationId xmlns:a16="http://schemas.microsoft.com/office/drawing/2014/main" id="{DD0C47F2-434A-4D18-BFBC-838E4A784019}"/>
              </a:ext>
            </a:extLst>
          </p:cNvPr>
          <p:cNvGrpSpPr/>
          <p:nvPr/>
        </p:nvGrpSpPr>
        <p:grpSpPr>
          <a:xfrm>
            <a:off x="9782924" y="1712618"/>
            <a:ext cx="2227863" cy="362348"/>
            <a:chOff x="5728288" y="1928789"/>
            <a:chExt cx="2227863" cy="362348"/>
          </a:xfrm>
        </p:grpSpPr>
        <p:sp>
          <p:nvSpPr>
            <p:cNvPr id="66" name="TextBox 65">
              <a:extLst>
                <a:ext uri="{FF2B5EF4-FFF2-40B4-BE49-F238E27FC236}">
                  <a16:creationId xmlns:a16="http://schemas.microsoft.com/office/drawing/2014/main" id="{EB857FC7-CB35-4D7A-BC63-7E4F2E2B3276}"/>
                </a:ext>
              </a:extLst>
            </p:cNvPr>
            <p:cNvSpPr txBox="1"/>
            <p:nvPr/>
          </p:nvSpPr>
          <p:spPr bwMode="gray">
            <a:xfrm>
              <a:off x="7030585" y="2021282"/>
              <a:ext cx="925566" cy="226591"/>
            </a:xfrm>
            <a:prstGeom prst="rect">
              <a:avLst/>
            </a:prstGeom>
            <a:noFill/>
          </p:spPr>
          <p:txBody>
            <a:bodyPr wrap="square" lIns="36000" tIns="36000" rIns="36000" bIns="36000" rtlCol="0">
              <a:spAutoFit/>
            </a:bodyPr>
            <a:lstStyle/>
            <a:p>
              <a:pPr marL="0" indent="0">
                <a:buNone/>
              </a:pPr>
              <a:r>
                <a:rPr lang="en-GB" sz="1000"/>
                <a:t>Scope 2</a:t>
              </a:r>
              <a:r>
                <a:rPr lang="en-GB" sz="1000" baseline="30000"/>
                <a:t>#</a:t>
              </a:r>
              <a:endParaRPr lang="en-GB" sz="1200" baseline="30000"/>
            </a:p>
          </p:txBody>
        </p:sp>
        <p:sp>
          <p:nvSpPr>
            <p:cNvPr id="74" name="TextBox 73">
              <a:extLst>
                <a:ext uri="{FF2B5EF4-FFF2-40B4-BE49-F238E27FC236}">
                  <a16:creationId xmlns:a16="http://schemas.microsoft.com/office/drawing/2014/main" id="{1843EE5C-7880-4AA3-B1CC-AF2A531898A1}"/>
                </a:ext>
              </a:extLst>
            </p:cNvPr>
            <p:cNvSpPr txBox="1"/>
            <p:nvPr/>
          </p:nvSpPr>
          <p:spPr bwMode="gray">
            <a:xfrm>
              <a:off x="6137044" y="2021282"/>
              <a:ext cx="925566" cy="226591"/>
            </a:xfrm>
            <a:prstGeom prst="rect">
              <a:avLst/>
            </a:prstGeom>
            <a:noFill/>
          </p:spPr>
          <p:txBody>
            <a:bodyPr wrap="square" lIns="36000" tIns="36000" rIns="36000" bIns="36000" rtlCol="0">
              <a:spAutoFit/>
            </a:bodyPr>
            <a:lstStyle/>
            <a:p>
              <a:pPr marL="0" indent="0">
                <a:buNone/>
              </a:pPr>
              <a:r>
                <a:rPr lang="en-GB" sz="1000"/>
                <a:t>Scope 1</a:t>
              </a:r>
              <a:endParaRPr lang="en-GB" sz="1200"/>
            </a:p>
          </p:txBody>
        </p:sp>
        <p:sp>
          <p:nvSpPr>
            <p:cNvPr id="75" name="Rectangle 74">
              <a:extLst>
                <a:ext uri="{FF2B5EF4-FFF2-40B4-BE49-F238E27FC236}">
                  <a16:creationId xmlns:a16="http://schemas.microsoft.com/office/drawing/2014/main" id="{50D64D89-DF81-47AA-A674-B894143BE552}"/>
                </a:ext>
              </a:extLst>
            </p:cNvPr>
            <p:cNvSpPr/>
            <p:nvPr/>
          </p:nvSpPr>
          <p:spPr bwMode="gray">
            <a:xfrm>
              <a:off x="5728288" y="1975224"/>
              <a:ext cx="2028493" cy="315913"/>
            </a:xfrm>
            <a:prstGeom prst="rect">
              <a:avLst/>
            </a:prstGeom>
            <a:noFill/>
            <a:ln w="9525">
              <a:solidFill>
                <a:schemeClr val="tx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sp>
          <p:nvSpPr>
            <p:cNvPr id="76" name="Rectangle 75">
              <a:extLst>
                <a:ext uri="{FF2B5EF4-FFF2-40B4-BE49-F238E27FC236}">
                  <a16:creationId xmlns:a16="http://schemas.microsoft.com/office/drawing/2014/main" id="{3022FEA9-6594-4050-B3C6-C56FAC2AE41D}"/>
                </a:ext>
              </a:extLst>
            </p:cNvPr>
            <p:cNvSpPr/>
            <p:nvPr/>
          </p:nvSpPr>
          <p:spPr bwMode="gray">
            <a:xfrm>
              <a:off x="5989883" y="1928789"/>
              <a:ext cx="778104" cy="92494"/>
            </a:xfrm>
            <a:prstGeom prst="rect">
              <a:avLst/>
            </a:prstGeom>
            <a:solidFill>
              <a:schemeClr val="bg1"/>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b="1" i="1">
                  <a:solidFill>
                    <a:schemeClr val="tx1"/>
                  </a:solidFill>
                </a:rPr>
                <a:t>Legend</a:t>
              </a:r>
            </a:p>
          </p:txBody>
        </p:sp>
        <p:sp>
          <p:nvSpPr>
            <p:cNvPr id="77" name="Rectangle 76">
              <a:extLst>
                <a:ext uri="{FF2B5EF4-FFF2-40B4-BE49-F238E27FC236}">
                  <a16:creationId xmlns:a16="http://schemas.microsoft.com/office/drawing/2014/main" id="{68B53EFD-6CF2-4CFE-8A42-57019D8B1F93}"/>
                </a:ext>
              </a:extLst>
            </p:cNvPr>
            <p:cNvSpPr/>
            <p:nvPr/>
          </p:nvSpPr>
          <p:spPr bwMode="gray">
            <a:xfrm>
              <a:off x="5902642" y="2052644"/>
              <a:ext cx="186977" cy="179257"/>
            </a:xfrm>
            <a:prstGeom prst="rect">
              <a:avLst/>
            </a:prstGeom>
            <a:solidFill>
              <a:srgbClr val="83AC9A"/>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78" name="Rectangle 77">
              <a:extLst>
                <a:ext uri="{FF2B5EF4-FFF2-40B4-BE49-F238E27FC236}">
                  <a16:creationId xmlns:a16="http://schemas.microsoft.com/office/drawing/2014/main" id="{83320FE4-E8FE-44E4-9F10-C51AF62816BA}"/>
                </a:ext>
              </a:extLst>
            </p:cNvPr>
            <p:cNvSpPr/>
            <p:nvPr/>
          </p:nvSpPr>
          <p:spPr bwMode="gray">
            <a:xfrm>
              <a:off x="6802338" y="2052644"/>
              <a:ext cx="186977" cy="179257"/>
            </a:xfrm>
            <a:prstGeom prst="rect">
              <a:avLst/>
            </a:prstGeom>
            <a:solidFill>
              <a:srgbClr val="7891AA"/>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B4B4B4"/>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grpSp>
      <p:grpSp>
        <p:nvGrpSpPr>
          <p:cNvPr id="32" name="btfpStatusSticker296715">
            <a:extLst>
              <a:ext uri="{FF2B5EF4-FFF2-40B4-BE49-F238E27FC236}">
                <a16:creationId xmlns:a16="http://schemas.microsoft.com/office/drawing/2014/main" id="{C8D294F3-C00F-4619-8594-468D1FCC104D}"/>
              </a:ext>
            </a:extLst>
          </p:cNvPr>
          <p:cNvGrpSpPr/>
          <p:nvPr>
            <p:custDataLst>
              <p:tags r:id="rId7"/>
            </p:custDataLst>
          </p:nvPr>
        </p:nvGrpSpPr>
        <p:grpSpPr>
          <a:xfrm>
            <a:off x="10100356" y="955344"/>
            <a:ext cx="1761444" cy="235611"/>
            <a:chOff x="-2280176" y="876300"/>
            <a:chExt cx="1761444" cy="235611"/>
          </a:xfrm>
        </p:grpSpPr>
        <p:sp>
          <p:nvSpPr>
            <p:cNvPr id="13" name="btfpStatusStickerText296715">
              <a:extLst>
                <a:ext uri="{FF2B5EF4-FFF2-40B4-BE49-F238E27FC236}">
                  <a16:creationId xmlns:a16="http://schemas.microsoft.com/office/drawing/2014/main" id="{339A722F-254F-4422-AC94-B04C7402E3C6}"/>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20" name="btfpStatusStickerLine296715">
              <a:extLst>
                <a:ext uri="{FF2B5EF4-FFF2-40B4-BE49-F238E27FC236}">
                  <a16:creationId xmlns:a16="http://schemas.microsoft.com/office/drawing/2014/main" id="{BE3FD1D0-3244-4C36-BF23-26F99EB3C033}"/>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87" name="btfpCallout503676">
            <a:extLst>
              <a:ext uri="{FF2B5EF4-FFF2-40B4-BE49-F238E27FC236}">
                <a16:creationId xmlns:a16="http://schemas.microsoft.com/office/drawing/2014/main" id="{EE051665-8347-47C1-B264-C3E810976CF8}"/>
              </a:ext>
            </a:extLst>
          </p:cNvPr>
          <p:cNvSpPr/>
          <p:nvPr/>
        </p:nvSpPr>
        <p:spPr bwMode="gray">
          <a:xfrm>
            <a:off x="3157944" y="1801301"/>
            <a:ext cx="2881853" cy="539385"/>
          </a:xfrm>
          <a:prstGeom prst="wedgeRectCallout">
            <a:avLst>
              <a:gd name="adj1" fmla="val -45731"/>
              <a:gd name="adj2" fmla="val 96470"/>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a:solidFill>
                  <a:srgbClr val="5C5C5C"/>
                </a:solidFill>
              </a:rPr>
              <a:t>Emissions from generators and office air conditioning comprise scope 1 emissions while electricity consumption drives scope 2 emissions</a:t>
            </a:r>
          </a:p>
        </p:txBody>
      </p:sp>
      <p:sp>
        <p:nvSpPr>
          <p:cNvPr id="96" name="btfpCallout443366">
            <a:extLst>
              <a:ext uri="{FF2B5EF4-FFF2-40B4-BE49-F238E27FC236}">
                <a16:creationId xmlns:a16="http://schemas.microsoft.com/office/drawing/2014/main" id="{D542EF65-9590-4D05-879C-67B14C3DACC1}"/>
              </a:ext>
            </a:extLst>
          </p:cNvPr>
          <p:cNvSpPr/>
          <p:nvPr/>
        </p:nvSpPr>
        <p:spPr bwMode="gray">
          <a:xfrm>
            <a:off x="10356867" y="2199794"/>
            <a:ext cx="1500171" cy="539385"/>
          </a:xfrm>
          <a:prstGeom prst="wedgeRectCallout">
            <a:avLst>
              <a:gd name="adj1" fmla="val -62101"/>
              <a:gd name="adj2" fmla="val 33234"/>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a:solidFill>
                  <a:srgbClr val="5C5C5C"/>
                </a:solidFill>
              </a:rPr>
              <a:t>Scope 2 emissions include emissions from purchased electricity </a:t>
            </a:r>
          </a:p>
        </p:txBody>
      </p:sp>
      <p:sp>
        <p:nvSpPr>
          <p:cNvPr id="89" name="btfpCallout778326">
            <a:extLst>
              <a:ext uri="{FF2B5EF4-FFF2-40B4-BE49-F238E27FC236}">
                <a16:creationId xmlns:a16="http://schemas.microsoft.com/office/drawing/2014/main" id="{4D4F2C2D-E9A4-4ACF-8C20-478CC3244B85}"/>
              </a:ext>
            </a:extLst>
          </p:cNvPr>
          <p:cNvSpPr/>
          <p:nvPr/>
        </p:nvSpPr>
        <p:spPr bwMode="gray">
          <a:xfrm>
            <a:off x="6862600" y="1733637"/>
            <a:ext cx="2556822" cy="770198"/>
          </a:xfrm>
          <a:prstGeom prst="wedgeRectCallout">
            <a:avLst>
              <a:gd name="adj1" fmla="val 59163"/>
              <a:gd name="adj2" fmla="val -22471"/>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1000">
                <a:solidFill>
                  <a:srgbClr val="5C5C5C"/>
                </a:solidFill>
              </a:rPr>
              <a:t>Scope 3 emissions have not been shown since they were not comparable across the peer set (owing to differences in scope of measurement and reporting)</a:t>
            </a:r>
          </a:p>
        </p:txBody>
      </p:sp>
    </p:spTree>
    <p:custDataLst>
      <p:tags r:id="rId1"/>
    </p:custDataLst>
    <p:extLst>
      <p:ext uri="{BB962C8B-B14F-4D97-AF65-F5344CB8AC3E}">
        <p14:creationId xmlns:p14="http://schemas.microsoft.com/office/powerpoint/2010/main" val="1004810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E050F14-626D-A4FD-DF9B-B170E70FC00F}"/>
              </a:ext>
            </a:extLst>
          </p:cNvPr>
          <p:cNvGraphicFramePr>
            <a:graphicFrameLocks noChangeAspect="1"/>
          </p:cNvGraphicFramePr>
          <p:nvPr>
            <p:custDataLst>
              <p:tags r:id="rId2"/>
            </p:custDataLst>
            <p:extLst>
              <p:ext uri="{D42A27DB-BD31-4B8C-83A1-F6EECF244321}">
                <p14:modId xmlns:p14="http://schemas.microsoft.com/office/powerpoint/2010/main" val="13836874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484" imgH="486" progId="TCLayout.ActiveDocument.1">
                  <p:embed/>
                </p:oleObj>
              </mc:Choice>
              <mc:Fallback>
                <p:oleObj name="think-cell Slide" r:id="rId20" imgW="484" imgH="486" progId="TCLayout.ActiveDocument.1">
                  <p:embed/>
                  <p:pic>
                    <p:nvPicPr>
                      <p:cNvPr id="6" name="think-cell data - do not delete" hidden="1">
                        <a:extLst>
                          <a:ext uri="{FF2B5EF4-FFF2-40B4-BE49-F238E27FC236}">
                            <a16:creationId xmlns:a16="http://schemas.microsoft.com/office/drawing/2014/main" id="{FE050F14-626D-A4FD-DF9B-B170E70FC00F}"/>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grpSp>
        <p:nvGrpSpPr>
          <p:cNvPr id="40" name="btfpColumnIndicatorGroup2">
            <a:extLst>
              <a:ext uri="{FF2B5EF4-FFF2-40B4-BE49-F238E27FC236}">
                <a16:creationId xmlns:a16="http://schemas.microsoft.com/office/drawing/2014/main" id="{D04345C5-B52B-4443-B2C7-7E696AEBD724}"/>
              </a:ext>
            </a:extLst>
          </p:cNvPr>
          <p:cNvGrpSpPr/>
          <p:nvPr/>
        </p:nvGrpSpPr>
        <p:grpSpPr>
          <a:xfrm>
            <a:off x="0" y="6926580"/>
            <a:ext cx="12192000" cy="137160"/>
            <a:chOff x="0" y="6926580"/>
            <a:chExt cx="12192000" cy="137160"/>
          </a:xfrm>
        </p:grpSpPr>
        <p:sp>
          <p:nvSpPr>
            <p:cNvPr id="38" name="btfpColumnGapBlocker844554">
              <a:extLst>
                <a:ext uri="{FF2B5EF4-FFF2-40B4-BE49-F238E27FC236}">
                  <a16:creationId xmlns:a16="http://schemas.microsoft.com/office/drawing/2014/main" id="{62ECE6B8-7EEB-44E5-BF20-21445276B50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6" name="btfpColumnGapBlocker951300">
              <a:extLst>
                <a:ext uri="{FF2B5EF4-FFF2-40B4-BE49-F238E27FC236}">
                  <a16:creationId xmlns:a16="http://schemas.microsoft.com/office/drawing/2014/main" id="{0CC09830-A642-41A8-B170-2A080D27BD27}"/>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4" name="btfpColumnIndicator472621">
              <a:extLst>
                <a:ext uri="{FF2B5EF4-FFF2-40B4-BE49-F238E27FC236}">
                  <a16:creationId xmlns:a16="http://schemas.microsoft.com/office/drawing/2014/main" id="{1D7B608F-3CA6-4849-9180-880289D0E764}"/>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592524">
              <a:extLst>
                <a:ext uri="{FF2B5EF4-FFF2-40B4-BE49-F238E27FC236}">
                  <a16:creationId xmlns:a16="http://schemas.microsoft.com/office/drawing/2014/main" id="{EA3C8546-9AA2-48F9-86A9-1327DC2BFD94}"/>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352530">
              <a:extLst>
                <a:ext uri="{FF2B5EF4-FFF2-40B4-BE49-F238E27FC236}">
                  <a16:creationId xmlns:a16="http://schemas.microsoft.com/office/drawing/2014/main" id="{707B28CB-55C8-41AC-8D76-F10F9AC9BED2}"/>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7" name="btfpColumnIndicator688618">
              <a:extLst>
                <a:ext uri="{FF2B5EF4-FFF2-40B4-BE49-F238E27FC236}">
                  <a16:creationId xmlns:a16="http://schemas.microsoft.com/office/drawing/2014/main" id="{384BA1F0-09F6-4A0D-964D-CC45727B1591}"/>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272216">
              <a:extLst>
                <a:ext uri="{FF2B5EF4-FFF2-40B4-BE49-F238E27FC236}">
                  <a16:creationId xmlns:a16="http://schemas.microsoft.com/office/drawing/2014/main" id="{A450CB16-E6CB-4FFC-B73B-D5C7456B4246}"/>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 name="btfpColumnGapBlocker625613">
              <a:extLst>
                <a:ext uri="{FF2B5EF4-FFF2-40B4-BE49-F238E27FC236}">
                  <a16:creationId xmlns:a16="http://schemas.microsoft.com/office/drawing/2014/main" id="{6BB97E45-208F-4C53-829F-331C3605675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7" name="btfpColumnIndicator811655">
              <a:extLst>
                <a:ext uri="{FF2B5EF4-FFF2-40B4-BE49-F238E27FC236}">
                  <a16:creationId xmlns:a16="http://schemas.microsoft.com/office/drawing/2014/main" id="{A0BD891B-ECAF-420D-B53F-2CE767153818}"/>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342762">
              <a:extLst>
                <a:ext uri="{FF2B5EF4-FFF2-40B4-BE49-F238E27FC236}">
                  <a16:creationId xmlns:a16="http://schemas.microsoft.com/office/drawing/2014/main" id="{9FE8BA76-F4DD-4B4D-9476-4305C1CE321C}"/>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9" name="btfpColumnIndicatorGroup1">
            <a:extLst>
              <a:ext uri="{FF2B5EF4-FFF2-40B4-BE49-F238E27FC236}">
                <a16:creationId xmlns:a16="http://schemas.microsoft.com/office/drawing/2014/main" id="{EE17C1F2-875A-469A-83C9-665FD69DE21E}"/>
              </a:ext>
            </a:extLst>
          </p:cNvPr>
          <p:cNvGrpSpPr/>
          <p:nvPr/>
        </p:nvGrpSpPr>
        <p:grpSpPr>
          <a:xfrm>
            <a:off x="0" y="-205740"/>
            <a:ext cx="12192000" cy="137160"/>
            <a:chOff x="0" y="-205740"/>
            <a:chExt cx="12192000" cy="137160"/>
          </a:xfrm>
        </p:grpSpPr>
        <p:sp>
          <p:nvSpPr>
            <p:cNvPr id="37" name="btfpColumnGapBlocker289014">
              <a:extLst>
                <a:ext uri="{FF2B5EF4-FFF2-40B4-BE49-F238E27FC236}">
                  <a16:creationId xmlns:a16="http://schemas.microsoft.com/office/drawing/2014/main" id="{5CC93318-FCD0-47EE-8C72-5F9BBAC305F5}"/>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5" name="btfpColumnGapBlocker383516">
              <a:extLst>
                <a:ext uri="{FF2B5EF4-FFF2-40B4-BE49-F238E27FC236}">
                  <a16:creationId xmlns:a16="http://schemas.microsoft.com/office/drawing/2014/main" id="{D667F834-A8DD-4D81-A28F-9A3C2CC661AF}"/>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3" name="btfpColumnIndicator242117">
              <a:extLst>
                <a:ext uri="{FF2B5EF4-FFF2-40B4-BE49-F238E27FC236}">
                  <a16:creationId xmlns:a16="http://schemas.microsoft.com/office/drawing/2014/main" id="{83EF4D62-0B3B-4FA2-BFF4-F2A3EBF931A2}"/>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928857">
              <a:extLst>
                <a:ext uri="{FF2B5EF4-FFF2-40B4-BE49-F238E27FC236}">
                  <a16:creationId xmlns:a16="http://schemas.microsoft.com/office/drawing/2014/main" id="{37AC9C91-55D7-4473-86F0-D62399FCD5DF}"/>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343702">
              <a:extLst>
                <a:ext uri="{FF2B5EF4-FFF2-40B4-BE49-F238E27FC236}">
                  <a16:creationId xmlns:a16="http://schemas.microsoft.com/office/drawing/2014/main" id="{5B84469A-EF43-447B-BCFE-966D744D4105}"/>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6" name="btfpColumnIndicator957167">
              <a:extLst>
                <a:ext uri="{FF2B5EF4-FFF2-40B4-BE49-F238E27FC236}">
                  <a16:creationId xmlns:a16="http://schemas.microsoft.com/office/drawing/2014/main" id="{6FFD9749-93CC-4F1D-A232-186CD12BF964}"/>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379199">
              <a:extLst>
                <a:ext uri="{FF2B5EF4-FFF2-40B4-BE49-F238E27FC236}">
                  <a16:creationId xmlns:a16="http://schemas.microsoft.com/office/drawing/2014/main" id="{E807F79B-CB8D-4207-A287-6034AD0217DE}"/>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620141">
              <a:extLst>
                <a:ext uri="{FF2B5EF4-FFF2-40B4-BE49-F238E27FC236}">
                  <a16:creationId xmlns:a16="http://schemas.microsoft.com/office/drawing/2014/main" id="{E294960A-91F0-4805-A6DE-4FBA89BC3B03}"/>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6" name="btfpColumnIndicator254639">
              <a:extLst>
                <a:ext uri="{FF2B5EF4-FFF2-40B4-BE49-F238E27FC236}">
                  <a16:creationId xmlns:a16="http://schemas.microsoft.com/office/drawing/2014/main" id="{249A1DBE-61DA-44DF-BE07-33DC1437C683}"/>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916318">
              <a:extLst>
                <a:ext uri="{FF2B5EF4-FFF2-40B4-BE49-F238E27FC236}">
                  <a16:creationId xmlns:a16="http://schemas.microsoft.com/office/drawing/2014/main" id="{D517C7B0-A619-44F4-9854-8EDEC8A5B1D2}"/>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5" name="btfpTable292595">
            <a:extLst>
              <a:ext uri="{FF2B5EF4-FFF2-40B4-BE49-F238E27FC236}">
                <a16:creationId xmlns:a16="http://schemas.microsoft.com/office/drawing/2014/main" id="{4643E678-3A78-4C32-96BF-BB87C12B1BD5}"/>
              </a:ext>
            </a:extLst>
          </p:cNvPr>
          <p:cNvGraphicFramePr>
            <a:graphicFrameLocks noGrp="1"/>
          </p:cNvGraphicFramePr>
          <p:nvPr>
            <p:custDataLst>
              <p:tags r:id="rId3"/>
            </p:custDataLst>
            <p:extLst>
              <p:ext uri="{D42A27DB-BD31-4B8C-83A1-F6EECF244321}">
                <p14:modId xmlns:p14="http://schemas.microsoft.com/office/powerpoint/2010/main" val="1959352542"/>
              </p:ext>
            </p:extLst>
          </p:nvPr>
        </p:nvGraphicFramePr>
        <p:xfrm>
          <a:off x="330198" y="1270002"/>
          <a:ext cx="11522074" cy="5023186"/>
        </p:xfrm>
        <a:graphic>
          <a:graphicData uri="http://schemas.openxmlformats.org/drawingml/2006/table">
            <a:tbl>
              <a:tblPr firstRow="1" firstCol="1">
                <a:tableStyleId>{9D7B26C5-4107-4FEC-AEDC-1716B250A1EF}</a:tableStyleId>
              </a:tblPr>
              <a:tblGrid>
                <a:gridCol w="1413085">
                  <a:extLst>
                    <a:ext uri="{9D8B030D-6E8A-4147-A177-3AD203B41FA5}">
                      <a16:colId xmlns:a16="http://schemas.microsoft.com/office/drawing/2014/main" val="3204270629"/>
                    </a:ext>
                  </a:extLst>
                </a:gridCol>
                <a:gridCol w="4347952">
                  <a:extLst>
                    <a:ext uri="{9D8B030D-6E8A-4147-A177-3AD203B41FA5}">
                      <a16:colId xmlns:a16="http://schemas.microsoft.com/office/drawing/2014/main" val="2736626970"/>
                    </a:ext>
                  </a:extLst>
                </a:gridCol>
                <a:gridCol w="1413085">
                  <a:extLst>
                    <a:ext uri="{9D8B030D-6E8A-4147-A177-3AD203B41FA5}">
                      <a16:colId xmlns:a16="http://schemas.microsoft.com/office/drawing/2014/main" val="3417052342"/>
                    </a:ext>
                  </a:extLst>
                </a:gridCol>
                <a:gridCol w="4347952">
                  <a:extLst>
                    <a:ext uri="{9D8B030D-6E8A-4147-A177-3AD203B41FA5}">
                      <a16:colId xmlns:a16="http://schemas.microsoft.com/office/drawing/2014/main" val="1631896419"/>
                    </a:ext>
                  </a:extLst>
                </a:gridCol>
              </a:tblGrid>
              <a:tr h="257068">
                <a:tc>
                  <a:txBody>
                    <a:bodyPr/>
                    <a:lstStyle/>
                    <a:p>
                      <a:pPr marL="0" indent="0" algn="ctr">
                        <a:spcBef>
                          <a:spcPts val="300"/>
                        </a:spcBef>
                        <a:buFontTx/>
                        <a:buNone/>
                      </a:pPr>
                      <a:endParaRPr lang="en-US" sz="1200" b="1"/>
                    </a:p>
                  </a:txBody>
                  <a:tcPr anchor="b"/>
                </a:tc>
                <a:tc>
                  <a:txBody>
                    <a:bodyPr/>
                    <a:lstStyle/>
                    <a:p>
                      <a:pPr marL="0" indent="0" algn="ctr">
                        <a:spcBef>
                          <a:spcPts val="300"/>
                        </a:spcBef>
                        <a:buFontTx/>
                        <a:buNone/>
                      </a:pPr>
                      <a:r>
                        <a:rPr lang="en-US" sz="1200" b="1">
                          <a:solidFill>
                            <a:schemeClr val="tx1"/>
                          </a:solidFill>
                        </a:rPr>
                        <a:t>Customer 1</a:t>
                      </a:r>
                    </a:p>
                  </a:txBody>
                  <a:tcPr anchor="b"/>
                </a:tc>
                <a:tc>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endParaRPr lang="en-US" sz="1200" b="1"/>
                    </a:p>
                  </a:txBody>
                  <a:tcPr anchor="b"/>
                </a:tc>
                <a:tc>
                  <a:txBody>
                    <a:bodyPr/>
                    <a:lstStyle/>
                    <a:p>
                      <a:pPr marL="0" indent="0" algn="ctr">
                        <a:spcBef>
                          <a:spcPts val="300"/>
                        </a:spcBef>
                        <a:buFontTx/>
                        <a:buNone/>
                      </a:pPr>
                      <a:r>
                        <a:rPr lang="en-US" sz="1200" b="1">
                          <a:solidFill>
                            <a:schemeClr val="tx1"/>
                          </a:solidFill>
                        </a:rPr>
                        <a:t>Customer 2</a:t>
                      </a:r>
                      <a:endParaRPr lang="en-US" sz="1200" b="1"/>
                    </a:p>
                  </a:txBody>
                  <a:tcPr anchor="b"/>
                </a:tc>
                <a:extLst>
                  <a:ext uri="{0D108BD9-81ED-4DB2-BD59-A6C34878D82A}">
                    <a16:rowId xmlns:a16="http://schemas.microsoft.com/office/drawing/2014/main" val="1023696806"/>
                  </a:ext>
                </a:extLst>
              </a:tr>
              <a:tr h="623010">
                <a:tc>
                  <a:txBody>
                    <a:bodyPr/>
                    <a:lstStyle/>
                    <a:p>
                      <a:pPr marL="0" indent="0">
                        <a:spcBef>
                          <a:spcPts val="300"/>
                        </a:spcBef>
                        <a:buFontTx/>
                        <a:buNone/>
                      </a:pPr>
                      <a:endParaRPr lang="en-US" sz="1000">
                        <a:solidFill>
                          <a:srgbClr val="507867"/>
                        </a:solidFill>
                      </a:endParaRPr>
                    </a:p>
                  </a:txBody>
                  <a:tcPr/>
                </a:tc>
                <a:tc>
                  <a:txBody>
                    <a:bodyPr/>
                    <a:lstStyle/>
                    <a:p>
                      <a:pPr marL="177800" indent="-177800">
                        <a:spcBef>
                          <a:spcPts val="300"/>
                        </a:spcBef>
                      </a:pPr>
                      <a:r>
                        <a:rPr lang="en-US" sz="1000"/>
                        <a:t>Suppliers are required to make </a:t>
                      </a:r>
                      <a:r>
                        <a:rPr lang="en-US" sz="1000" b="1"/>
                        <a:t>disclosures </a:t>
                      </a:r>
                      <a:r>
                        <a:rPr lang="en-US" sz="1000"/>
                        <a:t>in relation to legislations such as </a:t>
                      </a:r>
                      <a:r>
                        <a:rPr lang="en-US" sz="1000" b="1"/>
                        <a:t>streamlined energy and carbon reporting regulations</a:t>
                      </a:r>
                    </a:p>
                    <a:p>
                      <a:pPr marL="177800" indent="-177800">
                        <a:spcBef>
                          <a:spcPts val="300"/>
                        </a:spcBef>
                      </a:pPr>
                      <a:r>
                        <a:rPr lang="en-US" sz="1000" b="0"/>
                        <a:t>S</a:t>
                      </a:r>
                      <a:r>
                        <a:rPr lang="en-US" sz="1000" b="1"/>
                        <a:t>upport suppliers to use less energy </a:t>
                      </a:r>
                      <a:r>
                        <a:rPr lang="en-US" sz="1000"/>
                        <a:t>and switch to </a:t>
                      </a:r>
                      <a:r>
                        <a:rPr lang="en-US" sz="1000" b="1"/>
                        <a:t>low-carbon energy sources</a:t>
                      </a:r>
                    </a:p>
                  </a:txBody>
                  <a:tcPr/>
                </a:tc>
                <a:tc>
                  <a:txBody>
                    <a:bodyPr/>
                    <a:lstStyle/>
                    <a:p>
                      <a:pPr marL="0" indent="0">
                        <a:spcBef>
                          <a:spcPts val="300"/>
                        </a:spcBef>
                        <a:buFontTx/>
                        <a:buNone/>
                      </a:pPr>
                      <a:endParaRPr lang="en-US" sz="1000" b="1">
                        <a:solidFill>
                          <a:srgbClr val="507867"/>
                        </a:solidFill>
                      </a:endParaRPr>
                    </a:p>
                  </a:txBody>
                  <a:tcPr/>
                </a:tc>
                <a:tc>
                  <a:txBody>
                    <a:bodyPr/>
                    <a:lstStyle/>
                    <a:p>
                      <a:pPr marL="177800" indent="-177800">
                        <a:spcBef>
                          <a:spcPts val="300"/>
                        </a:spcBef>
                      </a:pPr>
                      <a:r>
                        <a:rPr lang="en-US" sz="1000"/>
                        <a:t>Suppliers must work on </a:t>
                      </a:r>
                      <a:r>
                        <a:rPr lang="en-US" sz="1000" b="1"/>
                        <a:t>reducing GHG emissions, preventing pollution, and contributing to a low-carbon economy</a:t>
                      </a:r>
                    </a:p>
                  </a:txBody>
                  <a:tcPr/>
                </a:tc>
                <a:extLst>
                  <a:ext uri="{0D108BD9-81ED-4DB2-BD59-A6C34878D82A}">
                    <a16:rowId xmlns:a16="http://schemas.microsoft.com/office/drawing/2014/main" val="1655908092"/>
                  </a:ext>
                </a:extLst>
              </a:tr>
              <a:tr h="976966">
                <a:tc>
                  <a:txBody>
                    <a:bodyPr/>
                    <a:lstStyle/>
                    <a:p>
                      <a:pPr marL="0" indent="0" defTabSz="914400">
                        <a:spcBef>
                          <a:spcPts val="300"/>
                        </a:spcBef>
                        <a:spcAft>
                          <a:spcPct val="0"/>
                        </a:spcAft>
                        <a:buFontTx/>
                        <a:buNone/>
                      </a:pPr>
                      <a:endParaRPr lang="en-US" sz="1000" b="1" kern="0">
                        <a:solidFill>
                          <a:srgbClr val="973B74"/>
                        </a:solidFill>
                      </a:endParaRPr>
                    </a:p>
                  </a:txBody>
                  <a:tcPr/>
                </a:tc>
                <a:tc>
                  <a:txBody>
                    <a:bodyPr/>
                    <a:lstStyle/>
                    <a:p>
                      <a:pPr marL="177800" indent="-177800">
                        <a:spcBef>
                          <a:spcPts val="300"/>
                        </a:spcBef>
                      </a:pPr>
                      <a:r>
                        <a:rPr lang="en-US" sz="1000" b="0"/>
                        <a:t>Performs a </a:t>
                      </a:r>
                      <a:r>
                        <a:rPr lang="en-US" sz="1000" b="1"/>
                        <a:t>supplier pre-qualification assessment </a:t>
                      </a:r>
                      <a:r>
                        <a:rPr lang="en-US" sz="1000" b="0"/>
                        <a:t>to check compliance with UN regulations on labor practices (e.g., 1948 UN Universal Declaration, 1998 ILO Declaration, UNGC</a:t>
                      </a:r>
                      <a:r>
                        <a:rPr lang="en-US" sz="1000" b="0" baseline="30000"/>
                        <a:t>1</a:t>
                      </a:r>
                      <a:r>
                        <a:rPr lang="en-US" sz="1000" b="0" baseline="0"/>
                        <a:t>)</a:t>
                      </a:r>
                    </a:p>
                    <a:p>
                      <a:pPr marL="177800" indent="-177800">
                        <a:spcBef>
                          <a:spcPts val="300"/>
                        </a:spcBef>
                      </a:pPr>
                      <a:r>
                        <a:rPr lang="en-US" sz="1000"/>
                        <a:t>Suppliers must avoid </a:t>
                      </a:r>
                      <a:r>
                        <a:rPr lang="en-US" sz="1000" b="0"/>
                        <a:t>any form of </a:t>
                      </a:r>
                      <a:r>
                        <a:rPr lang="en-US" sz="1000" b="1"/>
                        <a:t>forced or child labor, and pay fair wages</a:t>
                      </a:r>
                      <a:r>
                        <a:rPr lang="en-US" sz="1000"/>
                        <a:t> according to applicable laws</a:t>
                      </a:r>
                    </a:p>
                  </a:txBody>
                  <a:tcPr/>
                </a:tc>
                <a:tc>
                  <a:txBody>
                    <a:bodyPr/>
                    <a:lstStyle/>
                    <a:p>
                      <a:pPr marL="0" indent="0" defTabSz="914400">
                        <a:spcBef>
                          <a:spcPts val="300"/>
                        </a:spcBef>
                        <a:spcAft>
                          <a:spcPct val="0"/>
                        </a:spcAft>
                        <a:buFontTx/>
                        <a:buNone/>
                      </a:pPr>
                      <a:endParaRPr lang="en-US" sz="1000" b="1" kern="0">
                        <a:solidFill>
                          <a:srgbClr val="973B74"/>
                        </a:solidFill>
                      </a:endParaRPr>
                    </a:p>
                  </a:txBody>
                  <a:tcPr/>
                </a:tc>
                <a:tc>
                  <a:txBody>
                    <a:bodyPr/>
                    <a:lstStyle/>
                    <a:p>
                      <a:pPr marL="177800" indent="-177800">
                        <a:spcBef>
                          <a:spcPts val="300"/>
                        </a:spcBef>
                      </a:pPr>
                      <a:r>
                        <a:rPr lang="en-US" sz="1000"/>
                        <a:t>Suppliers must provide employees with a </a:t>
                      </a:r>
                      <a:r>
                        <a:rPr lang="en-US" sz="1000" b="1"/>
                        <a:t>healthy working environment </a:t>
                      </a:r>
                      <a:r>
                        <a:rPr lang="en-US" sz="1000"/>
                        <a:t>and adopt appropriate EH&amp;S</a:t>
                      </a:r>
                      <a:r>
                        <a:rPr lang="en-US" sz="1000" baseline="30000"/>
                        <a:t>3</a:t>
                      </a:r>
                      <a:r>
                        <a:rPr lang="en-US" sz="1000"/>
                        <a:t> measures for all personnel</a:t>
                      </a:r>
                    </a:p>
                    <a:p>
                      <a:pPr marL="177800" indent="-177800">
                        <a:spcBef>
                          <a:spcPts val="300"/>
                        </a:spcBef>
                      </a:pPr>
                      <a:r>
                        <a:rPr lang="en-US" sz="1000"/>
                        <a:t>Suppliers must comply with tax and social obligations and </a:t>
                      </a:r>
                      <a:r>
                        <a:rPr lang="en-US" sz="1000" b="1"/>
                        <a:t>remunerate employees in accordance with applicable laws</a:t>
                      </a:r>
                    </a:p>
                  </a:txBody>
                  <a:tcPr/>
                </a:tc>
                <a:extLst>
                  <a:ext uri="{0D108BD9-81ED-4DB2-BD59-A6C34878D82A}">
                    <a16:rowId xmlns:a16="http://schemas.microsoft.com/office/drawing/2014/main" val="716922451"/>
                  </a:ext>
                </a:extLst>
              </a:tr>
              <a:tr h="942566">
                <a:tc>
                  <a:txBody>
                    <a:bodyPr/>
                    <a:lstStyle/>
                    <a:p>
                      <a:pPr marL="0" indent="0" defTabSz="914400">
                        <a:spcBef>
                          <a:spcPts val="300"/>
                        </a:spcBef>
                        <a:spcAft>
                          <a:spcPct val="0"/>
                        </a:spcAft>
                        <a:buFontTx/>
                        <a:buNone/>
                      </a:pPr>
                      <a:endParaRPr lang="en-US" sz="1000" b="1" kern="0" spc="-20">
                        <a:solidFill>
                          <a:srgbClr val="973B74"/>
                        </a:solidFill>
                        <a:latin typeface="+mn-lt"/>
                        <a:ea typeface="+mn-ea"/>
                        <a:cs typeface="+mn-cs"/>
                      </a:endParaRPr>
                    </a:p>
                  </a:txBody>
                  <a:tcPr/>
                </a:tc>
                <a:tc>
                  <a:txBody>
                    <a:bodyPr/>
                    <a:lstStyle/>
                    <a:p>
                      <a:pPr marL="177800" indent="-177800">
                        <a:spcBef>
                          <a:spcPts val="300"/>
                        </a:spcBef>
                      </a:pPr>
                      <a:r>
                        <a:rPr lang="en-US" sz="1000"/>
                        <a:t>Suppliers are expected to comply </a:t>
                      </a:r>
                      <a:r>
                        <a:rPr lang="en-US" sz="1000" b="0"/>
                        <a:t>with the </a:t>
                      </a:r>
                      <a:r>
                        <a:rPr lang="en-US" sz="1000" b="1"/>
                        <a:t>Equality Act 2010</a:t>
                      </a:r>
                      <a:r>
                        <a:rPr lang="en-US" sz="1000" b="1" baseline="30000"/>
                        <a:t>2</a:t>
                      </a:r>
                      <a:r>
                        <a:rPr lang="en-US" sz="1000"/>
                        <a:t>; recruit, develop, and promote based on professional abilities, and </a:t>
                      </a:r>
                      <a:r>
                        <a:rPr lang="en-US" sz="1000" b="1"/>
                        <a:t>treat everyone fairly </a:t>
                      </a:r>
                      <a:r>
                        <a:rPr lang="en-US" sz="1000"/>
                        <a:t>and with respect</a:t>
                      </a:r>
                    </a:p>
                    <a:p>
                      <a:pPr marL="177800" indent="-177800">
                        <a:spcBef>
                          <a:spcPts val="300"/>
                        </a:spcBef>
                      </a:pPr>
                      <a:r>
                        <a:rPr lang="en-US" sz="1000"/>
                        <a:t>Suppliers must have </a:t>
                      </a:r>
                      <a:r>
                        <a:rPr lang="en-US" sz="1000" b="1"/>
                        <a:t>robust and clear data to measure DE&amp;I</a:t>
                      </a:r>
                      <a:r>
                        <a:rPr lang="en-US" sz="1000" b="1" baseline="30000"/>
                        <a:t>1</a:t>
                      </a:r>
                      <a:r>
                        <a:rPr lang="en-US" sz="1000" b="1"/>
                        <a:t> progress</a:t>
                      </a:r>
                      <a:r>
                        <a:rPr lang="en-US" sz="1000" b="0"/>
                        <a:t>, including necessary disclosures regarding payment practices, gender pay gap statistics, etc.</a:t>
                      </a:r>
                    </a:p>
                  </a:txBody>
                  <a:tcPr/>
                </a:tc>
                <a:tc>
                  <a:txBody>
                    <a:bodyPr/>
                    <a:lstStyle/>
                    <a:p>
                      <a:pPr marL="0" indent="0" defTabSz="914400">
                        <a:spcBef>
                          <a:spcPts val="300"/>
                        </a:spcBef>
                        <a:spcAft>
                          <a:spcPct val="0"/>
                        </a:spcAft>
                        <a:buFontTx/>
                        <a:buNone/>
                      </a:pPr>
                      <a:endParaRPr lang="en-US" sz="1000" b="1" kern="0" spc="-20">
                        <a:solidFill>
                          <a:srgbClr val="973B74"/>
                        </a:solidFill>
                        <a:latin typeface="+mn-lt"/>
                        <a:ea typeface="+mn-ea"/>
                        <a:cs typeface="+mn-cs"/>
                      </a:endParaRPr>
                    </a:p>
                  </a:txBody>
                  <a:tcPr/>
                </a:tc>
                <a:tc>
                  <a:txBody>
                    <a:bodyPr/>
                    <a:lstStyle/>
                    <a:p>
                      <a:pPr marL="177800" indent="-177800">
                        <a:spcBef>
                          <a:spcPts val="300"/>
                        </a:spcBef>
                      </a:pPr>
                      <a:r>
                        <a:rPr lang="en-US" sz="1000"/>
                        <a:t>Suppliers are required to promote the principles of DE&amp;I</a:t>
                      </a:r>
                      <a:r>
                        <a:rPr lang="en-US" sz="1000" baseline="30000"/>
                        <a:t>1</a:t>
                      </a:r>
                      <a:r>
                        <a:rPr lang="en-US" sz="1000"/>
                        <a:t>and </a:t>
                      </a:r>
                      <a:r>
                        <a:rPr lang="en-US" sz="1000" b="1"/>
                        <a:t>refrain from any form of discrimination </a:t>
                      </a:r>
                      <a:r>
                        <a:rPr lang="en-US" sz="1000" b="0"/>
                        <a:t>based on gender, race, disability, sexual orientation, trade union membership, etc.</a:t>
                      </a:r>
                      <a:r>
                        <a:rPr lang="en-US" sz="1000" b="1"/>
                        <a:t> </a:t>
                      </a:r>
                    </a:p>
                    <a:p>
                      <a:pPr marL="177800" indent="-177800">
                        <a:spcBef>
                          <a:spcPts val="300"/>
                        </a:spcBef>
                      </a:pPr>
                      <a:r>
                        <a:rPr lang="en-US" sz="1000" b="0"/>
                        <a:t>In the UK, initiatives are in place to open access to the group’s supply chain for </a:t>
                      </a:r>
                      <a:r>
                        <a:rPr lang="en-US" sz="1000" b="1"/>
                        <a:t>SMEs, women-owned businesses, and diverse-owned businesses</a:t>
                      </a:r>
                    </a:p>
                  </a:txBody>
                  <a:tcPr/>
                </a:tc>
                <a:extLst>
                  <a:ext uri="{0D108BD9-81ED-4DB2-BD59-A6C34878D82A}">
                    <a16:rowId xmlns:a16="http://schemas.microsoft.com/office/drawing/2014/main" val="3025976854"/>
                  </a:ext>
                </a:extLst>
              </a:tr>
              <a:tr h="632964">
                <a:tc>
                  <a:txBody>
                    <a:bodyPr/>
                    <a:lstStyle/>
                    <a:p>
                      <a:pPr marL="0" indent="0" defTabSz="914400">
                        <a:spcBef>
                          <a:spcPts val="300"/>
                        </a:spcBef>
                        <a:spcAft>
                          <a:spcPct val="0"/>
                        </a:spcAft>
                        <a:buFontTx/>
                        <a:buNone/>
                      </a:pPr>
                      <a:endParaRPr lang="en-US" sz="1000" b="1" kern="0" spc="-20">
                        <a:solidFill>
                          <a:srgbClr val="973B74"/>
                        </a:solidFill>
                      </a:endParaRPr>
                    </a:p>
                  </a:txBody>
                  <a:tcPr/>
                </a:tc>
                <a:tc>
                  <a:txBody>
                    <a:bodyPr/>
                    <a:lstStyle/>
                    <a:p>
                      <a:pPr marL="177800" indent="-177800">
                        <a:spcBef>
                          <a:spcPts val="300"/>
                        </a:spcBef>
                      </a:pPr>
                      <a:r>
                        <a:rPr lang="en-US" sz="1000"/>
                        <a:t>Suppliers must demonstrate an </a:t>
                      </a:r>
                      <a:r>
                        <a:rPr lang="en-US" sz="1000" b="1"/>
                        <a:t>EDFR</a:t>
                      </a:r>
                      <a:r>
                        <a:rPr lang="en-US" sz="1000" b="1" kern="1200" baseline="30000">
                          <a:solidFill>
                            <a:schemeClr val="tx1"/>
                          </a:solidFill>
                          <a:latin typeface="+mn-lt"/>
                          <a:ea typeface="+mn-ea"/>
                          <a:cs typeface="+mn-cs"/>
                        </a:rPr>
                        <a:t>4</a:t>
                      </a:r>
                      <a:r>
                        <a:rPr lang="en-US" sz="1000" b="1"/>
                        <a:t>-compliant approach to handling proprietary or confidential information</a:t>
                      </a:r>
                      <a:r>
                        <a:rPr lang="en-US" sz="1000" b="0"/>
                        <a:t>, comply with applicable privacy and </a:t>
                      </a:r>
                      <a:r>
                        <a:rPr lang="en-US" sz="1000" b="1"/>
                        <a:t>information security laws</a:t>
                      </a:r>
                      <a:r>
                        <a:rPr lang="en-US" sz="1000" b="0"/>
                        <a:t>, and provide </a:t>
                      </a:r>
                      <a:r>
                        <a:rPr lang="en-US" sz="1000" b="1"/>
                        <a:t>support during audits </a:t>
                      </a:r>
                      <a:r>
                        <a:rPr lang="en-US" sz="1000" b="0"/>
                        <a:t>by EDFR</a:t>
                      </a:r>
                      <a:r>
                        <a:rPr lang="en-US" sz="1000" b="0" baseline="30000"/>
                        <a:t>4</a:t>
                      </a:r>
                    </a:p>
                  </a:txBody>
                  <a:tcPr/>
                </a:tc>
                <a:tc>
                  <a:txBody>
                    <a:bodyPr/>
                    <a:lstStyle/>
                    <a:p>
                      <a:pPr marL="0" indent="0" defTabSz="914400">
                        <a:spcBef>
                          <a:spcPts val="300"/>
                        </a:spcBef>
                        <a:spcAft>
                          <a:spcPct val="0"/>
                        </a:spcAft>
                        <a:buFontTx/>
                        <a:buNone/>
                      </a:pPr>
                      <a:endParaRPr lang="en-US" sz="1000" b="1" kern="0" spc="-20">
                        <a:solidFill>
                          <a:srgbClr val="973B74"/>
                        </a:solidFill>
                      </a:endParaRPr>
                    </a:p>
                  </a:txBody>
                  <a:tcPr/>
                </a:tc>
                <a:tc>
                  <a:txBody>
                    <a:bodyPr/>
                    <a:lstStyle/>
                    <a:p>
                      <a:pPr marL="177800" indent="-177800">
                        <a:spcBef>
                          <a:spcPts val="300"/>
                        </a:spcBef>
                      </a:pPr>
                      <a:r>
                        <a:rPr lang="en-US" sz="1000"/>
                        <a:t>Suppliers need to </a:t>
                      </a:r>
                      <a:r>
                        <a:rPr lang="en-US" sz="1000" b="1"/>
                        <a:t>comply with all laws and regulations </a:t>
                      </a:r>
                      <a:r>
                        <a:rPr lang="en-US" sz="1000"/>
                        <a:t>and company guidelines relating to the </a:t>
                      </a:r>
                      <a:r>
                        <a:rPr lang="en-US" sz="1000" b="1"/>
                        <a:t>protection of personal data</a:t>
                      </a:r>
                      <a:r>
                        <a:rPr lang="en-US" sz="1000"/>
                        <a:t> including identification information and commercial data</a:t>
                      </a:r>
                    </a:p>
                  </a:txBody>
                  <a:tcPr/>
                </a:tc>
                <a:extLst>
                  <a:ext uri="{0D108BD9-81ED-4DB2-BD59-A6C34878D82A}">
                    <a16:rowId xmlns:a16="http://schemas.microsoft.com/office/drawing/2014/main" val="1612688093"/>
                  </a:ext>
                </a:extLst>
              </a:tr>
              <a:tr h="804965">
                <a:tc>
                  <a:txBody>
                    <a:bodyPr/>
                    <a:lstStyle/>
                    <a:p>
                      <a:pPr marL="0" indent="0" defTabSz="914400">
                        <a:spcBef>
                          <a:spcPts val="300"/>
                        </a:spcBef>
                        <a:spcAft>
                          <a:spcPct val="0"/>
                        </a:spcAft>
                        <a:buFontTx/>
                        <a:buNone/>
                      </a:pPr>
                      <a:endParaRPr lang="en-US" sz="1000" b="1" kern="0" spc="-40">
                        <a:solidFill>
                          <a:srgbClr val="46647B"/>
                        </a:solidFill>
                        <a:latin typeface="+mn-lt"/>
                        <a:ea typeface="+mn-ea"/>
                        <a:cs typeface="+mn-cs"/>
                      </a:endParaRPr>
                    </a:p>
                  </a:txBody>
                  <a:tcPr/>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1000"/>
                        <a:t>Suppliers must ensure that employees have a </a:t>
                      </a:r>
                      <a:r>
                        <a:rPr lang="en-US" sz="1000" b="1"/>
                        <a:t>channel available for reporting serious concerns in a confidential manner </a:t>
                      </a:r>
                      <a:r>
                        <a:rPr lang="en-US" sz="1000"/>
                        <a:t>independent of the normal line-management reporting structure</a:t>
                      </a:r>
                    </a:p>
                    <a:p>
                      <a:pPr marL="177800" indent="-177800">
                        <a:spcBef>
                          <a:spcPts val="300"/>
                        </a:spcBef>
                      </a:pPr>
                      <a:r>
                        <a:rPr lang="en-US" sz="1000"/>
                        <a:t>Suppliers are expected to maintain controls to identify conflicts of </a:t>
                      </a:r>
                      <a:r>
                        <a:rPr lang="en-US" sz="1000" b="0"/>
                        <a:t>interest, and ensure that the </a:t>
                      </a:r>
                      <a:r>
                        <a:rPr lang="en-US" sz="1000" b="1"/>
                        <a:t>risks of such conflicts are mitigated</a:t>
                      </a:r>
                    </a:p>
                  </a:txBody>
                  <a:tcPr/>
                </a:tc>
                <a:tc>
                  <a:txBody>
                    <a:bodyPr/>
                    <a:lstStyle/>
                    <a:p>
                      <a:pPr marL="0" indent="0" defTabSz="914400">
                        <a:spcBef>
                          <a:spcPts val="300"/>
                        </a:spcBef>
                        <a:spcAft>
                          <a:spcPct val="0"/>
                        </a:spcAft>
                        <a:buFontTx/>
                        <a:buNone/>
                      </a:pPr>
                      <a:endParaRPr lang="en-US" sz="1000" b="1" kern="0" spc="-40">
                        <a:solidFill>
                          <a:srgbClr val="46647B"/>
                        </a:solidFill>
                        <a:latin typeface="+mn-lt"/>
                        <a:ea typeface="+mn-ea"/>
                        <a:cs typeface="+mn-cs"/>
                      </a:endParaRPr>
                    </a:p>
                  </a:txBody>
                  <a:tcPr/>
                </a:tc>
                <a:tc>
                  <a:txBody>
                    <a:bodyPr/>
                    <a:lstStyle/>
                    <a:p>
                      <a:pPr marL="177800" indent="-177800">
                        <a:spcBef>
                          <a:spcPts val="300"/>
                        </a:spcBef>
                      </a:pPr>
                      <a:r>
                        <a:rPr lang="en-US" sz="1000"/>
                        <a:t>Suppliers must </a:t>
                      </a:r>
                      <a:r>
                        <a:rPr lang="en-US" sz="1000" b="1"/>
                        <a:t>prohibit all forms of corruption </a:t>
                      </a:r>
                      <a:r>
                        <a:rPr lang="en-US" sz="1000"/>
                        <a:t>and influence peddling, undertake to </a:t>
                      </a:r>
                      <a:r>
                        <a:rPr lang="en-US" sz="1000" b="1"/>
                        <a:t>avoid conflicts of interest</a:t>
                      </a:r>
                      <a:r>
                        <a:rPr lang="en-US" sz="1000"/>
                        <a:t>, and comply with applicable laws</a:t>
                      </a:r>
                    </a:p>
                  </a:txBody>
                  <a:tcPr/>
                </a:tc>
                <a:extLst>
                  <a:ext uri="{0D108BD9-81ED-4DB2-BD59-A6C34878D82A}">
                    <a16:rowId xmlns:a16="http://schemas.microsoft.com/office/drawing/2014/main" val="2076176185"/>
                  </a:ext>
                </a:extLst>
              </a:tr>
              <a:tr h="357762">
                <a:tc>
                  <a:txBody>
                    <a:bodyPr/>
                    <a:lstStyle/>
                    <a:p>
                      <a:pPr marL="0" indent="0">
                        <a:spcBef>
                          <a:spcPts val="300"/>
                        </a:spcBef>
                        <a:buFontTx/>
                        <a:buNone/>
                      </a:pPr>
                      <a:endParaRPr lang="en-US" sz="1000" b="1">
                        <a:solidFill>
                          <a:srgbClr val="507867"/>
                        </a:solidFill>
                      </a:endParaRPr>
                    </a:p>
                  </a:txBody>
                  <a:tcPr/>
                </a:tc>
                <a:tc>
                  <a:txBody>
                    <a:bodyPr/>
                    <a:lstStyle/>
                    <a:p>
                      <a:pPr marL="177800" indent="-177800">
                        <a:spcBef>
                          <a:spcPts val="300"/>
                        </a:spcBef>
                      </a:pPr>
                      <a:endParaRPr lang="en-US" sz="1000" b="1">
                        <a:highlight>
                          <a:srgbClr val="FFFF00"/>
                        </a:highlight>
                      </a:endParaRPr>
                    </a:p>
                  </a:txBody>
                  <a:tcPr/>
                </a:tc>
                <a:tc>
                  <a:txBody>
                    <a:bodyPr/>
                    <a:lstStyle/>
                    <a:p>
                      <a:pPr marL="0" indent="0">
                        <a:spcBef>
                          <a:spcPts val="300"/>
                        </a:spcBef>
                        <a:buFontTx/>
                        <a:buNone/>
                      </a:pPr>
                      <a:endParaRPr lang="en-US" sz="1000" b="1">
                        <a:solidFill>
                          <a:srgbClr val="507867"/>
                        </a:solidFill>
                      </a:endParaRPr>
                    </a:p>
                  </a:txBody>
                  <a:tcPr/>
                </a:tc>
                <a:tc>
                  <a:txBody>
                    <a:bodyPr/>
                    <a:lstStyle/>
                    <a:p>
                      <a:pPr marL="177800" indent="-177800">
                        <a:spcBef>
                          <a:spcPts val="300"/>
                        </a:spcBef>
                      </a:pPr>
                      <a:r>
                        <a:rPr lang="en-US" sz="1000"/>
                        <a:t>Suppliers must promote a </a:t>
                      </a:r>
                      <a:r>
                        <a:rPr lang="en-US" sz="1000" b="1"/>
                        <a:t>circular economy</a:t>
                      </a:r>
                      <a:r>
                        <a:rPr lang="en-US" sz="1000"/>
                        <a:t>, and </a:t>
                      </a:r>
                      <a:r>
                        <a:rPr lang="en-US" sz="1000" b="1"/>
                        <a:t>manage waste</a:t>
                      </a:r>
                      <a:r>
                        <a:rPr lang="en-US" sz="1000" b="0"/>
                        <a:t> by reducing it to a minimum and </a:t>
                      </a:r>
                      <a:r>
                        <a:rPr lang="en-US" sz="1000" b="1"/>
                        <a:t>maximizing its recycling</a:t>
                      </a:r>
                      <a:endParaRPr lang="en-US" sz="1000" b="1">
                        <a:highlight>
                          <a:srgbClr val="FFFF00"/>
                        </a:highlight>
                      </a:endParaRPr>
                    </a:p>
                  </a:txBody>
                  <a:tcPr/>
                </a:tc>
                <a:extLst>
                  <a:ext uri="{0D108BD9-81ED-4DB2-BD59-A6C34878D82A}">
                    <a16:rowId xmlns:a16="http://schemas.microsoft.com/office/drawing/2014/main" val="4281255578"/>
                  </a:ext>
                </a:extLst>
              </a:tr>
            </a:tbl>
          </a:graphicData>
        </a:graphic>
      </p:graphicFrame>
      <p:sp>
        <p:nvSpPr>
          <p:cNvPr id="2" name="Title 1">
            <a:extLst>
              <a:ext uri="{FF2B5EF4-FFF2-40B4-BE49-F238E27FC236}">
                <a16:creationId xmlns:a16="http://schemas.microsoft.com/office/drawing/2014/main" id="{CE0BCB52-EB05-4DEE-B375-238144C1719C}"/>
              </a:ext>
            </a:extLst>
          </p:cNvPr>
          <p:cNvSpPr>
            <a:spLocks noGrp="1"/>
          </p:cNvSpPr>
          <p:nvPr>
            <p:ph type="title"/>
          </p:nvPr>
        </p:nvSpPr>
        <p:spPr/>
        <p:txBody>
          <a:bodyPr vert="horz"/>
          <a:lstStyle/>
          <a:p>
            <a:r>
              <a:rPr lang="en-US" b="1" dirty="0"/>
              <a:t>Customer lens – backup |</a:t>
            </a:r>
            <a:r>
              <a:rPr lang="en-US" dirty="0"/>
              <a:t> Supplier guidelines set in place by Target’s customers </a:t>
            </a:r>
            <a:r>
              <a:rPr lang="en-US" dirty="0">
                <a:solidFill>
                  <a:srgbClr val="000000"/>
                </a:solidFill>
              </a:rPr>
              <a:t>across key ESG themes (1/2)</a:t>
            </a:r>
            <a:endParaRPr lang="en-US" dirty="0"/>
          </a:p>
        </p:txBody>
      </p:sp>
      <p:grpSp>
        <p:nvGrpSpPr>
          <p:cNvPr id="9" name="btfpStatusSticker221298">
            <a:extLst>
              <a:ext uri="{FF2B5EF4-FFF2-40B4-BE49-F238E27FC236}">
                <a16:creationId xmlns:a16="http://schemas.microsoft.com/office/drawing/2014/main" id="{35118DF9-EBE8-458D-958C-E42CD0646029}"/>
              </a:ext>
            </a:extLst>
          </p:cNvPr>
          <p:cNvGrpSpPr/>
          <p:nvPr>
            <p:custDataLst>
              <p:tags r:id="rId4"/>
            </p:custDataLst>
          </p:nvPr>
        </p:nvGrpSpPr>
        <p:grpSpPr>
          <a:xfrm>
            <a:off x="9629778" y="955344"/>
            <a:ext cx="2232022" cy="235611"/>
            <a:chOff x="-2277868" y="876300"/>
            <a:chExt cx="2232022" cy="235611"/>
          </a:xfrm>
        </p:grpSpPr>
        <p:sp>
          <p:nvSpPr>
            <p:cNvPr id="7" name="btfpStatusStickerText221298">
              <a:extLst>
                <a:ext uri="{FF2B5EF4-FFF2-40B4-BE49-F238E27FC236}">
                  <a16:creationId xmlns:a16="http://schemas.microsoft.com/office/drawing/2014/main" id="{77E51997-FE76-4096-A933-945E928584FC}"/>
                </a:ext>
              </a:extLst>
            </p:cNvPr>
            <p:cNvSpPr txBox="1"/>
            <p:nvPr/>
          </p:nvSpPr>
          <p:spPr bwMode="gray">
            <a:xfrm>
              <a:off x="-2277868"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8" name="btfpStatusStickerLine221298">
              <a:extLst>
                <a:ext uri="{FF2B5EF4-FFF2-40B4-BE49-F238E27FC236}">
                  <a16:creationId xmlns:a16="http://schemas.microsoft.com/office/drawing/2014/main" id="{21405A87-3F1D-4ED6-A994-BF63237340BB}"/>
                </a:ext>
              </a:extLst>
            </p:cNvPr>
            <p:cNvCxnSpPr>
              <a:cxnSpLocks/>
            </p:cNvCxnSpPr>
            <p:nvPr/>
          </p:nvCxnSpPr>
          <p:spPr bwMode="gray">
            <a:xfrm rot="720000">
              <a:off x="-227786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0" name="btfpNotesBox922661">
            <a:extLst>
              <a:ext uri="{FF2B5EF4-FFF2-40B4-BE49-F238E27FC236}">
                <a16:creationId xmlns:a16="http://schemas.microsoft.com/office/drawing/2014/main" id="{68393672-96E3-4803-B924-B2025F9361B9}"/>
              </a:ext>
            </a:extLst>
          </p:cNvPr>
          <p:cNvSpPr txBox="1"/>
          <p:nvPr>
            <p:custDataLst>
              <p:tags r:id="rId5"/>
            </p:custDataLst>
          </p:nvPr>
        </p:nvSpPr>
        <p:spPr bwMode="gray">
          <a:xfrm>
            <a:off x="330199" y="6196568"/>
            <a:ext cx="11531600" cy="369332"/>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UN Global Compact; (1) Diversity, equity and inclusion; (2) UK law that protects people from discrimination</a:t>
            </a:r>
          </a:p>
          <a:p>
            <a:pPr marL="0" indent="0">
              <a:spcBef>
                <a:spcPts val="0"/>
              </a:spcBef>
              <a:buNone/>
            </a:pPr>
            <a:r>
              <a:rPr lang="en-US" sz="800">
                <a:solidFill>
                  <a:srgbClr val="000000"/>
                </a:solidFill>
              </a:rPr>
              <a:t>in the workplace and in wider society; (3) Employee health and safety; (4) EDF Renewables</a:t>
            </a:r>
          </a:p>
          <a:p>
            <a:pPr marL="0" indent="0">
              <a:spcBef>
                <a:spcPts val="0"/>
              </a:spcBef>
              <a:buNone/>
            </a:pPr>
            <a:r>
              <a:rPr lang="en-US" sz="800">
                <a:solidFill>
                  <a:srgbClr val="000000"/>
                </a:solidFill>
              </a:rPr>
              <a:t>Source: Company websites, company supplier code of conduct, sustainability reports</a:t>
            </a:r>
          </a:p>
        </p:txBody>
      </p:sp>
      <p:grpSp>
        <p:nvGrpSpPr>
          <p:cNvPr id="96" name="btfpRunningAgenda2Level181568">
            <a:extLst>
              <a:ext uri="{FF2B5EF4-FFF2-40B4-BE49-F238E27FC236}">
                <a16:creationId xmlns:a16="http://schemas.microsoft.com/office/drawing/2014/main" id="{5EF64F2C-9358-4690-B596-10A29B92D2DB}"/>
              </a:ext>
            </a:extLst>
          </p:cNvPr>
          <p:cNvGrpSpPr/>
          <p:nvPr>
            <p:custDataLst>
              <p:tags r:id="rId6"/>
            </p:custDataLst>
          </p:nvPr>
        </p:nvGrpSpPr>
        <p:grpSpPr>
          <a:xfrm>
            <a:off x="0" y="944429"/>
            <a:ext cx="5115470" cy="257443"/>
            <a:chOff x="0" y="876300"/>
            <a:chExt cx="5115470" cy="257443"/>
          </a:xfrm>
        </p:grpSpPr>
        <p:sp>
          <p:nvSpPr>
            <p:cNvPr id="98" name="btfpRunningAgenda2LevelBarLeft181568">
              <a:extLst>
                <a:ext uri="{FF2B5EF4-FFF2-40B4-BE49-F238E27FC236}">
                  <a16:creationId xmlns:a16="http://schemas.microsoft.com/office/drawing/2014/main" id="{5FC0F563-AE00-4263-B0B8-683C71EC1A76}"/>
                </a:ext>
              </a:extLst>
            </p:cNvPr>
            <p:cNvSpPr/>
            <p:nvPr/>
          </p:nvSpPr>
          <p:spPr bwMode="gray">
            <a:xfrm>
              <a:off x="0" y="876300"/>
              <a:ext cx="2441402" cy="257443"/>
            </a:xfrm>
            <a:custGeom>
              <a:avLst/>
              <a:gdLst/>
              <a:ahLst/>
              <a:cxnLst/>
              <a:rect l="0" t="0" r="0" b="0"/>
              <a:pathLst>
                <a:path w="2441402" h="257443">
                  <a:moveTo>
                    <a:pt x="0" y="0"/>
                  </a:moveTo>
                  <a:lnTo>
                    <a:pt x="2441401" y="0"/>
                  </a:lnTo>
                  <a:lnTo>
                    <a:pt x="2386680" y="257442"/>
                  </a:lnTo>
                  <a:lnTo>
                    <a:pt x="0" y="257442"/>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12" name="btfpRunningAgenda2LevelTextLeft181568">
              <a:extLst>
                <a:ext uri="{FF2B5EF4-FFF2-40B4-BE49-F238E27FC236}">
                  <a16:creationId xmlns:a16="http://schemas.microsoft.com/office/drawing/2014/main" id="{8CBBCB13-87E4-4581-A85F-88985EFBE25C}"/>
                </a:ext>
              </a:extLst>
            </p:cNvPr>
            <p:cNvSpPr txBox="1"/>
            <p:nvPr/>
          </p:nvSpPr>
          <p:spPr bwMode="gray">
            <a:xfrm>
              <a:off x="0"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sp>
          <p:nvSpPr>
            <p:cNvPr id="115" name="btfpRunningAgenda2LevelBarRight181568">
              <a:extLst>
                <a:ext uri="{FF2B5EF4-FFF2-40B4-BE49-F238E27FC236}">
                  <a16:creationId xmlns:a16="http://schemas.microsoft.com/office/drawing/2014/main" id="{A7FEBE1E-004E-409E-93CB-354CD655BB08}"/>
                </a:ext>
              </a:extLst>
            </p:cNvPr>
            <p:cNvSpPr/>
            <p:nvPr/>
          </p:nvSpPr>
          <p:spPr bwMode="gray">
            <a:xfrm>
              <a:off x="2306558" y="876300"/>
              <a:ext cx="2762643"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415673 w 1415673"/>
                <a:gd name="connsiteY0" fmla="*/ 0 h 257442"/>
                <a:gd name="connsiteX1" fmla="*/ 1048365 w 1415673"/>
                <a:gd name="connsiteY1" fmla="*/ 257442 h 257442"/>
                <a:gd name="connsiteX2" fmla="*/ 0 w 1415673"/>
                <a:gd name="connsiteY2" fmla="*/ 257442 h 257442"/>
                <a:gd name="connsiteX3" fmla="*/ 54722 w 1415673"/>
                <a:gd name="connsiteY3" fmla="*/ 0 h 257442"/>
                <a:gd name="connsiteX0" fmla="*/ 1415673 w 1415673"/>
                <a:gd name="connsiteY0" fmla="*/ 0 h 257442"/>
                <a:gd name="connsiteX1" fmla="*/ 1360952 w 1415673"/>
                <a:gd name="connsiteY1" fmla="*/ 257442 h 257442"/>
                <a:gd name="connsiteX2" fmla="*/ 0 w 1415673"/>
                <a:gd name="connsiteY2" fmla="*/ 257442 h 257442"/>
                <a:gd name="connsiteX3" fmla="*/ 54722 w 1415673"/>
                <a:gd name="connsiteY3" fmla="*/ 0 h 257442"/>
                <a:gd name="connsiteX0" fmla="*/ 1415672 w 1415672"/>
                <a:gd name="connsiteY0" fmla="*/ 0 h 257442"/>
                <a:gd name="connsiteX1" fmla="*/ 1360951 w 1415672"/>
                <a:gd name="connsiteY1" fmla="*/ 257442 h 257442"/>
                <a:gd name="connsiteX2" fmla="*/ 0 w 1415672"/>
                <a:gd name="connsiteY2" fmla="*/ 257442 h 257442"/>
                <a:gd name="connsiteX3" fmla="*/ 54721 w 1415672"/>
                <a:gd name="connsiteY3" fmla="*/ 0 h 257442"/>
                <a:gd name="connsiteX0" fmla="*/ 1415672 w 1415672"/>
                <a:gd name="connsiteY0" fmla="*/ 0 h 257442"/>
                <a:gd name="connsiteX1" fmla="*/ 1360951 w 1415672"/>
                <a:gd name="connsiteY1" fmla="*/ 257442 h 257442"/>
                <a:gd name="connsiteX2" fmla="*/ 0 w 1415672"/>
                <a:gd name="connsiteY2" fmla="*/ 257442 h 257442"/>
                <a:gd name="connsiteX3" fmla="*/ 54720 w 1415672"/>
                <a:gd name="connsiteY3" fmla="*/ 0 h 257442"/>
                <a:gd name="connsiteX0" fmla="*/ 1583986 w 1583986"/>
                <a:gd name="connsiteY0" fmla="*/ 0 h 257442"/>
                <a:gd name="connsiteX1" fmla="*/ 1360951 w 1583986"/>
                <a:gd name="connsiteY1" fmla="*/ 257442 h 257442"/>
                <a:gd name="connsiteX2" fmla="*/ 0 w 1583986"/>
                <a:gd name="connsiteY2" fmla="*/ 257442 h 257442"/>
                <a:gd name="connsiteX3" fmla="*/ 54720 w 1583986"/>
                <a:gd name="connsiteY3" fmla="*/ 0 h 257442"/>
                <a:gd name="connsiteX0" fmla="*/ 1583986 w 1583986"/>
                <a:gd name="connsiteY0" fmla="*/ 0 h 257442"/>
                <a:gd name="connsiteX1" fmla="*/ 1529265 w 1583986"/>
                <a:gd name="connsiteY1" fmla="*/ 257442 h 257442"/>
                <a:gd name="connsiteX2" fmla="*/ 0 w 1583986"/>
                <a:gd name="connsiteY2" fmla="*/ 257442 h 257442"/>
                <a:gd name="connsiteX3" fmla="*/ 54720 w 1583986"/>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54721 w 1583987"/>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54722 w 1583987"/>
                <a:gd name="connsiteY3" fmla="*/ 0 h 257442"/>
                <a:gd name="connsiteX0" fmla="*/ 1752304 w 1752304"/>
                <a:gd name="connsiteY0" fmla="*/ 0 h 257442"/>
                <a:gd name="connsiteX1" fmla="*/ 1529266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1 w 1752304"/>
                <a:gd name="connsiteY3" fmla="*/ 0 h 257442"/>
                <a:gd name="connsiteX0" fmla="*/ 1920617 w 1920617"/>
                <a:gd name="connsiteY0" fmla="*/ 0 h 257442"/>
                <a:gd name="connsiteX1" fmla="*/ 1697582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171135 w 2171135"/>
                <a:gd name="connsiteY0" fmla="*/ 0 h 257442"/>
                <a:gd name="connsiteX1" fmla="*/ 1865896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339450 w 2339450"/>
                <a:gd name="connsiteY0" fmla="*/ 0 h 257442"/>
                <a:gd name="connsiteX1" fmla="*/ 2116414 w 2339450"/>
                <a:gd name="connsiteY1" fmla="*/ 257442 h 257442"/>
                <a:gd name="connsiteX2" fmla="*/ 0 w 2339450"/>
                <a:gd name="connsiteY2" fmla="*/ 257442 h 257442"/>
                <a:gd name="connsiteX3" fmla="*/ 54721 w 2339450"/>
                <a:gd name="connsiteY3" fmla="*/ 0 h 257442"/>
                <a:gd name="connsiteX0" fmla="*/ 2339450 w 2339450"/>
                <a:gd name="connsiteY0" fmla="*/ 0 h 257442"/>
                <a:gd name="connsiteX1" fmla="*/ 2284728 w 2339450"/>
                <a:gd name="connsiteY1" fmla="*/ 257442 h 257442"/>
                <a:gd name="connsiteX2" fmla="*/ 0 w 2339450"/>
                <a:gd name="connsiteY2" fmla="*/ 257442 h 257442"/>
                <a:gd name="connsiteX3" fmla="*/ 54721 w 2339450"/>
                <a:gd name="connsiteY3" fmla="*/ 0 h 257442"/>
                <a:gd name="connsiteX0" fmla="*/ 2339451 w 2339451"/>
                <a:gd name="connsiteY0" fmla="*/ 0 h 257442"/>
                <a:gd name="connsiteX1" fmla="*/ 2284729 w 2339451"/>
                <a:gd name="connsiteY1" fmla="*/ 257442 h 257442"/>
                <a:gd name="connsiteX2" fmla="*/ 0 w 2339451"/>
                <a:gd name="connsiteY2" fmla="*/ 257442 h 257442"/>
                <a:gd name="connsiteX3" fmla="*/ 54722 w 2339451"/>
                <a:gd name="connsiteY3" fmla="*/ 0 h 257442"/>
                <a:gd name="connsiteX0" fmla="*/ 2339451 w 2339451"/>
                <a:gd name="connsiteY0" fmla="*/ 0 h 257442"/>
                <a:gd name="connsiteX1" fmla="*/ 2284729 w 2339451"/>
                <a:gd name="connsiteY1" fmla="*/ 257442 h 257442"/>
                <a:gd name="connsiteX2" fmla="*/ 0 w 2339451"/>
                <a:gd name="connsiteY2" fmla="*/ 257442 h 257442"/>
                <a:gd name="connsiteX3" fmla="*/ 54722 w 2339451"/>
                <a:gd name="connsiteY3" fmla="*/ 0 h 257442"/>
                <a:gd name="connsiteX0" fmla="*/ 2507767 w 2507767"/>
                <a:gd name="connsiteY0" fmla="*/ 0 h 257442"/>
                <a:gd name="connsiteX1" fmla="*/ 2284729 w 2507767"/>
                <a:gd name="connsiteY1" fmla="*/ 257442 h 257442"/>
                <a:gd name="connsiteX2" fmla="*/ 0 w 2507767"/>
                <a:gd name="connsiteY2" fmla="*/ 257442 h 257442"/>
                <a:gd name="connsiteX3" fmla="*/ 54722 w 2507767"/>
                <a:gd name="connsiteY3" fmla="*/ 0 h 257442"/>
                <a:gd name="connsiteX0" fmla="*/ 2507767 w 2507767"/>
                <a:gd name="connsiteY0" fmla="*/ 0 h 257442"/>
                <a:gd name="connsiteX1" fmla="*/ 2453046 w 2507767"/>
                <a:gd name="connsiteY1" fmla="*/ 257442 h 257442"/>
                <a:gd name="connsiteX2" fmla="*/ 0 w 2507767"/>
                <a:gd name="connsiteY2" fmla="*/ 257442 h 257442"/>
                <a:gd name="connsiteX3" fmla="*/ 54722 w 2507767"/>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54721 w 2507766"/>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54720 w 2507766"/>
                <a:gd name="connsiteY3" fmla="*/ 0 h 257442"/>
                <a:gd name="connsiteX0" fmla="*/ 2749626 w 2749626"/>
                <a:gd name="connsiteY0" fmla="*/ 0 h 257442"/>
                <a:gd name="connsiteX1" fmla="*/ 2453045 w 2749626"/>
                <a:gd name="connsiteY1" fmla="*/ 257442 h 257442"/>
                <a:gd name="connsiteX2" fmla="*/ 0 w 2749626"/>
                <a:gd name="connsiteY2" fmla="*/ 257442 h 257442"/>
                <a:gd name="connsiteX3" fmla="*/ 54720 w 2749626"/>
                <a:gd name="connsiteY3" fmla="*/ 0 h 257442"/>
                <a:gd name="connsiteX0" fmla="*/ 2749626 w 2749626"/>
                <a:gd name="connsiteY0" fmla="*/ 0 h 257442"/>
                <a:gd name="connsiteX1" fmla="*/ 2694905 w 2749626"/>
                <a:gd name="connsiteY1" fmla="*/ 257442 h 257442"/>
                <a:gd name="connsiteX2" fmla="*/ 0 w 2749626"/>
                <a:gd name="connsiteY2" fmla="*/ 257442 h 257442"/>
                <a:gd name="connsiteX3" fmla="*/ 54720 w 2749626"/>
                <a:gd name="connsiteY3" fmla="*/ 0 h 257442"/>
                <a:gd name="connsiteX0" fmla="*/ 2749627 w 2749627"/>
                <a:gd name="connsiteY0" fmla="*/ 0 h 257442"/>
                <a:gd name="connsiteX1" fmla="*/ 2694906 w 2749627"/>
                <a:gd name="connsiteY1" fmla="*/ 257442 h 257442"/>
                <a:gd name="connsiteX2" fmla="*/ 0 w 2749627"/>
                <a:gd name="connsiteY2" fmla="*/ 257442 h 257442"/>
                <a:gd name="connsiteX3" fmla="*/ 54721 w 2749627"/>
                <a:gd name="connsiteY3" fmla="*/ 0 h 257442"/>
                <a:gd name="connsiteX0" fmla="*/ 2749627 w 2749627"/>
                <a:gd name="connsiteY0" fmla="*/ 0 h 257442"/>
                <a:gd name="connsiteX1" fmla="*/ 2694906 w 2749627"/>
                <a:gd name="connsiteY1" fmla="*/ 257442 h 257442"/>
                <a:gd name="connsiteX2" fmla="*/ 0 w 2749627"/>
                <a:gd name="connsiteY2" fmla="*/ 257442 h 257442"/>
                <a:gd name="connsiteX3" fmla="*/ 54722 w 2749627"/>
                <a:gd name="connsiteY3" fmla="*/ 0 h 257442"/>
                <a:gd name="connsiteX0" fmla="*/ 2917943 w 2917943"/>
                <a:gd name="connsiteY0" fmla="*/ 0 h 257442"/>
                <a:gd name="connsiteX1" fmla="*/ 2694906 w 2917943"/>
                <a:gd name="connsiteY1" fmla="*/ 257442 h 257442"/>
                <a:gd name="connsiteX2" fmla="*/ 0 w 2917943"/>
                <a:gd name="connsiteY2" fmla="*/ 257442 h 257442"/>
                <a:gd name="connsiteX3" fmla="*/ 54722 w 2917943"/>
                <a:gd name="connsiteY3" fmla="*/ 0 h 257442"/>
                <a:gd name="connsiteX0" fmla="*/ 2917943 w 2917943"/>
                <a:gd name="connsiteY0" fmla="*/ 0 h 257442"/>
                <a:gd name="connsiteX1" fmla="*/ 2863222 w 2917943"/>
                <a:gd name="connsiteY1" fmla="*/ 257442 h 257442"/>
                <a:gd name="connsiteX2" fmla="*/ 0 w 2917943"/>
                <a:gd name="connsiteY2" fmla="*/ 257442 h 257442"/>
                <a:gd name="connsiteX3" fmla="*/ 54722 w 2917943"/>
                <a:gd name="connsiteY3" fmla="*/ 0 h 257442"/>
                <a:gd name="connsiteX0" fmla="*/ 2917942 w 2917942"/>
                <a:gd name="connsiteY0" fmla="*/ 0 h 257442"/>
                <a:gd name="connsiteX1" fmla="*/ 2863221 w 2917942"/>
                <a:gd name="connsiteY1" fmla="*/ 257442 h 257442"/>
                <a:gd name="connsiteX2" fmla="*/ 0 w 2917942"/>
                <a:gd name="connsiteY2" fmla="*/ 257442 h 257442"/>
                <a:gd name="connsiteX3" fmla="*/ 54721 w 2917942"/>
                <a:gd name="connsiteY3" fmla="*/ 0 h 257442"/>
                <a:gd name="connsiteX0" fmla="*/ 2917942 w 2917942"/>
                <a:gd name="connsiteY0" fmla="*/ 0 h 257442"/>
                <a:gd name="connsiteX1" fmla="*/ 2863221 w 2917942"/>
                <a:gd name="connsiteY1" fmla="*/ 257442 h 257442"/>
                <a:gd name="connsiteX2" fmla="*/ 0 w 2917942"/>
                <a:gd name="connsiteY2" fmla="*/ 257442 h 257442"/>
                <a:gd name="connsiteX3" fmla="*/ 54720 w 2917942"/>
                <a:gd name="connsiteY3" fmla="*/ 0 h 257442"/>
                <a:gd name="connsiteX0" fmla="*/ 3095875 w 3095875"/>
                <a:gd name="connsiteY0" fmla="*/ 0 h 257442"/>
                <a:gd name="connsiteX1" fmla="*/ 2863221 w 3095875"/>
                <a:gd name="connsiteY1" fmla="*/ 257442 h 257442"/>
                <a:gd name="connsiteX2" fmla="*/ 0 w 3095875"/>
                <a:gd name="connsiteY2" fmla="*/ 257442 h 257442"/>
                <a:gd name="connsiteX3" fmla="*/ 54720 w 3095875"/>
                <a:gd name="connsiteY3" fmla="*/ 0 h 257442"/>
                <a:gd name="connsiteX0" fmla="*/ 3095875 w 3095875"/>
                <a:gd name="connsiteY0" fmla="*/ 0 h 257442"/>
                <a:gd name="connsiteX1" fmla="*/ 3041154 w 3095875"/>
                <a:gd name="connsiteY1" fmla="*/ 257442 h 257442"/>
                <a:gd name="connsiteX2" fmla="*/ 0 w 3095875"/>
                <a:gd name="connsiteY2" fmla="*/ 257442 h 257442"/>
                <a:gd name="connsiteX3" fmla="*/ 54720 w 3095875"/>
                <a:gd name="connsiteY3" fmla="*/ 0 h 257442"/>
                <a:gd name="connsiteX0" fmla="*/ 3095876 w 3095876"/>
                <a:gd name="connsiteY0" fmla="*/ 0 h 257442"/>
                <a:gd name="connsiteX1" fmla="*/ 3041155 w 3095876"/>
                <a:gd name="connsiteY1" fmla="*/ 257442 h 257442"/>
                <a:gd name="connsiteX2" fmla="*/ 0 w 3095876"/>
                <a:gd name="connsiteY2" fmla="*/ 257442 h 257442"/>
                <a:gd name="connsiteX3" fmla="*/ 54721 w 3095876"/>
                <a:gd name="connsiteY3" fmla="*/ 0 h 257442"/>
                <a:gd name="connsiteX0" fmla="*/ 3095876 w 3095876"/>
                <a:gd name="connsiteY0" fmla="*/ 0 h 257442"/>
                <a:gd name="connsiteX1" fmla="*/ 3041155 w 3095876"/>
                <a:gd name="connsiteY1" fmla="*/ 257442 h 257442"/>
                <a:gd name="connsiteX2" fmla="*/ 0 w 3095876"/>
                <a:gd name="connsiteY2" fmla="*/ 257442 h 257442"/>
                <a:gd name="connsiteX3" fmla="*/ 54721 w 3095876"/>
                <a:gd name="connsiteY3" fmla="*/ 0 h 257442"/>
                <a:gd name="connsiteX0" fmla="*/ 3349150 w 3349150"/>
                <a:gd name="connsiteY0" fmla="*/ 0 h 257442"/>
                <a:gd name="connsiteX1" fmla="*/ 3041155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509450 w 3509450"/>
                <a:gd name="connsiteY0" fmla="*/ 0 h 257442"/>
                <a:gd name="connsiteX1" fmla="*/ 32944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677765 w 3677765"/>
                <a:gd name="connsiteY0" fmla="*/ 0 h 257442"/>
                <a:gd name="connsiteX1" fmla="*/ 3454729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838065 w 3838065"/>
                <a:gd name="connsiteY0" fmla="*/ 0 h 257442"/>
                <a:gd name="connsiteX1" fmla="*/ 36230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1592002 w 3783344"/>
                <a:gd name="connsiteY0" fmla="*/ 0 h 257442"/>
                <a:gd name="connsiteX1" fmla="*/ 3783344 w 3783344"/>
                <a:gd name="connsiteY1" fmla="*/ 257442 h 257442"/>
                <a:gd name="connsiteX2" fmla="*/ 0 w 3783344"/>
                <a:gd name="connsiteY2" fmla="*/ 257442 h 257442"/>
                <a:gd name="connsiteX3" fmla="*/ 54721 w 3783344"/>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760317 w 1760317"/>
                <a:gd name="connsiteY0" fmla="*/ 0 h 257442"/>
                <a:gd name="connsiteX1" fmla="*/ 1537281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920617 w 1920617"/>
                <a:gd name="connsiteY0" fmla="*/ 0 h 257442"/>
                <a:gd name="connsiteX1" fmla="*/ 17055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248079 w 2248079"/>
                <a:gd name="connsiteY0" fmla="*/ 0 h 257442"/>
                <a:gd name="connsiteX1" fmla="*/ 1865896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434028 w 2434028"/>
                <a:gd name="connsiteY0" fmla="*/ 0 h 257442"/>
                <a:gd name="connsiteX1" fmla="*/ 2193358 w 2434028"/>
                <a:gd name="connsiteY1" fmla="*/ 257442 h 257442"/>
                <a:gd name="connsiteX2" fmla="*/ 0 w 2434028"/>
                <a:gd name="connsiteY2" fmla="*/ 257442 h 257442"/>
                <a:gd name="connsiteX3" fmla="*/ 54721 w 2434028"/>
                <a:gd name="connsiteY3" fmla="*/ 0 h 257442"/>
                <a:gd name="connsiteX0" fmla="*/ 2434028 w 2434028"/>
                <a:gd name="connsiteY0" fmla="*/ 0 h 257442"/>
                <a:gd name="connsiteX1" fmla="*/ 2379306 w 2434028"/>
                <a:gd name="connsiteY1" fmla="*/ 257442 h 257442"/>
                <a:gd name="connsiteX2" fmla="*/ 0 w 2434028"/>
                <a:gd name="connsiteY2" fmla="*/ 257442 h 257442"/>
                <a:gd name="connsiteX3" fmla="*/ 54721 w 2434028"/>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602344 w 2602344"/>
                <a:gd name="connsiteY0" fmla="*/ 0 h 257442"/>
                <a:gd name="connsiteX1" fmla="*/ 2379307 w 2602344"/>
                <a:gd name="connsiteY1" fmla="*/ 257442 h 257442"/>
                <a:gd name="connsiteX2" fmla="*/ 0 w 2602344"/>
                <a:gd name="connsiteY2" fmla="*/ 257442 h 257442"/>
                <a:gd name="connsiteX3" fmla="*/ 54722 w 2602344"/>
                <a:gd name="connsiteY3" fmla="*/ 0 h 257442"/>
                <a:gd name="connsiteX0" fmla="*/ 2602344 w 2602344"/>
                <a:gd name="connsiteY0" fmla="*/ 0 h 257442"/>
                <a:gd name="connsiteX1" fmla="*/ 2547622 w 2602344"/>
                <a:gd name="connsiteY1" fmla="*/ 257442 h 257442"/>
                <a:gd name="connsiteX2" fmla="*/ 0 w 2602344"/>
                <a:gd name="connsiteY2" fmla="*/ 257442 h 257442"/>
                <a:gd name="connsiteX3" fmla="*/ 54722 w 2602344"/>
                <a:gd name="connsiteY3" fmla="*/ 0 h 257442"/>
                <a:gd name="connsiteX0" fmla="*/ 2602344 w 2602344"/>
                <a:gd name="connsiteY0" fmla="*/ 0 h 257442"/>
                <a:gd name="connsiteX1" fmla="*/ 2547622 w 2602344"/>
                <a:gd name="connsiteY1" fmla="*/ 257442 h 257442"/>
                <a:gd name="connsiteX2" fmla="*/ 0 w 2602344"/>
                <a:gd name="connsiteY2" fmla="*/ 257442 h 257442"/>
                <a:gd name="connsiteX3" fmla="*/ 54722 w 2602344"/>
                <a:gd name="connsiteY3" fmla="*/ 0 h 257442"/>
                <a:gd name="connsiteX0" fmla="*/ 2602344 w 2602344"/>
                <a:gd name="connsiteY0" fmla="*/ 0 h 257442"/>
                <a:gd name="connsiteX1" fmla="*/ 2547622 w 2602344"/>
                <a:gd name="connsiteY1" fmla="*/ 257442 h 257442"/>
                <a:gd name="connsiteX2" fmla="*/ 0 w 2602344"/>
                <a:gd name="connsiteY2" fmla="*/ 257442 h 257442"/>
                <a:gd name="connsiteX3" fmla="*/ 54721 w 2602344"/>
                <a:gd name="connsiteY3" fmla="*/ 0 h 257442"/>
                <a:gd name="connsiteX0" fmla="*/ 2762643 w 2762643"/>
                <a:gd name="connsiteY0" fmla="*/ 0 h 257442"/>
                <a:gd name="connsiteX1" fmla="*/ 25476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1592002 w 2707922"/>
                <a:gd name="connsiteY0" fmla="*/ 0 h 257442"/>
                <a:gd name="connsiteX1" fmla="*/ 2707922 w 2707922"/>
                <a:gd name="connsiteY1" fmla="*/ 257442 h 257442"/>
                <a:gd name="connsiteX2" fmla="*/ 0 w 2707922"/>
                <a:gd name="connsiteY2" fmla="*/ 257442 h 257442"/>
                <a:gd name="connsiteX3" fmla="*/ 54721 w 270792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760317 w 1760317"/>
                <a:gd name="connsiteY0" fmla="*/ 0 h 257442"/>
                <a:gd name="connsiteX1" fmla="*/ 1537281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920617 w 1920617"/>
                <a:gd name="connsiteY0" fmla="*/ 0 h 257442"/>
                <a:gd name="connsiteX1" fmla="*/ 17055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248079 w 2248079"/>
                <a:gd name="connsiteY0" fmla="*/ 0 h 257442"/>
                <a:gd name="connsiteX1" fmla="*/ 1865896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434028 w 2434028"/>
                <a:gd name="connsiteY0" fmla="*/ 0 h 257442"/>
                <a:gd name="connsiteX1" fmla="*/ 2193358 w 2434028"/>
                <a:gd name="connsiteY1" fmla="*/ 257442 h 257442"/>
                <a:gd name="connsiteX2" fmla="*/ 0 w 2434028"/>
                <a:gd name="connsiteY2" fmla="*/ 257442 h 257442"/>
                <a:gd name="connsiteX3" fmla="*/ 54721 w 2434028"/>
                <a:gd name="connsiteY3" fmla="*/ 0 h 257442"/>
                <a:gd name="connsiteX0" fmla="*/ 2434028 w 2434028"/>
                <a:gd name="connsiteY0" fmla="*/ 0 h 257442"/>
                <a:gd name="connsiteX1" fmla="*/ 2379306 w 2434028"/>
                <a:gd name="connsiteY1" fmla="*/ 257442 h 257442"/>
                <a:gd name="connsiteX2" fmla="*/ 0 w 2434028"/>
                <a:gd name="connsiteY2" fmla="*/ 257442 h 257442"/>
                <a:gd name="connsiteX3" fmla="*/ 54721 w 2434028"/>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594329 w 2594329"/>
                <a:gd name="connsiteY0" fmla="*/ 0 h 257442"/>
                <a:gd name="connsiteX1" fmla="*/ 2379307 w 2594329"/>
                <a:gd name="connsiteY1" fmla="*/ 257442 h 257442"/>
                <a:gd name="connsiteX2" fmla="*/ 0 w 2594329"/>
                <a:gd name="connsiteY2" fmla="*/ 257442 h 257442"/>
                <a:gd name="connsiteX3" fmla="*/ 54722 w 2594329"/>
                <a:gd name="connsiteY3" fmla="*/ 0 h 257442"/>
                <a:gd name="connsiteX0" fmla="*/ 2594329 w 2594329"/>
                <a:gd name="connsiteY0" fmla="*/ 0 h 257442"/>
                <a:gd name="connsiteX1" fmla="*/ 2539608 w 2594329"/>
                <a:gd name="connsiteY1" fmla="*/ 257442 h 257442"/>
                <a:gd name="connsiteX2" fmla="*/ 0 w 2594329"/>
                <a:gd name="connsiteY2" fmla="*/ 257442 h 257442"/>
                <a:gd name="connsiteX3" fmla="*/ 54722 w 2594329"/>
                <a:gd name="connsiteY3" fmla="*/ 0 h 257442"/>
                <a:gd name="connsiteX0" fmla="*/ 2594328 w 2594328"/>
                <a:gd name="connsiteY0" fmla="*/ 0 h 257442"/>
                <a:gd name="connsiteX1" fmla="*/ 2539607 w 2594328"/>
                <a:gd name="connsiteY1" fmla="*/ 257442 h 257442"/>
                <a:gd name="connsiteX2" fmla="*/ 0 w 2594328"/>
                <a:gd name="connsiteY2" fmla="*/ 257442 h 257442"/>
                <a:gd name="connsiteX3" fmla="*/ 54721 w 2594328"/>
                <a:gd name="connsiteY3" fmla="*/ 0 h 257442"/>
                <a:gd name="connsiteX0" fmla="*/ 2594328 w 2594328"/>
                <a:gd name="connsiteY0" fmla="*/ 0 h 257442"/>
                <a:gd name="connsiteX1" fmla="*/ 2539607 w 2594328"/>
                <a:gd name="connsiteY1" fmla="*/ 257442 h 257442"/>
                <a:gd name="connsiteX2" fmla="*/ 0 w 2594328"/>
                <a:gd name="connsiteY2" fmla="*/ 257442 h 257442"/>
                <a:gd name="connsiteX3" fmla="*/ 54720 w 2594328"/>
                <a:gd name="connsiteY3" fmla="*/ 0 h 257442"/>
                <a:gd name="connsiteX0" fmla="*/ 2762642 w 2762642"/>
                <a:gd name="connsiteY0" fmla="*/ 0 h 257442"/>
                <a:gd name="connsiteX1" fmla="*/ 2539607 w 2762642"/>
                <a:gd name="connsiteY1" fmla="*/ 257442 h 257442"/>
                <a:gd name="connsiteX2" fmla="*/ 0 w 2762642"/>
                <a:gd name="connsiteY2" fmla="*/ 257442 h 257442"/>
                <a:gd name="connsiteX3" fmla="*/ 54720 w 2762642"/>
                <a:gd name="connsiteY3" fmla="*/ 0 h 257442"/>
                <a:gd name="connsiteX0" fmla="*/ 2762642 w 2762642"/>
                <a:gd name="connsiteY0" fmla="*/ 0 h 257442"/>
                <a:gd name="connsiteX1" fmla="*/ 2707921 w 2762642"/>
                <a:gd name="connsiteY1" fmla="*/ 257442 h 257442"/>
                <a:gd name="connsiteX2" fmla="*/ 0 w 2762642"/>
                <a:gd name="connsiteY2" fmla="*/ 257442 h 257442"/>
                <a:gd name="connsiteX3" fmla="*/ 54720 w 2762642"/>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2 w 2762643"/>
                <a:gd name="connsiteY3" fmla="*/ 0 h 257442"/>
              </a:gdLst>
              <a:ahLst/>
              <a:cxnLst>
                <a:cxn ang="0">
                  <a:pos x="connsiteX0" y="connsiteY0"/>
                </a:cxn>
                <a:cxn ang="0">
                  <a:pos x="connsiteX1" y="connsiteY1"/>
                </a:cxn>
                <a:cxn ang="0">
                  <a:pos x="connsiteX2" y="connsiteY2"/>
                </a:cxn>
                <a:cxn ang="0">
                  <a:pos x="connsiteX3" y="connsiteY3"/>
                </a:cxn>
              </a:cxnLst>
              <a:rect l="l" t="t" r="r" b="b"/>
              <a:pathLst>
                <a:path w="2762643" h="257442">
                  <a:moveTo>
                    <a:pt x="2762643" y="0"/>
                  </a:moveTo>
                  <a:lnTo>
                    <a:pt x="2707922"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16" name="btfpRunningAgenda2LevelTextRight181568">
              <a:extLst>
                <a:ext uri="{FF2B5EF4-FFF2-40B4-BE49-F238E27FC236}">
                  <a16:creationId xmlns:a16="http://schemas.microsoft.com/office/drawing/2014/main" id="{41598EFE-A34E-46B1-80E9-44E7B66D5AC0}"/>
                </a:ext>
              </a:extLst>
            </p:cNvPr>
            <p:cNvSpPr txBox="1"/>
            <p:nvPr/>
          </p:nvSpPr>
          <p:spPr bwMode="gray">
            <a:xfrm>
              <a:off x="2306559" y="876300"/>
              <a:ext cx="280891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Customer lens</a:t>
              </a:r>
            </a:p>
          </p:txBody>
        </p:sp>
      </p:grpSp>
      <p:sp>
        <p:nvSpPr>
          <p:cNvPr id="32" name="AutoShape 12">
            <a:extLst>
              <a:ext uri="{FF2B5EF4-FFF2-40B4-BE49-F238E27FC236}">
                <a16:creationId xmlns:a16="http://schemas.microsoft.com/office/drawing/2014/main" id="{59EDF895-064B-403E-A284-E0919B8967F0}"/>
              </a:ext>
            </a:extLst>
          </p:cNvPr>
          <p:cNvSpPr>
            <a:spLocks noChangeAspect="1" noChangeArrowheads="1"/>
          </p:cNvSpPr>
          <p:nvPr/>
        </p:nvSpPr>
        <p:spPr bwMode="auto">
          <a:xfrm>
            <a:off x="5943600" y="2785711"/>
            <a:ext cx="457200"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1" name="btfpIcon689726">
            <a:extLst>
              <a:ext uri="{FF2B5EF4-FFF2-40B4-BE49-F238E27FC236}">
                <a16:creationId xmlns:a16="http://schemas.microsoft.com/office/drawing/2014/main" id="{BC7D7293-7711-4E93-8373-22385F151D16}"/>
              </a:ext>
            </a:extLst>
          </p:cNvPr>
          <p:cNvGrpSpPr>
            <a:grpSpLocks noChangeAspect="1"/>
          </p:cNvGrpSpPr>
          <p:nvPr>
            <p:custDataLst>
              <p:tags r:id="rId7"/>
            </p:custDataLst>
          </p:nvPr>
        </p:nvGrpSpPr>
        <p:grpSpPr>
          <a:xfrm>
            <a:off x="766782" y="1650696"/>
            <a:ext cx="540544" cy="540544"/>
            <a:chOff x="3586611" y="1224295"/>
            <a:chExt cx="540546" cy="540544"/>
          </a:xfrm>
        </p:grpSpPr>
        <p:sp>
          <p:nvSpPr>
            <p:cNvPr id="72" name="btfpIconCircle689726">
              <a:extLst>
                <a:ext uri="{FF2B5EF4-FFF2-40B4-BE49-F238E27FC236}">
                  <a16:creationId xmlns:a16="http://schemas.microsoft.com/office/drawing/2014/main" id="{36C45834-1BC9-49AF-B60C-3DF90B198044}"/>
                </a:ext>
              </a:extLst>
            </p:cNvPr>
            <p:cNvSpPr>
              <a:spLocks/>
            </p:cNvSpPr>
            <p:nvPr/>
          </p:nvSpPr>
          <p:spPr bwMode="gray">
            <a:xfrm>
              <a:off x="3586613"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73" name="btfpIconLines689726">
              <a:extLst>
                <a:ext uri="{FF2B5EF4-FFF2-40B4-BE49-F238E27FC236}">
                  <a16:creationId xmlns:a16="http://schemas.microsoft.com/office/drawing/2014/main" id="{F6B67743-5942-4AC3-B537-D554CEE00E6A}"/>
                </a:ext>
              </a:extLst>
            </p:cNvPr>
            <p:cNvPicPr>
              <a:picLocks/>
            </p:cNvPicPr>
            <p:nvPr/>
          </p:nvPicPr>
          <p:blipFill>
            <a:blip r:embed="rId22">
              <a:extLst>
                <a:ext uri="{28A0092B-C50C-407E-A947-70E740481C1C}">
                  <a14:useLocalDpi xmlns:a14="http://schemas.microsoft.com/office/drawing/2010/main" val="0"/>
                </a:ext>
              </a:extLst>
            </a:blip>
            <a:stretch>
              <a:fillRect/>
            </a:stretch>
          </p:blipFill>
          <p:spPr>
            <a:xfrm>
              <a:off x="3586611" y="1224295"/>
              <a:ext cx="540544" cy="540544"/>
            </a:xfrm>
            <a:prstGeom prst="rect">
              <a:avLst/>
            </a:prstGeom>
          </p:spPr>
        </p:pic>
      </p:grpSp>
      <p:grpSp>
        <p:nvGrpSpPr>
          <p:cNvPr id="74" name="btfpIcon689726">
            <a:extLst>
              <a:ext uri="{FF2B5EF4-FFF2-40B4-BE49-F238E27FC236}">
                <a16:creationId xmlns:a16="http://schemas.microsoft.com/office/drawing/2014/main" id="{FEEB87B4-F50B-4CF9-9AB4-C61BA73663D2}"/>
              </a:ext>
            </a:extLst>
          </p:cNvPr>
          <p:cNvGrpSpPr>
            <a:grpSpLocks noChangeAspect="1"/>
          </p:cNvGrpSpPr>
          <p:nvPr>
            <p:custDataLst>
              <p:tags r:id="rId8"/>
            </p:custDataLst>
          </p:nvPr>
        </p:nvGrpSpPr>
        <p:grpSpPr>
          <a:xfrm>
            <a:off x="6516305" y="1650696"/>
            <a:ext cx="540544" cy="540544"/>
            <a:chOff x="3586611" y="1224295"/>
            <a:chExt cx="540546" cy="540544"/>
          </a:xfrm>
        </p:grpSpPr>
        <p:sp>
          <p:nvSpPr>
            <p:cNvPr id="75" name="btfpIconCircle689726">
              <a:extLst>
                <a:ext uri="{FF2B5EF4-FFF2-40B4-BE49-F238E27FC236}">
                  <a16:creationId xmlns:a16="http://schemas.microsoft.com/office/drawing/2014/main" id="{23F0375D-1865-4F63-A31E-05929AD4F790}"/>
                </a:ext>
              </a:extLst>
            </p:cNvPr>
            <p:cNvSpPr>
              <a:spLocks/>
            </p:cNvSpPr>
            <p:nvPr/>
          </p:nvSpPr>
          <p:spPr bwMode="gray">
            <a:xfrm>
              <a:off x="3586613"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76" name="btfpIconLines689726">
              <a:extLst>
                <a:ext uri="{FF2B5EF4-FFF2-40B4-BE49-F238E27FC236}">
                  <a16:creationId xmlns:a16="http://schemas.microsoft.com/office/drawing/2014/main" id="{9A6ECABB-C440-4319-8613-1DB7B2F52DF9}"/>
                </a:ext>
              </a:extLst>
            </p:cNvPr>
            <p:cNvPicPr>
              <a:picLocks/>
            </p:cNvPicPr>
            <p:nvPr/>
          </p:nvPicPr>
          <p:blipFill>
            <a:blip r:embed="rId22">
              <a:extLst>
                <a:ext uri="{28A0092B-C50C-407E-A947-70E740481C1C}">
                  <a14:useLocalDpi xmlns:a14="http://schemas.microsoft.com/office/drawing/2010/main" val="0"/>
                </a:ext>
              </a:extLst>
            </a:blip>
            <a:stretch>
              <a:fillRect/>
            </a:stretch>
          </p:blipFill>
          <p:spPr>
            <a:xfrm>
              <a:off x="3586611" y="1224295"/>
              <a:ext cx="540544" cy="540544"/>
            </a:xfrm>
            <a:prstGeom prst="rect">
              <a:avLst/>
            </a:prstGeom>
          </p:spPr>
        </p:pic>
      </p:grpSp>
      <p:grpSp>
        <p:nvGrpSpPr>
          <p:cNvPr id="77" name="btfpIcon631882">
            <a:extLst>
              <a:ext uri="{FF2B5EF4-FFF2-40B4-BE49-F238E27FC236}">
                <a16:creationId xmlns:a16="http://schemas.microsoft.com/office/drawing/2014/main" id="{931B6C9A-3B43-45AA-9EA3-A225962DA0E8}"/>
              </a:ext>
            </a:extLst>
          </p:cNvPr>
          <p:cNvGrpSpPr>
            <a:grpSpLocks noChangeAspect="1"/>
          </p:cNvGrpSpPr>
          <p:nvPr>
            <p:custDataLst>
              <p:tags r:id="rId9"/>
            </p:custDataLst>
          </p:nvPr>
        </p:nvGrpSpPr>
        <p:grpSpPr>
          <a:xfrm>
            <a:off x="766782" y="2540193"/>
            <a:ext cx="540544" cy="540544"/>
            <a:chOff x="6385754" y="2902126"/>
            <a:chExt cx="540548" cy="540544"/>
          </a:xfrm>
        </p:grpSpPr>
        <p:sp>
          <p:nvSpPr>
            <p:cNvPr id="78" name="btfpIconCircle631882">
              <a:extLst>
                <a:ext uri="{FF2B5EF4-FFF2-40B4-BE49-F238E27FC236}">
                  <a16:creationId xmlns:a16="http://schemas.microsoft.com/office/drawing/2014/main" id="{71DB4C9F-6F1C-4102-BEFA-96125136D7B9}"/>
                </a:ext>
              </a:extLst>
            </p:cNvPr>
            <p:cNvSpPr>
              <a:spLocks/>
            </p:cNvSpPr>
            <p:nvPr/>
          </p:nvSpPr>
          <p:spPr bwMode="gray">
            <a:xfrm>
              <a:off x="6385758"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79" name="btfpIconLines631882">
              <a:extLst>
                <a:ext uri="{FF2B5EF4-FFF2-40B4-BE49-F238E27FC236}">
                  <a16:creationId xmlns:a16="http://schemas.microsoft.com/office/drawing/2014/main" id="{8B8203A1-0B56-4137-8823-CC3C642B51F3}"/>
                </a:ext>
              </a:extLst>
            </p:cNvPr>
            <p:cNvPicPr>
              <a:picLocks/>
            </p:cNvPicPr>
            <p:nvPr/>
          </p:nvPicPr>
          <p:blipFill>
            <a:blip r:embed="rId23">
              <a:extLst>
                <a:ext uri="{28A0092B-C50C-407E-A947-70E740481C1C}">
                  <a14:useLocalDpi xmlns:a14="http://schemas.microsoft.com/office/drawing/2010/main" val="0"/>
                </a:ext>
              </a:extLst>
            </a:blip>
            <a:stretch>
              <a:fillRect/>
            </a:stretch>
          </p:blipFill>
          <p:spPr>
            <a:xfrm>
              <a:off x="6385754" y="2902126"/>
              <a:ext cx="540544" cy="540544"/>
            </a:xfrm>
            <a:prstGeom prst="rect">
              <a:avLst/>
            </a:prstGeom>
          </p:spPr>
        </p:pic>
      </p:grpSp>
      <p:grpSp>
        <p:nvGrpSpPr>
          <p:cNvPr id="80" name="btfpIcon631882">
            <a:extLst>
              <a:ext uri="{FF2B5EF4-FFF2-40B4-BE49-F238E27FC236}">
                <a16:creationId xmlns:a16="http://schemas.microsoft.com/office/drawing/2014/main" id="{877BE97A-FDDC-4070-9DFD-CFF835478604}"/>
              </a:ext>
            </a:extLst>
          </p:cNvPr>
          <p:cNvGrpSpPr>
            <a:grpSpLocks noChangeAspect="1"/>
          </p:cNvGrpSpPr>
          <p:nvPr>
            <p:custDataLst>
              <p:tags r:id="rId10"/>
            </p:custDataLst>
          </p:nvPr>
        </p:nvGrpSpPr>
        <p:grpSpPr>
          <a:xfrm>
            <a:off x="6516303" y="2540193"/>
            <a:ext cx="540544" cy="540544"/>
            <a:chOff x="6385754" y="2902126"/>
            <a:chExt cx="540548" cy="540544"/>
          </a:xfrm>
        </p:grpSpPr>
        <p:sp>
          <p:nvSpPr>
            <p:cNvPr id="81" name="btfpIconCircle631882">
              <a:extLst>
                <a:ext uri="{FF2B5EF4-FFF2-40B4-BE49-F238E27FC236}">
                  <a16:creationId xmlns:a16="http://schemas.microsoft.com/office/drawing/2014/main" id="{B0335C0F-EEC7-43CC-8A98-F6410A607385}"/>
                </a:ext>
              </a:extLst>
            </p:cNvPr>
            <p:cNvSpPr>
              <a:spLocks/>
            </p:cNvSpPr>
            <p:nvPr/>
          </p:nvSpPr>
          <p:spPr bwMode="gray">
            <a:xfrm>
              <a:off x="6385758"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82" name="btfpIconLines631882">
              <a:extLst>
                <a:ext uri="{FF2B5EF4-FFF2-40B4-BE49-F238E27FC236}">
                  <a16:creationId xmlns:a16="http://schemas.microsoft.com/office/drawing/2014/main" id="{948A36FE-4030-4F36-A094-0D16C37CFB85}"/>
                </a:ext>
              </a:extLst>
            </p:cNvPr>
            <p:cNvPicPr>
              <a:picLocks/>
            </p:cNvPicPr>
            <p:nvPr/>
          </p:nvPicPr>
          <p:blipFill>
            <a:blip r:embed="rId23">
              <a:extLst>
                <a:ext uri="{28A0092B-C50C-407E-A947-70E740481C1C}">
                  <a14:useLocalDpi xmlns:a14="http://schemas.microsoft.com/office/drawing/2010/main" val="0"/>
                </a:ext>
              </a:extLst>
            </a:blip>
            <a:stretch>
              <a:fillRect/>
            </a:stretch>
          </p:blipFill>
          <p:spPr>
            <a:xfrm>
              <a:off x="6385754" y="2902126"/>
              <a:ext cx="540544" cy="540544"/>
            </a:xfrm>
            <a:prstGeom prst="rect">
              <a:avLst/>
            </a:prstGeom>
          </p:spPr>
        </p:pic>
      </p:grpSp>
      <p:grpSp>
        <p:nvGrpSpPr>
          <p:cNvPr id="86" name="btfpIcon916464">
            <a:extLst>
              <a:ext uri="{FF2B5EF4-FFF2-40B4-BE49-F238E27FC236}">
                <a16:creationId xmlns:a16="http://schemas.microsoft.com/office/drawing/2014/main" id="{E09EDA7F-10E7-4B86-AA74-9B3E230DFDD3}"/>
              </a:ext>
            </a:extLst>
          </p:cNvPr>
          <p:cNvGrpSpPr>
            <a:grpSpLocks noChangeAspect="1"/>
          </p:cNvGrpSpPr>
          <p:nvPr>
            <p:custDataLst>
              <p:tags r:id="rId11"/>
            </p:custDataLst>
          </p:nvPr>
        </p:nvGrpSpPr>
        <p:grpSpPr>
          <a:xfrm>
            <a:off x="6516303" y="3495035"/>
            <a:ext cx="540544" cy="540544"/>
            <a:chOff x="330200" y="1270000"/>
            <a:chExt cx="540544" cy="540544"/>
          </a:xfrm>
        </p:grpSpPr>
        <p:sp>
          <p:nvSpPr>
            <p:cNvPr id="87" name="btfpIconCircle916464">
              <a:extLst>
                <a:ext uri="{FF2B5EF4-FFF2-40B4-BE49-F238E27FC236}">
                  <a16:creationId xmlns:a16="http://schemas.microsoft.com/office/drawing/2014/main" id="{3068A19F-42AB-4002-B0A4-573C0EA88D1B}"/>
                </a:ext>
              </a:extLst>
            </p:cNvPr>
            <p:cNvSpPr>
              <a:spLocks/>
            </p:cNvSpPr>
            <p:nvPr/>
          </p:nvSpPr>
          <p:spPr bwMode="gray">
            <a:xfrm>
              <a:off x="330200" y="127000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88" name="btfpIconLines916464">
              <a:extLst>
                <a:ext uri="{FF2B5EF4-FFF2-40B4-BE49-F238E27FC236}">
                  <a16:creationId xmlns:a16="http://schemas.microsoft.com/office/drawing/2014/main" id="{D0D1B0A5-4037-48CB-8F8A-776F22AC2FDB}"/>
                </a:ext>
              </a:extLst>
            </p:cNvPr>
            <p:cNvPicPr>
              <a:picLocks/>
            </p:cNvPicPr>
            <p:nvPr/>
          </p:nvPicPr>
          <p:blipFill>
            <a:blip r:embed="rId24">
              <a:extLst>
                <a:ext uri="{28A0092B-C50C-407E-A947-70E740481C1C}">
                  <a14:useLocalDpi xmlns:a14="http://schemas.microsoft.com/office/drawing/2010/main" val="0"/>
                </a:ext>
              </a:extLst>
            </a:blip>
            <a:stretch>
              <a:fillRect/>
            </a:stretch>
          </p:blipFill>
          <p:spPr>
            <a:xfrm>
              <a:off x="330200" y="1270000"/>
              <a:ext cx="540544" cy="540544"/>
            </a:xfrm>
            <a:prstGeom prst="rect">
              <a:avLst/>
            </a:prstGeom>
          </p:spPr>
        </p:pic>
      </p:grpSp>
      <p:grpSp>
        <p:nvGrpSpPr>
          <p:cNvPr id="89" name="btfpIcon916464">
            <a:extLst>
              <a:ext uri="{FF2B5EF4-FFF2-40B4-BE49-F238E27FC236}">
                <a16:creationId xmlns:a16="http://schemas.microsoft.com/office/drawing/2014/main" id="{9E43D44A-C6FC-4CE7-AD99-7991122BC6BA}"/>
              </a:ext>
            </a:extLst>
          </p:cNvPr>
          <p:cNvGrpSpPr>
            <a:grpSpLocks noChangeAspect="1"/>
          </p:cNvGrpSpPr>
          <p:nvPr>
            <p:custDataLst>
              <p:tags r:id="rId12"/>
            </p:custDataLst>
          </p:nvPr>
        </p:nvGrpSpPr>
        <p:grpSpPr>
          <a:xfrm>
            <a:off x="766778" y="3495035"/>
            <a:ext cx="540544" cy="540544"/>
            <a:chOff x="330200" y="1270000"/>
            <a:chExt cx="540544" cy="540544"/>
          </a:xfrm>
        </p:grpSpPr>
        <p:sp>
          <p:nvSpPr>
            <p:cNvPr id="90" name="btfpIconCircle916464">
              <a:extLst>
                <a:ext uri="{FF2B5EF4-FFF2-40B4-BE49-F238E27FC236}">
                  <a16:creationId xmlns:a16="http://schemas.microsoft.com/office/drawing/2014/main" id="{597F988B-F5FA-43BE-8B36-0C8F5818E9B2}"/>
                </a:ext>
              </a:extLst>
            </p:cNvPr>
            <p:cNvSpPr>
              <a:spLocks/>
            </p:cNvSpPr>
            <p:nvPr/>
          </p:nvSpPr>
          <p:spPr bwMode="gray">
            <a:xfrm>
              <a:off x="330200" y="127000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91" name="btfpIconLines916464">
              <a:extLst>
                <a:ext uri="{FF2B5EF4-FFF2-40B4-BE49-F238E27FC236}">
                  <a16:creationId xmlns:a16="http://schemas.microsoft.com/office/drawing/2014/main" id="{871766A6-213D-491A-9CA7-37BE0D138357}"/>
                </a:ext>
              </a:extLst>
            </p:cNvPr>
            <p:cNvPicPr>
              <a:picLocks/>
            </p:cNvPicPr>
            <p:nvPr/>
          </p:nvPicPr>
          <p:blipFill>
            <a:blip r:embed="rId24">
              <a:extLst>
                <a:ext uri="{28A0092B-C50C-407E-A947-70E740481C1C}">
                  <a14:useLocalDpi xmlns:a14="http://schemas.microsoft.com/office/drawing/2010/main" val="0"/>
                </a:ext>
              </a:extLst>
            </a:blip>
            <a:stretch>
              <a:fillRect/>
            </a:stretch>
          </p:blipFill>
          <p:spPr>
            <a:xfrm>
              <a:off x="330200" y="1270000"/>
              <a:ext cx="540544" cy="540544"/>
            </a:xfrm>
            <a:prstGeom prst="rect">
              <a:avLst/>
            </a:prstGeom>
          </p:spPr>
        </p:pic>
      </p:grpSp>
      <p:grpSp>
        <p:nvGrpSpPr>
          <p:cNvPr id="92" name="btfpIcon986186">
            <a:extLst>
              <a:ext uri="{FF2B5EF4-FFF2-40B4-BE49-F238E27FC236}">
                <a16:creationId xmlns:a16="http://schemas.microsoft.com/office/drawing/2014/main" id="{B336F1BB-0445-45D9-9E65-3DEE81957619}"/>
              </a:ext>
            </a:extLst>
          </p:cNvPr>
          <p:cNvGrpSpPr>
            <a:grpSpLocks noChangeAspect="1"/>
          </p:cNvGrpSpPr>
          <p:nvPr>
            <p:custDataLst>
              <p:tags r:id="rId13"/>
            </p:custDataLst>
          </p:nvPr>
        </p:nvGrpSpPr>
        <p:grpSpPr>
          <a:xfrm>
            <a:off x="766778" y="4449467"/>
            <a:ext cx="540544" cy="540544"/>
            <a:chOff x="3586611" y="2902126"/>
            <a:chExt cx="540546" cy="540544"/>
          </a:xfrm>
        </p:grpSpPr>
        <p:sp>
          <p:nvSpPr>
            <p:cNvPr id="93" name="btfpIconCircle986186">
              <a:extLst>
                <a:ext uri="{FF2B5EF4-FFF2-40B4-BE49-F238E27FC236}">
                  <a16:creationId xmlns:a16="http://schemas.microsoft.com/office/drawing/2014/main" id="{BDEFF760-D68B-49BD-962D-7865CF1B3864}"/>
                </a:ext>
              </a:extLst>
            </p:cNvPr>
            <p:cNvSpPr>
              <a:spLocks/>
            </p:cNvSpPr>
            <p:nvPr/>
          </p:nvSpPr>
          <p:spPr bwMode="gray">
            <a:xfrm>
              <a:off x="3586613"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94" name="btfpIconLines986186">
              <a:extLst>
                <a:ext uri="{FF2B5EF4-FFF2-40B4-BE49-F238E27FC236}">
                  <a16:creationId xmlns:a16="http://schemas.microsoft.com/office/drawing/2014/main" id="{6E9A911B-AFFD-4CD4-8CB9-83507FD3DC88}"/>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3586611" y="2902126"/>
              <a:ext cx="540544" cy="540544"/>
            </a:xfrm>
            <a:prstGeom prst="rect">
              <a:avLst/>
            </a:prstGeom>
          </p:spPr>
        </p:pic>
      </p:grpSp>
      <p:grpSp>
        <p:nvGrpSpPr>
          <p:cNvPr id="95" name="btfpIcon986186">
            <a:extLst>
              <a:ext uri="{FF2B5EF4-FFF2-40B4-BE49-F238E27FC236}">
                <a16:creationId xmlns:a16="http://schemas.microsoft.com/office/drawing/2014/main" id="{4B87F7A3-AA73-428C-A837-DF50BFC42E10}"/>
              </a:ext>
            </a:extLst>
          </p:cNvPr>
          <p:cNvGrpSpPr>
            <a:grpSpLocks noChangeAspect="1"/>
          </p:cNvGrpSpPr>
          <p:nvPr>
            <p:custDataLst>
              <p:tags r:id="rId14"/>
            </p:custDataLst>
          </p:nvPr>
        </p:nvGrpSpPr>
        <p:grpSpPr>
          <a:xfrm>
            <a:off x="6516299" y="4449467"/>
            <a:ext cx="540544" cy="540544"/>
            <a:chOff x="3586611" y="2902126"/>
            <a:chExt cx="540546" cy="540544"/>
          </a:xfrm>
        </p:grpSpPr>
        <p:sp>
          <p:nvSpPr>
            <p:cNvPr id="97" name="btfpIconCircle986186">
              <a:extLst>
                <a:ext uri="{FF2B5EF4-FFF2-40B4-BE49-F238E27FC236}">
                  <a16:creationId xmlns:a16="http://schemas.microsoft.com/office/drawing/2014/main" id="{4EA2066F-39C3-40A3-AE15-9E42B4E8C063}"/>
                </a:ext>
              </a:extLst>
            </p:cNvPr>
            <p:cNvSpPr>
              <a:spLocks/>
            </p:cNvSpPr>
            <p:nvPr/>
          </p:nvSpPr>
          <p:spPr bwMode="gray">
            <a:xfrm>
              <a:off x="3586613"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99" name="btfpIconLines986186">
              <a:extLst>
                <a:ext uri="{FF2B5EF4-FFF2-40B4-BE49-F238E27FC236}">
                  <a16:creationId xmlns:a16="http://schemas.microsoft.com/office/drawing/2014/main" id="{0FBB9007-6D6A-422B-BCFB-405F13255FBD}"/>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3586611" y="2902126"/>
              <a:ext cx="540544" cy="540544"/>
            </a:xfrm>
            <a:prstGeom prst="rect">
              <a:avLst/>
            </a:prstGeom>
          </p:spPr>
        </p:pic>
      </p:grpSp>
      <p:grpSp>
        <p:nvGrpSpPr>
          <p:cNvPr id="100" name="btfpIcon228649">
            <a:extLst>
              <a:ext uri="{FF2B5EF4-FFF2-40B4-BE49-F238E27FC236}">
                <a16:creationId xmlns:a16="http://schemas.microsoft.com/office/drawing/2014/main" id="{7FC6E18A-5225-463F-924F-9246A45056AF}"/>
              </a:ext>
            </a:extLst>
          </p:cNvPr>
          <p:cNvGrpSpPr>
            <a:grpSpLocks noChangeAspect="1"/>
          </p:cNvGrpSpPr>
          <p:nvPr>
            <p:custDataLst>
              <p:tags r:id="rId15"/>
            </p:custDataLst>
          </p:nvPr>
        </p:nvGrpSpPr>
        <p:grpSpPr>
          <a:xfrm>
            <a:off x="766778" y="5156614"/>
            <a:ext cx="634925" cy="634926"/>
            <a:chOff x="3586609" y="4634730"/>
            <a:chExt cx="667527" cy="540545"/>
          </a:xfrm>
        </p:grpSpPr>
        <p:sp>
          <p:nvSpPr>
            <p:cNvPr id="101" name="btfpIconCircle228649">
              <a:extLst>
                <a:ext uri="{FF2B5EF4-FFF2-40B4-BE49-F238E27FC236}">
                  <a16:creationId xmlns:a16="http://schemas.microsoft.com/office/drawing/2014/main" id="{3A65DFBE-DAB6-4385-B31A-19313C6ABF44}"/>
                </a:ext>
              </a:extLst>
            </p:cNvPr>
            <p:cNvSpPr>
              <a:spLocks/>
            </p:cNvSpPr>
            <p:nvPr/>
          </p:nvSpPr>
          <p:spPr bwMode="gray">
            <a:xfrm>
              <a:off x="3586609" y="4634731"/>
              <a:ext cx="667525"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02" name="btfpIconLines228649">
              <a:extLst>
                <a:ext uri="{FF2B5EF4-FFF2-40B4-BE49-F238E27FC236}">
                  <a16:creationId xmlns:a16="http://schemas.microsoft.com/office/drawing/2014/main" id="{4E6E083F-B875-4E36-AA69-87BD9F9F6F1C}"/>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3586611" y="4634730"/>
              <a:ext cx="667525" cy="540544"/>
            </a:xfrm>
            <a:prstGeom prst="rect">
              <a:avLst/>
            </a:prstGeom>
          </p:spPr>
        </p:pic>
      </p:grpSp>
      <p:grpSp>
        <p:nvGrpSpPr>
          <p:cNvPr id="103" name="btfpIcon228649">
            <a:extLst>
              <a:ext uri="{FF2B5EF4-FFF2-40B4-BE49-F238E27FC236}">
                <a16:creationId xmlns:a16="http://schemas.microsoft.com/office/drawing/2014/main" id="{3E4237EA-90D7-4C3E-A303-511C0D471525}"/>
              </a:ext>
            </a:extLst>
          </p:cNvPr>
          <p:cNvGrpSpPr>
            <a:grpSpLocks noChangeAspect="1"/>
          </p:cNvGrpSpPr>
          <p:nvPr>
            <p:custDataLst>
              <p:tags r:id="rId16"/>
            </p:custDataLst>
          </p:nvPr>
        </p:nvGrpSpPr>
        <p:grpSpPr>
          <a:xfrm>
            <a:off x="6516299" y="5156614"/>
            <a:ext cx="634925" cy="634926"/>
            <a:chOff x="3586609" y="4634730"/>
            <a:chExt cx="667527" cy="540545"/>
          </a:xfrm>
        </p:grpSpPr>
        <p:sp>
          <p:nvSpPr>
            <p:cNvPr id="104" name="btfpIconCircle228649">
              <a:extLst>
                <a:ext uri="{FF2B5EF4-FFF2-40B4-BE49-F238E27FC236}">
                  <a16:creationId xmlns:a16="http://schemas.microsoft.com/office/drawing/2014/main" id="{85D54A5E-5CBF-4CD8-ACBE-7DF1B06D737A}"/>
                </a:ext>
              </a:extLst>
            </p:cNvPr>
            <p:cNvSpPr>
              <a:spLocks/>
            </p:cNvSpPr>
            <p:nvPr/>
          </p:nvSpPr>
          <p:spPr bwMode="gray">
            <a:xfrm>
              <a:off x="3586609" y="4634731"/>
              <a:ext cx="667525"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05" name="btfpIconLines228649">
              <a:extLst>
                <a:ext uri="{FF2B5EF4-FFF2-40B4-BE49-F238E27FC236}">
                  <a16:creationId xmlns:a16="http://schemas.microsoft.com/office/drawing/2014/main" id="{4934C833-97E1-4305-9EA8-6B553CAE9533}"/>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3586611" y="4634730"/>
              <a:ext cx="667525" cy="540544"/>
            </a:xfrm>
            <a:prstGeom prst="rect">
              <a:avLst/>
            </a:prstGeom>
          </p:spPr>
        </p:pic>
      </p:grpSp>
      <p:grpSp>
        <p:nvGrpSpPr>
          <p:cNvPr id="106" name="btfpIcon841600">
            <a:extLst>
              <a:ext uri="{FF2B5EF4-FFF2-40B4-BE49-F238E27FC236}">
                <a16:creationId xmlns:a16="http://schemas.microsoft.com/office/drawing/2014/main" id="{0AEA3323-CEBD-4D71-89B1-4BBBD5961760}"/>
              </a:ext>
            </a:extLst>
          </p:cNvPr>
          <p:cNvGrpSpPr>
            <a:grpSpLocks noChangeAspect="1"/>
          </p:cNvGrpSpPr>
          <p:nvPr>
            <p:custDataLst>
              <p:tags r:id="rId17"/>
            </p:custDataLst>
          </p:nvPr>
        </p:nvGrpSpPr>
        <p:grpSpPr>
          <a:xfrm>
            <a:off x="6516299" y="5944444"/>
            <a:ext cx="540544" cy="540544"/>
            <a:chOff x="-1580011" y="12191898"/>
            <a:chExt cx="540544" cy="540544"/>
          </a:xfrm>
        </p:grpSpPr>
        <p:sp>
          <p:nvSpPr>
            <p:cNvPr id="107" name="btfpIconCircle841600">
              <a:extLst>
                <a:ext uri="{FF2B5EF4-FFF2-40B4-BE49-F238E27FC236}">
                  <a16:creationId xmlns:a16="http://schemas.microsoft.com/office/drawing/2014/main" id="{ADE5B259-F15C-477A-B855-7DBF120C0C2F}"/>
                </a:ext>
              </a:extLst>
            </p:cNvPr>
            <p:cNvSpPr>
              <a:spLocks/>
            </p:cNvSpPr>
            <p:nvPr/>
          </p:nvSpPr>
          <p:spPr bwMode="gray">
            <a:xfrm>
              <a:off x="-1580011" y="1219189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08" name="btfpIconLines841600">
              <a:extLst>
                <a:ext uri="{FF2B5EF4-FFF2-40B4-BE49-F238E27FC236}">
                  <a16:creationId xmlns:a16="http://schemas.microsoft.com/office/drawing/2014/main" id="{81D89CD5-30BB-4389-908B-57C1E5847239}"/>
                </a:ext>
              </a:extLst>
            </p:cNvPr>
            <p:cNvPicPr>
              <a:picLocks/>
            </p:cNvPicPr>
            <p:nvPr/>
          </p:nvPicPr>
          <p:blipFill>
            <a:blip r:embed="rId27">
              <a:extLst>
                <a:ext uri="{28A0092B-C50C-407E-A947-70E740481C1C}">
                  <a14:useLocalDpi xmlns:a14="http://schemas.microsoft.com/office/drawing/2010/main" val="0"/>
                </a:ext>
              </a:extLst>
            </a:blip>
            <a:stretch>
              <a:fillRect/>
            </a:stretch>
          </p:blipFill>
          <p:spPr>
            <a:xfrm>
              <a:off x="-1580011" y="12191898"/>
              <a:ext cx="540544" cy="540544"/>
            </a:xfrm>
            <a:prstGeom prst="rect">
              <a:avLst/>
            </a:prstGeom>
          </p:spPr>
        </p:pic>
      </p:grpSp>
    </p:spTree>
    <p:custDataLst>
      <p:tags r:id="rId1"/>
    </p:custDataLst>
    <p:extLst>
      <p:ext uri="{BB962C8B-B14F-4D97-AF65-F5344CB8AC3E}">
        <p14:creationId xmlns:p14="http://schemas.microsoft.com/office/powerpoint/2010/main" val="323238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6048FDE-D17D-2257-6B31-81B5C82DD2F0}"/>
              </a:ext>
            </a:extLst>
          </p:cNvPr>
          <p:cNvGraphicFramePr>
            <a:graphicFrameLocks noChangeAspect="1"/>
          </p:cNvGraphicFramePr>
          <p:nvPr>
            <p:custDataLst>
              <p:tags r:id="rId2"/>
            </p:custDataLst>
            <p:extLst>
              <p:ext uri="{D42A27DB-BD31-4B8C-83A1-F6EECF244321}">
                <p14:modId xmlns:p14="http://schemas.microsoft.com/office/powerpoint/2010/main" val="682705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9" imgW="484" imgH="486" progId="TCLayout.ActiveDocument.1">
                  <p:embed/>
                </p:oleObj>
              </mc:Choice>
              <mc:Fallback>
                <p:oleObj name="think-cell Slide" r:id="rId19" imgW="484" imgH="486" progId="TCLayout.ActiveDocument.1">
                  <p:embed/>
                  <p:pic>
                    <p:nvPicPr>
                      <p:cNvPr id="4" name="think-cell data - do not delete" hidden="1">
                        <a:extLst>
                          <a:ext uri="{FF2B5EF4-FFF2-40B4-BE49-F238E27FC236}">
                            <a16:creationId xmlns:a16="http://schemas.microsoft.com/office/drawing/2014/main" id="{86048FDE-D17D-2257-6B31-81B5C82DD2F0}"/>
                          </a:ext>
                        </a:extLst>
                      </p:cNvPr>
                      <p:cNvPicPr/>
                      <p:nvPr/>
                    </p:nvPicPr>
                    <p:blipFill>
                      <a:blip r:embed="rId20"/>
                      <a:stretch>
                        <a:fillRect/>
                      </a:stretch>
                    </p:blipFill>
                    <p:spPr>
                      <a:xfrm>
                        <a:off x="1588" y="1588"/>
                        <a:ext cx="1588" cy="1588"/>
                      </a:xfrm>
                      <a:prstGeom prst="rect">
                        <a:avLst/>
                      </a:prstGeom>
                    </p:spPr>
                  </p:pic>
                </p:oleObj>
              </mc:Fallback>
            </mc:AlternateContent>
          </a:graphicData>
        </a:graphic>
      </p:graphicFrame>
      <p:grpSp>
        <p:nvGrpSpPr>
          <p:cNvPr id="40" name="btfpColumnIndicatorGroup2">
            <a:extLst>
              <a:ext uri="{FF2B5EF4-FFF2-40B4-BE49-F238E27FC236}">
                <a16:creationId xmlns:a16="http://schemas.microsoft.com/office/drawing/2014/main" id="{703500E3-9E62-4E47-A458-399187DBCBF4}"/>
              </a:ext>
            </a:extLst>
          </p:cNvPr>
          <p:cNvGrpSpPr/>
          <p:nvPr/>
        </p:nvGrpSpPr>
        <p:grpSpPr>
          <a:xfrm>
            <a:off x="0" y="6926580"/>
            <a:ext cx="12192000" cy="137160"/>
            <a:chOff x="0" y="6926580"/>
            <a:chExt cx="12192000" cy="137160"/>
          </a:xfrm>
        </p:grpSpPr>
        <p:sp>
          <p:nvSpPr>
            <p:cNvPr id="38" name="btfpColumnGapBlocker272336">
              <a:extLst>
                <a:ext uri="{FF2B5EF4-FFF2-40B4-BE49-F238E27FC236}">
                  <a16:creationId xmlns:a16="http://schemas.microsoft.com/office/drawing/2014/main" id="{BE5E6F95-2A84-49A0-8953-2316AD992BB6}"/>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6" name="btfpColumnGapBlocker704161">
              <a:extLst>
                <a:ext uri="{FF2B5EF4-FFF2-40B4-BE49-F238E27FC236}">
                  <a16:creationId xmlns:a16="http://schemas.microsoft.com/office/drawing/2014/main" id="{5B03807C-E3A6-4A32-B379-AF00F3F7C59C}"/>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4" name="btfpColumnIndicator307444">
              <a:extLst>
                <a:ext uri="{FF2B5EF4-FFF2-40B4-BE49-F238E27FC236}">
                  <a16:creationId xmlns:a16="http://schemas.microsoft.com/office/drawing/2014/main" id="{FEC148BD-AB1B-467B-9D88-3FC727FA6953}"/>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337964">
              <a:extLst>
                <a:ext uri="{FF2B5EF4-FFF2-40B4-BE49-F238E27FC236}">
                  <a16:creationId xmlns:a16="http://schemas.microsoft.com/office/drawing/2014/main" id="{B4CAE782-8F63-472A-B2D1-E0928BAB9F3D}"/>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559018">
              <a:extLst>
                <a:ext uri="{FF2B5EF4-FFF2-40B4-BE49-F238E27FC236}">
                  <a16:creationId xmlns:a16="http://schemas.microsoft.com/office/drawing/2014/main" id="{C7F9C2BB-544B-4D19-A138-663965E9D6E1}"/>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7" name="btfpColumnIndicator644824">
              <a:extLst>
                <a:ext uri="{FF2B5EF4-FFF2-40B4-BE49-F238E27FC236}">
                  <a16:creationId xmlns:a16="http://schemas.microsoft.com/office/drawing/2014/main" id="{39DB465C-68DD-4A82-A1CD-DDC0117CA84B}"/>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420058">
              <a:extLst>
                <a:ext uri="{FF2B5EF4-FFF2-40B4-BE49-F238E27FC236}">
                  <a16:creationId xmlns:a16="http://schemas.microsoft.com/office/drawing/2014/main" id="{7594A59E-4C6F-48BD-9A6F-5B5B002A30FB}"/>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 name="btfpColumnGapBlocker499174">
              <a:extLst>
                <a:ext uri="{FF2B5EF4-FFF2-40B4-BE49-F238E27FC236}">
                  <a16:creationId xmlns:a16="http://schemas.microsoft.com/office/drawing/2014/main" id="{944D64EE-DE47-46F0-9DD6-5D91E386ABF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7" name="btfpColumnIndicator584439">
              <a:extLst>
                <a:ext uri="{FF2B5EF4-FFF2-40B4-BE49-F238E27FC236}">
                  <a16:creationId xmlns:a16="http://schemas.microsoft.com/office/drawing/2014/main" id="{562F4B4D-F506-4EA3-BF29-E1E3BF3A17D6}"/>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287613">
              <a:extLst>
                <a:ext uri="{FF2B5EF4-FFF2-40B4-BE49-F238E27FC236}">
                  <a16:creationId xmlns:a16="http://schemas.microsoft.com/office/drawing/2014/main" id="{83A3AB17-6164-44E2-87AF-A7E2B457F1F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9" name="btfpColumnIndicatorGroup1">
            <a:extLst>
              <a:ext uri="{FF2B5EF4-FFF2-40B4-BE49-F238E27FC236}">
                <a16:creationId xmlns:a16="http://schemas.microsoft.com/office/drawing/2014/main" id="{23FE967E-8B33-47D3-832C-546256F46CDA}"/>
              </a:ext>
            </a:extLst>
          </p:cNvPr>
          <p:cNvGrpSpPr/>
          <p:nvPr/>
        </p:nvGrpSpPr>
        <p:grpSpPr>
          <a:xfrm>
            <a:off x="0" y="-205740"/>
            <a:ext cx="12192000" cy="137160"/>
            <a:chOff x="0" y="-205740"/>
            <a:chExt cx="12192000" cy="137160"/>
          </a:xfrm>
        </p:grpSpPr>
        <p:sp>
          <p:nvSpPr>
            <p:cNvPr id="37" name="btfpColumnGapBlocker854452">
              <a:extLst>
                <a:ext uri="{FF2B5EF4-FFF2-40B4-BE49-F238E27FC236}">
                  <a16:creationId xmlns:a16="http://schemas.microsoft.com/office/drawing/2014/main" id="{072ED18D-FB12-42EA-B2EA-1A4A26C7827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5" name="btfpColumnGapBlocker221873">
              <a:extLst>
                <a:ext uri="{FF2B5EF4-FFF2-40B4-BE49-F238E27FC236}">
                  <a16:creationId xmlns:a16="http://schemas.microsoft.com/office/drawing/2014/main" id="{67AA88B6-1213-48FA-A0CB-B37F372C1EBC}"/>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3" name="btfpColumnIndicator697714">
              <a:extLst>
                <a:ext uri="{FF2B5EF4-FFF2-40B4-BE49-F238E27FC236}">
                  <a16:creationId xmlns:a16="http://schemas.microsoft.com/office/drawing/2014/main" id="{DE5C21B8-29CD-46BF-A499-BFA98C930386}"/>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547699">
              <a:extLst>
                <a:ext uri="{FF2B5EF4-FFF2-40B4-BE49-F238E27FC236}">
                  <a16:creationId xmlns:a16="http://schemas.microsoft.com/office/drawing/2014/main" id="{D8C2ECF7-5902-43D8-9A01-1803D62B88C5}"/>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207592">
              <a:extLst>
                <a:ext uri="{FF2B5EF4-FFF2-40B4-BE49-F238E27FC236}">
                  <a16:creationId xmlns:a16="http://schemas.microsoft.com/office/drawing/2014/main" id="{31FAFB54-1949-40CC-AA43-34EE4DA464F4}"/>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6" name="btfpColumnIndicator535152">
              <a:extLst>
                <a:ext uri="{FF2B5EF4-FFF2-40B4-BE49-F238E27FC236}">
                  <a16:creationId xmlns:a16="http://schemas.microsoft.com/office/drawing/2014/main" id="{91200785-A2DF-462A-AA56-1A159A2C7ABF}"/>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478003">
              <a:extLst>
                <a:ext uri="{FF2B5EF4-FFF2-40B4-BE49-F238E27FC236}">
                  <a16:creationId xmlns:a16="http://schemas.microsoft.com/office/drawing/2014/main" id="{DEEB39F1-7CCE-4FE8-B7CC-CA714ADD73E3}"/>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726484">
              <a:extLst>
                <a:ext uri="{FF2B5EF4-FFF2-40B4-BE49-F238E27FC236}">
                  <a16:creationId xmlns:a16="http://schemas.microsoft.com/office/drawing/2014/main" id="{DB304AE3-758C-4615-80BD-464DC38E5E22}"/>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6" name="btfpColumnIndicator795951">
              <a:extLst>
                <a:ext uri="{FF2B5EF4-FFF2-40B4-BE49-F238E27FC236}">
                  <a16:creationId xmlns:a16="http://schemas.microsoft.com/office/drawing/2014/main" id="{C8F222C7-649C-42ED-B060-2AEDE6196760}"/>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457172">
              <a:extLst>
                <a:ext uri="{FF2B5EF4-FFF2-40B4-BE49-F238E27FC236}">
                  <a16:creationId xmlns:a16="http://schemas.microsoft.com/office/drawing/2014/main" id="{F17AE598-BF90-4757-88CA-942C56F4DCF7}"/>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5" name="btfpTable292595">
            <a:extLst>
              <a:ext uri="{FF2B5EF4-FFF2-40B4-BE49-F238E27FC236}">
                <a16:creationId xmlns:a16="http://schemas.microsoft.com/office/drawing/2014/main" id="{4643E678-3A78-4C32-96BF-BB87C12B1BD5}"/>
              </a:ext>
            </a:extLst>
          </p:cNvPr>
          <p:cNvGraphicFramePr>
            <a:graphicFrameLocks noGrp="1"/>
          </p:cNvGraphicFramePr>
          <p:nvPr>
            <p:custDataLst>
              <p:tags r:id="rId3"/>
            </p:custDataLst>
            <p:extLst>
              <p:ext uri="{D42A27DB-BD31-4B8C-83A1-F6EECF244321}">
                <p14:modId xmlns:p14="http://schemas.microsoft.com/office/powerpoint/2010/main" val="2088816285"/>
              </p:ext>
            </p:extLst>
          </p:nvPr>
        </p:nvGraphicFramePr>
        <p:xfrm>
          <a:off x="330198" y="1270002"/>
          <a:ext cx="11522074" cy="4707158"/>
        </p:xfrm>
        <a:graphic>
          <a:graphicData uri="http://schemas.openxmlformats.org/drawingml/2006/table">
            <a:tbl>
              <a:tblPr firstRow="1" firstCol="1">
                <a:tableStyleId>{9D7B26C5-4107-4FEC-AEDC-1716B250A1EF}</a:tableStyleId>
              </a:tblPr>
              <a:tblGrid>
                <a:gridCol w="1413085">
                  <a:extLst>
                    <a:ext uri="{9D8B030D-6E8A-4147-A177-3AD203B41FA5}">
                      <a16:colId xmlns:a16="http://schemas.microsoft.com/office/drawing/2014/main" val="3204270629"/>
                    </a:ext>
                  </a:extLst>
                </a:gridCol>
                <a:gridCol w="4347952">
                  <a:extLst>
                    <a:ext uri="{9D8B030D-6E8A-4147-A177-3AD203B41FA5}">
                      <a16:colId xmlns:a16="http://schemas.microsoft.com/office/drawing/2014/main" val="2736626970"/>
                    </a:ext>
                  </a:extLst>
                </a:gridCol>
                <a:gridCol w="1413085">
                  <a:extLst>
                    <a:ext uri="{9D8B030D-6E8A-4147-A177-3AD203B41FA5}">
                      <a16:colId xmlns:a16="http://schemas.microsoft.com/office/drawing/2014/main" val="3417052342"/>
                    </a:ext>
                  </a:extLst>
                </a:gridCol>
                <a:gridCol w="4347952">
                  <a:extLst>
                    <a:ext uri="{9D8B030D-6E8A-4147-A177-3AD203B41FA5}">
                      <a16:colId xmlns:a16="http://schemas.microsoft.com/office/drawing/2014/main" val="1631896419"/>
                    </a:ext>
                  </a:extLst>
                </a:gridCol>
              </a:tblGrid>
              <a:tr h="284716">
                <a:tc>
                  <a:txBody>
                    <a:bodyPr/>
                    <a:lstStyle/>
                    <a:p>
                      <a:pPr marL="0" indent="0" algn="ctr">
                        <a:spcBef>
                          <a:spcPts val="300"/>
                        </a:spcBef>
                        <a:buFontTx/>
                        <a:buNone/>
                      </a:pPr>
                      <a:endParaRPr lang="en-US" sz="1200" b="1"/>
                    </a:p>
                  </a:txBody>
                  <a:tcPr anchor="b"/>
                </a:tc>
                <a:tc>
                  <a:txBody>
                    <a:bodyPr/>
                    <a:lstStyle/>
                    <a:p>
                      <a:pPr marL="0" indent="0" algn="ctr">
                        <a:spcBef>
                          <a:spcPts val="300"/>
                        </a:spcBef>
                        <a:buFontTx/>
                        <a:buNone/>
                      </a:pPr>
                      <a:r>
                        <a:rPr lang="en-US" sz="1200" b="1">
                          <a:solidFill>
                            <a:schemeClr val="tx1"/>
                          </a:solidFill>
                        </a:rPr>
                        <a:t>Customer 3</a:t>
                      </a:r>
                    </a:p>
                  </a:txBody>
                  <a:tcPr anchor="b"/>
                </a:tc>
                <a:tc>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endParaRPr lang="en-US" sz="1200" b="1"/>
                    </a:p>
                  </a:txBody>
                  <a:tcPr anchor="b"/>
                </a:tc>
                <a:tc>
                  <a:txBody>
                    <a:bodyPr/>
                    <a:lstStyle/>
                    <a:p>
                      <a:pPr marL="0" indent="0" algn="ctr">
                        <a:spcBef>
                          <a:spcPts val="300"/>
                        </a:spcBef>
                        <a:buFontTx/>
                        <a:buNone/>
                      </a:pPr>
                      <a:r>
                        <a:rPr lang="en-US" sz="1200" b="1">
                          <a:solidFill>
                            <a:schemeClr val="tx1"/>
                          </a:solidFill>
                        </a:rPr>
                        <a:t>Customer 4</a:t>
                      </a:r>
                    </a:p>
                  </a:txBody>
                  <a:tcPr anchor="b"/>
                </a:tc>
                <a:extLst>
                  <a:ext uri="{0D108BD9-81ED-4DB2-BD59-A6C34878D82A}">
                    <a16:rowId xmlns:a16="http://schemas.microsoft.com/office/drawing/2014/main" val="1023696806"/>
                  </a:ext>
                </a:extLst>
              </a:tr>
              <a:tr h="703882">
                <a:tc>
                  <a:txBody>
                    <a:bodyPr/>
                    <a:lstStyle/>
                    <a:p>
                      <a:pPr marL="0" indent="0">
                        <a:spcBef>
                          <a:spcPts val="300"/>
                        </a:spcBef>
                        <a:buFontTx/>
                        <a:buNone/>
                      </a:pPr>
                      <a:endParaRPr lang="en-US" sz="1000">
                        <a:solidFill>
                          <a:srgbClr val="507867"/>
                        </a:solidFill>
                      </a:endParaRPr>
                    </a:p>
                  </a:txBody>
                  <a:tcPr/>
                </a:tc>
                <a:tc>
                  <a:txBody>
                    <a:bodyPr/>
                    <a:lstStyle/>
                    <a:p>
                      <a:pPr marL="177800" indent="-177800">
                        <a:spcBef>
                          <a:spcPts val="300"/>
                        </a:spcBef>
                      </a:pPr>
                      <a:r>
                        <a:rPr lang="en-US" sz="1000"/>
                        <a:t>Suppliers must comply with applicable local environmental laws and encourage the use of processes and materials that </a:t>
                      </a:r>
                      <a:r>
                        <a:rPr lang="en-US" sz="1000" b="1"/>
                        <a:t>support sustainability of the environment throughout the supply chain</a:t>
                      </a:r>
                    </a:p>
                  </a:txBody>
                  <a:tcPr/>
                </a:tc>
                <a:tc>
                  <a:txBody>
                    <a:bodyPr/>
                    <a:lstStyle/>
                    <a:p>
                      <a:pPr marL="0" indent="0">
                        <a:spcBef>
                          <a:spcPts val="300"/>
                        </a:spcBef>
                        <a:buFontTx/>
                        <a:buNone/>
                      </a:pPr>
                      <a:endParaRPr lang="en-US" sz="1000" b="1">
                        <a:solidFill>
                          <a:srgbClr val="507867"/>
                        </a:solidFill>
                      </a:endParaRPr>
                    </a:p>
                  </a:txBody>
                  <a:tcPr/>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1000" b="0"/>
                        <a:t>Plans to screen and report suppliers on environmental risks such as </a:t>
                      </a:r>
                      <a:r>
                        <a:rPr lang="en-US" sz="1000" b="1"/>
                        <a:t>handling, collection, storage, and disposal of waste </a:t>
                      </a:r>
                      <a:r>
                        <a:rPr lang="en-US" sz="1000" b="0"/>
                        <a:t>in line with Germany’s new Supply Chain Act that will come into force in January 2023</a:t>
                      </a:r>
                      <a:endParaRPr lang="en-US" sz="1000" b="1"/>
                    </a:p>
                  </a:txBody>
                  <a:tcPr/>
                </a:tc>
                <a:extLst>
                  <a:ext uri="{0D108BD9-81ED-4DB2-BD59-A6C34878D82A}">
                    <a16:rowId xmlns:a16="http://schemas.microsoft.com/office/drawing/2014/main" val="1655908092"/>
                  </a:ext>
                </a:extLst>
              </a:tr>
              <a:tr h="498527">
                <a:tc>
                  <a:txBody>
                    <a:bodyPr/>
                    <a:lstStyle/>
                    <a:p>
                      <a:pPr marL="0" indent="0" defTabSz="914400">
                        <a:spcBef>
                          <a:spcPts val="300"/>
                        </a:spcBef>
                        <a:spcAft>
                          <a:spcPct val="0"/>
                        </a:spcAft>
                        <a:buFontTx/>
                        <a:buNone/>
                      </a:pPr>
                      <a:endParaRPr lang="en-US" sz="1000" b="1" kern="0">
                        <a:solidFill>
                          <a:srgbClr val="973B74"/>
                        </a:solidFill>
                      </a:endParaRPr>
                    </a:p>
                  </a:txBody>
                  <a:tcPr/>
                </a:tc>
                <a:tc>
                  <a:txBody>
                    <a:bodyPr/>
                    <a:lstStyle/>
                    <a:p>
                      <a:pPr marL="177800" marR="0" lvl="0" indent="-177800" algn="l" defTabSz="711200" rtl="0" eaLnBrk="1" fontAlgn="auto" latinLnBrk="0" hangingPunct="1">
                        <a:lnSpc>
                          <a:spcPct val="100000"/>
                        </a:lnSpc>
                        <a:spcBef>
                          <a:spcPts val="300"/>
                        </a:spcBef>
                        <a:spcAft>
                          <a:spcPts val="0"/>
                        </a:spcAft>
                        <a:buClrTx/>
                        <a:buSzTx/>
                        <a:tabLst/>
                        <a:defRPr/>
                      </a:pPr>
                      <a:r>
                        <a:rPr lang="en-US" sz="1000"/>
                        <a:t>Suppliers must </a:t>
                      </a:r>
                      <a:r>
                        <a:rPr lang="en-US" sz="1000" b="0"/>
                        <a:t>treat all workers with respect </a:t>
                      </a:r>
                      <a:r>
                        <a:rPr lang="en-US" sz="1000"/>
                        <a:t>and </a:t>
                      </a:r>
                      <a:r>
                        <a:rPr lang="en-US" sz="1000" b="0"/>
                        <a:t>prohibit any harsh or inhumane treatment</a:t>
                      </a:r>
                      <a:r>
                        <a:rPr lang="en-US" sz="1000"/>
                        <a:t>, and </a:t>
                      </a:r>
                      <a:r>
                        <a:rPr lang="en-US" sz="1000" b="0"/>
                        <a:t>mitigate any adverse </a:t>
                      </a:r>
                      <a:r>
                        <a:rPr lang="en-US" sz="1000" b="1"/>
                        <a:t>human rights impacts</a:t>
                      </a:r>
                      <a:endParaRPr lang="en-US" sz="1000"/>
                    </a:p>
                    <a:p>
                      <a:pPr marL="177800" marR="0" lvl="0" indent="-177800" algn="l" defTabSz="711200" rtl="0" eaLnBrk="1" fontAlgn="auto" latinLnBrk="0" hangingPunct="1">
                        <a:lnSpc>
                          <a:spcPct val="100000"/>
                        </a:lnSpc>
                        <a:spcBef>
                          <a:spcPts val="300"/>
                        </a:spcBef>
                        <a:spcAft>
                          <a:spcPts val="0"/>
                        </a:spcAft>
                        <a:buClrTx/>
                        <a:buSzTx/>
                        <a:tabLst/>
                        <a:defRPr/>
                      </a:pPr>
                      <a:r>
                        <a:rPr lang="en-US" sz="1000"/>
                        <a:t>Suppliers must provide a </a:t>
                      </a:r>
                      <a:r>
                        <a:rPr lang="en-US" sz="1000" b="1"/>
                        <a:t>clean, safe and healthy work environment </a:t>
                      </a:r>
                      <a:r>
                        <a:rPr lang="en-US" sz="1000"/>
                        <a:t>in compliance with mandated standards, and </a:t>
                      </a:r>
                      <a:r>
                        <a:rPr lang="en-US" sz="1000" b="0"/>
                        <a:t>take precautions to protect everyone from </a:t>
                      </a:r>
                      <a:r>
                        <a:rPr lang="en-US" sz="1000" b="1"/>
                        <a:t>workplace injuries and occupational disease</a:t>
                      </a:r>
                    </a:p>
                  </a:txBody>
                  <a:tcPr/>
                </a:tc>
                <a:tc>
                  <a:txBody>
                    <a:bodyPr/>
                    <a:lstStyle/>
                    <a:p>
                      <a:pPr marL="0" indent="0">
                        <a:spcBef>
                          <a:spcPts val="300"/>
                        </a:spcBef>
                        <a:buFontTx/>
                        <a:buNone/>
                      </a:pPr>
                      <a:endParaRPr lang="en-US" sz="1000" b="1">
                        <a:solidFill>
                          <a:srgbClr val="507867"/>
                        </a:solidFill>
                      </a:endParaRPr>
                    </a:p>
                  </a:txBody>
                  <a:tcPr/>
                </a:tc>
                <a:tc>
                  <a:txBody>
                    <a:bodyPr/>
                    <a:lstStyle/>
                    <a:p>
                      <a:pPr marL="177800" indent="-177800">
                        <a:spcBef>
                          <a:spcPts val="300"/>
                        </a:spcBef>
                      </a:pPr>
                      <a:r>
                        <a:rPr lang="en-US" sz="1000" b="0"/>
                        <a:t>Plans to </a:t>
                      </a:r>
                      <a:r>
                        <a:rPr lang="en-US" sz="1000" b="1"/>
                        <a:t>screen and report suppliers on water consumption, and any unlawful use of water resources </a:t>
                      </a:r>
                      <a:r>
                        <a:rPr lang="en-US" sz="1000" b="0"/>
                        <a:t>based on Germany’s new Supply Chain Act that will come into force in January 2023</a:t>
                      </a:r>
                      <a:endParaRPr lang="en-US" sz="1000" b="1"/>
                    </a:p>
                  </a:txBody>
                  <a:tcPr/>
                </a:tc>
                <a:extLst>
                  <a:ext uri="{0D108BD9-81ED-4DB2-BD59-A6C34878D82A}">
                    <a16:rowId xmlns:a16="http://schemas.microsoft.com/office/drawing/2014/main" val="3025976854"/>
                  </a:ext>
                </a:extLst>
              </a:tr>
              <a:tr h="722336">
                <a:tc>
                  <a:txBody>
                    <a:bodyPr/>
                    <a:lstStyle/>
                    <a:p>
                      <a:pPr marL="0" indent="0" defTabSz="914400">
                        <a:spcBef>
                          <a:spcPts val="300"/>
                        </a:spcBef>
                        <a:spcAft>
                          <a:spcPct val="0"/>
                        </a:spcAft>
                        <a:buFontTx/>
                        <a:buNone/>
                      </a:pPr>
                      <a:endParaRPr lang="en-US" sz="1000" b="1" kern="0" spc="-20">
                        <a:solidFill>
                          <a:srgbClr val="973B74"/>
                        </a:solidFill>
                        <a:latin typeface="+mn-lt"/>
                        <a:ea typeface="+mn-ea"/>
                        <a:cs typeface="+mn-cs"/>
                      </a:endParaRPr>
                    </a:p>
                  </a:txBody>
                  <a:tcPr/>
                </a:tc>
                <a:tc>
                  <a:txBody>
                    <a:bodyPr/>
                    <a:lstStyle/>
                    <a:p>
                      <a:pPr marL="177800" indent="-177800">
                        <a:spcBef>
                          <a:spcPts val="300"/>
                        </a:spcBef>
                      </a:pPr>
                      <a:r>
                        <a:rPr lang="en-US" sz="1000"/>
                        <a:t>Suppliers are required to ensure that </a:t>
                      </a:r>
                      <a:r>
                        <a:rPr lang="en-US" sz="1000" b="0"/>
                        <a:t>employment</a:t>
                      </a:r>
                      <a:r>
                        <a:rPr lang="en-US" sz="1000"/>
                        <a:t> (including hiring, payment, advancement, termination and retirement) is </a:t>
                      </a:r>
                      <a:r>
                        <a:rPr lang="en-US" sz="1000" b="0"/>
                        <a:t>based on ability and </a:t>
                      </a:r>
                      <a:r>
                        <a:rPr lang="en-US" sz="1000" b="1"/>
                        <a:t>not on discriminatory beliefs or any other personal characteristics </a:t>
                      </a:r>
                      <a:r>
                        <a:rPr lang="en-US" sz="1000" b="0"/>
                        <a:t>such as sex, race, color, political beliefs, trade union activity etc.</a:t>
                      </a:r>
                    </a:p>
                  </a:txBody>
                  <a:tcPr/>
                </a:tc>
                <a:tc>
                  <a:txBody>
                    <a:bodyPr/>
                    <a:lstStyle/>
                    <a:p>
                      <a:pPr marL="0" indent="0" defTabSz="914400">
                        <a:spcBef>
                          <a:spcPts val="300"/>
                        </a:spcBef>
                        <a:spcAft>
                          <a:spcPct val="0"/>
                        </a:spcAft>
                        <a:buFontTx/>
                        <a:buNone/>
                      </a:pPr>
                      <a:endParaRPr lang="en-US" sz="1000" b="1" kern="0">
                        <a:solidFill>
                          <a:srgbClr val="973B74"/>
                        </a:solidFill>
                      </a:endParaRPr>
                    </a:p>
                  </a:txBody>
                  <a:tcPr/>
                </a:tc>
                <a:tc>
                  <a:txBody>
                    <a:bodyPr/>
                    <a:lstStyle/>
                    <a:p>
                      <a:pPr marL="177800" indent="-177800">
                        <a:spcBef>
                          <a:spcPts val="300"/>
                        </a:spcBef>
                      </a:pPr>
                      <a:r>
                        <a:rPr lang="en-US" sz="1000" b="1"/>
                        <a:t>Monitors social and labor standards of suppliers </a:t>
                      </a:r>
                      <a:r>
                        <a:rPr lang="en-US" sz="1000"/>
                        <a:t>through supplier-provided documentation, </a:t>
                      </a:r>
                      <a:r>
                        <a:rPr lang="en-US" sz="1000" b="1"/>
                        <a:t>audits, inspections, and/or sustainability reports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1000" b="0"/>
                        <a:t>Plans to screen and report suppliers on human rights, OH&amp;S</a:t>
                      </a:r>
                      <a:r>
                        <a:rPr lang="en-US" sz="1000" b="0" baseline="30000"/>
                        <a:t>1</a:t>
                      </a:r>
                      <a:r>
                        <a:rPr lang="en-US" sz="1000" b="0"/>
                        <a:t>, freedom of association, adequate wages, etc. based on Germany’s new Supply Chain Act that will come into force in January 2023</a:t>
                      </a:r>
                      <a:endParaRPr lang="en-US" sz="1000" b="1"/>
                    </a:p>
                  </a:txBody>
                  <a:tcPr/>
                </a:tc>
                <a:extLst>
                  <a:ext uri="{0D108BD9-81ED-4DB2-BD59-A6C34878D82A}">
                    <a16:rowId xmlns:a16="http://schemas.microsoft.com/office/drawing/2014/main" val="1612688093"/>
                  </a:ext>
                </a:extLst>
              </a:tr>
              <a:tr h="206764">
                <a:tc>
                  <a:txBody>
                    <a:bodyPr/>
                    <a:lstStyle/>
                    <a:p>
                      <a:pPr marL="0" indent="0" defTabSz="914400">
                        <a:spcBef>
                          <a:spcPts val="300"/>
                        </a:spcBef>
                        <a:spcAft>
                          <a:spcPct val="0"/>
                        </a:spcAft>
                        <a:buFontTx/>
                        <a:buNone/>
                      </a:pPr>
                      <a:endParaRPr lang="en-US" sz="1000" b="1" kern="0" spc="-20">
                        <a:solidFill>
                          <a:srgbClr val="973B74"/>
                        </a:solidFill>
                      </a:endParaRPr>
                    </a:p>
                  </a:txBody>
                  <a:tcPr/>
                </a:tc>
                <a:tc>
                  <a:txBody>
                    <a:bodyPr/>
                    <a:lstStyle/>
                    <a:p>
                      <a:pPr marL="177800" indent="-177800">
                        <a:spcBef>
                          <a:spcPts val="300"/>
                        </a:spcBef>
                      </a:pPr>
                      <a:r>
                        <a:rPr lang="en-US" sz="1000"/>
                        <a:t>Suppliers </a:t>
                      </a:r>
                      <a:r>
                        <a:rPr lang="en-US" sz="1000" b="0"/>
                        <a:t>mus</a:t>
                      </a:r>
                      <a:r>
                        <a:rPr lang="en-US" sz="1000" b="1"/>
                        <a:t>t carefully handle, discuss and transmit confidential information</a:t>
                      </a:r>
                      <a:r>
                        <a:rPr lang="en-US" sz="1000" b="0"/>
                        <a:t> and ensure that all </a:t>
                      </a:r>
                      <a:r>
                        <a:rPr lang="en-US" sz="1000" b="1"/>
                        <a:t>personal information and data systems are controlled in compliance with applicable laws </a:t>
                      </a:r>
                      <a:r>
                        <a:rPr lang="en-US" sz="1000" b="0"/>
                        <a:t>and regulations</a:t>
                      </a:r>
                    </a:p>
                    <a:p>
                      <a:pPr marL="177800" indent="-177800">
                        <a:spcBef>
                          <a:spcPts val="300"/>
                        </a:spcBef>
                      </a:pPr>
                      <a:endParaRPr lang="en-US" sz="1000" b="0"/>
                    </a:p>
                  </a:txBody>
                  <a:tcPr/>
                </a:tc>
                <a:tc>
                  <a:txBody>
                    <a:bodyPr/>
                    <a:lstStyle/>
                    <a:p>
                      <a:pPr marL="0" indent="0" defTabSz="914400">
                        <a:spcBef>
                          <a:spcPts val="300"/>
                        </a:spcBef>
                        <a:spcAft>
                          <a:spcPct val="0"/>
                        </a:spcAft>
                        <a:buFontTx/>
                        <a:buNone/>
                      </a:pPr>
                      <a:endParaRPr lang="en-US" sz="1000" b="1" kern="0" spc="-20">
                        <a:solidFill>
                          <a:srgbClr val="973B74"/>
                        </a:solidFill>
                      </a:endParaRPr>
                    </a:p>
                  </a:txBody>
                  <a:tcPr/>
                </a:tc>
                <a:tc>
                  <a:txBody>
                    <a:bodyPr/>
                    <a:lstStyle/>
                    <a:p>
                      <a:pPr marL="177800" indent="-177800">
                        <a:spcBef>
                          <a:spcPts val="300"/>
                        </a:spcBef>
                      </a:pPr>
                      <a:r>
                        <a:rPr lang="en-US" sz="1000" b="0"/>
                        <a:t>Suppliers and business partners are required to comply with the </a:t>
                      </a:r>
                      <a:r>
                        <a:rPr lang="en-US" sz="1000" b="1"/>
                        <a:t>information security and data protection/confidentiality </a:t>
                      </a:r>
                      <a:r>
                        <a:rPr lang="en-US" sz="1000" b="0"/>
                        <a:t>conditions</a:t>
                      </a:r>
                      <a:r>
                        <a:rPr lang="en-US" sz="1000" b="1"/>
                        <a:t> </a:t>
                      </a:r>
                      <a:r>
                        <a:rPr lang="en-US" sz="1000" b="0"/>
                        <a:t>which are included in the supplier code of conduct</a:t>
                      </a:r>
                      <a:endParaRPr lang="en-US" sz="1000" b="0">
                        <a:highlight>
                          <a:srgbClr val="FFFF00"/>
                        </a:highlight>
                      </a:endParaRPr>
                    </a:p>
                  </a:txBody>
                  <a:tcPr/>
                </a:tc>
                <a:extLst>
                  <a:ext uri="{0D108BD9-81ED-4DB2-BD59-A6C34878D82A}">
                    <a16:rowId xmlns:a16="http://schemas.microsoft.com/office/drawing/2014/main" val="2076176185"/>
                  </a:ext>
                </a:extLst>
              </a:tr>
              <a:tr h="677982">
                <a:tc>
                  <a:txBody>
                    <a:bodyPr/>
                    <a:lstStyle/>
                    <a:p>
                      <a:pPr marL="0" indent="0" defTabSz="914400">
                        <a:spcBef>
                          <a:spcPts val="300"/>
                        </a:spcBef>
                        <a:spcAft>
                          <a:spcPct val="0"/>
                        </a:spcAft>
                        <a:buFontTx/>
                        <a:buNone/>
                      </a:pPr>
                      <a:endParaRPr lang="en-US" sz="1000" b="1" kern="0" spc="-40">
                        <a:solidFill>
                          <a:srgbClr val="46647B"/>
                        </a:solidFill>
                        <a:latin typeface="+mn-lt"/>
                        <a:ea typeface="+mn-ea"/>
                        <a:cs typeface="+mn-cs"/>
                      </a:endParaRPr>
                    </a:p>
                  </a:txBody>
                  <a:tcPr/>
                </a:tc>
                <a:tc>
                  <a:txBody>
                    <a:bodyPr/>
                    <a:lstStyle/>
                    <a:p>
                      <a:pPr marL="177800" indent="-177800">
                        <a:spcBef>
                          <a:spcPts val="300"/>
                        </a:spcBef>
                      </a:pPr>
                      <a:r>
                        <a:rPr lang="en-US" sz="1000"/>
                        <a:t>Suppliers should </a:t>
                      </a:r>
                      <a:r>
                        <a:rPr lang="en-US" sz="1000" b="1"/>
                        <a:t>refrain from engaging in any form of commercial bribery</a:t>
                      </a:r>
                      <a:r>
                        <a:rPr lang="en-US" sz="1000"/>
                        <a:t> and comply with laws of working with government officials</a:t>
                      </a:r>
                    </a:p>
                    <a:p>
                      <a:pPr marL="177800" indent="-177800">
                        <a:spcBef>
                          <a:spcPts val="300"/>
                        </a:spcBef>
                      </a:pPr>
                      <a:r>
                        <a:rPr lang="en-US" sz="1000" b="0"/>
                        <a:t>Suppliers must </a:t>
                      </a:r>
                      <a:r>
                        <a:rPr lang="en-US" sz="1000" b="1"/>
                        <a:t>avoid interactions with Serco employees </a:t>
                      </a:r>
                      <a:r>
                        <a:rPr lang="en-US" sz="1000" b="0"/>
                        <a:t>that may result in a </a:t>
                      </a:r>
                      <a:r>
                        <a:rPr lang="en-US" sz="1000" b="1"/>
                        <a:t>conflict of interest</a:t>
                      </a:r>
                      <a:r>
                        <a:rPr lang="en-US" sz="1000" b="0"/>
                        <a:t>, and make Serco aware of any such conflicts</a:t>
                      </a:r>
                    </a:p>
                  </a:txBody>
                  <a:tcPr/>
                </a:tc>
                <a:tc>
                  <a:txBody>
                    <a:bodyPr/>
                    <a:lstStyle/>
                    <a:p>
                      <a:pPr marL="0" indent="0" defTabSz="914400">
                        <a:spcBef>
                          <a:spcPts val="300"/>
                        </a:spcBef>
                        <a:spcAft>
                          <a:spcPct val="0"/>
                        </a:spcAft>
                        <a:buFontTx/>
                        <a:buNone/>
                      </a:pPr>
                      <a:endParaRPr lang="en-US" sz="1000" b="1" kern="0" spc="-40">
                        <a:solidFill>
                          <a:srgbClr val="46647B"/>
                        </a:solidFill>
                        <a:latin typeface="+mn-lt"/>
                        <a:ea typeface="+mn-ea"/>
                        <a:cs typeface="+mn-cs"/>
                      </a:endParaRPr>
                    </a:p>
                  </a:txBody>
                  <a:tcPr/>
                </a:tc>
                <a:tc>
                  <a:txBody>
                    <a:bodyPr/>
                    <a:lstStyle/>
                    <a:p>
                      <a:pPr marL="177800" indent="-177800">
                        <a:spcBef>
                          <a:spcPts val="300"/>
                        </a:spcBef>
                      </a:pPr>
                      <a:r>
                        <a:rPr lang="en-US" sz="1000"/>
                        <a:t>Suppliers and business partners are required to comply with the f</a:t>
                      </a:r>
                      <a:r>
                        <a:rPr lang="en-US" sz="1000" b="1"/>
                        <a:t>air competition and profitable growth </a:t>
                      </a:r>
                      <a:r>
                        <a:rPr lang="en-US" sz="1000" b="0"/>
                        <a:t>conditions</a:t>
                      </a:r>
                      <a:r>
                        <a:rPr lang="en-US" sz="1000" b="1"/>
                        <a:t> </a:t>
                      </a:r>
                      <a:r>
                        <a:rPr lang="en-US" sz="1000"/>
                        <a:t>highlighted in the supplier code of conduct</a:t>
                      </a:r>
                    </a:p>
                  </a:txBody>
                  <a:tcPr/>
                </a:tc>
                <a:extLst>
                  <a:ext uri="{0D108BD9-81ED-4DB2-BD59-A6C34878D82A}">
                    <a16:rowId xmlns:a16="http://schemas.microsoft.com/office/drawing/2014/main" val="4281255578"/>
                  </a:ext>
                </a:extLst>
              </a:tr>
            </a:tbl>
          </a:graphicData>
        </a:graphic>
      </p:graphicFrame>
      <p:sp>
        <p:nvSpPr>
          <p:cNvPr id="2" name="Title 1">
            <a:extLst>
              <a:ext uri="{FF2B5EF4-FFF2-40B4-BE49-F238E27FC236}">
                <a16:creationId xmlns:a16="http://schemas.microsoft.com/office/drawing/2014/main" id="{CE0BCB52-EB05-4DEE-B375-238144C1719C}"/>
              </a:ext>
            </a:extLst>
          </p:cNvPr>
          <p:cNvSpPr>
            <a:spLocks noGrp="1"/>
          </p:cNvSpPr>
          <p:nvPr>
            <p:ph type="title"/>
          </p:nvPr>
        </p:nvSpPr>
        <p:spPr/>
        <p:txBody>
          <a:bodyPr vert="horz"/>
          <a:lstStyle/>
          <a:p>
            <a:r>
              <a:rPr lang="en-US" b="1" dirty="0"/>
              <a:t>Customer lens – backup |</a:t>
            </a:r>
            <a:r>
              <a:rPr lang="en-US" dirty="0"/>
              <a:t> Supplier guidelines set in place by Target’s customers </a:t>
            </a:r>
            <a:r>
              <a:rPr lang="en-US" dirty="0">
                <a:solidFill>
                  <a:srgbClr val="000000"/>
                </a:solidFill>
              </a:rPr>
              <a:t>across key ESG themes (1/2)</a:t>
            </a:r>
            <a:endParaRPr lang="en-US" dirty="0"/>
          </a:p>
        </p:txBody>
      </p:sp>
      <p:grpSp>
        <p:nvGrpSpPr>
          <p:cNvPr id="9" name="btfpStatusSticker221298">
            <a:extLst>
              <a:ext uri="{FF2B5EF4-FFF2-40B4-BE49-F238E27FC236}">
                <a16:creationId xmlns:a16="http://schemas.microsoft.com/office/drawing/2014/main" id="{35118DF9-EBE8-458D-958C-E42CD0646029}"/>
              </a:ext>
            </a:extLst>
          </p:cNvPr>
          <p:cNvGrpSpPr/>
          <p:nvPr>
            <p:custDataLst>
              <p:tags r:id="rId4"/>
            </p:custDataLst>
          </p:nvPr>
        </p:nvGrpSpPr>
        <p:grpSpPr>
          <a:xfrm>
            <a:off x="9629778" y="955344"/>
            <a:ext cx="2232022" cy="235611"/>
            <a:chOff x="-2277868" y="876300"/>
            <a:chExt cx="2232022" cy="235611"/>
          </a:xfrm>
        </p:grpSpPr>
        <p:sp>
          <p:nvSpPr>
            <p:cNvPr id="7" name="btfpStatusStickerText221298">
              <a:extLst>
                <a:ext uri="{FF2B5EF4-FFF2-40B4-BE49-F238E27FC236}">
                  <a16:creationId xmlns:a16="http://schemas.microsoft.com/office/drawing/2014/main" id="{77E51997-FE76-4096-A933-945E928584FC}"/>
                </a:ext>
              </a:extLst>
            </p:cNvPr>
            <p:cNvSpPr txBox="1"/>
            <p:nvPr/>
          </p:nvSpPr>
          <p:spPr bwMode="gray">
            <a:xfrm>
              <a:off x="-2277868"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8" name="btfpStatusStickerLine221298">
              <a:extLst>
                <a:ext uri="{FF2B5EF4-FFF2-40B4-BE49-F238E27FC236}">
                  <a16:creationId xmlns:a16="http://schemas.microsoft.com/office/drawing/2014/main" id="{21405A87-3F1D-4ED6-A994-BF63237340BB}"/>
                </a:ext>
              </a:extLst>
            </p:cNvPr>
            <p:cNvCxnSpPr>
              <a:cxnSpLocks/>
            </p:cNvCxnSpPr>
            <p:nvPr/>
          </p:nvCxnSpPr>
          <p:spPr bwMode="gray">
            <a:xfrm rot="720000">
              <a:off x="-227786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0" name="btfpNotesBox922661">
            <a:extLst>
              <a:ext uri="{FF2B5EF4-FFF2-40B4-BE49-F238E27FC236}">
                <a16:creationId xmlns:a16="http://schemas.microsoft.com/office/drawing/2014/main" id="{68393672-96E3-4803-B924-B2025F9361B9}"/>
              </a:ext>
            </a:extLst>
          </p:cNvPr>
          <p:cNvSpPr txBox="1"/>
          <p:nvPr>
            <p:custDataLst>
              <p:tags r:id="rId5"/>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Occupational Health &amp; Safety</a:t>
            </a:r>
          </a:p>
          <a:p>
            <a:pPr marL="0" indent="0">
              <a:spcBef>
                <a:spcPts val="0"/>
              </a:spcBef>
              <a:buNone/>
            </a:pPr>
            <a:r>
              <a:rPr lang="en-US" sz="800">
                <a:solidFill>
                  <a:srgbClr val="000000"/>
                </a:solidFill>
              </a:rPr>
              <a:t>Source: Company websites, company supplier code of conduct, sustainability reports</a:t>
            </a:r>
          </a:p>
        </p:txBody>
      </p:sp>
      <p:grpSp>
        <p:nvGrpSpPr>
          <p:cNvPr id="96" name="btfpRunningAgenda2Level181568">
            <a:extLst>
              <a:ext uri="{FF2B5EF4-FFF2-40B4-BE49-F238E27FC236}">
                <a16:creationId xmlns:a16="http://schemas.microsoft.com/office/drawing/2014/main" id="{5EF64F2C-9358-4690-B596-10A29B92D2DB}"/>
              </a:ext>
            </a:extLst>
          </p:cNvPr>
          <p:cNvGrpSpPr/>
          <p:nvPr>
            <p:custDataLst>
              <p:tags r:id="rId6"/>
            </p:custDataLst>
          </p:nvPr>
        </p:nvGrpSpPr>
        <p:grpSpPr>
          <a:xfrm>
            <a:off x="0" y="944429"/>
            <a:ext cx="5115470" cy="257443"/>
            <a:chOff x="0" y="876300"/>
            <a:chExt cx="5115470" cy="257443"/>
          </a:xfrm>
        </p:grpSpPr>
        <p:sp>
          <p:nvSpPr>
            <p:cNvPr id="98" name="btfpRunningAgenda2LevelBarLeft181568">
              <a:extLst>
                <a:ext uri="{FF2B5EF4-FFF2-40B4-BE49-F238E27FC236}">
                  <a16:creationId xmlns:a16="http://schemas.microsoft.com/office/drawing/2014/main" id="{5FC0F563-AE00-4263-B0B8-683C71EC1A76}"/>
                </a:ext>
              </a:extLst>
            </p:cNvPr>
            <p:cNvSpPr/>
            <p:nvPr/>
          </p:nvSpPr>
          <p:spPr bwMode="gray">
            <a:xfrm>
              <a:off x="0" y="876300"/>
              <a:ext cx="2441402" cy="257443"/>
            </a:xfrm>
            <a:custGeom>
              <a:avLst/>
              <a:gdLst/>
              <a:ahLst/>
              <a:cxnLst/>
              <a:rect l="0" t="0" r="0" b="0"/>
              <a:pathLst>
                <a:path w="2441402" h="257443">
                  <a:moveTo>
                    <a:pt x="0" y="0"/>
                  </a:moveTo>
                  <a:lnTo>
                    <a:pt x="2441401" y="0"/>
                  </a:lnTo>
                  <a:lnTo>
                    <a:pt x="2386680" y="257442"/>
                  </a:lnTo>
                  <a:lnTo>
                    <a:pt x="0" y="257442"/>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12" name="btfpRunningAgenda2LevelTextLeft181568">
              <a:extLst>
                <a:ext uri="{FF2B5EF4-FFF2-40B4-BE49-F238E27FC236}">
                  <a16:creationId xmlns:a16="http://schemas.microsoft.com/office/drawing/2014/main" id="{8CBBCB13-87E4-4581-A85F-88985EFBE25C}"/>
                </a:ext>
              </a:extLst>
            </p:cNvPr>
            <p:cNvSpPr txBox="1"/>
            <p:nvPr/>
          </p:nvSpPr>
          <p:spPr bwMode="gray">
            <a:xfrm>
              <a:off x="0"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sp>
          <p:nvSpPr>
            <p:cNvPr id="115" name="btfpRunningAgenda2LevelBarRight181568">
              <a:extLst>
                <a:ext uri="{FF2B5EF4-FFF2-40B4-BE49-F238E27FC236}">
                  <a16:creationId xmlns:a16="http://schemas.microsoft.com/office/drawing/2014/main" id="{A7FEBE1E-004E-409E-93CB-354CD655BB08}"/>
                </a:ext>
              </a:extLst>
            </p:cNvPr>
            <p:cNvSpPr/>
            <p:nvPr/>
          </p:nvSpPr>
          <p:spPr bwMode="gray">
            <a:xfrm>
              <a:off x="2306558" y="876300"/>
              <a:ext cx="2762643"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415673 w 1415673"/>
                <a:gd name="connsiteY0" fmla="*/ 0 h 257442"/>
                <a:gd name="connsiteX1" fmla="*/ 1048365 w 1415673"/>
                <a:gd name="connsiteY1" fmla="*/ 257442 h 257442"/>
                <a:gd name="connsiteX2" fmla="*/ 0 w 1415673"/>
                <a:gd name="connsiteY2" fmla="*/ 257442 h 257442"/>
                <a:gd name="connsiteX3" fmla="*/ 54722 w 1415673"/>
                <a:gd name="connsiteY3" fmla="*/ 0 h 257442"/>
                <a:gd name="connsiteX0" fmla="*/ 1415673 w 1415673"/>
                <a:gd name="connsiteY0" fmla="*/ 0 h 257442"/>
                <a:gd name="connsiteX1" fmla="*/ 1360952 w 1415673"/>
                <a:gd name="connsiteY1" fmla="*/ 257442 h 257442"/>
                <a:gd name="connsiteX2" fmla="*/ 0 w 1415673"/>
                <a:gd name="connsiteY2" fmla="*/ 257442 h 257442"/>
                <a:gd name="connsiteX3" fmla="*/ 54722 w 1415673"/>
                <a:gd name="connsiteY3" fmla="*/ 0 h 257442"/>
                <a:gd name="connsiteX0" fmla="*/ 1415672 w 1415672"/>
                <a:gd name="connsiteY0" fmla="*/ 0 h 257442"/>
                <a:gd name="connsiteX1" fmla="*/ 1360951 w 1415672"/>
                <a:gd name="connsiteY1" fmla="*/ 257442 h 257442"/>
                <a:gd name="connsiteX2" fmla="*/ 0 w 1415672"/>
                <a:gd name="connsiteY2" fmla="*/ 257442 h 257442"/>
                <a:gd name="connsiteX3" fmla="*/ 54721 w 1415672"/>
                <a:gd name="connsiteY3" fmla="*/ 0 h 257442"/>
                <a:gd name="connsiteX0" fmla="*/ 1415672 w 1415672"/>
                <a:gd name="connsiteY0" fmla="*/ 0 h 257442"/>
                <a:gd name="connsiteX1" fmla="*/ 1360951 w 1415672"/>
                <a:gd name="connsiteY1" fmla="*/ 257442 h 257442"/>
                <a:gd name="connsiteX2" fmla="*/ 0 w 1415672"/>
                <a:gd name="connsiteY2" fmla="*/ 257442 h 257442"/>
                <a:gd name="connsiteX3" fmla="*/ 54720 w 1415672"/>
                <a:gd name="connsiteY3" fmla="*/ 0 h 257442"/>
                <a:gd name="connsiteX0" fmla="*/ 1583986 w 1583986"/>
                <a:gd name="connsiteY0" fmla="*/ 0 h 257442"/>
                <a:gd name="connsiteX1" fmla="*/ 1360951 w 1583986"/>
                <a:gd name="connsiteY1" fmla="*/ 257442 h 257442"/>
                <a:gd name="connsiteX2" fmla="*/ 0 w 1583986"/>
                <a:gd name="connsiteY2" fmla="*/ 257442 h 257442"/>
                <a:gd name="connsiteX3" fmla="*/ 54720 w 1583986"/>
                <a:gd name="connsiteY3" fmla="*/ 0 h 257442"/>
                <a:gd name="connsiteX0" fmla="*/ 1583986 w 1583986"/>
                <a:gd name="connsiteY0" fmla="*/ 0 h 257442"/>
                <a:gd name="connsiteX1" fmla="*/ 1529265 w 1583986"/>
                <a:gd name="connsiteY1" fmla="*/ 257442 h 257442"/>
                <a:gd name="connsiteX2" fmla="*/ 0 w 1583986"/>
                <a:gd name="connsiteY2" fmla="*/ 257442 h 257442"/>
                <a:gd name="connsiteX3" fmla="*/ 54720 w 1583986"/>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54721 w 1583987"/>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54722 w 1583987"/>
                <a:gd name="connsiteY3" fmla="*/ 0 h 257442"/>
                <a:gd name="connsiteX0" fmla="*/ 1752304 w 1752304"/>
                <a:gd name="connsiteY0" fmla="*/ 0 h 257442"/>
                <a:gd name="connsiteX1" fmla="*/ 1529266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1 w 1752304"/>
                <a:gd name="connsiteY3" fmla="*/ 0 h 257442"/>
                <a:gd name="connsiteX0" fmla="*/ 1920617 w 1920617"/>
                <a:gd name="connsiteY0" fmla="*/ 0 h 257442"/>
                <a:gd name="connsiteX1" fmla="*/ 1697582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171135 w 2171135"/>
                <a:gd name="connsiteY0" fmla="*/ 0 h 257442"/>
                <a:gd name="connsiteX1" fmla="*/ 1865896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339450 w 2339450"/>
                <a:gd name="connsiteY0" fmla="*/ 0 h 257442"/>
                <a:gd name="connsiteX1" fmla="*/ 2116414 w 2339450"/>
                <a:gd name="connsiteY1" fmla="*/ 257442 h 257442"/>
                <a:gd name="connsiteX2" fmla="*/ 0 w 2339450"/>
                <a:gd name="connsiteY2" fmla="*/ 257442 h 257442"/>
                <a:gd name="connsiteX3" fmla="*/ 54721 w 2339450"/>
                <a:gd name="connsiteY3" fmla="*/ 0 h 257442"/>
                <a:gd name="connsiteX0" fmla="*/ 2339450 w 2339450"/>
                <a:gd name="connsiteY0" fmla="*/ 0 h 257442"/>
                <a:gd name="connsiteX1" fmla="*/ 2284728 w 2339450"/>
                <a:gd name="connsiteY1" fmla="*/ 257442 h 257442"/>
                <a:gd name="connsiteX2" fmla="*/ 0 w 2339450"/>
                <a:gd name="connsiteY2" fmla="*/ 257442 h 257442"/>
                <a:gd name="connsiteX3" fmla="*/ 54721 w 2339450"/>
                <a:gd name="connsiteY3" fmla="*/ 0 h 257442"/>
                <a:gd name="connsiteX0" fmla="*/ 2339451 w 2339451"/>
                <a:gd name="connsiteY0" fmla="*/ 0 h 257442"/>
                <a:gd name="connsiteX1" fmla="*/ 2284729 w 2339451"/>
                <a:gd name="connsiteY1" fmla="*/ 257442 h 257442"/>
                <a:gd name="connsiteX2" fmla="*/ 0 w 2339451"/>
                <a:gd name="connsiteY2" fmla="*/ 257442 h 257442"/>
                <a:gd name="connsiteX3" fmla="*/ 54722 w 2339451"/>
                <a:gd name="connsiteY3" fmla="*/ 0 h 257442"/>
                <a:gd name="connsiteX0" fmla="*/ 2339451 w 2339451"/>
                <a:gd name="connsiteY0" fmla="*/ 0 h 257442"/>
                <a:gd name="connsiteX1" fmla="*/ 2284729 w 2339451"/>
                <a:gd name="connsiteY1" fmla="*/ 257442 h 257442"/>
                <a:gd name="connsiteX2" fmla="*/ 0 w 2339451"/>
                <a:gd name="connsiteY2" fmla="*/ 257442 h 257442"/>
                <a:gd name="connsiteX3" fmla="*/ 54722 w 2339451"/>
                <a:gd name="connsiteY3" fmla="*/ 0 h 257442"/>
                <a:gd name="connsiteX0" fmla="*/ 2507767 w 2507767"/>
                <a:gd name="connsiteY0" fmla="*/ 0 h 257442"/>
                <a:gd name="connsiteX1" fmla="*/ 2284729 w 2507767"/>
                <a:gd name="connsiteY1" fmla="*/ 257442 h 257442"/>
                <a:gd name="connsiteX2" fmla="*/ 0 w 2507767"/>
                <a:gd name="connsiteY2" fmla="*/ 257442 h 257442"/>
                <a:gd name="connsiteX3" fmla="*/ 54722 w 2507767"/>
                <a:gd name="connsiteY3" fmla="*/ 0 h 257442"/>
                <a:gd name="connsiteX0" fmla="*/ 2507767 w 2507767"/>
                <a:gd name="connsiteY0" fmla="*/ 0 h 257442"/>
                <a:gd name="connsiteX1" fmla="*/ 2453046 w 2507767"/>
                <a:gd name="connsiteY1" fmla="*/ 257442 h 257442"/>
                <a:gd name="connsiteX2" fmla="*/ 0 w 2507767"/>
                <a:gd name="connsiteY2" fmla="*/ 257442 h 257442"/>
                <a:gd name="connsiteX3" fmla="*/ 54722 w 2507767"/>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54721 w 2507766"/>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54720 w 2507766"/>
                <a:gd name="connsiteY3" fmla="*/ 0 h 257442"/>
                <a:gd name="connsiteX0" fmla="*/ 2749626 w 2749626"/>
                <a:gd name="connsiteY0" fmla="*/ 0 h 257442"/>
                <a:gd name="connsiteX1" fmla="*/ 2453045 w 2749626"/>
                <a:gd name="connsiteY1" fmla="*/ 257442 h 257442"/>
                <a:gd name="connsiteX2" fmla="*/ 0 w 2749626"/>
                <a:gd name="connsiteY2" fmla="*/ 257442 h 257442"/>
                <a:gd name="connsiteX3" fmla="*/ 54720 w 2749626"/>
                <a:gd name="connsiteY3" fmla="*/ 0 h 257442"/>
                <a:gd name="connsiteX0" fmla="*/ 2749626 w 2749626"/>
                <a:gd name="connsiteY0" fmla="*/ 0 h 257442"/>
                <a:gd name="connsiteX1" fmla="*/ 2694905 w 2749626"/>
                <a:gd name="connsiteY1" fmla="*/ 257442 h 257442"/>
                <a:gd name="connsiteX2" fmla="*/ 0 w 2749626"/>
                <a:gd name="connsiteY2" fmla="*/ 257442 h 257442"/>
                <a:gd name="connsiteX3" fmla="*/ 54720 w 2749626"/>
                <a:gd name="connsiteY3" fmla="*/ 0 h 257442"/>
                <a:gd name="connsiteX0" fmla="*/ 2749627 w 2749627"/>
                <a:gd name="connsiteY0" fmla="*/ 0 h 257442"/>
                <a:gd name="connsiteX1" fmla="*/ 2694906 w 2749627"/>
                <a:gd name="connsiteY1" fmla="*/ 257442 h 257442"/>
                <a:gd name="connsiteX2" fmla="*/ 0 w 2749627"/>
                <a:gd name="connsiteY2" fmla="*/ 257442 h 257442"/>
                <a:gd name="connsiteX3" fmla="*/ 54721 w 2749627"/>
                <a:gd name="connsiteY3" fmla="*/ 0 h 257442"/>
                <a:gd name="connsiteX0" fmla="*/ 2749627 w 2749627"/>
                <a:gd name="connsiteY0" fmla="*/ 0 h 257442"/>
                <a:gd name="connsiteX1" fmla="*/ 2694906 w 2749627"/>
                <a:gd name="connsiteY1" fmla="*/ 257442 h 257442"/>
                <a:gd name="connsiteX2" fmla="*/ 0 w 2749627"/>
                <a:gd name="connsiteY2" fmla="*/ 257442 h 257442"/>
                <a:gd name="connsiteX3" fmla="*/ 54722 w 2749627"/>
                <a:gd name="connsiteY3" fmla="*/ 0 h 257442"/>
                <a:gd name="connsiteX0" fmla="*/ 2917943 w 2917943"/>
                <a:gd name="connsiteY0" fmla="*/ 0 h 257442"/>
                <a:gd name="connsiteX1" fmla="*/ 2694906 w 2917943"/>
                <a:gd name="connsiteY1" fmla="*/ 257442 h 257442"/>
                <a:gd name="connsiteX2" fmla="*/ 0 w 2917943"/>
                <a:gd name="connsiteY2" fmla="*/ 257442 h 257442"/>
                <a:gd name="connsiteX3" fmla="*/ 54722 w 2917943"/>
                <a:gd name="connsiteY3" fmla="*/ 0 h 257442"/>
                <a:gd name="connsiteX0" fmla="*/ 2917943 w 2917943"/>
                <a:gd name="connsiteY0" fmla="*/ 0 h 257442"/>
                <a:gd name="connsiteX1" fmla="*/ 2863222 w 2917943"/>
                <a:gd name="connsiteY1" fmla="*/ 257442 h 257442"/>
                <a:gd name="connsiteX2" fmla="*/ 0 w 2917943"/>
                <a:gd name="connsiteY2" fmla="*/ 257442 h 257442"/>
                <a:gd name="connsiteX3" fmla="*/ 54722 w 2917943"/>
                <a:gd name="connsiteY3" fmla="*/ 0 h 257442"/>
                <a:gd name="connsiteX0" fmla="*/ 2917942 w 2917942"/>
                <a:gd name="connsiteY0" fmla="*/ 0 h 257442"/>
                <a:gd name="connsiteX1" fmla="*/ 2863221 w 2917942"/>
                <a:gd name="connsiteY1" fmla="*/ 257442 h 257442"/>
                <a:gd name="connsiteX2" fmla="*/ 0 w 2917942"/>
                <a:gd name="connsiteY2" fmla="*/ 257442 h 257442"/>
                <a:gd name="connsiteX3" fmla="*/ 54721 w 2917942"/>
                <a:gd name="connsiteY3" fmla="*/ 0 h 257442"/>
                <a:gd name="connsiteX0" fmla="*/ 2917942 w 2917942"/>
                <a:gd name="connsiteY0" fmla="*/ 0 h 257442"/>
                <a:gd name="connsiteX1" fmla="*/ 2863221 w 2917942"/>
                <a:gd name="connsiteY1" fmla="*/ 257442 h 257442"/>
                <a:gd name="connsiteX2" fmla="*/ 0 w 2917942"/>
                <a:gd name="connsiteY2" fmla="*/ 257442 h 257442"/>
                <a:gd name="connsiteX3" fmla="*/ 54720 w 2917942"/>
                <a:gd name="connsiteY3" fmla="*/ 0 h 257442"/>
                <a:gd name="connsiteX0" fmla="*/ 3095875 w 3095875"/>
                <a:gd name="connsiteY0" fmla="*/ 0 h 257442"/>
                <a:gd name="connsiteX1" fmla="*/ 2863221 w 3095875"/>
                <a:gd name="connsiteY1" fmla="*/ 257442 h 257442"/>
                <a:gd name="connsiteX2" fmla="*/ 0 w 3095875"/>
                <a:gd name="connsiteY2" fmla="*/ 257442 h 257442"/>
                <a:gd name="connsiteX3" fmla="*/ 54720 w 3095875"/>
                <a:gd name="connsiteY3" fmla="*/ 0 h 257442"/>
                <a:gd name="connsiteX0" fmla="*/ 3095875 w 3095875"/>
                <a:gd name="connsiteY0" fmla="*/ 0 h 257442"/>
                <a:gd name="connsiteX1" fmla="*/ 3041154 w 3095875"/>
                <a:gd name="connsiteY1" fmla="*/ 257442 h 257442"/>
                <a:gd name="connsiteX2" fmla="*/ 0 w 3095875"/>
                <a:gd name="connsiteY2" fmla="*/ 257442 h 257442"/>
                <a:gd name="connsiteX3" fmla="*/ 54720 w 3095875"/>
                <a:gd name="connsiteY3" fmla="*/ 0 h 257442"/>
                <a:gd name="connsiteX0" fmla="*/ 3095876 w 3095876"/>
                <a:gd name="connsiteY0" fmla="*/ 0 h 257442"/>
                <a:gd name="connsiteX1" fmla="*/ 3041155 w 3095876"/>
                <a:gd name="connsiteY1" fmla="*/ 257442 h 257442"/>
                <a:gd name="connsiteX2" fmla="*/ 0 w 3095876"/>
                <a:gd name="connsiteY2" fmla="*/ 257442 h 257442"/>
                <a:gd name="connsiteX3" fmla="*/ 54721 w 3095876"/>
                <a:gd name="connsiteY3" fmla="*/ 0 h 257442"/>
                <a:gd name="connsiteX0" fmla="*/ 3095876 w 3095876"/>
                <a:gd name="connsiteY0" fmla="*/ 0 h 257442"/>
                <a:gd name="connsiteX1" fmla="*/ 3041155 w 3095876"/>
                <a:gd name="connsiteY1" fmla="*/ 257442 h 257442"/>
                <a:gd name="connsiteX2" fmla="*/ 0 w 3095876"/>
                <a:gd name="connsiteY2" fmla="*/ 257442 h 257442"/>
                <a:gd name="connsiteX3" fmla="*/ 54721 w 3095876"/>
                <a:gd name="connsiteY3" fmla="*/ 0 h 257442"/>
                <a:gd name="connsiteX0" fmla="*/ 3349150 w 3349150"/>
                <a:gd name="connsiteY0" fmla="*/ 0 h 257442"/>
                <a:gd name="connsiteX1" fmla="*/ 3041155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509450 w 3509450"/>
                <a:gd name="connsiteY0" fmla="*/ 0 h 257442"/>
                <a:gd name="connsiteX1" fmla="*/ 32944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677765 w 3677765"/>
                <a:gd name="connsiteY0" fmla="*/ 0 h 257442"/>
                <a:gd name="connsiteX1" fmla="*/ 3454729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838065 w 3838065"/>
                <a:gd name="connsiteY0" fmla="*/ 0 h 257442"/>
                <a:gd name="connsiteX1" fmla="*/ 36230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1592002 w 3783344"/>
                <a:gd name="connsiteY0" fmla="*/ 0 h 257442"/>
                <a:gd name="connsiteX1" fmla="*/ 3783344 w 3783344"/>
                <a:gd name="connsiteY1" fmla="*/ 257442 h 257442"/>
                <a:gd name="connsiteX2" fmla="*/ 0 w 3783344"/>
                <a:gd name="connsiteY2" fmla="*/ 257442 h 257442"/>
                <a:gd name="connsiteX3" fmla="*/ 54721 w 3783344"/>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760317 w 1760317"/>
                <a:gd name="connsiteY0" fmla="*/ 0 h 257442"/>
                <a:gd name="connsiteX1" fmla="*/ 1537281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920617 w 1920617"/>
                <a:gd name="connsiteY0" fmla="*/ 0 h 257442"/>
                <a:gd name="connsiteX1" fmla="*/ 17055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248079 w 2248079"/>
                <a:gd name="connsiteY0" fmla="*/ 0 h 257442"/>
                <a:gd name="connsiteX1" fmla="*/ 1865896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434028 w 2434028"/>
                <a:gd name="connsiteY0" fmla="*/ 0 h 257442"/>
                <a:gd name="connsiteX1" fmla="*/ 2193358 w 2434028"/>
                <a:gd name="connsiteY1" fmla="*/ 257442 h 257442"/>
                <a:gd name="connsiteX2" fmla="*/ 0 w 2434028"/>
                <a:gd name="connsiteY2" fmla="*/ 257442 h 257442"/>
                <a:gd name="connsiteX3" fmla="*/ 54721 w 2434028"/>
                <a:gd name="connsiteY3" fmla="*/ 0 h 257442"/>
                <a:gd name="connsiteX0" fmla="*/ 2434028 w 2434028"/>
                <a:gd name="connsiteY0" fmla="*/ 0 h 257442"/>
                <a:gd name="connsiteX1" fmla="*/ 2379306 w 2434028"/>
                <a:gd name="connsiteY1" fmla="*/ 257442 h 257442"/>
                <a:gd name="connsiteX2" fmla="*/ 0 w 2434028"/>
                <a:gd name="connsiteY2" fmla="*/ 257442 h 257442"/>
                <a:gd name="connsiteX3" fmla="*/ 54721 w 2434028"/>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602344 w 2602344"/>
                <a:gd name="connsiteY0" fmla="*/ 0 h 257442"/>
                <a:gd name="connsiteX1" fmla="*/ 2379307 w 2602344"/>
                <a:gd name="connsiteY1" fmla="*/ 257442 h 257442"/>
                <a:gd name="connsiteX2" fmla="*/ 0 w 2602344"/>
                <a:gd name="connsiteY2" fmla="*/ 257442 h 257442"/>
                <a:gd name="connsiteX3" fmla="*/ 54722 w 2602344"/>
                <a:gd name="connsiteY3" fmla="*/ 0 h 257442"/>
                <a:gd name="connsiteX0" fmla="*/ 2602344 w 2602344"/>
                <a:gd name="connsiteY0" fmla="*/ 0 h 257442"/>
                <a:gd name="connsiteX1" fmla="*/ 2547622 w 2602344"/>
                <a:gd name="connsiteY1" fmla="*/ 257442 h 257442"/>
                <a:gd name="connsiteX2" fmla="*/ 0 w 2602344"/>
                <a:gd name="connsiteY2" fmla="*/ 257442 h 257442"/>
                <a:gd name="connsiteX3" fmla="*/ 54722 w 2602344"/>
                <a:gd name="connsiteY3" fmla="*/ 0 h 257442"/>
                <a:gd name="connsiteX0" fmla="*/ 2602344 w 2602344"/>
                <a:gd name="connsiteY0" fmla="*/ 0 h 257442"/>
                <a:gd name="connsiteX1" fmla="*/ 2547622 w 2602344"/>
                <a:gd name="connsiteY1" fmla="*/ 257442 h 257442"/>
                <a:gd name="connsiteX2" fmla="*/ 0 w 2602344"/>
                <a:gd name="connsiteY2" fmla="*/ 257442 h 257442"/>
                <a:gd name="connsiteX3" fmla="*/ 54722 w 2602344"/>
                <a:gd name="connsiteY3" fmla="*/ 0 h 257442"/>
                <a:gd name="connsiteX0" fmla="*/ 2602344 w 2602344"/>
                <a:gd name="connsiteY0" fmla="*/ 0 h 257442"/>
                <a:gd name="connsiteX1" fmla="*/ 2547622 w 2602344"/>
                <a:gd name="connsiteY1" fmla="*/ 257442 h 257442"/>
                <a:gd name="connsiteX2" fmla="*/ 0 w 2602344"/>
                <a:gd name="connsiteY2" fmla="*/ 257442 h 257442"/>
                <a:gd name="connsiteX3" fmla="*/ 54721 w 2602344"/>
                <a:gd name="connsiteY3" fmla="*/ 0 h 257442"/>
                <a:gd name="connsiteX0" fmla="*/ 2762643 w 2762643"/>
                <a:gd name="connsiteY0" fmla="*/ 0 h 257442"/>
                <a:gd name="connsiteX1" fmla="*/ 25476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1592002 w 2707922"/>
                <a:gd name="connsiteY0" fmla="*/ 0 h 257442"/>
                <a:gd name="connsiteX1" fmla="*/ 2707922 w 2707922"/>
                <a:gd name="connsiteY1" fmla="*/ 257442 h 257442"/>
                <a:gd name="connsiteX2" fmla="*/ 0 w 2707922"/>
                <a:gd name="connsiteY2" fmla="*/ 257442 h 257442"/>
                <a:gd name="connsiteX3" fmla="*/ 54721 w 270792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760317 w 1760317"/>
                <a:gd name="connsiteY0" fmla="*/ 0 h 257442"/>
                <a:gd name="connsiteX1" fmla="*/ 1537281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920617 w 1920617"/>
                <a:gd name="connsiteY0" fmla="*/ 0 h 257442"/>
                <a:gd name="connsiteX1" fmla="*/ 17055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248079 w 2248079"/>
                <a:gd name="connsiteY0" fmla="*/ 0 h 257442"/>
                <a:gd name="connsiteX1" fmla="*/ 1865896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434028 w 2434028"/>
                <a:gd name="connsiteY0" fmla="*/ 0 h 257442"/>
                <a:gd name="connsiteX1" fmla="*/ 2193358 w 2434028"/>
                <a:gd name="connsiteY1" fmla="*/ 257442 h 257442"/>
                <a:gd name="connsiteX2" fmla="*/ 0 w 2434028"/>
                <a:gd name="connsiteY2" fmla="*/ 257442 h 257442"/>
                <a:gd name="connsiteX3" fmla="*/ 54721 w 2434028"/>
                <a:gd name="connsiteY3" fmla="*/ 0 h 257442"/>
                <a:gd name="connsiteX0" fmla="*/ 2434028 w 2434028"/>
                <a:gd name="connsiteY0" fmla="*/ 0 h 257442"/>
                <a:gd name="connsiteX1" fmla="*/ 2379306 w 2434028"/>
                <a:gd name="connsiteY1" fmla="*/ 257442 h 257442"/>
                <a:gd name="connsiteX2" fmla="*/ 0 w 2434028"/>
                <a:gd name="connsiteY2" fmla="*/ 257442 h 257442"/>
                <a:gd name="connsiteX3" fmla="*/ 54721 w 2434028"/>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594329 w 2594329"/>
                <a:gd name="connsiteY0" fmla="*/ 0 h 257442"/>
                <a:gd name="connsiteX1" fmla="*/ 2379307 w 2594329"/>
                <a:gd name="connsiteY1" fmla="*/ 257442 h 257442"/>
                <a:gd name="connsiteX2" fmla="*/ 0 w 2594329"/>
                <a:gd name="connsiteY2" fmla="*/ 257442 h 257442"/>
                <a:gd name="connsiteX3" fmla="*/ 54722 w 2594329"/>
                <a:gd name="connsiteY3" fmla="*/ 0 h 257442"/>
                <a:gd name="connsiteX0" fmla="*/ 2594329 w 2594329"/>
                <a:gd name="connsiteY0" fmla="*/ 0 h 257442"/>
                <a:gd name="connsiteX1" fmla="*/ 2539608 w 2594329"/>
                <a:gd name="connsiteY1" fmla="*/ 257442 h 257442"/>
                <a:gd name="connsiteX2" fmla="*/ 0 w 2594329"/>
                <a:gd name="connsiteY2" fmla="*/ 257442 h 257442"/>
                <a:gd name="connsiteX3" fmla="*/ 54722 w 2594329"/>
                <a:gd name="connsiteY3" fmla="*/ 0 h 257442"/>
                <a:gd name="connsiteX0" fmla="*/ 2594328 w 2594328"/>
                <a:gd name="connsiteY0" fmla="*/ 0 h 257442"/>
                <a:gd name="connsiteX1" fmla="*/ 2539607 w 2594328"/>
                <a:gd name="connsiteY1" fmla="*/ 257442 h 257442"/>
                <a:gd name="connsiteX2" fmla="*/ 0 w 2594328"/>
                <a:gd name="connsiteY2" fmla="*/ 257442 h 257442"/>
                <a:gd name="connsiteX3" fmla="*/ 54721 w 2594328"/>
                <a:gd name="connsiteY3" fmla="*/ 0 h 257442"/>
                <a:gd name="connsiteX0" fmla="*/ 2594328 w 2594328"/>
                <a:gd name="connsiteY0" fmla="*/ 0 h 257442"/>
                <a:gd name="connsiteX1" fmla="*/ 2539607 w 2594328"/>
                <a:gd name="connsiteY1" fmla="*/ 257442 h 257442"/>
                <a:gd name="connsiteX2" fmla="*/ 0 w 2594328"/>
                <a:gd name="connsiteY2" fmla="*/ 257442 h 257442"/>
                <a:gd name="connsiteX3" fmla="*/ 54720 w 2594328"/>
                <a:gd name="connsiteY3" fmla="*/ 0 h 257442"/>
                <a:gd name="connsiteX0" fmla="*/ 2762642 w 2762642"/>
                <a:gd name="connsiteY0" fmla="*/ 0 h 257442"/>
                <a:gd name="connsiteX1" fmla="*/ 2539607 w 2762642"/>
                <a:gd name="connsiteY1" fmla="*/ 257442 h 257442"/>
                <a:gd name="connsiteX2" fmla="*/ 0 w 2762642"/>
                <a:gd name="connsiteY2" fmla="*/ 257442 h 257442"/>
                <a:gd name="connsiteX3" fmla="*/ 54720 w 2762642"/>
                <a:gd name="connsiteY3" fmla="*/ 0 h 257442"/>
                <a:gd name="connsiteX0" fmla="*/ 2762642 w 2762642"/>
                <a:gd name="connsiteY0" fmla="*/ 0 h 257442"/>
                <a:gd name="connsiteX1" fmla="*/ 2707921 w 2762642"/>
                <a:gd name="connsiteY1" fmla="*/ 257442 h 257442"/>
                <a:gd name="connsiteX2" fmla="*/ 0 w 2762642"/>
                <a:gd name="connsiteY2" fmla="*/ 257442 h 257442"/>
                <a:gd name="connsiteX3" fmla="*/ 54720 w 2762642"/>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2 w 2762643"/>
                <a:gd name="connsiteY3" fmla="*/ 0 h 257442"/>
              </a:gdLst>
              <a:ahLst/>
              <a:cxnLst>
                <a:cxn ang="0">
                  <a:pos x="connsiteX0" y="connsiteY0"/>
                </a:cxn>
                <a:cxn ang="0">
                  <a:pos x="connsiteX1" y="connsiteY1"/>
                </a:cxn>
                <a:cxn ang="0">
                  <a:pos x="connsiteX2" y="connsiteY2"/>
                </a:cxn>
                <a:cxn ang="0">
                  <a:pos x="connsiteX3" y="connsiteY3"/>
                </a:cxn>
              </a:cxnLst>
              <a:rect l="l" t="t" r="r" b="b"/>
              <a:pathLst>
                <a:path w="2762643" h="257442">
                  <a:moveTo>
                    <a:pt x="2762643" y="0"/>
                  </a:moveTo>
                  <a:lnTo>
                    <a:pt x="2707922"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16" name="btfpRunningAgenda2LevelTextRight181568">
              <a:extLst>
                <a:ext uri="{FF2B5EF4-FFF2-40B4-BE49-F238E27FC236}">
                  <a16:creationId xmlns:a16="http://schemas.microsoft.com/office/drawing/2014/main" id="{41598EFE-A34E-46B1-80E9-44E7B66D5AC0}"/>
                </a:ext>
              </a:extLst>
            </p:cNvPr>
            <p:cNvSpPr txBox="1"/>
            <p:nvPr/>
          </p:nvSpPr>
          <p:spPr bwMode="gray">
            <a:xfrm>
              <a:off x="2306559" y="876300"/>
              <a:ext cx="280891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Customer lens</a:t>
              </a:r>
            </a:p>
          </p:txBody>
        </p:sp>
      </p:grpSp>
      <p:sp>
        <p:nvSpPr>
          <p:cNvPr id="32" name="AutoShape 12">
            <a:extLst>
              <a:ext uri="{FF2B5EF4-FFF2-40B4-BE49-F238E27FC236}">
                <a16:creationId xmlns:a16="http://schemas.microsoft.com/office/drawing/2014/main" id="{59EDF895-064B-403E-A284-E0919B8967F0}"/>
              </a:ext>
            </a:extLst>
          </p:cNvPr>
          <p:cNvSpPr>
            <a:spLocks noChangeAspect="1" noChangeArrowheads="1"/>
          </p:cNvSpPr>
          <p:nvPr/>
        </p:nvSpPr>
        <p:spPr bwMode="auto">
          <a:xfrm>
            <a:off x="5943600" y="2583578"/>
            <a:ext cx="457200"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4" name="btfpIcon841600">
            <a:extLst>
              <a:ext uri="{FF2B5EF4-FFF2-40B4-BE49-F238E27FC236}">
                <a16:creationId xmlns:a16="http://schemas.microsoft.com/office/drawing/2014/main" id="{0739E588-65F4-44A8-BC34-8881D9C9C334}"/>
              </a:ext>
            </a:extLst>
          </p:cNvPr>
          <p:cNvGrpSpPr>
            <a:grpSpLocks noChangeAspect="1"/>
          </p:cNvGrpSpPr>
          <p:nvPr>
            <p:custDataLst>
              <p:tags r:id="rId7"/>
            </p:custDataLst>
          </p:nvPr>
        </p:nvGrpSpPr>
        <p:grpSpPr>
          <a:xfrm>
            <a:off x="766785" y="1644541"/>
            <a:ext cx="540544" cy="540544"/>
            <a:chOff x="-1580011" y="12191898"/>
            <a:chExt cx="540544" cy="540544"/>
          </a:xfrm>
        </p:grpSpPr>
        <p:sp>
          <p:nvSpPr>
            <p:cNvPr id="75" name="btfpIconCircle841600">
              <a:extLst>
                <a:ext uri="{FF2B5EF4-FFF2-40B4-BE49-F238E27FC236}">
                  <a16:creationId xmlns:a16="http://schemas.microsoft.com/office/drawing/2014/main" id="{88FBC4A1-B48E-4727-9823-6317821B7E01}"/>
                </a:ext>
              </a:extLst>
            </p:cNvPr>
            <p:cNvSpPr>
              <a:spLocks/>
            </p:cNvSpPr>
            <p:nvPr/>
          </p:nvSpPr>
          <p:spPr bwMode="gray">
            <a:xfrm>
              <a:off x="-1580011" y="1219189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76" name="btfpIconLines841600">
              <a:extLst>
                <a:ext uri="{FF2B5EF4-FFF2-40B4-BE49-F238E27FC236}">
                  <a16:creationId xmlns:a16="http://schemas.microsoft.com/office/drawing/2014/main" id="{4CF323F4-FC27-4E9A-9689-4363AD7E05A5}"/>
                </a:ext>
              </a:extLst>
            </p:cNvPr>
            <p:cNvPicPr>
              <a:picLocks/>
            </p:cNvPicPr>
            <p:nvPr/>
          </p:nvPicPr>
          <p:blipFill>
            <a:blip r:embed="rId21">
              <a:extLst>
                <a:ext uri="{28A0092B-C50C-407E-A947-70E740481C1C}">
                  <a14:useLocalDpi xmlns:a14="http://schemas.microsoft.com/office/drawing/2010/main" val="0"/>
                </a:ext>
              </a:extLst>
            </a:blip>
            <a:stretch>
              <a:fillRect/>
            </a:stretch>
          </p:blipFill>
          <p:spPr>
            <a:xfrm>
              <a:off x="-1580011" y="12191898"/>
              <a:ext cx="540544" cy="540544"/>
            </a:xfrm>
            <a:prstGeom prst="rect">
              <a:avLst/>
            </a:prstGeom>
          </p:spPr>
        </p:pic>
      </p:grpSp>
      <p:grpSp>
        <p:nvGrpSpPr>
          <p:cNvPr id="77" name="btfpIcon841600">
            <a:extLst>
              <a:ext uri="{FF2B5EF4-FFF2-40B4-BE49-F238E27FC236}">
                <a16:creationId xmlns:a16="http://schemas.microsoft.com/office/drawing/2014/main" id="{6A0D0A8D-4E10-4242-AED9-2845CF248AE5}"/>
              </a:ext>
            </a:extLst>
          </p:cNvPr>
          <p:cNvGrpSpPr>
            <a:grpSpLocks noChangeAspect="1"/>
          </p:cNvGrpSpPr>
          <p:nvPr>
            <p:custDataLst>
              <p:tags r:id="rId8"/>
            </p:custDataLst>
          </p:nvPr>
        </p:nvGrpSpPr>
        <p:grpSpPr>
          <a:xfrm>
            <a:off x="6624412" y="1649571"/>
            <a:ext cx="540544" cy="540544"/>
            <a:chOff x="-1580011" y="12191898"/>
            <a:chExt cx="540544" cy="540544"/>
          </a:xfrm>
        </p:grpSpPr>
        <p:sp>
          <p:nvSpPr>
            <p:cNvPr id="78" name="btfpIconCircle841600">
              <a:extLst>
                <a:ext uri="{FF2B5EF4-FFF2-40B4-BE49-F238E27FC236}">
                  <a16:creationId xmlns:a16="http://schemas.microsoft.com/office/drawing/2014/main" id="{F6981760-9C25-4CB6-9A34-9DDB9BCD3831}"/>
                </a:ext>
              </a:extLst>
            </p:cNvPr>
            <p:cNvSpPr>
              <a:spLocks/>
            </p:cNvSpPr>
            <p:nvPr/>
          </p:nvSpPr>
          <p:spPr bwMode="gray">
            <a:xfrm>
              <a:off x="-1580011" y="1219189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79" name="btfpIconLines841600">
              <a:extLst>
                <a:ext uri="{FF2B5EF4-FFF2-40B4-BE49-F238E27FC236}">
                  <a16:creationId xmlns:a16="http://schemas.microsoft.com/office/drawing/2014/main" id="{10BD553E-4F19-4C28-86F0-DC77347820E5}"/>
                </a:ext>
              </a:extLst>
            </p:cNvPr>
            <p:cNvPicPr>
              <a:picLocks/>
            </p:cNvPicPr>
            <p:nvPr/>
          </p:nvPicPr>
          <p:blipFill>
            <a:blip r:embed="rId21">
              <a:extLst>
                <a:ext uri="{28A0092B-C50C-407E-A947-70E740481C1C}">
                  <a14:useLocalDpi xmlns:a14="http://schemas.microsoft.com/office/drawing/2010/main" val="0"/>
                </a:ext>
              </a:extLst>
            </a:blip>
            <a:stretch>
              <a:fillRect/>
            </a:stretch>
          </p:blipFill>
          <p:spPr>
            <a:xfrm>
              <a:off x="-1580011" y="12191898"/>
              <a:ext cx="540544" cy="540544"/>
            </a:xfrm>
            <a:prstGeom prst="rect">
              <a:avLst/>
            </a:prstGeom>
          </p:spPr>
        </p:pic>
      </p:grpSp>
      <p:grpSp>
        <p:nvGrpSpPr>
          <p:cNvPr id="80" name="btfpIcon631882">
            <a:extLst>
              <a:ext uri="{FF2B5EF4-FFF2-40B4-BE49-F238E27FC236}">
                <a16:creationId xmlns:a16="http://schemas.microsoft.com/office/drawing/2014/main" id="{B0AC04FA-5617-4DF0-91EF-CE20ABD2989C}"/>
              </a:ext>
            </a:extLst>
          </p:cNvPr>
          <p:cNvGrpSpPr>
            <a:grpSpLocks noChangeAspect="1"/>
          </p:cNvGrpSpPr>
          <p:nvPr>
            <p:custDataLst>
              <p:tags r:id="rId9"/>
            </p:custDataLst>
          </p:nvPr>
        </p:nvGrpSpPr>
        <p:grpSpPr>
          <a:xfrm>
            <a:off x="766785" y="2435574"/>
            <a:ext cx="540544" cy="540544"/>
            <a:chOff x="6385754" y="2902126"/>
            <a:chExt cx="540548" cy="540544"/>
          </a:xfrm>
        </p:grpSpPr>
        <p:sp>
          <p:nvSpPr>
            <p:cNvPr id="81" name="btfpIconCircle631882">
              <a:extLst>
                <a:ext uri="{FF2B5EF4-FFF2-40B4-BE49-F238E27FC236}">
                  <a16:creationId xmlns:a16="http://schemas.microsoft.com/office/drawing/2014/main" id="{FB24E381-4717-4770-947E-BE243D2CB10F}"/>
                </a:ext>
              </a:extLst>
            </p:cNvPr>
            <p:cNvSpPr>
              <a:spLocks/>
            </p:cNvSpPr>
            <p:nvPr/>
          </p:nvSpPr>
          <p:spPr bwMode="gray">
            <a:xfrm>
              <a:off x="6385758"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82" name="btfpIconLines631882">
              <a:extLst>
                <a:ext uri="{FF2B5EF4-FFF2-40B4-BE49-F238E27FC236}">
                  <a16:creationId xmlns:a16="http://schemas.microsoft.com/office/drawing/2014/main" id="{B92A1AB1-550F-4CC0-81A5-75CF36AFB052}"/>
                </a:ext>
              </a:extLst>
            </p:cNvPr>
            <p:cNvPicPr>
              <a:picLocks/>
            </p:cNvPicPr>
            <p:nvPr/>
          </p:nvPicPr>
          <p:blipFill>
            <a:blip r:embed="rId22">
              <a:extLst>
                <a:ext uri="{28A0092B-C50C-407E-A947-70E740481C1C}">
                  <a14:useLocalDpi xmlns:a14="http://schemas.microsoft.com/office/drawing/2010/main" val="0"/>
                </a:ext>
              </a:extLst>
            </a:blip>
            <a:stretch>
              <a:fillRect/>
            </a:stretch>
          </p:blipFill>
          <p:spPr>
            <a:xfrm>
              <a:off x="6385754" y="2902126"/>
              <a:ext cx="540544" cy="540544"/>
            </a:xfrm>
            <a:prstGeom prst="rect">
              <a:avLst/>
            </a:prstGeom>
          </p:spPr>
        </p:pic>
      </p:grpSp>
      <p:grpSp>
        <p:nvGrpSpPr>
          <p:cNvPr id="83" name="btfpIcon631882">
            <a:extLst>
              <a:ext uri="{FF2B5EF4-FFF2-40B4-BE49-F238E27FC236}">
                <a16:creationId xmlns:a16="http://schemas.microsoft.com/office/drawing/2014/main" id="{0335F599-87A0-4D54-A8D6-6D4F864AAD54}"/>
              </a:ext>
            </a:extLst>
          </p:cNvPr>
          <p:cNvGrpSpPr>
            <a:grpSpLocks noChangeAspect="1"/>
          </p:cNvGrpSpPr>
          <p:nvPr>
            <p:custDataLst>
              <p:tags r:id="rId10"/>
            </p:custDataLst>
          </p:nvPr>
        </p:nvGrpSpPr>
        <p:grpSpPr>
          <a:xfrm>
            <a:off x="6624412" y="3424147"/>
            <a:ext cx="540544" cy="540544"/>
            <a:chOff x="6385754" y="2902126"/>
            <a:chExt cx="540548" cy="540544"/>
          </a:xfrm>
        </p:grpSpPr>
        <p:sp>
          <p:nvSpPr>
            <p:cNvPr id="84" name="btfpIconCircle631882">
              <a:extLst>
                <a:ext uri="{FF2B5EF4-FFF2-40B4-BE49-F238E27FC236}">
                  <a16:creationId xmlns:a16="http://schemas.microsoft.com/office/drawing/2014/main" id="{81E4A002-56D3-44E8-95C3-7F5270166472}"/>
                </a:ext>
              </a:extLst>
            </p:cNvPr>
            <p:cNvSpPr>
              <a:spLocks/>
            </p:cNvSpPr>
            <p:nvPr/>
          </p:nvSpPr>
          <p:spPr bwMode="gray">
            <a:xfrm>
              <a:off x="6385758"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85" name="btfpIconLines631882">
              <a:extLst>
                <a:ext uri="{FF2B5EF4-FFF2-40B4-BE49-F238E27FC236}">
                  <a16:creationId xmlns:a16="http://schemas.microsoft.com/office/drawing/2014/main" id="{A964D874-01B0-4DBF-8644-BCB5A3C6C1D0}"/>
                </a:ext>
              </a:extLst>
            </p:cNvPr>
            <p:cNvPicPr>
              <a:picLocks/>
            </p:cNvPicPr>
            <p:nvPr/>
          </p:nvPicPr>
          <p:blipFill>
            <a:blip r:embed="rId22">
              <a:extLst>
                <a:ext uri="{28A0092B-C50C-407E-A947-70E740481C1C}">
                  <a14:useLocalDpi xmlns:a14="http://schemas.microsoft.com/office/drawing/2010/main" val="0"/>
                </a:ext>
              </a:extLst>
            </a:blip>
            <a:stretch>
              <a:fillRect/>
            </a:stretch>
          </p:blipFill>
          <p:spPr>
            <a:xfrm>
              <a:off x="6385754" y="2902126"/>
              <a:ext cx="540544" cy="540544"/>
            </a:xfrm>
            <a:prstGeom prst="rect">
              <a:avLst/>
            </a:prstGeom>
          </p:spPr>
        </p:pic>
      </p:grpSp>
      <p:grpSp>
        <p:nvGrpSpPr>
          <p:cNvPr id="86" name="btfpIcon916464">
            <a:extLst>
              <a:ext uri="{FF2B5EF4-FFF2-40B4-BE49-F238E27FC236}">
                <a16:creationId xmlns:a16="http://schemas.microsoft.com/office/drawing/2014/main" id="{68127EE6-28F3-489A-81C8-A9FA33B522C9}"/>
              </a:ext>
            </a:extLst>
          </p:cNvPr>
          <p:cNvGrpSpPr>
            <a:grpSpLocks noChangeAspect="1"/>
          </p:cNvGrpSpPr>
          <p:nvPr>
            <p:custDataLst>
              <p:tags r:id="rId11"/>
            </p:custDataLst>
          </p:nvPr>
        </p:nvGrpSpPr>
        <p:grpSpPr>
          <a:xfrm>
            <a:off x="766785" y="3424147"/>
            <a:ext cx="540544" cy="540544"/>
            <a:chOff x="330200" y="1270000"/>
            <a:chExt cx="540544" cy="540544"/>
          </a:xfrm>
        </p:grpSpPr>
        <p:sp>
          <p:nvSpPr>
            <p:cNvPr id="87" name="btfpIconCircle916464">
              <a:extLst>
                <a:ext uri="{FF2B5EF4-FFF2-40B4-BE49-F238E27FC236}">
                  <a16:creationId xmlns:a16="http://schemas.microsoft.com/office/drawing/2014/main" id="{16151F7C-D04B-41F4-9E29-F8D57F7E1506}"/>
                </a:ext>
              </a:extLst>
            </p:cNvPr>
            <p:cNvSpPr>
              <a:spLocks/>
            </p:cNvSpPr>
            <p:nvPr/>
          </p:nvSpPr>
          <p:spPr bwMode="gray">
            <a:xfrm>
              <a:off x="330200" y="127000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88" name="btfpIconLines916464">
              <a:extLst>
                <a:ext uri="{FF2B5EF4-FFF2-40B4-BE49-F238E27FC236}">
                  <a16:creationId xmlns:a16="http://schemas.microsoft.com/office/drawing/2014/main" id="{694EAF79-9686-4C7C-A068-BC6CF10502EA}"/>
                </a:ext>
              </a:extLst>
            </p:cNvPr>
            <p:cNvPicPr>
              <a:picLocks/>
            </p:cNvPicPr>
            <p:nvPr/>
          </p:nvPicPr>
          <p:blipFill>
            <a:blip r:embed="rId23">
              <a:extLst>
                <a:ext uri="{28A0092B-C50C-407E-A947-70E740481C1C}">
                  <a14:useLocalDpi xmlns:a14="http://schemas.microsoft.com/office/drawing/2010/main" val="0"/>
                </a:ext>
              </a:extLst>
            </a:blip>
            <a:stretch>
              <a:fillRect/>
            </a:stretch>
          </p:blipFill>
          <p:spPr>
            <a:xfrm>
              <a:off x="330200" y="1270000"/>
              <a:ext cx="540544" cy="540544"/>
            </a:xfrm>
            <a:prstGeom prst="rect">
              <a:avLst/>
            </a:prstGeom>
          </p:spPr>
        </p:pic>
      </p:grpSp>
      <p:grpSp>
        <p:nvGrpSpPr>
          <p:cNvPr id="92" name="btfpIcon986186">
            <a:extLst>
              <a:ext uri="{FF2B5EF4-FFF2-40B4-BE49-F238E27FC236}">
                <a16:creationId xmlns:a16="http://schemas.microsoft.com/office/drawing/2014/main" id="{EF9369E7-A955-4674-A1B5-C2D377621CD1}"/>
              </a:ext>
            </a:extLst>
          </p:cNvPr>
          <p:cNvGrpSpPr>
            <a:grpSpLocks noChangeAspect="1"/>
          </p:cNvGrpSpPr>
          <p:nvPr>
            <p:custDataLst>
              <p:tags r:id="rId12"/>
            </p:custDataLst>
          </p:nvPr>
        </p:nvGrpSpPr>
        <p:grpSpPr>
          <a:xfrm>
            <a:off x="739424" y="4354354"/>
            <a:ext cx="540544" cy="540544"/>
            <a:chOff x="3586611" y="2902126"/>
            <a:chExt cx="540546" cy="540544"/>
          </a:xfrm>
        </p:grpSpPr>
        <p:sp>
          <p:nvSpPr>
            <p:cNvPr id="93" name="btfpIconCircle986186">
              <a:extLst>
                <a:ext uri="{FF2B5EF4-FFF2-40B4-BE49-F238E27FC236}">
                  <a16:creationId xmlns:a16="http://schemas.microsoft.com/office/drawing/2014/main" id="{14AB0887-548A-4F91-B0C2-DD0DD6DC5049}"/>
                </a:ext>
              </a:extLst>
            </p:cNvPr>
            <p:cNvSpPr>
              <a:spLocks/>
            </p:cNvSpPr>
            <p:nvPr/>
          </p:nvSpPr>
          <p:spPr bwMode="gray">
            <a:xfrm>
              <a:off x="3586613"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94" name="btfpIconLines986186">
              <a:extLst>
                <a:ext uri="{FF2B5EF4-FFF2-40B4-BE49-F238E27FC236}">
                  <a16:creationId xmlns:a16="http://schemas.microsoft.com/office/drawing/2014/main" id="{268BC432-906A-44E9-87EF-EE7403B6AF7F}"/>
                </a:ext>
              </a:extLst>
            </p:cNvPr>
            <p:cNvPicPr>
              <a:picLocks/>
            </p:cNvPicPr>
            <p:nvPr/>
          </p:nvPicPr>
          <p:blipFill>
            <a:blip r:embed="rId24">
              <a:extLst>
                <a:ext uri="{28A0092B-C50C-407E-A947-70E740481C1C}">
                  <a14:useLocalDpi xmlns:a14="http://schemas.microsoft.com/office/drawing/2010/main" val="0"/>
                </a:ext>
              </a:extLst>
            </a:blip>
            <a:stretch>
              <a:fillRect/>
            </a:stretch>
          </p:blipFill>
          <p:spPr>
            <a:xfrm>
              <a:off x="3586611" y="2902126"/>
              <a:ext cx="540544" cy="540544"/>
            </a:xfrm>
            <a:prstGeom prst="rect">
              <a:avLst/>
            </a:prstGeom>
          </p:spPr>
        </p:pic>
      </p:grpSp>
      <p:grpSp>
        <p:nvGrpSpPr>
          <p:cNvPr id="95" name="btfpIcon986186">
            <a:extLst>
              <a:ext uri="{FF2B5EF4-FFF2-40B4-BE49-F238E27FC236}">
                <a16:creationId xmlns:a16="http://schemas.microsoft.com/office/drawing/2014/main" id="{7760D29D-4C66-45E4-B7A1-F004B546FB27}"/>
              </a:ext>
            </a:extLst>
          </p:cNvPr>
          <p:cNvGrpSpPr>
            <a:grpSpLocks noChangeAspect="1"/>
          </p:cNvGrpSpPr>
          <p:nvPr>
            <p:custDataLst>
              <p:tags r:id="rId13"/>
            </p:custDataLst>
          </p:nvPr>
        </p:nvGrpSpPr>
        <p:grpSpPr>
          <a:xfrm>
            <a:off x="6624412" y="4354354"/>
            <a:ext cx="540544" cy="540544"/>
            <a:chOff x="3586611" y="2902126"/>
            <a:chExt cx="540546" cy="540544"/>
          </a:xfrm>
        </p:grpSpPr>
        <p:sp>
          <p:nvSpPr>
            <p:cNvPr id="97" name="btfpIconCircle986186">
              <a:extLst>
                <a:ext uri="{FF2B5EF4-FFF2-40B4-BE49-F238E27FC236}">
                  <a16:creationId xmlns:a16="http://schemas.microsoft.com/office/drawing/2014/main" id="{ABB5B2AF-FFE3-4D12-BE3E-C7DAECF09DD8}"/>
                </a:ext>
              </a:extLst>
            </p:cNvPr>
            <p:cNvSpPr>
              <a:spLocks/>
            </p:cNvSpPr>
            <p:nvPr/>
          </p:nvSpPr>
          <p:spPr bwMode="gray">
            <a:xfrm>
              <a:off x="3586613"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99" name="btfpIconLines986186">
              <a:extLst>
                <a:ext uri="{FF2B5EF4-FFF2-40B4-BE49-F238E27FC236}">
                  <a16:creationId xmlns:a16="http://schemas.microsoft.com/office/drawing/2014/main" id="{766B3807-8C3B-4DA9-B631-36D6B9C120A4}"/>
                </a:ext>
              </a:extLst>
            </p:cNvPr>
            <p:cNvPicPr>
              <a:picLocks/>
            </p:cNvPicPr>
            <p:nvPr/>
          </p:nvPicPr>
          <p:blipFill>
            <a:blip r:embed="rId24">
              <a:extLst>
                <a:ext uri="{28A0092B-C50C-407E-A947-70E740481C1C}">
                  <a14:useLocalDpi xmlns:a14="http://schemas.microsoft.com/office/drawing/2010/main" val="0"/>
                </a:ext>
              </a:extLst>
            </a:blip>
            <a:stretch>
              <a:fillRect/>
            </a:stretch>
          </p:blipFill>
          <p:spPr>
            <a:xfrm>
              <a:off x="3586611" y="2902126"/>
              <a:ext cx="540544" cy="540544"/>
            </a:xfrm>
            <a:prstGeom prst="rect">
              <a:avLst/>
            </a:prstGeom>
          </p:spPr>
        </p:pic>
      </p:grpSp>
      <p:grpSp>
        <p:nvGrpSpPr>
          <p:cNvPr id="100" name="btfpIcon228649">
            <a:extLst>
              <a:ext uri="{FF2B5EF4-FFF2-40B4-BE49-F238E27FC236}">
                <a16:creationId xmlns:a16="http://schemas.microsoft.com/office/drawing/2014/main" id="{FB215FB7-6D62-46A7-97E1-30748AA88C1C}"/>
              </a:ext>
            </a:extLst>
          </p:cNvPr>
          <p:cNvGrpSpPr>
            <a:grpSpLocks noChangeAspect="1"/>
          </p:cNvGrpSpPr>
          <p:nvPr>
            <p:custDataLst>
              <p:tags r:id="rId14"/>
            </p:custDataLst>
          </p:nvPr>
        </p:nvGrpSpPr>
        <p:grpSpPr>
          <a:xfrm>
            <a:off x="739424" y="5231155"/>
            <a:ext cx="667525" cy="667526"/>
            <a:chOff x="3586609" y="4634730"/>
            <a:chExt cx="667527" cy="540545"/>
          </a:xfrm>
        </p:grpSpPr>
        <p:sp>
          <p:nvSpPr>
            <p:cNvPr id="101" name="btfpIconCircle228649">
              <a:extLst>
                <a:ext uri="{FF2B5EF4-FFF2-40B4-BE49-F238E27FC236}">
                  <a16:creationId xmlns:a16="http://schemas.microsoft.com/office/drawing/2014/main" id="{F580D4F7-73A6-4A9C-9E08-A1243B9ACE1C}"/>
                </a:ext>
              </a:extLst>
            </p:cNvPr>
            <p:cNvSpPr>
              <a:spLocks/>
            </p:cNvSpPr>
            <p:nvPr/>
          </p:nvSpPr>
          <p:spPr bwMode="gray">
            <a:xfrm>
              <a:off x="3586609" y="4634731"/>
              <a:ext cx="667525"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02" name="btfpIconLines228649">
              <a:extLst>
                <a:ext uri="{FF2B5EF4-FFF2-40B4-BE49-F238E27FC236}">
                  <a16:creationId xmlns:a16="http://schemas.microsoft.com/office/drawing/2014/main" id="{4BD42EB0-F7B0-42D9-8A07-1BA4F6C59FAE}"/>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3586611" y="4634730"/>
              <a:ext cx="667525" cy="540544"/>
            </a:xfrm>
            <a:prstGeom prst="rect">
              <a:avLst/>
            </a:prstGeom>
          </p:spPr>
        </p:pic>
      </p:grpSp>
      <p:grpSp>
        <p:nvGrpSpPr>
          <p:cNvPr id="103" name="btfpIcon228649">
            <a:extLst>
              <a:ext uri="{FF2B5EF4-FFF2-40B4-BE49-F238E27FC236}">
                <a16:creationId xmlns:a16="http://schemas.microsoft.com/office/drawing/2014/main" id="{9E58CB40-1CD8-478F-82F5-143F30E6D2C1}"/>
              </a:ext>
            </a:extLst>
          </p:cNvPr>
          <p:cNvGrpSpPr>
            <a:grpSpLocks noChangeAspect="1"/>
          </p:cNvGrpSpPr>
          <p:nvPr>
            <p:custDataLst>
              <p:tags r:id="rId15"/>
            </p:custDataLst>
          </p:nvPr>
        </p:nvGrpSpPr>
        <p:grpSpPr>
          <a:xfrm>
            <a:off x="6560922" y="5231155"/>
            <a:ext cx="667525" cy="667526"/>
            <a:chOff x="3586609" y="4634730"/>
            <a:chExt cx="667527" cy="540545"/>
          </a:xfrm>
        </p:grpSpPr>
        <p:sp>
          <p:nvSpPr>
            <p:cNvPr id="104" name="btfpIconCircle228649">
              <a:extLst>
                <a:ext uri="{FF2B5EF4-FFF2-40B4-BE49-F238E27FC236}">
                  <a16:creationId xmlns:a16="http://schemas.microsoft.com/office/drawing/2014/main" id="{DA864261-7804-4CDF-AFEB-2309292BBAEF}"/>
                </a:ext>
              </a:extLst>
            </p:cNvPr>
            <p:cNvSpPr>
              <a:spLocks/>
            </p:cNvSpPr>
            <p:nvPr/>
          </p:nvSpPr>
          <p:spPr bwMode="gray">
            <a:xfrm>
              <a:off x="3586609" y="4634731"/>
              <a:ext cx="667525"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05" name="btfpIconLines228649">
              <a:extLst>
                <a:ext uri="{FF2B5EF4-FFF2-40B4-BE49-F238E27FC236}">
                  <a16:creationId xmlns:a16="http://schemas.microsoft.com/office/drawing/2014/main" id="{D1B21212-3466-4351-A5F5-5C3BA5946724}"/>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3586611" y="4634730"/>
              <a:ext cx="667525" cy="540544"/>
            </a:xfrm>
            <a:prstGeom prst="rect">
              <a:avLst/>
            </a:prstGeom>
          </p:spPr>
        </p:pic>
      </p:grpSp>
      <p:grpSp>
        <p:nvGrpSpPr>
          <p:cNvPr id="106" name="btfpIcon896772">
            <a:extLst>
              <a:ext uri="{FF2B5EF4-FFF2-40B4-BE49-F238E27FC236}">
                <a16:creationId xmlns:a16="http://schemas.microsoft.com/office/drawing/2014/main" id="{64D8D807-4E70-4E97-8568-F7ED398489C0}"/>
              </a:ext>
            </a:extLst>
          </p:cNvPr>
          <p:cNvGrpSpPr>
            <a:grpSpLocks noChangeAspect="1"/>
          </p:cNvGrpSpPr>
          <p:nvPr>
            <p:custDataLst>
              <p:tags r:id="rId16"/>
            </p:custDataLst>
          </p:nvPr>
        </p:nvGrpSpPr>
        <p:grpSpPr>
          <a:xfrm>
            <a:off x="6624412" y="2435574"/>
            <a:ext cx="540544" cy="540544"/>
            <a:chOff x="6385754" y="1224295"/>
            <a:chExt cx="540544" cy="540544"/>
          </a:xfrm>
        </p:grpSpPr>
        <p:sp>
          <p:nvSpPr>
            <p:cNvPr id="107" name="btfpIconCircle896772">
              <a:extLst>
                <a:ext uri="{FF2B5EF4-FFF2-40B4-BE49-F238E27FC236}">
                  <a16:creationId xmlns:a16="http://schemas.microsoft.com/office/drawing/2014/main" id="{5EBA8755-4BEB-49C6-AAB9-A6F8AD314BEF}"/>
                </a:ext>
              </a:extLst>
            </p:cNvPr>
            <p:cNvSpPr>
              <a:spLocks/>
            </p:cNvSpPr>
            <p:nvPr/>
          </p:nvSpPr>
          <p:spPr bwMode="gray">
            <a:xfrm>
              <a:off x="6385754"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08" name="btfpIconLines896772">
              <a:extLst>
                <a:ext uri="{FF2B5EF4-FFF2-40B4-BE49-F238E27FC236}">
                  <a16:creationId xmlns:a16="http://schemas.microsoft.com/office/drawing/2014/main" id="{A2F431E7-6389-40EA-BD6A-36DB477E5130}"/>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6385754" y="1224295"/>
              <a:ext cx="540544" cy="540544"/>
            </a:xfrm>
            <a:prstGeom prst="rect">
              <a:avLst/>
            </a:prstGeom>
          </p:spPr>
        </p:pic>
      </p:grpSp>
    </p:spTree>
    <p:custDataLst>
      <p:tags r:id="rId1"/>
    </p:custDataLst>
    <p:extLst>
      <p:ext uri="{BB962C8B-B14F-4D97-AF65-F5344CB8AC3E}">
        <p14:creationId xmlns:p14="http://schemas.microsoft.com/office/powerpoint/2010/main" val="1971715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btfpColumnIndicatorGroup2">
            <a:extLst>
              <a:ext uri="{FF2B5EF4-FFF2-40B4-BE49-F238E27FC236}">
                <a16:creationId xmlns:a16="http://schemas.microsoft.com/office/drawing/2014/main" id="{20C2AB72-039A-4CFD-AF83-356BC78D1369}"/>
              </a:ext>
            </a:extLst>
          </p:cNvPr>
          <p:cNvGrpSpPr/>
          <p:nvPr/>
        </p:nvGrpSpPr>
        <p:grpSpPr>
          <a:xfrm>
            <a:off x="0" y="6926580"/>
            <a:ext cx="12192000" cy="137160"/>
            <a:chOff x="0" y="6926580"/>
            <a:chExt cx="12192000" cy="137160"/>
          </a:xfrm>
        </p:grpSpPr>
        <p:sp>
          <p:nvSpPr>
            <p:cNvPr id="16" name="btfpColumnGapBlocker314820">
              <a:extLst>
                <a:ext uri="{FF2B5EF4-FFF2-40B4-BE49-F238E27FC236}">
                  <a16:creationId xmlns:a16="http://schemas.microsoft.com/office/drawing/2014/main" id="{158835F1-6CAB-4369-AE2F-89FEC07BC97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3" name="btfpColumnGapBlocker928759">
              <a:extLst>
                <a:ext uri="{FF2B5EF4-FFF2-40B4-BE49-F238E27FC236}">
                  <a16:creationId xmlns:a16="http://schemas.microsoft.com/office/drawing/2014/main" id="{C791A0AF-1282-4C88-88EF-2450B8E4EFD4}"/>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314826">
              <a:extLst>
                <a:ext uri="{FF2B5EF4-FFF2-40B4-BE49-F238E27FC236}">
                  <a16:creationId xmlns:a16="http://schemas.microsoft.com/office/drawing/2014/main" id="{68A36D8A-A1F5-4B66-A5A4-57153A37BDD9}"/>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371647">
              <a:extLst>
                <a:ext uri="{FF2B5EF4-FFF2-40B4-BE49-F238E27FC236}">
                  <a16:creationId xmlns:a16="http://schemas.microsoft.com/office/drawing/2014/main" id="{2F497B1D-1687-4C9D-83AA-36986D61C9ED}"/>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 name="btfpColumnGapBlocker600084">
              <a:extLst>
                <a:ext uri="{FF2B5EF4-FFF2-40B4-BE49-F238E27FC236}">
                  <a16:creationId xmlns:a16="http://schemas.microsoft.com/office/drawing/2014/main" id="{FD322701-E958-484A-9D0C-6BC9676D25F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322528">
              <a:extLst>
                <a:ext uri="{FF2B5EF4-FFF2-40B4-BE49-F238E27FC236}">
                  <a16:creationId xmlns:a16="http://schemas.microsoft.com/office/drawing/2014/main" id="{B64D0D3F-FCD7-46C0-942F-0A124A44E52C}"/>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11201">
              <a:extLst>
                <a:ext uri="{FF2B5EF4-FFF2-40B4-BE49-F238E27FC236}">
                  <a16:creationId xmlns:a16="http://schemas.microsoft.com/office/drawing/2014/main" id="{7FC1D3BA-F302-41E8-90D9-7ED528BE115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1" name="btfpColumnIndicatorGroup1">
            <a:extLst>
              <a:ext uri="{FF2B5EF4-FFF2-40B4-BE49-F238E27FC236}">
                <a16:creationId xmlns:a16="http://schemas.microsoft.com/office/drawing/2014/main" id="{5741A11B-54BE-4C01-898D-89272EB09D29}"/>
              </a:ext>
            </a:extLst>
          </p:cNvPr>
          <p:cNvGrpSpPr/>
          <p:nvPr/>
        </p:nvGrpSpPr>
        <p:grpSpPr>
          <a:xfrm>
            <a:off x="0" y="-205740"/>
            <a:ext cx="12192000" cy="137160"/>
            <a:chOff x="0" y="-205740"/>
            <a:chExt cx="12192000" cy="137160"/>
          </a:xfrm>
        </p:grpSpPr>
        <p:sp>
          <p:nvSpPr>
            <p:cNvPr id="14" name="btfpColumnGapBlocker671425">
              <a:extLst>
                <a:ext uri="{FF2B5EF4-FFF2-40B4-BE49-F238E27FC236}">
                  <a16:creationId xmlns:a16="http://schemas.microsoft.com/office/drawing/2014/main" id="{7497EDF2-B116-4C62-AD72-3921EF6E5EC1}"/>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160908">
              <a:extLst>
                <a:ext uri="{FF2B5EF4-FFF2-40B4-BE49-F238E27FC236}">
                  <a16:creationId xmlns:a16="http://schemas.microsoft.com/office/drawing/2014/main" id="{39CAC5C8-A490-4E9F-9EFE-127ADFCD0D29}"/>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658877">
              <a:extLst>
                <a:ext uri="{FF2B5EF4-FFF2-40B4-BE49-F238E27FC236}">
                  <a16:creationId xmlns:a16="http://schemas.microsoft.com/office/drawing/2014/main" id="{14D7D377-2242-4ABC-9F42-81734B4924BB}"/>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157373">
              <a:extLst>
                <a:ext uri="{FF2B5EF4-FFF2-40B4-BE49-F238E27FC236}">
                  <a16:creationId xmlns:a16="http://schemas.microsoft.com/office/drawing/2014/main" id="{60A57CF7-CB0B-4E6B-A36A-CD3D38AA92EF}"/>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 name="btfpColumnGapBlocker129389">
              <a:extLst>
                <a:ext uri="{FF2B5EF4-FFF2-40B4-BE49-F238E27FC236}">
                  <a16:creationId xmlns:a16="http://schemas.microsoft.com/office/drawing/2014/main" id="{761F5E5E-23FD-46BF-9F83-335AEF822B4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 name="btfpColumnIndicator285649">
              <a:extLst>
                <a:ext uri="{FF2B5EF4-FFF2-40B4-BE49-F238E27FC236}">
                  <a16:creationId xmlns:a16="http://schemas.microsoft.com/office/drawing/2014/main" id="{F06D939A-B07C-4F0F-9CC3-569A408AAA86}"/>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109400">
              <a:extLst>
                <a:ext uri="{FF2B5EF4-FFF2-40B4-BE49-F238E27FC236}">
                  <a16:creationId xmlns:a16="http://schemas.microsoft.com/office/drawing/2014/main" id="{70263E4F-F3B6-4143-B626-814A2672029D}"/>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9" name="btfpConclusionArrow734234">
            <a:extLst>
              <a:ext uri="{FF2B5EF4-FFF2-40B4-BE49-F238E27FC236}">
                <a16:creationId xmlns:a16="http://schemas.microsoft.com/office/drawing/2014/main" id="{FE9AF630-7566-4907-B387-09F00FF1092A}"/>
              </a:ext>
            </a:extLst>
          </p:cNvPr>
          <p:cNvGrpSpPr/>
          <p:nvPr>
            <p:custDataLst>
              <p:tags r:id="rId2"/>
            </p:custDataLst>
          </p:nvPr>
        </p:nvGrpSpPr>
        <p:grpSpPr>
          <a:xfrm>
            <a:off x="349647" y="5742060"/>
            <a:ext cx="11521676" cy="789941"/>
            <a:chOff x="-711496" y="909638"/>
            <a:chExt cx="11531601" cy="789941"/>
          </a:xfrm>
        </p:grpSpPr>
        <p:sp>
          <p:nvSpPr>
            <p:cNvPr id="50" name="btfpConclusionArrowText734234">
              <a:extLst>
                <a:ext uri="{FF2B5EF4-FFF2-40B4-BE49-F238E27FC236}">
                  <a16:creationId xmlns:a16="http://schemas.microsoft.com/office/drawing/2014/main" id="{8CE055C8-1014-48E8-A937-44995A5BAD1C}"/>
                </a:ext>
              </a:extLst>
            </p:cNvPr>
            <p:cNvSpPr txBox="1"/>
            <p:nvPr/>
          </p:nvSpPr>
          <p:spPr bwMode="gray">
            <a:xfrm>
              <a:off x="-711496" y="1270001"/>
              <a:ext cx="11531600" cy="429578"/>
            </a:xfrm>
            <a:prstGeom prst="rect">
              <a:avLst/>
            </a:prstGeom>
            <a:noFill/>
          </p:spPr>
          <p:txBody>
            <a:bodyPr vert="horz" wrap="square" lIns="36036" tIns="36036" rIns="36036" bIns="180181" rtlCol="0" anchor="ctr">
              <a:spAutoFit/>
            </a:bodyPr>
            <a:lstStyle/>
            <a:p>
              <a:pPr marL="0" indent="0" algn="ctr">
                <a:spcBef>
                  <a:spcPts val="0"/>
                </a:spcBef>
                <a:buNone/>
              </a:pPr>
              <a:r>
                <a:rPr lang="en-US" sz="1400" b="1">
                  <a:solidFill>
                    <a:srgbClr val="CC0000"/>
                  </a:solidFill>
                </a:rPr>
                <a:t>Target highlights emissions, water stewardship, data privacy &amp; security and business ethics as top material topics</a:t>
              </a:r>
            </a:p>
          </p:txBody>
        </p:sp>
        <p:sp>
          <p:nvSpPr>
            <p:cNvPr id="51" name="btfpConclusionArrowPointer734234">
              <a:extLst>
                <a:ext uri="{FF2B5EF4-FFF2-40B4-BE49-F238E27FC236}">
                  <a16:creationId xmlns:a16="http://schemas.microsoft.com/office/drawing/2014/main" id="{63662318-F7D0-450D-8D34-B56B45E4A1DC}"/>
                </a:ext>
              </a:extLst>
            </p:cNvPr>
            <p:cNvSpPr/>
            <p:nvPr/>
          </p:nvSpPr>
          <p:spPr bwMode="gray">
            <a:xfrm>
              <a:off x="4621497" y="909638"/>
              <a:ext cx="865615" cy="360362"/>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cxnSp>
          <p:nvCxnSpPr>
            <p:cNvPr id="52" name="btfpConclusionArrowLineLeft734234">
              <a:extLst>
                <a:ext uri="{FF2B5EF4-FFF2-40B4-BE49-F238E27FC236}">
                  <a16:creationId xmlns:a16="http://schemas.microsoft.com/office/drawing/2014/main" id="{AAF3A765-4569-4228-83C5-9D782912C1B6}"/>
                </a:ext>
              </a:extLst>
            </p:cNvPr>
            <p:cNvCxnSpPr/>
            <p:nvPr/>
          </p:nvCxnSpPr>
          <p:spPr bwMode="gray">
            <a:xfrm>
              <a:off x="-711496" y="1149999"/>
              <a:ext cx="5419554"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53" name="btfpConclusionArrowLineRight734234">
              <a:extLst>
                <a:ext uri="{FF2B5EF4-FFF2-40B4-BE49-F238E27FC236}">
                  <a16:creationId xmlns:a16="http://schemas.microsoft.com/office/drawing/2014/main" id="{198418A6-431E-439C-AC80-9EB60028CBA1}"/>
                </a:ext>
              </a:extLst>
            </p:cNvPr>
            <p:cNvCxnSpPr/>
            <p:nvPr/>
          </p:nvCxnSpPr>
          <p:spPr bwMode="gray">
            <a:xfrm>
              <a:off x="5400551" y="1149999"/>
              <a:ext cx="5419554"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3" name="Title 1">
            <a:extLst>
              <a:ext uri="{FF2B5EF4-FFF2-40B4-BE49-F238E27FC236}">
                <a16:creationId xmlns:a16="http://schemas.microsoft.com/office/drawing/2014/main" id="{B0208E4B-905F-442D-AA3F-D47E6E2A1532}"/>
              </a:ext>
            </a:extLst>
          </p:cNvPr>
          <p:cNvSpPr txBox="1">
            <a:spLocks/>
          </p:cNvSpPr>
          <p:nvPr/>
        </p:nvSpPr>
        <p:spPr>
          <a:xfrm>
            <a:off x="339725" y="-9779"/>
            <a:ext cx="11522075" cy="876687"/>
          </a:xfrm>
          <a:prstGeom prst="rect">
            <a:avLst/>
          </a:prstGeom>
        </p:spPr>
        <p:txBody>
          <a:bodyPr vert="horz" lIns="36000" tIns="36000" rIns="36000" bIns="72000" rtlCol="0" anchor="b">
            <a:noAutofit/>
          </a:bodyPr>
          <a:lst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a:lstStyle>
          <a:p>
            <a:pPr marL="0" indent="0"/>
            <a:r>
              <a:rPr lang="en-US" b="1" dirty="0"/>
              <a:t>Material issues – back-up | </a:t>
            </a:r>
            <a:r>
              <a:rPr lang="en-US" dirty="0"/>
              <a:t>Materiality assessment by Target and peers on key ESG focus areas (1/3)</a:t>
            </a:r>
          </a:p>
        </p:txBody>
      </p:sp>
      <p:grpSp>
        <p:nvGrpSpPr>
          <p:cNvPr id="17" name="btfpColumnHeaderBox645396">
            <a:extLst>
              <a:ext uri="{FF2B5EF4-FFF2-40B4-BE49-F238E27FC236}">
                <a16:creationId xmlns:a16="http://schemas.microsoft.com/office/drawing/2014/main" id="{65B8361C-4541-44C4-8FB5-098B21D5EFE0}"/>
              </a:ext>
            </a:extLst>
          </p:cNvPr>
          <p:cNvGrpSpPr/>
          <p:nvPr>
            <p:custDataLst>
              <p:tags r:id="rId3"/>
            </p:custDataLst>
          </p:nvPr>
        </p:nvGrpSpPr>
        <p:grpSpPr>
          <a:xfrm>
            <a:off x="339725" y="1270000"/>
            <a:ext cx="11531598" cy="318997"/>
            <a:chOff x="330200" y="1270000"/>
            <a:chExt cx="11531600" cy="318997"/>
          </a:xfrm>
        </p:grpSpPr>
        <p:sp>
          <p:nvSpPr>
            <p:cNvPr id="18" name="btfpColumnHeaderBoxText645396">
              <a:extLst>
                <a:ext uri="{FF2B5EF4-FFF2-40B4-BE49-F238E27FC236}">
                  <a16:creationId xmlns:a16="http://schemas.microsoft.com/office/drawing/2014/main" id="{8882CF38-31C4-4033-A913-A8CD6D6AEB31}"/>
                </a:ext>
              </a:extLst>
            </p:cNvPr>
            <p:cNvSpPr txBox="1"/>
            <p:nvPr/>
          </p:nvSpPr>
          <p:spPr bwMode="gray">
            <a:xfrm>
              <a:off x="330200" y="1270000"/>
              <a:ext cx="11531600"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Target</a:t>
              </a:r>
              <a:r>
                <a:rPr lang="en-US" sz="1600" b="1">
                  <a:solidFill>
                    <a:srgbClr val="000000"/>
                  </a:solidFill>
                </a:rPr>
                <a:t> Materiality Assessment (2022)</a:t>
              </a:r>
            </a:p>
          </p:txBody>
        </p:sp>
        <p:cxnSp>
          <p:nvCxnSpPr>
            <p:cNvPr id="19" name="btfpColumnHeaderBoxLine645396">
              <a:extLst>
                <a:ext uri="{FF2B5EF4-FFF2-40B4-BE49-F238E27FC236}">
                  <a16:creationId xmlns:a16="http://schemas.microsoft.com/office/drawing/2014/main" id="{C2A03537-9F6D-446A-A0D8-69B6E93D9361}"/>
                </a:ext>
              </a:extLst>
            </p:cNvPr>
            <p:cNvCxnSpPr/>
            <p:nvPr/>
          </p:nvCxnSpPr>
          <p:spPr bwMode="gray">
            <a:xfrm>
              <a:off x="330200" y="1588997"/>
              <a:ext cx="1153160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31" name="btfpRunningAgenda1Level708354">
            <a:extLst>
              <a:ext uri="{FF2B5EF4-FFF2-40B4-BE49-F238E27FC236}">
                <a16:creationId xmlns:a16="http://schemas.microsoft.com/office/drawing/2014/main" id="{E25E86B1-B2E8-4A58-82BE-4CBD4BAE20CF}"/>
              </a:ext>
            </a:extLst>
          </p:cNvPr>
          <p:cNvGrpSpPr/>
          <p:nvPr>
            <p:custDataLst>
              <p:tags r:id="rId4"/>
            </p:custDataLst>
          </p:nvPr>
        </p:nvGrpSpPr>
        <p:grpSpPr>
          <a:xfrm>
            <a:off x="0" y="944429"/>
            <a:ext cx="5983204" cy="257442"/>
            <a:chOff x="0" y="876300"/>
            <a:chExt cx="5983204" cy="257442"/>
          </a:xfrm>
        </p:grpSpPr>
        <p:sp>
          <p:nvSpPr>
            <p:cNvPr id="32" name="btfpRunningAgenda1LevelBarLeft708354">
              <a:extLst>
                <a:ext uri="{FF2B5EF4-FFF2-40B4-BE49-F238E27FC236}">
                  <a16:creationId xmlns:a16="http://schemas.microsoft.com/office/drawing/2014/main" id="{01FBB919-9036-4BA7-B067-2A53C1C91A10}"/>
                </a:ext>
              </a:extLst>
            </p:cNvPr>
            <p:cNvSpPr/>
            <p:nvPr/>
          </p:nvSpPr>
          <p:spPr bwMode="gray">
            <a:xfrm>
              <a:off x="0" y="876300"/>
              <a:ext cx="5983204"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1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1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1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0 w 1051790"/>
                <a:gd name="connsiteY3" fmla="*/ 0 h 257442"/>
                <a:gd name="connsiteX0" fmla="*/ 1220106 w 1220106"/>
                <a:gd name="connsiteY0" fmla="*/ 0 h 257442"/>
                <a:gd name="connsiteX1" fmla="*/ 997069 w 1220106"/>
                <a:gd name="connsiteY1" fmla="*/ 257442 h 257442"/>
                <a:gd name="connsiteX2" fmla="*/ 0 w 1220106"/>
                <a:gd name="connsiteY2" fmla="*/ 257442 h 257442"/>
                <a:gd name="connsiteX3" fmla="*/ 0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0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0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0 w 1220106"/>
                <a:gd name="connsiteY3" fmla="*/ 0 h 257442"/>
                <a:gd name="connsiteX0" fmla="*/ 1388420 w 1388420"/>
                <a:gd name="connsiteY0" fmla="*/ 0 h 257442"/>
                <a:gd name="connsiteX1" fmla="*/ 1165385 w 1388420"/>
                <a:gd name="connsiteY1" fmla="*/ 257442 h 257442"/>
                <a:gd name="connsiteX2" fmla="*/ 0 w 1388420"/>
                <a:gd name="connsiteY2" fmla="*/ 257442 h 257442"/>
                <a:gd name="connsiteX3" fmla="*/ 0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0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0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0 w 1388420"/>
                <a:gd name="connsiteY3" fmla="*/ 0 h 257442"/>
                <a:gd name="connsiteX0" fmla="*/ 1548721 w 1548721"/>
                <a:gd name="connsiteY0" fmla="*/ 0 h 257442"/>
                <a:gd name="connsiteX1" fmla="*/ 1333699 w 1548721"/>
                <a:gd name="connsiteY1" fmla="*/ 257442 h 257442"/>
                <a:gd name="connsiteX2" fmla="*/ 0 w 1548721"/>
                <a:gd name="connsiteY2" fmla="*/ 257442 h 257442"/>
                <a:gd name="connsiteX3" fmla="*/ 0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0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0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0 w 1548721"/>
                <a:gd name="connsiteY3" fmla="*/ 0 h 257442"/>
                <a:gd name="connsiteX0" fmla="*/ 1869321 w 1869321"/>
                <a:gd name="connsiteY0" fmla="*/ 0 h 257442"/>
                <a:gd name="connsiteX1" fmla="*/ 1494000 w 1869321"/>
                <a:gd name="connsiteY1" fmla="*/ 257442 h 257442"/>
                <a:gd name="connsiteX2" fmla="*/ 0 w 1869321"/>
                <a:gd name="connsiteY2" fmla="*/ 257442 h 257442"/>
                <a:gd name="connsiteX3" fmla="*/ 0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0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0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0 w 1869321"/>
                <a:gd name="connsiteY3" fmla="*/ 0 h 257442"/>
                <a:gd name="connsiteX0" fmla="*/ 2122147 w 2122147"/>
                <a:gd name="connsiteY0" fmla="*/ 0 h 257442"/>
                <a:gd name="connsiteX1" fmla="*/ 1814600 w 2122147"/>
                <a:gd name="connsiteY1" fmla="*/ 257442 h 257442"/>
                <a:gd name="connsiteX2" fmla="*/ 0 w 2122147"/>
                <a:gd name="connsiteY2" fmla="*/ 257442 h 257442"/>
                <a:gd name="connsiteX3" fmla="*/ 0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0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0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0 w 2122147"/>
                <a:gd name="connsiteY3" fmla="*/ 0 h 257442"/>
                <a:gd name="connsiteX0" fmla="*/ 2324126 w 2324126"/>
                <a:gd name="connsiteY0" fmla="*/ 0 h 257442"/>
                <a:gd name="connsiteX1" fmla="*/ 2067426 w 2324126"/>
                <a:gd name="connsiteY1" fmla="*/ 257442 h 257442"/>
                <a:gd name="connsiteX2" fmla="*/ 0 w 2324126"/>
                <a:gd name="connsiteY2" fmla="*/ 257442 h 257442"/>
                <a:gd name="connsiteX3" fmla="*/ 0 w 2324126"/>
                <a:gd name="connsiteY3" fmla="*/ 0 h 257442"/>
                <a:gd name="connsiteX0" fmla="*/ 2324126 w 2324126"/>
                <a:gd name="connsiteY0" fmla="*/ 0 h 257442"/>
                <a:gd name="connsiteX1" fmla="*/ 2269404 w 2324126"/>
                <a:gd name="connsiteY1" fmla="*/ 257442 h 257442"/>
                <a:gd name="connsiteX2" fmla="*/ 0 w 2324126"/>
                <a:gd name="connsiteY2" fmla="*/ 257442 h 257442"/>
                <a:gd name="connsiteX3" fmla="*/ 0 w 2324126"/>
                <a:gd name="connsiteY3" fmla="*/ 0 h 257442"/>
                <a:gd name="connsiteX0" fmla="*/ 2324127 w 2324127"/>
                <a:gd name="connsiteY0" fmla="*/ 0 h 257442"/>
                <a:gd name="connsiteX1" fmla="*/ 2269405 w 2324127"/>
                <a:gd name="connsiteY1" fmla="*/ 257442 h 257442"/>
                <a:gd name="connsiteX2" fmla="*/ 0 w 2324127"/>
                <a:gd name="connsiteY2" fmla="*/ 257442 h 257442"/>
                <a:gd name="connsiteX3" fmla="*/ 1 w 2324127"/>
                <a:gd name="connsiteY3" fmla="*/ 0 h 257442"/>
                <a:gd name="connsiteX0" fmla="*/ 2324127 w 2324127"/>
                <a:gd name="connsiteY0" fmla="*/ 0 h 257442"/>
                <a:gd name="connsiteX1" fmla="*/ 2269405 w 2324127"/>
                <a:gd name="connsiteY1" fmla="*/ 257442 h 257442"/>
                <a:gd name="connsiteX2" fmla="*/ 0 w 2324127"/>
                <a:gd name="connsiteY2" fmla="*/ 257442 h 257442"/>
                <a:gd name="connsiteX3" fmla="*/ 1 w 2324127"/>
                <a:gd name="connsiteY3" fmla="*/ 0 h 257442"/>
                <a:gd name="connsiteX0" fmla="*/ 2492442 w 2492442"/>
                <a:gd name="connsiteY0" fmla="*/ 0 h 257442"/>
                <a:gd name="connsiteX1" fmla="*/ 2269405 w 2492442"/>
                <a:gd name="connsiteY1" fmla="*/ 257442 h 257442"/>
                <a:gd name="connsiteX2" fmla="*/ 0 w 2492442"/>
                <a:gd name="connsiteY2" fmla="*/ 257442 h 257442"/>
                <a:gd name="connsiteX3" fmla="*/ 1 w 2492442"/>
                <a:gd name="connsiteY3" fmla="*/ 0 h 257442"/>
                <a:gd name="connsiteX0" fmla="*/ 2492442 w 2492442"/>
                <a:gd name="connsiteY0" fmla="*/ 0 h 257442"/>
                <a:gd name="connsiteX1" fmla="*/ 2437720 w 2492442"/>
                <a:gd name="connsiteY1" fmla="*/ 257442 h 257442"/>
                <a:gd name="connsiteX2" fmla="*/ 0 w 2492442"/>
                <a:gd name="connsiteY2" fmla="*/ 257442 h 257442"/>
                <a:gd name="connsiteX3" fmla="*/ 1 w 2492442"/>
                <a:gd name="connsiteY3" fmla="*/ 0 h 257442"/>
                <a:gd name="connsiteX0" fmla="*/ 2492442 w 2492442"/>
                <a:gd name="connsiteY0" fmla="*/ 0 h 257442"/>
                <a:gd name="connsiteX1" fmla="*/ 2437720 w 2492442"/>
                <a:gd name="connsiteY1" fmla="*/ 257442 h 257442"/>
                <a:gd name="connsiteX2" fmla="*/ 0 w 2492442"/>
                <a:gd name="connsiteY2" fmla="*/ 257442 h 257442"/>
                <a:gd name="connsiteX3" fmla="*/ 1 w 2492442"/>
                <a:gd name="connsiteY3" fmla="*/ 0 h 257442"/>
                <a:gd name="connsiteX0" fmla="*/ 2492442 w 2492442"/>
                <a:gd name="connsiteY0" fmla="*/ 0 h 257442"/>
                <a:gd name="connsiteX1" fmla="*/ 2437720 w 2492442"/>
                <a:gd name="connsiteY1" fmla="*/ 257442 h 257442"/>
                <a:gd name="connsiteX2" fmla="*/ 0 w 2492442"/>
                <a:gd name="connsiteY2" fmla="*/ 257442 h 257442"/>
                <a:gd name="connsiteX3" fmla="*/ 0 w 2492442"/>
                <a:gd name="connsiteY3" fmla="*/ 0 h 257442"/>
                <a:gd name="connsiteX0" fmla="*/ 2660756 w 2660756"/>
                <a:gd name="connsiteY0" fmla="*/ 0 h 257442"/>
                <a:gd name="connsiteX1" fmla="*/ 2437720 w 2660756"/>
                <a:gd name="connsiteY1" fmla="*/ 257442 h 257442"/>
                <a:gd name="connsiteX2" fmla="*/ 0 w 2660756"/>
                <a:gd name="connsiteY2" fmla="*/ 257442 h 257442"/>
                <a:gd name="connsiteX3" fmla="*/ 0 w 2660756"/>
                <a:gd name="connsiteY3" fmla="*/ 0 h 257442"/>
                <a:gd name="connsiteX0" fmla="*/ 2660756 w 2660756"/>
                <a:gd name="connsiteY0" fmla="*/ 0 h 257442"/>
                <a:gd name="connsiteX1" fmla="*/ 2606035 w 2660756"/>
                <a:gd name="connsiteY1" fmla="*/ 257442 h 257442"/>
                <a:gd name="connsiteX2" fmla="*/ 0 w 2660756"/>
                <a:gd name="connsiteY2" fmla="*/ 257442 h 257442"/>
                <a:gd name="connsiteX3" fmla="*/ 0 w 2660756"/>
                <a:gd name="connsiteY3" fmla="*/ 0 h 257442"/>
                <a:gd name="connsiteX0" fmla="*/ 2660756 w 2660756"/>
                <a:gd name="connsiteY0" fmla="*/ 0 h 257442"/>
                <a:gd name="connsiteX1" fmla="*/ 2606035 w 2660756"/>
                <a:gd name="connsiteY1" fmla="*/ 257442 h 257442"/>
                <a:gd name="connsiteX2" fmla="*/ 0 w 2660756"/>
                <a:gd name="connsiteY2" fmla="*/ 257442 h 257442"/>
                <a:gd name="connsiteX3" fmla="*/ 0 w 2660756"/>
                <a:gd name="connsiteY3" fmla="*/ 0 h 257442"/>
                <a:gd name="connsiteX0" fmla="*/ 2660756 w 2660756"/>
                <a:gd name="connsiteY0" fmla="*/ 0 h 257442"/>
                <a:gd name="connsiteX1" fmla="*/ 2606035 w 2660756"/>
                <a:gd name="connsiteY1" fmla="*/ 257442 h 257442"/>
                <a:gd name="connsiteX2" fmla="*/ 0 w 2660756"/>
                <a:gd name="connsiteY2" fmla="*/ 257442 h 257442"/>
                <a:gd name="connsiteX3" fmla="*/ 0 w 2660756"/>
                <a:gd name="connsiteY3" fmla="*/ 0 h 257442"/>
                <a:gd name="connsiteX0" fmla="*/ 2829071 w 2829071"/>
                <a:gd name="connsiteY0" fmla="*/ 0 h 257442"/>
                <a:gd name="connsiteX1" fmla="*/ 2606035 w 2829071"/>
                <a:gd name="connsiteY1" fmla="*/ 257442 h 257442"/>
                <a:gd name="connsiteX2" fmla="*/ 0 w 2829071"/>
                <a:gd name="connsiteY2" fmla="*/ 257442 h 257442"/>
                <a:gd name="connsiteX3" fmla="*/ 0 w 2829071"/>
                <a:gd name="connsiteY3" fmla="*/ 0 h 257442"/>
                <a:gd name="connsiteX0" fmla="*/ 2829071 w 2829071"/>
                <a:gd name="connsiteY0" fmla="*/ 0 h 257442"/>
                <a:gd name="connsiteX1" fmla="*/ 2774350 w 2829071"/>
                <a:gd name="connsiteY1" fmla="*/ 257442 h 257442"/>
                <a:gd name="connsiteX2" fmla="*/ 0 w 2829071"/>
                <a:gd name="connsiteY2" fmla="*/ 257442 h 257442"/>
                <a:gd name="connsiteX3" fmla="*/ 0 w 2829071"/>
                <a:gd name="connsiteY3" fmla="*/ 0 h 257442"/>
                <a:gd name="connsiteX0" fmla="*/ 2829071 w 2829071"/>
                <a:gd name="connsiteY0" fmla="*/ 0 h 257442"/>
                <a:gd name="connsiteX1" fmla="*/ 2774350 w 2829071"/>
                <a:gd name="connsiteY1" fmla="*/ 257442 h 257442"/>
                <a:gd name="connsiteX2" fmla="*/ 0 w 2829071"/>
                <a:gd name="connsiteY2" fmla="*/ 257442 h 257442"/>
                <a:gd name="connsiteX3" fmla="*/ 0 w 2829071"/>
                <a:gd name="connsiteY3" fmla="*/ 0 h 257442"/>
                <a:gd name="connsiteX0" fmla="*/ 2829071 w 2829071"/>
                <a:gd name="connsiteY0" fmla="*/ 0 h 257442"/>
                <a:gd name="connsiteX1" fmla="*/ 2774350 w 2829071"/>
                <a:gd name="connsiteY1" fmla="*/ 257442 h 257442"/>
                <a:gd name="connsiteX2" fmla="*/ 0 w 2829071"/>
                <a:gd name="connsiteY2" fmla="*/ 257442 h 257442"/>
                <a:gd name="connsiteX3" fmla="*/ 0 w 2829071"/>
                <a:gd name="connsiteY3" fmla="*/ 0 h 257442"/>
                <a:gd name="connsiteX0" fmla="*/ 2989372 w 2989372"/>
                <a:gd name="connsiteY0" fmla="*/ 0 h 257442"/>
                <a:gd name="connsiteX1" fmla="*/ 2774350 w 2989372"/>
                <a:gd name="connsiteY1" fmla="*/ 257442 h 257442"/>
                <a:gd name="connsiteX2" fmla="*/ 0 w 2989372"/>
                <a:gd name="connsiteY2" fmla="*/ 257442 h 257442"/>
                <a:gd name="connsiteX3" fmla="*/ 0 w 2989372"/>
                <a:gd name="connsiteY3" fmla="*/ 0 h 257442"/>
                <a:gd name="connsiteX0" fmla="*/ 2989372 w 2989372"/>
                <a:gd name="connsiteY0" fmla="*/ 0 h 257442"/>
                <a:gd name="connsiteX1" fmla="*/ 2934650 w 2989372"/>
                <a:gd name="connsiteY1" fmla="*/ 257442 h 257442"/>
                <a:gd name="connsiteX2" fmla="*/ 0 w 2989372"/>
                <a:gd name="connsiteY2" fmla="*/ 257442 h 257442"/>
                <a:gd name="connsiteX3" fmla="*/ 0 w 2989372"/>
                <a:gd name="connsiteY3" fmla="*/ 0 h 257442"/>
                <a:gd name="connsiteX0" fmla="*/ 2989373 w 2989373"/>
                <a:gd name="connsiteY0" fmla="*/ 0 h 257442"/>
                <a:gd name="connsiteX1" fmla="*/ 2934651 w 2989373"/>
                <a:gd name="connsiteY1" fmla="*/ 257442 h 257442"/>
                <a:gd name="connsiteX2" fmla="*/ 0 w 2989373"/>
                <a:gd name="connsiteY2" fmla="*/ 257442 h 257442"/>
                <a:gd name="connsiteX3" fmla="*/ 1 w 2989373"/>
                <a:gd name="connsiteY3" fmla="*/ 0 h 257442"/>
                <a:gd name="connsiteX0" fmla="*/ 2989373 w 2989373"/>
                <a:gd name="connsiteY0" fmla="*/ 0 h 257442"/>
                <a:gd name="connsiteX1" fmla="*/ 2934651 w 2989373"/>
                <a:gd name="connsiteY1" fmla="*/ 257442 h 257442"/>
                <a:gd name="connsiteX2" fmla="*/ 0 w 2989373"/>
                <a:gd name="connsiteY2" fmla="*/ 257442 h 257442"/>
                <a:gd name="connsiteX3" fmla="*/ 1 w 2989373"/>
                <a:gd name="connsiteY3" fmla="*/ 0 h 257442"/>
                <a:gd name="connsiteX0" fmla="*/ 3157688 w 3157688"/>
                <a:gd name="connsiteY0" fmla="*/ 0 h 257442"/>
                <a:gd name="connsiteX1" fmla="*/ 2934651 w 3157688"/>
                <a:gd name="connsiteY1" fmla="*/ 257442 h 257442"/>
                <a:gd name="connsiteX2" fmla="*/ 0 w 3157688"/>
                <a:gd name="connsiteY2" fmla="*/ 257442 h 257442"/>
                <a:gd name="connsiteX3" fmla="*/ 1 w 3157688"/>
                <a:gd name="connsiteY3" fmla="*/ 0 h 257442"/>
                <a:gd name="connsiteX0" fmla="*/ 3157688 w 3157688"/>
                <a:gd name="connsiteY0" fmla="*/ 0 h 257442"/>
                <a:gd name="connsiteX1" fmla="*/ 3102966 w 3157688"/>
                <a:gd name="connsiteY1" fmla="*/ 257442 h 257442"/>
                <a:gd name="connsiteX2" fmla="*/ 0 w 3157688"/>
                <a:gd name="connsiteY2" fmla="*/ 257442 h 257442"/>
                <a:gd name="connsiteX3" fmla="*/ 1 w 3157688"/>
                <a:gd name="connsiteY3" fmla="*/ 0 h 257442"/>
                <a:gd name="connsiteX0" fmla="*/ 3157688 w 3157688"/>
                <a:gd name="connsiteY0" fmla="*/ 0 h 257442"/>
                <a:gd name="connsiteX1" fmla="*/ 3102966 w 3157688"/>
                <a:gd name="connsiteY1" fmla="*/ 257442 h 257442"/>
                <a:gd name="connsiteX2" fmla="*/ 0 w 3157688"/>
                <a:gd name="connsiteY2" fmla="*/ 257442 h 257442"/>
                <a:gd name="connsiteX3" fmla="*/ 1 w 3157688"/>
                <a:gd name="connsiteY3" fmla="*/ 0 h 257442"/>
                <a:gd name="connsiteX0" fmla="*/ 3157688 w 3157688"/>
                <a:gd name="connsiteY0" fmla="*/ 0 h 257442"/>
                <a:gd name="connsiteX1" fmla="*/ 3102966 w 3157688"/>
                <a:gd name="connsiteY1" fmla="*/ 257442 h 257442"/>
                <a:gd name="connsiteX2" fmla="*/ 0 w 3157688"/>
                <a:gd name="connsiteY2" fmla="*/ 257442 h 257442"/>
                <a:gd name="connsiteX3" fmla="*/ 0 w 3157688"/>
                <a:gd name="connsiteY3" fmla="*/ 0 h 257442"/>
                <a:gd name="connsiteX0" fmla="*/ 3317988 w 3317988"/>
                <a:gd name="connsiteY0" fmla="*/ 0 h 257442"/>
                <a:gd name="connsiteX1" fmla="*/ 3102966 w 3317988"/>
                <a:gd name="connsiteY1" fmla="*/ 257442 h 257442"/>
                <a:gd name="connsiteX2" fmla="*/ 0 w 3317988"/>
                <a:gd name="connsiteY2" fmla="*/ 257442 h 257442"/>
                <a:gd name="connsiteX3" fmla="*/ 0 w 3317988"/>
                <a:gd name="connsiteY3" fmla="*/ 0 h 257442"/>
                <a:gd name="connsiteX0" fmla="*/ 3317988 w 3317988"/>
                <a:gd name="connsiteY0" fmla="*/ 0 h 257442"/>
                <a:gd name="connsiteX1" fmla="*/ 3263267 w 3317988"/>
                <a:gd name="connsiteY1" fmla="*/ 257442 h 257442"/>
                <a:gd name="connsiteX2" fmla="*/ 0 w 3317988"/>
                <a:gd name="connsiteY2" fmla="*/ 257442 h 257442"/>
                <a:gd name="connsiteX3" fmla="*/ 0 w 3317988"/>
                <a:gd name="connsiteY3" fmla="*/ 0 h 257442"/>
                <a:gd name="connsiteX0" fmla="*/ 3317988 w 3317988"/>
                <a:gd name="connsiteY0" fmla="*/ 0 h 257442"/>
                <a:gd name="connsiteX1" fmla="*/ 3263267 w 3317988"/>
                <a:gd name="connsiteY1" fmla="*/ 257442 h 257442"/>
                <a:gd name="connsiteX2" fmla="*/ 0 w 3317988"/>
                <a:gd name="connsiteY2" fmla="*/ 257442 h 257442"/>
                <a:gd name="connsiteX3" fmla="*/ 0 w 3317988"/>
                <a:gd name="connsiteY3" fmla="*/ 0 h 257442"/>
                <a:gd name="connsiteX0" fmla="*/ 3317988 w 3317988"/>
                <a:gd name="connsiteY0" fmla="*/ 0 h 257442"/>
                <a:gd name="connsiteX1" fmla="*/ 3263267 w 3317988"/>
                <a:gd name="connsiteY1" fmla="*/ 257442 h 257442"/>
                <a:gd name="connsiteX2" fmla="*/ 0 w 3317988"/>
                <a:gd name="connsiteY2" fmla="*/ 257442 h 257442"/>
                <a:gd name="connsiteX3" fmla="*/ 0 w 3317988"/>
                <a:gd name="connsiteY3" fmla="*/ 0 h 257442"/>
                <a:gd name="connsiteX0" fmla="*/ 3627175 w 3627175"/>
                <a:gd name="connsiteY0" fmla="*/ 0 h 257442"/>
                <a:gd name="connsiteX1" fmla="*/ 3263267 w 3627175"/>
                <a:gd name="connsiteY1" fmla="*/ 257442 h 257442"/>
                <a:gd name="connsiteX2" fmla="*/ 0 w 3627175"/>
                <a:gd name="connsiteY2" fmla="*/ 257442 h 257442"/>
                <a:gd name="connsiteX3" fmla="*/ 0 w 3627175"/>
                <a:gd name="connsiteY3" fmla="*/ 0 h 257442"/>
                <a:gd name="connsiteX0" fmla="*/ 3627175 w 3627175"/>
                <a:gd name="connsiteY0" fmla="*/ 0 h 257442"/>
                <a:gd name="connsiteX1" fmla="*/ 3572454 w 3627175"/>
                <a:gd name="connsiteY1" fmla="*/ 257442 h 257442"/>
                <a:gd name="connsiteX2" fmla="*/ 0 w 3627175"/>
                <a:gd name="connsiteY2" fmla="*/ 257442 h 257442"/>
                <a:gd name="connsiteX3" fmla="*/ 0 w 3627175"/>
                <a:gd name="connsiteY3" fmla="*/ 0 h 257442"/>
                <a:gd name="connsiteX0" fmla="*/ 3627175 w 3627175"/>
                <a:gd name="connsiteY0" fmla="*/ 0 h 257442"/>
                <a:gd name="connsiteX1" fmla="*/ 3572454 w 3627175"/>
                <a:gd name="connsiteY1" fmla="*/ 257442 h 257442"/>
                <a:gd name="connsiteX2" fmla="*/ 0 w 3627175"/>
                <a:gd name="connsiteY2" fmla="*/ 257442 h 257442"/>
                <a:gd name="connsiteX3" fmla="*/ 0 w 3627175"/>
                <a:gd name="connsiteY3" fmla="*/ 0 h 257442"/>
                <a:gd name="connsiteX0" fmla="*/ 3627175 w 3627175"/>
                <a:gd name="connsiteY0" fmla="*/ 0 h 257442"/>
                <a:gd name="connsiteX1" fmla="*/ 3572454 w 3627175"/>
                <a:gd name="connsiteY1" fmla="*/ 257442 h 257442"/>
                <a:gd name="connsiteX2" fmla="*/ 0 w 3627175"/>
                <a:gd name="connsiteY2" fmla="*/ 257442 h 257442"/>
                <a:gd name="connsiteX3" fmla="*/ 0 w 3627175"/>
                <a:gd name="connsiteY3" fmla="*/ 0 h 257442"/>
                <a:gd name="connsiteX0" fmla="*/ 3795490 w 3795490"/>
                <a:gd name="connsiteY0" fmla="*/ 0 h 257442"/>
                <a:gd name="connsiteX1" fmla="*/ 3572454 w 3795490"/>
                <a:gd name="connsiteY1" fmla="*/ 257442 h 257442"/>
                <a:gd name="connsiteX2" fmla="*/ 0 w 3795490"/>
                <a:gd name="connsiteY2" fmla="*/ 257442 h 257442"/>
                <a:gd name="connsiteX3" fmla="*/ 0 w 3795490"/>
                <a:gd name="connsiteY3" fmla="*/ 0 h 257442"/>
                <a:gd name="connsiteX0" fmla="*/ 3795490 w 3795490"/>
                <a:gd name="connsiteY0" fmla="*/ 0 h 257442"/>
                <a:gd name="connsiteX1" fmla="*/ 3740768 w 3795490"/>
                <a:gd name="connsiteY1" fmla="*/ 257442 h 257442"/>
                <a:gd name="connsiteX2" fmla="*/ 0 w 3795490"/>
                <a:gd name="connsiteY2" fmla="*/ 257442 h 257442"/>
                <a:gd name="connsiteX3" fmla="*/ 0 w 3795490"/>
                <a:gd name="connsiteY3" fmla="*/ 0 h 257442"/>
                <a:gd name="connsiteX0" fmla="*/ 3795491 w 3795491"/>
                <a:gd name="connsiteY0" fmla="*/ 0 h 257442"/>
                <a:gd name="connsiteX1" fmla="*/ 3740769 w 3795491"/>
                <a:gd name="connsiteY1" fmla="*/ 257442 h 257442"/>
                <a:gd name="connsiteX2" fmla="*/ 0 w 3795491"/>
                <a:gd name="connsiteY2" fmla="*/ 257442 h 257442"/>
                <a:gd name="connsiteX3" fmla="*/ 1 w 3795491"/>
                <a:gd name="connsiteY3" fmla="*/ 0 h 257442"/>
                <a:gd name="connsiteX0" fmla="*/ 3795491 w 3795491"/>
                <a:gd name="connsiteY0" fmla="*/ 0 h 257442"/>
                <a:gd name="connsiteX1" fmla="*/ 3740769 w 3795491"/>
                <a:gd name="connsiteY1" fmla="*/ 257442 h 257442"/>
                <a:gd name="connsiteX2" fmla="*/ 0 w 3795491"/>
                <a:gd name="connsiteY2" fmla="*/ 257442 h 257442"/>
                <a:gd name="connsiteX3" fmla="*/ 1 w 3795491"/>
                <a:gd name="connsiteY3" fmla="*/ 0 h 257442"/>
                <a:gd name="connsiteX0" fmla="*/ 3963806 w 3963806"/>
                <a:gd name="connsiteY0" fmla="*/ 0 h 257442"/>
                <a:gd name="connsiteX1" fmla="*/ 3740769 w 3963806"/>
                <a:gd name="connsiteY1" fmla="*/ 257442 h 257442"/>
                <a:gd name="connsiteX2" fmla="*/ 0 w 3963806"/>
                <a:gd name="connsiteY2" fmla="*/ 257442 h 257442"/>
                <a:gd name="connsiteX3" fmla="*/ 1 w 3963806"/>
                <a:gd name="connsiteY3" fmla="*/ 0 h 257442"/>
                <a:gd name="connsiteX0" fmla="*/ 3963806 w 3963806"/>
                <a:gd name="connsiteY0" fmla="*/ 0 h 257442"/>
                <a:gd name="connsiteX1" fmla="*/ 3909084 w 3963806"/>
                <a:gd name="connsiteY1" fmla="*/ 257442 h 257442"/>
                <a:gd name="connsiteX2" fmla="*/ 0 w 3963806"/>
                <a:gd name="connsiteY2" fmla="*/ 257442 h 257442"/>
                <a:gd name="connsiteX3" fmla="*/ 1 w 3963806"/>
                <a:gd name="connsiteY3" fmla="*/ 0 h 257442"/>
                <a:gd name="connsiteX0" fmla="*/ 3963806 w 3963806"/>
                <a:gd name="connsiteY0" fmla="*/ 0 h 257442"/>
                <a:gd name="connsiteX1" fmla="*/ 3909084 w 3963806"/>
                <a:gd name="connsiteY1" fmla="*/ 257442 h 257442"/>
                <a:gd name="connsiteX2" fmla="*/ 0 w 3963806"/>
                <a:gd name="connsiteY2" fmla="*/ 257442 h 257442"/>
                <a:gd name="connsiteX3" fmla="*/ 1 w 3963806"/>
                <a:gd name="connsiteY3" fmla="*/ 0 h 257442"/>
                <a:gd name="connsiteX0" fmla="*/ 3963806 w 3963806"/>
                <a:gd name="connsiteY0" fmla="*/ 0 h 257442"/>
                <a:gd name="connsiteX1" fmla="*/ 3909084 w 3963806"/>
                <a:gd name="connsiteY1" fmla="*/ 257442 h 257442"/>
                <a:gd name="connsiteX2" fmla="*/ 0 w 3963806"/>
                <a:gd name="connsiteY2" fmla="*/ 257442 h 257442"/>
                <a:gd name="connsiteX3" fmla="*/ 0 w 3963806"/>
                <a:gd name="connsiteY3" fmla="*/ 0 h 257442"/>
                <a:gd name="connsiteX0" fmla="*/ 4268376 w 4268376"/>
                <a:gd name="connsiteY0" fmla="*/ 0 h 257442"/>
                <a:gd name="connsiteX1" fmla="*/ 3909084 w 4268376"/>
                <a:gd name="connsiteY1" fmla="*/ 257442 h 257442"/>
                <a:gd name="connsiteX2" fmla="*/ 0 w 4268376"/>
                <a:gd name="connsiteY2" fmla="*/ 257442 h 257442"/>
                <a:gd name="connsiteX3" fmla="*/ 0 w 4268376"/>
                <a:gd name="connsiteY3" fmla="*/ 0 h 257442"/>
                <a:gd name="connsiteX0" fmla="*/ 4268376 w 4268376"/>
                <a:gd name="connsiteY0" fmla="*/ 0 h 257442"/>
                <a:gd name="connsiteX1" fmla="*/ 4213655 w 4268376"/>
                <a:gd name="connsiteY1" fmla="*/ 257442 h 257442"/>
                <a:gd name="connsiteX2" fmla="*/ 0 w 4268376"/>
                <a:gd name="connsiteY2" fmla="*/ 257442 h 257442"/>
                <a:gd name="connsiteX3" fmla="*/ 0 w 4268376"/>
                <a:gd name="connsiteY3" fmla="*/ 0 h 257442"/>
                <a:gd name="connsiteX0" fmla="*/ 4268376 w 4268376"/>
                <a:gd name="connsiteY0" fmla="*/ 0 h 257442"/>
                <a:gd name="connsiteX1" fmla="*/ 4213655 w 4268376"/>
                <a:gd name="connsiteY1" fmla="*/ 257442 h 257442"/>
                <a:gd name="connsiteX2" fmla="*/ 0 w 4268376"/>
                <a:gd name="connsiteY2" fmla="*/ 257442 h 257442"/>
                <a:gd name="connsiteX3" fmla="*/ 0 w 4268376"/>
                <a:gd name="connsiteY3" fmla="*/ 0 h 257442"/>
                <a:gd name="connsiteX0" fmla="*/ 4268376 w 4268376"/>
                <a:gd name="connsiteY0" fmla="*/ 0 h 257442"/>
                <a:gd name="connsiteX1" fmla="*/ 4213655 w 4268376"/>
                <a:gd name="connsiteY1" fmla="*/ 257442 h 257442"/>
                <a:gd name="connsiteX2" fmla="*/ 0 w 4268376"/>
                <a:gd name="connsiteY2" fmla="*/ 257442 h 257442"/>
                <a:gd name="connsiteX3" fmla="*/ 0 w 4268376"/>
                <a:gd name="connsiteY3" fmla="*/ 0 h 257442"/>
                <a:gd name="connsiteX0" fmla="*/ 4436691 w 4436691"/>
                <a:gd name="connsiteY0" fmla="*/ 0 h 257442"/>
                <a:gd name="connsiteX1" fmla="*/ 4213655 w 4436691"/>
                <a:gd name="connsiteY1" fmla="*/ 257442 h 257442"/>
                <a:gd name="connsiteX2" fmla="*/ 0 w 4436691"/>
                <a:gd name="connsiteY2" fmla="*/ 257442 h 257442"/>
                <a:gd name="connsiteX3" fmla="*/ 0 w 4436691"/>
                <a:gd name="connsiteY3" fmla="*/ 0 h 257442"/>
                <a:gd name="connsiteX0" fmla="*/ 4436691 w 4436691"/>
                <a:gd name="connsiteY0" fmla="*/ 0 h 257442"/>
                <a:gd name="connsiteX1" fmla="*/ 4381970 w 4436691"/>
                <a:gd name="connsiteY1" fmla="*/ 257442 h 257442"/>
                <a:gd name="connsiteX2" fmla="*/ 0 w 4436691"/>
                <a:gd name="connsiteY2" fmla="*/ 257442 h 257442"/>
                <a:gd name="connsiteX3" fmla="*/ 0 w 4436691"/>
                <a:gd name="connsiteY3" fmla="*/ 0 h 257442"/>
                <a:gd name="connsiteX0" fmla="*/ 4436691 w 4436691"/>
                <a:gd name="connsiteY0" fmla="*/ 0 h 257442"/>
                <a:gd name="connsiteX1" fmla="*/ 4381970 w 4436691"/>
                <a:gd name="connsiteY1" fmla="*/ 257442 h 257442"/>
                <a:gd name="connsiteX2" fmla="*/ 0 w 4436691"/>
                <a:gd name="connsiteY2" fmla="*/ 257442 h 257442"/>
                <a:gd name="connsiteX3" fmla="*/ 0 w 4436691"/>
                <a:gd name="connsiteY3" fmla="*/ 0 h 257442"/>
                <a:gd name="connsiteX0" fmla="*/ 4436691 w 4436691"/>
                <a:gd name="connsiteY0" fmla="*/ 0 h 257442"/>
                <a:gd name="connsiteX1" fmla="*/ 4381970 w 4436691"/>
                <a:gd name="connsiteY1" fmla="*/ 257442 h 257442"/>
                <a:gd name="connsiteX2" fmla="*/ 0 w 4436691"/>
                <a:gd name="connsiteY2" fmla="*/ 257442 h 257442"/>
                <a:gd name="connsiteX3" fmla="*/ 0 w 4436691"/>
                <a:gd name="connsiteY3" fmla="*/ 0 h 257442"/>
                <a:gd name="connsiteX0" fmla="*/ 4605007 w 4605007"/>
                <a:gd name="connsiteY0" fmla="*/ 0 h 257442"/>
                <a:gd name="connsiteX1" fmla="*/ 4381970 w 4605007"/>
                <a:gd name="connsiteY1" fmla="*/ 257442 h 257442"/>
                <a:gd name="connsiteX2" fmla="*/ 0 w 4605007"/>
                <a:gd name="connsiteY2" fmla="*/ 257442 h 257442"/>
                <a:gd name="connsiteX3" fmla="*/ 0 w 4605007"/>
                <a:gd name="connsiteY3" fmla="*/ 0 h 257442"/>
                <a:gd name="connsiteX0" fmla="*/ 4605007 w 4605007"/>
                <a:gd name="connsiteY0" fmla="*/ 0 h 257442"/>
                <a:gd name="connsiteX1" fmla="*/ 4550286 w 4605007"/>
                <a:gd name="connsiteY1" fmla="*/ 257442 h 257442"/>
                <a:gd name="connsiteX2" fmla="*/ 0 w 4605007"/>
                <a:gd name="connsiteY2" fmla="*/ 257442 h 257442"/>
                <a:gd name="connsiteX3" fmla="*/ 0 w 4605007"/>
                <a:gd name="connsiteY3" fmla="*/ 0 h 257442"/>
                <a:gd name="connsiteX0" fmla="*/ 4605007 w 4605007"/>
                <a:gd name="connsiteY0" fmla="*/ 0 h 257442"/>
                <a:gd name="connsiteX1" fmla="*/ 4550286 w 4605007"/>
                <a:gd name="connsiteY1" fmla="*/ 257442 h 257442"/>
                <a:gd name="connsiteX2" fmla="*/ 0 w 4605007"/>
                <a:gd name="connsiteY2" fmla="*/ 257442 h 257442"/>
                <a:gd name="connsiteX3" fmla="*/ 0 w 4605007"/>
                <a:gd name="connsiteY3" fmla="*/ 0 h 257442"/>
                <a:gd name="connsiteX0" fmla="*/ 4605007 w 4605007"/>
                <a:gd name="connsiteY0" fmla="*/ 0 h 257442"/>
                <a:gd name="connsiteX1" fmla="*/ 4550286 w 4605007"/>
                <a:gd name="connsiteY1" fmla="*/ 257442 h 257442"/>
                <a:gd name="connsiteX2" fmla="*/ 0 w 4605007"/>
                <a:gd name="connsiteY2" fmla="*/ 257442 h 257442"/>
                <a:gd name="connsiteX3" fmla="*/ 0 w 4605007"/>
                <a:gd name="connsiteY3" fmla="*/ 0 h 257442"/>
                <a:gd name="connsiteX0" fmla="*/ 4846868 w 4846868"/>
                <a:gd name="connsiteY0" fmla="*/ 0 h 257442"/>
                <a:gd name="connsiteX1" fmla="*/ 4550286 w 4846868"/>
                <a:gd name="connsiteY1" fmla="*/ 257442 h 257442"/>
                <a:gd name="connsiteX2" fmla="*/ 0 w 4846868"/>
                <a:gd name="connsiteY2" fmla="*/ 257442 h 257442"/>
                <a:gd name="connsiteX3" fmla="*/ 0 w 4846868"/>
                <a:gd name="connsiteY3" fmla="*/ 0 h 257442"/>
                <a:gd name="connsiteX0" fmla="*/ 4846868 w 4846868"/>
                <a:gd name="connsiteY0" fmla="*/ 0 h 257442"/>
                <a:gd name="connsiteX1" fmla="*/ 4792146 w 4846868"/>
                <a:gd name="connsiteY1" fmla="*/ 257442 h 257442"/>
                <a:gd name="connsiteX2" fmla="*/ 0 w 4846868"/>
                <a:gd name="connsiteY2" fmla="*/ 257442 h 257442"/>
                <a:gd name="connsiteX3" fmla="*/ 0 w 4846868"/>
                <a:gd name="connsiteY3" fmla="*/ 0 h 257442"/>
                <a:gd name="connsiteX0" fmla="*/ 4846869 w 4846869"/>
                <a:gd name="connsiteY0" fmla="*/ 0 h 257442"/>
                <a:gd name="connsiteX1" fmla="*/ 4792147 w 4846869"/>
                <a:gd name="connsiteY1" fmla="*/ 257442 h 257442"/>
                <a:gd name="connsiteX2" fmla="*/ 0 w 4846869"/>
                <a:gd name="connsiteY2" fmla="*/ 257442 h 257442"/>
                <a:gd name="connsiteX3" fmla="*/ 1 w 4846869"/>
                <a:gd name="connsiteY3" fmla="*/ 0 h 257442"/>
                <a:gd name="connsiteX0" fmla="*/ 4846869 w 4846869"/>
                <a:gd name="connsiteY0" fmla="*/ 0 h 257442"/>
                <a:gd name="connsiteX1" fmla="*/ 4792147 w 4846869"/>
                <a:gd name="connsiteY1" fmla="*/ 257442 h 257442"/>
                <a:gd name="connsiteX2" fmla="*/ 0 w 4846869"/>
                <a:gd name="connsiteY2" fmla="*/ 257442 h 257442"/>
                <a:gd name="connsiteX3" fmla="*/ 1 w 4846869"/>
                <a:gd name="connsiteY3" fmla="*/ 0 h 257442"/>
                <a:gd name="connsiteX0" fmla="*/ 5032817 w 5032817"/>
                <a:gd name="connsiteY0" fmla="*/ 0 h 257442"/>
                <a:gd name="connsiteX1" fmla="*/ 4792147 w 5032817"/>
                <a:gd name="connsiteY1" fmla="*/ 257442 h 257442"/>
                <a:gd name="connsiteX2" fmla="*/ 0 w 5032817"/>
                <a:gd name="connsiteY2" fmla="*/ 257442 h 257442"/>
                <a:gd name="connsiteX3" fmla="*/ 1 w 5032817"/>
                <a:gd name="connsiteY3" fmla="*/ 0 h 257442"/>
                <a:gd name="connsiteX0" fmla="*/ 5032817 w 5032817"/>
                <a:gd name="connsiteY0" fmla="*/ 0 h 257442"/>
                <a:gd name="connsiteX1" fmla="*/ 4978096 w 5032817"/>
                <a:gd name="connsiteY1" fmla="*/ 257442 h 257442"/>
                <a:gd name="connsiteX2" fmla="*/ 0 w 5032817"/>
                <a:gd name="connsiteY2" fmla="*/ 257442 h 257442"/>
                <a:gd name="connsiteX3" fmla="*/ 1 w 5032817"/>
                <a:gd name="connsiteY3" fmla="*/ 0 h 257442"/>
                <a:gd name="connsiteX0" fmla="*/ 5032816 w 5032816"/>
                <a:gd name="connsiteY0" fmla="*/ 0 h 257442"/>
                <a:gd name="connsiteX1" fmla="*/ 4978095 w 5032816"/>
                <a:gd name="connsiteY1" fmla="*/ 257442 h 257442"/>
                <a:gd name="connsiteX2" fmla="*/ 0 w 5032816"/>
                <a:gd name="connsiteY2" fmla="*/ 257442 h 257442"/>
                <a:gd name="connsiteX3" fmla="*/ 0 w 5032816"/>
                <a:gd name="connsiteY3" fmla="*/ 0 h 257442"/>
                <a:gd name="connsiteX0" fmla="*/ 5032817 w 5032817"/>
                <a:gd name="connsiteY0" fmla="*/ 0 h 257442"/>
                <a:gd name="connsiteX1" fmla="*/ 4978096 w 5032817"/>
                <a:gd name="connsiteY1" fmla="*/ 257442 h 257442"/>
                <a:gd name="connsiteX2" fmla="*/ 1 w 5032817"/>
                <a:gd name="connsiteY2" fmla="*/ 257442 h 257442"/>
                <a:gd name="connsiteX3" fmla="*/ 0 w 5032817"/>
                <a:gd name="connsiteY3" fmla="*/ 0 h 257442"/>
                <a:gd name="connsiteX0" fmla="*/ 5201132 w 5201132"/>
                <a:gd name="connsiteY0" fmla="*/ 0 h 257442"/>
                <a:gd name="connsiteX1" fmla="*/ 4978096 w 5201132"/>
                <a:gd name="connsiteY1" fmla="*/ 257442 h 257442"/>
                <a:gd name="connsiteX2" fmla="*/ 1 w 5201132"/>
                <a:gd name="connsiteY2" fmla="*/ 257442 h 257442"/>
                <a:gd name="connsiteX3" fmla="*/ 0 w 5201132"/>
                <a:gd name="connsiteY3" fmla="*/ 0 h 257442"/>
                <a:gd name="connsiteX0" fmla="*/ 5201132 w 5201132"/>
                <a:gd name="connsiteY0" fmla="*/ 0 h 257442"/>
                <a:gd name="connsiteX1" fmla="*/ 5146410 w 5201132"/>
                <a:gd name="connsiteY1" fmla="*/ 257442 h 257442"/>
                <a:gd name="connsiteX2" fmla="*/ 1 w 5201132"/>
                <a:gd name="connsiteY2" fmla="*/ 257442 h 257442"/>
                <a:gd name="connsiteX3" fmla="*/ 0 w 5201132"/>
                <a:gd name="connsiteY3" fmla="*/ 0 h 257442"/>
                <a:gd name="connsiteX0" fmla="*/ 5201132 w 5201132"/>
                <a:gd name="connsiteY0" fmla="*/ 0 h 257442"/>
                <a:gd name="connsiteX1" fmla="*/ 5146410 w 5201132"/>
                <a:gd name="connsiteY1" fmla="*/ 257442 h 257442"/>
                <a:gd name="connsiteX2" fmla="*/ 0 w 5201132"/>
                <a:gd name="connsiteY2" fmla="*/ 257442 h 257442"/>
                <a:gd name="connsiteX3" fmla="*/ 0 w 5201132"/>
                <a:gd name="connsiteY3" fmla="*/ 0 h 257442"/>
                <a:gd name="connsiteX0" fmla="*/ 5201132 w 5201132"/>
                <a:gd name="connsiteY0" fmla="*/ 0 h 257442"/>
                <a:gd name="connsiteX1" fmla="*/ 5146410 w 5201132"/>
                <a:gd name="connsiteY1" fmla="*/ 257442 h 257442"/>
                <a:gd name="connsiteX2" fmla="*/ 0 w 5201132"/>
                <a:gd name="connsiteY2" fmla="*/ 257442 h 257442"/>
                <a:gd name="connsiteX3" fmla="*/ 0 w 5201132"/>
                <a:gd name="connsiteY3" fmla="*/ 0 h 257442"/>
                <a:gd name="connsiteX0" fmla="*/ 5494288 w 5494288"/>
                <a:gd name="connsiteY0" fmla="*/ 0 h 257442"/>
                <a:gd name="connsiteX1" fmla="*/ 5146410 w 5494288"/>
                <a:gd name="connsiteY1" fmla="*/ 257442 h 257442"/>
                <a:gd name="connsiteX2" fmla="*/ 0 w 5494288"/>
                <a:gd name="connsiteY2" fmla="*/ 257442 h 257442"/>
                <a:gd name="connsiteX3" fmla="*/ 0 w 5494288"/>
                <a:gd name="connsiteY3" fmla="*/ 0 h 257442"/>
                <a:gd name="connsiteX0" fmla="*/ 5494288 w 5494288"/>
                <a:gd name="connsiteY0" fmla="*/ 0 h 257442"/>
                <a:gd name="connsiteX1" fmla="*/ 5439567 w 5494288"/>
                <a:gd name="connsiteY1" fmla="*/ 257442 h 257442"/>
                <a:gd name="connsiteX2" fmla="*/ 0 w 5494288"/>
                <a:gd name="connsiteY2" fmla="*/ 257442 h 257442"/>
                <a:gd name="connsiteX3" fmla="*/ 0 w 5494288"/>
                <a:gd name="connsiteY3" fmla="*/ 0 h 257442"/>
                <a:gd name="connsiteX0" fmla="*/ 5494288 w 5494288"/>
                <a:gd name="connsiteY0" fmla="*/ 0 h 257442"/>
                <a:gd name="connsiteX1" fmla="*/ 5439567 w 5494288"/>
                <a:gd name="connsiteY1" fmla="*/ 257442 h 257442"/>
                <a:gd name="connsiteX2" fmla="*/ 0 w 5494288"/>
                <a:gd name="connsiteY2" fmla="*/ 257442 h 257442"/>
                <a:gd name="connsiteX3" fmla="*/ 0 w 5494288"/>
                <a:gd name="connsiteY3" fmla="*/ 0 h 257442"/>
                <a:gd name="connsiteX0" fmla="*/ 5494288 w 5494288"/>
                <a:gd name="connsiteY0" fmla="*/ 0 h 257442"/>
                <a:gd name="connsiteX1" fmla="*/ 5439567 w 5494288"/>
                <a:gd name="connsiteY1" fmla="*/ 257442 h 257442"/>
                <a:gd name="connsiteX2" fmla="*/ 0 w 5494288"/>
                <a:gd name="connsiteY2" fmla="*/ 257442 h 257442"/>
                <a:gd name="connsiteX3" fmla="*/ 0 w 5494288"/>
                <a:gd name="connsiteY3" fmla="*/ 0 h 257442"/>
                <a:gd name="connsiteX0" fmla="*/ 5654588 w 5654588"/>
                <a:gd name="connsiteY0" fmla="*/ 0 h 257442"/>
                <a:gd name="connsiteX1" fmla="*/ 5439567 w 5654588"/>
                <a:gd name="connsiteY1" fmla="*/ 257442 h 257442"/>
                <a:gd name="connsiteX2" fmla="*/ 0 w 5654588"/>
                <a:gd name="connsiteY2" fmla="*/ 257442 h 257442"/>
                <a:gd name="connsiteX3" fmla="*/ 0 w 5654588"/>
                <a:gd name="connsiteY3" fmla="*/ 0 h 257442"/>
                <a:gd name="connsiteX0" fmla="*/ 5654588 w 5654588"/>
                <a:gd name="connsiteY0" fmla="*/ 0 h 257442"/>
                <a:gd name="connsiteX1" fmla="*/ 5599867 w 5654588"/>
                <a:gd name="connsiteY1" fmla="*/ 257442 h 257442"/>
                <a:gd name="connsiteX2" fmla="*/ 0 w 5654588"/>
                <a:gd name="connsiteY2" fmla="*/ 257442 h 257442"/>
                <a:gd name="connsiteX3" fmla="*/ 0 w 5654588"/>
                <a:gd name="connsiteY3" fmla="*/ 0 h 257442"/>
                <a:gd name="connsiteX0" fmla="*/ 5654588 w 5654588"/>
                <a:gd name="connsiteY0" fmla="*/ 0 h 257442"/>
                <a:gd name="connsiteX1" fmla="*/ 5599867 w 5654588"/>
                <a:gd name="connsiteY1" fmla="*/ 257442 h 257442"/>
                <a:gd name="connsiteX2" fmla="*/ 0 w 5654588"/>
                <a:gd name="connsiteY2" fmla="*/ 257442 h 257442"/>
                <a:gd name="connsiteX3" fmla="*/ 0 w 5654588"/>
                <a:gd name="connsiteY3" fmla="*/ 0 h 257442"/>
                <a:gd name="connsiteX0" fmla="*/ 5654588 w 5654588"/>
                <a:gd name="connsiteY0" fmla="*/ 0 h 257442"/>
                <a:gd name="connsiteX1" fmla="*/ 5599867 w 5654588"/>
                <a:gd name="connsiteY1" fmla="*/ 257442 h 257442"/>
                <a:gd name="connsiteX2" fmla="*/ 0 w 5654588"/>
                <a:gd name="connsiteY2" fmla="*/ 257442 h 257442"/>
                <a:gd name="connsiteX3" fmla="*/ 0 w 5654588"/>
                <a:gd name="connsiteY3" fmla="*/ 0 h 257442"/>
                <a:gd name="connsiteX0" fmla="*/ 5822904 w 5822904"/>
                <a:gd name="connsiteY0" fmla="*/ 0 h 257442"/>
                <a:gd name="connsiteX1" fmla="*/ 5599867 w 5822904"/>
                <a:gd name="connsiteY1" fmla="*/ 257442 h 257442"/>
                <a:gd name="connsiteX2" fmla="*/ 0 w 5822904"/>
                <a:gd name="connsiteY2" fmla="*/ 257442 h 257442"/>
                <a:gd name="connsiteX3" fmla="*/ 0 w 5822904"/>
                <a:gd name="connsiteY3" fmla="*/ 0 h 257442"/>
                <a:gd name="connsiteX0" fmla="*/ 5822904 w 5822904"/>
                <a:gd name="connsiteY0" fmla="*/ 0 h 257442"/>
                <a:gd name="connsiteX1" fmla="*/ 5768183 w 5822904"/>
                <a:gd name="connsiteY1" fmla="*/ 257442 h 257442"/>
                <a:gd name="connsiteX2" fmla="*/ 0 w 5822904"/>
                <a:gd name="connsiteY2" fmla="*/ 257442 h 257442"/>
                <a:gd name="connsiteX3" fmla="*/ 0 w 5822904"/>
                <a:gd name="connsiteY3" fmla="*/ 0 h 257442"/>
                <a:gd name="connsiteX0" fmla="*/ 5822904 w 5822904"/>
                <a:gd name="connsiteY0" fmla="*/ 0 h 257442"/>
                <a:gd name="connsiteX1" fmla="*/ 5768183 w 5822904"/>
                <a:gd name="connsiteY1" fmla="*/ 257442 h 257442"/>
                <a:gd name="connsiteX2" fmla="*/ 0 w 5822904"/>
                <a:gd name="connsiteY2" fmla="*/ 257442 h 257442"/>
                <a:gd name="connsiteX3" fmla="*/ 0 w 5822904"/>
                <a:gd name="connsiteY3" fmla="*/ 0 h 257442"/>
                <a:gd name="connsiteX0" fmla="*/ 5822904 w 5822904"/>
                <a:gd name="connsiteY0" fmla="*/ 0 h 257442"/>
                <a:gd name="connsiteX1" fmla="*/ 5768183 w 5822904"/>
                <a:gd name="connsiteY1" fmla="*/ 257442 h 257442"/>
                <a:gd name="connsiteX2" fmla="*/ 0 w 5822904"/>
                <a:gd name="connsiteY2" fmla="*/ 257442 h 257442"/>
                <a:gd name="connsiteX3" fmla="*/ 0 w 5822904"/>
                <a:gd name="connsiteY3" fmla="*/ 0 h 257442"/>
                <a:gd name="connsiteX0" fmla="*/ 5983204 w 5983204"/>
                <a:gd name="connsiteY0" fmla="*/ 0 h 257442"/>
                <a:gd name="connsiteX1" fmla="*/ 5768183 w 5983204"/>
                <a:gd name="connsiteY1" fmla="*/ 257442 h 257442"/>
                <a:gd name="connsiteX2" fmla="*/ 0 w 5983204"/>
                <a:gd name="connsiteY2" fmla="*/ 257442 h 257442"/>
                <a:gd name="connsiteX3" fmla="*/ 0 w 5983204"/>
                <a:gd name="connsiteY3" fmla="*/ 0 h 257442"/>
                <a:gd name="connsiteX0" fmla="*/ 5983204 w 5983204"/>
                <a:gd name="connsiteY0" fmla="*/ 0 h 257442"/>
                <a:gd name="connsiteX1" fmla="*/ 5928483 w 5983204"/>
                <a:gd name="connsiteY1" fmla="*/ 257442 h 257442"/>
                <a:gd name="connsiteX2" fmla="*/ 0 w 5983204"/>
                <a:gd name="connsiteY2" fmla="*/ 257442 h 257442"/>
                <a:gd name="connsiteX3" fmla="*/ 0 w 5983204"/>
                <a:gd name="connsiteY3" fmla="*/ 0 h 257442"/>
                <a:gd name="connsiteX0" fmla="*/ 5983204 w 5983204"/>
                <a:gd name="connsiteY0" fmla="*/ 0 h 257442"/>
                <a:gd name="connsiteX1" fmla="*/ 5928483 w 5983204"/>
                <a:gd name="connsiteY1" fmla="*/ 257442 h 257442"/>
                <a:gd name="connsiteX2" fmla="*/ 0 w 5983204"/>
                <a:gd name="connsiteY2" fmla="*/ 257442 h 257442"/>
                <a:gd name="connsiteX3" fmla="*/ 0 w 5983204"/>
                <a:gd name="connsiteY3" fmla="*/ 0 h 257442"/>
                <a:gd name="connsiteX0" fmla="*/ 5983204 w 5983204"/>
                <a:gd name="connsiteY0" fmla="*/ 0 h 257442"/>
                <a:gd name="connsiteX1" fmla="*/ 5928483 w 5983204"/>
                <a:gd name="connsiteY1" fmla="*/ 257442 h 257442"/>
                <a:gd name="connsiteX2" fmla="*/ 0 w 5983204"/>
                <a:gd name="connsiteY2" fmla="*/ 257442 h 257442"/>
                <a:gd name="connsiteX3" fmla="*/ 0 w 5983204"/>
                <a:gd name="connsiteY3" fmla="*/ 0 h 257442"/>
              </a:gdLst>
              <a:ahLst/>
              <a:cxnLst>
                <a:cxn ang="0">
                  <a:pos x="connsiteX0" y="connsiteY0"/>
                </a:cxn>
                <a:cxn ang="0">
                  <a:pos x="connsiteX1" y="connsiteY1"/>
                </a:cxn>
                <a:cxn ang="0">
                  <a:pos x="connsiteX2" y="connsiteY2"/>
                </a:cxn>
                <a:cxn ang="0">
                  <a:pos x="connsiteX3" y="connsiteY3"/>
                </a:cxn>
              </a:cxnLst>
              <a:rect l="l" t="t" r="r" b="b"/>
              <a:pathLst>
                <a:path w="5983204" h="257442">
                  <a:moveTo>
                    <a:pt x="5983204" y="0"/>
                  </a:moveTo>
                  <a:lnTo>
                    <a:pt x="5928483"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3" name="btfpRunningAgenda1LevelTextLeft708354">
              <a:extLst>
                <a:ext uri="{FF2B5EF4-FFF2-40B4-BE49-F238E27FC236}">
                  <a16:creationId xmlns:a16="http://schemas.microsoft.com/office/drawing/2014/main" id="{F8C4EFD6-049A-4B7B-BB2A-CE5E3F42017E}"/>
                </a:ext>
              </a:extLst>
            </p:cNvPr>
            <p:cNvSpPr txBox="1"/>
            <p:nvPr/>
          </p:nvSpPr>
          <p:spPr bwMode="gray">
            <a:xfrm>
              <a:off x="0" y="876300"/>
              <a:ext cx="592848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Industry | understand what matters</a:t>
              </a:r>
            </a:p>
          </p:txBody>
        </p:sp>
      </p:grpSp>
      <p:pic>
        <p:nvPicPr>
          <p:cNvPr id="58" name="Picture 57">
            <a:extLst>
              <a:ext uri="{FF2B5EF4-FFF2-40B4-BE49-F238E27FC236}">
                <a16:creationId xmlns:a16="http://schemas.microsoft.com/office/drawing/2014/main" id="{02D920DC-7C7E-4CAA-A80F-4EE0361FCF61}"/>
              </a:ext>
            </a:extLst>
          </p:cNvPr>
          <p:cNvPicPr>
            <a:picLocks noChangeAspect="1"/>
          </p:cNvPicPr>
          <p:nvPr/>
        </p:nvPicPr>
        <p:blipFill>
          <a:blip r:embed="rId7"/>
          <a:stretch>
            <a:fillRect/>
          </a:stretch>
        </p:blipFill>
        <p:spPr>
          <a:xfrm>
            <a:off x="956587" y="1705914"/>
            <a:ext cx="2031880" cy="1384755"/>
          </a:xfrm>
          <a:prstGeom prst="rect">
            <a:avLst/>
          </a:prstGeom>
          <a:ln>
            <a:solidFill>
              <a:schemeClr val="tx2"/>
            </a:solidFill>
          </a:ln>
        </p:spPr>
      </p:pic>
      <p:pic>
        <p:nvPicPr>
          <p:cNvPr id="24" name="Picture 23">
            <a:extLst>
              <a:ext uri="{FF2B5EF4-FFF2-40B4-BE49-F238E27FC236}">
                <a16:creationId xmlns:a16="http://schemas.microsoft.com/office/drawing/2014/main" id="{94BBC131-E556-4E93-B36E-E95EFBA3A110}"/>
              </a:ext>
            </a:extLst>
          </p:cNvPr>
          <p:cNvPicPr>
            <a:picLocks noChangeAspect="1"/>
          </p:cNvPicPr>
          <p:nvPr/>
        </p:nvPicPr>
        <p:blipFill>
          <a:blip r:embed="rId8"/>
          <a:stretch>
            <a:fillRect/>
          </a:stretch>
        </p:blipFill>
        <p:spPr>
          <a:xfrm>
            <a:off x="4201564" y="1749993"/>
            <a:ext cx="3788873" cy="3988288"/>
          </a:xfrm>
          <a:prstGeom prst="rect">
            <a:avLst/>
          </a:prstGeom>
        </p:spPr>
      </p:pic>
      <p:pic>
        <p:nvPicPr>
          <p:cNvPr id="25" name="Picture 24">
            <a:extLst>
              <a:ext uri="{FF2B5EF4-FFF2-40B4-BE49-F238E27FC236}">
                <a16:creationId xmlns:a16="http://schemas.microsoft.com/office/drawing/2014/main" id="{9A32B19A-1E6F-4E81-8574-7D71701AEC76}"/>
              </a:ext>
            </a:extLst>
          </p:cNvPr>
          <p:cNvPicPr>
            <a:picLocks noChangeAspect="1"/>
          </p:cNvPicPr>
          <p:nvPr/>
        </p:nvPicPr>
        <p:blipFill>
          <a:blip r:embed="rId9"/>
          <a:stretch>
            <a:fillRect/>
          </a:stretch>
        </p:blipFill>
        <p:spPr>
          <a:xfrm>
            <a:off x="8822477" y="1794010"/>
            <a:ext cx="3036387" cy="3947301"/>
          </a:xfrm>
          <a:prstGeom prst="rect">
            <a:avLst/>
          </a:prstGeom>
        </p:spPr>
      </p:pic>
      <p:pic>
        <p:nvPicPr>
          <p:cNvPr id="20" name="Picture 19">
            <a:extLst>
              <a:ext uri="{FF2B5EF4-FFF2-40B4-BE49-F238E27FC236}">
                <a16:creationId xmlns:a16="http://schemas.microsoft.com/office/drawing/2014/main" id="{552B3262-01E1-4EF5-AC75-04CF0FC4B0A3}"/>
              </a:ext>
            </a:extLst>
          </p:cNvPr>
          <p:cNvPicPr>
            <a:picLocks noChangeAspect="1"/>
          </p:cNvPicPr>
          <p:nvPr/>
        </p:nvPicPr>
        <p:blipFill>
          <a:blip r:embed="rId10"/>
          <a:stretch>
            <a:fillRect/>
          </a:stretch>
        </p:blipFill>
        <p:spPr>
          <a:xfrm>
            <a:off x="561774" y="3207584"/>
            <a:ext cx="2821506" cy="2533731"/>
          </a:xfrm>
          <a:prstGeom prst="rect">
            <a:avLst/>
          </a:prstGeom>
          <a:ln>
            <a:solidFill>
              <a:schemeClr val="tx2"/>
            </a:solidFill>
          </a:ln>
        </p:spPr>
      </p:pic>
    </p:spTree>
    <p:custDataLst>
      <p:tags r:id="rId1"/>
    </p:custDataLst>
    <p:extLst>
      <p:ext uri="{BB962C8B-B14F-4D97-AF65-F5344CB8AC3E}">
        <p14:creationId xmlns:p14="http://schemas.microsoft.com/office/powerpoint/2010/main" val="45733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btfpColumnIndicatorGroup2">
            <a:extLst>
              <a:ext uri="{FF2B5EF4-FFF2-40B4-BE49-F238E27FC236}">
                <a16:creationId xmlns:a16="http://schemas.microsoft.com/office/drawing/2014/main" id="{20C2AB72-039A-4CFD-AF83-356BC78D1369}"/>
              </a:ext>
            </a:extLst>
          </p:cNvPr>
          <p:cNvGrpSpPr/>
          <p:nvPr/>
        </p:nvGrpSpPr>
        <p:grpSpPr>
          <a:xfrm>
            <a:off x="0" y="6926580"/>
            <a:ext cx="12192000" cy="137160"/>
            <a:chOff x="0" y="6926580"/>
            <a:chExt cx="12192000" cy="137160"/>
          </a:xfrm>
        </p:grpSpPr>
        <p:sp>
          <p:nvSpPr>
            <p:cNvPr id="16" name="btfpColumnGapBlocker314820">
              <a:extLst>
                <a:ext uri="{FF2B5EF4-FFF2-40B4-BE49-F238E27FC236}">
                  <a16:creationId xmlns:a16="http://schemas.microsoft.com/office/drawing/2014/main" id="{158835F1-6CAB-4369-AE2F-89FEC07BC97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3" name="btfpColumnGapBlocker928759">
              <a:extLst>
                <a:ext uri="{FF2B5EF4-FFF2-40B4-BE49-F238E27FC236}">
                  <a16:creationId xmlns:a16="http://schemas.microsoft.com/office/drawing/2014/main" id="{C791A0AF-1282-4C88-88EF-2450B8E4EFD4}"/>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314826">
              <a:extLst>
                <a:ext uri="{FF2B5EF4-FFF2-40B4-BE49-F238E27FC236}">
                  <a16:creationId xmlns:a16="http://schemas.microsoft.com/office/drawing/2014/main" id="{68A36D8A-A1F5-4B66-A5A4-57153A37BDD9}"/>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371647">
              <a:extLst>
                <a:ext uri="{FF2B5EF4-FFF2-40B4-BE49-F238E27FC236}">
                  <a16:creationId xmlns:a16="http://schemas.microsoft.com/office/drawing/2014/main" id="{2F497B1D-1687-4C9D-83AA-36986D61C9ED}"/>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 name="btfpColumnGapBlocker600084">
              <a:extLst>
                <a:ext uri="{FF2B5EF4-FFF2-40B4-BE49-F238E27FC236}">
                  <a16:creationId xmlns:a16="http://schemas.microsoft.com/office/drawing/2014/main" id="{FD322701-E958-484A-9D0C-6BC9676D25F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322528">
              <a:extLst>
                <a:ext uri="{FF2B5EF4-FFF2-40B4-BE49-F238E27FC236}">
                  <a16:creationId xmlns:a16="http://schemas.microsoft.com/office/drawing/2014/main" id="{B64D0D3F-FCD7-46C0-942F-0A124A44E52C}"/>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11201">
              <a:extLst>
                <a:ext uri="{FF2B5EF4-FFF2-40B4-BE49-F238E27FC236}">
                  <a16:creationId xmlns:a16="http://schemas.microsoft.com/office/drawing/2014/main" id="{7FC1D3BA-F302-41E8-90D9-7ED528BE115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1" name="btfpColumnIndicatorGroup1">
            <a:extLst>
              <a:ext uri="{FF2B5EF4-FFF2-40B4-BE49-F238E27FC236}">
                <a16:creationId xmlns:a16="http://schemas.microsoft.com/office/drawing/2014/main" id="{5741A11B-54BE-4C01-898D-89272EB09D29}"/>
              </a:ext>
            </a:extLst>
          </p:cNvPr>
          <p:cNvGrpSpPr/>
          <p:nvPr/>
        </p:nvGrpSpPr>
        <p:grpSpPr>
          <a:xfrm>
            <a:off x="0" y="-205740"/>
            <a:ext cx="12192000" cy="137160"/>
            <a:chOff x="0" y="-205740"/>
            <a:chExt cx="12192000" cy="137160"/>
          </a:xfrm>
        </p:grpSpPr>
        <p:sp>
          <p:nvSpPr>
            <p:cNvPr id="14" name="btfpColumnGapBlocker671425">
              <a:extLst>
                <a:ext uri="{FF2B5EF4-FFF2-40B4-BE49-F238E27FC236}">
                  <a16:creationId xmlns:a16="http://schemas.microsoft.com/office/drawing/2014/main" id="{7497EDF2-B116-4C62-AD72-3921EF6E5EC1}"/>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160908">
              <a:extLst>
                <a:ext uri="{FF2B5EF4-FFF2-40B4-BE49-F238E27FC236}">
                  <a16:creationId xmlns:a16="http://schemas.microsoft.com/office/drawing/2014/main" id="{39CAC5C8-A490-4E9F-9EFE-127ADFCD0D29}"/>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658877">
              <a:extLst>
                <a:ext uri="{FF2B5EF4-FFF2-40B4-BE49-F238E27FC236}">
                  <a16:creationId xmlns:a16="http://schemas.microsoft.com/office/drawing/2014/main" id="{14D7D377-2242-4ABC-9F42-81734B4924BB}"/>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157373">
              <a:extLst>
                <a:ext uri="{FF2B5EF4-FFF2-40B4-BE49-F238E27FC236}">
                  <a16:creationId xmlns:a16="http://schemas.microsoft.com/office/drawing/2014/main" id="{60A57CF7-CB0B-4E6B-A36A-CD3D38AA92EF}"/>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 name="btfpColumnGapBlocker129389">
              <a:extLst>
                <a:ext uri="{FF2B5EF4-FFF2-40B4-BE49-F238E27FC236}">
                  <a16:creationId xmlns:a16="http://schemas.microsoft.com/office/drawing/2014/main" id="{761F5E5E-23FD-46BF-9F83-335AEF822B4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 name="btfpColumnIndicator285649">
              <a:extLst>
                <a:ext uri="{FF2B5EF4-FFF2-40B4-BE49-F238E27FC236}">
                  <a16:creationId xmlns:a16="http://schemas.microsoft.com/office/drawing/2014/main" id="{F06D939A-B07C-4F0F-9CC3-569A408AAA86}"/>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109400">
              <a:extLst>
                <a:ext uri="{FF2B5EF4-FFF2-40B4-BE49-F238E27FC236}">
                  <a16:creationId xmlns:a16="http://schemas.microsoft.com/office/drawing/2014/main" id="{70263E4F-F3B6-4143-B626-814A2672029D}"/>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9" name="btfpConclusionArrow734234">
            <a:extLst>
              <a:ext uri="{FF2B5EF4-FFF2-40B4-BE49-F238E27FC236}">
                <a16:creationId xmlns:a16="http://schemas.microsoft.com/office/drawing/2014/main" id="{FE9AF630-7566-4907-B387-09F00FF1092A}"/>
              </a:ext>
            </a:extLst>
          </p:cNvPr>
          <p:cNvGrpSpPr/>
          <p:nvPr>
            <p:custDataLst>
              <p:tags r:id="rId2"/>
            </p:custDataLst>
          </p:nvPr>
        </p:nvGrpSpPr>
        <p:grpSpPr>
          <a:xfrm>
            <a:off x="349648" y="5522421"/>
            <a:ext cx="5495528" cy="1009579"/>
            <a:chOff x="-711496" y="909638"/>
            <a:chExt cx="11531600" cy="1009579"/>
          </a:xfrm>
        </p:grpSpPr>
        <p:sp>
          <p:nvSpPr>
            <p:cNvPr id="50" name="btfpConclusionArrowText734234">
              <a:extLst>
                <a:ext uri="{FF2B5EF4-FFF2-40B4-BE49-F238E27FC236}">
                  <a16:creationId xmlns:a16="http://schemas.microsoft.com/office/drawing/2014/main" id="{8CE055C8-1014-48E8-A937-44995A5BAD1C}"/>
                </a:ext>
              </a:extLst>
            </p:cNvPr>
            <p:cNvSpPr txBox="1"/>
            <p:nvPr/>
          </p:nvSpPr>
          <p:spPr bwMode="gray">
            <a:xfrm>
              <a:off x="-711496" y="1270001"/>
              <a:ext cx="11531600" cy="649216"/>
            </a:xfrm>
            <a:prstGeom prst="rect">
              <a:avLst/>
            </a:prstGeom>
            <a:noFill/>
          </p:spPr>
          <p:txBody>
            <a:bodyPr vert="horz" wrap="square" lIns="36036" tIns="36036" rIns="36036" bIns="180181" rtlCol="0" anchor="ctr">
              <a:spAutoFit/>
            </a:bodyPr>
            <a:lstStyle/>
            <a:p>
              <a:pPr marL="0" indent="0" algn="ctr">
                <a:spcBef>
                  <a:spcPts val="0"/>
                </a:spcBef>
                <a:buNone/>
              </a:pPr>
              <a:r>
                <a:rPr lang="en-US" sz="1400" b="1">
                  <a:solidFill>
                    <a:srgbClr val="CC0000"/>
                  </a:solidFill>
                </a:rPr>
                <a:t>Peer 1 highlights emissions, diversity &amp; inclusion, data privacy &amp; security and business ethics as top material topics</a:t>
              </a:r>
            </a:p>
          </p:txBody>
        </p:sp>
        <p:sp>
          <p:nvSpPr>
            <p:cNvPr id="51" name="btfpConclusionArrowPointer734234">
              <a:extLst>
                <a:ext uri="{FF2B5EF4-FFF2-40B4-BE49-F238E27FC236}">
                  <a16:creationId xmlns:a16="http://schemas.microsoft.com/office/drawing/2014/main" id="{63662318-F7D0-450D-8D34-B56B45E4A1DC}"/>
                </a:ext>
              </a:extLst>
            </p:cNvPr>
            <p:cNvSpPr/>
            <p:nvPr/>
          </p:nvSpPr>
          <p:spPr bwMode="gray">
            <a:xfrm>
              <a:off x="4146899" y="909638"/>
              <a:ext cx="1814809" cy="360362"/>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cxnSp>
          <p:nvCxnSpPr>
            <p:cNvPr id="52" name="btfpConclusionArrowLineLeft734234">
              <a:extLst>
                <a:ext uri="{FF2B5EF4-FFF2-40B4-BE49-F238E27FC236}">
                  <a16:creationId xmlns:a16="http://schemas.microsoft.com/office/drawing/2014/main" id="{AAF3A765-4569-4228-83C5-9D782912C1B6}"/>
                </a:ext>
              </a:extLst>
            </p:cNvPr>
            <p:cNvCxnSpPr/>
            <p:nvPr/>
          </p:nvCxnSpPr>
          <p:spPr bwMode="gray">
            <a:xfrm>
              <a:off x="-711496" y="1149999"/>
              <a:ext cx="5039876"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53" name="btfpConclusionArrowLineRight734234">
              <a:extLst>
                <a:ext uri="{FF2B5EF4-FFF2-40B4-BE49-F238E27FC236}">
                  <a16:creationId xmlns:a16="http://schemas.microsoft.com/office/drawing/2014/main" id="{198418A6-431E-439C-AC80-9EB60028CBA1}"/>
                </a:ext>
              </a:extLst>
            </p:cNvPr>
            <p:cNvCxnSpPr/>
            <p:nvPr/>
          </p:nvCxnSpPr>
          <p:spPr bwMode="gray">
            <a:xfrm>
              <a:off x="5780228" y="1149999"/>
              <a:ext cx="5039876"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3" name="Title 1">
            <a:extLst>
              <a:ext uri="{FF2B5EF4-FFF2-40B4-BE49-F238E27FC236}">
                <a16:creationId xmlns:a16="http://schemas.microsoft.com/office/drawing/2014/main" id="{B0208E4B-905F-442D-AA3F-D47E6E2A1532}"/>
              </a:ext>
            </a:extLst>
          </p:cNvPr>
          <p:cNvSpPr txBox="1">
            <a:spLocks/>
          </p:cNvSpPr>
          <p:nvPr/>
        </p:nvSpPr>
        <p:spPr>
          <a:xfrm>
            <a:off x="339725" y="-9779"/>
            <a:ext cx="11522075" cy="876687"/>
          </a:xfrm>
          <a:prstGeom prst="rect">
            <a:avLst/>
          </a:prstGeom>
        </p:spPr>
        <p:txBody>
          <a:bodyPr vert="horz" lIns="36000" tIns="36000" rIns="36000" bIns="72000" rtlCol="0" anchor="b">
            <a:noAutofit/>
          </a:bodyPr>
          <a:lst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a:lstStyle>
          <a:p>
            <a:pPr marL="0" indent="0"/>
            <a:r>
              <a:rPr lang="en-US" b="1" dirty="0"/>
              <a:t>Material issues – back-up | </a:t>
            </a:r>
            <a:r>
              <a:rPr lang="en-US" dirty="0"/>
              <a:t>Materiality assessment by Target and peers on key ESG focus areas (2/3)</a:t>
            </a:r>
          </a:p>
        </p:txBody>
      </p:sp>
      <p:grpSp>
        <p:nvGrpSpPr>
          <p:cNvPr id="29" name="btfpColumnHeaderBox645396">
            <a:extLst>
              <a:ext uri="{FF2B5EF4-FFF2-40B4-BE49-F238E27FC236}">
                <a16:creationId xmlns:a16="http://schemas.microsoft.com/office/drawing/2014/main" id="{699C0345-C2AA-4595-A2F1-2083A347C818}"/>
              </a:ext>
            </a:extLst>
          </p:cNvPr>
          <p:cNvGrpSpPr/>
          <p:nvPr>
            <p:custDataLst>
              <p:tags r:id="rId3"/>
            </p:custDataLst>
          </p:nvPr>
        </p:nvGrpSpPr>
        <p:grpSpPr>
          <a:xfrm>
            <a:off x="6365875" y="1270000"/>
            <a:ext cx="5495925" cy="318997"/>
            <a:chOff x="330200" y="1270000"/>
            <a:chExt cx="11531600" cy="318997"/>
          </a:xfrm>
        </p:grpSpPr>
        <p:sp>
          <p:nvSpPr>
            <p:cNvPr id="27" name="btfpColumnHeaderBoxText645396">
              <a:extLst>
                <a:ext uri="{FF2B5EF4-FFF2-40B4-BE49-F238E27FC236}">
                  <a16:creationId xmlns:a16="http://schemas.microsoft.com/office/drawing/2014/main" id="{965D7EF9-9969-4C93-8D0F-349F4BF841F0}"/>
                </a:ext>
              </a:extLst>
            </p:cNvPr>
            <p:cNvSpPr txBox="1"/>
            <p:nvPr/>
          </p:nvSpPr>
          <p:spPr bwMode="gray">
            <a:xfrm>
              <a:off x="330200" y="1270000"/>
              <a:ext cx="11531600"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Peer 2 Materiality Assessment (2021)</a:t>
              </a:r>
            </a:p>
          </p:txBody>
        </p:sp>
        <p:cxnSp>
          <p:nvCxnSpPr>
            <p:cNvPr id="28" name="btfpColumnHeaderBoxLine645396">
              <a:extLst>
                <a:ext uri="{FF2B5EF4-FFF2-40B4-BE49-F238E27FC236}">
                  <a16:creationId xmlns:a16="http://schemas.microsoft.com/office/drawing/2014/main" id="{EECC7020-4FA5-4CAD-B8F0-37548AE40E41}"/>
                </a:ext>
              </a:extLst>
            </p:cNvPr>
            <p:cNvCxnSpPr/>
            <p:nvPr/>
          </p:nvCxnSpPr>
          <p:spPr bwMode="gray">
            <a:xfrm>
              <a:off x="330200" y="1588997"/>
              <a:ext cx="1153160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7" name="btfpColumnHeaderBox645396">
            <a:extLst>
              <a:ext uri="{FF2B5EF4-FFF2-40B4-BE49-F238E27FC236}">
                <a16:creationId xmlns:a16="http://schemas.microsoft.com/office/drawing/2014/main" id="{65B8361C-4541-44C4-8FB5-098B21D5EFE0}"/>
              </a:ext>
            </a:extLst>
          </p:cNvPr>
          <p:cNvGrpSpPr/>
          <p:nvPr>
            <p:custDataLst>
              <p:tags r:id="rId4"/>
            </p:custDataLst>
          </p:nvPr>
        </p:nvGrpSpPr>
        <p:grpSpPr>
          <a:xfrm>
            <a:off x="339725" y="1270000"/>
            <a:ext cx="5495925" cy="318997"/>
            <a:chOff x="330200" y="1270000"/>
            <a:chExt cx="11531600" cy="318997"/>
          </a:xfrm>
        </p:grpSpPr>
        <p:sp>
          <p:nvSpPr>
            <p:cNvPr id="18" name="btfpColumnHeaderBoxText645396">
              <a:extLst>
                <a:ext uri="{FF2B5EF4-FFF2-40B4-BE49-F238E27FC236}">
                  <a16:creationId xmlns:a16="http://schemas.microsoft.com/office/drawing/2014/main" id="{8882CF38-31C4-4033-A913-A8CD6D6AEB31}"/>
                </a:ext>
              </a:extLst>
            </p:cNvPr>
            <p:cNvSpPr txBox="1"/>
            <p:nvPr/>
          </p:nvSpPr>
          <p:spPr bwMode="gray">
            <a:xfrm>
              <a:off x="330200" y="1270000"/>
              <a:ext cx="11531600"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Peer 1</a:t>
              </a:r>
              <a:r>
                <a:rPr lang="en-US" sz="1600" b="1">
                  <a:solidFill>
                    <a:srgbClr val="000000"/>
                  </a:solidFill>
                </a:rPr>
                <a:t> Materiality Assessment (2021)</a:t>
              </a:r>
            </a:p>
          </p:txBody>
        </p:sp>
        <p:cxnSp>
          <p:nvCxnSpPr>
            <p:cNvPr id="19" name="btfpColumnHeaderBoxLine645396">
              <a:extLst>
                <a:ext uri="{FF2B5EF4-FFF2-40B4-BE49-F238E27FC236}">
                  <a16:creationId xmlns:a16="http://schemas.microsoft.com/office/drawing/2014/main" id="{C2A03537-9F6D-446A-A0D8-69B6E93D9361}"/>
                </a:ext>
              </a:extLst>
            </p:cNvPr>
            <p:cNvCxnSpPr/>
            <p:nvPr/>
          </p:nvCxnSpPr>
          <p:spPr bwMode="gray">
            <a:xfrm>
              <a:off x="330200" y="1588997"/>
              <a:ext cx="1153160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1" name="btfpConclusionArrow734234">
            <a:extLst>
              <a:ext uri="{FF2B5EF4-FFF2-40B4-BE49-F238E27FC236}">
                <a16:creationId xmlns:a16="http://schemas.microsoft.com/office/drawing/2014/main" id="{B457E329-4F11-453E-AB99-64F3394F97AB}"/>
              </a:ext>
            </a:extLst>
          </p:cNvPr>
          <p:cNvGrpSpPr/>
          <p:nvPr>
            <p:custDataLst>
              <p:tags r:id="rId5"/>
            </p:custDataLst>
          </p:nvPr>
        </p:nvGrpSpPr>
        <p:grpSpPr>
          <a:xfrm>
            <a:off x="6361510" y="5541471"/>
            <a:ext cx="5495528" cy="1009579"/>
            <a:chOff x="-711496" y="909638"/>
            <a:chExt cx="11531600" cy="1009579"/>
          </a:xfrm>
        </p:grpSpPr>
        <p:sp>
          <p:nvSpPr>
            <p:cNvPr id="42" name="btfpConclusionArrowText734234">
              <a:extLst>
                <a:ext uri="{FF2B5EF4-FFF2-40B4-BE49-F238E27FC236}">
                  <a16:creationId xmlns:a16="http://schemas.microsoft.com/office/drawing/2014/main" id="{7385BDF9-0A22-441E-8E60-E76831D94012}"/>
                </a:ext>
              </a:extLst>
            </p:cNvPr>
            <p:cNvSpPr txBox="1"/>
            <p:nvPr/>
          </p:nvSpPr>
          <p:spPr bwMode="gray">
            <a:xfrm>
              <a:off x="-711496" y="1270001"/>
              <a:ext cx="11531600" cy="649216"/>
            </a:xfrm>
            <a:prstGeom prst="rect">
              <a:avLst/>
            </a:prstGeom>
            <a:noFill/>
          </p:spPr>
          <p:txBody>
            <a:bodyPr vert="horz" wrap="square" lIns="36036" tIns="36036" rIns="36036" bIns="180181" rtlCol="0" anchor="ctr">
              <a:spAutoFit/>
            </a:bodyPr>
            <a:lstStyle/>
            <a:p>
              <a:pPr marL="0" indent="0" algn="ctr">
                <a:spcBef>
                  <a:spcPts val="0"/>
                </a:spcBef>
                <a:buNone/>
              </a:pPr>
              <a:r>
                <a:rPr lang="en-US" sz="1400" b="1">
                  <a:solidFill>
                    <a:srgbClr val="CC0000"/>
                  </a:solidFill>
                </a:rPr>
                <a:t>Peer 2 highlights emissions, water stewardship, data privacy &amp; security and business ethics as top material topics</a:t>
              </a:r>
            </a:p>
          </p:txBody>
        </p:sp>
        <p:sp>
          <p:nvSpPr>
            <p:cNvPr id="43" name="btfpConclusionArrowPointer734234">
              <a:extLst>
                <a:ext uri="{FF2B5EF4-FFF2-40B4-BE49-F238E27FC236}">
                  <a16:creationId xmlns:a16="http://schemas.microsoft.com/office/drawing/2014/main" id="{7049BF53-EE29-41EC-A4BB-7B4C82C25DA7}"/>
                </a:ext>
              </a:extLst>
            </p:cNvPr>
            <p:cNvSpPr/>
            <p:nvPr/>
          </p:nvSpPr>
          <p:spPr bwMode="gray">
            <a:xfrm>
              <a:off x="4146899" y="909638"/>
              <a:ext cx="1814809" cy="360362"/>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cxnSp>
          <p:nvCxnSpPr>
            <p:cNvPr id="44" name="btfpConclusionArrowLineLeft734234">
              <a:extLst>
                <a:ext uri="{FF2B5EF4-FFF2-40B4-BE49-F238E27FC236}">
                  <a16:creationId xmlns:a16="http://schemas.microsoft.com/office/drawing/2014/main" id="{9AED18A4-6220-465B-AE85-44B8ABBE346B}"/>
                </a:ext>
              </a:extLst>
            </p:cNvPr>
            <p:cNvCxnSpPr/>
            <p:nvPr/>
          </p:nvCxnSpPr>
          <p:spPr bwMode="gray">
            <a:xfrm>
              <a:off x="-711496" y="1149999"/>
              <a:ext cx="5039876"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45" name="btfpConclusionArrowLineRight734234">
              <a:extLst>
                <a:ext uri="{FF2B5EF4-FFF2-40B4-BE49-F238E27FC236}">
                  <a16:creationId xmlns:a16="http://schemas.microsoft.com/office/drawing/2014/main" id="{405B9462-7CEC-4A65-AEE3-4D8F0C7EBA10}"/>
                </a:ext>
              </a:extLst>
            </p:cNvPr>
            <p:cNvCxnSpPr/>
            <p:nvPr/>
          </p:nvCxnSpPr>
          <p:spPr bwMode="gray">
            <a:xfrm>
              <a:off x="5780228" y="1149999"/>
              <a:ext cx="5039876"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31" name="btfpRunningAgenda1Level708354">
            <a:extLst>
              <a:ext uri="{FF2B5EF4-FFF2-40B4-BE49-F238E27FC236}">
                <a16:creationId xmlns:a16="http://schemas.microsoft.com/office/drawing/2014/main" id="{E25E86B1-B2E8-4A58-82BE-4CBD4BAE20CF}"/>
              </a:ext>
            </a:extLst>
          </p:cNvPr>
          <p:cNvGrpSpPr/>
          <p:nvPr>
            <p:custDataLst>
              <p:tags r:id="rId6"/>
            </p:custDataLst>
          </p:nvPr>
        </p:nvGrpSpPr>
        <p:grpSpPr>
          <a:xfrm>
            <a:off x="0" y="944429"/>
            <a:ext cx="5983204" cy="257442"/>
            <a:chOff x="0" y="876300"/>
            <a:chExt cx="5983204" cy="257442"/>
          </a:xfrm>
        </p:grpSpPr>
        <p:sp>
          <p:nvSpPr>
            <p:cNvPr id="32" name="btfpRunningAgenda1LevelBarLeft708354">
              <a:extLst>
                <a:ext uri="{FF2B5EF4-FFF2-40B4-BE49-F238E27FC236}">
                  <a16:creationId xmlns:a16="http://schemas.microsoft.com/office/drawing/2014/main" id="{01FBB919-9036-4BA7-B067-2A53C1C91A10}"/>
                </a:ext>
              </a:extLst>
            </p:cNvPr>
            <p:cNvSpPr/>
            <p:nvPr/>
          </p:nvSpPr>
          <p:spPr bwMode="gray">
            <a:xfrm>
              <a:off x="0" y="876300"/>
              <a:ext cx="5983204"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1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1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1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0 w 1051790"/>
                <a:gd name="connsiteY3" fmla="*/ 0 h 257442"/>
                <a:gd name="connsiteX0" fmla="*/ 1220106 w 1220106"/>
                <a:gd name="connsiteY0" fmla="*/ 0 h 257442"/>
                <a:gd name="connsiteX1" fmla="*/ 997069 w 1220106"/>
                <a:gd name="connsiteY1" fmla="*/ 257442 h 257442"/>
                <a:gd name="connsiteX2" fmla="*/ 0 w 1220106"/>
                <a:gd name="connsiteY2" fmla="*/ 257442 h 257442"/>
                <a:gd name="connsiteX3" fmla="*/ 0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0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0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0 w 1220106"/>
                <a:gd name="connsiteY3" fmla="*/ 0 h 257442"/>
                <a:gd name="connsiteX0" fmla="*/ 1388420 w 1388420"/>
                <a:gd name="connsiteY0" fmla="*/ 0 h 257442"/>
                <a:gd name="connsiteX1" fmla="*/ 1165385 w 1388420"/>
                <a:gd name="connsiteY1" fmla="*/ 257442 h 257442"/>
                <a:gd name="connsiteX2" fmla="*/ 0 w 1388420"/>
                <a:gd name="connsiteY2" fmla="*/ 257442 h 257442"/>
                <a:gd name="connsiteX3" fmla="*/ 0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0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0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0 w 1388420"/>
                <a:gd name="connsiteY3" fmla="*/ 0 h 257442"/>
                <a:gd name="connsiteX0" fmla="*/ 1548721 w 1548721"/>
                <a:gd name="connsiteY0" fmla="*/ 0 h 257442"/>
                <a:gd name="connsiteX1" fmla="*/ 1333699 w 1548721"/>
                <a:gd name="connsiteY1" fmla="*/ 257442 h 257442"/>
                <a:gd name="connsiteX2" fmla="*/ 0 w 1548721"/>
                <a:gd name="connsiteY2" fmla="*/ 257442 h 257442"/>
                <a:gd name="connsiteX3" fmla="*/ 0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0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0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0 w 1548721"/>
                <a:gd name="connsiteY3" fmla="*/ 0 h 257442"/>
                <a:gd name="connsiteX0" fmla="*/ 1869321 w 1869321"/>
                <a:gd name="connsiteY0" fmla="*/ 0 h 257442"/>
                <a:gd name="connsiteX1" fmla="*/ 1494000 w 1869321"/>
                <a:gd name="connsiteY1" fmla="*/ 257442 h 257442"/>
                <a:gd name="connsiteX2" fmla="*/ 0 w 1869321"/>
                <a:gd name="connsiteY2" fmla="*/ 257442 h 257442"/>
                <a:gd name="connsiteX3" fmla="*/ 0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0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0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0 w 1869321"/>
                <a:gd name="connsiteY3" fmla="*/ 0 h 257442"/>
                <a:gd name="connsiteX0" fmla="*/ 2122147 w 2122147"/>
                <a:gd name="connsiteY0" fmla="*/ 0 h 257442"/>
                <a:gd name="connsiteX1" fmla="*/ 1814600 w 2122147"/>
                <a:gd name="connsiteY1" fmla="*/ 257442 h 257442"/>
                <a:gd name="connsiteX2" fmla="*/ 0 w 2122147"/>
                <a:gd name="connsiteY2" fmla="*/ 257442 h 257442"/>
                <a:gd name="connsiteX3" fmla="*/ 0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0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0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0 w 2122147"/>
                <a:gd name="connsiteY3" fmla="*/ 0 h 257442"/>
                <a:gd name="connsiteX0" fmla="*/ 2324126 w 2324126"/>
                <a:gd name="connsiteY0" fmla="*/ 0 h 257442"/>
                <a:gd name="connsiteX1" fmla="*/ 2067426 w 2324126"/>
                <a:gd name="connsiteY1" fmla="*/ 257442 h 257442"/>
                <a:gd name="connsiteX2" fmla="*/ 0 w 2324126"/>
                <a:gd name="connsiteY2" fmla="*/ 257442 h 257442"/>
                <a:gd name="connsiteX3" fmla="*/ 0 w 2324126"/>
                <a:gd name="connsiteY3" fmla="*/ 0 h 257442"/>
                <a:gd name="connsiteX0" fmla="*/ 2324126 w 2324126"/>
                <a:gd name="connsiteY0" fmla="*/ 0 h 257442"/>
                <a:gd name="connsiteX1" fmla="*/ 2269404 w 2324126"/>
                <a:gd name="connsiteY1" fmla="*/ 257442 h 257442"/>
                <a:gd name="connsiteX2" fmla="*/ 0 w 2324126"/>
                <a:gd name="connsiteY2" fmla="*/ 257442 h 257442"/>
                <a:gd name="connsiteX3" fmla="*/ 0 w 2324126"/>
                <a:gd name="connsiteY3" fmla="*/ 0 h 257442"/>
                <a:gd name="connsiteX0" fmla="*/ 2324127 w 2324127"/>
                <a:gd name="connsiteY0" fmla="*/ 0 h 257442"/>
                <a:gd name="connsiteX1" fmla="*/ 2269405 w 2324127"/>
                <a:gd name="connsiteY1" fmla="*/ 257442 h 257442"/>
                <a:gd name="connsiteX2" fmla="*/ 0 w 2324127"/>
                <a:gd name="connsiteY2" fmla="*/ 257442 h 257442"/>
                <a:gd name="connsiteX3" fmla="*/ 1 w 2324127"/>
                <a:gd name="connsiteY3" fmla="*/ 0 h 257442"/>
                <a:gd name="connsiteX0" fmla="*/ 2324127 w 2324127"/>
                <a:gd name="connsiteY0" fmla="*/ 0 h 257442"/>
                <a:gd name="connsiteX1" fmla="*/ 2269405 w 2324127"/>
                <a:gd name="connsiteY1" fmla="*/ 257442 h 257442"/>
                <a:gd name="connsiteX2" fmla="*/ 0 w 2324127"/>
                <a:gd name="connsiteY2" fmla="*/ 257442 h 257442"/>
                <a:gd name="connsiteX3" fmla="*/ 1 w 2324127"/>
                <a:gd name="connsiteY3" fmla="*/ 0 h 257442"/>
                <a:gd name="connsiteX0" fmla="*/ 2492442 w 2492442"/>
                <a:gd name="connsiteY0" fmla="*/ 0 h 257442"/>
                <a:gd name="connsiteX1" fmla="*/ 2269405 w 2492442"/>
                <a:gd name="connsiteY1" fmla="*/ 257442 h 257442"/>
                <a:gd name="connsiteX2" fmla="*/ 0 w 2492442"/>
                <a:gd name="connsiteY2" fmla="*/ 257442 h 257442"/>
                <a:gd name="connsiteX3" fmla="*/ 1 w 2492442"/>
                <a:gd name="connsiteY3" fmla="*/ 0 h 257442"/>
                <a:gd name="connsiteX0" fmla="*/ 2492442 w 2492442"/>
                <a:gd name="connsiteY0" fmla="*/ 0 h 257442"/>
                <a:gd name="connsiteX1" fmla="*/ 2437720 w 2492442"/>
                <a:gd name="connsiteY1" fmla="*/ 257442 h 257442"/>
                <a:gd name="connsiteX2" fmla="*/ 0 w 2492442"/>
                <a:gd name="connsiteY2" fmla="*/ 257442 h 257442"/>
                <a:gd name="connsiteX3" fmla="*/ 1 w 2492442"/>
                <a:gd name="connsiteY3" fmla="*/ 0 h 257442"/>
                <a:gd name="connsiteX0" fmla="*/ 2492442 w 2492442"/>
                <a:gd name="connsiteY0" fmla="*/ 0 h 257442"/>
                <a:gd name="connsiteX1" fmla="*/ 2437720 w 2492442"/>
                <a:gd name="connsiteY1" fmla="*/ 257442 h 257442"/>
                <a:gd name="connsiteX2" fmla="*/ 0 w 2492442"/>
                <a:gd name="connsiteY2" fmla="*/ 257442 h 257442"/>
                <a:gd name="connsiteX3" fmla="*/ 1 w 2492442"/>
                <a:gd name="connsiteY3" fmla="*/ 0 h 257442"/>
                <a:gd name="connsiteX0" fmla="*/ 2492442 w 2492442"/>
                <a:gd name="connsiteY0" fmla="*/ 0 h 257442"/>
                <a:gd name="connsiteX1" fmla="*/ 2437720 w 2492442"/>
                <a:gd name="connsiteY1" fmla="*/ 257442 h 257442"/>
                <a:gd name="connsiteX2" fmla="*/ 0 w 2492442"/>
                <a:gd name="connsiteY2" fmla="*/ 257442 h 257442"/>
                <a:gd name="connsiteX3" fmla="*/ 0 w 2492442"/>
                <a:gd name="connsiteY3" fmla="*/ 0 h 257442"/>
                <a:gd name="connsiteX0" fmla="*/ 2660756 w 2660756"/>
                <a:gd name="connsiteY0" fmla="*/ 0 h 257442"/>
                <a:gd name="connsiteX1" fmla="*/ 2437720 w 2660756"/>
                <a:gd name="connsiteY1" fmla="*/ 257442 h 257442"/>
                <a:gd name="connsiteX2" fmla="*/ 0 w 2660756"/>
                <a:gd name="connsiteY2" fmla="*/ 257442 h 257442"/>
                <a:gd name="connsiteX3" fmla="*/ 0 w 2660756"/>
                <a:gd name="connsiteY3" fmla="*/ 0 h 257442"/>
                <a:gd name="connsiteX0" fmla="*/ 2660756 w 2660756"/>
                <a:gd name="connsiteY0" fmla="*/ 0 h 257442"/>
                <a:gd name="connsiteX1" fmla="*/ 2606035 w 2660756"/>
                <a:gd name="connsiteY1" fmla="*/ 257442 h 257442"/>
                <a:gd name="connsiteX2" fmla="*/ 0 w 2660756"/>
                <a:gd name="connsiteY2" fmla="*/ 257442 h 257442"/>
                <a:gd name="connsiteX3" fmla="*/ 0 w 2660756"/>
                <a:gd name="connsiteY3" fmla="*/ 0 h 257442"/>
                <a:gd name="connsiteX0" fmla="*/ 2660756 w 2660756"/>
                <a:gd name="connsiteY0" fmla="*/ 0 h 257442"/>
                <a:gd name="connsiteX1" fmla="*/ 2606035 w 2660756"/>
                <a:gd name="connsiteY1" fmla="*/ 257442 h 257442"/>
                <a:gd name="connsiteX2" fmla="*/ 0 w 2660756"/>
                <a:gd name="connsiteY2" fmla="*/ 257442 h 257442"/>
                <a:gd name="connsiteX3" fmla="*/ 0 w 2660756"/>
                <a:gd name="connsiteY3" fmla="*/ 0 h 257442"/>
                <a:gd name="connsiteX0" fmla="*/ 2660756 w 2660756"/>
                <a:gd name="connsiteY0" fmla="*/ 0 h 257442"/>
                <a:gd name="connsiteX1" fmla="*/ 2606035 w 2660756"/>
                <a:gd name="connsiteY1" fmla="*/ 257442 h 257442"/>
                <a:gd name="connsiteX2" fmla="*/ 0 w 2660756"/>
                <a:gd name="connsiteY2" fmla="*/ 257442 h 257442"/>
                <a:gd name="connsiteX3" fmla="*/ 0 w 2660756"/>
                <a:gd name="connsiteY3" fmla="*/ 0 h 257442"/>
                <a:gd name="connsiteX0" fmla="*/ 2829071 w 2829071"/>
                <a:gd name="connsiteY0" fmla="*/ 0 h 257442"/>
                <a:gd name="connsiteX1" fmla="*/ 2606035 w 2829071"/>
                <a:gd name="connsiteY1" fmla="*/ 257442 h 257442"/>
                <a:gd name="connsiteX2" fmla="*/ 0 w 2829071"/>
                <a:gd name="connsiteY2" fmla="*/ 257442 h 257442"/>
                <a:gd name="connsiteX3" fmla="*/ 0 w 2829071"/>
                <a:gd name="connsiteY3" fmla="*/ 0 h 257442"/>
                <a:gd name="connsiteX0" fmla="*/ 2829071 w 2829071"/>
                <a:gd name="connsiteY0" fmla="*/ 0 h 257442"/>
                <a:gd name="connsiteX1" fmla="*/ 2774350 w 2829071"/>
                <a:gd name="connsiteY1" fmla="*/ 257442 h 257442"/>
                <a:gd name="connsiteX2" fmla="*/ 0 w 2829071"/>
                <a:gd name="connsiteY2" fmla="*/ 257442 h 257442"/>
                <a:gd name="connsiteX3" fmla="*/ 0 w 2829071"/>
                <a:gd name="connsiteY3" fmla="*/ 0 h 257442"/>
                <a:gd name="connsiteX0" fmla="*/ 2829071 w 2829071"/>
                <a:gd name="connsiteY0" fmla="*/ 0 h 257442"/>
                <a:gd name="connsiteX1" fmla="*/ 2774350 w 2829071"/>
                <a:gd name="connsiteY1" fmla="*/ 257442 h 257442"/>
                <a:gd name="connsiteX2" fmla="*/ 0 w 2829071"/>
                <a:gd name="connsiteY2" fmla="*/ 257442 h 257442"/>
                <a:gd name="connsiteX3" fmla="*/ 0 w 2829071"/>
                <a:gd name="connsiteY3" fmla="*/ 0 h 257442"/>
                <a:gd name="connsiteX0" fmla="*/ 2829071 w 2829071"/>
                <a:gd name="connsiteY0" fmla="*/ 0 h 257442"/>
                <a:gd name="connsiteX1" fmla="*/ 2774350 w 2829071"/>
                <a:gd name="connsiteY1" fmla="*/ 257442 h 257442"/>
                <a:gd name="connsiteX2" fmla="*/ 0 w 2829071"/>
                <a:gd name="connsiteY2" fmla="*/ 257442 h 257442"/>
                <a:gd name="connsiteX3" fmla="*/ 0 w 2829071"/>
                <a:gd name="connsiteY3" fmla="*/ 0 h 257442"/>
                <a:gd name="connsiteX0" fmla="*/ 2989372 w 2989372"/>
                <a:gd name="connsiteY0" fmla="*/ 0 h 257442"/>
                <a:gd name="connsiteX1" fmla="*/ 2774350 w 2989372"/>
                <a:gd name="connsiteY1" fmla="*/ 257442 h 257442"/>
                <a:gd name="connsiteX2" fmla="*/ 0 w 2989372"/>
                <a:gd name="connsiteY2" fmla="*/ 257442 h 257442"/>
                <a:gd name="connsiteX3" fmla="*/ 0 w 2989372"/>
                <a:gd name="connsiteY3" fmla="*/ 0 h 257442"/>
                <a:gd name="connsiteX0" fmla="*/ 2989372 w 2989372"/>
                <a:gd name="connsiteY0" fmla="*/ 0 h 257442"/>
                <a:gd name="connsiteX1" fmla="*/ 2934650 w 2989372"/>
                <a:gd name="connsiteY1" fmla="*/ 257442 h 257442"/>
                <a:gd name="connsiteX2" fmla="*/ 0 w 2989372"/>
                <a:gd name="connsiteY2" fmla="*/ 257442 h 257442"/>
                <a:gd name="connsiteX3" fmla="*/ 0 w 2989372"/>
                <a:gd name="connsiteY3" fmla="*/ 0 h 257442"/>
                <a:gd name="connsiteX0" fmla="*/ 2989373 w 2989373"/>
                <a:gd name="connsiteY0" fmla="*/ 0 h 257442"/>
                <a:gd name="connsiteX1" fmla="*/ 2934651 w 2989373"/>
                <a:gd name="connsiteY1" fmla="*/ 257442 h 257442"/>
                <a:gd name="connsiteX2" fmla="*/ 0 w 2989373"/>
                <a:gd name="connsiteY2" fmla="*/ 257442 h 257442"/>
                <a:gd name="connsiteX3" fmla="*/ 1 w 2989373"/>
                <a:gd name="connsiteY3" fmla="*/ 0 h 257442"/>
                <a:gd name="connsiteX0" fmla="*/ 2989373 w 2989373"/>
                <a:gd name="connsiteY0" fmla="*/ 0 h 257442"/>
                <a:gd name="connsiteX1" fmla="*/ 2934651 w 2989373"/>
                <a:gd name="connsiteY1" fmla="*/ 257442 h 257442"/>
                <a:gd name="connsiteX2" fmla="*/ 0 w 2989373"/>
                <a:gd name="connsiteY2" fmla="*/ 257442 h 257442"/>
                <a:gd name="connsiteX3" fmla="*/ 1 w 2989373"/>
                <a:gd name="connsiteY3" fmla="*/ 0 h 257442"/>
                <a:gd name="connsiteX0" fmla="*/ 3157688 w 3157688"/>
                <a:gd name="connsiteY0" fmla="*/ 0 h 257442"/>
                <a:gd name="connsiteX1" fmla="*/ 2934651 w 3157688"/>
                <a:gd name="connsiteY1" fmla="*/ 257442 h 257442"/>
                <a:gd name="connsiteX2" fmla="*/ 0 w 3157688"/>
                <a:gd name="connsiteY2" fmla="*/ 257442 h 257442"/>
                <a:gd name="connsiteX3" fmla="*/ 1 w 3157688"/>
                <a:gd name="connsiteY3" fmla="*/ 0 h 257442"/>
                <a:gd name="connsiteX0" fmla="*/ 3157688 w 3157688"/>
                <a:gd name="connsiteY0" fmla="*/ 0 h 257442"/>
                <a:gd name="connsiteX1" fmla="*/ 3102966 w 3157688"/>
                <a:gd name="connsiteY1" fmla="*/ 257442 h 257442"/>
                <a:gd name="connsiteX2" fmla="*/ 0 w 3157688"/>
                <a:gd name="connsiteY2" fmla="*/ 257442 h 257442"/>
                <a:gd name="connsiteX3" fmla="*/ 1 w 3157688"/>
                <a:gd name="connsiteY3" fmla="*/ 0 h 257442"/>
                <a:gd name="connsiteX0" fmla="*/ 3157688 w 3157688"/>
                <a:gd name="connsiteY0" fmla="*/ 0 h 257442"/>
                <a:gd name="connsiteX1" fmla="*/ 3102966 w 3157688"/>
                <a:gd name="connsiteY1" fmla="*/ 257442 h 257442"/>
                <a:gd name="connsiteX2" fmla="*/ 0 w 3157688"/>
                <a:gd name="connsiteY2" fmla="*/ 257442 h 257442"/>
                <a:gd name="connsiteX3" fmla="*/ 1 w 3157688"/>
                <a:gd name="connsiteY3" fmla="*/ 0 h 257442"/>
                <a:gd name="connsiteX0" fmla="*/ 3157688 w 3157688"/>
                <a:gd name="connsiteY0" fmla="*/ 0 h 257442"/>
                <a:gd name="connsiteX1" fmla="*/ 3102966 w 3157688"/>
                <a:gd name="connsiteY1" fmla="*/ 257442 h 257442"/>
                <a:gd name="connsiteX2" fmla="*/ 0 w 3157688"/>
                <a:gd name="connsiteY2" fmla="*/ 257442 h 257442"/>
                <a:gd name="connsiteX3" fmla="*/ 0 w 3157688"/>
                <a:gd name="connsiteY3" fmla="*/ 0 h 257442"/>
                <a:gd name="connsiteX0" fmla="*/ 3317988 w 3317988"/>
                <a:gd name="connsiteY0" fmla="*/ 0 h 257442"/>
                <a:gd name="connsiteX1" fmla="*/ 3102966 w 3317988"/>
                <a:gd name="connsiteY1" fmla="*/ 257442 h 257442"/>
                <a:gd name="connsiteX2" fmla="*/ 0 w 3317988"/>
                <a:gd name="connsiteY2" fmla="*/ 257442 h 257442"/>
                <a:gd name="connsiteX3" fmla="*/ 0 w 3317988"/>
                <a:gd name="connsiteY3" fmla="*/ 0 h 257442"/>
                <a:gd name="connsiteX0" fmla="*/ 3317988 w 3317988"/>
                <a:gd name="connsiteY0" fmla="*/ 0 h 257442"/>
                <a:gd name="connsiteX1" fmla="*/ 3263267 w 3317988"/>
                <a:gd name="connsiteY1" fmla="*/ 257442 h 257442"/>
                <a:gd name="connsiteX2" fmla="*/ 0 w 3317988"/>
                <a:gd name="connsiteY2" fmla="*/ 257442 h 257442"/>
                <a:gd name="connsiteX3" fmla="*/ 0 w 3317988"/>
                <a:gd name="connsiteY3" fmla="*/ 0 h 257442"/>
                <a:gd name="connsiteX0" fmla="*/ 3317988 w 3317988"/>
                <a:gd name="connsiteY0" fmla="*/ 0 h 257442"/>
                <a:gd name="connsiteX1" fmla="*/ 3263267 w 3317988"/>
                <a:gd name="connsiteY1" fmla="*/ 257442 h 257442"/>
                <a:gd name="connsiteX2" fmla="*/ 0 w 3317988"/>
                <a:gd name="connsiteY2" fmla="*/ 257442 h 257442"/>
                <a:gd name="connsiteX3" fmla="*/ 0 w 3317988"/>
                <a:gd name="connsiteY3" fmla="*/ 0 h 257442"/>
                <a:gd name="connsiteX0" fmla="*/ 3317988 w 3317988"/>
                <a:gd name="connsiteY0" fmla="*/ 0 h 257442"/>
                <a:gd name="connsiteX1" fmla="*/ 3263267 w 3317988"/>
                <a:gd name="connsiteY1" fmla="*/ 257442 h 257442"/>
                <a:gd name="connsiteX2" fmla="*/ 0 w 3317988"/>
                <a:gd name="connsiteY2" fmla="*/ 257442 h 257442"/>
                <a:gd name="connsiteX3" fmla="*/ 0 w 3317988"/>
                <a:gd name="connsiteY3" fmla="*/ 0 h 257442"/>
                <a:gd name="connsiteX0" fmla="*/ 3627175 w 3627175"/>
                <a:gd name="connsiteY0" fmla="*/ 0 h 257442"/>
                <a:gd name="connsiteX1" fmla="*/ 3263267 w 3627175"/>
                <a:gd name="connsiteY1" fmla="*/ 257442 h 257442"/>
                <a:gd name="connsiteX2" fmla="*/ 0 w 3627175"/>
                <a:gd name="connsiteY2" fmla="*/ 257442 h 257442"/>
                <a:gd name="connsiteX3" fmla="*/ 0 w 3627175"/>
                <a:gd name="connsiteY3" fmla="*/ 0 h 257442"/>
                <a:gd name="connsiteX0" fmla="*/ 3627175 w 3627175"/>
                <a:gd name="connsiteY0" fmla="*/ 0 h 257442"/>
                <a:gd name="connsiteX1" fmla="*/ 3572454 w 3627175"/>
                <a:gd name="connsiteY1" fmla="*/ 257442 h 257442"/>
                <a:gd name="connsiteX2" fmla="*/ 0 w 3627175"/>
                <a:gd name="connsiteY2" fmla="*/ 257442 h 257442"/>
                <a:gd name="connsiteX3" fmla="*/ 0 w 3627175"/>
                <a:gd name="connsiteY3" fmla="*/ 0 h 257442"/>
                <a:gd name="connsiteX0" fmla="*/ 3627175 w 3627175"/>
                <a:gd name="connsiteY0" fmla="*/ 0 h 257442"/>
                <a:gd name="connsiteX1" fmla="*/ 3572454 w 3627175"/>
                <a:gd name="connsiteY1" fmla="*/ 257442 h 257442"/>
                <a:gd name="connsiteX2" fmla="*/ 0 w 3627175"/>
                <a:gd name="connsiteY2" fmla="*/ 257442 h 257442"/>
                <a:gd name="connsiteX3" fmla="*/ 0 w 3627175"/>
                <a:gd name="connsiteY3" fmla="*/ 0 h 257442"/>
                <a:gd name="connsiteX0" fmla="*/ 3627175 w 3627175"/>
                <a:gd name="connsiteY0" fmla="*/ 0 h 257442"/>
                <a:gd name="connsiteX1" fmla="*/ 3572454 w 3627175"/>
                <a:gd name="connsiteY1" fmla="*/ 257442 h 257442"/>
                <a:gd name="connsiteX2" fmla="*/ 0 w 3627175"/>
                <a:gd name="connsiteY2" fmla="*/ 257442 h 257442"/>
                <a:gd name="connsiteX3" fmla="*/ 0 w 3627175"/>
                <a:gd name="connsiteY3" fmla="*/ 0 h 257442"/>
                <a:gd name="connsiteX0" fmla="*/ 3795490 w 3795490"/>
                <a:gd name="connsiteY0" fmla="*/ 0 h 257442"/>
                <a:gd name="connsiteX1" fmla="*/ 3572454 w 3795490"/>
                <a:gd name="connsiteY1" fmla="*/ 257442 h 257442"/>
                <a:gd name="connsiteX2" fmla="*/ 0 w 3795490"/>
                <a:gd name="connsiteY2" fmla="*/ 257442 h 257442"/>
                <a:gd name="connsiteX3" fmla="*/ 0 w 3795490"/>
                <a:gd name="connsiteY3" fmla="*/ 0 h 257442"/>
                <a:gd name="connsiteX0" fmla="*/ 3795490 w 3795490"/>
                <a:gd name="connsiteY0" fmla="*/ 0 h 257442"/>
                <a:gd name="connsiteX1" fmla="*/ 3740768 w 3795490"/>
                <a:gd name="connsiteY1" fmla="*/ 257442 h 257442"/>
                <a:gd name="connsiteX2" fmla="*/ 0 w 3795490"/>
                <a:gd name="connsiteY2" fmla="*/ 257442 h 257442"/>
                <a:gd name="connsiteX3" fmla="*/ 0 w 3795490"/>
                <a:gd name="connsiteY3" fmla="*/ 0 h 257442"/>
                <a:gd name="connsiteX0" fmla="*/ 3795491 w 3795491"/>
                <a:gd name="connsiteY0" fmla="*/ 0 h 257442"/>
                <a:gd name="connsiteX1" fmla="*/ 3740769 w 3795491"/>
                <a:gd name="connsiteY1" fmla="*/ 257442 h 257442"/>
                <a:gd name="connsiteX2" fmla="*/ 0 w 3795491"/>
                <a:gd name="connsiteY2" fmla="*/ 257442 h 257442"/>
                <a:gd name="connsiteX3" fmla="*/ 1 w 3795491"/>
                <a:gd name="connsiteY3" fmla="*/ 0 h 257442"/>
                <a:gd name="connsiteX0" fmla="*/ 3795491 w 3795491"/>
                <a:gd name="connsiteY0" fmla="*/ 0 h 257442"/>
                <a:gd name="connsiteX1" fmla="*/ 3740769 w 3795491"/>
                <a:gd name="connsiteY1" fmla="*/ 257442 h 257442"/>
                <a:gd name="connsiteX2" fmla="*/ 0 w 3795491"/>
                <a:gd name="connsiteY2" fmla="*/ 257442 h 257442"/>
                <a:gd name="connsiteX3" fmla="*/ 1 w 3795491"/>
                <a:gd name="connsiteY3" fmla="*/ 0 h 257442"/>
                <a:gd name="connsiteX0" fmla="*/ 3963806 w 3963806"/>
                <a:gd name="connsiteY0" fmla="*/ 0 h 257442"/>
                <a:gd name="connsiteX1" fmla="*/ 3740769 w 3963806"/>
                <a:gd name="connsiteY1" fmla="*/ 257442 h 257442"/>
                <a:gd name="connsiteX2" fmla="*/ 0 w 3963806"/>
                <a:gd name="connsiteY2" fmla="*/ 257442 h 257442"/>
                <a:gd name="connsiteX3" fmla="*/ 1 w 3963806"/>
                <a:gd name="connsiteY3" fmla="*/ 0 h 257442"/>
                <a:gd name="connsiteX0" fmla="*/ 3963806 w 3963806"/>
                <a:gd name="connsiteY0" fmla="*/ 0 h 257442"/>
                <a:gd name="connsiteX1" fmla="*/ 3909084 w 3963806"/>
                <a:gd name="connsiteY1" fmla="*/ 257442 h 257442"/>
                <a:gd name="connsiteX2" fmla="*/ 0 w 3963806"/>
                <a:gd name="connsiteY2" fmla="*/ 257442 h 257442"/>
                <a:gd name="connsiteX3" fmla="*/ 1 w 3963806"/>
                <a:gd name="connsiteY3" fmla="*/ 0 h 257442"/>
                <a:gd name="connsiteX0" fmla="*/ 3963806 w 3963806"/>
                <a:gd name="connsiteY0" fmla="*/ 0 h 257442"/>
                <a:gd name="connsiteX1" fmla="*/ 3909084 w 3963806"/>
                <a:gd name="connsiteY1" fmla="*/ 257442 h 257442"/>
                <a:gd name="connsiteX2" fmla="*/ 0 w 3963806"/>
                <a:gd name="connsiteY2" fmla="*/ 257442 h 257442"/>
                <a:gd name="connsiteX3" fmla="*/ 1 w 3963806"/>
                <a:gd name="connsiteY3" fmla="*/ 0 h 257442"/>
                <a:gd name="connsiteX0" fmla="*/ 3963806 w 3963806"/>
                <a:gd name="connsiteY0" fmla="*/ 0 h 257442"/>
                <a:gd name="connsiteX1" fmla="*/ 3909084 w 3963806"/>
                <a:gd name="connsiteY1" fmla="*/ 257442 h 257442"/>
                <a:gd name="connsiteX2" fmla="*/ 0 w 3963806"/>
                <a:gd name="connsiteY2" fmla="*/ 257442 h 257442"/>
                <a:gd name="connsiteX3" fmla="*/ 0 w 3963806"/>
                <a:gd name="connsiteY3" fmla="*/ 0 h 257442"/>
                <a:gd name="connsiteX0" fmla="*/ 4268376 w 4268376"/>
                <a:gd name="connsiteY0" fmla="*/ 0 h 257442"/>
                <a:gd name="connsiteX1" fmla="*/ 3909084 w 4268376"/>
                <a:gd name="connsiteY1" fmla="*/ 257442 h 257442"/>
                <a:gd name="connsiteX2" fmla="*/ 0 w 4268376"/>
                <a:gd name="connsiteY2" fmla="*/ 257442 h 257442"/>
                <a:gd name="connsiteX3" fmla="*/ 0 w 4268376"/>
                <a:gd name="connsiteY3" fmla="*/ 0 h 257442"/>
                <a:gd name="connsiteX0" fmla="*/ 4268376 w 4268376"/>
                <a:gd name="connsiteY0" fmla="*/ 0 h 257442"/>
                <a:gd name="connsiteX1" fmla="*/ 4213655 w 4268376"/>
                <a:gd name="connsiteY1" fmla="*/ 257442 h 257442"/>
                <a:gd name="connsiteX2" fmla="*/ 0 w 4268376"/>
                <a:gd name="connsiteY2" fmla="*/ 257442 h 257442"/>
                <a:gd name="connsiteX3" fmla="*/ 0 w 4268376"/>
                <a:gd name="connsiteY3" fmla="*/ 0 h 257442"/>
                <a:gd name="connsiteX0" fmla="*/ 4268376 w 4268376"/>
                <a:gd name="connsiteY0" fmla="*/ 0 h 257442"/>
                <a:gd name="connsiteX1" fmla="*/ 4213655 w 4268376"/>
                <a:gd name="connsiteY1" fmla="*/ 257442 h 257442"/>
                <a:gd name="connsiteX2" fmla="*/ 0 w 4268376"/>
                <a:gd name="connsiteY2" fmla="*/ 257442 h 257442"/>
                <a:gd name="connsiteX3" fmla="*/ 0 w 4268376"/>
                <a:gd name="connsiteY3" fmla="*/ 0 h 257442"/>
                <a:gd name="connsiteX0" fmla="*/ 4268376 w 4268376"/>
                <a:gd name="connsiteY0" fmla="*/ 0 h 257442"/>
                <a:gd name="connsiteX1" fmla="*/ 4213655 w 4268376"/>
                <a:gd name="connsiteY1" fmla="*/ 257442 h 257442"/>
                <a:gd name="connsiteX2" fmla="*/ 0 w 4268376"/>
                <a:gd name="connsiteY2" fmla="*/ 257442 h 257442"/>
                <a:gd name="connsiteX3" fmla="*/ 0 w 4268376"/>
                <a:gd name="connsiteY3" fmla="*/ 0 h 257442"/>
                <a:gd name="connsiteX0" fmla="*/ 4436691 w 4436691"/>
                <a:gd name="connsiteY0" fmla="*/ 0 h 257442"/>
                <a:gd name="connsiteX1" fmla="*/ 4213655 w 4436691"/>
                <a:gd name="connsiteY1" fmla="*/ 257442 h 257442"/>
                <a:gd name="connsiteX2" fmla="*/ 0 w 4436691"/>
                <a:gd name="connsiteY2" fmla="*/ 257442 h 257442"/>
                <a:gd name="connsiteX3" fmla="*/ 0 w 4436691"/>
                <a:gd name="connsiteY3" fmla="*/ 0 h 257442"/>
                <a:gd name="connsiteX0" fmla="*/ 4436691 w 4436691"/>
                <a:gd name="connsiteY0" fmla="*/ 0 h 257442"/>
                <a:gd name="connsiteX1" fmla="*/ 4381970 w 4436691"/>
                <a:gd name="connsiteY1" fmla="*/ 257442 h 257442"/>
                <a:gd name="connsiteX2" fmla="*/ 0 w 4436691"/>
                <a:gd name="connsiteY2" fmla="*/ 257442 h 257442"/>
                <a:gd name="connsiteX3" fmla="*/ 0 w 4436691"/>
                <a:gd name="connsiteY3" fmla="*/ 0 h 257442"/>
                <a:gd name="connsiteX0" fmla="*/ 4436691 w 4436691"/>
                <a:gd name="connsiteY0" fmla="*/ 0 h 257442"/>
                <a:gd name="connsiteX1" fmla="*/ 4381970 w 4436691"/>
                <a:gd name="connsiteY1" fmla="*/ 257442 h 257442"/>
                <a:gd name="connsiteX2" fmla="*/ 0 w 4436691"/>
                <a:gd name="connsiteY2" fmla="*/ 257442 h 257442"/>
                <a:gd name="connsiteX3" fmla="*/ 0 w 4436691"/>
                <a:gd name="connsiteY3" fmla="*/ 0 h 257442"/>
                <a:gd name="connsiteX0" fmla="*/ 4436691 w 4436691"/>
                <a:gd name="connsiteY0" fmla="*/ 0 h 257442"/>
                <a:gd name="connsiteX1" fmla="*/ 4381970 w 4436691"/>
                <a:gd name="connsiteY1" fmla="*/ 257442 h 257442"/>
                <a:gd name="connsiteX2" fmla="*/ 0 w 4436691"/>
                <a:gd name="connsiteY2" fmla="*/ 257442 h 257442"/>
                <a:gd name="connsiteX3" fmla="*/ 0 w 4436691"/>
                <a:gd name="connsiteY3" fmla="*/ 0 h 257442"/>
                <a:gd name="connsiteX0" fmla="*/ 4605007 w 4605007"/>
                <a:gd name="connsiteY0" fmla="*/ 0 h 257442"/>
                <a:gd name="connsiteX1" fmla="*/ 4381970 w 4605007"/>
                <a:gd name="connsiteY1" fmla="*/ 257442 h 257442"/>
                <a:gd name="connsiteX2" fmla="*/ 0 w 4605007"/>
                <a:gd name="connsiteY2" fmla="*/ 257442 h 257442"/>
                <a:gd name="connsiteX3" fmla="*/ 0 w 4605007"/>
                <a:gd name="connsiteY3" fmla="*/ 0 h 257442"/>
                <a:gd name="connsiteX0" fmla="*/ 4605007 w 4605007"/>
                <a:gd name="connsiteY0" fmla="*/ 0 h 257442"/>
                <a:gd name="connsiteX1" fmla="*/ 4550286 w 4605007"/>
                <a:gd name="connsiteY1" fmla="*/ 257442 h 257442"/>
                <a:gd name="connsiteX2" fmla="*/ 0 w 4605007"/>
                <a:gd name="connsiteY2" fmla="*/ 257442 h 257442"/>
                <a:gd name="connsiteX3" fmla="*/ 0 w 4605007"/>
                <a:gd name="connsiteY3" fmla="*/ 0 h 257442"/>
                <a:gd name="connsiteX0" fmla="*/ 4605007 w 4605007"/>
                <a:gd name="connsiteY0" fmla="*/ 0 h 257442"/>
                <a:gd name="connsiteX1" fmla="*/ 4550286 w 4605007"/>
                <a:gd name="connsiteY1" fmla="*/ 257442 h 257442"/>
                <a:gd name="connsiteX2" fmla="*/ 0 w 4605007"/>
                <a:gd name="connsiteY2" fmla="*/ 257442 h 257442"/>
                <a:gd name="connsiteX3" fmla="*/ 0 w 4605007"/>
                <a:gd name="connsiteY3" fmla="*/ 0 h 257442"/>
                <a:gd name="connsiteX0" fmla="*/ 4605007 w 4605007"/>
                <a:gd name="connsiteY0" fmla="*/ 0 h 257442"/>
                <a:gd name="connsiteX1" fmla="*/ 4550286 w 4605007"/>
                <a:gd name="connsiteY1" fmla="*/ 257442 h 257442"/>
                <a:gd name="connsiteX2" fmla="*/ 0 w 4605007"/>
                <a:gd name="connsiteY2" fmla="*/ 257442 h 257442"/>
                <a:gd name="connsiteX3" fmla="*/ 0 w 4605007"/>
                <a:gd name="connsiteY3" fmla="*/ 0 h 257442"/>
                <a:gd name="connsiteX0" fmla="*/ 4846868 w 4846868"/>
                <a:gd name="connsiteY0" fmla="*/ 0 h 257442"/>
                <a:gd name="connsiteX1" fmla="*/ 4550286 w 4846868"/>
                <a:gd name="connsiteY1" fmla="*/ 257442 h 257442"/>
                <a:gd name="connsiteX2" fmla="*/ 0 w 4846868"/>
                <a:gd name="connsiteY2" fmla="*/ 257442 h 257442"/>
                <a:gd name="connsiteX3" fmla="*/ 0 w 4846868"/>
                <a:gd name="connsiteY3" fmla="*/ 0 h 257442"/>
                <a:gd name="connsiteX0" fmla="*/ 4846868 w 4846868"/>
                <a:gd name="connsiteY0" fmla="*/ 0 h 257442"/>
                <a:gd name="connsiteX1" fmla="*/ 4792146 w 4846868"/>
                <a:gd name="connsiteY1" fmla="*/ 257442 h 257442"/>
                <a:gd name="connsiteX2" fmla="*/ 0 w 4846868"/>
                <a:gd name="connsiteY2" fmla="*/ 257442 h 257442"/>
                <a:gd name="connsiteX3" fmla="*/ 0 w 4846868"/>
                <a:gd name="connsiteY3" fmla="*/ 0 h 257442"/>
                <a:gd name="connsiteX0" fmla="*/ 4846869 w 4846869"/>
                <a:gd name="connsiteY0" fmla="*/ 0 h 257442"/>
                <a:gd name="connsiteX1" fmla="*/ 4792147 w 4846869"/>
                <a:gd name="connsiteY1" fmla="*/ 257442 h 257442"/>
                <a:gd name="connsiteX2" fmla="*/ 0 w 4846869"/>
                <a:gd name="connsiteY2" fmla="*/ 257442 h 257442"/>
                <a:gd name="connsiteX3" fmla="*/ 1 w 4846869"/>
                <a:gd name="connsiteY3" fmla="*/ 0 h 257442"/>
                <a:gd name="connsiteX0" fmla="*/ 4846869 w 4846869"/>
                <a:gd name="connsiteY0" fmla="*/ 0 h 257442"/>
                <a:gd name="connsiteX1" fmla="*/ 4792147 w 4846869"/>
                <a:gd name="connsiteY1" fmla="*/ 257442 h 257442"/>
                <a:gd name="connsiteX2" fmla="*/ 0 w 4846869"/>
                <a:gd name="connsiteY2" fmla="*/ 257442 h 257442"/>
                <a:gd name="connsiteX3" fmla="*/ 1 w 4846869"/>
                <a:gd name="connsiteY3" fmla="*/ 0 h 257442"/>
                <a:gd name="connsiteX0" fmla="*/ 5032817 w 5032817"/>
                <a:gd name="connsiteY0" fmla="*/ 0 h 257442"/>
                <a:gd name="connsiteX1" fmla="*/ 4792147 w 5032817"/>
                <a:gd name="connsiteY1" fmla="*/ 257442 h 257442"/>
                <a:gd name="connsiteX2" fmla="*/ 0 w 5032817"/>
                <a:gd name="connsiteY2" fmla="*/ 257442 h 257442"/>
                <a:gd name="connsiteX3" fmla="*/ 1 w 5032817"/>
                <a:gd name="connsiteY3" fmla="*/ 0 h 257442"/>
                <a:gd name="connsiteX0" fmla="*/ 5032817 w 5032817"/>
                <a:gd name="connsiteY0" fmla="*/ 0 h 257442"/>
                <a:gd name="connsiteX1" fmla="*/ 4978096 w 5032817"/>
                <a:gd name="connsiteY1" fmla="*/ 257442 h 257442"/>
                <a:gd name="connsiteX2" fmla="*/ 0 w 5032817"/>
                <a:gd name="connsiteY2" fmla="*/ 257442 h 257442"/>
                <a:gd name="connsiteX3" fmla="*/ 1 w 5032817"/>
                <a:gd name="connsiteY3" fmla="*/ 0 h 257442"/>
                <a:gd name="connsiteX0" fmla="*/ 5032816 w 5032816"/>
                <a:gd name="connsiteY0" fmla="*/ 0 h 257442"/>
                <a:gd name="connsiteX1" fmla="*/ 4978095 w 5032816"/>
                <a:gd name="connsiteY1" fmla="*/ 257442 h 257442"/>
                <a:gd name="connsiteX2" fmla="*/ 0 w 5032816"/>
                <a:gd name="connsiteY2" fmla="*/ 257442 h 257442"/>
                <a:gd name="connsiteX3" fmla="*/ 0 w 5032816"/>
                <a:gd name="connsiteY3" fmla="*/ 0 h 257442"/>
                <a:gd name="connsiteX0" fmla="*/ 5032817 w 5032817"/>
                <a:gd name="connsiteY0" fmla="*/ 0 h 257442"/>
                <a:gd name="connsiteX1" fmla="*/ 4978096 w 5032817"/>
                <a:gd name="connsiteY1" fmla="*/ 257442 h 257442"/>
                <a:gd name="connsiteX2" fmla="*/ 1 w 5032817"/>
                <a:gd name="connsiteY2" fmla="*/ 257442 h 257442"/>
                <a:gd name="connsiteX3" fmla="*/ 0 w 5032817"/>
                <a:gd name="connsiteY3" fmla="*/ 0 h 257442"/>
                <a:gd name="connsiteX0" fmla="*/ 5201132 w 5201132"/>
                <a:gd name="connsiteY0" fmla="*/ 0 h 257442"/>
                <a:gd name="connsiteX1" fmla="*/ 4978096 w 5201132"/>
                <a:gd name="connsiteY1" fmla="*/ 257442 h 257442"/>
                <a:gd name="connsiteX2" fmla="*/ 1 w 5201132"/>
                <a:gd name="connsiteY2" fmla="*/ 257442 h 257442"/>
                <a:gd name="connsiteX3" fmla="*/ 0 w 5201132"/>
                <a:gd name="connsiteY3" fmla="*/ 0 h 257442"/>
                <a:gd name="connsiteX0" fmla="*/ 5201132 w 5201132"/>
                <a:gd name="connsiteY0" fmla="*/ 0 h 257442"/>
                <a:gd name="connsiteX1" fmla="*/ 5146410 w 5201132"/>
                <a:gd name="connsiteY1" fmla="*/ 257442 h 257442"/>
                <a:gd name="connsiteX2" fmla="*/ 1 w 5201132"/>
                <a:gd name="connsiteY2" fmla="*/ 257442 h 257442"/>
                <a:gd name="connsiteX3" fmla="*/ 0 w 5201132"/>
                <a:gd name="connsiteY3" fmla="*/ 0 h 257442"/>
                <a:gd name="connsiteX0" fmla="*/ 5201132 w 5201132"/>
                <a:gd name="connsiteY0" fmla="*/ 0 h 257442"/>
                <a:gd name="connsiteX1" fmla="*/ 5146410 w 5201132"/>
                <a:gd name="connsiteY1" fmla="*/ 257442 h 257442"/>
                <a:gd name="connsiteX2" fmla="*/ 0 w 5201132"/>
                <a:gd name="connsiteY2" fmla="*/ 257442 h 257442"/>
                <a:gd name="connsiteX3" fmla="*/ 0 w 5201132"/>
                <a:gd name="connsiteY3" fmla="*/ 0 h 257442"/>
                <a:gd name="connsiteX0" fmla="*/ 5201132 w 5201132"/>
                <a:gd name="connsiteY0" fmla="*/ 0 h 257442"/>
                <a:gd name="connsiteX1" fmla="*/ 5146410 w 5201132"/>
                <a:gd name="connsiteY1" fmla="*/ 257442 h 257442"/>
                <a:gd name="connsiteX2" fmla="*/ 0 w 5201132"/>
                <a:gd name="connsiteY2" fmla="*/ 257442 h 257442"/>
                <a:gd name="connsiteX3" fmla="*/ 0 w 5201132"/>
                <a:gd name="connsiteY3" fmla="*/ 0 h 257442"/>
                <a:gd name="connsiteX0" fmla="*/ 5494288 w 5494288"/>
                <a:gd name="connsiteY0" fmla="*/ 0 h 257442"/>
                <a:gd name="connsiteX1" fmla="*/ 5146410 w 5494288"/>
                <a:gd name="connsiteY1" fmla="*/ 257442 h 257442"/>
                <a:gd name="connsiteX2" fmla="*/ 0 w 5494288"/>
                <a:gd name="connsiteY2" fmla="*/ 257442 h 257442"/>
                <a:gd name="connsiteX3" fmla="*/ 0 w 5494288"/>
                <a:gd name="connsiteY3" fmla="*/ 0 h 257442"/>
                <a:gd name="connsiteX0" fmla="*/ 5494288 w 5494288"/>
                <a:gd name="connsiteY0" fmla="*/ 0 h 257442"/>
                <a:gd name="connsiteX1" fmla="*/ 5439567 w 5494288"/>
                <a:gd name="connsiteY1" fmla="*/ 257442 h 257442"/>
                <a:gd name="connsiteX2" fmla="*/ 0 w 5494288"/>
                <a:gd name="connsiteY2" fmla="*/ 257442 h 257442"/>
                <a:gd name="connsiteX3" fmla="*/ 0 w 5494288"/>
                <a:gd name="connsiteY3" fmla="*/ 0 h 257442"/>
                <a:gd name="connsiteX0" fmla="*/ 5494288 w 5494288"/>
                <a:gd name="connsiteY0" fmla="*/ 0 h 257442"/>
                <a:gd name="connsiteX1" fmla="*/ 5439567 w 5494288"/>
                <a:gd name="connsiteY1" fmla="*/ 257442 h 257442"/>
                <a:gd name="connsiteX2" fmla="*/ 0 w 5494288"/>
                <a:gd name="connsiteY2" fmla="*/ 257442 h 257442"/>
                <a:gd name="connsiteX3" fmla="*/ 0 w 5494288"/>
                <a:gd name="connsiteY3" fmla="*/ 0 h 257442"/>
                <a:gd name="connsiteX0" fmla="*/ 5494288 w 5494288"/>
                <a:gd name="connsiteY0" fmla="*/ 0 h 257442"/>
                <a:gd name="connsiteX1" fmla="*/ 5439567 w 5494288"/>
                <a:gd name="connsiteY1" fmla="*/ 257442 h 257442"/>
                <a:gd name="connsiteX2" fmla="*/ 0 w 5494288"/>
                <a:gd name="connsiteY2" fmla="*/ 257442 h 257442"/>
                <a:gd name="connsiteX3" fmla="*/ 0 w 5494288"/>
                <a:gd name="connsiteY3" fmla="*/ 0 h 257442"/>
                <a:gd name="connsiteX0" fmla="*/ 5654588 w 5654588"/>
                <a:gd name="connsiteY0" fmla="*/ 0 h 257442"/>
                <a:gd name="connsiteX1" fmla="*/ 5439567 w 5654588"/>
                <a:gd name="connsiteY1" fmla="*/ 257442 h 257442"/>
                <a:gd name="connsiteX2" fmla="*/ 0 w 5654588"/>
                <a:gd name="connsiteY2" fmla="*/ 257442 h 257442"/>
                <a:gd name="connsiteX3" fmla="*/ 0 w 5654588"/>
                <a:gd name="connsiteY3" fmla="*/ 0 h 257442"/>
                <a:gd name="connsiteX0" fmla="*/ 5654588 w 5654588"/>
                <a:gd name="connsiteY0" fmla="*/ 0 h 257442"/>
                <a:gd name="connsiteX1" fmla="*/ 5599867 w 5654588"/>
                <a:gd name="connsiteY1" fmla="*/ 257442 h 257442"/>
                <a:gd name="connsiteX2" fmla="*/ 0 w 5654588"/>
                <a:gd name="connsiteY2" fmla="*/ 257442 h 257442"/>
                <a:gd name="connsiteX3" fmla="*/ 0 w 5654588"/>
                <a:gd name="connsiteY3" fmla="*/ 0 h 257442"/>
                <a:gd name="connsiteX0" fmla="*/ 5654588 w 5654588"/>
                <a:gd name="connsiteY0" fmla="*/ 0 h 257442"/>
                <a:gd name="connsiteX1" fmla="*/ 5599867 w 5654588"/>
                <a:gd name="connsiteY1" fmla="*/ 257442 h 257442"/>
                <a:gd name="connsiteX2" fmla="*/ 0 w 5654588"/>
                <a:gd name="connsiteY2" fmla="*/ 257442 h 257442"/>
                <a:gd name="connsiteX3" fmla="*/ 0 w 5654588"/>
                <a:gd name="connsiteY3" fmla="*/ 0 h 257442"/>
                <a:gd name="connsiteX0" fmla="*/ 5654588 w 5654588"/>
                <a:gd name="connsiteY0" fmla="*/ 0 h 257442"/>
                <a:gd name="connsiteX1" fmla="*/ 5599867 w 5654588"/>
                <a:gd name="connsiteY1" fmla="*/ 257442 h 257442"/>
                <a:gd name="connsiteX2" fmla="*/ 0 w 5654588"/>
                <a:gd name="connsiteY2" fmla="*/ 257442 h 257442"/>
                <a:gd name="connsiteX3" fmla="*/ 0 w 5654588"/>
                <a:gd name="connsiteY3" fmla="*/ 0 h 257442"/>
                <a:gd name="connsiteX0" fmla="*/ 5822904 w 5822904"/>
                <a:gd name="connsiteY0" fmla="*/ 0 h 257442"/>
                <a:gd name="connsiteX1" fmla="*/ 5599867 w 5822904"/>
                <a:gd name="connsiteY1" fmla="*/ 257442 h 257442"/>
                <a:gd name="connsiteX2" fmla="*/ 0 w 5822904"/>
                <a:gd name="connsiteY2" fmla="*/ 257442 h 257442"/>
                <a:gd name="connsiteX3" fmla="*/ 0 w 5822904"/>
                <a:gd name="connsiteY3" fmla="*/ 0 h 257442"/>
                <a:gd name="connsiteX0" fmla="*/ 5822904 w 5822904"/>
                <a:gd name="connsiteY0" fmla="*/ 0 h 257442"/>
                <a:gd name="connsiteX1" fmla="*/ 5768183 w 5822904"/>
                <a:gd name="connsiteY1" fmla="*/ 257442 h 257442"/>
                <a:gd name="connsiteX2" fmla="*/ 0 w 5822904"/>
                <a:gd name="connsiteY2" fmla="*/ 257442 h 257442"/>
                <a:gd name="connsiteX3" fmla="*/ 0 w 5822904"/>
                <a:gd name="connsiteY3" fmla="*/ 0 h 257442"/>
                <a:gd name="connsiteX0" fmla="*/ 5822904 w 5822904"/>
                <a:gd name="connsiteY0" fmla="*/ 0 h 257442"/>
                <a:gd name="connsiteX1" fmla="*/ 5768183 w 5822904"/>
                <a:gd name="connsiteY1" fmla="*/ 257442 h 257442"/>
                <a:gd name="connsiteX2" fmla="*/ 0 w 5822904"/>
                <a:gd name="connsiteY2" fmla="*/ 257442 h 257442"/>
                <a:gd name="connsiteX3" fmla="*/ 0 w 5822904"/>
                <a:gd name="connsiteY3" fmla="*/ 0 h 257442"/>
                <a:gd name="connsiteX0" fmla="*/ 5822904 w 5822904"/>
                <a:gd name="connsiteY0" fmla="*/ 0 h 257442"/>
                <a:gd name="connsiteX1" fmla="*/ 5768183 w 5822904"/>
                <a:gd name="connsiteY1" fmla="*/ 257442 h 257442"/>
                <a:gd name="connsiteX2" fmla="*/ 0 w 5822904"/>
                <a:gd name="connsiteY2" fmla="*/ 257442 h 257442"/>
                <a:gd name="connsiteX3" fmla="*/ 0 w 5822904"/>
                <a:gd name="connsiteY3" fmla="*/ 0 h 257442"/>
                <a:gd name="connsiteX0" fmla="*/ 5983204 w 5983204"/>
                <a:gd name="connsiteY0" fmla="*/ 0 h 257442"/>
                <a:gd name="connsiteX1" fmla="*/ 5768183 w 5983204"/>
                <a:gd name="connsiteY1" fmla="*/ 257442 h 257442"/>
                <a:gd name="connsiteX2" fmla="*/ 0 w 5983204"/>
                <a:gd name="connsiteY2" fmla="*/ 257442 h 257442"/>
                <a:gd name="connsiteX3" fmla="*/ 0 w 5983204"/>
                <a:gd name="connsiteY3" fmla="*/ 0 h 257442"/>
                <a:gd name="connsiteX0" fmla="*/ 5983204 w 5983204"/>
                <a:gd name="connsiteY0" fmla="*/ 0 h 257442"/>
                <a:gd name="connsiteX1" fmla="*/ 5928483 w 5983204"/>
                <a:gd name="connsiteY1" fmla="*/ 257442 h 257442"/>
                <a:gd name="connsiteX2" fmla="*/ 0 w 5983204"/>
                <a:gd name="connsiteY2" fmla="*/ 257442 h 257442"/>
                <a:gd name="connsiteX3" fmla="*/ 0 w 5983204"/>
                <a:gd name="connsiteY3" fmla="*/ 0 h 257442"/>
                <a:gd name="connsiteX0" fmla="*/ 5983204 w 5983204"/>
                <a:gd name="connsiteY0" fmla="*/ 0 h 257442"/>
                <a:gd name="connsiteX1" fmla="*/ 5928483 w 5983204"/>
                <a:gd name="connsiteY1" fmla="*/ 257442 h 257442"/>
                <a:gd name="connsiteX2" fmla="*/ 0 w 5983204"/>
                <a:gd name="connsiteY2" fmla="*/ 257442 h 257442"/>
                <a:gd name="connsiteX3" fmla="*/ 0 w 5983204"/>
                <a:gd name="connsiteY3" fmla="*/ 0 h 257442"/>
                <a:gd name="connsiteX0" fmla="*/ 5983204 w 5983204"/>
                <a:gd name="connsiteY0" fmla="*/ 0 h 257442"/>
                <a:gd name="connsiteX1" fmla="*/ 5928483 w 5983204"/>
                <a:gd name="connsiteY1" fmla="*/ 257442 h 257442"/>
                <a:gd name="connsiteX2" fmla="*/ 0 w 5983204"/>
                <a:gd name="connsiteY2" fmla="*/ 257442 h 257442"/>
                <a:gd name="connsiteX3" fmla="*/ 0 w 5983204"/>
                <a:gd name="connsiteY3" fmla="*/ 0 h 257442"/>
              </a:gdLst>
              <a:ahLst/>
              <a:cxnLst>
                <a:cxn ang="0">
                  <a:pos x="connsiteX0" y="connsiteY0"/>
                </a:cxn>
                <a:cxn ang="0">
                  <a:pos x="connsiteX1" y="connsiteY1"/>
                </a:cxn>
                <a:cxn ang="0">
                  <a:pos x="connsiteX2" y="connsiteY2"/>
                </a:cxn>
                <a:cxn ang="0">
                  <a:pos x="connsiteX3" y="connsiteY3"/>
                </a:cxn>
              </a:cxnLst>
              <a:rect l="l" t="t" r="r" b="b"/>
              <a:pathLst>
                <a:path w="5983204" h="257442">
                  <a:moveTo>
                    <a:pt x="5983204" y="0"/>
                  </a:moveTo>
                  <a:lnTo>
                    <a:pt x="5928483"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3" name="btfpRunningAgenda1LevelTextLeft708354">
              <a:extLst>
                <a:ext uri="{FF2B5EF4-FFF2-40B4-BE49-F238E27FC236}">
                  <a16:creationId xmlns:a16="http://schemas.microsoft.com/office/drawing/2014/main" id="{F8C4EFD6-049A-4B7B-BB2A-CE5E3F42017E}"/>
                </a:ext>
              </a:extLst>
            </p:cNvPr>
            <p:cNvSpPr txBox="1"/>
            <p:nvPr/>
          </p:nvSpPr>
          <p:spPr bwMode="gray">
            <a:xfrm>
              <a:off x="0" y="876300"/>
              <a:ext cx="592848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Industry | understand what matters</a:t>
              </a:r>
            </a:p>
          </p:txBody>
        </p:sp>
      </p:grpSp>
      <p:pic>
        <p:nvPicPr>
          <p:cNvPr id="47" name="Picture 46">
            <a:extLst>
              <a:ext uri="{FF2B5EF4-FFF2-40B4-BE49-F238E27FC236}">
                <a16:creationId xmlns:a16="http://schemas.microsoft.com/office/drawing/2014/main" id="{5A373421-9481-477A-95C4-8AC97F0C6E58}"/>
              </a:ext>
            </a:extLst>
          </p:cNvPr>
          <p:cNvPicPr>
            <a:picLocks noChangeAspect="1"/>
          </p:cNvPicPr>
          <p:nvPr/>
        </p:nvPicPr>
        <p:blipFill>
          <a:blip r:embed="rId9"/>
          <a:stretch>
            <a:fillRect/>
          </a:stretch>
        </p:blipFill>
        <p:spPr>
          <a:xfrm>
            <a:off x="1414735" y="1654042"/>
            <a:ext cx="3358433" cy="3860207"/>
          </a:xfrm>
          <a:prstGeom prst="rect">
            <a:avLst/>
          </a:prstGeom>
          <a:ln>
            <a:solidFill>
              <a:schemeClr val="tx2"/>
            </a:solidFill>
          </a:ln>
        </p:spPr>
      </p:pic>
      <p:pic>
        <p:nvPicPr>
          <p:cNvPr id="20" name="Picture 19">
            <a:extLst>
              <a:ext uri="{FF2B5EF4-FFF2-40B4-BE49-F238E27FC236}">
                <a16:creationId xmlns:a16="http://schemas.microsoft.com/office/drawing/2014/main" id="{D6694740-0831-4281-8ABE-7D30FE0AD3FA}"/>
              </a:ext>
            </a:extLst>
          </p:cNvPr>
          <p:cNvPicPr>
            <a:picLocks noChangeAspect="1"/>
          </p:cNvPicPr>
          <p:nvPr/>
        </p:nvPicPr>
        <p:blipFill>
          <a:blip r:embed="rId10"/>
          <a:stretch>
            <a:fillRect/>
          </a:stretch>
        </p:blipFill>
        <p:spPr>
          <a:xfrm>
            <a:off x="6361510" y="1799483"/>
            <a:ext cx="5495528" cy="3260259"/>
          </a:xfrm>
          <a:prstGeom prst="rect">
            <a:avLst/>
          </a:prstGeom>
          <a:ln>
            <a:solidFill>
              <a:schemeClr val="tx2"/>
            </a:solidFill>
          </a:ln>
        </p:spPr>
      </p:pic>
    </p:spTree>
    <p:custDataLst>
      <p:tags r:id="rId1"/>
    </p:custDataLst>
    <p:extLst>
      <p:ext uri="{BB962C8B-B14F-4D97-AF65-F5344CB8AC3E}">
        <p14:creationId xmlns:p14="http://schemas.microsoft.com/office/powerpoint/2010/main" val="54057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btfpColumnIndicatorGroup2">
            <a:extLst>
              <a:ext uri="{FF2B5EF4-FFF2-40B4-BE49-F238E27FC236}">
                <a16:creationId xmlns:a16="http://schemas.microsoft.com/office/drawing/2014/main" id="{20C2AB72-039A-4CFD-AF83-356BC78D1369}"/>
              </a:ext>
            </a:extLst>
          </p:cNvPr>
          <p:cNvGrpSpPr/>
          <p:nvPr/>
        </p:nvGrpSpPr>
        <p:grpSpPr>
          <a:xfrm>
            <a:off x="0" y="6926580"/>
            <a:ext cx="12192000" cy="137160"/>
            <a:chOff x="0" y="6926580"/>
            <a:chExt cx="12192000" cy="137160"/>
          </a:xfrm>
        </p:grpSpPr>
        <p:sp>
          <p:nvSpPr>
            <p:cNvPr id="16" name="btfpColumnGapBlocker314820">
              <a:extLst>
                <a:ext uri="{FF2B5EF4-FFF2-40B4-BE49-F238E27FC236}">
                  <a16:creationId xmlns:a16="http://schemas.microsoft.com/office/drawing/2014/main" id="{158835F1-6CAB-4369-AE2F-89FEC07BC97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3" name="btfpColumnGapBlocker928759">
              <a:extLst>
                <a:ext uri="{FF2B5EF4-FFF2-40B4-BE49-F238E27FC236}">
                  <a16:creationId xmlns:a16="http://schemas.microsoft.com/office/drawing/2014/main" id="{C791A0AF-1282-4C88-88EF-2450B8E4EFD4}"/>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314826">
              <a:extLst>
                <a:ext uri="{FF2B5EF4-FFF2-40B4-BE49-F238E27FC236}">
                  <a16:creationId xmlns:a16="http://schemas.microsoft.com/office/drawing/2014/main" id="{68A36D8A-A1F5-4B66-A5A4-57153A37BDD9}"/>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371647">
              <a:extLst>
                <a:ext uri="{FF2B5EF4-FFF2-40B4-BE49-F238E27FC236}">
                  <a16:creationId xmlns:a16="http://schemas.microsoft.com/office/drawing/2014/main" id="{2F497B1D-1687-4C9D-83AA-36986D61C9ED}"/>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 name="btfpColumnGapBlocker600084">
              <a:extLst>
                <a:ext uri="{FF2B5EF4-FFF2-40B4-BE49-F238E27FC236}">
                  <a16:creationId xmlns:a16="http://schemas.microsoft.com/office/drawing/2014/main" id="{FD322701-E958-484A-9D0C-6BC9676D25F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322528">
              <a:extLst>
                <a:ext uri="{FF2B5EF4-FFF2-40B4-BE49-F238E27FC236}">
                  <a16:creationId xmlns:a16="http://schemas.microsoft.com/office/drawing/2014/main" id="{B64D0D3F-FCD7-46C0-942F-0A124A44E52C}"/>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11201">
              <a:extLst>
                <a:ext uri="{FF2B5EF4-FFF2-40B4-BE49-F238E27FC236}">
                  <a16:creationId xmlns:a16="http://schemas.microsoft.com/office/drawing/2014/main" id="{7FC1D3BA-F302-41E8-90D9-7ED528BE115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1" name="btfpColumnIndicatorGroup1">
            <a:extLst>
              <a:ext uri="{FF2B5EF4-FFF2-40B4-BE49-F238E27FC236}">
                <a16:creationId xmlns:a16="http://schemas.microsoft.com/office/drawing/2014/main" id="{5741A11B-54BE-4C01-898D-89272EB09D29}"/>
              </a:ext>
            </a:extLst>
          </p:cNvPr>
          <p:cNvGrpSpPr/>
          <p:nvPr/>
        </p:nvGrpSpPr>
        <p:grpSpPr>
          <a:xfrm>
            <a:off x="0" y="-205740"/>
            <a:ext cx="12192000" cy="137160"/>
            <a:chOff x="0" y="-205740"/>
            <a:chExt cx="12192000" cy="137160"/>
          </a:xfrm>
        </p:grpSpPr>
        <p:sp>
          <p:nvSpPr>
            <p:cNvPr id="14" name="btfpColumnGapBlocker671425">
              <a:extLst>
                <a:ext uri="{FF2B5EF4-FFF2-40B4-BE49-F238E27FC236}">
                  <a16:creationId xmlns:a16="http://schemas.microsoft.com/office/drawing/2014/main" id="{7497EDF2-B116-4C62-AD72-3921EF6E5EC1}"/>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160908">
              <a:extLst>
                <a:ext uri="{FF2B5EF4-FFF2-40B4-BE49-F238E27FC236}">
                  <a16:creationId xmlns:a16="http://schemas.microsoft.com/office/drawing/2014/main" id="{39CAC5C8-A490-4E9F-9EFE-127ADFCD0D29}"/>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658877">
              <a:extLst>
                <a:ext uri="{FF2B5EF4-FFF2-40B4-BE49-F238E27FC236}">
                  <a16:creationId xmlns:a16="http://schemas.microsoft.com/office/drawing/2014/main" id="{14D7D377-2242-4ABC-9F42-81734B4924BB}"/>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157373">
              <a:extLst>
                <a:ext uri="{FF2B5EF4-FFF2-40B4-BE49-F238E27FC236}">
                  <a16:creationId xmlns:a16="http://schemas.microsoft.com/office/drawing/2014/main" id="{60A57CF7-CB0B-4E6B-A36A-CD3D38AA92EF}"/>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 name="btfpColumnGapBlocker129389">
              <a:extLst>
                <a:ext uri="{FF2B5EF4-FFF2-40B4-BE49-F238E27FC236}">
                  <a16:creationId xmlns:a16="http://schemas.microsoft.com/office/drawing/2014/main" id="{761F5E5E-23FD-46BF-9F83-335AEF822B4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 name="btfpColumnIndicator285649">
              <a:extLst>
                <a:ext uri="{FF2B5EF4-FFF2-40B4-BE49-F238E27FC236}">
                  <a16:creationId xmlns:a16="http://schemas.microsoft.com/office/drawing/2014/main" id="{F06D939A-B07C-4F0F-9CC3-569A408AAA86}"/>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109400">
              <a:extLst>
                <a:ext uri="{FF2B5EF4-FFF2-40B4-BE49-F238E27FC236}">
                  <a16:creationId xmlns:a16="http://schemas.microsoft.com/office/drawing/2014/main" id="{70263E4F-F3B6-4143-B626-814A2672029D}"/>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63" name="Title 1">
            <a:extLst>
              <a:ext uri="{FF2B5EF4-FFF2-40B4-BE49-F238E27FC236}">
                <a16:creationId xmlns:a16="http://schemas.microsoft.com/office/drawing/2014/main" id="{B0208E4B-905F-442D-AA3F-D47E6E2A1532}"/>
              </a:ext>
            </a:extLst>
          </p:cNvPr>
          <p:cNvSpPr txBox="1">
            <a:spLocks/>
          </p:cNvSpPr>
          <p:nvPr/>
        </p:nvSpPr>
        <p:spPr>
          <a:xfrm>
            <a:off x="339725" y="-9779"/>
            <a:ext cx="11522075" cy="876687"/>
          </a:xfrm>
          <a:prstGeom prst="rect">
            <a:avLst/>
          </a:prstGeom>
        </p:spPr>
        <p:txBody>
          <a:bodyPr vert="horz" lIns="36000" tIns="36000" rIns="36000" bIns="72000" rtlCol="0" anchor="b">
            <a:noAutofit/>
          </a:bodyPr>
          <a:lst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a:lstStyle>
          <a:p>
            <a:pPr marL="0" indent="0"/>
            <a:r>
              <a:rPr lang="en-US" b="1" dirty="0"/>
              <a:t>Material issues – back-up | </a:t>
            </a:r>
            <a:r>
              <a:rPr lang="en-US" dirty="0"/>
              <a:t>Materiality assessment by Target and peers on key ESG focus areas (3/3)</a:t>
            </a:r>
          </a:p>
        </p:txBody>
      </p:sp>
      <p:grpSp>
        <p:nvGrpSpPr>
          <p:cNvPr id="29" name="btfpColumnHeaderBox645396">
            <a:extLst>
              <a:ext uri="{FF2B5EF4-FFF2-40B4-BE49-F238E27FC236}">
                <a16:creationId xmlns:a16="http://schemas.microsoft.com/office/drawing/2014/main" id="{699C0345-C2AA-4595-A2F1-2083A347C818}"/>
              </a:ext>
            </a:extLst>
          </p:cNvPr>
          <p:cNvGrpSpPr/>
          <p:nvPr>
            <p:custDataLst>
              <p:tags r:id="rId2"/>
            </p:custDataLst>
          </p:nvPr>
        </p:nvGrpSpPr>
        <p:grpSpPr>
          <a:xfrm>
            <a:off x="3348038" y="1270000"/>
            <a:ext cx="5495925" cy="318997"/>
            <a:chOff x="330200" y="1270000"/>
            <a:chExt cx="11531600" cy="318997"/>
          </a:xfrm>
        </p:grpSpPr>
        <p:sp>
          <p:nvSpPr>
            <p:cNvPr id="27" name="btfpColumnHeaderBoxText645396">
              <a:extLst>
                <a:ext uri="{FF2B5EF4-FFF2-40B4-BE49-F238E27FC236}">
                  <a16:creationId xmlns:a16="http://schemas.microsoft.com/office/drawing/2014/main" id="{965D7EF9-9969-4C93-8D0F-349F4BF841F0}"/>
                </a:ext>
              </a:extLst>
            </p:cNvPr>
            <p:cNvSpPr txBox="1"/>
            <p:nvPr/>
          </p:nvSpPr>
          <p:spPr bwMode="gray">
            <a:xfrm>
              <a:off x="330200" y="1270000"/>
              <a:ext cx="11531600" cy="31591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Peer 3 Materiality Assessment (2021)</a:t>
              </a:r>
            </a:p>
          </p:txBody>
        </p:sp>
        <p:cxnSp>
          <p:nvCxnSpPr>
            <p:cNvPr id="28" name="btfpColumnHeaderBoxLine645396">
              <a:extLst>
                <a:ext uri="{FF2B5EF4-FFF2-40B4-BE49-F238E27FC236}">
                  <a16:creationId xmlns:a16="http://schemas.microsoft.com/office/drawing/2014/main" id="{EECC7020-4FA5-4CAD-B8F0-37548AE40E41}"/>
                </a:ext>
              </a:extLst>
            </p:cNvPr>
            <p:cNvCxnSpPr/>
            <p:nvPr/>
          </p:nvCxnSpPr>
          <p:spPr bwMode="gray">
            <a:xfrm>
              <a:off x="330200" y="1588997"/>
              <a:ext cx="1153160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1" name="btfpConclusionArrow734234">
            <a:extLst>
              <a:ext uri="{FF2B5EF4-FFF2-40B4-BE49-F238E27FC236}">
                <a16:creationId xmlns:a16="http://schemas.microsoft.com/office/drawing/2014/main" id="{B457E329-4F11-453E-AB99-64F3394F97AB}"/>
              </a:ext>
            </a:extLst>
          </p:cNvPr>
          <p:cNvGrpSpPr/>
          <p:nvPr>
            <p:custDataLst>
              <p:tags r:id="rId3"/>
            </p:custDataLst>
          </p:nvPr>
        </p:nvGrpSpPr>
        <p:grpSpPr>
          <a:xfrm>
            <a:off x="3348236" y="5541471"/>
            <a:ext cx="5495528" cy="1009579"/>
            <a:chOff x="-711496" y="909638"/>
            <a:chExt cx="11531600" cy="1009579"/>
          </a:xfrm>
        </p:grpSpPr>
        <p:sp>
          <p:nvSpPr>
            <p:cNvPr id="42" name="btfpConclusionArrowText734234">
              <a:extLst>
                <a:ext uri="{FF2B5EF4-FFF2-40B4-BE49-F238E27FC236}">
                  <a16:creationId xmlns:a16="http://schemas.microsoft.com/office/drawing/2014/main" id="{7385BDF9-0A22-441E-8E60-E76831D94012}"/>
                </a:ext>
              </a:extLst>
            </p:cNvPr>
            <p:cNvSpPr txBox="1"/>
            <p:nvPr/>
          </p:nvSpPr>
          <p:spPr bwMode="gray">
            <a:xfrm>
              <a:off x="-711496" y="1270001"/>
              <a:ext cx="11531600" cy="649216"/>
            </a:xfrm>
            <a:prstGeom prst="rect">
              <a:avLst/>
            </a:prstGeom>
            <a:noFill/>
          </p:spPr>
          <p:txBody>
            <a:bodyPr vert="horz" wrap="square" lIns="36036" tIns="36036" rIns="36036" bIns="180181" rtlCol="0" anchor="ctr">
              <a:spAutoFit/>
            </a:bodyPr>
            <a:lstStyle/>
            <a:p>
              <a:pPr marL="0" indent="0" algn="ctr">
                <a:spcBef>
                  <a:spcPts val="0"/>
                </a:spcBef>
                <a:buNone/>
              </a:pPr>
              <a:r>
                <a:rPr lang="en-US" sz="1400" b="1">
                  <a:solidFill>
                    <a:srgbClr val="CC0000"/>
                  </a:solidFill>
                </a:rPr>
                <a:t>Peer 3 highlights emissions, diversity &amp; inclusion, data privacy &amp; security and business ethics as top material topics</a:t>
              </a:r>
            </a:p>
          </p:txBody>
        </p:sp>
        <p:sp>
          <p:nvSpPr>
            <p:cNvPr id="43" name="btfpConclusionArrowPointer734234">
              <a:extLst>
                <a:ext uri="{FF2B5EF4-FFF2-40B4-BE49-F238E27FC236}">
                  <a16:creationId xmlns:a16="http://schemas.microsoft.com/office/drawing/2014/main" id="{7049BF53-EE29-41EC-A4BB-7B4C82C25DA7}"/>
                </a:ext>
              </a:extLst>
            </p:cNvPr>
            <p:cNvSpPr/>
            <p:nvPr/>
          </p:nvSpPr>
          <p:spPr bwMode="gray">
            <a:xfrm>
              <a:off x="4146899" y="909638"/>
              <a:ext cx="1814809" cy="360362"/>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cxnSp>
          <p:nvCxnSpPr>
            <p:cNvPr id="44" name="btfpConclusionArrowLineLeft734234">
              <a:extLst>
                <a:ext uri="{FF2B5EF4-FFF2-40B4-BE49-F238E27FC236}">
                  <a16:creationId xmlns:a16="http://schemas.microsoft.com/office/drawing/2014/main" id="{9AED18A4-6220-465B-AE85-44B8ABBE346B}"/>
                </a:ext>
              </a:extLst>
            </p:cNvPr>
            <p:cNvCxnSpPr/>
            <p:nvPr/>
          </p:nvCxnSpPr>
          <p:spPr bwMode="gray">
            <a:xfrm>
              <a:off x="-711496" y="1149999"/>
              <a:ext cx="5039876"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45" name="btfpConclusionArrowLineRight734234">
              <a:extLst>
                <a:ext uri="{FF2B5EF4-FFF2-40B4-BE49-F238E27FC236}">
                  <a16:creationId xmlns:a16="http://schemas.microsoft.com/office/drawing/2014/main" id="{405B9462-7CEC-4A65-AEE3-4D8F0C7EBA10}"/>
                </a:ext>
              </a:extLst>
            </p:cNvPr>
            <p:cNvCxnSpPr/>
            <p:nvPr/>
          </p:nvCxnSpPr>
          <p:spPr bwMode="gray">
            <a:xfrm>
              <a:off x="5780228" y="1149999"/>
              <a:ext cx="5039876"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31" name="btfpRunningAgenda1Level708354">
            <a:extLst>
              <a:ext uri="{FF2B5EF4-FFF2-40B4-BE49-F238E27FC236}">
                <a16:creationId xmlns:a16="http://schemas.microsoft.com/office/drawing/2014/main" id="{E25E86B1-B2E8-4A58-82BE-4CBD4BAE20CF}"/>
              </a:ext>
            </a:extLst>
          </p:cNvPr>
          <p:cNvGrpSpPr/>
          <p:nvPr>
            <p:custDataLst>
              <p:tags r:id="rId4"/>
            </p:custDataLst>
          </p:nvPr>
        </p:nvGrpSpPr>
        <p:grpSpPr>
          <a:xfrm>
            <a:off x="0" y="944429"/>
            <a:ext cx="5983204" cy="257442"/>
            <a:chOff x="0" y="876300"/>
            <a:chExt cx="5983204" cy="257442"/>
          </a:xfrm>
        </p:grpSpPr>
        <p:sp>
          <p:nvSpPr>
            <p:cNvPr id="32" name="btfpRunningAgenda1LevelBarLeft708354">
              <a:extLst>
                <a:ext uri="{FF2B5EF4-FFF2-40B4-BE49-F238E27FC236}">
                  <a16:creationId xmlns:a16="http://schemas.microsoft.com/office/drawing/2014/main" id="{01FBB919-9036-4BA7-B067-2A53C1C91A10}"/>
                </a:ext>
              </a:extLst>
            </p:cNvPr>
            <p:cNvSpPr/>
            <p:nvPr/>
          </p:nvSpPr>
          <p:spPr bwMode="gray">
            <a:xfrm>
              <a:off x="0" y="876300"/>
              <a:ext cx="5983204" cy="257442"/>
            </a:xfrm>
            <a:custGeom>
              <a:avLst/>
              <a:gdLst>
                <a:gd name="connsiteX0" fmla="*/ 883475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883475 w 1816204"/>
                <a:gd name="connsiteY0" fmla="*/ 0 h 257442"/>
                <a:gd name="connsiteX1" fmla="*/ 828755 w 1816204"/>
                <a:gd name="connsiteY1" fmla="*/ 257442 h 257442"/>
                <a:gd name="connsiteX2" fmla="*/ 1816204 w 1816204"/>
                <a:gd name="connsiteY2" fmla="*/ 257442 h 257442"/>
                <a:gd name="connsiteX3" fmla="*/ 0 w 1816204"/>
                <a:gd name="connsiteY3" fmla="*/ 257442 h 257442"/>
                <a:gd name="connsiteX0" fmla="*/ 883475 w 883475"/>
                <a:gd name="connsiteY0" fmla="*/ 0 h 257442"/>
                <a:gd name="connsiteX1" fmla="*/ 828755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4 w 883474"/>
                <a:gd name="connsiteY1" fmla="*/ 257442 h 257442"/>
                <a:gd name="connsiteX2" fmla="*/ 0 w 883474"/>
                <a:gd name="connsiteY2" fmla="*/ 257442 h 257442"/>
                <a:gd name="connsiteX3" fmla="*/ 1 w 883474"/>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1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1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1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0 w 1051790"/>
                <a:gd name="connsiteY3" fmla="*/ 0 h 257442"/>
                <a:gd name="connsiteX0" fmla="*/ 1220106 w 1220106"/>
                <a:gd name="connsiteY0" fmla="*/ 0 h 257442"/>
                <a:gd name="connsiteX1" fmla="*/ 997069 w 1220106"/>
                <a:gd name="connsiteY1" fmla="*/ 257442 h 257442"/>
                <a:gd name="connsiteX2" fmla="*/ 0 w 1220106"/>
                <a:gd name="connsiteY2" fmla="*/ 257442 h 257442"/>
                <a:gd name="connsiteX3" fmla="*/ 0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0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0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0 w 1220106"/>
                <a:gd name="connsiteY3" fmla="*/ 0 h 257442"/>
                <a:gd name="connsiteX0" fmla="*/ 1388420 w 1388420"/>
                <a:gd name="connsiteY0" fmla="*/ 0 h 257442"/>
                <a:gd name="connsiteX1" fmla="*/ 1165385 w 1388420"/>
                <a:gd name="connsiteY1" fmla="*/ 257442 h 257442"/>
                <a:gd name="connsiteX2" fmla="*/ 0 w 1388420"/>
                <a:gd name="connsiteY2" fmla="*/ 257442 h 257442"/>
                <a:gd name="connsiteX3" fmla="*/ 0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0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0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0 w 1388420"/>
                <a:gd name="connsiteY3" fmla="*/ 0 h 257442"/>
                <a:gd name="connsiteX0" fmla="*/ 1548721 w 1548721"/>
                <a:gd name="connsiteY0" fmla="*/ 0 h 257442"/>
                <a:gd name="connsiteX1" fmla="*/ 1333699 w 1548721"/>
                <a:gd name="connsiteY1" fmla="*/ 257442 h 257442"/>
                <a:gd name="connsiteX2" fmla="*/ 0 w 1548721"/>
                <a:gd name="connsiteY2" fmla="*/ 257442 h 257442"/>
                <a:gd name="connsiteX3" fmla="*/ 0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0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0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0 w 1548721"/>
                <a:gd name="connsiteY3" fmla="*/ 0 h 257442"/>
                <a:gd name="connsiteX0" fmla="*/ 1869321 w 1869321"/>
                <a:gd name="connsiteY0" fmla="*/ 0 h 257442"/>
                <a:gd name="connsiteX1" fmla="*/ 1494000 w 1869321"/>
                <a:gd name="connsiteY1" fmla="*/ 257442 h 257442"/>
                <a:gd name="connsiteX2" fmla="*/ 0 w 1869321"/>
                <a:gd name="connsiteY2" fmla="*/ 257442 h 257442"/>
                <a:gd name="connsiteX3" fmla="*/ 0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0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0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0 w 1869321"/>
                <a:gd name="connsiteY3" fmla="*/ 0 h 257442"/>
                <a:gd name="connsiteX0" fmla="*/ 2122147 w 2122147"/>
                <a:gd name="connsiteY0" fmla="*/ 0 h 257442"/>
                <a:gd name="connsiteX1" fmla="*/ 1814600 w 2122147"/>
                <a:gd name="connsiteY1" fmla="*/ 257442 h 257442"/>
                <a:gd name="connsiteX2" fmla="*/ 0 w 2122147"/>
                <a:gd name="connsiteY2" fmla="*/ 257442 h 257442"/>
                <a:gd name="connsiteX3" fmla="*/ 0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0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0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0 w 2122147"/>
                <a:gd name="connsiteY3" fmla="*/ 0 h 257442"/>
                <a:gd name="connsiteX0" fmla="*/ 2324126 w 2324126"/>
                <a:gd name="connsiteY0" fmla="*/ 0 h 257442"/>
                <a:gd name="connsiteX1" fmla="*/ 2067426 w 2324126"/>
                <a:gd name="connsiteY1" fmla="*/ 257442 h 257442"/>
                <a:gd name="connsiteX2" fmla="*/ 0 w 2324126"/>
                <a:gd name="connsiteY2" fmla="*/ 257442 h 257442"/>
                <a:gd name="connsiteX3" fmla="*/ 0 w 2324126"/>
                <a:gd name="connsiteY3" fmla="*/ 0 h 257442"/>
                <a:gd name="connsiteX0" fmla="*/ 2324126 w 2324126"/>
                <a:gd name="connsiteY0" fmla="*/ 0 h 257442"/>
                <a:gd name="connsiteX1" fmla="*/ 2269404 w 2324126"/>
                <a:gd name="connsiteY1" fmla="*/ 257442 h 257442"/>
                <a:gd name="connsiteX2" fmla="*/ 0 w 2324126"/>
                <a:gd name="connsiteY2" fmla="*/ 257442 h 257442"/>
                <a:gd name="connsiteX3" fmla="*/ 0 w 2324126"/>
                <a:gd name="connsiteY3" fmla="*/ 0 h 257442"/>
                <a:gd name="connsiteX0" fmla="*/ 2324127 w 2324127"/>
                <a:gd name="connsiteY0" fmla="*/ 0 h 257442"/>
                <a:gd name="connsiteX1" fmla="*/ 2269405 w 2324127"/>
                <a:gd name="connsiteY1" fmla="*/ 257442 h 257442"/>
                <a:gd name="connsiteX2" fmla="*/ 0 w 2324127"/>
                <a:gd name="connsiteY2" fmla="*/ 257442 h 257442"/>
                <a:gd name="connsiteX3" fmla="*/ 1 w 2324127"/>
                <a:gd name="connsiteY3" fmla="*/ 0 h 257442"/>
                <a:gd name="connsiteX0" fmla="*/ 2324127 w 2324127"/>
                <a:gd name="connsiteY0" fmla="*/ 0 h 257442"/>
                <a:gd name="connsiteX1" fmla="*/ 2269405 w 2324127"/>
                <a:gd name="connsiteY1" fmla="*/ 257442 h 257442"/>
                <a:gd name="connsiteX2" fmla="*/ 0 w 2324127"/>
                <a:gd name="connsiteY2" fmla="*/ 257442 h 257442"/>
                <a:gd name="connsiteX3" fmla="*/ 1 w 2324127"/>
                <a:gd name="connsiteY3" fmla="*/ 0 h 257442"/>
                <a:gd name="connsiteX0" fmla="*/ 2492442 w 2492442"/>
                <a:gd name="connsiteY0" fmla="*/ 0 h 257442"/>
                <a:gd name="connsiteX1" fmla="*/ 2269405 w 2492442"/>
                <a:gd name="connsiteY1" fmla="*/ 257442 h 257442"/>
                <a:gd name="connsiteX2" fmla="*/ 0 w 2492442"/>
                <a:gd name="connsiteY2" fmla="*/ 257442 h 257442"/>
                <a:gd name="connsiteX3" fmla="*/ 1 w 2492442"/>
                <a:gd name="connsiteY3" fmla="*/ 0 h 257442"/>
                <a:gd name="connsiteX0" fmla="*/ 2492442 w 2492442"/>
                <a:gd name="connsiteY0" fmla="*/ 0 h 257442"/>
                <a:gd name="connsiteX1" fmla="*/ 2437720 w 2492442"/>
                <a:gd name="connsiteY1" fmla="*/ 257442 h 257442"/>
                <a:gd name="connsiteX2" fmla="*/ 0 w 2492442"/>
                <a:gd name="connsiteY2" fmla="*/ 257442 h 257442"/>
                <a:gd name="connsiteX3" fmla="*/ 1 w 2492442"/>
                <a:gd name="connsiteY3" fmla="*/ 0 h 257442"/>
                <a:gd name="connsiteX0" fmla="*/ 2492442 w 2492442"/>
                <a:gd name="connsiteY0" fmla="*/ 0 h 257442"/>
                <a:gd name="connsiteX1" fmla="*/ 2437720 w 2492442"/>
                <a:gd name="connsiteY1" fmla="*/ 257442 h 257442"/>
                <a:gd name="connsiteX2" fmla="*/ 0 w 2492442"/>
                <a:gd name="connsiteY2" fmla="*/ 257442 h 257442"/>
                <a:gd name="connsiteX3" fmla="*/ 1 w 2492442"/>
                <a:gd name="connsiteY3" fmla="*/ 0 h 257442"/>
                <a:gd name="connsiteX0" fmla="*/ 2492442 w 2492442"/>
                <a:gd name="connsiteY0" fmla="*/ 0 h 257442"/>
                <a:gd name="connsiteX1" fmla="*/ 2437720 w 2492442"/>
                <a:gd name="connsiteY1" fmla="*/ 257442 h 257442"/>
                <a:gd name="connsiteX2" fmla="*/ 0 w 2492442"/>
                <a:gd name="connsiteY2" fmla="*/ 257442 h 257442"/>
                <a:gd name="connsiteX3" fmla="*/ 0 w 2492442"/>
                <a:gd name="connsiteY3" fmla="*/ 0 h 257442"/>
                <a:gd name="connsiteX0" fmla="*/ 2660756 w 2660756"/>
                <a:gd name="connsiteY0" fmla="*/ 0 h 257442"/>
                <a:gd name="connsiteX1" fmla="*/ 2437720 w 2660756"/>
                <a:gd name="connsiteY1" fmla="*/ 257442 h 257442"/>
                <a:gd name="connsiteX2" fmla="*/ 0 w 2660756"/>
                <a:gd name="connsiteY2" fmla="*/ 257442 h 257442"/>
                <a:gd name="connsiteX3" fmla="*/ 0 w 2660756"/>
                <a:gd name="connsiteY3" fmla="*/ 0 h 257442"/>
                <a:gd name="connsiteX0" fmla="*/ 2660756 w 2660756"/>
                <a:gd name="connsiteY0" fmla="*/ 0 h 257442"/>
                <a:gd name="connsiteX1" fmla="*/ 2606035 w 2660756"/>
                <a:gd name="connsiteY1" fmla="*/ 257442 h 257442"/>
                <a:gd name="connsiteX2" fmla="*/ 0 w 2660756"/>
                <a:gd name="connsiteY2" fmla="*/ 257442 h 257442"/>
                <a:gd name="connsiteX3" fmla="*/ 0 w 2660756"/>
                <a:gd name="connsiteY3" fmla="*/ 0 h 257442"/>
                <a:gd name="connsiteX0" fmla="*/ 2660756 w 2660756"/>
                <a:gd name="connsiteY0" fmla="*/ 0 h 257442"/>
                <a:gd name="connsiteX1" fmla="*/ 2606035 w 2660756"/>
                <a:gd name="connsiteY1" fmla="*/ 257442 h 257442"/>
                <a:gd name="connsiteX2" fmla="*/ 0 w 2660756"/>
                <a:gd name="connsiteY2" fmla="*/ 257442 h 257442"/>
                <a:gd name="connsiteX3" fmla="*/ 0 w 2660756"/>
                <a:gd name="connsiteY3" fmla="*/ 0 h 257442"/>
                <a:gd name="connsiteX0" fmla="*/ 2660756 w 2660756"/>
                <a:gd name="connsiteY0" fmla="*/ 0 h 257442"/>
                <a:gd name="connsiteX1" fmla="*/ 2606035 w 2660756"/>
                <a:gd name="connsiteY1" fmla="*/ 257442 h 257442"/>
                <a:gd name="connsiteX2" fmla="*/ 0 w 2660756"/>
                <a:gd name="connsiteY2" fmla="*/ 257442 h 257442"/>
                <a:gd name="connsiteX3" fmla="*/ 0 w 2660756"/>
                <a:gd name="connsiteY3" fmla="*/ 0 h 257442"/>
                <a:gd name="connsiteX0" fmla="*/ 2829071 w 2829071"/>
                <a:gd name="connsiteY0" fmla="*/ 0 h 257442"/>
                <a:gd name="connsiteX1" fmla="*/ 2606035 w 2829071"/>
                <a:gd name="connsiteY1" fmla="*/ 257442 h 257442"/>
                <a:gd name="connsiteX2" fmla="*/ 0 w 2829071"/>
                <a:gd name="connsiteY2" fmla="*/ 257442 h 257442"/>
                <a:gd name="connsiteX3" fmla="*/ 0 w 2829071"/>
                <a:gd name="connsiteY3" fmla="*/ 0 h 257442"/>
                <a:gd name="connsiteX0" fmla="*/ 2829071 w 2829071"/>
                <a:gd name="connsiteY0" fmla="*/ 0 h 257442"/>
                <a:gd name="connsiteX1" fmla="*/ 2774350 w 2829071"/>
                <a:gd name="connsiteY1" fmla="*/ 257442 h 257442"/>
                <a:gd name="connsiteX2" fmla="*/ 0 w 2829071"/>
                <a:gd name="connsiteY2" fmla="*/ 257442 h 257442"/>
                <a:gd name="connsiteX3" fmla="*/ 0 w 2829071"/>
                <a:gd name="connsiteY3" fmla="*/ 0 h 257442"/>
                <a:gd name="connsiteX0" fmla="*/ 2829071 w 2829071"/>
                <a:gd name="connsiteY0" fmla="*/ 0 h 257442"/>
                <a:gd name="connsiteX1" fmla="*/ 2774350 w 2829071"/>
                <a:gd name="connsiteY1" fmla="*/ 257442 h 257442"/>
                <a:gd name="connsiteX2" fmla="*/ 0 w 2829071"/>
                <a:gd name="connsiteY2" fmla="*/ 257442 h 257442"/>
                <a:gd name="connsiteX3" fmla="*/ 0 w 2829071"/>
                <a:gd name="connsiteY3" fmla="*/ 0 h 257442"/>
                <a:gd name="connsiteX0" fmla="*/ 2829071 w 2829071"/>
                <a:gd name="connsiteY0" fmla="*/ 0 h 257442"/>
                <a:gd name="connsiteX1" fmla="*/ 2774350 w 2829071"/>
                <a:gd name="connsiteY1" fmla="*/ 257442 h 257442"/>
                <a:gd name="connsiteX2" fmla="*/ 0 w 2829071"/>
                <a:gd name="connsiteY2" fmla="*/ 257442 h 257442"/>
                <a:gd name="connsiteX3" fmla="*/ 0 w 2829071"/>
                <a:gd name="connsiteY3" fmla="*/ 0 h 257442"/>
                <a:gd name="connsiteX0" fmla="*/ 2989372 w 2989372"/>
                <a:gd name="connsiteY0" fmla="*/ 0 h 257442"/>
                <a:gd name="connsiteX1" fmla="*/ 2774350 w 2989372"/>
                <a:gd name="connsiteY1" fmla="*/ 257442 h 257442"/>
                <a:gd name="connsiteX2" fmla="*/ 0 w 2989372"/>
                <a:gd name="connsiteY2" fmla="*/ 257442 h 257442"/>
                <a:gd name="connsiteX3" fmla="*/ 0 w 2989372"/>
                <a:gd name="connsiteY3" fmla="*/ 0 h 257442"/>
                <a:gd name="connsiteX0" fmla="*/ 2989372 w 2989372"/>
                <a:gd name="connsiteY0" fmla="*/ 0 h 257442"/>
                <a:gd name="connsiteX1" fmla="*/ 2934650 w 2989372"/>
                <a:gd name="connsiteY1" fmla="*/ 257442 h 257442"/>
                <a:gd name="connsiteX2" fmla="*/ 0 w 2989372"/>
                <a:gd name="connsiteY2" fmla="*/ 257442 h 257442"/>
                <a:gd name="connsiteX3" fmla="*/ 0 w 2989372"/>
                <a:gd name="connsiteY3" fmla="*/ 0 h 257442"/>
                <a:gd name="connsiteX0" fmla="*/ 2989373 w 2989373"/>
                <a:gd name="connsiteY0" fmla="*/ 0 h 257442"/>
                <a:gd name="connsiteX1" fmla="*/ 2934651 w 2989373"/>
                <a:gd name="connsiteY1" fmla="*/ 257442 h 257442"/>
                <a:gd name="connsiteX2" fmla="*/ 0 w 2989373"/>
                <a:gd name="connsiteY2" fmla="*/ 257442 h 257442"/>
                <a:gd name="connsiteX3" fmla="*/ 1 w 2989373"/>
                <a:gd name="connsiteY3" fmla="*/ 0 h 257442"/>
                <a:gd name="connsiteX0" fmla="*/ 2989373 w 2989373"/>
                <a:gd name="connsiteY0" fmla="*/ 0 h 257442"/>
                <a:gd name="connsiteX1" fmla="*/ 2934651 w 2989373"/>
                <a:gd name="connsiteY1" fmla="*/ 257442 h 257442"/>
                <a:gd name="connsiteX2" fmla="*/ 0 w 2989373"/>
                <a:gd name="connsiteY2" fmla="*/ 257442 h 257442"/>
                <a:gd name="connsiteX3" fmla="*/ 1 w 2989373"/>
                <a:gd name="connsiteY3" fmla="*/ 0 h 257442"/>
                <a:gd name="connsiteX0" fmla="*/ 3157688 w 3157688"/>
                <a:gd name="connsiteY0" fmla="*/ 0 h 257442"/>
                <a:gd name="connsiteX1" fmla="*/ 2934651 w 3157688"/>
                <a:gd name="connsiteY1" fmla="*/ 257442 h 257442"/>
                <a:gd name="connsiteX2" fmla="*/ 0 w 3157688"/>
                <a:gd name="connsiteY2" fmla="*/ 257442 h 257442"/>
                <a:gd name="connsiteX3" fmla="*/ 1 w 3157688"/>
                <a:gd name="connsiteY3" fmla="*/ 0 h 257442"/>
                <a:gd name="connsiteX0" fmla="*/ 3157688 w 3157688"/>
                <a:gd name="connsiteY0" fmla="*/ 0 h 257442"/>
                <a:gd name="connsiteX1" fmla="*/ 3102966 w 3157688"/>
                <a:gd name="connsiteY1" fmla="*/ 257442 h 257442"/>
                <a:gd name="connsiteX2" fmla="*/ 0 w 3157688"/>
                <a:gd name="connsiteY2" fmla="*/ 257442 h 257442"/>
                <a:gd name="connsiteX3" fmla="*/ 1 w 3157688"/>
                <a:gd name="connsiteY3" fmla="*/ 0 h 257442"/>
                <a:gd name="connsiteX0" fmla="*/ 3157688 w 3157688"/>
                <a:gd name="connsiteY0" fmla="*/ 0 h 257442"/>
                <a:gd name="connsiteX1" fmla="*/ 3102966 w 3157688"/>
                <a:gd name="connsiteY1" fmla="*/ 257442 h 257442"/>
                <a:gd name="connsiteX2" fmla="*/ 0 w 3157688"/>
                <a:gd name="connsiteY2" fmla="*/ 257442 h 257442"/>
                <a:gd name="connsiteX3" fmla="*/ 1 w 3157688"/>
                <a:gd name="connsiteY3" fmla="*/ 0 h 257442"/>
                <a:gd name="connsiteX0" fmla="*/ 3157688 w 3157688"/>
                <a:gd name="connsiteY0" fmla="*/ 0 h 257442"/>
                <a:gd name="connsiteX1" fmla="*/ 3102966 w 3157688"/>
                <a:gd name="connsiteY1" fmla="*/ 257442 h 257442"/>
                <a:gd name="connsiteX2" fmla="*/ 0 w 3157688"/>
                <a:gd name="connsiteY2" fmla="*/ 257442 h 257442"/>
                <a:gd name="connsiteX3" fmla="*/ 0 w 3157688"/>
                <a:gd name="connsiteY3" fmla="*/ 0 h 257442"/>
                <a:gd name="connsiteX0" fmla="*/ 3317988 w 3317988"/>
                <a:gd name="connsiteY0" fmla="*/ 0 h 257442"/>
                <a:gd name="connsiteX1" fmla="*/ 3102966 w 3317988"/>
                <a:gd name="connsiteY1" fmla="*/ 257442 h 257442"/>
                <a:gd name="connsiteX2" fmla="*/ 0 w 3317988"/>
                <a:gd name="connsiteY2" fmla="*/ 257442 h 257442"/>
                <a:gd name="connsiteX3" fmla="*/ 0 w 3317988"/>
                <a:gd name="connsiteY3" fmla="*/ 0 h 257442"/>
                <a:gd name="connsiteX0" fmla="*/ 3317988 w 3317988"/>
                <a:gd name="connsiteY0" fmla="*/ 0 h 257442"/>
                <a:gd name="connsiteX1" fmla="*/ 3263267 w 3317988"/>
                <a:gd name="connsiteY1" fmla="*/ 257442 h 257442"/>
                <a:gd name="connsiteX2" fmla="*/ 0 w 3317988"/>
                <a:gd name="connsiteY2" fmla="*/ 257442 h 257442"/>
                <a:gd name="connsiteX3" fmla="*/ 0 w 3317988"/>
                <a:gd name="connsiteY3" fmla="*/ 0 h 257442"/>
                <a:gd name="connsiteX0" fmla="*/ 3317988 w 3317988"/>
                <a:gd name="connsiteY0" fmla="*/ 0 h 257442"/>
                <a:gd name="connsiteX1" fmla="*/ 3263267 w 3317988"/>
                <a:gd name="connsiteY1" fmla="*/ 257442 h 257442"/>
                <a:gd name="connsiteX2" fmla="*/ 0 w 3317988"/>
                <a:gd name="connsiteY2" fmla="*/ 257442 h 257442"/>
                <a:gd name="connsiteX3" fmla="*/ 0 w 3317988"/>
                <a:gd name="connsiteY3" fmla="*/ 0 h 257442"/>
                <a:gd name="connsiteX0" fmla="*/ 3317988 w 3317988"/>
                <a:gd name="connsiteY0" fmla="*/ 0 h 257442"/>
                <a:gd name="connsiteX1" fmla="*/ 3263267 w 3317988"/>
                <a:gd name="connsiteY1" fmla="*/ 257442 h 257442"/>
                <a:gd name="connsiteX2" fmla="*/ 0 w 3317988"/>
                <a:gd name="connsiteY2" fmla="*/ 257442 h 257442"/>
                <a:gd name="connsiteX3" fmla="*/ 0 w 3317988"/>
                <a:gd name="connsiteY3" fmla="*/ 0 h 257442"/>
                <a:gd name="connsiteX0" fmla="*/ 3627175 w 3627175"/>
                <a:gd name="connsiteY0" fmla="*/ 0 h 257442"/>
                <a:gd name="connsiteX1" fmla="*/ 3263267 w 3627175"/>
                <a:gd name="connsiteY1" fmla="*/ 257442 h 257442"/>
                <a:gd name="connsiteX2" fmla="*/ 0 w 3627175"/>
                <a:gd name="connsiteY2" fmla="*/ 257442 h 257442"/>
                <a:gd name="connsiteX3" fmla="*/ 0 w 3627175"/>
                <a:gd name="connsiteY3" fmla="*/ 0 h 257442"/>
                <a:gd name="connsiteX0" fmla="*/ 3627175 w 3627175"/>
                <a:gd name="connsiteY0" fmla="*/ 0 h 257442"/>
                <a:gd name="connsiteX1" fmla="*/ 3572454 w 3627175"/>
                <a:gd name="connsiteY1" fmla="*/ 257442 h 257442"/>
                <a:gd name="connsiteX2" fmla="*/ 0 w 3627175"/>
                <a:gd name="connsiteY2" fmla="*/ 257442 h 257442"/>
                <a:gd name="connsiteX3" fmla="*/ 0 w 3627175"/>
                <a:gd name="connsiteY3" fmla="*/ 0 h 257442"/>
                <a:gd name="connsiteX0" fmla="*/ 3627175 w 3627175"/>
                <a:gd name="connsiteY0" fmla="*/ 0 h 257442"/>
                <a:gd name="connsiteX1" fmla="*/ 3572454 w 3627175"/>
                <a:gd name="connsiteY1" fmla="*/ 257442 h 257442"/>
                <a:gd name="connsiteX2" fmla="*/ 0 w 3627175"/>
                <a:gd name="connsiteY2" fmla="*/ 257442 h 257442"/>
                <a:gd name="connsiteX3" fmla="*/ 0 w 3627175"/>
                <a:gd name="connsiteY3" fmla="*/ 0 h 257442"/>
                <a:gd name="connsiteX0" fmla="*/ 3627175 w 3627175"/>
                <a:gd name="connsiteY0" fmla="*/ 0 h 257442"/>
                <a:gd name="connsiteX1" fmla="*/ 3572454 w 3627175"/>
                <a:gd name="connsiteY1" fmla="*/ 257442 h 257442"/>
                <a:gd name="connsiteX2" fmla="*/ 0 w 3627175"/>
                <a:gd name="connsiteY2" fmla="*/ 257442 h 257442"/>
                <a:gd name="connsiteX3" fmla="*/ 0 w 3627175"/>
                <a:gd name="connsiteY3" fmla="*/ 0 h 257442"/>
                <a:gd name="connsiteX0" fmla="*/ 3795490 w 3795490"/>
                <a:gd name="connsiteY0" fmla="*/ 0 h 257442"/>
                <a:gd name="connsiteX1" fmla="*/ 3572454 w 3795490"/>
                <a:gd name="connsiteY1" fmla="*/ 257442 h 257442"/>
                <a:gd name="connsiteX2" fmla="*/ 0 w 3795490"/>
                <a:gd name="connsiteY2" fmla="*/ 257442 h 257442"/>
                <a:gd name="connsiteX3" fmla="*/ 0 w 3795490"/>
                <a:gd name="connsiteY3" fmla="*/ 0 h 257442"/>
                <a:gd name="connsiteX0" fmla="*/ 3795490 w 3795490"/>
                <a:gd name="connsiteY0" fmla="*/ 0 h 257442"/>
                <a:gd name="connsiteX1" fmla="*/ 3740768 w 3795490"/>
                <a:gd name="connsiteY1" fmla="*/ 257442 h 257442"/>
                <a:gd name="connsiteX2" fmla="*/ 0 w 3795490"/>
                <a:gd name="connsiteY2" fmla="*/ 257442 h 257442"/>
                <a:gd name="connsiteX3" fmla="*/ 0 w 3795490"/>
                <a:gd name="connsiteY3" fmla="*/ 0 h 257442"/>
                <a:gd name="connsiteX0" fmla="*/ 3795491 w 3795491"/>
                <a:gd name="connsiteY0" fmla="*/ 0 h 257442"/>
                <a:gd name="connsiteX1" fmla="*/ 3740769 w 3795491"/>
                <a:gd name="connsiteY1" fmla="*/ 257442 h 257442"/>
                <a:gd name="connsiteX2" fmla="*/ 0 w 3795491"/>
                <a:gd name="connsiteY2" fmla="*/ 257442 h 257442"/>
                <a:gd name="connsiteX3" fmla="*/ 1 w 3795491"/>
                <a:gd name="connsiteY3" fmla="*/ 0 h 257442"/>
                <a:gd name="connsiteX0" fmla="*/ 3795491 w 3795491"/>
                <a:gd name="connsiteY0" fmla="*/ 0 h 257442"/>
                <a:gd name="connsiteX1" fmla="*/ 3740769 w 3795491"/>
                <a:gd name="connsiteY1" fmla="*/ 257442 h 257442"/>
                <a:gd name="connsiteX2" fmla="*/ 0 w 3795491"/>
                <a:gd name="connsiteY2" fmla="*/ 257442 h 257442"/>
                <a:gd name="connsiteX3" fmla="*/ 1 w 3795491"/>
                <a:gd name="connsiteY3" fmla="*/ 0 h 257442"/>
                <a:gd name="connsiteX0" fmla="*/ 3963806 w 3963806"/>
                <a:gd name="connsiteY0" fmla="*/ 0 h 257442"/>
                <a:gd name="connsiteX1" fmla="*/ 3740769 w 3963806"/>
                <a:gd name="connsiteY1" fmla="*/ 257442 h 257442"/>
                <a:gd name="connsiteX2" fmla="*/ 0 w 3963806"/>
                <a:gd name="connsiteY2" fmla="*/ 257442 h 257442"/>
                <a:gd name="connsiteX3" fmla="*/ 1 w 3963806"/>
                <a:gd name="connsiteY3" fmla="*/ 0 h 257442"/>
                <a:gd name="connsiteX0" fmla="*/ 3963806 w 3963806"/>
                <a:gd name="connsiteY0" fmla="*/ 0 h 257442"/>
                <a:gd name="connsiteX1" fmla="*/ 3909084 w 3963806"/>
                <a:gd name="connsiteY1" fmla="*/ 257442 h 257442"/>
                <a:gd name="connsiteX2" fmla="*/ 0 w 3963806"/>
                <a:gd name="connsiteY2" fmla="*/ 257442 h 257442"/>
                <a:gd name="connsiteX3" fmla="*/ 1 w 3963806"/>
                <a:gd name="connsiteY3" fmla="*/ 0 h 257442"/>
                <a:gd name="connsiteX0" fmla="*/ 3963806 w 3963806"/>
                <a:gd name="connsiteY0" fmla="*/ 0 h 257442"/>
                <a:gd name="connsiteX1" fmla="*/ 3909084 w 3963806"/>
                <a:gd name="connsiteY1" fmla="*/ 257442 h 257442"/>
                <a:gd name="connsiteX2" fmla="*/ 0 w 3963806"/>
                <a:gd name="connsiteY2" fmla="*/ 257442 h 257442"/>
                <a:gd name="connsiteX3" fmla="*/ 1 w 3963806"/>
                <a:gd name="connsiteY3" fmla="*/ 0 h 257442"/>
                <a:gd name="connsiteX0" fmla="*/ 3963806 w 3963806"/>
                <a:gd name="connsiteY0" fmla="*/ 0 h 257442"/>
                <a:gd name="connsiteX1" fmla="*/ 3909084 w 3963806"/>
                <a:gd name="connsiteY1" fmla="*/ 257442 h 257442"/>
                <a:gd name="connsiteX2" fmla="*/ 0 w 3963806"/>
                <a:gd name="connsiteY2" fmla="*/ 257442 h 257442"/>
                <a:gd name="connsiteX3" fmla="*/ 0 w 3963806"/>
                <a:gd name="connsiteY3" fmla="*/ 0 h 257442"/>
                <a:gd name="connsiteX0" fmla="*/ 4268376 w 4268376"/>
                <a:gd name="connsiteY0" fmla="*/ 0 h 257442"/>
                <a:gd name="connsiteX1" fmla="*/ 3909084 w 4268376"/>
                <a:gd name="connsiteY1" fmla="*/ 257442 h 257442"/>
                <a:gd name="connsiteX2" fmla="*/ 0 w 4268376"/>
                <a:gd name="connsiteY2" fmla="*/ 257442 h 257442"/>
                <a:gd name="connsiteX3" fmla="*/ 0 w 4268376"/>
                <a:gd name="connsiteY3" fmla="*/ 0 h 257442"/>
                <a:gd name="connsiteX0" fmla="*/ 4268376 w 4268376"/>
                <a:gd name="connsiteY0" fmla="*/ 0 h 257442"/>
                <a:gd name="connsiteX1" fmla="*/ 4213655 w 4268376"/>
                <a:gd name="connsiteY1" fmla="*/ 257442 h 257442"/>
                <a:gd name="connsiteX2" fmla="*/ 0 w 4268376"/>
                <a:gd name="connsiteY2" fmla="*/ 257442 h 257442"/>
                <a:gd name="connsiteX3" fmla="*/ 0 w 4268376"/>
                <a:gd name="connsiteY3" fmla="*/ 0 h 257442"/>
                <a:gd name="connsiteX0" fmla="*/ 4268376 w 4268376"/>
                <a:gd name="connsiteY0" fmla="*/ 0 h 257442"/>
                <a:gd name="connsiteX1" fmla="*/ 4213655 w 4268376"/>
                <a:gd name="connsiteY1" fmla="*/ 257442 h 257442"/>
                <a:gd name="connsiteX2" fmla="*/ 0 w 4268376"/>
                <a:gd name="connsiteY2" fmla="*/ 257442 h 257442"/>
                <a:gd name="connsiteX3" fmla="*/ 0 w 4268376"/>
                <a:gd name="connsiteY3" fmla="*/ 0 h 257442"/>
                <a:gd name="connsiteX0" fmla="*/ 4268376 w 4268376"/>
                <a:gd name="connsiteY0" fmla="*/ 0 h 257442"/>
                <a:gd name="connsiteX1" fmla="*/ 4213655 w 4268376"/>
                <a:gd name="connsiteY1" fmla="*/ 257442 h 257442"/>
                <a:gd name="connsiteX2" fmla="*/ 0 w 4268376"/>
                <a:gd name="connsiteY2" fmla="*/ 257442 h 257442"/>
                <a:gd name="connsiteX3" fmla="*/ 0 w 4268376"/>
                <a:gd name="connsiteY3" fmla="*/ 0 h 257442"/>
                <a:gd name="connsiteX0" fmla="*/ 4436691 w 4436691"/>
                <a:gd name="connsiteY0" fmla="*/ 0 h 257442"/>
                <a:gd name="connsiteX1" fmla="*/ 4213655 w 4436691"/>
                <a:gd name="connsiteY1" fmla="*/ 257442 h 257442"/>
                <a:gd name="connsiteX2" fmla="*/ 0 w 4436691"/>
                <a:gd name="connsiteY2" fmla="*/ 257442 h 257442"/>
                <a:gd name="connsiteX3" fmla="*/ 0 w 4436691"/>
                <a:gd name="connsiteY3" fmla="*/ 0 h 257442"/>
                <a:gd name="connsiteX0" fmla="*/ 4436691 w 4436691"/>
                <a:gd name="connsiteY0" fmla="*/ 0 h 257442"/>
                <a:gd name="connsiteX1" fmla="*/ 4381970 w 4436691"/>
                <a:gd name="connsiteY1" fmla="*/ 257442 h 257442"/>
                <a:gd name="connsiteX2" fmla="*/ 0 w 4436691"/>
                <a:gd name="connsiteY2" fmla="*/ 257442 h 257442"/>
                <a:gd name="connsiteX3" fmla="*/ 0 w 4436691"/>
                <a:gd name="connsiteY3" fmla="*/ 0 h 257442"/>
                <a:gd name="connsiteX0" fmla="*/ 4436691 w 4436691"/>
                <a:gd name="connsiteY0" fmla="*/ 0 h 257442"/>
                <a:gd name="connsiteX1" fmla="*/ 4381970 w 4436691"/>
                <a:gd name="connsiteY1" fmla="*/ 257442 h 257442"/>
                <a:gd name="connsiteX2" fmla="*/ 0 w 4436691"/>
                <a:gd name="connsiteY2" fmla="*/ 257442 h 257442"/>
                <a:gd name="connsiteX3" fmla="*/ 0 w 4436691"/>
                <a:gd name="connsiteY3" fmla="*/ 0 h 257442"/>
                <a:gd name="connsiteX0" fmla="*/ 4436691 w 4436691"/>
                <a:gd name="connsiteY0" fmla="*/ 0 h 257442"/>
                <a:gd name="connsiteX1" fmla="*/ 4381970 w 4436691"/>
                <a:gd name="connsiteY1" fmla="*/ 257442 h 257442"/>
                <a:gd name="connsiteX2" fmla="*/ 0 w 4436691"/>
                <a:gd name="connsiteY2" fmla="*/ 257442 h 257442"/>
                <a:gd name="connsiteX3" fmla="*/ 0 w 4436691"/>
                <a:gd name="connsiteY3" fmla="*/ 0 h 257442"/>
                <a:gd name="connsiteX0" fmla="*/ 4605007 w 4605007"/>
                <a:gd name="connsiteY0" fmla="*/ 0 h 257442"/>
                <a:gd name="connsiteX1" fmla="*/ 4381970 w 4605007"/>
                <a:gd name="connsiteY1" fmla="*/ 257442 h 257442"/>
                <a:gd name="connsiteX2" fmla="*/ 0 w 4605007"/>
                <a:gd name="connsiteY2" fmla="*/ 257442 h 257442"/>
                <a:gd name="connsiteX3" fmla="*/ 0 w 4605007"/>
                <a:gd name="connsiteY3" fmla="*/ 0 h 257442"/>
                <a:gd name="connsiteX0" fmla="*/ 4605007 w 4605007"/>
                <a:gd name="connsiteY0" fmla="*/ 0 h 257442"/>
                <a:gd name="connsiteX1" fmla="*/ 4550286 w 4605007"/>
                <a:gd name="connsiteY1" fmla="*/ 257442 h 257442"/>
                <a:gd name="connsiteX2" fmla="*/ 0 w 4605007"/>
                <a:gd name="connsiteY2" fmla="*/ 257442 h 257442"/>
                <a:gd name="connsiteX3" fmla="*/ 0 w 4605007"/>
                <a:gd name="connsiteY3" fmla="*/ 0 h 257442"/>
                <a:gd name="connsiteX0" fmla="*/ 4605007 w 4605007"/>
                <a:gd name="connsiteY0" fmla="*/ 0 h 257442"/>
                <a:gd name="connsiteX1" fmla="*/ 4550286 w 4605007"/>
                <a:gd name="connsiteY1" fmla="*/ 257442 h 257442"/>
                <a:gd name="connsiteX2" fmla="*/ 0 w 4605007"/>
                <a:gd name="connsiteY2" fmla="*/ 257442 h 257442"/>
                <a:gd name="connsiteX3" fmla="*/ 0 w 4605007"/>
                <a:gd name="connsiteY3" fmla="*/ 0 h 257442"/>
                <a:gd name="connsiteX0" fmla="*/ 4605007 w 4605007"/>
                <a:gd name="connsiteY0" fmla="*/ 0 h 257442"/>
                <a:gd name="connsiteX1" fmla="*/ 4550286 w 4605007"/>
                <a:gd name="connsiteY1" fmla="*/ 257442 h 257442"/>
                <a:gd name="connsiteX2" fmla="*/ 0 w 4605007"/>
                <a:gd name="connsiteY2" fmla="*/ 257442 h 257442"/>
                <a:gd name="connsiteX3" fmla="*/ 0 w 4605007"/>
                <a:gd name="connsiteY3" fmla="*/ 0 h 257442"/>
                <a:gd name="connsiteX0" fmla="*/ 4846868 w 4846868"/>
                <a:gd name="connsiteY0" fmla="*/ 0 h 257442"/>
                <a:gd name="connsiteX1" fmla="*/ 4550286 w 4846868"/>
                <a:gd name="connsiteY1" fmla="*/ 257442 h 257442"/>
                <a:gd name="connsiteX2" fmla="*/ 0 w 4846868"/>
                <a:gd name="connsiteY2" fmla="*/ 257442 h 257442"/>
                <a:gd name="connsiteX3" fmla="*/ 0 w 4846868"/>
                <a:gd name="connsiteY3" fmla="*/ 0 h 257442"/>
                <a:gd name="connsiteX0" fmla="*/ 4846868 w 4846868"/>
                <a:gd name="connsiteY0" fmla="*/ 0 h 257442"/>
                <a:gd name="connsiteX1" fmla="*/ 4792146 w 4846868"/>
                <a:gd name="connsiteY1" fmla="*/ 257442 h 257442"/>
                <a:gd name="connsiteX2" fmla="*/ 0 w 4846868"/>
                <a:gd name="connsiteY2" fmla="*/ 257442 h 257442"/>
                <a:gd name="connsiteX3" fmla="*/ 0 w 4846868"/>
                <a:gd name="connsiteY3" fmla="*/ 0 h 257442"/>
                <a:gd name="connsiteX0" fmla="*/ 4846869 w 4846869"/>
                <a:gd name="connsiteY0" fmla="*/ 0 h 257442"/>
                <a:gd name="connsiteX1" fmla="*/ 4792147 w 4846869"/>
                <a:gd name="connsiteY1" fmla="*/ 257442 h 257442"/>
                <a:gd name="connsiteX2" fmla="*/ 0 w 4846869"/>
                <a:gd name="connsiteY2" fmla="*/ 257442 h 257442"/>
                <a:gd name="connsiteX3" fmla="*/ 1 w 4846869"/>
                <a:gd name="connsiteY3" fmla="*/ 0 h 257442"/>
                <a:gd name="connsiteX0" fmla="*/ 4846869 w 4846869"/>
                <a:gd name="connsiteY0" fmla="*/ 0 h 257442"/>
                <a:gd name="connsiteX1" fmla="*/ 4792147 w 4846869"/>
                <a:gd name="connsiteY1" fmla="*/ 257442 h 257442"/>
                <a:gd name="connsiteX2" fmla="*/ 0 w 4846869"/>
                <a:gd name="connsiteY2" fmla="*/ 257442 h 257442"/>
                <a:gd name="connsiteX3" fmla="*/ 1 w 4846869"/>
                <a:gd name="connsiteY3" fmla="*/ 0 h 257442"/>
                <a:gd name="connsiteX0" fmla="*/ 5032817 w 5032817"/>
                <a:gd name="connsiteY0" fmla="*/ 0 h 257442"/>
                <a:gd name="connsiteX1" fmla="*/ 4792147 w 5032817"/>
                <a:gd name="connsiteY1" fmla="*/ 257442 h 257442"/>
                <a:gd name="connsiteX2" fmla="*/ 0 w 5032817"/>
                <a:gd name="connsiteY2" fmla="*/ 257442 h 257442"/>
                <a:gd name="connsiteX3" fmla="*/ 1 w 5032817"/>
                <a:gd name="connsiteY3" fmla="*/ 0 h 257442"/>
                <a:gd name="connsiteX0" fmla="*/ 5032817 w 5032817"/>
                <a:gd name="connsiteY0" fmla="*/ 0 h 257442"/>
                <a:gd name="connsiteX1" fmla="*/ 4978096 w 5032817"/>
                <a:gd name="connsiteY1" fmla="*/ 257442 h 257442"/>
                <a:gd name="connsiteX2" fmla="*/ 0 w 5032817"/>
                <a:gd name="connsiteY2" fmla="*/ 257442 h 257442"/>
                <a:gd name="connsiteX3" fmla="*/ 1 w 5032817"/>
                <a:gd name="connsiteY3" fmla="*/ 0 h 257442"/>
                <a:gd name="connsiteX0" fmla="*/ 5032816 w 5032816"/>
                <a:gd name="connsiteY0" fmla="*/ 0 h 257442"/>
                <a:gd name="connsiteX1" fmla="*/ 4978095 w 5032816"/>
                <a:gd name="connsiteY1" fmla="*/ 257442 h 257442"/>
                <a:gd name="connsiteX2" fmla="*/ 0 w 5032816"/>
                <a:gd name="connsiteY2" fmla="*/ 257442 h 257442"/>
                <a:gd name="connsiteX3" fmla="*/ 0 w 5032816"/>
                <a:gd name="connsiteY3" fmla="*/ 0 h 257442"/>
                <a:gd name="connsiteX0" fmla="*/ 5032817 w 5032817"/>
                <a:gd name="connsiteY0" fmla="*/ 0 h 257442"/>
                <a:gd name="connsiteX1" fmla="*/ 4978096 w 5032817"/>
                <a:gd name="connsiteY1" fmla="*/ 257442 h 257442"/>
                <a:gd name="connsiteX2" fmla="*/ 1 w 5032817"/>
                <a:gd name="connsiteY2" fmla="*/ 257442 h 257442"/>
                <a:gd name="connsiteX3" fmla="*/ 0 w 5032817"/>
                <a:gd name="connsiteY3" fmla="*/ 0 h 257442"/>
                <a:gd name="connsiteX0" fmla="*/ 5201132 w 5201132"/>
                <a:gd name="connsiteY0" fmla="*/ 0 h 257442"/>
                <a:gd name="connsiteX1" fmla="*/ 4978096 w 5201132"/>
                <a:gd name="connsiteY1" fmla="*/ 257442 h 257442"/>
                <a:gd name="connsiteX2" fmla="*/ 1 w 5201132"/>
                <a:gd name="connsiteY2" fmla="*/ 257442 h 257442"/>
                <a:gd name="connsiteX3" fmla="*/ 0 w 5201132"/>
                <a:gd name="connsiteY3" fmla="*/ 0 h 257442"/>
                <a:gd name="connsiteX0" fmla="*/ 5201132 w 5201132"/>
                <a:gd name="connsiteY0" fmla="*/ 0 h 257442"/>
                <a:gd name="connsiteX1" fmla="*/ 5146410 w 5201132"/>
                <a:gd name="connsiteY1" fmla="*/ 257442 h 257442"/>
                <a:gd name="connsiteX2" fmla="*/ 1 w 5201132"/>
                <a:gd name="connsiteY2" fmla="*/ 257442 h 257442"/>
                <a:gd name="connsiteX3" fmla="*/ 0 w 5201132"/>
                <a:gd name="connsiteY3" fmla="*/ 0 h 257442"/>
                <a:gd name="connsiteX0" fmla="*/ 5201132 w 5201132"/>
                <a:gd name="connsiteY0" fmla="*/ 0 h 257442"/>
                <a:gd name="connsiteX1" fmla="*/ 5146410 w 5201132"/>
                <a:gd name="connsiteY1" fmla="*/ 257442 h 257442"/>
                <a:gd name="connsiteX2" fmla="*/ 0 w 5201132"/>
                <a:gd name="connsiteY2" fmla="*/ 257442 h 257442"/>
                <a:gd name="connsiteX3" fmla="*/ 0 w 5201132"/>
                <a:gd name="connsiteY3" fmla="*/ 0 h 257442"/>
                <a:gd name="connsiteX0" fmla="*/ 5201132 w 5201132"/>
                <a:gd name="connsiteY0" fmla="*/ 0 h 257442"/>
                <a:gd name="connsiteX1" fmla="*/ 5146410 w 5201132"/>
                <a:gd name="connsiteY1" fmla="*/ 257442 h 257442"/>
                <a:gd name="connsiteX2" fmla="*/ 0 w 5201132"/>
                <a:gd name="connsiteY2" fmla="*/ 257442 h 257442"/>
                <a:gd name="connsiteX3" fmla="*/ 0 w 5201132"/>
                <a:gd name="connsiteY3" fmla="*/ 0 h 257442"/>
                <a:gd name="connsiteX0" fmla="*/ 5494288 w 5494288"/>
                <a:gd name="connsiteY0" fmla="*/ 0 h 257442"/>
                <a:gd name="connsiteX1" fmla="*/ 5146410 w 5494288"/>
                <a:gd name="connsiteY1" fmla="*/ 257442 h 257442"/>
                <a:gd name="connsiteX2" fmla="*/ 0 w 5494288"/>
                <a:gd name="connsiteY2" fmla="*/ 257442 h 257442"/>
                <a:gd name="connsiteX3" fmla="*/ 0 w 5494288"/>
                <a:gd name="connsiteY3" fmla="*/ 0 h 257442"/>
                <a:gd name="connsiteX0" fmla="*/ 5494288 w 5494288"/>
                <a:gd name="connsiteY0" fmla="*/ 0 h 257442"/>
                <a:gd name="connsiteX1" fmla="*/ 5439567 w 5494288"/>
                <a:gd name="connsiteY1" fmla="*/ 257442 h 257442"/>
                <a:gd name="connsiteX2" fmla="*/ 0 w 5494288"/>
                <a:gd name="connsiteY2" fmla="*/ 257442 h 257442"/>
                <a:gd name="connsiteX3" fmla="*/ 0 w 5494288"/>
                <a:gd name="connsiteY3" fmla="*/ 0 h 257442"/>
                <a:gd name="connsiteX0" fmla="*/ 5494288 w 5494288"/>
                <a:gd name="connsiteY0" fmla="*/ 0 h 257442"/>
                <a:gd name="connsiteX1" fmla="*/ 5439567 w 5494288"/>
                <a:gd name="connsiteY1" fmla="*/ 257442 h 257442"/>
                <a:gd name="connsiteX2" fmla="*/ 0 w 5494288"/>
                <a:gd name="connsiteY2" fmla="*/ 257442 h 257442"/>
                <a:gd name="connsiteX3" fmla="*/ 0 w 5494288"/>
                <a:gd name="connsiteY3" fmla="*/ 0 h 257442"/>
                <a:gd name="connsiteX0" fmla="*/ 5494288 w 5494288"/>
                <a:gd name="connsiteY0" fmla="*/ 0 h 257442"/>
                <a:gd name="connsiteX1" fmla="*/ 5439567 w 5494288"/>
                <a:gd name="connsiteY1" fmla="*/ 257442 h 257442"/>
                <a:gd name="connsiteX2" fmla="*/ 0 w 5494288"/>
                <a:gd name="connsiteY2" fmla="*/ 257442 h 257442"/>
                <a:gd name="connsiteX3" fmla="*/ 0 w 5494288"/>
                <a:gd name="connsiteY3" fmla="*/ 0 h 257442"/>
                <a:gd name="connsiteX0" fmla="*/ 5654588 w 5654588"/>
                <a:gd name="connsiteY0" fmla="*/ 0 h 257442"/>
                <a:gd name="connsiteX1" fmla="*/ 5439567 w 5654588"/>
                <a:gd name="connsiteY1" fmla="*/ 257442 h 257442"/>
                <a:gd name="connsiteX2" fmla="*/ 0 w 5654588"/>
                <a:gd name="connsiteY2" fmla="*/ 257442 h 257442"/>
                <a:gd name="connsiteX3" fmla="*/ 0 w 5654588"/>
                <a:gd name="connsiteY3" fmla="*/ 0 h 257442"/>
                <a:gd name="connsiteX0" fmla="*/ 5654588 w 5654588"/>
                <a:gd name="connsiteY0" fmla="*/ 0 h 257442"/>
                <a:gd name="connsiteX1" fmla="*/ 5599867 w 5654588"/>
                <a:gd name="connsiteY1" fmla="*/ 257442 h 257442"/>
                <a:gd name="connsiteX2" fmla="*/ 0 w 5654588"/>
                <a:gd name="connsiteY2" fmla="*/ 257442 h 257442"/>
                <a:gd name="connsiteX3" fmla="*/ 0 w 5654588"/>
                <a:gd name="connsiteY3" fmla="*/ 0 h 257442"/>
                <a:gd name="connsiteX0" fmla="*/ 5654588 w 5654588"/>
                <a:gd name="connsiteY0" fmla="*/ 0 h 257442"/>
                <a:gd name="connsiteX1" fmla="*/ 5599867 w 5654588"/>
                <a:gd name="connsiteY1" fmla="*/ 257442 h 257442"/>
                <a:gd name="connsiteX2" fmla="*/ 0 w 5654588"/>
                <a:gd name="connsiteY2" fmla="*/ 257442 h 257442"/>
                <a:gd name="connsiteX3" fmla="*/ 0 w 5654588"/>
                <a:gd name="connsiteY3" fmla="*/ 0 h 257442"/>
                <a:gd name="connsiteX0" fmla="*/ 5654588 w 5654588"/>
                <a:gd name="connsiteY0" fmla="*/ 0 h 257442"/>
                <a:gd name="connsiteX1" fmla="*/ 5599867 w 5654588"/>
                <a:gd name="connsiteY1" fmla="*/ 257442 h 257442"/>
                <a:gd name="connsiteX2" fmla="*/ 0 w 5654588"/>
                <a:gd name="connsiteY2" fmla="*/ 257442 h 257442"/>
                <a:gd name="connsiteX3" fmla="*/ 0 w 5654588"/>
                <a:gd name="connsiteY3" fmla="*/ 0 h 257442"/>
                <a:gd name="connsiteX0" fmla="*/ 5822904 w 5822904"/>
                <a:gd name="connsiteY0" fmla="*/ 0 h 257442"/>
                <a:gd name="connsiteX1" fmla="*/ 5599867 w 5822904"/>
                <a:gd name="connsiteY1" fmla="*/ 257442 h 257442"/>
                <a:gd name="connsiteX2" fmla="*/ 0 w 5822904"/>
                <a:gd name="connsiteY2" fmla="*/ 257442 h 257442"/>
                <a:gd name="connsiteX3" fmla="*/ 0 w 5822904"/>
                <a:gd name="connsiteY3" fmla="*/ 0 h 257442"/>
                <a:gd name="connsiteX0" fmla="*/ 5822904 w 5822904"/>
                <a:gd name="connsiteY0" fmla="*/ 0 h 257442"/>
                <a:gd name="connsiteX1" fmla="*/ 5768183 w 5822904"/>
                <a:gd name="connsiteY1" fmla="*/ 257442 h 257442"/>
                <a:gd name="connsiteX2" fmla="*/ 0 w 5822904"/>
                <a:gd name="connsiteY2" fmla="*/ 257442 h 257442"/>
                <a:gd name="connsiteX3" fmla="*/ 0 w 5822904"/>
                <a:gd name="connsiteY3" fmla="*/ 0 h 257442"/>
                <a:gd name="connsiteX0" fmla="*/ 5822904 w 5822904"/>
                <a:gd name="connsiteY0" fmla="*/ 0 h 257442"/>
                <a:gd name="connsiteX1" fmla="*/ 5768183 w 5822904"/>
                <a:gd name="connsiteY1" fmla="*/ 257442 h 257442"/>
                <a:gd name="connsiteX2" fmla="*/ 0 w 5822904"/>
                <a:gd name="connsiteY2" fmla="*/ 257442 h 257442"/>
                <a:gd name="connsiteX3" fmla="*/ 0 w 5822904"/>
                <a:gd name="connsiteY3" fmla="*/ 0 h 257442"/>
                <a:gd name="connsiteX0" fmla="*/ 5822904 w 5822904"/>
                <a:gd name="connsiteY0" fmla="*/ 0 h 257442"/>
                <a:gd name="connsiteX1" fmla="*/ 5768183 w 5822904"/>
                <a:gd name="connsiteY1" fmla="*/ 257442 h 257442"/>
                <a:gd name="connsiteX2" fmla="*/ 0 w 5822904"/>
                <a:gd name="connsiteY2" fmla="*/ 257442 h 257442"/>
                <a:gd name="connsiteX3" fmla="*/ 0 w 5822904"/>
                <a:gd name="connsiteY3" fmla="*/ 0 h 257442"/>
                <a:gd name="connsiteX0" fmla="*/ 5983204 w 5983204"/>
                <a:gd name="connsiteY0" fmla="*/ 0 h 257442"/>
                <a:gd name="connsiteX1" fmla="*/ 5768183 w 5983204"/>
                <a:gd name="connsiteY1" fmla="*/ 257442 h 257442"/>
                <a:gd name="connsiteX2" fmla="*/ 0 w 5983204"/>
                <a:gd name="connsiteY2" fmla="*/ 257442 h 257442"/>
                <a:gd name="connsiteX3" fmla="*/ 0 w 5983204"/>
                <a:gd name="connsiteY3" fmla="*/ 0 h 257442"/>
                <a:gd name="connsiteX0" fmla="*/ 5983204 w 5983204"/>
                <a:gd name="connsiteY0" fmla="*/ 0 h 257442"/>
                <a:gd name="connsiteX1" fmla="*/ 5928483 w 5983204"/>
                <a:gd name="connsiteY1" fmla="*/ 257442 h 257442"/>
                <a:gd name="connsiteX2" fmla="*/ 0 w 5983204"/>
                <a:gd name="connsiteY2" fmla="*/ 257442 h 257442"/>
                <a:gd name="connsiteX3" fmla="*/ 0 w 5983204"/>
                <a:gd name="connsiteY3" fmla="*/ 0 h 257442"/>
                <a:gd name="connsiteX0" fmla="*/ 5983204 w 5983204"/>
                <a:gd name="connsiteY0" fmla="*/ 0 h 257442"/>
                <a:gd name="connsiteX1" fmla="*/ 5928483 w 5983204"/>
                <a:gd name="connsiteY1" fmla="*/ 257442 h 257442"/>
                <a:gd name="connsiteX2" fmla="*/ 0 w 5983204"/>
                <a:gd name="connsiteY2" fmla="*/ 257442 h 257442"/>
                <a:gd name="connsiteX3" fmla="*/ 0 w 5983204"/>
                <a:gd name="connsiteY3" fmla="*/ 0 h 257442"/>
                <a:gd name="connsiteX0" fmla="*/ 5983204 w 5983204"/>
                <a:gd name="connsiteY0" fmla="*/ 0 h 257442"/>
                <a:gd name="connsiteX1" fmla="*/ 5928483 w 5983204"/>
                <a:gd name="connsiteY1" fmla="*/ 257442 h 257442"/>
                <a:gd name="connsiteX2" fmla="*/ 0 w 5983204"/>
                <a:gd name="connsiteY2" fmla="*/ 257442 h 257442"/>
                <a:gd name="connsiteX3" fmla="*/ 0 w 5983204"/>
                <a:gd name="connsiteY3" fmla="*/ 0 h 257442"/>
              </a:gdLst>
              <a:ahLst/>
              <a:cxnLst>
                <a:cxn ang="0">
                  <a:pos x="connsiteX0" y="connsiteY0"/>
                </a:cxn>
                <a:cxn ang="0">
                  <a:pos x="connsiteX1" y="connsiteY1"/>
                </a:cxn>
                <a:cxn ang="0">
                  <a:pos x="connsiteX2" y="connsiteY2"/>
                </a:cxn>
                <a:cxn ang="0">
                  <a:pos x="connsiteX3" y="connsiteY3"/>
                </a:cxn>
              </a:cxnLst>
              <a:rect l="l" t="t" r="r" b="b"/>
              <a:pathLst>
                <a:path w="5983204" h="257442">
                  <a:moveTo>
                    <a:pt x="5983204" y="0"/>
                  </a:moveTo>
                  <a:lnTo>
                    <a:pt x="5928483"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3" name="btfpRunningAgenda1LevelTextLeft708354">
              <a:extLst>
                <a:ext uri="{FF2B5EF4-FFF2-40B4-BE49-F238E27FC236}">
                  <a16:creationId xmlns:a16="http://schemas.microsoft.com/office/drawing/2014/main" id="{F8C4EFD6-049A-4B7B-BB2A-CE5E3F42017E}"/>
                </a:ext>
              </a:extLst>
            </p:cNvPr>
            <p:cNvSpPr txBox="1"/>
            <p:nvPr/>
          </p:nvSpPr>
          <p:spPr bwMode="gray">
            <a:xfrm>
              <a:off x="0" y="876300"/>
              <a:ext cx="592848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Industry | understand what matters</a:t>
              </a:r>
            </a:p>
          </p:txBody>
        </p:sp>
      </p:grpSp>
      <p:pic>
        <p:nvPicPr>
          <p:cNvPr id="47" name="Picture 46">
            <a:extLst>
              <a:ext uri="{FF2B5EF4-FFF2-40B4-BE49-F238E27FC236}">
                <a16:creationId xmlns:a16="http://schemas.microsoft.com/office/drawing/2014/main" id="{EFD13C15-8DA5-45F6-B1B7-224150F27807}"/>
              </a:ext>
            </a:extLst>
          </p:cNvPr>
          <p:cNvPicPr>
            <a:picLocks noChangeAspect="1"/>
          </p:cNvPicPr>
          <p:nvPr/>
        </p:nvPicPr>
        <p:blipFill>
          <a:blip r:embed="rId7"/>
          <a:stretch>
            <a:fillRect/>
          </a:stretch>
        </p:blipFill>
        <p:spPr>
          <a:xfrm>
            <a:off x="4068378" y="1705914"/>
            <a:ext cx="4055244" cy="3777265"/>
          </a:xfrm>
          <a:prstGeom prst="rect">
            <a:avLst/>
          </a:prstGeom>
          <a:ln>
            <a:solidFill>
              <a:schemeClr val="tx2"/>
            </a:solidFill>
          </a:ln>
        </p:spPr>
      </p:pic>
    </p:spTree>
    <p:custDataLst>
      <p:tags r:id="rId1"/>
    </p:custDataLst>
    <p:extLst>
      <p:ext uri="{BB962C8B-B14F-4D97-AF65-F5344CB8AC3E}">
        <p14:creationId xmlns:p14="http://schemas.microsoft.com/office/powerpoint/2010/main" val="128378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78F22449-79FF-BF25-939D-76D891884CE8}"/>
              </a:ext>
            </a:extLst>
          </p:cNvPr>
          <p:cNvGraphicFramePr>
            <a:graphicFrameLocks noChangeAspect="1"/>
          </p:cNvGraphicFramePr>
          <p:nvPr>
            <p:custDataLst>
              <p:tags r:id="rId2"/>
            </p:custDataLst>
            <p:extLst>
              <p:ext uri="{D42A27DB-BD31-4B8C-83A1-F6EECF244321}">
                <p14:modId xmlns:p14="http://schemas.microsoft.com/office/powerpoint/2010/main" val="4026778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3" imgW="484" imgH="486" progId="TCLayout.ActiveDocument.1">
                  <p:embed/>
                </p:oleObj>
              </mc:Choice>
              <mc:Fallback>
                <p:oleObj name="think-cell Slide" r:id="rId43" imgW="484" imgH="486" progId="TCLayout.ActiveDocument.1">
                  <p:embed/>
                  <p:pic>
                    <p:nvPicPr>
                      <p:cNvPr id="7" name="think-cell data - do not delete" hidden="1">
                        <a:extLst>
                          <a:ext uri="{FF2B5EF4-FFF2-40B4-BE49-F238E27FC236}">
                            <a16:creationId xmlns:a16="http://schemas.microsoft.com/office/drawing/2014/main" id="{78F22449-79FF-BF25-939D-76D891884CE8}"/>
                          </a:ext>
                        </a:extLst>
                      </p:cNvPr>
                      <p:cNvPicPr/>
                      <p:nvPr/>
                    </p:nvPicPr>
                    <p:blipFill>
                      <a:blip r:embed="rId44"/>
                      <a:stretch>
                        <a:fillRect/>
                      </a:stretch>
                    </p:blipFill>
                    <p:spPr>
                      <a:xfrm>
                        <a:off x="1588" y="1588"/>
                        <a:ext cx="1588" cy="1588"/>
                      </a:xfrm>
                      <a:prstGeom prst="rect">
                        <a:avLst/>
                      </a:prstGeom>
                    </p:spPr>
                  </p:pic>
                </p:oleObj>
              </mc:Fallback>
            </mc:AlternateContent>
          </a:graphicData>
        </a:graphic>
      </p:graphicFrame>
      <p:grpSp>
        <p:nvGrpSpPr>
          <p:cNvPr id="62" name="btfpIcon656985">
            <a:extLst>
              <a:ext uri="{FF2B5EF4-FFF2-40B4-BE49-F238E27FC236}">
                <a16:creationId xmlns:a16="http://schemas.microsoft.com/office/drawing/2014/main" id="{8143E25F-0A0A-445D-82A0-5998493CA447}"/>
              </a:ext>
            </a:extLst>
          </p:cNvPr>
          <p:cNvGrpSpPr/>
          <p:nvPr>
            <p:custDataLst>
              <p:tags r:id="rId3"/>
            </p:custDataLst>
          </p:nvPr>
        </p:nvGrpSpPr>
        <p:grpSpPr>
          <a:xfrm>
            <a:off x="3961651" y="3410661"/>
            <a:ext cx="613473" cy="613473"/>
            <a:chOff x="8218201" y="1820007"/>
            <a:chExt cx="722805" cy="722805"/>
          </a:xfrm>
        </p:grpSpPr>
        <p:sp>
          <p:nvSpPr>
            <p:cNvPr id="61" name="btfpIconCircle656985">
              <a:extLst>
                <a:ext uri="{FF2B5EF4-FFF2-40B4-BE49-F238E27FC236}">
                  <a16:creationId xmlns:a16="http://schemas.microsoft.com/office/drawing/2014/main" id="{1FB94D18-119F-41BB-99BA-B289E31D500A}"/>
                </a:ext>
              </a:extLst>
            </p:cNvPr>
            <p:cNvSpPr>
              <a:spLocks/>
            </p:cNvSpPr>
            <p:nvPr/>
          </p:nvSpPr>
          <p:spPr bwMode="gray">
            <a:xfrm>
              <a:off x="8218201" y="1820007"/>
              <a:ext cx="722804" cy="722805"/>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60" name="btfpIconLines656985">
              <a:extLst>
                <a:ext uri="{FF2B5EF4-FFF2-40B4-BE49-F238E27FC236}">
                  <a16:creationId xmlns:a16="http://schemas.microsoft.com/office/drawing/2014/main" id="{BB1FEF29-6AD6-4212-843E-6450EDBEB042}"/>
                </a:ext>
              </a:extLst>
            </p:cNvPr>
            <p:cNvPicPr>
              <a:picLocks/>
            </p:cNvPicPr>
            <p:nvPr/>
          </p:nvPicPr>
          <p:blipFill>
            <a:blip r:embed="rId45">
              <a:extLst>
                <a:ext uri="{28A0092B-C50C-407E-A947-70E740481C1C}">
                  <a14:useLocalDpi xmlns:a14="http://schemas.microsoft.com/office/drawing/2010/main" val="0"/>
                </a:ext>
              </a:extLst>
            </a:blip>
            <a:stretch>
              <a:fillRect/>
            </a:stretch>
          </p:blipFill>
          <p:spPr>
            <a:xfrm>
              <a:off x="8218201" y="1820007"/>
              <a:ext cx="722805" cy="722805"/>
            </a:xfrm>
            <a:prstGeom prst="rect">
              <a:avLst/>
            </a:prstGeom>
          </p:spPr>
        </p:pic>
      </p:grpSp>
      <p:grpSp>
        <p:nvGrpSpPr>
          <p:cNvPr id="30" name="btfpColumnIndicatorGroup2">
            <a:extLst>
              <a:ext uri="{FF2B5EF4-FFF2-40B4-BE49-F238E27FC236}">
                <a16:creationId xmlns:a16="http://schemas.microsoft.com/office/drawing/2014/main" id="{337CE370-0700-4B10-B403-A31CE5BC1EC3}"/>
              </a:ext>
            </a:extLst>
          </p:cNvPr>
          <p:cNvGrpSpPr/>
          <p:nvPr/>
        </p:nvGrpSpPr>
        <p:grpSpPr>
          <a:xfrm>
            <a:off x="0" y="6926580"/>
            <a:ext cx="12192000" cy="137160"/>
            <a:chOff x="0" y="6926580"/>
            <a:chExt cx="12192000" cy="137160"/>
          </a:xfrm>
        </p:grpSpPr>
        <p:sp>
          <p:nvSpPr>
            <p:cNvPr id="26" name="btfpColumnGapBlocker278754">
              <a:extLst>
                <a:ext uri="{FF2B5EF4-FFF2-40B4-BE49-F238E27FC236}">
                  <a16:creationId xmlns:a16="http://schemas.microsoft.com/office/drawing/2014/main" id="{980A1B96-7B8E-466E-9599-95C84511027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4" name="btfpColumnGapBlocker706198">
              <a:extLst>
                <a:ext uri="{FF2B5EF4-FFF2-40B4-BE49-F238E27FC236}">
                  <a16:creationId xmlns:a16="http://schemas.microsoft.com/office/drawing/2014/main" id="{217BC0CB-C2E9-4768-8DB9-1C45C84A97C7}"/>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7" name="btfpColumnIndicator396111">
              <a:extLst>
                <a:ext uri="{FF2B5EF4-FFF2-40B4-BE49-F238E27FC236}">
                  <a16:creationId xmlns:a16="http://schemas.microsoft.com/office/drawing/2014/main" id="{7623DC16-5834-45F3-A541-29DB8E706BF2}"/>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898075">
              <a:extLst>
                <a:ext uri="{FF2B5EF4-FFF2-40B4-BE49-F238E27FC236}">
                  <a16:creationId xmlns:a16="http://schemas.microsoft.com/office/drawing/2014/main" id="{FFE76DB2-EFD5-4AE2-876D-2372B0E4364D}"/>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9" name="btfpColumnIndicatorGroup1">
            <a:extLst>
              <a:ext uri="{FF2B5EF4-FFF2-40B4-BE49-F238E27FC236}">
                <a16:creationId xmlns:a16="http://schemas.microsoft.com/office/drawing/2014/main" id="{65A828E4-D549-4EAA-B54E-8109FA8053D3}"/>
              </a:ext>
            </a:extLst>
          </p:cNvPr>
          <p:cNvGrpSpPr/>
          <p:nvPr/>
        </p:nvGrpSpPr>
        <p:grpSpPr>
          <a:xfrm>
            <a:off x="0" y="-205740"/>
            <a:ext cx="12192000" cy="137160"/>
            <a:chOff x="0" y="-205740"/>
            <a:chExt cx="12192000" cy="137160"/>
          </a:xfrm>
        </p:grpSpPr>
        <p:sp>
          <p:nvSpPr>
            <p:cNvPr id="25" name="btfpColumnGapBlocker571786">
              <a:extLst>
                <a:ext uri="{FF2B5EF4-FFF2-40B4-BE49-F238E27FC236}">
                  <a16:creationId xmlns:a16="http://schemas.microsoft.com/office/drawing/2014/main" id="{818CE21C-B94B-4D02-AA4B-86B56F05645B}"/>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1" name="btfpColumnGapBlocker918652">
              <a:extLst>
                <a:ext uri="{FF2B5EF4-FFF2-40B4-BE49-F238E27FC236}">
                  <a16:creationId xmlns:a16="http://schemas.microsoft.com/office/drawing/2014/main" id="{160B73DC-B971-4646-B1BF-BE8BB91686E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6" name="btfpColumnIndicator858130">
              <a:extLst>
                <a:ext uri="{FF2B5EF4-FFF2-40B4-BE49-F238E27FC236}">
                  <a16:creationId xmlns:a16="http://schemas.microsoft.com/office/drawing/2014/main" id="{54365270-DFFB-425A-922C-5B4F3C04824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582587">
              <a:extLst>
                <a:ext uri="{FF2B5EF4-FFF2-40B4-BE49-F238E27FC236}">
                  <a16:creationId xmlns:a16="http://schemas.microsoft.com/office/drawing/2014/main" id="{D8BDBCE3-012D-4837-BA3D-741B1A5D0018}"/>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54" name="btfpNotesBox698197"/>
          <p:cNvSpPr txBox="1"/>
          <p:nvPr>
            <p:custDataLst>
              <p:tags r:id="rId4"/>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a:t>
            </a:r>
            <a:r>
              <a:rPr lang="en-US" sz="800"/>
              <a:t>The Industry level ESG score is calculated based on an average of all companies part of the selected industry sector. All overall company level ESG scores are added together then divided by the number of companies in the chosen sector that have an ESG score &gt;0; </a:t>
            </a:r>
            <a:r>
              <a:rPr lang="en-US" sz="800">
                <a:solidFill>
                  <a:srgbClr val="000000"/>
                </a:solidFill>
              </a:rPr>
              <a:t>Source: Refinitiv (2022)</a:t>
            </a:r>
          </a:p>
        </p:txBody>
      </p:sp>
      <p:sp>
        <p:nvSpPr>
          <p:cNvPr id="2" name="Title 1"/>
          <p:cNvSpPr>
            <a:spLocks noGrp="1"/>
          </p:cNvSpPr>
          <p:nvPr>
            <p:ph type="title"/>
          </p:nvPr>
        </p:nvSpPr>
        <p:spPr/>
        <p:txBody>
          <a:bodyPr vert="horz"/>
          <a:lstStyle/>
          <a:p>
            <a:r>
              <a:rPr lang="en-US" b="1" dirty="0"/>
              <a:t>Industry Maturity</a:t>
            </a:r>
            <a:r>
              <a:rPr lang="en-US" dirty="0"/>
              <a:t> | Target industry’s relative ESG maturity</a:t>
            </a:r>
            <a:endParaRPr lang="en-US" b="1" dirty="0"/>
          </a:p>
        </p:txBody>
      </p:sp>
      <p:sp>
        <p:nvSpPr>
          <p:cNvPr id="3" name="btfpLayoutConfig" hidden="1"/>
          <p:cNvSpPr txBox="1"/>
          <p:nvPr/>
        </p:nvSpPr>
        <p:spPr bwMode="gray">
          <a:xfrm>
            <a:off x="12700" y="12700"/>
            <a:ext cx="381090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overall_0_132205576424240331 columns_1_132188157256798213 81_0_132188151966186840 174_0_132193379297241169 180_0_132193379297241169 183_0_132193379297241169 184_0_132193379297241169 190_0_132193436935969509 13_1_132397429674111526 177_0_132204661290867481 185_0_132204661290867481 195_0_132204661290867481 198_0_132204661290867481 33_0_132205576428808111 226_0_132206362491722326 35_0_132206362580556458 38_0_132206362609266454 41_1_132206363108792623 70_1_132206466957359112 7_1_132397429556617192 10_1_132206471072556748 16_1_132404856140016161 21_1_132213181945901211 171_1_132272270019553488 </a:t>
            </a:r>
          </a:p>
        </p:txBody>
      </p:sp>
      <p:sp>
        <p:nvSpPr>
          <p:cNvPr id="10" name="Freeform 11"/>
          <p:cNvSpPr/>
          <p:nvPr>
            <p:custDataLst>
              <p:tags r:id="rId5"/>
            </p:custDataLst>
          </p:nvPr>
        </p:nvSpPr>
        <p:spPr bwMode="auto">
          <a:xfrm rot="10483827">
            <a:off x="536577" y="2791132"/>
            <a:ext cx="11426118" cy="2031436"/>
          </a:xfrm>
          <a:custGeom>
            <a:avLst/>
            <a:gdLst>
              <a:gd name="T0" fmla="*/ 0 w 10000"/>
              <a:gd name="T1" fmla="*/ 2147483647 h 10111"/>
              <a:gd name="T2" fmla="*/ 2147483647 w 10000"/>
              <a:gd name="T3" fmla="*/ 2147483647 h 10111"/>
              <a:gd name="T4" fmla="*/ 2147483647 w 10000"/>
              <a:gd name="T5" fmla="*/ 2147483647 h 10111"/>
              <a:gd name="T6" fmla="*/ 2147483647 w 10000"/>
              <a:gd name="T7" fmla="*/ 2147483647 h 10111"/>
              <a:gd name="T8" fmla="*/ 2147483647 w 10000"/>
              <a:gd name="T9" fmla="*/ 2147483647 h 10111"/>
              <a:gd name="T10" fmla="*/ 2147483647 w 10000"/>
              <a:gd name="T11" fmla="*/ 2147483647 h 10111"/>
              <a:gd name="T12" fmla="*/ 2147483647 w 10000"/>
              <a:gd name="T13" fmla="*/ 2147483647 h 10111"/>
              <a:gd name="T14" fmla="*/ 2147483647 w 10000"/>
              <a:gd name="T15" fmla="*/ 0 h 10111"/>
              <a:gd name="T16" fmla="*/ 0 60000 65536"/>
              <a:gd name="T17" fmla="*/ 0 60000 65536"/>
              <a:gd name="T18" fmla="*/ 0 60000 65536"/>
              <a:gd name="T19" fmla="*/ 0 60000 65536"/>
              <a:gd name="T20" fmla="*/ 0 60000 65536"/>
              <a:gd name="T21" fmla="*/ 0 60000 65536"/>
              <a:gd name="T22" fmla="*/ 0 60000 65536"/>
              <a:gd name="T23" fmla="*/ 0 60000 65536"/>
              <a:gd name="T24" fmla="*/ 0 w 10000"/>
              <a:gd name="T25" fmla="*/ 0 h 10111"/>
              <a:gd name="T26" fmla="*/ 10000 w 10000"/>
              <a:gd name="T27" fmla="*/ 10111 h 10111"/>
              <a:gd name="connsiteX0" fmla="*/ 0 w 10000"/>
              <a:gd name="connsiteY0" fmla="*/ 9975 h 10000"/>
              <a:gd name="connsiteX1" fmla="*/ 1950 w 10000"/>
              <a:gd name="connsiteY1" fmla="*/ 10000 h 10000"/>
              <a:gd name="connsiteX2" fmla="*/ 4914 w 10000"/>
              <a:gd name="connsiteY2" fmla="*/ 7578 h 10000"/>
              <a:gd name="connsiteX3" fmla="*/ 8239 w 10000"/>
              <a:gd name="connsiteY3" fmla="*/ 959 h 10000"/>
              <a:gd name="connsiteX4" fmla="*/ 10000 w 10000"/>
              <a:gd name="connsiteY4" fmla="*/ 0 h 10000"/>
              <a:gd name="connsiteX5" fmla="*/ 10000 w 10000"/>
              <a:gd name="connsiteY5" fmla="*/ 0 h 10000"/>
              <a:gd name="connsiteX6" fmla="*/ 10000 w 10000"/>
              <a:gd name="connsiteY6" fmla="*/ 0 h 9985"/>
              <a:gd name="connsiteX7" fmla="*/ 9978 w 9978"/>
              <a:gd name="connsiteY7" fmla="*/ 0 h 10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9975"/>
                </a:moveTo>
                <a:lnTo>
                  <a:pt x="1950" y="10000"/>
                </a:lnTo>
                <a:cubicBezTo>
                  <a:pt x="3065" y="9932"/>
                  <a:pt x="3865" y="9085"/>
                  <a:pt x="4914" y="7578"/>
                </a:cubicBezTo>
                <a:cubicBezTo>
                  <a:pt x="5768" y="6135"/>
                  <a:pt x="7345" y="2291"/>
                  <a:pt x="8239" y="959"/>
                </a:cubicBezTo>
                <a:cubicBezTo>
                  <a:pt x="8826" y="71"/>
                  <a:pt x="9661" y="2"/>
                  <a:pt x="10000" y="0"/>
                </a:cubicBezTo>
              </a:path>
            </a:pathLst>
          </a:custGeom>
          <a:noFill/>
          <a:ln w="53975" cap="flat" cmpd="sng" algn="ctr">
            <a:solidFill>
              <a:srgbClr val="B4B4B4"/>
            </a:solidFill>
            <a:prstDash val="solid"/>
            <a:round/>
            <a:headEnd type="none" w="med" len="med"/>
            <a:tailEnd type="none" w="med" len="med"/>
          </a:ln>
        </p:spPr>
        <p:txBody>
          <a:bodyPr lIns="18727" tIns="18727" rIns="18727" bIns="18727" anchor="ctr"/>
          <a:lstStyle/>
          <a:p>
            <a:pPr marL="0" marR="0" lvl="0" indent="0" algn="l" defTabSz="711200" rtl="0" eaLnBrk="1" fontAlgn="auto" latinLnBrk="0" hangingPunct="1">
              <a:lnSpc>
                <a:spcPct val="100000"/>
              </a:lnSpc>
              <a:spcBef>
                <a:spcPts val="1200"/>
              </a:spcBef>
              <a:spcAft>
                <a:spcPts val="0"/>
              </a:spcAft>
              <a:buClrTx/>
              <a:buSzTx/>
              <a:buFontTx/>
              <a:buNone/>
              <a:tabLst/>
              <a:defRPr/>
            </a:pPr>
            <a:endParaRPr kumimoji="0" lang="en-US" sz="900" b="0" i="0" u="none" strike="noStrike" kern="1200" cap="none" spc="0" normalizeH="0" baseline="0" noProof="0">
              <a:ln>
                <a:noFill/>
              </a:ln>
              <a:solidFill>
                <a:srgbClr val="000000"/>
              </a:solidFill>
              <a:effectLst/>
              <a:uLnTx/>
              <a:uFillTx/>
              <a:latin typeface="Arial"/>
              <a:cs typeface="Arial"/>
            </a:endParaRPr>
          </a:p>
        </p:txBody>
      </p:sp>
      <p:cxnSp>
        <p:nvCxnSpPr>
          <p:cNvPr id="11" name="Straight Arrow Connector 10"/>
          <p:cNvCxnSpPr/>
          <p:nvPr/>
        </p:nvCxnSpPr>
        <p:spPr bwMode="gray">
          <a:xfrm>
            <a:off x="344794" y="6087357"/>
            <a:ext cx="11482329" cy="0"/>
          </a:xfrm>
          <a:prstGeom prst="straightConnector1">
            <a:avLst/>
          </a:prstGeom>
          <a:ln w="19050" cap="flat">
            <a:solidFill>
              <a:schemeClr val="tx1"/>
            </a:solidFill>
            <a:miter lim="800000"/>
            <a:tailEnd type="triangle"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bwMode="gray">
          <a:xfrm>
            <a:off x="5591743" y="5956639"/>
            <a:ext cx="5301699" cy="241980"/>
          </a:xfrm>
          <a:prstGeom prst="rect">
            <a:avLst/>
          </a:prstGeom>
          <a:solidFill>
            <a:schemeClr val="bg1"/>
          </a:solidFill>
        </p:spPr>
        <p:txBody>
          <a:bodyPr wrap="none" lIns="36000" tIns="36000" rIns="36000" bIns="36000" rtlCol="0" anchor="ctr">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100" b="1" i="0" u="none" strike="noStrike" kern="1200" cap="none" spc="0" normalizeH="0" baseline="0" noProof="0">
                <a:ln>
                  <a:noFill/>
                </a:ln>
                <a:solidFill>
                  <a:srgbClr val="000000"/>
                </a:solidFill>
                <a:effectLst/>
                <a:uLnTx/>
                <a:uFillTx/>
                <a:latin typeface="Arial"/>
                <a:cs typeface="Arial"/>
              </a:rPr>
              <a:t>Environmental,</a:t>
            </a:r>
            <a:r>
              <a:rPr kumimoji="0" lang="en-US" sz="1100" b="1" i="0" u="none" strike="noStrike" kern="1200" cap="none" spc="0" normalizeH="0" noProof="0">
                <a:ln>
                  <a:noFill/>
                </a:ln>
                <a:solidFill>
                  <a:srgbClr val="000000"/>
                </a:solidFill>
                <a:effectLst/>
                <a:uLnTx/>
                <a:uFillTx/>
                <a:latin typeface="Arial"/>
                <a:cs typeface="Arial"/>
              </a:rPr>
              <a:t> social and corporate governance rating (</a:t>
            </a:r>
            <a:r>
              <a:rPr lang="en-US" sz="1100" b="1">
                <a:solidFill>
                  <a:srgbClr val="000000"/>
                </a:solidFill>
                <a:latin typeface="Arial"/>
                <a:cs typeface="Arial"/>
              </a:rPr>
              <a:t>Refinitiv </a:t>
            </a:r>
            <a:r>
              <a:rPr kumimoji="0" lang="en-US" sz="1100" b="1" i="0" u="none" strike="noStrike" kern="1200" cap="none" spc="0" normalizeH="0" noProof="0">
                <a:ln>
                  <a:noFill/>
                </a:ln>
                <a:solidFill>
                  <a:srgbClr val="000000"/>
                </a:solidFill>
                <a:effectLst/>
                <a:uLnTx/>
                <a:uFillTx/>
                <a:latin typeface="Arial"/>
                <a:cs typeface="Arial"/>
              </a:rPr>
              <a:t>ESG </a:t>
            </a:r>
            <a:r>
              <a:rPr lang="en-US" sz="1100" b="1">
                <a:solidFill>
                  <a:srgbClr val="000000"/>
                </a:solidFill>
                <a:latin typeface="Arial"/>
                <a:cs typeface="Arial"/>
              </a:rPr>
              <a:t>Scores</a:t>
            </a:r>
            <a:r>
              <a:rPr kumimoji="0" lang="en-US" sz="1100" b="1" i="0" u="none" strike="noStrike" kern="1200" cap="none" spc="0" normalizeH="0" noProof="0">
                <a:ln>
                  <a:noFill/>
                </a:ln>
                <a:solidFill>
                  <a:srgbClr val="000000"/>
                </a:solidFill>
                <a:effectLst/>
                <a:uLnTx/>
                <a:uFillTx/>
                <a:latin typeface="Arial"/>
                <a:cs typeface="Arial"/>
              </a:rPr>
              <a:t>)</a:t>
            </a:r>
            <a:endParaRPr kumimoji="0" lang="en-US" sz="1100" b="1" i="0" u="none" strike="noStrike" kern="1200" cap="none" spc="0" normalizeH="0" baseline="0" noProof="0">
              <a:ln>
                <a:noFill/>
              </a:ln>
              <a:solidFill>
                <a:srgbClr val="000000"/>
              </a:solidFill>
              <a:effectLst/>
              <a:uLnTx/>
              <a:uFillTx/>
              <a:latin typeface="Arial"/>
              <a:cs typeface="Arial"/>
            </a:endParaRPr>
          </a:p>
        </p:txBody>
      </p:sp>
      <p:sp>
        <p:nvSpPr>
          <p:cNvPr id="20" name="TextBox 19"/>
          <p:cNvSpPr txBox="1"/>
          <p:nvPr>
            <p:custDataLst>
              <p:tags r:id="rId6"/>
            </p:custDataLst>
          </p:nvPr>
        </p:nvSpPr>
        <p:spPr>
          <a:xfrm>
            <a:off x="10200706" y="2562387"/>
            <a:ext cx="849262" cy="338554"/>
          </a:xfrm>
          <a:prstGeom prst="rect">
            <a:avLst/>
          </a:prstGeom>
          <a:noFill/>
        </p:spPr>
        <p:txBody>
          <a:bodyPr wrap="square" lIns="0" tIns="0" rIns="0" bIns="0" rtlCol="0" anchor="ctr">
            <a:spAutoFit/>
          </a:bodyPr>
          <a:lstStyle/>
          <a:p>
            <a:pPr marL="0" lvl="0" indent="0" algn="ctr">
              <a:spcBef>
                <a:spcPts val="0"/>
              </a:spcBef>
              <a:buNone/>
              <a:defRPr/>
            </a:pPr>
            <a:r>
              <a:rPr lang="en-US" sz="1100"/>
              <a:t>Utilities</a:t>
            </a:r>
            <a:r>
              <a:rPr kumimoji="0" lang="en-US" sz="1100" b="0" i="0" u="none" strike="noStrike" kern="1200" cap="none" spc="0" normalizeH="0" baseline="0" noProof="0">
                <a:ln>
                  <a:noFill/>
                </a:ln>
                <a:effectLst/>
                <a:uLnTx/>
                <a:uFillTx/>
                <a:latin typeface="+mj-lt"/>
                <a:cs typeface="Arial"/>
              </a:rPr>
              <a:t> </a:t>
            </a:r>
          </a:p>
          <a:p>
            <a:pPr marL="0" lvl="0" indent="0" algn="ctr">
              <a:spcBef>
                <a:spcPts val="0"/>
              </a:spcBef>
              <a:buNone/>
              <a:defRPr/>
            </a:pPr>
            <a:r>
              <a:rPr lang="en-US" sz="1100">
                <a:latin typeface="+mj-lt"/>
                <a:cs typeface="Arial"/>
              </a:rPr>
              <a:t>(</a:t>
            </a:r>
            <a:r>
              <a:rPr lang="en-US" sz="1100"/>
              <a:t>47.7</a:t>
            </a:r>
            <a:r>
              <a:rPr lang="en-US" sz="1100">
                <a:latin typeface="+mj-lt"/>
                <a:cs typeface="Arial"/>
              </a:rPr>
              <a:t>)</a:t>
            </a:r>
            <a:endParaRPr kumimoji="0" lang="en-US" sz="1100" b="0" i="0" u="none" strike="noStrike" kern="1200" cap="none" spc="0" normalizeH="0" baseline="0" noProof="0">
              <a:ln>
                <a:noFill/>
              </a:ln>
              <a:effectLst/>
              <a:uLnTx/>
              <a:uFillTx/>
              <a:latin typeface="+mj-lt"/>
              <a:cs typeface="Arial"/>
            </a:endParaRPr>
          </a:p>
        </p:txBody>
      </p:sp>
      <p:sp>
        <p:nvSpPr>
          <p:cNvPr id="28" name="Oval 27"/>
          <p:cNvSpPr/>
          <p:nvPr>
            <p:custDataLst>
              <p:tags r:id="rId7"/>
            </p:custDataLst>
          </p:nvPr>
        </p:nvSpPr>
        <p:spPr>
          <a:xfrm>
            <a:off x="5471750" y="3468463"/>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indent="0" algn="ctr">
              <a:buNone/>
            </a:pPr>
            <a:endParaRPr lang="en-US" sz="1400">
              <a:solidFill>
                <a:srgbClr val="FFFFFF"/>
              </a:solidFill>
              <a:latin typeface="Arial"/>
              <a:cs typeface="Arial"/>
            </a:endParaRPr>
          </a:p>
        </p:txBody>
      </p:sp>
      <p:pic>
        <p:nvPicPr>
          <p:cNvPr id="31" name="btfpIconLines937773"/>
          <p:cNvPicPr>
            <a:picLocks/>
          </p:cNvPicPr>
          <p:nvPr/>
        </p:nvPicPr>
        <p:blipFill>
          <a:blip r:embed="rId46" cstate="email">
            <a:grayscl/>
            <a:lum bright="-40000" contrast="-40000"/>
            <a:extLst>
              <a:ext uri="{28A0092B-C50C-407E-A947-70E740481C1C}">
                <a14:useLocalDpi xmlns:a14="http://schemas.microsoft.com/office/drawing/2010/main"/>
              </a:ext>
            </a:extLst>
          </a:blip>
          <a:stretch>
            <a:fillRect/>
          </a:stretch>
        </p:blipFill>
        <p:spPr>
          <a:xfrm>
            <a:off x="6818593" y="2316521"/>
            <a:ext cx="506614" cy="519842"/>
          </a:xfrm>
          <a:prstGeom prst="rect">
            <a:avLst/>
          </a:prstGeom>
        </p:spPr>
      </p:pic>
      <p:pic>
        <p:nvPicPr>
          <p:cNvPr id="32" name="btfpIconLines188309"/>
          <p:cNvPicPr>
            <a:picLocks/>
          </p:cNvPicPr>
          <p:nvPr/>
        </p:nvPicPr>
        <p:blipFill>
          <a:blip r:embed="rId47" cstate="email">
            <a:grayscl/>
            <a:lum bright="-40000" contrast="-40000"/>
            <a:extLst>
              <a:ext uri="{28A0092B-C50C-407E-A947-70E740481C1C}">
                <a14:useLocalDpi xmlns:a14="http://schemas.microsoft.com/office/drawing/2010/main"/>
              </a:ext>
            </a:extLst>
          </a:blip>
          <a:stretch>
            <a:fillRect/>
          </a:stretch>
        </p:blipFill>
        <p:spPr>
          <a:xfrm>
            <a:off x="4884357" y="2865830"/>
            <a:ext cx="681831" cy="699035"/>
          </a:xfrm>
          <a:prstGeom prst="rect">
            <a:avLst/>
          </a:prstGeom>
        </p:spPr>
      </p:pic>
      <p:sp>
        <p:nvSpPr>
          <p:cNvPr id="9" name="TextBox 8"/>
          <p:cNvSpPr txBox="1"/>
          <p:nvPr>
            <p:custDataLst>
              <p:tags r:id="rId8"/>
            </p:custDataLst>
          </p:nvPr>
        </p:nvSpPr>
        <p:spPr>
          <a:xfrm>
            <a:off x="2028415" y="5299765"/>
            <a:ext cx="800614" cy="338554"/>
          </a:xfrm>
          <a:prstGeom prst="rect">
            <a:avLst/>
          </a:prstGeom>
          <a:noFill/>
        </p:spPr>
        <p:txBody>
          <a:bodyPr wrap="square" lIns="0" tIns="0" rIns="0" bIns="0" rtlCol="0" anchor="ctr">
            <a:spAutoFit/>
          </a:bodyPr>
          <a:lstStyle/>
          <a:p>
            <a:pPr marL="0" indent="0" algn="ctr">
              <a:spcBef>
                <a:spcPts val="0"/>
              </a:spcBef>
              <a:buNone/>
              <a:defRPr/>
            </a:pPr>
            <a:r>
              <a:rPr lang="en-US" sz="1100"/>
              <a:t>Healthcare</a:t>
            </a:r>
          </a:p>
          <a:p>
            <a:pPr marL="0" indent="0" algn="ctr">
              <a:spcBef>
                <a:spcPts val="0"/>
              </a:spcBef>
              <a:buNone/>
              <a:defRPr/>
            </a:pPr>
            <a:r>
              <a:rPr lang="en-US" sz="1100"/>
              <a:t>(39.2)</a:t>
            </a:r>
          </a:p>
        </p:txBody>
      </p:sp>
      <p:sp>
        <p:nvSpPr>
          <p:cNvPr id="51" name="TextBox 50"/>
          <p:cNvSpPr txBox="1"/>
          <p:nvPr>
            <p:custDataLst>
              <p:tags r:id="rId9"/>
            </p:custDataLst>
          </p:nvPr>
        </p:nvSpPr>
        <p:spPr>
          <a:xfrm>
            <a:off x="6995740" y="3035451"/>
            <a:ext cx="1551032" cy="338554"/>
          </a:xfrm>
          <a:prstGeom prst="rect">
            <a:avLst/>
          </a:prstGeom>
          <a:noFill/>
        </p:spPr>
        <p:txBody>
          <a:bodyPr wrap="square" lIns="0" tIns="0" rIns="0" bIns="0" rtlCol="0" anchor="ctr">
            <a:spAutoFit/>
          </a:bodyPr>
          <a:lstStyle>
            <a:defPPr>
              <a:defRPr lang="en-US"/>
            </a:defPPr>
            <a:lvl1pPr marL="0" marR="0" lvl="0" indent="0" algn="ctr" fontAlgn="auto">
              <a:lnSpc>
                <a:spcPct val="100000"/>
              </a:lnSpc>
              <a:spcAft>
                <a:spcPts val="0"/>
              </a:spcAft>
              <a:buClrTx/>
              <a:buSzTx/>
              <a:buFontTx/>
              <a:buNone/>
              <a:tabLst/>
              <a:defRPr kumimoji="0" sz="1100" b="0" i="0" u="none" strike="noStrike" cap="none" spc="0" normalizeH="0" baseline="0">
                <a:ln>
                  <a:noFill/>
                </a:ln>
                <a:effectLst/>
                <a:uLnTx/>
                <a:uFillTx/>
                <a:latin typeface="+mj-lt"/>
                <a:cs typeface="Arial"/>
              </a:defRPr>
            </a:lvl1pPr>
          </a:lstStyle>
          <a:p>
            <a:pPr>
              <a:spcBef>
                <a:spcPts val="0"/>
              </a:spcBef>
            </a:pPr>
            <a:r>
              <a:rPr lang="en-US"/>
              <a:t>Automotive</a:t>
            </a:r>
          </a:p>
          <a:p>
            <a:pPr>
              <a:spcBef>
                <a:spcPts val="0"/>
              </a:spcBef>
            </a:pPr>
            <a:r>
              <a:rPr lang="en-US"/>
              <a:t>(44.1</a:t>
            </a:r>
            <a:r>
              <a:rPr lang="en-US">
                <a:solidFill>
                  <a:srgbClr val="000000"/>
                </a:solidFill>
              </a:rPr>
              <a:t>)</a:t>
            </a:r>
          </a:p>
        </p:txBody>
      </p:sp>
      <p:sp>
        <p:nvSpPr>
          <p:cNvPr id="52" name="Oval 51"/>
          <p:cNvSpPr/>
          <p:nvPr>
            <p:custDataLst>
              <p:tags r:id="rId10"/>
            </p:custDataLst>
          </p:nvPr>
        </p:nvSpPr>
        <p:spPr>
          <a:xfrm>
            <a:off x="6386009" y="3083472"/>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None/>
            </a:pPr>
            <a:endParaRPr lang="en-US" sz="1400">
              <a:solidFill>
                <a:srgbClr val="FFFFFF"/>
              </a:solidFill>
              <a:latin typeface="Arial"/>
              <a:cs typeface="Arial"/>
            </a:endParaRPr>
          </a:p>
        </p:txBody>
      </p:sp>
      <p:grpSp>
        <p:nvGrpSpPr>
          <p:cNvPr id="56" name="btfpColumnHeaderBox747738"/>
          <p:cNvGrpSpPr/>
          <p:nvPr>
            <p:custDataLst>
              <p:tags r:id="rId11"/>
            </p:custDataLst>
          </p:nvPr>
        </p:nvGrpSpPr>
        <p:grpSpPr>
          <a:xfrm>
            <a:off x="330199" y="1246947"/>
            <a:ext cx="11526839" cy="315913"/>
            <a:chOff x="330200" y="1261789"/>
            <a:chExt cx="11531600" cy="315913"/>
          </a:xfrm>
        </p:grpSpPr>
        <p:sp>
          <p:nvSpPr>
            <p:cNvPr id="57" name="btfpColumnHeaderBoxText747738"/>
            <p:cNvSpPr txBox="1"/>
            <p:nvPr/>
          </p:nvSpPr>
          <p:spPr bwMode="gray">
            <a:xfrm>
              <a:off x="330200" y="1261789"/>
              <a:ext cx="11531600" cy="315913"/>
            </a:xfrm>
            <a:prstGeom prst="rect">
              <a:avLst/>
            </a:prstGeom>
            <a:noFill/>
          </p:spPr>
          <p:txBody>
            <a:bodyPr vert="horz" wrap="square" lIns="36036" tIns="36036" rIns="36036" bIns="36036"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Arial"/>
                  <a:cs typeface="Arial"/>
                </a:rPr>
                <a:t>ESG rating distribution by industry</a:t>
              </a:r>
            </a:p>
          </p:txBody>
        </p:sp>
        <p:cxnSp>
          <p:nvCxnSpPr>
            <p:cNvPr id="58" name="btfpColumnHeaderBoxLine747738"/>
            <p:cNvCxnSpPr/>
            <p:nvPr/>
          </p:nvCxnSpPr>
          <p:spPr bwMode="gray">
            <a:xfrm>
              <a:off x="330200" y="1577702"/>
              <a:ext cx="1153160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8" name="TextBox 67"/>
          <p:cNvSpPr txBox="1"/>
          <p:nvPr>
            <p:custDataLst>
              <p:tags r:id="rId12"/>
            </p:custDataLst>
          </p:nvPr>
        </p:nvSpPr>
        <p:spPr>
          <a:xfrm>
            <a:off x="4680199" y="4215063"/>
            <a:ext cx="968410" cy="507831"/>
          </a:xfrm>
          <a:prstGeom prst="rect">
            <a:avLst/>
          </a:prstGeom>
          <a:noFill/>
        </p:spPr>
        <p:txBody>
          <a:bodyPr wrap="square" lIns="0" tIns="0" rIns="0" bIns="0" rtlCol="0" anchor="ctr">
            <a:spAutoFit/>
          </a:bodyPr>
          <a:lstStyle/>
          <a:p>
            <a:pPr marL="0" indent="0" algn="ctr">
              <a:spcBef>
                <a:spcPts val="0"/>
              </a:spcBef>
              <a:buNone/>
              <a:defRPr/>
            </a:pPr>
            <a:r>
              <a:rPr lang="en-US" sz="1100">
                <a:latin typeface="+mj-lt"/>
                <a:cs typeface="Arial"/>
              </a:rPr>
              <a:t>Containers &amp; Packaging (</a:t>
            </a:r>
            <a:r>
              <a:rPr lang="en-US" sz="1100"/>
              <a:t>42.6</a:t>
            </a:r>
            <a:r>
              <a:rPr lang="en-US" sz="1100">
                <a:latin typeface="+mj-lt"/>
                <a:cs typeface="Arial"/>
              </a:rPr>
              <a:t>)</a:t>
            </a:r>
          </a:p>
        </p:txBody>
      </p:sp>
      <p:sp>
        <p:nvSpPr>
          <p:cNvPr id="69" name="Oval 68"/>
          <p:cNvSpPr/>
          <p:nvPr>
            <p:custDataLst>
              <p:tags r:id="rId13"/>
            </p:custDataLst>
          </p:nvPr>
        </p:nvSpPr>
        <p:spPr>
          <a:xfrm>
            <a:off x="11000810" y="2229150"/>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a:cs typeface="Arial"/>
            </a:endParaRPr>
          </a:p>
        </p:txBody>
      </p:sp>
      <p:pic>
        <p:nvPicPr>
          <p:cNvPr id="70" name="btfpIconLines824532"/>
          <p:cNvPicPr>
            <a:picLocks/>
          </p:cNvPicPr>
          <p:nvPr>
            <p:custDataLst>
              <p:tags r:id="rId14"/>
            </p:custDataLst>
          </p:nvPr>
        </p:nvPicPr>
        <p:blipFill>
          <a:blip r:embed="rId48" cstate="email">
            <a:grayscl/>
            <a:lum bright="-40000" contrast="-40000"/>
            <a:extLst>
              <a:ext uri="{28A0092B-C50C-407E-A947-70E740481C1C}">
                <a14:useLocalDpi xmlns:a14="http://schemas.microsoft.com/office/drawing/2010/main"/>
              </a:ext>
            </a:extLst>
          </a:blip>
          <a:stretch>
            <a:fillRect/>
          </a:stretch>
        </p:blipFill>
        <p:spPr>
          <a:xfrm>
            <a:off x="3258445" y="3879913"/>
            <a:ext cx="542546" cy="556236"/>
          </a:xfrm>
          <a:prstGeom prst="rect">
            <a:avLst/>
          </a:prstGeom>
        </p:spPr>
      </p:pic>
      <p:sp>
        <p:nvSpPr>
          <p:cNvPr id="54" name="TextBox 53"/>
          <p:cNvSpPr txBox="1"/>
          <p:nvPr>
            <p:custDataLst>
              <p:tags r:id="rId15"/>
            </p:custDataLst>
          </p:nvPr>
        </p:nvSpPr>
        <p:spPr>
          <a:xfrm>
            <a:off x="10903790" y="2464393"/>
            <a:ext cx="974574" cy="507831"/>
          </a:xfrm>
          <a:prstGeom prst="rect">
            <a:avLst/>
          </a:prstGeom>
          <a:noFill/>
        </p:spPr>
        <p:txBody>
          <a:bodyPr wrap="square" lIns="0" tIns="0" rIns="0" bIns="0" rtlCol="0" anchor="ctr">
            <a:spAutoFit/>
          </a:bodyPr>
          <a:lstStyle>
            <a:defPPr>
              <a:defRPr lang="en-US"/>
            </a:defPPr>
            <a:lvl1pPr marL="0" marR="0" lvl="0" indent="0" algn="ctr" fontAlgn="auto">
              <a:lnSpc>
                <a:spcPct val="100000"/>
              </a:lnSpc>
              <a:spcAft>
                <a:spcPts val="0"/>
              </a:spcAft>
              <a:buClrTx/>
              <a:buSzTx/>
              <a:buFontTx/>
              <a:buNone/>
              <a:tabLst/>
              <a:defRPr kumimoji="0" sz="1000" b="0" i="0" u="none" strike="noStrike" cap="none" spc="0" normalizeH="0" baseline="0">
                <a:ln>
                  <a:noFill/>
                </a:ln>
                <a:solidFill>
                  <a:srgbClr val="5C5C5C"/>
                </a:solidFill>
                <a:effectLst/>
                <a:uLnTx/>
                <a:uFillTx/>
                <a:latin typeface="Arial"/>
                <a:cs typeface="Arial"/>
              </a:defRPr>
            </a:lvl1pPr>
          </a:lstStyle>
          <a:p>
            <a:pPr>
              <a:spcBef>
                <a:spcPts val="0"/>
              </a:spcBef>
              <a:defRPr/>
            </a:pPr>
            <a:r>
              <a:rPr lang="en-US" sz="1100">
                <a:solidFill>
                  <a:schemeClr val="tx1"/>
                </a:solidFill>
                <a:latin typeface="+mj-lt"/>
              </a:rPr>
              <a:t>Paper</a:t>
            </a:r>
          </a:p>
          <a:p>
            <a:pPr>
              <a:spcBef>
                <a:spcPts val="0"/>
              </a:spcBef>
              <a:defRPr/>
            </a:pPr>
            <a:r>
              <a:rPr lang="en-US" sz="1100">
                <a:solidFill>
                  <a:schemeClr val="tx1"/>
                </a:solidFill>
                <a:latin typeface="+mj-lt"/>
              </a:rPr>
              <a:t>products</a:t>
            </a:r>
          </a:p>
          <a:p>
            <a:pPr>
              <a:spcBef>
                <a:spcPts val="0"/>
              </a:spcBef>
              <a:defRPr/>
            </a:pPr>
            <a:r>
              <a:rPr lang="en-US" sz="1100">
                <a:solidFill>
                  <a:schemeClr val="tx1"/>
                </a:solidFill>
                <a:latin typeface="+mj-lt"/>
              </a:rPr>
              <a:t>(</a:t>
            </a:r>
            <a:r>
              <a:rPr lang="en-US" sz="1100">
                <a:solidFill>
                  <a:schemeClr val="tx1"/>
                </a:solidFill>
              </a:rPr>
              <a:t>50.6</a:t>
            </a:r>
            <a:r>
              <a:rPr lang="en-US" sz="1100">
                <a:solidFill>
                  <a:schemeClr val="tx1"/>
                </a:solidFill>
                <a:latin typeface="+mj-lt"/>
              </a:rPr>
              <a:t>)</a:t>
            </a:r>
          </a:p>
        </p:txBody>
      </p:sp>
      <p:pic>
        <p:nvPicPr>
          <p:cNvPr id="114" name="Picture 113"/>
          <p:cNvPicPr>
            <a:picLocks noChangeAspect="1"/>
          </p:cNvPicPr>
          <p:nvPr/>
        </p:nvPicPr>
        <p:blipFill>
          <a:blip r:embed="rId49">
            <a:duotone>
              <a:schemeClr val="accent2">
                <a:shade val="45000"/>
                <a:satMod val="135000"/>
              </a:schemeClr>
              <a:prstClr val="white"/>
            </a:duotone>
          </a:blip>
          <a:stretch>
            <a:fillRect/>
          </a:stretch>
        </p:blipFill>
        <p:spPr>
          <a:xfrm>
            <a:off x="9663425" y="1825397"/>
            <a:ext cx="499845" cy="397604"/>
          </a:xfrm>
          <a:prstGeom prst="rect">
            <a:avLst/>
          </a:prstGeom>
        </p:spPr>
      </p:pic>
      <p:sp>
        <p:nvSpPr>
          <p:cNvPr id="78" name="TextBox 77"/>
          <p:cNvSpPr txBox="1"/>
          <p:nvPr>
            <p:custDataLst>
              <p:tags r:id="rId16"/>
            </p:custDataLst>
          </p:nvPr>
        </p:nvSpPr>
        <p:spPr>
          <a:xfrm>
            <a:off x="9349658" y="2678031"/>
            <a:ext cx="851048" cy="338554"/>
          </a:xfrm>
          <a:prstGeom prst="rect">
            <a:avLst/>
          </a:prstGeom>
          <a:noFill/>
        </p:spPr>
        <p:txBody>
          <a:bodyPr wrap="square" lIns="0" tIns="0" rIns="0" bIns="0" rtlCol="0" anchor="ctr">
            <a:spAutoFit/>
          </a:bodyPr>
          <a:lstStyle>
            <a:defPPr>
              <a:defRPr lang="en-US"/>
            </a:defPPr>
            <a:lvl1pPr marL="0" marR="0" lvl="0" indent="0" algn="ctr" fontAlgn="auto">
              <a:lnSpc>
                <a:spcPct val="100000"/>
              </a:lnSpc>
              <a:spcAft>
                <a:spcPts val="0"/>
              </a:spcAft>
              <a:buClrTx/>
              <a:buSzTx/>
              <a:buFontTx/>
              <a:buNone/>
              <a:tabLst/>
              <a:defRPr kumimoji="0" sz="1000" b="0" i="0" u="none" strike="noStrike" cap="none" spc="0" normalizeH="0" baseline="0">
                <a:ln>
                  <a:noFill/>
                </a:ln>
                <a:solidFill>
                  <a:srgbClr val="5C5C5C"/>
                </a:solidFill>
                <a:effectLst/>
                <a:uLnTx/>
                <a:uFillTx/>
                <a:latin typeface="Arial"/>
                <a:cs typeface="Arial"/>
              </a:defRPr>
            </a:lvl1pPr>
          </a:lstStyle>
          <a:p>
            <a:pPr>
              <a:spcBef>
                <a:spcPts val="0"/>
              </a:spcBef>
            </a:pPr>
            <a:r>
              <a:rPr lang="en-US" sz="1100">
                <a:solidFill>
                  <a:schemeClr val="tx1"/>
                </a:solidFill>
                <a:latin typeface="+mj-lt"/>
              </a:rPr>
              <a:t>Chemicals</a:t>
            </a:r>
          </a:p>
          <a:p>
            <a:pPr>
              <a:spcBef>
                <a:spcPts val="0"/>
              </a:spcBef>
            </a:pPr>
            <a:r>
              <a:rPr lang="en-US" sz="1100">
                <a:solidFill>
                  <a:schemeClr val="tx1"/>
                </a:solidFill>
                <a:latin typeface="+mj-lt"/>
              </a:rPr>
              <a:t>(</a:t>
            </a:r>
            <a:r>
              <a:rPr lang="en-US" sz="1100">
                <a:solidFill>
                  <a:schemeClr val="tx1"/>
                </a:solidFill>
              </a:rPr>
              <a:t>45.4</a:t>
            </a:r>
            <a:r>
              <a:rPr lang="en-US" sz="1100">
                <a:solidFill>
                  <a:schemeClr val="tx1"/>
                </a:solidFill>
                <a:latin typeface="+mj-lt"/>
              </a:rPr>
              <a:t>)</a:t>
            </a:r>
          </a:p>
        </p:txBody>
      </p:sp>
      <p:sp>
        <p:nvSpPr>
          <p:cNvPr id="79" name="Oval 78"/>
          <p:cNvSpPr/>
          <p:nvPr>
            <p:custDataLst>
              <p:tags r:id="rId17"/>
            </p:custDataLst>
          </p:nvPr>
        </p:nvSpPr>
        <p:spPr>
          <a:xfrm>
            <a:off x="9208718" y="2400886"/>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indent="0" algn="ctr">
              <a:buNone/>
            </a:pPr>
            <a:endParaRPr lang="en-US" sz="1400">
              <a:solidFill>
                <a:srgbClr val="FFFFFF"/>
              </a:solidFill>
              <a:latin typeface="Arial"/>
              <a:cs typeface="Arial"/>
            </a:endParaRPr>
          </a:p>
        </p:txBody>
      </p:sp>
      <p:sp>
        <p:nvSpPr>
          <p:cNvPr id="49" name="Oval 48"/>
          <p:cNvSpPr/>
          <p:nvPr>
            <p:custDataLst>
              <p:tags r:id="rId18"/>
            </p:custDataLst>
          </p:nvPr>
        </p:nvSpPr>
        <p:spPr>
          <a:xfrm>
            <a:off x="7238702" y="2788350"/>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a:cs typeface="Arial"/>
            </a:endParaRPr>
          </a:p>
        </p:txBody>
      </p:sp>
      <p:sp>
        <p:nvSpPr>
          <p:cNvPr id="153" name="TextBox 152"/>
          <p:cNvSpPr txBox="1"/>
          <p:nvPr>
            <p:custDataLst>
              <p:tags r:id="rId19"/>
            </p:custDataLst>
          </p:nvPr>
        </p:nvSpPr>
        <p:spPr>
          <a:xfrm>
            <a:off x="6449927" y="3377694"/>
            <a:ext cx="968410" cy="338554"/>
          </a:xfrm>
          <a:prstGeom prst="rect">
            <a:avLst/>
          </a:prstGeom>
          <a:noFill/>
        </p:spPr>
        <p:txBody>
          <a:bodyPr wrap="square" lIns="0" tIns="0" rIns="0" bIns="0" rtlCol="0" anchor="ctr">
            <a:spAutoFit/>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Arial"/>
              </a:rPr>
              <a:t>Transportation</a:t>
            </a:r>
          </a:p>
          <a:p>
            <a:pPr marL="0" lvl="0" indent="0" algn="ctr">
              <a:spcBef>
                <a:spcPts val="0"/>
              </a:spcBef>
              <a:buNone/>
              <a:defRPr/>
            </a:pPr>
            <a:r>
              <a:rPr lang="en-US" sz="1100"/>
              <a:t>(44.0</a:t>
            </a:r>
            <a:r>
              <a:rPr lang="en-US" sz="1100">
                <a:latin typeface="+mj-lt"/>
                <a:cs typeface="Arial"/>
              </a:rPr>
              <a:t>)</a:t>
            </a:r>
            <a:endParaRPr kumimoji="0" lang="en-US" sz="1100" b="0" i="0" u="none" strike="noStrike" kern="1200" cap="none" spc="0" normalizeH="0" baseline="0" noProof="0">
              <a:ln>
                <a:noFill/>
              </a:ln>
              <a:effectLst/>
              <a:uLnTx/>
              <a:uFillTx/>
              <a:latin typeface="+mj-lt"/>
              <a:cs typeface="Arial"/>
            </a:endParaRPr>
          </a:p>
        </p:txBody>
      </p:sp>
      <p:sp>
        <p:nvSpPr>
          <p:cNvPr id="23" name="Oval 22"/>
          <p:cNvSpPr/>
          <p:nvPr>
            <p:custDataLst>
              <p:tags r:id="rId20"/>
            </p:custDataLst>
          </p:nvPr>
        </p:nvSpPr>
        <p:spPr>
          <a:xfrm>
            <a:off x="1920415" y="5016301"/>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None/>
            </a:pPr>
            <a:endParaRPr lang="en-US" sz="1400">
              <a:solidFill>
                <a:srgbClr val="FFFFFF"/>
              </a:solidFill>
              <a:latin typeface="Arial"/>
              <a:cs typeface="Arial"/>
            </a:endParaRPr>
          </a:p>
        </p:txBody>
      </p:sp>
      <p:sp>
        <p:nvSpPr>
          <p:cNvPr id="167" name="TextBox 166"/>
          <p:cNvSpPr txBox="1"/>
          <p:nvPr>
            <p:custDataLst>
              <p:tags r:id="rId21"/>
            </p:custDataLst>
          </p:nvPr>
        </p:nvSpPr>
        <p:spPr>
          <a:xfrm>
            <a:off x="3701899" y="4614808"/>
            <a:ext cx="934188" cy="338554"/>
          </a:xfrm>
          <a:prstGeom prst="rect">
            <a:avLst/>
          </a:prstGeom>
          <a:noFill/>
        </p:spPr>
        <p:txBody>
          <a:bodyPr wrap="square" lIns="0" tIns="0" rIns="0" bIns="0" rtlCol="0" anchor="ctr">
            <a:spAutoFit/>
          </a:bodyPr>
          <a:lstStyle/>
          <a:p>
            <a:pPr marL="0" lvl="0" indent="0" algn="ctr">
              <a:spcBef>
                <a:spcPts val="0"/>
              </a:spcBef>
              <a:buNone/>
              <a:defRPr/>
            </a:pPr>
            <a:r>
              <a:rPr lang="en-US" sz="1100"/>
              <a:t>Oil and Gas</a:t>
            </a:r>
          </a:p>
          <a:p>
            <a:pPr marL="0" lvl="0" indent="0" algn="ctr">
              <a:spcBef>
                <a:spcPts val="0"/>
              </a:spcBef>
              <a:buNone/>
              <a:defRPr/>
            </a:pPr>
            <a:r>
              <a:rPr lang="en-US" sz="1100"/>
              <a:t>(41.8)</a:t>
            </a:r>
          </a:p>
        </p:txBody>
      </p:sp>
      <p:grpSp>
        <p:nvGrpSpPr>
          <p:cNvPr id="171" name="btfpStatusSticker133415"/>
          <p:cNvGrpSpPr/>
          <p:nvPr>
            <p:custDataLst>
              <p:tags r:id="rId22"/>
            </p:custDataLst>
          </p:nvPr>
        </p:nvGrpSpPr>
        <p:grpSpPr>
          <a:xfrm>
            <a:off x="10003471" y="955344"/>
            <a:ext cx="1858329" cy="235611"/>
            <a:chOff x="7112485" y="955344"/>
            <a:chExt cx="1858329" cy="235611"/>
          </a:xfrm>
        </p:grpSpPr>
        <p:sp>
          <p:nvSpPr>
            <p:cNvPr id="169" name="btfpStatusStickerText133415"/>
            <p:cNvSpPr txBox="1"/>
            <p:nvPr/>
          </p:nvSpPr>
          <p:spPr bwMode="gray">
            <a:xfrm>
              <a:off x="7112485" y="955344"/>
              <a:ext cx="1858329"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Illustrative</a:t>
              </a:r>
            </a:p>
          </p:txBody>
        </p:sp>
        <p:cxnSp>
          <p:nvCxnSpPr>
            <p:cNvPr id="170" name="btfpStatusStickerLine133415"/>
            <p:cNvCxnSpPr/>
            <p:nvPr/>
          </p:nvCxnSpPr>
          <p:spPr bwMode="gray">
            <a:xfrm rot="720000">
              <a:off x="7112485" y="955344"/>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76" name="Oval 175"/>
          <p:cNvSpPr/>
          <p:nvPr>
            <p:custDataLst>
              <p:tags r:id="rId23"/>
            </p:custDataLst>
          </p:nvPr>
        </p:nvSpPr>
        <p:spPr>
          <a:xfrm>
            <a:off x="3641613" y="4350867"/>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a:cs typeface="Arial"/>
            </a:endParaRPr>
          </a:p>
        </p:txBody>
      </p:sp>
      <p:sp>
        <p:nvSpPr>
          <p:cNvPr id="179" name="TextBox 178"/>
          <p:cNvSpPr txBox="1"/>
          <p:nvPr>
            <p:custDataLst>
              <p:tags r:id="rId24"/>
            </p:custDataLst>
          </p:nvPr>
        </p:nvSpPr>
        <p:spPr>
          <a:xfrm>
            <a:off x="5542910" y="3794280"/>
            <a:ext cx="1213565" cy="338554"/>
          </a:xfrm>
          <a:prstGeom prst="rect">
            <a:avLst/>
          </a:prstGeom>
          <a:noFill/>
        </p:spPr>
        <p:txBody>
          <a:bodyPr wrap="square" lIns="0" tIns="0" rIns="0" bIns="0" rtlCol="0" anchor="ctr">
            <a:spAutoFit/>
          </a:bodyPr>
          <a:lstStyle/>
          <a:p>
            <a:pPr marL="0" lvl="0" indent="0" algn="ctr">
              <a:spcBef>
                <a:spcPts val="0"/>
              </a:spcBef>
              <a:buNone/>
              <a:defRPr/>
            </a:pPr>
            <a:r>
              <a:rPr lang="en-US" sz="1100"/>
              <a:t>Metals and Mining</a:t>
            </a:r>
          </a:p>
          <a:p>
            <a:pPr marL="0" lvl="0" indent="0" algn="ctr">
              <a:spcBef>
                <a:spcPts val="0"/>
              </a:spcBef>
              <a:buNone/>
              <a:defRPr/>
            </a:pPr>
            <a:r>
              <a:rPr lang="en-US" sz="1100"/>
              <a:t>(43.2)</a:t>
            </a:r>
          </a:p>
        </p:txBody>
      </p:sp>
      <p:grpSp>
        <p:nvGrpSpPr>
          <p:cNvPr id="181" name="btfpIcon531481"/>
          <p:cNvGrpSpPr/>
          <p:nvPr>
            <p:custDataLst>
              <p:tags r:id="rId25"/>
            </p:custDataLst>
          </p:nvPr>
        </p:nvGrpSpPr>
        <p:grpSpPr>
          <a:xfrm>
            <a:off x="5921659" y="2503252"/>
            <a:ext cx="636417" cy="636417"/>
            <a:chOff x="330200" y="1270000"/>
            <a:chExt cx="1081088" cy="1081088"/>
          </a:xfrm>
        </p:grpSpPr>
        <p:sp>
          <p:nvSpPr>
            <p:cNvPr id="182" name="btfpIconCircle531481"/>
            <p:cNvSpPr>
              <a:spLocks/>
            </p:cNvSpPr>
            <p:nvPr/>
          </p:nvSpPr>
          <p:spPr bwMode="gray">
            <a:xfrm>
              <a:off x="330200" y="1270000"/>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83" name="btfpIconLines531481"/>
            <p:cNvPicPr>
              <a:picLocks/>
            </p:cNvPicPr>
            <p:nvPr/>
          </p:nvPicPr>
          <p:blipFill>
            <a:blip r:embed="rId50" cstate="screen">
              <a:grayscl/>
              <a:extLst>
                <a:ext uri="{28A0092B-C50C-407E-A947-70E740481C1C}">
                  <a14:useLocalDpi xmlns:a14="http://schemas.microsoft.com/office/drawing/2010/main"/>
                </a:ext>
              </a:extLst>
            </a:blip>
            <a:stretch>
              <a:fillRect/>
            </a:stretch>
          </p:blipFill>
          <p:spPr>
            <a:xfrm>
              <a:off x="330200" y="1270000"/>
              <a:ext cx="1081088" cy="1081088"/>
            </a:xfrm>
            <a:prstGeom prst="rect">
              <a:avLst/>
            </a:prstGeom>
          </p:spPr>
        </p:pic>
      </p:grpSp>
      <p:grpSp>
        <p:nvGrpSpPr>
          <p:cNvPr id="13" name="btfpIcon654563"/>
          <p:cNvGrpSpPr/>
          <p:nvPr>
            <p:custDataLst>
              <p:tags r:id="rId26"/>
            </p:custDataLst>
          </p:nvPr>
        </p:nvGrpSpPr>
        <p:grpSpPr>
          <a:xfrm>
            <a:off x="10610815" y="1684677"/>
            <a:ext cx="565254" cy="565254"/>
            <a:chOff x="9726747" y="1639352"/>
            <a:chExt cx="680748" cy="680748"/>
          </a:xfrm>
        </p:grpSpPr>
        <p:sp>
          <p:nvSpPr>
            <p:cNvPr id="12" name="btfpIconCircle654563"/>
            <p:cNvSpPr>
              <a:spLocks/>
            </p:cNvSpPr>
            <p:nvPr/>
          </p:nvSpPr>
          <p:spPr bwMode="gray">
            <a:xfrm>
              <a:off x="9726747" y="1639352"/>
              <a:ext cx="680748" cy="68074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8" name="btfpIconLines654563"/>
            <p:cNvPicPr>
              <a:picLocks/>
            </p:cNvPicPr>
            <p:nvPr/>
          </p:nvPicPr>
          <p:blipFill>
            <a:blip r:embed="rId51">
              <a:extLst>
                <a:ext uri="{28A0092B-C50C-407E-A947-70E740481C1C}">
                  <a14:useLocalDpi xmlns:a14="http://schemas.microsoft.com/office/drawing/2010/main" val="0"/>
                </a:ext>
              </a:extLst>
            </a:blip>
            <a:stretch>
              <a:fillRect/>
            </a:stretch>
          </p:blipFill>
          <p:spPr>
            <a:xfrm>
              <a:off x="9726747" y="1639352"/>
              <a:ext cx="680748" cy="680748"/>
            </a:xfrm>
            <a:prstGeom prst="rect">
              <a:avLst/>
            </a:prstGeom>
          </p:spPr>
        </p:pic>
      </p:grpSp>
      <p:sp>
        <p:nvSpPr>
          <p:cNvPr id="80" name="Oval 79">
            <a:extLst>
              <a:ext uri="{FF2B5EF4-FFF2-40B4-BE49-F238E27FC236}">
                <a16:creationId xmlns:a16="http://schemas.microsoft.com/office/drawing/2014/main" id="{A742D43A-7415-48CD-881B-1BF27AE8BF7E}"/>
              </a:ext>
            </a:extLst>
          </p:cNvPr>
          <p:cNvSpPr/>
          <p:nvPr>
            <p:custDataLst>
              <p:tags r:id="rId27"/>
            </p:custDataLst>
          </p:nvPr>
        </p:nvSpPr>
        <p:spPr>
          <a:xfrm>
            <a:off x="4434637" y="3972501"/>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None/>
            </a:pPr>
            <a:endParaRPr lang="en-US" sz="1400">
              <a:solidFill>
                <a:srgbClr val="FFFFFF"/>
              </a:solidFill>
              <a:latin typeface="Arial"/>
              <a:cs typeface="Arial"/>
            </a:endParaRPr>
          </a:p>
        </p:txBody>
      </p:sp>
      <p:sp>
        <p:nvSpPr>
          <p:cNvPr id="81" name="Oval 80">
            <a:extLst>
              <a:ext uri="{FF2B5EF4-FFF2-40B4-BE49-F238E27FC236}">
                <a16:creationId xmlns:a16="http://schemas.microsoft.com/office/drawing/2014/main" id="{6C99135C-0FE9-465E-AC15-798E30365FC7}"/>
              </a:ext>
            </a:extLst>
          </p:cNvPr>
          <p:cNvSpPr/>
          <p:nvPr>
            <p:custDataLst>
              <p:tags r:id="rId28"/>
            </p:custDataLst>
          </p:nvPr>
        </p:nvSpPr>
        <p:spPr>
          <a:xfrm>
            <a:off x="10154541" y="2317016"/>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indent="0" algn="ctr">
              <a:buNone/>
            </a:pPr>
            <a:endParaRPr lang="en-US" sz="1400">
              <a:solidFill>
                <a:srgbClr val="FFFFFF"/>
              </a:solidFill>
              <a:latin typeface="Arial"/>
              <a:cs typeface="Arial"/>
            </a:endParaRPr>
          </a:p>
        </p:txBody>
      </p:sp>
      <p:grpSp>
        <p:nvGrpSpPr>
          <p:cNvPr id="35" name="btfpIcon925853">
            <a:extLst>
              <a:ext uri="{FF2B5EF4-FFF2-40B4-BE49-F238E27FC236}">
                <a16:creationId xmlns:a16="http://schemas.microsoft.com/office/drawing/2014/main" id="{944982EF-5C3D-444A-BD54-1057D2845A39}"/>
              </a:ext>
            </a:extLst>
          </p:cNvPr>
          <p:cNvGrpSpPr/>
          <p:nvPr>
            <p:custDataLst>
              <p:tags r:id="rId29"/>
            </p:custDataLst>
          </p:nvPr>
        </p:nvGrpSpPr>
        <p:grpSpPr>
          <a:xfrm>
            <a:off x="1472990" y="4522748"/>
            <a:ext cx="540544" cy="540544"/>
            <a:chOff x="637090" y="4663828"/>
            <a:chExt cx="650989" cy="650989"/>
          </a:xfrm>
        </p:grpSpPr>
        <p:sp>
          <p:nvSpPr>
            <p:cNvPr id="34" name="btfpIconCircle925853">
              <a:extLst>
                <a:ext uri="{FF2B5EF4-FFF2-40B4-BE49-F238E27FC236}">
                  <a16:creationId xmlns:a16="http://schemas.microsoft.com/office/drawing/2014/main" id="{948897E8-1DEC-44A2-895C-1DCC7861D41F}"/>
                </a:ext>
              </a:extLst>
            </p:cNvPr>
            <p:cNvSpPr>
              <a:spLocks/>
            </p:cNvSpPr>
            <p:nvPr/>
          </p:nvSpPr>
          <p:spPr bwMode="gray">
            <a:xfrm>
              <a:off x="637090" y="4663828"/>
              <a:ext cx="650989" cy="65098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33" name="btfpIconLines925853">
              <a:extLst>
                <a:ext uri="{FF2B5EF4-FFF2-40B4-BE49-F238E27FC236}">
                  <a16:creationId xmlns:a16="http://schemas.microsoft.com/office/drawing/2014/main" id="{658A97A4-92AF-46D1-860D-C26C33974F25}"/>
                </a:ext>
              </a:extLst>
            </p:cNvPr>
            <p:cNvPicPr>
              <a:picLocks/>
            </p:cNvPicPr>
            <p:nvPr/>
          </p:nvPicPr>
          <p:blipFill>
            <a:blip r:embed="rId52">
              <a:lum bright="-40000" contrast="-40000"/>
              <a:grayscl/>
              <a:extLst>
                <a:ext uri="{28A0092B-C50C-407E-A947-70E740481C1C}">
                  <a14:useLocalDpi xmlns:a14="http://schemas.microsoft.com/office/drawing/2010/main" val="0"/>
                </a:ext>
              </a:extLst>
            </a:blip>
            <a:stretch>
              <a:fillRect/>
            </a:stretch>
          </p:blipFill>
          <p:spPr>
            <a:xfrm>
              <a:off x="637090" y="4663828"/>
              <a:ext cx="650989" cy="650989"/>
            </a:xfrm>
            <a:prstGeom prst="rect">
              <a:avLst/>
            </a:prstGeom>
          </p:spPr>
        </p:pic>
      </p:grpSp>
      <p:grpSp>
        <p:nvGrpSpPr>
          <p:cNvPr id="106" name="btfpIcon626903">
            <a:extLst>
              <a:ext uri="{FF2B5EF4-FFF2-40B4-BE49-F238E27FC236}">
                <a16:creationId xmlns:a16="http://schemas.microsoft.com/office/drawing/2014/main" id="{2BE37185-58B6-4C7B-A946-59135AAB7712}"/>
              </a:ext>
            </a:extLst>
          </p:cNvPr>
          <p:cNvGrpSpPr/>
          <p:nvPr>
            <p:custDataLst>
              <p:tags r:id="rId30"/>
            </p:custDataLst>
          </p:nvPr>
        </p:nvGrpSpPr>
        <p:grpSpPr>
          <a:xfrm>
            <a:off x="8759721" y="1893236"/>
            <a:ext cx="539407" cy="539407"/>
            <a:chOff x="330199" y="1270000"/>
            <a:chExt cx="1223175" cy="1191111"/>
          </a:xfrm>
        </p:grpSpPr>
        <p:sp>
          <p:nvSpPr>
            <p:cNvPr id="105" name="btfpIconCircle626903">
              <a:extLst>
                <a:ext uri="{FF2B5EF4-FFF2-40B4-BE49-F238E27FC236}">
                  <a16:creationId xmlns:a16="http://schemas.microsoft.com/office/drawing/2014/main" id="{87241966-442A-4728-9654-BA39B3FDBFBE}"/>
                </a:ext>
              </a:extLst>
            </p:cNvPr>
            <p:cNvSpPr>
              <a:spLocks/>
            </p:cNvSpPr>
            <p:nvPr/>
          </p:nvSpPr>
          <p:spPr bwMode="gray">
            <a:xfrm>
              <a:off x="330199" y="1270000"/>
              <a:ext cx="1223175" cy="119111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04" name="btfpIconLines626903">
              <a:extLst>
                <a:ext uri="{FF2B5EF4-FFF2-40B4-BE49-F238E27FC236}">
                  <a16:creationId xmlns:a16="http://schemas.microsoft.com/office/drawing/2014/main" id="{D19DFDC6-C834-40FD-A68C-1B479FC0B639}"/>
                </a:ext>
              </a:extLst>
            </p:cNvPr>
            <p:cNvPicPr>
              <a:picLocks/>
            </p:cNvPicPr>
            <p:nvPr/>
          </p:nvPicPr>
          <p:blipFill>
            <a:blip r:embed="rId53">
              <a:extLst>
                <a:ext uri="{28A0092B-C50C-407E-A947-70E740481C1C}">
                  <a14:useLocalDpi xmlns:a14="http://schemas.microsoft.com/office/drawing/2010/main" val="0"/>
                </a:ext>
              </a:extLst>
            </a:blip>
            <a:stretch>
              <a:fillRect/>
            </a:stretch>
          </p:blipFill>
          <p:spPr>
            <a:xfrm>
              <a:off x="330199" y="1270000"/>
              <a:ext cx="1223175" cy="1191111"/>
            </a:xfrm>
            <a:prstGeom prst="rect">
              <a:avLst/>
            </a:prstGeom>
          </p:spPr>
        </p:pic>
      </p:grpSp>
      <p:grpSp>
        <p:nvGrpSpPr>
          <p:cNvPr id="59" name="btfpRunningAgenda2Level828817">
            <a:extLst>
              <a:ext uri="{FF2B5EF4-FFF2-40B4-BE49-F238E27FC236}">
                <a16:creationId xmlns:a16="http://schemas.microsoft.com/office/drawing/2014/main" id="{E836F678-3133-4803-BFC4-7CEC571BB173}"/>
              </a:ext>
            </a:extLst>
          </p:cNvPr>
          <p:cNvGrpSpPr/>
          <p:nvPr>
            <p:custDataLst>
              <p:tags r:id="rId31"/>
            </p:custDataLst>
          </p:nvPr>
        </p:nvGrpSpPr>
        <p:grpSpPr>
          <a:xfrm>
            <a:off x="0" y="944429"/>
            <a:ext cx="5674047" cy="257443"/>
            <a:chOff x="0" y="876300"/>
            <a:chExt cx="5674047" cy="257443"/>
          </a:xfrm>
        </p:grpSpPr>
        <p:sp>
          <p:nvSpPr>
            <p:cNvPr id="48" name="btfpRunningAgenda2LevelBarLeft828817">
              <a:extLst>
                <a:ext uri="{FF2B5EF4-FFF2-40B4-BE49-F238E27FC236}">
                  <a16:creationId xmlns:a16="http://schemas.microsoft.com/office/drawing/2014/main" id="{28530E11-E79B-4D14-AA33-57D1C3247015}"/>
                </a:ext>
              </a:extLst>
            </p:cNvPr>
            <p:cNvSpPr/>
            <p:nvPr/>
          </p:nvSpPr>
          <p:spPr bwMode="gray">
            <a:xfrm>
              <a:off x="0" y="876300"/>
              <a:ext cx="2441402" cy="257443"/>
            </a:xfrm>
            <a:custGeom>
              <a:avLst/>
              <a:gdLst/>
              <a:ahLst/>
              <a:cxnLst/>
              <a:rect l="0" t="0" r="0" b="0"/>
              <a:pathLst>
                <a:path w="2441402" h="257443">
                  <a:moveTo>
                    <a:pt x="0" y="0"/>
                  </a:moveTo>
                  <a:lnTo>
                    <a:pt x="2441401" y="0"/>
                  </a:lnTo>
                  <a:lnTo>
                    <a:pt x="2386680" y="257442"/>
                  </a:lnTo>
                  <a:lnTo>
                    <a:pt x="0" y="257442"/>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7" name="btfpRunningAgenda2LevelTextLeft828817">
              <a:extLst>
                <a:ext uri="{FF2B5EF4-FFF2-40B4-BE49-F238E27FC236}">
                  <a16:creationId xmlns:a16="http://schemas.microsoft.com/office/drawing/2014/main" id="{5698F259-51CC-4C0E-B4F0-DB0AF533282D}"/>
                </a:ext>
              </a:extLst>
            </p:cNvPr>
            <p:cNvSpPr txBox="1"/>
            <p:nvPr/>
          </p:nvSpPr>
          <p:spPr bwMode="gray">
            <a:xfrm>
              <a:off x="0"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sp>
          <p:nvSpPr>
            <p:cNvPr id="53" name="btfpRunningAgenda2LevelBarRight828817">
              <a:extLst>
                <a:ext uri="{FF2B5EF4-FFF2-40B4-BE49-F238E27FC236}">
                  <a16:creationId xmlns:a16="http://schemas.microsoft.com/office/drawing/2014/main" id="{140ED23B-B837-45AA-AE45-964DA7951E2C}"/>
                </a:ext>
              </a:extLst>
            </p:cNvPr>
            <p:cNvSpPr/>
            <p:nvPr/>
          </p:nvSpPr>
          <p:spPr bwMode="gray">
            <a:xfrm>
              <a:off x="2306559" y="876300"/>
              <a:ext cx="3367488" cy="257442"/>
            </a:xfrm>
            <a:custGeom>
              <a:avLst/>
              <a:gdLst>
                <a:gd name="connsiteX0" fmla="*/ 883475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883475 w 2313135"/>
                <a:gd name="connsiteY0" fmla="*/ 0 h 257442"/>
                <a:gd name="connsiteX1" fmla="*/ 828754 w 2313135"/>
                <a:gd name="connsiteY1" fmla="*/ 257442 h 257442"/>
                <a:gd name="connsiteX2" fmla="*/ 2313135 w 2313135"/>
                <a:gd name="connsiteY2" fmla="*/ 257442 h 257442"/>
                <a:gd name="connsiteX3" fmla="*/ 0 w 2313135"/>
                <a:gd name="connsiteY3" fmla="*/ 257442 h 257442"/>
                <a:gd name="connsiteX0" fmla="*/ 883475 w 883475"/>
                <a:gd name="connsiteY0" fmla="*/ 0 h 257442"/>
                <a:gd name="connsiteX1" fmla="*/ 828754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3 w 883474"/>
                <a:gd name="connsiteY1" fmla="*/ 257442 h 257442"/>
                <a:gd name="connsiteX2" fmla="*/ 0 w 883474"/>
                <a:gd name="connsiteY2" fmla="*/ 257442 h 257442"/>
                <a:gd name="connsiteX3" fmla="*/ 54721 w 883474"/>
                <a:gd name="connsiteY3" fmla="*/ 0 h 257442"/>
                <a:gd name="connsiteX0" fmla="*/ 1051789 w 1051789"/>
                <a:gd name="connsiteY0" fmla="*/ 0 h 257442"/>
                <a:gd name="connsiteX1" fmla="*/ 828753 w 1051789"/>
                <a:gd name="connsiteY1" fmla="*/ 257442 h 257442"/>
                <a:gd name="connsiteX2" fmla="*/ 0 w 1051789"/>
                <a:gd name="connsiteY2" fmla="*/ 257442 h 257442"/>
                <a:gd name="connsiteX3" fmla="*/ 54721 w 1051789"/>
                <a:gd name="connsiteY3" fmla="*/ 0 h 257442"/>
                <a:gd name="connsiteX0" fmla="*/ 1051789 w 1051789"/>
                <a:gd name="connsiteY0" fmla="*/ 0 h 257442"/>
                <a:gd name="connsiteX1" fmla="*/ 997068 w 1051789"/>
                <a:gd name="connsiteY1" fmla="*/ 257442 h 257442"/>
                <a:gd name="connsiteX2" fmla="*/ 0 w 1051789"/>
                <a:gd name="connsiteY2" fmla="*/ 257442 h 257442"/>
                <a:gd name="connsiteX3" fmla="*/ 54721 w 1051789"/>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54722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54721 w 1051790"/>
                <a:gd name="connsiteY3" fmla="*/ 0 h 257442"/>
                <a:gd name="connsiteX0" fmla="*/ 1220106 w 1220106"/>
                <a:gd name="connsiteY0" fmla="*/ 0 h 257442"/>
                <a:gd name="connsiteX1" fmla="*/ 997069 w 1220106"/>
                <a:gd name="connsiteY1" fmla="*/ 257442 h 257442"/>
                <a:gd name="connsiteX2" fmla="*/ 0 w 1220106"/>
                <a:gd name="connsiteY2" fmla="*/ 257442 h 257442"/>
                <a:gd name="connsiteX3" fmla="*/ 54721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54721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54721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54721 w 1220106"/>
                <a:gd name="connsiteY3" fmla="*/ 0 h 257442"/>
                <a:gd name="connsiteX0" fmla="*/ 1388420 w 1388420"/>
                <a:gd name="connsiteY0" fmla="*/ 0 h 257442"/>
                <a:gd name="connsiteX1" fmla="*/ 1165385 w 1388420"/>
                <a:gd name="connsiteY1" fmla="*/ 257442 h 257442"/>
                <a:gd name="connsiteX2" fmla="*/ 0 w 1388420"/>
                <a:gd name="connsiteY2" fmla="*/ 257442 h 257442"/>
                <a:gd name="connsiteX3" fmla="*/ 54721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54721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54721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54721 w 1388420"/>
                <a:gd name="connsiteY3" fmla="*/ 0 h 257442"/>
                <a:gd name="connsiteX0" fmla="*/ 1548721 w 1548721"/>
                <a:gd name="connsiteY0" fmla="*/ 0 h 257442"/>
                <a:gd name="connsiteX1" fmla="*/ 1333699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869321 w 1869321"/>
                <a:gd name="connsiteY0" fmla="*/ 0 h 257442"/>
                <a:gd name="connsiteX1" fmla="*/ 14940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2122147 w 2122147"/>
                <a:gd name="connsiteY0" fmla="*/ 0 h 257442"/>
                <a:gd name="connsiteX1" fmla="*/ 1814600 w 2122147"/>
                <a:gd name="connsiteY1" fmla="*/ 257442 h 257442"/>
                <a:gd name="connsiteX2" fmla="*/ 0 w 2122147"/>
                <a:gd name="connsiteY2" fmla="*/ 257442 h 257442"/>
                <a:gd name="connsiteX3" fmla="*/ 54721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54721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54721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54721 w 2122147"/>
                <a:gd name="connsiteY3" fmla="*/ 0 h 257442"/>
                <a:gd name="connsiteX0" fmla="*/ 2308096 w 2308096"/>
                <a:gd name="connsiteY0" fmla="*/ 0 h 257442"/>
                <a:gd name="connsiteX1" fmla="*/ 2067426 w 2308096"/>
                <a:gd name="connsiteY1" fmla="*/ 257442 h 257442"/>
                <a:gd name="connsiteX2" fmla="*/ 0 w 2308096"/>
                <a:gd name="connsiteY2" fmla="*/ 257442 h 257442"/>
                <a:gd name="connsiteX3" fmla="*/ 54721 w 2308096"/>
                <a:gd name="connsiteY3" fmla="*/ 0 h 257442"/>
                <a:gd name="connsiteX0" fmla="*/ 2308096 w 2308096"/>
                <a:gd name="connsiteY0" fmla="*/ 0 h 257442"/>
                <a:gd name="connsiteX1" fmla="*/ 2253374 w 2308096"/>
                <a:gd name="connsiteY1" fmla="*/ 257442 h 257442"/>
                <a:gd name="connsiteX2" fmla="*/ 0 w 2308096"/>
                <a:gd name="connsiteY2" fmla="*/ 257442 h 257442"/>
                <a:gd name="connsiteX3" fmla="*/ 54721 w 2308096"/>
                <a:gd name="connsiteY3" fmla="*/ 0 h 257442"/>
                <a:gd name="connsiteX0" fmla="*/ 2308097 w 2308097"/>
                <a:gd name="connsiteY0" fmla="*/ 0 h 257442"/>
                <a:gd name="connsiteX1" fmla="*/ 2253375 w 2308097"/>
                <a:gd name="connsiteY1" fmla="*/ 257442 h 257442"/>
                <a:gd name="connsiteX2" fmla="*/ 0 w 2308097"/>
                <a:gd name="connsiteY2" fmla="*/ 257442 h 257442"/>
                <a:gd name="connsiteX3" fmla="*/ 54722 w 2308097"/>
                <a:gd name="connsiteY3" fmla="*/ 0 h 257442"/>
                <a:gd name="connsiteX0" fmla="*/ 2308097 w 2308097"/>
                <a:gd name="connsiteY0" fmla="*/ 0 h 257442"/>
                <a:gd name="connsiteX1" fmla="*/ 2253375 w 2308097"/>
                <a:gd name="connsiteY1" fmla="*/ 257442 h 257442"/>
                <a:gd name="connsiteX2" fmla="*/ 0 w 2308097"/>
                <a:gd name="connsiteY2" fmla="*/ 257442 h 257442"/>
                <a:gd name="connsiteX3" fmla="*/ 54722 w 2308097"/>
                <a:gd name="connsiteY3" fmla="*/ 0 h 257442"/>
                <a:gd name="connsiteX0" fmla="*/ 2476412 w 2476412"/>
                <a:gd name="connsiteY0" fmla="*/ 0 h 257442"/>
                <a:gd name="connsiteX1" fmla="*/ 2253375 w 2476412"/>
                <a:gd name="connsiteY1" fmla="*/ 257442 h 257442"/>
                <a:gd name="connsiteX2" fmla="*/ 0 w 2476412"/>
                <a:gd name="connsiteY2" fmla="*/ 257442 h 257442"/>
                <a:gd name="connsiteX3" fmla="*/ 54722 w 2476412"/>
                <a:gd name="connsiteY3" fmla="*/ 0 h 257442"/>
                <a:gd name="connsiteX0" fmla="*/ 2476412 w 2476412"/>
                <a:gd name="connsiteY0" fmla="*/ 0 h 257442"/>
                <a:gd name="connsiteX1" fmla="*/ 2421690 w 2476412"/>
                <a:gd name="connsiteY1" fmla="*/ 257442 h 257442"/>
                <a:gd name="connsiteX2" fmla="*/ 0 w 2476412"/>
                <a:gd name="connsiteY2" fmla="*/ 257442 h 257442"/>
                <a:gd name="connsiteX3" fmla="*/ 54722 w 2476412"/>
                <a:gd name="connsiteY3" fmla="*/ 0 h 257442"/>
                <a:gd name="connsiteX0" fmla="*/ 2476412 w 2476412"/>
                <a:gd name="connsiteY0" fmla="*/ 0 h 257442"/>
                <a:gd name="connsiteX1" fmla="*/ 2421690 w 2476412"/>
                <a:gd name="connsiteY1" fmla="*/ 257442 h 257442"/>
                <a:gd name="connsiteX2" fmla="*/ 0 w 2476412"/>
                <a:gd name="connsiteY2" fmla="*/ 257442 h 257442"/>
                <a:gd name="connsiteX3" fmla="*/ 54722 w 2476412"/>
                <a:gd name="connsiteY3" fmla="*/ 0 h 257442"/>
                <a:gd name="connsiteX0" fmla="*/ 2476412 w 2476412"/>
                <a:gd name="connsiteY0" fmla="*/ 0 h 257442"/>
                <a:gd name="connsiteX1" fmla="*/ 2421690 w 2476412"/>
                <a:gd name="connsiteY1" fmla="*/ 257442 h 257442"/>
                <a:gd name="connsiteX2" fmla="*/ 0 w 2476412"/>
                <a:gd name="connsiteY2" fmla="*/ 257442 h 257442"/>
                <a:gd name="connsiteX3" fmla="*/ 54721 w 2476412"/>
                <a:gd name="connsiteY3" fmla="*/ 0 h 257442"/>
                <a:gd name="connsiteX0" fmla="*/ 2785598 w 2785598"/>
                <a:gd name="connsiteY0" fmla="*/ 0 h 257442"/>
                <a:gd name="connsiteX1" fmla="*/ 2421690 w 2785598"/>
                <a:gd name="connsiteY1" fmla="*/ 257442 h 257442"/>
                <a:gd name="connsiteX2" fmla="*/ 0 w 2785598"/>
                <a:gd name="connsiteY2" fmla="*/ 257442 h 257442"/>
                <a:gd name="connsiteX3" fmla="*/ 54721 w 2785598"/>
                <a:gd name="connsiteY3" fmla="*/ 0 h 257442"/>
                <a:gd name="connsiteX0" fmla="*/ 2785598 w 2785598"/>
                <a:gd name="connsiteY0" fmla="*/ 0 h 257442"/>
                <a:gd name="connsiteX1" fmla="*/ 2730877 w 2785598"/>
                <a:gd name="connsiteY1" fmla="*/ 257442 h 257442"/>
                <a:gd name="connsiteX2" fmla="*/ 0 w 2785598"/>
                <a:gd name="connsiteY2" fmla="*/ 257442 h 257442"/>
                <a:gd name="connsiteX3" fmla="*/ 54721 w 2785598"/>
                <a:gd name="connsiteY3" fmla="*/ 0 h 257442"/>
                <a:gd name="connsiteX0" fmla="*/ 2785598 w 2785598"/>
                <a:gd name="connsiteY0" fmla="*/ 0 h 257442"/>
                <a:gd name="connsiteX1" fmla="*/ 2730877 w 2785598"/>
                <a:gd name="connsiteY1" fmla="*/ 257442 h 257442"/>
                <a:gd name="connsiteX2" fmla="*/ 0 w 2785598"/>
                <a:gd name="connsiteY2" fmla="*/ 257442 h 257442"/>
                <a:gd name="connsiteX3" fmla="*/ 54721 w 2785598"/>
                <a:gd name="connsiteY3" fmla="*/ 0 h 257442"/>
                <a:gd name="connsiteX0" fmla="*/ 2785598 w 2785598"/>
                <a:gd name="connsiteY0" fmla="*/ 0 h 257442"/>
                <a:gd name="connsiteX1" fmla="*/ 2730877 w 2785598"/>
                <a:gd name="connsiteY1" fmla="*/ 257442 h 257442"/>
                <a:gd name="connsiteX2" fmla="*/ 0 w 2785598"/>
                <a:gd name="connsiteY2" fmla="*/ 257442 h 257442"/>
                <a:gd name="connsiteX3" fmla="*/ 54721 w 2785598"/>
                <a:gd name="connsiteY3" fmla="*/ 0 h 257442"/>
                <a:gd name="connsiteX0" fmla="*/ 2953914 w 2953914"/>
                <a:gd name="connsiteY0" fmla="*/ 0 h 257442"/>
                <a:gd name="connsiteX1" fmla="*/ 2730877 w 2953914"/>
                <a:gd name="connsiteY1" fmla="*/ 257442 h 257442"/>
                <a:gd name="connsiteX2" fmla="*/ 0 w 2953914"/>
                <a:gd name="connsiteY2" fmla="*/ 257442 h 257442"/>
                <a:gd name="connsiteX3" fmla="*/ 54721 w 2953914"/>
                <a:gd name="connsiteY3" fmla="*/ 0 h 257442"/>
                <a:gd name="connsiteX0" fmla="*/ 2953914 w 2953914"/>
                <a:gd name="connsiteY0" fmla="*/ 0 h 257442"/>
                <a:gd name="connsiteX1" fmla="*/ 2899193 w 2953914"/>
                <a:gd name="connsiteY1" fmla="*/ 257442 h 257442"/>
                <a:gd name="connsiteX2" fmla="*/ 0 w 2953914"/>
                <a:gd name="connsiteY2" fmla="*/ 257442 h 257442"/>
                <a:gd name="connsiteX3" fmla="*/ 54721 w 2953914"/>
                <a:gd name="connsiteY3" fmla="*/ 0 h 257442"/>
                <a:gd name="connsiteX0" fmla="*/ 2953914 w 2953914"/>
                <a:gd name="connsiteY0" fmla="*/ 0 h 257442"/>
                <a:gd name="connsiteX1" fmla="*/ 2899193 w 2953914"/>
                <a:gd name="connsiteY1" fmla="*/ 257442 h 257442"/>
                <a:gd name="connsiteX2" fmla="*/ 0 w 2953914"/>
                <a:gd name="connsiteY2" fmla="*/ 257442 h 257442"/>
                <a:gd name="connsiteX3" fmla="*/ 54721 w 2953914"/>
                <a:gd name="connsiteY3" fmla="*/ 0 h 257442"/>
                <a:gd name="connsiteX0" fmla="*/ 2953914 w 2953914"/>
                <a:gd name="connsiteY0" fmla="*/ 0 h 257442"/>
                <a:gd name="connsiteX1" fmla="*/ 2899193 w 2953914"/>
                <a:gd name="connsiteY1" fmla="*/ 257442 h 257442"/>
                <a:gd name="connsiteX2" fmla="*/ 0 w 2953914"/>
                <a:gd name="connsiteY2" fmla="*/ 257442 h 257442"/>
                <a:gd name="connsiteX3" fmla="*/ 54721 w 2953914"/>
                <a:gd name="connsiteY3" fmla="*/ 0 h 257442"/>
                <a:gd name="connsiteX0" fmla="*/ 3207188 w 3207188"/>
                <a:gd name="connsiteY0" fmla="*/ 0 h 257442"/>
                <a:gd name="connsiteX1" fmla="*/ 2899193 w 3207188"/>
                <a:gd name="connsiteY1" fmla="*/ 257442 h 257442"/>
                <a:gd name="connsiteX2" fmla="*/ 0 w 3207188"/>
                <a:gd name="connsiteY2" fmla="*/ 257442 h 257442"/>
                <a:gd name="connsiteX3" fmla="*/ 54721 w 3207188"/>
                <a:gd name="connsiteY3" fmla="*/ 0 h 257442"/>
                <a:gd name="connsiteX0" fmla="*/ 3207188 w 3207188"/>
                <a:gd name="connsiteY0" fmla="*/ 0 h 257442"/>
                <a:gd name="connsiteX1" fmla="*/ 3152467 w 3207188"/>
                <a:gd name="connsiteY1" fmla="*/ 257442 h 257442"/>
                <a:gd name="connsiteX2" fmla="*/ 0 w 3207188"/>
                <a:gd name="connsiteY2" fmla="*/ 257442 h 257442"/>
                <a:gd name="connsiteX3" fmla="*/ 54721 w 3207188"/>
                <a:gd name="connsiteY3" fmla="*/ 0 h 257442"/>
                <a:gd name="connsiteX0" fmla="*/ 3207188 w 3207188"/>
                <a:gd name="connsiteY0" fmla="*/ 0 h 257442"/>
                <a:gd name="connsiteX1" fmla="*/ 3152467 w 3207188"/>
                <a:gd name="connsiteY1" fmla="*/ 257442 h 257442"/>
                <a:gd name="connsiteX2" fmla="*/ 0 w 3207188"/>
                <a:gd name="connsiteY2" fmla="*/ 257442 h 257442"/>
                <a:gd name="connsiteX3" fmla="*/ 54721 w 3207188"/>
                <a:gd name="connsiteY3" fmla="*/ 0 h 257442"/>
                <a:gd name="connsiteX0" fmla="*/ 3207188 w 3207188"/>
                <a:gd name="connsiteY0" fmla="*/ 0 h 257442"/>
                <a:gd name="connsiteX1" fmla="*/ 3152467 w 3207188"/>
                <a:gd name="connsiteY1" fmla="*/ 257442 h 257442"/>
                <a:gd name="connsiteX2" fmla="*/ 0 w 3207188"/>
                <a:gd name="connsiteY2" fmla="*/ 257442 h 257442"/>
                <a:gd name="connsiteX3" fmla="*/ 54721 w 3207188"/>
                <a:gd name="connsiteY3" fmla="*/ 0 h 257442"/>
                <a:gd name="connsiteX0" fmla="*/ 3367488 w 3367488"/>
                <a:gd name="connsiteY0" fmla="*/ 0 h 257442"/>
                <a:gd name="connsiteX1" fmla="*/ 3152467 w 3367488"/>
                <a:gd name="connsiteY1" fmla="*/ 257442 h 257442"/>
                <a:gd name="connsiteX2" fmla="*/ 0 w 3367488"/>
                <a:gd name="connsiteY2" fmla="*/ 257442 h 257442"/>
                <a:gd name="connsiteX3" fmla="*/ 54721 w 3367488"/>
                <a:gd name="connsiteY3" fmla="*/ 0 h 257442"/>
                <a:gd name="connsiteX0" fmla="*/ 3367488 w 3367488"/>
                <a:gd name="connsiteY0" fmla="*/ 0 h 257442"/>
                <a:gd name="connsiteX1" fmla="*/ 3312767 w 3367488"/>
                <a:gd name="connsiteY1" fmla="*/ 257442 h 257442"/>
                <a:gd name="connsiteX2" fmla="*/ 0 w 3367488"/>
                <a:gd name="connsiteY2" fmla="*/ 257442 h 257442"/>
                <a:gd name="connsiteX3" fmla="*/ 54721 w 3367488"/>
                <a:gd name="connsiteY3" fmla="*/ 0 h 257442"/>
                <a:gd name="connsiteX0" fmla="*/ 3367488 w 3367488"/>
                <a:gd name="connsiteY0" fmla="*/ 0 h 257442"/>
                <a:gd name="connsiteX1" fmla="*/ 3312767 w 3367488"/>
                <a:gd name="connsiteY1" fmla="*/ 257442 h 257442"/>
                <a:gd name="connsiteX2" fmla="*/ 0 w 3367488"/>
                <a:gd name="connsiteY2" fmla="*/ 257442 h 257442"/>
                <a:gd name="connsiteX3" fmla="*/ 54721 w 3367488"/>
                <a:gd name="connsiteY3" fmla="*/ 0 h 257442"/>
                <a:gd name="connsiteX0" fmla="*/ 3367488 w 3367488"/>
                <a:gd name="connsiteY0" fmla="*/ 0 h 257442"/>
                <a:gd name="connsiteX1" fmla="*/ 3312767 w 3367488"/>
                <a:gd name="connsiteY1" fmla="*/ 257442 h 257442"/>
                <a:gd name="connsiteX2" fmla="*/ 0 w 3367488"/>
                <a:gd name="connsiteY2" fmla="*/ 257442 h 257442"/>
                <a:gd name="connsiteX3" fmla="*/ 54721 w 3367488"/>
                <a:gd name="connsiteY3" fmla="*/ 0 h 257442"/>
              </a:gdLst>
              <a:ahLst/>
              <a:cxnLst>
                <a:cxn ang="0">
                  <a:pos x="connsiteX0" y="connsiteY0"/>
                </a:cxn>
                <a:cxn ang="0">
                  <a:pos x="connsiteX1" y="connsiteY1"/>
                </a:cxn>
                <a:cxn ang="0">
                  <a:pos x="connsiteX2" y="connsiteY2"/>
                </a:cxn>
                <a:cxn ang="0">
                  <a:pos x="connsiteX3" y="connsiteY3"/>
                </a:cxn>
              </a:cxnLst>
              <a:rect l="l" t="t" r="r" b="b"/>
              <a:pathLst>
                <a:path w="3367488" h="257442">
                  <a:moveTo>
                    <a:pt x="3367488" y="0"/>
                  </a:moveTo>
                  <a:lnTo>
                    <a:pt x="3312767"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0" name="btfpRunningAgenda2LevelTextRight828817">
              <a:extLst>
                <a:ext uri="{FF2B5EF4-FFF2-40B4-BE49-F238E27FC236}">
                  <a16:creationId xmlns:a16="http://schemas.microsoft.com/office/drawing/2014/main" id="{08773012-C72C-43EA-B791-478C8A35532E}"/>
                </a:ext>
              </a:extLst>
            </p:cNvPr>
            <p:cNvSpPr txBox="1"/>
            <p:nvPr/>
          </p:nvSpPr>
          <p:spPr bwMode="gray">
            <a:xfrm>
              <a:off x="2306559" y="876300"/>
              <a:ext cx="3312767"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Industry maturity</a:t>
              </a:r>
            </a:p>
          </p:txBody>
        </p:sp>
      </p:grpSp>
      <p:sp>
        <p:nvSpPr>
          <p:cNvPr id="86" name="Oval 85">
            <a:extLst>
              <a:ext uri="{FF2B5EF4-FFF2-40B4-BE49-F238E27FC236}">
                <a16:creationId xmlns:a16="http://schemas.microsoft.com/office/drawing/2014/main" id="{2D5F5B36-4909-452B-8A63-D8A57BB5AE3C}"/>
              </a:ext>
            </a:extLst>
          </p:cNvPr>
          <p:cNvSpPr/>
          <p:nvPr>
            <p:custDataLst>
              <p:tags r:id="rId32"/>
            </p:custDataLst>
          </p:nvPr>
        </p:nvSpPr>
        <p:spPr>
          <a:xfrm>
            <a:off x="2791316" y="4715936"/>
            <a:ext cx="216000" cy="21600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Arial"/>
              <a:cs typeface="Arial"/>
            </a:endParaRPr>
          </a:p>
        </p:txBody>
      </p:sp>
      <p:sp>
        <p:nvSpPr>
          <p:cNvPr id="87" name="TextBox 86">
            <a:extLst>
              <a:ext uri="{FF2B5EF4-FFF2-40B4-BE49-F238E27FC236}">
                <a16:creationId xmlns:a16="http://schemas.microsoft.com/office/drawing/2014/main" id="{90287435-5BE5-40DE-A080-C9CC0EA07CBC}"/>
              </a:ext>
            </a:extLst>
          </p:cNvPr>
          <p:cNvSpPr txBox="1"/>
          <p:nvPr>
            <p:custDataLst>
              <p:tags r:id="rId33"/>
            </p:custDataLst>
          </p:nvPr>
        </p:nvSpPr>
        <p:spPr>
          <a:xfrm>
            <a:off x="2930391" y="4945084"/>
            <a:ext cx="800339" cy="507831"/>
          </a:xfrm>
          <a:prstGeom prst="rect">
            <a:avLst/>
          </a:prstGeom>
          <a:noFill/>
        </p:spPr>
        <p:txBody>
          <a:bodyPr wrap="square" lIns="0" tIns="0" rIns="0" bIns="0" rtlCol="0" anchor="ctr">
            <a:spAutoFit/>
          </a:bodyPr>
          <a:lstStyle/>
          <a:p>
            <a:pPr marL="0" lvl="0" indent="0" algn="ctr">
              <a:buNone/>
              <a:defRPr/>
            </a:pPr>
            <a:r>
              <a:rPr lang="en-US" sz="1100">
                <a:solidFill>
                  <a:schemeClr val="accent3"/>
                </a:solidFill>
                <a:latin typeface="+mj-lt"/>
                <a:cs typeface="Arial"/>
              </a:rPr>
              <a:t>Cloud &amp; IT Services (41.5)</a:t>
            </a:r>
          </a:p>
        </p:txBody>
      </p:sp>
      <p:sp>
        <p:nvSpPr>
          <p:cNvPr id="83" name="TextBox 82">
            <a:extLst>
              <a:ext uri="{FF2B5EF4-FFF2-40B4-BE49-F238E27FC236}">
                <a16:creationId xmlns:a16="http://schemas.microsoft.com/office/drawing/2014/main" id="{091991BE-DFDC-4250-9145-8D7B8211540C}"/>
              </a:ext>
            </a:extLst>
          </p:cNvPr>
          <p:cNvSpPr txBox="1"/>
          <p:nvPr>
            <p:custDataLst>
              <p:tags r:id="rId34"/>
            </p:custDataLst>
          </p:nvPr>
        </p:nvSpPr>
        <p:spPr>
          <a:xfrm>
            <a:off x="805561" y="5458974"/>
            <a:ext cx="1276796" cy="507831"/>
          </a:xfrm>
          <a:prstGeom prst="rect">
            <a:avLst/>
          </a:prstGeom>
          <a:noFill/>
        </p:spPr>
        <p:txBody>
          <a:bodyPr wrap="square" lIns="0" tIns="0" rIns="0" bIns="0" rtlCol="0" anchor="ctr">
            <a:spAutoFit/>
          </a:bodyPr>
          <a:lstStyle/>
          <a:p>
            <a:pPr marL="0" indent="0" algn="ctr">
              <a:spcBef>
                <a:spcPts val="0"/>
              </a:spcBef>
              <a:buNone/>
              <a:defRPr/>
            </a:pPr>
            <a:r>
              <a:rPr lang="en-US" sz="1100"/>
              <a:t>Financial Technology &amp; Infrastructure (38.9)</a:t>
            </a:r>
          </a:p>
        </p:txBody>
      </p:sp>
      <p:sp>
        <p:nvSpPr>
          <p:cNvPr id="84" name="Oval 83">
            <a:extLst>
              <a:ext uri="{FF2B5EF4-FFF2-40B4-BE49-F238E27FC236}">
                <a16:creationId xmlns:a16="http://schemas.microsoft.com/office/drawing/2014/main" id="{51DF7FDF-08B4-4441-9C02-10BF212979A8}"/>
              </a:ext>
            </a:extLst>
          </p:cNvPr>
          <p:cNvSpPr/>
          <p:nvPr>
            <p:custDataLst>
              <p:tags r:id="rId35"/>
            </p:custDataLst>
          </p:nvPr>
        </p:nvSpPr>
        <p:spPr>
          <a:xfrm>
            <a:off x="966023" y="5168240"/>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None/>
            </a:pPr>
            <a:endParaRPr lang="en-US" sz="1400">
              <a:solidFill>
                <a:srgbClr val="FFFFFF"/>
              </a:solidFill>
              <a:latin typeface="Arial"/>
              <a:cs typeface="Arial"/>
            </a:endParaRPr>
          </a:p>
        </p:txBody>
      </p:sp>
      <p:grpSp>
        <p:nvGrpSpPr>
          <p:cNvPr id="125" name="btfpIcon484543">
            <a:extLst>
              <a:ext uri="{FF2B5EF4-FFF2-40B4-BE49-F238E27FC236}">
                <a16:creationId xmlns:a16="http://schemas.microsoft.com/office/drawing/2014/main" id="{279CAB98-0FF2-45E0-BD95-C2C598ADD5A2}"/>
              </a:ext>
            </a:extLst>
          </p:cNvPr>
          <p:cNvGrpSpPr/>
          <p:nvPr>
            <p:custDataLst>
              <p:tags r:id="rId36"/>
            </p:custDataLst>
          </p:nvPr>
        </p:nvGrpSpPr>
        <p:grpSpPr>
          <a:xfrm>
            <a:off x="503866" y="4608808"/>
            <a:ext cx="603390" cy="603390"/>
            <a:chOff x="1658757" y="4230546"/>
            <a:chExt cx="726676" cy="726676"/>
          </a:xfrm>
        </p:grpSpPr>
        <p:sp>
          <p:nvSpPr>
            <p:cNvPr id="123" name="btfpIconCircle484543">
              <a:extLst>
                <a:ext uri="{FF2B5EF4-FFF2-40B4-BE49-F238E27FC236}">
                  <a16:creationId xmlns:a16="http://schemas.microsoft.com/office/drawing/2014/main" id="{1D3C6E0F-27EC-494F-A63B-FA3B10E52792}"/>
                </a:ext>
              </a:extLst>
            </p:cNvPr>
            <p:cNvSpPr>
              <a:spLocks/>
            </p:cNvSpPr>
            <p:nvPr/>
          </p:nvSpPr>
          <p:spPr bwMode="gray">
            <a:xfrm>
              <a:off x="1658757" y="4230546"/>
              <a:ext cx="726676" cy="72667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22" name="btfpIconLines484543">
              <a:extLst>
                <a:ext uri="{FF2B5EF4-FFF2-40B4-BE49-F238E27FC236}">
                  <a16:creationId xmlns:a16="http://schemas.microsoft.com/office/drawing/2014/main" id="{4AFA9DD1-6E78-49CD-85D8-914AD05EAE49}"/>
                </a:ext>
              </a:extLst>
            </p:cNvPr>
            <p:cNvPicPr>
              <a:picLocks/>
            </p:cNvPicPr>
            <p:nvPr/>
          </p:nvPicPr>
          <p:blipFill>
            <a:blip r:embed="rId54">
              <a:extLst>
                <a:ext uri="{28A0092B-C50C-407E-A947-70E740481C1C}">
                  <a14:useLocalDpi xmlns:a14="http://schemas.microsoft.com/office/drawing/2010/main" val="0"/>
                </a:ext>
              </a:extLst>
            </a:blip>
            <a:stretch>
              <a:fillRect/>
            </a:stretch>
          </p:blipFill>
          <p:spPr>
            <a:xfrm>
              <a:off x="1658757" y="4230546"/>
              <a:ext cx="726676" cy="726676"/>
            </a:xfrm>
            <a:prstGeom prst="rect">
              <a:avLst/>
            </a:prstGeom>
          </p:spPr>
        </p:pic>
      </p:grpSp>
      <p:sp>
        <p:nvSpPr>
          <p:cNvPr id="142" name="btfpIconCircle484543">
            <a:extLst>
              <a:ext uri="{FF2B5EF4-FFF2-40B4-BE49-F238E27FC236}">
                <a16:creationId xmlns:a16="http://schemas.microsoft.com/office/drawing/2014/main" id="{492F7909-DBFC-4584-8899-B5ACD45A0F2A}"/>
              </a:ext>
            </a:extLst>
          </p:cNvPr>
          <p:cNvSpPr>
            <a:spLocks/>
          </p:cNvSpPr>
          <p:nvPr/>
        </p:nvSpPr>
        <p:spPr bwMode="gray">
          <a:xfrm>
            <a:off x="1610432" y="2039552"/>
            <a:ext cx="726676" cy="72667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nvGrpSpPr>
          <p:cNvPr id="88" name="btfpIcon181600">
            <a:extLst>
              <a:ext uri="{FF2B5EF4-FFF2-40B4-BE49-F238E27FC236}">
                <a16:creationId xmlns:a16="http://schemas.microsoft.com/office/drawing/2014/main" id="{637FDFD2-69F1-49F5-9F94-25689BBD3101}"/>
              </a:ext>
            </a:extLst>
          </p:cNvPr>
          <p:cNvGrpSpPr/>
          <p:nvPr>
            <p:custDataLst>
              <p:tags r:id="rId37"/>
            </p:custDataLst>
          </p:nvPr>
        </p:nvGrpSpPr>
        <p:grpSpPr>
          <a:xfrm>
            <a:off x="2417029" y="4174512"/>
            <a:ext cx="554768" cy="554768"/>
            <a:chOff x="344794" y="1279463"/>
            <a:chExt cx="1081088" cy="1081088"/>
          </a:xfrm>
        </p:grpSpPr>
        <p:sp>
          <p:nvSpPr>
            <p:cNvPr id="89" name="btfpIconCircle181600">
              <a:extLst>
                <a:ext uri="{FF2B5EF4-FFF2-40B4-BE49-F238E27FC236}">
                  <a16:creationId xmlns:a16="http://schemas.microsoft.com/office/drawing/2014/main" id="{811A3AF0-3A3B-40BF-9064-6B9FA76711EE}"/>
                </a:ext>
              </a:extLst>
            </p:cNvPr>
            <p:cNvSpPr>
              <a:spLocks/>
            </p:cNvSpPr>
            <p:nvPr/>
          </p:nvSpPr>
          <p:spPr bwMode="gray">
            <a:xfrm>
              <a:off x="344794" y="1279463"/>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90" name="btfpIconLines181600">
              <a:extLst>
                <a:ext uri="{FF2B5EF4-FFF2-40B4-BE49-F238E27FC236}">
                  <a16:creationId xmlns:a16="http://schemas.microsoft.com/office/drawing/2014/main" id="{CA48618C-5BE3-47BC-98BA-EBA7C9D0A99C}"/>
                </a:ext>
              </a:extLst>
            </p:cNvPr>
            <p:cNvPicPr>
              <a:picLocks/>
            </p:cNvPicPr>
            <p:nvPr/>
          </p:nvPicPr>
          <p:blipFill>
            <a:blip r:embed="rId55">
              <a:extLst>
                <a:ext uri="{28A0092B-C50C-407E-A947-70E740481C1C}">
                  <a14:useLocalDpi xmlns:a14="http://schemas.microsoft.com/office/drawing/2010/main" val="0"/>
                </a:ext>
              </a:extLst>
            </a:blip>
            <a:stretch>
              <a:fillRect/>
            </a:stretch>
          </p:blipFill>
          <p:spPr>
            <a:xfrm>
              <a:off x="344794" y="1279463"/>
              <a:ext cx="1081088" cy="1081088"/>
            </a:xfrm>
            <a:prstGeom prst="rect">
              <a:avLst/>
            </a:prstGeom>
          </p:spPr>
        </p:pic>
      </p:grpSp>
      <p:sp>
        <p:nvSpPr>
          <p:cNvPr id="82" name="TextBox 81">
            <a:extLst>
              <a:ext uri="{FF2B5EF4-FFF2-40B4-BE49-F238E27FC236}">
                <a16:creationId xmlns:a16="http://schemas.microsoft.com/office/drawing/2014/main" id="{2DB2BAB4-471F-413A-BDDA-3DB01AE92B47}"/>
              </a:ext>
            </a:extLst>
          </p:cNvPr>
          <p:cNvSpPr txBox="1"/>
          <p:nvPr>
            <p:custDataLst>
              <p:tags r:id="rId38"/>
            </p:custDataLst>
          </p:nvPr>
        </p:nvSpPr>
        <p:spPr>
          <a:xfrm>
            <a:off x="8296282" y="2835073"/>
            <a:ext cx="968410" cy="338554"/>
          </a:xfrm>
          <a:prstGeom prst="rect">
            <a:avLst/>
          </a:prstGeom>
          <a:noFill/>
        </p:spPr>
        <p:txBody>
          <a:bodyPr wrap="square" lIns="0" tIns="0" rIns="0" bIns="0" rtlCol="0" anchor="ctr">
            <a:spAutoFit/>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effectLst/>
                <a:uLnTx/>
                <a:uFillTx/>
                <a:latin typeface="+mj-lt"/>
                <a:cs typeface="Arial"/>
              </a:rPr>
              <a:t>IT hardware</a:t>
            </a:r>
          </a:p>
          <a:p>
            <a:pPr marL="0" lvl="0" indent="0" algn="ctr">
              <a:spcBef>
                <a:spcPts val="0"/>
              </a:spcBef>
              <a:buNone/>
              <a:defRPr/>
            </a:pPr>
            <a:r>
              <a:rPr lang="en-US" sz="1100"/>
              <a:t>(45.1</a:t>
            </a:r>
            <a:r>
              <a:rPr lang="en-US" sz="1100">
                <a:latin typeface="+mj-lt"/>
                <a:cs typeface="Arial"/>
              </a:rPr>
              <a:t>)</a:t>
            </a:r>
            <a:endParaRPr kumimoji="0" lang="en-US" sz="1100" b="0" i="0" u="none" strike="noStrike" kern="1200" cap="none" spc="0" normalizeH="0" baseline="0" noProof="0">
              <a:ln>
                <a:noFill/>
              </a:ln>
              <a:effectLst/>
              <a:uLnTx/>
              <a:uFillTx/>
              <a:latin typeface="+mj-lt"/>
              <a:cs typeface="Arial"/>
            </a:endParaRPr>
          </a:p>
        </p:txBody>
      </p:sp>
      <p:sp>
        <p:nvSpPr>
          <p:cNvPr id="85" name="Oval 84">
            <a:extLst>
              <a:ext uri="{FF2B5EF4-FFF2-40B4-BE49-F238E27FC236}">
                <a16:creationId xmlns:a16="http://schemas.microsoft.com/office/drawing/2014/main" id="{D752A4D2-13D4-4530-93A1-5F682438B5A7}"/>
              </a:ext>
            </a:extLst>
          </p:cNvPr>
          <p:cNvSpPr/>
          <p:nvPr>
            <p:custDataLst>
              <p:tags r:id="rId39"/>
            </p:custDataLst>
          </p:nvPr>
        </p:nvSpPr>
        <p:spPr>
          <a:xfrm>
            <a:off x="8262895" y="2550396"/>
            <a:ext cx="216000" cy="216000"/>
          </a:xfrm>
          <a:prstGeom prst="ellipse">
            <a:avLst/>
          </a:prstGeom>
          <a:solidFill>
            <a:srgbClr val="5C5C5C"/>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indent="0" algn="ctr">
              <a:buNone/>
            </a:pPr>
            <a:endParaRPr lang="en-US" sz="1400">
              <a:solidFill>
                <a:srgbClr val="FFFFFF"/>
              </a:solidFill>
              <a:latin typeface="Arial"/>
              <a:cs typeface="Arial"/>
            </a:endParaRPr>
          </a:p>
        </p:txBody>
      </p:sp>
      <p:grpSp>
        <p:nvGrpSpPr>
          <p:cNvPr id="44" name="btfpIcon638535">
            <a:extLst>
              <a:ext uri="{FF2B5EF4-FFF2-40B4-BE49-F238E27FC236}">
                <a16:creationId xmlns:a16="http://schemas.microsoft.com/office/drawing/2014/main" id="{79C47198-7053-476D-9A91-C1559F86D9BB}"/>
              </a:ext>
            </a:extLst>
          </p:cNvPr>
          <p:cNvGrpSpPr/>
          <p:nvPr>
            <p:custDataLst>
              <p:tags r:id="rId40"/>
            </p:custDataLst>
          </p:nvPr>
        </p:nvGrpSpPr>
        <p:grpSpPr>
          <a:xfrm>
            <a:off x="7756280" y="1973293"/>
            <a:ext cx="654178" cy="654178"/>
            <a:chOff x="7756280" y="1973293"/>
            <a:chExt cx="654178" cy="654178"/>
          </a:xfrm>
        </p:grpSpPr>
        <p:sp>
          <p:nvSpPr>
            <p:cNvPr id="43" name="btfpIconCircle638535">
              <a:extLst>
                <a:ext uri="{FF2B5EF4-FFF2-40B4-BE49-F238E27FC236}">
                  <a16:creationId xmlns:a16="http://schemas.microsoft.com/office/drawing/2014/main" id="{AEA7D12B-BAAE-4501-AE20-78388F0E0C99}"/>
                </a:ext>
              </a:extLst>
            </p:cNvPr>
            <p:cNvSpPr>
              <a:spLocks/>
            </p:cNvSpPr>
            <p:nvPr/>
          </p:nvSpPr>
          <p:spPr bwMode="gray">
            <a:xfrm>
              <a:off x="7756280" y="1973293"/>
              <a:ext cx="654178" cy="65417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42" name="btfpIconLines638535">
              <a:extLst>
                <a:ext uri="{FF2B5EF4-FFF2-40B4-BE49-F238E27FC236}">
                  <a16:creationId xmlns:a16="http://schemas.microsoft.com/office/drawing/2014/main" id="{3A71A7EA-4FFD-49F4-848D-03CE768EFE71}"/>
                </a:ext>
              </a:extLst>
            </p:cNvPr>
            <p:cNvPicPr>
              <a:picLocks/>
            </p:cNvPicPr>
            <p:nvPr/>
          </p:nvPicPr>
          <p:blipFill>
            <a:blip r:embed="rId56">
              <a:extLst>
                <a:ext uri="{28A0092B-C50C-407E-A947-70E740481C1C}">
                  <a14:useLocalDpi xmlns:a14="http://schemas.microsoft.com/office/drawing/2010/main" val="0"/>
                </a:ext>
              </a:extLst>
            </a:blip>
            <a:stretch>
              <a:fillRect/>
            </a:stretch>
          </p:blipFill>
          <p:spPr>
            <a:xfrm>
              <a:off x="7756280" y="1973293"/>
              <a:ext cx="654178" cy="654178"/>
            </a:xfrm>
            <a:prstGeom prst="rect">
              <a:avLst/>
            </a:prstGeom>
          </p:spPr>
        </p:pic>
      </p:grpSp>
    </p:spTree>
    <p:custDataLst>
      <p:tags r:id="rId1"/>
    </p:custDataLst>
    <p:extLst>
      <p:ext uri="{BB962C8B-B14F-4D97-AF65-F5344CB8AC3E}">
        <p14:creationId xmlns:p14="http://schemas.microsoft.com/office/powerpoint/2010/main" val="3182095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52A93250-41DD-DEB5-8C1D-1C5CDA7D9F05}"/>
              </a:ext>
            </a:extLst>
          </p:cNvPr>
          <p:cNvGraphicFramePr>
            <a:graphicFrameLocks noChangeAspect="1"/>
          </p:cNvGraphicFramePr>
          <p:nvPr>
            <p:custDataLst>
              <p:tags r:id="rId2"/>
            </p:custDataLst>
            <p:extLst>
              <p:ext uri="{D42A27DB-BD31-4B8C-83A1-F6EECF244321}">
                <p14:modId xmlns:p14="http://schemas.microsoft.com/office/powerpoint/2010/main" val="2174299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84" imgH="486" progId="TCLayout.ActiveDocument.1">
                  <p:embed/>
                </p:oleObj>
              </mc:Choice>
              <mc:Fallback>
                <p:oleObj name="think-cell Slide" r:id="rId9" imgW="484" imgH="486" progId="TCLayout.ActiveDocument.1">
                  <p:embed/>
                  <p:pic>
                    <p:nvPicPr>
                      <p:cNvPr id="19" name="think-cell data - do not delete" hidden="1">
                        <a:extLst>
                          <a:ext uri="{FF2B5EF4-FFF2-40B4-BE49-F238E27FC236}">
                            <a16:creationId xmlns:a16="http://schemas.microsoft.com/office/drawing/2014/main" id="{52A93250-41DD-DEB5-8C1D-1C5CDA7D9F0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pSp>
        <p:nvGrpSpPr>
          <p:cNvPr id="17" name="btfpColumnIndicatorGroup2">
            <a:extLst>
              <a:ext uri="{FF2B5EF4-FFF2-40B4-BE49-F238E27FC236}">
                <a16:creationId xmlns:a16="http://schemas.microsoft.com/office/drawing/2014/main" id="{EE9938DA-7403-48D0-BE4E-CADE0C3AFF9F}"/>
              </a:ext>
            </a:extLst>
          </p:cNvPr>
          <p:cNvGrpSpPr/>
          <p:nvPr/>
        </p:nvGrpSpPr>
        <p:grpSpPr>
          <a:xfrm>
            <a:off x="0" y="6926580"/>
            <a:ext cx="12192000" cy="137160"/>
            <a:chOff x="0" y="6926580"/>
            <a:chExt cx="12192000" cy="137160"/>
          </a:xfrm>
        </p:grpSpPr>
        <p:sp>
          <p:nvSpPr>
            <p:cNvPr id="15" name="btfpColumnGapBlocker790600">
              <a:extLst>
                <a:ext uri="{FF2B5EF4-FFF2-40B4-BE49-F238E27FC236}">
                  <a16:creationId xmlns:a16="http://schemas.microsoft.com/office/drawing/2014/main" id="{174C9C6A-DE22-4100-8600-A50BABA5E56C}"/>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3" name="btfpColumnGapBlocker976866">
              <a:extLst>
                <a:ext uri="{FF2B5EF4-FFF2-40B4-BE49-F238E27FC236}">
                  <a16:creationId xmlns:a16="http://schemas.microsoft.com/office/drawing/2014/main" id="{A2615139-73CE-47B9-903B-DB921C09DF3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363115">
              <a:extLst>
                <a:ext uri="{FF2B5EF4-FFF2-40B4-BE49-F238E27FC236}">
                  <a16:creationId xmlns:a16="http://schemas.microsoft.com/office/drawing/2014/main" id="{BD72E96D-01DE-4013-81C0-C08150CF2B4F}"/>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220293">
              <a:extLst>
                <a:ext uri="{FF2B5EF4-FFF2-40B4-BE49-F238E27FC236}">
                  <a16:creationId xmlns:a16="http://schemas.microsoft.com/office/drawing/2014/main" id="{C24E3CE0-7BA4-4FD1-8CE3-C64BB6F85009}"/>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6" name="btfpColumnIndicatorGroup1">
            <a:extLst>
              <a:ext uri="{FF2B5EF4-FFF2-40B4-BE49-F238E27FC236}">
                <a16:creationId xmlns:a16="http://schemas.microsoft.com/office/drawing/2014/main" id="{685E4CAA-00F2-4AC0-B2FA-0F1C9A244437}"/>
              </a:ext>
            </a:extLst>
          </p:cNvPr>
          <p:cNvGrpSpPr/>
          <p:nvPr/>
        </p:nvGrpSpPr>
        <p:grpSpPr>
          <a:xfrm>
            <a:off x="0" y="-205740"/>
            <a:ext cx="12192000" cy="137160"/>
            <a:chOff x="0" y="-205740"/>
            <a:chExt cx="12192000" cy="137160"/>
          </a:xfrm>
        </p:grpSpPr>
        <p:sp>
          <p:nvSpPr>
            <p:cNvPr id="14" name="btfpColumnGapBlocker321587">
              <a:extLst>
                <a:ext uri="{FF2B5EF4-FFF2-40B4-BE49-F238E27FC236}">
                  <a16:creationId xmlns:a16="http://schemas.microsoft.com/office/drawing/2014/main" id="{35B1E1B3-D3CE-44E8-8F74-72840883B4A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450511">
              <a:extLst>
                <a:ext uri="{FF2B5EF4-FFF2-40B4-BE49-F238E27FC236}">
                  <a16:creationId xmlns:a16="http://schemas.microsoft.com/office/drawing/2014/main" id="{5825B1DD-DA65-4D62-B810-E014C881886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767092">
              <a:extLst>
                <a:ext uri="{FF2B5EF4-FFF2-40B4-BE49-F238E27FC236}">
                  <a16:creationId xmlns:a16="http://schemas.microsoft.com/office/drawing/2014/main" id="{D0384915-345B-4B7E-BCEF-CCEC8BE20B58}"/>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626852">
              <a:extLst>
                <a:ext uri="{FF2B5EF4-FFF2-40B4-BE49-F238E27FC236}">
                  <a16:creationId xmlns:a16="http://schemas.microsoft.com/office/drawing/2014/main" id="{AA0C5CAE-54AD-49C7-B7E2-433BA9FD72B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8" name="btfpTable694143">
            <a:extLst>
              <a:ext uri="{FF2B5EF4-FFF2-40B4-BE49-F238E27FC236}">
                <a16:creationId xmlns:a16="http://schemas.microsoft.com/office/drawing/2014/main" id="{CE32572F-1859-46BA-88C8-5E960A6A468D}"/>
              </a:ext>
            </a:extLst>
          </p:cNvPr>
          <p:cNvGraphicFramePr>
            <a:graphicFrameLocks noGrp="1"/>
          </p:cNvGraphicFramePr>
          <p:nvPr>
            <p:custDataLst>
              <p:tags r:id="rId3"/>
            </p:custDataLst>
            <p:extLst>
              <p:ext uri="{D42A27DB-BD31-4B8C-83A1-F6EECF244321}">
                <p14:modId xmlns:p14="http://schemas.microsoft.com/office/powerpoint/2010/main" val="1575703821"/>
              </p:ext>
            </p:extLst>
          </p:nvPr>
        </p:nvGraphicFramePr>
        <p:xfrm>
          <a:off x="325440" y="1295069"/>
          <a:ext cx="11531601" cy="4881995"/>
        </p:xfrm>
        <a:graphic>
          <a:graphicData uri="http://schemas.openxmlformats.org/drawingml/2006/table">
            <a:tbl>
              <a:tblPr firstRow="1" firstCol="1">
                <a:tableStyleId>{3B4B98B0-60AC-42C2-AFA5-B58CD77FA1E5}</a:tableStyleId>
              </a:tblPr>
              <a:tblGrid>
                <a:gridCol w="673936">
                  <a:extLst>
                    <a:ext uri="{9D8B030D-6E8A-4147-A177-3AD203B41FA5}">
                      <a16:colId xmlns:a16="http://schemas.microsoft.com/office/drawing/2014/main" val="2096964525"/>
                    </a:ext>
                  </a:extLst>
                </a:gridCol>
                <a:gridCol w="554148">
                  <a:extLst>
                    <a:ext uri="{9D8B030D-6E8A-4147-A177-3AD203B41FA5}">
                      <a16:colId xmlns:a16="http://schemas.microsoft.com/office/drawing/2014/main" val="831717623"/>
                    </a:ext>
                  </a:extLst>
                </a:gridCol>
                <a:gridCol w="281640">
                  <a:extLst>
                    <a:ext uri="{9D8B030D-6E8A-4147-A177-3AD203B41FA5}">
                      <a16:colId xmlns:a16="http://schemas.microsoft.com/office/drawing/2014/main" val="1735069918"/>
                    </a:ext>
                  </a:extLst>
                </a:gridCol>
                <a:gridCol w="60567">
                  <a:extLst>
                    <a:ext uri="{9D8B030D-6E8A-4147-A177-3AD203B41FA5}">
                      <a16:colId xmlns:a16="http://schemas.microsoft.com/office/drawing/2014/main" val="1298940888"/>
                    </a:ext>
                  </a:extLst>
                </a:gridCol>
                <a:gridCol w="1992262">
                  <a:extLst>
                    <a:ext uri="{9D8B030D-6E8A-4147-A177-3AD203B41FA5}">
                      <a16:colId xmlns:a16="http://schemas.microsoft.com/office/drawing/2014/main" val="1277320213"/>
                    </a:ext>
                  </a:extLst>
                </a:gridCol>
                <a:gridCol w="1992262">
                  <a:extLst>
                    <a:ext uri="{9D8B030D-6E8A-4147-A177-3AD203B41FA5}">
                      <a16:colId xmlns:a16="http://schemas.microsoft.com/office/drawing/2014/main" val="2822370563"/>
                    </a:ext>
                  </a:extLst>
                </a:gridCol>
                <a:gridCol w="1992262">
                  <a:extLst>
                    <a:ext uri="{9D8B030D-6E8A-4147-A177-3AD203B41FA5}">
                      <a16:colId xmlns:a16="http://schemas.microsoft.com/office/drawing/2014/main" val="1244475520"/>
                    </a:ext>
                  </a:extLst>
                </a:gridCol>
                <a:gridCol w="1992262">
                  <a:extLst>
                    <a:ext uri="{9D8B030D-6E8A-4147-A177-3AD203B41FA5}">
                      <a16:colId xmlns:a16="http://schemas.microsoft.com/office/drawing/2014/main" val="4230624076"/>
                    </a:ext>
                  </a:extLst>
                </a:gridCol>
                <a:gridCol w="1992262">
                  <a:extLst>
                    <a:ext uri="{9D8B030D-6E8A-4147-A177-3AD203B41FA5}">
                      <a16:colId xmlns:a16="http://schemas.microsoft.com/office/drawing/2014/main" val="2452155008"/>
                    </a:ext>
                  </a:extLst>
                </a:gridCol>
              </a:tblGrid>
              <a:tr h="404136">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spcBef>
                          <a:spcPts val="0"/>
                        </a:spcBef>
                        <a:buNone/>
                      </a:pPr>
                      <a:r>
                        <a:rPr lang="en-US" sz="1100" noProof="0">
                          <a:solidFill>
                            <a:schemeClr val="accent3"/>
                          </a:solidFill>
                          <a:latin typeface="+mn-lt"/>
                        </a:rPr>
                        <a:t>Target</a:t>
                      </a:r>
                    </a:p>
                  </a:txBody>
                  <a:tcPr anchor="b">
                    <a:lnL>
                      <a:noFill/>
                    </a:lnL>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0"/>
                        </a:spcBef>
                        <a:buNone/>
                      </a:pPr>
                      <a:r>
                        <a:rPr lang="en-US" sz="1100" noProof="0">
                          <a:latin typeface="+mn-lt"/>
                        </a:rPr>
                        <a:t>Peer 1</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0"/>
                        </a:spcBef>
                        <a:buNone/>
                      </a:pPr>
                      <a:r>
                        <a:rPr lang="en-US" sz="1100" noProof="0">
                          <a:latin typeface="+mn-lt"/>
                        </a:rPr>
                        <a:t>Peer 2</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100" b="1" kern="1200" noProof="0">
                          <a:solidFill>
                            <a:schemeClr val="tx1"/>
                          </a:solidFill>
                          <a:latin typeface="+mn-lt"/>
                          <a:ea typeface="+mn-ea"/>
                          <a:cs typeface="+mn-cs"/>
                        </a:rPr>
                        <a:t>Peer 3</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100" b="1" kern="1200" noProof="0">
                          <a:solidFill>
                            <a:schemeClr val="tx1"/>
                          </a:solidFill>
                          <a:latin typeface="+mn-lt"/>
                          <a:ea typeface="+mn-ea"/>
                          <a:cs typeface="+mn-cs"/>
                        </a:rPr>
                        <a:t>Peer 4</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896118"/>
                  </a:ext>
                </a:extLst>
              </a:tr>
              <a:tr h="2435044">
                <a:tc gridSpan="2">
                  <a:txBody>
                    <a:bodyPr/>
                    <a:lstStyle/>
                    <a:p>
                      <a:pPr marL="0" indent="0" algn="ctr">
                        <a:spcBef>
                          <a:spcPts val="600"/>
                        </a:spcBef>
                        <a:buNone/>
                      </a:pPr>
                      <a:r>
                        <a:rPr lang="en-US" sz="1200" noProof="0">
                          <a:solidFill>
                            <a:srgbClr val="104C3E"/>
                          </a:solidFill>
                          <a:latin typeface="+mn-lt"/>
                        </a:rPr>
                        <a:t>GHG </a:t>
                      </a:r>
                    </a:p>
                    <a:p>
                      <a:pPr marL="0" indent="0" algn="ctr">
                        <a:spcBef>
                          <a:spcPts val="600"/>
                        </a:spcBef>
                        <a:buNone/>
                      </a:pPr>
                      <a:r>
                        <a:rPr lang="en-US" sz="1200" noProof="0">
                          <a:solidFill>
                            <a:srgbClr val="104C3E"/>
                          </a:solidFill>
                          <a:latin typeface="+mn-lt"/>
                        </a:rPr>
                        <a:t>emissions</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507867"/>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7800" indent="-177800" algn="l">
                        <a:lnSpc>
                          <a:spcPct val="100000"/>
                        </a:lnSpc>
                        <a:spcBef>
                          <a:spcPts val="300"/>
                        </a:spcBef>
                        <a:spcAft>
                          <a:spcPts val="0"/>
                        </a:spcAft>
                      </a:pPr>
                      <a:r>
                        <a:rPr lang="en-US" sz="900" b="0">
                          <a:latin typeface="+mn-lt"/>
                        </a:rPr>
                        <a:t>Has an </a:t>
                      </a:r>
                      <a:r>
                        <a:rPr lang="en-US" sz="900" b="1">
                          <a:latin typeface="+mn-lt"/>
                        </a:rPr>
                        <a:t>energy management system </a:t>
                      </a:r>
                      <a:r>
                        <a:rPr lang="en-US" sz="900" b="0">
                          <a:latin typeface="+mn-lt"/>
                        </a:rPr>
                        <a:t>for data centers</a:t>
                      </a:r>
                    </a:p>
                    <a:p>
                      <a:pPr marL="355600" marR="0" lvl="1" indent="-177800" algn="l" defTabSz="711200" rtl="0" eaLnBrk="1" fontAlgn="auto" latinLnBrk="0" hangingPunct="1">
                        <a:lnSpc>
                          <a:spcPct val="100000"/>
                        </a:lnSpc>
                        <a:spcBef>
                          <a:spcPts val="300"/>
                        </a:spcBef>
                        <a:spcAft>
                          <a:spcPts val="0"/>
                        </a:spcAft>
                        <a:buClrTx/>
                        <a:buSzTx/>
                        <a:buFontTx/>
                        <a:buChar char="–"/>
                        <a:tabLst/>
                        <a:defRPr/>
                      </a:pPr>
                      <a:r>
                        <a:rPr lang="en-US" sz="700" b="0">
                          <a:latin typeface="+mn-lt"/>
                        </a:rPr>
                        <a:t>Power purchase agreements for </a:t>
                      </a:r>
                      <a:r>
                        <a:rPr lang="en-US" sz="700" b="1">
                          <a:latin typeface="+mn-lt"/>
                        </a:rPr>
                        <a:t>renewable energy </a:t>
                      </a:r>
                      <a:r>
                        <a:rPr lang="en-US" sz="700" b="0">
                          <a:latin typeface="+mn-lt"/>
                        </a:rPr>
                        <a:t>(78% in 2021)</a:t>
                      </a:r>
                    </a:p>
                    <a:p>
                      <a:pPr marL="355600" lvl="1" indent="-177800" algn="l">
                        <a:lnSpc>
                          <a:spcPct val="100000"/>
                        </a:lnSpc>
                        <a:spcBef>
                          <a:spcPts val="300"/>
                        </a:spcBef>
                        <a:spcAft>
                          <a:spcPts val="0"/>
                        </a:spcAft>
                      </a:pPr>
                      <a:r>
                        <a:rPr lang="en-US" sz="700" b="0">
                          <a:latin typeface="+mn-lt"/>
                        </a:rPr>
                        <a:t>Planning to get ISO 50001</a:t>
                      </a:r>
                      <a:r>
                        <a:rPr lang="en-US" sz="700" b="0" baseline="30000">
                          <a:latin typeface="+mn-lt"/>
                        </a:rPr>
                        <a:t>1</a:t>
                      </a:r>
                      <a:r>
                        <a:rPr lang="en-US" sz="700" b="0">
                          <a:latin typeface="+mn-lt"/>
                        </a:rPr>
                        <a:t> accredited</a:t>
                      </a:r>
                    </a:p>
                    <a:p>
                      <a:pPr marL="177800" lvl="0" indent="-177800" algn="l">
                        <a:lnSpc>
                          <a:spcPct val="100000"/>
                        </a:lnSpc>
                        <a:spcBef>
                          <a:spcPts val="300"/>
                        </a:spcBef>
                        <a:spcAft>
                          <a:spcPts val="0"/>
                        </a:spcAft>
                      </a:pPr>
                      <a:r>
                        <a:rPr lang="en-US" sz="900" b="0">
                          <a:latin typeface="+mn-lt"/>
                        </a:rPr>
                        <a:t>Plans to launch a </a:t>
                      </a:r>
                      <a:r>
                        <a:rPr lang="en-US" sz="900" b="1">
                          <a:latin typeface="+mn-lt"/>
                        </a:rPr>
                        <a:t>carbon capture program</a:t>
                      </a:r>
                      <a:r>
                        <a:rPr lang="en-US" sz="900" b="0">
                          <a:latin typeface="+mn-lt"/>
                        </a:rPr>
                        <a:t> for Scope 1 &amp; 2 by 2025 and for all 3 scopes by 2030</a:t>
                      </a:r>
                    </a:p>
                    <a:p>
                      <a:pPr marL="177800" lvl="0" indent="-177800" algn="l">
                        <a:lnSpc>
                          <a:spcPct val="100000"/>
                        </a:lnSpc>
                        <a:spcBef>
                          <a:spcPts val="300"/>
                        </a:spcBef>
                        <a:spcAft>
                          <a:spcPts val="0"/>
                        </a:spcAft>
                      </a:pPr>
                      <a:r>
                        <a:rPr lang="en-US" sz="900" b="0">
                          <a:latin typeface="+mn-lt"/>
                        </a:rPr>
                        <a:t>Part of </a:t>
                      </a:r>
                      <a:r>
                        <a:rPr lang="en-US" sz="900" b="1">
                          <a:latin typeface="+mn-lt"/>
                        </a:rPr>
                        <a:t>Net Zero initiatives </a:t>
                      </a:r>
                      <a:r>
                        <a:rPr lang="en-US" sz="900" b="0">
                          <a:latin typeface="+mn-lt"/>
                        </a:rPr>
                        <a:t>like </a:t>
                      </a:r>
                      <a:r>
                        <a:rPr lang="en-US" sz="900" b="1">
                          <a:latin typeface="+mn-lt"/>
                        </a:rPr>
                        <a:t>Climate Neutral Data Center Pact</a:t>
                      </a:r>
                      <a:r>
                        <a:rPr lang="en-US" sz="900" b="0" baseline="30000">
                          <a:latin typeface="+mn-lt"/>
                        </a:rPr>
                        <a:t>4</a:t>
                      </a:r>
                      <a:r>
                        <a:rPr lang="en-US" sz="900" b="1">
                          <a:latin typeface="+mn-lt"/>
                        </a:rPr>
                        <a:t> </a:t>
                      </a:r>
                      <a:r>
                        <a:rPr lang="en-US" sz="900" b="0">
                          <a:latin typeface="+mn-lt"/>
                        </a:rPr>
                        <a:t>and </a:t>
                      </a:r>
                      <a:r>
                        <a:rPr lang="en-US" sz="900" b="1">
                          <a:latin typeface="+mn-lt"/>
                        </a:rPr>
                        <a:t>VMware Zero Carbon Committed</a:t>
                      </a:r>
                      <a:r>
                        <a:rPr lang="en-US" sz="900" b="0" baseline="30000">
                          <a:latin typeface="+mn-lt"/>
                        </a:rPr>
                        <a:t>5</a:t>
                      </a:r>
                      <a:r>
                        <a:rPr lang="en-US" sz="900" b="1">
                          <a:latin typeface="+mn-lt"/>
                        </a:rPr>
                        <a:t> </a:t>
                      </a:r>
                      <a:r>
                        <a:rPr lang="en-US" sz="900" b="0">
                          <a:latin typeface="+mn-lt"/>
                        </a:rPr>
                        <a:t>initiative</a:t>
                      </a:r>
                      <a:endParaRPr lang="en-US" sz="700" b="0">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rtl="0" fontAlgn="ctr">
                        <a:spcBef>
                          <a:spcPts val="300"/>
                        </a:spcBef>
                        <a:spcAft>
                          <a:spcPts val="0"/>
                        </a:spcAft>
                      </a:pPr>
                      <a:r>
                        <a:rPr lang="en-US" sz="900" b="0" i="0" u="none" strike="noStrike">
                          <a:solidFill>
                            <a:srgbClr val="000000"/>
                          </a:solidFill>
                          <a:effectLst/>
                          <a:latin typeface="+mn-lt"/>
                        </a:rPr>
                        <a:t>Published a </a:t>
                      </a:r>
                      <a:r>
                        <a:rPr lang="en-US" sz="900" b="1" i="0" u="none" strike="noStrike">
                          <a:solidFill>
                            <a:srgbClr val="000000"/>
                          </a:solidFill>
                          <a:effectLst/>
                          <a:latin typeface="+mn-lt"/>
                        </a:rPr>
                        <a:t>'Carbon Reduction Plan</a:t>
                      </a:r>
                      <a:r>
                        <a:rPr lang="en-US" sz="900" b="0" i="0" u="none" strike="noStrike">
                          <a:solidFill>
                            <a:srgbClr val="000000"/>
                          </a:solidFill>
                          <a:effectLst/>
                          <a:latin typeface="+mn-lt"/>
                        </a:rPr>
                        <a:t>' in 2022 to achieve </a:t>
                      </a:r>
                      <a:r>
                        <a:rPr lang="en-US" sz="900" b="1" i="0" u="none" strike="noStrike">
                          <a:solidFill>
                            <a:srgbClr val="000000"/>
                          </a:solidFill>
                          <a:effectLst/>
                          <a:latin typeface="+mn-lt"/>
                        </a:rPr>
                        <a:t>net zero </a:t>
                      </a:r>
                      <a:r>
                        <a:rPr lang="en-US" sz="900" b="0" i="0" u="none" strike="noStrike">
                          <a:solidFill>
                            <a:srgbClr val="000000"/>
                          </a:solidFill>
                          <a:effectLst/>
                          <a:latin typeface="+mn-lt"/>
                        </a:rPr>
                        <a:t>emissions by </a:t>
                      </a:r>
                      <a:r>
                        <a:rPr lang="en-US" sz="900" b="1" i="0" u="none" strike="noStrike">
                          <a:solidFill>
                            <a:srgbClr val="000000"/>
                          </a:solidFill>
                          <a:effectLst/>
                          <a:latin typeface="+mn-lt"/>
                        </a:rPr>
                        <a:t>2045</a:t>
                      </a:r>
                    </a:p>
                    <a:p>
                      <a:pPr marL="177800" indent="-177800" algn="l" rtl="0" fontAlgn="ctr">
                        <a:spcBef>
                          <a:spcPts val="300"/>
                        </a:spcBef>
                        <a:spcAft>
                          <a:spcPts val="0"/>
                        </a:spcAft>
                      </a:pPr>
                      <a:r>
                        <a:rPr lang="en-US" sz="900" b="0" i="0" u="none" strike="noStrike">
                          <a:solidFill>
                            <a:srgbClr val="000000"/>
                          </a:solidFill>
                          <a:effectLst/>
                          <a:latin typeface="+mn-lt"/>
                        </a:rPr>
                        <a:t>Purchases 100% </a:t>
                      </a:r>
                      <a:r>
                        <a:rPr lang="en-US" sz="900" b="1" i="0" u="none" strike="noStrike">
                          <a:solidFill>
                            <a:srgbClr val="000000"/>
                          </a:solidFill>
                          <a:effectLst/>
                          <a:latin typeface="+mn-lt"/>
                        </a:rPr>
                        <a:t>REGO</a:t>
                      </a:r>
                      <a:r>
                        <a:rPr lang="en-US" sz="900" b="1" i="0" u="none" strike="noStrike" baseline="30000">
                          <a:solidFill>
                            <a:srgbClr val="000000"/>
                          </a:solidFill>
                          <a:effectLst/>
                          <a:latin typeface="+mn-lt"/>
                        </a:rPr>
                        <a:t>2</a:t>
                      </a:r>
                      <a:r>
                        <a:rPr lang="en-US" sz="900" b="0" i="0" u="none" strike="noStrike">
                          <a:solidFill>
                            <a:srgbClr val="000000"/>
                          </a:solidFill>
                          <a:effectLst/>
                          <a:latin typeface="+mn-lt"/>
                        </a:rPr>
                        <a:t> backed energy for the Slough data center and London HQ</a:t>
                      </a:r>
                    </a:p>
                    <a:p>
                      <a:pPr marL="177800" indent="-177800" algn="l" rtl="0" fontAlgn="ctr">
                        <a:spcBef>
                          <a:spcPts val="300"/>
                        </a:spcBef>
                        <a:spcAft>
                          <a:spcPts val="0"/>
                        </a:spcAft>
                      </a:pPr>
                      <a:r>
                        <a:rPr lang="en-US" sz="900" b="0" i="0" u="none" strike="noStrike">
                          <a:solidFill>
                            <a:srgbClr val="000000"/>
                          </a:solidFill>
                          <a:effectLst/>
                          <a:latin typeface="+mn-lt"/>
                        </a:rPr>
                        <a:t>Deployed </a:t>
                      </a:r>
                      <a:r>
                        <a:rPr lang="en-US" sz="900" b="1" i="0" u="none" strike="noStrike">
                          <a:solidFill>
                            <a:srgbClr val="000000"/>
                          </a:solidFill>
                          <a:effectLst/>
                          <a:latin typeface="+mn-lt"/>
                        </a:rPr>
                        <a:t>smart building automation systems </a:t>
                      </a:r>
                      <a:r>
                        <a:rPr lang="en-US" sz="900" b="0" i="0" u="none" strike="noStrike">
                          <a:solidFill>
                            <a:srgbClr val="000000"/>
                          </a:solidFill>
                          <a:effectLst/>
                          <a:latin typeface="+mn-lt"/>
                        </a:rPr>
                        <a:t>in several corporate offices and data centers</a:t>
                      </a:r>
                    </a:p>
                    <a:p>
                      <a:pPr marL="177800" indent="-177800" algn="l" rtl="0" fontAlgn="ctr">
                        <a:spcBef>
                          <a:spcPts val="300"/>
                        </a:spcBef>
                        <a:spcAft>
                          <a:spcPts val="0"/>
                        </a:spcAft>
                      </a:pPr>
                      <a:r>
                        <a:rPr lang="en-US" sz="900" b="0" i="0" u="none" strike="noStrike">
                          <a:solidFill>
                            <a:srgbClr val="000000"/>
                          </a:solidFill>
                          <a:effectLst/>
                          <a:latin typeface="+mn-lt"/>
                        </a:rPr>
                        <a:t>Participates in the </a:t>
                      </a:r>
                      <a:r>
                        <a:rPr lang="en-US" sz="900" b="1" i="0" u="none" strike="noStrike">
                          <a:solidFill>
                            <a:srgbClr val="000000"/>
                          </a:solidFill>
                          <a:effectLst/>
                          <a:latin typeface="+mn-lt"/>
                        </a:rPr>
                        <a:t>Climate Change Agreement (CCA)</a:t>
                      </a:r>
                      <a:r>
                        <a:rPr lang="en-US" sz="900" b="0" i="0" u="none" strike="noStrike" baseline="30000">
                          <a:solidFill>
                            <a:srgbClr val="000000"/>
                          </a:solidFill>
                          <a:effectLst/>
                          <a:latin typeface="+mn-lt"/>
                        </a:rPr>
                        <a:t>3 </a:t>
                      </a:r>
                      <a:r>
                        <a:rPr lang="en-US" sz="900" b="0" i="0" u="none" strike="noStrike" baseline="0">
                          <a:solidFill>
                            <a:srgbClr val="000000"/>
                          </a:solidFill>
                          <a:effectLst/>
                          <a:latin typeface="+mn-lt"/>
                        </a:rPr>
                        <a:t>to reduce energy use and CO2 emissions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rtl="0" fontAlgn="ctr">
                        <a:spcBef>
                          <a:spcPts val="300"/>
                        </a:spcBef>
                        <a:spcAft>
                          <a:spcPts val="0"/>
                        </a:spcAft>
                      </a:pPr>
                      <a:r>
                        <a:rPr lang="en-US" sz="900" b="0" i="0" u="none" strike="noStrike">
                          <a:solidFill>
                            <a:srgbClr val="000000"/>
                          </a:solidFill>
                          <a:effectLst/>
                          <a:latin typeface="+mn-lt"/>
                        </a:rPr>
                        <a:t>Uses a </a:t>
                      </a:r>
                      <a:r>
                        <a:rPr lang="en-US" sz="900" b="1" i="0" u="none" strike="noStrike">
                          <a:solidFill>
                            <a:srgbClr val="000000"/>
                          </a:solidFill>
                          <a:effectLst/>
                          <a:latin typeface="+mn-lt"/>
                        </a:rPr>
                        <a:t>mix of local, renewable energy </a:t>
                      </a:r>
                      <a:r>
                        <a:rPr lang="en-US" sz="900" b="0" i="0" u="none" strike="noStrike">
                          <a:solidFill>
                            <a:srgbClr val="000000"/>
                          </a:solidFill>
                          <a:effectLst/>
                          <a:latin typeface="+mn-lt"/>
                        </a:rPr>
                        <a:t>sources and </a:t>
                      </a:r>
                      <a:r>
                        <a:rPr lang="en-US" sz="900" b="1" i="0" u="none" strike="noStrike">
                          <a:solidFill>
                            <a:srgbClr val="000000"/>
                          </a:solidFill>
                          <a:effectLst/>
                          <a:latin typeface="+mn-lt"/>
                        </a:rPr>
                        <a:t>carbon offset certificates </a:t>
                      </a:r>
                      <a:r>
                        <a:rPr lang="en-US" sz="900" b="0" i="0" u="none" strike="noStrike">
                          <a:solidFill>
                            <a:srgbClr val="000000"/>
                          </a:solidFill>
                          <a:effectLst/>
                          <a:latin typeface="+mn-lt"/>
                        </a:rPr>
                        <a:t>to neutralize CO₂ emissions:</a:t>
                      </a:r>
                    </a:p>
                    <a:p>
                      <a:pPr marL="355600" lvl="1" indent="-177800" algn="l" rtl="0" fontAlgn="ctr">
                        <a:spcBef>
                          <a:spcPts val="300"/>
                        </a:spcBef>
                        <a:spcAft>
                          <a:spcPts val="0"/>
                        </a:spcAft>
                      </a:pPr>
                      <a:r>
                        <a:rPr lang="en-US" sz="700" b="0" i="0" u="none" strike="noStrike">
                          <a:solidFill>
                            <a:srgbClr val="000000"/>
                          </a:solidFill>
                          <a:effectLst/>
                          <a:latin typeface="+mn-lt"/>
                        </a:rPr>
                        <a:t>In the US, its largest data center runs completely on </a:t>
                      </a:r>
                      <a:r>
                        <a:rPr lang="en-US" sz="700" b="1" i="0" u="none" strike="noStrike">
                          <a:solidFill>
                            <a:srgbClr val="000000"/>
                          </a:solidFill>
                          <a:effectLst/>
                          <a:latin typeface="+mn-lt"/>
                        </a:rPr>
                        <a:t>wind power </a:t>
                      </a:r>
                    </a:p>
                    <a:p>
                      <a:pPr marL="355600" lvl="1" indent="-177800" algn="l" rtl="0" fontAlgn="ctr">
                        <a:spcBef>
                          <a:spcPts val="300"/>
                        </a:spcBef>
                        <a:spcAft>
                          <a:spcPts val="0"/>
                        </a:spcAft>
                      </a:pPr>
                      <a:r>
                        <a:rPr lang="en-US" sz="700" b="0" i="0" u="none" strike="noStrike">
                          <a:solidFill>
                            <a:srgbClr val="000000"/>
                          </a:solidFill>
                          <a:effectLst/>
                          <a:latin typeface="+mn-lt"/>
                        </a:rPr>
                        <a:t>In the UK and Germany, </a:t>
                      </a:r>
                      <a:r>
                        <a:rPr lang="en-US" sz="700" b="1" i="0" u="none" strike="noStrike">
                          <a:solidFill>
                            <a:srgbClr val="000000"/>
                          </a:solidFill>
                          <a:effectLst/>
                          <a:latin typeface="+mn-lt"/>
                        </a:rPr>
                        <a:t>100% of the electricity for data centers comes from renewable sources</a:t>
                      </a:r>
                    </a:p>
                    <a:p>
                      <a:pPr marL="177800" lvl="0" indent="-177800" algn="l" rtl="0" fontAlgn="ctr">
                        <a:spcBef>
                          <a:spcPts val="300"/>
                        </a:spcBef>
                        <a:spcAft>
                          <a:spcPts val="0"/>
                        </a:spcAft>
                      </a:pPr>
                      <a:r>
                        <a:rPr lang="en-US" sz="900" b="0" i="0" u="none" strike="noStrike">
                          <a:solidFill>
                            <a:srgbClr val="000000"/>
                          </a:solidFill>
                          <a:effectLst/>
                          <a:latin typeface="+mn-lt"/>
                        </a:rPr>
                        <a:t>Upgraded the AC system in 2020 at its largest data center in Germany, improving </a:t>
                      </a:r>
                      <a:r>
                        <a:rPr lang="en-US" sz="900" b="1" i="0" u="none" strike="noStrike">
                          <a:solidFill>
                            <a:srgbClr val="000000"/>
                          </a:solidFill>
                          <a:effectLst/>
                          <a:latin typeface="+mn-lt"/>
                        </a:rPr>
                        <a:t>energy efficiency </a:t>
                      </a:r>
                      <a:r>
                        <a:rPr lang="en-US" sz="900" b="0" i="0" u="none" strike="noStrike">
                          <a:solidFill>
                            <a:srgbClr val="000000"/>
                          </a:solidFill>
                          <a:effectLst/>
                          <a:latin typeface="+mn-lt"/>
                        </a:rPr>
                        <a:t>by </a:t>
                      </a:r>
                      <a:r>
                        <a:rPr lang="en-US" sz="900" b="1" i="0" u="none" strike="noStrike">
                          <a:solidFill>
                            <a:srgbClr val="000000"/>
                          </a:solidFill>
                          <a:effectLst/>
                          <a:latin typeface="+mn-lt"/>
                        </a:rPr>
                        <a:t>15%</a:t>
                      </a:r>
                      <a:endParaRPr lang="en-US" sz="900" b="0" i="0" u="none" strike="noStrike">
                        <a:solidFill>
                          <a:srgbClr val="000000"/>
                        </a:solidFill>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indent="-177800" algn="l" rtl="0" fontAlgn="ctr">
                        <a:lnSpc>
                          <a:spcPct val="100000"/>
                        </a:lnSpc>
                        <a:spcBef>
                          <a:spcPts val="300"/>
                        </a:spcBef>
                        <a:spcAft>
                          <a:spcPts val="0"/>
                        </a:spcAft>
                      </a:pPr>
                      <a:r>
                        <a:rPr lang="en-US" sz="900" b="1" i="0" u="none" strike="noStrike">
                          <a:solidFill>
                            <a:srgbClr val="000000"/>
                          </a:solidFill>
                          <a:effectLst/>
                          <a:latin typeface="+mn-lt"/>
                        </a:rPr>
                        <a:t>Regularly publishes </a:t>
                      </a:r>
                      <a:r>
                        <a:rPr lang="en-US" sz="900" b="0" i="0" u="none" strike="noStrike">
                          <a:solidFill>
                            <a:srgbClr val="000000"/>
                          </a:solidFill>
                          <a:effectLst/>
                          <a:latin typeface="+mn-lt"/>
                        </a:rPr>
                        <a:t>Power Usage Effectiveness (</a:t>
                      </a:r>
                      <a:r>
                        <a:rPr lang="en-US" sz="900" b="1" i="0" u="none" strike="noStrike">
                          <a:solidFill>
                            <a:srgbClr val="000000"/>
                          </a:solidFill>
                          <a:effectLst/>
                          <a:latin typeface="+mn-lt"/>
                        </a:rPr>
                        <a:t>PUE</a:t>
                      </a:r>
                      <a:r>
                        <a:rPr lang="en-US" sz="900" b="0" i="0" u="none" strike="noStrike">
                          <a:solidFill>
                            <a:srgbClr val="000000"/>
                          </a:solidFill>
                          <a:effectLst/>
                          <a:latin typeface="+mn-lt"/>
                        </a:rPr>
                        <a:t>) and </a:t>
                      </a:r>
                      <a:r>
                        <a:rPr lang="en-US" sz="900" b="1" i="0" u="none" strike="noStrike" err="1">
                          <a:solidFill>
                            <a:srgbClr val="000000"/>
                          </a:solidFill>
                          <a:effectLst/>
                          <a:latin typeface="+mn-lt"/>
                        </a:rPr>
                        <a:t>rDCE</a:t>
                      </a:r>
                      <a:r>
                        <a:rPr lang="en-US" sz="900" b="1" i="0" u="none" strike="noStrike">
                          <a:solidFill>
                            <a:srgbClr val="000000"/>
                          </a:solidFill>
                          <a:effectLst/>
                          <a:latin typeface="+mn-lt"/>
                        </a:rPr>
                        <a:t> data</a:t>
                      </a:r>
                      <a:r>
                        <a:rPr lang="en-US" sz="900" b="1" i="0" u="none" strike="noStrike" baseline="30000">
                          <a:solidFill>
                            <a:srgbClr val="000000"/>
                          </a:solidFill>
                          <a:effectLst/>
                          <a:latin typeface="+mn-lt"/>
                        </a:rPr>
                        <a:t>6</a:t>
                      </a:r>
                    </a:p>
                    <a:p>
                      <a:pPr marL="177800" indent="-177800" algn="l" rtl="0" fontAlgn="ctr">
                        <a:lnSpc>
                          <a:spcPct val="100000"/>
                        </a:lnSpc>
                        <a:spcBef>
                          <a:spcPts val="300"/>
                        </a:spcBef>
                        <a:spcAft>
                          <a:spcPts val="0"/>
                        </a:spcAft>
                      </a:pPr>
                      <a:r>
                        <a:rPr lang="en-US" sz="900" b="0" i="0" u="none" strike="noStrike">
                          <a:solidFill>
                            <a:srgbClr val="000000"/>
                          </a:solidFill>
                          <a:effectLst/>
                          <a:latin typeface="+mn-lt"/>
                        </a:rPr>
                        <a:t>All data centers run on </a:t>
                      </a:r>
                      <a:r>
                        <a:rPr lang="en-US" sz="900" b="1" i="0" u="none" strike="noStrike">
                          <a:solidFill>
                            <a:srgbClr val="000000"/>
                          </a:solidFill>
                          <a:effectLst/>
                          <a:latin typeface="+mn-lt"/>
                        </a:rPr>
                        <a:t>100% renewable energy</a:t>
                      </a:r>
                      <a:r>
                        <a:rPr lang="en-US" sz="900" b="0" i="0" u="none" strike="noStrike">
                          <a:solidFill>
                            <a:srgbClr val="000000"/>
                          </a:solidFill>
                          <a:effectLst/>
                          <a:latin typeface="+mn-lt"/>
                        </a:rPr>
                        <a:t>; working on </a:t>
                      </a:r>
                      <a:r>
                        <a:rPr lang="en-US" sz="900" b="1" i="0" u="none" strike="noStrike">
                          <a:solidFill>
                            <a:srgbClr val="000000"/>
                          </a:solidFill>
                          <a:effectLst/>
                          <a:latin typeface="+mn-lt"/>
                        </a:rPr>
                        <a:t>sourcing 20% </a:t>
                      </a:r>
                      <a:r>
                        <a:rPr lang="en-US" sz="900" b="0" i="0" u="none" strike="noStrike">
                          <a:solidFill>
                            <a:srgbClr val="000000"/>
                          </a:solidFill>
                          <a:effectLst/>
                          <a:latin typeface="+mn-lt"/>
                        </a:rPr>
                        <a:t>of </a:t>
                      </a:r>
                      <a:r>
                        <a:rPr lang="en-US" sz="900" b="1" i="0" u="none" strike="noStrike">
                          <a:solidFill>
                            <a:srgbClr val="000000"/>
                          </a:solidFill>
                          <a:effectLst/>
                          <a:latin typeface="+mn-lt"/>
                        </a:rPr>
                        <a:t>power </a:t>
                      </a:r>
                      <a:r>
                        <a:rPr lang="en-US" sz="900" b="0" i="0" u="none" strike="noStrike">
                          <a:solidFill>
                            <a:srgbClr val="000000"/>
                          </a:solidFill>
                          <a:effectLst/>
                          <a:latin typeface="+mn-lt"/>
                        </a:rPr>
                        <a:t>from </a:t>
                      </a:r>
                      <a:r>
                        <a:rPr lang="en-US" sz="900" b="1" i="0" u="none" strike="noStrike">
                          <a:solidFill>
                            <a:srgbClr val="000000"/>
                          </a:solidFill>
                          <a:effectLst/>
                          <a:latin typeface="+mn-lt"/>
                        </a:rPr>
                        <a:t>Power Purchase Agreements </a:t>
                      </a:r>
                      <a:r>
                        <a:rPr lang="en-US" sz="900" b="0" i="0" u="none" strike="noStrike">
                          <a:solidFill>
                            <a:srgbClr val="000000"/>
                          </a:solidFill>
                          <a:effectLst/>
                          <a:latin typeface="+mn-lt"/>
                        </a:rPr>
                        <a:t>(PPA) by 2035</a:t>
                      </a:r>
                    </a:p>
                    <a:p>
                      <a:pPr marL="355600" lvl="1" indent="-177800" algn="l" rtl="0" fontAlgn="ctr">
                        <a:lnSpc>
                          <a:spcPct val="100000"/>
                        </a:lnSpc>
                        <a:spcBef>
                          <a:spcPts val="300"/>
                        </a:spcBef>
                        <a:spcAft>
                          <a:spcPts val="0"/>
                        </a:spcAft>
                      </a:pPr>
                      <a:r>
                        <a:rPr lang="en-US" sz="700" b="0" i="0" u="none" strike="noStrike">
                          <a:solidFill>
                            <a:srgbClr val="000000"/>
                          </a:solidFill>
                          <a:effectLst/>
                          <a:latin typeface="+mn-lt"/>
                        </a:rPr>
                        <a:t>Agreements with energy providers </a:t>
                      </a:r>
                      <a:r>
                        <a:rPr lang="en-US" sz="700" b="1" i="0" u="none" strike="noStrike">
                          <a:solidFill>
                            <a:srgbClr val="000000"/>
                          </a:solidFill>
                          <a:effectLst/>
                          <a:latin typeface="+mn-lt"/>
                        </a:rPr>
                        <a:t>ensuring </a:t>
                      </a:r>
                      <a:r>
                        <a:rPr lang="en-US" sz="700" b="0" i="0" u="none" strike="noStrike">
                          <a:solidFill>
                            <a:srgbClr val="000000"/>
                          </a:solidFill>
                          <a:effectLst/>
                          <a:latin typeface="+mn-lt"/>
                        </a:rPr>
                        <a:t>their </a:t>
                      </a:r>
                      <a:r>
                        <a:rPr lang="en-US" sz="700" b="1" i="0" u="none" strike="noStrike">
                          <a:solidFill>
                            <a:srgbClr val="000000"/>
                          </a:solidFill>
                          <a:effectLst/>
                          <a:latin typeface="+mn-lt"/>
                        </a:rPr>
                        <a:t>renewable energy </a:t>
                      </a:r>
                      <a:r>
                        <a:rPr lang="en-US" sz="700" b="0" i="0" u="none" strike="noStrike">
                          <a:solidFill>
                            <a:srgbClr val="000000"/>
                          </a:solidFill>
                          <a:effectLst/>
                          <a:latin typeface="+mn-lt"/>
                        </a:rPr>
                        <a:t>have </a:t>
                      </a:r>
                      <a:r>
                        <a:rPr lang="en-US" sz="700" b="1" i="0" u="none" strike="noStrike">
                          <a:solidFill>
                            <a:srgbClr val="000000"/>
                          </a:solidFill>
                          <a:effectLst/>
                          <a:latin typeface="+mn-lt"/>
                        </a:rPr>
                        <a:t>origin guarantee certificates</a:t>
                      </a:r>
                    </a:p>
                    <a:p>
                      <a:pPr marL="177800" marR="0" lvl="0" indent="-177800" algn="l" defTabSz="711200" rtl="0" eaLnBrk="1" fontAlgn="ctr" latinLnBrk="0" hangingPunct="1">
                        <a:lnSpc>
                          <a:spcPct val="100000"/>
                        </a:lnSpc>
                        <a:spcBef>
                          <a:spcPts val="300"/>
                        </a:spcBef>
                        <a:spcAft>
                          <a:spcPts val="0"/>
                        </a:spcAft>
                        <a:buClrTx/>
                        <a:buSzTx/>
                        <a:buFontTx/>
                        <a:buChar char="•"/>
                        <a:tabLst/>
                        <a:defRPr/>
                      </a:pPr>
                      <a:r>
                        <a:rPr lang="en-US" sz="900" b="1" i="0" u="none" strike="noStrike">
                          <a:solidFill>
                            <a:srgbClr val="000000"/>
                          </a:solidFill>
                          <a:effectLst/>
                          <a:latin typeface="+mn-lt"/>
                        </a:rPr>
                        <a:t>Banning all products </a:t>
                      </a:r>
                      <a:r>
                        <a:rPr lang="en-US" sz="900" b="0" i="0" u="none" strike="noStrike">
                          <a:solidFill>
                            <a:srgbClr val="000000"/>
                          </a:solidFill>
                          <a:effectLst/>
                          <a:latin typeface="+mn-lt"/>
                        </a:rPr>
                        <a:t>that have a </a:t>
                      </a:r>
                      <a:r>
                        <a:rPr lang="en-US" sz="900" b="1" i="0" u="none" strike="noStrike">
                          <a:solidFill>
                            <a:srgbClr val="000000"/>
                          </a:solidFill>
                          <a:effectLst/>
                          <a:latin typeface="+mn-lt"/>
                        </a:rPr>
                        <a:t>harmful impact </a:t>
                      </a:r>
                      <a:r>
                        <a:rPr lang="en-US" sz="900" b="0" i="0" u="none" strike="noStrike">
                          <a:solidFill>
                            <a:srgbClr val="000000"/>
                          </a:solidFill>
                          <a:effectLst/>
                          <a:latin typeface="+mn-lt"/>
                        </a:rPr>
                        <a:t>on </a:t>
                      </a:r>
                      <a:r>
                        <a:rPr lang="en-US" sz="900" b="1" i="0" u="none" strike="noStrike">
                          <a:solidFill>
                            <a:srgbClr val="000000"/>
                          </a:solidFill>
                          <a:effectLst/>
                          <a:latin typeface="+mn-lt"/>
                        </a:rPr>
                        <a:t>ozone</a:t>
                      </a:r>
                    </a:p>
                    <a:p>
                      <a:pPr marL="177800" marR="0" lvl="0" indent="-177800" algn="l" defTabSz="711200" rtl="0" eaLnBrk="1" fontAlgn="ctr" latinLnBrk="0" hangingPunct="1">
                        <a:lnSpc>
                          <a:spcPct val="100000"/>
                        </a:lnSpc>
                        <a:spcBef>
                          <a:spcPts val="300"/>
                        </a:spcBef>
                        <a:spcAft>
                          <a:spcPts val="0"/>
                        </a:spcAft>
                        <a:buClrTx/>
                        <a:buSzTx/>
                        <a:buFontTx/>
                        <a:buChar char="•"/>
                        <a:tabLst/>
                        <a:defRPr/>
                      </a:pPr>
                      <a:r>
                        <a:rPr lang="en-US" sz="900" b="1" i="0" u="none" strike="noStrike">
                          <a:solidFill>
                            <a:srgbClr val="000000"/>
                          </a:solidFill>
                          <a:effectLst/>
                          <a:latin typeface="+mn-lt"/>
                        </a:rPr>
                        <a:t>Densification </a:t>
                      </a:r>
                      <a:r>
                        <a:rPr lang="en-US" sz="900" b="0" i="0" u="none" strike="noStrike">
                          <a:solidFill>
                            <a:srgbClr val="000000"/>
                          </a:solidFill>
                          <a:effectLst/>
                          <a:latin typeface="+mn-lt"/>
                        </a:rPr>
                        <a:t>of storage servers enabled it to </a:t>
                      </a:r>
                      <a:r>
                        <a:rPr lang="en-US" sz="900" b="1" i="0" u="none" strike="noStrike">
                          <a:solidFill>
                            <a:srgbClr val="000000"/>
                          </a:solidFill>
                          <a:effectLst/>
                          <a:latin typeface="+mn-lt"/>
                        </a:rPr>
                        <a:t>reduce storage power consumption </a:t>
                      </a:r>
                      <a:r>
                        <a:rPr lang="en-US" sz="900" b="0" i="0" u="none" strike="noStrike">
                          <a:solidFill>
                            <a:srgbClr val="000000"/>
                          </a:solidFill>
                          <a:effectLst/>
                          <a:latin typeface="+mn-lt"/>
                        </a:rPr>
                        <a:t>per GB by </a:t>
                      </a:r>
                      <a:r>
                        <a:rPr lang="en-US" sz="900" b="1" i="0" u="none" strike="noStrike">
                          <a:solidFill>
                            <a:srgbClr val="000000"/>
                          </a:solidFill>
                          <a:effectLst/>
                          <a:latin typeface="+mn-lt"/>
                        </a:rPr>
                        <a:t>up to 20%</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indent="-177800" algn="l" rtl="0" fontAlgn="ctr">
                        <a:spcBef>
                          <a:spcPts val="300"/>
                        </a:spcBef>
                      </a:pPr>
                      <a:r>
                        <a:rPr lang="en-US" sz="900" b="1" i="0" u="none" strike="noStrike">
                          <a:solidFill>
                            <a:srgbClr val="000000"/>
                          </a:solidFill>
                          <a:effectLst/>
                          <a:latin typeface="+mn-lt"/>
                        </a:rPr>
                        <a:t>Partnered with Schneider Electric </a:t>
                      </a:r>
                      <a:r>
                        <a:rPr lang="en-US" sz="900" b="0" i="0" u="none" strike="noStrike">
                          <a:solidFill>
                            <a:srgbClr val="000000"/>
                          </a:solidFill>
                          <a:effectLst/>
                          <a:latin typeface="+mn-lt"/>
                        </a:rPr>
                        <a:t>to </a:t>
                      </a:r>
                      <a:r>
                        <a:rPr lang="en-US" sz="900" b="1" i="0" u="none" strike="noStrike">
                          <a:solidFill>
                            <a:srgbClr val="000000"/>
                          </a:solidFill>
                          <a:effectLst/>
                          <a:latin typeface="+mn-lt"/>
                        </a:rPr>
                        <a:t>reduce carbon emissions</a:t>
                      </a:r>
                      <a:endParaRPr lang="en-US" sz="900" b="0" i="0" u="none" strike="noStrike">
                        <a:solidFill>
                          <a:srgbClr val="000000"/>
                        </a:solidFill>
                        <a:effectLst/>
                        <a:latin typeface="+mn-lt"/>
                      </a:endParaRPr>
                    </a:p>
                    <a:p>
                      <a:pPr marL="177800" lvl="0" indent="-177800" algn="l" rtl="0" fontAlgn="ctr">
                        <a:spcBef>
                          <a:spcPts val="300"/>
                        </a:spcBef>
                      </a:pPr>
                      <a:r>
                        <a:rPr lang="en-US" sz="900" b="0" i="0" u="none" strike="noStrike">
                          <a:solidFill>
                            <a:srgbClr val="000000"/>
                          </a:solidFill>
                          <a:effectLst/>
                          <a:latin typeface="+mn-lt"/>
                        </a:rPr>
                        <a:t>Installed a </a:t>
                      </a:r>
                      <a:r>
                        <a:rPr lang="en-US" sz="900" b="1" i="0" u="none" strike="noStrike">
                          <a:solidFill>
                            <a:srgbClr val="000000"/>
                          </a:solidFill>
                          <a:effectLst/>
                          <a:latin typeface="+mn-lt"/>
                        </a:rPr>
                        <a:t>heat removal system </a:t>
                      </a:r>
                      <a:r>
                        <a:rPr lang="en-US" sz="900" b="0" i="0" u="none" strike="noStrike">
                          <a:solidFill>
                            <a:srgbClr val="000000"/>
                          </a:solidFill>
                          <a:effectLst/>
                          <a:latin typeface="+mn-lt"/>
                        </a:rPr>
                        <a:t>at the Glasgow data center, </a:t>
                      </a:r>
                      <a:r>
                        <a:rPr lang="en-US" sz="900" b="1" i="0" u="none" strike="noStrike">
                          <a:solidFill>
                            <a:srgbClr val="000000"/>
                          </a:solidFill>
                          <a:effectLst/>
                          <a:latin typeface="+mn-lt"/>
                        </a:rPr>
                        <a:t>reducing energy consumption </a:t>
                      </a:r>
                      <a:r>
                        <a:rPr lang="en-US" sz="900" b="0" i="0" u="none" strike="noStrike">
                          <a:solidFill>
                            <a:srgbClr val="000000"/>
                          </a:solidFill>
                          <a:effectLst/>
                          <a:latin typeface="+mn-lt"/>
                        </a:rPr>
                        <a:t>by </a:t>
                      </a:r>
                      <a:r>
                        <a:rPr lang="en-US" sz="900" b="1" i="0" u="none" strike="noStrike">
                          <a:solidFill>
                            <a:srgbClr val="000000"/>
                          </a:solidFill>
                          <a:effectLst/>
                          <a:latin typeface="+mn-lt"/>
                        </a:rPr>
                        <a:t>up to 50%</a:t>
                      </a:r>
                    </a:p>
                    <a:p>
                      <a:pPr marL="355600" lvl="1" indent="-177800" algn="l" rtl="0" fontAlgn="ctr">
                        <a:spcBef>
                          <a:spcPts val="300"/>
                        </a:spcBef>
                      </a:pPr>
                      <a:r>
                        <a:rPr lang="en-US" sz="700" b="0" i="0" u="none" strike="noStrike">
                          <a:solidFill>
                            <a:srgbClr val="000000"/>
                          </a:solidFill>
                          <a:effectLst/>
                          <a:latin typeface="+mn-lt"/>
                        </a:rPr>
                        <a:t>Received the “</a:t>
                      </a:r>
                      <a:r>
                        <a:rPr lang="en-US" sz="700" b="1" i="0" u="none" strike="noStrike">
                          <a:solidFill>
                            <a:srgbClr val="000000"/>
                          </a:solidFill>
                          <a:effectLst/>
                          <a:latin typeface="+mn-lt"/>
                        </a:rPr>
                        <a:t>Best Use of Emerging Technology</a:t>
                      </a:r>
                      <a:r>
                        <a:rPr lang="en-US" sz="700" b="0" i="0" u="none" strike="noStrike">
                          <a:solidFill>
                            <a:srgbClr val="000000"/>
                          </a:solidFill>
                          <a:effectLst/>
                          <a:latin typeface="+mn-lt"/>
                        </a:rPr>
                        <a:t>” </a:t>
                      </a:r>
                      <a:r>
                        <a:rPr lang="en-US" sz="700" b="1" i="0" u="none" strike="noStrike">
                          <a:solidFill>
                            <a:srgbClr val="000000"/>
                          </a:solidFill>
                          <a:effectLst/>
                          <a:latin typeface="+mn-lt"/>
                        </a:rPr>
                        <a:t>honor in March 2022 </a:t>
                      </a:r>
                      <a:r>
                        <a:rPr lang="en-US" sz="700" b="0" i="0" u="none" strike="noStrike">
                          <a:solidFill>
                            <a:srgbClr val="000000"/>
                          </a:solidFill>
                          <a:effectLst/>
                          <a:latin typeface="+mn-lt"/>
                        </a:rPr>
                        <a:t>for the impact it could have on carbon footprint of the data center industry</a:t>
                      </a:r>
                    </a:p>
                    <a:p>
                      <a:pPr marL="177800" lvl="0" indent="-177800" algn="l" rtl="0" fontAlgn="ctr">
                        <a:spcBef>
                          <a:spcPts val="300"/>
                        </a:spcBef>
                      </a:pPr>
                      <a:r>
                        <a:rPr lang="en-US" sz="900" b="0" i="0" u="none" strike="noStrike">
                          <a:solidFill>
                            <a:srgbClr val="000000"/>
                          </a:solidFill>
                          <a:effectLst/>
                          <a:latin typeface="+mn-lt"/>
                        </a:rPr>
                        <a:t>Purchases </a:t>
                      </a:r>
                      <a:r>
                        <a:rPr lang="en-US" sz="900" b="1" i="0" u="none" strike="noStrike">
                          <a:solidFill>
                            <a:srgbClr val="000000"/>
                          </a:solidFill>
                          <a:effectLst/>
                          <a:latin typeface="+mn-lt"/>
                        </a:rPr>
                        <a:t>REGO</a:t>
                      </a:r>
                      <a:r>
                        <a:rPr lang="en-US" sz="900" b="1" i="0" u="none" strike="noStrike" baseline="30000">
                          <a:solidFill>
                            <a:srgbClr val="000000"/>
                          </a:solidFill>
                          <a:effectLst/>
                          <a:latin typeface="+mn-lt"/>
                        </a:rPr>
                        <a:t>2</a:t>
                      </a:r>
                      <a:r>
                        <a:rPr lang="en-US" sz="900" b="1" i="0" u="none" strike="noStrike">
                          <a:solidFill>
                            <a:srgbClr val="000000"/>
                          </a:solidFill>
                          <a:effectLst/>
                          <a:latin typeface="+mn-lt"/>
                        </a:rPr>
                        <a:t> </a:t>
                      </a:r>
                      <a:r>
                        <a:rPr lang="en-US" sz="900" b="0" i="0" u="none" strike="noStrike">
                          <a:solidFill>
                            <a:srgbClr val="000000"/>
                          </a:solidFill>
                          <a:effectLst/>
                          <a:latin typeface="+mn-lt"/>
                        </a:rPr>
                        <a:t>certified renewable electricity across its UK data centers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extLst>
                  <a:ext uri="{0D108BD9-81ED-4DB2-BD59-A6C34878D82A}">
                    <a16:rowId xmlns:a16="http://schemas.microsoft.com/office/drawing/2014/main" val="2496115540"/>
                  </a:ext>
                </a:extLst>
              </a:tr>
              <a:tr h="1993739">
                <a:tc gridSpan="2">
                  <a:txBody>
                    <a:bodyPr/>
                    <a:lstStyle/>
                    <a:p>
                      <a:pPr marL="0" indent="0" algn="ctr">
                        <a:spcBef>
                          <a:spcPts val="600"/>
                        </a:spcBef>
                        <a:buNone/>
                      </a:pPr>
                      <a:r>
                        <a:rPr lang="en-US" sz="1200" b="1" kern="1200" noProof="0">
                          <a:solidFill>
                            <a:srgbClr val="104C3E"/>
                          </a:solidFill>
                          <a:latin typeface="+mn-lt"/>
                          <a:ea typeface="+mn-ea"/>
                          <a:cs typeface="+mn-cs"/>
                        </a:rPr>
                        <a:t>Water stewardship</a:t>
                      </a:r>
                      <a:endParaRPr lang="en-US" sz="1200" noProof="0">
                        <a:solidFill>
                          <a:srgbClr val="104C3E"/>
                        </a:solidFill>
                        <a:latin typeface="+mn-lt"/>
                      </a:endParaRP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507867"/>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7800" indent="-177800" algn="l" fontAlgn="b">
                        <a:spcBef>
                          <a:spcPts val="300"/>
                        </a:spcBef>
                        <a:spcAft>
                          <a:spcPts val="0"/>
                        </a:spcAft>
                      </a:pPr>
                      <a:r>
                        <a:rPr lang="en-US" sz="900" b="0" i="0" u="none" strike="noStrike">
                          <a:solidFill>
                            <a:srgbClr val="000000"/>
                          </a:solidFill>
                          <a:effectLst/>
                          <a:latin typeface="+mn-lt"/>
                        </a:rPr>
                        <a:t>Measures </a:t>
                      </a:r>
                      <a:r>
                        <a:rPr lang="en-US" sz="900" b="1" i="0" u="none" strike="noStrike">
                          <a:solidFill>
                            <a:srgbClr val="000000"/>
                          </a:solidFill>
                          <a:effectLst/>
                          <a:latin typeface="+mn-lt"/>
                        </a:rPr>
                        <a:t>Water Usage Effectiveness </a:t>
                      </a:r>
                      <a:r>
                        <a:rPr lang="en-US" sz="900" b="0" i="0" u="none" strike="noStrike">
                          <a:solidFill>
                            <a:srgbClr val="000000"/>
                          </a:solidFill>
                          <a:effectLst/>
                          <a:latin typeface="+mn-lt"/>
                        </a:rPr>
                        <a:t>(WUE) for datacenter operations (0.17 - 0.20 L/kWh in 2021)</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marR="0" lvl="0" indent="-177800" algn="l" defTabSz="711200" rtl="0" eaLnBrk="1" fontAlgn="b" latinLnBrk="0" hangingPunct="1">
                        <a:lnSpc>
                          <a:spcPct val="100000"/>
                        </a:lnSpc>
                        <a:spcBef>
                          <a:spcPts val="300"/>
                        </a:spcBef>
                        <a:spcAft>
                          <a:spcPts val="0"/>
                        </a:spcAft>
                        <a:buClrTx/>
                        <a:buSzTx/>
                        <a:buFontTx/>
                        <a:buChar char="•"/>
                        <a:tabLst/>
                        <a:defRPr/>
                      </a:pPr>
                      <a:r>
                        <a:rPr lang="en-US" sz="900" b="1" i="0" u="none" strike="noStrike">
                          <a:solidFill>
                            <a:srgbClr val="000000"/>
                          </a:solidFill>
                          <a:effectLst/>
                          <a:latin typeface="+mn-lt"/>
                        </a:rPr>
                        <a:t>Utilizes condensate </a:t>
                      </a:r>
                      <a:r>
                        <a:rPr lang="en-US" sz="900" b="0" i="0" u="none" strike="noStrike">
                          <a:solidFill>
                            <a:srgbClr val="000000"/>
                          </a:solidFill>
                          <a:effectLst/>
                          <a:latin typeface="+mn-lt"/>
                        </a:rPr>
                        <a:t>from HVAC units for </a:t>
                      </a:r>
                      <a:r>
                        <a:rPr lang="en-US" sz="900" b="1" i="0" u="none" strike="noStrike">
                          <a:solidFill>
                            <a:srgbClr val="000000"/>
                          </a:solidFill>
                          <a:effectLst/>
                          <a:latin typeface="+mn-lt"/>
                        </a:rPr>
                        <a:t>landscaping</a:t>
                      </a:r>
                      <a:r>
                        <a:rPr lang="en-US" sz="900" b="0" i="0" u="none" strike="noStrike">
                          <a:solidFill>
                            <a:srgbClr val="000000"/>
                          </a:solidFill>
                          <a:effectLst/>
                          <a:latin typeface="+mn-lt"/>
                        </a:rPr>
                        <a:t> and feeding water to </a:t>
                      </a:r>
                      <a:r>
                        <a:rPr lang="en-US" sz="900" b="1" i="0" u="none" strike="noStrike">
                          <a:solidFill>
                            <a:srgbClr val="000000"/>
                          </a:solidFill>
                          <a:effectLst/>
                          <a:latin typeface="+mn-lt"/>
                        </a:rPr>
                        <a:t>operate cooling towers</a:t>
                      </a:r>
                    </a:p>
                    <a:p>
                      <a:pPr marL="177800" marR="0" lvl="0" indent="-177800" algn="l" defTabSz="711200" rtl="0" eaLnBrk="1" fontAlgn="b" latinLnBrk="0" hangingPunct="1">
                        <a:lnSpc>
                          <a:spcPct val="100000"/>
                        </a:lnSpc>
                        <a:spcBef>
                          <a:spcPts val="300"/>
                        </a:spcBef>
                        <a:spcAft>
                          <a:spcPts val="0"/>
                        </a:spcAft>
                        <a:buClrTx/>
                        <a:buSzTx/>
                        <a:buFontTx/>
                        <a:buChar char="•"/>
                        <a:tabLst/>
                        <a:defRPr/>
                      </a:pPr>
                      <a:r>
                        <a:rPr lang="en-US" sz="900" b="0" i="0" u="none" strike="noStrike">
                          <a:solidFill>
                            <a:srgbClr val="000000"/>
                          </a:solidFill>
                          <a:effectLst/>
                          <a:latin typeface="+mn-lt"/>
                        </a:rPr>
                        <a:t>Uses stored </a:t>
                      </a:r>
                      <a:r>
                        <a:rPr lang="en-US" sz="900" b="1" i="0" u="none" strike="noStrike">
                          <a:solidFill>
                            <a:srgbClr val="000000"/>
                          </a:solidFill>
                          <a:effectLst/>
                          <a:latin typeface="+mn-lt"/>
                        </a:rPr>
                        <a:t>rainwater</a:t>
                      </a:r>
                      <a:r>
                        <a:rPr lang="en-US" sz="900" b="0" i="0" u="none" strike="noStrike">
                          <a:solidFill>
                            <a:srgbClr val="000000"/>
                          </a:solidFill>
                          <a:effectLst/>
                          <a:latin typeface="+mn-lt"/>
                        </a:rPr>
                        <a:t> for all </a:t>
                      </a:r>
                      <a:r>
                        <a:rPr lang="en-US" sz="900" b="1" i="0" u="none" strike="noStrike">
                          <a:solidFill>
                            <a:srgbClr val="000000"/>
                          </a:solidFill>
                          <a:effectLst/>
                          <a:latin typeface="+mn-lt"/>
                        </a:rPr>
                        <a:t>flushing systems</a:t>
                      </a:r>
                    </a:p>
                    <a:p>
                      <a:pPr marL="177800" marR="0" lvl="0" indent="-177800" algn="l" defTabSz="711200" rtl="0" eaLnBrk="1" fontAlgn="b" latinLnBrk="0" hangingPunct="1">
                        <a:lnSpc>
                          <a:spcPct val="100000"/>
                        </a:lnSpc>
                        <a:spcBef>
                          <a:spcPts val="300"/>
                        </a:spcBef>
                        <a:spcAft>
                          <a:spcPts val="0"/>
                        </a:spcAft>
                        <a:buClrTx/>
                        <a:buSzTx/>
                        <a:buFontTx/>
                        <a:buChar char="•"/>
                        <a:tabLst/>
                        <a:defRPr/>
                      </a:pPr>
                      <a:r>
                        <a:rPr lang="en-US" sz="900" b="0" i="0" u="none" strike="noStrike">
                          <a:solidFill>
                            <a:srgbClr val="000000"/>
                          </a:solidFill>
                          <a:effectLst/>
                          <a:latin typeface="+mn-lt"/>
                        </a:rPr>
                        <a:t>Fitted </a:t>
                      </a:r>
                      <a:r>
                        <a:rPr lang="en-US" sz="900" b="1" i="0" u="none" strike="noStrike">
                          <a:solidFill>
                            <a:srgbClr val="000000"/>
                          </a:solidFill>
                          <a:effectLst/>
                          <a:latin typeface="+mn-lt"/>
                        </a:rPr>
                        <a:t>water efficient fixtures </a:t>
                      </a:r>
                      <a:r>
                        <a:rPr lang="en-US" sz="900" b="0" i="0" u="none" strike="noStrike">
                          <a:solidFill>
                            <a:srgbClr val="000000"/>
                          </a:solidFill>
                          <a:effectLst/>
                          <a:latin typeface="+mn-lt"/>
                        </a:rPr>
                        <a:t>in restrooms and break areas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0" indent="0" algn="ctr" rtl="0" fontAlgn="ctr">
                        <a:spcBef>
                          <a:spcPts val="300"/>
                        </a:spcBef>
                        <a:spcAft>
                          <a:spcPts val="0"/>
                        </a:spcAft>
                        <a:buNone/>
                      </a:pPr>
                      <a:r>
                        <a:rPr lang="en-US" sz="900" b="0" i="1" u="none" strike="noStrike">
                          <a:solidFill>
                            <a:srgbClr val="000000"/>
                          </a:solidFill>
                          <a:effectLst/>
                          <a:latin typeface="+mn-lt"/>
                        </a:rPr>
                        <a:t>No information available</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tc>
                  <a:txBody>
                    <a:bodyPr/>
                    <a:lstStyle/>
                    <a:p>
                      <a:pPr marL="177800" indent="-177800" algn="l" rtl="0" fontAlgn="ctr">
                        <a:spcBef>
                          <a:spcPts val="300"/>
                        </a:spcBef>
                      </a:pPr>
                      <a:r>
                        <a:rPr lang="en-US" sz="900" b="0" i="0" u="none" strike="noStrike">
                          <a:solidFill>
                            <a:srgbClr val="000000"/>
                          </a:solidFill>
                          <a:effectLst/>
                          <a:latin typeface="+mn-lt"/>
                        </a:rPr>
                        <a:t>Incorporates </a:t>
                      </a:r>
                      <a:r>
                        <a:rPr lang="en-US" sz="900" b="1" i="0" u="none" strike="noStrike">
                          <a:solidFill>
                            <a:srgbClr val="000000"/>
                          </a:solidFill>
                          <a:effectLst/>
                          <a:latin typeface="+mn-lt"/>
                        </a:rPr>
                        <a:t>Water Usage Effectiveness (WUE) </a:t>
                      </a:r>
                      <a:r>
                        <a:rPr lang="en-US" sz="900" b="0" i="0" u="none" strike="noStrike">
                          <a:solidFill>
                            <a:srgbClr val="000000"/>
                          </a:solidFill>
                          <a:effectLst/>
                          <a:latin typeface="+mn-lt"/>
                        </a:rPr>
                        <a:t>as a metric to determine a </a:t>
                      </a:r>
                      <a:r>
                        <a:rPr lang="en-US" sz="900" b="1" i="0" u="none" strike="noStrike">
                          <a:solidFill>
                            <a:srgbClr val="000000"/>
                          </a:solidFill>
                          <a:effectLst/>
                          <a:latin typeface="+mn-lt"/>
                        </a:rPr>
                        <a:t>data center's efficiency </a:t>
                      </a:r>
                      <a:r>
                        <a:rPr lang="en-US" sz="900" b="0" i="0" u="none" strike="noStrike">
                          <a:solidFill>
                            <a:srgbClr val="000000"/>
                          </a:solidFill>
                          <a:effectLst/>
                          <a:latin typeface="+mn-lt"/>
                        </a:rPr>
                        <a:t>(0-0.15 L/kWh in 2020)</a:t>
                      </a:r>
                      <a:endParaRPr lang="en-US" sz="900" b="1" i="0" u="none" strike="noStrike">
                        <a:solidFill>
                          <a:srgbClr val="000000"/>
                        </a:solidFill>
                        <a:effectLst/>
                        <a:latin typeface="+mn-lt"/>
                      </a:endParaRPr>
                    </a:p>
                    <a:p>
                      <a:pPr marL="177800" indent="-177800" algn="l" rtl="0" fontAlgn="ctr">
                        <a:spcBef>
                          <a:spcPts val="300"/>
                        </a:spcBef>
                      </a:pPr>
                      <a:r>
                        <a:rPr lang="en-US" sz="900" b="1" i="0" u="none" strike="noStrike">
                          <a:solidFill>
                            <a:srgbClr val="000000"/>
                          </a:solidFill>
                          <a:effectLst/>
                          <a:latin typeface="+mn-lt"/>
                        </a:rPr>
                        <a:t>Banned water cooling towers </a:t>
                      </a:r>
                      <a:r>
                        <a:rPr lang="en-US" sz="900" b="0" i="0" u="none" strike="noStrike">
                          <a:solidFill>
                            <a:srgbClr val="000000"/>
                          </a:solidFill>
                          <a:effectLst/>
                          <a:latin typeface="+mn-lt"/>
                        </a:rPr>
                        <a:t>and installed an </a:t>
                      </a:r>
                      <a:r>
                        <a:rPr lang="en-US" sz="900" b="1" i="0" u="none" strike="noStrike">
                          <a:solidFill>
                            <a:srgbClr val="000000"/>
                          </a:solidFill>
                          <a:effectLst/>
                          <a:latin typeface="+mn-lt"/>
                        </a:rPr>
                        <a:t>adiabatic cooling system</a:t>
                      </a:r>
                      <a:r>
                        <a:rPr lang="en-US" sz="900" b="0" i="0" u="none" strike="noStrike">
                          <a:solidFill>
                            <a:srgbClr val="000000"/>
                          </a:solidFill>
                          <a:effectLst/>
                          <a:latin typeface="+mn-lt"/>
                        </a:rPr>
                        <a:t> which consumes minimal water</a:t>
                      </a:r>
                    </a:p>
                    <a:p>
                      <a:pPr marL="177800" indent="-177800" algn="l" rtl="0" fontAlgn="ctr">
                        <a:spcBef>
                          <a:spcPts val="300"/>
                        </a:spcBef>
                      </a:pPr>
                      <a:r>
                        <a:rPr lang="en-US" sz="900" b="0" i="0" u="none" strike="noStrike">
                          <a:solidFill>
                            <a:srgbClr val="000000"/>
                          </a:solidFill>
                          <a:effectLst/>
                          <a:latin typeface="+mn-lt"/>
                        </a:rPr>
                        <a:t>Has </a:t>
                      </a:r>
                      <a:r>
                        <a:rPr lang="en-US" sz="900" b="1" i="0" u="none" strike="noStrike">
                          <a:solidFill>
                            <a:srgbClr val="000000"/>
                          </a:solidFill>
                          <a:effectLst/>
                          <a:latin typeface="+mn-lt"/>
                        </a:rPr>
                        <a:t>closed circuits </a:t>
                      </a:r>
                      <a:r>
                        <a:rPr lang="en-US" sz="900" b="0" i="0" u="none" strike="noStrike">
                          <a:solidFill>
                            <a:srgbClr val="000000"/>
                          </a:solidFill>
                          <a:effectLst/>
                          <a:latin typeface="+mn-lt"/>
                        </a:rPr>
                        <a:t>in data centers to </a:t>
                      </a:r>
                      <a:r>
                        <a:rPr lang="en-US" sz="900" b="1" i="0" u="none" strike="noStrike">
                          <a:solidFill>
                            <a:srgbClr val="000000"/>
                          </a:solidFill>
                          <a:effectLst/>
                          <a:latin typeface="+mn-lt"/>
                        </a:rPr>
                        <a:t>reduce water loss </a:t>
                      </a:r>
                      <a:r>
                        <a:rPr lang="en-US" sz="900" b="0" i="0" u="none" strike="noStrike">
                          <a:solidFill>
                            <a:srgbClr val="000000"/>
                          </a:solidFill>
                          <a:effectLst/>
                          <a:latin typeface="+mn-lt"/>
                        </a:rPr>
                        <a:t>(in 3 out of 4 data centers)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0" marR="0" lvl="0" indent="0" algn="ctr" defTabSz="711200" rtl="0" eaLnBrk="1" fontAlgn="ctr" latinLnBrk="0" hangingPunct="1">
                        <a:lnSpc>
                          <a:spcPct val="100000"/>
                        </a:lnSpc>
                        <a:spcBef>
                          <a:spcPts val="300"/>
                        </a:spcBef>
                        <a:spcAft>
                          <a:spcPts val="0"/>
                        </a:spcAft>
                        <a:buClrTx/>
                        <a:buSzTx/>
                        <a:buFontTx/>
                        <a:buNone/>
                        <a:tabLst/>
                        <a:defRPr/>
                      </a:pPr>
                      <a:r>
                        <a:rPr lang="en-US" sz="900" b="0" i="1" u="none" strike="noStrike">
                          <a:solidFill>
                            <a:srgbClr val="000000"/>
                          </a:solidFill>
                          <a:effectLst/>
                          <a:latin typeface="+mn-lt"/>
                        </a:rPr>
                        <a:t>No information available</a:t>
                      </a:r>
                    </a:p>
                    <a:p>
                      <a:pPr marL="177800" indent="-177800" algn="l" rtl="0" fontAlgn="ctr">
                        <a:spcBef>
                          <a:spcPts val="300"/>
                        </a:spcBef>
                      </a:pPr>
                      <a:endParaRPr lang="en-US" sz="900" b="0" i="0" u="none" strike="noStrike">
                        <a:solidFill>
                          <a:srgbClr val="000000"/>
                        </a:solidFill>
                        <a:effectLst/>
                        <a:latin typeface="+mn-lt"/>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pattFill prst="ltUpDiag">
                      <a:fgClr>
                        <a:schemeClr val="bg1">
                          <a:lumMod val="85000"/>
                        </a:schemeClr>
                      </a:fgClr>
                      <a:bgClr>
                        <a:schemeClr val="bg1"/>
                      </a:bgClr>
                    </a:pattFill>
                  </a:tcPr>
                </a:tc>
                <a:extLst>
                  <a:ext uri="{0D108BD9-81ED-4DB2-BD59-A6C34878D82A}">
                    <a16:rowId xmlns:a16="http://schemas.microsoft.com/office/drawing/2014/main" val="1395052700"/>
                  </a:ext>
                </a:extLst>
              </a:tr>
            </a:tbl>
          </a:graphicData>
        </a:graphic>
      </p:graphicFrame>
      <p:sp>
        <p:nvSpPr>
          <p:cNvPr id="2" name="Title 1">
            <a:extLst>
              <a:ext uri="{FF2B5EF4-FFF2-40B4-BE49-F238E27FC236}">
                <a16:creationId xmlns:a16="http://schemas.microsoft.com/office/drawing/2014/main" id="{4DBF8C86-2FD2-4789-9E5D-D066173A80E1}"/>
              </a:ext>
            </a:extLst>
          </p:cNvPr>
          <p:cNvSpPr>
            <a:spLocks noGrp="1"/>
          </p:cNvSpPr>
          <p:nvPr>
            <p:ph type="title"/>
          </p:nvPr>
        </p:nvSpPr>
        <p:spPr/>
        <p:txBody>
          <a:bodyPr vert="horz"/>
          <a:lstStyle/>
          <a:p>
            <a:r>
              <a:rPr lang="en-US" b="1" dirty="0"/>
              <a:t>ESG initiatives – backup | </a:t>
            </a:r>
            <a:r>
              <a:rPr lang="en-US" dirty="0"/>
              <a:t>Target and peer initiatives across key ESG parameters (1/4)</a:t>
            </a:r>
            <a:endParaRPr lang="de-DE" dirty="0">
              <a:solidFill>
                <a:schemeClr val="accent3"/>
              </a:solidFill>
            </a:endParaRPr>
          </a:p>
        </p:txBody>
      </p:sp>
      <p:grpSp>
        <p:nvGrpSpPr>
          <p:cNvPr id="5" name="btfpStatusSticker607167">
            <a:extLst>
              <a:ext uri="{FF2B5EF4-FFF2-40B4-BE49-F238E27FC236}">
                <a16:creationId xmlns:a16="http://schemas.microsoft.com/office/drawing/2014/main" id="{0ED772E7-ACA9-4D49-812F-37DD4429FAC7}"/>
              </a:ext>
            </a:extLst>
          </p:cNvPr>
          <p:cNvGrpSpPr/>
          <p:nvPr>
            <p:custDataLst>
              <p:tags r:id="rId4"/>
            </p:custDataLst>
          </p:nvPr>
        </p:nvGrpSpPr>
        <p:grpSpPr>
          <a:xfrm>
            <a:off x="9629778" y="955344"/>
            <a:ext cx="2232022" cy="235611"/>
            <a:chOff x="-2867773" y="876300"/>
            <a:chExt cx="2232022" cy="235611"/>
          </a:xfrm>
        </p:grpSpPr>
        <p:sp>
          <p:nvSpPr>
            <p:cNvPr id="3" name="btfpStatusStickerText607167">
              <a:extLst>
                <a:ext uri="{FF2B5EF4-FFF2-40B4-BE49-F238E27FC236}">
                  <a16:creationId xmlns:a16="http://schemas.microsoft.com/office/drawing/2014/main" id="{532C95FA-E91B-4AA7-BDDE-AFF1E5948A71}"/>
                </a:ext>
              </a:extLst>
            </p:cNvPr>
            <p:cNvSpPr txBox="1"/>
            <p:nvPr/>
          </p:nvSpPr>
          <p:spPr bwMode="gray">
            <a:xfrm>
              <a:off x="-2867773"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4" name="btfpStatusStickerLine607167">
              <a:extLst>
                <a:ext uri="{FF2B5EF4-FFF2-40B4-BE49-F238E27FC236}">
                  <a16:creationId xmlns:a16="http://schemas.microsoft.com/office/drawing/2014/main" id="{D55B106D-D715-4F55-A7AF-E0E7CD086B50}"/>
                </a:ext>
              </a:extLst>
            </p:cNvPr>
            <p:cNvCxnSpPr>
              <a:cxnSpLocks/>
            </p:cNvCxnSpPr>
            <p:nvPr/>
          </p:nvCxnSpPr>
          <p:spPr bwMode="gray">
            <a:xfrm rot="720000">
              <a:off x="-286777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56" name="btfpRunningAgenda2Level724414">
            <a:extLst>
              <a:ext uri="{FF2B5EF4-FFF2-40B4-BE49-F238E27FC236}">
                <a16:creationId xmlns:a16="http://schemas.microsoft.com/office/drawing/2014/main" id="{0232FD3F-9E30-43F1-9F65-F7A405BA0A90}"/>
              </a:ext>
            </a:extLst>
          </p:cNvPr>
          <p:cNvGrpSpPr/>
          <p:nvPr>
            <p:custDataLst>
              <p:tags r:id="rId5"/>
            </p:custDataLst>
          </p:nvPr>
        </p:nvGrpSpPr>
        <p:grpSpPr>
          <a:xfrm>
            <a:off x="-1" y="944429"/>
            <a:ext cx="5265512" cy="257442"/>
            <a:chOff x="-1" y="876300"/>
            <a:chExt cx="5265512" cy="257442"/>
          </a:xfrm>
        </p:grpSpPr>
        <p:sp>
          <p:nvSpPr>
            <p:cNvPr id="57" name="btfpRunningAgenda2LevelBarLeft724414">
              <a:extLst>
                <a:ext uri="{FF2B5EF4-FFF2-40B4-BE49-F238E27FC236}">
                  <a16:creationId xmlns:a16="http://schemas.microsoft.com/office/drawing/2014/main" id="{AB88F228-7BD9-4E05-ADB6-1C6423EC018C}"/>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8" name="btfpRunningAgenda2LevelTextLeft724414">
              <a:extLst>
                <a:ext uri="{FF2B5EF4-FFF2-40B4-BE49-F238E27FC236}">
                  <a16:creationId xmlns:a16="http://schemas.microsoft.com/office/drawing/2014/main" id="{4A13FC5E-E25B-40B0-B7CB-B5CE9093B628}"/>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59" name="btfpRunningAgenda2LevelBarRight724414">
              <a:extLst>
                <a:ext uri="{FF2B5EF4-FFF2-40B4-BE49-F238E27FC236}">
                  <a16:creationId xmlns:a16="http://schemas.microsoft.com/office/drawing/2014/main" id="{1C337EC2-F740-4FD3-9E73-BF63980B18B3}"/>
                </a:ext>
              </a:extLst>
            </p:cNvPr>
            <p:cNvSpPr/>
            <p:nvPr/>
          </p:nvSpPr>
          <p:spPr bwMode="gray">
            <a:xfrm>
              <a:off x="3023101" y="876300"/>
              <a:ext cx="2196141"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60500 w 1960500"/>
                <a:gd name="connsiteY0" fmla="*/ 0 h 257442"/>
                <a:gd name="connsiteX1" fmla="*/ 1663918 w 1960500"/>
                <a:gd name="connsiteY1" fmla="*/ 257442 h 257442"/>
                <a:gd name="connsiteX2" fmla="*/ 0 w 1960500"/>
                <a:gd name="connsiteY2" fmla="*/ 257442 h 257442"/>
                <a:gd name="connsiteX3" fmla="*/ 54721 w 1960500"/>
                <a:gd name="connsiteY3" fmla="*/ 0 h 257442"/>
                <a:gd name="connsiteX0" fmla="*/ 1960500 w 1960500"/>
                <a:gd name="connsiteY0" fmla="*/ 0 h 257442"/>
                <a:gd name="connsiteX1" fmla="*/ 1905778 w 1960500"/>
                <a:gd name="connsiteY1" fmla="*/ 257442 h 257442"/>
                <a:gd name="connsiteX2" fmla="*/ 0 w 1960500"/>
                <a:gd name="connsiteY2" fmla="*/ 257442 h 257442"/>
                <a:gd name="connsiteX3" fmla="*/ 54721 w 1960500"/>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2128817 w 2128817"/>
                <a:gd name="connsiteY0" fmla="*/ 0 h 257442"/>
                <a:gd name="connsiteX1" fmla="*/ 1905779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6 w 2128817"/>
                <a:gd name="connsiteY1" fmla="*/ 257442 h 257442"/>
                <a:gd name="connsiteX2" fmla="*/ 0 w 2128817"/>
                <a:gd name="connsiteY2" fmla="*/ 257442 h 257442"/>
                <a:gd name="connsiteX3" fmla="*/ 54722 w 2128817"/>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0 w 2128816"/>
                <a:gd name="connsiteY3" fmla="*/ 0 h 257442"/>
                <a:gd name="connsiteX0" fmla="*/ 2306748 w 2306748"/>
                <a:gd name="connsiteY0" fmla="*/ 0 h 257442"/>
                <a:gd name="connsiteX1" fmla="*/ 2074095 w 2306748"/>
                <a:gd name="connsiteY1" fmla="*/ 257442 h 257442"/>
                <a:gd name="connsiteX2" fmla="*/ 0 w 2306748"/>
                <a:gd name="connsiteY2" fmla="*/ 257442 h 257442"/>
                <a:gd name="connsiteX3" fmla="*/ 54720 w 2306748"/>
                <a:gd name="connsiteY3" fmla="*/ 0 h 257442"/>
                <a:gd name="connsiteX0" fmla="*/ 2306748 w 2306748"/>
                <a:gd name="connsiteY0" fmla="*/ 0 h 257442"/>
                <a:gd name="connsiteX1" fmla="*/ 2252027 w 2306748"/>
                <a:gd name="connsiteY1" fmla="*/ 257442 h 257442"/>
                <a:gd name="connsiteX2" fmla="*/ 0 w 2306748"/>
                <a:gd name="connsiteY2" fmla="*/ 257442 h 257442"/>
                <a:gd name="connsiteX3" fmla="*/ 54720 w 2306748"/>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1 w 2306749"/>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2 w 2306749"/>
                <a:gd name="connsiteY3" fmla="*/ 0 h 257442"/>
                <a:gd name="connsiteX0" fmla="*/ 2467050 w 2467050"/>
                <a:gd name="connsiteY0" fmla="*/ 0 h 257442"/>
                <a:gd name="connsiteX1" fmla="*/ 22520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1 w 2467050"/>
                <a:gd name="connsiteY3" fmla="*/ 0 h 257442"/>
                <a:gd name="connsiteX0" fmla="*/ 950801 w 2412328"/>
                <a:gd name="connsiteY0" fmla="*/ 0 h 257442"/>
                <a:gd name="connsiteX1" fmla="*/ 2412328 w 2412328"/>
                <a:gd name="connsiteY1" fmla="*/ 257442 h 257442"/>
                <a:gd name="connsiteX2" fmla="*/ 0 w 2412328"/>
                <a:gd name="connsiteY2" fmla="*/ 257442 h 257442"/>
                <a:gd name="connsiteX3" fmla="*/ 54721 w 241232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051790 w 1064395"/>
                <a:gd name="connsiteY0" fmla="*/ 0 h 257442"/>
                <a:gd name="connsiteX1" fmla="*/ 1064395 w 1064395"/>
                <a:gd name="connsiteY1" fmla="*/ 257442 h 257442"/>
                <a:gd name="connsiteX2" fmla="*/ 0 w 1064395"/>
                <a:gd name="connsiteY2" fmla="*/ 257442 h 257442"/>
                <a:gd name="connsiteX3" fmla="*/ 54721 w 1064395"/>
                <a:gd name="connsiteY3" fmla="*/ 0 h 257442"/>
                <a:gd name="connsiteX0" fmla="*/ 1051790 w 1051790"/>
                <a:gd name="connsiteY0" fmla="*/ 0 h 257442"/>
                <a:gd name="connsiteX1" fmla="*/ 997070 w 1051790"/>
                <a:gd name="connsiteY1" fmla="*/ 257442 h 257442"/>
                <a:gd name="connsiteX2" fmla="*/ 0 w 1051790"/>
                <a:gd name="connsiteY2" fmla="*/ 257442 h 257442"/>
                <a:gd name="connsiteX3" fmla="*/ 54721 w 1051790"/>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0 w 1051789"/>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1 w 1051789"/>
                <a:gd name="connsiteY3" fmla="*/ 0 h 257442"/>
                <a:gd name="connsiteX0" fmla="*/ 782550 w 997069"/>
                <a:gd name="connsiteY0" fmla="*/ 0 h 257442"/>
                <a:gd name="connsiteX1" fmla="*/ 997069 w 997069"/>
                <a:gd name="connsiteY1" fmla="*/ 257442 h 257442"/>
                <a:gd name="connsiteX2" fmla="*/ 0 w 997069"/>
                <a:gd name="connsiteY2" fmla="*/ 257442 h 257442"/>
                <a:gd name="connsiteX3" fmla="*/ 54721 w 997069"/>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1128734 w 1128734"/>
                <a:gd name="connsiteY0" fmla="*/ 0 h 257442"/>
                <a:gd name="connsiteX1" fmla="*/ 905698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54721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306669 w 1306669"/>
                <a:gd name="connsiteY0" fmla="*/ 0 h 257442"/>
                <a:gd name="connsiteX1" fmla="*/ 1074013 w 1306669"/>
                <a:gd name="connsiteY1" fmla="*/ 257442 h 257442"/>
                <a:gd name="connsiteX2" fmla="*/ 0 w 1306669"/>
                <a:gd name="connsiteY2" fmla="*/ 257442 h 257442"/>
                <a:gd name="connsiteX3" fmla="*/ 54722 w 1306669"/>
                <a:gd name="connsiteY3" fmla="*/ 0 h 257442"/>
                <a:gd name="connsiteX0" fmla="*/ 1306669 w 1306669"/>
                <a:gd name="connsiteY0" fmla="*/ 0 h 257442"/>
                <a:gd name="connsiteX1" fmla="*/ 1251948 w 1306669"/>
                <a:gd name="connsiteY1" fmla="*/ 257442 h 257442"/>
                <a:gd name="connsiteX2" fmla="*/ 0 w 1306669"/>
                <a:gd name="connsiteY2" fmla="*/ 257442 h 257442"/>
                <a:gd name="connsiteX3" fmla="*/ 54722 w 1306669"/>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0 w 1306668"/>
                <a:gd name="connsiteY3" fmla="*/ 0 h 257442"/>
                <a:gd name="connsiteX0" fmla="*/ 1567956 w 1567956"/>
                <a:gd name="connsiteY0" fmla="*/ 0 h 257442"/>
                <a:gd name="connsiteX1" fmla="*/ 1251947 w 1567956"/>
                <a:gd name="connsiteY1" fmla="*/ 257442 h 257442"/>
                <a:gd name="connsiteX2" fmla="*/ 0 w 1567956"/>
                <a:gd name="connsiteY2" fmla="*/ 257442 h 257442"/>
                <a:gd name="connsiteX3" fmla="*/ 54720 w 1567956"/>
                <a:gd name="connsiteY3" fmla="*/ 0 h 257442"/>
                <a:gd name="connsiteX0" fmla="*/ 1567956 w 1567956"/>
                <a:gd name="connsiteY0" fmla="*/ 0 h 257442"/>
                <a:gd name="connsiteX1" fmla="*/ 1513235 w 1567956"/>
                <a:gd name="connsiteY1" fmla="*/ 257442 h 257442"/>
                <a:gd name="connsiteX2" fmla="*/ 0 w 1567956"/>
                <a:gd name="connsiteY2" fmla="*/ 257442 h 257442"/>
                <a:gd name="connsiteX3" fmla="*/ 54720 w 1567956"/>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2 w 1567957"/>
                <a:gd name="connsiteY3" fmla="*/ 0 h 257442"/>
                <a:gd name="connsiteX0" fmla="*/ 1753906 w 1753906"/>
                <a:gd name="connsiteY0" fmla="*/ 0 h 257442"/>
                <a:gd name="connsiteX1" fmla="*/ 1513236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1 w 1753906"/>
                <a:gd name="connsiteY3" fmla="*/ 0 h 257442"/>
                <a:gd name="connsiteX0" fmla="*/ 2015195 w 2015195"/>
                <a:gd name="connsiteY0" fmla="*/ 0 h 257442"/>
                <a:gd name="connsiteX1" fmla="*/ 169918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175495 w 2175495"/>
                <a:gd name="connsiteY0" fmla="*/ 0 h 257442"/>
                <a:gd name="connsiteX1" fmla="*/ 19604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454418 w 2454418"/>
                <a:gd name="connsiteY0" fmla="*/ 0 h 257442"/>
                <a:gd name="connsiteX1" fmla="*/ 2120774 w 2454418"/>
                <a:gd name="connsiteY1" fmla="*/ 257442 h 257442"/>
                <a:gd name="connsiteX2" fmla="*/ 0 w 2454418"/>
                <a:gd name="connsiteY2" fmla="*/ 257442 h 257442"/>
                <a:gd name="connsiteX3" fmla="*/ 54721 w 2454418"/>
                <a:gd name="connsiteY3" fmla="*/ 0 h 257442"/>
                <a:gd name="connsiteX0" fmla="*/ 2454418 w 2454418"/>
                <a:gd name="connsiteY0" fmla="*/ 0 h 257442"/>
                <a:gd name="connsiteX1" fmla="*/ 2399696 w 2454418"/>
                <a:gd name="connsiteY1" fmla="*/ 257442 h 257442"/>
                <a:gd name="connsiteX2" fmla="*/ 0 w 2454418"/>
                <a:gd name="connsiteY2" fmla="*/ 257442 h 257442"/>
                <a:gd name="connsiteX3" fmla="*/ 54721 w 2454418"/>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622734 w 2622734"/>
                <a:gd name="connsiteY0" fmla="*/ 0 h 257442"/>
                <a:gd name="connsiteX1" fmla="*/ 2399697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1 w 2622734"/>
                <a:gd name="connsiteY3" fmla="*/ 0 h 257442"/>
                <a:gd name="connsiteX0" fmla="*/ 2783033 w 2783033"/>
                <a:gd name="connsiteY0" fmla="*/ 0 h 257442"/>
                <a:gd name="connsiteX1" fmla="*/ 25680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934771 w 2728312"/>
                <a:gd name="connsiteY0" fmla="*/ 0 h 257442"/>
                <a:gd name="connsiteX1" fmla="*/ 2728312 w 2728312"/>
                <a:gd name="connsiteY1" fmla="*/ 257442 h 257442"/>
                <a:gd name="connsiteX2" fmla="*/ 0 w 2728312"/>
                <a:gd name="connsiteY2" fmla="*/ 257442 h 257442"/>
                <a:gd name="connsiteX3" fmla="*/ 54721 w 2728312"/>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54721 w 934771"/>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1259987 w 1259987"/>
                <a:gd name="connsiteY0" fmla="*/ 0 h 257442"/>
                <a:gd name="connsiteX1" fmla="*/ 880049 w 1259987"/>
                <a:gd name="connsiteY1" fmla="*/ 257442 h 257442"/>
                <a:gd name="connsiteX2" fmla="*/ 0 w 1259987"/>
                <a:gd name="connsiteY2" fmla="*/ 257442 h 257442"/>
                <a:gd name="connsiteX3" fmla="*/ 54720 w 1259987"/>
                <a:gd name="connsiteY3" fmla="*/ 0 h 257442"/>
                <a:gd name="connsiteX0" fmla="*/ 1259987 w 1259987"/>
                <a:gd name="connsiteY0" fmla="*/ 0 h 257442"/>
                <a:gd name="connsiteX1" fmla="*/ 1205266 w 1259987"/>
                <a:gd name="connsiteY1" fmla="*/ 257442 h 257442"/>
                <a:gd name="connsiteX2" fmla="*/ 0 w 1259987"/>
                <a:gd name="connsiteY2" fmla="*/ 257442 h 257442"/>
                <a:gd name="connsiteX3" fmla="*/ 54720 w 1259987"/>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437921 w 1437921"/>
                <a:gd name="connsiteY0" fmla="*/ 0 h 257442"/>
                <a:gd name="connsiteX1" fmla="*/ 1205267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910808 w 1910808"/>
                <a:gd name="connsiteY0" fmla="*/ 0 h 257442"/>
                <a:gd name="connsiteX1" fmla="*/ 1543500 w 1910808"/>
                <a:gd name="connsiteY1" fmla="*/ 257442 h 257442"/>
                <a:gd name="connsiteX2" fmla="*/ 0 w 1910808"/>
                <a:gd name="connsiteY2" fmla="*/ 257442 h 257442"/>
                <a:gd name="connsiteX3" fmla="*/ 54721 w 1910808"/>
                <a:gd name="connsiteY3" fmla="*/ 0 h 257442"/>
                <a:gd name="connsiteX0" fmla="*/ 1910808 w 1910808"/>
                <a:gd name="connsiteY0" fmla="*/ 0 h 257442"/>
                <a:gd name="connsiteX1" fmla="*/ 1856086 w 1910808"/>
                <a:gd name="connsiteY1" fmla="*/ 257442 h 257442"/>
                <a:gd name="connsiteX2" fmla="*/ 0 w 1910808"/>
                <a:gd name="connsiteY2" fmla="*/ 257442 h 257442"/>
                <a:gd name="connsiteX3" fmla="*/ 54721 w 1910808"/>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883476 w 1856087"/>
                <a:gd name="connsiteY0" fmla="*/ 0 h 257442"/>
                <a:gd name="connsiteX1" fmla="*/ 1856087 w 1856087"/>
                <a:gd name="connsiteY1" fmla="*/ 257442 h 257442"/>
                <a:gd name="connsiteX2" fmla="*/ 0 w 1856087"/>
                <a:gd name="connsiteY2" fmla="*/ 257442 h 257442"/>
                <a:gd name="connsiteX3" fmla="*/ 54722 w 1856087"/>
                <a:gd name="connsiteY3" fmla="*/ 0 h 257442"/>
                <a:gd name="connsiteX0" fmla="*/ 883476 w 883476"/>
                <a:gd name="connsiteY0" fmla="*/ 0 h 257442"/>
                <a:gd name="connsiteX1" fmla="*/ 828755 w 883476"/>
                <a:gd name="connsiteY1" fmla="*/ 257442 h 257442"/>
                <a:gd name="connsiteX2" fmla="*/ 0 w 883476"/>
                <a:gd name="connsiteY2" fmla="*/ 257442 h 257442"/>
                <a:gd name="connsiteX3" fmla="*/ 54722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54721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54721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305065 w 1305065"/>
                <a:gd name="connsiteY0" fmla="*/ 0 h 257442"/>
                <a:gd name="connsiteX1" fmla="*/ 997069 w 1305065"/>
                <a:gd name="connsiteY1" fmla="*/ 257442 h 257442"/>
                <a:gd name="connsiteX2" fmla="*/ 0 w 1305065"/>
                <a:gd name="connsiteY2" fmla="*/ 257442 h 257442"/>
                <a:gd name="connsiteX3" fmla="*/ 54722 w 1305065"/>
                <a:gd name="connsiteY3" fmla="*/ 0 h 257442"/>
                <a:gd name="connsiteX0" fmla="*/ 1305065 w 1305065"/>
                <a:gd name="connsiteY0" fmla="*/ 0 h 257442"/>
                <a:gd name="connsiteX1" fmla="*/ 1250344 w 1305065"/>
                <a:gd name="connsiteY1" fmla="*/ 257442 h 257442"/>
                <a:gd name="connsiteX2" fmla="*/ 0 w 1305065"/>
                <a:gd name="connsiteY2" fmla="*/ 257442 h 257442"/>
                <a:gd name="connsiteX3" fmla="*/ 54722 w 1305065"/>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1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0 w 1305064"/>
                <a:gd name="connsiteY3" fmla="*/ 0 h 257442"/>
                <a:gd name="connsiteX0" fmla="*/ 1574368 w 1574368"/>
                <a:gd name="connsiteY0" fmla="*/ 0 h 257442"/>
                <a:gd name="connsiteX1" fmla="*/ 1250343 w 1574368"/>
                <a:gd name="connsiteY1" fmla="*/ 257442 h 257442"/>
                <a:gd name="connsiteX2" fmla="*/ 0 w 1574368"/>
                <a:gd name="connsiteY2" fmla="*/ 257442 h 257442"/>
                <a:gd name="connsiteX3" fmla="*/ 54720 w 1574368"/>
                <a:gd name="connsiteY3" fmla="*/ 0 h 257442"/>
                <a:gd name="connsiteX0" fmla="*/ 1574368 w 1574368"/>
                <a:gd name="connsiteY0" fmla="*/ 0 h 257442"/>
                <a:gd name="connsiteX1" fmla="*/ 1519647 w 1574368"/>
                <a:gd name="connsiteY1" fmla="*/ 257442 h 257442"/>
                <a:gd name="connsiteX2" fmla="*/ 0 w 1574368"/>
                <a:gd name="connsiteY2" fmla="*/ 257442 h 257442"/>
                <a:gd name="connsiteX3" fmla="*/ 54720 w 1574368"/>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1 w 1574369"/>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2 w 1574369"/>
                <a:gd name="connsiteY3" fmla="*/ 0 h 257442"/>
                <a:gd name="connsiteX0" fmla="*/ 1827644 w 1827644"/>
                <a:gd name="connsiteY0" fmla="*/ 0 h 257442"/>
                <a:gd name="connsiteX1" fmla="*/ 1519648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1 w 1827644"/>
                <a:gd name="connsiteY3" fmla="*/ 0 h 257442"/>
                <a:gd name="connsiteX0" fmla="*/ 1987944 w 1987944"/>
                <a:gd name="connsiteY0" fmla="*/ 0 h 257442"/>
                <a:gd name="connsiteX1" fmla="*/ 1772922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2148244 w 2148244"/>
                <a:gd name="connsiteY0" fmla="*/ 0 h 257442"/>
                <a:gd name="connsiteX1" fmla="*/ 19332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308544 w 2308544"/>
                <a:gd name="connsiteY0" fmla="*/ 0 h 257442"/>
                <a:gd name="connsiteX1" fmla="*/ 20935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196142 w 2253823"/>
                <a:gd name="connsiteY0" fmla="*/ 0 h 257442"/>
                <a:gd name="connsiteX1" fmla="*/ 2253823 w 2253823"/>
                <a:gd name="connsiteY1" fmla="*/ 257442 h 257442"/>
                <a:gd name="connsiteX2" fmla="*/ 0 w 2253823"/>
                <a:gd name="connsiteY2" fmla="*/ 257442 h 257442"/>
                <a:gd name="connsiteX3" fmla="*/ 54721 w 2253823"/>
                <a:gd name="connsiteY3" fmla="*/ 0 h 257442"/>
                <a:gd name="connsiteX0" fmla="*/ 2196142 w 2196142"/>
                <a:gd name="connsiteY0" fmla="*/ 0 h 257442"/>
                <a:gd name="connsiteX1" fmla="*/ 2141422 w 2196142"/>
                <a:gd name="connsiteY1" fmla="*/ 257442 h 257442"/>
                <a:gd name="connsiteX2" fmla="*/ 0 w 2196142"/>
                <a:gd name="connsiteY2" fmla="*/ 257442 h 257442"/>
                <a:gd name="connsiteX3" fmla="*/ 54721 w 2196142"/>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0 w 2196141"/>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1 w 2196141"/>
                <a:gd name="connsiteY3" fmla="*/ 0 h 257442"/>
              </a:gdLst>
              <a:ahLst/>
              <a:cxnLst>
                <a:cxn ang="0">
                  <a:pos x="connsiteX0" y="connsiteY0"/>
                </a:cxn>
                <a:cxn ang="0">
                  <a:pos x="connsiteX1" y="connsiteY1"/>
                </a:cxn>
                <a:cxn ang="0">
                  <a:pos x="connsiteX2" y="connsiteY2"/>
                </a:cxn>
                <a:cxn ang="0">
                  <a:pos x="connsiteX3" y="connsiteY3"/>
                </a:cxn>
              </a:cxnLst>
              <a:rect l="l" t="t" r="r" b="b"/>
              <a:pathLst>
                <a:path w="2196141" h="257442">
                  <a:moveTo>
                    <a:pt x="2196141" y="0"/>
                  </a:moveTo>
                  <a:lnTo>
                    <a:pt x="2141421"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0" name="btfpRunningAgenda2LevelTextRight724414">
              <a:extLst>
                <a:ext uri="{FF2B5EF4-FFF2-40B4-BE49-F238E27FC236}">
                  <a16:creationId xmlns:a16="http://schemas.microsoft.com/office/drawing/2014/main" id="{DF4C5B41-A04E-4DDA-BF0C-5B506D07F157}"/>
                </a:ext>
              </a:extLst>
            </p:cNvPr>
            <p:cNvSpPr txBox="1"/>
            <p:nvPr/>
          </p:nvSpPr>
          <p:spPr bwMode="gray">
            <a:xfrm>
              <a:off x="3023101" y="876300"/>
              <a:ext cx="224241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Initiatives</a:t>
              </a:r>
            </a:p>
          </p:txBody>
        </p:sp>
      </p:grpSp>
      <p:grpSp>
        <p:nvGrpSpPr>
          <p:cNvPr id="45" name="Group 44">
            <a:extLst>
              <a:ext uri="{FF2B5EF4-FFF2-40B4-BE49-F238E27FC236}">
                <a16:creationId xmlns:a16="http://schemas.microsoft.com/office/drawing/2014/main" id="{4F2AB7CF-3E8E-471E-BE6D-B715D4AB75A5}"/>
              </a:ext>
            </a:extLst>
          </p:cNvPr>
          <p:cNvGrpSpPr/>
          <p:nvPr/>
        </p:nvGrpSpPr>
        <p:grpSpPr>
          <a:xfrm>
            <a:off x="6454278" y="955842"/>
            <a:ext cx="2613582" cy="246221"/>
            <a:chOff x="9272201" y="6115120"/>
            <a:chExt cx="2613582" cy="246221"/>
          </a:xfrm>
          <a:noFill/>
        </p:grpSpPr>
        <p:sp>
          <p:nvSpPr>
            <p:cNvPr id="46" name="Rectangle 45">
              <a:extLst>
                <a:ext uri="{FF2B5EF4-FFF2-40B4-BE49-F238E27FC236}">
                  <a16:creationId xmlns:a16="http://schemas.microsoft.com/office/drawing/2014/main" id="{8F9CD8B2-E89F-4D41-8033-984E04648D06}"/>
                </a:ext>
              </a:extLst>
            </p:cNvPr>
            <p:cNvSpPr/>
            <p:nvPr/>
          </p:nvSpPr>
          <p:spPr bwMode="gray">
            <a:xfrm>
              <a:off x="9272201" y="6122762"/>
              <a:ext cx="2569837" cy="220740"/>
            </a:xfrm>
            <a:prstGeom prst="rect">
              <a:avLst/>
            </a:prstGeom>
            <a:grp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7" name="Rectangle 46">
              <a:extLst>
                <a:ext uri="{FF2B5EF4-FFF2-40B4-BE49-F238E27FC236}">
                  <a16:creationId xmlns:a16="http://schemas.microsoft.com/office/drawing/2014/main" id="{3E7A4CC1-151F-4AC6-AC59-00832725EA6B}"/>
                </a:ext>
              </a:extLst>
            </p:cNvPr>
            <p:cNvSpPr/>
            <p:nvPr/>
          </p:nvSpPr>
          <p:spPr bwMode="gray">
            <a:xfrm>
              <a:off x="9359028" y="6168707"/>
              <a:ext cx="220003" cy="131836"/>
            </a:xfrm>
            <a:prstGeom prst="rect">
              <a:avLst/>
            </a:prstGeom>
            <a:solidFill>
              <a:srgbClr val="FFC2C2"/>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48" name="Rectangle 47">
              <a:extLst>
                <a:ext uri="{FF2B5EF4-FFF2-40B4-BE49-F238E27FC236}">
                  <a16:creationId xmlns:a16="http://schemas.microsoft.com/office/drawing/2014/main" id="{C514D290-A9E7-4DF1-A987-5133EFEAC849}"/>
                </a:ext>
              </a:extLst>
            </p:cNvPr>
            <p:cNvSpPr/>
            <p:nvPr/>
          </p:nvSpPr>
          <p:spPr>
            <a:xfrm>
              <a:off x="9549341" y="6115120"/>
              <a:ext cx="636713" cy="246221"/>
            </a:xfrm>
            <a:prstGeom prst="rect">
              <a:avLst/>
            </a:prstGeom>
            <a:grpFill/>
          </p:spPr>
          <p:txBody>
            <a:bodyPr wrap="none">
              <a:spAutoFit/>
            </a:bodyPr>
            <a:lstStyle/>
            <a:p>
              <a:pPr marL="0" indent="0">
                <a:buNone/>
              </a:pPr>
              <a:r>
                <a:rPr lang="en-US" sz="1000">
                  <a:solidFill>
                    <a:srgbClr val="000000"/>
                  </a:solidFill>
                </a:rPr>
                <a:t>Lagging</a:t>
              </a:r>
              <a:endParaRPr lang="en-US"/>
            </a:p>
          </p:txBody>
        </p:sp>
        <p:sp>
          <p:nvSpPr>
            <p:cNvPr id="49" name="Rectangle 48">
              <a:extLst>
                <a:ext uri="{FF2B5EF4-FFF2-40B4-BE49-F238E27FC236}">
                  <a16:creationId xmlns:a16="http://schemas.microsoft.com/office/drawing/2014/main" id="{E667DB1C-5FFD-45FB-B77F-3CE20D7B0CAB}"/>
                </a:ext>
              </a:extLst>
            </p:cNvPr>
            <p:cNvSpPr/>
            <p:nvPr/>
          </p:nvSpPr>
          <p:spPr bwMode="gray">
            <a:xfrm>
              <a:off x="10254935" y="6168707"/>
              <a:ext cx="220003" cy="131836"/>
            </a:xfrm>
            <a:prstGeom prst="rect">
              <a:avLst/>
            </a:prstGeom>
            <a:solidFill>
              <a:srgbClr val="FAEEC3"/>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62" name="Rectangle 61">
              <a:extLst>
                <a:ext uri="{FF2B5EF4-FFF2-40B4-BE49-F238E27FC236}">
                  <a16:creationId xmlns:a16="http://schemas.microsoft.com/office/drawing/2014/main" id="{2DBB8A43-1B92-462C-9657-81AC02A38089}"/>
                </a:ext>
              </a:extLst>
            </p:cNvPr>
            <p:cNvSpPr/>
            <p:nvPr/>
          </p:nvSpPr>
          <p:spPr>
            <a:xfrm>
              <a:off x="10445248" y="6115120"/>
              <a:ext cx="524503" cy="246221"/>
            </a:xfrm>
            <a:prstGeom prst="rect">
              <a:avLst/>
            </a:prstGeom>
            <a:grpFill/>
          </p:spPr>
          <p:txBody>
            <a:bodyPr wrap="none">
              <a:spAutoFit/>
            </a:bodyPr>
            <a:lstStyle/>
            <a:p>
              <a:pPr marL="0" indent="0">
                <a:buNone/>
              </a:pPr>
              <a:r>
                <a:rPr lang="en-US" sz="1000">
                  <a:solidFill>
                    <a:srgbClr val="000000"/>
                  </a:solidFill>
                </a:rPr>
                <a:t>At par</a:t>
              </a:r>
              <a:endParaRPr lang="en-US"/>
            </a:p>
          </p:txBody>
        </p:sp>
        <p:sp>
          <p:nvSpPr>
            <p:cNvPr id="64" name="Rectangle 63">
              <a:extLst>
                <a:ext uri="{FF2B5EF4-FFF2-40B4-BE49-F238E27FC236}">
                  <a16:creationId xmlns:a16="http://schemas.microsoft.com/office/drawing/2014/main" id="{B574E480-0278-4D46-BD6A-A7A919D46B28}"/>
                </a:ext>
              </a:extLst>
            </p:cNvPr>
            <p:cNvSpPr/>
            <p:nvPr/>
          </p:nvSpPr>
          <p:spPr bwMode="gray">
            <a:xfrm>
              <a:off x="11058757" y="6168707"/>
              <a:ext cx="220003" cy="131836"/>
            </a:xfrm>
            <a:prstGeom prst="rect">
              <a:avLst/>
            </a:prstGeom>
            <a:solidFill>
              <a:srgbClr val="EBF1DE"/>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65" name="Rectangle 64">
              <a:extLst>
                <a:ext uri="{FF2B5EF4-FFF2-40B4-BE49-F238E27FC236}">
                  <a16:creationId xmlns:a16="http://schemas.microsoft.com/office/drawing/2014/main" id="{171A144D-E4DD-4C4C-9F86-5E2AF3BC0082}"/>
                </a:ext>
              </a:extLst>
            </p:cNvPr>
            <p:cNvSpPr/>
            <p:nvPr/>
          </p:nvSpPr>
          <p:spPr>
            <a:xfrm>
              <a:off x="11249070" y="6115120"/>
              <a:ext cx="636713" cy="246221"/>
            </a:xfrm>
            <a:prstGeom prst="rect">
              <a:avLst/>
            </a:prstGeom>
            <a:grpFill/>
          </p:spPr>
          <p:txBody>
            <a:bodyPr wrap="none">
              <a:spAutoFit/>
            </a:bodyPr>
            <a:lstStyle/>
            <a:p>
              <a:pPr marL="0" indent="0">
                <a:buNone/>
              </a:pPr>
              <a:r>
                <a:rPr lang="en-US" sz="1000">
                  <a:solidFill>
                    <a:srgbClr val="000000"/>
                  </a:solidFill>
                </a:rPr>
                <a:t>Leading</a:t>
              </a:r>
              <a:endParaRPr lang="en-US"/>
            </a:p>
          </p:txBody>
        </p:sp>
      </p:grpSp>
      <p:sp>
        <p:nvSpPr>
          <p:cNvPr id="7" name="btfpNotesBox900189">
            <a:extLst>
              <a:ext uri="{FF2B5EF4-FFF2-40B4-BE49-F238E27FC236}">
                <a16:creationId xmlns:a16="http://schemas.microsoft.com/office/drawing/2014/main" id="{3E0BC703-BF0F-42FF-AEBC-D5C2EFA1F7EB}"/>
              </a:ext>
            </a:extLst>
          </p:cNvPr>
          <p:cNvSpPr txBox="1"/>
          <p:nvPr>
            <p:custDataLst>
              <p:tags r:id="rId6"/>
            </p:custDataLst>
          </p:nvPr>
        </p:nvSpPr>
        <p:spPr bwMode="gray">
          <a:xfrm>
            <a:off x="330199" y="6196570"/>
            <a:ext cx="11531600" cy="369332"/>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Energy management certification (2) Renewable Energy Guarantees Origin; (3) A voluntary UK scheme for energy intensive industries; (4) A pledge of industry players and trade association of cloud infrastructure services and data centres in Europe to achieve climate neutrality by 2030; (5) A collaboration with cloud providers that operate energy and carbon-efficient data centers and have commitments to using renewable energy power; (6) </a:t>
            </a:r>
            <a:r>
              <a:rPr lang="en-US" sz="800"/>
              <a:t>Real Data Center Efficiency (</a:t>
            </a:r>
            <a:r>
              <a:rPr lang="en-US" sz="800" err="1"/>
              <a:t>rDCE</a:t>
            </a:r>
            <a:r>
              <a:rPr lang="en-US" sz="800"/>
              <a:t>) is a transparent industry index to show the actual use of water &amp; energy in data centers | </a:t>
            </a:r>
            <a:r>
              <a:rPr lang="en-US" sz="800">
                <a:solidFill>
                  <a:srgbClr val="000000"/>
                </a:solidFill>
              </a:rPr>
              <a:t>Source: Company websites and reports, Lit search</a:t>
            </a:r>
          </a:p>
        </p:txBody>
      </p:sp>
      <p:grpSp>
        <p:nvGrpSpPr>
          <p:cNvPr id="43" name="btfpIcon689726">
            <a:extLst>
              <a:ext uri="{FF2B5EF4-FFF2-40B4-BE49-F238E27FC236}">
                <a16:creationId xmlns:a16="http://schemas.microsoft.com/office/drawing/2014/main" id="{A37A6729-D5A4-430B-9567-6E7673C5483B}"/>
              </a:ext>
            </a:extLst>
          </p:cNvPr>
          <p:cNvGrpSpPr>
            <a:grpSpLocks noChangeAspect="1"/>
          </p:cNvGrpSpPr>
          <p:nvPr>
            <p:custDataLst>
              <p:tags r:id="rId7"/>
            </p:custDataLst>
          </p:nvPr>
        </p:nvGrpSpPr>
        <p:grpSpPr>
          <a:xfrm>
            <a:off x="725751" y="2281228"/>
            <a:ext cx="540544" cy="540544"/>
            <a:chOff x="3586611" y="1224295"/>
            <a:chExt cx="540546" cy="540544"/>
          </a:xfrm>
        </p:grpSpPr>
        <p:sp>
          <p:nvSpPr>
            <p:cNvPr id="44" name="btfpIconCircle689726">
              <a:extLst>
                <a:ext uri="{FF2B5EF4-FFF2-40B4-BE49-F238E27FC236}">
                  <a16:creationId xmlns:a16="http://schemas.microsoft.com/office/drawing/2014/main" id="{4922A3E4-0F65-4FD5-B761-1623BBA0A03E}"/>
                </a:ext>
              </a:extLst>
            </p:cNvPr>
            <p:cNvSpPr>
              <a:spLocks/>
            </p:cNvSpPr>
            <p:nvPr/>
          </p:nvSpPr>
          <p:spPr bwMode="gray">
            <a:xfrm>
              <a:off x="3586613"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0" name="btfpIconLines689726">
              <a:extLst>
                <a:ext uri="{FF2B5EF4-FFF2-40B4-BE49-F238E27FC236}">
                  <a16:creationId xmlns:a16="http://schemas.microsoft.com/office/drawing/2014/main" id="{83F7FFA5-258D-4AA3-B5F7-EE40557D770E}"/>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3586611" y="1224295"/>
              <a:ext cx="540544" cy="540544"/>
            </a:xfrm>
            <a:prstGeom prst="rect">
              <a:avLst/>
            </a:prstGeom>
          </p:spPr>
        </p:pic>
      </p:grpSp>
      <p:pic>
        <p:nvPicPr>
          <p:cNvPr id="54" name="btfpIconLines896772">
            <a:extLst>
              <a:ext uri="{FF2B5EF4-FFF2-40B4-BE49-F238E27FC236}">
                <a16:creationId xmlns:a16="http://schemas.microsoft.com/office/drawing/2014/main" id="{01233241-7CF4-451A-A548-6B70E74348CF}"/>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725751" y="4624262"/>
            <a:ext cx="540544" cy="540544"/>
          </a:xfrm>
          <a:prstGeom prst="rect">
            <a:avLst/>
          </a:prstGeom>
        </p:spPr>
      </p:pic>
      <p:sp>
        <p:nvSpPr>
          <p:cNvPr id="41" name="Rectangle 40">
            <a:extLst>
              <a:ext uri="{FF2B5EF4-FFF2-40B4-BE49-F238E27FC236}">
                <a16:creationId xmlns:a16="http://schemas.microsoft.com/office/drawing/2014/main" id="{BB2502D5-C8E4-4958-9F6E-EA48FDD797B3}"/>
              </a:ext>
            </a:extLst>
          </p:cNvPr>
          <p:cNvSpPr/>
          <p:nvPr/>
        </p:nvSpPr>
        <p:spPr bwMode="gray">
          <a:xfrm>
            <a:off x="1880209" y="1268413"/>
            <a:ext cx="2005991" cy="4903787"/>
          </a:xfrm>
          <a:prstGeom prst="rect">
            <a:avLst/>
          </a:prstGeom>
          <a:noFill/>
          <a:ln w="12700">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Tree>
    <p:custDataLst>
      <p:tags r:id="rId1"/>
    </p:custDataLst>
    <p:extLst>
      <p:ext uri="{BB962C8B-B14F-4D97-AF65-F5344CB8AC3E}">
        <p14:creationId xmlns:p14="http://schemas.microsoft.com/office/powerpoint/2010/main" val="353618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hink-cell data - do not delete" hidden="1">
            <a:extLst>
              <a:ext uri="{FF2B5EF4-FFF2-40B4-BE49-F238E27FC236}">
                <a16:creationId xmlns:a16="http://schemas.microsoft.com/office/drawing/2014/main" id="{7FAAA44C-9823-EE2A-5096-7CEE7F04FD33}"/>
              </a:ext>
            </a:extLst>
          </p:cNvPr>
          <p:cNvGraphicFramePr>
            <a:graphicFrameLocks noChangeAspect="1"/>
          </p:cNvGraphicFramePr>
          <p:nvPr>
            <p:custDataLst>
              <p:tags r:id="rId2"/>
            </p:custDataLst>
            <p:extLst>
              <p:ext uri="{D42A27DB-BD31-4B8C-83A1-F6EECF244321}">
                <p14:modId xmlns:p14="http://schemas.microsoft.com/office/powerpoint/2010/main" val="39844412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84" imgH="486" progId="TCLayout.ActiveDocument.1">
                  <p:embed/>
                </p:oleObj>
              </mc:Choice>
              <mc:Fallback>
                <p:oleObj name="think-cell Slide" r:id="rId9" imgW="484" imgH="486" progId="TCLayout.ActiveDocument.1">
                  <p:embed/>
                  <p:pic>
                    <p:nvPicPr>
                      <p:cNvPr id="20" name="think-cell data - do not delete" hidden="1">
                        <a:extLst>
                          <a:ext uri="{FF2B5EF4-FFF2-40B4-BE49-F238E27FC236}">
                            <a16:creationId xmlns:a16="http://schemas.microsoft.com/office/drawing/2014/main" id="{7FAAA44C-9823-EE2A-5096-7CEE7F04FD3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pSp>
        <p:nvGrpSpPr>
          <p:cNvPr id="18" name="btfpColumnIndicatorGroup2">
            <a:extLst>
              <a:ext uri="{FF2B5EF4-FFF2-40B4-BE49-F238E27FC236}">
                <a16:creationId xmlns:a16="http://schemas.microsoft.com/office/drawing/2014/main" id="{DA883153-BBDD-4F6D-B2E3-12B7B742A893}"/>
              </a:ext>
            </a:extLst>
          </p:cNvPr>
          <p:cNvGrpSpPr/>
          <p:nvPr/>
        </p:nvGrpSpPr>
        <p:grpSpPr>
          <a:xfrm>
            <a:off x="0" y="6926580"/>
            <a:ext cx="12192000" cy="137160"/>
            <a:chOff x="0" y="6926580"/>
            <a:chExt cx="12192000" cy="137160"/>
          </a:xfrm>
        </p:grpSpPr>
        <p:sp>
          <p:nvSpPr>
            <p:cNvPr id="16" name="btfpColumnGapBlocker512302">
              <a:extLst>
                <a:ext uri="{FF2B5EF4-FFF2-40B4-BE49-F238E27FC236}">
                  <a16:creationId xmlns:a16="http://schemas.microsoft.com/office/drawing/2014/main" id="{59C503F5-BBAE-4B3D-AA8A-139082C803CF}"/>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lumnGapBlocker411463">
              <a:extLst>
                <a:ext uri="{FF2B5EF4-FFF2-40B4-BE49-F238E27FC236}">
                  <a16:creationId xmlns:a16="http://schemas.microsoft.com/office/drawing/2014/main" id="{DA9FDF47-923C-4E0B-A40F-9D51EEAEBD37}"/>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 name="btfpColumnIndicator418614">
              <a:extLst>
                <a:ext uri="{FF2B5EF4-FFF2-40B4-BE49-F238E27FC236}">
                  <a16:creationId xmlns:a16="http://schemas.microsoft.com/office/drawing/2014/main" id="{5E2064BE-71D8-4352-8F32-86A6AFF1FA38}"/>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215226">
              <a:extLst>
                <a:ext uri="{FF2B5EF4-FFF2-40B4-BE49-F238E27FC236}">
                  <a16:creationId xmlns:a16="http://schemas.microsoft.com/office/drawing/2014/main" id="{B5B83712-1E91-4380-AF9A-7EF9F59E6BFD}"/>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7" name="btfpColumnIndicatorGroup1">
            <a:extLst>
              <a:ext uri="{FF2B5EF4-FFF2-40B4-BE49-F238E27FC236}">
                <a16:creationId xmlns:a16="http://schemas.microsoft.com/office/drawing/2014/main" id="{027BF73B-B2BE-42EE-93EF-2DEF3C7F0C3E}"/>
              </a:ext>
            </a:extLst>
          </p:cNvPr>
          <p:cNvGrpSpPr/>
          <p:nvPr/>
        </p:nvGrpSpPr>
        <p:grpSpPr>
          <a:xfrm>
            <a:off x="0" y="-205740"/>
            <a:ext cx="12192000" cy="137160"/>
            <a:chOff x="0" y="-205740"/>
            <a:chExt cx="12192000" cy="137160"/>
          </a:xfrm>
        </p:grpSpPr>
        <p:sp>
          <p:nvSpPr>
            <p:cNvPr id="15" name="btfpColumnGapBlocker703992">
              <a:extLst>
                <a:ext uri="{FF2B5EF4-FFF2-40B4-BE49-F238E27FC236}">
                  <a16:creationId xmlns:a16="http://schemas.microsoft.com/office/drawing/2014/main" id="{C05F84D4-5BAA-4FC1-BD34-A7753D5D8DF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3" name="btfpColumnGapBlocker875847">
              <a:extLst>
                <a:ext uri="{FF2B5EF4-FFF2-40B4-BE49-F238E27FC236}">
                  <a16:creationId xmlns:a16="http://schemas.microsoft.com/office/drawing/2014/main" id="{FDEC58F0-2982-47EB-BF81-20BEB35E6CC2}"/>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301430">
              <a:extLst>
                <a:ext uri="{FF2B5EF4-FFF2-40B4-BE49-F238E27FC236}">
                  <a16:creationId xmlns:a16="http://schemas.microsoft.com/office/drawing/2014/main" id="{1C416333-E656-44B9-9443-CD5C0C267F84}"/>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661388">
              <a:extLst>
                <a:ext uri="{FF2B5EF4-FFF2-40B4-BE49-F238E27FC236}">
                  <a16:creationId xmlns:a16="http://schemas.microsoft.com/office/drawing/2014/main" id="{33A8D93A-B748-4969-B576-B686CFDC382D}"/>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8" name="btfpTable694143">
            <a:extLst>
              <a:ext uri="{FF2B5EF4-FFF2-40B4-BE49-F238E27FC236}">
                <a16:creationId xmlns:a16="http://schemas.microsoft.com/office/drawing/2014/main" id="{CE32572F-1859-46BA-88C8-5E960A6A468D}"/>
              </a:ext>
            </a:extLst>
          </p:cNvPr>
          <p:cNvGraphicFramePr>
            <a:graphicFrameLocks noGrp="1"/>
          </p:cNvGraphicFramePr>
          <p:nvPr>
            <p:custDataLst>
              <p:tags r:id="rId3"/>
            </p:custDataLst>
            <p:extLst>
              <p:ext uri="{D42A27DB-BD31-4B8C-83A1-F6EECF244321}">
                <p14:modId xmlns:p14="http://schemas.microsoft.com/office/powerpoint/2010/main" val="2237402287"/>
              </p:ext>
            </p:extLst>
          </p:nvPr>
        </p:nvGraphicFramePr>
        <p:xfrm>
          <a:off x="334961" y="1280531"/>
          <a:ext cx="11522072" cy="4991100"/>
        </p:xfrm>
        <a:graphic>
          <a:graphicData uri="http://schemas.openxmlformats.org/drawingml/2006/table">
            <a:tbl>
              <a:tblPr firstRow="1" firstCol="1">
                <a:tableStyleId>{3B4B98B0-60AC-42C2-AFA5-B58CD77FA1E5}</a:tableStyleId>
              </a:tblPr>
              <a:tblGrid>
                <a:gridCol w="674393">
                  <a:extLst>
                    <a:ext uri="{9D8B030D-6E8A-4147-A177-3AD203B41FA5}">
                      <a16:colId xmlns:a16="http://schemas.microsoft.com/office/drawing/2014/main" val="2096964525"/>
                    </a:ext>
                  </a:extLst>
                </a:gridCol>
                <a:gridCol w="554525">
                  <a:extLst>
                    <a:ext uri="{9D8B030D-6E8A-4147-A177-3AD203B41FA5}">
                      <a16:colId xmlns:a16="http://schemas.microsoft.com/office/drawing/2014/main" val="831717623"/>
                    </a:ext>
                  </a:extLst>
                </a:gridCol>
                <a:gridCol w="264476">
                  <a:extLst>
                    <a:ext uri="{9D8B030D-6E8A-4147-A177-3AD203B41FA5}">
                      <a16:colId xmlns:a16="http://schemas.microsoft.com/office/drawing/2014/main" val="1735069918"/>
                    </a:ext>
                  </a:extLst>
                </a:gridCol>
                <a:gridCol w="60608">
                  <a:extLst>
                    <a:ext uri="{9D8B030D-6E8A-4147-A177-3AD203B41FA5}">
                      <a16:colId xmlns:a16="http://schemas.microsoft.com/office/drawing/2014/main" val="1298940888"/>
                    </a:ext>
                  </a:extLst>
                </a:gridCol>
                <a:gridCol w="2285104">
                  <a:extLst>
                    <a:ext uri="{9D8B030D-6E8A-4147-A177-3AD203B41FA5}">
                      <a16:colId xmlns:a16="http://schemas.microsoft.com/office/drawing/2014/main" val="1277320213"/>
                    </a:ext>
                  </a:extLst>
                </a:gridCol>
                <a:gridCol w="2074333">
                  <a:extLst>
                    <a:ext uri="{9D8B030D-6E8A-4147-A177-3AD203B41FA5}">
                      <a16:colId xmlns:a16="http://schemas.microsoft.com/office/drawing/2014/main" val="2822370563"/>
                    </a:ext>
                  </a:extLst>
                </a:gridCol>
                <a:gridCol w="1719943">
                  <a:extLst>
                    <a:ext uri="{9D8B030D-6E8A-4147-A177-3AD203B41FA5}">
                      <a16:colId xmlns:a16="http://schemas.microsoft.com/office/drawing/2014/main" val="1244475520"/>
                    </a:ext>
                  </a:extLst>
                </a:gridCol>
                <a:gridCol w="2011680">
                  <a:extLst>
                    <a:ext uri="{9D8B030D-6E8A-4147-A177-3AD203B41FA5}">
                      <a16:colId xmlns:a16="http://schemas.microsoft.com/office/drawing/2014/main" val="4230624076"/>
                    </a:ext>
                  </a:extLst>
                </a:gridCol>
                <a:gridCol w="1877010">
                  <a:extLst>
                    <a:ext uri="{9D8B030D-6E8A-4147-A177-3AD203B41FA5}">
                      <a16:colId xmlns:a16="http://schemas.microsoft.com/office/drawing/2014/main" val="2589883314"/>
                    </a:ext>
                  </a:extLst>
                </a:gridCol>
              </a:tblGrid>
              <a:tr h="174015">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spcBef>
                          <a:spcPts val="0"/>
                        </a:spcBef>
                        <a:buNone/>
                      </a:pPr>
                      <a:r>
                        <a:rPr lang="en-US" sz="1100" noProof="0">
                          <a:solidFill>
                            <a:schemeClr val="accent3"/>
                          </a:solidFill>
                          <a:latin typeface="+mn-lt"/>
                        </a:rPr>
                        <a:t>Target</a:t>
                      </a:r>
                    </a:p>
                  </a:txBody>
                  <a:tcPr anchor="b">
                    <a:lnL>
                      <a:noFill/>
                    </a:lnL>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0"/>
                        </a:spcBef>
                        <a:buNone/>
                      </a:pPr>
                      <a:r>
                        <a:rPr lang="en-US" sz="1100" noProof="0">
                          <a:latin typeface="+mn-lt"/>
                        </a:rPr>
                        <a:t>Peer 1</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0"/>
                        </a:spcBef>
                        <a:buNone/>
                      </a:pPr>
                      <a:r>
                        <a:rPr lang="en-US" sz="1100" noProof="0">
                          <a:latin typeface="+mn-lt"/>
                        </a:rPr>
                        <a:t>Peer 2</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100" b="1" kern="1200" noProof="0">
                          <a:solidFill>
                            <a:schemeClr val="tx1"/>
                          </a:solidFill>
                          <a:latin typeface="+mn-lt"/>
                          <a:ea typeface="+mn-ea"/>
                          <a:cs typeface="+mn-cs"/>
                        </a:rPr>
                        <a:t>Peer 3</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100" b="1" kern="1200" noProof="0">
                          <a:solidFill>
                            <a:schemeClr val="tx1"/>
                          </a:solidFill>
                          <a:latin typeface="+mn-lt"/>
                          <a:ea typeface="+mn-ea"/>
                          <a:cs typeface="+mn-cs"/>
                        </a:rPr>
                        <a:t>Peer 4</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896118"/>
                  </a:ext>
                </a:extLst>
              </a:tr>
              <a:tr h="1879362">
                <a:tc gridSpan="2">
                  <a:txBody>
                    <a:bodyPr/>
                    <a:lstStyle/>
                    <a:p>
                      <a:pPr marL="0" indent="0" algn="ctr">
                        <a:spcBef>
                          <a:spcPts val="600"/>
                        </a:spcBef>
                        <a:buNone/>
                      </a:pPr>
                      <a:r>
                        <a:rPr lang="en-US" sz="1200" noProof="0">
                          <a:solidFill>
                            <a:srgbClr val="104C3E"/>
                          </a:solidFill>
                          <a:latin typeface="+mn-lt"/>
                        </a:rPr>
                        <a:t>Waste management</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507867"/>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7800" indent="-177800" algn="l" rtl="0" fontAlgn="ctr">
                        <a:spcBef>
                          <a:spcPts val="300"/>
                        </a:spcBef>
                        <a:spcAft>
                          <a:spcPts val="0"/>
                        </a:spcAft>
                      </a:pPr>
                      <a:r>
                        <a:rPr lang="en-US" sz="900" b="0" i="0" u="none" strike="noStrike">
                          <a:solidFill>
                            <a:srgbClr val="000000"/>
                          </a:solidFill>
                          <a:effectLst/>
                          <a:latin typeface="+mn-lt"/>
                        </a:rPr>
                        <a:t>Out of order components at the datacenters are sent to </a:t>
                      </a:r>
                      <a:r>
                        <a:rPr lang="en-US" sz="900" b="1" i="0" u="none" strike="noStrike">
                          <a:solidFill>
                            <a:srgbClr val="000000"/>
                          </a:solidFill>
                          <a:effectLst/>
                          <a:latin typeface="+mn-lt"/>
                        </a:rPr>
                        <a:t>certificated partners </a:t>
                      </a:r>
                      <a:r>
                        <a:rPr lang="en-US" sz="900" b="0" i="0" u="none" strike="noStrike">
                          <a:solidFill>
                            <a:srgbClr val="000000"/>
                          </a:solidFill>
                          <a:effectLst/>
                          <a:latin typeface="+mn-lt"/>
                        </a:rPr>
                        <a:t>to create </a:t>
                      </a:r>
                      <a:r>
                        <a:rPr lang="en-US" sz="900" b="1" i="0" u="none" strike="noStrike">
                          <a:solidFill>
                            <a:srgbClr val="000000"/>
                          </a:solidFill>
                          <a:effectLst/>
                          <a:latin typeface="+mn-lt"/>
                        </a:rPr>
                        <a:t>new raw materials</a:t>
                      </a:r>
                    </a:p>
                    <a:p>
                      <a:pPr marL="177800" marR="0" lvl="0" indent="-177800" algn="l" defTabSz="711200" rtl="0" eaLnBrk="1" fontAlgn="ctr" latinLnBrk="0" hangingPunct="1">
                        <a:lnSpc>
                          <a:spcPct val="100000"/>
                        </a:lnSpc>
                        <a:spcBef>
                          <a:spcPts val="300"/>
                        </a:spcBef>
                        <a:spcAft>
                          <a:spcPts val="0"/>
                        </a:spcAft>
                        <a:buClrTx/>
                        <a:buSzTx/>
                        <a:buFontTx/>
                        <a:buChar char="•"/>
                        <a:tabLst/>
                        <a:defRPr/>
                      </a:pPr>
                      <a:r>
                        <a:rPr lang="en-US" sz="900" b="1" i="0" u="none" strike="noStrike">
                          <a:solidFill>
                            <a:srgbClr val="000000"/>
                          </a:solidFill>
                          <a:effectLst/>
                          <a:latin typeface="+mn-lt"/>
                        </a:rPr>
                        <a:t>Recycles and reuses components </a:t>
                      </a:r>
                      <a:r>
                        <a:rPr lang="en-US" sz="900" b="0" i="0" u="none" strike="noStrike">
                          <a:solidFill>
                            <a:srgbClr val="000000"/>
                          </a:solidFill>
                          <a:effectLst/>
                          <a:latin typeface="+mn-lt"/>
                        </a:rPr>
                        <a:t>to expand the overall lifespan (~20% components are in the second or third lifecycle)</a:t>
                      </a:r>
                    </a:p>
                    <a:p>
                      <a:pPr marL="177800" marR="0" lvl="0" indent="-177800" algn="l" defTabSz="711200" rtl="0" eaLnBrk="1" fontAlgn="ctr" latinLnBrk="0" hangingPunct="1">
                        <a:lnSpc>
                          <a:spcPct val="100000"/>
                        </a:lnSpc>
                        <a:spcBef>
                          <a:spcPts val="300"/>
                        </a:spcBef>
                        <a:spcAft>
                          <a:spcPts val="0"/>
                        </a:spcAft>
                        <a:buClrTx/>
                        <a:buSzTx/>
                        <a:buFontTx/>
                        <a:buChar char="•"/>
                        <a:tabLst/>
                        <a:defRPr/>
                      </a:pPr>
                      <a:r>
                        <a:rPr lang="en-US" sz="900" b="1" i="0" u="none" strike="noStrike">
                          <a:solidFill>
                            <a:schemeClr val="tx1"/>
                          </a:solidFill>
                          <a:effectLst/>
                          <a:latin typeface="+mn-lt"/>
                        </a:rPr>
                        <a:t>Servers</a:t>
                      </a:r>
                      <a:r>
                        <a:rPr lang="en-US" sz="900" b="0" i="0" u="none" strike="noStrike">
                          <a:solidFill>
                            <a:schemeClr val="tx1"/>
                          </a:solidFill>
                          <a:effectLst/>
                          <a:latin typeface="+mn-lt"/>
                        </a:rPr>
                        <a:t> are </a:t>
                      </a:r>
                      <a:r>
                        <a:rPr lang="en-US" sz="900" b="1" i="0" u="none" strike="noStrike">
                          <a:solidFill>
                            <a:schemeClr val="tx1"/>
                          </a:solidFill>
                          <a:effectLst/>
                          <a:latin typeface="+mn-lt"/>
                        </a:rPr>
                        <a:t>designed</a:t>
                      </a:r>
                      <a:r>
                        <a:rPr lang="en-US" sz="900" b="0" i="0" u="none" strike="noStrike">
                          <a:solidFill>
                            <a:schemeClr val="tx1"/>
                          </a:solidFill>
                          <a:effectLst/>
                          <a:latin typeface="+mn-lt"/>
                        </a:rPr>
                        <a:t> to be fully removable, with components chosen specifically for easy </a:t>
                      </a:r>
                      <a:r>
                        <a:rPr lang="en-US" sz="900" b="1" i="0" u="none" strike="noStrike">
                          <a:solidFill>
                            <a:schemeClr val="tx1"/>
                          </a:solidFill>
                          <a:effectLst/>
                          <a:latin typeface="+mn-lt"/>
                        </a:rPr>
                        <a:t>reuse</a:t>
                      </a:r>
                      <a:r>
                        <a:rPr lang="en-US" sz="900" b="0" i="0" u="none" strike="noStrike">
                          <a:solidFill>
                            <a:schemeClr val="tx1"/>
                          </a:solidFill>
                          <a:effectLst/>
                          <a:latin typeface="+mn-lt"/>
                        </a:rPr>
                        <a:t>, </a:t>
                      </a:r>
                      <a:r>
                        <a:rPr lang="en-US" sz="900" b="1" i="0" u="none" strike="noStrike">
                          <a:solidFill>
                            <a:schemeClr val="tx1"/>
                          </a:solidFill>
                          <a:effectLst/>
                          <a:latin typeface="+mn-lt"/>
                        </a:rPr>
                        <a:t>recycle</a:t>
                      </a:r>
                      <a:r>
                        <a:rPr lang="en-US" sz="900" b="0" i="0" u="none" strike="noStrike">
                          <a:solidFill>
                            <a:schemeClr val="tx1"/>
                          </a:solidFill>
                          <a:effectLst/>
                          <a:latin typeface="+mn-lt"/>
                        </a:rPr>
                        <a:t> and </a:t>
                      </a:r>
                      <a:r>
                        <a:rPr lang="en-US" sz="900" b="1" i="0" u="none" strike="noStrike">
                          <a:solidFill>
                            <a:schemeClr val="tx1"/>
                          </a:solidFill>
                          <a:effectLst/>
                          <a:latin typeface="+mn-lt"/>
                        </a:rPr>
                        <a:t>repair</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indent="-177800" algn="l" rtl="0" fontAlgn="ctr">
                        <a:lnSpc>
                          <a:spcPct val="100000"/>
                        </a:lnSpc>
                        <a:spcBef>
                          <a:spcPts val="300"/>
                        </a:spcBef>
                        <a:spcAft>
                          <a:spcPts val="0"/>
                        </a:spcAft>
                      </a:pPr>
                      <a:r>
                        <a:rPr lang="en-US" sz="900" b="0" i="0" u="none" strike="noStrike">
                          <a:solidFill>
                            <a:srgbClr val="000000"/>
                          </a:solidFill>
                          <a:effectLst/>
                          <a:latin typeface="+mn-lt"/>
                        </a:rPr>
                        <a:t>Maintains </a:t>
                      </a:r>
                      <a:r>
                        <a:rPr lang="en-US" sz="900" b="1" i="0" u="none" strike="noStrike">
                          <a:solidFill>
                            <a:srgbClr val="000000"/>
                          </a:solidFill>
                          <a:effectLst/>
                          <a:latin typeface="+mn-lt"/>
                        </a:rPr>
                        <a:t>100% equipment packaging waste recycling </a:t>
                      </a:r>
                      <a:r>
                        <a:rPr lang="en-US" sz="900" b="0" i="0" u="none" strike="noStrike">
                          <a:solidFill>
                            <a:srgbClr val="000000"/>
                          </a:solidFill>
                          <a:effectLst/>
                          <a:latin typeface="+mn-lt"/>
                        </a:rPr>
                        <a:t>and zero landfill sites where all waste is reused or recycled</a:t>
                      </a:r>
                    </a:p>
                    <a:p>
                      <a:pPr marL="355600" marR="0" lvl="1" indent="-177800" algn="l" defTabSz="711200" rtl="0" eaLnBrk="1" fontAlgn="ctr" latinLnBrk="0" hangingPunct="1">
                        <a:lnSpc>
                          <a:spcPct val="100000"/>
                        </a:lnSpc>
                        <a:spcBef>
                          <a:spcPts val="300"/>
                        </a:spcBef>
                        <a:spcAft>
                          <a:spcPts val="0"/>
                        </a:spcAft>
                        <a:buClrTx/>
                        <a:buSzTx/>
                        <a:buFontTx/>
                        <a:buChar char="–"/>
                        <a:tabLst/>
                        <a:defRPr/>
                      </a:pPr>
                      <a:r>
                        <a:rPr lang="en-US" sz="700" b="0" i="0" u="none" strike="noStrike">
                          <a:solidFill>
                            <a:srgbClr val="000000"/>
                          </a:solidFill>
                          <a:effectLst/>
                          <a:latin typeface="+mn-lt"/>
                        </a:rPr>
                        <a:t>Works with suppliers to ship equipment in reusable crates</a:t>
                      </a:r>
                    </a:p>
                    <a:p>
                      <a:pPr marL="355600" marR="0" lvl="1" indent="-177800" algn="l" defTabSz="711200" rtl="0" eaLnBrk="1" fontAlgn="ctr" latinLnBrk="0" hangingPunct="1">
                        <a:lnSpc>
                          <a:spcPct val="100000"/>
                        </a:lnSpc>
                        <a:spcBef>
                          <a:spcPts val="300"/>
                        </a:spcBef>
                        <a:spcAft>
                          <a:spcPts val="0"/>
                        </a:spcAft>
                        <a:buClrTx/>
                        <a:buSzTx/>
                        <a:buFontTx/>
                        <a:buChar char="–"/>
                        <a:tabLst/>
                        <a:defRPr/>
                      </a:pPr>
                      <a:r>
                        <a:rPr lang="en-US" sz="700" b="0" i="0" u="none" strike="noStrike">
                          <a:solidFill>
                            <a:srgbClr val="000000"/>
                          </a:solidFill>
                          <a:effectLst/>
                          <a:latin typeface="+mn-lt"/>
                        </a:rPr>
                        <a:t>Participates in recycling programs for paper, aluminum, plastic, cardboard, glass and e-waste</a:t>
                      </a:r>
                    </a:p>
                    <a:p>
                      <a:pPr marL="177800" lvl="0" indent="-177800" algn="l" rtl="0" fontAlgn="ctr">
                        <a:lnSpc>
                          <a:spcPct val="100000"/>
                        </a:lnSpc>
                        <a:spcBef>
                          <a:spcPts val="300"/>
                        </a:spcBef>
                        <a:spcAft>
                          <a:spcPts val="0"/>
                        </a:spcAft>
                      </a:pPr>
                      <a:r>
                        <a:rPr lang="en-US" sz="900" b="0" i="0" u="none" strike="noStrike">
                          <a:solidFill>
                            <a:srgbClr val="000000"/>
                          </a:solidFill>
                          <a:effectLst/>
                          <a:latin typeface="+mn-lt"/>
                        </a:rPr>
                        <a:t>Has implemented </a:t>
                      </a:r>
                      <a:r>
                        <a:rPr lang="en-US" sz="900" b="1" i="0" u="none" strike="noStrike">
                          <a:solidFill>
                            <a:srgbClr val="000000"/>
                          </a:solidFill>
                          <a:effectLst/>
                          <a:latin typeface="+mn-lt"/>
                        </a:rPr>
                        <a:t>battery recycling programs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marR="0" lvl="0" indent="-177800" algn="l" defTabSz="711200" rtl="0" eaLnBrk="1" fontAlgn="ctr" latinLnBrk="0" hangingPunct="1">
                        <a:lnSpc>
                          <a:spcPct val="100000"/>
                        </a:lnSpc>
                        <a:spcBef>
                          <a:spcPts val="300"/>
                        </a:spcBef>
                        <a:spcAft>
                          <a:spcPts val="0"/>
                        </a:spcAft>
                        <a:buClrTx/>
                        <a:buSzTx/>
                        <a:buFontTx/>
                        <a:buChar char="•"/>
                        <a:tabLst/>
                        <a:defRPr/>
                      </a:pPr>
                      <a:r>
                        <a:rPr lang="en-US" sz="900" b="0" i="0" u="none" strike="noStrike">
                          <a:solidFill>
                            <a:schemeClr val="tx1"/>
                          </a:solidFill>
                          <a:effectLst/>
                          <a:latin typeface="+mn-lt"/>
                        </a:rPr>
                        <a:t>Ensures that </a:t>
                      </a:r>
                      <a:r>
                        <a:rPr lang="en-US" sz="900" b="1" i="0" u="none" strike="noStrike">
                          <a:solidFill>
                            <a:schemeClr val="tx1"/>
                          </a:solidFill>
                          <a:effectLst/>
                          <a:latin typeface="+mn-lt"/>
                        </a:rPr>
                        <a:t>servers are recycled </a:t>
                      </a:r>
                      <a:r>
                        <a:rPr lang="en-US" sz="900" b="0" i="0" u="none" strike="noStrike">
                          <a:solidFill>
                            <a:schemeClr val="tx1"/>
                          </a:solidFill>
                          <a:effectLst/>
                          <a:latin typeface="+mn-lt"/>
                        </a:rPr>
                        <a:t>or disposed of properly at the </a:t>
                      </a:r>
                      <a:r>
                        <a:rPr lang="en-US" sz="900" b="1" i="0" u="none" strike="noStrike">
                          <a:solidFill>
                            <a:schemeClr val="tx1"/>
                          </a:solidFill>
                          <a:effectLst/>
                          <a:latin typeface="+mn-lt"/>
                        </a:rPr>
                        <a:t>end of their service lives</a:t>
                      </a:r>
                      <a:endParaRPr lang="en-US" sz="900" b="0" i="0" u="none" strike="noStrike">
                        <a:solidFill>
                          <a:schemeClr val="tx1"/>
                        </a:solidFill>
                        <a:effectLst/>
                        <a:latin typeface="+mn-lt"/>
                      </a:endParaRPr>
                    </a:p>
                    <a:p>
                      <a:pPr marL="177800" marR="0" lvl="0" indent="-177800" algn="l" defTabSz="711200" rtl="0" eaLnBrk="1" fontAlgn="ctr" latinLnBrk="0" hangingPunct="1">
                        <a:lnSpc>
                          <a:spcPct val="100000"/>
                        </a:lnSpc>
                        <a:spcBef>
                          <a:spcPts val="300"/>
                        </a:spcBef>
                        <a:spcAft>
                          <a:spcPts val="0"/>
                        </a:spcAft>
                        <a:buClrTx/>
                        <a:buSzTx/>
                        <a:buFontTx/>
                        <a:buChar char="•"/>
                        <a:tabLst/>
                        <a:defRPr/>
                      </a:pPr>
                      <a:r>
                        <a:rPr lang="en-US" sz="900" b="0" i="0" u="none" strike="noStrike">
                          <a:solidFill>
                            <a:schemeClr val="tx1"/>
                          </a:solidFill>
                          <a:effectLst/>
                          <a:latin typeface="+mn-lt"/>
                        </a:rPr>
                        <a:t>In 2020, </a:t>
                      </a:r>
                      <a:r>
                        <a:rPr lang="en-US" sz="900" b="1" i="0" u="none" strike="noStrike">
                          <a:solidFill>
                            <a:schemeClr val="tx1"/>
                          </a:solidFill>
                          <a:effectLst/>
                          <a:latin typeface="+mn-lt"/>
                        </a:rPr>
                        <a:t>recycled 172.39 tons of hardware</a:t>
                      </a:r>
                      <a:endParaRPr lang="en-US" sz="900" b="0" i="0" u="none" strike="noStrike">
                        <a:solidFill>
                          <a:schemeClr val="tx1"/>
                        </a:solidFill>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rtl="0" fontAlgn="ctr">
                        <a:spcBef>
                          <a:spcPts val="300"/>
                        </a:spcBef>
                      </a:pPr>
                      <a:r>
                        <a:rPr lang="en-US" sz="900" b="1" i="0" u="none" strike="noStrike">
                          <a:solidFill>
                            <a:srgbClr val="000000"/>
                          </a:solidFill>
                          <a:effectLst/>
                          <a:latin typeface="+mn-lt"/>
                        </a:rPr>
                        <a:t>Reuses and refurbishes </a:t>
                      </a:r>
                      <a:r>
                        <a:rPr lang="en-US" sz="900" b="0" i="0" u="none" strike="noStrike">
                          <a:solidFill>
                            <a:srgbClr val="000000"/>
                          </a:solidFill>
                          <a:effectLst/>
                          <a:latin typeface="+mn-lt"/>
                        </a:rPr>
                        <a:t>key components</a:t>
                      </a:r>
                    </a:p>
                    <a:p>
                      <a:pPr marL="355600" lvl="1" indent="-177800" algn="l" rtl="0" fontAlgn="ctr">
                        <a:spcBef>
                          <a:spcPts val="300"/>
                        </a:spcBef>
                      </a:pPr>
                      <a:r>
                        <a:rPr lang="en-US" sz="700" b="0" i="0" u="none" strike="noStrike">
                          <a:solidFill>
                            <a:srgbClr val="000000"/>
                          </a:solidFill>
                          <a:effectLst/>
                          <a:latin typeface="+mn-lt"/>
                        </a:rPr>
                        <a:t>Developed a </a:t>
                      </a:r>
                      <a:r>
                        <a:rPr lang="en-US" sz="700" b="1" i="0" u="none" strike="noStrike">
                          <a:solidFill>
                            <a:srgbClr val="000000"/>
                          </a:solidFill>
                          <a:effectLst/>
                          <a:latin typeface="+mn-lt"/>
                        </a:rPr>
                        <a:t>block storage offering made with recycled materials</a:t>
                      </a:r>
                    </a:p>
                    <a:p>
                      <a:pPr marL="177800" indent="-177800" algn="l" rtl="0" fontAlgn="ctr">
                        <a:spcBef>
                          <a:spcPts val="300"/>
                        </a:spcBef>
                      </a:pPr>
                      <a:r>
                        <a:rPr lang="en-US" sz="900" b="1" i="0" u="none" strike="noStrike">
                          <a:solidFill>
                            <a:srgbClr val="000000"/>
                          </a:solidFill>
                          <a:effectLst/>
                          <a:latin typeface="+mn-lt"/>
                        </a:rPr>
                        <a:t>Reduces waste </a:t>
                      </a:r>
                      <a:r>
                        <a:rPr lang="en-US" sz="900" b="0" i="0" u="none" strike="noStrike">
                          <a:solidFill>
                            <a:srgbClr val="000000"/>
                          </a:solidFill>
                          <a:effectLst/>
                          <a:latin typeface="+mn-lt"/>
                        </a:rPr>
                        <a:t>by purchasing the exact number of components required </a:t>
                      </a:r>
                    </a:p>
                    <a:p>
                      <a:pPr marL="177800" indent="-177800" algn="l" rtl="0" fontAlgn="ctr">
                        <a:spcBef>
                          <a:spcPts val="300"/>
                        </a:spcBef>
                      </a:pPr>
                      <a:r>
                        <a:rPr lang="en-US" sz="900" b="0" i="0" u="none" strike="noStrike">
                          <a:solidFill>
                            <a:srgbClr val="000000"/>
                          </a:solidFill>
                          <a:effectLst/>
                          <a:latin typeface="+mn-lt"/>
                        </a:rPr>
                        <a:t>Participates in </a:t>
                      </a:r>
                      <a:r>
                        <a:rPr lang="en-US" sz="900" b="1" i="0" u="none" strike="noStrike">
                          <a:solidFill>
                            <a:srgbClr val="000000"/>
                          </a:solidFill>
                          <a:effectLst/>
                          <a:latin typeface="+mn-lt"/>
                        </a:rPr>
                        <a:t>Digital Cleanup Day</a:t>
                      </a:r>
                      <a:endParaRPr lang="en-US" sz="900" b="0" i="0" u="none" strike="noStrike">
                        <a:solidFill>
                          <a:srgbClr val="000000"/>
                        </a:solidFill>
                        <a:effectLst/>
                        <a:latin typeface="+mn-lt"/>
                      </a:endParaRPr>
                    </a:p>
                    <a:p>
                      <a:pPr marL="355600" lvl="1" indent="-177800" algn="l" rtl="0" fontAlgn="ctr">
                        <a:spcBef>
                          <a:spcPts val="300"/>
                        </a:spcBef>
                      </a:pPr>
                      <a:r>
                        <a:rPr lang="en-US" sz="700" b="0" i="0" u="none" strike="noStrike">
                          <a:solidFill>
                            <a:srgbClr val="000000"/>
                          </a:solidFill>
                          <a:effectLst/>
                          <a:latin typeface="+mn-lt"/>
                        </a:rPr>
                        <a:t>Separates and </a:t>
                      </a:r>
                      <a:r>
                        <a:rPr lang="en-US" sz="700" b="1" i="0" u="none" strike="noStrike">
                          <a:solidFill>
                            <a:srgbClr val="000000"/>
                          </a:solidFill>
                          <a:effectLst/>
                          <a:latin typeface="+mn-lt"/>
                        </a:rPr>
                        <a:t>recycles five types of waste (</a:t>
                      </a:r>
                      <a:r>
                        <a:rPr lang="en-US" sz="700" b="0" i="0" u="none" strike="noStrike">
                          <a:solidFill>
                            <a:srgbClr val="000000"/>
                          </a:solidFill>
                          <a:effectLst/>
                          <a:latin typeface="+mn-lt"/>
                        </a:rPr>
                        <a:t>paper/ cardboard, metal, plastic, glass and wood)</a:t>
                      </a:r>
                    </a:p>
                    <a:p>
                      <a:pPr marL="355600" lvl="1" indent="-177800" algn="l" rtl="0" fontAlgn="ctr">
                        <a:spcBef>
                          <a:spcPts val="300"/>
                        </a:spcBef>
                      </a:pPr>
                      <a:r>
                        <a:rPr lang="en-US" sz="700" b="0" i="0" u="none" strike="noStrike">
                          <a:solidFill>
                            <a:srgbClr val="000000"/>
                          </a:solidFill>
                          <a:effectLst/>
                          <a:latin typeface="+mn-lt"/>
                        </a:rPr>
                        <a:t>Has partnerships to recycle </a:t>
                      </a:r>
                      <a:r>
                        <a:rPr lang="en-US" sz="700" b="1" i="0" u="none" strike="noStrike">
                          <a:solidFill>
                            <a:srgbClr val="000000"/>
                          </a:solidFill>
                          <a:effectLst/>
                          <a:latin typeface="+mn-lt"/>
                        </a:rPr>
                        <a:t>WEEE</a:t>
                      </a:r>
                      <a:r>
                        <a:rPr lang="en-US" sz="700" b="1" i="0" u="none" strike="noStrike" baseline="30000">
                          <a:solidFill>
                            <a:srgbClr val="000000"/>
                          </a:solidFill>
                          <a:effectLst/>
                          <a:latin typeface="+mn-lt"/>
                        </a:rPr>
                        <a:t>2</a:t>
                      </a:r>
                      <a:endParaRPr lang="en-US" sz="700" b="0" i="0" u="none" strike="noStrike">
                        <a:solidFill>
                          <a:srgbClr val="000000"/>
                        </a:solidFill>
                        <a:effectLst/>
                        <a:latin typeface="+mn-lt"/>
                      </a:endParaRPr>
                    </a:p>
                    <a:p>
                      <a:pPr marL="177800" lvl="0" indent="-177800" algn="l" rtl="0" fontAlgn="ctr">
                        <a:spcBef>
                          <a:spcPts val="300"/>
                        </a:spcBef>
                      </a:pPr>
                      <a:r>
                        <a:rPr lang="en-US" sz="900" b="1" i="0" u="none" strike="noStrike">
                          <a:solidFill>
                            <a:srgbClr val="000000"/>
                          </a:solidFill>
                          <a:effectLst/>
                          <a:latin typeface="+mn-lt"/>
                        </a:rPr>
                        <a:t>Increased the average lifespan </a:t>
                      </a:r>
                      <a:r>
                        <a:rPr lang="en-US" sz="900" b="0" i="0" u="none" strike="noStrike">
                          <a:solidFill>
                            <a:srgbClr val="000000"/>
                          </a:solidFill>
                          <a:effectLst/>
                          <a:latin typeface="+mn-lt"/>
                        </a:rPr>
                        <a:t>of equipment through </a:t>
                      </a:r>
                      <a:r>
                        <a:rPr lang="en-US" sz="900" b="1" i="0" u="none" strike="noStrike">
                          <a:solidFill>
                            <a:srgbClr val="000000"/>
                          </a:solidFill>
                          <a:effectLst/>
                          <a:latin typeface="+mn-lt"/>
                        </a:rPr>
                        <a:t>preventive measures </a:t>
                      </a:r>
                      <a:r>
                        <a:rPr lang="en-US" sz="900" b="0" i="0" u="none" strike="noStrike">
                          <a:solidFill>
                            <a:srgbClr val="000000"/>
                          </a:solidFill>
                          <a:effectLst/>
                          <a:latin typeface="+mn-lt"/>
                        </a:rPr>
                        <a:t>(e.g., corrosion prevention through osmosis)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indent="-177800" algn="l" rtl="0" fontAlgn="ctr">
                        <a:spcBef>
                          <a:spcPts val="300"/>
                        </a:spcBef>
                      </a:pPr>
                      <a:r>
                        <a:rPr lang="en-US" sz="900" b="0" i="0" u="none" strike="noStrike">
                          <a:solidFill>
                            <a:srgbClr val="000000"/>
                          </a:solidFill>
                          <a:effectLst/>
                          <a:latin typeface="+mn-lt"/>
                        </a:rPr>
                        <a:t>Disposes waste in an </a:t>
                      </a:r>
                      <a:r>
                        <a:rPr lang="en-US" sz="900" b="1" i="0" u="none" strike="noStrike">
                          <a:solidFill>
                            <a:srgbClr val="000000"/>
                          </a:solidFill>
                          <a:effectLst/>
                          <a:latin typeface="+mn-lt"/>
                        </a:rPr>
                        <a:t>environmentally responsible way to minimize pollution</a:t>
                      </a:r>
                    </a:p>
                    <a:p>
                      <a:pPr marL="177800" indent="-177800" algn="l" rtl="0" fontAlgn="ctr">
                        <a:spcBef>
                          <a:spcPts val="300"/>
                        </a:spcBef>
                      </a:pPr>
                      <a:r>
                        <a:rPr lang="en-US" sz="900" b="1" i="0" u="none" strike="noStrike">
                          <a:solidFill>
                            <a:srgbClr val="000000"/>
                          </a:solidFill>
                          <a:effectLst/>
                          <a:latin typeface="+mn-lt"/>
                        </a:rPr>
                        <a:t>Reuses and recycles materials</a:t>
                      </a:r>
                      <a:endParaRPr lang="en-US" sz="900" b="0" i="0" u="none" strike="noStrike">
                        <a:solidFill>
                          <a:srgbClr val="000000"/>
                        </a:solidFill>
                        <a:effectLst/>
                        <a:latin typeface="+mn-lt"/>
                      </a:endParaRPr>
                    </a:p>
                    <a:p>
                      <a:pPr marL="177800" indent="-177800" algn="l" rtl="0" fontAlgn="ctr">
                        <a:spcBef>
                          <a:spcPts val="300"/>
                        </a:spcBef>
                      </a:pPr>
                      <a:r>
                        <a:rPr lang="en-US" sz="900" b="1" i="0" u="none" strike="noStrike">
                          <a:solidFill>
                            <a:srgbClr val="000000"/>
                          </a:solidFill>
                          <a:effectLst/>
                          <a:latin typeface="+mn-lt"/>
                        </a:rPr>
                        <a:t>Environmental factors are assessed </a:t>
                      </a:r>
                      <a:r>
                        <a:rPr lang="en-US" sz="900" b="0" i="0" u="none" strike="noStrike">
                          <a:solidFill>
                            <a:srgbClr val="000000"/>
                          </a:solidFill>
                          <a:effectLst/>
                          <a:latin typeface="+mn-lt"/>
                        </a:rPr>
                        <a:t>when purchasing products and services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extLst>
                  <a:ext uri="{0D108BD9-81ED-4DB2-BD59-A6C34878D82A}">
                    <a16:rowId xmlns:a16="http://schemas.microsoft.com/office/drawing/2014/main" val="3805795518"/>
                  </a:ext>
                </a:extLst>
              </a:tr>
              <a:tr h="1856160">
                <a:tc gridSpan="2">
                  <a:txBody>
                    <a:bodyPr/>
                    <a:lstStyle/>
                    <a:p>
                      <a:pPr marL="0" indent="0" algn="ctr">
                        <a:spcBef>
                          <a:spcPts val="600"/>
                        </a:spcBef>
                        <a:buNone/>
                      </a:pPr>
                      <a:endParaRPr lang="en-US" sz="1200" noProof="0">
                        <a:solidFill>
                          <a:srgbClr val="973B74"/>
                        </a:solidFill>
                        <a:latin typeface="+mn-lt"/>
                      </a:endParaRPr>
                    </a:p>
                    <a:p>
                      <a:pPr marL="0" indent="0" algn="ctr">
                        <a:spcBef>
                          <a:spcPts val="600"/>
                        </a:spcBef>
                        <a:buNone/>
                      </a:pPr>
                      <a:r>
                        <a:rPr lang="en-US" sz="1200" noProof="0">
                          <a:solidFill>
                            <a:srgbClr val="973B74"/>
                          </a:solidFill>
                          <a:latin typeface="+mn-lt"/>
                        </a:rPr>
                        <a:t>Labor</a:t>
                      </a:r>
                    </a:p>
                    <a:p>
                      <a:pPr marL="0" indent="0" algn="ctr">
                        <a:spcBef>
                          <a:spcPts val="600"/>
                        </a:spcBef>
                        <a:buNone/>
                      </a:pPr>
                      <a:r>
                        <a:rPr lang="en-US" sz="1200" noProof="0">
                          <a:solidFill>
                            <a:srgbClr val="973B74"/>
                          </a:solidFill>
                          <a:latin typeface="+mn-lt"/>
                        </a:rPr>
                        <a:t>practices</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973B74"/>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7800" marR="0" lvl="0" indent="-177800" algn="l" defTabSz="711200" rtl="0" eaLnBrk="1" fontAlgn="b" latinLnBrk="0" hangingPunct="1">
                        <a:lnSpc>
                          <a:spcPct val="100000"/>
                        </a:lnSpc>
                        <a:spcBef>
                          <a:spcPts val="600"/>
                        </a:spcBef>
                        <a:spcAft>
                          <a:spcPts val="0"/>
                        </a:spcAft>
                        <a:buClrTx/>
                        <a:buSzTx/>
                        <a:buFontTx/>
                        <a:buChar char="•"/>
                        <a:tabLst/>
                        <a:defRPr/>
                      </a:pPr>
                      <a:r>
                        <a:rPr lang="en-US" sz="900" b="0" kern="1200">
                          <a:solidFill>
                            <a:schemeClr val="dk1"/>
                          </a:solidFill>
                          <a:latin typeface="+mn-lt"/>
                          <a:ea typeface="+mn-ea"/>
                          <a:cs typeface="+mn-cs"/>
                        </a:rPr>
                        <a:t>Offers </a:t>
                      </a:r>
                      <a:r>
                        <a:rPr lang="en-US" sz="900" b="1" kern="1200">
                          <a:solidFill>
                            <a:schemeClr val="dk1"/>
                          </a:solidFill>
                          <a:latin typeface="+mn-lt"/>
                          <a:ea typeface="+mn-ea"/>
                          <a:cs typeface="+mn-cs"/>
                        </a:rPr>
                        <a:t>childcare services </a:t>
                      </a:r>
                      <a:r>
                        <a:rPr lang="en-US" sz="900" b="0" kern="1200">
                          <a:solidFill>
                            <a:schemeClr val="dk1"/>
                          </a:solidFill>
                          <a:latin typeface="+mn-lt"/>
                          <a:ea typeface="+mn-ea"/>
                          <a:cs typeface="+mn-cs"/>
                        </a:rPr>
                        <a:t>in France, 24x7 </a:t>
                      </a:r>
                      <a:r>
                        <a:rPr lang="en-US" sz="900" b="1" kern="1200">
                          <a:solidFill>
                            <a:schemeClr val="dk1"/>
                          </a:solidFill>
                          <a:latin typeface="+mn-lt"/>
                          <a:ea typeface="+mn-ea"/>
                          <a:cs typeface="+mn-cs"/>
                        </a:rPr>
                        <a:t>medical center </a:t>
                      </a:r>
                      <a:r>
                        <a:rPr lang="en-US" sz="900" b="0" kern="1200">
                          <a:solidFill>
                            <a:schemeClr val="dk1"/>
                          </a:solidFill>
                          <a:latin typeface="+mn-lt"/>
                          <a:ea typeface="+mn-ea"/>
                          <a:cs typeface="+mn-cs"/>
                        </a:rPr>
                        <a:t>and an </a:t>
                      </a:r>
                      <a:r>
                        <a:rPr lang="en-US" sz="900" b="1" kern="1200">
                          <a:solidFill>
                            <a:schemeClr val="dk1"/>
                          </a:solidFill>
                          <a:latin typeface="+mn-lt"/>
                          <a:ea typeface="+mn-ea"/>
                          <a:cs typeface="+mn-cs"/>
                        </a:rPr>
                        <a:t>Employee Assistant Program (EAP) </a:t>
                      </a:r>
                      <a:r>
                        <a:rPr lang="en-US" sz="900" b="0" kern="1200">
                          <a:solidFill>
                            <a:schemeClr val="dk1"/>
                          </a:solidFill>
                          <a:latin typeface="+mn-lt"/>
                          <a:ea typeface="+mn-ea"/>
                          <a:cs typeface="+mn-cs"/>
                        </a:rPr>
                        <a:t>to improve quality of life at work and prevent psychosocial risks</a:t>
                      </a:r>
                    </a:p>
                    <a:p>
                      <a:pPr marL="177800" marR="0" lvl="0" indent="-177800" algn="l" defTabSz="711200" rtl="0" eaLnBrk="1" fontAlgn="b" latinLnBrk="0" hangingPunct="1">
                        <a:lnSpc>
                          <a:spcPct val="100000"/>
                        </a:lnSpc>
                        <a:spcBef>
                          <a:spcPts val="600"/>
                        </a:spcBef>
                        <a:spcAft>
                          <a:spcPts val="0"/>
                        </a:spcAft>
                        <a:buClrTx/>
                        <a:buSzTx/>
                        <a:buFontTx/>
                        <a:buChar char="•"/>
                        <a:tabLst/>
                        <a:defRPr/>
                      </a:pPr>
                      <a:r>
                        <a:rPr lang="en-US" sz="900" b="0" kern="1200">
                          <a:solidFill>
                            <a:schemeClr val="dk1"/>
                          </a:solidFill>
                          <a:latin typeface="+mn-lt"/>
                          <a:ea typeface="+mn-ea"/>
                          <a:cs typeface="+mn-cs"/>
                        </a:rPr>
                        <a:t>Developed XYZ to provide </a:t>
                      </a:r>
                      <a:r>
                        <a:rPr lang="en-US" sz="900" b="1" kern="1200">
                          <a:solidFill>
                            <a:schemeClr val="dk1"/>
                          </a:solidFill>
                          <a:latin typeface="+mn-lt"/>
                          <a:ea typeface="+mn-ea"/>
                          <a:cs typeface="+mn-cs"/>
                        </a:rPr>
                        <a:t>coworking and collaborative spaces</a:t>
                      </a:r>
                      <a:r>
                        <a:rPr lang="en-US" sz="900" b="0" kern="1200">
                          <a:solidFill>
                            <a:schemeClr val="dk1"/>
                          </a:solidFill>
                          <a:latin typeface="+mn-lt"/>
                          <a:ea typeface="+mn-ea"/>
                          <a:cs typeface="+mn-cs"/>
                        </a:rPr>
                        <a:t>, ergonomic workstations, etc.</a:t>
                      </a:r>
                    </a:p>
                    <a:p>
                      <a:pPr marL="177800" marR="0" lvl="0" indent="-177800" algn="l" defTabSz="711200" rtl="0" eaLnBrk="1" fontAlgn="b" latinLnBrk="0" hangingPunct="1">
                        <a:lnSpc>
                          <a:spcPct val="100000"/>
                        </a:lnSpc>
                        <a:spcBef>
                          <a:spcPts val="600"/>
                        </a:spcBef>
                        <a:spcAft>
                          <a:spcPts val="0"/>
                        </a:spcAft>
                        <a:buClrTx/>
                        <a:buSzTx/>
                        <a:buFontTx/>
                        <a:buChar char="•"/>
                        <a:tabLst/>
                        <a:defRPr/>
                      </a:pPr>
                      <a:r>
                        <a:rPr lang="en-US" sz="900" b="0" kern="1200">
                          <a:solidFill>
                            <a:schemeClr val="dk1"/>
                          </a:solidFill>
                          <a:latin typeface="+mn-lt"/>
                          <a:ea typeface="+mn-ea"/>
                          <a:cs typeface="+mn-cs"/>
                        </a:rPr>
                        <a:t>Implements </a:t>
                      </a:r>
                      <a:r>
                        <a:rPr lang="en-US" sz="900" b="1" kern="1200">
                          <a:solidFill>
                            <a:schemeClr val="dk1"/>
                          </a:solidFill>
                          <a:latin typeface="+mn-lt"/>
                          <a:ea typeface="+mn-ea"/>
                          <a:cs typeface="+mn-cs"/>
                        </a:rPr>
                        <a:t>working time adjustments for disabled and senior employees</a:t>
                      </a:r>
                    </a:p>
                    <a:p>
                      <a:pPr marL="177800" marR="0" lvl="0" indent="-177800" algn="l" defTabSz="711200" rtl="0" eaLnBrk="1" fontAlgn="b" latinLnBrk="0" hangingPunct="1">
                        <a:lnSpc>
                          <a:spcPct val="100000"/>
                        </a:lnSpc>
                        <a:spcBef>
                          <a:spcPts val="600"/>
                        </a:spcBef>
                        <a:spcAft>
                          <a:spcPts val="0"/>
                        </a:spcAft>
                        <a:buClrTx/>
                        <a:buSzTx/>
                        <a:buFontTx/>
                        <a:buChar char="•"/>
                        <a:tabLst/>
                        <a:defRPr/>
                      </a:pPr>
                      <a:r>
                        <a:rPr lang="en-US" sz="900" b="0" kern="1200">
                          <a:solidFill>
                            <a:schemeClr val="dk1"/>
                          </a:solidFill>
                          <a:latin typeface="+mn-lt"/>
                          <a:ea typeface="+mn-ea"/>
                          <a:cs typeface="+mn-cs"/>
                        </a:rPr>
                        <a:t>Has a </a:t>
                      </a:r>
                      <a:r>
                        <a:rPr lang="en-US" sz="900" b="1" kern="1200">
                          <a:solidFill>
                            <a:schemeClr val="dk1"/>
                          </a:solidFill>
                          <a:latin typeface="+mn-lt"/>
                          <a:ea typeface="+mn-ea"/>
                          <a:cs typeface="+mn-cs"/>
                        </a:rPr>
                        <a:t>remote work policy </a:t>
                      </a:r>
                      <a:r>
                        <a:rPr lang="en-US" sz="900" b="0" kern="1200">
                          <a:solidFill>
                            <a:schemeClr val="dk1"/>
                          </a:solidFill>
                          <a:latin typeface="+mn-lt"/>
                          <a:ea typeface="+mn-ea"/>
                          <a:cs typeface="+mn-cs"/>
                        </a:rPr>
                        <a:t>-</a:t>
                      </a:r>
                      <a:r>
                        <a:rPr lang="en-US" sz="900" b="1" kern="1200">
                          <a:solidFill>
                            <a:schemeClr val="dk1"/>
                          </a:solidFill>
                          <a:latin typeface="+mn-lt"/>
                          <a:ea typeface="+mn-ea"/>
                          <a:cs typeface="+mn-cs"/>
                        </a:rPr>
                        <a:t> </a:t>
                      </a:r>
                      <a:r>
                        <a:rPr lang="en-US" sz="900" b="0" kern="1200">
                          <a:solidFill>
                            <a:schemeClr val="dk1"/>
                          </a:solidFill>
                          <a:latin typeface="+mn-lt"/>
                          <a:ea typeface="+mn-ea"/>
                          <a:cs typeface="+mn-cs"/>
                        </a:rPr>
                        <a:t>40 days per year of Home Office with flexible days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fontAlgn="b">
                        <a:spcBef>
                          <a:spcPts val="600"/>
                        </a:spcBef>
                      </a:pPr>
                      <a:r>
                        <a:rPr lang="en-US" sz="900" b="0" i="0" u="none" strike="noStrike">
                          <a:solidFill>
                            <a:srgbClr val="000000"/>
                          </a:solidFill>
                          <a:effectLst/>
                          <a:latin typeface="+mn-lt"/>
                        </a:rPr>
                        <a:t>Has several </a:t>
                      </a:r>
                      <a:r>
                        <a:rPr lang="en-US" sz="900" b="1" i="0" u="none" strike="noStrike">
                          <a:solidFill>
                            <a:srgbClr val="000000"/>
                          </a:solidFill>
                          <a:effectLst/>
                          <a:latin typeface="+mn-lt"/>
                        </a:rPr>
                        <a:t>resource groups for employee wellbeing </a:t>
                      </a:r>
                      <a:r>
                        <a:rPr lang="en-US" sz="900" b="0" i="0" u="none" strike="noStrike">
                          <a:solidFill>
                            <a:srgbClr val="000000"/>
                          </a:solidFill>
                          <a:effectLst/>
                          <a:latin typeface="+mn-lt"/>
                        </a:rPr>
                        <a:t>such as </a:t>
                      </a:r>
                      <a:r>
                        <a:rPr lang="en-US" sz="900" b="1" i="0" u="none" strike="noStrike">
                          <a:solidFill>
                            <a:srgbClr val="000000"/>
                          </a:solidFill>
                          <a:effectLst/>
                          <a:latin typeface="+mn-lt"/>
                        </a:rPr>
                        <a:t>ABC </a:t>
                      </a:r>
                      <a:r>
                        <a:rPr lang="en-US" sz="900" b="0" i="0" u="none" strike="noStrike">
                          <a:solidFill>
                            <a:srgbClr val="000000"/>
                          </a:solidFill>
                          <a:effectLst/>
                          <a:latin typeface="+mn-lt"/>
                        </a:rPr>
                        <a:t>(support for working parents), </a:t>
                      </a:r>
                      <a:r>
                        <a:rPr lang="en-US" sz="900" b="1" i="0" u="none" strike="noStrike">
                          <a:solidFill>
                            <a:srgbClr val="000000"/>
                          </a:solidFill>
                          <a:effectLst/>
                          <a:latin typeface="+mn-lt"/>
                        </a:rPr>
                        <a:t>XYZ </a:t>
                      </a:r>
                      <a:r>
                        <a:rPr lang="en-US" sz="900" b="0" i="0" u="none" strike="noStrike">
                          <a:solidFill>
                            <a:srgbClr val="000000"/>
                          </a:solidFill>
                          <a:effectLst/>
                          <a:latin typeface="+mn-lt"/>
                        </a:rPr>
                        <a:t>(supporting mental and physical wellness), </a:t>
                      </a:r>
                      <a:r>
                        <a:rPr lang="en-US" sz="900" b="1" i="0" u="none" strike="noStrike">
                          <a:solidFill>
                            <a:srgbClr val="000000"/>
                          </a:solidFill>
                          <a:effectLst/>
                          <a:latin typeface="+mn-lt"/>
                        </a:rPr>
                        <a:t>ABC</a:t>
                      </a:r>
                      <a:r>
                        <a:rPr lang="en-US" sz="900" b="0" i="0" u="none" strike="noStrike">
                          <a:solidFill>
                            <a:srgbClr val="000000"/>
                          </a:solidFill>
                          <a:effectLst/>
                          <a:latin typeface="+mn-lt"/>
                        </a:rPr>
                        <a:t> (bringing together its distributed workforce)</a:t>
                      </a:r>
                    </a:p>
                    <a:p>
                      <a:pPr marL="177800" lvl="0" indent="-177800" algn="l" fontAlgn="b">
                        <a:spcBef>
                          <a:spcPts val="600"/>
                        </a:spcBef>
                      </a:pPr>
                      <a:r>
                        <a:rPr lang="en-US" sz="900" b="1" i="1" u="none" strike="noStrike">
                          <a:solidFill>
                            <a:srgbClr val="000000"/>
                          </a:solidFill>
                          <a:effectLst/>
                          <a:latin typeface="+mn-lt"/>
                        </a:rPr>
                        <a:t>ABC</a:t>
                      </a:r>
                      <a:r>
                        <a:rPr lang="en-US" sz="900" b="0" i="0" u="none" strike="noStrike">
                          <a:solidFill>
                            <a:srgbClr val="000000"/>
                          </a:solidFill>
                          <a:effectLst/>
                          <a:latin typeface="+mn-lt"/>
                        </a:rPr>
                        <a:t> </a:t>
                      </a:r>
                      <a:r>
                        <a:rPr lang="en-US" sz="900" b="1" i="0" u="none" strike="noStrike">
                          <a:solidFill>
                            <a:srgbClr val="000000"/>
                          </a:solidFill>
                          <a:effectLst/>
                          <a:latin typeface="+mn-lt"/>
                        </a:rPr>
                        <a:t>three days of training </a:t>
                      </a:r>
                      <a:r>
                        <a:rPr lang="en-US" sz="900" b="0" i="0" u="none" strike="noStrike">
                          <a:solidFill>
                            <a:srgbClr val="000000"/>
                          </a:solidFill>
                          <a:effectLst/>
                          <a:latin typeface="+mn-lt"/>
                        </a:rPr>
                        <a:t>for </a:t>
                      </a:r>
                      <a:r>
                        <a:rPr lang="en-US" sz="900" b="1" i="0" u="none" strike="noStrike">
                          <a:solidFill>
                            <a:srgbClr val="000000"/>
                          </a:solidFill>
                          <a:effectLst/>
                          <a:latin typeface="+mn-lt"/>
                        </a:rPr>
                        <a:t>new hires </a:t>
                      </a:r>
                      <a:r>
                        <a:rPr lang="en-US" sz="900" b="0" i="0" u="none" strike="noStrike">
                          <a:solidFill>
                            <a:srgbClr val="000000"/>
                          </a:solidFill>
                          <a:effectLst/>
                          <a:latin typeface="+mn-lt"/>
                        </a:rPr>
                        <a:t>on the culture and business</a:t>
                      </a:r>
                    </a:p>
                    <a:p>
                      <a:pPr marL="177800" lvl="0" indent="-177800" algn="l" fontAlgn="b">
                        <a:spcBef>
                          <a:spcPts val="600"/>
                        </a:spcBef>
                      </a:pPr>
                      <a:r>
                        <a:rPr lang="en-US" sz="900" b="1" i="0" u="none" strike="noStrike">
                          <a:solidFill>
                            <a:srgbClr val="000000"/>
                          </a:solidFill>
                          <a:effectLst/>
                          <a:latin typeface="+mn-lt"/>
                        </a:rPr>
                        <a:t>Introduced 52+ Learning Hours </a:t>
                      </a:r>
                      <a:r>
                        <a:rPr lang="en-US" sz="900" b="0" i="0" u="none" strike="noStrike">
                          <a:solidFill>
                            <a:srgbClr val="000000"/>
                          </a:solidFill>
                          <a:effectLst/>
                          <a:latin typeface="+mn-lt"/>
                        </a:rPr>
                        <a:t>– employees accrue at least 52 hours annually toward </a:t>
                      </a:r>
                      <a:r>
                        <a:rPr lang="en-US" sz="900" b="1" i="0" u="none" strike="noStrike">
                          <a:solidFill>
                            <a:srgbClr val="000000"/>
                          </a:solidFill>
                          <a:effectLst/>
                          <a:latin typeface="+mn-lt"/>
                        </a:rPr>
                        <a:t>learning </a:t>
                      </a:r>
                      <a:r>
                        <a:rPr lang="en-US" sz="900" b="0" i="0" u="none" strike="noStrike">
                          <a:solidFill>
                            <a:srgbClr val="000000"/>
                          </a:solidFill>
                          <a:effectLst/>
                          <a:latin typeface="+mn-lt"/>
                        </a:rPr>
                        <a:t>via </a:t>
                      </a:r>
                      <a:r>
                        <a:rPr lang="en-US" sz="900" b="1" i="0" u="none" strike="noStrike">
                          <a:solidFill>
                            <a:srgbClr val="000000"/>
                          </a:solidFill>
                          <a:effectLst/>
                          <a:latin typeface="+mn-lt"/>
                        </a:rPr>
                        <a:t>trainings</a:t>
                      </a:r>
                      <a:r>
                        <a:rPr lang="en-US" sz="900" b="0" i="0" u="none" strike="noStrike">
                          <a:solidFill>
                            <a:srgbClr val="000000"/>
                          </a:solidFill>
                          <a:effectLst/>
                          <a:latin typeface="+mn-lt"/>
                        </a:rPr>
                        <a:t>, </a:t>
                      </a:r>
                      <a:r>
                        <a:rPr lang="en-US" sz="900" b="1" i="0" u="none" strike="noStrike">
                          <a:solidFill>
                            <a:srgbClr val="000000"/>
                          </a:solidFill>
                          <a:effectLst/>
                          <a:latin typeface="+mn-lt"/>
                        </a:rPr>
                        <a:t>solving customer problems</a:t>
                      </a:r>
                      <a:r>
                        <a:rPr lang="en-US" sz="900" b="0" i="0" u="none" strike="noStrike">
                          <a:solidFill>
                            <a:srgbClr val="000000"/>
                          </a:solidFill>
                          <a:effectLst/>
                          <a:latin typeface="+mn-lt"/>
                        </a:rPr>
                        <a:t>, </a:t>
                      </a:r>
                      <a:r>
                        <a:rPr lang="en-US" sz="900" b="1" i="0" u="none" strike="noStrike">
                          <a:solidFill>
                            <a:srgbClr val="000000"/>
                          </a:solidFill>
                          <a:effectLst/>
                          <a:latin typeface="+mn-lt"/>
                        </a:rPr>
                        <a:t>coaching, etc.</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fontAlgn="b">
                        <a:spcBef>
                          <a:spcPts val="600"/>
                        </a:spcBef>
                      </a:pPr>
                      <a:r>
                        <a:rPr lang="en-US" sz="900" b="0" i="0" u="none" strike="noStrike">
                          <a:solidFill>
                            <a:srgbClr val="000000"/>
                          </a:solidFill>
                          <a:effectLst/>
                          <a:latin typeface="+mn-lt"/>
                        </a:rPr>
                        <a:t>Signatory of the </a:t>
                      </a:r>
                      <a:r>
                        <a:rPr lang="en-US" sz="900" b="1" i="0" u="none" strike="noStrike">
                          <a:solidFill>
                            <a:srgbClr val="000000"/>
                          </a:solidFill>
                          <a:effectLst/>
                          <a:latin typeface="+mn-lt"/>
                        </a:rPr>
                        <a:t>ABC Initiative</a:t>
                      </a:r>
                      <a:r>
                        <a:rPr lang="en-US" sz="900" b="0" i="0" u="none" strike="noStrike">
                          <a:solidFill>
                            <a:srgbClr val="000000"/>
                          </a:solidFill>
                          <a:effectLst/>
                          <a:latin typeface="+mn-lt"/>
                        </a:rPr>
                        <a:t> – </a:t>
                      </a:r>
                      <a:r>
                        <a:rPr lang="en-US" sz="900" b="1" i="0" u="none" strike="noStrike">
                          <a:solidFill>
                            <a:srgbClr val="000000"/>
                          </a:solidFill>
                          <a:effectLst/>
                          <a:latin typeface="+mn-lt"/>
                        </a:rPr>
                        <a:t>committing to provide fair conditions </a:t>
                      </a:r>
                      <a:r>
                        <a:rPr lang="en-US" sz="900" b="0" i="0" u="none" strike="noStrike">
                          <a:solidFill>
                            <a:srgbClr val="000000"/>
                          </a:solidFill>
                          <a:effectLst/>
                          <a:latin typeface="+mn-lt"/>
                        </a:rPr>
                        <a:t>such as appropriate compensation and personal support</a:t>
                      </a:r>
                    </a:p>
                    <a:p>
                      <a:pPr marL="177800" indent="-177800" algn="l" fontAlgn="b">
                        <a:spcBef>
                          <a:spcPts val="600"/>
                        </a:spcBef>
                      </a:pPr>
                      <a:r>
                        <a:rPr lang="en-US" sz="900" b="1" i="0" u="none" strike="noStrike">
                          <a:solidFill>
                            <a:srgbClr val="000000"/>
                          </a:solidFill>
                          <a:effectLst/>
                          <a:latin typeface="+mn-lt"/>
                        </a:rPr>
                        <a:t>XYZ</a:t>
                      </a:r>
                      <a:r>
                        <a:rPr lang="en-US" sz="900" b="0" i="0" u="none" strike="noStrike">
                          <a:solidFill>
                            <a:srgbClr val="000000"/>
                          </a:solidFill>
                          <a:effectLst/>
                          <a:latin typeface="+mn-lt"/>
                        </a:rPr>
                        <a:t> </a:t>
                      </a:r>
                      <a:r>
                        <a:rPr lang="en-US" sz="900" b="1" i="0" u="none" strike="noStrike">
                          <a:solidFill>
                            <a:srgbClr val="000000"/>
                          </a:solidFill>
                          <a:effectLst/>
                          <a:latin typeface="+mn-lt"/>
                        </a:rPr>
                        <a:t>training </a:t>
                      </a:r>
                      <a:r>
                        <a:rPr lang="en-US" sz="900" b="0" i="0" u="none" strike="noStrike">
                          <a:solidFill>
                            <a:srgbClr val="000000"/>
                          </a:solidFill>
                          <a:effectLst/>
                          <a:latin typeface="+mn-lt"/>
                        </a:rPr>
                        <a:t>series for </a:t>
                      </a:r>
                      <a:r>
                        <a:rPr lang="en-US" sz="900" b="1" i="0" u="none" strike="noStrike">
                          <a:solidFill>
                            <a:srgbClr val="000000"/>
                          </a:solidFill>
                          <a:effectLst/>
                          <a:latin typeface="+mn-lt"/>
                        </a:rPr>
                        <a:t>new in-house staff</a:t>
                      </a:r>
                      <a:endParaRPr lang="en-US" sz="900" b="0" i="0" u="none" strike="noStrike">
                        <a:solidFill>
                          <a:schemeClr val="accent3"/>
                        </a:solidFill>
                        <a:effectLst/>
                        <a:latin typeface="+mn-lt"/>
                      </a:endParaRPr>
                    </a:p>
                    <a:p>
                      <a:pPr marL="177800" indent="-177800" algn="l" fontAlgn="b">
                        <a:spcBef>
                          <a:spcPts val="600"/>
                        </a:spcBef>
                      </a:pPr>
                      <a:r>
                        <a:rPr lang="en-US" sz="900" b="0" i="0" u="none" strike="noStrike">
                          <a:solidFill>
                            <a:srgbClr val="000000"/>
                          </a:solidFill>
                          <a:effectLst/>
                          <a:latin typeface="+mn-lt"/>
                        </a:rPr>
                        <a:t>Has a </a:t>
                      </a:r>
                      <a:r>
                        <a:rPr lang="en-US" sz="900" b="1" i="0" u="none" strike="noStrike">
                          <a:solidFill>
                            <a:srgbClr val="000000"/>
                          </a:solidFill>
                          <a:effectLst/>
                          <a:latin typeface="+mn-lt"/>
                        </a:rPr>
                        <a:t>central training portal</a:t>
                      </a:r>
                      <a:r>
                        <a:rPr lang="en-US" sz="900" b="0" i="0" u="none" strike="noStrike">
                          <a:solidFill>
                            <a:srgbClr val="000000"/>
                          </a:solidFill>
                          <a:effectLst/>
                          <a:latin typeface="+mn-lt"/>
                        </a:rPr>
                        <a:t> (</a:t>
                      </a:r>
                      <a:r>
                        <a:rPr lang="en-US" sz="900" b="1" i="0" u="none" strike="noStrike">
                          <a:solidFill>
                            <a:srgbClr val="000000"/>
                          </a:solidFill>
                          <a:effectLst/>
                          <a:latin typeface="+mn-lt"/>
                        </a:rPr>
                        <a:t>1&amp;1 Campus</a:t>
                      </a:r>
                      <a:r>
                        <a:rPr lang="en-US" sz="900" b="0" i="0" u="none" strike="noStrike" baseline="0">
                          <a:solidFill>
                            <a:srgbClr val="000000"/>
                          </a:solidFill>
                          <a:effectLst/>
                          <a:latin typeface="+mn-lt"/>
                        </a:rPr>
                        <a:t>) which </a:t>
                      </a:r>
                      <a:r>
                        <a:rPr lang="en-US" sz="900" b="0" i="0" u="none" strike="noStrike">
                          <a:solidFill>
                            <a:srgbClr val="000000"/>
                          </a:solidFill>
                          <a:effectLst/>
                          <a:latin typeface="+mn-lt"/>
                        </a:rPr>
                        <a:t>bundles </a:t>
                      </a:r>
                      <a:r>
                        <a:rPr lang="en-US" sz="900" b="1" i="0" u="none" strike="noStrike">
                          <a:solidFill>
                            <a:srgbClr val="000000"/>
                          </a:solidFill>
                          <a:effectLst/>
                          <a:latin typeface="+mn-lt"/>
                        </a:rPr>
                        <a:t>training </a:t>
                      </a:r>
                      <a:r>
                        <a:rPr lang="en-US" sz="900" b="0" i="0" u="none" strike="noStrike">
                          <a:solidFill>
                            <a:srgbClr val="000000"/>
                          </a:solidFill>
                          <a:effectLst/>
                          <a:latin typeface="+mn-lt"/>
                        </a:rPr>
                        <a:t>and </a:t>
                      </a:r>
                      <a:r>
                        <a:rPr lang="en-US" sz="900" b="1" i="0" u="none" strike="noStrike">
                          <a:solidFill>
                            <a:srgbClr val="000000"/>
                          </a:solidFill>
                          <a:effectLst/>
                          <a:latin typeface="+mn-lt"/>
                        </a:rPr>
                        <a:t>e-learning offerings</a:t>
                      </a:r>
                      <a:r>
                        <a:rPr lang="en-US" sz="900" b="0" i="0" u="none" strike="noStrike">
                          <a:solidFill>
                            <a:srgbClr val="000000"/>
                          </a:solidFill>
                          <a:effectLst/>
                          <a:latin typeface="+mn-lt"/>
                        </a:rPr>
                        <a:t>, giving quick and easy access to development materials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fontAlgn="b">
                        <a:spcBef>
                          <a:spcPts val="300"/>
                        </a:spcBef>
                      </a:pPr>
                      <a:r>
                        <a:rPr lang="en-US" sz="900" b="0" i="0" u="none" strike="noStrike">
                          <a:solidFill>
                            <a:srgbClr val="000000"/>
                          </a:solidFill>
                          <a:effectLst/>
                          <a:latin typeface="+mn-lt"/>
                        </a:rPr>
                        <a:t>Set up an </a:t>
                      </a:r>
                      <a:r>
                        <a:rPr lang="en-US" sz="900" b="1" i="0" u="none" strike="noStrike">
                          <a:solidFill>
                            <a:srgbClr val="000000"/>
                          </a:solidFill>
                          <a:effectLst/>
                          <a:latin typeface="+mn-lt"/>
                        </a:rPr>
                        <a:t>internal academy </a:t>
                      </a:r>
                      <a:r>
                        <a:rPr lang="en-US" sz="900" b="0" i="0" u="none" strike="noStrike">
                          <a:solidFill>
                            <a:srgbClr val="000000"/>
                          </a:solidFill>
                          <a:effectLst/>
                          <a:latin typeface="+mn-lt"/>
                        </a:rPr>
                        <a:t>to train new engineers</a:t>
                      </a:r>
                    </a:p>
                    <a:p>
                      <a:pPr marL="177800" indent="-177800" algn="l" fontAlgn="b">
                        <a:spcBef>
                          <a:spcPts val="300"/>
                        </a:spcBef>
                      </a:pPr>
                      <a:r>
                        <a:rPr lang="en-US" sz="900" b="1" i="0" u="none" strike="noStrike">
                          <a:solidFill>
                            <a:srgbClr val="000000"/>
                          </a:solidFill>
                          <a:effectLst/>
                          <a:latin typeface="+mn-lt"/>
                        </a:rPr>
                        <a:t>Partnered with ABC</a:t>
                      </a:r>
                      <a:r>
                        <a:rPr lang="en-US" sz="900" b="0" i="0" u="none" strike="noStrike">
                          <a:solidFill>
                            <a:srgbClr val="000000"/>
                          </a:solidFill>
                          <a:effectLst/>
                          <a:latin typeface="+mn-lt"/>
                        </a:rPr>
                        <a:t>, a </a:t>
                      </a:r>
                      <a:r>
                        <a:rPr lang="en-US" sz="900" b="1" i="0" u="none" strike="noStrike">
                          <a:solidFill>
                            <a:srgbClr val="000000"/>
                          </a:solidFill>
                          <a:effectLst/>
                          <a:latin typeface="+mn-lt"/>
                        </a:rPr>
                        <a:t>networking platform </a:t>
                      </a:r>
                      <a:r>
                        <a:rPr lang="en-US" sz="900" b="0" i="0" u="none" strike="noStrike">
                          <a:solidFill>
                            <a:srgbClr val="000000"/>
                          </a:solidFill>
                          <a:effectLst/>
                          <a:latin typeface="+mn-lt"/>
                        </a:rPr>
                        <a:t>for women, to </a:t>
                      </a:r>
                      <a:r>
                        <a:rPr lang="en-US" sz="900" b="1" i="0" u="none" strike="noStrike">
                          <a:solidFill>
                            <a:srgbClr val="000000"/>
                          </a:solidFill>
                          <a:effectLst/>
                          <a:latin typeface="+mn-lt"/>
                        </a:rPr>
                        <a:t>connect </a:t>
                      </a:r>
                      <a:r>
                        <a:rPr lang="en-US" sz="900" b="0" i="0" u="none" strike="noStrike">
                          <a:solidFill>
                            <a:srgbClr val="000000"/>
                          </a:solidFill>
                          <a:effectLst/>
                          <a:latin typeface="+mn-lt"/>
                        </a:rPr>
                        <a:t>with experts, and get access to </a:t>
                      </a:r>
                      <a:r>
                        <a:rPr lang="en-US" sz="900" b="1" i="0" u="none" strike="noStrike">
                          <a:solidFill>
                            <a:srgbClr val="000000"/>
                          </a:solidFill>
                          <a:effectLst/>
                          <a:latin typeface="+mn-lt"/>
                        </a:rPr>
                        <a:t>training and learning opportunities</a:t>
                      </a:r>
                    </a:p>
                    <a:p>
                      <a:pPr marL="177800" indent="-177800" algn="l" fontAlgn="b">
                        <a:spcBef>
                          <a:spcPts val="300"/>
                        </a:spcBef>
                      </a:pPr>
                      <a:r>
                        <a:rPr lang="en-US" sz="900" b="0" i="0" u="none" strike="noStrike">
                          <a:solidFill>
                            <a:srgbClr val="000000"/>
                          </a:solidFill>
                          <a:effectLst/>
                          <a:latin typeface="+mn-lt"/>
                        </a:rPr>
                        <a:t>Implemented a </a:t>
                      </a:r>
                      <a:r>
                        <a:rPr lang="en-US" sz="900" b="1" i="0" u="none" strike="noStrike">
                          <a:solidFill>
                            <a:srgbClr val="000000"/>
                          </a:solidFill>
                          <a:effectLst/>
                          <a:latin typeface="+mn-lt"/>
                        </a:rPr>
                        <a:t>senior grid system </a:t>
                      </a:r>
                      <a:r>
                        <a:rPr lang="en-US" sz="900" b="0" i="0" u="none" strike="noStrike">
                          <a:solidFill>
                            <a:srgbClr val="000000"/>
                          </a:solidFill>
                          <a:effectLst/>
                          <a:latin typeface="+mn-lt"/>
                        </a:rPr>
                        <a:t>that assess the seniority level and salary grid of employees to </a:t>
                      </a:r>
                      <a:r>
                        <a:rPr lang="en-US" sz="900" b="1" i="0" u="none" strike="noStrike">
                          <a:solidFill>
                            <a:srgbClr val="000000"/>
                          </a:solidFill>
                          <a:effectLst/>
                          <a:latin typeface="+mn-lt"/>
                        </a:rPr>
                        <a:t>identify pay gaps</a:t>
                      </a:r>
                    </a:p>
                    <a:p>
                      <a:pPr marL="177800" indent="-177800" algn="l" fontAlgn="b">
                        <a:spcBef>
                          <a:spcPts val="300"/>
                        </a:spcBef>
                      </a:pPr>
                      <a:r>
                        <a:rPr lang="en-US" sz="900" b="0" i="0" u="none" strike="noStrike">
                          <a:solidFill>
                            <a:srgbClr val="000000"/>
                          </a:solidFill>
                          <a:effectLst/>
                          <a:latin typeface="+mn-lt"/>
                        </a:rPr>
                        <a:t>Has a </a:t>
                      </a:r>
                      <a:r>
                        <a:rPr lang="en-US" sz="900" b="1" i="0" u="none" strike="noStrike">
                          <a:solidFill>
                            <a:srgbClr val="000000"/>
                          </a:solidFill>
                          <a:effectLst/>
                          <a:latin typeface="+mn-lt"/>
                        </a:rPr>
                        <a:t>progressive remote policy </a:t>
                      </a:r>
                      <a:r>
                        <a:rPr lang="en-US" sz="900" b="0" i="0" u="none" strike="noStrike">
                          <a:solidFill>
                            <a:srgbClr val="000000"/>
                          </a:solidFill>
                          <a:effectLst/>
                          <a:latin typeface="+mn-lt"/>
                        </a:rPr>
                        <a:t>which measures the </a:t>
                      </a:r>
                      <a:r>
                        <a:rPr lang="en-US" sz="900" b="1" i="0" u="none" strike="noStrike">
                          <a:solidFill>
                            <a:srgbClr val="000000"/>
                          </a:solidFill>
                          <a:effectLst/>
                          <a:latin typeface="+mn-lt"/>
                        </a:rPr>
                        <a:t>impact of remote working </a:t>
                      </a:r>
                      <a:r>
                        <a:rPr lang="en-US" sz="900" b="0" i="0" u="none" strike="noStrike">
                          <a:solidFill>
                            <a:srgbClr val="000000"/>
                          </a:solidFill>
                          <a:effectLst/>
                          <a:latin typeface="+mn-lt"/>
                        </a:rPr>
                        <a:t>on employees’ </a:t>
                      </a:r>
                      <a:r>
                        <a:rPr lang="en-US" sz="900" b="1" i="0" u="none" strike="noStrike">
                          <a:solidFill>
                            <a:srgbClr val="000000"/>
                          </a:solidFill>
                          <a:effectLst/>
                          <a:latin typeface="+mn-lt"/>
                        </a:rPr>
                        <a:t>mental health</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fontAlgn="b">
                        <a:spcBef>
                          <a:spcPts val="300"/>
                        </a:spcBef>
                      </a:pPr>
                      <a:r>
                        <a:rPr lang="en-US" sz="900" b="1" i="0" u="none" strike="noStrike">
                          <a:solidFill>
                            <a:srgbClr val="000000"/>
                          </a:solidFill>
                          <a:effectLst/>
                          <a:latin typeface="+mn-lt"/>
                        </a:rPr>
                        <a:t>Revamped its brand values</a:t>
                      </a:r>
                      <a:r>
                        <a:rPr lang="en-US" sz="900" b="0" i="0" u="none" strike="noStrike">
                          <a:solidFill>
                            <a:srgbClr val="000000"/>
                          </a:solidFill>
                          <a:effectLst/>
                          <a:latin typeface="+mn-lt"/>
                        </a:rPr>
                        <a:t>, with "</a:t>
                      </a:r>
                      <a:r>
                        <a:rPr lang="en-US" sz="900" b="1" i="0" u="none" strike="noStrike">
                          <a:solidFill>
                            <a:srgbClr val="000000"/>
                          </a:solidFill>
                          <a:effectLst/>
                          <a:latin typeface="+mn-lt"/>
                        </a:rPr>
                        <a:t>People First</a:t>
                      </a:r>
                      <a:r>
                        <a:rPr lang="en-US" sz="900" b="0" i="0" u="none" strike="noStrike">
                          <a:solidFill>
                            <a:srgbClr val="000000"/>
                          </a:solidFill>
                          <a:effectLst/>
                          <a:latin typeface="+mn-lt"/>
                        </a:rPr>
                        <a:t>" at the core</a:t>
                      </a:r>
                    </a:p>
                    <a:p>
                      <a:pPr marL="177800" indent="-177800" algn="l" fontAlgn="b">
                        <a:spcBef>
                          <a:spcPts val="300"/>
                        </a:spcBef>
                      </a:pPr>
                      <a:r>
                        <a:rPr lang="en-US" sz="900" b="1" i="0" u="none" strike="noStrike">
                          <a:solidFill>
                            <a:srgbClr val="000000"/>
                          </a:solidFill>
                          <a:effectLst/>
                          <a:latin typeface="+mn-lt"/>
                        </a:rPr>
                        <a:t>Enhanced </a:t>
                      </a:r>
                      <a:r>
                        <a:rPr lang="en-US" sz="900" b="0" i="0" u="none" strike="noStrike">
                          <a:solidFill>
                            <a:srgbClr val="000000"/>
                          </a:solidFill>
                          <a:effectLst/>
                          <a:latin typeface="+mn-lt"/>
                        </a:rPr>
                        <a:t>its </a:t>
                      </a:r>
                      <a:r>
                        <a:rPr lang="en-US" sz="900" b="1" i="0" u="none" strike="noStrike">
                          <a:solidFill>
                            <a:srgbClr val="000000"/>
                          </a:solidFill>
                          <a:effectLst/>
                          <a:latin typeface="+mn-lt"/>
                        </a:rPr>
                        <a:t>employee benefits package </a:t>
                      </a:r>
                      <a:r>
                        <a:rPr lang="en-US" sz="900" b="0" i="0" u="none" strike="noStrike">
                          <a:solidFill>
                            <a:srgbClr val="000000"/>
                          </a:solidFill>
                          <a:effectLst/>
                          <a:latin typeface="+mn-lt"/>
                        </a:rPr>
                        <a:t>to cover paternity, sick, adoption leave, and enhanced maternity leave to 4 months’ full pay and then 4 months half pay</a:t>
                      </a:r>
                    </a:p>
                    <a:p>
                      <a:pPr marL="177800" indent="-177800" algn="l" fontAlgn="b">
                        <a:spcBef>
                          <a:spcPts val="300"/>
                        </a:spcBef>
                      </a:pPr>
                      <a:r>
                        <a:rPr lang="en-US" sz="900" b="0" i="0" u="none" strike="noStrike">
                          <a:solidFill>
                            <a:srgbClr val="000000"/>
                          </a:solidFill>
                          <a:effectLst/>
                          <a:latin typeface="+mn-lt"/>
                        </a:rPr>
                        <a:t>Rolled out a </a:t>
                      </a:r>
                      <a:r>
                        <a:rPr lang="en-US" sz="900" b="1" i="0" u="none" strike="noStrike">
                          <a:solidFill>
                            <a:srgbClr val="000000"/>
                          </a:solidFill>
                          <a:effectLst/>
                          <a:latin typeface="+mn-lt"/>
                        </a:rPr>
                        <a:t>Leadership Program </a:t>
                      </a:r>
                      <a:r>
                        <a:rPr lang="en-US" sz="900" b="0" i="0" u="none" strike="noStrike">
                          <a:solidFill>
                            <a:srgbClr val="000000"/>
                          </a:solidFill>
                          <a:effectLst/>
                          <a:latin typeface="+mn-lt"/>
                        </a:rPr>
                        <a:t>across the Group</a:t>
                      </a:r>
                    </a:p>
                    <a:p>
                      <a:pPr marL="177800" indent="-177800" algn="l" fontAlgn="b">
                        <a:spcBef>
                          <a:spcPts val="300"/>
                        </a:spcBef>
                      </a:pPr>
                      <a:r>
                        <a:rPr lang="en-US" sz="900" b="0" i="0" u="none" strike="noStrike">
                          <a:solidFill>
                            <a:srgbClr val="000000"/>
                          </a:solidFill>
                          <a:effectLst/>
                          <a:latin typeface="+mn-lt"/>
                        </a:rPr>
                        <a:t>Introduced </a:t>
                      </a:r>
                      <a:r>
                        <a:rPr lang="en-US" sz="900" b="1" i="0" u="none" strike="noStrike">
                          <a:solidFill>
                            <a:srgbClr val="000000"/>
                          </a:solidFill>
                          <a:effectLst/>
                          <a:latin typeface="+mn-lt"/>
                        </a:rPr>
                        <a:t>flexible work arrangements</a:t>
                      </a:r>
                      <a:r>
                        <a:rPr lang="en-US" sz="900" b="0" i="0" u="none" strike="noStrike">
                          <a:solidFill>
                            <a:srgbClr val="000000"/>
                          </a:solidFill>
                          <a:effectLst/>
                          <a:latin typeface="+mn-lt"/>
                        </a:rPr>
                        <a:t> and changed core working hours to help families with childcare responsibilities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extLst>
                  <a:ext uri="{0D108BD9-81ED-4DB2-BD59-A6C34878D82A}">
                    <a16:rowId xmlns:a16="http://schemas.microsoft.com/office/drawing/2014/main" val="2496115540"/>
                  </a:ext>
                </a:extLst>
              </a:tr>
            </a:tbl>
          </a:graphicData>
        </a:graphic>
      </p:graphicFrame>
      <p:sp>
        <p:nvSpPr>
          <p:cNvPr id="2" name="Title 1">
            <a:extLst>
              <a:ext uri="{FF2B5EF4-FFF2-40B4-BE49-F238E27FC236}">
                <a16:creationId xmlns:a16="http://schemas.microsoft.com/office/drawing/2014/main" id="{4DBF8C86-2FD2-4789-9E5D-D066173A80E1}"/>
              </a:ext>
            </a:extLst>
          </p:cNvPr>
          <p:cNvSpPr>
            <a:spLocks noGrp="1"/>
          </p:cNvSpPr>
          <p:nvPr>
            <p:ph type="title"/>
          </p:nvPr>
        </p:nvSpPr>
        <p:spPr/>
        <p:txBody>
          <a:bodyPr vert="horz"/>
          <a:lstStyle/>
          <a:p>
            <a:r>
              <a:rPr lang="en-US" b="1" dirty="0"/>
              <a:t>ESG initiatives – backup | </a:t>
            </a:r>
            <a:r>
              <a:rPr lang="en-US" dirty="0"/>
              <a:t>Target and peer initiatives across key ESG parameters (2/4)</a:t>
            </a:r>
            <a:endParaRPr lang="de-DE" dirty="0"/>
          </a:p>
        </p:txBody>
      </p:sp>
      <p:grpSp>
        <p:nvGrpSpPr>
          <p:cNvPr id="5" name="btfpStatusSticker607167">
            <a:extLst>
              <a:ext uri="{FF2B5EF4-FFF2-40B4-BE49-F238E27FC236}">
                <a16:creationId xmlns:a16="http://schemas.microsoft.com/office/drawing/2014/main" id="{0ED772E7-ACA9-4D49-812F-37DD4429FAC7}"/>
              </a:ext>
            </a:extLst>
          </p:cNvPr>
          <p:cNvGrpSpPr/>
          <p:nvPr>
            <p:custDataLst>
              <p:tags r:id="rId4"/>
            </p:custDataLst>
          </p:nvPr>
        </p:nvGrpSpPr>
        <p:grpSpPr>
          <a:xfrm>
            <a:off x="9629778" y="955344"/>
            <a:ext cx="2232022" cy="235611"/>
            <a:chOff x="-2867773" y="876300"/>
            <a:chExt cx="2232022" cy="235611"/>
          </a:xfrm>
        </p:grpSpPr>
        <p:sp>
          <p:nvSpPr>
            <p:cNvPr id="3" name="btfpStatusStickerText607167">
              <a:extLst>
                <a:ext uri="{FF2B5EF4-FFF2-40B4-BE49-F238E27FC236}">
                  <a16:creationId xmlns:a16="http://schemas.microsoft.com/office/drawing/2014/main" id="{532C95FA-E91B-4AA7-BDDE-AFF1E5948A71}"/>
                </a:ext>
              </a:extLst>
            </p:cNvPr>
            <p:cNvSpPr txBox="1"/>
            <p:nvPr/>
          </p:nvSpPr>
          <p:spPr bwMode="gray">
            <a:xfrm>
              <a:off x="-2867773"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4" name="btfpStatusStickerLine607167">
              <a:extLst>
                <a:ext uri="{FF2B5EF4-FFF2-40B4-BE49-F238E27FC236}">
                  <a16:creationId xmlns:a16="http://schemas.microsoft.com/office/drawing/2014/main" id="{D55B106D-D715-4F55-A7AF-E0E7CD086B50}"/>
                </a:ext>
              </a:extLst>
            </p:cNvPr>
            <p:cNvCxnSpPr>
              <a:cxnSpLocks/>
            </p:cNvCxnSpPr>
            <p:nvPr/>
          </p:nvCxnSpPr>
          <p:spPr bwMode="gray">
            <a:xfrm rot="720000">
              <a:off x="-286777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56" name="btfpRunningAgenda2Level724414">
            <a:extLst>
              <a:ext uri="{FF2B5EF4-FFF2-40B4-BE49-F238E27FC236}">
                <a16:creationId xmlns:a16="http://schemas.microsoft.com/office/drawing/2014/main" id="{F5FC60D0-51A7-4193-8A1F-017DC15369B5}"/>
              </a:ext>
            </a:extLst>
          </p:cNvPr>
          <p:cNvGrpSpPr/>
          <p:nvPr>
            <p:custDataLst>
              <p:tags r:id="rId5"/>
            </p:custDataLst>
          </p:nvPr>
        </p:nvGrpSpPr>
        <p:grpSpPr>
          <a:xfrm>
            <a:off x="-1" y="944429"/>
            <a:ext cx="5265512" cy="257442"/>
            <a:chOff x="-1" y="876300"/>
            <a:chExt cx="5265512" cy="257442"/>
          </a:xfrm>
        </p:grpSpPr>
        <p:sp>
          <p:nvSpPr>
            <p:cNvPr id="57" name="btfpRunningAgenda2LevelBarLeft724414">
              <a:extLst>
                <a:ext uri="{FF2B5EF4-FFF2-40B4-BE49-F238E27FC236}">
                  <a16:creationId xmlns:a16="http://schemas.microsoft.com/office/drawing/2014/main" id="{662CA905-9105-49C4-A669-DA8CF8B0377A}"/>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8" name="btfpRunningAgenda2LevelTextLeft724414">
              <a:extLst>
                <a:ext uri="{FF2B5EF4-FFF2-40B4-BE49-F238E27FC236}">
                  <a16:creationId xmlns:a16="http://schemas.microsoft.com/office/drawing/2014/main" id="{391C8AB2-3C5D-4FD8-AE83-9FE4B9906F30}"/>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59" name="btfpRunningAgenda2LevelBarRight724414">
              <a:extLst>
                <a:ext uri="{FF2B5EF4-FFF2-40B4-BE49-F238E27FC236}">
                  <a16:creationId xmlns:a16="http://schemas.microsoft.com/office/drawing/2014/main" id="{271D294B-7FBF-4A9A-B9B2-0196953F6B55}"/>
                </a:ext>
              </a:extLst>
            </p:cNvPr>
            <p:cNvSpPr/>
            <p:nvPr/>
          </p:nvSpPr>
          <p:spPr bwMode="gray">
            <a:xfrm>
              <a:off x="3023101" y="876300"/>
              <a:ext cx="2196141"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60500 w 1960500"/>
                <a:gd name="connsiteY0" fmla="*/ 0 h 257442"/>
                <a:gd name="connsiteX1" fmla="*/ 1663918 w 1960500"/>
                <a:gd name="connsiteY1" fmla="*/ 257442 h 257442"/>
                <a:gd name="connsiteX2" fmla="*/ 0 w 1960500"/>
                <a:gd name="connsiteY2" fmla="*/ 257442 h 257442"/>
                <a:gd name="connsiteX3" fmla="*/ 54721 w 1960500"/>
                <a:gd name="connsiteY3" fmla="*/ 0 h 257442"/>
                <a:gd name="connsiteX0" fmla="*/ 1960500 w 1960500"/>
                <a:gd name="connsiteY0" fmla="*/ 0 h 257442"/>
                <a:gd name="connsiteX1" fmla="*/ 1905778 w 1960500"/>
                <a:gd name="connsiteY1" fmla="*/ 257442 h 257442"/>
                <a:gd name="connsiteX2" fmla="*/ 0 w 1960500"/>
                <a:gd name="connsiteY2" fmla="*/ 257442 h 257442"/>
                <a:gd name="connsiteX3" fmla="*/ 54721 w 1960500"/>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2128817 w 2128817"/>
                <a:gd name="connsiteY0" fmla="*/ 0 h 257442"/>
                <a:gd name="connsiteX1" fmla="*/ 1905779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6 w 2128817"/>
                <a:gd name="connsiteY1" fmla="*/ 257442 h 257442"/>
                <a:gd name="connsiteX2" fmla="*/ 0 w 2128817"/>
                <a:gd name="connsiteY2" fmla="*/ 257442 h 257442"/>
                <a:gd name="connsiteX3" fmla="*/ 54722 w 2128817"/>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0 w 2128816"/>
                <a:gd name="connsiteY3" fmla="*/ 0 h 257442"/>
                <a:gd name="connsiteX0" fmla="*/ 2306748 w 2306748"/>
                <a:gd name="connsiteY0" fmla="*/ 0 h 257442"/>
                <a:gd name="connsiteX1" fmla="*/ 2074095 w 2306748"/>
                <a:gd name="connsiteY1" fmla="*/ 257442 h 257442"/>
                <a:gd name="connsiteX2" fmla="*/ 0 w 2306748"/>
                <a:gd name="connsiteY2" fmla="*/ 257442 h 257442"/>
                <a:gd name="connsiteX3" fmla="*/ 54720 w 2306748"/>
                <a:gd name="connsiteY3" fmla="*/ 0 h 257442"/>
                <a:gd name="connsiteX0" fmla="*/ 2306748 w 2306748"/>
                <a:gd name="connsiteY0" fmla="*/ 0 h 257442"/>
                <a:gd name="connsiteX1" fmla="*/ 2252027 w 2306748"/>
                <a:gd name="connsiteY1" fmla="*/ 257442 h 257442"/>
                <a:gd name="connsiteX2" fmla="*/ 0 w 2306748"/>
                <a:gd name="connsiteY2" fmla="*/ 257442 h 257442"/>
                <a:gd name="connsiteX3" fmla="*/ 54720 w 2306748"/>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1 w 2306749"/>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2 w 2306749"/>
                <a:gd name="connsiteY3" fmla="*/ 0 h 257442"/>
                <a:gd name="connsiteX0" fmla="*/ 2467050 w 2467050"/>
                <a:gd name="connsiteY0" fmla="*/ 0 h 257442"/>
                <a:gd name="connsiteX1" fmla="*/ 22520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1 w 2467050"/>
                <a:gd name="connsiteY3" fmla="*/ 0 h 257442"/>
                <a:gd name="connsiteX0" fmla="*/ 950801 w 2412328"/>
                <a:gd name="connsiteY0" fmla="*/ 0 h 257442"/>
                <a:gd name="connsiteX1" fmla="*/ 2412328 w 2412328"/>
                <a:gd name="connsiteY1" fmla="*/ 257442 h 257442"/>
                <a:gd name="connsiteX2" fmla="*/ 0 w 2412328"/>
                <a:gd name="connsiteY2" fmla="*/ 257442 h 257442"/>
                <a:gd name="connsiteX3" fmla="*/ 54721 w 241232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051790 w 1064395"/>
                <a:gd name="connsiteY0" fmla="*/ 0 h 257442"/>
                <a:gd name="connsiteX1" fmla="*/ 1064395 w 1064395"/>
                <a:gd name="connsiteY1" fmla="*/ 257442 h 257442"/>
                <a:gd name="connsiteX2" fmla="*/ 0 w 1064395"/>
                <a:gd name="connsiteY2" fmla="*/ 257442 h 257442"/>
                <a:gd name="connsiteX3" fmla="*/ 54721 w 1064395"/>
                <a:gd name="connsiteY3" fmla="*/ 0 h 257442"/>
                <a:gd name="connsiteX0" fmla="*/ 1051790 w 1051790"/>
                <a:gd name="connsiteY0" fmla="*/ 0 h 257442"/>
                <a:gd name="connsiteX1" fmla="*/ 997070 w 1051790"/>
                <a:gd name="connsiteY1" fmla="*/ 257442 h 257442"/>
                <a:gd name="connsiteX2" fmla="*/ 0 w 1051790"/>
                <a:gd name="connsiteY2" fmla="*/ 257442 h 257442"/>
                <a:gd name="connsiteX3" fmla="*/ 54721 w 1051790"/>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0 w 1051789"/>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1 w 1051789"/>
                <a:gd name="connsiteY3" fmla="*/ 0 h 257442"/>
                <a:gd name="connsiteX0" fmla="*/ 782550 w 997069"/>
                <a:gd name="connsiteY0" fmla="*/ 0 h 257442"/>
                <a:gd name="connsiteX1" fmla="*/ 997069 w 997069"/>
                <a:gd name="connsiteY1" fmla="*/ 257442 h 257442"/>
                <a:gd name="connsiteX2" fmla="*/ 0 w 997069"/>
                <a:gd name="connsiteY2" fmla="*/ 257442 h 257442"/>
                <a:gd name="connsiteX3" fmla="*/ 54721 w 997069"/>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1128734 w 1128734"/>
                <a:gd name="connsiteY0" fmla="*/ 0 h 257442"/>
                <a:gd name="connsiteX1" fmla="*/ 905698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54721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306669 w 1306669"/>
                <a:gd name="connsiteY0" fmla="*/ 0 h 257442"/>
                <a:gd name="connsiteX1" fmla="*/ 1074013 w 1306669"/>
                <a:gd name="connsiteY1" fmla="*/ 257442 h 257442"/>
                <a:gd name="connsiteX2" fmla="*/ 0 w 1306669"/>
                <a:gd name="connsiteY2" fmla="*/ 257442 h 257442"/>
                <a:gd name="connsiteX3" fmla="*/ 54722 w 1306669"/>
                <a:gd name="connsiteY3" fmla="*/ 0 h 257442"/>
                <a:gd name="connsiteX0" fmla="*/ 1306669 w 1306669"/>
                <a:gd name="connsiteY0" fmla="*/ 0 h 257442"/>
                <a:gd name="connsiteX1" fmla="*/ 1251948 w 1306669"/>
                <a:gd name="connsiteY1" fmla="*/ 257442 h 257442"/>
                <a:gd name="connsiteX2" fmla="*/ 0 w 1306669"/>
                <a:gd name="connsiteY2" fmla="*/ 257442 h 257442"/>
                <a:gd name="connsiteX3" fmla="*/ 54722 w 1306669"/>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0 w 1306668"/>
                <a:gd name="connsiteY3" fmla="*/ 0 h 257442"/>
                <a:gd name="connsiteX0" fmla="*/ 1567956 w 1567956"/>
                <a:gd name="connsiteY0" fmla="*/ 0 h 257442"/>
                <a:gd name="connsiteX1" fmla="*/ 1251947 w 1567956"/>
                <a:gd name="connsiteY1" fmla="*/ 257442 h 257442"/>
                <a:gd name="connsiteX2" fmla="*/ 0 w 1567956"/>
                <a:gd name="connsiteY2" fmla="*/ 257442 h 257442"/>
                <a:gd name="connsiteX3" fmla="*/ 54720 w 1567956"/>
                <a:gd name="connsiteY3" fmla="*/ 0 h 257442"/>
                <a:gd name="connsiteX0" fmla="*/ 1567956 w 1567956"/>
                <a:gd name="connsiteY0" fmla="*/ 0 h 257442"/>
                <a:gd name="connsiteX1" fmla="*/ 1513235 w 1567956"/>
                <a:gd name="connsiteY1" fmla="*/ 257442 h 257442"/>
                <a:gd name="connsiteX2" fmla="*/ 0 w 1567956"/>
                <a:gd name="connsiteY2" fmla="*/ 257442 h 257442"/>
                <a:gd name="connsiteX3" fmla="*/ 54720 w 1567956"/>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2 w 1567957"/>
                <a:gd name="connsiteY3" fmla="*/ 0 h 257442"/>
                <a:gd name="connsiteX0" fmla="*/ 1753906 w 1753906"/>
                <a:gd name="connsiteY0" fmla="*/ 0 h 257442"/>
                <a:gd name="connsiteX1" fmla="*/ 1513236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1 w 1753906"/>
                <a:gd name="connsiteY3" fmla="*/ 0 h 257442"/>
                <a:gd name="connsiteX0" fmla="*/ 2015195 w 2015195"/>
                <a:gd name="connsiteY0" fmla="*/ 0 h 257442"/>
                <a:gd name="connsiteX1" fmla="*/ 169918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175495 w 2175495"/>
                <a:gd name="connsiteY0" fmla="*/ 0 h 257442"/>
                <a:gd name="connsiteX1" fmla="*/ 19604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454418 w 2454418"/>
                <a:gd name="connsiteY0" fmla="*/ 0 h 257442"/>
                <a:gd name="connsiteX1" fmla="*/ 2120774 w 2454418"/>
                <a:gd name="connsiteY1" fmla="*/ 257442 h 257442"/>
                <a:gd name="connsiteX2" fmla="*/ 0 w 2454418"/>
                <a:gd name="connsiteY2" fmla="*/ 257442 h 257442"/>
                <a:gd name="connsiteX3" fmla="*/ 54721 w 2454418"/>
                <a:gd name="connsiteY3" fmla="*/ 0 h 257442"/>
                <a:gd name="connsiteX0" fmla="*/ 2454418 w 2454418"/>
                <a:gd name="connsiteY0" fmla="*/ 0 h 257442"/>
                <a:gd name="connsiteX1" fmla="*/ 2399696 w 2454418"/>
                <a:gd name="connsiteY1" fmla="*/ 257442 h 257442"/>
                <a:gd name="connsiteX2" fmla="*/ 0 w 2454418"/>
                <a:gd name="connsiteY2" fmla="*/ 257442 h 257442"/>
                <a:gd name="connsiteX3" fmla="*/ 54721 w 2454418"/>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622734 w 2622734"/>
                <a:gd name="connsiteY0" fmla="*/ 0 h 257442"/>
                <a:gd name="connsiteX1" fmla="*/ 2399697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1 w 2622734"/>
                <a:gd name="connsiteY3" fmla="*/ 0 h 257442"/>
                <a:gd name="connsiteX0" fmla="*/ 2783033 w 2783033"/>
                <a:gd name="connsiteY0" fmla="*/ 0 h 257442"/>
                <a:gd name="connsiteX1" fmla="*/ 25680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934771 w 2728312"/>
                <a:gd name="connsiteY0" fmla="*/ 0 h 257442"/>
                <a:gd name="connsiteX1" fmla="*/ 2728312 w 2728312"/>
                <a:gd name="connsiteY1" fmla="*/ 257442 h 257442"/>
                <a:gd name="connsiteX2" fmla="*/ 0 w 2728312"/>
                <a:gd name="connsiteY2" fmla="*/ 257442 h 257442"/>
                <a:gd name="connsiteX3" fmla="*/ 54721 w 2728312"/>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54721 w 934771"/>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1259987 w 1259987"/>
                <a:gd name="connsiteY0" fmla="*/ 0 h 257442"/>
                <a:gd name="connsiteX1" fmla="*/ 880049 w 1259987"/>
                <a:gd name="connsiteY1" fmla="*/ 257442 h 257442"/>
                <a:gd name="connsiteX2" fmla="*/ 0 w 1259987"/>
                <a:gd name="connsiteY2" fmla="*/ 257442 h 257442"/>
                <a:gd name="connsiteX3" fmla="*/ 54720 w 1259987"/>
                <a:gd name="connsiteY3" fmla="*/ 0 h 257442"/>
                <a:gd name="connsiteX0" fmla="*/ 1259987 w 1259987"/>
                <a:gd name="connsiteY0" fmla="*/ 0 h 257442"/>
                <a:gd name="connsiteX1" fmla="*/ 1205266 w 1259987"/>
                <a:gd name="connsiteY1" fmla="*/ 257442 h 257442"/>
                <a:gd name="connsiteX2" fmla="*/ 0 w 1259987"/>
                <a:gd name="connsiteY2" fmla="*/ 257442 h 257442"/>
                <a:gd name="connsiteX3" fmla="*/ 54720 w 1259987"/>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437921 w 1437921"/>
                <a:gd name="connsiteY0" fmla="*/ 0 h 257442"/>
                <a:gd name="connsiteX1" fmla="*/ 1205267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910808 w 1910808"/>
                <a:gd name="connsiteY0" fmla="*/ 0 h 257442"/>
                <a:gd name="connsiteX1" fmla="*/ 1543500 w 1910808"/>
                <a:gd name="connsiteY1" fmla="*/ 257442 h 257442"/>
                <a:gd name="connsiteX2" fmla="*/ 0 w 1910808"/>
                <a:gd name="connsiteY2" fmla="*/ 257442 h 257442"/>
                <a:gd name="connsiteX3" fmla="*/ 54721 w 1910808"/>
                <a:gd name="connsiteY3" fmla="*/ 0 h 257442"/>
                <a:gd name="connsiteX0" fmla="*/ 1910808 w 1910808"/>
                <a:gd name="connsiteY0" fmla="*/ 0 h 257442"/>
                <a:gd name="connsiteX1" fmla="*/ 1856086 w 1910808"/>
                <a:gd name="connsiteY1" fmla="*/ 257442 h 257442"/>
                <a:gd name="connsiteX2" fmla="*/ 0 w 1910808"/>
                <a:gd name="connsiteY2" fmla="*/ 257442 h 257442"/>
                <a:gd name="connsiteX3" fmla="*/ 54721 w 1910808"/>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883476 w 1856087"/>
                <a:gd name="connsiteY0" fmla="*/ 0 h 257442"/>
                <a:gd name="connsiteX1" fmla="*/ 1856087 w 1856087"/>
                <a:gd name="connsiteY1" fmla="*/ 257442 h 257442"/>
                <a:gd name="connsiteX2" fmla="*/ 0 w 1856087"/>
                <a:gd name="connsiteY2" fmla="*/ 257442 h 257442"/>
                <a:gd name="connsiteX3" fmla="*/ 54722 w 1856087"/>
                <a:gd name="connsiteY3" fmla="*/ 0 h 257442"/>
                <a:gd name="connsiteX0" fmla="*/ 883476 w 883476"/>
                <a:gd name="connsiteY0" fmla="*/ 0 h 257442"/>
                <a:gd name="connsiteX1" fmla="*/ 828755 w 883476"/>
                <a:gd name="connsiteY1" fmla="*/ 257442 h 257442"/>
                <a:gd name="connsiteX2" fmla="*/ 0 w 883476"/>
                <a:gd name="connsiteY2" fmla="*/ 257442 h 257442"/>
                <a:gd name="connsiteX3" fmla="*/ 54722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54721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54721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305065 w 1305065"/>
                <a:gd name="connsiteY0" fmla="*/ 0 h 257442"/>
                <a:gd name="connsiteX1" fmla="*/ 997069 w 1305065"/>
                <a:gd name="connsiteY1" fmla="*/ 257442 h 257442"/>
                <a:gd name="connsiteX2" fmla="*/ 0 w 1305065"/>
                <a:gd name="connsiteY2" fmla="*/ 257442 h 257442"/>
                <a:gd name="connsiteX3" fmla="*/ 54722 w 1305065"/>
                <a:gd name="connsiteY3" fmla="*/ 0 h 257442"/>
                <a:gd name="connsiteX0" fmla="*/ 1305065 w 1305065"/>
                <a:gd name="connsiteY0" fmla="*/ 0 h 257442"/>
                <a:gd name="connsiteX1" fmla="*/ 1250344 w 1305065"/>
                <a:gd name="connsiteY1" fmla="*/ 257442 h 257442"/>
                <a:gd name="connsiteX2" fmla="*/ 0 w 1305065"/>
                <a:gd name="connsiteY2" fmla="*/ 257442 h 257442"/>
                <a:gd name="connsiteX3" fmla="*/ 54722 w 1305065"/>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1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0 w 1305064"/>
                <a:gd name="connsiteY3" fmla="*/ 0 h 257442"/>
                <a:gd name="connsiteX0" fmla="*/ 1574368 w 1574368"/>
                <a:gd name="connsiteY0" fmla="*/ 0 h 257442"/>
                <a:gd name="connsiteX1" fmla="*/ 1250343 w 1574368"/>
                <a:gd name="connsiteY1" fmla="*/ 257442 h 257442"/>
                <a:gd name="connsiteX2" fmla="*/ 0 w 1574368"/>
                <a:gd name="connsiteY2" fmla="*/ 257442 h 257442"/>
                <a:gd name="connsiteX3" fmla="*/ 54720 w 1574368"/>
                <a:gd name="connsiteY3" fmla="*/ 0 h 257442"/>
                <a:gd name="connsiteX0" fmla="*/ 1574368 w 1574368"/>
                <a:gd name="connsiteY0" fmla="*/ 0 h 257442"/>
                <a:gd name="connsiteX1" fmla="*/ 1519647 w 1574368"/>
                <a:gd name="connsiteY1" fmla="*/ 257442 h 257442"/>
                <a:gd name="connsiteX2" fmla="*/ 0 w 1574368"/>
                <a:gd name="connsiteY2" fmla="*/ 257442 h 257442"/>
                <a:gd name="connsiteX3" fmla="*/ 54720 w 1574368"/>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1 w 1574369"/>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2 w 1574369"/>
                <a:gd name="connsiteY3" fmla="*/ 0 h 257442"/>
                <a:gd name="connsiteX0" fmla="*/ 1827644 w 1827644"/>
                <a:gd name="connsiteY0" fmla="*/ 0 h 257442"/>
                <a:gd name="connsiteX1" fmla="*/ 1519648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1 w 1827644"/>
                <a:gd name="connsiteY3" fmla="*/ 0 h 257442"/>
                <a:gd name="connsiteX0" fmla="*/ 1987944 w 1987944"/>
                <a:gd name="connsiteY0" fmla="*/ 0 h 257442"/>
                <a:gd name="connsiteX1" fmla="*/ 1772922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2148244 w 2148244"/>
                <a:gd name="connsiteY0" fmla="*/ 0 h 257442"/>
                <a:gd name="connsiteX1" fmla="*/ 19332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308544 w 2308544"/>
                <a:gd name="connsiteY0" fmla="*/ 0 h 257442"/>
                <a:gd name="connsiteX1" fmla="*/ 20935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196142 w 2253823"/>
                <a:gd name="connsiteY0" fmla="*/ 0 h 257442"/>
                <a:gd name="connsiteX1" fmla="*/ 2253823 w 2253823"/>
                <a:gd name="connsiteY1" fmla="*/ 257442 h 257442"/>
                <a:gd name="connsiteX2" fmla="*/ 0 w 2253823"/>
                <a:gd name="connsiteY2" fmla="*/ 257442 h 257442"/>
                <a:gd name="connsiteX3" fmla="*/ 54721 w 2253823"/>
                <a:gd name="connsiteY3" fmla="*/ 0 h 257442"/>
                <a:gd name="connsiteX0" fmla="*/ 2196142 w 2196142"/>
                <a:gd name="connsiteY0" fmla="*/ 0 h 257442"/>
                <a:gd name="connsiteX1" fmla="*/ 2141422 w 2196142"/>
                <a:gd name="connsiteY1" fmla="*/ 257442 h 257442"/>
                <a:gd name="connsiteX2" fmla="*/ 0 w 2196142"/>
                <a:gd name="connsiteY2" fmla="*/ 257442 h 257442"/>
                <a:gd name="connsiteX3" fmla="*/ 54721 w 2196142"/>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0 w 2196141"/>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1 w 2196141"/>
                <a:gd name="connsiteY3" fmla="*/ 0 h 257442"/>
              </a:gdLst>
              <a:ahLst/>
              <a:cxnLst>
                <a:cxn ang="0">
                  <a:pos x="connsiteX0" y="connsiteY0"/>
                </a:cxn>
                <a:cxn ang="0">
                  <a:pos x="connsiteX1" y="connsiteY1"/>
                </a:cxn>
                <a:cxn ang="0">
                  <a:pos x="connsiteX2" y="connsiteY2"/>
                </a:cxn>
                <a:cxn ang="0">
                  <a:pos x="connsiteX3" y="connsiteY3"/>
                </a:cxn>
              </a:cxnLst>
              <a:rect l="l" t="t" r="r" b="b"/>
              <a:pathLst>
                <a:path w="2196141" h="257442">
                  <a:moveTo>
                    <a:pt x="2196141" y="0"/>
                  </a:moveTo>
                  <a:lnTo>
                    <a:pt x="2141421"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0" name="btfpRunningAgenda2LevelTextRight724414">
              <a:extLst>
                <a:ext uri="{FF2B5EF4-FFF2-40B4-BE49-F238E27FC236}">
                  <a16:creationId xmlns:a16="http://schemas.microsoft.com/office/drawing/2014/main" id="{7231A6E2-E70B-47E9-A322-B3D110D66F51}"/>
                </a:ext>
              </a:extLst>
            </p:cNvPr>
            <p:cNvSpPr txBox="1"/>
            <p:nvPr/>
          </p:nvSpPr>
          <p:spPr bwMode="gray">
            <a:xfrm>
              <a:off x="3023101" y="876300"/>
              <a:ext cx="224241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Initiatives</a:t>
              </a:r>
            </a:p>
          </p:txBody>
        </p:sp>
      </p:grpSp>
      <p:grpSp>
        <p:nvGrpSpPr>
          <p:cNvPr id="51" name="btfpIcon631882">
            <a:extLst>
              <a:ext uri="{FF2B5EF4-FFF2-40B4-BE49-F238E27FC236}">
                <a16:creationId xmlns:a16="http://schemas.microsoft.com/office/drawing/2014/main" id="{687C786B-7F04-47D5-90C0-76CF3BD11F43}"/>
              </a:ext>
            </a:extLst>
          </p:cNvPr>
          <p:cNvGrpSpPr>
            <a:grpSpLocks noChangeAspect="1"/>
          </p:cNvGrpSpPr>
          <p:nvPr>
            <p:custDataLst>
              <p:tags r:id="rId6"/>
            </p:custDataLst>
          </p:nvPr>
        </p:nvGrpSpPr>
        <p:grpSpPr>
          <a:xfrm>
            <a:off x="705235" y="4718068"/>
            <a:ext cx="540544" cy="540544"/>
            <a:chOff x="6385754" y="2902126"/>
            <a:chExt cx="540548" cy="540544"/>
          </a:xfrm>
        </p:grpSpPr>
        <p:sp>
          <p:nvSpPr>
            <p:cNvPr id="52" name="btfpIconCircle631882">
              <a:extLst>
                <a:ext uri="{FF2B5EF4-FFF2-40B4-BE49-F238E27FC236}">
                  <a16:creationId xmlns:a16="http://schemas.microsoft.com/office/drawing/2014/main" id="{11B419AD-4C3B-4F55-ABF2-3DA12A5A0A6D}"/>
                </a:ext>
              </a:extLst>
            </p:cNvPr>
            <p:cNvSpPr>
              <a:spLocks/>
            </p:cNvSpPr>
            <p:nvPr/>
          </p:nvSpPr>
          <p:spPr bwMode="gray">
            <a:xfrm>
              <a:off x="6385758"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3" name="btfpIconLines631882">
              <a:extLst>
                <a:ext uri="{FF2B5EF4-FFF2-40B4-BE49-F238E27FC236}">
                  <a16:creationId xmlns:a16="http://schemas.microsoft.com/office/drawing/2014/main" id="{2660C448-50B9-4DE7-93CD-4287D8D04F28}"/>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6385754" y="2902126"/>
              <a:ext cx="540544" cy="540544"/>
            </a:xfrm>
            <a:prstGeom prst="rect">
              <a:avLst/>
            </a:prstGeom>
          </p:spPr>
        </p:pic>
      </p:grpSp>
      <p:grpSp>
        <p:nvGrpSpPr>
          <p:cNvPr id="70" name="btfpIcon841600">
            <a:extLst>
              <a:ext uri="{FF2B5EF4-FFF2-40B4-BE49-F238E27FC236}">
                <a16:creationId xmlns:a16="http://schemas.microsoft.com/office/drawing/2014/main" id="{248F0EE5-B5D8-41A5-99E5-7087563CDC2E}"/>
              </a:ext>
            </a:extLst>
          </p:cNvPr>
          <p:cNvGrpSpPr>
            <a:grpSpLocks noChangeAspect="1"/>
          </p:cNvGrpSpPr>
          <p:nvPr>
            <p:custDataLst>
              <p:tags r:id="rId7"/>
            </p:custDataLst>
          </p:nvPr>
        </p:nvGrpSpPr>
        <p:grpSpPr>
          <a:xfrm>
            <a:off x="705235" y="2003967"/>
            <a:ext cx="540544" cy="540544"/>
            <a:chOff x="-1580011" y="12191898"/>
            <a:chExt cx="540544" cy="540544"/>
          </a:xfrm>
        </p:grpSpPr>
        <p:sp>
          <p:nvSpPr>
            <p:cNvPr id="71" name="btfpIconCircle841600">
              <a:extLst>
                <a:ext uri="{FF2B5EF4-FFF2-40B4-BE49-F238E27FC236}">
                  <a16:creationId xmlns:a16="http://schemas.microsoft.com/office/drawing/2014/main" id="{DD8A8B6D-6EC8-4885-919E-8F6800FBC68E}"/>
                </a:ext>
              </a:extLst>
            </p:cNvPr>
            <p:cNvSpPr>
              <a:spLocks/>
            </p:cNvSpPr>
            <p:nvPr/>
          </p:nvSpPr>
          <p:spPr bwMode="gray">
            <a:xfrm>
              <a:off x="-1580011" y="1219189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72" name="btfpIconLines841600">
              <a:extLst>
                <a:ext uri="{FF2B5EF4-FFF2-40B4-BE49-F238E27FC236}">
                  <a16:creationId xmlns:a16="http://schemas.microsoft.com/office/drawing/2014/main" id="{DC7A9D4F-8186-47E2-B9B5-CB628B94E811}"/>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1580011" y="12191898"/>
              <a:ext cx="540544" cy="540544"/>
            </a:xfrm>
            <a:prstGeom prst="rect">
              <a:avLst/>
            </a:prstGeom>
          </p:spPr>
        </p:pic>
      </p:grpSp>
      <p:sp>
        <p:nvSpPr>
          <p:cNvPr id="55" name="Rectangle 54">
            <a:extLst>
              <a:ext uri="{FF2B5EF4-FFF2-40B4-BE49-F238E27FC236}">
                <a16:creationId xmlns:a16="http://schemas.microsoft.com/office/drawing/2014/main" id="{8633E6D9-E20C-4845-AED8-CC85470690B4}"/>
              </a:ext>
            </a:extLst>
          </p:cNvPr>
          <p:cNvSpPr/>
          <p:nvPr/>
        </p:nvSpPr>
        <p:spPr bwMode="gray">
          <a:xfrm>
            <a:off x="1880209" y="1268413"/>
            <a:ext cx="2320148" cy="5135880"/>
          </a:xfrm>
          <a:prstGeom prst="rect">
            <a:avLst/>
          </a:prstGeom>
          <a:noFill/>
          <a:ln w="12700">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nvGrpSpPr>
          <p:cNvPr id="61" name="Group 60">
            <a:extLst>
              <a:ext uri="{FF2B5EF4-FFF2-40B4-BE49-F238E27FC236}">
                <a16:creationId xmlns:a16="http://schemas.microsoft.com/office/drawing/2014/main" id="{E89545B4-F596-493D-A787-0C377414EE5A}"/>
              </a:ext>
            </a:extLst>
          </p:cNvPr>
          <p:cNvGrpSpPr/>
          <p:nvPr/>
        </p:nvGrpSpPr>
        <p:grpSpPr>
          <a:xfrm>
            <a:off x="6454278" y="955842"/>
            <a:ext cx="2613582" cy="246221"/>
            <a:chOff x="9272201" y="6115120"/>
            <a:chExt cx="2613582" cy="246221"/>
          </a:xfrm>
          <a:noFill/>
        </p:grpSpPr>
        <p:sp>
          <p:nvSpPr>
            <p:cNvPr id="63" name="Rectangle 62">
              <a:extLst>
                <a:ext uri="{FF2B5EF4-FFF2-40B4-BE49-F238E27FC236}">
                  <a16:creationId xmlns:a16="http://schemas.microsoft.com/office/drawing/2014/main" id="{06409291-26C8-4964-8BE3-ED9BA861A1B6}"/>
                </a:ext>
              </a:extLst>
            </p:cNvPr>
            <p:cNvSpPr/>
            <p:nvPr/>
          </p:nvSpPr>
          <p:spPr bwMode="gray">
            <a:xfrm>
              <a:off x="9272201" y="6122762"/>
              <a:ext cx="2569837" cy="220740"/>
            </a:xfrm>
            <a:prstGeom prst="rect">
              <a:avLst/>
            </a:prstGeom>
            <a:grp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9" name="Rectangle 68">
              <a:extLst>
                <a:ext uri="{FF2B5EF4-FFF2-40B4-BE49-F238E27FC236}">
                  <a16:creationId xmlns:a16="http://schemas.microsoft.com/office/drawing/2014/main" id="{694EBB75-A919-4D31-ADF3-C7EA1E48DDF6}"/>
                </a:ext>
              </a:extLst>
            </p:cNvPr>
            <p:cNvSpPr/>
            <p:nvPr/>
          </p:nvSpPr>
          <p:spPr bwMode="gray">
            <a:xfrm>
              <a:off x="9359028" y="6168707"/>
              <a:ext cx="220003" cy="131836"/>
            </a:xfrm>
            <a:prstGeom prst="rect">
              <a:avLst/>
            </a:prstGeom>
            <a:solidFill>
              <a:srgbClr val="FFC2C2"/>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73" name="Rectangle 72">
              <a:extLst>
                <a:ext uri="{FF2B5EF4-FFF2-40B4-BE49-F238E27FC236}">
                  <a16:creationId xmlns:a16="http://schemas.microsoft.com/office/drawing/2014/main" id="{479A0DB5-1F90-4F53-AEC7-8BA2F0303B6E}"/>
                </a:ext>
              </a:extLst>
            </p:cNvPr>
            <p:cNvSpPr/>
            <p:nvPr/>
          </p:nvSpPr>
          <p:spPr>
            <a:xfrm>
              <a:off x="9549341" y="6115120"/>
              <a:ext cx="636713" cy="246221"/>
            </a:xfrm>
            <a:prstGeom prst="rect">
              <a:avLst/>
            </a:prstGeom>
            <a:grpFill/>
          </p:spPr>
          <p:txBody>
            <a:bodyPr wrap="none">
              <a:spAutoFit/>
            </a:bodyPr>
            <a:lstStyle/>
            <a:p>
              <a:pPr marL="0" indent="0">
                <a:buNone/>
              </a:pPr>
              <a:r>
                <a:rPr lang="en-US" sz="1000">
                  <a:solidFill>
                    <a:srgbClr val="000000"/>
                  </a:solidFill>
                </a:rPr>
                <a:t>Lagging</a:t>
              </a:r>
              <a:endParaRPr lang="en-US"/>
            </a:p>
          </p:txBody>
        </p:sp>
        <p:sp>
          <p:nvSpPr>
            <p:cNvPr id="74" name="Rectangle 73">
              <a:extLst>
                <a:ext uri="{FF2B5EF4-FFF2-40B4-BE49-F238E27FC236}">
                  <a16:creationId xmlns:a16="http://schemas.microsoft.com/office/drawing/2014/main" id="{5D45AB05-5657-4E2D-9AA0-A1E447C79ED5}"/>
                </a:ext>
              </a:extLst>
            </p:cNvPr>
            <p:cNvSpPr/>
            <p:nvPr/>
          </p:nvSpPr>
          <p:spPr bwMode="gray">
            <a:xfrm>
              <a:off x="10254935" y="6168707"/>
              <a:ext cx="220003" cy="131836"/>
            </a:xfrm>
            <a:prstGeom prst="rect">
              <a:avLst/>
            </a:prstGeom>
            <a:solidFill>
              <a:srgbClr val="FAEEC3"/>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75" name="Rectangle 74">
              <a:extLst>
                <a:ext uri="{FF2B5EF4-FFF2-40B4-BE49-F238E27FC236}">
                  <a16:creationId xmlns:a16="http://schemas.microsoft.com/office/drawing/2014/main" id="{A6BBC382-37C7-4146-9224-8202DA1FD591}"/>
                </a:ext>
              </a:extLst>
            </p:cNvPr>
            <p:cNvSpPr/>
            <p:nvPr/>
          </p:nvSpPr>
          <p:spPr>
            <a:xfrm>
              <a:off x="10445248" y="6115120"/>
              <a:ext cx="524503" cy="246221"/>
            </a:xfrm>
            <a:prstGeom prst="rect">
              <a:avLst/>
            </a:prstGeom>
            <a:grpFill/>
          </p:spPr>
          <p:txBody>
            <a:bodyPr wrap="none">
              <a:spAutoFit/>
            </a:bodyPr>
            <a:lstStyle/>
            <a:p>
              <a:pPr marL="0" indent="0">
                <a:buNone/>
              </a:pPr>
              <a:r>
                <a:rPr lang="en-US" sz="1000">
                  <a:solidFill>
                    <a:srgbClr val="000000"/>
                  </a:solidFill>
                </a:rPr>
                <a:t>At par</a:t>
              </a:r>
              <a:endParaRPr lang="en-US"/>
            </a:p>
          </p:txBody>
        </p:sp>
        <p:sp>
          <p:nvSpPr>
            <p:cNvPr id="76" name="Rectangle 75">
              <a:extLst>
                <a:ext uri="{FF2B5EF4-FFF2-40B4-BE49-F238E27FC236}">
                  <a16:creationId xmlns:a16="http://schemas.microsoft.com/office/drawing/2014/main" id="{8A848A67-D334-41D2-890A-FF35CAC87D93}"/>
                </a:ext>
              </a:extLst>
            </p:cNvPr>
            <p:cNvSpPr/>
            <p:nvPr/>
          </p:nvSpPr>
          <p:spPr bwMode="gray">
            <a:xfrm>
              <a:off x="11058757" y="6168707"/>
              <a:ext cx="220003" cy="131836"/>
            </a:xfrm>
            <a:prstGeom prst="rect">
              <a:avLst/>
            </a:prstGeom>
            <a:solidFill>
              <a:srgbClr val="EBF1DE"/>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77" name="Rectangle 76">
              <a:extLst>
                <a:ext uri="{FF2B5EF4-FFF2-40B4-BE49-F238E27FC236}">
                  <a16:creationId xmlns:a16="http://schemas.microsoft.com/office/drawing/2014/main" id="{3244C2A1-776A-41B9-85B8-CA87510BBB7E}"/>
                </a:ext>
              </a:extLst>
            </p:cNvPr>
            <p:cNvSpPr/>
            <p:nvPr/>
          </p:nvSpPr>
          <p:spPr>
            <a:xfrm>
              <a:off x="11249070" y="6115120"/>
              <a:ext cx="636713" cy="246221"/>
            </a:xfrm>
            <a:prstGeom prst="rect">
              <a:avLst/>
            </a:prstGeom>
            <a:grpFill/>
          </p:spPr>
          <p:txBody>
            <a:bodyPr wrap="none">
              <a:spAutoFit/>
            </a:bodyPr>
            <a:lstStyle/>
            <a:p>
              <a:pPr marL="0" indent="0">
                <a:buNone/>
              </a:pPr>
              <a:r>
                <a:rPr lang="en-US" sz="1000">
                  <a:solidFill>
                    <a:srgbClr val="000000"/>
                  </a:solidFill>
                </a:rPr>
                <a:t>Leading</a:t>
              </a:r>
              <a:endParaRPr lang="en-US"/>
            </a:p>
          </p:txBody>
        </p:sp>
      </p:grpSp>
    </p:spTree>
    <p:custDataLst>
      <p:tags r:id="rId1"/>
    </p:custDataLst>
    <p:extLst>
      <p:ext uri="{BB962C8B-B14F-4D97-AF65-F5344CB8AC3E}">
        <p14:creationId xmlns:p14="http://schemas.microsoft.com/office/powerpoint/2010/main" val="1730741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E7EDF356-955A-42B3-B76F-6D82752D320F}"/>
              </a:ext>
            </a:extLst>
          </p:cNvPr>
          <p:cNvGraphicFramePr>
            <a:graphicFrameLocks noChangeAspect="1"/>
          </p:cNvGraphicFramePr>
          <p:nvPr>
            <p:custDataLst>
              <p:tags r:id="rId2"/>
            </p:custDataLst>
            <p:extLst>
              <p:ext uri="{D42A27DB-BD31-4B8C-83A1-F6EECF244321}">
                <p14:modId xmlns:p14="http://schemas.microsoft.com/office/powerpoint/2010/main" val="2240558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484" imgH="486" progId="TCLayout.ActiveDocument.1">
                  <p:embed/>
                </p:oleObj>
              </mc:Choice>
              <mc:Fallback>
                <p:oleObj name="think-cell Slide" r:id="rId10" imgW="484" imgH="486" progId="TCLayout.ActiveDocument.1">
                  <p:embed/>
                  <p:pic>
                    <p:nvPicPr>
                      <p:cNvPr id="19" name="think-cell data - do not delete" hidden="1">
                        <a:extLst>
                          <a:ext uri="{FF2B5EF4-FFF2-40B4-BE49-F238E27FC236}">
                            <a16:creationId xmlns:a16="http://schemas.microsoft.com/office/drawing/2014/main" id="{E7EDF356-955A-42B3-B76F-6D82752D320F}"/>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grpSp>
        <p:nvGrpSpPr>
          <p:cNvPr id="17" name="btfpColumnIndicatorGroup2">
            <a:extLst>
              <a:ext uri="{FF2B5EF4-FFF2-40B4-BE49-F238E27FC236}">
                <a16:creationId xmlns:a16="http://schemas.microsoft.com/office/drawing/2014/main" id="{F3E095D8-33E2-4A85-82E7-DBB2DF542668}"/>
              </a:ext>
            </a:extLst>
          </p:cNvPr>
          <p:cNvGrpSpPr/>
          <p:nvPr/>
        </p:nvGrpSpPr>
        <p:grpSpPr>
          <a:xfrm>
            <a:off x="0" y="6926580"/>
            <a:ext cx="12192000" cy="137160"/>
            <a:chOff x="0" y="6926580"/>
            <a:chExt cx="12192000" cy="137160"/>
          </a:xfrm>
        </p:grpSpPr>
        <p:sp>
          <p:nvSpPr>
            <p:cNvPr id="15" name="btfpColumnGapBlocker273632">
              <a:extLst>
                <a:ext uri="{FF2B5EF4-FFF2-40B4-BE49-F238E27FC236}">
                  <a16:creationId xmlns:a16="http://schemas.microsoft.com/office/drawing/2014/main" id="{6362E27D-7D90-4BC1-8C09-1DC9FAF2EEB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3" name="btfpColumnGapBlocker282753">
              <a:extLst>
                <a:ext uri="{FF2B5EF4-FFF2-40B4-BE49-F238E27FC236}">
                  <a16:creationId xmlns:a16="http://schemas.microsoft.com/office/drawing/2014/main" id="{6C8AF98F-139C-4CBF-8453-1666D8064143}"/>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805625">
              <a:extLst>
                <a:ext uri="{FF2B5EF4-FFF2-40B4-BE49-F238E27FC236}">
                  <a16:creationId xmlns:a16="http://schemas.microsoft.com/office/drawing/2014/main" id="{2A136013-0C8E-46E5-A2E2-C99602ADA300}"/>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617059">
              <a:extLst>
                <a:ext uri="{FF2B5EF4-FFF2-40B4-BE49-F238E27FC236}">
                  <a16:creationId xmlns:a16="http://schemas.microsoft.com/office/drawing/2014/main" id="{D507E34E-F898-43EE-81C4-0B69C2D944AC}"/>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6" name="btfpColumnIndicatorGroup1">
            <a:extLst>
              <a:ext uri="{FF2B5EF4-FFF2-40B4-BE49-F238E27FC236}">
                <a16:creationId xmlns:a16="http://schemas.microsoft.com/office/drawing/2014/main" id="{DEEAF474-A0D8-4F88-8978-9B5A8658FA2D}"/>
              </a:ext>
            </a:extLst>
          </p:cNvPr>
          <p:cNvGrpSpPr/>
          <p:nvPr/>
        </p:nvGrpSpPr>
        <p:grpSpPr>
          <a:xfrm>
            <a:off x="0" y="-205740"/>
            <a:ext cx="12192000" cy="137160"/>
            <a:chOff x="0" y="-205740"/>
            <a:chExt cx="12192000" cy="137160"/>
          </a:xfrm>
        </p:grpSpPr>
        <p:sp>
          <p:nvSpPr>
            <p:cNvPr id="14" name="btfpColumnGapBlocker942154">
              <a:extLst>
                <a:ext uri="{FF2B5EF4-FFF2-40B4-BE49-F238E27FC236}">
                  <a16:creationId xmlns:a16="http://schemas.microsoft.com/office/drawing/2014/main" id="{133E4D1A-2AC4-4132-B3E2-F16A155669A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288705">
              <a:extLst>
                <a:ext uri="{FF2B5EF4-FFF2-40B4-BE49-F238E27FC236}">
                  <a16:creationId xmlns:a16="http://schemas.microsoft.com/office/drawing/2014/main" id="{88DF6EE1-5B66-4140-9FE5-03DDAD6A066E}"/>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673598">
              <a:extLst>
                <a:ext uri="{FF2B5EF4-FFF2-40B4-BE49-F238E27FC236}">
                  <a16:creationId xmlns:a16="http://schemas.microsoft.com/office/drawing/2014/main" id="{6486E8FF-CBED-4B7F-8A84-EE8E3948B4A6}"/>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548997">
              <a:extLst>
                <a:ext uri="{FF2B5EF4-FFF2-40B4-BE49-F238E27FC236}">
                  <a16:creationId xmlns:a16="http://schemas.microsoft.com/office/drawing/2014/main" id="{042D1451-05EB-42EE-8425-3A5FCD57F5F1}"/>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8" name="btfpTable694143">
            <a:extLst>
              <a:ext uri="{FF2B5EF4-FFF2-40B4-BE49-F238E27FC236}">
                <a16:creationId xmlns:a16="http://schemas.microsoft.com/office/drawing/2014/main" id="{CE32572F-1859-46BA-88C8-5E960A6A468D}"/>
              </a:ext>
            </a:extLst>
          </p:cNvPr>
          <p:cNvGraphicFramePr>
            <a:graphicFrameLocks noGrp="1"/>
          </p:cNvGraphicFramePr>
          <p:nvPr>
            <p:custDataLst>
              <p:tags r:id="rId3"/>
            </p:custDataLst>
            <p:extLst>
              <p:ext uri="{D42A27DB-BD31-4B8C-83A1-F6EECF244321}">
                <p14:modId xmlns:p14="http://schemas.microsoft.com/office/powerpoint/2010/main" val="3426396089"/>
              </p:ext>
            </p:extLst>
          </p:nvPr>
        </p:nvGraphicFramePr>
        <p:xfrm>
          <a:off x="334961" y="1280529"/>
          <a:ext cx="11522072" cy="4652354"/>
        </p:xfrm>
        <a:graphic>
          <a:graphicData uri="http://schemas.openxmlformats.org/drawingml/2006/table">
            <a:tbl>
              <a:tblPr firstRow="1" firstCol="1">
                <a:tableStyleId>{3B4B98B0-60AC-42C2-AFA5-B58CD77FA1E5}</a:tableStyleId>
              </a:tblPr>
              <a:tblGrid>
                <a:gridCol w="674393">
                  <a:extLst>
                    <a:ext uri="{9D8B030D-6E8A-4147-A177-3AD203B41FA5}">
                      <a16:colId xmlns:a16="http://schemas.microsoft.com/office/drawing/2014/main" val="2096964525"/>
                    </a:ext>
                  </a:extLst>
                </a:gridCol>
                <a:gridCol w="554525">
                  <a:extLst>
                    <a:ext uri="{9D8B030D-6E8A-4147-A177-3AD203B41FA5}">
                      <a16:colId xmlns:a16="http://schemas.microsoft.com/office/drawing/2014/main" val="831717623"/>
                    </a:ext>
                  </a:extLst>
                </a:gridCol>
                <a:gridCol w="264476">
                  <a:extLst>
                    <a:ext uri="{9D8B030D-6E8A-4147-A177-3AD203B41FA5}">
                      <a16:colId xmlns:a16="http://schemas.microsoft.com/office/drawing/2014/main" val="1735069918"/>
                    </a:ext>
                  </a:extLst>
                </a:gridCol>
                <a:gridCol w="60608">
                  <a:extLst>
                    <a:ext uri="{9D8B030D-6E8A-4147-A177-3AD203B41FA5}">
                      <a16:colId xmlns:a16="http://schemas.microsoft.com/office/drawing/2014/main" val="1298940888"/>
                    </a:ext>
                  </a:extLst>
                </a:gridCol>
                <a:gridCol w="1993614">
                  <a:extLst>
                    <a:ext uri="{9D8B030D-6E8A-4147-A177-3AD203B41FA5}">
                      <a16:colId xmlns:a16="http://schemas.microsoft.com/office/drawing/2014/main" val="1277320213"/>
                    </a:ext>
                  </a:extLst>
                </a:gridCol>
                <a:gridCol w="1993614">
                  <a:extLst>
                    <a:ext uri="{9D8B030D-6E8A-4147-A177-3AD203B41FA5}">
                      <a16:colId xmlns:a16="http://schemas.microsoft.com/office/drawing/2014/main" val="2822370563"/>
                    </a:ext>
                  </a:extLst>
                </a:gridCol>
                <a:gridCol w="1993614">
                  <a:extLst>
                    <a:ext uri="{9D8B030D-6E8A-4147-A177-3AD203B41FA5}">
                      <a16:colId xmlns:a16="http://schemas.microsoft.com/office/drawing/2014/main" val="1244475520"/>
                    </a:ext>
                  </a:extLst>
                </a:gridCol>
                <a:gridCol w="1993614">
                  <a:extLst>
                    <a:ext uri="{9D8B030D-6E8A-4147-A177-3AD203B41FA5}">
                      <a16:colId xmlns:a16="http://schemas.microsoft.com/office/drawing/2014/main" val="4230624076"/>
                    </a:ext>
                  </a:extLst>
                </a:gridCol>
                <a:gridCol w="1993614">
                  <a:extLst>
                    <a:ext uri="{9D8B030D-6E8A-4147-A177-3AD203B41FA5}">
                      <a16:colId xmlns:a16="http://schemas.microsoft.com/office/drawing/2014/main" val="2589883314"/>
                    </a:ext>
                  </a:extLst>
                </a:gridCol>
              </a:tblGrid>
              <a:tr h="255008">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spcBef>
                          <a:spcPts val="0"/>
                        </a:spcBef>
                        <a:buNone/>
                      </a:pPr>
                      <a:r>
                        <a:rPr lang="en-US" sz="1200" noProof="0">
                          <a:solidFill>
                            <a:srgbClr val="C00000"/>
                          </a:solidFill>
                          <a:latin typeface="+mn-lt"/>
                        </a:rPr>
                        <a:t>Target</a:t>
                      </a:r>
                    </a:p>
                  </a:txBody>
                  <a:tcPr anchor="b">
                    <a:lnL>
                      <a:noFill/>
                    </a:lnL>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0"/>
                        </a:spcBef>
                        <a:buNone/>
                      </a:pPr>
                      <a:r>
                        <a:rPr lang="en-US" sz="1200" noProof="0">
                          <a:latin typeface="+mn-lt"/>
                        </a:rPr>
                        <a:t>Peer 1</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0"/>
                        </a:spcBef>
                        <a:buNone/>
                      </a:pPr>
                      <a:r>
                        <a:rPr lang="en-US" sz="1200" noProof="0">
                          <a:latin typeface="+mn-lt"/>
                        </a:rPr>
                        <a:t>Peer 2</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200" b="1" kern="1200" noProof="0">
                          <a:solidFill>
                            <a:schemeClr val="tx1"/>
                          </a:solidFill>
                          <a:latin typeface="+mn-lt"/>
                          <a:ea typeface="+mn-ea"/>
                          <a:cs typeface="+mn-cs"/>
                        </a:rPr>
                        <a:t>Peer 3</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200" b="1" kern="1200" noProof="0">
                          <a:solidFill>
                            <a:schemeClr val="tx1"/>
                          </a:solidFill>
                          <a:latin typeface="+mn-lt"/>
                          <a:ea typeface="+mn-ea"/>
                          <a:cs typeface="+mn-cs"/>
                        </a:rPr>
                        <a:t>Peer 4</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896118"/>
                  </a:ext>
                </a:extLst>
              </a:tr>
              <a:tr h="2284214">
                <a:tc gridSpan="2">
                  <a:txBody>
                    <a:bodyPr/>
                    <a:lstStyle/>
                    <a:p>
                      <a:pPr marL="0" indent="0" algn="ctr">
                        <a:spcBef>
                          <a:spcPts val="600"/>
                        </a:spcBef>
                        <a:buNone/>
                      </a:pPr>
                      <a:r>
                        <a:rPr lang="en-US" sz="1200" b="1" kern="1200" noProof="0">
                          <a:solidFill>
                            <a:srgbClr val="973B74"/>
                          </a:solidFill>
                          <a:latin typeface="+mn-lt"/>
                          <a:ea typeface="+mn-ea"/>
                          <a:cs typeface="+mn-cs"/>
                        </a:rPr>
                        <a:t>Diversity &amp; inclusion</a:t>
                      </a:r>
                      <a:endParaRPr lang="en-US" sz="1200" noProof="0">
                        <a:solidFill>
                          <a:srgbClr val="973B74"/>
                        </a:solidFill>
                        <a:latin typeface="+mn-lt"/>
                      </a:endParaRP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973B74"/>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7800" indent="-177800" algn="l">
                        <a:spcBef>
                          <a:spcPts val="300"/>
                        </a:spcBef>
                      </a:pPr>
                      <a:r>
                        <a:rPr lang="en-US" sz="900" b="0">
                          <a:latin typeface="+mn-lt"/>
                        </a:rPr>
                        <a:t>Supports associations such as </a:t>
                      </a:r>
                      <a:r>
                        <a:rPr lang="en-US" sz="900" b="1">
                          <a:latin typeface="+mn-lt"/>
                        </a:rPr>
                        <a:t>Code First Girls</a:t>
                      </a:r>
                      <a:r>
                        <a:rPr lang="en-US" sz="900" b="1" baseline="30000">
                          <a:latin typeface="+mn-lt"/>
                        </a:rPr>
                        <a:t>2</a:t>
                      </a:r>
                      <a:r>
                        <a:rPr lang="en-US" sz="900" b="1">
                          <a:latin typeface="+mn-lt"/>
                        </a:rPr>
                        <a:t> </a:t>
                      </a:r>
                      <a:r>
                        <a:rPr lang="en-US" sz="900" b="0">
                          <a:latin typeface="+mn-lt"/>
                        </a:rPr>
                        <a:t>to promote training and employment for women in the IT sector</a:t>
                      </a:r>
                    </a:p>
                    <a:p>
                      <a:pPr marL="177800" indent="-177800" algn="l">
                        <a:spcBef>
                          <a:spcPts val="300"/>
                        </a:spcBef>
                      </a:pPr>
                      <a:r>
                        <a:rPr lang="en-US" sz="900" b="0">
                          <a:latin typeface="+mn-lt"/>
                        </a:rPr>
                        <a:t>Has </a:t>
                      </a:r>
                      <a:r>
                        <a:rPr lang="en-US" sz="900" b="1">
                          <a:latin typeface="+mn-lt"/>
                        </a:rPr>
                        <a:t>~35% female representation in leadership roles </a:t>
                      </a:r>
                      <a:r>
                        <a:rPr lang="en-US" sz="900" b="0">
                          <a:latin typeface="+mn-lt"/>
                        </a:rPr>
                        <a:t>and ~40% female representation on the Board</a:t>
                      </a:r>
                      <a:endParaRPr lang="en-US" sz="900" b="1">
                        <a:latin typeface="+mn-lt"/>
                      </a:endParaRPr>
                    </a:p>
                    <a:p>
                      <a:pPr marL="177800" indent="-177800" algn="l">
                        <a:spcBef>
                          <a:spcPts val="300"/>
                        </a:spcBef>
                      </a:pPr>
                      <a:r>
                        <a:rPr lang="en-US" sz="900" b="0">
                          <a:latin typeface="+mn-lt"/>
                        </a:rPr>
                        <a:t>Has an annual budget of more than €40,000 devoted to </a:t>
                      </a:r>
                      <a:r>
                        <a:rPr lang="en-US" sz="900" b="1">
                          <a:latin typeface="+mn-lt"/>
                        </a:rPr>
                        <a:t>customized workstations for differently-abled </a:t>
                      </a:r>
                      <a:r>
                        <a:rPr lang="en-US" sz="900" b="0">
                          <a:latin typeface="+mn-lt"/>
                        </a:rPr>
                        <a:t>employees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fontAlgn="b">
                        <a:spcBef>
                          <a:spcPts val="300"/>
                        </a:spcBef>
                      </a:pPr>
                      <a:r>
                        <a:rPr lang="en-US" sz="900" b="1" i="0" u="none" strike="noStrike">
                          <a:solidFill>
                            <a:srgbClr val="000000"/>
                          </a:solidFill>
                          <a:effectLst/>
                          <a:latin typeface="+mn-lt"/>
                        </a:rPr>
                        <a:t>Achieved 4</a:t>
                      </a:r>
                      <a:r>
                        <a:rPr lang="en-US" sz="900" b="1" i="0" u="none" strike="noStrike" baseline="30000">
                          <a:solidFill>
                            <a:srgbClr val="000000"/>
                          </a:solidFill>
                          <a:effectLst/>
                          <a:latin typeface="+mn-lt"/>
                        </a:rPr>
                        <a:t>th</a:t>
                      </a:r>
                      <a:r>
                        <a:rPr lang="en-US" sz="900" b="1" i="0" u="none" strike="noStrike">
                          <a:solidFill>
                            <a:srgbClr val="000000"/>
                          </a:solidFill>
                          <a:effectLst/>
                          <a:latin typeface="+mn-lt"/>
                        </a:rPr>
                        <a:t> consecutive perfect score (100)</a:t>
                      </a:r>
                      <a:r>
                        <a:rPr lang="en-US" sz="900" b="0" i="0" u="none" strike="noStrike">
                          <a:solidFill>
                            <a:srgbClr val="000000"/>
                          </a:solidFill>
                          <a:effectLst/>
                          <a:latin typeface="+mn-lt"/>
                        </a:rPr>
                        <a:t> on the Human Rights Campaign’s</a:t>
                      </a:r>
                      <a:r>
                        <a:rPr lang="en-US" sz="900" b="1" i="0" u="none" strike="noStrike">
                          <a:solidFill>
                            <a:srgbClr val="000000"/>
                          </a:solidFill>
                          <a:effectLst/>
                          <a:latin typeface="+mn-lt"/>
                        </a:rPr>
                        <a:t> Corporate Equality Index (2021) </a:t>
                      </a:r>
                    </a:p>
                    <a:p>
                      <a:pPr marL="177800" indent="-177800" algn="l" fontAlgn="b">
                        <a:spcBef>
                          <a:spcPts val="300"/>
                        </a:spcBef>
                      </a:pPr>
                      <a:r>
                        <a:rPr lang="en-US" sz="900" b="0" i="0" u="none" strike="noStrike">
                          <a:solidFill>
                            <a:srgbClr val="000000"/>
                          </a:solidFill>
                          <a:effectLst/>
                          <a:latin typeface="+mn-lt"/>
                        </a:rPr>
                        <a:t>Named a </a:t>
                      </a:r>
                      <a:r>
                        <a:rPr lang="en-US" sz="900" b="1" i="0" u="none" strike="noStrike">
                          <a:solidFill>
                            <a:srgbClr val="000000"/>
                          </a:solidFill>
                          <a:effectLst/>
                          <a:latin typeface="+mn-lt"/>
                        </a:rPr>
                        <a:t>Best Place to Work for LGBTQ Equality </a:t>
                      </a:r>
                      <a:r>
                        <a:rPr lang="en-US" sz="900" b="0" i="0" u="none" strike="noStrike">
                          <a:solidFill>
                            <a:srgbClr val="000000"/>
                          </a:solidFill>
                          <a:effectLst/>
                          <a:latin typeface="+mn-lt"/>
                        </a:rPr>
                        <a:t>for the 3</a:t>
                      </a:r>
                      <a:r>
                        <a:rPr lang="en-US" sz="900" b="0" i="0" u="none" strike="noStrike" baseline="30000">
                          <a:solidFill>
                            <a:srgbClr val="000000"/>
                          </a:solidFill>
                          <a:effectLst/>
                          <a:latin typeface="+mn-lt"/>
                        </a:rPr>
                        <a:t>rd</a:t>
                      </a:r>
                      <a:r>
                        <a:rPr lang="en-US" sz="900" b="0" i="0" u="none" strike="noStrike">
                          <a:solidFill>
                            <a:srgbClr val="000000"/>
                          </a:solidFill>
                          <a:effectLst/>
                          <a:latin typeface="+mn-lt"/>
                        </a:rPr>
                        <a:t> consecutive year (2021)</a:t>
                      </a:r>
                    </a:p>
                    <a:p>
                      <a:pPr marL="177800" indent="-177800" algn="l" fontAlgn="b">
                        <a:spcBef>
                          <a:spcPts val="300"/>
                        </a:spcBef>
                      </a:pPr>
                      <a:r>
                        <a:rPr lang="en-US" sz="900" b="0" i="0" u="none" strike="noStrike">
                          <a:solidFill>
                            <a:srgbClr val="000000"/>
                          </a:solidFill>
                          <a:effectLst/>
                          <a:latin typeface="+mn-lt"/>
                        </a:rPr>
                        <a:t>Seeks to increase the pool of </a:t>
                      </a:r>
                      <a:r>
                        <a:rPr lang="en-US" sz="900" b="1" i="0" u="none" strike="noStrike">
                          <a:solidFill>
                            <a:srgbClr val="000000"/>
                          </a:solidFill>
                          <a:effectLst/>
                          <a:latin typeface="+mn-lt"/>
                        </a:rPr>
                        <a:t>diverse suppliers </a:t>
                      </a:r>
                      <a:r>
                        <a:rPr lang="en-US" sz="900" b="0" i="0" u="none" strike="noStrike">
                          <a:solidFill>
                            <a:srgbClr val="000000"/>
                          </a:solidFill>
                          <a:effectLst/>
                          <a:latin typeface="+mn-lt"/>
                        </a:rPr>
                        <a:t>(such as Women, Military/Veteran, Minority and LGBT-Owned businesses)</a:t>
                      </a:r>
                    </a:p>
                    <a:p>
                      <a:pPr marL="177800" indent="-177800" algn="l" fontAlgn="b">
                        <a:spcBef>
                          <a:spcPts val="300"/>
                        </a:spcBef>
                      </a:pPr>
                      <a:r>
                        <a:rPr lang="en-US" sz="900" b="1" i="0" u="none" strike="noStrike">
                          <a:solidFill>
                            <a:srgbClr val="000000"/>
                          </a:solidFill>
                          <a:effectLst/>
                          <a:latin typeface="+mn-lt"/>
                        </a:rPr>
                        <a:t>9 Resource Groups </a:t>
                      </a:r>
                      <a:r>
                        <a:rPr lang="en-US" sz="900" b="0" i="0" u="none" strike="noStrike">
                          <a:solidFill>
                            <a:srgbClr val="000000"/>
                          </a:solidFill>
                          <a:effectLst/>
                          <a:latin typeface="+mn-lt"/>
                        </a:rPr>
                        <a:t>to</a:t>
                      </a:r>
                      <a:r>
                        <a:rPr lang="en-US" sz="900" b="1" i="0" u="none" strike="noStrike">
                          <a:solidFill>
                            <a:srgbClr val="000000"/>
                          </a:solidFill>
                          <a:effectLst/>
                          <a:latin typeface="+mn-lt"/>
                        </a:rPr>
                        <a:t> </a:t>
                      </a:r>
                      <a:r>
                        <a:rPr lang="en-US" sz="900" b="0" i="0" u="none" strike="noStrike">
                          <a:solidFill>
                            <a:srgbClr val="000000"/>
                          </a:solidFill>
                          <a:effectLst/>
                          <a:latin typeface="+mn-lt"/>
                        </a:rPr>
                        <a:t>further diversity &amp; inclusion</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indent="-177800" algn="l" fontAlgn="b">
                        <a:spcBef>
                          <a:spcPts val="300"/>
                        </a:spcBef>
                      </a:pPr>
                      <a:r>
                        <a:rPr lang="en-US" sz="900" b="0" i="0" u="none" strike="noStrike">
                          <a:solidFill>
                            <a:srgbClr val="000000"/>
                          </a:solidFill>
                          <a:effectLst/>
                          <a:latin typeface="+mn-lt"/>
                        </a:rPr>
                        <a:t>Signatory of the </a:t>
                      </a:r>
                      <a:r>
                        <a:rPr lang="en-US" sz="900" b="1" i="0" u="none" strike="noStrike">
                          <a:solidFill>
                            <a:srgbClr val="000000"/>
                          </a:solidFill>
                          <a:effectLst/>
                          <a:latin typeface="+mn-lt"/>
                        </a:rPr>
                        <a:t>Diversity Charter</a:t>
                      </a:r>
                      <a:r>
                        <a:rPr lang="en-US" sz="900" b="1" i="0" u="none" strike="noStrike" baseline="30000">
                          <a:solidFill>
                            <a:srgbClr val="000000"/>
                          </a:solidFill>
                          <a:effectLst/>
                          <a:latin typeface="+mn-lt"/>
                        </a:rPr>
                        <a:t>1</a:t>
                      </a:r>
                      <a:r>
                        <a:rPr lang="en-US" sz="900" b="0" i="0" u="none" strike="noStrike">
                          <a:solidFill>
                            <a:srgbClr val="000000"/>
                          </a:solidFill>
                          <a:effectLst/>
                          <a:latin typeface="+mn-lt"/>
                        </a:rPr>
                        <a:t>, committed to creating a non-discriminatory working environment</a:t>
                      </a:r>
                    </a:p>
                    <a:p>
                      <a:pPr marL="177800" indent="-177800" algn="l" fontAlgn="b">
                        <a:spcBef>
                          <a:spcPts val="300"/>
                        </a:spcBef>
                      </a:pPr>
                      <a:r>
                        <a:rPr lang="en-US" sz="900" b="0" i="0" u="none" strike="noStrike">
                          <a:solidFill>
                            <a:srgbClr val="000000"/>
                          </a:solidFill>
                          <a:effectLst/>
                          <a:latin typeface="+mn-lt"/>
                        </a:rPr>
                        <a:t>Organized a </a:t>
                      </a:r>
                      <a:r>
                        <a:rPr lang="en-US" sz="900" b="1" i="0" u="none" strike="noStrike">
                          <a:solidFill>
                            <a:srgbClr val="000000"/>
                          </a:solidFill>
                          <a:effectLst/>
                          <a:latin typeface="+mn-lt"/>
                        </a:rPr>
                        <a:t>three-day conference </a:t>
                      </a:r>
                      <a:r>
                        <a:rPr lang="en-US" sz="900" b="0" i="0" u="none" strike="noStrike">
                          <a:solidFill>
                            <a:srgbClr val="000000"/>
                          </a:solidFill>
                          <a:effectLst/>
                          <a:latin typeface="+mn-lt"/>
                        </a:rPr>
                        <a:t>in 2021 with 35+ sessions on diversity </a:t>
                      </a:r>
                    </a:p>
                    <a:p>
                      <a:pPr marL="177800" indent="-177800" algn="l" fontAlgn="b">
                        <a:spcBef>
                          <a:spcPts val="300"/>
                        </a:spcBef>
                      </a:pPr>
                      <a:r>
                        <a:rPr lang="en-US" sz="900" b="0" i="0" u="none" strike="noStrike">
                          <a:solidFill>
                            <a:srgbClr val="000000"/>
                          </a:solidFill>
                          <a:effectLst/>
                          <a:latin typeface="+mn-lt"/>
                        </a:rPr>
                        <a:t>Launched an </a:t>
                      </a:r>
                      <a:r>
                        <a:rPr lang="en-US" sz="900" b="1" i="0" u="none" strike="noStrike">
                          <a:solidFill>
                            <a:srgbClr val="000000"/>
                          </a:solidFill>
                          <a:effectLst/>
                          <a:latin typeface="+mn-lt"/>
                        </a:rPr>
                        <a:t>LGBTIQ+ initiative</a:t>
                      </a:r>
                      <a:r>
                        <a:rPr lang="en-US" sz="900" b="0" i="0" u="none" strike="noStrike">
                          <a:solidFill>
                            <a:srgbClr val="000000"/>
                          </a:solidFill>
                          <a:effectLst/>
                          <a:latin typeface="+mn-lt"/>
                        </a:rPr>
                        <a:t>, “ABC”</a:t>
                      </a:r>
                    </a:p>
                    <a:p>
                      <a:pPr marL="177800" indent="-177800" algn="l" fontAlgn="b">
                        <a:spcBef>
                          <a:spcPts val="300"/>
                        </a:spcBef>
                      </a:pPr>
                      <a:r>
                        <a:rPr lang="en-US" sz="900" b="1" i="0" u="none" strike="noStrike">
                          <a:solidFill>
                            <a:srgbClr val="000000"/>
                          </a:solidFill>
                          <a:effectLst/>
                          <a:latin typeface="+mn-lt"/>
                        </a:rPr>
                        <a:t>Launched </a:t>
                      </a:r>
                      <a:r>
                        <a:rPr lang="en-US" sz="900" b="0" i="0" u="none" strike="noStrike">
                          <a:solidFill>
                            <a:srgbClr val="000000"/>
                          </a:solidFill>
                          <a:effectLst/>
                          <a:latin typeface="+mn-lt"/>
                        </a:rPr>
                        <a:t>an </a:t>
                      </a:r>
                      <a:r>
                        <a:rPr lang="en-US" sz="900" b="1" i="0" u="none" strike="noStrike">
                          <a:solidFill>
                            <a:srgbClr val="000000"/>
                          </a:solidFill>
                          <a:effectLst/>
                          <a:latin typeface="+mn-lt"/>
                        </a:rPr>
                        <a:t>internal podcast series </a:t>
                      </a:r>
                      <a:r>
                        <a:rPr lang="en-US" sz="900" b="0" i="0" u="none" strike="noStrike">
                          <a:solidFill>
                            <a:srgbClr val="000000"/>
                          </a:solidFill>
                          <a:effectLst/>
                          <a:latin typeface="+mn-lt"/>
                        </a:rPr>
                        <a:t>featuring interviews on </a:t>
                      </a:r>
                      <a:r>
                        <a:rPr lang="en-US" sz="900" b="1" i="0" u="none" strike="noStrike">
                          <a:solidFill>
                            <a:srgbClr val="000000"/>
                          </a:solidFill>
                          <a:effectLst/>
                          <a:latin typeface="+mn-lt"/>
                        </a:rPr>
                        <a:t>diversity issues</a:t>
                      </a:r>
                      <a:r>
                        <a:rPr lang="en-US" sz="900" b="0" i="0" u="none" strike="noStrike">
                          <a:solidFill>
                            <a:srgbClr val="000000"/>
                          </a:solidFill>
                          <a:effectLst/>
                          <a:latin typeface="+mn-lt"/>
                        </a:rPr>
                        <a:t>, developed independently by the </a:t>
                      </a:r>
                      <a:r>
                        <a:rPr lang="en-US" sz="900" b="1" i="0" u="none" strike="noStrike">
                          <a:solidFill>
                            <a:srgbClr val="000000"/>
                          </a:solidFill>
                          <a:effectLst/>
                          <a:latin typeface="+mn-lt"/>
                        </a:rPr>
                        <a:t>“Women explore” program</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indent="-177800" algn="l" fontAlgn="b">
                        <a:spcBef>
                          <a:spcPts val="300"/>
                        </a:spcBef>
                      </a:pPr>
                      <a:r>
                        <a:rPr lang="en-US" sz="900" b="0" i="0" u="none" strike="noStrike">
                          <a:solidFill>
                            <a:srgbClr val="000000"/>
                          </a:solidFill>
                          <a:effectLst/>
                          <a:latin typeface="+mn-lt"/>
                        </a:rPr>
                        <a:t>Partnered with </a:t>
                      </a:r>
                      <a:r>
                        <a:rPr lang="en-US" sz="900" b="1" i="0" u="none" strike="noStrike">
                          <a:solidFill>
                            <a:srgbClr val="000000"/>
                          </a:solidFill>
                          <a:effectLst/>
                          <a:latin typeface="+mn-lt"/>
                        </a:rPr>
                        <a:t>XYZ </a:t>
                      </a:r>
                      <a:r>
                        <a:rPr lang="en-US" sz="900" b="0" i="0" u="none" strike="noStrike">
                          <a:solidFill>
                            <a:srgbClr val="000000"/>
                          </a:solidFill>
                          <a:effectLst/>
                          <a:latin typeface="+mn-lt"/>
                        </a:rPr>
                        <a:t>to </a:t>
                      </a:r>
                      <a:r>
                        <a:rPr lang="en-US" sz="900" b="1" i="0" u="none" strike="noStrike">
                          <a:solidFill>
                            <a:srgbClr val="000000"/>
                          </a:solidFill>
                          <a:effectLst/>
                          <a:latin typeface="+mn-lt"/>
                        </a:rPr>
                        <a:t>provide opportunities </a:t>
                      </a:r>
                      <a:r>
                        <a:rPr lang="en-US" sz="900" b="0" i="0" u="none" strike="noStrike">
                          <a:solidFill>
                            <a:srgbClr val="000000"/>
                          </a:solidFill>
                          <a:effectLst/>
                          <a:latin typeface="+mn-lt"/>
                        </a:rPr>
                        <a:t>to </a:t>
                      </a:r>
                      <a:r>
                        <a:rPr lang="en-US" sz="900" b="1" i="0" u="none" strike="noStrike">
                          <a:solidFill>
                            <a:srgbClr val="000000"/>
                          </a:solidFill>
                          <a:effectLst/>
                          <a:latin typeface="+mn-lt"/>
                        </a:rPr>
                        <a:t>disadvantaged women </a:t>
                      </a:r>
                      <a:r>
                        <a:rPr lang="en-US" sz="900" b="0" i="0" u="none" strike="noStrike">
                          <a:solidFill>
                            <a:srgbClr val="000000"/>
                          </a:solidFill>
                          <a:effectLst/>
                          <a:latin typeface="+mn-lt"/>
                        </a:rPr>
                        <a:t>in the digital tech space</a:t>
                      </a:r>
                    </a:p>
                    <a:p>
                      <a:pPr marL="177800" marR="0" lvl="0" indent="-177800" algn="l" defTabSz="711200" rtl="0" eaLnBrk="1" fontAlgn="b" latinLnBrk="0" hangingPunct="1">
                        <a:lnSpc>
                          <a:spcPct val="100000"/>
                        </a:lnSpc>
                        <a:spcBef>
                          <a:spcPts val="300"/>
                        </a:spcBef>
                        <a:spcAft>
                          <a:spcPts val="0"/>
                        </a:spcAft>
                        <a:buClrTx/>
                        <a:buSzTx/>
                        <a:buFontTx/>
                        <a:buChar char="•"/>
                        <a:tabLst/>
                        <a:defRPr/>
                      </a:pPr>
                      <a:r>
                        <a:rPr lang="en-US" sz="900" b="0" i="0" u="none" strike="noStrike">
                          <a:solidFill>
                            <a:srgbClr val="000000"/>
                          </a:solidFill>
                          <a:effectLst/>
                          <a:latin typeface="+mn-lt"/>
                        </a:rPr>
                        <a:t>Hosts </a:t>
                      </a:r>
                      <a:r>
                        <a:rPr lang="en-US" sz="900" b="1" i="0" u="none" strike="noStrike">
                          <a:solidFill>
                            <a:srgbClr val="000000"/>
                          </a:solidFill>
                          <a:effectLst/>
                          <a:latin typeface="+mn-lt"/>
                        </a:rPr>
                        <a:t>workshops, </a:t>
                      </a:r>
                      <a:r>
                        <a:rPr lang="en-US" sz="900" b="0" i="0" u="none" strike="noStrike">
                          <a:solidFill>
                            <a:srgbClr val="000000"/>
                          </a:solidFill>
                          <a:effectLst/>
                          <a:latin typeface="+mn-lt"/>
                        </a:rPr>
                        <a:t>as part of France Digitale's network for </a:t>
                      </a:r>
                      <a:r>
                        <a:rPr lang="en-US" sz="900" b="1" i="0" u="none" strike="noStrike">
                          <a:solidFill>
                            <a:srgbClr val="000000"/>
                          </a:solidFill>
                          <a:effectLst/>
                          <a:latin typeface="+mn-lt"/>
                        </a:rPr>
                        <a:t>women </a:t>
                      </a:r>
                      <a:r>
                        <a:rPr lang="en-US" sz="900" b="0" i="0" u="none" strike="noStrike">
                          <a:solidFill>
                            <a:srgbClr val="000000"/>
                          </a:solidFill>
                          <a:effectLst/>
                          <a:latin typeface="+mn-lt"/>
                        </a:rPr>
                        <a:t>and </a:t>
                      </a:r>
                      <a:r>
                        <a:rPr lang="en-US" sz="900" b="1" i="0" u="none" strike="noStrike">
                          <a:solidFill>
                            <a:srgbClr val="000000"/>
                          </a:solidFill>
                          <a:effectLst/>
                          <a:latin typeface="+mn-lt"/>
                        </a:rPr>
                        <a:t>minorities </a:t>
                      </a:r>
                      <a:r>
                        <a:rPr lang="en-US" sz="900" b="0" i="0" u="none" strike="noStrike">
                          <a:solidFill>
                            <a:srgbClr val="000000"/>
                          </a:solidFill>
                          <a:effectLst/>
                          <a:latin typeface="+mn-lt"/>
                        </a:rPr>
                        <a:t>to </a:t>
                      </a:r>
                      <a:r>
                        <a:rPr lang="en-US" sz="900" b="1" i="0" u="none" strike="noStrike">
                          <a:solidFill>
                            <a:srgbClr val="000000"/>
                          </a:solidFill>
                          <a:effectLst/>
                          <a:latin typeface="+mn-lt"/>
                        </a:rPr>
                        <a:t>discuss opportunities</a:t>
                      </a:r>
                      <a:endParaRPr lang="en-US" sz="900" b="0" i="0" u="none" strike="noStrike">
                        <a:solidFill>
                          <a:srgbClr val="000000"/>
                        </a:solidFill>
                        <a:effectLst/>
                        <a:latin typeface="+mn-lt"/>
                      </a:endParaRPr>
                    </a:p>
                    <a:p>
                      <a:pPr marL="177800" indent="-177800" algn="l" fontAlgn="b">
                        <a:spcBef>
                          <a:spcPts val="300"/>
                        </a:spcBef>
                      </a:pPr>
                      <a:r>
                        <a:rPr lang="en-US" sz="900" b="0" i="0" u="none" strike="noStrike">
                          <a:solidFill>
                            <a:srgbClr val="000000"/>
                          </a:solidFill>
                          <a:effectLst/>
                          <a:latin typeface="+mn-lt"/>
                        </a:rPr>
                        <a:t>Implemented a </a:t>
                      </a:r>
                      <a:r>
                        <a:rPr lang="en-US" sz="900" b="1" i="0" u="none" strike="noStrike">
                          <a:solidFill>
                            <a:srgbClr val="000000"/>
                          </a:solidFill>
                          <a:effectLst/>
                          <a:latin typeface="+mn-lt"/>
                        </a:rPr>
                        <a:t>Referral Bonus </a:t>
                      </a:r>
                      <a:r>
                        <a:rPr lang="en-US" sz="900" b="0" i="0" u="none" strike="noStrike">
                          <a:solidFill>
                            <a:srgbClr val="000000"/>
                          </a:solidFill>
                          <a:effectLst/>
                          <a:latin typeface="+mn-lt"/>
                        </a:rPr>
                        <a:t>program </a:t>
                      </a:r>
                      <a:r>
                        <a:rPr lang="en-US" sz="900" b="1" i="0" u="none" strike="noStrike">
                          <a:solidFill>
                            <a:srgbClr val="000000"/>
                          </a:solidFill>
                          <a:effectLst/>
                          <a:latin typeface="+mn-lt"/>
                        </a:rPr>
                        <a:t>targeted at recruiting more women</a:t>
                      </a:r>
                      <a:endParaRPr lang="en-US" sz="900" b="0" i="0" u="none" strike="noStrike">
                        <a:solidFill>
                          <a:srgbClr val="000000"/>
                        </a:solidFill>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marR="0" lvl="0" indent="-177800" algn="l" defTabSz="711200" rtl="0" eaLnBrk="1" fontAlgn="b" latinLnBrk="0" hangingPunct="1">
                        <a:lnSpc>
                          <a:spcPct val="100000"/>
                        </a:lnSpc>
                        <a:spcBef>
                          <a:spcPts val="300"/>
                        </a:spcBef>
                        <a:spcAft>
                          <a:spcPts val="0"/>
                        </a:spcAft>
                        <a:buClrTx/>
                        <a:buSzTx/>
                        <a:buFontTx/>
                        <a:buChar char="•"/>
                        <a:tabLst/>
                        <a:defRPr/>
                      </a:pPr>
                      <a:r>
                        <a:rPr lang="en-US" sz="900" b="1" i="0" u="none" strike="noStrike">
                          <a:solidFill>
                            <a:srgbClr val="000000"/>
                          </a:solidFill>
                          <a:effectLst/>
                          <a:latin typeface="+mn-lt"/>
                        </a:rPr>
                        <a:t>Published </a:t>
                      </a:r>
                      <a:r>
                        <a:rPr lang="en-US" sz="900" b="0" i="0" u="none" strike="noStrike">
                          <a:solidFill>
                            <a:srgbClr val="000000"/>
                          </a:solidFill>
                          <a:effectLst/>
                          <a:latin typeface="+mn-lt"/>
                        </a:rPr>
                        <a:t>its </a:t>
                      </a:r>
                      <a:r>
                        <a:rPr lang="en-US" sz="900" b="1" i="0" u="none" strike="noStrike">
                          <a:solidFill>
                            <a:srgbClr val="000000"/>
                          </a:solidFill>
                          <a:effectLst/>
                          <a:latin typeface="+mn-lt"/>
                        </a:rPr>
                        <a:t>first Gender Pay Gap Report </a:t>
                      </a:r>
                      <a:r>
                        <a:rPr lang="en-US" sz="900" b="0" i="0" u="none" strike="noStrike">
                          <a:solidFill>
                            <a:srgbClr val="000000"/>
                          </a:solidFill>
                          <a:effectLst/>
                          <a:latin typeface="+mn-lt"/>
                        </a:rPr>
                        <a:t>in 2020</a:t>
                      </a:r>
                    </a:p>
                    <a:p>
                      <a:pPr marL="177800" indent="-177800" algn="l" fontAlgn="b">
                        <a:spcBef>
                          <a:spcPts val="300"/>
                        </a:spcBef>
                      </a:pPr>
                      <a:r>
                        <a:rPr lang="en-US" sz="900" b="0" i="0" u="none" strike="noStrike">
                          <a:solidFill>
                            <a:srgbClr val="000000"/>
                          </a:solidFill>
                          <a:effectLst/>
                          <a:latin typeface="+mn-lt"/>
                        </a:rPr>
                        <a:t>Partnered with Scotland's </a:t>
                      </a:r>
                      <a:r>
                        <a:rPr lang="en-US" sz="900" b="1" i="0" u="none" strike="noStrike">
                          <a:solidFill>
                            <a:srgbClr val="000000"/>
                          </a:solidFill>
                          <a:effectLst/>
                          <a:latin typeface="+mn-lt"/>
                        </a:rPr>
                        <a:t>Empowering Women to Lead Digital Transformation </a:t>
                      </a:r>
                      <a:r>
                        <a:rPr lang="en-US" sz="900" b="0" i="0" u="none" strike="noStrike">
                          <a:solidFill>
                            <a:srgbClr val="000000"/>
                          </a:solidFill>
                          <a:effectLst/>
                          <a:latin typeface="+mn-lt"/>
                        </a:rPr>
                        <a:t>leadership program</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extLst>
                  <a:ext uri="{0D108BD9-81ED-4DB2-BD59-A6C34878D82A}">
                    <a16:rowId xmlns:a16="http://schemas.microsoft.com/office/drawing/2014/main" val="1395052700"/>
                  </a:ext>
                </a:extLst>
              </a:tr>
              <a:tr h="2093820">
                <a:tc gridSpan="2">
                  <a:txBody>
                    <a:bodyPr/>
                    <a:lstStyle/>
                    <a:p>
                      <a:pPr marL="0" indent="0" algn="ctr">
                        <a:spcBef>
                          <a:spcPts val="600"/>
                        </a:spcBef>
                        <a:buNone/>
                      </a:pPr>
                      <a:r>
                        <a:rPr lang="en-US" sz="1200" noProof="0">
                          <a:solidFill>
                            <a:srgbClr val="973B74"/>
                          </a:solidFill>
                          <a:latin typeface="+mn-lt"/>
                        </a:rPr>
                        <a:t>Cyber security &amp; data privacy</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spcBef>
                          <a:spcPts val="600"/>
                        </a:spcBef>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973B74"/>
                    </a:solidFill>
                  </a:tcPr>
                </a:tc>
                <a:tc>
                  <a:txBody>
                    <a:bodyPr/>
                    <a:lstStyle/>
                    <a:p>
                      <a:pPr marL="177800" indent="-177800"/>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kern="1200">
                          <a:solidFill>
                            <a:schemeClr val="dk1"/>
                          </a:solidFill>
                          <a:latin typeface="+mn-lt"/>
                          <a:ea typeface="+mn-ea"/>
                          <a:cs typeface="+mn-cs"/>
                        </a:rPr>
                        <a:t>Granted the </a:t>
                      </a:r>
                      <a:r>
                        <a:rPr lang="en-US" sz="900" b="1" kern="1200" err="1">
                          <a:solidFill>
                            <a:schemeClr val="dk1"/>
                          </a:solidFill>
                          <a:latin typeface="+mn-lt"/>
                          <a:ea typeface="+mn-ea"/>
                          <a:cs typeface="+mn-cs"/>
                        </a:rPr>
                        <a:t>SecNumCloud</a:t>
                      </a:r>
                      <a:r>
                        <a:rPr lang="en-US" sz="900" b="1" kern="1200">
                          <a:solidFill>
                            <a:schemeClr val="dk1"/>
                          </a:solidFill>
                          <a:latin typeface="+mn-lt"/>
                          <a:ea typeface="+mn-ea"/>
                          <a:cs typeface="+mn-cs"/>
                        </a:rPr>
                        <a:t> label </a:t>
                      </a:r>
                      <a:r>
                        <a:rPr lang="en-US" sz="900" kern="1200">
                          <a:solidFill>
                            <a:schemeClr val="dk1"/>
                          </a:solidFill>
                          <a:latin typeface="+mn-lt"/>
                          <a:ea typeface="+mn-ea"/>
                          <a:cs typeface="+mn-cs"/>
                        </a:rPr>
                        <a:t>by the </a:t>
                      </a:r>
                      <a:r>
                        <a:rPr lang="en-US" sz="900" b="1" kern="1200">
                          <a:solidFill>
                            <a:schemeClr val="dk1"/>
                          </a:solidFill>
                          <a:latin typeface="+mn-lt"/>
                          <a:ea typeface="+mn-ea"/>
                          <a:cs typeface="+mn-cs"/>
                        </a:rPr>
                        <a:t>French National Cybersecurity Agency (ANSSI)</a:t>
                      </a:r>
                      <a:r>
                        <a:rPr lang="en-US" sz="900" kern="1200">
                          <a:solidFill>
                            <a:schemeClr val="dk1"/>
                          </a:solidFill>
                          <a:latin typeface="+mn-lt"/>
                          <a:ea typeface="+mn-ea"/>
                          <a:cs typeface="+mn-cs"/>
                        </a:rPr>
                        <a:t> in 2021 (</a:t>
                      </a:r>
                      <a:r>
                        <a:rPr lang="en-US" sz="900" b="0" kern="1200">
                          <a:solidFill>
                            <a:schemeClr val="dk1"/>
                          </a:solidFill>
                          <a:latin typeface="+mn-lt"/>
                          <a:ea typeface="+mn-ea"/>
                          <a:cs typeface="+mn-cs"/>
                        </a:rPr>
                        <a:t>data security standard for cloud service providers</a:t>
                      </a:r>
                      <a:r>
                        <a:rPr lang="en-US" sz="900" b="1" kern="1200">
                          <a:solidFill>
                            <a:schemeClr val="dk1"/>
                          </a:solidFill>
                          <a:latin typeface="+mn-lt"/>
                          <a:ea typeface="+mn-ea"/>
                          <a:cs typeface="+mn-cs"/>
                        </a:rPr>
                        <a:t>)</a:t>
                      </a:r>
                    </a:p>
                    <a:p>
                      <a:pPr marL="177800" marR="0" lvl="0" indent="-177800" algn="l" defTabSz="711200" rtl="0" eaLnBrk="1" fontAlgn="b" latinLnBrk="0" hangingPunct="1">
                        <a:lnSpc>
                          <a:spcPct val="100000"/>
                        </a:lnSpc>
                        <a:spcBef>
                          <a:spcPts val="300"/>
                        </a:spcBef>
                        <a:spcAft>
                          <a:spcPts val="0"/>
                        </a:spcAft>
                        <a:buClrTx/>
                        <a:buSzTx/>
                        <a:tabLst/>
                        <a:defRPr/>
                      </a:pPr>
                      <a:r>
                        <a:rPr lang="en-US" sz="900" b="0" kern="1200">
                          <a:solidFill>
                            <a:schemeClr val="dk1"/>
                          </a:solidFill>
                          <a:latin typeface="+mn-lt"/>
                          <a:ea typeface="+mn-ea"/>
                          <a:cs typeface="+mn-cs"/>
                        </a:rPr>
                        <a:t>Installed various security measures such as </a:t>
                      </a:r>
                      <a:r>
                        <a:rPr lang="en-US" sz="900" b="1" kern="1200">
                          <a:solidFill>
                            <a:schemeClr val="dk1"/>
                          </a:solidFill>
                          <a:latin typeface="+mn-lt"/>
                          <a:ea typeface="+mn-ea"/>
                          <a:cs typeface="+mn-cs"/>
                        </a:rPr>
                        <a:t>Anti-DDoS</a:t>
                      </a:r>
                      <a:r>
                        <a:rPr lang="en-US" sz="900" b="1" kern="1200" baseline="30000">
                          <a:solidFill>
                            <a:schemeClr val="dk1"/>
                          </a:solidFill>
                          <a:latin typeface="+mn-lt"/>
                          <a:ea typeface="+mn-ea"/>
                          <a:cs typeface="+mn-cs"/>
                        </a:rPr>
                        <a:t>3</a:t>
                      </a:r>
                      <a:r>
                        <a:rPr lang="en-US" sz="900" b="0" kern="1200">
                          <a:solidFill>
                            <a:schemeClr val="dk1"/>
                          </a:solidFill>
                          <a:latin typeface="+mn-lt"/>
                          <a:ea typeface="+mn-ea"/>
                          <a:cs typeface="+mn-cs"/>
                        </a:rPr>
                        <a:t>, </a:t>
                      </a:r>
                      <a:r>
                        <a:rPr lang="en-US" sz="900" b="1" kern="1200">
                          <a:solidFill>
                            <a:schemeClr val="dk1"/>
                          </a:solidFill>
                          <a:latin typeface="+mn-lt"/>
                          <a:ea typeface="+mn-ea"/>
                          <a:cs typeface="+mn-cs"/>
                        </a:rPr>
                        <a:t>SSL Gateway Service</a:t>
                      </a:r>
                      <a:r>
                        <a:rPr lang="en-US" sz="900" b="1" kern="1200" baseline="30000">
                          <a:solidFill>
                            <a:schemeClr val="dk1"/>
                          </a:solidFill>
                          <a:latin typeface="+mn-lt"/>
                          <a:ea typeface="+mn-ea"/>
                          <a:cs typeface="+mn-cs"/>
                        </a:rPr>
                        <a:t>4</a:t>
                      </a:r>
                      <a:r>
                        <a:rPr lang="en-US" sz="900" b="0" kern="1200">
                          <a:solidFill>
                            <a:schemeClr val="dk1"/>
                          </a:solidFill>
                          <a:latin typeface="+mn-lt"/>
                          <a:ea typeface="+mn-ea"/>
                          <a:cs typeface="+mn-cs"/>
                        </a:rPr>
                        <a:t>, etc.to protect digital infrastructure</a:t>
                      </a:r>
                    </a:p>
                    <a:p>
                      <a:pPr marL="177800" marR="0" lvl="0" indent="-177800" algn="l" defTabSz="711200" rtl="0" eaLnBrk="1" fontAlgn="b" latinLnBrk="0" hangingPunct="1">
                        <a:lnSpc>
                          <a:spcPct val="100000"/>
                        </a:lnSpc>
                        <a:spcBef>
                          <a:spcPts val="300"/>
                        </a:spcBef>
                        <a:spcAft>
                          <a:spcPts val="0"/>
                        </a:spcAft>
                        <a:buClrTx/>
                        <a:buSzTx/>
                        <a:tabLst/>
                        <a:defRPr/>
                      </a:pPr>
                      <a:r>
                        <a:rPr lang="en-US" sz="900" b="0" kern="1200">
                          <a:solidFill>
                            <a:schemeClr val="dk1"/>
                          </a:solidFill>
                          <a:latin typeface="+mn-lt"/>
                          <a:ea typeface="+mn-ea"/>
                          <a:cs typeface="+mn-cs"/>
                        </a:rPr>
                        <a:t>Compliant with </a:t>
                      </a:r>
                      <a:r>
                        <a:rPr lang="en-US" sz="900" b="1" kern="1200">
                          <a:solidFill>
                            <a:schemeClr val="dk1"/>
                          </a:solidFill>
                          <a:latin typeface="+mn-lt"/>
                          <a:ea typeface="+mn-ea"/>
                          <a:cs typeface="+mn-cs"/>
                        </a:rPr>
                        <a:t>ISO27001</a:t>
                      </a:r>
                      <a:r>
                        <a:rPr lang="en-US" sz="900" b="1" kern="1200" baseline="30000">
                          <a:solidFill>
                            <a:schemeClr val="dk1"/>
                          </a:solidFill>
                          <a:latin typeface="+mn-lt"/>
                          <a:ea typeface="+mn-ea"/>
                          <a:cs typeface="+mn-cs"/>
                        </a:rPr>
                        <a:t>9</a:t>
                      </a:r>
                      <a:r>
                        <a:rPr lang="en-US" sz="900" b="0" kern="1200">
                          <a:solidFill>
                            <a:schemeClr val="dk1"/>
                          </a:solidFill>
                          <a:latin typeface="+mn-lt"/>
                          <a:ea typeface="+mn-ea"/>
                          <a:cs typeface="+mn-cs"/>
                        </a:rPr>
                        <a:t>, </a:t>
                      </a:r>
                      <a:r>
                        <a:rPr lang="en-US" sz="900" b="1" kern="1200">
                          <a:solidFill>
                            <a:schemeClr val="dk1"/>
                          </a:solidFill>
                          <a:latin typeface="+mn-lt"/>
                          <a:ea typeface="+mn-ea"/>
                          <a:cs typeface="+mn-cs"/>
                        </a:rPr>
                        <a:t>ISO27017</a:t>
                      </a:r>
                      <a:r>
                        <a:rPr lang="en-US" sz="900" b="1" kern="1200" baseline="30000">
                          <a:solidFill>
                            <a:schemeClr val="dk1"/>
                          </a:solidFill>
                          <a:latin typeface="+mn-lt"/>
                          <a:ea typeface="+mn-ea"/>
                          <a:cs typeface="+mn-cs"/>
                        </a:rPr>
                        <a:t>10</a:t>
                      </a:r>
                      <a:r>
                        <a:rPr lang="en-US" sz="900" b="0" kern="1200">
                          <a:solidFill>
                            <a:schemeClr val="dk1"/>
                          </a:solidFill>
                          <a:latin typeface="+mn-lt"/>
                          <a:ea typeface="+mn-ea"/>
                          <a:cs typeface="+mn-cs"/>
                        </a:rPr>
                        <a:t> certifications and other certifications including </a:t>
                      </a:r>
                      <a:r>
                        <a:rPr lang="en-US" sz="900" b="1" kern="1200">
                          <a:solidFill>
                            <a:schemeClr val="dk1"/>
                          </a:solidFill>
                          <a:latin typeface="+mn-lt"/>
                          <a:ea typeface="+mn-ea"/>
                          <a:cs typeface="+mn-cs"/>
                        </a:rPr>
                        <a:t>PCI DSS</a:t>
                      </a:r>
                      <a:r>
                        <a:rPr lang="en-US" sz="900" b="1" kern="1200" baseline="30000">
                          <a:solidFill>
                            <a:schemeClr val="dk1"/>
                          </a:solidFill>
                          <a:latin typeface="+mn-lt"/>
                          <a:ea typeface="+mn-ea"/>
                          <a:cs typeface="+mn-cs"/>
                        </a:rPr>
                        <a:t>11</a:t>
                      </a:r>
                      <a:r>
                        <a:rPr lang="en-US" sz="900" b="0" kern="1200">
                          <a:solidFill>
                            <a:schemeClr val="dk1"/>
                          </a:solidFill>
                          <a:latin typeface="+mn-lt"/>
                          <a:ea typeface="+mn-ea"/>
                          <a:cs typeface="+mn-cs"/>
                        </a:rPr>
                        <a:t>, </a:t>
                      </a:r>
                      <a:r>
                        <a:rPr lang="en-US" sz="900" b="1" kern="1200">
                          <a:solidFill>
                            <a:schemeClr val="dk1"/>
                          </a:solidFill>
                          <a:latin typeface="+mn-lt"/>
                          <a:ea typeface="+mn-ea"/>
                          <a:cs typeface="+mn-cs"/>
                        </a:rPr>
                        <a:t>HDS</a:t>
                      </a:r>
                      <a:r>
                        <a:rPr lang="en-US" sz="900" b="1" kern="1200" baseline="30000">
                          <a:solidFill>
                            <a:schemeClr val="dk1"/>
                          </a:solidFill>
                          <a:latin typeface="+mn-lt"/>
                          <a:ea typeface="+mn-ea"/>
                          <a:cs typeface="+mn-cs"/>
                        </a:rPr>
                        <a:t>5</a:t>
                      </a:r>
                      <a:r>
                        <a:rPr lang="en-US" sz="900" b="1" kern="1200" baseline="0">
                          <a:solidFill>
                            <a:schemeClr val="dk1"/>
                          </a:solidFill>
                          <a:latin typeface="+mn-lt"/>
                          <a:ea typeface="+mn-ea"/>
                          <a:cs typeface="+mn-cs"/>
                        </a:rPr>
                        <a:t>,</a:t>
                      </a:r>
                      <a:r>
                        <a:rPr lang="en-US" sz="900" b="0" kern="1200">
                          <a:solidFill>
                            <a:schemeClr val="dk1"/>
                          </a:solidFill>
                          <a:latin typeface="+mn-lt"/>
                          <a:ea typeface="+mn-ea"/>
                          <a:cs typeface="+mn-cs"/>
                        </a:rPr>
                        <a:t> </a:t>
                      </a:r>
                      <a:r>
                        <a:rPr lang="en-US" sz="900" b="1" kern="1200">
                          <a:solidFill>
                            <a:schemeClr val="dk1"/>
                          </a:solidFill>
                          <a:latin typeface="+mn-lt"/>
                          <a:ea typeface="+mn-ea"/>
                          <a:cs typeface="+mn-cs"/>
                        </a:rPr>
                        <a:t>etc.</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kern="1200">
                          <a:solidFill>
                            <a:schemeClr val="dk1"/>
                          </a:solidFill>
                          <a:latin typeface="+mn-lt"/>
                          <a:ea typeface="+mn-ea"/>
                          <a:cs typeface="+mn-cs"/>
                        </a:rPr>
                        <a:t>Offers security solutions and services such as </a:t>
                      </a:r>
                      <a:r>
                        <a:rPr lang="en-US" sz="900" b="1" kern="1200">
                          <a:solidFill>
                            <a:schemeClr val="dk1"/>
                          </a:solidFill>
                          <a:latin typeface="+mn-lt"/>
                          <a:ea typeface="+mn-ea"/>
                          <a:cs typeface="+mn-cs"/>
                        </a:rPr>
                        <a:t>application security </a:t>
                      </a:r>
                      <a:r>
                        <a:rPr lang="en-US" sz="900" kern="1200">
                          <a:solidFill>
                            <a:schemeClr val="dk1"/>
                          </a:solidFill>
                          <a:latin typeface="+mn-lt"/>
                          <a:ea typeface="+mn-ea"/>
                          <a:cs typeface="+mn-cs"/>
                        </a:rPr>
                        <a:t>(</a:t>
                      </a:r>
                      <a:r>
                        <a:rPr lang="en-US" sz="900" b="1" kern="1200">
                          <a:solidFill>
                            <a:schemeClr val="dk1"/>
                          </a:solidFill>
                          <a:latin typeface="+mn-lt"/>
                          <a:ea typeface="+mn-ea"/>
                          <a:cs typeface="+mn-cs"/>
                        </a:rPr>
                        <a:t>WAF</a:t>
                      </a:r>
                      <a:r>
                        <a:rPr lang="en-US" sz="900" b="1" kern="1200" baseline="30000">
                          <a:solidFill>
                            <a:schemeClr val="dk1"/>
                          </a:solidFill>
                          <a:latin typeface="+mn-lt"/>
                          <a:ea typeface="+mn-ea"/>
                          <a:cs typeface="+mn-cs"/>
                        </a:rPr>
                        <a:t>6</a:t>
                      </a:r>
                      <a:r>
                        <a:rPr lang="en-US" sz="900" kern="1200">
                          <a:solidFill>
                            <a:schemeClr val="dk1"/>
                          </a:solidFill>
                          <a:latin typeface="+mn-lt"/>
                          <a:ea typeface="+mn-ea"/>
                          <a:cs typeface="+mn-cs"/>
                        </a:rPr>
                        <a:t>, </a:t>
                      </a:r>
                      <a:r>
                        <a:rPr lang="en-US" sz="900" b="1" kern="1200">
                          <a:solidFill>
                            <a:schemeClr val="dk1"/>
                          </a:solidFill>
                          <a:latin typeface="+mn-lt"/>
                          <a:ea typeface="+mn-ea"/>
                          <a:cs typeface="+mn-cs"/>
                        </a:rPr>
                        <a:t>DDoS</a:t>
                      </a:r>
                      <a:r>
                        <a:rPr lang="en-US" sz="900" b="1" kern="1200" baseline="30000">
                          <a:solidFill>
                            <a:schemeClr val="dk1"/>
                          </a:solidFill>
                          <a:latin typeface="+mn-lt"/>
                          <a:ea typeface="+mn-ea"/>
                          <a:cs typeface="+mn-cs"/>
                        </a:rPr>
                        <a:t>3</a:t>
                      </a:r>
                      <a:r>
                        <a:rPr lang="en-US" sz="900" kern="1200">
                          <a:solidFill>
                            <a:schemeClr val="dk1"/>
                          </a:solidFill>
                          <a:latin typeface="+mn-lt"/>
                          <a:ea typeface="+mn-ea"/>
                          <a:cs typeface="+mn-cs"/>
                        </a:rPr>
                        <a:t> protection), d</a:t>
                      </a:r>
                      <a:r>
                        <a:rPr lang="en-US" sz="900" b="1" kern="1200">
                          <a:solidFill>
                            <a:schemeClr val="dk1"/>
                          </a:solidFill>
                          <a:latin typeface="+mn-lt"/>
                          <a:ea typeface="+mn-ea"/>
                          <a:cs typeface="+mn-cs"/>
                        </a:rPr>
                        <a:t>ata protection </a:t>
                      </a:r>
                      <a:r>
                        <a:rPr lang="en-US" sz="900" kern="1200">
                          <a:solidFill>
                            <a:schemeClr val="dk1"/>
                          </a:solidFill>
                          <a:latin typeface="+mn-lt"/>
                          <a:ea typeface="+mn-ea"/>
                          <a:cs typeface="+mn-cs"/>
                        </a:rPr>
                        <a:t>(access policy, encryption), </a:t>
                      </a:r>
                      <a:r>
                        <a:rPr lang="en-US" sz="900" b="1" kern="1200">
                          <a:solidFill>
                            <a:schemeClr val="dk1"/>
                          </a:solidFill>
                          <a:latin typeface="+mn-lt"/>
                          <a:ea typeface="+mn-ea"/>
                          <a:cs typeface="+mn-cs"/>
                        </a:rPr>
                        <a:t>network security, etc.</a:t>
                      </a:r>
                    </a:p>
                    <a:p>
                      <a:pPr marL="177800" marR="0" lvl="0" indent="-177800" algn="l" defTabSz="711200" rtl="0" eaLnBrk="1" fontAlgn="b" latinLnBrk="0" hangingPunct="1">
                        <a:lnSpc>
                          <a:spcPct val="100000"/>
                        </a:lnSpc>
                        <a:spcBef>
                          <a:spcPts val="300"/>
                        </a:spcBef>
                        <a:spcAft>
                          <a:spcPts val="0"/>
                        </a:spcAft>
                        <a:buClrTx/>
                        <a:buSzTx/>
                        <a:tabLst/>
                        <a:defRPr/>
                      </a:pPr>
                      <a:r>
                        <a:rPr lang="en-US" sz="900" kern="1200">
                          <a:solidFill>
                            <a:schemeClr val="dk1"/>
                          </a:solidFill>
                          <a:latin typeface="+mn-lt"/>
                          <a:ea typeface="+mn-ea"/>
                          <a:cs typeface="+mn-cs"/>
                        </a:rPr>
                        <a:t>Datacenter operations conform to </a:t>
                      </a:r>
                      <a:r>
                        <a:rPr lang="en-US" sz="900" b="1"/>
                        <a:t>ISO 27001/2</a:t>
                      </a:r>
                      <a:r>
                        <a:rPr lang="en-US" sz="900" b="1" baseline="30000"/>
                        <a:t>9 </a:t>
                      </a:r>
                      <a:r>
                        <a:rPr lang="en-US" sz="900" b="0" baseline="0"/>
                        <a:t>requirements</a:t>
                      </a:r>
                      <a:endParaRPr lang="en-US" sz="900" b="0" kern="1200">
                        <a:solidFill>
                          <a:schemeClr val="dk1"/>
                        </a:solidFill>
                        <a:latin typeface="+mn-lt"/>
                        <a:ea typeface="+mn-ea"/>
                        <a:cs typeface="+mn-cs"/>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b="0" kern="1200">
                          <a:solidFill>
                            <a:schemeClr val="dk1"/>
                          </a:solidFill>
                          <a:latin typeface="+mn-lt"/>
                          <a:ea typeface="+mn-ea"/>
                          <a:cs typeface="+mn-cs"/>
                        </a:rPr>
                        <a:t>Provides global distributed </a:t>
                      </a:r>
                      <a:r>
                        <a:rPr lang="en-US" sz="900" b="1" kern="1200">
                          <a:solidFill>
                            <a:schemeClr val="dk1"/>
                          </a:solidFill>
                          <a:latin typeface="+mn-lt"/>
                          <a:ea typeface="+mn-ea"/>
                          <a:cs typeface="+mn-cs"/>
                        </a:rPr>
                        <a:t>DDoS shield</a:t>
                      </a:r>
                      <a:r>
                        <a:rPr lang="en-US" sz="900" b="1" kern="1200" baseline="30000">
                          <a:solidFill>
                            <a:schemeClr val="dk1"/>
                          </a:solidFill>
                          <a:latin typeface="+mn-lt"/>
                          <a:ea typeface="+mn-ea"/>
                          <a:cs typeface="+mn-cs"/>
                        </a:rPr>
                        <a:t>3</a:t>
                      </a:r>
                      <a:r>
                        <a:rPr lang="en-US" sz="900" b="1" kern="1200">
                          <a:solidFill>
                            <a:schemeClr val="dk1"/>
                          </a:solidFill>
                          <a:latin typeface="+mn-lt"/>
                          <a:ea typeface="+mn-ea"/>
                          <a:cs typeface="+mn-cs"/>
                        </a:rPr>
                        <a:t>, secure software development, Transport Layer Security (TLS)</a:t>
                      </a:r>
                      <a:r>
                        <a:rPr lang="en-US" sz="900" b="1" kern="1200" baseline="30000">
                          <a:solidFill>
                            <a:schemeClr val="dk1"/>
                          </a:solidFill>
                          <a:latin typeface="+mn-lt"/>
                          <a:ea typeface="+mn-ea"/>
                          <a:cs typeface="+mn-cs"/>
                        </a:rPr>
                        <a:t>7</a:t>
                      </a:r>
                      <a:r>
                        <a:rPr lang="en-US" sz="900" b="1" kern="1200">
                          <a:solidFill>
                            <a:schemeClr val="dk1"/>
                          </a:solidFill>
                          <a:latin typeface="+mn-lt"/>
                          <a:ea typeface="+mn-ea"/>
                          <a:cs typeface="+mn-cs"/>
                        </a:rPr>
                        <a:t>, Georedundancy</a:t>
                      </a:r>
                      <a:r>
                        <a:rPr lang="en-US" sz="900" b="1" kern="1200" baseline="30000">
                          <a:solidFill>
                            <a:schemeClr val="dk1"/>
                          </a:solidFill>
                          <a:latin typeface="+mn-lt"/>
                          <a:ea typeface="+mn-ea"/>
                          <a:cs typeface="+mn-cs"/>
                        </a:rPr>
                        <a:t>8 </a:t>
                      </a:r>
                      <a:r>
                        <a:rPr lang="en-US" sz="900" b="0" kern="1200" baseline="0">
                          <a:solidFill>
                            <a:schemeClr val="dk1"/>
                          </a:solidFill>
                          <a:latin typeface="+mn-lt"/>
                          <a:ea typeface="+mn-ea"/>
                          <a:cs typeface="+mn-cs"/>
                        </a:rPr>
                        <a:t>t</a:t>
                      </a:r>
                      <a:r>
                        <a:rPr lang="en-US" sz="900" kern="1200">
                          <a:solidFill>
                            <a:schemeClr val="dk1"/>
                          </a:solidFill>
                          <a:latin typeface="+mn-lt"/>
                          <a:ea typeface="+mn-ea"/>
                          <a:cs typeface="+mn-cs"/>
                        </a:rPr>
                        <a:t>o</a:t>
                      </a:r>
                      <a:r>
                        <a:rPr lang="en-US" sz="900" b="0" kern="1200">
                          <a:solidFill>
                            <a:schemeClr val="dk1"/>
                          </a:solidFill>
                          <a:latin typeface="+mn-lt"/>
                          <a:ea typeface="+mn-ea"/>
                          <a:cs typeface="+mn-cs"/>
                        </a:rPr>
                        <a:t> improve security measures </a:t>
                      </a:r>
                    </a:p>
                    <a:p>
                      <a:pPr marL="177800" marR="0" lvl="0" indent="-177800" algn="l" defTabSz="711200" rtl="0" eaLnBrk="1" fontAlgn="b" latinLnBrk="0" hangingPunct="1">
                        <a:lnSpc>
                          <a:spcPct val="100000"/>
                        </a:lnSpc>
                        <a:spcBef>
                          <a:spcPts val="300"/>
                        </a:spcBef>
                        <a:spcAft>
                          <a:spcPts val="0"/>
                        </a:spcAft>
                        <a:buClrTx/>
                        <a:buSzTx/>
                        <a:tabLst/>
                        <a:defRPr/>
                      </a:pPr>
                      <a:r>
                        <a:rPr lang="en-US" sz="900" b="1" kern="1200">
                          <a:solidFill>
                            <a:schemeClr val="dk1"/>
                          </a:solidFill>
                          <a:latin typeface="+mn-lt"/>
                          <a:ea typeface="+mn-ea"/>
                          <a:cs typeface="+mn-cs"/>
                        </a:rPr>
                        <a:t>Certified </a:t>
                      </a:r>
                      <a:r>
                        <a:rPr lang="en-US" sz="900" b="0" kern="1200">
                          <a:solidFill>
                            <a:schemeClr val="dk1"/>
                          </a:solidFill>
                          <a:latin typeface="+mn-lt"/>
                          <a:ea typeface="+mn-ea"/>
                          <a:cs typeface="+mn-cs"/>
                        </a:rPr>
                        <a:t>in accordance with </a:t>
                      </a:r>
                      <a:r>
                        <a:rPr lang="en-US" sz="900" b="1" kern="1200">
                          <a:solidFill>
                            <a:schemeClr val="dk1"/>
                          </a:solidFill>
                          <a:latin typeface="+mn-lt"/>
                          <a:ea typeface="+mn-ea"/>
                          <a:cs typeface="+mn-cs"/>
                        </a:rPr>
                        <a:t>ISO27001</a:t>
                      </a:r>
                      <a:r>
                        <a:rPr lang="en-US" sz="900" b="0" kern="1200" baseline="30000">
                          <a:solidFill>
                            <a:schemeClr val="dk1"/>
                          </a:solidFill>
                          <a:latin typeface="+mn-lt"/>
                          <a:ea typeface="+mn-ea"/>
                          <a:cs typeface="+mn-cs"/>
                        </a:rPr>
                        <a:t>9</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fontAlgn="b">
                        <a:spcBef>
                          <a:spcPts val="300"/>
                        </a:spcBef>
                      </a:pPr>
                      <a:r>
                        <a:rPr lang="en-US" sz="900" b="0" i="0" u="none" strike="noStrike">
                          <a:solidFill>
                            <a:srgbClr val="000000"/>
                          </a:solidFill>
                          <a:effectLst/>
                          <a:latin typeface="+mn-lt"/>
                        </a:rPr>
                        <a:t>Compliant with </a:t>
                      </a:r>
                      <a:r>
                        <a:rPr lang="en-US" sz="900" b="1" i="0" u="none" strike="noStrike">
                          <a:solidFill>
                            <a:srgbClr val="000000"/>
                          </a:solidFill>
                          <a:effectLst/>
                          <a:latin typeface="+mn-lt"/>
                        </a:rPr>
                        <a:t>ISO27001</a:t>
                      </a:r>
                      <a:r>
                        <a:rPr lang="en-US" sz="900" b="1" i="0" u="none" strike="noStrike" baseline="30000">
                          <a:solidFill>
                            <a:srgbClr val="000000"/>
                          </a:solidFill>
                          <a:effectLst/>
                          <a:latin typeface="+mn-lt"/>
                        </a:rPr>
                        <a:t>9</a:t>
                      </a:r>
                      <a:r>
                        <a:rPr lang="en-US" sz="900" b="0" i="0" u="none" strike="noStrike">
                          <a:solidFill>
                            <a:srgbClr val="000000"/>
                          </a:solidFill>
                          <a:effectLst/>
                          <a:latin typeface="+mn-lt"/>
                        </a:rPr>
                        <a:t>, </a:t>
                      </a:r>
                      <a:r>
                        <a:rPr lang="en-US" sz="900" b="1" i="0" u="none" strike="noStrike">
                          <a:solidFill>
                            <a:srgbClr val="000000"/>
                          </a:solidFill>
                          <a:effectLst/>
                          <a:latin typeface="+mn-lt"/>
                        </a:rPr>
                        <a:t>HDS</a:t>
                      </a:r>
                      <a:r>
                        <a:rPr lang="en-US" sz="900" b="1" i="0" u="none" strike="noStrike" baseline="30000">
                          <a:solidFill>
                            <a:srgbClr val="000000"/>
                          </a:solidFill>
                          <a:effectLst/>
                          <a:latin typeface="+mn-lt"/>
                        </a:rPr>
                        <a:t>5</a:t>
                      </a:r>
                      <a:r>
                        <a:rPr lang="en-US" sz="900" b="0" i="0" u="none" strike="noStrike">
                          <a:solidFill>
                            <a:srgbClr val="000000"/>
                          </a:solidFill>
                          <a:effectLst/>
                          <a:latin typeface="+mn-lt"/>
                        </a:rPr>
                        <a:t>, </a:t>
                      </a:r>
                      <a:r>
                        <a:rPr lang="en-US" sz="900" b="1" i="0" u="none" strike="noStrike">
                          <a:solidFill>
                            <a:srgbClr val="000000"/>
                          </a:solidFill>
                          <a:effectLst/>
                          <a:latin typeface="+mn-lt"/>
                        </a:rPr>
                        <a:t>SWIPO</a:t>
                      </a:r>
                      <a:r>
                        <a:rPr lang="en-US" sz="900" b="1" i="0" u="none" strike="noStrike" baseline="30000">
                          <a:solidFill>
                            <a:srgbClr val="000000"/>
                          </a:solidFill>
                          <a:effectLst/>
                          <a:latin typeface="+mn-lt"/>
                        </a:rPr>
                        <a:t>13</a:t>
                      </a:r>
                      <a:r>
                        <a:rPr lang="en-US" sz="900" b="0" i="0" u="none" strike="noStrike">
                          <a:solidFill>
                            <a:srgbClr val="000000"/>
                          </a:solidFill>
                          <a:effectLst/>
                          <a:latin typeface="+mn-lt"/>
                        </a:rPr>
                        <a:t> certifications</a:t>
                      </a:r>
                    </a:p>
                    <a:p>
                      <a:pPr marL="177800" indent="-177800" algn="l" fontAlgn="b">
                        <a:spcBef>
                          <a:spcPts val="300"/>
                        </a:spcBef>
                      </a:pPr>
                      <a:r>
                        <a:rPr lang="en-US" sz="900" b="0" i="0" u="none" strike="noStrike">
                          <a:solidFill>
                            <a:srgbClr val="000000"/>
                          </a:solidFill>
                          <a:effectLst/>
                          <a:latin typeface="+mn-lt"/>
                        </a:rPr>
                        <a:t>Has </a:t>
                      </a:r>
                      <a:r>
                        <a:rPr lang="en-US" sz="900" b="1" i="0" u="none" strike="noStrike">
                          <a:solidFill>
                            <a:srgbClr val="000000"/>
                          </a:solidFill>
                          <a:effectLst/>
                          <a:latin typeface="+mn-lt"/>
                        </a:rPr>
                        <a:t>alert systems</a:t>
                      </a:r>
                      <a:r>
                        <a:rPr lang="en-US" sz="900" b="0" i="0" u="none" strike="noStrike">
                          <a:solidFill>
                            <a:srgbClr val="000000"/>
                          </a:solidFill>
                          <a:effectLst/>
                          <a:latin typeface="+mn-lt"/>
                        </a:rPr>
                        <a:t> that get activated in case of DDoS</a:t>
                      </a:r>
                      <a:r>
                        <a:rPr lang="en-US" sz="900" b="0" i="0" u="none" strike="noStrike" baseline="30000">
                          <a:solidFill>
                            <a:srgbClr val="000000"/>
                          </a:solidFill>
                          <a:effectLst/>
                          <a:latin typeface="+mn-lt"/>
                        </a:rPr>
                        <a:t>3</a:t>
                      </a:r>
                      <a:r>
                        <a:rPr lang="en-US" sz="900" b="0" i="0" u="none" strike="noStrike">
                          <a:solidFill>
                            <a:srgbClr val="000000"/>
                          </a:solidFill>
                          <a:effectLst/>
                          <a:latin typeface="+mn-lt"/>
                        </a:rPr>
                        <a:t> attacks, and </a:t>
                      </a:r>
                      <a:r>
                        <a:rPr lang="en-US" sz="900" b="1" i="0" u="none" strike="noStrike">
                          <a:solidFill>
                            <a:srgbClr val="000000"/>
                          </a:solidFill>
                          <a:effectLst/>
                          <a:latin typeface="+mn-lt"/>
                        </a:rPr>
                        <a:t>impact detection </a:t>
                      </a:r>
                      <a:r>
                        <a:rPr lang="en-US" sz="900" b="0" i="0" u="none" strike="noStrike">
                          <a:solidFill>
                            <a:srgbClr val="000000"/>
                          </a:solidFill>
                          <a:effectLst/>
                          <a:latin typeface="+mn-lt"/>
                        </a:rPr>
                        <a:t>and </a:t>
                      </a:r>
                      <a:r>
                        <a:rPr lang="en-US" sz="900" b="1" i="0" u="none" strike="noStrike">
                          <a:solidFill>
                            <a:srgbClr val="000000"/>
                          </a:solidFill>
                          <a:effectLst/>
                          <a:latin typeface="+mn-lt"/>
                        </a:rPr>
                        <a:t>automatic disconnection </a:t>
                      </a:r>
                      <a:r>
                        <a:rPr lang="en-US" sz="900" b="0" i="0" u="none" strike="noStrike">
                          <a:solidFill>
                            <a:srgbClr val="000000"/>
                          </a:solidFill>
                          <a:effectLst/>
                          <a:latin typeface="+mn-lt"/>
                        </a:rPr>
                        <a:t>for all </a:t>
                      </a:r>
                      <a:r>
                        <a:rPr lang="en-US" sz="900" b="1" i="0" u="none" strike="noStrike">
                          <a:solidFill>
                            <a:srgbClr val="000000"/>
                          </a:solidFill>
                          <a:effectLst/>
                          <a:latin typeface="+mn-lt"/>
                        </a:rPr>
                        <a:t>impacted servers </a:t>
                      </a:r>
                      <a:r>
                        <a:rPr lang="en-US" sz="900" b="0" i="0" u="none" strike="noStrike">
                          <a:solidFill>
                            <a:srgbClr val="000000"/>
                          </a:solidFill>
                          <a:effectLst/>
                          <a:latin typeface="+mn-lt"/>
                        </a:rPr>
                        <a:t>to ensure data protection</a:t>
                      </a:r>
                    </a:p>
                    <a:p>
                      <a:pPr marL="177800" indent="-177800" algn="l" fontAlgn="b">
                        <a:spcBef>
                          <a:spcPts val="300"/>
                        </a:spcBef>
                      </a:pPr>
                      <a:r>
                        <a:rPr lang="en-US" sz="900" b="0" i="0" u="none" strike="noStrike">
                          <a:solidFill>
                            <a:srgbClr val="000000"/>
                          </a:solidFill>
                          <a:effectLst/>
                          <a:latin typeface="+mn-lt"/>
                        </a:rPr>
                        <a:t>Developed </a:t>
                      </a:r>
                      <a:r>
                        <a:rPr lang="en-US" sz="900" b="1" i="0" u="none" strike="noStrike">
                          <a:solidFill>
                            <a:srgbClr val="000000"/>
                          </a:solidFill>
                          <a:effectLst/>
                          <a:latin typeface="+mn-lt"/>
                        </a:rPr>
                        <a:t>in-house tools </a:t>
                      </a:r>
                      <a:r>
                        <a:rPr lang="en-US" sz="900" b="0" i="0" u="none" strike="noStrike">
                          <a:solidFill>
                            <a:srgbClr val="000000"/>
                          </a:solidFill>
                          <a:effectLst/>
                          <a:latin typeface="+mn-lt"/>
                        </a:rPr>
                        <a:t>to </a:t>
                      </a:r>
                      <a:r>
                        <a:rPr lang="en-US" sz="900" b="1" i="0" u="none" strike="noStrike">
                          <a:solidFill>
                            <a:srgbClr val="000000"/>
                          </a:solidFill>
                          <a:effectLst/>
                          <a:latin typeface="+mn-lt"/>
                        </a:rPr>
                        <a:t>erase data </a:t>
                      </a:r>
                      <a:r>
                        <a:rPr lang="en-US" sz="900" b="0" i="0" u="none" strike="noStrike">
                          <a:solidFill>
                            <a:srgbClr val="000000"/>
                          </a:solidFill>
                          <a:effectLst/>
                          <a:latin typeface="+mn-lt"/>
                        </a:rPr>
                        <a:t>from drives to be recycled in a </a:t>
                      </a:r>
                      <a:r>
                        <a:rPr lang="en-US" sz="900" b="1" i="0" u="none" strike="noStrike">
                          <a:solidFill>
                            <a:srgbClr val="000000"/>
                          </a:solidFill>
                          <a:effectLst/>
                          <a:latin typeface="+mn-lt"/>
                        </a:rPr>
                        <a:t>secure manner</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indent="-177800" algn="l" fontAlgn="b">
                        <a:spcBef>
                          <a:spcPts val="300"/>
                        </a:spcBef>
                      </a:pPr>
                      <a:r>
                        <a:rPr lang="en-US" sz="900" b="0" i="0" u="none" strike="noStrike">
                          <a:solidFill>
                            <a:srgbClr val="000000"/>
                          </a:solidFill>
                          <a:effectLst/>
                          <a:latin typeface="+mn-lt"/>
                        </a:rPr>
                        <a:t>Announced a </a:t>
                      </a:r>
                      <a:r>
                        <a:rPr lang="en-US" sz="900" b="1" i="0" u="none" strike="noStrike">
                          <a:solidFill>
                            <a:srgbClr val="000000"/>
                          </a:solidFill>
                          <a:effectLst/>
                          <a:latin typeface="+mn-lt"/>
                        </a:rPr>
                        <a:t>security partnership</a:t>
                      </a:r>
                      <a:r>
                        <a:rPr lang="en-US" sz="900" b="0" i="0" u="none" strike="noStrike">
                          <a:solidFill>
                            <a:srgbClr val="000000"/>
                          </a:solidFill>
                          <a:effectLst/>
                          <a:latin typeface="+mn-lt"/>
                        </a:rPr>
                        <a:t> with cyber security specialists ‘</a:t>
                      </a:r>
                      <a:r>
                        <a:rPr lang="en-US" sz="900" b="1" i="0" u="none" strike="noStrike">
                          <a:solidFill>
                            <a:srgbClr val="000000"/>
                          </a:solidFill>
                          <a:effectLst/>
                          <a:latin typeface="+mn-lt"/>
                        </a:rPr>
                        <a:t>ABC’ </a:t>
                      </a:r>
                      <a:r>
                        <a:rPr lang="en-US" sz="900" b="0" i="0" u="none" strike="noStrike">
                          <a:solidFill>
                            <a:srgbClr val="000000"/>
                          </a:solidFill>
                          <a:effectLst/>
                          <a:latin typeface="+mn-lt"/>
                        </a:rPr>
                        <a:t>to deliver proactive security</a:t>
                      </a:r>
                    </a:p>
                    <a:p>
                      <a:pPr marL="177800" marR="0" lvl="0" indent="-177800" algn="l" defTabSz="711200" rtl="0" eaLnBrk="1" fontAlgn="b" latinLnBrk="0" hangingPunct="1">
                        <a:lnSpc>
                          <a:spcPct val="100000"/>
                        </a:lnSpc>
                        <a:spcBef>
                          <a:spcPts val="300"/>
                        </a:spcBef>
                        <a:spcAft>
                          <a:spcPts val="0"/>
                        </a:spcAft>
                        <a:buClrTx/>
                        <a:buSzTx/>
                        <a:buFontTx/>
                        <a:buChar char="•"/>
                        <a:tabLst/>
                        <a:defRPr/>
                      </a:pPr>
                      <a:r>
                        <a:rPr lang="en-US" sz="900" b="0" i="0" u="none" strike="noStrike">
                          <a:solidFill>
                            <a:srgbClr val="000000"/>
                          </a:solidFill>
                          <a:effectLst/>
                          <a:latin typeface="+mn-lt"/>
                        </a:rPr>
                        <a:t>Has a </a:t>
                      </a:r>
                      <a:r>
                        <a:rPr lang="en-US" sz="900" b="1" i="0" u="none" strike="noStrike">
                          <a:solidFill>
                            <a:srgbClr val="000000"/>
                          </a:solidFill>
                          <a:effectLst/>
                          <a:latin typeface="+mn-lt"/>
                        </a:rPr>
                        <a:t>data protection policy </a:t>
                      </a:r>
                      <a:r>
                        <a:rPr lang="en-US" sz="900" b="0" i="0" u="none" strike="noStrike">
                          <a:solidFill>
                            <a:srgbClr val="000000"/>
                          </a:solidFill>
                          <a:effectLst/>
                          <a:latin typeface="+mn-lt"/>
                        </a:rPr>
                        <a:t>and </a:t>
                      </a:r>
                      <a:r>
                        <a:rPr lang="en-US" sz="900" b="1" i="0" u="none" strike="noStrike">
                          <a:solidFill>
                            <a:srgbClr val="000000"/>
                          </a:solidFill>
                          <a:effectLst/>
                          <a:latin typeface="+mn-lt"/>
                        </a:rPr>
                        <a:t>information security management systems </a:t>
                      </a:r>
                      <a:r>
                        <a:rPr lang="en-US" sz="900" b="0" i="0" u="none" strike="noStrike">
                          <a:solidFill>
                            <a:srgbClr val="000000"/>
                          </a:solidFill>
                          <a:effectLst/>
                          <a:latin typeface="+mn-lt"/>
                        </a:rPr>
                        <a:t>in place and is </a:t>
                      </a:r>
                      <a:r>
                        <a:rPr lang="en-US" sz="900" b="1" i="0" u="none" strike="noStrike">
                          <a:solidFill>
                            <a:srgbClr val="000000"/>
                          </a:solidFill>
                          <a:effectLst/>
                          <a:latin typeface="+mn-lt"/>
                        </a:rPr>
                        <a:t>ISO 27001</a:t>
                      </a:r>
                      <a:r>
                        <a:rPr lang="en-US" sz="900" b="1" i="0" u="none" strike="noStrike" baseline="30000">
                          <a:solidFill>
                            <a:srgbClr val="000000"/>
                          </a:solidFill>
                          <a:effectLst/>
                          <a:latin typeface="+mn-lt"/>
                        </a:rPr>
                        <a:t>9</a:t>
                      </a:r>
                      <a:r>
                        <a:rPr lang="en-US" sz="900" b="0" i="0" u="none" strike="noStrike" baseline="30000">
                          <a:solidFill>
                            <a:srgbClr val="000000"/>
                          </a:solidFill>
                          <a:effectLst/>
                          <a:latin typeface="+mn-lt"/>
                        </a:rPr>
                        <a:t> </a:t>
                      </a:r>
                      <a:r>
                        <a:rPr lang="en-US" sz="900" b="0" i="0" u="none" strike="noStrike">
                          <a:solidFill>
                            <a:srgbClr val="000000"/>
                          </a:solidFill>
                          <a:effectLst/>
                          <a:latin typeface="+mn-lt"/>
                        </a:rPr>
                        <a:t>accredited</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extLst>
                  <a:ext uri="{0D108BD9-81ED-4DB2-BD59-A6C34878D82A}">
                    <a16:rowId xmlns:a16="http://schemas.microsoft.com/office/drawing/2014/main" val="2115546076"/>
                  </a:ext>
                </a:extLst>
              </a:tr>
            </a:tbl>
          </a:graphicData>
        </a:graphic>
      </p:graphicFrame>
      <p:sp>
        <p:nvSpPr>
          <p:cNvPr id="2" name="Title 1">
            <a:extLst>
              <a:ext uri="{FF2B5EF4-FFF2-40B4-BE49-F238E27FC236}">
                <a16:creationId xmlns:a16="http://schemas.microsoft.com/office/drawing/2014/main" id="{4DBF8C86-2FD2-4789-9E5D-D066173A80E1}"/>
              </a:ext>
            </a:extLst>
          </p:cNvPr>
          <p:cNvSpPr>
            <a:spLocks noGrp="1"/>
          </p:cNvSpPr>
          <p:nvPr>
            <p:ph type="title"/>
          </p:nvPr>
        </p:nvSpPr>
        <p:spPr/>
        <p:txBody>
          <a:bodyPr vert="horz"/>
          <a:lstStyle/>
          <a:p>
            <a:r>
              <a:rPr lang="en-US" b="1" dirty="0"/>
              <a:t>ESG initiatives – backup | </a:t>
            </a:r>
            <a:r>
              <a:rPr lang="en-US" dirty="0"/>
              <a:t>Target and peer initiatives across key ESG parameters (3/4)</a:t>
            </a:r>
            <a:endParaRPr lang="de-DE" dirty="0"/>
          </a:p>
        </p:txBody>
      </p:sp>
      <p:grpSp>
        <p:nvGrpSpPr>
          <p:cNvPr id="5" name="btfpStatusSticker607167">
            <a:extLst>
              <a:ext uri="{FF2B5EF4-FFF2-40B4-BE49-F238E27FC236}">
                <a16:creationId xmlns:a16="http://schemas.microsoft.com/office/drawing/2014/main" id="{0ED772E7-ACA9-4D49-812F-37DD4429FAC7}"/>
              </a:ext>
            </a:extLst>
          </p:cNvPr>
          <p:cNvGrpSpPr/>
          <p:nvPr>
            <p:custDataLst>
              <p:tags r:id="rId4"/>
            </p:custDataLst>
          </p:nvPr>
        </p:nvGrpSpPr>
        <p:grpSpPr>
          <a:xfrm>
            <a:off x="9629778" y="955344"/>
            <a:ext cx="2232022" cy="235611"/>
            <a:chOff x="-2867773" y="876300"/>
            <a:chExt cx="2232022" cy="235611"/>
          </a:xfrm>
        </p:grpSpPr>
        <p:sp>
          <p:nvSpPr>
            <p:cNvPr id="3" name="btfpStatusStickerText607167">
              <a:extLst>
                <a:ext uri="{FF2B5EF4-FFF2-40B4-BE49-F238E27FC236}">
                  <a16:creationId xmlns:a16="http://schemas.microsoft.com/office/drawing/2014/main" id="{532C95FA-E91B-4AA7-BDDE-AFF1E5948A71}"/>
                </a:ext>
              </a:extLst>
            </p:cNvPr>
            <p:cNvSpPr txBox="1"/>
            <p:nvPr/>
          </p:nvSpPr>
          <p:spPr bwMode="gray">
            <a:xfrm>
              <a:off x="-2867773"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4" name="btfpStatusStickerLine607167">
              <a:extLst>
                <a:ext uri="{FF2B5EF4-FFF2-40B4-BE49-F238E27FC236}">
                  <a16:creationId xmlns:a16="http://schemas.microsoft.com/office/drawing/2014/main" id="{D55B106D-D715-4F55-A7AF-E0E7CD086B50}"/>
                </a:ext>
              </a:extLst>
            </p:cNvPr>
            <p:cNvCxnSpPr>
              <a:cxnSpLocks/>
            </p:cNvCxnSpPr>
            <p:nvPr/>
          </p:nvCxnSpPr>
          <p:spPr bwMode="gray">
            <a:xfrm rot="720000">
              <a:off x="-286777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56" name="btfpRunningAgenda2Level724414">
            <a:extLst>
              <a:ext uri="{FF2B5EF4-FFF2-40B4-BE49-F238E27FC236}">
                <a16:creationId xmlns:a16="http://schemas.microsoft.com/office/drawing/2014/main" id="{F5FC60D0-51A7-4193-8A1F-017DC15369B5}"/>
              </a:ext>
            </a:extLst>
          </p:cNvPr>
          <p:cNvGrpSpPr/>
          <p:nvPr>
            <p:custDataLst>
              <p:tags r:id="rId5"/>
            </p:custDataLst>
          </p:nvPr>
        </p:nvGrpSpPr>
        <p:grpSpPr>
          <a:xfrm>
            <a:off x="-1" y="944429"/>
            <a:ext cx="5265512" cy="257442"/>
            <a:chOff x="-1" y="876300"/>
            <a:chExt cx="5265512" cy="257442"/>
          </a:xfrm>
        </p:grpSpPr>
        <p:sp>
          <p:nvSpPr>
            <p:cNvPr id="57" name="btfpRunningAgenda2LevelBarLeft724414">
              <a:extLst>
                <a:ext uri="{FF2B5EF4-FFF2-40B4-BE49-F238E27FC236}">
                  <a16:creationId xmlns:a16="http://schemas.microsoft.com/office/drawing/2014/main" id="{662CA905-9105-49C4-A669-DA8CF8B0377A}"/>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8" name="btfpRunningAgenda2LevelTextLeft724414">
              <a:extLst>
                <a:ext uri="{FF2B5EF4-FFF2-40B4-BE49-F238E27FC236}">
                  <a16:creationId xmlns:a16="http://schemas.microsoft.com/office/drawing/2014/main" id="{391C8AB2-3C5D-4FD8-AE83-9FE4B9906F30}"/>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59" name="btfpRunningAgenda2LevelBarRight724414">
              <a:extLst>
                <a:ext uri="{FF2B5EF4-FFF2-40B4-BE49-F238E27FC236}">
                  <a16:creationId xmlns:a16="http://schemas.microsoft.com/office/drawing/2014/main" id="{271D294B-7FBF-4A9A-B9B2-0196953F6B55}"/>
                </a:ext>
              </a:extLst>
            </p:cNvPr>
            <p:cNvSpPr/>
            <p:nvPr/>
          </p:nvSpPr>
          <p:spPr bwMode="gray">
            <a:xfrm>
              <a:off x="3023101" y="876300"/>
              <a:ext cx="2196141"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60500 w 1960500"/>
                <a:gd name="connsiteY0" fmla="*/ 0 h 257442"/>
                <a:gd name="connsiteX1" fmla="*/ 1663918 w 1960500"/>
                <a:gd name="connsiteY1" fmla="*/ 257442 h 257442"/>
                <a:gd name="connsiteX2" fmla="*/ 0 w 1960500"/>
                <a:gd name="connsiteY2" fmla="*/ 257442 h 257442"/>
                <a:gd name="connsiteX3" fmla="*/ 54721 w 1960500"/>
                <a:gd name="connsiteY3" fmla="*/ 0 h 257442"/>
                <a:gd name="connsiteX0" fmla="*/ 1960500 w 1960500"/>
                <a:gd name="connsiteY0" fmla="*/ 0 h 257442"/>
                <a:gd name="connsiteX1" fmla="*/ 1905778 w 1960500"/>
                <a:gd name="connsiteY1" fmla="*/ 257442 h 257442"/>
                <a:gd name="connsiteX2" fmla="*/ 0 w 1960500"/>
                <a:gd name="connsiteY2" fmla="*/ 257442 h 257442"/>
                <a:gd name="connsiteX3" fmla="*/ 54721 w 1960500"/>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2128817 w 2128817"/>
                <a:gd name="connsiteY0" fmla="*/ 0 h 257442"/>
                <a:gd name="connsiteX1" fmla="*/ 1905779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6 w 2128817"/>
                <a:gd name="connsiteY1" fmla="*/ 257442 h 257442"/>
                <a:gd name="connsiteX2" fmla="*/ 0 w 2128817"/>
                <a:gd name="connsiteY2" fmla="*/ 257442 h 257442"/>
                <a:gd name="connsiteX3" fmla="*/ 54722 w 2128817"/>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0 w 2128816"/>
                <a:gd name="connsiteY3" fmla="*/ 0 h 257442"/>
                <a:gd name="connsiteX0" fmla="*/ 2306748 w 2306748"/>
                <a:gd name="connsiteY0" fmla="*/ 0 h 257442"/>
                <a:gd name="connsiteX1" fmla="*/ 2074095 w 2306748"/>
                <a:gd name="connsiteY1" fmla="*/ 257442 h 257442"/>
                <a:gd name="connsiteX2" fmla="*/ 0 w 2306748"/>
                <a:gd name="connsiteY2" fmla="*/ 257442 h 257442"/>
                <a:gd name="connsiteX3" fmla="*/ 54720 w 2306748"/>
                <a:gd name="connsiteY3" fmla="*/ 0 h 257442"/>
                <a:gd name="connsiteX0" fmla="*/ 2306748 w 2306748"/>
                <a:gd name="connsiteY0" fmla="*/ 0 h 257442"/>
                <a:gd name="connsiteX1" fmla="*/ 2252027 w 2306748"/>
                <a:gd name="connsiteY1" fmla="*/ 257442 h 257442"/>
                <a:gd name="connsiteX2" fmla="*/ 0 w 2306748"/>
                <a:gd name="connsiteY2" fmla="*/ 257442 h 257442"/>
                <a:gd name="connsiteX3" fmla="*/ 54720 w 2306748"/>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1 w 2306749"/>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2 w 2306749"/>
                <a:gd name="connsiteY3" fmla="*/ 0 h 257442"/>
                <a:gd name="connsiteX0" fmla="*/ 2467050 w 2467050"/>
                <a:gd name="connsiteY0" fmla="*/ 0 h 257442"/>
                <a:gd name="connsiteX1" fmla="*/ 22520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1 w 2467050"/>
                <a:gd name="connsiteY3" fmla="*/ 0 h 257442"/>
                <a:gd name="connsiteX0" fmla="*/ 950801 w 2412328"/>
                <a:gd name="connsiteY0" fmla="*/ 0 h 257442"/>
                <a:gd name="connsiteX1" fmla="*/ 2412328 w 2412328"/>
                <a:gd name="connsiteY1" fmla="*/ 257442 h 257442"/>
                <a:gd name="connsiteX2" fmla="*/ 0 w 2412328"/>
                <a:gd name="connsiteY2" fmla="*/ 257442 h 257442"/>
                <a:gd name="connsiteX3" fmla="*/ 54721 w 241232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051790 w 1064395"/>
                <a:gd name="connsiteY0" fmla="*/ 0 h 257442"/>
                <a:gd name="connsiteX1" fmla="*/ 1064395 w 1064395"/>
                <a:gd name="connsiteY1" fmla="*/ 257442 h 257442"/>
                <a:gd name="connsiteX2" fmla="*/ 0 w 1064395"/>
                <a:gd name="connsiteY2" fmla="*/ 257442 h 257442"/>
                <a:gd name="connsiteX3" fmla="*/ 54721 w 1064395"/>
                <a:gd name="connsiteY3" fmla="*/ 0 h 257442"/>
                <a:gd name="connsiteX0" fmla="*/ 1051790 w 1051790"/>
                <a:gd name="connsiteY0" fmla="*/ 0 h 257442"/>
                <a:gd name="connsiteX1" fmla="*/ 997070 w 1051790"/>
                <a:gd name="connsiteY1" fmla="*/ 257442 h 257442"/>
                <a:gd name="connsiteX2" fmla="*/ 0 w 1051790"/>
                <a:gd name="connsiteY2" fmla="*/ 257442 h 257442"/>
                <a:gd name="connsiteX3" fmla="*/ 54721 w 1051790"/>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0 w 1051789"/>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1 w 1051789"/>
                <a:gd name="connsiteY3" fmla="*/ 0 h 257442"/>
                <a:gd name="connsiteX0" fmla="*/ 782550 w 997069"/>
                <a:gd name="connsiteY0" fmla="*/ 0 h 257442"/>
                <a:gd name="connsiteX1" fmla="*/ 997069 w 997069"/>
                <a:gd name="connsiteY1" fmla="*/ 257442 h 257442"/>
                <a:gd name="connsiteX2" fmla="*/ 0 w 997069"/>
                <a:gd name="connsiteY2" fmla="*/ 257442 h 257442"/>
                <a:gd name="connsiteX3" fmla="*/ 54721 w 997069"/>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1128734 w 1128734"/>
                <a:gd name="connsiteY0" fmla="*/ 0 h 257442"/>
                <a:gd name="connsiteX1" fmla="*/ 905698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54721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306669 w 1306669"/>
                <a:gd name="connsiteY0" fmla="*/ 0 h 257442"/>
                <a:gd name="connsiteX1" fmla="*/ 1074013 w 1306669"/>
                <a:gd name="connsiteY1" fmla="*/ 257442 h 257442"/>
                <a:gd name="connsiteX2" fmla="*/ 0 w 1306669"/>
                <a:gd name="connsiteY2" fmla="*/ 257442 h 257442"/>
                <a:gd name="connsiteX3" fmla="*/ 54722 w 1306669"/>
                <a:gd name="connsiteY3" fmla="*/ 0 h 257442"/>
                <a:gd name="connsiteX0" fmla="*/ 1306669 w 1306669"/>
                <a:gd name="connsiteY0" fmla="*/ 0 h 257442"/>
                <a:gd name="connsiteX1" fmla="*/ 1251948 w 1306669"/>
                <a:gd name="connsiteY1" fmla="*/ 257442 h 257442"/>
                <a:gd name="connsiteX2" fmla="*/ 0 w 1306669"/>
                <a:gd name="connsiteY2" fmla="*/ 257442 h 257442"/>
                <a:gd name="connsiteX3" fmla="*/ 54722 w 1306669"/>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0 w 1306668"/>
                <a:gd name="connsiteY3" fmla="*/ 0 h 257442"/>
                <a:gd name="connsiteX0" fmla="*/ 1567956 w 1567956"/>
                <a:gd name="connsiteY0" fmla="*/ 0 h 257442"/>
                <a:gd name="connsiteX1" fmla="*/ 1251947 w 1567956"/>
                <a:gd name="connsiteY1" fmla="*/ 257442 h 257442"/>
                <a:gd name="connsiteX2" fmla="*/ 0 w 1567956"/>
                <a:gd name="connsiteY2" fmla="*/ 257442 h 257442"/>
                <a:gd name="connsiteX3" fmla="*/ 54720 w 1567956"/>
                <a:gd name="connsiteY3" fmla="*/ 0 h 257442"/>
                <a:gd name="connsiteX0" fmla="*/ 1567956 w 1567956"/>
                <a:gd name="connsiteY0" fmla="*/ 0 h 257442"/>
                <a:gd name="connsiteX1" fmla="*/ 1513235 w 1567956"/>
                <a:gd name="connsiteY1" fmla="*/ 257442 h 257442"/>
                <a:gd name="connsiteX2" fmla="*/ 0 w 1567956"/>
                <a:gd name="connsiteY2" fmla="*/ 257442 h 257442"/>
                <a:gd name="connsiteX3" fmla="*/ 54720 w 1567956"/>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2 w 1567957"/>
                <a:gd name="connsiteY3" fmla="*/ 0 h 257442"/>
                <a:gd name="connsiteX0" fmla="*/ 1753906 w 1753906"/>
                <a:gd name="connsiteY0" fmla="*/ 0 h 257442"/>
                <a:gd name="connsiteX1" fmla="*/ 1513236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1 w 1753906"/>
                <a:gd name="connsiteY3" fmla="*/ 0 h 257442"/>
                <a:gd name="connsiteX0" fmla="*/ 2015195 w 2015195"/>
                <a:gd name="connsiteY0" fmla="*/ 0 h 257442"/>
                <a:gd name="connsiteX1" fmla="*/ 169918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175495 w 2175495"/>
                <a:gd name="connsiteY0" fmla="*/ 0 h 257442"/>
                <a:gd name="connsiteX1" fmla="*/ 19604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454418 w 2454418"/>
                <a:gd name="connsiteY0" fmla="*/ 0 h 257442"/>
                <a:gd name="connsiteX1" fmla="*/ 2120774 w 2454418"/>
                <a:gd name="connsiteY1" fmla="*/ 257442 h 257442"/>
                <a:gd name="connsiteX2" fmla="*/ 0 w 2454418"/>
                <a:gd name="connsiteY2" fmla="*/ 257442 h 257442"/>
                <a:gd name="connsiteX3" fmla="*/ 54721 w 2454418"/>
                <a:gd name="connsiteY3" fmla="*/ 0 h 257442"/>
                <a:gd name="connsiteX0" fmla="*/ 2454418 w 2454418"/>
                <a:gd name="connsiteY0" fmla="*/ 0 h 257442"/>
                <a:gd name="connsiteX1" fmla="*/ 2399696 w 2454418"/>
                <a:gd name="connsiteY1" fmla="*/ 257442 h 257442"/>
                <a:gd name="connsiteX2" fmla="*/ 0 w 2454418"/>
                <a:gd name="connsiteY2" fmla="*/ 257442 h 257442"/>
                <a:gd name="connsiteX3" fmla="*/ 54721 w 2454418"/>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622734 w 2622734"/>
                <a:gd name="connsiteY0" fmla="*/ 0 h 257442"/>
                <a:gd name="connsiteX1" fmla="*/ 2399697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1 w 2622734"/>
                <a:gd name="connsiteY3" fmla="*/ 0 h 257442"/>
                <a:gd name="connsiteX0" fmla="*/ 2783033 w 2783033"/>
                <a:gd name="connsiteY0" fmla="*/ 0 h 257442"/>
                <a:gd name="connsiteX1" fmla="*/ 25680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934771 w 2728312"/>
                <a:gd name="connsiteY0" fmla="*/ 0 h 257442"/>
                <a:gd name="connsiteX1" fmla="*/ 2728312 w 2728312"/>
                <a:gd name="connsiteY1" fmla="*/ 257442 h 257442"/>
                <a:gd name="connsiteX2" fmla="*/ 0 w 2728312"/>
                <a:gd name="connsiteY2" fmla="*/ 257442 h 257442"/>
                <a:gd name="connsiteX3" fmla="*/ 54721 w 2728312"/>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54721 w 934771"/>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1259987 w 1259987"/>
                <a:gd name="connsiteY0" fmla="*/ 0 h 257442"/>
                <a:gd name="connsiteX1" fmla="*/ 880049 w 1259987"/>
                <a:gd name="connsiteY1" fmla="*/ 257442 h 257442"/>
                <a:gd name="connsiteX2" fmla="*/ 0 w 1259987"/>
                <a:gd name="connsiteY2" fmla="*/ 257442 h 257442"/>
                <a:gd name="connsiteX3" fmla="*/ 54720 w 1259987"/>
                <a:gd name="connsiteY3" fmla="*/ 0 h 257442"/>
                <a:gd name="connsiteX0" fmla="*/ 1259987 w 1259987"/>
                <a:gd name="connsiteY0" fmla="*/ 0 h 257442"/>
                <a:gd name="connsiteX1" fmla="*/ 1205266 w 1259987"/>
                <a:gd name="connsiteY1" fmla="*/ 257442 h 257442"/>
                <a:gd name="connsiteX2" fmla="*/ 0 w 1259987"/>
                <a:gd name="connsiteY2" fmla="*/ 257442 h 257442"/>
                <a:gd name="connsiteX3" fmla="*/ 54720 w 1259987"/>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437921 w 1437921"/>
                <a:gd name="connsiteY0" fmla="*/ 0 h 257442"/>
                <a:gd name="connsiteX1" fmla="*/ 1205267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910808 w 1910808"/>
                <a:gd name="connsiteY0" fmla="*/ 0 h 257442"/>
                <a:gd name="connsiteX1" fmla="*/ 1543500 w 1910808"/>
                <a:gd name="connsiteY1" fmla="*/ 257442 h 257442"/>
                <a:gd name="connsiteX2" fmla="*/ 0 w 1910808"/>
                <a:gd name="connsiteY2" fmla="*/ 257442 h 257442"/>
                <a:gd name="connsiteX3" fmla="*/ 54721 w 1910808"/>
                <a:gd name="connsiteY3" fmla="*/ 0 h 257442"/>
                <a:gd name="connsiteX0" fmla="*/ 1910808 w 1910808"/>
                <a:gd name="connsiteY0" fmla="*/ 0 h 257442"/>
                <a:gd name="connsiteX1" fmla="*/ 1856086 w 1910808"/>
                <a:gd name="connsiteY1" fmla="*/ 257442 h 257442"/>
                <a:gd name="connsiteX2" fmla="*/ 0 w 1910808"/>
                <a:gd name="connsiteY2" fmla="*/ 257442 h 257442"/>
                <a:gd name="connsiteX3" fmla="*/ 54721 w 1910808"/>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883476 w 1856087"/>
                <a:gd name="connsiteY0" fmla="*/ 0 h 257442"/>
                <a:gd name="connsiteX1" fmla="*/ 1856087 w 1856087"/>
                <a:gd name="connsiteY1" fmla="*/ 257442 h 257442"/>
                <a:gd name="connsiteX2" fmla="*/ 0 w 1856087"/>
                <a:gd name="connsiteY2" fmla="*/ 257442 h 257442"/>
                <a:gd name="connsiteX3" fmla="*/ 54722 w 1856087"/>
                <a:gd name="connsiteY3" fmla="*/ 0 h 257442"/>
                <a:gd name="connsiteX0" fmla="*/ 883476 w 883476"/>
                <a:gd name="connsiteY0" fmla="*/ 0 h 257442"/>
                <a:gd name="connsiteX1" fmla="*/ 828755 w 883476"/>
                <a:gd name="connsiteY1" fmla="*/ 257442 h 257442"/>
                <a:gd name="connsiteX2" fmla="*/ 0 w 883476"/>
                <a:gd name="connsiteY2" fmla="*/ 257442 h 257442"/>
                <a:gd name="connsiteX3" fmla="*/ 54722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54721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54721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305065 w 1305065"/>
                <a:gd name="connsiteY0" fmla="*/ 0 h 257442"/>
                <a:gd name="connsiteX1" fmla="*/ 997069 w 1305065"/>
                <a:gd name="connsiteY1" fmla="*/ 257442 h 257442"/>
                <a:gd name="connsiteX2" fmla="*/ 0 w 1305065"/>
                <a:gd name="connsiteY2" fmla="*/ 257442 h 257442"/>
                <a:gd name="connsiteX3" fmla="*/ 54722 w 1305065"/>
                <a:gd name="connsiteY3" fmla="*/ 0 h 257442"/>
                <a:gd name="connsiteX0" fmla="*/ 1305065 w 1305065"/>
                <a:gd name="connsiteY0" fmla="*/ 0 h 257442"/>
                <a:gd name="connsiteX1" fmla="*/ 1250344 w 1305065"/>
                <a:gd name="connsiteY1" fmla="*/ 257442 h 257442"/>
                <a:gd name="connsiteX2" fmla="*/ 0 w 1305065"/>
                <a:gd name="connsiteY2" fmla="*/ 257442 h 257442"/>
                <a:gd name="connsiteX3" fmla="*/ 54722 w 1305065"/>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1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0 w 1305064"/>
                <a:gd name="connsiteY3" fmla="*/ 0 h 257442"/>
                <a:gd name="connsiteX0" fmla="*/ 1574368 w 1574368"/>
                <a:gd name="connsiteY0" fmla="*/ 0 h 257442"/>
                <a:gd name="connsiteX1" fmla="*/ 1250343 w 1574368"/>
                <a:gd name="connsiteY1" fmla="*/ 257442 h 257442"/>
                <a:gd name="connsiteX2" fmla="*/ 0 w 1574368"/>
                <a:gd name="connsiteY2" fmla="*/ 257442 h 257442"/>
                <a:gd name="connsiteX3" fmla="*/ 54720 w 1574368"/>
                <a:gd name="connsiteY3" fmla="*/ 0 h 257442"/>
                <a:gd name="connsiteX0" fmla="*/ 1574368 w 1574368"/>
                <a:gd name="connsiteY0" fmla="*/ 0 h 257442"/>
                <a:gd name="connsiteX1" fmla="*/ 1519647 w 1574368"/>
                <a:gd name="connsiteY1" fmla="*/ 257442 h 257442"/>
                <a:gd name="connsiteX2" fmla="*/ 0 w 1574368"/>
                <a:gd name="connsiteY2" fmla="*/ 257442 h 257442"/>
                <a:gd name="connsiteX3" fmla="*/ 54720 w 1574368"/>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1 w 1574369"/>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2 w 1574369"/>
                <a:gd name="connsiteY3" fmla="*/ 0 h 257442"/>
                <a:gd name="connsiteX0" fmla="*/ 1827644 w 1827644"/>
                <a:gd name="connsiteY0" fmla="*/ 0 h 257442"/>
                <a:gd name="connsiteX1" fmla="*/ 1519648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1 w 1827644"/>
                <a:gd name="connsiteY3" fmla="*/ 0 h 257442"/>
                <a:gd name="connsiteX0" fmla="*/ 1987944 w 1987944"/>
                <a:gd name="connsiteY0" fmla="*/ 0 h 257442"/>
                <a:gd name="connsiteX1" fmla="*/ 1772922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2148244 w 2148244"/>
                <a:gd name="connsiteY0" fmla="*/ 0 h 257442"/>
                <a:gd name="connsiteX1" fmla="*/ 19332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308544 w 2308544"/>
                <a:gd name="connsiteY0" fmla="*/ 0 h 257442"/>
                <a:gd name="connsiteX1" fmla="*/ 20935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196142 w 2253823"/>
                <a:gd name="connsiteY0" fmla="*/ 0 h 257442"/>
                <a:gd name="connsiteX1" fmla="*/ 2253823 w 2253823"/>
                <a:gd name="connsiteY1" fmla="*/ 257442 h 257442"/>
                <a:gd name="connsiteX2" fmla="*/ 0 w 2253823"/>
                <a:gd name="connsiteY2" fmla="*/ 257442 h 257442"/>
                <a:gd name="connsiteX3" fmla="*/ 54721 w 2253823"/>
                <a:gd name="connsiteY3" fmla="*/ 0 h 257442"/>
                <a:gd name="connsiteX0" fmla="*/ 2196142 w 2196142"/>
                <a:gd name="connsiteY0" fmla="*/ 0 h 257442"/>
                <a:gd name="connsiteX1" fmla="*/ 2141422 w 2196142"/>
                <a:gd name="connsiteY1" fmla="*/ 257442 h 257442"/>
                <a:gd name="connsiteX2" fmla="*/ 0 w 2196142"/>
                <a:gd name="connsiteY2" fmla="*/ 257442 h 257442"/>
                <a:gd name="connsiteX3" fmla="*/ 54721 w 2196142"/>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0 w 2196141"/>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1 w 2196141"/>
                <a:gd name="connsiteY3" fmla="*/ 0 h 257442"/>
              </a:gdLst>
              <a:ahLst/>
              <a:cxnLst>
                <a:cxn ang="0">
                  <a:pos x="connsiteX0" y="connsiteY0"/>
                </a:cxn>
                <a:cxn ang="0">
                  <a:pos x="connsiteX1" y="connsiteY1"/>
                </a:cxn>
                <a:cxn ang="0">
                  <a:pos x="connsiteX2" y="connsiteY2"/>
                </a:cxn>
                <a:cxn ang="0">
                  <a:pos x="connsiteX3" y="connsiteY3"/>
                </a:cxn>
              </a:cxnLst>
              <a:rect l="l" t="t" r="r" b="b"/>
              <a:pathLst>
                <a:path w="2196141" h="257442">
                  <a:moveTo>
                    <a:pt x="2196141" y="0"/>
                  </a:moveTo>
                  <a:lnTo>
                    <a:pt x="2141421"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0" name="btfpRunningAgenda2LevelTextRight724414">
              <a:extLst>
                <a:ext uri="{FF2B5EF4-FFF2-40B4-BE49-F238E27FC236}">
                  <a16:creationId xmlns:a16="http://schemas.microsoft.com/office/drawing/2014/main" id="{7231A6E2-E70B-47E9-A322-B3D110D66F51}"/>
                </a:ext>
              </a:extLst>
            </p:cNvPr>
            <p:cNvSpPr txBox="1"/>
            <p:nvPr/>
          </p:nvSpPr>
          <p:spPr bwMode="gray">
            <a:xfrm>
              <a:off x="3023101" y="876300"/>
              <a:ext cx="224241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Initiatives</a:t>
              </a:r>
            </a:p>
          </p:txBody>
        </p:sp>
      </p:grpSp>
      <p:grpSp>
        <p:nvGrpSpPr>
          <p:cNvPr id="54" name="btfpIcon916464">
            <a:extLst>
              <a:ext uri="{FF2B5EF4-FFF2-40B4-BE49-F238E27FC236}">
                <a16:creationId xmlns:a16="http://schemas.microsoft.com/office/drawing/2014/main" id="{C1F63F04-B0EC-49DA-8684-80CE0910B1DE}"/>
              </a:ext>
            </a:extLst>
          </p:cNvPr>
          <p:cNvGrpSpPr>
            <a:grpSpLocks noChangeAspect="1"/>
          </p:cNvGrpSpPr>
          <p:nvPr>
            <p:custDataLst>
              <p:tags r:id="rId6"/>
            </p:custDataLst>
          </p:nvPr>
        </p:nvGrpSpPr>
        <p:grpSpPr>
          <a:xfrm>
            <a:off x="681464" y="2025456"/>
            <a:ext cx="540544" cy="540544"/>
            <a:chOff x="330200" y="1270000"/>
            <a:chExt cx="540544" cy="540544"/>
          </a:xfrm>
        </p:grpSpPr>
        <p:sp>
          <p:nvSpPr>
            <p:cNvPr id="55" name="btfpIconCircle916464">
              <a:extLst>
                <a:ext uri="{FF2B5EF4-FFF2-40B4-BE49-F238E27FC236}">
                  <a16:creationId xmlns:a16="http://schemas.microsoft.com/office/drawing/2014/main" id="{4926E829-87F7-4C04-B80B-7430F3F9BD7E}"/>
                </a:ext>
              </a:extLst>
            </p:cNvPr>
            <p:cNvSpPr>
              <a:spLocks/>
            </p:cNvSpPr>
            <p:nvPr/>
          </p:nvSpPr>
          <p:spPr bwMode="gray">
            <a:xfrm>
              <a:off x="330200" y="127000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63" name="btfpIconLines916464">
              <a:extLst>
                <a:ext uri="{FF2B5EF4-FFF2-40B4-BE49-F238E27FC236}">
                  <a16:creationId xmlns:a16="http://schemas.microsoft.com/office/drawing/2014/main" id="{7977A9E0-400E-413F-97B7-88D8DD2F6C0F}"/>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330200" y="1270000"/>
              <a:ext cx="540544" cy="540544"/>
            </a:xfrm>
            <a:prstGeom prst="rect">
              <a:avLst/>
            </a:prstGeom>
          </p:spPr>
        </p:pic>
      </p:grpSp>
      <p:sp>
        <p:nvSpPr>
          <p:cNvPr id="6" name="btfpNotesBox273568">
            <a:extLst>
              <a:ext uri="{FF2B5EF4-FFF2-40B4-BE49-F238E27FC236}">
                <a16:creationId xmlns:a16="http://schemas.microsoft.com/office/drawing/2014/main" id="{B066D72E-7CE5-4BBD-AFDF-0F64D4F806FD}"/>
              </a:ext>
            </a:extLst>
          </p:cNvPr>
          <p:cNvSpPr txBox="1"/>
          <p:nvPr>
            <p:custDataLst>
              <p:tags r:id="rId7"/>
            </p:custDataLst>
          </p:nvPr>
        </p:nvSpPr>
        <p:spPr bwMode="gray">
          <a:xfrm>
            <a:off x="330199" y="5950349"/>
            <a:ext cx="11531600" cy="615553"/>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The Charta der </a:t>
            </a:r>
            <a:r>
              <a:rPr lang="en-US" sz="800" err="1">
                <a:solidFill>
                  <a:srgbClr val="000000"/>
                </a:solidFill>
              </a:rPr>
              <a:t>Vielfalt</a:t>
            </a:r>
            <a:r>
              <a:rPr lang="en-US" sz="800">
                <a:solidFill>
                  <a:srgbClr val="000000"/>
                </a:solidFill>
              </a:rPr>
              <a:t> is a corporate initiative to promote diversity in companies and institutions; (2) Code First Girls is a provider of free coding courses for women in the UK; (3) Anti - Distributed Denial of Service (DDoS) protects the cloud network from potential attackers; (4) A secure gateway allowing users to accept encrypted transactions; (5) Implementation of measures keeping personal health data secure, confidential and accessible; (6) Web application firewall; (7) Provides authentication, privacy and data integrity between applications; (8) Distribution of infrastructure across geographies; (9) Standard on managing information security; (10) Security standard developed for cloud service providers; (11) Payment Card Industry Data Security Standard; (12) An organization inspiring young people with the range of careers in Science, Technology, Engineering and Mathematics; (13) A multi-stakeholder group facilitated by the European Commission to develop Codes of Conduct for the proper application of the EU Free Flow of Non-Personal Data Regulation / Article 6 "Porting of Data" | Source: Company websites and reports, Lit search</a:t>
            </a:r>
          </a:p>
        </p:txBody>
      </p:sp>
      <p:grpSp>
        <p:nvGrpSpPr>
          <p:cNvPr id="70" name="btfpIcon986186">
            <a:extLst>
              <a:ext uri="{FF2B5EF4-FFF2-40B4-BE49-F238E27FC236}">
                <a16:creationId xmlns:a16="http://schemas.microsoft.com/office/drawing/2014/main" id="{DEA9A82B-617F-4833-BA78-704486BAA6F7}"/>
              </a:ext>
            </a:extLst>
          </p:cNvPr>
          <p:cNvGrpSpPr>
            <a:grpSpLocks noChangeAspect="1"/>
          </p:cNvGrpSpPr>
          <p:nvPr>
            <p:custDataLst>
              <p:tags r:id="rId8"/>
            </p:custDataLst>
          </p:nvPr>
        </p:nvGrpSpPr>
        <p:grpSpPr>
          <a:xfrm>
            <a:off x="681464" y="4340282"/>
            <a:ext cx="540544" cy="540544"/>
            <a:chOff x="3586611" y="2902126"/>
            <a:chExt cx="540546" cy="540544"/>
          </a:xfrm>
        </p:grpSpPr>
        <p:sp>
          <p:nvSpPr>
            <p:cNvPr id="71" name="btfpIconCircle986186">
              <a:extLst>
                <a:ext uri="{FF2B5EF4-FFF2-40B4-BE49-F238E27FC236}">
                  <a16:creationId xmlns:a16="http://schemas.microsoft.com/office/drawing/2014/main" id="{F8F351E3-2FF2-4080-94AA-C0374251D4DA}"/>
                </a:ext>
              </a:extLst>
            </p:cNvPr>
            <p:cNvSpPr>
              <a:spLocks/>
            </p:cNvSpPr>
            <p:nvPr/>
          </p:nvSpPr>
          <p:spPr bwMode="gray">
            <a:xfrm>
              <a:off x="3586613"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72" name="btfpIconLines986186">
              <a:extLst>
                <a:ext uri="{FF2B5EF4-FFF2-40B4-BE49-F238E27FC236}">
                  <a16:creationId xmlns:a16="http://schemas.microsoft.com/office/drawing/2014/main" id="{3BE13E48-A5C7-45FC-8683-52E1F42DDC66}"/>
                </a:ext>
              </a:extLst>
            </p:cNvPr>
            <p:cNvPicPr>
              <a:picLocks/>
            </p:cNvPicPr>
            <p:nvPr/>
          </p:nvPicPr>
          <p:blipFill>
            <a:blip r:embed="rId13">
              <a:extLst>
                <a:ext uri="{28A0092B-C50C-407E-A947-70E740481C1C}">
                  <a14:useLocalDpi xmlns:a14="http://schemas.microsoft.com/office/drawing/2010/main" val="0"/>
                </a:ext>
              </a:extLst>
            </a:blip>
            <a:stretch>
              <a:fillRect/>
            </a:stretch>
          </p:blipFill>
          <p:spPr>
            <a:xfrm>
              <a:off x="3586611" y="2902126"/>
              <a:ext cx="540544" cy="540544"/>
            </a:xfrm>
            <a:prstGeom prst="rect">
              <a:avLst/>
            </a:prstGeom>
          </p:spPr>
        </p:pic>
      </p:grpSp>
      <p:sp>
        <p:nvSpPr>
          <p:cNvPr id="43" name="Rectangle 42">
            <a:extLst>
              <a:ext uri="{FF2B5EF4-FFF2-40B4-BE49-F238E27FC236}">
                <a16:creationId xmlns:a16="http://schemas.microsoft.com/office/drawing/2014/main" id="{F63BE4CE-5473-4BEF-8D2A-7B08963120E7}"/>
              </a:ext>
            </a:extLst>
          </p:cNvPr>
          <p:cNvSpPr/>
          <p:nvPr/>
        </p:nvSpPr>
        <p:spPr bwMode="gray">
          <a:xfrm>
            <a:off x="1880209" y="1268414"/>
            <a:ext cx="2005991" cy="4633042"/>
          </a:xfrm>
          <a:prstGeom prst="rect">
            <a:avLst/>
          </a:prstGeom>
          <a:noFill/>
          <a:ln w="12700">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nvGrpSpPr>
          <p:cNvPr id="52" name="Group 51">
            <a:extLst>
              <a:ext uri="{FF2B5EF4-FFF2-40B4-BE49-F238E27FC236}">
                <a16:creationId xmlns:a16="http://schemas.microsoft.com/office/drawing/2014/main" id="{F614346C-85C9-4702-813B-E8EFDA991153}"/>
              </a:ext>
            </a:extLst>
          </p:cNvPr>
          <p:cNvGrpSpPr/>
          <p:nvPr/>
        </p:nvGrpSpPr>
        <p:grpSpPr>
          <a:xfrm>
            <a:off x="6454278" y="955842"/>
            <a:ext cx="2613582" cy="246221"/>
            <a:chOff x="9272201" y="6115120"/>
            <a:chExt cx="2613582" cy="246221"/>
          </a:xfrm>
          <a:noFill/>
        </p:grpSpPr>
        <p:sp>
          <p:nvSpPr>
            <p:cNvPr id="53" name="Rectangle 52">
              <a:extLst>
                <a:ext uri="{FF2B5EF4-FFF2-40B4-BE49-F238E27FC236}">
                  <a16:creationId xmlns:a16="http://schemas.microsoft.com/office/drawing/2014/main" id="{5B625EC3-A4AA-4BE9-A6F5-85D24704EED6}"/>
                </a:ext>
              </a:extLst>
            </p:cNvPr>
            <p:cNvSpPr/>
            <p:nvPr/>
          </p:nvSpPr>
          <p:spPr bwMode="gray">
            <a:xfrm>
              <a:off x="9272201" y="6122762"/>
              <a:ext cx="2569837" cy="220740"/>
            </a:xfrm>
            <a:prstGeom prst="rect">
              <a:avLst/>
            </a:prstGeom>
            <a:grp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1" name="Rectangle 60">
              <a:extLst>
                <a:ext uri="{FF2B5EF4-FFF2-40B4-BE49-F238E27FC236}">
                  <a16:creationId xmlns:a16="http://schemas.microsoft.com/office/drawing/2014/main" id="{83C5DE55-51EA-4100-8931-9DA02FE19B14}"/>
                </a:ext>
              </a:extLst>
            </p:cNvPr>
            <p:cNvSpPr/>
            <p:nvPr/>
          </p:nvSpPr>
          <p:spPr bwMode="gray">
            <a:xfrm>
              <a:off x="9359028" y="6168707"/>
              <a:ext cx="220003" cy="131836"/>
            </a:xfrm>
            <a:prstGeom prst="rect">
              <a:avLst/>
            </a:prstGeom>
            <a:solidFill>
              <a:srgbClr val="FFC2C2"/>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69" name="Rectangle 68">
              <a:extLst>
                <a:ext uri="{FF2B5EF4-FFF2-40B4-BE49-F238E27FC236}">
                  <a16:creationId xmlns:a16="http://schemas.microsoft.com/office/drawing/2014/main" id="{AC6E8A28-8FEF-4B8E-94EA-436E2F08D385}"/>
                </a:ext>
              </a:extLst>
            </p:cNvPr>
            <p:cNvSpPr/>
            <p:nvPr/>
          </p:nvSpPr>
          <p:spPr>
            <a:xfrm>
              <a:off x="9549341" y="6115120"/>
              <a:ext cx="636713" cy="246221"/>
            </a:xfrm>
            <a:prstGeom prst="rect">
              <a:avLst/>
            </a:prstGeom>
            <a:grpFill/>
          </p:spPr>
          <p:txBody>
            <a:bodyPr wrap="none">
              <a:spAutoFit/>
            </a:bodyPr>
            <a:lstStyle/>
            <a:p>
              <a:pPr marL="0" indent="0">
                <a:buNone/>
              </a:pPr>
              <a:r>
                <a:rPr lang="en-US" sz="1000">
                  <a:solidFill>
                    <a:srgbClr val="000000"/>
                  </a:solidFill>
                </a:rPr>
                <a:t>Lagging</a:t>
              </a:r>
              <a:endParaRPr lang="en-US"/>
            </a:p>
          </p:txBody>
        </p:sp>
        <p:sp>
          <p:nvSpPr>
            <p:cNvPr id="74" name="Rectangle 73">
              <a:extLst>
                <a:ext uri="{FF2B5EF4-FFF2-40B4-BE49-F238E27FC236}">
                  <a16:creationId xmlns:a16="http://schemas.microsoft.com/office/drawing/2014/main" id="{59F3E25F-6C3B-4DEC-94AE-956EDA06A98C}"/>
                </a:ext>
              </a:extLst>
            </p:cNvPr>
            <p:cNvSpPr/>
            <p:nvPr/>
          </p:nvSpPr>
          <p:spPr bwMode="gray">
            <a:xfrm>
              <a:off x="10254935" y="6168707"/>
              <a:ext cx="220003" cy="131836"/>
            </a:xfrm>
            <a:prstGeom prst="rect">
              <a:avLst/>
            </a:prstGeom>
            <a:solidFill>
              <a:srgbClr val="FAEEC3"/>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75" name="Rectangle 74">
              <a:extLst>
                <a:ext uri="{FF2B5EF4-FFF2-40B4-BE49-F238E27FC236}">
                  <a16:creationId xmlns:a16="http://schemas.microsoft.com/office/drawing/2014/main" id="{C5B1A771-2B26-40C5-9221-6036AA8ACCF4}"/>
                </a:ext>
              </a:extLst>
            </p:cNvPr>
            <p:cNvSpPr/>
            <p:nvPr/>
          </p:nvSpPr>
          <p:spPr>
            <a:xfrm>
              <a:off x="10445248" y="6115120"/>
              <a:ext cx="524503" cy="246221"/>
            </a:xfrm>
            <a:prstGeom prst="rect">
              <a:avLst/>
            </a:prstGeom>
            <a:grpFill/>
          </p:spPr>
          <p:txBody>
            <a:bodyPr wrap="none">
              <a:spAutoFit/>
            </a:bodyPr>
            <a:lstStyle/>
            <a:p>
              <a:pPr marL="0" indent="0">
                <a:buNone/>
              </a:pPr>
              <a:r>
                <a:rPr lang="en-US" sz="1000">
                  <a:solidFill>
                    <a:srgbClr val="000000"/>
                  </a:solidFill>
                </a:rPr>
                <a:t>At par</a:t>
              </a:r>
              <a:endParaRPr lang="en-US"/>
            </a:p>
          </p:txBody>
        </p:sp>
        <p:sp>
          <p:nvSpPr>
            <p:cNvPr id="76" name="Rectangle 75">
              <a:extLst>
                <a:ext uri="{FF2B5EF4-FFF2-40B4-BE49-F238E27FC236}">
                  <a16:creationId xmlns:a16="http://schemas.microsoft.com/office/drawing/2014/main" id="{40584263-0BFD-47B1-B227-6B906892500B}"/>
                </a:ext>
              </a:extLst>
            </p:cNvPr>
            <p:cNvSpPr/>
            <p:nvPr/>
          </p:nvSpPr>
          <p:spPr bwMode="gray">
            <a:xfrm>
              <a:off x="11058757" y="6168707"/>
              <a:ext cx="220003" cy="131836"/>
            </a:xfrm>
            <a:prstGeom prst="rect">
              <a:avLst/>
            </a:prstGeom>
            <a:solidFill>
              <a:srgbClr val="EBF1DE"/>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77" name="Rectangle 76">
              <a:extLst>
                <a:ext uri="{FF2B5EF4-FFF2-40B4-BE49-F238E27FC236}">
                  <a16:creationId xmlns:a16="http://schemas.microsoft.com/office/drawing/2014/main" id="{F70B439F-C990-450A-9A14-7F1642AF6584}"/>
                </a:ext>
              </a:extLst>
            </p:cNvPr>
            <p:cNvSpPr/>
            <p:nvPr/>
          </p:nvSpPr>
          <p:spPr>
            <a:xfrm>
              <a:off x="11249070" y="6115120"/>
              <a:ext cx="636713" cy="246221"/>
            </a:xfrm>
            <a:prstGeom prst="rect">
              <a:avLst/>
            </a:prstGeom>
            <a:grpFill/>
          </p:spPr>
          <p:txBody>
            <a:bodyPr wrap="none">
              <a:spAutoFit/>
            </a:bodyPr>
            <a:lstStyle/>
            <a:p>
              <a:pPr marL="0" indent="0">
                <a:buNone/>
              </a:pPr>
              <a:r>
                <a:rPr lang="en-US" sz="1000">
                  <a:solidFill>
                    <a:srgbClr val="000000"/>
                  </a:solidFill>
                </a:rPr>
                <a:t>Leading</a:t>
              </a:r>
              <a:endParaRPr lang="en-US"/>
            </a:p>
          </p:txBody>
        </p:sp>
      </p:grpSp>
    </p:spTree>
    <p:custDataLst>
      <p:tags r:id="rId1"/>
    </p:custDataLst>
    <p:extLst>
      <p:ext uri="{BB962C8B-B14F-4D97-AF65-F5344CB8AC3E}">
        <p14:creationId xmlns:p14="http://schemas.microsoft.com/office/powerpoint/2010/main" val="143434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31C4FA03-FE5B-9C52-CC0F-D372883955D8}"/>
              </a:ext>
            </a:extLst>
          </p:cNvPr>
          <p:cNvGraphicFramePr>
            <a:graphicFrameLocks noChangeAspect="1"/>
          </p:cNvGraphicFramePr>
          <p:nvPr>
            <p:custDataLst>
              <p:tags r:id="rId2"/>
            </p:custDataLst>
            <p:extLst>
              <p:ext uri="{D42A27DB-BD31-4B8C-83A1-F6EECF244321}">
                <p14:modId xmlns:p14="http://schemas.microsoft.com/office/powerpoint/2010/main" val="6557017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84" imgH="486" progId="TCLayout.ActiveDocument.1">
                  <p:embed/>
                </p:oleObj>
              </mc:Choice>
              <mc:Fallback>
                <p:oleObj name="think-cell Slide" r:id="rId9" imgW="484" imgH="486" progId="TCLayout.ActiveDocument.1">
                  <p:embed/>
                  <p:pic>
                    <p:nvPicPr>
                      <p:cNvPr id="19" name="think-cell data - do not delete" hidden="1">
                        <a:extLst>
                          <a:ext uri="{FF2B5EF4-FFF2-40B4-BE49-F238E27FC236}">
                            <a16:creationId xmlns:a16="http://schemas.microsoft.com/office/drawing/2014/main" id="{31C4FA03-FE5B-9C52-CC0F-D372883955D8}"/>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pSp>
        <p:nvGrpSpPr>
          <p:cNvPr id="18" name="btfpColumnIndicatorGroup2">
            <a:extLst>
              <a:ext uri="{FF2B5EF4-FFF2-40B4-BE49-F238E27FC236}">
                <a16:creationId xmlns:a16="http://schemas.microsoft.com/office/drawing/2014/main" id="{BE3EEC3E-8A27-470E-96F3-68C0533DBE36}"/>
              </a:ext>
            </a:extLst>
          </p:cNvPr>
          <p:cNvGrpSpPr/>
          <p:nvPr/>
        </p:nvGrpSpPr>
        <p:grpSpPr>
          <a:xfrm>
            <a:off x="0" y="6926580"/>
            <a:ext cx="12192000" cy="137160"/>
            <a:chOff x="0" y="6926580"/>
            <a:chExt cx="12192000" cy="137160"/>
          </a:xfrm>
        </p:grpSpPr>
        <p:sp>
          <p:nvSpPr>
            <p:cNvPr id="16" name="btfpColumnGapBlocker455738">
              <a:extLst>
                <a:ext uri="{FF2B5EF4-FFF2-40B4-BE49-F238E27FC236}">
                  <a16:creationId xmlns:a16="http://schemas.microsoft.com/office/drawing/2014/main" id="{C6F0EDA1-E201-4B61-A7D4-FDA152255810}"/>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lumnGapBlocker367630">
              <a:extLst>
                <a:ext uri="{FF2B5EF4-FFF2-40B4-BE49-F238E27FC236}">
                  <a16:creationId xmlns:a16="http://schemas.microsoft.com/office/drawing/2014/main" id="{5E4BF9FC-EF92-4711-ACC6-4F7F1D50DF93}"/>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872999">
              <a:extLst>
                <a:ext uri="{FF2B5EF4-FFF2-40B4-BE49-F238E27FC236}">
                  <a16:creationId xmlns:a16="http://schemas.microsoft.com/office/drawing/2014/main" id="{52649ECE-B027-4F9A-8EC4-693AD5AF5F1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330463">
              <a:extLst>
                <a:ext uri="{FF2B5EF4-FFF2-40B4-BE49-F238E27FC236}">
                  <a16:creationId xmlns:a16="http://schemas.microsoft.com/office/drawing/2014/main" id="{79CEB549-5C20-4C49-9137-331053922259}"/>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7" name="btfpColumnIndicatorGroup1">
            <a:extLst>
              <a:ext uri="{FF2B5EF4-FFF2-40B4-BE49-F238E27FC236}">
                <a16:creationId xmlns:a16="http://schemas.microsoft.com/office/drawing/2014/main" id="{8470726B-98AF-4BA7-85F5-CC2FBEEE6645}"/>
              </a:ext>
            </a:extLst>
          </p:cNvPr>
          <p:cNvGrpSpPr/>
          <p:nvPr/>
        </p:nvGrpSpPr>
        <p:grpSpPr>
          <a:xfrm>
            <a:off x="0" y="-205740"/>
            <a:ext cx="12192000" cy="137160"/>
            <a:chOff x="0" y="-205740"/>
            <a:chExt cx="12192000" cy="137160"/>
          </a:xfrm>
        </p:grpSpPr>
        <p:sp>
          <p:nvSpPr>
            <p:cNvPr id="15" name="btfpColumnGapBlocker227372">
              <a:extLst>
                <a:ext uri="{FF2B5EF4-FFF2-40B4-BE49-F238E27FC236}">
                  <a16:creationId xmlns:a16="http://schemas.microsoft.com/office/drawing/2014/main" id="{A9128292-683D-482F-88AD-09CB96F2A88F}"/>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548584">
              <a:extLst>
                <a:ext uri="{FF2B5EF4-FFF2-40B4-BE49-F238E27FC236}">
                  <a16:creationId xmlns:a16="http://schemas.microsoft.com/office/drawing/2014/main" id="{BC8ABD85-1C98-4302-9D64-E44DBDDC1A8A}"/>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176525">
              <a:extLst>
                <a:ext uri="{FF2B5EF4-FFF2-40B4-BE49-F238E27FC236}">
                  <a16:creationId xmlns:a16="http://schemas.microsoft.com/office/drawing/2014/main" id="{C29B9B06-0F2A-40C9-A253-FB0709836866}"/>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684742">
              <a:extLst>
                <a:ext uri="{FF2B5EF4-FFF2-40B4-BE49-F238E27FC236}">
                  <a16:creationId xmlns:a16="http://schemas.microsoft.com/office/drawing/2014/main" id="{A2A2C19E-F43D-4850-BAE6-CD0DC11B099C}"/>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8" name="btfpTable694143">
            <a:extLst>
              <a:ext uri="{FF2B5EF4-FFF2-40B4-BE49-F238E27FC236}">
                <a16:creationId xmlns:a16="http://schemas.microsoft.com/office/drawing/2014/main" id="{CE32572F-1859-46BA-88C8-5E960A6A468D}"/>
              </a:ext>
            </a:extLst>
          </p:cNvPr>
          <p:cNvGraphicFramePr>
            <a:graphicFrameLocks noGrp="1"/>
          </p:cNvGraphicFramePr>
          <p:nvPr>
            <p:custDataLst>
              <p:tags r:id="rId3"/>
            </p:custDataLst>
            <p:extLst>
              <p:ext uri="{D42A27DB-BD31-4B8C-83A1-F6EECF244321}">
                <p14:modId xmlns:p14="http://schemas.microsoft.com/office/powerpoint/2010/main" val="1988086963"/>
              </p:ext>
            </p:extLst>
          </p:nvPr>
        </p:nvGraphicFramePr>
        <p:xfrm>
          <a:off x="334961" y="1280528"/>
          <a:ext cx="11522072" cy="4913467"/>
        </p:xfrm>
        <a:graphic>
          <a:graphicData uri="http://schemas.openxmlformats.org/drawingml/2006/table">
            <a:tbl>
              <a:tblPr firstRow="1" firstCol="1">
                <a:tableStyleId>{3B4B98B0-60AC-42C2-AFA5-B58CD77FA1E5}</a:tableStyleId>
              </a:tblPr>
              <a:tblGrid>
                <a:gridCol w="674393">
                  <a:extLst>
                    <a:ext uri="{9D8B030D-6E8A-4147-A177-3AD203B41FA5}">
                      <a16:colId xmlns:a16="http://schemas.microsoft.com/office/drawing/2014/main" val="2096964525"/>
                    </a:ext>
                  </a:extLst>
                </a:gridCol>
                <a:gridCol w="554525">
                  <a:extLst>
                    <a:ext uri="{9D8B030D-6E8A-4147-A177-3AD203B41FA5}">
                      <a16:colId xmlns:a16="http://schemas.microsoft.com/office/drawing/2014/main" val="831717623"/>
                    </a:ext>
                  </a:extLst>
                </a:gridCol>
                <a:gridCol w="264476">
                  <a:extLst>
                    <a:ext uri="{9D8B030D-6E8A-4147-A177-3AD203B41FA5}">
                      <a16:colId xmlns:a16="http://schemas.microsoft.com/office/drawing/2014/main" val="1735069918"/>
                    </a:ext>
                  </a:extLst>
                </a:gridCol>
                <a:gridCol w="60608">
                  <a:extLst>
                    <a:ext uri="{9D8B030D-6E8A-4147-A177-3AD203B41FA5}">
                      <a16:colId xmlns:a16="http://schemas.microsoft.com/office/drawing/2014/main" val="1298940888"/>
                    </a:ext>
                  </a:extLst>
                </a:gridCol>
                <a:gridCol w="1993614">
                  <a:extLst>
                    <a:ext uri="{9D8B030D-6E8A-4147-A177-3AD203B41FA5}">
                      <a16:colId xmlns:a16="http://schemas.microsoft.com/office/drawing/2014/main" val="1277320213"/>
                    </a:ext>
                  </a:extLst>
                </a:gridCol>
                <a:gridCol w="1993614">
                  <a:extLst>
                    <a:ext uri="{9D8B030D-6E8A-4147-A177-3AD203B41FA5}">
                      <a16:colId xmlns:a16="http://schemas.microsoft.com/office/drawing/2014/main" val="2822370563"/>
                    </a:ext>
                  </a:extLst>
                </a:gridCol>
                <a:gridCol w="1993614">
                  <a:extLst>
                    <a:ext uri="{9D8B030D-6E8A-4147-A177-3AD203B41FA5}">
                      <a16:colId xmlns:a16="http://schemas.microsoft.com/office/drawing/2014/main" val="1244475520"/>
                    </a:ext>
                  </a:extLst>
                </a:gridCol>
                <a:gridCol w="1993614">
                  <a:extLst>
                    <a:ext uri="{9D8B030D-6E8A-4147-A177-3AD203B41FA5}">
                      <a16:colId xmlns:a16="http://schemas.microsoft.com/office/drawing/2014/main" val="4230624076"/>
                    </a:ext>
                  </a:extLst>
                </a:gridCol>
                <a:gridCol w="1993614">
                  <a:extLst>
                    <a:ext uri="{9D8B030D-6E8A-4147-A177-3AD203B41FA5}">
                      <a16:colId xmlns:a16="http://schemas.microsoft.com/office/drawing/2014/main" val="2589883314"/>
                    </a:ext>
                  </a:extLst>
                </a:gridCol>
              </a:tblGrid>
              <a:tr h="448871">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a:txBody>
                    <a:bodyPr/>
                    <a:lstStyle/>
                    <a:p>
                      <a:pPr marL="177800" indent="-177800">
                        <a:spcBef>
                          <a:spcPts val="0"/>
                        </a:spcBef>
                      </a:pPr>
                      <a:endParaRPr lang="en-US" sz="900" noProof="0">
                        <a:latin typeface="+mn-lt"/>
                      </a:endParaRPr>
                    </a:p>
                  </a:txBody>
                  <a:tcPr marL="0" marR="0" marT="0" marB="0" anchor="b">
                    <a:lnL w="76200" cap="flat" cmpd="sng" algn="ctr">
                      <a:solidFill>
                        <a:schemeClr val="bg1"/>
                      </a:solidFill>
                      <a:prstDash val="solid"/>
                      <a:round/>
                      <a:headEnd type="none" w="med" len="med"/>
                      <a:tailEnd type="none" w="med" len="med"/>
                    </a:lnL>
                    <a:lnR>
                      <a:noFill/>
                    </a:lnR>
                    <a:lnT w="1905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a:spcBef>
                          <a:spcPts val="0"/>
                        </a:spcBef>
                        <a:buNone/>
                      </a:pPr>
                      <a:r>
                        <a:rPr lang="en-US" sz="1200" noProof="0">
                          <a:solidFill>
                            <a:srgbClr val="C00000"/>
                          </a:solidFill>
                          <a:latin typeface="+mn-lt"/>
                        </a:rPr>
                        <a:t>Target</a:t>
                      </a:r>
                    </a:p>
                  </a:txBody>
                  <a:tcPr anchor="b">
                    <a:lnL>
                      <a:noFill/>
                    </a:lnL>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0"/>
                        </a:spcBef>
                        <a:buNone/>
                      </a:pPr>
                      <a:r>
                        <a:rPr lang="en-US" sz="1200" noProof="0">
                          <a:latin typeface="+mn-lt"/>
                        </a:rPr>
                        <a:t>Peer 1</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0"/>
                        </a:spcBef>
                        <a:buNone/>
                      </a:pPr>
                      <a:r>
                        <a:rPr lang="en-US" sz="1200" noProof="0">
                          <a:latin typeface="+mn-lt"/>
                        </a:rPr>
                        <a:t>Peer 2</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200" b="1" kern="1200" noProof="0">
                          <a:solidFill>
                            <a:schemeClr val="tx1"/>
                          </a:solidFill>
                          <a:latin typeface="+mn-lt"/>
                          <a:ea typeface="+mn-ea"/>
                          <a:cs typeface="+mn-cs"/>
                        </a:rPr>
                        <a:t>Peer 3</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711200" rtl="0" eaLnBrk="1" fontAlgn="auto" latinLnBrk="0" hangingPunct="1">
                        <a:lnSpc>
                          <a:spcPct val="100000"/>
                        </a:lnSpc>
                        <a:spcBef>
                          <a:spcPts val="0"/>
                        </a:spcBef>
                        <a:spcAft>
                          <a:spcPts val="0"/>
                        </a:spcAft>
                        <a:buClrTx/>
                        <a:buSzTx/>
                        <a:buFontTx/>
                        <a:buNone/>
                        <a:tabLst/>
                        <a:defRPr/>
                      </a:pPr>
                      <a:r>
                        <a:rPr lang="en-US" sz="1200" b="1" kern="1200" noProof="0">
                          <a:solidFill>
                            <a:schemeClr val="tx1"/>
                          </a:solidFill>
                          <a:latin typeface="+mn-lt"/>
                          <a:ea typeface="+mn-ea"/>
                          <a:cs typeface="+mn-cs"/>
                        </a:rPr>
                        <a:t>Peer 4</a:t>
                      </a:r>
                    </a:p>
                  </a:txBody>
                  <a:tcPr anchor="b">
                    <a:lnT w="1905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3896118"/>
                  </a:ext>
                </a:extLst>
              </a:tr>
              <a:tr h="2232298">
                <a:tc gridSpan="2">
                  <a:txBody>
                    <a:bodyPr/>
                    <a:lstStyle/>
                    <a:p>
                      <a:pPr marL="0" indent="0" algn="ctr" defTabSz="914400">
                        <a:spcBef>
                          <a:spcPct val="0"/>
                        </a:spcBef>
                        <a:spcAft>
                          <a:spcPct val="0"/>
                        </a:spcAft>
                        <a:buFontTx/>
                        <a:buNone/>
                      </a:pPr>
                      <a:r>
                        <a:rPr lang="en-US" sz="1200" b="1" kern="0" spc="-40">
                          <a:solidFill>
                            <a:srgbClr val="46647B"/>
                          </a:solidFill>
                          <a:latin typeface="+mn-lt"/>
                          <a:ea typeface="+mn-ea"/>
                          <a:cs typeface="+mn-cs"/>
                        </a:rPr>
                        <a:t>Business </a:t>
                      </a:r>
                    </a:p>
                    <a:p>
                      <a:pPr marL="0" indent="0" algn="ctr" defTabSz="914400">
                        <a:spcBef>
                          <a:spcPct val="0"/>
                        </a:spcBef>
                        <a:spcAft>
                          <a:spcPct val="0"/>
                        </a:spcAft>
                        <a:buFontTx/>
                        <a:buNone/>
                      </a:pPr>
                      <a:r>
                        <a:rPr lang="en-US" sz="1200" b="1" kern="0" spc="-40">
                          <a:solidFill>
                            <a:srgbClr val="46647B"/>
                          </a:solidFill>
                          <a:latin typeface="+mn-lt"/>
                          <a:ea typeface="+mn-ea"/>
                          <a:cs typeface="+mn-cs"/>
                        </a:rPr>
                        <a:t>ethics</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GB"/>
                    </a:p>
                  </a:txBody>
                  <a:tcPr/>
                </a:tc>
                <a:tc>
                  <a:txBody>
                    <a:bodyPr/>
                    <a:lstStyle/>
                    <a:p>
                      <a:pPr marL="0" indent="0" algn="r">
                        <a:buFontTx/>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46647B"/>
                    </a:solidFill>
                  </a:tcPr>
                </a:tc>
                <a:tc>
                  <a:txBody>
                    <a:bodyPr/>
                    <a:lstStyle/>
                    <a:p>
                      <a:pPr marL="0" indent="0">
                        <a:buFontTx/>
                        <a:buNone/>
                      </a:pPr>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b="0" i="0" u="none" strike="noStrike" kern="1200">
                          <a:solidFill>
                            <a:schemeClr val="dk1"/>
                          </a:solidFill>
                          <a:effectLst/>
                          <a:latin typeface="+mn-lt"/>
                          <a:ea typeface="+mn-ea"/>
                          <a:cs typeface="+mn-cs"/>
                        </a:rPr>
                        <a:t>Target has a </a:t>
                      </a:r>
                      <a:r>
                        <a:rPr lang="en-US" sz="900" b="1" i="0" u="none" strike="noStrike" kern="1200">
                          <a:solidFill>
                            <a:schemeClr val="dk1"/>
                          </a:solidFill>
                          <a:effectLst/>
                          <a:latin typeface="+mn-lt"/>
                          <a:ea typeface="+mn-ea"/>
                          <a:cs typeface="+mn-cs"/>
                        </a:rPr>
                        <a:t>Code of Ethics, Supplier Code of Conduct, Anti-Corruption Policy </a:t>
                      </a:r>
                      <a:r>
                        <a:rPr lang="en-US" sz="900" b="0" i="0" u="none" strike="noStrike" kern="1200">
                          <a:solidFill>
                            <a:schemeClr val="dk1"/>
                          </a:solidFill>
                          <a:effectLst/>
                          <a:latin typeface="+mn-lt"/>
                          <a:ea typeface="+mn-ea"/>
                          <a:cs typeface="+mn-cs"/>
                        </a:rPr>
                        <a:t>and </a:t>
                      </a:r>
                      <a:r>
                        <a:rPr lang="en-US" sz="900" b="1" i="0" u="none" strike="noStrike" kern="1200">
                          <a:solidFill>
                            <a:schemeClr val="dk1"/>
                          </a:solidFill>
                          <a:effectLst/>
                          <a:latin typeface="+mn-lt"/>
                          <a:ea typeface="+mn-ea"/>
                          <a:cs typeface="+mn-cs"/>
                        </a:rPr>
                        <a:t>reporting platforms</a:t>
                      </a:r>
                      <a:r>
                        <a:rPr lang="en-US" sz="900" b="0" i="0" u="none" strike="noStrike" kern="1200">
                          <a:solidFill>
                            <a:schemeClr val="dk1"/>
                          </a:solidFill>
                          <a:effectLst/>
                          <a:latin typeface="+mn-lt"/>
                          <a:ea typeface="+mn-ea"/>
                          <a:cs typeface="+mn-cs"/>
                        </a:rPr>
                        <a:t> to address corruption and other associated risks</a:t>
                      </a:r>
                    </a:p>
                    <a:p>
                      <a:pPr marL="177800" marR="0" lvl="0" indent="-177800" algn="l" defTabSz="711200" rtl="0" eaLnBrk="1" fontAlgn="b" latinLnBrk="0" hangingPunct="1">
                        <a:lnSpc>
                          <a:spcPct val="100000"/>
                        </a:lnSpc>
                        <a:spcBef>
                          <a:spcPts val="300"/>
                        </a:spcBef>
                        <a:spcAft>
                          <a:spcPts val="0"/>
                        </a:spcAft>
                        <a:buClrTx/>
                        <a:buSzTx/>
                        <a:tabLst/>
                        <a:defRPr/>
                      </a:pPr>
                      <a:r>
                        <a:rPr lang="en-US" sz="900" b="0" i="0" u="none" strike="noStrike" kern="1200">
                          <a:solidFill>
                            <a:schemeClr val="dk1"/>
                          </a:solidFill>
                          <a:effectLst/>
                          <a:latin typeface="+mn-lt"/>
                          <a:ea typeface="+mn-ea"/>
                          <a:cs typeface="+mn-cs"/>
                        </a:rPr>
                        <a:t>Has an </a:t>
                      </a:r>
                      <a:r>
                        <a:rPr lang="en-US" sz="900" b="1" i="0" u="none" strike="noStrike" kern="1200">
                          <a:solidFill>
                            <a:schemeClr val="dk1"/>
                          </a:solidFill>
                          <a:effectLst/>
                          <a:latin typeface="+mn-lt"/>
                          <a:ea typeface="+mn-ea"/>
                          <a:cs typeface="+mn-cs"/>
                        </a:rPr>
                        <a:t>anti-corruption compliance program </a:t>
                      </a:r>
                      <a:r>
                        <a:rPr lang="en-US" sz="900" b="0" i="0" u="none" strike="noStrike" kern="1200">
                          <a:solidFill>
                            <a:schemeClr val="dk1"/>
                          </a:solidFill>
                          <a:effectLst/>
                          <a:latin typeface="+mn-lt"/>
                          <a:ea typeface="+mn-ea"/>
                          <a:cs typeface="+mn-cs"/>
                        </a:rPr>
                        <a:t>and a </a:t>
                      </a:r>
                      <a:r>
                        <a:rPr lang="en-US" sz="900" b="1" i="0" u="none" strike="noStrike" kern="1200">
                          <a:solidFill>
                            <a:schemeClr val="dk1"/>
                          </a:solidFill>
                          <a:effectLst/>
                          <a:latin typeface="+mn-lt"/>
                          <a:ea typeface="+mn-ea"/>
                          <a:cs typeface="+mn-cs"/>
                        </a:rPr>
                        <a:t>zero-tolerance policy </a:t>
                      </a:r>
                      <a:r>
                        <a:rPr lang="en-US" sz="900" b="0" i="0" u="none" strike="noStrike" kern="1200">
                          <a:solidFill>
                            <a:schemeClr val="dk1"/>
                          </a:solidFill>
                          <a:effectLst/>
                          <a:latin typeface="+mn-lt"/>
                          <a:ea typeface="+mn-ea"/>
                          <a:cs typeface="+mn-cs"/>
                        </a:rPr>
                        <a:t>towards corruption</a:t>
                      </a:r>
                    </a:p>
                    <a:p>
                      <a:pPr marL="177800" marR="0" lvl="0" indent="-177800" algn="l" defTabSz="711200" rtl="0" eaLnBrk="1" fontAlgn="b" latinLnBrk="0" hangingPunct="1">
                        <a:lnSpc>
                          <a:spcPct val="100000"/>
                        </a:lnSpc>
                        <a:spcBef>
                          <a:spcPts val="300"/>
                        </a:spcBef>
                        <a:spcAft>
                          <a:spcPts val="0"/>
                        </a:spcAft>
                        <a:buClrTx/>
                        <a:buSzTx/>
                        <a:tabLst/>
                        <a:defRPr/>
                      </a:pPr>
                      <a:r>
                        <a:rPr lang="en-US" sz="900" b="1" i="0" u="none" strike="noStrike" kern="1200">
                          <a:solidFill>
                            <a:schemeClr val="dk1"/>
                          </a:solidFill>
                          <a:effectLst/>
                          <a:latin typeface="+mn-lt"/>
                          <a:ea typeface="+mn-ea"/>
                          <a:cs typeface="+mn-cs"/>
                        </a:rPr>
                        <a:t>ABC</a:t>
                      </a:r>
                      <a:r>
                        <a:rPr lang="en-US" sz="900" b="0" i="0" u="none" strike="noStrike" kern="1200">
                          <a:solidFill>
                            <a:schemeClr val="dk1"/>
                          </a:solidFill>
                          <a:effectLst/>
                          <a:latin typeface="+mn-lt"/>
                          <a:ea typeface="+mn-ea"/>
                          <a:cs typeface="+mn-cs"/>
                        </a:rPr>
                        <a:t> </a:t>
                      </a:r>
                      <a:r>
                        <a:rPr lang="en-US" sz="900" b="1" i="0" u="none" strike="noStrike" kern="1200">
                          <a:solidFill>
                            <a:schemeClr val="dk1"/>
                          </a:solidFill>
                          <a:effectLst/>
                          <a:latin typeface="+mn-lt"/>
                          <a:ea typeface="+mn-ea"/>
                          <a:cs typeface="+mn-cs"/>
                        </a:rPr>
                        <a:t>whistleblower policy </a:t>
                      </a:r>
                      <a:r>
                        <a:rPr lang="en-US" sz="900" b="0" i="0" u="none" strike="noStrike" kern="1200">
                          <a:solidFill>
                            <a:schemeClr val="dk1"/>
                          </a:solidFill>
                          <a:effectLst/>
                          <a:latin typeface="+mn-lt"/>
                          <a:ea typeface="+mn-ea"/>
                          <a:cs typeface="+mn-cs"/>
                        </a:rPr>
                        <a:t>allows stakeholders to report any illegal and/or unethical behavior</a:t>
                      </a:r>
                      <a:endParaRPr lang="en-US" sz="900" b="0" i="0" u="none" strike="noStrike">
                        <a:solidFill>
                          <a:srgbClr val="000000"/>
                        </a:solidFill>
                        <a:effectLst/>
                        <a:latin typeface="+mn-lt"/>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kern="1200">
                          <a:solidFill>
                            <a:schemeClr val="dk1"/>
                          </a:solidFill>
                          <a:latin typeface="+mn-lt"/>
                          <a:ea typeface="+mn-ea"/>
                          <a:cs typeface="+mn-cs"/>
                        </a:rPr>
                        <a:t>Maintains </a:t>
                      </a:r>
                      <a:r>
                        <a:rPr lang="en-US" sz="900" b="1" kern="1200">
                          <a:solidFill>
                            <a:schemeClr val="dk1"/>
                          </a:solidFill>
                          <a:latin typeface="+mn-lt"/>
                          <a:ea typeface="+mn-ea"/>
                          <a:cs typeface="+mn-cs"/>
                        </a:rPr>
                        <a:t>a global whistleblower platform, </a:t>
                      </a:r>
                      <a:r>
                        <a:rPr lang="en-US" sz="900" kern="1200">
                          <a:solidFill>
                            <a:schemeClr val="dk1"/>
                          </a:solidFill>
                          <a:latin typeface="+mn-lt"/>
                          <a:ea typeface="+mn-ea"/>
                          <a:cs typeface="+mn-cs"/>
                        </a:rPr>
                        <a:t>allowing employees and external stakeholders to </a:t>
                      </a:r>
                      <a:r>
                        <a:rPr lang="en-US" sz="900" b="1" kern="1200">
                          <a:solidFill>
                            <a:schemeClr val="dk1"/>
                          </a:solidFill>
                          <a:latin typeface="+mn-lt"/>
                          <a:ea typeface="+mn-ea"/>
                          <a:cs typeface="+mn-cs"/>
                        </a:rPr>
                        <a:t>report violations </a:t>
                      </a:r>
                      <a:r>
                        <a:rPr lang="en-US" sz="900" b="0" kern="1200">
                          <a:solidFill>
                            <a:schemeClr val="dk1"/>
                          </a:solidFill>
                          <a:latin typeface="+mn-lt"/>
                          <a:ea typeface="+mn-ea"/>
                          <a:cs typeface="+mn-cs"/>
                        </a:rPr>
                        <a:t>of the Code of Business Conduct and Business Ethics</a:t>
                      </a:r>
                    </a:p>
                    <a:p>
                      <a:pPr marL="177800" marR="0" lvl="0" indent="-177800" algn="l" defTabSz="711200" rtl="0" eaLnBrk="1" fontAlgn="b" latinLnBrk="0" hangingPunct="1">
                        <a:lnSpc>
                          <a:spcPct val="100000"/>
                        </a:lnSpc>
                        <a:spcBef>
                          <a:spcPts val="300"/>
                        </a:spcBef>
                        <a:spcAft>
                          <a:spcPts val="0"/>
                        </a:spcAft>
                        <a:buClrTx/>
                        <a:buSzTx/>
                        <a:tabLst/>
                        <a:defRPr/>
                      </a:pPr>
                      <a:r>
                        <a:rPr lang="en-US" sz="900" b="0" kern="1200">
                          <a:solidFill>
                            <a:schemeClr val="dk1"/>
                          </a:solidFill>
                          <a:latin typeface="+mn-lt"/>
                          <a:ea typeface="+mn-ea"/>
                          <a:cs typeface="+mn-cs"/>
                        </a:rPr>
                        <a:t>In accordance with its </a:t>
                      </a:r>
                      <a:r>
                        <a:rPr lang="en-US" sz="900" b="1" kern="1200">
                          <a:solidFill>
                            <a:schemeClr val="dk1"/>
                          </a:solidFill>
                          <a:latin typeface="+mn-lt"/>
                          <a:ea typeface="+mn-ea"/>
                          <a:cs typeface="+mn-cs"/>
                        </a:rPr>
                        <a:t>Supplier Code of Conduct Guide</a:t>
                      </a:r>
                      <a:r>
                        <a:rPr lang="en-US" sz="900" b="0" kern="1200">
                          <a:solidFill>
                            <a:schemeClr val="dk1"/>
                          </a:solidFill>
                          <a:latin typeface="+mn-lt"/>
                          <a:ea typeface="+mn-ea"/>
                          <a:cs typeface="+mn-cs"/>
                        </a:rPr>
                        <a:t>, Peer 1 </a:t>
                      </a:r>
                      <a:r>
                        <a:rPr lang="en-US" sz="900" b="1" kern="1200">
                          <a:solidFill>
                            <a:schemeClr val="dk1"/>
                          </a:solidFill>
                          <a:latin typeface="+mn-lt"/>
                          <a:ea typeface="+mn-ea"/>
                          <a:cs typeface="+mn-cs"/>
                        </a:rPr>
                        <a:t>deals only with suppliers </a:t>
                      </a:r>
                      <a:r>
                        <a:rPr lang="en-US" sz="900" b="0" kern="1200">
                          <a:solidFill>
                            <a:schemeClr val="dk1"/>
                          </a:solidFill>
                          <a:latin typeface="+mn-lt"/>
                          <a:ea typeface="+mn-ea"/>
                          <a:cs typeface="+mn-cs"/>
                        </a:rPr>
                        <a:t>who uphold the </a:t>
                      </a:r>
                      <a:r>
                        <a:rPr lang="en-US" sz="900" b="1" kern="1200">
                          <a:solidFill>
                            <a:schemeClr val="dk1"/>
                          </a:solidFill>
                          <a:latin typeface="+mn-lt"/>
                          <a:ea typeface="+mn-ea"/>
                          <a:cs typeface="+mn-cs"/>
                        </a:rPr>
                        <a:t>same ethical, environmental </a:t>
                      </a:r>
                      <a:r>
                        <a:rPr lang="en-US" sz="900" b="0" kern="1200">
                          <a:solidFill>
                            <a:schemeClr val="dk1"/>
                          </a:solidFill>
                          <a:latin typeface="+mn-lt"/>
                          <a:ea typeface="+mn-ea"/>
                          <a:cs typeface="+mn-cs"/>
                        </a:rPr>
                        <a:t>and </a:t>
                      </a:r>
                      <a:r>
                        <a:rPr lang="en-US" sz="900" b="1" kern="1200">
                          <a:solidFill>
                            <a:schemeClr val="dk1"/>
                          </a:solidFill>
                          <a:latin typeface="+mn-lt"/>
                          <a:ea typeface="+mn-ea"/>
                          <a:cs typeface="+mn-cs"/>
                        </a:rPr>
                        <a:t>business standards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b="0" i="0" u="none" strike="noStrike">
                          <a:solidFill>
                            <a:srgbClr val="000000"/>
                          </a:solidFill>
                          <a:effectLst/>
                          <a:latin typeface="+mn-lt"/>
                        </a:rPr>
                        <a:t>Introduced </a:t>
                      </a:r>
                      <a:r>
                        <a:rPr lang="en-US" sz="900" b="1" i="0" u="none" strike="noStrike">
                          <a:solidFill>
                            <a:srgbClr val="000000"/>
                          </a:solidFill>
                          <a:effectLst/>
                          <a:latin typeface="+mn-lt"/>
                        </a:rPr>
                        <a:t>ABC</a:t>
                      </a:r>
                      <a:r>
                        <a:rPr lang="en-US" sz="900" b="0" i="0" u="none" strike="noStrike">
                          <a:solidFill>
                            <a:srgbClr val="000000"/>
                          </a:solidFill>
                          <a:effectLst/>
                          <a:latin typeface="+mn-lt"/>
                        </a:rPr>
                        <a:t>, an electronic </a:t>
                      </a:r>
                      <a:r>
                        <a:rPr lang="en-US" sz="900" b="1" i="0" u="none" strike="noStrike">
                          <a:solidFill>
                            <a:srgbClr val="000000"/>
                          </a:solidFill>
                          <a:effectLst/>
                          <a:latin typeface="+mn-lt"/>
                        </a:rPr>
                        <a:t>whistleblower system in 2021 </a:t>
                      </a:r>
                      <a:r>
                        <a:rPr lang="en-US" sz="900" b="0" i="0" u="none" strike="noStrike">
                          <a:solidFill>
                            <a:srgbClr val="000000"/>
                          </a:solidFill>
                          <a:effectLst/>
                          <a:latin typeface="+mn-lt"/>
                        </a:rPr>
                        <a:t>to report any violations or unethical practices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177800" indent="-177800" algn="l" rtl="0" fontAlgn="ctr">
                        <a:spcBef>
                          <a:spcPts val="300"/>
                        </a:spcBef>
                      </a:pPr>
                      <a:r>
                        <a:rPr lang="en-US" sz="900"/>
                        <a:t>Implemented an </a:t>
                      </a:r>
                      <a:r>
                        <a:rPr lang="en-US" sz="900" b="1"/>
                        <a:t>internal Code of Ethics </a:t>
                      </a:r>
                      <a:r>
                        <a:rPr lang="en-US" sz="900"/>
                        <a:t>for all employees in direct contact with suppliers and third parties</a:t>
                      </a:r>
                      <a:endParaRPr lang="en-US" sz="900" b="0" i="0" u="none" strike="noStrike">
                        <a:solidFill>
                          <a:srgbClr val="000000"/>
                        </a:solidFill>
                        <a:effectLst/>
                        <a:latin typeface="+mn-lt"/>
                      </a:endParaRPr>
                    </a:p>
                    <a:p>
                      <a:pPr marL="177800" indent="-177800" algn="l" rtl="0" fontAlgn="ctr">
                        <a:spcBef>
                          <a:spcPts val="300"/>
                        </a:spcBef>
                      </a:pPr>
                      <a:r>
                        <a:rPr lang="en-US" sz="900" b="0" i="0" u="none" strike="noStrike">
                          <a:solidFill>
                            <a:srgbClr val="000000"/>
                          </a:solidFill>
                          <a:effectLst/>
                          <a:latin typeface="+mn-lt"/>
                        </a:rPr>
                        <a:t>Ensures all </a:t>
                      </a:r>
                      <a:r>
                        <a:rPr lang="en-US" sz="900" b="1" i="0" u="none" strike="noStrike">
                          <a:solidFill>
                            <a:srgbClr val="000000"/>
                          </a:solidFill>
                          <a:effectLst/>
                          <a:latin typeface="+mn-lt"/>
                        </a:rPr>
                        <a:t>suppliers are aligned with the company’s values</a:t>
                      </a:r>
                      <a:endParaRPr lang="en-US" sz="900" b="0" i="0" u="none" strike="noStrike">
                        <a:solidFill>
                          <a:srgbClr val="000000"/>
                        </a:solidFill>
                        <a:effectLst/>
                        <a:latin typeface="+mn-lt"/>
                      </a:endParaRPr>
                    </a:p>
                    <a:p>
                      <a:pPr marL="355600" lvl="1" indent="-177800" algn="l" rtl="0" fontAlgn="ctr">
                        <a:spcBef>
                          <a:spcPts val="300"/>
                        </a:spcBef>
                      </a:pPr>
                      <a:r>
                        <a:rPr lang="en-US" sz="700" b="0" i="0" u="none" strike="noStrike">
                          <a:solidFill>
                            <a:srgbClr val="000000"/>
                          </a:solidFill>
                          <a:effectLst/>
                          <a:latin typeface="+mn-lt"/>
                        </a:rPr>
                        <a:t>Requires suppliers to submit </a:t>
                      </a:r>
                      <a:r>
                        <a:rPr lang="en-US" sz="700" b="1" i="0" u="none" strike="noStrike">
                          <a:solidFill>
                            <a:srgbClr val="000000"/>
                          </a:solidFill>
                          <a:effectLst/>
                          <a:latin typeface="+mn-lt"/>
                        </a:rPr>
                        <a:t>manufacturing reports </a:t>
                      </a:r>
                      <a:r>
                        <a:rPr lang="en-US" sz="700" b="0" i="0" u="none" strike="noStrike">
                          <a:solidFill>
                            <a:srgbClr val="000000"/>
                          </a:solidFill>
                          <a:effectLst/>
                          <a:latin typeface="+mn-lt"/>
                        </a:rPr>
                        <a:t>for all components purchased to analyze their </a:t>
                      </a:r>
                      <a:r>
                        <a:rPr lang="en-US" sz="700" b="1" i="0" u="none" strike="noStrike">
                          <a:solidFill>
                            <a:srgbClr val="000000"/>
                          </a:solidFill>
                          <a:effectLst/>
                          <a:latin typeface="+mn-lt"/>
                        </a:rPr>
                        <a:t>environmental impact </a:t>
                      </a:r>
                      <a:r>
                        <a:rPr lang="en-US" sz="700" b="0" i="0" u="none" strike="noStrike">
                          <a:solidFill>
                            <a:srgbClr val="000000"/>
                          </a:solidFill>
                          <a:effectLst/>
                          <a:latin typeface="+mn-lt"/>
                        </a:rPr>
                        <a:t>and </a:t>
                      </a:r>
                      <a:r>
                        <a:rPr lang="en-US" sz="700" b="1" i="0" u="none" strike="noStrike">
                          <a:solidFill>
                            <a:srgbClr val="000000"/>
                          </a:solidFill>
                          <a:effectLst/>
                          <a:latin typeface="+mn-lt"/>
                        </a:rPr>
                        <a:t>compliance </a:t>
                      </a:r>
                      <a:r>
                        <a:rPr lang="en-US" sz="700" b="0" i="0" u="none" strike="noStrike">
                          <a:solidFill>
                            <a:srgbClr val="000000"/>
                          </a:solidFill>
                          <a:effectLst/>
                          <a:latin typeface="+mn-lt"/>
                        </a:rPr>
                        <a:t>with all relevant laws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marR="0" lvl="0" indent="-177800" algn="l" defTabSz="711200" rtl="0" eaLnBrk="1" fontAlgn="ctr" latinLnBrk="0" hangingPunct="1">
                        <a:lnSpc>
                          <a:spcPct val="100000"/>
                        </a:lnSpc>
                        <a:spcBef>
                          <a:spcPts val="300"/>
                        </a:spcBef>
                        <a:spcAft>
                          <a:spcPts val="0"/>
                        </a:spcAft>
                        <a:buClrTx/>
                        <a:buSzTx/>
                        <a:buFontTx/>
                        <a:buChar char="•"/>
                        <a:tabLst/>
                        <a:defRPr/>
                      </a:pPr>
                      <a:r>
                        <a:rPr lang="en-US" sz="900"/>
                        <a:t>Has </a:t>
                      </a:r>
                      <a:r>
                        <a:rPr lang="en-US" sz="900" b="1"/>
                        <a:t>detailed whistleblowing, business ethics and anti-bribery policies </a:t>
                      </a:r>
                      <a:r>
                        <a:rPr lang="en-US" sz="900"/>
                        <a:t>to maintain high ethical standards in all areas of work</a:t>
                      </a:r>
                    </a:p>
                    <a:p>
                      <a:pPr marL="177800" marR="0" lvl="0" indent="-177800" algn="l" defTabSz="711200" rtl="0" eaLnBrk="1" fontAlgn="ctr" latinLnBrk="0" hangingPunct="1">
                        <a:lnSpc>
                          <a:spcPct val="100000"/>
                        </a:lnSpc>
                        <a:spcBef>
                          <a:spcPts val="300"/>
                        </a:spcBef>
                        <a:spcAft>
                          <a:spcPts val="0"/>
                        </a:spcAft>
                        <a:buClrTx/>
                        <a:buSzTx/>
                        <a:buFontTx/>
                        <a:buChar char="•"/>
                        <a:tabLst/>
                        <a:defRPr/>
                      </a:pPr>
                      <a:r>
                        <a:rPr lang="en-US" sz="900" b="0" i="0" u="none" strike="noStrike">
                          <a:solidFill>
                            <a:srgbClr val="000000"/>
                          </a:solidFill>
                          <a:effectLst/>
                          <a:latin typeface="+mn-lt"/>
                        </a:rPr>
                        <a:t>Adopted the </a:t>
                      </a:r>
                      <a:r>
                        <a:rPr lang="en-US" sz="900" b="1" i="0" u="none" strike="noStrike">
                          <a:solidFill>
                            <a:srgbClr val="000000"/>
                          </a:solidFill>
                          <a:effectLst/>
                          <a:latin typeface="+mn-lt"/>
                        </a:rPr>
                        <a:t>Quoted Companies Alliance (QCA)</a:t>
                      </a:r>
                      <a:r>
                        <a:rPr lang="en-US" sz="900" b="1" i="0" u="none" strike="noStrike" baseline="30000">
                          <a:solidFill>
                            <a:srgbClr val="000000"/>
                          </a:solidFill>
                          <a:effectLst/>
                          <a:latin typeface="+mn-lt"/>
                        </a:rPr>
                        <a:t>1</a:t>
                      </a:r>
                      <a:r>
                        <a:rPr lang="en-US" sz="900" b="1" i="0" u="none" strike="noStrike">
                          <a:solidFill>
                            <a:srgbClr val="000000"/>
                          </a:solidFill>
                          <a:effectLst/>
                          <a:latin typeface="+mn-lt"/>
                        </a:rPr>
                        <a:t> Corporate Governance Code</a:t>
                      </a:r>
                      <a:r>
                        <a:rPr lang="en-US" sz="900" b="0" i="0" u="none" strike="noStrike">
                          <a:solidFill>
                            <a:srgbClr val="000000"/>
                          </a:solidFill>
                          <a:effectLst/>
                          <a:latin typeface="+mn-lt"/>
                        </a:rPr>
                        <a:t>, which provides an outcome-oriented governance framework to support its business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extLst>
                  <a:ext uri="{0D108BD9-81ED-4DB2-BD59-A6C34878D82A}">
                    <a16:rowId xmlns:a16="http://schemas.microsoft.com/office/drawing/2014/main" val="2562503483"/>
                  </a:ext>
                </a:extLst>
              </a:tr>
              <a:tr h="2232298">
                <a:tc gridSpan="2">
                  <a:txBody>
                    <a:bodyPr/>
                    <a:lstStyle/>
                    <a:p>
                      <a:pPr marL="0" indent="0" algn="ctr" defTabSz="914400">
                        <a:spcBef>
                          <a:spcPct val="0"/>
                        </a:spcBef>
                        <a:spcAft>
                          <a:spcPct val="0"/>
                        </a:spcAft>
                        <a:buFontTx/>
                        <a:buNone/>
                      </a:pPr>
                      <a:r>
                        <a:rPr lang="en-US" sz="1200" b="1" kern="0">
                          <a:solidFill>
                            <a:srgbClr val="46647B"/>
                          </a:solidFill>
                          <a:latin typeface="+mn-lt"/>
                          <a:ea typeface="+mn-ea"/>
                          <a:cs typeface="+mn-cs"/>
                        </a:rPr>
                        <a:t>National and intl. policy</a:t>
                      </a:r>
                    </a:p>
                  </a:txBody>
                  <a:tcPr marR="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tcPr>
                </a:tc>
                <a:tc hMerge="1">
                  <a:txBody>
                    <a:bodyPr/>
                    <a:lstStyle/>
                    <a:p>
                      <a:endParaRPr lang="en-US"/>
                    </a:p>
                  </a:txBody>
                  <a:tcPr/>
                </a:tc>
                <a:tc>
                  <a:txBody>
                    <a:bodyPr/>
                    <a:lstStyle/>
                    <a:p>
                      <a:pPr marL="0" indent="0" algn="r">
                        <a:buFontTx/>
                        <a:buNone/>
                      </a:pPr>
                      <a:endParaRPr lang="en-US" sz="900" noProof="0">
                        <a:solidFill>
                          <a:srgbClr val="FFFFFF"/>
                        </a:solidFill>
                        <a:latin typeface="+mn-lt"/>
                      </a:endParaRPr>
                    </a:p>
                  </a:txBody>
                  <a:tcPr marL="0" marR="0" marT="0" marB="0">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46647B"/>
                    </a:solidFill>
                  </a:tcPr>
                </a:tc>
                <a:tc>
                  <a:txBody>
                    <a:bodyPr/>
                    <a:lstStyle/>
                    <a:p>
                      <a:pPr marL="0" indent="0">
                        <a:buFontTx/>
                        <a:buNone/>
                      </a:pPr>
                      <a:endParaRPr lang="en-US" sz="900" noProof="0">
                        <a:latin typeface="+mn-lt"/>
                      </a:endParaRPr>
                    </a:p>
                  </a:txBody>
                  <a:tcPr marL="0" marR="0" marT="0" marB="0">
                    <a:lnL w="762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b="0" i="0" u="none" strike="noStrike" kern="1200">
                          <a:solidFill>
                            <a:schemeClr val="dk1"/>
                          </a:solidFill>
                          <a:effectLst/>
                          <a:latin typeface="+mn-lt"/>
                          <a:ea typeface="+mn-ea"/>
                          <a:cs typeface="+mn-cs"/>
                        </a:rPr>
                        <a:t>Fully compliant data centers located across </a:t>
                      </a:r>
                      <a:r>
                        <a:rPr lang="en-US" sz="900" b="1" i="0" u="none" strike="noStrike" kern="1200">
                          <a:solidFill>
                            <a:schemeClr val="dk1"/>
                          </a:solidFill>
                          <a:effectLst/>
                          <a:latin typeface="+mn-lt"/>
                          <a:ea typeface="+mn-ea"/>
                          <a:cs typeface="+mn-cs"/>
                        </a:rPr>
                        <a:t>Australia, Canada, France, Germany, Poland, Singapore, United Kingdom </a:t>
                      </a:r>
                      <a:r>
                        <a:rPr lang="en-US" sz="900" b="0" i="0" u="none" strike="noStrike" kern="1200">
                          <a:solidFill>
                            <a:schemeClr val="dk1"/>
                          </a:solidFill>
                          <a:effectLst/>
                          <a:latin typeface="+mn-lt"/>
                          <a:ea typeface="+mn-ea"/>
                          <a:cs typeface="+mn-cs"/>
                        </a:rPr>
                        <a:t>and</a:t>
                      </a:r>
                      <a:r>
                        <a:rPr lang="en-US" sz="900" b="1" i="0" u="none" strike="noStrike" kern="1200">
                          <a:solidFill>
                            <a:schemeClr val="dk1"/>
                          </a:solidFill>
                          <a:effectLst/>
                          <a:latin typeface="+mn-lt"/>
                          <a:ea typeface="+mn-ea"/>
                          <a:cs typeface="+mn-cs"/>
                        </a:rPr>
                        <a:t> United States </a:t>
                      </a:r>
                      <a:r>
                        <a:rPr lang="en-US" sz="900" b="0" i="0" u="none" strike="noStrike" kern="1200">
                          <a:solidFill>
                            <a:schemeClr val="dk1"/>
                          </a:solidFill>
                          <a:effectLst/>
                          <a:latin typeface="+mn-lt"/>
                          <a:ea typeface="+mn-ea"/>
                          <a:cs typeface="+mn-cs"/>
                        </a:rPr>
                        <a:t>serving </a:t>
                      </a:r>
                      <a:r>
                        <a:rPr lang="en-US" sz="900" b="1" i="0" u="none" strike="noStrike" kern="1200">
                          <a:solidFill>
                            <a:schemeClr val="dk1"/>
                          </a:solidFill>
                          <a:effectLst/>
                          <a:latin typeface="+mn-lt"/>
                          <a:ea typeface="+mn-ea"/>
                          <a:cs typeface="+mn-cs"/>
                        </a:rPr>
                        <a:t>183 countries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b="0" i="0" u="none" strike="noStrike" kern="1200">
                          <a:solidFill>
                            <a:schemeClr val="dk1"/>
                          </a:solidFill>
                          <a:effectLst/>
                          <a:latin typeface="+mn-lt"/>
                          <a:ea typeface="+mn-ea"/>
                          <a:cs typeface="+mn-cs"/>
                        </a:rPr>
                        <a:t>Fully compliant data centers located across </a:t>
                      </a:r>
                      <a:r>
                        <a:rPr lang="en-US" sz="900" b="1" i="0" u="none" strike="noStrike" kern="1200">
                          <a:solidFill>
                            <a:schemeClr val="dk1"/>
                          </a:solidFill>
                          <a:effectLst/>
                          <a:latin typeface="+mn-lt"/>
                          <a:ea typeface="+mn-ea"/>
                          <a:cs typeface="+mn-cs"/>
                        </a:rPr>
                        <a:t>Australia, China, Germany, Hong Kong, Netherlands, United Kingdom</a:t>
                      </a:r>
                      <a:r>
                        <a:rPr lang="en-US" sz="900" b="0" i="0" u="none" strike="noStrike" kern="1200">
                          <a:solidFill>
                            <a:schemeClr val="dk1"/>
                          </a:solidFill>
                          <a:effectLst/>
                          <a:latin typeface="+mn-lt"/>
                          <a:ea typeface="+mn-ea"/>
                          <a:cs typeface="+mn-cs"/>
                        </a:rPr>
                        <a:t> and</a:t>
                      </a:r>
                      <a:r>
                        <a:rPr lang="en-US" sz="900" b="1" i="0" u="none" strike="noStrike" kern="1200">
                          <a:solidFill>
                            <a:schemeClr val="dk1"/>
                          </a:solidFill>
                          <a:effectLst/>
                          <a:latin typeface="+mn-lt"/>
                          <a:ea typeface="+mn-ea"/>
                          <a:cs typeface="+mn-cs"/>
                        </a:rPr>
                        <a:t> United States </a:t>
                      </a:r>
                      <a:r>
                        <a:rPr lang="en-US" sz="900" b="0" i="0" u="none" strike="noStrike" kern="1200">
                          <a:solidFill>
                            <a:schemeClr val="dk1"/>
                          </a:solidFill>
                          <a:effectLst/>
                          <a:latin typeface="+mn-lt"/>
                          <a:ea typeface="+mn-ea"/>
                          <a:cs typeface="+mn-cs"/>
                        </a:rPr>
                        <a:t>serving </a:t>
                      </a:r>
                      <a:r>
                        <a:rPr lang="en-US" sz="900" b="1" i="0" u="none" strike="noStrike" kern="1200">
                          <a:solidFill>
                            <a:schemeClr val="dk1"/>
                          </a:solidFill>
                          <a:effectLst/>
                          <a:latin typeface="+mn-lt"/>
                          <a:ea typeface="+mn-ea"/>
                          <a:cs typeface="+mn-cs"/>
                        </a:rPr>
                        <a:t>120 countries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b="0" i="0" u="none" strike="noStrike" kern="1200">
                          <a:solidFill>
                            <a:schemeClr val="dk1"/>
                          </a:solidFill>
                          <a:effectLst/>
                          <a:latin typeface="+mn-lt"/>
                          <a:ea typeface="+mn-ea"/>
                          <a:cs typeface="+mn-cs"/>
                        </a:rPr>
                        <a:t>Fully compliant data centers located across </a:t>
                      </a:r>
                      <a:r>
                        <a:rPr lang="en-US" sz="900" b="1" i="0" u="none" strike="noStrike" kern="1200">
                          <a:solidFill>
                            <a:schemeClr val="dk1"/>
                          </a:solidFill>
                          <a:effectLst/>
                          <a:latin typeface="+mn-lt"/>
                          <a:ea typeface="+mn-ea"/>
                          <a:cs typeface="+mn-cs"/>
                        </a:rPr>
                        <a:t>Germany, Spain, United Kingdom </a:t>
                      </a:r>
                      <a:r>
                        <a:rPr lang="en-US" sz="900" b="0" i="0" u="none" strike="noStrike" kern="1200">
                          <a:solidFill>
                            <a:schemeClr val="dk1"/>
                          </a:solidFill>
                          <a:effectLst/>
                          <a:latin typeface="+mn-lt"/>
                          <a:ea typeface="+mn-ea"/>
                          <a:cs typeface="+mn-cs"/>
                        </a:rPr>
                        <a:t>and</a:t>
                      </a:r>
                      <a:r>
                        <a:rPr lang="en-US" sz="900" b="1" i="0" u="none" strike="noStrike" kern="1200">
                          <a:solidFill>
                            <a:schemeClr val="dk1"/>
                          </a:solidFill>
                          <a:effectLst/>
                          <a:latin typeface="+mn-lt"/>
                          <a:ea typeface="+mn-ea"/>
                          <a:cs typeface="+mn-cs"/>
                        </a:rPr>
                        <a:t> United States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b="0" i="0" u="none" strike="noStrike" kern="1200">
                          <a:solidFill>
                            <a:schemeClr val="dk1"/>
                          </a:solidFill>
                          <a:effectLst/>
                          <a:latin typeface="+mn-lt"/>
                          <a:ea typeface="+mn-ea"/>
                          <a:cs typeface="+mn-cs"/>
                        </a:rPr>
                        <a:t>Fully compliant data centers located across </a:t>
                      </a:r>
                      <a:r>
                        <a:rPr lang="en-US" sz="900" b="1" i="0" u="none" strike="noStrike" kern="1200">
                          <a:solidFill>
                            <a:schemeClr val="dk1"/>
                          </a:solidFill>
                          <a:effectLst/>
                          <a:latin typeface="+mn-lt"/>
                          <a:ea typeface="+mn-ea"/>
                          <a:cs typeface="+mn-cs"/>
                        </a:rPr>
                        <a:t>France, Netherlands </a:t>
                      </a:r>
                      <a:r>
                        <a:rPr lang="en-US" sz="900" b="0" i="0" u="none" strike="noStrike" kern="1200">
                          <a:solidFill>
                            <a:schemeClr val="dk1"/>
                          </a:solidFill>
                          <a:effectLst/>
                          <a:latin typeface="+mn-lt"/>
                          <a:ea typeface="+mn-ea"/>
                          <a:cs typeface="+mn-cs"/>
                        </a:rPr>
                        <a:t>and </a:t>
                      </a:r>
                      <a:r>
                        <a:rPr lang="en-US" sz="900" b="1" i="0" u="none" strike="noStrike" kern="1200">
                          <a:solidFill>
                            <a:schemeClr val="dk1"/>
                          </a:solidFill>
                          <a:effectLst/>
                          <a:latin typeface="+mn-lt"/>
                          <a:ea typeface="+mn-ea"/>
                          <a:cs typeface="+mn-cs"/>
                        </a:rPr>
                        <a:t>Poland</a:t>
                      </a:r>
                      <a:r>
                        <a:rPr lang="en-US" sz="900" b="0" i="0" u="none" strike="noStrike" kern="1200">
                          <a:solidFill>
                            <a:schemeClr val="dk1"/>
                          </a:solidFill>
                          <a:effectLst/>
                          <a:latin typeface="+mn-lt"/>
                          <a:ea typeface="+mn-ea"/>
                          <a:cs typeface="+mn-cs"/>
                        </a:rPr>
                        <a:t> serving </a:t>
                      </a:r>
                      <a:r>
                        <a:rPr lang="en-US" sz="900" b="1" i="0" u="none" strike="noStrike" kern="1200">
                          <a:solidFill>
                            <a:schemeClr val="dk1"/>
                          </a:solidFill>
                          <a:effectLst/>
                          <a:latin typeface="+mn-lt"/>
                          <a:ea typeface="+mn-ea"/>
                          <a:cs typeface="+mn-cs"/>
                        </a:rPr>
                        <a:t>160 countries</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marL="177800" marR="0" lvl="0" indent="-177800" algn="l" defTabSz="711200" rtl="0" eaLnBrk="1" fontAlgn="b" latinLnBrk="0" hangingPunct="1">
                        <a:lnSpc>
                          <a:spcPct val="100000"/>
                        </a:lnSpc>
                        <a:spcBef>
                          <a:spcPts val="300"/>
                        </a:spcBef>
                        <a:spcAft>
                          <a:spcPts val="0"/>
                        </a:spcAft>
                        <a:buClrTx/>
                        <a:buSzTx/>
                        <a:tabLst/>
                        <a:defRPr/>
                      </a:pPr>
                      <a:r>
                        <a:rPr lang="en-US" sz="900" b="0" i="0" u="none" strike="noStrike" kern="1200">
                          <a:solidFill>
                            <a:schemeClr val="dk1"/>
                          </a:solidFill>
                          <a:effectLst/>
                          <a:latin typeface="+mn-lt"/>
                          <a:ea typeface="+mn-ea"/>
                          <a:cs typeface="+mn-cs"/>
                        </a:rPr>
                        <a:t>Fully compliant data centers located across the </a:t>
                      </a:r>
                      <a:r>
                        <a:rPr lang="en-US" sz="900" b="1" i="0" u="none" strike="noStrike" kern="1200">
                          <a:solidFill>
                            <a:schemeClr val="dk1"/>
                          </a:solidFill>
                          <a:effectLst/>
                          <a:latin typeface="+mn-lt"/>
                          <a:ea typeface="+mn-ea"/>
                          <a:cs typeface="+mn-cs"/>
                        </a:rPr>
                        <a:t>United Kingdom</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extLst>
                  <a:ext uri="{0D108BD9-81ED-4DB2-BD59-A6C34878D82A}">
                    <a16:rowId xmlns:a16="http://schemas.microsoft.com/office/drawing/2014/main" val="2059741963"/>
                  </a:ext>
                </a:extLst>
              </a:tr>
            </a:tbl>
          </a:graphicData>
        </a:graphic>
      </p:graphicFrame>
      <p:sp>
        <p:nvSpPr>
          <p:cNvPr id="13" name="btfpNotesBox881500">
            <a:extLst>
              <a:ext uri="{FF2B5EF4-FFF2-40B4-BE49-F238E27FC236}">
                <a16:creationId xmlns:a16="http://schemas.microsoft.com/office/drawing/2014/main" id="{D09CE56A-D223-472F-9F0C-53DADDE5459E}"/>
              </a:ext>
            </a:extLst>
          </p:cNvPr>
          <p:cNvSpPr txBox="1"/>
          <p:nvPr>
            <p:custDataLst>
              <p:tags r:id="rId4"/>
            </p:custDataLst>
          </p:nvPr>
        </p:nvSpPr>
        <p:spPr bwMode="gray">
          <a:xfrm>
            <a:off x="339727" y="6320141"/>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A membership organization that provides a principles-based, corporate governance code for small and mid-sized quoted companies in the UK </a:t>
            </a:r>
            <a:br>
              <a:rPr lang="en-US" sz="800">
                <a:solidFill>
                  <a:srgbClr val="000000"/>
                </a:solidFill>
              </a:rPr>
            </a:br>
            <a:r>
              <a:rPr lang="en-US" sz="800">
                <a:solidFill>
                  <a:srgbClr val="000000"/>
                </a:solidFill>
              </a:rPr>
              <a:t>Source: Company websites and reports, Lit search</a:t>
            </a:r>
          </a:p>
        </p:txBody>
      </p:sp>
      <p:sp>
        <p:nvSpPr>
          <p:cNvPr id="2" name="Title 1">
            <a:extLst>
              <a:ext uri="{FF2B5EF4-FFF2-40B4-BE49-F238E27FC236}">
                <a16:creationId xmlns:a16="http://schemas.microsoft.com/office/drawing/2014/main" id="{4DBF8C86-2FD2-4789-9E5D-D066173A80E1}"/>
              </a:ext>
            </a:extLst>
          </p:cNvPr>
          <p:cNvSpPr>
            <a:spLocks noGrp="1"/>
          </p:cNvSpPr>
          <p:nvPr>
            <p:ph type="title"/>
          </p:nvPr>
        </p:nvSpPr>
        <p:spPr/>
        <p:txBody>
          <a:bodyPr vert="horz"/>
          <a:lstStyle/>
          <a:p>
            <a:r>
              <a:rPr lang="en-US" b="1" dirty="0"/>
              <a:t>ESG initiatives – backup | </a:t>
            </a:r>
            <a:r>
              <a:rPr lang="en-US" dirty="0"/>
              <a:t>Target and peer initiatives across key ESG parameters (4/4)</a:t>
            </a:r>
            <a:endParaRPr lang="de-DE" dirty="0"/>
          </a:p>
        </p:txBody>
      </p:sp>
      <p:grpSp>
        <p:nvGrpSpPr>
          <p:cNvPr id="5" name="btfpStatusSticker607167">
            <a:extLst>
              <a:ext uri="{FF2B5EF4-FFF2-40B4-BE49-F238E27FC236}">
                <a16:creationId xmlns:a16="http://schemas.microsoft.com/office/drawing/2014/main" id="{0ED772E7-ACA9-4D49-812F-37DD4429FAC7}"/>
              </a:ext>
            </a:extLst>
          </p:cNvPr>
          <p:cNvGrpSpPr/>
          <p:nvPr>
            <p:custDataLst>
              <p:tags r:id="rId5"/>
            </p:custDataLst>
          </p:nvPr>
        </p:nvGrpSpPr>
        <p:grpSpPr>
          <a:xfrm>
            <a:off x="9629778" y="955344"/>
            <a:ext cx="2232022" cy="235611"/>
            <a:chOff x="-2867773" y="876300"/>
            <a:chExt cx="2232022" cy="235611"/>
          </a:xfrm>
        </p:grpSpPr>
        <p:sp>
          <p:nvSpPr>
            <p:cNvPr id="3" name="btfpStatusStickerText607167">
              <a:extLst>
                <a:ext uri="{FF2B5EF4-FFF2-40B4-BE49-F238E27FC236}">
                  <a16:creationId xmlns:a16="http://schemas.microsoft.com/office/drawing/2014/main" id="{532C95FA-E91B-4AA7-BDDE-AFF1E5948A71}"/>
                </a:ext>
              </a:extLst>
            </p:cNvPr>
            <p:cNvSpPr txBox="1"/>
            <p:nvPr/>
          </p:nvSpPr>
          <p:spPr bwMode="gray">
            <a:xfrm>
              <a:off x="-2867773"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4" name="btfpStatusStickerLine607167">
              <a:extLst>
                <a:ext uri="{FF2B5EF4-FFF2-40B4-BE49-F238E27FC236}">
                  <a16:creationId xmlns:a16="http://schemas.microsoft.com/office/drawing/2014/main" id="{D55B106D-D715-4F55-A7AF-E0E7CD086B50}"/>
                </a:ext>
              </a:extLst>
            </p:cNvPr>
            <p:cNvCxnSpPr>
              <a:cxnSpLocks/>
            </p:cNvCxnSpPr>
            <p:nvPr/>
          </p:nvCxnSpPr>
          <p:spPr bwMode="gray">
            <a:xfrm rot="720000">
              <a:off x="-286777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56" name="btfpRunningAgenda2Level724414">
            <a:extLst>
              <a:ext uri="{FF2B5EF4-FFF2-40B4-BE49-F238E27FC236}">
                <a16:creationId xmlns:a16="http://schemas.microsoft.com/office/drawing/2014/main" id="{F5FC60D0-51A7-4193-8A1F-017DC15369B5}"/>
              </a:ext>
            </a:extLst>
          </p:cNvPr>
          <p:cNvGrpSpPr/>
          <p:nvPr>
            <p:custDataLst>
              <p:tags r:id="rId6"/>
            </p:custDataLst>
          </p:nvPr>
        </p:nvGrpSpPr>
        <p:grpSpPr>
          <a:xfrm>
            <a:off x="-1" y="944429"/>
            <a:ext cx="5265512" cy="257442"/>
            <a:chOff x="-1" y="876300"/>
            <a:chExt cx="5265512" cy="257442"/>
          </a:xfrm>
        </p:grpSpPr>
        <p:sp>
          <p:nvSpPr>
            <p:cNvPr id="57" name="btfpRunningAgenda2LevelBarLeft724414">
              <a:extLst>
                <a:ext uri="{FF2B5EF4-FFF2-40B4-BE49-F238E27FC236}">
                  <a16:creationId xmlns:a16="http://schemas.microsoft.com/office/drawing/2014/main" id="{662CA905-9105-49C4-A669-DA8CF8B0377A}"/>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8" name="btfpRunningAgenda2LevelTextLeft724414">
              <a:extLst>
                <a:ext uri="{FF2B5EF4-FFF2-40B4-BE49-F238E27FC236}">
                  <a16:creationId xmlns:a16="http://schemas.microsoft.com/office/drawing/2014/main" id="{391C8AB2-3C5D-4FD8-AE83-9FE4B9906F30}"/>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59" name="btfpRunningAgenda2LevelBarRight724414">
              <a:extLst>
                <a:ext uri="{FF2B5EF4-FFF2-40B4-BE49-F238E27FC236}">
                  <a16:creationId xmlns:a16="http://schemas.microsoft.com/office/drawing/2014/main" id="{271D294B-7FBF-4A9A-B9B2-0196953F6B55}"/>
                </a:ext>
              </a:extLst>
            </p:cNvPr>
            <p:cNvSpPr/>
            <p:nvPr/>
          </p:nvSpPr>
          <p:spPr bwMode="gray">
            <a:xfrm>
              <a:off x="3023101" y="876300"/>
              <a:ext cx="2196141"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60500 w 1960500"/>
                <a:gd name="connsiteY0" fmla="*/ 0 h 257442"/>
                <a:gd name="connsiteX1" fmla="*/ 1663918 w 1960500"/>
                <a:gd name="connsiteY1" fmla="*/ 257442 h 257442"/>
                <a:gd name="connsiteX2" fmla="*/ 0 w 1960500"/>
                <a:gd name="connsiteY2" fmla="*/ 257442 h 257442"/>
                <a:gd name="connsiteX3" fmla="*/ 54721 w 1960500"/>
                <a:gd name="connsiteY3" fmla="*/ 0 h 257442"/>
                <a:gd name="connsiteX0" fmla="*/ 1960500 w 1960500"/>
                <a:gd name="connsiteY0" fmla="*/ 0 h 257442"/>
                <a:gd name="connsiteX1" fmla="*/ 1905778 w 1960500"/>
                <a:gd name="connsiteY1" fmla="*/ 257442 h 257442"/>
                <a:gd name="connsiteX2" fmla="*/ 0 w 1960500"/>
                <a:gd name="connsiteY2" fmla="*/ 257442 h 257442"/>
                <a:gd name="connsiteX3" fmla="*/ 54721 w 1960500"/>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1960501 w 1960501"/>
                <a:gd name="connsiteY0" fmla="*/ 0 h 257442"/>
                <a:gd name="connsiteX1" fmla="*/ 1905779 w 1960501"/>
                <a:gd name="connsiteY1" fmla="*/ 257442 h 257442"/>
                <a:gd name="connsiteX2" fmla="*/ 0 w 1960501"/>
                <a:gd name="connsiteY2" fmla="*/ 257442 h 257442"/>
                <a:gd name="connsiteX3" fmla="*/ 54722 w 1960501"/>
                <a:gd name="connsiteY3" fmla="*/ 0 h 257442"/>
                <a:gd name="connsiteX0" fmla="*/ 2128817 w 2128817"/>
                <a:gd name="connsiteY0" fmla="*/ 0 h 257442"/>
                <a:gd name="connsiteX1" fmla="*/ 1905779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6 w 2128817"/>
                <a:gd name="connsiteY1" fmla="*/ 257442 h 257442"/>
                <a:gd name="connsiteX2" fmla="*/ 0 w 2128817"/>
                <a:gd name="connsiteY2" fmla="*/ 257442 h 257442"/>
                <a:gd name="connsiteX3" fmla="*/ 54722 w 2128817"/>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54720 w 2128816"/>
                <a:gd name="connsiteY3" fmla="*/ 0 h 257442"/>
                <a:gd name="connsiteX0" fmla="*/ 2306748 w 2306748"/>
                <a:gd name="connsiteY0" fmla="*/ 0 h 257442"/>
                <a:gd name="connsiteX1" fmla="*/ 2074095 w 2306748"/>
                <a:gd name="connsiteY1" fmla="*/ 257442 h 257442"/>
                <a:gd name="connsiteX2" fmla="*/ 0 w 2306748"/>
                <a:gd name="connsiteY2" fmla="*/ 257442 h 257442"/>
                <a:gd name="connsiteX3" fmla="*/ 54720 w 2306748"/>
                <a:gd name="connsiteY3" fmla="*/ 0 h 257442"/>
                <a:gd name="connsiteX0" fmla="*/ 2306748 w 2306748"/>
                <a:gd name="connsiteY0" fmla="*/ 0 h 257442"/>
                <a:gd name="connsiteX1" fmla="*/ 2252027 w 2306748"/>
                <a:gd name="connsiteY1" fmla="*/ 257442 h 257442"/>
                <a:gd name="connsiteX2" fmla="*/ 0 w 2306748"/>
                <a:gd name="connsiteY2" fmla="*/ 257442 h 257442"/>
                <a:gd name="connsiteX3" fmla="*/ 54720 w 2306748"/>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1 w 2306749"/>
                <a:gd name="connsiteY3" fmla="*/ 0 h 257442"/>
                <a:gd name="connsiteX0" fmla="*/ 2306749 w 2306749"/>
                <a:gd name="connsiteY0" fmla="*/ 0 h 257442"/>
                <a:gd name="connsiteX1" fmla="*/ 2252028 w 2306749"/>
                <a:gd name="connsiteY1" fmla="*/ 257442 h 257442"/>
                <a:gd name="connsiteX2" fmla="*/ 0 w 2306749"/>
                <a:gd name="connsiteY2" fmla="*/ 257442 h 257442"/>
                <a:gd name="connsiteX3" fmla="*/ 54722 w 2306749"/>
                <a:gd name="connsiteY3" fmla="*/ 0 h 257442"/>
                <a:gd name="connsiteX0" fmla="*/ 2467050 w 2467050"/>
                <a:gd name="connsiteY0" fmla="*/ 0 h 257442"/>
                <a:gd name="connsiteX1" fmla="*/ 22520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2 w 2467050"/>
                <a:gd name="connsiteY3" fmla="*/ 0 h 257442"/>
                <a:gd name="connsiteX0" fmla="*/ 2467050 w 2467050"/>
                <a:gd name="connsiteY0" fmla="*/ 0 h 257442"/>
                <a:gd name="connsiteX1" fmla="*/ 2412328 w 2467050"/>
                <a:gd name="connsiteY1" fmla="*/ 257442 h 257442"/>
                <a:gd name="connsiteX2" fmla="*/ 0 w 2467050"/>
                <a:gd name="connsiteY2" fmla="*/ 257442 h 257442"/>
                <a:gd name="connsiteX3" fmla="*/ 54721 w 2467050"/>
                <a:gd name="connsiteY3" fmla="*/ 0 h 257442"/>
                <a:gd name="connsiteX0" fmla="*/ 950801 w 2412328"/>
                <a:gd name="connsiteY0" fmla="*/ 0 h 257442"/>
                <a:gd name="connsiteX1" fmla="*/ 2412328 w 2412328"/>
                <a:gd name="connsiteY1" fmla="*/ 257442 h 257442"/>
                <a:gd name="connsiteX2" fmla="*/ 0 w 2412328"/>
                <a:gd name="connsiteY2" fmla="*/ 257442 h 257442"/>
                <a:gd name="connsiteX3" fmla="*/ 54721 w 2412328"/>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051790 w 1064395"/>
                <a:gd name="connsiteY0" fmla="*/ 0 h 257442"/>
                <a:gd name="connsiteX1" fmla="*/ 1064395 w 1064395"/>
                <a:gd name="connsiteY1" fmla="*/ 257442 h 257442"/>
                <a:gd name="connsiteX2" fmla="*/ 0 w 1064395"/>
                <a:gd name="connsiteY2" fmla="*/ 257442 h 257442"/>
                <a:gd name="connsiteX3" fmla="*/ 54721 w 1064395"/>
                <a:gd name="connsiteY3" fmla="*/ 0 h 257442"/>
                <a:gd name="connsiteX0" fmla="*/ 1051790 w 1051790"/>
                <a:gd name="connsiteY0" fmla="*/ 0 h 257442"/>
                <a:gd name="connsiteX1" fmla="*/ 997070 w 1051790"/>
                <a:gd name="connsiteY1" fmla="*/ 257442 h 257442"/>
                <a:gd name="connsiteX2" fmla="*/ 0 w 1051790"/>
                <a:gd name="connsiteY2" fmla="*/ 257442 h 257442"/>
                <a:gd name="connsiteX3" fmla="*/ 54721 w 1051790"/>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0 w 1051789"/>
                <a:gd name="connsiteY3" fmla="*/ 0 h 257442"/>
                <a:gd name="connsiteX0" fmla="*/ 1051789 w 1051789"/>
                <a:gd name="connsiteY0" fmla="*/ 0 h 257442"/>
                <a:gd name="connsiteX1" fmla="*/ 997069 w 1051789"/>
                <a:gd name="connsiteY1" fmla="*/ 257442 h 257442"/>
                <a:gd name="connsiteX2" fmla="*/ 0 w 1051789"/>
                <a:gd name="connsiteY2" fmla="*/ 257442 h 257442"/>
                <a:gd name="connsiteX3" fmla="*/ 54721 w 1051789"/>
                <a:gd name="connsiteY3" fmla="*/ 0 h 257442"/>
                <a:gd name="connsiteX0" fmla="*/ 782550 w 997069"/>
                <a:gd name="connsiteY0" fmla="*/ 0 h 257442"/>
                <a:gd name="connsiteX1" fmla="*/ 997069 w 997069"/>
                <a:gd name="connsiteY1" fmla="*/ 257442 h 257442"/>
                <a:gd name="connsiteX2" fmla="*/ 0 w 997069"/>
                <a:gd name="connsiteY2" fmla="*/ 257442 h 257442"/>
                <a:gd name="connsiteX3" fmla="*/ 54721 w 997069"/>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960419 w 960419"/>
                <a:gd name="connsiteY0" fmla="*/ 0 h 257442"/>
                <a:gd name="connsiteX1" fmla="*/ 727829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1128734 w 1128734"/>
                <a:gd name="connsiteY0" fmla="*/ 0 h 257442"/>
                <a:gd name="connsiteX1" fmla="*/ 905698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54721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306669 w 1306669"/>
                <a:gd name="connsiteY0" fmla="*/ 0 h 257442"/>
                <a:gd name="connsiteX1" fmla="*/ 1074013 w 1306669"/>
                <a:gd name="connsiteY1" fmla="*/ 257442 h 257442"/>
                <a:gd name="connsiteX2" fmla="*/ 0 w 1306669"/>
                <a:gd name="connsiteY2" fmla="*/ 257442 h 257442"/>
                <a:gd name="connsiteX3" fmla="*/ 54722 w 1306669"/>
                <a:gd name="connsiteY3" fmla="*/ 0 h 257442"/>
                <a:gd name="connsiteX0" fmla="*/ 1306669 w 1306669"/>
                <a:gd name="connsiteY0" fmla="*/ 0 h 257442"/>
                <a:gd name="connsiteX1" fmla="*/ 1251948 w 1306669"/>
                <a:gd name="connsiteY1" fmla="*/ 257442 h 257442"/>
                <a:gd name="connsiteX2" fmla="*/ 0 w 1306669"/>
                <a:gd name="connsiteY2" fmla="*/ 257442 h 257442"/>
                <a:gd name="connsiteX3" fmla="*/ 54722 w 1306669"/>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1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54720 w 1306668"/>
                <a:gd name="connsiteY3" fmla="*/ 0 h 257442"/>
                <a:gd name="connsiteX0" fmla="*/ 1567956 w 1567956"/>
                <a:gd name="connsiteY0" fmla="*/ 0 h 257442"/>
                <a:gd name="connsiteX1" fmla="*/ 1251947 w 1567956"/>
                <a:gd name="connsiteY1" fmla="*/ 257442 h 257442"/>
                <a:gd name="connsiteX2" fmla="*/ 0 w 1567956"/>
                <a:gd name="connsiteY2" fmla="*/ 257442 h 257442"/>
                <a:gd name="connsiteX3" fmla="*/ 54720 w 1567956"/>
                <a:gd name="connsiteY3" fmla="*/ 0 h 257442"/>
                <a:gd name="connsiteX0" fmla="*/ 1567956 w 1567956"/>
                <a:gd name="connsiteY0" fmla="*/ 0 h 257442"/>
                <a:gd name="connsiteX1" fmla="*/ 1513235 w 1567956"/>
                <a:gd name="connsiteY1" fmla="*/ 257442 h 257442"/>
                <a:gd name="connsiteX2" fmla="*/ 0 w 1567956"/>
                <a:gd name="connsiteY2" fmla="*/ 257442 h 257442"/>
                <a:gd name="connsiteX3" fmla="*/ 54720 w 1567956"/>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1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54722 w 1567957"/>
                <a:gd name="connsiteY3" fmla="*/ 0 h 257442"/>
                <a:gd name="connsiteX0" fmla="*/ 1753906 w 1753906"/>
                <a:gd name="connsiteY0" fmla="*/ 0 h 257442"/>
                <a:gd name="connsiteX1" fmla="*/ 1513236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2 w 1753906"/>
                <a:gd name="connsiteY3" fmla="*/ 0 h 257442"/>
                <a:gd name="connsiteX0" fmla="*/ 1753906 w 1753906"/>
                <a:gd name="connsiteY0" fmla="*/ 0 h 257442"/>
                <a:gd name="connsiteX1" fmla="*/ 1699184 w 1753906"/>
                <a:gd name="connsiteY1" fmla="*/ 257442 h 257442"/>
                <a:gd name="connsiteX2" fmla="*/ 0 w 1753906"/>
                <a:gd name="connsiteY2" fmla="*/ 257442 h 257442"/>
                <a:gd name="connsiteX3" fmla="*/ 54721 w 1753906"/>
                <a:gd name="connsiteY3" fmla="*/ 0 h 257442"/>
                <a:gd name="connsiteX0" fmla="*/ 2015195 w 2015195"/>
                <a:gd name="connsiteY0" fmla="*/ 0 h 257442"/>
                <a:gd name="connsiteX1" fmla="*/ 169918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54721 w 2015195"/>
                <a:gd name="connsiteY3" fmla="*/ 0 h 257442"/>
                <a:gd name="connsiteX0" fmla="*/ 2175495 w 2175495"/>
                <a:gd name="connsiteY0" fmla="*/ 0 h 257442"/>
                <a:gd name="connsiteX1" fmla="*/ 19604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54721 w 2175495"/>
                <a:gd name="connsiteY3" fmla="*/ 0 h 257442"/>
                <a:gd name="connsiteX0" fmla="*/ 2454418 w 2454418"/>
                <a:gd name="connsiteY0" fmla="*/ 0 h 257442"/>
                <a:gd name="connsiteX1" fmla="*/ 2120774 w 2454418"/>
                <a:gd name="connsiteY1" fmla="*/ 257442 h 257442"/>
                <a:gd name="connsiteX2" fmla="*/ 0 w 2454418"/>
                <a:gd name="connsiteY2" fmla="*/ 257442 h 257442"/>
                <a:gd name="connsiteX3" fmla="*/ 54721 w 2454418"/>
                <a:gd name="connsiteY3" fmla="*/ 0 h 257442"/>
                <a:gd name="connsiteX0" fmla="*/ 2454418 w 2454418"/>
                <a:gd name="connsiteY0" fmla="*/ 0 h 257442"/>
                <a:gd name="connsiteX1" fmla="*/ 2399696 w 2454418"/>
                <a:gd name="connsiteY1" fmla="*/ 257442 h 257442"/>
                <a:gd name="connsiteX2" fmla="*/ 0 w 2454418"/>
                <a:gd name="connsiteY2" fmla="*/ 257442 h 257442"/>
                <a:gd name="connsiteX3" fmla="*/ 54721 w 2454418"/>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54722 w 2454419"/>
                <a:gd name="connsiteY3" fmla="*/ 0 h 257442"/>
                <a:gd name="connsiteX0" fmla="*/ 2622734 w 2622734"/>
                <a:gd name="connsiteY0" fmla="*/ 0 h 257442"/>
                <a:gd name="connsiteX1" fmla="*/ 2399697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2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54721 w 2622734"/>
                <a:gd name="connsiteY3" fmla="*/ 0 h 257442"/>
                <a:gd name="connsiteX0" fmla="*/ 2783033 w 2783033"/>
                <a:gd name="connsiteY0" fmla="*/ 0 h 257442"/>
                <a:gd name="connsiteX1" fmla="*/ 25680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54721 w 2783033"/>
                <a:gd name="connsiteY3" fmla="*/ 0 h 257442"/>
                <a:gd name="connsiteX0" fmla="*/ 934771 w 2728312"/>
                <a:gd name="connsiteY0" fmla="*/ 0 h 257442"/>
                <a:gd name="connsiteX1" fmla="*/ 2728312 w 2728312"/>
                <a:gd name="connsiteY1" fmla="*/ 257442 h 257442"/>
                <a:gd name="connsiteX2" fmla="*/ 0 w 2728312"/>
                <a:gd name="connsiteY2" fmla="*/ 257442 h 257442"/>
                <a:gd name="connsiteX3" fmla="*/ 54721 w 2728312"/>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54721 w 934771"/>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1259987 w 1259987"/>
                <a:gd name="connsiteY0" fmla="*/ 0 h 257442"/>
                <a:gd name="connsiteX1" fmla="*/ 880049 w 1259987"/>
                <a:gd name="connsiteY1" fmla="*/ 257442 h 257442"/>
                <a:gd name="connsiteX2" fmla="*/ 0 w 1259987"/>
                <a:gd name="connsiteY2" fmla="*/ 257442 h 257442"/>
                <a:gd name="connsiteX3" fmla="*/ 54720 w 1259987"/>
                <a:gd name="connsiteY3" fmla="*/ 0 h 257442"/>
                <a:gd name="connsiteX0" fmla="*/ 1259987 w 1259987"/>
                <a:gd name="connsiteY0" fmla="*/ 0 h 257442"/>
                <a:gd name="connsiteX1" fmla="*/ 1205266 w 1259987"/>
                <a:gd name="connsiteY1" fmla="*/ 257442 h 257442"/>
                <a:gd name="connsiteX2" fmla="*/ 0 w 1259987"/>
                <a:gd name="connsiteY2" fmla="*/ 257442 h 257442"/>
                <a:gd name="connsiteX3" fmla="*/ 54720 w 1259987"/>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259988 w 1259988"/>
                <a:gd name="connsiteY0" fmla="*/ 0 h 257442"/>
                <a:gd name="connsiteX1" fmla="*/ 1205267 w 1259988"/>
                <a:gd name="connsiteY1" fmla="*/ 257442 h 257442"/>
                <a:gd name="connsiteX2" fmla="*/ 0 w 1259988"/>
                <a:gd name="connsiteY2" fmla="*/ 257442 h 257442"/>
                <a:gd name="connsiteX3" fmla="*/ 54721 w 1259988"/>
                <a:gd name="connsiteY3" fmla="*/ 0 h 257442"/>
                <a:gd name="connsiteX0" fmla="*/ 1437921 w 1437921"/>
                <a:gd name="connsiteY0" fmla="*/ 0 h 257442"/>
                <a:gd name="connsiteX1" fmla="*/ 1205267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54721 w 1598221"/>
                <a:gd name="connsiteY3" fmla="*/ 0 h 257442"/>
                <a:gd name="connsiteX0" fmla="*/ 1910808 w 1910808"/>
                <a:gd name="connsiteY0" fmla="*/ 0 h 257442"/>
                <a:gd name="connsiteX1" fmla="*/ 1543500 w 1910808"/>
                <a:gd name="connsiteY1" fmla="*/ 257442 h 257442"/>
                <a:gd name="connsiteX2" fmla="*/ 0 w 1910808"/>
                <a:gd name="connsiteY2" fmla="*/ 257442 h 257442"/>
                <a:gd name="connsiteX3" fmla="*/ 54721 w 1910808"/>
                <a:gd name="connsiteY3" fmla="*/ 0 h 257442"/>
                <a:gd name="connsiteX0" fmla="*/ 1910808 w 1910808"/>
                <a:gd name="connsiteY0" fmla="*/ 0 h 257442"/>
                <a:gd name="connsiteX1" fmla="*/ 1856086 w 1910808"/>
                <a:gd name="connsiteY1" fmla="*/ 257442 h 257442"/>
                <a:gd name="connsiteX2" fmla="*/ 0 w 1910808"/>
                <a:gd name="connsiteY2" fmla="*/ 257442 h 257442"/>
                <a:gd name="connsiteX3" fmla="*/ 54721 w 1910808"/>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1910809 w 1910809"/>
                <a:gd name="connsiteY0" fmla="*/ 0 h 257442"/>
                <a:gd name="connsiteX1" fmla="*/ 1856087 w 1910809"/>
                <a:gd name="connsiteY1" fmla="*/ 257442 h 257442"/>
                <a:gd name="connsiteX2" fmla="*/ 0 w 1910809"/>
                <a:gd name="connsiteY2" fmla="*/ 257442 h 257442"/>
                <a:gd name="connsiteX3" fmla="*/ 54722 w 1910809"/>
                <a:gd name="connsiteY3" fmla="*/ 0 h 257442"/>
                <a:gd name="connsiteX0" fmla="*/ 883476 w 1856087"/>
                <a:gd name="connsiteY0" fmla="*/ 0 h 257442"/>
                <a:gd name="connsiteX1" fmla="*/ 1856087 w 1856087"/>
                <a:gd name="connsiteY1" fmla="*/ 257442 h 257442"/>
                <a:gd name="connsiteX2" fmla="*/ 0 w 1856087"/>
                <a:gd name="connsiteY2" fmla="*/ 257442 h 257442"/>
                <a:gd name="connsiteX3" fmla="*/ 54722 w 1856087"/>
                <a:gd name="connsiteY3" fmla="*/ 0 h 257442"/>
                <a:gd name="connsiteX0" fmla="*/ 883476 w 883476"/>
                <a:gd name="connsiteY0" fmla="*/ 0 h 257442"/>
                <a:gd name="connsiteX1" fmla="*/ 828755 w 883476"/>
                <a:gd name="connsiteY1" fmla="*/ 257442 h 257442"/>
                <a:gd name="connsiteX2" fmla="*/ 0 w 883476"/>
                <a:gd name="connsiteY2" fmla="*/ 257442 h 257442"/>
                <a:gd name="connsiteX3" fmla="*/ 54722 w 883476"/>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883475 w 883475"/>
                <a:gd name="connsiteY0" fmla="*/ 0 h 257442"/>
                <a:gd name="connsiteX1" fmla="*/ 828754 w 883475"/>
                <a:gd name="connsiteY1" fmla="*/ 257442 h 257442"/>
                <a:gd name="connsiteX2" fmla="*/ 0 w 883475"/>
                <a:gd name="connsiteY2" fmla="*/ 257442 h 257442"/>
                <a:gd name="connsiteX3" fmla="*/ 54721 w 883475"/>
                <a:gd name="connsiteY3" fmla="*/ 0 h 257442"/>
                <a:gd name="connsiteX0" fmla="*/ 1051790 w 1051790"/>
                <a:gd name="connsiteY0" fmla="*/ 0 h 257442"/>
                <a:gd name="connsiteX1" fmla="*/ 828754 w 1051790"/>
                <a:gd name="connsiteY1" fmla="*/ 257442 h 257442"/>
                <a:gd name="connsiteX2" fmla="*/ 0 w 1051790"/>
                <a:gd name="connsiteY2" fmla="*/ 257442 h 257442"/>
                <a:gd name="connsiteX3" fmla="*/ 54721 w 1051790"/>
                <a:gd name="connsiteY3" fmla="*/ 0 h 257442"/>
                <a:gd name="connsiteX0" fmla="*/ 1051790 w 1051790"/>
                <a:gd name="connsiteY0" fmla="*/ 0 h 257442"/>
                <a:gd name="connsiteX1" fmla="*/ 997068 w 1051790"/>
                <a:gd name="connsiteY1" fmla="*/ 257442 h 257442"/>
                <a:gd name="connsiteX2" fmla="*/ 0 w 1051790"/>
                <a:gd name="connsiteY2" fmla="*/ 257442 h 257442"/>
                <a:gd name="connsiteX3" fmla="*/ 54721 w 1051790"/>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051791 w 1051791"/>
                <a:gd name="connsiteY0" fmla="*/ 0 h 257442"/>
                <a:gd name="connsiteX1" fmla="*/ 997069 w 1051791"/>
                <a:gd name="connsiteY1" fmla="*/ 257442 h 257442"/>
                <a:gd name="connsiteX2" fmla="*/ 0 w 1051791"/>
                <a:gd name="connsiteY2" fmla="*/ 257442 h 257442"/>
                <a:gd name="connsiteX3" fmla="*/ 54722 w 1051791"/>
                <a:gd name="connsiteY3" fmla="*/ 0 h 257442"/>
                <a:gd name="connsiteX0" fmla="*/ 1305065 w 1305065"/>
                <a:gd name="connsiteY0" fmla="*/ 0 h 257442"/>
                <a:gd name="connsiteX1" fmla="*/ 997069 w 1305065"/>
                <a:gd name="connsiteY1" fmla="*/ 257442 h 257442"/>
                <a:gd name="connsiteX2" fmla="*/ 0 w 1305065"/>
                <a:gd name="connsiteY2" fmla="*/ 257442 h 257442"/>
                <a:gd name="connsiteX3" fmla="*/ 54722 w 1305065"/>
                <a:gd name="connsiteY3" fmla="*/ 0 h 257442"/>
                <a:gd name="connsiteX0" fmla="*/ 1305065 w 1305065"/>
                <a:gd name="connsiteY0" fmla="*/ 0 h 257442"/>
                <a:gd name="connsiteX1" fmla="*/ 1250344 w 1305065"/>
                <a:gd name="connsiteY1" fmla="*/ 257442 h 257442"/>
                <a:gd name="connsiteX2" fmla="*/ 0 w 1305065"/>
                <a:gd name="connsiteY2" fmla="*/ 257442 h 257442"/>
                <a:gd name="connsiteX3" fmla="*/ 54722 w 1305065"/>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1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54720 w 1305064"/>
                <a:gd name="connsiteY3" fmla="*/ 0 h 257442"/>
                <a:gd name="connsiteX0" fmla="*/ 1574368 w 1574368"/>
                <a:gd name="connsiteY0" fmla="*/ 0 h 257442"/>
                <a:gd name="connsiteX1" fmla="*/ 1250343 w 1574368"/>
                <a:gd name="connsiteY1" fmla="*/ 257442 h 257442"/>
                <a:gd name="connsiteX2" fmla="*/ 0 w 1574368"/>
                <a:gd name="connsiteY2" fmla="*/ 257442 h 257442"/>
                <a:gd name="connsiteX3" fmla="*/ 54720 w 1574368"/>
                <a:gd name="connsiteY3" fmla="*/ 0 h 257442"/>
                <a:gd name="connsiteX0" fmla="*/ 1574368 w 1574368"/>
                <a:gd name="connsiteY0" fmla="*/ 0 h 257442"/>
                <a:gd name="connsiteX1" fmla="*/ 1519647 w 1574368"/>
                <a:gd name="connsiteY1" fmla="*/ 257442 h 257442"/>
                <a:gd name="connsiteX2" fmla="*/ 0 w 1574368"/>
                <a:gd name="connsiteY2" fmla="*/ 257442 h 257442"/>
                <a:gd name="connsiteX3" fmla="*/ 54720 w 1574368"/>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1 w 1574369"/>
                <a:gd name="connsiteY3" fmla="*/ 0 h 257442"/>
                <a:gd name="connsiteX0" fmla="*/ 1574369 w 1574369"/>
                <a:gd name="connsiteY0" fmla="*/ 0 h 257442"/>
                <a:gd name="connsiteX1" fmla="*/ 1519648 w 1574369"/>
                <a:gd name="connsiteY1" fmla="*/ 257442 h 257442"/>
                <a:gd name="connsiteX2" fmla="*/ 0 w 1574369"/>
                <a:gd name="connsiteY2" fmla="*/ 257442 h 257442"/>
                <a:gd name="connsiteX3" fmla="*/ 54722 w 1574369"/>
                <a:gd name="connsiteY3" fmla="*/ 0 h 257442"/>
                <a:gd name="connsiteX0" fmla="*/ 1827644 w 1827644"/>
                <a:gd name="connsiteY0" fmla="*/ 0 h 257442"/>
                <a:gd name="connsiteX1" fmla="*/ 1519648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2 w 1827644"/>
                <a:gd name="connsiteY3" fmla="*/ 0 h 257442"/>
                <a:gd name="connsiteX0" fmla="*/ 1827644 w 1827644"/>
                <a:gd name="connsiteY0" fmla="*/ 0 h 257442"/>
                <a:gd name="connsiteX1" fmla="*/ 1772922 w 1827644"/>
                <a:gd name="connsiteY1" fmla="*/ 257442 h 257442"/>
                <a:gd name="connsiteX2" fmla="*/ 0 w 1827644"/>
                <a:gd name="connsiteY2" fmla="*/ 257442 h 257442"/>
                <a:gd name="connsiteX3" fmla="*/ 54721 w 1827644"/>
                <a:gd name="connsiteY3" fmla="*/ 0 h 257442"/>
                <a:gd name="connsiteX0" fmla="*/ 1987944 w 1987944"/>
                <a:gd name="connsiteY0" fmla="*/ 0 h 257442"/>
                <a:gd name="connsiteX1" fmla="*/ 1772922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1987944 w 1987944"/>
                <a:gd name="connsiteY0" fmla="*/ 0 h 257442"/>
                <a:gd name="connsiteX1" fmla="*/ 1933223 w 1987944"/>
                <a:gd name="connsiteY1" fmla="*/ 257442 h 257442"/>
                <a:gd name="connsiteX2" fmla="*/ 0 w 1987944"/>
                <a:gd name="connsiteY2" fmla="*/ 257442 h 257442"/>
                <a:gd name="connsiteX3" fmla="*/ 54721 w 1987944"/>
                <a:gd name="connsiteY3" fmla="*/ 0 h 257442"/>
                <a:gd name="connsiteX0" fmla="*/ 2148244 w 2148244"/>
                <a:gd name="connsiteY0" fmla="*/ 0 h 257442"/>
                <a:gd name="connsiteX1" fmla="*/ 19332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148244 w 2148244"/>
                <a:gd name="connsiteY0" fmla="*/ 0 h 257442"/>
                <a:gd name="connsiteX1" fmla="*/ 2093523 w 2148244"/>
                <a:gd name="connsiteY1" fmla="*/ 257442 h 257442"/>
                <a:gd name="connsiteX2" fmla="*/ 0 w 2148244"/>
                <a:gd name="connsiteY2" fmla="*/ 257442 h 257442"/>
                <a:gd name="connsiteX3" fmla="*/ 54721 w 2148244"/>
                <a:gd name="connsiteY3" fmla="*/ 0 h 257442"/>
                <a:gd name="connsiteX0" fmla="*/ 2308544 w 2308544"/>
                <a:gd name="connsiteY0" fmla="*/ 0 h 257442"/>
                <a:gd name="connsiteX1" fmla="*/ 20935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308544 w 2308544"/>
                <a:gd name="connsiteY0" fmla="*/ 0 h 257442"/>
                <a:gd name="connsiteX1" fmla="*/ 2253823 w 2308544"/>
                <a:gd name="connsiteY1" fmla="*/ 257442 h 257442"/>
                <a:gd name="connsiteX2" fmla="*/ 0 w 2308544"/>
                <a:gd name="connsiteY2" fmla="*/ 257442 h 257442"/>
                <a:gd name="connsiteX3" fmla="*/ 54721 w 2308544"/>
                <a:gd name="connsiteY3" fmla="*/ 0 h 257442"/>
                <a:gd name="connsiteX0" fmla="*/ 2196142 w 2253823"/>
                <a:gd name="connsiteY0" fmla="*/ 0 h 257442"/>
                <a:gd name="connsiteX1" fmla="*/ 2253823 w 2253823"/>
                <a:gd name="connsiteY1" fmla="*/ 257442 h 257442"/>
                <a:gd name="connsiteX2" fmla="*/ 0 w 2253823"/>
                <a:gd name="connsiteY2" fmla="*/ 257442 h 257442"/>
                <a:gd name="connsiteX3" fmla="*/ 54721 w 2253823"/>
                <a:gd name="connsiteY3" fmla="*/ 0 h 257442"/>
                <a:gd name="connsiteX0" fmla="*/ 2196142 w 2196142"/>
                <a:gd name="connsiteY0" fmla="*/ 0 h 257442"/>
                <a:gd name="connsiteX1" fmla="*/ 2141422 w 2196142"/>
                <a:gd name="connsiteY1" fmla="*/ 257442 h 257442"/>
                <a:gd name="connsiteX2" fmla="*/ 0 w 2196142"/>
                <a:gd name="connsiteY2" fmla="*/ 257442 h 257442"/>
                <a:gd name="connsiteX3" fmla="*/ 54721 w 2196142"/>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0 w 2196141"/>
                <a:gd name="connsiteY3" fmla="*/ 0 h 257442"/>
                <a:gd name="connsiteX0" fmla="*/ 2196141 w 2196141"/>
                <a:gd name="connsiteY0" fmla="*/ 0 h 257442"/>
                <a:gd name="connsiteX1" fmla="*/ 2141421 w 2196141"/>
                <a:gd name="connsiteY1" fmla="*/ 257442 h 257442"/>
                <a:gd name="connsiteX2" fmla="*/ 0 w 2196141"/>
                <a:gd name="connsiteY2" fmla="*/ 257442 h 257442"/>
                <a:gd name="connsiteX3" fmla="*/ 54721 w 2196141"/>
                <a:gd name="connsiteY3" fmla="*/ 0 h 257442"/>
              </a:gdLst>
              <a:ahLst/>
              <a:cxnLst>
                <a:cxn ang="0">
                  <a:pos x="connsiteX0" y="connsiteY0"/>
                </a:cxn>
                <a:cxn ang="0">
                  <a:pos x="connsiteX1" y="connsiteY1"/>
                </a:cxn>
                <a:cxn ang="0">
                  <a:pos x="connsiteX2" y="connsiteY2"/>
                </a:cxn>
                <a:cxn ang="0">
                  <a:pos x="connsiteX3" y="connsiteY3"/>
                </a:cxn>
              </a:cxnLst>
              <a:rect l="l" t="t" r="r" b="b"/>
              <a:pathLst>
                <a:path w="2196141" h="257442">
                  <a:moveTo>
                    <a:pt x="2196141" y="0"/>
                  </a:moveTo>
                  <a:lnTo>
                    <a:pt x="2141421"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0" name="btfpRunningAgenda2LevelTextRight724414">
              <a:extLst>
                <a:ext uri="{FF2B5EF4-FFF2-40B4-BE49-F238E27FC236}">
                  <a16:creationId xmlns:a16="http://schemas.microsoft.com/office/drawing/2014/main" id="{7231A6E2-E70B-47E9-A322-B3D110D66F51}"/>
                </a:ext>
              </a:extLst>
            </p:cNvPr>
            <p:cNvSpPr txBox="1"/>
            <p:nvPr/>
          </p:nvSpPr>
          <p:spPr bwMode="gray">
            <a:xfrm>
              <a:off x="3023101" y="876300"/>
              <a:ext cx="224241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Initiatives</a:t>
              </a:r>
            </a:p>
          </p:txBody>
        </p:sp>
      </p:grpSp>
      <p:grpSp>
        <p:nvGrpSpPr>
          <p:cNvPr id="26" name="btfpIcon822251">
            <a:extLst>
              <a:ext uri="{FF2B5EF4-FFF2-40B4-BE49-F238E27FC236}">
                <a16:creationId xmlns:a16="http://schemas.microsoft.com/office/drawing/2014/main" id="{8E63EF97-28CA-44EC-A2F6-C3A8A21F6EDC}"/>
              </a:ext>
            </a:extLst>
          </p:cNvPr>
          <p:cNvGrpSpPr/>
          <p:nvPr>
            <p:custDataLst>
              <p:tags r:id="rId7"/>
            </p:custDataLst>
          </p:nvPr>
        </p:nvGrpSpPr>
        <p:grpSpPr>
          <a:xfrm>
            <a:off x="695199" y="2229728"/>
            <a:ext cx="634923" cy="634925"/>
            <a:chOff x="695199" y="2229728"/>
            <a:chExt cx="634923" cy="634925"/>
          </a:xfrm>
        </p:grpSpPr>
        <p:sp>
          <p:nvSpPr>
            <p:cNvPr id="25" name="btfpIconCircle822251">
              <a:extLst>
                <a:ext uri="{FF2B5EF4-FFF2-40B4-BE49-F238E27FC236}">
                  <a16:creationId xmlns:a16="http://schemas.microsoft.com/office/drawing/2014/main" id="{606FFCE9-D1BE-48EA-8FE0-1FC77ABC2D38}"/>
                </a:ext>
              </a:extLst>
            </p:cNvPr>
            <p:cNvSpPr>
              <a:spLocks/>
            </p:cNvSpPr>
            <p:nvPr/>
          </p:nvSpPr>
          <p:spPr bwMode="gray">
            <a:xfrm>
              <a:off x="695199" y="2229728"/>
              <a:ext cx="634923" cy="634925"/>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24" name="btfpIconLines822251">
              <a:extLst>
                <a:ext uri="{FF2B5EF4-FFF2-40B4-BE49-F238E27FC236}">
                  <a16:creationId xmlns:a16="http://schemas.microsoft.com/office/drawing/2014/main" id="{D91105AE-B2F7-445B-B3C0-3F6AF5A01BBB}"/>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695199" y="2229728"/>
              <a:ext cx="634923" cy="634925"/>
            </a:xfrm>
            <a:prstGeom prst="rect">
              <a:avLst/>
            </a:prstGeom>
          </p:spPr>
        </p:pic>
      </p:grpSp>
      <p:pic>
        <p:nvPicPr>
          <p:cNvPr id="63" name="btfpIconLines291409">
            <a:extLst>
              <a:ext uri="{FF2B5EF4-FFF2-40B4-BE49-F238E27FC236}">
                <a16:creationId xmlns:a16="http://schemas.microsoft.com/office/drawing/2014/main" id="{F866084F-B779-4AE5-82BD-AA135D4FC9F1}"/>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587814" y="4413736"/>
            <a:ext cx="630936" cy="630936"/>
          </a:xfrm>
          <a:prstGeom prst="rect">
            <a:avLst/>
          </a:prstGeom>
          <a:ln w="9525" cap="flat" cmpd="sng" algn="ctr">
            <a:solidFill>
              <a:srgbClr val="FFFFFF"/>
            </a:solidFill>
            <a:prstDash val="solid"/>
            <a:round/>
            <a:headEnd type="none" w="med" len="med"/>
            <a:tailEnd type="none" w="med" len="med"/>
          </a:ln>
        </p:spPr>
      </p:pic>
      <p:sp>
        <p:nvSpPr>
          <p:cNvPr id="42" name="Rectangle 41">
            <a:extLst>
              <a:ext uri="{FF2B5EF4-FFF2-40B4-BE49-F238E27FC236}">
                <a16:creationId xmlns:a16="http://schemas.microsoft.com/office/drawing/2014/main" id="{2FC404EC-541D-4369-8F93-7A8F732F0C8F}"/>
              </a:ext>
            </a:extLst>
          </p:cNvPr>
          <p:cNvSpPr/>
          <p:nvPr/>
        </p:nvSpPr>
        <p:spPr bwMode="gray">
          <a:xfrm>
            <a:off x="1880209" y="1328017"/>
            <a:ext cx="2005991" cy="4844183"/>
          </a:xfrm>
          <a:prstGeom prst="rect">
            <a:avLst/>
          </a:prstGeom>
          <a:noFill/>
          <a:ln w="12700">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pSp>
        <p:nvGrpSpPr>
          <p:cNvPr id="52" name="Group 51">
            <a:extLst>
              <a:ext uri="{FF2B5EF4-FFF2-40B4-BE49-F238E27FC236}">
                <a16:creationId xmlns:a16="http://schemas.microsoft.com/office/drawing/2014/main" id="{DD04D186-5E0C-4ACF-8A72-B6E574D0D0B1}"/>
              </a:ext>
            </a:extLst>
          </p:cNvPr>
          <p:cNvGrpSpPr/>
          <p:nvPr/>
        </p:nvGrpSpPr>
        <p:grpSpPr>
          <a:xfrm>
            <a:off x="6454278" y="955842"/>
            <a:ext cx="2613582" cy="246221"/>
            <a:chOff x="9272201" y="6115120"/>
            <a:chExt cx="2613582" cy="246221"/>
          </a:xfrm>
          <a:noFill/>
        </p:grpSpPr>
        <p:sp>
          <p:nvSpPr>
            <p:cNvPr id="53" name="Rectangle 52">
              <a:extLst>
                <a:ext uri="{FF2B5EF4-FFF2-40B4-BE49-F238E27FC236}">
                  <a16:creationId xmlns:a16="http://schemas.microsoft.com/office/drawing/2014/main" id="{30E30D34-EB7B-469C-963E-38C20B6604C6}"/>
                </a:ext>
              </a:extLst>
            </p:cNvPr>
            <p:cNvSpPr/>
            <p:nvPr/>
          </p:nvSpPr>
          <p:spPr bwMode="gray">
            <a:xfrm>
              <a:off x="9272201" y="6122762"/>
              <a:ext cx="2569837" cy="220740"/>
            </a:xfrm>
            <a:prstGeom prst="rect">
              <a:avLst/>
            </a:prstGeom>
            <a:grp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54" name="Rectangle 53">
              <a:extLst>
                <a:ext uri="{FF2B5EF4-FFF2-40B4-BE49-F238E27FC236}">
                  <a16:creationId xmlns:a16="http://schemas.microsoft.com/office/drawing/2014/main" id="{A28584DC-7D6C-4EF4-9253-DDC3EAD0C649}"/>
                </a:ext>
              </a:extLst>
            </p:cNvPr>
            <p:cNvSpPr/>
            <p:nvPr/>
          </p:nvSpPr>
          <p:spPr bwMode="gray">
            <a:xfrm>
              <a:off x="9359028" y="6168707"/>
              <a:ext cx="220003" cy="131836"/>
            </a:xfrm>
            <a:prstGeom prst="rect">
              <a:avLst/>
            </a:prstGeom>
            <a:solidFill>
              <a:srgbClr val="FFC2C2"/>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55" name="Rectangle 54">
              <a:extLst>
                <a:ext uri="{FF2B5EF4-FFF2-40B4-BE49-F238E27FC236}">
                  <a16:creationId xmlns:a16="http://schemas.microsoft.com/office/drawing/2014/main" id="{4FA500A9-76E5-4597-801F-35D73F538617}"/>
                </a:ext>
              </a:extLst>
            </p:cNvPr>
            <p:cNvSpPr/>
            <p:nvPr/>
          </p:nvSpPr>
          <p:spPr>
            <a:xfrm>
              <a:off x="9549341" y="6115120"/>
              <a:ext cx="636713" cy="246221"/>
            </a:xfrm>
            <a:prstGeom prst="rect">
              <a:avLst/>
            </a:prstGeom>
            <a:grpFill/>
          </p:spPr>
          <p:txBody>
            <a:bodyPr wrap="none">
              <a:spAutoFit/>
            </a:bodyPr>
            <a:lstStyle/>
            <a:p>
              <a:pPr marL="0" indent="0">
                <a:buNone/>
              </a:pPr>
              <a:r>
                <a:rPr lang="en-US" sz="1000">
                  <a:solidFill>
                    <a:srgbClr val="000000"/>
                  </a:solidFill>
                </a:rPr>
                <a:t>Lagging</a:t>
              </a:r>
              <a:endParaRPr lang="en-US"/>
            </a:p>
          </p:txBody>
        </p:sp>
        <p:sp>
          <p:nvSpPr>
            <p:cNvPr id="71" name="Rectangle 70">
              <a:extLst>
                <a:ext uri="{FF2B5EF4-FFF2-40B4-BE49-F238E27FC236}">
                  <a16:creationId xmlns:a16="http://schemas.microsoft.com/office/drawing/2014/main" id="{A7227C4D-AE4F-4A6C-A8A2-4558F9C26EC8}"/>
                </a:ext>
              </a:extLst>
            </p:cNvPr>
            <p:cNvSpPr/>
            <p:nvPr/>
          </p:nvSpPr>
          <p:spPr bwMode="gray">
            <a:xfrm>
              <a:off x="10254935" y="6168707"/>
              <a:ext cx="220003" cy="131836"/>
            </a:xfrm>
            <a:prstGeom prst="rect">
              <a:avLst/>
            </a:prstGeom>
            <a:solidFill>
              <a:srgbClr val="FAEEC3"/>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72" name="Rectangle 71">
              <a:extLst>
                <a:ext uri="{FF2B5EF4-FFF2-40B4-BE49-F238E27FC236}">
                  <a16:creationId xmlns:a16="http://schemas.microsoft.com/office/drawing/2014/main" id="{34D221FB-86BA-480B-AE2D-A81B36AB26B2}"/>
                </a:ext>
              </a:extLst>
            </p:cNvPr>
            <p:cNvSpPr/>
            <p:nvPr/>
          </p:nvSpPr>
          <p:spPr>
            <a:xfrm>
              <a:off x="10445248" y="6115120"/>
              <a:ext cx="524503" cy="246221"/>
            </a:xfrm>
            <a:prstGeom prst="rect">
              <a:avLst/>
            </a:prstGeom>
            <a:grpFill/>
          </p:spPr>
          <p:txBody>
            <a:bodyPr wrap="none">
              <a:spAutoFit/>
            </a:bodyPr>
            <a:lstStyle/>
            <a:p>
              <a:pPr marL="0" indent="0">
                <a:buNone/>
              </a:pPr>
              <a:r>
                <a:rPr lang="en-US" sz="1000">
                  <a:solidFill>
                    <a:srgbClr val="000000"/>
                  </a:solidFill>
                </a:rPr>
                <a:t>At par</a:t>
              </a:r>
              <a:endParaRPr lang="en-US"/>
            </a:p>
          </p:txBody>
        </p:sp>
        <p:sp>
          <p:nvSpPr>
            <p:cNvPr id="73" name="Rectangle 72">
              <a:extLst>
                <a:ext uri="{FF2B5EF4-FFF2-40B4-BE49-F238E27FC236}">
                  <a16:creationId xmlns:a16="http://schemas.microsoft.com/office/drawing/2014/main" id="{B0BAB6FF-3B11-4623-A79F-5B0AC83B4187}"/>
                </a:ext>
              </a:extLst>
            </p:cNvPr>
            <p:cNvSpPr/>
            <p:nvPr/>
          </p:nvSpPr>
          <p:spPr bwMode="gray">
            <a:xfrm>
              <a:off x="11058757" y="6168707"/>
              <a:ext cx="220003" cy="131836"/>
            </a:xfrm>
            <a:prstGeom prst="rect">
              <a:avLst/>
            </a:prstGeom>
            <a:solidFill>
              <a:srgbClr val="EBF1DE"/>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sp>
          <p:nvSpPr>
            <p:cNvPr id="74" name="Rectangle 73">
              <a:extLst>
                <a:ext uri="{FF2B5EF4-FFF2-40B4-BE49-F238E27FC236}">
                  <a16:creationId xmlns:a16="http://schemas.microsoft.com/office/drawing/2014/main" id="{F0D432A6-311A-43C5-A6AD-ADBADA7FC476}"/>
                </a:ext>
              </a:extLst>
            </p:cNvPr>
            <p:cNvSpPr/>
            <p:nvPr/>
          </p:nvSpPr>
          <p:spPr>
            <a:xfrm>
              <a:off x="11249070" y="6115120"/>
              <a:ext cx="636713" cy="246221"/>
            </a:xfrm>
            <a:prstGeom prst="rect">
              <a:avLst/>
            </a:prstGeom>
            <a:grpFill/>
          </p:spPr>
          <p:txBody>
            <a:bodyPr wrap="none">
              <a:spAutoFit/>
            </a:bodyPr>
            <a:lstStyle/>
            <a:p>
              <a:pPr marL="0" indent="0">
                <a:buNone/>
              </a:pPr>
              <a:r>
                <a:rPr lang="en-US" sz="1000">
                  <a:solidFill>
                    <a:srgbClr val="000000"/>
                  </a:solidFill>
                </a:rPr>
                <a:t>Leading</a:t>
              </a:r>
              <a:endParaRPr lang="en-US"/>
            </a:p>
          </p:txBody>
        </p:sp>
      </p:grpSp>
    </p:spTree>
    <p:custDataLst>
      <p:tags r:id="rId1"/>
    </p:custDataLst>
    <p:extLst>
      <p:ext uri="{BB962C8B-B14F-4D97-AF65-F5344CB8AC3E}">
        <p14:creationId xmlns:p14="http://schemas.microsoft.com/office/powerpoint/2010/main" val="2192452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btfpColumnIndicatorGroup2">
            <a:extLst>
              <a:ext uri="{FF2B5EF4-FFF2-40B4-BE49-F238E27FC236}">
                <a16:creationId xmlns:a16="http://schemas.microsoft.com/office/drawing/2014/main" id="{0348D6C3-F21B-4676-95D3-9D638ED7A9CA}"/>
              </a:ext>
            </a:extLst>
          </p:cNvPr>
          <p:cNvGrpSpPr/>
          <p:nvPr/>
        </p:nvGrpSpPr>
        <p:grpSpPr>
          <a:xfrm>
            <a:off x="0" y="6926580"/>
            <a:ext cx="12192000" cy="137160"/>
            <a:chOff x="0" y="6926580"/>
            <a:chExt cx="12192000" cy="137160"/>
          </a:xfrm>
        </p:grpSpPr>
        <p:sp>
          <p:nvSpPr>
            <p:cNvPr id="29" name="btfpColumnGapBlocker416648">
              <a:extLst>
                <a:ext uri="{FF2B5EF4-FFF2-40B4-BE49-F238E27FC236}">
                  <a16:creationId xmlns:a16="http://schemas.microsoft.com/office/drawing/2014/main" id="{DF7831C9-48C6-4F2F-93A1-098CAAABB1A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7" name="btfpColumnGapBlocker496991">
              <a:extLst>
                <a:ext uri="{FF2B5EF4-FFF2-40B4-BE49-F238E27FC236}">
                  <a16:creationId xmlns:a16="http://schemas.microsoft.com/office/drawing/2014/main" id="{B82FAB94-D308-4692-80D1-E36FEB3403B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730181">
              <a:extLst>
                <a:ext uri="{FF2B5EF4-FFF2-40B4-BE49-F238E27FC236}">
                  <a16:creationId xmlns:a16="http://schemas.microsoft.com/office/drawing/2014/main" id="{6297F136-3B04-45CB-8F5F-A61F17F2BBE7}"/>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964927">
              <a:extLst>
                <a:ext uri="{FF2B5EF4-FFF2-40B4-BE49-F238E27FC236}">
                  <a16:creationId xmlns:a16="http://schemas.microsoft.com/office/drawing/2014/main" id="{B2DC7FCE-F3B4-4677-BAE0-0E30DBE17A93}"/>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1" name="btfpColumnIndicatorGroup1">
            <a:extLst>
              <a:ext uri="{FF2B5EF4-FFF2-40B4-BE49-F238E27FC236}">
                <a16:creationId xmlns:a16="http://schemas.microsoft.com/office/drawing/2014/main" id="{3D743671-36B0-4F7B-9CA4-6625524CFD41}"/>
              </a:ext>
            </a:extLst>
          </p:cNvPr>
          <p:cNvGrpSpPr/>
          <p:nvPr/>
        </p:nvGrpSpPr>
        <p:grpSpPr>
          <a:xfrm>
            <a:off x="0" y="-205740"/>
            <a:ext cx="12192000" cy="137160"/>
            <a:chOff x="0" y="-205740"/>
            <a:chExt cx="12192000" cy="137160"/>
          </a:xfrm>
        </p:grpSpPr>
        <p:sp>
          <p:nvSpPr>
            <p:cNvPr id="28" name="btfpColumnGapBlocker522620">
              <a:extLst>
                <a:ext uri="{FF2B5EF4-FFF2-40B4-BE49-F238E27FC236}">
                  <a16:creationId xmlns:a16="http://schemas.microsoft.com/office/drawing/2014/main" id="{A8D7ADCD-3EF6-47F7-A983-3913AC80672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5" name="btfpColumnGapBlocker123342">
              <a:extLst>
                <a:ext uri="{FF2B5EF4-FFF2-40B4-BE49-F238E27FC236}">
                  <a16:creationId xmlns:a16="http://schemas.microsoft.com/office/drawing/2014/main" id="{51D85330-17A4-417B-A676-F6FCC1147DD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9" name="btfpColumnIndicator510559">
              <a:extLst>
                <a:ext uri="{FF2B5EF4-FFF2-40B4-BE49-F238E27FC236}">
                  <a16:creationId xmlns:a16="http://schemas.microsoft.com/office/drawing/2014/main" id="{B07D1A66-3FF2-4FFA-A5B2-FD4FAA57D37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376289">
              <a:extLst>
                <a:ext uri="{FF2B5EF4-FFF2-40B4-BE49-F238E27FC236}">
                  <a16:creationId xmlns:a16="http://schemas.microsoft.com/office/drawing/2014/main" id="{D0F2D73B-49E6-4268-8BC4-1C8157CF63B6}"/>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6" name="btfpTable156351">
            <a:extLst>
              <a:ext uri="{FF2B5EF4-FFF2-40B4-BE49-F238E27FC236}">
                <a16:creationId xmlns:a16="http://schemas.microsoft.com/office/drawing/2014/main" id="{78CE25E4-A95E-424D-8846-084EBAF2A506}"/>
              </a:ext>
            </a:extLst>
          </p:cNvPr>
          <p:cNvGraphicFramePr>
            <a:graphicFrameLocks noGrp="1"/>
          </p:cNvGraphicFramePr>
          <p:nvPr>
            <p:custDataLst>
              <p:tags r:id="rId2"/>
            </p:custDataLst>
          </p:nvPr>
        </p:nvGraphicFramePr>
        <p:xfrm>
          <a:off x="774247" y="1268413"/>
          <a:ext cx="11065615" cy="5378715"/>
        </p:xfrm>
        <a:graphic>
          <a:graphicData uri="http://schemas.openxmlformats.org/drawingml/2006/table">
            <a:tbl>
              <a:tblPr firstRow="1" firstCol="1">
                <a:tableStyleId>{9D7B26C5-4107-4FEC-AEDC-1716B250A1EF}</a:tableStyleId>
              </a:tblPr>
              <a:tblGrid>
                <a:gridCol w="844346">
                  <a:extLst>
                    <a:ext uri="{9D8B030D-6E8A-4147-A177-3AD203B41FA5}">
                      <a16:colId xmlns:a16="http://schemas.microsoft.com/office/drawing/2014/main" val="668131284"/>
                    </a:ext>
                  </a:extLst>
                </a:gridCol>
                <a:gridCol w="1797269">
                  <a:extLst>
                    <a:ext uri="{9D8B030D-6E8A-4147-A177-3AD203B41FA5}">
                      <a16:colId xmlns:a16="http://schemas.microsoft.com/office/drawing/2014/main" val="2583547799"/>
                    </a:ext>
                  </a:extLst>
                </a:gridCol>
                <a:gridCol w="4608000">
                  <a:extLst>
                    <a:ext uri="{9D8B030D-6E8A-4147-A177-3AD203B41FA5}">
                      <a16:colId xmlns:a16="http://schemas.microsoft.com/office/drawing/2014/main" val="2305657268"/>
                    </a:ext>
                  </a:extLst>
                </a:gridCol>
                <a:gridCol w="3816000">
                  <a:extLst>
                    <a:ext uri="{9D8B030D-6E8A-4147-A177-3AD203B41FA5}">
                      <a16:colId xmlns:a16="http://schemas.microsoft.com/office/drawing/2014/main" val="249573970"/>
                    </a:ext>
                  </a:extLst>
                </a:gridCol>
              </a:tblGrid>
              <a:tr h="426987">
                <a:tc>
                  <a:txBody>
                    <a:bodyPr/>
                    <a:lstStyle/>
                    <a:p>
                      <a:pPr marL="0" indent="0">
                        <a:spcBef>
                          <a:spcPts val="0"/>
                        </a:spcBef>
                        <a:buFontTx/>
                        <a:buNone/>
                      </a:pPr>
                      <a:r>
                        <a:rPr lang="en-US" sz="1200"/>
                        <a:t>Ratings provider</a:t>
                      </a:r>
                    </a:p>
                  </a:txBody>
                  <a:tcPr anchor="b"/>
                </a:tc>
                <a:tc>
                  <a:txBody>
                    <a:bodyPr/>
                    <a:lstStyle/>
                    <a:p>
                      <a:pPr marL="0" indent="0">
                        <a:spcBef>
                          <a:spcPts val="0"/>
                        </a:spcBef>
                        <a:buFontTx/>
                        <a:buNone/>
                      </a:pPr>
                      <a:r>
                        <a:rPr lang="en-US" sz="1200"/>
                        <a:t>Description</a:t>
                      </a:r>
                    </a:p>
                  </a:txBody>
                  <a:tcPr anchor="b"/>
                </a:tc>
                <a:tc>
                  <a:txBody>
                    <a:bodyPr/>
                    <a:lstStyle/>
                    <a:p>
                      <a:pPr marL="0" indent="0">
                        <a:spcBef>
                          <a:spcPts val="0"/>
                        </a:spcBef>
                        <a:buFontTx/>
                        <a:buNone/>
                      </a:pPr>
                      <a:r>
                        <a:rPr lang="en-US" sz="1200"/>
                        <a:t>Methodology</a:t>
                      </a:r>
                    </a:p>
                  </a:txBody>
                  <a:tcPr anchor="b"/>
                </a:tc>
                <a:tc>
                  <a:txBody>
                    <a:bodyPr/>
                    <a:lstStyle/>
                    <a:p>
                      <a:pPr marL="0" indent="0">
                        <a:spcBef>
                          <a:spcPts val="0"/>
                        </a:spcBef>
                        <a:buFontTx/>
                        <a:buNone/>
                      </a:pPr>
                      <a:r>
                        <a:rPr lang="en-US" sz="1200"/>
                        <a:t>Rating interpretation</a:t>
                      </a:r>
                    </a:p>
                  </a:txBody>
                  <a:tcPr anchor="b"/>
                </a:tc>
                <a:extLst>
                  <a:ext uri="{0D108BD9-81ED-4DB2-BD59-A6C34878D82A}">
                    <a16:rowId xmlns:a16="http://schemas.microsoft.com/office/drawing/2014/main" val="3715961510"/>
                  </a:ext>
                </a:extLst>
              </a:tr>
              <a:tr h="750459">
                <a:tc>
                  <a:txBody>
                    <a:bodyPr/>
                    <a:lstStyle/>
                    <a:p>
                      <a:pPr marL="0" indent="0">
                        <a:buFontTx/>
                        <a:buNone/>
                      </a:pPr>
                      <a:endParaRPr lang="en-US" sz="1600"/>
                    </a:p>
                  </a:txBody>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t>Ranking provided are a factor of </a:t>
                      </a:r>
                      <a:r>
                        <a:rPr lang="en-US" sz="1000" b="1"/>
                        <a:t>disclosure, awareness, management and leadership of carbon</a:t>
                      </a:r>
                    </a:p>
                  </a:txBody>
                  <a:tcPr marL="45720" marR="45720"/>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t>Weighted </a:t>
                      </a:r>
                      <a:r>
                        <a:rPr lang="en-US" sz="1000" b="1"/>
                        <a:t>category scores for each level are then summed together </a:t>
                      </a:r>
                      <a:r>
                        <a:rPr lang="en-US" sz="1000"/>
                        <a:t>to calculate the overall final score </a:t>
                      </a:r>
                      <a:endParaRPr lang="en-US" sz="1000" b="1">
                        <a:solidFill>
                          <a:schemeClr val="dk1"/>
                        </a:solidFill>
                      </a:endParaRPr>
                    </a:p>
                  </a:txBody>
                  <a:tcPr marL="45720" marR="45720"/>
                </a:tc>
                <a:tc>
                  <a:txBody>
                    <a:bodyPr/>
                    <a:lstStyle/>
                    <a:p>
                      <a:pPr marL="177800" marR="0" lvl="0" indent="-177800" algn="l" defTabSz="711200" rtl="0" eaLnBrk="1" fontAlgn="auto" latinLnBrk="0" hangingPunct="1">
                        <a:lnSpc>
                          <a:spcPct val="100000"/>
                        </a:lnSpc>
                        <a:spcBef>
                          <a:spcPts val="1200"/>
                        </a:spcBef>
                        <a:spcAft>
                          <a:spcPts val="0"/>
                        </a:spcAft>
                        <a:buClrTx/>
                        <a:buSzTx/>
                        <a:tabLst/>
                        <a:defRPr/>
                      </a:pPr>
                      <a:endParaRPr lang="en-GB" sz="950">
                        <a:solidFill>
                          <a:schemeClr val="tx1"/>
                        </a:solidFill>
                      </a:endParaRPr>
                    </a:p>
                  </a:txBody>
                  <a:tcPr marL="45720" marR="45720"/>
                </a:tc>
                <a:extLst>
                  <a:ext uri="{0D108BD9-81ED-4DB2-BD59-A6C34878D82A}">
                    <a16:rowId xmlns:a16="http://schemas.microsoft.com/office/drawing/2014/main" val="3503996129"/>
                  </a:ext>
                </a:extLst>
              </a:tr>
              <a:tr h="720000">
                <a:tc>
                  <a:txBody>
                    <a:bodyPr/>
                    <a:lstStyle/>
                    <a:p>
                      <a:pPr marL="0" indent="0">
                        <a:buFontTx/>
                        <a:buNone/>
                      </a:pPr>
                      <a:endParaRPr lang="en-US" sz="1600"/>
                    </a:p>
                  </a:txBody>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t>Ratings provider focusing on public companies covering all </a:t>
                      </a:r>
                      <a:r>
                        <a:rPr lang="en-US" sz="1000" b="1"/>
                        <a:t>ESG dimensions</a:t>
                      </a:r>
                    </a:p>
                  </a:txBody>
                  <a:tcPr marL="45720" marR="45720"/>
                </a:tc>
                <a:tc>
                  <a:txBody>
                    <a:bodyPr/>
                    <a:lstStyle/>
                    <a:p>
                      <a:pPr marL="177800" indent="-177800">
                        <a:lnSpc>
                          <a:spcPct val="100000"/>
                        </a:lnSpc>
                        <a:spcBef>
                          <a:spcPts val="600"/>
                        </a:spcBef>
                        <a:spcAft>
                          <a:spcPts val="0"/>
                        </a:spcAft>
                      </a:pPr>
                      <a:r>
                        <a:rPr lang="en-US" sz="1000" b="0"/>
                        <a:t>Data points ar</a:t>
                      </a:r>
                      <a:r>
                        <a:rPr lang="en-US" sz="1000" b="0" baseline="0"/>
                        <a:t>e consolidated to </a:t>
                      </a:r>
                      <a:r>
                        <a:rPr lang="en-US" sz="1000" b="1" baseline="0"/>
                        <a:t>186 data points </a:t>
                      </a:r>
                      <a:r>
                        <a:rPr lang="en-US" sz="1000" b="0" baseline="0"/>
                        <a:t>and 10 ESG category scores</a:t>
                      </a:r>
                    </a:p>
                    <a:p>
                      <a:pPr marL="177800" indent="-177800">
                        <a:lnSpc>
                          <a:spcPct val="100000"/>
                        </a:lnSpc>
                        <a:spcBef>
                          <a:spcPts val="600"/>
                        </a:spcBef>
                        <a:spcAft>
                          <a:spcPts val="0"/>
                        </a:spcAft>
                      </a:pPr>
                      <a:r>
                        <a:rPr lang="en-US" sz="1000" b="1" baseline="0"/>
                        <a:t>Pillar scores and pillar weights </a:t>
                      </a:r>
                      <a:r>
                        <a:rPr lang="en-US" sz="1000" b="0" baseline="0"/>
                        <a:t>lead to ESG overall scores </a:t>
                      </a:r>
                      <a:endParaRPr lang="en-US" sz="1000" b="0"/>
                    </a:p>
                  </a:txBody>
                  <a:tcPr marL="45720" marR="45720"/>
                </a:tc>
                <a:tc>
                  <a:txBody>
                    <a:bodyPr/>
                    <a:lstStyle/>
                    <a:p>
                      <a:pPr marL="0" marR="0" lvl="0" indent="0" algn="l" defTabSz="711200" rtl="0" eaLnBrk="1" fontAlgn="auto" latinLnBrk="0" hangingPunct="1">
                        <a:lnSpc>
                          <a:spcPct val="100000"/>
                        </a:lnSpc>
                        <a:spcBef>
                          <a:spcPts val="1200"/>
                        </a:spcBef>
                        <a:spcAft>
                          <a:spcPts val="0"/>
                        </a:spcAft>
                        <a:buClrTx/>
                        <a:buSzTx/>
                        <a:buNone/>
                        <a:tabLst/>
                        <a:defRPr/>
                      </a:pPr>
                      <a:endParaRPr lang="en-US" sz="950"/>
                    </a:p>
                  </a:txBody>
                  <a:tcPr marL="45720" marR="45720"/>
                </a:tc>
                <a:extLst>
                  <a:ext uri="{0D108BD9-81ED-4DB2-BD59-A6C34878D82A}">
                    <a16:rowId xmlns:a16="http://schemas.microsoft.com/office/drawing/2014/main" val="3045789167"/>
                  </a:ext>
                </a:extLst>
              </a:tr>
              <a:tr h="761460">
                <a:tc>
                  <a:txBody>
                    <a:bodyPr/>
                    <a:lstStyle/>
                    <a:p>
                      <a:pPr marL="0" indent="0">
                        <a:buFontTx/>
                        <a:buNone/>
                      </a:pPr>
                      <a:endParaRPr lang="en-US" sz="1600"/>
                    </a:p>
                  </a:txBody>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t>Ratings provider focusing on public companies covering all </a:t>
                      </a:r>
                      <a:r>
                        <a:rPr lang="en-US" sz="1000" b="1"/>
                        <a:t>ESG dimensions</a:t>
                      </a:r>
                    </a:p>
                  </a:txBody>
                  <a:tcPr marL="45720" marR="45720"/>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US" sz="1000">
                          <a:solidFill>
                            <a:schemeClr val="tx1"/>
                          </a:solidFill>
                        </a:rPr>
                        <a:t>Provides a total </a:t>
                      </a:r>
                      <a:r>
                        <a:rPr lang="en-US" sz="1000" b="1">
                          <a:solidFill>
                            <a:schemeClr val="tx1"/>
                          </a:solidFill>
                        </a:rPr>
                        <a:t>sustainability percentile rating </a:t>
                      </a:r>
                      <a:r>
                        <a:rPr lang="en-US" sz="1000">
                          <a:solidFill>
                            <a:schemeClr val="tx1"/>
                          </a:solidFill>
                        </a:rPr>
                        <a:t>derived from the total sustainability score and based on the S&amp;P Global ESG Rank</a:t>
                      </a:r>
                    </a:p>
                    <a:p>
                      <a:pPr marL="177800" marR="0" lvl="0" indent="-177800" algn="l" defTabSz="711200" rtl="0" eaLnBrk="1" fontAlgn="auto" latinLnBrk="0" hangingPunct="1">
                        <a:lnSpc>
                          <a:spcPct val="100000"/>
                        </a:lnSpc>
                        <a:spcBef>
                          <a:spcPts val="600"/>
                        </a:spcBef>
                        <a:spcAft>
                          <a:spcPts val="0"/>
                        </a:spcAft>
                        <a:buClrTx/>
                        <a:buSzTx/>
                        <a:tabLst/>
                        <a:defRPr/>
                      </a:pPr>
                      <a:r>
                        <a:rPr lang="en-US" sz="1000"/>
                        <a:t>The ESG Profile score combines S&amp;P Global Ratings assessment of three Profiles: Environmental (30%), Social (30%), and Governance (40%)</a:t>
                      </a:r>
                      <a:endParaRPr lang="en-GB" sz="1000" b="0">
                        <a:latin typeface="+mn-lt"/>
                      </a:endParaRPr>
                    </a:p>
                  </a:txBody>
                  <a:tcPr marL="45720" marR="45720"/>
                </a:tc>
                <a:tc>
                  <a:txBody>
                    <a:bodyPr/>
                    <a:lstStyle/>
                    <a:p>
                      <a:pPr marL="0" marR="0" lvl="0" indent="0" algn="l" defTabSz="711200" rtl="0" eaLnBrk="1" fontAlgn="auto" latinLnBrk="0" hangingPunct="1">
                        <a:lnSpc>
                          <a:spcPct val="100000"/>
                        </a:lnSpc>
                        <a:spcBef>
                          <a:spcPts val="1200"/>
                        </a:spcBef>
                        <a:spcAft>
                          <a:spcPts val="0"/>
                        </a:spcAft>
                        <a:buClrTx/>
                        <a:buSzTx/>
                        <a:buNone/>
                        <a:tabLst/>
                        <a:defRPr/>
                      </a:pPr>
                      <a:endParaRPr lang="en-US" sz="950"/>
                    </a:p>
                  </a:txBody>
                  <a:tcPr marL="45720" marR="45720"/>
                </a:tc>
                <a:extLst>
                  <a:ext uri="{0D108BD9-81ED-4DB2-BD59-A6C34878D82A}">
                    <a16:rowId xmlns:a16="http://schemas.microsoft.com/office/drawing/2014/main" val="1779053732"/>
                  </a:ext>
                </a:extLst>
              </a:tr>
              <a:tr h="859555">
                <a:tc>
                  <a:txBody>
                    <a:bodyPr/>
                    <a:lstStyle/>
                    <a:p>
                      <a:pPr marL="0" indent="0">
                        <a:buFontTx/>
                        <a:buNone/>
                      </a:pPr>
                      <a:endParaRPr lang="en-US" sz="1600"/>
                    </a:p>
                  </a:txBody>
                  <a:tcPr/>
                </a:tc>
                <a:tc>
                  <a:txBody>
                    <a:bodyPr/>
                    <a:lstStyle/>
                    <a:p>
                      <a:pPr marL="177800" marR="0" lvl="0" indent="-177800" algn="l" defTabSz="711200" rtl="0" eaLnBrk="1" fontAlgn="auto" latinLnBrk="0" hangingPunct="1">
                        <a:lnSpc>
                          <a:spcPct val="100000"/>
                        </a:lnSpc>
                        <a:spcBef>
                          <a:spcPts val="600"/>
                        </a:spcBef>
                        <a:spcAft>
                          <a:spcPts val="0"/>
                        </a:spcAft>
                        <a:buClrTx/>
                        <a:buSzTx/>
                        <a:tabLst/>
                        <a:defRPr/>
                      </a:pPr>
                      <a:r>
                        <a:rPr lang="en-GB" sz="1000">
                          <a:solidFill>
                            <a:schemeClr val="dk1"/>
                          </a:solidFill>
                        </a:rPr>
                        <a:t>Based on </a:t>
                      </a:r>
                      <a:r>
                        <a:rPr lang="en-GB" sz="1000" b="1">
                          <a:solidFill>
                            <a:schemeClr val="dk1"/>
                          </a:solidFill>
                        </a:rPr>
                        <a:t>data available in public sources and proprietary research</a:t>
                      </a:r>
                      <a:r>
                        <a:rPr lang="en-GB" sz="1000">
                          <a:solidFill>
                            <a:schemeClr val="dk1"/>
                          </a:solidFill>
                        </a:rPr>
                        <a:t>, it provides an </a:t>
                      </a:r>
                      <a:r>
                        <a:rPr lang="en-GB" sz="1000" b="1">
                          <a:solidFill>
                            <a:schemeClr val="dk1"/>
                          </a:solidFill>
                        </a:rPr>
                        <a:t>investor focussed ratings</a:t>
                      </a:r>
                    </a:p>
                  </a:txBody>
                  <a:tcPr marL="45720" marR="45720"/>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000"/>
                        <a:t>For final score, </a:t>
                      </a:r>
                      <a:r>
                        <a:rPr lang="en-US" sz="1000" b="1"/>
                        <a:t>weighted </a:t>
                      </a:r>
                      <a:r>
                        <a:rPr lang="en-US" sz="1000"/>
                        <a:t>(contribution to resp. industry to E&amp;S) </a:t>
                      </a:r>
                      <a:r>
                        <a:rPr lang="en-US" sz="1000" b="1"/>
                        <a:t>averages of Key Issue Scores is aggregated &amp; normalized by  industries</a:t>
                      </a:r>
                    </a:p>
                  </a:txBody>
                  <a:tcPr marL="45720" marR="45720"/>
                </a:tc>
                <a:tc>
                  <a:txBody>
                    <a:bodyPr/>
                    <a:lstStyle/>
                    <a:p>
                      <a:pPr marL="177800" marR="0" lvl="0" indent="-177800" algn="l" defTabSz="711200" rtl="0" eaLnBrk="1" fontAlgn="auto" latinLnBrk="0" hangingPunct="1">
                        <a:lnSpc>
                          <a:spcPct val="100000"/>
                        </a:lnSpc>
                        <a:spcBef>
                          <a:spcPts val="900"/>
                        </a:spcBef>
                        <a:spcAft>
                          <a:spcPts val="0"/>
                        </a:spcAft>
                        <a:buClrTx/>
                        <a:buSzTx/>
                        <a:tabLst/>
                        <a:defRPr/>
                      </a:pPr>
                      <a:endParaRPr lang="en-US" sz="950" b="0" baseline="0">
                        <a:solidFill>
                          <a:schemeClr val="tx1"/>
                        </a:solidFill>
                      </a:endParaRPr>
                    </a:p>
                  </a:txBody>
                  <a:tcPr marL="45720" marR="45720"/>
                </a:tc>
                <a:extLst>
                  <a:ext uri="{0D108BD9-81ED-4DB2-BD59-A6C34878D82A}">
                    <a16:rowId xmlns:a16="http://schemas.microsoft.com/office/drawing/2014/main" val="2427687655"/>
                  </a:ext>
                </a:extLst>
              </a:tr>
              <a:tr h="576000">
                <a:tc>
                  <a:txBody>
                    <a:bodyPr/>
                    <a:lstStyle/>
                    <a:p>
                      <a:pPr marL="0" indent="0">
                        <a:buFontTx/>
                        <a:buNone/>
                      </a:pPr>
                      <a:endParaRPr lang="en-US" sz="1600"/>
                    </a:p>
                  </a:txBody>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kern="1200">
                          <a:solidFill>
                            <a:schemeClr val="dk1"/>
                          </a:solidFill>
                          <a:latin typeface="+mn-lt"/>
                          <a:ea typeface="+mn-ea"/>
                          <a:cs typeface="+mn-cs"/>
                        </a:rPr>
                        <a:t>Investor-focused ESG data and </a:t>
                      </a:r>
                      <a:r>
                        <a:rPr lang="en-US" sz="1000" b="1" kern="1200">
                          <a:solidFill>
                            <a:schemeClr val="dk1"/>
                          </a:solidFill>
                          <a:latin typeface="+mn-lt"/>
                          <a:ea typeface="+mn-ea"/>
                          <a:cs typeface="+mn-cs"/>
                        </a:rPr>
                        <a:t>risk - ratings provider</a:t>
                      </a:r>
                    </a:p>
                  </a:txBody>
                  <a:tcPr marL="45720" marR="45720"/>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000"/>
                        <a:t>Framework uses data from public sources to </a:t>
                      </a:r>
                      <a:r>
                        <a:rPr lang="en-US" sz="1000" b="1"/>
                        <a:t>measure company’s exposure to </a:t>
                      </a:r>
                      <a:r>
                        <a:rPr lang="en-US" sz="1000"/>
                        <a:t>industry-specific </a:t>
                      </a:r>
                      <a:r>
                        <a:rPr lang="en-US" sz="1000" b="1"/>
                        <a:t>ESG risks</a:t>
                      </a:r>
                      <a:endParaRPr lang="en-US" sz="1000" b="0"/>
                    </a:p>
                  </a:txBody>
                  <a:tcPr marL="45720" marR="45720"/>
                </a:tc>
                <a:tc>
                  <a:txBody>
                    <a:bodyPr/>
                    <a:lstStyle/>
                    <a:p>
                      <a:pPr marL="0" marR="0" lvl="0" indent="0" algn="l" defTabSz="711200" rtl="0" eaLnBrk="1" fontAlgn="auto" latinLnBrk="0" hangingPunct="1">
                        <a:lnSpc>
                          <a:spcPct val="100000"/>
                        </a:lnSpc>
                        <a:spcBef>
                          <a:spcPts val="1200"/>
                        </a:spcBef>
                        <a:spcAft>
                          <a:spcPts val="0"/>
                        </a:spcAft>
                        <a:buClrTx/>
                        <a:buSzTx/>
                        <a:buNone/>
                        <a:tabLst/>
                        <a:defRPr/>
                      </a:pPr>
                      <a:endParaRPr lang="en-US" sz="950" b="0" i="0" kern="1200">
                        <a:solidFill>
                          <a:schemeClr val="tx1"/>
                        </a:solidFill>
                        <a:latin typeface="+mn-lt"/>
                        <a:ea typeface="+mn-ea"/>
                        <a:cs typeface="+mn-cs"/>
                      </a:endParaRPr>
                    </a:p>
                  </a:txBody>
                  <a:tcPr marL="45720" marR="45720"/>
                </a:tc>
                <a:extLst>
                  <a:ext uri="{0D108BD9-81ED-4DB2-BD59-A6C34878D82A}">
                    <a16:rowId xmlns:a16="http://schemas.microsoft.com/office/drawing/2014/main" val="385463759"/>
                  </a:ext>
                </a:extLst>
              </a:tr>
              <a:tr h="1238261">
                <a:tc>
                  <a:txBody>
                    <a:bodyPr/>
                    <a:lstStyle/>
                    <a:p>
                      <a:pPr marL="0" indent="0">
                        <a:buFontTx/>
                        <a:buNone/>
                      </a:pPr>
                      <a:endParaRPr lang="en-US" sz="1600"/>
                    </a:p>
                  </a:txBody>
                  <a:tcPr/>
                </a:tc>
                <a:tc>
                  <a:txBody>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lang="en-US" sz="1000"/>
                        <a:t>Ratings provider </a:t>
                      </a:r>
                      <a:r>
                        <a:rPr lang="en-US" sz="1000" b="1"/>
                        <a:t>specializing in private companies covering all ESG dimensions</a:t>
                      </a:r>
                      <a:endParaRPr lang="en-US" sz="1000">
                        <a:latin typeface="+mn-lt"/>
                      </a:endParaRPr>
                    </a:p>
                  </a:txBody>
                  <a:tcPr marL="45720" marR="45720"/>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000" b="1">
                          <a:solidFill>
                            <a:schemeClr val="dk1"/>
                          </a:solidFill>
                        </a:rPr>
                        <a:t>Weighted average </a:t>
                      </a:r>
                      <a:r>
                        <a:rPr lang="en-US" sz="1000">
                          <a:solidFill>
                            <a:schemeClr val="dk1"/>
                          </a:solidFill>
                        </a:rPr>
                        <a:t>of four pillars/ themes (Environment, Labor, Ethics, Sustainable Procurement,) rated 0-100 is taken for final</a:t>
                      </a:r>
                      <a:r>
                        <a:rPr lang="en-US" sz="1000" baseline="0">
                          <a:solidFill>
                            <a:schemeClr val="dk1"/>
                          </a:solidFill>
                        </a:rPr>
                        <a:t> rating</a:t>
                      </a:r>
                      <a:endParaRPr lang="en-US" sz="1000" b="1">
                        <a:solidFill>
                          <a:schemeClr val="dk1"/>
                        </a:solidFill>
                      </a:endParaRPr>
                    </a:p>
                    <a:p>
                      <a:pPr marL="177800" marR="0" lvl="0" indent="-177800" algn="l" defTabSz="711200" rtl="0" eaLnBrk="1" fontAlgn="auto" latinLnBrk="0" hangingPunct="1">
                        <a:lnSpc>
                          <a:spcPct val="100000"/>
                        </a:lnSpc>
                        <a:spcBef>
                          <a:spcPts val="1200"/>
                        </a:spcBef>
                        <a:spcAft>
                          <a:spcPts val="0"/>
                        </a:spcAft>
                        <a:buClrTx/>
                        <a:buSzTx/>
                        <a:buFontTx/>
                        <a:buChar char="•"/>
                        <a:tabLst/>
                        <a:defRPr/>
                      </a:pPr>
                      <a:endParaRPr lang="en-US" sz="1000" b="0" i="0" kern="1200">
                        <a:solidFill>
                          <a:schemeClr val="dk1"/>
                        </a:solidFill>
                        <a:latin typeface="+mn-lt"/>
                        <a:ea typeface="+mn-ea"/>
                        <a:cs typeface="+mn-cs"/>
                      </a:endParaRPr>
                    </a:p>
                  </a:txBody>
                  <a:tcPr marL="45720" marR="45720"/>
                </a:tc>
                <a:tc>
                  <a:txBody>
                    <a:bodyPr/>
                    <a:lstStyle/>
                    <a:p>
                      <a:pPr marL="177800" indent="-177800">
                        <a:lnSpc>
                          <a:spcPct val="100000"/>
                        </a:lnSpc>
                        <a:spcBef>
                          <a:spcPts val="0"/>
                        </a:spcBef>
                        <a:spcAft>
                          <a:spcPts val="0"/>
                        </a:spcAft>
                      </a:pPr>
                      <a:endParaRPr lang="en-US" sz="950">
                        <a:solidFill>
                          <a:srgbClr val="C00000"/>
                        </a:solidFill>
                      </a:endParaRPr>
                    </a:p>
                  </a:txBody>
                  <a:tcPr marL="45720" marR="45720"/>
                </a:tc>
                <a:extLst>
                  <a:ext uri="{0D108BD9-81ED-4DB2-BD59-A6C34878D82A}">
                    <a16:rowId xmlns:a16="http://schemas.microsoft.com/office/drawing/2014/main" val="745603797"/>
                  </a:ext>
                </a:extLst>
              </a:tr>
            </a:tbl>
          </a:graphicData>
        </a:graphic>
      </p:graphicFrame>
      <p:sp>
        <p:nvSpPr>
          <p:cNvPr id="2" name="Title 1"/>
          <p:cNvSpPr>
            <a:spLocks noGrp="1"/>
          </p:cNvSpPr>
          <p:nvPr>
            <p:ph type="title"/>
          </p:nvPr>
        </p:nvSpPr>
        <p:spPr/>
        <p:txBody>
          <a:bodyPr/>
          <a:lstStyle/>
          <a:p>
            <a:r>
              <a:rPr lang="en-GB" b="1" dirty="0"/>
              <a:t>ESG maturity benchmarking back-up | </a:t>
            </a:r>
            <a:r>
              <a:rPr lang="en-GB" dirty="0"/>
              <a:t>Methodologies and interpretation differ across players</a:t>
            </a:r>
            <a:r>
              <a:rPr lang="en-GB" i="1" dirty="0"/>
              <a:t>– Generalists and Carbon/Climate</a:t>
            </a:r>
            <a:endParaRPr lang="en-GB" dirty="0"/>
          </a:p>
        </p:txBody>
      </p:sp>
      <p:pic>
        <p:nvPicPr>
          <p:cNvPr id="14" name="Picture 6" descr="Carbon Disclosure Project - Wikipedia">
            <a:extLst>
              <a:ext uri="{FF2B5EF4-FFF2-40B4-BE49-F238E27FC236}">
                <a16:creationId xmlns:a16="http://schemas.microsoft.com/office/drawing/2014/main" id="{626F3366-5333-4FCB-A36B-CC577D5E054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5625" y="2014677"/>
            <a:ext cx="700392" cy="246305"/>
          </a:xfrm>
          <a:prstGeom prst="rect">
            <a:avLst/>
          </a:prstGeom>
          <a:noFill/>
          <a:extLst>
            <a:ext uri="{909E8E84-426E-40DD-AFC4-6F175D3DCCD1}">
              <a14:hiddenFill xmlns:a14="http://schemas.microsoft.com/office/drawing/2010/main">
                <a:solidFill>
                  <a:srgbClr val="D6D6D6"/>
                </a:solidFill>
              </a14:hiddenFill>
            </a:ext>
          </a:extLst>
        </p:spPr>
      </p:pic>
      <p:pic>
        <p:nvPicPr>
          <p:cNvPr id="18" name="Picture 2" descr="MSCI - Wikipedia">
            <a:extLst>
              <a:ext uri="{FF2B5EF4-FFF2-40B4-BE49-F238E27FC236}">
                <a16:creationId xmlns:a16="http://schemas.microsoft.com/office/drawing/2014/main" id="{6069C51F-1503-4496-BFF7-B7F9A5FD2C22}"/>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8500" t="14953" r="8667" b="17757"/>
          <a:stretch/>
        </p:blipFill>
        <p:spPr bwMode="auto">
          <a:xfrm>
            <a:off x="823429" y="4263197"/>
            <a:ext cx="801837" cy="232323"/>
          </a:xfrm>
          <a:prstGeom prst="rect">
            <a:avLst/>
          </a:prstGeom>
          <a:noFill/>
          <a:extLst>
            <a:ext uri="{909E8E84-426E-40DD-AFC4-6F175D3DCCD1}">
              <a14:hiddenFill xmlns:a14="http://schemas.microsoft.com/office/drawing/2010/main">
                <a:solidFill>
                  <a:srgbClr val="D6D6D6"/>
                </a:solidFill>
              </a14:hiddenFill>
            </a:ext>
          </a:extLst>
        </p:spPr>
      </p:pic>
      <p:pic>
        <p:nvPicPr>
          <p:cNvPr id="43" name="Picture 2" descr="Morningstar Completes Sustainalytics Acquisition - ESG Today">
            <a:extLst>
              <a:ext uri="{FF2B5EF4-FFF2-40B4-BE49-F238E27FC236}">
                <a16:creationId xmlns:a16="http://schemas.microsoft.com/office/drawing/2014/main" id="{C8600830-80D6-4963-9B22-AF11AEEDD2A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94621" y="4943245"/>
            <a:ext cx="795855" cy="373812"/>
          </a:xfrm>
          <a:prstGeom prst="rect">
            <a:avLst/>
          </a:prstGeom>
          <a:solidFill>
            <a:srgbClr val="D6D6D6"/>
          </a:solidFill>
        </p:spPr>
      </p:pic>
      <p:grpSp>
        <p:nvGrpSpPr>
          <p:cNvPr id="22" name="btfpRowHeaderBox241996">
            <a:extLst>
              <a:ext uri="{FF2B5EF4-FFF2-40B4-BE49-F238E27FC236}">
                <a16:creationId xmlns:a16="http://schemas.microsoft.com/office/drawing/2014/main" id="{72FB01A1-8FB3-429F-8FB8-C413E80152DD}"/>
              </a:ext>
            </a:extLst>
          </p:cNvPr>
          <p:cNvGrpSpPr/>
          <p:nvPr>
            <p:custDataLst>
              <p:tags r:id="rId3"/>
            </p:custDataLst>
          </p:nvPr>
        </p:nvGrpSpPr>
        <p:grpSpPr>
          <a:xfrm>
            <a:off x="183398" y="2333626"/>
            <a:ext cx="487334" cy="3914774"/>
            <a:chOff x="509009" y="1230852"/>
            <a:chExt cx="559261" cy="1012127"/>
          </a:xfrm>
        </p:grpSpPr>
        <p:sp>
          <p:nvSpPr>
            <p:cNvPr id="20" name="btfpRowHeaderBoxText241996">
              <a:extLst>
                <a:ext uri="{FF2B5EF4-FFF2-40B4-BE49-F238E27FC236}">
                  <a16:creationId xmlns:a16="http://schemas.microsoft.com/office/drawing/2014/main" id="{67FDB85C-42AC-42D4-B9D9-2EEFC954882E}"/>
                </a:ext>
              </a:extLst>
            </p:cNvPr>
            <p:cNvSpPr txBox="1"/>
            <p:nvPr/>
          </p:nvSpPr>
          <p:spPr bwMode="gray">
            <a:xfrm rot="16200000">
              <a:off x="195174" y="1544687"/>
              <a:ext cx="1012127" cy="384457"/>
            </a:xfrm>
            <a:prstGeom prst="rect">
              <a:avLst/>
            </a:prstGeom>
            <a:noFill/>
          </p:spPr>
          <p:txBody>
            <a:bodyPr vert="horz" wrap="square" lIns="36036" tIns="36036" rIns="180181" bIns="36036" rtlCol="0" anchor="t">
              <a:noAutofit/>
            </a:bodyPr>
            <a:lstStyle/>
            <a:p>
              <a:pPr marL="0" indent="0" algn="ctr">
                <a:spcBef>
                  <a:spcPts val="0"/>
                </a:spcBef>
                <a:buNone/>
              </a:pPr>
              <a:r>
                <a:rPr lang="en-US" sz="1000" b="1">
                  <a:solidFill>
                    <a:srgbClr val="000000"/>
                  </a:solidFill>
                </a:rPr>
                <a:t>Mainstream Generalist ESG data providers</a:t>
              </a:r>
            </a:p>
          </p:txBody>
        </p:sp>
        <p:cxnSp>
          <p:nvCxnSpPr>
            <p:cNvPr id="21" name="btfpRowHeaderBoxLine241996">
              <a:extLst>
                <a:ext uri="{FF2B5EF4-FFF2-40B4-BE49-F238E27FC236}">
                  <a16:creationId xmlns:a16="http://schemas.microsoft.com/office/drawing/2014/main" id="{D01541C4-149E-4CE1-A57B-FD73D910BDF6}"/>
                </a:ext>
              </a:extLst>
            </p:cNvPr>
            <p:cNvCxnSpPr/>
            <p:nvPr/>
          </p:nvCxnSpPr>
          <p:spPr bwMode="gray">
            <a:xfrm>
              <a:off x="1068270" y="1270000"/>
              <a:ext cx="0" cy="972979"/>
            </a:xfrm>
            <a:prstGeom prst="line">
              <a:avLst/>
            </a:prstGeom>
            <a:ln w="1524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63" name="btfpRowHeaderBox241996">
            <a:extLst>
              <a:ext uri="{FF2B5EF4-FFF2-40B4-BE49-F238E27FC236}">
                <a16:creationId xmlns:a16="http://schemas.microsoft.com/office/drawing/2014/main" id="{90E245B3-1951-4282-A7CC-A525D032635A}"/>
              </a:ext>
            </a:extLst>
          </p:cNvPr>
          <p:cNvGrpSpPr/>
          <p:nvPr>
            <p:custDataLst>
              <p:tags r:id="rId4"/>
            </p:custDataLst>
          </p:nvPr>
        </p:nvGrpSpPr>
        <p:grpSpPr>
          <a:xfrm>
            <a:off x="23904" y="1543053"/>
            <a:ext cx="646828" cy="1038226"/>
            <a:chOff x="305847" y="1221556"/>
            <a:chExt cx="762418" cy="1012127"/>
          </a:xfrm>
        </p:grpSpPr>
        <p:sp>
          <p:nvSpPr>
            <p:cNvPr id="64" name="btfpRowHeaderBoxText241996">
              <a:extLst>
                <a:ext uri="{FF2B5EF4-FFF2-40B4-BE49-F238E27FC236}">
                  <a16:creationId xmlns:a16="http://schemas.microsoft.com/office/drawing/2014/main" id="{A1C91185-966B-4E2A-81A3-02123D2C3050}"/>
                </a:ext>
              </a:extLst>
            </p:cNvPr>
            <p:cNvSpPr txBox="1"/>
            <p:nvPr/>
          </p:nvSpPr>
          <p:spPr bwMode="gray">
            <a:xfrm rot="16200000">
              <a:off x="-7989" y="1535392"/>
              <a:ext cx="1012127" cy="384455"/>
            </a:xfrm>
            <a:prstGeom prst="rect">
              <a:avLst/>
            </a:prstGeom>
            <a:noFill/>
          </p:spPr>
          <p:txBody>
            <a:bodyPr vert="horz" wrap="square" lIns="36036" tIns="36036" rIns="180181" bIns="36036" rtlCol="0" anchor="t">
              <a:noAutofit/>
            </a:bodyPr>
            <a:lstStyle/>
            <a:p>
              <a:pPr marL="0" indent="0" algn="ctr">
                <a:spcBef>
                  <a:spcPts val="0"/>
                </a:spcBef>
                <a:buNone/>
              </a:pPr>
              <a:r>
                <a:rPr lang="en-US" sz="1000" b="1">
                  <a:solidFill>
                    <a:srgbClr val="000000"/>
                  </a:solidFill>
                </a:rPr>
                <a:t>Carbon/ climate data providers</a:t>
              </a:r>
            </a:p>
          </p:txBody>
        </p:sp>
        <p:cxnSp>
          <p:nvCxnSpPr>
            <p:cNvPr id="65" name="btfpRowHeaderBoxLine241996">
              <a:extLst>
                <a:ext uri="{FF2B5EF4-FFF2-40B4-BE49-F238E27FC236}">
                  <a16:creationId xmlns:a16="http://schemas.microsoft.com/office/drawing/2014/main" id="{FEFB5965-3333-49C3-AC09-5BCE85AA6296}"/>
                </a:ext>
              </a:extLst>
            </p:cNvPr>
            <p:cNvCxnSpPr>
              <a:cxnSpLocks/>
            </p:cNvCxnSpPr>
            <p:nvPr/>
          </p:nvCxnSpPr>
          <p:spPr bwMode="gray">
            <a:xfrm flipH="1">
              <a:off x="1068253" y="1396757"/>
              <a:ext cx="12" cy="717301"/>
            </a:xfrm>
            <a:prstGeom prst="line">
              <a:avLst/>
            </a:prstGeom>
            <a:ln w="1524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26" name="Picture 16" descr="Newsbeitrag">
            <a:extLst>
              <a:ext uri="{FF2B5EF4-FFF2-40B4-BE49-F238E27FC236}">
                <a16:creationId xmlns:a16="http://schemas.microsoft.com/office/drawing/2014/main" id="{D6751404-A1C9-4FD2-A310-A50DD3298F48}"/>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t="37850" b="41431"/>
          <a:stretch/>
        </p:blipFill>
        <p:spPr bwMode="auto">
          <a:xfrm>
            <a:off x="775571" y="5652767"/>
            <a:ext cx="1056606" cy="23413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btfpStatusSticker145169">
            <a:extLst>
              <a:ext uri="{FF2B5EF4-FFF2-40B4-BE49-F238E27FC236}">
                <a16:creationId xmlns:a16="http://schemas.microsoft.com/office/drawing/2014/main" id="{984CC339-30AB-40DC-B564-672E79368224}"/>
              </a:ext>
            </a:extLst>
          </p:cNvPr>
          <p:cNvGrpSpPr/>
          <p:nvPr>
            <p:custDataLst>
              <p:tags r:id="rId5"/>
            </p:custDataLst>
          </p:nvPr>
        </p:nvGrpSpPr>
        <p:grpSpPr>
          <a:xfrm>
            <a:off x="10102664" y="955344"/>
            <a:ext cx="1759136" cy="235611"/>
            <a:chOff x="-2269853" y="876300"/>
            <a:chExt cx="1759136" cy="235611"/>
          </a:xfrm>
        </p:grpSpPr>
        <p:sp>
          <p:nvSpPr>
            <p:cNvPr id="4" name="btfpStatusStickerText145169">
              <a:extLst>
                <a:ext uri="{FF2B5EF4-FFF2-40B4-BE49-F238E27FC236}">
                  <a16:creationId xmlns:a16="http://schemas.microsoft.com/office/drawing/2014/main" id="{F4CD1903-7E2A-47F4-B701-55EAB0189DDF}"/>
                </a:ext>
              </a:extLst>
            </p:cNvPr>
            <p:cNvSpPr txBox="1"/>
            <p:nvPr/>
          </p:nvSpPr>
          <p:spPr bwMode="gray">
            <a:xfrm>
              <a:off x="-2269853" y="876300"/>
              <a:ext cx="1759136"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Directional</a:t>
              </a:r>
            </a:p>
          </p:txBody>
        </p:sp>
        <p:cxnSp>
          <p:nvCxnSpPr>
            <p:cNvPr id="5" name="btfpStatusStickerLine145169">
              <a:extLst>
                <a:ext uri="{FF2B5EF4-FFF2-40B4-BE49-F238E27FC236}">
                  <a16:creationId xmlns:a16="http://schemas.microsoft.com/office/drawing/2014/main" id="{CB101D1A-8EAA-4E02-8734-9A137FAA07E6}"/>
                </a:ext>
              </a:extLst>
            </p:cNvPr>
            <p:cNvCxnSpPr>
              <a:cxnSpLocks/>
            </p:cNvCxnSpPr>
            <p:nvPr/>
          </p:nvCxnSpPr>
          <p:spPr bwMode="gray">
            <a:xfrm rot="720000">
              <a:off x="-226985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8A170F3-E8CF-4B8C-985D-BF8CE7016FFA}"/>
              </a:ext>
            </a:extLst>
          </p:cNvPr>
          <p:cNvGrpSpPr/>
          <p:nvPr/>
        </p:nvGrpSpPr>
        <p:grpSpPr>
          <a:xfrm>
            <a:off x="8137893" y="4204062"/>
            <a:ext cx="3585985" cy="441682"/>
            <a:chOff x="7940898" y="3965028"/>
            <a:chExt cx="3725695" cy="272324"/>
          </a:xfrm>
        </p:grpSpPr>
        <p:sp>
          <p:nvSpPr>
            <p:cNvPr id="79" name="Rectangle 78"/>
            <p:cNvSpPr/>
            <p:nvPr/>
          </p:nvSpPr>
          <p:spPr bwMode="gray">
            <a:xfrm>
              <a:off x="8494845" y="3965028"/>
              <a:ext cx="723893" cy="272323"/>
            </a:xfrm>
            <a:prstGeom prst="rect">
              <a:avLst/>
            </a:prstGeom>
            <a:solidFill>
              <a:srgbClr val="B5CDC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B</a:t>
              </a:r>
            </a:p>
          </p:txBody>
        </p:sp>
        <p:sp>
          <p:nvSpPr>
            <p:cNvPr id="80" name="Rectangle 79"/>
            <p:cNvSpPr/>
            <p:nvPr/>
          </p:nvSpPr>
          <p:spPr bwMode="gray">
            <a:xfrm>
              <a:off x="9169354" y="3965028"/>
              <a:ext cx="567131" cy="272323"/>
            </a:xfrm>
            <a:prstGeom prst="rect">
              <a:avLst/>
            </a:prstGeom>
            <a:solidFill>
              <a:srgbClr val="B5CDC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BB</a:t>
              </a:r>
            </a:p>
          </p:txBody>
        </p:sp>
        <p:sp>
          <p:nvSpPr>
            <p:cNvPr id="81" name="Rectangle 80"/>
            <p:cNvSpPr/>
            <p:nvPr/>
          </p:nvSpPr>
          <p:spPr bwMode="gray">
            <a:xfrm>
              <a:off x="9721592" y="3965028"/>
              <a:ext cx="517746" cy="272323"/>
            </a:xfrm>
            <a:prstGeom prst="rect">
              <a:avLst/>
            </a:prstGeom>
            <a:solidFill>
              <a:srgbClr val="83AC9A"/>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BBB</a:t>
              </a:r>
            </a:p>
          </p:txBody>
        </p:sp>
        <p:grpSp>
          <p:nvGrpSpPr>
            <p:cNvPr id="84" name="Group 83"/>
            <p:cNvGrpSpPr/>
            <p:nvPr/>
          </p:nvGrpSpPr>
          <p:grpSpPr>
            <a:xfrm>
              <a:off x="7940898" y="3965029"/>
              <a:ext cx="564469" cy="272323"/>
              <a:chOff x="4702028" y="1631604"/>
              <a:chExt cx="1256088" cy="271305"/>
            </a:xfrm>
            <a:solidFill>
              <a:srgbClr val="16222C"/>
            </a:solidFill>
          </p:grpSpPr>
          <p:sp>
            <p:nvSpPr>
              <p:cNvPr id="90" name="Rectangle 89"/>
              <p:cNvSpPr/>
              <p:nvPr/>
            </p:nvSpPr>
            <p:spPr bwMode="gray">
              <a:xfrm>
                <a:off x="4826526" y="1631604"/>
                <a:ext cx="1131590" cy="271305"/>
              </a:xfrm>
              <a:prstGeom prst="rect">
                <a:avLst/>
              </a:prstGeom>
              <a:solidFill>
                <a:srgbClr val="DAE6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CCC</a:t>
                </a:r>
              </a:p>
            </p:txBody>
          </p:sp>
          <p:sp>
            <p:nvSpPr>
              <p:cNvPr id="91" name="Oval 90"/>
              <p:cNvSpPr/>
              <p:nvPr/>
            </p:nvSpPr>
            <p:spPr bwMode="gray">
              <a:xfrm>
                <a:off x="4702028" y="1634280"/>
                <a:ext cx="276445" cy="267610"/>
              </a:xfrm>
              <a:prstGeom prst="ellipse">
                <a:avLst/>
              </a:prstGeom>
              <a:solidFill>
                <a:srgbClr val="DAE6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800">
                  <a:solidFill>
                    <a:srgbClr val="FFFFFF"/>
                  </a:solidFill>
                </a:endParaRPr>
              </a:p>
            </p:txBody>
          </p:sp>
        </p:grpSp>
        <p:grpSp>
          <p:nvGrpSpPr>
            <p:cNvPr id="85" name="Group 84"/>
            <p:cNvGrpSpPr/>
            <p:nvPr/>
          </p:nvGrpSpPr>
          <p:grpSpPr>
            <a:xfrm>
              <a:off x="10996755" y="3965028"/>
              <a:ext cx="669838" cy="272323"/>
              <a:chOff x="10619180" y="1629745"/>
              <a:chExt cx="1270899" cy="288062"/>
            </a:xfrm>
            <a:solidFill>
              <a:srgbClr val="DCE2D6"/>
            </a:solidFill>
          </p:grpSpPr>
          <p:sp>
            <p:nvSpPr>
              <p:cNvPr id="88" name="Rectangle 87"/>
              <p:cNvSpPr/>
              <p:nvPr/>
            </p:nvSpPr>
            <p:spPr bwMode="gray">
              <a:xfrm>
                <a:off x="10619180" y="1629745"/>
                <a:ext cx="1161283" cy="288062"/>
              </a:xfrm>
              <a:prstGeom prst="rect">
                <a:avLst/>
              </a:prstGeom>
              <a:solidFill>
                <a:srgbClr val="16222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bg1"/>
                    </a:solidFill>
                  </a:rPr>
                  <a:t>AAA</a:t>
                </a:r>
              </a:p>
            </p:txBody>
          </p:sp>
          <p:sp>
            <p:nvSpPr>
              <p:cNvPr id="89" name="Oval 88"/>
              <p:cNvSpPr/>
              <p:nvPr/>
            </p:nvSpPr>
            <p:spPr bwMode="gray">
              <a:xfrm>
                <a:off x="11613635" y="1644510"/>
                <a:ext cx="276444" cy="267610"/>
              </a:xfrm>
              <a:prstGeom prst="ellipse">
                <a:avLst/>
              </a:prstGeom>
              <a:solidFill>
                <a:srgbClr val="16222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800">
                  <a:solidFill>
                    <a:srgbClr val="000000"/>
                  </a:solidFill>
                </a:endParaRPr>
              </a:p>
            </p:txBody>
          </p:sp>
        </p:grpSp>
        <p:sp>
          <p:nvSpPr>
            <p:cNvPr id="86" name="Rectangle 85"/>
            <p:cNvSpPr/>
            <p:nvPr/>
          </p:nvSpPr>
          <p:spPr bwMode="gray">
            <a:xfrm>
              <a:off x="10239338" y="3965028"/>
              <a:ext cx="431099" cy="272323"/>
            </a:xfrm>
            <a:prstGeom prst="rect">
              <a:avLst/>
            </a:prstGeom>
            <a:solidFill>
              <a:srgbClr val="83AC9A"/>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rgbClr val="000000"/>
                  </a:solidFill>
                </a:rPr>
                <a:t>A</a:t>
              </a:r>
            </a:p>
          </p:txBody>
        </p:sp>
        <p:sp>
          <p:nvSpPr>
            <p:cNvPr id="87" name="Rectangle 86"/>
            <p:cNvSpPr/>
            <p:nvPr/>
          </p:nvSpPr>
          <p:spPr bwMode="gray">
            <a:xfrm>
              <a:off x="10669054" y="3965028"/>
              <a:ext cx="435336" cy="272323"/>
            </a:xfrm>
            <a:prstGeom prst="rect">
              <a:avLst/>
            </a:prstGeom>
            <a:solidFill>
              <a:srgbClr val="104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bg1"/>
                  </a:solidFill>
                </a:rPr>
                <a:t>AA</a:t>
              </a:r>
            </a:p>
          </p:txBody>
        </p:sp>
      </p:grpSp>
      <p:grpSp>
        <p:nvGrpSpPr>
          <p:cNvPr id="19" name="Group 18">
            <a:extLst>
              <a:ext uri="{FF2B5EF4-FFF2-40B4-BE49-F238E27FC236}">
                <a16:creationId xmlns:a16="http://schemas.microsoft.com/office/drawing/2014/main" id="{F41ED444-CEBD-4EF4-A636-C6C813DD9DFA}"/>
              </a:ext>
            </a:extLst>
          </p:cNvPr>
          <p:cNvGrpSpPr/>
          <p:nvPr/>
        </p:nvGrpSpPr>
        <p:grpSpPr>
          <a:xfrm>
            <a:off x="8107412" y="4960439"/>
            <a:ext cx="3875403" cy="560721"/>
            <a:chOff x="7904417" y="4792034"/>
            <a:chExt cx="4055783" cy="462535"/>
          </a:xfrm>
        </p:grpSpPr>
        <p:sp>
          <p:nvSpPr>
            <p:cNvPr id="105" name="Rectangle 104"/>
            <p:cNvSpPr/>
            <p:nvPr/>
          </p:nvSpPr>
          <p:spPr bwMode="gray">
            <a:xfrm>
              <a:off x="8936626" y="4792034"/>
              <a:ext cx="679465" cy="272323"/>
            </a:xfrm>
            <a:prstGeom prst="rect">
              <a:avLst/>
            </a:prstGeom>
            <a:solidFill>
              <a:srgbClr val="B5CDC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High</a:t>
              </a:r>
            </a:p>
          </p:txBody>
        </p:sp>
        <p:sp>
          <p:nvSpPr>
            <p:cNvPr id="106" name="Rectangle 105"/>
            <p:cNvSpPr/>
            <p:nvPr/>
          </p:nvSpPr>
          <p:spPr bwMode="gray">
            <a:xfrm>
              <a:off x="9623107" y="4792034"/>
              <a:ext cx="686312" cy="272323"/>
            </a:xfrm>
            <a:prstGeom prst="rect">
              <a:avLst/>
            </a:prstGeom>
            <a:solidFill>
              <a:srgbClr val="8FB5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Medium</a:t>
              </a:r>
            </a:p>
          </p:txBody>
        </p:sp>
        <p:sp>
          <p:nvSpPr>
            <p:cNvPr id="107" name="Rectangle 106"/>
            <p:cNvSpPr/>
            <p:nvPr/>
          </p:nvSpPr>
          <p:spPr bwMode="gray">
            <a:xfrm>
              <a:off x="10323639" y="4792034"/>
              <a:ext cx="565270" cy="272323"/>
            </a:xfrm>
            <a:prstGeom prst="rect">
              <a:avLst/>
            </a:prstGeom>
            <a:solidFill>
              <a:srgbClr val="104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bg1"/>
                  </a:solidFill>
                </a:rPr>
                <a:t>Low</a:t>
              </a:r>
            </a:p>
          </p:txBody>
        </p:sp>
        <p:sp>
          <p:nvSpPr>
            <p:cNvPr id="108" name="Rectangle 107"/>
            <p:cNvSpPr/>
            <p:nvPr/>
          </p:nvSpPr>
          <p:spPr bwMode="gray">
            <a:xfrm>
              <a:off x="10894268" y="4792034"/>
              <a:ext cx="684000" cy="272323"/>
            </a:xfrm>
            <a:prstGeom prst="rect">
              <a:avLst/>
            </a:prstGeom>
            <a:solidFill>
              <a:srgbClr val="16222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bg1"/>
                  </a:solidFill>
                </a:rPr>
                <a:t>Negligible</a:t>
              </a:r>
            </a:p>
          </p:txBody>
        </p:sp>
        <p:sp>
          <p:nvSpPr>
            <p:cNvPr id="109" name="TextBox 108"/>
            <p:cNvSpPr txBox="1"/>
            <p:nvPr/>
          </p:nvSpPr>
          <p:spPr bwMode="gray">
            <a:xfrm>
              <a:off x="7904417" y="5015311"/>
              <a:ext cx="319229" cy="195814"/>
            </a:xfrm>
            <a:prstGeom prst="rect">
              <a:avLst/>
            </a:prstGeom>
            <a:noFill/>
          </p:spPr>
          <p:txBody>
            <a:bodyPr wrap="square" lIns="36000" tIns="36000" rIns="36000" bIns="36000" rtlCol="0">
              <a:spAutoFit/>
            </a:bodyPr>
            <a:lstStyle/>
            <a:p>
              <a:pPr marL="0" indent="0">
                <a:buNone/>
              </a:pPr>
              <a:r>
                <a:rPr lang="en-US" sz="800">
                  <a:solidFill>
                    <a:schemeClr val="bg1">
                      <a:lumMod val="85000"/>
                    </a:schemeClr>
                  </a:solidFill>
                </a:rPr>
                <a:t>100</a:t>
              </a:r>
            </a:p>
          </p:txBody>
        </p:sp>
        <p:sp>
          <p:nvSpPr>
            <p:cNvPr id="110" name="TextBox 109"/>
            <p:cNvSpPr txBox="1"/>
            <p:nvPr/>
          </p:nvSpPr>
          <p:spPr bwMode="gray">
            <a:xfrm>
              <a:off x="8837548" y="5030235"/>
              <a:ext cx="360692" cy="195814"/>
            </a:xfrm>
            <a:prstGeom prst="rect">
              <a:avLst/>
            </a:prstGeom>
            <a:noFill/>
          </p:spPr>
          <p:txBody>
            <a:bodyPr wrap="square" lIns="36000" tIns="36000" rIns="36000" bIns="36000" rtlCol="0">
              <a:spAutoFit/>
            </a:bodyPr>
            <a:lstStyle/>
            <a:p>
              <a:pPr marL="0" indent="0">
                <a:buNone/>
              </a:pPr>
              <a:r>
                <a:rPr lang="en-US" sz="800">
                  <a:solidFill>
                    <a:schemeClr val="bg1">
                      <a:lumMod val="85000"/>
                    </a:schemeClr>
                  </a:solidFill>
                </a:rPr>
                <a:t>40</a:t>
              </a:r>
            </a:p>
          </p:txBody>
        </p:sp>
        <p:sp>
          <p:nvSpPr>
            <p:cNvPr id="111" name="TextBox 110"/>
            <p:cNvSpPr txBox="1"/>
            <p:nvPr/>
          </p:nvSpPr>
          <p:spPr bwMode="gray">
            <a:xfrm>
              <a:off x="9545306" y="5020341"/>
              <a:ext cx="404225" cy="195814"/>
            </a:xfrm>
            <a:prstGeom prst="rect">
              <a:avLst/>
            </a:prstGeom>
            <a:noFill/>
          </p:spPr>
          <p:txBody>
            <a:bodyPr wrap="square" lIns="36000" tIns="36000" rIns="36000" bIns="36000" rtlCol="0">
              <a:spAutoFit/>
            </a:bodyPr>
            <a:lstStyle/>
            <a:p>
              <a:pPr marL="0" indent="0">
                <a:buNone/>
              </a:pPr>
              <a:r>
                <a:rPr lang="en-US" sz="800">
                  <a:solidFill>
                    <a:schemeClr val="bg1">
                      <a:lumMod val="85000"/>
                    </a:schemeClr>
                  </a:solidFill>
                </a:rPr>
                <a:t>30</a:t>
              </a:r>
            </a:p>
          </p:txBody>
        </p:sp>
        <p:sp>
          <p:nvSpPr>
            <p:cNvPr id="112" name="TextBox 111"/>
            <p:cNvSpPr txBox="1"/>
            <p:nvPr/>
          </p:nvSpPr>
          <p:spPr bwMode="gray">
            <a:xfrm>
              <a:off x="10216052" y="5057283"/>
              <a:ext cx="351629" cy="195814"/>
            </a:xfrm>
            <a:prstGeom prst="rect">
              <a:avLst/>
            </a:prstGeom>
            <a:noFill/>
          </p:spPr>
          <p:txBody>
            <a:bodyPr wrap="square" lIns="36000" tIns="36000" rIns="36000" bIns="36000" rtlCol="0">
              <a:spAutoFit/>
            </a:bodyPr>
            <a:lstStyle/>
            <a:p>
              <a:pPr marL="0" indent="0">
                <a:buNone/>
              </a:pPr>
              <a:r>
                <a:rPr lang="en-US" sz="800">
                  <a:solidFill>
                    <a:schemeClr val="bg1">
                      <a:lumMod val="85000"/>
                    </a:schemeClr>
                  </a:solidFill>
                </a:rPr>
                <a:t>20</a:t>
              </a:r>
            </a:p>
          </p:txBody>
        </p:sp>
        <p:sp>
          <p:nvSpPr>
            <p:cNvPr id="113" name="TextBox 112"/>
            <p:cNvSpPr txBox="1"/>
            <p:nvPr/>
          </p:nvSpPr>
          <p:spPr bwMode="gray">
            <a:xfrm>
              <a:off x="10779331" y="5043908"/>
              <a:ext cx="426685" cy="195814"/>
            </a:xfrm>
            <a:prstGeom prst="rect">
              <a:avLst/>
            </a:prstGeom>
            <a:noFill/>
          </p:spPr>
          <p:txBody>
            <a:bodyPr wrap="square" lIns="36000" tIns="36000" rIns="36000" bIns="36000" rtlCol="0">
              <a:spAutoFit/>
            </a:bodyPr>
            <a:lstStyle/>
            <a:p>
              <a:pPr marL="0" indent="0">
                <a:buNone/>
              </a:pPr>
              <a:r>
                <a:rPr lang="en-US" sz="800">
                  <a:solidFill>
                    <a:schemeClr val="bg1">
                      <a:lumMod val="85000"/>
                    </a:schemeClr>
                  </a:solidFill>
                </a:rPr>
                <a:t>10</a:t>
              </a:r>
            </a:p>
          </p:txBody>
        </p:sp>
        <p:sp>
          <p:nvSpPr>
            <p:cNvPr id="114" name="Rectangle 113"/>
            <p:cNvSpPr/>
            <p:nvPr/>
          </p:nvSpPr>
          <p:spPr bwMode="gray">
            <a:xfrm>
              <a:off x="8002206" y="4792034"/>
              <a:ext cx="936000" cy="272323"/>
            </a:xfrm>
            <a:prstGeom prst="rect">
              <a:avLst/>
            </a:prstGeom>
            <a:solidFill>
              <a:srgbClr val="DAE6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Severe</a:t>
              </a:r>
            </a:p>
          </p:txBody>
        </p:sp>
        <p:sp>
          <p:nvSpPr>
            <p:cNvPr id="118" name="Oval 117">
              <a:extLst>
                <a:ext uri="{FF2B5EF4-FFF2-40B4-BE49-F238E27FC236}">
                  <a16:creationId xmlns:a16="http://schemas.microsoft.com/office/drawing/2014/main" id="{D2DFA98E-AC2C-43C2-9ED3-C5B5D83BEB31}"/>
                </a:ext>
              </a:extLst>
            </p:cNvPr>
            <p:cNvSpPr/>
            <p:nvPr/>
          </p:nvSpPr>
          <p:spPr bwMode="gray">
            <a:xfrm>
              <a:off x="7932606" y="4792034"/>
              <a:ext cx="124231" cy="272323"/>
            </a:xfrm>
            <a:prstGeom prst="ellipse">
              <a:avLst/>
            </a:prstGeom>
            <a:solidFill>
              <a:srgbClr val="DAE6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800">
                <a:solidFill>
                  <a:srgbClr val="FFFFFF"/>
                </a:solidFill>
              </a:endParaRPr>
            </a:p>
          </p:txBody>
        </p:sp>
        <p:sp>
          <p:nvSpPr>
            <p:cNvPr id="117" name="Oval 116">
              <a:extLst>
                <a:ext uri="{FF2B5EF4-FFF2-40B4-BE49-F238E27FC236}">
                  <a16:creationId xmlns:a16="http://schemas.microsoft.com/office/drawing/2014/main" id="{30444FA9-4F62-4FFF-AB3F-5D331C1473CD}"/>
                </a:ext>
              </a:extLst>
            </p:cNvPr>
            <p:cNvSpPr/>
            <p:nvPr/>
          </p:nvSpPr>
          <p:spPr bwMode="gray">
            <a:xfrm>
              <a:off x="11539456" y="4792034"/>
              <a:ext cx="145702" cy="272323"/>
            </a:xfrm>
            <a:prstGeom prst="ellipse">
              <a:avLst/>
            </a:prstGeom>
            <a:solidFill>
              <a:srgbClr val="16222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800">
                <a:solidFill>
                  <a:srgbClr val="000000"/>
                </a:solidFill>
              </a:endParaRPr>
            </a:p>
          </p:txBody>
        </p:sp>
        <p:sp>
          <p:nvSpPr>
            <p:cNvPr id="119" name="TextBox 118">
              <a:extLst>
                <a:ext uri="{FF2B5EF4-FFF2-40B4-BE49-F238E27FC236}">
                  <a16:creationId xmlns:a16="http://schemas.microsoft.com/office/drawing/2014/main" id="{5DA4CB1A-83D8-4F4B-BE82-FAB67503207B}"/>
                </a:ext>
              </a:extLst>
            </p:cNvPr>
            <p:cNvSpPr txBox="1"/>
            <p:nvPr/>
          </p:nvSpPr>
          <p:spPr bwMode="gray">
            <a:xfrm>
              <a:off x="11526170" y="5058755"/>
              <a:ext cx="434030" cy="195814"/>
            </a:xfrm>
            <a:prstGeom prst="rect">
              <a:avLst/>
            </a:prstGeom>
            <a:noFill/>
          </p:spPr>
          <p:txBody>
            <a:bodyPr wrap="square" lIns="36000" tIns="36000" rIns="36000" bIns="36000" rtlCol="0">
              <a:spAutoFit/>
            </a:bodyPr>
            <a:lstStyle/>
            <a:p>
              <a:pPr marL="0" indent="0">
                <a:buNone/>
              </a:pPr>
              <a:r>
                <a:rPr lang="en-US" sz="800">
                  <a:solidFill>
                    <a:schemeClr val="bg1">
                      <a:lumMod val="85000"/>
                    </a:schemeClr>
                  </a:solidFill>
                </a:rPr>
                <a:t>0</a:t>
              </a:r>
            </a:p>
          </p:txBody>
        </p:sp>
      </p:grpSp>
      <p:grpSp>
        <p:nvGrpSpPr>
          <p:cNvPr id="7" name="Group 6">
            <a:extLst>
              <a:ext uri="{FF2B5EF4-FFF2-40B4-BE49-F238E27FC236}">
                <a16:creationId xmlns:a16="http://schemas.microsoft.com/office/drawing/2014/main" id="{29346972-9914-45FE-B29C-C45E1D91C249}"/>
              </a:ext>
            </a:extLst>
          </p:cNvPr>
          <p:cNvGrpSpPr/>
          <p:nvPr/>
        </p:nvGrpSpPr>
        <p:grpSpPr>
          <a:xfrm>
            <a:off x="8080940" y="2567014"/>
            <a:ext cx="3596504" cy="586664"/>
            <a:chOff x="8080940" y="2614639"/>
            <a:chExt cx="3596504" cy="586664"/>
          </a:xfrm>
        </p:grpSpPr>
        <p:sp>
          <p:nvSpPr>
            <p:cNvPr id="70" name="TextBox 69"/>
            <p:cNvSpPr txBox="1"/>
            <p:nvPr/>
          </p:nvSpPr>
          <p:spPr bwMode="gray">
            <a:xfrm>
              <a:off x="8080940" y="2810655"/>
              <a:ext cx="531964" cy="180425"/>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0</a:t>
              </a:r>
            </a:p>
          </p:txBody>
        </p:sp>
        <p:sp>
          <p:nvSpPr>
            <p:cNvPr id="71" name="TextBox 70"/>
            <p:cNvSpPr txBox="1"/>
            <p:nvPr/>
          </p:nvSpPr>
          <p:spPr bwMode="gray">
            <a:xfrm>
              <a:off x="8080940" y="3012966"/>
              <a:ext cx="531964" cy="180425"/>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0</a:t>
              </a:r>
            </a:p>
          </p:txBody>
        </p:sp>
        <p:grpSp>
          <p:nvGrpSpPr>
            <p:cNvPr id="53" name="Group 52"/>
            <p:cNvGrpSpPr/>
            <p:nvPr/>
          </p:nvGrpSpPr>
          <p:grpSpPr>
            <a:xfrm>
              <a:off x="8092404" y="2614639"/>
              <a:ext cx="3585040" cy="586664"/>
              <a:chOff x="7245191" y="4520188"/>
              <a:chExt cx="4359170" cy="1130215"/>
            </a:xfrm>
          </p:grpSpPr>
          <p:sp>
            <p:nvSpPr>
              <p:cNvPr id="60" name="TextBox 59"/>
              <p:cNvSpPr txBox="1"/>
              <p:nvPr/>
            </p:nvSpPr>
            <p:spPr bwMode="gray">
              <a:xfrm>
                <a:off x="11450821" y="4604957"/>
                <a:ext cx="146329" cy="303884"/>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E</a:t>
                </a:r>
              </a:p>
            </p:txBody>
          </p:sp>
          <p:sp>
            <p:nvSpPr>
              <p:cNvPr id="61" name="TextBox 60"/>
              <p:cNvSpPr txBox="1"/>
              <p:nvPr/>
            </p:nvSpPr>
            <p:spPr bwMode="gray">
              <a:xfrm>
                <a:off x="11458034" y="5023027"/>
                <a:ext cx="146327" cy="303884"/>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S</a:t>
                </a:r>
              </a:p>
            </p:txBody>
          </p:sp>
          <p:sp>
            <p:nvSpPr>
              <p:cNvPr id="62" name="TextBox 61"/>
              <p:cNvSpPr txBox="1"/>
              <p:nvPr/>
            </p:nvSpPr>
            <p:spPr bwMode="gray">
              <a:xfrm>
                <a:off x="11450821" y="5346519"/>
                <a:ext cx="146327" cy="303884"/>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G</a:t>
                </a:r>
              </a:p>
            </p:txBody>
          </p:sp>
          <p:sp>
            <p:nvSpPr>
              <p:cNvPr id="66" name="TextBox 65"/>
              <p:cNvSpPr txBox="1"/>
              <p:nvPr/>
            </p:nvSpPr>
            <p:spPr bwMode="gray">
              <a:xfrm>
                <a:off x="7245191" y="4520188"/>
                <a:ext cx="606713" cy="347591"/>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0</a:t>
                </a:r>
              </a:p>
            </p:txBody>
          </p:sp>
          <p:sp>
            <p:nvSpPr>
              <p:cNvPr id="67" name="TextBox 66"/>
              <p:cNvSpPr txBox="1"/>
              <p:nvPr/>
            </p:nvSpPr>
            <p:spPr bwMode="gray">
              <a:xfrm>
                <a:off x="11029370" y="4553411"/>
                <a:ext cx="295088" cy="347591"/>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100</a:t>
                </a:r>
              </a:p>
            </p:txBody>
          </p:sp>
          <p:sp>
            <p:nvSpPr>
              <p:cNvPr id="68" name="TextBox 67"/>
              <p:cNvSpPr txBox="1"/>
              <p:nvPr/>
            </p:nvSpPr>
            <p:spPr bwMode="gray">
              <a:xfrm>
                <a:off x="11039639" y="4878380"/>
                <a:ext cx="295088" cy="347591"/>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100</a:t>
                </a:r>
              </a:p>
            </p:txBody>
          </p:sp>
          <p:sp>
            <p:nvSpPr>
              <p:cNvPr id="69" name="TextBox 68"/>
              <p:cNvSpPr txBox="1"/>
              <p:nvPr/>
            </p:nvSpPr>
            <p:spPr bwMode="gray">
              <a:xfrm>
                <a:off x="11039639" y="5242266"/>
                <a:ext cx="295088" cy="347591"/>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100</a:t>
                </a:r>
              </a:p>
            </p:txBody>
          </p:sp>
        </p:grpSp>
        <p:cxnSp>
          <p:nvCxnSpPr>
            <p:cNvPr id="12" name="Straight Arrow Connector 11">
              <a:extLst>
                <a:ext uri="{FF2B5EF4-FFF2-40B4-BE49-F238E27FC236}">
                  <a16:creationId xmlns:a16="http://schemas.microsoft.com/office/drawing/2014/main" id="{EFC43A37-A202-4DD8-9D56-99205393B0ED}"/>
                </a:ext>
              </a:extLst>
            </p:cNvPr>
            <p:cNvCxnSpPr/>
            <p:nvPr/>
          </p:nvCxnSpPr>
          <p:spPr bwMode="gray">
            <a:xfrm rot="10800000" flipH="1">
              <a:off x="8172627" y="3148543"/>
              <a:ext cx="3300566" cy="0"/>
            </a:xfrm>
            <a:prstGeom prst="straightConnector1">
              <a:avLst/>
            </a:prstGeom>
            <a:ln w="9525" cap="flat">
              <a:solidFill>
                <a:srgbClr val="AB8933"/>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42F5D724-7EF7-4FEC-8194-D94261A82D7F}"/>
                </a:ext>
              </a:extLst>
            </p:cNvPr>
            <p:cNvCxnSpPr/>
            <p:nvPr/>
          </p:nvCxnSpPr>
          <p:spPr bwMode="gray">
            <a:xfrm rot="10800000" flipH="1">
              <a:off x="8172627" y="2943737"/>
              <a:ext cx="3300566" cy="0"/>
            </a:xfrm>
            <a:prstGeom prst="straightConnector1">
              <a:avLst/>
            </a:prstGeom>
            <a:ln w="9525" cap="flat">
              <a:solidFill>
                <a:srgbClr val="3A5364"/>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A93B137-FFC6-4972-A80A-2EB2AD41153C}"/>
                </a:ext>
              </a:extLst>
            </p:cNvPr>
            <p:cNvCxnSpPr/>
            <p:nvPr/>
          </p:nvCxnSpPr>
          <p:spPr bwMode="gray">
            <a:xfrm rot="10800000" flipH="1">
              <a:off x="8172627" y="2782502"/>
              <a:ext cx="3300566" cy="0"/>
            </a:xfrm>
            <a:prstGeom prst="straightConnector1">
              <a:avLst/>
            </a:prstGeom>
            <a:ln w="9525" cap="flat">
              <a:solidFill>
                <a:srgbClr val="640A40"/>
              </a:solidFill>
              <a:miter lim="800000"/>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33FC72D3-CA9A-484B-8C56-AF522626F1FD}"/>
              </a:ext>
            </a:extLst>
          </p:cNvPr>
          <p:cNvGrpSpPr/>
          <p:nvPr/>
        </p:nvGrpSpPr>
        <p:grpSpPr>
          <a:xfrm>
            <a:off x="8113376" y="1975392"/>
            <a:ext cx="3610503" cy="403200"/>
            <a:chOff x="7954977" y="2283042"/>
            <a:chExt cx="3724902" cy="266517"/>
          </a:xfrm>
        </p:grpSpPr>
        <p:sp>
          <p:nvSpPr>
            <p:cNvPr id="39" name="Rectangle 38"/>
            <p:cNvSpPr/>
            <p:nvPr/>
          </p:nvSpPr>
          <p:spPr bwMode="gray">
            <a:xfrm>
              <a:off x="8548886" y="2283042"/>
              <a:ext cx="309343" cy="265784"/>
            </a:xfrm>
            <a:prstGeom prst="rect">
              <a:avLst/>
            </a:prstGeom>
            <a:solidFill>
              <a:srgbClr val="BEBE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E</a:t>
              </a:r>
            </a:p>
          </p:txBody>
        </p:sp>
        <p:sp>
          <p:nvSpPr>
            <p:cNvPr id="40" name="Rectangle 39"/>
            <p:cNvSpPr/>
            <p:nvPr/>
          </p:nvSpPr>
          <p:spPr bwMode="gray">
            <a:xfrm>
              <a:off x="8872729" y="2283042"/>
              <a:ext cx="484459" cy="265784"/>
            </a:xfrm>
            <a:prstGeom prst="rect">
              <a:avLst/>
            </a:prstGeom>
            <a:solidFill>
              <a:srgbClr val="DAE6E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D</a:t>
              </a:r>
            </a:p>
          </p:txBody>
        </p:sp>
        <p:sp>
          <p:nvSpPr>
            <p:cNvPr id="41" name="Rectangle 40"/>
            <p:cNvSpPr/>
            <p:nvPr/>
          </p:nvSpPr>
          <p:spPr bwMode="gray">
            <a:xfrm>
              <a:off x="9694737" y="2283042"/>
              <a:ext cx="551565" cy="265784"/>
            </a:xfrm>
            <a:prstGeom prst="rect">
              <a:avLst/>
            </a:prstGeom>
            <a:solidFill>
              <a:srgbClr val="8FB5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rgbClr val="FFFFFF"/>
                  </a:solidFill>
                </a:rPr>
                <a:t>B-</a:t>
              </a:r>
            </a:p>
          </p:txBody>
        </p:sp>
        <p:sp>
          <p:nvSpPr>
            <p:cNvPr id="42" name="Rectangle 41"/>
            <p:cNvSpPr/>
            <p:nvPr/>
          </p:nvSpPr>
          <p:spPr bwMode="gray">
            <a:xfrm>
              <a:off x="10663412" y="2283042"/>
              <a:ext cx="432000" cy="265784"/>
            </a:xfrm>
            <a:prstGeom prst="rect">
              <a:avLst/>
            </a:prstGeom>
            <a:solidFill>
              <a:srgbClr val="104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bg1"/>
                  </a:solidFill>
                </a:rPr>
                <a:t>A-</a:t>
              </a:r>
            </a:p>
          </p:txBody>
        </p:sp>
        <p:grpSp>
          <p:nvGrpSpPr>
            <p:cNvPr id="46" name="Group 45"/>
            <p:cNvGrpSpPr/>
            <p:nvPr/>
          </p:nvGrpSpPr>
          <p:grpSpPr>
            <a:xfrm>
              <a:off x="7954977" y="2283042"/>
              <a:ext cx="601339" cy="265784"/>
              <a:chOff x="4702028" y="1631603"/>
              <a:chExt cx="1256088" cy="271305"/>
            </a:xfrm>
            <a:solidFill>
              <a:srgbClr val="16222C"/>
            </a:solidFill>
          </p:grpSpPr>
          <p:sp>
            <p:nvSpPr>
              <p:cNvPr id="51" name="Rectangle 50"/>
              <p:cNvSpPr/>
              <p:nvPr/>
            </p:nvSpPr>
            <p:spPr bwMode="gray">
              <a:xfrm>
                <a:off x="4826527" y="1631603"/>
                <a:ext cx="1131589" cy="271305"/>
              </a:xfrm>
              <a:prstGeom prst="rect">
                <a:avLst/>
              </a:prstGeom>
              <a:solidFill>
                <a:srgbClr val="DCE5EA"/>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F</a:t>
                </a:r>
              </a:p>
            </p:txBody>
          </p:sp>
          <p:sp>
            <p:nvSpPr>
              <p:cNvPr id="52" name="Oval 51"/>
              <p:cNvSpPr/>
              <p:nvPr/>
            </p:nvSpPr>
            <p:spPr bwMode="gray">
              <a:xfrm>
                <a:off x="4702028" y="1634280"/>
                <a:ext cx="276445" cy="267610"/>
              </a:xfrm>
              <a:prstGeom prst="ellipse">
                <a:avLst/>
              </a:prstGeom>
              <a:solidFill>
                <a:srgbClr val="DCE5EA"/>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grpSp>
        <p:grpSp>
          <p:nvGrpSpPr>
            <p:cNvPr id="47" name="Group 46"/>
            <p:cNvGrpSpPr/>
            <p:nvPr/>
          </p:nvGrpSpPr>
          <p:grpSpPr>
            <a:xfrm>
              <a:off x="11096463" y="2283042"/>
              <a:ext cx="583416" cy="266517"/>
              <a:chOff x="10606312" y="1634280"/>
              <a:chExt cx="1283771" cy="279627"/>
            </a:xfrm>
            <a:solidFill>
              <a:srgbClr val="DCE2D6"/>
            </a:solidFill>
          </p:grpSpPr>
          <p:sp>
            <p:nvSpPr>
              <p:cNvPr id="49" name="Rectangle 48"/>
              <p:cNvSpPr/>
              <p:nvPr/>
            </p:nvSpPr>
            <p:spPr bwMode="gray">
              <a:xfrm>
                <a:off x="10606312" y="1634280"/>
                <a:ext cx="1161285" cy="279627"/>
              </a:xfrm>
              <a:prstGeom prst="rect">
                <a:avLst/>
              </a:prstGeom>
              <a:solidFill>
                <a:srgbClr val="16222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bg1"/>
                    </a:solidFill>
                  </a:rPr>
                  <a:t>A</a:t>
                </a:r>
              </a:p>
            </p:txBody>
          </p:sp>
          <p:sp>
            <p:nvSpPr>
              <p:cNvPr id="50" name="Oval 49"/>
              <p:cNvSpPr/>
              <p:nvPr/>
            </p:nvSpPr>
            <p:spPr bwMode="gray">
              <a:xfrm>
                <a:off x="11613639" y="1634280"/>
                <a:ext cx="276444" cy="267610"/>
              </a:xfrm>
              <a:prstGeom prst="ellipse">
                <a:avLst/>
              </a:prstGeom>
              <a:solidFill>
                <a:srgbClr val="16222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grpSp>
        <p:sp>
          <p:nvSpPr>
            <p:cNvPr id="48" name="Rectangle 47"/>
            <p:cNvSpPr/>
            <p:nvPr/>
          </p:nvSpPr>
          <p:spPr bwMode="gray">
            <a:xfrm>
              <a:off x="10220014" y="2283042"/>
              <a:ext cx="444905" cy="265784"/>
            </a:xfrm>
            <a:prstGeom prst="rect">
              <a:avLst/>
            </a:prstGeom>
            <a:solidFill>
              <a:srgbClr val="8FB5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rgbClr val="000000"/>
                  </a:solidFill>
                </a:rPr>
                <a:t>B</a:t>
              </a:r>
            </a:p>
          </p:txBody>
        </p:sp>
        <p:sp>
          <p:nvSpPr>
            <p:cNvPr id="134" name="Rectangle 133">
              <a:extLst>
                <a:ext uri="{FF2B5EF4-FFF2-40B4-BE49-F238E27FC236}">
                  <a16:creationId xmlns:a16="http://schemas.microsoft.com/office/drawing/2014/main" id="{CBC22B3A-6DF9-4ED9-ACC6-C0AB27807B76}"/>
                </a:ext>
              </a:extLst>
            </p:cNvPr>
            <p:cNvSpPr/>
            <p:nvPr/>
          </p:nvSpPr>
          <p:spPr bwMode="gray">
            <a:xfrm>
              <a:off x="9296107" y="2283042"/>
              <a:ext cx="474912" cy="265784"/>
            </a:xfrm>
            <a:prstGeom prst="rect">
              <a:avLst/>
            </a:prstGeom>
            <a:solidFill>
              <a:srgbClr val="B5CDC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C</a:t>
              </a:r>
            </a:p>
          </p:txBody>
        </p:sp>
      </p:grpSp>
      <p:grpSp>
        <p:nvGrpSpPr>
          <p:cNvPr id="24" name="Group 23">
            <a:extLst>
              <a:ext uri="{FF2B5EF4-FFF2-40B4-BE49-F238E27FC236}">
                <a16:creationId xmlns:a16="http://schemas.microsoft.com/office/drawing/2014/main" id="{A7CCE80F-AE49-4841-9FC8-92ADBC939A69}"/>
              </a:ext>
            </a:extLst>
          </p:cNvPr>
          <p:cNvGrpSpPr/>
          <p:nvPr/>
        </p:nvGrpSpPr>
        <p:grpSpPr>
          <a:xfrm>
            <a:off x="8096655" y="5711751"/>
            <a:ext cx="3614851" cy="345177"/>
            <a:chOff x="7988078" y="5614667"/>
            <a:chExt cx="3781851" cy="270429"/>
          </a:xfrm>
        </p:grpSpPr>
        <p:grpSp>
          <p:nvGrpSpPr>
            <p:cNvPr id="23" name="Group 22">
              <a:extLst>
                <a:ext uri="{FF2B5EF4-FFF2-40B4-BE49-F238E27FC236}">
                  <a16:creationId xmlns:a16="http://schemas.microsoft.com/office/drawing/2014/main" id="{C57A5D51-C7E5-44E7-9243-E58276C1BCDA}"/>
                </a:ext>
              </a:extLst>
            </p:cNvPr>
            <p:cNvGrpSpPr/>
            <p:nvPr/>
          </p:nvGrpSpPr>
          <p:grpSpPr>
            <a:xfrm>
              <a:off x="7988078" y="5614667"/>
              <a:ext cx="3781851" cy="268846"/>
              <a:chOff x="7988078" y="5614667"/>
              <a:chExt cx="3781851" cy="268846"/>
            </a:xfrm>
          </p:grpSpPr>
          <p:sp>
            <p:nvSpPr>
              <p:cNvPr id="121" name="Rectangle 120">
                <a:extLst>
                  <a:ext uri="{FF2B5EF4-FFF2-40B4-BE49-F238E27FC236}">
                    <a16:creationId xmlns:a16="http://schemas.microsoft.com/office/drawing/2014/main" id="{A892AB38-588E-43A5-9250-361AC1718E43}"/>
                  </a:ext>
                </a:extLst>
              </p:cNvPr>
              <p:cNvSpPr/>
              <p:nvPr/>
            </p:nvSpPr>
            <p:spPr bwMode="gray">
              <a:xfrm>
                <a:off x="8696836" y="5614667"/>
                <a:ext cx="648000" cy="267218"/>
              </a:xfrm>
              <a:prstGeom prst="rect">
                <a:avLst/>
              </a:prstGeom>
              <a:solidFill>
                <a:srgbClr val="B5CDC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rgbClr val="000000"/>
                    </a:solidFill>
                  </a:rPr>
                  <a:t>Rating unknown</a:t>
                </a:r>
              </a:p>
            </p:txBody>
          </p:sp>
          <p:sp>
            <p:nvSpPr>
              <p:cNvPr id="123" name="Rectangle 122">
                <a:extLst>
                  <a:ext uri="{FF2B5EF4-FFF2-40B4-BE49-F238E27FC236}">
                    <a16:creationId xmlns:a16="http://schemas.microsoft.com/office/drawing/2014/main" id="{18921A5F-4971-4C3B-93C1-AEA993B4A39A}"/>
                  </a:ext>
                </a:extLst>
              </p:cNvPr>
              <p:cNvSpPr/>
              <p:nvPr/>
            </p:nvSpPr>
            <p:spPr bwMode="gray">
              <a:xfrm>
                <a:off x="9356188" y="5616295"/>
                <a:ext cx="540000" cy="267218"/>
              </a:xfrm>
              <a:prstGeom prst="rect">
                <a:avLst/>
              </a:prstGeom>
              <a:solidFill>
                <a:srgbClr val="B5CDC3"/>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50">
                    <a:solidFill>
                      <a:srgbClr val="000000"/>
                    </a:solidFill>
                  </a:rPr>
                  <a:t>Bronze</a:t>
                </a:r>
              </a:p>
            </p:txBody>
          </p:sp>
          <p:sp>
            <p:nvSpPr>
              <p:cNvPr id="130" name="Rectangle 129">
                <a:extLst>
                  <a:ext uri="{FF2B5EF4-FFF2-40B4-BE49-F238E27FC236}">
                    <a16:creationId xmlns:a16="http://schemas.microsoft.com/office/drawing/2014/main" id="{9BDDDD62-4572-435B-B919-F717AFB2B6A8}"/>
                  </a:ext>
                </a:extLst>
              </p:cNvPr>
              <p:cNvSpPr/>
              <p:nvPr/>
            </p:nvSpPr>
            <p:spPr bwMode="gray">
              <a:xfrm>
                <a:off x="8035636" y="5616295"/>
                <a:ext cx="648000" cy="267218"/>
              </a:xfrm>
              <a:prstGeom prst="rect">
                <a:avLst/>
              </a:prstGeom>
              <a:solidFill>
                <a:srgbClr val="BEBE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rgbClr val="000000"/>
                    </a:solidFill>
                  </a:rPr>
                  <a:t>No rating</a:t>
                </a:r>
              </a:p>
            </p:txBody>
          </p:sp>
          <p:sp>
            <p:nvSpPr>
              <p:cNvPr id="131" name="Oval 130">
                <a:extLst>
                  <a:ext uri="{FF2B5EF4-FFF2-40B4-BE49-F238E27FC236}">
                    <a16:creationId xmlns:a16="http://schemas.microsoft.com/office/drawing/2014/main" id="{C5F464F0-2B44-470A-AA1C-EF2B21102859}"/>
                  </a:ext>
                </a:extLst>
              </p:cNvPr>
              <p:cNvSpPr/>
              <p:nvPr/>
            </p:nvSpPr>
            <p:spPr bwMode="gray">
              <a:xfrm>
                <a:off x="7988078" y="5616295"/>
                <a:ext cx="81944" cy="267218"/>
              </a:xfrm>
              <a:prstGeom prst="ellipse">
                <a:avLst/>
              </a:prstGeom>
              <a:solidFill>
                <a:srgbClr val="BEBEB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800">
                  <a:solidFill>
                    <a:srgbClr val="FFFFFF"/>
                  </a:solidFill>
                </a:endParaRPr>
              </a:p>
            </p:txBody>
          </p:sp>
          <p:sp>
            <p:nvSpPr>
              <p:cNvPr id="129" name="Oval 128">
                <a:extLst>
                  <a:ext uri="{FF2B5EF4-FFF2-40B4-BE49-F238E27FC236}">
                    <a16:creationId xmlns:a16="http://schemas.microsoft.com/office/drawing/2014/main" id="{3EE61BC6-34BD-4F97-9A2D-FA517AD26560}"/>
                  </a:ext>
                </a:extLst>
              </p:cNvPr>
              <p:cNvSpPr/>
              <p:nvPr/>
            </p:nvSpPr>
            <p:spPr bwMode="gray">
              <a:xfrm>
                <a:off x="11652912" y="5616295"/>
                <a:ext cx="117017" cy="267218"/>
              </a:xfrm>
              <a:prstGeom prst="ellipse">
                <a:avLst/>
              </a:prstGeom>
              <a:solidFill>
                <a:srgbClr val="16222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800">
                  <a:solidFill>
                    <a:srgbClr val="000000"/>
                  </a:solidFill>
                </a:endParaRPr>
              </a:p>
            </p:txBody>
          </p:sp>
          <p:sp>
            <p:nvSpPr>
              <p:cNvPr id="127" name="Rectangle 126">
                <a:extLst>
                  <a:ext uri="{FF2B5EF4-FFF2-40B4-BE49-F238E27FC236}">
                    <a16:creationId xmlns:a16="http://schemas.microsoft.com/office/drawing/2014/main" id="{DE833D74-1D4C-4D9F-B736-4D6A0A4FC8A2}"/>
                  </a:ext>
                </a:extLst>
              </p:cNvPr>
              <p:cNvSpPr/>
              <p:nvPr/>
            </p:nvSpPr>
            <p:spPr bwMode="gray">
              <a:xfrm>
                <a:off x="9891143" y="5616295"/>
                <a:ext cx="576000" cy="267218"/>
              </a:xfrm>
              <a:prstGeom prst="rect">
                <a:avLst/>
              </a:prstGeom>
              <a:solidFill>
                <a:srgbClr val="8FB5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chemeClr val="tx1"/>
                    </a:solidFill>
                  </a:rPr>
                  <a:t>Silver</a:t>
                </a:r>
              </a:p>
            </p:txBody>
          </p:sp>
        </p:grpSp>
        <p:sp>
          <p:nvSpPr>
            <p:cNvPr id="135" name="Rectangle 134">
              <a:extLst>
                <a:ext uri="{FF2B5EF4-FFF2-40B4-BE49-F238E27FC236}">
                  <a16:creationId xmlns:a16="http://schemas.microsoft.com/office/drawing/2014/main" id="{C037971B-0F9C-4964-958C-8481493F5D51}"/>
                </a:ext>
              </a:extLst>
            </p:cNvPr>
            <p:cNvSpPr/>
            <p:nvPr/>
          </p:nvSpPr>
          <p:spPr bwMode="gray">
            <a:xfrm>
              <a:off x="10462326" y="5614667"/>
              <a:ext cx="624789" cy="268846"/>
            </a:xfrm>
            <a:prstGeom prst="rect">
              <a:avLst/>
            </a:prstGeom>
            <a:solidFill>
              <a:srgbClr val="104C3E"/>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900">
                  <a:solidFill>
                    <a:srgbClr val="FFFFFF"/>
                  </a:solidFill>
                </a:rPr>
                <a:t>Gold</a:t>
              </a:r>
            </a:p>
          </p:txBody>
        </p:sp>
        <p:sp>
          <p:nvSpPr>
            <p:cNvPr id="136" name="Rectangle 135">
              <a:extLst>
                <a:ext uri="{FF2B5EF4-FFF2-40B4-BE49-F238E27FC236}">
                  <a16:creationId xmlns:a16="http://schemas.microsoft.com/office/drawing/2014/main" id="{6CE73AE3-50F3-4984-A674-D5C65EAAD900}"/>
                </a:ext>
              </a:extLst>
            </p:cNvPr>
            <p:cNvSpPr/>
            <p:nvPr/>
          </p:nvSpPr>
          <p:spPr bwMode="gray">
            <a:xfrm>
              <a:off x="11027420" y="5616250"/>
              <a:ext cx="684000" cy="268846"/>
            </a:xfrm>
            <a:prstGeom prst="rect">
              <a:avLst/>
            </a:prstGeom>
            <a:solidFill>
              <a:srgbClr val="16222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a:solidFill>
                    <a:srgbClr val="FFFFFF"/>
                  </a:solidFill>
                </a:rPr>
                <a:t>Platinum</a:t>
              </a:r>
            </a:p>
          </p:txBody>
        </p:sp>
      </p:grpSp>
      <p:grpSp>
        <p:nvGrpSpPr>
          <p:cNvPr id="17" name="Group 16">
            <a:extLst>
              <a:ext uri="{FF2B5EF4-FFF2-40B4-BE49-F238E27FC236}">
                <a16:creationId xmlns:a16="http://schemas.microsoft.com/office/drawing/2014/main" id="{1D05BA96-564D-4DD4-840E-D66A5800D315}"/>
              </a:ext>
            </a:extLst>
          </p:cNvPr>
          <p:cNvGrpSpPr/>
          <p:nvPr/>
        </p:nvGrpSpPr>
        <p:grpSpPr>
          <a:xfrm>
            <a:off x="8041065" y="1690774"/>
            <a:ext cx="3723040" cy="248501"/>
            <a:chOff x="7880831" y="1787270"/>
            <a:chExt cx="3723040" cy="248501"/>
          </a:xfrm>
        </p:grpSpPr>
        <p:cxnSp>
          <p:nvCxnSpPr>
            <p:cNvPr id="38" name="Straight Arrow Connector 37"/>
            <p:cNvCxnSpPr>
              <a:cxnSpLocks/>
            </p:cNvCxnSpPr>
            <p:nvPr/>
          </p:nvCxnSpPr>
          <p:spPr bwMode="gray">
            <a:xfrm>
              <a:off x="7977660" y="2009409"/>
              <a:ext cx="3600000" cy="0"/>
            </a:xfrm>
            <a:prstGeom prst="straightConnector1">
              <a:avLst/>
            </a:prstGeom>
            <a:ln w="9525" cap="flat" cmpd="sng" algn="ctr">
              <a:solidFill>
                <a:srgbClr val="858585"/>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gray">
            <a:xfrm>
              <a:off x="7880831" y="1790016"/>
              <a:ext cx="1031035" cy="2457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r">
                <a:buNone/>
              </a:pPr>
              <a:r>
                <a:rPr lang="en-GB" sz="1100" b="1">
                  <a:solidFill>
                    <a:srgbClr val="7891AA"/>
                  </a:solidFill>
                </a:rPr>
                <a:t>Lowest score</a:t>
              </a:r>
            </a:p>
          </p:txBody>
        </p:sp>
        <p:sp>
          <p:nvSpPr>
            <p:cNvPr id="142" name="Rectangle 141">
              <a:extLst>
                <a:ext uri="{FF2B5EF4-FFF2-40B4-BE49-F238E27FC236}">
                  <a16:creationId xmlns:a16="http://schemas.microsoft.com/office/drawing/2014/main" id="{8A851291-17A1-4F6F-9E4D-6D5D3DC69553}"/>
                </a:ext>
              </a:extLst>
            </p:cNvPr>
            <p:cNvSpPr/>
            <p:nvPr/>
          </p:nvSpPr>
          <p:spPr bwMode="gray">
            <a:xfrm>
              <a:off x="10572836" y="1787270"/>
              <a:ext cx="1031035" cy="2457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GB" sz="1100" b="1">
                  <a:solidFill>
                    <a:srgbClr val="2D475A"/>
                  </a:solidFill>
                </a:rPr>
                <a:t>Highest score</a:t>
              </a:r>
            </a:p>
          </p:txBody>
        </p:sp>
      </p:grpSp>
      <p:sp>
        <p:nvSpPr>
          <p:cNvPr id="30" name="btfpNotesBox939870">
            <a:extLst>
              <a:ext uri="{FF2B5EF4-FFF2-40B4-BE49-F238E27FC236}">
                <a16:creationId xmlns:a16="http://schemas.microsoft.com/office/drawing/2014/main" id="{0109BDAC-5BCF-44CA-B60C-81E3E9B61897}"/>
              </a:ext>
            </a:extLst>
          </p:cNvPr>
          <p:cNvSpPr txBox="1"/>
          <p:nvPr>
            <p:custDataLst>
              <p:tags r:id="rId6"/>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For Bloomberg, robustness assessment is high however it might not be a preferred default choice for benchmarking/ teams because: (a) It republish data from other sources such as MSCI, Sustainalytics etc., hence not necessarily new data in case Bain access any of the sources leveraged by Bloomberg, (b) Data cannot be redistributed - internal use would not be plausible given contract rules</a:t>
            </a:r>
          </a:p>
        </p:txBody>
      </p:sp>
      <p:pic>
        <p:nvPicPr>
          <p:cNvPr id="120" name="Picture 119">
            <a:extLst>
              <a:ext uri="{FF2B5EF4-FFF2-40B4-BE49-F238E27FC236}">
                <a16:creationId xmlns:a16="http://schemas.microsoft.com/office/drawing/2014/main" id="{A6023610-AB02-4A45-B716-39E0EB42EE54}"/>
              </a:ext>
            </a:extLst>
          </p:cNvPr>
          <p:cNvPicPr>
            <a:picLocks noChangeAspect="1"/>
          </p:cNvPicPr>
          <p:nvPr/>
        </p:nvPicPr>
        <p:blipFill>
          <a:blip r:embed="rId15"/>
          <a:stretch>
            <a:fillRect/>
          </a:stretch>
        </p:blipFill>
        <p:spPr>
          <a:xfrm>
            <a:off x="846692" y="2796111"/>
            <a:ext cx="881889" cy="178443"/>
          </a:xfrm>
          <a:prstGeom prst="rect">
            <a:avLst/>
          </a:prstGeom>
        </p:spPr>
      </p:pic>
      <p:grpSp>
        <p:nvGrpSpPr>
          <p:cNvPr id="139" name="btfpRunningAgenda1Level948107">
            <a:extLst>
              <a:ext uri="{FF2B5EF4-FFF2-40B4-BE49-F238E27FC236}">
                <a16:creationId xmlns:a16="http://schemas.microsoft.com/office/drawing/2014/main" id="{C23348D6-3CA9-4A72-8EDC-1CDA305569D3}"/>
              </a:ext>
            </a:extLst>
          </p:cNvPr>
          <p:cNvGrpSpPr/>
          <p:nvPr>
            <p:custDataLst>
              <p:tags r:id="rId7"/>
            </p:custDataLst>
          </p:nvPr>
        </p:nvGrpSpPr>
        <p:grpSpPr>
          <a:xfrm>
            <a:off x="0" y="944429"/>
            <a:ext cx="4409185" cy="257442"/>
            <a:chOff x="0" y="876300"/>
            <a:chExt cx="4409185" cy="257442"/>
          </a:xfrm>
          <a:solidFill>
            <a:schemeClr val="accent4"/>
          </a:solidFill>
        </p:grpSpPr>
        <p:sp>
          <p:nvSpPr>
            <p:cNvPr id="140" name="btfpRunningAgenda1LevelBarLeft948107">
              <a:extLst>
                <a:ext uri="{FF2B5EF4-FFF2-40B4-BE49-F238E27FC236}">
                  <a16:creationId xmlns:a16="http://schemas.microsoft.com/office/drawing/2014/main" id="{B3A17E92-F24E-4982-834D-0A5AF18FE48B}"/>
                </a:ext>
              </a:extLst>
            </p:cNvPr>
            <p:cNvSpPr/>
            <p:nvPr/>
          </p:nvSpPr>
          <p:spPr bwMode="gray">
            <a:xfrm>
              <a:off x="1" y="876300"/>
              <a:ext cx="4409184"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71403 w 1271403"/>
                <a:gd name="connsiteY0" fmla="*/ 0 h 257442"/>
                <a:gd name="connsiteX1" fmla="*/ 1048365 w 1271403"/>
                <a:gd name="connsiteY1" fmla="*/ 257442 h 257442"/>
                <a:gd name="connsiteX2" fmla="*/ 0 w 1271403"/>
                <a:gd name="connsiteY2" fmla="*/ 257442 h 257442"/>
                <a:gd name="connsiteX3" fmla="*/ 1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1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3 w 1271403"/>
                <a:gd name="connsiteY0" fmla="*/ 0 h 257442"/>
                <a:gd name="connsiteX1" fmla="*/ 1216682 w 1271403"/>
                <a:gd name="connsiteY1" fmla="*/ 257442 h 257442"/>
                <a:gd name="connsiteX2" fmla="*/ 1 w 1271403"/>
                <a:gd name="connsiteY2" fmla="*/ 257442 h 257442"/>
                <a:gd name="connsiteX3" fmla="*/ 0 w 1271403"/>
                <a:gd name="connsiteY3" fmla="*/ 0 h 257442"/>
                <a:gd name="connsiteX0" fmla="*/ 1439718 w 1439718"/>
                <a:gd name="connsiteY0" fmla="*/ 0 h 257442"/>
                <a:gd name="connsiteX1" fmla="*/ 1216682 w 1439718"/>
                <a:gd name="connsiteY1" fmla="*/ 257442 h 257442"/>
                <a:gd name="connsiteX2" fmla="*/ 1 w 1439718"/>
                <a:gd name="connsiteY2" fmla="*/ 257442 h 257442"/>
                <a:gd name="connsiteX3" fmla="*/ 0 w 1439718"/>
                <a:gd name="connsiteY3" fmla="*/ 0 h 257442"/>
                <a:gd name="connsiteX0" fmla="*/ 1439718 w 1439718"/>
                <a:gd name="connsiteY0" fmla="*/ 0 h 257442"/>
                <a:gd name="connsiteX1" fmla="*/ 1384996 w 1439718"/>
                <a:gd name="connsiteY1" fmla="*/ 257442 h 257442"/>
                <a:gd name="connsiteX2" fmla="*/ 1 w 1439718"/>
                <a:gd name="connsiteY2" fmla="*/ 257442 h 257442"/>
                <a:gd name="connsiteX3" fmla="*/ 0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690234 w 1690234"/>
                <a:gd name="connsiteY0" fmla="*/ 0 h 257442"/>
                <a:gd name="connsiteX1" fmla="*/ 1384996 w 1690234"/>
                <a:gd name="connsiteY1" fmla="*/ 257442 h 257442"/>
                <a:gd name="connsiteX2" fmla="*/ 0 w 1690234"/>
                <a:gd name="connsiteY2" fmla="*/ 257442 h 257442"/>
                <a:gd name="connsiteX3" fmla="*/ 0 w 1690234"/>
                <a:gd name="connsiteY3" fmla="*/ 0 h 257442"/>
                <a:gd name="connsiteX0" fmla="*/ 1690234 w 1690234"/>
                <a:gd name="connsiteY0" fmla="*/ 0 h 257442"/>
                <a:gd name="connsiteX1" fmla="*/ 1635513 w 1690234"/>
                <a:gd name="connsiteY1" fmla="*/ 257442 h 257442"/>
                <a:gd name="connsiteX2" fmla="*/ 0 w 1690234"/>
                <a:gd name="connsiteY2" fmla="*/ 257442 h 257442"/>
                <a:gd name="connsiteX3" fmla="*/ 0 w 1690234"/>
                <a:gd name="connsiteY3" fmla="*/ 0 h 257442"/>
                <a:gd name="connsiteX0" fmla="*/ 1690234 w 1690234"/>
                <a:gd name="connsiteY0" fmla="*/ 0 h 257442"/>
                <a:gd name="connsiteX1" fmla="*/ 1635513 w 1690234"/>
                <a:gd name="connsiteY1" fmla="*/ 257442 h 257442"/>
                <a:gd name="connsiteX2" fmla="*/ 0 w 1690234"/>
                <a:gd name="connsiteY2" fmla="*/ 257442 h 257442"/>
                <a:gd name="connsiteX3" fmla="*/ 0 w 1690234"/>
                <a:gd name="connsiteY3" fmla="*/ 0 h 257442"/>
                <a:gd name="connsiteX0" fmla="*/ 1690234 w 1690234"/>
                <a:gd name="connsiteY0" fmla="*/ 0 h 257442"/>
                <a:gd name="connsiteX1" fmla="*/ 1635513 w 1690234"/>
                <a:gd name="connsiteY1" fmla="*/ 257442 h 257442"/>
                <a:gd name="connsiteX2" fmla="*/ 0 w 1690234"/>
                <a:gd name="connsiteY2" fmla="*/ 257442 h 257442"/>
                <a:gd name="connsiteX3" fmla="*/ 0 w 1690234"/>
                <a:gd name="connsiteY3" fmla="*/ 0 h 257442"/>
                <a:gd name="connsiteX0" fmla="*/ 1892213 w 1892213"/>
                <a:gd name="connsiteY0" fmla="*/ 0 h 257442"/>
                <a:gd name="connsiteX1" fmla="*/ 1635513 w 1892213"/>
                <a:gd name="connsiteY1" fmla="*/ 257442 h 257442"/>
                <a:gd name="connsiteX2" fmla="*/ 0 w 1892213"/>
                <a:gd name="connsiteY2" fmla="*/ 257442 h 257442"/>
                <a:gd name="connsiteX3" fmla="*/ 0 w 1892213"/>
                <a:gd name="connsiteY3" fmla="*/ 0 h 257442"/>
                <a:gd name="connsiteX0" fmla="*/ 1892213 w 1892213"/>
                <a:gd name="connsiteY0" fmla="*/ 0 h 257442"/>
                <a:gd name="connsiteX1" fmla="*/ 1837492 w 1892213"/>
                <a:gd name="connsiteY1" fmla="*/ 257442 h 257442"/>
                <a:gd name="connsiteX2" fmla="*/ 0 w 1892213"/>
                <a:gd name="connsiteY2" fmla="*/ 257442 h 257442"/>
                <a:gd name="connsiteX3" fmla="*/ 0 w 1892213"/>
                <a:gd name="connsiteY3" fmla="*/ 0 h 257442"/>
                <a:gd name="connsiteX0" fmla="*/ 1892213 w 1892213"/>
                <a:gd name="connsiteY0" fmla="*/ 0 h 257442"/>
                <a:gd name="connsiteX1" fmla="*/ 1837492 w 1892213"/>
                <a:gd name="connsiteY1" fmla="*/ 257442 h 257442"/>
                <a:gd name="connsiteX2" fmla="*/ 0 w 1892213"/>
                <a:gd name="connsiteY2" fmla="*/ 257442 h 257442"/>
                <a:gd name="connsiteX3" fmla="*/ 0 w 1892213"/>
                <a:gd name="connsiteY3" fmla="*/ 0 h 257442"/>
                <a:gd name="connsiteX0" fmla="*/ 1892213 w 1892213"/>
                <a:gd name="connsiteY0" fmla="*/ 0 h 257442"/>
                <a:gd name="connsiteX1" fmla="*/ 1837492 w 1892213"/>
                <a:gd name="connsiteY1" fmla="*/ 257442 h 257442"/>
                <a:gd name="connsiteX2" fmla="*/ 0 w 1892213"/>
                <a:gd name="connsiteY2" fmla="*/ 257442 h 257442"/>
                <a:gd name="connsiteX3" fmla="*/ 0 w 1892213"/>
                <a:gd name="connsiteY3" fmla="*/ 0 h 257442"/>
                <a:gd name="connsiteX0" fmla="*/ 2052513 w 2052513"/>
                <a:gd name="connsiteY0" fmla="*/ 0 h 257442"/>
                <a:gd name="connsiteX1" fmla="*/ 1837492 w 2052513"/>
                <a:gd name="connsiteY1" fmla="*/ 257442 h 257442"/>
                <a:gd name="connsiteX2" fmla="*/ 0 w 2052513"/>
                <a:gd name="connsiteY2" fmla="*/ 257442 h 257442"/>
                <a:gd name="connsiteX3" fmla="*/ 0 w 2052513"/>
                <a:gd name="connsiteY3" fmla="*/ 0 h 257442"/>
                <a:gd name="connsiteX0" fmla="*/ 2052513 w 2052513"/>
                <a:gd name="connsiteY0" fmla="*/ 0 h 257442"/>
                <a:gd name="connsiteX1" fmla="*/ 1997792 w 2052513"/>
                <a:gd name="connsiteY1" fmla="*/ 257442 h 257442"/>
                <a:gd name="connsiteX2" fmla="*/ 0 w 2052513"/>
                <a:gd name="connsiteY2" fmla="*/ 257442 h 257442"/>
                <a:gd name="connsiteX3" fmla="*/ 0 w 2052513"/>
                <a:gd name="connsiteY3" fmla="*/ 0 h 257442"/>
                <a:gd name="connsiteX0" fmla="*/ 2052513 w 2052513"/>
                <a:gd name="connsiteY0" fmla="*/ 0 h 257442"/>
                <a:gd name="connsiteX1" fmla="*/ 1997792 w 2052513"/>
                <a:gd name="connsiteY1" fmla="*/ 257442 h 257442"/>
                <a:gd name="connsiteX2" fmla="*/ 0 w 2052513"/>
                <a:gd name="connsiteY2" fmla="*/ 257442 h 257442"/>
                <a:gd name="connsiteX3" fmla="*/ 0 w 2052513"/>
                <a:gd name="connsiteY3" fmla="*/ 0 h 257442"/>
                <a:gd name="connsiteX0" fmla="*/ 2052513 w 2052513"/>
                <a:gd name="connsiteY0" fmla="*/ 0 h 257442"/>
                <a:gd name="connsiteX1" fmla="*/ 1997792 w 2052513"/>
                <a:gd name="connsiteY1" fmla="*/ 257442 h 257442"/>
                <a:gd name="connsiteX2" fmla="*/ 0 w 2052513"/>
                <a:gd name="connsiteY2" fmla="*/ 257442 h 257442"/>
                <a:gd name="connsiteX3" fmla="*/ 0 w 2052513"/>
                <a:gd name="connsiteY3" fmla="*/ 0 h 257442"/>
                <a:gd name="connsiteX0" fmla="*/ 2212813 w 2212813"/>
                <a:gd name="connsiteY0" fmla="*/ 0 h 257442"/>
                <a:gd name="connsiteX1" fmla="*/ 1997792 w 2212813"/>
                <a:gd name="connsiteY1" fmla="*/ 257442 h 257442"/>
                <a:gd name="connsiteX2" fmla="*/ 0 w 2212813"/>
                <a:gd name="connsiteY2" fmla="*/ 257442 h 257442"/>
                <a:gd name="connsiteX3" fmla="*/ 0 w 2212813"/>
                <a:gd name="connsiteY3" fmla="*/ 0 h 257442"/>
                <a:gd name="connsiteX0" fmla="*/ 2212813 w 2212813"/>
                <a:gd name="connsiteY0" fmla="*/ 0 h 257442"/>
                <a:gd name="connsiteX1" fmla="*/ 2158092 w 2212813"/>
                <a:gd name="connsiteY1" fmla="*/ 257442 h 257442"/>
                <a:gd name="connsiteX2" fmla="*/ 0 w 2212813"/>
                <a:gd name="connsiteY2" fmla="*/ 257442 h 257442"/>
                <a:gd name="connsiteX3" fmla="*/ 0 w 2212813"/>
                <a:gd name="connsiteY3" fmla="*/ 0 h 257442"/>
                <a:gd name="connsiteX0" fmla="*/ 2212813 w 2212813"/>
                <a:gd name="connsiteY0" fmla="*/ 0 h 257442"/>
                <a:gd name="connsiteX1" fmla="*/ 2158092 w 2212813"/>
                <a:gd name="connsiteY1" fmla="*/ 257442 h 257442"/>
                <a:gd name="connsiteX2" fmla="*/ 0 w 2212813"/>
                <a:gd name="connsiteY2" fmla="*/ 257442 h 257442"/>
                <a:gd name="connsiteX3" fmla="*/ 0 w 2212813"/>
                <a:gd name="connsiteY3" fmla="*/ 0 h 257442"/>
                <a:gd name="connsiteX0" fmla="*/ 2212813 w 2212813"/>
                <a:gd name="connsiteY0" fmla="*/ 0 h 257442"/>
                <a:gd name="connsiteX1" fmla="*/ 2158092 w 2212813"/>
                <a:gd name="connsiteY1" fmla="*/ 257442 h 257442"/>
                <a:gd name="connsiteX2" fmla="*/ 0 w 2212813"/>
                <a:gd name="connsiteY2" fmla="*/ 257442 h 257442"/>
                <a:gd name="connsiteX3" fmla="*/ 0 w 2212813"/>
                <a:gd name="connsiteY3" fmla="*/ 0 h 257442"/>
                <a:gd name="connsiteX0" fmla="*/ 2381128 w 2381128"/>
                <a:gd name="connsiteY0" fmla="*/ 0 h 257442"/>
                <a:gd name="connsiteX1" fmla="*/ 2158092 w 2381128"/>
                <a:gd name="connsiteY1" fmla="*/ 257442 h 257442"/>
                <a:gd name="connsiteX2" fmla="*/ 0 w 2381128"/>
                <a:gd name="connsiteY2" fmla="*/ 257442 h 257442"/>
                <a:gd name="connsiteX3" fmla="*/ 0 w 2381128"/>
                <a:gd name="connsiteY3" fmla="*/ 0 h 257442"/>
                <a:gd name="connsiteX0" fmla="*/ 2381128 w 2381128"/>
                <a:gd name="connsiteY0" fmla="*/ 0 h 257442"/>
                <a:gd name="connsiteX1" fmla="*/ 2326406 w 2381128"/>
                <a:gd name="connsiteY1" fmla="*/ 257442 h 257442"/>
                <a:gd name="connsiteX2" fmla="*/ 0 w 2381128"/>
                <a:gd name="connsiteY2" fmla="*/ 257442 h 257442"/>
                <a:gd name="connsiteX3" fmla="*/ 0 w 2381128"/>
                <a:gd name="connsiteY3" fmla="*/ 0 h 257442"/>
                <a:gd name="connsiteX0" fmla="*/ 2381129 w 2381129"/>
                <a:gd name="connsiteY0" fmla="*/ 0 h 257442"/>
                <a:gd name="connsiteX1" fmla="*/ 2326407 w 2381129"/>
                <a:gd name="connsiteY1" fmla="*/ 257442 h 257442"/>
                <a:gd name="connsiteX2" fmla="*/ 0 w 2381129"/>
                <a:gd name="connsiteY2" fmla="*/ 257442 h 257442"/>
                <a:gd name="connsiteX3" fmla="*/ 1 w 2381129"/>
                <a:gd name="connsiteY3" fmla="*/ 0 h 257442"/>
                <a:gd name="connsiteX0" fmla="*/ 2381129 w 2381129"/>
                <a:gd name="connsiteY0" fmla="*/ 0 h 257442"/>
                <a:gd name="connsiteX1" fmla="*/ 2326407 w 2381129"/>
                <a:gd name="connsiteY1" fmla="*/ 257442 h 257442"/>
                <a:gd name="connsiteX2" fmla="*/ 0 w 2381129"/>
                <a:gd name="connsiteY2" fmla="*/ 257442 h 257442"/>
                <a:gd name="connsiteX3" fmla="*/ 1 w 2381129"/>
                <a:gd name="connsiteY3" fmla="*/ 0 h 257442"/>
                <a:gd name="connsiteX0" fmla="*/ 2711348 w 2711348"/>
                <a:gd name="connsiteY0" fmla="*/ 0 h 257442"/>
                <a:gd name="connsiteX1" fmla="*/ 2326407 w 2711348"/>
                <a:gd name="connsiteY1" fmla="*/ 257442 h 257442"/>
                <a:gd name="connsiteX2" fmla="*/ 0 w 2711348"/>
                <a:gd name="connsiteY2" fmla="*/ 257442 h 257442"/>
                <a:gd name="connsiteX3" fmla="*/ 1 w 2711348"/>
                <a:gd name="connsiteY3" fmla="*/ 0 h 257442"/>
                <a:gd name="connsiteX0" fmla="*/ 2711348 w 2711348"/>
                <a:gd name="connsiteY0" fmla="*/ 0 h 257442"/>
                <a:gd name="connsiteX1" fmla="*/ 2656626 w 2711348"/>
                <a:gd name="connsiteY1" fmla="*/ 257442 h 257442"/>
                <a:gd name="connsiteX2" fmla="*/ 0 w 2711348"/>
                <a:gd name="connsiteY2" fmla="*/ 257442 h 257442"/>
                <a:gd name="connsiteX3" fmla="*/ 1 w 2711348"/>
                <a:gd name="connsiteY3" fmla="*/ 0 h 257442"/>
                <a:gd name="connsiteX0" fmla="*/ 2711348 w 2711348"/>
                <a:gd name="connsiteY0" fmla="*/ 0 h 257442"/>
                <a:gd name="connsiteX1" fmla="*/ 2656626 w 2711348"/>
                <a:gd name="connsiteY1" fmla="*/ 257442 h 257442"/>
                <a:gd name="connsiteX2" fmla="*/ 0 w 2711348"/>
                <a:gd name="connsiteY2" fmla="*/ 257442 h 257442"/>
                <a:gd name="connsiteX3" fmla="*/ 1 w 2711348"/>
                <a:gd name="connsiteY3" fmla="*/ 0 h 257442"/>
                <a:gd name="connsiteX0" fmla="*/ 2711348 w 2711348"/>
                <a:gd name="connsiteY0" fmla="*/ 0 h 257442"/>
                <a:gd name="connsiteX1" fmla="*/ 2656626 w 2711348"/>
                <a:gd name="connsiteY1" fmla="*/ 257442 h 257442"/>
                <a:gd name="connsiteX2" fmla="*/ 0 w 2711348"/>
                <a:gd name="connsiteY2" fmla="*/ 257442 h 257442"/>
                <a:gd name="connsiteX3" fmla="*/ 0 w 2711348"/>
                <a:gd name="connsiteY3" fmla="*/ 0 h 257442"/>
                <a:gd name="connsiteX0" fmla="*/ 2879663 w 2879663"/>
                <a:gd name="connsiteY0" fmla="*/ 0 h 257442"/>
                <a:gd name="connsiteX1" fmla="*/ 2656626 w 2879663"/>
                <a:gd name="connsiteY1" fmla="*/ 257442 h 257442"/>
                <a:gd name="connsiteX2" fmla="*/ 0 w 2879663"/>
                <a:gd name="connsiteY2" fmla="*/ 257442 h 257442"/>
                <a:gd name="connsiteX3" fmla="*/ 0 w 2879663"/>
                <a:gd name="connsiteY3" fmla="*/ 0 h 257442"/>
                <a:gd name="connsiteX0" fmla="*/ 2879663 w 2879663"/>
                <a:gd name="connsiteY0" fmla="*/ 0 h 257442"/>
                <a:gd name="connsiteX1" fmla="*/ 2824942 w 2879663"/>
                <a:gd name="connsiteY1" fmla="*/ 257442 h 257442"/>
                <a:gd name="connsiteX2" fmla="*/ 0 w 2879663"/>
                <a:gd name="connsiteY2" fmla="*/ 257442 h 257442"/>
                <a:gd name="connsiteX3" fmla="*/ 0 w 2879663"/>
                <a:gd name="connsiteY3" fmla="*/ 0 h 257442"/>
                <a:gd name="connsiteX0" fmla="*/ 2879663 w 2879663"/>
                <a:gd name="connsiteY0" fmla="*/ 0 h 257442"/>
                <a:gd name="connsiteX1" fmla="*/ 2824942 w 2879663"/>
                <a:gd name="connsiteY1" fmla="*/ 257442 h 257442"/>
                <a:gd name="connsiteX2" fmla="*/ 0 w 2879663"/>
                <a:gd name="connsiteY2" fmla="*/ 257442 h 257442"/>
                <a:gd name="connsiteX3" fmla="*/ 0 w 2879663"/>
                <a:gd name="connsiteY3" fmla="*/ 0 h 257442"/>
                <a:gd name="connsiteX0" fmla="*/ 2879663 w 2879663"/>
                <a:gd name="connsiteY0" fmla="*/ 0 h 257442"/>
                <a:gd name="connsiteX1" fmla="*/ 2824942 w 2879663"/>
                <a:gd name="connsiteY1" fmla="*/ 257442 h 257442"/>
                <a:gd name="connsiteX2" fmla="*/ 0 w 2879663"/>
                <a:gd name="connsiteY2" fmla="*/ 257442 h 257442"/>
                <a:gd name="connsiteX3" fmla="*/ 0 w 2879663"/>
                <a:gd name="connsiteY3" fmla="*/ 0 h 257442"/>
                <a:gd name="connsiteX0" fmla="*/ 3065611 w 3065611"/>
                <a:gd name="connsiteY0" fmla="*/ 0 h 257442"/>
                <a:gd name="connsiteX1" fmla="*/ 2824942 w 3065611"/>
                <a:gd name="connsiteY1" fmla="*/ 257442 h 257442"/>
                <a:gd name="connsiteX2" fmla="*/ 0 w 3065611"/>
                <a:gd name="connsiteY2" fmla="*/ 257442 h 257442"/>
                <a:gd name="connsiteX3" fmla="*/ 0 w 3065611"/>
                <a:gd name="connsiteY3" fmla="*/ 0 h 257442"/>
                <a:gd name="connsiteX0" fmla="*/ 3065611 w 3065611"/>
                <a:gd name="connsiteY0" fmla="*/ 0 h 257442"/>
                <a:gd name="connsiteX1" fmla="*/ 3010890 w 3065611"/>
                <a:gd name="connsiteY1" fmla="*/ 257442 h 257442"/>
                <a:gd name="connsiteX2" fmla="*/ 0 w 3065611"/>
                <a:gd name="connsiteY2" fmla="*/ 257442 h 257442"/>
                <a:gd name="connsiteX3" fmla="*/ 0 w 3065611"/>
                <a:gd name="connsiteY3" fmla="*/ 0 h 257442"/>
                <a:gd name="connsiteX0" fmla="*/ 3065611 w 3065611"/>
                <a:gd name="connsiteY0" fmla="*/ 0 h 257442"/>
                <a:gd name="connsiteX1" fmla="*/ 3010890 w 3065611"/>
                <a:gd name="connsiteY1" fmla="*/ 257442 h 257442"/>
                <a:gd name="connsiteX2" fmla="*/ 0 w 3065611"/>
                <a:gd name="connsiteY2" fmla="*/ 257442 h 257442"/>
                <a:gd name="connsiteX3" fmla="*/ 0 w 3065611"/>
                <a:gd name="connsiteY3" fmla="*/ 0 h 257442"/>
                <a:gd name="connsiteX0" fmla="*/ 3065611 w 3065611"/>
                <a:gd name="connsiteY0" fmla="*/ 0 h 257442"/>
                <a:gd name="connsiteX1" fmla="*/ 3010890 w 3065611"/>
                <a:gd name="connsiteY1" fmla="*/ 257442 h 257442"/>
                <a:gd name="connsiteX2" fmla="*/ 0 w 3065611"/>
                <a:gd name="connsiteY2" fmla="*/ 257442 h 257442"/>
                <a:gd name="connsiteX3" fmla="*/ 0 w 3065611"/>
                <a:gd name="connsiteY3" fmla="*/ 0 h 257442"/>
                <a:gd name="connsiteX0" fmla="*/ 3233926 w 3233926"/>
                <a:gd name="connsiteY0" fmla="*/ 0 h 257442"/>
                <a:gd name="connsiteX1" fmla="*/ 3010890 w 3233926"/>
                <a:gd name="connsiteY1" fmla="*/ 257442 h 257442"/>
                <a:gd name="connsiteX2" fmla="*/ 0 w 3233926"/>
                <a:gd name="connsiteY2" fmla="*/ 257442 h 257442"/>
                <a:gd name="connsiteX3" fmla="*/ 0 w 3233926"/>
                <a:gd name="connsiteY3" fmla="*/ 0 h 257442"/>
                <a:gd name="connsiteX0" fmla="*/ 3233926 w 3233926"/>
                <a:gd name="connsiteY0" fmla="*/ 0 h 257442"/>
                <a:gd name="connsiteX1" fmla="*/ 3179204 w 3233926"/>
                <a:gd name="connsiteY1" fmla="*/ 257442 h 257442"/>
                <a:gd name="connsiteX2" fmla="*/ 0 w 3233926"/>
                <a:gd name="connsiteY2" fmla="*/ 257442 h 257442"/>
                <a:gd name="connsiteX3" fmla="*/ 0 w 3233926"/>
                <a:gd name="connsiteY3" fmla="*/ 0 h 257442"/>
                <a:gd name="connsiteX0" fmla="*/ 3233927 w 3233927"/>
                <a:gd name="connsiteY0" fmla="*/ 0 h 257442"/>
                <a:gd name="connsiteX1" fmla="*/ 3179205 w 3233927"/>
                <a:gd name="connsiteY1" fmla="*/ 257442 h 257442"/>
                <a:gd name="connsiteX2" fmla="*/ 0 w 3233927"/>
                <a:gd name="connsiteY2" fmla="*/ 257442 h 257442"/>
                <a:gd name="connsiteX3" fmla="*/ 1 w 3233927"/>
                <a:gd name="connsiteY3" fmla="*/ 0 h 257442"/>
                <a:gd name="connsiteX0" fmla="*/ 3233927 w 3233927"/>
                <a:gd name="connsiteY0" fmla="*/ 0 h 257442"/>
                <a:gd name="connsiteX1" fmla="*/ 3179205 w 3233927"/>
                <a:gd name="connsiteY1" fmla="*/ 257442 h 257442"/>
                <a:gd name="connsiteX2" fmla="*/ 0 w 3233927"/>
                <a:gd name="connsiteY2" fmla="*/ 257442 h 257442"/>
                <a:gd name="connsiteX3" fmla="*/ 1 w 3233927"/>
                <a:gd name="connsiteY3" fmla="*/ 0 h 257442"/>
                <a:gd name="connsiteX0" fmla="*/ 3402242 w 3402242"/>
                <a:gd name="connsiteY0" fmla="*/ 0 h 257442"/>
                <a:gd name="connsiteX1" fmla="*/ 3179205 w 3402242"/>
                <a:gd name="connsiteY1" fmla="*/ 257442 h 257442"/>
                <a:gd name="connsiteX2" fmla="*/ 0 w 3402242"/>
                <a:gd name="connsiteY2" fmla="*/ 257442 h 257442"/>
                <a:gd name="connsiteX3" fmla="*/ 1 w 3402242"/>
                <a:gd name="connsiteY3" fmla="*/ 0 h 257442"/>
                <a:gd name="connsiteX0" fmla="*/ 3402242 w 3402242"/>
                <a:gd name="connsiteY0" fmla="*/ 0 h 257442"/>
                <a:gd name="connsiteX1" fmla="*/ 3347520 w 3402242"/>
                <a:gd name="connsiteY1" fmla="*/ 257442 h 257442"/>
                <a:gd name="connsiteX2" fmla="*/ 0 w 3402242"/>
                <a:gd name="connsiteY2" fmla="*/ 257442 h 257442"/>
                <a:gd name="connsiteX3" fmla="*/ 1 w 3402242"/>
                <a:gd name="connsiteY3" fmla="*/ 0 h 257442"/>
                <a:gd name="connsiteX0" fmla="*/ 3402242 w 3402242"/>
                <a:gd name="connsiteY0" fmla="*/ 0 h 257442"/>
                <a:gd name="connsiteX1" fmla="*/ 3347520 w 3402242"/>
                <a:gd name="connsiteY1" fmla="*/ 257442 h 257442"/>
                <a:gd name="connsiteX2" fmla="*/ 0 w 3402242"/>
                <a:gd name="connsiteY2" fmla="*/ 257442 h 257442"/>
                <a:gd name="connsiteX3" fmla="*/ 1 w 3402242"/>
                <a:gd name="connsiteY3" fmla="*/ 0 h 257442"/>
                <a:gd name="connsiteX0" fmla="*/ 3402242 w 3402242"/>
                <a:gd name="connsiteY0" fmla="*/ 0 h 257442"/>
                <a:gd name="connsiteX1" fmla="*/ 3347520 w 3402242"/>
                <a:gd name="connsiteY1" fmla="*/ 257442 h 257442"/>
                <a:gd name="connsiteX2" fmla="*/ 0 w 3402242"/>
                <a:gd name="connsiteY2" fmla="*/ 257442 h 257442"/>
                <a:gd name="connsiteX3" fmla="*/ 0 w 3402242"/>
                <a:gd name="connsiteY3" fmla="*/ 0 h 257442"/>
                <a:gd name="connsiteX0" fmla="*/ 3570556 w 3570556"/>
                <a:gd name="connsiteY0" fmla="*/ 0 h 257442"/>
                <a:gd name="connsiteX1" fmla="*/ 3347520 w 3570556"/>
                <a:gd name="connsiteY1" fmla="*/ 257442 h 257442"/>
                <a:gd name="connsiteX2" fmla="*/ 0 w 3570556"/>
                <a:gd name="connsiteY2" fmla="*/ 257442 h 257442"/>
                <a:gd name="connsiteX3" fmla="*/ 0 w 3570556"/>
                <a:gd name="connsiteY3" fmla="*/ 0 h 257442"/>
                <a:gd name="connsiteX0" fmla="*/ 3570556 w 3570556"/>
                <a:gd name="connsiteY0" fmla="*/ 0 h 257442"/>
                <a:gd name="connsiteX1" fmla="*/ 3515835 w 3570556"/>
                <a:gd name="connsiteY1" fmla="*/ 257442 h 257442"/>
                <a:gd name="connsiteX2" fmla="*/ 0 w 3570556"/>
                <a:gd name="connsiteY2" fmla="*/ 257442 h 257442"/>
                <a:gd name="connsiteX3" fmla="*/ 0 w 3570556"/>
                <a:gd name="connsiteY3" fmla="*/ 0 h 257442"/>
                <a:gd name="connsiteX0" fmla="*/ 3570556 w 3570556"/>
                <a:gd name="connsiteY0" fmla="*/ 0 h 257442"/>
                <a:gd name="connsiteX1" fmla="*/ 3515835 w 3570556"/>
                <a:gd name="connsiteY1" fmla="*/ 257442 h 257442"/>
                <a:gd name="connsiteX2" fmla="*/ 0 w 3570556"/>
                <a:gd name="connsiteY2" fmla="*/ 257442 h 257442"/>
                <a:gd name="connsiteX3" fmla="*/ 0 w 3570556"/>
                <a:gd name="connsiteY3" fmla="*/ 0 h 257442"/>
                <a:gd name="connsiteX0" fmla="*/ 3570556 w 3570556"/>
                <a:gd name="connsiteY0" fmla="*/ 0 h 257442"/>
                <a:gd name="connsiteX1" fmla="*/ 3515835 w 3570556"/>
                <a:gd name="connsiteY1" fmla="*/ 257442 h 257442"/>
                <a:gd name="connsiteX2" fmla="*/ 0 w 3570556"/>
                <a:gd name="connsiteY2" fmla="*/ 257442 h 257442"/>
                <a:gd name="connsiteX3" fmla="*/ 0 w 3570556"/>
                <a:gd name="connsiteY3" fmla="*/ 0 h 257442"/>
                <a:gd name="connsiteX0" fmla="*/ 3730857 w 3730857"/>
                <a:gd name="connsiteY0" fmla="*/ 0 h 257442"/>
                <a:gd name="connsiteX1" fmla="*/ 3515835 w 3730857"/>
                <a:gd name="connsiteY1" fmla="*/ 257442 h 257442"/>
                <a:gd name="connsiteX2" fmla="*/ 0 w 3730857"/>
                <a:gd name="connsiteY2" fmla="*/ 257442 h 257442"/>
                <a:gd name="connsiteX3" fmla="*/ 0 w 3730857"/>
                <a:gd name="connsiteY3" fmla="*/ 0 h 257442"/>
                <a:gd name="connsiteX0" fmla="*/ 3730857 w 3730857"/>
                <a:gd name="connsiteY0" fmla="*/ 0 h 257442"/>
                <a:gd name="connsiteX1" fmla="*/ 3676136 w 3730857"/>
                <a:gd name="connsiteY1" fmla="*/ 257442 h 257442"/>
                <a:gd name="connsiteX2" fmla="*/ 0 w 3730857"/>
                <a:gd name="connsiteY2" fmla="*/ 257442 h 257442"/>
                <a:gd name="connsiteX3" fmla="*/ 0 w 3730857"/>
                <a:gd name="connsiteY3" fmla="*/ 0 h 257442"/>
                <a:gd name="connsiteX0" fmla="*/ 3730857 w 3730857"/>
                <a:gd name="connsiteY0" fmla="*/ 0 h 257442"/>
                <a:gd name="connsiteX1" fmla="*/ 3676136 w 3730857"/>
                <a:gd name="connsiteY1" fmla="*/ 257442 h 257442"/>
                <a:gd name="connsiteX2" fmla="*/ 0 w 3730857"/>
                <a:gd name="connsiteY2" fmla="*/ 257442 h 257442"/>
                <a:gd name="connsiteX3" fmla="*/ 0 w 3730857"/>
                <a:gd name="connsiteY3" fmla="*/ 0 h 257442"/>
                <a:gd name="connsiteX0" fmla="*/ 3730857 w 3730857"/>
                <a:gd name="connsiteY0" fmla="*/ 0 h 257442"/>
                <a:gd name="connsiteX1" fmla="*/ 3676136 w 3730857"/>
                <a:gd name="connsiteY1" fmla="*/ 257442 h 257442"/>
                <a:gd name="connsiteX2" fmla="*/ 0 w 3730857"/>
                <a:gd name="connsiteY2" fmla="*/ 257442 h 257442"/>
                <a:gd name="connsiteX3" fmla="*/ 0 w 3730857"/>
                <a:gd name="connsiteY3" fmla="*/ 0 h 257442"/>
                <a:gd name="connsiteX0" fmla="*/ 4000161 w 4000161"/>
                <a:gd name="connsiteY0" fmla="*/ 0 h 257442"/>
                <a:gd name="connsiteX1" fmla="*/ 3676136 w 4000161"/>
                <a:gd name="connsiteY1" fmla="*/ 257442 h 257442"/>
                <a:gd name="connsiteX2" fmla="*/ 0 w 4000161"/>
                <a:gd name="connsiteY2" fmla="*/ 257442 h 257442"/>
                <a:gd name="connsiteX3" fmla="*/ 0 w 4000161"/>
                <a:gd name="connsiteY3" fmla="*/ 0 h 257442"/>
                <a:gd name="connsiteX0" fmla="*/ 4000161 w 4000161"/>
                <a:gd name="connsiteY0" fmla="*/ 0 h 257442"/>
                <a:gd name="connsiteX1" fmla="*/ 3945440 w 4000161"/>
                <a:gd name="connsiteY1" fmla="*/ 257442 h 257442"/>
                <a:gd name="connsiteX2" fmla="*/ 0 w 4000161"/>
                <a:gd name="connsiteY2" fmla="*/ 257442 h 257442"/>
                <a:gd name="connsiteX3" fmla="*/ 0 w 4000161"/>
                <a:gd name="connsiteY3" fmla="*/ 0 h 257442"/>
                <a:gd name="connsiteX0" fmla="*/ 4000161 w 4000161"/>
                <a:gd name="connsiteY0" fmla="*/ 0 h 257442"/>
                <a:gd name="connsiteX1" fmla="*/ 3945440 w 4000161"/>
                <a:gd name="connsiteY1" fmla="*/ 257442 h 257442"/>
                <a:gd name="connsiteX2" fmla="*/ 0 w 4000161"/>
                <a:gd name="connsiteY2" fmla="*/ 257442 h 257442"/>
                <a:gd name="connsiteX3" fmla="*/ 0 w 4000161"/>
                <a:gd name="connsiteY3" fmla="*/ 0 h 257442"/>
                <a:gd name="connsiteX0" fmla="*/ 4000161 w 4000161"/>
                <a:gd name="connsiteY0" fmla="*/ 0 h 257442"/>
                <a:gd name="connsiteX1" fmla="*/ 3945440 w 4000161"/>
                <a:gd name="connsiteY1" fmla="*/ 257442 h 257442"/>
                <a:gd name="connsiteX2" fmla="*/ 0 w 4000161"/>
                <a:gd name="connsiteY2" fmla="*/ 257442 h 257442"/>
                <a:gd name="connsiteX3" fmla="*/ 0 w 4000161"/>
                <a:gd name="connsiteY3" fmla="*/ 0 h 257442"/>
                <a:gd name="connsiteX0" fmla="*/ 4269466 w 4269466"/>
                <a:gd name="connsiteY0" fmla="*/ 0 h 257442"/>
                <a:gd name="connsiteX1" fmla="*/ 3945440 w 4269466"/>
                <a:gd name="connsiteY1" fmla="*/ 257442 h 257442"/>
                <a:gd name="connsiteX2" fmla="*/ 0 w 4269466"/>
                <a:gd name="connsiteY2" fmla="*/ 257442 h 257442"/>
                <a:gd name="connsiteX3" fmla="*/ 0 w 4269466"/>
                <a:gd name="connsiteY3" fmla="*/ 0 h 257442"/>
                <a:gd name="connsiteX0" fmla="*/ 4269466 w 4269466"/>
                <a:gd name="connsiteY0" fmla="*/ 0 h 257442"/>
                <a:gd name="connsiteX1" fmla="*/ 4214744 w 4269466"/>
                <a:gd name="connsiteY1" fmla="*/ 257442 h 257442"/>
                <a:gd name="connsiteX2" fmla="*/ 0 w 4269466"/>
                <a:gd name="connsiteY2" fmla="*/ 257442 h 257442"/>
                <a:gd name="connsiteX3" fmla="*/ 0 w 4269466"/>
                <a:gd name="connsiteY3" fmla="*/ 0 h 257442"/>
                <a:gd name="connsiteX0" fmla="*/ 4269467 w 4269467"/>
                <a:gd name="connsiteY0" fmla="*/ 0 h 257442"/>
                <a:gd name="connsiteX1" fmla="*/ 4214745 w 4269467"/>
                <a:gd name="connsiteY1" fmla="*/ 257442 h 257442"/>
                <a:gd name="connsiteX2" fmla="*/ 0 w 4269467"/>
                <a:gd name="connsiteY2" fmla="*/ 257442 h 257442"/>
                <a:gd name="connsiteX3" fmla="*/ 1 w 4269467"/>
                <a:gd name="connsiteY3" fmla="*/ 0 h 257442"/>
                <a:gd name="connsiteX0" fmla="*/ 4269467 w 4269467"/>
                <a:gd name="connsiteY0" fmla="*/ 0 h 257442"/>
                <a:gd name="connsiteX1" fmla="*/ 4214745 w 4269467"/>
                <a:gd name="connsiteY1" fmla="*/ 257442 h 257442"/>
                <a:gd name="connsiteX2" fmla="*/ 0 w 4269467"/>
                <a:gd name="connsiteY2" fmla="*/ 257442 h 257442"/>
                <a:gd name="connsiteX3" fmla="*/ 1 w 4269467"/>
                <a:gd name="connsiteY3" fmla="*/ 0 h 257442"/>
                <a:gd name="connsiteX0" fmla="*/ 4429767 w 4429767"/>
                <a:gd name="connsiteY0" fmla="*/ 0 h 257442"/>
                <a:gd name="connsiteX1" fmla="*/ 4214745 w 4429767"/>
                <a:gd name="connsiteY1" fmla="*/ 257442 h 257442"/>
                <a:gd name="connsiteX2" fmla="*/ 0 w 4429767"/>
                <a:gd name="connsiteY2" fmla="*/ 257442 h 257442"/>
                <a:gd name="connsiteX3" fmla="*/ 1 w 4429767"/>
                <a:gd name="connsiteY3" fmla="*/ 0 h 257442"/>
                <a:gd name="connsiteX0" fmla="*/ 4429767 w 4429767"/>
                <a:gd name="connsiteY0" fmla="*/ 0 h 257442"/>
                <a:gd name="connsiteX1" fmla="*/ 4375046 w 4429767"/>
                <a:gd name="connsiteY1" fmla="*/ 257442 h 257442"/>
                <a:gd name="connsiteX2" fmla="*/ 0 w 4429767"/>
                <a:gd name="connsiteY2" fmla="*/ 257442 h 257442"/>
                <a:gd name="connsiteX3" fmla="*/ 1 w 4429767"/>
                <a:gd name="connsiteY3" fmla="*/ 0 h 257442"/>
                <a:gd name="connsiteX0" fmla="*/ 4429766 w 4429766"/>
                <a:gd name="connsiteY0" fmla="*/ 0 h 257442"/>
                <a:gd name="connsiteX1" fmla="*/ 4375045 w 4429766"/>
                <a:gd name="connsiteY1" fmla="*/ 257442 h 257442"/>
                <a:gd name="connsiteX2" fmla="*/ 0 w 4429766"/>
                <a:gd name="connsiteY2" fmla="*/ 257442 h 257442"/>
                <a:gd name="connsiteX3" fmla="*/ 0 w 4429766"/>
                <a:gd name="connsiteY3" fmla="*/ 0 h 257442"/>
                <a:gd name="connsiteX0" fmla="*/ 4429767 w 4429767"/>
                <a:gd name="connsiteY0" fmla="*/ 0 h 257442"/>
                <a:gd name="connsiteX1" fmla="*/ 4375046 w 4429767"/>
                <a:gd name="connsiteY1" fmla="*/ 257442 h 257442"/>
                <a:gd name="connsiteX2" fmla="*/ 1 w 4429767"/>
                <a:gd name="connsiteY2" fmla="*/ 257442 h 257442"/>
                <a:gd name="connsiteX3" fmla="*/ 0 w 4429767"/>
                <a:gd name="connsiteY3" fmla="*/ 0 h 257442"/>
                <a:gd name="connsiteX0" fmla="*/ 4598083 w 4598083"/>
                <a:gd name="connsiteY0" fmla="*/ 0 h 257442"/>
                <a:gd name="connsiteX1" fmla="*/ 4375046 w 4598083"/>
                <a:gd name="connsiteY1" fmla="*/ 257442 h 257442"/>
                <a:gd name="connsiteX2" fmla="*/ 1 w 4598083"/>
                <a:gd name="connsiteY2" fmla="*/ 257442 h 257442"/>
                <a:gd name="connsiteX3" fmla="*/ 0 w 4598083"/>
                <a:gd name="connsiteY3" fmla="*/ 0 h 257442"/>
                <a:gd name="connsiteX0" fmla="*/ 4598083 w 4598083"/>
                <a:gd name="connsiteY0" fmla="*/ 0 h 257442"/>
                <a:gd name="connsiteX1" fmla="*/ 4543362 w 4598083"/>
                <a:gd name="connsiteY1" fmla="*/ 257442 h 257442"/>
                <a:gd name="connsiteX2" fmla="*/ 1 w 4598083"/>
                <a:gd name="connsiteY2" fmla="*/ 257442 h 257442"/>
                <a:gd name="connsiteX3" fmla="*/ 0 w 4598083"/>
                <a:gd name="connsiteY3" fmla="*/ 0 h 257442"/>
                <a:gd name="connsiteX0" fmla="*/ 4598083 w 4598083"/>
                <a:gd name="connsiteY0" fmla="*/ 0 h 257442"/>
                <a:gd name="connsiteX1" fmla="*/ 4543362 w 4598083"/>
                <a:gd name="connsiteY1" fmla="*/ 257442 h 257442"/>
                <a:gd name="connsiteX2" fmla="*/ 1 w 4598083"/>
                <a:gd name="connsiteY2" fmla="*/ 257442 h 257442"/>
                <a:gd name="connsiteX3" fmla="*/ 0 w 4598083"/>
                <a:gd name="connsiteY3" fmla="*/ 0 h 257442"/>
                <a:gd name="connsiteX0" fmla="*/ 4598082 w 4598082"/>
                <a:gd name="connsiteY0" fmla="*/ 0 h 257442"/>
                <a:gd name="connsiteX1" fmla="*/ 4543361 w 4598082"/>
                <a:gd name="connsiteY1" fmla="*/ 257442 h 257442"/>
                <a:gd name="connsiteX2" fmla="*/ 0 w 4598082"/>
                <a:gd name="connsiteY2" fmla="*/ 257442 h 257442"/>
                <a:gd name="connsiteX3" fmla="*/ 0 w 4598082"/>
                <a:gd name="connsiteY3" fmla="*/ 0 h 257442"/>
                <a:gd name="connsiteX0" fmla="*/ 4766395 w 4766395"/>
                <a:gd name="connsiteY0" fmla="*/ 0 h 257442"/>
                <a:gd name="connsiteX1" fmla="*/ 4543361 w 4766395"/>
                <a:gd name="connsiteY1" fmla="*/ 257442 h 257442"/>
                <a:gd name="connsiteX2" fmla="*/ 0 w 4766395"/>
                <a:gd name="connsiteY2" fmla="*/ 257442 h 257442"/>
                <a:gd name="connsiteX3" fmla="*/ 0 w 4766395"/>
                <a:gd name="connsiteY3" fmla="*/ 0 h 257442"/>
                <a:gd name="connsiteX0" fmla="*/ 4766395 w 4766395"/>
                <a:gd name="connsiteY0" fmla="*/ 0 h 257442"/>
                <a:gd name="connsiteX1" fmla="*/ 4711674 w 4766395"/>
                <a:gd name="connsiteY1" fmla="*/ 257442 h 257442"/>
                <a:gd name="connsiteX2" fmla="*/ 0 w 4766395"/>
                <a:gd name="connsiteY2" fmla="*/ 257442 h 257442"/>
                <a:gd name="connsiteX3" fmla="*/ 0 w 4766395"/>
                <a:gd name="connsiteY3" fmla="*/ 0 h 257442"/>
                <a:gd name="connsiteX0" fmla="*/ 4766396 w 4766396"/>
                <a:gd name="connsiteY0" fmla="*/ 0 h 257442"/>
                <a:gd name="connsiteX1" fmla="*/ 4711675 w 4766396"/>
                <a:gd name="connsiteY1" fmla="*/ 257442 h 257442"/>
                <a:gd name="connsiteX2" fmla="*/ 0 w 4766396"/>
                <a:gd name="connsiteY2" fmla="*/ 257442 h 257442"/>
                <a:gd name="connsiteX3" fmla="*/ 1 w 4766396"/>
                <a:gd name="connsiteY3" fmla="*/ 0 h 257442"/>
                <a:gd name="connsiteX0" fmla="*/ 4766396 w 4766396"/>
                <a:gd name="connsiteY0" fmla="*/ 0 h 257442"/>
                <a:gd name="connsiteX1" fmla="*/ 4711675 w 4766396"/>
                <a:gd name="connsiteY1" fmla="*/ 257442 h 257442"/>
                <a:gd name="connsiteX2" fmla="*/ 0 w 4766396"/>
                <a:gd name="connsiteY2" fmla="*/ 257442 h 257442"/>
                <a:gd name="connsiteX3" fmla="*/ 0 w 4766396"/>
                <a:gd name="connsiteY3" fmla="*/ 0 h 257442"/>
                <a:gd name="connsiteX0" fmla="*/ 4934712 w 4934712"/>
                <a:gd name="connsiteY0" fmla="*/ 0 h 257442"/>
                <a:gd name="connsiteX1" fmla="*/ 4711675 w 4934712"/>
                <a:gd name="connsiteY1" fmla="*/ 257442 h 257442"/>
                <a:gd name="connsiteX2" fmla="*/ 0 w 4934712"/>
                <a:gd name="connsiteY2" fmla="*/ 257442 h 257442"/>
                <a:gd name="connsiteX3" fmla="*/ 0 w 4934712"/>
                <a:gd name="connsiteY3" fmla="*/ 0 h 257442"/>
                <a:gd name="connsiteX0" fmla="*/ 4934712 w 4934712"/>
                <a:gd name="connsiteY0" fmla="*/ 0 h 257442"/>
                <a:gd name="connsiteX1" fmla="*/ 4879991 w 4934712"/>
                <a:gd name="connsiteY1" fmla="*/ 257442 h 257442"/>
                <a:gd name="connsiteX2" fmla="*/ 0 w 4934712"/>
                <a:gd name="connsiteY2" fmla="*/ 257442 h 257442"/>
                <a:gd name="connsiteX3" fmla="*/ 0 w 4934712"/>
                <a:gd name="connsiteY3" fmla="*/ 0 h 257442"/>
                <a:gd name="connsiteX0" fmla="*/ 4934712 w 4934712"/>
                <a:gd name="connsiteY0" fmla="*/ 0 h 257442"/>
                <a:gd name="connsiteX1" fmla="*/ 4879991 w 4934712"/>
                <a:gd name="connsiteY1" fmla="*/ 257442 h 257442"/>
                <a:gd name="connsiteX2" fmla="*/ 0 w 4934712"/>
                <a:gd name="connsiteY2" fmla="*/ 257442 h 257442"/>
                <a:gd name="connsiteX3" fmla="*/ 0 w 4934712"/>
                <a:gd name="connsiteY3" fmla="*/ 0 h 257442"/>
                <a:gd name="connsiteX0" fmla="*/ 4934712 w 4934712"/>
                <a:gd name="connsiteY0" fmla="*/ 0 h 257442"/>
                <a:gd name="connsiteX1" fmla="*/ 4879991 w 4934712"/>
                <a:gd name="connsiteY1" fmla="*/ 257442 h 257442"/>
                <a:gd name="connsiteX2" fmla="*/ 0 w 4934712"/>
                <a:gd name="connsiteY2" fmla="*/ 257442 h 257442"/>
                <a:gd name="connsiteX3" fmla="*/ 0 w 4934712"/>
                <a:gd name="connsiteY3" fmla="*/ 0 h 257442"/>
                <a:gd name="connsiteX0" fmla="*/ 5120661 w 5120661"/>
                <a:gd name="connsiteY0" fmla="*/ 0 h 257442"/>
                <a:gd name="connsiteX1" fmla="*/ 4879991 w 5120661"/>
                <a:gd name="connsiteY1" fmla="*/ 257442 h 257442"/>
                <a:gd name="connsiteX2" fmla="*/ 0 w 5120661"/>
                <a:gd name="connsiteY2" fmla="*/ 257442 h 257442"/>
                <a:gd name="connsiteX3" fmla="*/ 0 w 5120661"/>
                <a:gd name="connsiteY3" fmla="*/ 0 h 257442"/>
                <a:gd name="connsiteX0" fmla="*/ 5120661 w 5120661"/>
                <a:gd name="connsiteY0" fmla="*/ 0 h 257442"/>
                <a:gd name="connsiteX1" fmla="*/ 5065940 w 5120661"/>
                <a:gd name="connsiteY1" fmla="*/ 257442 h 257442"/>
                <a:gd name="connsiteX2" fmla="*/ 0 w 5120661"/>
                <a:gd name="connsiteY2" fmla="*/ 257442 h 257442"/>
                <a:gd name="connsiteX3" fmla="*/ 0 w 5120661"/>
                <a:gd name="connsiteY3" fmla="*/ 0 h 257442"/>
                <a:gd name="connsiteX0" fmla="*/ 5120661 w 5120661"/>
                <a:gd name="connsiteY0" fmla="*/ 0 h 257442"/>
                <a:gd name="connsiteX1" fmla="*/ 5065940 w 5120661"/>
                <a:gd name="connsiteY1" fmla="*/ 257442 h 257442"/>
                <a:gd name="connsiteX2" fmla="*/ 0 w 5120661"/>
                <a:gd name="connsiteY2" fmla="*/ 257442 h 257442"/>
                <a:gd name="connsiteX3" fmla="*/ 0 w 5120661"/>
                <a:gd name="connsiteY3" fmla="*/ 0 h 257442"/>
                <a:gd name="connsiteX0" fmla="*/ 5120661 w 5120661"/>
                <a:gd name="connsiteY0" fmla="*/ 0 h 257442"/>
                <a:gd name="connsiteX1" fmla="*/ 5065940 w 5120661"/>
                <a:gd name="connsiteY1" fmla="*/ 257442 h 257442"/>
                <a:gd name="connsiteX2" fmla="*/ 0 w 5120661"/>
                <a:gd name="connsiteY2" fmla="*/ 257442 h 257442"/>
                <a:gd name="connsiteX3" fmla="*/ 0 w 5120661"/>
                <a:gd name="connsiteY3" fmla="*/ 0 h 257442"/>
                <a:gd name="connsiteX0" fmla="*/ 5288975 w 5288975"/>
                <a:gd name="connsiteY0" fmla="*/ 0 h 257442"/>
                <a:gd name="connsiteX1" fmla="*/ 5065940 w 5288975"/>
                <a:gd name="connsiteY1" fmla="*/ 257442 h 257442"/>
                <a:gd name="connsiteX2" fmla="*/ 0 w 5288975"/>
                <a:gd name="connsiteY2" fmla="*/ 257442 h 257442"/>
                <a:gd name="connsiteX3" fmla="*/ 0 w 5288975"/>
                <a:gd name="connsiteY3" fmla="*/ 0 h 257442"/>
                <a:gd name="connsiteX0" fmla="*/ 5288975 w 5288975"/>
                <a:gd name="connsiteY0" fmla="*/ 0 h 257442"/>
                <a:gd name="connsiteX1" fmla="*/ 5234254 w 5288975"/>
                <a:gd name="connsiteY1" fmla="*/ 257442 h 257442"/>
                <a:gd name="connsiteX2" fmla="*/ 0 w 5288975"/>
                <a:gd name="connsiteY2" fmla="*/ 257442 h 257442"/>
                <a:gd name="connsiteX3" fmla="*/ 0 w 5288975"/>
                <a:gd name="connsiteY3" fmla="*/ 0 h 257442"/>
                <a:gd name="connsiteX0" fmla="*/ 5288975 w 5288975"/>
                <a:gd name="connsiteY0" fmla="*/ 0 h 257442"/>
                <a:gd name="connsiteX1" fmla="*/ 5234254 w 5288975"/>
                <a:gd name="connsiteY1" fmla="*/ 257442 h 257442"/>
                <a:gd name="connsiteX2" fmla="*/ 0 w 5288975"/>
                <a:gd name="connsiteY2" fmla="*/ 257442 h 257442"/>
                <a:gd name="connsiteX3" fmla="*/ 0 w 5288975"/>
                <a:gd name="connsiteY3" fmla="*/ 0 h 257442"/>
                <a:gd name="connsiteX0" fmla="*/ 5288975 w 5288975"/>
                <a:gd name="connsiteY0" fmla="*/ 0 h 257442"/>
                <a:gd name="connsiteX1" fmla="*/ 5234254 w 5288975"/>
                <a:gd name="connsiteY1" fmla="*/ 257442 h 257442"/>
                <a:gd name="connsiteX2" fmla="*/ 0 w 5288975"/>
                <a:gd name="connsiteY2" fmla="*/ 257442 h 257442"/>
                <a:gd name="connsiteX3" fmla="*/ 0 w 5288975"/>
                <a:gd name="connsiteY3" fmla="*/ 0 h 257442"/>
                <a:gd name="connsiteX0" fmla="*/ 5457291 w 5457291"/>
                <a:gd name="connsiteY0" fmla="*/ 0 h 257442"/>
                <a:gd name="connsiteX1" fmla="*/ 5234254 w 5457291"/>
                <a:gd name="connsiteY1" fmla="*/ 257442 h 257442"/>
                <a:gd name="connsiteX2" fmla="*/ 0 w 5457291"/>
                <a:gd name="connsiteY2" fmla="*/ 257442 h 257442"/>
                <a:gd name="connsiteX3" fmla="*/ 0 w 5457291"/>
                <a:gd name="connsiteY3" fmla="*/ 0 h 257442"/>
                <a:gd name="connsiteX0" fmla="*/ 5457291 w 5457291"/>
                <a:gd name="connsiteY0" fmla="*/ 0 h 257442"/>
                <a:gd name="connsiteX1" fmla="*/ 5402570 w 5457291"/>
                <a:gd name="connsiteY1" fmla="*/ 257442 h 257442"/>
                <a:gd name="connsiteX2" fmla="*/ 0 w 5457291"/>
                <a:gd name="connsiteY2" fmla="*/ 257442 h 257442"/>
                <a:gd name="connsiteX3" fmla="*/ 0 w 5457291"/>
                <a:gd name="connsiteY3" fmla="*/ 0 h 257442"/>
                <a:gd name="connsiteX0" fmla="*/ 5457291 w 5457291"/>
                <a:gd name="connsiteY0" fmla="*/ 0 h 257442"/>
                <a:gd name="connsiteX1" fmla="*/ 5402570 w 5457291"/>
                <a:gd name="connsiteY1" fmla="*/ 257442 h 257442"/>
                <a:gd name="connsiteX2" fmla="*/ 0 w 5457291"/>
                <a:gd name="connsiteY2" fmla="*/ 257442 h 257442"/>
                <a:gd name="connsiteX3" fmla="*/ 0 w 5457291"/>
                <a:gd name="connsiteY3" fmla="*/ 0 h 257442"/>
                <a:gd name="connsiteX0" fmla="*/ 5457291 w 5457291"/>
                <a:gd name="connsiteY0" fmla="*/ 0 h 257442"/>
                <a:gd name="connsiteX1" fmla="*/ 5402570 w 5457291"/>
                <a:gd name="connsiteY1" fmla="*/ 257442 h 257442"/>
                <a:gd name="connsiteX2" fmla="*/ 0 w 5457291"/>
                <a:gd name="connsiteY2" fmla="*/ 257442 h 257442"/>
                <a:gd name="connsiteX3" fmla="*/ 0 w 5457291"/>
                <a:gd name="connsiteY3" fmla="*/ 0 h 257442"/>
                <a:gd name="connsiteX0" fmla="*/ 5625606 w 5625606"/>
                <a:gd name="connsiteY0" fmla="*/ 0 h 257442"/>
                <a:gd name="connsiteX1" fmla="*/ 5402570 w 5625606"/>
                <a:gd name="connsiteY1" fmla="*/ 257442 h 257442"/>
                <a:gd name="connsiteX2" fmla="*/ 0 w 5625606"/>
                <a:gd name="connsiteY2" fmla="*/ 257442 h 257442"/>
                <a:gd name="connsiteX3" fmla="*/ 0 w 5625606"/>
                <a:gd name="connsiteY3" fmla="*/ 0 h 257442"/>
                <a:gd name="connsiteX0" fmla="*/ 5625606 w 5625606"/>
                <a:gd name="connsiteY0" fmla="*/ 0 h 257442"/>
                <a:gd name="connsiteX1" fmla="*/ 5570884 w 5625606"/>
                <a:gd name="connsiteY1" fmla="*/ 257442 h 257442"/>
                <a:gd name="connsiteX2" fmla="*/ 0 w 5625606"/>
                <a:gd name="connsiteY2" fmla="*/ 257442 h 257442"/>
                <a:gd name="connsiteX3" fmla="*/ 0 w 5625606"/>
                <a:gd name="connsiteY3" fmla="*/ 0 h 257442"/>
                <a:gd name="connsiteX0" fmla="*/ 5625607 w 5625607"/>
                <a:gd name="connsiteY0" fmla="*/ 0 h 257442"/>
                <a:gd name="connsiteX1" fmla="*/ 5570885 w 5625607"/>
                <a:gd name="connsiteY1" fmla="*/ 257442 h 257442"/>
                <a:gd name="connsiteX2" fmla="*/ 0 w 5625607"/>
                <a:gd name="connsiteY2" fmla="*/ 257442 h 257442"/>
                <a:gd name="connsiteX3" fmla="*/ 1 w 5625607"/>
                <a:gd name="connsiteY3" fmla="*/ 0 h 257442"/>
                <a:gd name="connsiteX0" fmla="*/ 5625607 w 5625607"/>
                <a:gd name="connsiteY0" fmla="*/ 0 h 257442"/>
                <a:gd name="connsiteX1" fmla="*/ 5570885 w 5625607"/>
                <a:gd name="connsiteY1" fmla="*/ 257442 h 257442"/>
                <a:gd name="connsiteX2" fmla="*/ 0 w 5625607"/>
                <a:gd name="connsiteY2" fmla="*/ 257442 h 257442"/>
                <a:gd name="connsiteX3" fmla="*/ 1 w 5625607"/>
                <a:gd name="connsiteY3" fmla="*/ 0 h 257442"/>
                <a:gd name="connsiteX0" fmla="*/ 4971134 w 5570885"/>
                <a:gd name="connsiteY0" fmla="*/ 0 h 257442"/>
                <a:gd name="connsiteX1" fmla="*/ 5570885 w 5570885"/>
                <a:gd name="connsiteY1" fmla="*/ 257442 h 257442"/>
                <a:gd name="connsiteX2" fmla="*/ 0 w 5570885"/>
                <a:gd name="connsiteY2" fmla="*/ 257442 h 257442"/>
                <a:gd name="connsiteX3" fmla="*/ 1 w 5570885"/>
                <a:gd name="connsiteY3" fmla="*/ 0 h 257442"/>
                <a:gd name="connsiteX0" fmla="*/ 4971134 w 4971134"/>
                <a:gd name="connsiteY0" fmla="*/ 0 h 257442"/>
                <a:gd name="connsiteX1" fmla="*/ 4916413 w 4971134"/>
                <a:gd name="connsiteY1" fmla="*/ 257442 h 257442"/>
                <a:gd name="connsiteX2" fmla="*/ 0 w 4971134"/>
                <a:gd name="connsiteY2" fmla="*/ 257442 h 257442"/>
                <a:gd name="connsiteX3" fmla="*/ 1 w 4971134"/>
                <a:gd name="connsiteY3" fmla="*/ 0 h 257442"/>
                <a:gd name="connsiteX0" fmla="*/ 4971133 w 4971133"/>
                <a:gd name="connsiteY0" fmla="*/ 0 h 257442"/>
                <a:gd name="connsiteX1" fmla="*/ 4916412 w 4971133"/>
                <a:gd name="connsiteY1" fmla="*/ 257442 h 257442"/>
                <a:gd name="connsiteX2" fmla="*/ 0 w 4971133"/>
                <a:gd name="connsiteY2" fmla="*/ 257442 h 257442"/>
                <a:gd name="connsiteX3" fmla="*/ 0 w 4971133"/>
                <a:gd name="connsiteY3" fmla="*/ 0 h 257442"/>
                <a:gd name="connsiteX0" fmla="*/ 4971133 w 4971133"/>
                <a:gd name="connsiteY0" fmla="*/ 0 h 257442"/>
                <a:gd name="connsiteX1" fmla="*/ 4916412 w 4971133"/>
                <a:gd name="connsiteY1" fmla="*/ 257442 h 257442"/>
                <a:gd name="connsiteX2" fmla="*/ 0 w 4971133"/>
                <a:gd name="connsiteY2" fmla="*/ 257442 h 257442"/>
                <a:gd name="connsiteX3" fmla="*/ 0 w 4971133"/>
                <a:gd name="connsiteY3" fmla="*/ 0 h 257442"/>
                <a:gd name="connsiteX0" fmla="*/ 5296350 w 5296350"/>
                <a:gd name="connsiteY0" fmla="*/ 0 h 257442"/>
                <a:gd name="connsiteX1" fmla="*/ 4916412 w 5296350"/>
                <a:gd name="connsiteY1" fmla="*/ 257442 h 257442"/>
                <a:gd name="connsiteX2" fmla="*/ 0 w 5296350"/>
                <a:gd name="connsiteY2" fmla="*/ 257442 h 257442"/>
                <a:gd name="connsiteX3" fmla="*/ 0 w 5296350"/>
                <a:gd name="connsiteY3" fmla="*/ 0 h 257442"/>
                <a:gd name="connsiteX0" fmla="*/ 5296350 w 5296350"/>
                <a:gd name="connsiteY0" fmla="*/ 0 h 257442"/>
                <a:gd name="connsiteX1" fmla="*/ 5241628 w 5296350"/>
                <a:gd name="connsiteY1" fmla="*/ 257442 h 257442"/>
                <a:gd name="connsiteX2" fmla="*/ 0 w 5296350"/>
                <a:gd name="connsiteY2" fmla="*/ 257442 h 257442"/>
                <a:gd name="connsiteX3" fmla="*/ 0 w 5296350"/>
                <a:gd name="connsiteY3" fmla="*/ 0 h 257442"/>
                <a:gd name="connsiteX0" fmla="*/ 5296351 w 5296351"/>
                <a:gd name="connsiteY0" fmla="*/ 0 h 257442"/>
                <a:gd name="connsiteX1" fmla="*/ 5241629 w 5296351"/>
                <a:gd name="connsiteY1" fmla="*/ 257442 h 257442"/>
                <a:gd name="connsiteX2" fmla="*/ 0 w 5296351"/>
                <a:gd name="connsiteY2" fmla="*/ 257442 h 257442"/>
                <a:gd name="connsiteX3" fmla="*/ 1 w 5296351"/>
                <a:gd name="connsiteY3" fmla="*/ 0 h 257442"/>
                <a:gd name="connsiteX0" fmla="*/ 5296351 w 5296351"/>
                <a:gd name="connsiteY0" fmla="*/ 0 h 257442"/>
                <a:gd name="connsiteX1" fmla="*/ 5241629 w 5296351"/>
                <a:gd name="connsiteY1" fmla="*/ 257442 h 257442"/>
                <a:gd name="connsiteX2" fmla="*/ 0 w 5296351"/>
                <a:gd name="connsiteY2" fmla="*/ 257442 h 257442"/>
                <a:gd name="connsiteX3" fmla="*/ 1 w 5296351"/>
                <a:gd name="connsiteY3" fmla="*/ 0 h 257442"/>
                <a:gd name="connsiteX0" fmla="*/ 5474284 w 5474284"/>
                <a:gd name="connsiteY0" fmla="*/ 0 h 257442"/>
                <a:gd name="connsiteX1" fmla="*/ 5241629 w 5474284"/>
                <a:gd name="connsiteY1" fmla="*/ 257442 h 257442"/>
                <a:gd name="connsiteX2" fmla="*/ 0 w 5474284"/>
                <a:gd name="connsiteY2" fmla="*/ 257442 h 257442"/>
                <a:gd name="connsiteX3" fmla="*/ 1 w 5474284"/>
                <a:gd name="connsiteY3" fmla="*/ 0 h 257442"/>
                <a:gd name="connsiteX0" fmla="*/ 5474284 w 5474284"/>
                <a:gd name="connsiteY0" fmla="*/ 0 h 257442"/>
                <a:gd name="connsiteX1" fmla="*/ 5419562 w 5474284"/>
                <a:gd name="connsiteY1" fmla="*/ 257442 h 257442"/>
                <a:gd name="connsiteX2" fmla="*/ 0 w 5474284"/>
                <a:gd name="connsiteY2" fmla="*/ 257442 h 257442"/>
                <a:gd name="connsiteX3" fmla="*/ 1 w 5474284"/>
                <a:gd name="connsiteY3" fmla="*/ 0 h 257442"/>
                <a:gd name="connsiteX0" fmla="*/ 5474284 w 5474284"/>
                <a:gd name="connsiteY0" fmla="*/ 0 h 257442"/>
                <a:gd name="connsiteX1" fmla="*/ 5419562 w 5474284"/>
                <a:gd name="connsiteY1" fmla="*/ 257442 h 257442"/>
                <a:gd name="connsiteX2" fmla="*/ 0 w 5474284"/>
                <a:gd name="connsiteY2" fmla="*/ 257442 h 257442"/>
                <a:gd name="connsiteX3" fmla="*/ 1 w 5474284"/>
                <a:gd name="connsiteY3" fmla="*/ 0 h 257442"/>
                <a:gd name="connsiteX0" fmla="*/ 5474284 w 5474284"/>
                <a:gd name="connsiteY0" fmla="*/ 0 h 257442"/>
                <a:gd name="connsiteX1" fmla="*/ 5419562 w 5474284"/>
                <a:gd name="connsiteY1" fmla="*/ 257442 h 257442"/>
                <a:gd name="connsiteX2" fmla="*/ 0 w 5474284"/>
                <a:gd name="connsiteY2" fmla="*/ 257442 h 257442"/>
                <a:gd name="connsiteX3" fmla="*/ 0 w 5474284"/>
                <a:gd name="connsiteY3" fmla="*/ 0 h 257442"/>
                <a:gd name="connsiteX0" fmla="*/ 5634583 w 5634583"/>
                <a:gd name="connsiteY0" fmla="*/ 0 h 257442"/>
                <a:gd name="connsiteX1" fmla="*/ 5419562 w 5634583"/>
                <a:gd name="connsiteY1" fmla="*/ 257442 h 257442"/>
                <a:gd name="connsiteX2" fmla="*/ 0 w 5634583"/>
                <a:gd name="connsiteY2" fmla="*/ 257442 h 257442"/>
                <a:gd name="connsiteX3" fmla="*/ 0 w 5634583"/>
                <a:gd name="connsiteY3" fmla="*/ 0 h 257442"/>
                <a:gd name="connsiteX0" fmla="*/ 5634583 w 5634583"/>
                <a:gd name="connsiteY0" fmla="*/ 0 h 257442"/>
                <a:gd name="connsiteX1" fmla="*/ 5579862 w 5634583"/>
                <a:gd name="connsiteY1" fmla="*/ 257442 h 257442"/>
                <a:gd name="connsiteX2" fmla="*/ 0 w 5634583"/>
                <a:gd name="connsiteY2" fmla="*/ 257442 h 257442"/>
                <a:gd name="connsiteX3" fmla="*/ 0 w 5634583"/>
                <a:gd name="connsiteY3" fmla="*/ 0 h 257442"/>
                <a:gd name="connsiteX0" fmla="*/ 5634583 w 5634583"/>
                <a:gd name="connsiteY0" fmla="*/ 0 h 257442"/>
                <a:gd name="connsiteX1" fmla="*/ 5579862 w 5634583"/>
                <a:gd name="connsiteY1" fmla="*/ 257442 h 257442"/>
                <a:gd name="connsiteX2" fmla="*/ 0 w 5634583"/>
                <a:gd name="connsiteY2" fmla="*/ 257442 h 257442"/>
                <a:gd name="connsiteX3" fmla="*/ 0 w 5634583"/>
                <a:gd name="connsiteY3" fmla="*/ 0 h 257442"/>
                <a:gd name="connsiteX0" fmla="*/ 5634583 w 5634583"/>
                <a:gd name="connsiteY0" fmla="*/ 0 h 257442"/>
                <a:gd name="connsiteX1" fmla="*/ 5579862 w 5634583"/>
                <a:gd name="connsiteY1" fmla="*/ 257442 h 257442"/>
                <a:gd name="connsiteX2" fmla="*/ 0 w 5634583"/>
                <a:gd name="connsiteY2" fmla="*/ 257442 h 257442"/>
                <a:gd name="connsiteX3" fmla="*/ 0 w 5634583"/>
                <a:gd name="connsiteY3" fmla="*/ 0 h 257442"/>
                <a:gd name="connsiteX0" fmla="*/ 950801 w 5579862"/>
                <a:gd name="connsiteY0" fmla="*/ 0 h 257442"/>
                <a:gd name="connsiteX1" fmla="*/ 5579862 w 5579862"/>
                <a:gd name="connsiteY1" fmla="*/ 257442 h 257442"/>
                <a:gd name="connsiteX2" fmla="*/ 0 w 5579862"/>
                <a:gd name="connsiteY2" fmla="*/ 257442 h 257442"/>
                <a:gd name="connsiteX3" fmla="*/ 0 w 5579862"/>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279417 w 1279417"/>
                <a:gd name="connsiteY0" fmla="*/ 0 h 257442"/>
                <a:gd name="connsiteX1" fmla="*/ 1056380 w 1279417"/>
                <a:gd name="connsiteY1" fmla="*/ 257442 h 257442"/>
                <a:gd name="connsiteX2" fmla="*/ 0 w 1279417"/>
                <a:gd name="connsiteY2" fmla="*/ 257442 h 257442"/>
                <a:gd name="connsiteX3" fmla="*/ 1 w 1279417"/>
                <a:gd name="connsiteY3" fmla="*/ 0 h 257442"/>
                <a:gd name="connsiteX0" fmla="*/ 1279417 w 1279417"/>
                <a:gd name="connsiteY0" fmla="*/ 0 h 257442"/>
                <a:gd name="connsiteX1" fmla="*/ 1224696 w 1279417"/>
                <a:gd name="connsiteY1" fmla="*/ 257442 h 257442"/>
                <a:gd name="connsiteX2" fmla="*/ 0 w 1279417"/>
                <a:gd name="connsiteY2" fmla="*/ 257442 h 257442"/>
                <a:gd name="connsiteX3" fmla="*/ 1 w 1279417"/>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0 w 1279416"/>
                <a:gd name="connsiteY3" fmla="*/ 0 h 257442"/>
                <a:gd name="connsiteX0" fmla="*/ 1279417 w 1279417"/>
                <a:gd name="connsiteY0" fmla="*/ 0 h 257442"/>
                <a:gd name="connsiteX1" fmla="*/ 1224696 w 1279417"/>
                <a:gd name="connsiteY1" fmla="*/ 257442 h 257442"/>
                <a:gd name="connsiteX2" fmla="*/ 1 w 1279417"/>
                <a:gd name="connsiteY2" fmla="*/ 257442 h 257442"/>
                <a:gd name="connsiteX3" fmla="*/ 0 w 1279417"/>
                <a:gd name="connsiteY3" fmla="*/ 0 h 257442"/>
                <a:gd name="connsiteX0" fmla="*/ 1447733 w 1447733"/>
                <a:gd name="connsiteY0" fmla="*/ 0 h 257442"/>
                <a:gd name="connsiteX1" fmla="*/ 1224696 w 1447733"/>
                <a:gd name="connsiteY1" fmla="*/ 257442 h 257442"/>
                <a:gd name="connsiteX2" fmla="*/ 1 w 1447733"/>
                <a:gd name="connsiteY2" fmla="*/ 257442 h 257442"/>
                <a:gd name="connsiteX3" fmla="*/ 0 w 1447733"/>
                <a:gd name="connsiteY3" fmla="*/ 0 h 257442"/>
                <a:gd name="connsiteX0" fmla="*/ 1447733 w 1447733"/>
                <a:gd name="connsiteY0" fmla="*/ 0 h 257442"/>
                <a:gd name="connsiteX1" fmla="*/ 1393012 w 1447733"/>
                <a:gd name="connsiteY1" fmla="*/ 257442 h 257442"/>
                <a:gd name="connsiteX2" fmla="*/ 1 w 1447733"/>
                <a:gd name="connsiteY2" fmla="*/ 257442 h 257442"/>
                <a:gd name="connsiteX3" fmla="*/ 0 w 1447733"/>
                <a:gd name="connsiteY3" fmla="*/ 0 h 257442"/>
                <a:gd name="connsiteX0" fmla="*/ 1447733 w 1447733"/>
                <a:gd name="connsiteY0" fmla="*/ 0 h 257442"/>
                <a:gd name="connsiteX1" fmla="*/ 1393012 w 1447733"/>
                <a:gd name="connsiteY1" fmla="*/ 257442 h 257442"/>
                <a:gd name="connsiteX2" fmla="*/ 1 w 1447733"/>
                <a:gd name="connsiteY2" fmla="*/ 257442 h 257442"/>
                <a:gd name="connsiteX3" fmla="*/ 0 w 1447733"/>
                <a:gd name="connsiteY3" fmla="*/ 0 h 257442"/>
                <a:gd name="connsiteX0" fmla="*/ 1447732 w 1447732"/>
                <a:gd name="connsiteY0" fmla="*/ 0 h 257442"/>
                <a:gd name="connsiteX1" fmla="*/ 1393011 w 1447732"/>
                <a:gd name="connsiteY1" fmla="*/ 257442 h 257442"/>
                <a:gd name="connsiteX2" fmla="*/ 0 w 1447732"/>
                <a:gd name="connsiteY2" fmla="*/ 257442 h 257442"/>
                <a:gd name="connsiteX3" fmla="*/ 0 w 1447732"/>
                <a:gd name="connsiteY3" fmla="*/ 0 h 257442"/>
                <a:gd name="connsiteX0" fmla="*/ 1616046 w 1616046"/>
                <a:gd name="connsiteY0" fmla="*/ 0 h 257442"/>
                <a:gd name="connsiteX1" fmla="*/ 1393011 w 1616046"/>
                <a:gd name="connsiteY1" fmla="*/ 257442 h 257442"/>
                <a:gd name="connsiteX2" fmla="*/ 0 w 1616046"/>
                <a:gd name="connsiteY2" fmla="*/ 257442 h 257442"/>
                <a:gd name="connsiteX3" fmla="*/ 0 w 1616046"/>
                <a:gd name="connsiteY3" fmla="*/ 0 h 257442"/>
                <a:gd name="connsiteX0" fmla="*/ 1616046 w 1616046"/>
                <a:gd name="connsiteY0" fmla="*/ 0 h 257442"/>
                <a:gd name="connsiteX1" fmla="*/ 1561325 w 1616046"/>
                <a:gd name="connsiteY1" fmla="*/ 257442 h 257442"/>
                <a:gd name="connsiteX2" fmla="*/ 0 w 1616046"/>
                <a:gd name="connsiteY2" fmla="*/ 257442 h 257442"/>
                <a:gd name="connsiteX3" fmla="*/ 0 w 1616046"/>
                <a:gd name="connsiteY3" fmla="*/ 0 h 257442"/>
                <a:gd name="connsiteX0" fmla="*/ 1616047 w 1616047"/>
                <a:gd name="connsiteY0" fmla="*/ 0 h 257442"/>
                <a:gd name="connsiteX1" fmla="*/ 1561326 w 1616047"/>
                <a:gd name="connsiteY1" fmla="*/ 257442 h 257442"/>
                <a:gd name="connsiteX2" fmla="*/ 0 w 1616047"/>
                <a:gd name="connsiteY2" fmla="*/ 257442 h 257442"/>
                <a:gd name="connsiteX3" fmla="*/ 1 w 1616047"/>
                <a:gd name="connsiteY3" fmla="*/ 0 h 257442"/>
                <a:gd name="connsiteX0" fmla="*/ 1616047 w 1616047"/>
                <a:gd name="connsiteY0" fmla="*/ 0 h 257442"/>
                <a:gd name="connsiteX1" fmla="*/ 1561326 w 1616047"/>
                <a:gd name="connsiteY1" fmla="*/ 257442 h 257442"/>
                <a:gd name="connsiteX2" fmla="*/ 0 w 1616047"/>
                <a:gd name="connsiteY2" fmla="*/ 257442 h 257442"/>
                <a:gd name="connsiteX3" fmla="*/ 1 w 1616047"/>
                <a:gd name="connsiteY3" fmla="*/ 0 h 257442"/>
                <a:gd name="connsiteX0" fmla="*/ 1801996 w 1801996"/>
                <a:gd name="connsiteY0" fmla="*/ 0 h 257442"/>
                <a:gd name="connsiteX1" fmla="*/ 1561326 w 1801996"/>
                <a:gd name="connsiteY1" fmla="*/ 257442 h 257442"/>
                <a:gd name="connsiteX2" fmla="*/ 0 w 1801996"/>
                <a:gd name="connsiteY2" fmla="*/ 257442 h 257442"/>
                <a:gd name="connsiteX3" fmla="*/ 1 w 1801996"/>
                <a:gd name="connsiteY3" fmla="*/ 0 h 257442"/>
                <a:gd name="connsiteX0" fmla="*/ 1801996 w 1801996"/>
                <a:gd name="connsiteY0" fmla="*/ 0 h 257442"/>
                <a:gd name="connsiteX1" fmla="*/ 1747274 w 1801996"/>
                <a:gd name="connsiteY1" fmla="*/ 257442 h 257442"/>
                <a:gd name="connsiteX2" fmla="*/ 0 w 1801996"/>
                <a:gd name="connsiteY2" fmla="*/ 257442 h 257442"/>
                <a:gd name="connsiteX3" fmla="*/ 1 w 1801996"/>
                <a:gd name="connsiteY3" fmla="*/ 0 h 257442"/>
                <a:gd name="connsiteX0" fmla="*/ 1801996 w 1801996"/>
                <a:gd name="connsiteY0" fmla="*/ 0 h 257442"/>
                <a:gd name="connsiteX1" fmla="*/ 1747274 w 1801996"/>
                <a:gd name="connsiteY1" fmla="*/ 257442 h 257442"/>
                <a:gd name="connsiteX2" fmla="*/ 0 w 1801996"/>
                <a:gd name="connsiteY2" fmla="*/ 257442 h 257442"/>
                <a:gd name="connsiteX3" fmla="*/ 1 w 1801996"/>
                <a:gd name="connsiteY3" fmla="*/ 0 h 257442"/>
                <a:gd name="connsiteX0" fmla="*/ 1801996 w 1801996"/>
                <a:gd name="connsiteY0" fmla="*/ 0 h 257442"/>
                <a:gd name="connsiteX1" fmla="*/ 1747274 w 1801996"/>
                <a:gd name="connsiteY1" fmla="*/ 257442 h 257442"/>
                <a:gd name="connsiteX2" fmla="*/ 0 w 1801996"/>
                <a:gd name="connsiteY2" fmla="*/ 257442 h 257442"/>
                <a:gd name="connsiteX3" fmla="*/ 0 w 1801996"/>
                <a:gd name="connsiteY3" fmla="*/ 0 h 257442"/>
                <a:gd name="connsiteX0" fmla="*/ 1970311 w 1970311"/>
                <a:gd name="connsiteY0" fmla="*/ 0 h 257442"/>
                <a:gd name="connsiteX1" fmla="*/ 1747274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0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0 w 1970311"/>
                <a:gd name="connsiteY3" fmla="*/ 0 h 257442"/>
                <a:gd name="connsiteX0" fmla="*/ 2138626 w 2138626"/>
                <a:gd name="connsiteY0" fmla="*/ 0 h 257442"/>
                <a:gd name="connsiteX1" fmla="*/ 1915590 w 2138626"/>
                <a:gd name="connsiteY1" fmla="*/ 257442 h 257442"/>
                <a:gd name="connsiteX2" fmla="*/ 0 w 2138626"/>
                <a:gd name="connsiteY2" fmla="*/ 257442 h 257442"/>
                <a:gd name="connsiteX3" fmla="*/ 0 w 2138626"/>
                <a:gd name="connsiteY3" fmla="*/ 0 h 257442"/>
                <a:gd name="connsiteX0" fmla="*/ 2138626 w 2138626"/>
                <a:gd name="connsiteY0" fmla="*/ 0 h 257442"/>
                <a:gd name="connsiteX1" fmla="*/ 2083904 w 2138626"/>
                <a:gd name="connsiteY1" fmla="*/ 257442 h 257442"/>
                <a:gd name="connsiteX2" fmla="*/ 0 w 2138626"/>
                <a:gd name="connsiteY2" fmla="*/ 257442 h 257442"/>
                <a:gd name="connsiteX3" fmla="*/ 0 w 2138626"/>
                <a:gd name="connsiteY3" fmla="*/ 0 h 257442"/>
                <a:gd name="connsiteX0" fmla="*/ 2138627 w 2138627"/>
                <a:gd name="connsiteY0" fmla="*/ 0 h 257442"/>
                <a:gd name="connsiteX1" fmla="*/ 2083905 w 2138627"/>
                <a:gd name="connsiteY1" fmla="*/ 257442 h 257442"/>
                <a:gd name="connsiteX2" fmla="*/ 0 w 2138627"/>
                <a:gd name="connsiteY2" fmla="*/ 257442 h 257442"/>
                <a:gd name="connsiteX3" fmla="*/ 1 w 2138627"/>
                <a:gd name="connsiteY3" fmla="*/ 0 h 257442"/>
                <a:gd name="connsiteX0" fmla="*/ 2138627 w 2138627"/>
                <a:gd name="connsiteY0" fmla="*/ 0 h 257442"/>
                <a:gd name="connsiteX1" fmla="*/ 2083905 w 2138627"/>
                <a:gd name="connsiteY1" fmla="*/ 257442 h 257442"/>
                <a:gd name="connsiteX2" fmla="*/ 0 w 2138627"/>
                <a:gd name="connsiteY2" fmla="*/ 257442 h 257442"/>
                <a:gd name="connsiteX3" fmla="*/ 1 w 2138627"/>
                <a:gd name="connsiteY3" fmla="*/ 0 h 257442"/>
                <a:gd name="connsiteX0" fmla="*/ 2306943 w 2306943"/>
                <a:gd name="connsiteY0" fmla="*/ 0 h 257442"/>
                <a:gd name="connsiteX1" fmla="*/ 2083905 w 2306943"/>
                <a:gd name="connsiteY1" fmla="*/ 257442 h 257442"/>
                <a:gd name="connsiteX2" fmla="*/ 0 w 2306943"/>
                <a:gd name="connsiteY2" fmla="*/ 257442 h 257442"/>
                <a:gd name="connsiteX3" fmla="*/ 1 w 2306943"/>
                <a:gd name="connsiteY3" fmla="*/ 0 h 257442"/>
                <a:gd name="connsiteX0" fmla="*/ 2306943 w 2306943"/>
                <a:gd name="connsiteY0" fmla="*/ 0 h 257442"/>
                <a:gd name="connsiteX1" fmla="*/ 2252222 w 2306943"/>
                <a:gd name="connsiteY1" fmla="*/ 257442 h 257442"/>
                <a:gd name="connsiteX2" fmla="*/ 0 w 2306943"/>
                <a:gd name="connsiteY2" fmla="*/ 257442 h 257442"/>
                <a:gd name="connsiteX3" fmla="*/ 1 w 2306943"/>
                <a:gd name="connsiteY3" fmla="*/ 0 h 257442"/>
                <a:gd name="connsiteX0" fmla="*/ 2306942 w 2306942"/>
                <a:gd name="connsiteY0" fmla="*/ 0 h 257442"/>
                <a:gd name="connsiteX1" fmla="*/ 2252221 w 2306942"/>
                <a:gd name="connsiteY1" fmla="*/ 257442 h 257442"/>
                <a:gd name="connsiteX2" fmla="*/ 0 w 2306942"/>
                <a:gd name="connsiteY2" fmla="*/ 257442 h 257442"/>
                <a:gd name="connsiteX3" fmla="*/ 0 w 2306942"/>
                <a:gd name="connsiteY3" fmla="*/ 0 h 257442"/>
                <a:gd name="connsiteX0" fmla="*/ 2306943 w 2306943"/>
                <a:gd name="connsiteY0" fmla="*/ 0 h 257442"/>
                <a:gd name="connsiteX1" fmla="*/ 2252222 w 2306943"/>
                <a:gd name="connsiteY1" fmla="*/ 257442 h 257442"/>
                <a:gd name="connsiteX2" fmla="*/ 1 w 2306943"/>
                <a:gd name="connsiteY2" fmla="*/ 257442 h 257442"/>
                <a:gd name="connsiteX3" fmla="*/ 0 w 2306943"/>
                <a:gd name="connsiteY3" fmla="*/ 0 h 257442"/>
                <a:gd name="connsiteX0" fmla="*/ 2570540 w 2570540"/>
                <a:gd name="connsiteY0" fmla="*/ 0 h 257442"/>
                <a:gd name="connsiteX1" fmla="*/ 2252222 w 2570540"/>
                <a:gd name="connsiteY1" fmla="*/ 257442 h 257442"/>
                <a:gd name="connsiteX2" fmla="*/ 1 w 2570540"/>
                <a:gd name="connsiteY2" fmla="*/ 257442 h 257442"/>
                <a:gd name="connsiteX3" fmla="*/ 0 w 2570540"/>
                <a:gd name="connsiteY3" fmla="*/ 0 h 257442"/>
                <a:gd name="connsiteX0" fmla="*/ 2570540 w 2570540"/>
                <a:gd name="connsiteY0" fmla="*/ 0 h 257442"/>
                <a:gd name="connsiteX1" fmla="*/ 2515818 w 2570540"/>
                <a:gd name="connsiteY1" fmla="*/ 257442 h 257442"/>
                <a:gd name="connsiteX2" fmla="*/ 1 w 2570540"/>
                <a:gd name="connsiteY2" fmla="*/ 257442 h 257442"/>
                <a:gd name="connsiteX3" fmla="*/ 0 w 2570540"/>
                <a:gd name="connsiteY3" fmla="*/ 0 h 257442"/>
                <a:gd name="connsiteX0" fmla="*/ 2570540 w 2570540"/>
                <a:gd name="connsiteY0" fmla="*/ 0 h 257442"/>
                <a:gd name="connsiteX1" fmla="*/ 2515818 w 2570540"/>
                <a:gd name="connsiteY1" fmla="*/ 257442 h 257442"/>
                <a:gd name="connsiteX2" fmla="*/ 0 w 2570540"/>
                <a:gd name="connsiteY2" fmla="*/ 257442 h 257442"/>
                <a:gd name="connsiteX3" fmla="*/ 0 w 2570540"/>
                <a:gd name="connsiteY3" fmla="*/ 0 h 257442"/>
                <a:gd name="connsiteX0" fmla="*/ 2570540 w 2570540"/>
                <a:gd name="connsiteY0" fmla="*/ 0 h 257442"/>
                <a:gd name="connsiteX1" fmla="*/ 2515818 w 2570540"/>
                <a:gd name="connsiteY1" fmla="*/ 257442 h 257442"/>
                <a:gd name="connsiteX2" fmla="*/ 0 w 2570540"/>
                <a:gd name="connsiteY2" fmla="*/ 257442 h 257442"/>
                <a:gd name="connsiteX3" fmla="*/ 0 w 2570540"/>
                <a:gd name="connsiteY3" fmla="*/ 0 h 257442"/>
                <a:gd name="connsiteX0" fmla="*/ 2748473 w 2748473"/>
                <a:gd name="connsiteY0" fmla="*/ 0 h 257442"/>
                <a:gd name="connsiteX1" fmla="*/ 2515818 w 2748473"/>
                <a:gd name="connsiteY1" fmla="*/ 257442 h 257442"/>
                <a:gd name="connsiteX2" fmla="*/ 0 w 2748473"/>
                <a:gd name="connsiteY2" fmla="*/ 257442 h 257442"/>
                <a:gd name="connsiteX3" fmla="*/ 0 w 2748473"/>
                <a:gd name="connsiteY3" fmla="*/ 0 h 257442"/>
                <a:gd name="connsiteX0" fmla="*/ 2748473 w 2748473"/>
                <a:gd name="connsiteY0" fmla="*/ 0 h 257442"/>
                <a:gd name="connsiteX1" fmla="*/ 2693752 w 2748473"/>
                <a:gd name="connsiteY1" fmla="*/ 257442 h 257442"/>
                <a:gd name="connsiteX2" fmla="*/ 0 w 2748473"/>
                <a:gd name="connsiteY2" fmla="*/ 257442 h 257442"/>
                <a:gd name="connsiteX3" fmla="*/ 0 w 2748473"/>
                <a:gd name="connsiteY3" fmla="*/ 0 h 257442"/>
                <a:gd name="connsiteX0" fmla="*/ 2748473 w 2748473"/>
                <a:gd name="connsiteY0" fmla="*/ 0 h 257442"/>
                <a:gd name="connsiteX1" fmla="*/ 2693752 w 2748473"/>
                <a:gd name="connsiteY1" fmla="*/ 257442 h 257442"/>
                <a:gd name="connsiteX2" fmla="*/ 0 w 2748473"/>
                <a:gd name="connsiteY2" fmla="*/ 257442 h 257442"/>
                <a:gd name="connsiteX3" fmla="*/ 0 w 2748473"/>
                <a:gd name="connsiteY3" fmla="*/ 0 h 257442"/>
                <a:gd name="connsiteX0" fmla="*/ 2748473 w 2748473"/>
                <a:gd name="connsiteY0" fmla="*/ 0 h 257442"/>
                <a:gd name="connsiteX1" fmla="*/ 2693752 w 2748473"/>
                <a:gd name="connsiteY1" fmla="*/ 257442 h 257442"/>
                <a:gd name="connsiteX2" fmla="*/ 0 w 2748473"/>
                <a:gd name="connsiteY2" fmla="*/ 257442 h 257442"/>
                <a:gd name="connsiteX3" fmla="*/ 0 w 2748473"/>
                <a:gd name="connsiteY3" fmla="*/ 0 h 257442"/>
                <a:gd name="connsiteX0" fmla="*/ 2916788 w 2916788"/>
                <a:gd name="connsiteY0" fmla="*/ 0 h 257442"/>
                <a:gd name="connsiteX1" fmla="*/ 2693752 w 2916788"/>
                <a:gd name="connsiteY1" fmla="*/ 257442 h 257442"/>
                <a:gd name="connsiteX2" fmla="*/ 0 w 2916788"/>
                <a:gd name="connsiteY2" fmla="*/ 257442 h 257442"/>
                <a:gd name="connsiteX3" fmla="*/ 0 w 2916788"/>
                <a:gd name="connsiteY3" fmla="*/ 0 h 257442"/>
                <a:gd name="connsiteX0" fmla="*/ 2916788 w 2916788"/>
                <a:gd name="connsiteY0" fmla="*/ 0 h 257442"/>
                <a:gd name="connsiteX1" fmla="*/ 2862066 w 2916788"/>
                <a:gd name="connsiteY1" fmla="*/ 257442 h 257442"/>
                <a:gd name="connsiteX2" fmla="*/ 0 w 2916788"/>
                <a:gd name="connsiteY2" fmla="*/ 257442 h 257442"/>
                <a:gd name="connsiteX3" fmla="*/ 0 w 2916788"/>
                <a:gd name="connsiteY3" fmla="*/ 0 h 257442"/>
                <a:gd name="connsiteX0" fmla="*/ 2916789 w 2916789"/>
                <a:gd name="connsiteY0" fmla="*/ 0 h 257442"/>
                <a:gd name="connsiteX1" fmla="*/ 2862067 w 2916789"/>
                <a:gd name="connsiteY1" fmla="*/ 257442 h 257442"/>
                <a:gd name="connsiteX2" fmla="*/ 0 w 2916789"/>
                <a:gd name="connsiteY2" fmla="*/ 257442 h 257442"/>
                <a:gd name="connsiteX3" fmla="*/ 1 w 2916789"/>
                <a:gd name="connsiteY3" fmla="*/ 0 h 257442"/>
                <a:gd name="connsiteX0" fmla="*/ 2916789 w 2916789"/>
                <a:gd name="connsiteY0" fmla="*/ 0 h 257442"/>
                <a:gd name="connsiteX1" fmla="*/ 2862067 w 2916789"/>
                <a:gd name="connsiteY1" fmla="*/ 257442 h 257442"/>
                <a:gd name="connsiteX2" fmla="*/ 0 w 2916789"/>
                <a:gd name="connsiteY2" fmla="*/ 257442 h 257442"/>
                <a:gd name="connsiteX3" fmla="*/ 1 w 2916789"/>
                <a:gd name="connsiteY3" fmla="*/ 0 h 257442"/>
                <a:gd name="connsiteX0" fmla="*/ 3186093 w 3186093"/>
                <a:gd name="connsiteY0" fmla="*/ 0 h 257442"/>
                <a:gd name="connsiteX1" fmla="*/ 2862067 w 3186093"/>
                <a:gd name="connsiteY1" fmla="*/ 257442 h 257442"/>
                <a:gd name="connsiteX2" fmla="*/ 0 w 3186093"/>
                <a:gd name="connsiteY2" fmla="*/ 257442 h 257442"/>
                <a:gd name="connsiteX3" fmla="*/ 1 w 3186093"/>
                <a:gd name="connsiteY3" fmla="*/ 0 h 257442"/>
                <a:gd name="connsiteX0" fmla="*/ 3186093 w 3186093"/>
                <a:gd name="connsiteY0" fmla="*/ 0 h 257442"/>
                <a:gd name="connsiteX1" fmla="*/ 3131372 w 3186093"/>
                <a:gd name="connsiteY1" fmla="*/ 257442 h 257442"/>
                <a:gd name="connsiteX2" fmla="*/ 0 w 3186093"/>
                <a:gd name="connsiteY2" fmla="*/ 257442 h 257442"/>
                <a:gd name="connsiteX3" fmla="*/ 1 w 3186093"/>
                <a:gd name="connsiteY3" fmla="*/ 0 h 257442"/>
                <a:gd name="connsiteX0" fmla="*/ 3186092 w 3186092"/>
                <a:gd name="connsiteY0" fmla="*/ 0 h 257442"/>
                <a:gd name="connsiteX1" fmla="*/ 3131371 w 3186092"/>
                <a:gd name="connsiteY1" fmla="*/ 257442 h 257442"/>
                <a:gd name="connsiteX2" fmla="*/ 0 w 3186092"/>
                <a:gd name="connsiteY2" fmla="*/ 257442 h 257442"/>
                <a:gd name="connsiteX3" fmla="*/ 0 w 3186092"/>
                <a:gd name="connsiteY3" fmla="*/ 0 h 257442"/>
                <a:gd name="connsiteX0" fmla="*/ 3186093 w 3186093"/>
                <a:gd name="connsiteY0" fmla="*/ 0 h 257442"/>
                <a:gd name="connsiteX1" fmla="*/ 3131372 w 3186093"/>
                <a:gd name="connsiteY1" fmla="*/ 257442 h 257442"/>
                <a:gd name="connsiteX2" fmla="*/ 1 w 3186093"/>
                <a:gd name="connsiteY2" fmla="*/ 257442 h 257442"/>
                <a:gd name="connsiteX3" fmla="*/ 0 w 3186093"/>
                <a:gd name="connsiteY3" fmla="*/ 0 h 257442"/>
                <a:gd name="connsiteX0" fmla="*/ 3346393 w 3346393"/>
                <a:gd name="connsiteY0" fmla="*/ 0 h 257442"/>
                <a:gd name="connsiteX1" fmla="*/ 3131372 w 3346393"/>
                <a:gd name="connsiteY1" fmla="*/ 257442 h 257442"/>
                <a:gd name="connsiteX2" fmla="*/ 1 w 3346393"/>
                <a:gd name="connsiteY2" fmla="*/ 257442 h 257442"/>
                <a:gd name="connsiteX3" fmla="*/ 0 w 3346393"/>
                <a:gd name="connsiteY3" fmla="*/ 0 h 257442"/>
                <a:gd name="connsiteX0" fmla="*/ 3346393 w 3346393"/>
                <a:gd name="connsiteY0" fmla="*/ 0 h 257442"/>
                <a:gd name="connsiteX1" fmla="*/ 3291672 w 3346393"/>
                <a:gd name="connsiteY1" fmla="*/ 257442 h 257442"/>
                <a:gd name="connsiteX2" fmla="*/ 1 w 3346393"/>
                <a:gd name="connsiteY2" fmla="*/ 257442 h 257442"/>
                <a:gd name="connsiteX3" fmla="*/ 0 w 3346393"/>
                <a:gd name="connsiteY3" fmla="*/ 0 h 257442"/>
                <a:gd name="connsiteX0" fmla="*/ 3346393 w 3346393"/>
                <a:gd name="connsiteY0" fmla="*/ 0 h 257442"/>
                <a:gd name="connsiteX1" fmla="*/ 3291672 w 3346393"/>
                <a:gd name="connsiteY1" fmla="*/ 257442 h 257442"/>
                <a:gd name="connsiteX2" fmla="*/ 1 w 3346393"/>
                <a:gd name="connsiteY2" fmla="*/ 257442 h 257442"/>
                <a:gd name="connsiteX3" fmla="*/ 0 w 3346393"/>
                <a:gd name="connsiteY3" fmla="*/ 0 h 257442"/>
                <a:gd name="connsiteX0" fmla="*/ 3346392 w 3346392"/>
                <a:gd name="connsiteY0" fmla="*/ 0 h 257442"/>
                <a:gd name="connsiteX1" fmla="*/ 3291671 w 3346392"/>
                <a:gd name="connsiteY1" fmla="*/ 257442 h 257442"/>
                <a:gd name="connsiteX2" fmla="*/ 0 w 3346392"/>
                <a:gd name="connsiteY2" fmla="*/ 257442 h 257442"/>
                <a:gd name="connsiteX3" fmla="*/ 0 w 3346392"/>
                <a:gd name="connsiteY3" fmla="*/ 0 h 257442"/>
                <a:gd name="connsiteX0" fmla="*/ 3599666 w 3599666"/>
                <a:gd name="connsiteY0" fmla="*/ 0 h 257442"/>
                <a:gd name="connsiteX1" fmla="*/ 3291671 w 3599666"/>
                <a:gd name="connsiteY1" fmla="*/ 257442 h 257442"/>
                <a:gd name="connsiteX2" fmla="*/ 0 w 3599666"/>
                <a:gd name="connsiteY2" fmla="*/ 257442 h 257442"/>
                <a:gd name="connsiteX3" fmla="*/ 0 w 3599666"/>
                <a:gd name="connsiteY3" fmla="*/ 0 h 257442"/>
                <a:gd name="connsiteX0" fmla="*/ 3599666 w 3599666"/>
                <a:gd name="connsiteY0" fmla="*/ 0 h 257442"/>
                <a:gd name="connsiteX1" fmla="*/ 3544945 w 3599666"/>
                <a:gd name="connsiteY1" fmla="*/ 257442 h 257442"/>
                <a:gd name="connsiteX2" fmla="*/ 0 w 3599666"/>
                <a:gd name="connsiteY2" fmla="*/ 257442 h 257442"/>
                <a:gd name="connsiteX3" fmla="*/ 0 w 3599666"/>
                <a:gd name="connsiteY3" fmla="*/ 0 h 257442"/>
                <a:gd name="connsiteX0" fmla="*/ 3599667 w 3599667"/>
                <a:gd name="connsiteY0" fmla="*/ 0 h 257442"/>
                <a:gd name="connsiteX1" fmla="*/ 3544946 w 3599667"/>
                <a:gd name="connsiteY1" fmla="*/ 257442 h 257442"/>
                <a:gd name="connsiteX2" fmla="*/ 0 w 3599667"/>
                <a:gd name="connsiteY2" fmla="*/ 257442 h 257442"/>
                <a:gd name="connsiteX3" fmla="*/ 1 w 3599667"/>
                <a:gd name="connsiteY3" fmla="*/ 0 h 257442"/>
                <a:gd name="connsiteX0" fmla="*/ 3599667 w 3599667"/>
                <a:gd name="connsiteY0" fmla="*/ 0 h 257442"/>
                <a:gd name="connsiteX1" fmla="*/ 3544946 w 3599667"/>
                <a:gd name="connsiteY1" fmla="*/ 257442 h 257442"/>
                <a:gd name="connsiteX2" fmla="*/ 0 w 3599667"/>
                <a:gd name="connsiteY2" fmla="*/ 257442 h 257442"/>
                <a:gd name="connsiteX3" fmla="*/ 1 w 3599667"/>
                <a:gd name="connsiteY3" fmla="*/ 0 h 257442"/>
                <a:gd name="connsiteX0" fmla="*/ 3759968 w 3759968"/>
                <a:gd name="connsiteY0" fmla="*/ 0 h 257442"/>
                <a:gd name="connsiteX1" fmla="*/ 3544946 w 3759968"/>
                <a:gd name="connsiteY1" fmla="*/ 257442 h 257442"/>
                <a:gd name="connsiteX2" fmla="*/ 0 w 3759968"/>
                <a:gd name="connsiteY2" fmla="*/ 257442 h 257442"/>
                <a:gd name="connsiteX3" fmla="*/ 1 w 3759968"/>
                <a:gd name="connsiteY3" fmla="*/ 0 h 257442"/>
                <a:gd name="connsiteX0" fmla="*/ 3759968 w 3759968"/>
                <a:gd name="connsiteY0" fmla="*/ 0 h 257442"/>
                <a:gd name="connsiteX1" fmla="*/ 3705246 w 3759968"/>
                <a:gd name="connsiteY1" fmla="*/ 257442 h 257442"/>
                <a:gd name="connsiteX2" fmla="*/ 0 w 3759968"/>
                <a:gd name="connsiteY2" fmla="*/ 257442 h 257442"/>
                <a:gd name="connsiteX3" fmla="*/ 1 w 3759968"/>
                <a:gd name="connsiteY3" fmla="*/ 0 h 257442"/>
                <a:gd name="connsiteX0" fmla="*/ 3759968 w 3759968"/>
                <a:gd name="connsiteY0" fmla="*/ 0 h 257442"/>
                <a:gd name="connsiteX1" fmla="*/ 3705246 w 3759968"/>
                <a:gd name="connsiteY1" fmla="*/ 257442 h 257442"/>
                <a:gd name="connsiteX2" fmla="*/ 0 w 3759968"/>
                <a:gd name="connsiteY2" fmla="*/ 257442 h 257442"/>
                <a:gd name="connsiteX3" fmla="*/ 1 w 3759968"/>
                <a:gd name="connsiteY3" fmla="*/ 0 h 257442"/>
                <a:gd name="connsiteX0" fmla="*/ 3759968 w 3759968"/>
                <a:gd name="connsiteY0" fmla="*/ 0 h 257442"/>
                <a:gd name="connsiteX1" fmla="*/ 3705246 w 3759968"/>
                <a:gd name="connsiteY1" fmla="*/ 257442 h 257442"/>
                <a:gd name="connsiteX2" fmla="*/ 0 w 3759968"/>
                <a:gd name="connsiteY2" fmla="*/ 257442 h 257442"/>
                <a:gd name="connsiteX3" fmla="*/ 0 w 3759968"/>
                <a:gd name="connsiteY3" fmla="*/ 0 h 257442"/>
                <a:gd name="connsiteX0" fmla="*/ 3920267 w 3920267"/>
                <a:gd name="connsiteY0" fmla="*/ 0 h 257442"/>
                <a:gd name="connsiteX1" fmla="*/ 3705246 w 3920267"/>
                <a:gd name="connsiteY1" fmla="*/ 257442 h 257442"/>
                <a:gd name="connsiteX2" fmla="*/ 0 w 3920267"/>
                <a:gd name="connsiteY2" fmla="*/ 257442 h 257442"/>
                <a:gd name="connsiteX3" fmla="*/ 0 w 3920267"/>
                <a:gd name="connsiteY3" fmla="*/ 0 h 257442"/>
                <a:gd name="connsiteX0" fmla="*/ 3920267 w 3920267"/>
                <a:gd name="connsiteY0" fmla="*/ 0 h 257442"/>
                <a:gd name="connsiteX1" fmla="*/ 3865546 w 3920267"/>
                <a:gd name="connsiteY1" fmla="*/ 257442 h 257442"/>
                <a:gd name="connsiteX2" fmla="*/ 0 w 3920267"/>
                <a:gd name="connsiteY2" fmla="*/ 257442 h 257442"/>
                <a:gd name="connsiteX3" fmla="*/ 0 w 3920267"/>
                <a:gd name="connsiteY3" fmla="*/ 0 h 257442"/>
                <a:gd name="connsiteX0" fmla="*/ 3920267 w 3920267"/>
                <a:gd name="connsiteY0" fmla="*/ 0 h 257442"/>
                <a:gd name="connsiteX1" fmla="*/ 3865546 w 3920267"/>
                <a:gd name="connsiteY1" fmla="*/ 257442 h 257442"/>
                <a:gd name="connsiteX2" fmla="*/ 0 w 3920267"/>
                <a:gd name="connsiteY2" fmla="*/ 257442 h 257442"/>
                <a:gd name="connsiteX3" fmla="*/ 0 w 3920267"/>
                <a:gd name="connsiteY3" fmla="*/ 0 h 257442"/>
                <a:gd name="connsiteX0" fmla="*/ 3920267 w 3920267"/>
                <a:gd name="connsiteY0" fmla="*/ 0 h 257442"/>
                <a:gd name="connsiteX1" fmla="*/ 3865546 w 3920267"/>
                <a:gd name="connsiteY1" fmla="*/ 257442 h 257442"/>
                <a:gd name="connsiteX2" fmla="*/ 0 w 3920267"/>
                <a:gd name="connsiteY2" fmla="*/ 257442 h 257442"/>
                <a:gd name="connsiteX3" fmla="*/ 0 w 3920267"/>
                <a:gd name="connsiteY3" fmla="*/ 0 h 257442"/>
                <a:gd name="connsiteX0" fmla="*/ 4080568 w 4080568"/>
                <a:gd name="connsiteY0" fmla="*/ 0 h 257442"/>
                <a:gd name="connsiteX1" fmla="*/ 3865546 w 4080568"/>
                <a:gd name="connsiteY1" fmla="*/ 257442 h 257442"/>
                <a:gd name="connsiteX2" fmla="*/ 0 w 4080568"/>
                <a:gd name="connsiteY2" fmla="*/ 257442 h 257442"/>
                <a:gd name="connsiteX3" fmla="*/ 0 w 4080568"/>
                <a:gd name="connsiteY3" fmla="*/ 0 h 257442"/>
                <a:gd name="connsiteX0" fmla="*/ 4080568 w 4080568"/>
                <a:gd name="connsiteY0" fmla="*/ 0 h 257442"/>
                <a:gd name="connsiteX1" fmla="*/ 4025846 w 4080568"/>
                <a:gd name="connsiteY1" fmla="*/ 257442 h 257442"/>
                <a:gd name="connsiteX2" fmla="*/ 0 w 4080568"/>
                <a:gd name="connsiteY2" fmla="*/ 257442 h 257442"/>
                <a:gd name="connsiteX3" fmla="*/ 0 w 4080568"/>
                <a:gd name="connsiteY3" fmla="*/ 0 h 257442"/>
                <a:gd name="connsiteX0" fmla="*/ 4080569 w 4080569"/>
                <a:gd name="connsiteY0" fmla="*/ 0 h 257442"/>
                <a:gd name="connsiteX1" fmla="*/ 4025847 w 4080569"/>
                <a:gd name="connsiteY1" fmla="*/ 257442 h 257442"/>
                <a:gd name="connsiteX2" fmla="*/ 0 w 4080569"/>
                <a:gd name="connsiteY2" fmla="*/ 257442 h 257442"/>
                <a:gd name="connsiteX3" fmla="*/ 1 w 4080569"/>
                <a:gd name="connsiteY3" fmla="*/ 0 h 257442"/>
                <a:gd name="connsiteX0" fmla="*/ 4080569 w 4080569"/>
                <a:gd name="connsiteY0" fmla="*/ 0 h 257442"/>
                <a:gd name="connsiteX1" fmla="*/ 4025847 w 4080569"/>
                <a:gd name="connsiteY1" fmla="*/ 257442 h 257442"/>
                <a:gd name="connsiteX2" fmla="*/ 0 w 4080569"/>
                <a:gd name="connsiteY2" fmla="*/ 257442 h 257442"/>
                <a:gd name="connsiteX3" fmla="*/ 1 w 4080569"/>
                <a:gd name="connsiteY3" fmla="*/ 0 h 257442"/>
                <a:gd name="connsiteX0" fmla="*/ 4248885 w 4248885"/>
                <a:gd name="connsiteY0" fmla="*/ 0 h 257442"/>
                <a:gd name="connsiteX1" fmla="*/ 4025847 w 4248885"/>
                <a:gd name="connsiteY1" fmla="*/ 257442 h 257442"/>
                <a:gd name="connsiteX2" fmla="*/ 0 w 4248885"/>
                <a:gd name="connsiteY2" fmla="*/ 257442 h 257442"/>
                <a:gd name="connsiteX3" fmla="*/ 1 w 4248885"/>
                <a:gd name="connsiteY3" fmla="*/ 0 h 257442"/>
                <a:gd name="connsiteX0" fmla="*/ 4248885 w 4248885"/>
                <a:gd name="connsiteY0" fmla="*/ 0 h 257442"/>
                <a:gd name="connsiteX1" fmla="*/ 4194164 w 4248885"/>
                <a:gd name="connsiteY1" fmla="*/ 257442 h 257442"/>
                <a:gd name="connsiteX2" fmla="*/ 0 w 4248885"/>
                <a:gd name="connsiteY2" fmla="*/ 257442 h 257442"/>
                <a:gd name="connsiteX3" fmla="*/ 1 w 4248885"/>
                <a:gd name="connsiteY3" fmla="*/ 0 h 257442"/>
                <a:gd name="connsiteX0" fmla="*/ 4248884 w 4248884"/>
                <a:gd name="connsiteY0" fmla="*/ 0 h 257442"/>
                <a:gd name="connsiteX1" fmla="*/ 4194163 w 4248884"/>
                <a:gd name="connsiteY1" fmla="*/ 257442 h 257442"/>
                <a:gd name="connsiteX2" fmla="*/ 0 w 4248884"/>
                <a:gd name="connsiteY2" fmla="*/ 257442 h 257442"/>
                <a:gd name="connsiteX3" fmla="*/ 0 w 4248884"/>
                <a:gd name="connsiteY3" fmla="*/ 0 h 257442"/>
                <a:gd name="connsiteX0" fmla="*/ 4248885 w 4248885"/>
                <a:gd name="connsiteY0" fmla="*/ 0 h 257442"/>
                <a:gd name="connsiteX1" fmla="*/ 4194164 w 4248885"/>
                <a:gd name="connsiteY1" fmla="*/ 257442 h 257442"/>
                <a:gd name="connsiteX2" fmla="*/ 1 w 4248885"/>
                <a:gd name="connsiteY2" fmla="*/ 257442 h 257442"/>
                <a:gd name="connsiteX3" fmla="*/ 0 w 4248885"/>
                <a:gd name="connsiteY3" fmla="*/ 0 h 257442"/>
                <a:gd name="connsiteX0" fmla="*/ 4409185 w 4409185"/>
                <a:gd name="connsiteY0" fmla="*/ 0 h 257442"/>
                <a:gd name="connsiteX1" fmla="*/ 4194164 w 4409185"/>
                <a:gd name="connsiteY1" fmla="*/ 257442 h 257442"/>
                <a:gd name="connsiteX2" fmla="*/ 1 w 4409185"/>
                <a:gd name="connsiteY2" fmla="*/ 257442 h 257442"/>
                <a:gd name="connsiteX3" fmla="*/ 0 w 4409185"/>
                <a:gd name="connsiteY3" fmla="*/ 0 h 257442"/>
                <a:gd name="connsiteX0" fmla="*/ 4409185 w 4409185"/>
                <a:gd name="connsiteY0" fmla="*/ 0 h 257442"/>
                <a:gd name="connsiteX1" fmla="*/ 4354464 w 4409185"/>
                <a:gd name="connsiteY1" fmla="*/ 257442 h 257442"/>
                <a:gd name="connsiteX2" fmla="*/ 1 w 4409185"/>
                <a:gd name="connsiteY2" fmla="*/ 257442 h 257442"/>
                <a:gd name="connsiteX3" fmla="*/ 0 w 4409185"/>
                <a:gd name="connsiteY3" fmla="*/ 0 h 257442"/>
                <a:gd name="connsiteX0" fmla="*/ 4409185 w 4409185"/>
                <a:gd name="connsiteY0" fmla="*/ 0 h 257442"/>
                <a:gd name="connsiteX1" fmla="*/ 4354464 w 4409185"/>
                <a:gd name="connsiteY1" fmla="*/ 257442 h 257442"/>
                <a:gd name="connsiteX2" fmla="*/ 1 w 4409185"/>
                <a:gd name="connsiteY2" fmla="*/ 257442 h 257442"/>
                <a:gd name="connsiteX3" fmla="*/ 0 w 4409185"/>
                <a:gd name="connsiteY3" fmla="*/ 0 h 257442"/>
                <a:gd name="connsiteX0" fmla="*/ 4409184 w 4409184"/>
                <a:gd name="connsiteY0" fmla="*/ 0 h 257442"/>
                <a:gd name="connsiteX1" fmla="*/ 4354463 w 4409184"/>
                <a:gd name="connsiteY1" fmla="*/ 257442 h 257442"/>
                <a:gd name="connsiteX2" fmla="*/ 0 w 4409184"/>
                <a:gd name="connsiteY2" fmla="*/ 257442 h 257442"/>
                <a:gd name="connsiteX3" fmla="*/ 0 w 4409184"/>
                <a:gd name="connsiteY3" fmla="*/ 0 h 257442"/>
              </a:gdLst>
              <a:ahLst/>
              <a:cxnLst>
                <a:cxn ang="0">
                  <a:pos x="connsiteX0" y="connsiteY0"/>
                </a:cxn>
                <a:cxn ang="0">
                  <a:pos x="connsiteX1" y="connsiteY1"/>
                </a:cxn>
                <a:cxn ang="0">
                  <a:pos x="connsiteX2" y="connsiteY2"/>
                </a:cxn>
                <a:cxn ang="0">
                  <a:pos x="connsiteX3" y="connsiteY3"/>
                </a:cxn>
              </a:cxnLst>
              <a:rect l="l" t="t" r="r" b="b"/>
              <a:pathLst>
                <a:path w="4409184" h="257442">
                  <a:moveTo>
                    <a:pt x="4409184" y="0"/>
                  </a:moveTo>
                  <a:lnTo>
                    <a:pt x="4354463" y="257442"/>
                  </a:lnTo>
                  <a:lnTo>
                    <a:pt x="0" y="257442"/>
                  </a:lnTo>
                  <a:lnTo>
                    <a:pt x="0" y="0"/>
                  </a:lnTo>
                  <a:close/>
                </a:path>
              </a:pathLst>
            </a:custGeom>
            <a:gr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1" name="btfpRunningAgenda1LevelTextLeft948107">
              <a:extLst>
                <a:ext uri="{FF2B5EF4-FFF2-40B4-BE49-F238E27FC236}">
                  <a16:creationId xmlns:a16="http://schemas.microsoft.com/office/drawing/2014/main" id="{15BDB01D-D1CA-4B64-BBF9-AEF3D2F5ACD1}"/>
                </a:ext>
              </a:extLst>
            </p:cNvPr>
            <p:cNvSpPr txBox="1"/>
            <p:nvPr/>
          </p:nvSpPr>
          <p:spPr bwMode="gray">
            <a:xfrm>
              <a:off x="0" y="876300"/>
              <a:ext cx="4354463" cy="257442"/>
            </a:xfrm>
            <a:prstGeom prst="rect">
              <a:avLst/>
            </a:prstGeom>
            <a:grp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Benchmark against peers</a:t>
              </a:r>
            </a:p>
          </p:txBody>
        </p:sp>
      </p:grpSp>
      <p:grpSp>
        <p:nvGrpSpPr>
          <p:cNvPr id="99" name="btfpStatusSticker181278">
            <a:extLst>
              <a:ext uri="{FF2B5EF4-FFF2-40B4-BE49-F238E27FC236}">
                <a16:creationId xmlns:a16="http://schemas.microsoft.com/office/drawing/2014/main" id="{14DBBDA0-81D3-4413-8574-918BACC62700}"/>
              </a:ext>
            </a:extLst>
          </p:cNvPr>
          <p:cNvGrpSpPr/>
          <p:nvPr>
            <p:custDataLst>
              <p:tags r:id="rId8"/>
            </p:custDataLst>
          </p:nvPr>
        </p:nvGrpSpPr>
        <p:grpSpPr>
          <a:xfrm>
            <a:off x="8295309" y="955344"/>
            <a:ext cx="1761444" cy="235611"/>
            <a:chOff x="-1630959" y="876300"/>
            <a:chExt cx="1761444" cy="235611"/>
          </a:xfrm>
        </p:grpSpPr>
        <p:sp>
          <p:nvSpPr>
            <p:cNvPr id="100" name="btfpStatusStickerText181278">
              <a:extLst>
                <a:ext uri="{FF2B5EF4-FFF2-40B4-BE49-F238E27FC236}">
                  <a16:creationId xmlns:a16="http://schemas.microsoft.com/office/drawing/2014/main" id="{9DFFA79A-FC25-4A44-92DA-B8AC16F6BD7E}"/>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Preliminary</a:t>
              </a:r>
            </a:p>
          </p:txBody>
        </p:sp>
        <p:cxnSp>
          <p:nvCxnSpPr>
            <p:cNvPr id="101" name="btfpStatusStickerLine181278">
              <a:extLst>
                <a:ext uri="{FF2B5EF4-FFF2-40B4-BE49-F238E27FC236}">
                  <a16:creationId xmlns:a16="http://schemas.microsoft.com/office/drawing/2014/main" id="{DA0C575B-DA93-4642-B282-3B5109C2214D}"/>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pic>
        <p:nvPicPr>
          <p:cNvPr id="128" name="Picture 2" descr="S&amp;amp;P Global Ratings - Badges - Credly">
            <a:extLst>
              <a:ext uri="{FF2B5EF4-FFF2-40B4-BE49-F238E27FC236}">
                <a16:creationId xmlns:a16="http://schemas.microsoft.com/office/drawing/2014/main" id="{18DB253D-8E69-4F8D-8EC4-DACB9179B5C4}"/>
              </a:ext>
            </a:extLst>
          </p:cNvPr>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30341" b="28127"/>
          <a:stretch/>
        </p:blipFill>
        <p:spPr bwMode="auto">
          <a:xfrm>
            <a:off x="782851" y="3386741"/>
            <a:ext cx="890040" cy="369651"/>
          </a:xfrm>
          <a:prstGeom prst="rect">
            <a:avLst/>
          </a:prstGeom>
          <a:noFill/>
          <a:extLst>
            <a:ext uri="{909E8E84-426E-40DD-AFC4-6F175D3DCCD1}">
              <a14:hiddenFill xmlns:a14="http://schemas.microsoft.com/office/drawing/2010/main">
                <a:solidFill>
                  <a:srgbClr val="FFFFFF"/>
                </a:solidFill>
              </a14:hiddenFill>
            </a:ext>
          </a:extLst>
        </p:spPr>
      </p:pic>
      <p:grpSp>
        <p:nvGrpSpPr>
          <p:cNvPr id="144" name="Group 143">
            <a:extLst>
              <a:ext uri="{FF2B5EF4-FFF2-40B4-BE49-F238E27FC236}">
                <a16:creationId xmlns:a16="http://schemas.microsoft.com/office/drawing/2014/main" id="{E608B98B-D1EE-475B-AEAF-6940DB18AA8B}"/>
              </a:ext>
            </a:extLst>
          </p:cNvPr>
          <p:cNvGrpSpPr/>
          <p:nvPr/>
        </p:nvGrpSpPr>
        <p:grpSpPr>
          <a:xfrm>
            <a:off x="8080940" y="3338539"/>
            <a:ext cx="3596504" cy="586664"/>
            <a:chOff x="8080940" y="2614639"/>
            <a:chExt cx="3596504" cy="586664"/>
          </a:xfrm>
        </p:grpSpPr>
        <p:sp>
          <p:nvSpPr>
            <p:cNvPr id="145" name="TextBox 144">
              <a:extLst>
                <a:ext uri="{FF2B5EF4-FFF2-40B4-BE49-F238E27FC236}">
                  <a16:creationId xmlns:a16="http://schemas.microsoft.com/office/drawing/2014/main" id="{4312A275-AE90-4D5A-B55F-231FB7683EA9}"/>
                </a:ext>
              </a:extLst>
            </p:cNvPr>
            <p:cNvSpPr txBox="1"/>
            <p:nvPr/>
          </p:nvSpPr>
          <p:spPr bwMode="gray">
            <a:xfrm>
              <a:off x="8080940" y="2810655"/>
              <a:ext cx="531964" cy="180425"/>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0</a:t>
              </a:r>
            </a:p>
          </p:txBody>
        </p:sp>
        <p:sp>
          <p:nvSpPr>
            <p:cNvPr id="146" name="TextBox 145">
              <a:extLst>
                <a:ext uri="{FF2B5EF4-FFF2-40B4-BE49-F238E27FC236}">
                  <a16:creationId xmlns:a16="http://schemas.microsoft.com/office/drawing/2014/main" id="{568BAF10-4D17-4219-987E-F2A920584438}"/>
                </a:ext>
              </a:extLst>
            </p:cNvPr>
            <p:cNvSpPr txBox="1"/>
            <p:nvPr/>
          </p:nvSpPr>
          <p:spPr bwMode="gray">
            <a:xfrm>
              <a:off x="8080940" y="3012966"/>
              <a:ext cx="531964" cy="180425"/>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0</a:t>
              </a:r>
            </a:p>
          </p:txBody>
        </p:sp>
        <p:grpSp>
          <p:nvGrpSpPr>
            <p:cNvPr id="147" name="Group 146">
              <a:extLst>
                <a:ext uri="{FF2B5EF4-FFF2-40B4-BE49-F238E27FC236}">
                  <a16:creationId xmlns:a16="http://schemas.microsoft.com/office/drawing/2014/main" id="{B1D91530-F279-4C30-9423-9F59779D3331}"/>
                </a:ext>
              </a:extLst>
            </p:cNvPr>
            <p:cNvGrpSpPr/>
            <p:nvPr/>
          </p:nvGrpSpPr>
          <p:grpSpPr>
            <a:xfrm>
              <a:off x="8092404" y="2614639"/>
              <a:ext cx="3585040" cy="586664"/>
              <a:chOff x="7245191" y="4520188"/>
              <a:chExt cx="4359170" cy="1130215"/>
            </a:xfrm>
          </p:grpSpPr>
          <p:sp>
            <p:nvSpPr>
              <p:cNvPr id="151" name="TextBox 150">
                <a:extLst>
                  <a:ext uri="{FF2B5EF4-FFF2-40B4-BE49-F238E27FC236}">
                    <a16:creationId xmlns:a16="http://schemas.microsoft.com/office/drawing/2014/main" id="{4D214882-1E30-4E65-B855-C799FBAEA3C6}"/>
                  </a:ext>
                </a:extLst>
              </p:cNvPr>
              <p:cNvSpPr txBox="1"/>
              <p:nvPr/>
            </p:nvSpPr>
            <p:spPr bwMode="gray">
              <a:xfrm>
                <a:off x="11450821" y="4604957"/>
                <a:ext cx="146329" cy="303884"/>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E</a:t>
                </a:r>
              </a:p>
            </p:txBody>
          </p:sp>
          <p:sp>
            <p:nvSpPr>
              <p:cNvPr id="152" name="TextBox 151">
                <a:extLst>
                  <a:ext uri="{FF2B5EF4-FFF2-40B4-BE49-F238E27FC236}">
                    <a16:creationId xmlns:a16="http://schemas.microsoft.com/office/drawing/2014/main" id="{E00F0231-8140-4F32-B028-7C70619F3921}"/>
                  </a:ext>
                </a:extLst>
              </p:cNvPr>
              <p:cNvSpPr txBox="1"/>
              <p:nvPr/>
            </p:nvSpPr>
            <p:spPr bwMode="gray">
              <a:xfrm>
                <a:off x="11458034" y="5023027"/>
                <a:ext cx="146327" cy="303884"/>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S</a:t>
                </a:r>
              </a:p>
            </p:txBody>
          </p:sp>
          <p:sp>
            <p:nvSpPr>
              <p:cNvPr id="153" name="TextBox 152">
                <a:extLst>
                  <a:ext uri="{FF2B5EF4-FFF2-40B4-BE49-F238E27FC236}">
                    <a16:creationId xmlns:a16="http://schemas.microsoft.com/office/drawing/2014/main" id="{991081DE-784B-401D-8C76-D806193E66E6}"/>
                  </a:ext>
                </a:extLst>
              </p:cNvPr>
              <p:cNvSpPr txBox="1"/>
              <p:nvPr/>
            </p:nvSpPr>
            <p:spPr bwMode="gray">
              <a:xfrm>
                <a:off x="11450821" y="5346519"/>
                <a:ext cx="146327" cy="303884"/>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G</a:t>
                </a:r>
              </a:p>
            </p:txBody>
          </p:sp>
          <p:sp>
            <p:nvSpPr>
              <p:cNvPr id="154" name="TextBox 153">
                <a:extLst>
                  <a:ext uri="{FF2B5EF4-FFF2-40B4-BE49-F238E27FC236}">
                    <a16:creationId xmlns:a16="http://schemas.microsoft.com/office/drawing/2014/main" id="{56C811D9-A5A9-4B93-8C68-6D396F49D572}"/>
                  </a:ext>
                </a:extLst>
              </p:cNvPr>
              <p:cNvSpPr txBox="1"/>
              <p:nvPr/>
            </p:nvSpPr>
            <p:spPr bwMode="gray">
              <a:xfrm>
                <a:off x="7245191" y="4520188"/>
                <a:ext cx="606713" cy="347591"/>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0</a:t>
                </a:r>
              </a:p>
            </p:txBody>
          </p:sp>
          <p:sp>
            <p:nvSpPr>
              <p:cNvPr id="155" name="TextBox 154">
                <a:extLst>
                  <a:ext uri="{FF2B5EF4-FFF2-40B4-BE49-F238E27FC236}">
                    <a16:creationId xmlns:a16="http://schemas.microsoft.com/office/drawing/2014/main" id="{FB08D294-8ED4-45F5-BE37-B33CEF69E7D1}"/>
                  </a:ext>
                </a:extLst>
              </p:cNvPr>
              <p:cNvSpPr txBox="1"/>
              <p:nvPr/>
            </p:nvSpPr>
            <p:spPr bwMode="gray">
              <a:xfrm>
                <a:off x="11029370" y="4553411"/>
                <a:ext cx="295088" cy="347591"/>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100</a:t>
                </a:r>
              </a:p>
            </p:txBody>
          </p:sp>
          <p:sp>
            <p:nvSpPr>
              <p:cNvPr id="156" name="TextBox 155">
                <a:extLst>
                  <a:ext uri="{FF2B5EF4-FFF2-40B4-BE49-F238E27FC236}">
                    <a16:creationId xmlns:a16="http://schemas.microsoft.com/office/drawing/2014/main" id="{0B44927B-9E26-4303-B704-48076E1028AD}"/>
                  </a:ext>
                </a:extLst>
              </p:cNvPr>
              <p:cNvSpPr txBox="1"/>
              <p:nvPr/>
            </p:nvSpPr>
            <p:spPr bwMode="gray">
              <a:xfrm>
                <a:off x="11039639" y="4878380"/>
                <a:ext cx="295088" cy="347591"/>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100</a:t>
                </a:r>
              </a:p>
            </p:txBody>
          </p:sp>
          <p:sp>
            <p:nvSpPr>
              <p:cNvPr id="157" name="TextBox 156">
                <a:extLst>
                  <a:ext uri="{FF2B5EF4-FFF2-40B4-BE49-F238E27FC236}">
                    <a16:creationId xmlns:a16="http://schemas.microsoft.com/office/drawing/2014/main" id="{6FD73F2F-CA33-4217-9FF1-BFBD02FA47B4}"/>
                  </a:ext>
                </a:extLst>
              </p:cNvPr>
              <p:cNvSpPr txBox="1"/>
              <p:nvPr/>
            </p:nvSpPr>
            <p:spPr bwMode="gray">
              <a:xfrm>
                <a:off x="11039639" y="5242266"/>
                <a:ext cx="295088" cy="347591"/>
              </a:xfrm>
              <a:prstGeom prst="rect">
                <a:avLst/>
              </a:prstGeom>
              <a:noFill/>
            </p:spPr>
            <p:txBody>
              <a:bodyPr wrap="square" lIns="36000" tIns="36000" rIns="36000" bIns="36000" rtlCol="0">
                <a:spAutoFit/>
              </a:bodyPr>
              <a:lstStyle/>
              <a:p>
                <a:pPr marL="0" indent="0">
                  <a:buNone/>
                </a:pPr>
                <a:r>
                  <a:rPr lang="en-US" sz="700">
                    <a:solidFill>
                      <a:schemeClr val="accent1">
                        <a:lumMod val="75000"/>
                      </a:schemeClr>
                    </a:solidFill>
                  </a:rPr>
                  <a:t>100</a:t>
                </a:r>
              </a:p>
            </p:txBody>
          </p:sp>
        </p:grpSp>
        <p:cxnSp>
          <p:nvCxnSpPr>
            <p:cNvPr id="148" name="Straight Arrow Connector 147">
              <a:extLst>
                <a:ext uri="{FF2B5EF4-FFF2-40B4-BE49-F238E27FC236}">
                  <a16:creationId xmlns:a16="http://schemas.microsoft.com/office/drawing/2014/main" id="{8204A3C9-57AC-4E11-874C-8CB09A168A14}"/>
                </a:ext>
              </a:extLst>
            </p:cNvPr>
            <p:cNvCxnSpPr/>
            <p:nvPr/>
          </p:nvCxnSpPr>
          <p:spPr bwMode="gray">
            <a:xfrm rot="10800000" flipH="1">
              <a:off x="8172627" y="3148543"/>
              <a:ext cx="3300566" cy="0"/>
            </a:xfrm>
            <a:prstGeom prst="straightConnector1">
              <a:avLst/>
            </a:prstGeom>
            <a:ln w="9525" cap="flat">
              <a:solidFill>
                <a:srgbClr val="AB8933"/>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E8EFA6F0-1352-4390-B3E6-579674E0A5CC}"/>
                </a:ext>
              </a:extLst>
            </p:cNvPr>
            <p:cNvCxnSpPr/>
            <p:nvPr/>
          </p:nvCxnSpPr>
          <p:spPr bwMode="gray">
            <a:xfrm rot="10800000" flipH="1">
              <a:off x="8172627" y="2943737"/>
              <a:ext cx="3300566" cy="0"/>
            </a:xfrm>
            <a:prstGeom prst="straightConnector1">
              <a:avLst/>
            </a:prstGeom>
            <a:ln w="9525" cap="flat">
              <a:solidFill>
                <a:srgbClr val="3A5364"/>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9900F4D-5AA6-4E27-BF0C-59FF6D2FED20}"/>
                </a:ext>
              </a:extLst>
            </p:cNvPr>
            <p:cNvCxnSpPr/>
            <p:nvPr/>
          </p:nvCxnSpPr>
          <p:spPr bwMode="gray">
            <a:xfrm rot="10800000" flipH="1">
              <a:off x="8172627" y="2782502"/>
              <a:ext cx="3300566" cy="0"/>
            </a:xfrm>
            <a:prstGeom prst="straightConnector1">
              <a:avLst/>
            </a:prstGeom>
            <a:ln w="9525" cap="flat">
              <a:solidFill>
                <a:srgbClr val="640A40"/>
              </a:solidFill>
              <a:miter lim="800000"/>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50328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btfpColumnIndicatorGroup2">
            <a:extLst>
              <a:ext uri="{FF2B5EF4-FFF2-40B4-BE49-F238E27FC236}">
                <a16:creationId xmlns:a16="http://schemas.microsoft.com/office/drawing/2014/main" id="{F4BC438C-1820-411D-A251-FECDDD474ACA}"/>
              </a:ext>
            </a:extLst>
          </p:cNvPr>
          <p:cNvGrpSpPr/>
          <p:nvPr/>
        </p:nvGrpSpPr>
        <p:grpSpPr>
          <a:xfrm>
            <a:off x="0" y="6926580"/>
            <a:ext cx="12192000" cy="137160"/>
            <a:chOff x="0" y="6926580"/>
            <a:chExt cx="12192000" cy="137160"/>
          </a:xfrm>
        </p:grpSpPr>
        <p:sp>
          <p:nvSpPr>
            <p:cNvPr id="13" name="btfpColumnGapBlocker168874">
              <a:extLst>
                <a:ext uri="{FF2B5EF4-FFF2-40B4-BE49-F238E27FC236}">
                  <a16:creationId xmlns:a16="http://schemas.microsoft.com/office/drawing/2014/main" id="{3038EE75-EACE-4F34-9D16-8A821EE85A26}"/>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1" name="btfpColumnGapBlocker602215">
              <a:extLst>
                <a:ext uri="{FF2B5EF4-FFF2-40B4-BE49-F238E27FC236}">
                  <a16:creationId xmlns:a16="http://schemas.microsoft.com/office/drawing/2014/main" id="{E876FD22-DB06-459D-97E9-3FF276F12D3E}"/>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9" name="btfpColumnIndicator498404">
              <a:extLst>
                <a:ext uri="{FF2B5EF4-FFF2-40B4-BE49-F238E27FC236}">
                  <a16:creationId xmlns:a16="http://schemas.microsoft.com/office/drawing/2014/main" id="{F92C8E35-B819-43F9-8521-2BC39F1454E5}"/>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224620">
              <a:extLst>
                <a:ext uri="{FF2B5EF4-FFF2-40B4-BE49-F238E27FC236}">
                  <a16:creationId xmlns:a16="http://schemas.microsoft.com/office/drawing/2014/main" id="{69C9A07C-CFEB-4872-8EBD-2A71E25ADA1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4" name="btfpColumnIndicatorGroup1">
            <a:extLst>
              <a:ext uri="{FF2B5EF4-FFF2-40B4-BE49-F238E27FC236}">
                <a16:creationId xmlns:a16="http://schemas.microsoft.com/office/drawing/2014/main" id="{DA77B85A-8DCB-40A0-A07F-7D8CB149E4B8}"/>
              </a:ext>
            </a:extLst>
          </p:cNvPr>
          <p:cNvGrpSpPr/>
          <p:nvPr/>
        </p:nvGrpSpPr>
        <p:grpSpPr>
          <a:xfrm>
            <a:off x="0" y="-205740"/>
            <a:ext cx="12192000" cy="137160"/>
            <a:chOff x="0" y="-205740"/>
            <a:chExt cx="12192000" cy="137160"/>
          </a:xfrm>
        </p:grpSpPr>
        <p:sp>
          <p:nvSpPr>
            <p:cNvPr id="12" name="btfpColumnGapBlocker785064">
              <a:extLst>
                <a:ext uri="{FF2B5EF4-FFF2-40B4-BE49-F238E27FC236}">
                  <a16:creationId xmlns:a16="http://schemas.microsoft.com/office/drawing/2014/main" id="{A9C8D0E8-4432-4A2C-B652-967A792528D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0" name="btfpColumnGapBlocker523501">
              <a:extLst>
                <a:ext uri="{FF2B5EF4-FFF2-40B4-BE49-F238E27FC236}">
                  <a16:creationId xmlns:a16="http://schemas.microsoft.com/office/drawing/2014/main" id="{35333E88-A2CF-4CF2-85D1-61AB91AF6018}"/>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8" name="btfpColumnIndicator900469">
              <a:extLst>
                <a:ext uri="{FF2B5EF4-FFF2-40B4-BE49-F238E27FC236}">
                  <a16:creationId xmlns:a16="http://schemas.microsoft.com/office/drawing/2014/main" id="{79B14666-072A-4E4A-828C-ED27F8EEA5F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925554">
              <a:extLst>
                <a:ext uri="{FF2B5EF4-FFF2-40B4-BE49-F238E27FC236}">
                  <a16:creationId xmlns:a16="http://schemas.microsoft.com/office/drawing/2014/main" id="{E2CBDE2A-C48A-4A44-8006-E8A7E3BC2AC3}"/>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bwMode="gray">
          <a:xfrm>
            <a:off x="353499" y="3640398"/>
            <a:ext cx="11492865" cy="2784218"/>
          </a:xfrm>
          <a:prstGeom prst="rect">
            <a:avLst/>
          </a:prstGeom>
          <a:solidFill>
            <a:schemeClr val="bg1">
              <a:lumMod val="95000"/>
            </a:scheme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r>
              <a:rPr lang="en-GB" sz="1100" b="1">
                <a:solidFill>
                  <a:srgbClr val="000000"/>
                </a:solidFill>
              </a:rPr>
              <a:t>Greenhouse gas emission scopes across the value chain</a:t>
            </a:r>
            <a:endParaRPr lang="en-GB" sz="1400" b="1">
              <a:solidFill>
                <a:srgbClr val="000000"/>
              </a:solidFill>
            </a:endParaRPr>
          </a:p>
        </p:txBody>
      </p:sp>
      <p:sp>
        <p:nvSpPr>
          <p:cNvPr id="2" name="Title 1"/>
          <p:cNvSpPr>
            <a:spLocks noGrp="1"/>
          </p:cNvSpPr>
          <p:nvPr>
            <p:ph type="title"/>
          </p:nvPr>
        </p:nvSpPr>
        <p:spPr/>
        <p:txBody>
          <a:bodyPr/>
          <a:lstStyle/>
          <a:p>
            <a:r>
              <a:rPr lang="en-US" b="1"/>
              <a:t>GHG emissions – back-up | </a:t>
            </a:r>
            <a:r>
              <a:rPr lang="en-GB"/>
              <a:t>GHG Protocol defines 3 ‘scopes’ of emissions to help companies understand, quantify, and manage greenhouse gas emissions</a:t>
            </a:r>
          </a:p>
        </p:txBody>
      </p:sp>
      <p:sp>
        <p:nvSpPr>
          <p:cNvPr id="3" name="btfpLayoutConfig" hidden="1"/>
          <p:cNvSpPr txBox="1"/>
          <p:nvPr/>
        </p:nvSpPr>
        <p:spPr bwMode="gray">
          <a:xfrm>
            <a:off x="12700" y="12700"/>
            <a:ext cx="1172363" cy="88092"/>
          </a:xfrm>
          <a:prstGeom prst="rect">
            <a:avLst/>
          </a:prstGeom>
          <a:noFill/>
        </p:spPr>
        <p:txBody>
          <a:bodyPr vert="horz" wrap="none" lIns="36000" tIns="36000" rIns="36000" bIns="36000" rtlCol="0">
            <a:spAutoFit/>
          </a:bodyPr>
          <a:lstStyle/>
          <a:p>
            <a:pPr marL="0" indent="0">
              <a:buNone/>
            </a:pPr>
            <a:r>
              <a:rPr lang="en-GB" sz="100">
                <a:solidFill>
                  <a:srgbClr val="FFFFFF">
                    <a:alpha val="0"/>
                  </a:srgbClr>
                </a:solidFill>
              </a:rPr>
              <a:t>overall_0_131895640285889389 columns_1_131895592935882363 7_0_131896043738786282 13_1_131895597385966428 55_1_131896052320553207 14_1_131896407529424775 4_1_131940019636008236 </a:t>
            </a:r>
          </a:p>
        </p:txBody>
      </p:sp>
      <p:graphicFrame>
        <p:nvGraphicFramePr>
          <p:cNvPr id="7" name="btfpTable854990"/>
          <p:cNvGraphicFramePr>
            <a:graphicFrameLocks noGrp="1"/>
          </p:cNvGraphicFramePr>
          <p:nvPr>
            <p:custDataLst>
              <p:tags r:id="rId2"/>
            </p:custDataLst>
          </p:nvPr>
        </p:nvGraphicFramePr>
        <p:xfrm>
          <a:off x="358140" y="1266515"/>
          <a:ext cx="11475720" cy="1832900"/>
        </p:xfrm>
        <a:graphic>
          <a:graphicData uri="http://schemas.openxmlformats.org/drawingml/2006/table">
            <a:tbl>
              <a:tblPr firstRow="1" firstCol="1">
                <a:tableStyleId>{9D7B26C5-4107-4FEC-AEDC-1716B250A1EF}</a:tableStyleId>
              </a:tblPr>
              <a:tblGrid>
                <a:gridCol w="1188720">
                  <a:extLst>
                    <a:ext uri="{9D8B030D-6E8A-4147-A177-3AD203B41FA5}">
                      <a16:colId xmlns:a16="http://schemas.microsoft.com/office/drawing/2014/main" val="778296732"/>
                    </a:ext>
                  </a:extLst>
                </a:gridCol>
                <a:gridCol w="3329940">
                  <a:extLst>
                    <a:ext uri="{9D8B030D-6E8A-4147-A177-3AD203B41FA5}">
                      <a16:colId xmlns:a16="http://schemas.microsoft.com/office/drawing/2014/main" val="1033628479"/>
                    </a:ext>
                  </a:extLst>
                </a:gridCol>
                <a:gridCol w="3486150">
                  <a:extLst>
                    <a:ext uri="{9D8B030D-6E8A-4147-A177-3AD203B41FA5}">
                      <a16:colId xmlns:a16="http://schemas.microsoft.com/office/drawing/2014/main" val="2974153974"/>
                    </a:ext>
                  </a:extLst>
                </a:gridCol>
                <a:gridCol w="3470910">
                  <a:extLst>
                    <a:ext uri="{9D8B030D-6E8A-4147-A177-3AD203B41FA5}">
                      <a16:colId xmlns:a16="http://schemas.microsoft.com/office/drawing/2014/main" val="2348494246"/>
                    </a:ext>
                  </a:extLst>
                </a:gridCol>
              </a:tblGrid>
              <a:tr h="415979">
                <a:tc>
                  <a:txBody>
                    <a:bodyPr/>
                    <a:lstStyle/>
                    <a:p>
                      <a:pPr marL="0" indent="0">
                        <a:spcBef>
                          <a:spcPts val="0"/>
                        </a:spcBef>
                        <a:buFontTx/>
                        <a:buNone/>
                      </a:pPr>
                      <a:endParaRPr lang="en-GB" sz="1200"/>
                    </a:p>
                  </a:txBody>
                  <a:tcPr anchor="b"/>
                </a:tc>
                <a:tc>
                  <a:txBody>
                    <a:bodyPr/>
                    <a:lstStyle/>
                    <a:p>
                      <a:pPr marL="0" indent="0" algn="ctr">
                        <a:spcBef>
                          <a:spcPts val="0"/>
                        </a:spcBef>
                        <a:buFontTx/>
                        <a:buNone/>
                      </a:pPr>
                      <a:r>
                        <a:rPr lang="en-GB" sz="1200">
                          <a:solidFill>
                            <a:srgbClr val="CC0000"/>
                          </a:solidFill>
                        </a:rPr>
                        <a:t>Scope 1</a:t>
                      </a:r>
                    </a:p>
                  </a:txBody>
                  <a:tcPr anchor="ctr">
                    <a:solidFill>
                      <a:srgbClr val="DCE2D6"/>
                    </a:solidFill>
                  </a:tcPr>
                </a:tc>
                <a:tc>
                  <a:txBody>
                    <a:bodyPr/>
                    <a:lstStyle/>
                    <a:p>
                      <a:pPr marL="0" indent="0" algn="ctr">
                        <a:spcBef>
                          <a:spcPts val="0"/>
                        </a:spcBef>
                        <a:buFontTx/>
                        <a:buNone/>
                      </a:pPr>
                      <a:r>
                        <a:rPr lang="en-GB" sz="1200">
                          <a:solidFill>
                            <a:srgbClr val="CC0000"/>
                          </a:solidFill>
                        </a:rPr>
                        <a:t>Scope 2</a:t>
                      </a:r>
                    </a:p>
                  </a:txBody>
                  <a:tcPr anchor="ctr">
                    <a:solidFill>
                      <a:srgbClr val="FAEEC3"/>
                    </a:solidFill>
                  </a:tcPr>
                </a:tc>
                <a:tc>
                  <a:txBody>
                    <a:bodyPr/>
                    <a:lstStyle/>
                    <a:p>
                      <a:pPr marL="0" indent="0" algn="ctr">
                        <a:spcBef>
                          <a:spcPts val="0"/>
                        </a:spcBef>
                        <a:buFontTx/>
                        <a:buNone/>
                      </a:pPr>
                      <a:r>
                        <a:rPr lang="en-GB" sz="1200">
                          <a:solidFill>
                            <a:srgbClr val="CC0000"/>
                          </a:solidFill>
                        </a:rPr>
                        <a:t>Scope 3</a:t>
                      </a:r>
                    </a:p>
                  </a:txBody>
                  <a:tcPr anchor="ctr">
                    <a:solidFill>
                      <a:srgbClr val="DCE5EA"/>
                    </a:solidFill>
                  </a:tcPr>
                </a:tc>
                <a:extLst>
                  <a:ext uri="{0D108BD9-81ED-4DB2-BD59-A6C34878D82A}">
                    <a16:rowId xmlns:a16="http://schemas.microsoft.com/office/drawing/2014/main" val="3613682391"/>
                  </a:ext>
                </a:extLst>
              </a:tr>
              <a:tr h="559492">
                <a:tc>
                  <a:txBody>
                    <a:bodyPr/>
                    <a:lstStyle/>
                    <a:p>
                      <a:pPr marL="0" indent="0">
                        <a:buFontTx/>
                        <a:buNone/>
                      </a:pPr>
                      <a:r>
                        <a:rPr lang="en-GB" sz="1200"/>
                        <a:t>Description</a:t>
                      </a:r>
                    </a:p>
                  </a:txBody>
                  <a:tcPr/>
                </a:tc>
                <a:tc>
                  <a:txBody>
                    <a:bodyPr/>
                    <a:lstStyle/>
                    <a:p>
                      <a:pPr marL="177800" indent="-177800">
                        <a:lnSpc>
                          <a:spcPct val="100000"/>
                        </a:lnSpc>
                        <a:spcBef>
                          <a:spcPts val="600"/>
                        </a:spcBef>
                      </a:pPr>
                      <a:r>
                        <a:rPr lang="en-GB" sz="1200" b="0"/>
                        <a:t>Emissions from</a:t>
                      </a:r>
                      <a:r>
                        <a:rPr lang="en-GB" sz="1200" b="0" baseline="0"/>
                        <a:t> </a:t>
                      </a:r>
                      <a:r>
                        <a:rPr lang="en-GB" sz="1200" b="1" baseline="0"/>
                        <a:t>assets owned or operated </a:t>
                      </a:r>
                      <a:r>
                        <a:rPr lang="en-GB" sz="1200" b="0" baseline="0"/>
                        <a:t>by the company</a:t>
                      </a:r>
                      <a:endParaRPr lang="en-GB" sz="1200" b="0"/>
                    </a:p>
                  </a:txBody>
                  <a:tcPr>
                    <a:solidFill>
                      <a:srgbClr val="DCE2D6"/>
                    </a:solidFill>
                  </a:tcPr>
                </a:tc>
                <a:tc>
                  <a:txBody>
                    <a:bodyPr/>
                    <a:lstStyle/>
                    <a:p>
                      <a:pPr marL="177800" indent="-177800">
                        <a:lnSpc>
                          <a:spcPct val="100000"/>
                        </a:lnSpc>
                        <a:spcBef>
                          <a:spcPts val="600"/>
                        </a:spcBef>
                      </a:pPr>
                      <a:r>
                        <a:rPr lang="en-GB" sz="1200" b="0"/>
                        <a:t>E</a:t>
                      </a:r>
                      <a:r>
                        <a:rPr lang="en-GB" sz="1200" b="0" baseline="0"/>
                        <a:t>missions from </a:t>
                      </a:r>
                      <a:r>
                        <a:rPr lang="en-GB" sz="1200" b="1" baseline="0"/>
                        <a:t>purchased electricity and fuel</a:t>
                      </a:r>
                      <a:endParaRPr lang="en-GB" sz="1200" b="1"/>
                    </a:p>
                  </a:txBody>
                  <a:tcPr>
                    <a:solidFill>
                      <a:srgbClr val="FAEEC3"/>
                    </a:solidFill>
                  </a:tcPr>
                </a:tc>
                <a:tc>
                  <a:txBody>
                    <a:bodyPr/>
                    <a:lstStyle/>
                    <a:p>
                      <a:pPr marL="177800" indent="-177800">
                        <a:lnSpc>
                          <a:spcPct val="100000"/>
                        </a:lnSpc>
                        <a:spcBef>
                          <a:spcPts val="600"/>
                        </a:spcBef>
                      </a:pPr>
                      <a:r>
                        <a:rPr lang="en-GB" sz="1200" b="0"/>
                        <a:t>Emissions from </a:t>
                      </a:r>
                      <a:r>
                        <a:rPr lang="en-GB" sz="1200" b="1"/>
                        <a:t>all other value chain activities</a:t>
                      </a:r>
                      <a:r>
                        <a:rPr lang="en-GB" sz="1200" b="0"/>
                        <a:t> and </a:t>
                      </a:r>
                      <a:r>
                        <a:rPr lang="en-GB" sz="1200" b="1"/>
                        <a:t>end use of produced products</a:t>
                      </a:r>
                    </a:p>
                  </a:txBody>
                  <a:tcPr>
                    <a:solidFill>
                      <a:srgbClr val="DCE5EA"/>
                    </a:solidFill>
                  </a:tcPr>
                </a:tc>
                <a:extLst>
                  <a:ext uri="{0D108BD9-81ED-4DB2-BD59-A6C34878D82A}">
                    <a16:rowId xmlns:a16="http://schemas.microsoft.com/office/drawing/2014/main" val="1315674145"/>
                  </a:ext>
                </a:extLst>
              </a:tr>
              <a:tr h="776841">
                <a:tc>
                  <a:txBody>
                    <a:bodyPr/>
                    <a:lstStyle/>
                    <a:p>
                      <a:pPr marL="0" indent="0">
                        <a:buFontTx/>
                        <a:buNone/>
                      </a:pPr>
                      <a:r>
                        <a:rPr lang="en-GB" sz="1200"/>
                        <a:t>CP examples</a:t>
                      </a:r>
                    </a:p>
                  </a:txBody>
                  <a:tcPr/>
                </a:tc>
                <a:tc>
                  <a:txBody>
                    <a:bodyPr/>
                    <a:lstStyle/>
                    <a:p>
                      <a:pPr marL="177800" indent="-177800">
                        <a:lnSpc>
                          <a:spcPct val="100000"/>
                        </a:lnSpc>
                        <a:spcBef>
                          <a:spcPts val="600"/>
                        </a:spcBef>
                        <a:buFont typeface="Arial" panose="020B0604020202020204" pitchFamily="34" charset="0"/>
                        <a:buChar char="•"/>
                      </a:pPr>
                      <a:r>
                        <a:rPr lang="en-GB" sz="1200"/>
                        <a:t>Chemical and physical</a:t>
                      </a:r>
                      <a:r>
                        <a:rPr lang="en-GB" sz="1200" baseline="0"/>
                        <a:t> processing</a:t>
                      </a:r>
                      <a:endParaRPr lang="en-GB" sz="1200"/>
                    </a:p>
                    <a:p>
                      <a:pPr marL="177800" indent="-177800">
                        <a:lnSpc>
                          <a:spcPct val="100000"/>
                        </a:lnSpc>
                        <a:spcBef>
                          <a:spcPts val="600"/>
                        </a:spcBef>
                        <a:buFont typeface="Arial" panose="020B0604020202020204" pitchFamily="34" charset="0"/>
                        <a:buChar char="•"/>
                      </a:pPr>
                      <a:r>
                        <a:rPr lang="en-GB" sz="1200"/>
                        <a:t>Transportation of products,</a:t>
                      </a:r>
                      <a:r>
                        <a:rPr lang="en-GB" sz="1200" baseline="0"/>
                        <a:t> waste and employees</a:t>
                      </a:r>
                      <a:endParaRPr lang="en-GB" sz="1200"/>
                    </a:p>
                  </a:txBody>
                  <a:tcPr>
                    <a:solidFill>
                      <a:srgbClr val="DCE2D6"/>
                    </a:solidFill>
                  </a:tcPr>
                </a:tc>
                <a:tc>
                  <a:txBody>
                    <a:bodyPr/>
                    <a:lstStyle/>
                    <a:p>
                      <a:pPr marL="177800" indent="-177800">
                        <a:lnSpc>
                          <a:spcPct val="100000"/>
                        </a:lnSpc>
                        <a:spcBef>
                          <a:spcPts val="600"/>
                        </a:spcBef>
                        <a:buFont typeface="Arial" panose="020B0604020202020204" pitchFamily="34" charset="0"/>
                        <a:buChar char="•"/>
                      </a:pPr>
                      <a:r>
                        <a:rPr lang="en-GB" sz="1200"/>
                        <a:t>Purchased electricity</a:t>
                      </a:r>
                      <a:r>
                        <a:rPr lang="en-GB" sz="1200" baseline="0"/>
                        <a:t> </a:t>
                      </a:r>
                      <a:r>
                        <a:rPr lang="en-GB" sz="1200"/>
                        <a:t>to power </a:t>
                      </a:r>
                      <a:r>
                        <a:rPr lang="en-GB" sz="1200" baseline="0"/>
                        <a:t>office buildings and manufacturing plants</a:t>
                      </a:r>
                      <a:endParaRPr lang="en-GB" sz="1200"/>
                    </a:p>
                  </a:txBody>
                  <a:tcPr>
                    <a:solidFill>
                      <a:srgbClr val="FAEEC3"/>
                    </a:solidFill>
                  </a:tcPr>
                </a:tc>
                <a:tc>
                  <a:txBody>
                    <a:bodyPr/>
                    <a:lstStyle/>
                    <a:p>
                      <a:pPr marL="177800" indent="-177800">
                        <a:lnSpc>
                          <a:spcPct val="100000"/>
                        </a:lnSpc>
                        <a:spcBef>
                          <a:spcPts val="600"/>
                        </a:spcBef>
                        <a:buFont typeface="Arial" panose="020B0604020202020204" pitchFamily="34" charset="0"/>
                        <a:buChar char="•"/>
                      </a:pPr>
                      <a:r>
                        <a:rPr lang="en-GB" sz="1200"/>
                        <a:t>Consumer</a:t>
                      </a:r>
                      <a:r>
                        <a:rPr lang="en-GB" sz="1200" baseline="0"/>
                        <a:t> u</a:t>
                      </a:r>
                      <a:r>
                        <a:rPr lang="en-GB" sz="1200"/>
                        <a:t>se of sold products (e.g. cooking food, showering, </a:t>
                      </a:r>
                      <a:r>
                        <a:rPr lang="en-GB" sz="1200" baseline="0"/>
                        <a:t>washing clothes)</a:t>
                      </a:r>
                    </a:p>
                    <a:p>
                      <a:pPr marL="177800" indent="-177800">
                        <a:lnSpc>
                          <a:spcPct val="100000"/>
                        </a:lnSpc>
                        <a:spcBef>
                          <a:spcPts val="600"/>
                        </a:spcBef>
                        <a:buFont typeface="Arial" panose="020B0604020202020204" pitchFamily="34" charset="0"/>
                        <a:buChar char="•"/>
                      </a:pPr>
                      <a:r>
                        <a:rPr lang="en-GB" sz="1200" baseline="0"/>
                        <a:t>Waste disposal</a:t>
                      </a:r>
                      <a:endParaRPr lang="en-GB" sz="1200"/>
                    </a:p>
                  </a:txBody>
                  <a:tcPr>
                    <a:solidFill>
                      <a:srgbClr val="DCE5EA"/>
                    </a:solidFill>
                  </a:tcPr>
                </a:tc>
                <a:extLst>
                  <a:ext uri="{0D108BD9-81ED-4DB2-BD59-A6C34878D82A}">
                    <a16:rowId xmlns:a16="http://schemas.microsoft.com/office/drawing/2014/main" val="3257654892"/>
                  </a:ext>
                </a:extLst>
              </a:tr>
            </a:tbl>
          </a:graphicData>
        </a:graphic>
      </p:graphicFrame>
      <p:sp>
        <p:nvSpPr>
          <p:cNvPr id="307" name="btfpValueChainElement8394011"/>
          <p:cNvSpPr/>
          <p:nvPr/>
        </p:nvSpPr>
        <p:spPr bwMode="gray">
          <a:xfrm>
            <a:off x="346203" y="3069246"/>
            <a:ext cx="11499595" cy="257791"/>
          </a:xfrm>
          <a:prstGeom prst="homePlate">
            <a:avLst>
              <a:gd name="adj" fmla="val 88600"/>
            </a:avLst>
          </a:prstGeom>
          <a:gradFill flip="none" rotWithShape="1">
            <a:gsLst>
              <a:gs pos="0">
                <a:schemeClr val="bg1"/>
              </a:gs>
              <a:gs pos="69000">
                <a:schemeClr val="bg2"/>
              </a:gs>
            </a:gsLst>
            <a:lin ang="0" scaled="1"/>
            <a:tileRect/>
          </a:gradFill>
          <a:ln w="635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GB" sz="1400" b="1">
                <a:solidFill>
                  <a:srgbClr val="FFFFFF"/>
                </a:solidFill>
              </a:rPr>
              <a:t>Increasing difficulty to address</a:t>
            </a:r>
          </a:p>
        </p:txBody>
      </p:sp>
      <p:sp>
        <p:nvSpPr>
          <p:cNvPr id="343" name="btfpValueChainElement8394011"/>
          <p:cNvSpPr/>
          <p:nvPr/>
        </p:nvSpPr>
        <p:spPr bwMode="gray">
          <a:xfrm>
            <a:off x="391318" y="6043454"/>
            <a:ext cx="4618351" cy="257790"/>
          </a:xfrm>
          <a:prstGeom prst="homePlate">
            <a:avLst>
              <a:gd name="adj" fmla="val 66079"/>
            </a:avLst>
          </a:prstGeom>
          <a:solidFill>
            <a:srgbClr val="333333"/>
          </a:solidFill>
          <a:ln w="635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GB" sz="1200" b="1">
                <a:solidFill>
                  <a:srgbClr val="FFFFFF"/>
                </a:solidFill>
              </a:rPr>
              <a:t>Upstream activities</a:t>
            </a:r>
          </a:p>
        </p:txBody>
      </p:sp>
      <p:sp>
        <p:nvSpPr>
          <p:cNvPr id="355" name="btfpValueChainElement8394012"/>
          <p:cNvSpPr/>
          <p:nvPr/>
        </p:nvSpPr>
        <p:spPr bwMode="gray">
          <a:xfrm>
            <a:off x="4876903" y="6043454"/>
            <a:ext cx="2438195" cy="257790"/>
          </a:xfrm>
          <a:prstGeom prst="chevron">
            <a:avLst>
              <a:gd name="adj" fmla="val 66079"/>
            </a:avLst>
          </a:prstGeom>
          <a:solidFill>
            <a:srgbClr val="333333"/>
          </a:solidFill>
          <a:ln w="635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GB" sz="1200" b="1">
                <a:solidFill>
                  <a:srgbClr val="FFFFFF"/>
                </a:solidFill>
              </a:rPr>
              <a:t>Reporting company</a:t>
            </a:r>
          </a:p>
        </p:txBody>
      </p:sp>
      <p:sp>
        <p:nvSpPr>
          <p:cNvPr id="362" name="btfpValueChainElement8394013"/>
          <p:cNvSpPr/>
          <p:nvPr/>
        </p:nvSpPr>
        <p:spPr bwMode="gray">
          <a:xfrm>
            <a:off x="7178040" y="6043454"/>
            <a:ext cx="4622644" cy="257790"/>
          </a:xfrm>
          <a:prstGeom prst="chevron">
            <a:avLst>
              <a:gd name="adj" fmla="val 66079"/>
            </a:avLst>
          </a:prstGeom>
          <a:solidFill>
            <a:srgbClr val="333333"/>
          </a:solidFill>
          <a:ln w="6350" cap="flat" cmpd="sng" algn="ctr">
            <a:solidFill>
              <a:srgbClr val="FFFFFF"/>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GB" sz="1200" b="1">
                <a:solidFill>
                  <a:srgbClr val="FFFFFF"/>
                </a:solidFill>
              </a:rPr>
              <a:t>Downstream activities </a:t>
            </a:r>
          </a:p>
        </p:txBody>
      </p:sp>
      <p:cxnSp>
        <p:nvCxnSpPr>
          <p:cNvPr id="363" name="Straight Arrow Connector 362"/>
          <p:cNvCxnSpPr/>
          <p:nvPr/>
        </p:nvCxnSpPr>
        <p:spPr bwMode="gray">
          <a:xfrm flipV="1">
            <a:off x="6142740" y="4565041"/>
            <a:ext cx="0" cy="1408512"/>
          </a:xfrm>
          <a:prstGeom prst="straightConnector1">
            <a:avLst/>
          </a:prstGeom>
          <a:ln w="50800" cap="flat" cmpd="sng" algn="ctr">
            <a:solidFill>
              <a:srgbClr val="83AC9A"/>
            </a:solidFill>
            <a:prstDash val="solid"/>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364" name="btfpBulletedList424961"/>
          <p:cNvSpPr/>
          <p:nvPr/>
        </p:nvSpPr>
        <p:spPr>
          <a:xfrm>
            <a:off x="5728826" y="4153033"/>
            <a:ext cx="837202" cy="461665"/>
          </a:xfrm>
          <a:prstGeom prst="rect">
            <a:avLst/>
          </a:prstGeom>
        </p:spPr>
        <p:txBody>
          <a:bodyPr wrap="square">
            <a:spAutoFit/>
          </a:bodyPr>
          <a:lstStyle/>
          <a:p>
            <a:pPr marL="0" indent="0" algn="ctr">
              <a:buNone/>
            </a:pPr>
            <a:r>
              <a:rPr lang="en-GB" sz="1200" b="1">
                <a:solidFill>
                  <a:srgbClr val="507867"/>
                </a:solidFill>
              </a:rPr>
              <a:t>Scope 1</a:t>
            </a:r>
            <a:br>
              <a:rPr lang="en-GB" sz="1200" b="1">
                <a:solidFill>
                  <a:srgbClr val="507867"/>
                </a:solidFill>
              </a:rPr>
            </a:br>
            <a:r>
              <a:rPr lang="en-GB" sz="1200">
                <a:solidFill>
                  <a:srgbClr val="507867"/>
                </a:solidFill>
              </a:rPr>
              <a:t>(direct)</a:t>
            </a:r>
          </a:p>
        </p:txBody>
      </p:sp>
      <p:sp>
        <p:nvSpPr>
          <p:cNvPr id="365" name="btfpBulletedList42496125"/>
          <p:cNvSpPr/>
          <p:nvPr/>
        </p:nvSpPr>
        <p:spPr>
          <a:xfrm>
            <a:off x="10838657" y="4285304"/>
            <a:ext cx="837202" cy="461665"/>
          </a:xfrm>
          <a:prstGeom prst="rect">
            <a:avLst/>
          </a:prstGeom>
        </p:spPr>
        <p:txBody>
          <a:bodyPr wrap="square">
            <a:spAutoFit/>
          </a:bodyPr>
          <a:lstStyle/>
          <a:p>
            <a:pPr marL="0" indent="0" algn="ctr">
              <a:buNone/>
            </a:pPr>
            <a:r>
              <a:rPr lang="en-GB" sz="1200" b="1">
                <a:solidFill>
                  <a:srgbClr val="46647B"/>
                </a:solidFill>
              </a:rPr>
              <a:t>Scope 3</a:t>
            </a:r>
            <a:br>
              <a:rPr lang="en-GB" sz="1200" b="1">
                <a:solidFill>
                  <a:srgbClr val="46647B"/>
                </a:solidFill>
              </a:rPr>
            </a:br>
            <a:r>
              <a:rPr lang="en-GB" sz="1200">
                <a:solidFill>
                  <a:srgbClr val="46647B"/>
                </a:solidFill>
              </a:rPr>
              <a:t>(Indirect)</a:t>
            </a:r>
          </a:p>
        </p:txBody>
      </p:sp>
      <p:sp>
        <p:nvSpPr>
          <p:cNvPr id="366" name="btfpBulletedList42496126"/>
          <p:cNvSpPr/>
          <p:nvPr/>
        </p:nvSpPr>
        <p:spPr>
          <a:xfrm>
            <a:off x="4490926" y="4310166"/>
            <a:ext cx="837202" cy="461665"/>
          </a:xfrm>
          <a:prstGeom prst="rect">
            <a:avLst/>
          </a:prstGeom>
        </p:spPr>
        <p:txBody>
          <a:bodyPr wrap="square">
            <a:spAutoFit/>
          </a:bodyPr>
          <a:lstStyle/>
          <a:p>
            <a:pPr marL="0" indent="0" algn="ctr">
              <a:buNone/>
            </a:pPr>
            <a:r>
              <a:rPr lang="en-GB" sz="1200" b="1">
                <a:solidFill>
                  <a:srgbClr val="46647B"/>
                </a:solidFill>
              </a:rPr>
              <a:t>Scope 3</a:t>
            </a:r>
            <a:br>
              <a:rPr lang="en-GB" sz="1200" b="1">
                <a:solidFill>
                  <a:srgbClr val="46647B"/>
                </a:solidFill>
              </a:rPr>
            </a:br>
            <a:r>
              <a:rPr lang="en-GB" sz="1200">
                <a:solidFill>
                  <a:srgbClr val="46647B"/>
                </a:solidFill>
              </a:rPr>
              <a:t>(Indirect)</a:t>
            </a:r>
          </a:p>
        </p:txBody>
      </p:sp>
      <p:sp>
        <p:nvSpPr>
          <p:cNvPr id="367" name="Freeform 366"/>
          <p:cNvSpPr/>
          <p:nvPr/>
        </p:nvSpPr>
        <p:spPr bwMode="gray">
          <a:xfrm>
            <a:off x="430449" y="4158648"/>
            <a:ext cx="3404681" cy="720577"/>
          </a:xfrm>
          <a:custGeom>
            <a:avLst/>
            <a:gdLst>
              <a:gd name="connsiteX0" fmla="*/ 0 w 3404681"/>
              <a:gd name="connsiteY0" fmla="*/ 0 h 758757"/>
              <a:gd name="connsiteX1" fmla="*/ 0 w 3404681"/>
              <a:gd name="connsiteY1" fmla="*/ 758757 h 758757"/>
              <a:gd name="connsiteX2" fmla="*/ 3404681 w 3404681"/>
              <a:gd name="connsiteY2" fmla="*/ 758757 h 758757"/>
              <a:gd name="connsiteX3" fmla="*/ 3404681 w 3404681"/>
              <a:gd name="connsiteY3" fmla="*/ 107004 h 758757"/>
            </a:gdLst>
            <a:ahLst/>
            <a:cxnLst>
              <a:cxn ang="0">
                <a:pos x="connsiteX0" y="connsiteY0"/>
              </a:cxn>
              <a:cxn ang="0">
                <a:pos x="connsiteX1" y="connsiteY1"/>
              </a:cxn>
              <a:cxn ang="0">
                <a:pos x="connsiteX2" y="connsiteY2"/>
              </a:cxn>
              <a:cxn ang="0">
                <a:pos x="connsiteX3" y="connsiteY3"/>
              </a:cxn>
            </a:cxnLst>
            <a:rect l="l" t="t" r="r" b="b"/>
            <a:pathLst>
              <a:path w="3404681" h="758757">
                <a:moveTo>
                  <a:pt x="0" y="0"/>
                </a:moveTo>
                <a:lnTo>
                  <a:pt x="0" y="758757"/>
                </a:lnTo>
                <a:lnTo>
                  <a:pt x="3404681" y="758757"/>
                </a:lnTo>
                <a:lnTo>
                  <a:pt x="3404681" y="107004"/>
                </a:lnTo>
              </a:path>
            </a:pathLst>
          </a:custGeom>
          <a:ln w="50800" cap="flat" cmpd="sng" algn="ctr">
            <a:solidFill>
              <a:srgbClr val="E9CD49"/>
            </a:solidFill>
            <a:prstDash val="solid"/>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368" name="Freeform 17"/>
          <p:cNvSpPr>
            <a:spLocks noEditPoints="1"/>
          </p:cNvSpPr>
          <p:nvPr/>
        </p:nvSpPr>
        <p:spPr bwMode="auto">
          <a:xfrm>
            <a:off x="1135730" y="5017619"/>
            <a:ext cx="298577" cy="166472"/>
          </a:xfrm>
          <a:custGeom>
            <a:avLst/>
            <a:gdLst>
              <a:gd name="T0" fmla="*/ 2220 w 3840"/>
              <a:gd name="T1" fmla="*/ 1631 h 2141"/>
              <a:gd name="T2" fmla="*/ 2142 w 3840"/>
              <a:gd name="T3" fmla="*/ 1797 h 2141"/>
              <a:gd name="T4" fmla="*/ 2220 w 3840"/>
              <a:gd name="T5" fmla="*/ 1963 h 2141"/>
              <a:gd name="T6" fmla="*/ 2399 w 3840"/>
              <a:gd name="T7" fmla="*/ 2011 h 2141"/>
              <a:gd name="T8" fmla="*/ 2548 w 3840"/>
              <a:gd name="T9" fmla="*/ 1906 h 2141"/>
              <a:gd name="T10" fmla="*/ 2565 w 3840"/>
              <a:gd name="T11" fmla="*/ 1720 h 2141"/>
              <a:gd name="T12" fmla="*/ 2437 w 3840"/>
              <a:gd name="T13" fmla="*/ 1592 h 2141"/>
              <a:gd name="T14" fmla="*/ 514 w 3840"/>
              <a:gd name="T15" fmla="*/ 1592 h 2141"/>
              <a:gd name="T16" fmla="*/ 386 w 3840"/>
              <a:gd name="T17" fmla="*/ 1720 h 2141"/>
              <a:gd name="T18" fmla="*/ 403 w 3840"/>
              <a:gd name="T19" fmla="*/ 1906 h 2141"/>
              <a:gd name="T20" fmla="*/ 550 w 3840"/>
              <a:gd name="T21" fmla="*/ 2011 h 2141"/>
              <a:gd name="T22" fmla="*/ 699 w 3840"/>
              <a:gd name="T23" fmla="*/ 1984 h 2141"/>
              <a:gd name="T24" fmla="*/ 804 w 3840"/>
              <a:gd name="T25" fmla="*/ 1835 h 2141"/>
              <a:gd name="T26" fmla="*/ 756 w 3840"/>
              <a:gd name="T27" fmla="*/ 1656 h 2141"/>
              <a:gd name="T28" fmla="*/ 590 w 3840"/>
              <a:gd name="T29" fmla="*/ 1579 h 2141"/>
              <a:gd name="T30" fmla="*/ 280 w 3840"/>
              <a:gd name="T31" fmla="*/ 1644 h 2141"/>
              <a:gd name="T32" fmla="*/ 438 w 3840"/>
              <a:gd name="T33" fmla="*/ 1487 h 2141"/>
              <a:gd name="T34" fmla="*/ 662 w 3840"/>
              <a:gd name="T35" fmla="*/ 1460 h 2141"/>
              <a:gd name="T36" fmla="*/ 849 w 3840"/>
              <a:gd name="T37" fmla="*/ 1570 h 2141"/>
              <a:gd name="T38" fmla="*/ 1052 w 3840"/>
              <a:gd name="T39" fmla="*/ 1733 h 2141"/>
              <a:gd name="T40" fmla="*/ 1052 w 3840"/>
              <a:gd name="T41" fmla="*/ 1017 h 2141"/>
              <a:gd name="T42" fmla="*/ 2021 w 3840"/>
              <a:gd name="T43" fmla="*/ 1733 h 2141"/>
              <a:gd name="T44" fmla="*/ 2133 w 3840"/>
              <a:gd name="T45" fmla="*/ 1539 h 2141"/>
              <a:gd name="T46" fmla="*/ 2342 w 3840"/>
              <a:gd name="T47" fmla="*/ 1453 h 2141"/>
              <a:gd name="T48" fmla="*/ 2554 w 3840"/>
              <a:gd name="T49" fmla="*/ 1512 h 2141"/>
              <a:gd name="T50" fmla="*/ 2687 w 3840"/>
              <a:gd name="T51" fmla="*/ 1687 h 2141"/>
              <a:gd name="T52" fmla="*/ 2636 w 3840"/>
              <a:gd name="T53" fmla="*/ 1142 h 2141"/>
              <a:gd name="T54" fmla="*/ 2595 w 3840"/>
              <a:gd name="T55" fmla="*/ 1061 h 2141"/>
              <a:gd name="T56" fmla="*/ 3096 w 3840"/>
              <a:gd name="T57" fmla="*/ 1018 h 2141"/>
              <a:gd name="T58" fmla="*/ 2263 w 3840"/>
              <a:gd name="T59" fmla="*/ 772 h 2141"/>
              <a:gd name="T60" fmla="*/ 2277 w 3840"/>
              <a:gd name="T61" fmla="*/ 683 h 2141"/>
              <a:gd name="T62" fmla="*/ 2793 w 3840"/>
              <a:gd name="T63" fmla="*/ 455 h 2141"/>
              <a:gd name="T64" fmla="*/ 2729 w 3840"/>
              <a:gd name="T65" fmla="*/ 391 h 2141"/>
              <a:gd name="T66" fmla="*/ 2793 w 3840"/>
              <a:gd name="T67" fmla="*/ 327 h 2141"/>
              <a:gd name="T68" fmla="*/ 3094 w 3840"/>
              <a:gd name="T69" fmla="*/ 0 h 2141"/>
              <a:gd name="T70" fmla="*/ 3213 w 3840"/>
              <a:gd name="T71" fmla="*/ 73 h 2141"/>
              <a:gd name="T72" fmla="*/ 3796 w 3840"/>
              <a:gd name="T73" fmla="*/ 327 h 2141"/>
              <a:gd name="T74" fmla="*/ 3837 w 3840"/>
              <a:gd name="T75" fmla="*/ 408 h 2141"/>
              <a:gd name="T76" fmla="*/ 3227 w 3840"/>
              <a:gd name="T77" fmla="*/ 453 h 2141"/>
              <a:gd name="T78" fmla="*/ 3350 w 3840"/>
              <a:gd name="T79" fmla="*/ 697 h 2141"/>
              <a:gd name="T80" fmla="*/ 3336 w 3840"/>
              <a:gd name="T81" fmla="*/ 785 h 2141"/>
              <a:gd name="T82" fmla="*/ 3640 w 3840"/>
              <a:gd name="T83" fmla="*/ 1017 h 2141"/>
              <a:gd name="T84" fmla="*/ 3704 w 3840"/>
              <a:gd name="T85" fmla="*/ 1080 h 2141"/>
              <a:gd name="T86" fmla="*/ 3640 w 3840"/>
              <a:gd name="T87" fmla="*/ 1144 h 2141"/>
              <a:gd name="T88" fmla="*/ 3198 w 3840"/>
              <a:gd name="T89" fmla="*/ 1812 h 2141"/>
              <a:gd name="T90" fmla="*/ 2698 w 3840"/>
              <a:gd name="T91" fmla="*/ 1861 h 2141"/>
              <a:gd name="T92" fmla="*/ 2587 w 3840"/>
              <a:gd name="T93" fmla="*/ 2056 h 2141"/>
              <a:gd name="T94" fmla="*/ 2377 w 3840"/>
              <a:gd name="T95" fmla="*/ 2141 h 2141"/>
              <a:gd name="T96" fmla="*/ 2166 w 3840"/>
              <a:gd name="T97" fmla="*/ 2082 h 2141"/>
              <a:gd name="T98" fmla="*/ 2033 w 3840"/>
              <a:gd name="T99" fmla="*/ 1906 h 2141"/>
              <a:gd name="T100" fmla="*/ 1130 w 3840"/>
              <a:gd name="T101" fmla="*/ 1858 h 2141"/>
              <a:gd name="T102" fmla="*/ 876 w 3840"/>
              <a:gd name="T103" fmla="*/ 1988 h 2141"/>
              <a:gd name="T104" fmla="*/ 699 w 3840"/>
              <a:gd name="T105" fmla="*/ 2124 h 2141"/>
              <a:gd name="T106" fmla="*/ 475 w 3840"/>
              <a:gd name="T107" fmla="*/ 2121 h 2141"/>
              <a:gd name="T108" fmla="*/ 303 w 3840"/>
              <a:gd name="T109" fmla="*/ 1988 h 2141"/>
              <a:gd name="T110" fmla="*/ 44 w 3840"/>
              <a:gd name="T111" fmla="*/ 1857 h 2141"/>
              <a:gd name="T112" fmla="*/ 0 w 3840"/>
              <a:gd name="T113" fmla="*/ 1080 h 2141"/>
              <a:gd name="T114" fmla="*/ 64 w 3840"/>
              <a:gd name="T115" fmla="*/ 1017 h 2141"/>
              <a:gd name="T116" fmla="*/ 519 w 3840"/>
              <a:gd name="T117" fmla="*/ 534 h 2141"/>
              <a:gd name="T118" fmla="*/ 1065 w 3840"/>
              <a:gd name="T119" fmla="*/ 73 h 2141"/>
              <a:gd name="T120" fmla="*/ 1185 w 3840"/>
              <a:gd name="T121" fmla="*/ 0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40" h="2141">
                <a:moveTo>
                  <a:pt x="2360" y="1579"/>
                </a:moveTo>
                <a:lnTo>
                  <a:pt x="2321" y="1583"/>
                </a:lnTo>
                <a:lnTo>
                  <a:pt x="2284" y="1592"/>
                </a:lnTo>
                <a:lnTo>
                  <a:pt x="2250" y="1608"/>
                </a:lnTo>
                <a:lnTo>
                  <a:pt x="2220" y="1631"/>
                </a:lnTo>
                <a:lnTo>
                  <a:pt x="2193" y="1656"/>
                </a:lnTo>
                <a:lnTo>
                  <a:pt x="2173" y="1686"/>
                </a:lnTo>
                <a:lnTo>
                  <a:pt x="2156" y="1720"/>
                </a:lnTo>
                <a:lnTo>
                  <a:pt x="2146" y="1757"/>
                </a:lnTo>
                <a:lnTo>
                  <a:pt x="2142" y="1797"/>
                </a:lnTo>
                <a:lnTo>
                  <a:pt x="2146" y="1835"/>
                </a:lnTo>
                <a:lnTo>
                  <a:pt x="2156" y="1872"/>
                </a:lnTo>
                <a:lnTo>
                  <a:pt x="2173" y="1906"/>
                </a:lnTo>
                <a:lnTo>
                  <a:pt x="2193" y="1936"/>
                </a:lnTo>
                <a:lnTo>
                  <a:pt x="2220" y="1963"/>
                </a:lnTo>
                <a:lnTo>
                  <a:pt x="2250" y="1984"/>
                </a:lnTo>
                <a:lnTo>
                  <a:pt x="2284" y="2000"/>
                </a:lnTo>
                <a:lnTo>
                  <a:pt x="2321" y="2011"/>
                </a:lnTo>
                <a:lnTo>
                  <a:pt x="2360" y="2014"/>
                </a:lnTo>
                <a:lnTo>
                  <a:pt x="2399" y="2011"/>
                </a:lnTo>
                <a:lnTo>
                  <a:pt x="2437" y="2000"/>
                </a:lnTo>
                <a:lnTo>
                  <a:pt x="2470" y="1984"/>
                </a:lnTo>
                <a:lnTo>
                  <a:pt x="2501" y="1963"/>
                </a:lnTo>
                <a:lnTo>
                  <a:pt x="2526" y="1936"/>
                </a:lnTo>
                <a:lnTo>
                  <a:pt x="2548" y="1906"/>
                </a:lnTo>
                <a:lnTo>
                  <a:pt x="2565" y="1872"/>
                </a:lnTo>
                <a:lnTo>
                  <a:pt x="2574" y="1835"/>
                </a:lnTo>
                <a:lnTo>
                  <a:pt x="2577" y="1797"/>
                </a:lnTo>
                <a:lnTo>
                  <a:pt x="2574" y="1757"/>
                </a:lnTo>
                <a:lnTo>
                  <a:pt x="2565" y="1720"/>
                </a:lnTo>
                <a:lnTo>
                  <a:pt x="2548" y="1686"/>
                </a:lnTo>
                <a:lnTo>
                  <a:pt x="2526" y="1656"/>
                </a:lnTo>
                <a:lnTo>
                  <a:pt x="2501" y="1631"/>
                </a:lnTo>
                <a:lnTo>
                  <a:pt x="2470" y="1608"/>
                </a:lnTo>
                <a:lnTo>
                  <a:pt x="2437" y="1592"/>
                </a:lnTo>
                <a:lnTo>
                  <a:pt x="2399" y="1583"/>
                </a:lnTo>
                <a:lnTo>
                  <a:pt x="2360" y="1579"/>
                </a:lnTo>
                <a:close/>
                <a:moveTo>
                  <a:pt x="590" y="1579"/>
                </a:moveTo>
                <a:lnTo>
                  <a:pt x="550" y="1583"/>
                </a:lnTo>
                <a:lnTo>
                  <a:pt x="514" y="1592"/>
                </a:lnTo>
                <a:lnTo>
                  <a:pt x="481" y="1608"/>
                </a:lnTo>
                <a:lnTo>
                  <a:pt x="450" y="1631"/>
                </a:lnTo>
                <a:lnTo>
                  <a:pt x="424" y="1656"/>
                </a:lnTo>
                <a:lnTo>
                  <a:pt x="403" y="1686"/>
                </a:lnTo>
                <a:lnTo>
                  <a:pt x="386" y="1720"/>
                </a:lnTo>
                <a:lnTo>
                  <a:pt x="376" y="1757"/>
                </a:lnTo>
                <a:lnTo>
                  <a:pt x="372" y="1797"/>
                </a:lnTo>
                <a:lnTo>
                  <a:pt x="376" y="1835"/>
                </a:lnTo>
                <a:lnTo>
                  <a:pt x="386" y="1872"/>
                </a:lnTo>
                <a:lnTo>
                  <a:pt x="403" y="1906"/>
                </a:lnTo>
                <a:lnTo>
                  <a:pt x="424" y="1936"/>
                </a:lnTo>
                <a:lnTo>
                  <a:pt x="450" y="1963"/>
                </a:lnTo>
                <a:lnTo>
                  <a:pt x="481" y="1984"/>
                </a:lnTo>
                <a:lnTo>
                  <a:pt x="514" y="2000"/>
                </a:lnTo>
                <a:lnTo>
                  <a:pt x="550" y="2011"/>
                </a:lnTo>
                <a:lnTo>
                  <a:pt x="590" y="2014"/>
                </a:lnTo>
                <a:lnTo>
                  <a:pt x="590" y="2014"/>
                </a:lnTo>
                <a:lnTo>
                  <a:pt x="630" y="2011"/>
                </a:lnTo>
                <a:lnTo>
                  <a:pt x="666" y="2000"/>
                </a:lnTo>
                <a:lnTo>
                  <a:pt x="699" y="1984"/>
                </a:lnTo>
                <a:lnTo>
                  <a:pt x="731" y="1963"/>
                </a:lnTo>
                <a:lnTo>
                  <a:pt x="756" y="1936"/>
                </a:lnTo>
                <a:lnTo>
                  <a:pt x="778" y="1906"/>
                </a:lnTo>
                <a:lnTo>
                  <a:pt x="794" y="1872"/>
                </a:lnTo>
                <a:lnTo>
                  <a:pt x="804" y="1835"/>
                </a:lnTo>
                <a:lnTo>
                  <a:pt x="808" y="1797"/>
                </a:lnTo>
                <a:lnTo>
                  <a:pt x="804" y="1757"/>
                </a:lnTo>
                <a:lnTo>
                  <a:pt x="794" y="1720"/>
                </a:lnTo>
                <a:lnTo>
                  <a:pt x="778" y="1686"/>
                </a:lnTo>
                <a:lnTo>
                  <a:pt x="756" y="1656"/>
                </a:lnTo>
                <a:lnTo>
                  <a:pt x="731" y="1631"/>
                </a:lnTo>
                <a:lnTo>
                  <a:pt x="699" y="1608"/>
                </a:lnTo>
                <a:lnTo>
                  <a:pt x="666" y="1592"/>
                </a:lnTo>
                <a:lnTo>
                  <a:pt x="630" y="1583"/>
                </a:lnTo>
                <a:lnTo>
                  <a:pt x="590" y="1579"/>
                </a:lnTo>
                <a:close/>
                <a:moveTo>
                  <a:pt x="128" y="1144"/>
                </a:moveTo>
                <a:lnTo>
                  <a:pt x="128" y="1733"/>
                </a:lnTo>
                <a:lnTo>
                  <a:pt x="251" y="1733"/>
                </a:lnTo>
                <a:lnTo>
                  <a:pt x="263" y="1687"/>
                </a:lnTo>
                <a:lnTo>
                  <a:pt x="280" y="1644"/>
                </a:lnTo>
                <a:lnTo>
                  <a:pt x="303" y="1605"/>
                </a:lnTo>
                <a:lnTo>
                  <a:pt x="330" y="1570"/>
                </a:lnTo>
                <a:lnTo>
                  <a:pt x="362" y="1537"/>
                </a:lnTo>
                <a:lnTo>
                  <a:pt x="398" y="1510"/>
                </a:lnTo>
                <a:lnTo>
                  <a:pt x="438" y="1487"/>
                </a:lnTo>
                <a:lnTo>
                  <a:pt x="481" y="1470"/>
                </a:lnTo>
                <a:lnTo>
                  <a:pt x="525" y="1458"/>
                </a:lnTo>
                <a:lnTo>
                  <a:pt x="571" y="1453"/>
                </a:lnTo>
                <a:lnTo>
                  <a:pt x="618" y="1453"/>
                </a:lnTo>
                <a:lnTo>
                  <a:pt x="662" y="1460"/>
                </a:lnTo>
                <a:lnTo>
                  <a:pt x="705" y="1472"/>
                </a:lnTo>
                <a:lnTo>
                  <a:pt x="746" y="1490"/>
                </a:lnTo>
                <a:lnTo>
                  <a:pt x="784" y="1512"/>
                </a:lnTo>
                <a:lnTo>
                  <a:pt x="819" y="1539"/>
                </a:lnTo>
                <a:lnTo>
                  <a:pt x="849" y="1570"/>
                </a:lnTo>
                <a:lnTo>
                  <a:pt x="877" y="1606"/>
                </a:lnTo>
                <a:lnTo>
                  <a:pt x="899" y="1644"/>
                </a:lnTo>
                <a:lnTo>
                  <a:pt x="917" y="1687"/>
                </a:lnTo>
                <a:lnTo>
                  <a:pt x="929" y="1733"/>
                </a:lnTo>
                <a:lnTo>
                  <a:pt x="1052" y="1733"/>
                </a:lnTo>
                <a:lnTo>
                  <a:pt x="1052" y="1144"/>
                </a:lnTo>
                <a:lnTo>
                  <a:pt x="128" y="1144"/>
                </a:lnTo>
                <a:close/>
                <a:moveTo>
                  <a:pt x="573" y="662"/>
                </a:moveTo>
                <a:lnTo>
                  <a:pt x="368" y="1017"/>
                </a:lnTo>
                <a:lnTo>
                  <a:pt x="1052" y="1017"/>
                </a:lnTo>
                <a:lnTo>
                  <a:pt x="1052" y="662"/>
                </a:lnTo>
                <a:lnTo>
                  <a:pt x="573" y="662"/>
                </a:lnTo>
                <a:close/>
                <a:moveTo>
                  <a:pt x="1185" y="130"/>
                </a:moveTo>
                <a:lnTo>
                  <a:pt x="1180" y="1729"/>
                </a:lnTo>
                <a:lnTo>
                  <a:pt x="2021" y="1733"/>
                </a:lnTo>
                <a:lnTo>
                  <a:pt x="2033" y="1687"/>
                </a:lnTo>
                <a:lnTo>
                  <a:pt x="2050" y="1646"/>
                </a:lnTo>
                <a:lnTo>
                  <a:pt x="2074" y="1606"/>
                </a:lnTo>
                <a:lnTo>
                  <a:pt x="2100" y="1570"/>
                </a:lnTo>
                <a:lnTo>
                  <a:pt x="2133" y="1539"/>
                </a:lnTo>
                <a:lnTo>
                  <a:pt x="2168" y="1511"/>
                </a:lnTo>
                <a:lnTo>
                  <a:pt x="2207" y="1489"/>
                </a:lnTo>
                <a:lnTo>
                  <a:pt x="2250" y="1470"/>
                </a:lnTo>
                <a:lnTo>
                  <a:pt x="2296" y="1458"/>
                </a:lnTo>
                <a:lnTo>
                  <a:pt x="2342" y="1453"/>
                </a:lnTo>
                <a:lnTo>
                  <a:pt x="2388" y="1454"/>
                </a:lnTo>
                <a:lnTo>
                  <a:pt x="2432" y="1461"/>
                </a:lnTo>
                <a:lnTo>
                  <a:pt x="2475" y="1472"/>
                </a:lnTo>
                <a:lnTo>
                  <a:pt x="2516" y="1490"/>
                </a:lnTo>
                <a:lnTo>
                  <a:pt x="2554" y="1512"/>
                </a:lnTo>
                <a:lnTo>
                  <a:pt x="2589" y="1540"/>
                </a:lnTo>
                <a:lnTo>
                  <a:pt x="2621" y="1571"/>
                </a:lnTo>
                <a:lnTo>
                  <a:pt x="2647" y="1606"/>
                </a:lnTo>
                <a:lnTo>
                  <a:pt x="2669" y="1646"/>
                </a:lnTo>
                <a:lnTo>
                  <a:pt x="2687" y="1687"/>
                </a:lnTo>
                <a:lnTo>
                  <a:pt x="2698" y="1733"/>
                </a:lnTo>
                <a:lnTo>
                  <a:pt x="3095" y="1733"/>
                </a:lnTo>
                <a:lnTo>
                  <a:pt x="3095" y="1146"/>
                </a:lnTo>
                <a:lnTo>
                  <a:pt x="2657" y="1146"/>
                </a:lnTo>
                <a:lnTo>
                  <a:pt x="2636" y="1142"/>
                </a:lnTo>
                <a:lnTo>
                  <a:pt x="2618" y="1133"/>
                </a:lnTo>
                <a:lnTo>
                  <a:pt x="2604" y="1119"/>
                </a:lnTo>
                <a:lnTo>
                  <a:pt x="2595" y="1101"/>
                </a:lnTo>
                <a:lnTo>
                  <a:pt x="2593" y="1082"/>
                </a:lnTo>
                <a:lnTo>
                  <a:pt x="2595" y="1061"/>
                </a:lnTo>
                <a:lnTo>
                  <a:pt x="2604" y="1043"/>
                </a:lnTo>
                <a:lnTo>
                  <a:pt x="2618" y="1029"/>
                </a:lnTo>
                <a:lnTo>
                  <a:pt x="2636" y="1021"/>
                </a:lnTo>
                <a:lnTo>
                  <a:pt x="2657" y="1018"/>
                </a:lnTo>
                <a:lnTo>
                  <a:pt x="3096" y="1018"/>
                </a:lnTo>
                <a:lnTo>
                  <a:pt x="3096" y="799"/>
                </a:lnTo>
                <a:lnTo>
                  <a:pt x="2314" y="799"/>
                </a:lnTo>
                <a:lnTo>
                  <a:pt x="2295" y="796"/>
                </a:lnTo>
                <a:lnTo>
                  <a:pt x="2277" y="786"/>
                </a:lnTo>
                <a:lnTo>
                  <a:pt x="2263" y="772"/>
                </a:lnTo>
                <a:lnTo>
                  <a:pt x="2254" y="755"/>
                </a:lnTo>
                <a:lnTo>
                  <a:pt x="2250" y="735"/>
                </a:lnTo>
                <a:lnTo>
                  <a:pt x="2254" y="714"/>
                </a:lnTo>
                <a:lnTo>
                  <a:pt x="2263" y="697"/>
                </a:lnTo>
                <a:lnTo>
                  <a:pt x="2277" y="683"/>
                </a:lnTo>
                <a:lnTo>
                  <a:pt x="2295" y="673"/>
                </a:lnTo>
                <a:lnTo>
                  <a:pt x="2314" y="671"/>
                </a:lnTo>
                <a:lnTo>
                  <a:pt x="3098" y="671"/>
                </a:lnTo>
                <a:lnTo>
                  <a:pt x="3098" y="455"/>
                </a:lnTo>
                <a:lnTo>
                  <a:pt x="2793" y="455"/>
                </a:lnTo>
                <a:lnTo>
                  <a:pt x="2773" y="451"/>
                </a:lnTo>
                <a:lnTo>
                  <a:pt x="2755" y="442"/>
                </a:lnTo>
                <a:lnTo>
                  <a:pt x="2742" y="428"/>
                </a:lnTo>
                <a:lnTo>
                  <a:pt x="2732" y="411"/>
                </a:lnTo>
                <a:lnTo>
                  <a:pt x="2729" y="391"/>
                </a:lnTo>
                <a:lnTo>
                  <a:pt x="2732" y="370"/>
                </a:lnTo>
                <a:lnTo>
                  <a:pt x="2742" y="353"/>
                </a:lnTo>
                <a:lnTo>
                  <a:pt x="2755" y="339"/>
                </a:lnTo>
                <a:lnTo>
                  <a:pt x="2773" y="330"/>
                </a:lnTo>
                <a:lnTo>
                  <a:pt x="2793" y="327"/>
                </a:lnTo>
                <a:lnTo>
                  <a:pt x="3099" y="327"/>
                </a:lnTo>
                <a:lnTo>
                  <a:pt x="3099" y="135"/>
                </a:lnTo>
                <a:lnTo>
                  <a:pt x="1185" y="130"/>
                </a:lnTo>
                <a:close/>
                <a:moveTo>
                  <a:pt x="1185" y="0"/>
                </a:moveTo>
                <a:lnTo>
                  <a:pt x="3094" y="0"/>
                </a:lnTo>
                <a:lnTo>
                  <a:pt x="3124" y="4"/>
                </a:lnTo>
                <a:lnTo>
                  <a:pt x="3152" y="13"/>
                </a:lnTo>
                <a:lnTo>
                  <a:pt x="3177" y="29"/>
                </a:lnTo>
                <a:lnTo>
                  <a:pt x="3198" y="49"/>
                </a:lnTo>
                <a:lnTo>
                  <a:pt x="3213" y="73"/>
                </a:lnTo>
                <a:lnTo>
                  <a:pt x="3223" y="101"/>
                </a:lnTo>
                <a:lnTo>
                  <a:pt x="3227" y="133"/>
                </a:lnTo>
                <a:lnTo>
                  <a:pt x="3227" y="325"/>
                </a:lnTo>
                <a:lnTo>
                  <a:pt x="3776" y="325"/>
                </a:lnTo>
                <a:lnTo>
                  <a:pt x="3796" y="327"/>
                </a:lnTo>
                <a:lnTo>
                  <a:pt x="3813" y="336"/>
                </a:lnTo>
                <a:lnTo>
                  <a:pt x="3827" y="350"/>
                </a:lnTo>
                <a:lnTo>
                  <a:pt x="3837" y="368"/>
                </a:lnTo>
                <a:lnTo>
                  <a:pt x="3840" y="389"/>
                </a:lnTo>
                <a:lnTo>
                  <a:pt x="3837" y="408"/>
                </a:lnTo>
                <a:lnTo>
                  <a:pt x="3827" y="426"/>
                </a:lnTo>
                <a:lnTo>
                  <a:pt x="3813" y="440"/>
                </a:lnTo>
                <a:lnTo>
                  <a:pt x="3796" y="449"/>
                </a:lnTo>
                <a:lnTo>
                  <a:pt x="3776" y="453"/>
                </a:lnTo>
                <a:lnTo>
                  <a:pt x="3227" y="453"/>
                </a:lnTo>
                <a:lnTo>
                  <a:pt x="3227" y="670"/>
                </a:lnTo>
                <a:lnTo>
                  <a:pt x="3299" y="670"/>
                </a:lnTo>
                <a:lnTo>
                  <a:pt x="3319" y="673"/>
                </a:lnTo>
                <a:lnTo>
                  <a:pt x="3336" y="683"/>
                </a:lnTo>
                <a:lnTo>
                  <a:pt x="3350" y="697"/>
                </a:lnTo>
                <a:lnTo>
                  <a:pt x="3359" y="714"/>
                </a:lnTo>
                <a:lnTo>
                  <a:pt x="3363" y="734"/>
                </a:lnTo>
                <a:lnTo>
                  <a:pt x="3359" y="754"/>
                </a:lnTo>
                <a:lnTo>
                  <a:pt x="3350" y="772"/>
                </a:lnTo>
                <a:lnTo>
                  <a:pt x="3336" y="785"/>
                </a:lnTo>
                <a:lnTo>
                  <a:pt x="3319" y="794"/>
                </a:lnTo>
                <a:lnTo>
                  <a:pt x="3299" y="798"/>
                </a:lnTo>
                <a:lnTo>
                  <a:pt x="3227" y="798"/>
                </a:lnTo>
                <a:lnTo>
                  <a:pt x="3227" y="1017"/>
                </a:lnTo>
                <a:lnTo>
                  <a:pt x="3640" y="1017"/>
                </a:lnTo>
                <a:lnTo>
                  <a:pt x="3660" y="1020"/>
                </a:lnTo>
                <a:lnTo>
                  <a:pt x="3677" y="1029"/>
                </a:lnTo>
                <a:lnTo>
                  <a:pt x="3691" y="1043"/>
                </a:lnTo>
                <a:lnTo>
                  <a:pt x="3700" y="1061"/>
                </a:lnTo>
                <a:lnTo>
                  <a:pt x="3704" y="1080"/>
                </a:lnTo>
                <a:lnTo>
                  <a:pt x="3700" y="1101"/>
                </a:lnTo>
                <a:lnTo>
                  <a:pt x="3691" y="1119"/>
                </a:lnTo>
                <a:lnTo>
                  <a:pt x="3677" y="1133"/>
                </a:lnTo>
                <a:lnTo>
                  <a:pt x="3660" y="1141"/>
                </a:lnTo>
                <a:lnTo>
                  <a:pt x="3640" y="1144"/>
                </a:lnTo>
                <a:lnTo>
                  <a:pt x="3227" y="1144"/>
                </a:lnTo>
                <a:lnTo>
                  <a:pt x="3227" y="1728"/>
                </a:lnTo>
                <a:lnTo>
                  <a:pt x="3223" y="1758"/>
                </a:lnTo>
                <a:lnTo>
                  <a:pt x="3213" y="1786"/>
                </a:lnTo>
                <a:lnTo>
                  <a:pt x="3198" y="1812"/>
                </a:lnTo>
                <a:lnTo>
                  <a:pt x="3177" y="1832"/>
                </a:lnTo>
                <a:lnTo>
                  <a:pt x="3152" y="1848"/>
                </a:lnTo>
                <a:lnTo>
                  <a:pt x="3124" y="1857"/>
                </a:lnTo>
                <a:lnTo>
                  <a:pt x="3094" y="1861"/>
                </a:lnTo>
                <a:lnTo>
                  <a:pt x="2698" y="1861"/>
                </a:lnTo>
                <a:lnTo>
                  <a:pt x="2687" y="1906"/>
                </a:lnTo>
                <a:lnTo>
                  <a:pt x="2669" y="1949"/>
                </a:lnTo>
                <a:lnTo>
                  <a:pt x="2646" y="1988"/>
                </a:lnTo>
                <a:lnTo>
                  <a:pt x="2618" y="2024"/>
                </a:lnTo>
                <a:lnTo>
                  <a:pt x="2587" y="2056"/>
                </a:lnTo>
                <a:lnTo>
                  <a:pt x="2551" y="2083"/>
                </a:lnTo>
                <a:lnTo>
                  <a:pt x="2511" y="2106"/>
                </a:lnTo>
                <a:lnTo>
                  <a:pt x="2469" y="2124"/>
                </a:lnTo>
                <a:lnTo>
                  <a:pt x="2424" y="2135"/>
                </a:lnTo>
                <a:lnTo>
                  <a:pt x="2377" y="2141"/>
                </a:lnTo>
                <a:lnTo>
                  <a:pt x="2332" y="2140"/>
                </a:lnTo>
                <a:lnTo>
                  <a:pt x="2287" y="2134"/>
                </a:lnTo>
                <a:lnTo>
                  <a:pt x="2243" y="2121"/>
                </a:lnTo>
                <a:lnTo>
                  <a:pt x="2203" y="2104"/>
                </a:lnTo>
                <a:lnTo>
                  <a:pt x="2166" y="2082"/>
                </a:lnTo>
                <a:lnTo>
                  <a:pt x="2131" y="2055"/>
                </a:lnTo>
                <a:lnTo>
                  <a:pt x="2099" y="2024"/>
                </a:lnTo>
                <a:lnTo>
                  <a:pt x="2072" y="1988"/>
                </a:lnTo>
                <a:lnTo>
                  <a:pt x="2049" y="1949"/>
                </a:lnTo>
                <a:lnTo>
                  <a:pt x="2033" y="1906"/>
                </a:lnTo>
                <a:lnTo>
                  <a:pt x="2020" y="1861"/>
                </a:lnTo>
                <a:lnTo>
                  <a:pt x="1183" y="1861"/>
                </a:lnTo>
                <a:lnTo>
                  <a:pt x="1162" y="1860"/>
                </a:lnTo>
                <a:lnTo>
                  <a:pt x="1143" y="1854"/>
                </a:lnTo>
                <a:lnTo>
                  <a:pt x="1130" y="1858"/>
                </a:lnTo>
                <a:lnTo>
                  <a:pt x="1116" y="1861"/>
                </a:lnTo>
                <a:lnTo>
                  <a:pt x="929" y="1861"/>
                </a:lnTo>
                <a:lnTo>
                  <a:pt x="917" y="1906"/>
                </a:lnTo>
                <a:lnTo>
                  <a:pt x="899" y="1949"/>
                </a:lnTo>
                <a:lnTo>
                  <a:pt x="876" y="1988"/>
                </a:lnTo>
                <a:lnTo>
                  <a:pt x="849" y="2024"/>
                </a:lnTo>
                <a:lnTo>
                  <a:pt x="817" y="2056"/>
                </a:lnTo>
                <a:lnTo>
                  <a:pt x="781" y="2083"/>
                </a:lnTo>
                <a:lnTo>
                  <a:pt x="742" y="2106"/>
                </a:lnTo>
                <a:lnTo>
                  <a:pt x="699" y="2124"/>
                </a:lnTo>
                <a:lnTo>
                  <a:pt x="654" y="2135"/>
                </a:lnTo>
                <a:lnTo>
                  <a:pt x="607" y="2141"/>
                </a:lnTo>
                <a:lnTo>
                  <a:pt x="562" y="2140"/>
                </a:lnTo>
                <a:lnTo>
                  <a:pt x="518" y="2134"/>
                </a:lnTo>
                <a:lnTo>
                  <a:pt x="475" y="2121"/>
                </a:lnTo>
                <a:lnTo>
                  <a:pt x="434" y="2104"/>
                </a:lnTo>
                <a:lnTo>
                  <a:pt x="396" y="2082"/>
                </a:lnTo>
                <a:lnTo>
                  <a:pt x="361" y="2055"/>
                </a:lnTo>
                <a:lnTo>
                  <a:pt x="329" y="2024"/>
                </a:lnTo>
                <a:lnTo>
                  <a:pt x="303" y="1988"/>
                </a:lnTo>
                <a:lnTo>
                  <a:pt x="280" y="1949"/>
                </a:lnTo>
                <a:lnTo>
                  <a:pt x="263" y="1906"/>
                </a:lnTo>
                <a:lnTo>
                  <a:pt x="251" y="1861"/>
                </a:lnTo>
                <a:lnTo>
                  <a:pt x="64" y="1861"/>
                </a:lnTo>
                <a:lnTo>
                  <a:pt x="44" y="1857"/>
                </a:lnTo>
                <a:lnTo>
                  <a:pt x="27" y="1849"/>
                </a:lnTo>
                <a:lnTo>
                  <a:pt x="13" y="1835"/>
                </a:lnTo>
                <a:lnTo>
                  <a:pt x="3" y="1818"/>
                </a:lnTo>
                <a:lnTo>
                  <a:pt x="0" y="1797"/>
                </a:lnTo>
                <a:lnTo>
                  <a:pt x="0" y="1080"/>
                </a:lnTo>
                <a:lnTo>
                  <a:pt x="3" y="1061"/>
                </a:lnTo>
                <a:lnTo>
                  <a:pt x="13" y="1043"/>
                </a:lnTo>
                <a:lnTo>
                  <a:pt x="27" y="1029"/>
                </a:lnTo>
                <a:lnTo>
                  <a:pt x="44" y="1020"/>
                </a:lnTo>
                <a:lnTo>
                  <a:pt x="64" y="1017"/>
                </a:lnTo>
                <a:lnTo>
                  <a:pt x="220" y="1017"/>
                </a:lnTo>
                <a:lnTo>
                  <a:pt x="479" y="563"/>
                </a:lnTo>
                <a:lnTo>
                  <a:pt x="490" y="550"/>
                </a:lnTo>
                <a:lnTo>
                  <a:pt x="504" y="540"/>
                </a:lnTo>
                <a:lnTo>
                  <a:pt x="519" y="534"/>
                </a:lnTo>
                <a:lnTo>
                  <a:pt x="535" y="532"/>
                </a:lnTo>
                <a:lnTo>
                  <a:pt x="1052" y="532"/>
                </a:lnTo>
                <a:lnTo>
                  <a:pt x="1052" y="133"/>
                </a:lnTo>
                <a:lnTo>
                  <a:pt x="1055" y="101"/>
                </a:lnTo>
                <a:lnTo>
                  <a:pt x="1065" y="73"/>
                </a:lnTo>
                <a:lnTo>
                  <a:pt x="1081" y="49"/>
                </a:lnTo>
                <a:lnTo>
                  <a:pt x="1101" y="29"/>
                </a:lnTo>
                <a:lnTo>
                  <a:pt x="1125" y="13"/>
                </a:lnTo>
                <a:lnTo>
                  <a:pt x="1153" y="4"/>
                </a:lnTo>
                <a:lnTo>
                  <a:pt x="1185"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69" name="Freeform 368"/>
          <p:cNvSpPr/>
          <p:nvPr/>
        </p:nvSpPr>
        <p:spPr bwMode="gray">
          <a:xfrm>
            <a:off x="1488659" y="4549484"/>
            <a:ext cx="3404681" cy="1150998"/>
          </a:xfrm>
          <a:custGeom>
            <a:avLst/>
            <a:gdLst>
              <a:gd name="connsiteX0" fmla="*/ 0 w 3404681"/>
              <a:gd name="connsiteY0" fmla="*/ 0 h 758757"/>
              <a:gd name="connsiteX1" fmla="*/ 0 w 3404681"/>
              <a:gd name="connsiteY1" fmla="*/ 758757 h 758757"/>
              <a:gd name="connsiteX2" fmla="*/ 3404681 w 3404681"/>
              <a:gd name="connsiteY2" fmla="*/ 758757 h 758757"/>
              <a:gd name="connsiteX3" fmla="*/ 3404681 w 3404681"/>
              <a:gd name="connsiteY3" fmla="*/ 107004 h 758757"/>
            </a:gdLst>
            <a:ahLst/>
            <a:cxnLst>
              <a:cxn ang="0">
                <a:pos x="connsiteX0" y="connsiteY0"/>
              </a:cxn>
              <a:cxn ang="0">
                <a:pos x="connsiteX1" y="connsiteY1"/>
              </a:cxn>
              <a:cxn ang="0">
                <a:pos x="connsiteX2" y="connsiteY2"/>
              </a:cxn>
              <a:cxn ang="0">
                <a:pos x="connsiteX3" y="connsiteY3"/>
              </a:cxn>
            </a:cxnLst>
            <a:rect l="l" t="t" r="r" b="b"/>
            <a:pathLst>
              <a:path w="3404681" h="758757">
                <a:moveTo>
                  <a:pt x="0" y="0"/>
                </a:moveTo>
                <a:lnTo>
                  <a:pt x="0" y="758757"/>
                </a:lnTo>
                <a:lnTo>
                  <a:pt x="3404681" y="758757"/>
                </a:lnTo>
                <a:lnTo>
                  <a:pt x="3404681" y="107004"/>
                </a:lnTo>
              </a:path>
            </a:pathLst>
          </a:custGeom>
          <a:ln w="50800" cap="flat" cmpd="sng" algn="ctr">
            <a:solidFill>
              <a:srgbClr val="46647B"/>
            </a:solidFill>
            <a:prstDash val="solid"/>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0" name="btfpBulletedList42496130"/>
          <p:cNvSpPr/>
          <p:nvPr/>
        </p:nvSpPr>
        <p:spPr>
          <a:xfrm>
            <a:off x="1537647" y="4524212"/>
            <a:ext cx="805503" cy="215444"/>
          </a:xfrm>
          <a:prstGeom prst="rect">
            <a:avLst/>
          </a:prstGeom>
        </p:spPr>
        <p:txBody>
          <a:bodyPr wrap="square" lIns="0" tIns="0" rIns="0" bIns="0">
            <a:spAutoFit/>
          </a:bodyPr>
          <a:lstStyle/>
          <a:p>
            <a:pPr marL="0" indent="0">
              <a:buNone/>
            </a:pPr>
            <a:r>
              <a:rPr lang="en-GB" sz="700">
                <a:solidFill>
                  <a:srgbClr val="46647B"/>
                </a:solidFill>
              </a:rPr>
              <a:t>Purchased goods </a:t>
            </a:r>
            <a:br>
              <a:rPr lang="en-GB" sz="700">
                <a:solidFill>
                  <a:srgbClr val="46647B"/>
                </a:solidFill>
              </a:rPr>
            </a:br>
            <a:r>
              <a:rPr lang="en-GB" sz="700">
                <a:solidFill>
                  <a:srgbClr val="46647B"/>
                </a:solidFill>
              </a:rPr>
              <a:t>and services</a:t>
            </a:r>
          </a:p>
        </p:txBody>
      </p:sp>
      <p:grpSp>
        <p:nvGrpSpPr>
          <p:cNvPr id="371" name="Group 370"/>
          <p:cNvGrpSpPr/>
          <p:nvPr/>
        </p:nvGrpSpPr>
        <p:grpSpPr>
          <a:xfrm>
            <a:off x="1137950" y="4450520"/>
            <a:ext cx="291809" cy="273022"/>
            <a:chOff x="3490913" y="989013"/>
            <a:chExt cx="5205413" cy="4870450"/>
          </a:xfrm>
        </p:grpSpPr>
        <p:sp>
          <p:nvSpPr>
            <p:cNvPr id="372" name="Rectangle 6"/>
            <p:cNvSpPr>
              <a:spLocks noChangeArrowheads="1"/>
            </p:cNvSpPr>
            <p:nvPr/>
          </p:nvSpPr>
          <p:spPr bwMode="auto">
            <a:xfrm>
              <a:off x="4060826" y="4725988"/>
              <a:ext cx="1625600" cy="158750"/>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73" name="Rectangle 7"/>
            <p:cNvSpPr>
              <a:spLocks noChangeArrowheads="1"/>
            </p:cNvSpPr>
            <p:nvPr/>
          </p:nvSpPr>
          <p:spPr bwMode="auto">
            <a:xfrm>
              <a:off x="6013451" y="4724401"/>
              <a:ext cx="160338"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74" name="Rectangle 8"/>
            <p:cNvSpPr>
              <a:spLocks noChangeArrowheads="1"/>
            </p:cNvSpPr>
            <p:nvPr/>
          </p:nvSpPr>
          <p:spPr bwMode="auto">
            <a:xfrm>
              <a:off x="6502401" y="4724401"/>
              <a:ext cx="158750"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75" name="Rectangle 9"/>
            <p:cNvSpPr>
              <a:spLocks noChangeArrowheads="1"/>
            </p:cNvSpPr>
            <p:nvPr/>
          </p:nvSpPr>
          <p:spPr bwMode="auto">
            <a:xfrm>
              <a:off x="6989763" y="4724401"/>
              <a:ext cx="158750"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76" name="Rectangle 10"/>
            <p:cNvSpPr>
              <a:spLocks noChangeArrowheads="1"/>
            </p:cNvSpPr>
            <p:nvPr/>
          </p:nvSpPr>
          <p:spPr bwMode="auto">
            <a:xfrm>
              <a:off x="7477126" y="4724401"/>
              <a:ext cx="160338"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77" name="Rectangle 11"/>
            <p:cNvSpPr>
              <a:spLocks noChangeArrowheads="1"/>
            </p:cNvSpPr>
            <p:nvPr/>
          </p:nvSpPr>
          <p:spPr bwMode="auto">
            <a:xfrm>
              <a:off x="7966076" y="4724401"/>
              <a:ext cx="158750"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78" name="Freeform 12"/>
            <p:cNvSpPr>
              <a:spLocks noEditPoints="1"/>
            </p:cNvSpPr>
            <p:nvPr/>
          </p:nvSpPr>
          <p:spPr bwMode="auto">
            <a:xfrm>
              <a:off x="3490913" y="989013"/>
              <a:ext cx="5205413" cy="4870450"/>
            </a:xfrm>
            <a:custGeom>
              <a:avLst/>
              <a:gdLst>
                <a:gd name="T0" fmla="*/ 2765 w 6558"/>
                <a:gd name="T1" fmla="*/ 5935 h 6136"/>
                <a:gd name="T2" fmla="*/ 6252 w 6558"/>
                <a:gd name="T3" fmla="*/ 5727 h 6136"/>
                <a:gd name="T4" fmla="*/ 304 w 6558"/>
                <a:gd name="T5" fmla="*/ 5727 h 6136"/>
                <a:gd name="T6" fmla="*/ 720 w 6558"/>
                <a:gd name="T7" fmla="*/ 5935 h 6136"/>
                <a:gd name="T8" fmla="*/ 304 w 6558"/>
                <a:gd name="T9" fmla="*/ 5727 h 6136"/>
                <a:gd name="T10" fmla="*/ 921 w 6558"/>
                <a:gd name="T11" fmla="*/ 5935 h 6136"/>
                <a:gd name="T12" fmla="*/ 2564 w 6558"/>
                <a:gd name="T13" fmla="*/ 5216 h 6136"/>
                <a:gd name="T14" fmla="*/ 2154 w 6558"/>
                <a:gd name="T15" fmla="*/ 3231 h 6136"/>
                <a:gd name="T16" fmla="*/ 304 w 6558"/>
                <a:gd name="T17" fmla="*/ 5526 h 6136"/>
                <a:gd name="T18" fmla="*/ 720 w 6558"/>
                <a:gd name="T19" fmla="*/ 5015 h 6136"/>
                <a:gd name="T20" fmla="*/ 2765 w 6558"/>
                <a:gd name="T21" fmla="*/ 5526 h 6136"/>
                <a:gd name="T22" fmla="*/ 6252 w 6558"/>
                <a:gd name="T23" fmla="*/ 3231 h 6136"/>
                <a:gd name="T24" fmla="*/ 4203 w 6558"/>
                <a:gd name="T25" fmla="*/ 3231 h 6136"/>
                <a:gd name="T26" fmla="*/ 2154 w 6558"/>
                <a:gd name="T27" fmla="*/ 3231 h 6136"/>
                <a:gd name="T28" fmla="*/ 1754 w 6558"/>
                <a:gd name="T29" fmla="*/ 3205 h 6136"/>
                <a:gd name="T30" fmla="*/ 2355 w 6558"/>
                <a:gd name="T31" fmla="*/ 3930 h 6136"/>
                <a:gd name="T32" fmla="*/ 2632 w 6558"/>
                <a:gd name="T33" fmla="*/ 1939 h 6136"/>
                <a:gd name="T34" fmla="*/ 1902 w 6558"/>
                <a:gd name="T35" fmla="*/ 1530 h 6136"/>
                <a:gd name="T36" fmla="*/ 2618 w 6558"/>
                <a:gd name="T37" fmla="*/ 1739 h 6136"/>
                <a:gd name="T38" fmla="*/ 1902 w 6558"/>
                <a:gd name="T39" fmla="*/ 1530 h 6136"/>
                <a:gd name="T40" fmla="*/ 1917 w 6558"/>
                <a:gd name="T41" fmla="*/ 1329 h 6136"/>
                <a:gd name="T42" fmla="*/ 2570 w 6558"/>
                <a:gd name="T43" fmla="*/ 1121 h 6136"/>
                <a:gd name="T44" fmla="*/ 3936 w 6558"/>
                <a:gd name="T45" fmla="*/ 1019 h 6136"/>
                <a:gd name="T46" fmla="*/ 4404 w 6558"/>
                <a:gd name="T47" fmla="*/ 2905 h 6136"/>
                <a:gd name="T48" fmla="*/ 4814 w 6558"/>
                <a:gd name="T49" fmla="*/ 3724 h 6136"/>
                <a:gd name="T50" fmla="*/ 3936 w 6558"/>
                <a:gd name="T51" fmla="*/ 1019 h 6136"/>
                <a:gd name="T52" fmla="*/ 3948 w 6558"/>
                <a:gd name="T53" fmla="*/ 819 h 6136"/>
                <a:gd name="T54" fmla="*/ 4641 w 6558"/>
                <a:gd name="T55" fmla="*/ 610 h 6136"/>
                <a:gd name="T56" fmla="*/ 3988 w 6558"/>
                <a:gd name="T57" fmla="*/ 201 h 6136"/>
                <a:gd name="T58" fmla="*/ 4631 w 6558"/>
                <a:gd name="T59" fmla="*/ 409 h 6136"/>
                <a:gd name="T60" fmla="*/ 3988 w 6558"/>
                <a:gd name="T61" fmla="*/ 201 h 6136"/>
                <a:gd name="T62" fmla="*/ 4808 w 6558"/>
                <a:gd name="T63" fmla="*/ 0 h 6136"/>
                <a:gd name="T64" fmla="*/ 6453 w 6558"/>
                <a:gd name="T65" fmla="*/ 2905 h 6136"/>
                <a:gd name="T66" fmla="*/ 6558 w 6558"/>
                <a:gd name="T67" fmla="*/ 5935 h 6136"/>
                <a:gd name="T68" fmla="*/ 0 w 6558"/>
                <a:gd name="T69" fmla="*/ 6136 h 6136"/>
                <a:gd name="T70" fmla="*/ 105 w 6558"/>
                <a:gd name="T71" fmla="*/ 5935 h 6136"/>
                <a:gd name="T72" fmla="*/ 1544 w 6558"/>
                <a:gd name="T73" fmla="*/ 3310 h 6136"/>
                <a:gd name="T74" fmla="*/ 2757 w 6558"/>
                <a:gd name="T75" fmla="*/ 920 h 6136"/>
                <a:gd name="T76" fmla="*/ 3592 w 6558"/>
                <a:gd name="T77" fmla="*/ 3310 h 6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58" h="6136">
                  <a:moveTo>
                    <a:pt x="2765" y="5727"/>
                  </a:moveTo>
                  <a:lnTo>
                    <a:pt x="2765" y="5935"/>
                  </a:lnTo>
                  <a:lnTo>
                    <a:pt x="6252" y="5935"/>
                  </a:lnTo>
                  <a:lnTo>
                    <a:pt x="6252" y="5727"/>
                  </a:lnTo>
                  <a:lnTo>
                    <a:pt x="2765" y="5727"/>
                  </a:lnTo>
                  <a:close/>
                  <a:moveTo>
                    <a:pt x="304" y="5727"/>
                  </a:moveTo>
                  <a:lnTo>
                    <a:pt x="304" y="5935"/>
                  </a:lnTo>
                  <a:lnTo>
                    <a:pt x="720" y="5935"/>
                  </a:lnTo>
                  <a:lnTo>
                    <a:pt x="720" y="5727"/>
                  </a:lnTo>
                  <a:lnTo>
                    <a:pt x="304" y="5727"/>
                  </a:lnTo>
                  <a:close/>
                  <a:moveTo>
                    <a:pt x="921" y="5216"/>
                  </a:moveTo>
                  <a:lnTo>
                    <a:pt x="921" y="5935"/>
                  </a:lnTo>
                  <a:lnTo>
                    <a:pt x="2564" y="5935"/>
                  </a:lnTo>
                  <a:lnTo>
                    <a:pt x="2564" y="5216"/>
                  </a:lnTo>
                  <a:lnTo>
                    <a:pt x="921" y="5216"/>
                  </a:lnTo>
                  <a:close/>
                  <a:moveTo>
                    <a:pt x="2154" y="3231"/>
                  </a:moveTo>
                  <a:lnTo>
                    <a:pt x="304" y="4153"/>
                  </a:lnTo>
                  <a:lnTo>
                    <a:pt x="304" y="5526"/>
                  </a:lnTo>
                  <a:lnTo>
                    <a:pt x="720" y="5526"/>
                  </a:lnTo>
                  <a:lnTo>
                    <a:pt x="720" y="5015"/>
                  </a:lnTo>
                  <a:lnTo>
                    <a:pt x="2765" y="5015"/>
                  </a:lnTo>
                  <a:lnTo>
                    <a:pt x="2765" y="5526"/>
                  </a:lnTo>
                  <a:lnTo>
                    <a:pt x="6252" y="5526"/>
                  </a:lnTo>
                  <a:lnTo>
                    <a:pt x="6252" y="3231"/>
                  </a:lnTo>
                  <a:lnTo>
                    <a:pt x="4203" y="4254"/>
                  </a:lnTo>
                  <a:lnTo>
                    <a:pt x="4203" y="3231"/>
                  </a:lnTo>
                  <a:lnTo>
                    <a:pt x="2154" y="4254"/>
                  </a:lnTo>
                  <a:lnTo>
                    <a:pt x="2154" y="3231"/>
                  </a:lnTo>
                  <a:close/>
                  <a:moveTo>
                    <a:pt x="1866" y="1939"/>
                  </a:moveTo>
                  <a:lnTo>
                    <a:pt x="1754" y="3205"/>
                  </a:lnTo>
                  <a:lnTo>
                    <a:pt x="2355" y="2905"/>
                  </a:lnTo>
                  <a:lnTo>
                    <a:pt x="2355" y="3930"/>
                  </a:lnTo>
                  <a:lnTo>
                    <a:pt x="2765" y="3726"/>
                  </a:lnTo>
                  <a:lnTo>
                    <a:pt x="2632" y="1939"/>
                  </a:lnTo>
                  <a:lnTo>
                    <a:pt x="1866" y="1939"/>
                  </a:lnTo>
                  <a:close/>
                  <a:moveTo>
                    <a:pt x="1902" y="1530"/>
                  </a:moveTo>
                  <a:lnTo>
                    <a:pt x="1882" y="1739"/>
                  </a:lnTo>
                  <a:lnTo>
                    <a:pt x="2618" y="1739"/>
                  </a:lnTo>
                  <a:lnTo>
                    <a:pt x="2602" y="1530"/>
                  </a:lnTo>
                  <a:lnTo>
                    <a:pt x="1902" y="1530"/>
                  </a:lnTo>
                  <a:close/>
                  <a:moveTo>
                    <a:pt x="1935" y="1121"/>
                  </a:moveTo>
                  <a:lnTo>
                    <a:pt x="1917" y="1329"/>
                  </a:lnTo>
                  <a:lnTo>
                    <a:pt x="2586" y="1329"/>
                  </a:lnTo>
                  <a:lnTo>
                    <a:pt x="2570" y="1121"/>
                  </a:lnTo>
                  <a:lnTo>
                    <a:pt x="1935" y="1121"/>
                  </a:lnTo>
                  <a:close/>
                  <a:moveTo>
                    <a:pt x="3936" y="1019"/>
                  </a:moveTo>
                  <a:lnTo>
                    <a:pt x="3799" y="3207"/>
                  </a:lnTo>
                  <a:lnTo>
                    <a:pt x="4404" y="2905"/>
                  </a:lnTo>
                  <a:lnTo>
                    <a:pt x="4404" y="3930"/>
                  </a:lnTo>
                  <a:lnTo>
                    <a:pt x="4814" y="3724"/>
                  </a:lnTo>
                  <a:lnTo>
                    <a:pt x="4664" y="1019"/>
                  </a:lnTo>
                  <a:lnTo>
                    <a:pt x="3936" y="1019"/>
                  </a:lnTo>
                  <a:close/>
                  <a:moveTo>
                    <a:pt x="3962" y="610"/>
                  </a:moveTo>
                  <a:lnTo>
                    <a:pt x="3948" y="819"/>
                  </a:lnTo>
                  <a:lnTo>
                    <a:pt x="4652" y="819"/>
                  </a:lnTo>
                  <a:lnTo>
                    <a:pt x="4641" y="610"/>
                  </a:lnTo>
                  <a:lnTo>
                    <a:pt x="3962" y="610"/>
                  </a:lnTo>
                  <a:close/>
                  <a:moveTo>
                    <a:pt x="3988" y="201"/>
                  </a:moveTo>
                  <a:lnTo>
                    <a:pt x="3974" y="409"/>
                  </a:lnTo>
                  <a:lnTo>
                    <a:pt x="4631" y="409"/>
                  </a:lnTo>
                  <a:lnTo>
                    <a:pt x="4619" y="201"/>
                  </a:lnTo>
                  <a:lnTo>
                    <a:pt x="3988" y="201"/>
                  </a:lnTo>
                  <a:close/>
                  <a:moveTo>
                    <a:pt x="3799" y="0"/>
                  </a:moveTo>
                  <a:lnTo>
                    <a:pt x="4808" y="0"/>
                  </a:lnTo>
                  <a:lnTo>
                    <a:pt x="5011" y="3626"/>
                  </a:lnTo>
                  <a:lnTo>
                    <a:pt x="6453" y="2905"/>
                  </a:lnTo>
                  <a:lnTo>
                    <a:pt x="6453" y="5935"/>
                  </a:lnTo>
                  <a:lnTo>
                    <a:pt x="6558" y="5935"/>
                  </a:lnTo>
                  <a:lnTo>
                    <a:pt x="6558" y="6136"/>
                  </a:lnTo>
                  <a:lnTo>
                    <a:pt x="0" y="6136"/>
                  </a:lnTo>
                  <a:lnTo>
                    <a:pt x="0" y="5935"/>
                  </a:lnTo>
                  <a:lnTo>
                    <a:pt x="105" y="5935"/>
                  </a:lnTo>
                  <a:lnTo>
                    <a:pt x="105" y="4030"/>
                  </a:lnTo>
                  <a:lnTo>
                    <a:pt x="1544" y="3310"/>
                  </a:lnTo>
                  <a:lnTo>
                    <a:pt x="1752" y="920"/>
                  </a:lnTo>
                  <a:lnTo>
                    <a:pt x="2757" y="920"/>
                  </a:lnTo>
                  <a:lnTo>
                    <a:pt x="2958" y="3628"/>
                  </a:lnTo>
                  <a:lnTo>
                    <a:pt x="3592" y="3310"/>
                  </a:lnTo>
                  <a:lnTo>
                    <a:pt x="3799"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sp>
        <p:nvSpPr>
          <p:cNvPr id="379" name="Oval 378"/>
          <p:cNvSpPr/>
          <p:nvPr/>
        </p:nvSpPr>
        <p:spPr bwMode="gray">
          <a:xfrm>
            <a:off x="1445776" y="4610158"/>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380" name="btfpBulletedList42496133"/>
          <p:cNvSpPr/>
          <p:nvPr/>
        </p:nvSpPr>
        <p:spPr>
          <a:xfrm>
            <a:off x="368935" y="4978137"/>
            <a:ext cx="739933" cy="215444"/>
          </a:xfrm>
          <a:prstGeom prst="rect">
            <a:avLst/>
          </a:prstGeom>
        </p:spPr>
        <p:txBody>
          <a:bodyPr wrap="square" lIns="0" tIns="0" rIns="0" bIns="0">
            <a:spAutoFit/>
          </a:bodyPr>
          <a:lstStyle/>
          <a:p>
            <a:pPr marL="0" indent="0" algn="r">
              <a:buNone/>
            </a:pPr>
            <a:r>
              <a:rPr lang="en-GB" sz="700">
                <a:solidFill>
                  <a:srgbClr val="46647B"/>
                </a:solidFill>
              </a:rPr>
              <a:t>Capital </a:t>
            </a:r>
            <a:br>
              <a:rPr lang="en-GB" sz="700">
                <a:solidFill>
                  <a:srgbClr val="46647B"/>
                </a:solidFill>
              </a:rPr>
            </a:br>
            <a:r>
              <a:rPr lang="en-GB" sz="700">
                <a:solidFill>
                  <a:srgbClr val="46647B"/>
                </a:solidFill>
              </a:rPr>
              <a:t>goods</a:t>
            </a:r>
          </a:p>
        </p:txBody>
      </p:sp>
      <p:sp>
        <p:nvSpPr>
          <p:cNvPr id="381" name="Oval 380"/>
          <p:cNvSpPr/>
          <p:nvPr/>
        </p:nvSpPr>
        <p:spPr bwMode="gray">
          <a:xfrm>
            <a:off x="1443397" y="4961154"/>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382" name="Oval 381"/>
          <p:cNvSpPr/>
          <p:nvPr/>
        </p:nvSpPr>
        <p:spPr bwMode="gray">
          <a:xfrm>
            <a:off x="1443397" y="5371943"/>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383" name="btfpBulletedList42496136"/>
          <p:cNvSpPr/>
          <p:nvPr/>
        </p:nvSpPr>
        <p:spPr>
          <a:xfrm>
            <a:off x="1524636" y="5305022"/>
            <a:ext cx="682784" cy="215444"/>
          </a:xfrm>
          <a:prstGeom prst="rect">
            <a:avLst/>
          </a:prstGeom>
        </p:spPr>
        <p:txBody>
          <a:bodyPr wrap="square" lIns="0" tIns="0" rIns="0" bIns="0">
            <a:spAutoFit/>
          </a:bodyPr>
          <a:lstStyle/>
          <a:p>
            <a:pPr marL="0" indent="0">
              <a:buNone/>
            </a:pPr>
            <a:r>
              <a:rPr lang="en-GB" sz="700">
                <a:solidFill>
                  <a:srgbClr val="46647B"/>
                </a:solidFill>
              </a:rPr>
              <a:t>Fuel and energy-related activities</a:t>
            </a:r>
          </a:p>
        </p:txBody>
      </p:sp>
      <p:grpSp>
        <p:nvGrpSpPr>
          <p:cNvPr id="384" name="Group 383"/>
          <p:cNvGrpSpPr/>
          <p:nvPr/>
        </p:nvGrpSpPr>
        <p:grpSpPr>
          <a:xfrm>
            <a:off x="1197769" y="5280590"/>
            <a:ext cx="242889" cy="242889"/>
            <a:chOff x="2843213" y="176213"/>
            <a:chExt cx="6505575" cy="6505575"/>
          </a:xfrm>
          <a:noFill/>
        </p:grpSpPr>
        <p:sp>
          <p:nvSpPr>
            <p:cNvPr id="385" name="Freeform 22"/>
            <p:cNvSpPr>
              <a:spLocks noEditPoints="1"/>
            </p:cNvSpPr>
            <p:nvPr/>
          </p:nvSpPr>
          <p:spPr bwMode="auto">
            <a:xfrm>
              <a:off x="2843213" y="176213"/>
              <a:ext cx="6505575" cy="6505575"/>
            </a:xfrm>
            <a:custGeom>
              <a:avLst/>
              <a:gdLst>
                <a:gd name="T0" fmla="*/ 3142 w 4098"/>
                <a:gd name="T1" fmla="*/ 3684 h 4098"/>
                <a:gd name="T2" fmla="*/ 3174 w 4098"/>
                <a:gd name="T3" fmla="*/ 3831 h 4098"/>
                <a:gd name="T4" fmla="*/ 3324 w 4098"/>
                <a:gd name="T5" fmla="*/ 3831 h 4098"/>
                <a:gd name="T6" fmla="*/ 3358 w 4098"/>
                <a:gd name="T7" fmla="*/ 3684 h 4098"/>
                <a:gd name="T8" fmla="*/ 2049 w 4098"/>
                <a:gd name="T9" fmla="*/ 3617 h 4098"/>
                <a:gd name="T10" fmla="*/ 1932 w 4098"/>
                <a:gd name="T11" fmla="*/ 3711 h 4098"/>
                <a:gd name="T12" fmla="*/ 1997 w 4098"/>
                <a:gd name="T13" fmla="*/ 3846 h 4098"/>
                <a:gd name="T14" fmla="*/ 2142 w 4098"/>
                <a:gd name="T15" fmla="*/ 3812 h 4098"/>
                <a:gd name="T16" fmla="*/ 2142 w 4098"/>
                <a:gd name="T17" fmla="*/ 3663 h 4098"/>
                <a:gd name="T18" fmla="*/ 821 w 4098"/>
                <a:gd name="T19" fmla="*/ 3621 h 4098"/>
                <a:gd name="T20" fmla="*/ 729 w 4098"/>
                <a:gd name="T21" fmla="*/ 3738 h 4098"/>
                <a:gd name="T22" fmla="*/ 821 w 4098"/>
                <a:gd name="T23" fmla="*/ 3855 h 4098"/>
                <a:gd name="T24" fmla="*/ 956 w 4098"/>
                <a:gd name="T25" fmla="*/ 3790 h 4098"/>
                <a:gd name="T26" fmla="*/ 924 w 4098"/>
                <a:gd name="T27" fmla="*/ 3645 h 4098"/>
                <a:gd name="T28" fmla="*/ 3610 w 4098"/>
                <a:gd name="T29" fmla="*/ 3378 h 4098"/>
                <a:gd name="T30" fmla="*/ 1208 w 4098"/>
                <a:gd name="T31" fmla="*/ 2417 h 4098"/>
                <a:gd name="T32" fmla="*/ 2169 w 4098"/>
                <a:gd name="T33" fmla="*/ 2897 h 4098"/>
                <a:gd name="T34" fmla="*/ 3554 w 4098"/>
                <a:gd name="T35" fmla="*/ 1929 h 4098"/>
                <a:gd name="T36" fmla="*/ 407 w 4098"/>
                <a:gd name="T37" fmla="*/ 1449 h 4098"/>
                <a:gd name="T38" fmla="*/ 1798 w 4098"/>
                <a:gd name="T39" fmla="*/ 296 h 4098"/>
                <a:gd name="T40" fmla="*/ 1618 w 4098"/>
                <a:gd name="T41" fmla="*/ 426 h 4098"/>
                <a:gd name="T42" fmla="*/ 1536 w 4098"/>
                <a:gd name="T43" fmla="*/ 489 h 4098"/>
                <a:gd name="T44" fmla="*/ 1474 w 4098"/>
                <a:gd name="T45" fmla="*/ 483 h 4098"/>
                <a:gd name="T46" fmla="*/ 1212 w 4098"/>
                <a:gd name="T47" fmla="*/ 545 h 4098"/>
                <a:gd name="T48" fmla="*/ 1010 w 4098"/>
                <a:gd name="T49" fmla="*/ 775 h 4098"/>
                <a:gd name="T50" fmla="*/ 781 w 4098"/>
                <a:gd name="T51" fmla="*/ 1007 h 4098"/>
                <a:gd name="T52" fmla="*/ 554 w 4098"/>
                <a:gd name="T53" fmla="*/ 1208 h 4098"/>
                <a:gd name="T54" fmla="*/ 3363 w 4098"/>
                <a:gd name="T55" fmla="*/ 1031 h 4098"/>
                <a:gd name="T56" fmla="*/ 3107 w 4098"/>
                <a:gd name="T57" fmla="*/ 826 h 4098"/>
                <a:gd name="T58" fmla="*/ 2910 w 4098"/>
                <a:gd name="T59" fmla="*/ 561 h 4098"/>
                <a:gd name="T60" fmla="*/ 2645 w 4098"/>
                <a:gd name="T61" fmla="*/ 481 h 4098"/>
                <a:gd name="T62" fmla="*/ 2553 w 4098"/>
                <a:gd name="T63" fmla="*/ 491 h 4098"/>
                <a:gd name="T64" fmla="*/ 2497 w 4098"/>
                <a:gd name="T65" fmla="*/ 446 h 4098"/>
                <a:gd name="T66" fmla="*/ 2338 w 4098"/>
                <a:gd name="T67" fmla="*/ 315 h 4098"/>
                <a:gd name="T68" fmla="*/ 2049 w 4098"/>
                <a:gd name="T69" fmla="*/ 240 h 4098"/>
                <a:gd name="T70" fmla="*/ 2397 w 4098"/>
                <a:gd name="T71" fmla="*/ 77 h 4098"/>
                <a:gd name="T72" fmla="*/ 2753 w 4098"/>
                <a:gd name="T73" fmla="*/ 246 h 4098"/>
                <a:gd name="T74" fmla="*/ 3086 w 4098"/>
                <a:gd name="T75" fmla="*/ 391 h 4098"/>
                <a:gd name="T76" fmla="*/ 3316 w 4098"/>
                <a:gd name="T77" fmla="*/ 697 h 4098"/>
                <a:gd name="T78" fmla="*/ 3634 w 4098"/>
                <a:gd name="T79" fmla="*/ 935 h 4098"/>
                <a:gd name="T80" fmla="*/ 4098 w 4098"/>
                <a:gd name="T81" fmla="*/ 1208 h 4098"/>
                <a:gd name="T82" fmla="*/ 3589 w 4098"/>
                <a:gd name="T83" fmla="*/ 3617 h 4098"/>
                <a:gd name="T84" fmla="*/ 3576 w 4098"/>
                <a:gd name="T85" fmla="*/ 3889 h 4098"/>
                <a:gd name="T86" fmla="*/ 3353 w 4098"/>
                <a:gd name="T87" fmla="*/ 4083 h 4098"/>
                <a:gd name="T88" fmla="*/ 3054 w 4098"/>
                <a:gd name="T89" fmla="*/ 4040 h 4098"/>
                <a:gd name="T90" fmla="*/ 2893 w 4098"/>
                <a:gd name="T91" fmla="*/ 3791 h 4098"/>
                <a:gd name="T92" fmla="*/ 2399 w 4098"/>
                <a:gd name="T93" fmla="*/ 3656 h 4098"/>
                <a:gd name="T94" fmla="*/ 2351 w 4098"/>
                <a:gd name="T95" fmla="*/ 3934 h 4098"/>
                <a:gd name="T96" fmla="*/ 2102 w 4098"/>
                <a:gd name="T97" fmla="*/ 4094 h 4098"/>
                <a:gd name="T98" fmla="*/ 1813 w 4098"/>
                <a:gd name="T99" fmla="*/ 4010 h 4098"/>
                <a:gd name="T100" fmla="*/ 1689 w 4098"/>
                <a:gd name="T101" fmla="*/ 3738 h 4098"/>
                <a:gd name="T102" fmla="*/ 1206 w 4098"/>
                <a:gd name="T103" fmla="*/ 3697 h 4098"/>
                <a:gd name="T104" fmla="*/ 1120 w 4098"/>
                <a:gd name="T105" fmla="*/ 3974 h 4098"/>
                <a:gd name="T106" fmla="*/ 848 w 4098"/>
                <a:gd name="T107" fmla="*/ 4098 h 4098"/>
                <a:gd name="T108" fmla="*/ 576 w 4098"/>
                <a:gd name="T109" fmla="*/ 3974 h 4098"/>
                <a:gd name="T110" fmla="*/ 491 w 4098"/>
                <a:gd name="T111" fmla="*/ 3697 h 4098"/>
                <a:gd name="T112" fmla="*/ 158 w 4098"/>
                <a:gd name="T113" fmla="*/ 1449 h 4098"/>
                <a:gd name="T114" fmla="*/ 382 w 4098"/>
                <a:gd name="T115" fmla="*/ 1029 h 4098"/>
                <a:gd name="T116" fmla="*/ 695 w 4098"/>
                <a:gd name="T117" fmla="*/ 782 h 4098"/>
                <a:gd name="T118" fmla="*/ 924 w 4098"/>
                <a:gd name="T119" fmla="*/ 473 h 4098"/>
                <a:gd name="T120" fmla="*/ 1252 w 4098"/>
                <a:gd name="T121" fmla="*/ 268 h 4098"/>
                <a:gd name="T122" fmla="*/ 1577 w 4098"/>
                <a:gd name="T123" fmla="*/ 148 h 4098"/>
                <a:gd name="T124" fmla="*/ 1977 w 4098"/>
                <a:gd name="T125" fmla="*/ 4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98" h="4098">
                  <a:moveTo>
                    <a:pt x="3250" y="3617"/>
                  </a:moveTo>
                  <a:lnTo>
                    <a:pt x="3223" y="3621"/>
                  </a:lnTo>
                  <a:lnTo>
                    <a:pt x="3196" y="3630"/>
                  </a:lnTo>
                  <a:lnTo>
                    <a:pt x="3174" y="3645"/>
                  </a:lnTo>
                  <a:lnTo>
                    <a:pt x="3155" y="3663"/>
                  </a:lnTo>
                  <a:lnTo>
                    <a:pt x="3142" y="3684"/>
                  </a:lnTo>
                  <a:lnTo>
                    <a:pt x="3133" y="3711"/>
                  </a:lnTo>
                  <a:lnTo>
                    <a:pt x="3129" y="3738"/>
                  </a:lnTo>
                  <a:lnTo>
                    <a:pt x="3133" y="3765"/>
                  </a:lnTo>
                  <a:lnTo>
                    <a:pt x="3142" y="3790"/>
                  </a:lnTo>
                  <a:lnTo>
                    <a:pt x="3155" y="3812"/>
                  </a:lnTo>
                  <a:lnTo>
                    <a:pt x="3174" y="3831"/>
                  </a:lnTo>
                  <a:lnTo>
                    <a:pt x="3196" y="3846"/>
                  </a:lnTo>
                  <a:lnTo>
                    <a:pt x="3223" y="3855"/>
                  </a:lnTo>
                  <a:lnTo>
                    <a:pt x="3250" y="3858"/>
                  </a:lnTo>
                  <a:lnTo>
                    <a:pt x="3277" y="3855"/>
                  </a:lnTo>
                  <a:lnTo>
                    <a:pt x="3302" y="3846"/>
                  </a:lnTo>
                  <a:lnTo>
                    <a:pt x="3324" y="3831"/>
                  </a:lnTo>
                  <a:lnTo>
                    <a:pt x="3343" y="3812"/>
                  </a:lnTo>
                  <a:lnTo>
                    <a:pt x="3358" y="3790"/>
                  </a:lnTo>
                  <a:lnTo>
                    <a:pt x="3367" y="3765"/>
                  </a:lnTo>
                  <a:lnTo>
                    <a:pt x="3369" y="3738"/>
                  </a:lnTo>
                  <a:lnTo>
                    <a:pt x="3367" y="3711"/>
                  </a:lnTo>
                  <a:lnTo>
                    <a:pt x="3358" y="3684"/>
                  </a:lnTo>
                  <a:lnTo>
                    <a:pt x="3343" y="3663"/>
                  </a:lnTo>
                  <a:lnTo>
                    <a:pt x="3324" y="3645"/>
                  </a:lnTo>
                  <a:lnTo>
                    <a:pt x="3302" y="3630"/>
                  </a:lnTo>
                  <a:lnTo>
                    <a:pt x="3277" y="3621"/>
                  </a:lnTo>
                  <a:lnTo>
                    <a:pt x="3250" y="3617"/>
                  </a:lnTo>
                  <a:close/>
                  <a:moveTo>
                    <a:pt x="2049" y="3617"/>
                  </a:moveTo>
                  <a:lnTo>
                    <a:pt x="2022" y="3621"/>
                  </a:lnTo>
                  <a:lnTo>
                    <a:pt x="1997" y="3630"/>
                  </a:lnTo>
                  <a:lnTo>
                    <a:pt x="1974" y="3645"/>
                  </a:lnTo>
                  <a:lnTo>
                    <a:pt x="1956" y="3663"/>
                  </a:lnTo>
                  <a:lnTo>
                    <a:pt x="1941" y="3684"/>
                  </a:lnTo>
                  <a:lnTo>
                    <a:pt x="1932" y="3711"/>
                  </a:lnTo>
                  <a:lnTo>
                    <a:pt x="1929" y="3738"/>
                  </a:lnTo>
                  <a:lnTo>
                    <a:pt x="1932" y="3765"/>
                  </a:lnTo>
                  <a:lnTo>
                    <a:pt x="1941" y="3790"/>
                  </a:lnTo>
                  <a:lnTo>
                    <a:pt x="1956" y="3812"/>
                  </a:lnTo>
                  <a:lnTo>
                    <a:pt x="1974" y="3831"/>
                  </a:lnTo>
                  <a:lnTo>
                    <a:pt x="1997" y="3846"/>
                  </a:lnTo>
                  <a:lnTo>
                    <a:pt x="2022" y="3855"/>
                  </a:lnTo>
                  <a:lnTo>
                    <a:pt x="2049" y="3858"/>
                  </a:lnTo>
                  <a:lnTo>
                    <a:pt x="2076" y="3855"/>
                  </a:lnTo>
                  <a:lnTo>
                    <a:pt x="2101" y="3846"/>
                  </a:lnTo>
                  <a:lnTo>
                    <a:pt x="2124" y="3831"/>
                  </a:lnTo>
                  <a:lnTo>
                    <a:pt x="2142" y="3812"/>
                  </a:lnTo>
                  <a:lnTo>
                    <a:pt x="2157" y="3790"/>
                  </a:lnTo>
                  <a:lnTo>
                    <a:pt x="2166" y="3765"/>
                  </a:lnTo>
                  <a:lnTo>
                    <a:pt x="2169" y="3738"/>
                  </a:lnTo>
                  <a:lnTo>
                    <a:pt x="2166" y="3711"/>
                  </a:lnTo>
                  <a:lnTo>
                    <a:pt x="2157" y="3684"/>
                  </a:lnTo>
                  <a:lnTo>
                    <a:pt x="2142" y="3663"/>
                  </a:lnTo>
                  <a:lnTo>
                    <a:pt x="2124" y="3645"/>
                  </a:lnTo>
                  <a:lnTo>
                    <a:pt x="2101" y="3630"/>
                  </a:lnTo>
                  <a:lnTo>
                    <a:pt x="2076" y="3621"/>
                  </a:lnTo>
                  <a:lnTo>
                    <a:pt x="2049" y="3617"/>
                  </a:lnTo>
                  <a:close/>
                  <a:moveTo>
                    <a:pt x="848" y="3617"/>
                  </a:moveTo>
                  <a:lnTo>
                    <a:pt x="821" y="3621"/>
                  </a:lnTo>
                  <a:lnTo>
                    <a:pt x="796" y="3630"/>
                  </a:lnTo>
                  <a:lnTo>
                    <a:pt x="774" y="3645"/>
                  </a:lnTo>
                  <a:lnTo>
                    <a:pt x="755" y="3663"/>
                  </a:lnTo>
                  <a:lnTo>
                    <a:pt x="740" y="3684"/>
                  </a:lnTo>
                  <a:lnTo>
                    <a:pt x="731" y="3711"/>
                  </a:lnTo>
                  <a:lnTo>
                    <a:pt x="729" y="3738"/>
                  </a:lnTo>
                  <a:lnTo>
                    <a:pt x="731" y="3765"/>
                  </a:lnTo>
                  <a:lnTo>
                    <a:pt x="740" y="3790"/>
                  </a:lnTo>
                  <a:lnTo>
                    <a:pt x="755" y="3812"/>
                  </a:lnTo>
                  <a:lnTo>
                    <a:pt x="774" y="3831"/>
                  </a:lnTo>
                  <a:lnTo>
                    <a:pt x="796" y="3846"/>
                  </a:lnTo>
                  <a:lnTo>
                    <a:pt x="821" y="3855"/>
                  </a:lnTo>
                  <a:lnTo>
                    <a:pt x="848" y="3858"/>
                  </a:lnTo>
                  <a:lnTo>
                    <a:pt x="875" y="3855"/>
                  </a:lnTo>
                  <a:lnTo>
                    <a:pt x="902" y="3846"/>
                  </a:lnTo>
                  <a:lnTo>
                    <a:pt x="924" y="3831"/>
                  </a:lnTo>
                  <a:lnTo>
                    <a:pt x="943" y="3812"/>
                  </a:lnTo>
                  <a:lnTo>
                    <a:pt x="956" y="3790"/>
                  </a:lnTo>
                  <a:lnTo>
                    <a:pt x="965" y="3765"/>
                  </a:lnTo>
                  <a:lnTo>
                    <a:pt x="969" y="3738"/>
                  </a:lnTo>
                  <a:lnTo>
                    <a:pt x="965" y="3711"/>
                  </a:lnTo>
                  <a:lnTo>
                    <a:pt x="956" y="3684"/>
                  </a:lnTo>
                  <a:lnTo>
                    <a:pt x="943" y="3663"/>
                  </a:lnTo>
                  <a:lnTo>
                    <a:pt x="924" y="3645"/>
                  </a:lnTo>
                  <a:lnTo>
                    <a:pt x="902" y="3630"/>
                  </a:lnTo>
                  <a:lnTo>
                    <a:pt x="875" y="3621"/>
                  </a:lnTo>
                  <a:lnTo>
                    <a:pt x="848" y="3617"/>
                  </a:lnTo>
                  <a:close/>
                  <a:moveTo>
                    <a:pt x="488" y="3138"/>
                  </a:moveTo>
                  <a:lnTo>
                    <a:pt x="488" y="3378"/>
                  </a:lnTo>
                  <a:lnTo>
                    <a:pt x="3610" y="3378"/>
                  </a:lnTo>
                  <a:lnTo>
                    <a:pt x="3610" y="3138"/>
                  </a:lnTo>
                  <a:lnTo>
                    <a:pt x="488" y="3138"/>
                  </a:lnTo>
                  <a:close/>
                  <a:moveTo>
                    <a:pt x="544" y="1929"/>
                  </a:moveTo>
                  <a:lnTo>
                    <a:pt x="820" y="2897"/>
                  </a:lnTo>
                  <a:lnTo>
                    <a:pt x="1208" y="2897"/>
                  </a:lnTo>
                  <a:lnTo>
                    <a:pt x="1208" y="2417"/>
                  </a:lnTo>
                  <a:lnTo>
                    <a:pt x="1449" y="2417"/>
                  </a:lnTo>
                  <a:lnTo>
                    <a:pt x="1449" y="2897"/>
                  </a:lnTo>
                  <a:lnTo>
                    <a:pt x="1929" y="2897"/>
                  </a:lnTo>
                  <a:lnTo>
                    <a:pt x="1929" y="2417"/>
                  </a:lnTo>
                  <a:lnTo>
                    <a:pt x="2169" y="2417"/>
                  </a:lnTo>
                  <a:lnTo>
                    <a:pt x="2169" y="2897"/>
                  </a:lnTo>
                  <a:lnTo>
                    <a:pt x="2649" y="2897"/>
                  </a:lnTo>
                  <a:lnTo>
                    <a:pt x="2649" y="2417"/>
                  </a:lnTo>
                  <a:lnTo>
                    <a:pt x="2890" y="2417"/>
                  </a:lnTo>
                  <a:lnTo>
                    <a:pt x="2890" y="2897"/>
                  </a:lnTo>
                  <a:lnTo>
                    <a:pt x="3278" y="2897"/>
                  </a:lnTo>
                  <a:lnTo>
                    <a:pt x="3554" y="1929"/>
                  </a:lnTo>
                  <a:lnTo>
                    <a:pt x="544" y="1929"/>
                  </a:lnTo>
                  <a:close/>
                  <a:moveTo>
                    <a:pt x="407" y="1449"/>
                  </a:moveTo>
                  <a:lnTo>
                    <a:pt x="476" y="1689"/>
                  </a:lnTo>
                  <a:lnTo>
                    <a:pt x="3622" y="1689"/>
                  </a:lnTo>
                  <a:lnTo>
                    <a:pt x="3691" y="1449"/>
                  </a:lnTo>
                  <a:lnTo>
                    <a:pt x="407" y="1449"/>
                  </a:lnTo>
                  <a:close/>
                  <a:moveTo>
                    <a:pt x="2049" y="240"/>
                  </a:moveTo>
                  <a:lnTo>
                    <a:pt x="1991" y="242"/>
                  </a:lnTo>
                  <a:lnTo>
                    <a:pt x="1937" y="251"/>
                  </a:lnTo>
                  <a:lnTo>
                    <a:pt x="1888" y="262"/>
                  </a:lnTo>
                  <a:lnTo>
                    <a:pt x="1840" y="277"/>
                  </a:lnTo>
                  <a:lnTo>
                    <a:pt x="1798" y="296"/>
                  </a:lnTo>
                  <a:lnTo>
                    <a:pt x="1760" y="315"/>
                  </a:lnTo>
                  <a:lnTo>
                    <a:pt x="1725" y="338"/>
                  </a:lnTo>
                  <a:lnTo>
                    <a:pt x="1693" y="360"/>
                  </a:lnTo>
                  <a:lnTo>
                    <a:pt x="1664" y="382"/>
                  </a:lnTo>
                  <a:lnTo>
                    <a:pt x="1639" y="405"/>
                  </a:lnTo>
                  <a:lnTo>
                    <a:pt x="1618" y="426"/>
                  </a:lnTo>
                  <a:lnTo>
                    <a:pt x="1599" y="446"/>
                  </a:lnTo>
                  <a:lnTo>
                    <a:pt x="1585" y="463"/>
                  </a:lnTo>
                  <a:lnTo>
                    <a:pt x="1573" y="477"/>
                  </a:lnTo>
                  <a:lnTo>
                    <a:pt x="1565" y="487"/>
                  </a:lnTo>
                  <a:lnTo>
                    <a:pt x="1560" y="492"/>
                  </a:lnTo>
                  <a:lnTo>
                    <a:pt x="1536" y="489"/>
                  </a:lnTo>
                  <a:lnTo>
                    <a:pt x="1519" y="488"/>
                  </a:lnTo>
                  <a:lnTo>
                    <a:pt x="1508" y="487"/>
                  </a:lnTo>
                  <a:lnTo>
                    <a:pt x="1499" y="486"/>
                  </a:lnTo>
                  <a:lnTo>
                    <a:pt x="1491" y="486"/>
                  </a:lnTo>
                  <a:lnTo>
                    <a:pt x="1484" y="484"/>
                  </a:lnTo>
                  <a:lnTo>
                    <a:pt x="1474" y="483"/>
                  </a:lnTo>
                  <a:lnTo>
                    <a:pt x="1432" y="481"/>
                  </a:lnTo>
                  <a:lnTo>
                    <a:pt x="1388" y="483"/>
                  </a:lnTo>
                  <a:lnTo>
                    <a:pt x="1344" y="491"/>
                  </a:lnTo>
                  <a:lnTo>
                    <a:pt x="1299" y="504"/>
                  </a:lnTo>
                  <a:lnTo>
                    <a:pt x="1255" y="523"/>
                  </a:lnTo>
                  <a:lnTo>
                    <a:pt x="1212" y="545"/>
                  </a:lnTo>
                  <a:lnTo>
                    <a:pt x="1171" y="574"/>
                  </a:lnTo>
                  <a:lnTo>
                    <a:pt x="1133" y="606"/>
                  </a:lnTo>
                  <a:lnTo>
                    <a:pt x="1097" y="642"/>
                  </a:lnTo>
                  <a:lnTo>
                    <a:pt x="1063" y="683"/>
                  </a:lnTo>
                  <a:lnTo>
                    <a:pt x="1034" y="726"/>
                  </a:lnTo>
                  <a:lnTo>
                    <a:pt x="1010" y="775"/>
                  </a:lnTo>
                  <a:lnTo>
                    <a:pt x="991" y="826"/>
                  </a:lnTo>
                  <a:lnTo>
                    <a:pt x="977" y="882"/>
                  </a:lnTo>
                  <a:lnTo>
                    <a:pt x="962" y="962"/>
                  </a:lnTo>
                  <a:lnTo>
                    <a:pt x="882" y="977"/>
                  </a:lnTo>
                  <a:lnTo>
                    <a:pt x="830" y="990"/>
                  </a:lnTo>
                  <a:lnTo>
                    <a:pt x="781" y="1007"/>
                  </a:lnTo>
                  <a:lnTo>
                    <a:pt x="735" y="1031"/>
                  </a:lnTo>
                  <a:lnTo>
                    <a:pt x="692" y="1058"/>
                  </a:lnTo>
                  <a:lnTo>
                    <a:pt x="651" y="1090"/>
                  </a:lnTo>
                  <a:lnTo>
                    <a:pt x="615" y="1126"/>
                  </a:lnTo>
                  <a:lnTo>
                    <a:pt x="581" y="1166"/>
                  </a:lnTo>
                  <a:lnTo>
                    <a:pt x="554" y="1208"/>
                  </a:lnTo>
                  <a:lnTo>
                    <a:pt x="3544" y="1208"/>
                  </a:lnTo>
                  <a:lnTo>
                    <a:pt x="3517" y="1166"/>
                  </a:lnTo>
                  <a:lnTo>
                    <a:pt x="3483" y="1126"/>
                  </a:lnTo>
                  <a:lnTo>
                    <a:pt x="3447" y="1090"/>
                  </a:lnTo>
                  <a:lnTo>
                    <a:pt x="3406" y="1058"/>
                  </a:lnTo>
                  <a:lnTo>
                    <a:pt x="3363" y="1031"/>
                  </a:lnTo>
                  <a:lnTo>
                    <a:pt x="3317" y="1007"/>
                  </a:lnTo>
                  <a:lnTo>
                    <a:pt x="3268" y="990"/>
                  </a:lnTo>
                  <a:lnTo>
                    <a:pt x="3216" y="977"/>
                  </a:lnTo>
                  <a:lnTo>
                    <a:pt x="3136" y="962"/>
                  </a:lnTo>
                  <a:lnTo>
                    <a:pt x="3121" y="882"/>
                  </a:lnTo>
                  <a:lnTo>
                    <a:pt x="3107" y="826"/>
                  </a:lnTo>
                  <a:lnTo>
                    <a:pt x="3087" y="772"/>
                  </a:lnTo>
                  <a:lnTo>
                    <a:pt x="3061" y="721"/>
                  </a:lnTo>
                  <a:lnTo>
                    <a:pt x="3030" y="676"/>
                  </a:lnTo>
                  <a:lnTo>
                    <a:pt x="2994" y="633"/>
                  </a:lnTo>
                  <a:lnTo>
                    <a:pt x="2954" y="595"/>
                  </a:lnTo>
                  <a:lnTo>
                    <a:pt x="2910" y="561"/>
                  </a:lnTo>
                  <a:lnTo>
                    <a:pt x="2862" y="534"/>
                  </a:lnTo>
                  <a:lnTo>
                    <a:pt x="2813" y="510"/>
                  </a:lnTo>
                  <a:lnTo>
                    <a:pt x="2761" y="494"/>
                  </a:lnTo>
                  <a:lnTo>
                    <a:pt x="2706" y="484"/>
                  </a:lnTo>
                  <a:lnTo>
                    <a:pt x="2649" y="481"/>
                  </a:lnTo>
                  <a:lnTo>
                    <a:pt x="2645" y="481"/>
                  </a:lnTo>
                  <a:lnTo>
                    <a:pt x="2635" y="482"/>
                  </a:lnTo>
                  <a:lnTo>
                    <a:pt x="2620" y="483"/>
                  </a:lnTo>
                  <a:lnTo>
                    <a:pt x="2603" y="486"/>
                  </a:lnTo>
                  <a:lnTo>
                    <a:pt x="2584" y="487"/>
                  </a:lnTo>
                  <a:lnTo>
                    <a:pt x="2567" y="489"/>
                  </a:lnTo>
                  <a:lnTo>
                    <a:pt x="2553" y="491"/>
                  </a:lnTo>
                  <a:lnTo>
                    <a:pt x="2542" y="492"/>
                  </a:lnTo>
                  <a:lnTo>
                    <a:pt x="2538" y="492"/>
                  </a:lnTo>
                  <a:lnTo>
                    <a:pt x="2533" y="487"/>
                  </a:lnTo>
                  <a:lnTo>
                    <a:pt x="2525" y="477"/>
                  </a:lnTo>
                  <a:lnTo>
                    <a:pt x="2512" y="462"/>
                  </a:lnTo>
                  <a:lnTo>
                    <a:pt x="2497" y="446"/>
                  </a:lnTo>
                  <a:lnTo>
                    <a:pt x="2480" y="426"/>
                  </a:lnTo>
                  <a:lnTo>
                    <a:pt x="2458" y="405"/>
                  </a:lnTo>
                  <a:lnTo>
                    <a:pt x="2433" y="382"/>
                  </a:lnTo>
                  <a:lnTo>
                    <a:pt x="2405" y="360"/>
                  </a:lnTo>
                  <a:lnTo>
                    <a:pt x="2373" y="337"/>
                  </a:lnTo>
                  <a:lnTo>
                    <a:pt x="2338" y="315"/>
                  </a:lnTo>
                  <a:lnTo>
                    <a:pt x="2300" y="296"/>
                  </a:lnTo>
                  <a:lnTo>
                    <a:pt x="2256" y="277"/>
                  </a:lnTo>
                  <a:lnTo>
                    <a:pt x="2210" y="262"/>
                  </a:lnTo>
                  <a:lnTo>
                    <a:pt x="2161" y="250"/>
                  </a:lnTo>
                  <a:lnTo>
                    <a:pt x="2107" y="242"/>
                  </a:lnTo>
                  <a:lnTo>
                    <a:pt x="2049" y="240"/>
                  </a:lnTo>
                  <a:close/>
                  <a:moveTo>
                    <a:pt x="2049" y="0"/>
                  </a:moveTo>
                  <a:lnTo>
                    <a:pt x="2121" y="4"/>
                  </a:lnTo>
                  <a:lnTo>
                    <a:pt x="2193" y="12"/>
                  </a:lnTo>
                  <a:lnTo>
                    <a:pt x="2263" y="29"/>
                  </a:lnTo>
                  <a:lnTo>
                    <a:pt x="2331" y="50"/>
                  </a:lnTo>
                  <a:lnTo>
                    <a:pt x="2397" y="77"/>
                  </a:lnTo>
                  <a:lnTo>
                    <a:pt x="2460" y="111"/>
                  </a:lnTo>
                  <a:lnTo>
                    <a:pt x="2521" y="148"/>
                  </a:lnTo>
                  <a:lnTo>
                    <a:pt x="2579" y="191"/>
                  </a:lnTo>
                  <a:lnTo>
                    <a:pt x="2634" y="241"/>
                  </a:lnTo>
                  <a:lnTo>
                    <a:pt x="2694" y="241"/>
                  </a:lnTo>
                  <a:lnTo>
                    <a:pt x="2753" y="246"/>
                  </a:lnTo>
                  <a:lnTo>
                    <a:pt x="2811" y="257"/>
                  </a:lnTo>
                  <a:lnTo>
                    <a:pt x="2870" y="274"/>
                  </a:lnTo>
                  <a:lnTo>
                    <a:pt x="2927" y="297"/>
                  </a:lnTo>
                  <a:lnTo>
                    <a:pt x="2982" y="323"/>
                  </a:lnTo>
                  <a:lnTo>
                    <a:pt x="3035" y="355"/>
                  </a:lnTo>
                  <a:lnTo>
                    <a:pt x="3086" y="391"/>
                  </a:lnTo>
                  <a:lnTo>
                    <a:pt x="3133" y="432"/>
                  </a:lnTo>
                  <a:lnTo>
                    <a:pt x="3178" y="478"/>
                  </a:lnTo>
                  <a:lnTo>
                    <a:pt x="3219" y="527"/>
                  </a:lnTo>
                  <a:lnTo>
                    <a:pt x="3256" y="580"/>
                  </a:lnTo>
                  <a:lnTo>
                    <a:pt x="3288" y="637"/>
                  </a:lnTo>
                  <a:lnTo>
                    <a:pt x="3316" y="697"/>
                  </a:lnTo>
                  <a:lnTo>
                    <a:pt x="3338" y="760"/>
                  </a:lnTo>
                  <a:lnTo>
                    <a:pt x="3404" y="784"/>
                  </a:lnTo>
                  <a:lnTo>
                    <a:pt x="3466" y="812"/>
                  </a:lnTo>
                  <a:lnTo>
                    <a:pt x="3526" y="848"/>
                  </a:lnTo>
                  <a:lnTo>
                    <a:pt x="3581" y="889"/>
                  </a:lnTo>
                  <a:lnTo>
                    <a:pt x="3634" y="935"/>
                  </a:lnTo>
                  <a:lnTo>
                    <a:pt x="3680" y="984"/>
                  </a:lnTo>
                  <a:lnTo>
                    <a:pt x="3719" y="1036"/>
                  </a:lnTo>
                  <a:lnTo>
                    <a:pt x="3754" y="1090"/>
                  </a:lnTo>
                  <a:lnTo>
                    <a:pt x="3784" y="1149"/>
                  </a:lnTo>
                  <a:lnTo>
                    <a:pt x="3809" y="1208"/>
                  </a:lnTo>
                  <a:lnTo>
                    <a:pt x="4098" y="1208"/>
                  </a:lnTo>
                  <a:lnTo>
                    <a:pt x="4098" y="1449"/>
                  </a:lnTo>
                  <a:lnTo>
                    <a:pt x="3940" y="1449"/>
                  </a:lnTo>
                  <a:lnTo>
                    <a:pt x="3528" y="2897"/>
                  </a:lnTo>
                  <a:lnTo>
                    <a:pt x="3850" y="2897"/>
                  </a:lnTo>
                  <a:lnTo>
                    <a:pt x="3850" y="3617"/>
                  </a:lnTo>
                  <a:lnTo>
                    <a:pt x="3589" y="3617"/>
                  </a:lnTo>
                  <a:lnTo>
                    <a:pt x="3600" y="3656"/>
                  </a:lnTo>
                  <a:lnTo>
                    <a:pt x="3607" y="3697"/>
                  </a:lnTo>
                  <a:lnTo>
                    <a:pt x="3610" y="3738"/>
                  </a:lnTo>
                  <a:lnTo>
                    <a:pt x="3606" y="3791"/>
                  </a:lnTo>
                  <a:lnTo>
                    <a:pt x="3595" y="3842"/>
                  </a:lnTo>
                  <a:lnTo>
                    <a:pt x="3576" y="3889"/>
                  </a:lnTo>
                  <a:lnTo>
                    <a:pt x="3552" y="3934"/>
                  </a:lnTo>
                  <a:lnTo>
                    <a:pt x="3522" y="3974"/>
                  </a:lnTo>
                  <a:lnTo>
                    <a:pt x="3486" y="4010"/>
                  </a:lnTo>
                  <a:lnTo>
                    <a:pt x="3446" y="4040"/>
                  </a:lnTo>
                  <a:lnTo>
                    <a:pt x="3401" y="4064"/>
                  </a:lnTo>
                  <a:lnTo>
                    <a:pt x="3353" y="4083"/>
                  </a:lnTo>
                  <a:lnTo>
                    <a:pt x="3303" y="4094"/>
                  </a:lnTo>
                  <a:lnTo>
                    <a:pt x="3250" y="4098"/>
                  </a:lnTo>
                  <a:lnTo>
                    <a:pt x="3196" y="4094"/>
                  </a:lnTo>
                  <a:lnTo>
                    <a:pt x="3146" y="4083"/>
                  </a:lnTo>
                  <a:lnTo>
                    <a:pt x="3098" y="4064"/>
                  </a:lnTo>
                  <a:lnTo>
                    <a:pt x="3054" y="4040"/>
                  </a:lnTo>
                  <a:lnTo>
                    <a:pt x="3014" y="4010"/>
                  </a:lnTo>
                  <a:lnTo>
                    <a:pt x="2978" y="3974"/>
                  </a:lnTo>
                  <a:lnTo>
                    <a:pt x="2948" y="3934"/>
                  </a:lnTo>
                  <a:lnTo>
                    <a:pt x="2923" y="3889"/>
                  </a:lnTo>
                  <a:lnTo>
                    <a:pt x="2905" y="3842"/>
                  </a:lnTo>
                  <a:lnTo>
                    <a:pt x="2893" y="3791"/>
                  </a:lnTo>
                  <a:lnTo>
                    <a:pt x="2890" y="3738"/>
                  </a:lnTo>
                  <a:lnTo>
                    <a:pt x="2892" y="3697"/>
                  </a:lnTo>
                  <a:lnTo>
                    <a:pt x="2898" y="3656"/>
                  </a:lnTo>
                  <a:lnTo>
                    <a:pt x="2910" y="3617"/>
                  </a:lnTo>
                  <a:lnTo>
                    <a:pt x="2388" y="3617"/>
                  </a:lnTo>
                  <a:lnTo>
                    <a:pt x="2399" y="3656"/>
                  </a:lnTo>
                  <a:lnTo>
                    <a:pt x="2407" y="3697"/>
                  </a:lnTo>
                  <a:lnTo>
                    <a:pt x="2409" y="3738"/>
                  </a:lnTo>
                  <a:lnTo>
                    <a:pt x="2405" y="3791"/>
                  </a:lnTo>
                  <a:lnTo>
                    <a:pt x="2394" y="3842"/>
                  </a:lnTo>
                  <a:lnTo>
                    <a:pt x="2376" y="3889"/>
                  </a:lnTo>
                  <a:lnTo>
                    <a:pt x="2351" y="3934"/>
                  </a:lnTo>
                  <a:lnTo>
                    <a:pt x="2321" y="3974"/>
                  </a:lnTo>
                  <a:lnTo>
                    <a:pt x="2285" y="4010"/>
                  </a:lnTo>
                  <a:lnTo>
                    <a:pt x="2245" y="4040"/>
                  </a:lnTo>
                  <a:lnTo>
                    <a:pt x="2201" y="4064"/>
                  </a:lnTo>
                  <a:lnTo>
                    <a:pt x="2153" y="4083"/>
                  </a:lnTo>
                  <a:lnTo>
                    <a:pt x="2102" y="4094"/>
                  </a:lnTo>
                  <a:lnTo>
                    <a:pt x="2049" y="4098"/>
                  </a:lnTo>
                  <a:lnTo>
                    <a:pt x="1996" y="4094"/>
                  </a:lnTo>
                  <a:lnTo>
                    <a:pt x="1945" y="4083"/>
                  </a:lnTo>
                  <a:lnTo>
                    <a:pt x="1897" y="4064"/>
                  </a:lnTo>
                  <a:lnTo>
                    <a:pt x="1853" y="4040"/>
                  </a:lnTo>
                  <a:lnTo>
                    <a:pt x="1813" y="4010"/>
                  </a:lnTo>
                  <a:lnTo>
                    <a:pt x="1777" y="3974"/>
                  </a:lnTo>
                  <a:lnTo>
                    <a:pt x="1747" y="3934"/>
                  </a:lnTo>
                  <a:lnTo>
                    <a:pt x="1722" y="3889"/>
                  </a:lnTo>
                  <a:lnTo>
                    <a:pt x="1704" y="3842"/>
                  </a:lnTo>
                  <a:lnTo>
                    <a:pt x="1693" y="3791"/>
                  </a:lnTo>
                  <a:lnTo>
                    <a:pt x="1689" y="3738"/>
                  </a:lnTo>
                  <a:lnTo>
                    <a:pt x="1691" y="3697"/>
                  </a:lnTo>
                  <a:lnTo>
                    <a:pt x="1699" y="3656"/>
                  </a:lnTo>
                  <a:lnTo>
                    <a:pt x="1710" y="3617"/>
                  </a:lnTo>
                  <a:lnTo>
                    <a:pt x="1188" y="3617"/>
                  </a:lnTo>
                  <a:lnTo>
                    <a:pt x="1200" y="3656"/>
                  </a:lnTo>
                  <a:lnTo>
                    <a:pt x="1206" y="3697"/>
                  </a:lnTo>
                  <a:lnTo>
                    <a:pt x="1208" y="3738"/>
                  </a:lnTo>
                  <a:lnTo>
                    <a:pt x="1205" y="3791"/>
                  </a:lnTo>
                  <a:lnTo>
                    <a:pt x="1193" y="3842"/>
                  </a:lnTo>
                  <a:lnTo>
                    <a:pt x="1175" y="3889"/>
                  </a:lnTo>
                  <a:lnTo>
                    <a:pt x="1150" y="3934"/>
                  </a:lnTo>
                  <a:lnTo>
                    <a:pt x="1120" y="3974"/>
                  </a:lnTo>
                  <a:lnTo>
                    <a:pt x="1084" y="4010"/>
                  </a:lnTo>
                  <a:lnTo>
                    <a:pt x="1044" y="4040"/>
                  </a:lnTo>
                  <a:lnTo>
                    <a:pt x="1000" y="4064"/>
                  </a:lnTo>
                  <a:lnTo>
                    <a:pt x="952" y="4083"/>
                  </a:lnTo>
                  <a:lnTo>
                    <a:pt x="902" y="4094"/>
                  </a:lnTo>
                  <a:lnTo>
                    <a:pt x="848" y="4098"/>
                  </a:lnTo>
                  <a:lnTo>
                    <a:pt x="795" y="4094"/>
                  </a:lnTo>
                  <a:lnTo>
                    <a:pt x="745" y="4083"/>
                  </a:lnTo>
                  <a:lnTo>
                    <a:pt x="697" y="4064"/>
                  </a:lnTo>
                  <a:lnTo>
                    <a:pt x="652" y="4040"/>
                  </a:lnTo>
                  <a:lnTo>
                    <a:pt x="612" y="4010"/>
                  </a:lnTo>
                  <a:lnTo>
                    <a:pt x="576" y="3974"/>
                  </a:lnTo>
                  <a:lnTo>
                    <a:pt x="546" y="3934"/>
                  </a:lnTo>
                  <a:lnTo>
                    <a:pt x="522" y="3889"/>
                  </a:lnTo>
                  <a:lnTo>
                    <a:pt x="503" y="3842"/>
                  </a:lnTo>
                  <a:lnTo>
                    <a:pt x="492" y="3791"/>
                  </a:lnTo>
                  <a:lnTo>
                    <a:pt x="488" y="3738"/>
                  </a:lnTo>
                  <a:lnTo>
                    <a:pt x="491" y="3697"/>
                  </a:lnTo>
                  <a:lnTo>
                    <a:pt x="498" y="3656"/>
                  </a:lnTo>
                  <a:lnTo>
                    <a:pt x="509" y="3617"/>
                  </a:lnTo>
                  <a:lnTo>
                    <a:pt x="248" y="3617"/>
                  </a:lnTo>
                  <a:lnTo>
                    <a:pt x="248" y="2897"/>
                  </a:lnTo>
                  <a:lnTo>
                    <a:pt x="570" y="2897"/>
                  </a:lnTo>
                  <a:lnTo>
                    <a:pt x="158" y="1449"/>
                  </a:lnTo>
                  <a:lnTo>
                    <a:pt x="0" y="1449"/>
                  </a:lnTo>
                  <a:lnTo>
                    <a:pt x="0" y="1208"/>
                  </a:lnTo>
                  <a:lnTo>
                    <a:pt x="289" y="1208"/>
                  </a:lnTo>
                  <a:lnTo>
                    <a:pt x="315" y="1146"/>
                  </a:lnTo>
                  <a:lnTo>
                    <a:pt x="346" y="1085"/>
                  </a:lnTo>
                  <a:lnTo>
                    <a:pt x="382" y="1029"/>
                  </a:lnTo>
                  <a:lnTo>
                    <a:pt x="425" y="977"/>
                  </a:lnTo>
                  <a:lnTo>
                    <a:pt x="471" y="929"/>
                  </a:lnTo>
                  <a:lnTo>
                    <a:pt x="522" y="884"/>
                  </a:lnTo>
                  <a:lnTo>
                    <a:pt x="576" y="846"/>
                  </a:lnTo>
                  <a:lnTo>
                    <a:pt x="635" y="811"/>
                  </a:lnTo>
                  <a:lnTo>
                    <a:pt x="695" y="782"/>
                  </a:lnTo>
                  <a:lnTo>
                    <a:pt x="760" y="760"/>
                  </a:lnTo>
                  <a:lnTo>
                    <a:pt x="782" y="695"/>
                  </a:lnTo>
                  <a:lnTo>
                    <a:pt x="811" y="635"/>
                  </a:lnTo>
                  <a:lnTo>
                    <a:pt x="844" y="576"/>
                  </a:lnTo>
                  <a:lnTo>
                    <a:pt x="882" y="523"/>
                  </a:lnTo>
                  <a:lnTo>
                    <a:pt x="924" y="473"/>
                  </a:lnTo>
                  <a:lnTo>
                    <a:pt x="971" y="426"/>
                  </a:lnTo>
                  <a:lnTo>
                    <a:pt x="1021" y="385"/>
                  </a:lnTo>
                  <a:lnTo>
                    <a:pt x="1074" y="348"/>
                  </a:lnTo>
                  <a:lnTo>
                    <a:pt x="1131" y="317"/>
                  </a:lnTo>
                  <a:lnTo>
                    <a:pt x="1191" y="289"/>
                  </a:lnTo>
                  <a:lnTo>
                    <a:pt x="1252" y="268"/>
                  </a:lnTo>
                  <a:lnTo>
                    <a:pt x="1316" y="253"/>
                  </a:lnTo>
                  <a:lnTo>
                    <a:pt x="1382" y="243"/>
                  </a:lnTo>
                  <a:lnTo>
                    <a:pt x="1449" y="240"/>
                  </a:lnTo>
                  <a:lnTo>
                    <a:pt x="1464" y="241"/>
                  </a:lnTo>
                  <a:lnTo>
                    <a:pt x="1519" y="191"/>
                  </a:lnTo>
                  <a:lnTo>
                    <a:pt x="1577" y="148"/>
                  </a:lnTo>
                  <a:lnTo>
                    <a:pt x="1638" y="111"/>
                  </a:lnTo>
                  <a:lnTo>
                    <a:pt x="1701" y="77"/>
                  </a:lnTo>
                  <a:lnTo>
                    <a:pt x="1767" y="50"/>
                  </a:lnTo>
                  <a:lnTo>
                    <a:pt x="1835" y="29"/>
                  </a:lnTo>
                  <a:lnTo>
                    <a:pt x="1905" y="12"/>
                  </a:lnTo>
                  <a:lnTo>
                    <a:pt x="1977" y="4"/>
                  </a:lnTo>
                  <a:lnTo>
                    <a:pt x="2049"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86" name="Freeform 23"/>
            <p:cNvSpPr>
              <a:spLocks/>
            </p:cNvSpPr>
            <p:nvPr/>
          </p:nvSpPr>
          <p:spPr bwMode="auto">
            <a:xfrm>
              <a:off x="5065713" y="1252538"/>
              <a:ext cx="538163" cy="539750"/>
            </a:xfrm>
            <a:custGeom>
              <a:avLst/>
              <a:gdLst>
                <a:gd name="T0" fmla="*/ 168 w 339"/>
                <a:gd name="T1" fmla="*/ 0 h 340"/>
                <a:gd name="T2" fmla="*/ 339 w 339"/>
                <a:gd name="T3" fmla="*/ 170 h 340"/>
                <a:gd name="T4" fmla="*/ 168 w 339"/>
                <a:gd name="T5" fmla="*/ 340 h 340"/>
                <a:gd name="T6" fmla="*/ 0 w 339"/>
                <a:gd name="T7" fmla="*/ 170 h 340"/>
                <a:gd name="T8" fmla="*/ 168 w 339"/>
                <a:gd name="T9" fmla="*/ 0 h 340"/>
              </a:gdLst>
              <a:ahLst/>
              <a:cxnLst>
                <a:cxn ang="0">
                  <a:pos x="T0" y="T1"/>
                </a:cxn>
                <a:cxn ang="0">
                  <a:pos x="T2" y="T3"/>
                </a:cxn>
                <a:cxn ang="0">
                  <a:pos x="T4" y="T5"/>
                </a:cxn>
                <a:cxn ang="0">
                  <a:pos x="T6" y="T7"/>
                </a:cxn>
                <a:cxn ang="0">
                  <a:pos x="T8" y="T9"/>
                </a:cxn>
              </a:cxnLst>
              <a:rect l="0" t="0" r="r" b="b"/>
              <a:pathLst>
                <a:path w="339" h="340">
                  <a:moveTo>
                    <a:pt x="168" y="0"/>
                  </a:moveTo>
                  <a:lnTo>
                    <a:pt x="339" y="170"/>
                  </a:lnTo>
                  <a:lnTo>
                    <a:pt x="168" y="340"/>
                  </a:lnTo>
                  <a:lnTo>
                    <a:pt x="0" y="170"/>
                  </a:lnTo>
                  <a:lnTo>
                    <a:pt x="168"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87" name="Freeform 24"/>
            <p:cNvSpPr>
              <a:spLocks/>
            </p:cNvSpPr>
            <p:nvPr/>
          </p:nvSpPr>
          <p:spPr bwMode="auto">
            <a:xfrm>
              <a:off x="5826126" y="1252538"/>
              <a:ext cx="539750" cy="539750"/>
            </a:xfrm>
            <a:custGeom>
              <a:avLst/>
              <a:gdLst>
                <a:gd name="T0" fmla="*/ 169 w 340"/>
                <a:gd name="T1" fmla="*/ 0 h 340"/>
                <a:gd name="T2" fmla="*/ 340 w 340"/>
                <a:gd name="T3" fmla="*/ 170 h 340"/>
                <a:gd name="T4" fmla="*/ 169 w 340"/>
                <a:gd name="T5" fmla="*/ 340 h 340"/>
                <a:gd name="T6" fmla="*/ 0 w 340"/>
                <a:gd name="T7" fmla="*/ 170 h 340"/>
                <a:gd name="T8" fmla="*/ 169 w 340"/>
                <a:gd name="T9" fmla="*/ 0 h 340"/>
              </a:gdLst>
              <a:ahLst/>
              <a:cxnLst>
                <a:cxn ang="0">
                  <a:pos x="T0" y="T1"/>
                </a:cxn>
                <a:cxn ang="0">
                  <a:pos x="T2" y="T3"/>
                </a:cxn>
                <a:cxn ang="0">
                  <a:pos x="T4" y="T5"/>
                </a:cxn>
                <a:cxn ang="0">
                  <a:pos x="T6" y="T7"/>
                </a:cxn>
                <a:cxn ang="0">
                  <a:pos x="T8" y="T9"/>
                </a:cxn>
              </a:cxnLst>
              <a:rect l="0" t="0" r="r" b="b"/>
              <a:pathLst>
                <a:path w="340" h="340">
                  <a:moveTo>
                    <a:pt x="169" y="0"/>
                  </a:moveTo>
                  <a:lnTo>
                    <a:pt x="340" y="170"/>
                  </a:lnTo>
                  <a:lnTo>
                    <a:pt x="169" y="340"/>
                  </a:lnTo>
                  <a:lnTo>
                    <a:pt x="0" y="170"/>
                  </a:lnTo>
                  <a:lnTo>
                    <a:pt x="169"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88" name="Freeform 25"/>
            <p:cNvSpPr>
              <a:spLocks/>
            </p:cNvSpPr>
            <p:nvPr/>
          </p:nvSpPr>
          <p:spPr bwMode="auto">
            <a:xfrm>
              <a:off x="6588126" y="1254126"/>
              <a:ext cx="538163" cy="538163"/>
            </a:xfrm>
            <a:custGeom>
              <a:avLst/>
              <a:gdLst>
                <a:gd name="T0" fmla="*/ 171 w 339"/>
                <a:gd name="T1" fmla="*/ 0 h 339"/>
                <a:gd name="T2" fmla="*/ 339 w 339"/>
                <a:gd name="T3" fmla="*/ 169 h 339"/>
                <a:gd name="T4" fmla="*/ 171 w 339"/>
                <a:gd name="T5" fmla="*/ 339 h 339"/>
                <a:gd name="T6" fmla="*/ 0 w 339"/>
                <a:gd name="T7" fmla="*/ 169 h 339"/>
                <a:gd name="T8" fmla="*/ 171 w 339"/>
                <a:gd name="T9" fmla="*/ 0 h 339"/>
              </a:gdLst>
              <a:ahLst/>
              <a:cxnLst>
                <a:cxn ang="0">
                  <a:pos x="T0" y="T1"/>
                </a:cxn>
                <a:cxn ang="0">
                  <a:pos x="T2" y="T3"/>
                </a:cxn>
                <a:cxn ang="0">
                  <a:pos x="T4" y="T5"/>
                </a:cxn>
                <a:cxn ang="0">
                  <a:pos x="T6" y="T7"/>
                </a:cxn>
                <a:cxn ang="0">
                  <a:pos x="T8" y="T9"/>
                </a:cxn>
              </a:cxnLst>
              <a:rect l="0" t="0" r="r" b="b"/>
              <a:pathLst>
                <a:path w="339" h="339">
                  <a:moveTo>
                    <a:pt x="171" y="0"/>
                  </a:moveTo>
                  <a:lnTo>
                    <a:pt x="339" y="169"/>
                  </a:lnTo>
                  <a:lnTo>
                    <a:pt x="171" y="339"/>
                  </a:lnTo>
                  <a:lnTo>
                    <a:pt x="0" y="169"/>
                  </a:lnTo>
                  <a:lnTo>
                    <a:pt x="171"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sp>
        <p:nvSpPr>
          <p:cNvPr id="389" name="Oval 388"/>
          <p:cNvSpPr/>
          <p:nvPr/>
        </p:nvSpPr>
        <p:spPr bwMode="gray">
          <a:xfrm>
            <a:off x="1578789" y="5658524"/>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390" name="btfpBulletedList42496139"/>
          <p:cNvSpPr/>
          <p:nvPr/>
        </p:nvSpPr>
        <p:spPr>
          <a:xfrm>
            <a:off x="391319" y="5720245"/>
            <a:ext cx="1016590" cy="215444"/>
          </a:xfrm>
          <a:prstGeom prst="rect">
            <a:avLst/>
          </a:prstGeom>
        </p:spPr>
        <p:txBody>
          <a:bodyPr wrap="square" lIns="0" tIns="0" rIns="0" bIns="0">
            <a:spAutoFit/>
          </a:bodyPr>
          <a:lstStyle/>
          <a:p>
            <a:pPr marL="0" indent="0" algn="r">
              <a:buNone/>
            </a:pPr>
            <a:r>
              <a:rPr lang="en-GB" sz="700">
                <a:solidFill>
                  <a:srgbClr val="46647B"/>
                </a:solidFill>
              </a:rPr>
              <a:t>Transportation and distribution</a:t>
            </a:r>
          </a:p>
        </p:txBody>
      </p:sp>
      <p:grpSp>
        <p:nvGrpSpPr>
          <p:cNvPr id="391" name="Group 390"/>
          <p:cNvGrpSpPr/>
          <p:nvPr/>
        </p:nvGrpSpPr>
        <p:grpSpPr>
          <a:xfrm>
            <a:off x="1459707" y="5758576"/>
            <a:ext cx="324005" cy="194316"/>
            <a:chOff x="3048000" y="1595438"/>
            <a:chExt cx="6096000" cy="3656013"/>
          </a:xfrm>
        </p:grpSpPr>
        <p:sp>
          <p:nvSpPr>
            <p:cNvPr id="392" name="Freeform 30"/>
            <p:cNvSpPr>
              <a:spLocks/>
            </p:cNvSpPr>
            <p:nvPr/>
          </p:nvSpPr>
          <p:spPr bwMode="auto">
            <a:xfrm>
              <a:off x="3048000" y="4845051"/>
              <a:ext cx="6096000" cy="406400"/>
            </a:xfrm>
            <a:custGeom>
              <a:avLst/>
              <a:gdLst>
                <a:gd name="T0" fmla="*/ 2493 w 3840"/>
                <a:gd name="T1" fmla="*/ 11 h 256"/>
                <a:gd name="T2" fmla="*/ 2646 w 3840"/>
                <a:gd name="T3" fmla="*/ 71 h 256"/>
                <a:gd name="T4" fmla="*/ 2779 w 3840"/>
                <a:gd name="T5" fmla="*/ 121 h 256"/>
                <a:gd name="T6" fmla="*/ 2917 w 3840"/>
                <a:gd name="T7" fmla="*/ 121 h 256"/>
                <a:gd name="T8" fmla="*/ 3049 w 3840"/>
                <a:gd name="T9" fmla="*/ 71 h 256"/>
                <a:gd name="T10" fmla="*/ 3203 w 3840"/>
                <a:gd name="T11" fmla="*/ 11 h 256"/>
                <a:gd name="T12" fmla="*/ 3366 w 3840"/>
                <a:gd name="T13" fmla="*/ 2 h 256"/>
                <a:gd name="T14" fmla="*/ 3525 w 3840"/>
                <a:gd name="T15" fmla="*/ 45 h 256"/>
                <a:gd name="T16" fmla="*/ 3651 w 3840"/>
                <a:gd name="T17" fmla="*/ 108 h 256"/>
                <a:gd name="T18" fmla="*/ 3776 w 3840"/>
                <a:gd name="T19" fmla="*/ 128 h 256"/>
                <a:gd name="T20" fmla="*/ 3827 w 3840"/>
                <a:gd name="T21" fmla="*/ 154 h 256"/>
                <a:gd name="T22" fmla="*/ 3837 w 3840"/>
                <a:gd name="T23" fmla="*/ 212 h 256"/>
                <a:gd name="T24" fmla="*/ 3796 w 3840"/>
                <a:gd name="T25" fmla="*/ 253 h 256"/>
                <a:gd name="T26" fmla="*/ 3665 w 3840"/>
                <a:gd name="T27" fmla="*/ 246 h 256"/>
                <a:gd name="T28" fmla="*/ 3513 w 3840"/>
                <a:gd name="T29" fmla="*/ 184 h 256"/>
                <a:gd name="T30" fmla="*/ 3382 w 3840"/>
                <a:gd name="T31" fmla="*/ 134 h 256"/>
                <a:gd name="T32" fmla="*/ 3242 w 3840"/>
                <a:gd name="T33" fmla="*/ 134 h 256"/>
                <a:gd name="T34" fmla="*/ 3110 w 3840"/>
                <a:gd name="T35" fmla="*/ 184 h 256"/>
                <a:gd name="T36" fmla="*/ 2956 w 3840"/>
                <a:gd name="T37" fmla="*/ 244 h 256"/>
                <a:gd name="T38" fmla="*/ 2793 w 3840"/>
                <a:gd name="T39" fmla="*/ 253 h 256"/>
                <a:gd name="T40" fmla="*/ 2634 w 3840"/>
                <a:gd name="T41" fmla="*/ 209 h 256"/>
                <a:gd name="T42" fmla="*/ 2498 w 3840"/>
                <a:gd name="T43" fmla="*/ 144 h 256"/>
                <a:gd name="T44" fmla="*/ 2360 w 3840"/>
                <a:gd name="T45" fmla="*/ 128 h 256"/>
                <a:gd name="T46" fmla="*/ 2225 w 3840"/>
                <a:gd name="T47" fmla="*/ 162 h 256"/>
                <a:gd name="T48" fmla="*/ 2081 w 3840"/>
                <a:gd name="T49" fmla="*/ 229 h 256"/>
                <a:gd name="T50" fmla="*/ 1919 w 3840"/>
                <a:gd name="T51" fmla="*/ 256 h 256"/>
                <a:gd name="T52" fmla="*/ 1758 w 3840"/>
                <a:gd name="T53" fmla="*/ 229 h 256"/>
                <a:gd name="T54" fmla="*/ 1620 w 3840"/>
                <a:gd name="T55" fmla="*/ 163 h 256"/>
                <a:gd name="T56" fmla="*/ 1498 w 3840"/>
                <a:gd name="T57" fmla="*/ 129 h 256"/>
                <a:gd name="T58" fmla="*/ 1371 w 3840"/>
                <a:gd name="T59" fmla="*/ 135 h 256"/>
                <a:gd name="T60" fmla="*/ 1254 w 3840"/>
                <a:gd name="T61" fmla="*/ 184 h 256"/>
                <a:gd name="T62" fmla="*/ 1102 w 3840"/>
                <a:gd name="T63" fmla="*/ 246 h 256"/>
                <a:gd name="T64" fmla="*/ 937 w 3840"/>
                <a:gd name="T65" fmla="*/ 254 h 256"/>
                <a:gd name="T66" fmla="*/ 777 w 3840"/>
                <a:gd name="T67" fmla="*/ 209 h 256"/>
                <a:gd name="T68" fmla="*/ 653 w 3840"/>
                <a:gd name="T69" fmla="*/ 147 h 256"/>
                <a:gd name="T70" fmla="*/ 528 w 3840"/>
                <a:gd name="T71" fmla="*/ 128 h 256"/>
                <a:gd name="T72" fmla="*/ 403 w 3840"/>
                <a:gd name="T73" fmla="*/ 147 h 256"/>
                <a:gd name="T74" fmla="*/ 278 w 3840"/>
                <a:gd name="T75" fmla="*/ 209 h 256"/>
                <a:gd name="T76" fmla="*/ 120 w 3840"/>
                <a:gd name="T77" fmla="*/ 254 h 256"/>
                <a:gd name="T78" fmla="*/ 27 w 3840"/>
                <a:gd name="T79" fmla="*/ 243 h 256"/>
                <a:gd name="T80" fmla="*/ 0 w 3840"/>
                <a:gd name="T81" fmla="*/ 192 h 256"/>
                <a:gd name="T82" fmla="*/ 27 w 3840"/>
                <a:gd name="T83" fmla="*/ 140 h 256"/>
                <a:gd name="T84" fmla="*/ 106 w 3840"/>
                <a:gd name="T85" fmla="*/ 126 h 256"/>
                <a:gd name="T86" fmla="*/ 228 w 3840"/>
                <a:gd name="T87" fmla="*/ 92 h 256"/>
                <a:gd name="T88" fmla="*/ 365 w 3840"/>
                <a:gd name="T89" fmla="*/ 25 h 256"/>
                <a:gd name="T90" fmla="*/ 528 w 3840"/>
                <a:gd name="T91" fmla="*/ 0 h 256"/>
                <a:gd name="T92" fmla="*/ 691 w 3840"/>
                <a:gd name="T93" fmla="*/ 25 h 256"/>
                <a:gd name="T94" fmla="*/ 827 w 3840"/>
                <a:gd name="T95" fmla="*/ 92 h 256"/>
                <a:gd name="T96" fmla="*/ 950 w 3840"/>
                <a:gd name="T97" fmla="*/ 126 h 256"/>
                <a:gd name="T98" fmla="*/ 1076 w 3840"/>
                <a:gd name="T99" fmla="*/ 120 h 256"/>
                <a:gd name="T100" fmla="*/ 1193 w 3840"/>
                <a:gd name="T101" fmla="*/ 71 h 256"/>
                <a:gd name="T102" fmla="*/ 1345 w 3840"/>
                <a:gd name="T103" fmla="*/ 11 h 256"/>
                <a:gd name="T104" fmla="*/ 1510 w 3840"/>
                <a:gd name="T105" fmla="*/ 1 h 256"/>
                <a:gd name="T106" fmla="*/ 1670 w 3840"/>
                <a:gd name="T107" fmla="*/ 45 h 256"/>
                <a:gd name="T108" fmla="*/ 1805 w 3840"/>
                <a:gd name="T109" fmla="*/ 111 h 256"/>
                <a:gd name="T110" fmla="*/ 1942 w 3840"/>
                <a:gd name="T111" fmla="*/ 127 h 256"/>
                <a:gd name="T112" fmla="*/ 2078 w 3840"/>
                <a:gd name="T113" fmla="*/ 93 h 256"/>
                <a:gd name="T114" fmla="*/ 2221 w 3840"/>
                <a:gd name="T115" fmla="*/ 26 h 256"/>
                <a:gd name="T116" fmla="*/ 2383 w 3840"/>
                <a:gd name="T1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0" h="256">
                  <a:moveTo>
                    <a:pt x="2383" y="0"/>
                  </a:moveTo>
                  <a:lnTo>
                    <a:pt x="2438" y="2"/>
                  </a:lnTo>
                  <a:lnTo>
                    <a:pt x="2493" y="11"/>
                  </a:lnTo>
                  <a:lnTo>
                    <a:pt x="2545" y="26"/>
                  </a:lnTo>
                  <a:lnTo>
                    <a:pt x="2597" y="45"/>
                  </a:lnTo>
                  <a:lnTo>
                    <a:pt x="2646" y="71"/>
                  </a:lnTo>
                  <a:lnTo>
                    <a:pt x="2689" y="93"/>
                  </a:lnTo>
                  <a:lnTo>
                    <a:pt x="2733" y="111"/>
                  </a:lnTo>
                  <a:lnTo>
                    <a:pt x="2779" y="121"/>
                  </a:lnTo>
                  <a:lnTo>
                    <a:pt x="2824" y="127"/>
                  </a:lnTo>
                  <a:lnTo>
                    <a:pt x="2871" y="127"/>
                  </a:lnTo>
                  <a:lnTo>
                    <a:pt x="2917" y="121"/>
                  </a:lnTo>
                  <a:lnTo>
                    <a:pt x="2963" y="111"/>
                  </a:lnTo>
                  <a:lnTo>
                    <a:pt x="3007" y="93"/>
                  </a:lnTo>
                  <a:lnTo>
                    <a:pt x="3049" y="71"/>
                  </a:lnTo>
                  <a:lnTo>
                    <a:pt x="3099" y="45"/>
                  </a:lnTo>
                  <a:lnTo>
                    <a:pt x="3150" y="26"/>
                  </a:lnTo>
                  <a:lnTo>
                    <a:pt x="3203" y="11"/>
                  </a:lnTo>
                  <a:lnTo>
                    <a:pt x="3257" y="2"/>
                  </a:lnTo>
                  <a:lnTo>
                    <a:pt x="3312" y="0"/>
                  </a:lnTo>
                  <a:lnTo>
                    <a:pt x="3366" y="2"/>
                  </a:lnTo>
                  <a:lnTo>
                    <a:pt x="3420" y="11"/>
                  </a:lnTo>
                  <a:lnTo>
                    <a:pt x="3473" y="26"/>
                  </a:lnTo>
                  <a:lnTo>
                    <a:pt x="3525" y="45"/>
                  </a:lnTo>
                  <a:lnTo>
                    <a:pt x="3575" y="71"/>
                  </a:lnTo>
                  <a:lnTo>
                    <a:pt x="3612" y="92"/>
                  </a:lnTo>
                  <a:lnTo>
                    <a:pt x="3651" y="108"/>
                  </a:lnTo>
                  <a:lnTo>
                    <a:pt x="3692" y="120"/>
                  </a:lnTo>
                  <a:lnTo>
                    <a:pt x="3733" y="126"/>
                  </a:lnTo>
                  <a:lnTo>
                    <a:pt x="3776" y="128"/>
                  </a:lnTo>
                  <a:lnTo>
                    <a:pt x="3796" y="130"/>
                  </a:lnTo>
                  <a:lnTo>
                    <a:pt x="3813" y="140"/>
                  </a:lnTo>
                  <a:lnTo>
                    <a:pt x="3827" y="154"/>
                  </a:lnTo>
                  <a:lnTo>
                    <a:pt x="3837" y="171"/>
                  </a:lnTo>
                  <a:lnTo>
                    <a:pt x="3840" y="192"/>
                  </a:lnTo>
                  <a:lnTo>
                    <a:pt x="3837" y="212"/>
                  </a:lnTo>
                  <a:lnTo>
                    <a:pt x="3827" y="229"/>
                  </a:lnTo>
                  <a:lnTo>
                    <a:pt x="3813" y="243"/>
                  </a:lnTo>
                  <a:lnTo>
                    <a:pt x="3796" y="253"/>
                  </a:lnTo>
                  <a:lnTo>
                    <a:pt x="3776" y="256"/>
                  </a:lnTo>
                  <a:lnTo>
                    <a:pt x="3720" y="254"/>
                  </a:lnTo>
                  <a:lnTo>
                    <a:pt x="3665" y="246"/>
                  </a:lnTo>
                  <a:lnTo>
                    <a:pt x="3613" y="230"/>
                  </a:lnTo>
                  <a:lnTo>
                    <a:pt x="3562" y="209"/>
                  </a:lnTo>
                  <a:lnTo>
                    <a:pt x="3513" y="184"/>
                  </a:lnTo>
                  <a:lnTo>
                    <a:pt x="3471" y="162"/>
                  </a:lnTo>
                  <a:lnTo>
                    <a:pt x="3427" y="144"/>
                  </a:lnTo>
                  <a:lnTo>
                    <a:pt x="3382" y="134"/>
                  </a:lnTo>
                  <a:lnTo>
                    <a:pt x="3335" y="128"/>
                  </a:lnTo>
                  <a:lnTo>
                    <a:pt x="3288" y="128"/>
                  </a:lnTo>
                  <a:lnTo>
                    <a:pt x="3242" y="134"/>
                  </a:lnTo>
                  <a:lnTo>
                    <a:pt x="3197" y="144"/>
                  </a:lnTo>
                  <a:lnTo>
                    <a:pt x="3152" y="162"/>
                  </a:lnTo>
                  <a:lnTo>
                    <a:pt x="3110" y="184"/>
                  </a:lnTo>
                  <a:lnTo>
                    <a:pt x="3060" y="209"/>
                  </a:lnTo>
                  <a:lnTo>
                    <a:pt x="3009" y="229"/>
                  </a:lnTo>
                  <a:lnTo>
                    <a:pt x="2956" y="244"/>
                  </a:lnTo>
                  <a:lnTo>
                    <a:pt x="2902" y="253"/>
                  </a:lnTo>
                  <a:lnTo>
                    <a:pt x="2847" y="256"/>
                  </a:lnTo>
                  <a:lnTo>
                    <a:pt x="2793" y="253"/>
                  </a:lnTo>
                  <a:lnTo>
                    <a:pt x="2739" y="244"/>
                  </a:lnTo>
                  <a:lnTo>
                    <a:pt x="2686" y="229"/>
                  </a:lnTo>
                  <a:lnTo>
                    <a:pt x="2634" y="209"/>
                  </a:lnTo>
                  <a:lnTo>
                    <a:pt x="2584" y="184"/>
                  </a:lnTo>
                  <a:lnTo>
                    <a:pt x="2543" y="162"/>
                  </a:lnTo>
                  <a:lnTo>
                    <a:pt x="2498" y="144"/>
                  </a:lnTo>
                  <a:lnTo>
                    <a:pt x="2453" y="134"/>
                  </a:lnTo>
                  <a:lnTo>
                    <a:pt x="2406" y="128"/>
                  </a:lnTo>
                  <a:lnTo>
                    <a:pt x="2360" y="128"/>
                  </a:lnTo>
                  <a:lnTo>
                    <a:pt x="2314" y="134"/>
                  </a:lnTo>
                  <a:lnTo>
                    <a:pt x="2269" y="144"/>
                  </a:lnTo>
                  <a:lnTo>
                    <a:pt x="2225" y="162"/>
                  </a:lnTo>
                  <a:lnTo>
                    <a:pt x="2182" y="184"/>
                  </a:lnTo>
                  <a:lnTo>
                    <a:pt x="2133" y="209"/>
                  </a:lnTo>
                  <a:lnTo>
                    <a:pt x="2081" y="229"/>
                  </a:lnTo>
                  <a:lnTo>
                    <a:pt x="2028" y="244"/>
                  </a:lnTo>
                  <a:lnTo>
                    <a:pt x="1974" y="253"/>
                  </a:lnTo>
                  <a:lnTo>
                    <a:pt x="1919" y="256"/>
                  </a:lnTo>
                  <a:lnTo>
                    <a:pt x="1865" y="253"/>
                  </a:lnTo>
                  <a:lnTo>
                    <a:pt x="1811" y="244"/>
                  </a:lnTo>
                  <a:lnTo>
                    <a:pt x="1758" y="229"/>
                  </a:lnTo>
                  <a:lnTo>
                    <a:pt x="1706" y="209"/>
                  </a:lnTo>
                  <a:lnTo>
                    <a:pt x="1657" y="184"/>
                  </a:lnTo>
                  <a:lnTo>
                    <a:pt x="1620" y="163"/>
                  </a:lnTo>
                  <a:lnTo>
                    <a:pt x="1580" y="147"/>
                  </a:lnTo>
                  <a:lnTo>
                    <a:pt x="1539" y="135"/>
                  </a:lnTo>
                  <a:lnTo>
                    <a:pt x="1498" y="129"/>
                  </a:lnTo>
                  <a:lnTo>
                    <a:pt x="1456" y="128"/>
                  </a:lnTo>
                  <a:lnTo>
                    <a:pt x="1413" y="129"/>
                  </a:lnTo>
                  <a:lnTo>
                    <a:pt x="1371" y="135"/>
                  </a:lnTo>
                  <a:lnTo>
                    <a:pt x="1330" y="147"/>
                  </a:lnTo>
                  <a:lnTo>
                    <a:pt x="1292" y="163"/>
                  </a:lnTo>
                  <a:lnTo>
                    <a:pt x="1254" y="184"/>
                  </a:lnTo>
                  <a:lnTo>
                    <a:pt x="1206" y="209"/>
                  </a:lnTo>
                  <a:lnTo>
                    <a:pt x="1154" y="230"/>
                  </a:lnTo>
                  <a:lnTo>
                    <a:pt x="1102" y="246"/>
                  </a:lnTo>
                  <a:lnTo>
                    <a:pt x="1047" y="254"/>
                  </a:lnTo>
                  <a:lnTo>
                    <a:pt x="991" y="256"/>
                  </a:lnTo>
                  <a:lnTo>
                    <a:pt x="937" y="254"/>
                  </a:lnTo>
                  <a:lnTo>
                    <a:pt x="882" y="246"/>
                  </a:lnTo>
                  <a:lnTo>
                    <a:pt x="829" y="230"/>
                  </a:lnTo>
                  <a:lnTo>
                    <a:pt x="777" y="209"/>
                  </a:lnTo>
                  <a:lnTo>
                    <a:pt x="728" y="184"/>
                  </a:lnTo>
                  <a:lnTo>
                    <a:pt x="691" y="163"/>
                  </a:lnTo>
                  <a:lnTo>
                    <a:pt x="653" y="147"/>
                  </a:lnTo>
                  <a:lnTo>
                    <a:pt x="612" y="135"/>
                  </a:lnTo>
                  <a:lnTo>
                    <a:pt x="570" y="129"/>
                  </a:lnTo>
                  <a:lnTo>
                    <a:pt x="528" y="128"/>
                  </a:lnTo>
                  <a:lnTo>
                    <a:pt x="485" y="129"/>
                  </a:lnTo>
                  <a:lnTo>
                    <a:pt x="443" y="135"/>
                  </a:lnTo>
                  <a:lnTo>
                    <a:pt x="403" y="147"/>
                  </a:lnTo>
                  <a:lnTo>
                    <a:pt x="364" y="163"/>
                  </a:lnTo>
                  <a:lnTo>
                    <a:pt x="327" y="184"/>
                  </a:lnTo>
                  <a:lnTo>
                    <a:pt x="278" y="209"/>
                  </a:lnTo>
                  <a:lnTo>
                    <a:pt x="227" y="230"/>
                  </a:lnTo>
                  <a:lnTo>
                    <a:pt x="173" y="246"/>
                  </a:lnTo>
                  <a:lnTo>
                    <a:pt x="120" y="254"/>
                  </a:lnTo>
                  <a:lnTo>
                    <a:pt x="64" y="256"/>
                  </a:lnTo>
                  <a:lnTo>
                    <a:pt x="44" y="253"/>
                  </a:lnTo>
                  <a:lnTo>
                    <a:pt x="27" y="243"/>
                  </a:lnTo>
                  <a:lnTo>
                    <a:pt x="13" y="229"/>
                  </a:lnTo>
                  <a:lnTo>
                    <a:pt x="3" y="212"/>
                  </a:lnTo>
                  <a:lnTo>
                    <a:pt x="0" y="192"/>
                  </a:lnTo>
                  <a:lnTo>
                    <a:pt x="3" y="171"/>
                  </a:lnTo>
                  <a:lnTo>
                    <a:pt x="13" y="154"/>
                  </a:lnTo>
                  <a:lnTo>
                    <a:pt x="27" y="140"/>
                  </a:lnTo>
                  <a:lnTo>
                    <a:pt x="44" y="130"/>
                  </a:lnTo>
                  <a:lnTo>
                    <a:pt x="64" y="128"/>
                  </a:lnTo>
                  <a:lnTo>
                    <a:pt x="106" y="126"/>
                  </a:lnTo>
                  <a:lnTo>
                    <a:pt x="148" y="120"/>
                  </a:lnTo>
                  <a:lnTo>
                    <a:pt x="189" y="108"/>
                  </a:lnTo>
                  <a:lnTo>
                    <a:pt x="228" y="92"/>
                  </a:lnTo>
                  <a:lnTo>
                    <a:pt x="265" y="71"/>
                  </a:lnTo>
                  <a:lnTo>
                    <a:pt x="314" y="45"/>
                  </a:lnTo>
                  <a:lnTo>
                    <a:pt x="365" y="25"/>
                  </a:lnTo>
                  <a:lnTo>
                    <a:pt x="418" y="11"/>
                  </a:lnTo>
                  <a:lnTo>
                    <a:pt x="472" y="1"/>
                  </a:lnTo>
                  <a:lnTo>
                    <a:pt x="528" y="0"/>
                  </a:lnTo>
                  <a:lnTo>
                    <a:pt x="583" y="1"/>
                  </a:lnTo>
                  <a:lnTo>
                    <a:pt x="638" y="11"/>
                  </a:lnTo>
                  <a:lnTo>
                    <a:pt x="691" y="25"/>
                  </a:lnTo>
                  <a:lnTo>
                    <a:pt x="742" y="45"/>
                  </a:lnTo>
                  <a:lnTo>
                    <a:pt x="790" y="71"/>
                  </a:lnTo>
                  <a:lnTo>
                    <a:pt x="827" y="92"/>
                  </a:lnTo>
                  <a:lnTo>
                    <a:pt x="867" y="108"/>
                  </a:lnTo>
                  <a:lnTo>
                    <a:pt x="908" y="120"/>
                  </a:lnTo>
                  <a:lnTo>
                    <a:pt x="950" y="126"/>
                  </a:lnTo>
                  <a:lnTo>
                    <a:pt x="991" y="128"/>
                  </a:lnTo>
                  <a:lnTo>
                    <a:pt x="1034" y="126"/>
                  </a:lnTo>
                  <a:lnTo>
                    <a:pt x="1076" y="120"/>
                  </a:lnTo>
                  <a:lnTo>
                    <a:pt x="1116" y="108"/>
                  </a:lnTo>
                  <a:lnTo>
                    <a:pt x="1155" y="92"/>
                  </a:lnTo>
                  <a:lnTo>
                    <a:pt x="1193" y="71"/>
                  </a:lnTo>
                  <a:lnTo>
                    <a:pt x="1242" y="45"/>
                  </a:lnTo>
                  <a:lnTo>
                    <a:pt x="1293" y="25"/>
                  </a:lnTo>
                  <a:lnTo>
                    <a:pt x="1345" y="11"/>
                  </a:lnTo>
                  <a:lnTo>
                    <a:pt x="1400" y="1"/>
                  </a:lnTo>
                  <a:lnTo>
                    <a:pt x="1456" y="0"/>
                  </a:lnTo>
                  <a:lnTo>
                    <a:pt x="1510" y="1"/>
                  </a:lnTo>
                  <a:lnTo>
                    <a:pt x="1565" y="9"/>
                  </a:lnTo>
                  <a:lnTo>
                    <a:pt x="1619" y="25"/>
                  </a:lnTo>
                  <a:lnTo>
                    <a:pt x="1670" y="45"/>
                  </a:lnTo>
                  <a:lnTo>
                    <a:pt x="1719" y="71"/>
                  </a:lnTo>
                  <a:lnTo>
                    <a:pt x="1761" y="93"/>
                  </a:lnTo>
                  <a:lnTo>
                    <a:pt x="1805" y="111"/>
                  </a:lnTo>
                  <a:lnTo>
                    <a:pt x="1850" y="121"/>
                  </a:lnTo>
                  <a:lnTo>
                    <a:pt x="1897" y="127"/>
                  </a:lnTo>
                  <a:lnTo>
                    <a:pt x="1942" y="127"/>
                  </a:lnTo>
                  <a:lnTo>
                    <a:pt x="1989" y="121"/>
                  </a:lnTo>
                  <a:lnTo>
                    <a:pt x="2034" y="111"/>
                  </a:lnTo>
                  <a:lnTo>
                    <a:pt x="2078" y="93"/>
                  </a:lnTo>
                  <a:lnTo>
                    <a:pt x="2120" y="71"/>
                  </a:lnTo>
                  <a:lnTo>
                    <a:pt x="2170" y="45"/>
                  </a:lnTo>
                  <a:lnTo>
                    <a:pt x="2221" y="26"/>
                  </a:lnTo>
                  <a:lnTo>
                    <a:pt x="2275" y="11"/>
                  </a:lnTo>
                  <a:lnTo>
                    <a:pt x="2328" y="2"/>
                  </a:lnTo>
                  <a:lnTo>
                    <a:pt x="2383"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93" name="Freeform 31"/>
            <p:cNvSpPr>
              <a:spLocks noEditPoints="1"/>
            </p:cNvSpPr>
            <p:nvPr/>
          </p:nvSpPr>
          <p:spPr bwMode="auto">
            <a:xfrm>
              <a:off x="3048000" y="1595438"/>
              <a:ext cx="6096000" cy="3249613"/>
            </a:xfrm>
            <a:custGeom>
              <a:avLst/>
              <a:gdLst>
                <a:gd name="T0" fmla="*/ 317 w 3840"/>
                <a:gd name="T1" fmla="*/ 1835 h 2047"/>
                <a:gd name="T2" fmla="*/ 364 w 3840"/>
                <a:gd name="T3" fmla="*/ 1816 h 2047"/>
                <a:gd name="T4" fmla="*/ 445 w 3840"/>
                <a:gd name="T5" fmla="*/ 1797 h 2047"/>
                <a:gd name="T6" fmla="*/ 528 w 3840"/>
                <a:gd name="T7" fmla="*/ 1791 h 2047"/>
                <a:gd name="T8" fmla="*/ 790 w 3840"/>
                <a:gd name="T9" fmla="*/ 1862 h 2047"/>
                <a:gd name="T10" fmla="*/ 991 w 3840"/>
                <a:gd name="T11" fmla="*/ 1919 h 2047"/>
                <a:gd name="T12" fmla="*/ 1193 w 3840"/>
                <a:gd name="T13" fmla="*/ 1862 h 2047"/>
                <a:gd name="T14" fmla="*/ 1456 w 3840"/>
                <a:gd name="T15" fmla="*/ 1791 h 2047"/>
                <a:gd name="T16" fmla="*/ 1718 w 3840"/>
                <a:gd name="T17" fmla="*/ 1862 h 2047"/>
                <a:gd name="T18" fmla="*/ 1942 w 3840"/>
                <a:gd name="T19" fmla="*/ 1918 h 2047"/>
                <a:gd name="T20" fmla="*/ 2170 w 3840"/>
                <a:gd name="T21" fmla="*/ 1837 h 2047"/>
                <a:gd name="T22" fmla="*/ 2438 w 3840"/>
                <a:gd name="T23" fmla="*/ 1794 h 2047"/>
                <a:gd name="T24" fmla="*/ 2688 w 3840"/>
                <a:gd name="T25" fmla="*/ 1884 h 2047"/>
                <a:gd name="T26" fmla="*/ 2916 w 3840"/>
                <a:gd name="T27" fmla="*/ 1912 h 2047"/>
                <a:gd name="T28" fmla="*/ 3149 w 3840"/>
                <a:gd name="T29" fmla="*/ 1816 h 2047"/>
                <a:gd name="T30" fmla="*/ 3672 w 3840"/>
                <a:gd name="T31" fmla="*/ 1088 h 2047"/>
                <a:gd name="T32" fmla="*/ 2752 w 3840"/>
                <a:gd name="T33" fmla="*/ 1279 h 2047"/>
                <a:gd name="T34" fmla="*/ 613 w 3840"/>
                <a:gd name="T35" fmla="*/ 1088 h 2047"/>
                <a:gd name="T36" fmla="*/ 2970 w 3840"/>
                <a:gd name="T37" fmla="*/ 972 h 2047"/>
                <a:gd name="T38" fmla="*/ 2688 w 3840"/>
                <a:gd name="T39" fmla="*/ 896 h 2047"/>
                <a:gd name="T40" fmla="*/ 1920 w 3840"/>
                <a:gd name="T41" fmla="*/ 896 h 2047"/>
                <a:gd name="T42" fmla="*/ 1152 w 3840"/>
                <a:gd name="T43" fmla="*/ 896 h 2047"/>
                <a:gd name="T44" fmla="*/ 2688 w 3840"/>
                <a:gd name="T45" fmla="*/ 512 h 2047"/>
                <a:gd name="T46" fmla="*/ 1920 w 3840"/>
                <a:gd name="T47" fmla="*/ 512 h 2047"/>
                <a:gd name="T48" fmla="*/ 1152 w 3840"/>
                <a:gd name="T49" fmla="*/ 512 h 2047"/>
                <a:gd name="T50" fmla="*/ 671 w 3840"/>
                <a:gd name="T51" fmla="*/ 968 h 2047"/>
                <a:gd name="T52" fmla="*/ 2688 w 3840"/>
                <a:gd name="T53" fmla="*/ 128 h 2047"/>
                <a:gd name="T54" fmla="*/ 1920 w 3840"/>
                <a:gd name="T55" fmla="*/ 128 h 2047"/>
                <a:gd name="T56" fmla="*/ 1152 w 3840"/>
                <a:gd name="T57" fmla="*/ 128 h 2047"/>
                <a:gd name="T58" fmla="*/ 1088 w 3840"/>
                <a:gd name="T59" fmla="*/ 0 h 2047"/>
                <a:gd name="T60" fmla="*/ 3453 w 3840"/>
                <a:gd name="T61" fmla="*/ 43 h 2047"/>
                <a:gd name="T62" fmla="*/ 3807 w 3840"/>
                <a:gd name="T63" fmla="*/ 968 h 2047"/>
                <a:gd name="T64" fmla="*/ 3839 w 3840"/>
                <a:gd name="T65" fmla="*/ 1036 h 2047"/>
                <a:gd name="T66" fmla="*/ 3575 w 3840"/>
                <a:gd name="T67" fmla="*/ 1862 h 2047"/>
                <a:gd name="T68" fmla="*/ 3776 w 3840"/>
                <a:gd name="T69" fmla="*/ 1919 h 2047"/>
                <a:gd name="T70" fmla="*/ 3840 w 3840"/>
                <a:gd name="T71" fmla="*/ 1983 h 2047"/>
                <a:gd name="T72" fmla="*/ 3776 w 3840"/>
                <a:gd name="T73" fmla="*/ 2047 h 2047"/>
                <a:gd name="T74" fmla="*/ 3513 w 3840"/>
                <a:gd name="T75" fmla="*/ 1975 h 2047"/>
                <a:gd name="T76" fmla="*/ 3333 w 3840"/>
                <a:gd name="T77" fmla="*/ 1919 h 2047"/>
                <a:gd name="T78" fmla="*/ 3148 w 3840"/>
                <a:gd name="T79" fmla="*/ 1954 h 2047"/>
                <a:gd name="T80" fmla="*/ 2902 w 3840"/>
                <a:gd name="T81" fmla="*/ 2044 h 2047"/>
                <a:gd name="T82" fmla="*/ 2636 w 3840"/>
                <a:gd name="T83" fmla="*/ 2001 h 2047"/>
                <a:gd name="T84" fmla="*/ 2426 w 3840"/>
                <a:gd name="T85" fmla="*/ 1920 h 2047"/>
                <a:gd name="T86" fmla="*/ 2219 w 3840"/>
                <a:gd name="T87" fmla="*/ 1954 h 2047"/>
                <a:gd name="T88" fmla="*/ 1975 w 3840"/>
                <a:gd name="T89" fmla="*/ 2044 h 2047"/>
                <a:gd name="T90" fmla="*/ 1707 w 3840"/>
                <a:gd name="T91" fmla="*/ 2001 h 2047"/>
                <a:gd name="T92" fmla="*/ 1498 w 3840"/>
                <a:gd name="T93" fmla="*/ 1920 h 2047"/>
                <a:gd name="T94" fmla="*/ 1292 w 3840"/>
                <a:gd name="T95" fmla="*/ 1954 h 2047"/>
                <a:gd name="T96" fmla="*/ 1047 w 3840"/>
                <a:gd name="T97" fmla="*/ 2045 h 2047"/>
                <a:gd name="T98" fmla="*/ 778 w 3840"/>
                <a:gd name="T99" fmla="*/ 2002 h 2047"/>
                <a:gd name="T100" fmla="*/ 570 w 3840"/>
                <a:gd name="T101" fmla="*/ 1920 h 2047"/>
                <a:gd name="T102" fmla="*/ 363 w 3840"/>
                <a:gd name="T103" fmla="*/ 1954 h 2047"/>
                <a:gd name="T104" fmla="*/ 120 w 3840"/>
                <a:gd name="T105" fmla="*/ 2045 h 2047"/>
                <a:gd name="T106" fmla="*/ 3 w 3840"/>
                <a:gd name="T107" fmla="*/ 2003 h 2047"/>
                <a:gd name="T108" fmla="*/ 44 w 3840"/>
                <a:gd name="T109" fmla="*/ 1922 h 2047"/>
                <a:gd name="T110" fmla="*/ 9 w 3840"/>
                <a:gd name="T111" fmla="*/ 1632 h 2047"/>
                <a:gd name="T112" fmla="*/ 13 w 3840"/>
                <a:gd name="T113" fmla="*/ 985 h 2047"/>
                <a:gd name="T114" fmla="*/ 257 w 3840"/>
                <a:gd name="T115" fmla="*/ 181 h 2047"/>
                <a:gd name="T116" fmla="*/ 320 w 3840"/>
                <a:gd name="T117" fmla="*/ 128 h 2047"/>
                <a:gd name="T118" fmla="*/ 893 w 3840"/>
                <a:gd name="T119" fmla="*/ 171 h 2047"/>
                <a:gd name="T120" fmla="*/ 1027 w 3840"/>
                <a:gd name="T121" fmla="*/ 43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40" h="2047">
                  <a:moveTo>
                    <a:pt x="128" y="1088"/>
                  </a:moveTo>
                  <a:lnTo>
                    <a:pt x="128" y="1581"/>
                  </a:lnTo>
                  <a:lnTo>
                    <a:pt x="289" y="1849"/>
                  </a:lnTo>
                  <a:lnTo>
                    <a:pt x="312" y="1838"/>
                  </a:lnTo>
                  <a:lnTo>
                    <a:pt x="317" y="1835"/>
                  </a:lnTo>
                  <a:lnTo>
                    <a:pt x="337" y="1826"/>
                  </a:lnTo>
                  <a:lnTo>
                    <a:pt x="342" y="1825"/>
                  </a:lnTo>
                  <a:lnTo>
                    <a:pt x="347" y="1823"/>
                  </a:lnTo>
                  <a:lnTo>
                    <a:pt x="355" y="1819"/>
                  </a:lnTo>
                  <a:lnTo>
                    <a:pt x="364" y="1816"/>
                  </a:lnTo>
                  <a:lnTo>
                    <a:pt x="376" y="1812"/>
                  </a:lnTo>
                  <a:lnTo>
                    <a:pt x="396" y="1806"/>
                  </a:lnTo>
                  <a:lnTo>
                    <a:pt x="408" y="1803"/>
                  </a:lnTo>
                  <a:lnTo>
                    <a:pt x="431" y="1799"/>
                  </a:lnTo>
                  <a:lnTo>
                    <a:pt x="445" y="1797"/>
                  </a:lnTo>
                  <a:lnTo>
                    <a:pt x="470" y="1794"/>
                  </a:lnTo>
                  <a:lnTo>
                    <a:pt x="477" y="1792"/>
                  </a:lnTo>
                  <a:lnTo>
                    <a:pt x="484" y="1792"/>
                  </a:lnTo>
                  <a:lnTo>
                    <a:pt x="505" y="1791"/>
                  </a:lnTo>
                  <a:lnTo>
                    <a:pt x="528" y="1791"/>
                  </a:lnTo>
                  <a:lnTo>
                    <a:pt x="583" y="1792"/>
                  </a:lnTo>
                  <a:lnTo>
                    <a:pt x="638" y="1801"/>
                  </a:lnTo>
                  <a:lnTo>
                    <a:pt x="690" y="1816"/>
                  </a:lnTo>
                  <a:lnTo>
                    <a:pt x="741" y="1835"/>
                  </a:lnTo>
                  <a:lnTo>
                    <a:pt x="790" y="1862"/>
                  </a:lnTo>
                  <a:lnTo>
                    <a:pt x="827" y="1883"/>
                  </a:lnTo>
                  <a:lnTo>
                    <a:pt x="866" y="1899"/>
                  </a:lnTo>
                  <a:lnTo>
                    <a:pt x="906" y="1911"/>
                  </a:lnTo>
                  <a:lnTo>
                    <a:pt x="948" y="1917"/>
                  </a:lnTo>
                  <a:lnTo>
                    <a:pt x="991" y="1919"/>
                  </a:lnTo>
                  <a:lnTo>
                    <a:pt x="1034" y="1917"/>
                  </a:lnTo>
                  <a:lnTo>
                    <a:pt x="1076" y="1911"/>
                  </a:lnTo>
                  <a:lnTo>
                    <a:pt x="1117" y="1899"/>
                  </a:lnTo>
                  <a:lnTo>
                    <a:pt x="1155" y="1883"/>
                  </a:lnTo>
                  <a:lnTo>
                    <a:pt x="1193" y="1862"/>
                  </a:lnTo>
                  <a:lnTo>
                    <a:pt x="1242" y="1837"/>
                  </a:lnTo>
                  <a:lnTo>
                    <a:pt x="1293" y="1816"/>
                  </a:lnTo>
                  <a:lnTo>
                    <a:pt x="1345" y="1801"/>
                  </a:lnTo>
                  <a:lnTo>
                    <a:pt x="1400" y="1792"/>
                  </a:lnTo>
                  <a:lnTo>
                    <a:pt x="1456" y="1791"/>
                  </a:lnTo>
                  <a:lnTo>
                    <a:pt x="1510" y="1792"/>
                  </a:lnTo>
                  <a:lnTo>
                    <a:pt x="1565" y="1801"/>
                  </a:lnTo>
                  <a:lnTo>
                    <a:pt x="1617" y="1816"/>
                  </a:lnTo>
                  <a:lnTo>
                    <a:pt x="1669" y="1835"/>
                  </a:lnTo>
                  <a:lnTo>
                    <a:pt x="1718" y="1862"/>
                  </a:lnTo>
                  <a:lnTo>
                    <a:pt x="1759" y="1884"/>
                  </a:lnTo>
                  <a:lnTo>
                    <a:pt x="1804" y="1901"/>
                  </a:lnTo>
                  <a:lnTo>
                    <a:pt x="1849" y="1912"/>
                  </a:lnTo>
                  <a:lnTo>
                    <a:pt x="1896" y="1918"/>
                  </a:lnTo>
                  <a:lnTo>
                    <a:pt x="1942" y="1918"/>
                  </a:lnTo>
                  <a:lnTo>
                    <a:pt x="1989" y="1912"/>
                  </a:lnTo>
                  <a:lnTo>
                    <a:pt x="2034" y="1902"/>
                  </a:lnTo>
                  <a:lnTo>
                    <a:pt x="2078" y="1884"/>
                  </a:lnTo>
                  <a:lnTo>
                    <a:pt x="2120" y="1862"/>
                  </a:lnTo>
                  <a:lnTo>
                    <a:pt x="2170" y="1837"/>
                  </a:lnTo>
                  <a:lnTo>
                    <a:pt x="2221" y="1817"/>
                  </a:lnTo>
                  <a:lnTo>
                    <a:pt x="2275" y="1802"/>
                  </a:lnTo>
                  <a:lnTo>
                    <a:pt x="2328" y="1794"/>
                  </a:lnTo>
                  <a:lnTo>
                    <a:pt x="2383" y="1791"/>
                  </a:lnTo>
                  <a:lnTo>
                    <a:pt x="2438" y="1794"/>
                  </a:lnTo>
                  <a:lnTo>
                    <a:pt x="2491" y="1802"/>
                  </a:lnTo>
                  <a:lnTo>
                    <a:pt x="2544" y="1817"/>
                  </a:lnTo>
                  <a:lnTo>
                    <a:pt x="2596" y="1837"/>
                  </a:lnTo>
                  <a:lnTo>
                    <a:pt x="2645" y="1862"/>
                  </a:lnTo>
                  <a:lnTo>
                    <a:pt x="2688" y="1884"/>
                  </a:lnTo>
                  <a:lnTo>
                    <a:pt x="2732" y="1901"/>
                  </a:lnTo>
                  <a:lnTo>
                    <a:pt x="2778" y="1912"/>
                  </a:lnTo>
                  <a:lnTo>
                    <a:pt x="2824" y="1918"/>
                  </a:lnTo>
                  <a:lnTo>
                    <a:pt x="2871" y="1918"/>
                  </a:lnTo>
                  <a:lnTo>
                    <a:pt x="2916" y="1912"/>
                  </a:lnTo>
                  <a:lnTo>
                    <a:pt x="2963" y="1902"/>
                  </a:lnTo>
                  <a:lnTo>
                    <a:pt x="3007" y="1884"/>
                  </a:lnTo>
                  <a:lnTo>
                    <a:pt x="3049" y="1862"/>
                  </a:lnTo>
                  <a:lnTo>
                    <a:pt x="3098" y="1837"/>
                  </a:lnTo>
                  <a:lnTo>
                    <a:pt x="3149" y="1816"/>
                  </a:lnTo>
                  <a:lnTo>
                    <a:pt x="3202" y="1802"/>
                  </a:lnTo>
                  <a:lnTo>
                    <a:pt x="3256" y="1792"/>
                  </a:lnTo>
                  <a:lnTo>
                    <a:pt x="3312" y="1791"/>
                  </a:lnTo>
                  <a:lnTo>
                    <a:pt x="3319" y="1791"/>
                  </a:lnTo>
                  <a:lnTo>
                    <a:pt x="3672" y="1088"/>
                  </a:lnTo>
                  <a:lnTo>
                    <a:pt x="3029" y="1088"/>
                  </a:lnTo>
                  <a:lnTo>
                    <a:pt x="2790" y="1267"/>
                  </a:lnTo>
                  <a:lnTo>
                    <a:pt x="2779" y="1274"/>
                  </a:lnTo>
                  <a:lnTo>
                    <a:pt x="2766" y="1277"/>
                  </a:lnTo>
                  <a:lnTo>
                    <a:pt x="2752" y="1279"/>
                  </a:lnTo>
                  <a:lnTo>
                    <a:pt x="832" y="1279"/>
                  </a:lnTo>
                  <a:lnTo>
                    <a:pt x="816" y="1277"/>
                  </a:lnTo>
                  <a:lnTo>
                    <a:pt x="801" y="1270"/>
                  </a:lnTo>
                  <a:lnTo>
                    <a:pt x="787" y="1260"/>
                  </a:lnTo>
                  <a:lnTo>
                    <a:pt x="613" y="1088"/>
                  </a:lnTo>
                  <a:lnTo>
                    <a:pt x="128" y="1088"/>
                  </a:lnTo>
                  <a:close/>
                  <a:moveTo>
                    <a:pt x="2688" y="896"/>
                  </a:moveTo>
                  <a:lnTo>
                    <a:pt x="2688" y="1152"/>
                  </a:lnTo>
                  <a:lnTo>
                    <a:pt x="2731" y="1152"/>
                  </a:lnTo>
                  <a:lnTo>
                    <a:pt x="2970" y="972"/>
                  </a:lnTo>
                  <a:lnTo>
                    <a:pt x="2988" y="962"/>
                  </a:lnTo>
                  <a:lnTo>
                    <a:pt x="3008" y="960"/>
                  </a:lnTo>
                  <a:lnTo>
                    <a:pt x="3328" y="960"/>
                  </a:lnTo>
                  <a:lnTo>
                    <a:pt x="3328" y="896"/>
                  </a:lnTo>
                  <a:lnTo>
                    <a:pt x="2688" y="896"/>
                  </a:lnTo>
                  <a:close/>
                  <a:moveTo>
                    <a:pt x="1920" y="896"/>
                  </a:moveTo>
                  <a:lnTo>
                    <a:pt x="1920" y="1152"/>
                  </a:lnTo>
                  <a:lnTo>
                    <a:pt x="2560" y="1152"/>
                  </a:lnTo>
                  <a:lnTo>
                    <a:pt x="2560" y="896"/>
                  </a:lnTo>
                  <a:lnTo>
                    <a:pt x="1920" y="896"/>
                  </a:lnTo>
                  <a:close/>
                  <a:moveTo>
                    <a:pt x="1152" y="896"/>
                  </a:moveTo>
                  <a:lnTo>
                    <a:pt x="1152" y="1152"/>
                  </a:lnTo>
                  <a:lnTo>
                    <a:pt x="1792" y="1152"/>
                  </a:lnTo>
                  <a:lnTo>
                    <a:pt x="1792" y="896"/>
                  </a:lnTo>
                  <a:lnTo>
                    <a:pt x="1152" y="896"/>
                  </a:lnTo>
                  <a:close/>
                  <a:moveTo>
                    <a:pt x="2688" y="512"/>
                  </a:moveTo>
                  <a:lnTo>
                    <a:pt x="2688" y="768"/>
                  </a:lnTo>
                  <a:lnTo>
                    <a:pt x="3328" y="768"/>
                  </a:lnTo>
                  <a:lnTo>
                    <a:pt x="3328" y="512"/>
                  </a:lnTo>
                  <a:lnTo>
                    <a:pt x="2688" y="512"/>
                  </a:lnTo>
                  <a:close/>
                  <a:moveTo>
                    <a:pt x="1920" y="512"/>
                  </a:moveTo>
                  <a:lnTo>
                    <a:pt x="1920" y="768"/>
                  </a:lnTo>
                  <a:lnTo>
                    <a:pt x="2560" y="768"/>
                  </a:lnTo>
                  <a:lnTo>
                    <a:pt x="2560" y="512"/>
                  </a:lnTo>
                  <a:lnTo>
                    <a:pt x="1920" y="512"/>
                  </a:lnTo>
                  <a:close/>
                  <a:moveTo>
                    <a:pt x="1152" y="512"/>
                  </a:moveTo>
                  <a:lnTo>
                    <a:pt x="1152" y="768"/>
                  </a:lnTo>
                  <a:lnTo>
                    <a:pt x="1792" y="768"/>
                  </a:lnTo>
                  <a:lnTo>
                    <a:pt x="1792" y="512"/>
                  </a:lnTo>
                  <a:lnTo>
                    <a:pt x="1152" y="512"/>
                  </a:lnTo>
                  <a:close/>
                  <a:moveTo>
                    <a:pt x="375" y="256"/>
                  </a:moveTo>
                  <a:lnTo>
                    <a:pt x="266" y="960"/>
                  </a:lnTo>
                  <a:lnTo>
                    <a:pt x="640" y="960"/>
                  </a:lnTo>
                  <a:lnTo>
                    <a:pt x="656" y="961"/>
                  </a:lnTo>
                  <a:lnTo>
                    <a:pt x="671" y="968"/>
                  </a:lnTo>
                  <a:lnTo>
                    <a:pt x="685" y="978"/>
                  </a:lnTo>
                  <a:lnTo>
                    <a:pt x="768" y="1061"/>
                  </a:lnTo>
                  <a:lnTo>
                    <a:pt x="768" y="256"/>
                  </a:lnTo>
                  <a:lnTo>
                    <a:pt x="375" y="256"/>
                  </a:lnTo>
                  <a:close/>
                  <a:moveTo>
                    <a:pt x="2688" y="128"/>
                  </a:moveTo>
                  <a:lnTo>
                    <a:pt x="2688" y="384"/>
                  </a:lnTo>
                  <a:lnTo>
                    <a:pt x="3328" y="384"/>
                  </a:lnTo>
                  <a:lnTo>
                    <a:pt x="3328" y="128"/>
                  </a:lnTo>
                  <a:lnTo>
                    <a:pt x="2688" y="128"/>
                  </a:lnTo>
                  <a:close/>
                  <a:moveTo>
                    <a:pt x="1920" y="128"/>
                  </a:moveTo>
                  <a:lnTo>
                    <a:pt x="1920" y="384"/>
                  </a:lnTo>
                  <a:lnTo>
                    <a:pt x="2560" y="384"/>
                  </a:lnTo>
                  <a:lnTo>
                    <a:pt x="2560" y="128"/>
                  </a:lnTo>
                  <a:lnTo>
                    <a:pt x="1920" y="128"/>
                  </a:lnTo>
                  <a:close/>
                  <a:moveTo>
                    <a:pt x="1152" y="128"/>
                  </a:moveTo>
                  <a:lnTo>
                    <a:pt x="1152" y="384"/>
                  </a:lnTo>
                  <a:lnTo>
                    <a:pt x="1792" y="384"/>
                  </a:lnTo>
                  <a:lnTo>
                    <a:pt x="1792" y="128"/>
                  </a:lnTo>
                  <a:lnTo>
                    <a:pt x="1152" y="128"/>
                  </a:lnTo>
                  <a:close/>
                  <a:moveTo>
                    <a:pt x="1088" y="0"/>
                  </a:moveTo>
                  <a:lnTo>
                    <a:pt x="3392" y="0"/>
                  </a:lnTo>
                  <a:lnTo>
                    <a:pt x="3412" y="2"/>
                  </a:lnTo>
                  <a:lnTo>
                    <a:pt x="3429" y="12"/>
                  </a:lnTo>
                  <a:lnTo>
                    <a:pt x="3443" y="26"/>
                  </a:lnTo>
                  <a:lnTo>
                    <a:pt x="3453" y="43"/>
                  </a:lnTo>
                  <a:lnTo>
                    <a:pt x="3456" y="64"/>
                  </a:lnTo>
                  <a:lnTo>
                    <a:pt x="3456" y="960"/>
                  </a:lnTo>
                  <a:lnTo>
                    <a:pt x="3776" y="960"/>
                  </a:lnTo>
                  <a:lnTo>
                    <a:pt x="3792" y="961"/>
                  </a:lnTo>
                  <a:lnTo>
                    <a:pt x="3807" y="968"/>
                  </a:lnTo>
                  <a:lnTo>
                    <a:pt x="3820" y="977"/>
                  </a:lnTo>
                  <a:lnTo>
                    <a:pt x="3831" y="990"/>
                  </a:lnTo>
                  <a:lnTo>
                    <a:pt x="3838" y="1005"/>
                  </a:lnTo>
                  <a:lnTo>
                    <a:pt x="3840" y="1020"/>
                  </a:lnTo>
                  <a:lnTo>
                    <a:pt x="3839" y="1036"/>
                  </a:lnTo>
                  <a:lnTo>
                    <a:pt x="3833" y="1051"/>
                  </a:lnTo>
                  <a:lnTo>
                    <a:pt x="3453" y="1809"/>
                  </a:lnTo>
                  <a:lnTo>
                    <a:pt x="3494" y="1824"/>
                  </a:lnTo>
                  <a:lnTo>
                    <a:pt x="3535" y="1841"/>
                  </a:lnTo>
                  <a:lnTo>
                    <a:pt x="3575" y="1862"/>
                  </a:lnTo>
                  <a:lnTo>
                    <a:pt x="3612" y="1883"/>
                  </a:lnTo>
                  <a:lnTo>
                    <a:pt x="3650" y="1899"/>
                  </a:lnTo>
                  <a:lnTo>
                    <a:pt x="3691" y="1911"/>
                  </a:lnTo>
                  <a:lnTo>
                    <a:pt x="3733" y="1917"/>
                  </a:lnTo>
                  <a:lnTo>
                    <a:pt x="3776" y="1919"/>
                  </a:lnTo>
                  <a:lnTo>
                    <a:pt x="3796" y="1922"/>
                  </a:lnTo>
                  <a:lnTo>
                    <a:pt x="3813" y="1931"/>
                  </a:lnTo>
                  <a:lnTo>
                    <a:pt x="3827" y="1945"/>
                  </a:lnTo>
                  <a:lnTo>
                    <a:pt x="3837" y="1962"/>
                  </a:lnTo>
                  <a:lnTo>
                    <a:pt x="3840" y="1983"/>
                  </a:lnTo>
                  <a:lnTo>
                    <a:pt x="3837" y="2003"/>
                  </a:lnTo>
                  <a:lnTo>
                    <a:pt x="3827" y="2020"/>
                  </a:lnTo>
                  <a:lnTo>
                    <a:pt x="3813" y="2034"/>
                  </a:lnTo>
                  <a:lnTo>
                    <a:pt x="3796" y="2044"/>
                  </a:lnTo>
                  <a:lnTo>
                    <a:pt x="3776" y="2047"/>
                  </a:lnTo>
                  <a:lnTo>
                    <a:pt x="3720" y="2045"/>
                  </a:lnTo>
                  <a:lnTo>
                    <a:pt x="3665" y="2037"/>
                  </a:lnTo>
                  <a:lnTo>
                    <a:pt x="3613" y="2022"/>
                  </a:lnTo>
                  <a:lnTo>
                    <a:pt x="3562" y="2002"/>
                  </a:lnTo>
                  <a:lnTo>
                    <a:pt x="3513" y="1975"/>
                  </a:lnTo>
                  <a:lnTo>
                    <a:pt x="3475" y="1954"/>
                  </a:lnTo>
                  <a:lnTo>
                    <a:pt x="3435" y="1938"/>
                  </a:lnTo>
                  <a:lnTo>
                    <a:pt x="3394" y="1926"/>
                  </a:lnTo>
                  <a:lnTo>
                    <a:pt x="3351" y="1920"/>
                  </a:lnTo>
                  <a:lnTo>
                    <a:pt x="3333" y="1919"/>
                  </a:lnTo>
                  <a:lnTo>
                    <a:pt x="3312" y="1919"/>
                  </a:lnTo>
                  <a:lnTo>
                    <a:pt x="3270" y="1920"/>
                  </a:lnTo>
                  <a:lnTo>
                    <a:pt x="3228" y="1926"/>
                  </a:lnTo>
                  <a:lnTo>
                    <a:pt x="3187" y="1938"/>
                  </a:lnTo>
                  <a:lnTo>
                    <a:pt x="3148" y="1954"/>
                  </a:lnTo>
                  <a:lnTo>
                    <a:pt x="3110" y="1975"/>
                  </a:lnTo>
                  <a:lnTo>
                    <a:pt x="3062" y="2001"/>
                  </a:lnTo>
                  <a:lnTo>
                    <a:pt x="3009" y="2020"/>
                  </a:lnTo>
                  <a:lnTo>
                    <a:pt x="2957" y="2035"/>
                  </a:lnTo>
                  <a:lnTo>
                    <a:pt x="2902" y="2044"/>
                  </a:lnTo>
                  <a:lnTo>
                    <a:pt x="2849" y="2047"/>
                  </a:lnTo>
                  <a:lnTo>
                    <a:pt x="2794" y="2044"/>
                  </a:lnTo>
                  <a:lnTo>
                    <a:pt x="2740" y="2035"/>
                  </a:lnTo>
                  <a:lnTo>
                    <a:pt x="2687" y="2022"/>
                  </a:lnTo>
                  <a:lnTo>
                    <a:pt x="2636" y="2001"/>
                  </a:lnTo>
                  <a:lnTo>
                    <a:pt x="2586" y="1975"/>
                  </a:lnTo>
                  <a:lnTo>
                    <a:pt x="2548" y="1954"/>
                  </a:lnTo>
                  <a:lnTo>
                    <a:pt x="2509" y="1938"/>
                  </a:lnTo>
                  <a:lnTo>
                    <a:pt x="2468" y="1926"/>
                  </a:lnTo>
                  <a:lnTo>
                    <a:pt x="2426" y="1920"/>
                  </a:lnTo>
                  <a:lnTo>
                    <a:pt x="2383" y="1919"/>
                  </a:lnTo>
                  <a:lnTo>
                    <a:pt x="2341" y="1920"/>
                  </a:lnTo>
                  <a:lnTo>
                    <a:pt x="2299" y="1926"/>
                  </a:lnTo>
                  <a:lnTo>
                    <a:pt x="2259" y="1938"/>
                  </a:lnTo>
                  <a:lnTo>
                    <a:pt x="2219" y="1954"/>
                  </a:lnTo>
                  <a:lnTo>
                    <a:pt x="2183" y="1975"/>
                  </a:lnTo>
                  <a:lnTo>
                    <a:pt x="2133" y="2001"/>
                  </a:lnTo>
                  <a:lnTo>
                    <a:pt x="2082" y="2020"/>
                  </a:lnTo>
                  <a:lnTo>
                    <a:pt x="2028" y="2035"/>
                  </a:lnTo>
                  <a:lnTo>
                    <a:pt x="1975" y="2044"/>
                  </a:lnTo>
                  <a:lnTo>
                    <a:pt x="1920" y="2047"/>
                  </a:lnTo>
                  <a:lnTo>
                    <a:pt x="1866" y="2044"/>
                  </a:lnTo>
                  <a:lnTo>
                    <a:pt x="1812" y="2035"/>
                  </a:lnTo>
                  <a:lnTo>
                    <a:pt x="1759" y="2022"/>
                  </a:lnTo>
                  <a:lnTo>
                    <a:pt x="1707" y="2001"/>
                  </a:lnTo>
                  <a:lnTo>
                    <a:pt x="1658" y="1975"/>
                  </a:lnTo>
                  <a:lnTo>
                    <a:pt x="1621" y="1954"/>
                  </a:lnTo>
                  <a:lnTo>
                    <a:pt x="1581" y="1938"/>
                  </a:lnTo>
                  <a:lnTo>
                    <a:pt x="1541" y="1926"/>
                  </a:lnTo>
                  <a:lnTo>
                    <a:pt x="1498" y="1920"/>
                  </a:lnTo>
                  <a:lnTo>
                    <a:pt x="1456" y="1919"/>
                  </a:lnTo>
                  <a:lnTo>
                    <a:pt x="1413" y="1920"/>
                  </a:lnTo>
                  <a:lnTo>
                    <a:pt x="1371" y="1926"/>
                  </a:lnTo>
                  <a:lnTo>
                    <a:pt x="1331" y="1938"/>
                  </a:lnTo>
                  <a:lnTo>
                    <a:pt x="1292" y="1954"/>
                  </a:lnTo>
                  <a:lnTo>
                    <a:pt x="1254" y="1975"/>
                  </a:lnTo>
                  <a:lnTo>
                    <a:pt x="1206" y="2001"/>
                  </a:lnTo>
                  <a:lnTo>
                    <a:pt x="1154" y="2022"/>
                  </a:lnTo>
                  <a:lnTo>
                    <a:pt x="1102" y="2037"/>
                  </a:lnTo>
                  <a:lnTo>
                    <a:pt x="1047" y="2045"/>
                  </a:lnTo>
                  <a:lnTo>
                    <a:pt x="991" y="2047"/>
                  </a:lnTo>
                  <a:lnTo>
                    <a:pt x="937" y="2045"/>
                  </a:lnTo>
                  <a:lnTo>
                    <a:pt x="882" y="2037"/>
                  </a:lnTo>
                  <a:lnTo>
                    <a:pt x="830" y="2022"/>
                  </a:lnTo>
                  <a:lnTo>
                    <a:pt x="778" y="2002"/>
                  </a:lnTo>
                  <a:lnTo>
                    <a:pt x="730" y="1975"/>
                  </a:lnTo>
                  <a:lnTo>
                    <a:pt x="692" y="1954"/>
                  </a:lnTo>
                  <a:lnTo>
                    <a:pt x="654" y="1938"/>
                  </a:lnTo>
                  <a:lnTo>
                    <a:pt x="612" y="1927"/>
                  </a:lnTo>
                  <a:lnTo>
                    <a:pt x="570" y="1920"/>
                  </a:lnTo>
                  <a:lnTo>
                    <a:pt x="528" y="1919"/>
                  </a:lnTo>
                  <a:lnTo>
                    <a:pt x="485" y="1920"/>
                  </a:lnTo>
                  <a:lnTo>
                    <a:pt x="443" y="1926"/>
                  </a:lnTo>
                  <a:lnTo>
                    <a:pt x="403" y="1938"/>
                  </a:lnTo>
                  <a:lnTo>
                    <a:pt x="363" y="1954"/>
                  </a:lnTo>
                  <a:lnTo>
                    <a:pt x="327" y="1975"/>
                  </a:lnTo>
                  <a:lnTo>
                    <a:pt x="278" y="2002"/>
                  </a:lnTo>
                  <a:lnTo>
                    <a:pt x="227" y="2022"/>
                  </a:lnTo>
                  <a:lnTo>
                    <a:pt x="173" y="2037"/>
                  </a:lnTo>
                  <a:lnTo>
                    <a:pt x="120" y="2045"/>
                  </a:lnTo>
                  <a:lnTo>
                    <a:pt x="64" y="2047"/>
                  </a:lnTo>
                  <a:lnTo>
                    <a:pt x="44" y="2044"/>
                  </a:lnTo>
                  <a:lnTo>
                    <a:pt x="27" y="2034"/>
                  </a:lnTo>
                  <a:lnTo>
                    <a:pt x="13" y="2020"/>
                  </a:lnTo>
                  <a:lnTo>
                    <a:pt x="3" y="2003"/>
                  </a:lnTo>
                  <a:lnTo>
                    <a:pt x="0" y="1983"/>
                  </a:lnTo>
                  <a:lnTo>
                    <a:pt x="3" y="1962"/>
                  </a:lnTo>
                  <a:lnTo>
                    <a:pt x="13" y="1945"/>
                  </a:lnTo>
                  <a:lnTo>
                    <a:pt x="27" y="1931"/>
                  </a:lnTo>
                  <a:lnTo>
                    <a:pt x="44" y="1922"/>
                  </a:lnTo>
                  <a:lnTo>
                    <a:pt x="64" y="1919"/>
                  </a:lnTo>
                  <a:lnTo>
                    <a:pt x="101" y="1918"/>
                  </a:lnTo>
                  <a:lnTo>
                    <a:pt x="137" y="1912"/>
                  </a:lnTo>
                  <a:lnTo>
                    <a:pt x="173" y="1904"/>
                  </a:lnTo>
                  <a:lnTo>
                    <a:pt x="9" y="1632"/>
                  </a:lnTo>
                  <a:lnTo>
                    <a:pt x="2" y="1616"/>
                  </a:lnTo>
                  <a:lnTo>
                    <a:pt x="0" y="1599"/>
                  </a:lnTo>
                  <a:lnTo>
                    <a:pt x="0" y="1024"/>
                  </a:lnTo>
                  <a:lnTo>
                    <a:pt x="3" y="1003"/>
                  </a:lnTo>
                  <a:lnTo>
                    <a:pt x="13" y="985"/>
                  </a:lnTo>
                  <a:lnTo>
                    <a:pt x="27" y="971"/>
                  </a:lnTo>
                  <a:lnTo>
                    <a:pt x="44" y="962"/>
                  </a:lnTo>
                  <a:lnTo>
                    <a:pt x="64" y="960"/>
                  </a:lnTo>
                  <a:lnTo>
                    <a:pt x="137" y="960"/>
                  </a:lnTo>
                  <a:lnTo>
                    <a:pt x="257" y="181"/>
                  </a:lnTo>
                  <a:lnTo>
                    <a:pt x="262" y="164"/>
                  </a:lnTo>
                  <a:lnTo>
                    <a:pt x="272" y="149"/>
                  </a:lnTo>
                  <a:lnTo>
                    <a:pt x="285" y="137"/>
                  </a:lnTo>
                  <a:lnTo>
                    <a:pt x="301" y="130"/>
                  </a:lnTo>
                  <a:lnTo>
                    <a:pt x="320" y="128"/>
                  </a:lnTo>
                  <a:lnTo>
                    <a:pt x="832" y="128"/>
                  </a:lnTo>
                  <a:lnTo>
                    <a:pt x="852" y="130"/>
                  </a:lnTo>
                  <a:lnTo>
                    <a:pt x="869" y="140"/>
                  </a:lnTo>
                  <a:lnTo>
                    <a:pt x="883" y="154"/>
                  </a:lnTo>
                  <a:lnTo>
                    <a:pt x="893" y="171"/>
                  </a:lnTo>
                  <a:lnTo>
                    <a:pt x="896" y="192"/>
                  </a:lnTo>
                  <a:lnTo>
                    <a:pt x="896" y="1152"/>
                  </a:lnTo>
                  <a:lnTo>
                    <a:pt x="1024" y="1152"/>
                  </a:lnTo>
                  <a:lnTo>
                    <a:pt x="1024" y="64"/>
                  </a:lnTo>
                  <a:lnTo>
                    <a:pt x="1027" y="43"/>
                  </a:lnTo>
                  <a:lnTo>
                    <a:pt x="1037" y="26"/>
                  </a:lnTo>
                  <a:lnTo>
                    <a:pt x="1051" y="12"/>
                  </a:lnTo>
                  <a:lnTo>
                    <a:pt x="1068" y="2"/>
                  </a:lnTo>
                  <a:lnTo>
                    <a:pt x="1088"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94" name="Freeform 32"/>
            <p:cNvSpPr>
              <a:spLocks/>
            </p:cNvSpPr>
            <p:nvPr/>
          </p:nvSpPr>
          <p:spPr bwMode="auto">
            <a:xfrm>
              <a:off x="3759200" y="2103438"/>
              <a:ext cx="304800" cy="203200"/>
            </a:xfrm>
            <a:custGeom>
              <a:avLst/>
              <a:gdLst>
                <a:gd name="T0" fmla="*/ 64 w 192"/>
                <a:gd name="T1" fmla="*/ 0 h 128"/>
                <a:gd name="T2" fmla="*/ 128 w 192"/>
                <a:gd name="T3" fmla="*/ 0 h 128"/>
                <a:gd name="T4" fmla="*/ 148 w 192"/>
                <a:gd name="T5" fmla="*/ 2 h 128"/>
                <a:gd name="T6" fmla="*/ 165 w 192"/>
                <a:gd name="T7" fmla="*/ 11 h 128"/>
                <a:gd name="T8" fmla="*/ 179 w 192"/>
                <a:gd name="T9" fmla="*/ 25 h 128"/>
                <a:gd name="T10" fmla="*/ 189 w 192"/>
                <a:gd name="T11" fmla="*/ 43 h 128"/>
                <a:gd name="T12" fmla="*/ 192 w 192"/>
                <a:gd name="T13" fmla="*/ 64 h 128"/>
                <a:gd name="T14" fmla="*/ 189 w 192"/>
                <a:gd name="T15" fmla="*/ 84 h 128"/>
                <a:gd name="T16" fmla="*/ 179 w 192"/>
                <a:gd name="T17" fmla="*/ 101 h 128"/>
                <a:gd name="T18" fmla="*/ 165 w 192"/>
                <a:gd name="T19" fmla="*/ 115 h 128"/>
                <a:gd name="T20" fmla="*/ 148 w 192"/>
                <a:gd name="T21" fmla="*/ 124 h 128"/>
                <a:gd name="T22" fmla="*/ 128 w 192"/>
                <a:gd name="T23" fmla="*/ 128 h 128"/>
                <a:gd name="T24" fmla="*/ 64 w 192"/>
                <a:gd name="T25" fmla="*/ 128 h 128"/>
                <a:gd name="T26" fmla="*/ 44 w 192"/>
                <a:gd name="T27" fmla="*/ 124 h 128"/>
                <a:gd name="T28" fmla="*/ 27 w 192"/>
                <a:gd name="T29" fmla="*/ 115 h 128"/>
                <a:gd name="T30" fmla="*/ 13 w 192"/>
                <a:gd name="T31" fmla="*/ 101 h 128"/>
                <a:gd name="T32" fmla="*/ 3 w 192"/>
                <a:gd name="T33" fmla="*/ 84 h 128"/>
                <a:gd name="T34" fmla="*/ 0 w 192"/>
                <a:gd name="T35" fmla="*/ 64 h 128"/>
                <a:gd name="T36" fmla="*/ 3 w 192"/>
                <a:gd name="T37" fmla="*/ 43 h 128"/>
                <a:gd name="T38" fmla="*/ 13 w 192"/>
                <a:gd name="T39" fmla="*/ 25 h 128"/>
                <a:gd name="T40" fmla="*/ 27 w 192"/>
                <a:gd name="T41" fmla="*/ 11 h 128"/>
                <a:gd name="T42" fmla="*/ 44 w 192"/>
                <a:gd name="T43" fmla="*/ 2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2"/>
                  </a:lnTo>
                  <a:lnTo>
                    <a:pt x="165" y="11"/>
                  </a:lnTo>
                  <a:lnTo>
                    <a:pt x="179" y="25"/>
                  </a:lnTo>
                  <a:lnTo>
                    <a:pt x="189" y="43"/>
                  </a:lnTo>
                  <a:lnTo>
                    <a:pt x="192" y="64"/>
                  </a:lnTo>
                  <a:lnTo>
                    <a:pt x="189" y="84"/>
                  </a:lnTo>
                  <a:lnTo>
                    <a:pt x="179" y="101"/>
                  </a:lnTo>
                  <a:lnTo>
                    <a:pt x="165" y="115"/>
                  </a:lnTo>
                  <a:lnTo>
                    <a:pt x="148" y="124"/>
                  </a:lnTo>
                  <a:lnTo>
                    <a:pt x="128" y="128"/>
                  </a:lnTo>
                  <a:lnTo>
                    <a:pt x="64" y="128"/>
                  </a:lnTo>
                  <a:lnTo>
                    <a:pt x="44" y="124"/>
                  </a:lnTo>
                  <a:lnTo>
                    <a:pt x="27" y="115"/>
                  </a:lnTo>
                  <a:lnTo>
                    <a:pt x="13" y="101"/>
                  </a:lnTo>
                  <a:lnTo>
                    <a:pt x="3" y="84"/>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95" name="Freeform 33"/>
            <p:cNvSpPr>
              <a:spLocks/>
            </p:cNvSpPr>
            <p:nvPr/>
          </p:nvSpPr>
          <p:spPr bwMode="auto">
            <a:xfrm>
              <a:off x="3860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96" name="Freeform 34"/>
            <p:cNvSpPr>
              <a:spLocks/>
            </p:cNvSpPr>
            <p:nvPr/>
          </p:nvSpPr>
          <p:spPr bwMode="auto">
            <a:xfrm>
              <a:off x="4368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97" name="Freeform 35"/>
            <p:cNvSpPr>
              <a:spLocks/>
            </p:cNvSpPr>
            <p:nvPr/>
          </p:nvSpPr>
          <p:spPr bwMode="auto">
            <a:xfrm>
              <a:off x="4876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98" name="Freeform 36"/>
            <p:cNvSpPr>
              <a:spLocks/>
            </p:cNvSpPr>
            <p:nvPr/>
          </p:nvSpPr>
          <p:spPr bwMode="auto">
            <a:xfrm>
              <a:off x="5384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399" name="Freeform 37"/>
            <p:cNvSpPr>
              <a:spLocks/>
            </p:cNvSpPr>
            <p:nvPr/>
          </p:nvSpPr>
          <p:spPr bwMode="auto">
            <a:xfrm>
              <a:off x="5892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00" name="Freeform 38"/>
            <p:cNvSpPr>
              <a:spLocks/>
            </p:cNvSpPr>
            <p:nvPr/>
          </p:nvSpPr>
          <p:spPr bwMode="auto">
            <a:xfrm>
              <a:off x="6400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6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6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6" y="116"/>
                  </a:lnTo>
                  <a:lnTo>
                    <a:pt x="13" y="102"/>
                  </a:lnTo>
                  <a:lnTo>
                    <a:pt x="3" y="84"/>
                  </a:lnTo>
                  <a:lnTo>
                    <a:pt x="0" y="64"/>
                  </a:lnTo>
                  <a:lnTo>
                    <a:pt x="3" y="43"/>
                  </a:lnTo>
                  <a:lnTo>
                    <a:pt x="13" y="26"/>
                  </a:lnTo>
                  <a:lnTo>
                    <a:pt x="26"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40" name="Freeform 39"/>
            <p:cNvSpPr>
              <a:spLocks/>
            </p:cNvSpPr>
            <p:nvPr/>
          </p:nvSpPr>
          <p:spPr bwMode="auto">
            <a:xfrm>
              <a:off x="6908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6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6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6" y="116"/>
                  </a:lnTo>
                  <a:lnTo>
                    <a:pt x="13" y="102"/>
                  </a:lnTo>
                  <a:lnTo>
                    <a:pt x="3" y="84"/>
                  </a:lnTo>
                  <a:lnTo>
                    <a:pt x="0" y="64"/>
                  </a:lnTo>
                  <a:lnTo>
                    <a:pt x="3" y="43"/>
                  </a:lnTo>
                  <a:lnTo>
                    <a:pt x="13" y="26"/>
                  </a:lnTo>
                  <a:lnTo>
                    <a:pt x="26"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41" name="Freeform 40"/>
            <p:cNvSpPr>
              <a:spLocks/>
            </p:cNvSpPr>
            <p:nvPr/>
          </p:nvSpPr>
          <p:spPr bwMode="auto">
            <a:xfrm>
              <a:off x="7416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6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6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6" y="116"/>
                  </a:lnTo>
                  <a:lnTo>
                    <a:pt x="13" y="102"/>
                  </a:lnTo>
                  <a:lnTo>
                    <a:pt x="3" y="84"/>
                  </a:lnTo>
                  <a:lnTo>
                    <a:pt x="0" y="64"/>
                  </a:lnTo>
                  <a:lnTo>
                    <a:pt x="3" y="43"/>
                  </a:lnTo>
                  <a:lnTo>
                    <a:pt x="13" y="26"/>
                  </a:lnTo>
                  <a:lnTo>
                    <a:pt x="26"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42" name="Freeform 41"/>
            <p:cNvSpPr>
              <a:spLocks/>
            </p:cNvSpPr>
            <p:nvPr/>
          </p:nvSpPr>
          <p:spPr bwMode="auto">
            <a:xfrm>
              <a:off x="7924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6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6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6" y="116"/>
                  </a:lnTo>
                  <a:lnTo>
                    <a:pt x="13" y="102"/>
                  </a:lnTo>
                  <a:lnTo>
                    <a:pt x="3" y="84"/>
                  </a:lnTo>
                  <a:lnTo>
                    <a:pt x="0" y="64"/>
                  </a:lnTo>
                  <a:lnTo>
                    <a:pt x="3" y="43"/>
                  </a:lnTo>
                  <a:lnTo>
                    <a:pt x="13" y="26"/>
                  </a:lnTo>
                  <a:lnTo>
                    <a:pt x="26"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sp>
        <p:nvSpPr>
          <p:cNvPr id="467" name="Oval 466"/>
          <p:cNvSpPr/>
          <p:nvPr/>
        </p:nvSpPr>
        <p:spPr bwMode="gray">
          <a:xfrm>
            <a:off x="2340889" y="5658524"/>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468" name="btfpBulletedList42496142"/>
          <p:cNvSpPr/>
          <p:nvPr/>
        </p:nvSpPr>
        <p:spPr>
          <a:xfrm>
            <a:off x="2492043" y="5748447"/>
            <a:ext cx="1016590" cy="215444"/>
          </a:xfrm>
          <a:prstGeom prst="rect">
            <a:avLst/>
          </a:prstGeom>
        </p:spPr>
        <p:txBody>
          <a:bodyPr wrap="square" lIns="0" tIns="0" rIns="0" bIns="0">
            <a:spAutoFit/>
          </a:bodyPr>
          <a:lstStyle/>
          <a:p>
            <a:pPr marL="0" indent="0">
              <a:buNone/>
            </a:pPr>
            <a:r>
              <a:rPr lang="en-GB" sz="700">
                <a:solidFill>
                  <a:srgbClr val="46647B"/>
                </a:solidFill>
              </a:rPr>
              <a:t>Waste generated</a:t>
            </a:r>
            <a:br>
              <a:rPr lang="en-GB" sz="700">
                <a:solidFill>
                  <a:srgbClr val="46647B"/>
                </a:solidFill>
              </a:rPr>
            </a:br>
            <a:r>
              <a:rPr lang="en-GB" sz="700">
                <a:solidFill>
                  <a:srgbClr val="46647B"/>
                </a:solidFill>
              </a:rPr>
              <a:t>in operations </a:t>
            </a:r>
          </a:p>
        </p:txBody>
      </p:sp>
      <p:grpSp>
        <p:nvGrpSpPr>
          <p:cNvPr id="469" name="Group 468"/>
          <p:cNvGrpSpPr/>
          <p:nvPr/>
        </p:nvGrpSpPr>
        <p:grpSpPr>
          <a:xfrm flipH="1">
            <a:off x="2264710" y="5743664"/>
            <a:ext cx="217803" cy="233837"/>
            <a:chOff x="3062288" y="176213"/>
            <a:chExt cx="6059488" cy="6505576"/>
          </a:xfrm>
        </p:grpSpPr>
        <p:sp>
          <p:nvSpPr>
            <p:cNvPr id="474" name="Freeform 46"/>
            <p:cNvSpPr>
              <a:spLocks noEditPoints="1"/>
            </p:cNvSpPr>
            <p:nvPr/>
          </p:nvSpPr>
          <p:spPr bwMode="auto">
            <a:xfrm>
              <a:off x="3062288" y="1152526"/>
              <a:ext cx="6059488" cy="5529263"/>
            </a:xfrm>
            <a:custGeom>
              <a:avLst/>
              <a:gdLst>
                <a:gd name="T0" fmla="*/ 1747 w 3817"/>
                <a:gd name="T1" fmla="*/ 792 h 3483"/>
                <a:gd name="T2" fmla="*/ 2069 w 3817"/>
                <a:gd name="T3" fmla="*/ 792 h 3483"/>
                <a:gd name="T4" fmla="*/ 2069 w 3817"/>
                <a:gd name="T5" fmla="*/ 2691 h 3483"/>
                <a:gd name="T6" fmla="*/ 1747 w 3817"/>
                <a:gd name="T7" fmla="*/ 2691 h 3483"/>
                <a:gd name="T8" fmla="*/ 1747 w 3817"/>
                <a:gd name="T9" fmla="*/ 792 h 3483"/>
                <a:gd name="T10" fmla="*/ 2368 w 3817"/>
                <a:gd name="T11" fmla="*/ 786 h 3483"/>
                <a:gd name="T12" fmla="*/ 2688 w 3817"/>
                <a:gd name="T13" fmla="*/ 798 h 3483"/>
                <a:gd name="T14" fmla="*/ 2618 w 3817"/>
                <a:gd name="T15" fmla="*/ 2697 h 3483"/>
                <a:gd name="T16" fmla="*/ 2298 w 3817"/>
                <a:gd name="T17" fmla="*/ 2686 h 3483"/>
                <a:gd name="T18" fmla="*/ 2368 w 3817"/>
                <a:gd name="T19" fmla="*/ 786 h 3483"/>
                <a:gd name="T20" fmla="*/ 1448 w 3817"/>
                <a:gd name="T21" fmla="*/ 786 h 3483"/>
                <a:gd name="T22" fmla="*/ 1518 w 3817"/>
                <a:gd name="T23" fmla="*/ 2686 h 3483"/>
                <a:gd name="T24" fmla="*/ 1197 w 3817"/>
                <a:gd name="T25" fmla="*/ 2697 h 3483"/>
                <a:gd name="T26" fmla="*/ 1128 w 3817"/>
                <a:gd name="T27" fmla="*/ 798 h 3483"/>
                <a:gd name="T28" fmla="*/ 1448 w 3817"/>
                <a:gd name="T29" fmla="*/ 786 h 3483"/>
                <a:gd name="T30" fmla="*/ 655 w 3817"/>
                <a:gd name="T31" fmla="*/ 321 h 3483"/>
                <a:gd name="T32" fmla="*/ 906 w 3817"/>
                <a:gd name="T33" fmla="*/ 3163 h 3483"/>
                <a:gd name="T34" fmla="*/ 2905 w 3817"/>
                <a:gd name="T35" fmla="*/ 3163 h 3483"/>
                <a:gd name="T36" fmla="*/ 3154 w 3817"/>
                <a:gd name="T37" fmla="*/ 321 h 3483"/>
                <a:gd name="T38" fmla="*/ 655 w 3817"/>
                <a:gd name="T39" fmla="*/ 321 h 3483"/>
                <a:gd name="T40" fmla="*/ 0 w 3817"/>
                <a:gd name="T41" fmla="*/ 0 h 3483"/>
                <a:gd name="T42" fmla="*/ 3817 w 3817"/>
                <a:gd name="T43" fmla="*/ 0 h 3483"/>
                <a:gd name="T44" fmla="*/ 3817 w 3817"/>
                <a:gd name="T45" fmla="*/ 321 h 3483"/>
                <a:gd name="T46" fmla="*/ 3477 w 3817"/>
                <a:gd name="T47" fmla="*/ 321 h 3483"/>
                <a:gd name="T48" fmla="*/ 3211 w 3817"/>
                <a:gd name="T49" fmla="*/ 3336 h 3483"/>
                <a:gd name="T50" fmla="*/ 3207 w 3817"/>
                <a:gd name="T51" fmla="*/ 3366 h 3483"/>
                <a:gd name="T52" fmla="*/ 3195 w 3817"/>
                <a:gd name="T53" fmla="*/ 3395 h 3483"/>
                <a:gd name="T54" fmla="*/ 3180 w 3817"/>
                <a:gd name="T55" fmla="*/ 3420 h 3483"/>
                <a:gd name="T56" fmla="*/ 3161 w 3817"/>
                <a:gd name="T57" fmla="*/ 3441 h 3483"/>
                <a:gd name="T58" fmla="*/ 3137 w 3817"/>
                <a:gd name="T59" fmla="*/ 3458 h 3483"/>
                <a:gd name="T60" fmla="*/ 3111 w 3817"/>
                <a:gd name="T61" fmla="*/ 3472 h 3483"/>
                <a:gd name="T62" fmla="*/ 3082 w 3817"/>
                <a:gd name="T63" fmla="*/ 3481 h 3483"/>
                <a:gd name="T64" fmla="*/ 3051 w 3817"/>
                <a:gd name="T65" fmla="*/ 3483 h 3483"/>
                <a:gd name="T66" fmla="*/ 758 w 3817"/>
                <a:gd name="T67" fmla="*/ 3483 h 3483"/>
                <a:gd name="T68" fmla="*/ 728 w 3817"/>
                <a:gd name="T69" fmla="*/ 3481 h 3483"/>
                <a:gd name="T70" fmla="*/ 700 w 3817"/>
                <a:gd name="T71" fmla="*/ 3472 h 3483"/>
                <a:gd name="T72" fmla="*/ 674 w 3817"/>
                <a:gd name="T73" fmla="*/ 3458 h 3483"/>
                <a:gd name="T74" fmla="*/ 650 w 3817"/>
                <a:gd name="T75" fmla="*/ 3441 h 3483"/>
                <a:gd name="T76" fmla="*/ 630 w 3817"/>
                <a:gd name="T77" fmla="*/ 3420 h 3483"/>
                <a:gd name="T78" fmla="*/ 615 w 3817"/>
                <a:gd name="T79" fmla="*/ 3395 h 3483"/>
                <a:gd name="T80" fmla="*/ 604 w 3817"/>
                <a:gd name="T81" fmla="*/ 3366 h 3483"/>
                <a:gd name="T82" fmla="*/ 599 w 3817"/>
                <a:gd name="T83" fmla="*/ 3336 h 3483"/>
                <a:gd name="T84" fmla="*/ 334 w 3817"/>
                <a:gd name="T85" fmla="*/ 321 h 3483"/>
                <a:gd name="T86" fmla="*/ 0 w 3817"/>
                <a:gd name="T87" fmla="*/ 321 h 3483"/>
                <a:gd name="T88" fmla="*/ 0 w 3817"/>
                <a:gd name="T89" fmla="*/ 0 h 3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17" h="3483">
                  <a:moveTo>
                    <a:pt x="1747" y="792"/>
                  </a:moveTo>
                  <a:lnTo>
                    <a:pt x="2069" y="792"/>
                  </a:lnTo>
                  <a:lnTo>
                    <a:pt x="2069" y="2691"/>
                  </a:lnTo>
                  <a:lnTo>
                    <a:pt x="1747" y="2691"/>
                  </a:lnTo>
                  <a:lnTo>
                    <a:pt x="1747" y="792"/>
                  </a:lnTo>
                  <a:close/>
                  <a:moveTo>
                    <a:pt x="2368" y="786"/>
                  </a:moveTo>
                  <a:lnTo>
                    <a:pt x="2688" y="798"/>
                  </a:lnTo>
                  <a:lnTo>
                    <a:pt x="2618" y="2697"/>
                  </a:lnTo>
                  <a:lnTo>
                    <a:pt x="2298" y="2686"/>
                  </a:lnTo>
                  <a:lnTo>
                    <a:pt x="2368" y="786"/>
                  </a:lnTo>
                  <a:close/>
                  <a:moveTo>
                    <a:pt x="1448" y="786"/>
                  </a:moveTo>
                  <a:lnTo>
                    <a:pt x="1518" y="2686"/>
                  </a:lnTo>
                  <a:lnTo>
                    <a:pt x="1197" y="2697"/>
                  </a:lnTo>
                  <a:lnTo>
                    <a:pt x="1128" y="798"/>
                  </a:lnTo>
                  <a:lnTo>
                    <a:pt x="1448" y="786"/>
                  </a:lnTo>
                  <a:close/>
                  <a:moveTo>
                    <a:pt x="655" y="321"/>
                  </a:moveTo>
                  <a:lnTo>
                    <a:pt x="906" y="3163"/>
                  </a:lnTo>
                  <a:lnTo>
                    <a:pt x="2905" y="3163"/>
                  </a:lnTo>
                  <a:lnTo>
                    <a:pt x="3154" y="321"/>
                  </a:lnTo>
                  <a:lnTo>
                    <a:pt x="655" y="321"/>
                  </a:lnTo>
                  <a:close/>
                  <a:moveTo>
                    <a:pt x="0" y="0"/>
                  </a:moveTo>
                  <a:lnTo>
                    <a:pt x="3817" y="0"/>
                  </a:lnTo>
                  <a:lnTo>
                    <a:pt x="3817" y="321"/>
                  </a:lnTo>
                  <a:lnTo>
                    <a:pt x="3477" y="321"/>
                  </a:lnTo>
                  <a:lnTo>
                    <a:pt x="3211" y="3336"/>
                  </a:lnTo>
                  <a:lnTo>
                    <a:pt x="3207" y="3366"/>
                  </a:lnTo>
                  <a:lnTo>
                    <a:pt x="3195" y="3395"/>
                  </a:lnTo>
                  <a:lnTo>
                    <a:pt x="3180" y="3420"/>
                  </a:lnTo>
                  <a:lnTo>
                    <a:pt x="3161" y="3441"/>
                  </a:lnTo>
                  <a:lnTo>
                    <a:pt x="3137" y="3458"/>
                  </a:lnTo>
                  <a:lnTo>
                    <a:pt x="3111" y="3472"/>
                  </a:lnTo>
                  <a:lnTo>
                    <a:pt x="3082" y="3481"/>
                  </a:lnTo>
                  <a:lnTo>
                    <a:pt x="3051" y="3483"/>
                  </a:lnTo>
                  <a:lnTo>
                    <a:pt x="758" y="3483"/>
                  </a:lnTo>
                  <a:lnTo>
                    <a:pt x="728" y="3481"/>
                  </a:lnTo>
                  <a:lnTo>
                    <a:pt x="700" y="3472"/>
                  </a:lnTo>
                  <a:lnTo>
                    <a:pt x="674" y="3458"/>
                  </a:lnTo>
                  <a:lnTo>
                    <a:pt x="650" y="3441"/>
                  </a:lnTo>
                  <a:lnTo>
                    <a:pt x="630" y="3420"/>
                  </a:lnTo>
                  <a:lnTo>
                    <a:pt x="615" y="3395"/>
                  </a:lnTo>
                  <a:lnTo>
                    <a:pt x="604" y="3366"/>
                  </a:lnTo>
                  <a:lnTo>
                    <a:pt x="599" y="3336"/>
                  </a:lnTo>
                  <a:lnTo>
                    <a:pt x="334" y="321"/>
                  </a:lnTo>
                  <a:lnTo>
                    <a:pt x="0" y="321"/>
                  </a:lnTo>
                  <a:lnTo>
                    <a:pt x="0" y="0"/>
                  </a:lnTo>
                  <a:close/>
                </a:path>
              </a:pathLst>
            </a:custGeom>
            <a:solidFill>
              <a:srgbClr val="46647B"/>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75" name="Freeform 47"/>
            <p:cNvSpPr>
              <a:spLocks/>
            </p:cNvSpPr>
            <p:nvPr/>
          </p:nvSpPr>
          <p:spPr bwMode="auto">
            <a:xfrm>
              <a:off x="4835526" y="176213"/>
              <a:ext cx="2511425" cy="1231900"/>
            </a:xfrm>
            <a:custGeom>
              <a:avLst/>
              <a:gdLst>
                <a:gd name="T0" fmla="*/ 267 w 1582"/>
                <a:gd name="T1" fmla="*/ 0 h 776"/>
                <a:gd name="T2" fmla="*/ 1315 w 1582"/>
                <a:gd name="T3" fmla="*/ 0 h 776"/>
                <a:gd name="T4" fmla="*/ 1359 w 1582"/>
                <a:gd name="T5" fmla="*/ 4 h 776"/>
                <a:gd name="T6" fmla="*/ 1400 w 1582"/>
                <a:gd name="T7" fmla="*/ 14 h 776"/>
                <a:gd name="T8" fmla="*/ 1438 w 1582"/>
                <a:gd name="T9" fmla="*/ 30 h 776"/>
                <a:gd name="T10" fmla="*/ 1473 w 1582"/>
                <a:gd name="T11" fmla="*/ 52 h 776"/>
                <a:gd name="T12" fmla="*/ 1504 w 1582"/>
                <a:gd name="T13" fmla="*/ 78 h 776"/>
                <a:gd name="T14" fmla="*/ 1531 w 1582"/>
                <a:gd name="T15" fmla="*/ 109 h 776"/>
                <a:gd name="T16" fmla="*/ 1552 w 1582"/>
                <a:gd name="T17" fmla="*/ 144 h 776"/>
                <a:gd name="T18" fmla="*/ 1568 w 1582"/>
                <a:gd name="T19" fmla="*/ 183 h 776"/>
                <a:gd name="T20" fmla="*/ 1578 w 1582"/>
                <a:gd name="T21" fmla="*/ 225 h 776"/>
                <a:gd name="T22" fmla="*/ 1582 w 1582"/>
                <a:gd name="T23" fmla="*/ 267 h 776"/>
                <a:gd name="T24" fmla="*/ 1582 w 1582"/>
                <a:gd name="T25" fmla="*/ 776 h 776"/>
                <a:gd name="T26" fmla="*/ 1262 w 1582"/>
                <a:gd name="T27" fmla="*/ 776 h 776"/>
                <a:gd name="T28" fmla="*/ 1262 w 1582"/>
                <a:gd name="T29" fmla="*/ 320 h 776"/>
                <a:gd name="T30" fmla="*/ 320 w 1582"/>
                <a:gd name="T31" fmla="*/ 320 h 776"/>
                <a:gd name="T32" fmla="*/ 320 w 1582"/>
                <a:gd name="T33" fmla="*/ 776 h 776"/>
                <a:gd name="T34" fmla="*/ 0 w 1582"/>
                <a:gd name="T35" fmla="*/ 776 h 776"/>
                <a:gd name="T36" fmla="*/ 0 w 1582"/>
                <a:gd name="T37" fmla="*/ 267 h 776"/>
                <a:gd name="T38" fmla="*/ 4 w 1582"/>
                <a:gd name="T39" fmla="*/ 225 h 776"/>
                <a:gd name="T40" fmla="*/ 13 w 1582"/>
                <a:gd name="T41" fmla="*/ 183 h 776"/>
                <a:gd name="T42" fmla="*/ 30 w 1582"/>
                <a:gd name="T43" fmla="*/ 144 h 776"/>
                <a:gd name="T44" fmla="*/ 52 w 1582"/>
                <a:gd name="T45" fmla="*/ 109 h 776"/>
                <a:gd name="T46" fmla="*/ 78 w 1582"/>
                <a:gd name="T47" fmla="*/ 78 h 776"/>
                <a:gd name="T48" fmla="*/ 109 w 1582"/>
                <a:gd name="T49" fmla="*/ 52 h 776"/>
                <a:gd name="T50" fmla="*/ 144 w 1582"/>
                <a:gd name="T51" fmla="*/ 30 h 776"/>
                <a:gd name="T52" fmla="*/ 182 w 1582"/>
                <a:gd name="T53" fmla="*/ 14 h 776"/>
                <a:gd name="T54" fmla="*/ 223 w 1582"/>
                <a:gd name="T55" fmla="*/ 4 h 776"/>
                <a:gd name="T56" fmla="*/ 267 w 1582"/>
                <a:gd name="T5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82" h="776">
                  <a:moveTo>
                    <a:pt x="267" y="0"/>
                  </a:moveTo>
                  <a:lnTo>
                    <a:pt x="1315" y="0"/>
                  </a:lnTo>
                  <a:lnTo>
                    <a:pt x="1359" y="4"/>
                  </a:lnTo>
                  <a:lnTo>
                    <a:pt x="1400" y="14"/>
                  </a:lnTo>
                  <a:lnTo>
                    <a:pt x="1438" y="30"/>
                  </a:lnTo>
                  <a:lnTo>
                    <a:pt x="1473" y="52"/>
                  </a:lnTo>
                  <a:lnTo>
                    <a:pt x="1504" y="78"/>
                  </a:lnTo>
                  <a:lnTo>
                    <a:pt x="1531" y="109"/>
                  </a:lnTo>
                  <a:lnTo>
                    <a:pt x="1552" y="144"/>
                  </a:lnTo>
                  <a:lnTo>
                    <a:pt x="1568" y="183"/>
                  </a:lnTo>
                  <a:lnTo>
                    <a:pt x="1578" y="225"/>
                  </a:lnTo>
                  <a:lnTo>
                    <a:pt x="1582" y="267"/>
                  </a:lnTo>
                  <a:lnTo>
                    <a:pt x="1582" y="776"/>
                  </a:lnTo>
                  <a:lnTo>
                    <a:pt x="1262" y="776"/>
                  </a:lnTo>
                  <a:lnTo>
                    <a:pt x="1262" y="320"/>
                  </a:lnTo>
                  <a:lnTo>
                    <a:pt x="320" y="320"/>
                  </a:lnTo>
                  <a:lnTo>
                    <a:pt x="320" y="776"/>
                  </a:lnTo>
                  <a:lnTo>
                    <a:pt x="0" y="776"/>
                  </a:lnTo>
                  <a:lnTo>
                    <a:pt x="0" y="267"/>
                  </a:lnTo>
                  <a:lnTo>
                    <a:pt x="4" y="225"/>
                  </a:lnTo>
                  <a:lnTo>
                    <a:pt x="13" y="183"/>
                  </a:lnTo>
                  <a:lnTo>
                    <a:pt x="30" y="144"/>
                  </a:lnTo>
                  <a:lnTo>
                    <a:pt x="52" y="109"/>
                  </a:lnTo>
                  <a:lnTo>
                    <a:pt x="78" y="78"/>
                  </a:lnTo>
                  <a:lnTo>
                    <a:pt x="109" y="52"/>
                  </a:lnTo>
                  <a:lnTo>
                    <a:pt x="144" y="30"/>
                  </a:lnTo>
                  <a:lnTo>
                    <a:pt x="182" y="14"/>
                  </a:lnTo>
                  <a:lnTo>
                    <a:pt x="223" y="4"/>
                  </a:lnTo>
                  <a:lnTo>
                    <a:pt x="267" y="0"/>
                  </a:lnTo>
                  <a:close/>
                </a:path>
              </a:pathLst>
            </a:custGeom>
            <a:solidFill>
              <a:srgbClr val="46647B"/>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sp>
        <p:nvSpPr>
          <p:cNvPr id="476" name="Oval 475"/>
          <p:cNvSpPr/>
          <p:nvPr/>
        </p:nvSpPr>
        <p:spPr bwMode="gray">
          <a:xfrm>
            <a:off x="3444972" y="5658524"/>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477" name="btfpBulletedList42496145"/>
          <p:cNvSpPr/>
          <p:nvPr/>
        </p:nvSpPr>
        <p:spPr>
          <a:xfrm>
            <a:off x="3257476" y="5449997"/>
            <a:ext cx="450924" cy="215444"/>
          </a:xfrm>
          <a:prstGeom prst="rect">
            <a:avLst/>
          </a:prstGeom>
        </p:spPr>
        <p:txBody>
          <a:bodyPr wrap="square" lIns="0" tIns="0" rIns="0" bIns="0">
            <a:spAutoFit/>
          </a:bodyPr>
          <a:lstStyle/>
          <a:p>
            <a:pPr marL="0" indent="0" algn="ctr">
              <a:buNone/>
            </a:pPr>
            <a:r>
              <a:rPr lang="en-GB" sz="700">
                <a:solidFill>
                  <a:srgbClr val="46647B"/>
                </a:solidFill>
              </a:rPr>
              <a:t>Business</a:t>
            </a:r>
            <a:br>
              <a:rPr lang="en-GB" sz="700">
                <a:solidFill>
                  <a:srgbClr val="46647B"/>
                </a:solidFill>
              </a:rPr>
            </a:br>
            <a:r>
              <a:rPr lang="en-GB" sz="700">
                <a:solidFill>
                  <a:srgbClr val="46647B"/>
                </a:solidFill>
              </a:rPr>
              <a:t>travel</a:t>
            </a:r>
          </a:p>
        </p:txBody>
      </p:sp>
      <p:sp>
        <p:nvSpPr>
          <p:cNvPr id="478" name="Freeform 52"/>
          <p:cNvSpPr>
            <a:spLocks/>
          </p:cNvSpPr>
          <p:nvPr/>
        </p:nvSpPr>
        <p:spPr bwMode="auto">
          <a:xfrm rot="3368259">
            <a:off x="3371491" y="5700110"/>
            <a:ext cx="248454" cy="247112"/>
          </a:xfrm>
          <a:custGeom>
            <a:avLst/>
            <a:gdLst>
              <a:gd name="T0" fmla="*/ 3226 w 6296"/>
              <a:gd name="T1" fmla="*/ 11 h 6263"/>
              <a:gd name="T2" fmla="*/ 3401 w 6296"/>
              <a:gd name="T3" fmla="*/ 86 h 6263"/>
              <a:gd name="T4" fmla="*/ 3544 w 6296"/>
              <a:gd name="T5" fmla="*/ 250 h 6263"/>
              <a:gd name="T6" fmla="*/ 3649 w 6296"/>
              <a:gd name="T7" fmla="*/ 487 h 6263"/>
              <a:gd name="T8" fmla="*/ 3672 w 6296"/>
              <a:gd name="T9" fmla="*/ 2252 h 6263"/>
              <a:gd name="T10" fmla="*/ 3701 w 6296"/>
              <a:gd name="T11" fmla="*/ 2375 h 6263"/>
              <a:gd name="T12" fmla="*/ 3787 w 6296"/>
              <a:gd name="T13" fmla="*/ 2457 h 6263"/>
              <a:gd name="T14" fmla="*/ 6254 w 6296"/>
              <a:gd name="T15" fmla="*/ 3947 h 6263"/>
              <a:gd name="T16" fmla="*/ 6296 w 6296"/>
              <a:gd name="T17" fmla="*/ 4083 h 6263"/>
              <a:gd name="T18" fmla="*/ 6279 w 6296"/>
              <a:gd name="T19" fmla="*/ 4601 h 6263"/>
              <a:gd name="T20" fmla="*/ 6201 w 6296"/>
              <a:gd name="T21" fmla="*/ 4637 h 6263"/>
              <a:gd name="T22" fmla="*/ 3768 w 6296"/>
              <a:gd name="T23" fmla="*/ 3853 h 6263"/>
              <a:gd name="T24" fmla="*/ 3693 w 6296"/>
              <a:gd name="T25" fmla="*/ 3880 h 6263"/>
              <a:gd name="T26" fmla="*/ 3672 w 6296"/>
              <a:gd name="T27" fmla="*/ 3955 h 6263"/>
              <a:gd name="T28" fmla="*/ 3690 w 6296"/>
              <a:gd name="T29" fmla="*/ 5300 h 6263"/>
              <a:gd name="T30" fmla="*/ 3776 w 6296"/>
              <a:gd name="T31" fmla="*/ 5414 h 6263"/>
              <a:gd name="T32" fmla="*/ 4159 w 6296"/>
              <a:gd name="T33" fmla="*/ 5716 h 6263"/>
              <a:gd name="T34" fmla="*/ 4198 w 6296"/>
              <a:gd name="T35" fmla="*/ 5862 h 6263"/>
              <a:gd name="T36" fmla="*/ 4180 w 6296"/>
              <a:gd name="T37" fmla="*/ 6227 h 6263"/>
              <a:gd name="T38" fmla="*/ 4102 w 6296"/>
              <a:gd name="T39" fmla="*/ 6263 h 6263"/>
              <a:gd name="T40" fmla="*/ 3212 w 6296"/>
              <a:gd name="T41" fmla="*/ 6014 h 6263"/>
              <a:gd name="T42" fmla="*/ 3019 w 6296"/>
              <a:gd name="T43" fmla="*/ 6030 h 6263"/>
              <a:gd name="T44" fmla="*/ 2164 w 6296"/>
              <a:gd name="T45" fmla="*/ 6259 h 6263"/>
              <a:gd name="T46" fmla="*/ 2103 w 6296"/>
              <a:gd name="T47" fmla="*/ 6202 h 6263"/>
              <a:gd name="T48" fmla="*/ 2103 w 6296"/>
              <a:gd name="T49" fmla="*/ 5808 h 6263"/>
              <a:gd name="T50" fmla="*/ 2164 w 6296"/>
              <a:gd name="T51" fmla="*/ 5678 h 6263"/>
              <a:gd name="T52" fmla="*/ 2557 w 6296"/>
              <a:gd name="T53" fmla="*/ 5382 h 6263"/>
              <a:gd name="T54" fmla="*/ 2618 w 6296"/>
              <a:gd name="T55" fmla="*/ 5250 h 6263"/>
              <a:gd name="T56" fmla="*/ 2618 w 6296"/>
              <a:gd name="T57" fmla="*/ 3922 h 6263"/>
              <a:gd name="T58" fmla="*/ 2565 w 6296"/>
              <a:gd name="T59" fmla="*/ 3859 h 6263"/>
              <a:gd name="T60" fmla="*/ 2496 w 6296"/>
              <a:gd name="T61" fmla="*/ 3865 h 6263"/>
              <a:gd name="T62" fmla="*/ 65 w 6296"/>
              <a:gd name="T63" fmla="*/ 4633 h 6263"/>
              <a:gd name="T64" fmla="*/ 4 w 6296"/>
              <a:gd name="T65" fmla="*/ 4576 h 6263"/>
              <a:gd name="T66" fmla="*/ 4 w 6296"/>
              <a:gd name="T67" fmla="*/ 4033 h 6263"/>
              <a:gd name="T68" fmla="*/ 75 w 6296"/>
              <a:gd name="T69" fmla="*/ 3911 h 6263"/>
              <a:gd name="T70" fmla="*/ 2544 w 6296"/>
              <a:gd name="T71" fmla="*/ 2434 h 6263"/>
              <a:gd name="T72" fmla="*/ 2611 w 6296"/>
              <a:gd name="T73" fmla="*/ 2338 h 6263"/>
              <a:gd name="T74" fmla="*/ 2624 w 6296"/>
              <a:gd name="T75" fmla="*/ 651 h 6263"/>
              <a:gd name="T76" fmla="*/ 2662 w 6296"/>
              <a:gd name="T77" fmla="*/ 409 h 6263"/>
              <a:gd name="T78" fmla="*/ 2769 w 6296"/>
              <a:gd name="T79" fmla="*/ 212 h 6263"/>
              <a:gd name="T80" fmla="*/ 2895 w 6296"/>
              <a:gd name="T81" fmla="*/ 80 h 6263"/>
              <a:gd name="T82" fmla="*/ 3006 w 6296"/>
              <a:gd name="T83" fmla="*/ 26 h 6263"/>
              <a:gd name="T84" fmla="*/ 3057 w 6296"/>
              <a:gd name="T85" fmla="*/ 11 h 6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296" h="6263">
                <a:moveTo>
                  <a:pt x="3147" y="0"/>
                </a:moveTo>
                <a:lnTo>
                  <a:pt x="3185" y="2"/>
                </a:lnTo>
                <a:lnTo>
                  <a:pt x="3226" y="11"/>
                </a:lnTo>
                <a:lnTo>
                  <a:pt x="3287" y="26"/>
                </a:lnTo>
                <a:lnTo>
                  <a:pt x="3346" y="51"/>
                </a:lnTo>
                <a:lnTo>
                  <a:pt x="3401" y="86"/>
                </a:lnTo>
                <a:lnTo>
                  <a:pt x="3451" y="130"/>
                </a:lnTo>
                <a:lnTo>
                  <a:pt x="3499" y="185"/>
                </a:lnTo>
                <a:lnTo>
                  <a:pt x="3544" y="250"/>
                </a:lnTo>
                <a:lnTo>
                  <a:pt x="3585" y="324"/>
                </a:lnTo>
                <a:lnTo>
                  <a:pt x="3621" y="409"/>
                </a:lnTo>
                <a:lnTo>
                  <a:pt x="3649" y="487"/>
                </a:lnTo>
                <a:lnTo>
                  <a:pt x="3667" y="567"/>
                </a:lnTo>
                <a:lnTo>
                  <a:pt x="3672" y="651"/>
                </a:lnTo>
                <a:lnTo>
                  <a:pt x="3672" y="2252"/>
                </a:lnTo>
                <a:lnTo>
                  <a:pt x="3676" y="2296"/>
                </a:lnTo>
                <a:lnTo>
                  <a:pt x="3686" y="2338"/>
                </a:lnTo>
                <a:lnTo>
                  <a:pt x="3701" y="2375"/>
                </a:lnTo>
                <a:lnTo>
                  <a:pt x="3724" y="2405"/>
                </a:lnTo>
                <a:lnTo>
                  <a:pt x="3753" y="2434"/>
                </a:lnTo>
                <a:lnTo>
                  <a:pt x="3787" y="2457"/>
                </a:lnTo>
                <a:lnTo>
                  <a:pt x="6180" y="3878"/>
                </a:lnTo>
                <a:lnTo>
                  <a:pt x="6222" y="3911"/>
                </a:lnTo>
                <a:lnTo>
                  <a:pt x="6254" y="3947"/>
                </a:lnTo>
                <a:lnTo>
                  <a:pt x="6277" y="3989"/>
                </a:lnTo>
                <a:lnTo>
                  <a:pt x="6291" y="4033"/>
                </a:lnTo>
                <a:lnTo>
                  <a:pt x="6296" y="4083"/>
                </a:lnTo>
                <a:lnTo>
                  <a:pt x="6296" y="4543"/>
                </a:lnTo>
                <a:lnTo>
                  <a:pt x="6291" y="4576"/>
                </a:lnTo>
                <a:lnTo>
                  <a:pt x="6279" y="4601"/>
                </a:lnTo>
                <a:lnTo>
                  <a:pt x="6258" y="4622"/>
                </a:lnTo>
                <a:lnTo>
                  <a:pt x="6229" y="4633"/>
                </a:lnTo>
                <a:lnTo>
                  <a:pt x="6201" y="4637"/>
                </a:lnTo>
                <a:lnTo>
                  <a:pt x="6168" y="4633"/>
                </a:lnTo>
                <a:lnTo>
                  <a:pt x="3800" y="3865"/>
                </a:lnTo>
                <a:lnTo>
                  <a:pt x="3768" y="3853"/>
                </a:lnTo>
                <a:lnTo>
                  <a:pt x="3737" y="3853"/>
                </a:lnTo>
                <a:lnTo>
                  <a:pt x="3711" y="3865"/>
                </a:lnTo>
                <a:lnTo>
                  <a:pt x="3693" y="3880"/>
                </a:lnTo>
                <a:lnTo>
                  <a:pt x="3682" y="3901"/>
                </a:lnTo>
                <a:lnTo>
                  <a:pt x="3674" y="3926"/>
                </a:lnTo>
                <a:lnTo>
                  <a:pt x="3672" y="3955"/>
                </a:lnTo>
                <a:lnTo>
                  <a:pt x="3672" y="5197"/>
                </a:lnTo>
                <a:lnTo>
                  <a:pt x="3676" y="5250"/>
                </a:lnTo>
                <a:lnTo>
                  <a:pt x="3690" y="5300"/>
                </a:lnTo>
                <a:lnTo>
                  <a:pt x="3709" y="5342"/>
                </a:lnTo>
                <a:lnTo>
                  <a:pt x="3737" y="5382"/>
                </a:lnTo>
                <a:lnTo>
                  <a:pt x="3776" y="5414"/>
                </a:lnTo>
                <a:lnTo>
                  <a:pt x="4094" y="5646"/>
                </a:lnTo>
                <a:lnTo>
                  <a:pt x="4131" y="5678"/>
                </a:lnTo>
                <a:lnTo>
                  <a:pt x="4159" y="5716"/>
                </a:lnTo>
                <a:lnTo>
                  <a:pt x="4180" y="5760"/>
                </a:lnTo>
                <a:lnTo>
                  <a:pt x="4194" y="5808"/>
                </a:lnTo>
                <a:lnTo>
                  <a:pt x="4198" y="5862"/>
                </a:lnTo>
                <a:lnTo>
                  <a:pt x="4198" y="6169"/>
                </a:lnTo>
                <a:lnTo>
                  <a:pt x="4194" y="6202"/>
                </a:lnTo>
                <a:lnTo>
                  <a:pt x="4180" y="6227"/>
                </a:lnTo>
                <a:lnTo>
                  <a:pt x="4159" y="6246"/>
                </a:lnTo>
                <a:lnTo>
                  <a:pt x="4133" y="6259"/>
                </a:lnTo>
                <a:lnTo>
                  <a:pt x="4102" y="6263"/>
                </a:lnTo>
                <a:lnTo>
                  <a:pt x="4070" y="6259"/>
                </a:lnTo>
                <a:lnTo>
                  <a:pt x="3275" y="6030"/>
                </a:lnTo>
                <a:lnTo>
                  <a:pt x="3212" y="6014"/>
                </a:lnTo>
                <a:lnTo>
                  <a:pt x="3147" y="6011"/>
                </a:lnTo>
                <a:lnTo>
                  <a:pt x="3084" y="6014"/>
                </a:lnTo>
                <a:lnTo>
                  <a:pt x="3019" y="6030"/>
                </a:lnTo>
                <a:lnTo>
                  <a:pt x="2227" y="6259"/>
                </a:lnTo>
                <a:lnTo>
                  <a:pt x="2194" y="6263"/>
                </a:lnTo>
                <a:lnTo>
                  <a:pt x="2164" y="6259"/>
                </a:lnTo>
                <a:lnTo>
                  <a:pt x="2137" y="6246"/>
                </a:lnTo>
                <a:lnTo>
                  <a:pt x="2116" y="6227"/>
                </a:lnTo>
                <a:lnTo>
                  <a:pt x="2103" y="6202"/>
                </a:lnTo>
                <a:lnTo>
                  <a:pt x="2099" y="6169"/>
                </a:lnTo>
                <a:lnTo>
                  <a:pt x="2099" y="5862"/>
                </a:lnTo>
                <a:lnTo>
                  <a:pt x="2103" y="5808"/>
                </a:lnTo>
                <a:lnTo>
                  <a:pt x="2114" y="5760"/>
                </a:lnTo>
                <a:lnTo>
                  <a:pt x="2135" y="5716"/>
                </a:lnTo>
                <a:lnTo>
                  <a:pt x="2164" y="5678"/>
                </a:lnTo>
                <a:lnTo>
                  <a:pt x="2202" y="5646"/>
                </a:lnTo>
                <a:lnTo>
                  <a:pt x="2521" y="5414"/>
                </a:lnTo>
                <a:lnTo>
                  <a:pt x="2557" y="5382"/>
                </a:lnTo>
                <a:lnTo>
                  <a:pt x="2586" y="5342"/>
                </a:lnTo>
                <a:lnTo>
                  <a:pt x="2607" y="5300"/>
                </a:lnTo>
                <a:lnTo>
                  <a:pt x="2618" y="5250"/>
                </a:lnTo>
                <a:lnTo>
                  <a:pt x="2624" y="5197"/>
                </a:lnTo>
                <a:lnTo>
                  <a:pt x="2624" y="3955"/>
                </a:lnTo>
                <a:lnTo>
                  <a:pt x="2618" y="3922"/>
                </a:lnTo>
                <a:lnTo>
                  <a:pt x="2607" y="3895"/>
                </a:lnTo>
                <a:lnTo>
                  <a:pt x="2586" y="3873"/>
                </a:lnTo>
                <a:lnTo>
                  <a:pt x="2565" y="3859"/>
                </a:lnTo>
                <a:lnTo>
                  <a:pt x="2544" y="3853"/>
                </a:lnTo>
                <a:lnTo>
                  <a:pt x="2521" y="3855"/>
                </a:lnTo>
                <a:lnTo>
                  <a:pt x="2496" y="3865"/>
                </a:lnTo>
                <a:lnTo>
                  <a:pt x="128" y="4633"/>
                </a:lnTo>
                <a:lnTo>
                  <a:pt x="96" y="4637"/>
                </a:lnTo>
                <a:lnTo>
                  <a:pt x="65" y="4633"/>
                </a:lnTo>
                <a:lnTo>
                  <a:pt x="38" y="4622"/>
                </a:lnTo>
                <a:lnTo>
                  <a:pt x="17" y="4601"/>
                </a:lnTo>
                <a:lnTo>
                  <a:pt x="4" y="4576"/>
                </a:lnTo>
                <a:lnTo>
                  <a:pt x="0" y="4543"/>
                </a:lnTo>
                <a:lnTo>
                  <a:pt x="0" y="4083"/>
                </a:lnTo>
                <a:lnTo>
                  <a:pt x="4" y="4033"/>
                </a:lnTo>
                <a:lnTo>
                  <a:pt x="19" y="3989"/>
                </a:lnTo>
                <a:lnTo>
                  <a:pt x="42" y="3947"/>
                </a:lnTo>
                <a:lnTo>
                  <a:pt x="75" y="3911"/>
                </a:lnTo>
                <a:lnTo>
                  <a:pt x="115" y="3878"/>
                </a:lnTo>
                <a:lnTo>
                  <a:pt x="2507" y="2457"/>
                </a:lnTo>
                <a:lnTo>
                  <a:pt x="2544" y="2434"/>
                </a:lnTo>
                <a:lnTo>
                  <a:pt x="2572" y="2405"/>
                </a:lnTo>
                <a:lnTo>
                  <a:pt x="2595" y="2375"/>
                </a:lnTo>
                <a:lnTo>
                  <a:pt x="2611" y="2338"/>
                </a:lnTo>
                <a:lnTo>
                  <a:pt x="2620" y="2296"/>
                </a:lnTo>
                <a:lnTo>
                  <a:pt x="2624" y="2252"/>
                </a:lnTo>
                <a:lnTo>
                  <a:pt x="2624" y="651"/>
                </a:lnTo>
                <a:lnTo>
                  <a:pt x="2628" y="567"/>
                </a:lnTo>
                <a:lnTo>
                  <a:pt x="2641" y="487"/>
                </a:lnTo>
                <a:lnTo>
                  <a:pt x="2662" y="409"/>
                </a:lnTo>
                <a:lnTo>
                  <a:pt x="2700" y="319"/>
                </a:lnTo>
                <a:lnTo>
                  <a:pt x="2729" y="267"/>
                </a:lnTo>
                <a:lnTo>
                  <a:pt x="2769" y="212"/>
                </a:lnTo>
                <a:lnTo>
                  <a:pt x="2815" y="152"/>
                </a:lnTo>
                <a:lnTo>
                  <a:pt x="2855" y="112"/>
                </a:lnTo>
                <a:lnTo>
                  <a:pt x="2895" y="80"/>
                </a:lnTo>
                <a:lnTo>
                  <a:pt x="2937" y="55"/>
                </a:lnTo>
                <a:lnTo>
                  <a:pt x="2981" y="38"/>
                </a:lnTo>
                <a:lnTo>
                  <a:pt x="3006" y="26"/>
                </a:lnTo>
                <a:lnTo>
                  <a:pt x="3027" y="19"/>
                </a:lnTo>
                <a:lnTo>
                  <a:pt x="3044" y="13"/>
                </a:lnTo>
                <a:lnTo>
                  <a:pt x="3057" y="11"/>
                </a:lnTo>
                <a:lnTo>
                  <a:pt x="3107" y="2"/>
                </a:lnTo>
                <a:lnTo>
                  <a:pt x="3147" y="0"/>
                </a:lnTo>
                <a:close/>
              </a:path>
            </a:pathLst>
          </a:custGeom>
          <a:solidFill>
            <a:srgbClr val="46647B"/>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79" name="Oval 478"/>
          <p:cNvSpPr/>
          <p:nvPr/>
        </p:nvSpPr>
        <p:spPr bwMode="gray">
          <a:xfrm>
            <a:off x="4606478" y="5658524"/>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480" name="btfpBulletedList42496148"/>
          <p:cNvSpPr/>
          <p:nvPr/>
        </p:nvSpPr>
        <p:spPr>
          <a:xfrm>
            <a:off x="4368879" y="5723840"/>
            <a:ext cx="450924" cy="215444"/>
          </a:xfrm>
          <a:prstGeom prst="rect">
            <a:avLst/>
          </a:prstGeom>
        </p:spPr>
        <p:txBody>
          <a:bodyPr wrap="square" lIns="0" tIns="0" rIns="0" bIns="0">
            <a:spAutoFit/>
          </a:bodyPr>
          <a:lstStyle/>
          <a:p>
            <a:pPr marL="0" indent="0" algn="ctr">
              <a:buNone/>
            </a:pPr>
            <a:r>
              <a:rPr lang="en-GB" sz="700">
                <a:solidFill>
                  <a:srgbClr val="46647B"/>
                </a:solidFill>
              </a:rPr>
              <a:t>Employee commuting</a:t>
            </a:r>
          </a:p>
        </p:txBody>
      </p:sp>
      <p:grpSp>
        <p:nvGrpSpPr>
          <p:cNvPr id="481" name="Group 480"/>
          <p:cNvGrpSpPr/>
          <p:nvPr/>
        </p:nvGrpSpPr>
        <p:grpSpPr>
          <a:xfrm>
            <a:off x="4167215" y="5426987"/>
            <a:ext cx="669961" cy="216023"/>
            <a:chOff x="4243415" y="3130105"/>
            <a:chExt cx="669961" cy="216023"/>
          </a:xfrm>
        </p:grpSpPr>
        <p:grpSp>
          <p:nvGrpSpPr>
            <p:cNvPr id="482" name="Group 481"/>
            <p:cNvGrpSpPr/>
            <p:nvPr/>
          </p:nvGrpSpPr>
          <p:grpSpPr>
            <a:xfrm>
              <a:off x="4572000" y="3130105"/>
              <a:ext cx="341376" cy="216023"/>
              <a:chOff x="3048000" y="1500188"/>
              <a:chExt cx="6096000" cy="3857625"/>
            </a:xfrm>
          </p:grpSpPr>
          <p:sp>
            <p:nvSpPr>
              <p:cNvPr id="486" name="Freeform 57"/>
              <p:cNvSpPr>
                <a:spLocks/>
              </p:cNvSpPr>
              <p:nvPr/>
            </p:nvSpPr>
            <p:spPr bwMode="auto">
              <a:xfrm>
                <a:off x="3048000" y="5154613"/>
                <a:ext cx="6096000" cy="203200"/>
              </a:xfrm>
              <a:custGeom>
                <a:avLst/>
                <a:gdLst>
                  <a:gd name="T0" fmla="*/ 64 w 3840"/>
                  <a:gd name="T1" fmla="*/ 0 h 128"/>
                  <a:gd name="T2" fmla="*/ 3776 w 3840"/>
                  <a:gd name="T3" fmla="*/ 0 h 128"/>
                  <a:gd name="T4" fmla="*/ 3796 w 3840"/>
                  <a:gd name="T5" fmla="*/ 4 h 128"/>
                  <a:gd name="T6" fmla="*/ 3813 w 3840"/>
                  <a:gd name="T7" fmla="*/ 13 h 128"/>
                  <a:gd name="T8" fmla="*/ 3827 w 3840"/>
                  <a:gd name="T9" fmla="*/ 27 h 128"/>
                  <a:gd name="T10" fmla="*/ 3837 w 3840"/>
                  <a:gd name="T11" fmla="*/ 44 h 128"/>
                  <a:gd name="T12" fmla="*/ 3840 w 3840"/>
                  <a:gd name="T13" fmla="*/ 64 h 128"/>
                  <a:gd name="T14" fmla="*/ 3837 w 3840"/>
                  <a:gd name="T15" fmla="*/ 84 h 128"/>
                  <a:gd name="T16" fmla="*/ 3827 w 3840"/>
                  <a:gd name="T17" fmla="*/ 101 h 128"/>
                  <a:gd name="T18" fmla="*/ 3813 w 3840"/>
                  <a:gd name="T19" fmla="*/ 115 h 128"/>
                  <a:gd name="T20" fmla="*/ 3796 w 3840"/>
                  <a:gd name="T21" fmla="*/ 125 h 128"/>
                  <a:gd name="T22" fmla="*/ 3776 w 3840"/>
                  <a:gd name="T23" fmla="*/ 128 h 128"/>
                  <a:gd name="T24" fmla="*/ 64 w 3840"/>
                  <a:gd name="T25" fmla="*/ 128 h 128"/>
                  <a:gd name="T26" fmla="*/ 44 w 3840"/>
                  <a:gd name="T27" fmla="*/ 125 h 128"/>
                  <a:gd name="T28" fmla="*/ 27 w 3840"/>
                  <a:gd name="T29" fmla="*/ 115 h 128"/>
                  <a:gd name="T30" fmla="*/ 13 w 3840"/>
                  <a:gd name="T31" fmla="*/ 101 h 128"/>
                  <a:gd name="T32" fmla="*/ 3 w 3840"/>
                  <a:gd name="T33" fmla="*/ 84 h 128"/>
                  <a:gd name="T34" fmla="*/ 0 w 3840"/>
                  <a:gd name="T35" fmla="*/ 64 h 128"/>
                  <a:gd name="T36" fmla="*/ 3 w 3840"/>
                  <a:gd name="T37" fmla="*/ 44 h 128"/>
                  <a:gd name="T38" fmla="*/ 13 w 3840"/>
                  <a:gd name="T39" fmla="*/ 27 h 128"/>
                  <a:gd name="T40" fmla="*/ 27 w 3840"/>
                  <a:gd name="T41" fmla="*/ 13 h 128"/>
                  <a:gd name="T42" fmla="*/ 44 w 3840"/>
                  <a:gd name="T43" fmla="*/ 4 h 128"/>
                  <a:gd name="T44" fmla="*/ 64 w 3840"/>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0" h="128">
                    <a:moveTo>
                      <a:pt x="64" y="0"/>
                    </a:moveTo>
                    <a:lnTo>
                      <a:pt x="3776" y="0"/>
                    </a:lnTo>
                    <a:lnTo>
                      <a:pt x="3796" y="4"/>
                    </a:lnTo>
                    <a:lnTo>
                      <a:pt x="3813" y="13"/>
                    </a:lnTo>
                    <a:lnTo>
                      <a:pt x="3827" y="27"/>
                    </a:lnTo>
                    <a:lnTo>
                      <a:pt x="3837" y="44"/>
                    </a:lnTo>
                    <a:lnTo>
                      <a:pt x="3840" y="64"/>
                    </a:lnTo>
                    <a:lnTo>
                      <a:pt x="3837" y="84"/>
                    </a:lnTo>
                    <a:lnTo>
                      <a:pt x="3827" y="101"/>
                    </a:lnTo>
                    <a:lnTo>
                      <a:pt x="3813" y="115"/>
                    </a:lnTo>
                    <a:lnTo>
                      <a:pt x="3796" y="125"/>
                    </a:lnTo>
                    <a:lnTo>
                      <a:pt x="3776" y="128"/>
                    </a:lnTo>
                    <a:lnTo>
                      <a:pt x="64" y="128"/>
                    </a:lnTo>
                    <a:lnTo>
                      <a:pt x="44" y="125"/>
                    </a:lnTo>
                    <a:lnTo>
                      <a:pt x="27" y="115"/>
                    </a:lnTo>
                    <a:lnTo>
                      <a:pt x="13" y="101"/>
                    </a:lnTo>
                    <a:lnTo>
                      <a:pt x="3" y="84"/>
                    </a:lnTo>
                    <a:lnTo>
                      <a:pt x="0" y="64"/>
                    </a:lnTo>
                    <a:lnTo>
                      <a:pt x="3" y="44"/>
                    </a:lnTo>
                    <a:lnTo>
                      <a:pt x="13" y="27"/>
                    </a:lnTo>
                    <a:lnTo>
                      <a:pt x="27" y="13"/>
                    </a:lnTo>
                    <a:lnTo>
                      <a:pt x="44" y="4"/>
                    </a:lnTo>
                    <a:lnTo>
                      <a:pt x="64" y="0"/>
                    </a:lnTo>
                    <a:close/>
                  </a:path>
                </a:pathLst>
              </a:custGeom>
              <a:solidFill>
                <a:srgbClr val="46647B"/>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87" name="Freeform 58"/>
              <p:cNvSpPr>
                <a:spLocks noEditPoints="1"/>
              </p:cNvSpPr>
              <p:nvPr/>
            </p:nvSpPr>
            <p:spPr bwMode="auto">
              <a:xfrm>
                <a:off x="3048000" y="1500188"/>
                <a:ext cx="6096000" cy="3654425"/>
              </a:xfrm>
              <a:custGeom>
                <a:avLst/>
                <a:gdLst>
                  <a:gd name="T0" fmla="*/ 2376 w 3840"/>
                  <a:gd name="T1" fmla="*/ 2161 h 2302"/>
                  <a:gd name="T2" fmla="*/ 2532 w 3840"/>
                  <a:gd name="T3" fmla="*/ 2127 h 2302"/>
                  <a:gd name="T4" fmla="*/ 1155 w 3840"/>
                  <a:gd name="T5" fmla="*/ 2075 h 2302"/>
                  <a:gd name="T6" fmla="*/ 1280 w 3840"/>
                  <a:gd name="T7" fmla="*/ 2174 h 2302"/>
                  <a:gd name="T8" fmla="*/ 1405 w 3840"/>
                  <a:gd name="T9" fmla="*/ 2075 h 2302"/>
                  <a:gd name="T10" fmla="*/ 540 w 3840"/>
                  <a:gd name="T11" fmla="*/ 2127 h 2302"/>
                  <a:gd name="T12" fmla="*/ 696 w 3840"/>
                  <a:gd name="T13" fmla="*/ 2161 h 2302"/>
                  <a:gd name="T14" fmla="*/ 512 w 3840"/>
                  <a:gd name="T15" fmla="*/ 2046 h 2302"/>
                  <a:gd name="T16" fmla="*/ 2957 w 3840"/>
                  <a:gd name="T17" fmla="*/ 2102 h 2302"/>
                  <a:gd name="T18" fmla="*/ 3101 w 3840"/>
                  <a:gd name="T19" fmla="*/ 2171 h 2302"/>
                  <a:gd name="T20" fmla="*/ 3200 w 3840"/>
                  <a:gd name="T21" fmla="*/ 2046 h 2302"/>
                  <a:gd name="T22" fmla="*/ 3264 w 3840"/>
                  <a:gd name="T23" fmla="*/ 1913 h 2302"/>
                  <a:gd name="T24" fmla="*/ 1536 w 3840"/>
                  <a:gd name="T25" fmla="*/ 1791 h 2302"/>
                  <a:gd name="T26" fmla="*/ 128 w 3840"/>
                  <a:gd name="T27" fmla="*/ 1087 h 2302"/>
                  <a:gd name="T28" fmla="*/ 2557 w 3840"/>
                  <a:gd name="T29" fmla="*/ 513 h 2302"/>
                  <a:gd name="T30" fmla="*/ 2648 w 3840"/>
                  <a:gd name="T31" fmla="*/ 706 h 2302"/>
                  <a:gd name="T32" fmla="*/ 2874 w 3840"/>
                  <a:gd name="T33" fmla="*/ 915 h 2302"/>
                  <a:gd name="T34" fmla="*/ 3523 w 3840"/>
                  <a:gd name="T35" fmla="*/ 884 h 2302"/>
                  <a:gd name="T36" fmla="*/ 3109 w 3840"/>
                  <a:gd name="T37" fmla="*/ 512 h 2302"/>
                  <a:gd name="T38" fmla="*/ 1972 w 3840"/>
                  <a:gd name="T39" fmla="*/ 564 h 2302"/>
                  <a:gd name="T40" fmla="*/ 1536 w 3840"/>
                  <a:gd name="T41" fmla="*/ 512 h 2302"/>
                  <a:gd name="T42" fmla="*/ 128 w 3840"/>
                  <a:gd name="T43" fmla="*/ 512 h 2302"/>
                  <a:gd name="T44" fmla="*/ 128 w 3840"/>
                  <a:gd name="T45" fmla="*/ 384 h 2302"/>
                  <a:gd name="T46" fmla="*/ 2047 w 3840"/>
                  <a:gd name="T47" fmla="*/ 458 h 2302"/>
                  <a:gd name="T48" fmla="*/ 2366 w 3840"/>
                  <a:gd name="T49" fmla="*/ 1041 h 2302"/>
                  <a:gd name="T50" fmla="*/ 1536 w 3840"/>
                  <a:gd name="T51" fmla="*/ 1087 h 2302"/>
                  <a:gd name="T52" fmla="*/ 3705 w 3840"/>
                  <a:gd name="T53" fmla="*/ 1502 h 2302"/>
                  <a:gd name="T54" fmla="*/ 3670 w 3840"/>
                  <a:gd name="T55" fmla="*/ 1145 h 2302"/>
                  <a:gd name="T56" fmla="*/ 2844 w 3840"/>
                  <a:gd name="T57" fmla="*/ 1041 h 2302"/>
                  <a:gd name="T58" fmla="*/ 2570 w 3840"/>
                  <a:gd name="T59" fmla="*/ 822 h 2302"/>
                  <a:gd name="T60" fmla="*/ 2424 w 3840"/>
                  <a:gd name="T61" fmla="*/ 503 h 2302"/>
                  <a:gd name="T62" fmla="*/ 2531 w 3840"/>
                  <a:gd name="T63" fmla="*/ 387 h 2302"/>
                  <a:gd name="T64" fmla="*/ 2382 w 3840"/>
                  <a:gd name="T65" fmla="*/ 207 h 2302"/>
                  <a:gd name="T66" fmla="*/ 128 w 3840"/>
                  <a:gd name="T67" fmla="*/ 128 h 2302"/>
                  <a:gd name="T68" fmla="*/ 2217 w 3840"/>
                  <a:gd name="T69" fmla="*/ 41 h 2302"/>
                  <a:gd name="T70" fmla="*/ 2878 w 3840"/>
                  <a:gd name="T71" fmla="*/ 238 h 2302"/>
                  <a:gd name="T72" fmla="*/ 3406 w 3840"/>
                  <a:gd name="T73" fmla="*/ 567 h 2302"/>
                  <a:gd name="T74" fmla="*/ 3743 w 3840"/>
                  <a:gd name="T75" fmla="*/ 991 h 2302"/>
                  <a:gd name="T76" fmla="*/ 3838 w 3840"/>
                  <a:gd name="T77" fmla="*/ 1458 h 2302"/>
                  <a:gd name="T78" fmla="*/ 3724 w 3840"/>
                  <a:gd name="T79" fmla="*/ 1796 h 2302"/>
                  <a:gd name="T80" fmla="*/ 3450 w 3840"/>
                  <a:gd name="T81" fmla="*/ 1996 h 2302"/>
                  <a:gd name="T82" fmla="*/ 3325 w 3840"/>
                  <a:gd name="T83" fmla="*/ 2088 h 2302"/>
                  <a:gd name="T84" fmla="*/ 3190 w 3840"/>
                  <a:gd name="T85" fmla="*/ 2273 h 2302"/>
                  <a:gd name="T86" fmla="*/ 2954 w 3840"/>
                  <a:gd name="T87" fmla="*/ 2273 h 2302"/>
                  <a:gd name="T88" fmla="*/ 2819 w 3840"/>
                  <a:gd name="T89" fmla="*/ 2088 h 2302"/>
                  <a:gd name="T90" fmla="*/ 2639 w 3840"/>
                  <a:gd name="T91" fmla="*/ 2197 h 2302"/>
                  <a:gd name="T92" fmla="*/ 2432 w 3840"/>
                  <a:gd name="T93" fmla="*/ 2302 h 2302"/>
                  <a:gd name="T94" fmla="*/ 2225 w 3840"/>
                  <a:gd name="T95" fmla="*/ 2197 h 2302"/>
                  <a:gd name="T96" fmla="*/ 1533 w 3840"/>
                  <a:gd name="T97" fmla="*/ 2088 h 2302"/>
                  <a:gd name="T98" fmla="*/ 1398 w 3840"/>
                  <a:gd name="T99" fmla="*/ 2273 h 2302"/>
                  <a:gd name="T100" fmla="*/ 1162 w 3840"/>
                  <a:gd name="T101" fmla="*/ 2273 h 2302"/>
                  <a:gd name="T102" fmla="*/ 1027 w 3840"/>
                  <a:gd name="T103" fmla="*/ 2088 h 2302"/>
                  <a:gd name="T104" fmla="*/ 847 w 3840"/>
                  <a:gd name="T105" fmla="*/ 2197 h 2302"/>
                  <a:gd name="T106" fmla="*/ 640 w 3840"/>
                  <a:gd name="T107" fmla="*/ 2302 h 2302"/>
                  <a:gd name="T108" fmla="*/ 433 w 3840"/>
                  <a:gd name="T109" fmla="*/ 2197 h 2302"/>
                  <a:gd name="T110" fmla="*/ 44 w 3840"/>
                  <a:gd name="T111" fmla="*/ 2043 h 2302"/>
                  <a:gd name="T112" fmla="*/ 3 w 3840"/>
                  <a:gd name="T113" fmla="*/ 44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40" h="2302">
                    <a:moveTo>
                      <a:pt x="2304" y="2046"/>
                    </a:moveTo>
                    <a:lnTo>
                      <a:pt x="2307" y="2075"/>
                    </a:lnTo>
                    <a:lnTo>
                      <a:pt x="2317" y="2102"/>
                    </a:lnTo>
                    <a:lnTo>
                      <a:pt x="2332" y="2127"/>
                    </a:lnTo>
                    <a:lnTo>
                      <a:pt x="2352" y="2146"/>
                    </a:lnTo>
                    <a:lnTo>
                      <a:pt x="2376" y="2161"/>
                    </a:lnTo>
                    <a:lnTo>
                      <a:pt x="2403" y="2171"/>
                    </a:lnTo>
                    <a:lnTo>
                      <a:pt x="2432" y="2174"/>
                    </a:lnTo>
                    <a:lnTo>
                      <a:pt x="2461" y="2171"/>
                    </a:lnTo>
                    <a:lnTo>
                      <a:pt x="2488" y="2161"/>
                    </a:lnTo>
                    <a:lnTo>
                      <a:pt x="2512" y="2146"/>
                    </a:lnTo>
                    <a:lnTo>
                      <a:pt x="2532" y="2127"/>
                    </a:lnTo>
                    <a:lnTo>
                      <a:pt x="2547" y="2102"/>
                    </a:lnTo>
                    <a:lnTo>
                      <a:pt x="2557" y="2075"/>
                    </a:lnTo>
                    <a:lnTo>
                      <a:pt x="2560" y="2046"/>
                    </a:lnTo>
                    <a:lnTo>
                      <a:pt x="2304" y="2046"/>
                    </a:lnTo>
                    <a:close/>
                    <a:moveTo>
                      <a:pt x="1152" y="2046"/>
                    </a:moveTo>
                    <a:lnTo>
                      <a:pt x="1155" y="2075"/>
                    </a:lnTo>
                    <a:lnTo>
                      <a:pt x="1165" y="2102"/>
                    </a:lnTo>
                    <a:lnTo>
                      <a:pt x="1180" y="2127"/>
                    </a:lnTo>
                    <a:lnTo>
                      <a:pt x="1200" y="2146"/>
                    </a:lnTo>
                    <a:lnTo>
                      <a:pt x="1224" y="2161"/>
                    </a:lnTo>
                    <a:lnTo>
                      <a:pt x="1251" y="2171"/>
                    </a:lnTo>
                    <a:lnTo>
                      <a:pt x="1280" y="2174"/>
                    </a:lnTo>
                    <a:lnTo>
                      <a:pt x="1309" y="2171"/>
                    </a:lnTo>
                    <a:lnTo>
                      <a:pt x="1336" y="2161"/>
                    </a:lnTo>
                    <a:lnTo>
                      <a:pt x="1360" y="2146"/>
                    </a:lnTo>
                    <a:lnTo>
                      <a:pt x="1380" y="2127"/>
                    </a:lnTo>
                    <a:lnTo>
                      <a:pt x="1395" y="2102"/>
                    </a:lnTo>
                    <a:lnTo>
                      <a:pt x="1405" y="2075"/>
                    </a:lnTo>
                    <a:lnTo>
                      <a:pt x="1408" y="2046"/>
                    </a:lnTo>
                    <a:lnTo>
                      <a:pt x="1152" y="2046"/>
                    </a:lnTo>
                    <a:close/>
                    <a:moveTo>
                      <a:pt x="512" y="2046"/>
                    </a:moveTo>
                    <a:lnTo>
                      <a:pt x="515" y="2075"/>
                    </a:lnTo>
                    <a:lnTo>
                      <a:pt x="525" y="2102"/>
                    </a:lnTo>
                    <a:lnTo>
                      <a:pt x="540" y="2127"/>
                    </a:lnTo>
                    <a:lnTo>
                      <a:pt x="560" y="2146"/>
                    </a:lnTo>
                    <a:lnTo>
                      <a:pt x="584" y="2161"/>
                    </a:lnTo>
                    <a:lnTo>
                      <a:pt x="611" y="2171"/>
                    </a:lnTo>
                    <a:lnTo>
                      <a:pt x="640" y="2174"/>
                    </a:lnTo>
                    <a:lnTo>
                      <a:pt x="669" y="2171"/>
                    </a:lnTo>
                    <a:lnTo>
                      <a:pt x="696" y="2161"/>
                    </a:lnTo>
                    <a:lnTo>
                      <a:pt x="720" y="2146"/>
                    </a:lnTo>
                    <a:lnTo>
                      <a:pt x="740" y="2127"/>
                    </a:lnTo>
                    <a:lnTo>
                      <a:pt x="755" y="2102"/>
                    </a:lnTo>
                    <a:lnTo>
                      <a:pt x="765" y="2075"/>
                    </a:lnTo>
                    <a:lnTo>
                      <a:pt x="768" y="2046"/>
                    </a:lnTo>
                    <a:lnTo>
                      <a:pt x="512" y="2046"/>
                    </a:lnTo>
                    <a:close/>
                    <a:moveTo>
                      <a:pt x="3200" y="2044"/>
                    </a:moveTo>
                    <a:lnTo>
                      <a:pt x="3169" y="2045"/>
                    </a:lnTo>
                    <a:lnTo>
                      <a:pt x="3136" y="2046"/>
                    </a:lnTo>
                    <a:lnTo>
                      <a:pt x="2944" y="2046"/>
                    </a:lnTo>
                    <a:lnTo>
                      <a:pt x="2947" y="2075"/>
                    </a:lnTo>
                    <a:lnTo>
                      <a:pt x="2957" y="2102"/>
                    </a:lnTo>
                    <a:lnTo>
                      <a:pt x="2972" y="2127"/>
                    </a:lnTo>
                    <a:lnTo>
                      <a:pt x="2992" y="2146"/>
                    </a:lnTo>
                    <a:lnTo>
                      <a:pt x="3016" y="2161"/>
                    </a:lnTo>
                    <a:lnTo>
                      <a:pt x="3043" y="2171"/>
                    </a:lnTo>
                    <a:lnTo>
                      <a:pt x="3072" y="2174"/>
                    </a:lnTo>
                    <a:lnTo>
                      <a:pt x="3101" y="2171"/>
                    </a:lnTo>
                    <a:lnTo>
                      <a:pt x="3128" y="2161"/>
                    </a:lnTo>
                    <a:lnTo>
                      <a:pt x="3152" y="2146"/>
                    </a:lnTo>
                    <a:lnTo>
                      <a:pt x="3172" y="2127"/>
                    </a:lnTo>
                    <a:lnTo>
                      <a:pt x="3187" y="2102"/>
                    </a:lnTo>
                    <a:lnTo>
                      <a:pt x="3197" y="2075"/>
                    </a:lnTo>
                    <a:lnTo>
                      <a:pt x="3200" y="2046"/>
                    </a:lnTo>
                    <a:lnTo>
                      <a:pt x="3200" y="2044"/>
                    </a:lnTo>
                    <a:close/>
                    <a:moveTo>
                      <a:pt x="1536" y="1791"/>
                    </a:moveTo>
                    <a:lnTo>
                      <a:pt x="1536" y="1918"/>
                    </a:lnTo>
                    <a:lnTo>
                      <a:pt x="3136" y="1918"/>
                    </a:lnTo>
                    <a:lnTo>
                      <a:pt x="3200" y="1918"/>
                    </a:lnTo>
                    <a:lnTo>
                      <a:pt x="3264" y="1913"/>
                    </a:lnTo>
                    <a:lnTo>
                      <a:pt x="3327" y="1900"/>
                    </a:lnTo>
                    <a:lnTo>
                      <a:pt x="3389" y="1881"/>
                    </a:lnTo>
                    <a:lnTo>
                      <a:pt x="3447" y="1857"/>
                    </a:lnTo>
                    <a:lnTo>
                      <a:pt x="3504" y="1827"/>
                    </a:lnTo>
                    <a:lnTo>
                      <a:pt x="3557" y="1791"/>
                    </a:lnTo>
                    <a:lnTo>
                      <a:pt x="1536" y="1791"/>
                    </a:lnTo>
                    <a:close/>
                    <a:moveTo>
                      <a:pt x="128" y="1791"/>
                    </a:moveTo>
                    <a:lnTo>
                      <a:pt x="128" y="1918"/>
                    </a:lnTo>
                    <a:lnTo>
                      <a:pt x="640" y="1918"/>
                    </a:lnTo>
                    <a:lnTo>
                      <a:pt x="640" y="1791"/>
                    </a:lnTo>
                    <a:lnTo>
                      <a:pt x="128" y="1791"/>
                    </a:lnTo>
                    <a:close/>
                    <a:moveTo>
                      <a:pt x="128" y="1087"/>
                    </a:moveTo>
                    <a:lnTo>
                      <a:pt x="128" y="1663"/>
                    </a:lnTo>
                    <a:lnTo>
                      <a:pt x="640" y="1663"/>
                    </a:lnTo>
                    <a:lnTo>
                      <a:pt x="640" y="1087"/>
                    </a:lnTo>
                    <a:lnTo>
                      <a:pt x="128" y="1087"/>
                    </a:lnTo>
                    <a:close/>
                    <a:moveTo>
                      <a:pt x="2560" y="512"/>
                    </a:moveTo>
                    <a:lnTo>
                      <a:pt x="2557" y="513"/>
                    </a:lnTo>
                    <a:lnTo>
                      <a:pt x="2555" y="515"/>
                    </a:lnTo>
                    <a:lnTo>
                      <a:pt x="2553" y="517"/>
                    </a:lnTo>
                    <a:lnTo>
                      <a:pt x="2550" y="526"/>
                    </a:lnTo>
                    <a:lnTo>
                      <a:pt x="2550" y="535"/>
                    </a:lnTo>
                    <a:lnTo>
                      <a:pt x="2552" y="544"/>
                    </a:lnTo>
                    <a:lnTo>
                      <a:pt x="2648" y="706"/>
                    </a:lnTo>
                    <a:lnTo>
                      <a:pt x="2676" y="751"/>
                    </a:lnTo>
                    <a:lnTo>
                      <a:pt x="2709" y="792"/>
                    </a:lnTo>
                    <a:lnTo>
                      <a:pt x="2745" y="829"/>
                    </a:lnTo>
                    <a:lnTo>
                      <a:pt x="2786" y="863"/>
                    </a:lnTo>
                    <a:lnTo>
                      <a:pt x="2829" y="891"/>
                    </a:lnTo>
                    <a:lnTo>
                      <a:pt x="2874" y="915"/>
                    </a:lnTo>
                    <a:lnTo>
                      <a:pt x="2922" y="934"/>
                    </a:lnTo>
                    <a:lnTo>
                      <a:pt x="2973" y="948"/>
                    </a:lnTo>
                    <a:lnTo>
                      <a:pt x="3024" y="957"/>
                    </a:lnTo>
                    <a:lnTo>
                      <a:pt x="3078" y="959"/>
                    </a:lnTo>
                    <a:lnTo>
                      <a:pt x="3578" y="959"/>
                    </a:lnTo>
                    <a:lnTo>
                      <a:pt x="3523" y="884"/>
                    </a:lnTo>
                    <a:lnTo>
                      <a:pt x="3465" y="810"/>
                    </a:lnTo>
                    <a:lnTo>
                      <a:pt x="3401" y="743"/>
                    </a:lnTo>
                    <a:lnTo>
                      <a:pt x="3335" y="678"/>
                    </a:lnTo>
                    <a:lnTo>
                      <a:pt x="3263" y="619"/>
                    </a:lnTo>
                    <a:lnTo>
                      <a:pt x="3188" y="563"/>
                    </a:lnTo>
                    <a:lnTo>
                      <a:pt x="3109" y="512"/>
                    </a:lnTo>
                    <a:lnTo>
                      <a:pt x="2560" y="512"/>
                    </a:lnTo>
                    <a:close/>
                    <a:moveTo>
                      <a:pt x="1536" y="512"/>
                    </a:moveTo>
                    <a:lnTo>
                      <a:pt x="1536" y="959"/>
                    </a:lnTo>
                    <a:lnTo>
                      <a:pt x="2195" y="959"/>
                    </a:lnTo>
                    <a:lnTo>
                      <a:pt x="1987" y="586"/>
                    </a:lnTo>
                    <a:lnTo>
                      <a:pt x="1972" y="564"/>
                    </a:lnTo>
                    <a:lnTo>
                      <a:pt x="1954" y="546"/>
                    </a:lnTo>
                    <a:lnTo>
                      <a:pt x="1932" y="531"/>
                    </a:lnTo>
                    <a:lnTo>
                      <a:pt x="1908" y="521"/>
                    </a:lnTo>
                    <a:lnTo>
                      <a:pt x="1883" y="514"/>
                    </a:lnTo>
                    <a:lnTo>
                      <a:pt x="1856" y="512"/>
                    </a:lnTo>
                    <a:lnTo>
                      <a:pt x="1536" y="512"/>
                    </a:lnTo>
                    <a:close/>
                    <a:moveTo>
                      <a:pt x="768" y="512"/>
                    </a:moveTo>
                    <a:lnTo>
                      <a:pt x="768" y="1918"/>
                    </a:lnTo>
                    <a:lnTo>
                      <a:pt x="1408" y="1918"/>
                    </a:lnTo>
                    <a:lnTo>
                      <a:pt x="1408" y="512"/>
                    </a:lnTo>
                    <a:lnTo>
                      <a:pt x="768" y="512"/>
                    </a:lnTo>
                    <a:close/>
                    <a:moveTo>
                      <a:pt x="128" y="512"/>
                    </a:moveTo>
                    <a:lnTo>
                      <a:pt x="128" y="959"/>
                    </a:lnTo>
                    <a:lnTo>
                      <a:pt x="640" y="959"/>
                    </a:lnTo>
                    <a:lnTo>
                      <a:pt x="640" y="512"/>
                    </a:lnTo>
                    <a:lnTo>
                      <a:pt x="128" y="512"/>
                    </a:lnTo>
                    <a:close/>
                    <a:moveTo>
                      <a:pt x="128" y="128"/>
                    </a:moveTo>
                    <a:lnTo>
                      <a:pt x="128" y="384"/>
                    </a:lnTo>
                    <a:lnTo>
                      <a:pt x="1856" y="384"/>
                    </a:lnTo>
                    <a:lnTo>
                      <a:pt x="1898" y="387"/>
                    </a:lnTo>
                    <a:lnTo>
                      <a:pt x="1940" y="396"/>
                    </a:lnTo>
                    <a:lnTo>
                      <a:pt x="1978" y="412"/>
                    </a:lnTo>
                    <a:lnTo>
                      <a:pt x="2014" y="433"/>
                    </a:lnTo>
                    <a:lnTo>
                      <a:pt x="2047" y="458"/>
                    </a:lnTo>
                    <a:lnTo>
                      <a:pt x="2076" y="488"/>
                    </a:lnTo>
                    <a:lnTo>
                      <a:pt x="2099" y="523"/>
                    </a:lnTo>
                    <a:lnTo>
                      <a:pt x="2360" y="992"/>
                    </a:lnTo>
                    <a:lnTo>
                      <a:pt x="2366" y="1008"/>
                    </a:lnTo>
                    <a:lnTo>
                      <a:pt x="2368" y="1024"/>
                    </a:lnTo>
                    <a:lnTo>
                      <a:pt x="2366" y="1041"/>
                    </a:lnTo>
                    <a:lnTo>
                      <a:pt x="2359" y="1056"/>
                    </a:lnTo>
                    <a:lnTo>
                      <a:pt x="2349" y="1069"/>
                    </a:lnTo>
                    <a:lnTo>
                      <a:pt x="2335" y="1079"/>
                    </a:lnTo>
                    <a:lnTo>
                      <a:pt x="2320" y="1085"/>
                    </a:lnTo>
                    <a:lnTo>
                      <a:pt x="2304" y="1087"/>
                    </a:lnTo>
                    <a:lnTo>
                      <a:pt x="1536" y="1087"/>
                    </a:lnTo>
                    <a:lnTo>
                      <a:pt x="1536" y="1663"/>
                    </a:lnTo>
                    <a:lnTo>
                      <a:pt x="3648" y="1663"/>
                    </a:lnTo>
                    <a:lnTo>
                      <a:pt x="3655" y="1664"/>
                    </a:lnTo>
                    <a:lnTo>
                      <a:pt x="3676" y="1611"/>
                    </a:lnTo>
                    <a:lnTo>
                      <a:pt x="3693" y="1557"/>
                    </a:lnTo>
                    <a:lnTo>
                      <a:pt x="3705" y="1502"/>
                    </a:lnTo>
                    <a:lnTo>
                      <a:pt x="3711" y="1445"/>
                    </a:lnTo>
                    <a:lnTo>
                      <a:pt x="3712" y="1388"/>
                    </a:lnTo>
                    <a:lnTo>
                      <a:pt x="3709" y="1327"/>
                    </a:lnTo>
                    <a:lnTo>
                      <a:pt x="3700" y="1265"/>
                    </a:lnTo>
                    <a:lnTo>
                      <a:pt x="3688" y="1205"/>
                    </a:lnTo>
                    <a:lnTo>
                      <a:pt x="3670" y="1145"/>
                    </a:lnTo>
                    <a:lnTo>
                      <a:pt x="3647" y="1087"/>
                    </a:lnTo>
                    <a:lnTo>
                      <a:pt x="3078" y="1087"/>
                    </a:lnTo>
                    <a:lnTo>
                      <a:pt x="3017" y="1084"/>
                    </a:lnTo>
                    <a:lnTo>
                      <a:pt x="2958" y="1075"/>
                    </a:lnTo>
                    <a:lnTo>
                      <a:pt x="2900" y="1060"/>
                    </a:lnTo>
                    <a:lnTo>
                      <a:pt x="2844" y="1041"/>
                    </a:lnTo>
                    <a:lnTo>
                      <a:pt x="2790" y="1016"/>
                    </a:lnTo>
                    <a:lnTo>
                      <a:pt x="2739" y="986"/>
                    </a:lnTo>
                    <a:lnTo>
                      <a:pt x="2691" y="952"/>
                    </a:lnTo>
                    <a:lnTo>
                      <a:pt x="2647" y="913"/>
                    </a:lnTo>
                    <a:lnTo>
                      <a:pt x="2607" y="869"/>
                    </a:lnTo>
                    <a:lnTo>
                      <a:pt x="2570" y="822"/>
                    </a:lnTo>
                    <a:lnTo>
                      <a:pt x="2538" y="770"/>
                    </a:lnTo>
                    <a:lnTo>
                      <a:pt x="2441" y="608"/>
                    </a:lnTo>
                    <a:lnTo>
                      <a:pt x="2430" y="584"/>
                    </a:lnTo>
                    <a:lnTo>
                      <a:pt x="2423" y="557"/>
                    </a:lnTo>
                    <a:lnTo>
                      <a:pt x="2422" y="530"/>
                    </a:lnTo>
                    <a:lnTo>
                      <a:pt x="2424" y="503"/>
                    </a:lnTo>
                    <a:lnTo>
                      <a:pt x="2431" y="478"/>
                    </a:lnTo>
                    <a:lnTo>
                      <a:pt x="2442" y="452"/>
                    </a:lnTo>
                    <a:lnTo>
                      <a:pt x="2460" y="429"/>
                    </a:lnTo>
                    <a:lnTo>
                      <a:pt x="2481" y="410"/>
                    </a:lnTo>
                    <a:lnTo>
                      <a:pt x="2504" y="395"/>
                    </a:lnTo>
                    <a:lnTo>
                      <a:pt x="2531" y="387"/>
                    </a:lnTo>
                    <a:lnTo>
                      <a:pt x="2560" y="384"/>
                    </a:lnTo>
                    <a:lnTo>
                      <a:pt x="2879" y="384"/>
                    </a:lnTo>
                    <a:lnTo>
                      <a:pt x="2758" y="330"/>
                    </a:lnTo>
                    <a:lnTo>
                      <a:pt x="2634" y="284"/>
                    </a:lnTo>
                    <a:lnTo>
                      <a:pt x="2509" y="242"/>
                    </a:lnTo>
                    <a:lnTo>
                      <a:pt x="2382" y="207"/>
                    </a:lnTo>
                    <a:lnTo>
                      <a:pt x="2253" y="179"/>
                    </a:lnTo>
                    <a:lnTo>
                      <a:pt x="2124" y="157"/>
                    </a:lnTo>
                    <a:lnTo>
                      <a:pt x="1992" y="141"/>
                    </a:lnTo>
                    <a:lnTo>
                      <a:pt x="1861" y="131"/>
                    </a:lnTo>
                    <a:lnTo>
                      <a:pt x="1728" y="128"/>
                    </a:lnTo>
                    <a:lnTo>
                      <a:pt x="128" y="128"/>
                    </a:lnTo>
                    <a:close/>
                    <a:moveTo>
                      <a:pt x="64" y="0"/>
                    </a:moveTo>
                    <a:lnTo>
                      <a:pt x="1728" y="0"/>
                    </a:lnTo>
                    <a:lnTo>
                      <a:pt x="1853" y="2"/>
                    </a:lnTo>
                    <a:lnTo>
                      <a:pt x="1976" y="10"/>
                    </a:lnTo>
                    <a:lnTo>
                      <a:pt x="2097" y="23"/>
                    </a:lnTo>
                    <a:lnTo>
                      <a:pt x="2217" y="41"/>
                    </a:lnTo>
                    <a:lnTo>
                      <a:pt x="2333" y="63"/>
                    </a:lnTo>
                    <a:lnTo>
                      <a:pt x="2448" y="90"/>
                    </a:lnTo>
                    <a:lnTo>
                      <a:pt x="2560" y="121"/>
                    </a:lnTo>
                    <a:lnTo>
                      <a:pt x="2669" y="156"/>
                    </a:lnTo>
                    <a:lnTo>
                      <a:pt x="2775" y="195"/>
                    </a:lnTo>
                    <a:lnTo>
                      <a:pt x="2878" y="238"/>
                    </a:lnTo>
                    <a:lnTo>
                      <a:pt x="2977" y="285"/>
                    </a:lnTo>
                    <a:lnTo>
                      <a:pt x="3072" y="336"/>
                    </a:lnTo>
                    <a:lnTo>
                      <a:pt x="3163" y="389"/>
                    </a:lnTo>
                    <a:lnTo>
                      <a:pt x="3249" y="445"/>
                    </a:lnTo>
                    <a:lnTo>
                      <a:pt x="3329" y="505"/>
                    </a:lnTo>
                    <a:lnTo>
                      <a:pt x="3406" y="567"/>
                    </a:lnTo>
                    <a:lnTo>
                      <a:pt x="3477" y="632"/>
                    </a:lnTo>
                    <a:lnTo>
                      <a:pt x="3542" y="700"/>
                    </a:lnTo>
                    <a:lnTo>
                      <a:pt x="3603" y="770"/>
                    </a:lnTo>
                    <a:lnTo>
                      <a:pt x="3656" y="841"/>
                    </a:lnTo>
                    <a:lnTo>
                      <a:pt x="3703" y="915"/>
                    </a:lnTo>
                    <a:lnTo>
                      <a:pt x="3743" y="991"/>
                    </a:lnTo>
                    <a:lnTo>
                      <a:pt x="3778" y="1067"/>
                    </a:lnTo>
                    <a:lnTo>
                      <a:pt x="3805" y="1146"/>
                    </a:lnTo>
                    <a:lnTo>
                      <a:pt x="3824" y="1225"/>
                    </a:lnTo>
                    <a:lnTo>
                      <a:pt x="3837" y="1307"/>
                    </a:lnTo>
                    <a:lnTo>
                      <a:pt x="3840" y="1388"/>
                    </a:lnTo>
                    <a:lnTo>
                      <a:pt x="3838" y="1458"/>
                    </a:lnTo>
                    <a:lnTo>
                      <a:pt x="3831" y="1523"/>
                    </a:lnTo>
                    <a:lnTo>
                      <a:pt x="3818" y="1585"/>
                    </a:lnTo>
                    <a:lnTo>
                      <a:pt x="3802" y="1644"/>
                    </a:lnTo>
                    <a:lnTo>
                      <a:pt x="3779" y="1699"/>
                    </a:lnTo>
                    <a:lnTo>
                      <a:pt x="3754" y="1750"/>
                    </a:lnTo>
                    <a:lnTo>
                      <a:pt x="3724" y="1796"/>
                    </a:lnTo>
                    <a:lnTo>
                      <a:pt x="3689" y="1841"/>
                    </a:lnTo>
                    <a:lnTo>
                      <a:pt x="3649" y="1879"/>
                    </a:lnTo>
                    <a:lnTo>
                      <a:pt x="3606" y="1915"/>
                    </a:lnTo>
                    <a:lnTo>
                      <a:pt x="3558" y="1946"/>
                    </a:lnTo>
                    <a:lnTo>
                      <a:pt x="3506" y="1973"/>
                    </a:lnTo>
                    <a:lnTo>
                      <a:pt x="3450" y="1996"/>
                    </a:lnTo>
                    <a:lnTo>
                      <a:pt x="3390" y="2015"/>
                    </a:lnTo>
                    <a:lnTo>
                      <a:pt x="3327" y="2029"/>
                    </a:lnTo>
                    <a:lnTo>
                      <a:pt x="3327" y="2035"/>
                    </a:lnTo>
                    <a:lnTo>
                      <a:pt x="3328" y="2041"/>
                    </a:lnTo>
                    <a:lnTo>
                      <a:pt x="3328" y="2046"/>
                    </a:lnTo>
                    <a:lnTo>
                      <a:pt x="3325" y="2088"/>
                    </a:lnTo>
                    <a:lnTo>
                      <a:pt x="3315" y="2128"/>
                    </a:lnTo>
                    <a:lnTo>
                      <a:pt x="3299" y="2164"/>
                    </a:lnTo>
                    <a:lnTo>
                      <a:pt x="3279" y="2197"/>
                    </a:lnTo>
                    <a:lnTo>
                      <a:pt x="3254" y="2228"/>
                    </a:lnTo>
                    <a:lnTo>
                      <a:pt x="3223" y="2253"/>
                    </a:lnTo>
                    <a:lnTo>
                      <a:pt x="3190" y="2273"/>
                    </a:lnTo>
                    <a:lnTo>
                      <a:pt x="3153" y="2289"/>
                    </a:lnTo>
                    <a:lnTo>
                      <a:pt x="3114" y="2299"/>
                    </a:lnTo>
                    <a:lnTo>
                      <a:pt x="3072" y="2302"/>
                    </a:lnTo>
                    <a:lnTo>
                      <a:pt x="3030" y="2299"/>
                    </a:lnTo>
                    <a:lnTo>
                      <a:pt x="2991" y="2289"/>
                    </a:lnTo>
                    <a:lnTo>
                      <a:pt x="2954" y="2273"/>
                    </a:lnTo>
                    <a:lnTo>
                      <a:pt x="2921" y="2253"/>
                    </a:lnTo>
                    <a:lnTo>
                      <a:pt x="2890" y="2228"/>
                    </a:lnTo>
                    <a:lnTo>
                      <a:pt x="2865" y="2197"/>
                    </a:lnTo>
                    <a:lnTo>
                      <a:pt x="2845" y="2164"/>
                    </a:lnTo>
                    <a:lnTo>
                      <a:pt x="2829" y="2128"/>
                    </a:lnTo>
                    <a:lnTo>
                      <a:pt x="2819" y="2088"/>
                    </a:lnTo>
                    <a:lnTo>
                      <a:pt x="2816" y="2046"/>
                    </a:lnTo>
                    <a:lnTo>
                      <a:pt x="2688" y="2046"/>
                    </a:lnTo>
                    <a:lnTo>
                      <a:pt x="2685" y="2088"/>
                    </a:lnTo>
                    <a:lnTo>
                      <a:pt x="2675" y="2128"/>
                    </a:lnTo>
                    <a:lnTo>
                      <a:pt x="2659" y="2164"/>
                    </a:lnTo>
                    <a:lnTo>
                      <a:pt x="2639" y="2197"/>
                    </a:lnTo>
                    <a:lnTo>
                      <a:pt x="2614" y="2228"/>
                    </a:lnTo>
                    <a:lnTo>
                      <a:pt x="2583" y="2253"/>
                    </a:lnTo>
                    <a:lnTo>
                      <a:pt x="2550" y="2273"/>
                    </a:lnTo>
                    <a:lnTo>
                      <a:pt x="2513" y="2289"/>
                    </a:lnTo>
                    <a:lnTo>
                      <a:pt x="2474" y="2299"/>
                    </a:lnTo>
                    <a:lnTo>
                      <a:pt x="2432" y="2302"/>
                    </a:lnTo>
                    <a:lnTo>
                      <a:pt x="2390" y="2299"/>
                    </a:lnTo>
                    <a:lnTo>
                      <a:pt x="2351" y="2289"/>
                    </a:lnTo>
                    <a:lnTo>
                      <a:pt x="2314" y="2273"/>
                    </a:lnTo>
                    <a:lnTo>
                      <a:pt x="2281" y="2253"/>
                    </a:lnTo>
                    <a:lnTo>
                      <a:pt x="2250" y="2228"/>
                    </a:lnTo>
                    <a:lnTo>
                      <a:pt x="2225" y="2197"/>
                    </a:lnTo>
                    <a:lnTo>
                      <a:pt x="2205" y="2164"/>
                    </a:lnTo>
                    <a:lnTo>
                      <a:pt x="2189" y="2128"/>
                    </a:lnTo>
                    <a:lnTo>
                      <a:pt x="2179" y="2088"/>
                    </a:lnTo>
                    <a:lnTo>
                      <a:pt x="2176" y="2046"/>
                    </a:lnTo>
                    <a:lnTo>
                      <a:pt x="1536" y="2046"/>
                    </a:lnTo>
                    <a:lnTo>
                      <a:pt x="1533" y="2088"/>
                    </a:lnTo>
                    <a:lnTo>
                      <a:pt x="1523" y="2128"/>
                    </a:lnTo>
                    <a:lnTo>
                      <a:pt x="1507" y="2164"/>
                    </a:lnTo>
                    <a:lnTo>
                      <a:pt x="1487" y="2197"/>
                    </a:lnTo>
                    <a:lnTo>
                      <a:pt x="1462" y="2228"/>
                    </a:lnTo>
                    <a:lnTo>
                      <a:pt x="1431" y="2253"/>
                    </a:lnTo>
                    <a:lnTo>
                      <a:pt x="1398" y="2273"/>
                    </a:lnTo>
                    <a:lnTo>
                      <a:pt x="1361" y="2289"/>
                    </a:lnTo>
                    <a:lnTo>
                      <a:pt x="1322" y="2299"/>
                    </a:lnTo>
                    <a:lnTo>
                      <a:pt x="1280" y="2302"/>
                    </a:lnTo>
                    <a:lnTo>
                      <a:pt x="1238" y="2299"/>
                    </a:lnTo>
                    <a:lnTo>
                      <a:pt x="1199" y="2289"/>
                    </a:lnTo>
                    <a:lnTo>
                      <a:pt x="1162" y="2273"/>
                    </a:lnTo>
                    <a:lnTo>
                      <a:pt x="1129" y="2253"/>
                    </a:lnTo>
                    <a:lnTo>
                      <a:pt x="1098" y="2228"/>
                    </a:lnTo>
                    <a:lnTo>
                      <a:pt x="1073" y="2197"/>
                    </a:lnTo>
                    <a:lnTo>
                      <a:pt x="1053" y="2164"/>
                    </a:lnTo>
                    <a:lnTo>
                      <a:pt x="1037" y="2128"/>
                    </a:lnTo>
                    <a:lnTo>
                      <a:pt x="1027" y="2088"/>
                    </a:lnTo>
                    <a:lnTo>
                      <a:pt x="1024" y="2046"/>
                    </a:lnTo>
                    <a:lnTo>
                      <a:pt x="896" y="2046"/>
                    </a:lnTo>
                    <a:lnTo>
                      <a:pt x="893" y="2088"/>
                    </a:lnTo>
                    <a:lnTo>
                      <a:pt x="883" y="2128"/>
                    </a:lnTo>
                    <a:lnTo>
                      <a:pt x="867" y="2164"/>
                    </a:lnTo>
                    <a:lnTo>
                      <a:pt x="847" y="2197"/>
                    </a:lnTo>
                    <a:lnTo>
                      <a:pt x="822" y="2228"/>
                    </a:lnTo>
                    <a:lnTo>
                      <a:pt x="791" y="2253"/>
                    </a:lnTo>
                    <a:lnTo>
                      <a:pt x="758" y="2273"/>
                    </a:lnTo>
                    <a:lnTo>
                      <a:pt x="721" y="2289"/>
                    </a:lnTo>
                    <a:lnTo>
                      <a:pt x="682" y="2299"/>
                    </a:lnTo>
                    <a:lnTo>
                      <a:pt x="640" y="2302"/>
                    </a:lnTo>
                    <a:lnTo>
                      <a:pt x="598" y="2299"/>
                    </a:lnTo>
                    <a:lnTo>
                      <a:pt x="559" y="2289"/>
                    </a:lnTo>
                    <a:lnTo>
                      <a:pt x="522" y="2273"/>
                    </a:lnTo>
                    <a:lnTo>
                      <a:pt x="489" y="2253"/>
                    </a:lnTo>
                    <a:lnTo>
                      <a:pt x="458" y="2228"/>
                    </a:lnTo>
                    <a:lnTo>
                      <a:pt x="433" y="2197"/>
                    </a:lnTo>
                    <a:lnTo>
                      <a:pt x="413" y="2164"/>
                    </a:lnTo>
                    <a:lnTo>
                      <a:pt x="397" y="2128"/>
                    </a:lnTo>
                    <a:lnTo>
                      <a:pt x="387" y="2088"/>
                    </a:lnTo>
                    <a:lnTo>
                      <a:pt x="384" y="2046"/>
                    </a:lnTo>
                    <a:lnTo>
                      <a:pt x="64" y="2046"/>
                    </a:lnTo>
                    <a:lnTo>
                      <a:pt x="44" y="2043"/>
                    </a:lnTo>
                    <a:lnTo>
                      <a:pt x="27" y="2034"/>
                    </a:lnTo>
                    <a:lnTo>
                      <a:pt x="13" y="2020"/>
                    </a:lnTo>
                    <a:lnTo>
                      <a:pt x="3" y="2002"/>
                    </a:lnTo>
                    <a:lnTo>
                      <a:pt x="0" y="1982"/>
                    </a:lnTo>
                    <a:lnTo>
                      <a:pt x="0" y="64"/>
                    </a:lnTo>
                    <a:lnTo>
                      <a:pt x="3" y="44"/>
                    </a:lnTo>
                    <a:lnTo>
                      <a:pt x="13" y="27"/>
                    </a:lnTo>
                    <a:lnTo>
                      <a:pt x="27" y="13"/>
                    </a:lnTo>
                    <a:lnTo>
                      <a:pt x="44" y="3"/>
                    </a:lnTo>
                    <a:lnTo>
                      <a:pt x="64" y="0"/>
                    </a:lnTo>
                    <a:close/>
                  </a:path>
                </a:pathLst>
              </a:custGeom>
              <a:solidFill>
                <a:srgbClr val="46647B"/>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nvGrpSpPr>
            <p:cNvPr id="483" name="Group 482"/>
            <p:cNvGrpSpPr/>
            <p:nvPr/>
          </p:nvGrpSpPr>
          <p:grpSpPr>
            <a:xfrm flipH="1">
              <a:off x="4243415" y="3130105"/>
              <a:ext cx="341376" cy="216023"/>
              <a:chOff x="3048000" y="1500188"/>
              <a:chExt cx="6096000" cy="3857625"/>
            </a:xfrm>
          </p:grpSpPr>
          <p:sp>
            <p:nvSpPr>
              <p:cNvPr id="484" name="Freeform 57"/>
              <p:cNvSpPr>
                <a:spLocks/>
              </p:cNvSpPr>
              <p:nvPr/>
            </p:nvSpPr>
            <p:spPr bwMode="auto">
              <a:xfrm>
                <a:off x="3048000" y="5154613"/>
                <a:ext cx="6096000" cy="203200"/>
              </a:xfrm>
              <a:custGeom>
                <a:avLst/>
                <a:gdLst>
                  <a:gd name="T0" fmla="*/ 64 w 3840"/>
                  <a:gd name="T1" fmla="*/ 0 h 128"/>
                  <a:gd name="T2" fmla="*/ 3776 w 3840"/>
                  <a:gd name="T3" fmla="*/ 0 h 128"/>
                  <a:gd name="T4" fmla="*/ 3796 w 3840"/>
                  <a:gd name="T5" fmla="*/ 4 h 128"/>
                  <a:gd name="T6" fmla="*/ 3813 w 3840"/>
                  <a:gd name="T7" fmla="*/ 13 h 128"/>
                  <a:gd name="T8" fmla="*/ 3827 w 3840"/>
                  <a:gd name="T9" fmla="*/ 27 h 128"/>
                  <a:gd name="T10" fmla="*/ 3837 w 3840"/>
                  <a:gd name="T11" fmla="*/ 44 h 128"/>
                  <a:gd name="T12" fmla="*/ 3840 w 3840"/>
                  <a:gd name="T13" fmla="*/ 64 h 128"/>
                  <a:gd name="T14" fmla="*/ 3837 w 3840"/>
                  <a:gd name="T15" fmla="*/ 84 h 128"/>
                  <a:gd name="T16" fmla="*/ 3827 w 3840"/>
                  <a:gd name="T17" fmla="*/ 101 h 128"/>
                  <a:gd name="T18" fmla="*/ 3813 w 3840"/>
                  <a:gd name="T19" fmla="*/ 115 h 128"/>
                  <a:gd name="T20" fmla="*/ 3796 w 3840"/>
                  <a:gd name="T21" fmla="*/ 125 h 128"/>
                  <a:gd name="T22" fmla="*/ 3776 w 3840"/>
                  <a:gd name="T23" fmla="*/ 128 h 128"/>
                  <a:gd name="T24" fmla="*/ 64 w 3840"/>
                  <a:gd name="T25" fmla="*/ 128 h 128"/>
                  <a:gd name="T26" fmla="*/ 44 w 3840"/>
                  <a:gd name="T27" fmla="*/ 125 h 128"/>
                  <a:gd name="T28" fmla="*/ 27 w 3840"/>
                  <a:gd name="T29" fmla="*/ 115 h 128"/>
                  <a:gd name="T30" fmla="*/ 13 w 3840"/>
                  <a:gd name="T31" fmla="*/ 101 h 128"/>
                  <a:gd name="T32" fmla="*/ 3 w 3840"/>
                  <a:gd name="T33" fmla="*/ 84 h 128"/>
                  <a:gd name="T34" fmla="*/ 0 w 3840"/>
                  <a:gd name="T35" fmla="*/ 64 h 128"/>
                  <a:gd name="T36" fmla="*/ 3 w 3840"/>
                  <a:gd name="T37" fmla="*/ 44 h 128"/>
                  <a:gd name="T38" fmla="*/ 13 w 3840"/>
                  <a:gd name="T39" fmla="*/ 27 h 128"/>
                  <a:gd name="T40" fmla="*/ 27 w 3840"/>
                  <a:gd name="T41" fmla="*/ 13 h 128"/>
                  <a:gd name="T42" fmla="*/ 44 w 3840"/>
                  <a:gd name="T43" fmla="*/ 4 h 128"/>
                  <a:gd name="T44" fmla="*/ 64 w 3840"/>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40" h="128">
                    <a:moveTo>
                      <a:pt x="64" y="0"/>
                    </a:moveTo>
                    <a:lnTo>
                      <a:pt x="3776" y="0"/>
                    </a:lnTo>
                    <a:lnTo>
                      <a:pt x="3796" y="4"/>
                    </a:lnTo>
                    <a:lnTo>
                      <a:pt x="3813" y="13"/>
                    </a:lnTo>
                    <a:lnTo>
                      <a:pt x="3827" y="27"/>
                    </a:lnTo>
                    <a:lnTo>
                      <a:pt x="3837" y="44"/>
                    </a:lnTo>
                    <a:lnTo>
                      <a:pt x="3840" y="64"/>
                    </a:lnTo>
                    <a:lnTo>
                      <a:pt x="3837" y="84"/>
                    </a:lnTo>
                    <a:lnTo>
                      <a:pt x="3827" y="101"/>
                    </a:lnTo>
                    <a:lnTo>
                      <a:pt x="3813" y="115"/>
                    </a:lnTo>
                    <a:lnTo>
                      <a:pt x="3796" y="125"/>
                    </a:lnTo>
                    <a:lnTo>
                      <a:pt x="3776" y="128"/>
                    </a:lnTo>
                    <a:lnTo>
                      <a:pt x="64" y="128"/>
                    </a:lnTo>
                    <a:lnTo>
                      <a:pt x="44" y="125"/>
                    </a:lnTo>
                    <a:lnTo>
                      <a:pt x="27" y="115"/>
                    </a:lnTo>
                    <a:lnTo>
                      <a:pt x="13" y="101"/>
                    </a:lnTo>
                    <a:lnTo>
                      <a:pt x="3" y="84"/>
                    </a:lnTo>
                    <a:lnTo>
                      <a:pt x="0" y="64"/>
                    </a:lnTo>
                    <a:lnTo>
                      <a:pt x="3" y="44"/>
                    </a:lnTo>
                    <a:lnTo>
                      <a:pt x="13" y="27"/>
                    </a:lnTo>
                    <a:lnTo>
                      <a:pt x="27" y="13"/>
                    </a:lnTo>
                    <a:lnTo>
                      <a:pt x="44" y="4"/>
                    </a:lnTo>
                    <a:lnTo>
                      <a:pt x="64" y="0"/>
                    </a:lnTo>
                    <a:close/>
                  </a:path>
                </a:pathLst>
              </a:custGeom>
              <a:solidFill>
                <a:srgbClr val="46647B"/>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85" name="Freeform 58"/>
              <p:cNvSpPr>
                <a:spLocks noEditPoints="1"/>
              </p:cNvSpPr>
              <p:nvPr/>
            </p:nvSpPr>
            <p:spPr bwMode="auto">
              <a:xfrm>
                <a:off x="3048000" y="1500188"/>
                <a:ext cx="6096000" cy="3654425"/>
              </a:xfrm>
              <a:custGeom>
                <a:avLst/>
                <a:gdLst>
                  <a:gd name="T0" fmla="*/ 2376 w 3840"/>
                  <a:gd name="T1" fmla="*/ 2161 h 2302"/>
                  <a:gd name="T2" fmla="*/ 2532 w 3840"/>
                  <a:gd name="T3" fmla="*/ 2127 h 2302"/>
                  <a:gd name="T4" fmla="*/ 1155 w 3840"/>
                  <a:gd name="T5" fmla="*/ 2075 h 2302"/>
                  <a:gd name="T6" fmla="*/ 1280 w 3840"/>
                  <a:gd name="T7" fmla="*/ 2174 h 2302"/>
                  <a:gd name="T8" fmla="*/ 1405 w 3840"/>
                  <a:gd name="T9" fmla="*/ 2075 h 2302"/>
                  <a:gd name="T10" fmla="*/ 540 w 3840"/>
                  <a:gd name="T11" fmla="*/ 2127 h 2302"/>
                  <a:gd name="T12" fmla="*/ 696 w 3840"/>
                  <a:gd name="T13" fmla="*/ 2161 h 2302"/>
                  <a:gd name="T14" fmla="*/ 512 w 3840"/>
                  <a:gd name="T15" fmla="*/ 2046 h 2302"/>
                  <a:gd name="T16" fmla="*/ 2957 w 3840"/>
                  <a:gd name="T17" fmla="*/ 2102 h 2302"/>
                  <a:gd name="T18" fmla="*/ 3101 w 3840"/>
                  <a:gd name="T19" fmla="*/ 2171 h 2302"/>
                  <a:gd name="T20" fmla="*/ 3200 w 3840"/>
                  <a:gd name="T21" fmla="*/ 2046 h 2302"/>
                  <a:gd name="T22" fmla="*/ 3264 w 3840"/>
                  <a:gd name="T23" fmla="*/ 1913 h 2302"/>
                  <a:gd name="T24" fmla="*/ 1536 w 3840"/>
                  <a:gd name="T25" fmla="*/ 1791 h 2302"/>
                  <a:gd name="T26" fmla="*/ 128 w 3840"/>
                  <a:gd name="T27" fmla="*/ 1087 h 2302"/>
                  <a:gd name="T28" fmla="*/ 2557 w 3840"/>
                  <a:gd name="T29" fmla="*/ 513 h 2302"/>
                  <a:gd name="T30" fmla="*/ 2648 w 3840"/>
                  <a:gd name="T31" fmla="*/ 706 h 2302"/>
                  <a:gd name="T32" fmla="*/ 2874 w 3840"/>
                  <a:gd name="T33" fmla="*/ 915 h 2302"/>
                  <a:gd name="T34" fmla="*/ 3523 w 3840"/>
                  <a:gd name="T35" fmla="*/ 884 h 2302"/>
                  <a:gd name="T36" fmla="*/ 3109 w 3840"/>
                  <a:gd name="T37" fmla="*/ 512 h 2302"/>
                  <a:gd name="T38" fmla="*/ 1972 w 3840"/>
                  <a:gd name="T39" fmla="*/ 564 h 2302"/>
                  <a:gd name="T40" fmla="*/ 1536 w 3840"/>
                  <a:gd name="T41" fmla="*/ 512 h 2302"/>
                  <a:gd name="T42" fmla="*/ 128 w 3840"/>
                  <a:gd name="T43" fmla="*/ 512 h 2302"/>
                  <a:gd name="T44" fmla="*/ 128 w 3840"/>
                  <a:gd name="T45" fmla="*/ 384 h 2302"/>
                  <a:gd name="T46" fmla="*/ 2047 w 3840"/>
                  <a:gd name="T47" fmla="*/ 458 h 2302"/>
                  <a:gd name="T48" fmla="*/ 2366 w 3840"/>
                  <a:gd name="T49" fmla="*/ 1041 h 2302"/>
                  <a:gd name="T50" fmla="*/ 1536 w 3840"/>
                  <a:gd name="T51" fmla="*/ 1087 h 2302"/>
                  <a:gd name="T52" fmla="*/ 3705 w 3840"/>
                  <a:gd name="T53" fmla="*/ 1502 h 2302"/>
                  <a:gd name="T54" fmla="*/ 3670 w 3840"/>
                  <a:gd name="T55" fmla="*/ 1145 h 2302"/>
                  <a:gd name="T56" fmla="*/ 2844 w 3840"/>
                  <a:gd name="T57" fmla="*/ 1041 h 2302"/>
                  <a:gd name="T58" fmla="*/ 2570 w 3840"/>
                  <a:gd name="T59" fmla="*/ 822 h 2302"/>
                  <a:gd name="T60" fmla="*/ 2424 w 3840"/>
                  <a:gd name="T61" fmla="*/ 503 h 2302"/>
                  <a:gd name="T62" fmla="*/ 2531 w 3840"/>
                  <a:gd name="T63" fmla="*/ 387 h 2302"/>
                  <a:gd name="T64" fmla="*/ 2382 w 3840"/>
                  <a:gd name="T65" fmla="*/ 207 h 2302"/>
                  <a:gd name="T66" fmla="*/ 128 w 3840"/>
                  <a:gd name="T67" fmla="*/ 128 h 2302"/>
                  <a:gd name="T68" fmla="*/ 2217 w 3840"/>
                  <a:gd name="T69" fmla="*/ 41 h 2302"/>
                  <a:gd name="T70" fmla="*/ 2878 w 3840"/>
                  <a:gd name="T71" fmla="*/ 238 h 2302"/>
                  <a:gd name="T72" fmla="*/ 3406 w 3840"/>
                  <a:gd name="T73" fmla="*/ 567 h 2302"/>
                  <a:gd name="T74" fmla="*/ 3743 w 3840"/>
                  <a:gd name="T75" fmla="*/ 991 h 2302"/>
                  <a:gd name="T76" fmla="*/ 3838 w 3840"/>
                  <a:gd name="T77" fmla="*/ 1458 h 2302"/>
                  <a:gd name="T78" fmla="*/ 3724 w 3840"/>
                  <a:gd name="T79" fmla="*/ 1796 h 2302"/>
                  <a:gd name="T80" fmla="*/ 3450 w 3840"/>
                  <a:gd name="T81" fmla="*/ 1996 h 2302"/>
                  <a:gd name="T82" fmla="*/ 3325 w 3840"/>
                  <a:gd name="T83" fmla="*/ 2088 h 2302"/>
                  <a:gd name="T84" fmla="*/ 3190 w 3840"/>
                  <a:gd name="T85" fmla="*/ 2273 h 2302"/>
                  <a:gd name="T86" fmla="*/ 2954 w 3840"/>
                  <a:gd name="T87" fmla="*/ 2273 h 2302"/>
                  <a:gd name="T88" fmla="*/ 2819 w 3840"/>
                  <a:gd name="T89" fmla="*/ 2088 h 2302"/>
                  <a:gd name="T90" fmla="*/ 2639 w 3840"/>
                  <a:gd name="T91" fmla="*/ 2197 h 2302"/>
                  <a:gd name="T92" fmla="*/ 2432 w 3840"/>
                  <a:gd name="T93" fmla="*/ 2302 h 2302"/>
                  <a:gd name="T94" fmla="*/ 2225 w 3840"/>
                  <a:gd name="T95" fmla="*/ 2197 h 2302"/>
                  <a:gd name="T96" fmla="*/ 1533 w 3840"/>
                  <a:gd name="T97" fmla="*/ 2088 h 2302"/>
                  <a:gd name="T98" fmla="*/ 1398 w 3840"/>
                  <a:gd name="T99" fmla="*/ 2273 h 2302"/>
                  <a:gd name="T100" fmla="*/ 1162 w 3840"/>
                  <a:gd name="T101" fmla="*/ 2273 h 2302"/>
                  <a:gd name="T102" fmla="*/ 1027 w 3840"/>
                  <a:gd name="T103" fmla="*/ 2088 h 2302"/>
                  <a:gd name="T104" fmla="*/ 847 w 3840"/>
                  <a:gd name="T105" fmla="*/ 2197 h 2302"/>
                  <a:gd name="T106" fmla="*/ 640 w 3840"/>
                  <a:gd name="T107" fmla="*/ 2302 h 2302"/>
                  <a:gd name="T108" fmla="*/ 433 w 3840"/>
                  <a:gd name="T109" fmla="*/ 2197 h 2302"/>
                  <a:gd name="T110" fmla="*/ 44 w 3840"/>
                  <a:gd name="T111" fmla="*/ 2043 h 2302"/>
                  <a:gd name="T112" fmla="*/ 3 w 3840"/>
                  <a:gd name="T113" fmla="*/ 44 h 2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40" h="2302">
                    <a:moveTo>
                      <a:pt x="2304" y="2046"/>
                    </a:moveTo>
                    <a:lnTo>
                      <a:pt x="2307" y="2075"/>
                    </a:lnTo>
                    <a:lnTo>
                      <a:pt x="2317" y="2102"/>
                    </a:lnTo>
                    <a:lnTo>
                      <a:pt x="2332" y="2127"/>
                    </a:lnTo>
                    <a:lnTo>
                      <a:pt x="2352" y="2146"/>
                    </a:lnTo>
                    <a:lnTo>
                      <a:pt x="2376" y="2161"/>
                    </a:lnTo>
                    <a:lnTo>
                      <a:pt x="2403" y="2171"/>
                    </a:lnTo>
                    <a:lnTo>
                      <a:pt x="2432" y="2174"/>
                    </a:lnTo>
                    <a:lnTo>
                      <a:pt x="2461" y="2171"/>
                    </a:lnTo>
                    <a:lnTo>
                      <a:pt x="2488" y="2161"/>
                    </a:lnTo>
                    <a:lnTo>
                      <a:pt x="2512" y="2146"/>
                    </a:lnTo>
                    <a:lnTo>
                      <a:pt x="2532" y="2127"/>
                    </a:lnTo>
                    <a:lnTo>
                      <a:pt x="2547" y="2102"/>
                    </a:lnTo>
                    <a:lnTo>
                      <a:pt x="2557" y="2075"/>
                    </a:lnTo>
                    <a:lnTo>
                      <a:pt x="2560" y="2046"/>
                    </a:lnTo>
                    <a:lnTo>
                      <a:pt x="2304" y="2046"/>
                    </a:lnTo>
                    <a:close/>
                    <a:moveTo>
                      <a:pt x="1152" y="2046"/>
                    </a:moveTo>
                    <a:lnTo>
                      <a:pt x="1155" y="2075"/>
                    </a:lnTo>
                    <a:lnTo>
                      <a:pt x="1165" y="2102"/>
                    </a:lnTo>
                    <a:lnTo>
                      <a:pt x="1180" y="2127"/>
                    </a:lnTo>
                    <a:lnTo>
                      <a:pt x="1200" y="2146"/>
                    </a:lnTo>
                    <a:lnTo>
                      <a:pt x="1224" y="2161"/>
                    </a:lnTo>
                    <a:lnTo>
                      <a:pt x="1251" y="2171"/>
                    </a:lnTo>
                    <a:lnTo>
                      <a:pt x="1280" y="2174"/>
                    </a:lnTo>
                    <a:lnTo>
                      <a:pt x="1309" y="2171"/>
                    </a:lnTo>
                    <a:lnTo>
                      <a:pt x="1336" y="2161"/>
                    </a:lnTo>
                    <a:lnTo>
                      <a:pt x="1360" y="2146"/>
                    </a:lnTo>
                    <a:lnTo>
                      <a:pt x="1380" y="2127"/>
                    </a:lnTo>
                    <a:lnTo>
                      <a:pt x="1395" y="2102"/>
                    </a:lnTo>
                    <a:lnTo>
                      <a:pt x="1405" y="2075"/>
                    </a:lnTo>
                    <a:lnTo>
                      <a:pt x="1408" y="2046"/>
                    </a:lnTo>
                    <a:lnTo>
                      <a:pt x="1152" y="2046"/>
                    </a:lnTo>
                    <a:close/>
                    <a:moveTo>
                      <a:pt x="512" y="2046"/>
                    </a:moveTo>
                    <a:lnTo>
                      <a:pt x="515" y="2075"/>
                    </a:lnTo>
                    <a:lnTo>
                      <a:pt x="525" y="2102"/>
                    </a:lnTo>
                    <a:lnTo>
                      <a:pt x="540" y="2127"/>
                    </a:lnTo>
                    <a:lnTo>
                      <a:pt x="560" y="2146"/>
                    </a:lnTo>
                    <a:lnTo>
                      <a:pt x="584" y="2161"/>
                    </a:lnTo>
                    <a:lnTo>
                      <a:pt x="611" y="2171"/>
                    </a:lnTo>
                    <a:lnTo>
                      <a:pt x="640" y="2174"/>
                    </a:lnTo>
                    <a:lnTo>
                      <a:pt x="669" y="2171"/>
                    </a:lnTo>
                    <a:lnTo>
                      <a:pt x="696" y="2161"/>
                    </a:lnTo>
                    <a:lnTo>
                      <a:pt x="720" y="2146"/>
                    </a:lnTo>
                    <a:lnTo>
                      <a:pt x="740" y="2127"/>
                    </a:lnTo>
                    <a:lnTo>
                      <a:pt x="755" y="2102"/>
                    </a:lnTo>
                    <a:lnTo>
                      <a:pt x="765" y="2075"/>
                    </a:lnTo>
                    <a:lnTo>
                      <a:pt x="768" y="2046"/>
                    </a:lnTo>
                    <a:lnTo>
                      <a:pt x="512" y="2046"/>
                    </a:lnTo>
                    <a:close/>
                    <a:moveTo>
                      <a:pt x="3200" y="2044"/>
                    </a:moveTo>
                    <a:lnTo>
                      <a:pt x="3169" y="2045"/>
                    </a:lnTo>
                    <a:lnTo>
                      <a:pt x="3136" y="2046"/>
                    </a:lnTo>
                    <a:lnTo>
                      <a:pt x="2944" y="2046"/>
                    </a:lnTo>
                    <a:lnTo>
                      <a:pt x="2947" y="2075"/>
                    </a:lnTo>
                    <a:lnTo>
                      <a:pt x="2957" y="2102"/>
                    </a:lnTo>
                    <a:lnTo>
                      <a:pt x="2972" y="2127"/>
                    </a:lnTo>
                    <a:lnTo>
                      <a:pt x="2992" y="2146"/>
                    </a:lnTo>
                    <a:lnTo>
                      <a:pt x="3016" y="2161"/>
                    </a:lnTo>
                    <a:lnTo>
                      <a:pt x="3043" y="2171"/>
                    </a:lnTo>
                    <a:lnTo>
                      <a:pt x="3072" y="2174"/>
                    </a:lnTo>
                    <a:lnTo>
                      <a:pt x="3101" y="2171"/>
                    </a:lnTo>
                    <a:lnTo>
                      <a:pt x="3128" y="2161"/>
                    </a:lnTo>
                    <a:lnTo>
                      <a:pt x="3152" y="2146"/>
                    </a:lnTo>
                    <a:lnTo>
                      <a:pt x="3172" y="2127"/>
                    </a:lnTo>
                    <a:lnTo>
                      <a:pt x="3187" y="2102"/>
                    </a:lnTo>
                    <a:lnTo>
                      <a:pt x="3197" y="2075"/>
                    </a:lnTo>
                    <a:lnTo>
                      <a:pt x="3200" y="2046"/>
                    </a:lnTo>
                    <a:lnTo>
                      <a:pt x="3200" y="2044"/>
                    </a:lnTo>
                    <a:close/>
                    <a:moveTo>
                      <a:pt x="1536" y="1791"/>
                    </a:moveTo>
                    <a:lnTo>
                      <a:pt x="1536" y="1918"/>
                    </a:lnTo>
                    <a:lnTo>
                      <a:pt x="3136" y="1918"/>
                    </a:lnTo>
                    <a:lnTo>
                      <a:pt x="3200" y="1918"/>
                    </a:lnTo>
                    <a:lnTo>
                      <a:pt x="3264" y="1913"/>
                    </a:lnTo>
                    <a:lnTo>
                      <a:pt x="3327" y="1900"/>
                    </a:lnTo>
                    <a:lnTo>
                      <a:pt x="3389" y="1881"/>
                    </a:lnTo>
                    <a:lnTo>
                      <a:pt x="3447" y="1857"/>
                    </a:lnTo>
                    <a:lnTo>
                      <a:pt x="3504" y="1827"/>
                    </a:lnTo>
                    <a:lnTo>
                      <a:pt x="3557" y="1791"/>
                    </a:lnTo>
                    <a:lnTo>
                      <a:pt x="1536" y="1791"/>
                    </a:lnTo>
                    <a:close/>
                    <a:moveTo>
                      <a:pt x="128" y="1791"/>
                    </a:moveTo>
                    <a:lnTo>
                      <a:pt x="128" y="1918"/>
                    </a:lnTo>
                    <a:lnTo>
                      <a:pt x="640" y="1918"/>
                    </a:lnTo>
                    <a:lnTo>
                      <a:pt x="640" y="1791"/>
                    </a:lnTo>
                    <a:lnTo>
                      <a:pt x="128" y="1791"/>
                    </a:lnTo>
                    <a:close/>
                    <a:moveTo>
                      <a:pt x="128" y="1087"/>
                    </a:moveTo>
                    <a:lnTo>
                      <a:pt x="128" y="1663"/>
                    </a:lnTo>
                    <a:lnTo>
                      <a:pt x="640" y="1663"/>
                    </a:lnTo>
                    <a:lnTo>
                      <a:pt x="640" y="1087"/>
                    </a:lnTo>
                    <a:lnTo>
                      <a:pt x="128" y="1087"/>
                    </a:lnTo>
                    <a:close/>
                    <a:moveTo>
                      <a:pt x="2560" y="512"/>
                    </a:moveTo>
                    <a:lnTo>
                      <a:pt x="2557" y="513"/>
                    </a:lnTo>
                    <a:lnTo>
                      <a:pt x="2555" y="515"/>
                    </a:lnTo>
                    <a:lnTo>
                      <a:pt x="2553" y="517"/>
                    </a:lnTo>
                    <a:lnTo>
                      <a:pt x="2550" y="526"/>
                    </a:lnTo>
                    <a:lnTo>
                      <a:pt x="2550" y="535"/>
                    </a:lnTo>
                    <a:lnTo>
                      <a:pt x="2552" y="544"/>
                    </a:lnTo>
                    <a:lnTo>
                      <a:pt x="2648" y="706"/>
                    </a:lnTo>
                    <a:lnTo>
                      <a:pt x="2676" y="751"/>
                    </a:lnTo>
                    <a:lnTo>
                      <a:pt x="2709" y="792"/>
                    </a:lnTo>
                    <a:lnTo>
                      <a:pt x="2745" y="829"/>
                    </a:lnTo>
                    <a:lnTo>
                      <a:pt x="2786" y="863"/>
                    </a:lnTo>
                    <a:lnTo>
                      <a:pt x="2829" y="891"/>
                    </a:lnTo>
                    <a:lnTo>
                      <a:pt x="2874" y="915"/>
                    </a:lnTo>
                    <a:lnTo>
                      <a:pt x="2922" y="934"/>
                    </a:lnTo>
                    <a:lnTo>
                      <a:pt x="2973" y="948"/>
                    </a:lnTo>
                    <a:lnTo>
                      <a:pt x="3024" y="957"/>
                    </a:lnTo>
                    <a:lnTo>
                      <a:pt x="3078" y="959"/>
                    </a:lnTo>
                    <a:lnTo>
                      <a:pt x="3578" y="959"/>
                    </a:lnTo>
                    <a:lnTo>
                      <a:pt x="3523" y="884"/>
                    </a:lnTo>
                    <a:lnTo>
                      <a:pt x="3465" y="810"/>
                    </a:lnTo>
                    <a:lnTo>
                      <a:pt x="3401" y="743"/>
                    </a:lnTo>
                    <a:lnTo>
                      <a:pt x="3335" y="678"/>
                    </a:lnTo>
                    <a:lnTo>
                      <a:pt x="3263" y="619"/>
                    </a:lnTo>
                    <a:lnTo>
                      <a:pt x="3188" y="563"/>
                    </a:lnTo>
                    <a:lnTo>
                      <a:pt x="3109" y="512"/>
                    </a:lnTo>
                    <a:lnTo>
                      <a:pt x="2560" y="512"/>
                    </a:lnTo>
                    <a:close/>
                    <a:moveTo>
                      <a:pt x="1536" y="512"/>
                    </a:moveTo>
                    <a:lnTo>
                      <a:pt x="1536" y="959"/>
                    </a:lnTo>
                    <a:lnTo>
                      <a:pt x="2195" y="959"/>
                    </a:lnTo>
                    <a:lnTo>
                      <a:pt x="1987" y="586"/>
                    </a:lnTo>
                    <a:lnTo>
                      <a:pt x="1972" y="564"/>
                    </a:lnTo>
                    <a:lnTo>
                      <a:pt x="1954" y="546"/>
                    </a:lnTo>
                    <a:lnTo>
                      <a:pt x="1932" y="531"/>
                    </a:lnTo>
                    <a:lnTo>
                      <a:pt x="1908" y="521"/>
                    </a:lnTo>
                    <a:lnTo>
                      <a:pt x="1883" y="514"/>
                    </a:lnTo>
                    <a:lnTo>
                      <a:pt x="1856" y="512"/>
                    </a:lnTo>
                    <a:lnTo>
                      <a:pt x="1536" y="512"/>
                    </a:lnTo>
                    <a:close/>
                    <a:moveTo>
                      <a:pt x="768" y="512"/>
                    </a:moveTo>
                    <a:lnTo>
                      <a:pt x="768" y="1918"/>
                    </a:lnTo>
                    <a:lnTo>
                      <a:pt x="1408" y="1918"/>
                    </a:lnTo>
                    <a:lnTo>
                      <a:pt x="1408" y="512"/>
                    </a:lnTo>
                    <a:lnTo>
                      <a:pt x="768" y="512"/>
                    </a:lnTo>
                    <a:close/>
                    <a:moveTo>
                      <a:pt x="128" y="512"/>
                    </a:moveTo>
                    <a:lnTo>
                      <a:pt x="128" y="959"/>
                    </a:lnTo>
                    <a:lnTo>
                      <a:pt x="640" y="959"/>
                    </a:lnTo>
                    <a:lnTo>
                      <a:pt x="640" y="512"/>
                    </a:lnTo>
                    <a:lnTo>
                      <a:pt x="128" y="512"/>
                    </a:lnTo>
                    <a:close/>
                    <a:moveTo>
                      <a:pt x="128" y="128"/>
                    </a:moveTo>
                    <a:lnTo>
                      <a:pt x="128" y="384"/>
                    </a:lnTo>
                    <a:lnTo>
                      <a:pt x="1856" y="384"/>
                    </a:lnTo>
                    <a:lnTo>
                      <a:pt x="1898" y="387"/>
                    </a:lnTo>
                    <a:lnTo>
                      <a:pt x="1940" y="396"/>
                    </a:lnTo>
                    <a:lnTo>
                      <a:pt x="1978" y="412"/>
                    </a:lnTo>
                    <a:lnTo>
                      <a:pt x="2014" y="433"/>
                    </a:lnTo>
                    <a:lnTo>
                      <a:pt x="2047" y="458"/>
                    </a:lnTo>
                    <a:lnTo>
                      <a:pt x="2076" y="488"/>
                    </a:lnTo>
                    <a:lnTo>
                      <a:pt x="2099" y="523"/>
                    </a:lnTo>
                    <a:lnTo>
                      <a:pt x="2360" y="992"/>
                    </a:lnTo>
                    <a:lnTo>
                      <a:pt x="2366" y="1008"/>
                    </a:lnTo>
                    <a:lnTo>
                      <a:pt x="2368" y="1024"/>
                    </a:lnTo>
                    <a:lnTo>
                      <a:pt x="2366" y="1041"/>
                    </a:lnTo>
                    <a:lnTo>
                      <a:pt x="2359" y="1056"/>
                    </a:lnTo>
                    <a:lnTo>
                      <a:pt x="2349" y="1069"/>
                    </a:lnTo>
                    <a:lnTo>
                      <a:pt x="2335" y="1079"/>
                    </a:lnTo>
                    <a:lnTo>
                      <a:pt x="2320" y="1085"/>
                    </a:lnTo>
                    <a:lnTo>
                      <a:pt x="2304" y="1087"/>
                    </a:lnTo>
                    <a:lnTo>
                      <a:pt x="1536" y="1087"/>
                    </a:lnTo>
                    <a:lnTo>
                      <a:pt x="1536" y="1663"/>
                    </a:lnTo>
                    <a:lnTo>
                      <a:pt x="3648" y="1663"/>
                    </a:lnTo>
                    <a:lnTo>
                      <a:pt x="3655" y="1664"/>
                    </a:lnTo>
                    <a:lnTo>
                      <a:pt x="3676" y="1611"/>
                    </a:lnTo>
                    <a:lnTo>
                      <a:pt x="3693" y="1557"/>
                    </a:lnTo>
                    <a:lnTo>
                      <a:pt x="3705" y="1502"/>
                    </a:lnTo>
                    <a:lnTo>
                      <a:pt x="3711" y="1445"/>
                    </a:lnTo>
                    <a:lnTo>
                      <a:pt x="3712" y="1388"/>
                    </a:lnTo>
                    <a:lnTo>
                      <a:pt x="3709" y="1327"/>
                    </a:lnTo>
                    <a:lnTo>
                      <a:pt x="3700" y="1265"/>
                    </a:lnTo>
                    <a:lnTo>
                      <a:pt x="3688" y="1205"/>
                    </a:lnTo>
                    <a:lnTo>
                      <a:pt x="3670" y="1145"/>
                    </a:lnTo>
                    <a:lnTo>
                      <a:pt x="3647" y="1087"/>
                    </a:lnTo>
                    <a:lnTo>
                      <a:pt x="3078" y="1087"/>
                    </a:lnTo>
                    <a:lnTo>
                      <a:pt x="3017" y="1084"/>
                    </a:lnTo>
                    <a:lnTo>
                      <a:pt x="2958" y="1075"/>
                    </a:lnTo>
                    <a:lnTo>
                      <a:pt x="2900" y="1060"/>
                    </a:lnTo>
                    <a:lnTo>
                      <a:pt x="2844" y="1041"/>
                    </a:lnTo>
                    <a:lnTo>
                      <a:pt x="2790" y="1016"/>
                    </a:lnTo>
                    <a:lnTo>
                      <a:pt x="2739" y="986"/>
                    </a:lnTo>
                    <a:lnTo>
                      <a:pt x="2691" y="952"/>
                    </a:lnTo>
                    <a:lnTo>
                      <a:pt x="2647" y="913"/>
                    </a:lnTo>
                    <a:lnTo>
                      <a:pt x="2607" y="869"/>
                    </a:lnTo>
                    <a:lnTo>
                      <a:pt x="2570" y="822"/>
                    </a:lnTo>
                    <a:lnTo>
                      <a:pt x="2538" y="770"/>
                    </a:lnTo>
                    <a:lnTo>
                      <a:pt x="2441" y="608"/>
                    </a:lnTo>
                    <a:lnTo>
                      <a:pt x="2430" y="584"/>
                    </a:lnTo>
                    <a:lnTo>
                      <a:pt x="2423" y="557"/>
                    </a:lnTo>
                    <a:lnTo>
                      <a:pt x="2422" y="530"/>
                    </a:lnTo>
                    <a:lnTo>
                      <a:pt x="2424" y="503"/>
                    </a:lnTo>
                    <a:lnTo>
                      <a:pt x="2431" y="478"/>
                    </a:lnTo>
                    <a:lnTo>
                      <a:pt x="2442" y="452"/>
                    </a:lnTo>
                    <a:lnTo>
                      <a:pt x="2460" y="429"/>
                    </a:lnTo>
                    <a:lnTo>
                      <a:pt x="2481" y="410"/>
                    </a:lnTo>
                    <a:lnTo>
                      <a:pt x="2504" y="395"/>
                    </a:lnTo>
                    <a:lnTo>
                      <a:pt x="2531" y="387"/>
                    </a:lnTo>
                    <a:lnTo>
                      <a:pt x="2560" y="384"/>
                    </a:lnTo>
                    <a:lnTo>
                      <a:pt x="2879" y="384"/>
                    </a:lnTo>
                    <a:lnTo>
                      <a:pt x="2758" y="330"/>
                    </a:lnTo>
                    <a:lnTo>
                      <a:pt x="2634" y="284"/>
                    </a:lnTo>
                    <a:lnTo>
                      <a:pt x="2509" y="242"/>
                    </a:lnTo>
                    <a:lnTo>
                      <a:pt x="2382" y="207"/>
                    </a:lnTo>
                    <a:lnTo>
                      <a:pt x="2253" y="179"/>
                    </a:lnTo>
                    <a:lnTo>
                      <a:pt x="2124" y="157"/>
                    </a:lnTo>
                    <a:lnTo>
                      <a:pt x="1992" y="141"/>
                    </a:lnTo>
                    <a:lnTo>
                      <a:pt x="1861" y="131"/>
                    </a:lnTo>
                    <a:lnTo>
                      <a:pt x="1728" y="128"/>
                    </a:lnTo>
                    <a:lnTo>
                      <a:pt x="128" y="128"/>
                    </a:lnTo>
                    <a:close/>
                    <a:moveTo>
                      <a:pt x="64" y="0"/>
                    </a:moveTo>
                    <a:lnTo>
                      <a:pt x="1728" y="0"/>
                    </a:lnTo>
                    <a:lnTo>
                      <a:pt x="1853" y="2"/>
                    </a:lnTo>
                    <a:lnTo>
                      <a:pt x="1976" y="10"/>
                    </a:lnTo>
                    <a:lnTo>
                      <a:pt x="2097" y="23"/>
                    </a:lnTo>
                    <a:lnTo>
                      <a:pt x="2217" y="41"/>
                    </a:lnTo>
                    <a:lnTo>
                      <a:pt x="2333" y="63"/>
                    </a:lnTo>
                    <a:lnTo>
                      <a:pt x="2448" y="90"/>
                    </a:lnTo>
                    <a:lnTo>
                      <a:pt x="2560" y="121"/>
                    </a:lnTo>
                    <a:lnTo>
                      <a:pt x="2669" y="156"/>
                    </a:lnTo>
                    <a:lnTo>
                      <a:pt x="2775" y="195"/>
                    </a:lnTo>
                    <a:lnTo>
                      <a:pt x="2878" y="238"/>
                    </a:lnTo>
                    <a:lnTo>
                      <a:pt x="2977" y="285"/>
                    </a:lnTo>
                    <a:lnTo>
                      <a:pt x="3072" y="336"/>
                    </a:lnTo>
                    <a:lnTo>
                      <a:pt x="3163" y="389"/>
                    </a:lnTo>
                    <a:lnTo>
                      <a:pt x="3249" y="445"/>
                    </a:lnTo>
                    <a:lnTo>
                      <a:pt x="3329" y="505"/>
                    </a:lnTo>
                    <a:lnTo>
                      <a:pt x="3406" y="567"/>
                    </a:lnTo>
                    <a:lnTo>
                      <a:pt x="3477" y="632"/>
                    </a:lnTo>
                    <a:lnTo>
                      <a:pt x="3542" y="700"/>
                    </a:lnTo>
                    <a:lnTo>
                      <a:pt x="3603" y="770"/>
                    </a:lnTo>
                    <a:lnTo>
                      <a:pt x="3656" y="841"/>
                    </a:lnTo>
                    <a:lnTo>
                      <a:pt x="3703" y="915"/>
                    </a:lnTo>
                    <a:lnTo>
                      <a:pt x="3743" y="991"/>
                    </a:lnTo>
                    <a:lnTo>
                      <a:pt x="3778" y="1067"/>
                    </a:lnTo>
                    <a:lnTo>
                      <a:pt x="3805" y="1146"/>
                    </a:lnTo>
                    <a:lnTo>
                      <a:pt x="3824" y="1225"/>
                    </a:lnTo>
                    <a:lnTo>
                      <a:pt x="3837" y="1307"/>
                    </a:lnTo>
                    <a:lnTo>
                      <a:pt x="3840" y="1388"/>
                    </a:lnTo>
                    <a:lnTo>
                      <a:pt x="3838" y="1458"/>
                    </a:lnTo>
                    <a:lnTo>
                      <a:pt x="3831" y="1523"/>
                    </a:lnTo>
                    <a:lnTo>
                      <a:pt x="3818" y="1585"/>
                    </a:lnTo>
                    <a:lnTo>
                      <a:pt x="3802" y="1644"/>
                    </a:lnTo>
                    <a:lnTo>
                      <a:pt x="3779" y="1699"/>
                    </a:lnTo>
                    <a:lnTo>
                      <a:pt x="3754" y="1750"/>
                    </a:lnTo>
                    <a:lnTo>
                      <a:pt x="3724" y="1796"/>
                    </a:lnTo>
                    <a:lnTo>
                      <a:pt x="3689" y="1841"/>
                    </a:lnTo>
                    <a:lnTo>
                      <a:pt x="3649" y="1879"/>
                    </a:lnTo>
                    <a:lnTo>
                      <a:pt x="3606" y="1915"/>
                    </a:lnTo>
                    <a:lnTo>
                      <a:pt x="3558" y="1946"/>
                    </a:lnTo>
                    <a:lnTo>
                      <a:pt x="3506" y="1973"/>
                    </a:lnTo>
                    <a:lnTo>
                      <a:pt x="3450" y="1996"/>
                    </a:lnTo>
                    <a:lnTo>
                      <a:pt x="3390" y="2015"/>
                    </a:lnTo>
                    <a:lnTo>
                      <a:pt x="3327" y="2029"/>
                    </a:lnTo>
                    <a:lnTo>
                      <a:pt x="3327" y="2035"/>
                    </a:lnTo>
                    <a:lnTo>
                      <a:pt x="3328" y="2041"/>
                    </a:lnTo>
                    <a:lnTo>
                      <a:pt x="3328" y="2046"/>
                    </a:lnTo>
                    <a:lnTo>
                      <a:pt x="3325" y="2088"/>
                    </a:lnTo>
                    <a:lnTo>
                      <a:pt x="3315" y="2128"/>
                    </a:lnTo>
                    <a:lnTo>
                      <a:pt x="3299" y="2164"/>
                    </a:lnTo>
                    <a:lnTo>
                      <a:pt x="3279" y="2197"/>
                    </a:lnTo>
                    <a:lnTo>
                      <a:pt x="3254" y="2228"/>
                    </a:lnTo>
                    <a:lnTo>
                      <a:pt x="3223" y="2253"/>
                    </a:lnTo>
                    <a:lnTo>
                      <a:pt x="3190" y="2273"/>
                    </a:lnTo>
                    <a:lnTo>
                      <a:pt x="3153" y="2289"/>
                    </a:lnTo>
                    <a:lnTo>
                      <a:pt x="3114" y="2299"/>
                    </a:lnTo>
                    <a:lnTo>
                      <a:pt x="3072" y="2302"/>
                    </a:lnTo>
                    <a:lnTo>
                      <a:pt x="3030" y="2299"/>
                    </a:lnTo>
                    <a:lnTo>
                      <a:pt x="2991" y="2289"/>
                    </a:lnTo>
                    <a:lnTo>
                      <a:pt x="2954" y="2273"/>
                    </a:lnTo>
                    <a:lnTo>
                      <a:pt x="2921" y="2253"/>
                    </a:lnTo>
                    <a:lnTo>
                      <a:pt x="2890" y="2228"/>
                    </a:lnTo>
                    <a:lnTo>
                      <a:pt x="2865" y="2197"/>
                    </a:lnTo>
                    <a:lnTo>
                      <a:pt x="2845" y="2164"/>
                    </a:lnTo>
                    <a:lnTo>
                      <a:pt x="2829" y="2128"/>
                    </a:lnTo>
                    <a:lnTo>
                      <a:pt x="2819" y="2088"/>
                    </a:lnTo>
                    <a:lnTo>
                      <a:pt x="2816" y="2046"/>
                    </a:lnTo>
                    <a:lnTo>
                      <a:pt x="2688" y="2046"/>
                    </a:lnTo>
                    <a:lnTo>
                      <a:pt x="2685" y="2088"/>
                    </a:lnTo>
                    <a:lnTo>
                      <a:pt x="2675" y="2128"/>
                    </a:lnTo>
                    <a:lnTo>
                      <a:pt x="2659" y="2164"/>
                    </a:lnTo>
                    <a:lnTo>
                      <a:pt x="2639" y="2197"/>
                    </a:lnTo>
                    <a:lnTo>
                      <a:pt x="2614" y="2228"/>
                    </a:lnTo>
                    <a:lnTo>
                      <a:pt x="2583" y="2253"/>
                    </a:lnTo>
                    <a:lnTo>
                      <a:pt x="2550" y="2273"/>
                    </a:lnTo>
                    <a:lnTo>
                      <a:pt x="2513" y="2289"/>
                    </a:lnTo>
                    <a:lnTo>
                      <a:pt x="2474" y="2299"/>
                    </a:lnTo>
                    <a:lnTo>
                      <a:pt x="2432" y="2302"/>
                    </a:lnTo>
                    <a:lnTo>
                      <a:pt x="2390" y="2299"/>
                    </a:lnTo>
                    <a:lnTo>
                      <a:pt x="2351" y="2289"/>
                    </a:lnTo>
                    <a:lnTo>
                      <a:pt x="2314" y="2273"/>
                    </a:lnTo>
                    <a:lnTo>
                      <a:pt x="2281" y="2253"/>
                    </a:lnTo>
                    <a:lnTo>
                      <a:pt x="2250" y="2228"/>
                    </a:lnTo>
                    <a:lnTo>
                      <a:pt x="2225" y="2197"/>
                    </a:lnTo>
                    <a:lnTo>
                      <a:pt x="2205" y="2164"/>
                    </a:lnTo>
                    <a:lnTo>
                      <a:pt x="2189" y="2128"/>
                    </a:lnTo>
                    <a:lnTo>
                      <a:pt x="2179" y="2088"/>
                    </a:lnTo>
                    <a:lnTo>
                      <a:pt x="2176" y="2046"/>
                    </a:lnTo>
                    <a:lnTo>
                      <a:pt x="1536" y="2046"/>
                    </a:lnTo>
                    <a:lnTo>
                      <a:pt x="1533" y="2088"/>
                    </a:lnTo>
                    <a:lnTo>
                      <a:pt x="1523" y="2128"/>
                    </a:lnTo>
                    <a:lnTo>
                      <a:pt x="1507" y="2164"/>
                    </a:lnTo>
                    <a:lnTo>
                      <a:pt x="1487" y="2197"/>
                    </a:lnTo>
                    <a:lnTo>
                      <a:pt x="1462" y="2228"/>
                    </a:lnTo>
                    <a:lnTo>
                      <a:pt x="1431" y="2253"/>
                    </a:lnTo>
                    <a:lnTo>
                      <a:pt x="1398" y="2273"/>
                    </a:lnTo>
                    <a:lnTo>
                      <a:pt x="1361" y="2289"/>
                    </a:lnTo>
                    <a:lnTo>
                      <a:pt x="1322" y="2299"/>
                    </a:lnTo>
                    <a:lnTo>
                      <a:pt x="1280" y="2302"/>
                    </a:lnTo>
                    <a:lnTo>
                      <a:pt x="1238" y="2299"/>
                    </a:lnTo>
                    <a:lnTo>
                      <a:pt x="1199" y="2289"/>
                    </a:lnTo>
                    <a:lnTo>
                      <a:pt x="1162" y="2273"/>
                    </a:lnTo>
                    <a:lnTo>
                      <a:pt x="1129" y="2253"/>
                    </a:lnTo>
                    <a:lnTo>
                      <a:pt x="1098" y="2228"/>
                    </a:lnTo>
                    <a:lnTo>
                      <a:pt x="1073" y="2197"/>
                    </a:lnTo>
                    <a:lnTo>
                      <a:pt x="1053" y="2164"/>
                    </a:lnTo>
                    <a:lnTo>
                      <a:pt x="1037" y="2128"/>
                    </a:lnTo>
                    <a:lnTo>
                      <a:pt x="1027" y="2088"/>
                    </a:lnTo>
                    <a:lnTo>
                      <a:pt x="1024" y="2046"/>
                    </a:lnTo>
                    <a:lnTo>
                      <a:pt x="896" y="2046"/>
                    </a:lnTo>
                    <a:lnTo>
                      <a:pt x="893" y="2088"/>
                    </a:lnTo>
                    <a:lnTo>
                      <a:pt x="883" y="2128"/>
                    </a:lnTo>
                    <a:lnTo>
                      <a:pt x="867" y="2164"/>
                    </a:lnTo>
                    <a:lnTo>
                      <a:pt x="847" y="2197"/>
                    </a:lnTo>
                    <a:lnTo>
                      <a:pt x="822" y="2228"/>
                    </a:lnTo>
                    <a:lnTo>
                      <a:pt x="791" y="2253"/>
                    </a:lnTo>
                    <a:lnTo>
                      <a:pt x="758" y="2273"/>
                    </a:lnTo>
                    <a:lnTo>
                      <a:pt x="721" y="2289"/>
                    </a:lnTo>
                    <a:lnTo>
                      <a:pt x="682" y="2299"/>
                    </a:lnTo>
                    <a:lnTo>
                      <a:pt x="640" y="2302"/>
                    </a:lnTo>
                    <a:lnTo>
                      <a:pt x="598" y="2299"/>
                    </a:lnTo>
                    <a:lnTo>
                      <a:pt x="559" y="2289"/>
                    </a:lnTo>
                    <a:lnTo>
                      <a:pt x="522" y="2273"/>
                    </a:lnTo>
                    <a:lnTo>
                      <a:pt x="489" y="2253"/>
                    </a:lnTo>
                    <a:lnTo>
                      <a:pt x="458" y="2228"/>
                    </a:lnTo>
                    <a:lnTo>
                      <a:pt x="433" y="2197"/>
                    </a:lnTo>
                    <a:lnTo>
                      <a:pt x="413" y="2164"/>
                    </a:lnTo>
                    <a:lnTo>
                      <a:pt x="397" y="2128"/>
                    </a:lnTo>
                    <a:lnTo>
                      <a:pt x="387" y="2088"/>
                    </a:lnTo>
                    <a:lnTo>
                      <a:pt x="384" y="2046"/>
                    </a:lnTo>
                    <a:lnTo>
                      <a:pt x="64" y="2046"/>
                    </a:lnTo>
                    <a:lnTo>
                      <a:pt x="44" y="2043"/>
                    </a:lnTo>
                    <a:lnTo>
                      <a:pt x="27" y="2034"/>
                    </a:lnTo>
                    <a:lnTo>
                      <a:pt x="13" y="2020"/>
                    </a:lnTo>
                    <a:lnTo>
                      <a:pt x="3" y="2002"/>
                    </a:lnTo>
                    <a:lnTo>
                      <a:pt x="0" y="1982"/>
                    </a:lnTo>
                    <a:lnTo>
                      <a:pt x="0" y="64"/>
                    </a:lnTo>
                    <a:lnTo>
                      <a:pt x="3" y="44"/>
                    </a:lnTo>
                    <a:lnTo>
                      <a:pt x="13" y="27"/>
                    </a:lnTo>
                    <a:lnTo>
                      <a:pt x="27" y="13"/>
                    </a:lnTo>
                    <a:lnTo>
                      <a:pt x="44" y="3"/>
                    </a:lnTo>
                    <a:lnTo>
                      <a:pt x="64" y="0"/>
                    </a:lnTo>
                    <a:close/>
                  </a:path>
                </a:pathLst>
              </a:custGeom>
              <a:solidFill>
                <a:srgbClr val="46647B"/>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sp>
        <p:nvSpPr>
          <p:cNvPr id="488" name="Oval 487"/>
          <p:cNvSpPr/>
          <p:nvPr/>
        </p:nvSpPr>
        <p:spPr bwMode="gray">
          <a:xfrm>
            <a:off x="4855374" y="5049133"/>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489" name="btfpBulletedList42496151"/>
          <p:cNvSpPr/>
          <p:nvPr/>
        </p:nvSpPr>
        <p:spPr>
          <a:xfrm>
            <a:off x="4344725" y="4984274"/>
            <a:ext cx="450924" cy="215444"/>
          </a:xfrm>
          <a:prstGeom prst="rect">
            <a:avLst/>
          </a:prstGeom>
        </p:spPr>
        <p:txBody>
          <a:bodyPr wrap="square" lIns="0" tIns="0" rIns="0" bIns="0">
            <a:spAutoFit/>
          </a:bodyPr>
          <a:lstStyle/>
          <a:p>
            <a:pPr marL="0" indent="0" algn="r">
              <a:buNone/>
            </a:pPr>
            <a:r>
              <a:rPr lang="en-GB" sz="700">
                <a:solidFill>
                  <a:srgbClr val="46647B"/>
                </a:solidFill>
              </a:rPr>
              <a:t>Leased assets</a:t>
            </a:r>
          </a:p>
        </p:txBody>
      </p:sp>
      <p:grpSp>
        <p:nvGrpSpPr>
          <p:cNvPr id="490" name="Group 489"/>
          <p:cNvGrpSpPr/>
          <p:nvPr/>
        </p:nvGrpSpPr>
        <p:grpSpPr>
          <a:xfrm>
            <a:off x="4965574" y="4858601"/>
            <a:ext cx="377952" cy="371554"/>
            <a:chOff x="5079874" y="2587119"/>
            <a:chExt cx="377952" cy="371554"/>
          </a:xfrm>
        </p:grpSpPr>
        <p:sp>
          <p:nvSpPr>
            <p:cNvPr id="491" name="Rectangle 490"/>
            <p:cNvSpPr/>
            <p:nvPr/>
          </p:nvSpPr>
          <p:spPr bwMode="gray">
            <a:xfrm>
              <a:off x="5231958" y="2880214"/>
              <a:ext cx="76698" cy="67774"/>
            </a:xfrm>
            <a:prstGeom prst="rect">
              <a:avLst/>
            </a:prstGeom>
            <a:solidFill>
              <a:srgbClr val="7891AA"/>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7891AA"/>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grpSp>
          <p:nvGrpSpPr>
            <p:cNvPr id="492" name="Group 491"/>
            <p:cNvGrpSpPr/>
            <p:nvPr/>
          </p:nvGrpSpPr>
          <p:grpSpPr>
            <a:xfrm>
              <a:off x="5079874" y="2587119"/>
              <a:ext cx="377952" cy="371554"/>
              <a:chOff x="3048000" y="431801"/>
              <a:chExt cx="6096000" cy="5992813"/>
            </a:xfrm>
          </p:grpSpPr>
          <p:sp>
            <p:nvSpPr>
              <p:cNvPr id="493" name="Freeform 63"/>
              <p:cNvSpPr>
                <a:spLocks noEditPoints="1"/>
              </p:cNvSpPr>
              <p:nvPr/>
            </p:nvSpPr>
            <p:spPr bwMode="auto">
              <a:xfrm>
                <a:off x="3048000" y="431801"/>
                <a:ext cx="6096000" cy="5992813"/>
              </a:xfrm>
              <a:custGeom>
                <a:avLst/>
                <a:gdLst>
                  <a:gd name="T0" fmla="*/ 1984 w 3840"/>
                  <a:gd name="T1" fmla="*/ 3647 h 3775"/>
                  <a:gd name="T2" fmla="*/ 2240 w 3840"/>
                  <a:gd name="T3" fmla="*/ 3071 h 3775"/>
                  <a:gd name="T4" fmla="*/ 1600 w 3840"/>
                  <a:gd name="T5" fmla="*/ 3071 h 3775"/>
                  <a:gd name="T6" fmla="*/ 1856 w 3840"/>
                  <a:gd name="T7" fmla="*/ 3647 h 3775"/>
                  <a:gd name="T8" fmla="*/ 1600 w 3840"/>
                  <a:gd name="T9" fmla="*/ 3071 h 3775"/>
                  <a:gd name="T10" fmla="*/ 896 w 3840"/>
                  <a:gd name="T11" fmla="*/ 3647 h 3775"/>
                  <a:gd name="T12" fmla="*/ 1472 w 3840"/>
                  <a:gd name="T13" fmla="*/ 3007 h 3775"/>
                  <a:gd name="T14" fmla="*/ 1485 w 3840"/>
                  <a:gd name="T15" fmla="*/ 2969 h 3775"/>
                  <a:gd name="T16" fmla="*/ 1516 w 3840"/>
                  <a:gd name="T17" fmla="*/ 2946 h 3775"/>
                  <a:gd name="T18" fmla="*/ 2304 w 3840"/>
                  <a:gd name="T19" fmla="*/ 2943 h 3775"/>
                  <a:gd name="T20" fmla="*/ 2341 w 3840"/>
                  <a:gd name="T21" fmla="*/ 2955 h 3775"/>
                  <a:gd name="T22" fmla="*/ 2365 w 3840"/>
                  <a:gd name="T23" fmla="*/ 2986 h 3775"/>
                  <a:gd name="T24" fmla="*/ 2368 w 3840"/>
                  <a:gd name="T25" fmla="*/ 3647 h 3775"/>
                  <a:gd name="T26" fmla="*/ 2944 w 3840"/>
                  <a:gd name="T27" fmla="*/ 128 h 3775"/>
                  <a:gd name="T28" fmla="*/ 832 w 3840"/>
                  <a:gd name="T29" fmla="*/ 0 h 3775"/>
                  <a:gd name="T30" fmla="*/ 3028 w 3840"/>
                  <a:gd name="T31" fmla="*/ 3 h 3775"/>
                  <a:gd name="T32" fmla="*/ 3059 w 3840"/>
                  <a:gd name="T33" fmla="*/ 27 h 3775"/>
                  <a:gd name="T34" fmla="*/ 3072 w 3840"/>
                  <a:gd name="T35" fmla="*/ 64 h 3775"/>
                  <a:gd name="T36" fmla="*/ 3776 w 3840"/>
                  <a:gd name="T37" fmla="*/ 576 h 3775"/>
                  <a:gd name="T38" fmla="*/ 3813 w 3840"/>
                  <a:gd name="T39" fmla="*/ 588 h 3775"/>
                  <a:gd name="T40" fmla="*/ 3837 w 3840"/>
                  <a:gd name="T41" fmla="*/ 620 h 3775"/>
                  <a:gd name="T42" fmla="*/ 3840 w 3840"/>
                  <a:gd name="T43" fmla="*/ 3647 h 3775"/>
                  <a:gd name="T44" fmla="*/ 3827 w 3840"/>
                  <a:gd name="T45" fmla="*/ 3684 h 3775"/>
                  <a:gd name="T46" fmla="*/ 3796 w 3840"/>
                  <a:gd name="T47" fmla="*/ 3708 h 3775"/>
                  <a:gd name="T48" fmla="*/ 3756 w 3840"/>
                  <a:gd name="T49" fmla="*/ 3708 h 3775"/>
                  <a:gd name="T50" fmla="*/ 3725 w 3840"/>
                  <a:gd name="T51" fmla="*/ 3684 h 3775"/>
                  <a:gd name="T52" fmla="*/ 3712 w 3840"/>
                  <a:gd name="T53" fmla="*/ 3647 h 3775"/>
                  <a:gd name="T54" fmla="*/ 3072 w 3840"/>
                  <a:gd name="T55" fmla="*/ 705 h 3775"/>
                  <a:gd name="T56" fmla="*/ 3069 w 3840"/>
                  <a:gd name="T57" fmla="*/ 3731 h 3775"/>
                  <a:gd name="T58" fmla="*/ 3045 w 3840"/>
                  <a:gd name="T59" fmla="*/ 3762 h 3775"/>
                  <a:gd name="T60" fmla="*/ 3008 w 3840"/>
                  <a:gd name="T61" fmla="*/ 3775 h 3775"/>
                  <a:gd name="T62" fmla="*/ 812 w 3840"/>
                  <a:gd name="T63" fmla="*/ 3772 h 3775"/>
                  <a:gd name="T64" fmla="*/ 781 w 3840"/>
                  <a:gd name="T65" fmla="*/ 3748 h 3775"/>
                  <a:gd name="T66" fmla="*/ 768 w 3840"/>
                  <a:gd name="T67" fmla="*/ 3711 h 3775"/>
                  <a:gd name="T68" fmla="*/ 128 w 3840"/>
                  <a:gd name="T69" fmla="*/ 1088 h 3775"/>
                  <a:gd name="T70" fmla="*/ 125 w 3840"/>
                  <a:gd name="T71" fmla="*/ 3667 h 3775"/>
                  <a:gd name="T72" fmla="*/ 101 w 3840"/>
                  <a:gd name="T73" fmla="*/ 3698 h 3775"/>
                  <a:gd name="T74" fmla="*/ 64 w 3840"/>
                  <a:gd name="T75" fmla="*/ 3711 h 3775"/>
                  <a:gd name="T76" fmla="*/ 27 w 3840"/>
                  <a:gd name="T77" fmla="*/ 3698 h 3775"/>
                  <a:gd name="T78" fmla="*/ 3 w 3840"/>
                  <a:gd name="T79" fmla="*/ 3667 h 3775"/>
                  <a:gd name="T80" fmla="*/ 0 w 3840"/>
                  <a:gd name="T81" fmla="*/ 1024 h 3775"/>
                  <a:gd name="T82" fmla="*/ 13 w 3840"/>
                  <a:gd name="T83" fmla="*/ 986 h 3775"/>
                  <a:gd name="T84" fmla="*/ 44 w 3840"/>
                  <a:gd name="T85" fmla="*/ 963 h 3775"/>
                  <a:gd name="T86" fmla="*/ 768 w 3840"/>
                  <a:gd name="T87" fmla="*/ 960 h 3775"/>
                  <a:gd name="T88" fmla="*/ 771 w 3840"/>
                  <a:gd name="T89" fmla="*/ 44 h 3775"/>
                  <a:gd name="T90" fmla="*/ 795 w 3840"/>
                  <a:gd name="T91" fmla="*/ 13 h 3775"/>
                  <a:gd name="T92" fmla="*/ 832 w 3840"/>
                  <a:gd name="T93" fmla="*/ 0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40" h="3775">
                    <a:moveTo>
                      <a:pt x="1984" y="3071"/>
                    </a:moveTo>
                    <a:lnTo>
                      <a:pt x="1984" y="3647"/>
                    </a:lnTo>
                    <a:lnTo>
                      <a:pt x="2240" y="3647"/>
                    </a:lnTo>
                    <a:lnTo>
                      <a:pt x="2240" y="3071"/>
                    </a:lnTo>
                    <a:lnTo>
                      <a:pt x="1984" y="3071"/>
                    </a:lnTo>
                    <a:close/>
                    <a:moveTo>
                      <a:pt x="1600" y="3071"/>
                    </a:moveTo>
                    <a:lnTo>
                      <a:pt x="1600" y="3647"/>
                    </a:lnTo>
                    <a:lnTo>
                      <a:pt x="1856" y="3647"/>
                    </a:lnTo>
                    <a:lnTo>
                      <a:pt x="1856" y="3071"/>
                    </a:lnTo>
                    <a:lnTo>
                      <a:pt x="1600" y="3071"/>
                    </a:lnTo>
                    <a:close/>
                    <a:moveTo>
                      <a:pt x="896" y="128"/>
                    </a:moveTo>
                    <a:lnTo>
                      <a:pt x="896" y="3647"/>
                    </a:lnTo>
                    <a:lnTo>
                      <a:pt x="1472" y="3647"/>
                    </a:lnTo>
                    <a:lnTo>
                      <a:pt x="1472" y="3007"/>
                    </a:lnTo>
                    <a:lnTo>
                      <a:pt x="1475" y="2986"/>
                    </a:lnTo>
                    <a:lnTo>
                      <a:pt x="1485" y="2969"/>
                    </a:lnTo>
                    <a:lnTo>
                      <a:pt x="1499" y="2955"/>
                    </a:lnTo>
                    <a:lnTo>
                      <a:pt x="1516" y="2946"/>
                    </a:lnTo>
                    <a:lnTo>
                      <a:pt x="1536" y="2943"/>
                    </a:lnTo>
                    <a:lnTo>
                      <a:pt x="2304" y="2943"/>
                    </a:lnTo>
                    <a:lnTo>
                      <a:pt x="2324" y="2946"/>
                    </a:lnTo>
                    <a:lnTo>
                      <a:pt x="2341" y="2955"/>
                    </a:lnTo>
                    <a:lnTo>
                      <a:pt x="2355" y="2969"/>
                    </a:lnTo>
                    <a:lnTo>
                      <a:pt x="2365" y="2986"/>
                    </a:lnTo>
                    <a:lnTo>
                      <a:pt x="2368" y="3007"/>
                    </a:lnTo>
                    <a:lnTo>
                      <a:pt x="2368" y="3647"/>
                    </a:lnTo>
                    <a:lnTo>
                      <a:pt x="2944" y="3647"/>
                    </a:lnTo>
                    <a:lnTo>
                      <a:pt x="2944" y="128"/>
                    </a:lnTo>
                    <a:lnTo>
                      <a:pt x="896" y="128"/>
                    </a:lnTo>
                    <a:close/>
                    <a:moveTo>
                      <a:pt x="832" y="0"/>
                    </a:moveTo>
                    <a:lnTo>
                      <a:pt x="3008" y="0"/>
                    </a:lnTo>
                    <a:lnTo>
                      <a:pt x="3028" y="3"/>
                    </a:lnTo>
                    <a:lnTo>
                      <a:pt x="3045" y="13"/>
                    </a:lnTo>
                    <a:lnTo>
                      <a:pt x="3059" y="27"/>
                    </a:lnTo>
                    <a:lnTo>
                      <a:pt x="3069" y="44"/>
                    </a:lnTo>
                    <a:lnTo>
                      <a:pt x="3072" y="64"/>
                    </a:lnTo>
                    <a:lnTo>
                      <a:pt x="3072" y="576"/>
                    </a:lnTo>
                    <a:lnTo>
                      <a:pt x="3776" y="576"/>
                    </a:lnTo>
                    <a:lnTo>
                      <a:pt x="3796" y="579"/>
                    </a:lnTo>
                    <a:lnTo>
                      <a:pt x="3813" y="588"/>
                    </a:lnTo>
                    <a:lnTo>
                      <a:pt x="3827" y="602"/>
                    </a:lnTo>
                    <a:lnTo>
                      <a:pt x="3837" y="620"/>
                    </a:lnTo>
                    <a:lnTo>
                      <a:pt x="3840" y="641"/>
                    </a:lnTo>
                    <a:lnTo>
                      <a:pt x="3840" y="3647"/>
                    </a:lnTo>
                    <a:lnTo>
                      <a:pt x="3837" y="3667"/>
                    </a:lnTo>
                    <a:lnTo>
                      <a:pt x="3827" y="3684"/>
                    </a:lnTo>
                    <a:lnTo>
                      <a:pt x="3813" y="3698"/>
                    </a:lnTo>
                    <a:lnTo>
                      <a:pt x="3796" y="3708"/>
                    </a:lnTo>
                    <a:lnTo>
                      <a:pt x="3776" y="3711"/>
                    </a:lnTo>
                    <a:lnTo>
                      <a:pt x="3756" y="3708"/>
                    </a:lnTo>
                    <a:lnTo>
                      <a:pt x="3739" y="3698"/>
                    </a:lnTo>
                    <a:lnTo>
                      <a:pt x="3725" y="3684"/>
                    </a:lnTo>
                    <a:lnTo>
                      <a:pt x="3715" y="3667"/>
                    </a:lnTo>
                    <a:lnTo>
                      <a:pt x="3712" y="3647"/>
                    </a:lnTo>
                    <a:lnTo>
                      <a:pt x="3712" y="705"/>
                    </a:lnTo>
                    <a:lnTo>
                      <a:pt x="3072" y="705"/>
                    </a:lnTo>
                    <a:lnTo>
                      <a:pt x="3072" y="3711"/>
                    </a:lnTo>
                    <a:lnTo>
                      <a:pt x="3069" y="3731"/>
                    </a:lnTo>
                    <a:lnTo>
                      <a:pt x="3059" y="3748"/>
                    </a:lnTo>
                    <a:lnTo>
                      <a:pt x="3045" y="3762"/>
                    </a:lnTo>
                    <a:lnTo>
                      <a:pt x="3028" y="3772"/>
                    </a:lnTo>
                    <a:lnTo>
                      <a:pt x="3008" y="3775"/>
                    </a:lnTo>
                    <a:lnTo>
                      <a:pt x="832" y="3775"/>
                    </a:lnTo>
                    <a:lnTo>
                      <a:pt x="812" y="3772"/>
                    </a:lnTo>
                    <a:lnTo>
                      <a:pt x="795" y="3762"/>
                    </a:lnTo>
                    <a:lnTo>
                      <a:pt x="781" y="3748"/>
                    </a:lnTo>
                    <a:lnTo>
                      <a:pt x="771" y="3731"/>
                    </a:lnTo>
                    <a:lnTo>
                      <a:pt x="768" y="3711"/>
                    </a:lnTo>
                    <a:lnTo>
                      <a:pt x="768" y="1088"/>
                    </a:lnTo>
                    <a:lnTo>
                      <a:pt x="128" y="1088"/>
                    </a:lnTo>
                    <a:lnTo>
                      <a:pt x="128" y="3647"/>
                    </a:lnTo>
                    <a:lnTo>
                      <a:pt x="125" y="3667"/>
                    </a:lnTo>
                    <a:lnTo>
                      <a:pt x="115" y="3684"/>
                    </a:lnTo>
                    <a:lnTo>
                      <a:pt x="101" y="3698"/>
                    </a:lnTo>
                    <a:lnTo>
                      <a:pt x="84" y="3708"/>
                    </a:lnTo>
                    <a:lnTo>
                      <a:pt x="64" y="3711"/>
                    </a:lnTo>
                    <a:lnTo>
                      <a:pt x="44" y="3708"/>
                    </a:lnTo>
                    <a:lnTo>
                      <a:pt x="27" y="3698"/>
                    </a:lnTo>
                    <a:lnTo>
                      <a:pt x="13" y="3684"/>
                    </a:lnTo>
                    <a:lnTo>
                      <a:pt x="3" y="3667"/>
                    </a:lnTo>
                    <a:lnTo>
                      <a:pt x="0" y="3647"/>
                    </a:lnTo>
                    <a:lnTo>
                      <a:pt x="0" y="1024"/>
                    </a:lnTo>
                    <a:lnTo>
                      <a:pt x="3" y="1004"/>
                    </a:lnTo>
                    <a:lnTo>
                      <a:pt x="13" y="986"/>
                    </a:lnTo>
                    <a:lnTo>
                      <a:pt x="27" y="972"/>
                    </a:lnTo>
                    <a:lnTo>
                      <a:pt x="44" y="963"/>
                    </a:lnTo>
                    <a:lnTo>
                      <a:pt x="64" y="960"/>
                    </a:lnTo>
                    <a:lnTo>
                      <a:pt x="768" y="960"/>
                    </a:lnTo>
                    <a:lnTo>
                      <a:pt x="768" y="64"/>
                    </a:lnTo>
                    <a:lnTo>
                      <a:pt x="771" y="44"/>
                    </a:lnTo>
                    <a:lnTo>
                      <a:pt x="781" y="27"/>
                    </a:lnTo>
                    <a:lnTo>
                      <a:pt x="795" y="13"/>
                    </a:lnTo>
                    <a:lnTo>
                      <a:pt x="812" y="3"/>
                    </a:lnTo>
                    <a:lnTo>
                      <a:pt x="832"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94" name="Freeform 64"/>
              <p:cNvSpPr>
                <a:spLocks noEditPoints="1"/>
              </p:cNvSpPr>
              <p:nvPr/>
            </p:nvSpPr>
            <p:spPr bwMode="auto">
              <a:xfrm>
                <a:off x="4673600" y="838201"/>
                <a:ext cx="812800" cy="811213"/>
              </a:xfrm>
              <a:custGeom>
                <a:avLst/>
                <a:gdLst>
                  <a:gd name="T0" fmla="*/ 128 w 512"/>
                  <a:gd name="T1" fmla="*/ 128 h 511"/>
                  <a:gd name="T2" fmla="*/ 128 w 512"/>
                  <a:gd name="T3" fmla="*/ 385 h 511"/>
                  <a:gd name="T4" fmla="*/ 384 w 512"/>
                  <a:gd name="T5" fmla="*/ 385 h 511"/>
                  <a:gd name="T6" fmla="*/ 384 w 512"/>
                  <a:gd name="T7" fmla="*/ 128 h 511"/>
                  <a:gd name="T8" fmla="*/ 128 w 512"/>
                  <a:gd name="T9" fmla="*/ 128 h 511"/>
                  <a:gd name="T10" fmla="*/ 64 w 512"/>
                  <a:gd name="T11" fmla="*/ 0 h 511"/>
                  <a:gd name="T12" fmla="*/ 448 w 512"/>
                  <a:gd name="T13" fmla="*/ 0 h 511"/>
                  <a:gd name="T14" fmla="*/ 468 w 512"/>
                  <a:gd name="T15" fmla="*/ 3 h 511"/>
                  <a:gd name="T16" fmla="*/ 485 w 512"/>
                  <a:gd name="T17" fmla="*/ 12 h 511"/>
                  <a:gd name="T18" fmla="*/ 499 w 512"/>
                  <a:gd name="T19" fmla="*/ 26 h 511"/>
                  <a:gd name="T20" fmla="*/ 509 w 512"/>
                  <a:gd name="T21" fmla="*/ 44 h 511"/>
                  <a:gd name="T22" fmla="*/ 512 w 512"/>
                  <a:gd name="T23" fmla="*/ 64 h 511"/>
                  <a:gd name="T24" fmla="*/ 512 w 512"/>
                  <a:gd name="T25" fmla="*/ 449 h 511"/>
                  <a:gd name="T26" fmla="*/ 509 w 512"/>
                  <a:gd name="T27" fmla="*/ 468 h 511"/>
                  <a:gd name="T28" fmla="*/ 499 w 512"/>
                  <a:gd name="T29" fmla="*/ 486 h 511"/>
                  <a:gd name="T30" fmla="*/ 485 w 512"/>
                  <a:gd name="T31" fmla="*/ 500 h 511"/>
                  <a:gd name="T32" fmla="*/ 468 w 512"/>
                  <a:gd name="T33" fmla="*/ 509 h 511"/>
                  <a:gd name="T34" fmla="*/ 448 w 512"/>
                  <a:gd name="T35" fmla="*/ 511 h 511"/>
                  <a:gd name="T36" fmla="*/ 64 w 512"/>
                  <a:gd name="T37" fmla="*/ 511 h 511"/>
                  <a:gd name="T38" fmla="*/ 44 w 512"/>
                  <a:gd name="T39" fmla="*/ 509 h 511"/>
                  <a:gd name="T40" fmla="*/ 27 w 512"/>
                  <a:gd name="T41" fmla="*/ 500 h 511"/>
                  <a:gd name="T42" fmla="*/ 13 w 512"/>
                  <a:gd name="T43" fmla="*/ 486 h 511"/>
                  <a:gd name="T44" fmla="*/ 3 w 512"/>
                  <a:gd name="T45" fmla="*/ 468 h 511"/>
                  <a:gd name="T46" fmla="*/ 0 w 512"/>
                  <a:gd name="T47" fmla="*/ 449 h 511"/>
                  <a:gd name="T48" fmla="*/ 0 w 512"/>
                  <a:gd name="T49" fmla="*/ 64 h 511"/>
                  <a:gd name="T50" fmla="*/ 3 w 512"/>
                  <a:gd name="T51" fmla="*/ 44 h 511"/>
                  <a:gd name="T52" fmla="*/ 13 w 512"/>
                  <a:gd name="T53" fmla="*/ 26 h 511"/>
                  <a:gd name="T54" fmla="*/ 27 w 512"/>
                  <a:gd name="T55" fmla="*/ 12 h 511"/>
                  <a:gd name="T56" fmla="*/ 44 w 512"/>
                  <a:gd name="T57" fmla="*/ 3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8"/>
                    </a:moveTo>
                    <a:lnTo>
                      <a:pt x="128" y="385"/>
                    </a:lnTo>
                    <a:lnTo>
                      <a:pt x="384" y="385"/>
                    </a:lnTo>
                    <a:lnTo>
                      <a:pt x="384" y="128"/>
                    </a:lnTo>
                    <a:lnTo>
                      <a:pt x="128" y="128"/>
                    </a:lnTo>
                    <a:close/>
                    <a:moveTo>
                      <a:pt x="64" y="0"/>
                    </a:moveTo>
                    <a:lnTo>
                      <a:pt x="448" y="0"/>
                    </a:lnTo>
                    <a:lnTo>
                      <a:pt x="468" y="3"/>
                    </a:lnTo>
                    <a:lnTo>
                      <a:pt x="485" y="12"/>
                    </a:lnTo>
                    <a:lnTo>
                      <a:pt x="499" y="26"/>
                    </a:lnTo>
                    <a:lnTo>
                      <a:pt x="509" y="44"/>
                    </a:lnTo>
                    <a:lnTo>
                      <a:pt x="512" y="64"/>
                    </a:lnTo>
                    <a:lnTo>
                      <a:pt x="512" y="449"/>
                    </a:lnTo>
                    <a:lnTo>
                      <a:pt x="509" y="468"/>
                    </a:lnTo>
                    <a:lnTo>
                      <a:pt x="499" y="486"/>
                    </a:lnTo>
                    <a:lnTo>
                      <a:pt x="485" y="500"/>
                    </a:lnTo>
                    <a:lnTo>
                      <a:pt x="468" y="509"/>
                    </a:lnTo>
                    <a:lnTo>
                      <a:pt x="448" y="511"/>
                    </a:lnTo>
                    <a:lnTo>
                      <a:pt x="64" y="511"/>
                    </a:lnTo>
                    <a:lnTo>
                      <a:pt x="44" y="509"/>
                    </a:lnTo>
                    <a:lnTo>
                      <a:pt x="27" y="500"/>
                    </a:lnTo>
                    <a:lnTo>
                      <a:pt x="13" y="486"/>
                    </a:lnTo>
                    <a:lnTo>
                      <a:pt x="3" y="468"/>
                    </a:lnTo>
                    <a:lnTo>
                      <a:pt x="0" y="449"/>
                    </a:lnTo>
                    <a:lnTo>
                      <a:pt x="0" y="64"/>
                    </a:lnTo>
                    <a:lnTo>
                      <a:pt x="3" y="44"/>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95" name="Freeform 65"/>
              <p:cNvSpPr>
                <a:spLocks noEditPoints="1"/>
              </p:cNvSpPr>
              <p:nvPr/>
            </p:nvSpPr>
            <p:spPr bwMode="auto">
              <a:xfrm>
                <a:off x="5689600" y="838201"/>
                <a:ext cx="812800" cy="811213"/>
              </a:xfrm>
              <a:custGeom>
                <a:avLst/>
                <a:gdLst>
                  <a:gd name="T0" fmla="*/ 128 w 512"/>
                  <a:gd name="T1" fmla="*/ 128 h 511"/>
                  <a:gd name="T2" fmla="*/ 128 w 512"/>
                  <a:gd name="T3" fmla="*/ 385 h 511"/>
                  <a:gd name="T4" fmla="*/ 384 w 512"/>
                  <a:gd name="T5" fmla="*/ 385 h 511"/>
                  <a:gd name="T6" fmla="*/ 384 w 512"/>
                  <a:gd name="T7" fmla="*/ 128 h 511"/>
                  <a:gd name="T8" fmla="*/ 128 w 512"/>
                  <a:gd name="T9" fmla="*/ 128 h 511"/>
                  <a:gd name="T10" fmla="*/ 64 w 512"/>
                  <a:gd name="T11" fmla="*/ 0 h 511"/>
                  <a:gd name="T12" fmla="*/ 448 w 512"/>
                  <a:gd name="T13" fmla="*/ 0 h 511"/>
                  <a:gd name="T14" fmla="*/ 468 w 512"/>
                  <a:gd name="T15" fmla="*/ 3 h 511"/>
                  <a:gd name="T16" fmla="*/ 485 w 512"/>
                  <a:gd name="T17" fmla="*/ 12 h 511"/>
                  <a:gd name="T18" fmla="*/ 499 w 512"/>
                  <a:gd name="T19" fmla="*/ 26 h 511"/>
                  <a:gd name="T20" fmla="*/ 509 w 512"/>
                  <a:gd name="T21" fmla="*/ 44 h 511"/>
                  <a:gd name="T22" fmla="*/ 512 w 512"/>
                  <a:gd name="T23" fmla="*/ 64 h 511"/>
                  <a:gd name="T24" fmla="*/ 512 w 512"/>
                  <a:gd name="T25" fmla="*/ 449 h 511"/>
                  <a:gd name="T26" fmla="*/ 509 w 512"/>
                  <a:gd name="T27" fmla="*/ 468 h 511"/>
                  <a:gd name="T28" fmla="*/ 499 w 512"/>
                  <a:gd name="T29" fmla="*/ 486 h 511"/>
                  <a:gd name="T30" fmla="*/ 485 w 512"/>
                  <a:gd name="T31" fmla="*/ 500 h 511"/>
                  <a:gd name="T32" fmla="*/ 468 w 512"/>
                  <a:gd name="T33" fmla="*/ 509 h 511"/>
                  <a:gd name="T34" fmla="*/ 448 w 512"/>
                  <a:gd name="T35" fmla="*/ 511 h 511"/>
                  <a:gd name="T36" fmla="*/ 64 w 512"/>
                  <a:gd name="T37" fmla="*/ 511 h 511"/>
                  <a:gd name="T38" fmla="*/ 44 w 512"/>
                  <a:gd name="T39" fmla="*/ 509 h 511"/>
                  <a:gd name="T40" fmla="*/ 27 w 512"/>
                  <a:gd name="T41" fmla="*/ 500 h 511"/>
                  <a:gd name="T42" fmla="*/ 13 w 512"/>
                  <a:gd name="T43" fmla="*/ 486 h 511"/>
                  <a:gd name="T44" fmla="*/ 3 w 512"/>
                  <a:gd name="T45" fmla="*/ 468 h 511"/>
                  <a:gd name="T46" fmla="*/ 0 w 512"/>
                  <a:gd name="T47" fmla="*/ 449 h 511"/>
                  <a:gd name="T48" fmla="*/ 0 w 512"/>
                  <a:gd name="T49" fmla="*/ 64 h 511"/>
                  <a:gd name="T50" fmla="*/ 3 w 512"/>
                  <a:gd name="T51" fmla="*/ 44 h 511"/>
                  <a:gd name="T52" fmla="*/ 13 w 512"/>
                  <a:gd name="T53" fmla="*/ 26 h 511"/>
                  <a:gd name="T54" fmla="*/ 27 w 512"/>
                  <a:gd name="T55" fmla="*/ 12 h 511"/>
                  <a:gd name="T56" fmla="*/ 44 w 512"/>
                  <a:gd name="T57" fmla="*/ 3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8"/>
                    </a:moveTo>
                    <a:lnTo>
                      <a:pt x="128" y="385"/>
                    </a:lnTo>
                    <a:lnTo>
                      <a:pt x="384" y="385"/>
                    </a:lnTo>
                    <a:lnTo>
                      <a:pt x="384" y="128"/>
                    </a:lnTo>
                    <a:lnTo>
                      <a:pt x="128" y="128"/>
                    </a:lnTo>
                    <a:close/>
                    <a:moveTo>
                      <a:pt x="64" y="0"/>
                    </a:moveTo>
                    <a:lnTo>
                      <a:pt x="448" y="0"/>
                    </a:lnTo>
                    <a:lnTo>
                      <a:pt x="468" y="3"/>
                    </a:lnTo>
                    <a:lnTo>
                      <a:pt x="485" y="12"/>
                    </a:lnTo>
                    <a:lnTo>
                      <a:pt x="499" y="26"/>
                    </a:lnTo>
                    <a:lnTo>
                      <a:pt x="509" y="44"/>
                    </a:lnTo>
                    <a:lnTo>
                      <a:pt x="512" y="64"/>
                    </a:lnTo>
                    <a:lnTo>
                      <a:pt x="512" y="449"/>
                    </a:lnTo>
                    <a:lnTo>
                      <a:pt x="509" y="468"/>
                    </a:lnTo>
                    <a:lnTo>
                      <a:pt x="499" y="486"/>
                    </a:lnTo>
                    <a:lnTo>
                      <a:pt x="485" y="500"/>
                    </a:lnTo>
                    <a:lnTo>
                      <a:pt x="468" y="509"/>
                    </a:lnTo>
                    <a:lnTo>
                      <a:pt x="448" y="511"/>
                    </a:lnTo>
                    <a:lnTo>
                      <a:pt x="64" y="511"/>
                    </a:lnTo>
                    <a:lnTo>
                      <a:pt x="44" y="509"/>
                    </a:lnTo>
                    <a:lnTo>
                      <a:pt x="27" y="500"/>
                    </a:lnTo>
                    <a:lnTo>
                      <a:pt x="13" y="486"/>
                    </a:lnTo>
                    <a:lnTo>
                      <a:pt x="3" y="468"/>
                    </a:lnTo>
                    <a:lnTo>
                      <a:pt x="0" y="449"/>
                    </a:lnTo>
                    <a:lnTo>
                      <a:pt x="0" y="64"/>
                    </a:lnTo>
                    <a:lnTo>
                      <a:pt x="3" y="44"/>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96" name="Freeform 66"/>
              <p:cNvSpPr>
                <a:spLocks noEditPoints="1"/>
              </p:cNvSpPr>
              <p:nvPr/>
            </p:nvSpPr>
            <p:spPr bwMode="auto">
              <a:xfrm>
                <a:off x="6705600" y="838201"/>
                <a:ext cx="812800" cy="811213"/>
              </a:xfrm>
              <a:custGeom>
                <a:avLst/>
                <a:gdLst>
                  <a:gd name="T0" fmla="*/ 128 w 512"/>
                  <a:gd name="T1" fmla="*/ 128 h 511"/>
                  <a:gd name="T2" fmla="*/ 128 w 512"/>
                  <a:gd name="T3" fmla="*/ 385 h 511"/>
                  <a:gd name="T4" fmla="*/ 384 w 512"/>
                  <a:gd name="T5" fmla="*/ 385 h 511"/>
                  <a:gd name="T6" fmla="*/ 384 w 512"/>
                  <a:gd name="T7" fmla="*/ 128 h 511"/>
                  <a:gd name="T8" fmla="*/ 128 w 512"/>
                  <a:gd name="T9" fmla="*/ 128 h 511"/>
                  <a:gd name="T10" fmla="*/ 64 w 512"/>
                  <a:gd name="T11" fmla="*/ 0 h 511"/>
                  <a:gd name="T12" fmla="*/ 448 w 512"/>
                  <a:gd name="T13" fmla="*/ 0 h 511"/>
                  <a:gd name="T14" fmla="*/ 468 w 512"/>
                  <a:gd name="T15" fmla="*/ 3 h 511"/>
                  <a:gd name="T16" fmla="*/ 485 w 512"/>
                  <a:gd name="T17" fmla="*/ 12 h 511"/>
                  <a:gd name="T18" fmla="*/ 499 w 512"/>
                  <a:gd name="T19" fmla="*/ 26 h 511"/>
                  <a:gd name="T20" fmla="*/ 509 w 512"/>
                  <a:gd name="T21" fmla="*/ 44 h 511"/>
                  <a:gd name="T22" fmla="*/ 512 w 512"/>
                  <a:gd name="T23" fmla="*/ 64 h 511"/>
                  <a:gd name="T24" fmla="*/ 512 w 512"/>
                  <a:gd name="T25" fmla="*/ 449 h 511"/>
                  <a:gd name="T26" fmla="*/ 509 w 512"/>
                  <a:gd name="T27" fmla="*/ 468 h 511"/>
                  <a:gd name="T28" fmla="*/ 499 w 512"/>
                  <a:gd name="T29" fmla="*/ 486 h 511"/>
                  <a:gd name="T30" fmla="*/ 485 w 512"/>
                  <a:gd name="T31" fmla="*/ 500 h 511"/>
                  <a:gd name="T32" fmla="*/ 468 w 512"/>
                  <a:gd name="T33" fmla="*/ 509 h 511"/>
                  <a:gd name="T34" fmla="*/ 448 w 512"/>
                  <a:gd name="T35" fmla="*/ 511 h 511"/>
                  <a:gd name="T36" fmla="*/ 64 w 512"/>
                  <a:gd name="T37" fmla="*/ 511 h 511"/>
                  <a:gd name="T38" fmla="*/ 44 w 512"/>
                  <a:gd name="T39" fmla="*/ 509 h 511"/>
                  <a:gd name="T40" fmla="*/ 27 w 512"/>
                  <a:gd name="T41" fmla="*/ 500 h 511"/>
                  <a:gd name="T42" fmla="*/ 13 w 512"/>
                  <a:gd name="T43" fmla="*/ 486 h 511"/>
                  <a:gd name="T44" fmla="*/ 3 w 512"/>
                  <a:gd name="T45" fmla="*/ 468 h 511"/>
                  <a:gd name="T46" fmla="*/ 0 w 512"/>
                  <a:gd name="T47" fmla="*/ 449 h 511"/>
                  <a:gd name="T48" fmla="*/ 0 w 512"/>
                  <a:gd name="T49" fmla="*/ 64 h 511"/>
                  <a:gd name="T50" fmla="*/ 3 w 512"/>
                  <a:gd name="T51" fmla="*/ 44 h 511"/>
                  <a:gd name="T52" fmla="*/ 13 w 512"/>
                  <a:gd name="T53" fmla="*/ 26 h 511"/>
                  <a:gd name="T54" fmla="*/ 27 w 512"/>
                  <a:gd name="T55" fmla="*/ 12 h 511"/>
                  <a:gd name="T56" fmla="*/ 44 w 512"/>
                  <a:gd name="T57" fmla="*/ 3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8"/>
                    </a:moveTo>
                    <a:lnTo>
                      <a:pt x="128" y="385"/>
                    </a:lnTo>
                    <a:lnTo>
                      <a:pt x="384" y="385"/>
                    </a:lnTo>
                    <a:lnTo>
                      <a:pt x="384" y="128"/>
                    </a:lnTo>
                    <a:lnTo>
                      <a:pt x="128" y="128"/>
                    </a:lnTo>
                    <a:close/>
                    <a:moveTo>
                      <a:pt x="64" y="0"/>
                    </a:moveTo>
                    <a:lnTo>
                      <a:pt x="448" y="0"/>
                    </a:lnTo>
                    <a:lnTo>
                      <a:pt x="468" y="3"/>
                    </a:lnTo>
                    <a:lnTo>
                      <a:pt x="485" y="12"/>
                    </a:lnTo>
                    <a:lnTo>
                      <a:pt x="499" y="26"/>
                    </a:lnTo>
                    <a:lnTo>
                      <a:pt x="509" y="44"/>
                    </a:lnTo>
                    <a:lnTo>
                      <a:pt x="512" y="64"/>
                    </a:lnTo>
                    <a:lnTo>
                      <a:pt x="512" y="449"/>
                    </a:lnTo>
                    <a:lnTo>
                      <a:pt x="509" y="468"/>
                    </a:lnTo>
                    <a:lnTo>
                      <a:pt x="499" y="486"/>
                    </a:lnTo>
                    <a:lnTo>
                      <a:pt x="485" y="500"/>
                    </a:lnTo>
                    <a:lnTo>
                      <a:pt x="468" y="509"/>
                    </a:lnTo>
                    <a:lnTo>
                      <a:pt x="448" y="511"/>
                    </a:lnTo>
                    <a:lnTo>
                      <a:pt x="64" y="511"/>
                    </a:lnTo>
                    <a:lnTo>
                      <a:pt x="44" y="509"/>
                    </a:lnTo>
                    <a:lnTo>
                      <a:pt x="27" y="500"/>
                    </a:lnTo>
                    <a:lnTo>
                      <a:pt x="13" y="486"/>
                    </a:lnTo>
                    <a:lnTo>
                      <a:pt x="3" y="468"/>
                    </a:lnTo>
                    <a:lnTo>
                      <a:pt x="0" y="449"/>
                    </a:lnTo>
                    <a:lnTo>
                      <a:pt x="0" y="64"/>
                    </a:lnTo>
                    <a:lnTo>
                      <a:pt x="3" y="44"/>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97" name="Freeform 67"/>
              <p:cNvSpPr>
                <a:spLocks noEditPoints="1"/>
              </p:cNvSpPr>
              <p:nvPr/>
            </p:nvSpPr>
            <p:spPr bwMode="auto">
              <a:xfrm>
                <a:off x="4673600" y="1855788"/>
                <a:ext cx="812800" cy="811213"/>
              </a:xfrm>
              <a:custGeom>
                <a:avLst/>
                <a:gdLst>
                  <a:gd name="T0" fmla="*/ 128 w 512"/>
                  <a:gd name="T1" fmla="*/ 127 h 511"/>
                  <a:gd name="T2" fmla="*/ 128 w 512"/>
                  <a:gd name="T3" fmla="*/ 382 h 511"/>
                  <a:gd name="T4" fmla="*/ 384 w 512"/>
                  <a:gd name="T5" fmla="*/ 382 h 511"/>
                  <a:gd name="T6" fmla="*/ 384 w 512"/>
                  <a:gd name="T7" fmla="*/ 127 h 511"/>
                  <a:gd name="T8" fmla="*/ 128 w 512"/>
                  <a:gd name="T9" fmla="*/ 127 h 511"/>
                  <a:gd name="T10" fmla="*/ 64 w 512"/>
                  <a:gd name="T11" fmla="*/ 0 h 511"/>
                  <a:gd name="T12" fmla="*/ 448 w 512"/>
                  <a:gd name="T13" fmla="*/ 0 h 511"/>
                  <a:gd name="T14" fmla="*/ 468 w 512"/>
                  <a:gd name="T15" fmla="*/ 2 h 511"/>
                  <a:gd name="T16" fmla="*/ 485 w 512"/>
                  <a:gd name="T17" fmla="*/ 11 h 511"/>
                  <a:gd name="T18" fmla="*/ 499 w 512"/>
                  <a:gd name="T19" fmla="*/ 25 h 511"/>
                  <a:gd name="T20" fmla="*/ 509 w 512"/>
                  <a:gd name="T21" fmla="*/ 43 h 511"/>
                  <a:gd name="T22" fmla="*/ 512 w 512"/>
                  <a:gd name="T23" fmla="*/ 63 h 511"/>
                  <a:gd name="T24" fmla="*/ 512 w 512"/>
                  <a:gd name="T25" fmla="*/ 447 h 511"/>
                  <a:gd name="T26" fmla="*/ 509 w 512"/>
                  <a:gd name="T27" fmla="*/ 467 h 511"/>
                  <a:gd name="T28" fmla="*/ 499 w 512"/>
                  <a:gd name="T29" fmla="*/ 485 h 511"/>
                  <a:gd name="T30" fmla="*/ 485 w 512"/>
                  <a:gd name="T31" fmla="*/ 498 h 511"/>
                  <a:gd name="T32" fmla="*/ 468 w 512"/>
                  <a:gd name="T33" fmla="*/ 508 h 511"/>
                  <a:gd name="T34" fmla="*/ 448 w 512"/>
                  <a:gd name="T35" fmla="*/ 511 h 511"/>
                  <a:gd name="T36" fmla="*/ 64 w 512"/>
                  <a:gd name="T37" fmla="*/ 511 h 511"/>
                  <a:gd name="T38" fmla="*/ 44 w 512"/>
                  <a:gd name="T39" fmla="*/ 508 h 511"/>
                  <a:gd name="T40" fmla="*/ 27 w 512"/>
                  <a:gd name="T41" fmla="*/ 498 h 511"/>
                  <a:gd name="T42" fmla="*/ 13 w 512"/>
                  <a:gd name="T43" fmla="*/ 485 h 511"/>
                  <a:gd name="T44" fmla="*/ 3 w 512"/>
                  <a:gd name="T45" fmla="*/ 467 h 511"/>
                  <a:gd name="T46" fmla="*/ 0 w 512"/>
                  <a:gd name="T47" fmla="*/ 447 h 511"/>
                  <a:gd name="T48" fmla="*/ 0 w 512"/>
                  <a:gd name="T49" fmla="*/ 63 h 511"/>
                  <a:gd name="T50" fmla="*/ 3 w 512"/>
                  <a:gd name="T51" fmla="*/ 43 h 511"/>
                  <a:gd name="T52" fmla="*/ 13 w 512"/>
                  <a:gd name="T53" fmla="*/ 25 h 511"/>
                  <a:gd name="T54" fmla="*/ 27 w 512"/>
                  <a:gd name="T55" fmla="*/ 11 h 511"/>
                  <a:gd name="T56" fmla="*/ 44 w 512"/>
                  <a:gd name="T57" fmla="*/ 2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7"/>
                    </a:moveTo>
                    <a:lnTo>
                      <a:pt x="128" y="382"/>
                    </a:lnTo>
                    <a:lnTo>
                      <a:pt x="384" y="382"/>
                    </a:lnTo>
                    <a:lnTo>
                      <a:pt x="384" y="127"/>
                    </a:lnTo>
                    <a:lnTo>
                      <a:pt x="128" y="127"/>
                    </a:lnTo>
                    <a:close/>
                    <a:moveTo>
                      <a:pt x="64" y="0"/>
                    </a:moveTo>
                    <a:lnTo>
                      <a:pt x="448" y="0"/>
                    </a:lnTo>
                    <a:lnTo>
                      <a:pt x="468" y="2"/>
                    </a:lnTo>
                    <a:lnTo>
                      <a:pt x="485" y="11"/>
                    </a:lnTo>
                    <a:lnTo>
                      <a:pt x="499" y="25"/>
                    </a:lnTo>
                    <a:lnTo>
                      <a:pt x="509" y="43"/>
                    </a:lnTo>
                    <a:lnTo>
                      <a:pt x="512" y="63"/>
                    </a:lnTo>
                    <a:lnTo>
                      <a:pt x="512" y="447"/>
                    </a:lnTo>
                    <a:lnTo>
                      <a:pt x="509" y="467"/>
                    </a:lnTo>
                    <a:lnTo>
                      <a:pt x="499" y="485"/>
                    </a:lnTo>
                    <a:lnTo>
                      <a:pt x="485" y="498"/>
                    </a:lnTo>
                    <a:lnTo>
                      <a:pt x="468" y="508"/>
                    </a:lnTo>
                    <a:lnTo>
                      <a:pt x="448" y="511"/>
                    </a:lnTo>
                    <a:lnTo>
                      <a:pt x="64" y="511"/>
                    </a:lnTo>
                    <a:lnTo>
                      <a:pt x="44" y="508"/>
                    </a:lnTo>
                    <a:lnTo>
                      <a:pt x="27" y="498"/>
                    </a:lnTo>
                    <a:lnTo>
                      <a:pt x="13" y="485"/>
                    </a:lnTo>
                    <a:lnTo>
                      <a:pt x="3" y="467"/>
                    </a:lnTo>
                    <a:lnTo>
                      <a:pt x="0" y="447"/>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98" name="Freeform 68"/>
              <p:cNvSpPr>
                <a:spLocks noEditPoints="1"/>
              </p:cNvSpPr>
              <p:nvPr/>
            </p:nvSpPr>
            <p:spPr bwMode="auto">
              <a:xfrm>
                <a:off x="5689600" y="1855788"/>
                <a:ext cx="812800" cy="811213"/>
              </a:xfrm>
              <a:custGeom>
                <a:avLst/>
                <a:gdLst>
                  <a:gd name="T0" fmla="*/ 128 w 512"/>
                  <a:gd name="T1" fmla="*/ 127 h 511"/>
                  <a:gd name="T2" fmla="*/ 128 w 512"/>
                  <a:gd name="T3" fmla="*/ 382 h 511"/>
                  <a:gd name="T4" fmla="*/ 384 w 512"/>
                  <a:gd name="T5" fmla="*/ 382 h 511"/>
                  <a:gd name="T6" fmla="*/ 384 w 512"/>
                  <a:gd name="T7" fmla="*/ 127 h 511"/>
                  <a:gd name="T8" fmla="*/ 128 w 512"/>
                  <a:gd name="T9" fmla="*/ 127 h 511"/>
                  <a:gd name="T10" fmla="*/ 64 w 512"/>
                  <a:gd name="T11" fmla="*/ 0 h 511"/>
                  <a:gd name="T12" fmla="*/ 448 w 512"/>
                  <a:gd name="T13" fmla="*/ 0 h 511"/>
                  <a:gd name="T14" fmla="*/ 468 w 512"/>
                  <a:gd name="T15" fmla="*/ 2 h 511"/>
                  <a:gd name="T16" fmla="*/ 485 w 512"/>
                  <a:gd name="T17" fmla="*/ 11 h 511"/>
                  <a:gd name="T18" fmla="*/ 499 w 512"/>
                  <a:gd name="T19" fmla="*/ 25 h 511"/>
                  <a:gd name="T20" fmla="*/ 509 w 512"/>
                  <a:gd name="T21" fmla="*/ 43 h 511"/>
                  <a:gd name="T22" fmla="*/ 512 w 512"/>
                  <a:gd name="T23" fmla="*/ 63 h 511"/>
                  <a:gd name="T24" fmla="*/ 512 w 512"/>
                  <a:gd name="T25" fmla="*/ 447 h 511"/>
                  <a:gd name="T26" fmla="*/ 509 w 512"/>
                  <a:gd name="T27" fmla="*/ 467 h 511"/>
                  <a:gd name="T28" fmla="*/ 499 w 512"/>
                  <a:gd name="T29" fmla="*/ 485 h 511"/>
                  <a:gd name="T30" fmla="*/ 485 w 512"/>
                  <a:gd name="T31" fmla="*/ 498 h 511"/>
                  <a:gd name="T32" fmla="*/ 468 w 512"/>
                  <a:gd name="T33" fmla="*/ 508 h 511"/>
                  <a:gd name="T34" fmla="*/ 448 w 512"/>
                  <a:gd name="T35" fmla="*/ 511 h 511"/>
                  <a:gd name="T36" fmla="*/ 64 w 512"/>
                  <a:gd name="T37" fmla="*/ 511 h 511"/>
                  <a:gd name="T38" fmla="*/ 44 w 512"/>
                  <a:gd name="T39" fmla="*/ 508 h 511"/>
                  <a:gd name="T40" fmla="*/ 27 w 512"/>
                  <a:gd name="T41" fmla="*/ 498 h 511"/>
                  <a:gd name="T42" fmla="*/ 13 w 512"/>
                  <a:gd name="T43" fmla="*/ 485 h 511"/>
                  <a:gd name="T44" fmla="*/ 3 w 512"/>
                  <a:gd name="T45" fmla="*/ 467 h 511"/>
                  <a:gd name="T46" fmla="*/ 0 w 512"/>
                  <a:gd name="T47" fmla="*/ 447 h 511"/>
                  <a:gd name="T48" fmla="*/ 0 w 512"/>
                  <a:gd name="T49" fmla="*/ 63 h 511"/>
                  <a:gd name="T50" fmla="*/ 3 w 512"/>
                  <a:gd name="T51" fmla="*/ 43 h 511"/>
                  <a:gd name="T52" fmla="*/ 13 w 512"/>
                  <a:gd name="T53" fmla="*/ 25 h 511"/>
                  <a:gd name="T54" fmla="*/ 27 w 512"/>
                  <a:gd name="T55" fmla="*/ 11 h 511"/>
                  <a:gd name="T56" fmla="*/ 44 w 512"/>
                  <a:gd name="T57" fmla="*/ 2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7"/>
                    </a:moveTo>
                    <a:lnTo>
                      <a:pt x="128" y="382"/>
                    </a:lnTo>
                    <a:lnTo>
                      <a:pt x="384" y="382"/>
                    </a:lnTo>
                    <a:lnTo>
                      <a:pt x="384" y="127"/>
                    </a:lnTo>
                    <a:lnTo>
                      <a:pt x="128" y="127"/>
                    </a:lnTo>
                    <a:close/>
                    <a:moveTo>
                      <a:pt x="64" y="0"/>
                    </a:moveTo>
                    <a:lnTo>
                      <a:pt x="448" y="0"/>
                    </a:lnTo>
                    <a:lnTo>
                      <a:pt x="468" y="2"/>
                    </a:lnTo>
                    <a:lnTo>
                      <a:pt x="485" y="11"/>
                    </a:lnTo>
                    <a:lnTo>
                      <a:pt x="499" y="25"/>
                    </a:lnTo>
                    <a:lnTo>
                      <a:pt x="509" y="43"/>
                    </a:lnTo>
                    <a:lnTo>
                      <a:pt x="512" y="63"/>
                    </a:lnTo>
                    <a:lnTo>
                      <a:pt x="512" y="447"/>
                    </a:lnTo>
                    <a:lnTo>
                      <a:pt x="509" y="467"/>
                    </a:lnTo>
                    <a:lnTo>
                      <a:pt x="499" y="485"/>
                    </a:lnTo>
                    <a:lnTo>
                      <a:pt x="485" y="498"/>
                    </a:lnTo>
                    <a:lnTo>
                      <a:pt x="468" y="508"/>
                    </a:lnTo>
                    <a:lnTo>
                      <a:pt x="448" y="511"/>
                    </a:lnTo>
                    <a:lnTo>
                      <a:pt x="64" y="511"/>
                    </a:lnTo>
                    <a:lnTo>
                      <a:pt x="44" y="508"/>
                    </a:lnTo>
                    <a:lnTo>
                      <a:pt x="27" y="498"/>
                    </a:lnTo>
                    <a:lnTo>
                      <a:pt x="13" y="485"/>
                    </a:lnTo>
                    <a:lnTo>
                      <a:pt x="3" y="467"/>
                    </a:lnTo>
                    <a:lnTo>
                      <a:pt x="0" y="447"/>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499" name="Freeform 69"/>
              <p:cNvSpPr>
                <a:spLocks noEditPoints="1"/>
              </p:cNvSpPr>
              <p:nvPr/>
            </p:nvSpPr>
            <p:spPr bwMode="auto">
              <a:xfrm>
                <a:off x="6705600" y="1855788"/>
                <a:ext cx="812800" cy="811213"/>
              </a:xfrm>
              <a:custGeom>
                <a:avLst/>
                <a:gdLst>
                  <a:gd name="T0" fmla="*/ 128 w 512"/>
                  <a:gd name="T1" fmla="*/ 127 h 511"/>
                  <a:gd name="T2" fmla="*/ 128 w 512"/>
                  <a:gd name="T3" fmla="*/ 382 h 511"/>
                  <a:gd name="T4" fmla="*/ 384 w 512"/>
                  <a:gd name="T5" fmla="*/ 382 h 511"/>
                  <a:gd name="T6" fmla="*/ 384 w 512"/>
                  <a:gd name="T7" fmla="*/ 127 h 511"/>
                  <a:gd name="T8" fmla="*/ 128 w 512"/>
                  <a:gd name="T9" fmla="*/ 127 h 511"/>
                  <a:gd name="T10" fmla="*/ 64 w 512"/>
                  <a:gd name="T11" fmla="*/ 0 h 511"/>
                  <a:gd name="T12" fmla="*/ 448 w 512"/>
                  <a:gd name="T13" fmla="*/ 0 h 511"/>
                  <a:gd name="T14" fmla="*/ 468 w 512"/>
                  <a:gd name="T15" fmla="*/ 2 h 511"/>
                  <a:gd name="T16" fmla="*/ 485 w 512"/>
                  <a:gd name="T17" fmla="*/ 11 h 511"/>
                  <a:gd name="T18" fmla="*/ 499 w 512"/>
                  <a:gd name="T19" fmla="*/ 25 h 511"/>
                  <a:gd name="T20" fmla="*/ 509 w 512"/>
                  <a:gd name="T21" fmla="*/ 43 h 511"/>
                  <a:gd name="T22" fmla="*/ 512 w 512"/>
                  <a:gd name="T23" fmla="*/ 63 h 511"/>
                  <a:gd name="T24" fmla="*/ 512 w 512"/>
                  <a:gd name="T25" fmla="*/ 447 h 511"/>
                  <a:gd name="T26" fmla="*/ 509 w 512"/>
                  <a:gd name="T27" fmla="*/ 467 h 511"/>
                  <a:gd name="T28" fmla="*/ 499 w 512"/>
                  <a:gd name="T29" fmla="*/ 485 h 511"/>
                  <a:gd name="T30" fmla="*/ 485 w 512"/>
                  <a:gd name="T31" fmla="*/ 498 h 511"/>
                  <a:gd name="T32" fmla="*/ 468 w 512"/>
                  <a:gd name="T33" fmla="*/ 508 h 511"/>
                  <a:gd name="T34" fmla="*/ 448 w 512"/>
                  <a:gd name="T35" fmla="*/ 511 h 511"/>
                  <a:gd name="T36" fmla="*/ 64 w 512"/>
                  <a:gd name="T37" fmla="*/ 511 h 511"/>
                  <a:gd name="T38" fmla="*/ 44 w 512"/>
                  <a:gd name="T39" fmla="*/ 508 h 511"/>
                  <a:gd name="T40" fmla="*/ 27 w 512"/>
                  <a:gd name="T41" fmla="*/ 498 h 511"/>
                  <a:gd name="T42" fmla="*/ 13 w 512"/>
                  <a:gd name="T43" fmla="*/ 485 h 511"/>
                  <a:gd name="T44" fmla="*/ 3 w 512"/>
                  <a:gd name="T45" fmla="*/ 467 h 511"/>
                  <a:gd name="T46" fmla="*/ 0 w 512"/>
                  <a:gd name="T47" fmla="*/ 447 h 511"/>
                  <a:gd name="T48" fmla="*/ 0 w 512"/>
                  <a:gd name="T49" fmla="*/ 63 h 511"/>
                  <a:gd name="T50" fmla="*/ 3 w 512"/>
                  <a:gd name="T51" fmla="*/ 43 h 511"/>
                  <a:gd name="T52" fmla="*/ 13 w 512"/>
                  <a:gd name="T53" fmla="*/ 25 h 511"/>
                  <a:gd name="T54" fmla="*/ 27 w 512"/>
                  <a:gd name="T55" fmla="*/ 11 h 511"/>
                  <a:gd name="T56" fmla="*/ 44 w 512"/>
                  <a:gd name="T57" fmla="*/ 2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7"/>
                    </a:moveTo>
                    <a:lnTo>
                      <a:pt x="128" y="382"/>
                    </a:lnTo>
                    <a:lnTo>
                      <a:pt x="384" y="382"/>
                    </a:lnTo>
                    <a:lnTo>
                      <a:pt x="384" y="127"/>
                    </a:lnTo>
                    <a:lnTo>
                      <a:pt x="128" y="127"/>
                    </a:lnTo>
                    <a:close/>
                    <a:moveTo>
                      <a:pt x="64" y="0"/>
                    </a:moveTo>
                    <a:lnTo>
                      <a:pt x="448" y="0"/>
                    </a:lnTo>
                    <a:lnTo>
                      <a:pt x="468" y="2"/>
                    </a:lnTo>
                    <a:lnTo>
                      <a:pt x="485" y="11"/>
                    </a:lnTo>
                    <a:lnTo>
                      <a:pt x="499" y="25"/>
                    </a:lnTo>
                    <a:lnTo>
                      <a:pt x="509" y="43"/>
                    </a:lnTo>
                    <a:lnTo>
                      <a:pt x="512" y="63"/>
                    </a:lnTo>
                    <a:lnTo>
                      <a:pt x="512" y="447"/>
                    </a:lnTo>
                    <a:lnTo>
                      <a:pt x="509" y="467"/>
                    </a:lnTo>
                    <a:lnTo>
                      <a:pt x="499" y="485"/>
                    </a:lnTo>
                    <a:lnTo>
                      <a:pt x="485" y="498"/>
                    </a:lnTo>
                    <a:lnTo>
                      <a:pt x="468" y="508"/>
                    </a:lnTo>
                    <a:lnTo>
                      <a:pt x="448" y="511"/>
                    </a:lnTo>
                    <a:lnTo>
                      <a:pt x="64" y="511"/>
                    </a:lnTo>
                    <a:lnTo>
                      <a:pt x="44" y="508"/>
                    </a:lnTo>
                    <a:lnTo>
                      <a:pt x="27" y="498"/>
                    </a:lnTo>
                    <a:lnTo>
                      <a:pt x="13" y="485"/>
                    </a:lnTo>
                    <a:lnTo>
                      <a:pt x="3" y="467"/>
                    </a:lnTo>
                    <a:lnTo>
                      <a:pt x="0" y="447"/>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0" name="Freeform 70"/>
              <p:cNvSpPr>
                <a:spLocks noEditPoints="1"/>
              </p:cNvSpPr>
              <p:nvPr/>
            </p:nvSpPr>
            <p:spPr bwMode="auto">
              <a:xfrm>
                <a:off x="4673600" y="2870201"/>
                <a:ext cx="812800" cy="812800"/>
              </a:xfrm>
              <a:custGeom>
                <a:avLst/>
                <a:gdLst>
                  <a:gd name="T0" fmla="*/ 128 w 512"/>
                  <a:gd name="T1" fmla="*/ 128 h 512"/>
                  <a:gd name="T2" fmla="*/ 128 w 512"/>
                  <a:gd name="T3" fmla="*/ 383 h 512"/>
                  <a:gd name="T4" fmla="*/ 384 w 512"/>
                  <a:gd name="T5" fmla="*/ 383 h 512"/>
                  <a:gd name="T6" fmla="*/ 384 w 512"/>
                  <a:gd name="T7" fmla="*/ 128 h 512"/>
                  <a:gd name="T8" fmla="*/ 128 w 512"/>
                  <a:gd name="T9" fmla="*/ 128 h 512"/>
                  <a:gd name="T10" fmla="*/ 64 w 512"/>
                  <a:gd name="T11" fmla="*/ 0 h 512"/>
                  <a:gd name="T12" fmla="*/ 448 w 512"/>
                  <a:gd name="T13" fmla="*/ 0 h 512"/>
                  <a:gd name="T14" fmla="*/ 468 w 512"/>
                  <a:gd name="T15" fmla="*/ 3 h 512"/>
                  <a:gd name="T16" fmla="*/ 485 w 512"/>
                  <a:gd name="T17" fmla="*/ 12 h 512"/>
                  <a:gd name="T18" fmla="*/ 499 w 512"/>
                  <a:gd name="T19" fmla="*/ 26 h 512"/>
                  <a:gd name="T20" fmla="*/ 509 w 512"/>
                  <a:gd name="T21" fmla="*/ 43 h 512"/>
                  <a:gd name="T22" fmla="*/ 512 w 512"/>
                  <a:gd name="T23" fmla="*/ 64 h 512"/>
                  <a:gd name="T24" fmla="*/ 512 w 512"/>
                  <a:gd name="T25" fmla="*/ 448 h 512"/>
                  <a:gd name="T26" fmla="*/ 509 w 512"/>
                  <a:gd name="T27" fmla="*/ 468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8 h 512"/>
                  <a:gd name="T46" fmla="*/ 0 w 512"/>
                  <a:gd name="T47" fmla="*/ 448 h 512"/>
                  <a:gd name="T48" fmla="*/ 0 w 512"/>
                  <a:gd name="T49" fmla="*/ 64 h 512"/>
                  <a:gd name="T50" fmla="*/ 3 w 512"/>
                  <a:gd name="T51" fmla="*/ 43 h 512"/>
                  <a:gd name="T52" fmla="*/ 13 w 512"/>
                  <a:gd name="T53" fmla="*/ 26 h 512"/>
                  <a:gd name="T54" fmla="*/ 27 w 512"/>
                  <a:gd name="T55" fmla="*/ 12 h 512"/>
                  <a:gd name="T56" fmla="*/ 44 w 512"/>
                  <a:gd name="T57" fmla="*/ 3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8"/>
                    </a:moveTo>
                    <a:lnTo>
                      <a:pt x="128" y="383"/>
                    </a:lnTo>
                    <a:lnTo>
                      <a:pt x="384" y="383"/>
                    </a:lnTo>
                    <a:lnTo>
                      <a:pt x="384" y="128"/>
                    </a:lnTo>
                    <a:lnTo>
                      <a:pt x="128" y="128"/>
                    </a:lnTo>
                    <a:close/>
                    <a:moveTo>
                      <a:pt x="64" y="0"/>
                    </a:moveTo>
                    <a:lnTo>
                      <a:pt x="448" y="0"/>
                    </a:lnTo>
                    <a:lnTo>
                      <a:pt x="468" y="3"/>
                    </a:lnTo>
                    <a:lnTo>
                      <a:pt x="485" y="12"/>
                    </a:lnTo>
                    <a:lnTo>
                      <a:pt x="499" y="26"/>
                    </a:lnTo>
                    <a:lnTo>
                      <a:pt x="509" y="43"/>
                    </a:lnTo>
                    <a:lnTo>
                      <a:pt x="512" y="64"/>
                    </a:lnTo>
                    <a:lnTo>
                      <a:pt x="512" y="448"/>
                    </a:lnTo>
                    <a:lnTo>
                      <a:pt x="509" y="468"/>
                    </a:lnTo>
                    <a:lnTo>
                      <a:pt x="499" y="485"/>
                    </a:lnTo>
                    <a:lnTo>
                      <a:pt x="485" y="499"/>
                    </a:lnTo>
                    <a:lnTo>
                      <a:pt x="468" y="508"/>
                    </a:lnTo>
                    <a:lnTo>
                      <a:pt x="448" y="512"/>
                    </a:lnTo>
                    <a:lnTo>
                      <a:pt x="64" y="512"/>
                    </a:lnTo>
                    <a:lnTo>
                      <a:pt x="44" y="508"/>
                    </a:lnTo>
                    <a:lnTo>
                      <a:pt x="27" y="499"/>
                    </a:lnTo>
                    <a:lnTo>
                      <a:pt x="13" y="485"/>
                    </a:lnTo>
                    <a:lnTo>
                      <a:pt x="3" y="468"/>
                    </a:lnTo>
                    <a:lnTo>
                      <a:pt x="0" y="44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1" name="Freeform 71"/>
              <p:cNvSpPr>
                <a:spLocks noEditPoints="1"/>
              </p:cNvSpPr>
              <p:nvPr/>
            </p:nvSpPr>
            <p:spPr bwMode="auto">
              <a:xfrm>
                <a:off x="5689600" y="2870201"/>
                <a:ext cx="812800" cy="812800"/>
              </a:xfrm>
              <a:custGeom>
                <a:avLst/>
                <a:gdLst>
                  <a:gd name="T0" fmla="*/ 128 w 512"/>
                  <a:gd name="T1" fmla="*/ 128 h 512"/>
                  <a:gd name="T2" fmla="*/ 128 w 512"/>
                  <a:gd name="T3" fmla="*/ 383 h 512"/>
                  <a:gd name="T4" fmla="*/ 384 w 512"/>
                  <a:gd name="T5" fmla="*/ 383 h 512"/>
                  <a:gd name="T6" fmla="*/ 384 w 512"/>
                  <a:gd name="T7" fmla="*/ 128 h 512"/>
                  <a:gd name="T8" fmla="*/ 128 w 512"/>
                  <a:gd name="T9" fmla="*/ 128 h 512"/>
                  <a:gd name="T10" fmla="*/ 64 w 512"/>
                  <a:gd name="T11" fmla="*/ 0 h 512"/>
                  <a:gd name="T12" fmla="*/ 448 w 512"/>
                  <a:gd name="T13" fmla="*/ 0 h 512"/>
                  <a:gd name="T14" fmla="*/ 468 w 512"/>
                  <a:gd name="T15" fmla="*/ 3 h 512"/>
                  <a:gd name="T16" fmla="*/ 485 w 512"/>
                  <a:gd name="T17" fmla="*/ 12 h 512"/>
                  <a:gd name="T18" fmla="*/ 499 w 512"/>
                  <a:gd name="T19" fmla="*/ 26 h 512"/>
                  <a:gd name="T20" fmla="*/ 509 w 512"/>
                  <a:gd name="T21" fmla="*/ 43 h 512"/>
                  <a:gd name="T22" fmla="*/ 512 w 512"/>
                  <a:gd name="T23" fmla="*/ 64 h 512"/>
                  <a:gd name="T24" fmla="*/ 512 w 512"/>
                  <a:gd name="T25" fmla="*/ 448 h 512"/>
                  <a:gd name="T26" fmla="*/ 509 w 512"/>
                  <a:gd name="T27" fmla="*/ 468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8 h 512"/>
                  <a:gd name="T46" fmla="*/ 0 w 512"/>
                  <a:gd name="T47" fmla="*/ 448 h 512"/>
                  <a:gd name="T48" fmla="*/ 0 w 512"/>
                  <a:gd name="T49" fmla="*/ 64 h 512"/>
                  <a:gd name="T50" fmla="*/ 3 w 512"/>
                  <a:gd name="T51" fmla="*/ 43 h 512"/>
                  <a:gd name="T52" fmla="*/ 13 w 512"/>
                  <a:gd name="T53" fmla="*/ 26 h 512"/>
                  <a:gd name="T54" fmla="*/ 27 w 512"/>
                  <a:gd name="T55" fmla="*/ 12 h 512"/>
                  <a:gd name="T56" fmla="*/ 44 w 512"/>
                  <a:gd name="T57" fmla="*/ 3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8"/>
                    </a:moveTo>
                    <a:lnTo>
                      <a:pt x="128" y="383"/>
                    </a:lnTo>
                    <a:lnTo>
                      <a:pt x="384" y="383"/>
                    </a:lnTo>
                    <a:lnTo>
                      <a:pt x="384" y="128"/>
                    </a:lnTo>
                    <a:lnTo>
                      <a:pt x="128" y="128"/>
                    </a:lnTo>
                    <a:close/>
                    <a:moveTo>
                      <a:pt x="64" y="0"/>
                    </a:moveTo>
                    <a:lnTo>
                      <a:pt x="448" y="0"/>
                    </a:lnTo>
                    <a:lnTo>
                      <a:pt x="468" y="3"/>
                    </a:lnTo>
                    <a:lnTo>
                      <a:pt x="485" y="12"/>
                    </a:lnTo>
                    <a:lnTo>
                      <a:pt x="499" y="26"/>
                    </a:lnTo>
                    <a:lnTo>
                      <a:pt x="509" y="43"/>
                    </a:lnTo>
                    <a:lnTo>
                      <a:pt x="512" y="64"/>
                    </a:lnTo>
                    <a:lnTo>
                      <a:pt x="512" y="448"/>
                    </a:lnTo>
                    <a:lnTo>
                      <a:pt x="509" y="468"/>
                    </a:lnTo>
                    <a:lnTo>
                      <a:pt x="499" y="485"/>
                    </a:lnTo>
                    <a:lnTo>
                      <a:pt x="485" y="499"/>
                    </a:lnTo>
                    <a:lnTo>
                      <a:pt x="468" y="508"/>
                    </a:lnTo>
                    <a:lnTo>
                      <a:pt x="448" y="512"/>
                    </a:lnTo>
                    <a:lnTo>
                      <a:pt x="64" y="512"/>
                    </a:lnTo>
                    <a:lnTo>
                      <a:pt x="44" y="508"/>
                    </a:lnTo>
                    <a:lnTo>
                      <a:pt x="27" y="499"/>
                    </a:lnTo>
                    <a:lnTo>
                      <a:pt x="13" y="485"/>
                    </a:lnTo>
                    <a:lnTo>
                      <a:pt x="3" y="468"/>
                    </a:lnTo>
                    <a:lnTo>
                      <a:pt x="0" y="44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2" name="Freeform 72"/>
              <p:cNvSpPr>
                <a:spLocks noEditPoints="1"/>
              </p:cNvSpPr>
              <p:nvPr/>
            </p:nvSpPr>
            <p:spPr bwMode="auto">
              <a:xfrm>
                <a:off x="6705600" y="2870201"/>
                <a:ext cx="812800" cy="812800"/>
              </a:xfrm>
              <a:custGeom>
                <a:avLst/>
                <a:gdLst>
                  <a:gd name="T0" fmla="*/ 128 w 512"/>
                  <a:gd name="T1" fmla="*/ 128 h 512"/>
                  <a:gd name="T2" fmla="*/ 128 w 512"/>
                  <a:gd name="T3" fmla="*/ 383 h 512"/>
                  <a:gd name="T4" fmla="*/ 384 w 512"/>
                  <a:gd name="T5" fmla="*/ 383 h 512"/>
                  <a:gd name="T6" fmla="*/ 384 w 512"/>
                  <a:gd name="T7" fmla="*/ 128 h 512"/>
                  <a:gd name="T8" fmla="*/ 128 w 512"/>
                  <a:gd name="T9" fmla="*/ 128 h 512"/>
                  <a:gd name="T10" fmla="*/ 64 w 512"/>
                  <a:gd name="T11" fmla="*/ 0 h 512"/>
                  <a:gd name="T12" fmla="*/ 448 w 512"/>
                  <a:gd name="T13" fmla="*/ 0 h 512"/>
                  <a:gd name="T14" fmla="*/ 468 w 512"/>
                  <a:gd name="T15" fmla="*/ 3 h 512"/>
                  <a:gd name="T16" fmla="*/ 485 w 512"/>
                  <a:gd name="T17" fmla="*/ 12 h 512"/>
                  <a:gd name="T18" fmla="*/ 499 w 512"/>
                  <a:gd name="T19" fmla="*/ 26 h 512"/>
                  <a:gd name="T20" fmla="*/ 509 w 512"/>
                  <a:gd name="T21" fmla="*/ 43 h 512"/>
                  <a:gd name="T22" fmla="*/ 512 w 512"/>
                  <a:gd name="T23" fmla="*/ 64 h 512"/>
                  <a:gd name="T24" fmla="*/ 512 w 512"/>
                  <a:gd name="T25" fmla="*/ 448 h 512"/>
                  <a:gd name="T26" fmla="*/ 509 w 512"/>
                  <a:gd name="T27" fmla="*/ 468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8 h 512"/>
                  <a:gd name="T46" fmla="*/ 0 w 512"/>
                  <a:gd name="T47" fmla="*/ 448 h 512"/>
                  <a:gd name="T48" fmla="*/ 0 w 512"/>
                  <a:gd name="T49" fmla="*/ 64 h 512"/>
                  <a:gd name="T50" fmla="*/ 3 w 512"/>
                  <a:gd name="T51" fmla="*/ 43 h 512"/>
                  <a:gd name="T52" fmla="*/ 13 w 512"/>
                  <a:gd name="T53" fmla="*/ 26 h 512"/>
                  <a:gd name="T54" fmla="*/ 27 w 512"/>
                  <a:gd name="T55" fmla="*/ 12 h 512"/>
                  <a:gd name="T56" fmla="*/ 44 w 512"/>
                  <a:gd name="T57" fmla="*/ 3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8"/>
                    </a:moveTo>
                    <a:lnTo>
                      <a:pt x="128" y="383"/>
                    </a:lnTo>
                    <a:lnTo>
                      <a:pt x="384" y="383"/>
                    </a:lnTo>
                    <a:lnTo>
                      <a:pt x="384" y="128"/>
                    </a:lnTo>
                    <a:lnTo>
                      <a:pt x="128" y="128"/>
                    </a:lnTo>
                    <a:close/>
                    <a:moveTo>
                      <a:pt x="64" y="0"/>
                    </a:moveTo>
                    <a:lnTo>
                      <a:pt x="448" y="0"/>
                    </a:lnTo>
                    <a:lnTo>
                      <a:pt x="468" y="3"/>
                    </a:lnTo>
                    <a:lnTo>
                      <a:pt x="485" y="12"/>
                    </a:lnTo>
                    <a:lnTo>
                      <a:pt x="499" y="26"/>
                    </a:lnTo>
                    <a:lnTo>
                      <a:pt x="509" y="43"/>
                    </a:lnTo>
                    <a:lnTo>
                      <a:pt x="512" y="64"/>
                    </a:lnTo>
                    <a:lnTo>
                      <a:pt x="512" y="448"/>
                    </a:lnTo>
                    <a:lnTo>
                      <a:pt x="509" y="468"/>
                    </a:lnTo>
                    <a:lnTo>
                      <a:pt x="499" y="485"/>
                    </a:lnTo>
                    <a:lnTo>
                      <a:pt x="485" y="499"/>
                    </a:lnTo>
                    <a:lnTo>
                      <a:pt x="468" y="508"/>
                    </a:lnTo>
                    <a:lnTo>
                      <a:pt x="448" y="512"/>
                    </a:lnTo>
                    <a:lnTo>
                      <a:pt x="64" y="512"/>
                    </a:lnTo>
                    <a:lnTo>
                      <a:pt x="44" y="508"/>
                    </a:lnTo>
                    <a:lnTo>
                      <a:pt x="27" y="499"/>
                    </a:lnTo>
                    <a:lnTo>
                      <a:pt x="13" y="485"/>
                    </a:lnTo>
                    <a:lnTo>
                      <a:pt x="3" y="468"/>
                    </a:lnTo>
                    <a:lnTo>
                      <a:pt x="0" y="44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3" name="Freeform 73"/>
              <p:cNvSpPr>
                <a:spLocks noEditPoints="1"/>
              </p:cNvSpPr>
              <p:nvPr/>
            </p:nvSpPr>
            <p:spPr bwMode="auto">
              <a:xfrm>
                <a:off x="4673600" y="3886201"/>
                <a:ext cx="812800" cy="812800"/>
              </a:xfrm>
              <a:custGeom>
                <a:avLst/>
                <a:gdLst>
                  <a:gd name="T0" fmla="*/ 128 w 512"/>
                  <a:gd name="T1" fmla="*/ 127 h 512"/>
                  <a:gd name="T2" fmla="*/ 128 w 512"/>
                  <a:gd name="T3" fmla="*/ 384 h 512"/>
                  <a:gd name="T4" fmla="*/ 384 w 512"/>
                  <a:gd name="T5" fmla="*/ 384 h 512"/>
                  <a:gd name="T6" fmla="*/ 384 w 512"/>
                  <a:gd name="T7" fmla="*/ 127 h 512"/>
                  <a:gd name="T8" fmla="*/ 128 w 512"/>
                  <a:gd name="T9" fmla="*/ 127 h 512"/>
                  <a:gd name="T10" fmla="*/ 64 w 512"/>
                  <a:gd name="T11" fmla="*/ 0 h 512"/>
                  <a:gd name="T12" fmla="*/ 448 w 512"/>
                  <a:gd name="T13" fmla="*/ 0 h 512"/>
                  <a:gd name="T14" fmla="*/ 468 w 512"/>
                  <a:gd name="T15" fmla="*/ 2 h 512"/>
                  <a:gd name="T16" fmla="*/ 485 w 512"/>
                  <a:gd name="T17" fmla="*/ 11 h 512"/>
                  <a:gd name="T18" fmla="*/ 499 w 512"/>
                  <a:gd name="T19" fmla="*/ 25 h 512"/>
                  <a:gd name="T20" fmla="*/ 509 w 512"/>
                  <a:gd name="T21" fmla="*/ 43 h 512"/>
                  <a:gd name="T22" fmla="*/ 512 w 512"/>
                  <a:gd name="T23" fmla="*/ 64 h 512"/>
                  <a:gd name="T24" fmla="*/ 512 w 512"/>
                  <a:gd name="T25" fmla="*/ 448 h 512"/>
                  <a:gd name="T26" fmla="*/ 509 w 512"/>
                  <a:gd name="T27" fmla="*/ 467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7 h 512"/>
                  <a:gd name="T46" fmla="*/ 0 w 512"/>
                  <a:gd name="T47" fmla="*/ 448 h 512"/>
                  <a:gd name="T48" fmla="*/ 0 w 512"/>
                  <a:gd name="T49" fmla="*/ 64 h 512"/>
                  <a:gd name="T50" fmla="*/ 3 w 512"/>
                  <a:gd name="T51" fmla="*/ 43 h 512"/>
                  <a:gd name="T52" fmla="*/ 13 w 512"/>
                  <a:gd name="T53" fmla="*/ 25 h 512"/>
                  <a:gd name="T54" fmla="*/ 27 w 512"/>
                  <a:gd name="T55" fmla="*/ 11 h 512"/>
                  <a:gd name="T56" fmla="*/ 44 w 512"/>
                  <a:gd name="T57" fmla="*/ 2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7"/>
                    </a:moveTo>
                    <a:lnTo>
                      <a:pt x="128" y="384"/>
                    </a:lnTo>
                    <a:lnTo>
                      <a:pt x="384" y="384"/>
                    </a:lnTo>
                    <a:lnTo>
                      <a:pt x="384" y="127"/>
                    </a:lnTo>
                    <a:lnTo>
                      <a:pt x="128" y="127"/>
                    </a:lnTo>
                    <a:close/>
                    <a:moveTo>
                      <a:pt x="64" y="0"/>
                    </a:moveTo>
                    <a:lnTo>
                      <a:pt x="448" y="0"/>
                    </a:lnTo>
                    <a:lnTo>
                      <a:pt x="468" y="2"/>
                    </a:lnTo>
                    <a:lnTo>
                      <a:pt x="485" y="11"/>
                    </a:lnTo>
                    <a:lnTo>
                      <a:pt x="499" y="25"/>
                    </a:lnTo>
                    <a:lnTo>
                      <a:pt x="509" y="43"/>
                    </a:lnTo>
                    <a:lnTo>
                      <a:pt x="512" y="64"/>
                    </a:lnTo>
                    <a:lnTo>
                      <a:pt x="512" y="448"/>
                    </a:lnTo>
                    <a:lnTo>
                      <a:pt x="509" y="467"/>
                    </a:lnTo>
                    <a:lnTo>
                      <a:pt x="499" y="485"/>
                    </a:lnTo>
                    <a:lnTo>
                      <a:pt x="485" y="499"/>
                    </a:lnTo>
                    <a:lnTo>
                      <a:pt x="468" y="508"/>
                    </a:lnTo>
                    <a:lnTo>
                      <a:pt x="448" y="512"/>
                    </a:lnTo>
                    <a:lnTo>
                      <a:pt x="64" y="512"/>
                    </a:lnTo>
                    <a:lnTo>
                      <a:pt x="44" y="508"/>
                    </a:lnTo>
                    <a:lnTo>
                      <a:pt x="27" y="499"/>
                    </a:lnTo>
                    <a:lnTo>
                      <a:pt x="13" y="485"/>
                    </a:lnTo>
                    <a:lnTo>
                      <a:pt x="3" y="467"/>
                    </a:lnTo>
                    <a:lnTo>
                      <a:pt x="0" y="44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4" name="Freeform 74"/>
              <p:cNvSpPr>
                <a:spLocks noEditPoints="1"/>
              </p:cNvSpPr>
              <p:nvPr/>
            </p:nvSpPr>
            <p:spPr bwMode="auto">
              <a:xfrm>
                <a:off x="5689600" y="3886201"/>
                <a:ext cx="812800" cy="812800"/>
              </a:xfrm>
              <a:custGeom>
                <a:avLst/>
                <a:gdLst>
                  <a:gd name="T0" fmla="*/ 128 w 512"/>
                  <a:gd name="T1" fmla="*/ 127 h 512"/>
                  <a:gd name="T2" fmla="*/ 128 w 512"/>
                  <a:gd name="T3" fmla="*/ 384 h 512"/>
                  <a:gd name="T4" fmla="*/ 384 w 512"/>
                  <a:gd name="T5" fmla="*/ 384 h 512"/>
                  <a:gd name="T6" fmla="*/ 384 w 512"/>
                  <a:gd name="T7" fmla="*/ 127 h 512"/>
                  <a:gd name="T8" fmla="*/ 128 w 512"/>
                  <a:gd name="T9" fmla="*/ 127 h 512"/>
                  <a:gd name="T10" fmla="*/ 64 w 512"/>
                  <a:gd name="T11" fmla="*/ 0 h 512"/>
                  <a:gd name="T12" fmla="*/ 448 w 512"/>
                  <a:gd name="T13" fmla="*/ 0 h 512"/>
                  <a:gd name="T14" fmla="*/ 468 w 512"/>
                  <a:gd name="T15" fmla="*/ 2 h 512"/>
                  <a:gd name="T16" fmla="*/ 485 w 512"/>
                  <a:gd name="T17" fmla="*/ 11 h 512"/>
                  <a:gd name="T18" fmla="*/ 499 w 512"/>
                  <a:gd name="T19" fmla="*/ 25 h 512"/>
                  <a:gd name="T20" fmla="*/ 509 w 512"/>
                  <a:gd name="T21" fmla="*/ 43 h 512"/>
                  <a:gd name="T22" fmla="*/ 512 w 512"/>
                  <a:gd name="T23" fmla="*/ 64 h 512"/>
                  <a:gd name="T24" fmla="*/ 512 w 512"/>
                  <a:gd name="T25" fmla="*/ 448 h 512"/>
                  <a:gd name="T26" fmla="*/ 509 w 512"/>
                  <a:gd name="T27" fmla="*/ 467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7 h 512"/>
                  <a:gd name="T46" fmla="*/ 0 w 512"/>
                  <a:gd name="T47" fmla="*/ 448 h 512"/>
                  <a:gd name="T48" fmla="*/ 0 w 512"/>
                  <a:gd name="T49" fmla="*/ 64 h 512"/>
                  <a:gd name="T50" fmla="*/ 3 w 512"/>
                  <a:gd name="T51" fmla="*/ 43 h 512"/>
                  <a:gd name="T52" fmla="*/ 13 w 512"/>
                  <a:gd name="T53" fmla="*/ 25 h 512"/>
                  <a:gd name="T54" fmla="*/ 27 w 512"/>
                  <a:gd name="T55" fmla="*/ 11 h 512"/>
                  <a:gd name="T56" fmla="*/ 44 w 512"/>
                  <a:gd name="T57" fmla="*/ 2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7"/>
                    </a:moveTo>
                    <a:lnTo>
                      <a:pt x="128" y="384"/>
                    </a:lnTo>
                    <a:lnTo>
                      <a:pt x="384" y="384"/>
                    </a:lnTo>
                    <a:lnTo>
                      <a:pt x="384" y="127"/>
                    </a:lnTo>
                    <a:lnTo>
                      <a:pt x="128" y="127"/>
                    </a:lnTo>
                    <a:close/>
                    <a:moveTo>
                      <a:pt x="64" y="0"/>
                    </a:moveTo>
                    <a:lnTo>
                      <a:pt x="448" y="0"/>
                    </a:lnTo>
                    <a:lnTo>
                      <a:pt x="468" y="2"/>
                    </a:lnTo>
                    <a:lnTo>
                      <a:pt x="485" y="11"/>
                    </a:lnTo>
                    <a:lnTo>
                      <a:pt x="499" y="25"/>
                    </a:lnTo>
                    <a:lnTo>
                      <a:pt x="509" y="43"/>
                    </a:lnTo>
                    <a:lnTo>
                      <a:pt x="512" y="64"/>
                    </a:lnTo>
                    <a:lnTo>
                      <a:pt x="512" y="448"/>
                    </a:lnTo>
                    <a:lnTo>
                      <a:pt x="509" y="467"/>
                    </a:lnTo>
                    <a:lnTo>
                      <a:pt x="499" y="485"/>
                    </a:lnTo>
                    <a:lnTo>
                      <a:pt x="485" y="499"/>
                    </a:lnTo>
                    <a:lnTo>
                      <a:pt x="468" y="508"/>
                    </a:lnTo>
                    <a:lnTo>
                      <a:pt x="448" y="512"/>
                    </a:lnTo>
                    <a:lnTo>
                      <a:pt x="64" y="512"/>
                    </a:lnTo>
                    <a:lnTo>
                      <a:pt x="44" y="508"/>
                    </a:lnTo>
                    <a:lnTo>
                      <a:pt x="27" y="499"/>
                    </a:lnTo>
                    <a:lnTo>
                      <a:pt x="13" y="485"/>
                    </a:lnTo>
                    <a:lnTo>
                      <a:pt x="3" y="467"/>
                    </a:lnTo>
                    <a:lnTo>
                      <a:pt x="0" y="44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5" name="Freeform 75"/>
              <p:cNvSpPr>
                <a:spLocks noEditPoints="1"/>
              </p:cNvSpPr>
              <p:nvPr/>
            </p:nvSpPr>
            <p:spPr bwMode="auto">
              <a:xfrm>
                <a:off x="6705600" y="3886201"/>
                <a:ext cx="812800" cy="812800"/>
              </a:xfrm>
              <a:custGeom>
                <a:avLst/>
                <a:gdLst>
                  <a:gd name="T0" fmla="*/ 128 w 512"/>
                  <a:gd name="T1" fmla="*/ 127 h 512"/>
                  <a:gd name="T2" fmla="*/ 128 w 512"/>
                  <a:gd name="T3" fmla="*/ 384 h 512"/>
                  <a:gd name="T4" fmla="*/ 384 w 512"/>
                  <a:gd name="T5" fmla="*/ 384 h 512"/>
                  <a:gd name="T6" fmla="*/ 384 w 512"/>
                  <a:gd name="T7" fmla="*/ 127 h 512"/>
                  <a:gd name="T8" fmla="*/ 128 w 512"/>
                  <a:gd name="T9" fmla="*/ 127 h 512"/>
                  <a:gd name="T10" fmla="*/ 64 w 512"/>
                  <a:gd name="T11" fmla="*/ 0 h 512"/>
                  <a:gd name="T12" fmla="*/ 448 w 512"/>
                  <a:gd name="T13" fmla="*/ 0 h 512"/>
                  <a:gd name="T14" fmla="*/ 468 w 512"/>
                  <a:gd name="T15" fmla="*/ 2 h 512"/>
                  <a:gd name="T16" fmla="*/ 485 w 512"/>
                  <a:gd name="T17" fmla="*/ 11 h 512"/>
                  <a:gd name="T18" fmla="*/ 499 w 512"/>
                  <a:gd name="T19" fmla="*/ 25 h 512"/>
                  <a:gd name="T20" fmla="*/ 509 w 512"/>
                  <a:gd name="T21" fmla="*/ 43 h 512"/>
                  <a:gd name="T22" fmla="*/ 512 w 512"/>
                  <a:gd name="T23" fmla="*/ 64 h 512"/>
                  <a:gd name="T24" fmla="*/ 512 w 512"/>
                  <a:gd name="T25" fmla="*/ 448 h 512"/>
                  <a:gd name="T26" fmla="*/ 509 w 512"/>
                  <a:gd name="T27" fmla="*/ 467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7 h 512"/>
                  <a:gd name="T46" fmla="*/ 0 w 512"/>
                  <a:gd name="T47" fmla="*/ 448 h 512"/>
                  <a:gd name="T48" fmla="*/ 0 w 512"/>
                  <a:gd name="T49" fmla="*/ 64 h 512"/>
                  <a:gd name="T50" fmla="*/ 3 w 512"/>
                  <a:gd name="T51" fmla="*/ 43 h 512"/>
                  <a:gd name="T52" fmla="*/ 13 w 512"/>
                  <a:gd name="T53" fmla="*/ 25 h 512"/>
                  <a:gd name="T54" fmla="*/ 27 w 512"/>
                  <a:gd name="T55" fmla="*/ 11 h 512"/>
                  <a:gd name="T56" fmla="*/ 44 w 512"/>
                  <a:gd name="T57" fmla="*/ 2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7"/>
                    </a:moveTo>
                    <a:lnTo>
                      <a:pt x="128" y="384"/>
                    </a:lnTo>
                    <a:lnTo>
                      <a:pt x="384" y="384"/>
                    </a:lnTo>
                    <a:lnTo>
                      <a:pt x="384" y="127"/>
                    </a:lnTo>
                    <a:lnTo>
                      <a:pt x="128" y="127"/>
                    </a:lnTo>
                    <a:close/>
                    <a:moveTo>
                      <a:pt x="64" y="0"/>
                    </a:moveTo>
                    <a:lnTo>
                      <a:pt x="448" y="0"/>
                    </a:lnTo>
                    <a:lnTo>
                      <a:pt x="468" y="2"/>
                    </a:lnTo>
                    <a:lnTo>
                      <a:pt x="485" y="11"/>
                    </a:lnTo>
                    <a:lnTo>
                      <a:pt x="499" y="25"/>
                    </a:lnTo>
                    <a:lnTo>
                      <a:pt x="509" y="43"/>
                    </a:lnTo>
                    <a:lnTo>
                      <a:pt x="512" y="64"/>
                    </a:lnTo>
                    <a:lnTo>
                      <a:pt x="512" y="448"/>
                    </a:lnTo>
                    <a:lnTo>
                      <a:pt x="509" y="467"/>
                    </a:lnTo>
                    <a:lnTo>
                      <a:pt x="499" y="485"/>
                    </a:lnTo>
                    <a:lnTo>
                      <a:pt x="485" y="499"/>
                    </a:lnTo>
                    <a:lnTo>
                      <a:pt x="468" y="508"/>
                    </a:lnTo>
                    <a:lnTo>
                      <a:pt x="448" y="512"/>
                    </a:lnTo>
                    <a:lnTo>
                      <a:pt x="64" y="512"/>
                    </a:lnTo>
                    <a:lnTo>
                      <a:pt x="44" y="508"/>
                    </a:lnTo>
                    <a:lnTo>
                      <a:pt x="27" y="499"/>
                    </a:lnTo>
                    <a:lnTo>
                      <a:pt x="13" y="485"/>
                    </a:lnTo>
                    <a:lnTo>
                      <a:pt x="3" y="467"/>
                    </a:lnTo>
                    <a:lnTo>
                      <a:pt x="0" y="44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6" name="Freeform 76"/>
              <p:cNvSpPr>
                <a:spLocks/>
              </p:cNvSpPr>
              <p:nvPr/>
            </p:nvSpPr>
            <p:spPr bwMode="auto">
              <a:xfrm>
                <a:off x="3454400" y="23622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3 h 192"/>
                  <a:gd name="T14" fmla="*/ 192 w 192"/>
                  <a:gd name="T15" fmla="*/ 128 h 192"/>
                  <a:gd name="T16" fmla="*/ 189 w 192"/>
                  <a:gd name="T17" fmla="*/ 148 h 192"/>
                  <a:gd name="T18" fmla="*/ 179 w 192"/>
                  <a:gd name="T19" fmla="*/ 166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6 h 192"/>
                  <a:gd name="T34" fmla="*/ 3 w 192"/>
                  <a:gd name="T35" fmla="*/ 148 h 192"/>
                  <a:gd name="T36" fmla="*/ 0 w 192"/>
                  <a:gd name="T37" fmla="*/ 128 h 192"/>
                  <a:gd name="T38" fmla="*/ 0 w 192"/>
                  <a:gd name="T39" fmla="*/ 63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3"/>
                    </a:lnTo>
                    <a:lnTo>
                      <a:pt x="192" y="128"/>
                    </a:lnTo>
                    <a:lnTo>
                      <a:pt x="189" y="148"/>
                    </a:lnTo>
                    <a:lnTo>
                      <a:pt x="179" y="166"/>
                    </a:lnTo>
                    <a:lnTo>
                      <a:pt x="165" y="179"/>
                    </a:lnTo>
                    <a:lnTo>
                      <a:pt x="148" y="189"/>
                    </a:lnTo>
                    <a:lnTo>
                      <a:pt x="128" y="192"/>
                    </a:lnTo>
                    <a:lnTo>
                      <a:pt x="64" y="192"/>
                    </a:lnTo>
                    <a:lnTo>
                      <a:pt x="44" y="189"/>
                    </a:lnTo>
                    <a:lnTo>
                      <a:pt x="27" y="179"/>
                    </a:lnTo>
                    <a:lnTo>
                      <a:pt x="13" y="166"/>
                    </a:lnTo>
                    <a:lnTo>
                      <a:pt x="3" y="148"/>
                    </a:lnTo>
                    <a:lnTo>
                      <a:pt x="0" y="128"/>
                    </a:lnTo>
                    <a:lnTo>
                      <a:pt x="0" y="63"/>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7" name="Freeform 77"/>
              <p:cNvSpPr>
                <a:spLocks/>
              </p:cNvSpPr>
              <p:nvPr/>
            </p:nvSpPr>
            <p:spPr bwMode="auto">
              <a:xfrm>
                <a:off x="3860800" y="23622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3 h 192"/>
                  <a:gd name="T14" fmla="*/ 192 w 192"/>
                  <a:gd name="T15" fmla="*/ 128 h 192"/>
                  <a:gd name="T16" fmla="*/ 189 w 192"/>
                  <a:gd name="T17" fmla="*/ 148 h 192"/>
                  <a:gd name="T18" fmla="*/ 179 w 192"/>
                  <a:gd name="T19" fmla="*/ 166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6 h 192"/>
                  <a:gd name="T34" fmla="*/ 3 w 192"/>
                  <a:gd name="T35" fmla="*/ 148 h 192"/>
                  <a:gd name="T36" fmla="*/ 0 w 192"/>
                  <a:gd name="T37" fmla="*/ 128 h 192"/>
                  <a:gd name="T38" fmla="*/ 0 w 192"/>
                  <a:gd name="T39" fmla="*/ 63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3"/>
                    </a:lnTo>
                    <a:lnTo>
                      <a:pt x="192" y="128"/>
                    </a:lnTo>
                    <a:lnTo>
                      <a:pt x="189" y="148"/>
                    </a:lnTo>
                    <a:lnTo>
                      <a:pt x="179" y="166"/>
                    </a:lnTo>
                    <a:lnTo>
                      <a:pt x="165" y="179"/>
                    </a:lnTo>
                    <a:lnTo>
                      <a:pt x="148" y="189"/>
                    </a:lnTo>
                    <a:lnTo>
                      <a:pt x="128" y="192"/>
                    </a:lnTo>
                    <a:lnTo>
                      <a:pt x="64" y="192"/>
                    </a:lnTo>
                    <a:lnTo>
                      <a:pt x="44" y="189"/>
                    </a:lnTo>
                    <a:lnTo>
                      <a:pt x="27" y="179"/>
                    </a:lnTo>
                    <a:lnTo>
                      <a:pt x="13" y="166"/>
                    </a:lnTo>
                    <a:lnTo>
                      <a:pt x="3" y="148"/>
                    </a:lnTo>
                    <a:lnTo>
                      <a:pt x="0" y="128"/>
                    </a:lnTo>
                    <a:lnTo>
                      <a:pt x="0" y="63"/>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8" name="Freeform 78"/>
              <p:cNvSpPr>
                <a:spLocks/>
              </p:cNvSpPr>
              <p:nvPr/>
            </p:nvSpPr>
            <p:spPr bwMode="auto">
              <a:xfrm>
                <a:off x="3454400" y="27686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09" name="Freeform 79"/>
              <p:cNvSpPr>
                <a:spLocks/>
              </p:cNvSpPr>
              <p:nvPr/>
            </p:nvSpPr>
            <p:spPr bwMode="auto">
              <a:xfrm>
                <a:off x="3860800" y="27686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0" name="Freeform 80"/>
              <p:cNvSpPr>
                <a:spLocks/>
              </p:cNvSpPr>
              <p:nvPr/>
            </p:nvSpPr>
            <p:spPr bwMode="auto">
              <a:xfrm>
                <a:off x="3454400" y="3175001"/>
                <a:ext cx="304800" cy="303213"/>
              </a:xfrm>
              <a:custGeom>
                <a:avLst/>
                <a:gdLst>
                  <a:gd name="T0" fmla="*/ 64 w 192"/>
                  <a:gd name="T1" fmla="*/ 0 h 191"/>
                  <a:gd name="T2" fmla="*/ 128 w 192"/>
                  <a:gd name="T3" fmla="*/ 0 h 191"/>
                  <a:gd name="T4" fmla="*/ 148 w 192"/>
                  <a:gd name="T5" fmla="*/ 2 h 191"/>
                  <a:gd name="T6" fmla="*/ 165 w 192"/>
                  <a:gd name="T7" fmla="*/ 12 h 191"/>
                  <a:gd name="T8" fmla="*/ 179 w 192"/>
                  <a:gd name="T9" fmla="*/ 26 h 191"/>
                  <a:gd name="T10" fmla="*/ 189 w 192"/>
                  <a:gd name="T11" fmla="*/ 43 h 191"/>
                  <a:gd name="T12" fmla="*/ 192 w 192"/>
                  <a:gd name="T13" fmla="*/ 64 h 191"/>
                  <a:gd name="T14" fmla="*/ 192 w 192"/>
                  <a:gd name="T15" fmla="*/ 128 h 191"/>
                  <a:gd name="T16" fmla="*/ 189 w 192"/>
                  <a:gd name="T17" fmla="*/ 148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8 h 191"/>
                  <a:gd name="T36" fmla="*/ 0 w 192"/>
                  <a:gd name="T37" fmla="*/ 128 h 191"/>
                  <a:gd name="T38" fmla="*/ 0 w 192"/>
                  <a:gd name="T39" fmla="*/ 64 h 191"/>
                  <a:gd name="T40" fmla="*/ 3 w 192"/>
                  <a:gd name="T41" fmla="*/ 43 h 191"/>
                  <a:gd name="T42" fmla="*/ 13 w 192"/>
                  <a:gd name="T43" fmla="*/ 26 h 191"/>
                  <a:gd name="T44" fmla="*/ 27 w 192"/>
                  <a:gd name="T45" fmla="*/ 12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2"/>
                    </a:lnTo>
                    <a:lnTo>
                      <a:pt x="179" y="26"/>
                    </a:lnTo>
                    <a:lnTo>
                      <a:pt x="189" y="43"/>
                    </a:lnTo>
                    <a:lnTo>
                      <a:pt x="192" y="64"/>
                    </a:lnTo>
                    <a:lnTo>
                      <a:pt x="192" y="128"/>
                    </a:lnTo>
                    <a:lnTo>
                      <a:pt x="189" y="148"/>
                    </a:lnTo>
                    <a:lnTo>
                      <a:pt x="179" y="165"/>
                    </a:lnTo>
                    <a:lnTo>
                      <a:pt x="165" y="179"/>
                    </a:lnTo>
                    <a:lnTo>
                      <a:pt x="148" y="188"/>
                    </a:lnTo>
                    <a:lnTo>
                      <a:pt x="128" y="191"/>
                    </a:lnTo>
                    <a:lnTo>
                      <a:pt x="64" y="191"/>
                    </a:lnTo>
                    <a:lnTo>
                      <a:pt x="44" y="188"/>
                    </a:lnTo>
                    <a:lnTo>
                      <a:pt x="27" y="179"/>
                    </a:lnTo>
                    <a:lnTo>
                      <a:pt x="13" y="165"/>
                    </a:lnTo>
                    <a:lnTo>
                      <a:pt x="3" y="148"/>
                    </a:lnTo>
                    <a:lnTo>
                      <a:pt x="0" y="128"/>
                    </a:lnTo>
                    <a:lnTo>
                      <a:pt x="0" y="64"/>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1" name="Freeform 81"/>
              <p:cNvSpPr>
                <a:spLocks/>
              </p:cNvSpPr>
              <p:nvPr/>
            </p:nvSpPr>
            <p:spPr bwMode="auto">
              <a:xfrm>
                <a:off x="3860800" y="3175001"/>
                <a:ext cx="304800" cy="303213"/>
              </a:xfrm>
              <a:custGeom>
                <a:avLst/>
                <a:gdLst>
                  <a:gd name="T0" fmla="*/ 64 w 192"/>
                  <a:gd name="T1" fmla="*/ 0 h 191"/>
                  <a:gd name="T2" fmla="*/ 128 w 192"/>
                  <a:gd name="T3" fmla="*/ 0 h 191"/>
                  <a:gd name="T4" fmla="*/ 148 w 192"/>
                  <a:gd name="T5" fmla="*/ 2 h 191"/>
                  <a:gd name="T6" fmla="*/ 165 w 192"/>
                  <a:gd name="T7" fmla="*/ 12 h 191"/>
                  <a:gd name="T8" fmla="*/ 179 w 192"/>
                  <a:gd name="T9" fmla="*/ 26 h 191"/>
                  <a:gd name="T10" fmla="*/ 189 w 192"/>
                  <a:gd name="T11" fmla="*/ 43 h 191"/>
                  <a:gd name="T12" fmla="*/ 192 w 192"/>
                  <a:gd name="T13" fmla="*/ 64 h 191"/>
                  <a:gd name="T14" fmla="*/ 192 w 192"/>
                  <a:gd name="T15" fmla="*/ 128 h 191"/>
                  <a:gd name="T16" fmla="*/ 189 w 192"/>
                  <a:gd name="T17" fmla="*/ 148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8 h 191"/>
                  <a:gd name="T36" fmla="*/ 0 w 192"/>
                  <a:gd name="T37" fmla="*/ 128 h 191"/>
                  <a:gd name="T38" fmla="*/ 0 w 192"/>
                  <a:gd name="T39" fmla="*/ 64 h 191"/>
                  <a:gd name="T40" fmla="*/ 3 w 192"/>
                  <a:gd name="T41" fmla="*/ 43 h 191"/>
                  <a:gd name="T42" fmla="*/ 13 w 192"/>
                  <a:gd name="T43" fmla="*/ 26 h 191"/>
                  <a:gd name="T44" fmla="*/ 27 w 192"/>
                  <a:gd name="T45" fmla="*/ 12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2"/>
                    </a:lnTo>
                    <a:lnTo>
                      <a:pt x="179" y="26"/>
                    </a:lnTo>
                    <a:lnTo>
                      <a:pt x="189" y="43"/>
                    </a:lnTo>
                    <a:lnTo>
                      <a:pt x="192" y="64"/>
                    </a:lnTo>
                    <a:lnTo>
                      <a:pt x="192" y="128"/>
                    </a:lnTo>
                    <a:lnTo>
                      <a:pt x="189" y="148"/>
                    </a:lnTo>
                    <a:lnTo>
                      <a:pt x="179" y="165"/>
                    </a:lnTo>
                    <a:lnTo>
                      <a:pt x="165" y="179"/>
                    </a:lnTo>
                    <a:lnTo>
                      <a:pt x="148" y="188"/>
                    </a:lnTo>
                    <a:lnTo>
                      <a:pt x="128" y="191"/>
                    </a:lnTo>
                    <a:lnTo>
                      <a:pt x="64" y="191"/>
                    </a:lnTo>
                    <a:lnTo>
                      <a:pt x="44" y="188"/>
                    </a:lnTo>
                    <a:lnTo>
                      <a:pt x="27" y="179"/>
                    </a:lnTo>
                    <a:lnTo>
                      <a:pt x="13" y="165"/>
                    </a:lnTo>
                    <a:lnTo>
                      <a:pt x="3" y="148"/>
                    </a:lnTo>
                    <a:lnTo>
                      <a:pt x="0" y="128"/>
                    </a:lnTo>
                    <a:lnTo>
                      <a:pt x="0" y="64"/>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2" name="Freeform 82"/>
              <p:cNvSpPr>
                <a:spLocks/>
              </p:cNvSpPr>
              <p:nvPr/>
            </p:nvSpPr>
            <p:spPr bwMode="auto">
              <a:xfrm>
                <a:off x="3454400" y="3581401"/>
                <a:ext cx="304800" cy="304800"/>
              </a:xfrm>
              <a:custGeom>
                <a:avLst/>
                <a:gdLst>
                  <a:gd name="T0" fmla="*/ 64 w 192"/>
                  <a:gd name="T1" fmla="*/ 0 h 192"/>
                  <a:gd name="T2" fmla="*/ 128 w 192"/>
                  <a:gd name="T3" fmla="*/ 0 h 192"/>
                  <a:gd name="T4" fmla="*/ 148 w 192"/>
                  <a:gd name="T5" fmla="*/ 2 h 192"/>
                  <a:gd name="T6" fmla="*/ 165 w 192"/>
                  <a:gd name="T7" fmla="*/ 12 h 192"/>
                  <a:gd name="T8" fmla="*/ 179 w 192"/>
                  <a:gd name="T9" fmla="*/ 26 h 192"/>
                  <a:gd name="T10" fmla="*/ 189 w 192"/>
                  <a:gd name="T11" fmla="*/ 43 h 192"/>
                  <a:gd name="T12" fmla="*/ 192 w 192"/>
                  <a:gd name="T13" fmla="*/ 64 h 192"/>
                  <a:gd name="T14" fmla="*/ 192 w 192"/>
                  <a:gd name="T15" fmla="*/ 127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7 h 192"/>
                  <a:gd name="T38" fmla="*/ 0 w 192"/>
                  <a:gd name="T39" fmla="*/ 64 h 192"/>
                  <a:gd name="T40" fmla="*/ 3 w 192"/>
                  <a:gd name="T41" fmla="*/ 43 h 192"/>
                  <a:gd name="T42" fmla="*/ 13 w 192"/>
                  <a:gd name="T43" fmla="*/ 26 h 192"/>
                  <a:gd name="T44" fmla="*/ 27 w 192"/>
                  <a:gd name="T45" fmla="*/ 12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2"/>
                    </a:lnTo>
                    <a:lnTo>
                      <a:pt x="179" y="26"/>
                    </a:lnTo>
                    <a:lnTo>
                      <a:pt x="189" y="43"/>
                    </a:lnTo>
                    <a:lnTo>
                      <a:pt x="192" y="64"/>
                    </a:lnTo>
                    <a:lnTo>
                      <a:pt x="192" y="127"/>
                    </a:lnTo>
                    <a:lnTo>
                      <a:pt x="189" y="148"/>
                    </a:lnTo>
                    <a:lnTo>
                      <a:pt x="179" y="165"/>
                    </a:lnTo>
                    <a:lnTo>
                      <a:pt x="165" y="179"/>
                    </a:lnTo>
                    <a:lnTo>
                      <a:pt x="148" y="188"/>
                    </a:lnTo>
                    <a:lnTo>
                      <a:pt x="128" y="192"/>
                    </a:lnTo>
                    <a:lnTo>
                      <a:pt x="64" y="192"/>
                    </a:lnTo>
                    <a:lnTo>
                      <a:pt x="44" y="188"/>
                    </a:lnTo>
                    <a:lnTo>
                      <a:pt x="27" y="179"/>
                    </a:lnTo>
                    <a:lnTo>
                      <a:pt x="13" y="165"/>
                    </a:lnTo>
                    <a:lnTo>
                      <a:pt x="3" y="148"/>
                    </a:lnTo>
                    <a:lnTo>
                      <a:pt x="0" y="127"/>
                    </a:lnTo>
                    <a:lnTo>
                      <a:pt x="0" y="64"/>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3" name="Freeform 83"/>
              <p:cNvSpPr>
                <a:spLocks/>
              </p:cNvSpPr>
              <p:nvPr/>
            </p:nvSpPr>
            <p:spPr bwMode="auto">
              <a:xfrm>
                <a:off x="3860800" y="3581401"/>
                <a:ext cx="304800" cy="304800"/>
              </a:xfrm>
              <a:custGeom>
                <a:avLst/>
                <a:gdLst>
                  <a:gd name="T0" fmla="*/ 64 w 192"/>
                  <a:gd name="T1" fmla="*/ 0 h 192"/>
                  <a:gd name="T2" fmla="*/ 128 w 192"/>
                  <a:gd name="T3" fmla="*/ 0 h 192"/>
                  <a:gd name="T4" fmla="*/ 148 w 192"/>
                  <a:gd name="T5" fmla="*/ 2 h 192"/>
                  <a:gd name="T6" fmla="*/ 165 w 192"/>
                  <a:gd name="T7" fmla="*/ 12 h 192"/>
                  <a:gd name="T8" fmla="*/ 179 w 192"/>
                  <a:gd name="T9" fmla="*/ 26 h 192"/>
                  <a:gd name="T10" fmla="*/ 189 w 192"/>
                  <a:gd name="T11" fmla="*/ 43 h 192"/>
                  <a:gd name="T12" fmla="*/ 192 w 192"/>
                  <a:gd name="T13" fmla="*/ 64 h 192"/>
                  <a:gd name="T14" fmla="*/ 192 w 192"/>
                  <a:gd name="T15" fmla="*/ 127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7 h 192"/>
                  <a:gd name="T38" fmla="*/ 0 w 192"/>
                  <a:gd name="T39" fmla="*/ 64 h 192"/>
                  <a:gd name="T40" fmla="*/ 3 w 192"/>
                  <a:gd name="T41" fmla="*/ 43 h 192"/>
                  <a:gd name="T42" fmla="*/ 13 w 192"/>
                  <a:gd name="T43" fmla="*/ 26 h 192"/>
                  <a:gd name="T44" fmla="*/ 27 w 192"/>
                  <a:gd name="T45" fmla="*/ 12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2"/>
                    </a:lnTo>
                    <a:lnTo>
                      <a:pt x="179" y="26"/>
                    </a:lnTo>
                    <a:lnTo>
                      <a:pt x="189" y="43"/>
                    </a:lnTo>
                    <a:lnTo>
                      <a:pt x="192" y="64"/>
                    </a:lnTo>
                    <a:lnTo>
                      <a:pt x="192" y="127"/>
                    </a:lnTo>
                    <a:lnTo>
                      <a:pt x="189" y="148"/>
                    </a:lnTo>
                    <a:lnTo>
                      <a:pt x="179" y="165"/>
                    </a:lnTo>
                    <a:lnTo>
                      <a:pt x="165" y="179"/>
                    </a:lnTo>
                    <a:lnTo>
                      <a:pt x="148" y="188"/>
                    </a:lnTo>
                    <a:lnTo>
                      <a:pt x="128" y="192"/>
                    </a:lnTo>
                    <a:lnTo>
                      <a:pt x="64" y="192"/>
                    </a:lnTo>
                    <a:lnTo>
                      <a:pt x="44" y="188"/>
                    </a:lnTo>
                    <a:lnTo>
                      <a:pt x="27" y="179"/>
                    </a:lnTo>
                    <a:lnTo>
                      <a:pt x="13" y="165"/>
                    </a:lnTo>
                    <a:lnTo>
                      <a:pt x="3" y="148"/>
                    </a:lnTo>
                    <a:lnTo>
                      <a:pt x="0" y="127"/>
                    </a:lnTo>
                    <a:lnTo>
                      <a:pt x="0" y="64"/>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4" name="Freeform 84"/>
              <p:cNvSpPr>
                <a:spLocks/>
              </p:cNvSpPr>
              <p:nvPr/>
            </p:nvSpPr>
            <p:spPr bwMode="auto">
              <a:xfrm>
                <a:off x="3454400" y="39878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3 h 192"/>
                  <a:gd name="T14" fmla="*/ 192 w 192"/>
                  <a:gd name="T15" fmla="*/ 128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8 h 192"/>
                  <a:gd name="T38" fmla="*/ 0 w 192"/>
                  <a:gd name="T39" fmla="*/ 63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3"/>
                    </a:lnTo>
                    <a:lnTo>
                      <a:pt x="192" y="128"/>
                    </a:lnTo>
                    <a:lnTo>
                      <a:pt x="189" y="148"/>
                    </a:lnTo>
                    <a:lnTo>
                      <a:pt x="179" y="165"/>
                    </a:lnTo>
                    <a:lnTo>
                      <a:pt x="165" y="179"/>
                    </a:lnTo>
                    <a:lnTo>
                      <a:pt x="148" y="188"/>
                    </a:lnTo>
                    <a:lnTo>
                      <a:pt x="128" y="192"/>
                    </a:lnTo>
                    <a:lnTo>
                      <a:pt x="64" y="192"/>
                    </a:lnTo>
                    <a:lnTo>
                      <a:pt x="44" y="188"/>
                    </a:lnTo>
                    <a:lnTo>
                      <a:pt x="27" y="179"/>
                    </a:lnTo>
                    <a:lnTo>
                      <a:pt x="13" y="165"/>
                    </a:lnTo>
                    <a:lnTo>
                      <a:pt x="3" y="148"/>
                    </a:lnTo>
                    <a:lnTo>
                      <a:pt x="0" y="128"/>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5" name="Freeform 85"/>
              <p:cNvSpPr>
                <a:spLocks/>
              </p:cNvSpPr>
              <p:nvPr/>
            </p:nvSpPr>
            <p:spPr bwMode="auto">
              <a:xfrm>
                <a:off x="3860800" y="39878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3 h 192"/>
                  <a:gd name="T14" fmla="*/ 192 w 192"/>
                  <a:gd name="T15" fmla="*/ 128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8 h 192"/>
                  <a:gd name="T38" fmla="*/ 0 w 192"/>
                  <a:gd name="T39" fmla="*/ 63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3"/>
                    </a:lnTo>
                    <a:lnTo>
                      <a:pt x="192" y="128"/>
                    </a:lnTo>
                    <a:lnTo>
                      <a:pt x="189" y="148"/>
                    </a:lnTo>
                    <a:lnTo>
                      <a:pt x="179" y="165"/>
                    </a:lnTo>
                    <a:lnTo>
                      <a:pt x="165" y="179"/>
                    </a:lnTo>
                    <a:lnTo>
                      <a:pt x="148" y="188"/>
                    </a:lnTo>
                    <a:lnTo>
                      <a:pt x="128" y="192"/>
                    </a:lnTo>
                    <a:lnTo>
                      <a:pt x="64" y="192"/>
                    </a:lnTo>
                    <a:lnTo>
                      <a:pt x="44" y="188"/>
                    </a:lnTo>
                    <a:lnTo>
                      <a:pt x="27" y="179"/>
                    </a:lnTo>
                    <a:lnTo>
                      <a:pt x="13" y="165"/>
                    </a:lnTo>
                    <a:lnTo>
                      <a:pt x="3" y="148"/>
                    </a:lnTo>
                    <a:lnTo>
                      <a:pt x="0" y="128"/>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6" name="Freeform 86"/>
              <p:cNvSpPr>
                <a:spLocks/>
              </p:cNvSpPr>
              <p:nvPr/>
            </p:nvSpPr>
            <p:spPr bwMode="auto">
              <a:xfrm>
                <a:off x="3454400" y="43942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4 h 192"/>
                  <a:gd name="T14" fmla="*/ 192 w 192"/>
                  <a:gd name="T15" fmla="*/ 128 h 192"/>
                  <a:gd name="T16" fmla="*/ 189 w 192"/>
                  <a:gd name="T17" fmla="*/ 147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7 h 192"/>
                  <a:gd name="T36" fmla="*/ 0 w 192"/>
                  <a:gd name="T37" fmla="*/ 128 h 192"/>
                  <a:gd name="T38" fmla="*/ 0 w 192"/>
                  <a:gd name="T39" fmla="*/ 64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4"/>
                    </a:lnTo>
                    <a:lnTo>
                      <a:pt x="192" y="128"/>
                    </a:lnTo>
                    <a:lnTo>
                      <a:pt x="189" y="147"/>
                    </a:lnTo>
                    <a:lnTo>
                      <a:pt x="179" y="165"/>
                    </a:lnTo>
                    <a:lnTo>
                      <a:pt x="165" y="179"/>
                    </a:lnTo>
                    <a:lnTo>
                      <a:pt x="148" y="188"/>
                    </a:lnTo>
                    <a:lnTo>
                      <a:pt x="128" y="192"/>
                    </a:lnTo>
                    <a:lnTo>
                      <a:pt x="64" y="192"/>
                    </a:lnTo>
                    <a:lnTo>
                      <a:pt x="44" y="188"/>
                    </a:lnTo>
                    <a:lnTo>
                      <a:pt x="27" y="179"/>
                    </a:lnTo>
                    <a:lnTo>
                      <a:pt x="13" y="165"/>
                    </a:lnTo>
                    <a:lnTo>
                      <a:pt x="3" y="147"/>
                    </a:lnTo>
                    <a:lnTo>
                      <a:pt x="0" y="12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7" name="Freeform 87"/>
              <p:cNvSpPr>
                <a:spLocks/>
              </p:cNvSpPr>
              <p:nvPr/>
            </p:nvSpPr>
            <p:spPr bwMode="auto">
              <a:xfrm>
                <a:off x="3860800" y="43942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4 h 192"/>
                  <a:gd name="T14" fmla="*/ 192 w 192"/>
                  <a:gd name="T15" fmla="*/ 128 h 192"/>
                  <a:gd name="T16" fmla="*/ 189 w 192"/>
                  <a:gd name="T17" fmla="*/ 147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7 h 192"/>
                  <a:gd name="T36" fmla="*/ 0 w 192"/>
                  <a:gd name="T37" fmla="*/ 128 h 192"/>
                  <a:gd name="T38" fmla="*/ 0 w 192"/>
                  <a:gd name="T39" fmla="*/ 64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4"/>
                    </a:lnTo>
                    <a:lnTo>
                      <a:pt x="192" y="128"/>
                    </a:lnTo>
                    <a:lnTo>
                      <a:pt x="189" y="147"/>
                    </a:lnTo>
                    <a:lnTo>
                      <a:pt x="179" y="165"/>
                    </a:lnTo>
                    <a:lnTo>
                      <a:pt x="165" y="179"/>
                    </a:lnTo>
                    <a:lnTo>
                      <a:pt x="148" y="188"/>
                    </a:lnTo>
                    <a:lnTo>
                      <a:pt x="128" y="192"/>
                    </a:lnTo>
                    <a:lnTo>
                      <a:pt x="64" y="192"/>
                    </a:lnTo>
                    <a:lnTo>
                      <a:pt x="44" y="188"/>
                    </a:lnTo>
                    <a:lnTo>
                      <a:pt x="27" y="179"/>
                    </a:lnTo>
                    <a:lnTo>
                      <a:pt x="13" y="165"/>
                    </a:lnTo>
                    <a:lnTo>
                      <a:pt x="3" y="147"/>
                    </a:lnTo>
                    <a:lnTo>
                      <a:pt x="0" y="12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8" name="Freeform 88"/>
              <p:cNvSpPr>
                <a:spLocks/>
              </p:cNvSpPr>
              <p:nvPr/>
            </p:nvSpPr>
            <p:spPr bwMode="auto">
              <a:xfrm>
                <a:off x="3454400" y="4800601"/>
                <a:ext cx="304800" cy="303213"/>
              </a:xfrm>
              <a:custGeom>
                <a:avLst/>
                <a:gdLst>
                  <a:gd name="T0" fmla="*/ 64 w 192"/>
                  <a:gd name="T1" fmla="*/ 0 h 191"/>
                  <a:gd name="T2" fmla="*/ 128 w 192"/>
                  <a:gd name="T3" fmla="*/ 0 h 191"/>
                  <a:gd name="T4" fmla="*/ 148 w 192"/>
                  <a:gd name="T5" fmla="*/ 2 h 191"/>
                  <a:gd name="T6" fmla="*/ 165 w 192"/>
                  <a:gd name="T7" fmla="*/ 11 h 191"/>
                  <a:gd name="T8" fmla="*/ 179 w 192"/>
                  <a:gd name="T9" fmla="*/ 25 h 191"/>
                  <a:gd name="T10" fmla="*/ 189 w 192"/>
                  <a:gd name="T11" fmla="*/ 43 h 191"/>
                  <a:gd name="T12" fmla="*/ 192 w 192"/>
                  <a:gd name="T13" fmla="*/ 64 h 191"/>
                  <a:gd name="T14" fmla="*/ 192 w 192"/>
                  <a:gd name="T15" fmla="*/ 127 h 191"/>
                  <a:gd name="T16" fmla="*/ 189 w 192"/>
                  <a:gd name="T17" fmla="*/ 147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7 h 191"/>
                  <a:gd name="T36" fmla="*/ 0 w 192"/>
                  <a:gd name="T37" fmla="*/ 127 h 191"/>
                  <a:gd name="T38" fmla="*/ 0 w 192"/>
                  <a:gd name="T39" fmla="*/ 64 h 191"/>
                  <a:gd name="T40" fmla="*/ 3 w 192"/>
                  <a:gd name="T41" fmla="*/ 43 h 191"/>
                  <a:gd name="T42" fmla="*/ 13 w 192"/>
                  <a:gd name="T43" fmla="*/ 25 h 191"/>
                  <a:gd name="T44" fmla="*/ 27 w 192"/>
                  <a:gd name="T45" fmla="*/ 11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1"/>
                    </a:lnTo>
                    <a:lnTo>
                      <a:pt x="179" y="25"/>
                    </a:lnTo>
                    <a:lnTo>
                      <a:pt x="189" y="43"/>
                    </a:lnTo>
                    <a:lnTo>
                      <a:pt x="192" y="64"/>
                    </a:lnTo>
                    <a:lnTo>
                      <a:pt x="192" y="127"/>
                    </a:lnTo>
                    <a:lnTo>
                      <a:pt x="189" y="147"/>
                    </a:lnTo>
                    <a:lnTo>
                      <a:pt x="179" y="165"/>
                    </a:lnTo>
                    <a:lnTo>
                      <a:pt x="165" y="179"/>
                    </a:lnTo>
                    <a:lnTo>
                      <a:pt x="148" y="188"/>
                    </a:lnTo>
                    <a:lnTo>
                      <a:pt x="128" y="191"/>
                    </a:lnTo>
                    <a:lnTo>
                      <a:pt x="64" y="191"/>
                    </a:lnTo>
                    <a:lnTo>
                      <a:pt x="44" y="188"/>
                    </a:lnTo>
                    <a:lnTo>
                      <a:pt x="27" y="179"/>
                    </a:lnTo>
                    <a:lnTo>
                      <a:pt x="13" y="165"/>
                    </a:lnTo>
                    <a:lnTo>
                      <a:pt x="3" y="147"/>
                    </a:lnTo>
                    <a:lnTo>
                      <a:pt x="0" y="127"/>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19" name="Freeform 89"/>
              <p:cNvSpPr>
                <a:spLocks/>
              </p:cNvSpPr>
              <p:nvPr/>
            </p:nvSpPr>
            <p:spPr bwMode="auto">
              <a:xfrm>
                <a:off x="3860800" y="4800601"/>
                <a:ext cx="304800" cy="303213"/>
              </a:xfrm>
              <a:custGeom>
                <a:avLst/>
                <a:gdLst>
                  <a:gd name="T0" fmla="*/ 64 w 192"/>
                  <a:gd name="T1" fmla="*/ 0 h 191"/>
                  <a:gd name="T2" fmla="*/ 128 w 192"/>
                  <a:gd name="T3" fmla="*/ 0 h 191"/>
                  <a:gd name="T4" fmla="*/ 148 w 192"/>
                  <a:gd name="T5" fmla="*/ 2 h 191"/>
                  <a:gd name="T6" fmla="*/ 165 w 192"/>
                  <a:gd name="T7" fmla="*/ 11 h 191"/>
                  <a:gd name="T8" fmla="*/ 179 w 192"/>
                  <a:gd name="T9" fmla="*/ 25 h 191"/>
                  <a:gd name="T10" fmla="*/ 189 w 192"/>
                  <a:gd name="T11" fmla="*/ 43 h 191"/>
                  <a:gd name="T12" fmla="*/ 192 w 192"/>
                  <a:gd name="T13" fmla="*/ 64 h 191"/>
                  <a:gd name="T14" fmla="*/ 192 w 192"/>
                  <a:gd name="T15" fmla="*/ 127 h 191"/>
                  <a:gd name="T16" fmla="*/ 189 w 192"/>
                  <a:gd name="T17" fmla="*/ 147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7 h 191"/>
                  <a:gd name="T36" fmla="*/ 0 w 192"/>
                  <a:gd name="T37" fmla="*/ 127 h 191"/>
                  <a:gd name="T38" fmla="*/ 0 w 192"/>
                  <a:gd name="T39" fmla="*/ 64 h 191"/>
                  <a:gd name="T40" fmla="*/ 3 w 192"/>
                  <a:gd name="T41" fmla="*/ 43 h 191"/>
                  <a:gd name="T42" fmla="*/ 13 w 192"/>
                  <a:gd name="T43" fmla="*/ 25 h 191"/>
                  <a:gd name="T44" fmla="*/ 27 w 192"/>
                  <a:gd name="T45" fmla="*/ 11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1"/>
                    </a:lnTo>
                    <a:lnTo>
                      <a:pt x="179" y="25"/>
                    </a:lnTo>
                    <a:lnTo>
                      <a:pt x="189" y="43"/>
                    </a:lnTo>
                    <a:lnTo>
                      <a:pt x="192" y="64"/>
                    </a:lnTo>
                    <a:lnTo>
                      <a:pt x="192" y="127"/>
                    </a:lnTo>
                    <a:lnTo>
                      <a:pt x="189" y="147"/>
                    </a:lnTo>
                    <a:lnTo>
                      <a:pt x="179" y="165"/>
                    </a:lnTo>
                    <a:lnTo>
                      <a:pt x="165" y="179"/>
                    </a:lnTo>
                    <a:lnTo>
                      <a:pt x="148" y="188"/>
                    </a:lnTo>
                    <a:lnTo>
                      <a:pt x="128" y="191"/>
                    </a:lnTo>
                    <a:lnTo>
                      <a:pt x="64" y="191"/>
                    </a:lnTo>
                    <a:lnTo>
                      <a:pt x="44" y="188"/>
                    </a:lnTo>
                    <a:lnTo>
                      <a:pt x="27" y="179"/>
                    </a:lnTo>
                    <a:lnTo>
                      <a:pt x="13" y="165"/>
                    </a:lnTo>
                    <a:lnTo>
                      <a:pt x="3" y="147"/>
                    </a:lnTo>
                    <a:lnTo>
                      <a:pt x="0" y="127"/>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20" name="Freeform 90"/>
              <p:cNvSpPr>
                <a:spLocks/>
              </p:cNvSpPr>
              <p:nvPr/>
            </p:nvSpPr>
            <p:spPr bwMode="auto">
              <a:xfrm>
                <a:off x="3454400" y="52054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6 h 192"/>
                  <a:gd name="T20" fmla="*/ 165 w 192"/>
                  <a:gd name="T21" fmla="*/ 180 h 192"/>
                  <a:gd name="T22" fmla="*/ 148 w 192"/>
                  <a:gd name="T23" fmla="*/ 189 h 192"/>
                  <a:gd name="T24" fmla="*/ 128 w 192"/>
                  <a:gd name="T25" fmla="*/ 192 h 192"/>
                  <a:gd name="T26" fmla="*/ 64 w 192"/>
                  <a:gd name="T27" fmla="*/ 192 h 192"/>
                  <a:gd name="T28" fmla="*/ 44 w 192"/>
                  <a:gd name="T29" fmla="*/ 189 h 192"/>
                  <a:gd name="T30" fmla="*/ 27 w 192"/>
                  <a:gd name="T31" fmla="*/ 180 h 192"/>
                  <a:gd name="T32" fmla="*/ 13 w 192"/>
                  <a:gd name="T33" fmla="*/ 166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6"/>
                    </a:lnTo>
                    <a:lnTo>
                      <a:pt x="165" y="180"/>
                    </a:lnTo>
                    <a:lnTo>
                      <a:pt x="148" y="189"/>
                    </a:lnTo>
                    <a:lnTo>
                      <a:pt x="128" y="192"/>
                    </a:lnTo>
                    <a:lnTo>
                      <a:pt x="64" y="192"/>
                    </a:lnTo>
                    <a:lnTo>
                      <a:pt x="44" y="189"/>
                    </a:lnTo>
                    <a:lnTo>
                      <a:pt x="27" y="180"/>
                    </a:lnTo>
                    <a:lnTo>
                      <a:pt x="13" y="166"/>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21" name="Freeform 91"/>
              <p:cNvSpPr>
                <a:spLocks/>
              </p:cNvSpPr>
              <p:nvPr/>
            </p:nvSpPr>
            <p:spPr bwMode="auto">
              <a:xfrm>
                <a:off x="3860800" y="52054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6 h 192"/>
                  <a:gd name="T20" fmla="*/ 165 w 192"/>
                  <a:gd name="T21" fmla="*/ 180 h 192"/>
                  <a:gd name="T22" fmla="*/ 148 w 192"/>
                  <a:gd name="T23" fmla="*/ 189 h 192"/>
                  <a:gd name="T24" fmla="*/ 128 w 192"/>
                  <a:gd name="T25" fmla="*/ 192 h 192"/>
                  <a:gd name="T26" fmla="*/ 64 w 192"/>
                  <a:gd name="T27" fmla="*/ 192 h 192"/>
                  <a:gd name="T28" fmla="*/ 44 w 192"/>
                  <a:gd name="T29" fmla="*/ 189 h 192"/>
                  <a:gd name="T30" fmla="*/ 27 w 192"/>
                  <a:gd name="T31" fmla="*/ 180 h 192"/>
                  <a:gd name="T32" fmla="*/ 13 w 192"/>
                  <a:gd name="T33" fmla="*/ 166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6"/>
                    </a:lnTo>
                    <a:lnTo>
                      <a:pt x="165" y="180"/>
                    </a:lnTo>
                    <a:lnTo>
                      <a:pt x="148" y="189"/>
                    </a:lnTo>
                    <a:lnTo>
                      <a:pt x="128" y="192"/>
                    </a:lnTo>
                    <a:lnTo>
                      <a:pt x="64" y="192"/>
                    </a:lnTo>
                    <a:lnTo>
                      <a:pt x="44" y="189"/>
                    </a:lnTo>
                    <a:lnTo>
                      <a:pt x="27" y="180"/>
                    </a:lnTo>
                    <a:lnTo>
                      <a:pt x="13" y="166"/>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22" name="Freeform 92"/>
              <p:cNvSpPr>
                <a:spLocks/>
              </p:cNvSpPr>
              <p:nvPr/>
            </p:nvSpPr>
            <p:spPr bwMode="auto">
              <a:xfrm>
                <a:off x="3454400" y="56118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23" name="Freeform 93"/>
              <p:cNvSpPr>
                <a:spLocks/>
              </p:cNvSpPr>
              <p:nvPr/>
            </p:nvSpPr>
            <p:spPr bwMode="auto">
              <a:xfrm>
                <a:off x="3860800" y="56118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24" name="Freeform 94"/>
              <p:cNvSpPr>
                <a:spLocks noEditPoints="1"/>
              </p:cNvSpPr>
              <p:nvPr/>
            </p:nvSpPr>
            <p:spPr bwMode="auto">
              <a:xfrm>
                <a:off x="8128000" y="1754188"/>
                <a:ext cx="609600" cy="608013"/>
              </a:xfrm>
              <a:custGeom>
                <a:avLst/>
                <a:gdLst>
                  <a:gd name="T0" fmla="*/ 128 w 384"/>
                  <a:gd name="T1" fmla="*/ 127 h 383"/>
                  <a:gd name="T2" fmla="*/ 128 w 384"/>
                  <a:gd name="T3" fmla="*/ 255 h 383"/>
                  <a:gd name="T4" fmla="*/ 256 w 384"/>
                  <a:gd name="T5" fmla="*/ 255 h 383"/>
                  <a:gd name="T6" fmla="*/ 256 w 384"/>
                  <a:gd name="T7" fmla="*/ 127 h 383"/>
                  <a:gd name="T8" fmla="*/ 128 w 384"/>
                  <a:gd name="T9" fmla="*/ 127 h 383"/>
                  <a:gd name="T10" fmla="*/ 64 w 384"/>
                  <a:gd name="T11" fmla="*/ 0 h 383"/>
                  <a:gd name="T12" fmla="*/ 320 w 384"/>
                  <a:gd name="T13" fmla="*/ 0 h 383"/>
                  <a:gd name="T14" fmla="*/ 340 w 384"/>
                  <a:gd name="T15" fmla="*/ 2 h 383"/>
                  <a:gd name="T16" fmla="*/ 357 w 384"/>
                  <a:gd name="T17" fmla="*/ 11 h 383"/>
                  <a:gd name="T18" fmla="*/ 371 w 384"/>
                  <a:gd name="T19" fmla="*/ 25 h 383"/>
                  <a:gd name="T20" fmla="*/ 381 w 384"/>
                  <a:gd name="T21" fmla="*/ 43 h 383"/>
                  <a:gd name="T22" fmla="*/ 384 w 384"/>
                  <a:gd name="T23" fmla="*/ 64 h 383"/>
                  <a:gd name="T24" fmla="*/ 384 w 384"/>
                  <a:gd name="T25" fmla="*/ 319 h 383"/>
                  <a:gd name="T26" fmla="*/ 381 w 384"/>
                  <a:gd name="T27" fmla="*/ 339 h 383"/>
                  <a:gd name="T28" fmla="*/ 371 w 384"/>
                  <a:gd name="T29" fmla="*/ 357 h 383"/>
                  <a:gd name="T30" fmla="*/ 357 w 384"/>
                  <a:gd name="T31" fmla="*/ 371 h 383"/>
                  <a:gd name="T32" fmla="*/ 340 w 384"/>
                  <a:gd name="T33" fmla="*/ 380 h 383"/>
                  <a:gd name="T34" fmla="*/ 320 w 384"/>
                  <a:gd name="T35" fmla="*/ 383 h 383"/>
                  <a:gd name="T36" fmla="*/ 64 w 384"/>
                  <a:gd name="T37" fmla="*/ 383 h 383"/>
                  <a:gd name="T38" fmla="*/ 44 w 384"/>
                  <a:gd name="T39" fmla="*/ 380 h 383"/>
                  <a:gd name="T40" fmla="*/ 27 w 384"/>
                  <a:gd name="T41" fmla="*/ 371 h 383"/>
                  <a:gd name="T42" fmla="*/ 13 w 384"/>
                  <a:gd name="T43" fmla="*/ 357 h 383"/>
                  <a:gd name="T44" fmla="*/ 3 w 384"/>
                  <a:gd name="T45" fmla="*/ 339 h 383"/>
                  <a:gd name="T46" fmla="*/ 0 w 384"/>
                  <a:gd name="T47" fmla="*/ 319 h 383"/>
                  <a:gd name="T48" fmla="*/ 0 w 384"/>
                  <a:gd name="T49" fmla="*/ 64 h 383"/>
                  <a:gd name="T50" fmla="*/ 3 w 384"/>
                  <a:gd name="T51" fmla="*/ 43 h 383"/>
                  <a:gd name="T52" fmla="*/ 13 w 384"/>
                  <a:gd name="T53" fmla="*/ 25 h 383"/>
                  <a:gd name="T54" fmla="*/ 27 w 384"/>
                  <a:gd name="T55" fmla="*/ 11 h 383"/>
                  <a:gd name="T56" fmla="*/ 44 w 384"/>
                  <a:gd name="T57" fmla="*/ 2 h 383"/>
                  <a:gd name="T58" fmla="*/ 64 w 384"/>
                  <a:gd name="T59"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3">
                    <a:moveTo>
                      <a:pt x="128" y="127"/>
                    </a:moveTo>
                    <a:lnTo>
                      <a:pt x="128" y="255"/>
                    </a:lnTo>
                    <a:lnTo>
                      <a:pt x="256" y="255"/>
                    </a:lnTo>
                    <a:lnTo>
                      <a:pt x="256" y="127"/>
                    </a:lnTo>
                    <a:lnTo>
                      <a:pt x="128" y="127"/>
                    </a:lnTo>
                    <a:close/>
                    <a:moveTo>
                      <a:pt x="64" y="0"/>
                    </a:moveTo>
                    <a:lnTo>
                      <a:pt x="320" y="0"/>
                    </a:lnTo>
                    <a:lnTo>
                      <a:pt x="340" y="2"/>
                    </a:lnTo>
                    <a:lnTo>
                      <a:pt x="357" y="11"/>
                    </a:lnTo>
                    <a:lnTo>
                      <a:pt x="371" y="25"/>
                    </a:lnTo>
                    <a:lnTo>
                      <a:pt x="381" y="43"/>
                    </a:lnTo>
                    <a:lnTo>
                      <a:pt x="384" y="64"/>
                    </a:lnTo>
                    <a:lnTo>
                      <a:pt x="384" y="319"/>
                    </a:lnTo>
                    <a:lnTo>
                      <a:pt x="381" y="339"/>
                    </a:lnTo>
                    <a:lnTo>
                      <a:pt x="371" y="357"/>
                    </a:lnTo>
                    <a:lnTo>
                      <a:pt x="357" y="371"/>
                    </a:lnTo>
                    <a:lnTo>
                      <a:pt x="340" y="380"/>
                    </a:lnTo>
                    <a:lnTo>
                      <a:pt x="320" y="383"/>
                    </a:lnTo>
                    <a:lnTo>
                      <a:pt x="64" y="383"/>
                    </a:lnTo>
                    <a:lnTo>
                      <a:pt x="44" y="380"/>
                    </a:lnTo>
                    <a:lnTo>
                      <a:pt x="27" y="371"/>
                    </a:lnTo>
                    <a:lnTo>
                      <a:pt x="13" y="357"/>
                    </a:lnTo>
                    <a:lnTo>
                      <a:pt x="3" y="339"/>
                    </a:lnTo>
                    <a:lnTo>
                      <a:pt x="0" y="319"/>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25" name="Freeform 95"/>
              <p:cNvSpPr>
                <a:spLocks noEditPoints="1"/>
              </p:cNvSpPr>
              <p:nvPr/>
            </p:nvSpPr>
            <p:spPr bwMode="auto">
              <a:xfrm>
                <a:off x="8128000" y="2565401"/>
                <a:ext cx="609600" cy="609600"/>
              </a:xfrm>
              <a:custGeom>
                <a:avLst/>
                <a:gdLst>
                  <a:gd name="T0" fmla="*/ 128 w 384"/>
                  <a:gd name="T1" fmla="*/ 128 h 384"/>
                  <a:gd name="T2" fmla="*/ 128 w 384"/>
                  <a:gd name="T3" fmla="*/ 256 h 384"/>
                  <a:gd name="T4" fmla="*/ 256 w 384"/>
                  <a:gd name="T5" fmla="*/ 256 h 384"/>
                  <a:gd name="T6" fmla="*/ 256 w 384"/>
                  <a:gd name="T7" fmla="*/ 128 h 384"/>
                  <a:gd name="T8" fmla="*/ 128 w 384"/>
                  <a:gd name="T9" fmla="*/ 128 h 384"/>
                  <a:gd name="T10" fmla="*/ 64 w 384"/>
                  <a:gd name="T11" fmla="*/ 0 h 384"/>
                  <a:gd name="T12" fmla="*/ 320 w 384"/>
                  <a:gd name="T13" fmla="*/ 0 h 384"/>
                  <a:gd name="T14" fmla="*/ 340 w 384"/>
                  <a:gd name="T15" fmla="*/ 3 h 384"/>
                  <a:gd name="T16" fmla="*/ 357 w 384"/>
                  <a:gd name="T17" fmla="*/ 12 h 384"/>
                  <a:gd name="T18" fmla="*/ 371 w 384"/>
                  <a:gd name="T19" fmla="*/ 26 h 384"/>
                  <a:gd name="T20" fmla="*/ 381 w 384"/>
                  <a:gd name="T21" fmla="*/ 43 h 384"/>
                  <a:gd name="T22" fmla="*/ 384 w 384"/>
                  <a:gd name="T23" fmla="*/ 64 h 384"/>
                  <a:gd name="T24" fmla="*/ 384 w 384"/>
                  <a:gd name="T25" fmla="*/ 320 h 384"/>
                  <a:gd name="T26" fmla="*/ 381 w 384"/>
                  <a:gd name="T27" fmla="*/ 340 h 384"/>
                  <a:gd name="T28" fmla="*/ 371 w 384"/>
                  <a:gd name="T29" fmla="*/ 357 h 384"/>
                  <a:gd name="T30" fmla="*/ 357 w 384"/>
                  <a:gd name="T31" fmla="*/ 371 h 384"/>
                  <a:gd name="T32" fmla="*/ 340 w 384"/>
                  <a:gd name="T33" fmla="*/ 381 h 384"/>
                  <a:gd name="T34" fmla="*/ 320 w 384"/>
                  <a:gd name="T35" fmla="*/ 384 h 384"/>
                  <a:gd name="T36" fmla="*/ 64 w 384"/>
                  <a:gd name="T37" fmla="*/ 384 h 384"/>
                  <a:gd name="T38" fmla="*/ 44 w 384"/>
                  <a:gd name="T39" fmla="*/ 381 h 384"/>
                  <a:gd name="T40" fmla="*/ 27 w 384"/>
                  <a:gd name="T41" fmla="*/ 371 h 384"/>
                  <a:gd name="T42" fmla="*/ 13 w 384"/>
                  <a:gd name="T43" fmla="*/ 357 h 384"/>
                  <a:gd name="T44" fmla="*/ 3 w 384"/>
                  <a:gd name="T45" fmla="*/ 340 h 384"/>
                  <a:gd name="T46" fmla="*/ 0 w 384"/>
                  <a:gd name="T47" fmla="*/ 320 h 384"/>
                  <a:gd name="T48" fmla="*/ 0 w 384"/>
                  <a:gd name="T49" fmla="*/ 64 h 384"/>
                  <a:gd name="T50" fmla="*/ 3 w 384"/>
                  <a:gd name="T51" fmla="*/ 43 h 384"/>
                  <a:gd name="T52" fmla="*/ 13 w 384"/>
                  <a:gd name="T53" fmla="*/ 26 h 384"/>
                  <a:gd name="T54" fmla="*/ 27 w 384"/>
                  <a:gd name="T55" fmla="*/ 12 h 384"/>
                  <a:gd name="T56" fmla="*/ 44 w 384"/>
                  <a:gd name="T57" fmla="*/ 3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6"/>
                    </a:lnTo>
                    <a:lnTo>
                      <a:pt x="256" y="256"/>
                    </a:lnTo>
                    <a:lnTo>
                      <a:pt x="256" y="128"/>
                    </a:lnTo>
                    <a:lnTo>
                      <a:pt x="128" y="128"/>
                    </a:lnTo>
                    <a:close/>
                    <a:moveTo>
                      <a:pt x="64" y="0"/>
                    </a:moveTo>
                    <a:lnTo>
                      <a:pt x="320" y="0"/>
                    </a:lnTo>
                    <a:lnTo>
                      <a:pt x="340" y="3"/>
                    </a:lnTo>
                    <a:lnTo>
                      <a:pt x="357" y="12"/>
                    </a:lnTo>
                    <a:lnTo>
                      <a:pt x="371" y="26"/>
                    </a:lnTo>
                    <a:lnTo>
                      <a:pt x="381" y="43"/>
                    </a:lnTo>
                    <a:lnTo>
                      <a:pt x="384" y="64"/>
                    </a:lnTo>
                    <a:lnTo>
                      <a:pt x="384" y="320"/>
                    </a:lnTo>
                    <a:lnTo>
                      <a:pt x="381" y="340"/>
                    </a:lnTo>
                    <a:lnTo>
                      <a:pt x="371" y="357"/>
                    </a:lnTo>
                    <a:lnTo>
                      <a:pt x="357" y="371"/>
                    </a:lnTo>
                    <a:lnTo>
                      <a:pt x="340" y="381"/>
                    </a:lnTo>
                    <a:lnTo>
                      <a:pt x="320" y="384"/>
                    </a:lnTo>
                    <a:lnTo>
                      <a:pt x="64" y="384"/>
                    </a:lnTo>
                    <a:lnTo>
                      <a:pt x="44" y="381"/>
                    </a:lnTo>
                    <a:lnTo>
                      <a:pt x="27" y="371"/>
                    </a:lnTo>
                    <a:lnTo>
                      <a:pt x="13" y="357"/>
                    </a:lnTo>
                    <a:lnTo>
                      <a:pt x="3" y="340"/>
                    </a:lnTo>
                    <a:lnTo>
                      <a:pt x="0" y="320"/>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26" name="Freeform 96"/>
              <p:cNvSpPr>
                <a:spLocks noEditPoints="1"/>
              </p:cNvSpPr>
              <p:nvPr/>
            </p:nvSpPr>
            <p:spPr bwMode="auto">
              <a:xfrm>
                <a:off x="8128000" y="3378201"/>
                <a:ext cx="609600" cy="609600"/>
              </a:xfrm>
              <a:custGeom>
                <a:avLst/>
                <a:gdLst>
                  <a:gd name="T0" fmla="*/ 128 w 384"/>
                  <a:gd name="T1" fmla="*/ 128 h 384"/>
                  <a:gd name="T2" fmla="*/ 128 w 384"/>
                  <a:gd name="T3" fmla="*/ 255 h 384"/>
                  <a:gd name="T4" fmla="*/ 256 w 384"/>
                  <a:gd name="T5" fmla="*/ 255 h 384"/>
                  <a:gd name="T6" fmla="*/ 256 w 384"/>
                  <a:gd name="T7" fmla="*/ 128 h 384"/>
                  <a:gd name="T8" fmla="*/ 128 w 384"/>
                  <a:gd name="T9" fmla="*/ 128 h 384"/>
                  <a:gd name="T10" fmla="*/ 64 w 384"/>
                  <a:gd name="T11" fmla="*/ 0 h 384"/>
                  <a:gd name="T12" fmla="*/ 320 w 384"/>
                  <a:gd name="T13" fmla="*/ 0 h 384"/>
                  <a:gd name="T14" fmla="*/ 340 w 384"/>
                  <a:gd name="T15" fmla="*/ 2 h 384"/>
                  <a:gd name="T16" fmla="*/ 357 w 384"/>
                  <a:gd name="T17" fmla="*/ 12 h 384"/>
                  <a:gd name="T18" fmla="*/ 371 w 384"/>
                  <a:gd name="T19" fmla="*/ 26 h 384"/>
                  <a:gd name="T20" fmla="*/ 381 w 384"/>
                  <a:gd name="T21" fmla="*/ 43 h 384"/>
                  <a:gd name="T22" fmla="*/ 384 w 384"/>
                  <a:gd name="T23" fmla="*/ 63 h 384"/>
                  <a:gd name="T24" fmla="*/ 384 w 384"/>
                  <a:gd name="T25" fmla="*/ 320 h 384"/>
                  <a:gd name="T26" fmla="*/ 381 w 384"/>
                  <a:gd name="T27" fmla="*/ 340 h 384"/>
                  <a:gd name="T28" fmla="*/ 371 w 384"/>
                  <a:gd name="T29" fmla="*/ 357 h 384"/>
                  <a:gd name="T30" fmla="*/ 357 w 384"/>
                  <a:gd name="T31" fmla="*/ 371 h 384"/>
                  <a:gd name="T32" fmla="*/ 340 w 384"/>
                  <a:gd name="T33" fmla="*/ 380 h 384"/>
                  <a:gd name="T34" fmla="*/ 320 w 384"/>
                  <a:gd name="T35" fmla="*/ 384 h 384"/>
                  <a:gd name="T36" fmla="*/ 64 w 384"/>
                  <a:gd name="T37" fmla="*/ 384 h 384"/>
                  <a:gd name="T38" fmla="*/ 44 w 384"/>
                  <a:gd name="T39" fmla="*/ 380 h 384"/>
                  <a:gd name="T40" fmla="*/ 27 w 384"/>
                  <a:gd name="T41" fmla="*/ 371 h 384"/>
                  <a:gd name="T42" fmla="*/ 13 w 384"/>
                  <a:gd name="T43" fmla="*/ 357 h 384"/>
                  <a:gd name="T44" fmla="*/ 3 w 384"/>
                  <a:gd name="T45" fmla="*/ 340 h 384"/>
                  <a:gd name="T46" fmla="*/ 0 w 384"/>
                  <a:gd name="T47" fmla="*/ 320 h 384"/>
                  <a:gd name="T48" fmla="*/ 0 w 384"/>
                  <a:gd name="T49" fmla="*/ 63 h 384"/>
                  <a:gd name="T50" fmla="*/ 3 w 384"/>
                  <a:gd name="T51" fmla="*/ 43 h 384"/>
                  <a:gd name="T52" fmla="*/ 13 w 384"/>
                  <a:gd name="T53" fmla="*/ 26 h 384"/>
                  <a:gd name="T54" fmla="*/ 27 w 384"/>
                  <a:gd name="T55" fmla="*/ 12 h 384"/>
                  <a:gd name="T56" fmla="*/ 44 w 384"/>
                  <a:gd name="T57" fmla="*/ 2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5"/>
                    </a:lnTo>
                    <a:lnTo>
                      <a:pt x="256" y="255"/>
                    </a:lnTo>
                    <a:lnTo>
                      <a:pt x="256" y="128"/>
                    </a:lnTo>
                    <a:lnTo>
                      <a:pt x="128" y="128"/>
                    </a:lnTo>
                    <a:close/>
                    <a:moveTo>
                      <a:pt x="64" y="0"/>
                    </a:moveTo>
                    <a:lnTo>
                      <a:pt x="320" y="0"/>
                    </a:lnTo>
                    <a:lnTo>
                      <a:pt x="340" y="2"/>
                    </a:lnTo>
                    <a:lnTo>
                      <a:pt x="357" y="12"/>
                    </a:lnTo>
                    <a:lnTo>
                      <a:pt x="371" y="26"/>
                    </a:lnTo>
                    <a:lnTo>
                      <a:pt x="381" y="43"/>
                    </a:lnTo>
                    <a:lnTo>
                      <a:pt x="384" y="63"/>
                    </a:lnTo>
                    <a:lnTo>
                      <a:pt x="384" y="320"/>
                    </a:lnTo>
                    <a:lnTo>
                      <a:pt x="381" y="340"/>
                    </a:lnTo>
                    <a:lnTo>
                      <a:pt x="371" y="357"/>
                    </a:lnTo>
                    <a:lnTo>
                      <a:pt x="357" y="371"/>
                    </a:lnTo>
                    <a:lnTo>
                      <a:pt x="340" y="380"/>
                    </a:lnTo>
                    <a:lnTo>
                      <a:pt x="320" y="384"/>
                    </a:lnTo>
                    <a:lnTo>
                      <a:pt x="64" y="384"/>
                    </a:lnTo>
                    <a:lnTo>
                      <a:pt x="44" y="380"/>
                    </a:lnTo>
                    <a:lnTo>
                      <a:pt x="27" y="371"/>
                    </a:lnTo>
                    <a:lnTo>
                      <a:pt x="13" y="357"/>
                    </a:lnTo>
                    <a:lnTo>
                      <a:pt x="3" y="340"/>
                    </a:lnTo>
                    <a:lnTo>
                      <a:pt x="0" y="320"/>
                    </a:lnTo>
                    <a:lnTo>
                      <a:pt x="0" y="63"/>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27" name="Freeform 97"/>
              <p:cNvSpPr>
                <a:spLocks noEditPoints="1"/>
              </p:cNvSpPr>
              <p:nvPr/>
            </p:nvSpPr>
            <p:spPr bwMode="auto">
              <a:xfrm>
                <a:off x="8128000" y="4191001"/>
                <a:ext cx="609600" cy="609600"/>
              </a:xfrm>
              <a:custGeom>
                <a:avLst/>
                <a:gdLst>
                  <a:gd name="T0" fmla="*/ 128 w 384"/>
                  <a:gd name="T1" fmla="*/ 128 h 384"/>
                  <a:gd name="T2" fmla="*/ 128 w 384"/>
                  <a:gd name="T3" fmla="*/ 256 h 384"/>
                  <a:gd name="T4" fmla="*/ 256 w 384"/>
                  <a:gd name="T5" fmla="*/ 256 h 384"/>
                  <a:gd name="T6" fmla="*/ 256 w 384"/>
                  <a:gd name="T7" fmla="*/ 128 h 384"/>
                  <a:gd name="T8" fmla="*/ 128 w 384"/>
                  <a:gd name="T9" fmla="*/ 128 h 384"/>
                  <a:gd name="T10" fmla="*/ 64 w 384"/>
                  <a:gd name="T11" fmla="*/ 0 h 384"/>
                  <a:gd name="T12" fmla="*/ 320 w 384"/>
                  <a:gd name="T13" fmla="*/ 0 h 384"/>
                  <a:gd name="T14" fmla="*/ 340 w 384"/>
                  <a:gd name="T15" fmla="*/ 2 h 384"/>
                  <a:gd name="T16" fmla="*/ 357 w 384"/>
                  <a:gd name="T17" fmla="*/ 11 h 384"/>
                  <a:gd name="T18" fmla="*/ 371 w 384"/>
                  <a:gd name="T19" fmla="*/ 25 h 384"/>
                  <a:gd name="T20" fmla="*/ 381 w 384"/>
                  <a:gd name="T21" fmla="*/ 43 h 384"/>
                  <a:gd name="T22" fmla="*/ 384 w 384"/>
                  <a:gd name="T23" fmla="*/ 64 h 384"/>
                  <a:gd name="T24" fmla="*/ 384 w 384"/>
                  <a:gd name="T25" fmla="*/ 320 h 384"/>
                  <a:gd name="T26" fmla="*/ 381 w 384"/>
                  <a:gd name="T27" fmla="*/ 339 h 384"/>
                  <a:gd name="T28" fmla="*/ 371 w 384"/>
                  <a:gd name="T29" fmla="*/ 357 h 384"/>
                  <a:gd name="T30" fmla="*/ 357 w 384"/>
                  <a:gd name="T31" fmla="*/ 371 h 384"/>
                  <a:gd name="T32" fmla="*/ 340 w 384"/>
                  <a:gd name="T33" fmla="*/ 380 h 384"/>
                  <a:gd name="T34" fmla="*/ 320 w 384"/>
                  <a:gd name="T35" fmla="*/ 384 h 384"/>
                  <a:gd name="T36" fmla="*/ 64 w 384"/>
                  <a:gd name="T37" fmla="*/ 384 h 384"/>
                  <a:gd name="T38" fmla="*/ 44 w 384"/>
                  <a:gd name="T39" fmla="*/ 380 h 384"/>
                  <a:gd name="T40" fmla="*/ 27 w 384"/>
                  <a:gd name="T41" fmla="*/ 371 h 384"/>
                  <a:gd name="T42" fmla="*/ 13 w 384"/>
                  <a:gd name="T43" fmla="*/ 357 h 384"/>
                  <a:gd name="T44" fmla="*/ 3 w 384"/>
                  <a:gd name="T45" fmla="*/ 339 h 384"/>
                  <a:gd name="T46" fmla="*/ 0 w 384"/>
                  <a:gd name="T47" fmla="*/ 320 h 384"/>
                  <a:gd name="T48" fmla="*/ 0 w 384"/>
                  <a:gd name="T49" fmla="*/ 64 h 384"/>
                  <a:gd name="T50" fmla="*/ 3 w 384"/>
                  <a:gd name="T51" fmla="*/ 43 h 384"/>
                  <a:gd name="T52" fmla="*/ 13 w 384"/>
                  <a:gd name="T53" fmla="*/ 25 h 384"/>
                  <a:gd name="T54" fmla="*/ 27 w 384"/>
                  <a:gd name="T55" fmla="*/ 11 h 384"/>
                  <a:gd name="T56" fmla="*/ 44 w 384"/>
                  <a:gd name="T57" fmla="*/ 2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6"/>
                    </a:lnTo>
                    <a:lnTo>
                      <a:pt x="256" y="256"/>
                    </a:lnTo>
                    <a:lnTo>
                      <a:pt x="256" y="128"/>
                    </a:lnTo>
                    <a:lnTo>
                      <a:pt x="128" y="128"/>
                    </a:lnTo>
                    <a:close/>
                    <a:moveTo>
                      <a:pt x="64" y="0"/>
                    </a:moveTo>
                    <a:lnTo>
                      <a:pt x="320" y="0"/>
                    </a:lnTo>
                    <a:lnTo>
                      <a:pt x="340" y="2"/>
                    </a:lnTo>
                    <a:lnTo>
                      <a:pt x="357" y="11"/>
                    </a:lnTo>
                    <a:lnTo>
                      <a:pt x="371" y="25"/>
                    </a:lnTo>
                    <a:lnTo>
                      <a:pt x="381" y="43"/>
                    </a:lnTo>
                    <a:lnTo>
                      <a:pt x="384" y="64"/>
                    </a:lnTo>
                    <a:lnTo>
                      <a:pt x="384" y="320"/>
                    </a:lnTo>
                    <a:lnTo>
                      <a:pt x="381" y="339"/>
                    </a:lnTo>
                    <a:lnTo>
                      <a:pt x="371" y="357"/>
                    </a:lnTo>
                    <a:lnTo>
                      <a:pt x="357" y="371"/>
                    </a:lnTo>
                    <a:lnTo>
                      <a:pt x="340" y="380"/>
                    </a:lnTo>
                    <a:lnTo>
                      <a:pt x="320" y="384"/>
                    </a:lnTo>
                    <a:lnTo>
                      <a:pt x="64" y="384"/>
                    </a:lnTo>
                    <a:lnTo>
                      <a:pt x="44" y="380"/>
                    </a:lnTo>
                    <a:lnTo>
                      <a:pt x="27" y="371"/>
                    </a:lnTo>
                    <a:lnTo>
                      <a:pt x="13" y="357"/>
                    </a:lnTo>
                    <a:lnTo>
                      <a:pt x="3" y="339"/>
                    </a:lnTo>
                    <a:lnTo>
                      <a:pt x="0" y="320"/>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28" name="Freeform 98"/>
              <p:cNvSpPr>
                <a:spLocks noEditPoints="1"/>
              </p:cNvSpPr>
              <p:nvPr/>
            </p:nvSpPr>
            <p:spPr bwMode="auto">
              <a:xfrm>
                <a:off x="8128000" y="5002213"/>
                <a:ext cx="609600" cy="609600"/>
              </a:xfrm>
              <a:custGeom>
                <a:avLst/>
                <a:gdLst>
                  <a:gd name="T0" fmla="*/ 128 w 384"/>
                  <a:gd name="T1" fmla="*/ 128 h 384"/>
                  <a:gd name="T2" fmla="*/ 128 w 384"/>
                  <a:gd name="T3" fmla="*/ 256 h 384"/>
                  <a:gd name="T4" fmla="*/ 256 w 384"/>
                  <a:gd name="T5" fmla="*/ 256 h 384"/>
                  <a:gd name="T6" fmla="*/ 256 w 384"/>
                  <a:gd name="T7" fmla="*/ 128 h 384"/>
                  <a:gd name="T8" fmla="*/ 128 w 384"/>
                  <a:gd name="T9" fmla="*/ 128 h 384"/>
                  <a:gd name="T10" fmla="*/ 64 w 384"/>
                  <a:gd name="T11" fmla="*/ 0 h 384"/>
                  <a:gd name="T12" fmla="*/ 320 w 384"/>
                  <a:gd name="T13" fmla="*/ 0 h 384"/>
                  <a:gd name="T14" fmla="*/ 340 w 384"/>
                  <a:gd name="T15" fmla="*/ 3 h 384"/>
                  <a:gd name="T16" fmla="*/ 357 w 384"/>
                  <a:gd name="T17" fmla="*/ 12 h 384"/>
                  <a:gd name="T18" fmla="*/ 371 w 384"/>
                  <a:gd name="T19" fmla="*/ 26 h 384"/>
                  <a:gd name="T20" fmla="*/ 381 w 384"/>
                  <a:gd name="T21" fmla="*/ 44 h 384"/>
                  <a:gd name="T22" fmla="*/ 384 w 384"/>
                  <a:gd name="T23" fmla="*/ 64 h 384"/>
                  <a:gd name="T24" fmla="*/ 384 w 384"/>
                  <a:gd name="T25" fmla="*/ 320 h 384"/>
                  <a:gd name="T26" fmla="*/ 381 w 384"/>
                  <a:gd name="T27" fmla="*/ 340 h 384"/>
                  <a:gd name="T28" fmla="*/ 371 w 384"/>
                  <a:gd name="T29" fmla="*/ 358 h 384"/>
                  <a:gd name="T30" fmla="*/ 357 w 384"/>
                  <a:gd name="T31" fmla="*/ 371 h 384"/>
                  <a:gd name="T32" fmla="*/ 340 w 384"/>
                  <a:gd name="T33" fmla="*/ 381 h 384"/>
                  <a:gd name="T34" fmla="*/ 320 w 384"/>
                  <a:gd name="T35" fmla="*/ 384 h 384"/>
                  <a:gd name="T36" fmla="*/ 64 w 384"/>
                  <a:gd name="T37" fmla="*/ 384 h 384"/>
                  <a:gd name="T38" fmla="*/ 44 w 384"/>
                  <a:gd name="T39" fmla="*/ 381 h 384"/>
                  <a:gd name="T40" fmla="*/ 27 w 384"/>
                  <a:gd name="T41" fmla="*/ 371 h 384"/>
                  <a:gd name="T42" fmla="*/ 13 w 384"/>
                  <a:gd name="T43" fmla="*/ 358 h 384"/>
                  <a:gd name="T44" fmla="*/ 3 w 384"/>
                  <a:gd name="T45" fmla="*/ 340 h 384"/>
                  <a:gd name="T46" fmla="*/ 0 w 384"/>
                  <a:gd name="T47" fmla="*/ 320 h 384"/>
                  <a:gd name="T48" fmla="*/ 0 w 384"/>
                  <a:gd name="T49" fmla="*/ 64 h 384"/>
                  <a:gd name="T50" fmla="*/ 3 w 384"/>
                  <a:gd name="T51" fmla="*/ 44 h 384"/>
                  <a:gd name="T52" fmla="*/ 13 w 384"/>
                  <a:gd name="T53" fmla="*/ 26 h 384"/>
                  <a:gd name="T54" fmla="*/ 27 w 384"/>
                  <a:gd name="T55" fmla="*/ 12 h 384"/>
                  <a:gd name="T56" fmla="*/ 44 w 384"/>
                  <a:gd name="T57" fmla="*/ 3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6"/>
                    </a:lnTo>
                    <a:lnTo>
                      <a:pt x="256" y="256"/>
                    </a:lnTo>
                    <a:lnTo>
                      <a:pt x="256" y="128"/>
                    </a:lnTo>
                    <a:lnTo>
                      <a:pt x="128" y="128"/>
                    </a:lnTo>
                    <a:close/>
                    <a:moveTo>
                      <a:pt x="64" y="0"/>
                    </a:moveTo>
                    <a:lnTo>
                      <a:pt x="320" y="0"/>
                    </a:lnTo>
                    <a:lnTo>
                      <a:pt x="340" y="3"/>
                    </a:lnTo>
                    <a:lnTo>
                      <a:pt x="357" y="12"/>
                    </a:lnTo>
                    <a:lnTo>
                      <a:pt x="371" y="26"/>
                    </a:lnTo>
                    <a:lnTo>
                      <a:pt x="381" y="44"/>
                    </a:lnTo>
                    <a:lnTo>
                      <a:pt x="384" y="64"/>
                    </a:lnTo>
                    <a:lnTo>
                      <a:pt x="384" y="320"/>
                    </a:lnTo>
                    <a:lnTo>
                      <a:pt x="381" y="340"/>
                    </a:lnTo>
                    <a:lnTo>
                      <a:pt x="371" y="358"/>
                    </a:lnTo>
                    <a:lnTo>
                      <a:pt x="357" y="371"/>
                    </a:lnTo>
                    <a:lnTo>
                      <a:pt x="340" y="381"/>
                    </a:lnTo>
                    <a:lnTo>
                      <a:pt x="320" y="384"/>
                    </a:lnTo>
                    <a:lnTo>
                      <a:pt x="64" y="384"/>
                    </a:lnTo>
                    <a:lnTo>
                      <a:pt x="44" y="381"/>
                    </a:lnTo>
                    <a:lnTo>
                      <a:pt x="27" y="371"/>
                    </a:lnTo>
                    <a:lnTo>
                      <a:pt x="13" y="358"/>
                    </a:lnTo>
                    <a:lnTo>
                      <a:pt x="3" y="340"/>
                    </a:lnTo>
                    <a:lnTo>
                      <a:pt x="0" y="320"/>
                    </a:lnTo>
                    <a:lnTo>
                      <a:pt x="0" y="64"/>
                    </a:lnTo>
                    <a:lnTo>
                      <a:pt x="3" y="44"/>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sp>
        <p:nvSpPr>
          <p:cNvPr id="529" name="btfpBulletedList42496130"/>
          <p:cNvSpPr/>
          <p:nvPr/>
        </p:nvSpPr>
        <p:spPr>
          <a:xfrm>
            <a:off x="2431556" y="4952233"/>
            <a:ext cx="1417889" cy="215444"/>
          </a:xfrm>
          <a:prstGeom prst="rect">
            <a:avLst/>
          </a:prstGeom>
        </p:spPr>
        <p:txBody>
          <a:bodyPr wrap="square" lIns="0" tIns="0" rIns="0" bIns="0">
            <a:spAutoFit/>
          </a:bodyPr>
          <a:lstStyle/>
          <a:p>
            <a:pPr marL="0" indent="0">
              <a:buNone/>
            </a:pPr>
            <a:r>
              <a:rPr lang="en-GB" sz="700">
                <a:solidFill>
                  <a:srgbClr val="AB8933"/>
                </a:solidFill>
              </a:rPr>
              <a:t>Purchased electricity, steam, heating and cooling for own use</a:t>
            </a:r>
          </a:p>
        </p:txBody>
      </p:sp>
      <p:sp>
        <p:nvSpPr>
          <p:cNvPr id="530" name="Oval 529"/>
          <p:cNvSpPr/>
          <p:nvPr/>
        </p:nvSpPr>
        <p:spPr bwMode="gray">
          <a:xfrm>
            <a:off x="2415682" y="4844663"/>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grpSp>
        <p:nvGrpSpPr>
          <p:cNvPr id="531" name="Group 530"/>
          <p:cNvGrpSpPr/>
          <p:nvPr/>
        </p:nvGrpSpPr>
        <p:grpSpPr>
          <a:xfrm flipV="1">
            <a:off x="2399993" y="4487314"/>
            <a:ext cx="247905" cy="308516"/>
            <a:chOff x="4160838" y="206376"/>
            <a:chExt cx="5187950" cy="6456363"/>
          </a:xfrm>
        </p:grpSpPr>
        <p:sp>
          <p:nvSpPr>
            <p:cNvPr id="532" name="Freeform 104"/>
            <p:cNvSpPr>
              <a:spLocks noEditPoints="1"/>
            </p:cNvSpPr>
            <p:nvPr/>
          </p:nvSpPr>
          <p:spPr bwMode="auto">
            <a:xfrm>
              <a:off x="4595813" y="860426"/>
              <a:ext cx="3454400" cy="5802313"/>
            </a:xfrm>
            <a:custGeom>
              <a:avLst/>
              <a:gdLst>
                <a:gd name="T0" fmla="*/ 854 w 2176"/>
                <a:gd name="T1" fmla="*/ 2528 h 3655"/>
                <a:gd name="T2" fmla="*/ 1033 w 2176"/>
                <a:gd name="T3" fmla="*/ 2530 h 3655"/>
                <a:gd name="T4" fmla="*/ 1041 w 2176"/>
                <a:gd name="T5" fmla="*/ 2427 h 3655"/>
                <a:gd name="T6" fmla="*/ 385 w 2176"/>
                <a:gd name="T7" fmla="*/ 1345 h 3655"/>
                <a:gd name="T8" fmla="*/ 442 w 2176"/>
                <a:gd name="T9" fmla="*/ 1960 h 3655"/>
                <a:gd name="T10" fmla="*/ 644 w 2176"/>
                <a:gd name="T11" fmla="*/ 2186 h 3655"/>
                <a:gd name="T12" fmla="*/ 945 w 2176"/>
                <a:gd name="T13" fmla="*/ 2274 h 3655"/>
                <a:gd name="T14" fmla="*/ 1246 w 2176"/>
                <a:gd name="T15" fmla="*/ 2186 h 3655"/>
                <a:gd name="T16" fmla="*/ 1448 w 2176"/>
                <a:gd name="T17" fmla="*/ 1960 h 3655"/>
                <a:gd name="T18" fmla="*/ 1505 w 2176"/>
                <a:gd name="T19" fmla="*/ 1345 h 3655"/>
                <a:gd name="T20" fmla="*/ 215 w 2176"/>
                <a:gd name="T21" fmla="*/ 929 h 3655"/>
                <a:gd name="T22" fmla="*/ 164 w 2176"/>
                <a:gd name="T23" fmla="*/ 1074 h 3655"/>
                <a:gd name="T24" fmla="*/ 272 w 2176"/>
                <a:gd name="T25" fmla="*/ 1181 h 3655"/>
                <a:gd name="T26" fmla="*/ 1675 w 2176"/>
                <a:gd name="T27" fmla="*/ 1153 h 3655"/>
                <a:gd name="T28" fmla="*/ 1726 w 2176"/>
                <a:gd name="T29" fmla="*/ 1008 h 3655"/>
                <a:gd name="T30" fmla="*/ 1618 w 2176"/>
                <a:gd name="T31" fmla="*/ 900 h 3655"/>
                <a:gd name="T32" fmla="*/ 1345 w 2176"/>
                <a:gd name="T33" fmla="*/ 171 h 3655"/>
                <a:gd name="T34" fmla="*/ 1305 w 2176"/>
                <a:gd name="T35" fmla="*/ 736 h 3655"/>
                <a:gd name="T36" fmla="*/ 1442 w 2176"/>
                <a:gd name="T37" fmla="*/ 183 h 3655"/>
                <a:gd name="T38" fmla="*/ 483 w 2176"/>
                <a:gd name="T39" fmla="*/ 162 h 3655"/>
                <a:gd name="T40" fmla="*/ 425 w 2176"/>
                <a:gd name="T41" fmla="*/ 241 h 3655"/>
                <a:gd name="T42" fmla="*/ 574 w 2176"/>
                <a:gd name="T43" fmla="*/ 200 h 3655"/>
                <a:gd name="T44" fmla="*/ 505 w 2176"/>
                <a:gd name="T45" fmla="*/ 0 h 3655"/>
                <a:gd name="T46" fmla="*/ 688 w 2176"/>
                <a:gd name="T47" fmla="*/ 85 h 3655"/>
                <a:gd name="T48" fmla="*/ 745 w 2176"/>
                <a:gd name="T49" fmla="*/ 736 h 3655"/>
                <a:gd name="T50" fmla="*/ 1178 w 2176"/>
                <a:gd name="T51" fmla="*/ 119 h 3655"/>
                <a:gd name="T52" fmla="*/ 1342 w 2176"/>
                <a:gd name="T53" fmla="*/ 3 h 3655"/>
                <a:gd name="T54" fmla="*/ 1540 w 2176"/>
                <a:gd name="T55" fmla="*/ 57 h 3655"/>
                <a:gd name="T56" fmla="*/ 1626 w 2176"/>
                <a:gd name="T57" fmla="*/ 241 h 3655"/>
                <a:gd name="T58" fmla="*/ 1783 w 2176"/>
                <a:gd name="T59" fmla="*/ 809 h 3655"/>
                <a:gd name="T60" fmla="*/ 1886 w 2176"/>
                <a:gd name="T61" fmla="*/ 996 h 3655"/>
                <a:gd name="T62" fmla="*/ 1838 w 2176"/>
                <a:gd name="T63" fmla="*/ 1209 h 3655"/>
                <a:gd name="T64" fmla="*/ 1665 w 2176"/>
                <a:gd name="T65" fmla="*/ 1334 h 3655"/>
                <a:gd name="T66" fmla="*/ 1606 w 2176"/>
                <a:gd name="T67" fmla="*/ 2001 h 3655"/>
                <a:gd name="T68" fmla="*/ 1388 w 2176"/>
                <a:gd name="T69" fmla="*/ 2281 h 3655"/>
                <a:gd name="T70" fmla="*/ 1197 w 2176"/>
                <a:gd name="T71" fmla="*/ 2556 h 3655"/>
                <a:gd name="T72" fmla="*/ 1099 w 2176"/>
                <a:gd name="T73" fmla="*/ 2676 h 3655"/>
                <a:gd name="T74" fmla="*/ 1029 w 2176"/>
                <a:gd name="T75" fmla="*/ 3315 h 3655"/>
                <a:gd name="T76" fmla="*/ 1136 w 2176"/>
                <a:gd name="T77" fmla="*/ 3466 h 3655"/>
                <a:gd name="T78" fmla="*/ 1388 w 2176"/>
                <a:gd name="T79" fmla="*/ 3470 h 3655"/>
                <a:gd name="T80" fmla="*/ 1873 w 2176"/>
                <a:gd name="T81" fmla="*/ 3280 h 3655"/>
                <a:gd name="T82" fmla="*/ 2109 w 2176"/>
                <a:gd name="T83" fmla="*/ 3152 h 3655"/>
                <a:gd name="T84" fmla="*/ 2176 w 2176"/>
                <a:gd name="T85" fmla="*/ 3223 h 3655"/>
                <a:gd name="T86" fmla="*/ 2049 w 2176"/>
                <a:gd name="T87" fmla="*/ 3361 h 3655"/>
                <a:gd name="T88" fmla="*/ 1536 w 2176"/>
                <a:gd name="T89" fmla="*/ 3597 h 3655"/>
                <a:gd name="T90" fmla="*/ 1201 w 2176"/>
                <a:gd name="T91" fmla="*/ 3653 h 3655"/>
                <a:gd name="T92" fmla="*/ 1002 w 2176"/>
                <a:gd name="T93" fmla="*/ 3567 h 3655"/>
                <a:gd name="T94" fmla="*/ 878 w 2176"/>
                <a:gd name="T95" fmla="*/ 3371 h 3655"/>
                <a:gd name="T96" fmla="*/ 823 w 2176"/>
                <a:gd name="T97" fmla="*/ 2686 h 3655"/>
                <a:gd name="T98" fmla="*/ 702 w 2176"/>
                <a:gd name="T99" fmla="*/ 2587 h 3655"/>
                <a:gd name="T100" fmla="*/ 560 w 2176"/>
                <a:gd name="T101" fmla="*/ 2322 h 3655"/>
                <a:gd name="T102" fmla="*/ 317 w 2176"/>
                <a:gd name="T103" fmla="*/ 2065 h 3655"/>
                <a:gd name="T104" fmla="*/ 225 w 2176"/>
                <a:gd name="T105" fmla="*/ 1714 h 3655"/>
                <a:gd name="T106" fmla="*/ 78 w 2176"/>
                <a:gd name="T107" fmla="*/ 1243 h 3655"/>
                <a:gd name="T108" fmla="*/ 0 w 2176"/>
                <a:gd name="T109" fmla="*/ 1040 h 3655"/>
                <a:gd name="T110" fmla="*/ 77 w 2176"/>
                <a:gd name="T111" fmla="*/ 839 h 3655"/>
                <a:gd name="T112" fmla="*/ 264 w 2176"/>
                <a:gd name="T113" fmla="*/ 739 h 3655"/>
                <a:gd name="T114" fmla="*/ 322 w 2176"/>
                <a:gd name="T115" fmla="*/ 85 h 3655"/>
                <a:gd name="T116" fmla="*/ 505 w 2176"/>
                <a:gd name="T117" fmla="*/ 0 h 3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76" h="3655">
                  <a:moveTo>
                    <a:pt x="849" y="2427"/>
                  </a:moveTo>
                  <a:lnTo>
                    <a:pt x="849" y="2522"/>
                  </a:lnTo>
                  <a:lnTo>
                    <a:pt x="849" y="2525"/>
                  </a:lnTo>
                  <a:lnTo>
                    <a:pt x="852" y="2527"/>
                  </a:lnTo>
                  <a:lnTo>
                    <a:pt x="854" y="2528"/>
                  </a:lnTo>
                  <a:lnTo>
                    <a:pt x="857" y="2530"/>
                  </a:lnTo>
                  <a:lnTo>
                    <a:pt x="944" y="2530"/>
                  </a:lnTo>
                  <a:lnTo>
                    <a:pt x="946" y="2530"/>
                  </a:lnTo>
                  <a:lnTo>
                    <a:pt x="947" y="2530"/>
                  </a:lnTo>
                  <a:lnTo>
                    <a:pt x="1033" y="2530"/>
                  </a:lnTo>
                  <a:lnTo>
                    <a:pt x="1036" y="2528"/>
                  </a:lnTo>
                  <a:lnTo>
                    <a:pt x="1038" y="2527"/>
                  </a:lnTo>
                  <a:lnTo>
                    <a:pt x="1041" y="2525"/>
                  </a:lnTo>
                  <a:lnTo>
                    <a:pt x="1041" y="2522"/>
                  </a:lnTo>
                  <a:lnTo>
                    <a:pt x="1041" y="2427"/>
                  </a:lnTo>
                  <a:lnTo>
                    <a:pt x="993" y="2432"/>
                  </a:lnTo>
                  <a:lnTo>
                    <a:pt x="945" y="2434"/>
                  </a:lnTo>
                  <a:lnTo>
                    <a:pt x="897" y="2432"/>
                  </a:lnTo>
                  <a:lnTo>
                    <a:pt x="849" y="2427"/>
                  </a:lnTo>
                  <a:close/>
                  <a:moveTo>
                    <a:pt x="385" y="1345"/>
                  </a:moveTo>
                  <a:lnTo>
                    <a:pt x="385" y="1714"/>
                  </a:lnTo>
                  <a:lnTo>
                    <a:pt x="389" y="1778"/>
                  </a:lnTo>
                  <a:lnTo>
                    <a:pt x="400" y="1842"/>
                  </a:lnTo>
                  <a:lnTo>
                    <a:pt x="417" y="1902"/>
                  </a:lnTo>
                  <a:lnTo>
                    <a:pt x="442" y="1960"/>
                  </a:lnTo>
                  <a:lnTo>
                    <a:pt x="472" y="2013"/>
                  </a:lnTo>
                  <a:lnTo>
                    <a:pt x="508" y="2064"/>
                  </a:lnTo>
                  <a:lnTo>
                    <a:pt x="549" y="2109"/>
                  </a:lnTo>
                  <a:lnTo>
                    <a:pt x="595" y="2150"/>
                  </a:lnTo>
                  <a:lnTo>
                    <a:pt x="644" y="2186"/>
                  </a:lnTo>
                  <a:lnTo>
                    <a:pt x="699" y="2217"/>
                  </a:lnTo>
                  <a:lnTo>
                    <a:pt x="756" y="2240"/>
                  </a:lnTo>
                  <a:lnTo>
                    <a:pt x="817" y="2259"/>
                  </a:lnTo>
                  <a:lnTo>
                    <a:pt x="879" y="2270"/>
                  </a:lnTo>
                  <a:lnTo>
                    <a:pt x="945" y="2274"/>
                  </a:lnTo>
                  <a:lnTo>
                    <a:pt x="1011" y="2270"/>
                  </a:lnTo>
                  <a:lnTo>
                    <a:pt x="1073" y="2259"/>
                  </a:lnTo>
                  <a:lnTo>
                    <a:pt x="1134" y="2240"/>
                  </a:lnTo>
                  <a:lnTo>
                    <a:pt x="1191" y="2217"/>
                  </a:lnTo>
                  <a:lnTo>
                    <a:pt x="1246" y="2186"/>
                  </a:lnTo>
                  <a:lnTo>
                    <a:pt x="1295" y="2150"/>
                  </a:lnTo>
                  <a:lnTo>
                    <a:pt x="1341" y="2109"/>
                  </a:lnTo>
                  <a:lnTo>
                    <a:pt x="1382" y="2064"/>
                  </a:lnTo>
                  <a:lnTo>
                    <a:pt x="1418" y="2013"/>
                  </a:lnTo>
                  <a:lnTo>
                    <a:pt x="1448" y="1960"/>
                  </a:lnTo>
                  <a:lnTo>
                    <a:pt x="1473" y="1902"/>
                  </a:lnTo>
                  <a:lnTo>
                    <a:pt x="1490" y="1842"/>
                  </a:lnTo>
                  <a:lnTo>
                    <a:pt x="1501" y="1778"/>
                  </a:lnTo>
                  <a:lnTo>
                    <a:pt x="1505" y="1714"/>
                  </a:lnTo>
                  <a:lnTo>
                    <a:pt x="1505" y="1345"/>
                  </a:lnTo>
                  <a:lnTo>
                    <a:pt x="385" y="1345"/>
                  </a:lnTo>
                  <a:close/>
                  <a:moveTo>
                    <a:pt x="304" y="896"/>
                  </a:moveTo>
                  <a:lnTo>
                    <a:pt x="272" y="900"/>
                  </a:lnTo>
                  <a:lnTo>
                    <a:pt x="241" y="911"/>
                  </a:lnTo>
                  <a:lnTo>
                    <a:pt x="215" y="929"/>
                  </a:lnTo>
                  <a:lnTo>
                    <a:pt x="192" y="951"/>
                  </a:lnTo>
                  <a:lnTo>
                    <a:pt x="175" y="977"/>
                  </a:lnTo>
                  <a:lnTo>
                    <a:pt x="164" y="1008"/>
                  </a:lnTo>
                  <a:lnTo>
                    <a:pt x="160" y="1040"/>
                  </a:lnTo>
                  <a:lnTo>
                    <a:pt x="164" y="1074"/>
                  </a:lnTo>
                  <a:lnTo>
                    <a:pt x="175" y="1104"/>
                  </a:lnTo>
                  <a:lnTo>
                    <a:pt x="192" y="1131"/>
                  </a:lnTo>
                  <a:lnTo>
                    <a:pt x="215" y="1153"/>
                  </a:lnTo>
                  <a:lnTo>
                    <a:pt x="241" y="1170"/>
                  </a:lnTo>
                  <a:lnTo>
                    <a:pt x="272" y="1181"/>
                  </a:lnTo>
                  <a:lnTo>
                    <a:pt x="304" y="1185"/>
                  </a:lnTo>
                  <a:lnTo>
                    <a:pt x="1586" y="1185"/>
                  </a:lnTo>
                  <a:lnTo>
                    <a:pt x="1618" y="1181"/>
                  </a:lnTo>
                  <a:lnTo>
                    <a:pt x="1649" y="1170"/>
                  </a:lnTo>
                  <a:lnTo>
                    <a:pt x="1675" y="1153"/>
                  </a:lnTo>
                  <a:lnTo>
                    <a:pt x="1698" y="1131"/>
                  </a:lnTo>
                  <a:lnTo>
                    <a:pt x="1715" y="1104"/>
                  </a:lnTo>
                  <a:lnTo>
                    <a:pt x="1726" y="1074"/>
                  </a:lnTo>
                  <a:lnTo>
                    <a:pt x="1730" y="1040"/>
                  </a:lnTo>
                  <a:lnTo>
                    <a:pt x="1726" y="1008"/>
                  </a:lnTo>
                  <a:lnTo>
                    <a:pt x="1715" y="977"/>
                  </a:lnTo>
                  <a:lnTo>
                    <a:pt x="1698" y="951"/>
                  </a:lnTo>
                  <a:lnTo>
                    <a:pt x="1675" y="929"/>
                  </a:lnTo>
                  <a:lnTo>
                    <a:pt x="1649" y="911"/>
                  </a:lnTo>
                  <a:lnTo>
                    <a:pt x="1618" y="900"/>
                  </a:lnTo>
                  <a:lnTo>
                    <a:pt x="1586" y="896"/>
                  </a:lnTo>
                  <a:lnTo>
                    <a:pt x="304" y="896"/>
                  </a:lnTo>
                  <a:close/>
                  <a:moveTo>
                    <a:pt x="1385" y="160"/>
                  </a:moveTo>
                  <a:lnTo>
                    <a:pt x="1363" y="162"/>
                  </a:lnTo>
                  <a:lnTo>
                    <a:pt x="1345" y="171"/>
                  </a:lnTo>
                  <a:lnTo>
                    <a:pt x="1329" y="183"/>
                  </a:lnTo>
                  <a:lnTo>
                    <a:pt x="1316" y="200"/>
                  </a:lnTo>
                  <a:lnTo>
                    <a:pt x="1308" y="219"/>
                  </a:lnTo>
                  <a:lnTo>
                    <a:pt x="1305" y="241"/>
                  </a:lnTo>
                  <a:lnTo>
                    <a:pt x="1305" y="736"/>
                  </a:lnTo>
                  <a:lnTo>
                    <a:pt x="1465" y="736"/>
                  </a:lnTo>
                  <a:lnTo>
                    <a:pt x="1465" y="241"/>
                  </a:lnTo>
                  <a:lnTo>
                    <a:pt x="1463" y="219"/>
                  </a:lnTo>
                  <a:lnTo>
                    <a:pt x="1454" y="200"/>
                  </a:lnTo>
                  <a:lnTo>
                    <a:pt x="1442" y="183"/>
                  </a:lnTo>
                  <a:lnTo>
                    <a:pt x="1426" y="171"/>
                  </a:lnTo>
                  <a:lnTo>
                    <a:pt x="1407" y="162"/>
                  </a:lnTo>
                  <a:lnTo>
                    <a:pt x="1385" y="160"/>
                  </a:lnTo>
                  <a:close/>
                  <a:moveTo>
                    <a:pt x="505" y="160"/>
                  </a:moveTo>
                  <a:lnTo>
                    <a:pt x="483" y="162"/>
                  </a:lnTo>
                  <a:lnTo>
                    <a:pt x="464" y="171"/>
                  </a:lnTo>
                  <a:lnTo>
                    <a:pt x="448" y="183"/>
                  </a:lnTo>
                  <a:lnTo>
                    <a:pt x="436" y="200"/>
                  </a:lnTo>
                  <a:lnTo>
                    <a:pt x="427" y="219"/>
                  </a:lnTo>
                  <a:lnTo>
                    <a:pt x="425" y="241"/>
                  </a:lnTo>
                  <a:lnTo>
                    <a:pt x="425" y="736"/>
                  </a:lnTo>
                  <a:lnTo>
                    <a:pt x="585" y="736"/>
                  </a:lnTo>
                  <a:lnTo>
                    <a:pt x="585" y="241"/>
                  </a:lnTo>
                  <a:lnTo>
                    <a:pt x="582" y="219"/>
                  </a:lnTo>
                  <a:lnTo>
                    <a:pt x="574" y="200"/>
                  </a:lnTo>
                  <a:lnTo>
                    <a:pt x="561" y="183"/>
                  </a:lnTo>
                  <a:lnTo>
                    <a:pt x="545" y="171"/>
                  </a:lnTo>
                  <a:lnTo>
                    <a:pt x="527" y="162"/>
                  </a:lnTo>
                  <a:lnTo>
                    <a:pt x="505" y="160"/>
                  </a:lnTo>
                  <a:close/>
                  <a:moveTo>
                    <a:pt x="505" y="0"/>
                  </a:moveTo>
                  <a:lnTo>
                    <a:pt x="548" y="3"/>
                  </a:lnTo>
                  <a:lnTo>
                    <a:pt x="589" y="14"/>
                  </a:lnTo>
                  <a:lnTo>
                    <a:pt x="626" y="33"/>
                  </a:lnTo>
                  <a:lnTo>
                    <a:pt x="659" y="57"/>
                  </a:lnTo>
                  <a:lnTo>
                    <a:pt x="688" y="85"/>
                  </a:lnTo>
                  <a:lnTo>
                    <a:pt x="712" y="119"/>
                  </a:lnTo>
                  <a:lnTo>
                    <a:pt x="730" y="156"/>
                  </a:lnTo>
                  <a:lnTo>
                    <a:pt x="741" y="197"/>
                  </a:lnTo>
                  <a:lnTo>
                    <a:pt x="745" y="241"/>
                  </a:lnTo>
                  <a:lnTo>
                    <a:pt x="745" y="736"/>
                  </a:lnTo>
                  <a:lnTo>
                    <a:pt x="1145" y="736"/>
                  </a:lnTo>
                  <a:lnTo>
                    <a:pt x="1145" y="241"/>
                  </a:lnTo>
                  <a:lnTo>
                    <a:pt x="1149" y="197"/>
                  </a:lnTo>
                  <a:lnTo>
                    <a:pt x="1160" y="156"/>
                  </a:lnTo>
                  <a:lnTo>
                    <a:pt x="1178" y="119"/>
                  </a:lnTo>
                  <a:lnTo>
                    <a:pt x="1202" y="85"/>
                  </a:lnTo>
                  <a:lnTo>
                    <a:pt x="1231" y="57"/>
                  </a:lnTo>
                  <a:lnTo>
                    <a:pt x="1264" y="33"/>
                  </a:lnTo>
                  <a:lnTo>
                    <a:pt x="1301" y="14"/>
                  </a:lnTo>
                  <a:lnTo>
                    <a:pt x="1342" y="3"/>
                  </a:lnTo>
                  <a:lnTo>
                    <a:pt x="1385" y="0"/>
                  </a:lnTo>
                  <a:lnTo>
                    <a:pt x="1428" y="3"/>
                  </a:lnTo>
                  <a:lnTo>
                    <a:pt x="1469" y="14"/>
                  </a:lnTo>
                  <a:lnTo>
                    <a:pt x="1506" y="33"/>
                  </a:lnTo>
                  <a:lnTo>
                    <a:pt x="1540" y="57"/>
                  </a:lnTo>
                  <a:lnTo>
                    <a:pt x="1568" y="85"/>
                  </a:lnTo>
                  <a:lnTo>
                    <a:pt x="1592" y="119"/>
                  </a:lnTo>
                  <a:lnTo>
                    <a:pt x="1611" y="156"/>
                  </a:lnTo>
                  <a:lnTo>
                    <a:pt x="1622" y="197"/>
                  </a:lnTo>
                  <a:lnTo>
                    <a:pt x="1626" y="241"/>
                  </a:lnTo>
                  <a:lnTo>
                    <a:pt x="1626" y="739"/>
                  </a:lnTo>
                  <a:lnTo>
                    <a:pt x="1669" y="749"/>
                  </a:lnTo>
                  <a:lnTo>
                    <a:pt x="1710" y="763"/>
                  </a:lnTo>
                  <a:lnTo>
                    <a:pt x="1748" y="783"/>
                  </a:lnTo>
                  <a:lnTo>
                    <a:pt x="1783" y="809"/>
                  </a:lnTo>
                  <a:lnTo>
                    <a:pt x="1813" y="839"/>
                  </a:lnTo>
                  <a:lnTo>
                    <a:pt x="1839" y="874"/>
                  </a:lnTo>
                  <a:lnTo>
                    <a:pt x="1860" y="911"/>
                  </a:lnTo>
                  <a:lnTo>
                    <a:pt x="1876" y="952"/>
                  </a:lnTo>
                  <a:lnTo>
                    <a:pt x="1886" y="996"/>
                  </a:lnTo>
                  <a:lnTo>
                    <a:pt x="1890" y="1040"/>
                  </a:lnTo>
                  <a:lnTo>
                    <a:pt x="1886" y="1086"/>
                  </a:lnTo>
                  <a:lnTo>
                    <a:pt x="1876" y="1130"/>
                  </a:lnTo>
                  <a:lnTo>
                    <a:pt x="1860" y="1171"/>
                  </a:lnTo>
                  <a:lnTo>
                    <a:pt x="1838" y="1209"/>
                  </a:lnTo>
                  <a:lnTo>
                    <a:pt x="1812" y="1243"/>
                  </a:lnTo>
                  <a:lnTo>
                    <a:pt x="1781" y="1274"/>
                  </a:lnTo>
                  <a:lnTo>
                    <a:pt x="1746" y="1299"/>
                  </a:lnTo>
                  <a:lnTo>
                    <a:pt x="1707" y="1320"/>
                  </a:lnTo>
                  <a:lnTo>
                    <a:pt x="1665" y="1334"/>
                  </a:lnTo>
                  <a:lnTo>
                    <a:pt x="1665" y="1714"/>
                  </a:lnTo>
                  <a:lnTo>
                    <a:pt x="1662" y="1789"/>
                  </a:lnTo>
                  <a:lnTo>
                    <a:pt x="1650" y="1863"/>
                  </a:lnTo>
                  <a:lnTo>
                    <a:pt x="1630" y="1933"/>
                  </a:lnTo>
                  <a:lnTo>
                    <a:pt x="1606" y="2001"/>
                  </a:lnTo>
                  <a:lnTo>
                    <a:pt x="1573" y="2065"/>
                  </a:lnTo>
                  <a:lnTo>
                    <a:pt x="1535" y="2126"/>
                  </a:lnTo>
                  <a:lnTo>
                    <a:pt x="1491" y="2182"/>
                  </a:lnTo>
                  <a:lnTo>
                    <a:pt x="1442" y="2234"/>
                  </a:lnTo>
                  <a:lnTo>
                    <a:pt x="1388" y="2281"/>
                  </a:lnTo>
                  <a:lnTo>
                    <a:pt x="1330" y="2322"/>
                  </a:lnTo>
                  <a:lnTo>
                    <a:pt x="1267" y="2357"/>
                  </a:lnTo>
                  <a:lnTo>
                    <a:pt x="1201" y="2387"/>
                  </a:lnTo>
                  <a:lnTo>
                    <a:pt x="1201" y="2522"/>
                  </a:lnTo>
                  <a:lnTo>
                    <a:pt x="1197" y="2556"/>
                  </a:lnTo>
                  <a:lnTo>
                    <a:pt x="1188" y="2587"/>
                  </a:lnTo>
                  <a:lnTo>
                    <a:pt x="1172" y="2615"/>
                  </a:lnTo>
                  <a:lnTo>
                    <a:pt x="1152" y="2640"/>
                  </a:lnTo>
                  <a:lnTo>
                    <a:pt x="1128" y="2661"/>
                  </a:lnTo>
                  <a:lnTo>
                    <a:pt x="1099" y="2676"/>
                  </a:lnTo>
                  <a:lnTo>
                    <a:pt x="1067" y="2686"/>
                  </a:lnTo>
                  <a:lnTo>
                    <a:pt x="1033" y="2690"/>
                  </a:lnTo>
                  <a:lnTo>
                    <a:pt x="1026" y="2690"/>
                  </a:lnTo>
                  <a:lnTo>
                    <a:pt x="1026" y="3276"/>
                  </a:lnTo>
                  <a:lnTo>
                    <a:pt x="1029" y="3315"/>
                  </a:lnTo>
                  <a:lnTo>
                    <a:pt x="1039" y="3352"/>
                  </a:lnTo>
                  <a:lnTo>
                    <a:pt x="1056" y="3385"/>
                  </a:lnTo>
                  <a:lnTo>
                    <a:pt x="1077" y="3417"/>
                  </a:lnTo>
                  <a:lnTo>
                    <a:pt x="1104" y="3444"/>
                  </a:lnTo>
                  <a:lnTo>
                    <a:pt x="1136" y="3466"/>
                  </a:lnTo>
                  <a:lnTo>
                    <a:pt x="1171" y="3482"/>
                  </a:lnTo>
                  <a:lnTo>
                    <a:pt x="1208" y="3492"/>
                  </a:lnTo>
                  <a:lnTo>
                    <a:pt x="1247" y="3495"/>
                  </a:lnTo>
                  <a:lnTo>
                    <a:pt x="1285" y="3492"/>
                  </a:lnTo>
                  <a:lnTo>
                    <a:pt x="1388" y="3470"/>
                  </a:lnTo>
                  <a:lnTo>
                    <a:pt x="1490" y="3443"/>
                  </a:lnTo>
                  <a:lnTo>
                    <a:pt x="1590" y="3410"/>
                  </a:lnTo>
                  <a:lnTo>
                    <a:pt x="1686" y="3372"/>
                  </a:lnTo>
                  <a:lnTo>
                    <a:pt x="1781" y="3328"/>
                  </a:lnTo>
                  <a:lnTo>
                    <a:pt x="1873" y="3280"/>
                  </a:lnTo>
                  <a:lnTo>
                    <a:pt x="1962" y="3225"/>
                  </a:lnTo>
                  <a:lnTo>
                    <a:pt x="2049" y="3166"/>
                  </a:lnTo>
                  <a:lnTo>
                    <a:pt x="2069" y="3156"/>
                  </a:lnTo>
                  <a:lnTo>
                    <a:pt x="2089" y="3151"/>
                  </a:lnTo>
                  <a:lnTo>
                    <a:pt x="2109" y="3152"/>
                  </a:lnTo>
                  <a:lnTo>
                    <a:pt x="2128" y="3158"/>
                  </a:lnTo>
                  <a:lnTo>
                    <a:pt x="2147" y="3168"/>
                  </a:lnTo>
                  <a:lnTo>
                    <a:pt x="2161" y="3184"/>
                  </a:lnTo>
                  <a:lnTo>
                    <a:pt x="2172" y="3203"/>
                  </a:lnTo>
                  <a:lnTo>
                    <a:pt x="2176" y="3223"/>
                  </a:lnTo>
                  <a:lnTo>
                    <a:pt x="2176" y="3244"/>
                  </a:lnTo>
                  <a:lnTo>
                    <a:pt x="2169" y="3264"/>
                  </a:lnTo>
                  <a:lnTo>
                    <a:pt x="2158" y="3281"/>
                  </a:lnTo>
                  <a:lnTo>
                    <a:pt x="2143" y="3296"/>
                  </a:lnTo>
                  <a:lnTo>
                    <a:pt x="2049" y="3361"/>
                  </a:lnTo>
                  <a:lnTo>
                    <a:pt x="1951" y="3419"/>
                  </a:lnTo>
                  <a:lnTo>
                    <a:pt x="1852" y="3472"/>
                  </a:lnTo>
                  <a:lnTo>
                    <a:pt x="1748" y="3520"/>
                  </a:lnTo>
                  <a:lnTo>
                    <a:pt x="1643" y="3561"/>
                  </a:lnTo>
                  <a:lnTo>
                    <a:pt x="1536" y="3597"/>
                  </a:lnTo>
                  <a:lnTo>
                    <a:pt x="1426" y="3625"/>
                  </a:lnTo>
                  <a:lnTo>
                    <a:pt x="1314" y="3649"/>
                  </a:lnTo>
                  <a:lnTo>
                    <a:pt x="1279" y="3654"/>
                  </a:lnTo>
                  <a:lnTo>
                    <a:pt x="1246" y="3655"/>
                  </a:lnTo>
                  <a:lnTo>
                    <a:pt x="1201" y="3653"/>
                  </a:lnTo>
                  <a:lnTo>
                    <a:pt x="1159" y="3645"/>
                  </a:lnTo>
                  <a:lnTo>
                    <a:pt x="1116" y="3633"/>
                  </a:lnTo>
                  <a:lnTo>
                    <a:pt x="1075" y="3615"/>
                  </a:lnTo>
                  <a:lnTo>
                    <a:pt x="1038" y="3594"/>
                  </a:lnTo>
                  <a:lnTo>
                    <a:pt x="1002" y="3567"/>
                  </a:lnTo>
                  <a:lnTo>
                    <a:pt x="967" y="3535"/>
                  </a:lnTo>
                  <a:lnTo>
                    <a:pt x="938" y="3497"/>
                  </a:lnTo>
                  <a:lnTo>
                    <a:pt x="913" y="3458"/>
                  </a:lnTo>
                  <a:lnTo>
                    <a:pt x="893" y="3415"/>
                  </a:lnTo>
                  <a:lnTo>
                    <a:pt x="878" y="3371"/>
                  </a:lnTo>
                  <a:lnTo>
                    <a:pt x="869" y="3325"/>
                  </a:lnTo>
                  <a:lnTo>
                    <a:pt x="866" y="3276"/>
                  </a:lnTo>
                  <a:lnTo>
                    <a:pt x="866" y="2690"/>
                  </a:lnTo>
                  <a:lnTo>
                    <a:pt x="857" y="2690"/>
                  </a:lnTo>
                  <a:lnTo>
                    <a:pt x="823" y="2686"/>
                  </a:lnTo>
                  <a:lnTo>
                    <a:pt x="791" y="2676"/>
                  </a:lnTo>
                  <a:lnTo>
                    <a:pt x="762" y="2661"/>
                  </a:lnTo>
                  <a:lnTo>
                    <a:pt x="738" y="2640"/>
                  </a:lnTo>
                  <a:lnTo>
                    <a:pt x="718" y="2615"/>
                  </a:lnTo>
                  <a:lnTo>
                    <a:pt x="702" y="2587"/>
                  </a:lnTo>
                  <a:lnTo>
                    <a:pt x="693" y="2556"/>
                  </a:lnTo>
                  <a:lnTo>
                    <a:pt x="689" y="2522"/>
                  </a:lnTo>
                  <a:lnTo>
                    <a:pt x="689" y="2387"/>
                  </a:lnTo>
                  <a:lnTo>
                    <a:pt x="623" y="2357"/>
                  </a:lnTo>
                  <a:lnTo>
                    <a:pt x="560" y="2322"/>
                  </a:lnTo>
                  <a:lnTo>
                    <a:pt x="502" y="2281"/>
                  </a:lnTo>
                  <a:lnTo>
                    <a:pt x="448" y="2234"/>
                  </a:lnTo>
                  <a:lnTo>
                    <a:pt x="399" y="2182"/>
                  </a:lnTo>
                  <a:lnTo>
                    <a:pt x="355" y="2126"/>
                  </a:lnTo>
                  <a:lnTo>
                    <a:pt x="317" y="2065"/>
                  </a:lnTo>
                  <a:lnTo>
                    <a:pt x="284" y="2001"/>
                  </a:lnTo>
                  <a:lnTo>
                    <a:pt x="260" y="1933"/>
                  </a:lnTo>
                  <a:lnTo>
                    <a:pt x="240" y="1863"/>
                  </a:lnTo>
                  <a:lnTo>
                    <a:pt x="228" y="1789"/>
                  </a:lnTo>
                  <a:lnTo>
                    <a:pt x="225" y="1714"/>
                  </a:lnTo>
                  <a:lnTo>
                    <a:pt x="225" y="1334"/>
                  </a:lnTo>
                  <a:lnTo>
                    <a:pt x="183" y="1320"/>
                  </a:lnTo>
                  <a:lnTo>
                    <a:pt x="144" y="1299"/>
                  </a:lnTo>
                  <a:lnTo>
                    <a:pt x="109" y="1274"/>
                  </a:lnTo>
                  <a:lnTo>
                    <a:pt x="78" y="1243"/>
                  </a:lnTo>
                  <a:lnTo>
                    <a:pt x="52" y="1209"/>
                  </a:lnTo>
                  <a:lnTo>
                    <a:pt x="30" y="1171"/>
                  </a:lnTo>
                  <a:lnTo>
                    <a:pt x="14" y="1130"/>
                  </a:lnTo>
                  <a:lnTo>
                    <a:pt x="4" y="1086"/>
                  </a:lnTo>
                  <a:lnTo>
                    <a:pt x="0" y="1040"/>
                  </a:lnTo>
                  <a:lnTo>
                    <a:pt x="4" y="996"/>
                  </a:lnTo>
                  <a:lnTo>
                    <a:pt x="14" y="952"/>
                  </a:lnTo>
                  <a:lnTo>
                    <a:pt x="30" y="911"/>
                  </a:lnTo>
                  <a:lnTo>
                    <a:pt x="51" y="874"/>
                  </a:lnTo>
                  <a:lnTo>
                    <a:pt x="77" y="839"/>
                  </a:lnTo>
                  <a:lnTo>
                    <a:pt x="107" y="809"/>
                  </a:lnTo>
                  <a:lnTo>
                    <a:pt x="142" y="783"/>
                  </a:lnTo>
                  <a:lnTo>
                    <a:pt x="180" y="763"/>
                  </a:lnTo>
                  <a:lnTo>
                    <a:pt x="221" y="749"/>
                  </a:lnTo>
                  <a:lnTo>
                    <a:pt x="264" y="739"/>
                  </a:lnTo>
                  <a:lnTo>
                    <a:pt x="264" y="241"/>
                  </a:lnTo>
                  <a:lnTo>
                    <a:pt x="268" y="197"/>
                  </a:lnTo>
                  <a:lnTo>
                    <a:pt x="279" y="156"/>
                  </a:lnTo>
                  <a:lnTo>
                    <a:pt x="298" y="119"/>
                  </a:lnTo>
                  <a:lnTo>
                    <a:pt x="322" y="85"/>
                  </a:lnTo>
                  <a:lnTo>
                    <a:pt x="350" y="57"/>
                  </a:lnTo>
                  <a:lnTo>
                    <a:pt x="384" y="33"/>
                  </a:lnTo>
                  <a:lnTo>
                    <a:pt x="421" y="14"/>
                  </a:lnTo>
                  <a:lnTo>
                    <a:pt x="462" y="3"/>
                  </a:lnTo>
                  <a:lnTo>
                    <a:pt x="505" y="0"/>
                  </a:lnTo>
                  <a:close/>
                </a:path>
              </a:pathLst>
            </a:custGeom>
            <a:solidFill>
              <a:srgbClr val="947C5C"/>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33" name="Freeform 105"/>
            <p:cNvSpPr>
              <a:spLocks/>
            </p:cNvSpPr>
            <p:nvPr/>
          </p:nvSpPr>
          <p:spPr bwMode="auto">
            <a:xfrm>
              <a:off x="8180388" y="5537201"/>
              <a:ext cx="254000" cy="254000"/>
            </a:xfrm>
            <a:custGeom>
              <a:avLst/>
              <a:gdLst>
                <a:gd name="T0" fmla="*/ 78 w 160"/>
                <a:gd name="T1" fmla="*/ 0 h 160"/>
                <a:gd name="T2" fmla="*/ 98 w 160"/>
                <a:gd name="T3" fmla="*/ 2 h 160"/>
                <a:gd name="T4" fmla="*/ 116 w 160"/>
                <a:gd name="T5" fmla="*/ 8 h 160"/>
                <a:gd name="T6" fmla="*/ 134 w 160"/>
                <a:gd name="T7" fmla="*/ 21 h 160"/>
                <a:gd name="T8" fmla="*/ 147 w 160"/>
                <a:gd name="T9" fmla="*/ 38 h 160"/>
                <a:gd name="T10" fmla="*/ 156 w 160"/>
                <a:gd name="T11" fmla="*/ 57 h 160"/>
                <a:gd name="T12" fmla="*/ 160 w 160"/>
                <a:gd name="T13" fmla="*/ 77 h 160"/>
                <a:gd name="T14" fmla="*/ 157 w 160"/>
                <a:gd name="T15" fmla="*/ 97 h 160"/>
                <a:gd name="T16" fmla="*/ 150 w 160"/>
                <a:gd name="T17" fmla="*/ 117 h 160"/>
                <a:gd name="T18" fmla="*/ 137 w 160"/>
                <a:gd name="T19" fmla="*/ 134 h 160"/>
                <a:gd name="T20" fmla="*/ 136 w 160"/>
                <a:gd name="T21" fmla="*/ 136 h 160"/>
                <a:gd name="T22" fmla="*/ 119 w 160"/>
                <a:gd name="T23" fmla="*/ 149 h 160"/>
                <a:gd name="T24" fmla="*/ 99 w 160"/>
                <a:gd name="T25" fmla="*/ 158 h 160"/>
                <a:gd name="T26" fmla="*/ 79 w 160"/>
                <a:gd name="T27" fmla="*/ 160 h 160"/>
                <a:gd name="T28" fmla="*/ 59 w 160"/>
                <a:gd name="T29" fmla="*/ 158 h 160"/>
                <a:gd name="T30" fmla="*/ 41 w 160"/>
                <a:gd name="T31" fmla="*/ 150 h 160"/>
                <a:gd name="T32" fmla="*/ 24 w 160"/>
                <a:gd name="T33" fmla="*/ 139 h 160"/>
                <a:gd name="T34" fmla="*/ 11 w 160"/>
                <a:gd name="T35" fmla="*/ 121 h 160"/>
                <a:gd name="T36" fmla="*/ 2 w 160"/>
                <a:gd name="T37" fmla="*/ 103 h 160"/>
                <a:gd name="T38" fmla="*/ 0 w 160"/>
                <a:gd name="T39" fmla="*/ 83 h 160"/>
                <a:gd name="T40" fmla="*/ 1 w 160"/>
                <a:gd name="T41" fmla="*/ 62 h 160"/>
                <a:gd name="T42" fmla="*/ 8 w 160"/>
                <a:gd name="T43" fmla="*/ 43 h 160"/>
                <a:gd name="T44" fmla="*/ 21 w 160"/>
                <a:gd name="T45" fmla="*/ 25 h 160"/>
                <a:gd name="T46" fmla="*/ 22 w 160"/>
                <a:gd name="T47" fmla="*/ 23 h 160"/>
                <a:gd name="T48" fmla="*/ 39 w 160"/>
                <a:gd name="T49" fmla="*/ 11 h 160"/>
                <a:gd name="T50" fmla="*/ 58 w 160"/>
                <a:gd name="T51" fmla="*/ 2 h 160"/>
                <a:gd name="T52" fmla="*/ 78 w 160"/>
                <a:gd name="T5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60">
                  <a:moveTo>
                    <a:pt x="78" y="0"/>
                  </a:moveTo>
                  <a:lnTo>
                    <a:pt x="98" y="2"/>
                  </a:lnTo>
                  <a:lnTo>
                    <a:pt x="116" y="8"/>
                  </a:lnTo>
                  <a:lnTo>
                    <a:pt x="134" y="21"/>
                  </a:lnTo>
                  <a:lnTo>
                    <a:pt x="147" y="38"/>
                  </a:lnTo>
                  <a:lnTo>
                    <a:pt x="156" y="57"/>
                  </a:lnTo>
                  <a:lnTo>
                    <a:pt x="160" y="77"/>
                  </a:lnTo>
                  <a:lnTo>
                    <a:pt x="157" y="97"/>
                  </a:lnTo>
                  <a:lnTo>
                    <a:pt x="150" y="117"/>
                  </a:lnTo>
                  <a:lnTo>
                    <a:pt x="137" y="134"/>
                  </a:lnTo>
                  <a:lnTo>
                    <a:pt x="136" y="136"/>
                  </a:lnTo>
                  <a:lnTo>
                    <a:pt x="119" y="149"/>
                  </a:lnTo>
                  <a:lnTo>
                    <a:pt x="99" y="158"/>
                  </a:lnTo>
                  <a:lnTo>
                    <a:pt x="79" y="160"/>
                  </a:lnTo>
                  <a:lnTo>
                    <a:pt x="59" y="158"/>
                  </a:lnTo>
                  <a:lnTo>
                    <a:pt x="41" y="150"/>
                  </a:lnTo>
                  <a:lnTo>
                    <a:pt x="24" y="139"/>
                  </a:lnTo>
                  <a:lnTo>
                    <a:pt x="11" y="121"/>
                  </a:lnTo>
                  <a:lnTo>
                    <a:pt x="2" y="103"/>
                  </a:lnTo>
                  <a:lnTo>
                    <a:pt x="0" y="83"/>
                  </a:lnTo>
                  <a:lnTo>
                    <a:pt x="1" y="62"/>
                  </a:lnTo>
                  <a:lnTo>
                    <a:pt x="8" y="43"/>
                  </a:lnTo>
                  <a:lnTo>
                    <a:pt x="21" y="25"/>
                  </a:lnTo>
                  <a:lnTo>
                    <a:pt x="22" y="23"/>
                  </a:lnTo>
                  <a:lnTo>
                    <a:pt x="39" y="11"/>
                  </a:lnTo>
                  <a:lnTo>
                    <a:pt x="58" y="2"/>
                  </a:lnTo>
                  <a:lnTo>
                    <a:pt x="78" y="0"/>
                  </a:lnTo>
                  <a:close/>
                </a:path>
              </a:pathLst>
            </a:custGeom>
            <a:solidFill>
              <a:srgbClr val="947C5C"/>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34" name="Freeform 106"/>
            <p:cNvSpPr>
              <a:spLocks/>
            </p:cNvSpPr>
            <p:nvPr/>
          </p:nvSpPr>
          <p:spPr bwMode="auto">
            <a:xfrm>
              <a:off x="4160838" y="206376"/>
              <a:ext cx="5187950" cy="5216525"/>
            </a:xfrm>
            <a:custGeom>
              <a:avLst/>
              <a:gdLst>
                <a:gd name="T0" fmla="*/ 1382 w 3268"/>
                <a:gd name="T1" fmla="*/ 7 h 3286"/>
                <a:gd name="T2" fmla="*/ 1604 w 3268"/>
                <a:gd name="T3" fmla="*/ 36 h 3286"/>
                <a:gd name="T4" fmla="*/ 1821 w 3268"/>
                <a:gd name="T5" fmla="*/ 89 h 3286"/>
                <a:gd name="T6" fmla="*/ 2029 w 3268"/>
                <a:gd name="T7" fmla="*/ 164 h 3286"/>
                <a:gd name="T8" fmla="*/ 2227 w 3268"/>
                <a:gd name="T9" fmla="*/ 263 h 3286"/>
                <a:gd name="T10" fmla="*/ 2414 w 3268"/>
                <a:gd name="T11" fmla="*/ 381 h 3286"/>
                <a:gd name="T12" fmla="*/ 2587 w 3268"/>
                <a:gd name="T13" fmla="*/ 520 h 3286"/>
                <a:gd name="T14" fmla="*/ 2745 w 3268"/>
                <a:gd name="T15" fmla="*/ 679 h 3286"/>
                <a:gd name="T16" fmla="*/ 2887 w 3268"/>
                <a:gd name="T17" fmla="*/ 854 h 3286"/>
                <a:gd name="T18" fmla="*/ 3006 w 3268"/>
                <a:gd name="T19" fmla="*/ 1043 h 3286"/>
                <a:gd name="T20" fmla="*/ 3105 w 3268"/>
                <a:gd name="T21" fmla="*/ 1244 h 3286"/>
                <a:gd name="T22" fmla="*/ 3181 w 3268"/>
                <a:gd name="T23" fmla="*/ 1454 h 3286"/>
                <a:gd name="T24" fmla="*/ 3233 w 3268"/>
                <a:gd name="T25" fmla="*/ 1671 h 3286"/>
                <a:gd name="T26" fmla="*/ 3263 w 3268"/>
                <a:gd name="T27" fmla="*/ 1896 h 3286"/>
                <a:gd name="T28" fmla="*/ 3267 w 3268"/>
                <a:gd name="T29" fmla="*/ 2118 h 3286"/>
                <a:gd name="T30" fmla="*/ 3247 w 3268"/>
                <a:gd name="T31" fmla="*/ 2339 h 3286"/>
                <a:gd name="T32" fmla="*/ 3203 w 3268"/>
                <a:gd name="T33" fmla="*/ 2557 h 3286"/>
                <a:gd name="T34" fmla="*/ 3138 w 3268"/>
                <a:gd name="T35" fmla="*/ 2767 h 3286"/>
                <a:gd name="T36" fmla="*/ 3048 w 3268"/>
                <a:gd name="T37" fmla="*/ 2969 h 3286"/>
                <a:gd name="T38" fmla="*/ 2938 w 3268"/>
                <a:gd name="T39" fmla="*/ 3162 h 3286"/>
                <a:gd name="T40" fmla="*/ 2862 w 3268"/>
                <a:gd name="T41" fmla="*/ 3267 h 3286"/>
                <a:gd name="T42" fmla="*/ 2828 w 3268"/>
                <a:gd name="T43" fmla="*/ 3283 h 3286"/>
                <a:gd name="T44" fmla="*/ 2794 w 3268"/>
                <a:gd name="T45" fmla="*/ 3284 h 3286"/>
                <a:gd name="T46" fmla="*/ 2763 w 3268"/>
                <a:gd name="T47" fmla="*/ 3271 h 3286"/>
                <a:gd name="T48" fmla="*/ 2737 w 3268"/>
                <a:gd name="T49" fmla="*/ 3237 h 3286"/>
                <a:gd name="T50" fmla="*/ 2730 w 3268"/>
                <a:gd name="T51" fmla="*/ 3198 h 3286"/>
                <a:gd name="T52" fmla="*/ 2745 w 3268"/>
                <a:gd name="T53" fmla="*/ 3159 h 3286"/>
                <a:gd name="T54" fmla="*/ 2871 w 3268"/>
                <a:gd name="T55" fmla="*/ 2964 h 3286"/>
                <a:gd name="T56" fmla="*/ 2969 w 3268"/>
                <a:gd name="T57" fmla="*/ 2760 h 3286"/>
                <a:gd name="T58" fmla="*/ 3042 w 3268"/>
                <a:gd name="T59" fmla="*/ 2550 h 3286"/>
                <a:gd name="T60" fmla="*/ 3089 w 3268"/>
                <a:gd name="T61" fmla="*/ 2336 h 3286"/>
                <a:gd name="T62" fmla="*/ 3110 w 3268"/>
                <a:gd name="T63" fmla="*/ 2117 h 3286"/>
                <a:gd name="T64" fmla="*/ 3107 w 3268"/>
                <a:gd name="T65" fmla="*/ 1900 h 3286"/>
                <a:gd name="T66" fmla="*/ 3077 w 3268"/>
                <a:gd name="T67" fmla="*/ 1683 h 3286"/>
                <a:gd name="T68" fmla="*/ 3022 w 3268"/>
                <a:gd name="T69" fmla="*/ 1471 h 3286"/>
                <a:gd name="T70" fmla="*/ 2941 w 3268"/>
                <a:gd name="T71" fmla="*/ 1265 h 3286"/>
                <a:gd name="T72" fmla="*/ 2837 w 3268"/>
                <a:gd name="T73" fmla="*/ 1069 h 3286"/>
                <a:gd name="T74" fmla="*/ 2708 w 3268"/>
                <a:gd name="T75" fmla="*/ 882 h 3286"/>
                <a:gd name="T76" fmla="*/ 2555 w 3268"/>
                <a:gd name="T77" fmla="*/ 710 h 3286"/>
                <a:gd name="T78" fmla="*/ 2394 w 3268"/>
                <a:gd name="T79" fmla="*/ 566 h 3286"/>
                <a:gd name="T80" fmla="*/ 2219 w 3268"/>
                <a:gd name="T81" fmla="*/ 444 h 3286"/>
                <a:gd name="T82" fmla="*/ 2032 w 3268"/>
                <a:gd name="T83" fmla="*/ 343 h 3286"/>
                <a:gd name="T84" fmla="*/ 1837 w 3268"/>
                <a:gd name="T85" fmla="*/ 265 h 3286"/>
                <a:gd name="T86" fmla="*/ 1636 w 3268"/>
                <a:gd name="T87" fmla="*/ 209 h 3286"/>
                <a:gd name="T88" fmla="*/ 1430 w 3268"/>
                <a:gd name="T89" fmla="*/ 174 h 3286"/>
                <a:gd name="T90" fmla="*/ 1221 w 3268"/>
                <a:gd name="T91" fmla="*/ 162 h 3286"/>
                <a:gd name="T92" fmla="*/ 1012 w 3268"/>
                <a:gd name="T93" fmla="*/ 173 h 3286"/>
                <a:gd name="T94" fmla="*/ 805 w 3268"/>
                <a:gd name="T95" fmla="*/ 207 h 3286"/>
                <a:gd name="T96" fmla="*/ 602 w 3268"/>
                <a:gd name="T97" fmla="*/ 263 h 3286"/>
                <a:gd name="T98" fmla="*/ 404 w 3268"/>
                <a:gd name="T99" fmla="*/ 342 h 3286"/>
                <a:gd name="T100" fmla="*/ 216 w 3268"/>
                <a:gd name="T101" fmla="*/ 445 h 3286"/>
                <a:gd name="T102" fmla="*/ 106 w 3268"/>
                <a:gd name="T103" fmla="*/ 515 h 3286"/>
                <a:gd name="T104" fmla="*/ 65 w 3268"/>
                <a:gd name="T105" fmla="*/ 518 h 3286"/>
                <a:gd name="T106" fmla="*/ 28 w 3268"/>
                <a:gd name="T107" fmla="*/ 502 h 3286"/>
                <a:gd name="T108" fmla="*/ 3 w 3268"/>
                <a:gd name="T109" fmla="*/ 467 h 3286"/>
                <a:gd name="T110" fmla="*/ 0 w 3268"/>
                <a:gd name="T111" fmla="*/ 426 h 3286"/>
                <a:gd name="T112" fmla="*/ 17 w 3268"/>
                <a:gd name="T113" fmla="*/ 389 h 3286"/>
                <a:gd name="T114" fmla="*/ 131 w 3268"/>
                <a:gd name="T115" fmla="*/ 308 h 3286"/>
                <a:gd name="T116" fmla="*/ 340 w 3268"/>
                <a:gd name="T117" fmla="*/ 195 h 3286"/>
                <a:gd name="T118" fmla="*/ 560 w 3268"/>
                <a:gd name="T119" fmla="*/ 107 h 3286"/>
                <a:gd name="T120" fmla="*/ 788 w 3268"/>
                <a:gd name="T121" fmla="*/ 45 h 3286"/>
                <a:gd name="T122" fmla="*/ 1023 w 3268"/>
                <a:gd name="T123" fmla="*/ 9 h 3286"/>
                <a:gd name="T124" fmla="*/ 1261 w 3268"/>
                <a:gd name="T125" fmla="*/ 0 h 3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8" h="3286">
                  <a:moveTo>
                    <a:pt x="1261" y="0"/>
                  </a:moveTo>
                  <a:lnTo>
                    <a:pt x="1382" y="7"/>
                  </a:lnTo>
                  <a:lnTo>
                    <a:pt x="1493" y="18"/>
                  </a:lnTo>
                  <a:lnTo>
                    <a:pt x="1604" y="36"/>
                  </a:lnTo>
                  <a:lnTo>
                    <a:pt x="1713" y="60"/>
                  </a:lnTo>
                  <a:lnTo>
                    <a:pt x="1821" y="89"/>
                  </a:lnTo>
                  <a:lnTo>
                    <a:pt x="1926" y="125"/>
                  </a:lnTo>
                  <a:lnTo>
                    <a:pt x="2029" y="164"/>
                  </a:lnTo>
                  <a:lnTo>
                    <a:pt x="2129" y="212"/>
                  </a:lnTo>
                  <a:lnTo>
                    <a:pt x="2227" y="263"/>
                  </a:lnTo>
                  <a:lnTo>
                    <a:pt x="2322" y="320"/>
                  </a:lnTo>
                  <a:lnTo>
                    <a:pt x="2414" y="381"/>
                  </a:lnTo>
                  <a:lnTo>
                    <a:pt x="2502" y="448"/>
                  </a:lnTo>
                  <a:lnTo>
                    <a:pt x="2587" y="520"/>
                  </a:lnTo>
                  <a:lnTo>
                    <a:pt x="2668" y="595"/>
                  </a:lnTo>
                  <a:lnTo>
                    <a:pt x="2745" y="679"/>
                  </a:lnTo>
                  <a:lnTo>
                    <a:pt x="2818" y="764"/>
                  </a:lnTo>
                  <a:lnTo>
                    <a:pt x="2887" y="854"/>
                  </a:lnTo>
                  <a:lnTo>
                    <a:pt x="2949" y="947"/>
                  </a:lnTo>
                  <a:lnTo>
                    <a:pt x="3006" y="1043"/>
                  </a:lnTo>
                  <a:lnTo>
                    <a:pt x="3058" y="1142"/>
                  </a:lnTo>
                  <a:lnTo>
                    <a:pt x="3105" y="1244"/>
                  </a:lnTo>
                  <a:lnTo>
                    <a:pt x="3146" y="1347"/>
                  </a:lnTo>
                  <a:lnTo>
                    <a:pt x="3181" y="1454"/>
                  </a:lnTo>
                  <a:lnTo>
                    <a:pt x="3211" y="1562"/>
                  </a:lnTo>
                  <a:lnTo>
                    <a:pt x="3233" y="1671"/>
                  </a:lnTo>
                  <a:lnTo>
                    <a:pt x="3252" y="1783"/>
                  </a:lnTo>
                  <a:lnTo>
                    <a:pt x="3263" y="1896"/>
                  </a:lnTo>
                  <a:lnTo>
                    <a:pt x="3268" y="2008"/>
                  </a:lnTo>
                  <a:lnTo>
                    <a:pt x="3267" y="2118"/>
                  </a:lnTo>
                  <a:lnTo>
                    <a:pt x="3259" y="2230"/>
                  </a:lnTo>
                  <a:lnTo>
                    <a:pt x="3247" y="2339"/>
                  </a:lnTo>
                  <a:lnTo>
                    <a:pt x="3228" y="2449"/>
                  </a:lnTo>
                  <a:lnTo>
                    <a:pt x="3203" y="2557"/>
                  </a:lnTo>
                  <a:lnTo>
                    <a:pt x="3172" y="2662"/>
                  </a:lnTo>
                  <a:lnTo>
                    <a:pt x="3138" y="2767"/>
                  </a:lnTo>
                  <a:lnTo>
                    <a:pt x="3095" y="2870"/>
                  </a:lnTo>
                  <a:lnTo>
                    <a:pt x="3048" y="2969"/>
                  </a:lnTo>
                  <a:lnTo>
                    <a:pt x="2996" y="3067"/>
                  </a:lnTo>
                  <a:lnTo>
                    <a:pt x="2938" y="3162"/>
                  </a:lnTo>
                  <a:lnTo>
                    <a:pt x="2874" y="3253"/>
                  </a:lnTo>
                  <a:lnTo>
                    <a:pt x="2862" y="3267"/>
                  </a:lnTo>
                  <a:lnTo>
                    <a:pt x="2846" y="3277"/>
                  </a:lnTo>
                  <a:lnTo>
                    <a:pt x="2828" y="3283"/>
                  </a:lnTo>
                  <a:lnTo>
                    <a:pt x="2810" y="3286"/>
                  </a:lnTo>
                  <a:lnTo>
                    <a:pt x="2794" y="3284"/>
                  </a:lnTo>
                  <a:lnTo>
                    <a:pt x="2777" y="3280"/>
                  </a:lnTo>
                  <a:lnTo>
                    <a:pt x="2763" y="3271"/>
                  </a:lnTo>
                  <a:lnTo>
                    <a:pt x="2748" y="3256"/>
                  </a:lnTo>
                  <a:lnTo>
                    <a:pt x="2737" y="3237"/>
                  </a:lnTo>
                  <a:lnTo>
                    <a:pt x="2730" y="3219"/>
                  </a:lnTo>
                  <a:lnTo>
                    <a:pt x="2730" y="3198"/>
                  </a:lnTo>
                  <a:lnTo>
                    <a:pt x="2735" y="3178"/>
                  </a:lnTo>
                  <a:lnTo>
                    <a:pt x="2745" y="3159"/>
                  </a:lnTo>
                  <a:lnTo>
                    <a:pt x="2811" y="3062"/>
                  </a:lnTo>
                  <a:lnTo>
                    <a:pt x="2871" y="2964"/>
                  </a:lnTo>
                  <a:lnTo>
                    <a:pt x="2923" y="2863"/>
                  </a:lnTo>
                  <a:lnTo>
                    <a:pt x="2969" y="2760"/>
                  </a:lnTo>
                  <a:lnTo>
                    <a:pt x="3008" y="2656"/>
                  </a:lnTo>
                  <a:lnTo>
                    <a:pt x="3042" y="2550"/>
                  </a:lnTo>
                  <a:lnTo>
                    <a:pt x="3069" y="2444"/>
                  </a:lnTo>
                  <a:lnTo>
                    <a:pt x="3089" y="2336"/>
                  </a:lnTo>
                  <a:lnTo>
                    <a:pt x="3103" y="2226"/>
                  </a:lnTo>
                  <a:lnTo>
                    <a:pt x="3110" y="2117"/>
                  </a:lnTo>
                  <a:lnTo>
                    <a:pt x="3112" y="2008"/>
                  </a:lnTo>
                  <a:lnTo>
                    <a:pt x="3107" y="1900"/>
                  </a:lnTo>
                  <a:lnTo>
                    <a:pt x="3094" y="1790"/>
                  </a:lnTo>
                  <a:lnTo>
                    <a:pt x="3077" y="1683"/>
                  </a:lnTo>
                  <a:lnTo>
                    <a:pt x="3052" y="1577"/>
                  </a:lnTo>
                  <a:lnTo>
                    <a:pt x="3022" y="1471"/>
                  </a:lnTo>
                  <a:lnTo>
                    <a:pt x="2985" y="1367"/>
                  </a:lnTo>
                  <a:lnTo>
                    <a:pt x="2941" y="1265"/>
                  </a:lnTo>
                  <a:lnTo>
                    <a:pt x="2893" y="1166"/>
                  </a:lnTo>
                  <a:lnTo>
                    <a:pt x="2837" y="1069"/>
                  </a:lnTo>
                  <a:lnTo>
                    <a:pt x="2776" y="974"/>
                  </a:lnTo>
                  <a:lnTo>
                    <a:pt x="2708" y="882"/>
                  </a:lnTo>
                  <a:lnTo>
                    <a:pt x="2635" y="794"/>
                  </a:lnTo>
                  <a:lnTo>
                    <a:pt x="2555" y="710"/>
                  </a:lnTo>
                  <a:lnTo>
                    <a:pt x="2476" y="635"/>
                  </a:lnTo>
                  <a:lnTo>
                    <a:pt x="2394" y="566"/>
                  </a:lnTo>
                  <a:lnTo>
                    <a:pt x="2308" y="502"/>
                  </a:lnTo>
                  <a:lnTo>
                    <a:pt x="2219" y="444"/>
                  </a:lnTo>
                  <a:lnTo>
                    <a:pt x="2127" y="390"/>
                  </a:lnTo>
                  <a:lnTo>
                    <a:pt x="2032" y="343"/>
                  </a:lnTo>
                  <a:lnTo>
                    <a:pt x="1937" y="301"/>
                  </a:lnTo>
                  <a:lnTo>
                    <a:pt x="1837" y="265"/>
                  </a:lnTo>
                  <a:lnTo>
                    <a:pt x="1738" y="234"/>
                  </a:lnTo>
                  <a:lnTo>
                    <a:pt x="1636" y="209"/>
                  </a:lnTo>
                  <a:lnTo>
                    <a:pt x="1533" y="189"/>
                  </a:lnTo>
                  <a:lnTo>
                    <a:pt x="1430" y="174"/>
                  </a:lnTo>
                  <a:lnTo>
                    <a:pt x="1326" y="166"/>
                  </a:lnTo>
                  <a:lnTo>
                    <a:pt x="1221" y="162"/>
                  </a:lnTo>
                  <a:lnTo>
                    <a:pt x="1117" y="166"/>
                  </a:lnTo>
                  <a:lnTo>
                    <a:pt x="1012" y="173"/>
                  </a:lnTo>
                  <a:lnTo>
                    <a:pt x="909" y="187"/>
                  </a:lnTo>
                  <a:lnTo>
                    <a:pt x="805" y="207"/>
                  </a:lnTo>
                  <a:lnTo>
                    <a:pt x="702" y="231"/>
                  </a:lnTo>
                  <a:lnTo>
                    <a:pt x="602" y="263"/>
                  </a:lnTo>
                  <a:lnTo>
                    <a:pt x="502" y="300"/>
                  </a:lnTo>
                  <a:lnTo>
                    <a:pt x="404" y="342"/>
                  </a:lnTo>
                  <a:lnTo>
                    <a:pt x="309" y="390"/>
                  </a:lnTo>
                  <a:lnTo>
                    <a:pt x="216" y="445"/>
                  </a:lnTo>
                  <a:lnTo>
                    <a:pt x="125" y="505"/>
                  </a:lnTo>
                  <a:lnTo>
                    <a:pt x="106" y="515"/>
                  </a:lnTo>
                  <a:lnTo>
                    <a:pt x="86" y="520"/>
                  </a:lnTo>
                  <a:lnTo>
                    <a:pt x="65" y="518"/>
                  </a:lnTo>
                  <a:lnTo>
                    <a:pt x="45" y="512"/>
                  </a:lnTo>
                  <a:lnTo>
                    <a:pt x="28" y="502"/>
                  </a:lnTo>
                  <a:lnTo>
                    <a:pt x="13" y="486"/>
                  </a:lnTo>
                  <a:lnTo>
                    <a:pt x="3" y="467"/>
                  </a:lnTo>
                  <a:lnTo>
                    <a:pt x="0" y="446"/>
                  </a:lnTo>
                  <a:lnTo>
                    <a:pt x="0" y="426"/>
                  </a:lnTo>
                  <a:lnTo>
                    <a:pt x="6" y="407"/>
                  </a:lnTo>
                  <a:lnTo>
                    <a:pt x="17" y="389"/>
                  </a:lnTo>
                  <a:lnTo>
                    <a:pt x="33" y="374"/>
                  </a:lnTo>
                  <a:lnTo>
                    <a:pt x="131" y="308"/>
                  </a:lnTo>
                  <a:lnTo>
                    <a:pt x="234" y="249"/>
                  </a:lnTo>
                  <a:lnTo>
                    <a:pt x="340" y="195"/>
                  </a:lnTo>
                  <a:lnTo>
                    <a:pt x="448" y="148"/>
                  </a:lnTo>
                  <a:lnTo>
                    <a:pt x="560" y="107"/>
                  </a:lnTo>
                  <a:lnTo>
                    <a:pt x="673" y="74"/>
                  </a:lnTo>
                  <a:lnTo>
                    <a:pt x="788" y="45"/>
                  </a:lnTo>
                  <a:lnTo>
                    <a:pt x="905" y="24"/>
                  </a:lnTo>
                  <a:lnTo>
                    <a:pt x="1023" y="9"/>
                  </a:lnTo>
                  <a:lnTo>
                    <a:pt x="1142" y="2"/>
                  </a:lnTo>
                  <a:lnTo>
                    <a:pt x="1261" y="0"/>
                  </a:lnTo>
                  <a:close/>
                </a:path>
              </a:pathLst>
            </a:custGeom>
            <a:solidFill>
              <a:srgbClr val="947C5C"/>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35" name="Freeform 108"/>
            <p:cNvSpPr>
              <a:spLocks/>
            </p:cNvSpPr>
            <p:nvPr/>
          </p:nvSpPr>
          <p:spPr bwMode="auto">
            <a:xfrm>
              <a:off x="5792788" y="3054351"/>
              <a:ext cx="606425" cy="1133475"/>
            </a:xfrm>
            <a:custGeom>
              <a:avLst/>
              <a:gdLst>
                <a:gd name="T0" fmla="*/ 278 w 382"/>
                <a:gd name="T1" fmla="*/ 0 h 714"/>
                <a:gd name="T2" fmla="*/ 299 w 382"/>
                <a:gd name="T3" fmla="*/ 0 h 714"/>
                <a:gd name="T4" fmla="*/ 319 w 382"/>
                <a:gd name="T5" fmla="*/ 5 h 714"/>
                <a:gd name="T6" fmla="*/ 338 w 382"/>
                <a:gd name="T7" fmla="*/ 16 h 714"/>
                <a:gd name="T8" fmla="*/ 352 w 382"/>
                <a:gd name="T9" fmla="*/ 31 h 714"/>
                <a:gd name="T10" fmla="*/ 362 w 382"/>
                <a:gd name="T11" fmla="*/ 50 h 714"/>
                <a:gd name="T12" fmla="*/ 367 w 382"/>
                <a:gd name="T13" fmla="*/ 70 h 714"/>
                <a:gd name="T14" fmla="*/ 367 w 382"/>
                <a:gd name="T15" fmla="*/ 91 h 714"/>
                <a:gd name="T16" fmla="*/ 361 w 382"/>
                <a:gd name="T17" fmla="*/ 111 h 714"/>
                <a:gd name="T18" fmla="*/ 350 w 382"/>
                <a:gd name="T19" fmla="*/ 129 h 714"/>
                <a:gd name="T20" fmla="*/ 246 w 382"/>
                <a:gd name="T21" fmla="*/ 262 h 714"/>
                <a:gd name="T22" fmla="*/ 303 w 382"/>
                <a:gd name="T23" fmla="*/ 262 h 714"/>
                <a:gd name="T24" fmla="*/ 323 w 382"/>
                <a:gd name="T25" fmla="*/ 265 h 714"/>
                <a:gd name="T26" fmla="*/ 343 w 382"/>
                <a:gd name="T27" fmla="*/ 272 h 714"/>
                <a:gd name="T28" fmla="*/ 359 w 382"/>
                <a:gd name="T29" fmla="*/ 284 h 714"/>
                <a:gd name="T30" fmla="*/ 371 w 382"/>
                <a:gd name="T31" fmla="*/ 302 h 714"/>
                <a:gd name="T32" fmla="*/ 380 w 382"/>
                <a:gd name="T33" fmla="*/ 320 h 714"/>
                <a:gd name="T34" fmla="*/ 382 w 382"/>
                <a:gd name="T35" fmla="*/ 342 h 714"/>
                <a:gd name="T36" fmla="*/ 380 w 382"/>
                <a:gd name="T37" fmla="*/ 361 h 714"/>
                <a:gd name="T38" fmla="*/ 372 w 382"/>
                <a:gd name="T39" fmla="*/ 381 h 714"/>
                <a:gd name="T40" fmla="*/ 206 w 382"/>
                <a:gd name="T41" fmla="*/ 674 h 714"/>
                <a:gd name="T42" fmla="*/ 193 w 382"/>
                <a:gd name="T43" fmla="*/ 691 h 714"/>
                <a:gd name="T44" fmla="*/ 176 w 382"/>
                <a:gd name="T45" fmla="*/ 704 h 714"/>
                <a:gd name="T46" fmla="*/ 157 w 382"/>
                <a:gd name="T47" fmla="*/ 712 h 714"/>
                <a:gd name="T48" fmla="*/ 136 w 382"/>
                <a:gd name="T49" fmla="*/ 714 h 714"/>
                <a:gd name="T50" fmla="*/ 116 w 382"/>
                <a:gd name="T51" fmla="*/ 712 h 714"/>
                <a:gd name="T52" fmla="*/ 97 w 382"/>
                <a:gd name="T53" fmla="*/ 704 h 714"/>
                <a:gd name="T54" fmla="*/ 80 w 382"/>
                <a:gd name="T55" fmla="*/ 691 h 714"/>
                <a:gd name="T56" fmla="*/ 67 w 382"/>
                <a:gd name="T57" fmla="*/ 674 h 714"/>
                <a:gd name="T58" fmla="*/ 59 w 382"/>
                <a:gd name="T59" fmla="*/ 656 h 714"/>
                <a:gd name="T60" fmla="*/ 57 w 382"/>
                <a:gd name="T61" fmla="*/ 636 h 714"/>
                <a:gd name="T62" fmla="*/ 59 w 382"/>
                <a:gd name="T63" fmla="*/ 615 h 714"/>
                <a:gd name="T64" fmla="*/ 67 w 382"/>
                <a:gd name="T65" fmla="*/ 595 h 714"/>
                <a:gd name="T66" fmla="*/ 165 w 382"/>
                <a:gd name="T67" fmla="*/ 422 h 714"/>
                <a:gd name="T68" fmla="*/ 79 w 382"/>
                <a:gd name="T69" fmla="*/ 422 h 714"/>
                <a:gd name="T70" fmla="*/ 57 w 382"/>
                <a:gd name="T71" fmla="*/ 419 h 714"/>
                <a:gd name="T72" fmla="*/ 37 w 382"/>
                <a:gd name="T73" fmla="*/ 410 h 714"/>
                <a:gd name="T74" fmla="*/ 20 w 382"/>
                <a:gd name="T75" fmla="*/ 395 h 714"/>
                <a:gd name="T76" fmla="*/ 7 w 382"/>
                <a:gd name="T77" fmla="*/ 376 h 714"/>
                <a:gd name="T78" fmla="*/ 1 w 382"/>
                <a:gd name="T79" fmla="*/ 355 h 714"/>
                <a:gd name="T80" fmla="*/ 0 w 382"/>
                <a:gd name="T81" fmla="*/ 333 h 714"/>
                <a:gd name="T82" fmla="*/ 6 w 382"/>
                <a:gd name="T83" fmla="*/ 312 h 714"/>
                <a:gd name="T84" fmla="*/ 17 w 382"/>
                <a:gd name="T85" fmla="*/ 292 h 714"/>
                <a:gd name="T86" fmla="*/ 225 w 382"/>
                <a:gd name="T87" fmla="*/ 30 h 714"/>
                <a:gd name="T88" fmla="*/ 241 w 382"/>
                <a:gd name="T89" fmla="*/ 15 h 714"/>
                <a:gd name="T90" fmla="*/ 258 w 382"/>
                <a:gd name="T91" fmla="*/ 4 h 714"/>
                <a:gd name="T92" fmla="*/ 278 w 382"/>
                <a:gd name="T93" fmla="*/ 0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2" h="714">
                  <a:moveTo>
                    <a:pt x="278" y="0"/>
                  </a:moveTo>
                  <a:lnTo>
                    <a:pt x="299" y="0"/>
                  </a:lnTo>
                  <a:lnTo>
                    <a:pt x="319" y="5"/>
                  </a:lnTo>
                  <a:lnTo>
                    <a:pt x="338" y="16"/>
                  </a:lnTo>
                  <a:lnTo>
                    <a:pt x="352" y="31"/>
                  </a:lnTo>
                  <a:lnTo>
                    <a:pt x="362" y="50"/>
                  </a:lnTo>
                  <a:lnTo>
                    <a:pt x="367" y="70"/>
                  </a:lnTo>
                  <a:lnTo>
                    <a:pt x="367" y="91"/>
                  </a:lnTo>
                  <a:lnTo>
                    <a:pt x="361" y="111"/>
                  </a:lnTo>
                  <a:lnTo>
                    <a:pt x="350" y="129"/>
                  </a:lnTo>
                  <a:lnTo>
                    <a:pt x="246" y="262"/>
                  </a:lnTo>
                  <a:lnTo>
                    <a:pt x="303" y="262"/>
                  </a:lnTo>
                  <a:lnTo>
                    <a:pt x="323" y="265"/>
                  </a:lnTo>
                  <a:lnTo>
                    <a:pt x="343" y="272"/>
                  </a:lnTo>
                  <a:lnTo>
                    <a:pt x="359" y="284"/>
                  </a:lnTo>
                  <a:lnTo>
                    <a:pt x="371" y="302"/>
                  </a:lnTo>
                  <a:lnTo>
                    <a:pt x="380" y="320"/>
                  </a:lnTo>
                  <a:lnTo>
                    <a:pt x="382" y="342"/>
                  </a:lnTo>
                  <a:lnTo>
                    <a:pt x="380" y="361"/>
                  </a:lnTo>
                  <a:lnTo>
                    <a:pt x="372" y="381"/>
                  </a:lnTo>
                  <a:lnTo>
                    <a:pt x="206" y="674"/>
                  </a:lnTo>
                  <a:lnTo>
                    <a:pt x="193" y="691"/>
                  </a:lnTo>
                  <a:lnTo>
                    <a:pt x="176" y="704"/>
                  </a:lnTo>
                  <a:lnTo>
                    <a:pt x="157" y="712"/>
                  </a:lnTo>
                  <a:lnTo>
                    <a:pt x="136" y="714"/>
                  </a:lnTo>
                  <a:lnTo>
                    <a:pt x="116" y="712"/>
                  </a:lnTo>
                  <a:lnTo>
                    <a:pt x="97" y="704"/>
                  </a:lnTo>
                  <a:lnTo>
                    <a:pt x="80" y="691"/>
                  </a:lnTo>
                  <a:lnTo>
                    <a:pt x="67" y="674"/>
                  </a:lnTo>
                  <a:lnTo>
                    <a:pt x="59" y="656"/>
                  </a:lnTo>
                  <a:lnTo>
                    <a:pt x="57" y="636"/>
                  </a:lnTo>
                  <a:lnTo>
                    <a:pt x="59" y="615"/>
                  </a:lnTo>
                  <a:lnTo>
                    <a:pt x="67" y="595"/>
                  </a:lnTo>
                  <a:lnTo>
                    <a:pt x="165" y="422"/>
                  </a:lnTo>
                  <a:lnTo>
                    <a:pt x="79" y="422"/>
                  </a:lnTo>
                  <a:lnTo>
                    <a:pt x="57" y="419"/>
                  </a:lnTo>
                  <a:lnTo>
                    <a:pt x="37" y="410"/>
                  </a:lnTo>
                  <a:lnTo>
                    <a:pt x="20" y="395"/>
                  </a:lnTo>
                  <a:lnTo>
                    <a:pt x="7" y="376"/>
                  </a:lnTo>
                  <a:lnTo>
                    <a:pt x="1" y="355"/>
                  </a:lnTo>
                  <a:lnTo>
                    <a:pt x="0" y="333"/>
                  </a:lnTo>
                  <a:lnTo>
                    <a:pt x="6" y="312"/>
                  </a:lnTo>
                  <a:lnTo>
                    <a:pt x="17" y="292"/>
                  </a:lnTo>
                  <a:lnTo>
                    <a:pt x="225" y="30"/>
                  </a:lnTo>
                  <a:lnTo>
                    <a:pt x="241" y="15"/>
                  </a:lnTo>
                  <a:lnTo>
                    <a:pt x="258" y="4"/>
                  </a:lnTo>
                  <a:lnTo>
                    <a:pt x="278" y="0"/>
                  </a:lnTo>
                  <a:close/>
                </a:path>
              </a:pathLst>
            </a:custGeom>
            <a:solidFill>
              <a:srgbClr val="947C5C"/>
            </a:solidFill>
            <a:ln w="0" cap="flat" cmpd="sng" algn="ctr">
              <a:noFill/>
              <a:prstDash val="solid"/>
              <a:round/>
              <a:headEnd type="none" w="med" len="med"/>
              <a:tailEnd type="none" w="med" len="med"/>
            </a:ln>
            <a:extLst>
              <a:ext uri="{91240B29-F687-4F45-9708-019B960494DF}">
                <a14:hiddenLine xmlns:a14="http://schemas.microsoft.com/office/drawing/2010/main" w="0" cap="flat" cmpd="sng" algn="ctr">
                  <a:solidFill>
                    <a:srgbClr val="46647B"/>
                  </a:solidFill>
                  <a:prstDash val="solid"/>
                  <a:round/>
                  <a:headEnd type="none" w="med" len="med"/>
                  <a:tailEnd type="none" w="med" len="me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sp>
        <p:nvSpPr>
          <p:cNvPr id="536" name="Oval 535"/>
          <p:cNvSpPr/>
          <p:nvPr/>
        </p:nvSpPr>
        <p:spPr bwMode="gray">
          <a:xfrm>
            <a:off x="6095182" y="5658332"/>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537" name="btfpBulletedList42496151"/>
          <p:cNvSpPr/>
          <p:nvPr/>
        </p:nvSpPr>
        <p:spPr>
          <a:xfrm>
            <a:off x="5634636" y="5593473"/>
            <a:ext cx="450924" cy="215444"/>
          </a:xfrm>
          <a:prstGeom prst="rect">
            <a:avLst/>
          </a:prstGeom>
        </p:spPr>
        <p:txBody>
          <a:bodyPr wrap="square" lIns="0" tIns="0" rIns="0" bIns="0">
            <a:spAutoFit/>
          </a:bodyPr>
          <a:lstStyle/>
          <a:p>
            <a:pPr marL="0" indent="0" algn="r">
              <a:buNone/>
            </a:pPr>
            <a:r>
              <a:rPr lang="en-GB" sz="700">
                <a:solidFill>
                  <a:srgbClr val="507867"/>
                </a:solidFill>
              </a:rPr>
              <a:t>Company vehicles</a:t>
            </a:r>
          </a:p>
        </p:txBody>
      </p:sp>
      <p:sp>
        <p:nvSpPr>
          <p:cNvPr id="538" name="Oval 537"/>
          <p:cNvSpPr/>
          <p:nvPr/>
        </p:nvSpPr>
        <p:spPr bwMode="gray">
          <a:xfrm>
            <a:off x="6095182" y="5115657"/>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539" name="btfpBulletedList42496151"/>
          <p:cNvSpPr/>
          <p:nvPr/>
        </p:nvSpPr>
        <p:spPr>
          <a:xfrm>
            <a:off x="5634636" y="5050798"/>
            <a:ext cx="450924" cy="215444"/>
          </a:xfrm>
          <a:prstGeom prst="rect">
            <a:avLst/>
          </a:prstGeom>
        </p:spPr>
        <p:txBody>
          <a:bodyPr wrap="square" lIns="0" tIns="0" rIns="0" bIns="0">
            <a:spAutoFit/>
          </a:bodyPr>
          <a:lstStyle/>
          <a:p>
            <a:pPr marL="0" indent="0" algn="r">
              <a:buNone/>
            </a:pPr>
            <a:r>
              <a:rPr lang="en-GB" sz="700">
                <a:solidFill>
                  <a:srgbClr val="507867"/>
                </a:solidFill>
              </a:rPr>
              <a:t>Company facilities </a:t>
            </a:r>
          </a:p>
        </p:txBody>
      </p:sp>
      <p:grpSp>
        <p:nvGrpSpPr>
          <p:cNvPr id="540" name="Group 539"/>
          <p:cNvGrpSpPr/>
          <p:nvPr/>
        </p:nvGrpSpPr>
        <p:grpSpPr>
          <a:xfrm>
            <a:off x="6217375" y="5575756"/>
            <a:ext cx="405679" cy="215214"/>
            <a:chOff x="2843213" y="1706563"/>
            <a:chExt cx="6505575" cy="3451225"/>
          </a:xfrm>
        </p:grpSpPr>
        <p:sp>
          <p:nvSpPr>
            <p:cNvPr id="541" name="Freeform 113"/>
            <p:cNvSpPr>
              <a:spLocks/>
            </p:cNvSpPr>
            <p:nvPr/>
          </p:nvSpPr>
          <p:spPr bwMode="auto">
            <a:xfrm>
              <a:off x="3965576" y="4557713"/>
              <a:ext cx="190500" cy="192088"/>
            </a:xfrm>
            <a:custGeom>
              <a:avLst/>
              <a:gdLst>
                <a:gd name="T0" fmla="*/ 59 w 120"/>
                <a:gd name="T1" fmla="*/ 0 h 121"/>
                <a:gd name="T2" fmla="*/ 59 w 120"/>
                <a:gd name="T3" fmla="*/ 0 h 121"/>
                <a:gd name="T4" fmla="*/ 78 w 120"/>
                <a:gd name="T5" fmla="*/ 4 h 121"/>
                <a:gd name="T6" fmla="*/ 95 w 120"/>
                <a:gd name="T7" fmla="*/ 13 h 121"/>
                <a:gd name="T8" fmla="*/ 108 w 120"/>
                <a:gd name="T9" fmla="*/ 25 h 121"/>
                <a:gd name="T10" fmla="*/ 116 w 120"/>
                <a:gd name="T11" fmla="*/ 41 h 121"/>
                <a:gd name="T12" fmla="*/ 120 w 120"/>
                <a:gd name="T13" fmla="*/ 61 h 121"/>
                <a:gd name="T14" fmla="*/ 116 w 120"/>
                <a:gd name="T15" fmla="*/ 80 h 121"/>
                <a:gd name="T16" fmla="*/ 108 w 120"/>
                <a:gd name="T17" fmla="*/ 96 h 121"/>
                <a:gd name="T18" fmla="*/ 95 w 120"/>
                <a:gd name="T19" fmla="*/ 110 h 121"/>
                <a:gd name="T20" fmla="*/ 78 w 120"/>
                <a:gd name="T21" fmla="*/ 117 h 121"/>
                <a:gd name="T22" fmla="*/ 59 w 120"/>
                <a:gd name="T23" fmla="*/ 121 h 121"/>
                <a:gd name="T24" fmla="*/ 41 w 120"/>
                <a:gd name="T25" fmla="*/ 117 h 121"/>
                <a:gd name="T26" fmla="*/ 24 w 120"/>
                <a:gd name="T27" fmla="*/ 110 h 121"/>
                <a:gd name="T28" fmla="*/ 11 w 120"/>
                <a:gd name="T29" fmla="*/ 96 h 121"/>
                <a:gd name="T30" fmla="*/ 2 w 120"/>
                <a:gd name="T31" fmla="*/ 80 h 121"/>
                <a:gd name="T32" fmla="*/ 0 w 120"/>
                <a:gd name="T33" fmla="*/ 61 h 121"/>
                <a:gd name="T34" fmla="*/ 2 w 120"/>
                <a:gd name="T35" fmla="*/ 41 h 121"/>
                <a:gd name="T36" fmla="*/ 11 w 120"/>
                <a:gd name="T37" fmla="*/ 25 h 121"/>
                <a:gd name="T38" fmla="*/ 23 w 120"/>
                <a:gd name="T39" fmla="*/ 13 h 121"/>
                <a:gd name="T40" fmla="*/ 39 w 120"/>
                <a:gd name="T41" fmla="*/ 4 h 121"/>
                <a:gd name="T42" fmla="*/ 59 w 120"/>
                <a:gd name="T4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121">
                  <a:moveTo>
                    <a:pt x="59" y="0"/>
                  </a:moveTo>
                  <a:lnTo>
                    <a:pt x="59" y="0"/>
                  </a:lnTo>
                  <a:lnTo>
                    <a:pt x="78" y="4"/>
                  </a:lnTo>
                  <a:lnTo>
                    <a:pt x="95" y="13"/>
                  </a:lnTo>
                  <a:lnTo>
                    <a:pt x="108" y="25"/>
                  </a:lnTo>
                  <a:lnTo>
                    <a:pt x="116" y="41"/>
                  </a:lnTo>
                  <a:lnTo>
                    <a:pt x="120" y="61"/>
                  </a:lnTo>
                  <a:lnTo>
                    <a:pt x="116" y="80"/>
                  </a:lnTo>
                  <a:lnTo>
                    <a:pt x="108" y="96"/>
                  </a:lnTo>
                  <a:lnTo>
                    <a:pt x="95" y="110"/>
                  </a:lnTo>
                  <a:lnTo>
                    <a:pt x="78" y="117"/>
                  </a:lnTo>
                  <a:lnTo>
                    <a:pt x="59" y="121"/>
                  </a:lnTo>
                  <a:lnTo>
                    <a:pt x="41" y="117"/>
                  </a:lnTo>
                  <a:lnTo>
                    <a:pt x="24" y="110"/>
                  </a:lnTo>
                  <a:lnTo>
                    <a:pt x="11" y="96"/>
                  </a:lnTo>
                  <a:lnTo>
                    <a:pt x="2" y="80"/>
                  </a:lnTo>
                  <a:lnTo>
                    <a:pt x="0" y="61"/>
                  </a:lnTo>
                  <a:lnTo>
                    <a:pt x="2" y="41"/>
                  </a:lnTo>
                  <a:lnTo>
                    <a:pt x="11" y="25"/>
                  </a:lnTo>
                  <a:lnTo>
                    <a:pt x="23" y="13"/>
                  </a:lnTo>
                  <a:lnTo>
                    <a:pt x="39" y="4"/>
                  </a:lnTo>
                  <a:lnTo>
                    <a:pt x="59"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42" name="Freeform 114"/>
            <p:cNvSpPr>
              <a:spLocks/>
            </p:cNvSpPr>
            <p:nvPr/>
          </p:nvSpPr>
          <p:spPr bwMode="auto">
            <a:xfrm>
              <a:off x="4778376" y="4557713"/>
              <a:ext cx="192088" cy="192088"/>
            </a:xfrm>
            <a:custGeom>
              <a:avLst/>
              <a:gdLst>
                <a:gd name="T0" fmla="*/ 60 w 121"/>
                <a:gd name="T1" fmla="*/ 0 h 121"/>
                <a:gd name="T2" fmla="*/ 61 w 121"/>
                <a:gd name="T3" fmla="*/ 0 h 121"/>
                <a:gd name="T4" fmla="*/ 80 w 121"/>
                <a:gd name="T5" fmla="*/ 4 h 121"/>
                <a:gd name="T6" fmla="*/ 96 w 121"/>
                <a:gd name="T7" fmla="*/ 13 h 121"/>
                <a:gd name="T8" fmla="*/ 110 w 121"/>
                <a:gd name="T9" fmla="*/ 25 h 121"/>
                <a:gd name="T10" fmla="*/ 117 w 121"/>
                <a:gd name="T11" fmla="*/ 41 h 121"/>
                <a:gd name="T12" fmla="*/ 121 w 121"/>
                <a:gd name="T13" fmla="*/ 61 h 121"/>
                <a:gd name="T14" fmla="*/ 117 w 121"/>
                <a:gd name="T15" fmla="*/ 80 h 121"/>
                <a:gd name="T16" fmla="*/ 110 w 121"/>
                <a:gd name="T17" fmla="*/ 96 h 121"/>
                <a:gd name="T18" fmla="*/ 96 w 121"/>
                <a:gd name="T19" fmla="*/ 110 h 121"/>
                <a:gd name="T20" fmla="*/ 80 w 121"/>
                <a:gd name="T21" fmla="*/ 117 h 121"/>
                <a:gd name="T22" fmla="*/ 61 w 121"/>
                <a:gd name="T23" fmla="*/ 121 h 121"/>
                <a:gd name="T24" fmla="*/ 41 w 121"/>
                <a:gd name="T25" fmla="*/ 117 h 121"/>
                <a:gd name="T26" fmla="*/ 25 w 121"/>
                <a:gd name="T27" fmla="*/ 110 h 121"/>
                <a:gd name="T28" fmla="*/ 12 w 121"/>
                <a:gd name="T29" fmla="*/ 96 h 121"/>
                <a:gd name="T30" fmla="*/ 3 w 121"/>
                <a:gd name="T31" fmla="*/ 80 h 121"/>
                <a:gd name="T32" fmla="*/ 0 w 121"/>
                <a:gd name="T33" fmla="*/ 61 h 121"/>
                <a:gd name="T34" fmla="*/ 3 w 121"/>
                <a:gd name="T35" fmla="*/ 41 h 121"/>
                <a:gd name="T36" fmla="*/ 12 w 121"/>
                <a:gd name="T37" fmla="*/ 25 h 121"/>
                <a:gd name="T38" fmla="*/ 25 w 121"/>
                <a:gd name="T39" fmla="*/ 13 h 121"/>
                <a:gd name="T40" fmla="*/ 41 w 121"/>
                <a:gd name="T41" fmla="*/ 4 h 121"/>
                <a:gd name="T42" fmla="*/ 60 w 121"/>
                <a:gd name="T4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21">
                  <a:moveTo>
                    <a:pt x="60" y="0"/>
                  </a:moveTo>
                  <a:lnTo>
                    <a:pt x="61" y="0"/>
                  </a:lnTo>
                  <a:lnTo>
                    <a:pt x="80" y="4"/>
                  </a:lnTo>
                  <a:lnTo>
                    <a:pt x="96" y="13"/>
                  </a:lnTo>
                  <a:lnTo>
                    <a:pt x="110" y="25"/>
                  </a:lnTo>
                  <a:lnTo>
                    <a:pt x="117" y="41"/>
                  </a:lnTo>
                  <a:lnTo>
                    <a:pt x="121" y="61"/>
                  </a:lnTo>
                  <a:lnTo>
                    <a:pt x="117" y="80"/>
                  </a:lnTo>
                  <a:lnTo>
                    <a:pt x="110" y="96"/>
                  </a:lnTo>
                  <a:lnTo>
                    <a:pt x="96" y="110"/>
                  </a:lnTo>
                  <a:lnTo>
                    <a:pt x="80" y="117"/>
                  </a:lnTo>
                  <a:lnTo>
                    <a:pt x="61" y="121"/>
                  </a:lnTo>
                  <a:lnTo>
                    <a:pt x="41" y="117"/>
                  </a:lnTo>
                  <a:lnTo>
                    <a:pt x="25" y="110"/>
                  </a:lnTo>
                  <a:lnTo>
                    <a:pt x="12" y="96"/>
                  </a:lnTo>
                  <a:lnTo>
                    <a:pt x="3" y="80"/>
                  </a:lnTo>
                  <a:lnTo>
                    <a:pt x="0" y="61"/>
                  </a:lnTo>
                  <a:lnTo>
                    <a:pt x="3" y="41"/>
                  </a:lnTo>
                  <a:lnTo>
                    <a:pt x="12" y="25"/>
                  </a:lnTo>
                  <a:lnTo>
                    <a:pt x="25" y="13"/>
                  </a:lnTo>
                  <a:lnTo>
                    <a:pt x="41" y="4"/>
                  </a:lnTo>
                  <a:lnTo>
                    <a:pt x="60"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43" name="Freeform 115"/>
            <p:cNvSpPr>
              <a:spLocks/>
            </p:cNvSpPr>
            <p:nvPr/>
          </p:nvSpPr>
          <p:spPr bwMode="auto">
            <a:xfrm>
              <a:off x="8140701" y="4557713"/>
              <a:ext cx="190500" cy="192088"/>
            </a:xfrm>
            <a:custGeom>
              <a:avLst/>
              <a:gdLst>
                <a:gd name="T0" fmla="*/ 59 w 120"/>
                <a:gd name="T1" fmla="*/ 0 h 121"/>
                <a:gd name="T2" fmla="*/ 61 w 120"/>
                <a:gd name="T3" fmla="*/ 0 h 121"/>
                <a:gd name="T4" fmla="*/ 79 w 120"/>
                <a:gd name="T5" fmla="*/ 4 h 121"/>
                <a:gd name="T6" fmla="*/ 95 w 120"/>
                <a:gd name="T7" fmla="*/ 13 h 121"/>
                <a:gd name="T8" fmla="*/ 109 w 120"/>
                <a:gd name="T9" fmla="*/ 25 h 121"/>
                <a:gd name="T10" fmla="*/ 116 w 120"/>
                <a:gd name="T11" fmla="*/ 41 h 121"/>
                <a:gd name="T12" fmla="*/ 120 w 120"/>
                <a:gd name="T13" fmla="*/ 61 h 121"/>
                <a:gd name="T14" fmla="*/ 116 w 120"/>
                <a:gd name="T15" fmla="*/ 80 h 121"/>
                <a:gd name="T16" fmla="*/ 109 w 120"/>
                <a:gd name="T17" fmla="*/ 96 h 121"/>
                <a:gd name="T18" fmla="*/ 95 w 120"/>
                <a:gd name="T19" fmla="*/ 110 h 121"/>
                <a:gd name="T20" fmla="*/ 79 w 120"/>
                <a:gd name="T21" fmla="*/ 117 h 121"/>
                <a:gd name="T22" fmla="*/ 61 w 120"/>
                <a:gd name="T23" fmla="*/ 121 h 121"/>
                <a:gd name="T24" fmla="*/ 41 w 120"/>
                <a:gd name="T25" fmla="*/ 117 h 121"/>
                <a:gd name="T26" fmla="*/ 25 w 120"/>
                <a:gd name="T27" fmla="*/ 110 h 121"/>
                <a:gd name="T28" fmla="*/ 11 w 120"/>
                <a:gd name="T29" fmla="*/ 96 h 121"/>
                <a:gd name="T30" fmla="*/ 2 w 120"/>
                <a:gd name="T31" fmla="*/ 80 h 121"/>
                <a:gd name="T32" fmla="*/ 0 w 120"/>
                <a:gd name="T33" fmla="*/ 61 h 121"/>
                <a:gd name="T34" fmla="*/ 2 w 120"/>
                <a:gd name="T35" fmla="*/ 41 h 121"/>
                <a:gd name="T36" fmla="*/ 11 w 120"/>
                <a:gd name="T37" fmla="*/ 25 h 121"/>
                <a:gd name="T38" fmla="*/ 25 w 120"/>
                <a:gd name="T39" fmla="*/ 13 h 121"/>
                <a:gd name="T40" fmla="*/ 41 w 120"/>
                <a:gd name="T41" fmla="*/ 4 h 121"/>
                <a:gd name="T42" fmla="*/ 59 w 120"/>
                <a:gd name="T4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121">
                  <a:moveTo>
                    <a:pt x="59" y="0"/>
                  </a:moveTo>
                  <a:lnTo>
                    <a:pt x="61" y="0"/>
                  </a:lnTo>
                  <a:lnTo>
                    <a:pt x="79" y="4"/>
                  </a:lnTo>
                  <a:lnTo>
                    <a:pt x="95" y="13"/>
                  </a:lnTo>
                  <a:lnTo>
                    <a:pt x="109" y="25"/>
                  </a:lnTo>
                  <a:lnTo>
                    <a:pt x="116" y="41"/>
                  </a:lnTo>
                  <a:lnTo>
                    <a:pt x="120" y="61"/>
                  </a:lnTo>
                  <a:lnTo>
                    <a:pt x="116" y="80"/>
                  </a:lnTo>
                  <a:lnTo>
                    <a:pt x="109" y="96"/>
                  </a:lnTo>
                  <a:lnTo>
                    <a:pt x="95" y="110"/>
                  </a:lnTo>
                  <a:lnTo>
                    <a:pt x="79" y="117"/>
                  </a:lnTo>
                  <a:lnTo>
                    <a:pt x="61" y="121"/>
                  </a:lnTo>
                  <a:lnTo>
                    <a:pt x="41" y="117"/>
                  </a:lnTo>
                  <a:lnTo>
                    <a:pt x="25" y="110"/>
                  </a:lnTo>
                  <a:lnTo>
                    <a:pt x="11" y="96"/>
                  </a:lnTo>
                  <a:lnTo>
                    <a:pt x="2" y="80"/>
                  </a:lnTo>
                  <a:lnTo>
                    <a:pt x="0" y="61"/>
                  </a:lnTo>
                  <a:lnTo>
                    <a:pt x="2" y="41"/>
                  </a:lnTo>
                  <a:lnTo>
                    <a:pt x="11" y="25"/>
                  </a:lnTo>
                  <a:lnTo>
                    <a:pt x="25" y="13"/>
                  </a:lnTo>
                  <a:lnTo>
                    <a:pt x="41" y="4"/>
                  </a:lnTo>
                  <a:lnTo>
                    <a:pt x="59"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44" name="Freeform 116"/>
            <p:cNvSpPr>
              <a:spLocks noEditPoints="1"/>
            </p:cNvSpPr>
            <p:nvPr/>
          </p:nvSpPr>
          <p:spPr bwMode="auto">
            <a:xfrm>
              <a:off x="2843213" y="1706563"/>
              <a:ext cx="6505575" cy="3451225"/>
            </a:xfrm>
            <a:custGeom>
              <a:avLst/>
              <a:gdLst>
                <a:gd name="T0" fmla="*/ 1129 w 4098"/>
                <a:gd name="T1" fmla="*/ 1730 h 2174"/>
                <a:gd name="T2" fmla="*/ 1095 w 4098"/>
                <a:gd name="T3" fmla="*/ 1926 h 2174"/>
                <a:gd name="T4" fmla="*/ 1244 w 4098"/>
                <a:gd name="T5" fmla="*/ 2050 h 2174"/>
                <a:gd name="T6" fmla="*/ 1429 w 4098"/>
                <a:gd name="T7" fmla="*/ 1984 h 2174"/>
                <a:gd name="T8" fmla="*/ 1463 w 4098"/>
                <a:gd name="T9" fmla="*/ 1789 h 2174"/>
                <a:gd name="T10" fmla="*/ 1315 w 4098"/>
                <a:gd name="T11" fmla="*/ 1663 h 2174"/>
                <a:gd name="T12" fmla="*/ 666 w 4098"/>
                <a:gd name="T13" fmla="*/ 1687 h 2174"/>
                <a:gd name="T14" fmla="*/ 569 w 4098"/>
                <a:gd name="T15" fmla="*/ 1857 h 2174"/>
                <a:gd name="T16" fmla="*/ 667 w 4098"/>
                <a:gd name="T17" fmla="*/ 2026 h 2174"/>
                <a:gd name="T18" fmla="*/ 866 w 4098"/>
                <a:gd name="T19" fmla="*/ 2026 h 2174"/>
                <a:gd name="T20" fmla="*/ 962 w 4098"/>
                <a:gd name="T21" fmla="*/ 1857 h 2174"/>
                <a:gd name="T22" fmla="*/ 866 w 4098"/>
                <a:gd name="T23" fmla="*/ 1687 h 2174"/>
                <a:gd name="T24" fmla="*/ 313 w 4098"/>
                <a:gd name="T25" fmla="*/ 1793 h 2174"/>
                <a:gd name="T26" fmla="*/ 478 w 4098"/>
                <a:gd name="T27" fmla="*/ 1724 h 2174"/>
                <a:gd name="T28" fmla="*/ 3395 w 4098"/>
                <a:gd name="T29" fmla="*/ 1660 h 2174"/>
                <a:gd name="T30" fmla="*/ 3226 w 4098"/>
                <a:gd name="T31" fmla="*/ 1758 h 2174"/>
                <a:gd name="T32" fmla="*/ 3226 w 4098"/>
                <a:gd name="T33" fmla="*/ 1955 h 2174"/>
                <a:gd name="T34" fmla="*/ 3396 w 4098"/>
                <a:gd name="T35" fmla="*/ 2053 h 2174"/>
                <a:gd name="T36" fmla="*/ 3567 w 4098"/>
                <a:gd name="T37" fmla="*/ 1955 h 2174"/>
                <a:gd name="T38" fmla="*/ 3567 w 4098"/>
                <a:gd name="T39" fmla="*/ 1758 h 2174"/>
                <a:gd name="T40" fmla="*/ 3396 w 4098"/>
                <a:gd name="T41" fmla="*/ 1660 h 2174"/>
                <a:gd name="T42" fmla="*/ 3847 w 4098"/>
                <a:gd name="T43" fmla="*/ 1026 h 2174"/>
                <a:gd name="T44" fmla="*/ 3200 w 4098"/>
                <a:gd name="T45" fmla="*/ 509 h 2174"/>
                <a:gd name="T46" fmla="*/ 3533 w 4098"/>
                <a:gd name="T47" fmla="*/ 1571 h 2174"/>
                <a:gd name="T48" fmla="*/ 3974 w 4098"/>
                <a:gd name="T49" fmla="*/ 1733 h 2174"/>
                <a:gd name="T50" fmla="*/ 3891 w 4098"/>
                <a:gd name="T51" fmla="*/ 1465 h 2174"/>
                <a:gd name="T52" fmla="*/ 3861 w 4098"/>
                <a:gd name="T53" fmla="*/ 1371 h 2174"/>
                <a:gd name="T54" fmla="*/ 3975 w 4098"/>
                <a:gd name="T55" fmla="*/ 1186 h 2174"/>
                <a:gd name="T56" fmla="*/ 3406 w 4098"/>
                <a:gd name="T57" fmla="*/ 1134 h 2174"/>
                <a:gd name="T58" fmla="*/ 3337 w 4098"/>
                <a:gd name="T59" fmla="*/ 702 h 2174"/>
                <a:gd name="T60" fmla="*/ 3719 w 4098"/>
                <a:gd name="T61" fmla="*/ 641 h 2174"/>
                <a:gd name="T62" fmla="*/ 120 w 4098"/>
                <a:gd name="T63" fmla="*/ 124 h 2174"/>
                <a:gd name="T64" fmla="*/ 2710 w 4098"/>
                <a:gd name="T65" fmla="*/ 1543 h 2174"/>
                <a:gd name="T66" fmla="*/ 2739 w 4098"/>
                <a:gd name="T67" fmla="*/ 1635 h 2174"/>
                <a:gd name="T68" fmla="*/ 1566 w 4098"/>
                <a:gd name="T69" fmla="*/ 1724 h 2174"/>
                <a:gd name="T70" fmla="*/ 3127 w 4098"/>
                <a:gd name="T71" fmla="*/ 1691 h 2174"/>
                <a:gd name="T72" fmla="*/ 2890 w 4098"/>
                <a:gd name="T73" fmla="*/ 1619 h 2174"/>
                <a:gd name="T74" fmla="*/ 2947 w 4098"/>
                <a:gd name="T75" fmla="*/ 1540 h 2174"/>
                <a:gd name="T76" fmla="*/ 124 w 4098"/>
                <a:gd name="T77" fmla="*/ 119 h 2174"/>
                <a:gd name="T78" fmla="*/ 3173 w 4098"/>
                <a:gd name="T79" fmla="*/ 46 h 2174"/>
                <a:gd name="T80" fmla="*/ 3800 w 4098"/>
                <a:gd name="T81" fmla="*/ 387 h 2174"/>
                <a:gd name="T82" fmla="*/ 3830 w 4098"/>
                <a:gd name="T83" fmla="*/ 481 h 2174"/>
                <a:gd name="T84" fmla="*/ 4078 w 4098"/>
                <a:gd name="T85" fmla="*/ 1118 h 2174"/>
                <a:gd name="T86" fmla="*/ 4086 w 4098"/>
                <a:gd name="T87" fmla="*/ 1783 h 2174"/>
                <a:gd name="T88" fmla="*/ 3713 w 4098"/>
                <a:gd name="T89" fmla="*/ 1852 h 2174"/>
                <a:gd name="T90" fmla="*/ 3635 w 4098"/>
                <a:gd name="T91" fmla="*/ 2065 h 2174"/>
                <a:gd name="T92" fmla="*/ 3396 w 4098"/>
                <a:gd name="T93" fmla="*/ 2174 h 2174"/>
                <a:gd name="T94" fmla="*/ 3163 w 4098"/>
                <a:gd name="T95" fmla="*/ 2070 h 2174"/>
                <a:gd name="T96" fmla="*/ 1578 w 4098"/>
                <a:gd name="T97" fmla="*/ 1959 h 2174"/>
                <a:gd name="T98" fmla="*/ 1409 w 4098"/>
                <a:gd name="T99" fmla="*/ 2145 h 2174"/>
                <a:gd name="T100" fmla="*/ 1152 w 4098"/>
                <a:gd name="T101" fmla="*/ 2147 h 2174"/>
                <a:gd name="T102" fmla="*/ 965 w 4098"/>
                <a:gd name="T103" fmla="*/ 2103 h 2174"/>
                <a:gd name="T104" fmla="*/ 720 w 4098"/>
                <a:gd name="T105" fmla="*/ 2170 h 2174"/>
                <a:gd name="T106" fmla="*/ 505 w 4098"/>
                <a:gd name="T107" fmla="*/ 2036 h 2174"/>
                <a:gd name="T108" fmla="*/ 262 w 4098"/>
                <a:gd name="T109" fmla="*/ 1904 h 2174"/>
                <a:gd name="T110" fmla="*/ 192 w 4098"/>
                <a:gd name="T111" fmla="*/ 1660 h 2174"/>
                <a:gd name="T112" fmla="*/ 12 w 4098"/>
                <a:gd name="T113" fmla="*/ 1590 h 2174"/>
                <a:gd name="T114" fmla="*/ 27 w 4098"/>
                <a:gd name="T115" fmla="*/ 46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98" h="2174">
                  <a:moveTo>
                    <a:pt x="1278" y="1660"/>
                  </a:moveTo>
                  <a:lnTo>
                    <a:pt x="1243" y="1663"/>
                  </a:lnTo>
                  <a:lnTo>
                    <a:pt x="1210" y="1672"/>
                  </a:lnTo>
                  <a:lnTo>
                    <a:pt x="1180" y="1687"/>
                  </a:lnTo>
                  <a:lnTo>
                    <a:pt x="1152" y="1707"/>
                  </a:lnTo>
                  <a:lnTo>
                    <a:pt x="1129" y="1730"/>
                  </a:lnTo>
                  <a:lnTo>
                    <a:pt x="1109" y="1758"/>
                  </a:lnTo>
                  <a:lnTo>
                    <a:pt x="1095" y="1789"/>
                  </a:lnTo>
                  <a:lnTo>
                    <a:pt x="1085" y="1821"/>
                  </a:lnTo>
                  <a:lnTo>
                    <a:pt x="1083" y="1857"/>
                  </a:lnTo>
                  <a:lnTo>
                    <a:pt x="1085" y="1892"/>
                  </a:lnTo>
                  <a:lnTo>
                    <a:pt x="1095" y="1926"/>
                  </a:lnTo>
                  <a:lnTo>
                    <a:pt x="1109" y="1955"/>
                  </a:lnTo>
                  <a:lnTo>
                    <a:pt x="1129" y="1984"/>
                  </a:lnTo>
                  <a:lnTo>
                    <a:pt x="1152" y="2008"/>
                  </a:lnTo>
                  <a:lnTo>
                    <a:pt x="1180" y="2026"/>
                  </a:lnTo>
                  <a:lnTo>
                    <a:pt x="1211" y="2041"/>
                  </a:lnTo>
                  <a:lnTo>
                    <a:pt x="1244" y="2050"/>
                  </a:lnTo>
                  <a:lnTo>
                    <a:pt x="1279" y="2053"/>
                  </a:lnTo>
                  <a:lnTo>
                    <a:pt x="1314" y="2050"/>
                  </a:lnTo>
                  <a:lnTo>
                    <a:pt x="1347" y="2041"/>
                  </a:lnTo>
                  <a:lnTo>
                    <a:pt x="1378" y="2026"/>
                  </a:lnTo>
                  <a:lnTo>
                    <a:pt x="1406" y="2008"/>
                  </a:lnTo>
                  <a:lnTo>
                    <a:pt x="1429" y="1984"/>
                  </a:lnTo>
                  <a:lnTo>
                    <a:pt x="1449" y="1955"/>
                  </a:lnTo>
                  <a:lnTo>
                    <a:pt x="1463" y="1926"/>
                  </a:lnTo>
                  <a:lnTo>
                    <a:pt x="1473" y="1892"/>
                  </a:lnTo>
                  <a:lnTo>
                    <a:pt x="1475" y="1857"/>
                  </a:lnTo>
                  <a:lnTo>
                    <a:pt x="1473" y="1821"/>
                  </a:lnTo>
                  <a:lnTo>
                    <a:pt x="1463" y="1789"/>
                  </a:lnTo>
                  <a:lnTo>
                    <a:pt x="1449" y="1758"/>
                  </a:lnTo>
                  <a:lnTo>
                    <a:pt x="1429" y="1730"/>
                  </a:lnTo>
                  <a:lnTo>
                    <a:pt x="1406" y="1707"/>
                  </a:lnTo>
                  <a:lnTo>
                    <a:pt x="1378" y="1687"/>
                  </a:lnTo>
                  <a:lnTo>
                    <a:pt x="1349" y="1672"/>
                  </a:lnTo>
                  <a:lnTo>
                    <a:pt x="1315" y="1663"/>
                  </a:lnTo>
                  <a:lnTo>
                    <a:pt x="1280" y="1660"/>
                  </a:lnTo>
                  <a:lnTo>
                    <a:pt x="1278" y="1660"/>
                  </a:lnTo>
                  <a:close/>
                  <a:moveTo>
                    <a:pt x="765" y="1660"/>
                  </a:moveTo>
                  <a:lnTo>
                    <a:pt x="729" y="1663"/>
                  </a:lnTo>
                  <a:lnTo>
                    <a:pt x="697" y="1672"/>
                  </a:lnTo>
                  <a:lnTo>
                    <a:pt x="666" y="1687"/>
                  </a:lnTo>
                  <a:lnTo>
                    <a:pt x="638" y="1707"/>
                  </a:lnTo>
                  <a:lnTo>
                    <a:pt x="615" y="1730"/>
                  </a:lnTo>
                  <a:lnTo>
                    <a:pt x="596" y="1758"/>
                  </a:lnTo>
                  <a:lnTo>
                    <a:pt x="581" y="1789"/>
                  </a:lnTo>
                  <a:lnTo>
                    <a:pt x="572" y="1821"/>
                  </a:lnTo>
                  <a:lnTo>
                    <a:pt x="569" y="1857"/>
                  </a:lnTo>
                  <a:lnTo>
                    <a:pt x="572" y="1892"/>
                  </a:lnTo>
                  <a:lnTo>
                    <a:pt x="581" y="1926"/>
                  </a:lnTo>
                  <a:lnTo>
                    <a:pt x="596" y="1955"/>
                  </a:lnTo>
                  <a:lnTo>
                    <a:pt x="616" y="1984"/>
                  </a:lnTo>
                  <a:lnTo>
                    <a:pt x="640" y="2008"/>
                  </a:lnTo>
                  <a:lnTo>
                    <a:pt x="667" y="2026"/>
                  </a:lnTo>
                  <a:lnTo>
                    <a:pt x="697" y="2041"/>
                  </a:lnTo>
                  <a:lnTo>
                    <a:pt x="730" y="2050"/>
                  </a:lnTo>
                  <a:lnTo>
                    <a:pt x="766" y="2053"/>
                  </a:lnTo>
                  <a:lnTo>
                    <a:pt x="801" y="2050"/>
                  </a:lnTo>
                  <a:lnTo>
                    <a:pt x="835" y="2041"/>
                  </a:lnTo>
                  <a:lnTo>
                    <a:pt x="866" y="2026"/>
                  </a:lnTo>
                  <a:lnTo>
                    <a:pt x="893" y="2008"/>
                  </a:lnTo>
                  <a:lnTo>
                    <a:pt x="916" y="1984"/>
                  </a:lnTo>
                  <a:lnTo>
                    <a:pt x="935" y="1955"/>
                  </a:lnTo>
                  <a:lnTo>
                    <a:pt x="950" y="1926"/>
                  </a:lnTo>
                  <a:lnTo>
                    <a:pt x="959" y="1892"/>
                  </a:lnTo>
                  <a:lnTo>
                    <a:pt x="962" y="1857"/>
                  </a:lnTo>
                  <a:lnTo>
                    <a:pt x="959" y="1821"/>
                  </a:lnTo>
                  <a:lnTo>
                    <a:pt x="950" y="1789"/>
                  </a:lnTo>
                  <a:lnTo>
                    <a:pt x="936" y="1758"/>
                  </a:lnTo>
                  <a:lnTo>
                    <a:pt x="916" y="1730"/>
                  </a:lnTo>
                  <a:lnTo>
                    <a:pt x="893" y="1707"/>
                  </a:lnTo>
                  <a:lnTo>
                    <a:pt x="866" y="1687"/>
                  </a:lnTo>
                  <a:lnTo>
                    <a:pt x="836" y="1672"/>
                  </a:lnTo>
                  <a:lnTo>
                    <a:pt x="802" y="1663"/>
                  </a:lnTo>
                  <a:lnTo>
                    <a:pt x="767" y="1660"/>
                  </a:lnTo>
                  <a:lnTo>
                    <a:pt x="765" y="1660"/>
                  </a:lnTo>
                  <a:close/>
                  <a:moveTo>
                    <a:pt x="313" y="1660"/>
                  </a:moveTo>
                  <a:lnTo>
                    <a:pt x="313" y="1793"/>
                  </a:lnTo>
                  <a:lnTo>
                    <a:pt x="313" y="1795"/>
                  </a:lnTo>
                  <a:lnTo>
                    <a:pt x="314" y="1796"/>
                  </a:lnTo>
                  <a:lnTo>
                    <a:pt x="317" y="1796"/>
                  </a:lnTo>
                  <a:lnTo>
                    <a:pt x="455" y="1796"/>
                  </a:lnTo>
                  <a:lnTo>
                    <a:pt x="464" y="1759"/>
                  </a:lnTo>
                  <a:lnTo>
                    <a:pt x="478" y="1724"/>
                  </a:lnTo>
                  <a:lnTo>
                    <a:pt x="497" y="1691"/>
                  </a:lnTo>
                  <a:lnTo>
                    <a:pt x="518" y="1660"/>
                  </a:lnTo>
                  <a:lnTo>
                    <a:pt x="313" y="1660"/>
                  </a:lnTo>
                  <a:close/>
                  <a:moveTo>
                    <a:pt x="3396" y="1660"/>
                  </a:moveTo>
                  <a:lnTo>
                    <a:pt x="3396" y="1660"/>
                  </a:lnTo>
                  <a:lnTo>
                    <a:pt x="3395" y="1660"/>
                  </a:lnTo>
                  <a:lnTo>
                    <a:pt x="3360" y="1663"/>
                  </a:lnTo>
                  <a:lnTo>
                    <a:pt x="3327" y="1672"/>
                  </a:lnTo>
                  <a:lnTo>
                    <a:pt x="3297" y="1687"/>
                  </a:lnTo>
                  <a:lnTo>
                    <a:pt x="3270" y="1707"/>
                  </a:lnTo>
                  <a:lnTo>
                    <a:pt x="3246" y="1730"/>
                  </a:lnTo>
                  <a:lnTo>
                    <a:pt x="3226" y="1758"/>
                  </a:lnTo>
                  <a:lnTo>
                    <a:pt x="3213" y="1789"/>
                  </a:lnTo>
                  <a:lnTo>
                    <a:pt x="3203" y="1821"/>
                  </a:lnTo>
                  <a:lnTo>
                    <a:pt x="3200" y="1857"/>
                  </a:lnTo>
                  <a:lnTo>
                    <a:pt x="3203" y="1892"/>
                  </a:lnTo>
                  <a:lnTo>
                    <a:pt x="3213" y="1926"/>
                  </a:lnTo>
                  <a:lnTo>
                    <a:pt x="3226" y="1955"/>
                  </a:lnTo>
                  <a:lnTo>
                    <a:pt x="3246" y="1984"/>
                  </a:lnTo>
                  <a:lnTo>
                    <a:pt x="3270" y="2008"/>
                  </a:lnTo>
                  <a:lnTo>
                    <a:pt x="3297" y="2026"/>
                  </a:lnTo>
                  <a:lnTo>
                    <a:pt x="3328" y="2041"/>
                  </a:lnTo>
                  <a:lnTo>
                    <a:pt x="3362" y="2050"/>
                  </a:lnTo>
                  <a:lnTo>
                    <a:pt x="3396" y="2053"/>
                  </a:lnTo>
                  <a:lnTo>
                    <a:pt x="3431" y="2050"/>
                  </a:lnTo>
                  <a:lnTo>
                    <a:pt x="3465" y="2041"/>
                  </a:lnTo>
                  <a:lnTo>
                    <a:pt x="3496" y="2026"/>
                  </a:lnTo>
                  <a:lnTo>
                    <a:pt x="3523" y="2008"/>
                  </a:lnTo>
                  <a:lnTo>
                    <a:pt x="3547" y="1984"/>
                  </a:lnTo>
                  <a:lnTo>
                    <a:pt x="3567" y="1955"/>
                  </a:lnTo>
                  <a:lnTo>
                    <a:pt x="3580" y="1926"/>
                  </a:lnTo>
                  <a:lnTo>
                    <a:pt x="3590" y="1892"/>
                  </a:lnTo>
                  <a:lnTo>
                    <a:pt x="3593" y="1857"/>
                  </a:lnTo>
                  <a:lnTo>
                    <a:pt x="3590" y="1821"/>
                  </a:lnTo>
                  <a:lnTo>
                    <a:pt x="3580" y="1788"/>
                  </a:lnTo>
                  <a:lnTo>
                    <a:pt x="3567" y="1758"/>
                  </a:lnTo>
                  <a:lnTo>
                    <a:pt x="3547" y="1730"/>
                  </a:lnTo>
                  <a:lnTo>
                    <a:pt x="3523" y="1707"/>
                  </a:lnTo>
                  <a:lnTo>
                    <a:pt x="3496" y="1687"/>
                  </a:lnTo>
                  <a:lnTo>
                    <a:pt x="3465" y="1672"/>
                  </a:lnTo>
                  <a:lnTo>
                    <a:pt x="3432" y="1663"/>
                  </a:lnTo>
                  <a:lnTo>
                    <a:pt x="3396" y="1660"/>
                  </a:lnTo>
                  <a:close/>
                  <a:moveTo>
                    <a:pt x="3456" y="761"/>
                  </a:moveTo>
                  <a:lnTo>
                    <a:pt x="3456" y="1022"/>
                  </a:lnTo>
                  <a:lnTo>
                    <a:pt x="3457" y="1025"/>
                  </a:lnTo>
                  <a:lnTo>
                    <a:pt x="3458" y="1026"/>
                  </a:lnTo>
                  <a:lnTo>
                    <a:pt x="3461" y="1026"/>
                  </a:lnTo>
                  <a:lnTo>
                    <a:pt x="3847" y="1026"/>
                  </a:lnTo>
                  <a:lnTo>
                    <a:pt x="3759" y="761"/>
                  </a:lnTo>
                  <a:lnTo>
                    <a:pt x="3456" y="761"/>
                  </a:lnTo>
                  <a:close/>
                  <a:moveTo>
                    <a:pt x="3204" y="504"/>
                  </a:moveTo>
                  <a:lnTo>
                    <a:pt x="3201" y="505"/>
                  </a:lnTo>
                  <a:lnTo>
                    <a:pt x="3200" y="507"/>
                  </a:lnTo>
                  <a:lnTo>
                    <a:pt x="3200" y="509"/>
                  </a:lnTo>
                  <a:lnTo>
                    <a:pt x="3200" y="1540"/>
                  </a:lnTo>
                  <a:lnTo>
                    <a:pt x="3395" y="1540"/>
                  </a:lnTo>
                  <a:lnTo>
                    <a:pt x="3396" y="1540"/>
                  </a:lnTo>
                  <a:lnTo>
                    <a:pt x="3445" y="1543"/>
                  </a:lnTo>
                  <a:lnTo>
                    <a:pt x="3491" y="1554"/>
                  </a:lnTo>
                  <a:lnTo>
                    <a:pt x="3533" y="1571"/>
                  </a:lnTo>
                  <a:lnTo>
                    <a:pt x="3573" y="1594"/>
                  </a:lnTo>
                  <a:lnTo>
                    <a:pt x="3609" y="1622"/>
                  </a:lnTo>
                  <a:lnTo>
                    <a:pt x="3640" y="1655"/>
                  </a:lnTo>
                  <a:lnTo>
                    <a:pt x="3667" y="1692"/>
                  </a:lnTo>
                  <a:lnTo>
                    <a:pt x="3688" y="1733"/>
                  </a:lnTo>
                  <a:lnTo>
                    <a:pt x="3974" y="1733"/>
                  </a:lnTo>
                  <a:lnTo>
                    <a:pt x="3976" y="1732"/>
                  </a:lnTo>
                  <a:lnTo>
                    <a:pt x="3978" y="1730"/>
                  </a:lnTo>
                  <a:lnTo>
                    <a:pt x="3978" y="1728"/>
                  </a:lnTo>
                  <a:lnTo>
                    <a:pt x="3978" y="1467"/>
                  </a:lnTo>
                  <a:lnTo>
                    <a:pt x="3909" y="1467"/>
                  </a:lnTo>
                  <a:lnTo>
                    <a:pt x="3891" y="1465"/>
                  </a:lnTo>
                  <a:lnTo>
                    <a:pt x="3874" y="1456"/>
                  </a:lnTo>
                  <a:lnTo>
                    <a:pt x="3861" y="1442"/>
                  </a:lnTo>
                  <a:lnTo>
                    <a:pt x="3852" y="1426"/>
                  </a:lnTo>
                  <a:lnTo>
                    <a:pt x="3850" y="1407"/>
                  </a:lnTo>
                  <a:lnTo>
                    <a:pt x="3852" y="1389"/>
                  </a:lnTo>
                  <a:lnTo>
                    <a:pt x="3861" y="1371"/>
                  </a:lnTo>
                  <a:lnTo>
                    <a:pt x="3874" y="1359"/>
                  </a:lnTo>
                  <a:lnTo>
                    <a:pt x="3891" y="1350"/>
                  </a:lnTo>
                  <a:lnTo>
                    <a:pt x="3909" y="1348"/>
                  </a:lnTo>
                  <a:lnTo>
                    <a:pt x="3978" y="1348"/>
                  </a:lnTo>
                  <a:lnTo>
                    <a:pt x="3978" y="1204"/>
                  </a:lnTo>
                  <a:lnTo>
                    <a:pt x="3975" y="1186"/>
                  </a:lnTo>
                  <a:lnTo>
                    <a:pt x="3969" y="1170"/>
                  </a:lnTo>
                  <a:lnTo>
                    <a:pt x="3958" y="1155"/>
                  </a:lnTo>
                  <a:lnTo>
                    <a:pt x="3949" y="1147"/>
                  </a:lnTo>
                  <a:lnTo>
                    <a:pt x="3461" y="1147"/>
                  </a:lnTo>
                  <a:lnTo>
                    <a:pt x="3432" y="1143"/>
                  </a:lnTo>
                  <a:lnTo>
                    <a:pt x="3406" y="1134"/>
                  </a:lnTo>
                  <a:lnTo>
                    <a:pt x="3383" y="1119"/>
                  </a:lnTo>
                  <a:lnTo>
                    <a:pt x="3364" y="1099"/>
                  </a:lnTo>
                  <a:lnTo>
                    <a:pt x="3349" y="1077"/>
                  </a:lnTo>
                  <a:lnTo>
                    <a:pt x="3339" y="1051"/>
                  </a:lnTo>
                  <a:lnTo>
                    <a:pt x="3337" y="1022"/>
                  </a:lnTo>
                  <a:lnTo>
                    <a:pt x="3337" y="702"/>
                  </a:lnTo>
                  <a:lnTo>
                    <a:pt x="3339" y="682"/>
                  </a:lnTo>
                  <a:lnTo>
                    <a:pt x="3348" y="666"/>
                  </a:lnTo>
                  <a:lnTo>
                    <a:pt x="3360" y="653"/>
                  </a:lnTo>
                  <a:lnTo>
                    <a:pt x="3378" y="645"/>
                  </a:lnTo>
                  <a:lnTo>
                    <a:pt x="3396" y="641"/>
                  </a:lnTo>
                  <a:lnTo>
                    <a:pt x="3719" y="641"/>
                  </a:lnTo>
                  <a:lnTo>
                    <a:pt x="3673" y="504"/>
                  </a:lnTo>
                  <a:lnTo>
                    <a:pt x="3204" y="504"/>
                  </a:lnTo>
                  <a:close/>
                  <a:moveTo>
                    <a:pt x="124" y="119"/>
                  </a:moveTo>
                  <a:lnTo>
                    <a:pt x="122" y="120"/>
                  </a:lnTo>
                  <a:lnTo>
                    <a:pt x="120" y="121"/>
                  </a:lnTo>
                  <a:lnTo>
                    <a:pt x="120" y="124"/>
                  </a:lnTo>
                  <a:lnTo>
                    <a:pt x="120" y="1535"/>
                  </a:lnTo>
                  <a:lnTo>
                    <a:pt x="120" y="1538"/>
                  </a:lnTo>
                  <a:lnTo>
                    <a:pt x="122" y="1539"/>
                  </a:lnTo>
                  <a:lnTo>
                    <a:pt x="124" y="1540"/>
                  </a:lnTo>
                  <a:lnTo>
                    <a:pt x="2691" y="1540"/>
                  </a:lnTo>
                  <a:lnTo>
                    <a:pt x="2710" y="1543"/>
                  </a:lnTo>
                  <a:lnTo>
                    <a:pt x="2726" y="1552"/>
                  </a:lnTo>
                  <a:lnTo>
                    <a:pt x="2739" y="1564"/>
                  </a:lnTo>
                  <a:lnTo>
                    <a:pt x="2748" y="1581"/>
                  </a:lnTo>
                  <a:lnTo>
                    <a:pt x="2751" y="1600"/>
                  </a:lnTo>
                  <a:lnTo>
                    <a:pt x="2748" y="1619"/>
                  </a:lnTo>
                  <a:lnTo>
                    <a:pt x="2739" y="1635"/>
                  </a:lnTo>
                  <a:lnTo>
                    <a:pt x="2726" y="1648"/>
                  </a:lnTo>
                  <a:lnTo>
                    <a:pt x="2710" y="1657"/>
                  </a:lnTo>
                  <a:lnTo>
                    <a:pt x="2691" y="1660"/>
                  </a:lnTo>
                  <a:lnTo>
                    <a:pt x="1527" y="1660"/>
                  </a:lnTo>
                  <a:lnTo>
                    <a:pt x="1549" y="1691"/>
                  </a:lnTo>
                  <a:lnTo>
                    <a:pt x="1566" y="1724"/>
                  </a:lnTo>
                  <a:lnTo>
                    <a:pt x="1581" y="1759"/>
                  </a:lnTo>
                  <a:lnTo>
                    <a:pt x="1590" y="1796"/>
                  </a:lnTo>
                  <a:lnTo>
                    <a:pt x="3086" y="1796"/>
                  </a:lnTo>
                  <a:lnTo>
                    <a:pt x="3095" y="1759"/>
                  </a:lnTo>
                  <a:lnTo>
                    <a:pt x="3110" y="1724"/>
                  </a:lnTo>
                  <a:lnTo>
                    <a:pt x="3127" y="1691"/>
                  </a:lnTo>
                  <a:lnTo>
                    <a:pt x="3148" y="1660"/>
                  </a:lnTo>
                  <a:lnTo>
                    <a:pt x="2947" y="1660"/>
                  </a:lnTo>
                  <a:lnTo>
                    <a:pt x="2928" y="1657"/>
                  </a:lnTo>
                  <a:lnTo>
                    <a:pt x="2912" y="1648"/>
                  </a:lnTo>
                  <a:lnTo>
                    <a:pt x="2898" y="1635"/>
                  </a:lnTo>
                  <a:lnTo>
                    <a:pt x="2890" y="1619"/>
                  </a:lnTo>
                  <a:lnTo>
                    <a:pt x="2887" y="1600"/>
                  </a:lnTo>
                  <a:lnTo>
                    <a:pt x="2890" y="1581"/>
                  </a:lnTo>
                  <a:lnTo>
                    <a:pt x="2898" y="1564"/>
                  </a:lnTo>
                  <a:lnTo>
                    <a:pt x="2912" y="1552"/>
                  </a:lnTo>
                  <a:lnTo>
                    <a:pt x="2928" y="1543"/>
                  </a:lnTo>
                  <a:lnTo>
                    <a:pt x="2947" y="1540"/>
                  </a:lnTo>
                  <a:lnTo>
                    <a:pt x="3080" y="1540"/>
                  </a:lnTo>
                  <a:lnTo>
                    <a:pt x="3080" y="124"/>
                  </a:lnTo>
                  <a:lnTo>
                    <a:pt x="3080" y="121"/>
                  </a:lnTo>
                  <a:lnTo>
                    <a:pt x="3077" y="120"/>
                  </a:lnTo>
                  <a:lnTo>
                    <a:pt x="3076" y="119"/>
                  </a:lnTo>
                  <a:lnTo>
                    <a:pt x="124" y="119"/>
                  </a:lnTo>
                  <a:close/>
                  <a:moveTo>
                    <a:pt x="124" y="0"/>
                  </a:moveTo>
                  <a:lnTo>
                    <a:pt x="3076" y="0"/>
                  </a:lnTo>
                  <a:lnTo>
                    <a:pt x="3105" y="2"/>
                  </a:lnTo>
                  <a:lnTo>
                    <a:pt x="3131" y="12"/>
                  </a:lnTo>
                  <a:lnTo>
                    <a:pt x="3153" y="27"/>
                  </a:lnTo>
                  <a:lnTo>
                    <a:pt x="3173" y="46"/>
                  </a:lnTo>
                  <a:lnTo>
                    <a:pt x="3187" y="69"/>
                  </a:lnTo>
                  <a:lnTo>
                    <a:pt x="3196" y="95"/>
                  </a:lnTo>
                  <a:lnTo>
                    <a:pt x="3200" y="124"/>
                  </a:lnTo>
                  <a:lnTo>
                    <a:pt x="3200" y="385"/>
                  </a:lnTo>
                  <a:lnTo>
                    <a:pt x="3781" y="385"/>
                  </a:lnTo>
                  <a:lnTo>
                    <a:pt x="3800" y="387"/>
                  </a:lnTo>
                  <a:lnTo>
                    <a:pt x="3817" y="396"/>
                  </a:lnTo>
                  <a:lnTo>
                    <a:pt x="3830" y="408"/>
                  </a:lnTo>
                  <a:lnTo>
                    <a:pt x="3838" y="426"/>
                  </a:lnTo>
                  <a:lnTo>
                    <a:pt x="3841" y="445"/>
                  </a:lnTo>
                  <a:lnTo>
                    <a:pt x="3838" y="463"/>
                  </a:lnTo>
                  <a:lnTo>
                    <a:pt x="3830" y="481"/>
                  </a:lnTo>
                  <a:lnTo>
                    <a:pt x="3816" y="493"/>
                  </a:lnTo>
                  <a:lnTo>
                    <a:pt x="3800" y="502"/>
                  </a:lnTo>
                  <a:lnTo>
                    <a:pt x="3963" y="990"/>
                  </a:lnTo>
                  <a:lnTo>
                    <a:pt x="4043" y="1071"/>
                  </a:lnTo>
                  <a:lnTo>
                    <a:pt x="4062" y="1093"/>
                  </a:lnTo>
                  <a:lnTo>
                    <a:pt x="4078" y="1118"/>
                  </a:lnTo>
                  <a:lnTo>
                    <a:pt x="4089" y="1145"/>
                  </a:lnTo>
                  <a:lnTo>
                    <a:pt x="4096" y="1174"/>
                  </a:lnTo>
                  <a:lnTo>
                    <a:pt x="4098" y="1204"/>
                  </a:lnTo>
                  <a:lnTo>
                    <a:pt x="4098" y="1728"/>
                  </a:lnTo>
                  <a:lnTo>
                    <a:pt x="4094" y="1757"/>
                  </a:lnTo>
                  <a:lnTo>
                    <a:pt x="4086" y="1783"/>
                  </a:lnTo>
                  <a:lnTo>
                    <a:pt x="4071" y="1806"/>
                  </a:lnTo>
                  <a:lnTo>
                    <a:pt x="4052" y="1825"/>
                  </a:lnTo>
                  <a:lnTo>
                    <a:pt x="4028" y="1840"/>
                  </a:lnTo>
                  <a:lnTo>
                    <a:pt x="4002" y="1850"/>
                  </a:lnTo>
                  <a:lnTo>
                    <a:pt x="3974" y="1852"/>
                  </a:lnTo>
                  <a:lnTo>
                    <a:pt x="3713" y="1852"/>
                  </a:lnTo>
                  <a:lnTo>
                    <a:pt x="3713" y="1857"/>
                  </a:lnTo>
                  <a:lnTo>
                    <a:pt x="3709" y="1903"/>
                  </a:lnTo>
                  <a:lnTo>
                    <a:pt x="3699" y="1948"/>
                  </a:lnTo>
                  <a:lnTo>
                    <a:pt x="3683" y="1990"/>
                  </a:lnTo>
                  <a:lnTo>
                    <a:pt x="3662" y="2029"/>
                  </a:lnTo>
                  <a:lnTo>
                    <a:pt x="3635" y="2065"/>
                  </a:lnTo>
                  <a:lnTo>
                    <a:pt x="3604" y="2096"/>
                  </a:lnTo>
                  <a:lnTo>
                    <a:pt x="3569" y="2122"/>
                  </a:lnTo>
                  <a:lnTo>
                    <a:pt x="3529" y="2144"/>
                  </a:lnTo>
                  <a:lnTo>
                    <a:pt x="3488" y="2160"/>
                  </a:lnTo>
                  <a:lnTo>
                    <a:pt x="3444" y="2170"/>
                  </a:lnTo>
                  <a:lnTo>
                    <a:pt x="3396" y="2174"/>
                  </a:lnTo>
                  <a:lnTo>
                    <a:pt x="3350" y="2170"/>
                  </a:lnTo>
                  <a:lnTo>
                    <a:pt x="3307" y="2160"/>
                  </a:lnTo>
                  <a:lnTo>
                    <a:pt x="3266" y="2145"/>
                  </a:lnTo>
                  <a:lnTo>
                    <a:pt x="3229" y="2126"/>
                  </a:lnTo>
                  <a:lnTo>
                    <a:pt x="3194" y="2099"/>
                  </a:lnTo>
                  <a:lnTo>
                    <a:pt x="3163" y="2070"/>
                  </a:lnTo>
                  <a:lnTo>
                    <a:pt x="3136" y="2036"/>
                  </a:lnTo>
                  <a:lnTo>
                    <a:pt x="3113" y="2000"/>
                  </a:lnTo>
                  <a:lnTo>
                    <a:pt x="3097" y="1959"/>
                  </a:lnTo>
                  <a:lnTo>
                    <a:pt x="3086" y="1917"/>
                  </a:lnTo>
                  <a:lnTo>
                    <a:pt x="1590" y="1917"/>
                  </a:lnTo>
                  <a:lnTo>
                    <a:pt x="1578" y="1959"/>
                  </a:lnTo>
                  <a:lnTo>
                    <a:pt x="1562" y="2000"/>
                  </a:lnTo>
                  <a:lnTo>
                    <a:pt x="1540" y="2036"/>
                  </a:lnTo>
                  <a:lnTo>
                    <a:pt x="1513" y="2070"/>
                  </a:lnTo>
                  <a:lnTo>
                    <a:pt x="1481" y="2099"/>
                  </a:lnTo>
                  <a:lnTo>
                    <a:pt x="1447" y="2126"/>
                  </a:lnTo>
                  <a:lnTo>
                    <a:pt x="1409" y="2145"/>
                  </a:lnTo>
                  <a:lnTo>
                    <a:pt x="1368" y="2160"/>
                  </a:lnTo>
                  <a:lnTo>
                    <a:pt x="1325" y="2170"/>
                  </a:lnTo>
                  <a:lnTo>
                    <a:pt x="1279" y="2174"/>
                  </a:lnTo>
                  <a:lnTo>
                    <a:pt x="1234" y="2170"/>
                  </a:lnTo>
                  <a:lnTo>
                    <a:pt x="1192" y="2162"/>
                  </a:lnTo>
                  <a:lnTo>
                    <a:pt x="1152" y="2147"/>
                  </a:lnTo>
                  <a:lnTo>
                    <a:pt x="1114" y="2127"/>
                  </a:lnTo>
                  <a:lnTo>
                    <a:pt x="1080" y="2103"/>
                  </a:lnTo>
                  <a:lnTo>
                    <a:pt x="1049" y="2075"/>
                  </a:lnTo>
                  <a:lnTo>
                    <a:pt x="1022" y="2042"/>
                  </a:lnTo>
                  <a:lnTo>
                    <a:pt x="996" y="2075"/>
                  </a:lnTo>
                  <a:lnTo>
                    <a:pt x="965" y="2103"/>
                  </a:lnTo>
                  <a:lnTo>
                    <a:pt x="930" y="2127"/>
                  </a:lnTo>
                  <a:lnTo>
                    <a:pt x="893" y="2147"/>
                  </a:lnTo>
                  <a:lnTo>
                    <a:pt x="853" y="2162"/>
                  </a:lnTo>
                  <a:lnTo>
                    <a:pt x="810" y="2170"/>
                  </a:lnTo>
                  <a:lnTo>
                    <a:pt x="766" y="2174"/>
                  </a:lnTo>
                  <a:lnTo>
                    <a:pt x="720" y="2170"/>
                  </a:lnTo>
                  <a:lnTo>
                    <a:pt x="677" y="2160"/>
                  </a:lnTo>
                  <a:lnTo>
                    <a:pt x="636" y="2145"/>
                  </a:lnTo>
                  <a:lnTo>
                    <a:pt x="597" y="2126"/>
                  </a:lnTo>
                  <a:lnTo>
                    <a:pt x="563" y="2099"/>
                  </a:lnTo>
                  <a:lnTo>
                    <a:pt x="531" y="2070"/>
                  </a:lnTo>
                  <a:lnTo>
                    <a:pt x="505" y="2036"/>
                  </a:lnTo>
                  <a:lnTo>
                    <a:pt x="483" y="2000"/>
                  </a:lnTo>
                  <a:lnTo>
                    <a:pt x="466" y="1959"/>
                  </a:lnTo>
                  <a:lnTo>
                    <a:pt x="455" y="1917"/>
                  </a:lnTo>
                  <a:lnTo>
                    <a:pt x="317" y="1917"/>
                  </a:lnTo>
                  <a:lnTo>
                    <a:pt x="288" y="1913"/>
                  </a:lnTo>
                  <a:lnTo>
                    <a:pt x="262" y="1904"/>
                  </a:lnTo>
                  <a:lnTo>
                    <a:pt x="238" y="1889"/>
                  </a:lnTo>
                  <a:lnTo>
                    <a:pt x="220" y="1870"/>
                  </a:lnTo>
                  <a:lnTo>
                    <a:pt x="205" y="1847"/>
                  </a:lnTo>
                  <a:lnTo>
                    <a:pt x="196" y="1821"/>
                  </a:lnTo>
                  <a:lnTo>
                    <a:pt x="192" y="1793"/>
                  </a:lnTo>
                  <a:lnTo>
                    <a:pt x="192" y="1660"/>
                  </a:lnTo>
                  <a:lnTo>
                    <a:pt x="124" y="1660"/>
                  </a:lnTo>
                  <a:lnTo>
                    <a:pt x="96" y="1657"/>
                  </a:lnTo>
                  <a:lnTo>
                    <a:pt x="70" y="1647"/>
                  </a:lnTo>
                  <a:lnTo>
                    <a:pt x="46" y="1632"/>
                  </a:lnTo>
                  <a:lnTo>
                    <a:pt x="27" y="1614"/>
                  </a:lnTo>
                  <a:lnTo>
                    <a:pt x="12" y="1590"/>
                  </a:lnTo>
                  <a:lnTo>
                    <a:pt x="4" y="1564"/>
                  </a:lnTo>
                  <a:lnTo>
                    <a:pt x="0" y="1535"/>
                  </a:lnTo>
                  <a:lnTo>
                    <a:pt x="0" y="124"/>
                  </a:lnTo>
                  <a:lnTo>
                    <a:pt x="4" y="95"/>
                  </a:lnTo>
                  <a:lnTo>
                    <a:pt x="12" y="69"/>
                  </a:lnTo>
                  <a:lnTo>
                    <a:pt x="27" y="46"/>
                  </a:lnTo>
                  <a:lnTo>
                    <a:pt x="46" y="27"/>
                  </a:lnTo>
                  <a:lnTo>
                    <a:pt x="70" y="12"/>
                  </a:lnTo>
                  <a:lnTo>
                    <a:pt x="96" y="2"/>
                  </a:lnTo>
                  <a:lnTo>
                    <a:pt x="12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45" name="Freeform 117"/>
            <p:cNvSpPr>
              <a:spLocks/>
            </p:cNvSpPr>
            <p:nvPr/>
          </p:nvSpPr>
          <p:spPr bwMode="auto">
            <a:xfrm>
              <a:off x="3251201" y="3743326"/>
              <a:ext cx="4264025" cy="192088"/>
            </a:xfrm>
            <a:custGeom>
              <a:avLst/>
              <a:gdLst>
                <a:gd name="T0" fmla="*/ 60 w 2686"/>
                <a:gd name="T1" fmla="*/ 0 h 121"/>
                <a:gd name="T2" fmla="*/ 2627 w 2686"/>
                <a:gd name="T3" fmla="*/ 0 h 121"/>
                <a:gd name="T4" fmla="*/ 2645 w 2686"/>
                <a:gd name="T5" fmla="*/ 3 h 121"/>
                <a:gd name="T6" fmla="*/ 2661 w 2686"/>
                <a:gd name="T7" fmla="*/ 11 h 121"/>
                <a:gd name="T8" fmla="*/ 2675 w 2686"/>
                <a:gd name="T9" fmla="*/ 25 h 121"/>
                <a:gd name="T10" fmla="*/ 2684 w 2686"/>
                <a:gd name="T11" fmla="*/ 41 h 121"/>
                <a:gd name="T12" fmla="*/ 2686 w 2686"/>
                <a:gd name="T13" fmla="*/ 60 h 121"/>
                <a:gd name="T14" fmla="*/ 2684 w 2686"/>
                <a:gd name="T15" fmla="*/ 80 h 121"/>
                <a:gd name="T16" fmla="*/ 2675 w 2686"/>
                <a:gd name="T17" fmla="*/ 96 h 121"/>
                <a:gd name="T18" fmla="*/ 2661 w 2686"/>
                <a:gd name="T19" fmla="*/ 108 h 121"/>
                <a:gd name="T20" fmla="*/ 2645 w 2686"/>
                <a:gd name="T21" fmla="*/ 117 h 121"/>
                <a:gd name="T22" fmla="*/ 2627 w 2686"/>
                <a:gd name="T23" fmla="*/ 121 h 121"/>
                <a:gd name="T24" fmla="*/ 60 w 2686"/>
                <a:gd name="T25" fmla="*/ 121 h 121"/>
                <a:gd name="T26" fmla="*/ 41 w 2686"/>
                <a:gd name="T27" fmla="*/ 117 h 121"/>
                <a:gd name="T28" fmla="*/ 24 w 2686"/>
                <a:gd name="T29" fmla="*/ 108 h 121"/>
                <a:gd name="T30" fmla="*/ 11 w 2686"/>
                <a:gd name="T31" fmla="*/ 96 h 121"/>
                <a:gd name="T32" fmla="*/ 3 w 2686"/>
                <a:gd name="T33" fmla="*/ 80 h 121"/>
                <a:gd name="T34" fmla="*/ 0 w 2686"/>
                <a:gd name="T35" fmla="*/ 60 h 121"/>
                <a:gd name="T36" fmla="*/ 3 w 2686"/>
                <a:gd name="T37" fmla="*/ 41 h 121"/>
                <a:gd name="T38" fmla="*/ 11 w 2686"/>
                <a:gd name="T39" fmla="*/ 25 h 121"/>
                <a:gd name="T40" fmla="*/ 24 w 2686"/>
                <a:gd name="T41" fmla="*/ 11 h 121"/>
                <a:gd name="T42" fmla="*/ 41 w 2686"/>
                <a:gd name="T43" fmla="*/ 3 h 121"/>
                <a:gd name="T44" fmla="*/ 60 w 2686"/>
                <a:gd name="T45"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86" h="121">
                  <a:moveTo>
                    <a:pt x="60" y="0"/>
                  </a:moveTo>
                  <a:lnTo>
                    <a:pt x="2627" y="0"/>
                  </a:lnTo>
                  <a:lnTo>
                    <a:pt x="2645" y="3"/>
                  </a:lnTo>
                  <a:lnTo>
                    <a:pt x="2661" y="11"/>
                  </a:lnTo>
                  <a:lnTo>
                    <a:pt x="2675" y="25"/>
                  </a:lnTo>
                  <a:lnTo>
                    <a:pt x="2684" y="41"/>
                  </a:lnTo>
                  <a:lnTo>
                    <a:pt x="2686" y="60"/>
                  </a:lnTo>
                  <a:lnTo>
                    <a:pt x="2684" y="80"/>
                  </a:lnTo>
                  <a:lnTo>
                    <a:pt x="2675" y="96"/>
                  </a:lnTo>
                  <a:lnTo>
                    <a:pt x="2661" y="108"/>
                  </a:lnTo>
                  <a:lnTo>
                    <a:pt x="2645" y="117"/>
                  </a:lnTo>
                  <a:lnTo>
                    <a:pt x="2627" y="121"/>
                  </a:lnTo>
                  <a:lnTo>
                    <a:pt x="60" y="121"/>
                  </a:lnTo>
                  <a:lnTo>
                    <a:pt x="41" y="117"/>
                  </a:lnTo>
                  <a:lnTo>
                    <a:pt x="24" y="108"/>
                  </a:lnTo>
                  <a:lnTo>
                    <a:pt x="11" y="96"/>
                  </a:lnTo>
                  <a:lnTo>
                    <a:pt x="3" y="80"/>
                  </a:lnTo>
                  <a:lnTo>
                    <a:pt x="0" y="60"/>
                  </a:lnTo>
                  <a:lnTo>
                    <a:pt x="3" y="41"/>
                  </a:lnTo>
                  <a:lnTo>
                    <a:pt x="11" y="25"/>
                  </a:lnTo>
                  <a:lnTo>
                    <a:pt x="24" y="11"/>
                  </a:lnTo>
                  <a:lnTo>
                    <a:pt x="41" y="3"/>
                  </a:lnTo>
                  <a:lnTo>
                    <a:pt x="60"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nvGrpSpPr>
          <p:cNvPr id="546" name="Group 545"/>
          <p:cNvGrpSpPr/>
          <p:nvPr/>
        </p:nvGrpSpPr>
        <p:grpSpPr>
          <a:xfrm>
            <a:off x="6217375" y="4858601"/>
            <a:ext cx="377952" cy="371554"/>
            <a:chOff x="6572971" y="2587119"/>
            <a:chExt cx="377952" cy="371554"/>
          </a:xfrm>
        </p:grpSpPr>
        <p:sp>
          <p:nvSpPr>
            <p:cNvPr id="547" name="Rectangle 546"/>
            <p:cNvSpPr/>
            <p:nvPr/>
          </p:nvSpPr>
          <p:spPr bwMode="gray">
            <a:xfrm>
              <a:off x="6724152" y="2880214"/>
              <a:ext cx="76698" cy="67774"/>
            </a:xfrm>
            <a:prstGeom prst="rect">
              <a:avLst/>
            </a:prstGeom>
            <a:solidFill>
              <a:srgbClr val="83AC9A"/>
            </a:solidFill>
            <a:ln w="9525" cap="flat" cmpd="sng" algn="ctr">
              <a:solidFill>
                <a:srgbClr val="83AC9A"/>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grpSp>
          <p:nvGrpSpPr>
            <p:cNvPr id="548" name="Group 547"/>
            <p:cNvGrpSpPr/>
            <p:nvPr/>
          </p:nvGrpSpPr>
          <p:grpSpPr>
            <a:xfrm>
              <a:off x="6572971" y="2587119"/>
              <a:ext cx="377952" cy="371554"/>
              <a:chOff x="3048000" y="431801"/>
              <a:chExt cx="6096000" cy="5992813"/>
            </a:xfrm>
          </p:grpSpPr>
          <p:sp>
            <p:nvSpPr>
              <p:cNvPr id="549" name="Freeform 63"/>
              <p:cNvSpPr>
                <a:spLocks noEditPoints="1"/>
              </p:cNvSpPr>
              <p:nvPr/>
            </p:nvSpPr>
            <p:spPr bwMode="auto">
              <a:xfrm>
                <a:off x="3048000" y="431801"/>
                <a:ext cx="6096000" cy="5992813"/>
              </a:xfrm>
              <a:custGeom>
                <a:avLst/>
                <a:gdLst>
                  <a:gd name="T0" fmla="*/ 1984 w 3840"/>
                  <a:gd name="T1" fmla="*/ 3647 h 3775"/>
                  <a:gd name="T2" fmla="*/ 2240 w 3840"/>
                  <a:gd name="T3" fmla="*/ 3071 h 3775"/>
                  <a:gd name="T4" fmla="*/ 1600 w 3840"/>
                  <a:gd name="T5" fmla="*/ 3071 h 3775"/>
                  <a:gd name="T6" fmla="*/ 1856 w 3840"/>
                  <a:gd name="T7" fmla="*/ 3647 h 3775"/>
                  <a:gd name="T8" fmla="*/ 1600 w 3840"/>
                  <a:gd name="T9" fmla="*/ 3071 h 3775"/>
                  <a:gd name="T10" fmla="*/ 896 w 3840"/>
                  <a:gd name="T11" fmla="*/ 3647 h 3775"/>
                  <a:gd name="T12" fmla="*/ 1472 w 3840"/>
                  <a:gd name="T13" fmla="*/ 3007 h 3775"/>
                  <a:gd name="T14" fmla="*/ 1485 w 3840"/>
                  <a:gd name="T15" fmla="*/ 2969 h 3775"/>
                  <a:gd name="T16" fmla="*/ 1516 w 3840"/>
                  <a:gd name="T17" fmla="*/ 2946 h 3775"/>
                  <a:gd name="T18" fmla="*/ 2304 w 3840"/>
                  <a:gd name="T19" fmla="*/ 2943 h 3775"/>
                  <a:gd name="T20" fmla="*/ 2341 w 3840"/>
                  <a:gd name="T21" fmla="*/ 2955 h 3775"/>
                  <a:gd name="T22" fmla="*/ 2365 w 3840"/>
                  <a:gd name="T23" fmla="*/ 2986 h 3775"/>
                  <a:gd name="T24" fmla="*/ 2368 w 3840"/>
                  <a:gd name="T25" fmla="*/ 3647 h 3775"/>
                  <a:gd name="T26" fmla="*/ 2944 w 3840"/>
                  <a:gd name="T27" fmla="*/ 128 h 3775"/>
                  <a:gd name="T28" fmla="*/ 832 w 3840"/>
                  <a:gd name="T29" fmla="*/ 0 h 3775"/>
                  <a:gd name="T30" fmla="*/ 3028 w 3840"/>
                  <a:gd name="T31" fmla="*/ 3 h 3775"/>
                  <a:gd name="T32" fmla="*/ 3059 w 3840"/>
                  <a:gd name="T33" fmla="*/ 27 h 3775"/>
                  <a:gd name="T34" fmla="*/ 3072 w 3840"/>
                  <a:gd name="T35" fmla="*/ 64 h 3775"/>
                  <a:gd name="T36" fmla="*/ 3776 w 3840"/>
                  <a:gd name="T37" fmla="*/ 576 h 3775"/>
                  <a:gd name="T38" fmla="*/ 3813 w 3840"/>
                  <a:gd name="T39" fmla="*/ 588 h 3775"/>
                  <a:gd name="T40" fmla="*/ 3837 w 3840"/>
                  <a:gd name="T41" fmla="*/ 620 h 3775"/>
                  <a:gd name="T42" fmla="*/ 3840 w 3840"/>
                  <a:gd name="T43" fmla="*/ 3647 h 3775"/>
                  <a:gd name="T44" fmla="*/ 3827 w 3840"/>
                  <a:gd name="T45" fmla="*/ 3684 h 3775"/>
                  <a:gd name="T46" fmla="*/ 3796 w 3840"/>
                  <a:gd name="T47" fmla="*/ 3708 h 3775"/>
                  <a:gd name="T48" fmla="*/ 3756 w 3840"/>
                  <a:gd name="T49" fmla="*/ 3708 h 3775"/>
                  <a:gd name="T50" fmla="*/ 3725 w 3840"/>
                  <a:gd name="T51" fmla="*/ 3684 h 3775"/>
                  <a:gd name="T52" fmla="*/ 3712 w 3840"/>
                  <a:gd name="T53" fmla="*/ 3647 h 3775"/>
                  <a:gd name="T54" fmla="*/ 3072 w 3840"/>
                  <a:gd name="T55" fmla="*/ 705 h 3775"/>
                  <a:gd name="T56" fmla="*/ 3069 w 3840"/>
                  <a:gd name="T57" fmla="*/ 3731 h 3775"/>
                  <a:gd name="T58" fmla="*/ 3045 w 3840"/>
                  <a:gd name="T59" fmla="*/ 3762 h 3775"/>
                  <a:gd name="T60" fmla="*/ 3008 w 3840"/>
                  <a:gd name="T61" fmla="*/ 3775 h 3775"/>
                  <a:gd name="T62" fmla="*/ 812 w 3840"/>
                  <a:gd name="T63" fmla="*/ 3772 h 3775"/>
                  <a:gd name="T64" fmla="*/ 781 w 3840"/>
                  <a:gd name="T65" fmla="*/ 3748 h 3775"/>
                  <a:gd name="T66" fmla="*/ 768 w 3840"/>
                  <a:gd name="T67" fmla="*/ 3711 h 3775"/>
                  <a:gd name="T68" fmla="*/ 128 w 3840"/>
                  <a:gd name="T69" fmla="*/ 1088 h 3775"/>
                  <a:gd name="T70" fmla="*/ 125 w 3840"/>
                  <a:gd name="T71" fmla="*/ 3667 h 3775"/>
                  <a:gd name="T72" fmla="*/ 101 w 3840"/>
                  <a:gd name="T73" fmla="*/ 3698 h 3775"/>
                  <a:gd name="T74" fmla="*/ 64 w 3840"/>
                  <a:gd name="T75" fmla="*/ 3711 h 3775"/>
                  <a:gd name="T76" fmla="*/ 27 w 3840"/>
                  <a:gd name="T77" fmla="*/ 3698 h 3775"/>
                  <a:gd name="T78" fmla="*/ 3 w 3840"/>
                  <a:gd name="T79" fmla="*/ 3667 h 3775"/>
                  <a:gd name="T80" fmla="*/ 0 w 3840"/>
                  <a:gd name="T81" fmla="*/ 1024 h 3775"/>
                  <a:gd name="T82" fmla="*/ 13 w 3840"/>
                  <a:gd name="T83" fmla="*/ 986 h 3775"/>
                  <a:gd name="T84" fmla="*/ 44 w 3840"/>
                  <a:gd name="T85" fmla="*/ 963 h 3775"/>
                  <a:gd name="T86" fmla="*/ 768 w 3840"/>
                  <a:gd name="T87" fmla="*/ 960 h 3775"/>
                  <a:gd name="T88" fmla="*/ 771 w 3840"/>
                  <a:gd name="T89" fmla="*/ 44 h 3775"/>
                  <a:gd name="T90" fmla="*/ 795 w 3840"/>
                  <a:gd name="T91" fmla="*/ 13 h 3775"/>
                  <a:gd name="T92" fmla="*/ 832 w 3840"/>
                  <a:gd name="T93" fmla="*/ 0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40" h="3775">
                    <a:moveTo>
                      <a:pt x="1984" y="3071"/>
                    </a:moveTo>
                    <a:lnTo>
                      <a:pt x="1984" y="3647"/>
                    </a:lnTo>
                    <a:lnTo>
                      <a:pt x="2240" y="3647"/>
                    </a:lnTo>
                    <a:lnTo>
                      <a:pt x="2240" y="3071"/>
                    </a:lnTo>
                    <a:lnTo>
                      <a:pt x="1984" y="3071"/>
                    </a:lnTo>
                    <a:close/>
                    <a:moveTo>
                      <a:pt x="1600" y="3071"/>
                    </a:moveTo>
                    <a:lnTo>
                      <a:pt x="1600" y="3647"/>
                    </a:lnTo>
                    <a:lnTo>
                      <a:pt x="1856" y="3647"/>
                    </a:lnTo>
                    <a:lnTo>
                      <a:pt x="1856" y="3071"/>
                    </a:lnTo>
                    <a:lnTo>
                      <a:pt x="1600" y="3071"/>
                    </a:lnTo>
                    <a:close/>
                    <a:moveTo>
                      <a:pt x="896" y="128"/>
                    </a:moveTo>
                    <a:lnTo>
                      <a:pt x="896" y="3647"/>
                    </a:lnTo>
                    <a:lnTo>
                      <a:pt x="1472" y="3647"/>
                    </a:lnTo>
                    <a:lnTo>
                      <a:pt x="1472" y="3007"/>
                    </a:lnTo>
                    <a:lnTo>
                      <a:pt x="1475" y="2986"/>
                    </a:lnTo>
                    <a:lnTo>
                      <a:pt x="1485" y="2969"/>
                    </a:lnTo>
                    <a:lnTo>
                      <a:pt x="1499" y="2955"/>
                    </a:lnTo>
                    <a:lnTo>
                      <a:pt x="1516" y="2946"/>
                    </a:lnTo>
                    <a:lnTo>
                      <a:pt x="1536" y="2943"/>
                    </a:lnTo>
                    <a:lnTo>
                      <a:pt x="2304" y="2943"/>
                    </a:lnTo>
                    <a:lnTo>
                      <a:pt x="2324" y="2946"/>
                    </a:lnTo>
                    <a:lnTo>
                      <a:pt x="2341" y="2955"/>
                    </a:lnTo>
                    <a:lnTo>
                      <a:pt x="2355" y="2969"/>
                    </a:lnTo>
                    <a:lnTo>
                      <a:pt x="2365" y="2986"/>
                    </a:lnTo>
                    <a:lnTo>
                      <a:pt x="2368" y="3007"/>
                    </a:lnTo>
                    <a:lnTo>
                      <a:pt x="2368" y="3647"/>
                    </a:lnTo>
                    <a:lnTo>
                      <a:pt x="2944" y="3647"/>
                    </a:lnTo>
                    <a:lnTo>
                      <a:pt x="2944" y="128"/>
                    </a:lnTo>
                    <a:lnTo>
                      <a:pt x="896" y="128"/>
                    </a:lnTo>
                    <a:close/>
                    <a:moveTo>
                      <a:pt x="832" y="0"/>
                    </a:moveTo>
                    <a:lnTo>
                      <a:pt x="3008" y="0"/>
                    </a:lnTo>
                    <a:lnTo>
                      <a:pt x="3028" y="3"/>
                    </a:lnTo>
                    <a:lnTo>
                      <a:pt x="3045" y="13"/>
                    </a:lnTo>
                    <a:lnTo>
                      <a:pt x="3059" y="27"/>
                    </a:lnTo>
                    <a:lnTo>
                      <a:pt x="3069" y="44"/>
                    </a:lnTo>
                    <a:lnTo>
                      <a:pt x="3072" y="64"/>
                    </a:lnTo>
                    <a:lnTo>
                      <a:pt x="3072" y="576"/>
                    </a:lnTo>
                    <a:lnTo>
                      <a:pt x="3776" y="576"/>
                    </a:lnTo>
                    <a:lnTo>
                      <a:pt x="3796" y="579"/>
                    </a:lnTo>
                    <a:lnTo>
                      <a:pt x="3813" y="588"/>
                    </a:lnTo>
                    <a:lnTo>
                      <a:pt x="3827" y="602"/>
                    </a:lnTo>
                    <a:lnTo>
                      <a:pt x="3837" y="620"/>
                    </a:lnTo>
                    <a:lnTo>
                      <a:pt x="3840" y="641"/>
                    </a:lnTo>
                    <a:lnTo>
                      <a:pt x="3840" y="3647"/>
                    </a:lnTo>
                    <a:lnTo>
                      <a:pt x="3837" y="3667"/>
                    </a:lnTo>
                    <a:lnTo>
                      <a:pt x="3827" y="3684"/>
                    </a:lnTo>
                    <a:lnTo>
                      <a:pt x="3813" y="3698"/>
                    </a:lnTo>
                    <a:lnTo>
                      <a:pt x="3796" y="3708"/>
                    </a:lnTo>
                    <a:lnTo>
                      <a:pt x="3776" y="3711"/>
                    </a:lnTo>
                    <a:lnTo>
                      <a:pt x="3756" y="3708"/>
                    </a:lnTo>
                    <a:lnTo>
                      <a:pt x="3739" y="3698"/>
                    </a:lnTo>
                    <a:lnTo>
                      <a:pt x="3725" y="3684"/>
                    </a:lnTo>
                    <a:lnTo>
                      <a:pt x="3715" y="3667"/>
                    </a:lnTo>
                    <a:lnTo>
                      <a:pt x="3712" y="3647"/>
                    </a:lnTo>
                    <a:lnTo>
                      <a:pt x="3712" y="705"/>
                    </a:lnTo>
                    <a:lnTo>
                      <a:pt x="3072" y="705"/>
                    </a:lnTo>
                    <a:lnTo>
                      <a:pt x="3072" y="3711"/>
                    </a:lnTo>
                    <a:lnTo>
                      <a:pt x="3069" y="3731"/>
                    </a:lnTo>
                    <a:lnTo>
                      <a:pt x="3059" y="3748"/>
                    </a:lnTo>
                    <a:lnTo>
                      <a:pt x="3045" y="3762"/>
                    </a:lnTo>
                    <a:lnTo>
                      <a:pt x="3028" y="3772"/>
                    </a:lnTo>
                    <a:lnTo>
                      <a:pt x="3008" y="3775"/>
                    </a:lnTo>
                    <a:lnTo>
                      <a:pt x="832" y="3775"/>
                    </a:lnTo>
                    <a:lnTo>
                      <a:pt x="812" y="3772"/>
                    </a:lnTo>
                    <a:lnTo>
                      <a:pt x="795" y="3762"/>
                    </a:lnTo>
                    <a:lnTo>
                      <a:pt x="781" y="3748"/>
                    </a:lnTo>
                    <a:lnTo>
                      <a:pt x="771" y="3731"/>
                    </a:lnTo>
                    <a:lnTo>
                      <a:pt x="768" y="3711"/>
                    </a:lnTo>
                    <a:lnTo>
                      <a:pt x="768" y="1088"/>
                    </a:lnTo>
                    <a:lnTo>
                      <a:pt x="128" y="1088"/>
                    </a:lnTo>
                    <a:lnTo>
                      <a:pt x="128" y="3647"/>
                    </a:lnTo>
                    <a:lnTo>
                      <a:pt x="125" y="3667"/>
                    </a:lnTo>
                    <a:lnTo>
                      <a:pt x="115" y="3684"/>
                    </a:lnTo>
                    <a:lnTo>
                      <a:pt x="101" y="3698"/>
                    </a:lnTo>
                    <a:lnTo>
                      <a:pt x="84" y="3708"/>
                    </a:lnTo>
                    <a:lnTo>
                      <a:pt x="64" y="3711"/>
                    </a:lnTo>
                    <a:lnTo>
                      <a:pt x="44" y="3708"/>
                    </a:lnTo>
                    <a:lnTo>
                      <a:pt x="27" y="3698"/>
                    </a:lnTo>
                    <a:lnTo>
                      <a:pt x="13" y="3684"/>
                    </a:lnTo>
                    <a:lnTo>
                      <a:pt x="3" y="3667"/>
                    </a:lnTo>
                    <a:lnTo>
                      <a:pt x="0" y="3647"/>
                    </a:lnTo>
                    <a:lnTo>
                      <a:pt x="0" y="1024"/>
                    </a:lnTo>
                    <a:lnTo>
                      <a:pt x="3" y="1004"/>
                    </a:lnTo>
                    <a:lnTo>
                      <a:pt x="13" y="986"/>
                    </a:lnTo>
                    <a:lnTo>
                      <a:pt x="27" y="972"/>
                    </a:lnTo>
                    <a:lnTo>
                      <a:pt x="44" y="963"/>
                    </a:lnTo>
                    <a:lnTo>
                      <a:pt x="64" y="960"/>
                    </a:lnTo>
                    <a:lnTo>
                      <a:pt x="768" y="960"/>
                    </a:lnTo>
                    <a:lnTo>
                      <a:pt x="768" y="64"/>
                    </a:lnTo>
                    <a:lnTo>
                      <a:pt x="771" y="44"/>
                    </a:lnTo>
                    <a:lnTo>
                      <a:pt x="781" y="27"/>
                    </a:lnTo>
                    <a:lnTo>
                      <a:pt x="795" y="13"/>
                    </a:lnTo>
                    <a:lnTo>
                      <a:pt x="812" y="3"/>
                    </a:lnTo>
                    <a:lnTo>
                      <a:pt x="832"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0" name="Freeform 64"/>
              <p:cNvSpPr>
                <a:spLocks noEditPoints="1"/>
              </p:cNvSpPr>
              <p:nvPr/>
            </p:nvSpPr>
            <p:spPr bwMode="auto">
              <a:xfrm>
                <a:off x="4673600" y="838201"/>
                <a:ext cx="812800" cy="811213"/>
              </a:xfrm>
              <a:custGeom>
                <a:avLst/>
                <a:gdLst>
                  <a:gd name="T0" fmla="*/ 128 w 512"/>
                  <a:gd name="T1" fmla="*/ 128 h 511"/>
                  <a:gd name="T2" fmla="*/ 128 w 512"/>
                  <a:gd name="T3" fmla="*/ 385 h 511"/>
                  <a:gd name="T4" fmla="*/ 384 w 512"/>
                  <a:gd name="T5" fmla="*/ 385 h 511"/>
                  <a:gd name="T6" fmla="*/ 384 w 512"/>
                  <a:gd name="T7" fmla="*/ 128 h 511"/>
                  <a:gd name="T8" fmla="*/ 128 w 512"/>
                  <a:gd name="T9" fmla="*/ 128 h 511"/>
                  <a:gd name="T10" fmla="*/ 64 w 512"/>
                  <a:gd name="T11" fmla="*/ 0 h 511"/>
                  <a:gd name="T12" fmla="*/ 448 w 512"/>
                  <a:gd name="T13" fmla="*/ 0 h 511"/>
                  <a:gd name="T14" fmla="*/ 468 w 512"/>
                  <a:gd name="T15" fmla="*/ 3 h 511"/>
                  <a:gd name="T16" fmla="*/ 485 w 512"/>
                  <a:gd name="T17" fmla="*/ 12 h 511"/>
                  <a:gd name="T18" fmla="*/ 499 w 512"/>
                  <a:gd name="T19" fmla="*/ 26 h 511"/>
                  <a:gd name="T20" fmla="*/ 509 w 512"/>
                  <a:gd name="T21" fmla="*/ 44 h 511"/>
                  <a:gd name="T22" fmla="*/ 512 w 512"/>
                  <a:gd name="T23" fmla="*/ 64 h 511"/>
                  <a:gd name="T24" fmla="*/ 512 w 512"/>
                  <a:gd name="T25" fmla="*/ 449 h 511"/>
                  <a:gd name="T26" fmla="*/ 509 w 512"/>
                  <a:gd name="T27" fmla="*/ 468 h 511"/>
                  <a:gd name="T28" fmla="*/ 499 w 512"/>
                  <a:gd name="T29" fmla="*/ 486 h 511"/>
                  <a:gd name="T30" fmla="*/ 485 w 512"/>
                  <a:gd name="T31" fmla="*/ 500 h 511"/>
                  <a:gd name="T32" fmla="*/ 468 w 512"/>
                  <a:gd name="T33" fmla="*/ 509 h 511"/>
                  <a:gd name="T34" fmla="*/ 448 w 512"/>
                  <a:gd name="T35" fmla="*/ 511 h 511"/>
                  <a:gd name="T36" fmla="*/ 64 w 512"/>
                  <a:gd name="T37" fmla="*/ 511 h 511"/>
                  <a:gd name="T38" fmla="*/ 44 w 512"/>
                  <a:gd name="T39" fmla="*/ 509 h 511"/>
                  <a:gd name="T40" fmla="*/ 27 w 512"/>
                  <a:gd name="T41" fmla="*/ 500 h 511"/>
                  <a:gd name="T42" fmla="*/ 13 w 512"/>
                  <a:gd name="T43" fmla="*/ 486 h 511"/>
                  <a:gd name="T44" fmla="*/ 3 w 512"/>
                  <a:gd name="T45" fmla="*/ 468 h 511"/>
                  <a:gd name="T46" fmla="*/ 0 w 512"/>
                  <a:gd name="T47" fmla="*/ 449 h 511"/>
                  <a:gd name="T48" fmla="*/ 0 w 512"/>
                  <a:gd name="T49" fmla="*/ 64 h 511"/>
                  <a:gd name="T50" fmla="*/ 3 w 512"/>
                  <a:gd name="T51" fmla="*/ 44 h 511"/>
                  <a:gd name="T52" fmla="*/ 13 w 512"/>
                  <a:gd name="T53" fmla="*/ 26 h 511"/>
                  <a:gd name="T54" fmla="*/ 27 w 512"/>
                  <a:gd name="T55" fmla="*/ 12 h 511"/>
                  <a:gd name="T56" fmla="*/ 44 w 512"/>
                  <a:gd name="T57" fmla="*/ 3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8"/>
                    </a:moveTo>
                    <a:lnTo>
                      <a:pt x="128" y="385"/>
                    </a:lnTo>
                    <a:lnTo>
                      <a:pt x="384" y="385"/>
                    </a:lnTo>
                    <a:lnTo>
                      <a:pt x="384" y="128"/>
                    </a:lnTo>
                    <a:lnTo>
                      <a:pt x="128" y="128"/>
                    </a:lnTo>
                    <a:close/>
                    <a:moveTo>
                      <a:pt x="64" y="0"/>
                    </a:moveTo>
                    <a:lnTo>
                      <a:pt x="448" y="0"/>
                    </a:lnTo>
                    <a:lnTo>
                      <a:pt x="468" y="3"/>
                    </a:lnTo>
                    <a:lnTo>
                      <a:pt x="485" y="12"/>
                    </a:lnTo>
                    <a:lnTo>
                      <a:pt x="499" y="26"/>
                    </a:lnTo>
                    <a:lnTo>
                      <a:pt x="509" y="44"/>
                    </a:lnTo>
                    <a:lnTo>
                      <a:pt x="512" y="64"/>
                    </a:lnTo>
                    <a:lnTo>
                      <a:pt x="512" y="449"/>
                    </a:lnTo>
                    <a:lnTo>
                      <a:pt x="509" y="468"/>
                    </a:lnTo>
                    <a:lnTo>
                      <a:pt x="499" y="486"/>
                    </a:lnTo>
                    <a:lnTo>
                      <a:pt x="485" y="500"/>
                    </a:lnTo>
                    <a:lnTo>
                      <a:pt x="468" y="509"/>
                    </a:lnTo>
                    <a:lnTo>
                      <a:pt x="448" y="511"/>
                    </a:lnTo>
                    <a:lnTo>
                      <a:pt x="64" y="511"/>
                    </a:lnTo>
                    <a:lnTo>
                      <a:pt x="44" y="509"/>
                    </a:lnTo>
                    <a:lnTo>
                      <a:pt x="27" y="500"/>
                    </a:lnTo>
                    <a:lnTo>
                      <a:pt x="13" y="486"/>
                    </a:lnTo>
                    <a:lnTo>
                      <a:pt x="3" y="468"/>
                    </a:lnTo>
                    <a:lnTo>
                      <a:pt x="0" y="449"/>
                    </a:lnTo>
                    <a:lnTo>
                      <a:pt x="0" y="64"/>
                    </a:lnTo>
                    <a:lnTo>
                      <a:pt x="3" y="44"/>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1" name="Freeform 65"/>
              <p:cNvSpPr>
                <a:spLocks noEditPoints="1"/>
              </p:cNvSpPr>
              <p:nvPr/>
            </p:nvSpPr>
            <p:spPr bwMode="auto">
              <a:xfrm>
                <a:off x="5689600" y="838201"/>
                <a:ext cx="812800" cy="811213"/>
              </a:xfrm>
              <a:custGeom>
                <a:avLst/>
                <a:gdLst>
                  <a:gd name="T0" fmla="*/ 128 w 512"/>
                  <a:gd name="T1" fmla="*/ 128 h 511"/>
                  <a:gd name="T2" fmla="*/ 128 w 512"/>
                  <a:gd name="T3" fmla="*/ 385 h 511"/>
                  <a:gd name="T4" fmla="*/ 384 w 512"/>
                  <a:gd name="T5" fmla="*/ 385 h 511"/>
                  <a:gd name="T6" fmla="*/ 384 w 512"/>
                  <a:gd name="T7" fmla="*/ 128 h 511"/>
                  <a:gd name="T8" fmla="*/ 128 w 512"/>
                  <a:gd name="T9" fmla="*/ 128 h 511"/>
                  <a:gd name="T10" fmla="*/ 64 w 512"/>
                  <a:gd name="T11" fmla="*/ 0 h 511"/>
                  <a:gd name="T12" fmla="*/ 448 w 512"/>
                  <a:gd name="T13" fmla="*/ 0 h 511"/>
                  <a:gd name="T14" fmla="*/ 468 w 512"/>
                  <a:gd name="T15" fmla="*/ 3 h 511"/>
                  <a:gd name="T16" fmla="*/ 485 w 512"/>
                  <a:gd name="T17" fmla="*/ 12 h 511"/>
                  <a:gd name="T18" fmla="*/ 499 w 512"/>
                  <a:gd name="T19" fmla="*/ 26 h 511"/>
                  <a:gd name="T20" fmla="*/ 509 w 512"/>
                  <a:gd name="T21" fmla="*/ 44 h 511"/>
                  <a:gd name="T22" fmla="*/ 512 w 512"/>
                  <a:gd name="T23" fmla="*/ 64 h 511"/>
                  <a:gd name="T24" fmla="*/ 512 w 512"/>
                  <a:gd name="T25" fmla="*/ 449 h 511"/>
                  <a:gd name="T26" fmla="*/ 509 w 512"/>
                  <a:gd name="T27" fmla="*/ 468 h 511"/>
                  <a:gd name="T28" fmla="*/ 499 w 512"/>
                  <a:gd name="T29" fmla="*/ 486 h 511"/>
                  <a:gd name="T30" fmla="*/ 485 w 512"/>
                  <a:gd name="T31" fmla="*/ 500 h 511"/>
                  <a:gd name="T32" fmla="*/ 468 w 512"/>
                  <a:gd name="T33" fmla="*/ 509 h 511"/>
                  <a:gd name="T34" fmla="*/ 448 w 512"/>
                  <a:gd name="T35" fmla="*/ 511 h 511"/>
                  <a:gd name="T36" fmla="*/ 64 w 512"/>
                  <a:gd name="T37" fmla="*/ 511 h 511"/>
                  <a:gd name="T38" fmla="*/ 44 w 512"/>
                  <a:gd name="T39" fmla="*/ 509 h 511"/>
                  <a:gd name="T40" fmla="*/ 27 w 512"/>
                  <a:gd name="T41" fmla="*/ 500 h 511"/>
                  <a:gd name="T42" fmla="*/ 13 w 512"/>
                  <a:gd name="T43" fmla="*/ 486 h 511"/>
                  <a:gd name="T44" fmla="*/ 3 w 512"/>
                  <a:gd name="T45" fmla="*/ 468 h 511"/>
                  <a:gd name="T46" fmla="*/ 0 w 512"/>
                  <a:gd name="T47" fmla="*/ 449 h 511"/>
                  <a:gd name="T48" fmla="*/ 0 w 512"/>
                  <a:gd name="T49" fmla="*/ 64 h 511"/>
                  <a:gd name="T50" fmla="*/ 3 w 512"/>
                  <a:gd name="T51" fmla="*/ 44 h 511"/>
                  <a:gd name="T52" fmla="*/ 13 w 512"/>
                  <a:gd name="T53" fmla="*/ 26 h 511"/>
                  <a:gd name="T54" fmla="*/ 27 w 512"/>
                  <a:gd name="T55" fmla="*/ 12 h 511"/>
                  <a:gd name="T56" fmla="*/ 44 w 512"/>
                  <a:gd name="T57" fmla="*/ 3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8"/>
                    </a:moveTo>
                    <a:lnTo>
                      <a:pt x="128" y="385"/>
                    </a:lnTo>
                    <a:lnTo>
                      <a:pt x="384" y="385"/>
                    </a:lnTo>
                    <a:lnTo>
                      <a:pt x="384" y="128"/>
                    </a:lnTo>
                    <a:lnTo>
                      <a:pt x="128" y="128"/>
                    </a:lnTo>
                    <a:close/>
                    <a:moveTo>
                      <a:pt x="64" y="0"/>
                    </a:moveTo>
                    <a:lnTo>
                      <a:pt x="448" y="0"/>
                    </a:lnTo>
                    <a:lnTo>
                      <a:pt x="468" y="3"/>
                    </a:lnTo>
                    <a:lnTo>
                      <a:pt x="485" y="12"/>
                    </a:lnTo>
                    <a:lnTo>
                      <a:pt x="499" y="26"/>
                    </a:lnTo>
                    <a:lnTo>
                      <a:pt x="509" y="44"/>
                    </a:lnTo>
                    <a:lnTo>
                      <a:pt x="512" y="64"/>
                    </a:lnTo>
                    <a:lnTo>
                      <a:pt x="512" y="449"/>
                    </a:lnTo>
                    <a:lnTo>
                      <a:pt x="509" y="468"/>
                    </a:lnTo>
                    <a:lnTo>
                      <a:pt x="499" y="486"/>
                    </a:lnTo>
                    <a:lnTo>
                      <a:pt x="485" y="500"/>
                    </a:lnTo>
                    <a:lnTo>
                      <a:pt x="468" y="509"/>
                    </a:lnTo>
                    <a:lnTo>
                      <a:pt x="448" y="511"/>
                    </a:lnTo>
                    <a:lnTo>
                      <a:pt x="64" y="511"/>
                    </a:lnTo>
                    <a:lnTo>
                      <a:pt x="44" y="509"/>
                    </a:lnTo>
                    <a:lnTo>
                      <a:pt x="27" y="500"/>
                    </a:lnTo>
                    <a:lnTo>
                      <a:pt x="13" y="486"/>
                    </a:lnTo>
                    <a:lnTo>
                      <a:pt x="3" y="468"/>
                    </a:lnTo>
                    <a:lnTo>
                      <a:pt x="0" y="449"/>
                    </a:lnTo>
                    <a:lnTo>
                      <a:pt x="0" y="64"/>
                    </a:lnTo>
                    <a:lnTo>
                      <a:pt x="3" y="44"/>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2" name="Freeform 66"/>
              <p:cNvSpPr>
                <a:spLocks noEditPoints="1"/>
              </p:cNvSpPr>
              <p:nvPr/>
            </p:nvSpPr>
            <p:spPr bwMode="auto">
              <a:xfrm>
                <a:off x="6705600" y="838201"/>
                <a:ext cx="812800" cy="811213"/>
              </a:xfrm>
              <a:custGeom>
                <a:avLst/>
                <a:gdLst>
                  <a:gd name="T0" fmla="*/ 128 w 512"/>
                  <a:gd name="T1" fmla="*/ 128 h 511"/>
                  <a:gd name="T2" fmla="*/ 128 w 512"/>
                  <a:gd name="T3" fmla="*/ 385 h 511"/>
                  <a:gd name="T4" fmla="*/ 384 w 512"/>
                  <a:gd name="T5" fmla="*/ 385 h 511"/>
                  <a:gd name="T6" fmla="*/ 384 w 512"/>
                  <a:gd name="T7" fmla="*/ 128 h 511"/>
                  <a:gd name="T8" fmla="*/ 128 w 512"/>
                  <a:gd name="T9" fmla="*/ 128 h 511"/>
                  <a:gd name="T10" fmla="*/ 64 w 512"/>
                  <a:gd name="T11" fmla="*/ 0 h 511"/>
                  <a:gd name="T12" fmla="*/ 448 w 512"/>
                  <a:gd name="T13" fmla="*/ 0 h 511"/>
                  <a:gd name="T14" fmla="*/ 468 w 512"/>
                  <a:gd name="T15" fmla="*/ 3 h 511"/>
                  <a:gd name="T16" fmla="*/ 485 w 512"/>
                  <a:gd name="T17" fmla="*/ 12 h 511"/>
                  <a:gd name="T18" fmla="*/ 499 w 512"/>
                  <a:gd name="T19" fmla="*/ 26 h 511"/>
                  <a:gd name="T20" fmla="*/ 509 w 512"/>
                  <a:gd name="T21" fmla="*/ 44 h 511"/>
                  <a:gd name="T22" fmla="*/ 512 w 512"/>
                  <a:gd name="T23" fmla="*/ 64 h 511"/>
                  <a:gd name="T24" fmla="*/ 512 w 512"/>
                  <a:gd name="T25" fmla="*/ 449 h 511"/>
                  <a:gd name="T26" fmla="*/ 509 w 512"/>
                  <a:gd name="T27" fmla="*/ 468 h 511"/>
                  <a:gd name="T28" fmla="*/ 499 w 512"/>
                  <a:gd name="T29" fmla="*/ 486 h 511"/>
                  <a:gd name="T30" fmla="*/ 485 w 512"/>
                  <a:gd name="T31" fmla="*/ 500 h 511"/>
                  <a:gd name="T32" fmla="*/ 468 w 512"/>
                  <a:gd name="T33" fmla="*/ 509 h 511"/>
                  <a:gd name="T34" fmla="*/ 448 w 512"/>
                  <a:gd name="T35" fmla="*/ 511 h 511"/>
                  <a:gd name="T36" fmla="*/ 64 w 512"/>
                  <a:gd name="T37" fmla="*/ 511 h 511"/>
                  <a:gd name="T38" fmla="*/ 44 w 512"/>
                  <a:gd name="T39" fmla="*/ 509 h 511"/>
                  <a:gd name="T40" fmla="*/ 27 w 512"/>
                  <a:gd name="T41" fmla="*/ 500 h 511"/>
                  <a:gd name="T42" fmla="*/ 13 w 512"/>
                  <a:gd name="T43" fmla="*/ 486 h 511"/>
                  <a:gd name="T44" fmla="*/ 3 w 512"/>
                  <a:gd name="T45" fmla="*/ 468 h 511"/>
                  <a:gd name="T46" fmla="*/ 0 w 512"/>
                  <a:gd name="T47" fmla="*/ 449 h 511"/>
                  <a:gd name="T48" fmla="*/ 0 w 512"/>
                  <a:gd name="T49" fmla="*/ 64 h 511"/>
                  <a:gd name="T50" fmla="*/ 3 w 512"/>
                  <a:gd name="T51" fmla="*/ 44 h 511"/>
                  <a:gd name="T52" fmla="*/ 13 w 512"/>
                  <a:gd name="T53" fmla="*/ 26 h 511"/>
                  <a:gd name="T54" fmla="*/ 27 w 512"/>
                  <a:gd name="T55" fmla="*/ 12 h 511"/>
                  <a:gd name="T56" fmla="*/ 44 w 512"/>
                  <a:gd name="T57" fmla="*/ 3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8"/>
                    </a:moveTo>
                    <a:lnTo>
                      <a:pt x="128" y="385"/>
                    </a:lnTo>
                    <a:lnTo>
                      <a:pt x="384" y="385"/>
                    </a:lnTo>
                    <a:lnTo>
                      <a:pt x="384" y="128"/>
                    </a:lnTo>
                    <a:lnTo>
                      <a:pt x="128" y="128"/>
                    </a:lnTo>
                    <a:close/>
                    <a:moveTo>
                      <a:pt x="64" y="0"/>
                    </a:moveTo>
                    <a:lnTo>
                      <a:pt x="448" y="0"/>
                    </a:lnTo>
                    <a:lnTo>
                      <a:pt x="468" y="3"/>
                    </a:lnTo>
                    <a:lnTo>
                      <a:pt x="485" y="12"/>
                    </a:lnTo>
                    <a:lnTo>
                      <a:pt x="499" y="26"/>
                    </a:lnTo>
                    <a:lnTo>
                      <a:pt x="509" y="44"/>
                    </a:lnTo>
                    <a:lnTo>
                      <a:pt x="512" y="64"/>
                    </a:lnTo>
                    <a:lnTo>
                      <a:pt x="512" y="449"/>
                    </a:lnTo>
                    <a:lnTo>
                      <a:pt x="509" y="468"/>
                    </a:lnTo>
                    <a:lnTo>
                      <a:pt x="499" y="486"/>
                    </a:lnTo>
                    <a:lnTo>
                      <a:pt x="485" y="500"/>
                    </a:lnTo>
                    <a:lnTo>
                      <a:pt x="468" y="509"/>
                    </a:lnTo>
                    <a:lnTo>
                      <a:pt x="448" y="511"/>
                    </a:lnTo>
                    <a:lnTo>
                      <a:pt x="64" y="511"/>
                    </a:lnTo>
                    <a:lnTo>
                      <a:pt x="44" y="509"/>
                    </a:lnTo>
                    <a:lnTo>
                      <a:pt x="27" y="500"/>
                    </a:lnTo>
                    <a:lnTo>
                      <a:pt x="13" y="486"/>
                    </a:lnTo>
                    <a:lnTo>
                      <a:pt x="3" y="468"/>
                    </a:lnTo>
                    <a:lnTo>
                      <a:pt x="0" y="449"/>
                    </a:lnTo>
                    <a:lnTo>
                      <a:pt x="0" y="64"/>
                    </a:lnTo>
                    <a:lnTo>
                      <a:pt x="3" y="44"/>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3" name="Freeform 67"/>
              <p:cNvSpPr>
                <a:spLocks noEditPoints="1"/>
              </p:cNvSpPr>
              <p:nvPr/>
            </p:nvSpPr>
            <p:spPr bwMode="auto">
              <a:xfrm>
                <a:off x="4673600" y="1855788"/>
                <a:ext cx="812800" cy="811213"/>
              </a:xfrm>
              <a:custGeom>
                <a:avLst/>
                <a:gdLst>
                  <a:gd name="T0" fmla="*/ 128 w 512"/>
                  <a:gd name="T1" fmla="*/ 127 h 511"/>
                  <a:gd name="T2" fmla="*/ 128 w 512"/>
                  <a:gd name="T3" fmla="*/ 382 h 511"/>
                  <a:gd name="T4" fmla="*/ 384 w 512"/>
                  <a:gd name="T5" fmla="*/ 382 h 511"/>
                  <a:gd name="T6" fmla="*/ 384 w 512"/>
                  <a:gd name="T7" fmla="*/ 127 h 511"/>
                  <a:gd name="T8" fmla="*/ 128 w 512"/>
                  <a:gd name="T9" fmla="*/ 127 h 511"/>
                  <a:gd name="T10" fmla="*/ 64 w 512"/>
                  <a:gd name="T11" fmla="*/ 0 h 511"/>
                  <a:gd name="T12" fmla="*/ 448 w 512"/>
                  <a:gd name="T13" fmla="*/ 0 h 511"/>
                  <a:gd name="T14" fmla="*/ 468 w 512"/>
                  <a:gd name="T15" fmla="*/ 2 h 511"/>
                  <a:gd name="T16" fmla="*/ 485 w 512"/>
                  <a:gd name="T17" fmla="*/ 11 h 511"/>
                  <a:gd name="T18" fmla="*/ 499 w 512"/>
                  <a:gd name="T19" fmla="*/ 25 h 511"/>
                  <a:gd name="T20" fmla="*/ 509 w 512"/>
                  <a:gd name="T21" fmla="*/ 43 h 511"/>
                  <a:gd name="T22" fmla="*/ 512 w 512"/>
                  <a:gd name="T23" fmla="*/ 63 h 511"/>
                  <a:gd name="T24" fmla="*/ 512 w 512"/>
                  <a:gd name="T25" fmla="*/ 447 h 511"/>
                  <a:gd name="T26" fmla="*/ 509 w 512"/>
                  <a:gd name="T27" fmla="*/ 467 h 511"/>
                  <a:gd name="T28" fmla="*/ 499 w 512"/>
                  <a:gd name="T29" fmla="*/ 485 h 511"/>
                  <a:gd name="T30" fmla="*/ 485 w 512"/>
                  <a:gd name="T31" fmla="*/ 498 h 511"/>
                  <a:gd name="T32" fmla="*/ 468 w 512"/>
                  <a:gd name="T33" fmla="*/ 508 h 511"/>
                  <a:gd name="T34" fmla="*/ 448 w 512"/>
                  <a:gd name="T35" fmla="*/ 511 h 511"/>
                  <a:gd name="T36" fmla="*/ 64 w 512"/>
                  <a:gd name="T37" fmla="*/ 511 h 511"/>
                  <a:gd name="T38" fmla="*/ 44 w 512"/>
                  <a:gd name="T39" fmla="*/ 508 h 511"/>
                  <a:gd name="T40" fmla="*/ 27 w 512"/>
                  <a:gd name="T41" fmla="*/ 498 h 511"/>
                  <a:gd name="T42" fmla="*/ 13 w 512"/>
                  <a:gd name="T43" fmla="*/ 485 h 511"/>
                  <a:gd name="T44" fmla="*/ 3 w 512"/>
                  <a:gd name="T45" fmla="*/ 467 h 511"/>
                  <a:gd name="T46" fmla="*/ 0 w 512"/>
                  <a:gd name="T47" fmla="*/ 447 h 511"/>
                  <a:gd name="T48" fmla="*/ 0 w 512"/>
                  <a:gd name="T49" fmla="*/ 63 h 511"/>
                  <a:gd name="T50" fmla="*/ 3 w 512"/>
                  <a:gd name="T51" fmla="*/ 43 h 511"/>
                  <a:gd name="T52" fmla="*/ 13 w 512"/>
                  <a:gd name="T53" fmla="*/ 25 h 511"/>
                  <a:gd name="T54" fmla="*/ 27 w 512"/>
                  <a:gd name="T55" fmla="*/ 11 h 511"/>
                  <a:gd name="T56" fmla="*/ 44 w 512"/>
                  <a:gd name="T57" fmla="*/ 2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7"/>
                    </a:moveTo>
                    <a:lnTo>
                      <a:pt x="128" y="382"/>
                    </a:lnTo>
                    <a:lnTo>
                      <a:pt x="384" y="382"/>
                    </a:lnTo>
                    <a:lnTo>
                      <a:pt x="384" y="127"/>
                    </a:lnTo>
                    <a:lnTo>
                      <a:pt x="128" y="127"/>
                    </a:lnTo>
                    <a:close/>
                    <a:moveTo>
                      <a:pt x="64" y="0"/>
                    </a:moveTo>
                    <a:lnTo>
                      <a:pt x="448" y="0"/>
                    </a:lnTo>
                    <a:lnTo>
                      <a:pt x="468" y="2"/>
                    </a:lnTo>
                    <a:lnTo>
                      <a:pt x="485" y="11"/>
                    </a:lnTo>
                    <a:lnTo>
                      <a:pt x="499" y="25"/>
                    </a:lnTo>
                    <a:lnTo>
                      <a:pt x="509" y="43"/>
                    </a:lnTo>
                    <a:lnTo>
                      <a:pt x="512" y="63"/>
                    </a:lnTo>
                    <a:lnTo>
                      <a:pt x="512" y="447"/>
                    </a:lnTo>
                    <a:lnTo>
                      <a:pt x="509" y="467"/>
                    </a:lnTo>
                    <a:lnTo>
                      <a:pt x="499" y="485"/>
                    </a:lnTo>
                    <a:lnTo>
                      <a:pt x="485" y="498"/>
                    </a:lnTo>
                    <a:lnTo>
                      <a:pt x="468" y="508"/>
                    </a:lnTo>
                    <a:lnTo>
                      <a:pt x="448" y="511"/>
                    </a:lnTo>
                    <a:lnTo>
                      <a:pt x="64" y="511"/>
                    </a:lnTo>
                    <a:lnTo>
                      <a:pt x="44" y="508"/>
                    </a:lnTo>
                    <a:lnTo>
                      <a:pt x="27" y="498"/>
                    </a:lnTo>
                    <a:lnTo>
                      <a:pt x="13" y="485"/>
                    </a:lnTo>
                    <a:lnTo>
                      <a:pt x="3" y="467"/>
                    </a:lnTo>
                    <a:lnTo>
                      <a:pt x="0" y="447"/>
                    </a:lnTo>
                    <a:lnTo>
                      <a:pt x="0" y="63"/>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4" name="Freeform 68"/>
              <p:cNvSpPr>
                <a:spLocks noEditPoints="1"/>
              </p:cNvSpPr>
              <p:nvPr/>
            </p:nvSpPr>
            <p:spPr bwMode="auto">
              <a:xfrm>
                <a:off x="5689600" y="1855788"/>
                <a:ext cx="812800" cy="811213"/>
              </a:xfrm>
              <a:custGeom>
                <a:avLst/>
                <a:gdLst>
                  <a:gd name="T0" fmla="*/ 128 w 512"/>
                  <a:gd name="T1" fmla="*/ 127 h 511"/>
                  <a:gd name="T2" fmla="*/ 128 w 512"/>
                  <a:gd name="T3" fmla="*/ 382 h 511"/>
                  <a:gd name="T4" fmla="*/ 384 w 512"/>
                  <a:gd name="T5" fmla="*/ 382 h 511"/>
                  <a:gd name="T6" fmla="*/ 384 w 512"/>
                  <a:gd name="T7" fmla="*/ 127 h 511"/>
                  <a:gd name="T8" fmla="*/ 128 w 512"/>
                  <a:gd name="T9" fmla="*/ 127 h 511"/>
                  <a:gd name="T10" fmla="*/ 64 w 512"/>
                  <a:gd name="T11" fmla="*/ 0 h 511"/>
                  <a:gd name="T12" fmla="*/ 448 w 512"/>
                  <a:gd name="T13" fmla="*/ 0 h 511"/>
                  <a:gd name="T14" fmla="*/ 468 w 512"/>
                  <a:gd name="T15" fmla="*/ 2 h 511"/>
                  <a:gd name="T16" fmla="*/ 485 w 512"/>
                  <a:gd name="T17" fmla="*/ 11 h 511"/>
                  <a:gd name="T18" fmla="*/ 499 w 512"/>
                  <a:gd name="T19" fmla="*/ 25 h 511"/>
                  <a:gd name="T20" fmla="*/ 509 w 512"/>
                  <a:gd name="T21" fmla="*/ 43 h 511"/>
                  <a:gd name="T22" fmla="*/ 512 w 512"/>
                  <a:gd name="T23" fmla="*/ 63 h 511"/>
                  <a:gd name="T24" fmla="*/ 512 w 512"/>
                  <a:gd name="T25" fmla="*/ 447 h 511"/>
                  <a:gd name="T26" fmla="*/ 509 w 512"/>
                  <a:gd name="T27" fmla="*/ 467 h 511"/>
                  <a:gd name="T28" fmla="*/ 499 w 512"/>
                  <a:gd name="T29" fmla="*/ 485 h 511"/>
                  <a:gd name="T30" fmla="*/ 485 w 512"/>
                  <a:gd name="T31" fmla="*/ 498 h 511"/>
                  <a:gd name="T32" fmla="*/ 468 w 512"/>
                  <a:gd name="T33" fmla="*/ 508 h 511"/>
                  <a:gd name="T34" fmla="*/ 448 w 512"/>
                  <a:gd name="T35" fmla="*/ 511 h 511"/>
                  <a:gd name="T36" fmla="*/ 64 w 512"/>
                  <a:gd name="T37" fmla="*/ 511 h 511"/>
                  <a:gd name="T38" fmla="*/ 44 w 512"/>
                  <a:gd name="T39" fmla="*/ 508 h 511"/>
                  <a:gd name="T40" fmla="*/ 27 w 512"/>
                  <a:gd name="T41" fmla="*/ 498 h 511"/>
                  <a:gd name="T42" fmla="*/ 13 w 512"/>
                  <a:gd name="T43" fmla="*/ 485 h 511"/>
                  <a:gd name="T44" fmla="*/ 3 w 512"/>
                  <a:gd name="T45" fmla="*/ 467 h 511"/>
                  <a:gd name="T46" fmla="*/ 0 w 512"/>
                  <a:gd name="T47" fmla="*/ 447 h 511"/>
                  <a:gd name="T48" fmla="*/ 0 w 512"/>
                  <a:gd name="T49" fmla="*/ 63 h 511"/>
                  <a:gd name="T50" fmla="*/ 3 w 512"/>
                  <a:gd name="T51" fmla="*/ 43 h 511"/>
                  <a:gd name="T52" fmla="*/ 13 w 512"/>
                  <a:gd name="T53" fmla="*/ 25 h 511"/>
                  <a:gd name="T54" fmla="*/ 27 w 512"/>
                  <a:gd name="T55" fmla="*/ 11 h 511"/>
                  <a:gd name="T56" fmla="*/ 44 w 512"/>
                  <a:gd name="T57" fmla="*/ 2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7"/>
                    </a:moveTo>
                    <a:lnTo>
                      <a:pt x="128" y="382"/>
                    </a:lnTo>
                    <a:lnTo>
                      <a:pt x="384" y="382"/>
                    </a:lnTo>
                    <a:lnTo>
                      <a:pt x="384" y="127"/>
                    </a:lnTo>
                    <a:lnTo>
                      <a:pt x="128" y="127"/>
                    </a:lnTo>
                    <a:close/>
                    <a:moveTo>
                      <a:pt x="64" y="0"/>
                    </a:moveTo>
                    <a:lnTo>
                      <a:pt x="448" y="0"/>
                    </a:lnTo>
                    <a:lnTo>
                      <a:pt x="468" y="2"/>
                    </a:lnTo>
                    <a:lnTo>
                      <a:pt x="485" y="11"/>
                    </a:lnTo>
                    <a:lnTo>
                      <a:pt x="499" y="25"/>
                    </a:lnTo>
                    <a:lnTo>
                      <a:pt x="509" y="43"/>
                    </a:lnTo>
                    <a:lnTo>
                      <a:pt x="512" y="63"/>
                    </a:lnTo>
                    <a:lnTo>
                      <a:pt x="512" y="447"/>
                    </a:lnTo>
                    <a:lnTo>
                      <a:pt x="509" y="467"/>
                    </a:lnTo>
                    <a:lnTo>
                      <a:pt x="499" y="485"/>
                    </a:lnTo>
                    <a:lnTo>
                      <a:pt x="485" y="498"/>
                    </a:lnTo>
                    <a:lnTo>
                      <a:pt x="468" y="508"/>
                    </a:lnTo>
                    <a:lnTo>
                      <a:pt x="448" y="511"/>
                    </a:lnTo>
                    <a:lnTo>
                      <a:pt x="64" y="511"/>
                    </a:lnTo>
                    <a:lnTo>
                      <a:pt x="44" y="508"/>
                    </a:lnTo>
                    <a:lnTo>
                      <a:pt x="27" y="498"/>
                    </a:lnTo>
                    <a:lnTo>
                      <a:pt x="13" y="485"/>
                    </a:lnTo>
                    <a:lnTo>
                      <a:pt x="3" y="467"/>
                    </a:lnTo>
                    <a:lnTo>
                      <a:pt x="0" y="447"/>
                    </a:lnTo>
                    <a:lnTo>
                      <a:pt x="0" y="63"/>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5" name="Freeform 69"/>
              <p:cNvSpPr>
                <a:spLocks noEditPoints="1"/>
              </p:cNvSpPr>
              <p:nvPr/>
            </p:nvSpPr>
            <p:spPr bwMode="auto">
              <a:xfrm>
                <a:off x="6705600" y="1855788"/>
                <a:ext cx="812800" cy="811213"/>
              </a:xfrm>
              <a:custGeom>
                <a:avLst/>
                <a:gdLst>
                  <a:gd name="T0" fmla="*/ 128 w 512"/>
                  <a:gd name="T1" fmla="*/ 127 h 511"/>
                  <a:gd name="T2" fmla="*/ 128 w 512"/>
                  <a:gd name="T3" fmla="*/ 382 h 511"/>
                  <a:gd name="T4" fmla="*/ 384 w 512"/>
                  <a:gd name="T5" fmla="*/ 382 h 511"/>
                  <a:gd name="T6" fmla="*/ 384 w 512"/>
                  <a:gd name="T7" fmla="*/ 127 h 511"/>
                  <a:gd name="T8" fmla="*/ 128 w 512"/>
                  <a:gd name="T9" fmla="*/ 127 h 511"/>
                  <a:gd name="T10" fmla="*/ 64 w 512"/>
                  <a:gd name="T11" fmla="*/ 0 h 511"/>
                  <a:gd name="T12" fmla="*/ 448 w 512"/>
                  <a:gd name="T13" fmla="*/ 0 h 511"/>
                  <a:gd name="T14" fmla="*/ 468 w 512"/>
                  <a:gd name="T15" fmla="*/ 2 h 511"/>
                  <a:gd name="T16" fmla="*/ 485 w 512"/>
                  <a:gd name="T17" fmla="*/ 11 h 511"/>
                  <a:gd name="T18" fmla="*/ 499 w 512"/>
                  <a:gd name="T19" fmla="*/ 25 h 511"/>
                  <a:gd name="T20" fmla="*/ 509 w 512"/>
                  <a:gd name="T21" fmla="*/ 43 h 511"/>
                  <a:gd name="T22" fmla="*/ 512 w 512"/>
                  <a:gd name="T23" fmla="*/ 63 h 511"/>
                  <a:gd name="T24" fmla="*/ 512 w 512"/>
                  <a:gd name="T25" fmla="*/ 447 h 511"/>
                  <a:gd name="T26" fmla="*/ 509 w 512"/>
                  <a:gd name="T27" fmla="*/ 467 h 511"/>
                  <a:gd name="T28" fmla="*/ 499 w 512"/>
                  <a:gd name="T29" fmla="*/ 485 h 511"/>
                  <a:gd name="T30" fmla="*/ 485 w 512"/>
                  <a:gd name="T31" fmla="*/ 498 h 511"/>
                  <a:gd name="T32" fmla="*/ 468 w 512"/>
                  <a:gd name="T33" fmla="*/ 508 h 511"/>
                  <a:gd name="T34" fmla="*/ 448 w 512"/>
                  <a:gd name="T35" fmla="*/ 511 h 511"/>
                  <a:gd name="T36" fmla="*/ 64 w 512"/>
                  <a:gd name="T37" fmla="*/ 511 h 511"/>
                  <a:gd name="T38" fmla="*/ 44 w 512"/>
                  <a:gd name="T39" fmla="*/ 508 h 511"/>
                  <a:gd name="T40" fmla="*/ 27 w 512"/>
                  <a:gd name="T41" fmla="*/ 498 h 511"/>
                  <a:gd name="T42" fmla="*/ 13 w 512"/>
                  <a:gd name="T43" fmla="*/ 485 h 511"/>
                  <a:gd name="T44" fmla="*/ 3 w 512"/>
                  <a:gd name="T45" fmla="*/ 467 h 511"/>
                  <a:gd name="T46" fmla="*/ 0 w 512"/>
                  <a:gd name="T47" fmla="*/ 447 h 511"/>
                  <a:gd name="T48" fmla="*/ 0 w 512"/>
                  <a:gd name="T49" fmla="*/ 63 h 511"/>
                  <a:gd name="T50" fmla="*/ 3 w 512"/>
                  <a:gd name="T51" fmla="*/ 43 h 511"/>
                  <a:gd name="T52" fmla="*/ 13 w 512"/>
                  <a:gd name="T53" fmla="*/ 25 h 511"/>
                  <a:gd name="T54" fmla="*/ 27 w 512"/>
                  <a:gd name="T55" fmla="*/ 11 h 511"/>
                  <a:gd name="T56" fmla="*/ 44 w 512"/>
                  <a:gd name="T57" fmla="*/ 2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7"/>
                    </a:moveTo>
                    <a:lnTo>
                      <a:pt x="128" y="382"/>
                    </a:lnTo>
                    <a:lnTo>
                      <a:pt x="384" y="382"/>
                    </a:lnTo>
                    <a:lnTo>
                      <a:pt x="384" y="127"/>
                    </a:lnTo>
                    <a:lnTo>
                      <a:pt x="128" y="127"/>
                    </a:lnTo>
                    <a:close/>
                    <a:moveTo>
                      <a:pt x="64" y="0"/>
                    </a:moveTo>
                    <a:lnTo>
                      <a:pt x="448" y="0"/>
                    </a:lnTo>
                    <a:lnTo>
                      <a:pt x="468" y="2"/>
                    </a:lnTo>
                    <a:lnTo>
                      <a:pt x="485" y="11"/>
                    </a:lnTo>
                    <a:lnTo>
                      <a:pt x="499" y="25"/>
                    </a:lnTo>
                    <a:lnTo>
                      <a:pt x="509" y="43"/>
                    </a:lnTo>
                    <a:lnTo>
                      <a:pt x="512" y="63"/>
                    </a:lnTo>
                    <a:lnTo>
                      <a:pt x="512" y="447"/>
                    </a:lnTo>
                    <a:lnTo>
                      <a:pt x="509" y="467"/>
                    </a:lnTo>
                    <a:lnTo>
                      <a:pt x="499" y="485"/>
                    </a:lnTo>
                    <a:lnTo>
                      <a:pt x="485" y="498"/>
                    </a:lnTo>
                    <a:lnTo>
                      <a:pt x="468" y="508"/>
                    </a:lnTo>
                    <a:lnTo>
                      <a:pt x="448" y="511"/>
                    </a:lnTo>
                    <a:lnTo>
                      <a:pt x="64" y="511"/>
                    </a:lnTo>
                    <a:lnTo>
                      <a:pt x="44" y="508"/>
                    </a:lnTo>
                    <a:lnTo>
                      <a:pt x="27" y="498"/>
                    </a:lnTo>
                    <a:lnTo>
                      <a:pt x="13" y="485"/>
                    </a:lnTo>
                    <a:lnTo>
                      <a:pt x="3" y="467"/>
                    </a:lnTo>
                    <a:lnTo>
                      <a:pt x="0" y="447"/>
                    </a:lnTo>
                    <a:lnTo>
                      <a:pt x="0" y="63"/>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6" name="Freeform 70"/>
              <p:cNvSpPr>
                <a:spLocks noEditPoints="1"/>
              </p:cNvSpPr>
              <p:nvPr/>
            </p:nvSpPr>
            <p:spPr bwMode="auto">
              <a:xfrm>
                <a:off x="4673600" y="2870201"/>
                <a:ext cx="812800" cy="812800"/>
              </a:xfrm>
              <a:custGeom>
                <a:avLst/>
                <a:gdLst>
                  <a:gd name="T0" fmla="*/ 128 w 512"/>
                  <a:gd name="T1" fmla="*/ 128 h 512"/>
                  <a:gd name="T2" fmla="*/ 128 w 512"/>
                  <a:gd name="T3" fmla="*/ 383 h 512"/>
                  <a:gd name="T4" fmla="*/ 384 w 512"/>
                  <a:gd name="T5" fmla="*/ 383 h 512"/>
                  <a:gd name="T6" fmla="*/ 384 w 512"/>
                  <a:gd name="T7" fmla="*/ 128 h 512"/>
                  <a:gd name="T8" fmla="*/ 128 w 512"/>
                  <a:gd name="T9" fmla="*/ 128 h 512"/>
                  <a:gd name="T10" fmla="*/ 64 w 512"/>
                  <a:gd name="T11" fmla="*/ 0 h 512"/>
                  <a:gd name="T12" fmla="*/ 448 w 512"/>
                  <a:gd name="T13" fmla="*/ 0 h 512"/>
                  <a:gd name="T14" fmla="*/ 468 w 512"/>
                  <a:gd name="T15" fmla="*/ 3 h 512"/>
                  <a:gd name="T16" fmla="*/ 485 w 512"/>
                  <a:gd name="T17" fmla="*/ 12 h 512"/>
                  <a:gd name="T18" fmla="*/ 499 w 512"/>
                  <a:gd name="T19" fmla="*/ 26 h 512"/>
                  <a:gd name="T20" fmla="*/ 509 w 512"/>
                  <a:gd name="T21" fmla="*/ 43 h 512"/>
                  <a:gd name="T22" fmla="*/ 512 w 512"/>
                  <a:gd name="T23" fmla="*/ 64 h 512"/>
                  <a:gd name="T24" fmla="*/ 512 w 512"/>
                  <a:gd name="T25" fmla="*/ 448 h 512"/>
                  <a:gd name="T26" fmla="*/ 509 w 512"/>
                  <a:gd name="T27" fmla="*/ 468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8 h 512"/>
                  <a:gd name="T46" fmla="*/ 0 w 512"/>
                  <a:gd name="T47" fmla="*/ 448 h 512"/>
                  <a:gd name="T48" fmla="*/ 0 w 512"/>
                  <a:gd name="T49" fmla="*/ 64 h 512"/>
                  <a:gd name="T50" fmla="*/ 3 w 512"/>
                  <a:gd name="T51" fmla="*/ 43 h 512"/>
                  <a:gd name="T52" fmla="*/ 13 w 512"/>
                  <a:gd name="T53" fmla="*/ 26 h 512"/>
                  <a:gd name="T54" fmla="*/ 27 w 512"/>
                  <a:gd name="T55" fmla="*/ 12 h 512"/>
                  <a:gd name="T56" fmla="*/ 44 w 512"/>
                  <a:gd name="T57" fmla="*/ 3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8"/>
                    </a:moveTo>
                    <a:lnTo>
                      <a:pt x="128" y="383"/>
                    </a:lnTo>
                    <a:lnTo>
                      <a:pt x="384" y="383"/>
                    </a:lnTo>
                    <a:lnTo>
                      <a:pt x="384" y="128"/>
                    </a:lnTo>
                    <a:lnTo>
                      <a:pt x="128" y="128"/>
                    </a:lnTo>
                    <a:close/>
                    <a:moveTo>
                      <a:pt x="64" y="0"/>
                    </a:moveTo>
                    <a:lnTo>
                      <a:pt x="448" y="0"/>
                    </a:lnTo>
                    <a:lnTo>
                      <a:pt x="468" y="3"/>
                    </a:lnTo>
                    <a:lnTo>
                      <a:pt x="485" y="12"/>
                    </a:lnTo>
                    <a:lnTo>
                      <a:pt x="499" y="26"/>
                    </a:lnTo>
                    <a:lnTo>
                      <a:pt x="509" y="43"/>
                    </a:lnTo>
                    <a:lnTo>
                      <a:pt x="512" y="64"/>
                    </a:lnTo>
                    <a:lnTo>
                      <a:pt x="512" y="448"/>
                    </a:lnTo>
                    <a:lnTo>
                      <a:pt x="509" y="468"/>
                    </a:lnTo>
                    <a:lnTo>
                      <a:pt x="499" y="485"/>
                    </a:lnTo>
                    <a:lnTo>
                      <a:pt x="485" y="499"/>
                    </a:lnTo>
                    <a:lnTo>
                      <a:pt x="468" y="508"/>
                    </a:lnTo>
                    <a:lnTo>
                      <a:pt x="448" y="512"/>
                    </a:lnTo>
                    <a:lnTo>
                      <a:pt x="64" y="512"/>
                    </a:lnTo>
                    <a:lnTo>
                      <a:pt x="44" y="508"/>
                    </a:lnTo>
                    <a:lnTo>
                      <a:pt x="27" y="499"/>
                    </a:lnTo>
                    <a:lnTo>
                      <a:pt x="13" y="485"/>
                    </a:lnTo>
                    <a:lnTo>
                      <a:pt x="3" y="468"/>
                    </a:lnTo>
                    <a:lnTo>
                      <a:pt x="0" y="448"/>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7" name="Freeform 71"/>
              <p:cNvSpPr>
                <a:spLocks noEditPoints="1"/>
              </p:cNvSpPr>
              <p:nvPr/>
            </p:nvSpPr>
            <p:spPr bwMode="auto">
              <a:xfrm>
                <a:off x="5689600" y="2870201"/>
                <a:ext cx="812800" cy="812800"/>
              </a:xfrm>
              <a:custGeom>
                <a:avLst/>
                <a:gdLst>
                  <a:gd name="T0" fmla="*/ 128 w 512"/>
                  <a:gd name="T1" fmla="*/ 128 h 512"/>
                  <a:gd name="T2" fmla="*/ 128 w 512"/>
                  <a:gd name="T3" fmla="*/ 383 h 512"/>
                  <a:gd name="T4" fmla="*/ 384 w 512"/>
                  <a:gd name="T5" fmla="*/ 383 h 512"/>
                  <a:gd name="T6" fmla="*/ 384 w 512"/>
                  <a:gd name="T7" fmla="*/ 128 h 512"/>
                  <a:gd name="T8" fmla="*/ 128 w 512"/>
                  <a:gd name="T9" fmla="*/ 128 h 512"/>
                  <a:gd name="T10" fmla="*/ 64 w 512"/>
                  <a:gd name="T11" fmla="*/ 0 h 512"/>
                  <a:gd name="T12" fmla="*/ 448 w 512"/>
                  <a:gd name="T13" fmla="*/ 0 h 512"/>
                  <a:gd name="T14" fmla="*/ 468 w 512"/>
                  <a:gd name="T15" fmla="*/ 3 h 512"/>
                  <a:gd name="T16" fmla="*/ 485 w 512"/>
                  <a:gd name="T17" fmla="*/ 12 h 512"/>
                  <a:gd name="T18" fmla="*/ 499 w 512"/>
                  <a:gd name="T19" fmla="*/ 26 h 512"/>
                  <a:gd name="T20" fmla="*/ 509 w 512"/>
                  <a:gd name="T21" fmla="*/ 43 h 512"/>
                  <a:gd name="T22" fmla="*/ 512 w 512"/>
                  <a:gd name="T23" fmla="*/ 64 h 512"/>
                  <a:gd name="T24" fmla="*/ 512 w 512"/>
                  <a:gd name="T25" fmla="*/ 448 h 512"/>
                  <a:gd name="T26" fmla="*/ 509 w 512"/>
                  <a:gd name="T27" fmla="*/ 468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8 h 512"/>
                  <a:gd name="T46" fmla="*/ 0 w 512"/>
                  <a:gd name="T47" fmla="*/ 448 h 512"/>
                  <a:gd name="T48" fmla="*/ 0 w 512"/>
                  <a:gd name="T49" fmla="*/ 64 h 512"/>
                  <a:gd name="T50" fmla="*/ 3 w 512"/>
                  <a:gd name="T51" fmla="*/ 43 h 512"/>
                  <a:gd name="T52" fmla="*/ 13 w 512"/>
                  <a:gd name="T53" fmla="*/ 26 h 512"/>
                  <a:gd name="T54" fmla="*/ 27 w 512"/>
                  <a:gd name="T55" fmla="*/ 12 h 512"/>
                  <a:gd name="T56" fmla="*/ 44 w 512"/>
                  <a:gd name="T57" fmla="*/ 3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8"/>
                    </a:moveTo>
                    <a:lnTo>
                      <a:pt x="128" y="383"/>
                    </a:lnTo>
                    <a:lnTo>
                      <a:pt x="384" y="383"/>
                    </a:lnTo>
                    <a:lnTo>
                      <a:pt x="384" y="128"/>
                    </a:lnTo>
                    <a:lnTo>
                      <a:pt x="128" y="128"/>
                    </a:lnTo>
                    <a:close/>
                    <a:moveTo>
                      <a:pt x="64" y="0"/>
                    </a:moveTo>
                    <a:lnTo>
                      <a:pt x="448" y="0"/>
                    </a:lnTo>
                    <a:lnTo>
                      <a:pt x="468" y="3"/>
                    </a:lnTo>
                    <a:lnTo>
                      <a:pt x="485" y="12"/>
                    </a:lnTo>
                    <a:lnTo>
                      <a:pt x="499" y="26"/>
                    </a:lnTo>
                    <a:lnTo>
                      <a:pt x="509" y="43"/>
                    </a:lnTo>
                    <a:lnTo>
                      <a:pt x="512" y="64"/>
                    </a:lnTo>
                    <a:lnTo>
                      <a:pt x="512" y="448"/>
                    </a:lnTo>
                    <a:lnTo>
                      <a:pt x="509" y="468"/>
                    </a:lnTo>
                    <a:lnTo>
                      <a:pt x="499" y="485"/>
                    </a:lnTo>
                    <a:lnTo>
                      <a:pt x="485" y="499"/>
                    </a:lnTo>
                    <a:lnTo>
                      <a:pt x="468" y="508"/>
                    </a:lnTo>
                    <a:lnTo>
                      <a:pt x="448" y="512"/>
                    </a:lnTo>
                    <a:lnTo>
                      <a:pt x="64" y="512"/>
                    </a:lnTo>
                    <a:lnTo>
                      <a:pt x="44" y="508"/>
                    </a:lnTo>
                    <a:lnTo>
                      <a:pt x="27" y="499"/>
                    </a:lnTo>
                    <a:lnTo>
                      <a:pt x="13" y="485"/>
                    </a:lnTo>
                    <a:lnTo>
                      <a:pt x="3" y="468"/>
                    </a:lnTo>
                    <a:lnTo>
                      <a:pt x="0" y="448"/>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8" name="Freeform 72"/>
              <p:cNvSpPr>
                <a:spLocks noEditPoints="1"/>
              </p:cNvSpPr>
              <p:nvPr/>
            </p:nvSpPr>
            <p:spPr bwMode="auto">
              <a:xfrm>
                <a:off x="6705600" y="2870201"/>
                <a:ext cx="812800" cy="812800"/>
              </a:xfrm>
              <a:custGeom>
                <a:avLst/>
                <a:gdLst>
                  <a:gd name="T0" fmla="*/ 128 w 512"/>
                  <a:gd name="T1" fmla="*/ 128 h 512"/>
                  <a:gd name="T2" fmla="*/ 128 w 512"/>
                  <a:gd name="T3" fmla="*/ 383 h 512"/>
                  <a:gd name="T4" fmla="*/ 384 w 512"/>
                  <a:gd name="T5" fmla="*/ 383 h 512"/>
                  <a:gd name="T6" fmla="*/ 384 w 512"/>
                  <a:gd name="T7" fmla="*/ 128 h 512"/>
                  <a:gd name="T8" fmla="*/ 128 w 512"/>
                  <a:gd name="T9" fmla="*/ 128 h 512"/>
                  <a:gd name="T10" fmla="*/ 64 w 512"/>
                  <a:gd name="T11" fmla="*/ 0 h 512"/>
                  <a:gd name="T12" fmla="*/ 448 w 512"/>
                  <a:gd name="T13" fmla="*/ 0 h 512"/>
                  <a:gd name="T14" fmla="*/ 468 w 512"/>
                  <a:gd name="T15" fmla="*/ 3 h 512"/>
                  <a:gd name="T16" fmla="*/ 485 w 512"/>
                  <a:gd name="T17" fmla="*/ 12 h 512"/>
                  <a:gd name="T18" fmla="*/ 499 w 512"/>
                  <a:gd name="T19" fmla="*/ 26 h 512"/>
                  <a:gd name="T20" fmla="*/ 509 w 512"/>
                  <a:gd name="T21" fmla="*/ 43 h 512"/>
                  <a:gd name="T22" fmla="*/ 512 w 512"/>
                  <a:gd name="T23" fmla="*/ 64 h 512"/>
                  <a:gd name="T24" fmla="*/ 512 w 512"/>
                  <a:gd name="T25" fmla="*/ 448 h 512"/>
                  <a:gd name="T26" fmla="*/ 509 w 512"/>
                  <a:gd name="T27" fmla="*/ 468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8 h 512"/>
                  <a:gd name="T46" fmla="*/ 0 w 512"/>
                  <a:gd name="T47" fmla="*/ 448 h 512"/>
                  <a:gd name="T48" fmla="*/ 0 w 512"/>
                  <a:gd name="T49" fmla="*/ 64 h 512"/>
                  <a:gd name="T50" fmla="*/ 3 w 512"/>
                  <a:gd name="T51" fmla="*/ 43 h 512"/>
                  <a:gd name="T52" fmla="*/ 13 w 512"/>
                  <a:gd name="T53" fmla="*/ 26 h 512"/>
                  <a:gd name="T54" fmla="*/ 27 w 512"/>
                  <a:gd name="T55" fmla="*/ 12 h 512"/>
                  <a:gd name="T56" fmla="*/ 44 w 512"/>
                  <a:gd name="T57" fmla="*/ 3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8"/>
                    </a:moveTo>
                    <a:lnTo>
                      <a:pt x="128" y="383"/>
                    </a:lnTo>
                    <a:lnTo>
                      <a:pt x="384" y="383"/>
                    </a:lnTo>
                    <a:lnTo>
                      <a:pt x="384" y="128"/>
                    </a:lnTo>
                    <a:lnTo>
                      <a:pt x="128" y="128"/>
                    </a:lnTo>
                    <a:close/>
                    <a:moveTo>
                      <a:pt x="64" y="0"/>
                    </a:moveTo>
                    <a:lnTo>
                      <a:pt x="448" y="0"/>
                    </a:lnTo>
                    <a:lnTo>
                      <a:pt x="468" y="3"/>
                    </a:lnTo>
                    <a:lnTo>
                      <a:pt x="485" y="12"/>
                    </a:lnTo>
                    <a:lnTo>
                      <a:pt x="499" y="26"/>
                    </a:lnTo>
                    <a:lnTo>
                      <a:pt x="509" y="43"/>
                    </a:lnTo>
                    <a:lnTo>
                      <a:pt x="512" y="64"/>
                    </a:lnTo>
                    <a:lnTo>
                      <a:pt x="512" y="448"/>
                    </a:lnTo>
                    <a:lnTo>
                      <a:pt x="509" y="468"/>
                    </a:lnTo>
                    <a:lnTo>
                      <a:pt x="499" y="485"/>
                    </a:lnTo>
                    <a:lnTo>
                      <a:pt x="485" y="499"/>
                    </a:lnTo>
                    <a:lnTo>
                      <a:pt x="468" y="508"/>
                    </a:lnTo>
                    <a:lnTo>
                      <a:pt x="448" y="512"/>
                    </a:lnTo>
                    <a:lnTo>
                      <a:pt x="64" y="512"/>
                    </a:lnTo>
                    <a:lnTo>
                      <a:pt x="44" y="508"/>
                    </a:lnTo>
                    <a:lnTo>
                      <a:pt x="27" y="499"/>
                    </a:lnTo>
                    <a:lnTo>
                      <a:pt x="13" y="485"/>
                    </a:lnTo>
                    <a:lnTo>
                      <a:pt x="3" y="468"/>
                    </a:lnTo>
                    <a:lnTo>
                      <a:pt x="0" y="448"/>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59" name="Freeform 73"/>
              <p:cNvSpPr>
                <a:spLocks noEditPoints="1"/>
              </p:cNvSpPr>
              <p:nvPr/>
            </p:nvSpPr>
            <p:spPr bwMode="auto">
              <a:xfrm>
                <a:off x="4673600" y="3886201"/>
                <a:ext cx="812800" cy="812800"/>
              </a:xfrm>
              <a:custGeom>
                <a:avLst/>
                <a:gdLst>
                  <a:gd name="T0" fmla="*/ 128 w 512"/>
                  <a:gd name="T1" fmla="*/ 127 h 512"/>
                  <a:gd name="T2" fmla="*/ 128 w 512"/>
                  <a:gd name="T3" fmla="*/ 384 h 512"/>
                  <a:gd name="T4" fmla="*/ 384 w 512"/>
                  <a:gd name="T5" fmla="*/ 384 h 512"/>
                  <a:gd name="T6" fmla="*/ 384 w 512"/>
                  <a:gd name="T7" fmla="*/ 127 h 512"/>
                  <a:gd name="T8" fmla="*/ 128 w 512"/>
                  <a:gd name="T9" fmla="*/ 127 h 512"/>
                  <a:gd name="T10" fmla="*/ 64 w 512"/>
                  <a:gd name="T11" fmla="*/ 0 h 512"/>
                  <a:gd name="T12" fmla="*/ 448 w 512"/>
                  <a:gd name="T13" fmla="*/ 0 h 512"/>
                  <a:gd name="T14" fmla="*/ 468 w 512"/>
                  <a:gd name="T15" fmla="*/ 2 h 512"/>
                  <a:gd name="T16" fmla="*/ 485 w 512"/>
                  <a:gd name="T17" fmla="*/ 11 h 512"/>
                  <a:gd name="T18" fmla="*/ 499 w 512"/>
                  <a:gd name="T19" fmla="*/ 25 h 512"/>
                  <a:gd name="T20" fmla="*/ 509 w 512"/>
                  <a:gd name="T21" fmla="*/ 43 h 512"/>
                  <a:gd name="T22" fmla="*/ 512 w 512"/>
                  <a:gd name="T23" fmla="*/ 64 h 512"/>
                  <a:gd name="T24" fmla="*/ 512 w 512"/>
                  <a:gd name="T25" fmla="*/ 448 h 512"/>
                  <a:gd name="T26" fmla="*/ 509 w 512"/>
                  <a:gd name="T27" fmla="*/ 467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7 h 512"/>
                  <a:gd name="T46" fmla="*/ 0 w 512"/>
                  <a:gd name="T47" fmla="*/ 448 h 512"/>
                  <a:gd name="T48" fmla="*/ 0 w 512"/>
                  <a:gd name="T49" fmla="*/ 64 h 512"/>
                  <a:gd name="T50" fmla="*/ 3 w 512"/>
                  <a:gd name="T51" fmla="*/ 43 h 512"/>
                  <a:gd name="T52" fmla="*/ 13 w 512"/>
                  <a:gd name="T53" fmla="*/ 25 h 512"/>
                  <a:gd name="T54" fmla="*/ 27 w 512"/>
                  <a:gd name="T55" fmla="*/ 11 h 512"/>
                  <a:gd name="T56" fmla="*/ 44 w 512"/>
                  <a:gd name="T57" fmla="*/ 2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7"/>
                    </a:moveTo>
                    <a:lnTo>
                      <a:pt x="128" y="384"/>
                    </a:lnTo>
                    <a:lnTo>
                      <a:pt x="384" y="384"/>
                    </a:lnTo>
                    <a:lnTo>
                      <a:pt x="384" y="127"/>
                    </a:lnTo>
                    <a:lnTo>
                      <a:pt x="128" y="127"/>
                    </a:lnTo>
                    <a:close/>
                    <a:moveTo>
                      <a:pt x="64" y="0"/>
                    </a:moveTo>
                    <a:lnTo>
                      <a:pt x="448" y="0"/>
                    </a:lnTo>
                    <a:lnTo>
                      <a:pt x="468" y="2"/>
                    </a:lnTo>
                    <a:lnTo>
                      <a:pt x="485" y="11"/>
                    </a:lnTo>
                    <a:lnTo>
                      <a:pt x="499" y="25"/>
                    </a:lnTo>
                    <a:lnTo>
                      <a:pt x="509" y="43"/>
                    </a:lnTo>
                    <a:lnTo>
                      <a:pt x="512" y="64"/>
                    </a:lnTo>
                    <a:lnTo>
                      <a:pt x="512" y="448"/>
                    </a:lnTo>
                    <a:lnTo>
                      <a:pt x="509" y="467"/>
                    </a:lnTo>
                    <a:lnTo>
                      <a:pt x="499" y="485"/>
                    </a:lnTo>
                    <a:lnTo>
                      <a:pt x="485" y="499"/>
                    </a:lnTo>
                    <a:lnTo>
                      <a:pt x="468" y="508"/>
                    </a:lnTo>
                    <a:lnTo>
                      <a:pt x="448" y="512"/>
                    </a:lnTo>
                    <a:lnTo>
                      <a:pt x="64" y="512"/>
                    </a:lnTo>
                    <a:lnTo>
                      <a:pt x="44" y="508"/>
                    </a:lnTo>
                    <a:lnTo>
                      <a:pt x="27" y="499"/>
                    </a:lnTo>
                    <a:lnTo>
                      <a:pt x="13" y="485"/>
                    </a:lnTo>
                    <a:lnTo>
                      <a:pt x="3" y="467"/>
                    </a:lnTo>
                    <a:lnTo>
                      <a:pt x="0" y="448"/>
                    </a:lnTo>
                    <a:lnTo>
                      <a:pt x="0" y="64"/>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0" name="Freeform 74"/>
              <p:cNvSpPr>
                <a:spLocks noEditPoints="1"/>
              </p:cNvSpPr>
              <p:nvPr/>
            </p:nvSpPr>
            <p:spPr bwMode="auto">
              <a:xfrm>
                <a:off x="5689600" y="3886201"/>
                <a:ext cx="812800" cy="812800"/>
              </a:xfrm>
              <a:custGeom>
                <a:avLst/>
                <a:gdLst>
                  <a:gd name="T0" fmla="*/ 128 w 512"/>
                  <a:gd name="T1" fmla="*/ 127 h 512"/>
                  <a:gd name="T2" fmla="*/ 128 w 512"/>
                  <a:gd name="T3" fmla="*/ 384 h 512"/>
                  <a:gd name="T4" fmla="*/ 384 w 512"/>
                  <a:gd name="T5" fmla="*/ 384 h 512"/>
                  <a:gd name="T6" fmla="*/ 384 w 512"/>
                  <a:gd name="T7" fmla="*/ 127 h 512"/>
                  <a:gd name="T8" fmla="*/ 128 w 512"/>
                  <a:gd name="T9" fmla="*/ 127 h 512"/>
                  <a:gd name="T10" fmla="*/ 64 w 512"/>
                  <a:gd name="T11" fmla="*/ 0 h 512"/>
                  <a:gd name="T12" fmla="*/ 448 w 512"/>
                  <a:gd name="T13" fmla="*/ 0 h 512"/>
                  <a:gd name="T14" fmla="*/ 468 w 512"/>
                  <a:gd name="T15" fmla="*/ 2 h 512"/>
                  <a:gd name="T16" fmla="*/ 485 w 512"/>
                  <a:gd name="T17" fmla="*/ 11 h 512"/>
                  <a:gd name="T18" fmla="*/ 499 w 512"/>
                  <a:gd name="T19" fmla="*/ 25 h 512"/>
                  <a:gd name="T20" fmla="*/ 509 w 512"/>
                  <a:gd name="T21" fmla="*/ 43 h 512"/>
                  <a:gd name="T22" fmla="*/ 512 w 512"/>
                  <a:gd name="T23" fmla="*/ 64 h 512"/>
                  <a:gd name="T24" fmla="*/ 512 w 512"/>
                  <a:gd name="T25" fmla="*/ 448 h 512"/>
                  <a:gd name="T26" fmla="*/ 509 w 512"/>
                  <a:gd name="T27" fmla="*/ 467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7 h 512"/>
                  <a:gd name="T46" fmla="*/ 0 w 512"/>
                  <a:gd name="T47" fmla="*/ 448 h 512"/>
                  <a:gd name="T48" fmla="*/ 0 w 512"/>
                  <a:gd name="T49" fmla="*/ 64 h 512"/>
                  <a:gd name="T50" fmla="*/ 3 w 512"/>
                  <a:gd name="T51" fmla="*/ 43 h 512"/>
                  <a:gd name="T52" fmla="*/ 13 w 512"/>
                  <a:gd name="T53" fmla="*/ 25 h 512"/>
                  <a:gd name="T54" fmla="*/ 27 w 512"/>
                  <a:gd name="T55" fmla="*/ 11 h 512"/>
                  <a:gd name="T56" fmla="*/ 44 w 512"/>
                  <a:gd name="T57" fmla="*/ 2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7"/>
                    </a:moveTo>
                    <a:lnTo>
                      <a:pt x="128" y="384"/>
                    </a:lnTo>
                    <a:lnTo>
                      <a:pt x="384" y="384"/>
                    </a:lnTo>
                    <a:lnTo>
                      <a:pt x="384" y="127"/>
                    </a:lnTo>
                    <a:lnTo>
                      <a:pt x="128" y="127"/>
                    </a:lnTo>
                    <a:close/>
                    <a:moveTo>
                      <a:pt x="64" y="0"/>
                    </a:moveTo>
                    <a:lnTo>
                      <a:pt x="448" y="0"/>
                    </a:lnTo>
                    <a:lnTo>
                      <a:pt x="468" y="2"/>
                    </a:lnTo>
                    <a:lnTo>
                      <a:pt x="485" y="11"/>
                    </a:lnTo>
                    <a:lnTo>
                      <a:pt x="499" y="25"/>
                    </a:lnTo>
                    <a:lnTo>
                      <a:pt x="509" y="43"/>
                    </a:lnTo>
                    <a:lnTo>
                      <a:pt x="512" y="64"/>
                    </a:lnTo>
                    <a:lnTo>
                      <a:pt x="512" y="448"/>
                    </a:lnTo>
                    <a:lnTo>
                      <a:pt x="509" y="467"/>
                    </a:lnTo>
                    <a:lnTo>
                      <a:pt x="499" y="485"/>
                    </a:lnTo>
                    <a:lnTo>
                      <a:pt x="485" y="499"/>
                    </a:lnTo>
                    <a:lnTo>
                      <a:pt x="468" y="508"/>
                    </a:lnTo>
                    <a:lnTo>
                      <a:pt x="448" y="512"/>
                    </a:lnTo>
                    <a:lnTo>
                      <a:pt x="64" y="512"/>
                    </a:lnTo>
                    <a:lnTo>
                      <a:pt x="44" y="508"/>
                    </a:lnTo>
                    <a:lnTo>
                      <a:pt x="27" y="499"/>
                    </a:lnTo>
                    <a:lnTo>
                      <a:pt x="13" y="485"/>
                    </a:lnTo>
                    <a:lnTo>
                      <a:pt x="3" y="467"/>
                    </a:lnTo>
                    <a:lnTo>
                      <a:pt x="0" y="448"/>
                    </a:lnTo>
                    <a:lnTo>
                      <a:pt x="0" y="64"/>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1" name="Freeform 75"/>
              <p:cNvSpPr>
                <a:spLocks noEditPoints="1"/>
              </p:cNvSpPr>
              <p:nvPr/>
            </p:nvSpPr>
            <p:spPr bwMode="auto">
              <a:xfrm>
                <a:off x="6705600" y="3886201"/>
                <a:ext cx="812800" cy="812800"/>
              </a:xfrm>
              <a:custGeom>
                <a:avLst/>
                <a:gdLst>
                  <a:gd name="T0" fmla="*/ 128 w 512"/>
                  <a:gd name="T1" fmla="*/ 127 h 512"/>
                  <a:gd name="T2" fmla="*/ 128 w 512"/>
                  <a:gd name="T3" fmla="*/ 384 h 512"/>
                  <a:gd name="T4" fmla="*/ 384 w 512"/>
                  <a:gd name="T5" fmla="*/ 384 h 512"/>
                  <a:gd name="T6" fmla="*/ 384 w 512"/>
                  <a:gd name="T7" fmla="*/ 127 h 512"/>
                  <a:gd name="T8" fmla="*/ 128 w 512"/>
                  <a:gd name="T9" fmla="*/ 127 h 512"/>
                  <a:gd name="T10" fmla="*/ 64 w 512"/>
                  <a:gd name="T11" fmla="*/ 0 h 512"/>
                  <a:gd name="T12" fmla="*/ 448 w 512"/>
                  <a:gd name="T13" fmla="*/ 0 h 512"/>
                  <a:gd name="T14" fmla="*/ 468 w 512"/>
                  <a:gd name="T15" fmla="*/ 2 h 512"/>
                  <a:gd name="T16" fmla="*/ 485 w 512"/>
                  <a:gd name="T17" fmla="*/ 11 h 512"/>
                  <a:gd name="T18" fmla="*/ 499 w 512"/>
                  <a:gd name="T19" fmla="*/ 25 h 512"/>
                  <a:gd name="T20" fmla="*/ 509 w 512"/>
                  <a:gd name="T21" fmla="*/ 43 h 512"/>
                  <a:gd name="T22" fmla="*/ 512 w 512"/>
                  <a:gd name="T23" fmla="*/ 64 h 512"/>
                  <a:gd name="T24" fmla="*/ 512 w 512"/>
                  <a:gd name="T25" fmla="*/ 448 h 512"/>
                  <a:gd name="T26" fmla="*/ 509 w 512"/>
                  <a:gd name="T27" fmla="*/ 467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7 h 512"/>
                  <a:gd name="T46" fmla="*/ 0 w 512"/>
                  <a:gd name="T47" fmla="*/ 448 h 512"/>
                  <a:gd name="T48" fmla="*/ 0 w 512"/>
                  <a:gd name="T49" fmla="*/ 64 h 512"/>
                  <a:gd name="T50" fmla="*/ 3 w 512"/>
                  <a:gd name="T51" fmla="*/ 43 h 512"/>
                  <a:gd name="T52" fmla="*/ 13 w 512"/>
                  <a:gd name="T53" fmla="*/ 25 h 512"/>
                  <a:gd name="T54" fmla="*/ 27 w 512"/>
                  <a:gd name="T55" fmla="*/ 11 h 512"/>
                  <a:gd name="T56" fmla="*/ 44 w 512"/>
                  <a:gd name="T57" fmla="*/ 2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7"/>
                    </a:moveTo>
                    <a:lnTo>
                      <a:pt x="128" y="384"/>
                    </a:lnTo>
                    <a:lnTo>
                      <a:pt x="384" y="384"/>
                    </a:lnTo>
                    <a:lnTo>
                      <a:pt x="384" y="127"/>
                    </a:lnTo>
                    <a:lnTo>
                      <a:pt x="128" y="127"/>
                    </a:lnTo>
                    <a:close/>
                    <a:moveTo>
                      <a:pt x="64" y="0"/>
                    </a:moveTo>
                    <a:lnTo>
                      <a:pt x="448" y="0"/>
                    </a:lnTo>
                    <a:lnTo>
                      <a:pt x="468" y="2"/>
                    </a:lnTo>
                    <a:lnTo>
                      <a:pt x="485" y="11"/>
                    </a:lnTo>
                    <a:lnTo>
                      <a:pt x="499" y="25"/>
                    </a:lnTo>
                    <a:lnTo>
                      <a:pt x="509" y="43"/>
                    </a:lnTo>
                    <a:lnTo>
                      <a:pt x="512" y="64"/>
                    </a:lnTo>
                    <a:lnTo>
                      <a:pt x="512" y="448"/>
                    </a:lnTo>
                    <a:lnTo>
                      <a:pt x="509" y="467"/>
                    </a:lnTo>
                    <a:lnTo>
                      <a:pt x="499" y="485"/>
                    </a:lnTo>
                    <a:lnTo>
                      <a:pt x="485" y="499"/>
                    </a:lnTo>
                    <a:lnTo>
                      <a:pt x="468" y="508"/>
                    </a:lnTo>
                    <a:lnTo>
                      <a:pt x="448" y="512"/>
                    </a:lnTo>
                    <a:lnTo>
                      <a:pt x="64" y="512"/>
                    </a:lnTo>
                    <a:lnTo>
                      <a:pt x="44" y="508"/>
                    </a:lnTo>
                    <a:lnTo>
                      <a:pt x="27" y="499"/>
                    </a:lnTo>
                    <a:lnTo>
                      <a:pt x="13" y="485"/>
                    </a:lnTo>
                    <a:lnTo>
                      <a:pt x="3" y="467"/>
                    </a:lnTo>
                    <a:lnTo>
                      <a:pt x="0" y="448"/>
                    </a:lnTo>
                    <a:lnTo>
                      <a:pt x="0" y="64"/>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2" name="Freeform 76"/>
              <p:cNvSpPr>
                <a:spLocks/>
              </p:cNvSpPr>
              <p:nvPr/>
            </p:nvSpPr>
            <p:spPr bwMode="auto">
              <a:xfrm>
                <a:off x="3454400" y="23622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3 h 192"/>
                  <a:gd name="T14" fmla="*/ 192 w 192"/>
                  <a:gd name="T15" fmla="*/ 128 h 192"/>
                  <a:gd name="T16" fmla="*/ 189 w 192"/>
                  <a:gd name="T17" fmla="*/ 148 h 192"/>
                  <a:gd name="T18" fmla="*/ 179 w 192"/>
                  <a:gd name="T19" fmla="*/ 166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6 h 192"/>
                  <a:gd name="T34" fmla="*/ 3 w 192"/>
                  <a:gd name="T35" fmla="*/ 148 h 192"/>
                  <a:gd name="T36" fmla="*/ 0 w 192"/>
                  <a:gd name="T37" fmla="*/ 128 h 192"/>
                  <a:gd name="T38" fmla="*/ 0 w 192"/>
                  <a:gd name="T39" fmla="*/ 63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3"/>
                    </a:lnTo>
                    <a:lnTo>
                      <a:pt x="192" y="128"/>
                    </a:lnTo>
                    <a:lnTo>
                      <a:pt x="189" y="148"/>
                    </a:lnTo>
                    <a:lnTo>
                      <a:pt x="179" y="166"/>
                    </a:lnTo>
                    <a:lnTo>
                      <a:pt x="165" y="179"/>
                    </a:lnTo>
                    <a:lnTo>
                      <a:pt x="148" y="189"/>
                    </a:lnTo>
                    <a:lnTo>
                      <a:pt x="128" y="192"/>
                    </a:lnTo>
                    <a:lnTo>
                      <a:pt x="64" y="192"/>
                    </a:lnTo>
                    <a:lnTo>
                      <a:pt x="44" y="189"/>
                    </a:lnTo>
                    <a:lnTo>
                      <a:pt x="27" y="179"/>
                    </a:lnTo>
                    <a:lnTo>
                      <a:pt x="13" y="166"/>
                    </a:lnTo>
                    <a:lnTo>
                      <a:pt x="3" y="148"/>
                    </a:lnTo>
                    <a:lnTo>
                      <a:pt x="0" y="128"/>
                    </a:lnTo>
                    <a:lnTo>
                      <a:pt x="0" y="63"/>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3" name="Freeform 77"/>
              <p:cNvSpPr>
                <a:spLocks/>
              </p:cNvSpPr>
              <p:nvPr/>
            </p:nvSpPr>
            <p:spPr bwMode="auto">
              <a:xfrm>
                <a:off x="3860800" y="23622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3 h 192"/>
                  <a:gd name="T14" fmla="*/ 192 w 192"/>
                  <a:gd name="T15" fmla="*/ 128 h 192"/>
                  <a:gd name="T16" fmla="*/ 189 w 192"/>
                  <a:gd name="T17" fmla="*/ 148 h 192"/>
                  <a:gd name="T18" fmla="*/ 179 w 192"/>
                  <a:gd name="T19" fmla="*/ 166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6 h 192"/>
                  <a:gd name="T34" fmla="*/ 3 w 192"/>
                  <a:gd name="T35" fmla="*/ 148 h 192"/>
                  <a:gd name="T36" fmla="*/ 0 w 192"/>
                  <a:gd name="T37" fmla="*/ 128 h 192"/>
                  <a:gd name="T38" fmla="*/ 0 w 192"/>
                  <a:gd name="T39" fmla="*/ 63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3"/>
                    </a:lnTo>
                    <a:lnTo>
                      <a:pt x="192" y="128"/>
                    </a:lnTo>
                    <a:lnTo>
                      <a:pt x="189" y="148"/>
                    </a:lnTo>
                    <a:lnTo>
                      <a:pt x="179" y="166"/>
                    </a:lnTo>
                    <a:lnTo>
                      <a:pt x="165" y="179"/>
                    </a:lnTo>
                    <a:lnTo>
                      <a:pt x="148" y="189"/>
                    </a:lnTo>
                    <a:lnTo>
                      <a:pt x="128" y="192"/>
                    </a:lnTo>
                    <a:lnTo>
                      <a:pt x="64" y="192"/>
                    </a:lnTo>
                    <a:lnTo>
                      <a:pt x="44" y="189"/>
                    </a:lnTo>
                    <a:lnTo>
                      <a:pt x="27" y="179"/>
                    </a:lnTo>
                    <a:lnTo>
                      <a:pt x="13" y="166"/>
                    </a:lnTo>
                    <a:lnTo>
                      <a:pt x="3" y="148"/>
                    </a:lnTo>
                    <a:lnTo>
                      <a:pt x="0" y="128"/>
                    </a:lnTo>
                    <a:lnTo>
                      <a:pt x="0" y="63"/>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4" name="Freeform 78"/>
              <p:cNvSpPr>
                <a:spLocks/>
              </p:cNvSpPr>
              <p:nvPr/>
            </p:nvSpPr>
            <p:spPr bwMode="auto">
              <a:xfrm>
                <a:off x="3454400" y="27686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5" name="Freeform 79"/>
              <p:cNvSpPr>
                <a:spLocks/>
              </p:cNvSpPr>
              <p:nvPr/>
            </p:nvSpPr>
            <p:spPr bwMode="auto">
              <a:xfrm>
                <a:off x="3860800" y="27686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6" name="Freeform 80"/>
              <p:cNvSpPr>
                <a:spLocks/>
              </p:cNvSpPr>
              <p:nvPr/>
            </p:nvSpPr>
            <p:spPr bwMode="auto">
              <a:xfrm>
                <a:off x="3454400" y="3175001"/>
                <a:ext cx="304800" cy="303213"/>
              </a:xfrm>
              <a:custGeom>
                <a:avLst/>
                <a:gdLst>
                  <a:gd name="T0" fmla="*/ 64 w 192"/>
                  <a:gd name="T1" fmla="*/ 0 h 191"/>
                  <a:gd name="T2" fmla="*/ 128 w 192"/>
                  <a:gd name="T3" fmla="*/ 0 h 191"/>
                  <a:gd name="T4" fmla="*/ 148 w 192"/>
                  <a:gd name="T5" fmla="*/ 2 h 191"/>
                  <a:gd name="T6" fmla="*/ 165 w 192"/>
                  <a:gd name="T7" fmla="*/ 12 h 191"/>
                  <a:gd name="T8" fmla="*/ 179 w 192"/>
                  <a:gd name="T9" fmla="*/ 26 h 191"/>
                  <a:gd name="T10" fmla="*/ 189 w 192"/>
                  <a:gd name="T11" fmla="*/ 43 h 191"/>
                  <a:gd name="T12" fmla="*/ 192 w 192"/>
                  <a:gd name="T13" fmla="*/ 64 h 191"/>
                  <a:gd name="T14" fmla="*/ 192 w 192"/>
                  <a:gd name="T15" fmla="*/ 128 h 191"/>
                  <a:gd name="T16" fmla="*/ 189 w 192"/>
                  <a:gd name="T17" fmla="*/ 148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8 h 191"/>
                  <a:gd name="T36" fmla="*/ 0 w 192"/>
                  <a:gd name="T37" fmla="*/ 128 h 191"/>
                  <a:gd name="T38" fmla="*/ 0 w 192"/>
                  <a:gd name="T39" fmla="*/ 64 h 191"/>
                  <a:gd name="T40" fmla="*/ 3 w 192"/>
                  <a:gd name="T41" fmla="*/ 43 h 191"/>
                  <a:gd name="T42" fmla="*/ 13 w 192"/>
                  <a:gd name="T43" fmla="*/ 26 h 191"/>
                  <a:gd name="T44" fmla="*/ 27 w 192"/>
                  <a:gd name="T45" fmla="*/ 12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2"/>
                    </a:lnTo>
                    <a:lnTo>
                      <a:pt x="179" y="26"/>
                    </a:lnTo>
                    <a:lnTo>
                      <a:pt x="189" y="43"/>
                    </a:lnTo>
                    <a:lnTo>
                      <a:pt x="192" y="64"/>
                    </a:lnTo>
                    <a:lnTo>
                      <a:pt x="192" y="128"/>
                    </a:lnTo>
                    <a:lnTo>
                      <a:pt x="189" y="148"/>
                    </a:lnTo>
                    <a:lnTo>
                      <a:pt x="179" y="165"/>
                    </a:lnTo>
                    <a:lnTo>
                      <a:pt x="165" y="179"/>
                    </a:lnTo>
                    <a:lnTo>
                      <a:pt x="148" y="188"/>
                    </a:lnTo>
                    <a:lnTo>
                      <a:pt x="128" y="191"/>
                    </a:lnTo>
                    <a:lnTo>
                      <a:pt x="64" y="191"/>
                    </a:lnTo>
                    <a:lnTo>
                      <a:pt x="44" y="188"/>
                    </a:lnTo>
                    <a:lnTo>
                      <a:pt x="27" y="179"/>
                    </a:lnTo>
                    <a:lnTo>
                      <a:pt x="13" y="165"/>
                    </a:lnTo>
                    <a:lnTo>
                      <a:pt x="3" y="148"/>
                    </a:lnTo>
                    <a:lnTo>
                      <a:pt x="0" y="128"/>
                    </a:lnTo>
                    <a:lnTo>
                      <a:pt x="0" y="64"/>
                    </a:lnTo>
                    <a:lnTo>
                      <a:pt x="3" y="43"/>
                    </a:lnTo>
                    <a:lnTo>
                      <a:pt x="13" y="26"/>
                    </a:lnTo>
                    <a:lnTo>
                      <a:pt x="27" y="12"/>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7" name="Freeform 81"/>
              <p:cNvSpPr>
                <a:spLocks/>
              </p:cNvSpPr>
              <p:nvPr/>
            </p:nvSpPr>
            <p:spPr bwMode="auto">
              <a:xfrm>
                <a:off x="3860800" y="3175001"/>
                <a:ext cx="304800" cy="303213"/>
              </a:xfrm>
              <a:custGeom>
                <a:avLst/>
                <a:gdLst>
                  <a:gd name="T0" fmla="*/ 64 w 192"/>
                  <a:gd name="T1" fmla="*/ 0 h 191"/>
                  <a:gd name="T2" fmla="*/ 128 w 192"/>
                  <a:gd name="T3" fmla="*/ 0 h 191"/>
                  <a:gd name="T4" fmla="*/ 148 w 192"/>
                  <a:gd name="T5" fmla="*/ 2 h 191"/>
                  <a:gd name="T6" fmla="*/ 165 w 192"/>
                  <a:gd name="T7" fmla="*/ 12 h 191"/>
                  <a:gd name="T8" fmla="*/ 179 w 192"/>
                  <a:gd name="T9" fmla="*/ 26 h 191"/>
                  <a:gd name="T10" fmla="*/ 189 w 192"/>
                  <a:gd name="T11" fmla="*/ 43 h 191"/>
                  <a:gd name="T12" fmla="*/ 192 w 192"/>
                  <a:gd name="T13" fmla="*/ 64 h 191"/>
                  <a:gd name="T14" fmla="*/ 192 w 192"/>
                  <a:gd name="T15" fmla="*/ 128 h 191"/>
                  <a:gd name="T16" fmla="*/ 189 w 192"/>
                  <a:gd name="T17" fmla="*/ 148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8 h 191"/>
                  <a:gd name="T36" fmla="*/ 0 w 192"/>
                  <a:gd name="T37" fmla="*/ 128 h 191"/>
                  <a:gd name="T38" fmla="*/ 0 w 192"/>
                  <a:gd name="T39" fmla="*/ 64 h 191"/>
                  <a:gd name="T40" fmla="*/ 3 w 192"/>
                  <a:gd name="T41" fmla="*/ 43 h 191"/>
                  <a:gd name="T42" fmla="*/ 13 w 192"/>
                  <a:gd name="T43" fmla="*/ 26 h 191"/>
                  <a:gd name="T44" fmla="*/ 27 w 192"/>
                  <a:gd name="T45" fmla="*/ 12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2"/>
                    </a:lnTo>
                    <a:lnTo>
                      <a:pt x="179" y="26"/>
                    </a:lnTo>
                    <a:lnTo>
                      <a:pt x="189" y="43"/>
                    </a:lnTo>
                    <a:lnTo>
                      <a:pt x="192" y="64"/>
                    </a:lnTo>
                    <a:lnTo>
                      <a:pt x="192" y="128"/>
                    </a:lnTo>
                    <a:lnTo>
                      <a:pt x="189" y="148"/>
                    </a:lnTo>
                    <a:lnTo>
                      <a:pt x="179" y="165"/>
                    </a:lnTo>
                    <a:lnTo>
                      <a:pt x="165" y="179"/>
                    </a:lnTo>
                    <a:lnTo>
                      <a:pt x="148" y="188"/>
                    </a:lnTo>
                    <a:lnTo>
                      <a:pt x="128" y="191"/>
                    </a:lnTo>
                    <a:lnTo>
                      <a:pt x="64" y="191"/>
                    </a:lnTo>
                    <a:lnTo>
                      <a:pt x="44" y="188"/>
                    </a:lnTo>
                    <a:lnTo>
                      <a:pt x="27" y="179"/>
                    </a:lnTo>
                    <a:lnTo>
                      <a:pt x="13" y="165"/>
                    </a:lnTo>
                    <a:lnTo>
                      <a:pt x="3" y="148"/>
                    </a:lnTo>
                    <a:lnTo>
                      <a:pt x="0" y="128"/>
                    </a:lnTo>
                    <a:lnTo>
                      <a:pt x="0" y="64"/>
                    </a:lnTo>
                    <a:lnTo>
                      <a:pt x="3" y="43"/>
                    </a:lnTo>
                    <a:lnTo>
                      <a:pt x="13" y="26"/>
                    </a:lnTo>
                    <a:lnTo>
                      <a:pt x="27" y="12"/>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8" name="Freeform 82"/>
              <p:cNvSpPr>
                <a:spLocks/>
              </p:cNvSpPr>
              <p:nvPr/>
            </p:nvSpPr>
            <p:spPr bwMode="auto">
              <a:xfrm>
                <a:off x="3454400" y="3581401"/>
                <a:ext cx="304800" cy="304800"/>
              </a:xfrm>
              <a:custGeom>
                <a:avLst/>
                <a:gdLst>
                  <a:gd name="T0" fmla="*/ 64 w 192"/>
                  <a:gd name="T1" fmla="*/ 0 h 192"/>
                  <a:gd name="T2" fmla="*/ 128 w 192"/>
                  <a:gd name="T3" fmla="*/ 0 h 192"/>
                  <a:gd name="T4" fmla="*/ 148 w 192"/>
                  <a:gd name="T5" fmla="*/ 2 h 192"/>
                  <a:gd name="T6" fmla="*/ 165 w 192"/>
                  <a:gd name="T7" fmla="*/ 12 h 192"/>
                  <a:gd name="T8" fmla="*/ 179 w 192"/>
                  <a:gd name="T9" fmla="*/ 26 h 192"/>
                  <a:gd name="T10" fmla="*/ 189 w 192"/>
                  <a:gd name="T11" fmla="*/ 43 h 192"/>
                  <a:gd name="T12" fmla="*/ 192 w 192"/>
                  <a:gd name="T13" fmla="*/ 64 h 192"/>
                  <a:gd name="T14" fmla="*/ 192 w 192"/>
                  <a:gd name="T15" fmla="*/ 127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7 h 192"/>
                  <a:gd name="T38" fmla="*/ 0 w 192"/>
                  <a:gd name="T39" fmla="*/ 64 h 192"/>
                  <a:gd name="T40" fmla="*/ 3 w 192"/>
                  <a:gd name="T41" fmla="*/ 43 h 192"/>
                  <a:gd name="T42" fmla="*/ 13 w 192"/>
                  <a:gd name="T43" fmla="*/ 26 h 192"/>
                  <a:gd name="T44" fmla="*/ 27 w 192"/>
                  <a:gd name="T45" fmla="*/ 12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2"/>
                    </a:lnTo>
                    <a:lnTo>
                      <a:pt x="179" y="26"/>
                    </a:lnTo>
                    <a:lnTo>
                      <a:pt x="189" y="43"/>
                    </a:lnTo>
                    <a:lnTo>
                      <a:pt x="192" y="64"/>
                    </a:lnTo>
                    <a:lnTo>
                      <a:pt x="192" y="127"/>
                    </a:lnTo>
                    <a:lnTo>
                      <a:pt x="189" y="148"/>
                    </a:lnTo>
                    <a:lnTo>
                      <a:pt x="179" y="165"/>
                    </a:lnTo>
                    <a:lnTo>
                      <a:pt x="165" y="179"/>
                    </a:lnTo>
                    <a:lnTo>
                      <a:pt x="148" y="188"/>
                    </a:lnTo>
                    <a:lnTo>
                      <a:pt x="128" y="192"/>
                    </a:lnTo>
                    <a:lnTo>
                      <a:pt x="64" y="192"/>
                    </a:lnTo>
                    <a:lnTo>
                      <a:pt x="44" y="188"/>
                    </a:lnTo>
                    <a:lnTo>
                      <a:pt x="27" y="179"/>
                    </a:lnTo>
                    <a:lnTo>
                      <a:pt x="13" y="165"/>
                    </a:lnTo>
                    <a:lnTo>
                      <a:pt x="3" y="148"/>
                    </a:lnTo>
                    <a:lnTo>
                      <a:pt x="0" y="127"/>
                    </a:lnTo>
                    <a:lnTo>
                      <a:pt x="0" y="64"/>
                    </a:lnTo>
                    <a:lnTo>
                      <a:pt x="3" y="43"/>
                    </a:lnTo>
                    <a:lnTo>
                      <a:pt x="13" y="26"/>
                    </a:lnTo>
                    <a:lnTo>
                      <a:pt x="27" y="12"/>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69" name="Freeform 83"/>
              <p:cNvSpPr>
                <a:spLocks/>
              </p:cNvSpPr>
              <p:nvPr/>
            </p:nvSpPr>
            <p:spPr bwMode="auto">
              <a:xfrm>
                <a:off x="3860800" y="3581401"/>
                <a:ext cx="304800" cy="304800"/>
              </a:xfrm>
              <a:custGeom>
                <a:avLst/>
                <a:gdLst>
                  <a:gd name="T0" fmla="*/ 64 w 192"/>
                  <a:gd name="T1" fmla="*/ 0 h 192"/>
                  <a:gd name="T2" fmla="*/ 128 w 192"/>
                  <a:gd name="T3" fmla="*/ 0 h 192"/>
                  <a:gd name="T4" fmla="*/ 148 w 192"/>
                  <a:gd name="T5" fmla="*/ 2 h 192"/>
                  <a:gd name="T6" fmla="*/ 165 w 192"/>
                  <a:gd name="T7" fmla="*/ 12 h 192"/>
                  <a:gd name="T8" fmla="*/ 179 w 192"/>
                  <a:gd name="T9" fmla="*/ 26 h 192"/>
                  <a:gd name="T10" fmla="*/ 189 w 192"/>
                  <a:gd name="T11" fmla="*/ 43 h 192"/>
                  <a:gd name="T12" fmla="*/ 192 w 192"/>
                  <a:gd name="T13" fmla="*/ 64 h 192"/>
                  <a:gd name="T14" fmla="*/ 192 w 192"/>
                  <a:gd name="T15" fmla="*/ 127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7 h 192"/>
                  <a:gd name="T38" fmla="*/ 0 w 192"/>
                  <a:gd name="T39" fmla="*/ 64 h 192"/>
                  <a:gd name="T40" fmla="*/ 3 w 192"/>
                  <a:gd name="T41" fmla="*/ 43 h 192"/>
                  <a:gd name="T42" fmla="*/ 13 w 192"/>
                  <a:gd name="T43" fmla="*/ 26 h 192"/>
                  <a:gd name="T44" fmla="*/ 27 w 192"/>
                  <a:gd name="T45" fmla="*/ 12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2"/>
                    </a:lnTo>
                    <a:lnTo>
                      <a:pt x="179" y="26"/>
                    </a:lnTo>
                    <a:lnTo>
                      <a:pt x="189" y="43"/>
                    </a:lnTo>
                    <a:lnTo>
                      <a:pt x="192" y="64"/>
                    </a:lnTo>
                    <a:lnTo>
                      <a:pt x="192" y="127"/>
                    </a:lnTo>
                    <a:lnTo>
                      <a:pt x="189" y="148"/>
                    </a:lnTo>
                    <a:lnTo>
                      <a:pt x="179" y="165"/>
                    </a:lnTo>
                    <a:lnTo>
                      <a:pt x="165" y="179"/>
                    </a:lnTo>
                    <a:lnTo>
                      <a:pt x="148" y="188"/>
                    </a:lnTo>
                    <a:lnTo>
                      <a:pt x="128" y="192"/>
                    </a:lnTo>
                    <a:lnTo>
                      <a:pt x="64" y="192"/>
                    </a:lnTo>
                    <a:lnTo>
                      <a:pt x="44" y="188"/>
                    </a:lnTo>
                    <a:lnTo>
                      <a:pt x="27" y="179"/>
                    </a:lnTo>
                    <a:lnTo>
                      <a:pt x="13" y="165"/>
                    </a:lnTo>
                    <a:lnTo>
                      <a:pt x="3" y="148"/>
                    </a:lnTo>
                    <a:lnTo>
                      <a:pt x="0" y="127"/>
                    </a:lnTo>
                    <a:lnTo>
                      <a:pt x="0" y="64"/>
                    </a:lnTo>
                    <a:lnTo>
                      <a:pt x="3" y="43"/>
                    </a:lnTo>
                    <a:lnTo>
                      <a:pt x="13" y="26"/>
                    </a:lnTo>
                    <a:lnTo>
                      <a:pt x="27" y="12"/>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0" name="Freeform 84"/>
              <p:cNvSpPr>
                <a:spLocks/>
              </p:cNvSpPr>
              <p:nvPr/>
            </p:nvSpPr>
            <p:spPr bwMode="auto">
              <a:xfrm>
                <a:off x="3454400" y="39878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3 h 192"/>
                  <a:gd name="T14" fmla="*/ 192 w 192"/>
                  <a:gd name="T15" fmla="*/ 128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8 h 192"/>
                  <a:gd name="T38" fmla="*/ 0 w 192"/>
                  <a:gd name="T39" fmla="*/ 63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3"/>
                    </a:lnTo>
                    <a:lnTo>
                      <a:pt x="192" y="128"/>
                    </a:lnTo>
                    <a:lnTo>
                      <a:pt x="189" y="148"/>
                    </a:lnTo>
                    <a:lnTo>
                      <a:pt x="179" y="165"/>
                    </a:lnTo>
                    <a:lnTo>
                      <a:pt x="165" y="179"/>
                    </a:lnTo>
                    <a:lnTo>
                      <a:pt x="148" y="188"/>
                    </a:lnTo>
                    <a:lnTo>
                      <a:pt x="128" y="192"/>
                    </a:lnTo>
                    <a:lnTo>
                      <a:pt x="64" y="192"/>
                    </a:lnTo>
                    <a:lnTo>
                      <a:pt x="44" y="188"/>
                    </a:lnTo>
                    <a:lnTo>
                      <a:pt x="27" y="179"/>
                    </a:lnTo>
                    <a:lnTo>
                      <a:pt x="13" y="165"/>
                    </a:lnTo>
                    <a:lnTo>
                      <a:pt x="3" y="148"/>
                    </a:lnTo>
                    <a:lnTo>
                      <a:pt x="0" y="128"/>
                    </a:lnTo>
                    <a:lnTo>
                      <a:pt x="0" y="63"/>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1" name="Freeform 85"/>
              <p:cNvSpPr>
                <a:spLocks/>
              </p:cNvSpPr>
              <p:nvPr/>
            </p:nvSpPr>
            <p:spPr bwMode="auto">
              <a:xfrm>
                <a:off x="3860800" y="39878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3 h 192"/>
                  <a:gd name="T14" fmla="*/ 192 w 192"/>
                  <a:gd name="T15" fmla="*/ 128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8 h 192"/>
                  <a:gd name="T38" fmla="*/ 0 w 192"/>
                  <a:gd name="T39" fmla="*/ 63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3"/>
                    </a:lnTo>
                    <a:lnTo>
                      <a:pt x="192" y="128"/>
                    </a:lnTo>
                    <a:lnTo>
                      <a:pt x="189" y="148"/>
                    </a:lnTo>
                    <a:lnTo>
                      <a:pt x="179" y="165"/>
                    </a:lnTo>
                    <a:lnTo>
                      <a:pt x="165" y="179"/>
                    </a:lnTo>
                    <a:lnTo>
                      <a:pt x="148" y="188"/>
                    </a:lnTo>
                    <a:lnTo>
                      <a:pt x="128" y="192"/>
                    </a:lnTo>
                    <a:lnTo>
                      <a:pt x="64" y="192"/>
                    </a:lnTo>
                    <a:lnTo>
                      <a:pt x="44" y="188"/>
                    </a:lnTo>
                    <a:lnTo>
                      <a:pt x="27" y="179"/>
                    </a:lnTo>
                    <a:lnTo>
                      <a:pt x="13" y="165"/>
                    </a:lnTo>
                    <a:lnTo>
                      <a:pt x="3" y="148"/>
                    </a:lnTo>
                    <a:lnTo>
                      <a:pt x="0" y="128"/>
                    </a:lnTo>
                    <a:lnTo>
                      <a:pt x="0" y="63"/>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2" name="Freeform 86"/>
              <p:cNvSpPr>
                <a:spLocks/>
              </p:cNvSpPr>
              <p:nvPr/>
            </p:nvSpPr>
            <p:spPr bwMode="auto">
              <a:xfrm>
                <a:off x="3454400" y="43942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4 h 192"/>
                  <a:gd name="T14" fmla="*/ 192 w 192"/>
                  <a:gd name="T15" fmla="*/ 128 h 192"/>
                  <a:gd name="T16" fmla="*/ 189 w 192"/>
                  <a:gd name="T17" fmla="*/ 147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7 h 192"/>
                  <a:gd name="T36" fmla="*/ 0 w 192"/>
                  <a:gd name="T37" fmla="*/ 128 h 192"/>
                  <a:gd name="T38" fmla="*/ 0 w 192"/>
                  <a:gd name="T39" fmla="*/ 64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4"/>
                    </a:lnTo>
                    <a:lnTo>
                      <a:pt x="192" y="128"/>
                    </a:lnTo>
                    <a:lnTo>
                      <a:pt x="189" y="147"/>
                    </a:lnTo>
                    <a:lnTo>
                      <a:pt x="179" y="165"/>
                    </a:lnTo>
                    <a:lnTo>
                      <a:pt x="165" y="179"/>
                    </a:lnTo>
                    <a:lnTo>
                      <a:pt x="148" y="188"/>
                    </a:lnTo>
                    <a:lnTo>
                      <a:pt x="128" y="192"/>
                    </a:lnTo>
                    <a:lnTo>
                      <a:pt x="64" y="192"/>
                    </a:lnTo>
                    <a:lnTo>
                      <a:pt x="44" y="188"/>
                    </a:lnTo>
                    <a:lnTo>
                      <a:pt x="27" y="179"/>
                    </a:lnTo>
                    <a:lnTo>
                      <a:pt x="13" y="165"/>
                    </a:lnTo>
                    <a:lnTo>
                      <a:pt x="3" y="147"/>
                    </a:lnTo>
                    <a:lnTo>
                      <a:pt x="0" y="128"/>
                    </a:lnTo>
                    <a:lnTo>
                      <a:pt x="0" y="64"/>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3" name="Freeform 87"/>
              <p:cNvSpPr>
                <a:spLocks/>
              </p:cNvSpPr>
              <p:nvPr/>
            </p:nvSpPr>
            <p:spPr bwMode="auto">
              <a:xfrm>
                <a:off x="3860800" y="43942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4 h 192"/>
                  <a:gd name="T14" fmla="*/ 192 w 192"/>
                  <a:gd name="T15" fmla="*/ 128 h 192"/>
                  <a:gd name="T16" fmla="*/ 189 w 192"/>
                  <a:gd name="T17" fmla="*/ 147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7 h 192"/>
                  <a:gd name="T36" fmla="*/ 0 w 192"/>
                  <a:gd name="T37" fmla="*/ 128 h 192"/>
                  <a:gd name="T38" fmla="*/ 0 w 192"/>
                  <a:gd name="T39" fmla="*/ 64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4"/>
                    </a:lnTo>
                    <a:lnTo>
                      <a:pt x="192" y="128"/>
                    </a:lnTo>
                    <a:lnTo>
                      <a:pt x="189" y="147"/>
                    </a:lnTo>
                    <a:lnTo>
                      <a:pt x="179" y="165"/>
                    </a:lnTo>
                    <a:lnTo>
                      <a:pt x="165" y="179"/>
                    </a:lnTo>
                    <a:lnTo>
                      <a:pt x="148" y="188"/>
                    </a:lnTo>
                    <a:lnTo>
                      <a:pt x="128" y="192"/>
                    </a:lnTo>
                    <a:lnTo>
                      <a:pt x="64" y="192"/>
                    </a:lnTo>
                    <a:lnTo>
                      <a:pt x="44" y="188"/>
                    </a:lnTo>
                    <a:lnTo>
                      <a:pt x="27" y="179"/>
                    </a:lnTo>
                    <a:lnTo>
                      <a:pt x="13" y="165"/>
                    </a:lnTo>
                    <a:lnTo>
                      <a:pt x="3" y="147"/>
                    </a:lnTo>
                    <a:lnTo>
                      <a:pt x="0" y="128"/>
                    </a:lnTo>
                    <a:lnTo>
                      <a:pt x="0" y="64"/>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4" name="Freeform 88"/>
              <p:cNvSpPr>
                <a:spLocks/>
              </p:cNvSpPr>
              <p:nvPr/>
            </p:nvSpPr>
            <p:spPr bwMode="auto">
              <a:xfrm>
                <a:off x="3454400" y="4800601"/>
                <a:ext cx="304800" cy="303213"/>
              </a:xfrm>
              <a:custGeom>
                <a:avLst/>
                <a:gdLst>
                  <a:gd name="T0" fmla="*/ 64 w 192"/>
                  <a:gd name="T1" fmla="*/ 0 h 191"/>
                  <a:gd name="T2" fmla="*/ 128 w 192"/>
                  <a:gd name="T3" fmla="*/ 0 h 191"/>
                  <a:gd name="T4" fmla="*/ 148 w 192"/>
                  <a:gd name="T5" fmla="*/ 2 h 191"/>
                  <a:gd name="T6" fmla="*/ 165 w 192"/>
                  <a:gd name="T7" fmla="*/ 11 h 191"/>
                  <a:gd name="T8" fmla="*/ 179 w 192"/>
                  <a:gd name="T9" fmla="*/ 25 h 191"/>
                  <a:gd name="T10" fmla="*/ 189 w 192"/>
                  <a:gd name="T11" fmla="*/ 43 h 191"/>
                  <a:gd name="T12" fmla="*/ 192 w 192"/>
                  <a:gd name="T13" fmla="*/ 64 h 191"/>
                  <a:gd name="T14" fmla="*/ 192 w 192"/>
                  <a:gd name="T15" fmla="*/ 127 h 191"/>
                  <a:gd name="T16" fmla="*/ 189 w 192"/>
                  <a:gd name="T17" fmla="*/ 147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7 h 191"/>
                  <a:gd name="T36" fmla="*/ 0 w 192"/>
                  <a:gd name="T37" fmla="*/ 127 h 191"/>
                  <a:gd name="T38" fmla="*/ 0 w 192"/>
                  <a:gd name="T39" fmla="*/ 64 h 191"/>
                  <a:gd name="T40" fmla="*/ 3 w 192"/>
                  <a:gd name="T41" fmla="*/ 43 h 191"/>
                  <a:gd name="T42" fmla="*/ 13 w 192"/>
                  <a:gd name="T43" fmla="*/ 25 h 191"/>
                  <a:gd name="T44" fmla="*/ 27 w 192"/>
                  <a:gd name="T45" fmla="*/ 11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1"/>
                    </a:lnTo>
                    <a:lnTo>
                      <a:pt x="179" y="25"/>
                    </a:lnTo>
                    <a:lnTo>
                      <a:pt x="189" y="43"/>
                    </a:lnTo>
                    <a:lnTo>
                      <a:pt x="192" y="64"/>
                    </a:lnTo>
                    <a:lnTo>
                      <a:pt x="192" y="127"/>
                    </a:lnTo>
                    <a:lnTo>
                      <a:pt x="189" y="147"/>
                    </a:lnTo>
                    <a:lnTo>
                      <a:pt x="179" y="165"/>
                    </a:lnTo>
                    <a:lnTo>
                      <a:pt x="165" y="179"/>
                    </a:lnTo>
                    <a:lnTo>
                      <a:pt x="148" y="188"/>
                    </a:lnTo>
                    <a:lnTo>
                      <a:pt x="128" y="191"/>
                    </a:lnTo>
                    <a:lnTo>
                      <a:pt x="64" y="191"/>
                    </a:lnTo>
                    <a:lnTo>
                      <a:pt x="44" y="188"/>
                    </a:lnTo>
                    <a:lnTo>
                      <a:pt x="27" y="179"/>
                    </a:lnTo>
                    <a:lnTo>
                      <a:pt x="13" y="165"/>
                    </a:lnTo>
                    <a:lnTo>
                      <a:pt x="3" y="147"/>
                    </a:lnTo>
                    <a:lnTo>
                      <a:pt x="0" y="127"/>
                    </a:lnTo>
                    <a:lnTo>
                      <a:pt x="0" y="64"/>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5" name="Freeform 89"/>
              <p:cNvSpPr>
                <a:spLocks/>
              </p:cNvSpPr>
              <p:nvPr/>
            </p:nvSpPr>
            <p:spPr bwMode="auto">
              <a:xfrm>
                <a:off x="3860800" y="4800601"/>
                <a:ext cx="304800" cy="303213"/>
              </a:xfrm>
              <a:custGeom>
                <a:avLst/>
                <a:gdLst>
                  <a:gd name="T0" fmla="*/ 64 w 192"/>
                  <a:gd name="T1" fmla="*/ 0 h 191"/>
                  <a:gd name="T2" fmla="*/ 128 w 192"/>
                  <a:gd name="T3" fmla="*/ 0 h 191"/>
                  <a:gd name="T4" fmla="*/ 148 w 192"/>
                  <a:gd name="T5" fmla="*/ 2 h 191"/>
                  <a:gd name="T6" fmla="*/ 165 w 192"/>
                  <a:gd name="T7" fmla="*/ 11 h 191"/>
                  <a:gd name="T8" fmla="*/ 179 w 192"/>
                  <a:gd name="T9" fmla="*/ 25 h 191"/>
                  <a:gd name="T10" fmla="*/ 189 w 192"/>
                  <a:gd name="T11" fmla="*/ 43 h 191"/>
                  <a:gd name="T12" fmla="*/ 192 w 192"/>
                  <a:gd name="T13" fmla="*/ 64 h 191"/>
                  <a:gd name="T14" fmla="*/ 192 w 192"/>
                  <a:gd name="T15" fmla="*/ 127 h 191"/>
                  <a:gd name="T16" fmla="*/ 189 w 192"/>
                  <a:gd name="T17" fmla="*/ 147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7 h 191"/>
                  <a:gd name="T36" fmla="*/ 0 w 192"/>
                  <a:gd name="T37" fmla="*/ 127 h 191"/>
                  <a:gd name="T38" fmla="*/ 0 w 192"/>
                  <a:gd name="T39" fmla="*/ 64 h 191"/>
                  <a:gd name="T40" fmla="*/ 3 w 192"/>
                  <a:gd name="T41" fmla="*/ 43 h 191"/>
                  <a:gd name="T42" fmla="*/ 13 w 192"/>
                  <a:gd name="T43" fmla="*/ 25 h 191"/>
                  <a:gd name="T44" fmla="*/ 27 w 192"/>
                  <a:gd name="T45" fmla="*/ 11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1"/>
                    </a:lnTo>
                    <a:lnTo>
                      <a:pt x="179" y="25"/>
                    </a:lnTo>
                    <a:lnTo>
                      <a:pt x="189" y="43"/>
                    </a:lnTo>
                    <a:lnTo>
                      <a:pt x="192" y="64"/>
                    </a:lnTo>
                    <a:lnTo>
                      <a:pt x="192" y="127"/>
                    </a:lnTo>
                    <a:lnTo>
                      <a:pt x="189" y="147"/>
                    </a:lnTo>
                    <a:lnTo>
                      <a:pt x="179" y="165"/>
                    </a:lnTo>
                    <a:lnTo>
                      <a:pt x="165" y="179"/>
                    </a:lnTo>
                    <a:lnTo>
                      <a:pt x="148" y="188"/>
                    </a:lnTo>
                    <a:lnTo>
                      <a:pt x="128" y="191"/>
                    </a:lnTo>
                    <a:lnTo>
                      <a:pt x="64" y="191"/>
                    </a:lnTo>
                    <a:lnTo>
                      <a:pt x="44" y="188"/>
                    </a:lnTo>
                    <a:lnTo>
                      <a:pt x="27" y="179"/>
                    </a:lnTo>
                    <a:lnTo>
                      <a:pt x="13" y="165"/>
                    </a:lnTo>
                    <a:lnTo>
                      <a:pt x="3" y="147"/>
                    </a:lnTo>
                    <a:lnTo>
                      <a:pt x="0" y="127"/>
                    </a:lnTo>
                    <a:lnTo>
                      <a:pt x="0" y="64"/>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6" name="Freeform 90"/>
              <p:cNvSpPr>
                <a:spLocks/>
              </p:cNvSpPr>
              <p:nvPr/>
            </p:nvSpPr>
            <p:spPr bwMode="auto">
              <a:xfrm>
                <a:off x="3454400" y="52054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6 h 192"/>
                  <a:gd name="T20" fmla="*/ 165 w 192"/>
                  <a:gd name="T21" fmla="*/ 180 h 192"/>
                  <a:gd name="T22" fmla="*/ 148 w 192"/>
                  <a:gd name="T23" fmla="*/ 189 h 192"/>
                  <a:gd name="T24" fmla="*/ 128 w 192"/>
                  <a:gd name="T25" fmla="*/ 192 h 192"/>
                  <a:gd name="T26" fmla="*/ 64 w 192"/>
                  <a:gd name="T27" fmla="*/ 192 h 192"/>
                  <a:gd name="T28" fmla="*/ 44 w 192"/>
                  <a:gd name="T29" fmla="*/ 189 h 192"/>
                  <a:gd name="T30" fmla="*/ 27 w 192"/>
                  <a:gd name="T31" fmla="*/ 180 h 192"/>
                  <a:gd name="T32" fmla="*/ 13 w 192"/>
                  <a:gd name="T33" fmla="*/ 166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6"/>
                    </a:lnTo>
                    <a:lnTo>
                      <a:pt x="165" y="180"/>
                    </a:lnTo>
                    <a:lnTo>
                      <a:pt x="148" y="189"/>
                    </a:lnTo>
                    <a:lnTo>
                      <a:pt x="128" y="192"/>
                    </a:lnTo>
                    <a:lnTo>
                      <a:pt x="64" y="192"/>
                    </a:lnTo>
                    <a:lnTo>
                      <a:pt x="44" y="189"/>
                    </a:lnTo>
                    <a:lnTo>
                      <a:pt x="27" y="180"/>
                    </a:lnTo>
                    <a:lnTo>
                      <a:pt x="13" y="166"/>
                    </a:lnTo>
                    <a:lnTo>
                      <a:pt x="3" y="148"/>
                    </a:lnTo>
                    <a:lnTo>
                      <a:pt x="0" y="128"/>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7" name="Freeform 91"/>
              <p:cNvSpPr>
                <a:spLocks/>
              </p:cNvSpPr>
              <p:nvPr/>
            </p:nvSpPr>
            <p:spPr bwMode="auto">
              <a:xfrm>
                <a:off x="3860800" y="52054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6 h 192"/>
                  <a:gd name="T20" fmla="*/ 165 w 192"/>
                  <a:gd name="T21" fmla="*/ 180 h 192"/>
                  <a:gd name="T22" fmla="*/ 148 w 192"/>
                  <a:gd name="T23" fmla="*/ 189 h 192"/>
                  <a:gd name="T24" fmla="*/ 128 w 192"/>
                  <a:gd name="T25" fmla="*/ 192 h 192"/>
                  <a:gd name="T26" fmla="*/ 64 w 192"/>
                  <a:gd name="T27" fmla="*/ 192 h 192"/>
                  <a:gd name="T28" fmla="*/ 44 w 192"/>
                  <a:gd name="T29" fmla="*/ 189 h 192"/>
                  <a:gd name="T30" fmla="*/ 27 w 192"/>
                  <a:gd name="T31" fmla="*/ 180 h 192"/>
                  <a:gd name="T32" fmla="*/ 13 w 192"/>
                  <a:gd name="T33" fmla="*/ 166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6"/>
                    </a:lnTo>
                    <a:lnTo>
                      <a:pt x="165" y="180"/>
                    </a:lnTo>
                    <a:lnTo>
                      <a:pt x="148" y="189"/>
                    </a:lnTo>
                    <a:lnTo>
                      <a:pt x="128" y="192"/>
                    </a:lnTo>
                    <a:lnTo>
                      <a:pt x="64" y="192"/>
                    </a:lnTo>
                    <a:lnTo>
                      <a:pt x="44" y="189"/>
                    </a:lnTo>
                    <a:lnTo>
                      <a:pt x="27" y="180"/>
                    </a:lnTo>
                    <a:lnTo>
                      <a:pt x="13" y="166"/>
                    </a:lnTo>
                    <a:lnTo>
                      <a:pt x="3" y="148"/>
                    </a:lnTo>
                    <a:lnTo>
                      <a:pt x="0" y="128"/>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8" name="Freeform 92"/>
              <p:cNvSpPr>
                <a:spLocks/>
              </p:cNvSpPr>
              <p:nvPr/>
            </p:nvSpPr>
            <p:spPr bwMode="auto">
              <a:xfrm>
                <a:off x="3454400" y="56118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79" name="Freeform 93"/>
              <p:cNvSpPr>
                <a:spLocks/>
              </p:cNvSpPr>
              <p:nvPr/>
            </p:nvSpPr>
            <p:spPr bwMode="auto">
              <a:xfrm>
                <a:off x="3860800" y="56118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80" name="Freeform 94"/>
              <p:cNvSpPr>
                <a:spLocks noEditPoints="1"/>
              </p:cNvSpPr>
              <p:nvPr/>
            </p:nvSpPr>
            <p:spPr bwMode="auto">
              <a:xfrm>
                <a:off x="8128000" y="1754188"/>
                <a:ext cx="609600" cy="608013"/>
              </a:xfrm>
              <a:custGeom>
                <a:avLst/>
                <a:gdLst>
                  <a:gd name="T0" fmla="*/ 128 w 384"/>
                  <a:gd name="T1" fmla="*/ 127 h 383"/>
                  <a:gd name="T2" fmla="*/ 128 w 384"/>
                  <a:gd name="T3" fmla="*/ 255 h 383"/>
                  <a:gd name="T4" fmla="*/ 256 w 384"/>
                  <a:gd name="T5" fmla="*/ 255 h 383"/>
                  <a:gd name="T6" fmla="*/ 256 w 384"/>
                  <a:gd name="T7" fmla="*/ 127 h 383"/>
                  <a:gd name="T8" fmla="*/ 128 w 384"/>
                  <a:gd name="T9" fmla="*/ 127 h 383"/>
                  <a:gd name="T10" fmla="*/ 64 w 384"/>
                  <a:gd name="T11" fmla="*/ 0 h 383"/>
                  <a:gd name="T12" fmla="*/ 320 w 384"/>
                  <a:gd name="T13" fmla="*/ 0 h 383"/>
                  <a:gd name="T14" fmla="*/ 340 w 384"/>
                  <a:gd name="T15" fmla="*/ 2 h 383"/>
                  <a:gd name="T16" fmla="*/ 357 w 384"/>
                  <a:gd name="T17" fmla="*/ 11 h 383"/>
                  <a:gd name="T18" fmla="*/ 371 w 384"/>
                  <a:gd name="T19" fmla="*/ 25 h 383"/>
                  <a:gd name="T20" fmla="*/ 381 w 384"/>
                  <a:gd name="T21" fmla="*/ 43 h 383"/>
                  <a:gd name="T22" fmla="*/ 384 w 384"/>
                  <a:gd name="T23" fmla="*/ 64 h 383"/>
                  <a:gd name="T24" fmla="*/ 384 w 384"/>
                  <a:gd name="T25" fmla="*/ 319 h 383"/>
                  <a:gd name="T26" fmla="*/ 381 w 384"/>
                  <a:gd name="T27" fmla="*/ 339 h 383"/>
                  <a:gd name="T28" fmla="*/ 371 w 384"/>
                  <a:gd name="T29" fmla="*/ 357 h 383"/>
                  <a:gd name="T30" fmla="*/ 357 w 384"/>
                  <a:gd name="T31" fmla="*/ 371 h 383"/>
                  <a:gd name="T32" fmla="*/ 340 w 384"/>
                  <a:gd name="T33" fmla="*/ 380 h 383"/>
                  <a:gd name="T34" fmla="*/ 320 w 384"/>
                  <a:gd name="T35" fmla="*/ 383 h 383"/>
                  <a:gd name="T36" fmla="*/ 64 w 384"/>
                  <a:gd name="T37" fmla="*/ 383 h 383"/>
                  <a:gd name="T38" fmla="*/ 44 w 384"/>
                  <a:gd name="T39" fmla="*/ 380 h 383"/>
                  <a:gd name="T40" fmla="*/ 27 w 384"/>
                  <a:gd name="T41" fmla="*/ 371 h 383"/>
                  <a:gd name="T42" fmla="*/ 13 w 384"/>
                  <a:gd name="T43" fmla="*/ 357 h 383"/>
                  <a:gd name="T44" fmla="*/ 3 w 384"/>
                  <a:gd name="T45" fmla="*/ 339 h 383"/>
                  <a:gd name="T46" fmla="*/ 0 w 384"/>
                  <a:gd name="T47" fmla="*/ 319 h 383"/>
                  <a:gd name="T48" fmla="*/ 0 w 384"/>
                  <a:gd name="T49" fmla="*/ 64 h 383"/>
                  <a:gd name="T50" fmla="*/ 3 w 384"/>
                  <a:gd name="T51" fmla="*/ 43 h 383"/>
                  <a:gd name="T52" fmla="*/ 13 w 384"/>
                  <a:gd name="T53" fmla="*/ 25 h 383"/>
                  <a:gd name="T54" fmla="*/ 27 w 384"/>
                  <a:gd name="T55" fmla="*/ 11 h 383"/>
                  <a:gd name="T56" fmla="*/ 44 w 384"/>
                  <a:gd name="T57" fmla="*/ 2 h 383"/>
                  <a:gd name="T58" fmla="*/ 64 w 384"/>
                  <a:gd name="T59"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3">
                    <a:moveTo>
                      <a:pt x="128" y="127"/>
                    </a:moveTo>
                    <a:lnTo>
                      <a:pt x="128" y="255"/>
                    </a:lnTo>
                    <a:lnTo>
                      <a:pt x="256" y="255"/>
                    </a:lnTo>
                    <a:lnTo>
                      <a:pt x="256" y="127"/>
                    </a:lnTo>
                    <a:lnTo>
                      <a:pt x="128" y="127"/>
                    </a:lnTo>
                    <a:close/>
                    <a:moveTo>
                      <a:pt x="64" y="0"/>
                    </a:moveTo>
                    <a:lnTo>
                      <a:pt x="320" y="0"/>
                    </a:lnTo>
                    <a:lnTo>
                      <a:pt x="340" y="2"/>
                    </a:lnTo>
                    <a:lnTo>
                      <a:pt x="357" y="11"/>
                    </a:lnTo>
                    <a:lnTo>
                      <a:pt x="371" y="25"/>
                    </a:lnTo>
                    <a:lnTo>
                      <a:pt x="381" y="43"/>
                    </a:lnTo>
                    <a:lnTo>
                      <a:pt x="384" y="64"/>
                    </a:lnTo>
                    <a:lnTo>
                      <a:pt x="384" y="319"/>
                    </a:lnTo>
                    <a:lnTo>
                      <a:pt x="381" y="339"/>
                    </a:lnTo>
                    <a:lnTo>
                      <a:pt x="371" y="357"/>
                    </a:lnTo>
                    <a:lnTo>
                      <a:pt x="357" y="371"/>
                    </a:lnTo>
                    <a:lnTo>
                      <a:pt x="340" y="380"/>
                    </a:lnTo>
                    <a:lnTo>
                      <a:pt x="320" y="383"/>
                    </a:lnTo>
                    <a:lnTo>
                      <a:pt x="64" y="383"/>
                    </a:lnTo>
                    <a:lnTo>
                      <a:pt x="44" y="380"/>
                    </a:lnTo>
                    <a:lnTo>
                      <a:pt x="27" y="371"/>
                    </a:lnTo>
                    <a:lnTo>
                      <a:pt x="13" y="357"/>
                    </a:lnTo>
                    <a:lnTo>
                      <a:pt x="3" y="339"/>
                    </a:lnTo>
                    <a:lnTo>
                      <a:pt x="0" y="319"/>
                    </a:lnTo>
                    <a:lnTo>
                      <a:pt x="0" y="64"/>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81" name="Freeform 95"/>
              <p:cNvSpPr>
                <a:spLocks noEditPoints="1"/>
              </p:cNvSpPr>
              <p:nvPr/>
            </p:nvSpPr>
            <p:spPr bwMode="auto">
              <a:xfrm>
                <a:off x="8128000" y="2565401"/>
                <a:ext cx="609600" cy="609600"/>
              </a:xfrm>
              <a:custGeom>
                <a:avLst/>
                <a:gdLst>
                  <a:gd name="T0" fmla="*/ 128 w 384"/>
                  <a:gd name="T1" fmla="*/ 128 h 384"/>
                  <a:gd name="T2" fmla="*/ 128 w 384"/>
                  <a:gd name="T3" fmla="*/ 256 h 384"/>
                  <a:gd name="T4" fmla="*/ 256 w 384"/>
                  <a:gd name="T5" fmla="*/ 256 h 384"/>
                  <a:gd name="T6" fmla="*/ 256 w 384"/>
                  <a:gd name="T7" fmla="*/ 128 h 384"/>
                  <a:gd name="T8" fmla="*/ 128 w 384"/>
                  <a:gd name="T9" fmla="*/ 128 h 384"/>
                  <a:gd name="T10" fmla="*/ 64 w 384"/>
                  <a:gd name="T11" fmla="*/ 0 h 384"/>
                  <a:gd name="T12" fmla="*/ 320 w 384"/>
                  <a:gd name="T13" fmla="*/ 0 h 384"/>
                  <a:gd name="T14" fmla="*/ 340 w 384"/>
                  <a:gd name="T15" fmla="*/ 3 h 384"/>
                  <a:gd name="T16" fmla="*/ 357 w 384"/>
                  <a:gd name="T17" fmla="*/ 12 h 384"/>
                  <a:gd name="T18" fmla="*/ 371 w 384"/>
                  <a:gd name="T19" fmla="*/ 26 h 384"/>
                  <a:gd name="T20" fmla="*/ 381 w 384"/>
                  <a:gd name="T21" fmla="*/ 43 h 384"/>
                  <a:gd name="T22" fmla="*/ 384 w 384"/>
                  <a:gd name="T23" fmla="*/ 64 h 384"/>
                  <a:gd name="T24" fmla="*/ 384 w 384"/>
                  <a:gd name="T25" fmla="*/ 320 h 384"/>
                  <a:gd name="T26" fmla="*/ 381 w 384"/>
                  <a:gd name="T27" fmla="*/ 340 h 384"/>
                  <a:gd name="T28" fmla="*/ 371 w 384"/>
                  <a:gd name="T29" fmla="*/ 357 h 384"/>
                  <a:gd name="T30" fmla="*/ 357 w 384"/>
                  <a:gd name="T31" fmla="*/ 371 h 384"/>
                  <a:gd name="T32" fmla="*/ 340 w 384"/>
                  <a:gd name="T33" fmla="*/ 381 h 384"/>
                  <a:gd name="T34" fmla="*/ 320 w 384"/>
                  <a:gd name="T35" fmla="*/ 384 h 384"/>
                  <a:gd name="T36" fmla="*/ 64 w 384"/>
                  <a:gd name="T37" fmla="*/ 384 h 384"/>
                  <a:gd name="T38" fmla="*/ 44 w 384"/>
                  <a:gd name="T39" fmla="*/ 381 h 384"/>
                  <a:gd name="T40" fmla="*/ 27 w 384"/>
                  <a:gd name="T41" fmla="*/ 371 h 384"/>
                  <a:gd name="T42" fmla="*/ 13 w 384"/>
                  <a:gd name="T43" fmla="*/ 357 h 384"/>
                  <a:gd name="T44" fmla="*/ 3 w 384"/>
                  <a:gd name="T45" fmla="*/ 340 h 384"/>
                  <a:gd name="T46" fmla="*/ 0 w 384"/>
                  <a:gd name="T47" fmla="*/ 320 h 384"/>
                  <a:gd name="T48" fmla="*/ 0 w 384"/>
                  <a:gd name="T49" fmla="*/ 64 h 384"/>
                  <a:gd name="T50" fmla="*/ 3 w 384"/>
                  <a:gd name="T51" fmla="*/ 43 h 384"/>
                  <a:gd name="T52" fmla="*/ 13 w 384"/>
                  <a:gd name="T53" fmla="*/ 26 h 384"/>
                  <a:gd name="T54" fmla="*/ 27 w 384"/>
                  <a:gd name="T55" fmla="*/ 12 h 384"/>
                  <a:gd name="T56" fmla="*/ 44 w 384"/>
                  <a:gd name="T57" fmla="*/ 3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6"/>
                    </a:lnTo>
                    <a:lnTo>
                      <a:pt x="256" y="256"/>
                    </a:lnTo>
                    <a:lnTo>
                      <a:pt x="256" y="128"/>
                    </a:lnTo>
                    <a:lnTo>
                      <a:pt x="128" y="128"/>
                    </a:lnTo>
                    <a:close/>
                    <a:moveTo>
                      <a:pt x="64" y="0"/>
                    </a:moveTo>
                    <a:lnTo>
                      <a:pt x="320" y="0"/>
                    </a:lnTo>
                    <a:lnTo>
                      <a:pt x="340" y="3"/>
                    </a:lnTo>
                    <a:lnTo>
                      <a:pt x="357" y="12"/>
                    </a:lnTo>
                    <a:lnTo>
                      <a:pt x="371" y="26"/>
                    </a:lnTo>
                    <a:lnTo>
                      <a:pt x="381" y="43"/>
                    </a:lnTo>
                    <a:lnTo>
                      <a:pt x="384" y="64"/>
                    </a:lnTo>
                    <a:lnTo>
                      <a:pt x="384" y="320"/>
                    </a:lnTo>
                    <a:lnTo>
                      <a:pt x="381" y="340"/>
                    </a:lnTo>
                    <a:lnTo>
                      <a:pt x="371" y="357"/>
                    </a:lnTo>
                    <a:lnTo>
                      <a:pt x="357" y="371"/>
                    </a:lnTo>
                    <a:lnTo>
                      <a:pt x="340" y="381"/>
                    </a:lnTo>
                    <a:lnTo>
                      <a:pt x="320" y="384"/>
                    </a:lnTo>
                    <a:lnTo>
                      <a:pt x="64" y="384"/>
                    </a:lnTo>
                    <a:lnTo>
                      <a:pt x="44" y="381"/>
                    </a:lnTo>
                    <a:lnTo>
                      <a:pt x="27" y="371"/>
                    </a:lnTo>
                    <a:lnTo>
                      <a:pt x="13" y="357"/>
                    </a:lnTo>
                    <a:lnTo>
                      <a:pt x="3" y="340"/>
                    </a:lnTo>
                    <a:lnTo>
                      <a:pt x="0" y="320"/>
                    </a:lnTo>
                    <a:lnTo>
                      <a:pt x="0" y="64"/>
                    </a:lnTo>
                    <a:lnTo>
                      <a:pt x="3" y="43"/>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82" name="Freeform 96"/>
              <p:cNvSpPr>
                <a:spLocks noEditPoints="1"/>
              </p:cNvSpPr>
              <p:nvPr/>
            </p:nvSpPr>
            <p:spPr bwMode="auto">
              <a:xfrm>
                <a:off x="8128000" y="3378201"/>
                <a:ext cx="609600" cy="609600"/>
              </a:xfrm>
              <a:custGeom>
                <a:avLst/>
                <a:gdLst>
                  <a:gd name="T0" fmla="*/ 128 w 384"/>
                  <a:gd name="T1" fmla="*/ 128 h 384"/>
                  <a:gd name="T2" fmla="*/ 128 w 384"/>
                  <a:gd name="T3" fmla="*/ 255 h 384"/>
                  <a:gd name="T4" fmla="*/ 256 w 384"/>
                  <a:gd name="T5" fmla="*/ 255 h 384"/>
                  <a:gd name="T6" fmla="*/ 256 w 384"/>
                  <a:gd name="T7" fmla="*/ 128 h 384"/>
                  <a:gd name="T8" fmla="*/ 128 w 384"/>
                  <a:gd name="T9" fmla="*/ 128 h 384"/>
                  <a:gd name="T10" fmla="*/ 64 w 384"/>
                  <a:gd name="T11" fmla="*/ 0 h 384"/>
                  <a:gd name="T12" fmla="*/ 320 w 384"/>
                  <a:gd name="T13" fmla="*/ 0 h 384"/>
                  <a:gd name="T14" fmla="*/ 340 w 384"/>
                  <a:gd name="T15" fmla="*/ 2 h 384"/>
                  <a:gd name="T16" fmla="*/ 357 w 384"/>
                  <a:gd name="T17" fmla="*/ 12 h 384"/>
                  <a:gd name="T18" fmla="*/ 371 w 384"/>
                  <a:gd name="T19" fmla="*/ 26 h 384"/>
                  <a:gd name="T20" fmla="*/ 381 w 384"/>
                  <a:gd name="T21" fmla="*/ 43 h 384"/>
                  <a:gd name="T22" fmla="*/ 384 w 384"/>
                  <a:gd name="T23" fmla="*/ 63 h 384"/>
                  <a:gd name="T24" fmla="*/ 384 w 384"/>
                  <a:gd name="T25" fmla="*/ 320 h 384"/>
                  <a:gd name="T26" fmla="*/ 381 w 384"/>
                  <a:gd name="T27" fmla="*/ 340 h 384"/>
                  <a:gd name="T28" fmla="*/ 371 w 384"/>
                  <a:gd name="T29" fmla="*/ 357 h 384"/>
                  <a:gd name="T30" fmla="*/ 357 w 384"/>
                  <a:gd name="T31" fmla="*/ 371 h 384"/>
                  <a:gd name="T32" fmla="*/ 340 w 384"/>
                  <a:gd name="T33" fmla="*/ 380 h 384"/>
                  <a:gd name="T34" fmla="*/ 320 w 384"/>
                  <a:gd name="T35" fmla="*/ 384 h 384"/>
                  <a:gd name="T36" fmla="*/ 64 w 384"/>
                  <a:gd name="T37" fmla="*/ 384 h 384"/>
                  <a:gd name="T38" fmla="*/ 44 w 384"/>
                  <a:gd name="T39" fmla="*/ 380 h 384"/>
                  <a:gd name="T40" fmla="*/ 27 w 384"/>
                  <a:gd name="T41" fmla="*/ 371 h 384"/>
                  <a:gd name="T42" fmla="*/ 13 w 384"/>
                  <a:gd name="T43" fmla="*/ 357 h 384"/>
                  <a:gd name="T44" fmla="*/ 3 w 384"/>
                  <a:gd name="T45" fmla="*/ 340 h 384"/>
                  <a:gd name="T46" fmla="*/ 0 w 384"/>
                  <a:gd name="T47" fmla="*/ 320 h 384"/>
                  <a:gd name="T48" fmla="*/ 0 w 384"/>
                  <a:gd name="T49" fmla="*/ 63 h 384"/>
                  <a:gd name="T50" fmla="*/ 3 w 384"/>
                  <a:gd name="T51" fmla="*/ 43 h 384"/>
                  <a:gd name="T52" fmla="*/ 13 w 384"/>
                  <a:gd name="T53" fmla="*/ 26 h 384"/>
                  <a:gd name="T54" fmla="*/ 27 w 384"/>
                  <a:gd name="T55" fmla="*/ 12 h 384"/>
                  <a:gd name="T56" fmla="*/ 44 w 384"/>
                  <a:gd name="T57" fmla="*/ 2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5"/>
                    </a:lnTo>
                    <a:lnTo>
                      <a:pt x="256" y="255"/>
                    </a:lnTo>
                    <a:lnTo>
                      <a:pt x="256" y="128"/>
                    </a:lnTo>
                    <a:lnTo>
                      <a:pt x="128" y="128"/>
                    </a:lnTo>
                    <a:close/>
                    <a:moveTo>
                      <a:pt x="64" y="0"/>
                    </a:moveTo>
                    <a:lnTo>
                      <a:pt x="320" y="0"/>
                    </a:lnTo>
                    <a:lnTo>
                      <a:pt x="340" y="2"/>
                    </a:lnTo>
                    <a:lnTo>
                      <a:pt x="357" y="12"/>
                    </a:lnTo>
                    <a:lnTo>
                      <a:pt x="371" y="26"/>
                    </a:lnTo>
                    <a:lnTo>
                      <a:pt x="381" y="43"/>
                    </a:lnTo>
                    <a:lnTo>
                      <a:pt x="384" y="63"/>
                    </a:lnTo>
                    <a:lnTo>
                      <a:pt x="384" y="320"/>
                    </a:lnTo>
                    <a:lnTo>
                      <a:pt x="381" y="340"/>
                    </a:lnTo>
                    <a:lnTo>
                      <a:pt x="371" y="357"/>
                    </a:lnTo>
                    <a:lnTo>
                      <a:pt x="357" y="371"/>
                    </a:lnTo>
                    <a:lnTo>
                      <a:pt x="340" y="380"/>
                    </a:lnTo>
                    <a:lnTo>
                      <a:pt x="320" y="384"/>
                    </a:lnTo>
                    <a:lnTo>
                      <a:pt x="64" y="384"/>
                    </a:lnTo>
                    <a:lnTo>
                      <a:pt x="44" y="380"/>
                    </a:lnTo>
                    <a:lnTo>
                      <a:pt x="27" y="371"/>
                    </a:lnTo>
                    <a:lnTo>
                      <a:pt x="13" y="357"/>
                    </a:lnTo>
                    <a:lnTo>
                      <a:pt x="3" y="340"/>
                    </a:lnTo>
                    <a:lnTo>
                      <a:pt x="0" y="320"/>
                    </a:lnTo>
                    <a:lnTo>
                      <a:pt x="0" y="63"/>
                    </a:lnTo>
                    <a:lnTo>
                      <a:pt x="3" y="43"/>
                    </a:lnTo>
                    <a:lnTo>
                      <a:pt x="13" y="26"/>
                    </a:lnTo>
                    <a:lnTo>
                      <a:pt x="27" y="12"/>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83" name="Freeform 97"/>
              <p:cNvSpPr>
                <a:spLocks noEditPoints="1"/>
              </p:cNvSpPr>
              <p:nvPr/>
            </p:nvSpPr>
            <p:spPr bwMode="auto">
              <a:xfrm>
                <a:off x="8128000" y="4191001"/>
                <a:ext cx="609600" cy="609600"/>
              </a:xfrm>
              <a:custGeom>
                <a:avLst/>
                <a:gdLst>
                  <a:gd name="T0" fmla="*/ 128 w 384"/>
                  <a:gd name="T1" fmla="*/ 128 h 384"/>
                  <a:gd name="T2" fmla="*/ 128 w 384"/>
                  <a:gd name="T3" fmla="*/ 256 h 384"/>
                  <a:gd name="T4" fmla="*/ 256 w 384"/>
                  <a:gd name="T5" fmla="*/ 256 h 384"/>
                  <a:gd name="T6" fmla="*/ 256 w 384"/>
                  <a:gd name="T7" fmla="*/ 128 h 384"/>
                  <a:gd name="T8" fmla="*/ 128 w 384"/>
                  <a:gd name="T9" fmla="*/ 128 h 384"/>
                  <a:gd name="T10" fmla="*/ 64 w 384"/>
                  <a:gd name="T11" fmla="*/ 0 h 384"/>
                  <a:gd name="T12" fmla="*/ 320 w 384"/>
                  <a:gd name="T13" fmla="*/ 0 h 384"/>
                  <a:gd name="T14" fmla="*/ 340 w 384"/>
                  <a:gd name="T15" fmla="*/ 2 h 384"/>
                  <a:gd name="T16" fmla="*/ 357 w 384"/>
                  <a:gd name="T17" fmla="*/ 11 h 384"/>
                  <a:gd name="T18" fmla="*/ 371 w 384"/>
                  <a:gd name="T19" fmla="*/ 25 h 384"/>
                  <a:gd name="T20" fmla="*/ 381 w 384"/>
                  <a:gd name="T21" fmla="*/ 43 h 384"/>
                  <a:gd name="T22" fmla="*/ 384 w 384"/>
                  <a:gd name="T23" fmla="*/ 64 h 384"/>
                  <a:gd name="T24" fmla="*/ 384 w 384"/>
                  <a:gd name="T25" fmla="*/ 320 h 384"/>
                  <a:gd name="T26" fmla="*/ 381 w 384"/>
                  <a:gd name="T27" fmla="*/ 339 h 384"/>
                  <a:gd name="T28" fmla="*/ 371 w 384"/>
                  <a:gd name="T29" fmla="*/ 357 h 384"/>
                  <a:gd name="T30" fmla="*/ 357 w 384"/>
                  <a:gd name="T31" fmla="*/ 371 h 384"/>
                  <a:gd name="T32" fmla="*/ 340 w 384"/>
                  <a:gd name="T33" fmla="*/ 380 h 384"/>
                  <a:gd name="T34" fmla="*/ 320 w 384"/>
                  <a:gd name="T35" fmla="*/ 384 h 384"/>
                  <a:gd name="T36" fmla="*/ 64 w 384"/>
                  <a:gd name="T37" fmla="*/ 384 h 384"/>
                  <a:gd name="T38" fmla="*/ 44 w 384"/>
                  <a:gd name="T39" fmla="*/ 380 h 384"/>
                  <a:gd name="T40" fmla="*/ 27 w 384"/>
                  <a:gd name="T41" fmla="*/ 371 h 384"/>
                  <a:gd name="T42" fmla="*/ 13 w 384"/>
                  <a:gd name="T43" fmla="*/ 357 h 384"/>
                  <a:gd name="T44" fmla="*/ 3 w 384"/>
                  <a:gd name="T45" fmla="*/ 339 h 384"/>
                  <a:gd name="T46" fmla="*/ 0 w 384"/>
                  <a:gd name="T47" fmla="*/ 320 h 384"/>
                  <a:gd name="T48" fmla="*/ 0 w 384"/>
                  <a:gd name="T49" fmla="*/ 64 h 384"/>
                  <a:gd name="T50" fmla="*/ 3 w 384"/>
                  <a:gd name="T51" fmla="*/ 43 h 384"/>
                  <a:gd name="T52" fmla="*/ 13 w 384"/>
                  <a:gd name="T53" fmla="*/ 25 h 384"/>
                  <a:gd name="T54" fmla="*/ 27 w 384"/>
                  <a:gd name="T55" fmla="*/ 11 h 384"/>
                  <a:gd name="T56" fmla="*/ 44 w 384"/>
                  <a:gd name="T57" fmla="*/ 2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6"/>
                    </a:lnTo>
                    <a:lnTo>
                      <a:pt x="256" y="256"/>
                    </a:lnTo>
                    <a:lnTo>
                      <a:pt x="256" y="128"/>
                    </a:lnTo>
                    <a:lnTo>
                      <a:pt x="128" y="128"/>
                    </a:lnTo>
                    <a:close/>
                    <a:moveTo>
                      <a:pt x="64" y="0"/>
                    </a:moveTo>
                    <a:lnTo>
                      <a:pt x="320" y="0"/>
                    </a:lnTo>
                    <a:lnTo>
                      <a:pt x="340" y="2"/>
                    </a:lnTo>
                    <a:lnTo>
                      <a:pt x="357" y="11"/>
                    </a:lnTo>
                    <a:lnTo>
                      <a:pt x="371" y="25"/>
                    </a:lnTo>
                    <a:lnTo>
                      <a:pt x="381" y="43"/>
                    </a:lnTo>
                    <a:lnTo>
                      <a:pt x="384" y="64"/>
                    </a:lnTo>
                    <a:lnTo>
                      <a:pt x="384" y="320"/>
                    </a:lnTo>
                    <a:lnTo>
                      <a:pt x="381" y="339"/>
                    </a:lnTo>
                    <a:lnTo>
                      <a:pt x="371" y="357"/>
                    </a:lnTo>
                    <a:lnTo>
                      <a:pt x="357" y="371"/>
                    </a:lnTo>
                    <a:lnTo>
                      <a:pt x="340" y="380"/>
                    </a:lnTo>
                    <a:lnTo>
                      <a:pt x="320" y="384"/>
                    </a:lnTo>
                    <a:lnTo>
                      <a:pt x="64" y="384"/>
                    </a:lnTo>
                    <a:lnTo>
                      <a:pt x="44" y="380"/>
                    </a:lnTo>
                    <a:lnTo>
                      <a:pt x="27" y="371"/>
                    </a:lnTo>
                    <a:lnTo>
                      <a:pt x="13" y="357"/>
                    </a:lnTo>
                    <a:lnTo>
                      <a:pt x="3" y="339"/>
                    </a:lnTo>
                    <a:lnTo>
                      <a:pt x="0" y="320"/>
                    </a:lnTo>
                    <a:lnTo>
                      <a:pt x="0" y="64"/>
                    </a:lnTo>
                    <a:lnTo>
                      <a:pt x="3" y="43"/>
                    </a:lnTo>
                    <a:lnTo>
                      <a:pt x="13" y="25"/>
                    </a:lnTo>
                    <a:lnTo>
                      <a:pt x="27" y="11"/>
                    </a:lnTo>
                    <a:lnTo>
                      <a:pt x="44" y="2"/>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584" name="Freeform 98"/>
              <p:cNvSpPr>
                <a:spLocks noEditPoints="1"/>
              </p:cNvSpPr>
              <p:nvPr/>
            </p:nvSpPr>
            <p:spPr bwMode="auto">
              <a:xfrm>
                <a:off x="8128000" y="5002213"/>
                <a:ext cx="609600" cy="609600"/>
              </a:xfrm>
              <a:custGeom>
                <a:avLst/>
                <a:gdLst>
                  <a:gd name="T0" fmla="*/ 128 w 384"/>
                  <a:gd name="T1" fmla="*/ 128 h 384"/>
                  <a:gd name="T2" fmla="*/ 128 w 384"/>
                  <a:gd name="T3" fmla="*/ 256 h 384"/>
                  <a:gd name="T4" fmla="*/ 256 w 384"/>
                  <a:gd name="T5" fmla="*/ 256 h 384"/>
                  <a:gd name="T6" fmla="*/ 256 w 384"/>
                  <a:gd name="T7" fmla="*/ 128 h 384"/>
                  <a:gd name="T8" fmla="*/ 128 w 384"/>
                  <a:gd name="T9" fmla="*/ 128 h 384"/>
                  <a:gd name="T10" fmla="*/ 64 w 384"/>
                  <a:gd name="T11" fmla="*/ 0 h 384"/>
                  <a:gd name="T12" fmla="*/ 320 w 384"/>
                  <a:gd name="T13" fmla="*/ 0 h 384"/>
                  <a:gd name="T14" fmla="*/ 340 w 384"/>
                  <a:gd name="T15" fmla="*/ 3 h 384"/>
                  <a:gd name="T16" fmla="*/ 357 w 384"/>
                  <a:gd name="T17" fmla="*/ 12 h 384"/>
                  <a:gd name="T18" fmla="*/ 371 w 384"/>
                  <a:gd name="T19" fmla="*/ 26 h 384"/>
                  <a:gd name="T20" fmla="*/ 381 w 384"/>
                  <a:gd name="T21" fmla="*/ 44 h 384"/>
                  <a:gd name="T22" fmla="*/ 384 w 384"/>
                  <a:gd name="T23" fmla="*/ 64 h 384"/>
                  <a:gd name="T24" fmla="*/ 384 w 384"/>
                  <a:gd name="T25" fmla="*/ 320 h 384"/>
                  <a:gd name="T26" fmla="*/ 381 w 384"/>
                  <a:gd name="T27" fmla="*/ 340 h 384"/>
                  <a:gd name="T28" fmla="*/ 371 w 384"/>
                  <a:gd name="T29" fmla="*/ 358 h 384"/>
                  <a:gd name="T30" fmla="*/ 357 w 384"/>
                  <a:gd name="T31" fmla="*/ 371 h 384"/>
                  <a:gd name="T32" fmla="*/ 340 w 384"/>
                  <a:gd name="T33" fmla="*/ 381 h 384"/>
                  <a:gd name="T34" fmla="*/ 320 w 384"/>
                  <a:gd name="T35" fmla="*/ 384 h 384"/>
                  <a:gd name="T36" fmla="*/ 64 w 384"/>
                  <a:gd name="T37" fmla="*/ 384 h 384"/>
                  <a:gd name="T38" fmla="*/ 44 w 384"/>
                  <a:gd name="T39" fmla="*/ 381 h 384"/>
                  <a:gd name="T40" fmla="*/ 27 w 384"/>
                  <a:gd name="T41" fmla="*/ 371 h 384"/>
                  <a:gd name="T42" fmla="*/ 13 w 384"/>
                  <a:gd name="T43" fmla="*/ 358 h 384"/>
                  <a:gd name="T44" fmla="*/ 3 w 384"/>
                  <a:gd name="T45" fmla="*/ 340 h 384"/>
                  <a:gd name="T46" fmla="*/ 0 w 384"/>
                  <a:gd name="T47" fmla="*/ 320 h 384"/>
                  <a:gd name="T48" fmla="*/ 0 w 384"/>
                  <a:gd name="T49" fmla="*/ 64 h 384"/>
                  <a:gd name="T50" fmla="*/ 3 w 384"/>
                  <a:gd name="T51" fmla="*/ 44 h 384"/>
                  <a:gd name="T52" fmla="*/ 13 w 384"/>
                  <a:gd name="T53" fmla="*/ 26 h 384"/>
                  <a:gd name="T54" fmla="*/ 27 w 384"/>
                  <a:gd name="T55" fmla="*/ 12 h 384"/>
                  <a:gd name="T56" fmla="*/ 44 w 384"/>
                  <a:gd name="T57" fmla="*/ 3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6"/>
                    </a:lnTo>
                    <a:lnTo>
                      <a:pt x="256" y="256"/>
                    </a:lnTo>
                    <a:lnTo>
                      <a:pt x="256" y="128"/>
                    </a:lnTo>
                    <a:lnTo>
                      <a:pt x="128" y="128"/>
                    </a:lnTo>
                    <a:close/>
                    <a:moveTo>
                      <a:pt x="64" y="0"/>
                    </a:moveTo>
                    <a:lnTo>
                      <a:pt x="320" y="0"/>
                    </a:lnTo>
                    <a:lnTo>
                      <a:pt x="340" y="3"/>
                    </a:lnTo>
                    <a:lnTo>
                      <a:pt x="357" y="12"/>
                    </a:lnTo>
                    <a:lnTo>
                      <a:pt x="371" y="26"/>
                    </a:lnTo>
                    <a:lnTo>
                      <a:pt x="381" y="44"/>
                    </a:lnTo>
                    <a:lnTo>
                      <a:pt x="384" y="64"/>
                    </a:lnTo>
                    <a:lnTo>
                      <a:pt x="384" y="320"/>
                    </a:lnTo>
                    <a:lnTo>
                      <a:pt x="381" y="340"/>
                    </a:lnTo>
                    <a:lnTo>
                      <a:pt x="371" y="358"/>
                    </a:lnTo>
                    <a:lnTo>
                      <a:pt x="357" y="371"/>
                    </a:lnTo>
                    <a:lnTo>
                      <a:pt x="340" y="381"/>
                    </a:lnTo>
                    <a:lnTo>
                      <a:pt x="320" y="384"/>
                    </a:lnTo>
                    <a:lnTo>
                      <a:pt x="64" y="384"/>
                    </a:lnTo>
                    <a:lnTo>
                      <a:pt x="44" y="381"/>
                    </a:lnTo>
                    <a:lnTo>
                      <a:pt x="27" y="371"/>
                    </a:lnTo>
                    <a:lnTo>
                      <a:pt x="13" y="358"/>
                    </a:lnTo>
                    <a:lnTo>
                      <a:pt x="3" y="340"/>
                    </a:lnTo>
                    <a:lnTo>
                      <a:pt x="0" y="320"/>
                    </a:lnTo>
                    <a:lnTo>
                      <a:pt x="0" y="64"/>
                    </a:lnTo>
                    <a:lnTo>
                      <a:pt x="3" y="44"/>
                    </a:lnTo>
                    <a:lnTo>
                      <a:pt x="13" y="26"/>
                    </a:lnTo>
                    <a:lnTo>
                      <a:pt x="27" y="12"/>
                    </a:lnTo>
                    <a:lnTo>
                      <a:pt x="44" y="3"/>
                    </a:lnTo>
                    <a:lnTo>
                      <a:pt x="64" y="0"/>
                    </a:lnTo>
                    <a:close/>
                  </a:path>
                </a:pathLst>
              </a:custGeom>
              <a:solidFill>
                <a:srgbClr val="507867"/>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sp>
        <p:nvSpPr>
          <p:cNvPr id="585" name="Freeform 584"/>
          <p:cNvSpPr/>
          <p:nvPr/>
        </p:nvSpPr>
        <p:spPr bwMode="gray">
          <a:xfrm>
            <a:off x="7701579" y="4549484"/>
            <a:ext cx="3569566" cy="1150998"/>
          </a:xfrm>
          <a:custGeom>
            <a:avLst/>
            <a:gdLst>
              <a:gd name="connsiteX0" fmla="*/ 0 w 3404681"/>
              <a:gd name="connsiteY0" fmla="*/ 0 h 758757"/>
              <a:gd name="connsiteX1" fmla="*/ 0 w 3404681"/>
              <a:gd name="connsiteY1" fmla="*/ 758757 h 758757"/>
              <a:gd name="connsiteX2" fmla="*/ 3404681 w 3404681"/>
              <a:gd name="connsiteY2" fmla="*/ 758757 h 758757"/>
              <a:gd name="connsiteX3" fmla="*/ 3404681 w 3404681"/>
              <a:gd name="connsiteY3" fmla="*/ 107004 h 758757"/>
            </a:gdLst>
            <a:ahLst/>
            <a:cxnLst>
              <a:cxn ang="0">
                <a:pos x="connsiteX0" y="connsiteY0"/>
              </a:cxn>
              <a:cxn ang="0">
                <a:pos x="connsiteX1" y="connsiteY1"/>
              </a:cxn>
              <a:cxn ang="0">
                <a:pos x="connsiteX2" y="connsiteY2"/>
              </a:cxn>
              <a:cxn ang="0">
                <a:pos x="connsiteX3" y="connsiteY3"/>
              </a:cxn>
            </a:cxnLst>
            <a:rect l="l" t="t" r="r" b="b"/>
            <a:pathLst>
              <a:path w="3404681" h="758757">
                <a:moveTo>
                  <a:pt x="0" y="0"/>
                </a:moveTo>
                <a:lnTo>
                  <a:pt x="0" y="758757"/>
                </a:lnTo>
                <a:lnTo>
                  <a:pt x="3404681" y="758757"/>
                </a:lnTo>
                <a:lnTo>
                  <a:pt x="3404681" y="107004"/>
                </a:lnTo>
              </a:path>
            </a:pathLst>
          </a:custGeom>
          <a:ln w="50800" cap="flat" cmpd="sng" algn="ctr">
            <a:solidFill>
              <a:srgbClr val="46647B"/>
            </a:solidFill>
            <a:prstDash val="solid"/>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86" name="Oval 585"/>
          <p:cNvSpPr/>
          <p:nvPr/>
        </p:nvSpPr>
        <p:spPr bwMode="gray">
          <a:xfrm>
            <a:off x="7655715" y="4610158"/>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587" name="Oval 586"/>
          <p:cNvSpPr/>
          <p:nvPr/>
        </p:nvSpPr>
        <p:spPr bwMode="gray">
          <a:xfrm>
            <a:off x="7653336" y="5219336"/>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588" name="Oval 587"/>
          <p:cNvSpPr/>
          <p:nvPr/>
        </p:nvSpPr>
        <p:spPr bwMode="gray">
          <a:xfrm>
            <a:off x="7962897" y="5658524"/>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589" name="Oval 588"/>
          <p:cNvSpPr/>
          <p:nvPr/>
        </p:nvSpPr>
        <p:spPr bwMode="gray">
          <a:xfrm>
            <a:off x="9001222" y="5658524"/>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590" name="Oval 589"/>
          <p:cNvSpPr/>
          <p:nvPr/>
        </p:nvSpPr>
        <p:spPr bwMode="gray">
          <a:xfrm>
            <a:off x="9933855" y="5658524"/>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591" name="Oval 590"/>
          <p:cNvSpPr/>
          <p:nvPr/>
        </p:nvSpPr>
        <p:spPr bwMode="gray">
          <a:xfrm>
            <a:off x="10990586" y="5658524"/>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592" name="Oval 591"/>
          <p:cNvSpPr/>
          <p:nvPr/>
        </p:nvSpPr>
        <p:spPr bwMode="gray">
          <a:xfrm>
            <a:off x="11239482" y="5049133"/>
            <a:ext cx="81602" cy="81602"/>
          </a:xfrm>
          <a:prstGeom prst="ellipse">
            <a:avLst/>
          </a:prstGeom>
          <a:solidFill>
            <a:srgbClr val="CC0000"/>
          </a:solidFill>
          <a:ln w="63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sp>
        <p:nvSpPr>
          <p:cNvPr id="593" name="btfpBulletedList42496130"/>
          <p:cNvSpPr/>
          <p:nvPr/>
        </p:nvSpPr>
        <p:spPr>
          <a:xfrm>
            <a:off x="7770780" y="4524212"/>
            <a:ext cx="805503" cy="215444"/>
          </a:xfrm>
          <a:prstGeom prst="rect">
            <a:avLst/>
          </a:prstGeom>
        </p:spPr>
        <p:txBody>
          <a:bodyPr wrap="square" lIns="0" tIns="0" rIns="0" bIns="0">
            <a:spAutoFit/>
          </a:bodyPr>
          <a:lstStyle/>
          <a:p>
            <a:pPr marL="0" indent="0">
              <a:buNone/>
            </a:pPr>
            <a:r>
              <a:rPr lang="en-GB" sz="700">
                <a:solidFill>
                  <a:srgbClr val="46647B"/>
                </a:solidFill>
              </a:rPr>
              <a:t>Transportation </a:t>
            </a:r>
            <a:br>
              <a:rPr lang="en-GB" sz="700">
                <a:solidFill>
                  <a:srgbClr val="46647B"/>
                </a:solidFill>
              </a:rPr>
            </a:br>
            <a:r>
              <a:rPr lang="en-GB" sz="700">
                <a:solidFill>
                  <a:srgbClr val="46647B"/>
                </a:solidFill>
              </a:rPr>
              <a:t>and distribution</a:t>
            </a:r>
          </a:p>
        </p:txBody>
      </p:sp>
      <p:sp>
        <p:nvSpPr>
          <p:cNvPr id="594" name="btfpBulletedList42496136"/>
          <p:cNvSpPr/>
          <p:nvPr/>
        </p:nvSpPr>
        <p:spPr>
          <a:xfrm>
            <a:off x="7757769" y="5152415"/>
            <a:ext cx="682784" cy="215444"/>
          </a:xfrm>
          <a:prstGeom prst="rect">
            <a:avLst/>
          </a:prstGeom>
        </p:spPr>
        <p:txBody>
          <a:bodyPr wrap="square" lIns="0" tIns="0" rIns="0" bIns="0">
            <a:spAutoFit/>
          </a:bodyPr>
          <a:lstStyle/>
          <a:p>
            <a:pPr marL="0" indent="0">
              <a:buNone/>
            </a:pPr>
            <a:r>
              <a:rPr lang="en-GB" sz="700">
                <a:solidFill>
                  <a:srgbClr val="46647B"/>
                </a:solidFill>
              </a:rPr>
              <a:t>Processing of sold products</a:t>
            </a:r>
          </a:p>
        </p:txBody>
      </p:sp>
      <p:sp>
        <p:nvSpPr>
          <p:cNvPr id="595" name="btfpBulletedList42496139"/>
          <p:cNvSpPr/>
          <p:nvPr/>
        </p:nvSpPr>
        <p:spPr>
          <a:xfrm>
            <a:off x="7960613" y="5763788"/>
            <a:ext cx="573839" cy="215444"/>
          </a:xfrm>
          <a:prstGeom prst="rect">
            <a:avLst/>
          </a:prstGeom>
        </p:spPr>
        <p:txBody>
          <a:bodyPr wrap="square" lIns="0" tIns="0" rIns="0" bIns="0">
            <a:spAutoFit/>
          </a:bodyPr>
          <a:lstStyle/>
          <a:p>
            <a:pPr marL="0" indent="0">
              <a:buNone/>
            </a:pPr>
            <a:r>
              <a:rPr lang="en-GB" sz="700">
                <a:solidFill>
                  <a:srgbClr val="46647B"/>
                </a:solidFill>
              </a:rPr>
              <a:t>Use of sold </a:t>
            </a:r>
            <a:br>
              <a:rPr lang="en-GB" sz="700">
                <a:solidFill>
                  <a:srgbClr val="46647B"/>
                </a:solidFill>
              </a:rPr>
            </a:br>
            <a:r>
              <a:rPr lang="en-GB" sz="700">
                <a:solidFill>
                  <a:srgbClr val="46647B"/>
                </a:solidFill>
              </a:rPr>
              <a:t>products</a:t>
            </a:r>
          </a:p>
        </p:txBody>
      </p:sp>
      <p:sp>
        <p:nvSpPr>
          <p:cNvPr id="596" name="btfpBulletedList42496142"/>
          <p:cNvSpPr/>
          <p:nvPr/>
        </p:nvSpPr>
        <p:spPr>
          <a:xfrm>
            <a:off x="8560980" y="5748447"/>
            <a:ext cx="1016590" cy="215444"/>
          </a:xfrm>
          <a:prstGeom prst="rect">
            <a:avLst/>
          </a:prstGeom>
        </p:spPr>
        <p:txBody>
          <a:bodyPr wrap="square" lIns="0" tIns="0" rIns="0" bIns="0">
            <a:spAutoFit/>
          </a:bodyPr>
          <a:lstStyle/>
          <a:p>
            <a:pPr marL="0" indent="0" algn="ctr">
              <a:buNone/>
            </a:pPr>
            <a:r>
              <a:rPr lang="en-GB" sz="700">
                <a:solidFill>
                  <a:srgbClr val="46647B"/>
                </a:solidFill>
              </a:rPr>
              <a:t>End of life treatment </a:t>
            </a:r>
            <a:br>
              <a:rPr lang="en-GB" sz="700">
                <a:solidFill>
                  <a:srgbClr val="46647B"/>
                </a:solidFill>
              </a:rPr>
            </a:br>
            <a:r>
              <a:rPr lang="en-GB" sz="700">
                <a:solidFill>
                  <a:srgbClr val="46647B"/>
                </a:solidFill>
              </a:rPr>
              <a:t>of sold products</a:t>
            </a:r>
          </a:p>
        </p:txBody>
      </p:sp>
      <p:sp>
        <p:nvSpPr>
          <p:cNvPr id="597" name="btfpBulletedList42496145"/>
          <p:cNvSpPr/>
          <p:nvPr/>
        </p:nvSpPr>
        <p:spPr>
          <a:xfrm>
            <a:off x="9755038" y="5745272"/>
            <a:ext cx="450924" cy="215444"/>
          </a:xfrm>
          <a:prstGeom prst="rect">
            <a:avLst/>
          </a:prstGeom>
        </p:spPr>
        <p:txBody>
          <a:bodyPr wrap="square" lIns="0" tIns="0" rIns="0" bIns="0">
            <a:spAutoFit/>
          </a:bodyPr>
          <a:lstStyle/>
          <a:p>
            <a:pPr marL="0" indent="0" algn="ctr">
              <a:buNone/>
            </a:pPr>
            <a:r>
              <a:rPr lang="en-GB" sz="700">
                <a:solidFill>
                  <a:srgbClr val="46647B"/>
                </a:solidFill>
              </a:rPr>
              <a:t>Leased assets</a:t>
            </a:r>
          </a:p>
        </p:txBody>
      </p:sp>
      <p:sp>
        <p:nvSpPr>
          <p:cNvPr id="598" name="btfpBulletedList42496148"/>
          <p:cNvSpPr/>
          <p:nvPr/>
        </p:nvSpPr>
        <p:spPr>
          <a:xfrm>
            <a:off x="10802148" y="5738127"/>
            <a:ext cx="450924" cy="107722"/>
          </a:xfrm>
          <a:prstGeom prst="rect">
            <a:avLst/>
          </a:prstGeom>
        </p:spPr>
        <p:txBody>
          <a:bodyPr wrap="square" lIns="0" tIns="0" rIns="0" bIns="0">
            <a:spAutoFit/>
          </a:bodyPr>
          <a:lstStyle/>
          <a:p>
            <a:pPr marL="0" indent="0" algn="ctr">
              <a:buNone/>
            </a:pPr>
            <a:r>
              <a:rPr lang="en-GB" sz="700">
                <a:solidFill>
                  <a:srgbClr val="46647B"/>
                </a:solidFill>
              </a:rPr>
              <a:t>Franchises </a:t>
            </a:r>
          </a:p>
        </p:txBody>
      </p:sp>
      <p:sp>
        <p:nvSpPr>
          <p:cNvPr id="599" name="btfpBulletedList42496151"/>
          <p:cNvSpPr/>
          <p:nvPr/>
        </p:nvSpPr>
        <p:spPr>
          <a:xfrm>
            <a:off x="10607040" y="5045234"/>
            <a:ext cx="589016" cy="107722"/>
          </a:xfrm>
          <a:prstGeom prst="rect">
            <a:avLst/>
          </a:prstGeom>
        </p:spPr>
        <p:txBody>
          <a:bodyPr wrap="square" lIns="0" tIns="0" rIns="0" bIns="0">
            <a:spAutoFit/>
          </a:bodyPr>
          <a:lstStyle/>
          <a:p>
            <a:pPr marL="0" indent="0" algn="r">
              <a:buNone/>
            </a:pPr>
            <a:r>
              <a:rPr lang="en-GB" sz="700">
                <a:solidFill>
                  <a:srgbClr val="46647B"/>
                </a:solidFill>
              </a:rPr>
              <a:t>Investments </a:t>
            </a:r>
          </a:p>
        </p:txBody>
      </p:sp>
      <p:grpSp>
        <p:nvGrpSpPr>
          <p:cNvPr id="600" name="Group 599"/>
          <p:cNvGrpSpPr/>
          <p:nvPr/>
        </p:nvGrpSpPr>
        <p:grpSpPr>
          <a:xfrm>
            <a:off x="7301007" y="4553123"/>
            <a:ext cx="324005" cy="194316"/>
            <a:chOff x="3048000" y="1595438"/>
            <a:chExt cx="6096000" cy="3656013"/>
          </a:xfrm>
        </p:grpSpPr>
        <p:sp>
          <p:nvSpPr>
            <p:cNvPr id="601" name="Freeform 30"/>
            <p:cNvSpPr>
              <a:spLocks/>
            </p:cNvSpPr>
            <p:nvPr/>
          </p:nvSpPr>
          <p:spPr bwMode="auto">
            <a:xfrm>
              <a:off x="3048000" y="4845051"/>
              <a:ext cx="6096000" cy="406400"/>
            </a:xfrm>
            <a:custGeom>
              <a:avLst/>
              <a:gdLst>
                <a:gd name="T0" fmla="*/ 2493 w 3840"/>
                <a:gd name="T1" fmla="*/ 11 h 256"/>
                <a:gd name="T2" fmla="*/ 2646 w 3840"/>
                <a:gd name="T3" fmla="*/ 71 h 256"/>
                <a:gd name="T4" fmla="*/ 2779 w 3840"/>
                <a:gd name="T5" fmla="*/ 121 h 256"/>
                <a:gd name="T6" fmla="*/ 2917 w 3840"/>
                <a:gd name="T7" fmla="*/ 121 h 256"/>
                <a:gd name="T8" fmla="*/ 3049 w 3840"/>
                <a:gd name="T9" fmla="*/ 71 h 256"/>
                <a:gd name="T10" fmla="*/ 3203 w 3840"/>
                <a:gd name="T11" fmla="*/ 11 h 256"/>
                <a:gd name="T12" fmla="*/ 3366 w 3840"/>
                <a:gd name="T13" fmla="*/ 2 h 256"/>
                <a:gd name="T14" fmla="*/ 3525 w 3840"/>
                <a:gd name="T15" fmla="*/ 45 h 256"/>
                <a:gd name="T16" fmla="*/ 3651 w 3840"/>
                <a:gd name="T17" fmla="*/ 108 h 256"/>
                <a:gd name="T18" fmla="*/ 3776 w 3840"/>
                <a:gd name="T19" fmla="*/ 128 h 256"/>
                <a:gd name="T20" fmla="*/ 3827 w 3840"/>
                <a:gd name="T21" fmla="*/ 154 h 256"/>
                <a:gd name="T22" fmla="*/ 3837 w 3840"/>
                <a:gd name="T23" fmla="*/ 212 h 256"/>
                <a:gd name="T24" fmla="*/ 3796 w 3840"/>
                <a:gd name="T25" fmla="*/ 253 h 256"/>
                <a:gd name="T26" fmla="*/ 3665 w 3840"/>
                <a:gd name="T27" fmla="*/ 246 h 256"/>
                <a:gd name="T28" fmla="*/ 3513 w 3840"/>
                <a:gd name="T29" fmla="*/ 184 h 256"/>
                <a:gd name="T30" fmla="*/ 3382 w 3840"/>
                <a:gd name="T31" fmla="*/ 134 h 256"/>
                <a:gd name="T32" fmla="*/ 3242 w 3840"/>
                <a:gd name="T33" fmla="*/ 134 h 256"/>
                <a:gd name="T34" fmla="*/ 3110 w 3840"/>
                <a:gd name="T35" fmla="*/ 184 h 256"/>
                <a:gd name="T36" fmla="*/ 2956 w 3840"/>
                <a:gd name="T37" fmla="*/ 244 h 256"/>
                <a:gd name="T38" fmla="*/ 2793 w 3840"/>
                <a:gd name="T39" fmla="*/ 253 h 256"/>
                <a:gd name="T40" fmla="*/ 2634 w 3840"/>
                <a:gd name="T41" fmla="*/ 209 h 256"/>
                <a:gd name="T42" fmla="*/ 2498 w 3840"/>
                <a:gd name="T43" fmla="*/ 144 h 256"/>
                <a:gd name="T44" fmla="*/ 2360 w 3840"/>
                <a:gd name="T45" fmla="*/ 128 h 256"/>
                <a:gd name="T46" fmla="*/ 2225 w 3840"/>
                <a:gd name="T47" fmla="*/ 162 h 256"/>
                <a:gd name="T48" fmla="*/ 2081 w 3840"/>
                <a:gd name="T49" fmla="*/ 229 h 256"/>
                <a:gd name="T50" fmla="*/ 1919 w 3840"/>
                <a:gd name="T51" fmla="*/ 256 h 256"/>
                <a:gd name="T52" fmla="*/ 1758 w 3840"/>
                <a:gd name="T53" fmla="*/ 229 h 256"/>
                <a:gd name="T54" fmla="*/ 1620 w 3840"/>
                <a:gd name="T55" fmla="*/ 163 h 256"/>
                <a:gd name="T56" fmla="*/ 1498 w 3840"/>
                <a:gd name="T57" fmla="*/ 129 h 256"/>
                <a:gd name="T58" fmla="*/ 1371 w 3840"/>
                <a:gd name="T59" fmla="*/ 135 h 256"/>
                <a:gd name="T60" fmla="*/ 1254 w 3840"/>
                <a:gd name="T61" fmla="*/ 184 h 256"/>
                <a:gd name="T62" fmla="*/ 1102 w 3840"/>
                <a:gd name="T63" fmla="*/ 246 h 256"/>
                <a:gd name="T64" fmla="*/ 937 w 3840"/>
                <a:gd name="T65" fmla="*/ 254 h 256"/>
                <a:gd name="T66" fmla="*/ 777 w 3840"/>
                <a:gd name="T67" fmla="*/ 209 h 256"/>
                <a:gd name="T68" fmla="*/ 653 w 3840"/>
                <a:gd name="T69" fmla="*/ 147 h 256"/>
                <a:gd name="T70" fmla="*/ 528 w 3840"/>
                <a:gd name="T71" fmla="*/ 128 h 256"/>
                <a:gd name="T72" fmla="*/ 403 w 3840"/>
                <a:gd name="T73" fmla="*/ 147 h 256"/>
                <a:gd name="T74" fmla="*/ 278 w 3840"/>
                <a:gd name="T75" fmla="*/ 209 h 256"/>
                <a:gd name="T76" fmla="*/ 120 w 3840"/>
                <a:gd name="T77" fmla="*/ 254 h 256"/>
                <a:gd name="T78" fmla="*/ 27 w 3840"/>
                <a:gd name="T79" fmla="*/ 243 h 256"/>
                <a:gd name="T80" fmla="*/ 0 w 3840"/>
                <a:gd name="T81" fmla="*/ 192 h 256"/>
                <a:gd name="T82" fmla="*/ 27 w 3840"/>
                <a:gd name="T83" fmla="*/ 140 h 256"/>
                <a:gd name="T84" fmla="*/ 106 w 3840"/>
                <a:gd name="T85" fmla="*/ 126 h 256"/>
                <a:gd name="T86" fmla="*/ 228 w 3840"/>
                <a:gd name="T87" fmla="*/ 92 h 256"/>
                <a:gd name="T88" fmla="*/ 365 w 3840"/>
                <a:gd name="T89" fmla="*/ 25 h 256"/>
                <a:gd name="T90" fmla="*/ 528 w 3840"/>
                <a:gd name="T91" fmla="*/ 0 h 256"/>
                <a:gd name="T92" fmla="*/ 691 w 3840"/>
                <a:gd name="T93" fmla="*/ 25 h 256"/>
                <a:gd name="T94" fmla="*/ 827 w 3840"/>
                <a:gd name="T95" fmla="*/ 92 h 256"/>
                <a:gd name="T96" fmla="*/ 950 w 3840"/>
                <a:gd name="T97" fmla="*/ 126 h 256"/>
                <a:gd name="T98" fmla="*/ 1076 w 3840"/>
                <a:gd name="T99" fmla="*/ 120 h 256"/>
                <a:gd name="T100" fmla="*/ 1193 w 3840"/>
                <a:gd name="T101" fmla="*/ 71 h 256"/>
                <a:gd name="T102" fmla="*/ 1345 w 3840"/>
                <a:gd name="T103" fmla="*/ 11 h 256"/>
                <a:gd name="T104" fmla="*/ 1510 w 3840"/>
                <a:gd name="T105" fmla="*/ 1 h 256"/>
                <a:gd name="T106" fmla="*/ 1670 w 3840"/>
                <a:gd name="T107" fmla="*/ 45 h 256"/>
                <a:gd name="T108" fmla="*/ 1805 w 3840"/>
                <a:gd name="T109" fmla="*/ 111 h 256"/>
                <a:gd name="T110" fmla="*/ 1942 w 3840"/>
                <a:gd name="T111" fmla="*/ 127 h 256"/>
                <a:gd name="T112" fmla="*/ 2078 w 3840"/>
                <a:gd name="T113" fmla="*/ 93 h 256"/>
                <a:gd name="T114" fmla="*/ 2221 w 3840"/>
                <a:gd name="T115" fmla="*/ 26 h 256"/>
                <a:gd name="T116" fmla="*/ 2383 w 3840"/>
                <a:gd name="T1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840" h="256">
                  <a:moveTo>
                    <a:pt x="2383" y="0"/>
                  </a:moveTo>
                  <a:lnTo>
                    <a:pt x="2438" y="2"/>
                  </a:lnTo>
                  <a:lnTo>
                    <a:pt x="2493" y="11"/>
                  </a:lnTo>
                  <a:lnTo>
                    <a:pt x="2545" y="26"/>
                  </a:lnTo>
                  <a:lnTo>
                    <a:pt x="2597" y="45"/>
                  </a:lnTo>
                  <a:lnTo>
                    <a:pt x="2646" y="71"/>
                  </a:lnTo>
                  <a:lnTo>
                    <a:pt x="2689" y="93"/>
                  </a:lnTo>
                  <a:lnTo>
                    <a:pt x="2733" y="111"/>
                  </a:lnTo>
                  <a:lnTo>
                    <a:pt x="2779" y="121"/>
                  </a:lnTo>
                  <a:lnTo>
                    <a:pt x="2824" y="127"/>
                  </a:lnTo>
                  <a:lnTo>
                    <a:pt x="2871" y="127"/>
                  </a:lnTo>
                  <a:lnTo>
                    <a:pt x="2917" y="121"/>
                  </a:lnTo>
                  <a:lnTo>
                    <a:pt x="2963" y="111"/>
                  </a:lnTo>
                  <a:lnTo>
                    <a:pt x="3007" y="93"/>
                  </a:lnTo>
                  <a:lnTo>
                    <a:pt x="3049" y="71"/>
                  </a:lnTo>
                  <a:lnTo>
                    <a:pt x="3099" y="45"/>
                  </a:lnTo>
                  <a:lnTo>
                    <a:pt x="3150" y="26"/>
                  </a:lnTo>
                  <a:lnTo>
                    <a:pt x="3203" y="11"/>
                  </a:lnTo>
                  <a:lnTo>
                    <a:pt x="3257" y="2"/>
                  </a:lnTo>
                  <a:lnTo>
                    <a:pt x="3312" y="0"/>
                  </a:lnTo>
                  <a:lnTo>
                    <a:pt x="3366" y="2"/>
                  </a:lnTo>
                  <a:lnTo>
                    <a:pt x="3420" y="11"/>
                  </a:lnTo>
                  <a:lnTo>
                    <a:pt x="3473" y="26"/>
                  </a:lnTo>
                  <a:lnTo>
                    <a:pt x="3525" y="45"/>
                  </a:lnTo>
                  <a:lnTo>
                    <a:pt x="3575" y="71"/>
                  </a:lnTo>
                  <a:lnTo>
                    <a:pt x="3612" y="92"/>
                  </a:lnTo>
                  <a:lnTo>
                    <a:pt x="3651" y="108"/>
                  </a:lnTo>
                  <a:lnTo>
                    <a:pt x="3692" y="120"/>
                  </a:lnTo>
                  <a:lnTo>
                    <a:pt x="3733" y="126"/>
                  </a:lnTo>
                  <a:lnTo>
                    <a:pt x="3776" y="128"/>
                  </a:lnTo>
                  <a:lnTo>
                    <a:pt x="3796" y="130"/>
                  </a:lnTo>
                  <a:lnTo>
                    <a:pt x="3813" y="140"/>
                  </a:lnTo>
                  <a:lnTo>
                    <a:pt x="3827" y="154"/>
                  </a:lnTo>
                  <a:lnTo>
                    <a:pt x="3837" y="171"/>
                  </a:lnTo>
                  <a:lnTo>
                    <a:pt x="3840" y="192"/>
                  </a:lnTo>
                  <a:lnTo>
                    <a:pt x="3837" y="212"/>
                  </a:lnTo>
                  <a:lnTo>
                    <a:pt x="3827" y="229"/>
                  </a:lnTo>
                  <a:lnTo>
                    <a:pt x="3813" y="243"/>
                  </a:lnTo>
                  <a:lnTo>
                    <a:pt x="3796" y="253"/>
                  </a:lnTo>
                  <a:lnTo>
                    <a:pt x="3776" y="256"/>
                  </a:lnTo>
                  <a:lnTo>
                    <a:pt x="3720" y="254"/>
                  </a:lnTo>
                  <a:lnTo>
                    <a:pt x="3665" y="246"/>
                  </a:lnTo>
                  <a:lnTo>
                    <a:pt x="3613" y="230"/>
                  </a:lnTo>
                  <a:lnTo>
                    <a:pt x="3562" y="209"/>
                  </a:lnTo>
                  <a:lnTo>
                    <a:pt x="3513" y="184"/>
                  </a:lnTo>
                  <a:lnTo>
                    <a:pt x="3471" y="162"/>
                  </a:lnTo>
                  <a:lnTo>
                    <a:pt x="3427" y="144"/>
                  </a:lnTo>
                  <a:lnTo>
                    <a:pt x="3382" y="134"/>
                  </a:lnTo>
                  <a:lnTo>
                    <a:pt x="3335" y="128"/>
                  </a:lnTo>
                  <a:lnTo>
                    <a:pt x="3288" y="128"/>
                  </a:lnTo>
                  <a:lnTo>
                    <a:pt x="3242" y="134"/>
                  </a:lnTo>
                  <a:lnTo>
                    <a:pt x="3197" y="144"/>
                  </a:lnTo>
                  <a:lnTo>
                    <a:pt x="3152" y="162"/>
                  </a:lnTo>
                  <a:lnTo>
                    <a:pt x="3110" y="184"/>
                  </a:lnTo>
                  <a:lnTo>
                    <a:pt x="3060" y="209"/>
                  </a:lnTo>
                  <a:lnTo>
                    <a:pt x="3009" y="229"/>
                  </a:lnTo>
                  <a:lnTo>
                    <a:pt x="2956" y="244"/>
                  </a:lnTo>
                  <a:lnTo>
                    <a:pt x="2902" y="253"/>
                  </a:lnTo>
                  <a:lnTo>
                    <a:pt x="2847" y="256"/>
                  </a:lnTo>
                  <a:lnTo>
                    <a:pt x="2793" y="253"/>
                  </a:lnTo>
                  <a:lnTo>
                    <a:pt x="2739" y="244"/>
                  </a:lnTo>
                  <a:lnTo>
                    <a:pt x="2686" y="229"/>
                  </a:lnTo>
                  <a:lnTo>
                    <a:pt x="2634" y="209"/>
                  </a:lnTo>
                  <a:lnTo>
                    <a:pt x="2584" y="184"/>
                  </a:lnTo>
                  <a:lnTo>
                    <a:pt x="2543" y="162"/>
                  </a:lnTo>
                  <a:lnTo>
                    <a:pt x="2498" y="144"/>
                  </a:lnTo>
                  <a:lnTo>
                    <a:pt x="2453" y="134"/>
                  </a:lnTo>
                  <a:lnTo>
                    <a:pt x="2406" y="128"/>
                  </a:lnTo>
                  <a:lnTo>
                    <a:pt x="2360" y="128"/>
                  </a:lnTo>
                  <a:lnTo>
                    <a:pt x="2314" y="134"/>
                  </a:lnTo>
                  <a:lnTo>
                    <a:pt x="2269" y="144"/>
                  </a:lnTo>
                  <a:lnTo>
                    <a:pt x="2225" y="162"/>
                  </a:lnTo>
                  <a:lnTo>
                    <a:pt x="2182" y="184"/>
                  </a:lnTo>
                  <a:lnTo>
                    <a:pt x="2133" y="209"/>
                  </a:lnTo>
                  <a:lnTo>
                    <a:pt x="2081" y="229"/>
                  </a:lnTo>
                  <a:lnTo>
                    <a:pt x="2028" y="244"/>
                  </a:lnTo>
                  <a:lnTo>
                    <a:pt x="1974" y="253"/>
                  </a:lnTo>
                  <a:lnTo>
                    <a:pt x="1919" y="256"/>
                  </a:lnTo>
                  <a:lnTo>
                    <a:pt x="1865" y="253"/>
                  </a:lnTo>
                  <a:lnTo>
                    <a:pt x="1811" y="244"/>
                  </a:lnTo>
                  <a:lnTo>
                    <a:pt x="1758" y="229"/>
                  </a:lnTo>
                  <a:lnTo>
                    <a:pt x="1706" y="209"/>
                  </a:lnTo>
                  <a:lnTo>
                    <a:pt x="1657" y="184"/>
                  </a:lnTo>
                  <a:lnTo>
                    <a:pt x="1620" y="163"/>
                  </a:lnTo>
                  <a:lnTo>
                    <a:pt x="1580" y="147"/>
                  </a:lnTo>
                  <a:lnTo>
                    <a:pt x="1539" y="135"/>
                  </a:lnTo>
                  <a:lnTo>
                    <a:pt x="1498" y="129"/>
                  </a:lnTo>
                  <a:lnTo>
                    <a:pt x="1456" y="128"/>
                  </a:lnTo>
                  <a:lnTo>
                    <a:pt x="1413" y="129"/>
                  </a:lnTo>
                  <a:lnTo>
                    <a:pt x="1371" y="135"/>
                  </a:lnTo>
                  <a:lnTo>
                    <a:pt x="1330" y="147"/>
                  </a:lnTo>
                  <a:lnTo>
                    <a:pt x="1292" y="163"/>
                  </a:lnTo>
                  <a:lnTo>
                    <a:pt x="1254" y="184"/>
                  </a:lnTo>
                  <a:lnTo>
                    <a:pt x="1206" y="209"/>
                  </a:lnTo>
                  <a:lnTo>
                    <a:pt x="1154" y="230"/>
                  </a:lnTo>
                  <a:lnTo>
                    <a:pt x="1102" y="246"/>
                  </a:lnTo>
                  <a:lnTo>
                    <a:pt x="1047" y="254"/>
                  </a:lnTo>
                  <a:lnTo>
                    <a:pt x="991" y="256"/>
                  </a:lnTo>
                  <a:lnTo>
                    <a:pt x="937" y="254"/>
                  </a:lnTo>
                  <a:lnTo>
                    <a:pt x="882" y="246"/>
                  </a:lnTo>
                  <a:lnTo>
                    <a:pt x="829" y="230"/>
                  </a:lnTo>
                  <a:lnTo>
                    <a:pt x="777" y="209"/>
                  </a:lnTo>
                  <a:lnTo>
                    <a:pt x="728" y="184"/>
                  </a:lnTo>
                  <a:lnTo>
                    <a:pt x="691" y="163"/>
                  </a:lnTo>
                  <a:lnTo>
                    <a:pt x="653" y="147"/>
                  </a:lnTo>
                  <a:lnTo>
                    <a:pt x="612" y="135"/>
                  </a:lnTo>
                  <a:lnTo>
                    <a:pt x="570" y="129"/>
                  </a:lnTo>
                  <a:lnTo>
                    <a:pt x="528" y="128"/>
                  </a:lnTo>
                  <a:lnTo>
                    <a:pt x="485" y="129"/>
                  </a:lnTo>
                  <a:lnTo>
                    <a:pt x="443" y="135"/>
                  </a:lnTo>
                  <a:lnTo>
                    <a:pt x="403" y="147"/>
                  </a:lnTo>
                  <a:lnTo>
                    <a:pt x="364" y="163"/>
                  </a:lnTo>
                  <a:lnTo>
                    <a:pt x="327" y="184"/>
                  </a:lnTo>
                  <a:lnTo>
                    <a:pt x="278" y="209"/>
                  </a:lnTo>
                  <a:lnTo>
                    <a:pt x="227" y="230"/>
                  </a:lnTo>
                  <a:lnTo>
                    <a:pt x="173" y="246"/>
                  </a:lnTo>
                  <a:lnTo>
                    <a:pt x="120" y="254"/>
                  </a:lnTo>
                  <a:lnTo>
                    <a:pt x="64" y="256"/>
                  </a:lnTo>
                  <a:lnTo>
                    <a:pt x="44" y="253"/>
                  </a:lnTo>
                  <a:lnTo>
                    <a:pt x="27" y="243"/>
                  </a:lnTo>
                  <a:lnTo>
                    <a:pt x="13" y="229"/>
                  </a:lnTo>
                  <a:lnTo>
                    <a:pt x="3" y="212"/>
                  </a:lnTo>
                  <a:lnTo>
                    <a:pt x="0" y="192"/>
                  </a:lnTo>
                  <a:lnTo>
                    <a:pt x="3" y="171"/>
                  </a:lnTo>
                  <a:lnTo>
                    <a:pt x="13" y="154"/>
                  </a:lnTo>
                  <a:lnTo>
                    <a:pt x="27" y="140"/>
                  </a:lnTo>
                  <a:lnTo>
                    <a:pt x="44" y="130"/>
                  </a:lnTo>
                  <a:lnTo>
                    <a:pt x="64" y="128"/>
                  </a:lnTo>
                  <a:lnTo>
                    <a:pt x="106" y="126"/>
                  </a:lnTo>
                  <a:lnTo>
                    <a:pt x="148" y="120"/>
                  </a:lnTo>
                  <a:lnTo>
                    <a:pt x="189" y="108"/>
                  </a:lnTo>
                  <a:lnTo>
                    <a:pt x="228" y="92"/>
                  </a:lnTo>
                  <a:lnTo>
                    <a:pt x="265" y="71"/>
                  </a:lnTo>
                  <a:lnTo>
                    <a:pt x="314" y="45"/>
                  </a:lnTo>
                  <a:lnTo>
                    <a:pt x="365" y="25"/>
                  </a:lnTo>
                  <a:lnTo>
                    <a:pt x="418" y="11"/>
                  </a:lnTo>
                  <a:lnTo>
                    <a:pt x="472" y="1"/>
                  </a:lnTo>
                  <a:lnTo>
                    <a:pt x="528" y="0"/>
                  </a:lnTo>
                  <a:lnTo>
                    <a:pt x="583" y="1"/>
                  </a:lnTo>
                  <a:lnTo>
                    <a:pt x="638" y="11"/>
                  </a:lnTo>
                  <a:lnTo>
                    <a:pt x="691" y="25"/>
                  </a:lnTo>
                  <a:lnTo>
                    <a:pt x="742" y="45"/>
                  </a:lnTo>
                  <a:lnTo>
                    <a:pt x="790" y="71"/>
                  </a:lnTo>
                  <a:lnTo>
                    <a:pt x="827" y="92"/>
                  </a:lnTo>
                  <a:lnTo>
                    <a:pt x="867" y="108"/>
                  </a:lnTo>
                  <a:lnTo>
                    <a:pt x="908" y="120"/>
                  </a:lnTo>
                  <a:lnTo>
                    <a:pt x="950" y="126"/>
                  </a:lnTo>
                  <a:lnTo>
                    <a:pt x="991" y="128"/>
                  </a:lnTo>
                  <a:lnTo>
                    <a:pt x="1034" y="126"/>
                  </a:lnTo>
                  <a:lnTo>
                    <a:pt x="1076" y="120"/>
                  </a:lnTo>
                  <a:lnTo>
                    <a:pt x="1116" y="108"/>
                  </a:lnTo>
                  <a:lnTo>
                    <a:pt x="1155" y="92"/>
                  </a:lnTo>
                  <a:lnTo>
                    <a:pt x="1193" y="71"/>
                  </a:lnTo>
                  <a:lnTo>
                    <a:pt x="1242" y="45"/>
                  </a:lnTo>
                  <a:lnTo>
                    <a:pt x="1293" y="25"/>
                  </a:lnTo>
                  <a:lnTo>
                    <a:pt x="1345" y="11"/>
                  </a:lnTo>
                  <a:lnTo>
                    <a:pt x="1400" y="1"/>
                  </a:lnTo>
                  <a:lnTo>
                    <a:pt x="1456" y="0"/>
                  </a:lnTo>
                  <a:lnTo>
                    <a:pt x="1510" y="1"/>
                  </a:lnTo>
                  <a:lnTo>
                    <a:pt x="1565" y="9"/>
                  </a:lnTo>
                  <a:lnTo>
                    <a:pt x="1619" y="25"/>
                  </a:lnTo>
                  <a:lnTo>
                    <a:pt x="1670" y="45"/>
                  </a:lnTo>
                  <a:lnTo>
                    <a:pt x="1719" y="71"/>
                  </a:lnTo>
                  <a:lnTo>
                    <a:pt x="1761" y="93"/>
                  </a:lnTo>
                  <a:lnTo>
                    <a:pt x="1805" y="111"/>
                  </a:lnTo>
                  <a:lnTo>
                    <a:pt x="1850" y="121"/>
                  </a:lnTo>
                  <a:lnTo>
                    <a:pt x="1897" y="127"/>
                  </a:lnTo>
                  <a:lnTo>
                    <a:pt x="1942" y="127"/>
                  </a:lnTo>
                  <a:lnTo>
                    <a:pt x="1989" y="121"/>
                  </a:lnTo>
                  <a:lnTo>
                    <a:pt x="2034" y="111"/>
                  </a:lnTo>
                  <a:lnTo>
                    <a:pt x="2078" y="93"/>
                  </a:lnTo>
                  <a:lnTo>
                    <a:pt x="2120" y="71"/>
                  </a:lnTo>
                  <a:lnTo>
                    <a:pt x="2170" y="45"/>
                  </a:lnTo>
                  <a:lnTo>
                    <a:pt x="2221" y="26"/>
                  </a:lnTo>
                  <a:lnTo>
                    <a:pt x="2275" y="11"/>
                  </a:lnTo>
                  <a:lnTo>
                    <a:pt x="2328" y="2"/>
                  </a:lnTo>
                  <a:lnTo>
                    <a:pt x="2383"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02" name="Freeform 31"/>
            <p:cNvSpPr>
              <a:spLocks noEditPoints="1"/>
            </p:cNvSpPr>
            <p:nvPr/>
          </p:nvSpPr>
          <p:spPr bwMode="auto">
            <a:xfrm>
              <a:off x="3048000" y="1595438"/>
              <a:ext cx="6096000" cy="3249613"/>
            </a:xfrm>
            <a:custGeom>
              <a:avLst/>
              <a:gdLst>
                <a:gd name="T0" fmla="*/ 317 w 3840"/>
                <a:gd name="T1" fmla="*/ 1835 h 2047"/>
                <a:gd name="T2" fmla="*/ 364 w 3840"/>
                <a:gd name="T3" fmla="*/ 1816 h 2047"/>
                <a:gd name="T4" fmla="*/ 445 w 3840"/>
                <a:gd name="T5" fmla="*/ 1797 h 2047"/>
                <a:gd name="T6" fmla="*/ 528 w 3840"/>
                <a:gd name="T7" fmla="*/ 1791 h 2047"/>
                <a:gd name="T8" fmla="*/ 790 w 3840"/>
                <a:gd name="T9" fmla="*/ 1862 h 2047"/>
                <a:gd name="T10" fmla="*/ 991 w 3840"/>
                <a:gd name="T11" fmla="*/ 1919 h 2047"/>
                <a:gd name="T12" fmla="*/ 1193 w 3840"/>
                <a:gd name="T13" fmla="*/ 1862 h 2047"/>
                <a:gd name="T14" fmla="*/ 1456 w 3840"/>
                <a:gd name="T15" fmla="*/ 1791 h 2047"/>
                <a:gd name="T16" fmla="*/ 1718 w 3840"/>
                <a:gd name="T17" fmla="*/ 1862 h 2047"/>
                <a:gd name="T18" fmla="*/ 1942 w 3840"/>
                <a:gd name="T19" fmla="*/ 1918 h 2047"/>
                <a:gd name="T20" fmla="*/ 2170 w 3840"/>
                <a:gd name="T21" fmla="*/ 1837 h 2047"/>
                <a:gd name="T22" fmla="*/ 2438 w 3840"/>
                <a:gd name="T23" fmla="*/ 1794 h 2047"/>
                <a:gd name="T24" fmla="*/ 2688 w 3840"/>
                <a:gd name="T25" fmla="*/ 1884 h 2047"/>
                <a:gd name="T26" fmla="*/ 2916 w 3840"/>
                <a:gd name="T27" fmla="*/ 1912 h 2047"/>
                <a:gd name="T28" fmla="*/ 3149 w 3840"/>
                <a:gd name="T29" fmla="*/ 1816 h 2047"/>
                <a:gd name="T30" fmla="*/ 3672 w 3840"/>
                <a:gd name="T31" fmla="*/ 1088 h 2047"/>
                <a:gd name="T32" fmla="*/ 2752 w 3840"/>
                <a:gd name="T33" fmla="*/ 1279 h 2047"/>
                <a:gd name="T34" fmla="*/ 613 w 3840"/>
                <a:gd name="T35" fmla="*/ 1088 h 2047"/>
                <a:gd name="T36" fmla="*/ 2970 w 3840"/>
                <a:gd name="T37" fmla="*/ 972 h 2047"/>
                <a:gd name="T38" fmla="*/ 2688 w 3840"/>
                <a:gd name="T39" fmla="*/ 896 h 2047"/>
                <a:gd name="T40" fmla="*/ 1920 w 3840"/>
                <a:gd name="T41" fmla="*/ 896 h 2047"/>
                <a:gd name="T42" fmla="*/ 1152 w 3840"/>
                <a:gd name="T43" fmla="*/ 896 h 2047"/>
                <a:gd name="T44" fmla="*/ 2688 w 3840"/>
                <a:gd name="T45" fmla="*/ 512 h 2047"/>
                <a:gd name="T46" fmla="*/ 1920 w 3840"/>
                <a:gd name="T47" fmla="*/ 512 h 2047"/>
                <a:gd name="T48" fmla="*/ 1152 w 3840"/>
                <a:gd name="T49" fmla="*/ 512 h 2047"/>
                <a:gd name="T50" fmla="*/ 671 w 3840"/>
                <a:gd name="T51" fmla="*/ 968 h 2047"/>
                <a:gd name="T52" fmla="*/ 2688 w 3840"/>
                <a:gd name="T53" fmla="*/ 128 h 2047"/>
                <a:gd name="T54" fmla="*/ 1920 w 3840"/>
                <a:gd name="T55" fmla="*/ 128 h 2047"/>
                <a:gd name="T56" fmla="*/ 1152 w 3840"/>
                <a:gd name="T57" fmla="*/ 128 h 2047"/>
                <a:gd name="T58" fmla="*/ 1088 w 3840"/>
                <a:gd name="T59" fmla="*/ 0 h 2047"/>
                <a:gd name="T60" fmla="*/ 3453 w 3840"/>
                <a:gd name="T61" fmla="*/ 43 h 2047"/>
                <a:gd name="T62" fmla="*/ 3807 w 3840"/>
                <a:gd name="T63" fmla="*/ 968 h 2047"/>
                <a:gd name="T64" fmla="*/ 3839 w 3840"/>
                <a:gd name="T65" fmla="*/ 1036 h 2047"/>
                <a:gd name="T66" fmla="*/ 3575 w 3840"/>
                <a:gd name="T67" fmla="*/ 1862 h 2047"/>
                <a:gd name="T68" fmla="*/ 3776 w 3840"/>
                <a:gd name="T69" fmla="*/ 1919 h 2047"/>
                <a:gd name="T70" fmla="*/ 3840 w 3840"/>
                <a:gd name="T71" fmla="*/ 1983 h 2047"/>
                <a:gd name="T72" fmla="*/ 3776 w 3840"/>
                <a:gd name="T73" fmla="*/ 2047 h 2047"/>
                <a:gd name="T74" fmla="*/ 3513 w 3840"/>
                <a:gd name="T75" fmla="*/ 1975 h 2047"/>
                <a:gd name="T76" fmla="*/ 3333 w 3840"/>
                <a:gd name="T77" fmla="*/ 1919 h 2047"/>
                <a:gd name="T78" fmla="*/ 3148 w 3840"/>
                <a:gd name="T79" fmla="*/ 1954 h 2047"/>
                <a:gd name="T80" fmla="*/ 2902 w 3840"/>
                <a:gd name="T81" fmla="*/ 2044 h 2047"/>
                <a:gd name="T82" fmla="*/ 2636 w 3840"/>
                <a:gd name="T83" fmla="*/ 2001 h 2047"/>
                <a:gd name="T84" fmla="*/ 2426 w 3840"/>
                <a:gd name="T85" fmla="*/ 1920 h 2047"/>
                <a:gd name="T86" fmla="*/ 2219 w 3840"/>
                <a:gd name="T87" fmla="*/ 1954 h 2047"/>
                <a:gd name="T88" fmla="*/ 1975 w 3840"/>
                <a:gd name="T89" fmla="*/ 2044 h 2047"/>
                <a:gd name="T90" fmla="*/ 1707 w 3840"/>
                <a:gd name="T91" fmla="*/ 2001 h 2047"/>
                <a:gd name="T92" fmla="*/ 1498 w 3840"/>
                <a:gd name="T93" fmla="*/ 1920 h 2047"/>
                <a:gd name="T94" fmla="*/ 1292 w 3840"/>
                <a:gd name="T95" fmla="*/ 1954 h 2047"/>
                <a:gd name="T96" fmla="*/ 1047 w 3840"/>
                <a:gd name="T97" fmla="*/ 2045 h 2047"/>
                <a:gd name="T98" fmla="*/ 778 w 3840"/>
                <a:gd name="T99" fmla="*/ 2002 h 2047"/>
                <a:gd name="T100" fmla="*/ 570 w 3840"/>
                <a:gd name="T101" fmla="*/ 1920 h 2047"/>
                <a:gd name="T102" fmla="*/ 363 w 3840"/>
                <a:gd name="T103" fmla="*/ 1954 h 2047"/>
                <a:gd name="T104" fmla="*/ 120 w 3840"/>
                <a:gd name="T105" fmla="*/ 2045 h 2047"/>
                <a:gd name="T106" fmla="*/ 3 w 3840"/>
                <a:gd name="T107" fmla="*/ 2003 h 2047"/>
                <a:gd name="T108" fmla="*/ 44 w 3840"/>
                <a:gd name="T109" fmla="*/ 1922 h 2047"/>
                <a:gd name="T110" fmla="*/ 9 w 3840"/>
                <a:gd name="T111" fmla="*/ 1632 h 2047"/>
                <a:gd name="T112" fmla="*/ 13 w 3840"/>
                <a:gd name="T113" fmla="*/ 985 h 2047"/>
                <a:gd name="T114" fmla="*/ 257 w 3840"/>
                <a:gd name="T115" fmla="*/ 181 h 2047"/>
                <a:gd name="T116" fmla="*/ 320 w 3840"/>
                <a:gd name="T117" fmla="*/ 128 h 2047"/>
                <a:gd name="T118" fmla="*/ 893 w 3840"/>
                <a:gd name="T119" fmla="*/ 171 h 2047"/>
                <a:gd name="T120" fmla="*/ 1027 w 3840"/>
                <a:gd name="T121" fmla="*/ 43 h 2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40" h="2047">
                  <a:moveTo>
                    <a:pt x="128" y="1088"/>
                  </a:moveTo>
                  <a:lnTo>
                    <a:pt x="128" y="1581"/>
                  </a:lnTo>
                  <a:lnTo>
                    <a:pt x="289" y="1849"/>
                  </a:lnTo>
                  <a:lnTo>
                    <a:pt x="312" y="1838"/>
                  </a:lnTo>
                  <a:lnTo>
                    <a:pt x="317" y="1835"/>
                  </a:lnTo>
                  <a:lnTo>
                    <a:pt x="337" y="1826"/>
                  </a:lnTo>
                  <a:lnTo>
                    <a:pt x="342" y="1825"/>
                  </a:lnTo>
                  <a:lnTo>
                    <a:pt x="347" y="1823"/>
                  </a:lnTo>
                  <a:lnTo>
                    <a:pt x="355" y="1819"/>
                  </a:lnTo>
                  <a:lnTo>
                    <a:pt x="364" y="1816"/>
                  </a:lnTo>
                  <a:lnTo>
                    <a:pt x="376" y="1812"/>
                  </a:lnTo>
                  <a:lnTo>
                    <a:pt x="396" y="1806"/>
                  </a:lnTo>
                  <a:lnTo>
                    <a:pt x="408" y="1803"/>
                  </a:lnTo>
                  <a:lnTo>
                    <a:pt x="431" y="1799"/>
                  </a:lnTo>
                  <a:lnTo>
                    <a:pt x="445" y="1797"/>
                  </a:lnTo>
                  <a:lnTo>
                    <a:pt x="470" y="1794"/>
                  </a:lnTo>
                  <a:lnTo>
                    <a:pt x="477" y="1792"/>
                  </a:lnTo>
                  <a:lnTo>
                    <a:pt x="484" y="1792"/>
                  </a:lnTo>
                  <a:lnTo>
                    <a:pt x="505" y="1791"/>
                  </a:lnTo>
                  <a:lnTo>
                    <a:pt x="528" y="1791"/>
                  </a:lnTo>
                  <a:lnTo>
                    <a:pt x="583" y="1792"/>
                  </a:lnTo>
                  <a:lnTo>
                    <a:pt x="638" y="1801"/>
                  </a:lnTo>
                  <a:lnTo>
                    <a:pt x="690" y="1816"/>
                  </a:lnTo>
                  <a:lnTo>
                    <a:pt x="741" y="1835"/>
                  </a:lnTo>
                  <a:lnTo>
                    <a:pt x="790" y="1862"/>
                  </a:lnTo>
                  <a:lnTo>
                    <a:pt x="827" y="1883"/>
                  </a:lnTo>
                  <a:lnTo>
                    <a:pt x="866" y="1899"/>
                  </a:lnTo>
                  <a:lnTo>
                    <a:pt x="906" y="1911"/>
                  </a:lnTo>
                  <a:lnTo>
                    <a:pt x="948" y="1917"/>
                  </a:lnTo>
                  <a:lnTo>
                    <a:pt x="991" y="1919"/>
                  </a:lnTo>
                  <a:lnTo>
                    <a:pt x="1034" y="1917"/>
                  </a:lnTo>
                  <a:lnTo>
                    <a:pt x="1076" y="1911"/>
                  </a:lnTo>
                  <a:lnTo>
                    <a:pt x="1117" y="1899"/>
                  </a:lnTo>
                  <a:lnTo>
                    <a:pt x="1155" y="1883"/>
                  </a:lnTo>
                  <a:lnTo>
                    <a:pt x="1193" y="1862"/>
                  </a:lnTo>
                  <a:lnTo>
                    <a:pt x="1242" y="1837"/>
                  </a:lnTo>
                  <a:lnTo>
                    <a:pt x="1293" y="1816"/>
                  </a:lnTo>
                  <a:lnTo>
                    <a:pt x="1345" y="1801"/>
                  </a:lnTo>
                  <a:lnTo>
                    <a:pt x="1400" y="1792"/>
                  </a:lnTo>
                  <a:lnTo>
                    <a:pt x="1456" y="1791"/>
                  </a:lnTo>
                  <a:lnTo>
                    <a:pt x="1510" y="1792"/>
                  </a:lnTo>
                  <a:lnTo>
                    <a:pt x="1565" y="1801"/>
                  </a:lnTo>
                  <a:lnTo>
                    <a:pt x="1617" y="1816"/>
                  </a:lnTo>
                  <a:lnTo>
                    <a:pt x="1669" y="1835"/>
                  </a:lnTo>
                  <a:lnTo>
                    <a:pt x="1718" y="1862"/>
                  </a:lnTo>
                  <a:lnTo>
                    <a:pt x="1759" y="1884"/>
                  </a:lnTo>
                  <a:lnTo>
                    <a:pt x="1804" y="1901"/>
                  </a:lnTo>
                  <a:lnTo>
                    <a:pt x="1849" y="1912"/>
                  </a:lnTo>
                  <a:lnTo>
                    <a:pt x="1896" y="1918"/>
                  </a:lnTo>
                  <a:lnTo>
                    <a:pt x="1942" y="1918"/>
                  </a:lnTo>
                  <a:lnTo>
                    <a:pt x="1989" y="1912"/>
                  </a:lnTo>
                  <a:lnTo>
                    <a:pt x="2034" y="1902"/>
                  </a:lnTo>
                  <a:lnTo>
                    <a:pt x="2078" y="1884"/>
                  </a:lnTo>
                  <a:lnTo>
                    <a:pt x="2120" y="1862"/>
                  </a:lnTo>
                  <a:lnTo>
                    <a:pt x="2170" y="1837"/>
                  </a:lnTo>
                  <a:lnTo>
                    <a:pt x="2221" y="1817"/>
                  </a:lnTo>
                  <a:lnTo>
                    <a:pt x="2275" y="1802"/>
                  </a:lnTo>
                  <a:lnTo>
                    <a:pt x="2328" y="1794"/>
                  </a:lnTo>
                  <a:lnTo>
                    <a:pt x="2383" y="1791"/>
                  </a:lnTo>
                  <a:lnTo>
                    <a:pt x="2438" y="1794"/>
                  </a:lnTo>
                  <a:lnTo>
                    <a:pt x="2491" y="1802"/>
                  </a:lnTo>
                  <a:lnTo>
                    <a:pt x="2544" y="1817"/>
                  </a:lnTo>
                  <a:lnTo>
                    <a:pt x="2596" y="1837"/>
                  </a:lnTo>
                  <a:lnTo>
                    <a:pt x="2645" y="1862"/>
                  </a:lnTo>
                  <a:lnTo>
                    <a:pt x="2688" y="1884"/>
                  </a:lnTo>
                  <a:lnTo>
                    <a:pt x="2732" y="1901"/>
                  </a:lnTo>
                  <a:lnTo>
                    <a:pt x="2778" y="1912"/>
                  </a:lnTo>
                  <a:lnTo>
                    <a:pt x="2824" y="1918"/>
                  </a:lnTo>
                  <a:lnTo>
                    <a:pt x="2871" y="1918"/>
                  </a:lnTo>
                  <a:lnTo>
                    <a:pt x="2916" y="1912"/>
                  </a:lnTo>
                  <a:lnTo>
                    <a:pt x="2963" y="1902"/>
                  </a:lnTo>
                  <a:lnTo>
                    <a:pt x="3007" y="1884"/>
                  </a:lnTo>
                  <a:lnTo>
                    <a:pt x="3049" y="1862"/>
                  </a:lnTo>
                  <a:lnTo>
                    <a:pt x="3098" y="1837"/>
                  </a:lnTo>
                  <a:lnTo>
                    <a:pt x="3149" y="1816"/>
                  </a:lnTo>
                  <a:lnTo>
                    <a:pt x="3202" y="1802"/>
                  </a:lnTo>
                  <a:lnTo>
                    <a:pt x="3256" y="1792"/>
                  </a:lnTo>
                  <a:lnTo>
                    <a:pt x="3312" y="1791"/>
                  </a:lnTo>
                  <a:lnTo>
                    <a:pt x="3319" y="1791"/>
                  </a:lnTo>
                  <a:lnTo>
                    <a:pt x="3672" y="1088"/>
                  </a:lnTo>
                  <a:lnTo>
                    <a:pt x="3029" y="1088"/>
                  </a:lnTo>
                  <a:lnTo>
                    <a:pt x="2790" y="1267"/>
                  </a:lnTo>
                  <a:lnTo>
                    <a:pt x="2779" y="1274"/>
                  </a:lnTo>
                  <a:lnTo>
                    <a:pt x="2766" y="1277"/>
                  </a:lnTo>
                  <a:lnTo>
                    <a:pt x="2752" y="1279"/>
                  </a:lnTo>
                  <a:lnTo>
                    <a:pt x="832" y="1279"/>
                  </a:lnTo>
                  <a:lnTo>
                    <a:pt x="816" y="1277"/>
                  </a:lnTo>
                  <a:lnTo>
                    <a:pt x="801" y="1270"/>
                  </a:lnTo>
                  <a:lnTo>
                    <a:pt x="787" y="1260"/>
                  </a:lnTo>
                  <a:lnTo>
                    <a:pt x="613" y="1088"/>
                  </a:lnTo>
                  <a:lnTo>
                    <a:pt x="128" y="1088"/>
                  </a:lnTo>
                  <a:close/>
                  <a:moveTo>
                    <a:pt x="2688" y="896"/>
                  </a:moveTo>
                  <a:lnTo>
                    <a:pt x="2688" y="1152"/>
                  </a:lnTo>
                  <a:lnTo>
                    <a:pt x="2731" y="1152"/>
                  </a:lnTo>
                  <a:lnTo>
                    <a:pt x="2970" y="972"/>
                  </a:lnTo>
                  <a:lnTo>
                    <a:pt x="2988" y="962"/>
                  </a:lnTo>
                  <a:lnTo>
                    <a:pt x="3008" y="960"/>
                  </a:lnTo>
                  <a:lnTo>
                    <a:pt x="3328" y="960"/>
                  </a:lnTo>
                  <a:lnTo>
                    <a:pt x="3328" y="896"/>
                  </a:lnTo>
                  <a:lnTo>
                    <a:pt x="2688" y="896"/>
                  </a:lnTo>
                  <a:close/>
                  <a:moveTo>
                    <a:pt x="1920" y="896"/>
                  </a:moveTo>
                  <a:lnTo>
                    <a:pt x="1920" y="1152"/>
                  </a:lnTo>
                  <a:lnTo>
                    <a:pt x="2560" y="1152"/>
                  </a:lnTo>
                  <a:lnTo>
                    <a:pt x="2560" y="896"/>
                  </a:lnTo>
                  <a:lnTo>
                    <a:pt x="1920" y="896"/>
                  </a:lnTo>
                  <a:close/>
                  <a:moveTo>
                    <a:pt x="1152" y="896"/>
                  </a:moveTo>
                  <a:lnTo>
                    <a:pt x="1152" y="1152"/>
                  </a:lnTo>
                  <a:lnTo>
                    <a:pt x="1792" y="1152"/>
                  </a:lnTo>
                  <a:lnTo>
                    <a:pt x="1792" y="896"/>
                  </a:lnTo>
                  <a:lnTo>
                    <a:pt x="1152" y="896"/>
                  </a:lnTo>
                  <a:close/>
                  <a:moveTo>
                    <a:pt x="2688" y="512"/>
                  </a:moveTo>
                  <a:lnTo>
                    <a:pt x="2688" y="768"/>
                  </a:lnTo>
                  <a:lnTo>
                    <a:pt x="3328" y="768"/>
                  </a:lnTo>
                  <a:lnTo>
                    <a:pt x="3328" y="512"/>
                  </a:lnTo>
                  <a:lnTo>
                    <a:pt x="2688" y="512"/>
                  </a:lnTo>
                  <a:close/>
                  <a:moveTo>
                    <a:pt x="1920" y="512"/>
                  </a:moveTo>
                  <a:lnTo>
                    <a:pt x="1920" y="768"/>
                  </a:lnTo>
                  <a:lnTo>
                    <a:pt x="2560" y="768"/>
                  </a:lnTo>
                  <a:lnTo>
                    <a:pt x="2560" y="512"/>
                  </a:lnTo>
                  <a:lnTo>
                    <a:pt x="1920" y="512"/>
                  </a:lnTo>
                  <a:close/>
                  <a:moveTo>
                    <a:pt x="1152" y="512"/>
                  </a:moveTo>
                  <a:lnTo>
                    <a:pt x="1152" y="768"/>
                  </a:lnTo>
                  <a:lnTo>
                    <a:pt x="1792" y="768"/>
                  </a:lnTo>
                  <a:lnTo>
                    <a:pt x="1792" y="512"/>
                  </a:lnTo>
                  <a:lnTo>
                    <a:pt x="1152" y="512"/>
                  </a:lnTo>
                  <a:close/>
                  <a:moveTo>
                    <a:pt x="375" y="256"/>
                  </a:moveTo>
                  <a:lnTo>
                    <a:pt x="266" y="960"/>
                  </a:lnTo>
                  <a:lnTo>
                    <a:pt x="640" y="960"/>
                  </a:lnTo>
                  <a:lnTo>
                    <a:pt x="656" y="961"/>
                  </a:lnTo>
                  <a:lnTo>
                    <a:pt x="671" y="968"/>
                  </a:lnTo>
                  <a:lnTo>
                    <a:pt x="685" y="978"/>
                  </a:lnTo>
                  <a:lnTo>
                    <a:pt x="768" y="1061"/>
                  </a:lnTo>
                  <a:lnTo>
                    <a:pt x="768" y="256"/>
                  </a:lnTo>
                  <a:lnTo>
                    <a:pt x="375" y="256"/>
                  </a:lnTo>
                  <a:close/>
                  <a:moveTo>
                    <a:pt x="2688" y="128"/>
                  </a:moveTo>
                  <a:lnTo>
                    <a:pt x="2688" y="384"/>
                  </a:lnTo>
                  <a:lnTo>
                    <a:pt x="3328" y="384"/>
                  </a:lnTo>
                  <a:lnTo>
                    <a:pt x="3328" y="128"/>
                  </a:lnTo>
                  <a:lnTo>
                    <a:pt x="2688" y="128"/>
                  </a:lnTo>
                  <a:close/>
                  <a:moveTo>
                    <a:pt x="1920" y="128"/>
                  </a:moveTo>
                  <a:lnTo>
                    <a:pt x="1920" y="384"/>
                  </a:lnTo>
                  <a:lnTo>
                    <a:pt x="2560" y="384"/>
                  </a:lnTo>
                  <a:lnTo>
                    <a:pt x="2560" y="128"/>
                  </a:lnTo>
                  <a:lnTo>
                    <a:pt x="1920" y="128"/>
                  </a:lnTo>
                  <a:close/>
                  <a:moveTo>
                    <a:pt x="1152" y="128"/>
                  </a:moveTo>
                  <a:lnTo>
                    <a:pt x="1152" y="384"/>
                  </a:lnTo>
                  <a:lnTo>
                    <a:pt x="1792" y="384"/>
                  </a:lnTo>
                  <a:lnTo>
                    <a:pt x="1792" y="128"/>
                  </a:lnTo>
                  <a:lnTo>
                    <a:pt x="1152" y="128"/>
                  </a:lnTo>
                  <a:close/>
                  <a:moveTo>
                    <a:pt x="1088" y="0"/>
                  </a:moveTo>
                  <a:lnTo>
                    <a:pt x="3392" y="0"/>
                  </a:lnTo>
                  <a:lnTo>
                    <a:pt x="3412" y="2"/>
                  </a:lnTo>
                  <a:lnTo>
                    <a:pt x="3429" y="12"/>
                  </a:lnTo>
                  <a:lnTo>
                    <a:pt x="3443" y="26"/>
                  </a:lnTo>
                  <a:lnTo>
                    <a:pt x="3453" y="43"/>
                  </a:lnTo>
                  <a:lnTo>
                    <a:pt x="3456" y="64"/>
                  </a:lnTo>
                  <a:lnTo>
                    <a:pt x="3456" y="960"/>
                  </a:lnTo>
                  <a:lnTo>
                    <a:pt x="3776" y="960"/>
                  </a:lnTo>
                  <a:lnTo>
                    <a:pt x="3792" y="961"/>
                  </a:lnTo>
                  <a:lnTo>
                    <a:pt x="3807" y="968"/>
                  </a:lnTo>
                  <a:lnTo>
                    <a:pt x="3820" y="977"/>
                  </a:lnTo>
                  <a:lnTo>
                    <a:pt x="3831" y="990"/>
                  </a:lnTo>
                  <a:lnTo>
                    <a:pt x="3838" y="1005"/>
                  </a:lnTo>
                  <a:lnTo>
                    <a:pt x="3840" y="1020"/>
                  </a:lnTo>
                  <a:lnTo>
                    <a:pt x="3839" y="1036"/>
                  </a:lnTo>
                  <a:lnTo>
                    <a:pt x="3833" y="1051"/>
                  </a:lnTo>
                  <a:lnTo>
                    <a:pt x="3453" y="1809"/>
                  </a:lnTo>
                  <a:lnTo>
                    <a:pt x="3494" y="1824"/>
                  </a:lnTo>
                  <a:lnTo>
                    <a:pt x="3535" y="1841"/>
                  </a:lnTo>
                  <a:lnTo>
                    <a:pt x="3575" y="1862"/>
                  </a:lnTo>
                  <a:lnTo>
                    <a:pt x="3612" y="1883"/>
                  </a:lnTo>
                  <a:lnTo>
                    <a:pt x="3650" y="1899"/>
                  </a:lnTo>
                  <a:lnTo>
                    <a:pt x="3691" y="1911"/>
                  </a:lnTo>
                  <a:lnTo>
                    <a:pt x="3733" y="1917"/>
                  </a:lnTo>
                  <a:lnTo>
                    <a:pt x="3776" y="1919"/>
                  </a:lnTo>
                  <a:lnTo>
                    <a:pt x="3796" y="1922"/>
                  </a:lnTo>
                  <a:lnTo>
                    <a:pt x="3813" y="1931"/>
                  </a:lnTo>
                  <a:lnTo>
                    <a:pt x="3827" y="1945"/>
                  </a:lnTo>
                  <a:lnTo>
                    <a:pt x="3837" y="1962"/>
                  </a:lnTo>
                  <a:lnTo>
                    <a:pt x="3840" y="1983"/>
                  </a:lnTo>
                  <a:lnTo>
                    <a:pt x="3837" y="2003"/>
                  </a:lnTo>
                  <a:lnTo>
                    <a:pt x="3827" y="2020"/>
                  </a:lnTo>
                  <a:lnTo>
                    <a:pt x="3813" y="2034"/>
                  </a:lnTo>
                  <a:lnTo>
                    <a:pt x="3796" y="2044"/>
                  </a:lnTo>
                  <a:lnTo>
                    <a:pt x="3776" y="2047"/>
                  </a:lnTo>
                  <a:lnTo>
                    <a:pt x="3720" y="2045"/>
                  </a:lnTo>
                  <a:lnTo>
                    <a:pt x="3665" y="2037"/>
                  </a:lnTo>
                  <a:lnTo>
                    <a:pt x="3613" y="2022"/>
                  </a:lnTo>
                  <a:lnTo>
                    <a:pt x="3562" y="2002"/>
                  </a:lnTo>
                  <a:lnTo>
                    <a:pt x="3513" y="1975"/>
                  </a:lnTo>
                  <a:lnTo>
                    <a:pt x="3475" y="1954"/>
                  </a:lnTo>
                  <a:lnTo>
                    <a:pt x="3435" y="1938"/>
                  </a:lnTo>
                  <a:lnTo>
                    <a:pt x="3394" y="1926"/>
                  </a:lnTo>
                  <a:lnTo>
                    <a:pt x="3351" y="1920"/>
                  </a:lnTo>
                  <a:lnTo>
                    <a:pt x="3333" y="1919"/>
                  </a:lnTo>
                  <a:lnTo>
                    <a:pt x="3312" y="1919"/>
                  </a:lnTo>
                  <a:lnTo>
                    <a:pt x="3270" y="1920"/>
                  </a:lnTo>
                  <a:lnTo>
                    <a:pt x="3228" y="1926"/>
                  </a:lnTo>
                  <a:lnTo>
                    <a:pt x="3187" y="1938"/>
                  </a:lnTo>
                  <a:lnTo>
                    <a:pt x="3148" y="1954"/>
                  </a:lnTo>
                  <a:lnTo>
                    <a:pt x="3110" y="1975"/>
                  </a:lnTo>
                  <a:lnTo>
                    <a:pt x="3062" y="2001"/>
                  </a:lnTo>
                  <a:lnTo>
                    <a:pt x="3009" y="2020"/>
                  </a:lnTo>
                  <a:lnTo>
                    <a:pt x="2957" y="2035"/>
                  </a:lnTo>
                  <a:lnTo>
                    <a:pt x="2902" y="2044"/>
                  </a:lnTo>
                  <a:lnTo>
                    <a:pt x="2849" y="2047"/>
                  </a:lnTo>
                  <a:lnTo>
                    <a:pt x="2794" y="2044"/>
                  </a:lnTo>
                  <a:lnTo>
                    <a:pt x="2740" y="2035"/>
                  </a:lnTo>
                  <a:lnTo>
                    <a:pt x="2687" y="2022"/>
                  </a:lnTo>
                  <a:lnTo>
                    <a:pt x="2636" y="2001"/>
                  </a:lnTo>
                  <a:lnTo>
                    <a:pt x="2586" y="1975"/>
                  </a:lnTo>
                  <a:lnTo>
                    <a:pt x="2548" y="1954"/>
                  </a:lnTo>
                  <a:lnTo>
                    <a:pt x="2509" y="1938"/>
                  </a:lnTo>
                  <a:lnTo>
                    <a:pt x="2468" y="1926"/>
                  </a:lnTo>
                  <a:lnTo>
                    <a:pt x="2426" y="1920"/>
                  </a:lnTo>
                  <a:lnTo>
                    <a:pt x="2383" y="1919"/>
                  </a:lnTo>
                  <a:lnTo>
                    <a:pt x="2341" y="1920"/>
                  </a:lnTo>
                  <a:lnTo>
                    <a:pt x="2299" y="1926"/>
                  </a:lnTo>
                  <a:lnTo>
                    <a:pt x="2259" y="1938"/>
                  </a:lnTo>
                  <a:lnTo>
                    <a:pt x="2219" y="1954"/>
                  </a:lnTo>
                  <a:lnTo>
                    <a:pt x="2183" y="1975"/>
                  </a:lnTo>
                  <a:lnTo>
                    <a:pt x="2133" y="2001"/>
                  </a:lnTo>
                  <a:lnTo>
                    <a:pt x="2082" y="2020"/>
                  </a:lnTo>
                  <a:lnTo>
                    <a:pt x="2028" y="2035"/>
                  </a:lnTo>
                  <a:lnTo>
                    <a:pt x="1975" y="2044"/>
                  </a:lnTo>
                  <a:lnTo>
                    <a:pt x="1920" y="2047"/>
                  </a:lnTo>
                  <a:lnTo>
                    <a:pt x="1866" y="2044"/>
                  </a:lnTo>
                  <a:lnTo>
                    <a:pt x="1812" y="2035"/>
                  </a:lnTo>
                  <a:lnTo>
                    <a:pt x="1759" y="2022"/>
                  </a:lnTo>
                  <a:lnTo>
                    <a:pt x="1707" y="2001"/>
                  </a:lnTo>
                  <a:lnTo>
                    <a:pt x="1658" y="1975"/>
                  </a:lnTo>
                  <a:lnTo>
                    <a:pt x="1621" y="1954"/>
                  </a:lnTo>
                  <a:lnTo>
                    <a:pt x="1581" y="1938"/>
                  </a:lnTo>
                  <a:lnTo>
                    <a:pt x="1541" y="1926"/>
                  </a:lnTo>
                  <a:lnTo>
                    <a:pt x="1498" y="1920"/>
                  </a:lnTo>
                  <a:lnTo>
                    <a:pt x="1456" y="1919"/>
                  </a:lnTo>
                  <a:lnTo>
                    <a:pt x="1413" y="1920"/>
                  </a:lnTo>
                  <a:lnTo>
                    <a:pt x="1371" y="1926"/>
                  </a:lnTo>
                  <a:lnTo>
                    <a:pt x="1331" y="1938"/>
                  </a:lnTo>
                  <a:lnTo>
                    <a:pt x="1292" y="1954"/>
                  </a:lnTo>
                  <a:lnTo>
                    <a:pt x="1254" y="1975"/>
                  </a:lnTo>
                  <a:lnTo>
                    <a:pt x="1206" y="2001"/>
                  </a:lnTo>
                  <a:lnTo>
                    <a:pt x="1154" y="2022"/>
                  </a:lnTo>
                  <a:lnTo>
                    <a:pt x="1102" y="2037"/>
                  </a:lnTo>
                  <a:lnTo>
                    <a:pt x="1047" y="2045"/>
                  </a:lnTo>
                  <a:lnTo>
                    <a:pt x="991" y="2047"/>
                  </a:lnTo>
                  <a:lnTo>
                    <a:pt x="937" y="2045"/>
                  </a:lnTo>
                  <a:lnTo>
                    <a:pt x="882" y="2037"/>
                  </a:lnTo>
                  <a:lnTo>
                    <a:pt x="830" y="2022"/>
                  </a:lnTo>
                  <a:lnTo>
                    <a:pt x="778" y="2002"/>
                  </a:lnTo>
                  <a:lnTo>
                    <a:pt x="730" y="1975"/>
                  </a:lnTo>
                  <a:lnTo>
                    <a:pt x="692" y="1954"/>
                  </a:lnTo>
                  <a:lnTo>
                    <a:pt x="654" y="1938"/>
                  </a:lnTo>
                  <a:lnTo>
                    <a:pt x="612" y="1927"/>
                  </a:lnTo>
                  <a:lnTo>
                    <a:pt x="570" y="1920"/>
                  </a:lnTo>
                  <a:lnTo>
                    <a:pt x="528" y="1919"/>
                  </a:lnTo>
                  <a:lnTo>
                    <a:pt x="485" y="1920"/>
                  </a:lnTo>
                  <a:lnTo>
                    <a:pt x="443" y="1926"/>
                  </a:lnTo>
                  <a:lnTo>
                    <a:pt x="403" y="1938"/>
                  </a:lnTo>
                  <a:lnTo>
                    <a:pt x="363" y="1954"/>
                  </a:lnTo>
                  <a:lnTo>
                    <a:pt x="327" y="1975"/>
                  </a:lnTo>
                  <a:lnTo>
                    <a:pt x="278" y="2002"/>
                  </a:lnTo>
                  <a:lnTo>
                    <a:pt x="227" y="2022"/>
                  </a:lnTo>
                  <a:lnTo>
                    <a:pt x="173" y="2037"/>
                  </a:lnTo>
                  <a:lnTo>
                    <a:pt x="120" y="2045"/>
                  </a:lnTo>
                  <a:lnTo>
                    <a:pt x="64" y="2047"/>
                  </a:lnTo>
                  <a:lnTo>
                    <a:pt x="44" y="2044"/>
                  </a:lnTo>
                  <a:lnTo>
                    <a:pt x="27" y="2034"/>
                  </a:lnTo>
                  <a:lnTo>
                    <a:pt x="13" y="2020"/>
                  </a:lnTo>
                  <a:lnTo>
                    <a:pt x="3" y="2003"/>
                  </a:lnTo>
                  <a:lnTo>
                    <a:pt x="0" y="1983"/>
                  </a:lnTo>
                  <a:lnTo>
                    <a:pt x="3" y="1962"/>
                  </a:lnTo>
                  <a:lnTo>
                    <a:pt x="13" y="1945"/>
                  </a:lnTo>
                  <a:lnTo>
                    <a:pt x="27" y="1931"/>
                  </a:lnTo>
                  <a:lnTo>
                    <a:pt x="44" y="1922"/>
                  </a:lnTo>
                  <a:lnTo>
                    <a:pt x="64" y="1919"/>
                  </a:lnTo>
                  <a:lnTo>
                    <a:pt x="101" y="1918"/>
                  </a:lnTo>
                  <a:lnTo>
                    <a:pt x="137" y="1912"/>
                  </a:lnTo>
                  <a:lnTo>
                    <a:pt x="173" y="1904"/>
                  </a:lnTo>
                  <a:lnTo>
                    <a:pt x="9" y="1632"/>
                  </a:lnTo>
                  <a:lnTo>
                    <a:pt x="2" y="1616"/>
                  </a:lnTo>
                  <a:lnTo>
                    <a:pt x="0" y="1599"/>
                  </a:lnTo>
                  <a:lnTo>
                    <a:pt x="0" y="1024"/>
                  </a:lnTo>
                  <a:lnTo>
                    <a:pt x="3" y="1003"/>
                  </a:lnTo>
                  <a:lnTo>
                    <a:pt x="13" y="985"/>
                  </a:lnTo>
                  <a:lnTo>
                    <a:pt x="27" y="971"/>
                  </a:lnTo>
                  <a:lnTo>
                    <a:pt x="44" y="962"/>
                  </a:lnTo>
                  <a:lnTo>
                    <a:pt x="64" y="960"/>
                  </a:lnTo>
                  <a:lnTo>
                    <a:pt x="137" y="960"/>
                  </a:lnTo>
                  <a:lnTo>
                    <a:pt x="257" y="181"/>
                  </a:lnTo>
                  <a:lnTo>
                    <a:pt x="262" y="164"/>
                  </a:lnTo>
                  <a:lnTo>
                    <a:pt x="272" y="149"/>
                  </a:lnTo>
                  <a:lnTo>
                    <a:pt x="285" y="137"/>
                  </a:lnTo>
                  <a:lnTo>
                    <a:pt x="301" y="130"/>
                  </a:lnTo>
                  <a:lnTo>
                    <a:pt x="320" y="128"/>
                  </a:lnTo>
                  <a:lnTo>
                    <a:pt x="832" y="128"/>
                  </a:lnTo>
                  <a:lnTo>
                    <a:pt x="852" y="130"/>
                  </a:lnTo>
                  <a:lnTo>
                    <a:pt x="869" y="140"/>
                  </a:lnTo>
                  <a:lnTo>
                    <a:pt x="883" y="154"/>
                  </a:lnTo>
                  <a:lnTo>
                    <a:pt x="893" y="171"/>
                  </a:lnTo>
                  <a:lnTo>
                    <a:pt x="896" y="192"/>
                  </a:lnTo>
                  <a:lnTo>
                    <a:pt x="896" y="1152"/>
                  </a:lnTo>
                  <a:lnTo>
                    <a:pt x="1024" y="1152"/>
                  </a:lnTo>
                  <a:lnTo>
                    <a:pt x="1024" y="64"/>
                  </a:lnTo>
                  <a:lnTo>
                    <a:pt x="1027" y="43"/>
                  </a:lnTo>
                  <a:lnTo>
                    <a:pt x="1037" y="26"/>
                  </a:lnTo>
                  <a:lnTo>
                    <a:pt x="1051" y="12"/>
                  </a:lnTo>
                  <a:lnTo>
                    <a:pt x="1068" y="2"/>
                  </a:lnTo>
                  <a:lnTo>
                    <a:pt x="1088"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03" name="Freeform 32"/>
            <p:cNvSpPr>
              <a:spLocks/>
            </p:cNvSpPr>
            <p:nvPr/>
          </p:nvSpPr>
          <p:spPr bwMode="auto">
            <a:xfrm>
              <a:off x="3759200" y="2103438"/>
              <a:ext cx="304800" cy="203200"/>
            </a:xfrm>
            <a:custGeom>
              <a:avLst/>
              <a:gdLst>
                <a:gd name="T0" fmla="*/ 64 w 192"/>
                <a:gd name="T1" fmla="*/ 0 h 128"/>
                <a:gd name="T2" fmla="*/ 128 w 192"/>
                <a:gd name="T3" fmla="*/ 0 h 128"/>
                <a:gd name="T4" fmla="*/ 148 w 192"/>
                <a:gd name="T5" fmla="*/ 2 h 128"/>
                <a:gd name="T6" fmla="*/ 165 w 192"/>
                <a:gd name="T7" fmla="*/ 11 h 128"/>
                <a:gd name="T8" fmla="*/ 179 w 192"/>
                <a:gd name="T9" fmla="*/ 25 h 128"/>
                <a:gd name="T10" fmla="*/ 189 w 192"/>
                <a:gd name="T11" fmla="*/ 43 h 128"/>
                <a:gd name="T12" fmla="*/ 192 w 192"/>
                <a:gd name="T13" fmla="*/ 64 h 128"/>
                <a:gd name="T14" fmla="*/ 189 w 192"/>
                <a:gd name="T15" fmla="*/ 84 h 128"/>
                <a:gd name="T16" fmla="*/ 179 w 192"/>
                <a:gd name="T17" fmla="*/ 101 h 128"/>
                <a:gd name="T18" fmla="*/ 165 w 192"/>
                <a:gd name="T19" fmla="*/ 115 h 128"/>
                <a:gd name="T20" fmla="*/ 148 w 192"/>
                <a:gd name="T21" fmla="*/ 124 h 128"/>
                <a:gd name="T22" fmla="*/ 128 w 192"/>
                <a:gd name="T23" fmla="*/ 128 h 128"/>
                <a:gd name="T24" fmla="*/ 64 w 192"/>
                <a:gd name="T25" fmla="*/ 128 h 128"/>
                <a:gd name="T26" fmla="*/ 44 w 192"/>
                <a:gd name="T27" fmla="*/ 124 h 128"/>
                <a:gd name="T28" fmla="*/ 27 w 192"/>
                <a:gd name="T29" fmla="*/ 115 h 128"/>
                <a:gd name="T30" fmla="*/ 13 w 192"/>
                <a:gd name="T31" fmla="*/ 101 h 128"/>
                <a:gd name="T32" fmla="*/ 3 w 192"/>
                <a:gd name="T33" fmla="*/ 84 h 128"/>
                <a:gd name="T34" fmla="*/ 0 w 192"/>
                <a:gd name="T35" fmla="*/ 64 h 128"/>
                <a:gd name="T36" fmla="*/ 3 w 192"/>
                <a:gd name="T37" fmla="*/ 43 h 128"/>
                <a:gd name="T38" fmla="*/ 13 w 192"/>
                <a:gd name="T39" fmla="*/ 25 h 128"/>
                <a:gd name="T40" fmla="*/ 27 w 192"/>
                <a:gd name="T41" fmla="*/ 11 h 128"/>
                <a:gd name="T42" fmla="*/ 44 w 192"/>
                <a:gd name="T43" fmla="*/ 2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2"/>
                  </a:lnTo>
                  <a:lnTo>
                    <a:pt x="165" y="11"/>
                  </a:lnTo>
                  <a:lnTo>
                    <a:pt x="179" y="25"/>
                  </a:lnTo>
                  <a:lnTo>
                    <a:pt x="189" y="43"/>
                  </a:lnTo>
                  <a:lnTo>
                    <a:pt x="192" y="64"/>
                  </a:lnTo>
                  <a:lnTo>
                    <a:pt x="189" y="84"/>
                  </a:lnTo>
                  <a:lnTo>
                    <a:pt x="179" y="101"/>
                  </a:lnTo>
                  <a:lnTo>
                    <a:pt x="165" y="115"/>
                  </a:lnTo>
                  <a:lnTo>
                    <a:pt x="148" y="124"/>
                  </a:lnTo>
                  <a:lnTo>
                    <a:pt x="128" y="128"/>
                  </a:lnTo>
                  <a:lnTo>
                    <a:pt x="64" y="128"/>
                  </a:lnTo>
                  <a:lnTo>
                    <a:pt x="44" y="124"/>
                  </a:lnTo>
                  <a:lnTo>
                    <a:pt x="27" y="115"/>
                  </a:lnTo>
                  <a:lnTo>
                    <a:pt x="13" y="101"/>
                  </a:lnTo>
                  <a:lnTo>
                    <a:pt x="3" y="84"/>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04" name="Freeform 33"/>
            <p:cNvSpPr>
              <a:spLocks/>
            </p:cNvSpPr>
            <p:nvPr/>
          </p:nvSpPr>
          <p:spPr bwMode="auto">
            <a:xfrm>
              <a:off x="3860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05" name="Freeform 34"/>
            <p:cNvSpPr>
              <a:spLocks/>
            </p:cNvSpPr>
            <p:nvPr/>
          </p:nvSpPr>
          <p:spPr bwMode="auto">
            <a:xfrm>
              <a:off x="4368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06" name="Freeform 35"/>
            <p:cNvSpPr>
              <a:spLocks/>
            </p:cNvSpPr>
            <p:nvPr/>
          </p:nvSpPr>
          <p:spPr bwMode="auto">
            <a:xfrm>
              <a:off x="4876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07" name="Freeform 36"/>
            <p:cNvSpPr>
              <a:spLocks/>
            </p:cNvSpPr>
            <p:nvPr/>
          </p:nvSpPr>
          <p:spPr bwMode="auto">
            <a:xfrm>
              <a:off x="5384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08" name="Freeform 37"/>
            <p:cNvSpPr>
              <a:spLocks/>
            </p:cNvSpPr>
            <p:nvPr/>
          </p:nvSpPr>
          <p:spPr bwMode="auto">
            <a:xfrm>
              <a:off x="5892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7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7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7" y="116"/>
                  </a:lnTo>
                  <a:lnTo>
                    <a:pt x="13" y="102"/>
                  </a:lnTo>
                  <a:lnTo>
                    <a:pt x="3" y="84"/>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09" name="Freeform 38"/>
            <p:cNvSpPr>
              <a:spLocks/>
            </p:cNvSpPr>
            <p:nvPr/>
          </p:nvSpPr>
          <p:spPr bwMode="auto">
            <a:xfrm>
              <a:off x="6400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6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6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6" y="116"/>
                  </a:lnTo>
                  <a:lnTo>
                    <a:pt x="13" y="102"/>
                  </a:lnTo>
                  <a:lnTo>
                    <a:pt x="3" y="84"/>
                  </a:lnTo>
                  <a:lnTo>
                    <a:pt x="0" y="64"/>
                  </a:lnTo>
                  <a:lnTo>
                    <a:pt x="3" y="43"/>
                  </a:lnTo>
                  <a:lnTo>
                    <a:pt x="13" y="26"/>
                  </a:lnTo>
                  <a:lnTo>
                    <a:pt x="26"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10" name="Freeform 39"/>
            <p:cNvSpPr>
              <a:spLocks/>
            </p:cNvSpPr>
            <p:nvPr/>
          </p:nvSpPr>
          <p:spPr bwMode="auto">
            <a:xfrm>
              <a:off x="6908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6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6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6" y="116"/>
                  </a:lnTo>
                  <a:lnTo>
                    <a:pt x="13" y="102"/>
                  </a:lnTo>
                  <a:lnTo>
                    <a:pt x="3" y="84"/>
                  </a:lnTo>
                  <a:lnTo>
                    <a:pt x="0" y="64"/>
                  </a:lnTo>
                  <a:lnTo>
                    <a:pt x="3" y="43"/>
                  </a:lnTo>
                  <a:lnTo>
                    <a:pt x="13" y="26"/>
                  </a:lnTo>
                  <a:lnTo>
                    <a:pt x="26"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11" name="Freeform 40"/>
            <p:cNvSpPr>
              <a:spLocks/>
            </p:cNvSpPr>
            <p:nvPr/>
          </p:nvSpPr>
          <p:spPr bwMode="auto">
            <a:xfrm>
              <a:off x="7416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6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6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6" y="116"/>
                  </a:lnTo>
                  <a:lnTo>
                    <a:pt x="13" y="102"/>
                  </a:lnTo>
                  <a:lnTo>
                    <a:pt x="3" y="84"/>
                  </a:lnTo>
                  <a:lnTo>
                    <a:pt x="0" y="64"/>
                  </a:lnTo>
                  <a:lnTo>
                    <a:pt x="3" y="43"/>
                  </a:lnTo>
                  <a:lnTo>
                    <a:pt x="13" y="26"/>
                  </a:lnTo>
                  <a:lnTo>
                    <a:pt x="26"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12" name="Freeform 41"/>
            <p:cNvSpPr>
              <a:spLocks/>
            </p:cNvSpPr>
            <p:nvPr/>
          </p:nvSpPr>
          <p:spPr bwMode="auto">
            <a:xfrm>
              <a:off x="7924800" y="3829051"/>
              <a:ext cx="304800" cy="203200"/>
            </a:xfrm>
            <a:custGeom>
              <a:avLst/>
              <a:gdLst>
                <a:gd name="T0" fmla="*/ 64 w 192"/>
                <a:gd name="T1" fmla="*/ 0 h 128"/>
                <a:gd name="T2" fmla="*/ 128 w 192"/>
                <a:gd name="T3" fmla="*/ 0 h 128"/>
                <a:gd name="T4" fmla="*/ 148 w 192"/>
                <a:gd name="T5" fmla="*/ 3 h 128"/>
                <a:gd name="T6" fmla="*/ 165 w 192"/>
                <a:gd name="T7" fmla="*/ 12 h 128"/>
                <a:gd name="T8" fmla="*/ 179 w 192"/>
                <a:gd name="T9" fmla="*/ 26 h 128"/>
                <a:gd name="T10" fmla="*/ 189 w 192"/>
                <a:gd name="T11" fmla="*/ 43 h 128"/>
                <a:gd name="T12" fmla="*/ 192 w 192"/>
                <a:gd name="T13" fmla="*/ 64 h 128"/>
                <a:gd name="T14" fmla="*/ 189 w 192"/>
                <a:gd name="T15" fmla="*/ 84 h 128"/>
                <a:gd name="T16" fmla="*/ 179 w 192"/>
                <a:gd name="T17" fmla="*/ 102 h 128"/>
                <a:gd name="T18" fmla="*/ 165 w 192"/>
                <a:gd name="T19" fmla="*/ 116 h 128"/>
                <a:gd name="T20" fmla="*/ 148 w 192"/>
                <a:gd name="T21" fmla="*/ 125 h 128"/>
                <a:gd name="T22" fmla="*/ 128 w 192"/>
                <a:gd name="T23" fmla="*/ 128 h 128"/>
                <a:gd name="T24" fmla="*/ 64 w 192"/>
                <a:gd name="T25" fmla="*/ 128 h 128"/>
                <a:gd name="T26" fmla="*/ 44 w 192"/>
                <a:gd name="T27" fmla="*/ 125 h 128"/>
                <a:gd name="T28" fmla="*/ 26 w 192"/>
                <a:gd name="T29" fmla="*/ 116 h 128"/>
                <a:gd name="T30" fmla="*/ 13 w 192"/>
                <a:gd name="T31" fmla="*/ 102 h 128"/>
                <a:gd name="T32" fmla="*/ 3 w 192"/>
                <a:gd name="T33" fmla="*/ 84 h 128"/>
                <a:gd name="T34" fmla="*/ 0 w 192"/>
                <a:gd name="T35" fmla="*/ 64 h 128"/>
                <a:gd name="T36" fmla="*/ 3 w 192"/>
                <a:gd name="T37" fmla="*/ 43 h 128"/>
                <a:gd name="T38" fmla="*/ 13 w 192"/>
                <a:gd name="T39" fmla="*/ 26 h 128"/>
                <a:gd name="T40" fmla="*/ 26 w 192"/>
                <a:gd name="T41" fmla="*/ 12 h 128"/>
                <a:gd name="T42" fmla="*/ 44 w 192"/>
                <a:gd name="T43" fmla="*/ 3 h 128"/>
                <a:gd name="T44" fmla="*/ 64 w 192"/>
                <a:gd name="T4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2" h="128">
                  <a:moveTo>
                    <a:pt x="64" y="0"/>
                  </a:moveTo>
                  <a:lnTo>
                    <a:pt x="128" y="0"/>
                  </a:lnTo>
                  <a:lnTo>
                    <a:pt x="148" y="3"/>
                  </a:lnTo>
                  <a:lnTo>
                    <a:pt x="165" y="12"/>
                  </a:lnTo>
                  <a:lnTo>
                    <a:pt x="179" y="26"/>
                  </a:lnTo>
                  <a:lnTo>
                    <a:pt x="189" y="43"/>
                  </a:lnTo>
                  <a:lnTo>
                    <a:pt x="192" y="64"/>
                  </a:lnTo>
                  <a:lnTo>
                    <a:pt x="189" y="84"/>
                  </a:lnTo>
                  <a:lnTo>
                    <a:pt x="179" y="102"/>
                  </a:lnTo>
                  <a:lnTo>
                    <a:pt x="165" y="116"/>
                  </a:lnTo>
                  <a:lnTo>
                    <a:pt x="148" y="125"/>
                  </a:lnTo>
                  <a:lnTo>
                    <a:pt x="128" y="128"/>
                  </a:lnTo>
                  <a:lnTo>
                    <a:pt x="64" y="128"/>
                  </a:lnTo>
                  <a:lnTo>
                    <a:pt x="44" y="125"/>
                  </a:lnTo>
                  <a:lnTo>
                    <a:pt x="26" y="116"/>
                  </a:lnTo>
                  <a:lnTo>
                    <a:pt x="13" y="102"/>
                  </a:lnTo>
                  <a:lnTo>
                    <a:pt x="3" y="84"/>
                  </a:lnTo>
                  <a:lnTo>
                    <a:pt x="0" y="64"/>
                  </a:lnTo>
                  <a:lnTo>
                    <a:pt x="3" y="43"/>
                  </a:lnTo>
                  <a:lnTo>
                    <a:pt x="13" y="26"/>
                  </a:lnTo>
                  <a:lnTo>
                    <a:pt x="26"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nvGrpSpPr>
          <p:cNvPr id="613" name="Group 612"/>
          <p:cNvGrpSpPr/>
          <p:nvPr/>
        </p:nvGrpSpPr>
        <p:grpSpPr>
          <a:xfrm>
            <a:off x="7306302" y="5069295"/>
            <a:ext cx="291809" cy="273022"/>
            <a:chOff x="3490913" y="989013"/>
            <a:chExt cx="5205413" cy="4870450"/>
          </a:xfrm>
        </p:grpSpPr>
        <p:sp>
          <p:nvSpPr>
            <p:cNvPr id="614" name="Rectangle 6"/>
            <p:cNvSpPr>
              <a:spLocks noChangeArrowheads="1"/>
            </p:cNvSpPr>
            <p:nvPr/>
          </p:nvSpPr>
          <p:spPr bwMode="auto">
            <a:xfrm>
              <a:off x="4060826" y="4725988"/>
              <a:ext cx="1625600" cy="158750"/>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15" name="Rectangle 7"/>
            <p:cNvSpPr>
              <a:spLocks noChangeArrowheads="1"/>
            </p:cNvSpPr>
            <p:nvPr/>
          </p:nvSpPr>
          <p:spPr bwMode="auto">
            <a:xfrm>
              <a:off x="6013451" y="4724401"/>
              <a:ext cx="160338"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16" name="Rectangle 8"/>
            <p:cNvSpPr>
              <a:spLocks noChangeArrowheads="1"/>
            </p:cNvSpPr>
            <p:nvPr/>
          </p:nvSpPr>
          <p:spPr bwMode="auto">
            <a:xfrm>
              <a:off x="6502401" y="4724401"/>
              <a:ext cx="158750"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17" name="Rectangle 9"/>
            <p:cNvSpPr>
              <a:spLocks noChangeArrowheads="1"/>
            </p:cNvSpPr>
            <p:nvPr/>
          </p:nvSpPr>
          <p:spPr bwMode="auto">
            <a:xfrm>
              <a:off x="6989763" y="4724401"/>
              <a:ext cx="158750"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18" name="Rectangle 10"/>
            <p:cNvSpPr>
              <a:spLocks noChangeArrowheads="1"/>
            </p:cNvSpPr>
            <p:nvPr/>
          </p:nvSpPr>
          <p:spPr bwMode="auto">
            <a:xfrm>
              <a:off x="7477126" y="4724401"/>
              <a:ext cx="160338"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19" name="Rectangle 11"/>
            <p:cNvSpPr>
              <a:spLocks noChangeArrowheads="1"/>
            </p:cNvSpPr>
            <p:nvPr/>
          </p:nvSpPr>
          <p:spPr bwMode="auto">
            <a:xfrm>
              <a:off x="7966076" y="4724401"/>
              <a:ext cx="158750" cy="487363"/>
            </a:xfrm>
            <a:prstGeom prst="rect">
              <a:avLst/>
            </a:prstGeom>
            <a:solidFill>
              <a:srgbClr val="46647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20" name="Freeform 12"/>
            <p:cNvSpPr>
              <a:spLocks noEditPoints="1"/>
            </p:cNvSpPr>
            <p:nvPr/>
          </p:nvSpPr>
          <p:spPr bwMode="auto">
            <a:xfrm>
              <a:off x="3490913" y="989013"/>
              <a:ext cx="5205413" cy="4870450"/>
            </a:xfrm>
            <a:custGeom>
              <a:avLst/>
              <a:gdLst>
                <a:gd name="T0" fmla="*/ 2765 w 6558"/>
                <a:gd name="T1" fmla="*/ 5935 h 6136"/>
                <a:gd name="T2" fmla="*/ 6252 w 6558"/>
                <a:gd name="T3" fmla="*/ 5727 h 6136"/>
                <a:gd name="T4" fmla="*/ 304 w 6558"/>
                <a:gd name="T5" fmla="*/ 5727 h 6136"/>
                <a:gd name="T6" fmla="*/ 720 w 6558"/>
                <a:gd name="T7" fmla="*/ 5935 h 6136"/>
                <a:gd name="T8" fmla="*/ 304 w 6558"/>
                <a:gd name="T9" fmla="*/ 5727 h 6136"/>
                <a:gd name="T10" fmla="*/ 921 w 6558"/>
                <a:gd name="T11" fmla="*/ 5935 h 6136"/>
                <a:gd name="T12" fmla="*/ 2564 w 6558"/>
                <a:gd name="T13" fmla="*/ 5216 h 6136"/>
                <a:gd name="T14" fmla="*/ 2154 w 6558"/>
                <a:gd name="T15" fmla="*/ 3231 h 6136"/>
                <a:gd name="T16" fmla="*/ 304 w 6558"/>
                <a:gd name="T17" fmla="*/ 5526 h 6136"/>
                <a:gd name="T18" fmla="*/ 720 w 6558"/>
                <a:gd name="T19" fmla="*/ 5015 h 6136"/>
                <a:gd name="T20" fmla="*/ 2765 w 6558"/>
                <a:gd name="T21" fmla="*/ 5526 h 6136"/>
                <a:gd name="T22" fmla="*/ 6252 w 6558"/>
                <a:gd name="T23" fmla="*/ 3231 h 6136"/>
                <a:gd name="T24" fmla="*/ 4203 w 6558"/>
                <a:gd name="T25" fmla="*/ 3231 h 6136"/>
                <a:gd name="T26" fmla="*/ 2154 w 6558"/>
                <a:gd name="T27" fmla="*/ 3231 h 6136"/>
                <a:gd name="T28" fmla="*/ 1754 w 6558"/>
                <a:gd name="T29" fmla="*/ 3205 h 6136"/>
                <a:gd name="T30" fmla="*/ 2355 w 6558"/>
                <a:gd name="T31" fmla="*/ 3930 h 6136"/>
                <a:gd name="T32" fmla="*/ 2632 w 6558"/>
                <a:gd name="T33" fmla="*/ 1939 h 6136"/>
                <a:gd name="T34" fmla="*/ 1902 w 6558"/>
                <a:gd name="T35" fmla="*/ 1530 h 6136"/>
                <a:gd name="T36" fmla="*/ 2618 w 6558"/>
                <a:gd name="T37" fmla="*/ 1739 h 6136"/>
                <a:gd name="T38" fmla="*/ 1902 w 6558"/>
                <a:gd name="T39" fmla="*/ 1530 h 6136"/>
                <a:gd name="T40" fmla="*/ 1917 w 6558"/>
                <a:gd name="T41" fmla="*/ 1329 h 6136"/>
                <a:gd name="T42" fmla="*/ 2570 w 6558"/>
                <a:gd name="T43" fmla="*/ 1121 h 6136"/>
                <a:gd name="T44" fmla="*/ 3936 w 6558"/>
                <a:gd name="T45" fmla="*/ 1019 h 6136"/>
                <a:gd name="T46" fmla="*/ 4404 w 6558"/>
                <a:gd name="T47" fmla="*/ 2905 h 6136"/>
                <a:gd name="T48" fmla="*/ 4814 w 6558"/>
                <a:gd name="T49" fmla="*/ 3724 h 6136"/>
                <a:gd name="T50" fmla="*/ 3936 w 6558"/>
                <a:gd name="T51" fmla="*/ 1019 h 6136"/>
                <a:gd name="T52" fmla="*/ 3948 w 6558"/>
                <a:gd name="T53" fmla="*/ 819 h 6136"/>
                <a:gd name="T54" fmla="*/ 4641 w 6558"/>
                <a:gd name="T55" fmla="*/ 610 h 6136"/>
                <a:gd name="T56" fmla="*/ 3988 w 6558"/>
                <a:gd name="T57" fmla="*/ 201 h 6136"/>
                <a:gd name="T58" fmla="*/ 4631 w 6558"/>
                <a:gd name="T59" fmla="*/ 409 h 6136"/>
                <a:gd name="T60" fmla="*/ 3988 w 6558"/>
                <a:gd name="T61" fmla="*/ 201 h 6136"/>
                <a:gd name="T62" fmla="*/ 4808 w 6558"/>
                <a:gd name="T63" fmla="*/ 0 h 6136"/>
                <a:gd name="T64" fmla="*/ 6453 w 6558"/>
                <a:gd name="T65" fmla="*/ 2905 h 6136"/>
                <a:gd name="T66" fmla="*/ 6558 w 6558"/>
                <a:gd name="T67" fmla="*/ 5935 h 6136"/>
                <a:gd name="T68" fmla="*/ 0 w 6558"/>
                <a:gd name="T69" fmla="*/ 6136 h 6136"/>
                <a:gd name="T70" fmla="*/ 105 w 6558"/>
                <a:gd name="T71" fmla="*/ 5935 h 6136"/>
                <a:gd name="T72" fmla="*/ 1544 w 6558"/>
                <a:gd name="T73" fmla="*/ 3310 h 6136"/>
                <a:gd name="T74" fmla="*/ 2757 w 6558"/>
                <a:gd name="T75" fmla="*/ 920 h 6136"/>
                <a:gd name="T76" fmla="*/ 3592 w 6558"/>
                <a:gd name="T77" fmla="*/ 3310 h 6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558" h="6136">
                  <a:moveTo>
                    <a:pt x="2765" y="5727"/>
                  </a:moveTo>
                  <a:lnTo>
                    <a:pt x="2765" y="5935"/>
                  </a:lnTo>
                  <a:lnTo>
                    <a:pt x="6252" y="5935"/>
                  </a:lnTo>
                  <a:lnTo>
                    <a:pt x="6252" y="5727"/>
                  </a:lnTo>
                  <a:lnTo>
                    <a:pt x="2765" y="5727"/>
                  </a:lnTo>
                  <a:close/>
                  <a:moveTo>
                    <a:pt x="304" y="5727"/>
                  </a:moveTo>
                  <a:lnTo>
                    <a:pt x="304" y="5935"/>
                  </a:lnTo>
                  <a:lnTo>
                    <a:pt x="720" y="5935"/>
                  </a:lnTo>
                  <a:lnTo>
                    <a:pt x="720" y="5727"/>
                  </a:lnTo>
                  <a:lnTo>
                    <a:pt x="304" y="5727"/>
                  </a:lnTo>
                  <a:close/>
                  <a:moveTo>
                    <a:pt x="921" y="5216"/>
                  </a:moveTo>
                  <a:lnTo>
                    <a:pt x="921" y="5935"/>
                  </a:lnTo>
                  <a:lnTo>
                    <a:pt x="2564" y="5935"/>
                  </a:lnTo>
                  <a:lnTo>
                    <a:pt x="2564" y="5216"/>
                  </a:lnTo>
                  <a:lnTo>
                    <a:pt x="921" y="5216"/>
                  </a:lnTo>
                  <a:close/>
                  <a:moveTo>
                    <a:pt x="2154" y="3231"/>
                  </a:moveTo>
                  <a:lnTo>
                    <a:pt x="304" y="4153"/>
                  </a:lnTo>
                  <a:lnTo>
                    <a:pt x="304" y="5526"/>
                  </a:lnTo>
                  <a:lnTo>
                    <a:pt x="720" y="5526"/>
                  </a:lnTo>
                  <a:lnTo>
                    <a:pt x="720" y="5015"/>
                  </a:lnTo>
                  <a:lnTo>
                    <a:pt x="2765" y="5015"/>
                  </a:lnTo>
                  <a:lnTo>
                    <a:pt x="2765" y="5526"/>
                  </a:lnTo>
                  <a:lnTo>
                    <a:pt x="6252" y="5526"/>
                  </a:lnTo>
                  <a:lnTo>
                    <a:pt x="6252" y="3231"/>
                  </a:lnTo>
                  <a:lnTo>
                    <a:pt x="4203" y="4254"/>
                  </a:lnTo>
                  <a:lnTo>
                    <a:pt x="4203" y="3231"/>
                  </a:lnTo>
                  <a:lnTo>
                    <a:pt x="2154" y="4254"/>
                  </a:lnTo>
                  <a:lnTo>
                    <a:pt x="2154" y="3231"/>
                  </a:lnTo>
                  <a:close/>
                  <a:moveTo>
                    <a:pt x="1866" y="1939"/>
                  </a:moveTo>
                  <a:lnTo>
                    <a:pt x="1754" y="3205"/>
                  </a:lnTo>
                  <a:lnTo>
                    <a:pt x="2355" y="2905"/>
                  </a:lnTo>
                  <a:lnTo>
                    <a:pt x="2355" y="3930"/>
                  </a:lnTo>
                  <a:lnTo>
                    <a:pt x="2765" y="3726"/>
                  </a:lnTo>
                  <a:lnTo>
                    <a:pt x="2632" y="1939"/>
                  </a:lnTo>
                  <a:lnTo>
                    <a:pt x="1866" y="1939"/>
                  </a:lnTo>
                  <a:close/>
                  <a:moveTo>
                    <a:pt x="1902" y="1530"/>
                  </a:moveTo>
                  <a:lnTo>
                    <a:pt x="1882" y="1739"/>
                  </a:lnTo>
                  <a:lnTo>
                    <a:pt x="2618" y="1739"/>
                  </a:lnTo>
                  <a:lnTo>
                    <a:pt x="2602" y="1530"/>
                  </a:lnTo>
                  <a:lnTo>
                    <a:pt x="1902" y="1530"/>
                  </a:lnTo>
                  <a:close/>
                  <a:moveTo>
                    <a:pt x="1935" y="1121"/>
                  </a:moveTo>
                  <a:lnTo>
                    <a:pt x="1917" y="1329"/>
                  </a:lnTo>
                  <a:lnTo>
                    <a:pt x="2586" y="1329"/>
                  </a:lnTo>
                  <a:lnTo>
                    <a:pt x="2570" y="1121"/>
                  </a:lnTo>
                  <a:lnTo>
                    <a:pt x="1935" y="1121"/>
                  </a:lnTo>
                  <a:close/>
                  <a:moveTo>
                    <a:pt x="3936" y="1019"/>
                  </a:moveTo>
                  <a:lnTo>
                    <a:pt x="3799" y="3207"/>
                  </a:lnTo>
                  <a:lnTo>
                    <a:pt x="4404" y="2905"/>
                  </a:lnTo>
                  <a:lnTo>
                    <a:pt x="4404" y="3930"/>
                  </a:lnTo>
                  <a:lnTo>
                    <a:pt x="4814" y="3724"/>
                  </a:lnTo>
                  <a:lnTo>
                    <a:pt x="4664" y="1019"/>
                  </a:lnTo>
                  <a:lnTo>
                    <a:pt x="3936" y="1019"/>
                  </a:lnTo>
                  <a:close/>
                  <a:moveTo>
                    <a:pt x="3962" y="610"/>
                  </a:moveTo>
                  <a:lnTo>
                    <a:pt x="3948" y="819"/>
                  </a:lnTo>
                  <a:lnTo>
                    <a:pt x="4652" y="819"/>
                  </a:lnTo>
                  <a:lnTo>
                    <a:pt x="4641" y="610"/>
                  </a:lnTo>
                  <a:lnTo>
                    <a:pt x="3962" y="610"/>
                  </a:lnTo>
                  <a:close/>
                  <a:moveTo>
                    <a:pt x="3988" y="201"/>
                  </a:moveTo>
                  <a:lnTo>
                    <a:pt x="3974" y="409"/>
                  </a:lnTo>
                  <a:lnTo>
                    <a:pt x="4631" y="409"/>
                  </a:lnTo>
                  <a:lnTo>
                    <a:pt x="4619" y="201"/>
                  </a:lnTo>
                  <a:lnTo>
                    <a:pt x="3988" y="201"/>
                  </a:lnTo>
                  <a:close/>
                  <a:moveTo>
                    <a:pt x="3799" y="0"/>
                  </a:moveTo>
                  <a:lnTo>
                    <a:pt x="4808" y="0"/>
                  </a:lnTo>
                  <a:lnTo>
                    <a:pt x="5011" y="3626"/>
                  </a:lnTo>
                  <a:lnTo>
                    <a:pt x="6453" y="2905"/>
                  </a:lnTo>
                  <a:lnTo>
                    <a:pt x="6453" y="5935"/>
                  </a:lnTo>
                  <a:lnTo>
                    <a:pt x="6558" y="5935"/>
                  </a:lnTo>
                  <a:lnTo>
                    <a:pt x="6558" y="6136"/>
                  </a:lnTo>
                  <a:lnTo>
                    <a:pt x="0" y="6136"/>
                  </a:lnTo>
                  <a:lnTo>
                    <a:pt x="0" y="5935"/>
                  </a:lnTo>
                  <a:lnTo>
                    <a:pt x="105" y="5935"/>
                  </a:lnTo>
                  <a:lnTo>
                    <a:pt x="105" y="4030"/>
                  </a:lnTo>
                  <a:lnTo>
                    <a:pt x="1544" y="3310"/>
                  </a:lnTo>
                  <a:lnTo>
                    <a:pt x="1752" y="920"/>
                  </a:lnTo>
                  <a:lnTo>
                    <a:pt x="2757" y="920"/>
                  </a:lnTo>
                  <a:lnTo>
                    <a:pt x="2958" y="3628"/>
                  </a:lnTo>
                  <a:lnTo>
                    <a:pt x="3592" y="3310"/>
                  </a:lnTo>
                  <a:lnTo>
                    <a:pt x="3799"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nvGrpSpPr>
          <p:cNvPr id="621" name="Group 620"/>
          <p:cNvGrpSpPr/>
          <p:nvPr/>
        </p:nvGrpSpPr>
        <p:grpSpPr>
          <a:xfrm>
            <a:off x="7283906" y="5525559"/>
            <a:ext cx="400051" cy="393999"/>
            <a:chOff x="2947988" y="328613"/>
            <a:chExt cx="6296025" cy="6200775"/>
          </a:xfrm>
        </p:grpSpPr>
        <p:sp>
          <p:nvSpPr>
            <p:cNvPr id="622" name="Freeform 122"/>
            <p:cNvSpPr>
              <a:spLocks noEditPoints="1"/>
            </p:cNvSpPr>
            <p:nvPr/>
          </p:nvSpPr>
          <p:spPr bwMode="auto">
            <a:xfrm>
              <a:off x="2947988" y="2360613"/>
              <a:ext cx="1727200" cy="4168775"/>
            </a:xfrm>
            <a:custGeom>
              <a:avLst/>
              <a:gdLst>
                <a:gd name="T0" fmla="*/ 832 w 1088"/>
                <a:gd name="T1" fmla="*/ 2498 h 2626"/>
                <a:gd name="T2" fmla="*/ 781 w 1088"/>
                <a:gd name="T3" fmla="*/ 514 h 2626"/>
                <a:gd name="T4" fmla="*/ 639 w 1088"/>
                <a:gd name="T5" fmla="*/ 674 h 2626"/>
                <a:gd name="T6" fmla="*/ 823 w 1088"/>
                <a:gd name="T7" fmla="*/ 592 h 2626"/>
                <a:gd name="T8" fmla="*/ 829 w 1088"/>
                <a:gd name="T9" fmla="*/ 548 h 2626"/>
                <a:gd name="T10" fmla="*/ 797 w 1088"/>
                <a:gd name="T11" fmla="*/ 517 h 2626"/>
                <a:gd name="T12" fmla="*/ 570 w 1088"/>
                <a:gd name="T13" fmla="*/ 130 h 2626"/>
                <a:gd name="T14" fmla="*/ 536 w 1088"/>
                <a:gd name="T15" fmla="*/ 159 h 2626"/>
                <a:gd name="T16" fmla="*/ 256 w 1088"/>
                <a:gd name="T17" fmla="*/ 1916 h 2626"/>
                <a:gd name="T18" fmla="*/ 639 w 1088"/>
                <a:gd name="T19" fmla="*/ 1710 h 2626"/>
                <a:gd name="T20" fmla="*/ 951 w 1088"/>
                <a:gd name="T21" fmla="*/ 1032 h 2626"/>
                <a:gd name="T22" fmla="*/ 957 w 1088"/>
                <a:gd name="T23" fmla="*/ 938 h 2626"/>
                <a:gd name="T24" fmla="*/ 919 w 1088"/>
                <a:gd name="T25" fmla="*/ 900 h 2626"/>
                <a:gd name="T26" fmla="*/ 873 w 1088"/>
                <a:gd name="T27" fmla="*/ 905 h 2626"/>
                <a:gd name="T28" fmla="*/ 635 w 1088"/>
                <a:gd name="T29" fmla="*/ 1287 h 2626"/>
                <a:gd name="T30" fmla="*/ 614 w 1088"/>
                <a:gd name="T31" fmla="*/ 294 h 2626"/>
                <a:gd name="T32" fmla="*/ 639 w 1088"/>
                <a:gd name="T33" fmla="*/ 183 h 2626"/>
                <a:gd name="T34" fmla="*/ 618 w 1088"/>
                <a:gd name="T35" fmla="*/ 139 h 2626"/>
                <a:gd name="T36" fmla="*/ 585 w 1088"/>
                <a:gd name="T37" fmla="*/ 0 h 2626"/>
                <a:gd name="T38" fmla="*/ 687 w 1088"/>
                <a:gd name="T39" fmla="*/ 32 h 2626"/>
                <a:gd name="T40" fmla="*/ 754 w 1088"/>
                <a:gd name="T41" fmla="*/ 112 h 2626"/>
                <a:gd name="T42" fmla="*/ 766 w 1088"/>
                <a:gd name="T43" fmla="*/ 227 h 2626"/>
                <a:gd name="T44" fmla="*/ 728 w 1088"/>
                <a:gd name="T45" fmla="*/ 351 h 2626"/>
                <a:gd name="T46" fmla="*/ 758 w 1088"/>
                <a:gd name="T47" fmla="*/ 388 h 2626"/>
                <a:gd name="T48" fmla="*/ 856 w 1088"/>
                <a:gd name="T49" fmla="*/ 402 h 2626"/>
                <a:gd name="T50" fmla="*/ 931 w 1088"/>
                <a:gd name="T51" fmla="*/ 468 h 2626"/>
                <a:gd name="T52" fmla="*/ 959 w 1088"/>
                <a:gd name="T53" fmla="*/ 563 h 2626"/>
                <a:gd name="T54" fmla="*/ 937 w 1088"/>
                <a:gd name="T55" fmla="*/ 651 h 2626"/>
                <a:gd name="T56" fmla="*/ 875 w 1088"/>
                <a:gd name="T57" fmla="*/ 715 h 2626"/>
                <a:gd name="T58" fmla="*/ 639 w 1088"/>
                <a:gd name="T59" fmla="*/ 1010 h 2626"/>
                <a:gd name="T60" fmla="*/ 760 w 1088"/>
                <a:gd name="T61" fmla="*/ 833 h 2626"/>
                <a:gd name="T62" fmla="*/ 838 w 1088"/>
                <a:gd name="T63" fmla="*/ 780 h 2626"/>
                <a:gd name="T64" fmla="*/ 935 w 1088"/>
                <a:gd name="T65" fmla="*/ 772 h 2626"/>
                <a:gd name="T66" fmla="*/ 1022 w 1088"/>
                <a:gd name="T67" fmla="*/ 813 h 2626"/>
                <a:gd name="T68" fmla="*/ 1076 w 1088"/>
                <a:gd name="T69" fmla="*/ 891 h 2626"/>
                <a:gd name="T70" fmla="*/ 1084 w 1088"/>
                <a:gd name="T71" fmla="*/ 1009 h 2626"/>
                <a:gd name="T72" fmla="*/ 885 w 1088"/>
                <a:gd name="T73" fmla="*/ 1573 h 2626"/>
                <a:gd name="T74" fmla="*/ 959 w 1088"/>
                <a:gd name="T75" fmla="*/ 2178 h 2626"/>
                <a:gd name="T76" fmla="*/ 0 w 1088"/>
                <a:gd name="T77" fmla="*/ 2178 h 2626"/>
                <a:gd name="T78" fmla="*/ 130 w 1088"/>
                <a:gd name="T79" fmla="*/ 1077 h 2626"/>
                <a:gd name="T80" fmla="*/ 440 w 1088"/>
                <a:gd name="T81" fmla="*/ 73 h 2626"/>
                <a:gd name="T82" fmla="*/ 519 w 1088"/>
                <a:gd name="T83" fmla="*/ 12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8" h="2626">
                  <a:moveTo>
                    <a:pt x="127" y="2306"/>
                  </a:moveTo>
                  <a:lnTo>
                    <a:pt x="127" y="2498"/>
                  </a:lnTo>
                  <a:lnTo>
                    <a:pt x="832" y="2498"/>
                  </a:lnTo>
                  <a:lnTo>
                    <a:pt x="832" y="2306"/>
                  </a:lnTo>
                  <a:lnTo>
                    <a:pt x="127" y="2306"/>
                  </a:lnTo>
                  <a:close/>
                  <a:moveTo>
                    <a:pt x="781" y="514"/>
                  </a:moveTo>
                  <a:lnTo>
                    <a:pt x="766" y="517"/>
                  </a:lnTo>
                  <a:lnTo>
                    <a:pt x="639" y="559"/>
                  </a:lnTo>
                  <a:lnTo>
                    <a:pt x="639" y="674"/>
                  </a:lnTo>
                  <a:lnTo>
                    <a:pt x="800" y="610"/>
                  </a:lnTo>
                  <a:lnTo>
                    <a:pt x="814" y="602"/>
                  </a:lnTo>
                  <a:lnTo>
                    <a:pt x="823" y="592"/>
                  </a:lnTo>
                  <a:lnTo>
                    <a:pt x="829" y="579"/>
                  </a:lnTo>
                  <a:lnTo>
                    <a:pt x="832" y="563"/>
                  </a:lnTo>
                  <a:lnTo>
                    <a:pt x="829" y="548"/>
                  </a:lnTo>
                  <a:lnTo>
                    <a:pt x="822" y="535"/>
                  </a:lnTo>
                  <a:lnTo>
                    <a:pt x="811" y="524"/>
                  </a:lnTo>
                  <a:lnTo>
                    <a:pt x="797" y="517"/>
                  </a:lnTo>
                  <a:lnTo>
                    <a:pt x="781" y="514"/>
                  </a:lnTo>
                  <a:close/>
                  <a:moveTo>
                    <a:pt x="585" y="129"/>
                  </a:moveTo>
                  <a:lnTo>
                    <a:pt x="570" y="130"/>
                  </a:lnTo>
                  <a:lnTo>
                    <a:pt x="556" y="136"/>
                  </a:lnTo>
                  <a:lnTo>
                    <a:pt x="544" y="146"/>
                  </a:lnTo>
                  <a:lnTo>
                    <a:pt x="536" y="159"/>
                  </a:lnTo>
                  <a:lnTo>
                    <a:pt x="381" y="470"/>
                  </a:lnTo>
                  <a:lnTo>
                    <a:pt x="256" y="1095"/>
                  </a:lnTo>
                  <a:lnTo>
                    <a:pt x="256" y="1916"/>
                  </a:lnTo>
                  <a:lnTo>
                    <a:pt x="309" y="2178"/>
                  </a:lnTo>
                  <a:lnTo>
                    <a:pt x="639" y="2178"/>
                  </a:lnTo>
                  <a:lnTo>
                    <a:pt x="639" y="1710"/>
                  </a:lnTo>
                  <a:lnTo>
                    <a:pt x="774" y="1508"/>
                  </a:lnTo>
                  <a:lnTo>
                    <a:pt x="940" y="1068"/>
                  </a:lnTo>
                  <a:lnTo>
                    <a:pt x="951" y="1032"/>
                  </a:lnTo>
                  <a:lnTo>
                    <a:pt x="958" y="994"/>
                  </a:lnTo>
                  <a:lnTo>
                    <a:pt x="959" y="956"/>
                  </a:lnTo>
                  <a:lnTo>
                    <a:pt x="957" y="938"/>
                  </a:lnTo>
                  <a:lnTo>
                    <a:pt x="948" y="921"/>
                  </a:lnTo>
                  <a:lnTo>
                    <a:pt x="935" y="909"/>
                  </a:lnTo>
                  <a:lnTo>
                    <a:pt x="919" y="900"/>
                  </a:lnTo>
                  <a:lnTo>
                    <a:pt x="901" y="897"/>
                  </a:lnTo>
                  <a:lnTo>
                    <a:pt x="886" y="899"/>
                  </a:lnTo>
                  <a:lnTo>
                    <a:pt x="873" y="905"/>
                  </a:lnTo>
                  <a:lnTo>
                    <a:pt x="861" y="914"/>
                  </a:lnTo>
                  <a:lnTo>
                    <a:pt x="851" y="926"/>
                  </a:lnTo>
                  <a:lnTo>
                    <a:pt x="635" y="1287"/>
                  </a:lnTo>
                  <a:lnTo>
                    <a:pt x="512" y="1040"/>
                  </a:lnTo>
                  <a:lnTo>
                    <a:pt x="512" y="497"/>
                  </a:lnTo>
                  <a:lnTo>
                    <a:pt x="614" y="294"/>
                  </a:lnTo>
                  <a:lnTo>
                    <a:pt x="629" y="258"/>
                  </a:lnTo>
                  <a:lnTo>
                    <a:pt x="637" y="222"/>
                  </a:lnTo>
                  <a:lnTo>
                    <a:pt x="639" y="183"/>
                  </a:lnTo>
                  <a:lnTo>
                    <a:pt x="637" y="166"/>
                  </a:lnTo>
                  <a:lnTo>
                    <a:pt x="629" y="151"/>
                  </a:lnTo>
                  <a:lnTo>
                    <a:pt x="618" y="139"/>
                  </a:lnTo>
                  <a:lnTo>
                    <a:pt x="602" y="132"/>
                  </a:lnTo>
                  <a:lnTo>
                    <a:pt x="585" y="129"/>
                  </a:lnTo>
                  <a:close/>
                  <a:moveTo>
                    <a:pt x="585" y="0"/>
                  </a:moveTo>
                  <a:lnTo>
                    <a:pt x="621" y="4"/>
                  </a:lnTo>
                  <a:lnTo>
                    <a:pt x="656" y="15"/>
                  </a:lnTo>
                  <a:lnTo>
                    <a:pt x="687" y="32"/>
                  </a:lnTo>
                  <a:lnTo>
                    <a:pt x="714" y="54"/>
                  </a:lnTo>
                  <a:lnTo>
                    <a:pt x="737" y="81"/>
                  </a:lnTo>
                  <a:lnTo>
                    <a:pt x="754" y="112"/>
                  </a:lnTo>
                  <a:lnTo>
                    <a:pt x="764" y="146"/>
                  </a:lnTo>
                  <a:lnTo>
                    <a:pt x="768" y="183"/>
                  </a:lnTo>
                  <a:lnTo>
                    <a:pt x="766" y="227"/>
                  </a:lnTo>
                  <a:lnTo>
                    <a:pt x="757" y="270"/>
                  </a:lnTo>
                  <a:lnTo>
                    <a:pt x="745" y="311"/>
                  </a:lnTo>
                  <a:lnTo>
                    <a:pt x="728" y="351"/>
                  </a:lnTo>
                  <a:lnTo>
                    <a:pt x="702" y="402"/>
                  </a:lnTo>
                  <a:lnTo>
                    <a:pt x="725" y="395"/>
                  </a:lnTo>
                  <a:lnTo>
                    <a:pt x="758" y="388"/>
                  </a:lnTo>
                  <a:lnTo>
                    <a:pt x="792" y="387"/>
                  </a:lnTo>
                  <a:lnTo>
                    <a:pt x="824" y="391"/>
                  </a:lnTo>
                  <a:lnTo>
                    <a:pt x="856" y="402"/>
                  </a:lnTo>
                  <a:lnTo>
                    <a:pt x="886" y="419"/>
                  </a:lnTo>
                  <a:lnTo>
                    <a:pt x="911" y="442"/>
                  </a:lnTo>
                  <a:lnTo>
                    <a:pt x="931" y="468"/>
                  </a:lnTo>
                  <a:lnTo>
                    <a:pt x="947" y="497"/>
                  </a:lnTo>
                  <a:lnTo>
                    <a:pt x="957" y="530"/>
                  </a:lnTo>
                  <a:lnTo>
                    <a:pt x="959" y="563"/>
                  </a:lnTo>
                  <a:lnTo>
                    <a:pt x="957" y="595"/>
                  </a:lnTo>
                  <a:lnTo>
                    <a:pt x="949" y="624"/>
                  </a:lnTo>
                  <a:lnTo>
                    <a:pt x="937" y="651"/>
                  </a:lnTo>
                  <a:lnTo>
                    <a:pt x="921" y="675"/>
                  </a:lnTo>
                  <a:lnTo>
                    <a:pt x="899" y="697"/>
                  </a:lnTo>
                  <a:lnTo>
                    <a:pt x="875" y="715"/>
                  </a:lnTo>
                  <a:lnTo>
                    <a:pt x="847" y="730"/>
                  </a:lnTo>
                  <a:lnTo>
                    <a:pt x="639" y="813"/>
                  </a:lnTo>
                  <a:lnTo>
                    <a:pt x="639" y="1010"/>
                  </a:lnTo>
                  <a:lnTo>
                    <a:pt x="645" y="1021"/>
                  </a:lnTo>
                  <a:lnTo>
                    <a:pt x="742" y="860"/>
                  </a:lnTo>
                  <a:lnTo>
                    <a:pt x="760" y="833"/>
                  </a:lnTo>
                  <a:lnTo>
                    <a:pt x="782" y="811"/>
                  </a:lnTo>
                  <a:lnTo>
                    <a:pt x="809" y="793"/>
                  </a:lnTo>
                  <a:lnTo>
                    <a:pt x="838" y="780"/>
                  </a:lnTo>
                  <a:lnTo>
                    <a:pt x="869" y="772"/>
                  </a:lnTo>
                  <a:lnTo>
                    <a:pt x="901" y="769"/>
                  </a:lnTo>
                  <a:lnTo>
                    <a:pt x="935" y="772"/>
                  </a:lnTo>
                  <a:lnTo>
                    <a:pt x="966" y="781"/>
                  </a:lnTo>
                  <a:lnTo>
                    <a:pt x="995" y="795"/>
                  </a:lnTo>
                  <a:lnTo>
                    <a:pt x="1022" y="813"/>
                  </a:lnTo>
                  <a:lnTo>
                    <a:pt x="1043" y="835"/>
                  </a:lnTo>
                  <a:lnTo>
                    <a:pt x="1062" y="862"/>
                  </a:lnTo>
                  <a:lnTo>
                    <a:pt x="1076" y="891"/>
                  </a:lnTo>
                  <a:lnTo>
                    <a:pt x="1084" y="922"/>
                  </a:lnTo>
                  <a:lnTo>
                    <a:pt x="1088" y="956"/>
                  </a:lnTo>
                  <a:lnTo>
                    <a:pt x="1084" y="1009"/>
                  </a:lnTo>
                  <a:lnTo>
                    <a:pt x="1074" y="1062"/>
                  </a:lnTo>
                  <a:lnTo>
                    <a:pt x="1059" y="1113"/>
                  </a:lnTo>
                  <a:lnTo>
                    <a:pt x="885" y="1573"/>
                  </a:lnTo>
                  <a:lnTo>
                    <a:pt x="768" y="1749"/>
                  </a:lnTo>
                  <a:lnTo>
                    <a:pt x="768" y="2178"/>
                  </a:lnTo>
                  <a:lnTo>
                    <a:pt x="959" y="2178"/>
                  </a:lnTo>
                  <a:lnTo>
                    <a:pt x="959" y="2626"/>
                  </a:lnTo>
                  <a:lnTo>
                    <a:pt x="0" y="2626"/>
                  </a:lnTo>
                  <a:lnTo>
                    <a:pt x="0" y="2178"/>
                  </a:lnTo>
                  <a:lnTo>
                    <a:pt x="178" y="2178"/>
                  </a:lnTo>
                  <a:lnTo>
                    <a:pt x="127" y="1922"/>
                  </a:lnTo>
                  <a:lnTo>
                    <a:pt x="130" y="1077"/>
                  </a:lnTo>
                  <a:lnTo>
                    <a:pt x="263" y="420"/>
                  </a:lnTo>
                  <a:lnTo>
                    <a:pt x="422" y="101"/>
                  </a:lnTo>
                  <a:lnTo>
                    <a:pt x="440" y="73"/>
                  </a:lnTo>
                  <a:lnTo>
                    <a:pt x="463" y="47"/>
                  </a:lnTo>
                  <a:lnTo>
                    <a:pt x="489" y="28"/>
                  </a:lnTo>
                  <a:lnTo>
                    <a:pt x="519" y="12"/>
                  </a:lnTo>
                  <a:lnTo>
                    <a:pt x="550" y="4"/>
                  </a:lnTo>
                  <a:lnTo>
                    <a:pt x="585"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23" name="Freeform 123"/>
            <p:cNvSpPr>
              <a:spLocks noEditPoints="1"/>
            </p:cNvSpPr>
            <p:nvPr/>
          </p:nvSpPr>
          <p:spPr bwMode="auto">
            <a:xfrm>
              <a:off x="7516813" y="2360613"/>
              <a:ext cx="1727200" cy="4168775"/>
            </a:xfrm>
            <a:custGeom>
              <a:avLst/>
              <a:gdLst>
                <a:gd name="T0" fmla="*/ 961 w 1088"/>
                <a:gd name="T1" fmla="*/ 2498 h 2626"/>
                <a:gd name="T2" fmla="*/ 307 w 1088"/>
                <a:gd name="T3" fmla="*/ 514 h 2626"/>
                <a:gd name="T4" fmla="*/ 266 w 1088"/>
                <a:gd name="T5" fmla="*/ 535 h 2626"/>
                <a:gd name="T6" fmla="*/ 259 w 1088"/>
                <a:gd name="T7" fmla="*/ 579 h 2626"/>
                <a:gd name="T8" fmla="*/ 288 w 1088"/>
                <a:gd name="T9" fmla="*/ 610 h 2626"/>
                <a:gd name="T10" fmla="*/ 322 w 1088"/>
                <a:gd name="T11" fmla="*/ 517 h 2626"/>
                <a:gd name="T12" fmla="*/ 486 w 1088"/>
                <a:gd name="T13" fmla="*/ 132 h 2626"/>
                <a:gd name="T14" fmla="*/ 451 w 1088"/>
                <a:gd name="T15" fmla="*/ 166 h 2626"/>
                <a:gd name="T16" fmla="*/ 459 w 1088"/>
                <a:gd name="T17" fmla="*/ 258 h 2626"/>
                <a:gd name="T18" fmla="*/ 576 w 1088"/>
                <a:gd name="T19" fmla="*/ 1040 h 2626"/>
                <a:gd name="T20" fmla="*/ 227 w 1088"/>
                <a:gd name="T21" fmla="*/ 914 h 2626"/>
                <a:gd name="T22" fmla="*/ 187 w 1088"/>
                <a:gd name="T23" fmla="*/ 897 h 2626"/>
                <a:gd name="T24" fmla="*/ 140 w 1088"/>
                <a:gd name="T25" fmla="*/ 921 h 2626"/>
                <a:gd name="T26" fmla="*/ 130 w 1088"/>
                <a:gd name="T27" fmla="*/ 994 h 2626"/>
                <a:gd name="T28" fmla="*/ 314 w 1088"/>
                <a:gd name="T29" fmla="*/ 1508 h 2626"/>
                <a:gd name="T30" fmla="*/ 779 w 1088"/>
                <a:gd name="T31" fmla="*/ 2178 h 2626"/>
                <a:gd name="T32" fmla="*/ 707 w 1088"/>
                <a:gd name="T33" fmla="*/ 470 h 2626"/>
                <a:gd name="T34" fmla="*/ 532 w 1088"/>
                <a:gd name="T35" fmla="*/ 136 h 2626"/>
                <a:gd name="T36" fmla="*/ 503 w 1088"/>
                <a:gd name="T37" fmla="*/ 0 h 2626"/>
                <a:gd name="T38" fmla="*/ 599 w 1088"/>
                <a:gd name="T39" fmla="*/ 28 h 2626"/>
                <a:gd name="T40" fmla="*/ 666 w 1088"/>
                <a:gd name="T41" fmla="*/ 101 h 2626"/>
                <a:gd name="T42" fmla="*/ 959 w 1088"/>
                <a:gd name="T43" fmla="*/ 1934 h 2626"/>
                <a:gd name="T44" fmla="*/ 1088 w 1088"/>
                <a:gd name="T45" fmla="*/ 2626 h 2626"/>
                <a:gd name="T46" fmla="*/ 320 w 1088"/>
                <a:gd name="T47" fmla="*/ 2178 h 2626"/>
                <a:gd name="T48" fmla="*/ 29 w 1088"/>
                <a:gd name="T49" fmla="*/ 1113 h 2626"/>
                <a:gd name="T50" fmla="*/ 0 w 1088"/>
                <a:gd name="T51" fmla="*/ 956 h 2626"/>
                <a:gd name="T52" fmla="*/ 26 w 1088"/>
                <a:gd name="T53" fmla="*/ 862 h 2626"/>
                <a:gd name="T54" fmla="*/ 93 w 1088"/>
                <a:gd name="T55" fmla="*/ 795 h 2626"/>
                <a:gd name="T56" fmla="*/ 187 w 1088"/>
                <a:gd name="T57" fmla="*/ 769 h 2626"/>
                <a:gd name="T58" fmla="*/ 279 w 1088"/>
                <a:gd name="T59" fmla="*/ 793 h 2626"/>
                <a:gd name="T60" fmla="*/ 346 w 1088"/>
                <a:gd name="T61" fmla="*/ 860 h 2626"/>
                <a:gd name="T62" fmla="*/ 449 w 1088"/>
                <a:gd name="T63" fmla="*/ 813 h 2626"/>
                <a:gd name="T64" fmla="*/ 189 w 1088"/>
                <a:gd name="T65" fmla="*/ 697 h 2626"/>
                <a:gd name="T66" fmla="*/ 139 w 1088"/>
                <a:gd name="T67" fmla="*/ 624 h 2626"/>
                <a:gd name="T68" fmla="*/ 131 w 1088"/>
                <a:gd name="T69" fmla="*/ 530 h 2626"/>
                <a:gd name="T70" fmla="*/ 177 w 1088"/>
                <a:gd name="T71" fmla="*/ 442 h 2626"/>
                <a:gd name="T72" fmla="*/ 264 w 1088"/>
                <a:gd name="T73" fmla="*/ 391 h 2626"/>
                <a:gd name="T74" fmla="*/ 363 w 1088"/>
                <a:gd name="T75" fmla="*/ 395 h 2626"/>
                <a:gd name="T76" fmla="*/ 343 w 1088"/>
                <a:gd name="T77" fmla="*/ 311 h 2626"/>
                <a:gd name="T78" fmla="*/ 320 w 1088"/>
                <a:gd name="T79" fmla="*/ 183 h 2626"/>
                <a:gd name="T80" fmla="*/ 351 w 1088"/>
                <a:gd name="T81" fmla="*/ 81 h 2626"/>
                <a:gd name="T82" fmla="*/ 432 w 1088"/>
                <a:gd name="T83" fmla="*/ 15 h 2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8" h="2626">
                  <a:moveTo>
                    <a:pt x="256" y="2306"/>
                  </a:moveTo>
                  <a:lnTo>
                    <a:pt x="256" y="2498"/>
                  </a:lnTo>
                  <a:lnTo>
                    <a:pt x="961" y="2498"/>
                  </a:lnTo>
                  <a:lnTo>
                    <a:pt x="961" y="2306"/>
                  </a:lnTo>
                  <a:lnTo>
                    <a:pt x="256" y="2306"/>
                  </a:lnTo>
                  <a:close/>
                  <a:moveTo>
                    <a:pt x="307" y="514"/>
                  </a:moveTo>
                  <a:lnTo>
                    <a:pt x="291" y="517"/>
                  </a:lnTo>
                  <a:lnTo>
                    <a:pt x="277" y="524"/>
                  </a:lnTo>
                  <a:lnTo>
                    <a:pt x="266" y="535"/>
                  </a:lnTo>
                  <a:lnTo>
                    <a:pt x="259" y="548"/>
                  </a:lnTo>
                  <a:lnTo>
                    <a:pt x="256" y="563"/>
                  </a:lnTo>
                  <a:lnTo>
                    <a:pt x="259" y="579"/>
                  </a:lnTo>
                  <a:lnTo>
                    <a:pt x="265" y="592"/>
                  </a:lnTo>
                  <a:lnTo>
                    <a:pt x="274" y="602"/>
                  </a:lnTo>
                  <a:lnTo>
                    <a:pt x="288" y="610"/>
                  </a:lnTo>
                  <a:lnTo>
                    <a:pt x="449" y="674"/>
                  </a:lnTo>
                  <a:lnTo>
                    <a:pt x="449" y="559"/>
                  </a:lnTo>
                  <a:lnTo>
                    <a:pt x="322" y="517"/>
                  </a:lnTo>
                  <a:lnTo>
                    <a:pt x="307" y="514"/>
                  </a:lnTo>
                  <a:close/>
                  <a:moveTo>
                    <a:pt x="503" y="129"/>
                  </a:moveTo>
                  <a:lnTo>
                    <a:pt x="486" y="132"/>
                  </a:lnTo>
                  <a:lnTo>
                    <a:pt x="470" y="139"/>
                  </a:lnTo>
                  <a:lnTo>
                    <a:pt x="459" y="151"/>
                  </a:lnTo>
                  <a:lnTo>
                    <a:pt x="451" y="166"/>
                  </a:lnTo>
                  <a:lnTo>
                    <a:pt x="449" y="183"/>
                  </a:lnTo>
                  <a:lnTo>
                    <a:pt x="451" y="222"/>
                  </a:lnTo>
                  <a:lnTo>
                    <a:pt x="459" y="258"/>
                  </a:lnTo>
                  <a:lnTo>
                    <a:pt x="474" y="294"/>
                  </a:lnTo>
                  <a:lnTo>
                    <a:pt x="576" y="497"/>
                  </a:lnTo>
                  <a:lnTo>
                    <a:pt x="576" y="1040"/>
                  </a:lnTo>
                  <a:lnTo>
                    <a:pt x="453" y="1287"/>
                  </a:lnTo>
                  <a:lnTo>
                    <a:pt x="237" y="926"/>
                  </a:lnTo>
                  <a:lnTo>
                    <a:pt x="227" y="914"/>
                  </a:lnTo>
                  <a:lnTo>
                    <a:pt x="215" y="905"/>
                  </a:lnTo>
                  <a:lnTo>
                    <a:pt x="202" y="899"/>
                  </a:lnTo>
                  <a:lnTo>
                    <a:pt x="187" y="897"/>
                  </a:lnTo>
                  <a:lnTo>
                    <a:pt x="169" y="900"/>
                  </a:lnTo>
                  <a:lnTo>
                    <a:pt x="153" y="909"/>
                  </a:lnTo>
                  <a:lnTo>
                    <a:pt x="140" y="921"/>
                  </a:lnTo>
                  <a:lnTo>
                    <a:pt x="131" y="938"/>
                  </a:lnTo>
                  <a:lnTo>
                    <a:pt x="129" y="956"/>
                  </a:lnTo>
                  <a:lnTo>
                    <a:pt x="130" y="994"/>
                  </a:lnTo>
                  <a:lnTo>
                    <a:pt x="137" y="1032"/>
                  </a:lnTo>
                  <a:lnTo>
                    <a:pt x="149" y="1068"/>
                  </a:lnTo>
                  <a:lnTo>
                    <a:pt x="314" y="1508"/>
                  </a:lnTo>
                  <a:lnTo>
                    <a:pt x="449" y="1710"/>
                  </a:lnTo>
                  <a:lnTo>
                    <a:pt x="449" y="2178"/>
                  </a:lnTo>
                  <a:lnTo>
                    <a:pt x="779" y="2178"/>
                  </a:lnTo>
                  <a:lnTo>
                    <a:pt x="832" y="1916"/>
                  </a:lnTo>
                  <a:lnTo>
                    <a:pt x="832" y="1095"/>
                  </a:lnTo>
                  <a:lnTo>
                    <a:pt x="707" y="470"/>
                  </a:lnTo>
                  <a:lnTo>
                    <a:pt x="552" y="159"/>
                  </a:lnTo>
                  <a:lnTo>
                    <a:pt x="544" y="146"/>
                  </a:lnTo>
                  <a:lnTo>
                    <a:pt x="532" y="136"/>
                  </a:lnTo>
                  <a:lnTo>
                    <a:pt x="518" y="130"/>
                  </a:lnTo>
                  <a:lnTo>
                    <a:pt x="503" y="129"/>
                  </a:lnTo>
                  <a:close/>
                  <a:moveTo>
                    <a:pt x="503" y="0"/>
                  </a:moveTo>
                  <a:lnTo>
                    <a:pt x="538" y="4"/>
                  </a:lnTo>
                  <a:lnTo>
                    <a:pt x="569" y="12"/>
                  </a:lnTo>
                  <a:lnTo>
                    <a:pt x="599" y="28"/>
                  </a:lnTo>
                  <a:lnTo>
                    <a:pt x="625" y="47"/>
                  </a:lnTo>
                  <a:lnTo>
                    <a:pt x="648" y="73"/>
                  </a:lnTo>
                  <a:lnTo>
                    <a:pt x="666" y="101"/>
                  </a:lnTo>
                  <a:lnTo>
                    <a:pt x="831" y="436"/>
                  </a:lnTo>
                  <a:lnTo>
                    <a:pt x="961" y="1089"/>
                  </a:lnTo>
                  <a:lnTo>
                    <a:pt x="959" y="1934"/>
                  </a:lnTo>
                  <a:lnTo>
                    <a:pt x="910" y="2178"/>
                  </a:lnTo>
                  <a:lnTo>
                    <a:pt x="1088" y="2178"/>
                  </a:lnTo>
                  <a:lnTo>
                    <a:pt x="1088" y="2626"/>
                  </a:lnTo>
                  <a:lnTo>
                    <a:pt x="129" y="2626"/>
                  </a:lnTo>
                  <a:lnTo>
                    <a:pt x="129" y="2178"/>
                  </a:lnTo>
                  <a:lnTo>
                    <a:pt x="320" y="2178"/>
                  </a:lnTo>
                  <a:lnTo>
                    <a:pt x="320" y="1749"/>
                  </a:lnTo>
                  <a:lnTo>
                    <a:pt x="196" y="1560"/>
                  </a:lnTo>
                  <a:lnTo>
                    <a:pt x="29" y="1113"/>
                  </a:lnTo>
                  <a:lnTo>
                    <a:pt x="14" y="1062"/>
                  </a:lnTo>
                  <a:lnTo>
                    <a:pt x="4" y="1009"/>
                  </a:lnTo>
                  <a:lnTo>
                    <a:pt x="0" y="956"/>
                  </a:lnTo>
                  <a:lnTo>
                    <a:pt x="4" y="922"/>
                  </a:lnTo>
                  <a:lnTo>
                    <a:pt x="12" y="891"/>
                  </a:lnTo>
                  <a:lnTo>
                    <a:pt x="26" y="862"/>
                  </a:lnTo>
                  <a:lnTo>
                    <a:pt x="45" y="835"/>
                  </a:lnTo>
                  <a:lnTo>
                    <a:pt x="66" y="813"/>
                  </a:lnTo>
                  <a:lnTo>
                    <a:pt x="93" y="795"/>
                  </a:lnTo>
                  <a:lnTo>
                    <a:pt x="122" y="781"/>
                  </a:lnTo>
                  <a:lnTo>
                    <a:pt x="153" y="772"/>
                  </a:lnTo>
                  <a:lnTo>
                    <a:pt x="187" y="769"/>
                  </a:lnTo>
                  <a:lnTo>
                    <a:pt x="219" y="772"/>
                  </a:lnTo>
                  <a:lnTo>
                    <a:pt x="250" y="780"/>
                  </a:lnTo>
                  <a:lnTo>
                    <a:pt x="279" y="793"/>
                  </a:lnTo>
                  <a:lnTo>
                    <a:pt x="306" y="811"/>
                  </a:lnTo>
                  <a:lnTo>
                    <a:pt x="328" y="833"/>
                  </a:lnTo>
                  <a:lnTo>
                    <a:pt x="346" y="860"/>
                  </a:lnTo>
                  <a:lnTo>
                    <a:pt x="443" y="1021"/>
                  </a:lnTo>
                  <a:lnTo>
                    <a:pt x="449" y="1010"/>
                  </a:lnTo>
                  <a:lnTo>
                    <a:pt x="449" y="813"/>
                  </a:lnTo>
                  <a:lnTo>
                    <a:pt x="241" y="730"/>
                  </a:lnTo>
                  <a:lnTo>
                    <a:pt x="213" y="715"/>
                  </a:lnTo>
                  <a:lnTo>
                    <a:pt x="189" y="697"/>
                  </a:lnTo>
                  <a:lnTo>
                    <a:pt x="167" y="675"/>
                  </a:lnTo>
                  <a:lnTo>
                    <a:pt x="151" y="651"/>
                  </a:lnTo>
                  <a:lnTo>
                    <a:pt x="139" y="624"/>
                  </a:lnTo>
                  <a:lnTo>
                    <a:pt x="131" y="595"/>
                  </a:lnTo>
                  <a:lnTo>
                    <a:pt x="129" y="563"/>
                  </a:lnTo>
                  <a:lnTo>
                    <a:pt x="131" y="530"/>
                  </a:lnTo>
                  <a:lnTo>
                    <a:pt x="141" y="497"/>
                  </a:lnTo>
                  <a:lnTo>
                    <a:pt x="157" y="468"/>
                  </a:lnTo>
                  <a:lnTo>
                    <a:pt x="177" y="442"/>
                  </a:lnTo>
                  <a:lnTo>
                    <a:pt x="202" y="419"/>
                  </a:lnTo>
                  <a:lnTo>
                    <a:pt x="232" y="402"/>
                  </a:lnTo>
                  <a:lnTo>
                    <a:pt x="264" y="391"/>
                  </a:lnTo>
                  <a:lnTo>
                    <a:pt x="297" y="385"/>
                  </a:lnTo>
                  <a:lnTo>
                    <a:pt x="330" y="388"/>
                  </a:lnTo>
                  <a:lnTo>
                    <a:pt x="363" y="395"/>
                  </a:lnTo>
                  <a:lnTo>
                    <a:pt x="386" y="402"/>
                  </a:lnTo>
                  <a:lnTo>
                    <a:pt x="360" y="351"/>
                  </a:lnTo>
                  <a:lnTo>
                    <a:pt x="343" y="311"/>
                  </a:lnTo>
                  <a:lnTo>
                    <a:pt x="331" y="270"/>
                  </a:lnTo>
                  <a:lnTo>
                    <a:pt x="322" y="227"/>
                  </a:lnTo>
                  <a:lnTo>
                    <a:pt x="320" y="183"/>
                  </a:lnTo>
                  <a:lnTo>
                    <a:pt x="324" y="146"/>
                  </a:lnTo>
                  <a:lnTo>
                    <a:pt x="334" y="112"/>
                  </a:lnTo>
                  <a:lnTo>
                    <a:pt x="351" y="81"/>
                  </a:lnTo>
                  <a:lnTo>
                    <a:pt x="374" y="54"/>
                  </a:lnTo>
                  <a:lnTo>
                    <a:pt x="401" y="32"/>
                  </a:lnTo>
                  <a:lnTo>
                    <a:pt x="432" y="15"/>
                  </a:lnTo>
                  <a:lnTo>
                    <a:pt x="467" y="4"/>
                  </a:lnTo>
                  <a:lnTo>
                    <a:pt x="503"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24" name="Freeform 124"/>
            <p:cNvSpPr>
              <a:spLocks noEditPoints="1"/>
            </p:cNvSpPr>
            <p:nvPr/>
          </p:nvSpPr>
          <p:spPr bwMode="auto">
            <a:xfrm>
              <a:off x="4573588" y="328613"/>
              <a:ext cx="3044825" cy="3252788"/>
            </a:xfrm>
            <a:custGeom>
              <a:avLst/>
              <a:gdLst>
                <a:gd name="T0" fmla="*/ 707 w 1918"/>
                <a:gd name="T1" fmla="*/ 1901 h 2049"/>
                <a:gd name="T2" fmla="*/ 1207 w 1918"/>
                <a:gd name="T3" fmla="*/ 1912 h 2049"/>
                <a:gd name="T4" fmla="*/ 1184 w 1918"/>
                <a:gd name="T5" fmla="*/ 1857 h 2049"/>
                <a:gd name="T6" fmla="*/ 641 w 1918"/>
                <a:gd name="T7" fmla="*/ 1697 h 2049"/>
                <a:gd name="T8" fmla="*/ 1261 w 1918"/>
                <a:gd name="T9" fmla="*/ 1727 h 2049"/>
                <a:gd name="T10" fmla="*/ 1261 w 1918"/>
                <a:gd name="T11" fmla="*/ 1668 h 2049"/>
                <a:gd name="T12" fmla="*/ 909 w 1918"/>
                <a:gd name="T13" fmla="*/ 923 h 2049"/>
                <a:gd name="T14" fmla="*/ 940 w 1918"/>
                <a:gd name="T15" fmla="*/ 1022 h 2049"/>
                <a:gd name="T16" fmla="*/ 1024 w 1918"/>
                <a:gd name="T17" fmla="*/ 960 h 2049"/>
                <a:gd name="T18" fmla="*/ 960 w 1918"/>
                <a:gd name="T19" fmla="*/ 511 h 2049"/>
                <a:gd name="T20" fmla="*/ 663 w 1918"/>
                <a:gd name="T21" fmla="*/ 626 h 2049"/>
                <a:gd name="T22" fmla="*/ 516 w 1918"/>
                <a:gd name="T23" fmla="*/ 904 h 2049"/>
                <a:gd name="T24" fmla="*/ 586 w 1918"/>
                <a:gd name="T25" fmla="*/ 1206 h 2049"/>
                <a:gd name="T26" fmla="*/ 768 w 1918"/>
                <a:gd name="T27" fmla="*/ 1537 h 2049"/>
                <a:gd name="T28" fmla="*/ 796 w 1918"/>
                <a:gd name="T29" fmla="*/ 1058 h 2049"/>
                <a:gd name="T30" fmla="*/ 794 w 1918"/>
                <a:gd name="T31" fmla="*/ 863 h 2049"/>
                <a:gd name="T32" fmla="*/ 960 w 1918"/>
                <a:gd name="T33" fmla="*/ 768 h 2049"/>
                <a:gd name="T34" fmla="*/ 1126 w 1918"/>
                <a:gd name="T35" fmla="*/ 863 h 2049"/>
                <a:gd name="T36" fmla="*/ 1125 w 1918"/>
                <a:gd name="T37" fmla="*/ 1058 h 2049"/>
                <a:gd name="T38" fmla="*/ 1152 w 1918"/>
                <a:gd name="T39" fmla="*/ 1537 h 2049"/>
                <a:gd name="T40" fmla="*/ 1334 w 1918"/>
                <a:gd name="T41" fmla="*/ 1206 h 2049"/>
                <a:gd name="T42" fmla="*/ 1405 w 1918"/>
                <a:gd name="T43" fmla="*/ 904 h 2049"/>
                <a:gd name="T44" fmla="*/ 1257 w 1918"/>
                <a:gd name="T45" fmla="*/ 626 h 2049"/>
                <a:gd name="T46" fmla="*/ 960 w 1918"/>
                <a:gd name="T47" fmla="*/ 511 h 2049"/>
                <a:gd name="T48" fmla="*/ 661 w 1918"/>
                <a:gd name="T49" fmla="*/ 322 h 2049"/>
                <a:gd name="T50" fmla="*/ 417 w 1918"/>
                <a:gd name="T51" fmla="*/ 509 h 2049"/>
                <a:gd name="T52" fmla="*/ 266 w 1918"/>
                <a:gd name="T53" fmla="*/ 842 h 2049"/>
                <a:gd name="T54" fmla="*/ 280 w 1918"/>
                <a:gd name="T55" fmla="*/ 1140 h 2049"/>
                <a:gd name="T56" fmla="*/ 326 w 1918"/>
                <a:gd name="T57" fmla="*/ 1504 h 2049"/>
                <a:gd name="T58" fmla="*/ 641 w 1918"/>
                <a:gd name="T59" fmla="*/ 1540 h 2049"/>
                <a:gd name="T60" fmla="*/ 453 w 1918"/>
                <a:gd name="T61" fmla="*/ 1231 h 2049"/>
                <a:gd name="T62" fmla="*/ 388 w 1918"/>
                <a:gd name="T63" fmla="*/ 898 h 2049"/>
                <a:gd name="T64" fmla="*/ 532 w 1918"/>
                <a:gd name="T65" fmla="*/ 574 h 2049"/>
                <a:gd name="T66" fmla="*/ 836 w 1918"/>
                <a:gd name="T67" fmla="*/ 397 h 2049"/>
                <a:gd name="T68" fmla="*/ 1198 w 1918"/>
                <a:gd name="T69" fmla="*/ 436 h 2049"/>
                <a:gd name="T70" fmla="*/ 1457 w 1918"/>
                <a:gd name="T71" fmla="*/ 669 h 2049"/>
                <a:gd name="T72" fmla="*/ 1532 w 1918"/>
                <a:gd name="T73" fmla="*/ 1017 h 2049"/>
                <a:gd name="T74" fmla="*/ 1405 w 1918"/>
                <a:gd name="T75" fmla="*/ 1325 h 2049"/>
                <a:gd name="T76" fmla="*/ 1328 w 1918"/>
                <a:gd name="T77" fmla="*/ 1560 h 2049"/>
                <a:gd name="T78" fmla="*/ 1532 w 1918"/>
                <a:gd name="T79" fmla="*/ 1368 h 2049"/>
                <a:gd name="T80" fmla="*/ 1661 w 1918"/>
                <a:gd name="T81" fmla="*/ 1024 h 2049"/>
                <a:gd name="T82" fmla="*/ 1620 w 1918"/>
                <a:gd name="T83" fmla="*/ 720 h 2049"/>
                <a:gd name="T84" fmla="*/ 1502 w 1918"/>
                <a:gd name="T85" fmla="*/ 326 h 2049"/>
                <a:gd name="T86" fmla="*/ 1138 w 1918"/>
                <a:gd name="T87" fmla="*/ 279 h 2049"/>
                <a:gd name="T88" fmla="*/ 1151 w 1918"/>
                <a:gd name="T89" fmla="*/ 0 h 2049"/>
                <a:gd name="T90" fmla="*/ 1502 w 1918"/>
                <a:gd name="T91" fmla="*/ 146 h 2049"/>
                <a:gd name="T92" fmla="*/ 1768 w 1918"/>
                <a:gd name="T93" fmla="*/ 768 h 2049"/>
                <a:gd name="T94" fmla="*/ 1699 w 1918"/>
                <a:gd name="T95" fmla="*/ 1339 h 2049"/>
                <a:gd name="T96" fmla="*/ 1407 w 1918"/>
                <a:gd name="T97" fmla="*/ 1697 h 2049"/>
                <a:gd name="T98" fmla="*/ 1341 w 1918"/>
                <a:gd name="T99" fmla="*/ 1859 h 2049"/>
                <a:gd name="T100" fmla="*/ 1273 w 1918"/>
                <a:gd name="T101" fmla="*/ 2022 h 2049"/>
                <a:gd name="T102" fmla="*/ 674 w 1918"/>
                <a:gd name="T103" fmla="*/ 2036 h 2049"/>
                <a:gd name="T104" fmla="*/ 576 w 1918"/>
                <a:gd name="T105" fmla="*/ 1889 h 2049"/>
                <a:gd name="T106" fmla="*/ 516 w 1918"/>
                <a:gd name="T107" fmla="*/ 1730 h 2049"/>
                <a:gd name="T108" fmla="*/ 219 w 1918"/>
                <a:gd name="T109" fmla="*/ 1339 h 2049"/>
                <a:gd name="T110" fmla="*/ 150 w 1918"/>
                <a:gd name="T111" fmla="*/ 768 h 2049"/>
                <a:gd name="T112" fmla="*/ 416 w 1918"/>
                <a:gd name="T113" fmla="*/ 146 h 2049"/>
                <a:gd name="T114" fmla="*/ 767 w 1918"/>
                <a:gd name="T115" fmla="*/ 0 h 2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918" h="2049">
                  <a:moveTo>
                    <a:pt x="737" y="1857"/>
                  </a:moveTo>
                  <a:lnTo>
                    <a:pt x="723" y="1859"/>
                  </a:lnTo>
                  <a:lnTo>
                    <a:pt x="714" y="1866"/>
                  </a:lnTo>
                  <a:lnTo>
                    <a:pt x="707" y="1876"/>
                  </a:lnTo>
                  <a:lnTo>
                    <a:pt x="704" y="1889"/>
                  </a:lnTo>
                  <a:lnTo>
                    <a:pt x="707" y="1901"/>
                  </a:lnTo>
                  <a:lnTo>
                    <a:pt x="714" y="1912"/>
                  </a:lnTo>
                  <a:lnTo>
                    <a:pt x="723" y="1918"/>
                  </a:lnTo>
                  <a:lnTo>
                    <a:pt x="737" y="1921"/>
                  </a:lnTo>
                  <a:lnTo>
                    <a:pt x="1184" y="1921"/>
                  </a:lnTo>
                  <a:lnTo>
                    <a:pt x="1196" y="1918"/>
                  </a:lnTo>
                  <a:lnTo>
                    <a:pt x="1207" y="1912"/>
                  </a:lnTo>
                  <a:lnTo>
                    <a:pt x="1214" y="1901"/>
                  </a:lnTo>
                  <a:lnTo>
                    <a:pt x="1216" y="1889"/>
                  </a:lnTo>
                  <a:lnTo>
                    <a:pt x="1214" y="1876"/>
                  </a:lnTo>
                  <a:lnTo>
                    <a:pt x="1207" y="1866"/>
                  </a:lnTo>
                  <a:lnTo>
                    <a:pt x="1196" y="1859"/>
                  </a:lnTo>
                  <a:lnTo>
                    <a:pt x="1184" y="1857"/>
                  </a:lnTo>
                  <a:lnTo>
                    <a:pt x="737" y="1857"/>
                  </a:lnTo>
                  <a:close/>
                  <a:moveTo>
                    <a:pt x="672" y="1664"/>
                  </a:moveTo>
                  <a:lnTo>
                    <a:pt x="660" y="1668"/>
                  </a:lnTo>
                  <a:lnTo>
                    <a:pt x="650" y="1674"/>
                  </a:lnTo>
                  <a:lnTo>
                    <a:pt x="643" y="1685"/>
                  </a:lnTo>
                  <a:lnTo>
                    <a:pt x="641" y="1697"/>
                  </a:lnTo>
                  <a:lnTo>
                    <a:pt x="643" y="1709"/>
                  </a:lnTo>
                  <a:lnTo>
                    <a:pt x="650" y="1720"/>
                  </a:lnTo>
                  <a:lnTo>
                    <a:pt x="660" y="1727"/>
                  </a:lnTo>
                  <a:lnTo>
                    <a:pt x="672" y="1729"/>
                  </a:lnTo>
                  <a:lnTo>
                    <a:pt x="1247" y="1729"/>
                  </a:lnTo>
                  <a:lnTo>
                    <a:pt x="1261" y="1727"/>
                  </a:lnTo>
                  <a:lnTo>
                    <a:pt x="1270" y="1720"/>
                  </a:lnTo>
                  <a:lnTo>
                    <a:pt x="1277" y="1709"/>
                  </a:lnTo>
                  <a:lnTo>
                    <a:pt x="1280" y="1697"/>
                  </a:lnTo>
                  <a:lnTo>
                    <a:pt x="1277" y="1685"/>
                  </a:lnTo>
                  <a:lnTo>
                    <a:pt x="1270" y="1674"/>
                  </a:lnTo>
                  <a:lnTo>
                    <a:pt x="1261" y="1668"/>
                  </a:lnTo>
                  <a:lnTo>
                    <a:pt x="1247" y="1664"/>
                  </a:lnTo>
                  <a:lnTo>
                    <a:pt x="672" y="1664"/>
                  </a:lnTo>
                  <a:close/>
                  <a:moveTo>
                    <a:pt x="960" y="896"/>
                  </a:moveTo>
                  <a:lnTo>
                    <a:pt x="940" y="899"/>
                  </a:lnTo>
                  <a:lnTo>
                    <a:pt x="922" y="909"/>
                  </a:lnTo>
                  <a:lnTo>
                    <a:pt x="909" y="923"/>
                  </a:lnTo>
                  <a:lnTo>
                    <a:pt x="899" y="940"/>
                  </a:lnTo>
                  <a:lnTo>
                    <a:pt x="897" y="960"/>
                  </a:lnTo>
                  <a:lnTo>
                    <a:pt x="899" y="981"/>
                  </a:lnTo>
                  <a:lnTo>
                    <a:pt x="909" y="998"/>
                  </a:lnTo>
                  <a:lnTo>
                    <a:pt x="922" y="1012"/>
                  </a:lnTo>
                  <a:lnTo>
                    <a:pt x="940" y="1022"/>
                  </a:lnTo>
                  <a:lnTo>
                    <a:pt x="960" y="1024"/>
                  </a:lnTo>
                  <a:lnTo>
                    <a:pt x="981" y="1022"/>
                  </a:lnTo>
                  <a:lnTo>
                    <a:pt x="997" y="1012"/>
                  </a:lnTo>
                  <a:lnTo>
                    <a:pt x="1012" y="998"/>
                  </a:lnTo>
                  <a:lnTo>
                    <a:pt x="1020" y="981"/>
                  </a:lnTo>
                  <a:lnTo>
                    <a:pt x="1024" y="960"/>
                  </a:lnTo>
                  <a:lnTo>
                    <a:pt x="1020" y="940"/>
                  </a:lnTo>
                  <a:lnTo>
                    <a:pt x="1012" y="923"/>
                  </a:lnTo>
                  <a:lnTo>
                    <a:pt x="997" y="909"/>
                  </a:lnTo>
                  <a:lnTo>
                    <a:pt x="981" y="899"/>
                  </a:lnTo>
                  <a:lnTo>
                    <a:pt x="960" y="896"/>
                  </a:lnTo>
                  <a:close/>
                  <a:moveTo>
                    <a:pt x="960" y="511"/>
                  </a:moveTo>
                  <a:lnTo>
                    <a:pt x="904" y="515"/>
                  </a:lnTo>
                  <a:lnTo>
                    <a:pt x="850" y="526"/>
                  </a:lnTo>
                  <a:lnTo>
                    <a:pt x="798" y="543"/>
                  </a:lnTo>
                  <a:lnTo>
                    <a:pt x="750" y="564"/>
                  </a:lnTo>
                  <a:lnTo>
                    <a:pt x="704" y="592"/>
                  </a:lnTo>
                  <a:lnTo>
                    <a:pt x="663" y="626"/>
                  </a:lnTo>
                  <a:lnTo>
                    <a:pt x="625" y="663"/>
                  </a:lnTo>
                  <a:lnTo>
                    <a:pt x="592" y="704"/>
                  </a:lnTo>
                  <a:lnTo>
                    <a:pt x="565" y="750"/>
                  </a:lnTo>
                  <a:lnTo>
                    <a:pt x="542" y="798"/>
                  </a:lnTo>
                  <a:lnTo>
                    <a:pt x="526" y="850"/>
                  </a:lnTo>
                  <a:lnTo>
                    <a:pt x="516" y="904"/>
                  </a:lnTo>
                  <a:lnTo>
                    <a:pt x="512" y="960"/>
                  </a:lnTo>
                  <a:lnTo>
                    <a:pt x="516" y="1013"/>
                  </a:lnTo>
                  <a:lnTo>
                    <a:pt x="525" y="1064"/>
                  </a:lnTo>
                  <a:lnTo>
                    <a:pt x="540" y="1114"/>
                  </a:lnTo>
                  <a:lnTo>
                    <a:pt x="560" y="1161"/>
                  </a:lnTo>
                  <a:lnTo>
                    <a:pt x="586" y="1206"/>
                  </a:lnTo>
                  <a:lnTo>
                    <a:pt x="616" y="1248"/>
                  </a:lnTo>
                  <a:lnTo>
                    <a:pt x="653" y="1285"/>
                  </a:lnTo>
                  <a:lnTo>
                    <a:pt x="692" y="1319"/>
                  </a:lnTo>
                  <a:lnTo>
                    <a:pt x="737" y="1348"/>
                  </a:lnTo>
                  <a:lnTo>
                    <a:pt x="768" y="1367"/>
                  </a:lnTo>
                  <a:lnTo>
                    <a:pt x="768" y="1537"/>
                  </a:lnTo>
                  <a:lnTo>
                    <a:pt x="897" y="1537"/>
                  </a:lnTo>
                  <a:lnTo>
                    <a:pt x="897" y="1141"/>
                  </a:lnTo>
                  <a:lnTo>
                    <a:pt x="865" y="1126"/>
                  </a:lnTo>
                  <a:lnTo>
                    <a:pt x="838" y="1108"/>
                  </a:lnTo>
                  <a:lnTo>
                    <a:pt x="815" y="1084"/>
                  </a:lnTo>
                  <a:lnTo>
                    <a:pt x="796" y="1058"/>
                  </a:lnTo>
                  <a:lnTo>
                    <a:pt x="780" y="1028"/>
                  </a:lnTo>
                  <a:lnTo>
                    <a:pt x="772" y="995"/>
                  </a:lnTo>
                  <a:lnTo>
                    <a:pt x="768" y="960"/>
                  </a:lnTo>
                  <a:lnTo>
                    <a:pt x="772" y="925"/>
                  </a:lnTo>
                  <a:lnTo>
                    <a:pt x="780" y="893"/>
                  </a:lnTo>
                  <a:lnTo>
                    <a:pt x="794" y="863"/>
                  </a:lnTo>
                  <a:lnTo>
                    <a:pt x="814" y="836"/>
                  </a:lnTo>
                  <a:lnTo>
                    <a:pt x="836" y="813"/>
                  </a:lnTo>
                  <a:lnTo>
                    <a:pt x="863" y="794"/>
                  </a:lnTo>
                  <a:lnTo>
                    <a:pt x="893" y="780"/>
                  </a:lnTo>
                  <a:lnTo>
                    <a:pt x="925" y="771"/>
                  </a:lnTo>
                  <a:lnTo>
                    <a:pt x="960" y="768"/>
                  </a:lnTo>
                  <a:lnTo>
                    <a:pt x="995" y="771"/>
                  </a:lnTo>
                  <a:lnTo>
                    <a:pt x="1028" y="780"/>
                  </a:lnTo>
                  <a:lnTo>
                    <a:pt x="1056" y="794"/>
                  </a:lnTo>
                  <a:lnTo>
                    <a:pt x="1084" y="813"/>
                  </a:lnTo>
                  <a:lnTo>
                    <a:pt x="1107" y="836"/>
                  </a:lnTo>
                  <a:lnTo>
                    <a:pt x="1126" y="863"/>
                  </a:lnTo>
                  <a:lnTo>
                    <a:pt x="1140" y="893"/>
                  </a:lnTo>
                  <a:lnTo>
                    <a:pt x="1149" y="925"/>
                  </a:lnTo>
                  <a:lnTo>
                    <a:pt x="1152" y="960"/>
                  </a:lnTo>
                  <a:lnTo>
                    <a:pt x="1149" y="995"/>
                  </a:lnTo>
                  <a:lnTo>
                    <a:pt x="1139" y="1028"/>
                  </a:lnTo>
                  <a:lnTo>
                    <a:pt x="1125" y="1058"/>
                  </a:lnTo>
                  <a:lnTo>
                    <a:pt x="1106" y="1084"/>
                  </a:lnTo>
                  <a:lnTo>
                    <a:pt x="1082" y="1108"/>
                  </a:lnTo>
                  <a:lnTo>
                    <a:pt x="1054" y="1126"/>
                  </a:lnTo>
                  <a:lnTo>
                    <a:pt x="1024" y="1141"/>
                  </a:lnTo>
                  <a:lnTo>
                    <a:pt x="1024" y="1537"/>
                  </a:lnTo>
                  <a:lnTo>
                    <a:pt x="1152" y="1537"/>
                  </a:lnTo>
                  <a:lnTo>
                    <a:pt x="1152" y="1367"/>
                  </a:lnTo>
                  <a:lnTo>
                    <a:pt x="1184" y="1348"/>
                  </a:lnTo>
                  <a:lnTo>
                    <a:pt x="1228" y="1319"/>
                  </a:lnTo>
                  <a:lnTo>
                    <a:pt x="1268" y="1285"/>
                  </a:lnTo>
                  <a:lnTo>
                    <a:pt x="1303" y="1248"/>
                  </a:lnTo>
                  <a:lnTo>
                    <a:pt x="1334" y="1206"/>
                  </a:lnTo>
                  <a:lnTo>
                    <a:pt x="1360" y="1161"/>
                  </a:lnTo>
                  <a:lnTo>
                    <a:pt x="1381" y="1114"/>
                  </a:lnTo>
                  <a:lnTo>
                    <a:pt x="1395" y="1064"/>
                  </a:lnTo>
                  <a:lnTo>
                    <a:pt x="1405" y="1013"/>
                  </a:lnTo>
                  <a:lnTo>
                    <a:pt x="1407" y="960"/>
                  </a:lnTo>
                  <a:lnTo>
                    <a:pt x="1405" y="904"/>
                  </a:lnTo>
                  <a:lnTo>
                    <a:pt x="1394" y="850"/>
                  </a:lnTo>
                  <a:lnTo>
                    <a:pt x="1377" y="798"/>
                  </a:lnTo>
                  <a:lnTo>
                    <a:pt x="1356" y="750"/>
                  </a:lnTo>
                  <a:lnTo>
                    <a:pt x="1328" y="704"/>
                  </a:lnTo>
                  <a:lnTo>
                    <a:pt x="1294" y="663"/>
                  </a:lnTo>
                  <a:lnTo>
                    <a:pt x="1257" y="626"/>
                  </a:lnTo>
                  <a:lnTo>
                    <a:pt x="1216" y="592"/>
                  </a:lnTo>
                  <a:lnTo>
                    <a:pt x="1171" y="564"/>
                  </a:lnTo>
                  <a:lnTo>
                    <a:pt x="1121" y="543"/>
                  </a:lnTo>
                  <a:lnTo>
                    <a:pt x="1070" y="526"/>
                  </a:lnTo>
                  <a:lnTo>
                    <a:pt x="1017" y="515"/>
                  </a:lnTo>
                  <a:lnTo>
                    <a:pt x="960" y="511"/>
                  </a:lnTo>
                  <a:close/>
                  <a:moveTo>
                    <a:pt x="895" y="128"/>
                  </a:moveTo>
                  <a:lnTo>
                    <a:pt x="895" y="258"/>
                  </a:lnTo>
                  <a:lnTo>
                    <a:pt x="841" y="266"/>
                  </a:lnTo>
                  <a:lnTo>
                    <a:pt x="779" y="280"/>
                  </a:lnTo>
                  <a:lnTo>
                    <a:pt x="719" y="298"/>
                  </a:lnTo>
                  <a:lnTo>
                    <a:pt x="661" y="322"/>
                  </a:lnTo>
                  <a:lnTo>
                    <a:pt x="606" y="351"/>
                  </a:lnTo>
                  <a:lnTo>
                    <a:pt x="552" y="386"/>
                  </a:lnTo>
                  <a:lnTo>
                    <a:pt x="508" y="418"/>
                  </a:lnTo>
                  <a:lnTo>
                    <a:pt x="416" y="326"/>
                  </a:lnTo>
                  <a:lnTo>
                    <a:pt x="326" y="416"/>
                  </a:lnTo>
                  <a:lnTo>
                    <a:pt x="417" y="509"/>
                  </a:lnTo>
                  <a:lnTo>
                    <a:pt x="386" y="552"/>
                  </a:lnTo>
                  <a:lnTo>
                    <a:pt x="351" y="606"/>
                  </a:lnTo>
                  <a:lnTo>
                    <a:pt x="322" y="662"/>
                  </a:lnTo>
                  <a:lnTo>
                    <a:pt x="298" y="720"/>
                  </a:lnTo>
                  <a:lnTo>
                    <a:pt x="279" y="781"/>
                  </a:lnTo>
                  <a:lnTo>
                    <a:pt x="266" y="842"/>
                  </a:lnTo>
                  <a:lnTo>
                    <a:pt x="257" y="896"/>
                  </a:lnTo>
                  <a:lnTo>
                    <a:pt x="127" y="896"/>
                  </a:lnTo>
                  <a:lnTo>
                    <a:pt x="127" y="1024"/>
                  </a:lnTo>
                  <a:lnTo>
                    <a:pt x="257" y="1024"/>
                  </a:lnTo>
                  <a:lnTo>
                    <a:pt x="266" y="1078"/>
                  </a:lnTo>
                  <a:lnTo>
                    <a:pt x="280" y="1140"/>
                  </a:lnTo>
                  <a:lnTo>
                    <a:pt x="298" y="1201"/>
                  </a:lnTo>
                  <a:lnTo>
                    <a:pt x="322" y="1259"/>
                  </a:lnTo>
                  <a:lnTo>
                    <a:pt x="351" y="1314"/>
                  </a:lnTo>
                  <a:lnTo>
                    <a:pt x="386" y="1368"/>
                  </a:lnTo>
                  <a:lnTo>
                    <a:pt x="417" y="1412"/>
                  </a:lnTo>
                  <a:lnTo>
                    <a:pt x="326" y="1504"/>
                  </a:lnTo>
                  <a:lnTo>
                    <a:pt x="416" y="1594"/>
                  </a:lnTo>
                  <a:lnTo>
                    <a:pt x="508" y="1503"/>
                  </a:lnTo>
                  <a:lnTo>
                    <a:pt x="552" y="1534"/>
                  </a:lnTo>
                  <a:lnTo>
                    <a:pt x="591" y="1560"/>
                  </a:lnTo>
                  <a:lnTo>
                    <a:pt x="614" y="1547"/>
                  </a:lnTo>
                  <a:lnTo>
                    <a:pt x="641" y="1540"/>
                  </a:lnTo>
                  <a:lnTo>
                    <a:pt x="641" y="1439"/>
                  </a:lnTo>
                  <a:lnTo>
                    <a:pt x="595" y="1404"/>
                  </a:lnTo>
                  <a:lnTo>
                    <a:pt x="553" y="1367"/>
                  </a:lnTo>
                  <a:lnTo>
                    <a:pt x="516" y="1325"/>
                  </a:lnTo>
                  <a:lnTo>
                    <a:pt x="482" y="1279"/>
                  </a:lnTo>
                  <a:lnTo>
                    <a:pt x="453" y="1231"/>
                  </a:lnTo>
                  <a:lnTo>
                    <a:pt x="429" y="1180"/>
                  </a:lnTo>
                  <a:lnTo>
                    <a:pt x="410" y="1128"/>
                  </a:lnTo>
                  <a:lnTo>
                    <a:pt x="395" y="1073"/>
                  </a:lnTo>
                  <a:lnTo>
                    <a:pt x="387" y="1017"/>
                  </a:lnTo>
                  <a:lnTo>
                    <a:pt x="385" y="960"/>
                  </a:lnTo>
                  <a:lnTo>
                    <a:pt x="388" y="898"/>
                  </a:lnTo>
                  <a:lnTo>
                    <a:pt x="398" y="836"/>
                  </a:lnTo>
                  <a:lnTo>
                    <a:pt x="413" y="779"/>
                  </a:lnTo>
                  <a:lnTo>
                    <a:pt x="436" y="722"/>
                  </a:lnTo>
                  <a:lnTo>
                    <a:pt x="463" y="669"/>
                  </a:lnTo>
                  <a:lnTo>
                    <a:pt x="495" y="620"/>
                  </a:lnTo>
                  <a:lnTo>
                    <a:pt x="532" y="574"/>
                  </a:lnTo>
                  <a:lnTo>
                    <a:pt x="574" y="532"/>
                  </a:lnTo>
                  <a:lnTo>
                    <a:pt x="620" y="495"/>
                  </a:lnTo>
                  <a:lnTo>
                    <a:pt x="669" y="462"/>
                  </a:lnTo>
                  <a:lnTo>
                    <a:pt x="722" y="436"/>
                  </a:lnTo>
                  <a:lnTo>
                    <a:pt x="779" y="413"/>
                  </a:lnTo>
                  <a:lnTo>
                    <a:pt x="836" y="397"/>
                  </a:lnTo>
                  <a:lnTo>
                    <a:pt x="898" y="387"/>
                  </a:lnTo>
                  <a:lnTo>
                    <a:pt x="960" y="384"/>
                  </a:lnTo>
                  <a:lnTo>
                    <a:pt x="1023" y="387"/>
                  </a:lnTo>
                  <a:lnTo>
                    <a:pt x="1083" y="397"/>
                  </a:lnTo>
                  <a:lnTo>
                    <a:pt x="1142" y="413"/>
                  </a:lnTo>
                  <a:lnTo>
                    <a:pt x="1198" y="436"/>
                  </a:lnTo>
                  <a:lnTo>
                    <a:pt x="1250" y="462"/>
                  </a:lnTo>
                  <a:lnTo>
                    <a:pt x="1300" y="495"/>
                  </a:lnTo>
                  <a:lnTo>
                    <a:pt x="1346" y="532"/>
                  </a:lnTo>
                  <a:lnTo>
                    <a:pt x="1387" y="574"/>
                  </a:lnTo>
                  <a:lnTo>
                    <a:pt x="1424" y="620"/>
                  </a:lnTo>
                  <a:lnTo>
                    <a:pt x="1457" y="669"/>
                  </a:lnTo>
                  <a:lnTo>
                    <a:pt x="1484" y="722"/>
                  </a:lnTo>
                  <a:lnTo>
                    <a:pt x="1506" y="779"/>
                  </a:lnTo>
                  <a:lnTo>
                    <a:pt x="1523" y="836"/>
                  </a:lnTo>
                  <a:lnTo>
                    <a:pt x="1532" y="898"/>
                  </a:lnTo>
                  <a:lnTo>
                    <a:pt x="1536" y="960"/>
                  </a:lnTo>
                  <a:lnTo>
                    <a:pt x="1532" y="1017"/>
                  </a:lnTo>
                  <a:lnTo>
                    <a:pt x="1524" y="1073"/>
                  </a:lnTo>
                  <a:lnTo>
                    <a:pt x="1511" y="1129"/>
                  </a:lnTo>
                  <a:lnTo>
                    <a:pt x="1491" y="1180"/>
                  </a:lnTo>
                  <a:lnTo>
                    <a:pt x="1467" y="1232"/>
                  </a:lnTo>
                  <a:lnTo>
                    <a:pt x="1439" y="1279"/>
                  </a:lnTo>
                  <a:lnTo>
                    <a:pt x="1405" y="1325"/>
                  </a:lnTo>
                  <a:lnTo>
                    <a:pt x="1368" y="1367"/>
                  </a:lnTo>
                  <a:lnTo>
                    <a:pt x="1326" y="1404"/>
                  </a:lnTo>
                  <a:lnTo>
                    <a:pt x="1280" y="1439"/>
                  </a:lnTo>
                  <a:lnTo>
                    <a:pt x="1280" y="1540"/>
                  </a:lnTo>
                  <a:lnTo>
                    <a:pt x="1305" y="1547"/>
                  </a:lnTo>
                  <a:lnTo>
                    <a:pt x="1328" y="1560"/>
                  </a:lnTo>
                  <a:lnTo>
                    <a:pt x="1366" y="1534"/>
                  </a:lnTo>
                  <a:lnTo>
                    <a:pt x="1410" y="1503"/>
                  </a:lnTo>
                  <a:lnTo>
                    <a:pt x="1502" y="1594"/>
                  </a:lnTo>
                  <a:lnTo>
                    <a:pt x="1592" y="1504"/>
                  </a:lnTo>
                  <a:lnTo>
                    <a:pt x="1501" y="1412"/>
                  </a:lnTo>
                  <a:lnTo>
                    <a:pt x="1532" y="1368"/>
                  </a:lnTo>
                  <a:lnTo>
                    <a:pt x="1567" y="1314"/>
                  </a:lnTo>
                  <a:lnTo>
                    <a:pt x="1596" y="1259"/>
                  </a:lnTo>
                  <a:lnTo>
                    <a:pt x="1620" y="1201"/>
                  </a:lnTo>
                  <a:lnTo>
                    <a:pt x="1639" y="1140"/>
                  </a:lnTo>
                  <a:lnTo>
                    <a:pt x="1652" y="1078"/>
                  </a:lnTo>
                  <a:lnTo>
                    <a:pt x="1661" y="1024"/>
                  </a:lnTo>
                  <a:lnTo>
                    <a:pt x="1791" y="1024"/>
                  </a:lnTo>
                  <a:lnTo>
                    <a:pt x="1791" y="896"/>
                  </a:lnTo>
                  <a:lnTo>
                    <a:pt x="1661" y="896"/>
                  </a:lnTo>
                  <a:lnTo>
                    <a:pt x="1652" y="842"/>
                  </a:lnTo>
                  <a:lnTo>
                    <a:pt x="1638" y="780"/>
                  </a:lnTo>
                  <a:lnTo>
                    <a:pt x="1620" y="720"/>
                  </a:lnTo>
                  <a:lnTo>
                    <a:pt x="1596" y="662"/>
                  </a:lnTo>
                  <a:lnTo>
                    <a:pt x="1567" y="606"/>
                  </a:lnTo>
                  <a:lnTo>
                    <a:pt x="1532" y="552"/>
                  </a:lnTo>
                  <a:lnTo>
                    <a:pt x="1501" y="509"/>
                  </a:lnTo>
                  <a:lnTo>
                    <a:pt x="1592" y="416"/>
                  </a:lnTo>
                  <a:lnTo>
                    <a:pt x="1502" y="326"/>
                  </a:lnTo>
                  <a:lnTo>
                    <a:pt x="1410" y="418"/>
                  </a:lnTo>
                  <a:lnTo>
                    <a:pt x="1366" y="386"/>
                  </a:lnTo>
                  <a:lnTo>
                    <a:pt x="1312" y="351"/>
                  </a:lnTo>
                  <a:lnTo>
                    <a:pt x="1257" y="322"/>
                  </a:lnTo>
                  <a:lnTo>
                    <a:pt x="1199" y="298"/>
                  </a:lnTo>
                  <a:lnTo>
                    <a:pt x="1138" y="279"/>
                  </a:lnTo>
                  <a:lnTo>
                    <a:pt x="1077" y="266"/>
                  </a:lnTo>
                  <a:lnTo>
                    <a:pt x="1023" y="258"/>
                  </a:lnTo>
                  <a:lnTo>
                    <a:pt x="1023" y="128"/>
                  </a:lnTo>
                  <a:lnTo>
                    <a:pt x="895" y="128"/>
                  </a:lnTo>
                  <a:close/>
                  <a:moveTo>
                    <a:pt x="767" y="0"/>
                  </a:moveTo>
                  <a:lnTo>
                    <a:pt x="1151" y="0"/>
                  </a:lnTo>
                  <a:lnTo>
                    <a:pt x="1151" y="150"/>
                  </a:lnTo>
                  <a:lnTo>
                    <a:pt x="1215" y="168"/>
                  </a:lnTo>
                  <a:lnTo>
                    <a:pt x="1277" y="191"/>
                  </a:lnTo>
                  <a:lnTo>
                    <a:pt x="1338" y="219"/>
                  </a:lnTo>
                  <a:lnTo>
                    <a:pt x="1395" y="251"/>
                  </a:lnTo>
                  <a:lnTo>
                    <a:pt x="1502" y="146"/>
                  </a:lnTo>
                  <a:lnTo>
                    <a:pt x="1773" y="416"/>
                  </a:lnTo>
                  <a:lnTo>
                    <a:pt x="1667" y="523"/>
                  </a:lnTo>
                  <a:lnTo>
                    <a:pt x="1699" y="581"/>
                  </a:lnTo>
                  <a:lnTo>
                    <a:pt x="1727" y="641"/>
                  </a:lnTo>
                  <a:lnTo>
                    <a:pt x="1750" y="704"/>
                  </a:lnTo>
                  <a:lnTo>
                    <a:pt x="1768" y="768"/>
                  </a:lnTo>
                  <a:lnTo>
                    <a:pt x="1918" y="768"/>
                  </a:lnTo>
                  <a:lnTo>
                    <a:pt x="1918" y="1153"/>
                  </a:lnTo>
                  <a:lnTo>
                    <a:pt x="1768" y="1153"/>
                  </a:lnTo>
                  <a:lnTo>
                    <a:pt x="1750" y="1217"/>
                  </a:lnTo>
                  <a:lnTo>
                    <a:pt x="1727" y="1279"/>
                  </a:lnTo>
                  <a:lnTo>
                    <a:pt x="1699" y="1339"/>
                  </a:lnTo>
                  <a:lnTo>
                    <a:pt x="1667" y="1397"/>
                  </a:lnTo>
                  <a:lnTo>
                    <a:pt x="1773" y="1504"/>
                  </a:lnTo>
                  <a:lnTo>
                    <a:pt x="1502" y="1775"/>
                  </a:lnTo>
                  <a:lnTo>
                    <a:pt x="1406" y="1680"/>
                  </a:lnTo>
                  <a:lnTo>
                    <a:pt x="1407" y="1688"/>
                  </a:lnTo>
                  <a:lnTo>
                    <a:pt x="1407" y="1697"/>
                  </a:lnTo>
                  <a:lnTo>
                    <a:pt x="1404" y="1730"/>
                  </a:lnTo>
                  <a:lnTo>
                    <a:pt x="1394" y="1760"/>
                  </a:lnTo>
                  <a:lnTo>
                    <a:pt x="1378" y="1788"/>
                  </a:lnTo>
                  <a:lnTo>
                    <a:pt x="1358" y="1812"/>
                  </a:lnTo>
                  <a:lnTo>
                    <a:pt x="1333" y="1831"/>
                  </a:lnTo>
                  <a:lnTo>
                    <a:pt x="1341" y="1859"/>
                  </a:lnTo>
                  <a:lnTo>
                    <a:pt x="1344" y="1889"/>
                  </a:lnTo>
                  <a:lnTo>
                    <a:pt x="1340" y="1921"/>
                  </a:lnTo>
                  <a:lnTo>
                    <a:pt x="1332" y="1951"/>
                  </a:lnTo>
                  <a:lnTo>
                    <a:pt x="1316" y="1978"/>
                  </a:lnTo>
                  <a:lnTo>
                    <a:pt x="1297" y="2002"/>
                  </a:lnTo>
                  <a:lnTo>
                    <a:pt x="1273" y="2022"/>
                  </a:lnTo>
                  <a:lnTo>
                    <a:pt x="1246" y="2036"/>
                  </a:lnTo>
                  <a:lnTo>
                    <a:pt x="1216" y="2046"/>
                  </a:lnTo>
                  <a:lnTo>
                    <a:pt x="1184" y="2049"/>
                  </a:lnTo>
                  <a:lnTo>
                    <a:pt x="737" y="2049"/>
                  </a:lnTo>
                  <a:lnTo>
                    <a:pt x="704" y="2046"/>
                  </a:lnTo>
                  <a:lnTo>
                    <a:pt x="674" y="2036"/>
                  </a:lnTo>
                  <a:lnTo>
                    <a:pt x="647" y="2022"/>
                  </a:lnTo>
                  <a:lnTo>
                    <a:pt x="622" y="2002"/>
                  </a:lnTo>
                  <a:lnTo>
                    <a:pt x="603" y="1978"/>
                  </a:lnTo>
                  <a:lnTo>
                    <a:pt x="589" y="1951"/>
                  </a:lnTo>
                  <a:lnTo>
                    <a:pt x="579" y="1921"/>
                  </a:lnTo>
                  <a:lnTo>
                    <a:pt x="576" y="1889"/>
                  </a:lnTo>
                  <a:lnTo>
                    <a:pt x="579" y="1859"/>
                  </a:lnTo>
                  <a:lnTo>
                    <a:pt x="588" y="1831"/>
                  </a:lnTo>
                  <a:lnTo>
                    <a:pt x="562" y="1812"/>
                  </a:lnTo>
                  <a:lnTo>
                    <a:pt x="541" y="1788"/>
                  </a:lnTo>
                  <a:lnTo>
                    <a:pt x="525" y="1760"/>
                  </a:lnTo>
                  <a:lnTo>
                    <a:pt x="516" y="1730"/>
                  </a:lnTo>
                  <a:lnTo>
                    <a:pt x="512" y="1697"/>
                  </a:lnTo>
                  <a:lnTo>
                    <a:pt x="514" y="1677"/>
                  </a:lnTo>
                  <a:lnTo>
                    <a:pt x="416" y="1775"/>
                  </a:lnTo>
                  <a:lnTo>
                    <a:pt x="145" y="1504"/>
                  </a:lnTo>
                  <a:lnTo>
                    <a:pt x="251" y="1397"/>
                  </a:lnTo>
                  <a:lnTo>
                    <a:pt x="219" y="1339"/>
                  </a:lnTo>
                  <a:lnTo>
                    <a:pt x="191" y="1279"/>
                  </a:lnTo>
                  <a:lnTo>
                    <a:pt x="168" y="1217"/>
                  </a:lnTo>
                  <a:lnTo>
                    <a:pt x="150" y="1153"/>
                  </a:lnTo>
                  <a:lnTo>
                    <a:pt x="0" y="1153"/>
                  </a:lnTo>
                  <a:lnTo>
                    <a:pt x="0" y="768"/>
                  </a:lnTo>
                  <a:lnTo>
                    <a:pt x="150" y="768"/>
                  </a:lnTo>
                  <a:lnTo>
                    <a:pt x="168" y="704"/>
                  </a:lnTo>
                  <a:lnTo>
                    <a:pt x="191" y="641"/>
                  </a:lnTo>
                  <a:lnTo>
                    <a:pt x="219" y="581"/>
                  </a:lnTo>
                  <a:lnTo>
                    <a:pt x="251" y="523"/>
                  </a:lnTo>
                  <a:lnTo>
                    <a:pt x="145" y="416"/>
                  </a:lnTo>
                  <a:lnTo>
                    <a:pt x="416" y="146"/>
                  </a:lnTo>
                  <a:lnTo>
                    <a:pt x="523" y="251"/>
                  </a:lnTo>
                  <a:lnTo>
                    <a:pt x="580" y="219"/>
                  </a:lnTo>
                  <a:lnTo>
                    <a:pt x="641" y="191"/>
                  </a:lnTo>
                  <a:lnTo>
                    <a:pt x="703" y="168"/>
                  </a:lnTo>
                  <a:lnTo>
                    <a:pt x="767" y="150"/>
                  </a:lnTo>
                  <a:lnTo>
                    <a:pt x="767"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25" name="Rectangle 125"/>
            <p:cNvSpPr>
              <a:spLocks noChangeArrowheads="1"/>
            </p:cNvSpPr>
            <p:nvPr/>
          </p:nvSpPr>
          <p:spPr bwMode="auto">
            <a:xfrm>
              <a:off x="5994401" y="3784601"/>
              <a:ext cx="203200" cy="204788"/>
            </a:xfrm>
            <a:prstGeom prst="rect">
              <a:avLst/>
            </a:prstGeom>
            <a:solidFill>
              <a:srgbClr val="46647B"/>
            </a:solidFill>
            <a:ln w="0">
              <a:noFill/>
              <a:prstDash val="solid"/>
              <a:miter lim="800000"/>
              <a:headEnd/>
              <a:tailEnd/>
            </a:ln>
            <a:extLst>
              <a:ext uri="{91240B29-F687-4F45-9708-019B960494DF}">
                <a14:hiddenLine xmlns:a14="http://schemas.microsoft.com/office/drawing/2010/main" w="0">
                  <a:solidFill>
                    <a:srgbClr val="000000"/>
                  </a:solidFill>
                  <a:prstDash val="solid"/>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26" name="Rectangle 126"/>
            <p:cNvSpPr>
              <a:spLocks noChangeArrowheads="1"/>
            </p:cNvSpPr>
            <p:nvPr/>
          </p:nvSpPr>
          <p:spPr bwMode="auto">
            <a:xfrm>
              <a:off x="5994401" y="4191001"/>
              <a:ext cx="203200" cy="204788"/>
            </a:xfrm>
            <a:prstGeom prst="rect">
              <a:avLst/>
            </a:prstGeom>
            <a:solidFill>
              <a:srgbClr val="46647B"/>
            </a:solidFill>
            <a:ln w="0">
              <a:noFill/>
              <a:prstDash val="solid"/>
              <a:miter lim="800000"/>
              <a:headEnd/>
              <a:tailEnd/>
            </a:ln>
            <a:extLst>
              <a:ext uri="{91240B29-F687-4F45-9708-019B960494DF}">
                <a14:hiddenLine xmlns:a14="http://schemas.microsoft.com/office/drawing/2010/main" w="0">
                  <a:solidFill>
                    <a:srgbClr val="000000"/>
                  </a:solidFill>
                  <a:prstDash val="solid"/>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27" name="Rectangle 127"/>
            <p:cNvSpPr>
              <a:spLocks noChangeArrowheads="1"/>
            </p:cNvSpPr>
            <p:nvPr/>
          </p:nvSpPr>
          <p:spPr bwMode="auto">
            <a:xfrm>
              <a:off x="5994401" y="4597401"/>
              <a:ext cx="203200" cy="204788"/>
            </a:xfrm>
            <a:prstGeom prst="rect">
              <a:avLst/>
            </a:prstGeom>
            <a:solidFill>
              <a:srgbClr val="46647B"/>
            </a:solidFill>
            <a:ln w="0">
              <a:noFill/>
              <a:prstDash val="solid"/>
              <a:miter lim="800000"/>
              <a:headEnd/>
              <a:tailEnd/>
            </a:ln>
            <a:extLst>
              <a:ext uri="{91240B29-F687-4F45-9708-019B960494DF}">
                <a14:hiddenLine xmlns:a14="http://schemas.microsoft.com/office/drawing/2010/main" w="0">
                  <a:solidFill>
                    <a:srgbClr val="000000"/>
                  </a:solidFill>
                  <a:prstDash val="solid"/>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28" name="Rectangle 128"/>
            <p:cNvSpPr>
              <a:spLocks noChangeArrowheads="1"/>
            </p:cNvSpPr>
            <p:nvPr/>
          </p:nvSpPr>
          <p:spPr bwMode="auto">
            <a:xfrm>
              <a:off x="5994401" y="5005388"/>
              <a:ext cx="203200" cy="201613"/>
            </a:xfrm>
            <a:prstGeom prst="rect">
              <a:avLst/>
            </a:prstGeom>
            <a:solidFill>
              <a:srgbClr val="46647B"/>
            </a:solidFill>
            <a:ln w="0">
              <a:noFill/>
              <a:prstDash val="solid"/>
              <a:miter lim="800000"/>
              <a:headEnd/>
              <a:tailEnd/>
            </a:ln>
            <a:extLst>
              <a:ext uri="{91240B29-F687-4F45-9708-019B960494DF}">
                <a14:hiddenLine xmlns:a14="http://schemas.microsoft.com/office/drawing/2010/main" w="0">
                  <a:solidFill>
                    <a:srgbClr val="000000"/>
                  </a:solidFill>
                  <a:prstDash val="solid"/>
                  <a:miter lim="800000"/>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nvGrpSpPr>
          <p:cNvPr id="629" name="Group 628"/>
          <p:cNvGrpSpPr/>
          <p:nvPr/>
        </p:nvGrpSpPr>
        <p:grpSpPr>
          <a:xfrm>
            <a:off x="8920164" y="5302742"/>
            <a:ext cx="252412" cy="326304"/>
            <a:chOff x="3576638" y="176213"/>
            <a:chExt cx="5032375" cy="6505576"/>
          </a:xfrm>
        </p:grpSpPr>
        <p:sp>
          <p:nvSpPr>
            <p:cNvPr id="630" name="Freeform 133"/>
            <p:cNvSpPr>
              <a:spLocks noEditPoints="1"/>
            </p:cNvSpPr>
            <p:nvPr/>
          </p:nvSpPr>
          <p:spPr bwMode="auto">
            <a:xfrm>
              <a:off x="5794376" y="3787776"/>
              <a:ext cx="1968500" cy="2054225"/>
            </a:xfrm>
            <a:custGeom>
              <a:avLst/>
              <a:gdLst>
                <a:gd name="T0" fmla="*/ 340 w 1240"/>
                <a:gd name="T1" fmla="*/ 1068 h 1294"/>
                <a:gd name="T2" fmla="*/ 377 w 1240"/>
                <a:gd name="T3" fmla="*/ 1041 h 1294"/>
                <a:gd name="T4" fmla="*/ 700 w 1240"/>
                <a:gd name="T5" fmla="*/ 1034 h 1294"/>
                <a:gd name="T6" fmla="*/ 769 w 1240"/>
                <a:gd name="T7" fmla="*/ 992 h 1294"/>
                <a:gd name="T8" fmla="*/ 791 w 1240"/>
                <a:gd name="T9" fmla="*/ 956 h 1294"/>
                <a:gd name="T10" fmla="*/ 820 w 1240"/>
                <a:gd name="T11" fmla="*/ 907 h 1294"/>
                <a:gd name="T12" fmla="*/ 864 w 1240"/>
                <a:gd name="T13" fmla="*/ 832 h 1294"/>
                <a:gd name="T14" fmla="*/ 910 w 1240"/>
                <a:gd name="T15" fmla="*/ 753 h 1294"/>
                <a:gd name="T16" fmla="*/ 949 w 1240"/>
                <a:gd name="T17" fmla="*/ 684 h 1294"/>
                <a:gd name="T18" fmla="*/ 972 w 1240"/>
                <a:gd name="T19" fmla="*/ 647 h 1294"/>
                <a:gd name="T20" fmla="*/ 374 w 1240"/>
                <a:gd name="T21" fmla="*/ 641 h 1294"/>
                <a:gd name="T22" fmla="*/ 336 w 1240"/>
                <a:gd name="T23" fmla="*/ 604 h 1294"/>
                <a:gd name="T24" fmla="*/ 1019 w 1240"/>
                <a:gd name="T25" fmla="*/ 120 h 1294"/>
                <a:gd name="T26" fmla="*/ 1044 w 1240"/>
                <a:gd name="T27" fmla="*/ 524 h 1294"/>
                <a:gd name="T28" fmla="*/ 1119 w 1240"/>
                <a:gd name="T29" fmla="*/ 378 h 1294"/>
                <a:gd name="T30" fmla="*/ 1102 w 1240"/>
                <a:gd name="T31" fmla="*/ 286 h 1294"/>
                <a:gd name="T32" fmla="*/ 1029 w 1240"/>
                <a:gd name="T33" fmla="*/ 0 h 1294"/>
                <a:gd name="T34" fmla="*/ 1095 w 1240"/>
                <a:gd name="T35" fmla="*/ 27 h 1294"/>
                <a:gd name="T36" fmla="*/ 1127 w 1240"/>
                <a:gd name="T37" fmla="*/ 67 h 1294"/>
                <a:gd name="T38" fmla="*/ 1143 w 1240"/>
                <a:gd name="T39" fmla="*/ 102 h 1294"/>
                <a:gd name="T40" fmla="*/ 1170 w 1240"/>
                <a:gd name="T41" fmla="*/ 156 h 1294"/>
                <a:gd name="T42" fmla="*/ 1196 w 1240"/>
                <a:gd name="T43" fmla="*/ 207 h 1294"/>
                <a:gd name="T44" fmla="*/ 1207 w 1240"/>
                <a:gd name="T45" fmla="*/ 229 h 1294"/>
                <a:gd name="T46" fmla="*/ 1240 w 1240"/>
                <a:gd name="T47" fmla="*/ 345 h 1294"/>
                <a:gd name="T48" fmla="*/ 1219 w 1240"/>
                <a:gd name="T49" fmla="*/ 463 h 1294"/>
                <a:gd name="T50" fmla="*/ 870 w 1240"/>
                <a:gd name="T51" fmla="*/ 1057 h 1294"/>
                <a:gd name="T52" fmla="*/ 783 w 1240"/>
                <a:gd name="T53" fmla="*/ 1131 h 1294"/>
                <a:gd name="T54" fmla="*/ 671 w 1240"/>
                <a:gd name="T55" fmla="*/ 1157 h 1294"/>
                <a:gd name="T56" fmla="*/ 637 w 1240"/>
                <a:gd name="T57" fmla="*/ 1157 h 1294"/>
                <a:gd name="T58" fmla="*/ 562 w 1240"/>
                <a:gd name="T59" fmla="*/ 1157 h 1294"/>
                <a:gd name="T60" fmla="*/ 487 w 1240"/>
                <a:gd name="T61" fmla="*/ 1157 h 1294"/>
                <a:gd name="T62" fmla="*/ 453 w 1240"/>
                <a:gd name="T63" fmla="*/ 1157 h 1294"/>
                <a:gd name="T64" fmla="*/ 443 w 1240"/>
                <a:gd name="T65" fmla="*/ 1267 h 1294"/>
                <a:gd name="T66" fmla="*/ 405 w 1240"/>
                <a:gd name="T67" fmla="*/ 1293 h 1294"/>
                <a:gd name="T68" fmla="*/ 359 w 1240"/>
                <a:gd name="T69" fmla="*/ 1284 h 1294"/>
                <a:gd name="T70" fmla="*/ 338 w 1240"/>
                <a:gd name="T71" fmla="*/ 1262 h 1294"/>
                <a:gd name="T72" fmla="*/ 303 w 1240"/>
                <a:gd name="T73" fmla="*/ 1216 h 1294"/>
                <a:gd name="T74" fmla="*/ 247 w 1240"/>
                <a:gd name="T75" fmla="*/ 1144 h 1294"/>
                <a:gd name="T76" fmla="*/ 183 w 1240"/>
                <a:gd name="T77" fmla="*/ 1059 h 1294"/>
                <a:gd name="T78" fmla="*/ 117 w 1240"/>
                <a:gd name="T79" fmla="*/ 975 h 1294"/>
                <a:gd name="T80" fmla="*/ 62 w 1240"/>
                <a:gd name="T81" fmla="*/ 903 h 1294"/>
                <a:gd name="T82" fmla="*/ 26 w 1240"/>
                <a:gd name="T83" fmla="*/ 857 h 1294"/>
                <a:gd name="T84" fmla="*/ 8 w 1240"/>
                <a:gd name="T85" fmla="*/ 828 h 1294"/>
                <a:gd name="T86" fmla="*/ 4 w 1240"/>
                <a:gd name="T87" fmla="*/ 767 h 1294"/>
                <a:gd name="T88" fmla="*/ 349 w 1240"/>
                <a:gd name="T89" fmla="*/ 373 h 1294"/>
                <a:gd name="T90" fmla="*/ 397 w 1240"/>
                <a:gd name="T91" fmla="*/ 354 h 1294"/>
                <a:gd name="T92" fmla="*/ 442 w 1240"/>
                <a:gd name="T93" fmla="*/ 379 h 1294"/>
                <a:gd name="T94" fmla="*/ 453 w 1240"/>
                <a:gd name="T95" fmla="*/ 416 h 1294"/>
                <a:gd name="T96" fmla="*/ 453 w 1240"/>
                <a:gd name="T97" fmla="*/ 459 h 1294"/>
                <a:gd name="T98" fmla="*/ 453 w 1240"/>
                <a:gd name="T99" fmla="*/ 510 h 1294"/>
                <a:gd name="T100" fmla="*/ 608 w 1240"/>
                <a:gd name="T101" fmla="*/ 355 h 1294"/>
                <a:gd name="T102" fmla="*/ 595 w 1240"/>
                <a:gd name="T103" fmla="*/ 278 h 1294"/>
                <a:gd name="T104" fmla="*/ 630 w 1240"/>
                <a:gd name="T105" fmla="*/ 211 h 1294"/>
                <a:gd name="T106" fmla="*/ 982 w 1240"/>
                <a:gd name="T107" fmla="*/ 5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40" h="1294">
                  <a:moveTo>
                    <a:pt x="333" y="568"/>
                  </a:moveTo>
                  <a:lnTo>
                    <a:pt x="129" y="792"/>
                  </a:lnTo>
                  <a:lnTo>
                    <a:pt x="340" y="1068"/>
                  </a:lnTo>
                  <a:lnTo>
                    <a:pt x="350" y="1056"/>
                  </a:lnTo>
                  <a:lnTo>
                    <a:pt x="362" y="1047"/>
                  </a:lnTo>
                  <a:lnTo>
                    <a:pt x="377" y="1041"/>
                  </a:lnTo>
                  <a:lnTo>
                    <a:pt x="393" y="1038"/>
                  </a:lnTo>
                  <a:lnTo>
                    <a:pt x="671" y="1038"/>
                  </a:lnTo>
                  <a:lnTo>
                    <a:pt x="700" y="1034"/>
                  </a:lnTo>
                  <a:lnTo>
                    <a:pt x="726" y="1026"/>
                  </a:lnTo>
                  <a:lnTo>
                    <a:pt x="750" y="1011"/>
                  </a:lnTo>
                  <a:lnTo>
                    <a:pt x="769" y="992"/>
                  </a:lnTo>
                  <a:lnTo>
                    <a:pt x="784" y="969"/>
                  </a:lnTo>
                  <a:lnTo>
                    <a:pt x="786" y="965"/>
                  </a:lnTo>
                  <a:lnTo>
                    <a:pt x="791" y="956"/>
                  </a:lnTo>
                  <a:lnTo>
                    <a:pt x="798" y="944"/>
                  </a:lnTo>
                  <a:lnTo>
                    <a:pt x="808" y="926"/>
                  </a:lnTo>
                  <a:lnTo>
                    <a:pt x="820" y="907"/>
                  </a:lnTo>
                  <a:lnTo>
                    <a:pt x="834" y="884"/>
                  </a:lnTo>
                  <a:lnTo>
                    <a:pt x="848" y="859"/>
                  </a:lnTo>
                  <a:lnTo>
                    <a:pt x="864" y="832"/>
                  </a:lnTo>
                  <a:lnTo>
                    <a:pt x="879" y="806"/>
                  </a:lnTo>
                  <a:lnTo>
                    <a:pt x="895" y="779"/>
                  </a:lnTo>
                  <a:lnTo>
                    <a:pt x="910" y="753"/>
                  </a:lnTo>
                  <a:lnTo>
                    <a:pt x="925" y="728"/>
                  </a:lnTo>
                  <a:lnTo>
                    <a:pt x="938" y="705"/>
                  </a:lnTo>
                  <a:lnTo>
                    <a:pt x="949" y="684"/>
                  </a:lnTo>
                  <a:lnTo>
                    <a:pt x="959" y="668"/>
                  </a:lnTo>
                  <a:lnTo>
                    <a:pt x="967" y="656"/>
                  </a:lnTo>
                  <a:lnTo>
                    <a:pt x="972" y="647"/>
                  </a:lnTo>
                  <a:lnTo>
                    <a:pt x="973" y="645"/>
                  </a:lnTo>
                  <a:lnTo>
                    <a:pt x="393" y="645"/>
                  </a:lnTo>
                  <a:lnTo>
                    <a:pt x="374" y="641"/>
                  </a:lnTo>
                  <a:lnTo>
                    <a:pt x="358" y="632"/>
                  </a:lnTo>
                  <a:lnTo>
                    <a:pt x="345" y="620"/>
                  </a:lnTo>
                  <a:lnTo>
                    <a:pt x="336" y="604"/>
                  </a:lnTo>
                  <a:lnTo>
                    <a:pt x="333" y="584"/>
                  </a:lnTo>
                  <a:lnTo>
                    <a:pt x="333" y="568"/>
                  </a:lnTo>
                  <a:close/>
                  <a:moveTo>
                    <a:pt x="1019" y="120"/>
                  </a:moveTo>
                  <a:lnTo>
                    <a:pt x="714" y="298"/>
                  </a:lnTo>
                  <a:lnTo>
                    <a:pt x="839" y="524"/>
                  </a:lnTo>
                  <a:lnTo>
                    <a:pt x="1044" y="524"/>
                  </a:lnTo>
                  <a:lnTo>
                    <a:pt x="1098" y="437"/>
                  </a:lnTo>
                  <a:lnTo>
                    <a:pt x="1112" y="409"/>
                  </a:lnTo>
                  <a:lnTo>
                    <a:pt x="1119" y="378"/>
                  </a:lnTo>
                  <a:lnTo>
                    <a:pt x="1119" y="346"/>
                  </a:lnTo>
                  <a:lnTo>
                    <a:pt x="1114" y="315"/>
                  </a:lnTo>
                  <a:lnTo>
                    <a:pt x="1102" y="286"/>
                  </a:lnTo>
                  <a:lnTo>
                    <a:pt x="1101" y="284"/>
                  </a:lnTo>
                  <a:lnTo>
                    <a:pt x="1019" y="120"/>
                  </a:lnTo>
                  <a:close/>
                  <a:moveTo>
                    <a:pt x="1029" y="0"/>
                  </a:moveTo>
                  <a:lnTo>
                    <a:pt x="1052" y="5"/>
                  </a:lnTo>
                  <a:lnTo>
                    <a:pt x="1075" y="14"/>
                  </a:lnTo>
                  <a:lnTo>
                    <a:pt x="1095" y="27"/>
                  </a:lnTo>
                  <a:lnTo>
                    <a:pt x="1112" y="43"/>
                  </a:lnTo>
                  <a:lnTo>
                    <a:pt x="1124" y="65"/>
                  </a:lnTo>
                  <a:lnTo>
                    <a:pt x="1127" y="67"/>
                  </a:lnTo>
                  <a:lnTo>
                    <a:pt x="1131" y="76"/>
                  </a:lnTo>
                  <a:lnTo>
                    <a:pt x="1135" y="87"/>
                  </a:lnTo>
                  <a:lnTo>
                    <a:pt x="1143" y="102"/>
                  </a:lnTo>
                  <a:lnTo>
                    <a:pt x="1152" y="119"/>
                  </a:lnTo>
                  <a:lnTo>
                    <a:pt x="1162" y="138"/>
                  </a:lnTo>
                  <a:lnTo>
                    <a:pt x="1170" y="156"/>
                  </a:lnTo>
                  <a:lnTo>
                    <a:pt x="1180" y="175"/>
                  </a:lnTo>
                  <a:lnTo>
                    <a:pt x="1189" y="192"/>
                  </a:lnTo>
                  <a:lnTo>
                    <a:pt x="1196" y="207"/>
                  </a:lnTo>
                  <a:lnTo>
                    <a:pt x="1201" y="219"/>
                  </a:lnTo>
                  <a:lnTo>
                    <a:pt x="1206" y="226"/>
                  </a:lnTo>
                  <a:lnTo>
                    <a:pt x="1207" y="229"/>
                  </a:lnTo>
                  <a:lnTo>
                    <a:pt x="1224" y="267"/>
                  </a:lnTo>
                  <a:lnTo>
                    <a:pt x="1235" y="305"/>
                  </a:lnTo>
                  <a:lnTo>
                    <a:pt x="1240" y="345"/>
                  </a:lnTo>
                  <a:lnTo>
                    <a:pt x="1238" y="385"/>
                  </a:lnTo>
                  <a:lnTo>
                    <a:pt x="1232" y="425"/>
                  </a:lnTo>
                  <a:lnTo>
                    <a:pt x="1219" y="463"/>
                  </a:lnTo>
                  <a:lnTo>
                    <a:pt x="1200" y="500"/>
                  </a:lnTo>
                  <a:lnTo>
                    <a:pt x="891" y="1023"/>
                  </a:lnTo>
                  <a:lnTo>
                    <a:pt x="870" y="1057"/>
                  </a:lnTo>
                  <a:lnTo>
                    <a:pt x="845" y="1087"/>
                  </a:lnTo>
                  <a:lnTo>
                    <a:pt x="815" y="1111"/>
                  </a:lnTo>
                  <a:lnTo>
                    <a:pt x="783" y="1131"/>
                  </a:lnTo>
                  <a:lnTo>
                    <a:pt x="748" y="1146"/>
                  </a:lnTo>
                  <a:lnTo>
                    <a:pt x="711" y="1155"/>
                  </a:lnTo>
                  <a:lnTo>
                    <a:pt x="671" y="1157"/>
                  </a:lnTo>
                  <a:lnTo>
                    <a:pt x="666" y="1157"/>
                  </a:lnTo>
                  <a:lnTo>
                    <a:pt x="655" y="1157"/>
                  </a:lnTo>
                  <a:lnTo>
                    <a:pt x="637" y="1157"/>
                  </a:lnTo>
                  <a:lnTo>
                    <a:pt x="614" y="1157"/>
                  </a:lnTo>
                  <a:lnTo>
                    <a:pt x="588" y="1157"/>
                  </a:lnTo>
                  <a:lnTo>
                    <a:pt x="562" y="1157"/>
                  </a:lnTo>
                  <a:lnTo>
                    <a:pt x="535" y="1157"/>
                  </a:lnTo>
                  <a:lnTo>
                    <a:pt x="509" y="1157"/>
                  </a:lnTo>
                  <a:lnTo>
                    <a:pt x="487" y="1157"/>
                  </a:lnTo>
                  <a:lnTo>
                    <a:pt x="469" y="1157"/>
                  </a:lnTo>
                  <a:lnTo>
                    <a:pt x="457" y="1157"/>
                  </a:lnTo>
                  <a:lnTo>
                    <a:pt x="453" y="1157"/>
                  </a:lnTo>
                  <a:lnTo>
                    <a:pt x="453" y="1234"/>
                  </a:lnTo>
                  <a:lnTo>
                    <a:pt x="451" y="1252"/>
                  </a:lnTo>
                  <a:lnTo>
                    <a:pt x="443" y="1267"/>
                  </a:lnTo>
                  <a:lnTo>
                    <a:pt x="433" y="1279"/>
                  </a:lnTo>
                  <a:lnTo>
                    <a:pt x="420" y="1288"/>
                  </a:lnTo>
                  <a:lnTo>
                    <a:pt x="405" y="1293"/>
                  </a:lnTo>
                  <a:lnTo>
                    <a:pt x="389" y="1294"/>
                  </a:lnTo>
                  <a:lnTo>
                    <a:pt x="372" y="1292"/>
                  </a:lnTo>
                  <a:lnTo>
                    <a:pt x="359" y="1284"/>
                  </a:lnTo>
                  <a:lnTo>
                    <a:pt x="345" y="1272"/>
                  </a:lnTo>
                  <a:lnTo>
                    <a:pt x="344" y="1269"/>
                  </a:lnTo>
                  <a:lnTo>
                    <a:pt x="338" y="1262"/>
                  </a:lnTo>
                  <a:lnTo>
                    <a:pt x="329" y="1249"/>
                  </a:lnTo>
                  <a:lnTo>
                    <a:pt x="317" y="1234"/>
                  </a:lnTo>
                  <a:lnTo>
                    <a:pt x="303" y="1216"/>
                  </a:lnTo>
                  <a:lnTo>
                    <a:pt x="286" y="1193"/>
                  </a:lnTo>
                  <a:lnTo>
                    <a:pt x="267" y="1170"/>
                  </a:lnTo>
                  <a:lnTo>
                    <a:pt x="247" y="1144"/>
                  </a:lnTo>
                  <a:lnTo>
                    <a:pt x="226" y="1116"/>
                  </a:lnTo>
                  <a:lnTo>
                    <a:pt x="204" y="1088"/>
                  </a:lnTo>
                  <a:lnTo>
                    <a:pt x="183" y="1059"/>
                  </a:lnTo>
                  <a:lnTo>
                    <a:pt x="160" y="1029"/>
                  </a:lnTo>
                  <a:lnTo>
                    <a:pt x="138" y="1002"/>
                  </a:lnTo>
                  <a:lnTo>
                    <a:pt x="117" y="975"/>
                  </a:lnTo>
                  <a:lnTo>
                    <a:pt x="97" y="949"/>
                  </a:lnTo>
                  <a:lnTo>
                    <a:pt x="78" y="924"/>
                  </a:lnTo>
                  <a:lnTo>
                    <a:pt x="62" y="903"/>
                  </a:lnTo>
                  <a:lnTo>
                    <a:pt x="47" y="884"/>
                  </a:lnTo>
                  <a:lnTo>
                    <a:pt x="36" y="868"/>
                  </a:lnTo>
                  <a:lnTo>
                    <a:pt x="26" y="857"/>
                  </a:lnTo>
                  <a:lnTo>
                    <a:pt x="21" y="849"/>
                  </a:lnTo>
                  <a:lnTo>
                    <a:pt x="19" y="847"/>
                  </a:lnTo>
                  <a:lnTo>
                    <a:pt x="8" y="828"/>
                  </a:lnTo>
                  <a:lnTo>
                    <a:pt x="1" y="808"/>
                  </a:lnTo>
                  <a:lnTo>
                    <a:pt x="0" y="787"/>
                  </a:lnTo>
                  <a:lnTo>
                    <a:pt x="4" y="767"/>
                  </a:lnTo>
                  <a:lnTo>
                    <a:pt x="11" y="748"/>
                  </a:lnTo>
                  <a:lnTo>
                    <a:pt x="24" y="730"/>
                  </a:lnTo>
                  <a:lnTo>
                    <a:pt x="349" y="373"/>
                  </a:lnTo>
                  <a:lnTo>
                    <a:pt x="364" y="360"/>
                  </a:lnTo>
                  <a:lnTo>
                    <a:pt x="380" y="354"/>
                  </a:lnTo>
                  <a:lnTo>
                    <a:pt x="397" y="354"/>
                  </a:lnTo>
                  <a:lnTo>
                    <a:pt x="415" y="358"/>
                  </a:lnTo>
                  <a:lnTo>
                    <a:pt x="429" y="366"/>
                  </a:lnTo>
                  <a:lnTo>
                    <a:pt x="442" y="379"/>
                  </a:lnTo>
                  <a:lnTo>
                    <a:pt x="451" y="394"/>
                  </a:lnTo>
                  <a:lnTo>
                    <a:pt x="453" y="412"/>
                  </a:lnTo>
                  <a:lnTo>
                    <a:pt x="453" y="416"/>
                  </a:lnTo>
                  <a:lnTo>
                    <a:pt x="453" y="427"/>
                  </a:lnTo>
                  <a:lnTo>
                    <a:pt x="453" y="442"/>
                  </a:lnTo>
                  <a:lnTo>
                    <a:pt x="453" y="459"/>
                  </a:lnTo>
                  <a:lnTo>
                    <a:pt x="453" y="478"/>
                  </a:lnTo>
                  <a:lnTo>
                    <a:pt x="453" y="495"/>
                  </a:lnTo>
                  <a:lnTo>
                    <a:pt x="453" y="510"/>
                  </a:lnTo>
                  <a:lnTo>
                    <a:pt x="453" y="524"/>
                  </a:lnTo>
                  <a:lnTo>
                    <a:pt x="702" y="524"/>
                  </a:lnTo>
                  <a:lnTo>
                    <a:pt x="608" y="355"/>
                  </a:lnTo>
                  <a:lnTo>
                    <a:pt x="598" y="330"/>
                  </a:lnTo>
                  <a:lnTo>
                    <a:pt x="593" y="304"/>
                  </a:lnTo>
                  <a:lnTo>
                    <a:pt x="595" y="278"/>
                  </a:lnTo>
                  <a:lnTo>
                    <a:pt x="602" y="253"/>
                  </a:lnTo>
                  <a:lnTo>
                    <a:pt x="613" y="231"/>
                  </a:lnTo>
                  <a:lnTo>
                    <a:pt x="630" y="211"/>
                  </a:lnTo>
                  <a:lnTo>
                    <a:pt x="652" y="195"/>
                  </a:lnTo>
                  <a:lnTo>
                    <a:pt x="959" y="15"/>
                  </a:lnTo>
                  <a:lnTo>
                    <a:pt x="982" y="5"/>
                  </a:lnTo>
                  <a:lnTo>
                    <a:pt x="1005" y="0"/>
                  </a:lnTo>
                  <a:lnTo>
                    <a:pt x="1029"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31" name="Freeform 134"/>
            <p:cNvSpPr>
              <a:spLocks noEditPoints="1"/>
            </p:cNvSpPr>
            <p:nvPr/>
          </p:nvSpPr>
          <p:spPr bwMode="auto">
            <a:xfrm>
              <a:off x="3576638" y="176213"/>
              <a:ext cx="5032375" cy="5291138"/>
            </a:xfrm>
            <a:custGeom>
              <a:avLst/>
              <a:gdLst>
                <a:gd name="T0" fmla="*/ 359 w 3170"/>
                <a:gd name="T1" fmla="*/ 674 h 3333"/>
                <a:gd name="T2" fmla="*/ 236 w 3170"/>
                <a:gd name="T3" fmla="*/ 743 h 3333"/>
                <a:gd name="T4" fmla="*/ 151 w 3170"/>
                <a:gd name="T5" fmla="*/ 854 h 3333"/>
                <a:gd name="T6" fmla="*/ 119 w 3170"/>
                <a:gd name="T7" fmla="*/ 996 h 3333"/>
                <a:gd name="T8" fmla="*/ 132 w 3170"/>
                <a:gd name="T9" fmla="*/ 1124 h 3333"/>
                <a:gd name="T10" fmla="*/ 185 w 3170"/>
                <a:gd name="T11" fmla="*/ 1150 h 3333"/>
                <a:gd name="T12" fmla="*/ 3023 w 3170"/>
                <a:gd name="T13" fmla="*/ 1138 h 3333"/>
                <a:gd name="T14" fmla="*/ 3050 w 3170"/>
                <a:gd name="T15" fmla="*/ 1084 h 3333"/>
                <a:gd name="T16" fmla="*/ 3035 w 3170"/>
                <a:gd name="T17" fmla="*/ 899 h 3333"/>
                <a:gd name="T18" fmla="*/ 2967 w 3170"/>
                <a:gd name="T19" fmla="*/ 775 h 3333"/>
                <a:gd name="T20" fmla="*/ 2855 w 3170"/>
                <a:gd name="T21" fmla="*/ 690 h 3333"/>
                <a:gd name="T22" fmla="*/ 2714 w 3170"/>
                <a:gd name="T23" fmla="*/ 659 h 3333"/>
                <a:gd name="T24" fmla="*/ 1209 w 3170"/>
                <a:gd name="T25" fmla="*/ 540 h 3333"/>
                <a:gd name="T26" fmla="*/ 1258 w 3170"/>
                <a:gd name="T27" fmla="*/ 401 h 3333"/>
                <a:gd name="T28" fmla="*/ 1078 w 3170"/>
                <a:gd name="T29" fmla="*/ 129 h 3333"/>
                <a:gd name="T30" fmla="*/ 1041 w 3170"/>
                <a:gd name="T31" fmla="*/ 174 h 3333"/>
                <a:gd name="T32" fmla="*/ 1159 w 3170"/>
                <a:gd name="T33" fmla="*/ 322 h 3333"/>
                <a:gd name="T34" fmla="*/ 1197 w 3170"/>
                <a:gd name="T35" fmla="*/ 284 h 3333"/>
                <a:gd name="T36" fmla="*/ 1972 w 3170"/>
                <a:gd name="T37" fmla="*/ 284 h 3333"/>
                <a:gd name="T38" fmla="*/ 2010 w 3170"/>
                <a:gd name="T39" fmla="*/ 322 h 3333"/>
                <a:gd name="T40" fmla="*/ 2129 w 3170"/>
                <a:gd name="T41" fmla="*/ 174 h 3333"/>
                <a:gd name="T42" fmla="*/ 2091 w 3170"/>
                <a:gd name="T43" fmla="*/ 129 h 3333"/>
                <a:gd name="T44" fmla="*/ 1117 w 3170"/>
                <a:gd name="T45" fmla="*/ 120 h 3333"/>
                <a:gd name="T46" fmla="*/ 2088 w 3170"/>
                <a:gd name="T47" fmla="*/ 4 h 3333"/>
                <a:gd name="T48" fmla="*/ 2183 w 3170"/>
                <a:gd name="T49" fmla="*/ 47 h 3333"/>
                <a:gd name="T50" fmla="*/ 2242 w 3170"/>
                <a:gd name="T51" fmla="*/ 134 h 3333"/>
                <a:gd name="T52" fmla="*/ 2771 w 3170"/>
                <a:gd name="T53" fmla="*/ 543 h 3333"/>
                <a:gd name="T54" fmla="*/ 2928 w 3170"/>
                <a:gd name="T55" fmla="*/ 594 h 3333"/>
                <a:gd name="T56" fmla="*/ 3055 w 3170"/>
                <a:gd name="T57" fmla="*/ 693 h 3333"/>
                <a:gd name="T58" fmla="*/ 3139 w 3170"/>
                <a:gd name="T59" fmla="*/ 831 h 3333"/>
                <a:gd name="T60" fmla="*/ 3170 w 3170"/>
                <a:gd name="T61" fmla="*/ 996 h 3333"/>
                <a:gd name="T62" fmla="*/ 3157 w 3170"/>
                <a:gd name="T63" fmla="*/ 1152 h 3333"/>
                <a:gd name="T64" fmla="*/ 3097 w 3170"/>
                <a:gd name="T65" fmla="*/ 1232 h 3333"/>
                <a:gd name="T66" fmla="*/ 2772 w 3170"/>
                <a:gd name="T67" fmla="*/ 3281 h 3333"/>
                <a:gd name="T68" fmla="*/ 2746 w 3170"/>
                <a:gd name="T69" fmla="*/ 3323 h 3333"/>
                <a:gd name="T70" fmla="*/ 2705 w 3170"/>
                <a:gd name="T71" fmla="*/ 3332 h 3333"/>
                <a:gd name="T72" fmla="*/ 2660 w 3170"/>
                <a:gd name="T73" fmla="*/ 3301 h 3333"/>
                <a:gd name="T74" fmla="*/ 2916 w 3170"/>
                <a:gd name="T75" fmla="*/ 1270 h 3333"/>
                <a:gd name="T76" fmla="*/ 293 w 3170"/>
                <a:gd name="T77" fmla="*/ 1594 h 3333"/>
                <a:gd name="T78" fmla="*/ 261 w 3170"/>
                <a:gd name="T79" fmla="*/ 1638 h 3333"/>
                <a:gd name="T80" fmla="*/ 205 w 3170"/>
                <a:gd name="T81" fmla="*/ 1637 h 3333"/>
                <a:gd name="T82" fmla="*/ 175 w 3170"/>
                <a:gd name="T83" fmla="*/ 1592 h 3333"/>
                <a:gd name="T84" fmla="*/ 72 w 3170"/>
                <a:gd name="T85" fmla="*/ 1232 h 3333"/>
                <a:gd name="T86" fmla="*/ 12 w 3170"/>
                <a:gd name="T87" fmla="*/ 1152 h 3333"/>
                <a:gd name="T88" fmla="*/ 0 w 3170"/>
                <a:gd name="T89" fmla="*/ 996 h 3333"/>
                <a:gd name="T90" fmla="*/ 30 w 3170"/>
                <a:gd name="T91" fmla="*/ 831 h 3333"/>
                <a:gd name="T92" fmla="*/ 115 w 3170"/>
                <a:gd name="T93" fmla="*/ 693 h 3333"/>
                <a:gd name="T94" fmla="*/ 242 w 3170"/>
                <a:gd name="T95" fmla="*/ 594 h 3333"/>
                <a:gd name="T96" fmla="*/ 398 w 3170"/>
                <a:gd name="T97" fmla="*/ 543 h 3333"/>
                <a:gd name="T98" fmla="*/ 927 w 3170"/>
                <a:gd name="T99" fmla="*/ 134 h 3333"/>
                <a:gd name="T100" fmla="*/ 986 w 3170"/>
                <a:gd name="T101" fmla="*/ 47 h 3333"/>
                <a:gd name="T102" fmla="*/ 1081 w 3170"/>
                <a:gd name="T103" fmla="*/ 4 h 3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70" h="3333">
                  <a:moveTo>
                    <a:pt x="455" y="659"/>
                  </a:moveTo>
                  <a:lnTo>
                    <a:pt x="406" y="663"/>
                  </a:lnTo>
                  <a:lnTo>
                    <a:pt x="359" y="674"/>
                  </a:lnTo>
                  <a:lnTo>
                    <a:pt x="314" y="690"/>
                  </a:lnTo>
                  <a:lnTo>
                    <a:pt x="273" y="714"/>
                  </a:lnTo>
                  <a:lnTo>
                    <a:pt x="236" y="743"/>
                  </a:lnTo>
                  <a:lnTo>
                    <a:pt x="202" y="775"/>
                  </a:lnTo>
                  <a:lnTo>
                    <a:pt x="174" y="813"/>
                  </a:lnTo>
                  <a:lnTo>
                    <a:pt x="151" y="854"/>
                  </a:lnTo>
                  <a:lnTo>
                    <a:pt x="134" y="899"/>
                  </a:lnTo>
                  <a:lnTo>
                    <a:pt x="123" y="946"/>
                  </a:lnTo>
                  <a:lnTo>
                    <a:pt x="119" y="996"/>
                  </a:lnTo>
                  <a:lnTo>
                    <a:pt x="119" y="1084"/>
                  </a:lnTo>
                  <a:lnTo>
                    <a:pt x="123" y="1105"/>
                  </a:lnTo>
                  <a:lnTo>
                    <a:pt x="132" y="1124"/>
                  </a:lnTo>
                  <a:lnTo>
                    <a:pt x="146" y="1138"/>
                  </a:lnTo>
                  <a:lnTo>
                    <a:pt x="164" y="1146"/>
                  </a:lnTo>
                  <a:lnTo>
                    <a:pt x="185" y="1150"/>
                  </a:lnTo>
                  <a:lnTo>
                    <a:pt x="2984" y="1150"/>
                  </a:lnTo>
                  <a:lnTo>
                    <a:pt x="3005" y="1146"/>
                  </a:lnTo>
                  <a:lnTo>
                    <a:pt x="3023" y="1138"/>
                  </a:lnTo>
                  <a:lnTo>
                    <a:pt x="3038" y="1124"/>
                  </a:lnTo>
                  <a:lnTo>
                    <a:pt x="3046" y="1105"/>
                  </a:lnTo>
                  <a:lnTo>
                    <a:pt x="3050" y="1084"/>
                  </a:lnTo>
                  <a:lnTo>
                    <a:pt x="3050" y="996"/>
                  </a:lnTo>
                  <a:lnTo>
                    <a:pt x="3046" y="946"/>
                  </a:lnTo>
                  <a:lnTo>
                    <a:pt x="3035" y="899"/>
                  </a:lnTo>
                  <a:lnTo>
                    <a:pt x="3019" y="854"/>
                  </a:lnTo>
                  <a:lnTo>
                    <a:pt x="2995" y="813"/>
                  </a:lnTo>
                  <a:lnTo>
                    <a:pt x="2967" y="775"/>
                  </a:lnTo>
                  <a:lnTo>
                    <a:pt x="2935" y="743"/>
                  </a:lnTo>
                  <a:lnTo>
                    <a:pt x="2896" y="714"/>
                  </a:lnTo>
                  <a:lnTo>
                    <a:pt x="2855" y="690"/>
                  </a:lnTo>
                  <a:lnTo>
                    <a:pt x="2810" y="674"/>
                  </a:lnTo>
                  <a:lnTo>
                    <a:pt x="2763" y="663"/>
                  </a:lnTo>
                  <a:lnTo>
                    <a:pt x="2714" y="659"/>
                  </a:lnTo>
                  <a:lnTo>
                    <a:pt x="455" y="659"/>
                  </a:lnTo>
                  <a:close/>
                  <a:moveTo>
                    <a:pt x="1258" y="401"/>
                  </a:moveTo>
                  <a:lnTo>
                    <a:pt x="1209" y="540"/>
                  </a:lnTo>
                  <a:lnTo>
                    <a:pt x="1960" y="540"/>
                  </a:lnTo>
                  <a:lnTo>
                    <a:pt x="1911" y="401"/>
                  </a:lnTo>
                  <a:lnTo>
                    <a:pt x="1258" y="401"/>
                  </a:lnTo>
                  <a:close/>
                  <a:moveTo>
                    <a:pt x="1117" y="120"/>
                  </a:moveTo>
                  <a:lnTo>
                    <a:pt x="1097" y="123"/>
                  </a:lnTo>
                  <a:lnTo>
                    <a:pt x="1078" y="129"/>
                  </a:lnTo>
                  <a:lnTo>
                    <a:pt x="1062" y="140"/>
                  </a:lnTo>
                  <a:lnTo>
                    <a:pt x="1050" y="155"/>
                  </a:lnTo>
                  <a:lnTo>
                    <a:pt x="1041" y="174"/>
                  </a:lnTo>
                  <a:lnTo>
                    <a:pt x="911" y="540"/>
                  </a:lnTo>
                  <a:lnTo>
                    <a:pt x="1082" y="540"/>
                  </a:lnTo>
                  <a:lnTo>
                    <a:pt x="1159" y="322"/>
                  </a:lnTo>
                  <a:lnTo>
                    <a:pt x="1168" y="304"/>
                  </a:lnTo>
                  <a:lnTo>
                    <a:pt x="1181" y="292"/>
                  </a:lnTo>
                  <a:lnTo>
                    <a:pt x="1197" y="284"/>
                  </a:lnTo>
                  <a:lnTo>
                    <a:pt x="1216" y="281"/>
                  </a:lnTo>
                  <a:lnTo>
                    <a:pt x="1953" y="281"/>
                  </a:lnTo>
                  <a:lnTo>
                    <a:pt x="1972" y="284"/>
                  </a:lnTo>
                  <a:lnTo>
                    <a:pt x="1988" y="292"/>
                  </a:lnTo>
                  <a:lnTo>
                    <a:pt x="2001" y="304"/>
                  </a:lnTo>
                  <a:lnTo>
                    <a:pt x="2010" y="322"/>
                  </a:lnTo>
                  <a:lnTo>
                    <a:pt x="2087" y="540"/>
                  </a:lnTo>
                  <a:lnTo>
                    <a:pt x="2258" y="540"/>
                  </a:lnTo>
                  <a:lnTo>
                    <a:pt x="2129" y="174"/>
                  </a:lnTo>
                  <a:lnTo>
                    <a:pt x="2119" y="155"/>
                  </a:lnTo>
                  <a:lnTo>
                    <a:pt x="2107" y="140"/>
                  </a:lnTo>
                  <a:lnTo>
                    <a:pt x="2091" y="129"/>
                  </a:lnTo>
                  <a:lnTo>
                    <a:pt x="2072" y="123"/>
                  </a:lnTo>
                  <a:lnTo>
                    <a:pt x="2052" y="120"/>
                  </a:lnTo>
                  <a:lnTo>
                    <a:pt x="1117" y="120"/>
                  </a:lnTo>
                  <a:close/>
                  <a:moveTo>
                    <a:pt x="1117" y="0"/>
                  </a:moveTo>
                  <a:lnTo>
                    <a:pt x="2052" y="0"/>
                  </a:lnTo>
                  <a:lnTo>
                    <a:pt x="2088" y="4"/>
                  </a:lnTo>
                  <a:lnTo>
                    <a:pt x="2123" y="12"/>
                  </a:lnTo>
                  <a:lnTo>
                    <a:pt x="2154" y="27"/>
                  </a:lnTo>
                  <a:lnTo>
                    <a:pt x="2183" y="47"/>
                  </a:lnTo>
                  <a:lnTo>
                    <a:pt x="2207" y="72"/>
                  </a:lnTo>
                  <a:lnTo>
                    <a:pt x="2227" y="101"/>
                  </a:lnTo>
                  <a:lnTo>
                    <a:pt x="2242" y="134"/>
                  </a:lnTo>
                  <a:lnTo>
                    <a:pt x="2386" y="540"/>
                  </a:lnTo>
                  <a:lnTo>
                    <a:pt x="2714" y="540"/>
                  </a:lnTo>
                  <a:lnTo>
                    <a:pt x="2771" y="543"/>
                  </a:lnTo>
                  <a:lnTo>
                    <a:pt x="2825" y="554"/>
                  </a:lnTo>
                  <a:lnTo>
                    <a:pt x="2879" y="570"/>
                  </a:lnTo>
                  <a:lnTo>
                    <a:pt x="2928" y="594"/>
                  </a:lnTo>
                  <a:lnTo>
                    <a:pt x="2974" y="621"/>
                  </a:lnTo>
                  <a:lnTo>
                    <a:pt x="3016" y="654"/>
                  </a:lnTo>
                  <a:lnTo>
                    <a:pt x="3055" y="693"/>
                  </a:lnTo>
                  <a:lnTo>
                    <a:pt x="3088" y="735"/>
                  </a:lnTo>
                  <a:lnTo>
                    <a:pt x="3116" y="781"/>
                  </a:lnTo>
                  <a:lnTo>
                    <a:pt x="3139" y="831"/>
                  </a:lnTo>
                  <a:lnTo>
                    <a:pt x="3155" y="884"/>
                  </a:lnTo>
                  <a:lnTo>
                    <a:pt x="3167" y="939"/>
                  </a:lnTo>
                  <a:lnTo>
                    <a:pt x="3170" y="996"/>
                  </a:lnTo>
                  <a:lnTo>
                    <a:pt x="3170" y="1084"/>
                  </a:lnTo>
                  <a:lnTo>
                    <a:pt x="3167" y="1120"/>
                  </a:lnTo>
                  <a:lnTo>
                    <a:pt x="3157" y="1152"/>
                  </a:lnTo>
                  <a:lnTo>
                    <a:pt x="3142" y="1182"/>
                  </a:lnTo>
                  <a:lnTo>
                    <a:pt x="3122" y="1210"/>
                  </a:lnTo>
                  <a:lnTo>
                    <a:pt x="3097" y="1232"/>
                  </a:lnTo>
                  <a:lnTo>
                    <a:pt x="3070" y="1249"/>
                  </a:lnTo>
                  <a:lnTo>
                    <a:pt x="3038" y="1262"/>
                  </a:lnTo>
                  <a:lnTo>
                    <a:pt x="2772" y="3281"/>
                  </a:lnTo>
                  <a:lnTo>
                    <a:pt x="2767" y="3297"/>
                  </a:lnTo>
                  <a:lnTo>
                    <a:pt x="2758" y="3312"/>
                  </a:lnTo>
                  <a:lnTo>
                    <a:pt x="2746" y="3323"/>
                  </a:lnTo>
                  <a:lnTo>
                    <a:pt x="2730" y="3331"/>
                  </a:lnTo>
                  <a:lnTo>
                    <a:pt x="2712" y="3333"/>
                  </a:lnTo>
                  <a:lnTo>
                    <a:pt x="2705" y="3332"/>
                  </a:lnTo>
                  <a:lnTo>
                    <a:pt x="2686" y="3327"/>
                  </a:lnTo>
                  <a:lnTo>
                    <a:pt x="2671" y="3316"/>
                  </a:lnTo>
                  <a:lnTo>
                    <a:pt x="2660" y="3301"/>
                  </a:lnTo>
                  <a:lnTo>
                    <a:pt x="2654" y="3283"/>
                  </a:lnTo>
                  <a:lnTo>
                    <a:pt x="2653" y="3265"/>
                  </a:lnTo>
                  <a:lnTo>
                    <a:pt x="2916" y="1270"/>
                  </a:lnTo>
                  <a:lnTo>
                    <a:pt x="253" y="1270"/>
                  </a:lnTo>
                  <a:lnTo>
                    <a:pt x="294" y="1576"/>
                  </a:lnTo>
                  <a:lnTo>
                    <a:pt x="293" y="1594"/>
                  </a:lnTo>
                  <a:lnTo>
                    <a:pt x="287" y="1613"/>
                  </a:lnTo>
                  <a:lnTo>
                    <a:pt x="275" y="1627"/>
                  </a:lnTo>
                  <a:lnTo>
                    <a:pt x="261" y="1638"/>
                  </a:lnTo>
                  <a:lnTo>
                    <a:pt x="242" y="1643"/>
                  </a:lnTo>
                  <a:lnTo>
                    <a:pt x="223" y="1643"/>
                  </a:lnTo>
                  <a:lnTo>
                    <a:pt x="205" y="1637"/>
                  </a:lnTo>
                  <a:lnTo>
                    <a:pt x="191" y="1626"/>
                  </a:lnTo>
                  <a:lnTo>
                    <a:pt x="180" y="1609"/>
                  </a:lnTo>
                  <a:lnTo>
                    <a:pt x="175" y="1592"/>
                  </a:lnTo>
                  <a:lnTo>
                    <a:pt x="132" y="1262"/>
                  </a:lnTo>
                  <a:lnTo>
                    <a:pt x="101" y="1249"/>
                  </a:lnTo>
                  <a:lnTo>
                    <a:pt x="72" y="1232"/>
                  </a:lnTo>
                  <a:lnTo>
                    <a:pt x="47" y="1210"/>
                  </a:lnTo>
                  <a:lnTo>
                    <a:pt x="27" y="1182"/>
                  </a:lnTo>
                  <a:lnTo>
                    <a:pt x="12" y="1152"/>
                  </a:lnTo>
                  <a:lnTo>
                    <a:pt x="2" y="1120"/>
                  </a:lnTo>
                  <a:lnTo>
                    <a:pt x="0" y="1084"/>
                  </a:lnTo>
                  <a:lnTo>
                    <a:pt x="0" y="996"/>
                  </a:lnTo>
                  <a:lnTo>
                    <a:pt x="2" y="939"/>
                  </a:lnTo>
                  <a:lnTo>
                    <a:pt x="14" y="884"/>
                  </a:lnTo>
                  <a:lnTo>
                    <a:pt x="30" y="831"/>
                  </a:lnTo>
                  <a:lnTo>
                    <a:pt x="53" y="781"/>
                  </a:lnTo>
                  <a:lnTo>
                    <a:pt x="82" y="735"/>
                  </a:lnTo>
                  <a:lnTo>
                    <a:pt x="115" y="693"/>
                  </a:lnTo>
                  <a:lnTo>
                    <a:pt x="153" y="654"/>
                  </a:lnTo>
                  <a:lnTo>
                    <a:pt x="195" y="621"/>
                  </a:lnTo>
                  <a:lnTo>
                    <a:pt x="242" y="594"/>
                  </a:lnTo>
                  <a:lnTo>
                    <a:pt x="292" y="570"/>
                  </a:lnTo>
                  <a:lnTo>
                    <a:pt x="344" y="554"/>
                  </a:lnTo>
                  <a:lnTo>
                    <a:pt x="398" y="543"/>
                  </a:lnTo>
                  <a:lnTo>
                    <a:pt x="455" y="540"/>
                  </a:lnTo>
                  <a:lnTo>
                    <a:pt x="783" y="540"/>
                  </a:lnTo>
                  <a:lnTo>
                    <a:pt x="927" y="134"/>
                  </a:lnTo>
                  <a:lnTo>
                    <a:pt x="942" y="101"/>
                  </a:lnTo>
                  <a:lnTo>
                    <a:pt x="963" y="72"/>
                  </a:lnTo>
                  <a:lnTo>
                    <a:pt x="986" y="47"/>
                  </a:lnTo>
                  <a:lnTo>
                    <a:pt x="1015" y="27"/>
                  </a:lnTo>
                  <a:lnTo>
                    <a:pt x="1047" y="12"/>
                  </a:lnTo>
                  <a:lnTo>
                    <a:pt x="1081" y="4"/>
                  </a:lnTo>
                  <a:lnTo>
                    <a:pt x="1117"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32" name="Freeform 135"/>
            <p:cNvSpPr>
              <a:spLocks/>
            </p:cNvSpPr>
            <p:nvPr/>
          </p:nvSpPr>
          <p:spPr bwMode="auto">
            <a:xfrm>
              <a:off x="3903663" y="2978151"/>
              <a:ext cx="4024313" cy="3703638"/>
            </a:xfrm>
            <a:custGeom>
              <a:avLst/>
              <a:gdLst>
                <a:gd name="T0" fmla="*/ 52 w 2535"/>
                <a:gd name="T1" fmla="*/ 0 h 2333"/>
                <a:gd name="T2" fmla="*/ 71 w 2535"/>
                <a:gd name="T3" fmla="*/ 0 h 2333"/>
                <a:gd name="T4" fmla="*/ 88 w 2535"/>
                <a:gd name="T5" fmla="*/ 6 h 2333"/>
                <a:gd name="T6" fmla="*/ 103 w 2535"/>
                <a:gd name="T7" fmla="*/ 17 h 2333"/>
                <a:gd name="T8" fmla="*/ 114 w 2535"/>
                <a:gd name="T9" fmla="*/ 33 h 2333"/>
                <a:gd name="T10" fmla="*/ 119 w 2535"/>
                <a:gd name="T11" fmla="*/ 51 h 2333"/>
                <a:gd name="T12" fmla="*/ 386 w 2535"/>
                <a:gd name="T13" fmla="*/ 2081 h 2333"/>
                <a:gd name="T14" fmla="*/ 393 w 2535"/>
                <a:gd name="T15" fmla="*/ 2112 h 2333"/>
                <a:gd name="T16" fmla="*/ 407 w 2535"/>
                <a:gd name="T17" fmla="*/ 2141 h 2333"/>
                <a:gd name="T18" fmla="*/ 426 w 2535"/>
                <a:gd name="T19" fmla="*/ 2164 h 2333"/>
                <a:gd name="T20" fmla="*/ 449 w 2535"/>
                <a:gd name="T21" fmla="*/ 2185 h 2333"/>
                <a:gd name="T22" fmla="*/ 475 w 2535"/>
                <a:gd name="T23" fmla="*/ 2200 h 2333"/>
                <a:gd name="T24" fmla="*/ 505 w 2535"/>
                <a:gd name="T25" fmla="*/ 2210 h 2333"/>
                <a:gd name="T26" fmla="*/ 536 w 2535"/>
                <a:gd name="T27" fmla="*/ 2213 h 2333"/>
                <a:gd name="T28" fmla="*/ 2221 w 2535"/>
                <a:gd name="T29" fmla="*/ 2213 h 2333"/>
                <a:gd name="T30" fmla="*/ 2252 w 2535"/>
                <a:gd name="T31" fmla="*/ 2210 h 2333"/>
                <a:gd name="T32" fmla="*/ 2282 w 2535"/>
                <a:gd name="T33" fmla="*/ 2200 h 2333"/>
                <a:gd name="T34" fmla="*/ 2308 w 2535"/>
                <a:gd name="T35" fmla="*/ 2185 h 2333"/>
                <a:gd name="T36" fmla="*/ 2331 w 2535"/>
                <a:gd name="T37" fmla="*/ 2164 h 2333"/>
                <a:gd name="T38" fmla="*/ 2350 w 2535"/>
                <a:gd name="T39" fmla="*/ 2141 h 2333"/>
                <a:gd name="T40" fmla="*/ 2364 w 2535"/>
                <a:gd name="T41" fmla="*/ 2112 h 2333"/>
                <a:gd name="T42" fmla="*/ 2371 w 2535"/>
                <a:gd name="T43" fmla="*/ 2081 h 2333"/>
                <a:gd name="T44" fmla="*/ 2416 w 2535"/>
                <a:gd name="T45" fmla="*/ 1739 h 2333"/>
                <a:gd name="T46" fmla="*/ 2421 w 2535"/>
                <a:gd name="T47" fmla="*/ 1721 h 2333"/>
                <a:gd name="T48" fmla="*/ 2432 w 2535"/>
                <a:gd name="T49" fmla="*/ 1706 h 2333"/>
                <a:gd name="T50" fmla="*/ 2447 w 2535"/>
                <a:gd name="T51" fmla="*/ 1695 h 2333"/>
                <a:gd name="T52" fmla="*/ 2464 w 2535"/>
                <a:gd name="T53" fmla="*/ 1688 h 2333"/>
                <a:gd name="T54" fmla="*/ 2483 w 2535"/>
                <a:gd name="T55" fmla="*/ 1688 h 2333"/>
                <a:gd name="T56" fmla="*/ 2501 w 2535"/>
                <a:gd name="T57" fmla="*/ 1693 h 2333"/>
                <a:gd name="T58" fmla="*/ 2516 w 2535"/>
                <a:gd name="T59" fmla="*/ 1705 h 2333"/>
                <a:gd name="T60" fmla="*/ 2528 w 2535"/>
                <a:gd name="T61" fmla="*/ 1718 h 2333"/>
                <a:gd name="T62" fmla="*/ 2534 w 2535"/>
                <a:gd name="T63" fmla="*/ 1736 h 2333"/>
                <a:gd name="T64" fmla="*/ 2535 w 2535"/>
                <a:gd name="T65" fmla="*/ 1756 h 2333"/>
                <a:gd name="T66" fmla="*/ 2490 w 2535"/>
                <a:gd name="T67" fmla="*/ 2097 h 2333"/>
                <a:gd name="T68" fmla="*/ 2480 w 2535"/>
                <a:gd name="T69" fmla="*/ 2141 h 2333"/>
                <a:gd name="T70" fmla="*/ 2464 w 2535"/>
                <a:gd name="T71" fmla="*/ 2181 h 2333"/>
                <a:gd name="T72" fmla="*/ 2442 w 2535"/>
                <a:gd name="T73" fmla="*/ 2218 h 2333"/>
                <a:gd name="T74" fmla="*/ 2415 w 2535"/>
                <a:gd name="T75" fmla="*/ 2251 h 2333"/>
                <a:gd name="T76" fmla="*/ 2382 w 2535"/>
                <a:gd name="T77" fmla="*/ 2278 h 2333"/>
                <a:gd name="T78" fmla="*/ 2346 w 2535"/>
                <a:gd name="T79" fmla="*/ 2302 h 2333"/>
                <a:gd name="T80" fmla="*/ 2308 w 2535"/>
                <a:gd name="T81" fmla="*/ 2318 h 2333"/>
                <a:gd name="T82" fmla="*/ 2266 w 2535"/>
                <a:gd name="T83" fmla="*/ 2329 h 2333"/>
                <a:gd name="T84" fmla="*/ 2221 w 2535"/>
                <a:gd name="T85" fmla="*/ 2333 h 2333"/>
                <a:gd name="T86" fmla="*/ 536 w 2535"/>
                <a:gd name="T87" fmla="*/ 2333 h 2333"/>
                <a:gd name="T88" fmla="*/ 493 w 2535"/>
                <a:gd name="T89" fmla="*/ 2329 h 2333"/>
                <a:gd name="T90" fmla="*/ 450 w 2535"/>
                <a:gd name="T91" fmla="*/ 2318 h 2333"/>
                <a:gd name="T92" fmla="*/ 411 w 2535"/>
                <a:gd name="T93" fmla="*/ 2302 h 2333"/>
                <a:gd name="T94" fmla="*/ 375 w 2535"/>
                <a:gd name="T95" fmla="*/ 2278 h 2333"/>
                <a:gd name="T96" fmla="*/ 342 w 2535"/>
                <a:gd name="T97" fmla="*/ 2251 h 2333"/>
                <a:gd name="T98" fmla="*/ 315 w 2535"/>
                <a:gd name="T99" fmla="*/ 2218 h 2333"/>
                <a:gd name="T100" fmla="*/ 293 w 2535"/>
                <a:gd name="T101" fmla="*/ 2181 h 2333"/>
                <a:gd name="T102" fmla="*/ 277 w 2535"/>
                <a:gd name="T103" fmla="*/ 2141 h 2333"/>
                <a:gd name="T104" fmla="*/ 268 w 2535"/>
                <a:gd name="T105" fmla="*/ 2097 h 2333"/>
                <a:gd name="T106" fmla="*/ 0 w 2535"/>
                <a:gd name="T107" fmla="*/ 67 h 2333"/>
                <a:gd name="T108" fmla="*/ 1 w 2535"/>
                <a:gd name="T109" fmla="*/ 48 h 2333"/>
                <a:gd name="T110" fmla="*/ 7 w 2535"/>
                <a:gd name="T111" fmla="*/ 29 h 2333"/>
                <a:gd name="T112" fmla="*/ 19 w 2535"/>
                <a:gd name="T113" fmla="*/ 16 h 2333"/>
                <a:gd name="T114" fmla="*/ 33 w 2535"/>
                <a:gd name="T115" fmla="*/ 5 h 2333"/>
                <a:gd name="T116" fmla="*/ 52 w 2535"/>
                <a:gd name="T117" fmla="*/ 0 h 2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35" h="2333">
                  <a:moveTo>
                    <a:pt x="52" y="0"/>
                  </a:moveTo>
                  <a:lnTo>
                    <a:pt x="71" y="0"/>
                  </a:lnTo>
                  <a:lnTo>
                    <a:pt x="88" y="6"/>
                  </a:lnTo>
                  <a:lnTo>
                    <a:pt x="103" y="17"/>
                  </a:lnTo>
                  <a:lnTo>
                    <a:pt x="114" y="33"/>
                  </a:lnTo>
                  <a:lnTo>
                    <a:pt x="119" y="51"/>
                  </a:lnTo>
                  <a:lnTo>
                    <a:pt x="386" y="2081"/>
                  </a:lnTo>
                  <a:lnTo>
                    <a:pt x="393" y="2112"/>
                  </a:lnTo>
                  <a:lnTo>
                    <a:pt x="407" y="2141"/>
                  </a:lnTo>
                  <a:lnTo>
                    <a:pt x="426" y="2164"/>
                  </a:lnTo>
                  <a:lnTo>
                    <a:pt x="449" y="2185"/>
                  </a:lnTo>
                  <a:lnTo>
                    <a:pt x="475" y="2200"/>
                  </a:lnTo>
                  <a:lnTo>
                    <a:pt x="505" y="2210"/>
                  </a:lnTo>
                  <a:lnTo>
                    <a:pt x="536" y="2213"/>
                  </a:lnTo>
                  <a:lnTo>
                    <a:pt x="2221" y="2213"/>
                  </a:lnTo>
                  <a:lnTo>
                    <a:pt x="2252" y="2210"/>
                  </a:lnTo>
                  <a:lnTo>
                    <a:pt x="2282" y="2200"/>
                  </a:lnTo>
                  <a:lnTo>
                    <a:pt x="2308" y="2185"/>
                  </a:lnTo>
                  <a:lnTo>
                    <a:pt x="2331" y="2164"/>
                  </a:lnTo>
                  <a:lnTo>
                    <a:pt x="2350" y="2141"/>
                  </a:lnTo>
                  <a:lnTo>
                    <a:pt x="2364" y="2112"/>
                  </a:lnTo>
                  <a:lnTo>
                    <a:pt x="2371" y="2081"/>
                  </a:lnTo>
                  <a:lnTo>
                    <a:pt x="2416" y="1739"/>
                  </a:lnTo>
                  <a:lnTo>
                    <a:pt x="2421" y="1721"/>
                  </a:lnTo>
                  <a:lnTo>
                    <a:pt x="2432" y="1706"/>
                  </a:lnTo>
                  <a:lnTo>
                    <a:pt x="2447" y="1695"/>
                  </a:lnTo>
                  <a:lnTo>
                    <a:pt x="2464" y="1688"/>
                  </a:lnTo>
                  <a:lnTo>
                    <a:pt x="2483" y="1688"/>
                  </a:lnTo>
                  <a:lnTo>
                    <a:pt x="2501" y="1693"/>
                  </a:lnTo>
                  <a:lnTo>
                    <a:pt x="2516" y="1705"/>
                  </a:lnTo>
                  <a:lnTo>
                    <a:pt x="2528" y="1718"/>
                  </a:lnTo>
                  <a:lnTo>
                    <a:pt x="2534" y="1736"/>
                  </a:lnTo>
                  <a:lnTo>
                    <a:pt x="2535" y="1756"/>
                  </a:lnTo>
                  <a:lnTo>
                    <a:pt x="2490" y="2097"/>
                  </a:lnTo>
                  <a:lnTo>
                    <a:pt x="2480" y="2141"/>
                  </a:lnTo>
                  <a:lnTo>
                    <a:pt x="2464" y="2181"/>
                  </a:lnTo>
                  <a:lnTo>
                    <a:pt x="2442" y="2218"/>
                  </a:lnTo>
                  <a:lnTo>
                    <a:pt x="2415" y="2251"/>
                  </a:lnTo>
                  <a:lnTo>
                    <a:pt x="2382" y="2278"/>
                  </a:lnTo>
                  <a:lnTo>
                    <a:pt x="2346" y="2302"/>
                  </a:lnTo>
                  <a:lnTo>
                    <a:pt x="2308" y="2318"/>
                  </a:lnTo>
                  <a:lnTo>
                    <a:pt x="2266" y="2329"/>
                  </a:lnTo>
                  <a:lnTo>
                    <a:pt x="2221" y="2333"/>
                  </a:lnTo>
                  <a:lnTo>
                    <a:pt x="536" y="2333"/>
                  </a:lnTo>
                  <a:lnTo>
                    <a:pt x="493" y="2329"/>
                  </a:lnTo>
                  <a:lnTo>
                    <a:pt x="450" y="2318"/>
                  </a:lnTo>
                  <a:lnTo>
                    <a:pt x="411" y="2302"/>
                  </a:lnTo>
                  <a:lnTo>
                    <a:pt x="375" y="2278"/>
                  </a:lnTo>
                  <a:lnTo>
                    <a:pt x="342" y="2251"/>
                  </a:lnTo>
                  <a:lnTo>
                    <a:pt x="315" y="2218"/>
                  </a:lnTo>
                  <a:lnTo>
                    <a:pt x="293" y="2181"/>
                  </a:lnTo>
                  <a:lnTo>
                    <a:pt x="277" y="2141"/>
                  </a:lnTo>
                  <a:lnTo>
                    <a:pt x="268" y="2097"/>
                  </a:lnTo>
                  <a:lnTo>
                    <a:pt x="0" y="67"/>
                  </a:lnTo>
                  <a:lnTo>
                    <a:pt x="1" y="48"/>
                  </a:lnTo>
                  <a:lnTo>
                    <a:pt x="7" y="29"/>
                  </a:lnTo>
                  <a:lnTo>
                    <a:pt x="19" y="16"/>
                  </a:lnTo>
                  <a:lnTo>
                    <a:pt x="33" y="5"/>
                  </a:lnTo>
                  <a:lnTo>
                    <a:pt x="52"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33" name="Freeform 136"/>
            <p:cNvSpPr>
              <a:spLocks noEditPoints="1"/>
            </p:cNvSpPr>
            <p:nvPr/>
          </p:nvSpPr>
          <p:spPr bwMode="auto">
            <a:xfrm>
              <a:off x="5218113" y="2606676"/>
              <a:ext cx="2271713" cy="1368425"/>
            </a:xfrm>
            <a:custGeom>
              <a:avLst/>
              <a:gdLst>
                <a:gd name="T0" fmla="*/ 850 w 1431"/>
                <a:gd name="T1" fmla="*/ 632 h 862"/>
                <a:gd name="T2" fmla="*/ 836 w 1431"/>
                <a:gd name="T3" fmla="*/ 682 h 862"/>
                <a:gd name="T4" fmla="*/ 1093 w 1431"/>
                <a:gd name="T5" fmla="*/ 739 h 862"/>
                <a:gd name="T6" fmla="*/ 1206 w 1431"/>
                <a:gd name="T7" fmla="*/ 450 h 862"/>
                <a:gd name="T8" fmla="*/ 1156 w 1431"/>
                <a:gd name="T9" fmla="*/ 435 h 862"/>
                <a:gd name="T10" fmla="*/ 1011 w 1431"/>
                <a:gd name="T11" fmla="*/ 191 h 862"/>
                <a:gd name="T12" fmla="*/ 950 w 1431"/>
                <a:gd name="T13" fmla="*/ 133 h 862"/>
                <a:gd name="T14" fmla="*/ 582 w 1431"/>
                <a:gd name="T15" fmla="*/ 121 h 862"/>
                <a:gd name="T16" fmla="*/ 263 w 1431"/>
                <a:gd name="T17" fmla="*/ 133 h 862"/>
                <a:gd name="T18" fmla="*/ 194 w 1431"/>
                <a:gd name="T19" fmla="*/ 193 h 862"/>
                <a:gd name="T20" fmla="*/ 519 w 1431"/>
                <a:gd name="T21" fmla="*/ 258 h 862"/>
                <a:gd name="T22" fmla="*/ 322 w 1431"/>
                <a:gd name="T23" fmla="*/ 0 h 862"/>
                <a:gd name="T24" fmla="*/ 971 w 1431"/>
                <a:gd name="T25" fmla="*/ 13 h 862"/>
                <a:gd name="T26" fmla="*/ 1069 w 1431"/>
                <a:gd name="T27" fmla="*/ 71 h 862"/>
                <a:gd name="T28" fmla="*/ 1219 w 1431"/>
                <a:gd name="T29" fmla="*/ 311 h 862"/>
                <a:gd name="T30" fmla="*/ 1382 w 1431"/>
                <a:gd name="T31" fmla="*/ 241 h 862"/>
                <a:gd name="T32" fmla="*/ 1424 w 1431"/>
                <a:gd name="T33" fmla="*/ 272 h 862"/>
                <a:gd name="T34" fmla="*/ 1427 w 1431"/>
                <a:gd name="T35" fmla="*/ 327 h 862"/>
                <a:gd name="T36" fmla="*/ 1413 w 1431"/>
                <a:gd name="T37" fmla="*/ 354 h 862"/>
                <a:gd name="T38" fmla="*/ 1379 w 1431"/>
                <a:gd name="T39" fmla="*/ 422 h 862"/>
                <a:gd name="T40" fmla="*/ 1333 w 1431"/>
                <a:gd name="T41" fmla="*/ 517 h 862"/>
                <a:gd name="T42" fmla="*/ 1284 w 1431"/>
                <a:gd name="T43" fmla="*/ 620 h 862"/>
                <a:gd name="T44" fmla="*/ 1238 w 1431"/>
                <a:gd name="T45" fmla="*/ 714 h 862"/>
                <a:gd name="T46" fmla="*/ 1206 w 1431"/>
                <a:gd name="T47" fmla="*/ 784 h 862"/>
                <a:gd name="T48" fmla="*/ 1192 w 1431"/>
                <a:gd name="T49" fmla="*/ 810 h 862"/>
                <a:gd name="T50" fmla="*/ 1150 w 1431"/>
                <a:gd name="T51" fmla="*/ 852 h 862"/>
                <a:gd name="T52" fmla="*/ 1105 w 1431"/>
                <a:gd name="T53" fmla="*/ 861 h 862"/>
                <a:gd name="T54" fmla="*/ 1052 w 1431"/>
                <a:gd name="T55" fmla="*/ 855 h 862"/>
                <a:gd name="T56" fmla="*/ 956 w 1431"/>
                <a:gd name="T57" fmla="*/ 845 h 862"/>
                <a:gd name="T58" fmla="*/ 841 w 1431"/>
                <a:gd name="T59" fmla="*/ 831 h 862"/>
                <a:gd name="T60" fmla="*/ 729 w 1431"/>
                <a:gd name="T61" fmla="*/ 819 h 862"/>
                <a:gd name="T62" fmla="*/ 645 w 1431"/>
                <a:gd name="T63" fmla="*/ 809 h 862"/>
                <a:gd name="T64" fmla="*/ 613 w 1431"/>
                <a:gd name="T65" fmla="*/ 805 h 862"/>
                <a:gd name="T66" fmla="*/ 567 w 1431"/>
                <a:gd name="T67" fmla="*/ 776 h 862"/>
                <a:gd name="T68" fmla="*/ 564 w 1431"/>
                <a:gd name="T69" fmla="*/ 722 h 862"/>
                <a:gd name="T70" fmla="*/ 711 w 1431"/>
                <a:gd name="T71" fmla="*/ 621 h 862"/>
                <a:gd name="T72" fmla="*/ 482 w 1431"/>
                <a:gd name="T73" fmla="*/ 569 h 862"/>
                <a:gd name="T74" fmla="*/ 421 w 1431"/>
                <a:gd name="T75" fmla="*/ 606 h 862"/>
                <a:gd name="T76" fmla="*/ 351 w 1431"/>
                <a:gd name="T77" fmla="*/ 602 h 862"/>
                <a:gd name="T78" fmla="*/ 318 w 1431"/>
                <a:gd name="T79" fmla="*/ 585 h 862"/>
                <a:gd name="T80" fmla="*/ 271 w 1431"/>
                <a:gd name="T81" fmla="*/ 555 h 862"/>
                <a:gd name="T82" fmla="*/ 203 w 1431"/>
                <a:gd name="T83" fmla="*/ 512 h 862"/>
                <a:gd name="T84" fmla="*/ 132 w 1431"/>
                <a:gd name="T85" fmla="*/ 466 h 862"/>
                <a:gd name="T86" fmla="*/ 77 w 1431"/>
                <a:gd name="T87" fmla="*/ 431 h 862"/>
                <a:gd name="T88" fmla="*/ 53 w 1431"/>
                <a:gd name="T89" fmla="*/ 416 h 862"/>
                <a:gd name="T90" fmla="*/ 6 w 1431"/>
                <a:gd name="T91" fmla="*/ 355 h 862"/>
                <a:gd name="T92" fmla="*/ 5 w 1431"/>
                <a:gd name="T93" fmla="*/ 278 h 862"/>
                <a:gd name="T94" fmla="*/ 115 w 1431"/>
                <a:gd name="T95" fmla="*/ 98 h 862"/>
                <a:gd name="T96" fmla="*/ 207 w 1431"/>
                <a:gd name="T97" fmla="*/ 26 h 862"/>
                <a:gd name="T98" fmla="*/ 322 w 1431"/>
                <a:gd name="T99" fmla="*/ 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31" h="862">
                  <a:moveTo>
                    <a:pt x="582" y="121"/>
                  </a:moveTo>
                  <a:lnTo>
                    <a:pt x="843" y="615"/>
                  </a:lnTo>
                  <a:lnTo>
                    <a:pt x="850" y="632"/>
                  </a:lnTo>
                  <a:lnTo>
                    <a:pt x="850" y="651"/>
                  </a:lnTo>
                  <a:lnTo>
                    <a:pt x="845" y="667"/>
                  </a:lnTo>
                  <a:lnTo>
                    <a:pt x="836" y="682"/>
                  </a:lnTo>
                  <a:lnTo>
                    <a:pt x="821" y="694"/>
                  </a:lnTo>
                  <a:lnTo>
                    <a:pt x="801" y="706"/>
                  </a:lnTo>
                  <a:lnTo>
                    <a:pt x="1093" y="739"/>
                  </a:lnTo>
                  <a:lnTo>
                    <a:pt x="1240" y="435"/>
                  </a:lnTo>
                  <a:lnTo>
                    <a:pt x="1223" y="443"/>
                  </a:lnTo>
                  <a:lnTo>
                    <a:pt x="1206" y="450"/>
                  </a:lnTo>
                  <a:lnTo>
                    <a:pt x="1187" y="450"/>
                  </a:lnTo>
                  <a:lnTo>
                    <a:pt x="1171" y="445"/>
                  </a:lnTo>
                  <a:lnTo>
                    <a:pt x="1156" y="435"/>
                  </a:lnTo>
                  <a:lnTo>
                    <a:pt x="1144" y="420"/>
                  </a:lnTo>
                  <a:lnTo>
                    <a:pt x="1012" y="194"/>
                  </a:lnTo>
                  <a:lnTo>
                    <a:pt x="1011" y="191"/>
                  </a:lnTo>
                  <a:lnTo>
                    <a:pt x="995" y="168"/>
                  </a:lnTo>
                  <a:lnTo>
                    <a:pt x="974" y="148"/>
                  </a:lnTo>
                  <a:lnTo>
                    <a:pt x="950" y="133"/>
                  </a:lnTo>
                  <a:lnTo>
                    <a:pt x="923" y="123"/>
                  </a:lnTo>
                  <a:lnTo>
                    <a:pt x="893" y="121"/>
                  </a:lnTo>
                  <a:lnTo>
                    <a:pt x="582" y="121"/>
                  </a:lnTo>
                  <a:close/>
                  <a:moveTo>
                    <a:pt x="322" y="121"/>
                  </a:moveTo>
                  <a:lnTo>
                    <a:pt x="291" y="124"/>
                  </a:lnTo>
                  <a:lnTo>
                    <a:pt x="263" y="133"/>
                  </a:lnTo>
                  <a:lnTo>
                    <a:pt x="237" y="148"/>
                  </a:lnTo>
                  <a:lnTo>
                    <a:pt x="213" y="168"/>
                  </a:lnTo>
                  <a:lnTo>
                    <a:pt x="194" y="193"/>
                  </a:lnTo>
                  <a:lnTo>
                    <a:pt x="119" y="316"/>
                  </a:lnTo>
                  <a:lnTo>
                    <a:pt x="392" y="489"/>
                  </a:lnTo>
                  <a:lnTo>
                    <a:pt x="519" y="258"/>
                  </a:lnTo>
                  <a:lnTo>
                    <a:pt x="446" y="121"/>
                  </a:lnTo>
                  <a:lnTo>
                    <a:pt x="322" y="121"/>
                  </a:lnTo>
                  <a:close/>
                  <a:moveTo>
                    <a:pt x="322" y="0"/>
                  </a:moveTo>
                  <a:lnTo>
                    <a:pt x="893" y="0"/>
                  </a:lnTo>
                  <a:lnTo>
                    <a:pt x="933" y="4"/>
                  </a:lnTo>
                  <a:lnTo>
                    <a:pt x="971" y="13"/>
                  </a:lnTo>
                  <a:lnTo>
                    <a:pt x="1007" y="27"/>
                  </a:lnTo>
                  <a:lnTo>
                    <a:pt x="1039" y="47"/>
                  </a:lnTo>
                  <a:lnTo>
                    <a:pt x="1069" y="71"/>
                  </a:lnTo>
                  <a:lnTo>
                    <a:pt x="1095" y="101"/>
                  </a:lnTo>
                  <a:lnTo>
                    <a:pt x="1116" y="134"/>
                  </a:lnTo>
                  <a:lnTo>
                    <a:pt x="1219" y="311"/>
                  </a:lnTo>
                  <a:lnTo>
                    <a:pt x="1345" y="247"/>
                  </a:lnTo>
                  <a:lnTo>
                    <a:pt x="1363" y="241"/>
                  </a:lnTo>
                  <a:lnTo>
                    <a:pt x="1382" y="241"/>
                  </a:lnTo>
                  <a:lnTo>
                    <a:pt x="1399" y="247"/>
                  </a:lnTo>
                  <a:lnTo>
                    <a:pt x="1414" y="258"/>
                  </a:lnTo>
                  <a:lnTo>
                    <a:pt x="1424" y="272"/>
                  </a:lnTo>
                  <a:lnTo>
                    <a:pt x="1430" y="290"/>
                  </a:lnTo>
                  <a:lnTo>
                    <a:pt x="1431" y="307"/>
                  </a:lnTo>
                  <a:lnTo>
                    <a:pt x="1427" y="327"/>
                  </a:lnTo>
                  <a:lnTo>
                    <a:pt x="1424" y="329"/>
                  </a:lnTo>
                  <a:lnTo>
                    <a:pt x="1420" y="339"/>
                  </a:lnTo>
                  <a:lnTo>
                    <a:pt x="1413" y="354"/>
                  </a:lnTo>
                  <a:lnTo>
                    <a:pt x="1404" y="373"/>
                  </a:lnTo>
                  <a:lnTo>
                    <a:pt x="1393" y="396"/>
                  </a:lnTo>
                  <a:lnTo>
                    <a:pt x="1379" y="422"/>
                  </a:lnTo>
                  <a:lnTo>
                    <a:pt x="1366" y="452"/>
                  </a:lnTo>
                  <a:lnTo>
                    <a:pt x="1350" y="483"/>
                  </a:lnTo>
                  <a:lnTo>
                    <a:pt x="1333" y="517"/>
                  </a:lnTo>
                  <a:lnTo>
                    <a:pt x="1317" y="552"/>
                  </a:lnTo>
                  <a:lnTo>
                    <a:pt x="1301" y="586"/>
                  </a:lnTo>
                  <a:lnTo>
                    <a:pt x="1284" y="620"/>
                  </a:lnTo>
                  <a:lnTo>
                    <a:pt x="1268" y="653"/>
                  </a:lnTo>
                  <a:lnTo>
                    <a:pt x="1253" y="684"/>
                  </a:lnTo>
                  <a:lnTo>
                    <a:pt x="1238" y="714"/>
                  </a:lnTo>
                  <a:lnTo>
                    <a:pt x="1226" y="740"/>
                  </a:lnTo>
                  <a:lnTo>
                    <a:pt x="1214" y="764"/>
                  </a:lnTo>
                  <a:lnTo>
                    <a:pt x="1206" y="784"/>
                  </a:lnTo>
                  <a:lnTo>
                    <a:pt x="1198" y="797"/>
                  </a:lnTo>
                  <a:lnTo>
                    <a:pt x="1193" y="806"/>
                  </a:lnTo>
                  <a:lnTo>
                    <a:pt x="1192" y="810"/>
                  </a:lnTo>
                  <a:lnTo>
                    <a:pt x="1181" y="827"/>
                  </a:lnTo>
                  <a:lnTo>
                    <a:pt x="1167" y="842"/>
                  </a:lnTo>
                  <a:lnTo>
                    <a:pt x="1150" y="852"/>
                  </a:lnTo>
                  <a:lnTo>
                    <a:pt x="1130" y="860"/>
                  </a:lnTo>
                  <a:lnTo>
                    <a:pt x="1110" y="862"/>
                  </a:lnTo>
                  <a:lnTo>
                    <a:pt x="1105" y="861"/>
                  </a:lnTo>
                  <a:lnTo>
                    <a:pt x="1094" y="860"/>
                  </a:lnTo>
                  <a:lnTo>
                    <a:pt x="1075" y="857"/>
                  </a:lnTo>
                  <a:lnTo>
                    <a:pt x="1052" y="855"/>
                  </a:lnTo>
                  <a:lnTo>
                    <a:pt x="1023" y="852"/>
                  </a:lnTo>
                  <a:lnTo>
                    <a:pt x="991" y="848"/>
                  </a:lnTo>
                  <a:lnTo>
                    <a:pt x="956" y="845"/>
                  </a:lnTo>
                  <a:lnTo>
                    <a:pt x="918" y="840"/>
                  </a:lnTo>
                  <a:lnTo>
                    <a:pt x="879" y="836"/>
                  </a:lnTo>
                  <a:lnTo>
                    <a:pt x="841" y="831"/>
                  </a:lnTo>
                  <a:lnTo>
                    <a:pt x="801" y="827"/>
                  </a:lnTo>
                  <a:lnTo>
                    <a:pt x="764" y="822"/>
                  </a:lnTo>
                  <a:lnTo>
                    <a:pt x="729" y="819"/>
                  </a:lnTo>
                  <a:lnTo>
                    <a:pt x="697" y="815"/>
                  </a:lnTo>
                  <a:lnTo>
                    <a:pt x="668" y="812"/>
                  </a:lnTo>
                  <a:lnTo>
                    <a:pt x="645" y="809"/>
                  </a:lnTo>
                  <a:lnTo>
                    <a:pt x="627" y="807"/>
                  </a:lnTo>
                  <a:lnTo>
                    <a:pt x="616" y="806"/>
                  </a:lnTo>
                  <a:lnTo>
                    <a:pt x="613" y="805"/>
                  </a:lnTo>
                  <a:lnTo>
                    <a:pt x="594" y="800"/>
                  </a:lnTo>
                  <a:lnTo>
                    <a:pt x="579" y="790"/>
                  </a:lnTo>
                  <a:lnTo>
                    <a:pt x="567" y="776"/>
                  </a:lnTo>
                  <a:lnTo>
                    <a:pt x="560" y="759"/>
                  </a:lnTo>
                  <a:lnTo>
                    <a:pt x="559" y="739"/>
                  </a:lnTo>
                  <a:lnTo>
                    <a:pt x="564" y="722"/>
                  </a:lnTo>
                  <a:lnTo>
                    <a:pt x="574" y="707"/>
                  </a:lnTo>
                  <a:lnTo>
                    <a:pt x="588" y="694"/>
                  </a:lnTo>
                  <a:lnTo>
                    <a:pt x="711" y="621"/>
                  </a:lnTo>
                  <a:lnTo>
                    <a:pt x="587" y="385"/>
                  </a:lnTo>
                  <a:lnTo>
                    <a:pt x="496" y="549"/>
                  </a:lnTo>
                  <a:lnTo>
                    <a:pt x="482" y="569"/>
                  </a:lnTo>
                  <a:lnTo>
                    <a:pt x="465" y="585"/>
                  </a:lnTo>
                  <a:lnTo>
                    <a:pt x="444" y="597"/>
                  </a:lnTo>
                  <a:lnTo>
                    <a:pt x="421" y="606"/>
                  </a:lnTo>
                  <a:lnTo>
                    <a:pt x="398" y="610"/>
                  </a:lnTo>
                  <a:lnTo>
                    <a:pt x="374" y="609"/>
                  </a:lnTo>
                  <a:lnTo>
                    <a:pt x="351" y="602"/>
                  </a:lnTo>
                  <a:lnTo>
                    <a:pt x="330" y="591"/>
                  </a:lnTo>
                  <a:lnTo>
                    <a:pt x="326" y="590"/>
                  </a:lnTo>
                  <a:lnTo>
                    <a:pt x="318" y="585"/>
                  </a:lnTo>
                  <a:lnTo>
                    <a:pt x="306" y="578"/>
                  </a:lnTo>
                  <a:lnTo>
                    <a:pt x="290" y="566"/>
                  </a:lnTo>
                  <a:lnTo>
                    <a:pt x="271" y="555"/>
                  </a:lnTo>
                  <a:lnTo>
                    <a:pt x="250" y="542"/>
                  </a:lnTo>
                  <a:lnTo>
                    <a:pt x="228" y="527"/>
                  </a:lnTo>
                  <a:lnTo>
                    <a:pt x="203" y="512"/>
                  </a:lnTo>
                  <a:lnTo>
                    <a:pt x="180" y="496"/>
                  </a:lnTo>
                  <a:lnTo>
                    <a:pt x="155" y="481"/>
                  </a:lnTo>
                  <a:lnTo>
                    <a:pt x="132" y="466"/>
                  </a:lnTo>
                  <a:lnTo>
                    <a:pt x="111" y="452"/>
                  </a:lnTo>
                  <a:lnTo>
                    <a:pt x="93" y="441"/>
                  </a:lnTo>
                  <a:lnTo>
                    <a:pt x="77" y="431"/>
                  </a:lnTo>
                  <a:lnTo>
                    <a:pt x="64" y="422"/>
                  </a:lnTo>
                  <a:lnTo>
                    <a:pt x="57" y="417"/>
                  </a:lnTo>
                  <a:lnTo>
                    <a:pt x="53" y="416"/>
                  </a:lnTo>
                  <a:lnTo>
                    <a:pt x="33" y="399"/>
                  </a:lnTo>
                  <a:lnTo>
                    <a:pt x="17" y="379"/>
                  </a:lnTo>
                  <a:lnTo>
                    <a:pt x="6" y="355"/>
                  </a:lnTo>
                  <a:lnTo>
                    <a:pt x="0" y="330"/>
                  </a:lnTo>
                  <a:lnTo>
                    <a:pt x="0" y="304"/>
                  </a:lnTo>
                  <a:lnTo>
                    <a:pt x="5" y="278"/>
                  </a:lnTo>
                  <a:lnTo>
                    <a:pt x="16" y="253"/>
                  </a:lnTo>
                  <a:lnTo>
                    <a:pt x="93" y="131"/>
                  </a:lnTo>
                  <a:lnTo>
                    <a:pt x="115" y="98"/>
                  </a:lnTo>
                  <a:lnTo>
                    <a:pt x="142" y="70"/>
                  </a:lnTo>
                  <a:lnTo>
                    <a:pt x="173" y="46"/>
                  </a:lnTo>
                  <a:lnTo>
                    <a:pt x="207" y="26"/>
                  </a:lnTo>
                  <a:lnTo>
                    <a:pt x="244" y="13"/>
                  </a:lnTo>
                  <a:lnTo>
                    <a:pt x="283" y="4"/>
                  </a:lnTo>
                  <a:lnTo>
                    <a:pt x="322"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34" name="Freeform 137"/>
            <p:cNvSpPr>
              <a:spLocks noEditPoints="1"/>
            </p:cNvSpPr>
            <p:nvPr/>
          </p:nvSpPr>
          <p:spPr bwMode="auto">
            <a:xfrm>
              <a:off x="4424363" y="3479801"/>
              <a:ext cx="1382713" cy="2144713"/>
            </a:xfrm>
            <a:custGeom>
              <a:avLst/>
              <a:gdLst>
                <a:gd name="T0" fmla="*/ 474 w 871"/>
                <a:gd name="T1" fmla="*/ 1155 h 1351"/>
                <a:gd name="T2" fmla="*/ 544 w 871"/>
                <a:gd name="T3" fmla="*/ 1219 h 1351"/>
                <a:gd name="T4" fmla="*/ 682 w 871"/>
                <a:gd name="T5" fmla="*/ 1232 h 1351"/>
                <a:gd name="T6" fmla="*/ 568 w 871"/>
                <a:gd name="T7" fmla="*/ 121 h 1351"/>
                <a:gd name="T8" fmla="*/ 299 w 871"/>
                <a:gd name="T9" fmla="*/ 175 h 1351"/>
                <a:gd name="T10" fmla="*/ 313 w 871"/>
                <a:gd name="T11" fmla="*/ 224 h 1351"/>
                <a:gd name="T12" fmla="*/ 179 w 871"/>
                <a:gd name="T13" fmla="*/ 498 h 1351"/>
                <a:gd name="T14" fmla="*/ 161 w 871"/>
                <a:gd name="T15" fmla="*/ 588 h 1351"/>
                <a:gd name="T16" fmla="*/ 317 w 871"/>
                <a:gd name="T17" fmla="*/ 884 h 1351"/>
                <a:gd name="T18" fmla="*/ 615 w 871"/>
                <a:gd name="T19" fmla="*/ 385 h 1351"/>
                <a:gd name="T20" fmla="*/ 665 w 871"/>
                <a:gd name="T21" fmla="*/ 383 h 1351"/>
                <a:gd name="T22" fmla="*/ 580 w 871"/>
                <a:gd name="T23" fmla="*/ 0 h 1351"/>
                <a:gd name="T24" fmla="*/ 642 w 871"/>
                <a:gd name="T25" fmla="*/ 19 h 1351"/>
                <a:gd name="T26" fmla="*/ 866 w 871"/>
                <a:gd name="T27" fmla="*/ 478 h 1351"/>
                <a:gd name="T28" fmla="*/ 861 w 871"/>
                <a:gd name="T29" fmla="*/ 537 h 1351"/>
                <a:gd name="T30" fmla="*/ 810 w 871"/>
                <a:gd name="T31" fmla="*/ 564 h 1351"/>
                <a:gd name="T32" fmla="*/ 779 w 871"/>
                <a:gd name="T33" fmla="*/ 555 h 1351"/>
                <a:gd name="T34" fmla="*/ 738 w 871"/>
                <a:gd name="T35" fmla="*/ 539 h 1351"/>
                <a:gd name="T36" fmla="*/ 691 w 871"/>
                <a:gd name="T37" fmla="*/ 522 h 1351"/>
                <a:gd name="T38" fmla="*/ 668 w 871"/>
                <a:gd name="T39" fmla="*/ 513 h 1351"/>
                <a:gd name="T40" fmla="*/ 712 w 871"/>
                <a:gd name="T41" fmla="*/ 755 h 1351"/>
                <a:gd name="T42" fmla="*/ 776 w 871"/>
                <a:gd name="T43" fmla="*/ 796 h 1351"/>
                <a:gd name="T44" fmla="*/ 802 w 871"/>
                <a:gd name="T45" fmla="*/ 871 h 1351"/>
                <a:gd name="T46" fmla="*/ 790 w 871"/>
                <a:gd name="T47" fmla="*/ 1286 h 1351"/>
                <a:gd name="T48" fmla="*/ 737 w 871"/>
                <a:gd name="T49" fmla="*/ 1340 h 1351"/>
                <a:gd name="T50" fmla="*/ 605 w 871"/>
                <a:gd name="T51" fmla="*/ 1351 h 1351"/>
                <a:gd name="T52" fmla="*/ 487 w 871"/>
                <a:gd name="T53" fmla="*/ 1324 h 1351"/>
                <a:gd name="T54" fmla="*/ 393 w 871"/>
                <a:gd name="T55" fmla="*/ 1250 h 1351"/>
                <a:gd name="T56" fmla="*/ 363 w 871"/>
                <a:gd name="T57" fmla="*/ 1205 h 1351"/>
                <a:gd name="T58" fmla="*/ 333 w 871"/>
                <a:gd name="T59" fmla="*/ 1154 h 1351"/>
                <a:gd name="T60" fmla="*/ 287 w 871"/>
                <a:gd name="T61" fmla="*/ 1073 h 1351"/>
                <a:gd name="T62" fmla="*/ 232 w 871"/>
                <a:gd name="T63" fmla="*/ 976 h 1351"/>
                <a:gd name="T64" fmla="*/ 175 w 871"/>
                <a:gd name="T65" fmla="*/ 878 h 1351"/>
                <a:gd name="T66" fmla="*/ 124 w 871"/>
                <a:gd name="T67" fmla="*/ 791 h 1351"/>
                <a:gd name="T68" fmla="*/ 88 w 871"/>
                <a:gd name="T69" fmla="*/ 728 h 1351"/>
                <a:gd name="T70" fmla="*/ 74 w 871"/>
                <a:gd name="T71" fmla="*/ 704 h 1351"/>
                <a:gd name="T72" fmla="*/ 40 w 871"/>
                <a:gd name="T73" fmla="*/ 593 h 1351"/>
                <a:gd name="T74" fmla="*/ 57 w 871"/>
                <a:gd name="T75" fmla="*/ 478 h 1351"/>
                <a:gd name="T76" fmla="*/ 27 w 871"/>
                <a:gd name="T77" fmla="*/ 144 h 1351"/>
                <a:gd name="T78" fmla="*/ 0 w 871"/>
                <a:gd name="T79" fmla="*/ 102 h 1351"/>
                <a:gd name="T80" fmla="*/ 11 w 871"/>
                <a:gd name="T81" fmla="*/ 56 h 1351"/>
                <a:gd name="T82" fmla="*/ 54 w 871"/>
                <a:gd name="T83" fmla="*/ 33 h 1351"/>
                <a:gd name="T84" fmla="*/ 90 w 871"/>
                <a:gd name="T85" fmla="*/ 31 h 1351"/>
                <a:gd name="T86" fmla="*/ 178 w 871"/>
                <a:gd name="T87" fmla="*/ 25 h 1351"/>
                <a:gd name="T88" fmla="*/ 297 w 871"/>
                <a:gd name="T89" fmla="*/ 18 h 1351"/>
                <a:gd name="T90" fmla="*/ 419 w 871"/>
                <a:gd name="T91" fmla="*/ 10 h 1351"/>
                <a:gd name="T92" fmla="*/ 521 w 871"/>
                <a:gd name="T93" fmla="*/ 4 h 1351"/>
                <a:gd name="T94" fmla="*/ 577 w 871"/>
                <a:gd name="T95" fmla="*/ 0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71" h="1351">
                  <a:moveTo>
                    <a:pt x="462" y="872"/>
                  </a:moveTo>
                  <a:lnTo>
                    <a:pt x="387" y="1005"/>
                  </a:lnTo>
                  <a:lnTo>
                    <a:pt x="474" y="1155"/>
                  </a:lnTo>
                  <a:lnTo>
                    <a:pt x="492" y="1181"/>
                  </a:lnTo>
                  <a:lnTo>
                    <a:pt x="516" y="1202"/>
                  </a:lnTo>
                  <a:lnTo>
                    <a:pt x="544" y="1219"/>
                  </a:lnTo>
                  <a:lnTo>
                    <a:pt x="574" y="1228"/>
                  </a:lnTo>
                  <a:lnTo>
                    <a:pt x="606" y="1232"/>
                  </a:lnTo>
                  <a:lnTo>
                    <a:pt x="682" y="1232"/>
                  </a:lnTo>
                  <a:lnTo>
                    <a:pt x="682" y="872"/>
                  </a:lnTo>
                  <a:lnTo>
                    <a:pt x="462" y="872"/>
                  </a:lnTo>
                  <a:close/>
                  <a:moveTo>
                    <a:pt x="568" y="121"/>
                  </a:moveTo>
                  <a:lnTo>
                    <a:pt x="249" y="141"/>
                  </a:lnTo>
                  <a:lnTo>
                    <a:pt x="285" y="163"/>
                  </a:lnTo>
                  <a:lnTo>
                    <a:pt x="299" y="175"/>
                  </a:lnTo>
                  <a:lnTo>
                    <a:pt x="309" y="190"/>
                  </a:lnTo>
                  <a:lnTo>
                    <a:pt x="313" y="206"/>
                  </a:lnTo>
                  <a:lnTo>
                    <a:pt x="313" y="224"/>
                  </a:lnTo>
                  <a:lnTo>
                    <a:pt x="307" y="241"/>
                  </a:lnTo>
                  <a:lnTo>
                    <a:pt x="181" y="497"/>
                  </a:lnTo>
                  <a:lnTo>
                    <a:pt x="179" y="498"/>
                  </a:lnTo>
                  <a:lnTo>
                    <a:pt x="167" y="527"/>
                  </a:lnTo>
                  <a:lnTo>
                    <a:pt x="161" y="557"/>
                  </a:lnTo>
                  <a:lnTo>
                    <a:pt x="161" y="588"/>
                  </a:lnTo>
                  <a:lnTo>
                    <a:pt x="167" y="617"/>
                  </a:lnTo>
                  <a:lnTo>
                    <a:pt x="178" y="646"/>
                  </a:lnTo>
                  <a:lnTo>
                    <a:pt x="317" y="884"/>
                  </a:lnTo>
                  <a:lnTo>
                    <a:pt x="590" y="409"/>
                  </a:lnTo>
                  <a:lnTo>
                    <a:pt x="601" y="395"/>
                  </a:lnTo>
                  <a:lnTo>
                    <a:pt x="615" y="385"/>
                  </a:lnTo>
                  <a:lnTo>
                    <a:pt x="631" y="380"/>
                  </a:lnTo>
                  <a:lnTo>
                    <a:pt x="647" y="379"/>
                  </a:lnTo>
                  <a:lnTo>
                    <a:pt x="665" y="383"/>
                  </a:lnTo>
                  <a:lnTo>
                    <a:pt x="694" y="395"/>
                  </a:lnTo>
                  <a:lnTo>
                    <a:pt x="568" y="121"/>
                  </a:lnTo>
                  <a:close/>
                  <a:moveTo>
                    <a:pt x="580" y="0"/>
                  </a:moveTo>
                  <a:lnTo>
                    <a:pt x="603" y="2"/>
                  </a:lnTo>
                  <a:lnTo>
                    <a:pt x="624" y="8"/>
                  </a:lnTo>
                  <a:lnTo>
                    <a:pt x="642" y="19"/>
                  </a:lnTo>
                  <a:lnTo>
                    <a:pt x="657" y="34"/>
                  </a:lnTo>
                  <a:lnTo>
                    <a:pt x="670" y="52"/>
                  </a:lnTo>
                  <a:lnTo>
                    <a:pt x="866" y="478"/>
                  </a:lnTo>
                  <a:lnTo>
                    <a:pt x="871" y="499"/>
                  </a:lnTo>
                  <a:lnTo>
                    <a:pt x="868" y="519"/>
                  </a:lnTo>
                  <a:lnTo>
                    <a:pt x="861" y="537"/>
                  </a:lnTo>
                  <a:lnTo>
                    <a:pt x="847" y="552"/>
                  </a:lnTo>
                  <a:lnTo>
                    <a:pt x="830" y="560"/>
                  </a:lnTo>
                  <a:lnTo>
                    <a:pt x="810" y="564"/>
                  </a:lnTo>
                  <a:lnTo>
                    <a:pt x="790" y="560"/>
                  </a:lnTo>
                  <a:lnTo>
                    <a:pt x="786" y="559"/>
                  </a:lnTo>
                  <a:lnTo>
                    <a:pt x="779" y="555"/>
                  </a:lnTo>
                  <a:lnTo>
                    <a:pt x="768" y="552"/>
                  </a:lnTo>
                  <a:lnTo>
                    <a:pt x="753" y="545"/>
                  </a:lnTo>
                  <a:lnTo>
                    <a:pt x="738" y="539"/>
                  </a:lnTo>
                  <a:lnTo>
                    <a:pt x="720" y="533"/>
                  </a:lnTo>
                  <a:lnTo>
                    <a:pt x="706" y="527"/>
                  </a:lnTo>
                  <a:lnTo>
                    <a:pt x="691" y="522"/>
                  </a:lnTo>
                  <a:lnTo>
                    <a:pt x="680" y="517"/>
                  </a:lnTo>
                  <a:lnTo>
                    <a:pt x="672" y="514"/>
                  </a:lnTo>
                  <a:lnTo>
                    <a:pt x="668" y="513"/>
                  </a:lnTo>
                  <a:lnTo>
                    <a:pt x="532" y="753"/>
                  </a:lnTo>
                  <a:lnTo>
                    <a:pt x="684" y="753"/>
                  </a:lnTo>
                  <a:lnTo>
                    <a:pt x="712" y="755"/>
                  </a:lnTo>
                  <a:lnTo>
                    <a:pt x="737" y="764"/>
                  </a:lnTo>
                  <a:lnTo>
                    <a:pt x="758" y="779"/>
                  </a:lnTo>
                  <a:lnTo>
                    <a:pt x="776" y="796"/>
                  </a:lnTo>
                  <a:lnTo>
                    <a:pt x="790" y="819"/>
                  </a:lnTo>
                  <a:lnTo>
                    <a:pt x="800" y="843"/>
                  </a:lnTo>
                  <a:lnTo>
                    <a:pt x="802" y="871"/>
                  </a:lnTo>
                  <a:lnTo>
                    <a:pt x="802" y="1233"/>
                  </a:lnTo>
                  <a:lnTo>
                    <a:pt x="800" y="1261"/>
                  </a:lnTo>
                  <a:lnTo>
                    <a:pt x="790" y="1286"/>
                  </a:lnTo>
                  <a:lnTo>
                    <a:pt x="776" y="1308"/>
                  </a:lnTo>
                  <a:lnTo>
                    <a:pt x="758" y="1325"/>
                  </a:lnTo>
                  <a:lnTo>
                    <a:pt x="737" y="1340"/>
                  </a:lnTo>
                  <a:lnTo>
                    <a:pt x="712" y="1349"/>
                  </a:lnTo>
                  <a:lnTo>
                    <a:pt x="684" y="1351"/>
                  </a:lnTo>
                  <a:lnTo>
                    <a:pt x="605" y="1351"/>
                  </a:lnTo>
                  <a:lnTo>
                    <a:pt x="564" y="1349"/>
                  </a:lnTo>
                  <a:lnTo>
                    <a:pt x="524" y="1339"/>
                  </a:lnTo>
                  <a:lnTo>
                    <a:pt x="487" y="1324"/>
                  </a:lnTo>
                  <a:lnTo>
                    <a:pt x="452" y="1304"/>
                  </a:lnTo>
                  <a:lnTo>
                    <a:pt x="420" y="1279"/>
                  </a:lnTo>
                  <a:lnTo>
                    <a:pt x="393" y="1250"/>
                  </a:lnTo>
                  <a:lnTo>
                    <a:pt x="369" y="1216"/>
                  </a:lnTo>
                  <a:lnTo>
                    <a:pt x="368" y="1212"/>
                  </a:lnTo>
                  <a:lnTo>
                    <a:pt x="363" y="1205"/>
                  </a:lnTo>
                  <a:lnTo>
                    <a:pt x="356" y="1192"/>
                  </a:lnTo>
                  <a:lnTo>
                    <a:pt x="346" y="1175"/>
                  </a:lnTo>
                  <a:lnTo>
                    <a:pt x="333" y="1154"/>
                  </a:lnTo>
                  <a:lnTo>
                    <a:pt x="320" y="1129"/>
                  </a:lnTo>
                  <a:lnTo>
                    <a:pt x="304" y="1103"/>
                  </a:lnTo>
                  <a:lnTo>
                    <a:pt x="287" y="1073"/>
                  </a:lnTo>
                  <a:lnTo>
                    <a:pt x="269" y="1042"/>
                  </a:lnTo>
                  <a:lnTo>
                    <a:pt x="250" y="1010"/>
                  </a:lnTo>
                  <a:lnTo>
                    <a:pt x="232" y="976"/>
                  </a:lnTo>
                  <a:lnTo>
                    <a:pt x="212" y="944"/>
                  </a:lnTo>
                  <a:lnTo>
                    <a:pt x="193" y="911"/>
                  </a:lnTo>
                  <a:lnTo>
                    <a:pt x="175" y="878"/>
                  </a:lnTo>
                  <a:lnTo>
                    <a:pt x="156" y="847"/>
                  </a:lnTo>
                  <a:lnTo>
                    <a:pt x="140" y="817"/>
                  </a:lnTo>
                  <a:lnTo>
                    <a:pt x="124" y="791"/>
                  </a:lnTo>
                  <a:lnTo>
                    <a:pt x="110" y="766"/>
                  </a:lnTo>
                  <a:lnTo>
                    <a:pt x="98" y="745"/>
                  </a:lnTo>
                  <a:lnTo>
                    <a:pt x="88" y="728"/>
                  </a:lnTo>
                  <a:lnTo>
                    <a:pt x="80" y="716"/>
                  </a:lnTo>
                  <a:lnTo>
                    <a:pt x="75" y="707"/>
                  </a:lnTo>
                  <a:lnTo>
                    <a:pt x="74" y="704"/>
                  </a:lnTo>
                  <a:lnTo>
                    <a:pt x="57" y="668"/>
                  </a:lnTo>
                  <a:lnTo>
                    <a:pt x="45" y="631"/>
                  </a:lnTo>
                  <a:lnTo>
                    <a:pt x="40" y="593"/>
                  </a:lnTo>
                  <a:lnTo>
                    <a:pt x="40" y="554"/>
                  </a:lnTo>
                  <a:lnTo>
                    <a:pt x="45" y="516"/>
                  </a:lnTo>
                  <a:lnTo>
                    <a:pt x="57" y="478"/>
                  </a:lnTo>
                  <a:lnTo>
                    <a:pt x="73" y="442"/>
                  </a:lnTo>
                  <a:lnTo>
                    <a:pt x="176" y="236"/>
                  </a:lnTo>
                  <a:lnTo>
                    <a:pt x="27" y="144"/>
                  </a:lnTo>
                  <a:lnTo>
                    <a:pt x="13" y="132"/>
                  </a:lnTo>
                  <a:lnTo>
                    <a:pt x="3" y="118"/>
                  </a:lnTo>
                  <a:lnTo>
                    <a:pt x="0" y="102"/>
                  </a:lnTo>
                  <a:lnTo>
                    <a:pt x="0" y="86"/>
                  </a:lnTo>
                  <a:lnTo>
                    <a:pt x="3" y="71"/>
                  </a:lnTo>
                  <a:lnTo>
                    <a:pt x="11" y="56"/>
                  </a:lnTo>
                  <a:lnTo>
                    <a:pt x="22" y="45"/>
                  </a:lnTo>
                  <a:lnTo>
                    <a:pt x="37" y="36"/>
                  </a:lnTo>
                  <a:lnTo>
                    <a:pt x="54" y="33"/>
                  </a:lnTo>
                  <a:lnTo>
                    <a:pt x="59" y="33"/>
                  </a:lnTo>
                  <a:lnTo>
                    <a:pt x="70" y="31"/>
                  </a:lnTo>
                  <a:lnTo>
                    <a:pt x="90" y="31"/>
                  </a:lnTo>
                  <a:lnTo>
                    <a:pt x="115" y="29"/>
                  </a:lnTo>
                  <a:lnTo>
                    <a:pt x="145" y="28"/>
                  </a:lnTo>
                  <a:lnTo>
                    <a:pt x="178" y="25"/>
                  </a:lnTo>
                  <a:lnTo>
                    <a:pt x="217" y="23"/>
                  </a:lnTo>
                  <a:lnTo>
                    <a:pt x="256" y="20"/>
                  </a:lnTo>
                  <a:lnTo>
                    <a:pt x="297" y="18"/>
                  </a:lnTo>
                  <a:lnTo>
                    <a:pt x="338" y="15"/>
                  </a:lnTo>
                  <a:lnTo>
                    <a:pt x="379" y="13"/>
                  </a:lnTo>
                  <a:lnTo>
                    <a:pt x="419" y="10"/>
                  </a:lnTo>
                  <a:lnTo>
                    <a:pt x="456" y="8"/>
                  </a:lnTo>
                  <a:lnTo>
                    <a:pt x="491" y="5"/>
                  </a:lnTo>
                  <a:lnTo>
                    <a:pt x="521" y="4"/>
                  </a:lnTo>
                  <a:lnTo>
                    <a:pt x="546" y="3"/>
                  </a:lnTo>
                  <a:lnTo>
                    <a:pt x="564" y="2"/>
                  </a:lnTo>
                  <a:lnTo>
                    <a:pt x="577" y="0"/>
                  </a:lnTo>
                  <a:lnTo>
                    <a:pt x="580"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nvGrpSpPr>
          <p:cNvPr id="635" name="Group 634"/>
          <p:cNvGrpSpPr/>
          <p:nvPr/>
        </p:nvGrpSpPr>
        <p:grpSpPr>
          <a:xfrm>
            <a:off x="9785680" y="5266009"/>
            <a:ext cx="377952" cy="371554"/>
            <a:chOff x="5079874" y="2587119"/>
            <a:chExt cx="377952" cy="371554"/>
          </a:xfrm>
        </p:grpSpPr>
        <p:sp>
          <p:nvSpPr>
            <p:cNvPr id="636" name="Rectangle 635"/>
            <p:cNvSpPr/>
            <p:nvPr/>
          </p:nvSpPr>
          <p:spPr bwMode="gray">
            <a:xfrm>
              <a:off x="5231958" y="2880214"/>
              <a:ext cx="76698" cy="67774"/>
            </a:xfrm>
            <a:prstGeom prst="rect">
              <a:avLst/>
            </a:prstGeom>
            <a:solidFill>
              <a:srgbClr val="7891AA"/>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7891AA"/>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FFFFFF"/>
                </a:solidFill>
              </a:endParaRPr>
            </a:p>
          </p:txBody>
        </p:sp>
        <p:grpSp>
          <p:nvGrpSpPr>
            <p:cNvPr id="637" name="Group 636"/>
            <p:cNvGrpSpPr/>
            <p:nvPr/>
          </p:nvGrpSpPr>
          <p:grpSpPr>
            <a:xfrm>
              <a:off x="5079874" y="2587119"/>
              <a:ext cx="377952" cy="371554"/>
              <a:chOff x="3048000" y="431801"/>
              <a:chExt cx="6096000" cy="5992813"/>
            </a:xfrm>
          </p:grpSpPr>
          <p:sp>
            <p:nvSpPr>
              <p:cNvPr id="638" name="Freeform 63"/>
              <p:cNvSpPr>
                <a:spLocks noEditPoints="1"/>
              </p:cNvSpPr>
              <p:nvPr/>
            </p:nvSpPr>
            <p:spPr bwMode="auto">
              <a:xfrm>
                <a:off x="3048000" y="431801"/>
                <a:ext cx="6096000" cy="5992813"/>
              </a:xfrm>
              <a:custGeom>
                <a:avLst/>
                <a:gdLst>
                  <a:gd name="T0" fmla="*/ 1984 w 3840"/>
                  <a:gd name="T1" fmla="*/ 3647 h 3775"/>
                  <a:gd name="T2" fmla="*/ 2240 w 3840"/>
                  <a:gd name="T3" fmla="*/ 3071 h 3775"/>
                  <a:gd name="T4" fmla="*/ 1600 w 3840"/>
                  <a:gd name="T5" fmla="*/ 3071 h 3775"/>
                  <a:gd name="T6" fmla="*/ 1856 w 3840"/>
                  <a:gd name="T7" fmla="*/ 3647 h 3775"/>
                  <a:gd name="T8" fmla="*/ 1600 w 3840"/>
                  <a:gd name="T9" fmla="*/ 3071 h 3775"/>
                  <a:gd name="T10" fmla="*/ 896 w 3840"/>
                  <a:gd name="T11" fmla="*/ 3647 h 3775"/>
                  <a:gd name="T12" fmla="*/ 1472 w 3840"/>
                  <a:gd name="T13" fmla="*/ 3007 h 3775"/>
                  <a:gd name="T14" fmla="*/ 1485 w 3840"/>
                  <a:gd name="T15" fmla="*/ 2969 h 3775"/>
                  <a:gd name="T16" fmla="*/ 1516 w 3840"/>
                  <a:gd name="T17" fmla="*/ 2946 h 3775"/>
                  <a:gd name="T18" fmla="*/ 2304 w 3840"/>
                  <a:gd name="T19" fmla="*/ 2943 h 3775"/>
                  <a:gd name="T20" fmla="*/ 2341 w 3840"/>
                  <a:gd name="T21" fmla="*/ 2955 h 3775"/>
                  <a:gd name="T22" fmla="*/ 2365 w 3840"/>
                  <a:gd name="T23" fmla="*/ 2986 h 3775"/>
                  <a:gd name="T24" fmla="*/ 2368 w 3840"/>
                  <a:gd name="T25" fmla="*/ 3647 h 3775"/>
                  <a:gd name="T26" fmla="*/ 2944 w 3840"/>
                  <a:gd name="T27" fmla="*/ 128 h 3775"/>
                  <a:gd name="T28" fmla="*/ 832 w 3840"/>
                  <a:gd name="T29" fmla="*/ 0 h 3775"/>
                  <a:gd name="T30" fmla="*/ 3028 w 3840"/>
                  <a:gd name="T31" fmla="*/ 3 h 3775"/>
                  <a:gd name="T32" fmla="*/ 3059 w 3840"/>
                  <a:gd name="T33" fmla="*/ 27 h 3775"/>
                  <a:gd name="T34" fmla="*/ 3072 w 3840"/>
                  <a:gd name="T35" fmla="*/ 64 h 3775"/>
                  <a:gd name="T36" fmla="*/ 3776 w 3840"/>
                  <a:gd name="T37" fmla="*/ 576 h 3775"/>
                  <a:gd name="T38" fmla="*/ 3813 w 3840"/>
                  <a:gd name="T39" fmla="*/ 588 h 3775"/>
                  <a:gd name="T40" fmla="*/ 3837 w 3840"/>
                  <a:gd name="T41" fmla="*/ 620 h 3775"/>
                  <a:gd name="T42" fmla="*/ 3840 w 3840"/>
                  <a:gd name="T43" fmla="*/ 3647 h 3775"/>
                  <a:gd name="T44" fmla="*/ 3827 w 3840"/>
                  <a:gd name="T45" fmla="*/ 3684 h 3775"/>
                  <a:gd name="T46" fmla="*/ 3796 w 3840"/>
                  <a:gd name="T47" fmla="*/ 3708 h 3775"/>
                  <a:gd name="T48" fmla="*/ 3756 w 3840"/>
                  <a:gd name="T49" fmla="*/ 3708 h 3775"/>
                  <a:gd name="T50" fmla="*/ 3725 w 3840"/>
                  <a:gd name="T51" fmla="*/ 3684 h 3775"/>
                  <a:gd name="T52" fmla="*/ 3712 w 3840"/>
                  <a:gd name="T53" fmla="*/ 3647 h 3775"/>
                  <a:gd name="T54" fmla="*/ 3072 w 3840"/>
                  <a:gd name="T55" fmla="*/ 705 h 3775"/>
                  <a:gd name="T56" fmla="*/ 3069 w 3840"/>
                  <a:gd name="T57" fmla="*/ 3731 h 3775"/>
                  <a:gd name="T58" fmla="*/ 3045 w 3840"/>
                  <a:gd name="T59" fmla="*/ 3762 h 3775"/>
                  <a:gd name="T60" fmla="*/ 3008 w 3840"/>
                  <a:gd name="T61" fmla="*/ 3775 h 3775"/>
                  <a:gd name="T62" fmla="*/ 812 w 3840"/>
                  <a:gd name="T63" fmla="*/ 3772 h 3775"/>
                  <a:gd name="T64" fmla="*/ 781 w 3840"/>
                  <a:gd name="T65" fmla="*/ 3748 h 3775"/>
                  <a:gd name="T66" fmla="*/ 768 w 3840"/>
                  <a:gd name="T67" fmla="*/ 3711 h 3775"/>
                  <a:gd name="T68" fmla="*/ 128 w 3840"/>
                  <a:gd name="T69" fmla="*/ 1088 h 3775"/>
                  <a:gd name="T70" fmla="*/ 125 w 3840"/>
                  <a:gd name="T71" fmla="*/ 3667 h 3775"/>
                  <a:gd name="T72" fmla="*/ 101 w 3840"/>
                  <a:gd name="T73" fmla="*/ 3698 h 3775"/>
                  <a:gd name="T74" fmla="*/ 64 w 3840"/>
                  <a:gd name="T75" fmla="*/ 3711 h 3775"/>
                  <a:gd name="T76" fmla="*/ 27 w 3840"/>
                  <a:gd name="T77" fmla="*/ 3698 h 3775"/>
                  <a:gd name="T78" fmla="*/ 3 w 3840"/>
                  <a:gd name="T79" fmla="*/ 3667 h 3775"/>
                  <a:gd name="T80" fmla="*/ 0 w 3840"/>
                  <a:gd name="T81" fmla="*/ 1024 h 3775"/>
                  <a:gd name="T82" fmla="*/ 13 w 3840"/>
                  <a:gd name="T83" fmla="*/ 986 h 3775"/>
                  <a:gd name="T84" fmla="*/ 44 w 3840"/>
                  <a:gd name="T85" fmla="*/ 963 h 3775"/>
                  <a:gd name="T86" fmla="*/ 768 w 3840"/>
                  <a:gd name="T87" fmla="*/ 960 h 3775"/>
                  <a:gd name="T88" fmla="*/ 771 w 3840"/>
                  <a:gd name="T89" fmla="*/ 44 h 3775"/>
                  <a:gd name="T90" fmla="*/ 795 w 3840"/>
                  <a:gd name="T91" fmla="*/ 13 h 3775"/>
                  <a:gd name="T92" fmla="*/ 832 w 3840"/>
                  <a:gd name="T93" fmla="*/ 0 h 3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40" h="3775">
                    <a:moveTo>
                      <a:pt x="1984" y="3071"/>
                    </a:moveTo>
                    <a:lnTo>
                      <a:pt x="1984" y="3647"/>
                    </a:lnTo>
                    <a:lnTo>
                      <a:pt x="2240" y="3647"/>
                    </a:lnTo>
                    <a:lnTo>
                      <a:pt x="2240" y="3071"/>
                    </a:lnTo>
                    <a:lnTo>
                      <a:pt x="1984" y="3071"/>
                    </a:lnTo>
                    <a:close/>
                    <a:moveTo>
                      <a:pt x="1600" y="3071"/>
                    </a:moveTo>
                    <a:lnTo>
                      <a:pt x="1600" y="3647"/>
                    </a:lnTo>
                    <a:lnTo>
                      <a:pt x="1856" y="3647"/>
                    </a:lnTo>
                    <a:lnTo>
                      <a:pt x="1856" y="3071"/>
                    </a:lnTo>
                    <a:lnTo>
                      <a:pt x="1600" y="3071"/>
                    </a:lnTo>
                    <a:close/>
                    <a:moveTo>
                      <a:pt x="896" y="128"/>
                    </a:moveTo>
                    <a:lnTo>
                      <a:pt x="896" y="3647"/>
                    </a:lnTo>
                    <a:lnTo>
                      <a:pt x="1472" y="3647"/>
                    </a:lnTo>
                    <a:lnTo>
                      <a:pt x="1472" y="3007"/>
                    </a:lnTo>
                    <a:lnTo>
                      <a:pt x="1475" y="2986"/>
                    </a:lnTo>
                    <a:lnTo>
                      <a:pt x="1485" y="2969"/>
                    </a:lnTo>
                    <a:lnTo>
                      <a:pt x="1499" y="2955"/>
                    </a:lnTo>
                    <a:lnTo>
                      <a:pt x="1516" y="2946"/>
                    </a:lnTo>
                    <a:lnTo>
                      <a:pt x="1536" y="2943"/>
                    </a:lnTo>
                    <a:lnTo>
                      <a:pt x="2304" y="2943"/>
                    </a:lnTo>
                    <a:lnTo>
                      <a:pt x="2324" y="2946"/>
                    </a:lnTo>
                    <a:lnTo>
                      <a:pt x="2341" y="2955"/>
                    </a:lnTo>
                    <a:lnTo>
                      <a:pt x="2355" y="2969"/>
                    </a:lnTo>
                    <a:lnTo>
                      <a:pt x="2365" y="2986"/>
                    </a:lnTo>
                    <a:lnTo>
                      <a:pt x="2368" y="3007"/>
                    </a:lnTo>
                    <a:lnTo>
                      <a:pt x="2368" y="3647"/>
                    </a:lnTo>
                    <a:lnTo>
                      <a:pt x="2944" y="3647"/>
                    </a:lnTo>
                    <a:lnTo>
                      <a:pt x="2944" y="128"/>
                    </a:lnTo>
                    <a:lnTo>
                      <a:pt x="896" y="128"/>
                    </a:lnTo>
                    <a:close/>
                    <a:moveTo>
                      <a:pt x="832" y="0"/>
                    </a:moveTo>
                    <a:lnTo>
                      <a:pt x="3008" y="0"/>
                    </a:lnTo>
                    <a:lnTo>
                      <a:pt x="3028" y="3"/>
                    </a:lnTo>
                    <a:lnTo>
                      <a:pt x="3045" y="13"/>
                    </a:lnTo>
                    <a:lnTo>
                      <a:pt x="3059" y="27"/>
                    </a:lnTo>
                    <a:lnTo>
                      <a:pt x="3069" y="44"/>
                    </a:lnTo>
                    <a:lnTo>
                      <a:pt x="3072" y="64"/>
                    </a:lnTo>
                    <a:lnTo>
                      <a:pt x="3072" y="576"/>
                    </a:lnTo>
                    <a:lnTo>
                      <a:pt x="3776" y="576"/>
                    </a:lnTo>
                    <a:lnTo>
                      <a:pt x="3796" y="579"/>
                    </a:lnTo>
                    <a:lnTo>
                      <a:pt x="3813" y="588"/>
                    </a:lnTo>
                    <a:lnTo>
                      <a:pt x="3827" y="602"/>
                    </a:lnTo>
                    <a:lnTo>
                      <a:pt x="3837" y="620"/>
                    </a:lnTo>
                    <a:lnTo>
                      <a:pt x="3840" y="641"/>
                    </a:lnTo>
                    <a:lnTo>
                      <a:pt x="3840" y="3647"/>
                    </a:lnTo>
                    <a:lnTo>
                      <a:pt x="3837" y="3667"/>
                    </a:lnTo>
                    <a:lnTo>
                      <a:pt x="3827" y="3684"/>
                    </a:lnTo>
                    <a:lnTo>
                      <a:pt x="3813" y="3698"/>
                    </a:lnTo>
                    <a:lnTo>
                      <a:pt x="3796" y="3708"/>
                    </a:lnTo>
                    <a:lnTo>
                      <a:pt x="3776" y="3711"/>
                    </a:lnTo>
                    <a:lnTo>
                      <a:pt x="3756" y="3708"/>
                    </a:lnTo>
                    <a:lnTo>
                      <a:pt x="3739" y="3698"/>
                    </a:lnTo>
                    <a:lnTo>
                      <a:pt x="3725" y="3684"/>
                    </a:lnTo>
                    <a:lnTo>
                      <a:pt x="3715" y="3667"/>
                    </a:lnTo>
                    <a:lnTo>
                      <a:pt x="3712" y="3647"/>
                    </a:lnTo>
                    <a:lnTo>
                      <a:pt x="3712" y="705"/>
                    </a:lnTo>
                    <a:lnTo>
                      <a:pt x="3072" y="705"/>
                    </a:lnTo>
                    <a:lnTo>
                      <a:pt x="3072" y="3711"/>
                    </a:lnTo>
                    <a:lnTo>
                      <a:pt x="3069" y="3731"/>
                    </a:lnTo>
                    <a:lnTo>
                      <a:pt x="3059" y="3748"/>
                    </a:lnTo>
                    <a:lnTo>
                      <a:pt x="3045" y="3762"/>
                    </a:lnTo>
                    <a:lnTo>
                      <a:pt x="3028" y="3772"/>
                    </a:lnTo>
                    <a:lnTo>
                      <a:pt x="3008" y="3775"/>
                    </a:lnTo>
                    <a:lnTo>
                      <a:pt x="832" y="3775"/>
                    </a:lnTo>
                    <a:lnTo>
                      <a:pt x="812" y="3772"/>
                    </a:lnTo>
                    <a:lnTo>
                      <a:pt x="795" y="3762"/>
                    </a:lnTo>
                    <a:lnTo>
                      <a:pt x="781" y="3748"/>
                    </a:lnTo>
                    <a:lnTo>
                      <a:pt x="771" y="3731"/>
                    </a:lnTo>
                    <a:lnTo>
                      <a:pt x="768" y="3711"/>
                    </a:lnTo>
                    <a:lnTo>
                      <a:pt x="768" y="1088"/>
                    </a:lnTo>
                    <a:lnTo>
                      <a:pt x="128" y="1088"/>
                    </a:lnTo>
                    <a:lnTo>
                      <a:pt x="128" y="3647"/>
                    </a:lnTo>
                    <a:lnTo>
                      <a:pt x="125" y="3667"/>
                    </a:lnTo>
                    <a:lnTo>
                      <a:pt x="115" y="3684"/>
                    </a:lnTo>
                    <a:lnTo>
                      <a:pt x="101" y="3698"/>
                    </a:lnTo>
                    <a:lnTo>
                      <a:pt x="84" y="3708"/>
                    </a:lnTo>
                    <a:lnTo>
                      <a:pt x="64" y="3711"/>
                    </a:lnTo>
                    <a:lnTo>
                      <a:pt x="44" y="3708"/>
                    </a:lnTo>
                    <a:lnTo>
                      <a:pt x="27" y="3698"/>
                    </a:lnTo>
                    <a:lnTo>
                      <a:pt x="13" y="3684"/>
                    </a:lnTo>
                    <a:lnTo>
                      <a:pt x="3" y="3667"/>
                    </a:lnTo>
                    <a:lnTo>
                      <a:pt x="0" y="3647"/>
                    </a:lnTo>
                    <a:lnTo>
                      <a:pt x="0" y="1024"/>
                    </a:lnTo>
                    <a:lnTo>
                      <a:pt x="3" y="1004"/>
                    </a:lnTo>
                    <a:lnTo>
                      <a:pt x="13" y="986"/>
                    </a:lnTo>
                    <a:lnTo>
                      <a:pt x="27" y="972"/>
                    </a:lnTo>
                    <a:lnTo>
                      <a:pt x="44" y="963"/>
                    </a:lnTo>
                    <a:lnTo>
                      <a:pt x="64" y="960"/>
                    </a:lnTo>
                    <a:lnTo>
                      <a:pt x="768" y="960"/>
                    </a:lnTo>
                    <a:lnTo>
                      <a:pt x="768" y="64"/>
                    </a:lnTo>
                    <a:lnTo>
                      <a:pt x="771" y="44"/>
                    </a:lnTo>
                    <a:lnTo>
                      <a:pt x="781" y="27"/>
                    </a:lnTo>
                    <a:lnTo>
                      <a:pt x="795" y="13"/>
                    </a:lnTo>
                    <a:lnTo>
                      <a:pt x="812" y="3"/>
                    </a:lnTo>
                    <a:lnTo>
                      <a:pt x="832"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39" name="Freeform 64"/>
              <p:cNvSpPr>
                <a:spLocks noEditPoints="1"/>
              </p:cNvSpPr>
              <p:nvPr/>
            </p:nvSpPr>
            <p:spPr bwMode="auto">
              <a:xfrm>
                <a:off x="4673600" y="838201"/>
                <a:ext cx="812800" cy="811213"/>
              </a:xfrm>
              <a:custGeom>
                <a:avLst/>
                <a:gdLst>
                  <a:gd name="T0" fmla="*/ 128 w 512"/>
                  <a:gd name="T1" fmla="*/ 128 h 511"/>
                  <a:gd name="T2" fmla="*/ 128 w 512"/>
                  <a:gd name="T3" fmla="*/ 385 h 511"/>
                  <a:gd name="T4" fmla="*/ 384 w 512"/>
                  <a:gd name="T5" fmla="*/ 385 h 511"/>
                  <a:gd name="T6" fmla="*/ 384 w 512"/>
                  <a:gd name="T7" fmla="*/ 128 h 511"/>
                  <a:gd name="T8" fmla="*/ 128 w 512"/>
                  <a:gd name="T9" fmla="*/ 128 h 511"/>
                  <a:gd name="T10" fmla="*/ 64 w 512"/>
                  <a:gd name="T11" fmla="*/ 0 h 511"/>
                  <a:gd name="T12" fmla="*/ 448 w 512"/>
                  <a:gd name="T13" fmla="*/ 0 h 511"/>
                  <a:gd name="T14" fmla="*/ 468 w 512"/>
                  <a:gd name="T15" fmla="*/ 3 h 511"/>
                  <a:gd name="T16" fmla="*/ 485 w 512"/>
                  <a:gd name="T17" fmla="*/ 12 h 511"/>
                  <a:gd name="T18" fmla="*/ 499 w 512"/>
                  <a:gd name="T19" fmla="*/ 26 h 511"/>
                  <a:gd name="T20" fmla="*/ 509 w 512"/>
                  <a:gd name="T21" fmla="*/ 44 h 511"/>
                  <a:gd name="T22" fmla="*/ 512 w 512"/>
                  <a:gd name="T23" fmla="*/ 64 h 511"/>
                  <a:gd name="T24" fmla="*/ 512 w 512"/>
                  <a:gd name="T25" fmla="*/ 449 h 511"/>
                  <a:gd name="T26" fmla="*/ 509 w 512"/>
                  <a:gd name="T27" fmla="*/ 468 h 511"/>
                  <a:gd name="T28" fmla="*/ 499 w 512"/>
                  <a:gd name="T29" fmla="*/ 486 h 511"/>
                  <a:gd name="T30" fmla="*/ 485 w 512"/>
                  <a:gd name="T31" fmla="*/ 500 h 511"/>
                  <a:gd name="T32" fmla="*/ 468 w 512"/>
                  <a:gd name="T33" fmla="*/ 509 h 511"/>
                  <a:gd name="T34" fmla="*/ 448 w 512"/>
                  <a:gd name="T35" fmla="*/ 511 h 511"/>
                  <a:gd name="T36" fmla="*/ 64 w 512"/>
                  <a:gd name="T37" fmla="*/ 511 h 511"/>
                  <a:gd name="T38" fmla="*/ 44 w 512"/>
                  <a:gd name="T39" fmla="*/ 509 h 511"/>
                  <a:gd name="T40" fmla="*/ 27 w 512"/>
                  <a:gd name="T41" fmla="*/ 500 h 511"/>
                  <a:gd name="T42" fmla="*/ 13 w 512"/>
                  <a:gd name="T43" fmla="*/ 486 h 511"/>
                  <a:gd name="T44" fmla="*/ 3 w 512"/>
                  <a:gd name="T45" fmla="*/ 468 h 511"/>
                  <a:gd name="T46" fmla="*/ 0 w 512"/>
                  <a:gd name="T47" fmla="*/ 449 h 511"/>
                  <a:gd name="T48" fmla="*/ 0 w 512"/>
                  <a:gd name="T49" fmla="*/ 64 h 511"/>
                  <a:gd name="T50" fmla="*/ 3 w 512"/>
                  <a:gd name="T51" fmla="*/ 44 h 511"/>
                  <a:gd name="T52" fmla="*/ 13 w 512"/>
                  <a:gd name="T53" fmla="*/ 26 h 511"/>
                  <a:gd name="T54" fmla="*/ 27 w 512"/>
                  <a:gd name="T55" fmla="*/ 12 h 511"/>
                  <a:gd name="T56" fmla="*/ 44 w 512"/>
                  <a:gd name="T57" fmla="*/ 3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8"/>
                    </a:moveTo>
                    <a:lnTo>
                      <a:pt x="128" y="385"/>
                    </a:lnTo>
                    <a:lnTo>
                      <a:pt x="384" y="385"/>
                    </a:lnTo>
                    <a:lnTo>
                      <a:pt x="384" y="128"/>
                    </a:lnTo>
                    <a:lnTo>
                      <a:pt x="128" y="128"/>
                    </a:lnTo>
                    <a:close/>
                    <a:moveTo>
                      <a:pt x="64" y="0"/>
                    </a:moveTo>
                    <a:lnTo>
                      <a:pt x="448" y="0"/>
                    </a:lnTo>
                    <a:lnTo>
                      <a:pt x="468" y="3"/>
                    </a:lnTo>
                    <a:lnTo>
                      <a:pt x="485" y="12"/>
                    </a:lnTo>
                    <a:lnTo>
                      <a:pt x="499" y="26"/>
                    </a:lnTo>
                    <a:lnTo>
                      <a:pt x="509" y="44"/>
                    </a:lnTo>
                    <a:lnTo>
                      <a:pt x="512" y="64"/>
                    </a:lnTo>
                    <a:lnTo>
                      <a:pt x="512" y="449"/>
                    </a:lnTo>
                    <a:lnTo>
                      <a:pt x="509" y="468"/>
                    </a:lnTo>
                    <a:lnTo>
                      <a:pt x="499" y="486"/>
                    </a:lnTo>
                    <a:lnTo>
                      <a:pt x="485" y="500"/>
                    </a:lnTo>
                    <a:lnTo>
                      <a:pt x="468" y="509"/>
                    </a:lnTo>
                    <a:lnTo>
                      <a:pt x="448" y="511"/>
                    </a:lnTo>
                    <a:lnTo>
                      <a:pt x="64" y="511"/>
                    </a:lnTo>
                    <a:lnTo>
                      <a:pt x="44" y="509"/>
                    </a:lnTo>
                    <a:lnTo>
                      <a:pt x="27" y="500"/>
                    </a:lnTo>
                    <a:lnTo>
                      <a:pt x="13" y="486"/>
                    </a:lnTo>
                    <a:lnTo>
                      <a:pt x="3" y="468"/>
                    </a:lnTo>
                    <a:lnTo>
                      <a:pt x="0" y="449"/>
                    </a:lnTo>
                    <a:lnTo>
                      <a:pt x="0" y="64"/>
                    </a:lnTo>
                    <a:lnTo>
                      <a:pt x="3" y="44"/>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0" name="Freeform 65"/>
              <p:cNvSpPr>
                <a:spLocks noEditPoints="1"/>
              </p:cNvSpPr>
              <p:nvPr/>
            </p:nvSpPr>
            <p:spPr bwMode="auto">
              <a:xfrm>
                <a:off x="5689600" y="838201"/>
                <a:ext cx="812800" cy="811213"/>
              </a:xfrm>
              <a:custGeom>
                <a:avLst/>
                <a:gdLst>
                  <a:gd name="T0" fmla="*/ 128 w 512"/>
                  <a:gd name="T1" fmla="*/ 128 h 511"/>
                  <a:gd name="T2" fmla="*/ 128 w 512"/>
                  <a:gd name="T3" fmla="*/ 385 h 511"/>
                  <a:gd name="T4" fmla="*/ 384 w 512"/>
                  <a:gd name="T5" fmla="*/ 385 h 511"/>
                  <a:gd name="T6" fmla="*/ 384 w 512"/>
                  <a:gd name="T7" fmla="*/ 128 h 511"/>
                  <a:gd name="T8" fmla="*/ 128 w 512"/>
                  <a:gd name="T9" fmla="*/ 128 h 511"/>
                  <a:gd name="T10" fmla="*/ 64 w 512"/>
                  <a:gd name="T11" fmla="*/ 0 h 511"/>
                  <a:gd name="T12" fmla="*/ 448 w 512"/>
                  <a:gd name="T13" fmla="*/ 0 h 511"/>
                  <a:gd name="T14" fmla="*/ 468 w 512"/>
                  <a:gd name="T15" fmla="*/ 3 h 511"/>
                  <a:gd name="T16" fmla="*/ 485 w 512"/>
                  <a:gd name="T17" fmla="*/ 12 h 511"/>
                  <a:gd name="T18" fmla="*/ 499 w 512"/>
                  <a:gd name="T19" fmla="*/ 26 h 511"/>
                  <a:gd name="T20" fmla="*/ 509 w 512"/>
                  <a:gd name="T21" fmla="*/ 44 h 511"/>
                  <a:gd name="T22" fmla="*/ 512 w 512"/>
                  <a:gd name="T23" fmla="*/ 64 h 511"/>
                  <a:gd name="T24" fmla="*/ 512 w 512"/>
                  <a:gd name="T25" fmla="*/ 449 h 511"/>
                  <a:gd name="T26" fmla="*/ 509 w 512"/>
                  <a:gd name="T27" fmla="*/ 468 h 511"/>
                  <a:gd name="T28" fmla="*/ 499 w 512"/>
                  <a:gd name="T29" fmla="*/ 486 h 511"/>
                  <a:gd name="T30" fmla="*/ 485 w 512"/>
                  <a:gd name="T31" fmla="*/ 500 h 511"/>
                  <a:gd name="T32" fmla="*/ 468 w 512"/>
                  <a:gd name="T33" fmla="*/ 509 h 511"/>
                  <a:gd name="T34" fmla="*/ 448 w 512"/>
                  <a:gd name="T35" fmla="*/ 511 h 511"/>
                  <a:gd name="T36" fmla="*/ 64 w 512"/>
                  <a:gd name="T37" fmla="*/ 511 h 511"/>
                  <a:gd name="T38" fmla="*/ 44 w 512"/>
                  <a:gd name="T39" fmla="*/ 509 h 511"/>
                  <a:gd name="T40" fmla="*/ 27 w 512"/>
                  <a:gd name="T41" fmla="*/ 500 h 511"/>
                  <a:gd name="T42" fmla="*/ 13 w 512"/>
                  <a:gd name="T43" fmla="*/ 486 h 511"/>
                  <a:gd name="T44" fmla="*/ 3 w 512"/>
                  <a:gd name="T45" fmla="*/ 468 h 511"/>
                  <a:gd name="T46" fmla="*/ 0 w 512"/>
                  <a:gd name="T47" fmla="*/ 449 h 511"/>
                  <a:gd name="T48" fmla="*/ 0 w 512"/>
                  <a:gd name="T49" fmla="*/ 64 h 511"/>
                  <a:gd name="T50" fmla="*/ 3 w 512"/>
                  <a:gd name="T51" fmla="*/ 44 h 511"/>
                  <a:gd name="T52" fmla="*/ 13 w 512"/>
                  <a:gd name="T53" fmla="*/ 26 h 511"/>
                  <a:gd name="T54" fmla="*/ 27 w 512"/>
                  <a:gd name="T55" fmla="*/ 12 h 511"/>
                  <a:gd name="T56" fmla="*/ 44 w 512"/>
                  <a:gd name="T57" fmla="*/ 3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8"/>
                    </a:moveTo>
                    <a:lnTo>
                      <a:pt x="128" y="385"/>
                    </a:lnTo>
                    <a:lnTo>
                      <a:pt x="384" y="385"/>
                    </a:lnTo>
                    <a:lnTo>
                      <a:pt x="384" y="128"/>
                    </a:lnTo>
                    <a:lnTo>
                      <a:pt x="128" y="128"/>
                    </a:lnTo>
                    <a:close/>
                    <a:moveTo>
                      <a:pt x="64" y="0"/>
                    </a:moveTo>
                    <a:lnTo>
                      <a:pt x="448" y="0"/>
                    </a:lnTo>
                    <a:lnTo>
                      <a:pt x="468" y="3"/>
                    </a:lnTo>
                    <a:lnTo>
                      <a:pt x="485" y="12"/>
                    </a:lnTo>
                    <a:lnTo>
                      <a:pt x="499" y="26"/>
                    </a:lnTo>
                    <a:lnTo>
                      <a:pt x="509" y="44"/>
                    </a:lnTo>
                    <a:lnTo>
                      <a:pt x="512" y="64"/>
                    </a:lnTo>
                    <a:lnTo>
                      <a:pt x="512" y="449"/>
                    </a:lnTo>
                    <a:lnTo>
                      <a:pt x="509" y="468"/>
                    </a:lnTo>
                    <a:lnTo>
                      <a:pt x="499" y="486"/>
                    </a:lnTo>
                    <a:lnTo>
                      <a:pt x="485" y="500"/>
                    </a:lnTo>
                    <a:lnTo>
                      <a:pt x="468" y="509"/>
                    </a:lnTo>
                    <a:lnTo>
                      <a:pt x="448" y="511"/>
                    </a:lnTo>
                    <a:lnTo>
                      <a:pt x="64" y="511"/>
                    </a:lnTo>
                    <a:lnTo>
                      <a:pt x="44" y="509"/>
                    </a:lnTo>
                    <a:lnTo>
                      <a:pt x="27" y="500"/>
                    </a:lnTo>
                    <a:lnTo>
                      <a:pt x="13" y="486"/>
                    </a:lnTo>
                    <a:lnTo>
                      <a:pt x="3" y="468"/>
                    </a:lnTo>
                    <a:lnTo>
                      <a:pt x="0" y="449"/>
                    </a:lnTo>
                    <a:lnTo>
                      <a:pt x="0" y="64"/>
                    </a:lnTo>
                    <a:lnTo>
                      <a:pt x="3" y="44"/>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1" name="Freeform 66"/>
              <p:cNvSpPr>
                <a:spLocks noEditPoints="1"/>
              </p:cNvSpPr>
              <p:nvPr/>
            </p:nvSpPr>
            <p:spPr bwMode="auto">
              <a:xfrm>
                <a:off x="6705600" y="838201"/>
                <a:ext cx="812800" cy="811213"/>
              </a:xfrm>
              <a:custGeom>
                <a:avLst/>
                <a:gdLst>
                  <a:gd name="T0" fmla="*/ 128 w 512"/>
                  <a:gd name="T1" fmla="*/ 128 h 511"/>
                  <a:gd name="T2" fmla="*/ 128 w 512"/>
                  <a:gd name="T3" fmla="*/ 385 h 511"/>
                  <a:gd name="T4" fmla="*/ 384 w 512"/>
                  <a:gd name="T5" fmla="*/ 385 h 511"/>
                  <a:gd name="T6" fmla="*/ 384 w 512"/>
                  <a:gd name="T7" fmla="*/ 128 h 511"/>
                  <a:gd name="T8" fmla="*/ 128 w 512"/>
                  <a:gd name="T9" fmla="*/ 128 h 511"/>
                  <a:gd name="T10" fmla="*/ 64 w 512"/>
                  <a:gd name="T11" fmla="*/ 0 h 511"/>
                  <a:gd name="T12" fmla="*/ 448 w 512"/>
                  <a:gd name="T13" fmla="*/ 0 h 511"/>
                  <a:gd name="T14" fmla="*/ 468 w 512"/>
                  <a:gd name="T15" fmla="*/ 3 h 511"/>
                  <a:gd name="T16" fmla="*/ 485 w 512"/>
                  <a:gd name="T17" fmla="*/ 12 h 511"/>
                  <a:gd name="T18" fmla="*/ 499 w 512"/>
                  <a:gd name="T19" fmla="*/ 26 h 511"/>
                  <a:gd name="T20" fmla="*/ 509 w 512"/>
                  <a:gd name="T21" fmla="*/ 44 h 511"/>
                  <a:gd name="T22" fmla="*/ 512 w 512"/>
                  <a:gd name="T23" fmla="*/ 64 h 511"/>
                  <a:gd name="T24" fmla="*/ 512 w 512"/>
                  <a:gd name="T25" fmla="*/ 449 h 511"/>
                  <a:gd name="T26" fmla="*/ 509 w 512"/>
                  <a:gd name="T27" fmla="*/ 468 h 511"/>
                  <a:gd name="T28" fmla="*/ 499 w 512"/>
                  <a:gd name="T29" fmla="*/ 486 h 511"/>
                  <a:gd name="T30" fmla="*/ 485 w 512"/>
                  <a:gd name="T31" fmla="*/ 500 h 511"/>
                  <a:gd name="T32" fmla="*/ 468 w 512"/>
                  <a:gd name="T33" fmla="*/ 509 h 511"/>
                  <a:gd name="T34" fmla="*/ 448 w 512"/>
                  <a:gd name="T35" fmla="*/ 511 h 511"/>
                  <a:gd name="T36" fmla="*/ 64 w 512"/>
                  <a:gd name="T37" fmla="*/ 511 h 511"/>
                  <a:gd name="T38" fmla="*/ 44 w 512"/>
                  <a:gd name="T39" fmla="*/ 509 h 511"/>
                  <a:gd name="T40" fmla="*/ 27 w 512"/>
                  <a:gd name="T41" fmla="*/ 500 h 511"/>
                  <a:gd name="T42" fmla="*/ 13 w 512"/>
                  <a:gd name="T43" fmla="*/ 486 h 511"/>
                  <a:gd name="T44" fmla="*/ 3 w 512"/>
                  <a:gd name="T45" fmla="*/ 468 h 511"/>
                  <a:gd name="T46" fmla="*/ 0 w 512"/>
                  <a:gd name="T47" fmla="*/ 449 h 511"/>
                  <a:gd name="T48" fmla="*/ 0 w 512"/>
                  <a:gd name="T49" fmla="*/ 64 h 511"/>
                  <a:gd name="T50" fmla="*/ 3 w 512"/>
                  <a:gd name="T51" fmla="*/ 44 h 511"/>
                  <a:gd name="T52" fmla="*/ 13 w 512"/>
                  <a:gd name="T53" fmla="*/ 26 h 511"/>
                  <a:gd name="T54" fmla="*/ 27 w 512"/>
                  <a:gd name="T55" fmla="*/ 12 h 511"/>
                  <a:gd name="T56" fmla="*/ 44 w 512"/>
                  <a:gd name="T57" fmla="*/ 3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8"/>
                    </a:moveTo>
                    <a:lnTo>
                      <a:pt x="128" y="385"/>
                    </a:lnTo>
                    <a:lnTo>
                      <a:pt x="384" y="385"/>
                    </a:lnTo>
                    <a:lnTo>
                      <a:pt x="384" y="128"/>
                    </a:lnTo>
                    <a:lnTo>
                      <a:pt x="128" y="128"/>
                    </a:lnTo>
                    <a:close/>
                    <a:moveTo>
                      <a:pt x="64" y="0"/>
                    </a:moveTo>
                    <a:lnTo>
                      <a:pt x="448" y="0"/>
                    </a:lnTo>
                    <a:lnTo>
                      <a:pt x="468" y="3"/>
                    </a:lnTo>
                    <a:lnTo>
                      <a:pt x="485" y="12"/>
                    </a:lnTo>
                    <a:lnTo>
                      <a:pt x="499" y="26"/>
                    </a:lnTo>
                    <a:lnTo>
                      <a:pt x="509" y="44"/>
                    </a:lnTo>
                    <a:lnTo>
                      <a:pt x="512" y="64"/>
                    </a:lnTo>
                    <a:lnTo>
                      <a:pt x="512" y="449"/>
                    </a:lnTo>
                    <a:lnTo>
                      <a:pt x="509" y="468"/>
                    </a:lnTo>
                    <a:lnTo>
                      <a:pt x="499" y="486"/>
                    </a:lnTo>
                    <a:lnTo>
                      <a:pt x="485" y="500"/>
                    </a:lnTo>
                    <a:lnTo>
                      <a:pt x="468" y="509"/>
                    </a:lnTo>
                    <a:lnTo>
                      <a:pt x="448" y="511"/>
                    </a:lnTo>
                    <a:lnTo>
                      <a:pt x="64" y="511"/>
                    </a:lnTo>
                    <a:lnTo>
                      <a:pt x="44" y="509"/>
                    </a:lnTo>
                    <a:lnTo>
                      <a:pt x="27" y="500"/>
                    </a:lnTo>
                    <a:lnTo>
                      <a:pt x="13" y="486"/>
                    </a:lnTo>
                    <a:lnTo>
                      <a:pt x="3" y="468"/>
                    </a:lnTo>
                    <a:lnTo>
                      <a:pt x="0" y="449"/>
                    </a:lnTo>
                    <a:lnTo>
                      <a:pt x="0" y="64"/>
                    </a:lnTo>
                    <a:lnTo>
                      <a:pt x="3" y="44"/>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2" name="Freeform 67"/>
              <p:cNvSpPr>
                <a:spLocks noEditPoints="1"/>
              </p:cNvSpPr>
              <p:nvPr/>
            </p:nvSpPr>
            <p:spPr bwMode="auto">
              <a:xfrm>
                <a:off x="4673600" y="1855788"/>
                <a:ext cx="812800" cy="811213"/>
              </a:xfrm>
              <a:custGeom>
                <a:avLst/>
                <a:gdLst>
                  <a:gd name="T0" fmla="*/ 128 w 512"/>
                  <a:gd name="T1" fmla="*/ 127 h 511"/>
                  <a:gd name="T2" fmla="*/ 128 w 512"/>
                  <a:gd name="T3" fmla="*/ 382 h 511"/>
                  <a:gd name="T4" fmla="*/ 384 w 512"/>
                  <a:gd name="T5" fmla="*/ 382 h 511"/>
                  <a:gd name="T6" fmla="*/ 384 w 512"/>
                  <a:gd name="T7" fmla="*/ 127 h 511"/>
                  <a:gd name="T8" fmla="*/ 128 w 512"/>
                  <a:gd name="T9" fmla="*/ 127 h 511"/>
                  <a:gd name="T10" fmla="*/ 64 w 512"/>
                  <a:gd name="T11" fmla="*/ 0 h 511"/>
                  <a:gd name="T12" fmla="*/ 448 w 512"/>
                  <a:gd name="T13" fmla="*/ 0 h 511"/>
                  <a:gd name="T14" fmla="*/ 468 w 512"/>
                  <a:gd name="T15" fmla="*/ 2 h 511"/>
                  <a:gd name="T16" fmla="*/ 485 w 512"/>
                  <a:gd name="T17" fmla="*/ 11 h 511"/>
                  <a:gd name="T18" fmla="*/ 499 w 512"/>
                  <a:gd name="T19" fmla="*/ 25 h 511"/>
                  <a:gd name="T20" fmla="*/ 509 w 512"/>
                  <a:gd name="T21" fmla="*/ 43 h 511"/>
                  <a:gd name="T22" fmla="*/ 512 w 512"/>
                  <a:gd name="T23" fmla="*/ 63 h 511"/>
                  <a:gd name="T24" fmla="*/ 512 w 512"/>
                  <a:gd name="T25" fmla="*/ 447 h 511"/>
                  <a:gd name="T26" fmla="*/ 509 w 512"/>
                  <a:gd name="T27" fmla="*/ 467 h 511"/>
                  <a:gd name="T28" fmla="*/ 499 w 512"/>
                  <a:gd name="T29" fmla="*/ 485 h 511"/>
                  <a:gd name="T30" fmla="*/ 485 w 512"/>
                  <a:gd name="T31" fmla="*/ 498 h 511"/>
                  <a:gd name="T32" fmla="*/ 468 w 512"/>
                  <a:gd name="T33" fmla="*/ 508 h 511"/>
                  <a:gd name="T34" fmla="*/ 448 w 512"/>
                  <a:gd name="T35" fmla="*/ 511 h 511"/>
                  <a:gd name="T36" fmla="*/ 64 w 512"/>
                  <a:gd name="T37" fmla="*/ 511 h 511"/>
                  <a:gd name="T38" fmla="*/ 44 w 512"/>
                  <a:gd name="T39" fmla="*/ 508 h 511"/>
                  <a:gd name="T40" fmla="*/ 27 w 512"/>
                  <a:gd name="T41" fmla="*/ 498 h 511"/>
                  <a:gd name="T42" fmla="*/ 13 w 512"/>
                  <a:gd name="T43" fmla="*/ 485 h 511"/>
                  <a:gd name="T44" fmla="*/ 3 w 512"/>
                  <a:gd name="T45" fmla="*/ 467 h 511"/>
                  <a:gd name="T46" fmla="*/ 0 w 512"/>
                  <a:gd name="T47" fmla="*/ 447 h 511"/>
                  <a:gd name="T48" fmla="*/ 0 w 512"/>
                  <a:gd name="T49" fmla="*/ 63 h 511"/>
                  <a:gd name="T50" fmla="*/ 3 w 512"/>
                  <a:gd name="T51" fmla="*/ 43 h 511"/>
                  <a:gd name="T52" fmla="*/ 13 w 512"/>
                  <a:gd name="T53" fmla="*/ 25 h 511"/>
                  <a:gd name="T54" fmla="*/ 27 w 512"/>
                  <a:gd name="T55" fmla="*/ 11 h 511"/>
                  <a:gd name="T56" fmla="*/ 44 w 512"/>
                  <a:gd name="T57" fmla="*/ 2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7"/>
                    </a:moveTo>
                    <a:lnTo>
                      <a:pt x="128" y="382"/>
                    </a:lnTo>
                    <a:lnTo>
                      <a:pt x="384" y="382"/>
                    </a:lnTo>
                    <a:lnTo>
                      <a:pt x="384" y="127"/>
                    </a:lnTo>
                    <a:lnTo>
                      <a:pt x="128" y="127"/>
                    </a:lnTo>
                    <a:close/>
                    <a:moveTo>
                      <a:pt x="64" y="0"/>
                    </a:moveTo>
                    <a:lnTo>
                      <a:pt x="448" y="0"/>
                    </a:lnTo>
                    <a:lnTo>
                      <a:pt x="468" y="2"/>
                    </a:lnTo>
                    <a:lnTo>
                      <a:pt x="485" y="11"/>
                    </a:lnTo>
                    <a:lnTo>
                      <a:pt x="499" y="25"/>
                    </a:lnTo>
                    <a:lnTo>
                      <a:pt x="509" y="43"/>
                    </a:lnTo>
                    <a:lnTo>
                      <a:pt x="512" y="63"/>
                    </a:lnTo>
                    <a:lnTo>
                      <a:pt x="512" y="447"/>
                    </a:lnTo>
                    <a:lnTo>
                      <a:pt x="509" y="467"/>
                    </a:lnTo>
                    <a:lnTo>
                      <a:pt x="499" y="485"/>
                    </a:lnTo>
                    <a:lnTo>
                      <a:pt x="485" y="498"/>
                    </a:lnTo>
                    <a:lnTo>
                      <a:pt x="468" y="508"/>
                    </a:lnTo>
                    <a:lnTo>
                      <a:pt x="448" y="511"/>
                    </a:lnTo>
                    <a:lnTo>
                      <a:pt x="64" y="511"/>
                    </a:lnTo>
                    <a:lnTo>
                      <a:pt x="44" y="508"/>
                    </a:lnTo>
                    <a:lnTo>
                      <a:pt x="27" y="498"/>
                    </a:lnTo>
                    <a:lnTo>
                      <a:pt x="13" y="485"/>
                    </a:lnTo>
                    <a:lnTo>
                      <a:pt x="3" y="467"/>
                    </a:lnTo>
                    <a:lnTo>
                      <a:pt x="0" y="447"/>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3" name="Freeform 68"/>
              <p:cNvSpPr>
                <a:spLocks noEditPoints="1"/>
              </p:cNvSpPr>
              <p:nvPr/>
            </p:nvSpPr>
            <p:spPr bwMode="auto">
              <a:xfrm>
                <a:off x="5689600" y="1855788"/>
                <a:ext cx="812800" cy="811213"/>
              </a:xfrm>
              <a:custGeom>
                <a:avLst/>
                <a:gdLst>
                  <a:gd name="T0" fmla="*/ 128 w 512"/>
                  <a:gd name="T1" fmla="*/ 127 h 511"/>
                  <a:gd name="T2" fmla="*/ 128 w 512"/>
                  <a:gd name="T3" fmla="*/ 382 h 511"/>
                  <a:gd name="T4" fmla="*/ 384 w 512"/>
                  <a:gd name="T5" fmla="*/ 382 h 511"/>
                  <a:gd name="T6" fmla="*/ 384 w 512"/>
                  <a:gd name="T7" fmla="*/ 127 h 511"/>
                  <a:gd name="T8" fmla="*/ 128 w 512"/>
                  <a:gd name="T9" fmla="*/ 127 h 511"/>
                  <a:gd name="T10" fmla="*/ 64 w 512"/>
                  <a:gd name="T11" fmla="*/ 0 h 511"/>
                  <a:gd name="T12" fmla="*/ 448 w 512"/>
                  <a:gd name="T13" fmla="*/ 0 h 511"/>
                  <a:gd name="T14" fmla="*/ 468 w 512"/>
                  <a:gd name="T15" fmla="*/ 2 h 511"/>
                  <a:gd name="T16" fmla="*/ 485 w 512"/>
                  <a:gd name="T17" fmla="*/ 11 h 511"/>
                  <a:gd name="T18" fmla="*/ 499 w 512"/>
                  <a:gd name="T19" fmla="*/ 25 h 511"/>
                  <a:gd name="T20" fmla="*/ 509 w 512"/>
                  <a:gd name="T21" fmla="*/ 43 h 511"/>
                  <a:gd name="T22" fmla="*/ 512 w 512"/>
                  <a:gd name="T23" fmla="*/ 63 h 511"/>
                  <a:gd name="T24" fmla="*/ 512 w 512"/>
                  <a:gd name="T25" fmla="*/ 447 h 511"/>
                  <a:gd name="T26" fmla="*/ 509 w 512"/>
                  <a:gd name="T27" fmla="*/ 467 h 511"/>
                  <a:gd name="T28" fmla="*/ 499 w 512"/>
                  <a:gd name="T29" fmla="*/ 485 h 511"/>
                  <a:gd name="T30" fmla="*/ 485 w 512"/>
                  <a:gd name="T31" fmla="*/ 498 h 511"/>
                  <a:gd name="T32" fmla="*/ 468 w 512"/>
                  <a:gd name="T33" fmla="*/ 508 h 511"/>
                  <a:gd name="T34" fmla="*/ 448 w 512"/>
                  <a:gd name="T35" fmla="*/ 511 h 511"/>
                  <a:gd name="T36" fmla="*/ 64 w 512"/>
                  <a:gd name="T37" fmla="*/ 511 h 511"/>
                  <a:gd name="T38" fmla="*/ 44 w 512"/>
                  <a:gd name="T39" fmla="*/ 508 h 511"/>
                  <a:gd name="T40" fmla="*/ 27 w 512"/>
                  <a:gd name="T41" fmla="*/ 498 h 511"/>
                  <a:gd name="T42" fmla="*/ 13 w 512"/>
                  <a:gd name="T43" fmla="*/ 485 h 511"/>
                  <a:gd name="T44" fmla="*/ 3 w 512"/>
                  <a:gd name="T45" fmla="*/ 467 h 511"/>
                  <a:gd name="T46" fmla="*/ 0 w 512"/>
                  <a:gd name="T47" fmla="*/ 447 h 511"/>
                  <a:gd name="T48" fmla="*/ 0 w 512"/>
                  <a:gd name="T49" fmla="*/ 63 h 511"/>
                  <a:gd name="T50" fmla="*/ 3 w 512"/>
                  <a:gd name="T51" fmla="*/ 43 h 511"/>
                  <a:gd name="T52" fmla="*/ 13 w 512"/>
                  <a:gd name="T53" fmla="*/ 25 h 511"/>
                  <a:gd name="T54" fmla="*/ 27 w 512"/>
                  <a:gd name="T55" fmla="*/ 11 h 511"/>
                  <a:gd name="T56" fmla="*/ 44 w 512"/>
                  <a:gd name="T57" fmla="*/ 2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7"/>
                    </a:moveTo>
                    <a:lnTo>
                      <a:pt x="128" y="382"/>
                    </a:lnTo>
                    <a:lnTo>
                      <a:pt x="384" y="382"/>
                    </a:lnTo>
                    <a:lnTo>
                      <a:pt x="384" y="127"/>
                    </a:lnTo>
                    <a:lnTo>
                      <a:pt x="128" y="127"/>
                    </a:lnTo>
                    <a:close/>
                    <a:moveTo>
                      <a:pt x="64" y="0"/>
                    </a:moveTo>
                    <a:lnTo>
                      <a:pt x="448" y="0"/>
                    </a:lnTo>
                    <a:lnTo>
                      <a:pt x="468" y="2"/>
                    </a:lnTo>
                    <a:lnTo>
                      <a:pt x="485" y="11"/>
                    </a:lnTo>
                    <a:lnTo>
                      <a:pt x="499" y="25"/>
                    </a:lnTo>
                    <a:lnTo>
                      <a:pt x="509" y="43"/>
                    </a:lnTo>
                    <a:lnTo>
                      <a:pt x="512" y="63"/>
                    </a:lnTo>
                    <a:lnTo>
                      <a:pt x="512" y="447"/>
                    </a:lnTo>
                    <a:lnTo>
                      <a:pt x="509" y="467"/>
                    </a:lnTo>
                    <a:lnTo>
                      <a:pt x="499" y="485"/>
                    </a:lnTo>
                    <a:lnTo>
                      <a:pt x="485" y="498"/>
                    </a:lnTo>
                    <a:lnTo>
                      <a:pt x="468" y="508"/>
                    </a:lnTo>
                    <a:lnTo>
                      <a:pt x="448" y="511"/>
                    </a:lnTo>
                    <a:lnTo>
                      <a:pt x="64" y="511"/>
                    </a:lnTo>
                    <a:lnTo>
                      <a:pt x="44" y="508"/>
                    </a:lnTo>
                    <a:lnTo>
                      <a:pt x="27" y="498"/>
                    </a:lnTo>
                    <a:lnTo>
                      <a:pt x="13" y="485"/>
                    </a:lnTo>
                    <a:lnTo>
                      <a:pt x="3" y="467"/>
                    </a:lnTo>
                    <a:lnTo>
                      <a:pt x="0" y="447"/>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4" name="Freeform 69"/>
              <p:cNvSpPr>
                <a:spLocks noEditPoints="1"/>
              </p:cNvSpPr>
              <p:nvPr/>
            </p:nvSpPr>
            <p:spPr bwMode="auto">
              <a:xfrm>
                <a:off x="6705600" y="1855788"/>
                <a:ext cx="812800" cy="811213"/>
              </a:xfrm>
              <a:custGeom>
                <a:avLst/>
                <a:gdLst>
                  <a:gd name="T0" fmla="*/ 128 w 512"/>
                  <a:gd name="T1" fmla="*/ 127 h 511"/>
                  <a:gd name="T2" fmla="*/ 128 w 512"/>
                  <a:gd name="T3" fmla="*/ 382 h 511"/>
                  <a:gd name="T4" fmla="*/ 384 w 512"/>
                  <a:gd name="T5" fmla="*/ 382 h 511"/>
                  <a:gd name="T6" fmla="*/ 384 w 512"/>
                  <a:gd name="T7" fmla="*/ 127 h 511"/>
                  <a:gd name="T8" fmla="*/ 128 w 512"/>
                  <a:gd name="T9" fmla="*/ 127 h 511"/>
                  <a:gd name="T10" fmla="*/ 64 w 512"/>
                  <a:gd name="T11" fmla="*/ 0 h 511"/>
                  <a:gd name="T12" fmla="*/ 448 w 512"/>
                  <a:gd name="T13" fmla="*/ 0 h 511"/>
                  <a:gd name="T14" fmla="*/ 468 w 512"/>
                  <a:gd name="T15" fmla="*/ 2 h 511"/>
                  <a:gd name="T16" fmla="*/ 485 w 512"/>
                  <a:gd name="T17" fmla="*/ 11 h 511"/>
                  <a:gd name="T18" fmla="*/ 499 w 512"/>
                  <a:gd name="T19" fmla="*/ 25 h 511"/>
                  <a:gd name="T20" fmla="*/ 509 w 512"/>
                  <a:gd name="T21" fmla="*/ 43 h 511"/>
                  <a:gd name="T22" fmla="*/ 512 w 512"/>
                  <a:gd name="T23" fmla="*/ 63 h 511"/>
                  <a:gd name="T24" fmla="*/ 512 w 512"/>
                  <a:gd name="T25" fmla="*/ 447 h 511"/>
                  <a:gd name="T26" fmla="*/ 509 w 512"/>
                  <a:gd name="T27" fmla="*/ 467 h 511"/>
                  <a:gd name="T28" fmla="*/ 499 w 512"/>
                  <a:gd name="T29" fmla="*/ 485 h 511"/>
                  <a:gd name="T30" fmla="*/ 485 w 512"/>
                  <a:gd name="T31" fmla="*/ 498 h 511"/>
                  <a:gd name="T32" fmla="*/ 468 w 512"/>
                  <a:gd name="T33" fmla="*/ 508 h 511"/>
                  <a:gd name="T34" fmla="*/ 448 w 512"/>
                  <a:gd name="T35" fmla="*/ 511 h 511"/>
                  <a:gd name="T36" fmla="*/ 64 w 512"/>
                  <a:gd name="T37" fmla="*/ 511 h 511"/>
                  <a:gd name="T38" fmla="*/ 44 w 512"/>
                  <a:gd name="T39" fmla="*/ 508 h 511"/>
                  <a:gd name="T40" fmla="*/ 27 w 512"/>
                  <a:gd name="T41" fmla="*/ 498 h 511"/>
                  <a:gd name="T42" fmla="*/ 13 w 512"/>
                  <a:gd name="T43" fmla="*/ 485 h 511"/>
                  <a:gd name="T44" fmla="*/ 3 w 512"/>
                  <a:gd name="T45" fmla="*/ 467 h 511"/>
                  <a:gd name="T46" fmla="*/ 0 w 512"/>
                  <a:gd name="T47" fmla="*/ 447 h 511"/>
                  <a:gd name="T48" fmla="*/ 0 w 512"/>
                  <a:gd name="T49" fmla="*/ 63 h 511"/>
                  <a:gd name="T50" fmla="*/ 3 w 512"/>
                  <a:gd name="T51" fmla="*/ 43 h 511"/>
                  <a:gd name="T52" fmla="*/ 13 w 512"/>
                  <a:gd name="T53" fmla="*/ 25 h 511"/>
                  <a:gd name="T54" fmla="*/ 27 w 512"/>
                  <a:gd name="T55" fmla="*/ 11 h 511"/>
                  <a:gd name="T56" fmla="*/ 44 w 512"/>
                  <a:gd name="T57" fmla="*/ 2 h 511"/>
                  <a:gd name="T58" fmla="*/ 64 w 512"/>
                  <a:gd name="T5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1">
                    <a:moveTo>
                      <a:pt x="128" y="127"/>
                    </a:moveTo>
                    <a:lnTo>
                      <a:pt x="128" y="382"/>
                    </a:lnTo>
                    <a:lnTo>
                      <a:pt x="384" y="382"/>
                    </a:lnTo>
                    <a:lnTo>
                      <a:pt x="384" y="127"/>
                    </a:lnTo>
                    <a:lnTo>
                      <a:pt x="128" y="127"/>
                    </a:lnTo>
                    <a:close/>
                    <a:moveTo>
                      <a:pt x="64" y="0"/>
                    </a:moveTo>
                    <a:lnTo>
                      <a:pt x="448" y="0"/>
                    </a:lnTo>
                    <a:lnTo>
                      <a:pt x="468" y="2"/>
                    </a:lnTo>
                    <a:lnTo>
                      <a:pt x="485" y="11"/>
                    </a:lnTo>
                    <a:lnTo>
                      <a:pt x="499" y="25"/>
                    </a:lnTo>
                    <a:lnTo>
                      <a:pt x="509" y="43"/>
                    </a:lnTo>
                    <a:lnTo>
                      <a:pt x="512" y="63"/>
                    </a:lnTo>
                    <a:lnTo>
                      <a:pt x="512" y="447"/>
                    </a:lnTo>
                    <a:lnTo>
                      <a:pt x="509" y="467"/>
                    </a:lnTo>
                    <a:lnTo>
                      <a:pt x="499" y="485"/>
                    </a:lnTo>
                    <a:lnTo>
                      <a:pt x="485" y="498"/>
                    </a:lnTo>
                    <a:lnTo>
                      <a:pt x="468" y="508"/>
                    </a:lnTo>
                    <a:lnTo>
                      <a:pt x="448" y="511"/>
                    </a:lnTo>
                    <a:lnTo>
                      <a:pt x="64" y="511"/>
                    </a:lnTo>
                    <a:lnTo>
                      <a:pt x="44" y="508"/>
                    </a:lnTo>
                    <a:lnTo>
                      <a:pt x="27" y="498"/>
                    </a:lnTo>
                    <a:lnTo>
                      <a:pt x="13" y="485"/>
                    </a:lnTo>
                    <a:lnTo>
                      <a:pt x="3" y="467"/>
                    </a:lnTo>
                    <a:lnTo>
                      <a:pt x="0" y="447"/>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5" name="Freeform 70"/>
              <p:cNvSpPr>
                <a:spLocks noEditPoints="1"/>
              </p:cNvSpPr>
              <p:nvPr/>
            </p:nvSpPr>
            <p:spPr bwMode="auto">
              <a:xfrm>
                <a:off x="4673600" y="2870201"/>
                <a:ext cx="812800" cy="812800"/>
              </a:xfrm>
              <a:custGeom>
                <a:avLst/>
                <a:gdLst>
                  <a:gd name="T0" fmla="*/ 128 w 512"/>
                  <a:gd name="T1" fmla="*/ 128 h 512"/>
                  <a:gd name="T2" fmla="*/ 128 w 512"/>
                  <a:gd name="T3" fmla="*/ 383 h 512"/>
                  <a:gd name="T4" fmla="*/ 384 w 512"/>
                  <a:gd name="T5" fmla="*/ 383 h 512"/>
                  <a:gd name="T6" fmla="*/ 384 w 512"/>
                  <a:gd name="T7" fmla="*/ 128 h 512"/>
                  <a:gd name="T8" fmla="*/ 128 w 512"/>
                  <a:gd name="T9" fmla="*/ 128 h 512"/>
                  <a:gd name="T10" fmla="*/ 64 w 512"/>
                  <a:gd name="T11" fmla="*/ 0 h 512"/>
                  <a:gd name="T12" fmla="*/ 448 w 512"/>
                  <a:gd name="T13" fmla="*/ 0 h 512"/>
                  <a:gd name="T14" fmla="*/ 468 w 512"/>
                  <a:gd name="T15" fmla="*/ 3 h 512"/>
                  <a:gd name="T16" fmla="*/ 485 w 512"/>
                  <a:gd name="T17" fmla="*/ 12 h 512"/>
                  <a:gd name="T18" fmla="*/ 499 w 512"/>
                  <a:gd name="T19" fmla="*/ 26 h 512"/>
                  <a:gd name="T20" fmla="*/ 509 w 512"/>
                  <a:gd name="T21" fmla="*/ 43 h 512"/>
                  <a:gd name="T22" fmla="*/ 512 w 512"/>
                  <a:gd name="T23" fmla="*/ 64 h 512"/>
                  <a:gd name="T24" fmla="*/ 512 w 512"/>
                  <a:gd name="T25" fmla="*/ 448 h 512"/>
                  <a:gd name="T26" fmla="*/ 509 w 512"/>
                  <a:gd name="T27" fmla="*/ 468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8 h 512"/>
                  <a:gd name="T46" fmla="*/ 0 w 512"/>
                  <a:gd name="T47" fmla="*/ 448 h 512"/>
                  <a:gd name="T48" fmla="*/ 0 w 512"/>
                  <a:gd name="T49" fmla="*/ 64 h 512"/>
                  <a:gd name="T50" fmla="*/ 3 w 512"/>
                  <a:gd name="T51" fmla="*/ 43 h 512"/>
                  <a:gd name="T52" fmla="*/ 13 w 512"/>
                  <a:gd name="T53" fmla="*/ 26 h 512"/>
                  <a:gd name="T54" fmla="*/ 27 w 512"/>
                  <a:gd name="T55" fmla="*/ 12 h 512"/>
                  <a:gd name="T56" fmla="*/ 44 w 512"/>
                  <a:gd name="T57" fmla="*/ 3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8"/>
                    </a:moveTo>
                    <a:lnTo>
                      <a:pt x="128" y="383"/>
                    </a:lnTo>
                    <a:lnTo>
                      <a:pt x="384" y="383"/>
                    </a:lnTo>
                    <a:lnTo>
                      <a:pt x="384" y="128"/>
                    </a:lnTo>
                    <a:lnTo>
                      <a:pt x="128" y="128"/>
                    </a:lnTo>
                    <a:close/>
                    <a:moveTo>
                      <a:pt x="64" y="0"/>
                    </a:moveTo>
                    <a:lnTo>
                      <a:pt x="448" y="0"/>
                    </a:lnTo>
                    <a:lnTo>
                      <a:pt x="468" y="3"/>
                    </a:lnTo>
                    <a:lnTo>
                      <a:pt x="485" y="12"/>
                    </a:lnTo>
                    <a:lnTo>
                      <a:pt x="499" y="26"/>
                    </a:lnTo>
                    <a:lnTo>
                      <a:pt x="509" y="43"/>
                    </a:lnTo>
                    <a:lnTo>
                      <a:pt x="512" y="64"/>
                    </a:lnTo>
                    <a:lnTo>
                      <a:pt x="512" y="448"/>
                    </a:lnTo>
                    <a:lnTo>
                      <a:pt x="509" y="468"/>
                    </a:lnTo>
                    <a:lnTo>
                      <a:pt x="499" y="485"/>
                    </a:lnTo>
                    <a:lnTo>
                      <a:pt x="485" y="499"/>
                    </a:lnTo>
                    <a:lnTo>
                      <a:pt x="468" y="508"/>
                    </a:lnTo>
                    <a:lnTo>
                      <a:pt x="448" y="512"/>
                    </a:lnTo>
                    <a:lnTo>
                      <a:pt x="64" y="512"/>
                    </a:lnTo>
                    <a:lnTo>
                      <a:pt x="44" y="508"/>
                    </a:lnTo>
                    <a:lnTo>
                      <a:pt x="27" y="499"/>
                    </a:lnTo>
                    <a:lnTo>
                      <a:pt x="13" y="485"/>
                    </a:lnTo>
                    <a:lnTo>
                      <a:pt x="3" y="468"/>
                    </a:lnTo>
                    <a:lnTo>
                      <a:pt x="0" y="44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6" name="Freeform 71"/>
              <p:cNvSpPr>
                <a:spLocks noEditPoints="1"/>
              </p:cNvSpPr>
              <p:nvPr/>
            </p:nvSpPr>
            <p:spPr bwMode="auto">
              <a:xfrm>
                <a:off x="5689600" y="2870201"/>
                <a:ext cx="812800" cy="812800"/>
              </a:xfrm>
              <a:custGeom>
                <a:avLst/>
                <a:gdLst>
                  <a:gd name="T0" fmla="*/ 128 w 512"/>
                  <a:gd name="T1" fmla="*/ 128 h 512"/>
                  <a:gd name="T2" fmla="*/ 128 w 512"/>
                  <a:gd name="T3" fmla="*/ 383 h 512"/>
                  <a:gd name="T4" fmla="*/ 384 w 512"/>
                  <a:gd name="T5" fmla="*/ 383 h 512"/>
                  <a:gd name="T6" fmla="*/ 384 w 512"/>
                  <a:gd name="T7" fmla="*/ 128 h 512"/>
                  <a:gd name="T8" fmla="*/ 128 w 512"/>
                  <a:gd name="T9" fmla="*/ 128 h 512"/>
                  <a:gd name="T10" fmla="*/ 64 w 512"/>
                  <a:gd name="T11" fmla="*/ 0 h 512"/>
                  <a:gd name="T12" fmla="*/ 448 w 512"/>
                  <a:gd name="T13" fmla="*/ 0 h 512"/>
                  <a:gd name="T14" fmla="*/ 468 w 512"/>
                  <a:gd name="T15" fmla="*/ 3 h 512"/>
                  <a:gd name="T16" fmla="*/ 485 w 512"/>
                  <a:gd name="T17" fmla="*/ 12 h 512"/>
                  <a:gd name="T18" fmla="*/ 499 w 512"/>
                  <a:gd name="T19" fmla="*/ 26 h 512"/>
                  <a:gd name="T20" fmla="*/ 509 w 512"/>
                  <a:gd name="T21" fmla="*/ 43 h 512"/>
                  <a:gd name="T22" fmla="*/ 512 w 512"/>
                  <a:gd name="T23" fmla="*/ 64 h 512"/>
                  <a:gd name="T24" fmla="*/ 512 w 512"/>
                  <a:gd name="T25" fmla="*/ 448 h 512"/>
                  <a:gd name="T26" fmla="*/ 509 w 512"/>
                  <a:gd name="T27" fmla="*/ 468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8 h 512"/>
                  <a:gd name="T46" fmla="*/ 0 w 512"/>
                  <a:gd name="T47" fmla="*/ 448 h 512"/>
                  <a:gd name="T48" fmla="*/ 0 w 512"/>
                  <a:gd name="T49" fmla="*/ 64 h 512"/>
                  <a:gd name="T50" fmla="*/ 3 w 512"/>
                  <a:gd name="T51" fmla="*/ 43 h 512"/>
                  <a:gd name="T52" fmla="*/ 13 w 512"/>
                  <a:gd name="T53" fmla="*/ 26 h 512"/>
                  <a:gd name="T54" fmla="*/ 27 w 512"/>
                  <a:gd name="T55" fmla="*/ 12 h 512"/>
                  <a:gd name="T56" fmla="*/ 44 w 512"/>
                  <a:gd name="T57" fmla="*/ 3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8"/>
                    </a:moveTo>
                    <a:lnTo>
                      <a:pt x="128" y="383"/>
                    </a:lnTo>
                    <a:lnTo>
                      <a:pt x="384" y="383"/>
                    </a:lnTo>
                    <a:lnTo>
                      <a:pt x="384" y="128"/>
                    </a:lnTo>
                    <a:lnTo>
                      <a:pt x="128" y="128"/>
                    </a:lnTo>
                    <a:close/>
                    <a:moveTo>
                      <a:pt x="64" y="0"/>
                    </a:moveTo>
                    <a:lnTo>
                      <a:pt x="448" y="0"/>
                    </a:lnTo>
                    <a:lnTo>
                      <a:pt x="468" y="3"/>
                    </a:lnTo>
                    <a:lnTo>
                      <a:pt x="485" y="12"/>
                    </a:lnTo>
                    <a:lnTo>
                      <a:pt x="499" y="26"/>
                    </a:lnTo>
                    <a:lnTo>
                      <a:pt x="509" y="43"/>
                    </a:lnTo>
                    <a:lnTo>
                      <a:pt x="512" y="64"/>
                    </a:lnTo>
                    <a:lnTo>
                      <a:pt x="512" y="448"/>
                    </a:lnTo>
                    <a:lnTo>
                      <a:pt x="509" y="468"/>
                    </a:lnTo>
                    <a:lnTo>
                      <a:pt x="499" y="485"/>
                    </a:lnTo>
                    <a:lnTo>
                      <a:pt x="485" y="499"/>
                    </a:lnTo>
                    <a:lnTo>
                      <a:pt x="468" y="508"/>
                    </a:lnTo>
                    <a:lnTo>
                      <a:pt x="448" y="512"/>
                    </a:lnTo>
                    <a:lnTo>
                      <a:pt x="64" y="512"/>
                    </a:lnTo>
                    <a:lnTo>
                      <a:pt x="44" y="508"/>
                    </a:lnTo>
                    <a:lnTo>
                      <a:pt x="27" y="499"/>
                    </a:lnTo>
                    <a:lnTo>
                      <a:pt x="13" y="485"/>
                    </a:lnTo>
                    <a:lnTo>
                      <a:pt x="3" y="468"/>
                    </a:lnTo>
                    <a:lnTo>
                      <a:pt x="0" y="44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7" name="Freeform 72"/>
              <p:cNvSpPr>
                <a:spLocks noEditPoints="1"/>
              </p:cNvSpPr>
              <p:nvPr/>
            </p:nvSpPr>
            <p:spPr bwMode="auto">
              <a:xfrm>
                <a:off x="6705600" y="2870201"/>
                <a:ext cx="812800" cy="812800"/>
              </a:xfrm>
              <a:custGeom>
                <a:avLst/>
                <a:gdLst>
                  <a:gd name="T0" fmla="*/ 128 w 512"/>
                  <a:gd name="T1" fmla="*/ 128 h 512"/>
                  <a:gd name="T2" fmla="*/ 128 w 512"/>
                  <a:gd name="T3" fmla="*/ 383 h 512"/>
                  <a:gd name="T4" fmla="*/ 384 w 512"/>
                  <a:gd name="T5" fmla="*/ 383 h 512"/>
                  <a:gd name="T6" fmla="*/ 384 w 512"/>
                  <a:gd name="T7" fmla="*/ 128 h 512"/>
                  <a:gd name="T8" fmla="*/ 128 w 512"/>
                  <a:gd name="T9" fmla="*/ 128 h 512"/>
                  <a:gd name="T10" fmla="*/ 64 w 512"/>
                  <a:gd name="T11" fmla="*/ 0 h 512"/>
                  <a:gd name="T12" fmla="*/ 448 w 512"/>
                  <a:gd name="T13" fmla="*/ 0 h 512"/>
                  <a:gd name="T14" fmla="*/ 468 w 512"/>
                  <a:gd name="T15" fmla="*/ 3 h 512"/>
                  <a:gd name="T16" fmla="*/ 485 w 512"/>
                  <a:gd name="T17" fmla="*/ 12 h 512"/>
                  <a:gd name="T18" fmla="*/ 499 w 512"/>
                  <a:gd name="T19" fmla="*/ 26 h 512"/>
                  <a:gd name="T20" fmla="*/ 509 w 512"/>
                  <a:gd name="T21" fmla="*/ 43 h 512"/>
                  <a:gd name="T22" fmla="*/ 512 w 512"/>
                  <a:gd name="T23" fmla="*/ 64 h 512"/>
                  <a:gd name="T24" fmla="*/ 512 w 512"/>
                  <a:gd name="T25" fmla="*/ 448 h 512"/>
                  <a:gd name="T26" fmla="*/ 509 w 512"/>
                  <a:gd name="T27" fmla="*/ 468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8 h 512"/>
                  <a:gd name="T46" fmla="*/ 0 w 512"/>
                  <a:gd name="T47" fmla="*/ 448 h 512"/>
                  <a:gd name="T48" fmla="*/ 0 w 512"/>
                  <a:gd name="T49" fmla="*/ 64 h 512"/>
                  <a:gd name="T50" fmla="*/ 3 w 512"/>
                  <a:gd name="T51" fmla="*/ 43 h 512"/>
                  <a:gd name="T52" fmla="*/ 13 w 512"/>
                  <a:gd name="T53" fmla="*/ 26 h 512"/>
                  <a:gd name="T54" fmla="*/ 27 w 512"/>
                  <a:gd name="T55" fmla="*/ 12 h 512"/>
                  <a:gd name="T56" fmla="*/ 44 w 512"/>
                  <a:gd name="T57" fmla="*/ 3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8"/>
                    </a:moveTo>
                    <a:lnTo>
                      <a:pt x="128" y="383"/>
                    </a:lnTo>
                    <a:lnTo>
                      <a:pt x="384" y="383"/>
                    </a:lnTo>
                    <a:lnTo>
                      <a:pt x="384" y="128"/>
                    </a:lnTo>
                    <a:lnTo>
                      <a:pt x="128" y="128"/>
                    </a:lnTo>
                    <a:close/>
                    <a:moveTo>
                      <a:pt x="64" y="0"/>
                    </a:moveTo>
                    <a:lnTo>
                      <a:pt x="448" y="0"/>
                    </a:lnTo>
                    <a:lnTo>
                      <a:pt x="468" y="3"/>
                    </a:lnTo>
                    <a:lnTo>
                      <a:pt x="485" y="12"/>
                    </a:lnTo>
                    <a:lnTo>
                      <a:pt x="499" y="26"/>
                    </a:lnTo>
                    <a:lnTo>
                      <a:pt x="509" y="43"/>
                    </a:lnTo>
                    <a:lnTo>
                      <a:pt x="512" y="64"/>
                    </a:lnTo>
                    <a:lnTo>
                      <a:pt x="512" y="448"/>
                    </a:lnTo>
                    <a:lnTo>
                      <a:pt x="509" y="468"/>
                    </a:lnTo>
                    <a:lnTo>
                      <a:pt x="499" y="485"/>
                    </a:lnTo>
                    <a:lnTo>
                      <a:pt x="485" y="499"/>
                    </a:lnTo>
                    <a:lnTo>
                      <a:pt x="468" y="508"/>
                    </a:lnTo>
                    <a:lnTo>
                      <a:pt x="448" y="512"/>
                    </a:lnTo>
                    <a:lnTo>
                      <a:pt x="64" y="512"/>
                    </a:lnTo>
                    <a:lnTo>
                      <a:pt x="44" y="508"/>
                    </a:lnTo>
                    <a:lnTo>
                      <a:pt x="27" y="499"/>
                    </a:lnTo>
                    <a:lnTo>
                      <a:pt x="13" y="485"/>
                    </a:lnTo>
                    <a:lnTo>
                      <a:pt x="3" y="468"/>
                    </a:lnTo>
                    <a:lnTo>
                      <a:pt x="0" y="44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8" name="Freeform 73"/>
              <p:cNvSpPr>
                <a:spLocks noEditPoints="1"/>
              </p:cNvSpPr>
              <p:nvPr/>
            </p:nvSpPr>
            <p:spPr bwMode="auto">
              <a:xfrm>
                <a:off x="4673600" y="3886201"/>
                <a:ext cx="812800" cy="812800"/>
              </a:xfrm>
              <a:custGeom>
                <a:avLst/>
                <a:gdLst>
                  <a:gd name="T0" fmla="*/ 128 w 512"/>
                  <a:gd name="T1" fmla="*/ 127 h 512"/>
                  <a:gd name="T2" fmla="*/ 128 w 512"/>
                  <a:gd name="T3" fmla="*/ 384 h 512"/>
                  <a:gd name="T4" fmla="*/ 384 w 512"/>
                  <a:gd name="T5" fmla="*/ 384 h 512"/>
                  <a:gd name="T6" fmla="*/ 384 w 512"/>
                  <a:gd name="T7" fmla="*/ 127 h 512"/>
                  <a:gd name="T8" fmla="*/ 128 w 512"/>
                  <a:gd name="T9" fmla="*/ 127 h 512"/>
                  <a:gd name="T10" fmla="*/ 64 w 512"/>
                  <a:gd name="T11" fmla="*/ 0 h 512"/>
                  <a:gd name="T12" fmla="*/ 448 w 512"/>
                  <a:gd name="T13" fmla="*/ 0 h 512"/>
                  <a:gd name="T14" fmla="*/ 468 w 512"/>
                  <a:gd name="T15" fmla="*/ 2 h 512"/>
                  <a:gd name="T16" fmla="*/ 485 w 512"/>
                  <a:gd name="T17" fmla="*/ 11 h 512"/>
                  <a:gd name="T18" fmla="*/ 499 w 512"/>
                  <a:gd name="T19" fmla="*/ 25 h 512"/>
                  <a:gd name="T20" fmla="*/ 509 w 512"/>
                  <a:gd name="T21" fmla="*/ 43 h 512"/>
                  <a:gd name="T22" fmla="*/ 512 w 512"/>
                  <a:gd name="T23" fmla="*/ 64 h 512"/>
                  <a:gd name="T24" fmla="*/ 512 w 512"/>
                  <a:gd name="T25" fmla="*/ 448 h 512"/>
                  <a:gd name="T26" fmla="*/ 509 w 512"/>
                  <a:gd name="T27" fmla="*/ 467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7 h 512"/>
                  <a:gd name="T46" fmla="*/ 0 w 512"/>
                  <a:gd name="T47" fmla="*/ 448 h 512"/>
                  <a:gd name="T48" fmla="*/ 0 w 512"/>
                  <a:gd name="T49" fmla="*/ 64 h 512"/>
                  <a:gd name="T50" fmla="*/ 3 w 512"/>
                  <a:gd name="T51" fmla="*/ 43 h 512"/>
                  <a:gd name="T52" fmla="*/ 13 w 512"/>
                  <a:gd name="T53" fmla="*/ 25 h 512"/>
                  <a:gd name="T54" fmla="*/ 27 w 512"/>
                  <a:gd name="T55" fmla="*/ 11 h 512"/>
                  <a:gd name="T56" fmla="*/ 44 w 512"/>
                  <a:gd name="T57" fmla="*/ 2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7"/>
                    </a:moveTo>
                    <a:lnTo>
                      <a:pt x="128" y="384"/>
                    </a:lnTo>
                    <a:lnTo>
                      <a:pt x="384" y="384"/>
                    </a:lnTo>
                    <a:lnTo>
                      <a:pt x="384" y="127"/>
                    </a:lnTo>
                    <a:lnTo>
                      <a:pt x="128" y="127"/>
                    </a:lnTo>
                    <a:close/>
                    <a:moveTo>
                      <a:pt x="64" y="0"/>
                    </a:moveTo>
                    <a:lnTo>
                      <a:pt x="448" y="0"/>
                    </a:lnTo>
                    <a:lnTo>
                      <a:pt x="468" y="2"/>
                    </a:lnTo>
                    <a:lnTo>
                      <a:pt x="485" y="11"/>
                    </a:lnTo>
                    <a:lnTo>
                      <a:pt x="499" y="25"/>
                    </a:lnTo>
                    <a:lnTo>
                      <a:pt x="509" y="43"/>
                    </a:lnTo>
                    <a:lnTo>
                      <a:pt x="512" y="64"/>
                    </a:lnTo>
                    <a:lnTo>
                      <a:pt x="512" y="448"/>
                    </a:lnTo>
                    <a:lnTo>
                      <a:pt x="509" y="467"/>
                    </a:lnTo>
                    <a:lnTo>
                      <a:pt x="499" y="485"/>
                    </a:lnTo>
                    <a:lnTo>
                      <a:pt x="485" y="499"/>
                    </a:lnTo>
                    <a:lnTo>
                      <a:pt x="468" y="508"/>
                    </a:lnTo>
                    <a:lnTo>
                      <a:pt x="448" y="512"/>
                    </a:lnTo>
                    <a:lnTo>
                      <a:pt x="64" y="512"/>
                    </a:lnTo>
                    <a:lnTo>
                      <a:pt x="44" y="508"/>
                    </a:lnTo>
                    <a:lnTo>
                      <a:pt x="27" y="499"/>
                    </a:lnTo>
                    <a:lnTo>
                      <a:pt x="13" y="485"/>
                    </a:lnTo>
                    <a:lnTo>
                      <a:pt x="3" y="467"/>
                    </a:lnTo>
                    <a:lnTo>
                      <a:pt x="0" y="44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49" name="Freeform 74"/>
              <p:cNvSpPr>
                <a:spLocks noEditPoints="1"/>
              </p:cNvSpPr>
              <p:nvPr/>
            </p:nvSpPr>
            <p:spPr bwMode="auto">
              <a:xfrm>
                <a:off x="5689600" y="3886201"/>
                <a:ext cx="812800" cy="812800"/>
              </a:xfrm>
              <a:custGeom>
                <a:avLst/>
                <a:gdLst>
                  <a:gd name="T0" fmla="*/ 128 w 512"/>
                  <a:gd name="T1" fmla="*/ 127 h 512"/>
                  <a:gd name="T2" fmla="*/ 128 w 512"/>
                  <a:gd name="T3" fmla="*/ 384 h 512"/>
                  <a:gd name="T4" fmla="*/ 384 w 512"/>
                  <a:gd name="T5" fmla="*/ 384 h 512"/>
                  <a:gd name="T6" fmla="*/ 384 w 512"/>
                  <a:gd name="T7" fmla="*/ 127 h 512"/>
                  <a:gd name="T8" fmla="*/ 128 w 512"/>
                  <a:gd name="T9" fmla="*/ 127 h 512"/>
                  <a:gd name="T10" fmla="*/ 64 w 512"/>
                  <a:gd name="T11" fmla="*/ 0 h 512"/>
                  <a:gd name="T12" fmla="*/ 448 w 512"/>
                  <a:gd name="T13" fmla="*/ 0 h 512"/>
                  <a:gd name="T14" fmla="*/ 468 w 512"/>
                  <a:gd name="T15" fmla="*/ 2 h 512"/>
                  <a:gd name="T16" fmla="*/ 485 w 512"/>
                  <a:gd name="T17" fmla="*/ 11 h 512"/>
                  <a:gd name="T18" fmla="*/ 499 w 512"/>
                  <a:gd name="T19" fmla="*/ 25 h 512"/>
                  <a:gd name="T20" fmla="*/ 509 w 512"/>
                  <a:gd name="T21" fmla="*/ 43 h 512"/>
                  <a:gd name="T22" fmla="*/ 512 w 512"/>
                  <a:gd name="T23" fmla="*/ 64 h 512"/>
                  <a:gd name="T24" fmla="*/ 512 w 512"/>
                  <a:gd name="T25" fmla="*/ 448 h 512"/>
                  <a:gd name="T26" fmla="*/ 509 w 512"/>
                  <a:gd name="T27" fmla="*/ 467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7 h 512"/>
                  <a:gd name="T46" fmla="*/ 0 w 512"/>
                  <a:gd name="T47" fmla="*/ 448 h 512"/>
                  <a:gd name="T48" fmla="*/ 0 w 512"/>
                  <a:gd name="T49" fmla="*/ 64 h 512"/>
                  <a:gd name="T50" fmla="*/ 3 w 512"/>
                  <a:gd name="T51" fmla="*/ 43 h 512"/>
                  <a:gd name="T52" fmla="*/ 13 w 512"/>
                  <a:gd name="T53" fmla="*/ 25 h 512"/>
                  <a:gd name="T54" fmla="*/ 27 w 512"/>
                  <a:gd name="T55" fmla="*/ 11 h 512"/>
                  <a:gd name="T56" fmla="*/ 44 w 512"/>
                  <a:gd name="T57" fmla="*/ 2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7"/>
                    </a:moveTo>
                    <a:lnTo>
                      <a:pt x="128" y="384"/>
                    </a:lnTo>
                    <a:lnTo>
                      <a:pt x="384" y="384"/>
                    </a:lnTo>
                    <a:lnTo>
                      <a:pt x="384" y="127"/>
                    </a:lnTo>
                    <a:lnTo>
                      <a:pt x="128" y="127"/>
                    </a:lnTo>
                    <a:close/>
                    <a:moveTo>
                      <a:pt x="64" y="0"/>
                    </a:moveTo>
                    <a:lnTo>
                      <a:pt x="448" y="0"/>
                    </a:lnTo>
                    <a:lnTo>
                      <a:pt x="468" y="2"/>
                    </a:lnTo>
                    <a:lnTo>
                      <a:pt x="485" y="11"/>
                    </a:lnTo>
                    <a:lnTo>
                      <a:pt x="499" y="25"/>
                    </a:lnTo>
                    <a:lnTo>
                      <a:pt x="509" y="43"/>
                    </a:lnTo>
                    <a:lnTo>
                      <a:pt x="512" y="64"/>
                    </a:lnTo>
                    <a:lnTo>
                      <a:pt x="512" y="448"/>
                    </a:lnTo>
                    <a:lnTo>
                      <a:pt x="509" y="467"/>
                    </a:lnTo>
                    <a:lnTo>
                      <a:pt x="499" y="485"/>
                    </a:lnTo>
                    <a:lnTo>
                      <a:pt x="485" y="499"/>
                    </a:lnTo>
                    <a:lnTo>
                      <a:pt x="468" y="508"/>
                    </a:lnTo>
                    <a:lnTo>
                      <a:pt x="448" y="512"/>
                    </a:lnTo>
                    <a:lnTo>
                      <a:pt x="64" y="512"/>
                    </a:lnTo>
                    <a:lnTo>
                      <a:pt x="44" y="508"/>
                    </a:lnTo>
                    <a:lnTo>
                      <a:pt x="27" y="499"/>
                    </a:lnTo>
                    <a:lnTo>
                      <a:pt x="13" y="485"/>
                    </a:lnTo>
                    <a:lnTo>
                      <a:pt x="3" y="467"/>
                    </a:lnTo>
                    <a:lnTo>
                      <a:pt x="0" y="44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0" name="Freeform 75"/>
              <p:cNvSpPr>
                <a:spLocks noEditPoints="1"/>
              </p:cNvSpPr>
              <p:nvPr/>
            </p:nvSpPr>
            <p:spPr bwMode="auto">
              <a:xfrm>
                <a:off x="6705600" y="3886201"/>
                <a:ext cx="812800" cy="812800"/>
              </a:xfrm>
              <a:custGeom>
                <a:avLst/>
                <a:gdLst>
                  <a:gd name="T0" fmla="*/ 128 w 512"/>
                  <a:gd name="T1" fmla="*/ 127 h 512"/>
                  <a:gd name="T2" fmla="*/ 128 w 512"/>
                  <a:gd name="T3" fmla="*/ 384 h 512"/>
                  <a:gd name="T4" fmla="*/ 384 w 512"/>
                  <a:gd name="T5" fmla="*/ 384 h 512"/>
                  <a:gd name="T6" fmla="*/ 384 w 512"/>
                  <a:gd name="T7" fmla="*/ 127 h 512"/>
                  <a:gd name="T8" fmla="*/ 128 w 512"/>
                  <a:gd name="T9" fmla="*/ 127 h 512"/>
                  <a:gd name="T10" fmla="*/ 64 w 512"/>
                  <a:gd name="T11" fmla="*/ 0 h 512"/>
                  <a:gd name="T12" fmla="*/ 448 w 512"/>
                  <a:gd name="T13" fmla="*/ 0 h 512"/>
                  <a:gd name="T14" fmla="*/ 468 w 512"/>
                  <a:gd name="T15" fmla="*/ 2 h 512"/>
                  <a:gd name="T16" fmla="*/ 485 w 512"/>
                  <a:gd name="T17" fmla="*/ 11 h 512"/>
                  <a:gd name="T18" fmla="*/ 499 w 512"/>
                  <a:gd name="T19" fmla="*/ 25 h 512"/>
                  <a:gd name="T20" fmla="*/ 509 w 512"/>
                  <a:gd name="T21" fmla="*/ 43 h 512"/>
                  <a:gd name="T22" fmla="*/ 512 w 512"/>
                  <a:gd name="T23" fmla="*/ 64 h 512"/>
                  <a:gd name="T24" fmla="*/ 512 w 512"/>
                  <a:gd name="T25" fmla="*/ 448 h 512"/>
                  <a:gd name="T26" fmla="*/ 509 w 512"/>
                  <a:gd name="T27" fmla="*/ 467 h 512"/>
                  <a:gd name="T28" fmla="*/ 499 w 512"/>
                  <a:gd name="T29" fmla="*/ 485 h 512"/>
                  <a:gd name="T30" fmla="*/ 485 w 512"/>
                  <a:gd name="T31" fmla="*/ 499 h 512"/>
                  <a:gd name="T32" fmla="*/ 468 w 512"/>
                  <a:gd name="T33" fmla="*/ 508 h 512"/>
                  <a:gd name="T34" fmla="*/ 448 w 512"/>
                  <a:gd name="T35" fmla="*/ 512 h 512"/>
                  <a:gd name="T36" fmla="*/ 64 w 512"/>
                  <a:gd name="T37" fmla="*/ 512 h 512"/>
                  <a:gd name="T38" fmla="*/ 44 w 512"/>
                  <a:gd name="T39" fmla="*/ 508 h 512"/>
                  <a:gd name="T40" fmla="*/ 27 w 512"/>
                  <a:gd name="T41" fmla="*/ 499 h 512"/>
                  <a:gd name="T42" fmla="*/ 13 w 512"/>
                  <a:gd name="T43" fmla="*/ 485 h 512"/>
                  <a:gd name="T44" fmla="*/ 3 w 512"/>
                  <a:gd name="T45" fmla="*/ 467 h 512"/>
                  <a:gd name="T46" fmla="*/ 0 w 512"/>
                  <a:gd name="T47" fmla="*/ 448 h 512"/>
                  <a:gd name="T48" fmla="*/ 0 w 512"/>
                  <a:gd name="T49" fmla="*/ 64 h 512"/>
                  <a:gd name="T50" fmla="*/ 3 w 512"/>
                  <a:gd name="T51" fmla="*/ 43 h 512"/>
                  <a:gd name="T52" fmla="*/ 13 w 512"/>
                  <a:gd name="T53" fmla="*/ 25 h 512"/>
                  <a:gd name="T54" fmla="*/ 27 w 512"/>
                  <a:gd name="T55" fmla="*/ 11 h 512"/>
                  <a:gd name="T56" fmla="*/ 44 w 512"/>
                  <a:gd name="T57" fmla="*/ 2 h 512"/>
                  <a:gd name="T58" fmla="*/ 64 w 512"/>
                  <a:gd name="T5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2" h="512">
                    <a:moveTo>
                      <a:pt x="128" y="127"/>
                    </a:moveTo>
                    <a:lnTo>
                      <a:pt x="128" y="384"/>
                    </a:lnTo>
                    <a:lnTo>
                      <a:pt x="384" y="384"/>
                    </a:lnTo>
                    <a:lnTo>
                      <a:pt x="384" y="127"/>
                    </a:lnTo>
                    <a:lnTo>
                      <a:pt x="128" y="127"/>
                    </a:lnTo>
                    <a:close/>
                    <a:moveTo>
                      <a:pt x="64" y="0"/>
                    </a:moveTo>
                    <a:lnTo>
                      <a:pt x="448" y="0"/>
                    </a:lnTo>
                    <a:lnTo>
                      <a:pt x="468" y="2"/>
                    </a:lnTo>
                    <a:lnTo>
                      <a:pt x="485" y="11"/>
                    </a:lnTo>
                    <a:lnTo>
                      <a:pt x="499" y="25"/>
                    </a:lnTo>
                    <a:lnTo>
                      <a:pt x="509" y="43"/>
                    </a:lnTo>
                    <a:lnTo>
                      <a:pt x="512" y="64"/>
                    </a:lnTo>
                    <a:lnTo>
                      <a:pt x="512" y="448"/>
                    </a:lnTo>
                    <a:lnTo>
                      <a:pt x="509" y="467"/>
                    </a:lnTo>
                    <a:lnTo>
                      <a:pt x="499" y="485"/>
                    </a:lnTo>
                    <a:lnTo>
                      <a:pt x="485" y="499"/>
                    </a:lnTo>
                    <a:lnTo>
                      <a:pt x="468" y="508"/>
                    </a:lnTo>
                    <a:lnTo>
                      <a:pt x="448" y="512"/>
                    </a:lnTo>
                    <a:lnTo>
                      <a:pt x="64" y="512"/>
                    </a:lnTo>
                    <a:lnTo>
                      <a:pt x="44" y="508"/>
                    </a:lnTo>
                    <a:lnTo>
                      <a:pt x="27" y="499"/>
                    </a:lnTo>
                    <a:lnTo>
                      <a:pt x="13" y="485"/>
                    </a:lnTo>
                    <a:lnTo>
                      <a:pt x="3" y="467"/>
                    </a:lnTo>
                    <a:lnTo>
                      <a:pt x="0" y="44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1" name="Freeform 76"/>
              <p:cNvSpPr>
                <a:spLocks/>
              </p:cNvSpPr>
              <p:nvPr/>
            </p:nvSpPr>
            <p:spPr bwMode="auto">
              <a:xfrm>
                <a:off x="3454400" y="23622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3 h 192"/>
                  <a:gd name="T14" fmla="*/ 192 w 192"/>
                  <a:gd name="T15" fmla="*/ 128 h 192"/>
                  <a:gd name="T16" fmla="*/ 189 w 192"/>
                  <a:gd name="T17" fmla="*/ 148 h 192"/>
                  <a:gd name="T18" fmla="*/ 179 w 192"/>
                  <a:gd name="T19" fmla="*/ 166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6 h 192"/>
                  <a:gd name="T34" fmla="*/ 3 w 192"/>
                  <a:gd name="T35" fmla="*/ 148 h 192"/>
                  <a:gd name="T36" fmla="*/ 0 w 192"/>
                  <a:gd name="T37" fmla="*/ 128 h 192"/>
                  <a:gd name="T38" fmla="*/ 0 w 192"/>
                  <a:gd name="T39" fmla="*/ 63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3"/>
                    </a:lnTo>
                    <a:lnTo>
                      <a:pt x="192" y="128"/>
                    </a:lnTo>
                    <a:lnTo>
                      <a:pt x="189" y="148"/>
                    </a:lnTo>
                    <a:lnTo>
                      <a:pt x="179" y="166"/>
                    </a:lnTo>
                    <a:lnTo>
                      <a:pt x="165" y="179"/>
                    </a:lnTo>
                    <a:lnTo>
                      <a:pt x="148" y="189"/>
                    </a:lnTo>
                    <a:lnTo>
                      <a:pt x="128" y="192"/>
                    </a:lnTo>
                    <a:lnTo>
                      <a:pt x="64" y="192"/>
                    </a:lnTo>
                    <a:lnTo>
                      <a:pt x="44" y="189"/>
                    </a:lnTo>
                    <a:lnTo>
                      <a:pt x="27" y="179"/>
                    </a:lnTo>
                    <a:lnTo>
                      <a:pt x="13" y="166"/>
                    </a:lnTo>
                    <a:lnTo>
                      <a:pt x="3" y="148"/>
                    </a:lnTo>
                    <a:lnTo>
                      <a:pt x="0" y="128"/>
                    </a:lnTo>
                    <a:lnTo>
                      <a:pt x="0" y="63"/>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2" name="Freeform 77"/>
              <p:cNvSpPr>
                <a:spLocks/>
              </p:cNvSpPr>
              <p:nvPr/>
            </p:nvSpPr>
            <p:spPr bwMode="auto">
              <a:xfrm>
                <a:off x="3860800" y="23622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3 h 192"/>
                  <a:gd name="T14" fmla="*/ 192 w 192"/>
                  <a:gd name="T15" fmla="*/ 128 h 192"/>
                  <a:gd name="T16" fmla="*/ 189 w 192"/>
                  <a:gd name="T17" fmla="*/ 148 h 192"/>
                  <a:gd name="T18" fmla="*/ 179 w 192"/>
                  <a:gd name="T19" fmla="*/ 166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6 h 192"/>
                  <a:gd name="T34" fmla="*/ 3 w 192"/>
                  <a:gd name="T35" fmla="*/ 148 h 192"/>
                  <a:gd name="T36" fmla="*/ 0 w 192"/>
                  <a:gd name="T37" fmla="*/ 128 h 192"/>
                  <a:gd name="T38" fmla="*/ 0 w 192"/>
                  <a:gd name="T39" fmla="*/ 63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3"/>
                    </a:lnTo>
                    <a:lnTo>
                      <a:pt x="192" y="128"/>
                    </a:lnTo>
                    <a:lnTo>
                      <a:pt x="189" y="148"/>
                    </a:lnTo>
                    <a:lnTo>
                      <a:pt x="179" y="166"/>
                    </a:lnTo>
                    <a:lnTo>
                      <a:pt x="165" y="179"/>
                    </a:lnTo>
                    <a:lnTo>
                      <a:pt x="148" y="189"/>
                    </a:lnTo>
                    <a:lnTo>
                      <a:pt x="128" y="192"/>
                    </a:lnTo>
                    <a:lnTo>
                      <a:pt x="64" y="192"/>
                    </a:lnTo>
                    <a:lnTo>
                      <a:pt x="44" y="189"/>
                    </a:lnTo>
                    <a:lnTo>
                      <a:pt x="27" y="179"/>
                    </a:lnTo>
                    <a:lnTo>
                      <a:pt x="13" y="166"/>
                    </a:lnTo>
                    <a:lnTo>
                      <a:pt x="3" y="148"/>
                    </a:lnTo>
                    <a:lnTo>
                      <a:pt x="0" y="128"/>
                    </a:lnTo>
                    <a:lnTo>
                      <a:pt x="0" y="63"/>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3" name="Freeform 78"/>
              <p:cNvSpPr>
                <a:spLocks/>
              </p:cNvSpPr>
              <p:nvPr/>
            </p:nvSpPr>
            <p:spPr bwMode="auto">
              <a:xfrm>
                <a:off x="3454400" y="27686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4" name="Freeform 79"/>
              <p:cNvSpPr>
                <a:spLocks/>
              </p:cNvSpPr>
              <p:nvPr/>
            </p:nvSpPr>
            <p:spPr bwMode="auto">
              <a:xfrm>
                <a:off x="3860800" y="2768601"/>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5" name="Freeform 80"/>
              <p:cNvSpPr>
                <a:spLocks/>
              </p:cNvSpPr>
              <p:nvPr/>
            </p:nvSpPr>
            <p:spPr bwMode="auto">
              <a:xfrm>
                <a:off x="3454400" y="3175001"/>
                <a:ext cx="304800" cy="303213"/>
              </a:xfrm>
              <a:custGeom>
                <a:avLst/>
                <a:gdLst>
                  <a:gd name="T0" fmla="*/ 64 w 192"/>
                  <a:gd name="T1" fmla="*/ 0 h 191"/>
                  <a:gd name="T2" fmla="*/ 128 w 192"/>
                  <a:gd name="T3" fmla="*/ 0 h 191"/>
                  <a:gd name="T4" fmla="*/ 148 w 192"/>
                  <a:gd name="T5" fmla="*/ 2 h 191"/>
                  <a:gd name="T6" fmla="*/ 165 w 192"/>
                  <a:gd name="T7" fmla="*/ 12 h 191"/>
                  <a:gd name="T8" fmla="*/ 179 w 192"/>
                  <a:gd name="T9" fmla="*/ 26 h 191"/>
                  <a:gd name="T10" fmla="*/ 189 w 192"/>
                  <a:gd name="T11" fmla="*/ 43 h 191"/>
                  <a:gd name="T12" fmla="*/ 192 w 192"/>
                  <a:gd name="T13" fmla="*/ 64 h 191"/>
                  <a:gd name="T14" fmla="*/ 192 w 192"/>
                  <a:gd name="T15" fmla="*/ 128 h 191"/>
                  <a:gd name="T16" fmla="*/ 189 w 192"/>
                  <a:gd name="T17" fmla="*/ 148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8 h 191"/>
                  <a:gd name="T36" fmla="*/ 0 w 192"/>
                  <a:gd name="T37" fmla="*/ 128 h 191"/>
                  <a:gd name="T38" fmla="*/ 0 w 192"/>
                  <a:gd name="T39" fmla="*/ 64 h 191"/>
                  <a:gd name="T40" fmla="*/ 3 w 192"/>
                  <a:gd name="T41" fmla="*/ 43 h 191"/>
                  <a:gd name="T42" fmla="*/ 13 w 192"/>
                  <a:gd name="T43" fmla="*/ 26 h 191"/>
                  <a:gd name="T44" fmla="*/ 27 w 192"/>
                  <a:gd name="T45" fmla="*/ 12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2"/>
                    </a:lnTo>
                    <a:lnTo>
                      <a:pt x="179" y="26"/>
                    </a:lnTo>
                    <a:lnTo>
                      <a:pt x="189" y="43"/>
                    </a:lnTo>
                    <a:lnTo>
                      <a:pt x="192" y="64"/>
                    </a:lnTo>
                    <a:lnTo>
                      <a:pt x="192" y="128"/>
                    </a:lnTo>
                    <a:lnTo>
                      <a:pt x="189" y="148"/>
                    </a:lnTo>
                    <a:lnTo>
                      <a:pt x="179" y="165"/>
                    </a:lnTo>
                    <a:lnTo>
                      <a:pt x="165" y="179"/>
                    </a:lnTo>
                    <a:lnTo>
                      <a:pt x="148" y="188"/>
                    </a:lnTo>
                    <a:lnTo>
                      <a:pt x="128" y="191"/>
                    </a:lnTo>
                    <a:lnTo>
                      <a:pt x="64" y="191"/>
                    </a:lnTo>
                    <a:lnTo>
                      <a:pt x="44" y="188"/>
                    </a:lnTo>
                    <a:lnTo>
                      <a:pt x="27" y="179"/>
                    </a:lnTo>
                    <a:lnTo>
                      <a:pt x="13" y="165"/>
                    </a:lnTo>
                    <a:lnTo>
                      <a:pt x="3" y="148"/>
                    </a:lnTo>
                    <a:lnTo>
                      <a:pt x="0" y="128"/>
                    </a:lnTo>
                    <a:lnTo>
                      <a:pt x="0" y="64"/>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6" name="Freeform 81"/>
              <p:cNvSpPr>
                <a:spLocks/>
              </p:cNvSpPr>
              <p:nvPr/>
            </p:nvSpPr>
            <p:spPr bwMode="auto">
              <a:xfrm>
                <a:off x="3860800" y="3175001"/>
                <a:ext cx="304800" cy="303213"/>
              </a:xfrm>
              <a:custGeom>
                <a:avLst/>
                <a:gdLst>
                  <a:gd name="T0" fmla="*/ 64 w 192"/>
                  <a:gd name="T1" fmla="*/ 0 h 191"/>
                  <a:gd name="T2" fmla="*/ 128 w 192"/>
                  <a:gd name="T3" fmla="*/ 0 h 191"/>
                  <a:gd name="T4" fmla="*/ 148 w 192"/>
                  <a:gd name="T5" fmla="*/ 2 h 191"/>
                  <a:gd name="T6" fmla="*/ 165 w 192"/>
                  <a:gd name="T7" fmla="*/ 12 h 191"/>
                  <a:gd name="T8" fmla="*/ 179 w 192"/>
                  <a:gd name="T9" fmla="*/ 26 h 191"/>
                  <a:gd name="T10" fmla="*/ 189 w 192"/>
                  <a:gd name="T11" fmla="*/ 43 h 191"/>
                  <a:gd name="T12" fmla="*/ 192 w 192"/>
                  <a:gd name="T13" fmla="*/ 64 h 191"/>
                  <a:gd name="T14" fmla="*/ 192 w 192"/>
                  <a:gd name="T15" fmla="*/ 128 h 191"/>
                  <a:gd name="T16" fmla="*/ 189 w 192"/>
                  <a:gd name="T17" fmla="*/ 148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8 h 191"/>
                  <a:gd name="T36" fmla="*/ 0 w 192"/>
                  <a:gd name="T37" fmla="*/ 128 h 191"/>
                  <a:gd name="T38" fmla="*/ 0 w 192"/>
                  <a:gd name="T39" fmla="*/ 64 h 191"/>
                  <a:gd name="T40" fmla="*/ 3 w 192"/>
                  <a:gd name="T41" fmla="*/ 43 h 191"/>
                  <a:gd name="T42" fmla="*/ 13 w 192"/>
                  <a:gd name="T43" fmla="*/ 26 h 191"/>
                  <a:gd name="T44" fmla="*/ 27 w 192"/>
                  <a:gd name="T45" fmla="*/ 12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2"/>
                    </a:lnTo>
                    <a:lnTo>
                      <a:pt x="179" y="26"/>
                    </a:lnTo>
                    <a:lnTo>
                      <a:pt x="189" y="43"/>
                    </a:lnTo>
                    <a:lnTo>
                      <a:pt x="192" y="64"/>
                    </a:lnTo>
                    <a:lnTo>
                      <a:pt x="192" y="128"/>
                    </a:lnTo>
                    <a:lnTo>
                      <a:pt x="189" y="148"/>
                    </a:lnTo>
                    <a:lnTo>
                      <a:pt x="179" y="165"/>
                    </a:lnTo>
                    <a:lnTo>
                      <a:pt x="165" y="179"/>
                    </a:lnTo>
                    <a:lnTo>
                      <a:pt x="148" y="188"/>
                    </a:lnTo>
                    <a:lnTo>
                      <a:pt x="128" y="191"/>
                    </a:lnTo>
                    <a:lnTo>
                      <a:pt x="64" y="191"/>
                    </a:lnTo>
                    <a:lnTo>
                      <a:pt x="44" y="188"/>
                    </a:lnTo>
                    <a:lnTo>
                      <a:pt x="27" y="179"/>
                    </a:lnTo>
                    <a:lnTo>
                      <a:pt x="13" y="165"/>
                    </a:lnTo>
                    <a:lnTo>
                      <a:pt x="3" y="148"/>
                    </a:lnTo>
                    <a:lnTo>
                      <a:pt x="0" y="128"/>
                    </a:lnTo>
                    <a:lnTo>
                      <a:pt x="0" y="64"/>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7" name="Freeform 82"/>
              <p:cNvSpPr>
                <a:spLocks/>
              </p:cNvSpPr>
              <p:nvPr/>
            </p:nvSpPr>
            <p:spPr bwMode="auto">
              <a:xfrm>
                <a:off x="3454400" y="3581401"/>
                <a:ext cx="304800" cy="304800"/>
              </a:xfrm>
              <a:custGeom>
                <a:avLst/>
                <a:gdLst>
                  <a:gd name="T0" fmla="*/ 64 w 192"/>
                  <a:gd name="T1" fmla="*/ 0 h 192"/>
                  <a:gd name="T2" fmla="*/ 128 w 192"/>
                  <a:gd name="T3" fmla="*/ 0 h 192"/>
                  <a:gd name="T4" fmla="*/ 148 w 192"/>
                  <a:gd name="T5" fmla="*/ 2 h 192"/>
                  <a:gd name="T6" fmla="*/ 165 w 192"/>
                  <a:gd name="T7" fmla="*/ 12 h 192"/>
                  <a:gd name="T8" fmla="*/ 179 w 192"/>
                  <a:gd name="T9" fmla="*/ 26 h 192"/>
                  <a:gd name="T10" fmla="*/ 189 w 192"/>
                  <a:gd name="T11" fmla="*/ 43 h 192"/>
                  <a:gd name="T12" fmla="*/ 192 w 192"/>
                  <a:gd name="T13" fmla="*/ 64 h 192"/>
                  <a:gd name="T14" fmla="*/ 192 w 192"/>
                  <a:gd name="T15" fmla="*/ 127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7 h 192"/>
                  <a:gd name="T38" fmla="*/ 0 w 192"/>
                  <a:gd name="T39" fmla="*/ 64 h 192"/>
                  <a:gd name="T40" fmla="*/ 3 w 192"/>
                  <a:gd name="T41" fmla="*/ 43 h 192"/>
                  <a:gd name="T42" fmla="*/ 13 w 192"/>
                  <a:gd name="T43" fmla="*/ 26 h 192"/>
                  <a:gd name="T44" fmla="*/ 27 w 192"/>
                  <a:gd name="T45" fmla="*/ 12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2"/>
                    </a:lnTo>
                    <a:lnTo>
                      <a:pt x="179" y="26"/>
                    </a:lnTo>
                    <a:lnTo>
                      <a:pt x="189" y="43"/>
                    </a:lnTo>
                    <a:lnTo>
                      <a:pt x="192" y="64"/>
                    </a:lnTo>
                    <a:lnTo>
                      <a:pt x="192" y="127"/>
                    </a:lnTo>
                    <a:lnTo>
                      <a:pt x="189" y="148"/>
                    </a:lnTo>
                    <a:lnTo>
                      <a:pt x="179" y="165"/>
                    </a:lnTo>
                    <a:lnTo>
                      <a:pt x="165" y="179"/>
                    </a:lnTo>
                    <a:lnTo>
                      <a:pt x="148" y="188"/>
                    </a:lnTo>
                    <a:lnTo>
                      <a:pt x="128" y="192"/>
                    </a:lnTo>
                    <a:lnTo>
                      <a:pt x="64" y="192"/>
                    </a:lnTo>
                    <a:lnTo>
                      <a:pt x="44" y="188"/>
                    </a:lnTo>
                    <a:lnTo>
                      <a:pt x="27" y="179"/>
                    </a:lnTo>
                    <a:lnTo>
                      <a:pt x="13" y="165"/>
                    </a:lnTo>
                    <a:lnTo>
                      <a:pt x="3" y="148"/>
                    </a:lnTo>
                    <a:lnTo>
                      <a:pt x="0" y="127"/>
                    </a:lnTo>
                    <a:lnTo>
                      <a:pt x="0" y="64"/>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8" name="Freeform 83"/>
              <p:cNvSpPr>
                <a:spLocks/>
              </p:cNvSpPr>
              <p:nvPr/>
            </p:nvSpPr>
            <p:spPr bwMode="auto">
              <a:xfrm>
                <a:off x="3860800" y="3581401"/>
                <a:ext cx="304800" cy="304800"/>
              </a:xfrm>
              <a:custGeom>
                <a:avLst/>
                <a:gdLst>
                  <a:gd name="T0" fmla="*/ 64 w 192"/>
                  <a:gd name="T1" fmla="*/ 0 h 192"/>
                  <a:gd name="T2" fmla="*/ 128 w 192"/>
                  <a:gd name="T3" fmla="*/ 0 h 192"/>
                  <a:gd name="T4" fmla="*/ 148 w 192"/>
                  <a:gd name="T5" fmla="*/ 2 h 192"/>
                  <a:gd name="T6" fmla="*/ 165 w 192"/>
                  <a:gd name="T7" fmla="*/ 12 h 192"/>
                  <a:gd name="T8" fmla="*/ 179 w 192"/>
                  <a:gd name="T9" fmla="*/ 26 h 192"/>
                  <a:gd name="T10" fmla="*/ 189 w 192"/>
                  <a:gd name="T11" fmla="*/ 43 h 192"/>
                  <a:gd name="T12" fmla="*/ 192 w 192"/>
                  <a:gd name="T13" fmla="*/ 64 h 192"/>
                  <a:gd name="T14" fmla="*/ 192 w 192"/>
                  <a:gd name="T15" fmla="*/ 127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7 h 192"/>
                  <a:gd name="T38" fmla="*/ 0 w 192"/>
                  <a:gd name="T39" fmla="*/ 64 h 192"/>
                  <a:gd name="T40" fmla="*/ 3 w 192"/>
                  <a:gd name="T41" fmla="*/ 43 h 192"/>
                  <a:gd name="T42" fmla="*/ 13 w 192"/>
                  <a:gd name="T43" fmla="*/ 26 h 192"/>
                  <a:gd name="T44" fmla="*/ 27 w 192"/>
                  <a:gd name="T45" fmla="*/ 12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2"/>
                    </a:lnTo>
                    <a:lnTo>
                      <a:pt x="179" y="26"/>
                    </a:lnTo>
                    <a:lnTo>
                      <a:pt x="189" y="43"/>
                    </a:lnTo>
                    <a:lnTo>
                      <a:pt x="192" y="64"/>
                    </a:lnTo>
                    <a:lnTo>
                      <a:pt x="192" y="127"/>
                    </a:lnTo>
                    <a:lnTo>
                      <a:pt x="189" y="148"/>
                    </a:lnTo>
                    <a:lnTo>
                      <a:pt x="179" y="165"/>
                    </a:lnTo>
                    <a:lnTo>
                      <a:pt x="165" y="179"/>
                    </a:lnTo>
                    <a:lnTo>
                      <a:pt x="148" y="188"/>
                    </a:lnTo>
                    <a:lnTo>
                      <a:pt x="128" y="192"/>
                    </a:lnTo>
                    <a:lnTo>
                      <a:pt x="64" y="192"/>
                    </a:lnTo>
                    <a:lnTo>
                      <a:pt x="44" y="188"/>
                    </a:lnTo>
                    <a:lnTo>
                      <a:pt x="27" y="179"/>
                    </a:lnTo>
                    <a:lnTo>
                      <a:pt x="13" y="165"/>
                    </a:lnTo>
                    <a:lnTo>
                      <a:pt x="3" y="148"/>
                    </a:lnTo>
                    <a:lnTo>
                      <a:pt x="0" y="127"/>
                    </a:lnTo>
                    <a:lnTo>
                      <a:pt x="0" y="64"/>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59" name="Freeform 84"/>
              <p:cNvSpPr>
                <a:spLocks/>
              </p:cNvSpPr>
              <p:nvPr/>
            </p:nvSpPr>
            <p:spPr bwMode="auto">
              <a:xfrm>
                <a:off x="3454400" y="39878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3 h 192"/>
                  <a:gd name="T14" fmla="*/ 192 w 192"/>
                  <a:gd name="T15" fmla="*/ 128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8 h 192"/>
                  <a:gd name="T38" fmla="*/ 0 w 192"/>
                  <a:gd name="T39" fmla="*/ 63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3"/>
                    </a:lnTo>
                    <a:lnTo>
                      <a:pt x="192" y="128"/>
                    </a:lnTo>
                    <a:lnTo>
                      <a:pt x="189" y="148"/>
                    </a:lnTo>
                    <a:lnTo>
                      <a:pt x="179" y="165"/>
                    </a:lnTo>
                    <a:lnTo>
                      <a:pt x="165" y="179"/>
                    </a:lnTo>
                    <a:lnTo>
                      <a:pt x="148" y="188"/>
                    </a:lnTo>
                    <a:lnTo>
                      <a:pt x="128" y="192"/>
                    </a:lnTo>
                    <a:lnTo>
                      <a:pt x="64" y="192"/>
                    </a:lnTo>
                    <a:lnTo>
                      <a:pt x="44" y="188"/>
                    </a:lnTo>
                    <a:lnTo>
                      <a:pt x="27" y="179"/>
                    </a:lnTo>
                    <a:lnTo>
                      <a:pt x="13" y="165"/>
                    </a:lnTo>
                    <a:lnTo>
                      <a:pt x="3" y="148"/>
                    </a:lnTo>
                    <a:lnTo>
                      <a:pt x="0" y="128"/>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0" name="Freeform 85"/>
              <p:cNvSpPr>
                <a:spLocks/>
              </p:cNvSpPr>
              <p:nvPr/>
            </p:nvSpPr>
            <p:spPr bwMode="auto">
              <a:xfrm>
                <a:off x="3860800" y="39878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3 h 192"/>
                  <a:gd name="T14" fmla="*/ 192 w 192"/>
                  <a:gd name="T15" fmla="*/ 128 h 192"/>
                  <a:gd name="T16" fmla="*/ 189 w 192"/>
                  <a:gd name="T17" fmla="*/ 148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8 h 192"/>
                  <a:gd name="T36" fmla="*/ 0 w 192"/>
                  <a:gd name="T37" fmla="*/ 128 h 192"/>
                  <a:gd name="T38" fmla="*/ 0 w 192"/>
                  <a:gd name="T39" fmla="*/ 63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3"/>
                    </a:lnTo>
                    <a:lnTo>
                      <a:pt x="192" y="128"/>
                    </a:lnTo>
                    <a:lnTo>
                      <a:pt x="189" y="148"/>
                    </a:lnTo>
                    <a:lnTo>
                      <a:pt x="179" y="165"/>
                    </a:lnTo>
                    <a:lnTo>
                      <a:pt x="165" y="179"/>
                    </a:lnTo>
                    <a:lnTo>
                      <a:pt x="148" y="188"/>
                    </a:lnTo>
                    <a:lnTo>
                      <a:pt x="128" y="192"/>
                    </a:lnTo>
                    <a:lnTo>
                      <a:pt x="64" y="192"/>
                    </a:lnTo>
                    <a:lnTo>
                      <a:pt x="44" y="188"/>
                    </a:lnTo>
                    <a:lnTo>
                      <a:pt x="27" y="179"/>
                    </a:lnTo>
                    <a:lnTo>
                      <a:pt x="13" y="165"/>
                    </a:lnTo>
                    <a:lnTo>
                      <a:pt x="3" y="148"/>
                    </a:lnTo>
                    <a:lnTo>
                      <a:pt x="0" y="128"/>
                    </a:lnTo>
                    <a:lnTo>
                      <a:pt x="0" y="63"/>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1" name="Freeform 86"/>
              <p:cNvSpPr>
                <a:spLocks/>
              </p:cNvSpPr>
              <p:nvPr/>
            </p:nvSpPr>
            <p:spPr bwMode="auto">
              <a:xfrm>
                <a:off x="3454400" y="43942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4 h 192"/>
                  <a:gd name="T14" fmla="*/ 192 w 192"/>
                  <a:gd name="T15" fmla="*/ 128 h 192"/>
                  <a:gd name="T16" fmla="*/ 189 w 192"/>
                  <a:gd name="T17" fmla="*/ 147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7 h 192"/>
                  <a:gd name="T36" fmla="*/ 0 w 192"/>
                  <a:gd name="T37" fmla="*/ 128 h 192"/>
                  <a:gd name="T38" fmla="*/ 0 w 192"/>
                  <a:gd name="T39" fmla="*/ 64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4"/>
                    </a:lnTo>
                    <a:lnTo>
                      <a:pt x="192" y="128"/>
                    </a:lnTo>
                    <a:lnTo>
                      <a:pt x="189" y="147"/>
                    </a:lnTo>
                    <a:lnTo>
                      <a:pt x="179" y="165"/>
                    </a:lnTo>
                    <a:lnTo>
                      <a:pt x="165" y="179"/>
                    </a:lnTo>
                    <a:lnTo>
                      <a:pt x="148" y="188"/>
                    </a:lnTo>
                    <a:lnTo>
                      <a:pt x="128" y="192"/>
                    </a:lnTo>
                    <a:lnTo>
                      <a:pt x="64" y="192"/>
                    </a:lnTo>
                    <a:lnTo>
                      <a:pt x="44" y="188"/>
                    </a:lnTo>
                    <a:lnTo>
                      <a:pt x="27" y="179"/>
                    </a:lnTo>
                    <a:lnTo>
                      <a:pt x="13" y="165"/>
                    </a:lnTo>
                    <a:lnTo>
                      <a:pt x="3" y="147"/>
                    </a:lnTo>
                    <a:lnTo>
                      <a:pt x="0" y="12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2" name="Freeform 87"/>
              <p:cNvSpPr>
                <a:spLocks/>
              </p:cNvSpPr>
              <p:nvPr/>
            </p:nvSpPr>
            <p:spPr bwMode="auto">
              <a:xfrm>
                <a:off x="3860800" y="4394201"/>
                <a:ext cx="304800" cy="304800"/>
              </a:xfrm>
              <a:custGeom>
                <a:avLst/>
                <a:gdLst>
                  <a:gd name="T0" fmla="*/ 64 w 192"/>
                  <a:gd name="T1" fmla="*/ 0 h 192"/>
                  <a:gd name="T2" fmla="*/ 128 w 192"/>
                  <a:gd name="T3" fmla="*/ 0 h 192"/>
                  <a:gd name="T4" fmla="*/ 148 w 192"/>
                  <a:gd name="T5" fmla="*/ 2 h 192"/>
                  <a:gd name="T6" fmla="*/ 165 w 192"/>
                  <a:gd name="T7" fmla="*/ 11 h 192"/>
                  <a:gd name="T8" fmla="*/ 179 w 192"/>
                  <a:gd name="T9" fmla="*/ 25 h 192"/>
                  <a:gd name="T10" fmla="*/ 189 w 192"/>
                  <a:gd name="T11" fmla="*/ 43 h 192"/>
                  <a:gd name="T12" fmla="*/ 192 w 192"/>
                  <a:gd name="T13" fmla="*/ 64 h 192"/>
                  <a:gd name="T14" fmla="*/ 192 w 192"/>
                  <a:gd name="T15" fmla="*/ 128 h 192"/>
                  <a:gd name="T16" fmla="*/ 189 w 192"/>
                  <a:gd name="T17" fmla="*/ 147 h 192"/>
                  <a:gd name="T18" fmla="*/ 179 w 192"/>
                  <a:gd name="T19" fmla="*/ 165 h 192"/>
                  <a:gd name="T20" fmla="*/ 165 w 192"/>
                  <a:gd name="T21" fmla="*/ 179 h 192"/>
                  <a:gd name="T22" fmla="*/ 148 w 192"/>
                  <a:gd name="T23" fmla="*/ 188 h 192"/>
                  <a:gd name="T24" fmla="*/ 128 w 192"/>
                  <a:gd name="T25" fmla="*/ 192 h 192"/>
                  <a:gd name="T26" fmla="*/ 64 w 192"/>
                  <a:gd name="T27" fmla="*/ 192 h 192"/>
                  <a:gd name="T28" fmla="*/ 44 w 192"/>
                  <a:gd name="T29" fmla="*/ 188 h 192"/>
                  <a:gd name="T30" fmla="*/ 27 w 192"/>
                  <a:gd name="T31" fmla="*/ 179 h 192"/>
                  <a:gd name="T32" fmla="*/ 13 w 192"/>
                  <a:gd name="T33" fmla="*/ 165 h 192"/>
                  <a:gd name="T34" fmla="*/ 3 w 192"/>
                  <a:gd name="T35" fmla="*/ 147 h 192"/>
                  <a:gd name="T36" fmla="*/ 0 w 192"/>
                  <a:gd name="T37" fmla="*/ 128 h 192"/>
                  <a:gd name="T38" fmla="*/ 0 w 192"/>
                  <a:gd name="T39" fmla="*/ 64 h 192"/>
                  <a:gd name="T40" fmla="*/ 3 w 192"/>
                  <a:gd name="T41" fmla="*/ 43 h 192"/>
                  <a:gd name="T42" fmla="*/ 13 w 192"/>
                  <a:gd name="T43" fmla="*/ 25 h 192"/>
                  <a:gd name="T44" fmla="*/ 27 w 192"/>
                  <a:gd name="T45" fmla="*/ 11 h 192"/>
                  <a:gd name="T46" fmla="*/ 44 w 192"/>
                  <a:gd name="T47" fmla="*/ 2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2"/>
                    </a:lnTo>
                    <a:lnTo>
                      <a:pt x="165" y="11"/>
                    </a:lnTo>
                    <a:lnTo>
                      <a:pt x="179" y="25"/>
                    </a:lnTo>
                    <a:lnTo>
                      <a:pt x="189" y="43"/>
                    </a:lnTo>
                    <a:lnTo>
                      <a:pt x="192" y="64"/>
                    </a:lnTo>
                    <a:lnTo>
                      <a:pt x="192" y="128"/>
                    </a:lnTo>
                    <a:lnTo>
                      <a:pt x="189" y="147"/>
                    </a:lnTo>
                    <a:lnTo>
                      <a:pt x="179" y="165"/>
                    </a:lnTo>
                    <a:lnTo>
                      <a:pt x="165" y="179"/>
                    </a:lnTo>
                    <a:lnTo>
                      <a:pt x="148" y="188"/>
                    </a:lnTo>
                    <a:lnTo>
                      <a:pt x="128" y="192"/>
                    </a:lnTo>
                    <a:lnTo>
                      <a:pt x="64" y="192"/>
                    </a:lnTo>
                    <a:lnTo>
                      <a:pt x="44" y="188"/>
                    </a:lnTo>
                    <a:lnTo>
                      <a:pt x="27" y="179"/>
                    </a:lnTo>
                    <a:lnTo>
                      <a:pt x="13" y="165"/>
                    </a:lnTo>
                    <a:lnTo>
                      <a:pt x="3" y="147"/>
                    </a:lnTo>
                    <a:lnTo>
                      <a:pt x="0" y="128"/>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3" name="Freeform 88"/>
              <p:cNvSpPr>
                <a:spLocks/>
              </p:cNvSpPr>
              <p:nvPr/>
            </p:nvSpPr>
            <p:spPr bwMode="auto">
              <a:xfrm>
                <a:off x="3454400" y="4800601"/>
                <a:ext cx="304800" cy="303213"/>
              </a:xfrm>
              <a:custGeom>
                <a:avLst/>
                <a:gdLst>
                  <a:gd name="T0" fmla="*/ 64 w 192"/>
                  <a:gd name="T1" fmla="*/ 0 h 191"/>
                  <a:gd name="T2" fmla="*/ 128 w 192"/>
                  <a:gd name="T3" fmla="*/ 0 h 191"/>
                  <a:gd name="T4" fmla="*/ 148 w 192"/>
                  <a:gd name="T5" fmla="*/ 2 h 191"/>
                  <a:gd name="T6" fmla="*/ 165 w 192"/>
                  <a:gd name="T7" fmla="*/ 11 h 191"/>
                  <a:gd name="T8" fmla="*/ 179 w 192"/>
                  <a:gd name="T9" fmla="*/ 25 h 191"/>
                  <a:gd name="T10" fmla="*/ 189 w 192"/>
                  <a:gd name="T11" fmla="*/ 43 h 191"/>
                  <a:gd name="T12" fmla="*/ 192 w 192"/>
                  <a:gd name="T13" fmla="*/ 64 h 191"/>
                  <a:gd name="T14" fmla="*/ 192 w 192"/>
                  <a:gd name="T15" fmla="*/ 127 h 191"/>
                  <a:gd name="T16" fmla="*/ 189 w 192"/>
                  <a:gd name="T17" fmla="*/ 147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7 h 191"/>
                  <a:gd name="T36" fmla="*/ 0 w 192"/>
                  <a:gd name="T37" fmla="*/ 127 h 191"/>
                  <a:gd name="T38" fmla="*/ 0 w 192"/>
                  <a:gd name="T39" fmla="*/ 64 h 191"/>
                  <a:gd name="T40" fmla="*/ 3 w 192"/>
                  <a:gd name="T41" fmla="*/ 43 h 191"/>
                  <a:gd name="T42" fmla="*/ 13 w 192"/>
                  <a:gd name="T43" fmla="*/ 25 h 191"/>
                  <a:gd name="T44" fmla="*/ 27 w 192"/>
                  <a:gd name="T45" fmla="*/ 11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1"/>
                    </a:lnTo>
                    <a:lnTo>
                      <a:pt x="179" y="25"/>
                    </a:lnTo>
                    <a:lnTo>
                      <a:pt x="189" y="43"/>
                    </a:lnTo>
                    <a:lnTo>
                      <a:pt x="192" y="64"/>
                    </a:lnTo>
                    <a:lnTo>
                      <a:pt x="192" y="127"/>
                    </a:lnTo>
                    <a:lnTo>
                      <a:pt x="189" y="147"/>
                    </a:lnTo>
                    <a:lnTo>
                      <a:pt x="179" y="165"/>
                    </a:lnTo>
                    <a:lnTo>
                      <a:pt x="165" y="179"/>
                    </a:lnTo>
                    <a:lnTo>
                      <a:pt x="148" y="188"/>
                    </a:lnTo>
                    <a:lnTo>
                      <a:pt x="128" y="191"/>
                    </a:lnTo>
                    <a:lnTo>
                      <a:pt x="64" y="191"/>
                    </a:lnTo>
                    <a:lnTo>
                      <a:pt x="44" y="188"/>
                    </a:lnTo>
                    <a:lnTo>
                      <a:pt x="27" y="179"/>
                    </a:lnTo>
                    <a:lnTo>
                      <a:pt x="13" y="165"/>
                    </a:lnTo>
                    <a:lnTo>
                      <a:pt x="3" y="147"/>
                    </a:lnTo>
                    <a:lnTo>
                      <a:pt x="0" y="127"/>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4" name="Freeform 89"/>
              <p:cNvSpPr>
                <a:spLocks/>
              </p:cNvSpPr>
              <p:nvPr/>
            </p:nvSpPr>
            <p:spPr bwMode="auto">
              <a:xfrm>
                <a:off x="3860800" y="4800601"/>
                <a:ext cx="304800" cy="303213"/>
              </a:xfrm>
              <a:custGeom>
                <a:avLst/>
                <a:gdLst>
                  <a:gd name="T0" fmla="*/ 64 w 192"/>
                  <a:gd name="T1" fmla="*/ 0 h 191"/>
                  <a:gd name="T2" fmla="*/ 128 w 192"/>
                  <a:gd name="T3" fmla="*/ 0 h 191"/>
                  <a:gd name="T4" fmla="*/ 148 w 192"/>
                  <a:gd name="T5" fmla="*/ 2 h 191"/>
                  <a:gd name="T6" fmla="*/ 165 w 192"/>
                  <a:gd name="T7" fmla="*/ 11 h 191"/>
                  <a:gd name="T8" fmla="*/ 179 w 192"/>
                  <a:gd name="T9" fmla="*/ 25 h 191"/>
                  <a:gd name="T10" fmla="*/ 189 w 192"/>
                  <a:gd name="T11" fmla="*/ 43 h 191"/>
                  <a:gd name="T12" fmla="*/ 192 w 192"/>
                  <a:gd name="T13" fmla="*/ 64 h 191"/>
                  <a:gd name="T14" fmla="*/ 192 w 192"/>
                  <a:gd name="T15" fmla="*/ 127 h 191"/>
                  <a:gd name="T16" fmla="*/ 189 w 192"/>
                  <a:gd name="T17" fmla="*/ 147 h 191"/>
                  <a:gd name="T18" fmla="*/ 179 w 192"/>
                  <a:gd name="T19" fmla="*/ 165 h 191"/>
                  <a:gd name="T20" fmla="*/ 165 w 192"/>
                  <a:gd name="T21" fmla="*/ 179 h 191"/>
                  <a:gd name="T22" fmla="*/ 148 w 192"/>
                  <a:gd name="T23" fmla="*/ 188 h 191"/>
                  <a:gd name="T24" fmla="*/ 128 w 192"/>
                  <a:gd name="T25" fmla="*/ 191 h 191"/>
                  <a:gd name="T26" fmla="*/ 64 w 192"/>
                  <a:gd name="T27" fmla="*/ 191 h 191"/>
                  <a:gd name="T28" fmla="*/ 44 w 192"/>
                  <a:gd name="T29" fmla="*/ 188 h 191"/>
                  <a:gd name="T30" fmla="*/ 27 w 192"/>
                  <a:gd name="T31" fmla="*/ 179 h 191"/>
                  <a:gd name="T32" fmla="*/ 13 w 192"/>
                  <a:gd name="T33" fmla="*/ 165 h 191"/>
                  <a:gd name="T34" fmla="*/ 3 w 192"/>
                  <a:gd name="T35" fmla="*/ 147 h 191"/>
                  <a:gd name="T36" fmla="*/ 0 w 192"/>
                  <a:gd name="T37" fmla="*/ 127 h 191"/>
                  <a:gd name="T38" fmla="*/ 0 w 192"/>
                  <a:gd name="T39" fmla="*/ 64 h 191"/>
                  <a:gd name="T40" fmla="*/ 3 w 192"/>
                  <a:gd name="T41" fmla="*/ 43 h 191"/>
                  <a:gd name="T42" fmla="*/ 13 w 192"/>
                  <a:gd name="T43" fmla="*/ 25 h 191"/>
                  <a:gd name="T44" fmla="*/ 27 w 192"/>
                  <a:gd name="T45" fmla="*/ 11 h 191"/>
                  <a:gd name="T46" fmla="*/ 44 w 192"/>
                  <a:gd name="T47" fmla="*/ 2 h 191"/>
                  <a:gd name="T48" fmla="*/ 64 w 192"/>
                  <a:gd name="T4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1">
                    <a:moveTo>
                      <a:pt x="64" y="0"/>
                    </a:moveTo>
                    <a:lnTo>
                      <a:pt x="128" y="0"/>
                    </a:lnTo>
                    <a:lnTo>
                      <a:pt x="148" y="2"/>
                    </a:lnTo>
                    <a:lnTo>
                      <a:pt x="165" y="11"/>
                    </a:lnTo>
                    <a:lnTo>
                      <a:pt x="179" y="25"/>
                    </a:lnTo>
                    <a:lnTo>
                      <a:pt x="189" y="43"/>
                    </a:lnTo>
                    <a:lnTo>
                      <a:pt x="192" y="64"/>
                    </a:lnTo>
                    <a:lnTo>
                      <a:pt x="192" y="127"/>
                    </a:lnTo>
                    <a:lnTo>
                      <a:pt x="189" y="147"/>
                    </a:lnTo>
                    <a:lnTo>
                      <a:pt x="179" y="165"/>
                    </a:lnTo>
                    <a:lnTo>
                      <a:pt x="165" y="179"/>
                    </a:lnTo>
                    <a:lnTo>
                      <a:pt x="148" y="188"/>
                    </a:lnTo>
                    <a:lnTo>
                      <a:pt x="128" y="191"/>
                    </a:lnTo>
                    <a:lnTo>
                      <a:pt x="64" y="191"/>
                    </a:lnTo>
                    <a:lnTo>
                      <a:pt x="44" y="188"/>
                    </a:lnTo>
                    <a:lnTo>
                      <a:pt x="27" y="179"/>
                    </a:lnTo>
                    <a:lnTo>
                      <a:pt x="13" y="165"/>
                    </a:lnTo>
                    <a:lnTo>
                      <a:pt x="3" y="147"/>
                    </a:lnTo>
                    <a:lnTo>
                      <a:pt x="0" y="127"/>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5" name="Freeform 90"/>
              <p:cNvSpPr>
                <a:spLocks/>
              </p:cNvSpPr>
              <p:nvPr/>
            </p:nvSpPr>
            <p:spPr bwMode="auto">
              <a:xfrm>
                <a:off x="3454400" y="52054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6 h 192"/>
                  <a:gd name="T20" fmla="*/ 165 w 192"/>
                  <a:gd name="T21" fmla="*/ 180 h 192"/>
                  <a:gd name="T22" fmla="*/ 148 w 192"/>
                  <a:gd name="T23" fmla="*/ 189 h 192"/>
                  <a:gd name="T24" fmla="*/ 128 w 192"/>
                  <a:gd name="T25" fmla="*/ 192 h 192"/>
                  <a:gd name="T26" fmla="*/ 64 w 192"/>
                  <a:gd name="T27" fmla="*/ 192 h 192"/>
                  <a:gd name="T28" fmla="*/ 44 w 192"/>
                  <a:gd name="T29" fmla="*/ 189 h 192"/>
                  <a:gd name="T30" fmla="*/ 27 w 192"/>
                  <a:gd name="T31" fmla="*/ 180 h 192"/>
                  <a:gd name="T32" fmla="*/ 13 w 192"/>
                  <a:gd name="T33" fmla="*/ 166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6"/>
                    </a:lnTo>
                    <a:lnTo>
                      <a:pt x="165" y="180"/>
                    </a:lnTo>
                    <a:lnTo>
                      <a:pt x="148" y="189"/>
                    </a:lnTo>
                    <a:lnTo>
                      <a:pt x="128" y="192"/>
                    </a:lnTo>
                    <a:lnTo>
                      <a:pt x="64" y="192"/>
                    </a:lnTo>
                    <a:lnTo>
                      <a:pt x="44" y="189"/>
                    </a:lnTo>
                    <a:lnTo>
                      <a:pt x="27" y="180"/>
                    </a:lnTo>
                    <a:lnTo>
                      <a:pt x="13" y="166"/>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6" name="Freeform 91"/>
              <p:cNvSpPr>
                <a:spLocks/>
              </p:cNvSpPr>
              <p:nvPr/>
            </p:nvSpPr>
            <p:spPr bwMode="auto">
              <a:xfrm>
                <a:off x="3860800" y="52054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6 h 192"/>
                  <a:gd name="T20" fmla="*/ 165 w 192"/>
                  <a:gd name="T21" fmla="*/ 180 h 192"/>
                  <a:gd name="T22" fmla="*/ 148 w 192"/>
                  <a:gd name="T23" fmla="*/ 189 h 192"/>
                  <a:gd name="T24" fmla="*/ 128 w 192"/>
                  <a:gd name="T25" fmla="*/ 192 h 192"/>
                  <a:gd name="T26" fmla="*/ 64 w 192"/>
                  <a:gd name="T27" fmla="*/ 192 h 192"/>
                  <a:gd name="T28" fmla="*/ 44 w 192"/>
                  <a:gd name="T29" fmla="*/ 189 h 192"/>
                  <a:gd name="T30" fmla="*/ 27 w 192"/>
                  <a:gd name="T31" fmla="*/ 180 h 192"/>
                  <a:gd name="T32" fmla="*/ 13 w 192"/>
                  <a:gd name="T33" fmla="*/ 166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6"/>
                    </a:lnTo>
                    <a:lnTo>
                      <a:pt x="165" y="180"/>
                    </a:lnTo>
                    <a:lnTo>
                      <a:pt x="148" y="189"/>
                    </a:lnTo>
                    <a:lnTo>
                      <a:pt x="128" y="192"/>
                    </a:lnTo>
                    <a:lnTo>
                      <a:pt x="64" y="192"/>
                    </a:lnTo>
                    <a:lnTo>
                      <a:pt x="44" y="189"/>
                    </a:lnTo>
                    <a:lnTo>
                      <a:pt x="27" y="180"/>
                    </a:lnTo>
                    <a:lnTo>
                      <a:pt x="13" y="166"/>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7" name="Freeform 92"/>
              <p:cNvSpPr>
                <a:spLocks/>
              </p:cNvSpPr>
              <p:nvPr/>
            </p:nvSpPr>
            <p:spPr bwMode="auto">
              <a:xfrm>
                <a:off x="3454400" y="56118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8" name="Freeform 93"/>
              <p:cNvSpPr>
                <a:spLocks/>
              </p:cNvSpPr>
              <p:nvPr/>
            </p:nvSpPr>
            <p:spPr bwMode="auto">
              <a:xfrm>
                <a:off x="3860800" y="5611813"/>
                <a:ext cx="304800" cy="304800"/>
              </a:xfrm>
              <a:custGeom>
                <a:avLst/>
                <a:gdLst>
                  <a:gd name="T0" fmla="*/ 64 w 192"/>
                  <a:gd name="T1" fmla="*/ 0 h 192"/>
                  <a:gd name="T2" fmla="*/ 128 w 192"/>
                  <a:gd name="T3" fmla="*/ 0 h 192"/>
                  <a:gd name="T4" fmla="*/ 148 w 192"/>
                  <a:gd name="T5" fmla="*/ 3 h 192"/>
                  <a:gd name="T6" fmla="*/ 165 w 192"/>
                  <a:gd name="T7" fmla="*/ 12 h 192"/>
                  <a:gd name="T8" fmla="*/ 179 w 192"/>
                  <a:gd name="T9" fmla="*/ 26 h 192"/>
                  <a:gd name="T10" fmla="*/ 189 w 192"/>
                  <a:gd name="T11" fmla="*/ 43 h 192"/>
                  <a:gd name="T12" fmla="*/ 192 w 192"/>
                  <a:gd name="T13" fmla="*/ 64 h 192"/>
                  <a:gd name="T14" fmla="*/ 192 w 192"/>
                  <a:gd name="T15" fmla="*/ 128 h 192"/>
                  <a:gd name="T16" fmla="*/ 189 w 192"/>
                  <a:gd name="T17" fmla="*/ 148 h 192"/>
                  <a:gd name="T18" fmla="*/ 179 w 192"/>
                  <a:gd name="T19" fmla="*/ 165 h 192"/>
                  <a:gd name="T20" fmla="*/ 165 w 192"/>
                  <a:gd name="T21" fmla="*/ 179 h 192"/>
                  <a:gd name="T22" fmla="*/ 148 w 192"/>
                  <a:gd name="T23" fmla="*/ 189 h 192"/>
                  <a:gd name="T24" fmla="*/ 128 w 192"/>
                  <a:gd name="T25" fmla="*/ 192 h 192"/>
                  <a:gd name="T26" fmla="*/ 64 w 192"/>
                  <a:gd name="T27" fmla="*/ 192 h 192"/>
                  <a:gd name="T28" fmla="*/ 44 w 192"/>
                  <a:gd name="T29" fmla="*/ 189 h 192"/>
                  <a:gd name="T30" fmla="*/ 27 w 192"/>
                  <a:gd name="T31" fmla="*/ 179 h 192"/>
                  <a:gd name="T32" fmla="*/ 13 w 192"/>
                  <a:gd name="T33" fmla="*/ 165 h 192"/>
                  <a:gd name="T34" fmla="*/ 3 w 192"/>
                  <a:gd name="T35" fmla="*/ 148 h 192"/>
                  <a:gd name="T36" fmla="*/ 0 w 192"/>
                  <a:gd name="T37" fmla="*/ 128 h 192"/>
                  <a:gd name="T38" fmla="*/ 0 w 192"/>
                  <a:gd name="T39" fmla="*/ 64 h 192"/>
                  <a:gd name="T40" fmla="*/ 3 w 192"/>
                  <a:gd name="T41" fmla="*/ 43 h 192"/>
                  <a:gd name="T42" fmla="*/ 13 w 192"/>
                  <a:gd name="T43" fmla="*/ 26 h 192"/>
                  <a:gd name="T44" fmla="*/ 27 w 192"/>
                  <a:gd name="T45" fmla="*/ 12 h 192"/>
                  <a:gd name="T46" fmla="*/ 44 w 192"/>
                  <a:gd name="T47" fmla="*/ 3 h 192"/>
                  <a:gd name="T48" fmla="*/ 64 w 192"/>
                  <a:gd name="T49"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92">
                    <a:moveTo>
                      <a:pt x="64" y="0"/>
                    </a:moveTo>
                    <a:lnTo>
                      <a:pt x="128" y="0"/>
                    </a:lnTo>
                    <a:lnTo>
                      <a:pt x="148" y="3"/>
                    </a:lnTo>
                    <a:lnTo>
                      <a:pt x="165" y="12"/>
                    </a:lnTo>
                    <a:lnTo>
                      <a:pt x="179" y="26"/>
                    </a:lnTo>
                    <a:lnTo>
                      <a:pt x="189" y="43"/>
                    </a:lnTo>
                    <a:lnTo>
                      <a:pt x="192" y="64"/>
                    </a:lnTo>
                    <a:lnTo>
                      <a:pt x="192" y="128"/>
                    </a:lnTo>
                    <a:lnTo>
                      <a:pt x="189" y="148"/>
                    </a:lnTo>
                    <a:lnTo>
                      <a:pt x="179" y="165"/>
                    </a:lnTo>
                    <a:lnTo>
                      <a:pt x="165" y="179"/>
                    </a:lnTo>
                    <a:lnTo>
                      <a:pt x="148" y="189"/>
                    </a:lnTo>
                    <a:lnTo>
                      <a:pt x="128" y="192"/>
                    </a:lnTo>
                    <a:lnTo>
                      <a:pt x="64" y="192"/>
                    </a:lnTo>
                    <a:lnTo>
                      <a:pt x="44" y="189"/>
                    </a:lnTo>
                    <a:lnTo>
                      <a:pt x="27" y="179"/>
                    </a:lnTo>
                    <a:lnTo>
                      <a:pt x="13" y="165"/>
                    </a:lnTo>
                    <a:lnTo>
                      <a:pt x="3" y="148"/>
                    </a:lnTo>
                    <a:lnTo>
                      <a:pt x="0" y="128"/>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69" name="Freeform 94"/>
              <p:cNvSpPr>
                <a:spLocks noEditPoints="1"/>
              </p:cNvSpPr>
              <p:nvPr/>
            </p:nvSpPr>
            <p:spPr bwMode="auto">
              <a:xfrm>
                <a:off x="8128000" y="1754188"/>
                <a:ext cx="609600" cy="608013"/>
              </a:xfrm>
              <a:custGeom>
                <a:avLst/>
                <a:gdLst>
                  <a:gd name="T0" fmla="*/ 128 w 384"/>
                  <a:gd name="T1" fmla="*/ 127 h 383"/>
                  <a:gd name="T2" fmla="*/ 128 w 384"/>
                  <a:gd name="T3" fmla="*/ 255 h 383"/>
                  <a:gd name="T4" fmla="*/ 256 w 384"/>
                  <a:gd name="T5" fmla="*/ 255 h 383"/>
                  <a:gd name="T6" fmla="*/ 256 w 384"/>
                  <a:gd name="T7" fmla="*/ 127 h 383"/>
                  <a:gd name="T8" fmla="*/ 128 w 384"/>
                  <a:gd name="T9" fmla="*/ 127 h 383"/>
                  <a:gd name="T10" fmla="*/ 64 w 384"/>
                  <a:gd name="T11" fmla="*/ 0 h 383"/>
                  <a:gd name="T12" fmla="*/ 320 w 384"/>
                  <a:gd name="T13" fmla="*/ 0 h 383"/>
                  <a:gd name="T14" fmla="*/ 340 w 384"/>
                  <a:gd name="T15" fmla="*/ 2 h 383"/>
                  <a:gd name="T16" fmla="*/ 357 w 384"/>
                  <a:gd name="T17" fmla="*/ 11 h 383"/>
                  <a:gd name="T18" fmla="*/ 371 w 384"/>
                  <a:gd name="T19" fmla="*/ 25 h 383"/>
                  <a:gd name="T20" fmla="*/ 381 w 384"/>
                  <a:gd name="T21" fmla="*/ 43 h 383"/>
                  <a:gd name="T22" fmla="*/ 384 w 384"/>
                  <a:gd name="T23" fmla="*/ 64 h 383"/>
                  <a:gd name="T24" fmla="*/ 384 w 384"/>
                  <a:gd name="T25" fmla="*/ 319 h 383"/>
                  <a:gd name="T26" fmla="*/ 381 w 384"/>
                  <a:gd name="T27" fmla="*/ 339 h 383"/>
                  <a:gd name="T28" fmla="*/ 371 w 384"/>
                  <a:gd name="T29" fmla="*/ 357 h 383"/>
                  <a:gd name="T30" fmla="*/ 357 w 384"/>
                  <a:gd name="T31" fmla="*/ 371 h 383"/>
                  <a:gd name="T32" fmla="*/ 340 w 384"/>
                  <a:gd name="T33" fmla="*/ 380 h 383"/>
                  <a:gd name="T34" fmla="*/ 320 w 384"/>
                  <a:gd name="T35" fmla="*/ 383 h 383"/>
                  <a:gd name="T36" fmla="*/ 64 w 384"/>
                  <a:gd name="T37" fmla="*/ 383 h 383"/>
                  <a:gd name="T38" fmla="*/ 44 w 384"/>
                  <a:gd name="T39" fmla="*/ 380 h 383"/>
                  <a:gd name="T40" fmla="*/ 27 w 384"/>
                  <a:gd name="T41" fmla="*/ 371 h 383"/>
                  <a:gd name="T42" fmla="*/ 13 w 384"/>
                  <a:gd name="T43" fmla="*/ 357 h 383"/>
                  <a:gd name="T44" fmla="*/ 3 w 384"/>
                  <a:gd name="T45" fmla="*/ 339 h 383"/>
                  <a:gd name="T46" fmla="*/ 0 w 384"/>
                  <a:gd name="T47" fmla="*/ 319 h 383"/>
                  <a:gd name="T48" fmla="*/ 0 w 384"/>
                  <a:gd name="T49" fmla="*/ 64 h 383"/>
                  <a:gd name="T50" fmla="*/ 3 w 384"/>
                  <a:gd name="T51" fmla="*/ 43 h 383"/>
                  <a:gd name="T52" fmla="*/ 13 w 384"/>
                  <a:gd name="T53" fmla="*/ 25 h 383"/>
                  <a:gd name="T54" fmla="*/ 27 w 384"/>
                  <a:gd name="T55" fmla="*/ 11 h 383"/>
                  <a:gd name="T56" fmla="*/ 44 w 384"/>
                  <a:gd name="T57" fmla="*/ 2 h 383"/>
                  <a:gd name="T58" fmla="*/ 64 w 384"/>
                  <a:gd name="T59"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3">
                    <a:moveTo>
                      <a:pt x="128" y="127"/>
                    </a:moveTo>
                    <a:lnTo>
                      <a:pt x="128" y="255"/>
                    </a:lnTo>
                    <a:lnTo>
                      <a:pt x="256" y="255"/>
                    </a:lnTo>
                    <a:lnTo>
                      <a:pt x="256" y="127"/>
                    </a:lnTo>
                    <a:lnTo>
                      <a:pt x="128" y="127"/>
                    </a:lnTo>
                    <a:close/>
                    <a:moveTo>
                      <a:pt x="64" y="0"/>
                    </a:moveTo>
                    <a:lnTo>
                      <a:pt x="320" y="0"/>
                    </a:lnTo>
                    <a:lnTo>
                      <a:pt x="340" y="2"/>
                    </a:lnTo>
                    <a:lnTo>
                      <a:pt x="357" y="11"/>
                    </a:lnTo>
                    <a:lnTo>
                      <a:pt x="371" y="25"/>
                    </a:lnTo>
                    <a:lnTo>
                      <a:pt x="381" y="43"/>
                    </a:lnTo>
                    <a:lnTo>
                      <a:pt x="384" y="64"/>
                    </a:lnTo>
                    <a:lnTo>
                      <a:pt x="384" y="319"/>
                    </a:lnTo>
                    <a:lnTo>
                      <a:pt x="381" y="339"/>
                    </a:lnTo>
                    <a:lnTo>
                      <a:pt x="371" y="357"/>
                    </a:lnTo>
                    <a:lnTo>
                      <a:pt x="357" y="371"/>
                    </a:lnTo>
                    <a:lnTo>
                      <a:pt x="340" y="380"/>
                    </a:lnTo>
                    <a:lnTo>
                      <a:pt x="320" y="383"/>
                    </a:lnTo>
                    <a:lnTo>
                      <a:pt x="64" y="383"/>
                    </a:lnTo>
                    <a:lnTo>
                      <a:pt x="44" y="380"/>
                    </a:lnTo>
                    <a:lnTo>
                      <a:pt x="27" y="371"/>
                    </a:lnTo>
                    <a:lnTo>
                      <a:pt x="13" y="357"/>
                    </a:lnTo>
                    <a:lnTo>
                      <a:pt x="3" y="339"/>
                    </a:lnTo>
                    <a:lnTo>
                      <a:pt x="0" y="319"/>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70" name="Freeform 95"/>
              <p:cNvSpPr>
                <a:spLocks noEditPoints="1"/>
              </p:cNvSpPr>
              <p:nvPr/>
            </p:nvSpPr>
            <p:spPr bwMode="auto">
              <a:xfrm>
                <a:off x="8128000" y="2565401"/>
                <a:ext cx="609600" cy="609600"/>
              </a:xfrm>
              <a:custGeom>
                <a:avLst/>
                <a:gdLst>
                  <a:gd name="T0" fmla="*/ 128 w 384"/>
                  <a:gd name="T1" fmla="*/ 128 h 384"/>
                  <a:gd name="T2" fmla="*/ 128 w 384"/>
                  <a:gd name="T3" fmla="*/ 256 h 384"/>
                  <a:gd name="T4" fmla="*/ 256 w 384"/>
                  <a:gd name="T5" fmla="*/ 256 h 384"/>
                  <a:gd name="T6" fmla="*/ 256 w 384"/>
                  <a:gd name="T7" fmla="*/ 128 h 384"/>
                  <a:gd name="T8" fmla="*/ 128 w 384"/>
                  <a:gd name="T9" fmla="*/ 128 h 384"/>
                  <a:gd name="T10" fmla="*/ 64 w 384"/>
                  <a:gd name="T11" fmla="*/ 0 h 384"/>
                  <a:gd name="T12" fmla="*/ 320 w 384"/>
                  <a:gd name="T13" fmla="*/ 0 h 384"/>
                  <a:gd name="T14" fmla="*/ 340 w 384"/>
                  <a:gd name="T15" fmla="*/ 3 h 384"/>
                  <a:gd name="T16" fmla="*/ 357 w 384"/>
                  <a:gd name="T17" fmla="*/ 12 h 384"/>
                  <a:gd name="T18" fmla="*/ 371 w 384"/>
                  <a:gd name="T19" fmla="*/ 26 h 384"/>
                  <a:gd name="T20" fmla="*/ 381 w 384"/>
                  <a:gd name="T21" fmla="*/ 43 h 384"/>
                  <a:gd name="T22" fmla="*/ 384 w 384"/>
                  <a:gd name="T23" fmla="*/ 64 h 384"/>
                  <a:gd name="T24" fmla="*/ 384 w 384"/>
                  <a:gd name="T25" fmla="*/ 320 h 384"/>
                  <a:gd name="T26" fmla="*/ 381 w 384"/>
                  <a:gd name="T27" fmla="*/ 340 h 384"/>
                  <a:gd name="T28" fmla="*/ 371 w 384"/>
                  <a:gd name="T29" fmla="*/ 357 h 384"/>
                  <a:gd name="T30" fmla="*/ 357 w 384"/>
                  <a:gd name="T31" fmla="*/ 371 h 384"/>
                  <a:gd name="T32" fmla="*/ 340 w 384"/>
                  <a:gd name="T33" fmla="*/ 381 h 384"/>
                  <a:gd name="T34" fmla="*/ 320 w 384"/>
                  <a:gd name="T35" fmla="*/ 384 h 384"/>
                  <a:gd name="T36" fmla="*/ 64 w 384"/>
                  <a:gd name="T37" fmla="*/ 384 h 384"/>
                  <a:gd name="T38" fmla="*/ 44 w 384"/>
                  <a:gd name="T39" fmla="*/ 381 h 384"/>
                  <a:gd name="T40" fmla="*/ 27 w 384"/>
                  <a:gd name="T41" fmla="*/ 371 h 384"/>
                  <a:gd name="T42" fmla="*/ 13 w 384"/>
                  <a:gd name="T43" fmla="*/ 357 h 384"/>
                  <a:gd name="T44" fmla="*/ 3 w 384"/>
                  <a:gd name="T45" fmla="*/ 340 h 384"/>
                  <a:gd name="T46" fmla="*/ 0 w 384"/>
                  <a:gd name="T47" fmla="*/ 320 h 384"/>
                  <a:gd name="T48" fmla="*/ 0 w 384"/>
                  <a:gd name="T49" fmla="*/ 64 h 384"/>
                  <a:gd name="T50" fmla="*/ 3 w 384"/>
                  <a:gd name="T51" fmla="*/ 43 h 384"/>
                  <a:gd name="T52" fmla="*/ 13 w 384"/>
                  <a:gd name="T53" fmla="*/ 26 h 384"/>
                  <a:gd name="T54" fmla="*/ 27 w 384"/>
                  <a:gd name="T55" fmla="*/ 12 h 384"/>
                  <a:gd name="T56" fmla="*/ 44 w 384"/>
                  <a:gd name="T57" fmla="*/ 3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6"/>
                    </a:lnTo>
                    <a:lnTo>
                      <a:pt x="256" y="256"/>
                    </a:lnTo>
                    <a:lnTo>
                      <a:pt x="256" y="128"/>
                    </a:lnTo>
                    <a:lnTo>
                      <a:pt x="128" y="128"/>
                    </a:lnTo>
                    <a:close/>
                    <a:moveTo>
                      <a:pt x="64" y="0"/>
                    </a:moveTo>
                    <a:lnTo>
                      <a:pt x="320" y="0"/>
                    </a:lnTo>
                    <a:lnTo>
                      <a:pt x="340" y="3"/>
                    </a:lnTo>
                    <a:lnTo>
                      <a:pt x="357" y="12"/>
                    </a:lnTo>
                    <a:lnTo>
                      <a:pt x="371" y="26"/>
                    </a:lnTo>
                    <a:lnTo>
                      <a:pt x="381" y="43"/>
                    </a:lnTo>
                    <a:lnTo>
                      <a:pt x="384" y="64"/>
                    </a:lnTo>
                    <a:lnTo>
                      <a:pt x="384" y="320"/>
                    </a:lnTo>
                    <a:lnTo>
                      <a:pt x="381" y="340"/>
                    </a:lnTo>
                    <a:lnTo>
                      <a:pt x="371" y="357"/>
                    </a:lnTo>
                    <a:lnTo>
                      <a:pt x="357" y="371"/>
                    </a:lnTo>
                    <a:lnTo>
                      <a:pt x="340" y="381"/>
                    </a:lnTo>
                    <a:lnTo>
                      <a:pt x="320" y="384"/>
                    </a:lnTo>
                    <a:lnTo>
                      <a:pt x="64" y="384"/>
                    </a:lnTo>
                    <a:lnTo>
                      <a:pt x="44" y="381"/>
                    </a:lnTo>
                    <a:lnTo>
                      <a:pt x="27" y="371"/>
                    </a:lnTo>
                    <a:lnTo>
                      <a:pt x="13" y="357"/>
                    </a:lnTo>
                    <a:lnTo>
                      <a:pt x="3" y="340"/>
                    </a:lnTo>
                    <a:lnTo>
                      <a:pt x="0" y="320"/>
                    </a:lnTo>
                    <a:lnTo>
                      <a:pt x="0" y="64"/>
                    </a:lnTo>
                    <a:lnTo>
                      <a:pt x="3" y="43"/>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71" name="Freeform 96"/>
              <p:cNvSpPr>
                <a:spLocks noEditPoints="1"/>
              </p:cNvSpPr>
              <p:nvPr/>
            </p:nvSpPr>
            <p:spPr bwMode="auto">
              <a:xfrm>
                <a:off x="8128000" y="3378201"/>
                <a:ext cx="609600" cy="609600"/>
              </a:xfrm>
              <a:custGeom>
                <a:avLst/>
                <a:gdLst>
                  <a:gd name="T0" fmla="*/ 128 w 384"/>
                  <a:gd name="T1" fmla="*/ 128 h 384"/>
                  <a:gd name="T2" fmla="*/ 128 w 384"/>
                  <a:gd name="T3" fmla="*/ 255 h 384"/>
                  <a:gd name="T4" fmla="*/ 256 w 384"/>
                  <a:gd name="T5" fmla="*/ 255 h 384"/>
                  <a:gd name="T6" fmla="*/ 256 w 384"/>
                  <a:gd name="T7" fmla="*/ 128 h 384"/>
                  <a:gd name="T8" fmla="*/ 128 w 384"/>
                  <a:gd name="T9" fmla="*/ 128 h 384"/>
                  <a:gd name="T10" fmla="*/ 64 w 384"/>
                  <a:gd name="T11" fmla="*/ 0 h 384"/>
                  <a:gd name="T12" fmla="*/ 320 w 384"/>
                  <a:gd name="T13" fmla="*/ 0 h 384"/>
                  <a:gd name="T14" fmla="*/ 340 w 384"/>
                  <a:gd name="T15" fmla="*/ 2 h 384"/>
                  <a:gd name="T16" fmla="*/ 357 w 384"/>
                  <a:gd name="T17" fmla="*/ 12 h 384"/>
                  <a:gd name="T18" fmla="*/ 371 w 384"/>
                  <a:gd name="T19" fmla="*/ 26 h 384"/>
                  <a:gd name="T20" fmla="*/ 381 w 384"/>
                  <a:gd name="T21" fmla="*/ 43 h 384"/>
                  <a:gd name="T22" fmla="*/ 384 w 384"/>
                  <a:gd name="T23" fmla="*/ 63 h 384"/>
                  <a:gd name="T24" fmla="*/ 384 w 384"/>
                  <a:gd name="T25" fmla="*/ 320 h 384"/>
                  <a:gd name="T26" fmla="*/ 381 w 384"/>
                  <a:gd name="T27" fmla="*/ 340 h 384"/>
                  <a:gd name="T28" fmla="*/ 371 w 384"/>
                  <a:gd name="T29" fmla="*/ 357 h 384"/>
                  <a:gd name="T30" fmla="*/ 357 w 384"/>
                  <a:gd name="T31" fmla="*/ 371 h 384"/>
                  <a:gd name="T32" fmla="*/ 340 w 384"/>
                  <a:gd name="T33" fmla="*/ 380 h 384"/>
                  <a:gd name="T34" fmla="*/ 320 w 384"/>
                  <a:gd name="T35" fmla="*/ 384 h 384"/>
                  <a:gd name="T36" fmla="*/ 64 w 384"/>
                  <a:gd name="T37" fmla="*/ 384 h 384"/>
                  <a:gd name="T38" fmla="*/ 44 w 384"/>
                  <a:gd name="T39" fmla="*/ 380 h 384"/>
                  <a:gd name="T40" fmla="*/ 27 w 384"/>
                  <a:gd name="T41" fmla="*/ 371 h 384"/>
                  <a:gd name="T42" fmla="*/ 13 w 384"/>
                  <a:gd name="T43" fmla="*/ 357 h 384"/>
                  <a:gd name="T44" fmla="*/ 3 w 384"/>
                  <a:gd name="T45" fmla="*/ 340 h 384"/>
                  <a:gd name="T46" fmla="*/ 0 w 384"/>
                  <a:gd name="T47" fmla="*/ 320 h 384"/>
                  <a:gd name="T48" fmla="*/ 0 w 384"/>
                  <a:gd name="T49" fmla="*/ 63 h 384"/>
                  <a:gd name="T50" fmla="*/ 3 w 384"/>
                  <a:gd name="T51" fmla="*/ 43 h 384"/>
                  <a:gd name="T52" fmla="*/ 13 w 384"/>
                  <a:gd name="T53" fmla="*/ 26 h 384"/>
                  <a:gd name="T54" fmla="*/ 27 w 384"/>
                  <a:gd name="T55" fmla="*/ 12 h 384"/>
                  <a:gd name="T56" fmla="*/ 44 w 384"/>
                  <a:gd name="T57" fmla="*/ 2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5"/>
                    </a:lnTo>
                    <a:lnTo>
                      <a:pt x="256" y="255"/>
                    </a:lnTo>
                    <a:lnTo>
                      <a:pt x="256" y="128"/>
                    </a:lnTo>
                    <a:lnTo>
                      <a:pt x="128" y="128"/>
                    </a:lnTo>
                    <a:close/>
                    <a:moveTo>
                      <a:pt x="64" y="0"/>
                    </a:moveTo>
                    <a:lnTo>
                      <a:pt x="320" y="0"/>
                    </a:lnTo>
                    <a:lnTo>
                      <a:pt x="340" y="2"/>
                    </a:lnTo>
                    <a:lnTo>
                      <a:pt x="357" y="12"/>
                    </a:lnTo>
                    <a:lnTo>
                      <a:pt x="371" y="26"/>
                    </a:lnTo>
                    <a:lnTo>
                      <a:pt x="381" y="43"/>
                    </a:lnTo>
                    <a:lnTo>
                      <a:pt x="384" y="63"/>
                    </a:lnTo>
                    <a:lnTo>
                      <a:pt x="384" y="320"/>
                    </a:lnTo>
                    <a:lnTo>
                      <a:pt x="381" y="340"/>
                    </a:lnTo>
                    <a:lnTo>
                      <a:pt x="371" y="357"/>
                    </a:lnTo>
                    <a:lnTo>
                      <a:pt x="357" y="371"/>
                    </a:lnTo>
                    <a:lnTo>
                      <a:pt x="340" y="380"/>
                    </a:lnTo>
                    <a:lnTo>
                      <a:pt x="320" y="384"/>
                    </a:lnTo>
                    <a:lnTo>
                      <a:pt x="64" y="384"/>
                    </a:lnTo>
                    <a:lnTo>
                      <a:pt x="44" y="380"/>
                    </a:lnTo>
                    <a:lnTo>
                      <a:pt x="27" y="371"/>
                    </a:lnTo>
                    <a:lnTo>
                      <a:pt x="13" y="357"/>
                    </a:lnTo>
                    <a:lnTo>
                      <a:pt x="3" y="340"/>
                    </a:lnTo>
                    <a:lnTo>
                      <a:pt x="0" y="320"/>
                    </a:lnTo>
                    <a:lnTo>
                      <a:pt x="0" y="63"/>
                    </a:lnTo>
                    <a:lnTo>
                      <a:pt x="3" y="43"/>
                    </a:lnTo>
                    <a:lnTo>
                      <a:pt x="13" y="26"/>
                    </a:lnTo>
                    <a:lnTo>
                      <a:pt x="27" y="12"/>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72" name="Freeform 97"/>
              <p:cNvSpPr>
                <a:spLocks noEditPoints="1"/>
              </p:cNvSpPr>
              <p:nvPr/>
            </p:nvSpPr>
            <p:spPr bwMode="auto">
              <a:xfrm>
                <a:off x="8128000" y="4191001"/>
                <a:ext cx="609600" cy="609600"/>
              </a:xfrm>
              <a:custGeom>
                <a:avLst/>
                <a:gdLst>
                  <a:gd name="T0" fmla="*/ 128 w 384"/>
                  <a:gd name="T1" fmla="*/ 128 h 384"/>
                  <a:gd name="T2" fmla="*/ 128 w 384"/>
                  <a:gd name="T3" fmla="*/ 256 h 384"/>
                  <a:gd name="T4" fmla="*/ 256 w 384"/>
                  <a:gd name="T5" fmla="*/ 256 h 384"/>
                  <a:gd name="T6" fmla="*/ 256 w 384"/>
                  <a:gd name="T7" fmla="*/ 128 h 384"/>
                  <a:gd name="T8" fmla="*/ 128 w 384"/>
                  <a:gd name="T9" fmla="*/ 128 h 384"/>
                  <a:gd name="T10" fmla="*/ 64 w 384"/>
                  <a:gd name="T11" fmla="*/ 0 h 384"/>
                  <a:gd name="T12" fmla="*/ 320 w 384"/>
                  <a:gd name="T13" fmla="*/ 0 h 384"/>
                  <a:gd name="T14" fmla="*/ 340 w 384"/>
                  <a:gd name="T15" fmla="*/ 2 h 384"/>
                  <a:gd name="T16" fmla="*/ 357 w 384"/>
                  <a:gd name="T17" fmla="*/ 11 h 384"/>
                  <a:gd name="T18" fmla="*/ 371 w 384"/>
                  <a:gd name="T19" fmla="*/ 25 h 384"/>
                  <a:gd name="T20" fmla="*/ 381 w 384"/>
                  <a:gd name="T21" fmla="*/ 43 h 384"/>
                  <a:gd name="T22" fmla="*/ 384 w 384"/>
                  <a:gd name="T23" fmla="*/ 64 h 384"/>
                  <a:gd name="T24" fmla="*/ 384 w 384"/>
                  <a:gd name="T25" fmla="*/ 320 h 384"/>
                  <a:gd name="T26" fmla="*/ 381 w 384"/>
                  <a:gd name="T27" fmla="*/ 339 h 384"/>
                  <a:gd name="T28" fmla="*/ 371 w 384"/>
                  <a:gd name="T29" fmla="*/ 357 h 384"/>
                  <a:gd name="T30" fmla="*/ 357 w 384"/>
                  <a:gd name="T31" fmla="*/ 371 h 384"/>
                  <a:gd name="T32" fmla="*/ 340 w 384"/>
                  <a:gd name="T33" fmla="*/ 380 h 384"/>
                  <a:gd name="T34" fmla="*/ 320 w 384"/>
                  <a:gd name="T35" fmla="*/ 384 h 384"/>
                  <a:gd name="T36" fmla="*/ 64 w 384"/>
                  <a:gd name="T37" fmla="*/ 384 h 384"/>
                  <a:gd name="T38" fmla="*/ 44 w 384"/>
                  <a:gd name="T39" fmla="*/ 380 h 384"/>
                  <a:gd name="T40" fmla="*/ 27 w 384"/>
                  <a:gd name="T41" fmla="*/ 371 h 384"/>
                  <a:gd name="T42" fmla="*/ 13 w 384"/>
                  <a:gd name="T43" fmla="*/ 357 h 384"/>
                  <a:gd name="T44" fmla="*/ 3 w 384"/>
                  <a:gd name="T45" fmla="*/ 339 h 384"/>
                  <a:gd name="T46" fmla="*/ 0 w 384"/>
                  <a:gd name="T47" fmla="*/ 320 h 384"/>
                  <a:gd name="T48" fmla="*/ 0 w 384"/>
                  <a:gd name="T49" fmla="*/ 64 h 384"/>
                  <a:gd name="T50" fmla="*/ 3 w 384"/>
                  <a:gd name="T51" fmla="*/ 43 h 384"/>
                  <a:gd name="T52" fmla="*/ 13 w 384"/>
                  <a:gd name="T53" fmla="*/ 25 h 384"/>
                  <a:gd name="T54" fmla="*/ 27 w 384"/>
                  <a:gd name="T55" fmla="*/ 11 h 384"/>
                  <a:gd name="T56" fmla="*/ 44 w 384"/>
                  <a:gd name="T57" fmla="*/ 2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6"/>
                    </a:lnTo>
                    <a:lnTo>
                      <a:pt x="256" y="256"/>
                    </a:lnTo>
                    <a:lnTo>
                      <a:pt x="256" y="128"/>
                    </a:lnTo>
                    <a:lnTo>
                      <a:pt x="128" y="128"/>
                    </a:lnTo>
                    <a:close/>
                    <a:moveTo>
                      <a:pt x="64" y="0"/>
                    </a:moveTo>
                    <a:lnTo>
                      <a:pt x="320" y="0"/>
                    </a:lnTo>
                    <a:lnTo>
                      <a:pt x="340" y="2"/>
                    </a:lnTo>
                    <a:lnTo>
                      <a:pt x="357" y="11"/>
                    </a:lnTo>
                    <a:lnTo>
                      <a:pt x="371" y="25"/>
                    </a:lnTo>
                    <a:lnTo>
                      <a:pt x="381" y="43"/>
                    </a:lnTo>
                    <a:lnTo>
                      <a:pt x="384" y="64"/>
                    </a:lnTo>
                    <a:lnTo>
                      <a:pt x="384" y="320"/>
                    </a:lnTo>
                    <a:lnTo>
                      <a:pt x="381" y="339"/>
                    </a:lnTo>
                    <a:lnTo>
                      <a:pt x="371" y="357"/>
                    </a:lnTo>
                    <a:lnTo>
                      <a:pt x="357" y="371"/>
                    </a:lnTo>
                    <a:lnTo>
                      <a:pt x="340" y="380"/>
                    </a:lnTo>
                    <a:lnTo>
                      <a:pt x="320" y="384"/>
                    </a:lnTo>
                    <a:lnTo>
                      <a:pt x="64" y="384"/>
                    </a:lnTo>
                    <a:lnTo>
                      <a:pt x="44" y="380"/>
                    </a:lnTo>
                    <a:lnTo>
                      <a:pt x="27" y="371"/>
                    </a:lnTo>
                    <a:lnTo>
                      <a:pt x="13" y="357"/>
                    </a:lnTo>
                    <a:lnTo>
                      <a:pt x="3" y="339"/>
                    </a:lnTo>
                    <a:lnTo>
                      <a:pt x="0" y="320"/>
                    </a:lnTo>
                    <a:lnTo>
                      <a:pt x="0" y="64"/>
                    </a:lnTo>
                    <a:lnTo>
                      <a:pt x="3" y="43"/>
                    </a:lnTo>
                    <a:lnTo>
                      <a:pt x="13" y="25"/>
                    </a:lnTo>
                    <a:lnTo>
                      <a:pt x="27" y="11"/>
                    </a:lnTo>
                    <a:lnTo>
                      <a:pt x="44" y="2"/>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73" name="Freeform 98"/>
              <p:cNvSpPr>
                <a:spLocks noEditPoints="1"/>
              </p:cNvSpPr>
              <p:nvPr/>
            </p:nvSpPr>
            <p:spPr bwMode="auto">
              <a:xfrm>
                <a:off x="8128000" y="5002213"/>
                <a:ext cx="609600" cy="609600"/>
              </a:xfrm>
              <a:custGeom>
                <a:avLst/>
                <a:gdLst>
                  <a:gd name="T0" fmla="*/ 128 w 384"/>
                  <a:gd name="T1" fmla="*/ 128 h 384"/>
                  <a:gd name="T2" fmla="*/ 128 w 384"/>
                  <a:gd name="T3" fmla="*/ 256 h 384"/>
                  <a:gd name="T4" fmla="*/ 256 w 384"/>
                  <a:gd name="T5" fmla="*/ 256 h 384"/>
                  <a:gd name="T6" fmla="*/ 256 w 384"/>
                  <a:gd name="T7" fmla="*/ 128 h 384"/>
                  <a:gd name="T8" fmla="*/ 128 w 384"/>
                  <a:gd name="T9" fmla="*/ 128 h 384"/>
                  <a:gd name="T10" fmla="*/ 64 w 384"/>
                  <a:gd name="T11" fmla="*/ 0 h 384"/>
                  <a:gd name="T12" fmla="*/ 320 w 384"/>
                  <a:gd name="T13" fmla="*/ 0 h 384"/>
                  <a:gd name="T14" fmla="*/ 340 w 384"/>
                  <a:gd name="T15" fmla="*/ 3 h 384"/>
                  <a:gd name="T16" fmla="*/ 357 w 384"/>
                  <a:gd name="T17" fmla="*/ 12 h 384"/>
                  <a:gd name="T18" fmla="*/ 371 w 384"/>
                  <a:gd name="T19" fmla="*/ 26 h 384"/>
                  <a:gd name="T20" fmla="*/ 381 w 384"/>
                  <a:gd name="T21" fmla="*/ 44 h 384"/>
                  <a:gd name="T22" fmla="*/ 384 w 384"/>
                  <a:gd name="T23" fmla="*/ 64 h 384"/>
                  <a:gd name="T24" fmla="*/ 384 w 384"/>
                  <a:gd name="T25" fmla="*/ 320 h 384"/>
                  <a:gd name="T26" fmla="*/ 381 w 384"/>
                  <a:gd name="T27" fmla="*/ 340 h 384"/>
                  <a:gd name="T28" fmla="*/ 371 w 384"/>
                  <a:gd name="T29" fmla="*/ 358 h 384"/>
                  <a:gd name="T30" fmla="*/ 357 w 384"/>
                  <a:gd name="T31" fmla="*/ 371 h 384"/>
                  <a:gd name="T32" fmla="*/ 340 w 384"/>
                  <a:gd name="T33" fmla="*/ 381 h 384"/>
                  <a:gd name="T34" fmla="*/ 320 w 384"/>
                  <a:gd name="T35" fmla="*/ 384 h 384"/>
                  <a:gd name="T36" fmla="*/ 64 w 384"/>
                  <a:gd name="T37" fmla="*/ 384 h 384"/>
                  <a:gd name="T38" fmla="*/ 44 w 384"/>
                  <a:gd name="T39" fmla="*/ 381 h 384"/>
                  <a:gd name="T40" fmla="*/ 27 w 384"/>
                  <a:gd name="T41" fmla="*/ 371 h 384"/>
                  <a:gd name="T42" fmla="*/ 13 w 384"/>
                  <a:gd name="T43" fmla="*/ 358 h 384"/>
                  <a:gd name="T44" fmla="*/ 3 w 384"/>
                  <a:gd name="T45" fmla="*/ 340 h 384"/>
                  <a:gd name="T46" fmla="*/ 0 w 384"/>
                  <a:gd name="T47" fmla="*/ 320 h 384"/>
                  <a:gd name="T48" fmla="*/ 0 w 384"/>
                  <a:gd name="T49" fmla="*/ 64 h 384"/>
                  <a:gd name="T50" fmla="*/ 3 w 384"/>
                  <a:gd name="T51" fmla="*/ 44 h 384"/>
                  <a:gd name="T52" fmla="*/ 13 w 384"/>
                  <a:gd name="T53" fmla="*/ 26 h 384"/>
                  <a:gd name="T54" fmla="*/ 27 w 384"/>
                  <a:gd name="T55" fmla="*/ 12 h 384"/>
                  <a:gd name="T56" fmla="*/ 44 w 384"/>
                  <a:gd name="T57" fmla="*/ 3 h 384"/>
                  <a:gd name="T58" fmla="*/ 64 w 384"/>
                  <a:gd name="T59"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4" h="384">
                    <a:moveTo>
                      <a:pt x="128" y="128"/>
                    </a:moveTo>
                    <a:lnTo>
                      <a:pt x="128" y="256"/>
                    </a:lnTo>
                    <a:lnTo>
                      <a:pt x="256" y="256"/>
                    </a:lnTo>
                    <a:lnTo>
                      <a:pt x="256" y="128"/>
                    </a:lnTo>
                    <a:lnTo>
                      <a:pt x="128" y="128"/>
                    </a:lnTo>
                    <a:close/>
                    <a:moveTo>
                      <a:pt x="64" y="0"/>
                    </a:moveTo>
                    <a:lnTo>
                      <a:pt x="320" y="0"/>
                    </a:lnTo>
                    <a:lnTo>
                      <a:pt x="340" y="3"/>
                    </a:lnTo>
                    <a:lnTo>
                      <a:pt x="357" y="12"/>
                    </a:lnTo>
                    <a:lnTo>
                      <a:pt x="371" y="26"/>
                    </a:lnTo>
                    <a:lnTo>
                      <a:pt x="381" y="44"/>
                    </a:lnTo>
                    <a:lnTo>
                      <a:pt x="384" y="64"/>
                    </a:lnTo>
                    <a:lnTo>
                      <a:pt x="384" y="320"/>
                    </a:lnTo>
                    <a:lnTo>
                      <a:pt x="381" y="340"/>
                    </a:lnTo>
                    <a:lnTo>
                      <a:pt x="371" y="358"/>
                    </a:lnTo>
                    <a:lnTo>
                      <a:pt x="357" y="371"/>
                    </a:lnTo>
                    <a:lnTo>
                      <a:pt x="340" y="381"/>
                    </a:lnTo>
                    <a:lnTo>
                      <a:pt x="320" y="384"/>
                    </a:lnTo>
                    <a:lnTo>
                      <a:pt x="64" y="384"/>
                    </a:lnTo>
                    <a:lnTo>
                      <a:pt x="44" y="381"/>
                    </a:lnTo>
                    <a:lnTo>
                      <a:pt x="27" y="371"/>
                    </a:lnTo>
                    <a:lnTo>
                      <a:pt x="13" y="358"/>
                    </a:lnTo>
                    <a:lnTo>
                      <a:pt x="3" y="340"/>
                    </a:lnTo>
                    <a:lnTo>
                      <a:pt x="0" y="320"/>
                    </a:lnTo>
                    <a:lnTo>
                      <a:pt x="0" y="64"/>
                    </a:lnTo>
                    <a:lnTo>
                      <a:pt x="3" y="44"/>
                    </a:lnTo>
                    <a:lnTo>
                      <a:pt x="13" y="26"/>
                    </a:lnTo>
                    <a:lnTo>
                      <a:pt x="27" y="12"/>
                    </a:lnTo>
                    <a:lnTo>
                      <a:pt x="44" y="3"/>
                    </a:lnTo>
                    <a:lnTo>
                      <a:pt x="64"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grpSp>
      </p:grpSp>
      <p:grpSp>
        <p:nvGrpSpPr>
          <p:cNvPr id="674" name="Group 673"/>
          <p:cNvGrpSpPr/>
          <p:nvPr/>
        </p:nvGrpSpPr>
        <p:grpSpPr>
          <a:xfrm>
            <a:off x="10886279" y="5352027"/>
            <a:ext cx="291304" cy="291307"/>
            <a:chOff x="4775199" y="2968624"/>
            <a:chExt cx="2641601" cy="2641601"/>
          </a:xfrm>
        </p:grpSpPr>
        <p:sp>
          <p:nvSpPr>
            <p:cNvPr id="675" name="Freeform 208"/>
            <p:cNvSpPr>
              <a:spLocks/>
            </p:cNvSpPr>
            <p:nvPr/>
          </p:nvSpPr>
          <p:spPr bwMode="auto">
            <a:xfrm>
              <a:off x="4927599" y="3984624"/>
              <a:ext cx="101600" cy="1117600"/>
            </a:xfrm>
            <a:custGeom>
              <a:avLst/>
              <a:gdLst>
                <a:gd name="T0" fmla="*/ 32 w 64"/>
                <a:gd name="T1" fmla="*/ 0 h 704"/>
                <a:gd name="T2" fmla="*/ 44 w 64"/>
                <a:gd name="T3" fmla="*/ 3 h 704"/>
                <a:gd name="T4" fmla="*/ 54 w 64"/>
                <a:gd name="T5" fmla="*/ 10 h 704"/>
                <a:gd name="T6" fmla="*/ 61 w 64"/>
                <a:gd name="T7" fmla="*/ 20 h 704"/>
                <a:gd name="T8" fmla="*/ 64 w 64"/>
                <a:gd name="T9" fmla="*/ 32 h 704"/>
                <a:gd name="T10" fmla="*/ 64 w 64"/>
                <a:gd name="T11" fmla="*/ 672 h 704"/>
                <a:gd name="T12" fmla="*/ 61 w 64"/>
                <a:gd name="T13" fmla="*/ 684 h 704"/>
                <a:gd name="T14" fmla="*/ 54 w 64"/>
                <a:gd name="T15" fmla="*/ 694 h 704"/>
                <a:gd name="T16" fmla="*/ 44 w 64"/>
                <a:gd name="T17" fmla="*/ 701 h 704"/>
                <a:gd name="T18" fmla="*/ 32 w 64"/>
                <a:gd name="T19" fmla="*/ 704 h 704"/>
                <a:gd name="T20" fmla="*/ 20 w 64"/>
                <a:gd name="T21" fmla="*/ 701 h 704"/>
                <a:gd name="T22" fmla="*/ 9 w 64"/>
                <a:gd name="T23" fmla="*/ 694 h 704"/>
                <a:gd name="T24" fmla="*/ 3 w 64"/>
                <a:gd name="T25" fmla="*/ 684 h 704"/>
                <a:gd name="T26" fmla="*/ 0 w 64"/>
                <a:gd name="T27" fmla="*/ 672 h 704"/>
                <a:gd name="T28" fmla="*/ 0 w 64"/>
                <a:gd name="T29" fmla="*/ 32 h 704"/>
                <a:gd name="T30" fmla="*/ 3 w 64"/>
                <a:gd name="T31" fmla="*/ 20 h 704"/>
                <a:gd name="T32" fmla="*/ 9 w 64"/>
                <a:gd name="T33" fmla="*/ 10 h 704"/>
                <a:gd name="T34" fmla="*/ 20 w 64"/>
                <a:gd name="T35" fmla="*/ 3 h 704"/>
                <a:gd name="T36" fmla="*/ 32 w 64"/>
                <a:gd name="T37"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704">
                  <a:moveTo>
                    <a:pt x="32" y="0"/>
                  </a:moveTo>
                  <a:lnTo>
                    <a:pt x="44" y="3"/>
                  </a:lnTo>
                  <a:lnTo>
                    <a:pt x="54" y="10"/>
                  </a:lnTo>
                  <a:lnTo>
                    <a:pt x="61" y="20"/>
                  </a:lnTo>
                  <a:lnTo>
                    <a:pt x="64" y="32"/>
                  </a:lnTo>
                  <a:lnTo>
                    <a:pt x="64" y="672"/>
                  </a:lnTo>
                  <a:lnTo>
                    <a:pt x="61" y="684"/>
                  </a:lnTo>
                  <a:lnTo>
                    <a:pt x="54" y="694"/>
                  </a:lnTo>
                  <a:lnTo>
                    <a:pt x="44" y="701"/>
                  </a:lnTo>
                  <a:lnTo>
                    <a:pt x="32" y="704"/>
                  </a:lnTo>
                  <a:lnTo>
                    <a:pt x="20" y="701"/>
                  </a:lnTo>
                  <a:lnTo>
                    <a:pt x="9" y="694"/>
                  </a:lnTo>
                  <a:lnTo>
                    <a:pt x="3" y="684"/>
                  </a:lnTo>
                  <a:lnTo>
                    <a:pt x="0" y="672"/>
                  </a:lnTo>
                  <a:lnTo>
                    <a:pt x="0" y="32"/>
                  </a:lnTo>
                  <a:lnTo>
                    <a:pt x="3" y="20"/>
                  </a:lnTo>
                  <a:lnTo>
                    <a:pt x="9" y="10"/>
                  </a:lnTo>
                  <a:lnTo>
                    <a:pt x="20" y="3"/>
                  </a:lnTo>
                  <a:lnTo>
                    <a:pt x="32"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6" name="Freeform 209"/>
            <p:cNvSpPr>
              <a:spLocks/>
            </p:cNvSpPr>
            <p:nvPr/>
          </p:nvSpPr>
          <p:spPr bwMode="auto">
            <a:xfrm>
              <a:off x="7162799" y="3984624"/>
              <a:ext cx="100013" cy="1117600"/>
            </a:xfrm>
            <a:custGeom>
              <a:avLst/>
              <a:gdLst>
                <a:gd name="T0" fmla="*/ 32 w 63"/>
                <a:gd name="T1" fmla="*/ 0 h 704"/>
                <a:gd name="T2" fmla="*/ 44 w 63"/>
                <a:gd name="T3" fmla="*/ 3 h 704"/>
                <a:gd name="T4" fmla="*/ 55 w 63"/>
                <a:gd name="T5" fmla="*/ 10 h 704"/>
                <a:gd name="T6" fmla="*/ 61 w 63"/>
                <a:gd name="T7" fmla="*/ 20 h 704"/>
                <a:gd name="T8" fmla="*/ 63 w 63"/>
                <a:gd name="T9" fmla="*/ 32 h 704"/>
                <a:gd name="T10" fmla="*/ 63 w 63"/>
                <a:gd name="T11" fmla="*/ 672 h 704"/>
                <a:gd name="T12" fmla="*/ 61 w 63"/>
                <a:gd name="T13" fmla="*/ 684 h 704"/>
                <a:gd name="T14" fmla="*/ 55 w 63"/>
                <a:gd name="T15" fmla="*/ 694 h 704"/>
                <a:gd name="T16" fmla="*/ 44 w 63"/>
                <a:gd name="T17" fmla="*/ 701 h 704"/>
                <a:gd name="T18" fmla="*/ 32 w 63"/>
                <a:gd name="T19" fmla="*/ 704 h 704"/>
                <a:gd name="T20" fmla="*/ 19 w 63"/>
                <a:gd name="T21" fmla="*/ 701 h 704"/>
                <a:gd name="T22" fmla="*/ 10 w 63"/>
                <a:gd name="T23" fmla="*/ 694 h 704"/>
                <a:gd name="T24" fmla="*/ 2 w 63"/>
                <a:gd name="T25" fmla="*/ 684 h 704"/>
                <a:gd name="T26" fmla="*/ 0 w 63"/>
                <a:gd name="T27" fmla="*/ 672 h 704"/>
                <a:gd name="T28" fmla="*/ 0 w 63"/>
                <a:gd name="T29" fmla="*/ 32 h 704"/>
                <a:gd name="T30" fmla="*/ 2 w 63"/>
                <a:gd name="T31" fmla="*/ 20 h 704"/>
                <a:gd name="T32" fmla="*/ 10 w 63"/>
                <a:gd name="T33" fmla="*/ 10 h 704"/>
                <a:gd name="T34" fmla="*/ 19 w 63"/>
                <a:gd name="T35" fmla="*/ 3 h 704"/>
                <a:gd name="T36" fmla="*/ 32 w 63"/>
                <a:gd name="T37"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704">
                  <a:moveTo>
                    <a:pt x="32" y="0"/>
                  </a:moveTo>
                  <a:lnTo>
                    <a:pt x="44" y="3"/>
                  </a:lnTo>
                  <a:lnTo>
                    <a:pt x="55" y="10"/>
                  </a:lnTo>
                  <a:lnTo>
                    <a:pt x="61" y="20"/>
                  </a:lnTo>
                  <a:lnTo>
                    <a:pt x="63" y="32"/>
                  </a:lnTo>
                  <a:lnTo>
                    <a:pt x="63" y="672"/>
                  </a:lnTo>
                  <a:lnTo>
                    <a:pt x="61" y="684"/>
                  </a:lnTo>
                  <a:lnTo>
                    <a:pt x="55" y="694"/>
                  </a:lnTo>
                  <a:lnTo>
                    <a:pt x="44" y="701"/>
                  </a:lnTo>
                  <a:lnTo>
                    <a:pt x="32" y="704"/>
                  </a:lnTo>
                  <a:lnTo>
                    <a:pt x="19" y="701"/>
                  </a:lnTo>
                  <a:lnTo>
                    <a:pt x="10" y="694"/>
                  </a:lnTo>
                  <a:lnTo>
                    <a:pt x="2" y="684"/>
                  </a:lnTo>
                  <a:lnTo>
                    <a:pt x="0" y="672"/>
                  </a:lnTo>
                  <a:lnTo>
                    <a:pt x="0" y="32"/>
                  </a:lnTo>
                  <a:lnTo>
                    <a:pt x="2" y="20"/>
                  </a:lnTo>
                  <a:lnTo>
                    <a:pt x="10" y="10"/>
                  </a:lnTo>
                  <a:lnTo>
                    <a:pt x="19" y="3"/>
                  </a:lnTo>
                  <a:lnTo>
                    <a:pt x="32"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7" name="Freeform 210"/>
            <p:cNvSpPr>
              <a:spLocks/>
            </p:cNvSpPr>
            <p:nvPr/>
          </p:nvSpPr>
          <p:spPr bwMode="auto">
            <a:xfrm>
              <a:off x="4825999" y="3425824"/>
              <a:ext cx="508000" cy="508000"/>
            </a:xfrm>
            <a:custGeom>
              <a:avLst/>
              <a:gdLst>
                <a:gd name="T0" fmla="*/ 0 w 320"/>
                <a:gd name="T1" fmla="*/ 0 h 320"/>
                <a:gd name="T2" fmla="*/ 320 w 320"/>
                <a:gd name="T3" fmla="*/ 0 h 320"/>
                <a:gd name="T4" fmla="*/ 320 w 320"/>
                <a:gd name="T5" fmla="*/ 160 h 320"/>
                <a:gd name="T6" fmla="*/ 317 w 320"/>
                <a:gd name="T7" fmla="*/ 192 h 320"/>
                <a:gd name="T8" fmla="*/ 308 w 320"/>
                <a:gd name="T9" fmla="*/ 223 h 320"/>
                <a:gd name="T10" fmla="*/ 293 w 320"/>
                <a:gd name="T11" fmla="*/ 249 h 320"/>
                <a:gd name="T12" fmla="*/ 273 w 320"/>
                <a:gd name="T13" fmla="*/ 273 h 320"/>
                <a:gd name="T14" fmla="*/ 249 w 320"/>
                <a:gd name="T15" fmla="*/ 292 h 320"/>
                <a:gd name="T16" fmla="*/ 222 w 320"/>
                <a:gd name="T17" fmla="*/ 307 h 320"/>
                <a:gd name="T18" fmla="*/ 193 w 320"/>
                <a:gd name="T19" fmla="*/ 317 h 320"/>
                <a:gd name="T20" fmla="*/ 160 w 320"/>
                <a:gd name="T21" fmla="*/ 320 h 320"/>
                <a:gd name="T22" fmla="*/ 128 w 320"/>
                <a:gd name="T23" fmla="*/ 317 h 320"/>
                <a:gd name="T24" fmla="*/ 97 w 320"/>
                <a:gd name="T25" fmla="*/ 307 h 320"/>
                <a:gd name="T26" fmla="*/ 71 w 320"/>
                <a:gd name="T27" fmla="*/ 292 h 320"/>
                <a:gd name="T28" fmla="*/ 47 w 320"/>
                <a:gd name="T29" fmla="*/ 273 h 320"/>
                <a:gd name="T30" fmla="*/ 28 w 320"/>
                <a:gd name="T31" fmla="*/ 249 h 320"/>
                <a:gd name="T32" fmla="*/ 13 w 320"/>
                <a:gd name="T33" fmla="*/ 223 h 320"/>
                <a:gd name="T34" fmla="*/ 3 w 320"/>
                <a:gd name="T35" fmla="*/ 192 h 320"/>
                <a:gd name="T36" fmla="*/ 0 w 320"/>
                <a:gd name="T37" fmla="*/ 160 h 320"/>
                <a:gd name="T38" fmla="*/ 0 w 320"/>
                <a:gd name="T3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320">
                  <a:moveTo>
                    <a:pt x="0" y="0"/>
                  </a:moveTo>
                  <a:lnTo>
                    <a:pt x="320" y="0"/>
                  </a:lnTo>
                  <a:lnTo>
                    <a:pt x="320" y="160"/>
                  </a:lnTo>
                  <a:lnTo>
                    <a:pt x="317" y="192"/>
                  </a:lnTo>
                  <a:lnTo>
                    <a:pt x="308" y="223"/>
                  </a:lnTo>
                  <a:lnTo>
                    <a:pt x="293" y="249"/>
                  </a:lnTo>
                  <a:lnTo>
                    <a:pt x="273" y="273"/>
                  </a:lnTo>
                  <a:lnTo>
                    <a:pt x="249" y="292"/>
                  </a:lnTo>
                  <a:lnTo>
                    <a:pt x="222" y="307"/>
                  </a:lnTo>
                  <a:lnTo>
                    <a:pt x="193" y="317"/>
                  </a:lnTo>
                  <a:lnTo>
                    <a:pt x="160" y="320"/>
                  </a:lnTo>
                  <a:lnTo>
                    <a:pt x="128" y="317"/>
                  </a:lnTo>
                  <a:lnTo>
                    <a:pt x="97" y="307"/>
                  </a:lnTo>
                  <a:lnTo>
                    <a:pt x="71" y="292"/>
                  </a:lnTo>
                  <a:lnTo>
                    <a:pt x="47" y="273"/>
                  </a:lnTo>
                  <a:lnTo>
                    <a:pt x="28" y="249"/>
                  </a:lnTo>
                  <a:lnTo>
                    <a:pt x="13" y="223"/>
                  </a:lnTo>
                  <a:lnTo>
                    <a:pt x="3" y="192"/>
                  </a:lnTo>
                  <a:lnTo>
                    <a:pt x="0" y="160"/>
                  </a:lnTo>
                  <a:lnTo>
                    <a:pt x="0" y="0"/>
                  </a:lnTo>
                  <a:close/>
                </a:path>
              </a:pathLst>
            </a:custGeom>
            <a:solidFill>
              <a:schemeClr val="accent4">
                <a:lumMod val="60000"/>
                <a:lumOff val="40000"/>
              </a:schemeClr>
            </a:solidFill>
            <a:ln w="0" cap="flat" cmpd="sng" algn="ctr">
              <a:solidFill>
                <a:srgbClr val="7891AA"/>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GB"/>
            </a:p>
          </p:txBody>
        </p:sp>
        <p:sp>
          <p:nvSpPr>
            <p:cNvPr id="678" name="Freeform 211"/>
            <p:cNvSpPr>
              <a:spLocks noEditPoints="1"/>
            </p:cNvSpPr>
            <p:nvPr/>
          </p:nvSpPr>
          <p:spPr bwMode="auto">
            <a:xfrm>
              <a:off x="4775199" y="3375024"/>
              <a:ext cx="609600" cy="609600"/>
            </a:xfrm>
            <a:custGeom>
              <a:avLst/>
              <a:gdLst>
                <a:gd name="T0" fmla="*/ 63 w 384"/>
                <a:gd name="T1" fmla="*/ 64 h 384"/>
                <a:gd name="T2" fmla="*/ 63 w 384"/>
                <a:gd name="T3" fmla="*/ 192 h 384"/>
                <a:gd name="T4" fmla="*/ 67 w 384"/>
                <a:gd name="T5" fmla="*/ 222 h 384"/>
                <a:gd name="T6" fmla="*/ 77 w 384"/>
                <a:gd name="T7" fmla="*/ 248 h 384"/>
                <a:gd name="T8" fmla="*/ 93 w 384"/>
                <a:gd name="T9" fmla="*/ 272 h 384"/>
                <a:gd name="T10" fmla="*/ 112 w 384"/>
                <a:gd name="T11" fmla="*/ 292 h 384"/>
                <a:gd name="T12" fmla="*/ 136 w 384"/>
                <a:gd name="T13" fmla="*/ 307 h 384"/>
                <a:gd name="T14" fmla="*/ 162 w 384"/>
                <a:gd name="T15" fmla="*/ 317 h 384"/>
                <a:gd name="T16" fmla="*/ 192 w 384"/>
                <a:gd name="T17" fmla="*/ 321 h 384"/>
                <a:gd name="T18" fmla="*/ 221 w 384"/>
                <a:gd name="T19" fmla="*/ 317 h 384"/>
                <a:gd name="T20" fmla="*/ 248 w 384"/>
                <a:gd name="T21" fmla="*/ 307 h 384"/>
                <a:gd name="T22" fmla="*/ 272 w 384"/>
                <a:gd name="T23" fmla="*/ 292 h 384"/>
                <a:gd name="T24" fmla="*/ 292 w 384"/>
                <a:gd name="T25" fmla="*/ 272 h 384"/>
                <a:gd name="T26" fmla="*/ 307 w 384"/>
                <a:gd name="T27" fmla="*/ 248 h 384"/>
                <a:gd name="T28" fmla="*/ 316 w 384"/>
                <a:gd name="T29" fmla="*/ 222 h 384"/>
                <a:gd name="T30" fmla="*/ 320 w 384"/>
                <a:gd name="T31" fmla="*/ 192 h 384"/>
                <a:gd name="T32" fmla="*/ 320 w 384"/>
                <a:gd name="T33" fmla="*/ 64 h 384"/>
                <a:gd name="T34" fmla="*/ 63 w 384"/>
                <a:gd name="T35" fmla="*/ 64 h 384"/>
                <a:gd name="T36" fmla="*/ 32 w 384"/>
                <a:gd name="T37" fmla="*/ 0 h 384"/>
                <a:gd name="T38" fmla="*/ 352 w 384"/>
                <a:gd name="T39" fmla="*/ 0 h 384"/>
                <a:gd name="T40" fmla="*/ 364 w 384"/>
                <a:gd name="T41" fmla="*/ 3 h 384"/>
                <a:gd name="T42" fmla="*/ 375 w 384"/>
                <a:gd name="T43" fmla="*/ 9 h 384"/>
                <a:gd name="T44" fmla="*/ 381 w 384"/>
                <a:gd name="T45" fmla="*/ 20 h 384"/>
                <a:gd name="T46" fmla="*/ 384 w 384"/>
                <a:gd name="T47" fmla="*/ 32 h 384"/>
                <a:gd name="T48" fmla="*/ 384 w 384"/>
                <a:gd name="T49" fmla="*/ 192 h 384"/>
                <a:gd name="T50" fmla="*/ 381 w 384"/>
                <a:gd name="T51" fmla="*/ 227 h 384"/>
                <a:gd name="T52" fmla="*/ 373 w 384"/>
                <a:gd name="T53" fmla="*/ 259 h 384"/>
                <a:gd name="T54" fmla="*/ 358 w 384"/>
                <a:gd name="T55" fmla="*/ 289 h 384"/>
                <a:gd name="T56" fmla="*/ 338 w 384"/>
                <a:gd name="T57" fmla="*/ 316 h 384"/>
                <a:gd name="T58" fmla="*/ 315 w 384"/>
                <a:gd name="T59" fmla="*/ 339 h 384"/>
                <a:gd name="T60" fmla="*/ 288 w 384"/>
                <a:gd name="T61" fmla="*/ 357 h 384"/>
                <a:gd name="T62" fmla="*/ 259 w 384"/>
                <a:gd name="T63" fmla="*/ 372 h 384"/>
                <a:gd name="T64" fmla="*/ 226 w 384"/>
                <a:gd name="T65" fmla="*/ 380 h 384"/>
                <a:gd name="T66" fmla="*/ 192 w 384"/>
                <a:gd name="T67" fmla="*/ 384 h 384"/>
                <a:gd name="T68" fmla="*/ 157 w 384"/>
                <a:gd name="T69" fmla="*/ 380 h 384"/>
                <a:gd name="T70" fmla="*/ 125 w 384"/>
                <a:gd name="T71" fmla="*/ 372 h 384"/>
                <a:gd name="T72" fmla="*/ 95 w 384"/>
                <a:gd name="T73" fmla="*/ 357 h 384"/>
                <a:gd name="T74" fmla="*/ 68 w 384"/>
                <a:gd name="T75" fmla="*/ 339 h 384"/>
                <a:gd name="T76" fmla="*/ 45 w 384"/>
                <a:gd name="T77" fmla="*/ 316 h 384"/>
                <a:gd name="T78" fmla="*/ 27 w 384"/>
                <a:gd name="T79" fmla="*/ 289 h 384"/>
                <a:gd name="T80" fmla="*/ 12 w 384"/>
                <a:gd name="T81" fmla="*/ 259 h 384"/>
                <a:gd name="T82" fmla="*/ 4 w 384"/>
                <a:gd name="T83" fmla="*/ 227 h 384"/>
                <a:gd name="T84" fmla="*/ 0 w 384"/>
                <a:gd name="T85" fmla="*/ 192 h 384"/>
                <a:gd name="T86" fmla="*/ 0 w 384"/>
                <a:gd name="T87" fmla="*/ 32 h 384"/>
                <a:gd name="T88" fmla="*/ 2 w 384"/>
                <a:gd name="T89" fmla="*/ 20 h 384"/>
                <a:gd name="T90" fmla="*/ 10 w 384"/>
                <a:gd name="T91" fmla="*/ 9 h 384"/>
                <a:gd name="T92" fmla="*/ 19 w 384"/>
                <a:gd name="T93" fmla="*/ 3 h 384"/>
                <a:gd name="T94" fmla="*/ 32 w 384"/>
                <a:gd name="T95"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63" y="64"/>
                  </a:moveTo>
                  <a:lnTo>
                    <a:pt x="63" y="192"/>
                  </a:lnTo>
                  <a:lnTo>
                    <a:pt x="67" y="222"/>
                  </a:lnTo>
                  <a:lnTo>
                    <a:pt x="77" y="248"/>
                  </a:lnTo>
                  <a:lnTo>
                    <a:pt x="93" y="272"/>
                  </a:lnTo>
                  <a:lnTo>
                    <a:pt x="112" y="292"/>
                  </a:lnTo>
                  <a:lnTo>
                    <a:pt x="136" y="307"/>
                  </a:lnTo>
                  <a:lnTo>
                    <a:pt x="162" y="317"/>
                  </a:lnTo>
                  <a:lnTo>
                    <a:pt x="192" y="321"/>
                  </a:lnTo>
                  <a:lnTo>
                    <a:pt x="221" y="317"/>
                  </a:lnTo>
                  <a:lnTo>
                    <a:pt x="248" y="307"/>
                  </a:lnTo>
                  <a:lnTo>
                    <a:pt x="272" y="292"/>
                  </a:lnTo>
                  <a:lnTo>
                    <a:pt x="292" y="272"/>
                  </a:lnTo>
                  <a:lnTo>
                    <a:pt x="307" y="248"/>
                  </a:lnTo>
                  <a:lnTo>
                    <a:pt x="316" y="222"/>
                  </a:lnTo>
                  <a:lnTo>
                    <a:pt x="320" y="192"/>
                  </a:lnTo>
                  <a:lnTo>
                    <a:pt x="320" y="64"/>
                  </a:lnTo>
                  <a:lnTo>
                    <a:pt x="63" y="64"/>
                  </a:lnTo>
                  <a:close/>
                  <a:moveTo>
                    <a:pt x="32" y="0"/>
                  </a:moveTo>
                  <a:lnTo>
                    <a:pt x="352" y="0"/>
                  </a:lnTo>
                  <a:lnTo>
                    <a:pt x="364" y="3"/>
                  </a:lnTo>
                  <a:lnTo>
                    <a:pt x="375" y="9"/>
                  </a:lnTo>
                  <a:lnTo>
                    <a:pt x="381" y="20"/>
                  </a:lnTo>
                  <a:lnTo>
                    <a:pt x="384" y="32"/>
                  </a:lnTo>
                  <a:lnTo>
                    <a:pt x="384" y="192"/>
                  </a:lnTo>
                  <a:lnTo>
                    <a:pt x="381" y="227"/>
                  </a:lnTo>
                  <a:lnTo>
                    <a:pt x="373" y="259"/>
                  </a:lnTo>
                  <a:lnTo>
                    <a:pt x="358" y="289"/>
                  </a:lnTo>
                  <a:lnTo>
                    <a:pt x="338" y="316"/>
                  </a:lnTo>
                  <a:lnTo>
                    <a:pt x="315" y="339"/>
                  </a:lnTo>
                  <a:lnTo>
                    <a:pt x="288" y="357"/>
                  </a:lnTo>
                  <a:lnTo>
                    <a:pt x="259" y="372"/>
                  </a:lnTo>
                  <a:lnTo>
                    <a:pt x="226" y="380"/>
                  </a:lnTo>
                  <a:lnTo>
                    <a:pt x="192" y="384"/>
                  </a:lnTo>
                  <a:lnTo>
                    <a:pt x="157" y="380"/>
                  </a:lnTo>
                  <a:lnTo>
                    <a:pt x="125" y="372"/>
                  </a:lnTo>
                  <a:lnTo>
                    <a:pt x="95" y="357"/>
                  </a:lnTo>
                  <a:lnTo>
                    <a:pt x="68" y="339"/>
                  </a:lnTo>
                  <a:lnTo>
                    <a:pt x="45" y="316"/>
                  </a:lnTo>
                  <a:lnTo>
                    <a:pt x="27" y="289"/>
                  </a:lnTo>
                  <a:lnTo>
                    <a:pt x="12" y="259"/>
                  </a:lnTo>
                  <a:lnTo>
                    <a:pt x="4" y="227"/>
                  </a:lnTo>
                  <a:lnTo>
                    <a:pt x="0" y="192"/>
                  </a:lnTo>
                  <a:lnTo>
                    <a:pt x="0" y="32"/>
                  </a:lnTo>
                  <a:lnTo>
                    <a:pt x="2" y="20"/>
                  </a:lnTo>
                  <a:lnTo>
                    <a:pt x="10" y="9"/>
                  </a:lnTo>
                  <a:lnTo>
                    <a:pt x="19" y="3"/>
                  </a:lnTo>
                  <a:lnTo>
                    <a:pt x="32"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79" name="Freeform 212"/>
            <p:cNvSpPr>
              <a:spLocks/>
            </p:cNvSpPr>
            <p:nvPr/>
          </p:nvSpPr>
          <p:spPr bwMode="auto">
            <a:xfrm>
              <a:off x="5333999" y="3425824"/>
              <a:ext cx="508000" cy="508000"/>
            </a:xfrm>
            <a:custGeom>
              <a:avLst/>
              <a:gdLst>
                <a:gd name="T0" fmla="*/ 0 w 320"/>
                <a:gd name="T1" fmla="*/ 0 h 320"/>
                <a:gd name="T2" fmla="*/ 320 w 320"/>
                <a:gd name="T3" fmla="*/ 0 h 320"/>
                <a:gd name="T4" fmla="*/ 320 w 320"/>
                <a:gd name="T5" fmla="*/ 160 h 320"/>
                <a:gd name="T6" fmla="*/ 316 w 320"/>
                <a:gd name="T7" fmla="*/ 192 h 320"/>
                <a:gd name="T8" fmla="*/ 308 w 320"/>
                <a:gd name="T9" fmla="*/ 223 h 320"/>
                <a:gd name="T10" fmla="*/ 293 w 320"/>
                <a:gd name="T11" fmla="*/ 249 h 320"/>
                <a:gd name="T12" fmla="*/ 273 w 320"/>
                <a:gd name="T13" fmla="*/ 273 h 320"/>
                <a:gd name="T14" fmla="*/ 249 w 320"/>
                <a:gd name="T15" fmla="*/ 292 h 320"/>
                <a:gd name="T16" fmla="*/ 222 w 320"/>
                <a:gd name="T17" fmla="*/ 307 h 320"/>
                <a:gd name="T18" fmla="*/ 193 w 320"/>
                <a:gd name="T19" fmla="*/ 317 h 320"/>
                <a:gd name="T20" fmla="*/ 160 w 320"/>
                <a:gd name="T21" fmla="*/ 320 h 320"/>
                <a:gd name="T22" fmla="*/ 128 w 320"/>
                <a:gd name="T23" fmla="*/ 317 h 320"/>
                <a:gd name="T24" fmla="*/ 98 w 320"/>
                <a:gd name="T25" fmla="*/ 307 h 320"/>
                <a:gd name="T26" fmla="*/ 71 w 320"/>
                <a:gd name="T27" fmla="*/ 292 h 320"/>
                <a:gd name="T28" fmla="*/ 47 w 320"/>
                <a:gd name="T29" fmla="*/ 273 h 320"/>
                <a:gd name="T30" fmla="*/ 28 w 320"/>
                <a:gd name="T31" fmla="*/ 249 h 320"/>
                <a:gd name="T32" fmla="*/ 12 w 320"/>
                <a:gd name="T33" fmla="*/ 223 h 320"/>
                <a:gd name="T34" fmla="*/ 3 w 320"/>
                <a:gd name="T35" fmla="*/ 192 h 320"/>
                <a:gd name="T36" fmla="*/ 0 w 320"/>
                <a:gd name="T37" fmla="*/ 160 h 320"/>
                <a:gd name="T38" fmla="*/ 0 w 320"/>
                <a:gd name="T3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320">
                  <a:moveTo>
                    <a:pt x="0" y="0"/>
                  </a:moveTo>
                  <a:lnTo>
                    <a:pt x="320" y="0"/>
                  </a:lnTo>
                  <a:lnTo>
                    <a:pt x="320" y="160"/>
                  </a:lnTo>
                  <a:lnTo>
                    <a:pt x="316" y="192"/>
                  </a:lnTo>
                  <a:lnTo>
                    <a:pt x="308" y="223"/>
                  </a:lnTo>
                  <a:lnTo>
                    <a:pt x="293" y="249"/>
                  </a:lnTo>
                  <a:lnTo>
                    <a:pt x="273" y="273"/>
                  </a:lnTo>
                  <a:lnTo>
                    <a:pt x="249" y="292"/>
                  </a:lnTo>
                  <a:lnTo>
                    <a:pt x="222" y="307"/>
                  </a:lnTo>
                  <a:lnTo>
                    <a:pt x="193" y="317"/>
                  </a:lnTo>
                  <a:lnTo>
                    <a:pt x="160" y="320"/>
                  </a:lnTo>
                  <a:lnTo>
                    <a:pt x="128" y="317"/>
                  </a:lnTo>
                  <a:lnTo>
                    <a:pt x="98" y="307"/>
                  </a:lnTo>
                  <a:lnTo>
                    <a:pt x="71" y="292"/>
                  </a:lnTo>
                  <a:lnTo>
                    <a:pt x="47" y="273"/>
                  </a:lnTo>
                  <a:lnTo>
                    <a:pt x="28" y="249"/>
                  </a:lnTo>
                  <a:lnTo>
                    <a:pt x="12" y="223"/>
                  </a:lnTo>
                  <a:lnTo>
                    <a:pt x="3" y="192"/>
                  </a:lnTo>
                  <a:lnTo>
                    <a:pt x="0" y="160"/>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0" name="Freeform 213"/>
            <p:cNvSpPr>
              <a:spLocks noEditPoints="1"/>
            </p:cNvSpPr>
            <p:nvPr/>
          </p:nvSpPr>
          <p:spPr bwMode="auto">
            <a:xfrm>
              <a:off x="5283199" y="3375024"/>
              <a:ext cx="609600" cy="609600"/>
            </a:xfrm>
            <a:custGeom>
              <a:avLst/>
              <a:gdLst>
                <a:gd name="T0" fmla="*/ 64 w 384"/>
                <a:gd name="T1" fmla="*/ 64 h 384"/>
                <a:gd name="T2" fmla="*/ 64 w 384"/>
                <a:gd name="T3" fmla="*/ 192 h 384"/>
                <a:gd name="T4" fmla="*/ 67 w 384"/>
                <a:gd name="T5" fmla="*/ 222 h 384"/>
                <a:gd name="T6" fmla="*/ 77 w 384"/>
                <a:gd name="T7" fmla="*/ 248 h 384"/>
                <a:gd name="T8" fmla="*/ 92 w 384"/>
                <a:gd name="T9" fmla="*/ 272 h 384"/>
                <a:gd name="T10" fmla="*/ 112 w 384"/>
                <a:gd name="T11" fmla="*/ 292 h 384"/>
                <a:gd name="T12" fmla="*/ 136 w 384"/>
                <a:gd name="T13" fmla="*/ 307 h 384"/>
                <a:gd name="T14" fmla="*/ 163 w 384"/>
                <a:gd name="T15" fmla="*/ 317 h 384"/>
                <a:gd name="T16" fmla="*/ 192 w 384"/>
                <a:gd name="T17" fmla="*/ 321 h 384"/>
                <a:gd name="T18" fmla="*/ 221 w 384"/>
                <a:gd name="T19" fmla="*/ 317 h 384"/>
                <a:gd name="T20" fmla="*/ 248 w 384"/>
                <a:gd name="T21" fmla="*/ 307 h 384"/>
                <a:gd name="T22" fmla="*/ 272 w 384"/>
                <a:gd name="T23" fmla="*/ 292 h 384"/>
                <a:gd name="T24" fmla="*/ 292 w 384"/>
                <a:gd name="T25" fmla="*/ 272 h 384"/>
                <a:gd name="T26" fmla="*/ 307 w 384"/>
                <a:gd name="T27" fmla="*/ 248 h 384"/>
                <a:gd name="T28" fmla="*/ 316 w 384"/>
                <a:gd name="T29" fmla="*/ 222 h 384"/>
                <a:gd name="T30" fmla="*/ 320 w 384"/>
                <a:gd name="T31" fmla="*/ 192 h 384"/>
                <a:gd name="T32" fmla="*/ 320 w 384"/>
                <a:gd name="T33" fmla="*/ 64 h 384"/>
                <a:gd name="T34" fmla="*/ 64 w 384"/>
                <a:gd name="T35" fmla="*/ 64 h 384"/>
                <a:gd name="T36" fmla="*/ 32 w 384"/>
                <a:gd name="T37" fmla="*/ 0 h 384"/>
                <a:gd name="T38" fmla="*/ 352 w 384"/>
                <a:gd name="T39" fmla="*/ 0 h 384"/>
                <a:gd name="T40" fmla="*/ 364 w 384"/>
                <a:gd name="T41" fmla="*/ 3 h 384"/>
                <a:gd name="T42" fmla="*/ 375 w 384"/>
                <a:gd name="T43" fmla="*/ 9 h 384"/>
                <a:gd name="T44" fmla="*/ 381 w 384"/>
                <a:gd name="T45" fmla="*/ 20 h 384"/>
                <a:gd name="T46" fmla="*/ 384 w 384"/>
                <a:gd name="T47" fmla="*/ 32 h 384"/>
                <a:gd name="T48" fmla="*/ 384 w 384"/>
                <a:gd name="T49" fmla="*/ 192 h 384"/>
                <a:gd name="T50" fmla="*/ 381 w 384"/>
                <a:gd name="T51" fmla="*/ 227 h 384"/>
                <a:gd name="T52" fmla="*/ 371 w 384"/>
                <a:gd name="T53" fmla="*/ 259 h 384"/>
                <a:gd name="T54" fmla="*/ 358 w 384"/>
                <a:gd name="T55" fmla="*/ 289 h 384"/>
                <a:gd name="T56" fmla="*/ 338 w 384"/>
                <a:gd name="T57" fmla="*/ 316 h 384"/>
                <a:gd name="T58" fmla="*/ 315 w 384"/>
                <a:gd name="T59" fmla="*/ 339 h 384"/>
                <a:gd name="T60" fmla="*/ 288 w 384"/>
                <a:gd name="T61" fmla="*/ 357 h 384"/>
                <a:gd name="T62" fmla="*/ 259 w 384"/>
                <a:gd name="T63" fmla="*/ 372 h 384"/>
                <a:gd name="T64" fmla="*/ 226 w 384"/>
                <a:gd name="T65" fmla="*/ 380 h 384"/>
                <a:gd name="T66" fmla="*/ 192 w 384"/>
                <a:gd name="T67" fmla="*/ 384 h 384"/>
                <a:gd name="T68" fmla="*/ 158 w 384"/>
                <a:gd name="T69" fmla="*/ 380 h 384"/>
                <a:gd name="T70" fmla="*/ 125 w 384"/>
                <a:gd name="T71" fmla="*/ 372 h 384"/>
                <a:gd name="T72" fmla="*/ 95 w 384"/>
                <a:gd name="T73" fmla="*/ 357 h 384"/>
                <a:gd name="T74" fmla="*/ 68 w 384"/>
                <a:gd name="T75" fmla="*/ 339 h 384"/>
                <a:gd name="T76" fmla="*/ 45 w 384"/>
                <a:gd name="T77" fmla="*/ 316 h 384"/>
                <a:gd name="T78" fmla="*/ 26 w 384"/>
                <a:gd name="T79" fmla="*/ 289 h 384"/>
                <a:gd name="T80" fmla="*/ 12 w 384"/>
                <a:gd name="T81" fmla="*/ 259 h 384"/>
                <a:gd name="T82" fmla="*/ 4 w 384"/>
                <a:gd name="T83" fmla="*/ 227 h 384"/>
                <a:gd name="T84" fmla="*/ 0 w 384"/>
                <a:gd name="T85" fmla="*/ 192 h 384"/>
                <a:gd name="T86" fmla="*/ 0 w 384"/>
                <a:gd name="T87" fmla="*/ 32 h 384"/>
                <a:gd name="T88" fmla="*/ 2 w 384"/>
                <a:gd name="T89" fmla="*/ 20 h 384"/>
                <a:gd name="T90" fmla="*/ 10 w 384"/>
                <a:gd name="T91" fmla="*/ 9 h 384"/>
                <a:gd name="T92" fmla="*/ 20 w 384"/>
                <a:gd name="T93" fmla="*/ 3 h 384"/>
                <a:gd name="T94" fmla="*/ 32 w 384"/>
                <a:gd name="T95"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64" y="64"/>
                  </a:moveTo>
                  <a:lnTo>
                    <a:pt x="64" y="192"/>
                  </a:lnTo>
                  <a:lnTo>
                    <a:pt x="67" y="222"/>
                  </a:lnTo>
                  <a:lnTo>
                    <a:pt x="77" y="248"/>
                  </a:lnTo>
                  <a:lnTo>
                    <a:pt x="92" y="272"/>
                  </a:lnTo>
                  <a:lnTo>
                    <a:pt x="112" y="292"/>
                  </a:lnTo>
                  <a:lnTo>
                    <a:pt x="136" y="307"/>
                  </a:lnTo>
                  <a:lnTo>
                    <a:pt x="163" y="317"/>
                  </a:lnTo>
                  <a:lnTo>
                    <a:pt x="192" y="321"/>
                  </a:lnTo>
                  <a:lnTo>
                    <a:pt x="221" y="317"/>
                  </a:lnTo>
                  <a:lnTo>
                    <a:pt x="248" y="307"/>
                  </a:lnTo>
                  <a:lnTo>
                    <a:pt x="272" y="292"/>
                  </a:lnTo>
                  <a:lnTo>
                    <a:pt x="292" y="272"/>
                  </a:lnTo>
                  <a:lnTo>
                    <a:pt x="307" y="248"/>
                  </a:lnTo>
                  <a:lnTo>
                    <a:pt x="316" y="222"/>
                  </a:lnTo>
                  <a:lnTo>
                    <a:pt x="320" y="192"/>
                  </a:lnTo>
                  <a:lnTo>
                    <a:pt x="320" y="64"/>
                  </a:lnTo>
                  <a:lnTo>
                    <a:pt x="64" y="64"/>
                  </a:lnTo>
                  <a:close/>
                  <a:moveTo>
                    <a:pt x="32" y="0"/>
                  </a:moveTo>
                  <a:lnTo>
                    <a:pt x="352" y="0"/>
                  </a:lnTo>
                  <a:lnTo>
                    <a:pt x="364" y="3"/>
                  </a:lnTo>
                  <a:lnTo>
                    <a:pt x="375" y="9"/>
                  </a:lnTo>
                  <a:lnTo>
                    <a:pt x="381" y="20"/>
                  </a:lnTo>
                  <a:lnTo>
                    <a:pt x="384" y="32"/>
                  </a:lnTo>
                  <a:lnTo>
                    <a:pt x="384" y="192"/>
                  </a:lnTo>
                  <a:lnTo>
                    <a:pt x="381" y="227"/>
                  </a:lnTo>
                  <a:lnTo>
                    <a:pt x="371" y="259"/>
                  </a:lnTo>
                  <a:lnTo>
                    <a:pt x="358" y="289"/>
                  </a:lnTo>
                  <a:lnTo>
                    <a:pt x="338" y="316"/>
                  </a:lnTo>
                  <a:lnTo>
                    <a:pt x="315" y="339"/>
                  </a:lnTo>
                  <a:lnTo>
                    <a:pt x="288" y="357"/>
                  </a:lnTo>
                  <a:lnTo>
                    <a:pt x="259" y="372"/>
                  </a:lnTo>
                  <a:lnTo>
                    <a:pt x="226" y="380"/>
                  </a:lnTo>
                  <a:lnTo>
                    <a:pt x="192" y="384"/>
                  </a:lnTo>
                  <a:lnTo>
                    <a:pt x="158" y="380"/>
                  </a:lnTo>
                  <a:lnTo>
                    <a:pt x="125" y="372"/>
                  </a:lnTo>
                  <a:lnTo>
                    <a:pt x="95" y="357"/>
                  </a:lnTo>
                  <a:lnTo>
                    <a:pt x="68" y="339"/>
                  </a:lnTo>
                  <a:lnTo>
                    <a:pt x="45" y="316"/>
                  </a:lnTo>
                  <a:lnTo>
                    <a:pt x="26" y="289"/>
                  </a:lnTo>
                  <a:lnTo>
                    <a:pt x="12" y="259"/>
                  </a:lnTo>
                  <a:lnTo>
                    <a:pt x="4" y="227"/>
                  </a:lnTo>
                  <a:lnTo>
                    <a:pt x="0" y="192"/>
                  </a:lnTo>
                  <a:lnTo>
                    <a:pt x="0" y="32"/>
                  </a:lnTo>
                  <a:lnTo>
                    <a:pt x="2" y="20"/>
                  </a:lnTo>
                  <a:lnTo>
                    <a:pt x="10" y="9"/>
                  </a:lnTo>
                  <a:lnTo>
                    <a:pt x="20" y="3"/>
                  </a:lnTo>
                  <a:lnTo>
                    <a:pt x="32"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1" name="Freeform 214"/>
            <p:cNvSpPr>
              <a:spLocks/>
            </p:cNvSpPr>
            <p:nvPr/>
          </p:nvSpPr>
          <p:spPr bwMode="auto">
            <a:xfrm>
              <a:off x="5841999" y="3425824"/>
              <a:ext cx="508000" cy="508000"/>
            </a:xfrm>
            <a:custGeom>
              <a:avLst/>
              <a:gdLst>
                <a:gd name="T0" fmla="*/ 0 w 320"/>
                <a:gd name="T1" fmla="*/ 0 h 320"/>
                <a:gd name="T2" fmla="*/ 320 w 320"/>
                <a:gd name="T3" fmla="*/ 0 h 320"/>
                <a:gd name="T4" fmla="*/ 320 w 320"/>
                <a:gd name="T5" fmla="*/ 160 h 320"/>
                <a:gd name="T6" fmla="*/ 316 w 320"/>
                <a:gd name="T7" fmla="*/ 192 h 320"/>
                <a:gd name="T8" fmla="*/ 308 w 320"/>
                <a:gd name="T9" fmla="*/ 223 h 320"/>
                <a:gd name="T10" fmla="*/ 293 w 320"/>
                <a:gd name="T11" fmla="*/ 249 h 320"/>
                <a:gd name="T12" fmla="*/ 274 w 320"/>
                <a:gd name="T13" fmla="*/ 273 h 320"/>
                <a:gd name="T14" fmla="*/ 249 w 320"/>
                <a:gd name="T15" fmla="*/ 292 h 320"/>
                <a:gd name="T16" fmla="*/ 222 w 320"/>
                <a:gd name="T17" fmla="*/ 307 h 320"/>
                <a:gd name="T18" fmla="*/ 192 w 320"/>
                <a:gd name="T19" fmla="*/ 317 h 320"/>
                <a:gd name="T20" fmla="*/ 160 w 320"/>
                <a:gd name="T21" fmla="*/ 320 h 320"/>
                <a:gd name="T22" fmla="*/ 128 w 320"/>
                <a:gd name="T23" fmla="*/ 317 h 320"/>
                <a:gd name="T24" fmla="*/ 98 w 320"/>
                <a:gd name="T25" fmla="*/ 307 h 320"/>
                <a:gd name="T26" fmla="*/ 71 w 320"/>
                <a:gd name="T27" fmla="*/ 292 h 320"/>
                <a:gd name="T28" fmla="*/ 46 w 320"/>
                <a:gd name="T29" fmla="*/ 273 h 320"/>
                <a:gd name="T30" fmla="*/ 27 w 320"/>
                <a:gd name="T31" fmla="*/ 249 h 320"/>
                <a:gd name="T32" fmla="*/ 12 w 320"/>
                <a:gd name="T33" fmla="*/ 223 h 320"/>
                <a:gd name="T34" fmla="*/ 4 w 320"/>
                <a:gd name="T35" fmla="*/ 192 h 320"/>
                <a:gd name="T36" fmla="*/ 0 w 320"/>
                <a:gd name="T37" fmla="*/ 160 h 320"/>
                <a:gd name="T38" fmla="*/ 0 w 320"/>
                <a:gd name="T3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320">
                  <a:moveTo>
                    <a:pt x="0" y="0"/>
                  </a:moveTo>
                  <a:lnTo>
                    <a:pt x="320" y="0"/>
                  </a:lnTo>
                  <a:lnTo>
                    <a:pt x="320" y="160"/>
                  </a:lnTo>
                  <a:lnTo>
                    <a:pt x="316" y="192"/>
                  </a:lnTo>
                  <a:lnTo>
                    <a:pt x="308" y="223"/>
                  </a:lnTo>
                  <a:lnTo>
                    <a:pt x="293" y="249"/>
                  </a:lnTo>
                  <a:lnTo>
                    <a:pt x="274" y="273"/>
                  </a:lnTo>
                  <a:lnTo>
                    <a:pt x="249" y="292"/>
                  </a:lnTo>
                  <a:lnTo>
                    <a:pt x="222" y="307"/>
                  </a:lnTo>
                  <a:lnTo>
                    <a:pt x="192" y="317"/>
                  </a:lnTo>
                  <a:lnTo>
                    <a:pt x="160" y="320"/>
                  </a:lnTo>
                  <a:lnTo>
                    <a:pt x="128" y="317"/>
                  </a:lnTo>
                  <a:lnTo>
                    <a:pt x="98" y="307"/>
                  </a:lnTo>
                  <a:lnTo>
                    <a:pt x="71" y="292"/>
                  </a:lnTo>
                  <a:lnTo>
                    <a:pt x="46" y="273"/>
                  </a:lnTo>
                  <a:lnTo>
                    <a:pt x="27" y="249"/>
                  </a:lnTo>
                  <a:lnTo>
                    <a:pt x="12" y="223"/>
                  </a:lnTo>
                  <a:lnTo>
                    <a:pt x="4" y="192"/>
                  </a:lnTo>
                  <a:lnTo>
                    <a:pt x="0" y="160"/>
                  </a:lnTo>
                  <a:lnTo>
                    <a:pt x="0" y="0"/>
                  </a:lnTo>
                  <a:close/>
                </a:path>
              </a:pathLst>
            </a:custGeom>
            <a:solidFill>
              <a:schemeClr val="accent4">
                <a:lumMod val="60000"/>
                <a:lumOff val="40000"/>
              </a:schemeClr>
            </a:solidFill>
            <a:ln w="0" cap="flat" cmpd="sng" algn="ctr">
              <a:solidFill>
                <a:srgbClr val="7891AA"/>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GB"/>
            </a:p>
          </p:txBody>
        </p:sp>
        <p:sp>
          <p:nvSpPr>
            <p:cNvPr id="682" name="Freeform 215"/>
            <p:cNvSpPr>
              <a:spLocks noEditPoints="1"/>
            </p:cNvSpPr>
            <p:nvPr/>
          </p:nvSpPr>
          <p:spPr bwMode="auto">
            <a:xfrm>
              <a:off x="5791199" y="3375024"/>
              <a:ext cx="609600" cy="609600"/>
            </a:xfrm>
            <a:custGeom>
              <a:avLst/>
              <a:gdLst>
                <a:gd name="T0" fmla="*/ 64 w 384"/>
                <a:gd name="T1" fmla="*/ 64 h 384"/>
                <a:gd name="T2" fmla="*/ 64 w 384"/>
                <a:gd name="T3" fmla="*/ 192 h 384"/>
                <a:gd name="T4" fmla="*/ 67 w 384"/>
                <a:gd name="T5" fmla="*/ 222 h 384"/>
                <a:gd name="T6" fmla="*/ 77 w 384"/>
                <a:gd name="T7" fmla="*/ 248 h 384"/>
                <a:gd name="T8" fmla="*/ 92 w 384"/>
                <a:gd name="T9" fmla="*/ 272 h 384"/>
                <a:gd name="T10" fmla="*/ 113 w 384"/>
                <a:gd name="T11" fmla="*/ 292 h 384"/>
                <a:gd name="T12" fmla="*/ 136 w 384"/>
                <a:gd name="T13" fmla="*/ 307 h 384"/>
                <a:gd name="T14" fmla="*/ 163 w 384"/>
                <a:gd name="T15" fmla="*/ 317 h 384"/>
                <a:gd name="T16" fmla="*/ 192 w 384"/>
                <a:gd name="T17" fmla="*/ 321 h 384"/>
                <a:gd name="T18" fmla="*/ 221 w 384"/>
                <a:gd name="T19" fmla="*/ 317 h 384"/>
                <a:gd name="T20" fmla="*/ 248 w 384"/>
                <a:gd name="T21" fmla="*/ 307 h 384"/>
                <a:gd name="T22" fmla="*/ 273 w 384"/>
                <a:gd name="T23" fmla="*/ 292 h 384"/>
                <a:gd name="T24" fmla="*/ 292 w 384"/>
                <a:gd name="T25" fmla="*/ 272 h 384"/>
                <a:gd name="T26" fmla="*/ 307 w 384"/>
                <a:gd name="T27" fmla="*/ 248 h 384"/>
                <a:gd name="T28" fmla="*/ 317 w 384"/>
                <a:gd name="T29" fmla="*/ 222 h 384"/>
                <a:gd name="T30" fmla="*/ 320 w 384"/>
                <a:gd name="T31" fmla="*/ 192 h 384"/>
                <a:gd name="T32" fmla="*/ 320 w 384"/>
                <a:gd name="T33" fmla="*/ 64 h 384"/>
                <a:gd name="T34" fmla="*/ 64 w 384"/>
                <a:gd name="T35" fmla="*/ 64 h 384"/>
                <a:gd name="T36" fmla="*/ 32 w 384"/>
                <a:gd name="T37" fmla="*/ 0 h 384"/>
                <a:gd name="T38" fmla="*/ 352 w 384"/>
                <a:gd name="T39" fmla="*/ 0 h 384"/>
                <a:gd name="T40" fmla="*/ 364 w 384"/>
                <a:gd name="T41" fmla="*/ 3 h 384"/>
                <a:gd name="T42" fmla="*/ 374 w 384"/>
                <a:gd name="T43" fmla="*/ 9 h 384"/>
                <a:gd name="T44" fmla="*/ 381 w 384"/>
                <a:gd name="T45" fmla="*/ 20 h 384"/>
                <a:gd name="T46" fmla="*/ 384 w 384"/>
                <a:gd name="T47" fmla="*/ 32 h 384"/>
                <a:gd name="T48" fmla="*/ 384 w 384"/>
                <a:gd name="T49" fmla="*/ 192 h 384"/>
                <a:gd name="T50" fmla="*/ 381 w 384"/>
                <a:gd name="T51" fmla="*/ 227 h 384"/>
                <a:gd name="T52" fmla="*/ 372 w 384"/>
                <a:gd name="T53" fmla="*/ 259 h 384"/>
                <a:gd name="T54" fmla="*/ 358 w 384"/>
                <a:gd name="T55" fmla="*/ 289 h 384"/>
                <a:gd name="T56" fmla="*/ 339 w 384"/>
                <a:gd name="T57" fmla="*/ 316 h 384"/>
                <a:gd name="T58" fmla="*/ 315 w 384"/>
                <a:gd name="T59" fmla="*/ 339 h 384"/>
                <a:gd name="T60" fmla="*/ 288 w 384"/>
                <a:gd name="T61" fmla="*/ 357 h 384"/>
                <a:gd name="T62" fmla="*/ 259 w 384"/>
                <a:gd name="T63" fmla="*/ 372 h 384"/>
                <a:gd name="T64" fmla="*/ 226 w 384"/>
                <a:gd name="T65" fmla="*/ 380 h 384"/>
                <a:gd name="T66" fmla="*/ 192 w 384"/>
                <a:gd name="T67" fmla="*/ 384 h 384"/>
                <a:gd name="T68" fmla="*/ 158 w 384"/>
                <a:gd name="T69" fmla="*/ 380 h 384"/>
                <a:gd name="T70" fmla="*/ 125 w 384"/>
                <a:gd name="T71" fmla="*/ 372 h 384"/>
                <a:gd name="T72" fmla="*/ 95 w 384"/>
                <a:gd name="T73" fmla="*/ 357 h 384"/>
                <a:gd name="T74" fmla="*/ 69 w 384"/>
                <a:gd name="T75" fmla="*/ 339 h 384"/>
                <a:gd name="T76" fmla="*/ 45 w 384"/>
                <a:gd name="T77" fmla="*/ 316 h 384"/>
                <a:gd name="T78" fmla="*/ 26 w 384"/>
                <a:gd name="T79" fmla="*/ 289 h 384"/>
                <a:gd name="T80" fmla="*/ 12 w 384"/>
                <a:gd name="T81" fmla="*/ 259 h 384"/>
                <a:gd name="T82" fmla="*/ 3 w 384"/>
                <a:gd name="T83" fmla="*/ 227 h 384"/>
                <a:gd name="T84" fmla="*/ 0 w 384"/>
                <a:gd name="T85" fmla="*/ 192 h 384"/>
                <a:gd name="T86" fmla="*/ 0 w 384"/>
                <a:gd name="T87" fmla="*/ 32 h 384"/>
                <a:gd name="T88" fmla="*/ 3 w 384"/>
                <a:gd name="T89" fmla="*/ 20 h 384"/>
                <a:gd name="T90" fmla="*/ 10 w 384"/>
                <a:gd name="T91" fmla="*/ 9 h 384"/>
                <a:gd name="T92" fmla="*/ 20 w 384"/>
                <a:gd name="T93" fmla="*/ 3 h 384"/>
                <a:gd name="T94" fmla="*/ 32 w 384"/>
                <a:gd name="T95"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64" y="64"/>
                  </a:moveTo>
                  <a:lnTo>
                    <a:pt x="64" y="192"/>
                  </a:lnTo>
                  <a:lnTo>
                    <a:pt x="67" y="222"/>
                  </a:lnTo>
                  <a:lnTo>
                    <a:pt x="77" y="248"/>
                  </a:lnTo>
                  <a:lnTo>
                    <a:pt x="92" y="272"/>
                  </a:lnTo>
                  <a:lnTo>
                    <a:pt x="113" y="292"/>
                  </a:lnTo>
                  <a:lnTo>
                    <a:pt x="136" y="307"/>
                  </a:lnTo>
                  <a:lnTo>
                    <a:pt x="163" y="317"/>
                  </a:lnTo>
                  <a:lnTo>
                    <a:pt x="192" y="321"/>
                  </a:lnTo>
                  <a:lnTo>
                    <a:pt x="221" y="317"/>
                  </a:lnTo>
                  <a:lnTo>
                    <a:pt x="248" y="307"/>
                  </a:lnTo>
                  <a:lnTo>
                    <a:pt x="273" y="292"/>
                  </a:lnTo>
                  <a:lnTo>
                    <a:pt x="292" y="272"/>
                  </a:lnTo>
                  <a:lnTo>
                    <a:pt x="307" y="248"/>
                  </a:lnTo>
                  <a:lnTo>
                    <a:pt x="317" y="222"/>
                  </a:lnTo>
                  <a:lnTo>
                    <a:pt x="320" y="192"/>
                  </a:lnTo>
                  <a:lnTo>
                    <a:pt x="320" y="64"/>
                  </a:lnTo>
                  <a:lnTo>
                    <a:pt x="64" y="64"/>
                  </a:lnTo>
                  <a:close/>
                  <a:moveTo>
                    <a:pt x="32" y="0"/>
                  </a:moveTo>
                  <a:lnTo>
                    <a:pt x="352" y="0"/>
                  </a:lnTo>
                  <a:lnTo>
                    <a:pt x="364" y="3"/>
                  </a:lnTo>
                  <a:lnTo>
                    <a:pt x="374" y="9"/>
                  </a:lnTo>
                  <a:lnTo>
                    <a:pt x="381" y="20"/>
                  </a:lnTo>
                  <a:lnTo>
                    <a:pt x="384" y="32"/>
                  </a:lnTo>
                  <a:lnTo>
                    <a:pt x="384" y="192"/>
                  </a:lnTo>
                  <a:lnTo>
                    <a:pt x="381" y="227"/>
                  </a:lnTo>
                  <a:lnTo>
                    <a:pt x="372" y="259"/>
                  </a:lnTo>
                  <a:lnTo>
                    <a:pt x="358" y="289"/>
                  </a:lnTo>
                  <a:lnTo>
                    <a:pt x="339" y="316"/>
                  </a:lnTo>
                  <a:lnTo>
                    <a:pt x="315" y="339"/>
                  </a:lnTo>
                  <a:lnTo>
                    <a:pt x="288" y="357"/>
                  </a:lnTo>
                  <a:lnTo>
                    <a:pt x="259" y="372"/>
                  </a:lnTo>
                  <a:lnTo>
                    <a:pt x="226" y="380"/>
                  </a:lnTo>
                  <a:lnTo>
                    <a:pt x="192" y="384"/>
                  </a:lnTo>
                  <a:lnTo>
                    <a:pt x="158" y="380"/>
                  </a:lnTo>
                  <a:lnTo>
                    <a:pt x="125" y="372"/>
                  </a:lnTo>
                  <a:lnTo>
                    <a:pt x="95" y="357"/>
                  </a:lnTo>
                  <a:lnTo>
                    <a:pt x="69" y="339"/>
                  </a:lnTo>
                  <a:lnTo>
                    <a:pt x="45" y="316"/>
                  </a:lnTo>
                  <a:lnTo>
                    <a:pt x="26" y="289"/>
                  </a:lnTo>
                  <a:lnTo>
                    <a:pt x="12" y="259"/>
                  </a:lnTo>
                  <a:lnTo>
                    <a:pt x="3" y="227"/>
                  </a:lnTo>
                  <a:lnTo>
                    <a:pt x="0" y="192"/>
                  </a:lnTo>
                  <a:lnTo>
                    <a:pt x="0" y="32"/>
                  </a:lnTo>
                  <a:lnTo>
                    <a:pt x="3" y="20"/>
                  </a:lnTo>
                  <a:lnTo>
                    <a:pt x="10" y="9"/>
                  </a:lnTo>
                  <a:lnTo>
                    <a:pt x="20" y="3"/>
                  </a:lnTo>
                  <a:lnTo>
                    <a:pt x="32"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3" name="Freeform 216"/>
            <p:cNvSpPr>
              <a:spLocks/>
            </p:cNvSpPr>
            <p:nvPr/>
          </p:nvSpPr>
          <p:spPr bwMode="auto">
            <a:xfrm>
              <a:off x="6349999" y="3425824"/>
              <a:ext cx="508000" cy="508000"/>
            </a:xfrm>
            <a:custGeom>
              <a:avLst/>
              <a:gdLst>
                <a:gd name="T0" fmla="*/ 0 w 320"/>
                <a:gd name="T1" fmla="*/ 0 h 320"/>
                <a:gd name="T2" fmla="*/ 320 w 320"/>
                <a:gd name="T3" fmla="*/ 0 h 320"/>
                <a:gd name="T4" fmla="*/ 320 w 320"/>
                <a:gd name="T5" fmla="*/ 160 h 320"/>
                <a:gd name="T6" fmla="*/ 316 w 320"/>
                <a:gd name="T7" fmla="*/ 192 h 320"/>
                <a:gd name="T8" fmla="*/ 308 w 320"/>
                <a:gd name="T9" fmla="*/ 223 h 320"/>
                <a:gd name="T10" fmla="*/ 293 w 320"/>
                <a:gd name="T11" fmla="*/ 249 h 320"/>
                <a:gd name="T12" fmla="*/ 274 w 320"/>
                <a:gd name="T13" fmla="*/ 273 h 320"/>
                <a:gd name="T14" fmla="*/ 249 w 320"/>
                <a:gd name="T15" fmla="*/ 292 h 320"/>
                <a:gd name="T16" fmla="*/ 222 w 320"/>
                <a:gd name="T17" fmla="*/ 307 h 320"/>
                <a:gd name="T18" fmla="*/ 192 w 320"/>
                <a:gd name="T19" fmla="*/ 317 h 320"/>
                <a:gd name="T20" fmla="*/ 160 w 320"/>
                <a:gd name="T21" fmla="*/ 320 h 320"/>
                <a:gd name="T22" fmla="*/ 128 w 320"/>
                <a:gd name="T23" fmla="*/ 317 h 320"/>
                <a:gd name="T24" fmla="*/ 98 w 320"/>
                <a:gd name="T25" fmla="*/ 307 h 320"/>
                <a:gd name="T26" fmla="*/ 71 w 320"/>
                <a:gd name="T27" fmla="*/ 292 h 320"/>
                <a:gd name="T28" fmla="*/ 46 w 320"/>
                <a:gd name="T29" fmla="*/ 273 h 320"/>
                <a:gd name="T30" fmla="*/ 27 w 320"/>
                <a:gd name="T31" fmla="*/ 249 h 320"/>
                <a:gd name="T32" fmla="*/ 12 w 320"/>
                <a:gd name="T33" fmla="*/ 223 h 320"/>
                <a:gd name="T34" fmla="*/ 4 w 320"/>
                <a:gd name="T35" fmla="*/ 192 h 320"/>
                <a:gd name="T36" fmla="*/ 0 w 320"/>
                <a:gd name="T37" fmla="*/ 160 h 320"/>
                <a:gd name="T38" fmla="*/ 0 w 320"/>
                <a:gd name="T3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320">
                  <a:moveTo>
                    <a:pt x="0" y="0"/>
                  </a:moveTo>
                  <a:lnTo>
                    <a:pt x="320" y="0"/>
                  </a:lnTo>
                  <a:lnTo>
                    <a:pt x="320" y="160"/>
                  </a:lnTo>
                  <a:lnTo>
                    <a:pt x="316" y="192"/>
                  </a:lnTo>
                  <a:lnTo>
                    <a:pt x="308" y="223"/>
                  </a:lnTo>
                  <a:lnTo>
                    <a:pt x="293" y="249"/>
                  </a:lnTo>
                  <a:lnTo>
                    <a:pt x="274" y="273"/>
                  </a:lnTo>
                  <a:lnTo>
                    <a:pt x="249" y="292"/>
                  </a:lnTo>
                  <a:lnTo>
                    <a:pt x="222" y="307"/>
                  </a:lnTo>
                  <a:lnTo>
                    <a:pt x="192" y="317"/>
                  </a:lnTo>
                  <a:lnTo>
                    <a:pt x="160" y="320"/>
                  </a:lnTo>
                  <a:lnTo>
                    <a:pt x="128" y="317"/>
                  </a:lnTo>
                  <a:lnTo>
                    <a:pt x="98" y="307"/>
                  </a:lnTo>
                  <a:lnTo>
                    <a:pt x="71" y="292"/>
                  </a:lnTo>
                  <a:lnTo>
                    <a:pt x="46" y="273"/>
                  </a:lnTo>
                  <a:lnTo>
                    <a:pt x="27" y="249"/>
                  </a:lnTo>
                  <a:lnTo>
                    <a:pt x="12" y="223"/>
                  </a:lnTo>
                  <a:lnTo>
                    <a:pt x="4" y="192"/>
                  </a:lnTo>
                  <a:lnTo>
                    <a:pt x="0" y="160"/>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4" name="Freeform 217"/>
            <p:cNvSpPr>
              <a:spLocks noEditPoints="1"/>
            </p:cNvSpPr>
            <p:nvPr/>
          </p:nvSpPr>
          <p:spPr bwMode="auto">
            <a:xfrm>
              <a:off x="6299199" y="3375024"/>
              <a:ext cx="609600" cy="609600"/>
            </a:xfrm>
            <a:custGeom>
              <a:avLst/>
              <a:gdLst>
                <a:gd name="T0" fmla="*/ 64 w 384"/>
                <a:gd name="T1" fmla="*/ 64 h 384"/>
                <a:gd name="T2" fmla="*/ 64 w 384"/>
                <a:gd name="T3" fmla="*/ 192 h 384"/>
                <a:gd name="T4" fmla="*/ 67 w 384"/>
                <a:gd name="T5" fmla="*/ 222 h 384"/>
                <a:gd name="T6" fmla="*/ 77 w 384"/>
                <a:gd name="T7" fmla="*/ 248 h 384"/>
                <a:gd name="T8" fmla="*/ 92 w 384"/>
                <a:gd name="T9" fmla="*/ 272 h 384"/>
                <a:gd name="T10" fmla="*/ 111 w 384"/>
                <a:gd name="T11" fmla="*/ 292 h 384"/>
                <a:gd name="T12" fmla="*/ 136 w 384"/>
                <a:gd name="T13" fmla="*/ 307 h 384"/>
                <a:gd name="T14" fmla="*/ 163 w 384"/>
                <a:gd name="T15" fmla="*/ 317 h 384"/>
                <a:gd name="T16" fmla="*/ 192 w 384"/>
                <a:gd name="T17" fmla="*/ 321 h 384"/>
                <a:gd name="T18" fmla="*/ 221 w 384"/>
                <a:gd name="T19" fmla="*/ 317 h 384"/>
                <a:gd name="T20" fmla="*/ 248 w 384"/>
                <a:gd name="T21" fmla="*/ 307 h 384"/>
                <a:gd name="T22" fmla="*/ 271 w 384"/>
                <a:gd name="T23" fmla="*/ 292 h 384"/>
                <a:gd name="T24" fmla="*/ 292 w 384"/>
                <a:gd name="T25" fmla="*/ 272 h 384"/>
                <a:gd name="T26" fmla="*/ 307 w 384"/>
                <a:gd name="T27" fmla="*/ 248 h 384"/>
                <a:gd name="T28" fmla="*/ 317 w 384"/>
                <a:gd name="T29" fmla="*/ 222 h 384"/>
                <a:gd name="T30" fmla="*/ 320 w 384"/>
                <a:gd name="T31" fmla="*/ 192 h 384"/>
                <a:gd name="T32" fmla="*/ 320 w 384"/>
                <a:gd name="T33" fmla="*/ 64 h 384"/>
                <a:gd name="T34" fmla="*/ 64 w 384"/>
                <a:gd name="T35" fmla="*/ 64 h 384"/>
                <a:gd name="T36" fmla="*/ 32 w 384"/>
                <a:gd name="T37" fmla="*/ 0 h 384"/>
                <a:gd name="T38" fmla="*/ 352 w 384"/>
                <a:gd name="T39" fmla="*/ 0 h 384"/>
                <a:gd name="T40" fmla="*/ 364 w 384"/>
                <a:gd name="T41" fmla="*/ 3 h 384"/>
                <a:gd name="T42" fmla="*/ 374 w 384"/>
                <a:gd name="T43" fmla="*/ 9 h 384"/>
                <a:gd name="T44" fmla="*/ 381 w 384"/>
                <a:gd name="T45" fmla="*/ 20 h 384"/>
                <a:gd name="T46" fmla="*/ 384 w 384"/>
                <a:gd name="T47" fmla="*/ 32 h 384"/>
                <a:gd name="T48" fmla="*/ 384 w 384"/>
                <a:gd name="T49" fmla="*/ 192 h 384"/>
                <a:gd name="T50" fmla="*/ 381 w 384"/>
                <a:gd name="T51" fmla="*/ 227 h 384"/>
                <a:gd name="T52" fmla="*/ 372 w 384"/>
                <a:gd name="T53" fmla="*/ 259 h 384"/>
                <a:gd name="T54" fmla="*/ 358 w 384"/>
                <a:gd name="T55" fmla="*/ 289 h 384"/>
                <a:gd name="T56" fmla="*/ 339 w 384"/>
                <a:gd name="T57" fmla="*/ 316 h 384"/>
                <a:gd name="T58" fmla="*/ 315 w 384"/>
                <a:gd name="T59" fmla="*/ 339 h 384"/>
                <a:gd name="T60" fmla="*/ 289 w 384"/>
                <a:gd name="T61" fmla="*/ 357 h 384"/>
                <a:gd name="T62" fmla="*/ 259 w 384"/>
                <a:gd name="T63" fmla="*/ 372 h 384"/>
                <a:gd name="T64" fmla="*/ 226 w 384"/>
                <a:gd name="T65" fmla="*/ 380 h 384"/>
                <a:gd name="T66" fmla="*/ 192 w 384"/>
                <a:gd name="T67" fmla="*/ 384 h 384"/>
                <a:gd name="T68" fmla="*/ 158 w 384"/>
                <a:gd name="T69" fmla="*/ 380 h 384"/>
                <a:gd name="T70" fmla="*/ 125 w 384"/>
                <a:gd name="T71" fmla="*/ 372 h 384"/>
                <a:gd name="T72" fmla="*/ 96 w 384"/>
                <a:gd name="T73" fmla="*/ 357 h 384"/>
                <a:gd name="T74" fmla="*/ 69 w 384"/>
                <a:gd name="T75" fmla="*/ 339 h 384"/>
                <a:gd name="T76" fmla="*/ 45 w 384"/>
                <a:gd name="T77" fmla="*/ 316 h 384"/>
                <a:gd name="T78" fmla="*/ 26 w 384"/>
                <a:gd name="T79" fmla="*/ 289 h 384"/>
                <a:gd name="T80" fmla="*/ 12 w 384"/>
                <a:gd name="T81" fmla="*/ 259 h 384"/>
                <a:gd name="T82" fmla="*/ 3 w 384"/>
                <a:gd name="T83" fmla="*/ 227 h 384"/>
                <a:gd name="T84" fmla="*/ 0 w 384"/>
                <a:gd name="T85" fmla="*/ 192 h 384"/>
                <a:gd name="T86" fmla="*/ 0 w 384"/>
                <a:gd name="T87" fmla="*/ 32 h 384"/>
                <a:gd name="T88" fmla="*/ 3 w 384"/>
                <a:gd name="T89" fmla="*/ 20 h 384"/>
                <a:gd name="T90" fmla="*/ 9 w 384"/>
                <a:gd name="T91" fmla="*/ 9 h 384"/>
                <a:gd name="T92" fmla="*/ 20 w 384"/>
                <a:gd name="T93" fmla="*/ 3 h 384"/>
                <a:gd name="T94" fmla="*/ 32 w 384"/>
                <a:gd name="T95"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64" y="64"/>
                  </a:moveTo>
                  <a:lnTo>
                    <a:pt x="64" y="192"/>
                  </a:lnTo>
                  <a:lnTo>
                    <a:pt x="67" y="222"/>
                  </a:lnTo>
                  <a:lnTo>
                    <a:pt x="77" y="248"/>
                  </a:lnTo>
                  <a:lnTo>
                    <a:pt x="92" y="272"/>
                  </a:lnTo>
                  <a:lnTo>
                    <a:pt x="111" y="292"/>
                  </a:lnTo>
                  <a:lnTo>
                    <a:pt x="136" y="307"/>
                  </a:lnTo>
                  <a:lnTo>
                    <a:pt x="163" y="317"/>
                  </a:lnTo>
                  <a:lnTo>
                    <a:pt x="192" y="321"/>
                  </a:lnTo>
                  <a:lnTo>
                    <a:pt x="221" y="317"/>
                  </a:lnTo>
                  <a:lnTo>
                    <a:pt x="248" y="307"/>
                  </a:lnTo>
                  <a:lnTo>
                    <a:pt x="271" y="292"/>
                  </a:lnTo>
                  <a:lnTo>
                    <a:pt x="292" y="272"/>
                  </a:lnTo>
                  <a:lnTo>
                    <a:pt x="307" y="248"/>
                  </a:lnTo>
                  <a:lnTo>
                    <a:pt x="317" y="222"/>
                  </a:lnTo>
                  <a:lnTo>
                    <a:pt x="320" y="192"/>
                  </a:lnTo>
                  <a:lnTo>
                    <a:pt x="320" y="64"/>
                  </a:lnTo>
                  <a:lnTo>
                    <a:pt x="64" y="64"/>
                  </a:lnTo>
                  <a:close/>
                  <a:moveTo>
                    <a:pt x="32" y="0"/>
                  </a:moveTo>
                  <a:lnTo>
                    <a:pt x="352" y="0"/>
                  </a:lnTo>
                  <a:lnTo>
                    <a:pt x="364" y="3"/>
                  </a:lnTo>
                  <a:lnTo>
                    <a:pt x="374" y="9"/>
                  </a:lnTo>
                  <a:lnTo>
                    <a:pt x="381" y="20"/>
                  </a:lnTo>
                  <a:lnTo>
                    <a:pt x="384" y="32"/>
                  </a:lnTo>
                  <a:lnTo>
                    <a:pt x="384" y="192"/>
                  </a:lnTo>
                  <a:lnTo>
                    <a:pt x="381" y="227"/>
                  </a:lnTo>
                  <a:lnTo>
                    <a:pt x="372" y="259"/>
                  </a:lnTo>
                  <a:lnTo>
                    <a:pt x="358" y="289"/>
                  </a:lnTo>
                  <a:lnTo>
                    <a:pt x="339" y="316"/>
                  </a:lnTo>
                  <a:lnTo>
                    <a:pt x="315" y="339"/>
                  </a:lnTo>
                  <a:lnTo>
                    <a:pt x="289" y="357"/>
                  </a:lnTo>
                  <a:lnTo>
                    <a:pt x="259" y="372"/>
                  </a:lnTo>
                  <a:lnTo>
                    <a:pt x="226" y="380"/>
                  </a:lnTo>
                  <a:lnTo>
                    <a:pt x="192" y="384"/>
                  </a:lnTo>
                  <a:lnTo>
                    <a:pt x="158" y="380"/>
                  </a:lnTo>
                  <a:lnTo>
                    <a:pt x="125" y="372"/>
                  </a:lnTo>
                  <a:lnTo>
                    <a:pt x="96" y="357"/>
                  </a:lnTo>
                  <a:lnTo>
                    <a:pt x="69" y="339"/>
                  </a:lnTo>
                  <a:lnTo>
                    <a:pt x="45" y="316"/>
                  </a:lnTo>
                  <a:lnTo>
                    <a:pt x="26" y="289"/>
                  </a:lnTo>
                  <a:lnTo>
                    <a:pt x="12" y="259"/>
                  </a:lnTo>
                  <a:lnTo>
                    <a:pt x="3" y="227"/>
                  </a:lnTo>
                  <a:lnTo>
                    <a:pt x="0" y="192"/>
                  </a:lnTo>
                  <a:lnTo>
                    <a:pt x="0" y="32"/>
                  </a:lnTo>
                  <a:lnTo>
                    <a:pt x="3" y="20"/>
                  </a:lnTo>
                  <a:lnTo>
                    <a:pt x="9" y="9"/>
                  </a:lnTo>
                  <a:lnTo>
                    <a:pt x="20" y="3"/>
                  </a:lnTo>
                  <a:lnTo>
                    <a:pt x="32"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5" name="Freeform 218"/>
            <p:cNvSpPr>
              <a:spLocks/>
            </p:cNvSpPr>
            <p:nvPr/>
          </p:nvSpPr>
          <p:spPr bwMode="auto">
            <a:xfrm>
              <a:off x="6857999" y="3425824"/>
              <a:ext cx="508000" cy="508000"/>
            </a:xfrm>
            <a:custGeom>
              <a:avLst/>
              <a:gdLst>
                <a:gd name="T0" fmla="*/ 0 w 320"/>
                <a:gd name="T1" fmla="*/ 0 h 320"/>
                <a:gd name="T2" fmla="*/ 320 w 320"/>
                <a:gd name="T3" fmla="*/ 0 h 320"/>
                <a:gd name="T4" fmla="*/ 320 w 320"/>
                <a:gd name="T5" fmla="*/ 160 h 320"/>
                <a:gd name="T6" fmla="*/ 317 w 320"/>
                <a:gd name="T7" fmla="*/ 192 h 320"/>
                <a:gd name="T8" fmla="*/ 307 w 320"/>
                <a:gd name="T9" fmla="*/ 223 h 320"/>
                <a:gd name="T10" fmla="*/ 292 w 320"/>
                <a:gd name="T11" fmla="*/ 249 h 320"/>
                <a:gd name="T12" fmla="*/ 273 w 320"/>
                <a:gd name="T13" fmla="*/ 273 h 320"/>
                <a:gd name="T14" fmla="*/ 249 w 320"/>
                <a:gd name="T15" fmla="*/ 292 h 320"/>
                <a:gd name="T16" fmla="*/ 222 w 320"/>
                <a:gd name="T17" fmla="*/ 307 h 320"/>
                <a:gd name="T18" fmla="*/ 192 w 320"/>
                <a:gd name="T19" fmla="*/ 317 h 320"/>
                <a:gd name="T20" fmla="*/ 160 w 320"/>
                <a:gd name="T21" fmla="*/ 320 h 320"/>
                <a:gd name="T22" fmla="*/ 127 w 320"/>
                <a:gd name="T23" fmla="*/ 317 h 320"/>
                <a:gd name="T24" fmla="*/ 98 w 320"/>
                <a:gd name="T25" fmla="*/ 307 h 320"/>
                <a:gd name="T26" fmla="*/ 71 w 320"/>
                <a:gd name="T27" fmla="*/ 292 h 320"/>
                <a:gd name="T28" fmla="*/ 47 w 320"/>
                <a:gd name="T29" fmla="*/ 273 h 320"/>
                <a:gd name="T30" fmla="*/ 27 w 320"/>
                <a:gd name="T31" fmla="*/ 249 h 320"/>
                <a:gd name="T32" fmla="*/ 12 w 320"/>
                <a:gd name="T33" fmla="*/ 223 h 320"/>
                <a:gd name="T34" fmla="*/ 4 w 320"/>
                <a:gd name="T35" fmla="*/ 192 h 320"/>
                <a:gd name="T36" fmla="*/ 0 w 320"/>
                <a:gd name="T37" fmla="*/ 160 h 320"/>
                <a:gd name="T38" fmla="*/ 0 w 320"/>
                <a:gd name="T3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0" h="320">
                  <a:moveTo>
                    <a:pt x="0" y="0"/>
                  </a:moveTo>
                  <a:lnTo>
                    <a:pt x="320" y="0"/>
                  </a:lnTo>
                  <a:lnTo>
                    <a:pt x="320" y="160"/>
                  </a:lnTo>
                  <a:lnTo>
                    <a:pt x="317" y="192"/>
                  </a:lnTo>
                  <a:lnTo>
                    <a:pt x="307" y="223"/>
                  </a:lnTo>
                  <a:lnTo>
                    <a:pt x="292" y="249"/>
                  </a:lnTo>
                  <a:lnTo>
                    <a:pt x="273" y="273"/>
                  </a:lnTo>
                  <a:lnTo>
                    <a:pt x="249" y="292"/>
                  </a:lnTo>
                  <a:lnTo>
                    <a:pt x="222" y="307"/>
                  </a:lnTo>
                  <a:lnTo>
                    <a:pt x="192" y="317"/>
                  </a:lnTo>
                  <a:lnTo>
                    <a:pt x="160" y="320"/>
                  </a:lnTo>
                  <a:lnTo>
                    <a:pt x="127" y="317"/>
                  </a:lnTo>
                  <a:lnTo>
                    <a:pt x="98" y="307"/>
                  </a:lnTo>
                  <a:lnTo>
                    <a:pt x="71" y="292"/>
                  </a:lnTo>
                  <a:lnTo>
                    <a:pt x="47" y="273"/>
                  </a:lnTo>
                  <a:lnTo>
                    <a:pt x="27" y="249"/>
                  </a:lnTo>
                  <a:lnTo>
                    <a:pt x="12" y="223"/>
                  </a:lnTo>
                  <a:lnTo>
                    <a:pt x="4" y="192"/>
                  </a:lnTo>
                  <a:lnTo>
                    <a:pt x="0" y="160"/>
                  </a:lnTo>
                  <a:lnTo>
                    <a:pt x="0" y="0"/>
                  </a:lnTo>
                  <a:close/>
                </a:path>
              </a:pathLst>
            </a:custGeom>
            <a:solidFill>
              <a:schemeClr val="accent4">
                <a:lumMod val="60000"/>
                <a:lumOff val="40000"/>
              </a:schemeClr>
            </a:solidFill>
            <a:ln w="0" cap="flat" cmpd="sng" algn="ctr">
              <a:solidFill>
                <a:srgbClr val="7891AA"/>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GB"/>
            </a:p>
          </p:txBody>
        </p:sp>
        <p:sp>
          <p:nvSpPr>
            <p:cNvPr id="686" name="Freeform 219"/>
            <p:cNvSpPr>
              <a:spLocks noEditPoints="1"/>
            </p:cNvSpPr>
            <p:nvPr/>
          </p:nvSpPr>
          <p:spPr bwMode="auto">
            <a:xfrm>
              <a:off x="6807199" y="3375024"/>
              <a:ext cx="609600" cy="609600"/>
            </a:xfrm>
            <a:custGeom>
              <a:avLst/>
              <a:gdLst>
                <a:gd name="T0" fmla="*/ 64 w 384"/>
                <a:gd name="T1" fmla="*/ 64 h 384"/>
                <a:gd name="T2" fmla="*/ 64 w 384"/>
                <a:gd name="T3" fmla="*/ 192 h 384"/>
                <a:gd name="T4" fmla="*/ 68 w 384"/>
                <a:gd name="T5" fmla="*/ 222 h 384"/>
                <a:gd name="T6" fmla="*/ 77 w 384"/>
                <a:gd name="T7" fmla="*/ 248 h 384"/>
                <a:gd name="T8" fmla="*/ 92 w 384"/>
                <a:gd name="T9" fmla="*/ 272 h 384"/>
                <a:gd name="T10" fmla="*/ 112 w 384"/>
                <a:gd name="T11" fmla="*/ 292 h 384"/>
                <a:gd name="T12" fmla="*/ 136 w 384"/>
                <a:gd name="T13" fmla="*/ 307 h 384"/>
                <a:gd name="T14" fmla="*/ 163 w 384"/>
                <a:gd name="T15" fmla="*/ 317 h 384"/>
                <a:gd name="T16" fmla="*/ 192 w 384"/>
                <a:gd name="T17" fmla="*/ 321 h 384"/>
                <a:gd name="T18" fmla="*/ 221 w 384"/>
                <a:gd name="T19" fmla="*/ 317 h 384"/>
                <a:gd name="T20" fmla="*/ 248 w 384"/>
                <a:gd name="T21" fmla="*/ 307 h 384"/>
                <a:gd name="T22" fmla="*/ 272 w 384"/>
                <a:gd name="T23" fmla="*/ 292 h 384"/>
                <a:gd name="T24" fmla="*/ 292 w 384"/>
                <a:gd name="T25" fmla="*/ 272 h 384"/>
                <a:gd name="T26" fmla="*/ 307 w 384"/>
                <a:gd name="T27" fmla="*/ 248 h 384"/>
                <a:gd name="T28" fmla="*/ 317 w 384"/>
                <a:gd name="T29" fmla="*/ 222 h 384"/>
                <a:gd name="T30" fmla="*/ 320 w 384"/>
                <a:gd name="T31" fmla="*/ 192 h 384"/>
                <a:gd name="T32" fmla="*/ 320 w 384"/>
                <a:gd name="T33" fmla="*/ 64 h 384"/>
                <a:gd name="T34" fmla="*/ 64 w 384"/>
                <a:gd name="T35" fmla="*/ 64 h 384"/>
                <a:gd name="T36" fmla="*/ 32 w 384"/>
                <a:gd name="T37" fmla="*/ 0 h 384"/>
                <a:gd name="T38" fmla="*/ 352 w 384"/>
                <a:gd name="T39" fmla="*/ 0 h 384"/>
                <a:gd name="T40" fmla="*/ 364 w 384"/>
                <a:gd name="T41" fmla="*/ 3 h 384"/>
                <a:gd name="T42" fmla="*/ 374 w 384"/>
                <a:gd name="T43" fmla="*/ 9 h 384"/>
                <a:gd name="T44" fmla="*/ 382 w 384"/>
                <a:gd name="T45" fmla="*/ 20 h 384"/>
                <a:gd name="T46" fmla="*/ 384 w 384"/>
                <a:gd name="T47" fmla="*/ 32 h 384"/>
                <a:gd name="T48" fmla="*/ 384 w 384"/>
                <a:gd name="T49" fmla="*/ 192 h 384"/>
                <a:gd name="T50" fmla="*/ 380 w 384"/>
                <a:gd name="T51" fmla="*/ 227 h 384"/>
                <a:gd name="T52" fmla="*/ 372 w 384"/>
                <a:gd name="T53" fmla="*/ 259 h 384"/>
                <a:gd name="T54" fmla="*/ 357 w 384"/>
                <a:gd name="T55" fmla="*/ 289 h 384"/>
                <a:gd name="T56" fmla="*/ 339 w 384"/>
                <a:gd name="T57" fmla="*/ 316 h 384"/>
                <a:gd name="T58" fmla="*/ 316 w 384"/>
                <a:gd name="T59" fmla="*/ 339 h 384"/>
                <a:gd name="T60" fmla="*/ 289 w 384"/>
                <a:gd name="T61" fmla="*/ 357 h 384"/>
                <a:gd name="T62" fmla="*/ 259 w 384"/>
                <a:gd name="T63" fmla="*/ 372 h 384"/>
                <a:gd name="T64" fmla="*/ 226 w 384"/>
                <a:gd name="T65" fmla="*/ 380 h 384"/>
                <a:gd name="T66" fmla="*/ 192 w 384"/>
                <a:gd name="T67" fmla="*/ 384 h 384"/>
                <a:gd name="T68" fmla="*/ 158 w 384"/>
                <a:gd name="T69" fmla="*/ 380 h 384"/>
                <a:gd name="T70" fmla="*/ 125 w 384"/>
                <a:gd name="T71" fmla="*/ 372 h 384"/>
                <a:gd name="T72" fmla="*/ 96 w 384"/>
                <a:gd name="T73" fmla="*/ 357 h 384"/>
                <a:gd name="T74" fmla="*/ 69 w 384"/>
                <a:gd name="T75" fmla="*/ 339 h 384"/>
                <a:gd name="T76" fmla="*/ 46 w 384"/>
                <a:gd name="T77" fmla="*/ 316 h 384"/>
                <a:gd name="T78" fmla="*/ 26 w 384"/>
                <a:gd name="T79" fmla="*/ 289 h 384"/>
                <a:gd name="T80" fmla="*/ 13 w 384"/>
                <a:gd name="T81" fmla="*/ 259 h 384"/>
                <a:gd name="T82" fmla="*/ 3 w 384"/>
                <a:gd name="T83" fmla="*/ 227 h 384"/>
                <a:gd name="T84" fmla="*/ 0 w 384"/>
                <a:gd name="T85" fmla="*/ 192 h 384"/>
                <a:gd name="T86" fmla="*/ 0 w 384"/>
                <a:gd name="T87" fmla="*/ 32 h 384"/>
                <a:gd name="T88" fmla="*/ 3 w 384"/>
                <a:gd name="T89" fmla="*/ 20 h 384"/>
                <a:gd name="T90" fmla="*/ 9 w 384"/>
                <a:gd name="T91" fmla="*/ 9 h 384"/>
                <a:gd name="T92" fmla="*/ 20 w 384"/>
                <a:gd name="T93" fmla="*/ 3 h 384"/>
                <a:gd name="T94" fmla="*/ 32 w 384"/>
                <a:gd name="T95" fmla="*/ 0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4">
                  <a:moveTo>
                    <a:pt x="64" y="64"/>
                  </a:moveTo>
                  <a:lnTo>
                    <a:pt x="64" y="192"/>
                  </a:lnTo>
                  <a:lnTo>
                    <a:pt x="68" y="222"/>
                  </a:lnTo>
                  <a:lnTo>
                    <a:pt x="77" y="248"/>
                  </a:lnTo>
                  <a:lnTo>
                    <a:pt x="92" y="272"/>
                  </a:lnTo>
                  <a:lnTo>
                    <a:pt x="112" y="292"/>
                  </a:lnTo>
                  <a:lnTo>
                    <a:pt x="136" y="307"/>
                  </a:lnTo>
                  <a:lnTo>
                    <a:pt x="163" y="317"/>
                  </a:lnTo>
                  <a:lnTo>
                    <a:pt x="192" y="321"/>
                  </a:lnTo>
                  <a:lnTo>
                    <a:pt x="221" y="317"/>
                  </a:lnTo>
                  <a:lnTo>
                    <a:pt x="248" y="307"/>
                  </a:lnTo>
                  <a:lnTo>
                    <a:pt x="272" y="292"/>
                  </a:lnTo>
                  <a:lnTo>
                    <a:pt x="292" y="272"/>
                  </a:lnTo>
                  <a:lnTo>
                    <a:pt x="307" y="248"/>
                  </a:lnTo>
                  <a:lnTo>
                    <a:pt x="317" y="222"/>
                  </a:lnTo>
                  <a:lnTo>
                    <a:pt x="320" y="192"/>
                  </a:lnTo>
                  <a:lnTo>
                    <a:pt x="320" y="64"/>
                  </a:lnTo>
                  <a:lnTo>
                    <a:pt x="64" y="64"/>
                  </a:lnTo>
                  <a:close/>
                  <a:moveTo>
                    <a:pt x="32" y="0"/>
                  </a:moveTo>
                  <a:lnTo>
                    <a:pt x="352" y="0"/>
                  </a:lnTo>
                  <a:lnTo>
                    <a:pt x="364" y="3"/>
                  </a:lnTo>
                  <a:lnTo>
                    <a:pt x="374" y="9"/>
                  </a:lnTo>
                  <a:lnTo>
                    <a:pt x="382" y="20"/>
                  </a:lnTo>
                  <a:lnTo>
                    <a:pt x="384" y="32"/>
                  </a:lnTo>
                  <a:lnTo>
                    <a:pt x="384" y="192"/>
                  </a:lnTo>
                  <a:lnTo>
                    <a:pt x="380" y="227"/>
                  </a:lnTo>
                  <a:lnTo>
                    <a:pt x="372" y="259"/>
                  </a:lnTo>
                  <a:lnTo>
                    <a:pt x="357" y="289"/>
                  </a:lnTo>
                  <a:lnTo>
                    <a:pt x="339" y="316"/>
                  </a:lnTo>
                  <a:lnTo>
                    <a:pt x="316" y="339"/>
                  </a:lnTo>
                  <a:lnTo>
                    <a:pt x="289" y="357"/>
                  </a:lnTo>
                  <a:lnTo>
                    <a:pt x="259" y="372"/>
                  </a:lnTo>
                  <a:lnTo>
                    <a:pt x="226" y="380"/>
                  </a:lnTo>
                  <a:lnTo>
                    <a:pt x="192" y="384"/>
                  </a:lnTo>
                  <a:lnTo>
                    <a:pt x="158" y="380"/>
                  </a:lnTo>
                  <a:lnTo>
                    <a:pt x="125" y="372"/>
                  </a:lnTo>
                  <a:lnTo>
                    <a:pt x="96" y="357"/>
                  </a:lnTo>
                  <a:lnTo>
                    <a:pt x="69" y="339"/>
                  </a:lnTo>
                  <a:lnTo>
                    <a:pt x="46" y="316"/>
                  </a:lnTo>
                  <a:lnTo>
                    <a:pt x="26" y="289"/>
                  </a:lnTo>
                  <a:lnTo>
                    <a:pt x="13" y="259"/>
                  </a:lnTo>
                  <a:lnTo>
                    <a:pt x="3" y="227"/>
                  </a:lnTo>
                  <a:lnTo>
                    <a:pt x="0" y="192"/>
                  </a:lnTo>
                  <a:lnTo>
                    <a:pt x="0" y="32"/>
                  </a:lnTo>
                  <a:lnTo>
                    <a:pt x="3" y="20"/>
                  </a:lnTo>
                  <a:lnTo>
                    <a:pt x="9" y="9"/>
                  </a:lnTo>
                  <a:lnTo>
                    <a:pt x="20" y="3"/>
                  </a:lnTo>
                  <a:lnTo>
                    <a:pt x="32"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7" name="Freeform 221"/>
            <p:cNvSpPr>
              <a:spLocks noEditPoints="1"/>
            </p:cNvSpPr>
            <p:nvPr/>
          </p:nvSpPr>
          <p:spPr bwMode="auto">
            <a:xfrm>
              <a:off x="4775199" y="2968624"/>
              <a:ext cx="912813" cy="508000"/>
            </a:xfrm>
            <a:custGeom>
              <a:avLst/>
              <a:gdLst>
                <a:gd name="T0" fmla="*/ 302 w 575"/>
                <a:gd name="T1" fmla="*/ 65 h 320"/>
                <a:gd name="T2" fmla="*/ 110 w 575"/>
                <a:gd name="T3" fmla="*/ 256 h 320"/>
                <a:gd name="T4" fmla="*/ 336 w 575"/>
                <a:gd name="T5" fmla="*/ 256 h 320"/>
                <a:gd name="T6" fmla="*/ 480 w 575"/>
                <a:gd name="T7" fmla="*/ 65 h 320"/>
                <a:gd name="T8" fmla="*/ 302 w 575"/>
                <a:gd name="T9" fmla="*/ 65 h 320"/>
                <a:gd name="T10" fmla="*/ 288 w 575"/>
                <a:gd name="T11" fmla="*/ 0 h 320"/>
                <a:gd name="T12" fmla="*/ 544 w 575"/>
                <a:gd name="T13" fmla="*/ 0 h 320"/>
                <a:gd name="T14" fmla="*/ 556 w 575"/>
                <a:gd name="T15" fmla="*/ 2 h 320"/>
                <a:gd name="T16" fmla="*/ 566 w 575"/>
                <a:gd name="T17" fmla="*/ 8 h 320"/>
                <a:gd name="T18" fmla="*/ 573 w 575"/>
                <a:gd name="T19" fmla="*/ 18 h 320"/>
                <a:gd name="T20" fmla="*/ 575 w 575"/>
                <a:gd name="T21" fmla="*/ 29 h 320"/>
                <a:gd name="T22" fmla="*/ 575 w 575"/>
                <a:gd name="T23" fmla="*/ 40 h 320"/>
                <a:gd name="T24" fmla="*/ 569 w 575"/>
                <a:gd name="T25" fmla="*/ 51 h 320"/>
                <a:gd name="T26" fmla="*/ 377 w 575"/>
                <a:gd name="T27" fmla="*/ 307 h 320"/>
                <a:gd name="T28" fmla="*/ 370 w 575"/>
                <a:gd name="T29" fmla="*/ 314 h 320"/>
                <a:gd name="T30" fmla="*/ 362 w 575"/>
                <a:gd name="T31" fmla="*/ 319 h 320"/>
                <a:gd name="T32" fmla="*/ 352 w 575"/>
                <a:gd name="T33" fmla="*/ 320 h 320"/>
                <a:gd name="T34" fmla="*/ 32 w 575"/>
                <a:gd name="T35" fmla="*/ 320 h 320"/>
                <a:gd name="T36" fmla="*/ 19 w 575"/>
                <a:gd name="T37" fmla="*/ 318 h 320"/>
                <a:gd name="T38" fmla="*/ 10 w 575"/>
                <a:gd name="T39" fmla="*/ 310 h 320"/>
                <a:gd name="T40" fmla="*/ 2 w 575"/>
                <a:gd name="T41" fmla="*/ 300 h 320"/>
                <a:gd name="T42" fmla="*/ 0 w 575"/>
                <a:gd name="T43" fmla="*/ 288 h 320"/>
                <a:gd name="T44" fmla="*/ 2 w 575"/>
                <a:gd name="T45" fmla="*/ 276 h 320"/>
                <a:gd name="T46" fmla="*/ 10 w 575"/>
                <a:gd name="T47" fmla="*/ 265 h 320"/>
                <a:gd name="T48" fmla="*/ 265 w 575"/>
                <a:gd name="T49" fmla="*/ 10 h 320"/>
                <a:gd name="T50" fmla="*/ 276 w 575"/>
                <a:gd name="T51" fmla="*/ 2 h 320"/>
                <a:gd name="T52" fmla="*/ 288 w 575"/>
                <a:gd name="T53"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5" h="320">
                  <a:moveTo>
                    <a:pt x="302" y="65"/>
                  </a:moveTo>
                  <a:lnTo>
                    <a:pt x="110" y="256"/>
                  </a:lnTo>
                  <a:lnTo>
                    <a:pt x="336" y="256"/>
                  </a:lnTo>
                  <a:lnTo>
                    <a:pt x="480" y="65"/>
                  </a:lnTo>
                  <a:lnTo>
                    <a:pt x="302" y="65"/>
                  </a:lnTo>
                  <a:close/>
                  <a:moveTo>
                    <a:pt x="288" y="0"/>
                  </a:moveTo>
                  <a:lnTo>
                    <a:pt x="544" y="0"/>
                  </a:lnTo>
                  <a:lnTo>
                    <a:pt x="556" y="2"/>
                  </a:lnTo>
                  <a:lnTo>
                    <a:pt x="566" y="8"/>
                  </a:lnTo>
                  <a:lnTo>
                    <a:pt x="573" y="18"/>
                  </a:lnTo>
                  <a:lnTo>
                    <a:pt x="575" y="29"/>
                  </a:lnTo>
                  <a:lnTo>
                    <a:pt x="575" y="40"/>
                  </a:lnTo>
                  <a:lnTo>
                    <a:pt x="569" y="51"/>
                  </a:lnTo>
                  <a:lnTo>
                    <a:pt x="377" y="307"/>
                  </a:lnTo>
                  <a:lnTo>
                    <a:pt x="370" y="314"/>
                  </a:lnTo>
                  <a:lnTo>
                    <a:pt x="362" y="319"/>
                  </a:lnTo>
                  <a:lnTo>
                    <a:pt x="352" y="320"/>
                  </a:lnTo>
                  <a:lnTo>
                    <a:pt x="32" y="320"/>
                  </a:lnTo>
                  <a:lnTo>
                    <a:pt x="19" y="318"/>
                  </a:lnTo>
                  <a:lnTo>
                    <a:pt x="10" y="310"/>
                  </a:lnTo>
                  <a:lnTo>
                    <a:pt x="2" y="300"/>
                  </a:lnTo>
                  <a:lnTo>
                    <a:pt x="0" y="288"/>
                  </a:lnTo>
                  <a:lnTo>
                    <a:pt x="2" y="276"/>
                  </a:lnTo>
                  <a:lnTo>
                    <a:pt x="10" y="265"/>
                  </a:lnTo>
                  <a:lnTo>
                    <a:pt x="265" y="10"/>
                  </a:lnTo>
                  <a:lnTo>
                    <a:pt x="276" y="2"/>
                  </a:lnTo>
                  <a:lnTo>
                    <a:pt x="288"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8" name="Freeform 222"/>
            <p:cNvSpPr>
              <a:spLocks/>
            </p:cNvSpPr>
            <p:nvPr/>
          </p:nvSpPr>
          <p:spPr bwMode="auto">
            <a:xfrm>
              <a:off x="5333999" y="3019424"/>
              <a:ext cx="608013" cy="406400"/>
            </a:xfrm>
            <a:custGeom>
              <a:avLst/>
              <a:gdLst>
                <a:gd name="T0" fmla="*/ 192 w 383"/>
                <a:gd name="T1" fmla="*/ 0 h 256"/>
                <a:gd name="T2" fmla="*/ 383 w 383"/>
                <a:gd name="T3" fmla="*/ 0 h 256"/>
                <a:gd name="T4" fmla="*/ 320 w 383"/>
                <a:gd name="T5" fmla="*/ 256 h 256"/>
                <a:gd name="T6" fmla="*/ 0 w 383"/>
                <a:gd name="T7" fmla="*/ 256 h 256"/>
                <a:gd name="T8" fmla="*/ 192 w 383"/>
                <a:gd name="T9" fmla="*/ 0 h 256"/>
              </a:gdLst>
              <a:ahLst/>
              <a:cxnLst>
                <a:cxn ang="0">
                  <a:pos x="T0" y="T1"/>
                </a:cxn>
                <a:cxn ang="0">
                  <a:pos x="T2" y="T3"/>
                </a:cxn>
                <a:cxn ang="0">
                  <a:pos x="T4" y="T5"/>
                </a:cxn>
                <a:cxn ang="0">
                  <a:pos x="T6" y="T7"/>
                </a:cxn>
                <a:cxn ang="0">
                  <a:pos x="T8" y="T9"/>
                </a:cxn>
              </a:cxnLst>
              <a:rect l="0" t="0" r="r" b="b"/>
              <a:pathLst>
                <a:path w="383" h="256">
                  <a:moveTo>
                    <a:pt x="192" y="0"/>
                  </a:moveTo>
                  <a:lnTo>
                    <a:pt x="383" y="0"/>
                  </a:lnTo>
                  <a:lnTo>
                    <a:pt x="320" y="256"/>
                  </a:lnTo>
                  <a:lnTo>
                    <a:pt x="0" y="256"/>
                  </a:lnTo>
                  <a:lnTo>
                    <a:pt x="192"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89" name="Freeform 223"/>
            <p:cNvSpPr>
              <a:spLocks noEditPoints="1"/>
            </p:cNvSpPr>
            <p:nvPr/>
          </p:nvSpPr>
          <p:spPr bwMode="auto">
            <a:xfrm>
              <a:off x="5283199" y="2968624"/>
              <a:ext cx="709613" cy="508000"/>
            </a:xfrm>
            <a:custGeom>
              <a:avLst/>
              <a:gdLst>
                <a:gd name="T0" fmla="*/ 239 w 447"/>
                <a:gd name="T1" fmla="*/ 65 h 320"/>
                <a:gd name="T2" fmla="*/ 97 w 447"/>
                <a:gd name="T3" fmla="*/ 256 h 320"/>
                <a:gd name="T4" fmla="*/ 327 w 447"/>
                <a:gd name="T5" fmla="*/ 256 h 320"/>
                <a:gd name="T6" fmla="*/ 375 w 447"/>
                <a:gd name="T7" fmla="*/ 65 h 320"/>
                <a:gd name="T8" fmla="*/ 239 w 447"/>
                <a:gd name="T9" fmla="*/ 65 h 320"/>
                <a:gd name="T10" fmla="*/ 224 w 447"/>
                <a:gd name="T11" fmla="*/ 0 h 320"/>
                <a:gd name="T12" fmla="*/ 415 w 447"/>
                <a:gd name="T13" fmla="*/ 0 h 320"/>
                <a:gd name="T14" fmla="*/ 430 w 447"/>
                <a:gd name="T15" fmla="*/ 4 h 320"/>
                <a:gd name="T16" fmla="*/ 441 w 447"/>
                <a:gd name="T17" fmla="*/ 12 h 320"/>
                <a:gd name="T18" fmla="*/ 447 w 447"/>
                <a:gd name="T19" fmla="*/ 26 h 320"/>
                <a:gd name="T20" fmla="*/ 447 w 447"/>
                <a:gd name="T21" fmla="*/ 40 h 320"/>
                <a:gd name="T22" fmla="*/ 382 w 447"/>
                <a:gd name="T23" fmla="*/ 296 h 320"/>
                <a:gd name="T24" fmla="*/ 376 w 447"/>
                <a:gd name="T25" fmla="*/ 309 h 320"/>
                <a:gd name="T26" fmla="*/ 365 w 447"/>
                <a:gd name="T27" fmla="*/ 316 h 320"/>
                <a:gd name="T28" fmla="*/ 352 w 447"/>
                <a:gd name="T29" fmla="*/ 320 h 320"/>
                <a:gd name="T30" fmla="*/ 32 w 447"/>
                <a:gd name="T31" fmla="*/ 320 h 320"/>
                <a:gd name="T32" fmla="*/ 21 w 447"/>
                <a:gd name="T33" fmla="*/ 318 h 320"/>
                <a:gd name="T34" fmla="*/ 11 w 447"/>
                <a:gd name="T35" fmla="*/ 311 h 320"/>
                <a:gd name="T36" fmla="*/ 4 w 447"/>
                <a:gd name="T37" fmla="*/ 303 h 320"/>
                <a:gd name="T38" fmla="*/ 0 w 447"/>
                <a:gd name="T39" fmla="*/ 291 h 320"/>
                <a:gd name="T40" fmla="*/ 1 w 447"/>
                <a:gd name="T41" fmla="*/ 280 h 320"/>
                <a:gd name="T42" fmla="*/ 6 w 447"/>
                <a:gd name="T43" fmla="*/ 269 h 320"/>
                <a:gd name="T44" fmla="*/ 198 w 447"/>
                <a:gd name="T45" fmla="*/ 13 h 320"/>
                <a:gd name="T46" fmla="*/ 205 w 447"/>
                <a:gd name="T47" fmla="*/ 6 h 320"/>
                <a:gd name="T48" fmla="*/ 214 w 447"/>
                <a:gd name="T49" fmla="*/ 1 h 320"/>
                <a:gd name="T50" fmla="*/ 224 w 447"/>
                <a:gd name="T51"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7" h="320">
                  <a:moveTo>
                    <a:pt x="239" y="65"/>
                  </a:moveTo>
                  <a:lnTo>
                    <a:pt x="97" y="256"/>
                  </a:lnTo>
                  <a:lnTo>
                    <a:pt x="327" y="256"/>
                  </a:lnTo>
                  <a:lnTo>
                    <a:pt x="375" y="65"/>
                  </a:lnTo>
                  <a:lnTo>
                    <a:pt x="239" y="65"/>
                  </a:lnTo>
                  <a:close/>
                  <a:moveTo>
                    <a:pt x="224" y="0"/>
                  </a:moveTo>
                  <a:lnTo>
                    <a:pt x="415" y="0"/>
                  </a:lnTo>
                  <a:lnTo>
                    <a:pt x="430" y="4"/>
                  </a:lnTo>
                  <a:lnTo>
                    <a:pt x="441" y="12"/>
                  </a:lnTo>
                  <a:lnTo>
                    <a:pt x="447" y="26"/>
                  </a:lnTo>
                  <a:lnTo>
                    <a:pt x="447" y="40"/>
                  </a:lnTo>
                  <a:lnTo>
                    <a:pt x="382" y="296"/>
                  </a:lnTo>
                  <a:lnTo>
                    <a:pt x="376" y="309"/>
                  </a:lnTo>
                  <a:lnTo>
                    <a:pt x="365" y="316"/>
                  </a:lnTo>
                  <a:lnTo>
                    <a:pt x="352" y="320"/>
                  </a:lnTo>
                  <a:lnTo>
                    <a:pt x="32" y="320"/>
                  </a:lnTo>
                  <a:lnTo>
                    <a:pt x="21" y="318"/>
                  </a:lnTo>
                  <a:lnTo>
                    <a:pt x="11" y="311"/>
                  </a:lnTo>
                  <a:lnTo>
                    <a:pt x="4" y="303"/>
                  </a:lnTo>
                  <a:lnTo>
                    <a:pt x="0" y="291"/>
                  </a:lnTo>
                  <a:lnTo>
                    <a:pt x="1" y="280"/>
                  </a:lnTo>
                  <a:lnTo>
                    <a:pt x="6" y="269"/>
                  </a:lnTo>
                  <a:lnTo>
                    <a:pt x="198" y="13"/>
                  </a:lnTo>
                  <a:lnTo>
                    <a:pt x="205" y="6"/>
                  </a:lnTo>
                  <a:lnTo>
                    <a:pt x="214" y="1"/>
                  </a:lnTo>
                  <a:lnTo>
                    <a:pt x="224"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0" name="Freeform 225"/>
            <p:cNvSpPr>
              <a:spLocks noEditPoints="1"/>
            </p:cNvSpPr>
            <p:nvPr/>
          </p:nvSpPr>
          <p:spPr bwMode="auto">
            <a:xfrm>
              <a:off x="6503987" y="2968624"/>
              <a:ext cx="912813" cy="508000"/>
            </a:xfrm>
            <a:custGeom>
              <a:avLst/>
              <a:gdLst>
                <a:gd name="T0" fmla="*/ 95 w 575"/>
                <a:gd name="T1" fmla="*/ 65 h 320"/>
                <a:gd name="T2" fmla="*/ 239 w 575"/>
                <a:gd name="T3" fmla="*/ 256 h 320"/>
                <a:gd name="T4" fmla="*/ 466 w 575"/>
                <a:gd name="T5" fmla="*/ 256 h 320"/>
                <a:gd name="T6" fmla="*/ 273 w 575"/>
                <a:gd name="T7" fmla="*/ 65 h 320"/>
                <a:gd name="T8" fmla="*/ 95 w 575"/>
                <a:gd name="T9" fmla="*/ 65 h 320"/>
                <a:gd name="T10" fmla="*/ 31 w 575"/>
                <a:gd name="T11" fmla="*/ 0 h 320"/>
                <a:gd name="T12" fmla="*/ 287 w 575"/>
                <a:gd name="T13" fmla="*/ 0 h 320"/>
                <a:gd name="T14" fmla="*/ 299 w 575"/>
                <a:gd name="T15" fmla="*/ 2 h 320"/>
                <a:gd name="T16" fmla="*/ 310 w 575"/>
                <a:gd name="T17" fmla="*/ 10 h 320"/>
                <a:gd name="T18" fmla="*/ 565 w 575"/>
                <a:gd name="T19" fmla="*/ 265 h 320"/>
                <a:gd name="T20" fmla="*/ 573 w 575"/>
                <a:gd name="T21" fmla="*/ 276 h 320"/>
                <a:gd name="T22" fmla="*/ 575 w 575"/>
                <a:gd name="T23" fmla="*/ 288 h 320"/>
                <a:gd name="T24" fmla="*/ 573 w 575"/>
                <a:gd name="T25" fmla="*/ 300 h 320"/>
                <a:gd name="T26" fmla="*/ 565 w 575"/>
                <a:gd name="T27" fmla="*/ 310 h 320"/>
                <a:gd name="T28" fmla="*/ 555 w 575"/>
                <a:gd name="T29" fmla="*/ 318 h 320"/>
                <a:gd name="T30" fmla="*/ 543 w 575"/>
                <a:gd name="T31" fmla="*/ 320 h 320"/>
                <a:gd name="T32" fmla="*/ 223 w 575"/>
                <a:gd name="T33" fmla="*/ 320 h 320"/>
                <a:gd name="T34" fmla="*/ 213 w 575"/>
                <a:gd name="T35" fmla="*/ 319 h 320"/>
                <a:gd name="T36" fmla="*/ 205 w 575"/>
                <a:gd name="T37" fmla="*/ 314 h 320"/>
                <a:gd name="T38" fmla="*/ 197 w 575"/>
                <a:gd name="T39" fmla="*/ 308 h 320"/>
                <a:gd name="T40" fmla="*/ 6 w 575"/>
                <a:gd name="T41" fmla="*/ 51 h 320"/>
                <a:gd name="T42" fmla="*/ 0 w 575"/>
                <a:gd name="T43" fmla="*/ 40 h 320"/>
                <a:gd name="T44" fmla="*/ 0 w 575"/>
                <a:gd name="T45" fmla="*/ 29 h 320"/>
                <a:gd name="T46" fmla="*/ 2 w 575"/>
                <a:gd name="T47" fmla="*/ 18 h 320"/>
                <a:gd name="T48" fmla="*/ 9 w 575"/>
                <a:gd name="T49" fmla="*/ 8 h 320"/>
                <a:gd name="T50" fmla="*/ 19 w 575"/>
                <a:gd name="T51" fmla="*/ 2 h 320"/>
                <a:gd name="T52" fmla="*/ 31 w 575"/>
                <a:gd name="T53"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75" h="320">
                  <a:moveTo>
                    <a:pt x="95" y="65"/>
                  </a:moveTo>
                  <a:lnTo>
                    <a:pt x="239" y="256"/>
                  </a:lnTo>
                  <a:lnTo>
                    <a:pt x="466" y="256"/>
                  </a:lnTo>
                  <a:lnTo>
                    <a:pt x="273" y="65"/>
                  </a:lnTo>
                  <a:lnTo>
                    <a:pt x="95" y="65"/>
                  </a:lnTo>
                  <a:close/>
                  <a:moveTo>
                    <a:pt x="31" y="0"/>
                  </a:moveTo>
                  <a:lnTo>
                    <a:pt x="287" y="0"/>
                  </a:lnTo>
                  <a:lnTo>
                    <a:pt x="299" y="2"/>
                  </a:lnTo>
                  <a:lnTo>
                    <a:pt x="310" y="10"/>
                  </a:lnTo>
                  <a:lnTo>
                    <a:pt x="565" y="265"/>
                  </a:lnTo>
                  <a:lnTo>
                    <a:pt x="573" y="276"/>
                  </a:lnTo>
                  <a:lnTo>
                    <a:pt x="575" y="288"/>
                  </a:lnTo>
                  <a:lnTo>
                    <a:pt x="573" y="300"/>
                  </a:lnTo>
                  <a:lnTo>
                    <a:pt x="565" y="310"/>
                  </a:lnTo>
                  <a:lnTo>
                    <a:pt x="555" y="318"/>
                  </a:lnTo>
                  <a:lnTo>
                    <a:pt x="543" y="320"/>
                  </a:lnTo>
                  <a:lnTo>
                    <a:pt x="223" y="320"/>
                  </a:lnTo>
                  <a:lnTo>
                    <a:pt x="213" y="319"/>
                  </a:lnTo>
                  <a:lnTo>
                    <a:pt x="205" y="314"/>
                  </a:lnTo>
                  <a:lnTo>
                    <a:pt x="197" y="308"/>
                  </a:lnTo>
                  <a:lnTo>
                    <a:pt x="6" y="51"/>
                  </a:lnTo>
                  <a:lnTo>
                    <a:pt x="0" y="40"/>
                  </a:lnTo>
                  <a:lnTo>
                    <a:pt x="0" y="29"/>
                  </a:lnTo>
                  <a:lnTo>
                    <a:pt x="2" y="18"/>
                  </a:lnTo>
                  <a:lnTo>
                    <a:pt x="9" y="8"/>
                  </a:lnTo>
                  <a:lnTo>
                    <a:pt x="19" y="2"/>
                  </a:lnTo>
                  <a:lnTo>
                    <a:pt x="31" y="0"/>
                  </a:lnTo>
                  <a:close/>
                </a:path>
              </a:pathLst>
            </a:custGeom>
            <a:solidFill>
              <a:srgbClr val="46647B"/>
            </a:solidFill>
            <a:ln w="0">
              <a:noFill/>
              <a:prstDash val="solid"/>
              <a:round/>
              <a:headEnd/>
              <a:tailEnd/>
            </a:ln>
            <a:extLst>
              <a:ext uri="{91240B29-F687-4F45-9708-019B960494DF}">
                <a14:hiddenLine xmlns:a14="http://schemas.microsoft.com/office/drawing/2010/main" w="0">
                  <a:solidFill>
                    <a:srgbClr val="263238"/>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GB">
                <a:solidFill>
                  <a:srgbClr val="FFFFFF"/>
                </a:solidFill>
              </a:endParaRPr>
            </a:p>
          </p:txBody>
        </p:sp>
        <p:sp>
          <p:nvSpPr>
            <p:cNvPr id="691" name="Freeform 226"/>
            <p:cNvSpPr>
              <a:spLocks/>
            </p:cNvSpPr>
            <p:nvPr/>
          </p:nvSpPr>
          <p:spPr bwMode="auto">
            <a:xfrm>
              <a:off x="6248399" y="3019424"/>
              <a:ext cx="609600" cy="406400"/>
            </a:xfrm>
            <a:custGeom>
              <a:avLst/>
              <a:gdLst>
                <a:gd name="T0" fmla="*/ 0 w 384"/>
                <a:gd name="T1" fmla="*/ 0 h 256"/>
                <a:gd name="T2" fmla="*/ 192 w 384"/>
                <a:gd name="T3" fmla="*/ 0 h 256"/>
                <a:gd name="T4" fmla="*/ 384 w 384"/>
                <a:gd name="T5" fmla="*/ 256 h 256"/>
                <a:gd name="T6" fmla="*/ 64 w 384"/>
                <a:gd name="T7" fmla="*/ 256 h 256"/>
                <a:gd name="T8" fmla="*/ 0 w 384"/>
                <a:gd name="T9" fmla="*/ 0 h 256"/>
              </a:gdLst>
              <a:ahLst/>
              <a:cxnLst>
                <a:cxn ang="0">
                  <a:pos x="T0" y="T1"/>
                </a:cxn>
                <a:cxn ang="0">
                  <a:pos x="T2" y="T3"/>
                </a:cxn>
                <a:cxn ang="0">
                  <a:pos x="T4" y="T5"/>
                </a:cxn>
                <a:cxn ang="0">
                  <a:pos x="T6" y="T7"/>
                </a:cxn>
                <a:cxn ang="0">
                  <a:pos x="T8" y="T9"/>
                </a:cxn>
              </a:cxnLst>
              <a:rect l="0" t="0" r="r" b="b"/>
              <a:pathLst>
                <a:path w="384" h="256">
                  <a:moveTo>
                    <a:pt x="0" y="0"/>
                  </a:moveTo>
                  <a:lnTo>
                    <a:pt x="192" y="0"/>
                  </a:lnTo>
                  <a:lnTo>
                    <a:pt x="384" y="256"/>
                  </a:lnTo>
                  <a:lnTo>
                    <a:pt x="64" y="256"/>
                  </a:lnTo>
                  <a:lnTo>
                    <a:pt x="0" y="0"/>
                  </a:lnTo>
                  <a:close/>
                </a:path>
              </a:pathLst>
            </a:custGeom>
            <a:solidFill>
              <a:srgbClr val="FFFFFF"/>
            </a:solidFill>
            <a:ln w="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2" name="Freeform 227"/>
            <p:cNvSpPr>
              <a:spLocks noEditPoints="1"/>
            </p:cNvSpPr>
            <p:nvPr/>
          </p:nvSpPr>
          <p:spPr bwMode="auto">
            <a:xfrm>
              <a:off x="6199187" y="2968624"/>
              <a:ext cx="709613" cy="508000"/>
            </a:xfrm>
            <a:custGeom>
              <a:avLst/>
              <a:gdLst>
                <a:gd name="T0" fmla="*/ 72 w 447"/>
                <a:gd name="T1" fmla="*/ 65 h 320"/>
                <a:gd name="T2" fmla="*/ 119 w 447"/>
                <a:gd name="T3" fmla="*/ 256 h 320"/>
                <a:gd name="T4" fmla="*/ 350 w 447"/>
                <a:gd name="T5" fmla="*/ 256 h 320"/>
                <a:gd name="T6" fmla="*/ 207 w 447"/>
                <a:gd name="T7" fmla="*/ 65 h 320"/>
                <a:gd name="T8" fmla="*/ 72 w 447"/>
                <a:gd name="T9" fmla="*/ 65 h 320"/>
                <a:gd name="T10" fmla="*/ 31 w 447"/>
                <a:gd name="T11" fmla="*/ 0 h 320"/>
                <a:gd name="T12" fmla="*/ 223 w 447"/>
                <a:gd name="T13" fmla="*/ 0 h 320"/>
                <a:gd name="T14" fmla="*/ 233 w 447"/>
                <a:gd name="T15" fmla="*/ 1 h 320"/>
                <a:gd name="T16" fmla="*/ 242 w 447"/>
                <a:gd name="T17" fmla="*/ 6 h 320"/>
                <a:gd name="T18" fmla="*/ 249 w 447"/>
                <a:gd name="T19" fmla="*/ 13 h 320"/>
                <a:gd name="T20" fmla="*/ 441 w 447"/>
                <a:gd name="T21" fmla="*/ 269 h 320"/>
                <a:gd name="T22" fmla="*/ 446 w 447"/>
                <a:gd name="T23" fmla="*/ 280 h 320"/>
                <a:gd name="T24" fmla="*/ 447 w 447"/>
                <a:gd name="T25" fmla="*/ 291 h 320"/>
                <a:gd name="T26" fmla="*/ 443 w 447"/>
                <a:gd name="T27" fmla="*/ 303 h 320"/>
                <a:gd name="T28" fmla="*/ 436 w 447"/>
                <a:gd name="T29" fmla="*/ 311 h 320"/>
                <a:gd name="T30" fmla="*/ 426 w 447"/>
                <a:gd name="T31" fmla="*/ 318 h 320"/>
                <a:gd name="T32" fmla="*/ 415 w 447"/>
                <a:gd name="T33" fmla="*/ 320 h 320"/>
                <a:gd name="T34" fmla="*/ 95 w 447"/>
                <a:gd name="T35" fmla="*/ 320 h 320"/>
                <a:gd name="T36" fmla="*/ 82 w 447"/>
                <a:gd name="T37" fmla="*/ 316 h 320"/>
                <a:gd name="T38" fmla="*/ 71 w 447"/>
                <a:gd name="T39" fmla="*/ 309 h 320"/>
                <a:gd name="T40" fmla="*/ 64 w 447"/>
                <a:gd name="T41" fmla="*/ 296 h 320"/>
                <a:gd name="T42" fmla="*/ 0 w 447"/>
                <a:gd name="T43" fmla="*/ 40 h 320"/>
                <a:gd name="T44" fmla="*/ 0 w 447"/>
                <a:gd name="T45" fmla="*/ 26 h 320"/>
                <a:gd name="T46" fmla="*/ 6 w 447"/>
                <a:gd name="T47" fmla="*/ 12 h 320"/>
                <a:gd name="T48" fmla="*/ 17 w 447"/>
                <a:gd name="T49" fmla="*/ 4 h 320"/>
                <a:gd name="T50" fmla="*/ 31 w 447"/>
                <a:gd name="T51"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7" h="320">
                  <a:moveTo>
                    <a:pt x="72" y="65"/>
                  </a:moveTo>
                  <a:lnTo>
                    <a:pt x="119" y="256"/>
                  </a:lnTo>
                  <a:lnTo>
                    <a:pt x="350" y="256"/>
                  </a:lnTo>
                  <a:lnTo>
                    <a:pt x="207" y="65"/>
                  </a:lnTo>
                  <a:lnTo>
                    <a:pt x="72" y="65"/>
                  </a:lnTo>
                  <a:close/>
                  <a:moveTo>
                    <a:pt x="31" y="0"/>
                  </a:moveTo>
                  <a:lnTo>
                    <a:pt x="223" y="0"/>
                  </a:lnTo>
                  <a:lnTo>
                    <a:pt x="233" y="1"/>
                  </a:lnTo>
                  <a:lnTo>
                    <a:pt x="242" y="6"/>
                  </a:lnTo>
                  <a:lnTo>
                    <a:pt x="249" y="13"/>
                  </a:lnTo>
                  <a:lnTo>
                    <a:pt x="441" y="269"/>
                  </a:lnTo>
                  <a:lnTo>
                    <a:pt x="446" y="280"/>
                  </a:lnTo>
                  <a:lnTo>
                    <a:pt x="447" y="291"/>
                  </a:lnTo>
                  <a:lnTo>
                    <a:pt x="443" y="303"/>
                  </a:lnTo>
                  <a:lnTo>
                    <a:pt x="436" y="311"/>
                  </a:lnTo>
                  <a:lnTo>
                    <a:pt x="426" y="318"/>
                  </a:lnTo>
                  <a:lnTo>
                    <a:pt x="415" y="320"/>
                  </a:lnTo>
                  <a:lnTo>
                    <a:pt x="95" y="320"/>
                  </a:lnTo>
                  <a:lnTo>
                    <a:pt x="82" y="316"/>
                  </a:lnTo>
                  <a:lnTo>
                    <a:pt x="71" y="309"/>
                  </a:lnTo>
                  <a:lnTo>
                    <a:pt x="64" y="296"/>
                  </a:lnTo>
                  <a:lnTo>
                    <a:pt x="0" y="40"/>
                  </a:lnTo>
                  <a:lnTo>
                    <a:pt x="0" y="26"/>
                  </a:lnTo>
                  <a:lnTo>
                    <a:pt x="6" y="12"/>
                  </a:lnTo>
                  <a:lnTo>
                    <a:pt x="17" y="4"/>
                  </a:lnTo>
                  <a:lnTo>
                    <a:pt x="31"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3" name="Freeform 229"/>
            <p:cNvSpPr>
              <a:spLocks noEditPoints="1"/>
            </p:cNvSpPr>
            <p:nvPr/>
          </p:nvSpPr>
          <p:spPr bwMode="auto">
            <a:xfrm>
              <a:off x="5791199" y="2968624"/>
              <a:ext cx="609600" cy="508000"/>
            </a:xfrm>
            <a:custGeom>
              <a:avLst/>
              <a:gdLst>
                <a:gd name="T0" fmla="*/ 121 w 384"/>
                <a:gd name="T1" fmla="*/ 65 h 320"/>
                <a:gd name="T2" fmla="*/ 73 w 384"/>
                <a:gd name="T3" fmla="*/ 256 h 320"/>
                <a:gd name="T4" fmla="*/ 310 w 384"/>
                <a:gd name="T5" fmla="*/ 256 h 320"/>
                <a:gd name="T6" fmla="*/ 263 w 384"/>
                <a:gd name="T7" fmla="*/ 65 h 320"/>
                <a:gd name="T8" fmla="*/ 121 w 384"/>
                <a:gd name="T9" fmla="*/ 65 h 320"/>
                <a:gd name="T10" fmla="*/ 95 w 384"/>
                <a:gd name="T11" fmla="*/ 0 h 320"/>
                <a:gd name="T12" fmla="*/ 288 w 384"/>
                <a:gd name="T13" fmla="*/ 0 h 320"/>
                <a:gd name="T14" fmla="*/ 302 w 384"/>
                <a:gd name="T15" fmla="*/ 4 h 320"/>
                <a:gd name="T16" fmla="*/ 313 w 384"/>
                <a:gd name="T17" fmla="*/ 12 h 320"/>
                <a:gd name="T18" fmla="*/ 319 w 384"/>
                <a:gd name="T19" fmla="*/ 24 h 320"/>
                <a:gd name="T20" fmla="*/ 383 w 384"/>
                <a:gd name="T21" fmla="*/ 280 h 320"/>
                <a:gd name="T22" fmla="*/ 384 w 384"/>
                <a:gd name="T23" fmla="*/ 294 h 320"/>
                <a:gd name="T24" fmla="*/ 378 w 384"/>
                <a:gd name="T25" fmla="*/ 308 h 320"/>
                <a:gd name="T26" fmla="*/ 365 w 384"/>
                <a:gd name="T27" fmla="*/ 316 h 320"/>
                <a:gd name="T28" fmla="*/ 352 w 384"/>
                <a:gd name="T29" fmla="*/ 320 h 320"/>
                <a:gd name="T30" fmla="*/ 32 w 384"/>
                <a:gd name="T31" fmla="*/ 320 h 320"/>
                <a:gd name="T32" fmla="*/ 18 w 384"/>
                <a:gd name="T33" fmla="*/ 316 h 320"/>
                <a:gd name="T34" fmla="*/ 6 w 384"/>
                <a:gd name="T35" fmla="*/ 308 h 320"/>
                <a:gd name="T36" fmla="*/ 0 w 384"/>
                <a:gd name="T37" fmla="*/ 294 h 320"/>
                <a:gd name="T38" fmla="*/ 1 w 384"/>
                <a:gd name="T39" fmla="*/ 280 h 320"/>
                <a:gd name="T40" fmla="*/ 65 w 384"/>
                <a:gd name="T41" fmla="*/ 24 h 320"/>
                <a:gd name="T42" fmla="*/ 71 w 384"/>
                <a:gd name="T43" fmla="*/ 12 h 320"/>
                <a:gd name="T44" fmla="*/ 82 w 384"/>
                <a:gd name="T45" fmla="*/ 4 h 320"/>
                <a:gd name="T46" fmla="*/ 95 w 384"/>
                <a:gd name="T4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84" h="320">
                  <a:moveTo>
                    <a:pt x="121" y="65"/>
                  </a:moveTo>
                  <a:lnTo>
                    <a:pt x="73" y="256"/>
                  </a:lnTo>
                  <a:lnTo>
                    <a:pt x="310" y="256"/>
                  </a:lnTo>
                  <a:lnTo>
                    <a:pt x="263" y="65"/>
                  </a:lnTo>
                  <a:lnTo>
                    <a:pt x="121" y="65"/>
                  </a:lnTo>
                  <a:close/>
                  <a:moveTo>
                    <a:pt x="95" y="0"/>
                  </a:moveTo>
                  <a:lnTo>
                    <a:pt x="288" y="0"/>
                  </a:lnTo>
                  <a:lnTo>
                    <a:pt x="302" y="4"/>
                  </a:lnTo>
                  <a:lnTo>
                    <a:pt x="313" y="12"/>
                  </a:lnTo>
                  <a:lnTo>
                    <a:pt x="319" y="24"/>
                  </a:lnTo>
                  <a:lnTo>
                    <a:pt x="383" y="280"/>
                  </a:lnTo>
                  <a:lnTo>
                    <a:pt x="384" y="294"/>
                  </a:lnTo>
                  <a:lnTo>
                    <a:pt x="378" y="308"/>
                  </a:lnTo>
                  <a:lnTo>
                    <a:pt x="365" y="316"/>
                  </a:lnTo>
                  <a:lnTo>
                    <a:pt x="352" y="320"/>
                  </a:lnTo>
                  <a:lnTo>
                    <a:pt x="32" y="320"/>
                  </a:lnTo>
                  <a:lnTo>
                    <a:pt x="18" y="316"/>
                  </a:lnTo>
                  <a:lnTo>
                    <a:pt x="6" y="308"/>
                  </a:lnTo>
                  <a:lnTo>
                    <a:pt x="0" y="294"/>
                  </a:lnTo>
                  <a:lnTo>
                    <a:pt x="1" y="280"/>
                  </a:lnTo>
                  <a:lnTo>
                    <a:pt x="65" y="24"/>
                  </a:lnTo>
                  <a:lnTo>
                    <a:pt x="71" y="12"/>
                  </a:lnTo>
                  <a:lnTo>
                    <a:pt x="82" y="4"/>
                  </a:lnTo>
                  <a:lnTo>
                    <a:pt x="95" y="0"/>
                  </a:lnTo>
                  <a:close/>
                </a:path>
              </a:pathLst>
            </a:custGeom>
            <a:solidFill>
              <a:srgbClr val="466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4" name="Freeform 230"/>
            <p:cNvSpPr>
              <a:spLocks/>
            </p:cNvSpPr>
            <p:nvPr/>
          </p:nvSpPr>
          <p:spPr bwMode="auto">
            <a:xfrm>
              <a:off x="5232399" y="4289424"/>
              <a:ext cx="660400" cy="812800"/>
            </a:xfrm>
            <a:custGeom>
              <a:avLst/>
              <a:gdLst>
                <a:gd name="T0" fmla="*/ 96 w 416"/>
                <a:gd name="T1" fmla="*/ 0 h 512"/>
                <a:gd name="T2" fmla="*/ 320 w 416"/>
                <a:gd name="T3" fmla="*/ 0 h 512"/>
                <a:gd name="T4" fmla="*/ 346 w 416"/>
                <a:gd name="T5" fmla="*/ 4 h 512"/>
                <a:gd name="T6" fmla="*/ 368 w 416"/>
                <a:gd name="T7" fmla="*/ 13 h 512"/>
                <a:gd name="T8" fmla="*/ 388 w 416"/>
                <a:gd name="T9" fmla="*/ 28 h 512"/>
                <a:gd name="T10" fmla="*/ 403 w 416"/>
                <a:gd name="T11" fmla="*/ 48 h 512"/>
                <a:gd name="T12" fmla="*/ 412 w 416"/>
                <a:gd name="T13" fmla="*/ 71 h 512"/>
                <a:gd name="T14" fmla="*/ 416 w 416"/>
                <a:gd name="T15" fmla="*/ 96 h 512"/>
                <a:gd name="T16" fmla="*/ 416 w 416"/>
                <a:gd name="T17" fmla="*/ 480 h 512"/>
                <a:gd name="T18" fmla="*/ 413 w 416"/>
                <a:gd name="T19" fmla="*/ 492 h 512"/>
                <a:gd name="T20" fmla="*/ 407 w 416"/>
                <a:gd name="T21" fmla="*/ 502 h 512"/>
                <a:gd name="T22" fmla="*/ 396 w 416"/>
                <a:gd name="T23" fmla="*/ 509 h 512"/>
                <a:gd name="T24" fmla="*/ 384 w 416"/>
                <a:gd name="T25" fmla="*/ 512 h 512"/>
                <a:gd name="T26" fmla="*/ 372 w 416"/>
                <a:gd name="T27" fmla="*/ 509 h 512"/>
                <a:gd name="T28" fmla="*/ 362 w 416"/>
                <a:gd name="T29" fmla="*/ 502 h 512"/>
                <a:gd name="T30" fmla="*/ 355 w 416"/>
                <a:gd name="T31" fmla="*/ 492 h 512"/>
                <a:gd name="T32" fmla="*/ 352 w 416"/>
                <a:gd name="T33" fmla="*/ 480 h 512"/>
                <a:gd name="T34" fmla="*/ 352 w 416"/>
                <a:gd name="T35" fmla="*/ 96 h 512"/>
                <a:gd name="T36" fmla="*/ 350 w 416"/>
                <a:gd name="T37" fmla="*/ 83 h 512"/>
                <a:gd name="T38" fmla="*/ 342 w 416"/>
                <a:gd name="T39" fmla="*/ 73 h 512"/>
                <a:gd name="T40" fmla="*/ 333 w 416"/>
                <a:gd name="T41" fmla="*/ 66 h 512"/>
                <a:gd name="T42" fmla="*/ 320 w 416"/>
                <a:gd name="T43" fmla="*/ 63 h 512"/>
                <a:gd name="T44" fmla="*/ 96 w 416"/>
                <a:gd name="T45" fmla="*/ 63 h 512"/>
                <a:gd name="T46" fmla="*/ 83 w 416"/>
                <a:gd name="T47" fmla="*/ 66 h 512"/>
                <a:gd name="T48" fmla="*/ 74 w 416"/>
                <a:gd name="T49" fmla="*/ 73 h 512"/>
                <a:gd name="T50" fmla="*/ 66 w 416"/>
                <a:gd name="T51" fmla="*/ 83 h 512"/>
                <a:gd name="T52" fmla="*/ 64 w 416"/>
                <a:gd name="T53" fmla="*/ 96 h 512"/>
                <a:gd name="T54" fmla="*/ 64 w 416"/>
                <a:gd name="T55" fmla="*/ 480 h 512"/>
                <a:gd name="T56" fmla="*/ 61 w 416"/>
                <a:gd name="T57" fmla="*/ 492 h 512"/>
                <a:gd name="T58" fmla="*/ 55 w 416"/>
                <a:gd name="T59" fmla="*/ 502 h 512"/>
                <a:gd name="T60" fmla="*/ 44 w 416"/>
                <a:gd name="T61" fmla="*/ 509 h 512"/>
                <a:gd name="T62" fmla="*/ 32 w 416"/>
                <a:gd name="T63" fmla="*/ 512 h 512"/>
                <a:gd name="T64" fmla="*/ 20 w 416"/>
                <a:gd name="T65" fmla="*/ 509 h 512"/>
                <a:gd name="T66" fmla="*/ 9 w 416"/>
                <a:gd name="T67" fmla="*/ 502 h 512"/>
                <a:gd name="T68" fmla="*/ 3 w 416"/>
                <a:gd name="T69" fmla="*/ 492 h 512"/>
                <a:gd name="T70" fmla="*/ 0 w 416"/>
                <a:gd name="T71" fmla="*/ 480 h 512"/>
                <a:gd name="T72" fmla="*/ 0 w 416"/>
                <a:gd name="T73" fmla="*/ 96 h 512"/>
                <a:gd name="T74" fmla="*/ 4 w 416"/>
                <a:gd name="T75" fmla="*/ 71 h 512"/>
                <a:gd name="T76" fmla="*/ 14 w 416"/>
                <a:gd name="T77" fmla="*/ 48 h 512"/>
                <a:gd name="T78" fmla="*/ 28 w 416"/>
                <a:gd name="T79" fmla="*/ 28 h 512"/>
                <a:gd name="T80" fmla="*/ 48 w 416"/>
                <a:gd name="T81" fmla="*/ 13 h 512"/>
                <a:gd name="T82" fmla="*/ 71 w 416"/>
                <a:gd name="T83" fmla="*/ 4 h 512"/>
                <a:gd name="T84" fmla="*/ 96 w 416"/>
                <a:gd name="T85"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16" h="512">
                  <a:moveTo>
                    <a:pt x="96" y="0"/>
                  </a:moveTo>
                  <a:lnTo>
                    <a:pt x="320" y="0"/>
                  </a:lnTo>
                  <a:lnTo>
                    <a:pt x="346" y="4"/>
                  </a:lnTo>
                  <a:lnTo>
                    <a:pt x="368" y="13"/>
                  </a:lnTo>
                  <a:lnTo>
                    <a:pt x="388" y="28"/>
                  </a:lnTo>
                  <a:lnTo>
                    <a:pt x="403" y="48"/>
                  </a:lnTo>
                  <a:lnTo>
                    <a:pt x="412" y="71"/>
                  </a:lnTo>
                  <a:lnTo>
                    <a:pt x="416" y="96"/>
                  </a:lnTo>
                  <a:lnTo>
                    <a:pt x="416" y="480"/>
                  </a:lnTo>
                  <a:lnTo>
                    <a:pt x="413" y="492"/>
                  </a:lnTo>
                  <a:lnTo>
                    <a:pt x="407" y="502"/>
                  </a:lnTo>
                  <a:lnTo>
                    <a:pt x="396" y="509"/>
                  </a:lnTo>
                  <a:lnTo>
                    <a:pt x="384" y="512"/>
                  </a:lnTo>
                  <a:lnTo>
                    <a:pt x="372" y="509"/>
                  </a:lnTo>
                  <a:lnTo>
                    <a:pt x="362" y="502"/>
                  </a:lnTo>
                  <a:lnTo>
                    <a:pt x="355" y="492"/>
                  </a:lnTo>
                  <a:lnTo>
                    <a:pt x="352" y="480"/>
                  </a:lnTo>
                  <a:lnTo>
                    <a:pt x="352" y="96"/>
                  </a:lnTo>
                  <a:lnTo>
                    <a:pt x="350" y="83"/>
                  </a:lnTo>
                  <a:lnTo>
                    <a:pt x="342" y="73"/>
                  </a:lnTo>
                  <a:lnTo>
                    <a:pt x="333" y="66"/>
                  </a:lnTo>
                  <a:lnTo>
                    <a:pt x="320" y="63"/>
                  </a:lnTo>
                  <a:lnTo>
                    <a:pt x="96" y="63"/>
                  </a:lnTo>
                  <a:lnTo>
                    <a:pt x="83" y="66"/>
                  </a:lnTo>
                  <a:lnTo>
                    <a:pt x="74" y="73"/>
                  </a:lnTo>
                  <a:lnTo>
                    <a:pt x="66" y="83"/>
                  </a:lnTo>
                  <a:lnTo>
                    <a:pt x="64" y="96"/>
                  </a:lnTo>
                  <a:lnTo>
                    <a:pt x="64" y="480"/>
                  </a:lnTo>
                  <a:lnTo>
                    <a:pt x="61" y="492"/>
                  </a:lnTo>
                  <a:lnTo>
                    <a:pt x="55" y="502"/>
                  </a:lnTo>
                  <a:lnTo>
                    <a:pt x="44" y="509"/>
                  </a:lnTo>
                  <a:lnTo>
                    <a:pt x="32" y="512"/>
                  </a:lnTo>
                  <a:lnTo>
                    <a:pt x="20" y="509"/>
                  </a:lnTo>
                  <a:lnTo>
                    <a:pt x="9" y="502"/>
                  </a:lnTo>
                  <a:lnTo>
                    <a:pt x="3" y="492"/>
                  </a:lnTo>
                  <a:lnTo>
                    <a:pt x="0" y="480"/>
                  </a:lnTo>
                  <a:lnTo>
                    <a:pt x="0" y="96"/>
                  </a:lnTo>
                  <a:lnTo>
                    <a:pt x="4" y="71"/>
                  </a:lnTo>
                  <a:lnTo>
                    <a:pt x="14" y="48"/>
                  </a:lnTo>
                  <a:lnTo>
                    <a:pt x="28" y="28"/>
                  </a:lnTo>
                  <a:lnTo>
                    <a:pt x="48" y="13"/>
                  </a:lnTo>
                  <a:lnTo>
                    <a:pt x="71" y="4"/>
                  </a:lnTo>
                  <a:lnTo>
                    <a:pt x="9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5" name="Freeform 232"/>
            <p:cNvSpPr>
              <a:spLocks noEditPoints="1"/>
            </p:cNvSpPr>
            <p:nvPr/>
          </p:nvSpPr>
          <p:spPr bwMode="auto">
            <a:xfrm>
              <a:off x="6045199" y="4289424"/>
              <a:ext cx="914400" cy="508000"/>
            </a:xfrm>
            <a:custGeom>
              <a:avLst/>
              <a:gdLst>
                <a:gd name="T0" fmla="*/ 95 w 576"/>
                <a:gd name="T1" fmla="*/ 63 h 320"/>
                <a:gd name="T2" fmla="*/ 83 w 576"/>
                <a:gd name="T3" fmla="*/ 66 h 320"/>
                <a:gd name="T4" fmla="*/ 73 w 576"/>
                <a:gd name="T5" fmla="*/ 73 h 320"/>
                <a:gd name="T6" fmla="*/ 66 w 576"/>
                <a:gd name="T7" fmla="*/ 83 h 320"/>
                <a:gd name="T8" fmla="*/ 64 w 576"/>
                <a:gd name="T9" fmla="*/ 96 h 320"/>
                <a:gd name="T10" fmla="*/ 64 w 576"/>
                <a:gd name="T11" fmla="*/ 224 h 320"/>
                <a:gd name="T12" fmla="*/ 66 w 576"/>
                <a:gd name="T13" fmla="*/ 237 h 320"/>
                <a:gd name="T14" fmla="*/ 73 w 576"/>
                <a:gd name="T15" fmla="*/ 247 h 320"/>
                <a:gd name="T16" fmla="*/ 83 w 576"/>
                <a:gd name="T17" fmla="*/ 254 h 320"/>
                <a:gd name="T18" fmla="*/ 95 w 576"/>
                <a:gd name="T19" fmla="*/ 257 h 320"/>
                <a:gd name="T20" fmla="*/ 480 w 576"/>
                <a:gd name="T21" fmla="*/ 257 h 320"/>
                <a:gd name="T22" fmla="*/ 493 w 576"/>
                <a:gd name="T23" fmla="*/ 254 h 320"/>
                <a:gd name="T24" fmla="*/ 502 w 576"/>
                <a:gd name="T25" fmla="*/ 247 h 320"/>
                <a:gd name="T26" fmla="*/ 510 w 576"/>
                <a:gd name="T27" fmla="*/ 237 h 320"/>
                <a:gd name="T28" fmla="*/ 512 w 576"/>
                <a:gd name="T29" fmla="*/ 224 h 320"/>
                <a:gd name="T30" fmla="*/ 512 w 576"/>
                <a:gd name="T31" fmla="*/ 96 h 320"/>
                <a:gd name="T32" fmla="*/ 510 w 576"/>
                <a:gd name="T33" fmla="*/ 83 h 320"/>
                <a:gd name="T34" fmla="*/ 502 w 576"/>
                <a:gd name="T35" fmla="*/ 73 h 320"/>
                <a:gd name="T36" fmla="*/ 493 w 576"/>
                <a:gd name="T37" fmla="*/ 66 h 320"/>
                <a:gd name="T38" fmla="*/ 480 w 576"/>
                <a:gd name="T39" fmla="*/ 63 h 320"/>
                <a:gd name="T40" fmla="*/ 95 w 576"/>
                <a:gd name="T41" fmla="*/ 63 h 320"/>
                <a:gd name="T42" fmla="*/ 95 w 576"/>
                <a:gd name="T43" fmla="*/ 0 h 320"/>
                <a:gd name="T44" fmla="*/ 480 w 576"/>
                <a:gd name="T45" fmla="*/ 0 h 320"/>
                <a:gd name="T46" fmla="*/ 506 w 576"/>
                <a:gd name="T47" fmla="*/ 4 h 320"/>
                <a:gd name="T48" fmla="*/ 528 w 576"/>
                <a:gd name="T49" fmla="*/ 13 h 320"/>
                <a:gd name="T50" fmla="*/ 548 w 576"/>
                <a:gd name="T51" fmla="*/ 28 h 320"/>
                <a:gd name="T52" fmla="*/ 563 w 576"/>
                <a:gd name="T53" fmla="*/ 48 h 320"/>
                <a:gd name="T54" fmla="*/ 572 w 576"/>
                <a:gd name="T55" fmla="*/ 71 h 320"/>
                <a:gd name="T56" fmla="*/ 576 w 576"/>
                <a:gd name="T57" fmla="*/ 96 h 320"/>
                <a:gd name="T58" fmla="*/ 576 w 576"/>
                <a:gd name="T59" fmla="*/ 224 h 320"/>
                <a:gd name="T60" fmla="*/ 572 w 576"/>
                <a:gd name="T61" fmla="*/ 249 h 320"/>
                <a:gd name="T62" fmla="*/ 563 w 576"/>
                <a:gd name="T63" fmla="*/ 272 h 320"/>
                <a:gd name="T64" fmla="*/ 548 w 576"/>
                <a:gd name="T65" fmla="*/ 292 h 320"/>
                <a:gd name="T66" fmla="*/ 528 w 576"/>
                <a:gd name="T67" fmla="*/ 307 h 320"/>
                <a:gd name="T68" fmla="*/ 506 w 576"/>
                <a:gd name="T69" fmla="*/ 316 h 320"/>
                <a:gd name="T70" fmla="*/ 480 w 576"/>
                <a:gd name="T71" fmla="*/ 320 h 320"/>
                <a:gd name="T72" fmla="*/ 95 w 576"/>
                <a:gd name="T73" fmla="*/ 320 h 320"/>
                <a:gd name="T74" fmla="*/ 71 w 576"/>
                <a:gd name="T75" fmla="*/ 316 h 320"/>
                <a:gd name="T76" fmla="*/ 48 w 576"/>
                <a:gd name="T77" fmla="*/ 307 h 320"/>
                <a:gd name="T78" fmla="*/ 28 w 576"/>
                <a:gd name="T79" fmla="*/ 292 h 320"/>
                <a:gd name="T80" fmla="*/ 14 w 576"/>
                <a:gd name="T81" fmla="*/ 272 h 320"/>
                <a:gd name="T82" fmla="*/ 4 w 576"/>
                <a:gd name="T83" fmla="*/ 249 h 320"/>
                <a:gd name="T84" fmla="*/ 0 w 576"/>
                <a:gd name="T85" fmla="*/ 224 h 320"/>
                <a:gd name="T86" fmla="*/ 0 w 576"/>
                <a:gd name="T87" fmla="*/ 96 h 320"/>
                <a:gd name="T88" fmla="*/ 4 w 576"/>
                <a:gd name="T89" fmla="*/ 71 h 320"/>
                <a:gd name="T90" fmla="*/ 14 w 576"/>
                <a:gd name="T91" fmla="*/ 48 h 320"/>
                <a:gd name="T92" fmla="*/ 28 w 576"/>
                <a:gd name="T93" fmla="*/ 28 h 320"/>
                <a:gd name="T94" fmla="*/ 48 w 576"/>
                <a:gd name="T95" fmla="*/ 13 h 320"/>
                <a:gd name="T96" fmla="*/ 71 w 576"/>
                <a:gd name="T97" fmla="*/ 4 h 320"/>
                <a:gd name="T98" fmla="*/ 95 w 576"/>
                <a:gd name="T99"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76" h="320">
                  <a:moveTo>
                    <a:pt x="95" y="63"/>
                  </a:moveTo>
                  <a:lnTo>
                    <a:pt x="83" y="66"/>
                  </a:lnTo>
                  <a:lnTo>
                    <a:pt x="73" y="73"/>
                  </a:lnTo>
                  <a:lnTo>
                    <a:pt x="66" y="83"/>
                  </a:lnTo>
                  <a:lnTo>
                    <a:pt x="64" y="96"/>
                  </a:lnTo>
                  <a:lnTo>
                    <a:pt x="64" y="224"/>
                  </a:lnTo>
                  <a:lnTo>
                    <a:pt x="66" y="237"/>
                  </a:lnTo>
                  <a:lnTo>
                    <a:pt x="73" y="247"/>
                  </a:lnTo>
                  <a:lnTo>
                    <a:pt x="83" y="254"/>
                  </a:lnTo>
                  <a:lnTo>
                    <a:pt x="95" y="257"/>
                  </a:lnTo>
                  <a:lnTo>
                    <a:pt x="480" y="257"/>
                  </a:lnTo>
                  <a:lnTo>
                    <a:pt x="493" y="254"/>
                  </a:lnTo>
                  <a:lnTo>
                    <a:pt x="502" y="247"/>
                  </a:lnTo>
                  <a:lnTo>
                    <a:pt x="510" y="237"/>
                  </a:lnTo>
                  <a:lnTo>
                    <a:pt x="512" y="224"/>
                  </a:lnTo>
                  <a:lnTo>
                    <a:pt x="512" y="96"/>
                  </a:lnTo>
                  <a:lnTo>
                    <a:pt x="510" y="83"/>
                  </a:lnTo>
                  <a:lnTo>
                    <a:pt x="502" y="73"/>
                  </a:lnTo>
                  <a:lnTo>
                    <a:pt x="493" y="66"/>
                  </a:lnTo>
                  <a:lnTo>
                    <a:pt x="480" y="63"/>
                  </a:lnTo>
                  <a:lnTo>
                    <a:pt x="95" y="63"/>
                  </a:lnTo>
                  <a:close/>
                  <a:moveTo>
                    <a:pt x="95" y="0"/>
                  </a:moveTo>
                  <a:lnTo>
                    <a:pt x="480" y="0"/>
                  </a:lnTo>
                  <a:lnTo>
                    <a:pt x="506" y="4"/>
                  </a:lnTo>
                  <a:lnTo>
                    <a:pt x="528" y="13"/>
                  </a:lnTo>
                  <a:lnTo>
                    <a:pt x="548" y="28"/>
                  </a:lnTo>
                  <a:lnTo>
                    <a:pt x="563" y="48"/>
                  </a:lnTo>
                  <a:lnTo>
                    <a:pt x="572" y="71"/>
                  </a:lnTo>
                  <a:lnTo>
                    <a:pt x="576" y="96"/>
                  </a:lnTo>
                  <a:lnTo>
                    <a:pt x="576" y="224"/>
                  </a:lnTo>
                  <a:lnTo>
                    <a:pt x="572" y="249"/>
                  </a:lnTo>
                  <a:lnTo>
                    <a:pt x="563" y="272"/>
                  </a:lnTo>
                  <a:lnTo>
                    <a:pt x="548" y="292"/>
                  </a:lnTo>
                  <a:lnTo>
                    <a:pt x="528" y="307"/>
                  </a:lnTo>
                  <a:lnTo>
                    <a:pt x="506" y="316"/>
                  </a:lnTo>
                  <a:lnTo>
                    <a:pt x="480" y="320"/>
                  </a:lnTo>
                  <a:lnTo>
                    <a:pt x="95" y="320"/>
                  </a:lnTo>
                  <a:lnTo>
                    <a:pt x="71" y="316"/>
                  </a:lnTo>
                  <a:lnTo>
                    <a:pt x="48" y="307"/>
                  </a:lnTo>
                  <a:lnTo>
                    <a:pt x="28" y="292"/>
                  </a:lnTo>
                  <a:lnTo>
                    <a:pt x="14" y="272"/>
                  </a:lnTo>
                  <a:lnTo>
                    <a:pt x="4" y="249"/>
                  </a:lnTo>
                  <a:lnTo>
                    <a:pt x="0" y="224"/>
                  </a:lnTo>
                  <a:lnTo>
                    <a:pt x="0" y="96"/>
                  </a:lnTo>
                  <a:lnTo>
                    <a:pt x="4" y="71"/>
                  </a:lnTo>
                  <a:lnTo>
                    <a:pt x="14" y="48"/>
                  </a:lnTo>
                  <a:lnTo>
                    <a:pt x="28" y="28"/>
                  </a:lnTo>
                  <a:lnTo>
                    <a:pt x="48" y="13"/>
                  </a:lnTo>
                  <a:lnTo>
                    <a:pt x="71" y="4"/>
                  </a:lnTo>
                  <a:lnTo>
                    <a:pt x="95"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6" name="Freeform 234"/>
            <p:cNvSpPr>
              <a:spLocks noEditPoints="1"/>
            </p:cNvSpPr>
            <p:nvPr/>
          </p:nvSpPr>
          <p:spPr bwMode="auto">
            <a:xfrm>
              <a:off x="4775199" y="5202237"/>
              <a:ext cx="2641600" cy="407988"/>
            </a:xfrm>
            <a:custGeom>
              <a:avLst/>
              <a:gdLst>
                <a:gd name="T0" fmla="*/ 96 w 1664"/>
                <a:gd name="T1" fmla="*/ 65 h 257"/>
                <a:gd name="T2" fmla="*/ 83 w 1664"/>
                <a:gd name="T3" fmla="*/ 68 h 257"/>
                <a:gd name="T4" fmla="*/ 73 w 1664"/>
                <a:gd name="T5" fmla="*/ 75 h 257"/>
                <a:gd name="T6" fmla="*/ 67 w 1664"/>
                <a:gd name="T7" fmla="*/ 85 h 257"/>
                <a:gd name="T8" fmla="*/ 63 w 1664"/>
                <a:gd name="T9" fmla="*/ 97 h 257"/>
                <a:gd name="T10" fmla="*/ 63 w 1664"/>
                <a:gd name="T11" fmla="*/ 160 h 257"/>
                <a:gd name="T12" fmla="*/ 67 w 1664"/>
                <a:gd name="T13" fmla="*/ 174 h 257"/>
                <a:gd name="T14" fmla="*/ 73 w 1664"/>
                <a:gd name="T15" fmla="*/ 184 h 257"/>
                <a:gd name="T16" fmla="*/ 83 w 1664"/>
                <a:gd name="T17" fmla="*/ 191 h 257"/>
                <a:gd name="T18" fmla="*/ 96 w 1664"/>
                <a:gd name="T19" fmla="*/ 193 h 257"/>
                <a:gd name="T20" fmla="*/ 1567 w 1664"/>
                <a:gd name="T21" fmla="*/ 193 h 257"/>
                <a:gd name="T22" fmla="*/ 1581 w 1664"/>
                <a:gd name="T23" fmla="*/ 191 h 257"/>
                <a:gd name="T24" fmla="*/ 1591 w 1664"/>
                <a:gd name="T25" fmla="*/ 184 h 257"/>
                <a:gd name="T26" fmla="*/ 1598 w 1664"/>
                <a:gd name="T27" fmla="*/ 174 h 257"/>
                <a:gd name="T28" fmla="*/ 1600 w 1664"/>
                <a:gd name="T29" fmla="*/ 160 h 257"/>
                <a:gd name="T30" fmla="*/ 1600 w 1664"/>
                <a:gd name="T31" fmla="*/ 97 h 257"/>
                <a:gd name="T32" fmla="*/ 1598 w 1664"/>
                <a:gd name="T33" fmla="*/ 85 h 257"/>
                <a:gd name="T34" fmla="*/ 1591 w 1664"/>
                <a:gd name="T35" fmla="*/ 75 h 257"/>
                <a:gd name="T36" fmla="*/ 1581 w 1664"/>
                <a:gd name="T37" fmla="*/ 68 h 257"/>
                <a:gd name="T38" fmla="*/ 1567 w 1664"/>
                <a:gd name="T39" fmla="*/ 65 h 257"/>
                <a:gd name="T40" fmla="*/ 96 w 1664"/>
                <a:gd name="T41" fmla="*/ 65 h 257"/>
                <a:gd name="T42" fmla="*/ 96 w 1664"/>
                <a:gd name="T43" fmla="*/ 0 h 257"/>
                <a:gd name="T44" fmla="*/ 1567 w 1664"/>
                <a:gd name="T45" fmla="*/ 0 h 257"/>
                <a:gd name="T46" fmla="*/ 1593 w 1664"/>
                <a:gd name="T47" fmla="*/ 4 h 257"/>
                <a:gd name="T48" fmla="*/ 1616 w 1664"/>
                <a:gd name="T49" fmla="*/ 14 h 257"/>
                <a:gd name="T50" fmla="*/ 1636 w 1664"/>
                <a:gd name="T51" fmla="*/ 30 h 257"/>
                <a:gd name="T52" fmla="*/ 1651 w 1664"/>
                <a:gd name="T53" fmla="*/ 48 h 257"/>
                <a:gd name="T54" fmla="*/ 1660 w 1664"/>
                <a:gd name="T55" fmla="*/ 71 h 257"/>
                <a:gd name="T56" fmla="*/ 1664 w 1664"/>
                <a:gd name="T57" fmla="*/ 97 h 257"/>
                <a:gd name="T58" fmla="*/ 1664 w 1664"/>
                <a:gd name="T59" fmla="*/ 160 h 257"/>
                <a:gd name="T60" fmla="*/ 1660 w 1664"/>
                <a:gd name="T61" fmla="*/ 186 h 257"/>
                <a:gd name="T62" fmla="*/ 1651 w 1664"/>
                <a:gd name="T63" fmla="*/ 209 h 257"/>
                <a:gd name="T64" fmla="*/ 1636 w 1664"/>
                <a:gd name="T65" fmla="*/ 229 h 257"/>
                <a:gd name="T66" fmla="*/ 1616 w 1664"/>
                <a:gd name="T67" fmla="*/ 244 h 257"/>
                <a:gd name="T68" fmla="*/ 1593 w 1664"/>
                <a:gd name="T69" fmla="*/ 253 h 257"/>
                <a:gd name="T70" fmla="*/ 1567 w 1664"/>
                <a:gd name="T71" fmla="*/ 257 h 257"/>
                <a:gd name="T72" fmla="*/ 96 w 1664"/>
                <a:gd name="T73" fmla="*/ 257 h 257"/>
                <a:gd name="T74" fmla="*/ 71 w 1664"/>
                <a:gd name="T75" fmla="*/ 253 h 257"/>
                <a:gd name="T76" fmla="*/ 48 w 1664"/>
                <a:gd name="T77" fmla="*/ 244 h 257"/>
                <a:gd name="T78" fmla="*/ 28 w 1664"/>
                <a:gd name="T79" fmla="*/ 229 h 257"/>
                <a:gd name="T80" fmla="*/ 13 w 1664"/>
                <a:gd name="T81" fmla="*/ 209 h 257"/>
                <a:gd name="T82" fmla="*/ 4 w 1664"/>
                <a:gd name="T83" fmla="*/ 186 h 257"/>
                <a:gd name="T84" fmla="*/ 0 w 1664"/>
                <a:gd name="T85" fmla="*/ 160 h 257"/>
                <a:gd name="T86" fmla="*/ 0 w 1664"/>
                <a:gd name="T87" fmla="*/ 97 h 257"/>
                <a:gd name="T88" fmla="*/ 4 w 1664"/>
                <a:gd name="T89" fmla="*/ 71 h 257"/>
                <a:gd name="T90" fmla="*/ 13 w 1664"/>
                <a:gd name="T91" fmla="*/ 48 h 257"/>
                <a:gd name="T92" fmla="*/ 28 w 1664"/>
                <a:gd name="T93" fmla="*/ 30 h 257"/>
                <a:gd name="T94" fmla="*/ 48 w 1664"/>
                <a:gd name="T95" fmla="*/ 14 h 257"/>
                <a:gd name="T96" fmla="*/ 71 w 1664"/>
                <a:gd name="T97" fmla="*/ 4 h 257"/>
                <a:gd name="T98" fmla="*/ 96 w 1664"/>
                <a:gd name="T9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4" h="257">
                  <a:moveTo>
                    <a:pt x="96" y="65"/>
                  </a:moveTo>
                  <a:lnTo>
                    <a:pt x="83" y="68"/>
                  </a:lnTo>
                  <a:lnTo>
                    <a:pt x="73" y="75"/>
                  </a:lnTo>
                  <a:lnTo>
                    <a:pt x="67" y="85"/>
                  </a:lnTo>
                  <a:lnTo>
                    <a:pt x="63" y="97"/>
                  </a:lnTo>
                  <a:lnTo>
                    <a:pt x="63" y="160"/>
                  </a:lnTo>
                  <a:lnTo>
                    <a:pt x="67" y="174"/>
                  </a:lnTo>
                  <a:lnTo>
                    <a:pt x="73" y="184"/>
                  </a:lnTo>
                  <a:lnTo>
                    <a:pt x="83" y="191"/>
                  </a:lnTo>
                  <a:lnTo>
                    <a:pt x="96" y="193"/>
                  </a:lnTo>
                  <a:lnTo>
                    <a:pt x="1567" y="193"/>
                  </a:lnTo>
                  <a:lnTo>
                    <a:pt x="1581" y="191"/>
                  </a:lnTo>
                  <a:lnTo>
                    <a:pt x="1591" y="184"/>
                  </a:lnTo>
                  <a:lnTo>
                    <a:pt x="1598" y="174"/>
                  </a:lnTo>
                  <a:lnTo>
                    <a:pt x="1600" y="160"/>
                  </a:lnTo>
                  <a:lnTo>
                    <a:pt x="1600" y="97"/>
                  </a:lnTo>
                  <a:lnTo>
                    <a:pt x="1598" y="85"/>
                  </a:lnTo>
                  <a:lnTo>
                    <a:pt x="1591" y="75"/>
                  </a:lnTo>
                  <a:lnTo>
                    <a:pt x="1581" y="68"/>
                  </a:lnTo>
                  <a:lnTo>
                    <a:pt x="1567" y="65"/>
                  </a:lnTo>
                  <a:lnTo>
                    <a:pt x="96" y="65"/>
                  </a:lnTo>
                  <a:close/>
                  <a:moveTo>
                    <a:pt x="96" y="0"/>
                  </a:moveTo>
                  <a:lnTo>
                    <a:pt x="1567" y="0"/>
                  </a:lnTo>
                  <a:lnTo>
                    <a:pt x="1593" y="4"/>
                  </a:lnTo>
                  <a:lnTo>
                    <a:pt x="1616" y="14"/>
                  </a:lnTo>
                  <a:lnTo>
                    <a:pt x="1636" y="30"/>
                  </a:lnTo>
                  <a:lnTo>
                    <a:pt x="1651" y="48"/>
                  </a:lnTo>
                  <a:lnTo>
                    <a:pt x="1660" y="71"/>
                  </a:lnTo>
                  <a:lnTo>
                    <a:pt x="1664" y="97"/>
                  </a:lnTo>
                  <a:lnTo>
                    <a:pt x="1664" y="160"/>
                  </a:lnTo>
                  <a:lnTo>
                    <a:pt x="1660" y="186"/>
                  </a:lnTo>
                  <a:lnTo>
                    <a:pt x="1651" y="209"/>
                  </a:lnTo>
                  <a:lnTo>
                    <a:pt x="1636" y="229"/>
                  </a:lnTo>
                  <a:lnTo>
                    <a:pt x="1616" y="244"/>
                  </a:lnTo>
                  <a:lnTo>
                    <a:pt x="1593" y="253"/>
                  </a:lnTo>
                  <a:lnTo>
                    <a:pt x="1567" y="257"/>
                  </a:lnTo>
                  <a:lnTo>
                    <a:pt x="96" y="257"/>
                  </a:lnTo>
                  <a:lnTo>
                    <a:pt x="71" y="253"/>
                  </a:lnTo>
                  <a:lnTo>
                    <a:pt x="48" y="244"/>
                  </a:lnTo>
                  <a:lnTo>
                    <a:pt x="28" y="229"/>
                  </a:lnTo>
                  <a:lnTo>
                    <a:pt x="13" y="209"/>
                  </a:lnTo>
                  <a:lnTo>
                    <a:pt x="4" y="186"/>
                  </a:lnTo>
                  <a:lnTo>
                    <a:pt x="0" y="160"/>
                  </a:lnTo>
                  <a:lnTo>
                    <a:pt x="0" y="97"/>
                  </a:lnTo>
                  <a:lnTo>
                    <a:pt x="4" y="71"/>
                  </a:lnTo>
                  <a:lnTo>
                    <a:pt x="13" y="48"/>
                  </a:lnTo>
                  <a:lnTo>
                    <a:pt x="28" y="30"/>
                  </a:lnTo>
                  <a:lnTo>
                    <a:pt x="48" y="14"/>
                  </a:lnTo>
                  <a:lnTo>
                    <a:pt x="71" y="4"/>
                  </a:lnTo>
                  <a:lnTo>
                    <a:pt x="96" y="0"/>
                  </a:lnTo>
                  <a:close/>
                </a:path>
              </a:pathLst>
            </a:custGeom>
            <a:solidFill>
              <a:srgbClr val="263238"/>
            </a:solidFill>
            <a:ln w="0">
              <a:solidFill>
                <a:srgbClr val="263238"/>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697" name="Freeform 236"/>
            <p:cNvSpPr>
              <a:spLocks noEditPoints="1"/>
            </p:cNvSpPr>
            <p:nvPr/>
          </p:nvSpPr>
          <p:spPr bwMode="auto">
            <a:xfrm>
              <a:off x="4775199" y="5202237"/>
              <a:ext cx="2641600" cy="407988"/>
            </a:xfrm>
            <a:custGeom>
              <a:avLst/>
              <a:gdLst>
                <a:gd name="T0" fmla="*/ 96 w 1664"/>
                <a:gd name="T1" fmla="*/ 65 h 257"/>
                <a:gd name="T2" fmla="*/ 83 w 1664"/>
                <a:gd name="T3" fmla="*/ 68 h 257"/>
                <a:gd name="T4" fmla="*/ 73 w 1664"/>
                <a:gd name="T5" fmla="*/ 75 h 257"/>
                <a:gd name="T6" fmla="*/ 67 w 1664"/>
                <a:gd name="T7" fmla="*/ 85 h 257"/>
                <a:gd name="T8" fmla="*/ 63 w 1664"/>
                <a:gd name="T9" fmla="*/ 97 h 257"/>
                <a:gd name="T10" fmla="*/ 63 w 1664"/>
                <a:gd name="T11" fmla="*/ 160 h 257"/>
                <a:gd name="T12" fmla="*/ 67 w 1664"/>
                <a:gd name="T13" fmla="*/ 174 h 257"/>
                <a:gd name="T14" fmla="*/ 73 w 1664"/>
                <a:gd name="T15" fmla="*/ 184 h 257"/>
                <a:gd name="T16" fmla="*/ 83 w 1664"/>
                <a:gd name="T17" fmla="*/ 191 h 257"/>
                <a:gd name="T18" fmla="*/ 96 w 1664"/>
                <a:gd name="T19" fmla="*/ 193 h 257"/>
                <a:gd name="T20" fmla="*/ 1567 w 1664"/>
                <a:gd name="T21" fmla="*/ 193 h 257"/>
                <a:gd name="T22" fmla="*/ 1581 w 1664"/>
                <a:gd name="T23" fmla="*/ 191 h 257"/>
                <a:gd name="T24" fmla="*/ 1591 w 1664"/>
                <a:gd name="T25" fmla="*/ 184 h 257"/>
                <a:gd name="T26" fmla="*/ 1598 w 1664"/>
                <a:gd name="T27" fmla="*/ 174 h 257"/>
                <a:gd name="T28" fmla="*/ 1600 w 1664"/>
                <a:gd name="T29" fmla="*/ 160 h 257"/>
                <a:gd name="T30" fmla="*/ 1600 w 1664"/>
                <a:gd name="T31" fmla="*/ 97 h 257"/>
                <a:gd name="T32" fmla="*/ 1598 w 1664"/>
                <a:gd name="T33" fmla="*/ 85 h 257"/>
                <a:gd name="T34" fmla="*/ 1591 w 1664"/>
                <a:gd name="T35" fmla="*/ 75 h 257"/>
                <a:gd name="T36" fmla="*/ 1581 w 1664"/>
                <a:gd name="T37" fmla="*/ 68 h 257"/>
                <a:gd name="T38" fmla="*/ 1567 w 1664"/>
                <a:gd name="T39" fmla="*/ 65 h 257"/>
                <a:gd name="T40" fmla="*/ 96 w 1664"/>
                <a:gd name="T41" fmla="*/ 65 h 257"/>
                <a:gd name="T42" fmla="*/ 96 w 1664"/>
                <a:gd name="T43" fmla="*/ 0 h 257"/>
                <a:gd name="T44" fmla="*/ 1567 w 1664"/>
                <a:gd name="T45" fmla="*/ 0 h 257"/>
                <a:gd name="T46" fmla="*/ 1593 w 1664"/>
                <a:gd name="T47" fmla="*/ 4 h 257"/>
                <a:gd name="T48" fmla="*/ 1616 w 1664"/>
                <a:gd name="T49" fmla="*/ 14 h 257"/>
                <a:gd name="T50" fmla="*/ 1636 w 1664"/>
                <a:gd name="T51" fmla="*/ 30 h 257"/>
                <a:gd name="T52" fmla="*/ 1651 w 1664"/>
                <a:gd name="T53" fmla="*/ 48 h 257"/>
                <a:gd name="T54" fmla="*/ 1660 w 1664"/>
                <a:gd name="T55" fmla="*/ 71 h 257"/>
                <a:gd name="T56" fmla="*/ 1664 w 1664"/>
                <a:gd name="T57" fmla="*/ 97 h 257"/>
                <a:gd name="T58" fmla="*/ 1664 w 1664"/>
                <a:gd name="T59" fmla="*/ 160 h 257"/>
                <a:gd name="T60" fmla="*/ 1660 w 1664"/>
                <a:gd name="T61" fmla="*/ 186 h 257"/>
                <a:gd name="T62" fmla="*/ 1651 w 1664"/>
                <a:gd name="T63" fmla="*/ 209 h 257"/>
                <a:gd name="T64" fmla="*/ 1636 w 1664"/>
                <a:gd name="T65" fmla="*/ 229 h 257"/>
                <a:gd name="T66" fmla="*/ 1616 w 1664"/>
                <a:gd name="T67" fmla="*/ 244 h 257"/>
                <a:gd name="T68" fmla="*/ 1593 w 1664"/>
                <a:gd name="T69" fmla="*/ 253 h 257"/>
                <a:gd name="T70" fmla="*/ 1567 w 1664"/>
                <a:gd name="T71" fmla="*/ 257 h 257"/>
                <a:gd name="T72" fmla="*/ 96 w 1664"/>
                <a:gd name="T73" fmla="*/ 257 h 257"/>
                <a:gd name="T74" fmla="*/ 71 w 1664"/>
                <a:gd name="T75" fmla="*/ 253 h 257"/>
                <a:gd name="T76" fmla="*/ 48 w 1664"/>
                <a:gd name="T77" fmla="*/ 244 h 257"/>
                <a:gd name="T78" fmla="*/ 28 w 1664"/>
                <a:gd name="T79" fmla="*/ 229 h 257"/>
                <a:gd name="T80" fmla="*/ 13 w 1664"/>
                <a:gd name="T81" fmla="*/ 209 h 257"/>
                <a:gd name="T82" fmla="*/ 4 w 1664"/>
                <a:gd name="T83" fmla="*/ 186 h 257"/>
                <a:gd name="T84" fmla="*/ 0 w 1664"/>
                <a:gd name="T85" fmla="*/ 160 h 257"/>
                <a:gd name="T86" fmla="*/ 0 w 1664"/>
                <a:gd name="T87" fmla="*/ 97 h 257"/>
                <a:gd name="T88" fmla="*/ 4 w 1664"/>
                <a:gd name="T89" fmla="*/ 71 h 257"/>
                <a:gd name="T90" fmla="*/ 13 w 1664"/>
                <a:gd name="T91" fmla="*/ 48 h 257"/>
                <a:gd name="T92" fmla="*/ 28 w 1664"/>
                <a:gd name="T93" fmla="*/ 30 h 257"/>
                <a:gd name="T94" fmla="*/ 48 w 1664"/>
                <a:gd name="T95" fmla="*/ 14 h 257"/>
                <a:gd name="T96" fmla="*/ 71 w 1664"/>
                <a:gd name="T97" fmla="*/ 4 h 257"/>
                <a:gd name="T98" fmla="*/ 96 w 1664"/>
                <a:gd name="T9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4" h="257">
                  <a:moveTo>
                    <a:pt x="96" y="65"/>
                  </a:moveTo>
                  <a:lnTo>
                    <a:pt x="83" y="68"/>
                  </a:lnTo>
                  <a:lnTo>
                    <a:pt x="73" y="75"/>
                  </a:lnTo>
                  <a:lnTo>
                    <a:pt x="67" y="85"/>
                  </a:lnTo>
                  <a:lnTo>
                    <a:pt x="63" y="97"/>
                  </a:lnTo>
                  <a:lnTo>
                    <a:pt x="63" y="160"/>
                  </a:lnTo>
                  <a:lnTo>
                    <a:pt x="67" y="174"/>
                  </a:lnTo>
                  <a:lnTo>
                    <a:pt x="73" y="184"/>
                  </a:lnTo>
                  <a:lnTo>
                    <a:pt x="83" y="191"/>
                  </a:lnTo>
                  <a:lnTo>
                    <a:pt x="96" y="193"/>
                  </a:lnTo>
                  <a:lnTo>
                    <a:pt x="1567" y="193"/>
                  </a:lnTo>
                  <a:lnTo>
                    <a:pt x="1581" y="191"/>
                  </a:lnTo>
                  <a:lnTo>
                    <a:pt x="1591" y="184"/>
                  </a:lnTo>
                  <a:lnTo>
                    <a:pt x="1598" y="174"/>
                  </a:lnTo>
                  <a:lnTo>
                    <a:pt x="1600" y="160"/>
                  </a:lnTo>
                  <a:lnTo>
                    <a:pt x="1600" y="97"/>
                  </a:lnTo>
                  <a:lnTo>
                    <a:pt x="1598" y="85"/>
                  </a:lnTo>
                  <a:lnTo>
                    <a:pt x="1591" y="75"/>
                  </a:lnTo>
                  <a:lnTo>
                    <a:pt x="1581" y="68"/>
                  </a:lnTo>
                  <a:lnTo>
                    <a:pt x="1567" y="65"/>
                  </a:lnTo>
                  <a:lnTo>
                    <a:pt x="96" y="65"/>
                  </a:lnTo>
                  <a:close/>
                  <a:moveTo>
                    <a:pt x="96" y="0"/>
                  </a:moveTo>
                  <a:lnTo>
                    <a:pt x="1567" y="0"/>
                  </a:lnTo>
                  <a:lnTo>
                    <a:pt x="1593" y="4"/>
                  </a:lnTo>
                  <a:lnTo>
                    <a:pt x="1616" y="14"/>
                  </a:lnTo>
                  <a:lnTo>
                    <a:pt x="1636" y="30"/>
                  </a:lnTo>
                  <a:lnTo>
                    <a:pt x="1651" y="48"/>
                  </a:lnTo>
                  <a:lnTo>
                    <a:pt x="1660" y="71"/>
                  </a:lnTo>
                  <a:lnTo>
                    <a:pt x="1664" y="97"/>
                  </a:lnTo>
                  <a:lnTo>
                    <a:pt x="1664" y="160"/>
                  </a:lnTo>
                  <a:lnTo>
                    <a:pt x="1660" y="186"/>
                  </a:lnTo>
                  <a:lnTo>
                    <a:pt x="1651" y="209"/>
                  </a:lnTo>
                  <a:lnTo>
                    <a:pt x="1636" y="229"/>
                  </a:lnTo>
                  <a:lnTo>
                    <a:pt x="1616" y="244"/>
                  </a:lnTo>
                  <a:lnTo>
                    <a:pt x="1593" y="253"/>
                  </a:lnTo>
                  <a:lnTo>
                    <a:pt x="1567" y="257"/>
                  </a:lnTo>
                  <a:lnTo>
                    <a:pt x="96" y="257"/>
                  </a:lnTo>
                  <a:lnTo>
                    <a:pt x="71" y="253"/>
                  </a:lnTo>
                  <a:lnTo>
                    <a:pt x="48" y="244"/>
                  </a:lnTo>
                  <a:lnTo>
                    <a:pt x="28" y="229"/>
                  </a:lnTo>
                  <a:lnTo>
                    <a:pt x="13" y="209"/>
                  </a:lnTo>
                  <a:lnTo>
                    <a:pt x="4" y="186"/>
                  </a:lnTo>
                  <a:lnTo>
                    <a:pt x="0" y="160"/>
                  </a:lnTo>
                  <a:lnTo>
                    <a:pt x="0" y="97"/>
                  </a:lnTo>
                  <a:lnTo>
                    <a:pt x="4" y="71"/>
                  </a:lnTo>
                  <a:lnTo>
                    <a:pt x="13" y="48"/>
                  </a:lnTo>
                  <a:lnTo>
                    <a:pt x="28" y="30"/>
                  </a:lnTo>
                  <a:lnTo>
                    <a:pt x="48" y="14"/>
                  </a:lnTo>
                  <a:lnTo>
                    <a:pt x="71" y="4"/>
                  </a:lnTo>
                  <a:lnTo>
                    <a:pt x="9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grpSp>
        <p:nvGrpSpPr>
          <p:cNvPr id="698" name="Group 697"/>
          <p:cNvGrpSpPr/>
          <p:nvPr/>
        </p:nvGrpSpPr>
        <p:grpSpPr>
          <a:xfrm>
            <a:off x="11351773" y="4887301"/>
            <a:ext cx="371121" cy="304649"/>
            <a:chOff x="2843213" y="760413"/>
            <a:chExt cx="6505575" cy="5340350"/>
          </a:xfrm>
          <a:solidFill>
            <a:schemeClr val="accent4"/>
          </a:solidFill>
        </p:grpSpPr>
        <p:sp>
          <p:nvSpPr>
            <p:cNvPr id="699" name="Freeform 241"/>
            <p:cNvSpPr>
              <a:spLocks noEditPoints="1"/>
            </p:cNvSpPr>
            <p:nvPr/>
          </p:nvSpPr>
          <p:spPr bwMode="auto">
            <a:xfrm>
              <a:off x="2843213" y="3268663"/>
              <a:ext cx="6505575" cy="2832100"/>
            </a:xfrm>
            <a:custGeom>
              <a:avLst/>
              <a:gdLst>
                <a:gd name="T0" fmla="*/ 2556 w 4098"/>
                <a:gd name="T1" fmla="*/ 512 h 1784"/>
                <a:gd name="T2" fmla="*/ 2809 w 4098"/>
                <a:gd name="T3" fmla="*/ 644 h 1784"/>
                <a:gd name="T4" fmla="*/ 2898 w 4098"/>
                <a:gd name="T5" fmla="*/ 909 h 1784"/>
                <a:gd name="T6" fmla="*/ 2710 w 4098"/>
                <a:gd name="T7" fmla="*/ 1161 h 1784"/>
                <a:gd name="T8" fmla="*/ 1751 w 4098"/>
                <a:gd name="T9" fmla="*/ 1090 h 1784"/>
                <a:gd name="T10" fmla="*/ 1748 w 4098"/>
                <a:gd name="T11" fmla="*/ 968 h 1784"/>
                <a:gd name="T12" fmla="*/ 2680 w 4098"/>
                <a:gd name="T13" fmla="*/ 1022 h 1784"/>
                <a:gd name="T14" fmla="*/ 2763 w 4098"/>
                <a:gd name="T15" fmla="*/ 836 h 1784"/>
                <a:gd name="T16" fmla="*/ 2597 w 4098"/>
                <a:gd name="T17" fmla="*/ 671 h 1784"/>
                <a:gd name="T18" fmla="*/ 2232 w 4098"/>
                <a:gd name="T19" fmla="*/ 559 h 1784"/>
                <a:gd name="T20" fmla="*/ 1756 w 4098"/>
                <a:gd name="T21" fmla="*/ 423 h 1784"/>
                <a:gd name="T22" fmla="*/ 1445 w 4098"/>
                <a:gd name="T23" fmla="*/ 346 h 1784"/>
                <a:gd name="T24" fmla="*/ 1403 w 4098"/>
                <a:gd name="T25" fmla="*/ 340 h 1784"/>
                <a:gd name="T26" fmla="*/ 1205 w 4098"/>
                <a:gd name="T27" fmla="*/ 382 h 1784"/>
                <a:gd name="T28" fmla="*/ 893 w 4098"/>
                <a:gd name="T29" fmla="*/ 464 h 1784"/>
                <a:gd name="T30" fmla="*/ 1049 w 4098"/>
                <a:gd name="T31" fmla="*/ 1389 h 1784"/>
                <a:gd name="T32" fmla="*/ 1537 w 4098"/>
                <a:gd name="T33" fmla="*/ 1491 h 1784"/>
                <a:gd name="T34" fmla="*/ 2071 w 4098"/>
                <a:gd name="T35" fmla="*/ 1594 h 1784"/>
                <a:gd name="T36" fmla="*/ 2290 w 4098"/>
                <a:gd name="T37" fmla="*/ 1624 h 1784"/>
                <a:gd name="T38" fmla="*/ 2425 w 4098"/>
                <a:gd name="T39" fmla="*/ 1578 h 1784"/>
                <a:gd name="T40" fmla="*/ 2874 w 4098"/>
                <a:gd name="T41" fmla="*/ 1324 h 1784"/>
                <a:gd name="T42" fmla="*/ 3380 w 4098"/>
                <a:gd name="T43" fmla="*/ 991 h 1784"/>
                <a:gd name="T44" fmla="*/ 3778 w 4098"/>
                <a:gd name="T45" fmla="*/ 717 h 1784"/>
                <a:gd name="T46" fmla="*/ 3958 w 4098"/>
                <a:gd name="T47" fmla="*/ 536 h 1784"/>
                <a:gd name="T48" fmla="*/ 3857 w 4098"/>
                <a:gd name="T49" fmla="*/ 345 h 1784"/>
                <a:gd name="T50" fmla="*/ 3686 w 4098"/>
                <a:gd name="T51" fmla="*/ 372 h 1784"/>
                <a:gd name="T52" fmla="*/ 3065 w 4098"/>
                <a:gd name="T53" fmla="*/ 712 h 1784"/>
                <a:gd name="T54" fmla="*/ 3023 w 4098"/>
                <a:gd name="T55" fmla="*/ 613 h 1784"/>
                <a:gd name="T56" fmla="*/ 3424 w 4098"/>
                <a:gd name="T57" fmla="*/ 241 h 1784"/>
                <a:gd name="T58" fmla="*/ 2869 w 4098"/>
                <a:gd name="T59" fmla="*/ 521 h 1784"/>
                <a:gd name="T60" fmla="*/ 2826 w 4098"/>
                <a:gd name="T61" fmla="*/ 420 h 1784"/>
                <a:gd name="T62" fmla="*/ 2921 w 4098"/>
                <a:gd name="T63" fmla="*/ 241 h 1784"/>
                <a:gd name="T64" fmla="*/ 142 w 4098"/>
                <a:gd name="T65" fmla="*/ 1618 h 1784"/>
                <a:gd name="T66" fmla="*/ 729 w 4098"/>
                <a:gd name="T67" fmla="*/ 1618 h 1784"/>
                <a:gd name="T68" fmla="*/ 183 w 4098"/>
                <a:gd name="T69" fmla="*/ 136 h 1784"/>
                <a:gd name="T70" fmla="*/ 838 w 4098"/>
                <a:gd name="T71" fmla="*/ 81 h 1784"/>
                <a:gd name="T72" fmla="*/ 990 w 4098"/>
                <a:gd name="T73" fmla="*/ 295 h 1784"/>
                <a:gd name="T74" fmla="*/ 1314 w 4098"/>
                <a:gd name="T75" fmla="*/ 216 h 1784"/>
                <a:gd name="T76" fmla="*/ 1465 w 4098"/>
                <a:gd name="T77" fmla="*/ 210 h 1784"/>
                <a:gd name="T78" fmla="*/ 1804 w 4098"/>
                <a:gd name="T79" fmla="*/ 294 h 1784"/>
                <a:gd name="T80" fmla="*/ 2777 w 4098"/>
                <a:gd name="T81" fmla="*/ 140 h 1784"/>
                <a:gd name="T82" fmla="*/ 3011 w 4098"/>
                <a:gd name="T83" fmla="*/ 118 h 1784"/>
                <a:gd name="T84" fmla="*/ 3317 w 4098"/>
                <a:gd name="T85" fmla="*/ 124 h 1784"/>
                <a:gd name="T86" fmla="*/ 3600 w 4098"/>
                <a:gd name="T87" fmla="*/ 160 h 1784"/>
                <a:gd name="T88" fmla="*/ 3879 w 4098"/>
                <a:gd name="T89" fmla="*/ 208 h 1784"/>
                <a:gd name="T90" fmla="*/ 4084 w 4098"/>
                <a:gd name="T91" fmla="*/ 413 h 1784"/>
                <a:gd name="T92" fmla="*/ 4032 w 4098"/>
                <a:gd name="T93" fmla="*/ 693 h 1784"/>
                <a:gd name="T94" fmla="*/ 3752 w 4098"/>
                <a:gd name="T95" fmla="*/ 903 h 1784"/>
                <a:gd name="T96" fmla="*/ 3302 w 4098"/>
                <a:gd name="T97" fmla="*/ 1210 h 1784"/>
                <a:gd name="T98" fmla="*/ 2774 w 4098"/>
                <a:gd name="T99" fmla="*/ 1546 h 1784"/>
                <a:gd name="T100" fmla="*/ 2395 w 4098"/>
                <a:gd name="T101" fmla="*/ 1738 h 1784"/>
                <a:gd name="T102" fmla="*/ 2163 w 4098"/>
                <a:gd name="T103" fmla="*/ 1748 h 1784"/>
                <a:gd name="T104" fmla="*/ 1681 w 4098"/>
                <a:gd name="T105" fmla="*/ 1660 h 1784"/>
                <a:gd name="T106" fmla="*/ 1118 w 4098"/>
                <a:gd name="T107" fmla="*/ 1543 h 1784"/>
                <a:gd name="T108" fmla="*/ 867 w 4098"/>
                <a:gd name="T109" fmla="*/ 1638 h 1784"/>
                <a:gd name="T110" fmla="*/ 687 w 4098"/>
                <a:gd name="T111" fmla="*/ 1784 h 1784"/>
                <a:gd name="T112" fmla="*/ 15 w 4098"/>
                <a:gd name="T113" fmla="*/ 1672 h 1784"/>
                <a:gd name="T114" fmla="*/ 53 w 4098"/>
                <a:gd name="T115" fmla="*/ 53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98" h="1784">
                  <a:moveTo>
                    <a:pt x="2921" y="241"/>
                  </a:moveTo>
                  <a:lnTo>
                    <a:pt x="2895" y="243"/>
                  </a:lnTo>
                  <a:lnTo>
                    <a:pt x="2870" y="249"/>
                  </a:lnTo>
                  <a:lnTo>
                    <a:pt x="2845" y="259"/>
                  </a:lnTo>
                  <a:lnTo>
                    <a:pt x="2472" y="487"/>
                  </a:lnTo>
                  <a:lnTo>
                    <a:pt x="2516" y="501"/>
                  </a:lnTo>
                  <a:lnTo>
                    <a:pt x="2556" y="512"/>
                  </a:lnTo>
                  <a:lnTo>
                    <a:pt x="2590" y="523"/>
                  </a:lnTo>
                  <a:lnTo>
                    <a:pt x="2633" y="537"/>
                  </a:lnTo>
                  <a:lnTo>
                    <a:pt x="2675" y="554"/>
                  </a:lnTo>
                  <a:lnTo>
                    <a:pt x="2715" y="574"/>
                  </a:lnTo>
                  <a:lnTo>
                    <a:pt x="2753" y="598"/>
                  </a:lnTo>
                  <a:lnTo>
                    <a:pt x="2782" y="620"/>
                  </a:lnTo>
                  <a:lnTo>
                    <a:pt x="2809" y="644"/>
                  </a:lnTo>
                  <a:lnTo>
                    <a:pt x="2834" y="671"/>
                  </a:lnTo>
                  <a:lnTo>
                    <a:pt x="2856" y="701"/>
                  </a:lnTo>
                  <a:lnTo>
                    <a:pt x="2874" y="733"/>
                  </a:lnTo>
                  <a:lnTo>
                    <a:pt x="2890" y="773"/>
                  </a:lnTo>
                  <a:lnTo>
                    <a:pt x="2898" y="816"/>
                  </a:lnTo>
                  <a:lnTo>
                    <a:pt x="2902" y="861"/>
                  </a:lnTo>
                  <a:lnTo>
                    <a:pt x="2898" y="909"/>
                  </a:lnTo>
                  <a:lnTo>
                    <a:pt x="2888" y="956"/>
                  </a:lnTo>
                  <a:lnTo>
                    <a:pt x="2871" y="1001"/>
                  </a:lnTo>
                  <a:lnTo>
                    <a:pt x="2849" y="1041"/>
                  </a:lnTo>
                  <a:lnTo>
                    <a:pt x="2820" y="1078"/>
                  </a:lnTo>
                  <a:lnTo>
                    <a:pt x="2788" y="1112"/>
                  </a:lnTo>
                  <a:lnTo>
                    <a:pt x="2751" y="1139"/>
                  </a:lnTo>
                  <a:lnTo>
                    <a:pt x="2710" y="1161"/>
                  </a:lnTo>
                  <a:lnTo>
                    <a:pt x="2666" y="1179"/>
                  </a:lnTo>
                  <a:lnTo>
                    <a:pt x="2619" y="1188"/>
                  </a:lnTo>
                  <a:lnTo>
                    <a:pt x="2571" y="1192"/>
                  </a:lnTo>
                  <a:lnTo>
                    <a:pt x="2567" y="1192"/>
                  </a:lnTo>
                  <a:lnTo>
                    <a:pt x="2379" y="1174"/>
                  </a:lnTo>
                  <a:lnTo>
                    <a:pt x="1772" y="1097"/>
                  </a:lnTo>
                  <a:lnTo>
                    <a:pt x="1751" y="1090"/>
                  </a:lnTo>
                  <a:lnTo>
                    <a:pt x="1734" y="1078"/>
                  </a:lnTo>
                  <a:lnTo>
                    <a:pt x="1721" y="1061"/>
                  </a:lnTo>
                  <a:lnTo>
                    <a:pt x="1714" y="1041"/>
                  </a:lnTo>
                  <a:lnTo>
                    <a:pt x="1712" y="1020"/>
                  </a:lnTo>
                  <a:lnTo>
                    <a:pt x="1719" y="999"/>
                  </a:lnTo>
                  <a:lnTo>
                    <a:pt x="1731" y="981"/>
                  </a:lnTo>
                  <a:lnTo>
                    <a:pt x="1748" y="968"/>
                  </a:lnTo>
                  <a:lnTo>
                    <a:pt x="1768" y="960"/>
                  </a:lnTo>
                  <a:lnTo>
                    <a:pt x="1789" y="960"/>
                  </a:lnTo>
                  <a:lnTo>
                    <a:pt x="2394" y="1037"/>
                  </a:lnTo>
                  <a:lnTo>
                    <a:pt x="2572" y="1054"/>
                  </a:lnTo>
                  <a:lnTo>
                    <a:pt x="2610" y="1051"/>
                  </a:lnTo>
                  <a:lnTo>
                    <a:pt x="2646" y="1040"/>
                  </a:lnTo>
                  <a:lnTo>
                    <a:pt x="2680" y="1022"/>
                  </a:lnTo>
                  <a:lnTo>
                    <a:pt x="2708" y="999"/>
                  </a:lnTo>
                  <a:lnTo>
                    <a:pt x="2727" y="975"/>
                  </a:lnTo>
                  <a:lnTo>
                    <a:pt x="2743" y="950"/>
                  </a:lnTo>
                  <a:lnTo>
                    <a:pt x="2754" y="922"/>
                  </a:lnTo>
                  <a:lnTo>
                    <a:pt x="2762" y="892"/>
                  </a:lnTo>
                  <a:lnTo>
                    <a:pt x="2764" y="861"/>
                  </a:lnTo>
                  <a:lnTo>
                    <a:pt x="2763" y="836"/>
                  </a:lnTo>
                  <a:lnTo>
                    <a:pt x="2758" y="814"/>
                  </a:lnTo>
                  <a:lnTo>
                    <a:pt x="2749" y="793"/>
                  </a:lnTo>
                  <a:lnTo>
                    <a:pt x="2732" y="763"/>
                  </a:lnTo>
                  <a:lnTo>
                    <a:pt x="2707" y="737"/>
                  </a:lnTo>
                  <a:lnTo>
                    <a:pt x="2676" y="712"/>
                  </a:lnTo>
                  <a:lnTo>
                    <a:pt x="2639" y="690"/>
                  </a:lnTo>
                  <a:lnTo>
                    <a:pt x="2597" y="671"/>
                  </a:lnTo>
                  <a:lnTo>
                    <a:pt x="2551" y="655"/>
                  </a:lnTo>
                  <a:lnTo>
                    <a:pt x="2511" y="643"/>
                  </a:lnTo>
                  <a:lnTo>
                    <a:pt x="2464" y="629"/>
                  </a:lnTo>
                  <a:lnTo>
                    <a:pt x="2413" y="613"/>
                  </a:lnTo>
                  <a:lnTo>
                    <a:pt x="2356" y="597"/>
                  </a:lnTo>
                  <a:lnTo>
                    <a:pt x="2295" y="578"/>
                  </a:lnTo>
                  <a:lnTo>
                    <a:pt x="2232" y="559"/>
                  </a:lnTo>
                  <a:lnTo>
                    <a:pt x="2164" y="540"/>
                  </a:lnTo>
                  <a:lnTo>
                    <a:pt x="2096" y="520"/>
                  </a:lnTo>
                  <a:lnTo>
                    <a:pt x="2027" y="500"/>
                  </a:lnTo>
                  <a:lnTo>
                    <a:pt x="1958" y="480"/>
                  </a:lnTo>
                  <a:lnTo>
                    <a:pt x="1889" y="460"/>
                  </a:lnTo>
                  <a:lnTo>
                    <a:pt x="1821" y="442"/>
                  </a:lnTo>
                  <a:lnTo>
                    <a:pt x="1756" y="423"/>
                  </a:lnTo>
                  <a:lnTo>
                    <a:pt x="1693" y="406"/>
                  </a:lnTo>
                  <a:lnTo>
                    <a:pt x="1634" y="391"/>
                  </a:lnTo>
                  <a:lnTo>
                    <a:pt x="1588" y="378"/>
                  </a:lnTo>
                  <a:lnTo>
                    <a:pt x="1546" y="368"/>
                  </a:lnTo>
                  <a:lnTo>
                    <a:pt x="1508" y="358"/>
                  </a:lnTo>
                  <a:lnTo>
                    <a:pt x="1474" y="351"/>
                  </a:lnTo>
                  <a:lnTo>
                    <a:pt x="1445" y="346"/>
                  </a:lnTo>
                  <a:lnTo>
                    <a:pt x="1423" y="342"/>
                  </a:lnTo>
                  <a:lnTo>
                    <a:pt x="1418" y="341"/>
                  </a:lnTo>
                  <a:lnTo>
                    <a:pt x="1413" y="341"/>
                  </a:lnTo>
                  <a:lnTo>
                    <a:pt x="1409" y="340"/>
                  </a:lnTo>
                  <a:lnTo>
                    <a:pt x="1407" y="340"/>
                  </a:lnTo>
                  <a:lnTo>
                    <a:pt x="1406" y="340"/>
                  </a:lnTo>
                  <a:lnTo>
                    <a:pt x="1403" y="340"/>
                  </a:lnTo>
                  <a:lnTo>
                    <a:pt x="1396" y="341"/>
                  </a:lnTo>
                  <a:lnTo>
                    <a:pt x="1385" y="342"/>
                  </a:lnTo>
                  <a:lnTo>
                    <a:pt x="1364" y="346"/>
                  </a:lnTo>
                  <a:lnTo>
                    <a:pt x="1337" y="351"/>
                  </a:lnTo>
                  <a:lnTo>
                    <a:pt x="1298" y="360"/>
                  </a:lnTo>
                  <a:lnTo>
                    <a:pt x="1253" y="371"/>
                  </a:lnTo>
                  <a:lnTo>
                    <a:pt x="1205" y="382"/>
                  </a:lnTo>
                  <a:lnTo>
                    <a:pt x="1154" y="394"/>
                  </a:lnTo>
                  <a:lnTo>
                    <a:pt x="1103" y="408"/>
                  </a:lnTo>
                  <a:lnTo>
                    <a:pt x="1053" y="420"/>
                  </a:lnTo>
                  <a:lnTo>
                    <a:pt x="1006" y="433"/>
                  </a:lnTo>
                  <a:lnTo>
                    <a:pt x="961" y="445"/>
                  </a:lnTo>
                  <a:lnTo>
                    <a:pt x="923" y="455"/>
                  </a:lnTo>
                  <a:lnTo>
                    <a:pt x="893" y="464"/>
                  </a:lnTo>
                  <a:lnTo>
                    <a:pt x="871" y="470"/>
                  </a:lnTo>
                  <a:lnTo>
                    <a:pt x="871" y="1350"/>
                  </a:lnTo>
                  <a:lnTo>
                    <a:pt x="894" y="1355"/>
                  </a:lnTo>
                  <a:lnTo>
                    <a:pt x="923" y="1362"/>
                  </a:lnTo>
                  <a:lnTo>
                    <a:pt x="957" y="1370"/>
                  </a:lnTo>
                  <a:lnTo>
                    <a:pt x="997" y="1378"/>
                  </a:lnTo>
                  <a:lnTo>
                    <a:pt x="1049" y="1389"/>
                  </a:lnTo>
                  <a:lnTo>
                    <a:pt x="1106" y="1401"/>
                  </a:lnTo>
                  <a:lnTo>
                    <a:pt x="1169" y="1414"/>
                  </a:lnTo>
                  <a:lnTo>
                    <a:pt x="1234" y="1428"/>
                  </a:lnTo>
                  <a:lnTo>
                    <a:pt x="1304" y="1443"/>
                  </a:lnTo>
                  <a:lnTo>
                    <a:pt x="1375" y="1458"/>
                  </a:lnTo>
                  <a:lnTo>
                    <a:pt x="1455" y="1475"/>
                  </a:lnTo>
                  <a:lnTo>
                    <a:pt x="1537" y="1491"/>
                  </a:lnTo>
                  <a:lnTo>
                    <a:pt x="1619" y="1509"/>
                  </a:lnTo>
                  <a:lnTo>
                    <a:pt x="1701" y="1525"/>
                  </a:lnTo>
                  <a:lnTo>
                    <a:pt x="1781" y="1540"/>
                  </a:lnTo>
                  <a:lnTo>
                    <a:pt x="1859" y="1556"/>
                  </a:lnTo>
                  <a:lnTo>
                    <a:pt x="1935" y="1569"/>
                  </a:lnTo>
                  <a:lnTo>
                    <a:pt x="2006" y="1583"/>
                  </a:lnTo>
                  <a:lnTo>
                    <a:pt x="2071" y="1594"/>
                  </a:lnTo>
                  <a:lnTo>
                    <a:pt x="2131" y="1604"/>
                  </a:lnTo>
                  <a:lnTo>
                    <a:pt x="2184" y="1613"/>
                  </a:lnTo>
                  <a:lnTo>
                    <a:pt x="2213" y="1617"/>
                  </a:lnTo>
                  <a:lnTo>
                    <a:pt x="2239" y="1619"/>
                  </a:lnTo>
                  <a:lnTo>
                    <a:pt x="2260" y="1621"/>
                  </a:lnTo>
                  <a:lnTo>
                    <a:pt x="2277" y="1623"/>
                  </a:lnTo>
                  <a:lnTo>
                    <a:pt x="2290" y="1624"/>
                  </a:lnTo>
                  <a:lnTo>
                    <a:pt x="2296" y="1623"/>
                  </a:lnTo>
                  <a:lnTo>
                    <a:pt x="2309" y="1621"/>
                  </a:lnTo>
                  <a:lnTo>
                    <a:pt x="2323" y="1618"/>
                  </a:lnTo>
                  <a:lnTo>
                    <a:pt x="2342" y="1612"/>
                  </a:lnTo>
                  <a:lnTo>
                    <a:pt x="2363" y="1604"/>
                  </a:lnTo>
                  <a:lnTo>
                    <a:pt x="2387" y="1594"/>
                  </a:lnTo>
                  <a:lnTo>
                    <a:pt x="2425" y="1578"/>
                  </a:lnTo>
                  <a:lnTo>
                    <a:pt x="2469" y="1557"/>
                  </a:lnTo>
                  <a:lnTo>
                    <a:pt x="2516" y="1533"/>
                  </a:lnTo>
                  <a:lnTo>
                    <a:pt x="2566" y="1506"/>
                  </a:lnTo>
                  <a:lnTo>
                    <a:pt x="2636" y="1466"/>
                  </a:lnTo>
                  <a:lnTo>
                    <a:pt x="2712" y="1422"/>
                  </a:lnTo>
                  <a:lnTo>
                    <a:pt x="2792" y="1375"/>
                  </a:lnTo>
                  <a:lnTo>
                    <a:pt x="2874" y="1324"/>
                  </a:lnTo>
                  <a:lnTo>
                    <a:pt x="2957" y="1272"/>
                  </a:lnTo>
                  <a:lnTo>
                    <a:pt x="3042" y="1216"/>
                  </a:lnTo>
                  <a:lnTo>
                    <a:pt x="3111" y="1171"/>
                  </a:lnTo>
                  <a:lnTo>
                    <a:pt x="3179" y="1126"/>
                  </a:lnTo>
                  <a:lnTo>
                    <a:pt x="3247" y="1082"/>
                  </a:lnTo>
                  <a:lnTo>
                    <a:pt x="3314" y="1036"/>
                  </a:lnTo>
                  <a:lnTo>
                    <a:pt x="3380" y="991"/>
                  </a:lnTo>
                  <a:lnTo>
                    <a:pt x="3445" y="948"/>
                  </a:lnTo>
                  <a:lnTo>
                    <a:pt x="3507" y="906"/>
                  </a:lnTo>
                  <a:lnTo>
                    <a:pt x="3568" y="863"/>
                  </a:lnTo>
                  <a:lnTo>
                    <a:pt x="3625" y="824"/>
                  </a:lnTo>
                  <a:lnTo>
                    <a:pt x="3680" y="786"/>
                  </a:lnTo>
                  <a:lnTo>
                    <a:pt x="3730" y="751"/>
                  </a:lnTo>
                  <a:lnTo>
                    <a:pt x="3778" y="717"/>
                  </a:lnTo>
                  <a:lnTo>
                    <a:pt x="3821" y="687"/>
                  </a:lnTo>
                  <a:lnTo>
                    <a:pt x="3861" y="660"/>
                  </a:lnTo>
                  <a:lnTo>
                    <a:pt x="3894" y="636"/>
                  </a:lnTo>
                  <a:lnTo>
                    <a:pt x="3917" y="618"/>
                  </a:lnTo>
                  <a:lnTo>
                    <a:pt x="3935" y="594"/>
                  </a:lnTo>
                  <a:lnTo>
                    <a:pt x="3949" y="567"/>
                  </a:lnTo>
                  <a:lnTo>
                    <a:pt x="3958" y="536"/>
                  </a:lnTo>
                  <a:lnTo>
                    <a:pt x="3961" y="502"/>
                  </a:lnTo>
                  <a:lnTo>
                    <a:pt x="3958" y="468"/>
                  </a:lnTo>
                  <a:lnTo>
                    <a:pt x="3948" y="435"/>
                  </a:lnTo>
                  <a:lnTo>
                    <a:pt x="3932" y="407"/>
                  </a:lnTo>
                  <a:lnTo>
                    <a:pt x="3910" y="382"/>
                  </a:lnTo>
                  <a:lnTo>
                    <a:pt x="3886" y="361"/>
                  </a:lnTo>
                  <a:lnTo>
                    <a:pt x="3857" y="345"/>
                  </a:lnTo>
                  <a:lnTo>
                    <a:pt x="3825" y="335"/>
                  </a:lnTo>
                  <a:lnTo>
                    <a:pt x="3790" y="332"/>
                  </a:lnTo>
                  <a:lnTo>
                    <a:pt x="3764" y="334"/>
                  </a:lnTo>
                  <a:lnTo>
                    <a:pt x="3739" y="340"/>
                  </a:lnTo>
                  <a:lnTo>
                    <a:pt x="3714" y="351"/>
                  </a:lnTo>
                  <a:lnTo>
                    <a:pt x="3698" y="361"/>
                  </a:lnTo>
                  <a:lnTo>
                    <a:pt x="3686" y="372"/>
                  </a:lnTo>
                  <a:lnTo>
                    <a:pt x="3671" y="382"/>
                  </a:lnTo>
                  <a:lnTo>
                    <a:pt x="3663" y="384"/>
                  </a:lnTo>
                  <a:lnTo>
                    <a:pt x="3656" y="386"/>
                  </a:lnTo>
                  <a:lnTo>
                    <a:pt x="3117" y="705"/>
                  </a:lnTo>
                  <a:lnTo>
                    <a:pt x="3101" y="712"/>
                  </a:lnTo>
                  <a:lnTo>
                    <a:pt x="3082" y="715"/>
                  </a:lnTo>
                  <a:lnTo>
                    <a:pt x="3065" y="712"/>
                  </a:lnTo>
                  <a:lnTo>
                    <a:pt x="3049" y="706"/>
                  </a:lnTo>
                  <a:lnTo>
                    <a:pt x="3035" y="695"/>
                  </a:lnTo>
                  <a:lnTo>
                    <a:pt x="3023" y="681"/>
                  </a:lnTo>
                  <a:lnTo>
                    <a:pt x="3016" y="664"/>
                  </a:lnTo>
                  <a:lnTo>
                    <a:pt x="3014" y="646"/>
                  </a:lnTo>
                  <a:lnTo>
                    <a:pt x="3015" y="629"/>
                  </a:lnTo>
                  <a:lnTo>
                    <a:pt x="3023" y="613"/>
                  </a:lnTo>
                  <a:lnTo>
                    <a:pt x="3033" y="598"/>
                  </a:lnTo>
                  <a:lnTo>
                    <a:pt x="3047" y="587"/>
                  </a:lnTo>
                  <a:lnTo>
                    <a:pt x="3545" y="291"/>
                  </a:lnTo>
                  <a:lnTo>
                    <a:pt x="3519" y="270"/>
                  </a:lnTo>
                  <a:lnTo>
                    <a:pt x="3491" y="254"/>
                  </a:lnTo>
                  <a:lnTo>
                    <a:pt x="3458" y="244"/>
                  </a:lnTo>
                  <a:lnTo>
                    <a:pt x="3424" y="241"/>
                  </a:lnTo>
                  <a:lnTo>
                    <a:pt x="3398" y="243"/>
                  </a:lnTo>
                  <a:lnTo>
                    <a:pt x="3373" y="249"/>
                  </a:lnTo>
                  <a:lnTo>
                    <a:pt x="3348" y="259"/>
                  </a:lnTo>
                  <a:lnTo>
                    <a:pt x="2921" y="514"/>
                  </a:lnTo>
                  <a:lnTo>
                    <a:pt x="2905" y="520"/>
                  </a:lnTo>
                  <a:lnTo>
                    <a:pt x="2886" y="522"/>
                  </a:lnTo>
                  <a:lnTo>
                    <a:pt x="2869" y="521"/>
                  </a:lnTo>
                  <a:lnTo>
                    <a:pt x="2852" y="514"/>
                  </a:lnTo>
                  <a:lnTo>
                    <a:pt x="2839" y="504"/>
                  </a:lnTo>
                  <a:lnTo>
                    <a:pt x="2826" y="489"/>
                  </a:lnTo>
                  <a:lnTo>
                    <a:pt x="2820" y="473"/>
                  </a:lnTo>
                  <a:lnTo>
                    <a:pt x="2818" y="454"/>
                  </a:lnTo>
                  <a:lnTo>
                    <a:pt x="2819" y="437"/>
                  </a:lnTo>
                  <a:lnTo>
                    <a:pt x="2826" y="420"/>
                  </a:lnTo>
                  <a:lnTo>
                    <a:pt x="2836" y="407"/>
                  </a:lnTo>
                  <a:lnTo>
                    <a:pt x="2851" y="394"/>
                  </a:lnTo>
                  <a:lnTo>
                    <a:pt x="3035" y="285"/>
                  </a:lnTo>
                  <a:lnTo>
                    <a:pt x="3010" y="267"/>
                  </a:lnTo>
                  <a:lnTo>
                    <a:pt x="2983" y="253"/>
                  </a:lnTo>
                  <a:lnTo>
                    <a:pt x="2953" y="244"/>
                  </a:lnTo>
                  <a:lnTo>
                    <a:pt x="2921" y="241"/>
                  </a:lnTo>
                  <a:close/>
                  <a:moveTo>
                    <a:pt x="183" y="136"/>
                  </a:moveTo>
                  <a:lnTo>
                    <a:pt x="165" y="140"/>
                  </a:lnTo>
                  <a:lnTo>
                    <a:pt x="152" y="150"/>
                  </a:lnTo>
                  <a:lnTo>
                    <a:pt x="142" y="165"/>
                  </a:lnTo>
                  <a:lnTo>
                    <a:pt x="138" y="182"/>
                  </a:lnTo>
                  <a:lnTo>
                    <a:pt x="138" y="1600"/>
                  </a:lnTo>
                  <a:lnTo>
                    <a:pt x="142" y="1618"/>
                  </a:lnTo>
                  <a:lnTo>
                    <a:pt x="152" y="1633"/>
                  </a:lnTo>
                  <a:lnTo>
                    <a:pt x="165" y="1643"/>
                  </a:lnTo>
                  <a:lnTo>
                    <a:pt x="183" y="1646"/>
                  </a:lnTo>
                  <a:lnTo>
                    <a:pt x="687" y="1646"/>
                  </a:lnTo>
                  <a:lnTo>
                    <a:pt x="704" y="1643"/>
                  </a:lnTo>
                  <a:lnTo>
                    <a:pt x="719" y="1633"/>
                  </a:lnTo>
                  <a:lnTo>
                    <a:pt x="729" y="1618"/>
                  </a:lnTo>
                  <a:lnTo>
                    <a:pt x="733" y="1600"/>
                  </a:lnTo>
                  <a:lnTo>
                    <a:pt x="733" y="182"/>
                  </a:lnTo>
                  <a:lnTo>
                    <a:pt x="729" y="165"/>
                  </a:lnTo>
                  <a:lnTo>
                    <a:pt x="719" y="150"/>
                  </a:lnTo>
                  <a:lnTo>
                    <a:pt x="704" y="140"/>
                  </a:lnTo>
                  <a:lnTo>
                    <a:pt x="687" y="136"/>
                  </a:lnTo>
                  <a:lnTo>
                    <a:pt x="183" y="136"/>
                  </a:lnTo>
                  <a:close/>
                  <a:moveTo>
                    <a:pt x="183" y="0"/>
                  </a:moveTo>
                  <a:lnTo>
                    <a:pt x="687" y="0"/>
                  </a:lnTo>
                  <a:lnTo>
                    <a:pt x="724" y="4"/>
                  </a:lnTo>
                  <a:lnTo>
                    <a:pt x="758" y="14"/>
                  </a:lnTo>
                  <a:lnTo>
                    <a:pt x="789" y="31"/>
                  </a:lnTo>
                  <a:lnTo>
                    <a:pt x="816" y="53"/>
                  </a:lnTo>
                  <a:lnTo>
                    <a:pt x="838" y="81"/>
                  </a:lnTo>
                  <a:lnTo>
                    <a:pt x="856" y="112"/>
                  </a:lnTo>
                  <a:lnTo>
                    <a:pt x="867" y="146"/>
                  </a:lnTo>
                  <a:lnTo>
                    <a:pt x="871" y="182"/>
                  </a:lnTo>
                  <a:lnTo>
                    <a:pt x="871" y="327"/>
                  </a:lnTo>
                  <a:lnTo>
                    <a:pt x="905" y="318"/>
                  </a:lnTo>
                  <a:lnTo>
                    <a:pt x="946" y="308"/>
                  </a:lnTo>
                  <a:lnTo>
                    <a:pt x="990" y="295"/>
                  </a:lnTo>
                  <a:lnTo>
                    <a:pt x="1038" y="283"/>
                  </a:lnTo>
                  <a:lnTo>
                    <a:pt x="1087" y="270"/>
                  </a:lnTo>
                  <a:lnTo>
                    <a:pt x="1136" y="258"/>
                  </a:lnTo>
                  <a:lnTo>
                    <a:pt x="1186" y="246"/>
                  </a:lnTo>
                  <a:lnTo>
                    <a:pt x="1233" y="234"/>
                  </a:lnTo>
                  <a:lnTo>
                    <a:pt x="1275" y="224"/>
                  </a:lnTo>
                  <a:lnTo>
                    <a:pt x="1314" y="216"/>
                  </a:lnTo>
                  <a:lnTo>
                    <a:pt x="1349" y="210"/>
                  </a:lnTo>
                  <a:lnTo>
                    <a:pt x="1378" y="205"/>
                  </a:lnTo>
                  <a:lnTo>
                    <a:pt x="1392" y="203"/>
                  </a:lnTo>
                  <a:lnTo>
                    <a:pt x="1406" y="202"/>
                  </a:lnTo>
                  <a:lnTo>
                    <a:pt x="1424" y="203"/>
                  </a:lnTo>
                  <a:lnTo>
                    <a:pt x="1444" y="206"/>
                  </a:lnTo>
                  <a:lnTo>
                    <a:pt x="1465" y="210"/>
                  </a:lnTo>
                  <a:lnTo>
                    <a:pt x="1489" y="215"/>
                  </a:lnTo>
                  <a:lnTo>
                    <a:pt x="1526" y="222"/>
                  </a:lnTo>
                  <a:lnTo>
                    <a:pt x="1567" y="232"/>
                  </a:lnTo>
                  <a:lnTo>
                    <a:pt x="1613" y="243"/>
                  </a:lnTo>
                  <a:lnTo>
                    <a:pt x="1673" y="259"/>
                  </a:lnTo>
                  <a:lnTo>
                    <a:pt x="1736" y="275"/>
                  </a:lnTo>
                  <a:lnTo>
                    <a:pt x="1804" y="294"/>
                  </a:lnTo>
                  <a:lnTo>
                    <a:pt x="1876" y="314"/>
                  </a:lnTo>
                  <a:lnTo>
                    <a:pt x="1950" y="335"/>
                  </a:lnTo>
                  <a:lnTo>
                    <a:pt x="2037" y="360"/>
                  </a:lnTo>
                  <a:lnTo>
                    <a:pt x="2125" y="386"/>
                  </a:lnTo>
                  <a:lnTo>
                    <a:pt x="2212" y="411"/>
                  </a:lnTo>
                  <a:lnTo>
                    <a:pt x="2295" y="435"/>
                  </a:lnTo>
                  <a:lnTo>
                    <a:pt x="2777" y="140"/>
                  </a:lnTo>
                  <a:lnTo>
                    <a:pt x="2782" y="138"/>
                  </a:lnTo>
                  <a:lnTo>
                    <a:pt x="2814" y="124"/>
                  </a:lnTo>
                  <a:lnTo>
                    <a:pt x="2847" y="113"/>
                  </a:lnTo>
                  <a:lnTo>
                    <a:pt x="2882" y="107"/>
                  </a:lnTo>
                  <a:lnTo>
                    <a:pt x="2920" y="104"/>
                  </a:lnTo>
                  <a:lnTo>
                    <a:pt x="2967" y="107"/>
                  </a:lnTo>
                  <a:lnTo>
                    <a:pt x="3011" y="118"/>
                  </a:lnTo>
                  <a:lnTo>
                    <a:pt x="3052" y="134"/>
                  </a:lnTo>
                  <a:lnTo>
                    <a:pt x="3091" y="156"/>
                  </a:lnTo>
                  <a:lnTo>
                    <a:pt x="3126" y="182"/>
                  </a:lnTo>
                  <a:lnTo>
                    <a:pt x="3155" y="215"/>
                  </a:lnTo>
                  <a:lnTo>
                    <a:pt x="3282" y="140"/>
                  </a:lnTo>
                  <a:lnTo>
                    <a:pt x="3286" y="138"/>
                  </a:lnTo>
                  <a:lnTo>
                    <a:pt x="3317" y="124"/>
                  </a:lnTo>
                  <a:lnTo>
                    <a:pt x="3350" y="113"/>
                  </a:lnTo>
                  <a:lnTo>
                    <a:pt x="3386" y="107"/>
                  </a:lnTo>
                  <a:lnTo>
                    <a:pt x="3424" y="104"/>
                  </a:lnTo>
                  <a:lnTo>
                    <a:pt x="3472" y="108"/>
                  </a:lnTo>
                  <a:lnTo>
                    <a:pt x="3518" y="119"/>
                  </a:lnTo>
                  <a:lnTo>
                    <a:pt x="3560" y="136"/>
                  </a:lnTo>
                  <a:lnTo>
                    <a:pt x="3600" y="160"/>
                  </a:lnTo>
                  <a:lnTo>
                    <a:pt x="3636" y="188"/>
                  </a:lnTo>
                  <a:lnTo>
                    <a:pt x="3666" y="222"/>
                  </a:lnTo>
                  <a:lnTo>
                    <a:pt x="3704" y="208"/>
                  </a:lnTo>
                  <a:lnTo>
                    <a:pt x="3747" y="198"/>
                  </a:lnTo>
                  <a:lnTo>
                    <a:pt x="3790" y="195"/>
                  </a:lnTo>
                  <a:lnTo>
                    <a:pt x="3836" y="198"/>
                  </a:lnTo>
                  <a:lnTo>
                    <a:pt x="3879" y="208"/>
                  </a:lnTo>
                  <a:lnTo>
                    <a:pt x="3920" y="223"/>
                  </a:lnTo>
                  <a:lnTo>
                    <a:pt x="3958" y="244"/>
                  </a:lnTo>
                  <a:lnTo>
                    <a:pt x="3992" y="270"/>
                  </a:lnTo>
                  <a:lnTo>
                    <a:pt x="4022" y="300"/>
                  </a:lnTo>
                  <a:lnTo>
                    <a:pt x="4048" y="335"/>
                  </a:lnTo>
                  <a:lnTo>
                    <a:pt x="4069" y="372"/>
                  </a:lnTo>
                  <a:lnTo>
                    <a:pt x="4084" y="413"/>
                  </a:lnTo>
                  <a:lnTo>
                    <a:pt x="4094" y="456"/>
                  </a:lnTo>
                  <a:lnTo>
                    <a:pt x="4098" y="502"/>
                  </a:lnTo>
                  <a:lnTo>
                    <a:pt x="4096" y="545"/>
                  </a:lnTo>
                  <a:lnTo>
                    <a:pt x="4087" y="585"/>
                  </a:lnTo>
                  <a:lnTo>
                    <a:pt x="4074" y="624"/>
                  </a:lnTo>
                  <a:lnTo>
                    <a:pt x="4056" y="660"/>
                  </a:lnTo>
                  <a:lnTo>
                    <a:pt x="4032" y="693"/>
                  </a:lnTo>
                  <a:lnTo>
                    <a:pt x="4005" y="724"/>
                  </a:lnTo>
                  <a:lnTo>
                    <a:pt x="3973" y="751"/>
                  </a:lnTo>
                  <a:lnTo>
                    <a:pt x="3938" y="774"/>
                  </a:lnTo>
                  <a:lnTo>
                    <a:pt x="3898" y="801"/>
                  </a:lnTo>
                  <a:lnTo>
                    <a:pt x="3853" y="832"/>
                  </a:lnTo>
                  <a:lnTo>
                    <a:pt x="3804" y="867"/>
                  </a:lnTo>
                  <a:lnTo>
                    <a:pt x="3752" y="903"/>
                  </a:lnTo>
                  <a:lnTo>
                    <a:pt x="3694" y="943"/>
                  </a:lnTo>
                  <a:lnTo>
                    <a:pt x="3635" y="984"/>
                  </a:lnTo>
                  <a:lnTo>
                    <a:pt x="3571" y="1027"/>
                  </a:lnTo>
                  <a:lnTo>
                    <a:pt x="3507" y="1071"/>
                  </a:lnTo>
                  <a:lnTo>
                    <a:pt x="3440" y="1117"/>
                  </a:lnTo>
                  <a:lnTo>
                    <a:pt x="3372" y="1162"/>
                  </a:lnTo>
                  <a:lnTo>
                    <a:pt x="3302" y="1210"/>
                  </a:lnTo>
                  <a:lnTo>
                    <a:pt x="3225" y="1260"/>
                  </a:lnTo>
                  <a:lnTo>
                    <a:pt x="3148" y="1311"/>
                  </a:lnTo>
                  <a:lnTo>
                    <a:pt x="3071" y="1361"/>
                  </a:lnTo>
                  <a:lnTo>
                    <a:pt x="2995" y="1409"/>
                  </a:lnTo>
                  <a:lnTo>
                    <a:pt x="2920" y="1456"/>
                  </a:lnTo>
                  <a:lnTo>
                    <a:pt x="2846" y="1502"/>
                  </a:lnTo>
                  <a:lnTo>
                    <a:pt x="2774" y="1546"/>
                  </a:lnTo>
                  <a:lnTo>
                    <a:pt x="2705" y="1585"/>
                  </a:lnTo>
                  <a:lnTo>
                    <a:pt x="2639" y="1623"/>
                  </a:lnTo>
                  <a:lnTo>
                    <a:pt x="2577" y="1656"/>
                  </a:lnTo>
                  <a:lnTo>
                    <a:pt x="2517" y="1686"/>
                  </a:lnTo>
                  <a:lnTo>
                    <a:pt x="2475" y="1706"/>
                  </a:lnTo>
                  <a:lnTo>
                    <a:pt x="2434" y="1723"/>
                  </a:lnTo>
                  <a:lnTo>
                    <a:pt x="2395" y="1738"/>
                  </a:lnTo>
                  <a:lnTo>
                    <a:pt x="2361" y="1749"/>
                  </a:lnTo>
                  <a:lnTo>
                    <a:pt x="2325" y="1758"/>
                  </a:lnTo>
                  <a:lnTo>
                    <a:pt x="2290" y="1760"/>
                  </a:lnTo>
                  <a:lnTo>
                    <a:pt x="2264" y="1760"/>
                  </a:lnTo>
                  <a:lnTo>
                    <a:pt x="2235" y="1757"/>
                  </a:lnTo>
                  <a:lnTo>
                    <a:pt x="2202" y="1753"/>
                  </a:lnTo>
                  <a:lnTo>
                    <a:pt x="2163" y="1748"/>
                  </a:lnTo>
                  <a:lnTo>
                    <a:pt x="2121" y="1742"/>
                  </a:lnTo>
                  <a:lnTo>
                    <a:pt x="2075" y="1734"/>
                  </a:lnTo>
                  <a:lnTo>
                    <a:pt x="2024" y="1726"/>
                  </a:lnTo>
                  <a:lnTo>
                    <a:pt x="1971" y="1716"/>
                  </a:lnTo>
                  <a:lnTo>
                    <a:pt x="1879" y="1698"/>
                  </a:lnTo>
                  <a:lnTo>
                    <a:pt x="1782" y="1680"/>
                  </a:lnTo>
                  <a:lnTo>
                    <a:pt x="1681" y="1660"/>
                  </a:lnTo>
                  <a:lnTo>
                    <a:pt x="1578" y="1640"/>
                  </a:lnTo>
                  <a:lnTo>
                    <a:pt x="1474" y="1619"/>
                  </a:lnTo>
                  <a:lnTo>
                    <a:pt x="1398" y="1603"/>
                  </a:lnTo>
                  <a:lnTo>
                    <a:pt x="1324" y="1588"/>
                  </a:lnTo>
                  <a:lnTo>
                    <a:pt x="1252" y="1572"/>
                  </a:lnTo>
                  <a:lnTo>
                    <a:pt x="1183" y="1558"/>
                  </a:lnTo>
                  <a:lnTo>
                    <a:pt x="1118" y="1543"/>
                  </a:lnTo>
                  <a:lnTo>
                    <a:pt x="1057" y="1531"/>
                  </a:lnTo>
                  <a:lnTo>
                    <a:pt x="1001" y="1518"/>
                  </a:lnTo>
                  <a:lnTo>
                    <a:pt x="950" y="1509"/>
                  </a:lnTo>
                  <a:lnTo>
                    <a:pt x="907" y="1499"/>
                  </a:lnTo>
                  <a:lnTo>
                    <a:pt x="871" y="1491"/>
                  </a:lnTo>
                  <a:lnTo>
                    <a:pt x="871" y="1600"/>
                  </a:lnTo>
                  <a:lnTo>
                    <a:pt x="867" y="1638"/>
                  </a:lnTo>
                  <a:lnTo>
                    <a:pt x="856" y="1672"/>
                  </a:lnTo>
                  <a:lnTo>
                    <a:pt x="838" y="1703"/>
                  </a:lnTo>
                  <a:lnTo>
                    <a:pt x="816" y="1729"/>
                  </a:lnTo>
                  <a:lnTo>
                    <a:pt x="789" y="1752"/>
                  </a:lnTo>
                  <a:lnTo>
                    <a:pt x="758" y="1769"/>
                  </a:lnTo>
                  <a:lnTo>
                    <a:pt x="724" y="1780"/>
                  </a:lnTo>
                  <a:lnTo>
                    <a:pt x="687" y="1784"/>
                  </a:lnTo>
                  <a:lnTo>
                    <a:pt x="183" y="1784"/>
                  </a:lnTo>
                  <a:lnTo>
                    <a:pt x="147" y="1780"/>
                  </a:lnTo>
                  <a:lnTo>
                    <a:pt x="112" y="1769"/>
                  </a:lnTo>
                  <a:lnTo>
                    <a:pt x="81" y="1752"/>
                  </a:lnTo>
                  <a:lnTo>
                    <a:pt x="53" y="1729"/>
                  </a:lnTo>
                  <a:lnTo>
                    <a:pt x="31" y="1703"/>
                  </a:lnTo>
                  <a:lnTo>
                    <a:pt x="15" y="1672"/>
                  </a:lnTo>
                  <a:lnTo>
                    <a:pt x="4" y="1638"/>
                  </a:lnTo>
                  <a:lnTo>
                    <a:pt x="0" y="1600"/>
                  </a:lnTo>
                  <a:lnTo>
                    <a:pt x="0" y="182"/>
                  </a:lnTo>
                  <a:lnTo>
                    <a:pt x="4" y="146"/>
                  </a:lnTo>
                  <a:lnTo>
                    <a:pt x="15" y="112"/>
                  </a:lnTo>
                  <a:lnTo>
                    <a:pt x="31" y="81"/>
                  </a:lnTo>
                  <a:lnTo>
                    <a:pt x="53" y="53"/>
                  </a:lnTo>
                  <a:lnTo>
                    <a:pt x="81" y="31"/>
                  </a:lnTo>
                  <a:lnTo>
                    <a:pt x="112" y="14"/>
                  </a:lnTo>
                  <a:lnTo>
                    <a:pt x="147" y="4"/>
                  </a:lnTo>
                  <a:lnTo>
                    <a:pt x="18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00" name="Freeform 242"/>
            <p:cNvSpPr>
              <a:spLocks noEditPoints="1"/>
            </p:cNvSpPr>
            <p:nvPr/>
          </p:nvSpPr>
          <p:spPr bwMode="auto">
            <a:xfrm>
              <a:off x="5641976" y="760413"/>
              <a:ext cx="1341438" cy="2397125"/>
            </a:xfrm>
            <a:custGeom>
              <a:avLst/>
              <a:gdLst>
                <a:gd name="T0" fmla="*/ 548 w 845"/>
                <a:gd name="T1" fmla="*/ 1232 h 1510"/>
                <a:gd name="T2" fmla="*/ 670 w 845"/>
                <a:gd name="T3" fmla="*/ 1165 h 1510"/>
                <a:gd name="T4" fmla="*/ 706 w 845"/>
                <a:gd name="T5" fmla="*/ 1074 h 1510"/>
                <a:gd name="T6" fmla="*/ 697 w 845"/>
                <a:gd name="T7" fmla="*/ 971 h 1510"/>
                <a:gd name="T8" fmla="*/ 635 w 845"/>
                <a:gd name="T9" fmla="*/ 890 h 1510"/>
                <a:gd name="T10" fmla="*/ 491 w 845"/>
                <a:gd name="T11" fmla="*/ 829 h 1510"/>
                <a:gd name="T12" fmla="*/ 269 w 845"/>
                <a:gd name="T13" fmla="*/ 283 h 1510"/>
                <a:gd name="T14" fmla="*/ 171 w 845"/>
                <a:gd name="T15" fmla="*/ 358 h 1510"/>
                <a:gd name="T16" fmla="*/ 137 w 845"/>
                <a:gd name="T17" fmla="*/ 465 h 1510"/>
                <a:gd name="T18" fmla="*/ 153 w 845"/>
                <a:gd name="T19" fmla="*/ 538 h 1510"/>
                <a:gd name="T20" fmla="*/ 218 w 845"/>
                <a:gd name="T21" fmla="*/ 601 h 1510"/>
                <a:gd name="T22" fmla="*/ 354 w 845"/>
                <a:gd name="T23" fmla="*/ 652 h 1510"/>
                <a:gd name="T24" fmla="*/ 464 w 845"/>
                <a:gd name="T25" fmla="*/ 14 h 1510"/>
                <a:gd name="T26" fmla="*/ 491 w 845"/>
                <a:gd name="T27" fmla="*/ 130 h 1510"/>
                <a:gd name="T28" fmla="*/ 660 w 845"/>
                <a:gd name="T29" fmla="*/ 177 h 1510"/>
                <a:gd name="T30" fmla="*/ 794 w 845"/>
                <a:gd name="T31" fmla="*/ 290 h 1510"/>
                <a:gd name="T32" fmla="*/ 845 w 845"/>
                <a:gd name="T33" fmla="*/ 465 h 1510"/>
                <a:gd name="T34" fmla="*/ 798 w 845"/>
                <a:gd name="T35" fmla="*/ 529 h 1510"/>
                <a:gd name="T36" fmla="*/ 721 w 845"/>
                <a:gd name="T37" fmla="*/ 504 h 1510"/>
                <a:gd name="T38" fmla="*/ 701 w 845"/>
                <a:gd name="T39" fmla="*/ 410 h 1510"/>
                <a:gd name="T40" fmla="*/ 641 w 845"/>
                <a:gd name="T41" fmla="*/ 324 h 1510"/>
                <a:gd name="T42" fmla="*/ 529 w 845"/>
                <a:gd name="T43" fmla="*/ 275 h 1510"/>
                <a:gd name="T44" fmla="*/ 560 w 845"/>
                <a:gd name="T45" fmla="*/ 706 h 1510"/>
                <a:gd name="T46" fmla="*/ 719 w 845"/>
                <a:gd name="T47" fmla="*/ 782 h 1510"/>
                <a:gd name="T48" fmla="*/ 806 w 845"/>
                <a:gd name="T49" fmla="*/ 880 h 1510"/>
                <a:gd name="T50" fmla="*/ 845 w 845"/>
                <a:gd name="T51" fmla="*/ 1045 h 1510"/>
                <a:gd name="T52" fmla="*/ 808 w 845"/>
                <a:gd name="T53" fmla="*/ 1205 h 1510"/>
                <a:gd name="T54" fmla="*/ 703 w 845"/>
                <a:gd name="T55" fmla="*/ 1314 h 1510"/>
                <a:gd name="T56" fmla="*/ 537 w 845"/>
                <a:gd name="T57" fmla="*/ 1374 h 1510"/>
                <a:gd name="T58" fmla="*/ 478 w 845"/>
                <a:gd name="T59" fmla="*/ 1483 h 1510"/>
                <a:gd name="T60" fmla="*/ 400 w 845"/>
                <a:gd name="T61" fmla="*/ 1508 h 1510"/>
                <a:gd name="T62" fmla="*/ 354 w 845"/>
                <a:gd name="T63" fmla="*/ 1442 h 1510"/>
                <a:gd name="T64" fmla="*/ 220 w 845"/>
                <a:gd name="T65" fmla="*/ 1354 h 1510"/>
                <a:gd name="T66" fmla="*/ 84 w 845"/>
                <a:gd name="T67" fmla="*/ 1264 h 1510"/>
                <a:gd name="T68" fmla="*/ 9 w 845"/>
                <a:gd name="T69" fmla="*/ 1125 h 1510"/>
                <a:gd name="T70" fmla="*/ 13 w 845"/>
                <a:gd name="T71" fmla="*/ 1004 h 1510"/>
                <a:gd name="T72" fmla="*/ 90 w 845"/>
                <a:gd name="T73" fmla="*/ 979 h 1510"/>
                <a:gd name="T74" fmla="*/ 137 w 845"/>
                <a:gd name="T75" fmla="*/ 1045 h 1510"/>
                <a:gd name="T76" fmla="*/ 178 w 845"/>
                <a:gd name="T77" fmla="*/ 1163 h 1510"/>
                <a:gd name="T78" fmla="*/ 281 w 845"/>
                <a:gd name="T79" fmla="*/ 1229 h 1510"/>
                <a:gd name="T80" fmla="*/ 327 w 845"/>
                <a:gd name="T81" fmla="*/ 787 h 1510"/>
                <a:gd name="T82" fmla="*/ 167 w 845"/>
                <a:gd name="T83" fmla="*/ 730 h 1510"/>
                <a:gd name="T84" fmla="*/ 59 w 845"/>
                <a:gd name="T85" fmla="*/ 646 h 1510"/>
                <a:gd name="T86" fmla="*/ 3 w 845"/>
                <a:gd name="T87" fmla="*/ 507 h 1510"/>
                <a:gd name="T88" fmla="*/ 28 w 845"/>
                <a:gd name="T89" fmla="*/ 334 h 1510"/>
                <a:gd name="T90" fmla="*/ 120 w 845"/>
                <a:gd name="T91" fmla="*/ 213 h 1510"/>
                <a:gd name="T92" fmla="*/ 261 w 845"/>
                <a:gd name="T93" fmla="*/ 142 h 1510"/>
                <a:gd name="T94" fmla="*/ 357 w 845"/>
                <a:gd name="T95" fmla="*/ 48 h 1510"/>
                <a:gd name="T96" fmla="*/ 423 w 845"/>
                <a:gd name="T97" fmla="*/ 0 h 1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45" h="1510">
                  <a:moveTo>
                    <a:pt x="491" y="829"/>
                  </a:moveTo>
                  <a:lnTo>
                    <a:pt x="491" y="1242"/>
                  </a:lnTo>
                  <a:lnTo>
                    <a:pt x="521" y="1237"/>
                  </a:lnTo>
                  <a:lnTo>
                    <a:pt x="548" y="1232"/>
                  </a:lnTo>
                  <a:lnTo>
                    <a:pt x="588" y="1220"/>
                  </a:lnTo>
                  <a:lnTo>
                    <a:pt x="621" y="1204"/>
                  </a:lnTo>
                  <a:lnTo>
                    <a:pt x="649" y="1187"/>
                  </a:lnTo>
                  <a:lnTo>
                    <a:pt x="670" y="1165"/>
                  </a:lnTo>
                  <a:lnTo>
                    <a:pt x="687" y="1141"/>
                  </a:lnTo>
                  <a:lnTo>
                    <a:pt x="696" y="1121"/>
                  </a:lnTo>
                  <a:lnTo>
                    <a:pt x="702" y="1100"/>
                  </a:lnTo>
                  <a:lnTo>
                    <a:pt x="706" y="1074"/>
                  </a:lnTo>
                  <a:lnTo>
                    <a:pt x="708" y="1045"/>
                  </a:lnTo>
                  <a:lnTo>
                    <a:pt x="707" y="1017"/>
                  </a:lnTo>
                  <a:lnTo>
                    <a:pt x="702" y="992"/>
                  </a:lnTo>
                  <a:lnTo>
                    <a:pt x="697" y="971"/>
                  </a:lnTo>
                  <a:lnTo>
                    <a:pt x="690" y="952"/>
                  </a:lnTo>
                  <a:lnTo>
                    <a:pt x="680" y="936"/>
                  </a:lnTo>
                  <a:lnTo>
                    <a:pt x="660" y="912"/>
                  </a:lnTo>
                  <a:lnTo>
                    <a:pt x="635" y="890"/>
                  </a:lnTo>
                  <a:lnTo>
                    <a:pt x="603" y="871"/>
                  </a:lnTo>
                  <a:lnTo>
                    <a:pt x="569" y="855"/>
                  </a:lnTo>
                  <a:lnTo>
                    <a:pt x="532" y="842"/>
                  </a:lnTo>
                  <a:lnTo>
                    <a:pt x="491" y="829"/>
                  </a:lnTo>
                  <a:close/>
                  <a:moveTo>
                    <a:pt x="354" y="264"/>
                  </a:moveTo>
                  <a:lnTo>
                    <a:pt x="322" y="268"/>
                  </a:lnTo>
                  <a:lnTo>
                    <a:pt x="293" y="275"/>
                  </a:lnTo>
                  <a:lnTo>
                    <a:pt x="269" y="283"/>
                  </a:lnTo>
                  <a:lnTo>
                    <a:pt x="238" y="297"/>
                  </a:lnTo>
                  <a:lnTo>
                    <a:pt x="211" y="314"/>
                  </a:lnTo>
                  <a:lnTo>
                    <a:pt x="190" y="333"/>
                  </a:lnTo>
                  <a:lnTo>
                    <a:pt x="171" y="358"/>
                  </a:lnTo>
                  <a:lnTo>
                    <a:pt x="156" y="384"/>
                  </a:lnTo>
                  <a:lnTo>
                    <a:pt x="144" y="411"/>
                  </a:lnTo>
                  <a:lnTo>
                    <a:pt x="139" y="438"/>
                  </a:lnTo>
                  <a:lnTo>
                    <a:pt x="137" y="465"/>
                  </a:lnTo>
                  <a:lnTo>
                    <a:pt x="138" y="487"/>
                  </a:lnTo>
                  <a:lnTo>
                    <a:pt x="142" y="507"/>
                  </a:lnTo>
                  <a:lnTo>
                    <a:pt x="147" y="523"/>
                  </a:lnTo>
                  <a:lnTo>
                    <a:pt x="153" y="538"/>
                  </a:lnTo>
                  <a:lnTo>
                    <a:pt x="163" y="555"/>
                  </a:lnTo>
                  <a:lnTo>
                    <a:pt x="177" y="571"/>
                  </a:lnTo>
                  <a:lnTo>
                    <a:pt x="194" y="586"/>
                  </a:lnTo>
                  <a:lnTo>
                    <a:pt x="218" y="601"/>
                  </a:lnTo>
                  <a:lnTo>
                    <a:pt x="246" y="616"/>
                  </a:lnTo>
                  <a:lnTo>
                    <a:pt x="279" y="628"/>
                  </a:lnTo>
                  <a:lnTo>
                    <a:pt x="315" y="641"/>
                  </a:lnTo>
                  <a:lnTo>
                    <a:pt x="354" y="652"/>
                  </a:lnTo>
                  <a:lnTo>
                    <a:pt x="354" y="264"/>
                  </a:lnTo>
                  <a:close/>
                  <a:moveTo>
                    <a:pt x="423" y="0"/>
                  </a:moveTo>
                  <a:lnTo>
                    <a:pt x="444" y="4"/>
                  </a:lnTo>
                  <a:lnTo>
                    <a:pt x="464" y="14"/>
                  </a:lnTo>
                  <a:lnTo>
                    <a:pt x="478" y="29"/>
                  </a:lnTo>
                  <a:lnTo>
                    <a:pt x="487" y="48"/>
                  </a:lnTo>
                  <a:lnTo>
                    <a:pt x="491" y="70"/>
                  </a:lnTo>
                  <a:lnTo>
                    <a:pt x="491" y="130"/>
                  </a:lnTo>
                  <a:lnTo>
                    <a:pt x="538" y="137"/>
                  </a:lnTo>
                  <a:lnTo>
                    <a:pt x="582" y="147"/>
                  </a:lnTo>
                  <a:lnTo>
                    <a:pt x="623" y="161"/>
                  </a:lnTo>
                  <a:lnTo>
                    <a:pt x="660" y="177"/>
                  </a:lnTo>
                  <a:lnTo>
                    <a:pt x="701" y="199"/>
                  </a:lnTo>
                  <a:lnTo>
                    <a:pt x="737" y="225"/>
                  </a:lnTo>
                  <a:lnTo>
                    <a:pt x="768" y="256"/>
                  </a:lnTo>
                  <a:lnTo>
                    <a:pt x="794" y="290"/>
                  </a:lnTo>
                  <a:lnTo>
                    <a:pt x="815" y="327"/>
                  </a:lnTo>
                  <a:lnTo>
                    <a:pt x="832" y="370"/>
                  </a:lnTo>
                  <a:lnTo>
                    <a:pt x="842" y="416"/>
                  </a:lnTo>
                  <a:lnTo>
                    <a:pt x="845" y="465"/>
                  </a:lnTo>
                  <a:lnTo>
                    <a:pt x="842" y="486"/>
                  </a:lnTo>
                  <a:lnTo>
                    <a:pt x="832" y="504"/>
                  </a:lnTo>
                  <a:lnTo>
                    <a:pt x="817" y="519"/>
                  </a:lnTo>
                  <a:lnTo>
                    <a:pt x="798" y="529"/>
                  </a:lnTo>
                  <a:lnTo>
                    <a:pt x="777" y="533"/>
                  </a:lnTo>
                  <a:lnTo>
                    <a:pt x="755" y="529"/>
                  </a:lnTo>
                  <a:lnTo>
                    <a:pt x="736" y="519"/>
                  </a:lnTo>
                  <a:lnTo>
                    <a:pt x="721" y="504"/>
                  </a:lnTo>
                  <a:lnTo>
                    <a:pt x="712" y="486"/>
                  </a:lnTo>
                  <a:lnTo>
                    <a:pt x="708" y="465"/>
                  </a:lnTo>
                  <a:lnTo>
                    <a:pt x="706" y="436"/>
                  </a:lnTo>
                  <a:lnTo>
                    <a:pt x="701" y="410"/>
                  </a:lnTo>
                  <a:lnTo>
                    <a:pt x="691" y="386"/>
                  </a:lnTo>
                  <a:lnTo>
                    <a:pt x="678" y="364"/>
                  </a:lnTo>
                  <a:lnTo>
                    <a:pt x="662" y="343"/>
                  </a:lnTo>
                  <a:lnTo>
                    <a:pt x="641" y="324"/>
                  </a:lnTo>
                  <a:lnTo>
                    <a:pt x="619" y="309"/>
                  </a:lnTo>
                  <a:lnTo>
                    <a:pt x="593" y="297"/>
                  </a:lnTo>
                  <a:lnTo>
                    <a:pt x="563" y="285"/>
                  </a:lnTo>
                  <a:lnTo>
                    <a:pt x="529" y="275"/>
                  </a:lnTo>
                  <a:lnTo>
                    <a:pt x="491" y="268"/>
                  </a:lnTo>
                  <a:lnTo>
                    <a:pt x="491" y="687"/>
                  </a:lnTo>
                  <a:lnTo>
                    <a:pt x="519" y="694"/>
                  </a:lnTo>
                  <a:lnTo>
                    <a:pt x="560" y="706"/>
                  </a:lnTo>
                  <a:lnTo>
                    <a:pt x="603" y="721"/>
                  </a:lnTo>
                  <a:lnTo>
                    <a:pt x="642" y="737"/>
                  </a:lnTo>
                  <a:lnTo>
                    <a:pt x="682" y="759"/>
                  </a:lnTo>
                  <a:lnTo>
                    <a:pt x="719" y="782"/>
                  </a:lnTo>
                  <a:lnTo>
                    <a:pt x="744" y="802"/>
                  </a:lnTo>
                  <a:lnTo>
                    <a:pt x="767" y="826"/>
                  </a:lnTo>
                  <a:lnTo>
                    <a:pt x="788" y="852"/>
                  </a:lnTo>
                  <a:lnTo>
                    <a:pt x="806" y="880"/>
                  </a:lnTo>
                  <a:lnTo>
                    <a:pt x="824" y="917"/>
                  </a:lnTo>
                  <a:lnTo>
                    <a:pt x="835" y="957"/>
                  </a:lnTo>
                  <a:lnTo>
                    <a:pt x="842" y="999"/>
                  </a:lnTo>
                  <a:lnTo>
                    <a:pt x="845" y="1045"/>
                  </a:lnTo>
                  <a:lnTo>
                    <a:pt x="842" y="1089"/>
                  </a:lnTo>
                  <a:lnTo>
                    <a:pt x="836" y="1131"/>
                  </a:lnTo>
                  <a:lnTo>
                    <a:pt x="824" y="1169"/>
                  </a:lnTo>
                  <a:lnTo>
                    <a:pt x="808" y="1205"/>
                  </a:lnTo>
                  <a:lnTo>
                    <a:pt x="786" y="1239"/>
                  </a:lnTo>
                  <a:lnTo>
                    <a:pt x="762" y="1267"/>
                  </a:lnTo>
                  <a:lnTo>
                    <a:pt x="734" y="1293"/>
                  </a:lnTo>
                  <a:lnTo>
                    <a:pt x="703" y="1314"/>
                  </a:lnTo>
                  <a:lnTo>
                    <a:pt x="665" y="1335"/>
                  </a:lnTo>
                  <a:lnTo>
                    <a:pt x="625" y="1353"/>
                  </a:lnTo>
                  <a:lnTo>
                    <a:pt x="582" y="1365"/>
                  </a:lnTo>
                  <a:lnTo>
                    <a:pt x="537" y="1374"/>
                  </a:lnTo>
                  <a:lnTo>
                    <a:pt x="491" y="1380"/>
                  </a:lnTo>
                  <a:lnTo>
                    <a:pt x="491" y="1442"/>
                  </a:lnTo>
                  <a:lnTo>
                    <a:pt x="487" y="1464"/>
                  </a:lnTo>
                  <a:lnTo>
                    <a:pt x="478" y="1483"/>
                  </a:lnTo>
                  <a:lnTo>
                    <a:pt x="464" y="1498"/>
                  </a:lnTo>
                  <a:lnTo>
                    <a:pt x="444" y="1508"/>
                  </a:lnTo>
                  <a:lnTo>
                    <a:pt x="423" y="1510"/>
                  </a:lnTo>
                  <a:lnTo>
                    <a:pt x="400" y="1508"/>
                  </a:lnTo>
                  <a:lnTo>
                    <a:pt x="382" y="1498"/>
                  </a:lnTo>
                  <a:lnTo>
                    <a:pt x="367" y="1483"/>
                  </a:lnTo>
                  <a:lnTo>
                    <a:pt x="357" y="1464"/>
                  </a:lnTo>
                  <a:lnTo>
                    <a:pt x="354" y="1442"/>
                  </a:lnTo>
                  <a:lnTo>
                    <a:pt x="354" y="1383"/>
                  </a:lnTo>
                  <a:lnTo>
                    <a:pt x="307" y="1376"/>
                  </a:lnTo>
                  <a:lnTo>
                    <a:pt x="262" y="1368"/>
                  </a:lnTo>
                  <a:lnTo>
                    <a:pt x="220" y="1354"/>
                  </a:lnTo>
                  <a:lnTo>
                    <a:pt x="182" y="1337"/>
                  </a:lnTo>
                  <a:lnTo>
                    <a:pt x="146" y="1316"/>
                  </a:lnTo>
                  <a:lnTo>
                    <a:pt x="112" y="1291"/>
                  </a:lnTo>
                  <a:lnTo>
                    <a:pt x="84" y="1264"/>
                  </a:lnTo>
                  <a:lnTo>
                    <a:pt x="59" y="1232"/>
                  </a:lnTo>
                  <a:lnTo>
                    <a:pt x="38" y="1199"/>
                  </a:lnTo>
                  <a:lnTo>
                    <a:pt x="21" y="1163"/>
                  </a:lnTo>
                  <a:lnTo>
                    <a:pt x="9" y="1125"/>
                  </a:lnTo>
                  <a:lnTo>
                    <a:pt x="2" y="1086"/>
                  </a:lnTo>
                  <a:lnTo>
                    <a:pt x="0" y="1045"/>
                  </a:lnTo>
                  <a:lnTo>
                    <a:pt x="3" y="1023"/>
                  </a:lnTo>
                  <a:lnTo>
                    <a:pt x="13" y="1004"/>
                  </a:lnTo>
                  <a:lnTo>
                    <a:pt x="28" y="989"/>
                  </a:lnTo>
                  <a:lnTo>
                    <a:pt x="46" y="979"/>
                  </a:lnTo>
                  <a:lnTo>
                    <a:pt x="69" y="977"/>
                  </a:lnTo>
                  <a:lnTo>
                    <a:pt x="90" y="979"/>
                  </a:lnTo>
                  <a:lnTo>
                    <a:pt x="108" y="989"/>
                  </a:lnTo>
                  <a:lnTo>
                    <a:pt x="123" y="1004"/>
                  </a:lnTo>
                  <a:lnTo>
                    <a:pt x="133" y="1023"/>
                  </a:lnTo>
                  <a:lnTo>
                    <a:pt x="137" y="1045"/>
                  </a:lnTo>
                  <a:lnTo>
                    <a:pt x="139" y="1079"/>
                  </a:lnTo>
                  <a:lnTo>
                    <a:pt x="148" y="1110"/>
                  </a:lnTo>
                  <a:lnTo>
                    <a:pt x="161" y="1138"/>
                  </a:lnTo>
                  <a:lnTo>
                    <a:pt x="178" y="1163"/>
                  </a:lnTo>
                  <a:lnTo>
                    <a:pt x="202" y="1187"/>
                  </a:lnTo>
                  <a:lnTo>
                    <a:pt x="224" y="1203"/>
                  </a:lnTo>
                  <a:lnTo>
                    <a:pt x="251" y="1218"/>
                  </a:lnTo>
                  <a:lnTo>
                    <a:pt x="281" y="1229"/>
                  </a:lnTo>
                  <a:lnTo>
                    <a:pt x="316" y="1239"/>
                  </a:lnTo>
                  <a:lnTo>
                    <a:pt x="354" y="1244"/>
                  </a:lnTo>
                  <a:lnTo>
                    <a:pt x="354" y="793"/>
                  </a:lnTo>
                  <a:lnTo>
                    <a:pt x="327" y="787"/>
                  </a:lnTo>
                  <a:lnTo>
                    <a:pt x="285" y="775"/>
                  </a:lnTo>
                  <a:lnTo>
                    <a:pt x="245" y="762"/>
                  </a:lnTo>
                  <a:lnTo>
                    <a:pt x="205" y="747"/>
                  </a:lnTo>
                  <a:lnTo>
                    <a:pt x="167" y="730"/>
                  </a:lnTo>
                  <a:lnTo>
                    <a:pt x="130" y="708"/>
                  </a:lnTo>
                  <a:lnTo>
                    <a:pt x="105" y="690"/>
                  </a:lnTo>
                  <a:lnTo>
                    <a:pt x="81" y="669"/>
                  </a:lnTo>
                  <a:lnTo>
                    <a:pt x="59" y="646"/>
                  </a:lnTo>
                  <a:lnTo>
                    <a:pt x="40" y="618"/>
                  </a:lnTo>
                  <a:lnTo>
                    <a:pt x="23" y="585"/>
                  </a:lnTo>
                  <a:lnTo>
                    <a:pt x="10" y="548"/>
                  </a:lnTo>
                  <a:lnTo>
                    <a:pt x="3" y="507"/>
                  </a:lnTo>
                  <a:lnTo>
                    <a:pt x="0" y="465"/>
                  </a:lnTo>
                  <a:lnTo>
                    <a:pt x="3" y="421"/>
                  </a:lnTo>
                  <a:lnTo>
                    <a:pt x="12" y="378"/>
                  </a:lnTo>
                  <a:lnTo>
                    <a:pt x="28" y="334"/>
                  </a:lnTo>
                  <a:lnTo>
                    <a:pt x="50" y="291"/>
                  </a:lnTo>
                  <a:lnTo>
                    <a:pt x="70" y="264"/>
                  </a:lnTo>
                  <a:lnTo>
                    <a:pt x="92" y="237"/>
                  </a:lnTo>
                  <a:lnTo>
                    <a:pt x="120" y="213"/>
                  </a:lnTo>
                  <a:lnTo>
                    <a:pt x="149" y="190"/>
                  </a:lnTo>
                  <a:lnTo>
                    <a:pt x="183" y="172"/>
                  </a:lnTo>
                  <a:lnTo>
                    <a:pt x="220" y="154"/>
                  </a:lnTo>
                  <a:lnTo>
                    <a:pt x="261" y="142"/>
                  </a:lnTo>
                  <a:lnTo>
                    <a:pt x="306" y="132"/>
                  </a:lnTo>
                  <a:lnTo>
                    <a:pt x="354" y="126"/>
                  </a:lnTo>
                  <a:lnTo>
                    <a:pt x="354" y="70"/>
                  </a:lnTo>
                  <a:lnTo>
                    <a:pt x="357" y="48"/>
                  </a:lnTo>
                  <a:lnTo>
                    <a:pt x="367" y="29"/>
                  </a:lnTo>
                  <a:lnTo>
                    <a:pt x="382" y="14"/>
                  </a:lnTo>
                  <a:lnTo>
                    <a:pt x="400" y="4"/>
                  </a:lnTo>
                  <a:lnTo>
                    <a:pt x="423" y="0"/>
                  </a:lnTo>
                  <a:close/>
                </a:path>
              </a:pathLst>
            </a:custGeom>
            <a:grpFill/>
            <a:ln w="9525" cap="flat" cmpd="sng" algn="ctr">
              <a:solidFill>
                <a:srgbClr val="46647B"/>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GB"/>
            </a:p>
          </p:txBody>
        </p:sp>
      </p:grpSp>
      <p:sp>
        <p:nvSpPr>
          <p:cNvPr id="701" name="btfpBulletedList42496126"/>
          <p:cNvSpPr/>
          <p:nvPr/>
        </p:nvSpPr>
        <p:spPr>
          <a:xfrm>
            <a:off x="2967600" y="4202426"/>
            <a:ext cx="837202" cy="461665"/>
          </a:xfrm>
          <a:prstGeom prst="rect">
            <a:avLst/>
          </a:prstGeom>
        </p:spPr>
        <p:txBody>
          <a:bodyPr wrap="square">
            <a:spAutoFit/>
          </a:bodyPr>
          <a:lstStyle/>
          <a:p>
            <a:pPr marL="0" indent="0" algn="ctr">
              <a:buNone/>
            </a:pPr>
            <a:r>
              <a:rPr lang="en-GB" sz="1200" b="1">
                <a:solidFill>
                  <a:srgbClr val="AB8933"/>
                </a:solidFill>
              </a:rPr>
              <a:t>Scope 2</a:t>
            </a:r>
            <a:br>
              <a:rPr lang="en-GB" sz="1200" b="1">
                <a:solidFill>
                  <a:srgbClr val="AB8933"/>
                </a:solidFill>
              </a:rPr>
            </a:br>
            <a:r>
              <a:rPr lang="en-GB" sz="1200">
                <a:solidFill>
                  <a:srgbClr val="AB8933"/>
                </a:solidFill>
              </a:rPr>
              <a:t>(Indirect)</a:t>
            </a:r>
          </a:p>
        </p:txBody>
      </p:sp>
      <p:sp>
        <p:nvSpPr>
          <p:cNvPr id="296" name="Rectangle 295"/>
          <p:cNvSpPr/>
          <p:nvPr/>
        </p:nvSpPr>
        <p:spPr bwMode="gray">
          <a:xfrm>
            <a:off x="410950" y="3865518"/>
            <a:ext cx="11370101" cy="251846"/>
          </a:xfrm>
          <a:prstGeom prst="rect">
            <a:avLst/>
          </a:prstGeom>
          <a:solidFill>
            <a:srgbClr val="D6D6D6"/>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200">
                <a:solidFill>
                  <a:srgbClr val="000000"/>
                </a:solidFill>
              </a:rPr>
              <a:t>Greenhouse gas emissions</a:t>
            </a:r>
          </a:p>
        </p:txBody>
      </p:sp>
      <p:sp>
        <p:nvSpPr>
          <p:cNvPr id="4" name="btfpNotesBox325872"/>
          <p:cNvSpPr txBox="1"/>
          <p:nvPr>
            <p:custDataLst>
              <p:tags r:id="rId3"/>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GB" sz="800">
                <a:solidFill>
                  <a:srgbClr val="000000"/>
                </a:solidFill>
              </a:rPr>
              <a:t>Source: IPIECA; Greenhouse Gas (GHG) Protocol</a:t>
            </a:r>
          </a:p>
        </p:txBody>
      </p:sp>
      <p:grpSp>
        <p:nvGrpSpPr>
          <p:cNvPr id="19" name="btfpRunningAgenda1Level780713">
            <a:extLst>
              <a:ext uri="{FF2B5EF4-FFF2-40B4-BE49-F238E27FC236}">
                <a16:creationId xmlns:a16="http://schemas.microsoft.com/office/drawing/2014/main" id="{BA6C4B1D-4606-4D2F-99F2-2C12F71523A3}"/>
              </a:ext>
            </a:extLst>
          </p:cNvPr>
          <p:cNvGrpSpPr/>
          <p:nvPr>
            <p:custDataLst>
              <p:tags r:id="rId4"/>
            </p:custDataLst>
          </p:nvPr>
        </p:nvGrpSpPr>
        <p:grpSpPr>
          <a:xfrm>
            <a:off x="0" y="944429"/>
            <a:ext cx="2783033" cy="257442"/>
            <a:chOff x="0" y="876300"/>
            <a:chExt cx="2783033" cy="257442"/>
          </a:xfrm>
        </p:grpSpPr>
        <p:sp>
          <p:nvSpPr>
            <p:cNvPr id="18" name="btfpRunningAgenda1LevelBarLeft780713">
              <a:extLst>
                <a:ext uri="{FF2B5EF4-FFF2-40B4-BE49-F238E27FC236}">
                  <a16:creationId xmlns:a16="http://schemas.microsoft.com/office/drawing/2014/main" id="{B7E4D896-0A2F-4176-A1CD-DDBDAD02FB15}"/>
                </a:ext>
              </a:extLst>
            </p:cNvPr>
            <p:cNvSpPr/>
            <p:nvPr/>
          </p:nvSpPr>
          <p:spPr bwMode="gray">
            <a:xfrm>
              <a:off x="0" y="876300"/>
              <a:ext cx="2783033" cy="257442"/>
            </a:xfrm>
            <a:custGeom>
              <a:avLst/>
              <a:gdLst>
                <a:gd name="connsiteX0" fmla="*/ 960419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0419 w 1816204"/>
                <a:gd name="connsiteY0" fmla="*/ 0 h 257442"/>
                <a:gd name="connsiteX1" fmla="*/ 905699 w 1816204"/>
                <a:gd name="connsiteY1" fmla="*/ 257442 h 257442"/>
                <a:gd name="connsiteX2" fmla="*/ 1816204 w 1816204"/>
                <a:gd name="connsiteY2" fmla="*/ 257442 h 257442"/>
                <a:gd name="connsiteX3" fmla="*/ 0 w 1816204"/>
                <a:gd name="connsiteY3" fmla="*/ 257442 h 257442"/>
                <a:gd name="connsiteX0" fmla="*/ 960419 w 960419"/>
                <a:gd name="connsiteY0" fmla="*/ 0 h 257442"/>
                <a:gd name="connsiteX1" fmla="*/ 905699 w 960419"/>
                <a:gd name="connsiteY1" fmla="*/ 257442 h 257442"/>
                <a:gd name="connsiteX2" fmla="*/ 1 w 960419"/>
                <a:gd name="connsiteY2" fmla="*/ 257442 h 257442"/>
                <a:gd name="connsiteX3" fmla="*/ 0 w 960419"/>
                <a:gd name="connsiteY3" fmla="*/ 257442 h 257442"/>
                <a:gd name="connsiteX0" fmla="*/ 960418 w 960418"/>
                <a:gd name="connsiteY0" fmla="*/ 0 h 257442"/>
                <a:gd name="connsiteX1" fmla="*/ 905698 w 960418"/>
                <a:gd name="connsiteY1" fmla="*/ 257442 h 257442"/>
                <a:gd name="connsiteX2" fmla="*/ 0 w 960418"/>
                <a:gd name="connsiteY2" fmla="*/ 257442 h 257442"/>
                <a:gd name="connsiteX3" fmla="*/ 1 w 960418"/>
                <a:gd name="connsiteY3" fmla="*/ 0 h 257442"/>
                <a:gd name="connsiteX0" fmla="*/ 1128734 w 1128734"/>
                <a:gd name="connsiteY0" fmla="*/ 0 h 257442"/>
                <a:gd name="connsiteX1" fmla="*/ 905698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306668 w 1306668"/>
                <a:gd name="connsiteY0" fmla="*/ 0 h 257442"/>
                <a:gd name="connsiteX1" fmla="*/ 1074013 w 1306668"/>
                <a:gd name="connsiteY1" fmla="*/ 257442 h 257442"/>
                <a:gd name="connsiteX2" fmla="*/ 0 w 1306668"/>
                <a:gd name="connsiteY2" fmla="*/ 257442 h 257442"/>
                <a:gd name="connsiteX3" fmla="*/ 0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0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0 w 1306668"/>
                <a:gd name="connsiteY3" fmla="*/ 0 h 257442"/>
                <a:gd name="connsiteX0" fmla="*/ 1306668 w 1306668"/>
                <a:gd name="connsiteY0" fmla="*/ 0 h 257442"/>
                <a:gd name="connsiteX1" fmla="*/ 1251947 w 1306668"/>
                <a:gd name="connsiteY1" fmla="*/ 257442 h 257442"/>
                <a:gd name="connsiteX2" fmla="*/ 0 w 1306668"/>
                <a:gd name="connsiteY2" fmla="*/ 257442 h 257442"/>
                <a:gd name="connsiteX3" fmla="*/ 0 w 1306668"/>
                <a:gd name="connsiteY3" fmla="*/ 0 h 257442"/>
                <a:gd name="connsiteX0" fmla="*/ 1567957 w 1567957"/>
                <a:gd name="connsiteY0" fmla="*/ 0 h 257442"/>
                <a:gd name="connsiteX1" fmla="*/ 1251947 w 1567957"/>
                <a:gd name="connsiteY1" fmla="*/ 257442 h 257442"/>
                <a:gd name="connsiteX2" fmla="*/ 0 w 1567957"/>
                <a:gd name="connsiteY2" fmla="*/ 257442 h 257442"/>
                <a:gd name="connsiteX3" fmla="*/ 0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0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0 w 1567957"/>
                <a:gd name="connsiteY3" fmla="*/ 0 h 257442"/>
                <a:gd name="connsiteX0" fmla="*/ 1567957 w 1567957"/>
                <a:gd name="connsiteY0" fmla="*/ 0 h 257442"/>
                <a:gd name="connsiteX1" fmla="*/ 1513236 w 1567957"/>
                <a:gd name="connsiteY1" fmla="*/ 257442 h 257442"/>
                <a:gd name="connsiteX2" fmla="*/ 0 w 1567957"/>
                <a:gd name="connsiteY2" fmla="*/ 257442 h 257442"/>
                <a:gd name="connsiteX3" fmla="*/ 0 w 1567957"/>
                <a:gd name="connsiteY3" fmla="*/ 0 h 257442"/>
                <a:gd name="connsiteX0" fmla="*/ 1753905 w 1753905"/>
                <a:gd name="connsiteY0" fmla="*/ 0 h 257442"/>
                <a:gd name="connsiteX1" fmla="*/ 1513236 w 1753905"/>
                <a:gd name="connsiteY1" fmla="*/ 257442 h 257442"/>
                <a:gd name="connsiteX2" fmla="*/ 0 w 1753905"/>
                <a:gd name="connsiteY2" fmla="*/ 257442 h 257442"/>
                <a:gd name="connsiteX3" fmla="*/ 0 w 1753905"/>
                <a:gd name="connsiteY3" fmla="*/ 0 h 257442"/>
                <a:gd name="connsiteX0" fmla="*/ 1753905 w 1753905"/>
                <a:gd name="connsiteY0" fmla="*/ 0 h 257442"/>
                <a:gd name="connsiteX1" fmla="*/ 1699184 w 1753905"/>
                <a:gd name="connsiteY1" fmla="*/ 257442 h 257442"/>
                <a:gd name="connsiteX2" fmla="*/ 0 w 1753905"/>
                <a:gd name="connsiteY2" fmla="*/ 257442 h 257442"/>
                <a:gd name="connsiteX3" fmla="*/ 0 w 1753905"/>
                <a:gd name="connsiteY3" fmla="*/ 0 h 257442"/>
                <a:gd name="connsiteX0" fmla="*/ 1753905 w 1753905"/>
                <a:gd name="connsiteY0" fmla="*/ 0 h 257442"/>
                <a:gd name="connsiteX1" fmla="*/ 1699184 w 1753905"/>
                <a:gd name="connsiteY1" fmla="*/ 257442 h 257442"/>
                <a:gd name="connsiteX2" fmla="*/ 0 w 1753905"/>
                <a:gd name="connsiteY2" fmla="*/ 257442 h 257442"/>
                <a:gd name="connsiteX3" fmla="*/ 0 w 1753905"/>
                <a:gd name="connsiteY3" fmla="*/ 0 h 257442"/>
                <a:gd name="connsiteX0" fmla="*/ 1753905 w 1753905"/>
                <a:gd name="connsiteY0" fmla="*/ 0 h 257442"/>
                <a:gd name="connsiteX1" fmla="*/ 1699184 w 1753905"/>
                <a:gd name="connsiteY1" fmla="*/ 257442 h 257442"/>
                <a:gd name="connsiteX2" fmla="*/ 0 w 1753905"/>
                <a:gd name="connsiteY2" fmla="*/ 257442 h 257442"/>
                <a:gd name="connsiteX3" fmla="*/ 0 w 1753905"/>
                <a:gd name="connsiteY3" fmla="*/ 0 h 257442"/>
                <a:gd name="connsiteX0" fmla="*/ 2015195 w 2015195"/>
                <a:gd name="connsiteY0" fmla="*/ 0 h 257442"/>
                <a:gd name="connsiteX1" fmla="*/ 1699184 w 2015195"/>
                <a:gd name="connsiteY1" fmla="*/ 257442 h 257442"/>
                <a:gd name="connsiteX2" fmla="*/ 0 w 2015195"/>
                <a:gd name="connsiteY2" fmla="*/ 257442 h 257442"/>
                <a:gd name="connsiteX3" fmla="*/ 0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0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0 w 2015195"/>
                <a:gd name="connsiteY3" fmla="*/ 0 h 257442"/>
                <a:gd name="connsiteX0" fmla="*/ 2015195 w 2015195"/>
                <a:gd name="connsiteY0" fmla="*/ 0 h 257442"/>
                <a:gd name="connsiteX1" fmla="*/ 1960474 w 2015195"/>
                <a:gd name="connsiteY1" fmla="*/ 257442 h 257442"/>
                <a:gd name="connsiteX2" fmla="*/ 0 w 2015195"/>
                <a:gd name="connsiteY2" fmla="*/ 257442 h 257442"/>
                <a:gd name="connsiteX3" fmla="*/ 0 w 2015195"/>
                <a:gd name="connsiteY3" fmla="*/ 0 h 257442"/>
                <a:gd name="connsiteX0" fmla="*/ 2175495 w 2175495"/>
                <a:gd name="connsiteY0" fmla="*/ 0 h 257442"/>
                <a:gd name="connsiteX1" fmla="*/ 1960474 w 2175495"/>
                <a:gd name="connsiteY1" fmla="*/ 257442 h 257442"/>
                <a:gd name="connsiteX2" fmla="*/ 0 w 2175495"/>
                <a:gd name="connsiteY2" fmla="*/ 257442 h 257442"/>
                <a:gd name="connsiteX3" fmla="*/ 0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0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0 w 2175495"/>
                <a:gd name="connsiteY3" fmla="*/ 0 h 257442"/>
                <a:gd name="connsiteX0" fmla="*/ 2175495 w 2175495"/>
                <a:gd name="connsiteY0" fmla="*/ 0 h 257442"/>
                <a:gd name="connsiteX1" fmla="*/ 2120774 w 2175495"/>
                <a:gd name="connsiteY1" fmla="*/ 257442 h 257442"/>
                <a:gd name="connsiteX2" fmla="*/ 0 w 2175495"/>
                <a:gd name="connsiteY2" fmla="*/ 257442 h 257442"/>
                <a:gd name="connsiteX3" fmla="*/ 0 w 2175495"/>
                <a:gd name="connsiteY3" fmla="*/ 0 h 257442"/>
                <a:gd name="connsiteX0" fmla="*/ 2454418 w 2454418"/>
                <a:gd name="connsiteY0" fmla="*/ 0 h 257442"/>
                <a:gd name="connsiteX1" fmla="*/ 2120774 w 2454418"/>
                <a:gd name="connsiteY1" fmla="*/ 257442 h 257442"/>
                <a:gd name="connsiteX2" fmla="*/ 0 w 2454418"/>
                <a:gd name="connsiteY2" fmla="*/ 257442 h 257442"/>
                <a:gd name="connsiteX3" fmla="*/ 0 w 2454418"/>
                <a:gd name="connsiteY3" fmla="*/ 0 h 257442"/>
                <a:gd name="connsiteX0" fmla="*/ 2454418 w 2454418"/>
                <a:gd name="connsiteY0" fmla="*/ 0 h 257442"/>
                <a:gd name="connsiteX1" fmla="*/ 2399696 w 2454418"/>
                <a:gd name="connsiteY1" fmla="*/ 257442 h 257442"/>
                <a:gd name="connsiteX2" fmla="*/ 0 w 2454418"/>
                <a:gd name="connsiteY2" fmla="*/ 257442 h 257442"/>
                <a:gd name="connsiteX3" fmla="*/ 0 w 2454418"/>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1 w 2454419"/>
                <a:gd name="connsiteY3" fmla="*/ 0 h 257442"/>
                <a:gd name="connsiteX0" fmla="*/ 2454419 w 2454419"/>
                <a:gd name="connsiteY0" fmla="*/ 0 h 257442"/>
                <a:gd name="connsiteX1" fmla="*/ 2399697 w 2454419"/>
                <a:gd name="connsiteY1" fmla="*/ 257442 h 257442"/>
                <a:gd name="connsiteX2" fmla="*/ 0 w 2454419"/>
                <a:gd name="connsiteY2" fmla="*/ 257442 h 257442"/>
                <a:gd name="connsiteX3" fmla="*/ 1 w 2454419"/>
                <a:gd name="connsiteY3" fmla="*/ 0 h 257442"/>
                <a:gd name="connsiteX0" fmla="*/ 2622734 w 2622734"/>
                <a:gd name="connsiteY0" fmla="*/ 0 h 257442"/>
                <a:gd name="connsiteX1" fmla="*/ 2399697 w 2622734"/>
                <a:gd name="connsiteY1" fmla="*/ 257442 h 257442"/>
                <a:gd name="connsiteX2" fmla="*/ 0 w 2622734"/>
                <a:gd name="connsiteY2" fmla="*/ 257442 h 257442"/>
                <a:gd name="connsiteX3" fmla="*/ 1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1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1 w 2622734"/>
                <a:gd name="connsiteY3" fmla="*/ 0 h 257442"/>
                <a:gd name="connsiteX0" fmla="*/ 2622734 w 2622734"/>
                <a:gd name="connsiteY0" fmla="*/ 0 h 257442"/>
                <a:gd name="connsiteX1" fmla="*/ 2568012 w 2622734"/>
                <a:gd name="connsiteY1" fmla="*/ 257442 h 257442"/>
                <a:gd name="connsiteX2" fmla="*/ 0 w 2622734"/>
                <a:gd name="connsiteY2" fmla="*/ 257442 h 257442"/>
                <a:gd name="connsiteX3" fmla="*/ 0 w 2622734"/>
                <a:gd name="connsiteY3" fmla="*/ 0 h 257442"/>
                <a:gd name="connsiteX0" fmla="*/ 2783033 w 2783033"/>
                <a:gd name="connsiteY0" fmla="*/ 0 h 257442"/>
                <a:gd name="connsiteX1" fmla="*/ 2568012 w 2783033"/>
                <a:gd name="connsiteY1" fmla="*/ 257442 h 257442"/>
                <a:gd name="connsiteX2" fmla="*/ 0 w 2783033"/>
                <a:gd name="connsiteY2" fmla="*/ 257442 h 257442"/>
                <a:gd name="connsiteX3" fmla="*/ 0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0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0 w 2783033"/>
                <a:gd name="connsiteY3" fmla="*/ 0 h 257442"/>
                <a:gd name="connsiteX0" fmla="*/ 2783033 w 2783033"/>
                <a:gd name="connsiteY0" fmla="*/ 0 h 257442"/>
                <a:gd name="connsiteX1" fmla="*/ 2728312 w 2783033"/>
                <a:gd name="connsiteY1" fmla="*/ 257442 h 257442"/>
                <a:gd name="connsiteX2" fmla="*/ 0 w 2783033"/>
                <a:gd name="connsiteY2" fmla="*/ 257442 h 257442"/>
                <a:gd name="connsiteX3" fmla="*/ 0 w 2783033"/>
                <a:gd name="connsiteY3" fmla="*/ 0 h 257442"/>
              </a:gdLst>
              <a:ahLst/>
              <a:cxnLst>
                <a:cxn ang="0">
                  <a:pos x="connsiteX0" y="connsiteY0"/>
                </a:cxn>
                <a:cxn ang="0">
                  <a:pos x="connsiteX1" y="connsiteY1"/>
                </a:cxn>
                <a:cxn ang="0">
                  <a:pos x="connsiteX2" y="connsiteY2"/>
                </a:cxn>
                <a:cxn ang="0">
                  <a:pos x="connsiteX3" y="connsiteY3"/>
                </a:cxn>
              </a:cxnLst>
              <a:rect l="l" t="t" r="r" b="b"/>
              <a:pathLst>
                <a:path w="2783033" h="257442">
                  <a:moveTo>
                    <a:pt x="2783033" y="0"/>
                  </a:moveTo>
                  <a:lnTo>
                    <a:pt x="2728312"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7" name="btfpRunningAgenda1LevelTextLeft780713">
              <a:extLst>
                <a:ext uri="{FF2B5EF4-FFF2-40B4-BE49-F238E27FC236}">
                  <a16:creationId xmlns:a16="http://schemas.microsoft.com/office/drawing/2014/main" id="{34388466-7B45-41CD-9414-C3B9D38BF17D}"/>
                </a:ext>
              </a:extLst>
            </p:cNvPr>
            <p:cNvSpPr txBox="1"/>
            <p:nvPr/>
          </p:nvSpPr>
          <p:spPr bwMode="gray">
            <a:xfrm>
              <a:off x="0" y="876300"/>
              <a:ext cx="2728312"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GHG emissions</a:t>
              </a:r>
            </a:p>
          </p:txBody>
        </p:sp>
      </p:grpSp>
    </p:spTree>
    <p:custDataLst>
      <p:tags r:id="rId1"/>
    </p:custDataLst>
    <p:extLst>
      <p:ext uri="{BB962C8B-B14F-4D97-AF65-F5344CB8AC3E}">
        <p14:creationId xmlns:p14="http://schemas.microsoft.com/office/powerpoint/2010/main" val="59296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btfpColumnIndicatorGroup2">
            <a:extLst>
              <a:ext uri="{FF2B5EF4-FFF2-40B4-BE49-F238E27FC236}">
                <a16:creationId xmlns:a16="http://schemas.microsoft.com/office/drawing/2014/main" id="{C2E2A9A2-599A-458E-AD12-746B9E96AAB7}"/>
              </a:ext>
            </a:extLst>
          </p:cNvPr>
          <p:cNvGrpSpPr/>
          <p:nvPr/>
        </p:nvGrpSpPr>
        <p:grpSpPr>
          <a:xfrm>
            <a:off x="0" y="6926580"/>
            <a:ext cx="12192000" cy="137160"/>
            <a:chOff x="0" y="6926580"/>
            <a:chExt cx="12192000" cy="137160"/>
          </a:xfrm>
        </p:grpSpPr>
        <p:sp>
          <p:nvSpPr>
            <p:cNvPr id="9" name="btfpColumnGapBlocker311991">
              <a:extLst>
                <a:ext uri="{FF2B5EF4-FFF2-40B4-BE49-F238E27FC236}">
                  <a16:creationId xmlns:a16="http://schemas.microsoft.com/office/drawing/2014/main" id="{526CB862-5710-40E9-9748-1BB9F5567F66}"/>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7" name="btfpColumnGapBlocker656384">
              <a:extLst>
                <a:ext uri="{FF2B5EF4-FFF2-40B4-BE49-F238E27FC236}">
                  <a16:creationId xmlns:a16="http://schemas.microsoft.com/office/drawing/2014/main" id="{08AA0C1A-0E9E-4E06-AF61-1947EC03C5CC}"/>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291244">
              <a:extLst>
                <a:ext uri="{FF2B5EF4-FFF2-40B4-BE49-F238E27FC236}">
                  <a16:creationId xmlns:a16="http://schemas.microsoft.com/office/drawing/2014/main" id="{D09A7DC1-20FE-4B26-B8FD-38AB659AFC61}"/>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50489">
              <a:extLst>
                <a:ext uri="{FF2B5EF4-FFF2-40B4-BE49-F238E27FC236}">
                  <a16:creationId xmlns:a16="http://schemas.microsoft.com/office/drawing/2014/main" id="{8C712E71-8D45-4032-BF5E-ED6E1EE8C3C9}"/>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0" name="btfpColumnIndicatorGroup1">
            <a:extLst>
              <a:ext uri="{FF2B5EF4-FFF2-40B4-BE49-F238E27FC236}">
                <a16:creationId xmlns:a16="http://schemas.microsoft.com/office/drawing/2014/main" id="{3642A64D-66C5-406F-9F0E-92927AB7AA62}"/>
              </a:ext>
            </a:extLst>
          </p:cNvPr>
          <p:cNvGrpSpPr/>
          <p:nvPr/>
        </p:nvGrpSpPr>
        <p:grpSpPr>
          <a:xfrm>
            <a:off x="0" y="-205740"/>
            <a:ext cx="12192000" cy="137160"/>
            <a:chOff x="0" y="-205740"/>
            <a:chExt cx="12192000" cy="137160"/>
          </a:xfrm>
        </p:grpSpPr>
        <p:sp>
          <p:nvSpPr>
            <p:cNvPr id="8" name="btfpColumnGapBlocker216664">
              <a:extLst>
                <a:ext uri="{FF2B5EF4-FFF2-40B4-BE49-F238E27FC236}">
                  <a16:creationId xmlns:a16="http://schemas.microsoft.com/office/drawing/2014/main" id="{F714B0E4-2AE3-40B4-83D0-2AF44625BD71}"/>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6" name="btfpColumnGapBlocker401234">
              <a:extLst>
                <a:ext uri="{FF2B5EF4-FFF2-40B4-BE49-F238E27FC236}">
                  <a16:creationId xmlns:a16="http://schemas.microsoft.com/office/drawing/2014/main" id="{62316651-AF74-4874-A533-3CE0CDFF171C}"/>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 name="btfpColumnIndicator381027">
              <a:extLst>
                <a:ext uri="{FF2B5EF4-FFF2-40B4-BE49-F238E27FC236}">
                  <a16:creationId xmlns:a16="http://schemas.microsoft.com/office/drawing/2014/main" id="{E1EC32E4-5C97-435A-8F7A-7F0CB322956D}"/>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478640">
              <a:extLst>
                <a:ext uri="{FF2B5EF4-FFF2-40B4-BE49-F238E27FC236}">
                  <a16:creationId xmlns:a16="http://schemas.microsoft.com/office/drawing/2014/main" id="{776DE0F2-A064-48C4-BB7F-97BA744F2A8B}"/>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2948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89EDD086-C48D-B672-CBBB-0A85223D7AAD}"/>
              </a:ext>
            </a:extLst>
          </p:cNvPr>
          <p:cNvGraphicFramePr>
            <a:graphicFrameLocks noChangeAspect="1"/>
          </p:cNvGraphicFramePr>
          <p:nvPr>
            <p:custDataLst>
              <p:tags r:id="rId2"/>
            </p:custDataLst>
            <p:extLst>
              <p:ext uri="{D42A27DB-BD31-4B8C-83A1-F6EECF244321}">
                <p14:modId xmlns:p14="http://schemas.microsoft.com/office/powerpoint/2010/main" val="388406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8" imgW="606" imgH="608" progId="TCLayout.ActiveDocument.1">
                  <p:embed/>
                </p:oleObj>
              </mc:Choice>
              <mc:Fallback>
                <p:oleObj name="think-cell Slide" r:id="rId38" imgW="606" imgH="608" progId="TCLayout.ActiveDocument.1">
                  <p:embed/>
                  <p:pic>
                    <p:nvPicPr>
                      <p:cNvPr id="8" name="think-cell data - do not delete" hidden="1">
                        <a:extLst>
                          <a:ext uri="{FF2B5EF4-FFF2-40B4-BE49-F238E27FC236}">
                            <a16:creationId xmlns:a16="http://schemas.microsoft.com/office/drawing/2014/main" id="{89EDD086-C48D-B672-CBBB-0A85223D7AAD}"/>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grpSp>
        <p:nvGrpSpPr>
          <p:cNvPr id="86" name="btfpColumnIndicatorGroup2">
            <a:extLst>
              <a:ext uri="{FF2B5EF4-FFF2-40B4-BE49-F238E27FC236}">
                <a16:creationId xmlns:a16="http://schemas.microsoft.com/office/drawing/2014/main" id="{E583B0AF-1BAD-4D53-89D3-66DD85E8B209}"/>
              </a:ext>
            </a:extLst>
          </p:cNvPr>
          <p:cNvGrpSpPr/>
          <p:nvPr/>
        </p:nvGrpSpPr>
        <p:grpSpPr>
          <a:xfrm>
            <a:off x="0" y="6926580"/>
            <a:ext cx="12192000" cy="137160"/>
            <a:chOff x="0" y="6926580"/>
            <a:chExt cx="12192000" cy="137160"/>
          </a:xfrm>
        </p:grpSpPr>
        <p:sp>
          <p:nvSpPr>
            <p:cNvPr id="84" name="btfpColumnGapBlocker908868">
              <a:extLst>
                <a:ext uri="{FF2B5EF4-FFF2-40B4-BE49-F238E27FC236}">
                  <a16:creationId xmlns:a16="http://schemas.microsoft.com/office/drawing/2014/main" id="{A916961D-EB69-4F4E-B032-95C069B5F270}"/>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2" name="btfpColumnGapBlocker379683">
              <a:extLst>
                <a:ext uri="{FF2B5EF4-FFF2-40B4-BE49-F238E27FC236}">
                  <a16:creationId xmlns:a16="http://schemas.microsoft.com/office/drawing/2014/main" id="{AA756DD1-C1CB-462D-971D-8CD580E7EC61}"/>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80" name="btfpColumnIndicator674697">
              <a:extLst>
                <a:ext uri="{FF2B5EF4-FFF2-40B4-BE49-F238E27FC236}">
                  <a16:creationId xmlns:a16="http://schemas.microsoft.com/office/drawing/2014/main" id="{CDFDA409-E47B-481A-8671-ECAC174FDD2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8" name="btfpColumnIndicator529553">
              <a:extLst>
                <a:ext uri="{FF2B5EF4-FFF2-40B4-BE49-F238E27FC236}">
                  <a16:creationId xmlns:a16="http://schemas.microsoft.com/office/drawing/2014/main" id="{6342F9B8-59D3-440B-AF5C-B7E5ED373D97}"/>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5" name="btfpColumnGapBlocker282899">
              <a:extLst>
                <a:ext uri="{FF2B5EF4-FFF2-40B4-BE49-F238E27FC236}">
                  <a16:creationId xmlns:a16="http://schemas.microsoft.com/office/drawing/2014/main" id="{2FC453D9-068D-4F6C-8812-3850FBFF1380}"/>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2" name="btfpColumnIndicator458196">
              <a:extLst>
                <a:ext uri="{FF2B5EF4-FFF2-40B4-BE49-F238E27FC236}">
                  <a16:creationId xmlns:a16="http://schemas.microsoft.com/office/drawing/2014/main" id="{9DC8D5FC-47B7-47A5-A609-98D3F2DC7B1A}"/>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9" name="btfpColumnIndicator482601">
              <a:extLst>
                <a:ext uri="{FF2B5EF4-FFF2-40B4-BE49-F238E27FC236}">
                  <a16:creationId xmlns:a16="http://schemas.microsoft.com/office/drawing/2014/main" id="{9B8339AF-06B7-4A5C-865A-CB440D2CB37D}"/>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7" name="btfpColumnGapBlocker388168">
              <a:extLst>
                <a:ext uri="{FF2B5EF4-FFF2-40B4-BE49-F238E27FC236}">
                  <a16:creationId xmlns:a16="http://schemas.microsoft.com/office/drawing/2014/main" id="{C86F93E1-26B6-4157-B829-07CB5ADBB78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 name="btfpColumnIndicator816446">
              <a:extLst>
                <a:ext uri="{FF2B5EF4-FFF2-40B4-BE49-F238E27FC236}">
                  <a16:creationId xmlns:a16="http://schemas.microsoft.com/office/drawing/2014/main" id="{717A23BA-552F-4D7A-A6EC-288EF116131B}"/>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385837">
              <a:extLst>
                <a:ext uri="{FF2B5EF4-FFF2-40B4-BE49-F238E27FC236}">
                  <a16:creationId xmlns:a16="http://schemas.microsoft.com/office/drawing/2014/main" id="{303AF208-96EA-4057-A2BA-6C1D7F95E1C2}"/>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85" name="btfpColumnIndicatorGroup1">
            <a:extLst>
              <a:ext uri="{FF2B5EF4-FFF2-40B4-BE49-F238E27FC236}">
                <a16:creationId xmlns:a16="http://schemas.microsoft.com/office/drawing/2014/main" id="{E893B87F-A923-4887-8F8D-FD2BE08DA182}"/>
              </a:ext>
            </a:extLst>
          </p:cNvPr>
          <p:cNvGrpSpPr/>
          <p:nvPr/>
        </p:nvGrpSpPr>
        <p:grpSpPr>
          <a:xfrm>
            <a:off x="0" y="-205740"/>
            <a:ext cx="12192000" cy="137160"/>
            <a:chOff x="0" y="-205740"/>
            <a:chExt cx="12192000" cy="137160"/>
          </a:xfrm>
        </p:grpSpPr>
        <p:sp>
          <p:nvSpPr>
            <p:cNvPr id="83" name="btfpColumnGapBlocker885077">
              <a:extLst>
                <a:ext uri="{FF2B5EF4-FFF2-40B4-BE49-F238E27FC236}">
                  <a16:creationId xmlns:a16="http://schemas.microsoft.com/office/drawing/2014/main" id="{2745DC1A-15A7-4CB5-9398-5B45E3BD7EA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1" name="btfpColumnGapBlocker783397">
              <a:extLst>
                <a:ext uri="{FF2B5EF4-FFF2-40B4-BE49-F238E27FC236}">
                  <a16:creationId xmlns:a16="http://schemas.microsoft.com/office/drawing/2014/main" id="{5B2EEAC1-1DA4-4577-8063-C7E81754D65C}"/>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9" name="btfpColumnIndicator103106">
              <a:extLst>
                <a:ext uri="{FF2B5EF4-FFF2-40B4-BE49-F238E27FC236}">
                  <a16:creationId xmlns:a16="http://schemas.microsoft.com/office/drawing/2014/main" id="{32FAEB50-4343-489A-8B07-0A7120CE3F5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6" name="btfpColumnIndicator628686">
              <a:extLst>
                <a:ext uri="{FF2B5EF4-FFF2-40B4-BE49-F238E27FC236}">
                  <a16:creationId xmlns:a16="http://schemas.microsoft.com/office/drawing/2014/main" id="{011840D0-74B8-43CD-98F9-DDD0EA5CFEA7}"/>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4" name="btfpColumnGapBlocker482771">
              <a:extLst>
                <a:ext uri="{FF2B5EF4-FFF2-40B4-BE49-F238E27FC236}">
                  <a16:creationId xmlns:a16="http://schemas.microsoft.com/office/drawing/2014/main" id="{9D529406-B197-4B4C-9E60-AB38943BFF61}"/>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1" name="btfpColumnIndicator795503">
              <a:extLst>
                <a:ext uri="{FF2B5EF4-FFF2-40B4-BE49-F238E27FC236}">
                  <a16:creationId xmlns:a16="http://schemas.microsoft.com/office/drawing/2014/main" id="{B05C0F16-3708-48A3-98DE-50553F7F599D}"/>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8" name="btfpColumnIndicator506913">
              <a:extLst>
                <a:ext uri="{FF2B5EF4-FFF2-40B4-BE49-F238E27FC236}">
                  <a16:creationId xmlns:a16="http://schemas.microsoft.com/office/drawing/2014/main" id="{E7F91D57-975E-4B09-9F5A-10CFD6F04E32}"/>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784190">
              <a:extLst>
                <a:ext uri="{FF2B5EF4-FFF2-40B4-BE49-F238E27FC236}">
                  <a16:creationId xmlns:a16="http://schemas.microsoft.com/office/drawing/2014/main" id="{0FE1122C-47E8-4FB3-A983-48D6562A04A3}"/>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524292">
              <a:extLst>
                <a:ext uri="{FF2B5EF4-FFF2-40B4-BE49-F238E27FC236}">
                  <a16:creationId xmlns:a16="http://schemas.microsoft.com/office/drawing/2014/main" id="{3EC1EC21-C89B-4DA1-8D04-824D0C93F279}"/>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963178">
              <a:extLst>
                <a:ext uri="{FF2B5EF4-FFF2-40B4-BE49-F238E27FC236}">
                  <a16:creationId xmlns:a16="http://schemas.microsoft.com/office/drawing/2014/main" id="{FCB77BCC-90DE-4C6B-B38F-59DB6D7886DF}"/>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78" name="Rectangle 177">
            <a:extLst>
              <a:ext uri="{FF2B5EF4-FFF2-40B4-BE49-F238E27FC236}">
                <a16:creationId xmlns:a16="http://schemas.microsoft.com/office/drawing/2014/main" id="{04C3ACB9-832E-47FE-A6BD-31717FEC7ED4}"/>
              </a:ext>
            </a:extLst>
          </p:cNvPr>
          <p:cNvSpPr/>
          <p:nvPr/>
        </p:nvSpPr>
        <p:spPr bwMode="gray">
          <a:xfrm>
            <a:off x="9853548" y="3034839"/>
            <a:ext cx="597310" cy="169608"/>
          </a:xfrm>
          <a:prstGeom prst="rect">
            <a:avLst/>
          </a:prstGeom>
          <a:solidFill>
            <a:schemeClr val="accent3">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chemeClr val="tx1"/>
                </a:solidFill>
              </a:rPr>
              <a:t>High</a:t>
            </a:r>
          </a:p>
        </p:txBody>
      </p:sp>
      <p:sp>
        <p:nvSpPr>
          <p:cNvPr id="176" name="Rectangle 175">
            <a:extLst>
              <a:ext uri="{FF2B5EF4-FFF2-40B4-BE49-F238E27FC236}">
                <a16:creationId xmlns:a16="http://schemas.microsoft.com/office/drawing/2014/main" id="{A18D7854-F8A0-4470-944C-6649E474E0D5}"/>
              </a:ext>
            </a:extLst>
          </p:cNvPr>
          <p:cNvSpPr/>
          <p:nvPr/>
        </p:nvSpPr>
        <p:spPr bwMode="gray">
          <a:xfrm>
            <a:off x="5713449" y="3023992"/>
            <a:ext cx="597310" cy="169608"/>
          </a:xfrm>
          <a:prstGeom prst="rect">
            <a:avLst/>
          </a:prstGeom>
          <a:solidFill>
            <a:schemeClr val="accent3">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chemeClr val="tx1"/>
                </a:solidFill>
              </a:rPr>
              <a:t>High</a:t>
            </a:r>
          </a:p>
        </p:txBody>
      </p:sp>
      <p:sp>
        <p:nvSpPr>
          <p:cNvPr id="2" name="Title 1">
            <a:extLst>
              <a:ext uri="{FF2B5EF4-FFF2-40B4-BE49-F238E27FC236}">
                <a16:creationId xmlns:a16="http://schemas.microsoft.com/office/drawing/2014/main" id="{188F7C2C-6CBE-4DEF-A9BB-8211ECD69639}"/>
              </a:ext>
            </a:extLst>
          </p:cNvPr>
          <p:cNvSpPr>
            <a:spLocks noGrp="1"/>
          </p:cNvSpPr>
          <p:nvPr>
            <p:ph type="title"/>
          </p:nvPr>
        </p:nvSpPr>
        <p:spPr/>
        <p:txBody>
          <a:bodyPr vert="horz"/>
          <a:lstStyle/>
          <a:p>
            <a:r>
              <a:rPr lang="en-US" b="1" dirty="0"/>
              <a:t>Materiality </a:t>
            </a:r>
            <a:r>
              <a:rPr lang="en-US" dirty="0"/>
              <a:t>| Summary of key ESG issues for the industry</a:t>
            </a:r>
          </a:p>
        </p:txBody>
      </p:sp>
      <p:sp>
        <p:nvSpPr>
          <p:cNvPr id="13" name="Rectangle 12">
            <a:extLst>
              <a:ext uri="{FF2B5EF4-FFF2-40B4-BE49-F238E27FC236}">
                <a16:creationId xmlns:a16="http://schemas.microsoft.com/office/drawing/2014/main" id="{6D2AF90E-1678-40C9-B0E0-7154D52324DA}"/>
              </a:ext>
            </a:extLst>
          </p:cNvPr>
          <p:cNvSpPr/>
          <p:nvPr/>
        </p:nvSpPr>
        <p:spPr>
          <a:xfrm>
            <a:off x="337457" y="2232935"/>
            <a:ext cx="1758815" cy="338554"/>
          </a:xfrm>
          <a:prstGeom prst="rect">
            <a:avLst/>
          </a:prstGeom>
        </p:spPr>
        <p:txBody>
          <a:bodyPr wrap="none">
            <a:spAutoFit/>
          </a:bodyPr>
          <a:lstStyle/>
          <a:p>
            <a:pPr marL="0" marR="0" lvl="0" indent="0" fontAlgn="auto">
              <a:lnSpc>
                <a:spcPct val="100000"/>
              </a:lnSpc>
              <a:spcAft>
                <a:spcPts val="0"/>
              </a:spcAft>
              <a:buClrTx/>
              <a:buSzTx/>
              <a:buNone/>
              <a:tabLst/>
              <a:defRPr/>
            </a:pPr>
            <a:r>
              <a:rPr lang="en-US" spc="300">
                <a:solidFill>
                  <a:schemeClr val="accent5"/>
                </a:solidFill>
              </a:rPr>
              <a:t>Environment</a:t>
            </a:r>
          </a:p>
        </p:txBody>
      </p:sp>
      <p:sp>
        <p:nvSpPr>
          <p:cNvPr id="14" name="Rectangle 13">
            <a:extLst>
              <a:ext uri="{FF2B5EF4-FFF2-40B4-BE49-F238E27FC236}">
                <a16:creationId xmlns:a16="http://schemas.microsoft.com/office/drawing/2014/main" id="{EC150211-453C-4A34-ADD4-DF2E955CFBB3}"/>
              </a:ext>
            </a:extLst>
          </p:cNvPr>
          <p:cNvSpPr/>
          <p:nvPr/>
        </p:nvSpPr>
        <p:spPr bwMode="gray">
          <a:xfrm>
            <a:off x="330200" y="1197778"/>
            <a:ext cx="461665" cy="830997"/>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5400" b="1">
                <a:solidFill>
                  <a:schemeClr val="accent5"/>
                </a:solidFill>
              </a:rPr>
              <a:t>E</a:t>
            </a:r>
            <a:endParaRPr lang="en-US" sz="1800">
              <a:solidFill>
                <a:schemeClr val="accent5"/>
              </a:solidFill>
            </a:endParaRPr>
          </a:p>
        </p:txBody>
      </p:sp>
      <p:grpSp>
        <p:nvGrpSpPr>
          <p:cNvPr id="15" name="btfpIcon639731">
            <a:extLst>
              <a:ext uri="{FF2B5EF4-FFF2-40B4-BE49-F238E27FC236}">
                <a16:creationId xmlns:a16="http://schemas.microsoft.com/office/drawing/2014/main" id="{16769620-B041-45D4-B2DA-0FEEC7C171E9}"/>
              </a:ext>
            </a:extLst>
          </p:cNvPr>
          <p:cNvGrpSpPr/>
          <p:nvPr>
            <p:custDataLst>
              <p:tags r:id="rId3"/>
            </p:custDataLst>
          </p:nvPr>
        </p:nvGrpSpPr>
        <p:grpSpPr>
          <a:xfrm>
            <a:off x="682803" y="1379695"/>
            <a:ext cx="1024323" cy="1024324"/>
            <a:chOff x="948923" y="1555351"/>
            <a:chExt cx="1024323" cy="1024324"/>
          </a:xfrm>
        </p:grpSpPr>
        <p:sp>
          <p:nvSpPr>
            <p:cNvPr id="16" name="btfpIconCircle639731">
              <a:extLst>
                <a:ext uri="{FF2B5EF4-FFF2-40B4-BE49-F238E27FC236}">
                  <a16:creationId xmlns:a16="http://schemas.microsoft.com/office/drawing/2014/main" id="{7A6B3B84-5252-40DD-9F7E-D899F5D42C10}"/>
                </a:ext>
              </a:extLst>
            </p:cNvPr>
            <p:cNvSpPr>
              <a:spLocks/>
            </p:cNvSpPr>
            <p:nvPr/>
          </p:nvSpPr>
          <p:spPr bwMode="gray">
            <a:xfrm>
              <a:off x="948923" y="1555351"/>
              <a:ext cx="1024323" cy="102432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pic>
          <p:nvPicPr>
            <p:cNvPr id="17" name="btfpIconLines639731">
              <a:extLst>
                <a:ext uri="{FF2B5EF4-FFF2-40B4-BE49-F238E27FC236}">
                  <a16:creationId xmlns:a16="http://schemas.microsoft.com/office/drawing/2014/main" id="{1EECEB2A-1533-4B7E-A11B-F5585423C0B5}"/>
                </a:ext>
              </a:extLst>
            </p:cNvPr>
            <p:cNvPicPr>
              <a:picLocks/>
            </p:cNvPicPr>
            <p:nvPr/>
          </p:nvPicPr>
          <p:blipFill>
            <a:blip r:embed="rId40">
              <a:extLst>
                <a:ext uri="{28A0092B-C50C-407E-A947-70E740481C1C}">
                  <a14:useLocalDpi xmlns:a14="http://schemas.microsoft.com/office/drawing/2010/main" val="0"/>
                </a:ext>
              </a:extLst>
            </a:blip>
            <a:stretch>
              <a:fillRect/>
            </a:stretch>
          </p:blipFill>
          <p:spPr>
            <a:xfrm>
              <a:off x="948923" y="1555351"/>
              <a:ext cx="1024323" cy="1024324"/>
            </a:xfrm>
            <a:prstGeom prst="rect">
              <a:avLst/>
            </a:prstGeom>
          </p:spPr>
        </p:pic>
      </p:grpSp>
      <p:grpSp>
        <p:nvGrpSpPr>
          <p:cNvPr id="18" name="btfpIcon689726">
            <a:extLst>
              <a:ext uri="{FF2B5EF4-FFF2-40B4-BE49-F238E27FC236}">
                <a16:creationId xmlns:a16="http://schemas.microsoft.com/office/drawing/2014/main" id="{33BA4EC4-5AA7-4974-A8FF-61B2B1ED7E5A}"/>
              </a:ext>
            </a:extLst>
          </p:cNvPr>
          <p:cNvGrpSpPr/>
          <p:nvPr>
            <p:custDataLst>
              <p:tags r:id="rId4"/>
            </p:custDataLst>
          </p:nvPr>
        </p:nvGrpSpPr>
        <p:grpSpPr>
          <a:xfrm>
            <a:off x="2076692" y="1268539"/>
            <a:ext cx="540544" cy="540544"/>
            <a:chOff x="3586611" y="1224295"/>
            <a:chExt cx="540544" cy="540544"/>
          </a:xfrm>
        </p:grpSpPr>
        <p:sp>
          <p:nvSpPr>
            <p:cNvPr id="19" name="btfpIconCircle689726">
              <a:extLst>
                <a:ext uri="{FF2B5EF4-FFF2-40B4-BE49-F238E27FC236}">
                  <a16:creationId xmlns:a16="http://schemas.microsoft.com/office/drawing/2014/main" id="{92873D0D-E5B5-4DF0-9880-1BF8F03D607C}"/>
                </a:ext>
              </a:extLst>
            </p:cNvPr>
            <p:cNvSpPr>
              <a:spLocks/>
            </p:cNvSpPr>
            <p:nvPr/>
          </p:nvSpPr>
          <p:spPr bwMode="gray">
            <a:xfrm>
              <a:off x="3586611"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0" name="btfpIconLines689726">
              <a:extLst>
                <a:ext uri="{FF2B5EF4-FFF2-40B4-BE49-F238E27FC236}">
                  <a16:creationId xmlns:a16="http://schemas.microsoft.com/office/drawing/2014/main" id="{59B41686-B8F7-4AC1-938B-EF7CE9BB0F14}"/>
                </a:ext>
              </a:extLst>
            </p:cNvPr>
            <p:cNvPicPr>
              <a:picLocks/>
            </p:cNvPicPr>
            <p:nvPr/>
          </p:nvPicPr>
          <p:blipFill>
            <a:blip r:embed="rId41">
              <a:extLst>
                <a:ext uri="{28A0092B-C50C-407E-A947-70E740481C1C}">
                  <a14:useLocalDpi xmlns:a14="http://schemas.microsoft.com/office/drawing/2010/main" val="0"/>
                </a:ext>
              </a:extLst>
            </a:blip>
            <a:stretch>
              <a:fillRect/>
            </a:stretch>
          </p:blipFill>
          <p:spPr>
            <a:xfrm>
              <a:off x="3586611" y="1224295"/>
              <a:ext cx="540544" cy="540544"/>
            </a:xfrm>
            <a:prstGeom prst="rect">
              <a:avLst/>
            </a:prstGeom>
          </p:spPr>
        </p:pic>
      </p:grpSp>
      <p:sp>
        <p:nvSpPr>
          <p:cNvPr id="21" name="Rectangle 20">
            <a:extLst>
              <a:ext uri="{FF2B5EF4-FFF2-40B4-BE49-F238E27FC236}">
                <a16:creationId xmlns:a16="http://schemas.microsoft.com/office/drawing/2014/main" id="{9A97EAD8-BA32-439D-B097-C7B986F8F036}"/>
              </a:ext>
            </a:extLst>
          </p:cNvPr>
          <p:cNvSpPr/>
          <p:nvPr/>
        </p:nvSpPr>
        <p:spPr>
          <a:xfrm>
            <a:off x="3509874" y="1758862"/>
            <a:ext cx="1272571"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200" b="1" kern="0">
                <a:solidFill>
                  <a:srgbClr val="507867"/>
                </a:solidFill>
                <a:latin typeface="+mj-lt"/>
              </a:rPr>
              <a:t>Water stewardship</a:t>
            </a:r>
          </a:p>
        </p:txBody>
      </p:sp>
      <p:sp>
        <p:nvSpPr>
          <p:cNvPr id="22" name="TextBox 21">
            <a:extLst>
              <a:ext uri="{FF2B5EF4-FFF2-40B4-BE49-F238E27FC236}">
                <a16:creationId xmlns:a16="http://schemas.microsoft.com/office/drawing/2014/main" id="{50EC141E-129C-4F90-AA1D-69CCB17BA971}"/>
              </a:ext>
            </a:extLst>
          </p:cNvPr>
          <p:cNvSpPr txBox="1"/>
          <p:nvPr/>
        </p:nvSpPr>
        <p:spPr>
          <a:xfrm>
            <a:off x="3509874" y="2121833"/>
            <a:ext cx="1337045" cy="657479"/>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Sensible water use, water quality, and watershed management</a:t>
            </a:r>
          </a:p>
        </p:txBody>
      </p:sp>
      <p:sp>
        <p:nvSpPr>
          <p:cNvPr id="23" name="Rectangle 22">
            <a:extLst>
              <a:ext uri="{FF2B5EF4-FFF2-40B4-BE49-F238E27FC236}">
                <a16:creationId xmlns:a16="http://schemas.microsoft.com/office/drawing/2014/main" id="{CD37947C-D2CF-46A6-B54D-29FC06A9F877}"/>
              </a:ext>
            </a:extLst>
          </p:cNvPr>
          <p:cNvSpPr/>
          <p:nvPr/>
        </p:nvSpPr>
        <p:spPr>
          <a:xfrm>
            <a:off x="10584467" y="1758862"/>
            <a:ext cx="1403024"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200" b="1" kern="0" spc="-20">
                <a:solidFill>
                  <a:srgbClr val="507867"/>
                </a:solidFill>
                <a:latin typeface="+mj-lt"/>
              </a:rPr>
              <a:t>Biodiversity &amp; ecological welfare</a:t>
            </a:r>
          </a:p>
        </p:txBody>
      </p:sp>
      <p:sp>
        <p:nvSpPr>
          <p:cNvPr id="24" name="Rectangle 23">
            <a:extLst>
              <a:ext uri="{FF2B5EF4-FFF2-40B4-BE49-F238E27FC236}">
                <a16:creationId xmlns:a16="http://schemas.microsoft.com/office/drawing/2014/main" id="{20440A1F-5C97-43B5-964F-3EC8E476C459}"/>
              </a:ext>
            </a:extLst>
          </p:cNvPr>
          <p:cNvSpPr/>
          <p:nvPr/>
        </p:nvSpPr>
        <p:spPr>
          <a:xfrm>
            <a:off x="7754631" y="1758862"/>
            <a:ext cx="1272571"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a:solidFill>
                  <a:srgbClr val="507867"/>
                </a:solidFill>
                <a:latin typeface="+mj-lt"/>
              </a:rPr>
              <a:t>Air </a:t>
            </a:r>
          </a:p>
          <a:p>
            <a:pPr marL="0" indent="0" defTabSz="914400">
              <a:spcBef>
                <a:spcPct val="0"/>
              </a:spcBef>
              <a:spcAft>
                <a:spcPct val="0"/>
              </a:spcAft>
              <a:buFontTx/>
              <a:buNone/>
            </a:pPr>
            <a:r>
              <a:rPr lang="en-US" sz="1200" b="1" kern="0">
                <a:solidFill>
                  <a:srgbClr val="507867"/>
                </a:solidFill>
                <a:latin typeface="+mj-lt"/>
              </a:rPr>
              <a:t>quality</a:t>
            </a:r>
          </a:p>
        </p:txBody>
      </p:sp>
      <p:sp>
        <p:nvSpPr>
          <p:cNvPr id="25" name="TextBox 24">
            <a:extLst>
              <a:ext uri="{FF2B5EF4-FFF2-40B4-BE49-F238E27FC236}">
                <a16:creationId xmlns:a16="http://schemas.microsoft.com/office/drawing/2014/main" id="{079E43F8-F312-42E4-8861-0A4B5A0B3ABD}"/>
              </a:ext>
            </a:extLst>
          </p:cNvPr>
          <p:cNvSpPr txBox="1"/>
          <p:nvPr/>
        </p:nvSpPr>
        <p:spPr>
          <a:xfrm>
            <a:off x="7754631" y="2121833"/>
            <a:ext cx="1337045" cy="657479"/>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Lowering pollutants impacting air quality and atmospheric integrity</a:t>
            </a:r>
          </a:p>
        </p:txBody>
      </p:sp>
      <p:sp>
        <p:nvSpPr>
          <p:cNvPr id="26" name="TextBox 25">
            <a:extLst>
              <a:ext uri="{FF2B5EF4-FFF2-40B4-BE49-F238E27FC236}">
                <a16:creationId xmlns:a16="http://schemas.microsoft.com/office/drawing/2014/main" id="{27BE4DA7-A2D8-4998-83F1-D2E1E4A59265}"/>
              </a:ext>
            </a:extLst>
          </p:cNvPr>
          <p:cNvSpPr txBox="1"/>
          <p:nvPr/>
        </p:nvSpPr>
        <p:spPr>
          <a:xfrm>
            <a:off x="2094955" y="2121833"/>
            <a:ext cx="1337045" cy="657479"/>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Reducing &amp; offsetting GHG emissions contributing to climate change</a:t>
            </a:r>
          </a:p>
        </p:txBody>
      </p:sp>
      <p:sp>
        <p:nvSpPr>
          <p:cNvPr id="27" name="Rectangle 26">
            <a:extLst>
              <a:ext uri="{FF2B5EF4-FFF2-40B4-BE49-F238E27FC236}">
                <a16:creationId xmlns:a16="http://schemas.microsoft.com/office/drawing/2014/main" id="{5620E900-3582-4E22-AD5C-44324133247C}"/>
              </a:ext>
            </a:extLst>
          </p:cNvPr>
          <p:cNvSpPr>
            <a:spLocks/>
          </p:cNvSpPr>
          <p:nvPr/>
        </p:nvSpPr>
        <p:spPr>
          <a:xfrm>
            <a:off x="2094955" y="1758862"/>
            <a:ext cx="1272571"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defTabSz="914400" eaLnBrk="1" fontAlgn="auto" latinLnBrk="0" hangingPunct="1">
              <a:lnSpc>
                <a:spcPct val="100000"/>
              </a:lnSpc>
              <a:spcBef>
                <a:spcPct val="0"/>
              </a:spcBef>
              <a:spcAft>
                <a:spcPct val="0"/>
              </a:spcAft>
              <a:buClrTx/>
              <a:buSzTx/>
              <a:buFontTx/>
              <a:buNone/>
              <a:defRPr/>
            </a:pPr>
            <a:r>
              <a:rPr kumimoji="0" lang="en-US" sz="1200" b="1" i="0" u="none" strike="noStrike" kern="0" cap="none" spc="0" normalizeH="0" baseline="0" noProof="0">
                <a:ln>
                  <a:noFill/>
                </a:ln>
                <a:solidFill>
                  <a:srgbClr val="507867"/>
                </a:solidFill>
                <a:effectLst/>
                <a:uLnTx/>
                <a:uFillTx/>
                <a:latin typeface="+mj-lt"/>
                <a:ea typeface="+mn-ea"/>
                <a:cs typeface="+mn-cs"/>
              </a:rPr>
              <a:t>GHG</a:t>
            </a:r>
            <a:br>
              <a:rPr kumimoji="0" lang="en-US" sz="1200" b="1" i="0" u="none" strike="noStrike" kern="0" cap="none" spc="0" normalizeH="0" baseline="0" noProof="0">
                <a:ln>
                  <a:noFill/>
                </a:ln>
                <a:solidFill>
                  <a:srgbClr val="507867"/>
                </a:solidFill>
                <a:effectLst/>
                <a:uLnTx/>
                <a:uFillTx/>
                <a:latin typeface="+mj-lt"/>
                <a:ea typeface="+mn-ea"/>
                <a:cs typeface="+mn-cs"/>
              </a:rPr>
            </a:br>
            <a:r>
              <a:rPr kumimoji="0" lang="en-US" sz="1200" b="1" i="0" u="none" strike="noStrike" kern="0" cap="none" spc="0" normalizeH="0" baseline="0" noProof="0">
                <a:ln>
                  <a:noFill/>
                </a:ln>
                <a:solidFill>
                  <a:srgbClr val="507867"/>
                </a:solidFill>
                <a:effectLst/>
                <a:uLnTx/>
                <a:uFillTx/>
                <a:latin typeface="+mj-lt"/>
                <a:ea typeface="+mn-ea"/>
                <a:cs typeface="+mn-cs"/>
              </a:rPr>
              <a:t>emissions</a:t>
            </a:r>
          </a:p>
        </p:txBody>
      </p:sp>
      <p:grpSp>
        <p:nvGrpSpPr>
          <p:cNvPr id="28" name="btfpIcon841600">
            <a:extLst>
              <a:ext uri="{FF2B5EF4-FFF2-40B4-BE49-F238E27FC236}">
                <a16:creationId xmlns:a16="http://schemas.microsoft.com/office/drawing/2014/main" id="{0A260EAF-5665-42C8-9DC0-1350BA06D639}"/>
              </a:ext>
            </a:extLst>
          </p:cNvPr>
          <p:cNvGrpSpPr/>
          <p:nvPr>
            <p:custDataLst>
              <p:tags r:id="rId5"/>
            </p:custDataLst>
          </p:nvPr>
        </p:nvGrpSpPr>
        <p:grpSpPr>
          <a:xfrm>
            <a:off x="4924793" y="1268539"/>
            <a:ext cx="540544" cy="540544"/>
            <a:chOff x="3585872" y="3548186"/>
            <a:chExt cx="540544" cy="540544"/>
          </a:xfrm>
        </p:grpSpPr>
        <p:sp>
          <p:nvSpPr>
            <p:cNvPr id="29" name="btfpIconCircle841600">
              <a:extLst>
                <a:ext uri="{FF2B5EF4-FFF2-40B4-BE49-F238E27FC236}">
                  <a16:creationId xmlns:a16="http://schemas.microsoft.com/office/drawing/2014/main" id="{758E7B13-F2B1-4CAA-9DBD-246C6A40E33A}"/>
                </a:ext>
              </a:extLst>
            </p:cNvPr>
            <p:cNvSpPr>
              <a:spLocks/>
            </p:cNvSpPr>
            <p:nvPr/>
          </p:nvSpPr>
          <p:spPr bwMode="gray">
            <a:xfrm>
              <a:off x="3585872" y="354818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30" name="btfpIconLines841600">
              <a:extLst>
                <a:ext uri="{FF2B5EF4-FFF2-40B4-BE49-F238E27FC236}">
                  <a16:creationId xmlns:a16="http://schemas.microsoft.com/office/drawing/2014/main" id="{B492F566-D2A5-4E5E-B0E6-E364EE507FE7}"/>
                </a:ext>
              </a:extLst>
            </p:cNvPr>
            <p:cNvPicPr>
              <a:picLocks/>
            </p:cNvPicPr>
            <p:nvPr/>
          </p:nvPicPr>
          <p:blipFill>
            <a:blip r:embed="rId42">
              <a:extLst>
                <a:ext uri="{28A0092B-C50C-407E-A947-70E740481C1C}">
                  <a14:useLocalDpi xmlns:a14="http://schemas.microsoft.com/office/drawing/2010/main" val="0"/>
                </a:ext>
              </a:extLst>
            </a:blip>
            <a:stretch>
              <a:fillRect/>
            </a:stretch>
          </p:blipFill>
          <p:spPr>
            <a:xfrm>
              <a:off x="3585872" y="3548186"/>
              <a:ext cx="540544" cy="540544"/>
            </a:xfrm>
            <a:prstGeom prst="rect">
              <a:avLst/>
            </a:prstGeom>
          </p:spPr>
        </p:pic>
      </p:grpSp>
      <p:grpSp>
        <p:nvGrpSpPr>
          <p:cNvPr id="31" name="btfpIcon896772">
            <a:extLst>
              <a:ext uri="{FF2B5EF4-FFF2-40B4-BE49-F238E27FC236}">
                <a16:creationId xmlns:a16="http://schemas.microsoft.com/office/drawing/2014/main" id="{CD0E3CEC-FD91-40F0-B5CE-AB2A118D4F8F}"/>
              </a:ext>
            </a:extLst>
          </p:cNvPr>
          <p:cNvGrpSpPr/>
          <p:nvPr>
            <p:custDataLst>
              <p:tags r:id="rId6"/>
            </p:custDataLst>
          </p:nvPr>
        </p:nvGrpSpPr>
        <p:grpSpPr>
          <a:xfrm>
            <a:off x="3509874" y="1268539"/>
            <a:ext cx="540544" cy="540544"/>
            <a:chOff x="6385754" y="1224295"/>
            <a:chExt cx="540544" cy="540544"/>
          </a:xfrm>
        </p:grpSpPr>
        <p:sp>
          <p:nvSpPr>
            <p:cNvPr id="32" name="btfpIconCircle896772">
              <a:extLst>
                <a:ext uri="{FF2B5EF4-FFF2-40B4-BE49-F238E27FC236}">
                  <a16:creationId xmlns:a16="http://schemas.microsoft.com/office/drawing/2014/main" id="{06C8DD02-D701-4CA8-88D3-C055DA48619D}"/>
                </a:ext>
              </a:extLst>
            </p:cNvPr>
            <p:cNvSpPr>
              <a:spLocks/>
            </p:cNvSpPr>
            <p:nvPr/>
          </p:nvSpPr>
          <p:spPr bwMode="gray">
            <a:xfrm>
              <a:off x="6385754"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33" name="btfpIconLines896772">
              <a:extLst>
                <a:ext uri="{FF2B5EF4-FFF2-40B4-BE49-F238E27FC236}">
                  <a16:creationId xmlns:a16="http://schemas.microsoft.com/office/drawing/2014/main" id="{B2A459F7-EDD4-4D85-9182-4C8DEEB96A49}"/>
                </a:ext>
              </a:extLst>
            </p:cNvPr>
            <p:cNvPicPr>
              <a:picLocks/>
            </p:cNvPicPr>
            <p:nvPr/>
          </p:nvPicPr>
          <p:blipFill>
            <a:blip r:embed="rId43">
              <a:extLst>
                <a:ext uri="{28A0092B-C50C-407E-A947-70E740481C1C}">
                  <a14:useLocalDpi xmlns:a14="http://schemas.microsoft.com/office/drawing/2010/main" val="0"/>
                </a:ext>
              </a:extLst>
            </a:blip>
            <a:stretch>
              <a:fillRect/>
            </a:stretch>
          </p:blipFill>
          <p:spPr>
            <a:xfrm>
              <a:off x="6385754" y="1224295"/>
              <a:ext cx="540544" cy="540544"/>
            </a:xfrm>
            <a:prstGeom prst="rect">
              <a:avLst/>
            </a:prstGeom>
          </p:spPr>
        </p:pic>
      </p:grpSp>
      <p:grpSp>
        <p:nvGrpSpPr>
          <p:cNvPr id="34" name="btfpIcon416878">
            <a:extLst>
              <a:ext uri="{FF2B5EF4-FFF2-40B4-BE49-F238E27FC236}">
                <a16:creationId xmlns:a16="http://schemas.microsoft.com/office/drawing/2014/main" id="{CA36689D-5720-4959-B193-5B9AC394B05F}"/>
              </a:ext>
            </a:extLst>
          </p:cNvPr>
          <p:cNvGrpSpPr/>
          <p:nvPr>
            <p:custDataLst>
              <p:tags r:id="rId7"/>
            </p:custDataLst>
          </p:nvPr>
        </p:nvGrpSpPr>
        <p:grpSpPr>
          <a:xfrm>
            <a:off x="7754631" y="1268539"/>
            <a:ext cx="540544" cy="540544"/>
            <a:chOff x="4986182" y="1224295"/>
            <a:chExt cx="540544" cy="540544"/>
          </a:xfrm>
        </p:grpSpPr>
        <p:sp>
          <p:nvSpPr>
            <p:cNvPr id="35" name="btfpIconCircle416878">
              <a:extLst>
                <a:ext uri="{FF2B5EF4-FFF2-40B4-BE49-F238E27FC236}">
                  <a16:creationId xmlns:a16="http://schemas.microsoft.com/office/drawing/2014/main" id="{16705293-EAFC-48A7-8E22-33BFB5B3494E}"/>
                </a:ext>
              </a:extLst>
            </p:cNvPr>
            <p:cNvSpPr>
              <a:spLocks/>
            </p:cNvSpPr>
            <p:nvPr/>
          </p:nvSpPr>
          <p:spPr bwMode="gray">
            <a:xfrm>
              <a:off x="4986182"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36" name="btfpIconLines416878">
              <a:extLst>
                <a:ext uri="{FF2B5EF4-FFF2-40B4-BE49-F238E27FC236}">
                  <a16:creationId xmlns:a16="http://schemas.microsoft.com/office/drawing/2014/main" id="{E849E4B9-67D9-40D6-A2F6-8E2C5C2FED06}"/>
                </a:ext>
              </a:extLst>
            </p:cNvPr>
            <p:cNvPicPr>
              <a:picLocks/>
            </p:cNvPicPr>
            <p:nvPr/>
          </p:nvPicPr>
          <p:blipFill>
            <a:blip r:embed="rId44">
              <a:extLst>
                <a:ext uri="{28A0092B-C50C-407E-A947-70E740481C1C}">
                  <a14:useLocalDpi xmlns:a14="http://schemas.microsoft.com/office/drawing/2010/main" val="0"/>
                </a:ext>
              </a:extLst>
            </a:blip>
            <a:stretch>
              <a:fillRect/>
            </a:stretch>
          </p:blipFill>
          <p:spPr>
            <a:xfrm>
              <a:off x="4986182" y="1224295"/>
              <a:ext cx="540544" cy="540544"/>
            </a:xfrm>
            <a:prstGeom prst="rect">
              <a:avLst/>
            </a:prstGeom>
          </p:spPr>
        </p:pic>
      </p:grpSp>
      <p:sp>
        <p:nvSpPr>
          <p:cNvPr id="40" name="Rectangle 39">
            <a:extLst>
              <a:ext uri="{FF2B5EF4-FFF2-40B4-BE49-F238E27FC236}">
                <a16:creationId xmlns:a16="http://schemas.microsoft.com/office/drawing/2014/main" id="{49031624-37FF-4341-A5EB-5C87225C3C29}"/>
              </a:ext>
            </a:extLst>
          </p:cNvPr>
          <p:cNvSpPr/>
          <p:nvPr/>
        </p:nvSpPr>
        <p:spPr>
          <a:xfrm>
            <a:off x="9169550" y="1758862"/>
            <a:ext cx="1142229"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a:solidFill>
                  <a:srgbClr val="507867"/>
                </a:solidFill>
                <a:latin typeface="+mj-lt"/>
              </a:rPr>
              <a:t>Land and ocean use</a:t>
            </a:r>
          </a:p>
        </p:txBody>
      </p:sp>
      <p:grpSp>
        <p:nvGrpSpPr>
          <p:cNvPr id="224" name="btfpIcon643012">
            <a:extLst>
              <a:ext uri="{FF2B5EF4-FFF2-40B4-BE49-F238E27FC236}">
                <a16:creationId xmlns:a16="http://schemas.microsoft.com/office/drawing/2014/main" id="{D75FBC5A-B713-426E-A4DC-A65AEA9E1275}"/>
              </a:ext>
            </a:extLst>
          </p:cNvPr>
          <p:cNvGrpSpPr/>
          <p:nvPr>
            <p:custDataLst>
              <p:tags r:id="rId8"/>
            </p:custDataLst>
          </p:nvPr>
        </p:nvGrpSpPr>
        <p:grpSpPr>
          <a:xfrm>
            <a:off x="9169550" y="1268539"/>
            <a:ext cx="540544" cy="540544"/>
            <a:chOff x="9184896" y="944486"/>
            <a:chExt cx="540544" cy="540544"/>
          </a:xfrm>
        </p:grpSpPr>
        <p:sp>
          <p:nvSpPr>
            <p:cNvPr id="223" name="btfpIconCircle643012">
              <a:extLst>
                <a:ext uri="{FF2B5EF4-FFF2-40B4-BE49-F238E27FC236}">
                  <a16:creationId xmlns:a16="http://schemas.microsoft.com/office/drawing/2014/main" id="{A151E075-6016-4BC5-B606-9BCCDC4D740E}"/>
                </a:ext>
              </a:extLst>
            </p:cNvPr>
            <p:cNvSpPr>
              <a:spLocks/>
            </p:cNvSpPr>
            <p:nvPr/>
          </p:nvSpPr>
          <p:spPr bwMode="gray">
            <a:xfrm>
              <a:off x="9184896" y="94448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22" name="btfpIconLines643012">
              <a:extLst>
                <a:ext uri="{FF2B5EF4-FFF2-40B4-BE49-F238E27FC236}">
                  <a16:creationId xmlns:a16="http://schemas.microsoft.com/office/drawing/2014/main" id="{5560D897-E7AA-4073-A24B-EF4901FA124A}"/>
                </a:ext>
              </a:extLst>
            </p:cNvPr>
            <p:cNvPicPr>
              <a:picLocks/>
            </p:cNvPicPr>
            <p:nvPr/>
          </p:nvPicPr>
          <p:blipFill>
            <a:blip r:embed="rId45">
              <a:extLst>
                <a:ext uri="{28A0092B-C50C-407E-A947-70E740481C1C}">
                  <a14:useLocalDpi xmlns:a14="http://schemas.microsoft.com/office/drawing/2010/main" val="0"/>
                </a:ext>
              </a:extLst>
            </a:blip>
            <a:stretch>
              <a:fillRect/>
            </a:stretch>
          </p:blipFill>
          <p:spPr>
            <a:xfrm>
              <a:off x="9184896" y="944486"/>
              <a:ext cx="540544" cy="540544"/>
            </a:xfrm>
            <a:prstGeom prst="rect">
              <a:avLst/>
            </a:prstGeom>
          </p:spPr>
        </p:pic>
      </p:grpSp>
      <p:sp>
        <p:nvSpPr>
          <p:cNvPr id="44" name="TextBox 43">
            <a:extLst>
              <a:ext uri="{FF2B5EF4-FFF2-40B4-BE49-F238E27FC236}">
                <a16:creationId xmlns:a16="http://schemas.microsoft.com/office/drawing/2014/main" id="{2589FA99-FC87-4ABE-B5C3-E81E7D131C78}"/>
              </a:ext>
            </a:extLst>
          </p:cNvPr>
          <p:cNvSpPr txBox="1"/>
          <p:nvPr/>
        </p:nvSpPr>
        <p:spPr>
          <a:xfrm>
            <a:off x="9166706" y="2074208"/>
            <a:ext cx="1339890" cy="94986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Ensuring long-term sustainable land and ocean use, incl. land/ ocean change (e.g., deforestation), sound utilization practices</a:t>
            </a:r>
          </a:p>
        </p:txBody>
      </p:sp>
      <p:sp>
        <p:nvSpPr>
          <p:cNvPr id="45" name="Rectangle 44">
            <a:extLst>
              <a:ext uri="{FF2B5EF4-FFF2-40B4-BE49-F238E27FC236}">
                <a16:creationId xmlns:a16="http://schemas.microsoft.com/office/drawing/2014/main" id="{00DF1A1A-3F50-49BF-91EF-1877FFAC13A4}"/>
              </a:ext>
            </a:extLst>
          </p:cNvPr>
          <p:cNvSpPr/>
          <p:nvPr/>
        </p:nvSpPr>
        <p:spPr>
          <a:xfrm>
            <a:off x="329894" y="2524322"/>
            <a:ext cx="1843186" cy="461665"/>
          </a:xfrm>
          <a:prstGeom prst="rect">
            <a:avLst/>
          </a:prstGeom>
        </p:spPr>
        <p:txBody>
          <a:bodyPr wrap="square">
            <a:spAutoFit/>
          </a:bodyPr>
          <a:lstStyle/>
          <a:p>
            <a:pPr marL="0" marR="0" lvl="0" indent="0" fontAlgn="auto">
              <a:lnSpc>
                <a:spcPct val="100000"/>
              </a:lnSpc>
              <a:spcAft>
                <a:spcPts val="0"/>
              </a:spcAft>
              <a:buClrTx/>
              <a:buSzTx/>
              <a:buNone/>
              <a:tabLst/>
              <a:defRPr/>
            </a:pPr>
            <a:r>
              <a:rPr lang="en-US" sz="1200" i="1">
                <a:solidFill>
                  <a:srgbClr val="507867"/>
                </a:solidFill>
              </a:rPr>
              <a:t>Living within our planetary boundaries</a:t>
            </a:r>
          </a:p>
        </p:txBody>
      </p:sp>
      <p:sp>
        <p:nvSpPr>
          <p:cNvPr id="46" name="TextBox 45">
            <a:extLst>
              <a:ext uri="{FF2B5EF4-FFF2-40B4-BE49-F238E27FC236}">
                <a16:creationId xmlns:a16="http://schemas.microsoft.com/office/drawing/2014/main" id="{5ECF6FD2-362E-4CC1-BFBA-A18DB7A87D87}"/>
              </a:ext>
            </a:extLst>
          </p:cNvPr>
          <p:cNvSpPr txBox="1"/>
          <p:nvPr/>
        </p:nvSpPr>
        <p:spPr>
          <a:xfrm>
            <a:off x="10584467" y="2121833"/>
            <a:ext cx="1337045" cy="803672"/>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Protecting and enhancing natural ecosystems and living organisms; upholding animal welfare</a:t>
            </a:r>
          </a:p>
        </p:txBody>
      </p:sp>
      <p:sp>
        <p:nvSpPr>
          <p:cNvPr id="49" name="TextBox 48">
            <a:extLst>
              <a:ext uri="{FF2B5EF4-FFF2-40B4-BE49-F238E27FC236}">
                <a16:creationId xmlns:a16="http://schemas.microsoft.com/office/drawing/2014/main" id="{85F85AD9-9D1C-4DA6-8B00-282A05100711}"/>
              </a:ext>
            </a:extLst>
          </p:cNvPr>
          <p:cNvSpPr txBox="1"/>
          <p:nvPr/>
        </p:nvSpPr>
        <p:spPr>
          <a:xfrm>
            <a:off x="4924793" y="2102783"/>
            <a:ext cx="1337045" cy="94986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Responsible sourcing and use of resources, incl. </a:t>
            </a:r>
            <a:r>
              <a:rPr lang="en-US" sz="950" spc="-20">
                <a:solidFill>
                  <a:srgbClr val="000000"/>
                </a:solidFill>
              </a:rPr>
              <a:t>product, packaging, and food lifecycles (reduce, reuse, recycle)</a:t>
            </a:r>
          </a:p>
        </p:txBody>
      </p:sp>
      <p:sp>
        <p:nvSpPr>
          <p:cNvPr id="50" name="Rectangle 49">
            <a:extLst>
              <a:ext uri="{FF2B5EF4-FFF2-40B4-BE49-F238E27FC236}">
                <a16:creationId xmlns:a16="http://schemas.microsoft.com/office/drawing/2014/main" id="{65843B6D-1341-41D1-8D04-7135E13768DF}"/>
              </a:ext>
            </a:extLst>
          </p:cNvPr>
          <p:cNvSpPr>
            <a:spLocks/>
          </p:cNvSpPr>
          <p:nvPr/>
        </p:nvSpPr>
        <p:spPr>
          <a:xfrm>
            <a:off x="4924793" y="1758862"/>
            <a:ext cx="1409408"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defTabSz="914400" eaLnBrk="1" fontAlgn="auto" latinLnBrk="0" hangingPunct="1">
              <a:lnSpc>
                <a:spcPct val="100000"/>
              </a:lnSpc>
              <a:spcBef>
                <a:spcPct val="0"/>
              </a:spcBef>
              <a:spcAft>
                <a:spcPct val="0"/>
              </a:spcAft>
              <a:buClrTx/>
              <a:buSzTx/>
              <a:buFontTx/>
              <a:buNone/>
              <a:defRPr/>
            </a:pPr>
            <a:r>
              <a:rPr lang="en-US" sz="1200" b="1" kern="0" spc="-30">
                <a:solidFill>
                  <a:srgbClr val="507867"/>
                </a:solidFill>
                <a:latin typeface="+mj-lt"/>
              </a:rPr>
              <a:t>Material use, </a:t>
            </a:r>
          </a:p>
          <a:p>
            <a:pPr marL="0" marR="0" lvl="0" indent="0" defTabSz="914400" eaLnBrk="1" fontAlgn="auto" latinLnBrk="0" hangingPunct="1">
              <a:lnSpc>
                <a:spcPct val="100000"/>
              </a:lnSpc>
              <a:spcBef>
                <a:spcPct val="0"/>
              </a:spcBef>
              <a:spcAft>
                <a:spcPct val="0"/>
              </a:spcAft>
              <a:buClrTx/>
              <a:buSzTx/>
              <a:buFontTx/>
              <a:buNone/>
              <a:defRPr/>
            </a:pPr>
            <a:r>
              <a:rPr lang="en-US" sz="1200" b="1" kern="0" spc="-30">
                <a:solidFill>
                  <a:srgbClr val="507867"/>
                </a:solidFill>
                <a:latin typeface="+mj-lt"/>
              </a:rPr>
              <a:t>waste &amp; circularity</a:t>
            </a:r>
            <a:endParaRPr kumimoji="0" lang="en-US" sz="1200" b="1" i="0" u="none" strike="noStrike" kern="0" cap="none" spc="-30" normalizeH="0" noProof="0">
              <a:ln>
                <a:noFill/>
              </a:ln>
              <a:solidFill>
                <a:srgbClr val="FF0000"/>
              </a:solidFill>
              <a:effectLst/>
              <a:uLnTx/>
              <a:uFillTx/>
              <a:latin typeface="+mj-lt"/>
            </a:endParaRPr>
          </a:p>
        </p:txBody>
      </p:sp>
      <p:sp>
        <p:nvSpPr>
          <p:cNvPr id="51" name="TextBox 50">
            <a:extLst>
              <a:ext uri="{FF2B5EF4-FFF2-40B4-BE49-F238E27FC236}">
                <a16:creationId xmlns:a16="http://schemas.microsoft.com/office/drawing/2014/main" id="{32F5DE42-4909-47B8-AED3-F4FDBD03E256}"/>
              </a:ext>
            </a:extLst>
          </p:cNvPr>
          <p:cNvSpPr txBox="1"/>
          <p:nvPr/>
        </p:nvSpPr>
        <p:spPr>
          <a:xfrm>
            <a:off x="6339712" y="2121833"/>
            <a:ext cx="1337045" cy="803672"/>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Sensitively using and treating toxic products and waste, incl. chemical and technology pollutants</a:t>
            </a:r>
            <a:endParaRPr lang="en-US" sz="950" spc="-20">
              <a:solidFill>
                <a:srgbClr val="000000"/>
              </a:solidFill>
            </a:endParaRPr>
          </a:p>
        </p:txBody>
      </p:sp>
      <p:sp>
        <p:nvSpPr>
          <p:cNvPr id="52" name="Rectangle 51">
            <a:extLst>
              <a:ext uri="{FF2B5EF4-FFF2-40B4-BE49-F238E27FC236}">
                <a16:creationId xmlns:a16="http://schemas.microsoft.com/office/drawing/2014/main" id="{F1E33BE7-6918-4C46-B76E-E3BF01133195}"/>
              </a:ext>
            </a:extLst>
          </p:cNvPr>
          <p:cNvSpPr>
            <a:spLocks/>
          </p:cNvSpPr>
          <p:nvPr/>
        </p:nvSpPr>
        <p:spPr>
          <a:xfrm>
            <a:off x="6339712" y="1758862"/>
            <a:ext cx="1417104"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defTabSz="914400" eaLnBrk="1" fontAlgn="auto" latinLnBrk="0" hangingPunct="1">
              <a:lnSpc>
                <a:spcPct val="100000"/>
              </a:lnSpc>
              <a:spcBef>
                <a:spcPct val="0"/>
              </a:spcBef>
              <a:spcAft>
                <a:spcPct val="0"/>
              </a:spcAft>
              <a:buClrTx/>
              <a:buSzTx/>
              <a:buFontTx/>
              <a:buNone/>
              <a:defRPr/>
            </a:pPr>
            <a:r>
              <a:rPr lang="en-US" sz="1200" b="1" kern="0">
                <a:solidFill>
                  <a:srgbClr val="507867"/>
                </a:solidFill>
                <a:latin typeface="+mj-lt"/>
              </a:rPr>
              <a:t>Hazardous substances</a:t>
            </a:r>
          </a:p>
        </p:txBody>
      </p:sp>
      <p:grpSp>
        <p:nvGrpSpPr>
          <p:cNvPr id="53" name="btfpIcon361707">
            <a:extLst>
              <a:ext uri="{FF2B5EF4-FFF2-40B4-BE49-F238E27FC236}">
                <a16:creationId xmlns:a16="http://schemas.microsoft.com/office/drawing/2014/main" id="{3002FA13-F5A4-404C-9DFE-77FB26EE9DAE}"/>
              </a:ext>
            </a:extLst>
          </p:cNvPr>
          <p:cNvGrpSpPr/>
          <p:nvPr>
            <p:custDataLst>
              <p:tags r:id="rId9"/>
            </p:custDataLst>
          </p:nvPr>
        </p:nvGrpSpPr>
        <p:grpSpPr>
          <a:xfrm>
            <a:off x="6339712" y="1268539"/>
            <a:ext cx="540544" cy="540544"/>
            <a:chOff x="4851630" y="4156298"/>
            <a:chExt cx="540544" cy="540544"/>
          </a:xfrm>
        </p:grpSpPr>
        <p:sp>
          <p:nvSpPr>
            <p:cNvPr id="54" name="btfpIconCircle361707">
              <a:extLst>
                <a:ext uri="{FF2B5EF4-FFF2-40B4-BE49-F238E27FC236}">
                  <a16:creationId xmlns:a16="http://schemas.microsoft.com/office/drawing/2014/main" id="{6FFCFAAD-63C1-46D3-88B2-167182E6B523}"/>
                </a:ext>
              </a:extLst>
            </p:cNvPr>
            <p:cNvSpPr>
              <a:spLocks/>
            </p:cNvSpPr>
            <p:nvPr/>
          </p:nvSpPr>
          <p:spPr bwMode="gray">
            <a:xfrm>
              <a:off x="4851630" y="415629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5" name="btfpIconLines361707">
              <a:extLst>
                <a:ext uri="{FF2B5EF4-FFF2-40B4-BE49-F238E27FC236}">
                  <a16:creationId xmlns:a16="http://schemas.microsoft.com/office/drawing/2014/main" id="{AE5C806A-408B-4147-8AC8-5F8DB4780628}"/>
                </a:ext>
              </a:extLst>
            </p:cNvPr>
            <p:cNvPicPr>
              <a:picLocks/>
            </p:cNvPicPr>
            <p:nvPr/>
          </p:nvPicPr>
          <p:blipFill>
            <a:blip r:embed="rId46">
              <a:extLst>
                <a:ext uri="{28A0092B-C50C-407E-A947-70E740481C1C}">
                  <a14:useLocalDpi xmlns:a14="http://schemas.microsoft.com/office/drawing/2010/main" val="0"/>
                </a:ext>
              </a:extLst>
            </a:blip>
            <a:stretch>
              <a:fillRect/>
            </a:stretch>
          </p:blipFill>
          <p:spPr>
            <a:xfrm>
              <a:off x="4851630" y="4156298"/>
              <a:ext cx="540544" cy="540544"/>
            </a:xfrm>
            <a:prstGeom prst="rect">
              <a:avLst/>
            </a:prstGeom>
          </p:spPr>
        </p:pic>
      </p:grpSp>
      <p:sp>
        <p:nvSpPr>
          <p:cNvPr id="77" name="Rectangle 76">
            <a:extLst>
              <a:ext uri="{FF2B5EF4-FFF2-40B4-BE49-F238E27FC236}">
                <a16:creationId xmlns:a16="http://schemas.microsoft.com/office/drawing/2014/main" id="{D41C47B9-7DCF-480F-B0F0-C14B4448F889}"/>
              </a:ext>
            </a:extLst>
          </p:cNvPr>
          <p:cNvSpPr/>
          <p:nvPr/>
        </p:nvSpPr>
        <p:spPr>
          <a:xfrm>
            <a:off x="340800" y="3953964"/>
            <a:ext cx="971741" cy="338554"/>
          </a:xfrm>
          <a:prstGeom prst="rect">
            <a:avLst/>
          </a:prstGeom>
        </p:spPr>
        <p:txBody>
          <a:bodyPr wrap="none">
            <a:spAutoFit/>
          </a:bodyPr>
          <a:lstStyle/>
          <a:p>
            <a:pPr marL="0" marR="0" lvl="0" indent="0" fontAlgn="auto">
              <a:lnSpc>
                <a:spcPct val="100000"/>
              </a:lnSpc>
              <a:spcAft>
                <a:spcPts val="0"/>
              </a:spcAft>
              <a:buClrTx/>
              <a:buSzTx/>
              <a:buNone/>
              <a:tabLst/>
              <a:defRPr/>
            </a:pPr>
            <a:r>
              <a:rPr lang="en-US" spc="300">
                <a:solidFill>
                  <a:schemeClr val="accent6"/>
                </a:solidFill>
              </a:rPr>
              <a:t>Social</a:t>
            </a:r>
          </a:p>
        </p:txBody>
      </p:sp>
      <p:sp>
        <p:nvSpPr>
          <p:cNvPr id="101" name="Rectangle 100">
            <a:extLst>
              <a:ext uri="{FF2B5EF4-FFF2-40B4-BE49-F238E27FC236}">
                <a16:creationId xmlns:a16="http://schemas.microsoft.com/office/drawing/2014/main" id="{704179D2-ACF6-4B64-BCC0-D9C239FED02F}"/>
              </a:ext>
            </a:extLst>
          </p:cNvPr>
          <p:cNvSpPr/>
          <p:nvPr/>
        </p:nvSpPr>
        <p:spPr bwMode="gray">
          <a:xfrm>
            <a:off x="340800" y="3069965"/>
            <a:ext cx="410369" cy="73866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4800" b="1">
                <a:solidFill>
                  <a:schemeClr val="accent6"/>
                </a:solidFill>
              </a:rPr>
              <a:t>S</a:t>
            </a:r>
            <a:endParaRPr lang="en-US">
              <a:solidFill>
                <a:schemeClr val="accent6"/>
              </a:solidFill>
            </a:endParaRPr>
          </a:p>
        </p:txBody>
      </p:sp>
      <p:grpSp>
        <p:nvGrpSpPr>
          <p:cNvPr id="102" name="btfpIcon983159">
            <a:extLst>
              <a:ext uri="{FF2B5EF4-FFF2-40B4-BE49-F238E27FC236}">
                <a16:creationId xmlns:a16="http://schemas.microsoft.com/office/drawing/2014/main" id="{1873A6FC-6399-4D89-8285-B31645101A23}"/>
              </a:ext>
            </a:extLst>
          </p:cNvPr>
          <p:cNvGrpSpPr/>
          <p:nvPr>
            <p:custDataLst>
              <p:tags r:id="rId10"/>
            </p:custDataLst>
          </p:nvPr>
        </p:nvGrpSpPr>
        <p:grpSpPr>
          <a:xfrm>
            <a:off x="742818" y="3208737"/>
            <a:ext cx="967959" cy="967959"/>
            <a:chOff x="1005288" y="3304738"/>
            <a:chExt cx="967959" cy="967959"/>
          </a:xfrm>
        </p:grpSpPr>
        <p:sp>
          <p:nvSpPr>
            <p:cNvPr id="103" name="btfpIconCircle983159">
              <a:extLst>
                <a:ext uri="{FF2B5EF4-FFF2-40B4-BE49-F238E27FC236}">
                  <a16:creationId xmlns:a16="http://schemas.microsoft.com/office/drawing/2014/main" id="{3F5688B1-4FF1-408F-8624-C48B2B9B6355}"/>
                </a:ext>
              </a:extLst>
            </p:cNvPr>
            <p:cNvSpPr>
              <a:spLocks/>
            </p:cNvSpPr>
            <p:nvPr/>
          </p:nvSpPr>
          <p:spPr bwMode="gray">
            <a:xfrm>
              <a:off x="1005288" y="3304738"/>
              <a:ext cx="967959" cy="96795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pic>
          <p:nvPicPr>
            <p:cNvPr id="104" name="btfpIconLines983159">
              <a:extLst>
                <a:ext uri="{FF2B5EF4-FFF2-40B4-BE49-F238E27FC236}">
                  <a16:creationId xmlns:a16="http://schemas.microsoft.com/office/drawing/2014/main" id="{D69F1367-9C9F-4DDD-827B-5BCA1B6B4B61}"/>
                </a:ext>
              </a:extLst>
            </p:cNvPr>
            <p:cNvPicPr>
              <a:picLocks/>
            </p:cNvPicPr>
            <p:nvPr/>
          </p:nvPicPr>
          <p:blipFill>
            <a:blip r:embed="rId47">
              <a:extLst>
                <a:ext uri="{28A0092B-C50C-407E-A947-70E740481C1C}">
                  <a14:useLocalDpi xmlns:a14="http://schemas.microsoft.com/office/drawing/2010/main" val="0"/>
                </a:ext>
              </a:extLst>
            </a:blip>
            <a:stretch>
              <a:fillRect/>
            </a:stretch>
          </p:blipFill>
          <p:spPr>
            <a:xfrm>
              <a:off x="1005288" y="3304738"/>
              <a:ext cx="967959" cy="967959"/>
            </a:xfrm>
            <a:prstGeom prst="rect">
              <a:avLst/>
            </a:prstGeom>
          </p:spPr>
        </p:pic>
      </p:grpSp>
      <p:cxnSp>
        <p:nvCxnSpPr>
          <p:cNvPr id="105" name="Straight Connector 104">
            <a:extLst>
              <a:ext uri="{FF2B5EF4-FFF2-40B4-BE49-F238E27FC236}">
                <a16:creationId xmlns:a16="http://schemas.microsoft.com/office/drawing/2014/main" id="{C0F61B33-48C9-4FBE-9F99-4CD891884C54}"/>
              </a:ext>
            </a:extLst>
          </p:cNvPr>
          <p:cNvCxnSpPr/>
          <p:nvPr>
            <p:custDataLst>
              <p:tags r:id="rId11"/>
            </p:custDataLst>
          </p:nvPr>
        </p:nvCxnSpPr>
        <p:spPr bwMode="gray">
          <a:xfrm>
            <a:off x="357731" y="2985569"/>
            <a:ext cx="1587060"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8ACF4BC-2D21-4F84-A2C8-DEA843CF21BF}"/>
              </a:ext>
            </a:extLst>
          </p:cNvPr>
          <p:cNvCxnSpPr/>
          <p:nvPr>
            <p:custDataLst>
              <p:tags r:id="rId12"/>
            </p:custDataLst>
          </p:nvPr>
        </p:nvCxnSpPr>
        <p:spPr bwMode="gray">
          <a:xfrm>
            <a:off x="2104164" y="2985569"/>
            <a:ext cx="9784080"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120101AE-D2B7-488B-BE05-810119BBC45E}"/>
              </a:ext>
            </a:extLst>
          </p:cNvPr>
          <p:cNvSpPr/>
          <p:nvPr/>
        </p:nvSpPr>
        <p:spPr>
          <a:xfrm>
            <a:off x="330199" y="4210318"/>
            <a:ext cx="1560237" cy="461665"/>
          </a:xfrm>
          <a:prstGeom prst="rect">
            <a:avLst/>
          </a:prstGeom>
        </p:spPr>
        <p:txBody>
          <a:bodyPr wrap="square">
            <a:spAutoFit/>
          </a:bodyPr>
          <a:lstStyle/>
          <a:p>
            <a:pPr marL="0" marR="0" lvl="0" indent="0" fontAlgn="auto">
              <a:lnSpc>
                <a:spcPct val="100000"/>
              </a:lnSpc>
              <a:spcAft>
                <a:spcPts val="0"/>
              </a:spcAft>
              <a:buClrTx/>
              <a:buSzTx/>
              <a:buNone/>
              <a:tabLst/>
              <a:defRPr/>
            </a:pPr>
            <a:r>
              <a:rPr lang="en-US" sz="1200" i="1">
                <a:solidFill>
                  <a:srgbClr val="973B74"/>
                </a:solidFill>
              </a:rPr>
              <a:t>Committing to equitable outcomes</a:t>
            </a:r>
          </a:p>
        </p:txBody>
      </p:sp>
      <p:sp>
        <p:nvSpPr>
          <p:cNvPr id="119" name="Rectangle 118">
            <a:extLst>
              <a:ext uri="{FF2B5EF4-FFF2-40B4-BE49-F238E27FC236}">
                <a16:creationId xmlns:a16="http://schemas.microsoft.com/office/drawing/2014/main" id="{0725830E-B1A7-42C2-8482-EC89AFB5651B}"/>
              </a:ext>
            </a:extLst>
          </p:cNvPr>
          <p:cNvSpPr/>
          <p:nvPr/>
        </p:nvSpPr>
        <p:spPr>
          <a:xfrm>
            <a:off x="340800" y="5764074"/>
            <a:ext cx="1686680" cy="338554"/>
          </a:xfrm>
          <a:prstGeom prst="rect">
            <a:avLst/>
          </a:prstGeom>
        </p:spPr>
        <p:txBody>
          <a:bodyPr wrap="none">
            <a:spAutoFit/>
          </a:bodyPr>
          <a:lstStyle/>
          <a:p>
            <a:pPr marL="0" marR="0" lvl="0" indent="0" fontAlgn="auto">
              <a:lnSpc>
                <a:spcPct val="100000"/>
              </a:lnSpc>
              <a:spcAft>
                <a:spcPts val="0"/>
              </a:spcAft>
              <a:buClrTx/>
              <a:buSzTx/>
              <a:buNone/>
              <a:tabLst/>
              <a:defRPr/>
            </a:pPr>
            <a:r>
              <a:rPr lang="en-US" spc="300">
                <a:solidFill>
                  <a:schemeClr val="accent4"/>
                </a:solidFill>
              </a:rPr>
              <a:t>Governance</a:t>
            </a:r>
          </a:p>
        </p:txBody>
      </p:sp>
      <p:cxnSp>
        <p:nvCxnSpPr>
          <p:cNvPr id="120" name="Straight Connector 119">
            <a:extLst>
              <a:ext uri="{FF2B5EF4-FFF2-40B4-BE49-F238E27FC236}">
                <a16:creationId xmlns:a16="http://schemas.microsoft.com/office/drawing/2014/main" id="{2B46B348-8AD4-46D7-91F5-8B5281F8BA4B}"/>
              </a:ext>
            </a:extLst>
          </p:cNvPr>
          <p:cNvCxnSpPr/>
          <p:nvPr>
            <p:custDataLst>
              <p:tags r:id="rId13"/>
            </p:custDataLst>
          </p:nvPr>
        </p:nvCxnSpPr>
        <p:spPr bwMode="gray">
          <a:xfrm>
            <a:off x="2011141" y="4817442"/>
            <a:ext cx="0" cy="173736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nvGrpSpPr>
          <p:cNvPr id="121" name="btfpIcon291409">
            <a:extLst>
              <a:ext uri="{FF2B5EF4-FFF2-40B4-BE49-F238E27FC236}">
                <a16:creationId xmlns:a16="http://schemas.microsoft.com/office/drawing/2014/main" id="{3141DC5B-B1EA-4148-81D8-5D4030DE194E}"/>
              </a:ext>
            </a:extLst>
          </p:cNvPr>
          <p:cNvGrpSpPr/>
          <p:nvPr>
            <p:custDataLst>
              <p:tags r:id="rId14"/>
            </p:custDataLst>
          </p:nvPr>
        </p:nvGrpSpPr>
        <p:grpSpPr>
          <a:xfrm>
            <a:off x="10584467" y="4838412"/>
            <a:ext cx="540544" cy="540544"/>
            <a:chOff x="9176914" y="4634729"/>
            <a:chExt cx="540544" cy="540544"/>
          </a:xfrm>
        </p:grpSpPr>
        <p:sp>
          <p:nvSpPr>
            <p:cNvPr id="122" name="btfpIconCircle291409">
              <a:extLst>
                <a:ext uri="{FF2B5EF4-FFF2-40B4-BE49-F238E27FC236}">
                  <a16:creationId xmlns:a16="http://schemas.microsoft.com/office/drawing/2014/main" id="{FA06E16E-09AE-499A-8A92-3C56CBEE75D3}"/>
                </a:ext>
              </a:extLst>
            </p:cNvPr>
            <p:cNvSpPr>
              <a:spLocks/>
            </p:cNvSpPr>
            <p:nvPr/>
          </p:nvSpPr>
          <p:spPr bwMode="gray">
            <a:xfrm>
              <a:off x="9176914" y="4634729"/>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23" name="btfpIconLines291409">
              <a:extLst>
                <a:ext uri="{FF2B5EF4-FFF2-40B4-BE49-F238E27FC236}">
                  <a16:creationId xmlns:a16="http://schemas.microsoft.com/office/drawing/2014/main" id="{3C7A98F0-AFC0-4333-9925-4DB99208C2B3}"/>
                </a:ext>
              </a:extLst>
            </p:cNvPr>
            <p:cNvPicPr>
              <a:picLocks/>
            </p:cNvPicPr>
            <p:nvPr/>
          </p:nvPicPr>
          <p:blipFill>
            <a:blip r:embed="rId48">
              <a:extLst>
                <a:ext uri="{28A0092B-C50C-407E-A947-70E740481C1C}">
                  <a14:useLocalDpi xmlns:a14="http://schemas.microsoft.com/office/drawing/2010/main" val="0"/>
                </a:ext>
              </a:extLst>
            </a:blip>
            <a:stretch>
              <a:fillRect/>
            </a:stretch>
          </p:blipFill>
          <p:spPr>
            <a:xfrm>
              <a:off x="9176914" y="4634729"/>
              <a:ext cx="540544" cy="540544"/>
            </a:xfrm>
            <a:prstGeom prst="rect">
              <a:avLst/>
            </a:prstGeom>
          </p:spPr>
        </p:pic>
      </p:grpSp>
      <p:sp>
        <p:nvSpPr>
          <p:cNvPr id="124" name="Rectangle 123">
            <a:extLst>
              <a:ext uri="{FF2B5EF4-FFF2-40B4-BE49-F238E27FC236}">
                <a16:creationId xmlns:a16="http://schemas.microsoft.com/office/drawing/2014/main" id="{B70F4ACF-AAE4-40E3-B47A-23D7BB41DC7B}"/>
              </a:ext>
            </a:extLst>
          </p:cNvPr>
          <p:cNvSpPr/>
          <p:nvPr/>
        </p:nvSpPr>
        <p:spPr>
          <a:xfrm>
            <a:off x="10584467" y="5289764"/>
            <a:ext cx="1291452"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200" b="1" kern="0">
                <a:solidFill>
                  <a:srgbClr val="46647B"/>
                </a:solidFill>
                <a:latin typeface="+mj-lt"/>
              </a:rPr>
              <a:t>National and intl. policy</a:t>
            </a:r>
          </a:p>
        </p:txBody>
      </p:sp>
      <p:sp>
        <p:nvSpPr>
          <p:cNvPr id="125" name="TextBox 124">
            <a:extLst>
              <a:ext uri="{FF2B5EF4-FFF2-40B4-BE49-F238E27FC236}">
                <a16:creationId xmlns:a16="http://schemas.microsoft.com/office/drawing/2014/main" id="{C3207B61-307F-4CFF-BB45-4D93E3D03C93}"/>
              </a:ext>
            </a:extLst>
          </p:cNvPr>
          <p:cNvSpPr txBox="1"/>
          <p:nvPr/>
        </p:nvSpPr>
        <p:spPr>
          <a:xfrm>
            <a:off x="10584467" y="5653139"/>
            <a:ext cx="1337045" cy="94986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Appropriately navigating complex domestic and international issues, incl. policy and lobbying stances</a:t>
            </a:r>
          </a:p>
        </p:txBody>
      </p:sp>
      <p:sp>
        <p:nvSpPr>
          <p:cNvPr id="126" name="Rectangle 125">
            <a:extLst>
              <a:ext uri="{FF2B5EF4-FFF2-40B4-BE49-F238E27FC236}">
                <a16:creationId xmlns:a16="http://schemas.microsoft.com/office/drawing/2014/main" id="{9E772DC1-9EA9-48F2-90F5-38278B2058BA}"/>
              </a:ext>
            </a:extLst>
          </p:cNvPr>
          <p:cNvSpPr/>
          <p:nvPr/>
        </p:nvSpPr>
        <p:spPr>
          <a:xfrm>
            <a:off x="4924793" y="5289764"/>
            <a:ext cx="1389063"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200" b="1" kern="0">
                <a:solidFill>
                  <a:srgbClr val="46647B"/>
                </a:solidFill>
                <a:latin typeface="+mj-lt"/>
              </a:rPr>
              <a:t>Transparency &amp; risk management</a:t>
            </a:r>
          </a:p>
        </p:txBody>
      </p:sp>
      <p:sp>
        <p:nvSpPr>
          <p:cNvPr id="127" name="TextBox 126">
            <a:extLst>
              <a:ext uri="{FF2B5EF4-FFF2-40B4-BE49-F238E27FC236}">
                <a16:creationId xmlns:a16="http://schemas.microsoft.com/office/drawing/2014/main" id="{4ECAE543-8E02-464A-96D9-3C226B1D3008}"/>
              </a:ext>
            </a:extLst>
          </p:cNvPr>
          <p:cNvSpPr txBox="1"/>
          <p:nvPr/>
        </p:nvSpPr>
        <p:spPr>
          <a:xfrm>
            <a:off x="4924793" y="5676587"/>
            <a:ext cx="1337045" cy="803672"/>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Accurate accounting; appropriate risk disclosure and management; ESG transparency</a:t>
            </a:r>
          </a:p>
        </p:txBody>
      </p:sp>
      <p:grpSp>
        <p:nvGrpSpPr>
          <p:cNvPr id="128" name="btfpIcon228649">
            <a:extLst>
              <a:ext uri="{FF2B5EF4-FFF2-40B4-BE49-F238E27FC236}">
                <a16:creationId xmlns:a16="http://schemas.microsoft.com/office/drawing/2014/main" id="{0005E910-3C22-478D-B2C3-BEA9353DB1C5}"/>
              </a:ext>
            </a:extLst>
          </p:cNvPr>
          <p:cNvGrpSpPr/>
          <p:nvPr>
            <p:custDataLst>
              <p:tags r:id="rId15"/>
            </p:custDataLst>
          </p:nvPr>
        </p:nvGrpSpPr>
        <p:grpSpPr>
          <a:xfrm>
            <a:off x="3509874" y="4757438"/>
            <a:ext cx="667525" cy="667526"/>
            <a:chOff x="3586611" y="4634730"/>
            <a:chExt cx="667525" cy="540545"/>
          </a:xfrm>
        </p:grpSpPr>
        <p:sp>
          <p:nvSpPr>
            <p:cNvPr id="129" name="btfpIconCircle228649">
              <a:extLst>
                <a:ext uri="{FF2B5EF4-FFF2-40B4-BE49-F238E27FC236}">
                  <a16:creationId xmlns:a16="http://schemas.microsoft.com/office/drawing/2014/main" id="{5263394B-9B71-4625-A003-A4BC7DC31261}"/>
                </a:ext>
              </a:extLst>
            </p:cNvPr>
            <p:cNvSpPr>
              <a:spLocks/>
            </p:cNvSpPr>
            <p:nvPr/>
          </p:nvSpPr>
          <p:spPr bwMode="gray">
            <a:xfrm>
              <a:off x="3586611" y="4634731"/>
              <a:ext cx="667525"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30" name="btfpIconLines228649">
              <a:extLst>
                <a:ext uri="{FF2B5EF4-FFF2-40B4-BE49-F238E27FC236}">
                  <a16:creationId xmlns:a16="http://schemas.microsoft.com/office/drawing/2014/main" id="{518AC04C-92E5-4A22-8CE0-1AA6741322D4}"/>
                </a:ext>
              </a:extLst>
            </p:cNvPr>
            <p:cNvPicPr>
              <a:picLocks/>
            </p:cNvPicPr>
            <p:nvPr/>
          </p:nvPicPr>
          <p:blipFill>
            <a:blip r:embed="rId49">
              <a:extLst>
                <a:ext uri="{28A0092B-C50C-407E-A947-70E740481C1C}">
                  <a14:useLocalDpi xmlns:a14="http://schemas.microsoft.com/office/drawing/2010/main" val="0"/>
                </a:ext>
              </a:extLst>
            </a:blip>
            <a:stretch>
              <a:fillRect/>
            </a:stretch>
          </p:blipFill>
          <p:spPr>
            <a:xfrm>
              <a:off x="3586611" y="4634730"/>
              <a:ext cx="667525" cy="540544"/>
            </a:xfrm>
            <a:prstGeom prst="rect">
              <a:avLst/>
            </a:prstGeom>
          </p:spPr>
        </p:pic>
      </p:grpSp>
      <p:sp>
        <p:nvSpPr>
          <p:cNvPr id="131" name="Rectangle 130">
            <a:extLst>
              <a:ext uri="{FF2B5EF4-FFF2-40B4-BE49-F238E27FC236}">
                <a16:creationId xmlns:a16="http://schemas.microsoft.com/office/drawing/2014/main" id="{AEB1F162-8EAC-423E-AEDD-49BBC69D0A6C}"/>
              </a:ext>
            </a:extLst>
          </p:cNvPr>
          <p:cNvSpPr/>
          <p:nvPr/>
        </p:nvSpPr>
        <p:spPr>
          <a:xfrm>
            <a:off x="3509874" y="5289764"/>
            <a:ext cx="1558750" cy="55586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200" b="1" kern="0" spc="-40">
                <a:solidFill>
                  <a:srgbClr val="46647B"/>
                </a:solidFill>
                <a:latin typeface="+mj-lt"/>
              </a:rPr>
              <a:t>Business </a:t>
            </a:r>
          </a:p>
          <a:p>
            <a:pPr marL="0" indent="0" defTabSz="914400">
              <a:spcBef>
                <a:spcPct val="0"/>
              </a:spcBef>
              <a:spcAft>
                <a:spcPct val="0"/>
              </a:spcAft>
              <a:buFontTx/>
              <a:buNone/>
            </a:pPr>
            <a:r>
              <a:rPr lang="en-US" sz="1200" b="1" kern="0" spc="-40">
                <a:solidFill>
                  <a:srgbClr val="46647B"/>
                </a:solidFill>
                <a:latin typeface="+mj-lt"/>
              </a:rPr>
              <a:t>ethics</a:t>
            </a:r>
          </a:p>
        </p:txBody>
      </p:sp>
      <p:sp>
        <p:nvSpPr>
          <p:cNvPr id="132" name="TextBox 131">
            <a:extLst>
              <a:ext uri="{FF2B5EF4-FFF2-40B4-BE49-F238E27FC236}">
                <a16:creationId xmlns:a16="http://schemas.microsoft.com/office/drawing/2014/main" id="{3FEB7972-62E2-4E43-9FB7-DC5A644E3E95}"/>
              </a:ext>
            </a:extLst>
          </p:cNvPr>
          <p:cNvSpPr txBox="1"/>
          <p:nvPr/>
        </p:nvSpPr>
        <p:spPr>
          <a:xfrm>
            <a:off x="3509874" y="5676587"/>
            <a:ext cx="1337045" cy="803672"/>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Sound decision-making, ethical conduct; no anti-competitive practices, bribery, or corruption</a:t>
            </a:r>
          </a:p>
        </p:txBody>
      </p:sp>
      <p:grpSp>
        <p:nvGrpSpPr>
          <p:cNvPr id="133" name="btfpIcon532877">
            <a:extLst>
              <a:ext uri="{FF2B5EF4-FFF2-40B4-BE49-F238E27FC236}">
                <a16:creationId xmlns:a16="http://schemas.microsoft.com/office/drawing/2014/main" id="{6C53226D-4796-4648-A8E6-44A814BF4C47}"/>
              </a:ext>
            </a:extLst>
          </p:cNvPr>
          <p:cNvGrpSpPr/>
          <p:nvPr>
            <p:custDataLst>
              <p:tags r:id="rId16"/>
            </p:custDataLst>
          </p:nvPr>
        </p:nvGrpSpPr>
        <p:grpSpPr>
          <a:xfrm>
            <a:off x="9169550" y="4838412"/>
            <a:ext cx="540544" cy="540544"/>
            <a:chOff x="4986182" y="4634729"/>
            <a:chExt cx="540544" cy="540544"/>
          </a:xfrm>
        </p:grpSpPr>
        <p:sp>
          <p:nvSpPr>
            <p:cNvPr id="134" name="btfpIconCircle532877">
              <a:extLst>
                <a:ext uri="{FF2B5EF4-FFF2-40B4-BE49-F238E27FC236}">
                  <a16:creationId xmlns:a16="http://schemas.microsoft.com/office/drawing/2014/main" id="{7A9213A0-724E-4328-84A6-8EF047F7DF54}"/>
                </a:ext>
              </a:extLst>
            </p:cNvPr>
            <p:cNvSpPr>
              <a:spLocks/>
            </p:cNvSpPr>
            <p:nvPr/>
          </p:nvSpPr>
          <p:spPr bwMode="gray">
            <a:xfrm>
              <a:off x="4986182" y="4634729"/>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35" name="btfpIconLines532877">
              <a:extLst>
                <a:ext uri="{FF2B5EF4-FFF2-40B4-BE49-F238E27FC236}">
                  <a16:creationId xmlns:a16="http://schemas.microsoft.com/office/drawing/2014/main" id="{5C532B1B-6C79-4C88-B497-FBA449D42BF0}"/>
                </a:ext>
              </a:extLst>
            </p:cNvPr>
            <p:cNvPicPr>
              <a:picLocks/>
            </p:cNvPicPr>
            <p:nvPr/>
          </p:nvPicPr>
          <p:blipFill>
            <a:blip r:embed="rId50">
              <a:extLst>
                <a:ext uri="{28A0092B-C50C-407E-A947-70E740481C1C}">
                  <a14:useLocalDpi xmlns:a14="http://schemas.microsoft.com/office/drawing/2010/main" val="0"/>
                </a:ext>
              </a:extLst>
            </a:blip>
            <a:stretch>
              <a:fillRect/>
            </a:stretch>
          </p:blipFill>
          <p:spPr>
            <a:xfrm>
              <a:off x="4986182" y="4634729"/>
              <a:ext cx="540544" cy="540544"/>
            </a:xfrm>
            <a:prstGeom prst="rect">
              <a:avLst/>
            </a:prstGeom>
          </p:spPr>
        </p:pic>
      </p:grpSp>
      <p:sp>
        <p:nvSpPr>
          <p:cNvPr id="136" name="Rectangle 135">
            <a:extLst>
              <a:ext uri="{FF2B5EF4-FFF2-40B4-BE49-F238E27FC236}">
                <a16:creationId xmlns:a16="http://schemas.microsoft.com/office/drawing/2014/main" id="{94D358E5-F53C-48F1-AF48-00A90B6E8024}"/>
              </a:ext>
            </a:extLst>
          </p:cNvPr>
          <p:cNvSpPr/>
          <p:nvPr/>
        </p:nvSpPr>
        <p:spPr>
          <a:xfrm>
            <a:off x="9169550" y="5289764"/>
            <a:ext cx="1558750"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spc="-40">
                <a:solidFill>
                  <a:srgbClr val="46647B"/>
                </a:solidFill>
                <a:latin typeface="+mj-lt"/>
              </a:rPr>
              <a:t>Indirect economic impacts</a:t>
            </a:r>
          </a:p>
        </p:txBody>
      </p:sp>
      <p:sp>
        <p:nvSpPr>
          <p:cNvPr id="137" name="TextBox 136">
            <a:extLst>
              <a:ext uri="{FF2B5EF4-FFF2-40B4-BE49-F238E27FC236}">
                <a16:creationId xmlns:a16="http://schemas.microsoft.com/office/drawing/2014/main" id="{5D268772-2F32-49CF-AADD-8856481A39AE}"/>
              </a:ext>
            </a:extLst>
          </p:cNvPr>
          <p:cNvSpPr txBox="1"/>
          <p:nvPr/>
        </p:nvSpPr>
        <p:spPr>
          <a:xfrm>
            <a:off x="9169550" y="5676587"/>
            <a:ext cx="1337045" cy="657479"/>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t>Sensitivity to indirect impacts on external populations of firm’s economic activity</a:t>
            </a:r>
          </a:p>
        </p:txBody>
      </p:sp>
      <p:sp>
        <p:nvSpPr>
          <p:cNvPr id="138" name="Rectangle 137">
            <a:extLst>
              <a:ext uri="{FF2B5EF4-FFF2-40B4-BE49-F238E27FC236}">
                <a16:creationId xmlns:a16="http://schemas.microsoft.com/office/drawing/2014/main" id="{D428BDF8-E66B-4FDF-A516-104882E3B44D}"/>
              </a:ext>
            </a:extLst>
          </p:cNvPr>
          <p:cNvSpPr/>
          <p:nvPr/>
        </p:nvSpPr>
        <p:spPr>
          <a:xfrm>
            <a:off x="7754631" y="5289764"/>
            <a:ext cx="1272571" cy="43373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200" b="1" kern="0" spc="-40">
                <a:solidFill>
                  <a:srgbClr val="46647B"/>
                </a:solidFill>
                <a:latin typeface="+mj-lt"/>
              </a:rPr>
              <a:t>Tax practices</a:t>
            </a:r>
          </a:p>
        </p:txBody>
      </p:sp>
      <p:sp>
        <p:nvSpPr>
          <p:cNvPr id="139" name="TextBox 138">
            <a:extLst>
              <a:ext uri="{FF2B5EF4-FFF2-40B4-BE49-F238E27FC236}">
                <a16:creationId xmlns:a16="http://schemas.microsoft.com/office/drawing/2014/main" id="{3DDFE44A-1793-4135-B193-0E546ADEA67C}"/>
              </a:ext>
            </a:extLst>
          </p:cNvPr>
          <p:cNvSpPr txBox="1"/>
          <p:nvPr/>
        </p:nvSpPr>
        <p:spPr>
          <a:xfrm>
            <a:off x="7754631" y="5676587"/>
            <a:ext cx="1337045" cy="365091"/>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Fair tax payment</a:t>
            </a:r>
            <a:br>
              <a:rPr lang="en-US" sz="950">
                <a:solidFill>
                  <a:srgbClr val="000000"/>
                </a:solidFill>
              </a:rPr>
            </a:br>
            <a:r>
              <a:rPr lang="en-US" sz="950">
                <a:solidFill>
                  <a:srgbClr val="000000"/>
                </a:solidFill>
              </a:rPr>
              <a:t>and practice</a:t>
            </a:r>
          </a:p>
        </p:txBody>
      </p:sp>
      <p:sp>
        <p:nvSpPr>
          <p:cNvPr id="140" name="Rectangle 139">
            <a:extLst>
              <a:ext uri="{FF2B5EF4-FFF2-40B4-BE49-F238E27FC236}">
                <a16:creationId xmlns:a16="http://schemas.microsoft.com/office/drawing/2014/main" id="{89D06772-56AA-48A6-BF9F-1B120FE4209D}"/>
              </a:ext>
            </a:extLst>
          </p:cNvPr>
          <p:cNvSpPr/>
          <p:nvPr/>
        </p:nvSpPr>
        <p:spPr>
          <a:xfrm>
            <a:off x="2094955" y="5289764"/>
            <a:ext cx="1153187" cy="32870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200" b="1" kern="0">
                <a:solidFill>
                  <a:srgbClr val="46647B"/>
                </a:solidFill>
                <a:latin typeface="+mj-lt"/>
              </a:rPr>
              <a:t>Governance foundation</a:t>
            </a:r>
          </a:p>
        </p:txBody>
      </p:sp>
      <p:sp>
        <p:nvSpPr>
          <p:cNvPr id="141" name="TextBox 140">
            <a:extLst>
              <a:ext uri="{FF2B5EF4-FFF2-40B4-BE49-F238E27FC236}">
                <a16:creationId xmlns:a16="http://schemas.microsoft.com/office/drawing/2014/main" id="{A4EBFD0C-BB37-40C8-AF1B-CC5EF6CFEE08}"/>
              </a:ext>
            </a:extLst>
          </p:cNvPr>
          <p:cNvSpPr txBox="1"/>
          <p:nvPr/>
        </p:nvSpPr>
        <p:spPr>
          <a:xfrm>
            <a:off x="2094955" y="5676587"/>
            <a:ext cx="1337045" cy="94986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950">
                <a:solidFill>
                  <a:srgbClr val="000000"/>
                </a:solidFill>
              </a:rPr>
              <a:t>Norms and practices related to good governance, e.g., ownership &amp; control, board diversity, pay, accountability </a:t>
            </a:r>
            <a:endParaRPr lang="en-US" sz="950" strike="sngStrike">
              <a:solidFill>
                <a:srgbClr val="000000"/>
              </a:solidFill>
            </a:endParaRPr>
          </a:p>
        </p:txBody>
      </p:sp>
      <p:sp>
        <p:nvSpPr>
          <p:cNvPr id="142" name="Rectangle 141">
            <a:extLst>
              <a:ext uri="{FF2B5EF4-FFF2-40B4-BE49-F238E27FC236}">
                <a16:creationId xmlns:a16="http://schemas.microsoft.com/office/drawing/2014/main" id="{02FB1622-CEE0-4C81-BDDD-7A679378F22A}"/>
              </a:ext>
            </a:extLst>
          </p:cNvPr>
          <p:cNvSpPr/>
          <p:nvPr/>
        </p:nvSpPr>
        <p:spPr bwMode="gray">
          <a:xfrm>
            <a:off x="340800" y="4735406"/>
            <a:ext cx="538609" cy="830997"/>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5400" b="1">
                <a:solidFill>
                  <a:schemeClr val="accent4"/>
                </a:solidFill>
              </a:rPr>
              <a:t>G</a:t>
            </a:r>
            <a:endParaRPr lang="en-US" sz="1800">
              <a:solidFill>
                <a:schemeClr val="accent4"/>
              </a:solidFill>
            </a:endParaRPr>
          </a:p>
        </p:txBody>
      </p:sp>
      <p:grpSp>
        <p:nvGrpSpPr>
          <p:cNvPr id="143" name="btfpIcon142131">
            <a:extLst>
              <a:ext uri="{FF2B5EF4-FFF2-40B4-BE49-F238E27FC236}">
                <a16:creationId xmlns:a16="http://schemas.microsoft.com/office/drawing/2014/main" id="{FB8D6A6F-C7A9-4103-A488-8FC87C4A058A}"/>
              </a:ext>
            </a:extLst>
          </p:cNvPr>
          <p:cNvGrpSpPr/>
          <p:nvPr>
            <p:custDataLst>
              <p:tags r:id="rId17"/>
            </p:custDataLst>
          </p:nvPr>
        </p:nvGrpSpPr>
        <p:grpSpPr>
          <a:xfrm>
            <a:off x="742818" y="4921660"/>
            <a:ext cx="967959" cy="967959"/>
            <a:chOff x="1005288" y="4871807"/>
            <a:chExt cx="967959" cy="967959"/>
          </a:xfrm>
        </p:grpSpPr>
        <p:sp>
          <p:nvSpPr>
            <p:cNvPr id="144" name="btfpIconCircle142131">
              <a:extLst>
                <a:ext uri="{FF2B5EF4-FFF2-40B4-BE49-F238E27FC236}">
                  <a16:creationId xmlns:a16="http://schemas.microsoft.com/office/drawing/2014/main" id="{E77FDC2C-458B-4971-81F9-1697FF121141}"/>
                </a:ext>
              </a:extLst>
            </p:cNvPr>
            <p:cNvSpPr>
              <a:spLocks/>
            </p:cNvSpPr>
            <p:nvPr/>
          </p:nvSpPr>
          <p:spPr bwMode="gray">
            <a:xfrm>
              <a:off x="1005288" y="4871807"/>
              <a:ext cx="967959" cy="96795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pic>
          <p:nvPicPr>
            <p:cNvPr id="145" name="btfpIconLines142131">
              <a:extLst>
                <a:ext uri="{FF2B5EF4-FFF2-40B4-BE49-F238E27FC236}">
                  <a16:creationId xmlns:a16="http://schemas.microsoft.com/office/drawing/2014/main" id="{EF134035-F2CE-4AA3-8CAC-9927EB40416F}"/>
                </a:ext>
              </a:extLst>
            </p:cNvPr>
            <p:cNvPicPr>
              <a:picLocks/>
            </p:cNvPicPr>
            <p:nvPr/>
          </p:nvPicPr>
          <p:blipFill>
            <a:blip r:embed="rId51">
              <a:extLst>
                <a:ext uri="{28A0092B-C50C-407E-A947-70E740481C1C}">
                  <a14:useLocalDpi xmlns:a14="http://schemas.microsoft.com/office/drawing/2010/main" val="0"/>
                </a:ext>
              </a:extLst>
            </a:blip>
            <a:stretch>
              <a:fillRect/>
            </a:stretch>
          </p:blipFill>
          <p:spPr>
            <a:xfrm>
              <a:off x="1005288" y="4871807"/>
              <a:ext cx="967959" cy="967959"/>
            </a:xfrm>
            <a:prstGeom prst="rect">
              <a:avLst/>
            </a:prstGeom>
          </p:spPr>
        </p:pic>
      </p:grpSp>
      <p:grpSp>
        <p:nvGrpSpPr>
          <p:cNvPr id="146" name="btfpIcon501497">
            <a:extLst>
              <a:ext uri="{FF2B5EF4-FFF2-40B4-BE49-F238E27FC236}">
                <a16:creationId xmlns:a16="http://schemas.microsoft.com/office/drawing/2014/main" id="{9E4A72B1-D4F9-4686-8079-BC1F08D74EAD}"/>
              </a:ext>
            </a:extLst>
          </p:cNvPr>
          <p:cNvGrpSpPr/>
          <p:nvPr>
            <p:custDataLst>
              <p:tags r:id="rId18"/>
            </p:custDataLst>
          </p:nvPr>
        </p:nvGrpSpPr>
        <p:grpSpPr>
          <a:xfrm>
            <a:off x="2094955" y="4884420"/>
            <a:ext cx="540544" cy="540544"/>
            <a:chOff x="2157625" y="4634729"/>
            <a:chExt cx="540544" cy="540544"/>
          </a:xfrm>
        </p:grpSpPr>
        <p:sp>
          <p:nvSpPr>
            <p:cNvPr id="147" name="btfpIconCircle501497">
              <a:extLst>
                <a:ext uri="{FF2B5EF4-FFF2-40B4-BE49-F238E27FC236}">
                  <a16:creationId xmlns:a16="http://schemas.microsoft.com/office/drawing/2014/main" id="{6B9A0725-B146-4C48-A21F-14832D6654FB}"/>
                </a:ext>
              </a:extLst>
            </p:cNvPr>
            <p:cNvSpPr>
              <a:spLocks/>
            </p:cNvSpPr>
            <p:nvPr/>
          </p:nvSpPr>
          <p:spPr bwMode="gray">
            <a:xfrm>
              <a:off x="2157625" y="4634729"/>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48" name="btfpIconLines501497">
              <a:extLst>
                <a:ext uri="{FF2B5EF4-FFF2-40B4-BE49-F238E27FC236}">
                  <a16:creationId xmlns:a16="http://schemas.microsoft.com/office/drawing/2014/main" id="{5AC494E9-361A-40FE-A5F4-04423B285882}"/>
                </a:ext>
              </a:extLst>
            </p:cNvPr>
            <p:cNvPicPr>
              <a:picLocks/>
            </p:cNvPicPr>
            <p:nvPr/>
          </p:nvPicPr>
          <p:blipFill>
            <a:blip r:embed="rId52">
              <a:extLst>
                <a:ext uri="{28A0092B-C50C-407E-A947-70E740481C1C}">
                  <a14:useLocalDpi xmlns:a14="http://schemas.microsoft.com/office/drawing/2010/main" val="0"/>
                </a:ext>
              </a:extLst>
            </a:blip>
            <a:stretch>
              <a:fillRect/>
            </a:stretch>
          </p:blipFill>
          <p:spPr>
            <a:xfrm>
              <a:off x="2157625" y="4634729"/>
              <a:ext cx="540544" cy="540544"/>
            </a:xfrm>
            <a:prstGeom prst="rect">
              <a:avLst/>
            </a:prstGeom>
          </p:spPr>
        </p:pic>
      </p:grpSp>
      <p:grpSp>
        <p:nvGrpSpPr>
          <p:cNvPr id="149" name="btfpIcon984362">
            <a:extLst>
              <a:ext uri="{FF2B5EF4-FFF2-40B4-BE49-F238E27FC236}">
                <a16:creationId xmlns:a16="http://schemas.microsoft.com/office/drawing/2014/main" id="{DEA32443-8182-4C33-9F62-35F6C9B08164}"/>
              </a:ext>
            </a:extLst>
          </p:cNvPr>
          <p:cNvGrpSpPr/>
          <p:nvPr>
            <p:custDataLst>
              <p:tags r:id="rId19"/>
            </p:custDataLst>
          </p:nvPr>
        </p:nvGrpSpPr>
        <p:grpSpPr>
          <a:xfrm>
            <a:off x="7754631" y="4838412"/>
            <a:ext cx="540544" cy="540544"/>
            <a:chOff x="6385754" y="4634729"/>
            <a:chExt cx="540544" cy="540544"/>
          </a:xfrm>
        </p:grpSpPr>
        <p:sp>
          <p:nvSpPr>
            <p:cNvPr id="150" name="btfpIconCircle984362">
              <a:extLst>
                <a:ext uri="{FF2B5EF4-FFF2-40B4-BE49-F238E27FC236}">
                  <a16:creationId xmlns:a16="http://schemas.microsoft.com/office/drawing/2014/main" id="{715333BA-D57C-404F-9ECE-079F9078DE29}"/>
                </a:ext>
              </a:extLst>
            </p:cNvPr>
            <p:cNvSpPr>
              <a:spLocks/>
            </p:cNvSpPr>
            <p:nvPr/>
          </p:nvSpPr>
          <p:spPr bwMode="gray">
            <a:xfrm>
              <a:off x="6385754" y="4634729"/>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51" name="btfpIconLines984362">
              <a:extLst>
                <a:ext uri="{FF2B5EF4-FFF2-40B4-BE49-F238E27FC236}">
                  <a16:creationId xmlns:a16="http://schemas.microsoft.com/office/drawing/2014/main" id="{4E555CB3-9C4E-4AC2-99DD-1EAE9409B78A}"/>
                </a:ext>
              </a:extLst>
            </p:cNvPr>
            <p:cNvPicPr>
              <a:picLocks/>
            </p:cNvPicPr>
            <p:nvPr/>
          </p:nvPicPr>
          <p:blipFill>
            <a:blip r:embed="rId53">
              <a:extLst>
                <a:ext uri="{28A0092B-C50C-407E-A947-70E740481C1C}">
                  <a14:useLocalDpi xmlns:a14="http://schemas.microsoft.com/office/drawing/2010/main" val="0"/>
                </a:ext>
              </a:extLst>
            </a:blip>
            <a:stretch>
              <a:fillRect/>
            </a:stretch>
          </p:blipFill>
          <p:spPr>
            <a:xfrm>
              <a:off x="6385754" y="4634729"/>
              <a:ext cx="540544" cy="540544"/>
            </a:xfrm>
            <a:prstGeom prst="rect">
              <a:avLst/>
            </a:prstGeom>
          </p:spPr>
        </p:pic>
      </p:grpSp>
      <p:grpSp>
        <p:nvGrpSpPr>
          <p:cNvPr id="152" name="btfpIcon611802">
            <a:extLst>
              <a:ext uri="{FF2B5EF4-FFF2-40B4-BE49-F238E27FC236}">
                <a16:creationId xmlns:a16="http://schemas.microsoft.com/office/drawing/2014/main" id="{03DCB3D1-6809-4D17-ADCC-B7A3A8768AA0}"/>
              </a:ext>
            </a:extLst>
          </p:cNvPr>
          <p:cNvGrpSpPr/>
          <p:nvPr>
            <p:custDataLst>
              <p:tags r:id="rId20"/>
            </p:custDataLst>
          </p:nvPr>
        </p:nvGrpSpPr>
        <p:grpSpPr>
          <a:xfrm>
            <a:off x="4924793" y="4838412"/>
            <a:ext cx="540544" cy="540544"/>
            <a:chOff x="4975581" y="3768743"/>
            <a:chExt cx="540544" cy="540544"/>
          </a:xfrm>
        </p:grpSpPr>
        <p:sp>
          <p:nvSpPr>
            <p:cNvPr id="153" name="btfpIconCircle611802">
              <a:extLst>
                <a:ext uri="{FF2B5EF4-FFF2-40B4-BE49-F238E27FC236}">
                  <a16:creationId xmlns:a16="http://schemas.microsoft.com/office/drawing/2014/main" id="{34234D23-F964-4901-AE09-A3D9322BB4B0}"/>
                </a:ext>
              </a:extLst>
            </p:cNvPr>
            <p:cNvSpPr>
              <a:spLocks/>
            </p:cNvSpPr>
            <p:nvPr/>
          </p:nvSpPr>
          <p:spPr bwMode="gray">
            <a:xfrm>
              <a:off x="4975581" y="3768743"/>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54" name="btfpIconLines611802">
              <a:extLst>
                <a:ext uri="{FF2B5EF4-FFF2-40B4-BE49-F238E27FC236}">
                  <a16:creationId xmlns:a16="http://schemas.microsoft.com/office/drawing/2014/main" id="{4463EB7F-5901-47CE-8D51-81A40C7293E9}"/>
                </a:ext>
              </a:extLst>
            </p:cNvPr>
            <p:cNvPicPr>
              <a:picLocks/>
            </p:cNvPicPr>
            <p:nvPr/>
          </p:nvPicPr>
          <p:blipFill>
            <a:blip r:embed="rId54">
              <a:extLst>
                <a:ext uri="{28A0092B-C50C-407E-A947-70E740481C1C}">
                  <a14:useLocalDpi xmlns:a14="http://schemas.microsoft.com/office/drawing/2010/main" val="0"/>
                </a:ext>
              </a:extLst>
            </a:blip>
            <a:stretch>
              <a:fillRect/>
            </a:stretch>
          </p:blipFill>
          <p:spPr>
            <a:xfrm>
              <a:off x="4975581" y="3768743"/>
              <a:ext cx="540544" cy="540544"/>
            </a:xfrm>
            <a:prstGeom prst="rect">
              <a:avLst/>
            </a:prstGeom>
          </p:spPr>
        </p:pic>
      </p:grpSp>
      <p:sp>
        <p:nvSpPr>
          <p:cNvPr id="155" name="Rectangle 154">
            <a:extLst>
              <a:ext uri="{FF2B5EF4-FFF2-40B4-BE49-F238E27FC236}">
                <a16:creationId xmlns:a16="http://schemas.microsoft.com/office/drawing/2014/main" id="{48FE9E5F-6A12-4813-9803-33D3CF5C9075}"/>
              </a:ext>
            </a:extLst>
          </p:cNvPr>
          <p:cNvSpPr/>
          <p:nvPr/>
        </p:nvSpPr>
        <p:spPr>
          <a:xfrm>
            <a:off x="6339712" y="5289764"/>
            <a:ext cx="1540212"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200" b="1" kern="0" spc="-20">
                <a:solidFill>
                  <a:srgbClr val="46647B"/>
                </a:solidFill>
                <a:latin typeface="+mj-lt"/>
              </a:rPr>
              <a:t>Third-party relationships</a:t>
            </a:r>
          </a:p>
        </p:txBody>
      </p:sp>
      <p:sp>
        <p:nvSpPr>
          <p:cNvPr id="156" name="TextBox 155">
            <a:extLst>
              <a:ext uri="{FF2B5EF4-FFF2-40B4-BE49-F238E27FC236}">
                <a16:creationId xmlns:a16="http://schemas.microsoft.com/office/drawing/2014/main" id="{970E5E4E-9190-4DDB-9017-EEB3FFBD154E}"/>
              </a:ext>
            </a:extLst>
          </p:cNvPr>
          <p:cNvSpPr txBox="1"/>
          <p:nvPr/>
        </p:nvSpPr>
        <p:spPr>
          <a:xfrm>
            <a:off x="6339712" y="5676587"/>
            <a:ext cx="1337045" cy="803672"/>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950">
                <a:solidFill>
                  <a:srgbClr val="000000"/>
                </a:solidFill>
              </a:rPr>
              <a:t>Clear practices embedded in sourcing activities and investment and partnership decisions</a:t>
            </a:r>
          </a:p>
        </p:txBody>
      </p:sp>
      <p:sp>
        <p:nvSpPr>
          <p:cNvPr id="157" name="Rectangle 156">
            <a:extLst>
              <a:ext uri="{FF2B5EF4-FFF2-40B4-BE49-F238E27FC236}">
                <a16:creationId xmlns:a16="http://schemas.microsoft.com/office/drawing/2014/main" id="{EA9EF184-4E86-4831-9972-638F605542C5}"/>
              </a:ext>
            </a:extLst>
          </p:cNvPr>
          <p:cNvSpPr/>
          <p:nvPr/>
        </p:nvSpPr>
        <p:spPr>
          <a:xfrm>
            <a:off x="330201" y="6011350"/>
            <a:ext cx="1843186" cy="461665"/>
          </a:xfrm>
          <a:prstGeom prst="rect">
            <a:avLst/>
          </a:prstGeom>
        </p:spPr>
        <p:txBody>
          <a:bodyPr wrap="square">
            <a:spAutoFit/>
          </a:bodyPr>
          <a:lstStyle/>
          <a:p>
            <a:pPr marL="0" marR="0" lvl="0" indent="0" fontAlgn="auto">
              <a:lnSpc>
                <a:spcPct val="100000"/>
              </a:lnSpc>
              <a:spcAft>
                <a:spcPts val="0"/>
              </a:spcAft>
              <a:buClrTx/>
              <a:buSzTx/>
              <a:buNone/>
              <a:tabLst/>
              <a:defRPr/>
            </a:pPr>
            <a:r>
              <a:rPr lang="en-US" sz="1200" i="1">
                <a:solidFill>
                  <a:srgbClr val="46647B"/>
                </a:solidFill>
              </a:rPr>
              <a:t>Demonstrating responsible conduct</a:t>
            </a:r>
          </a:p>
        </p:txBody>
      </p:sp>
      <p:cxnSp>
        <p:nvCxnSpPr>
          <p:cNvPr id="158" name="Straight Connector 157">
            <a:extLst>
              <a:ext uri="{FF2B5EF4-FFF2-40B4-BE49-F238E27FC236}">
                <a16:creationId xmlns:a16="http://schemas.microsoft.com/office/drawing/2014/main" id="{0B022EC8-3A76-437B-9971-9787A93EE5AD}"/>
              </a:ext>
            </a:extLst>
          </p:cNvPr>
          <p:cNvCxnSpPr/>
          <p:nvPr>
            <p:custDataLst>
              <p:tags r:id="rId21"/>
            </p:custDataLst>
          </p:nvPr>
        </p:nvCxnSpPr>
        <p:spPr bwMode="gray">
          <a:xfrm>
            <a:off x="357731" y="4731863"/>
            <a:ext cx="1587060"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nvGrpSpPr>
          <p:cNvPr id="160" name="btfpIcon561726">
            <a:extLst>
              <a:ext uri="{FF2B5EF4-FFF2-40B4-BE49-F238E27FC236}">
                <a16:creationId xmlns:a16="http://schemas.microsoft.com/office/drawing/2014/main" id="{525ABD41-6857-44F8-BA6F-093CAE5A4A19}"/>
              </a:ext>
            </a:extLst>
          </p:cNvPr>
          <p:cNvGrpSpPr/>
          <p:nvPr>
            <p:custDataLst>
              <p:tags r:id="rId22"/>
            </p:custDataLst>
          </p:nvPr>
        </p:nvGrpSpPr>
        <p:grpSpPr>
          <a:xfrm>
            <a:off x="6339712" y="4838412"/>
            <a:ext cx="540544" cy="540544"/>
            <a:chOff x="330200" y="1270000"/>
            <a:chExt cx="540544" cy="540544"/>
          </a:xfrm>
        </p:grpSpPr>
        <p:sp>
          <p:nvSpPr>
            <p:cNvPr id="161" name="btfpIconCircle561726">
              <a:extLst>
                <a:ext uri="{FF2B5EF4-FFF2-40B4-BE49-F238E27FC236}">
                  <a16:creationId xmlns:a16="http://schemas.microsoft.com/office/drawing/2014/main" id="{5701EF92-78BA-4F92-96B9-5FA09D06C91E}"/>
                </a:ext>
              </a:extLst>
            </p:cNvPr>
            <p:cNvSpPr>
              <a:spLocks/>
            </p:cNvSpPr>
            <p:nvPr/>
          </p:nvSpPr>
          <p:spPr bwMode="gray">
            <a:xfrm>
              <a:off x="330200" y="127000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62" name="btfpIconLines561726">
              <a:extLst>
                <a:ext uri="{FF2B5EF4-FFF2-40B4-BE49-F238E27FC236}">
                  <a16:creationId xmlns:a16="http://schemas.microsoft.com/office/drawing/2014/main" id="{20FCD7B2-5399-4DA7-9EEE-E8F130D4037C}"/>
                </a:ext>
              </a:extLst>
            </p:cNvPr>
            <p:cNvPicPr>
              <a:picLocks/>
            </p:cNvPicPr>
            <p:nvPr/>
          </p:nvPicPr>
          <p:blipFill>
            <a:blip r:embed="rId55">
              <a:extLst>
                <a:ext uri="{28A0092B-C50C-407E-A947-70E740481C1C}">
                  <a14:useLocalDpi xmlns:a14="http://schemas.microsoft.com/office/drawing/2010/main" val="0"/>
                </a:ext>
              </a:extLst>
            </a:blip>
            <a:stretch>
              <a:fillRect/>
            </a:stretch>
          </p:blipFill>
          <p:spPr>
            <a:xfrm>
              <a:off x="330200" y="1270000"/>
              <a:ext cx="540544" cy="540544"/>
            </a:xfrm>
            <a:prstGeom prst="rect">
              <a:avLst/>
            </a:prstGeom>
          </p:spPr>
        </p:pic>
      </p:grpSp>
      <p:cxnSp>
        <p:nvCxnSpPr>
          <p:cNvPr id="164" name="Straight Connector 163">
            <a:extLst>
              <a:ext uri="{FF2B5EF4-FFF2-40B4-BE49-F238E27FC236}">
                <a16:creationId xmlns:a16="http://schemas.microsoft.com/office/drawing/2014/main" id="{609BBA10-54F4-4357-A2E0-BC725907CAEC}"/>
              </a:ext>
            </a:extLst>
          </p:cNvPr>
          <p:cNvCxnSpPr/>
          <p:nvPr>
            <p:custDataLst>
              <p:tags r:id="rId23"/>
            </p:custDataLst>
          </p:nvPr>
        </p:nvCxnSpPr>
        <p:spPr bwMode="gray">
          <a:xfrm>
            <a:off x="2011141" y="1326652"/>
            <a:ext cx="0" cy="1496291"/>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0" name="Rectangle 179">
            <a:extLst>
              <a:ext uri="{FF2B5EF4-FFF2-40B4-BE49-F238E27FC236}">
                <a16:creationId xmlns:a16="http://schemas.microsoft.com/office/drawing/2014/main" id="{2828FE74-F1D3-4D71-B2CF-F69C0A8FB85D}"/>
              </a:ext>
            </a:extLst>
          </p:cNvPr>
          <p:cNvSpPr/>
          <p:nvPr/>
        </p:nvSpPr>
        <p:spPr>
          <a:xfrm>
            <a:off x="4924793" y="3422202"/>
            <a:ext cx="1384531"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spc="-20">
                <a:solidFill>
                  <a:srgbClr val="973B74"/>
                </a:solidFill>
                <a:latin typeface="+mj-lt"/>
              </a:rPr>
              <a:t>Diversity, equity &amp; inclusion</a:t>
            </a:r>
          </a:p>
        </p:txBody>
      </p:sp>
      <p:grpSp>
        <p:nvGrpSpPr>
          <p:cNvPr id="181" name="btfpIcon986186">
            <a:extLst>
              <a:ext uri="{FF2B5EF4-FFF2-40B4-BE49-F238E27FC236}">
                <a16:creationId xmlns:a16="http://schemas.microsoft.com/office/drawing/2014/main" id="{604981F3-885A-48C7-8065-CCB57F4FF0FA}"/>
              </a:ext>
            </a:extLst>
          </p:cNvPr>
          <p:cNvGrpSpPr/>
          <p:nvPr>
            <p:custDataLst>
              <p:tags r:id="rId24"/>
            </p:custDataLst>
          </p:nvPr>
        </p:nvGrpSpPr>
        <p:grpSpPr>
          <a:xfrm>
            <a:off x="9169550" y="2998120"/>
            <a:ext cx="540544" cy="540544"/>
            <a:chOff x="3586611" y="2902126"/>
            <a:chExt cx="540544" cy="540544"/>
          </a:xfrm>
        </p:grpSpPr>
        <p:sp>
          <p:nvSpPr>
            <p:cNvPr id="182" name="btfpIconCircle986186">
              <a:extLst>
                <a:ext uri="{FF2B5EF4-FFF2-40B4-BE49-F238E27FC236}">
                  <a16:creationId xmlns:a16="http://schemas.microsoft.com/office/drawing/2014/main" id="{D1339ABA-8DF8-4B3F-9A3D-B32391253944}"/>
                </a:ext>
              </a:extLst>
            </p:cNvPr>
            <p:cNvSpPr>
              <a:spLocks/>
            </p:cNvSpPr>
            <p:nvPr/>
          </p:nvSpPr>
          <p:spPr bwMode="gray">
            <a:xfrm>
              <a:off x="3586611"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83" name="btfpIconLines986186">
              <a:extLst>
                <a:ext uri="{FF2B5EF4-FFF2-40B4-BE49-F238E27FC236}">
                  <a16:creationId xmlns:a16="http://schemas.microsoft.com/office/drawing/2014/main" id="{A53A0B72-9886-42DD-B0BF-E85CE58A9F71}"/>
                </a:ext>
              </a:extLst>
            </p:cNvPr>
            <p:cNvPicPr>
              <a:picLocks/>
            </p:cNvPicPr>
            <p:nvPr/>
          </p:nvPicPr>
          <p:blipFill>
            <a:blip r:embed="rId56">
              <a:extLst>
                <a:ext uri="{28A0092B-C50C-407E-A947-70E740481C1C}">
                  <a14:useLocalDpi xmlns:a14="http://schemas.microsoft.com/office/drawing/2010/main" val="0"/>
                </a:ext>
              </a:extLst>
            </a:blip>
            <a:stretch>
              <a:fillRect/>
            </a:stretch>
          </p:blipFill>
          <p:spPr>
            <a:xfrm>
              <a:off x="3586611" y="2902126"/>
              <a:ext cx="540544" cy="540544"/>
            </a:xfrm>
            <a:prstGeom prst="rect">
              <a:avLst/>
            </a:prstGeom>
          </p:spPr>
        </p:pic>
      </p:grpSp>
      <p:grpSp>
        <p:nvGrpSpPr>
          <p:cNvPr id="184" name="btfpIcon631882">
            <a:extLst>
              <a:ext uri="{FF2B5EF4-FFF2-40B4-BE49-F238E27FC236}">
                <a16:creationId xmlns:a16="http://schemas.microsoft.com/office/drawing/2014/main" id="{49561D38-F18E-4138-9E0F-FBCDB6D4AA42}"/>
              </a:ext>
            </a:extLst>
          </p:cNvPr>
          <p:cNvGrpSpPr/>
          <p:nvPr>
            <p:custDataLst>
              <p:tags r:id="rId25"/>
            </p:custDataLst>
          </p:nvPr>
        </p:nvGrpSpPr>
        <p:grpSpPr>
          <a:xfrm>
            <a:off x="3509874" y="2998120"/>
            <a:ext cx="540544" cy="540544"/>
            <a:chOff x="6385754" y="2902126"/>
            <a:chExt cx="540544" cy="540544"/>
          </a:xfrm>
        </p:grpSpPr>
        <p:sp>
          <p:nvSpPr>
            <p:cNvPr id="185" name="btfpIconCircle631882">
              <a:extLst>
                <a:ext uri="{FF2B5EF4-FFF2-40B4-BE49-F238E27FC236}">
                  <a16:creationId xmlns:a16="http://schemas.microsoft.com/office/drawing/2014/main" id="{23BC7D7F-6BF3-4437-B53E-17954BC896D4}"/>
                </a:ext>
              </a:extLst>
            </p:cNvPr>
            <p:cNvSpPr>
              <a:spLocks/>
            </p:cNvSpPr>
            <p:nvPr/>
          </p:nvSpPr>
          <p:spPr bwMode="gray">
            <a:xfrm>
              <a:off x="6385754"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86" name="btfpIconLines631882">
              <a:extLst>
                <a:ext uri="{FF2B5EF4-FFF2-40B4-BE49-F238E27FC236}">
                  <a16:creationId xmlns:a16="http://schemas.microsoft.com/office/drawing/2014/main" id="{4142D963-198C-43E4-A129-E2F0675EDAE1}"/>
                </a:ext>
              </a:extLst>
            </p:cNvPr>
            <p:cNvPicPr>
              <a:picLocks/>
            </p:cNvPicPr>
            <p:nvPr/>
          </p:nvPicPr>
          <p:blipFill>
            <a:blip r:embed="rId57">
              <a:extLst>
                <a:ext uri="{28A0092B-C50C-407E-A947-70E740481C1C}">
                  <a14:useLocalDpi xmlns:a14="http://schemas.microsoft.com/office/drawing/2010/main" val="0"/>
                </a:ext>
              </a:extLst>
            </a:blip>
            <a:stretch>
              <a:fillRect/>
            </a:stretch>
          </p:blipFill>
          <p:spPr>
            <a:xfrm>
              <a:off x="6385754" y="2902126"/>
              <a:ext cx="540544" cy="540544"/>
            </a:xfrm>
            <a:prstGeom prst="rect">
              <a:avLst/>
            </a:prstGeom>
          </p:spPr>
        </p:pic>
      </p:grpSp>
      <p:grpSp>
        <p:nvGrpSpPr>
          <p:cNvPr id="187" name="btfpIcon904729">
            <a:extLst>
              <a:ext uri="{FF2B5EF4-FFF2-40B4-BE49-F238E27FC236}">
                <a16:creationId xmlns:a16="http://schemas.microsoft.com/office/drawing/2014/main" id="{02AA5CA3-B695-4B86-BD84-D9CBB149B824}"/>
              </a:ext>
            </a:extLst>
          </p:cNvPr>
          <p:cNvGrpSpPr/>
          <p:nvPr>
            <p:custDataLst>
              <p:tags r:id="rId26"/>
            </p:custDataLst>
          </p:nvPr>
        </p:nvGrpSpPr>
        <p:grpSpPr>
          <a:xfrm>
            <a:off x="10584467" y="3026695"/>
            <a:ext cx="540544" cy="540544"/>
            <a:chOff x="7671384" y="2902126"/>
            <a:chExt cx="540544" cy="540544"/>
          </a:xfrm>
        </p:grpSpPr>
        <p:sp>
          <p:nvSpPr>
            <p:cNvPr id="188" name="btfpIconCircle904729">
              <a:extLst>
                <a:ext uri="{FF2B5EF4-FFF2-40B4-BE49-F238E27FC236}">
                  <a16:creationId xmlns:a16="http://schemas.microsoft.com/office/drawing/2014/main" id="{5F681185-D039-42F7-8785-B46E025E6C30}"/>
                </a:ext>
              </a:extLst>
            </p:cNvPr>
            <p:cNvSpPr>
              <a:spLocks/>
            </p:cNvSpPr>
            <p:nvPr/>
          </p:nvSpPr>
          <p:spPr bwMode="gray">
            <a:xfrm>
              <a:off x="7671384" y="2902126"/>
              <a:ext cx="540543"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89" name="btfpIconLines904729">
              <a:extLst>
                <a:ext uri="{FF2B5EF4-FFF2-40B4-BE49-F238E27FC236}">
                  <a16:creationId xmlns:a16="http://schemas.microsoft.com/office/drawing/2014/main" id="{A4AE3ED9-736F-4C00-83FE-FB36B03F63F2}"/>
                </a:ext>
              </a:extLst>
            </p:cNvPr>
            <p:cNvPicPr>
              <a:picLocks/>
            </p:cNvPicPr>
            <p:nvPr/>
          </p:nvPicPr>
          <p:blipFill>
            <a:blip r:embed="rId58">
              <a:extLst>
                <a:ext uri="{28A0092B-C50C-407E-A947-70E740481C1C}">
                  <a14:useLocalDpi xmlns:a14="http://schemas.microsoft.com/office/drawing/2010/main" val="0"/>
                </a:ext>
              </a:extLst>
            </a:blip>
            <a:stretch>
              <a:fillRect/>
            </a:stretch>
          </p:blipFill>
          <p:spPr>
            <a:xfrm>
              <a:off x="7671384" y="2902126"/>
              <a:ext cx="540544" cy="540544"/>
            </a:xfrm>
            <a:prstGeom prst="rect">
              <a:avLst/>
            </a:prstGeom>
          </p:spPr>
        </p:pic>
      </p:grpSp>
      <p:sp>
        <p:nvSpPr>
          <p:cNvPr id="193" name="TextBox 192">
            <a:extLst>
              <a:ext uri="{FF2B5EF4-FFF2-40B4-BE49-F238E27FC236}">
                <a16:creationId xmlns:a16="http://schemas.microsoft.com/office/drawing/2014/main" id="{F35E886E-A88E-4253-9974-80B6CF403E69}"/>
              </a:ext>
            </a:extLst>
          </p:cNvPr>
          <p:cNvSpPr txBox="1"/>
          <p:nvPr/>
        </p:nvSpPr>
        <p:spPr>
          <a:xfrm>
            <a:off x="10584467" y="3776252"/>
            <a:ext cx="1337045" cy="626701"/>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900">
                <a:solidFill>
                  <a:srgbClr val="000000"/>
                </a:solidFill>
              </a:rPr>
              <a:t>Aware and/or engaged members of the communities and broader society </a:t>
            </a:r>
          </a:p>
        </p:txBody>
      </p:sp>
      <p:sp>
        <p:nvSpPr>
          <p:cNvPr id="194" name="Rectangle 193">
            <a:extLst>
              <a:ext uri="{FF2B5EF4-FFF2-40B4-BE49-F238E27FC236}">
                <a16:creationId xmlns:a16="http://schemas.microsoft.com/office/drawing/2014/main" id="{B5BD5A30-7DD8-4935-BEDB-0A527608F641}"/>
              </a:ext>
            </a:extLst>
          </p:cNvPr>
          <p:cNvSpPr/>
          <p:nvPr/>
        </p:nvSpPr>
        <p:spPr>
          <a:xfrm>
            <a:off x="3509874" y="3422202"/>
            <a:ext cx="1208027"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a:solidFill>
                  <a:srgbClr val="973B74"/>
                </a:solidFill>
              </a:rPr>
              <a:t>Labor </a:t>
            </a:r>
          </a:p>
          <a:p>
            <a:pPr marL="0" indent="0" defTabSz="914400">
              <a:spcBef>
                <a:spcPct val="0"/>
              </a:spcBef>
              <a:spcAft>
                <a:spcPct val="0"/>
              </a:spcAft>
              <a:buFontTx/>
              <a:buNone/>
            </a:pPr>
            <a:r>
              <a:rPr lang="en-US" sz="1200" b="1" kern="0">
                <a:solidFill>
                  <a:srgbClr val="973B74"/>
                </a:solidFill>
              </a:rPr>
              <a:t>practices</a:t>
            </a:r>
          </a:p>
        </p:txBody>
      </p:sp>
      <p:sp>
        <p:nvSpPr>
          <p:cNvPr id="195" name="TextBox 194">
            <a:extLst>
              <a:ext uri="{FF2B5EF4-FFF2-40B4-BE49-F238E27FC236}">
                <a16:creationId xmlns:a16="http://schemas.microsoft.com/office/drawing/2014/main" id="{AC8D0334-9F65-4766-B708-70130A895C41}"/>
              </a:ext>
            </a:extLst>
          </p:cNvPr>
          <p:cNvSpPr txBox="1"/>
          <p:nvPr/>
        </p:nvSpPr>
        <p:spPr>
          <a:xfrm>
            <a:off x="3509874" y="3837634"/>
            <a:ext cx="1337045" cy="765200"/>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900">
                <a:solidFill>
                  <a:srgbClr val="000000"/>
                </a:solidFill>
              </a:rPr>
              <a:t>Decent and safe work, incl. equitable pay / benefits, upskilling / development, and hiring practices</a:t>
            </a:r>
          </a:p>
        </p:txBody>
      </p:sp>
      <p:sp>
        <p:nvSpPr>
          <p:cNvPr id="196" name="Rectangle 195">
            <a:extLst>
              <a:ext uri="{FF2B5EF4-FFF2-40B4-BE49-F238E27FC236}">
                <a16:creationId xmlns:a16="http://schemas.microsoft.com/office/drawing/2014/main" id="{87E7234E-CDBA-4520-AE31-3369D0CF32EE}"/>
              </a:ext>
            </a:extLst>
          </p:cNvPr>
          <p:cNvSpPr/>
          <p:nvPr/>
        </p:nvSpPr>
        <p:spPr>
          <a:xfrm>
            <a:off x="9169550" y="3422202"/>
            <a:ext cx="1306657"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spc="-20">
                <a:solidFill>
                  <a:srgbClr val="973B74"/>
                </a:solidFill>
              </a:rPr>
              <a:t>Cyber security &amp; digital privacy</a:t>
            </a:r>
          </a:p>
        </p:txBody>
      </p:sp>
      <p:sp>
        <p:nvSpPr>
          <p:cNvPr id="197" name="TextBox 196">
            <a:extLst>
              <a:ext uri="{FF2B5EF4-FFF2-40B4-BE49-F238E27FC236}">
                <a16:creationId xmlns:a16="http://schemas.microsoft.com/office/drawing/2014/main" id="{3C5DE940-0AD8-44AA-AF61-010A3B864980}"/>
              </a:ext>
            </a:extLst>
          </p:cNvPr>
          <p:cNvSpPr txBox="1"/>
          <p:nvPr/>
        </p:nvSpPr>
        <p:spPr>
          <a:xfrm>
            <a:off x="9169550" y="3795302"/>
            <a:ext cx="1337045" cy="903700"/>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900" spc="-20">
                <a:solidFill>
                  <a:srgbClr val="000000"/>
                </a:solidFill>
              </a:rPr>
              <a:t>Secure technology systems, infrastructure, and data practices; duty of care to customer privacy; responsiveness to law enforcement</a:t>
            </a:r>
          </a:p>
        </p:txBody>
      </p:sp>
      <p:sp>
        <p:nvSpPr>
          <p:cNvPr id="198" name="Rectangle 197">
            <a:extLst>
              <a:ext uri="{FF2B5EF4-FFF2-40B4-BE49-F238E27FC236}">
                <a16:creationId xmlns:a16="http://schemas.microsoft.com/office/drawing/2014/main" id="{8F94E9B5-754F-42AD-B728-EC55FD305AEE}"/>
              </a:ext>
            </a:extLst>
          </p:cNvPr>
          <p:cNvSpPr/>
          <p:nvPr/>
        </p:nvSpPr>
        <p:spPr>
          <a:xfrm>
            <a:off x="10584467" y="3422202"/>
            <a:ext cx="1153187"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a:solidFill>
                  <a:srgbClr val="973B74"/>
                </a:solidFill>
              </a:rPr>
              <a:t>Community partnership</a:t>
            </a:r>
          </a:p>
        </p:txBody>
      </p:sp>
      <p:sp>
        <p:nvSpPr>
          <p:cNvPr id="199" name="Rectangle 198">
            <a:extLst>
              <a:ext uri="{FF2B5EF4-FFF2-40B4-BE49-F238E27FC236}">
                <a16:creationId xmlns:a16="http://schemas.microsoft.com/office/drawing/2014/main" id="{336A2508-47B3-4DDE-BE76-3054902914AC}"/>
              </a:ext>
            </a:extLst>
          </p:cNvPr>
          <p:cNvSpPr/>
          <p:nvPr/>
        </p:nvSpPr>
        <p:spPr>
          <a:xfrm>
            <a:off x="7754631" y="3422202"/>
            <a:ext cx="1272572"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a:solidFill>
                  <a:srgbClr val="973B74"/>
                </a:solidFill>
              </a:rPr>
              <a:t>Customer safety and access</a:t>
            </a:r>
          </a:p>
        </p:txBody>
      </p:sp>
      <p:sp>
        <p:nvSpPr>
          <p:cNvPr id="200" name="TextBox 199">
            <a:extLst>
              <a:ext uri="{FF2B5EF4-FFF2-40B4-BE49-F238E27FC236}">
                <a16:creationId xmlns:a16="http://schemas.microsoft.com/office/drawing/2014/main" id="{85B98B8B-9CE0-413F-975A-A1A5D2554038}"/>
              </a:ext>
            </a:extLst>
          </p:cNvPr>
          <p:cNvSpPr txBox="1"/>
          <p:nvPr/>
        </p:nvSpPr>
        <p:spPr>
          <a:xfrm>
            <a:off x="4924793" y="3847159"/>
            <a:ext cx="1337045" cy="765200"/>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900">
                <a:solidFill>
                  <a:srgbClr val="000000"/>
                </a:solidFill>
              </a:rPr>
              <a:t>Practices and culture promoting diversity, equity, accessibility, and inclusion, inside company and beyond</a:t>
            </a:r>
          </a:p>
        </p:txBody>
      </p:sp>
      <p:grpSp>
        <p:nvGrpSpPr>
          <p:cNvPr id="201" name="btfpIcon375606">
            <a:extLst>
              <a:ext uri="{FF2B5EF4-FFF2-40B4-BE49-F238E27FC236}">
                <a16:creationId xmlns:a16="http://schemas.microsoft.com/office/drawing/2014/main" id="{EBC3DC59-6F1D-4636-8F6C-C66F50412CDA}"/>
              </a:ext>
            </a:extLst>
          </p:cNvPr>
          <p:cNvGrpSpPr/>
          <p:nvPr>
            <p:custDataLst>
              <p:tags r:id="rId27"/>
            </p:custDataLst>
          </p:nvPr>
        </p:nvGrpSpPr>
        <p:grpSpPr>
          <a:xfrm>
            <a:off x="2094955" y="2998120"/>
            <a:ext cx="540544" cy="540544"/>
            <a:chOff x="330200" y="2818698"/>
            <a:chExt cx="540544" cy="540544"/>
          </a:xfrm>
        </p:grpSpPr>
        <p:sp>
          <p:nvSpPr>
            <p:cNvPr id="202" name="btfpIconCircle375606">
              <a:extLst>
                <a:ext uri="{FF2B5EF4-FFF2-40B4-BE49-F238E27FC236}">
                  <a16:creationId xmlns:a16="http://schemas.microsoft.com/office/drawing/2014/main" id="{D3679798-AA60-4569-B362-E30EEAA9EC4A}"/>
                </a:ext>
              </a:extLst>
            </p:cNvPr>
            <p:cNvSpPr>
              <a:spLocks/>
            </p:cNvSpPr>
            <p:nvPr/>
          </p:nvSpPr>
          <p:spPr bwMode="gray">
            <a:xfrm>
              <a:off x="330200" y="281869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03" name="btfpIconLines375606">
              <a:extLst>
                <a:ext uri="{FF2B5EF4-FFF2-40B4-BE49-F238E27FC236}">
                  <a16:creationId xmlns:a16="http://schemas.microsoft.com/office/drawing/2014/main" id="{2C985074-3C87-4AD4-A3E6-9D4B9AA15C24}"/>
                </a:ext>
              </a:extLst>
            </p:cNvPr>
            <p:cNvPicPr>
              <a:picLocks/>
            </p:cNvPicPr>
            <p:nvPr/>
          </p:nvPicPr>
          <p:blipFill>
            <a:blip r:embed="rId59">
              <a:extLst>
                <a:ext uri="{28A0092B-C50C-407E-A947-70E740481C1C}">
                  <a14:useLocalDpi xmlns:a14="http://schemas.microsoft.com/office/drawing/2010/main" val="0"/>
                </a:ext>
              </a:extLst>
            </a:blip>
            <a:stretch>
              <a:fillRect/>
            </a:stretch>
          </p:blipFill>
          <p:spPr>
            <a:xfrm>
              <a:off x="330200" y="2818698"/>
              <a:ext cx="540544" cy="540544"/>
            </a:xfrm>
            <a:prstGeom prst="rect">
              <a:avLst/>
            </a:prstGeom>
          </p:spPr>
        </p:pic>
      </p:grpSp>
      <p:sp>
        <p:nvSpPr>
          <p:cNvPr id="204" name="TextBox 203">
            <a:extLst>
              <a:ext uri="{FF2B5EF4-FFF2-40B4-BE49-F238E27FC236}">
                <a16:creationId xmlns:a16="http://schemas.microsoft.com/office/drawing/2014/main" id="{8E726D46-E5AE-41AE-859F-CF06F95FAC04}"/>
              </a:ext>
            </a:extLst>
          </p:cNvPr>
          <p:cNvSpPr txBox="1"/>
          <p:nvPr/>
        </p:nvSpPr>
        <p:spPr>
          <a:xfrm>
            <a:off x="2094955" y="3776252"/>
            <a:ext cx="1337045" cy="903700"/>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900">
                <a:solidFill>
                  <a:srgbClr val="000000"/>
                </a:solidFill>
              </a:rPr>
              <a:t>Upholding the corporate responsibility to respect universal rights (e.g., life, liberty, freedom of expression, no forced/child labor)</a:t>
            </a:r>
            <a:endParaRPr lang="en-US" sz="900" strike="sngStrike">
              <a:solidFill>
                <a:srgbClr val="000000"/>
              </a:solidFill>
            </a:endParaRPr>
          </a:p>
        </p:txBody>
      </p:sp>
      <p:sp>
        <p:nvSpPr>
          <p:cNvPr id="205" name="Rectangle 204">
            <a:extLst>
              <a:ext uri="{FF2B5EF4-FFF2-40B4-BE49-F238E27FC236}">
                <a16:creationId xmlns:a16="http://schemas.microsoft.com/office/drawing/2014/main" id="{525C29A1-A436-4F9D-8C24-4C128B5EDC60}"/>
              </a:ext>
            </a:extLst>
          </p:cNvPr>
          <p:cNvSpPr/>
          <p:nvPr/>
        </p:nvSpPr>
        <p:spPr>
          <a:xfrm>
            <a:off x="2094955" y="3422202"/>
            <a:ext cx="1272572"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a:solidFill>
                  <a:srgbClr val="973B74"/>
                </a:solidFill>
              </a:rPr>
              <a:t>Human </a:t>
            </a:r>
          </a:p>
          <a:p>
            <a:pPr marL="0" indent="0" defTabSz="914400">
              <a:spcBef>
                <a:spcPct val="0"/>
              </a:spcBef>
              <a:spcAft>
                <a:spcPct val="0"/>
              </a:spcAft>
              <a:buFontTx/>
              <a:buNone/>
            </a:pPr>
            <a:r>
              <a:rPr lang="en-US" sz="1200" b="1" kern="0">
                <a:solidFill>
                  <a:srgbClr val="973B74"/>
                </a:solidFill>
              </a:rPr>
              <a:t>rights</a:t>
            </a:r>
          </a:p>
        </p:txBody>
      </p:sp>
      <p:sp>
        <p:nvSpPr>
          <p:cNvPr id="206" name="TextBox 205">
            <a:extLst>
              <a:ext uri="{FF2B5EF4-FFF2-40B4-BE49-F238E27FC236}">
                <a16:creationId xmlns:a16="http://schemas.microsoft.com/office/drawing/2014/main" id="{2CA6C23F-359A-4092-B804-A93FBE6C05A6}"/>
              </a:ext>
            </a:extLst>
          </p:cNvPr>
          <p:cNvSpPr txBox="1"/>
          <p:nvPr/>
        </p:nvSpPr>
        <p:spPr>
          <a:xfrm>
            <a:off x="7754631" y="3776252"/>
            <a:ext cx="1414919" cy="903700"/>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900">
                <a:solidFill>
                  <a:srgbClr val="000000"/>
                </a:solidFill>
              </a:rPr>
              <a:t>Safe and accessible offerings incl. safe formulations, clear labeling and non-abusive practices in marketing, access, and pricing</a:t>
            </a:r>
          </a:p>
        </p:txBody>
      </p:sp>
      <p:grpSp>
        <p:nvGrpSpPr>
          <p:cNvPr id="207" name="btfpIcon389352">
            <a:extLst>
              <a:ext uri="{FF2B5EF4-FFF2-40B4-BE49-F238E27FC236}">
                <a16:creationId xmlns:a16="http://schemas.microsoft.com/office/drawing/2014/main" id="{D70159F0-5089-47EE-85EF-ACB80E5301E1}"/>
              </a:ext>
            </a:extLst>
          </p:cNvPr>
          <p:cNvGrpSpPr/>
          <p:nvPr>
            <p:custDataLst>
              <p:tags r:id="rId28"/>
            </p:custDataLst>
          </p:nvPr>
        </p:nvGrpSpPr>
        <p:grpSpPr>
          <a:xfrm>
            <a:off x="6339712" y="2998120"/>
            <a:ext cx="540544" cy="540544"/>
            <a:chOff x="3586611" y="2902126"/>
            <a:chExt cx="540544" cy="540544"/>
          </a:xfrm>
        </p:grpSpPr>
        <p:sp>
          <p:nvSpPr>
            <p:cNvPr id="208" name="btfpIconCircle389352">
              <a:extLst>
                <a:ext uri="{FF2B5EF4-FFF2-40B4-BE49-F238E27FC236}">
                  <a16:creationId xmlns:a16="http://schemas.microsoft.com/office/drawing/2014/main" id="{5837ADAB-D366-431B-B342-3B6FEDCFD8B7}"/>
                </a:ext>
              </a:extLst>
            </p:cNvPr>
            <p:cNvSpPr>
              <a:spLocks/>
            </p:cNvSpPr>
            <p:nvPr/>
          </p:nvSpPr>
          <p:spPr bwMode="gray">
            <a:xfrm>
              <a:off x="3586611"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pic>
          <p:nvPicPr>
            <p:cNvPr id="209" name="btfpIconLines389352">
              <a:extLst>
                <a:ext uri="{FF2B5EF4-FFF2-40B4-BE49-F238E27FC236}">
                  <a16:creationId xmlns:a16="http://schemas.microsoft.com/office/drawing/2014/main" id="{1BF6A736-621B-496B-AD49-EBA31B9D831A}"/>
                </a:ext>
              </a:extLst>
            </p:cNvPr>
            <p:cNvPicPr>
              <a:picLocks/>
            </p:cNvPicPr>
            <p:nvPr/>
          </p:nvPicPr>
          <p:blipFill>
            <a:blip r:embed="rId60">
              <a:extLst>
                <a:ext uri="{28A0092B-C50C-407E-A947-70E740481C1C}">
                  <a14:useLocalDpi xmlns:a14="http://schemas.microsoft.com/office/drawing/2010/main" val="0"/>
                </a:ext>
              </a:extLst>
            </a:blip>
            <a:stretch>
              <a:fillRect/>
            </a:stretch>
          </p:blipFill>
          <p:spPr>
            <a:xfrm>
              <a:off x="3586611" y="2902126"/>
              <a:ext cx="540544" cy="540544"/>
            </a:xfrm>
            <a:prstGeom prst="rect">
              <a:avLst/>
            </a:prstGeom>
          </p:spPr>
        </p:pic>
      </p:grpSp>
      <p:sp>
        <p:nvSpPr>
          <p:cNvPr id="210" name="TextBox 209">
            <a:extLst>
              <a:ext uri="{FF2B5EF4-FFF2-40B4-BE49-F238E27FC236}">
                <a16:creationId xmlns:a16="http://schemas.microsoft.com/office/drawing/2014/main" id="{179677D8-5644-404C-96EE-1C251DA46249}"/>
              </a:ext>
            </a:extLst>
          </p:cNvPr>
          <p:cNvSpPr txBox="1"/>
          <p:nvPr/>
        </p:nvSpPr>
        <p:spPr>
          <a:xfrm>
            <a:off x="6339712" y="3861977"/>
            <a:ext cx="1337045" cy="626701"/>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900">
                <a:solidFill>
                  <a:srgbClr val="000000"/>
                </a:solidFill>
              </a:rPr>
              <a:t>Products, services, and technologies that enhance customer well-being</a:t>
            </a:r>
          </a:p>
        </p:txBody>
      </p:sp>
      <p:sp>
        <p:nvSpPr>
          <p:cNvPr id="211" name="Rectangle 210">
            <a:extLst>
              <a:ext uri="{FF2B5EF4-FFF2-40B4-BE49-F238E27FC236}">
                <a16:creationId xmlns:a16="http://schemas.microsoft.com/office/drawing/2014/main" id="{62F5B487-5706-48FF-9522-6185ED0B1A25}"/>
              </a:ext>
            </a:extLst>
          </p:cNvPr>
          <p:cNvSpPr/>
          <p:nvPr/>
        </p:nvSpPr>
        <p:spPr>
          <a:xfrm>
            <a:off x="6339712" y="3422202"/>
            <a:ext cx="1153187" cy="450124"/>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200" b="1" kern="0">
                <a:solidFill>
                  <a:schemeClr val="accent6"/>
                </a:solidFill>
              </a:rPr>
              <a:t>Health &amp; wellness</a:t>
            </a:r>
          </a:p>
        </p:txBody>
      </p:sp>
      <p:grpSp>
        <p:nvGrpSpPr>
          <p:cNvPr id="212" name="btfpIcon232913">
            <a:extLst>
              <a:ext uri="{FF2B5EF4-FFF2-40B4-BE49-F238E27FC236}">
                <a16:creationId xmlns:a16="http://schemas.microsoft.com/office/drawing/2014/main" id="{16DC1F19-F393-4D47-85A4-4A9ECB280870}"/>
              </a:ext>
            </a:extLst>
          </p:cNvPr>
          <p:cNvGrpSpPr/>
          <p:nvPr>
            <p:custDataLst>
              <p:tags r:id="rId29"/>
            </p:custDataLst>
          </p:nvPr>
        </p:nvGrpSpPr>
        <p:grpSpPr>
          <a:xfrm>
            <a:off x="7754631" y="2998120"/>
            <a:ext cx="540544" cy="540544"/>
            <a:chOff x="6048317" y="3301302"/>
            <a:chExt cx="540544" cy="540544"/>
          </a:xfrm>
        </p:grpSpPr>
        <p:sp>
          <p:nvSpPr>
            <p:cNvPr id="213" name="btfpIconCircle232913">
              <a:extLst>
                <a:ext uri="{FF2B5EF4-FFF2-40B4-BE49-F238E27FC236}">
                  <a16:creationId xmlns:a16="http://schemas.microsoft.com/office/drawing/2014/main" id="{AFEF1765-2018-4F84-BA37-A9A7CA81AEEE}"/>
                </a:ext>
              </a:extLst>
            </p:cNvPr>
            <p:cNvSpPr>
              <a:spLocks/>
            </p:cNvSpPr>
            <p:nvPr/>
          </p:nvSpPr>
          <p:spPr bwMode="gray">
            <a:xfrm>
              <a:off x="6048317" y="3301302"/>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14" name="btfpIconLines232913">
              <a:extLst>
                <a:ext uri="{FF2B5EF4-FFF2-40B4-BE49-F238E27FC236}">
                  <a16:creationId xmlns:a16="http://schemas.microsoft.com/office/drawing/2014/main" id="{C3D5FDA8-7377-49E3-9A37-8278A054DEEF}"/>
                </a:ext>
              </a:extLst>
            </p:cNvPr>
            <p:cNvPicPr>
              <a:picLocks/>
            </p:cNvPicPr>
            <p:nvPr/>
          </p:nvPicPr>
          <p:blipFill>
            <a:blip r:embed="rId61">
              <a:extLst>
                <a:ext uri="{28A0092B-C50C-407E-A947-70E740481C1C}">
                  <a14:useLocalDpi xmlns:a14="http://schemas.microsoft.com/office/drawing/2010/main" val="0"/>
                </a:ext>
              </a:extLst>
            </a:blip>
            <a:stretch>
              <a:fillRect/>
            </a:stretch>
          </p:blipFill>
          <p:spPr>
            <a:xfrm>
              <a:off x="6048317" y="3301302"/>
              <a:ext cx="540544" cy="540544"/>
            </a:xfrm>
            <a:prstGeom prst="rect">
              <a:avLst/>
            </a:prstGeom>
          </p:spPr>
        </p:pic>
      </p:grpSp>
      <p:grpSp>
        <p:nvGrpSpPr>
          <p:cNvPr id="229" name="btfpIcon915860">
            <a:extLst>
              <a:ext uri="{FF2B5EF4-FFF2-40B4-BE49-F238E27FC236}">
                <a16:creationId xmlns:a16="http://schemas.microsoft.com/office/drawing/2014/main" id="{23A08FAA-7144-4A7C-906A-C27F203E1FC1}"/>
              </a:ext>
            </a:extLst>
          </p:cNvPr>
          <p:cNvGrpSpPr/>
          <p:nvPr>
            <p:custDataLst>
              <p:tags r:id="rId30"/>
            </p:custDataLst>
          </p:nvPr>
        </p:nvGrpSpPr>
        <p:grpSpPr>
          <a:xfrm>
            <a:off x="10584467" y="1268539"/>
            <a:ext cx="540544" cy="540544"/>
            <a:chOff x="7524593" y="2470423"/>
            <a:chExt cx="540544" cy="540544"/>
          </a:xfrm>
        </p:grpSpPr>
        <p:sp>
          <p:nvSpPr>
            <p:cNvPr id="228" name="btfpIconCircle915860">
              <a:extLst>
                <a:ext uri="{FF2B5EF4-FFF2-40B4-BE49-F238E27FC236}">
                  <a16:creationId xmlns:a16="http://schemas.microsoft.com/office/drawing/2014/main" id="{06CAD0BF-61A7-419D-9C49-57493D9CCF71}"/>
                </a:ext>
              </a:extLst>
            </p:cNvPr>
            <p:cNvSpPr>
              <a:spLocks/>
            </p:cNvSpPr>
            <p:nvPr/>
          </p:nvSpPr>
          <p:spPr bwMode="gray">
            <a:xfrm>
              <a:off x="7524593" y="2470423"/>
              <a:ext cx="540543"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27" name="btfpIconLines915860">
              <a:extLst>
                <a:ext uri="{FF2B5EF4-FFF2-40B4-BE49-F238E27FC236}">
                  <a16:creationId xmlns:a16="http://schemas.microsoft.com/office/drawing/2014/main" id="{9F8FBDED-04B6-4E0E-90B3-3C83F8BCB088}"/>
                </a:ext>
              </a:extLst>
            </p:cNvPr>
            <p:cNvPicPr>
              <a:picLocks/>
            </p:cNvPicPr>
            <p:nvPr/>
          </p:nvPicPr>
          <p:blipFill>
            <a:blip r:embed="rId62">
              <a:extLst>
                <a:ext uri="{28A0092B-C50C-407E-A947-70E740481C1C}">
                  <a14:useLocalDpi xmlns:a14="http://schemas.microsoft.com/office/drawing/2010/main" val="0"/>
                </a:ext>
              </a:extLst>
            </a:blip>
            <a:stretch>
              <a:fillRect/>
            </a:stretch>
          </p:blipFill>
          <p:spPr>
            <a:xfrm>
              <a:off x="7524593" y="2470423"/>
              <a:ext cx="540544" cy="540544"/>
            </a:xfrm>
            <a:prstGeom prst="rect">
              <a:avLst/>
            </a:prstGeom>
          </p:spPr>
        </p:pic>
      </p:grpSp>
      <p:grpSp>
        <p:nvGrpSpPr>
          <p:cNvPr id="245" name="btfpIcon916464">
            <a:extLst>
              <a:ext uri="{FF2B5EF4-FFF2-40B4-BE49-F238E27FC236}">
                <a16:creationId xmlns:a16="http://schemas.microsoft.com/office/drawing/2014/main" id="{4C835A45-EF53-48E8-9519-1A9216B5FA23}"/>
              </a:ext>
            </a:extLst>
          </p:cNvPr>
          <p:cNvGrpSpPr/>
          <p:nvPr>
            <p:custDataLst>
              <p:tags r:id="rId31"/>
            </p:custDataLst>
          </p:nvPr>
        </p:nvGrpSpPr>
        <p:grpSpPr>
          <a:xfrm>
            <a:off x="4924793" y="2998120"/>
            <a:ext cx="540544" cy="540544"/>
            <a:chOff x="330200" y="1270000"/>
            <a:chExt cx="540544" cy="540544"/>
          </a:xfrm>
        </p:grpSpPr>
        <p:sp>
          <p:nvSpPr>
            <p:cNvPr id="244" name="btfpIconCircle916464">
              <a:extLst>
                <a:ext uri="{FF2B5EF4-FFF2-40B4-BE49-F238E27FC236}">
                  <a16:creationId xmlns:a16="http://schemas.microsoft.com/office/drawing/2014/main" id="{CD267DFF-EBC9-4F95-98A4-F9BEE28E0DDB}"/>
                </a:ext>
              </a:extLst>
            </p:cNvPr>
            <p:cNvSpPr>
              <a:spLocks/>
            </p:cNvSpPr>
            <p:nvPr/>
          </p:nvSpPr>
          <p:spPr bwMode="gray">
            <a:xfrm>
              <a:off x="330200" y="127000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43" name="btfpIconLines916464">
              <a:extLst>
                <a:ext uri="{FF2B5EF4-FFF2-40B4-BE49-F238E27FC236}">
                  <a16:creationId xmlns:a16="http://schemas.microsoft.com/office/drawing/2014/main" id="{97875CB2-22F0-4DE7-934E-8938BC862899}"/>
                </a:ext>
              </a:extLst>
            </p:cNvPr>
            <p:cNvPicPr>
              <a:picLocks/>
            </p:cNvPicPr>
            <p:nvPr/>
          </p:nvPicPr>
          <p:blipFill>
            <a:blip r:embed="rId63">
              <a:extLst>
                <a:ext uri="{28A0092B-C50C-407E-A947-70E740481C1C}">
                  <a14:useLocalDpi xmlns:a14="http://schemas.microsoft.com/office/drawing/2010/main" val="0"/>
                </a:ext>
              </a:extLst>
            </a:blip>
            <a:stretch>
              <a:fillRect/>
            </a:stretch>
          </p:blipFill>
          <p:spPr>
            <a:xfrm>
              <a:off x="330200" y="1270000"/>
              <a:ext cx="540544" cy="540544"/>
            </a:xfrm>
            <a:prstGeom prst="rect">
              <a:avLst/>
            </a:prstGeom>
          </p:spPr>
        </p:pic>
      </p:grpSp>
      <p:cxnSp>
        <p:nvCxnSpPr>
          <p:cNvPr id="163" name="Straight Connector 162">
            <a:extLst>
              <a:ext uri="{FF2B5EF4-FFF2-40B4-BE49-F238E27FC236}">
                <a16:creationId xmlns:a16="http://schemas.microsoft.com/office/drawing/2014/main" id="{F392CD27-E9C5-4249-AEB8-91A842D68E43}"/>
              </a:ext>
            </a:extLst>
          </p:cNvPr>
          <p:cNvCxnSpPr/>
          <p:nvPr>
            <p:custDataLst>
              <p:tags r:id="rId32"/>
            </p:custDataLst>
          </p:nvPr>
        </p:nvCxnSpPr>
        <p:spPr bwMode="gray">
          <a:xfrm>
            <a:off x="2104164" y="4739164"/>
            <a:ext cx="9784080"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7C2078F6-B793-43DC-966A-5CFF1FCA76AD}"/>
              </a:ext>
            </a:extLst>
          </p:cNvPr>
          <p:cNvCxnSpPr>
            <a:cxnSpLocks/>
          </p:cNvCxnSpPr>
          <p:nvPr>
            <p:custDataLst>
              <p:tags r:id="rId33"/>
            </p:custDataLst>
          </p:nvPr>
        </p:nvCxnSpPr>
        <p:spPr bwMode="gray">
          <a:xfrm flipH="1">
            <a:off x="2007554" y="3031594"/>
            <a:ext cx="3587" cy="1564713"/>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75592D78-C092-4F1A-9CCC-C620339842FC}"/>
              </a:ext>
            </a:extLst>
          </p:cNvPr>
          <p:cNvSpPr/>
          <p:nvPr/>
        </p:nvSpPr>
        <p:spPr bwMode="gray">
          <a:xfrm>
            <a:off x="2085009" y="1272705"/>
            <a:ext cx="1353312" cy="1663595"/>
          </a:xfrm>
          <a:prstGeom prst="rect">
            <a:avLst/>
          </a:prstGeom>
          <a:no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72" name="Rectangle 171">
            <a:extLst>
              <a:ext uri="{FF2B5EF4-FFF2-40B4-BE49-F238E27FC236}">
                <a16:creationId xmlns:a16="http://schemas.microsoft.com/office/drawing/2014/main" id="{25EBD935-027B-481D-9557-4FC26C967466}"/>
              </a:ext>
            </a:extLst>
          </p:cNvPr>
          <p:cNvSpPr/>
          <p:nvPr/>
        </p:nvSpPr>
        <p:spPr bwMode="gray">
          <a:xfrm>
            <a:off x="3507276" y="4775139"/>
            <a:ext cx="1354662" cy="1813687"/>
          </a:xfrm>
          <a:prstGeom prst="rect">
            <a:avLst/>
          </a:prstGeom>
          <a:noFill/>
          <a:ln w="9525" cap="flat" cmpd="sng" algn="ctr">
            <a:solidFill>
              <a:srgbClr val="2D475A"/>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74" name="Rectangle 173">
            <a:extLst>
              <a:ext uri="{FF2B5EF4-FFF2-40B4-BE49-F238E27FC236}">
                <a16:creationId xmlns:a16="http://schemas.microsoft.com/office/drawing/2014/main" id="{094CDD81-CF71-4EED-90B0-0BC5AD642CAC}"/>
              </a:ext>
            </a:extLst>
          </p:cNvPr>
          <p:cNvSpPr/>
          <p:nvPr/>
        </p:nvSpPr>
        <p:spPr bwMode="gray">
          <a:xfrm>
            <a:off x="4252568" y="4788305"/>
            <a:ext cx="597310" cy="169608"/>
          </a:xfrm>
          <a:prstGeom prst="rect">
            <a:avLst/>
          </a:prstGeom>
          <a:solidFill>
            <a:schemeClr val="accent5">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chemeClr val="tx1"/>
                </a:solidFill>
              </a:rPr>
              <a:t>Low</a:t>
            </a:r>
          </a:p>
        </p:txBody>
      </p:sp>
      <p:sp>
        <p:nvSpPr>
          <p:cNvPr id="219" name="Rectangle 218">
            <a:extLst>
              <a:ext uri="{FF2B5EF4-FFF2-40B4-BE49-F238E27FC236}">
                <a16:creationId xmlns:a16="http://schemas.microsoft.com/office/drawing/2014/main" id="{DB7FEBF8-8B72-4BAB-AAF8-1A5049122C3E}"/>
              </a:ext>
            </a:extLst>
          </p:cNvPr>
          <p:cNvSpPr/>
          <p:nvPr/>
        </p:nvSpPr>
        <p:spPr bwMode="gray">
          <a:xfrm>
            <a:off x="2087790" y="4769477"/>
            <a:ext cx="1303928" cy="1800316"/>
          </a:xfrm>
          <a:prstGeom prst="rect">
            <a:avLst/>
          </a:prstGeom>
          <a:solidFill>
            <a:srgbClr val="FFFFFF">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165" name="Rectangle 164">
            <a:extLst>
              <a:ext uri="{FF2B5EF4-FFF2-40B4-BE49-F238E27FC236}">
                <a16:creationId xmlns:a16="http://schemas.microsoft.com/office/drawing/2014/main" id="{8DB19A2C-3F2C-4277-B9B4-EB78681088B0}"/>
              </a:ext>
            </a:extLst>
          </p:cNvPr>
          <p:cNvSpPr/>
          <p:nvPr/>
        </p:nvSpPr>
        <p:spPr bwMode="gray">
          <a:xfrm>
            <a:off x="2828066" y="1294891"/>
            <a:ext cx="597310" cy="169608"/>
          </a:xfrm>
          <a:prstGeom prst="rect">
            <a:avLst/>
          </a:prstGeom>
          <a:solidFill>
            <a:schemeClr val="accent3">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chemeClr val="tx1"/>
                </a:solidFill>
              </a:rPr>
              <a:t>High</a:t>
            </a:r>
          </a:p>
        </p:txBody>
      </p:sp>
      <p:sp>
        <p:nvSpPr>
          <p:cNvPr id="232" name="Rectangle 231">
            <a:extLst>
              <a:ext uri="{FF2B5EF4-FFF2-40B4-BE49-F238E27FC236}">
                <a16:creationId xmlns:a16="http://schemas.microsoft.com/office/drawing/2014/main" id="{D5E35027-0282-43FA-AC26-1B8FE761435C}"/>
              </a:ext>
            </a:extLst>
          </p:cNvPr>
          <p:cNvSpPr/>
          <p:nvPr/>
        </p:nvSpPr>
        <p:spPr bwMode="gray">
          <a:xfrm>
            <a:off x="4924831" y="3008998"/>
            <a:ext cx="1403977" cy="1694497"/>
          </a:xfrm>
          <a:prstGeom prst="rect">
            <a:avLst/>
          </a:prstGeom>
          <a:noFill/>
          <a:ln w="9525"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36" name="Rectangle 235">
            <a:extLst>
              <a:ext uri="{FF2B5EF4-FFF2-40B4-BE49-F238E27FC236}">
                <a16:creationId xmlns:a16="http://schemas.microsoft.com/office/drawing/2014/main" id="{85CF431D-9B6B-4004-9243-5EDC93DD37FB}"/>
              </a:ext>
            </a:extLst>
          </p:cNvPr>
          <p:cNvSpPr/>
          <p:nvPr/>
        </p:nvSpPr>
        <p:spPr bwMode="gray">
          <a:xfrm>
            <a:off x="6330461" y="1180814"/>
            <a:ext cx="5784669" cy="1801114"/>
          </a:xfrm>
          <a:prstGeom prst="rect">
            <a:avLst/>
          </a:prstGeom>
          <a:solidFill>
            <a:srgbClr val="FFFFFF">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237" name="Rectangle 236">
            <a:extLst>
              <a:ext uri="{FF2B5EF4-FFF2-40B4-BE49-F238E27FC236}">
                <a16:creationId xmlns:a16="http://schemas.microsoft.com/office/drawing/2014/main" id="{C7A12FD2-CB4A-45FD-8329-5DF81A3CC5CE}"/>
              </a:ext>
            </a:extLst>
          </p:cNvPr>
          <p:cNvSpPr/>
          <p:nvPr/>
        </p:nvSpPr>
        <p:spPr bwMode="gray">
          <a:xfrm>
            <a:off x="2039796" y="3031594"/>
            <a:ext cx="1364762" cy="1591219"/>
          </a:xfrm>
          <a:prstGeom prst="rect">
            <a:avLst/>
          </a:prstGeom>
          <a:solidFill>
            <a:srgbClr val="FFFFFF">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238" name="Rectangle 237">
            <a:extLst>
              <a:ext uri="{FF2B5EF4-FFF2-40B4-BE49-F238E27FC236}">
                <a16:creationId xmlns:a16="http://schemas.microsoft.com/office/drawing/2014/main" id="{4357E473-3F80-4D77-9712-0A0EB1CF5E19}"/>
              </a:ext>
            </a:extLst>
          </p:cNvPr>
          <p:cNvSpPr/>
          <p:nvPr/>
        </p:nvSpPr>
        <p:spPr bwMode="gray">
          <a:xfrm>
            <a:off x="6377650" y="3013019"/>
            <a:ext cx="2748303" cy="1627576"/>
          </a:xfrm>
          <a:prstGeom prst="rect">
            <a:avLst/>
          </a:prstGeom>
          <a:solidFill>
            <a:srgbClr val="FFFFFF">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239" name="Rectangle 238">
            <a:extLst>
              <a:ext uri="{FF2B5EF4-FFF2-40B4-BE49-F238E27FC236}">
                <a16:creationId xmlns:a16="http://schemas.microsoft.com/office/drawing/2014/main" id="{38B06F3D-9D81-4EC4-9201-DB833784D4E6}"/>
              </a:ext>
            </a:extLst>
          </p:cNvPr>
          <p:cNvSpPr/>
          <p:nvPr/>
        </p:nvSpPr>
        <p:spPr bwMode="gray">
          <a:xfrm>
            <a:off x="10552562" y="3041574"/>
            <a:ext cx="1388497" cy="1591219"/>
          </a:xfrm>
          <a:prstGeom prst="rect">
            <a:avLst/>
          </a:prstGeom>
          <a:solidFill>
            <a:srgbClr val="FFFFFF">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173" name="Rectangle 172">
            <a:extLst>
              <a:ext uri="{FF2B5EF4-FFF2-40B4-BE49-F238E27FC236}">
                <a16:creationId xmlns:a16="http://schemas.microsoft.com/office/drawing/2014/main" id="{37BF1689-4127-497A-BCDC-F7D3CCB4B406}"/>
              </a:ext>
            </a:extLst>
          </p:cNvPr>
          <p:cNvSpPr/>
          <p:nvPr/>
        </p:nvSpPr>
        <p:spPr bwMode="gray">
          <a:xfrm>
            <a:off x="9174580" y="3017774"/>
            <a:ext cx="1292744" cy="1694497"/>
          </a:xfrm>
          <a:prstGeom prst="rect">
            <a:avLst/>
          </a:prstGeom>
          <a:noFill/>
          <a:ln w="9525"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190" name="btfpStatusSticker181278">
            <a:extLst>
              <a:ext uri="{FF2B5EF4-FFF2-40B4-BE49-F238E27FC236}">
                <a16:creationId xmlns:a16="http://schemas.microsoft.com/office/drawing/2014/main" id="{8807A234-62F9-45F0-98A2-5B2BE1BD71E9}"/>
              </a:ext>
            </a:extLst>
          </p:cNvPr>
          <p:cNvGrpSpPr/>
          <p:nvPr>
            <p:custDataLst>
              <p:tags r:id="rId34"/>
            </p:custDataLst>
          </p:nvPr>
        </p:nvGrpSpPr>
        <p:grpSpPr>
          <a:xfrm>
            <a:off x="10100356" y="955344"/>
            <a:ext cx="1761444" cy="235611"/>
            <a:chOff x="-1630959" y="876300"/>
            <a:chExt cx="1761444" cy="235611"/>
          </a:xfrm>
        </p:grpSpPr>
        <p:sp>
          <p:nvSpPr>
            <p:cNvPr id="191" name="btfpStatusStickerText181278">
              <a:extLst>
                <a:ext uri="{FF2B5EF4-FFF2-40B4-BE49-F238E27FC236}">
                  <a16:creationId xmlns:a16="http://schemas.microsoft.com/office/drawing/2014/main" id="{F67FD0A5-3B39-4450-AF41-CE13244E742F}"/>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Preliminary</a:t>
              </a:r>
            </a:p>
          </p:txBody>
        </p:sp>
        <p:cxnSp>
          <p:nvCxnSpPr>
            <p:cNvPr id="216" name="btfpStatusStickerLine181278">
              <a:extLst>
                <a:ext uri="{FF2B5EF4-FFF2-40B4-BE49-F238E27FC236}">
                  <a16:creationId xmlns:a16="http://schemas.microsoft.com/office/drawing/2014/main" id="{79123819-6762-4F99-8DEE-48D73E972D46}"/>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218" name="btfpRunningAgenda2Level828817">
            <a:extLst>
              <a:ext uri="{FF2B5EF4-FFF2-40B4-BE49-F238E27FC236}">
                <a16:creationId xmlns:a16="http://schemas.microsoft.com/office/drawing/2014/main" id="{5D4CBF3C-1B28-4503-98C8-B5EC3624B963}"/>
              </a:ext>
            </a:extLst>
          </p:cNvPr>
          <p:cNvGrpSpPr/>
          <p:nvPr>
            <p:custDataLst>
              <p:tags r:id="rId35"/>
            </p:custDataLst>
          </p:nvPr>
        </p:nvGrpSpPr>
        <p:grpSpPr>
          <a:xfrm>
            <a:off x="0" y="944429"/>
            <a:ext cx="4586698" cy="257443"/>
            <a:chOff x="0" y="876300"/>
            <a:chExt cx="4586698" cy="257443"/>
          </a:xfrm>
        </p:grpSpPr>
        <p:sp>
          <p:nvSpPr>
            <p:cNvPr id="226" name="btfpRunningAgenda2LevelBarLeft828817">
              <a:extLst>
                <a:ext uri="{FF2B5EF4-FFF2-40B4-BE49-F238E27FC236}">
                  <a16:creationId xmlns:a16="http://schemas.microsoft.com/office/drawing/2014/main" id="{6EA9B1A5-2812-4116-9CDF-4FADA9D6F822}"/>
                </a:ext>
              </a:extLst>
            </p:cNvPr>
            <p:cNvSpPr/>
            <p:nvPr/>
          </p:nvSpPr>
          <p:spPr bwMode="gray">
            <a:xfrm>
              <a:off x="0" y="876300"/>
              <a:ext cx="2441402" cy="257443"/>
            </a:xfrm>
            <a:custGeom>
              <a:avLst/>
              <a:gdLst/>
              <a:ahLst/>
              <a:cxnLst/>
              <a:rect l="0" t="0" r="0" b="0"/>
              <a:pathLst>
                <a:path w="2441402" h="257443">
                  <a:moveTo>
                    <a:pt x="0" y="0"/>
                  </a:moveTo>
                  <a:lnTo>
                    <a:pt x="2441401" y="0"/>
                  </a:lnTo>
                  <a:lnTo>
                    <a:pt x="2386680" y="257442"/>
                  </a:lnTo>
                  <a:lnTo>
                    <a:pt x="0" y="257442"/>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30" name="btfpRunningAgenda2LevelTextLeft828817">
              <a:extLst>
                <a:ext uri="{FF2B5EF4-FFF2-40B4-BE49-F238E27FC236}">
                  <a16:creationId xmlns:a16="http://schemas.microsoft.com/office/drawing/2014/main" id="{9578A228-5943-4943-8865-6DC6210FCBF0}"/>
                </a:ext>
              </a:extLst>
            </p:cNvPr>
            <p:cNvSpPr txBox="1"/>
            <p:nvPr/>
          </p:nvSpPr>
          <p:spPr bwMode="gray">
            <a:xfrm>
              <a:off x="0"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sp>
          <p:nvSpPr>
            <p:cNvPr id="233" name="btfpRunningAgenda2LevelBarRight828817">
              <a:extLst>
                <a:ext uri="{FF2B5EF4-FFF2-40B4-BE49-F238E27FC236}">
                  <a16:creationId xmlns:a16="http://schemas.microsoft.com/office/drawing/2014/main" id="{56E24042-14DE-44B5-B96A-2337A1017CFD}"/>
                </a:ext>
              </a:extLst>
            </p:cNvPr>
            <p:cNvSpPr/>
            <p:nvPr/>
          </p:nvSpPr>
          <p:spPr bwMode="gray">
            <a:xfrm>
              <a:off x="2306559" y="876300"/>
              <a:ext cx="2280139" cy="257442"/>
            </a:xfrm>
            <a:custGeom>
              <a:avLst/>
              <a:gdLst>
                <a:gd name="connsiteX0" fmla="*/ 883475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883475 w 2313135"/>
                <a:gd name="connsiteY0" fmla="*/ 0 h 257442"/>
                <a:gd name="connsiteX1" fmla="*/ 828754 w 2313135"/>
                <a:gd name="connsiteY1" fmla="*/ 257442 h 257442"/>
                <a:gd name="connsiteX2" fmla="*/ 2313135 w 2313135"/>
                <a:gd name="connsiteY2" fmla="*/ 257442 h 257442"/>
                <a:gd name="connsiteX3" fmla="*/ 0 w 2313135"/>
                <a:gd name="connsiteY3" fmla="*/ 257442 h 257442"/>
                <a:gd name="connsiteX0" fmla="*/ 883475 w 883475"/>
                <a:gd name="connsiteY0" fmla="*/ 0 h 257442"/>
                <a:gd name="connsiteX1" fmla="*/ 828754 w 883475"/>
                <a:gd name="connsiteY1" fmla="*/ 257442 h 257442"/>
                <a:gd name="connsiteX2" fmla="*/ 1 w 883475"/>
                <a:gd name="connsiteY2" fmla="*/ 257442 h 257442"/>
                <a:gd name="connsiteX3" fmla="*/ 0 w 883475"/>
                <a:gd name="connsiteY3" fmla="*/ 257442 h 257442"/>
                <a:gd name="connsiteX0" fmla="*/ 883474 w 883474"/>
                <a:gd name="connsiteY0" fmla="*/ 0 h 257442"/>
                <a:gd name="connsiteX1" fmla="*/ 828753 w 883474"/>
                <a:gd name="connsiteY1" fmla="*/ 257442 h 257442"/>
                <a:gd name="connsiteX2" fmla="*/ 0 w 883474"/>
                <a:gd name="connsiteY2" fmla="*/ 257442 h 257442"/>
                <a:gd name="connsiteX3" fmla="*/ 54721 w 883474"/>
                <a:gd name="connsiteY3" fmla="*/ 0 h 257442"/>
                <a:gd name="connsiteX0" fmla="*/ 1051789 w 1051789"/>
                <a:gd name="connsiteY0" fmla="*/ 0 h 257442"/>
                <a:gd name="connsiteX1" fmla="*/ 828753 w 1051789"/>
                <a:gd name="connsiteY1" fmla="*/ 257442 h 257442"/>
                <a:gd name="connsiteX2" fmla="*/ 0 w 1051789"/>
                <a:gd name="connsiteY2" fmla="*/ 257442 h 257442"/>
                <a:gd name="connsiteX3" fmla="*/ 54721 w 1051789"/>
                <a:gd name="connsiteY3" fmla="*/ 0 h 257442"/>
                <a:gd name="connsiteX0" fmla="*/ 1051789 w 1051789"/>
                <a:gd name="connsiteY0" fmla="*/ 0 h 257442"/>
                <a:gd name="connsiteX1" fmla="*/ 997068 w 1051789"/>
                <a:gd name="connsiteY1" fmla="*/ 257442 h 257442"/>
                <a:gd name="connsiteX2" fmla="*/ 0 w 1051789"/>
                <a:gd name="connsiteY2" fmla="*/ 257442 h 257442"/>
                <a:gd name="connsiteX3" fmla="*/ 54721 w 1051789"/>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54722 w 1051790"/>
                <a:gd name="connsiteY3" fmla="*/ 0 h 257442"/>
                <a:gd name="connsiteX0" fmla="*/ 1051790 w 1051790"/>
                <a:gd name="connsiteY0" fmla="*/ 0 h 257442"/>
                <a:gd name="connsiteX1" fmla="*/ 997069 w 1051790"/>
                <a:gd name="connsiteY1" fmla="*/ 257442 h 257442"/>
                <a:gd name="connsiteX2" fmla="*/ 0 w 1051790"/>
                <a:gd name="connsiteY2" fmla="*/ 257442 h 257442"/>
                <a:gd name="connsiteX3" fmla="*/ 54721 w 1051790"/>
                <a:gd name="connsiteY3" fmla="*/ 0 h 257442"/>
                <a:gd name="connsiteX0" fmla="*/ 1220106 w 1220106"/>
                <a:gd name="connsiteY0" fmla="*/ 0 h 257442"/>
                <a:gd name="connsiteX1" fmla="*/ 997069 w 1220106"/>
                <a:gd name="connsiteY1" fmla="*/ 257442 h 257442"/>
                <a:gd name="connsiteX2" fmla="*/ 0 w 1220106"/>
                <a:gd name="connsiteY2" fmla="*/ 257442 h 257442"/>
                <a:gd name="connsiteX3" fmla="*/ 54721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54721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54721 w 1220106"/>
                <a:gd name="connsiteY3" fmla="*/ 0 h 257442"/>
                <a:gd name="connsiteX0" fmla="*/ 1220106 w 1220106"/>
                <a:gd name="connsiteY0" fmla="*/ 0 h 257442"/>
                <a:gd name="connsiteX1" fmla="*/ 1165385 w 1220106"/>
                <a:gd name="connsiteY1" fmla="*/ 257442 h 257442"/>
                <a:gd name="connsiteX2" fmla="*/ 0 w 1220106"/>
                <a:gd name="connsiteY2" fmla="*/ 257442 h 257442"/>
                <a:gd name="connsiteX3" fmla="*/ 54721 w 1220106"/>
                <a:gd name="connsiteY3" fmla="*/ 0 h 257442"/>
                <a:gd name="connsiteX0" fmla="*/ 1388420 w 1388420"/>
                <a:gd name="connsiteY0" fmla="*/ 0 h 257442"/>
                <a:gd name="connsiteX1" fmla="*/ 1165385 w 1388420"/>
                <a:gd name="connsiteY1" fmla="*/ 257442 h 257442"/>
                <a:gd name="connsiteX2" fmla="*/ 0 w 1388420"/>
                <a:gd name="connsiteY2" fmla="*/ 257442 h 257442"/>
                <a:gd name="connsiteX3" fmla="*/ 54721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54721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54721 w 1388420"/>
                <a:gd name="connsiteY3" fmla="*/ 0 h 257442"/>
                <a:gd name="connsiteX0" fmla="*/ 1388420 w 1388420"/>
                <a:gd name="connsiteY0" fmla="*/ 0 h 257442"/>
                <a:gd name="connsiteX1" fmla="*/ 1333699 w 1388420"/>
                <a:gd name="connsiteY1" fmla="*/ 257442 h 257442"/>
                <a:gd name="connsiteX2" fmla="*/ 0 w 1388420"/>
                <a:gd name="connsiteY2" fmla="*/ 257442 h 257442"/>
                <a:gd name="connsiteX3" fmla="*/ 54721 w 1388420"/>
                <a:gd name="connsiteY3" fmla="*/ 0 h 257442"/>
                <a:gd name="connsiteX0" fmla="*/ 1548721 w 1548721"/>
                <a:gd name="connsiteY0" fmla="*/ 0 h 257442"/>
                <a:gd name="connsiteX1" fmla="*/ 1333699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548721 w 1548721"/>
                <a:gd name="connsiteY0" fmla="*/ 0 h 257442"/>
                <a:gd name="connsiteX1" fmla="*/ 1494000 w 1548721"/>
                <a:gd name="connsiteY1" fmla="*/ 257442 h 257442"/>
                <a:gd name="connsiteX2" fmla="*/ 0 w 1548721"/>
                <a:gd name="connsiteY2" fmla="*/ 257442 h 257442"/>
                <a:gd name="connsiteX3" fmla="*/ 54721 w 1548721"/>
                <a:gd name="connsiteY3" fmla="*/ 0 h 257442"/>
                <a:gd name="connsiteX0" fmla="*/ 1869321 w 1869321"/>
                <a:gd name="connsiteY0" fmla="*/ 0 h 257442"/>
                <a:gd name="connsiteX1" fmla="*/ 14940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2122147 w 2122147"/>
                <a:gd name="connsiteY0" fmla="*/ 0 h 257442"/>
                <a:gd name="connsiteX1" fmla="*/ 1814600 w 2122147"/>
                <a:gd name="connsiteY1" fmla="*/ 257442 h 257442"/>
                <a:gd name="connsiteX2" fmla="*/ 0 w 2122147"/>
                <a:gd name="connsiteY2" fmla="*/ 257442 h 257442"/>
                <a:gd name="connsiteX3" fmla="*/ 54721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54721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54721 w 2122147"/>
                <a:gd name="connsiteY3" fmla="*/ 0 h 257442"/>
                <a:gd name="connsiteX0" fmla="*/ 2122147 w 2122147"/>
                <a:gd name="connsiteY0" fmla="*/ 0 h 257442"/>
                <a:gd name="connsiteX1" fmla="*/ 2067426 w 2122147"/>
                <a:gd name="connsiteY1" fmla="*/ 257442 h 257442"/>
                <a:gd name="connsiteX2" fmla="*/ 0 w 2122147"/>
                <a:gd name="connsiteY2" fmla="*/ 257442 h 257442"/>
                <a:gd name="connsiteX3" fmla="*/ 54721 w 2122147"/>
                <a:gd name="connsiteY3" fmla="*/ 0 h 257442"/>
                <a:gd name="connsiteX0" fmla="*/ 2308096 w 2308096"/>
                <a:gd name="connsiteY0" fmla="*/ 0 h 257442"/>
                <a:gd name="connsiteX1" fmla="*/ 2067426 w 2308096"/>
                <a:gd name="connsiteY1" fmla="*/ 257442 h 257442"/>
                <a:gd name="connsiteX2" fmla="*/ 0 w 2308096"/>
                <a:gd name="connsiteY2" fmla="*/ 257442 h 257442"/>
                <a:gd name="connsiteX3" fmla="*/ 54721 w 2308096"/>
                <a:gd name="connsiteY3" fmla="*/ 0 h 257442"/>
                <a:gd name="connsiteX0" fmla="*/ 2308096 w 2308096"/>
                <a:gd name="connsiteY0" fmla="*/ 0 h 257442"/>
                <a:gd name="connsiteX1" fmla="*/ 2253374 w 2308096"/>
                <a:gd name="connsiteY1" fmla="*/ 257442 h 257442"/>
                <a:gd name="connsiteX2" fmla="*/ 0 w 2308096"/>
                <a:gd name="connsiteY2" fmla="*/ 257442 h 257442"/>
                <a:gd name="connsiteX3" fmla="*/ 54721 w 2308096"/>
                <a:gd name="connsiteY3" fmla="*/ 0 h 257442"/>
                <a:gd name="connsiteX0" fmla="*/ 2308097 w 2308097"/>
                <a:gd name="connsiteY0" fmla="*/ 0 h 257442"/>
                <a:gd name="connsiteX1" fmla="*/ 2253375 w 2308097"/>
                <a:gd name="connsiteY1" fmla="*/ 257442 h 257442"/>
                <a:gd name="connsiteX2" fmla="*/ 0 w 2308097"/>
                <a:gd name="connsiteY2" fmla="*/ 257442 h 257442"/>
                <a:gd name="connsiteX3" fmla="*/ 54722 w 2308097"/>
                <a:gd name="connsiteY3" fmla="*/ 0 h 257442"/>
                <a:gd name="connsiteX0" fmla="*/ 2308097 w 2308097"/>
                <a:gd name="connsiteY0" fmla="*/ 0 h 257442"/>
                <a:gd name="connsiteX1" fmla="*/ 2253375 w 2308097"/>
                <a:gd name="connsiteY1" fmla="*/ 257442 h 257442"/>
                <a:gd name="connsiteX2" fmla="*/ 0 w 2308097"/>
                <a:gd name="connsiteY2" fmla="*/ 257442 h 257442"/>
                <a:gd name="connsiteX3" fmla="*/ 54722 w 2308097"/>
                <a:gd name="connsiteY3" fmla="*/ 0 h 257442"/>
                <a:gd name="connsiteX0" fmla="*/ 2476412 w 2476412"/>
                <a:gd name="connsiteY0" fmla="*/ 0 h 257442"/>
                <a:gd name="connsiteX1" fmla="*/ 2253375 w 2476412"/>
                <a:gd name="connsiteY1" fmla="*/ 257442 h 257442"/>
                <a:gd name="connsiteX2" fmla="*/ 0 w 2476412"/>
                <a:gd name="connsiteY2" fmla="*/ 257442 h 257442"/>
                <a:gd name="connsiteX3" fmla="*/ 54722 w 2476412"/>
                <a:gd name="connsiteY3" fmla="*/ 0 h 257442"/>
                <a:gd name="connsiteX0" fmla="*/ 2476412 w 2476412"/>
                <a:gd name="connsiteY0" fmla="*/ 0 h 257442"/>
                <a:gd name="connsiteX1" fmla="*/ 2421690 w 2476412"/>
                <a:gd name="connsiteY1" fmla="*/ 257442 h 257442"/>
                <a:gd name="connsiteX2" fmla="*/ 0 w 2476412"/>
                <a:gd name="connsiteY2" fmla="*/ 257442 h 257442"/>
                <a:gd name="connsiteX3" fmla="*/ 54722 w 2476412"/>
                <a:gd name="connsiteY3" fmla="*/ 0 h 257442"/>
                <a:gd name="connsiteX0" fmla="*/ 2476412 w 2476412"/>
                <a:gd name="connsiteY0" fmla="*/ 0 h 257442"/>
                <a:gd name="connsiteX1" fmla="*/ 2421690 w 2476412"/>
                <a:gd name="connsiteY1" fmla="*/ 257442 h 257442"/>
                <a:gd name="connsiteX2" fmla="*/ 0 w 2476412"/>
                <a:gd name="connsiteY2" fmla="*/ 257442 h 257442"/>
                <a:gd name="connsiteX3" fmla="*/ 54722 w 2476412"/>
                <a:gd name="connsiteY3" fmla="*/ 0 h 257442"/>
                <a:gd name="connsiteX0" fmla="*/ 2476412 w 2476412"/>
                <a:gd name="connsiteY0" fmla="*/ 0 h 257442"/>
                <a:gd name="connsiteX1" fmla="*/ 2421690 w 2476412"/>
                <a:gd name="connsiteY1" fmla="*/ 257442 h 257442"/>
                <a:gd name="connsiteX2" fmla="*/ 0 w 2476412"/>
                <a:gd name="connsiteY2" fmla="*/ 257442 h 257442"/>
                <a:gd name="connsiteX3" fmla="*/ 54721 w 2476412"/>
                <a:gd name="connsiteY3" fmla="*/ 0 h 257442"/>
                <a:gd name="connsiteX0" fmla="*/ 2785598 w 2785598"/>
                <a:gd name="connsiteY0" fmla="*/ 0 h 257442"/>
                <a:gd name="connsiteX1" fmla="*/ 2421690 w 2785598"/>
                <a:gd name="connsiteY1" fmla="*/ 257442 h 257442"/>
                <a:gd name="connsiteX2" fmla="*/ 0 w 2785598"/>
                <a:gd name="connsiteY2" fmla="*/ 257442 h 257442"/>
                <a:gd name="connsiteX3" fmla="*/ 54721 w 2785598"/>
                <a:gd name="connsiteY3" fmla="*/ 0 h 257442"/>
                <a:gd name="connsiteX0" fmla="*/ 2785598 w 2785598"/>
                <a:gd name="connsiteY0" fmla="*/ 0 h 257442"/>
                <a:gd name="connsiteX1" fmla="*/ 2730877 w 2785598"/>
                <a:gd name="connsiteY1" fmla="*/ 257442 h 257442"/>
                <a:gd name="connsiteX2" fmla="*/ 0 w 2785598"/>
                <a:gd name="connsiteY2" fmla="*/ 257442 h 257442"/>
                <a:gd name="connsiteX3" fmla="*/ 54721 w 2785598"/>
                <a:gd name="connsiteY3" fmla="*/ 0 h 257442"/>
                <a:gd name="connsiteX0" fmla="*/ 2785598 w 2785598"/>
                <a:gd name="connsiteY0" fmla="*/ 0 h 257442"/>
                <a:gd name="connsiteX1" fmla="*/ 2730877 w 2785598"/>
                <a:gd name="connsiteY1" fmla="*/ 257442 h 257442"/>
                <a:gd name="connsiteX2" fmla="*/ 0 w 2785598"/>
                <a:gd name="connsiteY2" fmla="*/ 257442 h 257442"/>
                <a:gd name="connsiteX3" fmla="*/ 54721 w 2785598"/>
                <a:gd name="connsiteY3" fmla="*/ 0 h 257442"/>
                <a:gd name="connsiteX0" fmla="*/ 2785598 w 2785598"/>
                <a:gd name="connsiteY0" fmla="*/ 0 h 257442"/>
                <a:gd name="connsiteX1" fmla="*/ 2730877 w 2785598"/>
                <a:gd name="connsiteY1" fmla="*/ 257442 h 257442"/>
                <a:gd name="connsiteX2" fmla="*/ 0 w 2785598"/>
                <a:gd name="connsiteY2" fmla="*/ 257442 h 257442"/>
                <a:gd name="connsiteX3" fmla="*/ 54721 w 2785598"/>
                <a:gd name="connsiteY3" fmla="*/ 0 h 257442"/>
                <a:gd name="connsiteX0" fmla="*/ 2953914 w 2953914"/>
                <a:gd name="connsiteY0" fmla="*/ 0 h 257442"/>
                <a:gd name="connsiteX1" fmla="*/ 2730877 w 2953914"/>
                <a:gd name="connsiteY1" fmla="*/ 257442 h 257442"/>
                <a:gd name="connsiteX2" fmla="*/ 0 w 2953914"/>
                <a:gd name="connsiteY2" fmla="*/ 257442 h 257442"/>
                <a:gd name="connsiteX3" fmla="*/ 54721 w 2953914"/>
                <a:gd name="connsiteY3" fmla="*/ 0 h 257442"/>
                <a:gd name="connsiteX0" fmla="*/ 2953914 w 2953914"/>
                <a:gd name="connsiteY0" fmla="*/ 0 h 257442"/>
                <a:gd name="connsiteX1" fmla="*/ 2899193 w 2953914"/>
                <a:gd name="connsiteY1" fmla="*/ 257442 h 257442"/>
                <a:gd name="connsiteX2" fmla="*/ 0 w 2953914"/>
                <a:gd name="connsiteY2" fmla="*/ 257442 h 257442"/>
                <a:gd name="connsiteX3" fmla="*/ 54721 w 2953914"/>
                <a:gd name="connsiteY3" fmla="*/ 0 h 257442"/>
                <a:gd name="connsiteX0" fmla="*/ 2953914 w 2953914"/>
                <a:gd name="connsiteY0" fmla="*/ 0 h 257442"/>
                <a:gd name="connsiteX1" fmla="*/ 2899193 w 2953914"/>
                <a:gd name="connsiteY1" fmla="*/ 257442 h 257442"/>
                <a:gd name="connsiteX2" fmla="*/ 0 w 2953914"/>
                <a:gd name="connsiteY2" fmla="*/ 257442 h 257442"/>
                <a:gd name="connsiteX3" fmla="*/ 54721 w 2953914"/>
                <a:gd name="connsiteY3" fmla="*/ 0 h 257442"/>
                <a:gd name="connsiteX0" fmla="*/ 2953914 w 2953914"/>
                <a:gd name="connsiteY0" fmla="*/ 0 h 257442"/>
                <a:gd name="connsiteX1" fmla="*/ 2899193 w 2953914"/>
                <a:gd name="connsiteY1" fmla="*/ 257442 h 257442"/>
                <a:gd name="connsiteX2" fmla="*/ 0 w 2953914"/>
                <a:gd name="connsiteY2" fmla="*/ 257442 h 257442"/>
                <a:gd name="connsiteX3" fmla="*/ 54721 w 2953914"/>
                <a:gd name="connsiteY3" fmla="*/ 0 h 257442"/>
                <a:gd name="connsiteX0" fmla="*/ 3207188 w 3207188"/>
                <a:gd name="connsiteY0" fmla="*/ 0 h 257442"/>
                <a:gd name="connsiteX1" fmla="*/ 2899193 w 3207188"/>
                <a:gd name="connsiteY1" fmla="*/ 257442 h 257442"/>
                <a:gd name="connsiteX2" fmla="*/ 0 w 3207188"/>
                <a:gd name="connsiteY2" fmla="*/ 257442 h 257442"/>
                <a:gd name="connsiteX3" fmla="*/ 54721 w 3207188"/>
                <a:gd name="connsiteY3" fmla="*/ 0 h 257442"/>
                <a:gd name="connsiteX0" fmla="*/ 3207188 w 3207188"/>
                <a:gd name="connsiteY0" fmla="*/ 0 h 257442"/>
                <a:gd name="connsiteX1" fmla="*/ 3152467 w 3207188"/>
                <a:gd name="connsiteY1" fmla="*/ 257442 h 257442"/>
                <a:gd name="connsiteX2" fmla="*/ 0 w 3207188"/>
                <a:gd name="connsiteY2" fmla="*/ 257442 h 257442"/>
                <a:gd name="connsiteX3" fmla="*/ 54721 w 3207188"/>
                <a:gd name="connsiteY3" fmla="*/ 0 h 257442"/>
                <a:gd name="connsiteX0" fmla="*/ 3207188 w 3207188"/>
                <a:gd name="connsiteY0" fmla="*/ 0 h 257442"/>
                <a:gd name="connsiteX1" fmla="*/ 3152467 w 3207188"/>
                <a:gd name="connsiteY1" fmla="*/ 257442 h 257442"/>
                <a:gd name="connsiteX2" fmla="*/ 0 w 3207188"/>
                <a:gd name="connsiteY2" fmla="*/ 257442 h 257442"/>
                <a:gd name="connsiteX3" fmla="*/ 54721 w 3207188"/>
                <a:gd name="connsiteY3" fmla="*/ 0 h 257442"/>
                <a:gd name="connsiteX0" fmla="*/ 3207188 w 3207188"/>
                <a:gd name="connsiteY0" fmla="*/ 0 h 257442"/>
                <a:gd name="connsiteX1" fmla="*/ 3152467 w 3207188"/>
                <a:gd name="connsiteY1" fmla="*/ 257442 h 257442"/>
                <a:gd name="connsiteX2" fmla="*/ 0 w 3207188"/>
                <a:gd name="connsiteY2" fmla="*/ 257442 h 257442"/>
                <a:gd name="connsiteX3" fmla="*/ 54721 w 3207188"/>
                <a:gd name="connsiteY3" fmla="*/ 0 h 257442"/>
                <a:gd name="connsiteX0" fmla="*/ 3367488 w 3367488"/>
                <a:gd name="connsiteY0" fmla="*/ 0 h 257442"/>
                <a:gd name="connsiteX1" fmla="*/ 3152467 w 3367488"/>
                <a:gd name="connsiteY1" fmla="*/ 257442 h 257442"/>
                <a:gd name="connsiteX2" fmla="*/ 0 w 3367488"/>
                <a:gd name="connsiteY2" fmla="*/ 257442 h 257442"/>
                <a:gd name="connsiteX3" fmla="*/ 54721 w 3367488"/>
                <a:gd name="connsiteY3" fmla="*/ 0 h 257442"/>
                <a:gd name="connsiteX0" fmla="*/ 3367488 w 3367488"/>
                <a:gd name="connsiteY0" fmla="*/ 0 h 257442"/>
                <a:gd name="connsiteX1" fmla="*/ 3312767 w 3367488"/>
                <a:gd name="connsiteY1" fmla="*/ 257442 h 257442"/>
                <a:gd name="connsiteX2" fmla="*/ 0 w 3367488"/>
                <a:gd name="connsiteY2" fmla="*/ 257442 h 257442"/>
                <a:gd name="connsiteX3" fmla="*/ 54721 w 3367488"/>
                <a:gd name="connsiteY3" fmla="*/ 0 h 257442"/>
                <a:gd name="connsiteX0" fmla="*/ 3367488 w 3367488"/>
                <a:gd name="connsiteY0" fmla="*/ 0 h 257442"/>
                <a:gd name="connsiteX1" fmla="*/ 3312767 w 3367488"/>
                <a:gd name="connsiteY1" fmla="*/ 257442 h 257442"/>
                <a:gd name="connsiteX2" fmla="*/ 0 w 3367488"/>
                <a:gd name="connsiteY2" fmla="*/ 257442 h 257442"/>
                <a:gd name="connsiteX3" fmla="*/ 54721 w 3367488"/>
                <a:gd name="connsiteY3" fmla="*/ 0 h 257442"/>
                <a:gd name="connsiteX0" fmla="*/ 3367488 w 3367488"/>
                <a:gd name="connsiteY0" fmla="*/ 0 h 257442"/>
                <a:gd name="connsiteX1" fmla="*/ 3312767 w 3367488"/>
                <a:gd name="connsiteY1" fmla="*/ 257442 h 257442"/>
                <a:gd name="connsiteX2" fmla="*/ 0 w 3367488"/>
                <a:gd name="connsiteY2" fmla="*/ 257442 h 257442"/>
                <a:gd name="connsiteX3" fmla="*/ 54721 w 3367488"/>
                <a:gd name="connsiteY3" fmla="*/ 0 h 257442"/>
                <a:gd name="connsiteX0" fmla="*/ 950801 w 3312767"/>
                <a:gd name="connsiteY0" fmla="*/ 0 h 257442"/>
                <a:gd name="connsiteX1" fmla="*/ 3312767 w 3312767"/>
                <a:gd name="connsiteY1" fmla="*/ 257442 h 257442"/>
                <a:gd name="connsiteX2" fmla="*/ 0 w 3312767"/>
                <a:gd name="connsiteY2" fmla="*/ 257442 h 257442"/>
                <a:gd name="connsiteX3" fmla="*/ 54721 w 3312767"/>
                <a:gd name="connsiteY3" fmla="*/ 0 h 257442"/>
                <a:gd name="connsiteX0" fmla="*/ 950801 w 950801"/>
                <a:gd name="connsiteY0" fmla="*/ 0 h 257442"/>
                <a:gd name="connsiteX1" fmla="*/ 896081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1111100 w 1111100"/>
                <a:gd name="connsiteY0" fmla="*/ 0 h 257442"/>
                <a:gd name="connsiteX1" fmla="*/ 896080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54722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54722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1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0 w 1271402"/>
                <a:gd name="connsiteY3" fmla="*/ 0 h 257442"/>
                <a:gd name="connsiteX0" fmla="*/ 1537948 w 1537948"/>
                <a:gd name="connsiteY0" fmla="*/ 0 h 257442"/>
                <a:gd name="connsiteX1" fmla="*/ 1216681 w 1537948"/>
                <a:gd name="connsiteY1" fmla="*/ 257442 h 257442"/>
                <a:gd name="connsiteX2" fmla="*/ 0 w 1537948"/>
                <a:gd name="connsiteY2" fmla="*/ 257442 h 257442"/>
                <a:gd name="connsiteX3" fmla="*/ 54720 w 1537948"/>
                <a:gd name="connsiteY3" fmla="*/ 0 h 257442"/>
                <a:gd name="connsiteX0" fmla="*/ 1537948 w 1537948"/>
                <a:gd name="connsiteY0" fmla="*/ 0 h 257442"/>
                <a:gd name="connsiteX1" fmla="*/ 1483227 w 1537948"/>
                <a:gd name="connsiteY1" fmla="*/ 257442 h 257442"/>
                <a:gd name="connsiteX2" fmla="*/ 0 w 1537948"/>
                <a:gd name="connsiteY2" fmla="*/ 257442 h 257442"/>
                <a:gd name="connsiteX3" fmla="*/ 54720 w 1537948"/>
                <a:gd name="connsiteY3" fmla="*/ 0 h 257442"/>
                <a:gd name="connsiteX0" fmla="*/ 1537949 w 1537949"/>
                <a:gd name="connsiteY0" fmla="*/ 0 h 257442"/>
                <a:gd name="connsiteX1" fmla="*/ 1483228 w 1537949"/>
                <a:gd name="connsiteY1" fmla="*/ 257442 h 257442"/>
                <a:gd name="connsiteX2" fmla="*/ 0 w 1537949"/>
                <a:gd name="connsiteY2" fmla="*/ 257442 h 257442"/>
                <a:gd name="connsiteX3" fmla="*/ 54721 w 1537949"/>
                <a:gd name="connsiteY3" fmla="*/ 0 h 257442"/>
                <a:gd name="connsiteX0" fmla="*/ 1537949 w 1537949"/>
                <a:gd name="connsiteY0" fmla="*/ 0 h 257442"/>
                <a:gd name="connsiteX1" fmla="*/ 1483228 w 1537949"/>
                <a:gd name="connsiteY1" fmla="*/ 257442 h 257442"/>
                <a:gd name="connsiteX2" fmla="*/ 0 w 1537949"/>
                <a:gd name="connsiteY2" fmla="*/ 257442 h 257442"/>
                <a:gd name="connsiteX3" fmla="*/ 54722 w 1537949"/>
                <a:gd name="connsiteY3" fmla="*/ 0 h 257442"/>
                <a:gd name="connsiteX0" fmla="*/ 1799240 w 1799240"/>
                <a:gd name="connsiteY0" fmla="*/ 0 h 257442"/>
                <a:gd name="connsiteX1" fmla="*/ 1483228 w 1799240"/>
                <a:gd name="connsiteY1" fmla="*/ 257442 h 257442"/>
                <a:gd name="connsiteX2" fmla="*/ 0 w 1799240"/>
                <a:gd name="connsiteY2" fmla="*/ 257442 h 257442"/>
                <a:gd name="connsiteX3" fmla="*/ 54722 w 1799240"/>
                <a:gd name="connsiteY3" fmla="*/ 0 h 257442"/>
                <a:gd name="connsiteX0" fmla="*/ 1799240 w 1799240"/>
                <a:gd name="connsiteY0" fmla="*/ 0 h 257442"/>
                <a:gd name="connsiteX1" fmla="*/ 1744518 w 1799240"/>
                <a:gd name="connsiteY1" fmla="*/ 257442 h 257442"/>
                <a:gd name="connsiteX2" fmla="*/ 0 w 1799240"/>
                <a:gd name="connsiteY2" fmla="*/ 257442 h 257442"/>
                <a:gd name="connsiteX3" fmla="*/ 54722 w 1799240"/>
                <a:gd name="connsiteY3" fmla="*/ 0 h 257442"/>
                <a:gd name="connsiteX0" fmla="*/ 1799240 w 1799240"/>
                <a:gd name="connsiteY0" fmla="*/ 0 h 257442"/>
                <a:gd name="connsiteX1" fmla="*/ 1744518 w 1799240"/>
                <a:gd name="connsiteY1" fmla="*/ 257442 h 257442"/>
                <a:gd name="connsiteX2" fmla="*/ 0 w 1799240"/>
                <a:gd name="connsiteY2" fmla="*/ 257442 h 257442"/>
                <a:gd name="connsiteX3" fmla="*/ 54722 w 1799240"/>
                <a:gd name="connsiteY3" fmla="*/ 0 h 257442"/>
                <a:gd name="connsiteX0" fmla="*/ 1799240 w 1799240"/>
                <a:gd name="connsiteY0" fmla="*/ 0 h 257442"/>
                <a:gd name="connsiteX1" fmla="*/ 1744518 w 1799240"/>
                <a:gd name="connsiteY1" fmla="*/ 257442 h 257442"/>
                <a:gd name="connsiteX2" fmla="*/ 0 w 1799240"/>
                <a:gd name="connsiteY2" fmla="*/ 257442 h 257442"/>
                <a:gd name="connsiteX3" fmla="*/ 54721 w 1799240"/>
                <a:gd name="connsiteY3" fmla="*/ 0 h 257442"/>
                <a:gd name="connsiteX0" fmla="*/ 1967553 w 1967553"/>
                <a:gd name="connsiteY0" fmla="*/ 0 h 257442"/>
                <a:gd name="connsiteX1" fmla="*/ 1744518 w 1967553"/>
                <a:gd name="connsiteY1" fmla="*/ 257442 h 257442"/>
                <a:gd name="connsiteX2" fmla="*/ 0 w 1967553"/>
                <a:gd name="connsiteY2" fmla="*/ 257442 h 257442"/>
                <a:gd name="connsiteX3" fmla="*/ 54721 w 1967553"/>
                <a:gd name="connsiteY3" fmla="*/ 0 h 257442"/>
                <a:gd name="connsiteX0" fmla="*/ 1967553 w 1967553"/>
                <a:gd name="connsiteY0" fmla="*/ 0 h 257442"/>
                <a:gd name="connsiteX1" fmla="*/ 1912832 w 1967553"/>
                <a:gd name="connsiteY1" fmla="*/ 257442 h 257442"/>
                <a:gd name="connsiteX2" fmla="*/ 0 w 1967553"/>
                <a:gd name="connsiteY2" fmla="*/ 257442 h 257442"/>
                <a:gd name="connsiteX3" fmla="*/ 54721 w 1967553"/>
                <a:gd name="connsiteY3" fmla="*/ 0 h 257442"/>
                <a:gd name="connsiteX0" fmla="*/ 1967553 w 1967553"/>
                <a:gd name="connsiteY0" fmla="*/ 0 h 257442"/>
                <a:gd name="connsiteX1" fmla="*/ 1912832 w 1967553"/>
                <a:gd name="connsiteY1" fmla="*/ 257442 h 257442"/>
                <a:gd name="connsiteX2" fmla="*/ 0 w 1967553"/>
                <a:gd name="connsiteY2" fmla="*/ 257442 h 257442"/>
                <a:gd name="connsiteX3" fmla="*/ 54721 w 1967553"/>
                <a:gd name="connsiteY3" fmla="*/ 0 h 257442"/>
                <a:gd name="connsiteX0" fmla="*/ 1967553 w 1967553"/>
                <a:gd name="connsiteY0" fmla="*/ 0 h 257442"/>
                <a:gd name="connsiteX1" fmla="*/ 1912832 w 1967553"/>
                <a:gd name="connsiteY1" fmla="*/ 257442 h 257442"/>
                <a:gd name="connsiteX2" fmla="*/ 0 w 1967553"/>
                <a:gd name="connsiteY2" fmla="*/ 257442 h 257442"/>
                <a:gd name="connsiteX3" fmla="*/ 54721 w 1967553"/>
                <a:gd name="connsiteY3" fmla="*/ 0 h 257442"/>
                <a:gd name="connsiteX0" fmla="*/ 2127854 w 2127854"/>
                <a:gd name="connsiteY0" fmla="*/ 0 h 257442"/>
                <a:gd name="connsiteX1" fmla="*/ 1912832 w 2127854"/>
                <a:gd name="connsiteY1" fmla="*/ 257442 h 257442"/>
                <a:gd name="connsiteX2" fmla="*/ 0 w 2127854"/>
                <a:gd name="connsiteY2" fmla="*/ 257442 h 257442"/>
                <a:gd name="connsiteX3" fmla="*/ 54721 w 2127854"/>
                <a:gd name="connsiteY3" fmla="*/ 0 h 257442"/>
                <a:gd name="connsiteX0" fmla="*/ 2127854 w 2127854"/>
                <a:gd name="connsiteY0" fmla="*/ 0 h 257442"/>
                <a:gd name="connsiteX1" fmla="*/ 2073132 w 2127854"/>
                <a:gd name="connsiteY1" fmla="*/ 257442 h 257442"/>
                <a:gd name="connsiteX2" fmla="*/ 0 w 2127854"/>
                <a:gd name="connsiteY2" fmla="*/ 257442 h 257442"/>
                <a:gd name="connsiteX3" fmla="*/ 54721 w 2127854"/>
                <a:gd name="connsiteY3" fmla="*/ 0 h 257442"/>
                <a:gd name="connsiteX0" fmla="*/ 2127855 w 2127855"/>
                <a:gd name="connsiteY0" fmla="*/ 0 h 257442"/>
                <a:gd name="connsiteX1" fmla="*/ 2073133 w 2127855"/>
                <a:gd name="connsiteY1" fmla="*/ 257442 h 257442"/>
                <a:gd name="connsiteX2" fmla="*/ 0 w 2127855"/>
                <a:gd name="connsiteY2" fmla="*/ 257442 h 257442"/>
                <a:gd name="connsiteX3" fmla="*/ 54722 w 2127855"/>
                <a:gd name="connsiteY3" fmla="*/ 0 h 257442"/>
                <a:gd name="connsiteX0" fmla="*/ 2127855 w 2127855"/>
                <a:gd name="connsiteY0" fmla="*/ 0 h 257442"/>
                <a:gd name="connsiteX1" fmla="*/ 2073133 w 2127855"/>
                <a:gd name="connsiteY1" fmla="*/ 257442 h 257442"/>
                <a:gd name="connsiteX2" fmla="*/ 0 w 2127855"/>
                <a:gd name="connsiteY2" fmla="*/ 257442 h 257442"/>
                <a:gd name="connsiteX3" fmla="*/ 54722 w 2127855"/>
                <a:gd name="connsiteY3" fmla="*/ 0 h 257442"/>
                <a:gd name="connsiteX0" fmla="*/ 1470623 w 2073133"/>
                <a:gd name="connsiteY0" fmla="*/ 0 h 257442"/>
                <a:gd name="connsiteX1" fmla="*/ 2073133 w 2073133"/>
                <a:gd name="connsiteY1" fmla="*/ 257442 h 257442"/>
                <a:gd name="connsiteX2" fmla="*/ 0 w 2073133"/>
                <a:gd name="connsiteY2" fmla="*/ 257442 h 257442"/>
                <a:gd name="connsiteX3" fmla="*/ 54722 w 2073133"/>
                <a:gd name="connsiteY3" fmla="*/ 0 h 257442"/>
                <a:gd name="connsiteX0" fmla="*/ 1470623 w 1470623"/>
                <a:gd name="connsiteY0" fmla="*/ 0 h 257442"/>
                <a:gd name="connsiteX1" fmla="*/ 1415902 w 1470623"/>
                <a:gd name="connsiteY1" fmla="*/ 257442 h 257442"/>
                <a:gd name="connsiteX2" fmla="*/ 0 w 1470623"/>
                <a:gd name="connsiteY2" fmla="*/ 257442 h 257442"/>
                <a:gd name="connsiteX3" fmla="*/ 54722 w 1470623"/>
                <a:gd name="connsiteY3" fmla="*/ 0 h 257442"/>
                <a:gd name="connsiteX0" fmla="*/ 1470622 w 1470622"/>
                <a:gd name="connsiteY0" fmla="*/ 0 h 257442"/>
                <a:gd name="connsiteX1" fmla="*/ 1415901 w 1470622"/>
                <a:gd name="connsiteY1" fmla="*/ 257442 h 257442"/>
                <a:gd name="connsiteX2" fmla="*/ 0 w 1470622"/>
                <a:gd name="connsiteY2" fmla="*/ 257442 h 257442"/>
                <a:gd name="connsiteX3" fmla="*/ 54721 w 1470622"/>
                <a:gd name="connsiteY3" fmla="*/ 0 h 257442"/>
                <a:gd name="connsiteX0" fmla="*/ 1470622 w 1470622"/>
                <a:gd name="connsiteY0" fmla="*/ 0 h 257442"/>
                <a:gd name="connsiteX1" fmla="*/ 1415901 w 1470622"/>
                <a:gd name="connsiteY1" fmla="*/ 257442 h 257442"/>
                <a:gd name="connsiteX2" fmla="*/ 0 w 1470622"/>
                <a:gd name="connsiteY2" fmla="*/ 257442 h 257442"/>
                <a:gd name="connsiteX3" fmla="*/ 54720 w 1470622"/>
                <a:gd name="connsiteY3" fmla="*/ 0 h 257442"/>
                <a:gd name="connsiteX0" fmla="*/ 1630922 w 1630922"/>
                <a:gd name="connsiteY0" fmla="*/ 0 h 257442"/>
                <a:gd name="connsiteX1" fmla="*/ 1415901 w 1630922"/>
                <a:gd name="connsiteY1" fmla="*/ 257442 h 257442"/>
                <a:gd name="connsiteX2" fmla="*/ 0 w 1630922"/>
                <a:gd name="connsiteY2" fmla="*/ 257442 h 257442"/>
                <a:gd name="connsiteX3" fmla="*/ 54720 w 1630922"/>
                <a:gd name="connsiteY3" fmla="*/ 0 h 257442"/>
                <a:gd name="connsiteX0" fmla="*/ 1630922 w 1630922"/>
                <a:gd name="connsiteY0" fmla="*/ 0 h 257442"/>
                <a:gd name="connsiteX1" fmla="*/ 1576201 w 1630922"/>
                <a:gd name="connsiteY1" fmla="*/ 257442 h 257442"/>
                <a:gd name="connsiteX2" fmla="*/ 0 w 1630922"/>
                <a:gd name="connsiteY2" fmla="*/ 257442 h 257442"/>
                <a:gd name="connsiteX3" fmla="*/ 54720 w 1630922"/>
                <a:gd name="connsiteY3" fmla="*/ 0 h 257442"/>
                <a:gd name="connsiteX0" fmla="*/ 1630923 w 1630923"/>
                <a:gd name="connsiteY0" fmla="*/ 0 h 257442"/>
                <a:gd name="connsiteX1" fmla="*/ 1576202 w 1630923"/>
                <a:gd name="connsiteY1" fmla="*/ 257442 h 257442"/>
                <a:gd name="connsiteX2" fmla="*/ 0 w 1630923"/>
                <a:gd name="connsiteY2" fmla="*/ 257442 h 257442"/>
                <a:gd name="connsiteX3" fmla="*/ 54721 w 1630923"/>
                <a:gd name="connsiteY3" fmla="*/ 0 h 257442"/>
                <a:gd name="connsiteX0" fmla="*/ 1630923 w 1630923"/>
                <a:gd name="connsiteY0" fmla="*/ 0 h 257442"/>
                <a:gd name="connsiteX1" fmla="*/ 1576202 w 1630923"/>
                <a:gd name="connsiteY1" fmla="*/ 257442 h 257442"/>
                <a:gd name="connsiteX2" fmla="*/ 0 w 1630923"/>
                <a:gd name="connsiteY2" fmla="*/ 257442 h 257442"/>
                <a:gd name="connsiteX3" fmla="*/ 54722 w 1630923"/>
                <a:gd name="connsiteY3" fmla="*/ 0 h 257442"/>
                <a:gd name="connsiteX0" fmla="*/ 1791224 w 1791224"/>
                <a:gd name="connsiteY0" fmla="*/ 0 h 257442"/>
                <a:gd name="connsiteX1" fmla="*/ 1576202 w 1791224"/>
                <a:gd name="connsiteY1" fmla="*/ 257442 h 257442"/>
                <a:gd name="connsiteX2" fmla="*/ 0 w 1791224"/>
                <a:gd name="connsiteY2" fmla="*/ 257442 h 257442"/>
                <a:gd name="connsiteX3" fmla="*/ 54722 w 1791224"/>
                <a:gd name="connsiteY3" fmla="*/ 0 h 257442"/>
                <a:gd name="connsiteX0" fmla="*/ 1791224 w 1791224"/>
                <a:gd name="connsiteY0" fmla="*/ 0 h 257442"/>
                <a:gd name="connsiteX1" fmla="*/ 1736502 w 1791224"/>
                <a:gd name="connsiteY1" fmla="*/ 257442 h 257442"/>
                <a:gd name="connsiteX2" fmla="*/ 0 w 1791224"/>
                <a:gd name="connsiteY2" fmla="*/ 257442 h 257442"/>
                <a:gd name="connsiteX3" fmla="*/ 54722 w 1791224"/>
                <a:gd name="connsiteY3" fmla="*/ 0 h 257442"/>
                <a:gd name="connsiteX0" fmla="*/ 1791224 w 1791224"/>
                <a:gd name="connsiteY0" fmla="*/ 0 h 257442"/>
                <a:gd name="connsiteX1" fmla="*/ 1736502 w 1791224"/>
                <a:gd name="connsiteY1" fmla="*/ 257442 h 257442"/>
                <a:gd name="connsiteX2" fmla="*/ 0 w 1791224"/>
                <a:gd name="connsiteY2" fmla="*/ 257442 h 257442"/>
                <a:gd name="connsiteX3" fmla="*/ 54722 w 1791224"/>
                <a:gd name="connsiteY3" fmla="*/ 0 h 257442"/>
                <a:gd name="connsiteX0" fmla="*/ 1791224 w 1791224"/>
                <a:gd name="connsiteY0" fmla="*/ 0 h 257442"/>
                <a:gd name="connsiteX1" fmla="*/ 1736502 w 1791224"/>
                <a:gd name="connsiteY1" fmla="*/ 257442 h 257442"/>
                <a:gd name="connsiteX2" fmla="*/ 0 w 1791224"/>
                <a:gd name="connsiteY2" fmla="*/ 257442 h 257442"/>
                <a:gd name="connsiteX3" fmla="*/ 54721 w 1791224"/>
                <a:gd name="connsiteY3" fmla="*/ 0 h 257442"/>
                <a:gd name="connsiteX0" fmla="*/ 1959539 w 1959539"/>
                <a:gd name="connsiteY0" fmla="*/ 0 h 257442"/>
                <a:gd name="connsiteX1" fmla="*/ 1736502 w 1959539"/>
                <a:gd name="connsiteY1" fmla="*/ 257442 h 257442"/>
                <a:gd name="connsiteX2" fmla="*/ 0 w 1959539"/>
                <a:gd name="connsiteY2" fmla="*/ 257442 h 257442"/>
                <a:gd name="connsiteX3" fmla="*/ 54721 w 1959539"/>
                <a:gd name="connsiteY3" fmla="*/ 0 h 257442"/>
                <a:gd name="connsiteX0" fmla="*/ 1959539 w 1959539"/>
                <a:gd name="connsiteY0" fmla="*/ 0 h 257442"/>
                <a:gd name="connsiteX1" fmla="*/ 1904818 w 1959539"/>
                <a:gd name="connsiteY1" fmla="*/ 257442 h 257442"/>
                <a:gd name="connsiteX2" fmla="*/ 0 w 1959539"/>
                <a:gd name="connsiteY2" fmla="*/ 257442 h 257442"/>
                <a:gd name="connsiteX3" fmla="*/ 54721 w 1959539"/>
                <a:gd name="connsiteY3" fmla="*/ 0 h 257442"/>
                <a:gd name="connsiteX0" fmla="*/ 1959539 w 1959539"/>
                <a:gd name="connsiteY0" fmla="*/ 0 h 257442"/>
                <a:gd name="connsiteX1" fmla="*/ 1904818 w 1959539"/>
                <a:gd name="connsiteY1" fmla="*/ 257442 h 257442"/>
                <a:gd name="connsiteX2" fmla="*/ 0 w 1959539"/>
                <a:gd name="connsiteY2" fmla="*/ 257442 h 257442"/>
                <a:gd name="connsiteX3" fmla="*/ 54721 w 1959539"/>
                <a:gd name="connsiteY3" fmla="*/ 0 h 257442"/>
                <a:gd name="connsiteX0" fmla="*/ 1959539 w 1959539"/>
                <a:gd name="connsiteY0" fmla="*/ 0 h 257442"/>
                <a:gd name="connsiteX1" fmla="*/ 1904818 w 1959539"/>
                <a:gd name="connsiteY1" fmla="*/ 257442 h 257442"/>
                <a:gd name="connsiteX2" fmla="*/ 0 w 1959539"/>
                <a:gd name="connsiteY2" fmla="*/ 257442 h 257442"/>
                <a:gd name="connsiteX3" fmla="*/ 54721 w 1959539"/>
                <a:gd name="connsiteY3" fmla="*/ 0 h 257442"/>
                <a:gd name="connsiteX0" fmla="*/ 2119839 w 2119839"/>
                <a:gd name="connsiteY0" fmla="*/ 0 h 257442"/>
                <a:gd name="connsiteX1" fmla="*/ 1904818 w 2119839"/>
                <a:gd name="connsiteY1" fmla="*/ 257442 h 257442"/>
                <a:gd name="connsiteX2" fmla="*/ 0 w 2119839"/>
                <a:gd name="connsiteY2" fmla="*/ 257442 h 257442"/>
                <a:gd name="connsiteX3" fmla="*/ 54721 w 2119839"/>
                <a:gd name="connsiteY3" fmla="*/ 0 h 257442"/>
                <a:gd name="connsiteX0" fmla="*/ 2119839 w 2119839"/>
                <a:gd name="connsiteY0" fmla="*/ 0 h 257442"/>
                <a:gd name="connsiteX1" fmla="*/ 2065118 w 2119839"/>
                <a:gd name="connsiteY1" fmla="*/ 257442 h 257442"/>
                <a:gd name="connsiteX2" fmla="*/ 0 w 2119839"/>
                <a:gd name="connsiteY2" fmla="*/ 257442 h 257442"/>
                <a:gd name="connsiteX3" fmla="*/ 54721 w 2119839"/>
                <a:gd name="connsiteY3" fmla="*/ 0 h 257442"/>
                <a:gd name="connsiteX0" fmla="*/ 2119839 w 2119839"/>
                <a:gd name="connsiteY0" fmla="*/ 0 h 257442"/>
                <a:gd name="connsiteX1" fmla="*/ 2065118 w 2119839"/>
                <a:gd name="connsiteY1" fmla="*/ 257442 h 257442"/>
                <a:gd name="connsiteX2" fmla="*/ 0 w 2119839"/>
                <a:gd name="connsiteY2" fmla="*/ 257442 h 257442"/>
                <a:gd name="connsiteX3" fmla="*/ 54721 w 2119839"/>
                <a:gd name="connsiteY3" fmla="*/ 0 h 257442"/>
                <a:gd name="connsiteX0" fmla="*/ 2119839 w 2119839"/>
                <a:gd name="connsiteY0" fmla="*/ 0 h 257442"/>
                <a:gd name="connsiteX1" fmla="*/ 2065118 w 2119839"/>
                <a:gd name="connsiteY1" fmla="*/ 257442 h 257442"/>
                <a:gd name="connsiteX2" fmla="*/ 0 w 2119839"/>
                <a:gd name="connsiteY2" fmla="*/ 257442 h 257442"/>
                <a:gd name="connsiteX3" fmla="*/ 54721 w 2119839"/>
                <a:gd name="connsiteY3" fmla="*/ 0 h 257442"/>
                <a:gd name="connsiteX0" fmla="*/ 2280139 w 2280139"/>
                <a:gd name="connsiteY0" fmla="*/ 0 h 257442"/>
                <a:gd name="connsiteX1" fmla="*/ 2065118 w 2280139"/>
                <a:gd name="connsiteY1" fmla="*/ 257442 h 257442"/>
                <a:gd name="connsiteX2" fmla="*/ 0 w 2280139"/>
                <a:gd name="connsiteY2" fmla="*/ 257442 h 257442"/>
                <a:gd name="connsiteX3" fmla="*/ 54721 w 2280139"/>
                <a:gd name="connsiteY3" fmla="*/ 0 h 257442"/>
                <a:gd name="connsiteX0" fmla="*/ 2280139 w 2280139"/>
                <a:gd name="connsiteY0" fmla="*/ 0 h 257442"/>
                <a:gd name="connsiteX1" fmla="*/ 2225418 w 2280139"/>
                <a:gd name="connsiteY1" fmla="*/ 257442 h 257442"/>
                <a:gd name="connsiteX2" fmla="*/ 0 w 2280139"/>
                <a:gd name="connsiteY2" fmla="*/ 257442 h 257442"/>
                <a:gd name="connsiteX3" fmla="*/ 54721 w 2280139"/>
                <a:gd name="connsiteY3" fmla="*/ 0 h 257442"/>
                <a:gd name="connsiteX0" fmla="*/ 2280139 w 2280139"/>
                <a:gd name="connsiteY0" fmla="*/ 0 h 257442"/>
                <a:gd name="connsiteX1" fmla="*/ 2225418 w 2280139"/>
                <a:gd name="connsiteY1" fmla="*/ 257442 h 257442"/>
                <a:gd name="connsiteX2" fmla="*/ 0 w 2280139"/>
                <a:gd name="connsiteY2" fmla="*/ 257442 h 257442"/>
                <a:gd name="connsiteX3" fmla="*/ 54721 w 2280139"/>
                <a:gd name="connsiteY3" fmla="*/ 0 h 257442"/>
                <a:gd name="connsiteX0" fmla="*/ 2280139 w 2280139"/>
                <a:gd name="connsiteY0" fmla="*/ 0 h 257442"/>
                <a:gd name="connsiteX1" fmla="*/ 2225418 w 2280139"/>
                <a:gd name="connsiteY1" fmla="*/ 257442 h 257442"/>
                <a:gd name="connsiteX2" fmla="*/ 0 w 2280139"/>
                <a:gd name="connsiteY2" fmla="*/ 257442 h 257442"/>
                <a:gd name="connsiteX3" fmla="*/ 54721 w 2280139"/>
                <a:gd name="connsiteY3" fmla="*/ 0 h 257442"/>
              </a:gdLst>
              <a:ahLst/>
              <a:cxnLst>
                <a:cxn ang="0">
                  <a:pos x="connsiteX0" y="connsiteY0"/>
                </a:cxn>
                <a:cxn ang="0">
                  <a:pos x="connsiteX1" y="connsiteY1"/>
                </a:cxn>
                <a:cxn ang="0">
                  <a:pos x="connsiteX2" y="connsiteY2"/>
                </a:cxn>
                <a:cxn ang="0">
                  <a:pos x="connsiteX3" y="connsiteY3"/>
                </a:cxn>
              </a:cxnLst>
              <a:rect l="l" t="t" r="r" b="b"/>
              <a:pathLst>
                <a:path w="2280139" h="257442">
                  <a:moveTo>
                    <a:pt x="2280139" y="0"/>
                  </a:moveTo>
                  <a:lnTo>
                    <a:pt x="2225418"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34" name="btfpRunningAgenda2LevelTextRight828817">
              <a:extLst>
                <a:ext uri="{FF2B5EF4-FFF2-40B4-BE49-F238E27FC236}">
                  <a16:creationId xmlns:a16="http://schemas.microsoft.com/office/drawing/2014/main" id="{85930AE1-6FBF-4F6E-8B64-633A5AF1C5F9}"/>
                </a:ext>
              </a:extLst>
            </p:cNvPr>
            <p:cNvSpPr txBox="1"/>
            <p:nvPr/>
          </p:nvSpPr>
          <p:spPr bwMode="gray">
            <a:xfrm>
              <a:off x="2306559" y="876300"/>
              <a:ext cx="222541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Key issues</a:t>
              </a:r>
            </a:p>
          </p:txBody>
        </p:sp>
      </p:grpSp>
      <p:sp>
        <p:nvSpPr>
          <p:cNvPr id="192" name="Rectangle 191">
            <a:extLst>
              <a:ext uri="{FF2B5EF4-FFF2-40B4-BE49-F238E27FC236}">
                <a16:creationId xmlns:a16="http://schemas.microsoft.com/office/drawing/2014/main" id="{0C35C680-5CD9-47DE-9E02-BC4ACFAC4160}"/>
              </a:ext>
            </a:extLst>
          </p:cNvPr>
          <p:cNvSpPr/>
          <p:nvPr/>
        </p:nvSpPr>
        <p:spPr bwMode="gray">
          <a:xfrm>
            <a:off x="3507276" y="1272705"/>
            <a:ext cx="1353312" cy="1663595"/>
          </a:xfrm>
          <a:prstGeom prst="rect">
            <a:avLst/>
          </a:prstGeom>
          <a:no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17" name="Rectangle 216">
            <a:extLst>
              <a:ext uri="{FF2B5EF4-FFF2-40B4-BE49-F238E27FC236}">
                <a16:creationId xmlns:a16="http://schemas.microsoft.com/office/drawing/2014/main" id="{2424F8CB-54F9-45B1-A189-75FE650828A0}"/>
              </a:ext>
            </a:extLst>
          </p:cNvPr>
          <p:cNvSpPr/>
          <p:nvPr/>
        </p:nvSpPr>
        <p:spPr bwMode="gray">
          <a:xfrm>
            <a:off x="4245913" y="1294891"/>
            <a:ext cx="597310" cy="169608"/>
          </a:xfrm>
          <a:prstGeom prst="rect">
            <a:avLst/>
          </a:prstGeom>
          <a:solidFill>
            <a:srgbClr val="FAEEC3"/>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Medium</a:t>
            </a:r>
          </a:p>
        </p:txBody>
      </p:sp>
      <p:sp>
        <p:nvSpPr>
          <p:cNvPr id="225" name="Rectangle 224">
            <a:extLst>
              <a:ext uri="{FF2B5EF4-FFF2-40B4-BE49-F238E27FC236}">
                <a16:creationId xmlns:a16="http://schemas.microsoft.com/office/drawing/2014/main" id="{9748CC34-2AD9-486B-BDC0-ECDC9672A7D1}"/>
              </a:ext>
            </a:extLst>
          </p:cNvPr>
          <p:cNvSpPr/>
          <p:nvPr/>
        </p:nvSpPr>
        <p:spPr bwMode="gray">
          <a:xfrm>
            <a:off x="4279735" y="3023992"/>
            <a:ext cx="597310" cy="169608"/>
          </a:xfrm>
          <a:prstGeom prst="rect">
            <a:avLst/>
          </a:prstGeom>
          <a:solidFill>
            <a:srgbClr val="FAEEC3"/>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Medium</a:t>
            </a:r>
          </a:p>
        </p:txBody>
      </p:sp>
      <p:sp>
        <p:nvSpPr>
          <p:cNvPr id="231" name="Rectangle 230">
            <a:extLst>
              <a:ext uri="{FF2B5EF4-FFF2-40B4-BE49-F238E27FC236}">
                <a16:creationId xmlns:a16="http://schemas.microsoft.com/office/drawing/2014/main" id="{B5ED9BCC-6BBB-49BD-BA9C-6213CCFD6AEF}"/>
              </a:ext>
            </a:extLst>
          </p:cNvPr>
          <p:cNvSpPr/>
          <p:nvPr/>
        </p:nvSpPr>
        <p:spPr bwMode="gray">
          <a:xfrm>
            <a:off x="3491117" y="3008998"/>
            <a:ext cx="1403977" cy="1694497"/>
          </a:xfrm>
          <a:prstGeom prst="rect">
            <a:avLst/>
          </a:prstGeom>
          <a:noFill/>
          <a:ln w="9525"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20" name="Rectangle 219">
            <a:extLst>
              <a:ext uri="{FF2B5EF4-FFF2-40B4-BE49-F238E27FC236}">
                <a16:creationId xmlns:a16="http://schemas.microsoft.com/office/drawing/2014/main" id="{A641E23A-2924-44B1-A508-4F83056D59BA}"/>
              </a:ext>
            </a:extLst>
          </p:cNvPr>
          <p:cNvSpPr/>
          <p:nvPr/>
        </p:nvSpPr>
        <p:spPr bwMode="gray">
          <a:xfrm>
            <a:off x="4918852" y="4810790"/>
            <a:ext cx="5520548" cy="1778036"/>
          </a:xfrm>
          <a:prstGeom prst="rect">
            <a:avLst/>
          </a:prstGeom>
          <a:solidFill>
            <a:srgbClr val="FFFFFF">
              <a:alpha val="75000"/>
            </a:srgbClr>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221" name="Rectangle 220">
            <a:extLst>
              <a:ext uri="{FF2B5EF4-FFF2-40B4-BE49-F238E27FC236}">
                <a16:creationId xmlns:a16="http://schemas.microsoft.com/office/drawing/2014/main" id="{80F3A654-BF20-413C-B94C-E88D11E9AC9F}"/>
              </a:ext>
            </a:extLst>
          </p:cNvPr>
          <p:cNvSpPr/>
          <p:nvPr/>
        </p:nvSpPr>
        <p:spPr bwMode="gray">
          <a:xfrm>
            <a:off x="4924777" y="1272705"/>
            <a:ext cx="1353312" cy="1663595"/>
          </a:xfrm>
          <a:prstGeom prst="rect">
            <a:avLst/>
          </a:prstGeom>
          <a:no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35" name="Rectangle 234">
            <a:extLst>
              <a:ext uri="{FF2B5EF4-FFF2-40B4-BE49-F238E27FC236}">
                <a16:creationId xmlns:a16="http://schemas.microsoft.com/office/drawing/2014/main" id="{FC23BAEF-F16C-4CFC-9327-03CFA8B55A68}"/>
              </a:ext>
            </a:extLst>
          </p:cNvPr>
          <p:cNvSpPr/>
          <p:nvPr/>
        </p:nvSpPr>
        <p:spPr bwMode="gray">
          <a:xfrm>
            <a:off x="5663414" y="1294891"/>
            <a:ext cx="597310" cy="169608"/>
          </a:xfrm>
          <a:prstGeom prst="rect">
            <a:avLst/>
          </a:prstGeom>
          <a:solidFill>
            <a:schemeClr val="accent5">
              <a:lumMod val="20000"/>
              <a:lumOff val="80000"/>
            </a:schemeClr>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Low</a:t>
            </a:r>
          </a:p>
        </p:txBody>
      </p:sp>
      <p:sp>
        <p:nvSpPr>
          <p:cNvPr id="246" name="Rectangle 245">
            <a:extLst>
              <a:ext uri="{FF2B5EF4-FFF2-40B4-BE49-F238E27FC236}">
                <a16:creationId xmlns:a16="http://schemas.microsoft.com/office/drawing/2014/main" id="{65474802-1B4B-4756-90A8-0926E309B4B3}"/>
              </a:ext>
            </a:extLst>
          </p:cNvPr>
          <p:cNvSpPr/>
          <p:nvPr/>
        </p:nvSpPr>
        <p:spPr bwMode="gray">
          <a:xfrm>
            <a:off x="10514436" y="4775139"/>
            <a:ext cx="1354662" cy="1813687"/>
          </a:xfrm>
          <a:prstGeom prst="rect">
            <a:avLst/>
          </a:prstGeom>
          <a:noFill/>
          <a:ln w="9525" cap="flat" cmpd="sng" algn="ctr">
            <a:solidFill>
              <a:srgbClr val="2D475A"/>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47" name="Rectangle 246">
            <a:extLst>
              <a:ext uri="{FF2B5EF4-FFF2-40B4-BE49-F238E27FC236}">
                <a16:creationId xmlns:a16="http://schemas.microsoft.com/office/drawing/2014/main" id="{1E365D27-56F8-4959-AA7E-7EE86E1EEBD0}"/>
              </a:ext>
            </a:extLst>
          </p:cNvPr>
          <p:cNvSpPr/>
          <p:nvPr/>
        </p:nvSpPr>
        <p:spPr bwMode="gray">
          <a:xfrm>
            <a:off x="11259728" y="4788305"/>
            <a:ext cx="597310" cy="169608"/>
          </a:xfrm>
          <a:prstGeom prst="rect">
            <a:avLst/>
          </a:prstGeom>
          <a:solidFill>
            <a:srgbClr val="FAEEC3"/>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Medium</a:t>
            </a:r>
          </a:p>
        </p:txBody>
      </p:sp>
    </p:spTree>
    <p:custDataLst>
      <p:tags r:id="rId1"/>
    </p:custDataLst>
    <p:extLst>
      <p:ext uri="{BB962C8B-B14F-4D97-AF65-F5344CB8AC3E}">
        <p14:creationId xmlns:p14="http://schemas.microsoft.com/office/powerpoint/2010/main" val="350345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 name="think-cell data - do not delete" hidden="1">
            <a:extLst>
              <a:ext uri="{FF2B5EF4-FFF2-40B4-BE49-F238E27FC236}">
                <a16:creationId xmlns:a16="http://schemas.microsoft.com/office/drawing/2014/main" id="{3057402C-813A-1F5D-241E-F8CD2F2607C8}"/>
              </a:ext>
            </a:extLst>
          </p:cNvPr>
          <p:cNvGraphicFramePr>
            <a:graphicFrameLocks noChangeAspect="1"/>
          </p:cNvGraphicFramePr>
          <p:nvPr>
            <p:custDataLst>
              <p:tags r:id="rId2"/>
            </p:custDataLst>
            <p:extLst>
              <p:ext uri="{D42A27DB-BD31-4B8C-83A1-F6EECF244321}">
                <p14:modId xmlns:p14="http://schemas.microsoft.com/office/powerpoint/2010/main" val="3035876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606" imgH="608" progId="TCLayout.ActiveDocument.1">
                  <p:embed/>
                </p:oleObj>
              </mc:Choice>
              <mc:Fallback>
                <p:oleObj name="think-cell Slide" r:id="rId31" imgW="606" imgH="608" progId="TCLayout.ActiveDocument.1">
                  <p:embed/>
                  <p:pic>
                    <p:nvPicPr>
                      <p:cNvPr id="45" name="think-cell data - do not delete" hidden="1">
                        <a:extLst>
                          <a:ext uri="{FF2B5EF4-FFF2-40B4-BE49-F238E27FC236}">
                            <a16:creationId xmlns:a16="http://schemas.microsoft.com/office/drawing/2014/main" id="{3057402C-813A-1F5D-241E-F8CD2F2607C8}"/>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grpSp>
        <p:nvGrpSpPr>
          <p:cNvPr id="51" name="btfpColumnIndicatorGroup2">
            <a:extLst>
              <a:ext uri="{FF2B5EF4-FFF2-40B4-BE49-F238E27FC236}">
                <a16:creationId xmlns:a16="http://schemas.microsoft.com/office/drawing/2014/main" id="{60343878-1875-4F0D-8941-D7164BC0585F}"/>
              </a:ext>
            </a:extLst>
          </p:cNvPr>
          <p:cNvGrpSpPr/>
          <p:nvPr/>
        </p:nvGrpSpPr>
        <p:grpSpPr>
          <a:xfrm>
            <a:off x="0" y="6926580"/>
            <a:ext cx="12192000" cy="137160"/>
            <a:chOff x="0" y="6926580"/>
            <a:chExt cx="12192000" cy="137160"/>
          </a:xfrm>
        </p:grpSpPr>
        <p:sp>
          <p:nvSpPr>
            <p:cNvPr id="24" name="btfpColumnGapBlocker924765">
              <a:extLst>
                <a:ext uri="{FF2B5EF4-FFF2-40B4-BE49-F238E27FC236}">
                  <a16:creationId xmlns:a16="http://schemas.microsoft.com/office/drawing/2014/main" id="{FE296652-2E9A-4CED-9C2E-E830F7DFD08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2" name="btfpColumnGapBlocker484204">
              <a:extLst>
                <a:ext uri="{FF2B5EF4-FFF2-40B4-BE49-F238E27FC236}">
                  <a16:creationId xmlns:a16="http://schemas.microsoft.com/office/drawing/2014/main" id="{7E2ED9CF-A3D6-4EE6-940E-8A1AF1461A29}"/>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0" name="btfpColumnIndicator214978">
              <a:extLst>
                <a:ext uri="{FF2B5EF4-FFF2-40B4-BE49-F238E27FC236}">
                  <a16:creationId xmlns:a16="http://schemas.microsoft.com/office/drawing/2014/main" id="{4AD7891E-71C7-4DEE-9F6C-67B6728EB0B5}"/>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274204">
              <a:extLst>
                <a:ext uri="{FF2B5EF4-FFF2-40B4-BE49-F238E27FC236}">
                  <a16:creationId xmlns:a16="http://schemas.microsoft.com/office/drawing/2014/main" id="{9DE52BB5-3C28-45BA-9F08-440145AD464E}"/>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 name="btfpColumnGapBlocker167606">
              <a:extLst>
                <a:ext uri="{FF2B5EF4-FFF2-40B4-BE49-F238E27FC236}">
                  <a16:creationId xmlns:a16="http://schemas.microsoft.com/office/drawing/2014/main" id="{E03C3296-FA3B-49C3-9FD5-2D126CBBF536}"/>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3" name="btfpColumnIndicator586718">
              <a:extLst>
                <a:ext uri="{FF2B5EF4-FFF2-40B4-BE49-F238E27FC236}">
                  <a16:creationId xmlns:a16="http://schemas.microsoft.com/office/drawing/2014/main" id="{13C41E4D-D976-49FA-837C-046779C12613}"/>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177183">
              <a:extLst>
                <a:ext uri="{FF2B5EF4-FFF2-40B4-BE49-F238E27FC236}">
                  <a16:creationId xmlns:a16="http://schemas.microsoft.com/office/drawing/2014/main" id="{2F84F68D-A13D-49AB-87EB-88790909AB66}"/>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813196">
              <a:extLst>
                <a:ext uri="{FF2B5EF4-FFF2-40B4-BE49-F238E27FC236}">
                  <a16:creationId xmlns:a16="http://schemas.microsoft.com/office/drawing/2014/main" id="{86B6C507-FD80-4ED8-843D-522E80FE5D0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 name="btfpColumnIndicator428252">
              <a:extLst>
                <a:ext uri="{FF2B5EF4-FFF2-40B4-BE49-F238E27FC236}">
                  <a16:creationId xmlns:a16="http://schemas.microsoft.com/office/drawing/2014/main" id="{CBC1D5A5-5ED4-46BC-B356-59EBC5E349F0}"/>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892266">
              <a:extLst>
                <a:ext uri="{FF2B5EF4-FFF2-40B4-BE49-F238E27FC236}">
                  <a16:creationId xmlns:a16="http://schemas.microsoft.com/office/drawing/2014/main" id="{F342BD96-35A0-44D4-ABA2-50CD67E6D86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5" name="btfpColumnIndicatorGroup1">
            <a:extLst>
              <a:ext uri="{FF2B5EF4-FFF2-40B4-BE49-F238E27FC236}">
                <a16:creationId xmlns:a16="http://schemas.microsoft.com/office/drawing/2014/main" id="{62D4235B-1DB7-4CB1-BB3B-39A4E65318BF}"/>
              </a:ext>
            </a:extLst>
          </p:cNvPr>
          <p:cNvGrpSpPr/>
          <p:nvPr/>
        </p:nvGrpSpPr>
        <p:grpSpPr>
          <a:xfrm>
            <a:off x="0" y="-205740"/>
            <a:ext cx="12192000" cy="137160"/>
            <a:chOff x="0" y="-205740"/>
            <a:chExt cx="12192000" cy="137160"/>
          </a:xfrm>
        </p:grpSpPr>
        <p:sp>
          <p:nvSpPr>
            <p:cNvPr id="23" name="btfpColumnGapBlocker138450">
              <a:extLst>
                <a:ext uri="{FF2B5EF4-FFF2-40B4-BE49-F238E27FC236}">
                  <a16:creationId xmlns:a16="http://schemas.microsoft.com/office/drawing/2014/main" id="{000E2401-7DED-4D63-A4D2-339A9F4C681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1" name="btfpColumnGapBlocker797015">
              <a:extLst>
                <a:ext uri="{FF2B5EF4-FFF2-40B4-BE49-F238E27FC236}">
                  <a16:creationId xmlns:a16="http://schemas.microsoft.com/office/drawing/2014/main" id="{13BF96E5-5B70-4434-8161-EAB1BAEC15C3}"/>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9" name="btfpColumnIndicator197522">
              <a:extLst>
                <a:ext uri="{FF2B5EF4-FFF2-40B4-BE49-F238E27FC236}">
                  <a16:creationId xmlns:a16="http://schemas.microsoft.com/office/drawing/2014/main" id="{D3CC8E6C-1005-42D8-AD0A-BC5D3E9D2491}"/>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791323">
              <a:extLst>
                <a:ext uri="{FF2B5EF4-FFF2-40B4-BE49-F238E27FC236}">
                  <a16:creationId xmlns:a16="http://schemas.microsoft.com/office/drawing/2014/main" id="{FBED291C-5F8E-49FA-B51C-B2F3CA6C1DEA}"/>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4" name="btfpColumnGapBlocker639576">
              <a:extLst>
                <a:ext uri="{FF2B5EF4-FFF2-40B4-BE49-F238E27FC236}">
                  <a16:creationId xmlns:a16="http://schemas.microsoft.com/office/drawing/2014/main" id="{CB947F89-F3AC-4EA8-908A-12E77BBB05B2}"/>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 name="btfpColumnIndicator943976">
              <a:extLst>
                <a:ext uri="{FF2B5EF4-FFF2-40B4-BE49-F238E27FC236}">
                  <a16:creationId xmlns:a16="http://schemas.microsoft.com/office/drawing/2014/main" id="{2D7A50FC-4504-45AD-93A7-6C437A4B0F6E}"/>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199479">
              <a:extLst>
                <a:ext uri="{FF2B5EF4-FFF2-40B4-BE49-F238E27FC236}">
                  <a16:creationId xmlns:a16="http://schemas.microsoft.com/office/drawing/2014/main" id="{887FEF58-7626-41C3-BE62-83E73C224161}"/>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362215">
              <a:extLst>
                <a:ext uri="{FF2B5EF4-FFF2-40B4-BE49-F238E27FC236}">
                  <a16:creationId xmlns:a16="http://schemas.microsoft.com/office/drawing/2014/main" id="{81583A78-6633-4157-A780-76F7668C332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422877">
              <a:extLst>
                <a:ext uri="{FF2B5EF4-FFF2-40B4-BE49-F238E27FC236}">
                  <a16:creationId xmlns:a16="http://schemas.microsoft.com/office/drawing/2014/main" id="{C3BD4717-D276-4E06-B5EA-6C6D8AF0570F}"/>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460668">
              <a:extLst>
                <a:ext uri="{FF2B5EF4-FFF2-40B4-BE49-F238E27FC236}">
                  <a16:creationId xmlns:a16="http://schemas.microsoft.com/office/drawing/2014/main" id="{6778BDA5-5823-4E42-BAE4-5CCCDDFF0583}"/>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 name="btfpTable481190">
            <a:extLst>
              <a:ext uri="{FF2B5EF4-FFF2-40B4-BE49-F238E27FC236}">
                <a16:creationId xmlns:a16="http://schemas.microsoft.com/office/drawing/2014/main" id="{4A87A8C4-F0A5-426F-A967-4568A0255EF6}"/>
              </a:ext>
            </a:extLst>
          </p:cNvPr>
          <p:cNvGraphicFramePr>
            <a:graphicFrameLocks noGrp="1"/>
          </p:cNvGraphicFramePr>
          <p:nvPr>
            <p:custDataLst>
              <p:tags r:id="rId3"/>
            </p:custDataLst>
            <p:extLst>
              <p:ext uri="{D42A27DB-BD31-4B8C-83A1-F6EECF244321}">
                <p14:modId xmlns:p14="http://schemas.microsoft.com/office/powerpoint/2010/main" val="3097442104"/>
              </p:ext>
            </p:extLst>
          </p:nvPr>
        </p:nvGraphicFramePr>
        <p:xfrm>
          <a:off x="8756334" y="1904827"/>
          <a:ext cx="3100358" cy="4572000"/>
        </p:xfrm>
        <a:graphic>
          <a:graphicData uri="http://schemas.openxmlformats.org/drawingml/2006/table">
            <a:tbl>
              <a:tblPr firstRow="1">
                <a:tableStyleId>{9D7B26C5-4107-4FEC-AEDC-1716B250A1EF}</a:tableStyleId>
              </a:tblPr>
              <a:tblGrid>
                <a:gridCol w="2410430">
                  <a:extLst>
                    <a:ext uri="{9D8B030D-6E8A-4147-A177-3AD203B41FA5}">
                      <a16:colId xmlns:a16="http://schemas.microsoft.com/office/drawing/2014/main" val="2811066021"/>
                    </a:ext>
                  </a:extLst>
                </a:gridCol>
                <a:gridCol w="689928">
                  <a:extLst>
                    <a:ext uri="{9D8B030D-6E8A-4147-A177-3AD203B41FA5}">
                      <a16:colId xmlns:a16="http://schemas.microsoft.com/office/drawing/2014/main" val="3686737561"/>
                    </a:ext>
                  </a:extLst>
                </a:gridCol>
              </a:tblGrid>
              <a:tr h="145277">
                <a:tc>
                  <a:txBody>
                    <a:bodyPr/>
                    <a:lstStyle/>
                    <a:p>
                      <a:pPr marL="0" indent="0">
                        <a:spcBef>
                          <a:spcPts val="0"/>
                        </a:spcBef>
                        <a:buFontTx/>
                        <a:buNone/>
                      </a:pPr>
                      <a:r>
                        <a:rPr lang="en-US" sz="1000">
                          <a:solidFill>
                            <a:schemeClr val="tx1"/>
                          </a:solidFill>
                        </a:rPr>
                        <a:t>Key issues</a:t>
                      </a:r>
                    </a:p>
                  </a:txBody>
                  <a:tcPr marL="18000" marR="18000" marT="0" marB="0" anchor="b"/>
                </a:tc>
                <a:tc>
                  <a:txBody>
                    <a:bodyPr/>
                    <a:lstStyle/>
                    <a:p>
                      <a:pPr marL="0" indent="0" algn="ctr">
                        <a:spcBef>
                          <a:spcPts val="0"/>
                        </a:spcBef>
                        <a:buFontTx/>
                        <a:buNone/>
                      </a:pPr>
                      <a:r>
                        <a:rPr lang="en-US" sz="1000" baseline="0">
                          <a:solidFill>
                            <a:schemeClr val="tx1"/>
                          </a:solidFill>
                        </a:rPr>
                        <a:t>Weight</a:t>
                      </a:r>
                      <a:r>
                        <a:rPr lang="en-US" sz="1000" baseline="30000">
                          <a:solidFill>
                            <a:schemeClr val="tx1"/>
                          </a:solidFill>
                        </a:rPr>
                        <a:t>5</a:t>
                      </a:r>
                      <a:endParaRPr lang="en-US" sz="900" baseline="30000">
                        <a:solidFill>
                          <a:schemeClr val="tx1"/>
                        </a:solidFill>
                      </a:endParaRPr>
                    </a:p>
                  </a:txBody>
                  <a:tcPr marL="18000" marR="18000" marT="0" marB="0" anchor="b"/>
                </a:tc>
                <a:extLst>
                  <a:ext uri="{0D108BD9-81ED-4DB2-BD59-A6C34878D82A}">
                    <a16:rowId xmlns:a16="http://schemas.microsoft.com/office/drawing/2014/main" val="4280881851"/>
                  </a:ext>
                </a:extLst>
              </a:tr>
              <a:tr h="145277">
                <a:tc>
                  <a:txBody>
                    <a:bodyPr/>
                    <a:lstStyle/>
                    <a:p>
                      <a:pPr marL="0" indent="0">
                        <a:buFontTx/>
                        <a:buNone/>
                      </a:pPr>
                      <a:r>
                        <a:rPr lang="en-US" sz="1000">
                          <a:solidFill>
                            <a:schemeClr val="tx1"/>
                          </a:solidFill>
                        </a:rPr>
                        <a:t>Carbon Emissions</a:t>
                      </a:r>
                    </a:p>
                  </a:txBody>
                  <a:tcPr marL="18000" marR="18000" marT="0" marB="0">
                    <a:noFill/>
                  </a:tcPr>
                </a:tc>
                <a:tc>
                  <a:txBody>
                    <a:bodyPr/>
                    <a:lstStyle/>
                    <a:p>
                      <a:pPr marL="0" indent="0" algn="ctr">
                        <a:buFontTx/>
                        <a:buNone/>
                      </a:pPr>
                      <a:r>
                        <a:rPr lang="en-US" sz="1000">
                          <a:solidFill>
                            <a:schemeClr val="tx1"/>
                          </a:solidFill>
                        </a:rPr>
                        <a:t>5%</a:t>
                      </a:r>
                    </a:p>
                  </a:txBody>
                  <a:tcPr marL="18000" marR="18000" marT="0" marB="0">
                    <a:solidFill>
                      <a:srgbClr val="B4B4B4"/>
                    </a:solidFill>
                  </a:tcPr>
                </a:tc>
                <a:extLst>
                  <a:ext uri="{0D108BD9-81ED-4DB2-BD59-A6C34878D82A}">
                    <a16:rowId xmlns:a16="http://schemas.microsoft.com/office/drawing/2014/main" val="2507486672"/>
                  </a:ext>
                </a:extLst>
              </a:tr>
              <a:tr h="145277">
                <a:tc>
                  <a:txBody>
                    <a:bodyPr/>
                    <a:lstStyle/>
                    <a:p>
                      <a:pPr marL="0" indent="0">
                        <a:buFontTx/>
                        <a:buNone/>
                      </a:pPr>
                      <a:r>
                        <a:rPr lang="en-US" sz="1000">
                          <a:solidFill>
                            <a:schemeClr val="tx1"/>
                          </a:solidFill>
                        </a:rPr>
                        <a:t>Financing Environmental Impact</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solidFill>
                      <a:srgbClr val="FFFFFF"/>
                    </a:solidFill>
                  </a:tcPr>
                </a:tc>
                <a:extLst>
                  <a:ext uri="{0D108BD9-81ED-4DB2-BD59-A6C34878D82A}">
                    <a16:rowId xmlns:a16="http://schemas.microsoft.com/office/drawing/2014/main" val="483551295"/>
                  </a:ext>
                </a:extLst>
              </a:tr>
              <a:tr h="145277">
                <a:tc>
                  <a:txBody>
                    <a:bodyPr/>
                    <a:lstStyle/>
                    <a:p>
                      <a:pPr marL="0" indent="0">
                        <a:buFontTx/>
                        <a:buNone/>
                      </a:pPr>
                      <a:r>
                        <a:rPr lang="en-US" sz="1000">
                          <a:solidFill>
                            <a:schemeClr val="tx1"/>
                          </a:solidFill>
                        </a:rPr>
                        <a:t>Water Stress</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solidFill>
                      <a:srgbClr val="FFFFFF"/>
                    </a:solidFill>
                  </a:tcPr>
                </a:tc>
                <a:extLst>
                  <a:ext uri="{0D108BD9-81ED-4DB2-BD59-A6C34878D82A}">
                    <a16:rowId xmlns:a16="http://schemas.microsoft.com/office/drawing/2014/main" val="2536904980"/>
                  </a:ext>
                </a:extLst>
              </a:tr>
              <a:tr h="145277">
                <a:tc>
                  <a:txBody>
                    <a:bodyPr/>
                    <a:lstStyle/>
                    <a:p>
                      <a:pPr marL="0" indent="0">
                        <a:buFontTx/>
                        <a:buNone/>
                      </a:pPr>
                      <a:r>
                        <a:rPr lang="en-US" sz="1000">
                          <a:solidFill>
                            <a:schemeClr val="tx1"/>
                          </a:solidFill>
                        </a:rPr>
                        <a:t>Opportunities in Clean Tech</a:t>
                      </a:r>
                    </a:p>
                  </a:txBody>
                  <a:tcPr marL="18000" marR="18000" marT="0" marB="0">
                    <a:noFill/>
                  </a:tcPr>
                </a:tc>
                <a:tc>
                  <a:txBody>
                    <a:bodyPr/>
                    <a:lstStyle/>
                    <a:p>
                      <a:pPr marL="0" indent="0" algn="ctr">
                        <a:buFontTx/>
                        <a:buNone/>
                      </a:pPr>
                      <a:r>
                        <a:rPr lang="en-US" sz="1000">
                          <a:solidFill>
                            <a:schemeClr val="tx1"/>
                          </a:solidFill>
                        </a:rPr>
                        <a:t>2.3%</a:t>
                      </a:r>
                    </a:p>
                  </a:txBody>
                  <a:tcPr marL="18000" marR="18000" marT="0" marB="0">
                    <a:solidFill>
                      <a:srgbClr val="B4B4B4"/>
                    </a:solidFill>
                  </a:tcPr>
                </a:tc>
                <a:extLst>
                  <a:ext uri="{0D108BD9-81ED-4DB2-BD59-A6C34878D82A}">
                    <a16:rowId xmlns:a16="http://schemas.microsoft.com/office/drawing/2014/main" val="3635531439"/>
                  </a:ext>
                </a:extLst>
              </a:tr>
              <a:tr h="145277">
                <a:tc>
                  <a:txBody>
                    <a:bodyPr/>
                    <a:lstStyle/>
                    <a:p>
                      <a:pPr marL="0" indent="0">
                        <a:buFontTx/>
                        <a:buNone/>
                      </a:pPr>
                      <a:r>
                        <a:rPr lang="en-US" sz="1000">
                          <a:solidFill>
                            <a:schemeClr val="tx1"/>
                          </a:solidFill>
                        </a:rPr>
                        <a:t>Product Carbon Footprint</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1314537836"/>
                  </a:ext>
                </a:extLst>
              </a:tr>
              <a:tr h="145277">
                <a:tc>
                  <a:txBody>
                    <a:bodyPr/>
                    <a:lstStyle/>
                    <a:p>
                      <a:pPr marL="0" indent="0">
                        <a:buFontTx/>
                        <a:buNone/>
                      </a:pPr>
                      <a:r>
                        <a:rPr lang="en-US" sz="1000">
                          <a:solidFill>
                            <a:schemeClr val="tx1"/>
                          </a:solidFill>
                        </a:rPr>
                        <a:t>Packaging Material &amp; Waste</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2105232323"/>
                  </a:ext>
                </a:extLst>
              </a:tr>
              <a:tr h="145277">
                <a:tc>
                  <a:txBody>
                    <a:bodyPr/>
                    <a:lstStyle/>
                    <a:p>
                      <a:pPr marL="0" indent="0">
                        <a:buFontTx/>
                        <a:buNone/>
                      </a:pPr>
                      <a:r>
                        <a:rPr lang="en-US" sz="1000">
                          <a:solidFill>
                            <a:schemeClr val="tx1"/>
                          </a:solidFill>
                        </a:rPr>
                        <a:t>Raw Material Sourcing</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797386491"/>
                  </a:ext>
                </a:extLst>
              </a:tr>
              <a:tr h="145277">
                <a:tc>
                  <a:txBody>
                    <a:bodyPr/>
                    <a:lstStyle/>
                    <a:p>
                      <a:pPr marL="0" indent="0">
                        <a:buFontTx/>
                        <a:buNone/>
                      </a:pPr>
                      <a:r>
                        <a:rPr lang="en-US" sz="1000">
                          <a:solidFill>
                            <a:schemeClr val="tx1"/>
                          </a:solidFill>
                        </a:rPr>
                        <a:t>Toxic Emissions &amp; Waste</a:t>
                      </a:r>
                    </a:p>
                  </a:txBody>
                  <a:tcPr marL="18000" marR="18000" marT="0" marB="0">
                    <a:lnB w="9525" cap="flat" cmpd="sng" algn="ctr">
                      <a:solidFill>
                        <a:schemeClr val="bg2">
                          <a:lumMod val="75000"/>
                        </a:schemeClr>
                      </a:solidFill>
                      <a:prstDash val="solid"/>
                      <a:round/>
                      <a:headEnd type="none" w="med" len="med"/>
                      <a:tailEnd type="none" w="med" len="med"/>
                    </a:lnB>
                    <a:noFill/>
                  </a:tcPr>
                </a:tc>
                <a:tc>
                  <a:txBody>
                    <a:bodyPr/>
                    <a:lstStyle/>
                    <a:p>
                      <a:pPr marL="0" indent="0" algn="ctr">
                        <a:buFontTx/>
                        <a:buNone/>
                      </a:pPr>
                      <a:endParaRPr lang="en-US" sz="1000">
                        <a:solidFill>
                          <a:schemeClr val="tx1"/>
                        </a:solidFill>
                      </a:endParaRPr>
                    </a:p>
                  </a:txBody>
                  <a:tcPr marL="18000" marR="18000" marT="0" marB="0">
                    <a:lnB w="9525"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888513903"/>
                  </a:ext>
                </a:extLst>
              </a:tr>
              <a:tr h="145277">
                <a:tc>
                  <a:txBody>
                    <a:bodyPr/>
                    <a:lstStyle/>
                    <a:p>
                      <a:pPr marL="0" indent="0">
                        <a:buFontTx/>
                        <a:buNone/>
                      </a:pPr>
                      <a:r>
                        <a:rPr lang="en-US" sz="1000" b="0">
                          <a:solidFill>
                            <a:schemeClr val="tx1"/>
                          </a:solidFill>
                        </a:rPr>
                        <a:t>Chemical Safety</a:t>
                      </a:r>
                    </a:p>
                  </a:txBody>
                  <a:tcPr marL="18000" marR="18000" marT="0" marB="0">
                    <a:lnT w="9525" cap="flat" cmpd="sng" algn="ctr">
                      <a:solidFill>
                        <a:schemeClr val="bg2">
                          <a:lumMod val="7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indent="0" algn="ctr">
                        <a:buFontTx/>
                        <a:buNone/>
                      </a:pPr>
                      <a:endParaRPr lang="en-US" sz="1000">
                        <a:solidFill>
                          <a:srgbClr val="000000"/>
                        </a:solidFill>
                      </a:endParaRPr>
                    </a:p>
                  </a:txBody>
                  <a:tcPr marL="18000" marR="18000" marT="0" marB="0">
                    <a:lnT w="9525" cap="flat" cmpd="sng" algn="ctr">
                      <a:solidFill>
                        <a:schemeClr val="bg2">
                          <a:lumMod val="75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414210731"/>
                  </a:ext>
                </a:extLst>
              </a:tr>
              <a:tr h="145277">
                <a:tc>
                  <a:txBody>
                    <a:bodyPr/>
                    <a:lstStyle/>
                    <a:p>
                      <a:pPr marL="0" indent="0">
                        <a:buFontTx/>
                        <a:buNone/>
                      </a:pPr>
                      <a:r>
                        <a:rPr lang="en-US" sz="1000" b="1">
                          <a:solidFill>
                            <a:schemeClr val="tx1"/>
                          </a:solidFill>
                        </a:rPr>
                        <a:t>Consumer Financial Protection</a:t>
                      </a:r>
                    </a:p>
                  </a:txBody>
                  <a:tcPr marL="18000" marR="18000" marT="0" marB="0">
                    <a:lnT w="6350" cap="flat" cmpd="sng" algn="ctr">
                      <a:solidFill>
                        <a:schemeClr val="bg1">
                          <a:lumMod val="50000"/>
                        </a:schemeClr>
                      </a:solidFill>
                      <a:prstDash val="solid"/>
                      <a:round/>
                      <a:headEnd type="none" w="med" len="med"/>
                      <a:tailEnd type="none" w="med" len="med"/>
                    </a:lnT>
                    <a:noFill/>
                  </a:tcPr>
                </a:tc>
                <a:tc>
                  <a:txBody>
                    <a:bodyPr/>
                    <a:lstStyle/>
                    <a:p>
                      <a:pPr marL="0" indent="0" algn="ctr">
                        <a:buFontTx/>
                        <a:buNone/>
                      </a:pPr>
                      <a:r>
                        <a:rPr lang="en-US" sz="1000">
                          <a:solidFill>
                            <a:srgbClr val="FFFFFF"/>
                          </a:solidFill>
                        </a:rPr>
                        <a:t>29%</a:t>
                      </a:r>
                    </a:p>
                  </a:txBody>
                  <a:tcPr marL="18000" marR="18000" marT="0" marB="0">
                    <a:lnT w="6350" cap="flat" cmpd="sng" algn="ctr">
                      <a:solidFill>
                        <a:schemeClr val="bg1">
                          <a:lumMod val="50000"/>
                        </a:schemeClr>
                      </a:solidFill>
                      <a:prstDash val="solid"/>
                      <a:round/>
                      <a:headEnd type="none" w="med" len="med"/>
                      <a:tailEnd type="none" w="med" len="med"/>
                    </a:lnT>
                    <a:solidFill>
                      <a:srgbClr val="CC0000"/>
                    </a:solidFill>
                  </a:tcPr>
                </a:tc>
                <a:extLst>
                  <a:ext uri="{0D108BD9-81ED-4DB2-BD59-A6C34878D82A}">
                    <a16:rowId xmlns:a16="http://schemas.microsoft.com/office/drawing/2014/main" val="2418800695"/>
                  </a:ext>
                </a:extLst>
              </a:tr>
              <a:tr h="145277">
                <a:tc>
                  <a:txBody>
                    <a:bodyPr/>
                    <a:lstStyle/>
                    <a:p>
                      <a:pPr marL="0" indent="0">
                        <a:buFontTx/>
                        <a:buNone/>
                      </a:pPr>
                      <a:r>
                        <a:rPr lang="en-US" sz="1000" b="0">
                          <a:solidFill>
                            <a:schemeClr val="tx1"/>
                          </a:solidFill>
                        </a:rPr>
                        <a:t>Human Capital Development</a:t>
                      </a:r>
                    </a:p>
                  </a:txBody>
                  <a:tcPr marL="18000" marR="18000" marT="0" marB="0">
                    <a:noFill/>
                  </a:tcPr>
                </a:tc>
                <a:tc>
                  <a:txBody>
                    <a:bodyPr/>
                    <a:lstStyle/>
                    <a:p>
                      <a:pPr marL="0" indent="0" algn="ctr">
                        <a:buFontTx/>
                        <a:buNone/>
                      </a:pPr>
                      <a:endParaRPr lang="en-US" sz="1000">
                        <a:solidFill>
                          <a:srgbClr val="000000"/>
                        </a:solidFill>
                      </a:endParaRPr>
                    </a:p>
                  </a:txBody>
                  <a:tcPr marL="18000" marR="18000" marT="0" marB="0">
                    <a:noFill/>
                  </a:tcPr>
                </a:tc>
                <a:extLst>
                  <a:ext uri="{0D108BD9-81ED-4DB2-BD59-A6C34878D82A}">
                    <a16:rowId xmlns:a16="http://schemas.microsoft.com/office/drawing/2014/main" val="4082240344"/>
                  </a:ext>
                </a:extLst>
              </a:tr>
              <a:tr h="145277">
                <a:tc>
                  <a:txBody>
                    <a:bodyPr/>
                    <a:lstStyle/>
                    <a:p>
                      <a:pPr marL="0" indent="0">
                        <a:buFontTx/>
                        <a:buNone/>
                      </a:pPr>
                      <a:r>
                        <a:rPr lang="en-US" sz="1000" b="1">
                          <a:solidFill>
                            <a:schemeClr val="tx1"/>
                          </a:solidFill>
                        </a:rPr>
                        <a:t>Privacy &amp; Data Security</a:t>
                      </a:r>
                    </a:p>
                  </a:txBody>
                  <a:tcPr marL="18000" marR="18000" marT="0" marB="0">
                    <a:noFill/>
                  </a:tcPr>
                </a:tc>
                <a:tc>
                  <a:txBody>
                    <a:bodyPr/>
                    <a:lstStyle/>
                    <a:p>
                      <a:pPr marL="0" indent="0" algn="ctr">
                        <a:buFontTx/>
                        <a:buNone/>
                      </a:pPr>
                      <a:r>
                        <a:rPr lang="en-US" sz="1000">
                          <a:solidFill>
                            <a:srgbClr val="FFFFFF"/>
                          </a:solidFill>
                        </a:rPr>
                        <a:t>22.5%</a:t>
                      </a:r>
                    </a:p>
                  </a:txBody>
                  <a:tcPr marL="18000" marR="18000" marT="0" marB="0">
                    <a:solidFill>
                      <a:srgbClr val="CC0000"/>
                    </a:solidFill>
                  </a:tcPr>
                </a:tc>
                <a:extLst>
                  <a:ext uri="{0D108BD9-81ED-4DB2-BD59-A6C34878D82A}">
                    <a16:rowId xmlns:a16="http://schemas.microsoft.com/office/drawing/2014/main" val="1937471650"/>
                  </a:ext>
                </a:extLst>
              </a:tr>
              <a:tr h="145277">
                <a:tc>
                  <a:txBody>
                    <a:bodyPr/>
                    <a:lstStyle/>
                    <a:p>
                      <a:pPr marL="0" indent="0">
                        <a:buFontTx/>
                        <a:buNone/>
                      </a:pPr>
                      <a:r>
                        <a:rPr lang="en-US" sz="1000">
                          <a:solidFill>
                            <a:schemeClr val="tx1"/>
                          </a:solidFill>
                        </a:rPr>
                        <a:t>Access to Finance</a:t>
                      </a:r>
                    </a:p>
                  </a:txBody>
                  <a:tcPr marL="18000" marR="18000" marT="0" marB="0">
                    <a:noFill/>
                  </a:tcPr>
                </a:tc>
                <a:tc>
                  <a:txBody>
                    <a:bodyPr/>
                    <a:lstStyle/>
                    <a:p>
                      <a:pPr marL="0" indent="0" algn="ctr">
                        <a:buFontTx/>
                        <a:buNone/>
                      </a:pPr>
                      <a:r>
                        <a:rPr lang="en-US" sz="1000">
                          <a:solidFill>
                            <a:schemeClr val="tx1"/>
                          </a:solidFill>
                        </a:rPr>
                        <a:t>0.3%</a:t>
                      </a:r>
                    </a:p>
                  </a:txBody>
                  <a:tcPr marL="18000" marR="18000" marT="0" marB="0">
                    <a:solidFill>
                      <a:srgbClr val="B4B4B4"/>
                    </a:solidFill>
                  </a:tcPr>
                </a:tc>
                <a:extLst>
                  <a:ext uri="{0D108BD9-81ED-4DB2-BD59-A6C34878D82A}">
                    <a16:rowId xmlns:a16="http://schemas.microsoft.com/office/drawing/2014/main" val="845816363"/>
                  </a:ext>
                </a:extLst>
              </a:tr>
              <a:tr h="145277">
                <a:tc>
                  <a:txBody>
                    <a:bodyPr/>
                    <a:lstStyle/>
                    <a:p>
                      <a:pPr marL="0" indent="0">
                        <a:buFontTx/>
                        <a:buNone/>
                      </a:pPr>
                      <a:r>
                        <a:rPr lang="en-US" sz="1000">
                          <a:solidFill>
                            <a:schemeClr val="tx1"/>
                          </a:solidFill>
                        </a:rPr>
                        <a:t>Responsible Investment</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2076733930"/>
                  </a:ext>
                </a:extLst>
              </a:tr>
              <a:tr h="145277">
                <a:tc>
                  <a:txBody>
                    <a:bodyPr/>
                    <a:lstStyle/>
                    <a:p>
                      <a:pPr marL="0" indent="0">
                        <a:buFontTx/>
                        <a:buNone/>
                      </a:pPr>
                      <a:r>
                        <a:rPr lang="en-US" sz="1000">
                          <a:solidFill>
                            <a:schemeClr val="tx1"/>
                          </a:solidFill>
                        </a:rPr>
                        <a:t>Community Relations</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1668232123"/>
                  </a:ext>
                </a:extLst>
              </a:tr>
              <a:tr h="145277">
                <a:tc>
                  <a:txBody>
                    <a:bodyPr/>
                    <a:lstStyle/>
                    <a:p>
                      <a:pPr marL="0" indent="0">
                        <a:buFontTx/>
                        <a:buNone/>
                      </a:pPr>
                      <a:r>
                        <a:rPr lang="en-US" sz="1000" b="0">
                          <a:solidFill>
                            <a:schemeClr val="tx1"/>
                          </a:solidFill>
                        </a:rPr>
                        <a:t>Product Safety &amp; Quality</a:t>
                      </a:r>
                    </a:p>
                  </a:txBody>
                  <a:tcPr marL="18000" marR="18000" marT="0" marB="0">
                    <a:noFill/>
                  </a:tcPr>
                </a:tc>
                <a:tc>
                  <a:txBody>
                    <a:bodyPr/>
                    <a:lstStyle/>
                    <a:p>
                      <a:pPr marL="0" indent="0" algn="ctr">
                        <a:buFontTx/>
                        <a:buNone/>
                      </a:pPr>
                      <a:endParaRPr lang="en-US" sz="1000" b="0">
                        <a:solidFill>
                          <a:srgbClr val="FFFFFF"/>
                        </a:solidFill>
                      </a:endParaRPr>
                    </a:p>
                  </a:txBody>
                  <a:tcPr marL="18000" marR="18000" marT="0" marB="0">
                    <a:noFill/>
                  </a:tcPr>
                </a:tc>
                <a:extLst>
                  <a:ext uri="{0D108BD9-81ED-4DB2-BD59-A6C34878D82A}">
                    <a16:rowId xmlns:a16="http://schemas.microsoft.com/office/drawing/2014/main" val="2270497028"/>
                  </a:ext>
                </a:extLst>
              </a:tr>
              <a:tr h="145277">
                <a:tc>
                  <a:txBody>
                    <a:bodyPr/>
                    <a:lstStyle/>
                    <a:p>
                      <a:pPr marL="0" indent="0">
                        <a:buFontTx/>
                        <a:buNone/>
                      </a:pPr>
                      <a:r>
                        <a:rPr lang="en-US" sz="1000" b="0">
                          <a:solidFill>
                            <a:schemeClr val="tx1"/>
                          </a:solidFill>
                        </a:rPr>
                        <a:t>Labor Management</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324987766"/>
                  </a:ext>
                </a:extLst>
              </a:tr>
              <a:tr h="145277">
                <a:tc>
                  <a:txBody>
                    <a:bodyPr/>
                    <a:lstStyle/>
                    <a:p>
                      <a:pPr marL="0" indent="0">
                        <a:buFontTx/>
                        <a:buNone/>
                      </a:pPr>
                      <a:r>
                        <a:rPr lang="en-US" sz="1000">
                          <a:solidFill>
                            <a:schemeClr val="tx1"/>
                          </a:solidFill>
                        </a:rPr>
                        <a:t>Supply Chain Labor Standards</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3176340827"/>
                  </a:ext>
                </a:extLst>
              </a:tr>
              <a:tr h="145277">
                <a:tc>
                  <a:txBody>
                    <a:bodyPr/>
                    <a:lstStyle/>
                    <a:p>
                      <a:pPr marL="0" indent="0">
                        <a:buFontTx/>
                        <a:buNone/>
                      </a:pPr>
                      <a:r>
                        <a:rPr lang="en-US" sz="1000">
                          <a:solidFill>
                            <a:schemeClr val="tx1"/>
                          </a:solidFill>
                        </a:rPr>
                        <a:t>Health &amp; Safety</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3163059844"/>
                  </a:ext>
                </a:extLst>
              </a:tr>
              <a:tr h="145277">
                <a:tc>
                  <a:txBody>
                    <a:bodyPr/>
                    <a:lstStyle/>
                    <a:p>
                      <a:pPr marL="0" indent="0">
                        <a:buFontTx/>
                        <a:buNone/>
                      </a:pPr>
                      <a:r>
                        <a:rPr lang="en-US" sz="1000">
                          <a:solidFill>
                            <a:schemeClr val="tx1"/>
                          </a:solidFill>
                        </a:rPr>
                        <a:t>Access to Communications</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3543021367"/>
                  </a:ext>
                </a:extLst>
              </a:tr>
              <a:tr h="145277">
                <a:tc>
                  <a:txBody>
                    <a:bodyPr/>
                    <a:lstStyle/>
                    <a:p>
                      <a:pPr marL="0" indent="0">
                        <a:buFontTx/>
                        <a:buNone/>
                      </a:pPr>
                      <a:r>
                        <a:rPr lang="en-US" sz="1000">
                          <a:solidFill>
                            <a:schemeClr val="tx1"/>
                          </a:solidFill>
                        </a:rPr>
                        <a:t>Access to Health Care</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3615960846"/>
                  </a:ext>
                </a:extLst>
              </a:tr>
              <a:tr h="145277">
                <a:tc>
                  <a:txBody>
                    <a:bodyPr/>
                    <a:lstStyle/>
                    <a:p>
                      <a:pPr marL="0" indent="0">
                        <a:buFontTx/>
                        <a:buNone/>
                      </a:pPr>
                      <a:r>
                        <a:rPr lang="en-US" sz="1000">
                          <a:solidFill>
                            <a:schemeClr val="tx1"/>
                          </a:solidFill>
                        </a:rPr>
                        <a:t>Controversial Sourcing</a:t>
                      </a:r>
                    </a:p>
                  </a:txBody>
                  <a:tcPr marL="18000" marR="18000" marT="0" marB="0">
                    <a:lnB w="9525" cap="flat" cmpd="sng" algn="ctr">
                      <a:solidFill>
                        <a:schemeClr val="bg2">
                          <a:lumMod val="75000"/>
                        </a:schemeClr>
                      </a:solidFill>
                      <a:prstDash val="solid"/>
                      <a:round/>
                      <a:headEnd type="none" w="med" len="med"/>
                      <a:tailEnd type="none" w="med" len="med"/>
                    </a:lnB>
                    <a:noFill/>
                  </a:tcPr>
                </a:tc>
                <a:tc>
                  <a:txBody>
                    <a:bodyPr/>
                    <a:lstStyle/>
                    <a:p>
                      <a:pPr marL="0" indent="0" algn="ctr">
                        <a:buFontTx/>
                        <a:buNone/>
                      </a:pPr>
                      <a:endParaRPr lang="en-US" sz="1000">
                        <a:solidFill>
                          <a:schemeClr val="tx1"/>
                        </a:solidFill>
                      </a:endParaRPr>
                    </a:p>
                  </a:txBody>
                  <a:tcPr marL="18000" marR="18000" marT="0" marB="0">
                    <a:lnB w="9525"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4011793747"/>
                  </a:ext>
                </a:extLst>
              </a:tr>
              <a:tr h="145277">
                <a:tc>
                  <a:txBody>
                    <a:bodyPr/>
                    <a:lstStyle/>
                    <a:p>
                      <a:pPr marL="0" indent="0">
                        <a:buFontTx/>
                        <a:buNone/>
                      </a:pPr>
                      <a:r>
                        <a:rPr lang="en-US" sz="1000" b="1">
                          <a:solidFill>
                            <a:schemeClr val="tx1"/>
                          </a:solidFill>
                        </a:rPr>
                        <a:t>Governance</a:t>
                      </a:r>
                    </a:p>
                  </a:txBody>
                  <a:tcPr marL="18000" marR="18000" marT="0" marB="0">
                    <a:lnT w="9525" cap="flat" cmpd="sng" algn="ctr">
                      <a:solidFill>
                        <a:schemeClr val="bg2">
                          <a:lumMod val="75000"/>
                        </a:schemeClr>
                      </a:solidFill>
                      <a:prstDash val="solid"/>
                      <a:round/>
                      <a:headEnd type="none" w="med" len="med"/>
                      <a:tailEnd type="none" w="med" len="med"/>
                    </a:lnT>
                    <a:noFill/>
                  </a:tcPr>
                </a:tc>
                <a:tc>
                  <a:txBody>
                    <a:bodyPr/>
                    <a:lstStyle/>
                    <a:p>
                      <a:pPr marL="0" indent="0" algn="ctr">
                        <a:buFontTx/>
                        <a:buNone/>
                      </a:pPr>
                      <a:r>
                        <a:rPr lang="en-US" sz="1000">
                          <a:solidFill>
                            <a:srgbClr val="FFFFFF"/>
                          </a:solidFill>
                        </a:rPr>
                        <a:t>40.8%</a:t>
                      </a:r>
                    </a:p>
                  </a:txBody>
                  <a:tcPr marL="18000" marR="18000" marT="0" marB="0">
                    <a:lnT w="9525" cap="flat" cmpd="sng" algn="ctr">
                      <a:solidFill>
                        <a:schemeClr val="bg2">
                          <a:lumMod val="75000"/>
                        </a:schemeClr>
                      </a:solidFill>
                      <a:prstDash val="solid"/>
                      <a:round/>
                      <a:headEnd type="none" w="med" len="med"/>
                      <a:tailEnd type="none" w="med" len="med"/>
                    </a:lnT>
                    <a:solidFill>
                      <a:srgbClr val="CC0000"/>
                    </a:solidFill>
                  </a:tcPr>
                </a:tc>
                <a:extLst>
                  <a:ext uri="{0D108BD9-81ED-4DB2-BD59-A6C34878D82A}">
                    <a16:rowId xmlns:a16="http://schemas.microsoft.com/office/drawing/2014/main" val="2244088307"/>
                  </a:ext>
                </a:extLst>
              </a:tr>
              <a:tr h="145277">
                <a:tc>
                  <a:txBody>
                    <a:bodyPr/>
                    <a:lstStyle/>
                    <a:p>
                      <a:pPr marL="0" indent="0">
                        <a:buFontTx/>
                        <a:buNone/>
                      </a:pPr>
                      <a:r>
                        <a:rPr lang="en-US" sz="1000">
                          <a:solidFill>
                            <a:schemeClr val="tx1"/>
                          </a:solidFill>
                        </a:rPr>
                        <a:t>Ownership &amp; Control</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4120556641"/>
                  </a:ext>
                </a:extLst>
              </a:tr>
              <a:tr h="145277">
                <a:tc>
                  <a:txBody>
                    <a:bodyPr/>
                    <a:lstStyle/>
                    <a:p>
                      <a:pPr marL="0" indent="0">
                        <a:buFontTx/>
                        <a:buNone/>
                      </a:pPr>
                      <a:r>
                        <a:rPr lang="en-US" sz="1000">
                          <a:solidFill>
                            <a:schemeClr val="tx1"/>
                          </a:solidFill>
                        </a:rPr>
                        <a:t>Board</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1201207517"/>
                  </a:ext>
                </a:extLst>
              </a:tr>
              <a:tr h="145277">
                <a:tc>
                  <a:txBody>
                    <a:bodyPr/>
                    <a:lstStyle/>
                    <a:p>
                      <a:pPr marL="0" indent="0">
                        <a:buFontTx/>
                        <a:buNone/>
                      </a:pPr>
                      <a:r>
                        <a:rPr lang="en-US" sz="1000">
                          <a:solidFill>
                            <a:schemeClr val="tx1"/>
                          </a:solidFill>
                        </a:rPr>
                        <a:t>Pay</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1200504634"/>
                  </a:ext>
                </a:extLst>
              </a:tr>
              <a:tr h="145277">
                <a:tc>
                  <a:txBody>
                    <a:bodyPr/>
                    <a:lstStyle/>
                    <a:p>
                      <a:pPr marL="0" indent="0">
                        <a:buFontTx/>
                        <a:buNone/>
                      </a:pPr>
                      <a:r>
                        <a:rPr lang="en-US" sz="1000">
                          <a:solidFill>
                            <a:schemeClr val="tx1"/>
                          </a:solidFill>
                        </a:rPr>
                        <a:t>Accounting</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1956932566"/>
                  </a:ext>
                </a:extLst>
              </a:tr>
              <a:tr h="145277">
                <a:tc>
                  <a:txBody>
                    <a:bodyPr/>
                    <a:lstStyle/>
                    <a:p>
                      <a:pPr marL="0" indent="0">
                        <a:buFontTx/>
                        <a:buNone/>
                      </a:pPr>
                      <a:r>
                        <a:rPr lang="en-US" sz="1000">
                          <a:solidFill>
                            <a:schemeClr val="tx1"/>
                          </a:solidFill>
                        </a:rPr>
                        <a:t>Business Ethics</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2195055676"/>
                  </a:ext>
                </a:extLst>
              </a:tr>
              <a:tr h="145277">
                <a:tc>
                  <a:txBody>
                    <a:bodyPr/>
                    <a:lstStyle/>
                    <a:p>
                      <a:pPr marL="0" indent="0">
                        <a:buFontTx/>
                        <a:buNone/>
                      </a:pPr>
                      <a:r>
                        <a:rPr lang="en-US" sz="1000">
                          <a:solidFill>
                            <a:schemeClr val="tx1"/>
                          </a:solidFill>
                        </a:rPr>
                        <a:t>Tax Transparency</a:t>
                      </a:r>
                    </a:p>
                  </a:txBody>
                  <a:tcPr marL="18000" marR="18000" marT="0" marB="0">
                    <a:noFill/>
                  </a:tcPr>
                </a:tc>
                <a:tc>
                  <a:txBody>
                    <a:bodyPr/>
                    <a:lstStyle/>
                    <a:p>
                      <a:pPr marL="0" indent="0" algn="ctr">
                        <a:buFontTx/>
                        <a:buNone/>
                      </a:pPr>
                      <a:endParaRPr lang="en-US" sz="1000">
                        <a:solidFill>
                          <a:schemeClr val="tx1"/>
                        </a:solidFill>
                      </a:endParaRPr>
                    </a:p>
                  </a:txBody>
                  <a:tcPr marL="18000" marR="18000" marT="0" marB="0">
                    <a:noFill/>
                  </a:tcPr>
                </a:tc>
                <a:extLst>
                  <a:ext uri="{0D108BD9-81ED-4DB2-BD59-A6C34878D82A}">
                    <a16:rowId xmlns:a16="http://schemas.microsoft.com/office/drawing/2014/main" val="2916274542"/>
                  </a:ext>
                </a:extLst>
              </a:tr>
            </a:tbl>
          </a:graphicData>
        </a:graphic>
      </p:graphicFrame>
      <p:sp>
        <p:nvSpPr>
          <p:cNvPr id="2" name="Title 1">
            <a:extLst>
              <a:ext uri="{FF2B5EF4-FFF2-40B4-BE49-F238E27FC236}">
                <a16:creationId xmlns:a16="http://schemas.microsoft.com/office/drawing/2014/main" id="{2FA26F1C-BDD8-47E1-B90B-748B8D02BE42}"/>
              </a:ext>
            </a:extLst>
          </p:cNvPr>
          <p:cNvSpPr>
            <a:spLocks noGrp="1"/>
          </p:cNvSpPr>
          <p:nvPr>
            <p:ph type="title"/>
          </p:nvPr>
        </p:nvSpPr>
        <p:spPr>
          <a:xfrm>
            <a:off x="334963" y="1"/>
            <a:ext cx="11522075" cy="876687"/>
          </a:xfrm>
        </p:spPr>
        <p:txBody>
          <a:bodyPr vert="horz"/>
          <a:lstStyle/>
          <a:p>
            <a:r>
              <a:rPr lang="en-US" b="1" dirty="0"/>
              <a:t>Materiality – external rating lens | </a:t>
            </a:r>
            <a:r>
              <a:rPr lang="en-US" dirty="0"/>
              <a:t>Material issues for Target industry based on external rating agencies</a:t>
            </a:r>
          </a:p>
        </p:txBody>
      </p:sp>
      <p:graphicFrame>
        <p:nvGraphicFramePr>
          <p:cNvPr id="16" name="Table 15">
            <a:extLst>
              <a:ext uri="{FF2B5EF4-FFF2-40B4-BE49-F238E27FC236}">
                <a16:creationId xmlns:a16="http://schemas.microsoft.com/office/drawing/2014/main" id="{9617C0BA-710E-42CA-BE84-3D78EC75BFDB}"/>
              </a:ext>
            </a:extLst>
          </p:cNvPr>
          <p:cNvGraphicFramePr>
            <a:graphicFrameLocks noGrp="1"/>
          </p:cNvGraphicFramePr>
          <p:nvPr>
            <p:extLst>
              <p:ext uri="{D42A27DB-BD31-4B8C-83A1-F6EECF244321}">
                <p14:modId xmlns:p14="http://schemas.microsoft.com/office/powerpoint/2010/main" val="2590443326"/>
              </p:ext>
            </p:extLst>
          </p:nvPr>
        </p:nvGraphicFramePr>
        <p:xfrm>
          <a:off x="5187112" y="1928728"/>
          <a:ext cx="2939564" cy="4503600"/>
        </p:xfrm>
        <a:graphic>
          <a:graphicData uri="http://schemas.openxmlformats.org/drawingml/2006/table">
            <a:tbl>
              <a:tblPr/>
              <a:tblGrid>
                <a:gridCol w="2434198">
                  <a:extLst>
                    <a:ext uri="{9D8B030D-6E8A-4147-A177-3AD203B41FA5}">
                      <a16:colId xmlns:a16="http://schemas.microsoft.com/office/drawing/2014/main" val="16786421"/>
                    </a:ext>
                  </a:extLst>
                </a:gridCol>
                <a:gridCol w="505366">
                  <a:extLst>
                    <a:ext uri="{9D8B030D-6E8A-4147-A177-3AD203B41FA5}">
                      <a16:colId xmlns:a16="http://schemas.microsoft.com/office/drawing/2014/main" val="1307156568"/>
                    </a:ext>
                  </a:extLst>
                </a:gridCol>
              </a:tblGrid>
              <a:tr h="74730">
                <a:tc>
                  <a:txBody>
                    <a:bodyPr/>
                    <a:lstStyle/>
                    <a:p>
                      <a:pPr marL="0" indent="0" algn="l" fontAlgn="ctr">
                        <a:buNone/>
                      </a:pPr>
                      <a:r>
                        <a:rPr lang="en-US" sz="1000" b="1">
                          <a:effectLst/>
                          <a:latin typeface="+mj-lt"/>
                        </a:rPr>
                        <a:t>General Issue Category</a:t>
                      </a:r>
                    </a:p>
                  </a:txBody>
                  <a:tcPr marL="28922" marR="28922" marT="7200" marB="7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Tx/>
                        <a:buFontTx/>
                        <a:buNone/>
                        <a:tabLst/>
                        <a:defRPr/>
                      </a:pPr>
                      <a:r>
                        <a:rPr lang="en-US" sz="1000" b="1">
                          <a:solidFill>
                            <a:srgbClr val="000000"/>
                          </a:solidFill>
                        </a:rPr>
                        <a:t>Score</a:t>
                      </a:r>
                      <a:r>
                        <a:rPr lang="en-US" sz="1000" b="1" baseline="30000">
                          <a:solidFill>
                            <a:srgbClr val="000000"/>
                          </a:solidFill>
                        </a:rPr>
                        <a:t>4</a:t>
                      </a:r>
                    </a:p>
                  </a:txBody>
                  <a:tcPr marL="28922" marR="28922" marT="7200" marB="72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018492499"/>
                  </a:ext>
                </a:extLst>
              </a:tr>
              <a:tr h="82245">
                <a:tc>
                  <a:txBody>
                    <a:bodyPr/>
                    <a:lstStyle/>
                    <a:p>
                      <a:pPr marL="0" indent="0" algn="l" fontAlgn="t">
                        <a:buNone/>
                      </a:pPr>
                      <a:r>
                        <a:rPr lang="en-US" sz="1000" b="0">
                          <a:effectLst/>
                          <a:latin typeface="+mj-lt"/>
                        </a:rPr>
                        <a:t>GHG Emissions</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000000"/>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17936796"/>
                  </a:ext>
                </a:extLst>
              </a:tr>
              <a:tr h="82245">
                <a:tc>
                  <a:txBody>
                    <a:bodyPr/>
                    <a:lstStyle/>
                    <a:p>
                      <a:pPr marL="0" indent="0" algn="l" fontAlgn="t">
                        <a:buNone/>
                      </a:pPr>
                      <a:r>
                        <a:rPr lang="en-US" sz="1000" b="0">
                          <a:effectLst/>
                          <a:latin typeface="+mj-lt"/>
                        </a:rPr>
                        <a:t>Air Quality</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000000"/>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77134556"/>
                  </a:ext>
                </a:extLst>
              </a:tr>
              <a:tr h="82245">
                <a:tc>
                  <a:txBody>
                    <a:bodyPr/>
                    <a:lstStyle/>
                    <a:p>
                      <a:pPr marL="0" indent="0" algn="l" fontAlgn="t">
                        <a:buNone/>
                      </a:pPr>
                      <a:r>
                        <a:rPr lang="en-US" sz="1000" b="1">
                          <a:effectLst/>
                          <a:latin typeface="+mj-lt"/>
                        </a:rPr>
                        <a:t>Energy Management</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FFFFFF"/>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CC0000"/>
                    </a:solidFill>
                  </a:tcPr>
                </a:tc>
                <a:extLst>
                  <a:ext uri="{0D108BD9-81ED-4DB2-BD59-A6C34878D82A}">
                    <a16:rowId xmlns:a16="http://schemas.microsoft.com/office/drawing/2014/main" val="1794242525"/>
                  </a:ext>
                </a:extLst>
              </a:tr>
              <a:tr h="82245">
                <a:tc>
                  <a:txBody>
                    <a:bodyPr/>
                    <a:lstStyle/>
                    <a:p>
                      <a:pPr marL="0" indent="0" algn="l" fontAlgn="t">
                        <a:buNone/>
                      </a:pPr>
                      <a:r>
                        <a:rPr lang="en-US" sz="1000" b="0">
                          <a:effectLst/>
                          <a:latin typeface="+mj-lt"/>
                        </a:rPr>
                        <a:t>Water &amp; Wastewater Mgmt.</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000000"/>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83536269"/>
                  </a:ext>
                </a:extLst>
              </a:tr>
              <a:tr h="82245">
                <a:tc>
                  <a:txBody>
                    <a:bodyPr/>
                    <a:lstStyle/>
                    <a:p>
                      <a:pPr marL="0" indent="0" algn="l" fontAlgn="t">
                        <a:buNone/>
                      </a:pPr>
                      <a:r>
                        <a:rPr lang="en-US" sz="1000" b="0">
                          <a:effectLst/>
                          <a:latin typeface="+mj-lt"/>
                        </a:rPr>
                        <a:t>Waste &amp; Hazardous Material Mgmt.</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000000"/>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98169788"/>
                  </a:ext>
                </a:extLst>
              </a:tr>
              <a:tr h="82245">
                <a:tc>
                  <a:txBody>
                    <a:bodyPr/>
                    <a:lstStyle/>
                    <a:p>
                      <a:pPr marL="0" indent="0" algn="l" fontAlgn="t">
                        <a:buNone/>
                      </a:pPr>
                      <a:r>
                        <a:rPr lang="en-US" sz="1000" b="0">
                          <a:effectLst/>
                          <a:latin typeface="+mj-lt"/>
                        </a:rPr>
                        <a:t>Ecological Impacts</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chemeClr val="bg2">
                          <a:lumMod val="75000"/>
                        </a:schemeClr>
                      </a:solidFill>
                      <a:prstDash val="solid"/>
                      <a:round/>
                      <a:headEnd type="none" w="med" len="med"/>
                      <a:tailEnd type="none" w="med" len="med"/>
                    </a:lnB>
                    <a:noFill/>
                  </a:tcPr>
                </a:tc>
                <a:tc>
                  <a:txBody>
                    <a:bodyPr/>
                    <a:lstStyle/>
                    <a:p>
                      <a:pPr marL="0" indent="0" algn="l" fontAlgn="t">
                        <a:buNone/>
                      </a:pPr>
                      <a:endParaRPr lang="en-US" sz="1000" b="0">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chemeClr val="bg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354139219"/>
                  </a:ext>
                </a:extLst>
              </a:tr>
              <a:tr h="82245">
                <a:tc>
                  <a:txBody>
                    <a:bodyPr/>
                    <a:lstStyle/>
                    <a:p>
                      <a:pPr marL="0" indent="0" algn="l" fontAlgn="t">
                        <a:buNone/>
                      </a:pPr>
                      <a:r>
                        <a:rPr lang="en-US" sz="1000" b="0">
                          <a:effectLst/>
                          <a:latin typeface="+mj-lt"/>
                        </a:rPr>
                        <a:t>Product Design &amp; Lifecycle Mgmt.</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chemeClr val="bg2">
                          <a:lumMod val="75000"/>
                        </a:schemeClr>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000000"/>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chemeClr val="bg2">
                          <a:lumMod val="75000"/>
                        </a:schemeClr>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85630533"/>
                  </a:ext>
                </a:extLst>
              </a:tr>
              <a:tr h="82245">
                <a:tc>
                  <a:txBody>
                    <a:bodyPr/>
                    <a:lstStyle/>
                    <a:p>
                      <a:pPr marL="0" indent="0" algn="l" fontAlgn="t">
                        <a:buNone/>
                      </a:pPr>
                      <a:r>
                        <a:rPr lang="en-US" sz="1000" b="0">
                          <a:effectLst/>
                          <a:latin typeface="+mj-lt"/>
                        </a:rPr>
                        <a:t>Business Model Resilience</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8218414"/>
                  </a:ext>
                </a:extLst>
              </a:tr>
              <a:tr h="82245">
                <a:tc>
                  <a:txBody>
                    <a:bodyPr/>
                    <a:lstStyle/>
                    <a:p>
                      <a:pPr marL="0" indent="0" algn="l" fontAlgn="t">
                        <a:buNone/>
                      </a:pPr>
                      <a:r>
                        <a:rPr lang="en-US" sz="1000" b="0">
                          <a:effectLst/>
                          <a:latin typeface="+mj-lt"/>
                        </a:rPr>
                        <a:t>Supply Chain Management</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000000"/>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51718304"/>
                  </a:ext>
                </a:extLst>
              </a:tr>
              <a:tr h="82245">
                <a:tc>
                  <a:txBody>
                    <a:bodyPr/>
                    <a:lstStyle/>
                    <a:p>
                      <a:pPr marL="0" indent="0" algn="l" fontAlgn="t">
                        <a:buNone/>
                      </a:pPr>
                      <a:r>
                        <a:rPr lang="en-US" sz="1000" b="0">
                          <a:effectLst/>
                          <a:latin typeface="+mj-lt"/>
                        </a:rPr>
                        <a:t>Materials Sourcing &amp; Efficiency</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150421482"/>
                  </a:ext>
                </a:extLst>
              </a:tr>
              <a:tr h="82245">
                <a:tc>
                  <a:txBody>
                    <a:bodyPr/>
                    <a:lstStyle/>
                    <a:p>
                      <a:pPr marL="0" indent="0" algn="l" fontAlgn="t">
                        <a:buNone/>
                      </a:pPr>
                      <a:r>
                        <a:rPr lang="en-US" sz="1000" b="0">
                          <a:effectLst/>
                          <a:latin typeface="+mj-lt"/>
                        </a:rPr>
                        <a:t>Physical Impacts of Climate Change</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chemeClr val="bg2">
                          <a:lumMod val="75000"/>
                        </a:schemeClr>
                      </a:solidFill>
                      <a:prstDash val="solid"/>
                      <a:round/>
                      <a:headEnd type="none" w="med" len="med"/>
                      <a:tailEnd type="none" w="med" len="med"/>
                    </a:lnB>
                    <a:noFill/>
                  </a:tcPr>
                </a:tc>
                <a:tc>
                  <a:txBody>
                    <a:bodyPr/>
                    <a:lstStyle/>
                    <a:p>
                      <a:pPr marL="0" indent="0" algn="l" fontAlgn="t">
                        <a:buNone/>
                      </a:pPr>
                      <a:endParaRPr lang="en-US" sz="1000" b="0">
                        <a:solidFill>
                          <a:srgbClr val="FFFFFF"/>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2216414209"/>
                  </a:ext>
                </a:extLst>
              </a:tr>
              <a:tr h="82245">
                <a:tc>
                  <a:txBody>
                    <a:bodyPr/>
                    <a:lstStyle/>
                    <a:p>
                      <a:pPr marL="0" indent="0" algn="l" fontAlgn="t">
                        <a:buNone/>
                      </a:pPr>
                      <a:r>
                        <a:rPr lang="en-US" sz="1000" b="0">
                          <a:effectLst/>
                          <a:latin typeface="+mj-lt"/>
                        </a:rPr>
                        <a:t>Human Rights &amp; Comm. Relations</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chemeClr val="bg2">
                          <a:lumMod val="75000"/>
                        </a:schemeClr>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chemeClr val="bg2">
                          <a:lumMod val="75000"/>
                        </a:schemeClr>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142664177"/>
                  </a:ext>
                </a:extLst>
              </a:tr>
              <a:tr h="82245">
                <a:tc>
                  <a:txBody>
                    <a:bodyPr/>
                    <a:lstStyle/>
                    <a:p>
                      <a:pPr marL="0" indent="0" algn="l" fontAlgn="t">
                        <a:buNone/>
                      </a:pPr>
                      <a:r>
                        <a:rPr lang="en-US" sz="1000" b="1">
                          <a:effectLst/>
                          <a:latin typeface="+mj-lt"/>
                        </a:rPr>
                        <a:t>Customer Privacy</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FFFFFF"/>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CC0000"/>
                    </a:solidFill>
                  </a:tcPr>
                </a:tc>
                <a:extLst>
                  <a:ext uri="{0D108BD9-81ED-4DB2-BD59-A6C34878D82A}">
                    <a16:rowId xmlns:a16="http://schemas.microsoft.com/office/drawing/2014/main" val="220827123"/>
                  </a:ext>
                </a:extLst>
              </a:tr>
              <a:tr h="82245">
                <a:tc>
                  <a:txBody>
                    <a:bodyPr/>
                    <a:lstStyle/>
                    <a:p>
                      <a:pPr marL="0" indent="0" algn="l" fontAlgn="t">
                        <a:buNone/>
                      </a:pPr>
                      <a:r>
                        <a:rPr lang="en-US" sz="1000" b="1">
                          <a:effectLst/>
                          <a:latin typeface="+mj-lt"/>
                        </a:rPr>
                        <a:t>Data Security</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FFFFFF"/>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CC0000"/>
                    </a:solidFill>
                  </a:tcPr>
                </a:tc>
                <a:extLst>
                  <a:ext uri="{0D108BD9-81ED-4DB2-BD59-A6C34878D82A}">
                    <a16:rowId xmlns:a16="http://schemas.microsoft.com/office/drawing/2014/main" val="3848892191"/>
                  </a:ext>
                </a:extLst>
              </a:tr>
              <a:tr h="82245">
                <a:tc>
                  <a:txBody>
                    <a:bodyPr/>
                    <a:lstStyle/>
                    <a:p>
                      <a:pPr marL="0" indent="0" algn="l" fontAlgn="t">
                        <a:buNone/>
                      </a:pPr>
                      <a:r>
                        <a:rPr lang="en-US" sz="1000" b="0">
                          <a:effectLst/>
                          <a:latin typeface="+mj-lt"/>
                        </a:rPr>
                        <a:t>Access &amp; Affordability</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53759367"/>
                  </a:ext>
                </a:extLst>
              </a:tr>
              <a:tr h="82245">
                <a:tc>
                  <a:txBody>
                    <a:bodyPr/>
                    <a:lstStyle/>
                    <a:p>
                      <a:pPr marL="0" indent="0" algn="l" fontAlgn="t">
                        <a:buNone/>
                      </a:pPr>
                      <a:r>
                        <a:rPr lang="en-US" sz="1000" b="0">
                          <a:effectLst/>
                          <a:latin typeface="+mj-lt"/>
                        </a:rPr>
                        <a:t>Product Quality &amp; Safety</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000000"/>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35959273"/>
                  </a:ext>
                </a:extLst>
              </a:tr>
              <a:tr h="82245">
                <a:tc>
                  <a:txBody>
                    <a:bodyPr/>
                    <a:lstStyle/>
                    <a:p>
                      <a:pPr marL="0" indent="0" algn="l" fontAlgn="t">
                        <a:buNone/>
                      </a:pPr>
                      <a:r>
                        <a:rPr lang="en-US" sz="1000" b="0">
                          <a:effectLst/>
                          <a:latin typeface="+mj-lt"/>
                        </a:rPr>
                        <a:t>Customer Welfare</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000000"/>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92346962"/>
                  </a:ext>
                </a:extLst>
              </a:tr>
              <a:tr h="82245">
                <a:tc>
                  <a:txBody>
                    <a:bodyPr/>
                    <a:lstStyle/>
                    <a:p>
                      <a:pPr marL="0" indent="0" algn="l" fontAlgn="t">
                        <a:buNone/>
                      </a:pPr>
                      <a:r>
                        <a:rPr lang="en-US" sz="1000" b="0">
                          <a:effectLst/>
                          <a:latin typeface="+mj-lt"/>
                        </a:rPr>
                        <a:t>Selling Practices &amp; Product Labeling</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chemeClr val="bg2">
                          <a:lumMod val="75000"/>
                        </a:schemeClr>
                      </a:solidFill>
                      <a:prstDash val="solid"/>
                      <a:round/>
                      <a:headEnd type="none" w="med" len="med"/>
                      <a:tailEnd type="none" w="med" len="med"/>
                    </a:lnB>
                    <a:noFill/>
                  </a:tcPr>
                </a:tc>
                <a:tc>
                  <a:txBody>
                    <a:bodyPr/>
                    <a:lstStyle/>
                    <a:p>
                      <a:pPr marL="0" indent="0" algn="l" fontAlgn="t">
                        <a:buNone/>
                      </a:pPr>
                      <a:endParaRPr lang="en-US" sz="1000" b="0">
                        <a:solidFill>
                          <a:srgbClr val="000000"/>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chemeClr val="bg2">
                          <a:lumMod val="75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2684272756"/>
                  </a:ext>
                </a:extLst>
              </a:tr>
              <a:tr h="82245">
                <a:tc>
                  <a:txBody>
                    <a:bodyPr/>
                    <a:lstStyle/>
                    <a:p>
                      <a:pPr marL="0" indent="0" algn="l" fontAlgn="t">
                        <a:buNone/>
                      </a:pPr>
                      <a:r>
                        <a:rPr lang="en-US" sz="1000" b="0">
                          <a:effectLst/>
                          <a:latin typeface="+mj-lt"/>
                        </a:rPr>
                        <a:t>Labor Practices</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chemeClr val="bg2">
                          <a:lumMod val="75000"/>
                        </a:schemeClr>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chemeClr val="bg2">
                          <a:lumMod val="75000"/>
                        </a:schemeClr>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707063331"/>
                  </a:ext>
                </a:extLst>
              </a:tr>
              <a:tr h="82245">
                <a:tc>
                  <a:txBody>
                    <a:bodyPr/>
                    <a:lstStyle/>
                    <a:p>
                      <a:pPr marL="0" indent="0" algn="l" fontAlgn="t">
                        <a:buNone/>
                      </a:pPr>
                      <a:r>
                        <a:rPr lang="en-US" sz="1000" b="0">
                          <a:effectLst/>
                          <a:latin typeface="+mj-lt"/>
                        </a:rPr>
                        <a:t>Employee Health &amp; Safety</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287066616"/>
                  </a:ext>
                </a:extLst>
              </a:tr>
              <a:tr h="82245">
                <a:tc>
                  <a:txBody>
                    <a:bodyPr/>
                    <a:lstStyle/>
                    <a:p>
                      <a:pPr marL="0" indent="0" algn="l" fontAlgn="t">
                        <a:buNone/>
                      </a:pPr>
                      <a:r>
                        <a:rPr lang="en-US" sz="1000" b="1">
                          <a:effectLst/>
                          <a:latin typeface="+mj-lt"/>
                        </a:rPr>
                        <a:t>Employee Engagement, D&amp;I</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chemeClr val="bg2">
                          <a:lumMod val="75000"/>
                        </a:schemeClr>
                      </a:solidFill>
                      <a:prstDash val="solid"/>
                      <a:round/>
                      <a:headEnd type="none" w="med" len="med"/>
                      <a:tailEnd type="none" w="med" len="med"/>
                    </a:lnB>
                    <a:noFill/>
                  </a:tcPr>
                </a:tc>
                <a:tc>
                  <a:txBody>
                    <a:bodyPr/>
                    <a:lstStyle/>
                    <a:p>
                      <a:pPr marL="0" indent="0" algn="l" fontAlgn="t">
                        <a:buNone/>
                      </a:pPr>
                      <a:endParaRPr lang="en-US" sz="1000" b="0">
                        <a:solidFill>
                          <a:srgbClr val="FFFFFF"/>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chemeClr val="bg2">
                          <a:lumMod val="75000"/>
                        </a:schemeClr>
                      </a:solidFill>
                      <a:prstDash val="solid"/>
                      <a:round/>
                      <a:headEnd type="none" w="med" len="med"/>
                      <a:tailEnd type="none" w="med" len="med"/>
                    </a:lnB>
                    <a:solidFill>
                      <a:srgbClr val="CC0000"/>
                    </a:solidFill>
                  </a:tcPr>
                </a:tc>
                <a:extLst>
                  <a:ext uri="{0D108BD9-81ED-4DB2-BD59-A6C34878D82A}">
                    <a16:rowId xmlns:a16="http://schemas.microsoft.com/office/drawing/2014/main" val="3322327751"/>
                  </a:ext>
                </a:extLst>
              </a:tr>
              <a:tr h="82245">
                <a:tc>
                  <a:txBody>
                    <a:bodyPr/>
                    <a:lstStyle/>
                    <a:p>
                      <a:pPr marL="0" indent="0" algn="l" fontAlgn="t">
                        <a:buNone/>
                      </a:pPr>
                      <a:r>
                        <a:rPr lang="en-US" sz="1000" b="0">
                          <a:effectLst/>
                          <a:latin typeface="+mj-lt"/>
                        </a:rPr>
                        <a:t>Business Ethics</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chemeClr val="bg2">
                          <a:lumMod val="75000"/>
                        </a:schemeClr>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FFFFFF"/>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chemeClr val="bg2">
                          <a:lumMod val="75000"/>
                        </a:schemeClr>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3742485969"/>
                  </a:ext>
                </a:extLst>
              </a:tr>
              <a:tr h="82245">
                <a:tc>
                  <a:txBody>
                    <a:bodyPr/>
                    <a:lstStyle/>
                    <a:p>
                      <a:pPr marL="0" indent="0" algn="l" fontAlgn="t">
                        <a:buNone/>
                      </a:pPr>
                      <a:r>
                        <a:rPr lang="en-US" sz="1000" b="1">
                          <a:effectLst/>
                          <a:latin typeface="+mj-lt"/>
                        </a:rPr>
                        <a:t>Competitive Behavior</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FFFFFF"/>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CC0000"/>
                    </a:solidFill>
                  </a:tcPr>
                </a:tc>
                <a:extLst>
                  <a:ext uri="{0D108BD9-81ED-4DB2-BD59-A6C34878D82A}">
                    <a16:rowId xmlns:a16="http://schemas.microsoft.com/office/drawing/2014/main" val="4085004098"/>
                  </a:ext>
                </a:extLst>
              </a:tr>
              <a:tr h="82245">
                <a:tc>
                  <a:txBody>
                    <a:bodyPr/>
                    <a:lstStyle/>
                    <a:p>
                      <a:pPr marL="0" indent="0" algn="l" fontAlgn="t">
                        <a:buNone/>
                      </a:pPr>
                      <a:r>
                        <a:rPr lang="en-US" sz="1000" b="0">
                          <a:effectLst/>
                          <a:latin typeface="+mj-lt"/>
                        </a:rPr>
                        <a:t>Mgmt. of Legal &amp; Regulatory Env.</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3689409837"/>
                  </a:ext>
                </a:extLst>
              </a:tr>
              <a:tr h="82245">
                <a:tc>
                  <a:txBody>
                    <a:bodyPr/>
                    <a:lstStyle/>
                    <a:p>
                      <a:pPr marL="0" indent="0" algn="l" fontAlgn="t">
                        <a:buNone/>
                      </a:pPr>
                      <a:r>
                        <a:rPr lang="en-US" sz="1000" b="0">
                          <a:effectLst/>
                          <a:latin typeface="+mj-lt"/>
                        </a:rPr>
                        <a:t>Critical Incident Risk Management</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1495171436"/>
                  </a:ext>
                </a:extLst>
              </a:tr>
              <a:tr h="82245">
                <a:tc>
                  <a:txBody>
                    <a:bodyPr/>
                    <a:lstStyle/>
                    <a:p>
                      <a:pPr marL="0" indent="0" algn="l" fontAlgn="t">
                        <a:buNone/>
                      </a:pPr>
                      <a:r>
                        <a:rPr lang="en-US" sz="1000" b="1">
                          <a:effectLst/>
                          <a:latin typeface="+mj-lt"/>
                        </a:rPr>
                        <a:t>Systemic Risk Management</a:t>
                      </a: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marL="0" indent="0" algn="l" fontAlgn="t">
                        <a:buNone/>
                      </a:pPr>
                      <a:endParaRPr lang="en-US" sz="1000" b="0">
                        <a:solidFill>
                          <a:srgbClr val="FFFFFF"/>
                        </a:solidFill>
                        <a:effectLst/>
                        <a:latin typeface="+mj-lt"/>
                      </a:endParaRPr>
                    </a:p>
                  </a:txBody>
                  <a:tcPr marL="28922" marR="28922" marT="7200" marB="7200">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CC0000"/>
                    </a:solidFill>
                  </a:tcPr>
                </a:tc>
                <a:extLst>
                  <a:ext uri="{0D108BD9-81ED-4DB2-BD59-A6C34878D82A}">
                    <a16:rowId xmlns:a16="http://schemas.microsoft.com/office/drawing/2014/main" val="106197731"/>
                  </a:ext>
                </a:extLst>
              </a:tr>
            </a:tbl>
          </a:graphicData>
        </a:graphic>
      </p:graphicFrame>
      <p:grpSp>
        <p:nvGrpSpPr>
          <p:cNvPr id="28" name="btfpColumnHeaderBox399433">
            <a:extLst>
              <a:ext uri="{FF2B5EF4-FFF2-40B4-BE49-F238E27FC236}">
                <a16:creationId xmlns:a16="http://schemas.microsoft.com/office/drawing/2014/main" id="{6CFB894B-92F0-48D5-8AD3-45E6ADEECBEE}"/>
              </a:ext>
            </a:extLst>
          </p:cNvPr>
          <p:cNvGrpSpPr/>
          <p:nvPr>
            <p:custDataLst>
              <p:tags r:id="rId4"/>
            </p:custDataLst>
          </p:nvPr>
        </p:nvGrpSpPr>
        <p:grpSpPr>
          <a:xfrm>
            <a:off x="8378296" y="1611475"/>
            <a:ext cx="3483504" cy="254953"/>
            <a:chOff x="8378296" y="1323197"/>
            <a:chExt cx="3483504" cy="254953"/>
          </a:xfrm>
        </p:grpSpPr>
        <p:sp>
          <p:nvSpPr>
            <p:cNvPr id="26" name="btfpColumnHeaderBoxText399433">
              <a:extLst>
                <a:ext uri="{FF2B5EF4-FFF2-40B4-BE49-F238E27FC236}">
                  <a16:creationId xmlns:a16="http://schemas.microsoft.com/office/drawing/2014/main" id="{66D1CF37-E21B-48C4-9BD2-FA3C81040319}"/>
                </a:ext>
              </a:extLst>
            </p:cNvPr>
            <p:cNvSpPr txBox="1"/>
            <p:nvPr/>
          </p:nvSpPr>
          <p:spPr bwMode="gray">
            <a:xfrm>
              <a:off x="8378296" y="1323197"/>
              <a:ext cx="3483504" cy="254953"/>
            </a:xfrm>
            <a:prstGeom prst="rect">
              <a:avLst/>
            </a:prstGeom>
            <a:noFill/>
          </p:spPr>
          <p:txBody>
            <a:bodyPr vert="horz" wrap="square" lIns="36036" tIns="36036" rIns="36036" bIns="36036" rtlCol="0" anchor="b">
              <a:spAutoFit/>
            </a:bodyPr>
            <a:lstStyle/>
            <a:p>
              <a:pPr marL="0" indent="0">
                <a:spcBef>
                  <a:spcPts val="0"/>
                </a:spcBef>
                <a:buNone/>
              </a:pPr>
              <a:endParaRPr lang="en-US" sz="1200">
                <a:solidFill>
                  <a:srgbClr val="000000"/>
                </a:solidFill>
              </a:endParaRPr>
            </a:p>
          </p:txBody>
        </p:sp>
        <p:cxnSp>
          <p:nvCxnSpPr>
            <p:cNvPr id="27" name="btfpColumnHeaderBoxLine399433">
              <a:extLst>
                <a:ext uri="{FF2B5EF4-FFF2-40B4-BE49-F238E27FC236}">
                  <a16:creationId xmlns:a16="http://schemas.microsoft.com/office/drawing/2014/main" id="{C07E35D0-7EAA-4933-8DBA-2AB774F315BB}"/>
                </a:ext>
              </a:extLst>
            </p:cNvPr>
            <p:cNvCxnSpPr/>
            <p:nvPr/>
          </p:nvCxnSpPr>
          <p:spPr bwMode="gray">
            <a:xfrm>
              <a:off x="8378296" y="1578150"/>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31" name="btfpColumnHeaderBox661833">
            <a:extLst>
              <a:ext uri="{FF2B5EF4-FFF2-40B4-BE49-F238E27FC236}">
                <a16:creationId xmlns:a16="http://schemas.microsoft.com/office/drawing/2014/main" id="{AE9D59E2-CA75-49A5-99A9-C1D1A6FFFF62}"/>
              </a:ext>
            </a:extLst>
          </p:cNvPr>
          <p:cNvGrpSpPr/>
          <p:nvPr>
            <p:custDataLst>
              <p:tags r:id="rId5"/>
            </p:custDataLst>
          </p:nvPr>
        </p:nvGrpSpPr>
        <p:grpSpPr>
          <a:xfrm>
            <a:off x="4354247" y="1611475"/>
            <a:ext cx="3657601" cy="254953"/>
            <a:chOff x="4354247" y="1323197"/>
            <a:chExt cx="3657601" cy="254953"/>
          </a:xfrm>
        </p:grpSpPr>
        <p:sp>
          <p:nvSpPr>
            <p:cNvPr id="29" name="btfpColumnHeaderBoxText661833">
              <a:extLst>
                <a:ext uri="{FF2B5EF4-FFF2-40B4-BE49-F238E27FC236}">
                  <a16:creationId xmlns:a16="http://schemas.microsoft.com/office/drawing/2014/main" id="{0E2E33D9-CFF8-49EB-89D8-10DE4ACB19E1}"/>
                </a:ext>
              </a:extLst>
            </p:cNvPr>
            <p:cNvSpPr txBox="1"/>
            <p:nvPr/>
          </p:nvSpPr>
          <p:spPr bwMode="gray">
            <a:xfrm>
              <a:off x="4354248" y="1323197"/>
              <a:ext cx="3657600" cy="254953"/>
            </a:xfrm>
            <a:prstGeom prst="rect">
              <a:avLst/>
            </a:prstGeom>
            <a:noFill/>
          </p:spPr>
          <p:txBody>
            <a:bodyPr vert="horz" wrap="square" lIns="36036" tIns="36036" rIns="36036" bIns="36036" rtlCol="0" anchor="b">
              <a:spAutoFit/>
            </a:bodyPr>
            <a:lstStyle/>
            <a:p>
              <a:pPr marL="0" indent="0">
                <a:spcBef>
                  <a:spcPts val="0"/>
                </a:spcBef>
                <a:buNone/>
              </a:pPr>
              <a:endParaRPr lang="en-US" sz="1200">
                <a:solidFill>
                  <a:srgbClr val="000000"/>
                </a:solidFill>
              </a:endParaRPr>
            </a:p>
          </p:txBody>
        </p:sp>
        <p:cxnSp>
          <p:nvCxnSpPr>
            <p:cNvPr id="30" name="btfpColumnHeaderBoxLine661833">
              <a:extLst>
                <a:ext uri="{FF2B5EF4-FFF2-40B4-BE49-F238E27FC236}">
                  <a16:creationId xmlns:a16="http://schemas.microsoft.com/office/drawing/2014/main" id="{473EFFC3-E81C-4A28-8030-8CB845D620F8}"/>
                </a:ext>
              </a:extLst>
            </p:cNvPr>
            <p:cNvCxnSpPr/>
            <p:nvPr/>
          </p:nvCxnSpPr>
          <p:spPr bwMode="gray">
            <a:xfrm>
              <a:off x="4354247" y="1578150"/>
              <a:ext cx="365760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34" name="btfpColumnHeaderBox163430">
            <a:extLst>
              <a:ext uri="{FF2B5EF4-FFF2-40B4-BE49-F238E27FC236}">
                <a16:creationId xmlns:a16="http://schemas.microsoft.com/office/drawing/2014/main" id="{974962DF-2130-4C92-AAA7-F4EFF9A13D19}"/>
              </a:ext>
            </a:extLst>
          </p:cNvPr>
          <p:cNvGrpSpPr/>
          <p:nvPr>
            <p:custDataLst>
              <p:tags r:id="rId6"/>
            </p:custDataLst>
          </p:nvPr>
        </p:nvGrpSpPr>
        <p:grpSpPr>
          <a:xfrm>
            <a:off x="330200" y="1611475"/>
            <a:ext cx="3483504" cy="254953"/>
            <a:chOff x="330200" y="1323197"/>
            <a:chExt cx="3483504" cy="254953"/>
          </a:xfrm>
        </p:grpSpPr>
        <p:sp>
          <p:nvSpPr>
            <p:cNvPr id="32" name="btfpColumnHeaderBoxText163430">
              <a:extLst>
                <a:ext uri="{FF2B5EF4-FFF2-40B4-BE49-F238E27FC236}">
                  <a16:creationId xmlns:a16="http://schemas.microsoft.com/office/drawing/2014/main" id="{9902FE0D-1AFD-4FFD-8BBD-1CB36E4668E0}"/>
                </a:ext>
              </a:extLst>
            </p:cNvPr>
            <p:cNvSpPr txBox="1"/>
            <p:nvPr/>
          </p:nvSpPr>
          <p:spPr bwMode="gray">
            <a:xfrm>
              <a:off x="330200" y="1323197"/>
              <a:ext cx="3483504" cy="254953"/>
            </a:xfrm>
            <a:prstGeom prst="rect">
              <a:avLst/>
            </a:prstGeom>
            <a:noFill/>
          </p:spPr>
          <p:txBody>
            <a:bodyPr vert="horz" wrap="square" lIns="36036" tIns="36036" rIns="36036" bIns="36036" rtlCol="0" anchor="b">
              <a:spAutoFit/>
            </a:bodyPr>
            <a:lstStyle/>
            <a:p>
              <a:pPr marL="0" indent="0">
                <a:spcBef>
                  <a:spcPts val="0"/>
                </a:spcBef>
                <a:buNone/>
              </a:pPr>
              <a:endParaRPr lang="en-US" sz="1200">
                <a:solidFill>
                  <a:srgbClr val="000000"/>
                </a:solidFill>
              </a:endParaRPr>
            </a:p>
          </p:txBody>
        </p:sp>
        <p:cxnSp>
          <p:nvCxnSpPr>
            <p:cNvPr id="33" name="btfpColumnHeaderBoxLine163430">
              <a:extLst>
                <a:ext uri="{FF2B5EF4-FFF2-40B4-BE49-F238E27FC236}">
                  <a16:creationId xmlns:a16="http://schemas.microsoft.com/office/drawing/2014/main" id="{C6126622-A7E3-4DCD-B6C0-037039A2F87D}"/>
                </a:ext>
              </a:extLst>
            </p:cNvPr>
            <p:cNvCxnSpPr/>
            <p:nvPr/>
          </p:nvCxnSpPr>
          <p:spPr bwMode="gray">
            <a:xfrm>
              <a:off x="330200" y="1578150"/>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36" name="btfpRowHeaderBox253938">
            <a:extLst>
              <a:ext uri="{FF2B5EF4-FFF2-40B4-BE49-F238E27FC236}">
                <a16:creationId xmlns:a16="http://schemas.microsoft.com/office/drawing/2014/main" id="{BD56E041-72AC-4086-A3F7-62B0CE75AC93}"/>
              </a:ext>
            </a:extLst>
          </p:cNvPr>
          <p:cNvGrpSpPr/>
          <p:nvPr>
            <p:custDataLst>
              <p:tags r:id="rId7"/>
            </p:custDataLst>
          </p:nvPr>
        </p:nvGrpSpPr>
        <p:grpSpPr>
          <a:xfrm>
            <a:off x="349621" y="3991003"/>
            <a:ext cx="507628" cy="1380858"/>
            <a:chOff x="430972" y="3131666"/>
            <a:chExt cx="2588233" cy="972979"/>
          </a:xfrm>
        </p:grpSpPr>
        <p:sp>
          <p:nvSpPr>
            <p:cNvPr id="37" name="btfpRowHeaderBoxText253938">
              <a:extLst>
                <a:ext uri="{FF2B5EF4-FFF2-40B4-BE49-F238E27FC236}">
                  <a16:creationId xmlns:a16="http://schemas.microsoft.com/office/drawing/2014/main" id="{3BB71227-8BAA-4B1A-8CF6-14FD0A7E570C}"/>
                </a:ext>
              </a:extLst>
            </p:cNvPr>
            <p:cNvSpPr txBox="1"/>
            <p:nvPr/>
          </p:nvSpPr>
          <p:spPr bwMode="gray">
            <a:xfrm>
              <a:off x="430972" y="3131666"/>
              <a:ext cx="2588233" cy="972979"/>
            </a:xfrm>
            <a:prstGeom prst="rect">
              <a:avLst/>
            </a:prstGeom>
            <a:noFill/>
          </p:spPr>
          <p:txBody>
            <a:bodyPr vert="horz" wrap="square" lIns="36036" tIns="36036" rIns="180181" bIns="36036" rtlCol="0" anchor="t">
              <a:noAutofit/>
            </a:bodyPr>
            <a:lstStyle/>
            <a:p>
              <a:pPr marL="0" indent="0">
                <a:spcBef>
                  <a:spcPct val="0"/>
                </a:spcBef>
                <a:buNone/>
              </a:pPr>
              <a:r>
                <a:rPr lang="en-US" sz="1200" b="1">
                  <a:solidFill>
                    <a:srgbClr val="973B74"/>
                  </a:solidFill>
                </a:rPr>
                <a:t>S</a:t>
              </a:r>
            </a:p>
          </p:txBody>
        </p:sp>
        <p:cxnSp>
          <p:nvCxnSpPr>
            <p:cNvPr id="38" name="btfpRowHeaderBoxLine253938">
              <a:extLst>
                <a:ext uri="{FF2B5EF4-FFF2-40B4-BE49-F238E27FC236}">
                  <a16:creationId xmlns:a16="http://schemas.microsoft.com/office/drawing/2014/main" id="{C2150670-83BF-4FC2-9094-040393597831}"/>
                </a:ext>
              </a:extLst>
            </p:cNvPr>
            <p:cNvCxnSpPr/>
            <p:nvPr/>
          </p:nvCxnSpPr>
          <p:spPr bwMode="gray">
            <a:xfrm flipH="1">
              <a:off x="3019205" y="3131666"/>
              <a:ext cx="0" cy="972979"/>
            </a:xfrm>
            <a:prstGeom prst="line">
              <a:avLst/>
            </a:prstGeom>
            <a:ln w="152400" cap="flat">
              <a:solidFill>
                <a:srgbClr val="973B74"/>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39" name="btfpRowHeaderBox959440">
            <a:extLst>
              <a:ext uri="{FF2B5EF4-FFF2-40B4-BE49-F238E27FC236}">
                <a16:creationId xmlns:a16="http://schemas.microsoft.com/office/drawing/2014/main" id="{24931D48-902D-4E9A-878D-4ADFFF4A8549}"/>
              </a:ext>
            </a:extLst>
          </p:cNvPr>
          <p:cNvGrpSpPr/>
          <p:nvPr>
            <p:custDataLst>
              <p:tags r:id="rId8"/>
            </p:custDataLst>
          </p:nvPr>
        </p:nvGrpSpPr>
        <p:grpSpPr>
          <a:xfrm>
            <a:off x="349621" y="2114167"/>
            <a:ext cx="507628" cy="1827040"/>
            <a:chOff x="479205" y="1265419"/>
            <a:chExt cx="2540000" cy="972979"/>
          </a:xfrm>
        </p:grpSpPr>
        <p:sp>
          <p:nvSpPr>
            <p:cNvPr id="40" name="btfpRowHeaderBoxText959440">
              <a:extLst>
                <a:ext uri="{FF2B5EF4-FFF2-40B4-BE49-F238E27FC236}">
                  <a16:creationId xmlns:a16="http://schemas.microsoft.com/office/drawing/2014/main" id="{869AEA54-59CE-49A3-92E1-7F517106922F}"/>
                </a:ext>
              </a:extLst>
            </p:cNvPr>
            <p:cNvSpPr txBox="1"/>
            <p:nvPr/>
          </p:nvSpPr>
          <p:spPr bwMode="gray">
            <a:xfrm>
              <a:off x="479205" y="1265419"/>
              <a:ext cx="2540000" cy="972979"/>
            </a:xfrm>
            <a:prstGeom prst="rect">
              <a:avLst/>
            </a:prstGeom>
            <a:noFill/>
          </p:spPr>
          <p:txBody>
            <a:bodyPr vert="horz" wrap="square" lIns="36036" tIns="36036" rIns="180181" bIns="36036" rtlCol="0" anchor="t">
              <a:noAutofit/>
            </a:bodyPr>
            <a:lstStyle/>
            <a:p>
              <a:pPr marL="0" indent="0">
                <a:spcBef>
                  <a:spcPct val="0"/>
                </a:spcBef>
                <a:buNone/>
              </a:pPr>
              <a:r>
                <a:rPr lang="en-US" sz="1200" b="1" spc="-30">
                  <a:solidFill>
                    <a:srgbClr val="507867"/>
                  </a:solidFill>
                </a:rPr>
                <a:t>E</a:t>
              </a:r>
            </a:p>
          </p:txBody>
        </p:sp>
        <p:cxnSp>
          <p:nvCxnSpPr>
            <p:cNvPr id="41" name="btfpRowHeaderBoxLine959440">
              <a:extLst>
                <a:ext uri="{FF2B5EF4-FFF2-40B4-BE49-F238E27FC236}">
                  <a16:creationId xmlns:a16="http://schemas.microsoft.com/office/drawing/2014/main" id="{742A898A-474F-44A1-B105-A9E9EEF39794}"/>
                </a:ext>
              </a:extLst>
            </p:cNvPr>
            <p:cNvCxnSpPr/>
            <p:nvPr/>
          </p:nvCxnSpPr>
          <p:spPr bwMode="gray">
            <a:xfrm flipH="1">
              <a:off x="3019205" y="1265419"/>
              <a:ext cx="0" cy="972979"/>
            </a:xfrm>
            <a:prstGeom prst="line">
              <a:avLst/>
            </a:prstGeom>
            <a:ln w="152400" cap="flat">
              <a:solidFill>
                <a:srgbClr val="507867"/>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2" name="btfpRowHeaderBox160935">
            <a:extLst>
              <a:ext uri="{FF2B5EF4-FFF2-40B4-BE49-F238E27FC236}">
                <a16:creationId xmlns:a16="http://schemas.microsoft.com/office/drawing/2014/main" id="{24DD9FC9-B23C-4BCD-92CB-4DE67EE645FB}"/>
              </a:ext>
            </a:extLst>
          </p:cNvPr>
          <p:cNvGrpSpPr/>
          <p:nvPr>
            <p:custDataLst>
              <p:tags r:id="rId9"/>
            </p:custDataLst>
          </p:nvPr>
        </p:nvGrpSpPr>
        <p:grpSpPr>
          <a:xfrm>
            <a:off x="349622" y="5421954"/>
            <a:ext cx="507628" cy="543417"/>
            <a:chOff x="479205" y="5006881"/>
            <a:chExt cx="2540000" cy="972981"/>
          </a:xfrm>
        </p:grpSpPr>
        <p:sp>
          <p:nvSpPr>
            <p:cNvPr id="43" name="btfpRowHeaderBoxText160935">
              <a:extLst>
                <a:ext uri="{FF2B5EF4-FFF2-40B4-BE49-F238E27FC236}">
                  <a16:creationId xmlns:a16="http://schemas.microsoft.com/office/drawing/2014/main" id="{CE279317-4FAA-4782-B778-7953B66C7DAE}"/>
                </a:ext>
              </a:extLst>
            </p:cNvPr>
            <p:cNvSpPr txBox="1"/>
            <p:nvPr/>
          </p:nvSpPr>
          <p:spPr bwMode="gray">
            <a:xfrm>
              <a:off x="479205" y="5006883"/>
              <a:ext cx="2540000" cy="972979"/>
            </a:xfrm>
            <a:prstGeom prst="rect">
              <a:avLst/>
            </a:prstGeom>
            <a:noFill/>
          </p:spPr>
          <p:txBody>
            <a:bodyPr vert="horz" wrap="square" lIns="36036" tIns="36036" rIns="180181" bIns="36036" rtlCol="0" anchor="t">
              <a:noAutofit/>
            </a:bodyPr>
            <a:lstStyle/>
            <a:p>
              <a:pPr marL="0" indent="0">
                <a:spcBef>
                  <a:spcPct val="0"/>
                </a:spcBef>
                <a:buNone/>
              </a:pPr>
              <a:r>
                <a:rPr lang="en-US" sz="1200" b="1">
                  <a:solidFill>
                    <a:srgbClr val="46647B"/>
                  </a:solidFill>
                </a:rPr>
                <a:t>G </a:t>
              </a:r>
              <a:r>
                <a:rPr lang="en-US" sz="1200">
                  <a:solidFill>
                    <a:srgbClr val="46647B"/>
                  </a:solidFill>
                </a:rPr>
                <a:t>(E</a:t>
              </a:r>
              <a:r>
                <a:rPr lang="en-US" sz="1200" baseline="30000">
                  <a:solidFill>
                    <a:srgbClr val="46647B"/>
                  </a:solidFill>
                </a:rPr>
                <a:t>1</a:t>
              </a:r>
              <a:r>
                <a:rPr lang="en-US" sz="1200">
                  <a:solidFill>
                    <a:srgbClr val="46647B"/>
                  </a:solidFill>
                </a:rPr>
                <a:t>)</a:t>
              </a:r>
            </a:p>
          </p:txBody>
        </p:sp>
        <p:cxnSp>
          <p:nvCxnSpPr>
            <p:cNvPr id="44" name="btfpRowHeaderBoxLine160935">
              <a:extLst>
                <a:ext uri="{FF2B5EF4-FFF2-40B4-BE49-F238E27FC236}">
                  <a16:creationId xmlns:a16="http://schemas.microsoft.com/office/drawing/2014/main" id="{242C818B-2700-4746-ACD0-32A0D5CBD6E3}"/>
                </a:ext>
              </a:extLst>
            </p:cNvPr>
            <p:cNvCxnSpPr/>
            <p:nvPr/>
          </p:nvCxnSpPr>
          <p:spPr bwMode="gray">
            <a:xfrm flipH="1">
              <a:off x="3019205" y="5006881"/>
              <a:ext cx="0" cy="972979"/>
            </a:xfrm>
            <a:prstGeom prst="line">
              <a:avLst/>
            </a:prstGeom>
            <a:ln w="152400" cap="flat">
              <a:solidFill>
                <a:srgbClr val="46647B"/>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8" name="btfpRowHeaderBox160935">
            <a:extLst>
              <a:ext uri="{FF2B5EF4-FFF2-40B4-BE49-F238E27FC236}">
                <a16:creationId xmlns:a16="http://schemas.microsoft.com/office/drawing/2014/main" id="{A49D9C37-BBF7-4AF7-AD16-33826DDA1801}"/>
              </a:ext>
            </a:extLst>
          </p:cNvPr>
          <p:cNvGrpSpPr/>
          <p:nvPr>
            <p:custDataLst>
              <p:tags r:id="rId10"/>
            </p:custDataLst>
          </p:nvPr>
        </p:nvGrpSpPr>
        <p:grpSpPr>
          <a:xfrm>
            <a:off x="349622" y="6036431"/>
            <a:ext cx="507628" cy="379171"/>
            <a:chOff x="479205" y="5006881"/>
            <a:chExt cx="2540000" cy="972981"/>
          </a:xfrm>
        </p:grpSpPr>
        <p:sp>
          <p:nvSpPr>
            <p:cNvPr id="49" name="btfpRowHeaderBoxText160935">
              <a:extLst>
                <a:ext uri="{FF2B5EF4-FFF2-40B4-BE49-F238E27FC236}">
                  <a16:creationId xmlns:a16="http://schemas.microsoft.com/office/drawing/2014/main" id="{C09B4212-9A7A-42DA-8F2C-A06159AA8903}"/>
                </a:ext>
              </a:extLst>
            </p:cNvPr>
            <p:cNvSpPr txBox="1"/>
            <p:nvPr/>
          </p:nvSpPr>
          <p:spPr bwMode="gray">
            <a:xfrm>
              <a:off x="479205" y="5006883"/>
              <a:ext cx="2540000" cy="972979"/>
            </a:xfrm>
            <a:prstGeom prst="rect">
              <a:avLst/>
            </a:prstGeom>
            <a:noFill/>
          </p:spPr>
          <p:txBody>
            <a:bodyPr vert="horz" wrap="square" lIns="36036" tIns="36036" rIns="180181" bIns="36036" rtlCol="0" anchor="t">
              <a:noAutofit/>
            </a:bodyPr>
            <a:lstStyle/>
            <a:p>
              <a:pPr marL="0" indent="0">
                <a:spcBef>
                  <a:spcPct val="0"/>
                </a:spcBef>
                <a:buNone/>
              </a:pPr>
              <a:r>
                <a:rPr lang="en-US" sz="1200" b="1">
                  <a:solidFill>
                    <a:srgbClr val="46647B"/>
                  </a:solidFill>
                </a:rPr>
                <a:t>G</a:t>
              </a:r>
              <a:r>
                <a:rPr lang="en-US" sz="1200">
                  <a:solidFill>
                    <a:srgbClr val="46647B"/>
                  </a:solidFill>
                </a:rPr>
                <a:t> (S</a:t>
              </a:r>
              <a:r>
                <a:rPr lang="en-US" sz="1200" baseline="30000">
                  <a:solidFill>
                    <a:srgbClr val="46647B"/>
                  </a:solidFill>
                </a:rPr>
                <a:t>1</a:t>
              </a:r>
              <a:r>
                <a:rPr lang="en-US" sz="1200">
                  <a:solidFill>
                    <a:srgbClr val="46647B"/>
                  </a:solidFill>
                </a:rPr>
                <a:t>)</a:t>
              </a:r>
            </a:p>
          </p:txBody>
        </p:sp>
        <p:cxnSp>
          <p:nvCxnSpPr>
            <p:cNvPr id="50" name="btfpRowHeaderBoxLine160935">
              <a:extLst>
                <a:ext uri="{FF2B5EF4-FFF2-40B4-BE49-F238E27FC236}">
                  <a16:creationId xmlns:a16="http://schemas.microsoft.com/office/drawing/2014/main" id="{DA510C7E-1CF4-4B75-AB55-A32413B32C6D}"/>
                </a:ext>
              </a:extLst>
            </p:cNvPr>
            <p:cNvCxnSpPr/>
            <p:nvPr/>
          </p:nvCxnSpPr>
          <p:spPr bwMode="gray">
            <a:xfrm flipH="1">
              <a:off x="3019205" y="5006881"/>
              <a:ext cx="0" cy="972979"/>
            </a:xfrm>
            <a:prstGeom prst="line">
              <a:avLst/>
            </a:prstGeom>
            <a:ln w="152400" cap="flat">
              <a:solidFill>
                <a:srgbClr val="46647B"/>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52" name="btfpLegendSquare294618">
            <a:extLst>
              <a:ext uri="{FF2B5EF4-FFF2-40B4-BE49-F238E27FC236}">
                <a16:creationId xmlns:a16="http://schemas.microsoft.com/office/drawing/2014/main" id="{0385F231-3E96-47C3-BB89-15AF381520E1}"/>
              </a:ext>
            </a:extLst>
          </p:cNvPr>
          <p:cNvSpPr/>
          <p:nvPr>
            <p:custDataLst>
              <p:tags r:id="rId11"/>
            </p:custDataLst>
          </p:nvPr>
        </p:nvSpPr>
        <p:spPr bwMode="gray">
          <a:xfrm>
            <a:off x="2459942" y="1706923"/>
            <a:ext cx="108109" cy="108109"/>
          </a:xfrm>
          <a:prstGeom prst="rect">
            <a:avLst/>
          </a:prstGeom>
          <a:no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800">
                <a:solidFill>
                  <a:srgbClr val="333333"/>
                </a:solidFill>
              </a:rPr>
              <a:t>Low</a:t>
            </a:r>
          </a:p>
        </p:txBody>
      </p:sp>
      <p:sp>
        <p:nvSpPr>
          <p:cNvPr id="53" name="btfpLegendSquare294618">
            <a:extLst>
              <a:ext uri="{FF2B5EF4-FFF2-40B4-BE49-F238E27FC236}">
                <a16:creationId xmlns:a16="http://schemas.microsoft.com/office/drawing/2014/main" id="{7C877B94-F220-4CFB-BF03-8A20B4599C48}"/>
              </a:ext>
            </a:extLst>
          </p:cNvPr>
          <p:cNvSpPr/>
          <p:nvPr>
            <p:custDataLst>
              <p:tags r:id="rId12"/>
            </p:custDataLst>
          </p:nvPr>
        </p:nvSpPr>
        <p:spPr bwMode="gray">
          <a:xfrm>
            <a:off x="2876630" y="1706923"/>
            <a:ext cx="108109" cy="108109"/>
          </a:xfrm>
          <a:prstGeom prst="rect">
            <a:avLst/>
          </a:pr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800">
                <a:solidFill>
                  <a:srgbClr val="333333"/>
                </a:solidFill>
              </a:rPr>
              <a:t>Medium</a:t>
            </a:r>
          </a:p>
        </p:txBody>
      </p:sp>
      <p:sp>
        <p:nvSpPr>
          <p:cNvPr id="54" name="btfpLegendSquare294618">
            <a:extLst>
              <a:ext uri="{FF2B5EF4-FFF2-40B4-BE49-F238E27FC236}">
                <a16:creationId xmlns:a16="http://schemas.microsoft.com/office/drawing/2014/main" id="{A80341C4-F75F-4852-B37E-D7538A2F7A01}"/>
              </a:ext>
            </a:extLst>
          </p:cNvPr>
          <p:cNvSpPr/>
          <p:nvPr>
            <p:custDataLst>
              <p:tags r:id="rId13"/>
            </p:custDataLst>
          </p:nvPr>
        </p:nvSpPr>
        <p:spPr bwMode="gray">
          <a:xfrm>
            <a:off x="3432215" y="1706923"/>
            <a:ext cx="108109" cy="108109"/>
          </a:xfrm>
          <a:prstGeom prst="rect">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800">
                <a:solidFill>
                  <a:srgbClr val="333333"/>
                </a:solidFill>
              </a:rPr>
              <a:t>High</a:t>
            </a:r>
          </a:p>
        </p:txBody>
      </p:sp>
      <p:sp>
        <p:nvSpPr>
          <p:cNvPr id="57" name="btfpLegendSquare294618">
            <a:extLst>
              <a:ext uri="{FF2B5EF4-FFF2-40B4-BE49-F238E27FC236}">
                <a16:creationId xmlns:a16="http://schemas.microsoft.com/office/drawing/2014/main" id="{287319B1-5667-4C9D-9F20-BCAA7B128343}"/>
              </a:ext>
            </a:extLst>
          </p:cNvPr>
          <p:cNvSpPr/>
          <p:nvPr>
            <p:custDataLst>
              <p:tags r:id="rId14"/>
            </p:custDataLst>
          </p:nvPr>
        </p:nvSpPr>
        <p:spPr bwMode="gray">
          <a:xfrm>
            <a:off x="5265439" y="1706923"/>
            <a:ext cx="108109" cy="108109"/>
          </a:xfrm>
          <a:prstGeom prst="rect">
            <a:avLst/>
          </a:prstGeom>
          <a:noFill/>
          <a:ln w="9525" cap="flat" cmpd="sng" algn="ctr">
            <a:solidFill>
              <a:schemeClr val="tx1"/>
            </a:solid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800">
                <a:solidFill>
                  <a:srgbClr val="333333"/>
                </a:solidFill>
              </a:rPr>
              <a:t>Not likely a material issue</a:t>
            </a:r>
          </a:p>
        </p:txBody>
      </p:sp>
      <p:sp>
        <p:nvSpPr>
          <p:cNvPr id="58" name="btfpLegendSquare294618">
            <a:extLst>
              <a:ext uri="{FF2B5EF4-FFF2-40B4-BE49-F238E27FC236}">
                <a16:creationId xmlns:a16="http://schemas.microsoft.com/office/drawing/2014/main" id="{61C6365F-559F-4414-BF47-50923D7EFD54}"/>
              </a:ext>
            </a:extLst>
          </p:cNvPr>
          <p:cNvSpPr/>
          <p:nvPr>
            <p:custDataLst>
              <p:tags r:id="rId15"/>
            </p:custDataLst>
          </p:nvPr>
        </p:nvSpPr>
        <p:spPr bwMode="gray">
          <a:xfrm>
            <a:off x="6789439" y="1706923"/>
            <a:ext cx="108109" cy="108109"/>
          </a:xfrm>
          <a:prstGeom prst="rect">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800">
                <a:solidFill>
                  <a:srgbClr val="333333"/>
                </a:solidFill>
              </a:rPr>
              <a:t>Likely a material issue</a:t>
            </a:r>
          </a:p>
        </p:txBody>
      </p:sp>
      <p:sp>
        <p:nvSpPr>
          <p:cNvPr id="62" name="btfpColumnHeaderBoxText661833">
            <a:extLst>
              <a:ext uri="{FF2B5EF4-FFF2-40B4-BE49-F238E27FC236}">
                <a16:creationId xmlns:a16="http://schemas.microsoft.com/office/drawing/2014/main" id="{3B56B694-6F78-483D-9379-CB268C427BBC}"/>
              </a:ext>
            </a:extLst>
          </p:cNvPr>
          <p:cNvSpPr txBox="1"/>
          <p:nvPr/>
        </p:nvSpPr>
        <p:spPr bwMode="gray">
          <a:xfrm>
            <a:off x="4354248" y="1196040"/>
            <a:ext cx="7507550" cy="257442"/>
          </a:xfrm>
          <a:prstGeom prst="rect">
            <a:avLst/>
          </a:prstGeom>
          <a:noFill/>
        </p:spPr>
        <p:txBody>
          <a:bodyPr vert="horz" wrap="square" lIns="36036" tIns="36036" rIns="36036" bIns="36036" rtlCol="0" anchor="b">
            <a:spAutoFit/>
          </a:bodyPr>
          <a:lstStyle/>
          <a:p>
            <a:pPr marL="0" indent="0">
              <a:spcBef>
                <a:spcPts val="0"/>
              </a:spcBef>
              <a:buNone/>
            </a:pPr>
            <a:r>
              <a:rPr lang="en-US" sz="1200" b="1">
                <a:solidFill>
                  <a:srgbClr val="000000"/>
                </a:solidFill>
              </a:rPr>
              <a:t>Financial materiality: </a:t>
            </a:r>
            <a:r>
              <a:rPr lang="en-US" sz="1200">
                <a:solidFill>
                  <a:srgbClr val="000000"/>
                </a:solidFill>
              </a:rPr>
              <a:t>Financial impact assessment of ESG risks (company / investor focus)</a:t>
            </a:r>
            <a:endParaRPr lang="en-US" sz="1200" b="1">
              <a:solidFill>
                <a:srgbClr val="000000"/>
              </a:solidFill>
            </a:endParaRPr>
          </a:p>
        </p:txBody>
      </p:sp>
      <p:sp>
        <p:nvSpPr>
          <p:cNvPr id="65" name="btfpColumnHeaderBoxText163430">
            <a:extLst>
              <a:ext uri="{FF2B5EF4-FFF2-40B4-BE49-F238E27FC236}">
                <a16:creationId xmlns:a16="http://schemas.microsoft.com/office/drawing/2014/main" id="{FACEC7EA-82F0-4E85-8CC2-CD2673844757}"/>
              </a:ext>
            </a:extLst>
          </p:cNvPr>
          <p:cNvSpPr txBox="1"/>
          <p:nvPr/>
        </p:nvSpPr>
        <p:spPr bwMode="gray">
          <a:xfrm>
            <a:off x="330200" y="1190178"/>
            <a:ext cx="3483504" cy="437832"/>
          </a:xfrm>
          <a:prstGeom prst="rect">
            <a:avLst/>
          </a:prstGeom>
          <a:noFill/>
        </p:spPr>
        <p:txBody>
          <a:bodyPr vert="horz" wrap="square" lIns="36036" tIns="36036" rIns="36036" bIns="36036" rtlCol="0" anchor="b">
            <a:spAutoFit/>
          </a:bodyPr>
          <a:lstStyle/>
          <a:p>
            <a:pPr marL="0" indent="0">
              <a:spcBef>
                <a:spcPts val="0"/>
              </a:spcBef>
              <a:buNone/>
            </a:pPr>
            <a:r>
              <a:rPr lang="en-US" sz="1200" b="1">
                <a:solidFill>
                  <a:srgbClr val="000000"/>
                </a:solidFill>
              </a:rPr>
              <a:t>Stakeholder materiality: </a:t>
            </a:r>
            <a:r>
              <a:rPr lang="en-US" sz="1200">
                <a:solidFill>
                  <a:srgbClr val="000000"/>
                </a:solidFill>
              </a:rPr>
              <a:t>Impact of sustainability, a “force for good”/push beyond compliance</a:t>
            </a:r>
            <a:endParaRPr lang="en-US" sz="1200" b="1">
              <a:solidFill>
                <a:srgbClr val="000000"/>
              </a:solidFill>
            </a:endParaRPr>
          </a:p>
        </p:txBody>
      </p:sp>
      <p:sp>
        <p:nvSpPr>
          <p:cNvPr id="73" name="btfpLegendSquare294618">
            <a:extLst>
              <a:ext uri="{FF2B5EF4-FFF2-40B4-BE49-F238E27FC236}">
                <a16:creationId xmlns:a16="http://schemas.microsoft.com/office/drawing/2014/main" id="{3638D954-A14A-457F-8BAE-6F7750B35D94}"/>
              </a:ext>
            </a:extLst>
          </p:cNvPr>
          <p:cNvSpPr/>
          <p:nvPr>
            <p:custDataLst>
              <p:tags r:id="rId16"/>
            </p:custDataLst>
          </p:nvPr>
        </p:nvSpPr>
        <p:spPr bwMode="gray">
          <a:xfrm>
            <a:off x="9466666" y="1706923"/>
            <a:ext cx="108109" cy="108109"/>
          </a:xfrm>
          <a:prstGeom prst="rect">
            <a:avLst/>
          </a:prstGeom>
          <a:noFill/>
          <a:ln w="952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800">
                <a:solidFill>
                  <a:srgbClr val="333333"/>
                </a:solidFill>
              </a:rPr>
              <a:t>Not mentioned</a:t>
            </a:r>
          </a:p>
        </p:txBody>
      </p:sp>
      <p:sp>
        <p:nvSpPr>
          <p:cNvPr id="74" name="btfpLegendSquare294618">
            <a:extLst>
              <a:ext uri="{FF2B5EF4-FFF2-40B4-BE49-F238E27FC236}">
                <a16:creationId xmlns:a16="http://schemas.microsoft.com/office/drawing/2014/main" id="{D230468F-4F7C-43BD-AE04-B1E7A3E0D5E8}"/>
              </a:ext>
            </a:extLst>
          </p:cNvPr>
          <p:cNvSpPr/>
          <p:nvPr>
            <p:custDataLst>
              <p:tags r:id="rId17"/>
            </p:custDataLst>
          </p:nvPr>
        </p:nvSpPr>
        <p:spPr bwMode="gray">
          <a:xfrm>
            <a:off x="10313011" y="1706923"/>
            <a:ext cx="108109" cy="108109"/>
          </a:xfrm>
          <a:prstGeom prst="rect">
            <a:avLst/>
          </a:pr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800">
                <a:solidFill>
                  <a:srgbClr val="333333"/>
                </a:solidFill>
              </a:rPr>
              <a:t>0-20% weight</a:t>
            </a:r>
          </a:p>
        </p:txBody>
      </p:sp>
      <p:sp>
        <p:nvSpPr>
          <p:cNvPr id="75" name="btfpLegendSquare294618">
            <a:extLst>
              <a:ext uri="{FF2B5EF4-FFF2-40B4-BE49-F238E27FC236}">
                <a16:creationId xmlns:a16="http://schemas.microsoft.com/office/drawing/2014/main" id="{9628339E-D693-4F90-8538-EAE21CA5AFB4}"/>
              </a:ext>
            </a:extLst>
          </p:cNvPr>
          <p:cNvSpPr/>
          <p:nvPr>
            <p:custDataLst>
              <p:tags r:id="rId18"/>
            </p:custDataLst>
          </p:nvPr>
        </p:nvSpPr>
        <p:spPr bwMode="gray">
          <a:xfrm>
            <a:off x="11110970" y="1706923"/>
            <a:ext cx="108109" cy="108109"/>
          </a:xfrm>
          <a:prstGeom prst="rect">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80181" tIns="0" rIns="0" bIns="0" numCol="1" spcCol="0" rtlCol="0" fromWordArt="0" anchor="ctr" anchorCtr="0" forceAA="0" compatLnSpc="1">
            <a:prstTxWarp prst="textNoShape">
              <a:avLst/>
            </a:prstTxWarp>
            <a:noAutofit/>
          </a:bodyPr>
          <a:lstStyle/>
          <a:p>
            <a:pPr marL="0" indent="0">
              <a:buNone/>
            </a:pPr>
            <a:r>
              <a:rPr lang="en-US" sz="800">
                <a:solidFill>
                  <a:srgbClr val="333333"/>
                </a:solidFill>
              </a:rPr>
              <a:t>&gt;20% weight</a:t>
            </a:r>
          </a:p>
        </p:txBody>
      </p:sp>
      <p:grpSp>
        <p:nvGrpSpPr>
          <p:cNvPr id="76" name="btfpRowHeaderBox959440">
            <a:extLst>
              <a:ext uri="{FF2B5EF4-FFF2-40B4-BE49-F238E27FC236}">
                <a16:creationId xmlns:a16="http://schemas.microsoft.com/office/drawing/2014/main" id="{3529B796-A890-4C0A-A830-F3B9A2698994}"/>
              </a:ext>
            </a:extLst>
          </p:cNvPr>
          <p:cNvGrpSpPr/>
          <p:nvPr>
            <p:custDataLst>
              <p:tags r:id="rId19"/>
            </p:custDataLst>
          </p:nvPr>
        </p:nvGrpSpPr>
        <p:grpSpPr>
          <a:xfrm>
            <a:off x="4318612" y="2085815"/>
            <a:ext cx="750064" cy="980311"/>
            <a:chOff x="479205" y="1265419"/>
            <a:chExt cx="2540000" cy="972979"/>
          </a:xfrm>
        </p:grpSpPr>
        <p:sp>
          <p:nvSpPr>
            <p:cNvPr id="77" name="btfpRowHeaderBoxText959440">
              <a:extLst>
                <a:ext uri="{FF2B5EF4-FFF2-40B4-BE49-F238E27FC236}">
                  <a16:creationId xmlns:a16="http://schemas.microsoft.com/office/drawing/2014/main" id="{55BE0875-0754-468B-9F97-8E8E92B0917A}"/>
                </a:ext>
              </a:extLst>
            </p:cNvPr>
            <p:cNvSpPr txBox="1"/>
            <p:nvPr/>
          </p:nvSpPr>
          <p:spPr bwMode="gray">
            <a:xfrm>
              <a:off x="479205" y="1265419"/>
              <a:ext cx="2540000" cy="972979"/>
            </a:xfrm>
            <a:prstGeom prst="rect">
              <a:avLst/>
            </a:prstGeom>
            <a:noFill/>
          </p:spPr>
          <p:txBody>
            <a:bodyPr vert="horz" wrap="square" lIns="36036" tIns="36036" rIns="180181" bIns="36036" rtlCol="0" anchor="t">
              <a:noAutofit/>
            </a:bodyPr>
            <a:lstStyle/>
            <a:p>
              <a:pPr marL="0" indent="0">
                <a:spcBef>
                  <a:spcPct val="0"/>
                </a:spcBef>
                <a:buNone/>
              </a:pPr>
              <a:r>
                <a:rPr lang="en-US" sz="1200" b="1" spc="-30">
                  <a:solidFill>
                    <a:srgbClr val="507867"/>
                  </a:solidFill>
                </a:rPr>
                <a:t>Env.</a:t>
              </a:r>
            </a:p>
          </p:txBody>
        </p:sp>
        <p:cxnSp>
          <p:nvCxnSpPr>
            <p:cNvPr id="78" name="btfpRowHeaderBoxLine959440">
              <a:extLst>
                <a:ext uri="{FF2B5EF4-FFF2-40B4-BE49-F238E27FC236}">
                  <a16:creationId xmlns:a16="http://schemas.microsoft.com/office/drawing/2014/main" id="{8D1CA1E8-9B6F-4065-8A56-E9D7BF43660A}"/>
                </a:ext>
              </a:extLst>
            </p:cNvPr>
            <p:cNvCxnSpPr/>
            <p:nvPr/>
          </p:nvCxnSpPr>
          <p:spPr bwMode="gray">
            <a:xfrm flipH="1">
              <a:off x="3019205" y="1265419"/>
              <a:ext cx="0" cy="972979"/>
            </a:xfrm>
            <a:prstGeom prst="line">
              <a:avLst/>
            </a:prstGeom>
            <a:ln w="152400" cap="flat">
              <a:solidFill>
                <a:srgbClr val="507867"/>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79" name="btfpRowHeaderBox253938">
            <a:extLst>
              <a:ext uri="{FF2B5EF4-FFF2-40B4-BE49-F238E27FC236}">
                <a16:creationId xmlns:a16="http://schemas.microsoft.com/office/drawing/2014/main" id="{C89CA8A7-BD79-45BD-96C9-B3E142805B85}"/>
              </a:ext>
            </a:extLst>
          </p:cNvPr>
          <p:cNvGrpSpPr/>
          <p:nvPr>
            <p:custDataLst>
              <p:tags r:id="rId20"/>
            </p:custDataLst>
          </p:nvPr>
        </p:nvGrpSpPr>
        <p:grpSpPr>
          <a:xfrm>
            <a:off x="4334317" y="3959819"/>
            <a:ext cx="734296" cy="1122394"/>
            <a:chOff x="430972" y="3131666"/>
            <a:chExt cx="2588233" cy="972979"/>
          </a:xfrm>
        </p:grpSpPr>
        <p:sp>
          <p:nvSpPr>
            <p:cNvPr id="80" name="btfpRowHeaderBoxText253938">
              <a:extLst>
                <a:ext uri="{FF2B5EF4-FFF2-40B4-BE49-F238E27FC236}">
                  <a16:creationId xmlns:a16="http://schemas.microsoft.com/office/drawing/2014/main" id="{F4A012CA-EC00-4A61-8335-89B579CC1C07}"/>
                </a:ext>
              </a:extLst>
            </p:cNvPr>
            <p:cNvSpPr txBox="1"/>
            <p:nvPr/>
          </p:nvSpPr>
          <p:spPr bwMode="gray">
            <a:xfrm>
              <a:off x="430972" y="3131666"/>
              <a:ext cx="2588233" cy="972979"/>
            </a:xfrm>
            <a:prstGeom prst="rect">
              <a:avLst/>
            </a:prstGeom>
            <a:noFill/>
          </p:spPr>
          <p:txBody>
            <a:bodyPr vert="horz" wrap="square" lIns="36036" tIns="36036" rIns="180181" bIns="36036" rtlCol="0" anchor="t">
              <a:noAutofit/>
            </a:bodyPr>
            <a:lstStyle/>
            <a:p>
              <a:pPr marL="0" indent="0">
                <a:spcBef>
                  <a:spcPct val="0"/>
                </a:spcBef>
                <a:buNone/>
              </a:pPr>
              <a:r>
                <a:rPr lang="en-US" sz="1200" b="1">
                  <a:solidFill>
                    <a:srgbClr val="973B74"/>
                  </a:solidFill>
                </a:rPr>
                <a:t>Social capital</a:t>
              </a:r>
            </a:p>
          </p:txBody>
        </p:sp>
        <p:cxnSp>
          <p:nvCxnSpPr>
            <p:cNvPr id="81" name="btfpRowHeaderBoxLine253938">
              <a:extLst>
                <a:ext uri="{FF2B5EF4-FFF2-40B4-BE49-F238E27FC236}">
                  <a16:creationId xmlns:a16="http://schemas.microsoft.com/office/drawing/2014/main" id="{FB37AE81-3627-4562-8B93-DB487F5E3806}"/>
                </a:ext>
              </a:extLst>
            </p:cNvPr>
            <p:cNvCxnSpPr/>
            <p:nvPr/>
          </p:nvCxnSpPr>
          <p:spPr bwMode="gray">
            <a:xfrm flipH="1">
              <a:off x="3019205" y="3131666"/>
              <a:ext cx="0" cy="972979"/>
            </a:xfrm>
            <a:prstGeom prst="line">
              <a:avLst/>
            </a:prstGeom>
            <a:ln w="152400" cap="flat">
              <a:solidFill>
                <a:srgbClr val="973B74"/>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82" name="btfpRowHeaderBox253938">
            <a:extLst>
              <a:ext uri="{FF2B5EF4-FFF2-40B4-BE49-F238E27FC236}">
                <a16:creationId xmlns:a16="http://schemas.microsoft.com/office/drawing/2014/main" id="{42F63252-30B5-4AC8-B29B-2CFF36F8B1F1}"/>
              </a:ext>
            </a:extLst>
          </p:cNvPr>
          <p:cNvGrpSpPr/>
          <p:nvPr>
            <p:custDataLst>
              <p:tags r:id="rId21"/>
            </p:custDataLst>
          </p:nvPr>
        </p:nvGrpSpPr>
        <p:grpSpPr>
          <a:xfrm>
            <a:off x="4334317" y="5111852"/>
            <a:ext cx="734296" cy="466120"/>
            <a:chOff x="430972" y="3131666"/>
            <a:chExt cx="2588233" cy="972979"/>
          </a:xfrm>
        </p:grpSpPr>
        <p:sp>
          <p:nvSpPr>
            <p:cNvPr id="83" name="btfpRowHeaderBoxText253938">
              <a:extLst>
                <a:ext uri="{FF2B5EF4-FFF2-40B4-BE49-F238E27FC236}">
                  <a16:creationId xmlns:a16="http://schemas.microsoft.com/office/drawing/2014/main" id="{B176462C-E780-4A1F-A13C-B4A473B553FE}"/>
                </a:ext>
              </a:extLst>
            </p:cNvPr>
            <p:cNvSpPr txBox="1"/>
            <p:nvPr/>
          </p:nvSpPr>
          <p:spPr bwMode="gray">
            <a:xfrm>
              <a:off x="430972" y="3131666"/>
              <a:ext cx="2588233" cy="972979"/>
            </a:xfrm>
            <a:prstGeom prst="rect">
              <a:avLst/>
            </a:prstGeom>
            <a:noFill/>
          </p:spPr>
          <p:txBody>
            <a:bodyPr vert="horz" wrap="square" lIns="36036" tIns="36036" rIns="180181" bIns="36036" rtlCol="0" anchor="t">
              <a:noAutofit/>
            </a:bodyPr>
            <a:lstStyle/>
            <a:p>
              <a:pPr marL="0" indent="0">
                <a:spcBef>
                  <a:spcPct val="0"/>
                </a:spcBef>
                <a:buNone/>
              </a:pPr>
              <a:r>
                <a:rPr lang="en-US" sz="1200" b="1">
                  <a:solidFill>
                    <a:srgbClr val="973B74"/>
                  </a:solidFill>
                </a:rPr>
                <a:t>Human capital</a:t>
              </a:r>
            </a:p>
          </p:txBody>
        </p:sp>
        <p:cxnSp>
          <p:nvCxnSpPr>
            <p:cNvPr id="84" name="btfpRowHeaderBoxLine253938">
              <a:extLst>
                <a:ext uri="{FF2B5EF4-FFF2-40B4-BE49-F238E27FC236}">
                  <a16:creationId xmlns:a16="http://schemas.microsoft.com/office/drawing/2014/main" id="{3483CDC6-100B-4394-BF67-2F9621AB5CB3}"/>
                </a:ext>
              </a:extLst>
            </p:cNvPr>
            <p:cNvCxnSpPr/>
            <p:nvPr/>
          </p:nvCxnSpPr>
          <p:spPr bwMode="gray">
            <a:xfrm flipH="1">
              <a:off x="3019205" y="3131666"/>
              <a:ext cx="0" cy="972979"/>
            </a:xfrm>
            <a:prstGeom prst="line">
              <a:avLst/>
            </a:prstGeom>
            <a:ln w="152400" cap="flat">
              <a:solidFill>
                <a:srgbClr val="973B74"/>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85" name="btfpRowHeaderBox160935">
            <a:extLst>
              <a:ext uri="{FF2B5EF4-FFF2-40B4-BE49-F238E27FC236}">
                <a16:creationId xmlns:a16="http://schemas.microsoft.com/office/drawing/2014/main" id="{1CDD82B9-B36F-451F-A5DC-0F2E25B5A8FD}"/>
              </a:ext>
            </a:extLst>
          </p:cNvPr>
          <p:cNvGrpSpPr/>
          <p:nvPr>
            <p:custDataLst>
              <p:tags r:id="rId22"/>
            </p:custDataLst>
          </p:nvPr>
        </p:nvGrpSpPr>
        <p:grpSpPr>
          <a:xfrm>
            <a:off x="4318611" y="5631274"/>
            <a:ext cx="749148" cy="784327"/>
            <a:chOff x="479205" y="5006881"/>
            <a:chExt cx="2540000" cy="972981"/>
          </a:xfrm>
        </p:grpSpPr>
        <p:sp>
          <p:nvSpPr>
            <p:cNvPr id="86" name="btfpRowHeaderBoxText160935">
              <a:extLst>
                <a:ext uri="{FF2B5EF4-FFF2-40B4-BE49-F238E27FC236}">
                  <a16:creationId xmlns:a16="http://schemas.microsoft.com/office/drawing/2014/main" id="{CA4DDD09-76CD-4A64-B555-B8B0321B31DE}"/>
                </a:ext>
              </a:extLst>
            </p:cNvPr>
            <p:cNvSpPr txBox="1"/>
            <p:nvPr/>
          </p:nvSpPr>
          <p:spPr bwMode="gray">
            <a:xfrm>
              <a:off x="479205" y="5006883"/>
              <a:ext cx="2540000" cy="972979"/>
            </a:xfrm>
            <a:prstGeom prst="rect">
              <a:avLst/>
            </a:prstGeom>
            <a:noFill/>
          </p:spPr>
          <p:txBody>
            <a:bodyPr vert="horz" wrap="square" lIns="36036" tIns="36036" rIns="180181" bIns="36036" rtlCol="0" anchor="t">
              <a:noAutofit/>
            </a:bodyPr>
            <a:lstStyle/>
            <a:p>
              <a:pPr marL="0" indent="0">
                <a:spcBef>
                  <a:spcPct val="0"/>
                </a:spcBef>
                <a:buNone/>
              </a:pPr>
              <a:r>
                <a:rPr lang="en-US" sz="1200" b="1">
                  <a:solidFill>
                    <a:srgbClr val="46647B"/>
                  </a:solidFill>
                </a:rPr>
                <a:t>Leader-ship gover.</a:t>
              </a:r>
              <a:endParaRPr lang="en-US" sz="1200">
                <a:solidFill>
                  <a:srgbClr val="46647B"/>
                </a:solidFill>
              </a:endParaRPr>
            </a:p>
          </p:txBody>
        </p:sp>
        <p:cxnSp>
          <p:nvCxnSpPr>
            <p:cNvPr id="87" name="btfpRowHeaderBoxLine160935">
              <a:extLst>
                <a:ext uri="{FF2B5EF4-FFF2-40B4-BE49-F238E27FC236}">
                  <a16:creationId xmlns:a16="http://schemas.microsoft.com/office/drawing/2014/main" id="{AAF658C4-ECF3-419C-8BCF-A77DA328BC0E}"/>
                </a:ext>
              </a:extLst>
            </p:cNvPr>
            <p:cNvCxnSpPr/>
            <p:nvPr/>
          </p:nvCxnSpPr>
          <p:spPr bwMode="gray">
            <a:xfrm flipH="1">
              <a:off x="3019205" y="5006881"/>
              <a:ext cx="0" cy="972979"/>
            </a:xfrm>
            <a:prstGeom prst="line">
              <a:avLst/>
            </a:prstGeom>
            <a:ln w="152400" cap="flat">
              <a:solidFill>
                <a:srgbClr val="46647B"/>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88" name="btfpRowHeaderBox160935">
            <a:extLst>
              <a:ext uri="{FF2B5EF4-FFF2-40B4-BE49-F238E27FC236}">
                <a16:creationId xmlns:a16="http://schemas.microsoft.com/office/drawing/2014/main" id="{A4199502-436B-47BE-93EE-7474797351ED}"/>
              </a:ext>
            </a:extLst>
          </p:cNvPr>
          <p:cNvGrpSpPr/>
          <p:nvPr>
            <p:custDataLst>
              <p:tags r:id="rId23"/>
            </p:custDataLst>
          </p:nvPr>
        </p:nvGrpSpPr>
        <p:grpSpPr>
          <a:xfrm>
            <a:off x="4318611" y="3117877"/>
            <a:ext cx="749148" cy="784327"/>
            <a:chOff x="479205" y="5006881"/>
            <a:chExt cx="2540000" cy="972981"/>
          </a:xfrm>
        </p:grpSpPr>
        <p:sp>
          <p:nvSpPr>
            <p:cNvPr id="89" name="btfpRowHeaderBoxText160935">
              <a:extLst>
                <a:ext uri="{FF2B5EF4-FFF2-40B4-BE49-F238E27FC236}">
                  <a16:creationId xmlns:a16="http://schemas.microsoft.com/office/drawing/2014/main" id="{64CBF103-20FC-4BF4-9324-F11EC1F7BF1D}"/>
                </a:ext>
              </a:extLst>
            </p:cNvPr>
            <p:cNvSpPr txBox="1"/>
            <p:nvPr/>
          </p:nvSpPr>
          <p:spPr bwMode="gray">
            <a:xfrm>
              <a:off x="479205" y="5006883"/>
              <a:ext cx="2540000" cy="972979"/>
            </a:xfrm>
            <a:prstGeom prst="rect">
              <a:avLst/>
            </a:prstGeom>
            <a:noFill/>
          </p:spPr>
          <p:txBody>
            <a:bodyPr vert="horz" wrap="square" lIns="36036" tIns="36036" rIns="180181" bIns="36036" rtlCol="0" anchor="t">
              <a:noAutofit/>
            </a:bodyPr>
            <a:lstStyle/>
            <a:p>
              <a:pPr marL="0" indent="0">
                <a:spcBef>
                  <a:spcPct val="0"/>
                </a:spcBef>
                <a:buNone/>
              </a:pPr>
              <a:r>
                <a:rPr lang="en-US" sz="1200" b="1">
                  <a:solidFill>
                    <a:srgbClr val="507867"/>
                  </a:solidFill>
                </a:rPr>
                <a:t>Bus. model&amp; innov.</a:t>
              </a:r>
              <a:endParaRPr lang="en-US" sz="1200">
                <a:solidFill>
                  <a:srgbClr val="507867"/>
                </a:solidFill>
              </a:endParaRPr>
            </a:p>
          </p:txBody>
        </p:sp>
        <p:cxnSp>
          <p:nvCxnSpPr>
            <p:cNvPr id="90" name="btfpRowHeaderBoxLine160935">
              <a:extLst>
                <a:ext uri="{FF2B5EF4-FFF2-40B4-BE49-F238E27FC236}">
                  <a16:creationId xmlns:a16="http://schemas.microsoft.com/office/drawing/2014/main" id="{9081328E-0070-4E25-A3C8-2614ADD38A26}"/>
                </a:ext>
              </a:extLst>
            </p:cNvPr>
            <p:cNvCxnSpPr/>
            <p:nvPr/>
          </p:nvCxnSpPr>
          <p:spPr bwMode="gray">
            <a:xfrm flipH="1">
              <a:off x="3019205" y="5006881"/>
              <a:ext cx="0" cy="972979"/>
            </a:xfrm>
            <a:prstGeom prst="line">
              <a:avLst/>
            </a:prstGeom>
            <a:ln w="152400" cap="flat">
              <a:solidFill>
                <a:srgbClr val="507867"/>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70" name="btfpNotesBox794631">
            <a:extLst>
              <a:ext uri="{FF2B5EF4-FFF2-40B4-BE49-F238E27FC236}">
                <a16:creationId xmlns:a16="http://schemas.microsoft.com/office/drawing/2014/main" id="{5A6392E0-7E14-421D-8606-774229DB9EAD}"/>
              </a:ext>
            </a:extLst>
          </p:cNvPr>
          <p:cNvSpPr txBox="1"/>
          <p:nvPr>
            <p:custDataLst>
              <p:tags r:id="rId24"/>
            </p:custDataLst>
          </p:nvPr>
        </p:nvSpPr>
        <p:spPr bwMode="gray">
          <a:xfrm>
            <a:off x="140211" y="6573291"/>
            <a:ext cx="11721588" cy="276999"/>
          </a:xfrm>
          <a:prstGeom prst="rect">
            <a:avLst/>
          </a:prstGeom>
          <a:solidFill>
            <a:schemeClr val="bg1"/>
          </a:solidFill>
        </p:spPr>
        <p:txBody>
          <a:bodyPr vert="horz" wrap="square" lIns="0" tIns="0" rIns="0" bIns="0" rtlCol="0" anchor="b">
            <a:spAutoFit/>
          </a:bodyPr>
          <a:lstStyle/>
          <a:p>
            <a:pPr marL="0" indent="0">
              <a:spcBef>
                <a:spcPts val="0"/>
              </a:spcBef>
              <a:buNone/>
            </a:pPr>
            <a:r>
              <a:rPr lang="en-US" sz="600"/>
              <a:t>Note: </a:t>
            </a:r>
            <a:r>
              <a:rPr lang="en-US" sz="600" b="1" err="1"/>
              <a:t>EcoVadis</a:t>
            </a:r>
            <a:r>
              <a:rPr lang="en-US" sz="600" b="1"/>
              <a:t> </a:t>
            </a:r>
            <a:r>
              <a:rPr lang="en-US" sz="600"/>
              <a:t>helps companies through an </a:t>
            </a:r>
            <a:r>
              <a:rPr lang="en-US" sz="600" u="sng"/>
              <a:t>assessment based on self-reported questionnaire </a:t>
            </a:r>
            <a:r>
              <a:rPr lang="en-US" sz="600"/>
              <a:t>(incl. supporting information) </a:t>
            </a:r>
            <a:r>
              <a:rPr lang="en-US" sz="600" u="sng"/>
              <a:t>analyzed by </a:t>
            </a:r>
            <a:r>
              <a:rPr lang="en-US" sz="600" u="sng" err="1"/>
              <a:t>EcoVadis</a:t>
            </a:r>
            <a:r>
              <a:rPr lang="en-US" sz="600" u="sng"/>
              <a:t> experts;</a:t>
            </a:r>
            <a:r>
              <a:rPr lang="en-US" sz="600"/>
              <a:t> </a:t>
            </a:r>
            <a:r>
              <a:rPr lang="en-US" sz="600" b="1"/>
              <a:t>SASB</a:t>
            </a:r>
            <a:r>
              <a:rPr lang="en-US" sz="600"/>
              <a:t> (Sustainability Accounting Standards Board) is a standard framework covering industry-specific financially material ESG issues </a:t>
            </a:r>
            <a:r>
              <a:rPr lang="en-US" sz="600" u="sng"/>
              <a:t>identified by SASB</a:t>
            </a:r>
            <a:r>
              <a:rPr lang="en-US" sz="600"/>
              <a:t>, with goal of to help businesses report on sustainability to their investors. </a:t>
            </a:r>
            <a:r>
              <a:rPr lang="en-US" sz="600" b="1"/>
              <a:t>MSCI </a:t>
            </a:r>
            <a:r>
              <a:rPr lang="en-US" sz="600"/>
              <a:t>provides an assessment based on </a:t>
            </a:r>
            <a:r>
              <a:rPr lang="en-US" sz="600" u="sng"/>
              <a:t>in-house research gathering publicly available information </a:t>
            </a:r>
            <a:r>
              <a:rPr lang="en-US" sz="600"/>
              <a:t>(specialized datasets, company disclosures and media sources) which is mapped against </a:t>
            </a:r>
            <a:r>
              <a:rPr lang="en-US" sz="600" u="sng"/>
              <a:t>key issues per industry based on MSCI research</a:t>
            </a:r>
            <a:r>
              <a:rPr lang="en-US" sz="600"/>
              <a:t>; (1) Governance: </a:t>
            </a:r>
            <a:r>
              <a:rPr lang="en-US" sz="600" b="1"/>
              <a:t>E</a:t>
            </a:r>
            <a:r>
              <a:rPr lang="en-US" sz="600"/>
              <a:t>thics, </a:t>
            </a:r>
            <a:r>
              <a:rPr lang="en-US" sz="600" b="1"/>
              <a:t>S</a:t>
            </a:r>
            <a:r>
              <a:rPr lang="en-US" sz="600"/>
              <a:t>uppliers respectively; (2) </a:t>
            </a:r>
            <a:r>
              <a:rPr lang="en-US" sz="600">
                <a:solidFill>
                  <a:srgbClr val="000000"/>
                </a:solidFill>
              </a:rPr>
              <a:t>: Data presented for “Computer Programming, Consultancy and Related Activities</a:t>
            </a:r>
            <a:r>
              <a:rPr lang="en-US" sz="600"/>
              <a:t>”; (3) Data presented for “Data processing, hosting and related activities; web portals” (4) Data presented for “Software &amp; IT Services”; (5) Data presented for “Internet Services &amp; Infrastructure” | Source: </a:t>
            </a:r>
            <a:r>
              <a:rPr lang="en-US" sz="600" err="1"/>
              <a:t>EcoVadis</a:t>
            </a:r>
            <a:r>
              <a:rPr lang="en-US" sz="600"/>
              <a:t>, SASB, MSCI</a:t>
            </a:r>
          </a:p>
        </p:txBody>
      </p:sp>
      <p:grpSp>
        <p:nvGrpSpPr>
          <p:cNvPr id="94" name="btfpRowHeaderBox253938">
            <a:extLst>
              <a:ext uri="{FF2B5EF4-FFF2-40B4-BE49-F238E27FC236}">
                <a16:creationId xmlns:a16="http://schemas.microsoft.com/office/drawing/2014/main" id="{8987EA33-DD37-4277-BFED-1C656648FB7F}"/>
              </a:ext>
            </a:extLst>
          </p:cNvPr>
          <p:cNvGrpSpPr/>
          <p:nvPr>
            <p:custDataLst>
              <p:tags r:id="rId25"/>
            </p:custDataLst>
          </p:nvPr>
        </p:nvGrpSpPr>
        <p:grpSpPr>
          <a:xfrm>
            <a:off x="8297011" y="3270153"/>
            <a:ext cx="335098" cy="2082934"/>
            <a:chOff x="430972" y="3131666"/>
            <a:chExt cx="2588233" cy="972979"/>
          </a:xfrm>
        </p:grpSpPr>
        <p:sp>
          <p:nvSpPr>
            <p:cNvPr id="95" name="btfpRowHeaderBoxText253938">
              <a:extLst>
                <a:ext uri="{FF2B5EF4-FFF2-40B4-BE49-F238E27FC236}">
                  <a16:creationId xmlns:a16="http://schemas.microsoft.com/office/drawing/2014/main" id="{A999ACFF-FEB2-477A-AA6F-CFEF24BC8996}"/>
                </a:ext>
              </a:extLst>
            </p:cNvPr>
            <p:cNvSpPr txBox="1"/>
            <p:nvPr/>
          </p:nvSpPr>
          <p:spPr bwMode="gray">
            <a:xfrm>
              <a:off x="430972" y="3131666"/>
              <a:ext cx="2588233" cy="972979"/>
            </a:xfrm>
            <a:prstGeom prst="rect">
              <a:avLst/>
            </a:prstGeom>
            <a:noFill/>
          </p:spPr>
          <p:txBody>
            <a:bodyPr vert="horz" wrap="square" lIns="36036" tIns="36036" rIns="180181" bIns="36036" rtlCol="0" anchor="t">
              <a:noAutofit/>
            </a:bodyPr>
            <a:lstStyle/>
            <a:p>
              <a:pPr marL="0" indent="0">
                <a:spcBef>
                  <a:spcPct val="0"/>
                </a:spcBef>
                <a:buNone/>
              </a:pPr>
              <a:r>
                <a:rPr lang="en-US" sz="1200" b="1">
                  <a:solidFill>
                    <a:srgbClr val="973B74"/>
                  </a:solidFill>
                </a:rPr>
                <a:t>S</a:t>
              </a:r>
            </a:p>
          </p:txBody>
        </p:sp>
        <p:cxnSp>
          <p:nvCxnSpPr>
            <p:cNvPr id="96" name="btfpRowHeaderBoxLine253938">
              <a:extLst>
                <a:ext uri="{FF2B5EF4-FFF2-40B4-BE49-F238E27FC236}">
                  <a16:creationId xmlns:a16="http://schemas.microsoft.com/office/drawing/2014/main" id="{AD9A9F43-00AD-49BE-B1CC-FE62C90D4F29}"/>
                </a:ext>
              </a:extLst>
            </p:cNvPr>
            <p:cNvCxnSpPr/>
            <p:nvPr/>
          </p:nvCxnSpPr>
          <p:spPr bwMode="gray">
            <a:xfrm flipH="1">
              <a:off x="3019205" y="3131666"/>
              <a:ext cx="0" cy="972979"/>
            </a:xfrm>
            <a:prstGeom prst="line">
              <a:avLst/>
            </a:prstGeom>
            <a:ln w="152400" cap="flat">
              <a:solidFill>
                <a:srgbClr val="973B74"/>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97" name="btfpRowHeaderBox959440">
            <a:extLst>
              <a:ext uri="{FF2B5EF4-FFF2-40B4-BE49-F238E27FC236}">
                <a16:creationId xmlns:a16="http://schemas.microsoft.com/office/drawing/2014/main" id="{BBF2F4D6-58B3-42AE-B877-503FF2EA4249}"/>
              </a:ext>
            </a:extLst>
          </p:cNvPr>
          <p:cNvGrpSpPr/>
          <p:nvPr>
            <p:custDataLst>
              <p:tags r:id="rId26"/>
            </p:custDataLst>
          </p:nvPr>
        </p:nvGrpSpPr>
        <p:grpSpPr>
          <a:xfrm>
            <a:off x="8377236" y="2060862"/>
            <a:ext cx="254871" cy="1182542"/>
            <a:chOff x="479205" y="1265419"/>
            <a:chExt cx="2540000" cy="972979"/>
          </a:xfrm>
        </p:grpSpPr>
        <p:sp>
          <p:nvSpPr>
            <p:cNvPr id="98" name="btfpRowHeaderBoxText959440">
              <a:extLst>
                <a:ext uri="{FF2B5EF4-FFF2-40B4-BE49-F238E27FC236}">
                  <a16:creationId xmlns:a16="http://schemas.microsoft.com/office/drawing/2014/main" id="{0A223215-4016-4427-B7B4-291BAA4EDAED}"/>
                </a:ext>
              </a:extLst>
            </p:cNvPr>
            <p:cNvSpPr txBox="1"/>
            <p:nvPr/>
          </p:nvSpPr>
          <p:spPr bwMode="gray">
            <a:xfrm>
              <a:off x="479205" y="1265419"/>
              <a:ext cx="2540000" cy="972979"/>
            </a:xfrm>
            <a:prstGeom prst="rect">
              <a:avLst/>
            </a:prstGeom>
            <a:noFill/>
          </p:spPr>
          <p:txBody>
            <a:bodyPr vert="horz" wrap="square" lIns="36036" tIns="36036" rIns="180181" bIns="36036" rtlCol="0" anchor="t">
              <a:noAutofit/>
            </a:bodyPr>
            <a:lstStyle/>
            <a:p>
              <a:pPr marL="0" indent="0">
                <a:spcBef>
                  <a:spcPct val="0"/>
                </a:spcBef>
                <a:buNone/>
              </a:pPr>
              <a:r>
                <a:rPr lang="en-US" sz="1200" b="1" spc="-30">
                  <a:solidFill>
                    <a:srgbClr val="507867"/>
                  </a:solidFill>
                </a:rPr>
                <a:t>E</a:t>
              </a:r>
            </a:p>
          </p:txBody>
        </p:sp>
        <p:cxnSp>
          <p:nvCxnSpPr>
            <p:cNvPr id="99" name="btfpRowHeaderBoxLine959440">
              <a:extLst>
                <a:ext uri="{FF2B5EF4-FFF2-40B4-BE49-F238E27FC236}">
                  <a16:creationId xmlns:a16="http://schemas.microsoft.com/office/drawing/2014/main" id="{F5BDE647-EE25-4B75-B09E-996251A87FCC}"/>
                </a:ext>
              </a:extLst>
            </p:cNvPr>
            <p:cNvCxnSpPr/>
            <p:nvPr/>
          </p:nvCxnSpPr>
          <p:spPr bwMode="gray">
            <a:xfrm flipH="1">
              <a:off x="3019205" y="1265419"/>
              <a:ext cx="0" cy="972979"/>
            </a:xfrm>
            <a:prstGeom prst="line">
              <a:avLst/>
            </a:prstGeom>
            <a:ln w="152400" cap="flat">
              <a:solidFill>
                <a:srgbClr val="507867"/>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00" name="btfpRowHeaderBox160935">
            <a:extLst>
              <a:ext uri="{FF2B5EF4-FFF2-40B4-BE49-F238E27FC236}">
                <a16:creationId xmlns:a16="http://schemas.microsoft.com/office/drawing/2014/main" id="{0117DA79-D1B7-4259-B0B0-ED7A3DE391B6}"/>
              </a:ext>
            </a:extLst>
          </p:cNvPr>
          <p:cNvGrpSpPr/>
          <p:nvPr>
            <p:custDataLst>
              <p:tags r:id="rId27"/>
            </p:custDataLst>
          </p:nvPr>
        </p:nvGrpSpPr>
        <p:grpSpPr>
          <a:xfrm>
            <a:off x="8377237" y="5376920"/>
            <a:ext cx="254871" cy="1036717"/>
            <a:chOff x="479205" y="5006883"/>
            <a:chExt cx="2540000" cy="972981"/>
          </a:xfrm>
        </p:grpSpPr>
        <p:sp>
          <p:nvSpPr>
            <p:cNvPr id="101" name="btfpRowHeaderBoxText160935">
              <a:extLst>
                <a:ext uri="{FF2B5EF4-FFF2-40B4-BE49-F238E27FC236}">
                  <a16:creationId xmlns:a16="http://schemas.microsoft.com/office/drawing/2014/main" id="{3DB617CA-494A-474D-84E7-1F232D470D46}"/>
                </a:ext>
              </a:extLst>
            </p:cNvPr>
            <p:cNvSpPr txBox="1"/>
            <p:nvPr/>
          </p:nvSpPr>
          <p:spPr bwMode="gray">
            <a:xfrm>
              <a:off x="479205" y="5006885"/>
              <a:ext cx="2540000" cy="972979"/>
            </a:xfrm>
            <a:prstGeom prst="rect">
              <a:avLst/>
            </a:prstGeom>
            <a:noFill/>
          </p:spPr>
          <p:txBody>
            <a:bodyPr vert="horz" wrap="square" lIns="36036" tIns="36036" rIns="180181" bIns="36036" rtlCol="0" anchor="t">
              <a:noAutofit/>
            </a:bodyPr>
            <a:lstStyle/>
            <a:p>
              <a:pPr marL="0" indent="0">
                <a:spcBef>
                  <a:spcPct val="0"/>
                </a:spcBef>
                <a:buNone/>
              </a:pPr>
              <a:r>
                <a:rPr lang="en-US" sz="1200" b="1">
                  <a:solidFill>
                    <a:srgbClr val="46647B"/>
                  </a:solidFill>
                </a:rPr>
                <a:t>G</a:t>
              </a:r>
              <a:endParaRPr lang="en-US" sz="1200">
                <a:solidFill>
                  <a:srgbClr val="46647B"/>
                </a:solidFill>
              </a:endParaRPr>
            </a:p>
          </p:txBody>
        </p:sp>
        <p:cxnSp>
          <p:nvCxnSpPr>
            <p:cNvPr id="102" name="btfpRowHeaderBoxLine160935">
              <a:extLst>
                <a:ext uri="{FF2B5EF4-FFF2-40B4-BE49-F238E27FC236}">
                  <a16:creationId xmlns:a16="http://schemas.microsoft.com/office/drawing/2014/main" id="{70346A4E-7900-4C28-BE19-143A661901FA}"/>
                </a:ext>
              </a:extLst>
            </p:cNvPr>
            <p:cNvCxnSpPr/>
            <p:nvPr/>
          </p:nvCxnSpPr>
          <p:spPr bwMode="gray">
            <a:xfrm flipH="1">
              <a:off x="3019205" y="5006883"/>
              <a:ext cx="0" cy="972979"/>
            </a:xfrm>
            <a:prstGeom prst="line">
              <a:avLst/>
            </a:prstGeom>
            <a:ln w="152400" cap="flat">
              <a:solidFill>
                <a:srgbClr val="46647B"/>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1026" name="Picture 2" descr="Media Kit | EcoVadis">
            <a:extLst>
              <a:ext uri="{FF2B5EF4-FFF2-40B4-BE49-F238E27FC236}">
                <a16:creationId xmlns:a16="http://schemas.microsoft.com/office/drawing/2014/main" id="{F45542C3-5D0A-40D1-9222-08B1BC66A797}"/>
              </a:ext>
            </a:extLst>
          </p:cNvPr>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326749" y="1620577"/>
            <a:ext cx="1125274" cy="2030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stainability Accounting Standards Board - Wikipedia">
            <a:extLst>
              <a:ext uri="{FF2B5EF4-FFF2-40B4-BE49-F238E27FC236}">
                <a16:creationId xmlns:a16="http://schemas.microsoft.com/office/drawing/2014/main" id="{0EABB874-16F6-43AD-B06E-B2ED92904038}"/>
              </a:ext>
            </a:extLst>
          </p:cNvPr>
          <p:cNvPicPr>
            <a:picLocks noChangeAspect="1" noChangeArrowheads="1"/>
          </p:cNvPicPr>
          <p:nvPr/>
        </p:nvPicPr>
        <p:blipFill>
          <a:blip r:embed="rId3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91734" y="1441670"/>
            <a:ext cx="392657" cy="3930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SCI – Powering better investment decisions - MSCI">
            <a:extLst>
              <a:ext uri="{FF2B5EF4-FFF2-40B4-BE49-F238E27FC236}">
                <a16:creationId xmlns:a16="http://schemas.microsoft.com/office/drawing/2014/main" id="{6BF4FA88-9E2C-4A84-AFA2-5BBA494E3BA3}"/>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8406152" y="1573002"/>
            <a:ext cx="929978" cy="247993"/>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btfpRunningAgenda2Level181568">
            <a:extLst>
              <a:ext uri="{FF2B5EF4-FFF2-40B4-BE49-F238E27FC236}">
                <a16:creationId xmlns:a16="http://schemas.microsoft.com/office/drawing/2014/main" id="{DF34FA60-4E2B-4DFB-BCB5-9DF144A20B43}"/>
              </a:ext>
            </a:extLst>
          </p:cNvPr>
          <p:cNvGrpSpPr/>
          <p:nvPr>
            <p:custDataLst>
              <p:tags r:id="rId28"/>
            </p:custDataLst>
          </p:nvPr>
        </p:nvGrpSpPr>
        <p:grpSpPr>
          <a:xfrm>
            <a:off x="0" y="944429"/>
            <a:ext cx="6144624" cy="257443"/>
            <a:chOff x="0" y="876300"/>
            <a:chExt cx="6144624" cy="257443"/>
          </a:xfrm>
        </p:grpSpPr>
        <p:sp>
          <p:nvSpPr>
            <p:cNvPr id="108" name="btfpRunningAgenda2LevelBarLeft181568">
              <a:extLst>
                <a:ext uri="{FF2B5EF4-FFF2-40B4-BE49-F238E27FC236}">
                  <a16:creationId xmlns:a16="http://schemas.microsoft.com/office/drawing/2014/main" id="{A5AD8A12-0A9F-4ED4-8614-63CAFCDB6D6C}"/>
                </a:ext>
              </a:extLst>
            </p:cNvPr>
            <p:cNvSpPr/>
            <p:nvPr/>
          </p:nvSpPr>
          <p:spPr bwMode="gray">
            <a:xfrm>
              <a:off x="0" y="876300"/>
              <a:ext cx="2441402" cy="257443"/>
            </a:xfrm>
            <a:custGeom>
              <a:avLst/>
              <a:gdLst/>
              <a:ahLst/>
              <a:cxnLst/>
              <a:rect l="0" t="0" r="0" b="0"/>
              <a:pathLst>
                <a:path w="2441402" h="257443">
                  <a:moveTo>
                    <a:pt x="0" y="0"/>
                  </a:moveTo>
                  <a:lnTo>
                    <a:pt x="2441401" y="0"/>
                  </a:lnTo>
                  <a:lnTo>
                    <a:pt x="2386680" y="257442"/>
                  </a:lnTo>
                  <a:lnTo>
                    <a:pt x="0" y="257442"/>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09" name="btfpRunningAgenda2LevelTextLeft181568">
              <a:extLst>
                <a:ext uri="{FF2B5EF4-FFF2-40B4-BE49-F238E27FC236}">
                  <a16:creationId xmlns:a16="http://schemas.microsoft.com/office/drawing/2014/main" id="{50EBB708-25F9-4346-B76D-1AC2D6CEC823}"/>
                </a:ext>
              </a:extLst>
            </p:cNvPr>
            <p:cNvSpPr txBox="1"/>
            <p:nvPr/>
          </p:nvSpPr>
          <p:spPr bwMode="gray">
            <a:xfrm>
              <a:off x="0"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sp>
          <p:nvSpPr>
            <p:cNvPr id="110" name="btfpRunningAgenda2LevelBarRight181568">
              <a:extLst>
                <a:ext uri="{FF2B5EF4-FFF2-40B4-BE49-F238E27FC236}">
                  <a16:creationId xmlns:a16="http://schemas.microsoft.com/office/drawing/2014/main" id="{133F00AB-EEA6-4DC0-AC2A-F3099776F4C3}"/>
                </a:ext>
              </a:extLst>
            </p:cNvPr>
            <p:cNvSpPr/>
            <p:nvPr/>
          </p:nvSpPr>
          <p:spPr bwMode="gray">
            <a:xfrm>
              <a:off x="2306559" y="876300"/>
              <a:ext cx="3838065"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415673 w 1415673"/>
                <a:gd name="connsiteY0" fmla="*/ 0 h 257442"/>
                <a:gd name="connsiteX1" fmla="*/ 1048365 w 1415673"/>
                <a:gd name="connsiteY1" fmla="*/ 257442 h 257442"/>
                <a:gd name="connsiteX2" fmla="*/ 0 w 1415673"/>
                <a:gd name="connsiteY2" fmla="*/ 257442 h 257442"/>
                <a:gd name="connsiteX3" fmla="*/ 54722 w 1415673"/>
                <a:gd name="connsiteY3" fmla="*/ 0 h 257442"/>
                <a:gd name="connsiteX0" fmla="*/ 1415673 w 1415673"/>
                <a:gd name="connsiteY0" fmla="*/ 0 h 257442"/>
                <a:gd name="connsiteX1" fmla="*/ 1360952 w 1415673"/>
                <a:gd name="connsiteY1" fmla="*/ 257442 h 257442"/>
                <a:gd name="connsiteX2" fmla="*/ 0 w 1415673"/>
                <a:gd name="connsiteY2" fmla="*/ 257442 h 257442"/>
                <a:gd name="connsiteX3" fmla="*/ 54722 w 1415673"/>
                <a:gd name="connsiteY3" fmla="*/ 0 h 257442"/>
                <a:gd name="connsiteX0" fmla="*/ 1415672 w 1415672"/>
                <a:gd name="connsiteY0" fmla="*/ 0 h 257442"/>
                <a:gd name="connsiteX1" fmla="*/ 1360951 w 1415672"/>
                <a:gd name="connsiteY1" fmla="*/ 257442 h 257442"/>
                <a:gd name="connsiteX2" fmla="*/ 0 w 1415672"/>
                <a:gd name="connsiteY2" fmla="*/ 257442 h 257442"/>
                <a:gd name="connsiteX3" fmla="*/ 54721 w 1415672"/>
                <a:gd name="connsiteY3" fmla="*/ 0 h 257442"/>
                <a:gd name="connsiteX0" fmla="*/ 1415672 w 1415672"/>
                <a:gd name="connsiteY0" fmla="*/ 0 h 257442"/>
                <a:gd name="connsiteX1" fmla="*/ 1360951 w 1415672"/>
                <a:gd name="connsiteY1" fmla="*/ 257442 h 257442"/>
                <a:gd name="connsiteX2" fmla="*/ 0 w 1415672"/>
                <a:gd name="connsiteY2" fmla="*/ 257442 h 257442"/>
                <a:gd name="connsiteX3" fmla="*/ 54720 w 1415672"/>
                <a:gd name="connsiteY3" fmla="*/ 0 h 257442"/>
                <a:gd name="connsiteX0" fmla="*/ 1583986 w 1583986"/>
                <a:gd name="connsiteY0" fmla="*/ 0 h 257442"/>
                <a:gd name="connsiteX1" fmla="*/ 1360951 w 1583986"/>
                <a:gd name="connsiteY1" fmla="*/ 257442 h 257442"/>
                <a:gd name="connsiteX2" fmla="*/ 0 w 1583986"/>
                <a:gd name="connsiteY2" fmla="*/ 257442 h 257442"/>
                <a:gd name="connsiteX3" fmla="*/ 54720 w 1583986"/>
                <a:gd name="connsiteY3" fmla="*/ 0 h 257442"/>
                <a:gd name="connsiteX0" fmla="*/ 1583986 w 1583986"/>
                <a:gd name="connsiteY0" fmla="*/ 0 h 257442"/>
                <a:gd name="connsiteX1" fmla="*/ 1529265 w 1583986"/>
                <a:gd name="connsiteY1" fmla="*/ 257442 h 257442"/>
                <a:gd name="connsiteX2" fmla="*/ 0 w 1583986"/>
                <a:gd name="connsiteY2" fmla="*/ 257442 h 257442"/>
                <a:gd name="connsiteX3" fmla="*/ 54720 w 1583986"/>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54721 w 1583987"/>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54722 w 1583987"/>
                <a:gd name="connsiteY3" fmla="*/ 0 h 257442"/>
                <a:gd name="connsiteX0" fmla="*/ 1752304 w 1752304"/>
                <a:gd name="connsiteY0" fmla="*/ 0 h 257442"/>
                <a:gd name="connsiteX1" fmla="*/ 1529266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1 w 1752304"/>
                <a:gd name="connsiteY3" fmla="*/ 0 h 257442"/>
                <a:gd name="connsiteX0" fmla="*/ 1920617 w 1920617"/>
                <a:gd name="connsiteY0" fmla="*/ 0 h 257442"/>
                <a:gd name="connsiteX1" fmla="*/ 1697582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171135 w 2171135"/>
                <a:gd name="connsiteY0" fmla="*/ 0 h 257442"/>
                <a:gd name="connsiteX1" fmla="*/ 1865896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339450 w 2339450"/>
                <a:gd name="connsiteY0" fmla="*/ 0 h 257442"/>
                <a:gd name="connsiteX1" fmla="*/ 2116414 w 2339450"/>
                <a:gd name="connsiteY1" fmla="*/ 257442 h 257442"/>
                <a:gd name="connsiteX2" fmla="*/ 0 w 2339450"/>
                <a:gd name="connsiteY2" fmla="*/ 257442 h 257442"/>
                <a:gd name="connsiteX3" fmla="*/ 54721 w 2339450"/>
                <a:gd name="connsiteY3" fmla="*/ 0 h 257442"/>
                <a:gd name="connsiteX0" fmla="*/ 2339450 w 2339450"/>
                <a:gd name="connsiteY0" fmla="*/ 0 h 257442"/>
                <a:gd name="connsiteX1" fmla="*/ 2284728 w 2339450"/>
                <a:gd name="connsiteY1" fmla="*/ 257442 h 257442"/>
                <a:gd name="connsiteX2" fmla="*/ 0 w 2339450"/>
                <a:gd name="connsiteY2" fmla="*/ 257442 h 257442"/>
                <a:gd name="connsiteX3" fmla="*/ 54721 w 2339450"/>
                <a:gd name="connsiteY3" fmla="*/ 0 h 257442"/>
                <a:gd name="connsiteX0" fmla="*/ 2339451 w 2339451"/>
                <a:gd name="connsiteY0" fmla="*/ 0 h 257442"/>
                <a:gd name="connsiteX1" fmla="*/ 2284729 w 2339451"/>
                <a:gd name="connsiteY1" fmla="*/ 257442 h 257442"/>
                <a:gd name="connsiteX2" fmla="*/ 0 w 2339451"/>
                <a:gd name="connsiteY2" fmla="*/ 257442 h 257442"/>
                <a:gd name="connsiteX3" fmla="*/ 54722 w 2339451"/>
                <a:gd name="connsiteY3" fmla="*/ 0 h 257442"/>
                <a:gd name="connsiteX0" fmla="*/ 2339451 w 2339451"/>
                <a:gd name="connsiteY0" fmla="*/ 0 h 257442"/>
                <a:gd name="connsiteX1" fmla="*/ 2284729 w 2339451"/>
                <a:gd name="connsiteY1" fmla="*/ 257442 h 257442"/>
                <a:gd name="connsiteX2" fmla="*/ 0 w 2339451"/>
                <a:gd name="connsiteY2" fmla="*/ 257442 h 257442"/>
                <a:gd name="connsiteX3" fmla="*/ 54722 w 2339451"/>
                <a:gd name="connsiteY3" fmla="*/ 0 h 257442"/>
                <a:gd name="connsiteX0" fmla="*/ 2507767 w 2507767"/>
                <a:gd name="connsiteY0" fmla="*/ 0 h 257442"/>
                <a:gd name="connsiteX1" fmla="*/ 2284729 w 2507767"/>
                <a:gd name="connsiteY1" fmla="*/ 257442 h 257442"/>
                <a:gd name="connsiteX2" fmla="*/ 0 w 2507767"/>
                <a:gd name="connsiteY2" fmla="*/ 257442 h 257442"/>
                <a:gd name="connsiteX3" fmla="*/ 54722 w 2507767"/>
                <a:gd name="connsiteY3" fmla="*/ 0 h 257442"/>
                <a:gd name="connsiteX0" fmla="*/ 2507767 w 2507767"/>
                <a:gd name="connsiteY0" fmla="*/ 0 h 257442"/>
                <a:gd name="connsiteX1" fmla="*/ 2453046 w 2507767"/>
                <a:gd name="connsiteY1" fmla="*/ 257442 h 257442"/>
                <a:gd name="connsiteX2" fmla="*/ 0 w 2507767"/>
                <a:gd name="connsiteY2" fmla="*/ 257442 h 257442"/>
                <a:gd name="connsiteX3" fmla="*/ 54722 w 2507767"/>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54721 w 2507766"/>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54720 w 2507766"/>
                <a:gd name="connsiteY3" fmla="*/ 0 h 257442"/>
                <a:gd name="connsiteX0" fmla="*/ 2749626 w 2749626"/>
                <a:gd name="connsiteY0" fmla="*/ 0 h 257442"/>
                <a:gd name="connsiteX1" fmla="*/ 2453045 w 2749626"/>
                <a:gd name="connsiteY1" fmla="*/ 257442 h 257442"/>
                <a:gd name="connsiteX2" fmla="*/ 0 w 2749626"/>
                <a:gd name="connsiteY2" fmla="*/ 257442 h 257442"/>
                <a:gd name="connsiteX3" fmla="*/ 54720 w 2749626"/>
                <a:gd name="connsiteY3" fmla="*/ 0 h 257442"/>
                <a:gd name="connsiteX0" fmla="*/ 2749626 w 2749626"/>
                <a:gd name="connsiteY0" fmla="*/ 0 h 257442"/>
                <a:gd name="connsiteX1" fmla="*/ 2694905 w 2749626"/>
                <a:gd name="connsiteY1" fmla="*/ 257442 h 257442"/>
                <a:gd name="connsiteX2" fmla="*/ 0 w 2749626"/>
                <a:gd name="connsiteY2" fmla="*/ 257442 h 257442"/>
                <a:gd name="connsiteX3" fmla="*/ 54720 w 2749626"/>
                <a:gd name="connsiteY3" fmla="*/ 0 h 257442"/>
                <a:gd name="connsiteX0" fmla="*/ 2749627 w 2749627"/>
                <a:gd name="connsiteY0" fmla="*/ 0 h 257442"/>
                <a:gd name="connsiteX1" fmla="*/ 2694906 w 2749627"/>
                <a:gd name="connsiteY1" fmla="*/ 257442 h 257442"/>
                <a:gd name="connsiteX2" fmla="*/ 0 w 2749627"/>
                <a:gd name="connsiteY2" fmla="*/ 257442 h 257442"/>
                <a:gd name="connsiteX3" fmla="*/ 54721 w 2749627"/>
                <a:gd name="connsiteY3" fmla="*/ 0 h 257442"/>
                <a:gd name="connsiteX0" fmla="*/ 2749627 w 2749627"/>
                <a:gd name="connsiteY0" fmla="*/ 0 h 257442"/>
                <a:gd name="connsiteX1" fmla="*/ 2694906 w 2749627"/>
                <a:gd name="connsiteY1" fmla="*/ 257442 h 257442"/>
                <a:gd name="connsiteX2" fmla="*/ 0 w 2749627"/>
                <a:gd name="connsiteY2" fmla="*/ 257442 h 257442"/>
                <a:gd name="connsiteX3" fmla="*/ 54722 w 2749627"/>
                <a:gd name="connsiteY3" fmla="*/ 0 h 257442"/>
                <a:gd name="connsiteX0" fmla="*/ 2917943 w 2917943"/>
                <a:gd name="connsiteY0" fmla="*/ 0 h 257442"/>
                <a:gd name="connsiteX1" fmla="*/ 2694906 w 2917943"/>
                <a:gd name="connsiteY1" fmla="*/ 257442 h 257442"/>
                <a:gd name="connsiteX2" fmla="*/ 0 w 2917943"/>
                <a:gd name="connsiteY2" fmla="*/ 257442 h 257442"/>
                <a:gd name="connsiteX3" fmla="*/ 54722 w 2917943"/>
                <a:gd name="connsiteY3" fmla="*/ 0 h 257442"/>
                <a:gd name="connsiteX0" fmla="*/ 2917943 w 2917943"/>
                <a:gd name="connsiteY0" fmla="*/ 0 h 257442"/>
                <a:gd name="connsiteX1" fmla="*/ 2863222 w 2917943"/>
                <a:gd name="connsiteY1" fmla="*/ 257442 h 257442"/>
                <a:gd name="connsiteX2" fmla="*/ 0 w 2917943"/>
                <a:gd name="connsiteY2" fmla="*/ 257442 h 257442"/>
                <a:gd name="connsiteX3" fmla="*/ 54722 w 2917943"/>
                <a:gd name="connsiteY3" fmla="*/ 0 h 257442"/>
                <a:gd name="connsiteX0" fmla="*/ 2917942 w 2917942"/>
                <a:gd name="connsiteY0" fmla="*/ 0 h 257442"/>
                <a:gd name="connsiteX1" fmla="*/ 2863221 w 2917942"/>
                <a:gd name="connsiteY1" fmla="*/ 257442 h 257442"/>
                <a:gd name="connsiteX2" fmla="*/ 0 w 2917942"/>
                <a:gd name="connsiteY2" fmla="*/ 257442 h 257442"/>
                <a:gd name="connsiteX3" fmla="*/ 54721 w 2917942"/>
                <a:gd name="connsiteY3" fmla="*/ 0 h 257442"/>
                <a:gd name="connsiteX0" fmla="*/ 2917942 w 2917942"/>
                <a:gd name="connsiteY0" fmla="*/ 0 h 257442"/>
                <a:gd name="connsiteX1" fmla="*/ 2863221 w 2917942"/>
                <a:gd name="connsiteY1" fmla="*/ 257442 h 257442"/>
                <a:gd name="connsiteX2" fmla="*/ 0 w 2917942"/>
                <a:gd name="connsiteY2" fmla="*/ 257442 h 257442"/>
                <a:gd name="connsiteX3" fmla="*/ 54720 w 2917942"/>
                <a:gd name="connsiteY3" fmla="*/ 0 h 257442"/>
                <a:gd name="connsiteX0" fmla="*/ 3095875 w 3095875"/>
                <a:gd name="connsiteY0" fmla="*/ 0 h 257442"/>
                <a:gd name="connsiteX1" fmla="*/ 2863221 w 3095875"/>
                <a:gd name="connsiteY1" fmla="*/ 257442 h 257442"/>
                <a:gd name="connsiteX2" fmla="*/ 0 w 3095875"/>
                <a:gd name="connsiteY2" fmla="*/ 257442 h 257442"/>
                <a:gd name="connsiteX3" fmla="*/ 54720 w 3095875"/>
                <a:gd name="connsiteY3" fmla="*/ 0 h 257442"/>
                <a:gd name="connsiteX0" fmla="*/ 3095875 w 3095875"/>
                <a:gd name="connsiteY0" fmla="*/ 0 h 257442"/>
                <a:gd name="connsiteX1" fmla="*/ 3041154 w 3095875"/>
                <a:gd name="connsiteY1" fmla="*/ 257442 h 257442"/>
                <a:gd name="connsiteX2" fmla="*/ 0 w 3095875"/>
                <a:gd name="connsiteY2" fmla="*/ 257442 h 257442"/>
                <a:gd name="connsiteX3" fmla="*/ 54720 w 3095875"/>
                <a:gd name="connsiteY3" fmla="*/ 0 h 257442"/>
                <a:gd name="connsiteX0" fmla="*/ 3095876 w 3095876"/>
                <a:gd name="connsiteY0" fmla="*/ 0 h 257442"/>
                <a:gd name="connsiteX1" fmla="*/ 3041155 w 3095876"/>
                <a:gd name="connsiteY1" fmla="*/ 257442 h 257442"/>
                <a:gd name="connsiteX2" fmla="*/ 0 w 3095876"/>
                <a:gd name="connsiteY2" fmla="*/ 257442 h 257442"/>
                <a:gd name="connsiteX3" fmla="*/ 54721 w 3095876"/>
                <a:gd name="connsiteY3" fmla="*/ 0 h 257442"/>
                <a:gd name="connsiteX0" fmla="*/ 3095876 w 3095876"/>
                <a:gd name="connsiteY0" fmla="*/ 0 h 257442"/>
                <a:gd name="connsiteX1" fmla="*/ 3041155 w 3095876"/>
                <a:gd name="connsiteY1" fmla="*/ 257442 h 257442"/>
                <a:gd name="connsiteX2" fmla="*/ 0 w 3095876"/>
                <a:gd name="connsiteY2" fmla="*/ 257442 h 257442"/>
                <a:gd name="connsiteX3" fmla="*/ 54721 w 3095876"/>
                <a:gd name="connsiteY3" fmla="*/ 0 h 257442"/>
                <a:gd name="connsiteX0" fmla="*/ 3349150 w 3349150"/>
                <a:gd name="connsiteY0" fmla="*/ 0 h 257442"/>
                <a:gd name="connsiteX1" fmla="*/ 3041155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509450 w 3509450"/>
                <a:gd name="connsiteY0" fmla="*/ 0 h 257442"/>
                <a:gd name="connsiteX1" fmla="*/ 32944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677765 w 3677765"/>
                <a:gd name="connsiteY0" fmla="*/ 0 h 257442"/>
                <a:gd name="connsiteX1" fmla="*/ 3454729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838065 w 3838065"/>
                <a:gd name="connsiteY0" fmla="*/ 0 h 257442"/>
                <a:gd name="connsiteX1" fmla="*/ 36230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Lst>
              <a:ahLst/>
              <a:cxnLst>
                <a:cxn ang="0">
                  <a:pos x="connsiteX0" y="connsiteY0"/>
                </a:cxn>
                <a:cxn ang="0">
                  <a:pos x="connsiteX1" y="connsiteY1"/>
                </a:cxn>
                <a:cxn ang="0">
                  <a:pos x="connsiteX2" y="connsiteY2"/>
                </a:cxn>
                <a:cxn ang="0">
                  <a:pos x="connsiteX3" y="connsiteY3"/>
                </a:cxn>
              </a:cxnLst>
              <a:rect l="l" t="t" r="r" b="b"/>
              <a:pathLst>
                <a:path w="3838065" h="257442">
                  <a:moveTo>
                    <a:pt x="3838065" y="0"/>
                  </a:moveTo>
                  <a:lnTo>
                    <a:pt x="3783344"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11" name="btfpRunningAgenda2LevelTextRight181568">
              <a:extLst>
                <a:ext uri="{FF2B5EF4-FFF2-40B4-BE49-F238E27FC236}">
                  <a16:creationId xmlns:a16="http://schemas.microsoft.com/office/drawing/2014/main" id="{4467B18B-5236-4176-B7CE-E2B7BE907FB4}"/>
                </a:ext>
              </a:extLst>
            </p:cNvPr>
            <p:cNvSpPr txBox="1"/>
            <p:nvPr/>
          </p:nvSpPr>
          <p:spPr bwMode="gray">
            <a:xfrm>
              <a:off x="2306559" y="876300"/>
              <a:ext cx="3783344"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External rating lens</a:t>
              </a:r>
            </a:p>
          </p:txBody>
        </p:sp>
      </p:grpSp>
      <p:graphicFrame>
        <p:nvGraphicFramePr>
          <p:cNvPr id="103" name="Table 102">
            <a:extLst>
              <a:ext uri="{FF2B5EF4-FFF2-40B4-BE49-F238E27FC236}">
                <a16:creationId xmlns:a16="http://schemas.microsoft.com/office/drawing/2014/main" id="{2987108C-631F-4BB0-80FD-FF2B8E0D3F9F}"/>
              </a:ext>
            </a:extLst>
          </p:cNvPr>
          <p:cNvGraphicFramePr>
            <a:graphicFrameLocks noGrp="1"/>
          </p:cNvGraphicFramePr>
          <p:nvPr>
            <p:extLst>
              <p:ext uri="{D42A27DB-BD31-4B8C-83A1-F6EECF244321}">
                <p14:modId xmlns:p14="http://schemas.microsoft.com/office/powerpoint/2010/main" val="4059565810"/>
              </p:ext>
            </p:extLst>
          </p:nvPr>
        </p:nvGraphicFramePr>
        <p:xfrm>
          <a:off x="939698" y="1873799"/>
          <a:ext cx="2873479" cy="4559808"/>
        </p:xfrm>
        <a:graphic>
          <a:graphicData uri="http://schemas.openxmlformats.org/drawingml/2006/table">
            <a:tbl>
              <a:tblPr firstRow="1" firstCol="1">
                <a:tableStyleId>{9D7B26C5-4107-4FEC-AEDC-1716B250A1EF}</a:tableStyleId>
              </a:tblPr>
              <a:tblGrid>
                <a:gridCol w="1992281">
                  <a:extLst>
                    <a:ext uri="{9D8B030D-6E8A-4147-A177-3AD203B41FA5}">
                      <a16:colId xmlns:a16="http://schemas.microsoft.com/office/drawing/2014/main" val="4285658861"/>
                    </a:ext>
                  </a:extLst>
                </a:gridCol>
                <a:gridCol w="440599">
                  <a:extLst>
                    <a:ext uri="{9D8B030D-6E8A-4147-A177-3AD203B41FA5}">
                      <a16:colId xmlns:a16="http://schemas.microsoft.com/office/drawing/2014/main" val="515994315"/>
                    </a:ext>
                  </a:extLst>
                </a:gridCol>
                <a:gridCol w="440599">
                  <a:extLst>
                    <a:ext uri="{9D8B030D-6E8A-4147-A177-3AD203B41FA5}">
                      <a16:colId xmlns:a16="http://schemas.microsoft.com/office/drawing/2014/main" val="657126374"/>
                    </a:ext>
                  </a:extLst>
                </a:gridCol>
              </a:tblGrid>
              <a:tr h="183977">
                <a:tc>
                  <a:txBody>
                    <a:bodyPr/>
                    <a:lstStyle/>
                    <a:p>
                      <a:pPr marL="0" indent="0">
                        <a:spcBef>
                          <a:spcPct val="0"/>
                        </a:spcBef>
                        <a:buFontTx/>
                        <a:buNone/>
                      </a:pPr>
                      <a:r>
                        <a:rPr lang="en-US" sz="1000" b="1">
                          <a:solidFill>
                            <a:srgbClr val="000000"/>
                          </a:solidFill>
                        </a:rPr>
                        <a:t>Key risks</a:t>
                      </a:r>
                    </a:p>
                  </a:txBody>
                  <a:tcPr marL="18288" marR="18288" marT="27432" marB="27432" anchor="b"/>
                </a:tc>
                <a:tc>
                  <a:txBody>
                    <a:bodyPr/>
                    <a:lstStyle/>
                    <a:p>
                      <a:pPr marL="0" indent="0" algn="ctr">
                        <a:spcBef>
                          <a:spcPct val="0"/>
                        </a:spcBef>
                        <a:buFontTx/>
                        <a:buNone/>
                      </a:pPr>
                      <a:r>
                        <a:rPr lang="en-US" sz="1000" b="1">
                          <a:solidFill>
                            <a:srgbClr val="000000"/>
                          </a:solidFill>
                        </a:rPr>
                        <a:t>Score</a:t>
                      </a:r>
                      <a:r>
                        <a:rPr lang="en-US" sz="1000" b="1" baseline="30000">
                          <a:solidFill>
                            <a:srgbClr val="000000"/>
                          </a:solidFill>
                        </a:rPr>
                        <a:t>2</a:t>
                      </a:r>
                      <a:endParaRPr lang="en-US" sz="1000" b="1" kern="1200">
                        <a:solidFill>
                          <a:srgbClr val="000000"/>
                        </a:solidFill>
                        <a:latin typeface="+mn-lt"/>
                        <a:ea typeface="+mn-ea"/>
                        <a:cs typeface="+mn-cs"/>
                      </a:endParaRPr>
                    </a:p>
                  </a:txBody>
                  <a:tcPr marL="18288" marR="18288" marT="27432" marB="27432" anchor="b"/>
                </a:tc>
                <a:tc>
                  <a:txBody>
                    <a:bodyPr/>
                    <a:lstStyle/>
                    <a:p>
                      <a:pPr marL="0" indent="0" algn="ctr">
                        <a:spcBef>
                          <a:spcPct val="0"/>
                        </a:spcBef>
                        <a:buFontTx/>
                        <a:buNone/>
                      </a:pPr>
                      <a:r>
                        <a:rPr lang="en-US" sz="1000" b="1" kern="1200">
                          <a:solidFill>
                            <a:srgbClr val="000000"/>
                          </a:solidFill>
                          <a:latin typeface="+mn-lt"/>
                          <a:ea typeface="+mn-ea"/>
                          <a:cs typeface="+mn-cs"/>
                        </a:rPr>
                        <a:t>Score</a:t>
                      </a:r>
                      <a:r>
                        <a:rPr lang="en-US" sz="1000" b="1" kern="1200" baseline="30000">
                          <a:solidFill>
                            <a:srgbClr val="000000"/>
                          </a:solidFill>
                          <a:latin typeface="+mn-lt"/>
                          <a:ea typeface="+mn-ea"/>
                          <a:cs typeface="+mn-cs"/>
                        </a:rPr>
                        <a:t>3</a:t>
                      </a:r>
                    </a:p>
                  </a:txBody>
                  <a:tcPr marL="18288" marR="18288" marT="27432" marB="27432" anchor="b"/>
                </a:tc>
                <a:extLst>
                  <a:ext uri="{0D108BD9-81ED-4DB2-BD59-A6C34878D82A}">
                    <a16:rowId xmlns:a16="http://schemas.microsoft.com/office/drawing/2014/main" val="146342865"/>
                  </a:ext>
                </a:extLst>
              </a:tr>
              <a:tr h="125185">
                <a:tc>
                  <a:txBody>
                    <a:bodyPr/>
                    <a:lstStyle/>
                    <a:p>
                      <a:pPr marL="0" marR="0" lvl="0" indent="0" algn="l" defTabSz="711200" rtl="0" eaLnBrk="1" fontAlgn="auto" latinLnBrk="0" hangingPunct="1">
                        <a:lnSpc>
                          <a:spcPct val="100000"/>
                        </a:lnSpc>
                        <a:spcBef>
                          <a:spcPts val="600"/>
                        </a:spcBef>
                        <a:spcAft>
                          <a:spcPts val="0"/>
                        </a:spcAft>
                        <a:buClrTx/>
                        <a:buSzTx/>
                        <a:buFontTx/>
                        <a:buNone/>
                        <a:defRPr/>
                      </a:pPr>
                      <a:r>
                        <a:rPr kumimoji="0" lang="en-US" sz="1000" b="0" i="0" u="none" strike="noStrike" kern="1200" cap="none" spc="0" normalizeH="0" baseline="0" noProof="0">
                          <a:ln>
                            <a:noFill/>
                          </a:ln>
                          <a:solidFill>
                            <a:srgbClr val="000000"/>
                          </a:solidFill>
                          <a:effectLst/>
                          <a:uLnTx/>
                          <a:uFillTx/>
                          <a:latin typeface="+mj-lt"/>
                          <a:ea typeface="+mn-ea"/>
                          <a:cs typeface="+mn-cs"/>
                        </a:rPr>
                        <a:t>Energy Consumption &amp; GHGs</a:t>
                      </a:r>
                      <a:endParaRPr kumimoji="0" lang="en-US" sz="1000" b="0" i="1"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FFFFFF"/>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9525" cap="flat" cmpd="sng" algn="ctr">
                      <a:solidFill>
                        <a:schemeClr val="bg1">
                          <a:lumMod val="85000"/>
                        </a:schemeClr>
                      </a:solidFill>
                      <a:prstDash val="sysDot"/>
                      <a:round/>
                      <a:headEnd type="none" w="med" len="med"/>
                      <a:tailEnd type="none" w="med" len="med"/>
                    </a:lnB>
                    <a:solidFill>
                      <a:schemeClr val="accent1"/>
                    </a:solid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FFFFFF"/>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9525" cap="flat" cmpd="sng" algn="ctr">
                      <a:solidFill>
                        <a:schemeClr val="bg1">
                          <a:lumMod val="85000"/>
                        </a:schemeClr>
                      </a:solidFill>
                      <a:prstDash val="sysDot"/>
                      <a:round/>
                      <a:headEnd type="none" w="med" len="med"/>
                      <a:tailEnd type="none" w="med" len="med"/>
                    </a:lnB>
                    <a:solidFill>
                      <a:schemeClr val="accent1"/>
                    </a:solidFill>
                  </a:tcPr>
                </a:tc>
                <a:extLst>
                  <a:ext uri="{0D108BD9-81ED-4DB2-BD59-A6C34878D82A}">
                    <a16:rowId xmlns:a16="http://schemas.microsoft.com/office/drawing/2014/main" val="378998136"/>
                  </a:ext>
                </a:extLst>
              </a:tr>
              <a:tr h="125185">
                <a:tc>
                  <a:txBody>
                    <a:bodyPr/>
                    <a:lstStyle/>
                    <a:p>
                      <a:pPr marL="0" marR="0" lvl="0" indent="0" algn="l" defTabSz="711200" rtl="0" eaLnBrk="1" fontAlgn="auto" latinLnBrk="0" hangingPunct="1">
                        <a:lnSpc>
                          <a:spcPct val="100000"/>
                        </a:lnSpc>
                        <a:spcBef>
                          <a:spcPts val="600"/>
                        </a:spcBef>
                        <a:spcAft>
                          <a:spcPts val="0"/>
                        </a:spcAft>
                        <a:buClrTx/>
                        <a:buSzTx/>
                        <a:buFontTx/>
                        <a:buNone/>
                        <a:defRPr/>
                      </a:pPr>
                      <a:r>
                        <a:rPr kumimoji="0" lang="en-US" sz="1000" b="0" i="0" u="none" strike="noStrike" kern="1200" cap="none" spc="0" normalizeH="0" baseline="0" noProof="0">
                          <a:ln>
                            <a:noFill/>
                          </a:ln>
                          <a:solidFill>
                            <a:srgbClr val="000000"/>
                          </a:solidFill>
                          <a:effectLst/>
                          <a:uLnTx/>
                          <a:uFillTx/>
                          <a:latin typeface="+mn-lt"/>
                          <a:ea typeface="+mn-ea"/>
                          <a:cs typeface="+mn-cs"/>
                        </a:rPr>
                        <a:t>Water</a:t>
                      </a:r>
                      <a:endParaRPr kumimoji="0" lang="en-US" sz="1000" b="0" i="1" u="none" strike="noStrike" kern="1200" cap="none" spc="0" normalizeH="0" baseline="0" noProof="0">
                        <a:ln>
                          <a:noFill/>
                        </a:ln>
                        <a:solidFill>
                          <a:srgbClr val="000000"/>
                        </a:solidFill>
                        <a:effectLst/>
                        <a:uLnTx/>
                        <a:uFillTx/>
                        <a:latin typeface="+mn-lt"/>
                        <a:ea typeface="+mn-ea"/>
                        <a:cs typeface="+mn-cs"/>
                      </a:endParaRP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FFFFFF"/>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FFFFFF"/>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extLst>
                  <a:ext uri="{0D108BD9-81ED-4DB2-BD59-A6C34878D82A}">
                    <a16:rowId xmlns:a16="http://schemas.microsoft.com/office/drawing/2014/main" val="4282294088"/>
                  </a:ext>
                </a:extLst>
              </a:tr>
              <a:tr h="125185">
                <a:tc>
                  <a:txBody>
                    <a:bodyPr/>
                    <a:lstStyle/>
                    <a:p>
                      <a:pPr marL="0" marR="0" lvl="0" indent="0" algn="l" defTabSz="711200" rtl="0" eaLnBrk="1" fontAlgn="auto" latinLnBrk="0" hangingPunct="1">
                        <a:lnSpc>
                          <a:spcPct val="100000"/>
                        </a:lnSpc>
                        <a:spcBef>
                          <a:spcPts val="600"/>
                        </a:spcBef>
                        <a:spcAft>
                          <a:spcPts val="0"/>
                        </a:spcAft>
                        <a:buClrTx/>
                        <a:buSzTx/>
                        <a:buFontTx/>
                        <a:buNone/>
                        <a:defRPr/>
                      </a:pPr>
                      <a:r>
                        <a:rPr kumimoji="0" lang="en-US" sz="1000" b="0" i="0" u="none" strike="noStrike" kern="1200" cap="none" spc="0" normalizeH="0" baseline="0" noProof="0">
                          <a:ln>
                            <a:noFill/>
                          </a:ln>
                          <a:solidFill>
                            <a:srgbClr val="000000"/>
                          </a:solidFill>
                          <a:effectLst/>
                          <a:uLnTx/>
                          <a:uFillTx/>
                          <a:latin typeface="+mn-lt"/>
                          <a:ea typeface="+mn-ea"/>
                          <a:cs typeface="+mn-cs"/>
                        </a:rPr>
                        <a:t>Biodiversity</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extLst>
                  <a:ext uri="{0D108BD9-81ED-4DB2-BD59-A6C34878D82A}">
                    <a16:rowId xmlns:a16="http://schemas.microsoft.com/office/drawing/2014/main" val="1191690779"/>
                  </a:ext>
                </a:extLst>
              </a:tr>
              <a:tr h="125185">
                <a:tc>
                  <a:txBody>
                    <a:bodyPr/>
                    <a:lstStyle/>
                    <a:p>
                      <a:pPr marL="0" marR="0" lvl="0" indent="0" algn="l" defTabSz="711200" rtl="0" eaLnBrk="1" fontAlgn="auto" latinLnBrk="0" hangingPunct="1">
                        <a:lnSpc>
                          <a:spcPct val="100000"/>
                        </a:lnSpc>
                        <a:spcBef>
                          <a:spcPts val="600"/>
                        </a:spcBef>
                        <a:spcAft>
                          <a:spcPts val="0"/>
                        </a:spcAft>
                        <a:buClrTx/>
                        <a:buSzTx/>
                        <a:buFontTx/>
                        <a:buNone/>
                        <a:defRPr/>
                      </a:pPr>
                      <a:r>
                        <a:rPr kumimoji="0" lang="en-US" sz="1000" b="0" i="0" u="none" strike="noStrike" kern="1200" cap="none" spc="0" normalizeH="0" baseline="0" noProof="0">
                          <a:ln>
                            <a:noFill/>
                          </a:ln>
                          <a:solidFill>
                            <a:srgbClr val="000000"/>
                          </a:solidFill>
                          <a:effectLst/>
                          <a:uLnTx/>
                          <a:uFillTx/>
                          <a:latin typeface="+mn-lt"/>
                          <a:ea typeface="+mn-ea"/>
                          <a:cs typeface="+mn-cs"/>
                        </a:rPr>
                        <a:t>Local &amp; Accidental pollution</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extLst>
                  <a:ext uri="{0D108BD9-81ED-4DB2-BD59-A6C34878D82A}">
                    <a16:rowId xmlns:a16="http://schemas.microsoft.com/office/drawing/2014/main" val="4026504869"/>
                  </a:ext>
                </a:extLst>
              </a:tr>
              <a:tr h="125185">
                <a:tc>
                  <a:txBody>
                    <a:bodyPr/>
                    <a:lstStyle/>
                    <a:p>
                      <a:pPr marL="0" marR="0" lvl="0" indent="0" algn="l" defTabSz="711200" rtl="0" eaLnBrk="1" fontAlgn="auto" latinLnBrk="0" hangingPunct="1">
                        <a:lnSpc>
                          <a:spcPct val="100000"/>
                        </a:lnSpc>
                        <a:spcBef>
                          <a:spcPts val="600"/>
                        </a:spcBef>
                        <a:spcAft>
                          <a:spcPts val="0"/>
                        </a:spcAft>
                        <a:buClrTx/>
                        <a:buSzTx/>
                        <a:buFontTx/>
                        <a:buNone/>
                        <a:defRPr/>
                      </a:pPr>
                      <a:r>
                        <a:rPr kumimoji="0" lang="en-US" sz="1000" b="0" i="0" u="none" strike="noStrike" kern="1200" cap="none" spc="0" normalizeH="0" baseline="0" noProof="0">
                          <a:ln>
                            <a:noFill/>
                          </a:ln>
                          <a:solidFill>
                            <a:srgbClr val="000000"/>
                          </a:solidFill>
                          <a:effectLst/>
                          <a:uLnTx/>
                          <a:uFillTx/>
                          <a:latin typeface="+mj-lt"/>
                          <a:ea typeface="+mn-ea"/>
                          <a:cs typeface="+mn-cs"/>
                        </a:rPr>
                        <a:t>Materials, Chemicals &amp; Waste</a:t>
                      </a:r>
                      <a:endParaRPr kumimoji="0" lang="en-US" sz="1000" b="0" i="1"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FFFFFF"/>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chemeClr val="accent1"/>
                    </a:solid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FFFFFF"/>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extLst>
                  <a:ext uri="{0D108BD9-81ED-4DB2-BD59-A6C34878D82A}">
                    <a16:rowId xmlns:a16="http://schemas.microsoft.com/office/drawing/2014/main" val="3585536470"/>
                  </a:ext>
                </a:extLst>
              </a:tr>
              <a:tr h="125185">
                <a:tc>
                  <a:txBody>
                    <a:bodyPr/>
                    <a:lstStyle/>
                    <a:p>
                      <a:pPr marL="0" marR="0" lvl="0" indent="0" algn="l" defTabSz="711200" rtl="0" eaLnBrk="1" fontAlgn="auto" latinLnBrk="0" hangingPunct="1">
                        <a:lnSpc>
                          <a:spcPct val="100000"/>
                        </a:lnSpc>
                        <a:spcBef>
                          <a:spcPts val="600"/>
                        </a:spcBef>
                        <a:spcAft>
                          <a:spcPts val="0"/>
                        </a:spcAft>
                        <a:buClrTx/>
                        <a:buSzTx/>
                        <a:buFontTx/>
                        <a:buNone/>
                        <a:defRPr/>
                      </a:pPr>
                      <a:r>
                        <a:rPr kumimoji="0" lang="en-US" sz="1000" b="0" i="0" u="none" strike="noStrike" kern="1200" cap="none" spc="0" normalizeH="0" baseline="0" noProof="0">
                          <a:ln>
                            <a:noFill/>
                          </a:ln>
                          <a:solidFill>
                            <a:srgbClr val="000000"/>
                          </a:solidFill>
                          <a:effectLst/>
                          <a:uLnTx/>
                          <a:uFillTx/>
                          <a:latin typeface="+mj-lt"/>
                          <a:ea typeface="+mn-ea"/>
                          <a:cs typeface="+mn-cs"/>
                        </a:rPr>
                        <a:t>Product Use</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extLst>
                  <a:ext uri="{0D108BD9-81ED-4DB2-BD59-A6C34878D82A}">
                    <a16:rowId xmlns:a16="http://schemas.microsoft.com/office/drawing/2014/main" val="2374220649"/>
                  </a:ext>
                </a:extLst>
              </a:tr>
              <a:tr h="195813">
                <a:tc>
                  <a:txBody>
                    <a:bodyPr/>
                    <a:lstStyle/>
                    <a:p>
                      <a:pPr marL="0" marR="0" lvl="0" indent="0" algn="l" defTabSz="711200" rtl="0" eaLnBrk="1" fontAlgn="auto" latinLnBrk="0" hangingPunct="1">
                        <a:lnSpc>
                          <a:spcPct val="100000"/>
                        </a:lnSpc>
                        <a:spcBef>
                          <a:spcPts val="600"/>
                        </a:spcBef>
                        <a:spcAft>
                          <a:spcPts val="0"/>
                        </a:spcAft>
                        <a:buClrTx/>
                        <a:buSzTx/>
                        <a:buFontTx/>
                        <a:buNone/>
                        <a:defRPr/>
                      </a:pPr>
                      <a:r>
                        <a:rPr kumimoji="0" lang="en-US" sz="1000" b="0" i="0" u="none" strike="noStrike" kern="1200" cap="none" spc="0" normalizeH="0" baseline="0" noProof="0">
                          <a:ln>
                            <a:noFill/>
                          </a:ln>
                          <a:solidFill>
                            <a:srgbClr val="000000"/>
                          </a:solidFill>
                          <a:effectLst/>
                          <a:uLnTx/>
                          <a:uFillTx/>
                          <a:latin typeface="+mj-lt"/>
                          <a:ea typeface="+mn-ea"/>
                          <a:cs typeface="+mn-cs"/>
                        </a:rPr>
                        <a:t>Product End-of-Life</a:t>
                      </a:r>
                      <a:endParaRPr kumimoji="0" lang="en-US" sz="1000" b="0" i="1"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extLst>
                  <a:ext uri="{0D108BD9-81ED-4DB2-BD59-A6C34878D82A}">
                    <a16:rowId xmlns:a16="http://schemas.microsoft.com/office/drawing/2014/main" val="4165047376"/>
                  </a:ext>
                </a:extLst>
              </a:tr>
              <a:tr h="125185">
                <a:tc>
                  <a:txBody>
                    <a:bodyPr/>
                    <a:lstStyle/>
                    <a:p>
                      <a:pPr marL="0" marR="0" lvl="0" indent="0" algn="l" defTabSz="7112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Customer Health &amp; Safety</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FFFFFF"/>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Font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extLst>
                  <a:ext uri="{0D108BD9-81ED-4DB2-BD59-A6C34878D82A}">
                    <a16:rowId xmlns:a16="http://schemas.microsoft.com/office/drawing/2014/main" val="3243594996"/>
                  </a:ext>
                </a:extLst>
              </a:tr>
              <a:tr h="125185">
                <a:tc>
                  <a:txBody>
                    <a:bodyPr/>
                    <a:lstStyle/>
                    <a:p>
                      <a:pPr marL="0" marR="0" lvl="0" indent="0" algn="l" defTabSz="711200" rtl="0" eaLnBrk="1" fontAlgn="auto" latinLnBrk="0" hangingPunct="1">
                        <a:lnSpc>
                          <a:spcPct val="100000"/>
                        </a:lnSpc>
                        <a:spcBef>
                          <a:spcPts val="600"/>
                        </a:spcBef>
                        <a:spcAft>
                          <a:spcPts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Environ. Services &amp; Advocacy</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None/>
                        <a:defRPr/>
                      </a:pPr>
                      <a:endParaRPr kumimoji="0" lang="en-US" sz="1000" b="0" i="0" u="none" strike="noStrike" kern="1200" cap="none" spc="0" normalizeH="0" baseline="0" noProof="0">
                        <a:ln>
                          <a:noFill/>
                        </a:ln>
                        <a:solidFill>
                          <a:srgbClr val="000000"/>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marL="0" marR="0" lvl="0" indent="0" algn="ctr" defTabSz="711200" rtl="0" eaLnBrk="1" fontAlgn="auto" latinLnBrk="0" hangingPunct="1">
                        <a:lnSpc>
                          <a:spcPct val="100000"/>
                        </a:lnSpc>
                        <a:spcBef>
                          <a:spcPts val="1200"/>
                        </a:spcBef>
                        <a:spcAft>
                          <a:spcPct val="0"/>
                        </a:spcAft>
                        <a:buClrTx/>
                        <a:buSzTx/>
                        <a:buNone/>
                        <a:defRPr/>
                      </a:pPr>
                      <a:endParaRPr kumimoji="0" lang="en-US" sz="1000" b="0" i="0" u="none" strike="noStrike" kern="1200" cap="none" spc="0" normalizeH="0" baseline="0" noProof="0">
                        <a:ln>
                          <a:noFill/>
                        </a:ln>
                        <a:solidFill>
                          <a:srgbClr val="FFFFFF"/>
                        </a:solidFill>
                        <a:effectLst/>
                        <a:uLnTx/>
                        <a:uFillTx/>
                        <a:latin typeface="+mj-lt"/>
                        <a:ea typeface="+mn-ea"/>
                        <a:cs typeface="+mn-cs"/>
                      </a:endParaRPr>
                    </a:p>
                  </a:txBody>
                  <a:tcPr marL="18288" marR="18288" marT="27432" marB="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8653170"/>
                  </a:ext>
                </a:extLst>
              </a:tr>
              <a:tr h="125185">
                <a:tc>
                  <a:txBody>
                    <a:bodyPr/>
                    <a:lstStyle/>
                    <a:p>
                      <a:pPr marL="0" indent="0" algn="l" defTabSz="711200" rtl="0" eaLnBrk="1" fontAlgn="ctr" latinLnBrk="0" hangingPunct="1">
                        <a:spcBef>
                          <a:spcPts val="600"/>
                        </a:spcBef>
                        <a:buSzPct val="180000"/>
                        <a:buNone/>
                      </a:pPr>
                      <a:r>
                        <a:rPr lang="en-US" sz="1000" b="0" baseline="0">
                          <a:solidFill>
                            <a:srgbClr val="000000"/>
                          </a:solidFill>
                          <a:latin typeface="+mj-lt"/>
                        </a:rPr>
                        <a:t>Employee health &amp; safety</a:t>
                      </a:r>
                      <a:endParaRPr lang="en-US" sz="1000" b="0" i="1" baseline="0">
                        <a:solidFill>
                          <a:srgbClr val="000000"/>
                        </a:solidFill>
                        <a:latin typeface="+mj-lt"/>
                      </a:endParaRP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FFFFFF"/>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tc>
                  <a:txBody>
                    <a:bodyPr/>
                    <a:lstStyle/>
                    <a:p>
                      <a:pPr marL="0" indent="0" algn="ctr" defTabSz="711200" rtl="0" eaLnBrk="1" fontAlgn="ctr" latinLnBrk="0" hangingPunct="1">
                        <a:spcBef>
                          <a:spcPts val="1200"/>
                        </a:spcBef>
                        <a:buSzPct val="180000"/>
                        <a:buNone/>
                      </a:pPr>
                      <a:endParaRPr lang="en-US" sz="1000" baseline="0">
                        <a:solidFill>
                          <a:srgbClr val="FFFFFF"/>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extLst>
                  <a:ext uri="{0D108BD9-81ED-4DB2-BD59-A6C34878D82A}">
                    <a16:rowId xmlns:a16="http://schemas.microsoft.com/office/drawing/2014/main" val="1131373195"/>
                  </a:ext>
                </a:extLst>
              </a:tr>
              <a:tr h="125185">
                <a:tc>
                  <a:txBody>
                    <a:bodyPr/>
                    <a:lstStyle/>
                    <a:p>
                      <a:pPr marL="0" indent="0" algn="l" defTabSz="711200" rtl="0" eaLnBrk="1" fontAlgn="ctr" latinLnBrk="0" hangingPunct="1">
                        <a:spcBef>
                          <a:spcPts val="600"/>
                        </a:spcBef>
                        <a:buSzPct val="180000"/>
                        <a:buNone/>
                      </a:pPr>
                      <a:r>
                        <a:rPr lang="en-US" sz="1000" b="0" kern="1200" baseline="0">
                          <a:solidFill>
                            <a:srgbClr val="000000"/>
                          </a:solidFill>
                          <a:latin typeface="+mj-lt"/>
                          <a:ea typeface="+mn-ea"/>
                          <a:cs typeface="+mn-cs"/>
                        </a:rPr>
                        <a:t>Working Conditions</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extLst>
                  <a:ext uri="{0D108BD9-81ED-4DB2-BD59-A6C34878D82A}">
                    <a16:rowId xmlns:a16="http://schemas.microsoft.com/office/drawing/2014/main" val="298550617"/>
                  </a:ext>
                </a:extLst>
              </a:tr>
              <a:tr h="125185">
                <a:tc>
                  <a:txBody>
                    <a:bodyPr/>
                    <a:lstStyle/>
                    <a:p>
                      <a:pPr marL="0" marR="0" lvl="0" indent="0" algn="l" defTabSz="711200" rtl="0" eaLnBrk="1" fontAlgn="ctr" latinLnBrk="0" hangingPunct="1">
                        <a:lnSpc>
                          <a:spcPct val="100000"/>
                        </a:lnSpc>
                        <a:spcBef>
                          <a:spcPts val="600"/>
                        </a:spcBef>
                        <a:spcAft>
                          <a:spcPts val="0"/>
                        </a:spcAft>
                        <a:buClrTx/>
                        <a:buSzPct val="180000"/>
                        <a:buFontTx/>
                        <a:buNone/>
                        <a:tabLst/>
                        <a:defRPr/>
                      </a:pPr>
                      <a:r>
                        <a:rPr lang="en-US" sz="1000" b="0" kern="1200" baseline="0">
                          <a:solidFill>
                            <a:srgbClr val="000000"/>
                          </a:solidFill>
                          <a:latin typeface="+mn-lt"/>
                          <a:ea typeface="+mn-ea"/>
                          <a:cs typeface="+mn-cs"/>
                        </a:rPr>
                        <a:t>Social dialogue</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extLst>
                  <a:ext uri="{0D108BD9-81ED-4DB2-BD59-A6C34878D82A}">
                    <a16:rowId xmlns:a16="http://schemas.microsoft.com/office/drawing/2014/main" val="1645879872"/>
                  </a:ext>
                </a:extLst>
              </a:tr>
              <a:tr h="125185">
                <a:tc>
                  <a:txBody>
                    <a:bodyPr/>
                    <a:lstStyle/>
                    <a:p>
                      <a:pPr marL="0" marR="0" lvl="0" indent="0" algn="l" defTabSz="711200" rtl="0" eaLnBrk="1" fontAlgn="ctr" latinLnBrk="0" hangingPunct="1">
                        <a:lnSpc>
                          <a:spcPct val="100000"/>
                        </a:lnSpc>
                        <a:spcBef>
                          <a:spcPts val="600"/>
                        </a:spcBef>
                        <a:spcAft>
                          <a:spcPts val="0"/>
                        </a:spcAft>
                        <a:buClrTx/>
                        <a:buSzPct val="180000"/>
                        <a:buFontTx/>
                        <a:buNone/>
                        <a:tabLst/>
                        <a:defRPr/>
                      </a:pPr>
                      <a:r>
                        <a:rPr lang="en-US" sz="1000" b="0" kern="1200" baseline="0">
                          <a:solidFill>
                            <a:srgbClr val="000000"/>
                          </a:solidFill>
                          <a:latin typeface="+mn-lt"/>
                          <a:ea typeface="+mn-ea"/>
                          <a:cs typeface="+mn-cs"/>
                        </a:rPr>
                        <a:t>Career Management &amp; Training</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extLst>
                  <a:ext uri="{0D108BD9-81ED-4DB2-BD59-A6C34878D82A}">
                    <a16:rowId xmlns:a16="http://schemas.microsoft.com/office/drawing/2014/main" val="3829475093"/>
                  </a:ext>
                </a:extLst>
              </a:tr>
              <a:tr h="125185">
                <a:tc>
                  <a:txBody>
                    <a:bodyPr/>
                    <a:lstStyle/>
                    <a:p>
                      <a:pPr marL="0" marR="0" lvl="0" indent="0" algn="l" defTabSz="711200" rtl="0" eaLnBrk="1" fontAlgn="ctr" latinLnBrk="0" hangingPunct="1">
                        <a:lnSpc>
                          <a:spcPct val="100000"/>
                        </a:lnSpc>
                        <a:spcBef>
                          <a:spcPts val="600"/>
                        </a:spcBef>
                        <a:spcAft>
                          <a:spcPts val="0"/>
                        </a:spcAft>
                        <a:buClrTx/>
                        <a:buSzPct val="180000"/>
                        <a:buFontTx/>
                        <a:buNone/>
                        <a:tabLst/>
                        <a:defRPr/>
                      </a:pPr>
                      <a:r>
                        <a:rPr lang="en-US" sz="1000" b="0" kern="1200" baseline="0">
                          <a:solidFill>
                            <a:srgbClr val="000000"/>
                          </a:solidFill>
                          <a:latin typeface="+mn-lt"/>
                          <a:ea typeface="+mn-ea"/>
                          <a:cs typeface="+mn-cs"/>
                        </a:rPr>
                        <a:t>Child Labor &amp; Human Trafficking </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extLst>
                  <a:ext uri="{0D108BD9-81ED-4DB2-BD59-A6C34878D82A}">
                    <a16:rowId xmlns:a16="http://schemas.microsoft.com/office/drawing/2014/main" val="969654726"/>
                  </a:ext>
                </a:extLst>
              </a:tr>
              <a:tr h="125185">
                <a:tc>
                  <a:txBody>
                    <a:bodyPr/>
                    <a:lstStyle/>
                    <a:p>
                      <a:pPr marL="0" indent="0" algn="l" defTabSz="711200" rtl="0" eaLnBrk="1" fontAlgn="ctr" latinLnBrk="0" hangingPunct="1">
                        <a:spcBef>
                          <a:spcPts val="600"/>
                        </a:spcBef>
                        <a:buSzPct val="180000"/>
                        <a:buNone/>
                      </a:pPr>
                      <a:r>
                        <a:rPr lang="en-US" sz="1000" b="1" kern="1200" baseline="0">
                          <a:solidFill>
                            <a:srgbClr val="000000"/>
                          </a:solidFill>
                          <a:latin typeface="+mj-lt"/>
                          <a:ea typeface="+mn-ea"/>
                          <a:cs typeface="+mn-cs"/>
                        </a:rPr>
                        <a:t>Diversity &amp; Discrimination</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C00000"/>
                    </a:solid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C00000"/>
                    </a:solidFill>
                  </a:tcPr>
                </a:tc>
                <a:extLst>
                  <a:ext uri="{0D108BD9-81ED-4DB2-BD59-A6C34878D82A}">
                    <a16:rowId xmlns:a16="http://schemas.microsoft.com/office/drawing/2014/main" val="2719094713"/>
                  </a:ext>
                </a:extLst>
              </a:tr>
              <a:tr h="199616">
                <a:tc>
                  <a:txBody>
                    <a:bodyPr/>
                    <a:lstStyle/>
                    <a:p>
                      <a:pPr marL="0" indent="0" algn="l" defTabSz="711200" rtl="0" eaLnBrk="1" fontAlgn="ctr" latinLnBrk="0" hangingPunct="1">
                        <a:spcBef>
                          <a:spcPts val="600"/>
                        </a:spcBef>
                        <a:buSzPct val="180000"/>
                        <a:buNone/>
                      </a:pPr>
                      <a:r>
                        <a:rPr lang="en-US" sz="1000" b="0" kern="1200" baseline="0">
                          <a:solidFill>
                            <a:srgbClr val="000000"/>
                          </a:solidFill>
                          <a:latin typeface="+mj-lt"/>
                          <a:ea typeface="+mn-ea"/>
                          <a:cs typeface="+mn-cs"/>
                        </a:rPr>
                        <a:t>Ext. Stakeholder Human Rights</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FFFFFF"/>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FFFFFF"/>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826376863"/>
                  </a:ext>
                </a:extLst>
              </a:tr>
              <a:tr h="125185">
                <a:tc>
                  <a:txBody>
                    <a:bodyPr/>
                    <a:lstStyle/>
                    <a:p>
                      <a:pPr marL="0" marR="0" lvl="0" indent="0" algn="l" defTabSz="711200" rtl="0" eaLnBrk="1" fontAlgn="ctr" latinLnBrk="0" hangingPunct="1">
                        <a:lnSpc>
                          <a:spcPct val="100000"/>
                        </a:lnSpc>
                        <a:spcBef>
                          <a:spcPts val="600"/>
                        </a:spcBef>
                        <a:spcAft>
                          <a:spcPts val="0"/>
                        </a:spcAft>
                        <a:buClrTx/>
                        <a:buSzPct val="180000"/>
                        <a:buFontTx/>
                        <a:buNone/>
                        <a:tabLst/>
                        <a:defRPr/>
                      </a:pPr>
                      <a:r>
                        <a:rPr lang="en-US" sz="1000" b="0" kern="1200" baseline="0">
                          <a:solidFill>
                            <a:srgbClr val="000000"/>
                          </a:solidFill>
                          <a:latin typeface="+mn-lt"/>
                          <a:ea typeface="+mn-ea"/>
                          <a:cs typeface="+mn-cs"/>
                        </a:rPr>
                        <a:t>Corruption</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extLst>
                  <a:ext uri="{0D108BD9-81ED-4DB2-BD59-A6C34878D82A}">
                    <a16:rowId xmlns:a16="http://schemas.microsoft.com/office/drawing/2014/main" val="1506637397"/>
                  </a:ext>
                </a:extLst>
              </a:tr>
              <a:tr h="125185">
                <a:tc>
                  <a:txBody>
                    <a:bodyPr/>
                    <a:lstStyle/>
                    <a:p>
                      <a:pPr marL="0" indent="0" algn="l" defTabSz="711200" rtl="0" eaLnBrk="1" fontAlgn="ctr" latinLnBrk="0" hangingPunct="1">
                        <a:spcBef>
                          <a:spcPts val="600"/>
                        </a:spcBef>
                        <a:buSzPct val="180000"/>
                        <a:buNone/>
                      </a:pPr>
                      <a:r>
                        <a:rPr lang="en-US" sz="1000" b="0" baseline="0">
                          <a:solidFill>
                            <a:srgbClr val="000000"/>
                          </a:solidFill>
                          <a:latin typeface="+mj-lt"/>
                        </a:rPr>
                        <a:t>Anticompetitive Practices</a:t>
                      </a:r>
                      <a:endParaRPr lang="en-US" sz="1000" b="0" i="1" baseline="0">
                        <a:solidFill>
                          <a:srgbClr val="000000"/>
                        </a:solidFill>
                        <a:latin typeface="+mj-lt"/>
                      </a:endParaRP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extLst>
                  <a:ext uri="{0D108BD9-81ED-4DB2-BD59-A6C34878D82A}">
                    <a16:rowId xmlns:a16="http://schemas.microsoft.com/office/drawing/2014/main" val="916017992"/>
                  </a:ext>
                </a:extLst>
              </a:tr>
              <a:tr h="125185">
                <a:tc>
                  <a:txBody>
                    <a:bodyPr/>
                    <a:lstStyle/>
                    <a:p>
                      <a:pPr marL="0" marR="0" lvl="0" indent="0" algn="l" defTabSz="711200" rtl="0" eaLnBrk="1" fontAlgn="ctr" latinLnBrk="0" hangingPunct="1">
                        <a:lnSpc>
                          <a:spcPct val="100000"/>
                        </a:lnSpc>
                        <a:spcBef>
                          <a:spcPts val="600"/>
                        </a:spcBef>
                        <a:spcAft>
                          <a:spcPts val="0"/>
                        </a:spcAft>
                        <a:buClrTx/>
                        <a:buSzPct val="180000"/>
                        <a:buFontTx/>
                        <a:buNone/>
                        <a:tabLst/>
                        <a:defRPr/>
                      </a:pPr>
                      <a:r>
                        <a:rPr lang="en-US" sz="1000" b="0" kern="1200" baseline="0">
                          <a:solidFill>
                            <a:srgbClr val="000000"/>
                          </a:solidFill>
                          <a:latin typeface="+mn-lt"/>
                          <a:ea typeface="+mn-ea"/>
                          <a:cs typeface="+mn-cs"/>
                        </a:rPr>
                        <a:t>Responsible Information Mgmt.</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B4B4B4"/>
                    </a:solid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rgbClr val="B4B4B4"/>
                    </a:solidFill>
                  </a:tcPr>
                </a:tc>
                <a:extLst>
                  <a:ext uri="{0D108BD9-81ED-4DB2-BD59-A6C34878D82A}">
                    <a16:rowId xmlns:a16="http://schemas.microsoft.com/office/drawing/2014/main" val="1701477705"/>
                  </a:ext>
                </a:extLst>
              </a:tr>
              <a:tr h="125185">
                <a:tc>
                  <a:txBody>
                    <a:bodyPr/>
                    <a:lstStyle/>
                    <a:p>
                      <a:pPr marL="0" marR="0" lvl="0" indent="0" algn="l" defTabSz="711200" rtl="0" eaLnBrk="1" fontAlgn="ctr" latinLnBrk="0" hangingPunct="1">
                        <a:lnSpc>
                          <a:spcPct val="100000"/>
                        </a:lnSpc>
                        <a:spcBef>
                          <a:spcPts val="600"/>
                        </a:spcBef>
                        <a:spcAft>
                          <a:spcPts val="0"/>
                        </a:spcAft>
                        <a:buClrTx/>
                        <a:buSzPct val="180000"/>
                        <a:buFontTx/>
                        <a:buNone/>
                        <a:tabLst/>
                        <a:defRPr/>
                      </a:pPr>
                      <a:r>
                        <a:rPr lang="en-US" sz="1000" b="0" kern="1200" baseline="0">
                          <a:solidFill>
                            <a:srgbClr val="000000"/>
                          </a:solidFill>
                          <a:latin typeface="+mn-lt"/>
                          <a:ea typeface="+mn-ea"/>
                          <a:cs typeface="+mn-cs"/>
                        </a:rPr>
                        <a:t>Supplier Environ. Practices</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FFFFFF"/>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tc>
                  <a:txBody>
                    <a:bodyPr/>
                    <a:lstStyle/>
                    <a:p>
                      <a:pPr marL="0" indent="0" algn="ctr" defTabSz="711200" rtl="0" eaLnBrk="1" fontAlgn="ctr" latinLnBrk="0" hangingPunct="1">
                        <a:spcBef>
                          <a:spcPts val="1200"/>
                        </a:spcBef>
                        <a:buSzPct val="180000"/>
                        <a:buNone/>
                      </a:pPr>
                      <a:endParaRPr lang="en-US" sz="1000" baseline="0">
                        <a:solidFill>
                          <a:srgbClr val="FFFFFF"/>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85000"/>
                        </a:schemeClr>
                      </a:solidFill>
                      <a:prstDash val="sysDot"/>
                      <a:round/>
                      <a:headEnd type="none" w="med" len="med"/>
                      <a:tailEnd type="none" w="med" len="med"/>
                    </a:lnB>
                    <a:solidFill>
                      <a:srgbClr val="B4B4B4"/>
                    </a:solidFill>
                  </a:tcPr>
                </a:tc>
                <a:extLst>
                  <a:ext uri="{0D108BD9-81ED-4DB2-BD59-A6C34878D82A}">
                    <a16:rowId xmlns:a16="http://schemas.microsoft.com/office/drawing/2014/main" val="2316072713"/>
                  </a:ext>
                </a:extLst>
              </a:tr>
              <a:tr h="125185">
                <a:tc>
                  <a:txBody>
                    <a:bodyPr/>
                    <a:lstStyle/>
                    <a:p>
                      <a:pPr marL="0" indent="0" algn="l" defTabSz="711200" rtl="0" eaLnBrk="1" fontAlgn="ctr" latinLnBrk="0" hangingPunct="1">
                        <a:spcBef>
                          <a:spcPts val="600"/>
                        </a:spcBef>
                        <a:buSzPct val="180000"/>
                        <a:buNone/>
                      </a:pPr>
                      <a:r>
                        <a:rPr lang="en-US" sz="1000" b="1" kern="1200" baseline="0">
                          <a:solidFill>
                            <a:srgbClr val="000000"/>
                          </a:solidFill>
                          <a:latin typeface="+mj-lt"/>
                          <a:ea typeface="+mn-ea"/>
                          <a:cs typeface="+mn-cs"/>
                        </a:rPr>
                        <a:t>Supplier Social Practices</a:t>
                      </a:r>
                    </a:p>
                  </a:txBody>
                  <a:tcPr marL="18288" marR="18288" marT="27432" marB="27432" anchor="ctr">
                    <a:lnL w="28575"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noFill/>
                      <a:prstDash val="solid"/>
                      <a:round/>
                      <a:headEnd type="none" w="med" len="med"/>
                      <a:tailEnd type="none" w="med" len="med"/>
                    </a:lnB>
                    <a:noFill/>
                  </a:tcPr>
                </a:tc>
                <a:tc>
                  <a:txBody>
                    <a:bodyPr/>
                    <a:lstStyle/>
                    <a:p>
                      <a:pPr marL="0" indent="0" algn="ctr" defTabSz="711200" rtl="0" eaLnBrk="1" fontAlgn="ctr" latinLnBrk="0" hangingPunct="1">
                        <a:spcBef>
                          <a:spcPts val="1200"/>
                        </a:spcBef>
                        <a:buSzPct val="180000"/>
                        <a:buNone/>
                      </a:pPr>
                      <a:endParaRPr lang="en-US" sz="1000" baseline="0">
                        <a:solidFill>
                          <a:srgbClr val="FFFFFF"/>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noFill/>
                      <a:prstDash val="solid"/>
                      <a:round/>
                      <a:headEnd type="none" w="med" len="med"/>
                      <a:tailEnd type="none" w="med" len="med"/>
                    </a:lnB>
                    <a:solidFill>
                      <a:srgbClr val="B4B4B4"/>
                    </a:solidFill>
                  </a:tcPr>
                </a:tc>
                <a:tc>
                  <a:txBody>
                    <a:bodyPr/>
                    <a:lstStyle/>
                    <a:p>
                      <a:pPr marL="0" indent="0" algn="ctr" defTabSz="711200" rtl="0" eaLnBrk="1" fontAlgn="ctr" latinLnBrk="0" hangingPunct="1">
                        <a:spcBef>
                          <a:spcPts val="1200"/>
                        </a:spcBef>
                        <a:buSzPct val="180000"/>
                        <a:buNone/>
                      </a:pPr>
                      <a:endParaRPr lang="en-US" sz="1000" baseline="0">
                        <a:solidFill>
                          <a:srgbClr val="000000"/>
                        </a:solidFill>
                        <a:latin typeface="+mj-lt"/>
                      </a:endParaRPr>
                    </a:p>
                  </a:txBody>
                  <a:tcPr marL="18288" marR="18288" marT="27432" marB="27432"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ysDot"/>
                      <a:round/>
                      <a:headEnd type="none" w="med" len="med"/>
                      <a:tailEnd type="none" w="med" len="med"/>
                    </a:lnT>
                    <a:lnB w="12700" cap="flat" cmpd="sng" algn="ctr">
                      <a:noFill/>
                      <a:prstDash val="solid"/>
                      <a:round/>
                      <a:headEnd type="none" w="med" len="med"/>
                      <a:tailEnd type="none" w="med" len="med"/>
                    </a:lnB>
                    <a:solidFill>
                      <a:srgbClr val="C00000"/>
                    </a:solidFill>
                  </a:tcPr>
                </a:tc>
                <a:extLst>
                  <a:ext uri="{0D108BD9-81ED-4DB2-BD59-A6C34878D82A}">
                    <a16:rowId xmlns:a16="http://schemas.microsoft.com/office/drawing/2014/main" val="112782688"/>
                  </a:ext>
                </a:extLst>
              </a:tr>
            </a:tbl>
          </a:graphicData>
        </a:graphic>
      </p:graphicFrame>
    </p:spTree>
    <p:custDataLst>
      <p:tags r:id="rId1"/>
    </p:custDataLst>
    <p:extLst>
      <p:ext uri="{BB962C8B-B14F-4D97-AF65-F5344CB8AC3E}">
        <p14:creationId xmlns:p14="http://schemas.microsoft.com/office/powerpoint/2010/main" val="2340381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430C87CA-F495-2A8F-C547-FB889108163B}"/>
              </a:ext>
            </a:extLst>
          </p:cNvPr>
          <p:cNvGraphicFramePr>
            <a:graphicFrameLocks noChangeAspect="1"/>
          </p:cNvGraphicFramePr>
          <p:nvPr>
            <p:custDataLst>
              <p:tags r:id="rId2"/>
            </p:custDataLst>
            <p:extLst>
              <p:ext uri="{D42A27DB-BD31-4B8C-83A1-F6EECF244321}">
                <p14:modId xmlns:p14="http://schemas.microsoft.com/office/powerpoint/2010/main" val="22235893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606" imgH="608" progId="TCLayout.ActiveDocument.1">
                  <p:embed/>
                </p:oleObj>
              </mc:Choice>
              <mc:Fallback>
                <p:oleObj name="think-cell Slide" r:id="rId12" imgW="606" imgH="608" progId="TCLayout.ActiveDocument.1">
                  <p:embed/>
                  <p:pic>
                    <p:nvPicPr>
                      <p:cNvPr id="17" name="think-cell data - do not delete" hidden="1">
                        <a:extLst>
                          <a:ext uri="{FF2B5EF4-FFF2-40B4-BE49-F238E27FC236}">
                            <a16:creationId xmlns:a16="http://schemas.microsoft.com/office/drawing/2014/main" id="{430C87CA-F495-2A8F-C547-FB889108163B}"/>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graphicFrame>
        <p:nvGraphicFramePr>
          <p:cNvPr id="3" name="btfpTable105282">
            <a:extLst>
              <a:ext uri="{FF2B5EF4-FFF2-40B4-BE49-F238E27FC236}">
                <a16:creationId xmlns:a16="http://schemas.microsoft.com/office/drawing/2014/main" id="{9595584C-F8F8-4E8E-8E0B-C4C28D667874}"/>
              </a:ext>
            </a:extLst>
          </p:cNvPr>
          <p:cNvGraphicFramePr>
            <a:graphicFrameLocks noGrp="1"/>
          </p:cNvGraphicFramePr>
          <p:nvPr>
            <p:custDataLst>
              <p:tags r:id="rId3"/>
            </p:custDataLst>
            <p:extLst>
              <p:ext uri="{D42A27DB-BD31-4B8C-83A1-F6EECF244321}">
                <p14:modId xmlns:p14="http://schemas.microsoft.com/office/powerpoint/2010/main" val="2317189861"/>
              </p:ext>
            </p:extLst>
          </p:nvPr>
        </p:nvGraphicFramePr>
        <p:xfrm>
          <a:off x="337957" y="1686938"/>
          <a:ext cx="11483610" cy="4571995"/>
        </p:xfrm>
        <a:graphic>
          <a:graphicData uri="http://schemas.openxmlformats.org/drawingml/2006/table">
            <a:tbl>
              <a:tblPr firstRow="1" firstCol="1">
                <a:tableStyleId>{9D7B26C5-4107-4FEC-AEDC-1716B250A1EF}</a:tableStyleId>
              </a:tblPr>
              <a:tblGrid>
                <a:gridCol w="755610">
                  <a:extLst>
                    <a:ext uri="{9D8B030D-6E8A-4147-A177-3AD203B41FA5}">
                      <a16:colId xmlns:a16="http://schemas.microsoft.com/office/drawing/2014/main" val="3926417884"/>
                    </a:ext>
                  </a:extLst>
                </a:gridCol>
                <a:gridCol w="2088000">
                  <a:extLst>
                    <a:ext uri="{9D8B030D-6E8A-4147-A177-3AD203B41FA5}">
                      <a16:colId xmlns:a16="http://schemas.microsoft.com/office/drawing/2014/main" val="4193989707"/>
                    </a:ext>
                  </a:extLst>
                </a:gridCol>
                <a:gridCol w="1440000">
                  <a:extLst>
                    <a:ext uri="{9D8B030D-6E8A-4147-A177-3AD203B41FA5}">
                      <a16:colId xmlns:a16="http://schemas.microsoft.com/office/drawing/2014/main" val="2226448293"/>
                    </a:ext>
                  </a:extLst>
                </a:gridCol>
                <a:gridCol w="1440000">
                  <a:extLst>
                    <a:ext uri="{9D8B030D-6E8A-4147-A177-3AD203B41FA5}">
                      <a16:colId xmlns:a16="http://schemas.microsoft.com/office/drawing/2014/main" val="695822648"/>
                    </a:ext>
                  </a:extLst>
                </a:gridCol>
                <a:gridCol w="1440000">
                  <a:extLst>
                    <a:ext uri="{9D8B030D-6E8A-4147-A177-3AD203B41FA5}">
                      <a16:colId xmlns:a16="http://schemas.microsoft.com/office/drawing/2014/main" val="3339184818"/>
                    </a:ext>
                  </a:extLst>
                </a:gridCol>
                <a:gridCol w="1440000">
                  <a:extLst>
                    <a:ext uri="{9D8B030D-6E8A-4147-A177-3AD203B41FA5}">
                      <a16:colId xmlns:a16="http://schemas.microsoft.com/office/drawing/2014/main" val="1020074018"/>
                    </a:ext>
                  </a:extLst>
                </a:gridCol>
                <a:gridCol w="1440000">
                  <a:extLst>
                    <a:ext uri="{9D8B030D-6E8A-4147-A177-3AD203B41FA5}">
                      <a16:colId xmlns:a16="http://schemas.microsoft.com/office/drawing/2014/main" val="1794715290"/>
                    </a:ext>
                  </a:extLst>
                </a:gridCol>
                <a:gridCol w="1440000">
                  <a:extLst>
                    <a:ext uri="{9D8B030D-6E8A-4147-A177-3AD203B41FA5}">
                      <a16:colId xmlns:a16="http://schemas.microsoft.com/office/drawing/2014/main" val="3152644259"/>
                    </a:ext>
                  </a:extLst>
                </a:gridCol>
              </a:tblGrid>
              <a:tr h="260803">
                <a:tc>
                  <a:txBody>
                    <a:bodyPr/>
                    <a:lstStyle/>
                    <a:p>
                      <a:pPr marL="0" indent="0" algn="ctr">
                        <a:spcBef>
                          <a:spcPts val="0"/>
                        </a:spcBef>
                        <a:buFontTx/>
                        <a:buNone/>
                      </a:pPr>
                      <a:endParaRPr lang="en-US" sz="1200"/>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a:txBody>
                    <a:bodyPr/>
                    <a:lstStyle/>
                    <a:p>
                      <a:pPr marL="0" indent="0" algn="ctr">
                        <a:spcBef>
                          <a:spcPts val="0"/>
                        </a:spcBef>
                        <a:buFontTx/>
                        <a:buNone/>
                      </a:pPr>
                      <a:endParaRPr lang="en-US" sz="1200"/>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indent="0" algn="ctr">
                        <a:spcBef>
                          <a:spcPts val="0"/>
                        </a:spcBef>
                        <a:buFontTx/>
                        <a:buNone/>
                      </a:pPr>
                      <a:r>
                        <a:rPr lang="en-US" sz="1200"/>
                        <a:t>Target</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indent="0" algn="ctr">
                        <a:spcBef>
                          <a:spcPts val="0"/>
                        </a:spcBef>
                        <a:buFontTx/>
                        <a:buNone/>
                      </a:pPr>
                      <a:r>
                        <a:rPr lang="en-US" sz="1200">
                          <a:solidFill>
                            <a:schemeClr val="tx1"/>
                          </a:solidFill>
                        </a:rPr>
                        <a:t>Peer 1</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indent="0" algn="ctr">
                        <a:spcBef>
                          <a:spcPts val="0"/>
                        </a:spcBef>
                        <a:buFontTx/>
                        <a:buNone/>
                      </a:pPr>
                      <a:r>
                        <a:rPr lang="en-US" sz="1200">
                          <a:solidFill>
                            <a:schemeClr val="tx1"/>
                          </a:solidFill>
                        </a:rPr>
                        <a:t>Peer 2</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indent="0" algn="ctr">
                        <a:spcBef>
                          <a:spcPts val="0"/>
                        </a:spcBef>
                        <a:buFontTx/>
                        <a:buNone/>
                      </a:pPr>
                      <a:r>
                        <a:rPr lang="en-US" sz="1200">
                          <a:solidFill>
                            <a:schemeClr val="tx1"/>
                          </a:solidFill>
                        </a:rPr>
                        <a:t>Peer 3</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indent="0" algn="ctr">
                        <a:spcBef>
                          <a:spcPts val="0"/>
                        </a:spcBef>
                        <a:buFontTx/>
                        <a:buNone/>
                      </a:pPr>
                      <a:r>
                        <a:rPr lang="en-US" sz="1200" dirty="0">
                          <a:solidFill>
                            <a:schemeClr val="tx1"/>
                          </a:solidFill>
                        </a:rPr>
                        <a:t>Peer 4</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indent="0" algn="ctr">
                        <a:spcBef>
                          <a:spcPts val="0"/>
                        </a:spcBef>
                        <a:buFontTx/>
                        <a:buNone/>
                      </a:pPr>
                      <a:r>
                        <a:rPr lang="en-US" sz="1200" dirty="0">
                          <a:solidFill>
                            <a:schemeClr val="tx1"/>
                          </a:solidFill>
                        </a:rPr>
                        <a:t>Peer 5</a:t>
                      </a:r>
                    </a:p>
                  </a:txBody>
                  <a:tcPr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2156968"/>
                  </a:ext>
                </a:extLst>
              </a:tr>
              <a:tr h="359266">
                <a:tc rowSpan="4">
                  <a:txBody>
                    <a:bodyPr/>
                    <a:lstStyle/>
                    <a:p>
                      <a:pPr marL="0" indent="0" algn="ctr">
                        <a:buFontTx/>
                        <a:buNone/>
                      </a:pPr>
                      <a:endParaRPr lang="en-US" sz="1000" b="0"/>
                    </a:p>
                  </a:txBody>
                  <a:tcPr marT="27432" marB="27432" anchor="ctr">
                    <a:lnR w="12700" cap="flat" cmpd="sng" algn="ctr">
                      <a:solidFill>
                        <a:schemeClr val="bg1">
                          <a:lumMod val="95000"/>
                        </a:schemeClr>
                      </a:solidFill>
                      <a:prstDash val="solid"/>
                      <a:round/>
                      <a:headEnd type="none" w="med" len="med"/>
                      <a:tailEnd type="none" w="med" len="med"/>
                    </a:lnR>
                    <a:noFill/>
                  </a:tcPr>
                </a:tc>
                <a:tc>
                  <a:txBody>
                    <a:bodyPr/>
                    <a:lstStyle/>
                    <a:p>
                      <a:pPr marL="0" marR="0" lvl="0" indent="0" algn="l" defTabSz="711200" rtl="0" eaLnBrk="1" fontAlgn="auto" latinLnBrk="1" hangingPunct="1">
                        <a:lnSpc>
                          <a:spcPct val="100000"/>
                        </a:lnSpc>
                        <a:spcBef>
                          <a:spcPts val="1200"/>
                        </a:spcBef>
                        <a:spcAft>
                          <a:spcPts val="0"/>
                        </a:spcAft>
                        <a:buClrTx/>
                        <a:buSzTx/>
                        <a:buFontTx/>
                        <a:buNone/>
                        <a:tabLst/>
                        <a:defRPr/>
                      </a:pPr>
                      <a:r>
                        <a:rPr kumimoji="0" lang="en-US" sz="1000" b="1" i="0" u="none" strike="noStrike" kern="0" cap="none" spc="0" normalizeH="0" baseline="0" noProof="0">
                          <a:ln>
                            <a:noFill/>
                          </a:ln>
                          <a:solidFill>
                            <a:srgbClr val="507867"/>
                          </a:solidFill>
                          <a:effectLst/>
                          <a:uLnTx/>
                          <a:uFillTx/>
                          <a:latin typeface="+mn-lt"/>
                          <a:ea typeface="+mn-ea"/>
                          <a:cs typeface="+mn-cs"/>
                        </a:rPr>
                        <a:t>GHG emissions</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4"/>
                        </a:buBlip>
                      </a:pPr>
                      <a:r>
                        <a:rPr lang="en-US" sz="1200" b="0" baseline="0" dirty="0">
                          <a:latin typeface="+mn-lt"/>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4"/>
                        </a:buBlip>
                      </a:pPr>
                      <a:r>
                        <a:rPr lang="en-US" sz="1200" b="0" baseline="30000" dirty="0">
                          <a:latin typeface="+mn-lt"/>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3">
                        <a:lumMod val="20000"/>
                        <a:lumOff val="80000"/>
                      </a:schemeClr>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844860097"/>
                  </a:ext>
                </a:extLst>
              </a:tr>
              <a:tr h="359266">
                <a:tc vMerge="1">
                  <a:txBody>
                    <a:bodyPr/>
                    <a:lstStyle/>
                    <a:p>
                      <a:pPr marL="0" indent="0" algn="ctr">
                        <a:buFontTx/>
                        <a:buNone/>
                      </a:pPr>
                      <a:endParaRPr lang="en-US" sz="1000" b="0"/>
                    </a:p>
                  </a:txBody>
                  <a:tcPr marT="27432" marB="27432" anchor="ctr">
                    <a:lnR w="12700" cap="flat" cmpd="sng" algn="ctr">
                      <a:solidFill>
                        <a:schemeClr val="bg1">
                          <a:lumMod val="95000"/>
                        </a:schemeClr>
                      </a:solidFill>
                      <a:prstDash val="solid"/>
                      <a:round/>
                      <a:headEnd type="none" w="med" len="med"/>
                      <a:tailEnd type="none" w="med" len="med"/>
                    </a:lnR>
                    <a:no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b="1" kern="0">
                          <a:solidFill>
                            <a:srgbClr val="507867"/>
                          </a:solidFill>
                          <a:latin typeface="+mn-lt"/>
                          <a:ea typeface="+mn-ea"/>
                          <a:cs typeface="+mn-cs"/>
                        </a:rPr>
                        <a:t>Water stewardship</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a:latin typeface="+mn-lt"/>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5"/>
                        </a:buBlip>
                      </a:pPr>
                      <a:r>
                        <a:rPr lang="en-US" sz="1200" b="0" baseline="0">
                          <a:latin typeface="+mn-lt"/>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5"/>
                        </a:buBlip>
                      </a:pPr>
                      <a:r>
                        <a:rPr lang="en-US" sz="1200" b="0" baseline="0" dirty="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4"/>
                        </a:buBlip>
                      </a:pPr>
                      <a:r>
                        <a:rPr lang="en-US" sz="1200" b="0" baseline="0" dirty="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5"/>
                        </a:buBlip>
                      </a:pPr>
                      <a:r>
                        <a:rPr lang="en-US" sz="1200" b="0" baseline="0" dirty="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4"/>
                        </a:buBlip>
                      </a:pPr>
                      <a:r>
                        <a:rPr lang="en-US" sz="1200" b="0" baseline="0" dirty="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FC2C2"/>
                    </a:solidFill>
                  </a:tcPr>
                </a:tc>
                <a:extLst>
                  <a:ext uri="{0D108BD9-81ED-4DB2-BD59-A6C34878D82A}">
                    <a16:rowId xmlns:a16="http://schemas.microsoft.com/office/drawing/2014/main" val="2248421866"/>
                  </a:ext>
                </a:extLst>
              </a:tr>
              <a:tr h="359266">
                <a:tc vMerge="1">
                  <a:txBody>
                    <a:bodyPr/>
                    <a:lstStyle/>
                    <a:p>
                      <a:endParaRPr lang="en-US"/>
                    </a:p>
                  </a:txBody>
                  <a:tcPr/>
                </a:tc>
                <a:tc>
                  <a:txBody>
                    <a:bodyPr/>
                    <a:lstStyle/>
                    <a:p>
                      <a:pPr marL="0" marR="0" lvl="0" indent="0" defTabSz="914400" eaLnBrk="1" fontAlgn="auto" latinLnBrk="0" hangingPunct="1">
                        <a:lnSpc>
                          <a:spcPct val="100000"/>
                        </a:lnSpc>
                        <a:spcBef>
                          <a:spcPct val="0"/>
                        </a:spcBef>
                        <a:spcAft>
                          <a:spcPct val="0"/>
                        </a:spcAft>
                        <a:buClrTx/>
                        <a:buSzTx/>
                        <a:buFontTx/>
                        <a:buNone/>
                        <a:defRPr/>
                      </a:pPr>
                      <a:r>
                        <a:rPr lang="en-US" sz="1000" b="1" kern="0" spc="-30" dirty="0">
                          <a:solidFill>
                            <a:srgbClr val="507867"/>
                          </a:solidFill>
                          <a:latin typeface="+mn-lt"/>
                          <a:ea typeface="+mn-ea"/>
                          <a:cs typeface="+mn-cs"/>
                        </a:rPr>
                        <a:t>Material use, </a:t>
                      </a:r>
                    </a:p>
                    <a:p>
                      <a:pPr marL="0" marR="0" lvl="0" indent="0" defTabSz="914400" eaLnBrk="1" fontAlgn="auto" latinLnBrk="0" hangingPunct="1">
                        <a:lnSpc>
                          <a:spcPct val="100000"/>
                        </a:lnSpc>
                        <a:spcBef>
                          <a:spcPct val="0"/>
                        </a:spcBef>
                        <a:spcAft>
                          <a:spcPct val="0"/>
                        </a:spcAft>
                        <a:buClrTx/>
                        <a:buSzTx/>
                        <a:buFontTx/>
                        <a:buNone/>
                        <a:defRPr/>
                      </a:pPr>
                      <a:r>
                        <a:rPr lang="en-US" sz="1000" b="1" kern="0" spc="-30" dirty="0">
                          <a:solidFill>
                            <a:srgbClr val="507867"/>
                          </a:solidFill>
                          <a:latin typeface="+mn-lt"/>
                          <a:ea typeface="+mn-ea"/>
                          <a:cs typeface="+mn-cs"/>
                        </a:rPr>
                        <a:t>waste &amp; circularity</a:t>
                      </a:r>
                      <a:endParaRPr kumimoji="0" lang="en-US" sz="1000" b="1" i="0" u="none" strike="noStrike" kern="0" cap="none" spc="-30" normalizeH="0" noProof="0" dirty="0">
                        <a:ln>
                          <a:noFill/>
                        </a:ln>
                        <a:solidFill>
                          <a:srgbClr val="FF0000"/>
                        </a:solidFill>
                        <a:effectLst/>
                        <a:uLnTx/>
                        <a:uFillTx/>
                        <a:latin typeface="+mn-lt"/>
                        <a:ea typeface="+mn-ea"/>
                        <a:cs typeface="+mn-cs"/>
                      </a:endParaRP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30000" noProof="0">
                          <a:ln>
                            <a:noFill/>
                          </a:ln>
                          <a:solidFill>
                            <a:srgbClr val="000000"/>
                          </a:solidFill>
                          <a:effectLst/>
                          <a:uLnTx/>
                          <a:uFillTx/>
                          <a:latin typeface="Arial"/>
                          <a:ea typeface="Malgun Gothic"/>
                          <a:cs typeface="Arial"/>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lang="en-US" sz="1200" b="0" baseline="0" dirty="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lang="en-US" sz="1200" b="0" baseline="0" dirty="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solidFill>
                      <a:srgbClr val="FFC2C2"/>
                    </a:solidFill>
                  </a:tcPr>
                </a:tc>
                <a:extLst>
                  <a:ext uri="{0D108BD9-81ED-4DB2-BD59-A6C34878D82A}">
                    <a16:rowId xmlns:a16="http://schemas.microsoft.com/office/drawing/2014/main" val="3592078151"/>
                  </a:ext>
                </a:extLst>
              </a:tr>
              <a:tr h="359266">
                <a:tc vMerge="1">
                  <a:txBody>
                    <a:bodyPr/>
                    <a:lstStyle/>
                    <a:p>
                      <a:endParaRPr lang="en-US"/>
                    </a:p>
                  </a:txBody>
                  <a:tcPr/>
                </a:tc>
                <a:tc>
                  <a:txBody>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lang="en-US" sz="1000" b="1" kern="0">
                          <a:solidFill>
                            <a:srgbClr val="507867"/>
                          </a:solidFill>
                          <a:latin typeface="+mn-lt"/>
                          <a:ea typeface="+mn-ea"/>
                          <a:cs typeface="+mn-cs"/>
                        </a:rPr>
                        <a:t>Hazardous substances</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30000" noProof="0">
                          <a:ln>
                            <a:noFill/>
                          </a:ln>
                          <a:solidFill>
                            <a:srgbClr val="000000"/>
                          </a:solidFill>
                          <a:effectLst/>
                          <a:uLnTx/>
                          <a:uFillTx/>
                          <a:latin typeface="Arial"/>
                          <a:ea typeface="Malgun Gothic"/>
                          <a:cs typeface="Arial"/>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noFill/>
                  </a:tcPr>
                </a:tc>
                <a:extLst>
                  <a:ext uri="{0D108BD9-81ED-4DB2-BD59-A6C34878D82A}">
                    <a16:rowId xmlns:a16="http://schemas.microsoft.com/office/drawing/2014/main" val="3416519918"/>
                  </a:ext>
                </a:extLst>
              </a:tr>
              <a:tr h="359266">
                <a:tc rowSpan="5">
                  <a:txBody>
                    <a:bodyPr/>
                    <a:lstStyle/>
                    <a:p>
                      <a:pPr marL="0" indent="0" algn="ctr">
                        <a:buFontTx/>
                        <a:buNone/>
                      </a:pPr>
                      <a:endParaRPr lang="en-US" sz="1000" b="0"/>
                    </a:p>
                  </a:txBody>
                  <a:tcPr marT="27432" marB="27432" anchor="ctr">
                    <a:lnR w="12700" cap="flat" cmpd="sng" algn="ctr">
                      <a:solidFill>
                        <a:schemeClr val="bg1">
                          <a:lumMod val="95000"/>
                        </a:schemeClr>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lang="en-US" sz="1000" b="1" kern="0">
                          <a:solidFill>
                            <a:srgbClr val="973B74"/>
                          </a:solidFill>
                        </a:rPr>
                        <a:t>Human rights</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6"/>
                        </a:buBlip>
                        <a:tabLst/>
                        <a:defRPr/>
                      </a:pPr>
                      <a:r>
                        <a:rPr kumimoji="0" lang="en-US" sz="1200" b="0" i="0" u="none" strike="noStrike" kern="1200" cap="none" spc="0" normalizeH="0" baseline="30000" noProof="0">
                          <a:ln>
                            <a:noFill/>
                          </a:ln>
                          <a:solidFill>
                            <a:srgbClr val="000000"/>
                          </a:solidFill>
                          <a:effectLst/>
                          <a:uLnTx/>
                          <a:uFillTx/>
                          <a:latin typeface="+mn-lt"/>
                          <a:ea typeface="+mn-ea"/>
                          <a:cs typeface="+mn-cs"/>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rgbClr val="D6D6D6"/>
                      </a:solidFill>
                      <a:prstDash val="solid"/>
                      <a:round/>
                      <a:headEnd type="none" w="med" len="med"/>
                      <a:tailEnd type="none" w="med" len="med"/>
                    </a:lnT>
                    <a:lnB w="12700" cap="flat" cmpd="sng" algn="ctr">
                      <a:solidFill>
                        <a:srgbClr val="D6D6D6"/>
                      </a:solidFill>
                      <a:prstDash val="solid"/>
                      <a:round/>
                      <a:headEnd type="none" w="med" len="med"/>
                      <a:tailEnd type="none" w="med" len="med"/>
                    </a:lnB>
                    <a:noFill/>
                  </a:tcPr>
                </a:tc>
                <a:extLst>
                  <a:ext uri="{0D108BD9-81ED-4DB2-BD59-A6C34878D82A}">
                    <a16:rowId xmlns:a16="http://schemas.microsoft.com/office/drawing/2014/main" val="4123466845"/>
                  </a:ext>
                </a:extLst>
              </a:tr>
              <a:tr h="359266">
                <a:tc vMerge="1">
                  <a:txBody>
                    <a:bodyPr/>
                    <a:lstStyle/>
                    <a:p>
                      <a:pPr marL="0" indent="0" algn="ctr">
                        <a:buFontTx/>
                        <a:buNone/>
                      </a:pPr>
                      <a:endParaRPr lang="en-US" sz="1000" b="0"/>
                    </a:p>
                  </a:txBody>
                  <a:tcPr marT="27432" marB="27432" anchor="ctr">
                    <a:lnR w="12700" cap="flat" cmpd="sng" algn="ctr">
                      <a:solidFill>
                        <a:schemeClr val="bg1">
                          <a:lumMod val="95000"/>
                        </a:schemeClr>
                      </a:solidFill>
                      <a:prstDash val="solid"/>
                      <a:round/>
                      <a:headEnd type="none" w="med" len="med"/>
                      <a:tailEnd type="none" w="med" len="med"/>
                    </a:lnR>
                    <a:noFill/>
                  </a:tcPr>
                </a:tc>
                <a:tc>
                  <a:txBody>
                    <a:bodyPr/>
                    <a:lstStyle/>
                    <a:p>
                      <a:pPr marL="0" indent="0" algn="l" defTabSz="914400">
                        <a:spcBef>
                          <a:spcPct val="0"/>
                        </a:spcBef>
                        <a:spcAft>
                          <a:spcPct val="0"/>
                        </a:spcAft>
                        <a:buFontTx/>
                        <a:buNone/>
                      </a:pPr>
                      <a:r>
                        <a:rPr lang="en-US" sz="1000" b="1" kern="0">
                          <a:solidFill>
                            <a:srgbClr val="973B74"/>
                          </a:solidFill>
                        </a:rPr>
                        <a:t>Labor Practices</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6"/>
                        </a:buBlip>
                        <a:tabLst/>
                        <a:defRPr/>
                      </a:pPr>
                      <a:r>
                        <a:rPr kumimoji="0" lang="en-US" sz="1200" b="0" i="0" u="none" strike="noStrike" kern="1200" cap="none" spc="0" normalizeH="0" baseline="30000" noProof="0">
                          <a:ln>
                            <a:noFill/>
                          </a:ln>
                          <a:solidFill>
                            <a:srgbClr val="000000"/>
                          </a:solidFill>
                          <a:effectLst/>
                          <a:uLnTx/>
                          <a:uFillTx/>
                          <a:latin typeface="+mn-lt"/>
                          <a:ea typeface="+mn-ea"/>
                          <a:cs typeface="+mn-cs"/>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30000" noProof="0">
                          <a:ln>
                            <a:noFill/>
                          </a:ln>
                          <a:solidFill>
                            <a:srgbClr val="000000"/>
                          </a:solidFill>
                          <a:effectLst/>
                          <a:uLnTx/>
                          <a:uFillTx/>
                          <a:latin typeface="Arial"/>
                          <a:ea typeface="Malgun Gothic"/>
                          <a:cs typeface="Arial"/>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dirty="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rgbClr val="D6D6D6"/>
                      </a:solidFill>
                      <a:prstDash val="solid"/>
                      <a:round/>
                      <a:headEnd type="none" w="med" len="med"/>
                      <a:tailEnd type="none" w="med" len="med"/>
                    </a:lnT>
                    <a:solidFill>
                      <a:srgbClr val="FFC2C2"/>
                    </a:solidFill>
                  </a:tcPr>
                </a:tc>
                <a:extLst>
                  <a:ext uri="{0D108BD9-81ED-4DB2-BD59-A6C34878D82A}">
                    <a16:rowId xmlns:a16="http://schemas.microsoft.com/office/drawing/2014/main" val="3592371407"/>
                  </a:ext>
                </a:extLst>
              </a:tr>
              <a:tr h="359266">
                <a:tc vMerge="1">
                  <a:txBody>
                    <a:bodyPr/>
                    <a:lstStyle/>
                    <a:p>
                      <a:pPr marL="0" indent="0" algn="ctr">
                        <a:buFontTx/>
                        <a:buNone/>
                      </a:pPr>
                      <a:endParaRPr lang="en-US" sz="1000" b="0"/>
                    </a:p>
                  </a:txBody>
                  <a:tcPr marT="27432" marB="27432" anchor="ctr">
                    <a:lnR w="12700" cap="flat" cmpd="sng" algn="ctr">
                      <a:solidFill>
                        <a:schemeClr val="bg1">
                          <a:lumMod val="95000"/>
                        </a:schemeClr>
                      </a:solidFill>
                      <a:prstDash val="solid"/>
                      <a:round/>
                      <a:headEnd type="none" w="med" len="med"/>
                      <a:tailEnd type="none" w="med" len="med"/>
                    </a:lnR>
                    <a:no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b="1" kern="0" spc="-20">
                          <a:solidFill>
                            <a:srgbClr val="973B74"/>
                          </a:solidFill>
                          <a:latin typeface="+mn-lt"/>
                          <a:ea typeface="+mn-ea"/>
                          <a:cs typeface="+mn-cs"/>
                        </a:rPr>
                        <a:t>Diversity, equity &amp; inclusion</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chemeClr val="accent3">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30000">
                          <a:latin typeface="+mn-lt"/>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chemeClr val="accent3">
                        <a:lumMod val="20000"/>
                        <a:lumOff val="80000"/>
                      </a:schemeClr>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chemeClr val="accent3">
                        <a:lumMod val="20000"/>
                        <a:lumOff val="80000"/>
                      </a:schemeClr>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chemeClr val="accent3">
                        <a:lumMod val="20000"/>
                        <a:lumOff val="80000"/>
                      </a:schemeClr>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chemeClr val="accent3">
                        <a:lumMod val="20000"/>
                        <a:lumOff val="80000"/>
                      </a:schemeClr>
                    </a:solidFill>
                  </a:tcPr>
                </a:tc>
                <a:extLst>
                  <a:ext uri="{0D108BD9-81ED-4DB2-BD59-A6C34878D82A}">
                    <a16:rowId xmlns:a16="http://schemas.microsoft.com/office/drawing/2014/main" val="1537169793"/>
                  </a:ext>
                </a:extLst>
              </a:tr>
              <a:tr h="359266">
                <a:tc vMerge="1">
                  <a:txBody>
                    <a:bodyPr/>
                    <a:lstStyle/>
                    <a:p>
                      <a:endParaRPr lang="en-US"/>
                    </a:p>
                  </a:txBody>
                  <a:tcPr/>
                </a:tc>
                <a:tc>
                  <a:txBody>
                    <a:bodyPr/>
                    <a:lstStyle/>
                    <a:p>
                      <a:pPr marL="0" marR="0" lvl="0" indent="0" algn="l" defTabSz="711200" rtl="0" eaLnBrk="1" fontAlgn="auto" latinLnBrk="1" hangingPunct="1">
                        <a:lnSpc>
                          <a:spcPct val="100000"/>
                        </a:lnSpc>
                        <a:spcBef>
                          <a:spcPts val="1200"/>
                        </a:spcBef>
                        <a:spcAft>
                          <a:spcPts val="0"/>
                        </a:spcAft>
                        <a:buClrTx/>
                        <a:buSzTx/>
                        <a:buFontTx/>
                        <a:buNone/>
                        <a:tabLst/>
                        <a:defRPr/>
                      </a:pPr>
                      <a:r>
                        <a:rPr lang="en-US" sz="1000" b="1" kern="0">
                          <a:solidFill>
                            <a:schemeClr val="accent6"/>
                          </a:solidFill>
                        </a:rPr>
                        <a:t>Health &amp; wellness</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6"/>
                        </a:buBlip>
                      </a:pPr>
                      <a:r>
                        <a:rPr lang="en-US" sz="1200" baseline="0"/>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4"/>
                        </a:buBlip>
                      </a:pPr>
                      <a:r>
                        <a:rPr lang="en-US" sz="1200" baseline="0"/>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4"/>
                        </a:buBlip>
                      </a:pPr>
                      <a:r>
                        <a:rPr lang="en-US" sz="1200" baseline="0"/>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extLst>
                  <a:ext uri="{0D108BD9-81ED-4DB2-BD59-A6C34878D82A}">
                    <a16:rowId xmlns:a16="http://schemas.microsoft.com/office/drawing/2014/main" val="766378135"/>
                  </a:ext>
                </a:extLst>
              </a:tr>
              <a:tr h="359266">
                <a:tc vMerge="1">
                  <a:txBody>
                    <a:bodyPr/>
                    <a:lstStyle/>
                    <a:p>
                      <a:pPr marL="0" indent="0" algn="ctr">
                        <a:buFontTx/>
                        <a:buNone/>
                      </a:pPr>
                      <a:endParaRPr lang="en-US" sz="1000" b="0"/>
                    </a:p>
                  </a:txBody>
                  <a:tcPr marT="27432" marB="27432" anchor="ctr">
                    <a:lnR w="12700" cap="flat" cmpd="sng" algn="ctr">
                      <a:solidFill>
                        <a:schemeClr val="bg1">
                          <a:lumMod val="95000"/>
                        </a:schemeClr>
                      </a:solidFill>
                      <a:prstDash val="solid"/>
                      <a:round/>
                      <a:headEnd type="none" w="med" len="med"/>
                      <a:tailEnd type="none" w="med" len="med"/>
                    </a:lnR>
                    <a:noFill/>
                  </a:tcPr>
                </a:tc>
                <a:tc>
                  <a:txBody>
                    <a:bodyPr/>
                    <a:lstStyle/>
                    <a:p>
                      <a:pPr marL="0" marR="0" lvl="0" indent="0" algn="l" defTabSz="711200" rtl="0" eaLnBrk="1" fontAlgn="auto" latinLnBrk="1" hangingPunct="1">
                        <a:lnSpc>
                          <a:spcPct val="100000"/>
                        </a:lnSpc>
                        <a:spcBef>
                          <a:spcPts val="1200"/>
                        </a:spcBef>
                        <a:spcAft>
                          <a:spcPts val="0"/>
                        </a:spcAft>
                        <a:buClrTx/>
                        <a:buSzTx/>
                        <a:buFontTx/>
                        <a:buNone/>
                        <a:tabLst/>
                        <a:defRPr/>
                      </a:pPr>
                      <a:r>
                        <a:rPr lang="en-US" sz="1000" b="1" kern="0">
                          <a:solidFill>
                            <a:srgbClr val="973B74"/>
                          </a:solidFill>
                        </a:rPr>
                        <a:t>Cyber security &amp; digital privacy</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4"/>
                        </a:buBlip>
                      </a:pPr>
                      <a:r>
                        <a:rPr lang="en-US" sz="1200" baseline="30000"/>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4"/>
                        </a:buBlip>
                      </a:pPr>
                      <a:r>
                        <a:rPr lang="en-US" sz="1200" baseline="0" dirty="0"/>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indent="0" algn="ctr" defTabSz="711200" rtl="0" eaLnBrk="1" fontAlgn="ctr" latinLnBrk="1" hangingPunct="1">
                        <a:spcBef>
                          <a:spcPts val="1200"/>
                        </a:spcBef>
                        <a:buSzPct val="180000"/>
                        <a:buFont typeface="Arial" panose="020B0604020202020204" pitchFamily="34" charset="0"/>
                        <a:buBlip>
                          <a:blip r:embed="rId14"/>
                        </a:buBlip>
                      </a:pPr>
                      <a:r>
                        <a:rPr lang="en-US" sz="1200" baseline="0"/>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0" noProof="0">
                          <a:ln>
                            <a:noFill/>
                          </a:ln>
                          <a:solidFill>
                            <a:srgbClr val="000000"/>
                          </a:solidFill>
                          <a:effectLst/>
                          <a:uLnTx/>
                          <a:uFillTx/>
                          <a:latin typeface="Arial"/>
                          <a:ea typeface="Malgun Gothic"/>
                          <a:cs typeface="Arial"/>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extLst>
                  <a:ext uri="{0D108BD9-81ED-4DB2-BD59-A6C34878D82A}">
                    <a16:rowId xmlns:a16="http://schemas.microsoft.com/office/drawing/2014/main" val="3983336749"/>
                  </a:ext>
                </a:extLst>
              </a:tr>
              <a:tr h="359266">
                <a:tc rowSpan="3">
                  <a:txBody>
                    <a:bodyPr/>
                    <a:lstStyle/>
                    <a:p>
                      <a:pPr marL="0" indent="0" algn="ctr">
                        <a:buFontTx/>
                        <a:buNone/>
                      </a:pPr>
                      <a:endParaRPr lang="en-US" sz="1000" b="0"/>
                    </a:p>
                  </a:txBody>
                  <a:tcPr marT="27432" marB="27432" anchor="ctr">
                    <a:lnR w="12700" cap="flat" cmpd="sng" algn="ctr">
                      <a:solidFill>
                        <a:schemeClr val="bg1">
                          <a:lumMod val="95000"/>
                        </a:schemeClr>
                      </a:solidFill>
                      <a:prstDash val="solid"/>
                      <a:round/>
                      <a:headEnd type="none" w="med" len="med"/>
                      <a:tailEnd type="none" w="med" len="med"/>
                    </a:lnR>
                    <a:noFill/>
                  </a:tcPr>
                </a:tc>
                <a:tc>
                  <a:txBody>
                    <a:bodyPr/>
                    <a:lstStyle/>
                    <a:p>
                      <a:pPr marL="0" indent="0" algn="l" defTabSz="914400">
                        <a:spcBef>
                          <a:spcPct val="0"/>
                        </a:spcBef>
                        <a:spcAft>
                          <a:spcPct val="0"/>
                        </a:spcAft>
                        <a:buFontTx/>
                        <a:buNone/>
                      </a:pPr>
                      <a:r>
                        <a:rPr lang="en-US" sz="1000" b="1" kern="0" spc="-40">
                          <a:solidFill>
                            <a:srgbClr val="46647B"/>
                          </a:solidFill>
                          <a:latin typeface="+mn-lt"/>
                          <a:ea typeface="+mn-ea"/>
                          <a:cs typeface="+mn-cs"/>
                        </a:rPr>
                        <a:t>Business  ethics</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dirty="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6"/>
                        </a:buBlip>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6"/>
                        </a:buBlip>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extLst>
                  <a:ext uri="{0D108BD9-81ED-4DB2-BD59-A6C34878D82A}">
                    <a16:rowId xmlns:a16="http://schemas.microsoft.com/office/drawing/2014/main" val="138256745"/>
                  </a:ext>
                </a:extLst>
              </a:tr>
              <a:tr h="359266">
                <a:tc vMerge="1">
                  <a:txBody>
                    <a:bodyPr/>
                    <a:lstStyle/>
                    <a:p>
                      <a:pPr marL="0" indent="0" algn="ctr">
                        <a:buFontTx/>
                        <a:buNone/>
                      </a:pPr>
                      <a:endParaRPr lang="en-US" sz="1000" b="0"/>
                    </a:p>
                  </a:txBody>
                  <a:tcPr marT="27432" marB="27432" anchor="ctr">
                    <a:lnR w="12700" cap="flat" cmpd="sng" algn="ctr">
                      <a:solidFill>
                        <a:schemeClr val="bg1">
                          <a:lumMod val="95000"/>
                        </a:schemeClr>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lang="en-US" sz="1000" b="1" kern="0" spc="-20">
                          <a:solidFill>
                            <a:srgbClr val="46647B"/>
                          </a:solidFill>
                          <a:latin typeface="+mn-lt"/>
                          <a:ea typeface="+mn-ea"/>
                          <a:cs typeface="+mn-cs"/>
                        </a:rPr>
                        <a:t>Third-party relationships</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30000" noProof="0">
                          <a:ln>
                            <a:noFill/>
                          </a:ln>
                          <a:solidFill>
                            <a:srgbClr val="000000"/>
                          </a:solidFill>
                          <a:effectLst/>
                          <a:uLnTx/>
                          <a:uFillTx/>
                          <a:latin typeface="+mn-lt"/>
                          <a:ea typeface="+mn-ea"/>
                          <a:cs typeface="+mn-cs"/>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4"/>
                        </a:buBlip>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noFill/>
                  </a:tcPr>
                </a:tc>
                <a:extLst>
                  <a:ext uri="{0D108BD9-81ED-4DB2-BD59-A6C34878D82A}">
                    <a16:rowId xmlns:a16="http://schemas.microsoft.com/office/drawing/2014/main" val="490862001"/>
                  </a:ext>
                </a:extLst>
              </a:tr>
              <a:tr h="359266">
                <a:tc vMerge="1">
                  <a:txBody>
                    <a:bodyPr/>
                    <a:lstStyle/>
                    <a:p>
                      <a:pPr marL="0" indent="0" algn="ctr">
                        <a:buFontTx/>
                        <a:buNone/>
                      </a:pPr>
                      <a:endParaRPr lang="en-US" sz="1000" b="0"/>
                    </a:p>
                  </a:txBody>
                  <a:tcPr marT="27432" marB="27432" anchor="ctr">
                    <a:lnR w="12700" cap="flat" cmpd="sng" algn="ctr">
                      <a:solidFill>
                        <a:schemeClr val="bg1">
                          <a:lumMod val="95000"/>
                        </a:schemeClr>
                      </a:solidFill>
                      <a:prstDash val="solid"/>
                      <a:round/>
                      <a:headEnd type="none" w="med" len="med"/>
                      <a:tailEnd type="none" w="med" len="med"/>
                    </a:lnR>
                    <a:noFill/>
                  </a:tcPr>
                </a:tc>
                <a:tc>
                  <a:txBody>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lang="en-US" sz="1000" b="1" kern="0" spc="-20">
                          <a:solidFill>
                            <a:srgbClr val="46647B"/>
                          </a:solidFill>
                          <a:latin typeface="+mn-lt"/>
                          <a:ea typeface="+mn-ea"/>
                          <a:cs typeface="+mn-cs"/>
                        </a:rPr>
                        <a:t>National and International Policy</a:t>
                      </a:r>
                    </a:p>
                  </a:txBody>
                  <a:tcPr marT="0" marB="0" anchor="ctr">
                    <a:lnL w="12700" cap="flat" cmpd="sng" algn="ctr">
                      <a:solidFill>
                        <a:schemeClr val="bg1">
                          <a:lumMod val="9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1"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0" noProof="0">
                          <a:ln>
                            <a:noFill/>
                          </a:ln>
                          <a:solidFill>
                            <a:srgbClr val="000000"/>
                          </a:solidFill>
                          <a:effectLst/>
                          <a:uLnTx/>
                          <a:uFillTx/>
                          <a:latin typeface="+mn-lt"/>
                          <a:ea typeface="+mn-ea"/>
                          <a:cs typeface="+mn-cs"/>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30000" noProof="0">
                          <a:ln>
                            <a:noFill/>
                          </a:ln>
                          <a:solidFill>
                            <a:srgbClr val="000000"/>
                          </a:solidFill>
                          <a:effectLst/>
                          <a:uLnTx/>
                          <a:uFillTx/>
                          <a:latin typeface="+mn-lt"/>
                          <a:ea typeface="+mn-ea"/>
                          <a:cs typeface="+mn-cs"/>
                        </a:rPr>
                        <a:t> </a:t>
                      </a:r>
                    </a:p>
                  </a:txBody>
                  <a:tcPr marT="0" marB="0" anchor="ctr">
                    <a:lnL w="12700" cap="flat" cmpd="sng" algn="ctr">
                      <a:solidFill>
                        <a:schemeClr val="bg1">
                          <a:lumMod val="85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lang="en-US" sz="1200" b="0" baseline="0" dirty="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lang="en-US" sz="1200" b="0" baseline="0">
                          <a:latin typeface="+mn-lt"/>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5"/>
                        </a:buBlip>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  </a:t>
                      </a:r>
                    </a:p>
                  </a:txBody>
                  <a:tcPr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solidFill>
                      <a:srgbClr val="FFC2C2"/>
                    </a:solidFill>
                  </a:tcPr>
                </a:tc>
                <a:extLst>
                  <a:ext uri="{0D108BD9-81ED-4DB2-BD59-A6C34878D82A}">
                    <a16:rowId xmlns:a16="http://schemas.microsoft.com/office/drawing/2014/main" val="3698018872"/>
                  </a:ext>
                </a:extLst>
              </a:tr>
            </a:tbl>
          </a:graphicData>
        </a:graphic>
      </p:graphicFrame>
      <p:sp>
        <p:nvSpPr>
          <p:cNvPr id="23" name="btfpNotesBox521769">
            <a:extLst>
              <a:ext uri="{FF2B5EF4-FFF2-40B4-BE49-F238E27FC236}">
                <a16:creationId xmlns:a16="http://schemas.microsoft.com/office/drawing/2014/main" id="{DAD81837-452B-439F-A23C-DF689E059C7A}"/>
              </a:ext>
            </a:extLst>
          </p:cNvPr>
          <p:cNvSpPr txBox="1"/>
          <p:nvPr>
            <p:custDataLst>
              <p:tags r:id="rId4"/>
            </p:custDataLst>
          </p:nvPr>
        </p:nvSpPr>
        <p:spPr bwMode="gray">
          <a:xfrm>
            <a:off x="330199" y="6327428"/>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Material issues identified based on materiality matrices of the peers, where the peers identify different issues and specify criticality of each issue</a:t>
            </a:r>
          </a:p>
          <a:p>
            <a:pPr marL="0" indent="0">
              <a:spcBef>
                <a:spcPts val="0"/>
              </a:spcBef>
              <a:buNone/>
            </a:pPr>
            <a:r>
              <a:rPr lang="en-US" sz="800">
                <a:solidFill>
                  <a:srgbClr val="000000"/>
                </a:solidFill>
              </a:rPr>
              <a:t>Source: Company Reports; Company websites</a:t>
            </a:r>
          </a:p>
        </p:txBody>
      </p:sp>
      <p:grpSp>
        <p:nvGrpSpPr>
          <p:cNvPr id="25" name="btfpColumnIndicatorGroup2">
            <a:extLst>
              <a:ext uri="{FF2B5EF4-FFF2-40B4-BE49-F238E27FC236}">
                <a16:creationId xmlns:a16="http://schemas.microsoft.com/office/drawing/2014/main" id="{9E1F9D3D-F630-4DC1-860E-80DD0A5B18F0}"/>
              </a:ext>
            </a:extLst>
          </p:cNvPr>
          <p:cNvGrpSpPr/>
          <p:nvPr/>
        </p:nvGrpSpPr>
        <p:grpSpPr>
          <a:xfrm>
            <a:off x="0" y="6926580"/>
            <a:ext cx="12192000" cy="137160"/>
            <a:chOff x="0" y="6926580"/>
            <a:chExt cx="12192000" cy="137160"/>
          </a:xfrm>
        </p:grpSpPr>
        <p:sp>
          <p:nvSpPr>
            <p:cNvPr id="22" name="btfpColumnGapBlocker269214">
              <a:extLst>
                <a:ext uri="{FF2B5EF4-FFF2-40B4-BE49-F238E27FC236}">
                  <a16:creationId xmlns:a16="http://schemas.microsoft.com/office/drawing/2014/main" id="{F7FE4BD7-EC7F-44A7-B42D-A8941C1173E7}"/>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0" name="btfpColumnGapBlocker896292">
              <a:extLst>
                <a:ext uri="{FF2B5EF4-FFF2-40B4-BE49-F238E27FC236}">
                  <a16:creationId xmlns:a16="http://schemas.microsoft.com/office/drawing/2014/main" id="{1E6616CE-F7EF-43B1-9067-07105FCA0B69}"/>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4" name="btfpColumnIndicator891167">
              <a:extLst>
                <a:ext uri="{FF2B5EF4-FFF2-40B4-BE49-F238E27FC236}">
                  <a16:creationId xmlns:a16="http://schemas.microsoft.com/office/drawing/2014/main" id="{2619755D-EC2A-47FA-93F1-449E2AA7AE07}"/>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434385">
              <a:extLst>
                <a:ext uri="{FF2B5EF4-FFF2-40B4-BE49-F238E27FC236}">
                  <a16:creationId xmlns:a16="http://schemas.microsoft.com/office/drawing/2014/main" id="{A1BB8099-B147-475F-884C-FF43ECD5649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4" name="btfpColumnIndicatorGroup1">
            <a:extLst>
              <a:ext uri="{FF2B5EF4-FFF2-40B4-BE49-F238E27FC236}">
                <a16:creationId xmlns:a16="http://schemas.microsoft.com/office/drawing/2014/main" id="{3656F0CB-6B12-402E-A66B-8F9353DE0D6A}"/>
              </a:ext>
            </a:extLst>
          </p:cNvPr>
          <p:cNvGrpSpPr/>
          <p:nvPr/>
        </p:nvGrpSpPr>
        <p:grpSpPr>
          <a:xfrm>
            <a:off x="0" y="-205740"/>
            <a:ext cx="12192000" cy="137160"/>
            <a:chOff x="0" y="-205740"/>
            <a:chExt cx="12192000" cy="137160"/>
          </a:xfrm>
        </p:grpSpPr>
        <p:sp>
          <p:nvSpPr>
            <p:cNvPr id="21" name="btfpColumnGapBlocker401734">
              <a:extLst>
                <a:ext uri="{FF2B5EF4-FFF2-40B4-BE49-F238E27FC236}">
                  <a16:creationId xmlns:a16="http://schemas.microsoft.com/office/drawing/2014/main" id="{85B90D35-D772-4D7F-828C-BDE241D5B4B6}"/>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5" name="btfpColumnGapBlocker468186">
              <a:extLst>
                <a:ext uri="{FF2B5EF4-FFF2-40B4-BE49-F238E27FC236}">
                  <a16:creationId xmlns:a16="http://schemas.microsoft.com/office/drawing/2014/main" id="{E13CF178-B1C5-431A-A328-873B59C0CC5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10" name="btfpColumnIndicator998754">
              <a:extLst>
                <a:ext uri="{FF2B5EF4-FFF2-40B4-BE49-F238E27FC236}">
                  <a16:creationId xmlns:a16="http://schemas.microsoft.com/office/drawing/2014/main" id="{7F9D8C97-0E80-446F-898C-628D67A83CA7}"/>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189461">
              <a:extLst>
                <a:ext uri="{FF2B5EF4-FFF2-40B4-BE49-F238E27FC236}">
                  <a16:creationId xmlns:a16="http://schemas.microsoft.com/office/drawing/2014/main" id="{BF5FA376-7C1C-4440-9288-6CCF4CFCE63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9" name="Title 1">
            <a:extLst>
              <a:ext uri="{FF2B5EF4-FFF2-40B4-BE49-F238E27FC236}">
                <a16:creationId xmlns:a16="http://schemas.microsoft.com/office/drawing/2014/main" id="{0783D834-9513-4C18-9FD7-E4D58D445190}"/>
              </a:ext>
            </a:extLst>
          </p:cNvPr>
          <p:cNvSpPr>
            <a:spLocks noGrp="1"/>
          </p:cNvSpPr>
          <p:nvPr>
            <p:ph type="title"/>
          </p:nvPr>
        </p:nvSpPr>
        <p:spPr>
          <a:xfrm>
            <a:off x="334963" y="1"/>
            <a:ext cx="11522075" cy="876687"/>
          </a:xfrm>
        </p:spPr>
        <p:txBody>
          <a:bodyPr vert="horz"/>
          <a:lstStyle/>
          <a:p>
            <a:r>
              <a:rPr lang="en-US" b="1" dirty="0"/>
              <a:t>Materiality – peer lens |</a:t>
            </a:r>
            <a:r>
              <a:rPr lang="en-US" b="1" dirty="0">
                <a:solidFill>
                  <a:srgbClr val="000000"/>
                </a:solidFill>
              </a:rPr>
              <a:t> </a:t>
            </a:r>
            <a:r>
              <a:rPr lang="en-US" dirty="0">
                <a:solidFill>
                  <a:srgbClr val="000000"/>
                </a:solidFill>
              </a:rPr>
              <a:t>Material issues for Target industry based on peer materiality matrices</a:t>
            </a:r>
            <a:endParaRPr lang="en-US" dirty="0"/>
          </a:p>
        </p:txBody>
      </p:sp>
      <p:grpSp>
        <p:nvGrpSpPr>
          <p:cNvPr id="73" name="btfpRunningAgenda2Level662094">
            <a:extLst>
              <a:ext uri="{FF2B5EF4-FFF2-40B4-BE49-F238E27FC236}">
                <a16:creationId xmlns:a16="http://schemas.microsoft.com/office/drawing/2014/main" id="{64CE4289-5C4C-4B22-9BE3-69B1B485E89F}"/>
              </a:ext>
            </a:extLst>
          </p:cNvPr>
          <p:cNvGrpSpPr/>
          <p:nvPr>
            <p:custDataLst>
              <p:tags r:id="rId5"/>
            </p:custDataLst>
          </p:nvPr>
        </p:nvGrpSpPr>
        <p:grpSpPr>
          <a:xfrm>
            <a:off x="0" y="944429"/>
            <a:ext cx="4480452" cy="257442"/>
            <a:chOff x="0" y="876300"/>
            <a:chExt cx="4480452" cy="257442"/>
          </a:xfrm>
        </p:grpSpPr>
        <p:sp>
          <p:nvSpPr>
            <p:cNvPr id="74" name="btfpRunningAgenda2LevelBarLeft662094">
              <a:extLst>
                <a:ext uri="{FF2B5EF4-FFF2-40B4-BE49-F238E27FC236}">
                  <a16:creationId xmlns:a16="http://schemas.microsoft.com/office/drawing/2014/main" id="{CCA1F96D-7AAC-4782-B89C-634B2592979A}"/>
                </a:ext>
              </a:extLst>
            </p:cNvPr>
            <p:cNvSpPr/>
            <p:nvPr/>
          </p:nvSpPr>
          <p:spPr bwMode="gray">
            <a:xfrm>
              <a:off x="0" y="876300"/>
              <a:ext cx="2441401"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277621 w 1277621"/>
                <a:gd name="connsiteY0" fmla="*/ 0 h 257442"/>
                <a:gd name="connsiteX1" fmla="*/ 1082028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437921 w 1437921"/>
                <a:gd name="connsiteY0" fmla="*/ 0 h 257442"/>
                <a:gd name="connsiteX1" fmla="*/ 12229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606237 w 1606237"/>
                <a:gd name="connsiteY0" fmla="*/ 0 h 257442"/>
                <a:gd name="connsiteX1" fmla="*/ 1383200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707226 w 1707226"/>
                <a:gd name="connsiteY0" fmla="*/ 0 h 257442"/>
                <a:gd name="connsiteX1" fmla="*/ 1551516 w 1707226"/>
                <a:gd name="connsiteY1" fmla="*/ 257442 h 257442"/>
                <a:gd name="connsiteX2" fmla="*/ 0 w 1707226"/>
                <a:gd name="connsiteY2" fmla="*/ 257442 h 257442"/>
                <a:gd name="connsiteX3" fmla="*/ 0 w 1707226"/>
                <a:gd name="connsiteY3" fmla="*/ 0 h 257442"/>
                <a:gd name="connsiteX0" fmla="*/ 1707226 w 1707226"/>
                <a:gd name="connsiteY0" fmla="*/ 0 h 257442"/>
                <a:gd name="connsiteX1" fmla="*/ 1652504 w 1707226"/>
                <a:gd name="connsiteY1" fmla="*/ 257442 h 257442"/>
                <a:gd name="connsiteX2" fmla="*/ 0 w 1707226"/>
                <a:gd name="connsiteY2" fmla="*/ 257442 h 257442"/>
                <a:gd name="connsiteX3" fmla="*/ 0 w 1707226"/>
                <a:gd name="connsiteY3" fmla="*/ 0 h 257442"/>
                <a:gd name="connsiteX0" fmla="*/ 1707227 w 1707227"/>
                <a:gd name="connsiteY0" fmla="*/ 0 h 257442"/>
                <a:gd name="connsiteX1" fmla="*/ 1652505 w 1707227"/>
                <a:gd name="connsiteY1" fmla="*/ 257442 h 257442"/>
                <a:gd name="connsiteX2" fmla="*/ 0 w 1707227"/>
                <a:gd name="connsiteY2" fmla="*/ 257442 h 257442"/>
                <a:gd name="connsiteX3" fmla="*/ 1 w 1707227"/>
                <a:gd name="connsiteY3" fmla="*/ 0 h 257442"/>
                <a:gd name="connsiteX0" fmla="*/ 1707227 w 1707227"/>
                <a:gd name="connsiteY0" fmla="*/ 0 h 257442"/>
                <a:gd name="connsiteX1" fmla="*/ 1652505 w 1707227"/>
                <a:gd name="connsiteY1" fmla="*/ 257442 h 257442"/>
                <a:gd name="connsiteX2" fmla="*/ 0 w 1707227"/>
                <a:gd name="connsiteY2" fmla="*/ 257442 h 257442"/>
                <a:gd name="connsiteX3" fmla="*/ 1 w 1707227"/>
                <a:gd name="connsiteY3" fmla="*/ 0 h 257442"/>
                <a:gd name="connsiteX0" fmla="*/ 1875542 w 1875542"/>
                <a:gd name="connsiteY0" fmla="*/ 0 h 257442"/>
                <a:gd name="connsiteX1" fmla="*/ 1652505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0 w 1875542"/>
                <a:gd name="connsiteY3" fmla="*/ 0 h 257442"/>
                <a:gd name="connsiteX0" fmla="*/ 2027826 w 2027826"/>
                <a:gd name="connsiteY0" fmla="*/ 0 h 257442"/>
                <a:gd name="connsiteX1" fmla="*/ 1820820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128816 w 2128816"/>
                <a:gd name="connsiteY0" fmla="*/ 0 h 257442"/>
                <a:gd name="connsiteX1" fmla="*/ 197310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281101 w 2281101"/>
                <a:gd name="connsiteY0" fmla="*/ 0 h 257442"/>
                <a:gd name="connsiteX1" fmla="*/ 2074095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441401 w 2441401"/>
                <a:gd name="connsiteY0" fmla="*/ 0 h 257442"/>
                <a:gd name="connsiteX1" fmla="*/ 22263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Lst>
              <a:ahLst/>
              <a:cxnLst>
                <a:cxn ang="0">
                  <a:pos x="connsiteX0" y="connsiteY0"/>
                </a:cxn>
                <a:cxn ang="0">
                  <a:pos x="connsiteX1" y="connsiteY1"/>
                </a:cxn>
                <a:cxn ang="0">
                  <a:pos x="connsiteX2" y="connsiteY2"/>
                </a:cxn>
                <a:cxn ang="0">
                  <a:pos x="connsiteX3" y="connsiteY3"/>
                </a:cxn>
              </a:cxnLst>
              <a:rect l="l" t="t" r="r" b="b"/>
              <a:pathLst>
                <a:path w="2441401" h="257442">
                  <a:moveTo>
                    <a:pt x="2441401" y="0"/>
                  </a:moveTo>
                  <a:lnTo>
                    <a:pt x="2386680"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75" name="btfpRunningAgenda2LevelTextLeft662094">
              <a:extLst>
                <a:ext uri="{FF2B5EF4-FFF2-40B4-BE49-F238E27FC236}">
                  <a16:creationId xmlns:a16="http://schemas.microsoft.com/office/drawing/2014/main" id="{0C9F7582-0660-4007-B49A-9F891F26543D}"/>
                </a:ext>
              </a:extLst>
            </p:cNvPr>
            <p:cNvSpPr txBox="1"/>
            <p:nvPr/>
          </p:nvSpPr>
          <p:spPr bwMode="gray">
            <a:xfrm>
              <a:off x="0"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sp>
          <p:nvSpPr>
            <p:cNvPr id="76" name="btfpRunningAgenda2LevelBarRight662094">
              <a:extLst>
                <a:ext uri="{FF2B5EF4-FFF2-40B4-BE49-F238E27FC236}">
                  <a16:creationId xmlns:a16="http://schemas.microsoft.com/office/drawing/2014/main" id="{3FE5FAF5-7B09-460C-B92F-BF108CF40A6C}"/>
                </a:ext>
              </a:extLst>
            </p:cNvPr>
            <p:cNvSpPr/>
            <p:nvPr/>
          </p:nvSpPr>
          <p:spPr bwMode="gray">
            <a:xfrm>
              <a:off x="2306560" y="876300"/>
              <a:ext cx="2173892" cy="257442"/>
            </a:xfrm>
            <a:custGeom>
              <a:avLst/>
              <a:gdLst>
                <a:gd name="connsiteX0" fmla="*/ 95080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50801 w 2313135"/>
                <a:gd name="connsiteY0" fmla="*/ 0 h 257442"/>
                <a:gd name="connsiteX1" fmla="*/ 896080 w 2313135"/>
                <a:gd name="connsiteY1" fmla="*/ 257442 h 257442"/>
                <a:gd name="connsiteX2" fmla="*/ 2313135 w 2313135"/>
                <a:gd name="connsiteY2" fmla="*/ 257442 h 257442"/>
                <a:gd name="connsiteX3" fmla="*/ 0 w 2313135"/>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54721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54721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54721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2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1 w 1128734"/>
                <a:gd name="connsiteY3" fmla="*/ 0 h 257442"/>
                <a:gd name="connsiteX0" fmla="*/ 1314682 w 1314682"/>
                <a:gd name="connsiteY0" fmla="*/ 0 h 257442"/>
                <a:gd name="connsiteX1" fmla="*/ 1074013 w 1314682"/>
                <a:gd name="connsiteY1" fmla="*/ 257442 h 257442"/>
                <a:gd name="connsiteX2" fmla="*/ 0 w 1314682"/>
                <a:gd name="connsiteY2" fmla="*/ 257442 h 257442"/>
                <a:gd name="connsiteX3" fmla="*/ 54721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54721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54721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54721 w 1314682"/>
                <a:gd name="connsiteY3" fmla="*/ 0 h 257442"/>
                <a:gd name="connsiteX0" fmla="*/ 1474983 w 1474983"/>
                <a:gd name="connsiteY0" fmla="*/ 0 h 257442"/>
                <a:gd name="connsiteX1" fmla="*/ 1259961 w 1474983"/>
                <a:gd name="connsiteY1" fmla="*/ 257442 h 257442"/>
                <a:gd name="connsiteX2" fmla="*/ 0 w 1474983"/>
                <a:gd name="connsiteY2" fmla="*/ 257442 h 257442"/>
                <a:gd name="connsiteX3" fmla="*/ 54721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54721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54721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54721 w 1474983"/>
                <a:gd name="connsiteY3" fmla="*/ 0 h 257442"/>
                <a:gd name="connsiteX0" fmla="*/ 1635283 w 1635283"/>
                <a:gd name="connsiteY0" fmla="*/ 0 h 257442"/>
                <a:gd name="connsiteX1" fmla="*/ 1420262 w 1635283"/>
                <a:gd name="connsiteY1" fmla="*/ 257442 h 257442"/>
                <a:gd name="connsiteX2" fmla="*/ 0 w 1635283"/>
                <a:gd name="connsiteY2" fmla="*/ 257442 h 257442"/>
                <a:gd name="connsiteX3" fmla="*/ 54721 w 1635283"/>
                <a:gd name="connsiteY3" fmla="*/ 0 h 257442"/>
                <a:gd name="connsiteX0" fmla="*/ 1635283 w 1635283"/>
                <a:gd name="connsiteY0" fmla="*/ 0 h 257442"/>
                <a:gd name="connsiteX1" fmla="*/ 1580562 w 1635283"/>
                <a:gd name="connsiteY1" fmla="*/ 257442 h 257442"/>
                <a:gd name="connsiteX2" fmla="*/ 0 w 1635283"/>
                <a:gd name="connsiteY2" fmla="*/ 257442 h 257442"/>
                <a:gd name="connsiteX3" fmla="*/ 54721 w 1635283"/>
                <a:gd name="connsiteY3" fmla="*/ 0 h 257442"/>
                <a:gd name="connsiteX0" fmla="*/ 1635283 w 1635283"/>
                <a:gd name="connsiteY0" fmla="*/ 0 h 257442"/>
                <a:gd name="connsiteX1" fmla="*/ 1580562 w 1635283"/>
                <a:gd name="connsiteY1" fmla="*/ 257442 h 257442"/>
                <a:gd name="connsiteX2" fmla="*/ 0 w 1635283"/>
                <a:gd name="connsiteY2" fmla="*/ 257442 h 257442"/>
                <a:gd name="connsiteX3" fmla="*/ 54721 w 1635283"/>
                <a:gd name="connsiteY3" fmla="*/ 0 h 257442"/>
                <a:gd name="connsiteX0" fmla="*/ 1635283 w 1635283"/>
                <a:gd name="connsiteY0" fmla="*/ 0 h 257442"/>
                <a:gd name="connsiteX1" fmla="*/ 1580562 w 1635283"/>
                <a:gd name="connsiteY1" fmla="*/ 257442 h 257442"/>
                <a:gd name="connsiteX2" fmla="*/ 0 w 1635283"/>
                <a:gd name="connsiteY2" fmla="*/ 257442 h 257442"/>
                <a:gd name="connsiteX3" fmla="*/ 54721 w 1635283"/>
                <a:gd name="connsiteY3" fmla="*/ 0 h 257442"/>
                <a:gd name="connsiteX0" fmla="*/ 1888557 w 1888557"/>
                <a:gd name="connsiteY0" fmla="*/ 0 h 257442"/>
                <a:gd name="connsiteX1" fmla="*/ 1580562 w 1888557"/>
                <a:gd name="connsiteY1" fmla="*/ 257442 h 257442"/>
                <a:gd name="connsiteX2" fmla="*/ 0 w 1888557"/>
                <a:gd name="connsiteY2" fmla="*/ 257442 h 257442"/>
                <a:gd name="connsiteX3" fmla="*/ 54721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54721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54721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54721 w 1888557"/>
                <a:gd name="connsiteY3" fmla="*/ 0 h 257442"/>
                <a:gd name="connsiteX0" fmla="*/ 2216019 w 2216019"/>
                <a:gd name="connsiteY0" fmla="*/ 0 h 257442"/>
                <a:gd name="connsiteX1" fmla="*/ 1833836 w 2216019"/>
                <a:gd name="connsiteY1" fmla="*/ 257442 h 257442"/>
                <a:gd name="connsiteX2" fmla="*/ 0 w 2216019"/>
                <a:gd name="connsiteY2" fmla="*/ 257442 h 257442"/>
                <a:gd name="connsiteX3" fmla="*/ 54721 w 2216019"/>
                <a:gd name="connsiteY3" fmla="*/ 0 h 257442"/>
                <a:gd name="connsiteX0" fmla="*/ 2216019 w 2216019"/>
                <a:gd name="connsiteY0" fmla="*/ 0 h 257442"/>
                <a:gd name="connsiteX1" fmla="*/ 2161298 w 2216019"/>
                <a:gd name="connsiteY1" fmla="*/ 257442 h 257442"/>
                <a:gd name="connsiteX2" fmla="*/ 0 w 2216019"/>
                <a:gd name="connsiteY2" fmla="*/ 257442 h 257442"/>
                <a:gd name="connsiteX3" fmla="*/ 54721 w 2216019"/>
                <a:gd name="connsiteY3" fmla="*/ 0 h 257442"/>
                <a:gd name="connsiteX0" fmla="*/ 2216019 w 2216019"/>
                <a:gd name="connsiteY0" fmla="*/ 0 h 257442"/>
                <a:gd name="connsiteX1" fmla="*/ 2161298 w 2216019"/>
                <a:gd name="connsiteY1" fmla="*/ 257442 h 257442"/>
                <a:gd name="connsiteX2" fmla="*/ 0 w 2216019"/>
                <a:gd name="connsiteY2" fmla="*/ 257442 h 257442"/>
                <a:gd name="connsiteX3" fmla="*/ 54721 w 2216019"/>
                <a:gd name="connsiteY3" fmla="*/ 0 h 257442"/>
                <a:gd name="connsiteX0" fmla="*/ 2216019 w 2216019"/>
                <a:gd name="connsiteY0" fmla="*/ 0 h 257442"/>
                <a:gd name="connsiteX1" fmla="*/ 2161298 w 2216019"/>
                <a:gd name="connsiteY1" fmla="*/ 257442 h 257442"/>
                <a:gd name="connsiteX2" fmla="*/ 0 w 2216019"/>
                <a:gd name="connsiteY2" fmla="*/ 257442 h 257442"/>
                <a:gd name="connsiteX3" fmla="*/ 54721 w 2216019"/>
                <a:gd name="connsiteY3" fmla="*/ 0 h 257442"/>
                <a:gd name="connsiteX0" fmla="*/ 2384334 w 2384334"/>
                <a:gd name="connsiteY0" fmla="*/ 0 h 257442"/>
                <a:gd name="connsiteX1" fmla="*/ 2161298 w 2384334"/>
                <a:gd name="connsiteY1" fmla="*/ 257442 h 257442"/>
                <a:gd name="connsiteX2" fmla="*/ 0 w 2384334"/>
                <a:gd name="connsiteY2" fmla="*/ 257442 h 257442"/>
                <a:gd name="connsiteX3" fmla="*/ 54721 w 2384334"/>
                <a:gd name="connsiteY3" fmla="*/ 0 h 257442"/>
                <a:gd name="connsiteX0" fmla="*/ 2384334 w 2384334"/>
                <a:gd name="connsiteY0" fmla="*/ 0 h 257442"/>
                <a:gd name="connsiteX1" fmla="*/ 2329612 w 2384334"/>
                <a:gd name="connsiteY1" fmla="*/ 257442 h 257442"/>
                <a:gd name="connsiteX2" fmla="*/ 0 w 2384334"/>
                <a:gd name="connsiteY2" fmla="*/ 257442 h 257442"/>
                <a:gd name="connsiteX3" fmla="*/ 54721 w 2384334"/>
                <a:gd name="connsiteY3" fmla="*/ 0 h 257442"/>
                <a:gd name="connsiteX0" fmla="*/ 2384335 w 2384335"/>
                <a:gd name="connsiteY0" fmla="*/ 0 h 257442"/>
                <a:gd name="connsiteX1" fmla="*/ 2329613 w 2384335"/>
                <a:gd name="connsiteY1" fmla="*/ 257442 h 257442"/>
                <a:gd name="connsiteX2" fmla="*/ 0 w 2384335"/>
                <a:gd name="connsiteY2" fmla="*/ 257442 h 257442"/>
                <a:gd name="connsiteX3" fmla="*/ 54722 w 2384335"/>
                <a:gd name="connsiteY3" fmla="*/ 0 h 257442"/>
                <a:gd name="connsiteX0" fmla="*/ 2384335 w 2384335"/>
                <a:gd name="connsiteY0" fmla="*/ 0 h 257442"/>
                <a:gd name="connsiteX1" fmla="*/ 2329613 w 2384335"/>
                <a:gd name="connsiteY1" fmla="*/ 257442 h 257442"/>
                <a:gd name="connsiteX2" fmla="*/ 0 w 2384335"/>
                <a:gd name="connsiteY2" fmla="*/ 257442 h 257442"/>
                <a:gd name="connsiteX3" fmla="*/ 54722 w 2384335"/>
                <a:gd name="connsiteY3" fmla="*/ 0 h 257442"/>
                <a:gd name="connsiteX0" fmla="*/ 2637610 w 2637610"/>
                <a:gd name="connsiteY0" fmla="*/ 0 h 257442"/>
                <a:gd name="connsiteX1" fmla="*/ 2329613 w 2637610"/>
                <a:gd name="connsiteY1" fmla="*/ 257442 h 257442"/>
                <a:gd name="connsiteX2" fmla="*/ 0 w 2637610"/>
                <a:gd name="connsiteY2" fmla="*/ 257442 h 257442"/>
                <a:gd name="connsiteX3" fmla="*/ 54722 w 2637610"/>
                <a:gd name="connsiteY3" fmla="*/ 0 h 257442"/>
                <a:gd name="connsiteX0" fmla="*/ 2637610 w 2637610"/>
                <a:gd name="connsiteY0" fmla="*/ 0 h 257442"/>
                <a:gd name="connsiteX1" fmla="*/ 2582888 w 2637610"/>
                <a:gd name="connsiteY1" fmla="*/ 257442 h 257442"/>
                <a:gd name="connsiteX2" fmla="*/ 0 w 2637610"/>
                <a:gd name="connsiteY2" fmla="*/ 257442 h 257442"/>
                <a:gd name="connsiteX3" fmla="*/ 54722 w 2637610"/>
                <a:gd name="connsiteY3" fmla="*/ 0 h 257442"/>
                <a:gd name="connsiteX0" fmla="*/ 2637610 w 2637610"/>
                <a:gd name="connsiteY0" fmla="*/ 0 h 257442"/>
                <a:gd name="connsiteX1" fmla="*/ 2582888 w 2637610"/>
                <a:gd name="connsiteY1" fmla="*/ 257442 h 257442"/>
                <a:gd name="connsiteX2" fmla="*/ 0 w 2637610"/>
                <a:gd name="connsiteY2" fmla="*/ 257442 h 257442"/>
                <a:gd name="connsiteX3" fmla="*/ 54722 w 2637610"/>
                <a:gd name="connsiteY3" fmla="*/ 0 h 257442"/>
                <a:gd name="connsiteX0" fmla="*/ 2637610 w 2637610"/>
                <a:gd name="connsiteY0" fmla="*/ 0 h 257442"/>
                <a:gd name="connsiteX1" fmla="*/ 2582888 w 2637610"/>
                <a:gd name="connsiteY1" fmla="*/ 257442 h 257442"/>
                <a:gd name="connsiteX2" fmla="*/ 0 w 2637610"/>
                <a:gd name="connsiteY2" fmla="*/ 257442 h 257442"/>
                <a:gd name="connsiteX3" fmla="*/ 54721 w 2637610"/>
                <a:gd name="connsiteY3" fmla="*/ 0 h 257442"/>
                <a:gd name="connsiteX0" fmla="*/ 2797909 w 2797909"/>
                <a:gd name="connsiteY0" fmla="*/ 0 h 257442"/>
                <a:gd name="connsiteX1" fmla="*/ 2582888 w 2797909"/>
                <a:gd name="connsiteY1" fmla="*/ 257442 h 257442"/>
                <a:gd name="connsiteX2" fmla="*/ 0 w 2797909"/>
                <a:gd name="connsiteY2" fmla="*/ 257442 h 257442"/>
                <a:gd name="connsiteX3" fmla="*/ 54721 w 2797909"/>
                <a:gd name="connsiteY3" fmla="*/ 0 h 257442"/>
                <a:gd name="connsiteX0" fmla="*/ 2797909 w 2797909"/>
                <a:gd name="connsiteY0" fmla="*/ 0 h 257442"/>
                <a:gd name="connsiteX1" fmla="*/ 2743188 w 2797909"/>
                <a:gd name="connsiteY1" fmla="*/ 257442 h 257442"/>
                <a:gd name="connsiteX2" fmla="*/ 0 w 2797909"/>
                <a:gd name="connsiteY2" fmla="*/ 257442 h 257442"/>
                <a:gd name="connsiteX3" fmla="*/ 54721 w 2797909"/>
                <a:gd name="connsiteY3" fmla="*/ 0 h 257442"/>
                <a:gd name="connsiteX0" fmla="*/ 2797909 w 2797909"/>
                <a:gd name="connsiteY0" fmla="*/ 0 h 257442"/>
                <a:gd name="connsiteX1" fmla="*/ 2743188 w 2797909"/>
                <a:gd name="connsiteY1" fmla="*/ 257442 h 257442"/>
                <a:gd name="connsiteX2" fmla="*/ 0 w 2797909"/>
                <a:gd name="connsiteY2" fmla="*/ 257442 h 257442"/>
                <a:gd name="connsiteX3" fmla="*/ 54721 w 2797909"/>
                <a:gd name="connsiteY3" fmla="*/ 0 h 257442"/>
                <a:gd name="connsiteX0" fmla="*/ 2797909 w 2797909"/>
                <a:gd name="connsiteY0" fmla="*/ 0 h 257442"/>
                <a:gd name="connsiteX1" fmla="*/ 2743188 w 2797909"/>
                <a:gd name="connsiteY1" fmla="*/ 257442 h 257442"/>
                <a:gd name="connsiteX2" fmla="*/ 0 w 2797909"/>
                <a:gd name="connsiteY2" fmla="*/ 257442 h 257442"/>
                <a:gd name="connsiteX3" fmla="*/ 54721 w 2797909"/>
                <a:gd name="connsiteY3" fmla="*/ 0 h 257442"/>
                <a:gd name="connsiteX0" fmla="*/ 2966225 w 2966225"/>
                <a:gd name="connsiteY0" fmla="*/ 0 h 257442"/>
                <a:gd name="connsiteX1" fmla="*/ 2743188 w 2966225"/>
                <a:gd name="connsiteY1" fmla="*/ 257442 h 257442"/>
                <a:gd name="connsiteX2" fmla="*/ 0 w 2966225"/>
                <a:gd name="connsiteY2" fmla="*/ 257442 h 257442"/>
                <a:gd name="connsiteX3" fmla="*/ 54721 w 2966225"/>
                <a:gd name="connsiteY3" fmla="*/ 0 h 257442"/>
                <a:gd name="connsiteX0" fmla="*/ 2966225 w 2966225"/>
                <a:gd name="connsiteY0" fmla="*/ 0 h 257442"/>
                <a:gd name="connsiteX1" fmla="*/ 2911504 w 2966225"/>
                <a:gd name="connsiteY1" fmla="*/ 257442 h 257442"/>
                <a:gd name="connsiteX2" fmla="*/ 0 w 2966225"/>
                <a:gd name="connsiteY2" fmla="*/ 257442 h 257442"/>
                <a:gd name="connsiteX3" fmla="*/ 54721 w 2966225"/>
                <a:gd name="connsiteY3" fmla="*/ 0 h 257442"/>
                <a:gd name="connsiteX0" fmla="*/ 2966225 w 2966225"/>
                <a:gd name="connsiteY0" fmla="*/ 0 h 257442"/>
                <a:gd name="connsiteX1" fmla="*/ 2911504 w 2966225"/>
                <a:gd name="connsiteY1" fmla="*/ 257442 h 257442"/>
                <a:gd name="connsiteX2" fmla="*/ 0 w 2966225"/>
                <a:gd name="connsiteY2" fmla="*/ 257442 h 257442"/>
                <a:gd name="connsiteX3" fmla="*/ 54721 w 2966225"/>
                <a:gd name="connsiteY3" fmla="*/ 0 h 257442"/>
                <a:gd name="connsiteX0" fmla="*/ 2966225 w 2966225"/>
                <a:gd name="connsiteY0" fmla="*/ 0 h 257442"/>
                <a:gd name="connsiteX1" fmla="*/ 2911504 w 2966225"/>
                <a:gd name="connsiteY1" fmla="*/ 257442 h 257442"/>
                <a:gd name="connsiteX2" fmla="*/ 0 w 2966225"/>
                <a:gd name="connsiteY2" fmla="*/ 257442 h 257442"/>
                <a:gd name="connsiteX3" fmla="*/ 54721 w 2966225"/>
                <a:gd name="connsiteY3" fmla="*/ 0 h 257442"/>
                <a:gd name="connsiteX0" fmla="*/ 3126525 w 3126525"/>
                <a:gd name="connsiteY0" fmla="*/ 0 h 257442"/>
                <a:gd name="connsiteX1" fmla="*/ 2911504 w 3126525"/>
                <a:gd name="connsiteY1" fmla="*/ 257442 h 257442"/>
                <a:gd name="connsiteX2" fmla="*/ 0 w 3126525"/>
                <a:gd name="connsiteY2" fmla="*/ 257442 h 257442"/>
                <a:gd name="connsiteX3" fmla="*/ 54721 w 3126525"/>
                <a:gd name="connsiteY3" fmla="*/ 0 h 257442"/>
                <a:gd name="connsiteX0" fmla="*/ 3126525 w 3126525"/>
                <a:gd name="connsiteY0" fmla="*/ 0 h 257442"/>
                <a:gd name="connsiteX1" fmla="*/ 3071804 w 3126525"/>
                <a:gd name="connsiteY1" fmla="*/ 257442 h 257442"/>
                <a:gd name="connsiteX2" fmla="*/ 0 w 3126525"/>
                <a:gd name="connsiteY2" fmla="*/ 257442 h 257442"/>
                <a:gd name="connsiteX3" fmla="*/ 54721 w 3126525"/>
                <a:gd name="connsiteY3" fmla="*/ 0 h 257442"/>
                <a:gd name="connsiteX0" fmla="*/ 3126525 w 3126525"/>
                <a:gd name="connsiteY0" fmla="*/ 0 h 257442"/>
                <a:gd name="connsiteX1" fmla="*/ 3071804 w 3126525"/>
                <a:gd name="connsiteY1" fmla="*/ 257442 h 257442"/>
                <a:gd name="connsiteX2" fmla="*/ 0 w 3126525"/>
                <a:gd name="connsiteY2" fmla="*/ 257442 h 257442"/>
                <a:gd name="connsiteX3" fmla="*/ 54721 w 3126525"/>
                <a:gd name="connsiteY3" fmla="*/ 0 h 257442"/>
                <a:gd name="connsiteX0" fmla="*/ 3126525 w 3126525"/>
                <a:gd name="connsiteY0" fmla="*/ 0 h 257442"/>
                <a:gd name="connsiteX1" fmla="*/ 3071804 w 3126525"/>
                <a:gd name="connsiteY1" fmla="*/ 257442 h 257442"/>
                <a:gd name="connsiteX2" fmla="*/ 0 w 3126525"/>
                <a:gd name="connsiteY2" fmla="*/ 257442 h 257442"/>
                <a:gd name="connsiteX3" fmla="*/ 54721 w 3126525"/>
                <a:gd name="connsiteY3" fmla="*/ 0 h 257442"/>
                <a:gd name="connsiteX0" fmla="*/ 925153 w 3071804"/>
                <a:gd name="connsiteY0" fmla="*/ 0 h 257442"/>
                <a:gd name="connsiteX1" fmla="*/ 3071804 w 3071804"/>
                <a:gd name="connsiteY1" fmla="*/ 257442 h 257442"/>
                <a:gd name="connsiteX2" fmla="*/ 0 w 3071804"/>
                <a:gd name="connsiteY2" fmla="*/ 257442 h 257442"/>
                <a:gd name="connsiteX3" fmla="*/ 54721 w 3071804"/>
                <a:gd name="connsiteY3" fmla="*/ 0 h 257442"/>
                <a:gd name="connsiteX0" fmla="*/ 925153 w 925153"/>
                <a:gd name="connsiteY0" fmla="*/ 0 h 257442"/>
                <a:gd name="connsiteX1" fmla="*/ 870432 w 925153"/>
                <a:gd name="connsiteY1" fmla="*/ 257442 h 257442"/>
                <a:gd name="connsiteX2" fmla="*/ 0 w 925153"/>
                <a:gd name="connsiteY2" fmla="*/ 257442 h 257442"/>
                <a:gd name="connsiteX3" fmla="*/ 54721 w 925153"/>
                <a:gd name="connsiteY3" fmla="*/ 0 h 257442"/>
                <a:gd name="connsiteX0" fmla="*/ 925152 w 925152"/>
                <a:gd name="connsiteY0" fmla="*/ 0 h 257442"/>
                <a:gd name="connsiteX1" fmla="*/ 870431 w 925152"/>
                <a:gd name="connsiteY1" fmla="*/ 257442 h 257442"/>
                <a:gd name="connsiteX2" fmla="*/ 0 w 925152"/>
                <a:gd name="connsiteY2" fmla="*/ 257442 h 257442"/>
                <a:gd name="connsiteX3" fmla="*/ 54720 w 925152"/>
                <a:gd name="connsiteY3" fmla="*/ 0 h 257442"/>
                <a:gd name="connsiteX0" fmla="*/ 925152 w 925152"/>
                <a:gd name="connsiteY0" fmla="*/ 0 h 257442"/>
                <a:gd name="connsiteX1" fmla="*/ 870431 w 925152"/>
                <a:gd name="connsiteY1" fmla="*/ 257442 h 257442"/>
                <a:gd name="connsiteX2" fmla="*/ 0 w 925152"/>
                <a:gd name="connsiteY2" fmla="*/ 257442 h 257442"/>
                <a:gd name="connsiteX3" fmla="*/ 54720 w 925152"/>
                <a:gd name="connsiteY3" fmla="*/ 0 h 257442"/>
                <a:gd name="connsiteX0" fmla="*/ 1085452 w 1085452"/>
                <a:gd name="connsiteY0" fmla="*/ 0 h 257442"/>
                <a:gd name="connsiteX1" fmla="*/ 870431 w 1085452"/>
                <a:gd name="connsiteY1" fmla="*/ 257442 h 257442"/>
                <a:gd name="connsiteX2" fmla="*/ 0 w 1085452"/>
                <a:gd name="connsiteY2" fmla="*/ 257442 h 257442"/>
                <a:gd name="connsiteX3" fmla="*/ 54720 w 1085452"/>
                <a:gd name="connsiteY3" fmla="*/ 0 h 257442"/>
                <a:gd name="connsiteX0" fmla="*/ 1085452 w 1085452"/>
                <a:gd name="connsiteY0" fmla="*/ 0 h 257442"/>
                <a:gd name="connsiteX1" fmla="*/ 1030731 w 1085452"/>
                <a:gd name="connsiteY1" fmla="*/ 257442 h 257442"/>
                <a:gd name="connsiteX2" fmla="*/ 0 w 1085452"/>
                <a:gd name="connsiteY2" fmla="*/ 257442 h 257442"/>
                <a:gd name="connsiteX3" fmla="*/ 54720 w 1085452"/>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1 w 1085453"/>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2 w 1085453"/>
                <a:gd name="connsiteY3" fmla="*/ 0 h 257442"/>
                <a:gd name="connsiteX0" fmla="*/ 925154 w 1030732"/>
                <a:gd name="connsiteY0" fmla="*/ 0 h 257442"/>
                <a:gd name="connsiteX1" fmla="*/ 1030732 w 1030732"/>
                <a:gd name="connsiteY1" fmla="*/ 257442 h 257442"/>
                <a:gd name="connsiteX2" fmla="*/ 0 w 1030732"/>
                <a:gd name="connsiteY2" fmla="*/ 257442 h 257442"/>
                <a:gd name="connsiteX3" fmla="*/ 54722 w 1030732"/>
                <a:gd name="connsiteY3" fmla="*/ 0 h 257442"/>
                <a:gd name="connsiteX0" fmla="*/ 925154 w 925154"/>
                <a:gd name="connsiteY0" fmla="*/ 0 h 257442"/>
                <a:gd name="connsiteX1" fmla="*/ 870433 w 925154"/>
                <a:gd name="connsiteY1" fmla="*/ 257442 h 257442"/>
                <a:gd name="connsiteX2" fmla="*/ 0 w 925154"/>
                <a:gd name="connsiteY2" fmla="*/ 257442 h 257442"/>
                <a:gd name="connsiteX3" fmla="*/ 54722 w 925154"/>
                <a:gd name="connsiteY3" fmla="*/ 0 h 257442"/>
                <a:gd name="connsiteX0" fmla="*/ 925153 w 925153"/>
                <a:gd name="connsiteY0" fmla="*/ 0 h 257442"/>
                <a:gd name="connsiteX1" fmla="*/ 870432 w 925153"/>
                <a:gd name="connsiteY1" fmla="*/ 257442 h 257442"/>
                <a:gd name="connsiteX2" fmla="*/ 0 w 925153"/>
                <a:gd name="connsiteY2" fmla="*/ 257442 h 257442"/>
                <a:gd name="connsiteX3" fmla="*/ 54721 w 925153"/>
                <a:gd name="connsiteY3" fmla="*/ 0 h 257442"/>
                <a:gd name="connsiteX0" fmla="*/ 925153 w 925153"/>
                <a:gd name="connsiteY0" fmla="*/ 0 h 257442"/>
                <a:gd name="connsiteX1" fmla="*/ 870432 w 925153"/>
                <a:gd name="connsiteY1" fmla="*/ 257442 h 257442"/>
                <a:gd name="connsiteX2" fmla="*/ 0 w 925153"/>
                <a:gd name="connsiteY2" fmla="*/ 257442 h 257442"/>
                <a:gd name="connsiteX3" fmla="*/ 54721 w 925153"/>
                <a:gd name="connsiteY3" fmla="*/ 0 h 257442"/>
                <a:gd name="connsiteX0" fmla="*/ 782550 w 870432"/>
                <a:gd name="connsiteY0" fmla="*/ 0 h 257442"/>
                <a:gd name="connsiteX1" fmla="*/ 870432 w 870432"/>
                <a:gd name="connsiteY1" fmla="*/ 257442 h 257442"/>
                <a:gd name="connsiteX2" fmla="*/ 0 w 870432"/>
                <a:gd name="connsiteY2" fmla="*/ 257442 h 257442"/>
                <a:gd name="connsiteX3" fmla="*/ 54721 w 870432"/>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1085453 w 1085453"/>
                <a:gd name="connsiteY0" fmla="*/ 0 h 257442"/>
                <a:gd name="connsiteX1" fmla="*/ 727829 w 1085453"/>
                <a:gd name="connsiteY1" fmla="*/ 257442 h 257442"/>
                <a:gd name="connsiteX2" fmla="*/ 0 w 1085453"/>
                <a:gd name="connsiteY2" fmla="*/ 257442 h 257442"/>
                <a:gd name="connsiteX3" fmla="*/ 54721 w 1085453"/>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1 w 1085453"/>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1 w 1085453"/>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1 w 1085453"/>
                <a:gd name="connsiteY3" fmla="*/ 0 h 257442"/>
                <a:gd name="connsiteX0" fmla="*/ 1343986 w 1343986"/>
                <a:gd name="connsiteY0" fmla="*/ 0 h 257442"/>
                <a:gd name="connsiteX1" fmla="*/ 1030732 w 1343986"/>
                <a:gd name="connsiteY1" fmla="*/ 257442 h 257442"/>
                <a:gd name="connsiteX2" fmla="*/ 0 w 1343986"/>
                <a:gd name="connsiteY2" fmla="*/ 257442 h 257442"/>
                <a:gd name="connsiteX3" fmla="*/ 54721 w 1343986"/>
                <a:gd name="connsiteY3" fmla="*/ 0 h 257442"/>
                <a:gd name="connsiteX0" fmla="*/ 1343986 w 1343986"/>
                <a:gd name="connsiteY0" fmla="*/ 0 h 257442"/>
                <a:gd name="connsiteX1" fmla="*/ 1289264 w 1343986"/>
                <a:gd name="connsiteY1" fmla="*/ 257442 h 257442"/>
                <a:gd name="connsiteX2" fmla="*/ 0 w 1343986"/>
                <a:gd name="connsiteY2" fmla="*/ 257442 h 257442"/>
                <a:gd name="connsiteX3" fmla="*/ 54721 w 1343986"/>
                <a:gd name="connsiteY3" fmla="*/ 0 h 257442"/>
                <a:gd name="connsiteX0" fmla="*/ 1343987 w 1343987"/>
                <a:gd name="connsiteY0" fmla="*/ 0 h 257442"/>
                <a:gd name="connsiteX1" fmla="*/ 1289265 w 1343987"/>
                <a:gd name="connsiteY1" fmla="*/ 257442 h 257442"/>
                <a:gd name="connsiteX2" fmla="*/ 0 w 1343987"/>
                <a:gd name="connsiteY2" fmla="*/ 257442 h 257442"/>
                <a:gd name="connsiteX3" fmla="*/ 54722 w 1343987"/>
                <a:gd name="connsiteY3" fmla="*/ 0 h 257442"/>
                <a:gd name="connsiteX0" fmla="*/ 1343987 w 1343987"/>
                <a:gd name="connsiteY0" fmla="*/ 0 h 257442"/>
                <a:gd name="connsiteX1" fmla="*/ 1289265 w 1343987"/>
                <a:gd name="connsiteY1" fmla="*/ 257442 h 257442"/>
                <a:gd name="connsiteX2" fmla="*/ 0 w 1343987"/>
                <a:gd name="connsiteY2" fmla="*/ 257442 h 257442"/>
                <a:gd name="connsiteX3" fmla="*/ 54722 w 1343987"/>
                <a:gd name="connsiteY3" fmla="*/ 0 h 257442"/>
                <a:gd name="connsiteX0" fmla="*/ 1504287 w 1504287"/>
                <a:gd name="connsiteY0" fmla="*/ 0 h 257442"/>
                <a:gd name="connsiteX1" fmla="*/ 1289265 w 1504287"/>
                <a:gd name="connsiteY1" fmla="*/ 257442 h 257442"/>
                <a:gd name="connsiteX2" fmla="*/ 0 w 1504287"/>
                <a:gd name="connsiteY2" fmla="*/ 257442 h 257442"/>
                <a:gd name="connsiteX3" fmla="*/ 54722 w 1504287"/>
                <a:gd name="connsiteY3" fmla="*/ 0 h 257442"/>
                <a:gd name="connsiteX0" fmla="*/ 1504287 w 1504287"/>
                <a:gd name="connsiteY0" fmla="*/ 0 h 257442"/>
                <a:gd name="connsiteX1" fmla="*/ 1449566 w 1504287"/>
                <a:gd name="connsiteY1" fmla="*/ 257442 h 257442"/>
                <a:gd name="connsiteX2" fmla="*/ 0 w 1504287"/>
                <a:gd name="connsiteY2" fmla="*/ 257442 h 257442"/>
                <a:gd name="connsiteX3" fmla="*/ 54722 w 1504287"/>
                <a:gd name="connsiteY3" fmla="*/ 0 h 257442"/>
                <a:gd name="connsiteX0" fmla="*/ 1504286 w 1504286"/>
                <a:gd name="connsiteY0" fmla="*/ 0 h 257442"/>
                <a:gd name="connsiteX1" fmla="*/ 1449565 w 1504286"/>
                <a:gd name="connsiteY1" fmla="*/ 257442 h 257442"/>
                <a:gd name="connsiteX2" fmla="*/ 0 w 1504286"/>
                <a:gd name="connsiteY2" fmla="*/ 257442 h 257442"/>
                <a:gd name="connsiteX3" fmla="*/ 54721 w 1504286"/>
                <a:gd name="connsiteY3" fmla="*/ 0 h 257442"/>
                <a:gd name="connsiteX0" fmla="*/ 1504286 w 1504286"/>
                <a:gd name="connsiteY0" fmla="*/ 0 h 257442"/>
                <a:gd name="connsiteX1" fmla="*/ 1449565 w 1504286"/>
                <a:gd name="connsiteY1" fmla="*/ 257442 h 257442"/>
                <a:gd name="connsiteX2" fmla="*/ 0 w 1504286"/>
                <a:gd name="connsiteY2" fmla="*/ 257442 h 257442"/>
                <a:gd name="connsiteX3" fmla="*/ 54720 w 1504286"/>
                <a:gd name="connsiteY3" fmla="*/ 0 h 257442"/>
                <a:gd name="connsiteX0" fmla="*/ 1672600 w 1672600"/>
                <a:gd name="connsiteY0" fmla="*/ 0 h 257442"/>
                <a:gd name="connsiteX1" fmla="*/ 1449565 w 1672600"/>
                <a:gd name="connsiteY1" fmla="*/ 257442 h 257442"/>
                <a:gd name="connsiteX2" fmla="*/ 0 w 1672600"/>
                <a:gd name="connsiteY2" fmla="*/ 257442 h 257442"/>
                <a:gd name="connsiteX3" fmla="*/ 54720 w 1672600"/>
                <a:gd name="connsiteY3" fmla="*/ 0 h 257442"/>
                <a:gd name="connsiteX0" fmla="*/ 1672600 w 1672600"/>
                <a:gd name="connsiteY0" fmla="*/ 0 h 257442"/>
                <a:gd name="connsiteX1" fmla="*/ 1617879 w 1672600"/>
                <a:gd name="connsiteY1" fmla="*/ 257442 h 257442"/>
                <a:gd name="connsiteX2" fmla="*/ 0 w 1672600"/>
                <a:gd name="connsiteY2" fmla="*/ 257442 h 257442"/>
                <a:gd name="connsiteX3" fmla="*/ 54720 w 1672600"/>
                <a:gd name="connsiteY3" fmla="*/ 0 h 257442"/>
                <a:gd name="connsiteX0" fmla="*/ 1672601 w 1672601"/>
                <a:gd name="connsiteY0" fmla="*/ 0 h 257442"/>
                <a:gd name="connsiteX1" fmla="*/ 1617880 w 1672601"/>
                <a:gd name="connsiteY1" fmla="*/ 257442 h 257442"/>
                <a:gd name="connsiteX2" fmla="*/ 0 w 1672601"/>
                <a:gd name="connsiteY2" fmla="*/ 257442 h 257442"/>
                <a:gd name="connsiteX3" fmla="*/ 54721 w 1672601"/>
                <a:gd name="connsiteY3" fmla="*/ 0 h 257442"/>
                <a:gd name="connsiteX0" fmla="*/ 1672601 w 1672601"/>
                <a:gd name="connsiteY0" fmla="*/ 0 h 257442"/>
                <a:gd name="connsiteX1" fmla="*/ 1617880 w 1672601"/>
                <a:gd name="connsiteY1" fmla="*/ 257442 h 257442"/>
                <a:gd name="connsiteX2" fmla="*/ 0 w 1672601"/>
                <a:gd name="connsiteY2" fmla="*/ 257442 h 257442"/>
                <a:gd name="connsiteX3" fmla="*/ 54722 w 1672601"/>
                <a:gd name="connsiteY3" fmla="*/ 0 h 257442"/>
                <a:gd name="connsiteX0" fmla="*/ 1931134 w 1931134"/>
                <a:gd name="connsiteY0" fmla="*/ 0 h 257442"/>
                <a:gd name="connsiteX1" fmla="*/ 1617880 w 1931134"/>
                <a:gd name="connsiteY1" fmla="*/ 257442 h 257442"/>
                <a:gd name="connsiteX2" fmla="*/ 0 w 1931134"/>
                <a:gd name="connsiteY2" fmla="*/ 257442 h 257442"/>
                <a:gd name="connsiteX3" fmla="*/ 54722 w 1931134"/>
                <a:gd name="connsiteY3" fmla="*/ 0 h 257442"/>
                <a:gd name="connsiteX0" fmla="*/ 1931134 w 1931134"/>
                <a:gd name="connsiteY0" fmla="*/ 0 h 257442"/>
                <a:gd name="connsiteX1" fmla="*/ 1876412 w 1931134"/>
                <a:gd name="connsiteY1" fmla="*/ 257442 h 257442"/>
                <a:gd name="connsiteX2" fmla="*/ 0 w 1931134"/>
                <a:gd name="connsiteY2" fmla="*/ 257442 h 257442"/>
                <a:gd name="connsiteX3" fmla="*/ 54722 w 1931134"/>
                <a:gd name="connsiteY3" fmla="*/ 0 h 257442"/>
                <a:gd name="connsiteX0" fmla="*/ 1931134 w 1931134"/>
                <a:gd name="connsiteY0" fmla="*/ 0 h 257442"/>
                <a:gd name="connsiteX1" fmla="*/ 1876412 w 1931134"/>
                <a:gd name="connsiteY1" fmla="*/ 257442 h 257442"/>
                <a:gd name="connsiteX2" fmla="*/ 0 w 1931134"/>
                <a:gd name="connsiteY2" fmla="*/ 257442 h 257442"/>
                <a:gd name="connsiteX3" fmla="*/ 54722 w 1931134"/>
                <a:gd name="connsiteY3" fmla="*/ 0 h 257442"/>
                <a:gd name="connsiteX0" fmla="*/ 1931134 w 1931134"/>
                <a:gd name="connsiteY0" fmla="*/ 0 h 257442"/>
                <a:gd name="connsiteX1" fmla="*/ 1876412 w 1931134"/>
                <a:gd name="connsiteY1" fmla="*/ 257442 h 257442"/>
                <a:gd name="connsiteX2" fmla="*/ 0 w 1931134"/>
                <a:gd name="connsiteY2" fmla="*/ 257442 h 257442"/>
                <a:gd name="connsiteX3" fmla="*/ 54721 w 1931134"/>
                <a:gd name="connsiteY3" fmla="*/ 0 h 257442"/>
                <a:gd name="connsiteX0" fmla="*/ 2099449 w 2099449"/>
                <a:gd name="connsiteY0" fmla="*/ 0 h 257442"/>
                <a:gd name="connsiteX1" fmla="*/ 1876412 w 2099449"/>
                <a:gd name="connsiteY1" fmla="*/ 257442 h 257442"/>
                <a:gd name="connsiteX2" fmla="*/ 0 w 2099449"/>
                <a:gd name="connsiteY2" fmla="*/ 257442 h 257442"/>
                <a:gd name="connsiteX3" fmla="*/ 54721 w 2099449"/>
                <a:gd name="connsiteY3" fmla="*/ 0 h 257442"/>
                <a:gd name="connsiteX0" fmla="*/ 2099449 w 2099449"/>
                <a:gd name="connsiteY0" fmla="*/ 0 h 257442"/>
                <a:gd name="connsiteX1" fmla="*/ 2044728 w 2099449"/>
                <a:gd name="connsiteY1" fmla="*/ 257442 h 257442"/>
                <a:gd name="connsiteX2" fmla="*/ 0 w 2099449"/>
                <a:gd name="connsiteY2" fmla="*/ 257442 h 257442"/>
                <a:gd name="connsiteX3" fmla="*/ 54721 w 2099449"/>
                <a:gd name="connsiteY3" fmla="*/ 0 h 257442"/>
                <a:gd name="connsiteX0" fmla="*/ 2099449 w 2099449"/>
                <a:gd name="connsiteY0" fmla="*/ 0 h 257442"/>
                <a:gd name="connsiteX1" fmla="*/ 2044728 w 2099449"/>
                <a:gd name="connsiteY1" fmla="*/ 257442 h 257442"/>
                <a:gd name="connsiteX2" fmla="*/ 0 w 2099449"/>
                <a:gd name="connsiteY2" fmla="*/ 257442 h 257442"/>
                <a:gd name="connsiteX3" fmla="*/ 54721 w 2099449"/>
                <a:gd name="connsiteY3" fmla="*/ 0 h 257442"/>
                <a:gd name="connsiteX0" fmla="*/ 2099449 w 2099449"/>
                <a:gd name="connsiteY0" fmla="*/ 0 h 257442"/>
                <a:gd name="connsiteX1" fmla="*/ 2044728 w 2099449"/>
                <a:gd name="connsiteY1" fmla="*/ 257442 h 257442"/>
                <a:gd name="connsiteX2" fmla="*/ 0 w 2099449"/>
                <a:gd name="connsiteY2" fmla="*/ 257442 h 257442"/>
                <a:gd name="connsiteX3" fmla="*/ 54721 w 2099449"/>
                <a:gd name="connsiteY3" fmla="*/ 0 h 257442"/>
                <a:gd name="connsiteX0" fmla="*/ 2259749 w 2259749"/>
                <a:gd name="connsiteY0" fmla="*/ 0 h 257442"/>
                <a:gd name="connsiteX1" fmla="*/ 2044728 w 2259749"/>
                <a:gd name="connsiteY1" fmla="*/ 257442 h 257442"/>
                <a:gd name="connsiteX2" fmla="*/ 0 w 2259749"/>
                <a:gd name="connsiteY2" fmla="*/ 257442 h 257442"/>
                <a:gd name="connsiteX3" fmla="*/ 54721 w 2259749"/>
                <a:gd name="connsiteY3" fmla="*/ 0 h 257442"/>
                <a:gd name="connsiteX0" fmla="*/ 2259749 w 2259749"/>
                <a:gd name="connsiteY0" fmla="*/ 0 h 257442"/>
                <a:gd name="connsiteX1" fmla="*/ 2205028 w 2259749"/>
                <a:gd name="connsiteY1" fmla="*/ 257442 h 257442"/>
                <a:gd name="connsiteX2" fmla="*/ 0 w 2259749"/>
                <a:gd name="connsiteY2" fmla="*/ 257442 h 257442"/>
                <a:gd name="connsiteX3" fmla="*/ 54721 w 2259749"/>
                <a:gd name="connsiteY3" fmla="*/ 0 h 257442"/>
                <a:gd name="connsiteX0" fmla="*/ 2259749 w 2259749"/>
                <a:gd name="connsiteY0" fmla="*/ 0 h 257442"/>
                <a:gd name="connsiteX1" fmla="*/ 2205028 w 2259749"/>
                <a:gd name="connsiteY1" fmla="*/ 257442 h 257442"/>
                <a:gd name="connsiteX2" fmla="*/ 0 w 2259749"/>
                <a:gd name="connsiteY2" fmla="*/ 257442 h 257442"/>
                <a:gd name="connsiteX3" fmla="*/ 54721 w 2259749"/>
                <a:gd name="connsiteY3" fmla="*/ 0 h 257442"/>
                <a:gd name="connsiteX0" fmla="*/ 2259749 w 2259749"/>
                <a:gd name="connsiteY0" fmla="*/ 0 h 257442"/>
                <a:gd name="connsiteX1" fmla="*/ 2205028 w 2259749"/>
                <a:gd name="connsiteY1" fmla="*/ 257442 h 257442"/>
                <a:gd name="connsiteX2" fmla="*/ 0 w 2259749"/>
                <a:gd name="connsiteY2" fmla="*/ 257442 h 257442"/>
                <a:gd name="connsiteX3" fmla="*/ 54721 w 2259749"/>
                <a:gd name="connsiteY3" fmla="*/ 0 h 257442"/>
                <a:gd name="connsiteX0" fmla="*/ 2521038 w 2521038"/>
                <a:gd name="connsiteY0" fmla="*/ 0 h 257442"/>
                <a:gd name="connsiteX1" fmla="*/ 2205028 w 2521038"/>
                <a:gd name="connsiteY1" fmla="*/ 257442 h 257442"/>
                <a:gd name="connsiteX2" fmla="*/ 0 w 2521038"/>
                <a:gd name="connsiteY2" fmla="*/ 257442 h 257442"/>
                <a:gd name="connsiteX3" fmla="*/ 54721 w 2521038"/>
                <a:gd name="connsiteY3" fmla="*/ 0 h 257442"/>
                <a:gd name="connsiteX0" fmla="*/ 2521038 w 2521038"/>
                <a:gd name="connsiteY0" fmla="*/ 0 h 257442"/>
                <a:gd name="connsiteX1" fmla="*/ 2466316 w 2521038"/>
                <a:gd name="connsiteY1" fmla="*/ 257442 h 257442"/>
                <a:gd name="connsiteX2" fmla="*/ 0 w 2521038"/>
                <a:gd name="connsiteY2" fmla="*/ 257442 h 257442"/>
                <a:gd name="connsiteX3" fmla="*/ 54721 w 2521038"/>
                <a:gd name="connsiteY3" fmla="*/ 0 h 257442"/>
                <a:gd name="connsiteX0" fmla="*/ 2521039 w 2521039"/>
                <a:gd name="connsiteY0" fmla="*/ 0 h 257442"/>
                <a:gd name="connsiteX1" fmla="*/ 2466317 w 2521039"/>
                <a:gd name="connsiteY1" fmla="*/ 257442 h 257442"/>
                <a:gd name="connsiteX2" fmla="*/ 0 w 2521039"/>
                <a:gd name="connsiteY2" fmla="*/ 257442 h 257442"/>
                <a:gd name="connsiteX3" fmla="*/ 54722 w 2521039"/>
                <a:gd name="connsiteY3" fmla="*/ 0 h 257442"/>
                <a:gd name="connsiteX0" fmla="*/ 2521039 w 2521039"/>
                <a:gd name="connsiteY0" fmla="*/ 0 h 257442"/>
                <a:gd name="connsiteX1" fmla="*/ 2466317 w 2521039"/>
                <a:gd name="connsiteY1" fmla="*/ 257442 h 257442"/>
                <a:gd name="connsiteX2" fmla="*/ 0 w 2521039"/>
                <a:gd name="connsiteY2" fmla="*/ 257442 h 257442"/>
                <a:gd name="connsiteX3" fmla="*/ 54722 w 2521039"/>
                <a:gd name="connsiteY3" fmla="*/ 0 h 257442"/>
                <a:gd name="connsiteX0" fmla="*/ 2689355 w 2689355"/>
                <a:gd name="connsiteY0" fmla="*/ 0 h 257442"/>
                <a:gd name="connsiteX1" fmla="*/ 2466317 w 2689355"/>
                <a:gd name="connsiteY1" fmla="*/ 257442 h 257442"/>
                <a:gd name="connsiteX2" fmla="*/ 0 w 2689355"/>
                <a:gd name="connsiteY2" fmla="*/ 257442 h 257442"/>
                <a:gd name="connsiteX3" fmla="*/ 54722 w 2689355"/>
                <a:gd name="connsiteY3" fmla="*/ 0 h 257442"/>
                <a:gd name="connsiteX0" fmla="*/ 2689355 w 2689355"/>
                <a:gd name="connsiteY0" fmla="*/ 0 h 257442"/>
                <a:gd name="connsiteX1" fmla="*/ 2634634 w 2689355"/>
                <a:gd name="connsiteY1" fmla="*/ 257442 h 257442"/>
                <a:gd name="connsiteX2" fmla="*/ 0 w 2689355"/>
                <a:gd name="connsiteY2" fmla="*/ 257442 h 257442"/>
                <a:gd name="connsiteX3" fmla="*/ 54722 w 2689355"/>
                <a:gd name="connsiteY3" fmla="*/ 0 h 257442"/>
                <a:gd name="connsiteX0" fmla="*/ 2689354 w 2689354"/>
                <a:gd name="connsiteY0" fmla="*/ 0 h 257442"/>
                <a:gd name="connsiteX1" fmla="*/ 2634633 w 2689354"/>
                <a:gd name="connsiteY1" fmla="*/ 257442 h 257442"/>
                <a:gd name="connsiteX2" fmla="*/ 0 w 2689354"/>
                <a:gd name="connsiteY2" fmla="*/ 257442 h 257442"/>
                <a:gd name="connsiteX3" fmla="*/ 54721 w 2689354"/>
                <a:gd name="connsiteY3" fmla="*/ 0 h 257442"/>
                <a:gd name="connsiteX0" fmla="*/ 2689354 w 2689354"/>
                <a:gd name="connsiteY0" fmla="*/ 0 h 257442"/>
                <a:gd name="connsiteX1" fmla="*/ 2634633 w 2689354"/>
                <a:gd name="connsiteY1" fmla="*/ 257442 h 257442"/>
                <a:gd name="connsiteX2" fmla="*/ 0 w 2689354"/>
                <a:gd name="connsiteY2" fmla="*/ 257442 h 257442"/>
                <a:gd name="connsiteX3" fmla="*/ 54720 w 2689354"/>
                <a:gd name="connsiteY3" fmla="*/ 0 h 257442"/>
                <a:gd name="connsiteX0" fmla="*/ 2867286 w 2867286"/>
                <a:gd name="connsiteY0" fmla="*/ 0 h 257442"/>
                <a:gd name="connsiteX1" fmla="*/ 2634633 w 2867286"/>
                <a:gd name="connsiteY1" fmla="*/ 257442 h 257442"/>
                <a:gd name="connsiteX2" fmla="*/ 0 w 2867286"/>
                <a:gd name="connsiteY2" fmla="*/ 257442 h 257442"/>
                <a:gd name="connsiteX3" fmla="*/ 54720 w 2867286"/>
                <a:gd name="connsiteY3" fmla="*/ 0 h 257442"/>
                <a:gd name="connsiteX0" fmla="*/ 2867286 w 2867286"/>
                <a:gd name="connsiteY0" fmla="*/ 0 h 257442"/>
                <a:gd name="connsiteX1" fmla="*/ 2812565 w 2867286"/>
                <a:gd name="connsiteY1" fmla="*/ 257442 h 257442"/>
                <a:gd name="connsiteX2" fmla="*/ 0 w 2867286"/>
                <a:gd name="connsiteY2" fmla="*/ 257442 h 257442"/>
                <a:gd name="connsiteX3" fmla="*/ 54720 w 2867286"/>
                <a:gd name="connsiteY3" fmla="*/ 0 h 257442"/>
                <a:gd name="connsiteX0" fmla="*/ 2867287 w 2867287"/>
                <a:gd name="connsiteY0" fmla="*/ 0 h 257442"/>
                <a:gd name="connsiteX1" fmla="*/ 2812566 w 2867287"/>
                <a:gd name="connsiteY1" fmla="*/ 257442 h 257442"/>
                <a:gd name="connsiteX2" fmla="*/ 0 w 2867287"/>
                <a:gd name="connsiteY2" fmla="*/ 257442 h 257442"/>
                <a:gd name="connsiteX3" fmla="*/ 54721 w 2867287"/>
                <a:gd name="connsiteY3" fmla="*/ 0 h 257442"/>
                <a:gd name="connsiteX0" fmla="*/ 2867287 w 2867287"/>
                <a:gd name="connsiteY0" fmla="*/ 0 h 257442"/>
                <a:gd name="connsiteX1" fmla="*/ 2812566 w 2867287"/>
                <a:gd name="connsiteY1" fmla="*/ 257442 h 257442"/>
                <a:gd name="connsiteX2" fmla="*/ 0 w 2867287"/>
                <a:gd name="connsiteY2" fmla="*/ 257442 h 257442"/>
                <a:gd name="connsiteX3" fmla="*/ 54722 w 2867287"/>
                <a:gd name="connsiteY3" fmla="*/ 0 h 257442"/>
                <a:gd name="connsiteX0" fmla="*/ 3027588 w 3027588"/>
                <a:gd name="connsiteY0" fmla="*/ 0 h 257442"/>
                <a:gd name="connsiteX1" fmla="*/ 2812566 w 3027588"/>
                <a:gd name="connsiteY1" fmla="*/ 257442 h 257442"/>
                <a:gd name="connsiteX2" fmla="*/ 0 w 3027588"/>
                <a:gd name="connsiteY2" fmla="*/ 257442 h 257442"/>
                <a:gd name="connsiteX3" fmla="*/ 54722 w 3027588"/>
                <a:gd name="connsiteY3" fmla="*/ 0 h 257442"/>
                <a:gd name="connsiteX0" fmla="*/ 3027588 w 3027588"/>
                <a:gd name="connsiteY0" fmla="*/ 0 h 257442"/>
                <a:gd name="connsiteX1" fmla="*/ 2972866 w 3027588"/>
                <a:gd name="connsiteY1" fmla="*/ 257442 h 257442"/>
                <a:gd name="connsiteX2" fmla="*/ 0 w 3027588"/>
                <a:gd name="connsiteY2" fmla="*/ 257442 h 257442"/>
                <a:gd name="connsiteX3" fmla="*/ 54722 w 3027588"/>
                <a:gd name="connsiteY3" fmla="*/ 0 h 257442"/>
                <a:gd name="connsiteX0" fmla="*/ 3027588 w 3027588"/>
                <a:gd name="connsiteY0" fmla="*/ 0 h 257442"/>
                <a:gd name="connsiteX1" fmla="*/ 2972866 w 3027588"/>
                <a:gd name="connsiteY1" fmla="*/ 257442 h 257442"/>
                <a:gd name="connsiteX2" fmla="*/ 0 w 3027588"/>
                <a:gd name="connsiteY2" fmla="*/ 257442 h 257442"/>
                <a:gd name="connsiteX3" fmla="*/ 54722 w 3027588"/>
                <a:gd name="connsiteY3" fmla="*/ 0 h 257442"/>
                <a:gd name="connsiteX0" fmla="*/ 3027588 w 3027588"/>
                <a:gd name="connsiteY0" fmla="*/ 0 h 257442"/>
                <a:gd name="connsiteX1" fmla="*/ 2972866 w 3027588"/>
                <a:gd name="connsiteY1" fmla="*/ 257442 h 257442"/>
                <a:gd name="connsiteX2" fmla="*/ 0 w 3027588"/>
                <a:gd name="connsiteY2" fmla="*/ 257442 h 257442"/>
                <a:gd name="connsiteX3" fmla="*/ 54721 w 3027588"/>
                <a:gd name="connsiteY3" fmla="*/ 0 h 257442"/>
                <a:gd name="connsiteX0" fmla="*/ 3195903 w 3195903"/>
                <a:gd name="connsiteY0" fmla="*/ 0 h 257442"/>
                <a:gd name="connsiteX1" fmla="*/ 2972866 w 3195903"/>
                <a:gd name="connsiteY1" fmla="*/ 257442 h 257442"/>
                <a:gd name="connsiteX2" fmla="*/ 0 w 3195903"/>
                <a:gd name="connsiteY2" fmla="*/ 257442 h 257442"/>
                <a:gd name="connsiteX3" fmla="*/ 54721 w 3195903"/>
                <a:gd name="connsiteY3" fmla="*/ 0 h 257442"/>
                <a:gd name="connsiteX0" fmla="*/ 3195903 w 3195903"/>
                <a:gd name="connsiteY0" fmla="*/ 0 h 257442"/>
                <a:gd name="connsiteX1" fmla="*/ 3141182 w 3195903"/>
                <a:gd name="connsiteY1" fmla="*/ 257442 h 257442"/>
                <a:gd name="connsiteX2" fmla="*/ 0 w 3195903"/>
                <a:gd name="connsiteY2" fmla="*/ 257442 h 257442"/>
                <a:gd name="connsiteX3" fmla="*/ 54721 w 3195903"/>
                <a:gd name="connsiteY3" fmla="*/ 0 h 257442"/>
                <a:gd name="connsiteX0" fmla="*/ 3195903 w 3195903"/>
                <a:gd name="connsiteY0" fmla="*/ 0 h 257442"/>
                <a:gd name="connsiteX1" fmla="*/ 3141182 w 3195903"/>
                <a:gd name="connsiteY1" fmla="*/ 257442 h 257442"/>
                <a:gd name="connsiteX2" fmla="*/ 0 w 3195903"/>
                <a:gd name="connsiteY2" fmla="*/ 257442 h 257442"/>
                <a:gd name="connsiteX3" fmla="*/ 54721 w 3195903"/>
                <a:gd name="connsiteY3" fmla="*/ 0 h 257442"/>
                <a:gd name="connsiteX0" fmla="*/ 3195903 w 3195903"/>
                <a:gd name="connsiteY0" fmla="*/ 0 h 257442"/>
                <a:gd name="connsiteX1" fmla="*/ 3141182 w 3195903"/>
                <a:gd name="connsiteY1" fmla="*/ 257442 h 257442"/>
                <a:gd name="connsiteX2" fmla="*/ 0 w 3195903"/>
                <a:gd name="connsiteY2" fmla="*/ 257442 h 257442"/>
                <a:gd name="connsiteX3" fmla="*/ 54721 w 3195903"/>
                <a:gd name="connsiteY3" fmla="*/ 0 h 257442"/>
                <a:gd name="connsiteX0" fmla="*/ 3364218 w 3364218"/>
                <a:gd name="connsiteY0" fmla="*/ 0 h 257442"/>
                <a:gd name="connsiteX1" fmla="*/ 3141182 w 3364218"/>
                <a:gd name="connsiteY1" fmla="*/ 257442 h 257442"/>
                <a:gd name="connsiteX2" fmla="*/ 0 w 3364218"/>
                <a:gd name="connsiteY2" fmla="*/ 257442 h 257442"/>
                <a:gd name="connsiteX3" fmla="*/ 54721 w 3364218"/>
                <a:gd name="connsiteY3" fmla="*/ 0 h 257442"/>
                <a:gd name="connsiteX0" fmla="*/ 3364218 w 3364218"/>
                <a:gd name="connsiteY0" fmla="*/ 0 h 257442"/>
                <a:gd name="connsiteX1" fmla="*/ 3309496 w 3364218"/>
                <a:gd name="connsiteY1" fmla="*/ 257442 h 257442"/>
                <a:gd name="connsiteX2" fmla="*/ 0 w 3364218"/>
                <a:gd name="connsiteY2" fmla="*/ 257442 h 257442"/>
                <a:gd name="connsiteX3" fmla="*/ 54721 w 3364218"/>
                <a:gd name="connsiteY3" fmla="*/ 0 h 257442"/>
                <a:gd name="connsiteX0" fmla="*/ 3364219 w 3364219"/>
                <a:gd name="connsiteY0" fmla="*/ 0 h 257442"/>
                <a:gd name="connsiteX1" fmla="*/ 3309497 w 3364219"/>
                <a:gd name="connsiteY1" fmla="*/ 257442 h 257442"/>
                <a:gd name="connsiteX2" fmla="*/ 0 w 3364219"/>
                <a:gd name="connsiteY2" fmla="*/ 257442 h 257442"/>
                <a:gd name="connsiteX3" fmla="*/ 54722 w 3364219"/>
                <a:gd name="connsiteY3" fmla="*/ 0 h 257442"/>
                <a:gd name="connsiteX0" fmla="*/ 3364219 w 3364219"/>
                <a:gd name="connsiteY0" fmla="*/ 0 h 257442"/>
                <a:gd name="connsiteX1" fmla="*/ 3309497 w 3364219"/>
                <a:gd name="connsiteY1" fmla="*/ 257442 h 257442"/>
                <a:gd name="connsiteX2" fmla="*/ 0 w 3364219"/>
                <a:gd name="connsiteY2" fmla="*/ 257442 h 257442"/>
                <a:gd name="connsiteX3" fmla="*/ 54722 w 3364219"/>
                <a:gd name="connsiteY3" fmla="*/ 0 h 257442"/>
                <a:gd name="connsiteX0" fmla="*/ 3532535 w 3532535"/>
                <a:gd name="connsiteY0" fmla="*/ 0 h 257442"/>
                <a:gd name="connsiteX1" fmla="*/ 3309497 w 3532535"/>
                <a:gd name="connsiteY1" fmla="*/ 257442 h 257442"/>
                <a:gd name="connsiteX2" fmla="*/ 0 w 3532535"/>
                <a:gd name="connsiteY2" fmla="*/ 257442 h 257442"/>
                <a:gd name="connsiteX3" fmla="*/ 54722 w 3532535"/>
                <a:gd name="connsiteY3" fmla="*/ 0 h 257442"/>
                <a:gd name="connsiteX0" fmla="*/ 3532535 w 3532535"/>
                <a:gd name="connsiteY0" fmla="*/ 0 h 257442"/>
                <a:gd name="connsiteX1" fmla="*/ 3477814 w 3532535"/>
                <a:gd name="connsiteY1" fmla="*/ 257442 h 257442"/>
                <a:gd name="connsiteX2" fmla="*/ 0 w 3532535"/>
                <a:gd name="connsiteY2" fmla="*/ 257442 h 257442"/>
                <a:gd name="connsiteX3" fmla="*/ 54722 w 3532535"/>
                <a:gd name="connsiteY3" fmla="*/ 0 h 257442"/>
                <a:gd name="connsiteX0" fmla="*/ 3532534 w 3532534"/>
                <a:gd name="connsiteY0" fmla="*/ 0 h 257442"/>
                <a:gd name="connsiteX1" fmla="*/ 3477813 w 3532534"/>
                <a:gd name="connsiteY1" fmla="*/ 257442 h 257442"/>
                <a:gd name="connsiteX2" fmla="*/ 0 w 3532534"/>
                <a:gd name="connsiteY2" fmla="*/ 257442 h 257442"/>
                <a:gd name="connsiteX3" fmla="*/ 54721 w 3532534"/>
                <a:gd name="connsiteY3" fmla="*/ 0 h 257442"/>
                <a:gd name="connsiteX0" fmla="*/ 3532534 w 3532534"/>
                <a:gd name="connsiteY0" fmla="*/ 0 h 257442"/>
                <a:gd name="connsiteX1" fmla="*/ 3477813 w 3532534"/>
                <a:gd name="connsiteY1" fmla="*/ 257442 h 257442"/>
                <a:gd name="connsiteX2" fmla="*/ 0 w 3532534"/>
                <a:gd name="connsiteY2" fmla="*/ 257442 h 257442"/>
                <a:gd name="connsiteX3" fmla="*/ 54720 w 3532534"/>
                <a:gd name="connsiteY3" fmla="*/ 0 h 257442"/>
                <a:gd name="connsiteX0" fmla="*/ 2608754 w 3477813"/>
                <a:gd name="connsiteY0" fmla="*/ 0 h 257442"/>
                <a:gd name="connsiteX1" fmla="*/ 3477813 w 3477813"/>
                <a:gd name="connsiteY1" fmla="*/ 257442 h 257442"/>
                <a:gd name="connsiteX2" fmla="*/ 0 w 3477813"/>
                <a:gd name="connsiteY2" fmla="*/ 257442 h 257442"/>
                <a:gd name="connsiteX3" fmla="*/ 54720 w 3477813"/>
                <a:gd name="connsiteY3" fmla="*/ 0 h 257442"/>
                <a:gd name="connsiteX0" fmla="*/ 2608754 w 2608754"/>
                <a:gd name="connsiteY0" fmla="*/ 0 h 257442"/>
                <a:gd name="connsiteX1" fmla="*/ 2554034 w 2608754"/>
                <a:gd name="connsiteY1" fmla="*/ 257442 h 257442"/>
                <a:gd name="connsiteX2" fmla="*/ 0 w 2608754"/>
                <a:gd name="connsiteY2" fmla="*/ 257442 h 257442"/>
                <a:gd name="connsiteX3" fmla="*/ 54720 w 2608754"/>
                <a:gd name="connsiteY3" fmla="*/ 0 h 257442"/>
                <a:gd name="connsiteX0" fmla="*/ 2608754 w 2608754"/>
                <a:gd name="connsiteY0" fmla="*/ 0 h 257442"/>
                <a:gd name="connsiteX1" fmla="*/ 2554034 w 2608754"/>
                <a:gd name="connsiteY1" fmla="*/ 257442 h 257442"/>
                <a:gd name="connsiteX2" fmla="*/ 0 w 2608754"/>
                <a:gd name="connsiteY2" fmla="*/ 257442 h 257442"/>
                <a:gd name="connsiteX3" fmla="*/ 54720 w 2608754"/>
                <a:gd name="connsiteY3" fmla="*/ 0 h 257442"/>
                <a:gd name="connsiteX0" fmla="*/ 2608754 w 2608754"/>
                <a:gd name="connsiteY0" fmla="*/ 0 h 257442"/>
                <a:gd name="connsiteX1" fmla="*/ 2554034 w 2608754"/>
                <a:gd name="connsiteY1" fmla="*/ 257442 h 257442"/>
                <a:gd name="connsiteX2" fmla="*/ 0 w 2608754"/>
                <a:gd name="connsiteY2" fmla="*/ 257442 h 257442"/>
                <a:gd name="connsiteX3" fmla="*/ 54721 w 2608754"/>
                <a:gd name="connsiteY3" fmla="*/ 0 h 257442"/>
                <a:gd name="connsiteX0" fmla="*/ 942786 w 2554034"/>
                <a:gd name="connsiteY0" fmla="*/ 0 h 257442"/>
                <a:gd name="connsiteX1" fmla="*/ 2554034 w 2554034"/>
                <a:gd name="connsiteY1" fmla="*/ 257442 h 257442"/>
                <a:gd name="connsiteX2" fmla="*/ 0 w 2554034"/>
                <a:gd name="connsiteY2" fmla="*/ 257442 h 257442"/>
                <a:gd name="connsiteX3" fmla="*/ 54721 w 2554034"/>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263386 w 1263386"/>
                <a:gd name="connsiteY0" fmla="*/ 0 h 257442"/>
                <a:gd name="connsiteX1" fmla="*/ 10483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431702 w 1431702"/>
                <a:gd name="connsiteY0" fmla="*/ 0 h 257442"/>
                <a:gd name="connsiteX1" fmla="*/ 1208665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641695 w 1641695"/>
                <a:gd name="connsiteY0" fmla="*/ 0 h 257442"/>
                <a:gd name="connsiteX1" fmla="*/ 1376981 w 1641695"/>
                <a:gd name="connsiteY1" fmla="*/ 257442 h 257442"/>
                <a:gd name="connsiteX2" fmla="*/ 0 w 1641695"/>
                <a:gd name="connsiteY2" fmla="*/ 257442 h 257442"/>
                <a:gd name="connsiteX3" fmla="*/ 54721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801995 w 1801995"/>
                <a:gd name="connsiteY0" fmla="*/ 0 h 257442"/>
                <a:gd name="connsiteX1" fmla="*/ 1586974 w 1801995"/>
                <a:gd name="connsiteY1" fmla="*/ 257442 h 257442"/>
                <a:gd name="connsiteX2" fmla="*/ 0 w 1801995"/>
                <a:gd name="connsiteY2" fmla="*/ 257442 h 257442"/>
                <a:gd name="connsiteX3" fmla="*/ 54721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54721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54721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54721 w 1801995"/>
                <a:gd name="connsiteY3" fmla="*/ 0 h 257442"/>
                <a:gd name="connsiteX0" fmla="*/ 1970311 w 1970311"/>
                <a:gd name="connsiteY0" fmla="*/ 0 h 257442"/>
                <a:gd name="connsiteX1" fmla="*/ 1747274 w 1970311"/>
                <a:gd name="connsiteY1" fmla="*/ 257442 h 257442"/>
                <a:gd name="connsiteX2" fmla="*/ 0 w 1970311"/>
                <a:gd name="connsiteY2" fmla="*/ 257442 h 257442"/>
                <a:gd name="connsiteX3" fmla="*/ 54721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54721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54721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54721 w 1970311"/>
                <a:gd name="connsiteY3" fmla="*/ 0 h 257442"/>
                <a:gd name="connsiteX0" fmla="*/ 2130611 w 2130611"/>
                <a:gd name="connsiteY0" fmla="*/ 0 h 257442"/>
                <a:gd name="connsiteX1" fmla="*/ 1915590 w 2130611"/>
                <a:gd name="connsiteY1" fmla="*/ 257442 h 257442"/>
                <a:gd name="connsiteX2" fmla="*/ 0 w 2130611"/>
                <a:gd name="connsiteY2" fmla="*/ 257442 h 257442"/>
                <a:gd name="connsiteX3" fmla="*/ 54721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54721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54721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54721 w 2130611"/>
                <a:gd name="connsiteY3" fmla="*/ 0 h 257442"/>
                <a:gd name="connsiteX0" fmla="*/ 1970311 w 2075890"/>
                <a:gd name="connsiteY0" fmla="*/ 0 h 257442"/>
                <a:gd name="connsiteX1" fmla="*/ 2075890 w 2075890"/>
                <a:gd name="connsiteY1" fmla="*/ 257442 h 257442"/>
                <a:gd name="connsiteX2" fmla="*/ 0 w 2075890"/>
                <a:gd name="connsiteY2" fmla="*/ 257442 h 257442"/>
                <a:gd name="connsiteX3" fmla="*/ 54721 w 2075890"/>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54721 w 1970311"/>
                <a:gd name="connsiteY3" fmla="*/ 0 h 257442"/>
                <a:gd name="connsiteX0" fmla="*/ 1970310 w 1970310"/>
                <a:gd name="connsiteY0" fmla="*/ 0 h 257442"/>
                <a:gd name="connsiteX1" fmla="*/ 1915589 w 1970310"/>
                <a:gd name="connsiteY1" fmla="*/ 257442 h 257442"/>
                <a:gd name="connsiteX2" fmla="*/ 0 w 1970310"/>
                <a:gd name="connsiteY2" fmla="*/ 257442 h 257442"/>
                <a:gd name="connsiteX3" fmla="*/ 54720 w 1970310"/>
                <a:gd name="connsiteY3" fmla="*/ 0 h 257442"/>
                <a:gd name="connsiteX0" fmla="*/ 1970310 w 1970310"/>
                <a:gd name="connsiteY0" fmla="*/ 0 h 257442"/>
                <a:gd name="connsiteX1" fmla="*/ 1915589 w 1970310"/>
                <a:gd name="connsiteY1" fmla="*/ 257442 h 257442"/>
                <a:gd name="connsiteX2" fmla="*/ 0 w 1970310"/>
                <a:gd name="connsiteY2" fmla="*/ 257442 h 257442"/>
                <a:gd name="connsiteX3" fmla="*/ 54720 w 1970310"/>
                <a:gd name="connsiteY3" fmla="*/ 0 h 257442"/>
                <a:gd name="connsiteX0" fmla="*/ 1801994 w 1915589"/>
                <a:gd name="connsiteY0" fmla="*/ 0 h 257442"/>
                <a:gd name="connsiteX1" fmla="*/ 1915589 w 1915589"/>
                <a:gd name="connsiteY1" fmla="*/ 257442 h 257442"/>
                <a:gd name="connsiteX2" fmla="*/ 0 w 1915589"/>
                <a:gd name="connsiteY2" fmla="*/ 257442 h 257442"/>
                <a:gd name="connsiteX3" fmla="*/ 54720 w 1915589"/>
                <a:gd name="connsiteY3" fmla="*/ 0 h 257442"/>
                <a:gd name="connsiteX0" fmla="*/ 1801994 w 1801994"/>
                <a:gd name="connsiteY0" fmla="*/ 0 h 257442"/>
                <a:gd name="connsiteX1" fmla="*/ 1747274 w 1801994"/>
                <a:gd name="connsiteY1" fmla="*/ 257442 h 257442"/>
                <a:gd name="connsiteX2" fmla="*/ 0 w 1801994"/>
                <a:gd name="connsiteY2" fmla="*/ 257442 h 257442"/>
                <a:gd name="connsiteX3" fmla="*/ 54720 w 1801994"/>
                <a:gd name="connsiteY3" fmla="*/ 0 h 257442"/>
                <a:gd name="connsiteX0" fmla="*/ 1801994 w 1801994"/>
                <a:gd name="connsiteY0" fmla="*/ 0 h 257442"/>
                <a:gd name="connsiteX1" fmla="*/ 1747274 w 1801994"/>
                <a:gd name="connsiteY1" fmla="*/ 257442 h 257442"/>
                <a:gd name="connsiteX2" fmla="*/ 0 w 1801994"/>
                <a:gd name="connsiteY2" fmla="*/ 257442 h 257442"/>
                <a:gd name="connsiteX3" fmla="*/ 54720 w 1801994"/>
                <a:gd name="connsiteY3" fmla="*/ 0 h 257442"/>
                <a:gd name="connsiteX0" fmla="*/ 1801994 w 1801994"/>
                <a:gd name="connsiteY0" fmla="*/ 0 h 257442"/>
                <a:gd name="connsiteX1" fmla="*/ 1747274 w 1801994"/>
                <a:gd name="connsiteY1" fmla="*/ 257442 h 257442"/>
                <a:gd name="connsiteX2" fmla="*/ 0 w 1801994"/>
                <a:gd name="connsiteY2" fmla="*/ 257442 h 257442"/>
                <a:gd name="connsiteX3" fmla="*/ 54721 w 1801994"/>
                <a:gd name="connsiteY3" fmla="*/ 0 h 257442"/>
                <a:gd name="connsiteX0" fmla="*/ 1641695 w 1747274"/>
                <a:gd name="connsiteY0" fmla="*/ 0 h 257442"/>
                <a:gd name="connsiteX1" fmla="*/ 1747274 w 1747274"/>
                <a:gd name="connsiteY1" fmla="*/ 257442 h 257442"/>
                <a:gd name="connsiteX2" fmla="*/ 0 w 1747274"/>
                <a:gd name="connsiteY2" fmla="*/ 257442 h 257442"/>
                <a:gd name="connsiteX3" fmla="*/ 54721 w 1747274"/>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641694 w 1641694"/>
                <a:gd name="connsiteY0" fmla="*/ 0 h 257442"/>
                <a:gd name="connsiteX1" fmla="*/ 1586973 w 1641694"/>
                <a:gd name="connsiteY1" fmla="*/ 257442 h 257442"/>
                <a:gd name="connsiteX2" fmla="*/ 0 w 1641694"/>
                <a:gd name="connsiteY2" fmla="*/ 257442 h 257442"/>
                <a:gd name="connsiteX3" fmla="*/ 54720 w 1641694"/>
                <a:gd name="connsiteY3" fmla="*/ 0 h 257442"/>
                <a:gd name="connsiteX0" fmla="*/ 1641694 w 1641694"/>
                <a:gd name="connsiteY0" fmla="*/ 0 h 257442"/>
                <a:gd name="connsiteX1" fmla="*/ 1586973 w 1641694"/>
                <a:gd name="connsiteY1" fmla="*/ 257442 h 257442"/>
                <a:gd name="connsiteX2" fmla="*/ 0 w 1641694"/>
                <a:gd name="connsiteY2" fmla="*/ 257442 h 257442"/>
                <a:gd name="connsiteX3" fmla="*/ 54720 w 1641694"/>
                <a:gd name="connsiteY3" fmla="*/ 0 h 257442"/>
                <a:gd name="connsiteX0" fmla="*/ 1532690 w 1586973"/>
                <a:gd name="connsiteY0" fmla="*/ 0 h 257442"/>
                <a:gd name="connsiteX1" fmla="*/ 1586973 w 1586973"/>
                <a:gd name="connsiteY1" fmla="*/ 257442 h 257442"/>
                <a:gd name="connsiteX2" fmla="*/ 0 w 1586973"/>
                <a:gd name="connsiteY2" fmla="*/ 257442 h 257442"/>
                <a:gd name="connsiteX3" fmla="*/ 54720 w 1586973"/>
                <a:gd name="connsiteY3" fmla="*/ 0 h 257442"/>
                <a:gd name="connsiteX0" fmla="*/ 1532690 w 1532690"/>
                <a:gd name="connsiteY0" fmla="*/ 0 h 257442"/>
                <a:gd name="connsiteX1" fmla="*/ 1477970 w 1532690"/>
                <a:gd name="connsiteY1" fmla="*/ 257442 h 257442"/>
                <a:gd name="connsiteX2" fmla="*/ 0 w 1532690"/>
                <a:gd name="connsiteY2" fmla="*/ 257442 h 257442"/>
                <a:gd name="connsiteX3" fmla="*/ 54720 w 1532690"/>
                <a:gd name="connsiteY3" fmla="*/ 0 h 257442"/>
                <a:gd name="connsiteX0" fmla="*/ 1532690 w 1532690"/>
                <a:gd name="connsiteY0" fmla="*/ 0 h 257442"/>
                <a:gd name="connsiteX1" fmla="*/ 1477970 w 1532690"/>
                <a:gd name="connsiteY1" fmla="*/ 257442 h 257442"/>
                <a:gd name="connsiteX2" fmla="*/ 0 w 1532690"/>
                <a:gd name="connsiteY2" fmla="*/ 257442 h 257442"/>
                <a:gd name="connsiteX3" fmla="*/ 54720 w 1532690"/>
                <a:gd name="connsiteY3" fmla="*/ 0 h 257442"/>
                <a:gd name="connsiteX0" fmla="*/ 1532690 w 1532690"/>
                <a:gd name="connsiteY0" fmla="*/ 0 h 257442"/>
                <a:gd name="connsiteX1" fmla="*/ 1477970 w 1532690"/>
                <a:gd name="connsiteY1" fmla="*/ 257442 h 257442"/>
                <a:gd name="connsiteX2" fmla="*/ 0 w 1532690"/>
                <a:gd name="connsiteY2" fmla="*/ 257442 h 257442"/>
                <a:gd name="connsiteX3" fmla="*/ 54721 w 1532690"/>
                <a:gd name="connsiteY3" fmla="*/ 0 h 257442"/>
                <a:gd name="connsiteX0" fmla="*/ 1845277 w 1845277"/>
                <a:gd name="connsiteY0" fmla="*/ 0 h 257442"/>
                <a:gd name="connsiteX1" fmla="*/ 1477970 w 1845277"/>
                <a:gd name="connsiteY1" fmla="*/ 257442 h 257442"/>
                <a:gd name="connsiteX2" fmla="*/ 0 w 1845277"/>
                <a:gd name="connsiteY2" fmla="*/ 257442 h 257442"/>
                <a:gd name="connsiteX3" fmla="*/ 54721 w 1845277"/>
                <a:gd name="connsiteY3" fmla="*/ 0 h 257442"/>
                <a:gd name="connsiteX0" fmla="*/ 1845277 w 1845277"/>
                <a:gd name="connsiteY0" fmla="*/ 0 h 257442"/>
                <a:gd name="connsiteX1" fmla="*/ 1790556 w 1845277"/>
                <a:gd name="connsiteY1" fmla="*/ 257442 h 257442"/>
                <a:gd name="connsiteX2" fmla="*/ 0 w 1845277"/>
                <a:gd name="connsiteY2" fmla="*/ 257442 h 257442"/>
                <a:gd name="connsiteX3" fmla="*/ 54721 w 1845277"/>
                <a:gd name="connsiteY3" fmla="*/ 0 h 257442"/>
                <a:gd name="connsiteX0" fmla="*/ 1845277 w 1845277"/>
                <a:gd name="connsiteY0" fmla="*/ 0 h 257442"/>
                <a:gd name="connsiteX1" fmla="*/ 1790556 w 1845277"/>
                <a:gd name="connsiteY1" fmla="*/ 257442 h 257442"/>
                <a:gd name="connsiteX2" fmla="*/ 0 w 1845277"/>
                <a:gd name="connsiteY2" fmla="*/ 257442 h 257442"/>
                <a:gd name="connsiteX3" fmla="*/ 54721 w 1845277"/>
                <a:gd name="connsiteY3" fmla="*/ 0 h 257442"/>
                <a:gd name="connsiteX0" fmla="*/ 1845277 w 1845277"/>
                <a:gd name="connsiteY0" fmla="*/ 0 h 257442"/>
                <a:gd name="connsiteX1" fmla="*/ 1790556 w 1845277"/>
                <a:gd name="connsiteY1" fmla="*/ 257442 h 257442"/>
                <a:gd name="connsiteX2" fmla="*/ 0 w 1845277"/>
                <a:gd name="connsiteY2" fmla="*/ 257442 h 257442"/>
                <a:gd name="connsiteX3" fmla="*/ 54721 w 1845277"/>
                <a:gd name="connsiteY3" fmla="*/ 0 h 257442"/>
                <a:gd name="connsiteX0" fmla="*/ 2013592 w 2013592"/>
                <a:gd name="connsiteY0" fmla="*/ 0 h 257442"/>
                <a:gd name="connsiteX1" fmla="*/ 1790556 w 2013592"/>
                <a:gd name="connsiteY1" fmla="*/ 257442 h 257442"/>
                <a:gd name="connsiteX2" fmla="*/ 0 w 2013592"/>
                <a:gd name="connsiteY2" fmla="*/ 257442 h 257442"/>
                <a:gd name="connsiteX3" fmla="*/ 54721 w 2013592"/>
                <a:gd name="connsiteY3" fmla="*/ 0 h 257442"/>
                <a:gd name="connsiteX0" fmla="*/ 2013592 w 2013592"/>
                <a:gd name="connsiteY0" fmla="*/ 0 h 257442"/>
                <a:gd name="connsiteX1" fmla="*/ 1958870 w 2013592"/>
                <a:gd name="connsiteY1" fmla="*/ 257442 h 257442"/>
                <a:gd name="connsiteX2" fmla="*/ 0 w 2013592"/>
                <a:gd name="connsiteY2" fmla="*/ 257442 h 257442"/>
                <a:gd name="connsiteX3" fmla="*/ 54721 w 2013592"/>
                <a:gd name="connsiteY3" fmla="*/ 0 h 257442"/>
                <a:gd name="connsiteX0" fmla="*/ 2013593 w 2013593"/>
                <a:gd name="connsiteY0" fmla="*/ 0 h 257442"/>
                <a:gd name="connsiteX1" fmla="*/ 1958871 w 2013593"/>
                <a:gd name="connsiteY1" fmla="*/ 257442 h 257442"/>
                <a:gd name="connsiteX2" fmla="*/ 0 w 2013593"/>
                <a:gd name="connsiteY2" fmla="*/ 257442 h 257442"/>
                <a:gd name="connsiteX3" fmla="*/ 54722 w 2013593"/>
                <a:gd name="connsiteY3" fmla="*/ 0 h 257442"/>
                <a:gd name="connsiteX0" fmla="*/ 2013593 w 2013593"/>
                <a:gd name="connsiteY0" fmla="*/ 0 h 257442"/>
                <a:gd name="connsiteX1" fmla="*/ 1958871 w 2013593"/>
                <a:gd name="connsiteY1" fmla="*/ 257442 h 257442"/>
                <a:gd name="connsiteX2" fmla="*/ 0 w 2013593"/>
                <a:gd name="connsiteY2" fmla="*/ 257442 h 257442"/>
                <a:gd name="connsiteX3" fmla="*/ 54722 w 2013593"/>
                <a:gd name="connsiteY3" fmla="*/ 0 h 257442"/>
                <a:gd name="connsiteX0" fmla="*/ 2173893 w 2173893"/>
                <a:gd name="connsiteY0" fmla="*/ 0 h 257442"/>
                <a:gd name="connsiteX1" fmla="*/ 1958871 w 2173893"/>
                <a:gd name="connsiteY1" fmla="*/ 257442 h 257442"/>
                <a:gd name="connsiteX2" fmla="*/ 0 w 2173893"/>
                <a:gd name="connsiteY2" fmla="*/ 257442 h 257442"/>
                <a:gd name="connsiteX3" fmla="*/ 54722 w 2173893"/>
                <a:gd name="connsiteY3" fmla="*/ 0 h 257442"/>
                <a:gd name="connsiteX0" fmla="*/ 2173893 w 2173893"/>
                <a:gd name="connsiteY0" fmla="*/ 0 h 257442"/>
                <a:gd name="connsiteX1" fmla="*/ 2119172 w 2173893"/>
                <a:gd name="connsiteY1" fmla="*/ 257442 h 257442"/>
                <a:gd name="connsiteX2" fmla="*/ 0 w 2173893"/>
                <a:gd name="connsiteY2" fmla="*/ 257442 h 257442"/>
                <a:gd name="connsiteX3" fmla="*/ 54722 w 2173893"/>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54721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54720 w 2173892"/>
                <a:gd name="connsiteY3" fmla="*/ 0 h 257442"/>
              </a:gdLst>
              <a:ahLst/>
              <a:cxnLst>
                <a:cxn ang="0">
                  <a:pos x="connsiteX0" y="connsiteY0"/>
                </a:cxn>
                <a:cxn ang="0">
                  <a:pos x="connsiteX1" y="connsiteY1"/>
                </a:cxn>
                <a:cxn ang="0">
                  <a:pos x="connsiteX2" y="connsiteY2"/>
                </a:cxn>
                <a:cxn ang="0">
                  <a:pos x="connsiteX3" y="connsiteY3"/>
                </a:cxn>
              </a:cxnLst>
              <a:rect l="l" t="t" r="r" b="b"/>
              <a:pathLst>
                <a:path w="2173892" h="257442">
                  <a:moveTo>
                    <a:pt x="2173892" y="0"/>
                  </a:moveTo>
                  <a:lnTo>
                    <a:pt x="2119171" y="257442"/>
                  </a:lnTo>
                  <a:lnTo>
                    <a:pt x="0" y="257442"/>
                  </a:lnTo>
                  <a:lnTo>
                    <a:pt x="54720"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77" name="btfpRunningAgenda2LevelTextRight662094">
              <a:extLst>
                <a:ext uri="{FF2B5EF4-FFF2-40B4-BE49-F238E27FC236}">
                  <a16:creationId xmlns:a16="http://schemas.microsoft.com/office/drawing/2014/main" id="{BB726304-2007-4C0A-A1AF-17DBD3365D89}"/>
                </a:ext>
              </a:extLst>
            </p:cNvPr>
            <p:cNvSpPr txBox="1"/>
            <p:nvPr/>
          </p:nvSpPr>
          <p:spPr bwMode="gray">
            <a:xfrm>
              <a:off x="2306559" y="876300"/>
              <a:ext cx="211917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lens</a:t>
              </a:r>
            </a:p>
          </p:txBody>
        </p:sp>
      </p:grpSp>
      <p:grpSp>
        <p:nvGrpSpPr>
          <p:cNvPr id="26" name="Group 25">
            <a:extLst>
              <a:ext uri="{FF2B5EF4-FFF2-40B4-BE49-F238E27FC236}">
                <a16:creationId xmlns:a16="http://schemas.microsoft.com/office/drawing/2014/main" id="{5D897392-80BC-482C-AA43-9E016D39555F}"/>
              </a:ext>
            </a:extLst>
          </p:cNvPr>
          <p:cNvGrpSpPr/>
          <p:nvPr/>
        </p:nvGrpSpPr>
        <p:grpSpPr>
          <a:xfrm>
            <a:off x="337956" y="2421161"/>
            <a:ext cx="626285" cy="643198"/>
            <a:chOff x="337956" y="1848633"/>
            <a:chExt cx="626285" cy="643198"/>
          </a:xfrm>
        </p:grpSpPr>
        <p:sp>
          <p:nvSpPr>
            <p:cNvPr id="69" name="Rectangle 68">
              <a:extLst>
                <a:ext uri="{FF2B5EF4-FFF2-40B4-BE49-F238E27FC236}">
                  <a16:creationId xmlns:a16="http://schemas.microsoft.com/office/drawing/2014/main" id="{AD5C680E-EA2C-4097-AA8D-EB5A812393E8}"/>
                </a:ext>
              </a:extLst>
            </p:cNvPr>
            <p:cNvSpPr/>
            <p:nvPr>
              <p:custDataLst>
                <p:tags r:id="rId9"/>
              </p:custDataLst>
            </p:nvPr>
          </p:nvSpPr>
          <p:spPr bwMode="gray">
            <a:xfrm>
              <a:off x="337956" y="1848633"/>
              <a:ext cx="238848" cy="430887"/>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rgbClr val="104C3E"/>
                  </a:solidFill>
                  <a:effectLst/>
                  <a:uLnTx/>
                  <a:uFillTx/>
                  <a:latin typeface="Arial"/>
                  <a:cs typeface="Arial"/>
                </a:rPr>
                <a:t>E</a:t>
              </a:r>
              <a:endParaRPr kumimoji="0" lang="en-US" sz="2800" b="0" i="0" u="none" strike="noStrike" kern="1200" cap="none" spc="0" normalizeH="0" baseline="0" noProof="0">
                <a:ln>
                  <a:noFill/>
                </a:ln>
                <a:solidFill>
                  <a:srgbClr val="104C3E"/>
                </a:solidFill>
                <a:effectLst/>
                <a:uLnTx/>
                <a:uFillTx/>
                <a:latin typeface="Arial"/>
                <a:cs typeface="Arial"/>
              </a:endParaRPr>
            </a:p>
          </p:txBody>
        </p:sp>
        <p:pic>
          <p:nvPicPr>
            <p:cNvPr id="6" name="Picture 5">
              <a:extLst>
                <a:ext uri="{FF2B5EF4-FFF2-40B4-BE49-F238E27FC236}">
                  <a16:creationId xmlns:a16="http://schemas.microsoft.com/office/drawing/2014/main" id="{EC7C8CD1-99E7-4456-9815-9A033FDB10DF}"/>
                </a:ext>
              </a:extLst>
            </p:cNvPr>
            <p:cNvPicPr>
              <a:picLocks noChangeAspect="1"/>
            </p:cNvPicPr>
            <p:nvPr/>
          </p:nvPicPr>
          <p:blipFill>
            <a:blip r:embed="rId17"/>
            <a:stretch>
              <a:fillRect/>
            </a:stretch>
          </p:blipFill>
          <p:spPr>
            <a:xfrm>
              <a:off x="554723" y="2082313"/>
              <a:ext cx="409518" cy="409518"/>
            </a:xfrm>
            <a:prstGeom prst="rect">
              <a:avLst/>
            </a:prstGeom>
          </p:spPr>
        </p:pic>
      </p:grpSp>
      <p:grpSp>
        <p:nvGrpSpPr>
          <p:cNvPr id="12" name="Group 11">
            <a:extLst>
              <a:ext uri="{FF2B5EF4-FFF2-40B4-BE49-F238E27FC236}">
                <a16:creationId xmlns:a16="http://schemas.microsoft.com/office/drawing/2014/main" id="{00121872-2174-48FD-8E1F-BC818693B785}"/>
              </a:ext>
            </a:extLst>
          </p:cNvPr>
          <p:cNvGrpSpPr/>
          <p:nvPr/>
        </p:nvGrpSpPr>
        <p:grpSpPr>
          <a:xfrm>
            <a:off x="337956" y="3928803"/>
            <a:ext cx="554424" cy="694476"/>
            <a:chOff x="375717" y="3063603"/>
            <a:chExt cx="554424" cy="694476"/>
          </a:xfrm>
        </p:grpSpPr>
        <p:sp>
          <p:nvSpPr>
            <p:cNvPr id="64" name="Rectangle 63">
              <a:extLst>
                <a:ext uri="{FF2B5EF4-FFF2-40B4-BE49-F238E27FC236}">
                  <a16:creationId xmlns:a16="http://schemas.microsoft.com/office/drawing/2014/main" id="{5E733EB1-4085-4843-A88C-763944C56AE7}"/>
                </a:ext>
              </a:extLst>
            </p:cNvPr>
            <p:cNvSpPr/>
            <p:nvPr>
              <p:custDataLst>
                <p:tags r:id="rId8"/>
              </p:custDataLst>
            </p:nvPr>
          </p:nvSpPr>
          <p:spPr bwMode="gray">
            <a:xfrm>
              <a:off x="375717" y="3063603"/>
              <a:ext cx="238848" cy="430887"/>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rgbClr val="640A40"/>
                  </a:solidFill>
                  <a:effectLst/>
                  <a:uLnTx/>
                  <a:uFillTx/>
                  <a:latin typeface="Arial"/>
                  <a:cs typeface="Arial"/>
                </a:rPr>
                <a:t>S</a:t>
              </a:r>
              <a:endParaRPr kumimoji="0" lang="en-US" sz="2800" b="0" i="0" u="none" strike="noStrike" kern="1200" cap="none" spc="0" normalizeH="0" baseline="0" noProof="0">
                <a:ln>
                  <a:noFill/>
                </a:ln>
                <a:solidFill>
                  <a:srgbClr val="640A40"/>
                </a:solidFill>
                <a:effectLst/>
                <a:uLnTx/>
                <a:uFillTx/>
                <a:latin typeface="Arial"/>
                <a:cs typeface="Arial"/>
              </a:endParaRPr>
            </a:p>
          </p:txBody>
        </p:sp>
        <p:pic>
          <p:nvPicPr>
            <p:cNvPr id="8" name="Picture 7">
              <a:extLst>
                <a:ext uri="{FF2B5EF4-FFF2-40B4-BE49-F238E27FC236}">
                  <a16:creationId xmlns:a16="http://schemas.microsoft.com/office/drawing/2014/main" id="{8D80E7F6-FA0F-4F7B-8FEC-FD7A94DC1803}"/>
                </a:ext>
              </a:extLst>
            </p:cNvPr>
            <p:cNvPicPr>
              <a:picLocks noChangeAspect="1"/>
            </p:cNvPicPr>
            <p:nvPr/>
          </p:nvPicPr>
          <p:blipFill>
            <a:blip r:embed="rId18"/>
            <a:stretch>
              <a:fillRect/>
            </a:stretch>
          </p:blipFill>
          <p:spPr>
            <a:xfrm>
              <a:off x="554723" y="3382661"/>
              <a:ext cx="375418" cy="375418"/>
            </a:xfrm>
            <a:prstGeom prst="rect">
              <a:avLst/>
            </a:prstGeom>
          </p:spPr>
        </p:pic>
      </p:grpSp>
      <p:grpSp>
        <p:nvGrpSpPr>
          <p:cNvPr id="13" name="Group 12">
            <a:extLst>
              <a:ext uri="{FF2B5EF4-FFF2-40B4-BE49-F238E27FC236}">
                <a16:creationId xmlns:a16="http://schemas.microsoft.com/office/drawing/2014/main" id="{14E6F2D8-3088-42DC-955C-982D150A8DB5}"/>
              </a:ext>
            </a:extLst>
          </p:cNvPr>
          <p:cNvGrpSpPr/>
          <p:nvPr/>
        </p:nvGrpSpPr>
        <p:grpSpPr>
          <a:xfrm>
            <a:off x="337956" y="5458687"/>
            <a:ext cx="566259" cy="573904"/>
            <a:chOff x="375717" y="5901221"/>
            <a:chExt cx="566259" cy="573904"/>
          </a:xfrm>
        </p:grpSpPr>
        <p:sp>
          <p:nvSpPr>
            <p:cNvPr id="55" name="Rectangle 54">
              <a:extLst>
                <a:ext uri="{FF2B5EF4-FFF2-40B4-BE49-F238E27FC236}">
                  <a16:creationId xmlns:a16="http://schemas.microsoft.com/office/drawing/2014/main" id="{618FB6B9-4ABC-474D-8677-231CE70D5794}"/>
                </a:ext>
              </a:extLst>
            </p:cNvPr>
            <p:cNvSpPr/>
            <p:nvPr>
              <p:custDataLst>
                <p:tags r:id="rId7"/>
              </p:custDataLst>
            </p:nvPr>
          </p:nvSpPr>
          <p:spPr bwMode="gray">
            <a:xfrm>
              <a:off x="375717" y="5901221"/>
              <a:ext cx="278923" cy="430887"/>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rgbClr val="46647B"/>
                  </a:solidFill>
                  <a:effectLst/>
                  <a:uLnTx/>
                  <a:uFillTx/>
                  <a:latin typeface="Arial"/>
                  <a:cs typeface="Arial"/>
                </a:rPr>
                <a:t>G</a:t>
              </a:r>
              <a:endParaRPr kumimoji="0" lang="en-US" sz="2800" b="0" i="0" u="none" strike="noStrike" kern="1200" cap="none" spc="0" normalizeH="0" baseline="0" noProof="0">
                <a:ln>
                  <a:noFill/>
                </a:ln>
                <a:solidFill>
                  <a:srgbClr val="46647B"/>
                </a:solidFill>
                <a:effectLst/>
                <a:uLnTx/>
                <a:uFillTx/>
                <a:latin typeface="Arial"/>
                <a:cs typeface="Arial"/>
              </a:endParaRPr>
            </a:p>
          </p:txBody>
        </p:sp>
        <p:pic>
          <p:nvPicPr>
            <p:cNvPr id="11" name="Picture 10">
              <a:extLst>
                <a:ext uri="{FF2B5EF4-FFF2-40B4-BE49-F238E27FC236}">
                  <a16:creationId xmlns:a16="http://schemas.microsoft.com/office/drawing/2014/main" id="{F5C10B81-9BD9-48C0-BF85-7D352B7DD257}"/>
                </a:ext>
              </a:extLst>
            </p:cNvPr>
            <p:cNvPicPr>
              <a:picLocks noChangeAspect="1"/>
            </p:cNvPicPr>
            <p:nvPr/>
          </p:nvPicPr>
          <p:blipFill>
            <a:blip r:embed="rId19"/>
            <a:stretch>
              <a:fillRect/>
            </a:stretch>
          </p:blipFill>
          <p:spPr>
            <a:xfrm>
              <a:off x="554723" y="5992100"/>
              <a:ext cx="387253" cy="483025"/>
            </a:xfrm>
            <a:prstGeom prst="rect">
              <a:avLst/>
            </a:prstGeom>
          </p:spPr>
        </p:pic>
      </p:grpSp>
      <p:grpSp>
        <p:nvGrpSpPr>
          <p:cNvPr id="27" name="Group 26">
            <a:extLst>
              <a:ext uri="{FF2B5EF4-FFF2-40B4-BE49-F238E27FC236}">
                <a16:creationId xmlns:a16="http://schemas.microsoft.com/office/drawing/2014/main" id="{97277E3E-36E8-41C6-AF80-B14C391D81C3}"/>
              </a:ext>
            </a:extLst>
          </p:cNvPr>
          <p:cNvGrpSpPr/>
          <p:nvPr/>
        </p:nvGrpSpPr>
        <p:grpSpPr>
          <a:xfrm>
            <a:off x="4671403" y="898935"/>
            <a:ext cx="4888528" cy="398177"/>
            <a:chOff x="4577612" y="898935"/>
            <a:chExt cx="4888528" cy="398177"/>
          </a:xfrm>
        </p:grpSpPr>
        <p:pic>
          <p:nvPicPr>
            <p:cNvPr id="117" name="Picture 116">
              <a:extLst>
                <a:ext uri="{FF2B5EF4-FFF2-40B4-BE49-F238E27FC236}">
                  <a16:creationId xmlns:a16="http://schemas.microsoft.com/office/drawing/2014/main" id="{BDB588AA-5914-47C1-8732-26E05BF4C5FB}"/>
                </a:ext>
              </a:extLst>
            </p:cNvPr>
            <p:cNvPicPr>
              <a:picLocks noChangeAspect="1"/>
            </p:cNvPicPr>
            <p:nvPr/>
          </p:nvPicPr>
          <p:blipFill>
            <a:blip r:embed="rId20"/>
            <a:stretch>
              <a:fillRect/>
            </a:stretch>
          </p:blipFill>
          <p:spPr>
            <a:xfrm>
              <a:off x="8315803" y="1025216"/>
              <a:ext cx="151785" cy="151785"/>
            </a:xfrm>
            <a:prstGeom prst="rect">
              <a:avLst/>
            </a:prstGeom>
          </p:spPr>
        </p:pic>
        <p:grpSp>
          <p:nvGrpSpPr>
            <p:cNvPr id="7" name="Group 6">
              <a:extLst>
                <a:ext uri="{FF2B5EF4-FFF2-40B4-BE49-F238E27FC236}">
                  <a16:creationId xmlns:a16="http://schemas.microsoft.com/office/drawing/2014/main" id="{B7DD861C-4A5A-4419-B51E-0988E6BEF25F}"/>
                </a:ext>
              </a:extLst>
            </p:cNvPr>
            <p:cNvGrpSpPr/>
            <p:nvPr/>
          </p:nvGrpSpPr>
          <p:grpSpPr>
            <a:xfrm>
              <a:off x="4577612" y="898935"/>
              <a:ext cx="4888528" cy="398177"/>
              <a:chOff x="4577612" y="898935"/>
              <a:chExt cx="4888528" cy="398177"/>
            </a:xfrm>
          </p:grpSpPr>
          <p:pic>
            <p:nvPicPr>
              <p:cNvPr id="116" name="Picture 115">
                <a:extLst>
                  <a:ext uri="{FF2B5EF4-FFF2-40B4-BE49-F238E27FC236}">
                    <a16:creationId xmlns:a16="http://schemas.microsoft.com/office/drawing/2014/main" id="{9A48E852-B6EA-41B4-B2F6-96C9DCE6092F}"/>
                  </a:ext>
                </a:extLst>
              </p:cNvPr>
              <p:cNvPicPr>
                <a:picLocks noChangeAspect="1"/>
              </p:cNvPicPr>
              <p:nvPr/>
            </p:nvPicPr>
            <p:blipFill>
              <a:blip r:embed="rId21"/>
              <a:stretch>
                <a:fillRect/>
              </a:stretch>
            </p:blipFill>
            <p:spPr>
              <a:xfrm>
                <a:off x="5553562" y="1025216"/>
                <a:ext cx="151785" cy="151785"/>
              </a:xfrm>
              <a:prstGeom prst="rect">
                <a:avLst/>
              </a:prstGeom>
            </p:spPr>
          </p:pic>
          <p:sp>
            <p:nvSpPr>
              <p:cNvPr id="118" name="Rectangle 117">
                <a:extLst>
                  <a:ext uri="{FF2B5EF4-FFF2-40B4-BE49-F238E27FC236}">
                    <a16:creationId xmlns:a16="http://schemas.microsoft.com/office/drawing/2014/main" id="{41F4811C-D3C6-4B92-96B1-487A9375E658}"/>
                  </a:ext>
                </a:extLst>
              </p:cNvPr>
              <p:cNvSpPr/>
              <p:nvPr/>
            </p:nvSpPr>
            <p:spPr bwMode="gray">
              <a:xfrm>
                <a:off x="5802509" y="905105"/>
                <a:ext cx="1016490" cy="3920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chemeClr val="tx1"/>
                    </a:solidFill>
                  </a:rPr>
                  <a:t>Issue identified (critical)</a:t>
                </a:r>
              </a:p>
            </p:txBody>
          </p:sp>
          <p:sp>
            <p:nvSpPr>
              <p:cNvPr id="119" name="Rectangle 118">
                <a:extLst>
                  <a:ext uri="{FF2B5EF4-FFF2-40B4-BE49-F238E27FC236}">
                    <a16:creationId xmlns:a16="http://schemas.microsoft.com/office/drawing/2014/main" id="{38D41A80-59EB-4CAC-802C-407D5FC6209B}"/>
                  </a:ext>
                </a:extLst>
              </p:cNvPr>
              <p:cNvSpPr/>
              <p:nvPr/>
            </p:nvSpPr>
            <p:spPr bwMode="gray">
              <a:xfrm>
                <a:off x="7149462" y="905105"/>
                <a:ext cx="1113036" cy="3920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chemeClr val="tx1"/>
                    </a:solidFill>
                  </a:rPr>
                  <a:t>Issue identified (not critical)</a:t>
                </a:r>
              </a:p>
            </p:txBody>
          </p:sp>
          <p:sp>
            <p:nvSpPr>
              <p:cNvPr id="120" name="Rectangle 119">
                <a:extLst>
                  <a:ext uri="{FF2B5EF4-FFF2-40B4-BE49-F238E27FC236}">
                    <a16:creationId xmlns:a16="http://schemas.microsoft.com/office/drawing/2014/main" id="{697423A3-69D3-48B7-B774-CF65CB3CE4AA}"/>
                  </a:ext>
                </a:extLst>
              </p:cNvPr>
              <p:cNvSpPr/>
              <p:nvPr/>
            </p:nvSpPr>
            <p:spPr bwMode="gray">
              <a:xfrm>
                <a:off x="8353104" y="905105"/>
                <a:ext cx="1113036" cy="3920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000">
                    <a:solidFill>
                      <a:schemeClr val="tx1"/>
                    </a:solidFill>
                  </a:rPr>
                  <a:t>Issue not identified</a:t>
                </a:r>
              </a:p>
            </p:txBody>
          </p:sp>
          <p:pic>
            <p:nvPicPr>
              <p:cNvPr id="121" name="Picture 120">
                <a:extLst>
                  <a:ext uri="{FF2B5EF4-FFF2-40B4-BE49-F238E27FC236}">
                    <a16:creationId xmlns:a16="http://schemas.microsoft.com/office/drawing/2014/main" id="{597AB52F-FFBB-4EE2-AFEF-CCEDB4CAB7EA}"/>
                  </a:ext>
                </a:extLst>
              </p:cNvPr>
              <p:cNvPicPr>
                <a:picLocks noChangeAspect="1"/>
              </p:cNvPicPr>
              <p:nvPr/>
            </p:nvPicPr>
            <p:blipFill>
              <a:blip r:embed="rId22"/>
              <a:stretch>
                <a:fillRect/>
              </a:stretch>
            </p:blipFill>
            <p:spPr>
              <a:xfrm>
                <a:off x="6916159" y="1025216"/>
                <a:ext cx="151785" cy="151785"/>
              </a:xfrm>
              <a:prstGeom prst="rect">
                <a:avLst/>
              </a:prstGeom>
            </p:spPr>
          </p:pic>
          <p:grpSp>
            <p:nvGrpSpPr>
              <p:cNvPr id="5" name="Group 4">
                <a:extLst>
                  <a:ext uri="{FF2B5EF4-FFF2-40B4-BE49-F238E27FC236}">
                    <a16:creationId xmlns:a16="http://schemas.microsoft.com/office/drawing/2014/main" id="{FC8DCD5C-0647-46C1-BF56-CC7F7D5A9EE0}"/>
                  </a:ext>
                </a:extLst>
              </p:cNvPr>
              <p:cNvGrpSpPr/>
              <p:nvPr/>
            </p:nvGrpSpPr>
            <p:grpSpPr>
              <a:xfrm>
                <a:off x="4577612" y="898935"/>
                <a:ext cx="1072113" cy="392007"/>
                <a:chOff x="4577612" y="898935"/>
                <a:chExt cx="1072113" cy="392007"/>
              </a:xfrm>
            </p:grpSpPr>
            <p:sp>
              <p:nvSpPr>
                <p:cNvPr id="62" name="Rectangle 61">
                  <a:extLst>
                    <a:ext uri="{FF2B5EF4-FFF2-40B4-BE49-F238E27FC236}">
                      <a16:creationId xmlns:a16="http://schemas.microsoft.com/office/drawing/2014/main" id="{39141D16-6B5B-43A6-B2AE-918663FEDCD1}"/>
                    </a:ext>
                  </a:extLst>
                </p:cNvPr>
                <p:cNvSpPr/>
                <p:nvPr/>
              </p:nvSpPr>
              <p:spPr bwMode="gray">
                <a:xfrm>
                  <a:off x="4633235" y="898935"/>
                  <a:ext cx="1016490" cy="3920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spcBef>
                      <a:spcPts val="0"/>
                    </a:spcBef>
                    <a:buNone/>
                  </a:pPr>
                  <a:r>
                    <a:rPr lang="en-US" sz="1000">
                      <a:solidFill>
                        <a:schemeClr val="tx1"/>
                      </a:solidFill>
                    </a:rPr>
                    <a:t>Key ESG </a:t>
                  </a:r>
                </a:p>
                <a:p>
                  <a:pPr marL="0" indent="0" algn="ctr">
                    <a:spcBef>
                      <a:spcPts val="0"/>
                    </a:spcBef>
                    <a:buNone/>
                  </a:pPr>
                  <a:r>
                    <a:rPr lang="en-US" sz="1000">
                      <a:solidFill>
                        <a:schemeClr val="tx1"/>
                      </a:solidFill>
                    </a:rPr>
                    <a:t>risk</a:t>
                  </a:r>
                </a:p>
              </p:txBody>
            </p:sp>
            <p:sp>
              <p:nvSpPr>
                <p:cNvPr id="61" name="Rectangle 60">
                  <a:extLst>
                    <a:ext uri="{FF2B5EF4-FFF2-40B4-BE49-F238E27FC236}">
                      <a16:creationId xmlns:a16="http://schemas.microsoft.com/office/drawing/2014/main" id="{DA811CCA-2EC8-46A0-A945-A1F9A1DB2983}"/>
                    </a:ext>
                  </a:extLst>
                </p:cNvPr>
                <p:cNvSpPr/>
                <p:nvPr/>
              </p:nvSpPr>
              <p:spPr bwMode="gray">
                <a:xfrm>
                  <a:off x="4577612" y="1011753"/>
                  <a:ext cx="220003" cy="131836"/>
                </a:xfrm>
                <a:prstGeom prst="rect">
                  <a:avLst/>
                </a:prstGeom>
                <a:solidFill>
                  <a:srgbClr val="FFC2C2"/>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grpSp>
      </p:grpSp>
      <p:grpSp>
        <p:nvGrpSpPr>
          <p:cNvPr id="71" name="btfpStatusSticker971389">
            <a:extLst>
              <a:ext uri="{FF2B5EF4-FFF2-40B4-BE49-F238E27FC236}">
                <a16:creationId xmlns:a16="http://schemas.microsoft.com/office/drawing/2014/main" id="{FEC789F1-57BD-4B95-AE4D-5A90E7C1F96B}"/>
              </a:ext>
            </a:extLst>
          </p:cNvPr>
          <p:cNvGrpSpPr/>
          <p:nvPr>
            <p:custDataLst>
              <p:tags r:id="rId6"/>
            </p:custDataLst>
          </p:nvPr>
        </p:nvGrpSpPr>
        <p:grpSpPr>
          <a:xfrm>
            <a:off x="9629778" y="955344"/>
            <a:ext cx="2232022" cy="235611"/>
            <a:chOff x="-2742739" y="876300"/>
            <a:chExt cx="2232022" cy="235611"/>
          </a:xfrm>
        </p:grpSpPr>
        <p:sp>
          <p:nvSpPr>
            <p:cNvPr id="80" name="btfpStatusStickerText971389">
              <a:extLst>
                <a:ext uri="{FF2B5EF4-FFF2-40B4-BE49-F238E27FC236}">
                  <a16:creationId xmlns:a16="http://schemas.microsoft.com/office/drawing/2014/main" id="{D95F10EA-DA30-4907-B130-95361596074E}"/>
                </a:ext>
              </a:extLst>
            </p:cNvPr>
            <p:cNvSpPr txBox="1"/>
            <p:nvPr/>
          </p:nvSpPr>
          <p:spPr bwMode="gray">
            <a:xfrm>
              <a:off x="-2742739"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81" name="btfpStatusStickerLine971389">
              <a:extLst>
                <a:ext uri="{FF2B5EF4-FFF2-40B4-BE49-F238E27FC236}">
                  <a16:creationId xmlns:a16="http://schemas.microsoft.com/office/drawing/2014/main" id="{282B5F1E-989B-4E22-9929-BC6F8D5E12A1}"/>
                </a:ext>
              </a:extLst>
            </p:cNvPr>
            <p:cNvCxnSpPr>
              <a:cxnSpLocks/>
            </p:cNvCxnSpPr>
            <p:nvPr/>
          </p:nvCxnSpPr>
          <p:spPr bwMode="gray">
            <a:xfrm rot="720000">
              <a:off x="-274273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F8C758AB-FDF0-4DDC-B177-AD813C8D0765}"/>
              </a:ext>
            </a:extLst>
          </p:cNvPr>
          <p:cNvSpPr/>
          <p:nvPr/>
        </p:nvSpPr>
        <p:spPr bwMode="gray">
          <a:xfrm>
            <a:off x="3180782" y="1624352"/>
            <a:ext cx="1420343" cy="4632771"/>
          </a:xfrm>
          <a:prstGeom prst="rect">
            <a:avLst/>
          </a:prstGeom>
          <a:noFill/>
          <a:ln w="12700">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Tree>
    <p:custDataLst>
      <p:tags r:id="rId1"/>
    </p:custDataLst>
    <p:extLst>
      <p:ext uri="{BB962C8B-B14F-4D97-AF65-F5344CB8AC3E}">
        <p14:creationId xmlns:p14="http://schemas.microsoft.com/office/powerpoint/2010/main" val="197407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930FF1F-8B62-C9F7-AF0B-89DC2F43ECE3}"/>
              </a:ext>
            </a:extLst>
          </p:cNvPr>
          <p:cNvGraphicFramePr>
            <a:graphicFrameLocks noChangeAspect="1"/>
          </p:cNvGraphicFramePr>
          <p:nvPr>
            <p:custDataLst>
              <p:tags r:id="rId2"/>
            </p:custDataLst>
            <p:extLst>
              <p:ext uri="{D42A27DB-BD31-4B8C-83A1-F6EECF244321}">
                <p14:modId xmlns:p14="http://schemas.microsoft.com/office/powerpoint/2010/main" val="10646278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606" imgH="608" progId="TCLayout.ActiveDocument.1">
                  <p:embed/>
                </p:oleObj>
              </mc:Choice>
              <mc:Fallback>
                <p:oleObj name="think-cell Slide" r:id="rId14" imgW="606" imgH="608" progId="TCLayout.ActiveDocument.1">
                  <p:embed/>
                  <p:pic>
                    <p:nvPicPr>
                      <p:cNvPr id="9" name="think-cell data - do not delete" hidden="1">
                        <a:extLst>
                          <a:ext uri="{FF2B5EF4-FFF2-40B4-BE49-F238E27FC236}">
                            <a16:creationId xmlns:a16="http://schemas.microsoft.com/office/drawing/2014/main" id="{F930FF1F-8B62-C9F7-AF0B-89DC2F43ECE3}"/>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graphicFrame>
        <p:nvGraphicFramePr>
          <p:cNvPr id="3" name="btfpTable875528">
            <a:extLst>
              <a:ext uri="{FF2B5EF4-FFF2-40B4-BE49-F238E27FC236}">
                <a16:creationId xmlns:a16="http://schemas.microsoft.com/office/drawing/2014/main" id="{C1709DED-78C4-4FAC-A0DB-5B139D68DC55}"/>
              </a:ext>
            </a:extLst>
          </p:cNvPr>
          <p:cNvGraphicFramePr>
            <a:graphicFrameLocks noGrp="1"/>
          </p:cNvGraphicFramePr>
          <p:nvPr>
            <p:custDataLst>
              <p:tags r:id="rId3"/>
            </p:custDataLst>
            <p:extLst>
              <p:ext uri="{D42A27DB-BD31-4B8C-83A1-F6EECF244321}">
                <p14:modId xmlns:p14="http://schemas.microsoft.com/office/powerpoint/2010/main" val="697355542"/>
              </p:ext>
            </p:extLst>
          </p:nvPr>
        </p:nvGraphicFramePr>
        <p:xfrm>
          <a:off x="326390" y="1266495"/>
          <a:ext cx="11544935" cy="4944478"/>
        </p:xfrm>
        <a:graphic>
          <a:graphicData uri="http://schemas.openxmlformats.org/drawingml/2006/table">
            <a:tbl>
              <a:tblPr firstRow="1" firstCol="1">
                <a:tableStyleId>{9D7B26C5-4107-4FEC-AEDC-1716B250A1EF}</a:tableStyleId>
              </a:tblPr>
              <a:tblGrid>
                <a:gridCol w="554149">
                  <a:extLst>
                    <a:ext uri="{9D8B030D-6E8A-4147-A177-3AD203B41FA5}">
                      <a16:colId xmlns:a16="http://schemas.microsoft.com/office/drawing/2014/main" val="427120678"/>
                    </a:ext>
                  </a:extLst>
                </a:gridCol>
                <a:gridCol w="984595">
                  <a:extLst>
                    <a:ext uri="{9D8B030D-6E8A-4147-A177-3AD203B41FA5}">
                      <a16:colId xmlns:a16="http://schemas.microsoft.com/office/drawing/2014/main" val="3528315017"/>
                    </a:ext>
                  </a:extLst>
                </a:gridCol>
                <a:gridCol w="2032789">
                  <a:extLst>
                    <a:ext uri="{9D8B030D-6E8A-4147-A177-3AD203B41FA5}">
                      <a16:colId xmlns:a16="http://schemas.microsoft.com/office/drawing/2014/main" val="2375675740"/>
                    </a:ext>
                  </a:extLst>
                </a:gridCol>
                <a:gridCol w="1254369">
                  <a:extLst>
                    <a:ext uri="{9D8B030D-6E8A-4147-A177-3AD203B41FA5}">
                      <a16:colId xmlns:a16="http://schemas.microsoft.com/office/drawing/2014/main" val="3115091427"/>
                    </a:ext>
                  </a:extLst>
                </a:gridCol>
                <a:gridCol w="6719033">
                  <a:extLst>
                    <a:ext uri="{9D8B030D-6E8A-4147-A177-3AD203B41FA5}">
                      <a16:colId xmlns:a16="http://schemas.microsoft.com/office/drawing/2014/main" val="481055504"/>
                    </a:ext>
                  </a:extLst>
                </a:gridCol>
              </a:tblGrid>
              <a:tr h="232472">
                <a:tc>
                  <a:txBody>
                    <a:bodyPr/>
                    <a:lstStyle/>
                    <a:p>
                      <a:pPr marL="0" indent="0">
                        <a:spcBef>
                          <a:spcPct val="0"/>
                        </a:spcBef>
                        <a:buFontTx/>
                        <a:buNone/>
                      </a:pPr>
                      <a:endParaRPr lang="en-US" sz="1000"/>
                    </a:p>
                  </a:txBody>
                  <a:tcPr marR="0" anchor="b"/>
                </a:tc>
                <a:tc>
                  <a:txBody>
                    <a:bodyPr/>
                    <a:lstStyle/>
                    <a:p>
                      <a:pPr marL="0" indent="0">
                        <a:spcBef>
                          <a:spcPct val="0"/>
                        </a:spcBef>
                        <a:buFontTx/>
                        <a:buNone/>
                      </a:pPr>
                      <a:r>
                        <a:rPr lang="en-US" sz="1000"/>
                        <a:t>Issue</a:t>
                      </a:r>
                    </a:p>
                  </a:txBody>
                  <a:tcPr marR="0" anchor="b"/>
                </a:tc>
                <a:tc>
                  <a:txBody>
                    <a:bodyPr/>
                    <a:lstStyle/>
                    <a:p>
                      <a:pPr marL="0" indent="0">
                        <a:spcBef>
                          <a:spcPct val="0"/>
                        </a:spcBef>
                        <a:buFontTx/>
                        <a:buNone/>
                      </a:pPr>
                      <a:r>
                        <a:rPr lang="en-US" sz="1000"/>
                        <a:t>Material axes</a:t>
                      </a:r>
                    </a:p>
                  </a:txBody>
                  <a:tcPr marR="0" anchor="b"/>
                </a:tc>
                <a:tc>
                  <a:txBody>
                    <a:bodyPr/>
                    <a:lstStyle/>
                    <a:p>
                      <a:pPr marL="0" marR="0" lvl="0" indent="0" algn="l" defTabSz="711200" rtl="0" eaLnBrk="1" fontAlgn="auto" latinLnBrk="0" hangingPunct="1">
                        <a:lnSpc>
                          <a:spcPct val="100000"/>
                        </a:lnSpc>
                        <a:spcBef>
                          <a:spcPct val="0"/>
                        </a:spcBef>
                        <a:spcAft>
                          <a:spcPct val="0"/>
                        </a:spcAft>
                        <a:buClrTx/>
                        <a:buSzTx/>
                        <a:buFontTx/>
                        <a:buNone/>
                        <a:defRPr/>
                      </a:pPr>
                      <a:r>
                        <a:rPr lang="en-US" sz="1000"/>
                        <a:t>Pressure from</a:t>
                      </a:r>
                    </a:p>
                  </a:txBody>
                  <a:tcPr marR="0" anchor="b"/>
                </a:tc>
                <a:tc>
                  <a:txBody>
                    <a:bodyPr/>
                    <a:lstStyle/>
                    <a:p>
                      <a:pPr marL="0" indent="0">
                        <a:spcBef>
                          <a:spcPct val="0"/>
                        </a:spcBef>
                        <a:buFontTx/>
                        <a:buNone/>
                      </a:pPr>
                      <a:r>
                        <a:rPr lang="en-US" sz="1000"/>
                        <a:t>Evidence</a:t>
                      </a:r>
                      <a:endParaRPr lang="en-US" sz="1000" b="0" i="1"/>
                    </a:p>
                  </a:txBody>
                  <a:tcPr marR="0" anchor="b"/>
                </a:tc>
                <a:extLst>
                  <a:ext uri="{0D108BD9-81ED-4DB2-BD59-A6C34878D82A}">
                    <a16:rowId xmlns:a16="http://schemas.microsoft.com/office/drawing/2014/main" val="2485800955"/>
                  </a:ext>
                </a:extLst>
              </a:tr>
              <a:tr h="1111505">
                <a:tc>
                  <a:txBody>
                    <a:bodyPr/>
                    <a:lstStyle/>
                    <a:p>
                      <a:pPr marL="0" marR="0" lvl="0" indent="0" algn="l" defTabSz="711200" rtl="0" eaLnBrk="1" fontAlgn="auto" latinLnBrk="0" hangingPunct="1">
                        <a:lnSpc>
                          <a:spcPct val="100000"/>
                        </a:lnSpc>
                        <a:spcBef>
                          <a:spcPts val="1200"/>
                        </a:spcBef>
                        <a:spcAft>
                          <a:spcPct val="0"/>
                        </a:spcAft>
                        <a:buClrTx/>
                        <a:buSzTx/>
                        <a:buFontTx/>
                        <a:buNone/>
                        <a:defRPr/>
                      </a:pPr>
                      <a:endParaRPr lang="en-US" sz="900" b="1" kern="0"/>
                    </a:p>
                  </a:txBody>
                  <a:tcPr marR="0"/>
                </a:tc>
                <a:tc>
                  <a:txBody>
                    <a:bodyPr/>
                    <a:lstStyle/>
                    <a:p>
                      <a:pPr marL="0" indent="0" defTabSz="914400">
                        <a:spcBef>
                          <a:spcPct val="0"/>
                        </a:spcBef>
                        <a:spcAft>
                          <a:spcPct val="0"/>
                        </a:spcAft>
                        <a:buFontTx/>
                        <a:buNone/>
                      </a:pPr>
                      <a:r>
                        <a:rPr lang="en-US" sz="1100" b="1" kern="0" spc="-20">
                          <a:solidFill>
                            <a:srgbClr val="973B74"/>
                          </a:solidFill>
                          <a:latin typeface="+mn-lt"/>
                          <a:ea typeface="+mn-ea"/>
                          <a:cs typeface="+mn-cs"/>
                        </a:rPr>
                        <a:t>Diversity, equity &amp; inclusion</a:t>
                      </a:r>
                    </a:p>
                  </a:txBody>
                  <a:tcPr marL="45720" marR="45720"/>
                </a:tc>
                <a:tc>
                  <a:txBody>
                    <a:bodyPr/>
                    <a:lstStyle/>
                    <a:p>
                      <a:pPr marL="177800" indent="-177800" algn="l" defTabSz="711200" rtl="0" eaLnBrk="1" latinLnBrk="0" hangingPunct="1">
                        <a:spcBef>
                          <a:spcPts val="300"/>
                        </a:spcBef>
                        <a:buChar char="•"/>
                      </a:pPr>
                      <a:r>
                        <a:rPr lang="en-US" sz="900" b="0" kern="1200">
                          <a:solidFill>
                            <a:schemeClr val="dk1"/>
                          </a:solidFill>
                          <a:latin typeface="+mn-lt"/>
                          <a:ea typeface="+mn-ea"/>
                          <a:cs typeface="+mn-cs"/>
                        </a:rPr>
                        <a:t>Equal opportunities for women, racial minorities, veterans, and LGBTQ+ groups</a:t>
                      </a:r>
                    </a:p>
                    <a:p>
                      <a:pPr marL="177800" indent="-177800" algn="l" defTabSz="711200" rtl="0" eaLnBrk="1" latinLnBrk="0" hangingPunct="1">
                        <a:spcBef>
                          <a:spcPts val="300"/>
                        </a:spcBef>
                        <a:buChar char="•"/>
                      </a:pPr>
                      <a:r>
                        <a:rPr lang="en-US" sz="900" b="0" kern="1200">
                          <a:solidFill>
                            <a:schemeClr val="dk1"/>
                          </a:solidFill>
                          <a:latin typeface="+mn-lt"/>
                          <a:ea typeface="+mn-ea"/>
                          <a:cs typeface="+mn-cs"/>
                        </a:rPr>
                        <a:t>Closing the gender pay gap</a:t>
                      </a:r>
                    </a:p>
                  </a:txBody>
                  <a:tcPr marL="45720" marR="45720">
                    <a:noFill/>
                  </a:tcPr>
                </a:tc>
                <a:tc>
                  <a:txBody>
                    <a:bodyPr/>
                    <a:lstStyle/>
                    <a:p>
                      <a:pPr marL="177800" indent="-177800" algn="l" defTabSz="711200" rtl="0" eaLnBrk="1" latinLnBrk="0" hangingPunct="1">
                        <a:spcBef>
                          <a:spcPts val="300"/>
                        </a:spcBef>
                        <a:buChar char="•"/>
                      </a:pPr>
                      <a:r>
                        <a:rPr lang="en-US" sz="900" kern="1200">
                          <a:solidFill>
                            <a:schemeClr val="dk1"/>
                          </a:solidFill>
                          <a:latin typeface="+mn-lt"/>
                          <a:ea typeface="+mn-ea"/>
                          <a:cs typeface="+mn-cs"/>
                        </a:rPr>
                        <a:t>Government</a:t>
                      </a:r>
                    </a:p>
                    <a:p>
                      <a:pPr marL="177800" indent="-177800" algn="l" defTabSz="711200" rtl="0" eaLnBrk="1" latinLnBrk="0" hangingPunct="1">
                        <a:spcBef>
                          <a:spcPts val="300"/>
                        </a:spcBef>
                        <a:buChar char="•"/>
                      </a:pPr>
                      <a:r>
                        <a:rPr lang="en-US" sz="900" kern="1200">
                          <a:solidFill>
                            <a:schemeClr val="dk1"/>
                          </a:solidFill>
                          <a:latin typeface="+mn-lt"/>
                          <a:ea typeface="+mn-ea"/>
                          <a:cs typeface="+mn-cs"/>
                        </a:rPr>
                        <a:t>Customers</a:t>
                      </a:r>
                    </a:p>
                    <a:p>
                      <a:pPr marL="177800" indent="-177800" algn="l" defTabSz="711200" rtl="0" eaLnBrk="1" latinLnBrk="0" hangingPunct="1">
                        <a:spcBef>
                          <a:spcPts val="300"/>
                        </a:spcBef>
                        <a:buChar char="•"/>
                      </a:pPr>
                      <a:r>
                        <a:rPr lang="en-US" sz="900" kern="1200">
                          <a:solidFill>
                            <a:schemeClr val="dk1"/>
                          </a:solidFill>
                          <a:latin typeface="+mn-lt"/>
                          <a:ea typeface="+mn-ea"/>
                          <a:cs typeface="+mn-cs"/>
                        </a:rPr>
                        <a:t>Peers</a:t>
                      </a:r>
                    </a:p>
                  </a:txBody>
                  <a:tcPr marL="45720" marR="45720">
                    <a:noFill/>
                  </a:tcPr>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a:t>The European Commission introduced a draft directive to </a:t>
                      </a:r>
                      <a:r>
                        <a:rPr lang="en-US" sz="900" b="0"/>
                        <a:t>make</a:t>
                      </a:r>
                      <a:r>
                        <a:rPr lang="en-US" sz="900" b="1"/>
                        <a:t> detailed gender pay gap reporting a legal requirement</a:t>
                      </a:r>
                      <a:r>
                        <a:rPr lang="en-US" sz="900"/>
                        <a:t>, which is expected to pass into </a:t>
                      </a:r>
                      <a:r>
                        <a:rPr lang="en-US" sz="900" b="1"/>
                        <a:t>EU law by 2024</a:t>
                      </a:r>
                      <a:r>
                        <a:rPr lang="en-US" sz="900"/>
                        <a:t>; </a:t>
                      </a:r>
                      <a:r>
                        <a:rPr lang="en-US" sz="900" b="0"/>
                        <a:t>UK, Belgium, and Austria have </a:t>
                      </a:r>
                      <a:r>
                        <a:rPr lang="en-US" sz="900" b="1"/>
                        <a:t>mandated gender pay gap reporting</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a:t>While the US enforces the </a:t>
                      </a:r>
                      <a:r>
                        <a:rPr lang="en-US" sz="900" b="1"/>
                        <a:t>Equal Pay Act which enables fair wages</a:t>
                      </a:r>
                      <a:r>
                        <a:rPr lang="en-US" sz="900"/>
                        <a:t>, pay transparency and </a:t>
                      </a:r>
                      <a:r>
                        <a:rPr lang="en-US" sz="900" b="0"/>
                        <a:t>pay gap reporting have only been enforced at the local level in select states and cities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a:t>Customers</a:t>
                      </a:r>
                      <a:r>
                        <a:rPr lang="en-US" sz="900"/>
                        <a:t> (e.g., Customer 1, Customer 3) have set guidelines for vendors to </a:t>
                      </a:r>
                      <a:r>
                        <a:rPr lang="en-US" sz="900" b="1"/>
                        <a:t>report D&amp;I progress</a:t>
                      </a:r>
                      <a:r>
                        <a:rPr lang="en-US" sz="900"/>
                        <a:t>, and prohibit any discrimination</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a:t>Peers have taken steps such as participation in </a:t>
                      </a:r>
                      <a:r>
                        <a:rPr lang="en-US" sz="900" b="1"/>
                        <a:t>Corporate Equality Index, Diversity Charter, female education initiatives</a:t>
                      </a:r>
                      <a:r>
                        <a:rPr lang="en-US" sz="900"/>
                        <a:t> etc. to promote gender equity and inclusion of racial minorities, veterans, people with disabilities, and LGBTQ+ groups</a:t>
                      </a:r>
                    </a:p>
                  </a:txBody>
                  <a:tcPr marL="45720" marR="45720">
                    <a:noFill/>
                  </a:tcPr>
                </a:tc>
                <a:extLst>
                  <a:ext uri="{0D108BD9-81ED-4DB2-BD59-A6C34878D82A}">
                    <a16:rowId xmlns:a16="http://schemas.microsoft.com/office/drawing/2014/main" val="1962013872"/>
                  </a:ext>
                </a:extLst>
              </a:tr>
              <a:tr h="1766851">
                <a:tc>
                  <a:txBody>
                    <a:bodyPr/>
                    <a:lstStyle/>
                    <a:p>
                      <a:pPr marL="0" indent="0">
                        <a:buFontTx/>
                        <a:buNone/>
                      </a:pPr>
                      <a:endParaRPr lang="en-US" sz="900"/>
                    </a:p>
                  </a:txBody>
                  <a:tcPr marR="0"/>
                </a:tc>
                <a:tc>
                  <a:txBody>
                    <a:bodyPr/>
                    <a:lstStyle/>
                    <a:p>
                      <a:pPr marL="0" indent="0" defTabSz="914400">
                        <a:spcBef>
                          <a:spcPct val="0"/>
                        </a:spcBef>
                        <a:spcAft>
                          <a:spcPct val="0"/>
                        </a:spcAft>
                        <a:buFontTx/>
                        <a:buNone/>
                      </a:pPr>
                      <a:r>
                        <a:rPr lang="en-US" sz="1100" b="1" kern="0" spc="-20">
                          <a:solidFill>
                            <a:srgbClr val="973B74"/>
                          </a:solidFill>
                        </a:rPr>
                        <a:t>Cyber security &amp; digital privacy</a:t>
                      </a:r>
                    </a:p>
                  </a:txBody>
                  <a:tcPr marL="45720" marR="45720"/>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a:t>Confidential and personal information protection</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a:t>Compliance with local and international data protection regulations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a:t>Cybersecurity certifications and audits</a:t>
                      </a:r>
                    </a:p>
                  </a:txBody>
                  <a:tcPr marL="45720" marR="45720"/>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kern="1200">
                          <a:solidFill>
                            <a:schemeClr val="dk1"/>
                          </a:solidFill>
                          <a:latin typeface="+mn-lt"/>
                          <a:ea typeface="+mn-ea"/>
                          <a:cs typeface="+mn-cs"/>
                        </a:rPr>
                        <a:t>Government</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kern="1200">
                          <a:solidFill>
                            <a:schemeClr val="dk1"/>
                          </a:solidFill>
                          <a:latin typeface="+mn-lt"/>
                          <a:ea typeface="+mn-ea"/>
                          <a:cs typeface="+mn-cs"/>
                        </a:rPr>
                        <a:t>Customers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kern="1200">
                          <a:solidFill>
                            <a:schemeClr val="dk1"/>
                          </a:solidFill>
                          <a:latin typeface="+mn-lt"/>
                          <a:ea typeface="+mn-ea"/>
                          <a:cs typeface="+mn-cs"/>
                        </a:rPr>
                        <a:t>Peers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kern="1200">
                          <a:solidFill>
                            <a:schemeClr val="dk1"/>
                          </a:solidFill>
                          <a:latin typeface="+mn-lt"/>
                          <a:ea typeface="+mn-ea"/>
                          <a:cs typeface="+mn-cs"/>
                        </a:rPr>
                        <a:t>Standard-setting bodies</a:t>
                      </a:r>
                    </a:p>
                  </a:txBody>
                  <a:tcPr marL="45720" marR="45720"/>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1">
                          <a:solidFill>
                            <a:schemeClr val="tx1"/>
                          </a:solidFill>
                        </a:rPr>
                        <a:t>EU Regulations </a:t>
                      </a:r>
                      <a:r>
                        <a:rPr lang="en-US" sz="900" b="0">
                          <a:solidFill>
                            <a:schemeClr val="tx1"/>
                          </a:solidFill>
                        </a:rPr>
                        <a:t>such as GDPR</a:t>
                      </a:r>
                      <a:r>
                        <a:rPr lang="en-US" sz="900" b="0" baseline="30000">
                          <a:solidFill>
                            <a:schemeClr val="tx1"/>
                          </a:solidFill>
                        </a:rPr>
                        <a:t>2</a:t>
                      </a:r>
                      <a:r>
                        <a:rPr lang="en-US" sz="900" b="0">
                          <a:solidFill>
                            <a:schemeClr val="tx1"/>
                          </a:solidFill>
                        </a:rPr>
                        <a:t>, UK-GDPR</a:t>
                      </a:r>
                      <a:r>
                        <a:rPr lang="en-US" sz="900" b="0" baseline="30000">
                          <a:solidFill>
                            <a:schemeClr val="tx1"/>
                          </a:solidFill>
                        </a:rPr>
                        <a:t>2</a:t>
                      </a:r>
                      <a:r>
                        <a:rPr lang="en-US" sz="900" b="0">
                          <a:solidFill>
                            <a:schemeClr val="tx1"/>
                          </a:solidFill>
                        </a:rPr>
                        <a:t>, BDSG</a:t>
                      </a:r>
                      <a:r>
                        <a:rPr lang="en-US" sz="900" b="0" baseline="30000">
                          <a:solidFill>
                            <a:schemeClr val="tx1"/>
                          </a:solidFill>
                        </a:rPr>
                        <a:t>3</a:t>
                      </a:r>
                      <a:r>
                        <a:rPr lang="en-US" sz="900" b="0">
                          <a:solidFill>
                            <a:schemeClr val="tx1"/>
                          </a:solidFill>
                        </a:rPr>
                        <a:t>, etc. provide strict protocols regarding data handling, risks, individuals’ rights, transparency, training, breach protocols, etc.</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1">
                          <a:solidFill>
                            <a:schemeClr val="tx1"/>
                          </a:solidFill>
                        </a:rPr>
                        <a:t>US regulations </a:t>
                      </a:r>
                      <a:r>
                        <a:rPr lang="en-US" sz="900" b="0">
                          <a:solidFill>
                            <a:schemeClr val="tx1"/>
                          </a:solidFill>
                        </a:rPr>
                        <a:t>such as </a:t>
                      </a:r>
                      <a:r>
                        <a:rPr lang="en-US" sz="900" b="0" baseline="0">
                          <a:solidFill>
                            <a:schemeClr val="tx1"/>
                          </a:solidFill>
                        </a:rPr>
                        <a:t>HIPAA</a:t>
                      </a:r>
                      <a:r>
                        <a:rPr lang="en-US" sz="900" b="0" baseline="30000">
                          <a:solidFill>
                            <a:schemeClr val="tx1"/>
                          </a:solidFill>
                        </a:rPr>
                        <a:t>4</a:t>
                      </a:r>
                      <a:r>
                        <a:rPr lang="en-US" sz="900" b="0">
                          <a:solidFill>
                            <a:schemeClr val="tx1"/>
                          </a:solidFill>
                        </a:rPr>
                        <a:t>, Gramm-Leach-Bliley Act, Fair Credit Reporting Act, etc. audit and enforce data privacy and access in the country; state-wise regulations (e.g., CCPA</a:t>
                      </a:r>
                      <a:r>
                        <a:rPr lang="en-US" sz="900" b="0" baseline="30000">
                          <a:solidFill>
                            <a:schemeClr val="tx1"/>
                          </a:solidFill>
                        </a:rPr>
                        <a:t>5</a:t>
                      </a:r>
                      <a:r>
                        <a:rPr lang="en-US" sz="900" b="0">
                          <a:solidFill>
                            <a:schemeClr val="tx1"/>
                          </a:solidFill>
                        </a:rPr>
                        <a:t>, New York SHIELD</a:t>
                      </a:r>
                      <a:r>
                        <a:rPr lang="en-US" sz="900" b="0" baseline="30000">
                          <a:solidFill>
                            <a:schemeClr val="tx1"/>
                          </a:solidFill>
                        </a:rPr>
                        <a:t>6</a:t>
                      </a:r>
                      <a:r>
                        <a:rPr lang="en-US" sz="900" b="0">
                          <a:solidFill>
                            <a:schemeClr val="tx1"/>
                          </a:solidFill>
                        </a:rPr>
                        <a:t> Act, etc.) also enforce variations of national data protection guidelines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a:solidFill>
                            <a:schemeClr val="tx1"/>
                          </a:solidFill>
                        </a:rPr>
                        <a:t>Customers have strict </a:t>
                      </a:r>
                      <a:r>
                        <a:rPr lang="en-US" sz="900" b="1">
                          <a:solidFill>
                            <a:schemeClr val="tx1"/>
                          </a:solidFill>
                        </a:rPr>
                        <a:t>guidelines on data handling protocols for proprietary, confidential, and commercial information</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a:solidFill>
                            <a:schemeClr val="tx1"/>
                          </a:solidFill>
                        </a:rPr>
                        <a:t>Peers have undertaken several steps to be </a:t>
                      </a:r>
                      <a:r>
                        <a:rPr lang="en-US" sz="900" b="1">
                          <a:solidFill>
                            <a:schemeClr val="tx1"/>
                          </a:solidFill>
                        </a:rPr>
                        <a:t>compliant with international standards</a:t>
                      </a:r>
                      <a:r>
                        <a:rPr lang="en-US" sz="900" b="0">
                          <a:solidFill>
                            <a:schemeClr val="tx1"/>
                          </a:solidFill>
                        </a:rPr>
                        <a:t> (e.g., ISO/IEC 27001) and implemented security measures to handle data and information systems with strict protocols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1">
                          <a:solidFill>
                            <a:schemeClr val="tx1"/>
                          </a:solidFill>
                        </a:rPr>
                        <a:t>Compliance with international standards </a:t>
                      </a:r>
                      <a:r>
                        <a:rPr lang="en-US" sz="900" b="0">
                          <a:solidFill>
                            <a:schemeClr val="tx1"/>
                          </a:solidFill>
                        </a:rPr>
                        <a:t>like ISO/IEC 27001 provide formal recognition of cybersecurity and data privacy efforts</a:t>
                      </a:r>
                    </a:p>
                  </a:txBody>
                  <a:tcPr marL="45720" marR="45720"/>
                </a:tc>
                <a:extLst>
                  <a:ext uri="{0D108BD9-81ED-4DB2-BD59-A6C34878D82A}">
                    <a16:rowId xmlns:a16="http://schemas.microsoft.com/office/drawing/2014/main" val="2730094632"/>
                  </a:ext>
                </a:extLst>
              </a:tr>
              <a:tr h="813651">
                <a:tc>
                  <a:txBody>
                    <a:bodyPr/>
                    <a:lstStyle/>
                    <a:p>
                      <a:pPr marL="0" indent="0">
                        <a:buFontTx/>
                        <a:buNone/>
                      </a:pPr>
                      <a:endParaRPr lang="en-US" sz="900"/>
                    </a:p>
                  </a:txBody>
                  <a:tcPr marR="0"/>
                </a:tc>
                <a:tc>
                  <a:txBody>
                    <a:bodyPr/>
                    <a:lstStyle/>
                    <a:p>
                      <a:pPr marL="0" indent="0" defTabSz="914400">
                        <a:spcBef>
                          <a:spcPct val="0"/>
                        </a:spcBef>
                        <a:spcAft>
                          <a:spcPct val="0"/>
                        </a:spcAft>
                        <a:buFontTx/>
                        <a:buNone/>
                      </a:pPr>
                      <a:r>
                        <a:rPr lang="en-US" sz="1100" b="1" kern="0" spc="-40">
                          <a:solidFill>
                            <a:srgbClr val="46647B"/>
                          </a:solidFill>
                          <a:latin typeface="+mn-lt"/>
                          <a:ea typeface="+mn-ea"/>
                          <a:cs typeface="+mn-cs"/>
                        </a:rPr>
                        <a:t>Business ethics</a:t>
                      </a:r>
                    </a:p>
                  </a:txBody>
                  <a:tcPr marL="45720" marR="45720"/>
                </a:tc>
                <a:tc>
                  <a:txBody>
                    <a:bodyPr/>
                    <a:lstStyle/>
                    <a:p>
                      <a:pPr>
                        <a:spcBef>
                          <a:spcPts val="300"/>
                        </a:spcBef>
                      </a:pPr>
                      <a:r>
                        <a:rPr lang="en-US" sz="900">
                          <a:solidFill>
                            <a:srgbClr val="000000"/>
                          </a:solidFill>
                        </a:rPr>
                        <a:t>Sound decision-making and ethical conduct</a:t>
                      </a:r>
                    </a:p>
                    <a:p>
                      <a:pPr>
                        <a:spcBef>
                          <a:spcPts val="300"/>
                        </a:spcBef>
                      </a:pPr>
                      <a:r>
                        <a:rPr lang="en-US" sz="900">
                          <a:solidFill>
                            <a:srgbClr val="000000"/>
                          </a:solidFill>
                        </a:rPr>
                        <a:t>Fait competitive practices</a:t>
                      </a:r>
                    </a:p>
                    <a:p>
                      <a:pPr>
                        <a:spcBef>
                          <a:spcPts val="300"/>
                        </a:spcBef>
                      </a:pPr>
                      <a:r>
                        <a:rPr lang="en-US" sz="900">
                          <a:solidFill>
                            <a:srgbClr val="000000"/>
                          </a:solidFill>
                        </a:rPr>
                        <a:t>Prohibition of bribery and corruption</a:t>
                      </a:r>
                    </a:p>
                  </a:txBody>
                  <a:tcPr marL="45720" marR="45720"/>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kern="1200">
                          <a:solidFill>
                            <a:schemeClr val="dk1"/>
                          </a:solidFill>
                          <a:latin typeface="+mn-lt"/>
                          <a:ea typeface="+mn-ea"/>
                          <a:cs typeface="+mn-cs"/>
                        </a:rPr>
                        <a:t>Customers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kern="1200">
                          <a:solidFill>
                            <a:schemeClr val="dk1"/>
                          </a:solidFill>
                          <a:latin typeface="+mn-lt"/>
                          <a:ea typeface="+mn-ea"/>
                          <a:cs typeface="+mn-cs"/>
                        </a:rPr>
                        <a:t>Peers</a:t>
                      </a:r>
                    </a:p>
                  </a:txBody>
                  <a:tcPr marL="45720" marR="45720"/>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kern="1200">
                          <a:solidFill>
                            <a:schemeClr val="dk1"/>
                          </a:solidFill>
                          <a:latin typeface="+mn-lt"/>
                          <a:ea typeface="+mn-ea"/>
                          <a:cs typeface="+mn-cs"/>
                        </a:rPr>
                        <a:t>Customers require vendors to</a:t>
                      </a:r>
                      <a:r>
                        <a:rPr lang="en-US" sz="900"/>
                        <a:t> </a:t>
                      </a:r>
                      <a:r>
                        <a:rPr lang="en-US" sz="900" b="1"/>
                        <a:t>prohibit all forms of corruption, avoid conflicts of interest</a:t>
                      </a:r>
                      <a:r>
                        <a:rPr lang="en-US" sz="900"/>
                        <a:t>, have a </a:t>
                      </a:r>
                      <a:r>
                        <a:rPr lang="en-US" sz="900" b="1"/>
                        <a:t>channel available for reporting serious concerns in a confidential manner, </a:t>
                      </a:r>
                      <a:r>
                        <a:rPr lang="en-US" sz="900"/>
                        <a:t>and comply with applicable laws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i="0" u="none" strike="noStrike" kern="1200">
                          <a:solidFill>
                            <a:srgbClr val="000000"/>
                          </a:solidFill>
                          <a:effectLst/>
                          <a:latin typeface="+mn-lt"/>
                          <a:ea typeface="+mn-ea"/>
                          <a:cs typeface="+mn-cs"/>
                        </a:rPr>
                        <a:t>Peers have an established a </a:t>
                      </a:r>
                      <a:r>
                        <a:rPr lang="en-US" sz="900" b="1" i="0" u="none" strike="noStrike" kern="1200">
                          <a:solidFill>
                            <a:srgbClr val="000000"/>
                          </a:solidFill>
                          <a:effectLst/>
                          <a:latin typeface="+mn-lt"/>
                          <a:ea typeface="+mn-ea"/>
                          <a:cs typeface="+mn-cs"/>
                        </a:rPr>
                        <a:t>code of conduct </a:t>
                      </a:r>
                      <a:r>
                        <a:rPr lang="en-US" sz="900" b="0" i="0" u="none" strike="noStrike" kern="1200">
                          <a:solidFill>
                            <a:srgbClr val="000000"/>
                          </a:solidFill>
                          <a:effectLst/>
                          <a:latin typeface="+mn-lt"/>
                          <a:ea typeface="+mn-ea"/>
                          <a:cs typeface="+mn-cs"/>
                        </a:rPr>
                        <a:t>and a </a:t>
                      </a:r>
                      <a:r>
                        <a:rPr lang="en-US" sz="900" b="1" i="0" u="none" strike="noStrike">
                          <a:solidFill>
                            <a:srgbClr val="000000"/>
                          </a:solidFill>
                          <a:effectLst/>
                          <a:latin typeface="+mn-lt"/>
                        </a:rPr>
                        <a:t>whistleblower system </a:t>
                      </a:r>
                      <a:r>
                        <a:rPr lang="en-US" sz="900" b="0" i="0" u="none" strike="noStrike">
                          <a:solidFill>
                            <a:srgbClr val="000000"/>
                          </a:solidFill>
                          <a:effectLst/>
                          <a:latin typeface="+mn-lt"/>
                        </a:rPr>
                        <a:t>to report any violations or unethical practices</a:t>
                      </a:r>
                      <a:endParaRPr lang="en-US" sz="900"/>
                    </a:p>
                    <a:p>
                      <a:pPr marL="177800" marR="0" lvl="0" indent="-177800" algn="l" defTabSz="711200" rtl="0" eaLnBrk="1" fontAlgn="auto" latinLnBrk="0" hangingPunct="1">
                        <a:lnSpc>
                          <a:spcPct val="100000"/>
                        </a:lnSpc>
                        <a:spcBef>
                          <a:spcPts val="100"/>
                        </a:spcBef>
                        <a:spcAft>
                          <a:spcPts val="0"/>
                        </a:spcAft>
                        <a:buClrTx/>
                        <a:buSzTx/>
                        <a:buFontTx/>
                        <a:buChar char="•"/>
                        <a:tabLst/>
                        <a:defRPr/>
                      </a:pPr>
                      <a:endParaRPr lang="en-US" sz="900" b="0">
                        <a:solidFill>
                          <a:srgbClr val="FF0000"/>
                        </a:solidFill>
                      </a:endParaRPr>
                    </a:p>
                  </a:txBody>
                  <a:tcPr marL="45720" marR="45720"/>
                </a:tc>
                <a:extLst>
                  <a:ext uri="{0D108BD9-81ED-4DB2-BD59-A6C34878D82A}">
                    <a16:rowId xmlns:a16="http://schemas.microsoft.com/office/drawing/2014/main" val="1712747714"/>
                  </a:ext>
                </a:extLst>
              </a:tr>
              <a:tr h="777327">
                <a:tc>
                  <a:txBody>
                    <a:bodyPr/>
                    <a:lstStyle/>
                    <a:p>
                      <a:pPr marL="0" indent="0">
                        <a:buFontTx/>
                        <a:buNone/>
                      </a:pPr>
                      <a:endParaRPr lang="en-US" sz="900"/>
                    </a:p>
                  </a:txBody>
                  <a:tcPr marR="0"/>
                </a:tc>
                <a:tc>
                  <a:txBody>
                    <a:bodyPr/>
                    <a:lstStyle/>
                    <a:p>
                      <a:pPr marL="0" indent="0" defTabSz="914400">
                        <a:spcBef>
                          <a:spcPct val="0"/>
                        </a:spcBef>
                        <a:spcAft>
                          <a:spcPct val="0"/>
                        </a:spcAft>
                        <a:buFontTx/>
                        <a:buNone/>
                      </a:pPr>
                      <a:r>
                        <a:rPr lang="en-US" sz="1100" b="1" kern="0">
                          <a:solidFill>
                            <a:srgbClr val="46647B"/>
                          </a:solidFill>
                          <a:latin typeface="+mn-lt"/>
                          <a:ea typeface="+mn-ea"/>
                          <a:cs typeface="+mn-cs"/>
                        </a:rPr>
                        <a:t>National and intl. policy</a:t>
                      </a:r>
                    </a:p>
                  </a:txBody>
                  <a:tcPr marL="45720" marR="45720"/>
                </a:tc>
                <a:tc>
                  <a:txBody>
                    <a:bodyPr/>
                    <a:lstStyle/>
                    <a:p>
                      <a:pPr>
                        <a:spcBef>
                          <a:spcPts val="300"/>
                        </a:spcBef>
                      </a:pPr>
                      <a:r>
                        <a:rPr lang="en-US" sz="900">
                          <a:solidFill>
                            <a:srgbClr val="000000"/>
                          </a:solidFill>
                        </a:rPr>
                        <a:t>Relationships with governments</a:t>
                      </a:r>
                    </a:p>
                    <a:p>
                      <a:pPr>
                        <a:spcBef>
                          <a:spcPts val="300"/>
                        </a:spcBef>
                      </a:pPr>
                      <a:r>
                        <a:rPr lang="en-US" sz="900">
                          <a:solidFill>
                            <a:srgbClr val="000000"/>
                          </a:solidFill>
                        </a:rPr>
                        <a:t>Lobbying to receive regulatory approvals in multiple countries</a:t>
                      </a:r>
                    </a:p>
                  </a:txBody>
                  <a:tcPr marL="45720" marR="45720"/>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kern="1200">
                          <a:solidFill>
                            <a:schemeClr val="dk1"/>
                          </a:solidFill>
                          <a:latin typeface="+mn-lt"/>
                          <a:ea typeface="+mn-ea"/>
                          <a:cs typeface="+mn-cs"/>
                        </a:rPr>
                        <a:t>Peers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kern="1200">
                          <a:solidFill>
                            <a:schemeClr val="dk1"/>
                          </a:solidFill>
                          <a:latin typeface="+mn-lt"/>
                          <a:ea typeface="+mn-ea"/>
                          <a:cs typeface="+mn-cs"/>
                        </a:rPr>
                        <a:t>Tech lobbies</a:t>
                      </a:r>
                    </a:p>
                  </a:txBody>
                  <a:tcPr marL="45720" marR="45720"/>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a:solidFill>
                            <a:schemeClr val="tx1"/>
                          </a:solidFill>
                        </a:rPr>
                        <a:t>Large technology companies with Irish operations (e.g., Amazon and Google), and other heavy power users </a:t>
                      </a:r>
                      <a:r>
                        <a:rPr lang="en-US" sz="900" b="1">
                          <a:solidFill>
                            <a:schemeClr val="tx1"/>
                          </a:solidFill>
                        </a:rPr>
                        <a:t>lobbied with the Irish government </a:t>
                      </a:r>
                      <a:r>
                        <a:rPr lang="en-US" sz="900" b="0">
                          <a:solidFill>
                            <a:schemeClr val="tx1"/>
                          </a:solidFill>
                        </a:rPr>
                        <a:t>that was aiming to </a:t>
                      </a:r>
                      <a:r>
                        <a:rPr lang="en-US" sz="900" b="1">
                          <a:solidFill>
                            <a:schemeClr val="tx1"/>
                          </a:solidFill>
                        </a:rPr>
                        <a:t>curtail new data centers </a:t>
                      </a:r>
                      <a:r>
                        <a:rPr lang="en-US" sz="900" b="0">
                          <a:solidFill>
                            <a:schemeClr val="tx1"/>
                          </a:solidFill>
                        </a:rPr>
                        <a:t>owing to concerns about constraints on the electricity network</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900" b="0">
                          <a:solidFill>
                            <a:schemeClr val="tx1"/>
                          </a:solidFill>
                        </a:rPr>
                        <a:t>Amazon and other technology companies have </a:t>
                      </a:r>
                      <a:r>
                        <a:rPr lang="en-US" sz="900" b="1">
                          <a:solidFill>
                            <a:schemeClr val="tx1"/>
                          </a:solidFill>
                        </a:rPr>
                        <a:t>lobbied with the US government to promote cloud services </a:t>
                      </a:r>
                      <a:r>
                        <a:rPr lang="en-US" sz="900" b="0">
                          <a:solidFill>
                            <a:schemeClr val="tx1"/>
                          </a:solidFill>
                        </a:rPr>
                        <a:t>and expand businesses in new areas</a:t>
                      </a:r>
                    </a:p>
                  </a:txBody>
                  <a:tcPr marL="45720" marR="45720"/>
                </a:tc>
                <a:extLst>
                  <a:ext uri="{0D108BD9-81ED-4DB2-BD59-A6C34878D82A}">
                    <a16:rowId xmlns:a16="http://schemas.microsoft.com/office/drawing/2014/main" val="4156006229"/>
                  </a:ext>
                </a:extLst>
              </a:tr>
            </a:tbl>
          </a:graphicData>
        </a:graphic>
      </p:graphicFrame>
      <p:grpSp>
        <p:nvGrpSpPr>
          <p:cNvPr id="33" name="btfpColumnIndicatorGroup2">
            <a:extLst>
              <a:ext uri="{FF2B5EF4-FFF2-40B4-BE49-F238E27FC236}">
                <a16:creationId xmlns:a16="http://schemas.microsoft.com/office/drawing/2014/main" id="{490D5EF9-DB28-4704-9033-393DB6F0DF07}"/>
              </a:ext>
            </a:extLst>
          </p:cNvPr>
          <p:cNvGrpSpPr/>
          <p:nvPr/>
        </p:nvGrpSpPr>
        <p:grpSpPr>
          <a:xfrm>
            <a:off x="0" y="6926580"/>
            <a:ext cx="12192000" cy="137160"/>
            <a:chOff x="0" y="6926580"/>
            <a:chExt cx="12192000" cy="137160"/>
          </a:xfrm>
        </p:grpSpPr>
        <p:sp>
          <p:nvSpPr>
            <p:cNvPr id="24" name="btfpColumnGapBlocker926922">
              <a:extLst>
                <a:ext uri="{FF2B5EF4-FFF2-40B4-BE49-F238E27FC236}">
                  <a16:creationId xmlns:a16="http://schemas.microsoft.com/office/drawing/2014/main" id="{8067AF74-99BC-470A-BC0F-4F83F120E5DF}"/>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sp>
          <p:nvSpPr>
            <p:cNvPr id="22" name="btfpColumnGapBlocker409223">
              <a:extLst>
                <a:ext uri="{FF2B5EF4-FFF2-40B4-BE49-F238E27FC236}">
                  <a16:creationId xmlns:a16="http://schemas.microsoft.com/office/drawing/2014/main" id="{F543999D-C006-4740-B1D5-7882634855C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cxnSp>
          <p:nvCxnSpPr>
            <p:cNvPr id="20" name="btfpColumnIndicator982900">
              <a:extLst>
                <a:ext uri="{FF2B5EF4-FFF2-40B4-BE49-F238E27FC236}">
                  <a16:creationId xmlns:a16="http://schemas.microsoft.com/office/drawing/2014/main" id="{AAD1E8E1-7138-4210-B536-99F219ABF89C}"/>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754681">
              <a:extLst>
                <a:ext uri="{FF2B5EF4-FFF2-40B4-BE49-F238E27FC236}">
                  <a16:creationId xmlns:a16="http://schemas.microsoft.com/office/drawing/2014/main" id="{DA6422D1-58D9-4858-BA5B-DF3FCB085383}"/>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5" name="btfpColumnIndicatorGroup1">
            <a:extLst>
              <a:ext uri="{FF2B5EF4-FFF2-40B4-BE49-F238E27FC236}">
                <a16:creationId xmlns:a16="http://schemas.microsoft.com/office/drawing/2014/main" id="{572E92CB-7ABA-4D8E-922C-E8DD31E93332}"/>
              </a:ext>
            </a:extLst>
          </p:cNvPr>
          <p:cNvGrpSpPr/>
          <p:nvPr/>
        </p:nvGrpSpPr>
        <p:grpSpPr>
          <a:xfrm>
            <a:off x="0" y="-205740"/>
            <a:ext cx="12192000" cy="137160"/>
            <a:chOff x="0" y="-205740"/>
            <a:chExt cx="12192000" cy="137160"/>
          </a:xfrm>
        </p:grpSpPr>
        <p:sp>
          <p:nvSpPr>
            <p:cNvPr id="23" name="btfpColumnGapBlocker944646">
              <a:extLst>
                <a:ext uri="{FF2B5EF4-FFF2-40B4-BE49-F238E27FC236}">
                  <a16:creationId xmlns:a16="http://schemas.microsoft.com/office/drawing/2014/main" id="{5C271E96-9317-427A-B0AC-CCDF1574B8A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sp>
          <p:nvSpPr>
            <p:cNvPr id="21" name="btfpColumnGapBlocker135566">
              <a:extLst>
                <a:ext uri="{FF2B5EF4-FFF2-40B4-BE49-F238E27FC236}">
                  <a16:creationId xmlns:a16="http://schemas.microsoft.com/office/drawing/2014/main" id="{01AFF887-2284-4EB9-B77F-1CE3348E36B3}"/>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cxnSp>
          <p:nvCxnSpPr>
            <p:cNvPr id="19" name="btfpColumnIndicator293763">
              <a:extLst>
                <a:ext uri="{FF2B5EF4-FFF2-40B4-BE49-F238E27FC236}">
                  <a16:creationId xmlns:a16="http://schemas.microsoft.com/office/drawing/2014/main" id="{E57E96C4-0104-42C3-8069-80D2D469323B}"/>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815542">
              <a:extLst>
                <a:ext uri="{FF2B5EF4-FFF2-40B4-BE49-F238E27FC236}">
                  <a16:creationId xmlns:a16="http://schemas.microsoft.com/office/drawing/2014/main" id="{EECAD2F6-8B22-4A1E-B833-56D9481FBDC3}"/>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B6A2346-F46D-437C-83EC-B00BEA660D37}"/>
              </a:ext>
            </a:extLst>
          </p:cNvPr>
          <p:cNvSpPr>
            <a:spLocks noGrp="1"/>
          </p:cNvSpPr>
          <p:nvPr>
            <p:ph type="title"/>
            <p:custDataLst>
              <p:tags r:id="rId4"/>
            </p:custDataLst>
          </p:nvPr>
        </p:nvSpPr>
        <p:spPr/>
        <p:txBody>
          <a:bodyPr vert="horz"/>
          <a:lstStyle/>
          <a:p>
            <a:r>
              <a:rPr lang="en-US" b="1" dirty="0"/>
              <a:t>Materiality – Pressure from Stakeholders | </a:t>
            </a:r>
            <a:r>
              <a:rPr lang="en-US" dirty="0"/>
              <a:t>Pressure from Government, Customers, Industry Bodies and Peers for key ESG themes</a:t>
            </a:r>
          </a:p>
        </p:txBody>
      </p:sp>
      <p:sp>
        <p:nvSpPr>
          <p:cNvPr id="4" name="btfpNotesBox184535">
            <a:extLst>
              <a:ext uri="{FF2B5EF4-FFF2-40B4-BE49-F238E27FC236}">
                <a16:creationId xmlns:a16="http://schemas.microsoft.com/office/drawing/2014/main" id="{5365B2A1-81CA-4E58-BB35-265514E43D5F}"/>
              </a:ext>
            </a:extLst>
          </p:cNvPr>
          <p:cNvSpPr txBox="1"/>
          <p:nvPr>
            <p:custDataLst>
              <p:tags r:id="rId5"/>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ct val="0"/>
              </a:spcBef>
              <a:buNone/>
            </a:pPr>
            <a:r>
              <a:rPr lang="en-US" sz="800">
                <a:solidFill>
                  <a:srgbClr val="000000"/>
                </a:solidFill>
              </a:rPr>
              <a:t>Note: (1) Distributed denial of service; (2) General Data Protection Regulation; (3) German Federal Data Protection Act (</a:t>
            </a:r>
            <a:r>
              <a:rPr lang="en-US" sz="800" err="1">
                <a:solidFill>
                  <a:srgbClr val="000000"/>
                </a:solidFill>
              </a:rPr>
              <a:t>Bundesdatenschutzgesetz</a:t>
            </a:r>
            <a:r>
              <a:rPr lang="en-US" sz="800">
                <a:solidFill>
                  <a:srgbClr val="000000"/>
                </a:solidFill>
              </a:rPr>
              <a:t>); (4) Health Insurance Portability and Accountability Act; (5) California Consumer Privacy Act; (6) Stop Hacks and Improve Electronic Data Security | Source: Lit. search, Bain analysis</a:t>
            </a:r>
          </a:p>
        </p:txBody>
      </p:sp>
      <p:grpSp>
        <p:nvGrpSpPr>
          <p:cNvPr id="45" name="btfpRunningAgenda2Level662094">
            <a:extLst>
              <a:ext uri="{FF2B5EF4-FFF2-40B4-BE49-F238E27FC236}">
                <a16:creationId xmlns:a16="http://schemas.microsoft.com/office/drawing/2014/main" id="{EB5C6A82-8C92-452E-9E1B-688A5E73E9AC}"/>
              </a:ext>
            </a:extLst>
          </p:cNvPr>
          <p:cNvGrpSpPr/>
          <p:nvPr>
            <p:custDataLst>
              <p:tags r:id="rId6"/>
            </p:custDataLst>
          </p:nvPr>
        </p:nvGrpSpPr>
        <p:grpSpPr>
          <a:xfrm>
            <a:off x="0" y="944429"/>
            <a:ext cx="2441401" cy="257442"/>
            <a:chOff x="0" y="876300"/>
            <a:chExt cx="2441401" cy="257442"/>
          </a:xfrm>
        </p:grpSpPr>
        <p:sp>
          <p:nvSpPr>
            <p:cNvPr id="46" name="btfpRunningAgenda2LevelBarLeft662094">
              <a:extLst>
                <a:ext uri="{FF2B5EF4-FFF2-40B4-BE49-F238E27FC236}">
                  <a16:creationId xmlns:a16="http://schemas.microsoft.com/office/drawing/2014/main" id="{4B73FDEB-BC77-4CDB-971A-5908A8478A0C}"/>
                </a:ext>
              </a:extLst>
            </p:cNvPr>
            <p:cNvSpPr/>
            <p:nvPr/>
          </p:nvSpPr>
          <p:spPr bwMode="gray">
            <a:xfrm>
              <a:off x="0" y="876300"/>
              <a:ext cx="2441401"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277621 w 1277621"/>
                <a:gd name="connsiteY0" fmla="*/ 0 h 257442"/>
                <a:gd name="connsiteX1" fmla="*/ 1082028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437921 w 1437921"/>
                <a:gd name="connsiteY0" fmla="*/ 0 h 257442"/>
                <a:gd name="connsiteX1" fmla="*/ 12229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606237 w 1606237"/>
                <a:gd name="connsiteY0" fmla="*/ 0 h 257442"/>
                <a:gd name="connsiteX1" fmla="*/ 1383200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707226 w 1707226"/>
                <a:gd name="connsiteY0" fmla="*/ 0 h 257442"/>
                <a:gd name="connsiteX1" fmla="*/ 1551516 w 1707226"/>
                <a:gd name="connsiteY1" fmla="*/ 257442 h 257442"/>
                <a:gd name="connsiteX2" fmla="*/ 0 w 1707226"/>
                <a:gd name="connsiteY2" fmla="*/ 257442 h 257442"/>
                <a:gd name="connsiteX3" fmla="*/ 0 w 1707226"/>
                <a:gd name="connsiteY3" fmla="*/ 0 h 257442"/>
                <a:gd name="connsiteX0" fmla="*/ 1707226 w 1707226"/>
                <a:gd name="connsiteY0" fmla="*/ 0 h 257442"/>
                <a:gd name="connsiteX1" fmla="*/ 1652504 w 1707226"/>
                <a:gd name="connsiteY1" fmla="*/ 257442 h 257442"/>
                <a:gd name="connsiteX2" fmla="*/ 0 w 1707226"/>
                <a:gd name="connsiteY2" fmla="*/ 257442 h 257442"/>
                <a:gd name="connsiteX3" fmla="*/ 0 w 1707226"/>
                <a:gd name="connsiteY3" fmla="*/ 0 h 257442"/>
                <a:gd name="connsiteX0" fmla="*/ 1707227 w 1707227"/>
                <a:gd name="connsiteY0" fmla="*/ 0 h 257442"/>
                <a:gd name="connsiteX1" fmla="*/ 1652505 w 1707227"/>
                <a:gd name="connsiteY1" fmla="*/ 257442 h 257442"/>
                <a:gd name="connsiteX2" fmla="*/ 0 w 1707227"/>
                <a:gd name="connsiteY2" fmla="*/ 257442 h 257442"/>
                <a:gd name="connsiteX3" fmla="*/ 1 w 1707227"/>
                <a:gd name="connsiteY3" fmla="*/ 0 h 257442"/>
                <a:gd name="connsiteX0" fmla="*/ 1707227 w 1707227"/>
                <a:gd name="connsiteY0" fmla="*/ 0 h 257442"/>
                <a:gd name="connsiteX1" fmla="*/ 1652505 w 1707227"/>
                <a:gd name="connsiteY1" fmla="*/ 257442 h 257442"/>
                <a:gd name="connsiteX2" fmla="*/ 0 w 1707227"/>
                <a:gd name="connsiteY2" fmla="*/ 257442 h 257442"/>
                <a:gd name="connsiteX3" fmla="*/ 1 w 1707227"/>
                <a:gd name="connsiteY3" fmla="*/ 0 h 257442"/>
                <a:gd name="connsiteX0" fmla="*/ 1875542 w 1875542"/>
                <a:gd name="connsiteY0" fmla="*/ 0 h 257442"/>
                <a:gd name="connsiteX1" fmla="*/ 1652505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0 w 1875542"/>
                <a:gd name="connsiteY3" fmla="*/ 0 h 257442"/>
                <a:gd name="connsiteX0" fmla="*/ 2027826 w 2027826"/>
                <a:gd name="connsiteY0" fmla="*/ 0 h 257442"/>
                <a:gd name="connsiteX1" fmla="*/ 1820820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128816 w 2128816"/>
                <a:gd name="connsiteY0" fmla="*/ 0 h 257442"/>
                <a:gd name="connsiteX1" fmla="*/ 197310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281101 w 2281101"/>
                <a:gd name="connsiteY0" fmla="*/ 0 h 257442"/>
                <a:gd name="connsiteX1" fmla="*/ 2074095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441401 w 2441401"/>
                <a:gd name="connsiteY0" fmla="*/ 0 h 257442"/>
                <a:gd name="connsiteX1" fmla="*/ 22263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Lst>
              <a:ahLst/>
              <a:cxnLst>
                <a:cxn ang="0">
                  <a:pos x="connsiteX0" y="connsiteY0"/>
                </a:cxn>
                <a:cxn ang="0">
                  <a:pos x="connsiteX1" y="connsiteY1"/>
                </a:cxn>
                <a:cxn ang="0">
                  <a:pos x="connsiteX2" y="connsiteY2"/>
                </a:cxn>
                <a:cxn ang="0">
                  <a:pos x="connsiteX3" y="connsiteY3"/>
                </a:cxn>
              </a:cxnLst>
              <a:rect l="l" t="t" r="r" b="b"/>
              <a:pathLst>
                <a:path w="2441401" h="257442">
                  <a:moveTo>
                    <a:pt x="2441401" y="0"/>
                  </a:moveTo>
                  <a:lnTo>
                    <a:pt x="2386680"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7" name="btfpRunningAgenda2LevelTextLeft662094">
              <a:extLst>
                <a:ext uri="{FF2B5EF4-FFF2-40B4-BE49-F238E27FC236}">
                  <a16:creationId xmlns:a16="http://schemas.microsoft.com/office/drawing/2014/main" id="{7144E75F-5728-438C-A9C7-2C62B0CDBAE1}"/>
                </a:ext>
              </a:extLst>
            </p:cNvPr>
            <p:cNvSpPr txBox="1"/>
            <p:nvPr/>
          </p:nvSpPr>
          <p:spPr bwMode="gray">
            <a:xfrm>
              <a:off x="0"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grpSp>
      <p:grpSp>
        <p:nvGrpSpPr>
          <p:cNvPr id="7" name="btfpStatusSticker971389">
            <a:extLst>
              <a:ext uri="{FF2B5EF4-FFF2-40B4-BE49-F238E27FC236}">
                <a16:creationId xmlns:a16="http://schemas.microsoft.com/office/drawing/2014/main" id="{ED30B642-178C-45CB-A9FB-CD41B565908F}"/>
              </a:ext>
            </a:extLst>
          </p:cNvPr>
          <p:cNvGrpSpPr/>
          <p:nvPr>
            <p:custDataLst>
              <p:tags r:id="rId7"/>
            </p:custDataLst>
          </p:nvPr>
        </p:nvGrpSpPr>
        <p:grpSpPr>
          <a:xfrm>
            <a:off x="9629778" y="955344"/>
            <a:ext cx="2232022" cy="235611"/>
            <a:chOff x="-2742739" y="876300"/>
            <a:chExt cx="2232022" cy="235611"/>
          </a:xfrm>
        </p:grpSpPr>
        <p:sp>
          <p:nvSpPr>
            <p:cNvPr id="5" name="btfpStatusStickerText971389">
              <a:extLst>
                <a:ext uri="{FF2B5EF4-FFF2-40B4-BE49-F238E27FC236}">
                  <a16:creationId xmlns:a16="http://schemas.microsoft.com/office/drawing/2014/main" id="{4A5A07FD-663E-4A58-B247-E098B1CDBC30}"/>
                </a:ext>
              </a:extLst>
            </p:cNvPr>
            <p:cNvSpPr txBox="1"/>
            <p:nvPr/>
          </p:nvSpPr>
          <p:spPr bwMode="gray">
            <a:xfrm>
              <a:off x="-2742739"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6" name="btfpStatusStickerLine971389">
              <a:extLst>
                <a:ext uri="{FF2B5EF4-FFF2-40B4-BE49-F238E27FC236}">
                  <a16:creationId xmlns:a16="http://schemas.microsoft.com/office/drawing/2014/main" id="{17A76777-F180-4C59-AD8E-0A154AE33E82}"/>
                </a:ext>
              </a:extLst>
            </p:cNvPr>
            <p:cNvCxnSpPr>
              <a:cxnSpLocks/>
            </p:cNvCxnSpPr>
            <p:nvPr/>
          </p:nvCxnSpPr>
          <p:spPr bwMode="gray">
            <a:xfrm rot="720000">
              <a:off x="-274273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51" name="btfpIcon916464">
            <a:extLst>
              <a:ext uri="{FF2B5EF4-FFF2-40B4-BE49-F238E27FC236}">
                <a16:creationId xmlns:a16="http://schemas.microsoft.com/office/drawing/2014/main" id="{6AAB8E90-2C13-4B0E-9B9B-1E1F865108A6}"/>
              </a:ext>
            </a:extLst>
          </p:cNvPr>
          <p:cNvGrpSpPr>
            <a:grpSpLocks noChangeAspect="1"/>
          </p:cNvGrpSpPr>
          <p:nvPr>
            <p:custDataLst>
              <p:tags r:id="rId8"/>
            </p:custDataLst>
          </p:nvPr>
        </p:nvGrpSpPr>
        <p:grpSpPr>
          <a:xfrm>
            <a:off x="370838" y="1603888"/>
            <a:ext cx="540544" cy="540544"/>
            <a:chOff x="330200" y="1270000"/>
            <a:chExt cx="540544" cy="540544"/>
          </a:xfrm>
        </p:grpSpPr>
        <p:sp>
          <p:nvSpPr>
            <p:cNvPr id="52" name="btfpIconCircle916464">
              <a:extLst>
                <a:ext uri="{FF2B5EF4-FFF2-40B4-BE49-F238E27FC236}">
                  <a16:creationId xmlns:a16="http://schemas.microsoft.com/office/drawing/2014/main" id="{B2BBE731-5073-4AAE-B470-1911C8DB46EC}"/>
                </a:ext>
              </a:extLst>
            </p:cNvPr>
            <p:cNvSpPr>
              <a:spLocks/>
            </p:cNvSpPr>
            <p:nvPr/>
          </p:nvSpPr>
          <p:spPr bwMode="gray">
            <a:xfrm>
              <a:off x="330200" y="1270000"/>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3" name="btfpIconLines916464">
              <a:extLst>
                <a:ext uri="{FF2B5EF4-FFF2-40B4-BE49-F238E27FC236}">
                  <a16:creationId xmlns:a16="http://schemas.microsoft.com/office/drawing/2014/main" id="{0A1D9C08-4B67-45A6-99F4-2EF59C25737D}"/>
                </a:ext>
              </a:extLst>
            </p:cNvPr>
            <p:cNvPicPr>
              <a:picLocks/>
            </p:cNvPicPr>
            <p:nvPr/>
          </p:nvPicPr>
          <p:blipFill>
            <a:blip r:embed="rId16">
              <a:extLst>
                <a:ext uri="{28A0092B-C50C-407E-A947-70E740481C1C}">
                  <a14:useLocalDpi xmlns:a14="http://schemas.microsoft.com/office/drawing/2010/main" val="0"/>
                </a:ext>
              </a:extLst>
            </a:blip>
            <a:stretch>
              <a:fillRect/>
            </a:stretch>
          </p:blipFill>
          <p:spPr>
            <a:xfrm>
              <a:off x="330200" y="1270000"/>
              <a:ext cx="540544" cy="540544"/>
            </a:xfrm>
            <a:prstGeom prst="rect">
              <a:avLst/>
            </a:prstGeom>
          </p:spPr>
        </p:pic>
      </p:grpSp>
      <p:grpSp>
        <p:nvGrpSpPr>
          <p:cNvPr id="54" name="btfpIcon986186">
            <a:extLst>
              <a:ext uri="{FF2B5EF4-FFF2-40B4-BE49-F238E27FC236}">
                <a16:creationId xmlns:a16="http://schemas.microsoft.com/office/drawing/2014/main" id="{8F6EBAC8-1865-421D-90D2-A56314740AFF}"/>
              </a:ext>
            </a:extLst>
          </p:cNvPr>
          <p:cNvGrpSpPr>
            <a:grpSpLocks noChangeAspect="1"/>
          </p:cNvGrpSpPr>
          <p:nvPr>
            <p:custDataLst>
              <p:tags r:id="rId9"/>
            </p:custDataLst>
          </p:nvPr>
        </p:nvGrpSpPr>
        <p:grpSpPr>
          <a:xfrm>
            <a:off x="370838" y="2838973"/>
            <a:ext cx="540544" cy="540544"/>
            <a:chOff x="3586611" y="2902126"/>
            <a:chExt cx="540544" cy="540544"/>
          </a:xfrm>
        </p:grpSpPr>
        <p:sp>
          <p:nvSpPr>
            <p:cNvPr id="55" name="btfpIconCircle986186">
              <a:extLst>
                <a:ext uri="{FF2B5EF4-FFF2-40B4-BE49-F238E27FC236}">
                  <a16:creationId xmlns:a16="http://schemas.microsoft.com/office/drawing/2014/main" id="{31CDEBCC-4B20-4421-B7A9-7FE18C2D575A}"/>
                </a:ext>
              </a:extLst>
            </p:cNvPr>
            <p:cNvSpPr>
              <a:spLocks/>
            </p:cNvSpPr>
            <p:nvPr/>
          </p:nvSpPr>
          <p:spPr bwMode="gray">
            <a:xfrm>
              <a:off x="3586611" y="290212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7" name="btfpIconLines986186">
              <a:extLst>
                <a:ext uri="{FF2B5EF4-FFF2-40B4-BE49-F238E27FC236}">
                  <a16:creationId xmlns:a16="http://schemas.microsoft.com/office/drawing/2014/main" id="{1B602592-7F5B-476A-8D4B-5329796CF8F2}"/>
                </a:ext>
              </a:extLst>
            </p:cNvPr>
            <p:cNvPicPr>
              <a:picLocks/>
            </p:cNvPicPr>
            <p:nvPr/>
          </p:nvPicPr>
          <p:blipFill>
            <a:blip r:embed="rId17">
              <a:extLst>
                <a:ext uri="{28A0092B-C50C-407E-A947-70E740481C1C}">
                  <a14:useLocalDpi xmlns:a14="http://schemas.microsoft.com/office/drawing/2010/main" val="0"/>
                </a:ext>
              </a:extLst>
            </a:blip>
            <a:stretch>
              <a:fillRect/>
            </a:stretch>
          </p:blipFill>
          <p:spPr>
            <a:xfrm>
              <a:off x="3586611" y="2902126"/>
              <a:ext cx="540544" cy="540544"/>
            </a:xfrm>
            <a:prstGeom prst="rect">
              <a:avLst/>
            </a:prstGeom>
          </p:spPr>
        </p:pic>
      </p:grpSp>
      <p:grpSp>
        <p:nvGrpSpPr>
          <p:cNvPr id="58" name="btfpIcon228649">
            <a:extLst>
              <a:ext uri="{FF2B5EF4-FFF2-40B4-BE49-F238E27FC236}">
                <a16:creationId xmlns:a16="http://schemas.microsoft.com/office/drawing/2014/main" id="{2032A7F0-A332-4CF5-87AF-BFC01F4101CB}"/>
              </a:ext>
            </a:extLst>
          </p:cNvPr>
          <p:cNvGrpSpPr>
            <a:grpSpLocks noChangeAspect="1"/>
          </p:cNvGrpSpPr>
          <p:nvPr>
            <p:custDataLst>
              <p:tags r:id="rId10"/>
            </p:custDataLst>
          </p:nvPr>
        </p:nvGrpSpPr>
        <p:grpSpPr>
          <a:xfrm>
            <a:off x="307348" y="4515835"/>
            <a:ext cx="667525" cy="667526"/>
            <a:chOff x="3586611" y="4634730"/>
            <a:chExt cx="667525" cy="540545"/>
          </a:xfrm>
        </p:grpSpPr>
        <p:sp>
          <p:nvSpPr>
            <p:cNvPr id="62" name="btfpIconCircle228649">
              <a:extLst>
                <a:ext uri="{FF2B5EF4-FFF2-40B4-BE49-F238E27FC236}">
                  <a16:creationId xmlns:a16="http://schemas.microsoft.com/office/drawing/2014/main" id="{616D70F5-CEFD-4B8D-A9EA-351B8095BC03}"/>
                </a:ext>
              </a:extLst>
            </p:cNvPr>
            <p:cNvSpPr>
              <a:spLocks/>
            </p:cNvSpPr>
            <p:nvPr/>
          </p:nvSpPr>
          <p:spPr bwMode="gray">
            <a:xfrm>
              <a:off x="3586611" y="4634731"/>
              <a:ext cx="667525"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63" name="btfpIconLines228649">
              <a:extLst>
                <a:ext uri="{FF2B5EF4-FFF2-40B4-BE49-F238E27FC236}">
                  <a16:creationId xmlns:a16="http://schemas.microsoft.com/office/drawing/2014/main" id="{D69F1FB5-68FA-4016-8F6D-FF61C94A1B5B}"/>
                </a:ext>
              </a:extLst>
            </p:cNvPr>
            <p:cNvPicPr>
              <a:picLocks/>
            </p:cNvPicPr>
            <p:nvPr/>
          </p:nvPicPr>
          <p:blipFill>
            <a:blip r:embed="rId18">
              <a:extLst>
                <a:ext uri="{28A0092B-C50C-407E-A947-70E740481C1C}">
                  <a14:useLocalDpi xmlns:a14="http://schemas.microsoft.com/office/drawing/2010/main" val="0"/>
                </a:ext>
              </a:extLst>
            </a:blip>
            <a:stretch>
              <a:fillRect/>
            </a:stretch>
          </p:blipFill>
          <p:spPr>
            <a:xfrm>
              <a:off x="3586611" y="4634730"/>
              <a:ext cx="667525" cy="540544"/>
            </a:xfrm>
            <a:prstGeom prst="rect">
              <a:avLst/>
            </a:prstGeom>
          </p:spPr>
        </p:pic>
      </p:grpSp>
      <p:grpSp>
        <p:nvGrpSpPr>
          <p:cNvPr id="34" name="btfpIcon291409">
            <a:extLst>
              <a:ext uri="{FF2B5EF4-FFF2-40B4-BE49-F238E27FC236}">
                <a16:creationId xmlns:a16="http://schemas.microsoft.com/office/drawing/2014/main" id="{0354BB1B-9E13-4620-8F99-66A9E5709673}"/>
              </a:ext>
            </a:extLst>
          </p:cNvPr>
          <p:cNvGrpSpPr>
            <a:grpSpLocks noChangeAspect="1"/>
          </p:cNvGrpSpPr>
          <p:nvPr>
            <p:custDataLst>
              <p:tags r:id="rId11"/>
            </p:custDataLst>
          </p:nvPr>
        </p:nvGrpSpPr>
        <p:grpSpPr>
          <a:xfrm>
            <a:off x="370838" y="5418455"/>
            <a:ext cx="540544" cy="540544"/>
            <a:chOff x="9176914" y="4634729"/>
            <a:chExt cx="540544" cy="540544"/>
          </a:xfrm>
        </p:grpSpPr>
        <p:sp>
          <p:nvSpPr>
            <p:cNvPr id="35" name="btfpIconCircle291409">
              <a:extLst>
                <a:ext uri="{FF2B5EF4-FFF2-40B4-BE49-F238E27FC236}">
                  <a16:creationId xmlns:a16="http://schemas.microsoft.com/office/drawing/2014/main" id="{55F7A8C1-D3F1-4680-93B2-BA538355FFB2}"/>
                </a:ext>
              </a:extLst>
            </p:cNvPr>
            <p:cNvSpPr>
              <a:spLocks/>
            </p:cNvSpPr>
            <p:nvPr/>
          </p:nvSpPr>
          <p:spPr bwMode="gray">
            <a:xfrm>
              <a:off x="9176914" y="4634729"/>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36" name="btfpIconLines291409">
              <a:extLst>
                <a:ext uri="{FF2B5EF4-FFF2-40B4-BE49-F238E27FC236}">
                  <a16:creationId xmlns:a16="http://schemas.microsoft.com/office/drawing/2014/main" id="{4C05D4E9-0ADE-442C-862C-3A9EC3172B99}"/>
                </a:ext>
              </a:extLst>
            </p:cNvPr>
            <p:cNvPicPr>
              <a:picLocks/>
            </p:cNvPicPr>
            <p:nvPr/>
          </p:nvPicPr>
          <p:blipFill>
            <a:blip r:embed="rId19">
              <a:extLst>
                <a:ext uri="{28A0092B-C50C-407E-A947-70E740481C1C}">
                  <a14:useLocalDpi xmlns:a14="http://schemas.microsoft.com/office/drawing/2010/main" val="0"/>
                </a:ext>
              </a:extLst>
            </a:blip>
            <a:stretch>
              <a:fillRect/>
            </a:stretch>
          </p:blipFill>
          <p:spPr>
            <a:xfrm>
              <a:off x="9176914" y="4634729"/>
              <a:ext cx="540544" cy="540544"/>
            </a:xfrm>
            <a:prstGeom prst="rect">
              <a:avLst/>
            </a:prstGeom>
          </p:spPr>
        </p:pic>
      </p:grpSp>
    </p:spTree>
    <p:custDataLst>
      <p:tags r:id="rId1"/>
    </p:custDataLst>
    <p:extLst>
      <p:ext uri="{BB962C8B-B14F-4D97-AF65-F5344CB8AC3E}">
        <p14:creationId xmlns:p14="http://schemas.microsoft.com/office/powerpoint/2010/main" val="406592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hink-cell data - do not delete" hidden="1">
            <a:extLst>
              <a:ext uri="{FF2B5EF4-FFF2-40B4-BE49-F238E27FC236}">
                <a16:creationId xmlns:a16="http://schemas.microsoft.com/office/drawing/2014/main" id="{34F4616D-DC52-3026-8BC2-228E6D1AF4D5}"/>
              </a:ext>
            </a:extLst>
          </p:cNvPr>
          <p:cNvGraphicFramePr>
            <a:graphicFrameLocks noChangeAspect="1"/>
          </p:cNvGraphicFramePr>
          <p:nvPr>
            <p:custDataLst>
              <p:tags r:id="rId2"/>
            </p:custDataLst>
            <p:extLst>
              <p:ext uri="{D42A27DB-BD31-4B8C-83A1-F6EECF244321}">
                <p14:modId xmlns:p14="http://schemas.microsoft.com/office/powerpoint/2010/main" val="19702287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84" imgH="486" progId="TCLayout.ActiveDocument.1">
                  <p:embed/>
                </p:oleObj>
              </mc:Choice>
              <mc:Fallback>
                <p:oleObj name="think-cell Slide" r:id="rId18" imgW="484" imgH="486" progId="TCLayout.ActiveDocument.1">
                  <p:embed/>
                  <p:pic>
                    <p:nvPicPr>
                      <p:cNvPr id="34" name="think-cell data - do not delete" hidden="1">
                        <a:extLst>
                          <a:ext uri="{FF2B5EF4-FFF2-40B4-BE49-F238E27FC236}">
                            <a16:creationId xmlns:a16="http://schemas.microsoft.com/office/drawing/2014/main" id="{34F4616D-DC52-3026-8BC2-228E6D1AF4D5}"/>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69" name="btfpColumnHeaderBox380687">
            <a:extLst>
              <a:ext uri="{FF2B5EF4-FFF2-40B4-BE49-F238E27FC236}">
                <a16:creationId xmlns:a16="http://schemas.microsoft.com/office/drawing/2014/main" id="{882FDE24-4AF4-4681-A212-C01F6531D8F6}"/>
              </a:ext>
            </a:extLst>
          </p:cNvPr>
          <p:cNvGrpSpPr/>
          <p:nvPr>
            <p:custDataLst>
              <p:tags r:id="rId3"/>
            </p:custDataLst>
          </p:nvPr>
        </p:nvGrpSpPr>
        <p:grpSpPr>
          <a:xfrm>
            <a:off x="9384308" y="1716365"/>
            <a:ext cx="2477492" cy="254953"/>
            <a:chOff x="9384308" y="1323644"/>
            <a:chExt cx="2477492" cy="254953"/>
          </a:xfrm>
        </p:grpSpPr>
        <p:sp>
          <p:nvSpPr>
            <p:cNvPr id="70" name="btfpColumnHeaderBoxText380687">
              <a:extLst>
                <a:ext uri="{FF2B5EF4-FFF2-40B4-BE49-F238E27FC236}">
                  <a16:creationId xmlns:a16="http://schemas.microsoft.com/office/drawing/2014/main" id="{4FFA0974-A7A2-4F1F-8CA0-7197471C8BBD}"/>
                </a:ext>
              </a:extLst>
            </p:cNvPr>
            <p:cNvSpPr txBox="1"/>
            <p:nvPr/>
          </p:nvSpPr>
          <p:spPr bwMode="gray">
            <a:xfrm>
              <a:off x="9384308" y="1323644"/>
              <a:ext cx="2477492" cy="254953"/>
            </a:xfrm>
            <a:prstGeom prst="rect">
              <a:avLst/>
            </a:prstGeom>
            <a:noFill/>
          </p:spPr>
          <p:txBody>
            <a:bodyPr vert="horz" wrap="square" lIns="36036" tIns="36036" rIns="36036" bIns="36036" rtlCol="0" anchor="b">
              <a:spAutoFit/>
            </a:bodyPr>
            <a:lstStyle/>
            <a:p>
              <a:pPr marL="0" indent="0" algn="ctr">
                <a:spcBef>
                  <a:spcPts val="0"/>
                </a:spcBef>
                <a:buNone/>
              </a:pPr>
              <a:r>
                <a:rPr lang="en-US" sz="1200" b="1">
                  <a:solidFill>
                    <a:srgbClr val="000000"/>
                  </a:solidFill>
                </a:rPr>
                <a:t>Customer 4</a:t>
              </a:r>
            </a:p>
          </p:txBody>
        </p:sp>
        <p:cxnSp>
          <p:nvCxnSpPr>
            <p:cNvPr id="71" name="btfpColumnHeaderBoxLine380687">
              <a:extLst>
                <a:ext uri="{FF2B5EF4-FFF2-40B4-BE49-F238E27FC236}">
                  <a16:creationId xmlns:a16="http://schemas.microsoft.com/office/drawing/2014/main" id="{1CD05565-8C2E-407E-B505-18D684EAB8AC}"/>
                </a:ext>
              </a:extLst>
            </p:cNvPr>
            <p:cNvCxnSpPr/>
            <p:nvPr/>
          </p:nvCxnSpPr>
          <p:spPr bwMode="gray">
            <a:xfrm>
              <a:off x="9384308" y="1578597"/>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72" name="btfpColumnHeaderBox627409">
            <a:extLst>
              <a:ext uri="{FF2B5EF4-FFF2-40B4-BE49-F238E27FC236}">
                <a16:creationId xmlns:a16="http://schemas.microsoft.com/office/drawing/2014/main" id="{DA7275F9-8E1A-4D72-B6B9-6E50116A20DB}"/>
              </a:ext>
            </a:extLst>
          </p:cNvPr>
          <p:cNvGrpSpPr/>
          <p:nvPr>
            <p:custDataLst>
              <p:tags r:id="rId4"/>
            </p:custDataLst>
          </p:nvPr>
        </p:nvGrpSpPr>
        <p:grpSpPr>
          <a:xfrm>
            <a:off x="6366272" y="1724133"/>
            <a:ext cx="2477492" cy="242053"/>
            <a:chOff x="6366272" y="1331412"/>
            <a:chExt cx="2477492" cy="242053"/>
          </a:xfrm>
        </p:grpSpPr>
        <p:sp>
          <p:nvSpPr>
            <p:cNvPr id="73" name="btfpColumnHeaderBoxText627409">
              <a:extLst>
                <a:ext uri="{FF2B5EF4-FFF2-40B4-BE49-F238E27FC236}">
                  <a16:creationId xmlns:a16="http://schemas.microsoft.com/office/drawing/2014/main" id="{F784004C-B1D7-4D48-9CB0-181D9C804C65}"/>
                </a:ext>
              </a:extLst>
            </p:cNvPr>
            <p:cNvSpPr txBox="1"/>
            <p:nvPr/>
          </p:nvSpPr>
          <p:spPr bwMode="gray">
            <a:xfrm>
              <a:off x="6366272" y="1331412"/>
              <a:ext cx="2477492" cy="239713"/>
            </a:xfrm>
            <a:prstGeom prst="rect">
              <a:avLst/>
            </a:prstGeom>
            <a:noFill/>
          </p:spPr>
          <p:txBody>
            <a:bodyPr vert="horz" wrap="square" lIns="36036" tIns="36036" rIns="36036" bIns="36036" rtlCol="0" anchor="b">
              <a:spAutoFit/>
            </a:bodyPr>
            <a:lstStyle/>
            <a:p>
              <a:pPr marL="0" indent="0" algn="ctr">
                <a:spcBef>
                  <a:spcPts val="0"/>
                </a:spcBef>
                <a:buNone/>
              </a:pPr>
              <a:r>
                <a:rPr lang="en-US" sz="1100" b="1">
                  <a:solidFill>
                    <a:srgbClr val="000000"/>
                  </a:solidFill>
                </a:rPr>
                <a:t>Customer 3</a:t>
              </a:r>
            </a:p>
          </p:txBody>
        </p:sp>
        <p:cxnSp>
          <p:nvCxnSpPr>
            <p:cNvPr id="74" name="btfpColumnHeaderBoxLine627409">
              <a:extLst>
                <a:ext uri="{FF2B5EF4-FFF2-40B4-BE49-F238E27FC236}">
                  <a16:creationId xmlns:a16="http://schemas.microsoft.com/office/drawing/2014/main" id="{BDC734F9-B290-458C-8772-A50AE7530997}"/>
                </a:ext>
              </a:extLst>
            </p:cNvPr>
            <p:cNvCxnSpPr/>
            <p:nvPr/>
          </p:nvCxnSpPr>
          <p:spPr bwMode="gray">
            <a:xfrm>
              <a:off x="6366272" y="1573465"/>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75" name="btfpColumnHeaderBox257174">
            <a:extLst>
              <a:ext uri="{FF2B5EF4-FFF2-40B4-BE49-F238E27FC236}">
                <a16:creationId xmlns:a16="http://schemas.microsoft.com/office/drawing/2014/main" id="{EC186C3D-33D0-4B76-A26E-42EF30C89B6F}"/>
              </a:ext>
            </a:extLst>
          </p:cNvPr>
          <p:cNvGrpSpPr/>
          <p:nvPr>
            <p:custDataLst>
              <p:tags r:id="rId5"/>
            </p:custDataLst>
          </p:nvPr>
        </p:nvGrpSpPr>
        <p:grpSpPr>
          <a:xfrm>
            <a:off x="3348236" y="1731306"/>
            <a:ext cx="2477492" cy="239713"/>
            <a:chOff x="3348236" y="1338585"/>
            <a:chExt cx="2477492" cy="239713"/>
          </a:xfrm>
        </p:grpSpPr>
        <p:sp>
          <p:nvSpPr>
            <p:cNvPr id="76" name="btfpColumnHeaderBoxText257174">
              <a:extLst>
                <a:ext uri="{FF2B5EF4-FFF2-40B4-BE49-F238E27FC236}">
                  <a16:creationId xmlns:a16="http://schemas.microsoft.com/office/drawing/2014/main" id="{45225BE5-60CF-4A26-AA04-909C6AAB9CC5}"/>
                </a:ext>
              </a:extLst>
            </p:cNvPr>
            <p:cNvSpPr txBox="1"/>
            <p:nvPr/>
          </p:nvSpPr>
          <p:spPr bwMode="gray">
            <a:xfrm>
              <a:off x="3348236" y="1338585"/>
              <a:ext cx="2477492" cy="239713"/>
            </a:xfrm>
            <a:prstGeom prst="rect">
              <a:avLst/>
            </a:prstGeom>
            <a:noFill/>
          </p:spPr>
          <p:txBody>
            <a:bodyPr vert="horz" wrap="square" lIns="36036" tIns="36036" rIns="36036" bIns="36036" rtlCol="0" anchor="b">
              <a:spAutoFit/>
            </a:bodyPr>
            <a:lstStyle/>
            <a:p>
              <a:pPr marL="0" indent="0" algn="ctr">
                <a:spcBef>
                  <a:spcPts val="0"/>
                </a:spcBef>
                <a:buNone/>
              </a:pPr>
              <a:r>
                <a:rPr lang="en-US" sz="1100" b="1">
                  <a:solidFill>
                    <a:srgbClr val="000000"/>
                  </a:solidFill>
                </a:rPr>
                <a:t>Customer 2</a:t>
              </a:r>
              <a:endParaRPr lang="en-US" sz="1400" b="1">
                <a:solidFill>
                  <a:srgbClr val="000000"/>
                </a:solidFill>
              </a:endParaRPr>
            </a:p>
          </p:txBody>
        </p:sp>
        <p:cxnSp>
          <p:nvCxnSpPr>
            <p:cNvPr id="77" name="btfpColumnHeaderBoxLine257174">
              <a:extLst>
                <a:ext uri="{FF2B5EF4-FFF2-40B4-BE49-F238E27FC236}">
                  <a16:creationId xmlns:a16="http://schemas.microsoft.com/office/drawing/2014/main" id="{0EBB1622-73F2-4FB5-8225-6757ECE05738}"/>
                </a:ext>
              </a:extLst>
            </p:cNvPr>
            <p:cNvCxnSpPr/>
            <p:nvPr/>
          </p:nvCxnSpPr>
          <p:spPr bwMode="gray">
            <a:xfrm>
              <a:off x="3348236" y="1578298"/>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78" name="btfpColumnHeaderBox135533">
            <a:extLst>
              <a:ext uri="{FF2B5EF4-FFF2-40B4-BE49-F238E27FC236}">
                <a16:creationId xmlns:a16="http://schemas.microsoft.com/office/drawing/2014/main" id="{EB0E1C52-01A3-47F7-B374-0E442EBAFDB6}"/>
              </a:ext>
            </a:extLst>
          </p:cNvPr>
          <p:cNvGrpSpPr/>
          <p:nvPr>
            <p:custDataLst>
              <p:tags r:id="rId6"/>
            </p:custDataLst>
          </p:nvPr>
        </p:nvGrpSpPr>
        <p:grpSpPr>
          <a:xfrm>
            <a:off x="330200" y="1734093"/>
            <a:ext cx="2477492" cy="247625"/>
            <a:chOff x="330200" y="1341372"/>
            <a:chExt cx="2477492" cy="247625"/>
          </a:xfrm>
        </p:grpSpPr>
        <p:sp>
          <p:nvSpPr>
            <p:cNvPr id="84" name="btfpColumnHeaderBoxText135533">
              <a:extLst>
                <a:ext uri="{FF2B5EF4-FFF2-40B4-BE49-F238E27FC236}">
                  <a16:creationId xmlns:a16="http://schemas.microsoft.com/office/drawing/2014/main" id="{C5CE3FB8-F651-4B90-AA58-F7A564E8B8A2}"/>
                </a:ext>
              </a:extLst>
            </p:cNvPr>
            <p:cNvSpPr txBox="1"/>
            <p:nvPr/>
          </p:nvSpPr>
          <p:spPr bwMode="gray">
            <a:xfrm>
              <a:off x="330200" y="1341372"/>
              <a:ext cx="2477492" cy="239713"/>
            </a:xfrm>
            <a:prstGeom prst="rect">
              <a:avLst/>
            </a:prstGeom>
            <a:noFill/>
          </p:spPr>
          <p:txBody>
            <a:bodyPr vert="horz" wrap="square" lIns="36036" tIns="36036" rIns="36036" bIns="36036" rtlCol="0" anchor="b">
              <a:spAutoFit/>
            </a:bodyPr>
            <a:lstStyle/>
            <a:p>
              <a:pPr marL="0" indent="0" algn="ctr">
                <a:spcBef>
                  <a:spcPts val="0"/>
                </a:spcBef>
                <a:buNone/>
              </a:pPr>
              <a:r>
                <a:rPr lang="en-US" sz="1100" b="1">
                  <a:solidFill>
                    <a:srgbClr val="000000"/>
                  </a:solidFill>
                </a:rPr>
                <a:t>Customer 1</a:t>
              </a:r>
              <a:endParaRPr lang="en-US" sz="1600" b="1">
                <a:solidFill>
                  <a:srgbClr val="000000"/>
                </a:solidFill>
              </a:endParaRPr>
            </a:p>
          </p:txBody>
        </p:sp>
        <p:cxnSp>
          <p:nvCxnSpPr>
            <p:cNvPr id="85" name="btfpColumnHeaderBoxLine135533">
              <a:extLst>
                <a:ext uri="{FF2B5EF4-FFF2-40B4-BE49-F238E27FC236}">
                  <a16:creationId xmlns:a16="http://schemas.microsoft.com/office/drawing/2014/main" id="{1B6F3CE2-5DC7-4CE5-B7E4-4BC5D416F010}"/>
                </a:ext>
              </a:extLst>
            </p:cNvPr>
            <p:cNvCxnSpPr/>
            <p:nvPr/>
          </p:nvCxnSpPr>
          <p:spPr bwMode="gray">
            <a:xfrm>
              <a:off x="330200" y="1588997"/>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86" name="btfpBulletedList574651">
            <a:extLst>
              <a:ext uri="{FF2B5EF4-FFF2-40B4-BE49-F238E27FC236}">
                <a16:creationId xmlns:a16="http://schemas.microsoft.com/office/drawing/2014/main" id="{436F36FE-2A0D-49F2-90FD-B9A609C8F666}"/>
              </a:ext>
            </a:extLst>
          </p:cNvPr>
          <p:cNvSpPr txBox="1"/>
          <p:nvPr>
            <p:custDataLst>
              <p:tags r:id="rId7"/>
            </p:custDataLst>
          </p:nvPr>
        </p:nvSpPr>
        <p:spPr bwMode="gray">
          <a:xfrm>
            <a:off x="330200" y="2108718"/>
            <a:ext cx="2477492" cy="2996580"/>
          </a:xfrm>
          <a:prstGeom prst="rect">
            <a:avLst/>
          </a:prstGeom>
          <a:noFill/>
        </p:spPr>
        <p:txBody>
          <a:bodyPr vert="horz" wrap="square" lIns="36000" tIns="36000" rIns="36000" bIns="36000" rtlCol="0">
            <a:spAutoFit/>
          </a:bodyPr>
          <a:lstStyle/>
          <a:p>
            <a:pPr>
              <a:spcBef>
                <a:spcPts val="600"/>
              </a:spcBef>
            </a:pPr>
            <a:r>
              <a:rPr lang="en-US" sz="1000"/>
              <a:t>Requires suppliers to comply with </a:t>
            </a:r>
            <a:r>
              <a:rPr lang="en-US" sz="1000" b="1"/>
              <a:t>EDF’s global CSR agreement </a:t>
            </a:r>
            <a:r>
              <a:rPr lang="en-US" sz="1000"/>
              <a:t>that encompasses ESG issues</a:t>
            </a:r>
          </a:p>
          <a:p>
            <a:pPr>
              <a:spcBef>
                <a:spcPts val="600"/>
              </a:spcBef>
            </a:pPr>
            <a:r>
              <a:rPr lang="en-US" sz="1000"/>
              <a:t>Requires suppliers to make </a:t>
            </a:r>
            <a:r>
              <a:rPr lang="en-US" sz="1000" b="1"/>
              <a:t>necessary ESG disclosures </a:t>
            </a:r>
            <a:r>
              <a:rPr lang="en-US" sz="1000"/>
              <a:t>such as </a:t>
            </a:r>
            <a:r>
              <a:rPr lang="en-US" sz="1000" b="1"/>
              <a:t>streamlined energy and carbon reporting regulations</a:t>
            </a:r>
          </a:p>
          <a:p>
            <a:pPr>
              <a:spcBef>
                <a:spcPts val="600"/>
              </a:spcBef>
            </a:pPr>
            <a:r>
              <a:rPr lang="en-US" sz="1000"/>
              <a:t>Suppliers are required to </a:t>
            </a:r>
            <a:r>
              <a:rPr lang="en-US" sz="1000" b="1"/>
              <a:t>abolish any form of forced or child labor, and pay fair wages</a:t>
            </a:r>
            <a:r>
              <a:rPr lang="en-US" sz="1000"/>
              <a:t> according to applicable laws </a:t>
            </a:r>
          </a:p>
          <a:p>
            <a:pPr>
              <a:spcBef>
                <a:spcPts val="600"/>
              </a:spcBef>
            </a:pPr>
            <a:r>
              <a:rPr lang="en-US" sz="1000"/>
              <a:t>Encourages suppliers to have </a:t>
            </a:r>
            <a:r>
              <a:rPr lang="en-US" sz="1000" b="1"/>
              <a:t>robust and clear data to measure DE&amp;I</a:t>
            </a:r>
            <a:r>
              <a:rPr lang="en-US" sz="1000" b="1" baseline="30000"/>
              <a:t>1</a:t>
            </a:r>
            <a:r>
              <a:rPr lang="en-US" sz="1000" b="1"/>
              <a:t> progress</a:t>
            </a:r>
            <a:r>
              <a:rPr lang="en-US" sz="1000"/>
              <a:t> and achievements</a:t>
            </a:r>
          </a:p>
          <a:p>
            <a:pPr>
              <a:spcBef>
                <a:spcPts val="600"/>
              </a:spcBef>
            </a:pPr>
            <a:r>
              <a:rPr lang="en-US" sz="1000"/>
              <a:t>Requires compliance with privacy and </a:t>
            </a:r>
            <a:r>
              <a:rPr lang="en-US" sz="1000" b="1"/>
              <a:t>information security laws</a:t>
            </a:r>
            <a:r>
              <a:rPr lang="en-US" sz="1000"/>
              <a:t>, and provide </a:t>
            </a:r>
            <a:r>
              <a:rPr lang="en-US" sz="1000" b="1"/>
              <a:t>support during audits</a:t>
            </a:r>
            <a:endParaRPr lang="en-US" sz="1000"/>
          </a:p>
        </p:txBody>
      </p:sp>
      <p:sp>
        <p:nvSpPr>
          <p:cNvPr id="87" name="btfpBulletedList125901">
            <a:extLst>
              <a:ext uri="{FF2B5EF4-FFF2-40B4-BE49-F238E27FC236}">
                <a16:creationId xmlns:a16="http://schemas.microsoft.com/office/drawing/2014/main" id="{51BFBC7A-C755-49B1-BC25-07B96C90D80A}"/>
              </a:ext>
            </a:extLst>
          </p:cNvPr>
          <p:cNvSpPr txBox="1"/>
          <p:nvPr>
            <p:custDataLst>
              <p:tags r:id="rId8"/>
            </p:custDataLst>
          </p:nvPr>
        </p:nvSpPr>
        <p:spPr bwMode="gray">
          <a:xfrm>
            <a:off x="3348236" y="2108718"/>
            <a:ext cx="2477492" cy="3396690"/>
          </a:xfrm>
          <a:prstGeom prst="rect">
            <a:avLst/>
          </a:prstGeom>
          <a:noFill/>
        </p:spPr>
        <p:txBody>
          <a:bodyPr vert="horz" wrap="square" lIns="36000" tIns="36000" rIns="36000" bIns="36000" rtlCol="0">
            <a:spAutoFit/>
          </a:bodyPr>
          <a:lstStyle/>
          <a:p>
            <a:pPr>
              <a:spcBef>
                <a:spcPts val="600"/>
              </a:spcBef>
            </a:pPr>
            <a:r>
              <a:rPr lang="en-US" sz="1000"/>
              <a:t>Requires suppliers to sign the </a:t>
            </a:r>
            <a:r>
              <a:rPr lang="en-US" sz="1000" b="1"/>
              <a:t>Supply Chain Charter </a:t>
            </a:r>
            <a:r>
              <a:rPr lang="en-US" sz="1000"/>
              <a:t>and evaluates performance through </a:t>
            </a:r>
            <a:r>
              <a:rPr lang="en-US" sz="1000" b="1" err="1"/>
              <a:t>EcoVadis</a:t>
            </a:r>
            <a:r>
              <a:rPr lang="en-US" sz="1000" b="1"/>
              <a:t> assessments</a:t>
            </a:r>
          </a:p>
          <a:p>
            <a:pPr lvl="1">
              <a:spcBef>
                <a:spcPts val="0"/>
              </a:spcBef>
            </a:pPr>
            <a:r>
              <a:rPr lang="en-US" sz="800" b="1"/>
              <a:t>100% of suppliers/vendors </a:t>
            </a:r>
            <a:r>
              <a:rPr lang="en-US" sz="800"/>
              <a:t>were assessed by </a:t>
            </a:r>
            <a:r>
              <a:rPr lang="en-US" sz="800" err="1"/>
              <a:t>EcoVadis</a:t>
            </a:r>
            <a:r>
              <a:rPr lang="en-US" sz="800"/>
              <a:t> in 2021</a:t>
            </a:r>
          </a:p>
          <a:p>
            <a:pPr>
              <a:spcBef>
                <a:spcPts val="600"/>
              </a:spcBef>
            </a:pPr>
            <a:r>
              <a:rPr lang="en-US" sz="1000"/>
              <a:t>Suppliers are expected to contribute to its objectives of </a:t>
            </a:r>
            <a:r>
              <a:rPr lang="en-US" sz="1000" b="1"/>
              <a:t>building a low-carbon economy</a:t>
            </a:r>
          </a:p>
          <a:p>
            <a:pPr>
              <a:spcBef>
                <a:spcPts val="600"/>
              </a:spcBef>
            </a:pPr>
            <a:r>
              <a:rPr lang="en-US" sz="1000"/>
              <a:t>Requires suppliers to provide employees with a </a:t>
            </a:r>
            <a:r>
              <a:rPr lang="en-US" sz="1000" b="1"/>
              <a:t>healthy working environment </a:t>
            </a:r>
            <a:r>
              <a:rPr lang="en-US" sz="1000"/>
              <a:t>with appropriate EH&amp;S</a:t>
            </a:r>
            <a:r>
              <a:rPr lang="en-US" sz="1000" baseline="30000"/>
              <a:t>2</a:t>
            </a:r>
            <a:r>
              <a:rPr lang="en-US" sz="1000"/>
              <a:t> measures</a:t>
            </a:r>
          </a:p>
          <a:p>
            <a:pPr>
              <a:spcBef>
                <a:spcPts val="600"/>
              </a:spcBef>
            </a:pPr>
            <a:r>
              <a:rPr lang="en-US" sz="1000"/>
              <a:t>Suppliers are required to respect and promote the principles of </a:t>
            </a:r>
            <a:r>
              <a:rPr lang="en-US" sz="1000" b="1"/>
              <a:t>DE&amp;I</a:t>
            </a:r>
            <a:r>
              <a:rPr lang="en-US" sz="1000" b="1" baseline="30000"/>
              <a:t>1</a:t>
            </a:r>
          </a:p>
          <a:p>
            <a:pPr>
              <a:spcBef>
                <a:spcPts val="600"/>
              </a:spcBef>
            </a:pPr>
            <a:r>
              <a:rPr lang="en-US" sz="1000"/>
              <a:t>Requires compliance with all laws and regulations and company guidelines regarding the </a:t>
            </a:r>
            <a:r>
              <a:rPr lang="en-US" sz="1000" b="1"/>
              <a:t>protection of personal data</a:t>
            </a:r>
            <a:r>
              <a:rPr lang="en-US" sz="1000"/>
              <a:t> including identification information and commercial data</a:t>
            </a:r>
          </a:p>
        </p:txBody>
      </p:sp>
      <p:sp>
        <p:nvSpPr>
          <p:cNvPr id="88" name="btfpBulletedList962992">
            <a:extLst>
              <a:ext uri="{FF2B5EF4-FFF2-40B4-BE49-F238E27FC236}">
                <a16:creationId xmlns:a16="http://schemas.microsoft.com/office/drawing/2014/main" id="{5F66A885-3067-420E-BAC2-617928924931}"/>
              </a:ext>
            </a:extLst>
          </p:cNvPr>
          <p:cNvSpPr txBox="1"/>
          <p:nvPr>
            <p:custDataLst>
              <p:tags r:id="rId9"/>
            </p:custDataLst>
          </p:nvPr>
        </p:nvSpPr>
        <p:spPr bwMode="gray">
          <a:xfrm>
            <a:off x="6366272" y="2108718"/>
            <a:ext cx="2477492" cy="3365912"/>
          </a:xfrm>
          <a:prstGeom prst="rect">
            <a:avLst/>
          </a:prstGeom>
          <a:noFill/>
        </p:spPr>
        <p:txBody>
          <a:bodyPr vert="horz" wrap="square" lIns="36000" tIns="36000" rIns="36000" bIns="36000" rtlCol="0">
            <a:spAutoFit/>
          </a:bodyPr>
          <a:lstStyle/>
          <a:p>
            <a:pPr>
              <a:spcBef>
                <a:spcPts val="600"/>
              </a:spcBef>
            </a:pPr>
            <a:r>
              <a:rPr lang="en-US" sz="1000"/>
              <a:t>Requires suppliers to undergo a </a:t>
            </a:r>
            <a:r>
              <a:rPr lang="en-US" sz="1000" b="1"/>
              <a:t>mandatory code of conduct training </a:t>
            </a:r>
            <a:r>
              <a:rPr lang="en-US" sz="1000"/>
              <a:t>before being onboarded</a:t>
            </a:r>
          </a:p>
          <a:p>
            <a:pPr lvl="1">
              <a:spcBef>
                <a:spcPts val="0"/>
              </a:spcBef>
            </a:pPr>
            <a:r>
              <a:rPr lang="en-US" sz="800"/>
              <a:t>Published a new </a:t>
            </a:r>
            <a:r>
              <a:rPr lang="en-US" sz="800" b="1"/>
              <a:t>Sustainable Procurement Charter </a:t>
            </a:r>
            <a:r>
              <a:rPr lang="en-US" sz="800"/>
              <a:t>aligned with ISO20400 (international standard for sustainable procurement)</a:t>
            </a:r>
          </a:p>
          <a:p>
            <a:pPr>
              <a:spcBef>
                <a:spcPts val="600"/>
              </a:spcBef>
            </a:pPr>
            <a:r>
              <a:rPr lang="en-US" sz="1000"/>
              <a:t>Suppliers are encouraged to use processes and materials that </a:t>
            </a:r>
            <a:r>
              <a:rPr lang="en-US" sz="1000" b="1"/>
              <a:t>support sustainability of the environment </a:t>
            </a:r>
            <a:r>
              <a:rPr lang="en-US" sz="1000"/>
              <a:t>throughout the supply chain</a:t>
            </a:r>
          </a:p>
          <a:p>
            <a:pPr>
              <a:spcBef>
                <a:spcPts val="600"/>
              </a:spcBef>
            </a:pPr>
            <a:r>
              <a:rPr lang="en-US" sz="1000"/>
              <a:t>Suppliers must provide a </a:t>
            </a:r>
            <a:r>
              <a:rPr lang="en-US" sz="1000" b="1"/>
              <a:t>clean, safe and healthy work environment </a:t>
            </a:r>
            <a:r>
              <a:rPr lang="en-US" sz="1000"/>
              <a:t>for all employees</a:t>
            </a:r>
            <a:endParaRPr lang="en-US" sz="1000" b="1"/>
          </a:p>
          <a:p>
            <a:pPr>
              <a:spcBef>
                <a:spcPts val="600"/>
              </a:spcBef>
            </a:pPr>
            <a:r>
              <a:rPr lang="en-US" sz="1000"/>
              <a:t>Suppliers are expected to ensure that </a:t>
            </a:r>
            <a:r>
              <a:rPr lang="en-US" sz="1000" b="1"/>
              <a:t>employment is based on ability</a:t>
            </a:r>
            <a:r>
              <a:rPr lang="en-US" sz="1000"/>
              <a:t> and not on discriminatory beliefs</a:t>
            </a:r>
          </a:p>
          <a:p>
            <a:pPr>
              <a:spcBef>
                <a:spcPts val="600"/>
              </a:spcBef>
            </a:pPr>
            <a:r>
              <a:rPr lang="en-US" sz="1000"/>
              <a:t>Suppliers are required to ensure that all </a:t>
            </a:r>
            <a:r>
              <a:rPr lang="en-US" sz="1000" b="1"/>
              <a:t>personal information and data systems </a:t>
            </a:r>
            <a:r>
              <a:rPr lang="en-US" sz="1000"/>
              <a:t>are controlled in compliance with applicable laws and regulations</a:t>
            </a:r>
          </a:p>
        </p:txBody>
      </p:sp>
      <p:sp>
        <p:nvSpPr>
          <p:cNvPr id="89" name="btfpBulletedList914095">
            <a:extLst>
              <a:ext uri="{FF2B5EF4-FFF2-40B4-BE49-F238E27FC236}">
                <a16:creationId xmlns:a16="http://schemas.microsoft.com/office/drawing/2014/main" id="{0439C713-EDC4-4B4C-B555-5EAB12506211}"/>
              </a:ext>
            </a:extLst>
          </p:cNvPr>
          <p:cNvSpPr txBox="1"/>
          <p:nvPr>
            <p:custDataLst>
              <p:tags r:id="rId10"/>
            </p:custDataLst>
          </p:nvPr>
        </p:nvSpPr>
        <p:spPr bwMode="gray">
          <a:xfrm>
            <a:off x="9384308" y="2108718"/>
            <a:ext cx="2477492" cy="3458245"/>
          </a:xfrm>
          <a:prstGeom prst="rect">
            <a:avLst/>
          </a:prstGeom>
          <a:noFill/>
        </p:spPr>
        <p:txBody>
          <a:bodyPr vert="horz" wrap="square" lIns="36000" tIns="36000" rIns="36000" bIns="36000" rtlCol="0">
            <a:spAutoFit/>
          </a:bodyPr>
          <a:lstStyle/>
          <a:p>
            <a:pPr>
              <a:spcBef>
                <a:spcPts val="600"/>
              </a:spcBef>
            </a:pPr>
            <a:r>
              <a:rPr lang="en-US" sz="1000"/>
              <a:t>Suppliers are encouraged to sign the </a:t>
            </a:r>
            <a:r>
              <a:rPr lang="en-US" sz="1000" b="1"/>
              <a:t>code of conduct </a:t>
            </a:r>
            <a:r>
              <a:rPr lang="en-US" sz="1000"/>
              <a:t>that is based on the </a:t>
            </a:r>
            <a:r>
              <a:rPr lang="en-US" sz="1000" b="1"/>
              <a:t>ILO Convention of Core </a:t>
            </a:r>
            <a:r>
              <a:rPr lang="en-US" sz="1000" b="1" err="1"/>
              <a:t>Labour</a:t>
            </a:r>
            <a:r>
              <a:rPr lang="en-US" sz="1000" b="1"/>
              <a:t> Standards</a:t>
            </a:r>
          </a:p>
          <a:p>
            <a:pPr lvl="1">
              <a:spcBef>
                <a:spcPts val="0"/>
              </a:spcBef>
            </a:pPr>
            <a:r>
              <a:rPr lang="en-US" sz="800" b="1"/>
              <a:t>93% of suppliers/vendors </a:t>
            </a:r>
            <a:r>
              <a:rPr lang="en-US" sz="800"/>
              <a:t>by purchasing volume signed the code in 2021</a:t>
            </a:r>
          </a:p>
          <a:p>
            <a:pPr lvl="1">
              <a:spcBef>
                <a:spcPts val="0"/>
              </a:spcBef>
            </a:pPr>
            <a:r>
              <a:rPr lang="en-US" sz="800" b="1" err="1"/>
              <a:t>EcoVadis</a:t>
            </a:r>
            <a:r>
              <a:rPr lang="en-US" sz="800" b="1"/>
              <a:t> will be used </a:t>
            </a:r>
            <a:r>
              <a:rPr lang="en-US" sz="800"/>
              <a:t>as a CSR risk management assessment tool starting from 2022</a:t>
            </a:r>
          </a:p>
          <a:p>
            <a:pPr>
              <a:spcBef>
                <a:spcPts val="600"/>
              </a:spcBef>
            </a:pPr>
            <a:r>
              <a:rPr lang="en-US" sz="1000"/>
              <a:t>Social and labor standards of suppliers are monitored for compliance through </a:t>
            </a:r>
            <a:r>
              <a:rPr lang="en-US" sz="1000" b="1"/>
              <a:t>audits, inspections, and/or sustainability reports</a:t>
            </a:r>
          </a:p>
          <a:p>
            <a:pPr>
              <a:spcBef>
                <a:spcPts val="600"/>
              </a:spcBef>
            </a:pPr>
            <a:r>
              <a:rPr lang="en-US" sz="1000"/>
              <a:t>Plans to refresh the supplier code of conduct based on </a:t>
            </a:r>
            <a:r>
              <a:rPr lang="en-US" sz="1000" b="1"/>
              <a:t>Germany’s new Supply Chain Act </a:t>
            </a:r>
            <a:r>
              <a:rPr lang="en-US" sz="1000"/>
              <a:t>(which will come into force in 2023), which will require </a:t>
            </a:r>
            <a:r>
              <a:rPr lang="en-US" sz="1000" b="1"/>
              <a:t>mandatory supplier due diligence on environmental risk areas </a:t>
            </a:r>
            <a:r>
              <a:rPr lang="en-US" sz="1000"/>
              <a:t>(waste management, water consumption, etc.) and human rights (labor laws, health and safety, etc.)</a:t>
            </a:r>
            <a:endParaRPr lang="en-US" sz="800"/>
          </a:p>
        </p:txBody>
      </p:sp>
      <p:grpSp>
        <p:nvGrpSpPr>
          <p:cNvPr id="31" name="btfpColumnIndicatorGroup2">
            <a:extLst>
              <a:ext uri="{FF2B5EF4-FFF2-40B4-BE49-F238E27FC236}">
                <a16:creationId xmlns:a16="http://schemas.microsoft.com/office/drawing/2014/main" id="{28E10CD6-FBED-4FCA-8EB8-A00CD683D592}"/>
              </a:ext>
            </a:extLst>
          </p:cNvPr>
          <p:cNvGrpSpPr/>
          <p:nvPr/>
        </p:nvGrpSpPr>
        <p:grpSpPr>
          <a:xfrm>
            <a:off x="0" y="6926580"/>
            <a:ext cx="12192000" cy="137160"/>
            <a:chOff x="0" y="6926580"/>
            <a:chExt cx="12192000" cy="137160"/>
          </a:xfrm>
        </p:grpSpPr>
        <p:sp>
          <p:nvSpPr>
            <p:cNvPr id="29" name="btfpColumnGapBlocker784683">
              <a:extLst>
                <a:ext uri="{FF2B5EF4-FFF2-40B4-BE49-F238E27FC236}">
                  <a16:creationId xmlns:a16="http://schemas.microsoft.com/office/drawing/2014/main" id="{88F92367-A363-4728-8BC7-47D6C7C6DBB6}"/>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7" name="btfpColumnGapBlocker412343">
              <a:extLst>
                <a:ext uri="{FF2B5EF4-FFF2-40B4-BE49-F238E27FC236}">
                  <a16:creationId xmlns:a16="http://schemas.microsoft.com/office/drawing/2014/main" id="{47E214EB-83B8-4B72-BEC8-1FAE634BAD20}"/>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5" name="btfpColumnIndicator959140">
              <a:extLst>
                <a:ext uri="{FF2B5EF4-FFF2-40B4-BE49-F238E27FC236}">
                  <a16:creationId xmlns:a16="http://schemas.microsoft.com/office/drawing/2014/main" id="{9216AE93-37E5-4988-B1D0-381DF8B11B9E}"/>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220967">
              <a:extLst>
                <a:ext uri="{FF2B5EF4-FFF2-40B4-BE49-F238E27FC236}">
                  <a16:creationId xmlns:a16="http://schemas.microsoft.com/office/drawing/2014/main" id="{1F31713F-A2B6-4535-891D-9BFD5B06B8DC}"/>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670199">
              <a:extLst>
                <a:ext uri="{FF2B5EF4-FFF2-40B4-BE49-F238E27FC236}">
                  <a16:creationId xmlns:a16="http://schemas.microsoft.com/office/drawing/2014/main" id="{9C6BE139-682F-4FDC-A986-D5DF8CCECD86}"/>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9" name="btfpColumnIndicator728704">
              <a:extLst>
                <a:ext uri="{FF2B5EF4-FFF2-40B4-BE49-F238E27FC236}">
                  <a16:creationId xmlns:a16="http://schemas.microsoft.com/office/drawing/2014/main" id="{B297C67E-1651-48FC-AF16-862D18185715}"/>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503557">
              <a:extLst>
                <a:ext uri="{FF2B5EF4-FFF2-40B4-BE49-F238E27FC236}">
                  <a16:creationId xmlns:a16="http://schemas.microsoft.com/office/drawing/2014/main" id="{037F34E4-0BC3-475D-A4B2-CBA23F00AB62}"/>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 name="btfpColumnGapBlocker582090">
              <a:extLst>
                <a:ext uri="{FF2B5EF4-FFF2-40B4-BE49-F238E27FC236}">
                  <a16:creationId xmlns:a16="http://schemas.microsoft.com/office/drawing/2014/main" id="{C81B99F5-BB7A-4679-A00B-11DD805CD55B}"/>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3" name="btfpColumnIndicator955993">
              <a:extLst>
                <a:ext uri="{FF2B5EF4-FFF2-40B4-BE49-F238E27FC236}">
                  <a16:creationId xmlns:a16="http://schemas.microsoft.com/office/drawing/2014/main" id="{09E66FC7-CB19-408E-9EB5-BD09F227CE00}"/>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699048">
              <a:extLst>
                <a:ext uri="{FF2B5EF4-FFF2-40B4-BE49-F238E27FC236}">
                  <a16:creationId xmlns:a16="http://schemas.microsoft.com/office/drawing/2014/main" id="{42C74AF2-1182-4ABD-91FD-E77F14E1D655}"/>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517963">
              <a:extLst>
                <a:ext uri="{FF2B5EF4-FFF2-40B4-BE49-F238E27FC236}">
                  <a16:creationId xmlns:a16="http://schemas.microsoft.com/office/drawing/2014/main" id="{3494CF7C-F7E4-4936-BD52-452852D7301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538546">
              <a:extLst>
                <a:ext uri="{FF2B5EF4-FFF2-40B4-BE49-F238E27FC236}">
                  <a16:creationId xmlns:a16="http://schemas.microsoft.com/office/drawing/2014/main" id="{62D1B555-B169-4D39-A422-399F82B30B98}"/>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282470">
              <a:extLst>
                <a:ext uri="{FF2B5EF4-FFF2-40B4-BE49-F238E27FC236}">
                  <a16:creationId xmlns:a16="http://schemas.microsoft.com/office/drawing/2014/main" id="{EA941DF2-3F68-4B46-B774-32669CB6598D}"/>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0" name="btfpColumnIndicatorGroup1">
            <a:extLst>
              <a:ext uri="{FF2B5EF4-FFF2-40B4-BE49-F238E27FC236}">
                <a16:creationId xmlns:a16="http://schemas.microsoft.com/office/drawing/2014/main" id="{A8033FB8-076F-4052-8937-AAECB41AAA8C}"/>
              </a:ext>
            </a:extLst>
          </p:cNvPr>
          <p:cNvGrpSpPr/>
          <p:nvPr/>
        </p:nvGrpSpPr>
        <p:grpSpPr>
          <a:xfrm>
            <a:off x="0" y="-205740"/>
            <a:ext cx="12192000" cy="137160"/>
            <a:chOff x="0" y="-205740"/>
            <a:chExt cx="12192000" cy="137160"/>
          </a:xfrm>
        </p:grpSpPr>
        <p:sp>
          <p:nvSpPr>
            <p:cNvPr id="28" name="btfpColumnGapBlocker581026">
              <a:extLst>
                <a:ext uri="{FF2B5EF4-FFF2-40B4-BE49-F238E27FC236}">
                  <a16:creationId xmlns:a16="http://schemas.microsoft.com/office/drawing/2014/main" id="{6F11C3AC-1369-4941-8461-8E2C1C8756D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6" name="btfpColumnGapBlocker737063">
              <a:extLst>
                <a:ext uri="{FF2B5EF4-FFF2-40B4-BE49-F238E27FC236}">
                  <a16:creationId xmlns:a16="http://schemas.microsoft.com/office/drawing/2014/main" id="{EC065E31-22EE-406A-9D57-2394C84A0BF5}"/>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4" name="btfpColumnIndicator247610">
              <a:extLst>
                <a:ext uri="{FF2B5EF4-FFF2-40B4-BE49-F238E27FC236}">
                  <a16:creationId xmlns:a16="http://schemas.microsoft.com/office/drawing/2014/main" id="{DE7EA72A-4457-4312-BF8A-EC0353458D44}"/>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185170">
              <a:extLst>
                <a:ext uri="{FF2B5EF4-FFF2-40B4-BE49-F238E27FC236}">
                  <a16:creationId xmlns:a16="http://schemas.microsoft.com/office/drawing/2014/main" id="{DED1D81C-A541-47A9-97CB-D9CF1BF6FC24}"/>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546809">
              <a:extLst>
                <a:ext uri="{FF2B5EF4-FFF2-40B4-BE49-F238E27FC236}">
                  <a16:creationId xmlns:a16="http://schemas.microsoft.com/office/drawing/2014/main" id="{FAD1C074-CE68-429F-91E7-7ACD64286A70}"/>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8" name="btfpColumnIndicator653862">
              <a:extLst>
                <a:ext uri="{FF2B5EF4-FFF2-40B4-BE49-F238E27FC236}">
                  <a16:creationId xmlns:a16="http://schemas.microsoft.com/office/drawing/2014/main" id="{339063F8-D086-4F33-85C8-9532C975C15F}"/>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586632">
              <a:extLst>
                <a:ext uri="{FF2B5EF4-FFF2-40B4-BE49-F238E27FC236}">
                  <a16:creationId xmlns:a16="http://schemas.microsoft.com/office/drawing/2014/main" id="{7BE79EFD-B0F2-43CF-91B3-5852C1337E16}"/>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4" name="btfpColumnGapBlocker197754">
              <a:extLst>
                <a:ext uri="{FF2B5EF4-FFF2-40B4-BE49-F238E27FC236}">
                  <a16:creationId xmlns:a16="http://schemas.microsoft.com/office/drawing/2014/main" id="{ED3965F7-B69E-47B1-AE7A-A112BDB37AD1}"/>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 name="btfpColumnIndicator580602">
              <a:extLst>
                <a:ext uri="{FF2B5EF4-FFF2-40B4-BE49-F238E27FC236}">
                  <a16:creationId xmlns:a16="http://schemas.microsoft.com/office/drawing/2014/main" id="{1C06124A-92B9-473B-9103-7CC4BDE5702F}"/>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892638">
              <a:extLst>
                <a:ext uri="{FF2B5EF4-FFF2-40B4-BE49-F238E27FC236}">
                  <a16:creationId xmlns:a16="http://schemas.microsoft.com/office/drawing/2014/main" id="{8AD2AA4E-DEAA-4165-8554-BA9CFE28A341}"/>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 name="btfpColumnGapBlocker298972">
              <a:extLst>
                <a:ext uri="{FF2B5EF4-FFF2-40B4-BE49-F238E27FC236}">
                  <a16:creationId xmlns:a16="http://schemas.microsoft.com/office/drawing/2014/main" id="{62BCA15E-8EBA-4C93-9C2A-26D5B2204C19}"/>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 name="btfpColumnIndicator189380">
              <a:extLst>
                <a:ext uri="{FF2B5EF4-FFF2-40B4-BE49-F238E27FC236}">
                  <a16:creationId xmlns:a16="http://schemas.microsoft.com/office/drawing/2014/main" id="{47C0DE8B-364E-42D4-A73F-BEA945E5D559}"/>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889622">
              <a:extLst>
                <a:ext uri="{FF2B5EF4-FFF2-40B4-BE49-F238E27FC236}">
                  <a16:creationId xmlns:a16="http://schemas.microsoft.com/office/drawing/2014/main" id="{D3729F02-29D3-4329-9570-2014B19E964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59" name="btfpConclusionArrow463859">
            <a:extLst>
              <a:ext uri="{FF2B5EF4-FFF2-40B4-BE49-F238E27FC236}">
                <a16:creationId xmlns:a16="http://schemas.microsoft.com/office/drawing/2014/main" id="{27553169-02B2-4E23-A154-E0A25B98346B}"/>
              </a:ext>
            </a:extLst>
          </p:cNvPr>
          <p:cNvGrpSpPr/>
          <p:nvPr>
            <p:custDataLst>
              <p:tags r:id="rId11"/>
            </p:custDataLst>
          </p:nvPr>
        </p:nvGrpSpPr>
        <p:grpSpPr>
          <a:xfrm>
            <a:off x="330200" y="5532064"/>
            <a:ext cx="11531600" cy="794134"/>
            <a:chOff x="-711496" y="909638"/>
            <a:chExt cx="11531600" cy="794134"/>
          </a:xfrm>
        </p:grpSpPr>
        <p:sp>
          <p:nvSpPr>
            <p:cNvPr id="145" name="btfpConclusionArrowText463859">
              <a:extLst>
                <a:ext uri="{FF2B5EF4-FFF2-40B4-BE49-F238E27FC236}">
                  <a16:creationId xmlns:a16="http://schemas.microsoft.com/office/drawing/2014/main" id="{5D094EBE-A773-42A0-9650-91E1DE289CE4}"/>
                </a:ext>
              </a:extLst>
            </p:cNvPr>
            <p:cNvSpPr txBox="1"/>
            <p:nvPr/>
          </p:nvSpPr>
          <p:spPr bwMode="gray">
            <a:xfrm>
              <a:off x="-711496" y="1270000"/>
              <a:ext cx="11531600" cy="433772"/>
            </a:xfrm>
            <a:prstGeom prst="rect">
              <a:avLst/>
            </a:prstGeom>
            <a:noFill/>
          </p:spPr>
          <p:txBody>
            <a:bodyPr vert="horz" wrap="square" lIns="36036" tIns="36036" rIns="36036" bIns="180181" rtlCol="0" anchor="ctr">
              <a:spAutoFit/>
            </a:bodyPr>
            <a:lstStyle/>
            <a:p>
              <a:pPr marL="0" indent="0" algn="ctr">
                <a:spcBef>
                  <a:spcPts val="0"/>
                </a:spcBef>
                <a:buNone/>
              </a:pPr>
              <a:r>
                <a:rPr lang="en-US" sz="1400" b="1">
                  <a:solidFill>
                    <a:srgbClr val="CC0000"/>
                  </a:solidFill>
                </a:rPr>
                <a:t>N</a:t>
              </a:r>
              <a:r>
                <a:rPr lang="en-GB" sz="1400" b="1">
                  <a:solidFill>
                    <a:srgbClr val="CC0000"/>
                  </a:solidFill>
                </a:rPr>
                <a:t>on-compliance with customer’s supplier guidelines may lead to jeopardized business relationships and contract terminations</a:t>
              </a:r>
            </a:p>
          </p:txBody>
        </p:sp>
        <p:sp>
          <p:nvSpPr>
            <p:cNvPr id="146" name="btfpConclusionArrowPointer463859">
              <a:extLst>
                <a:ext uri="{FF2B5EF4-FFF2-40B4-BE49-F238E27FC236}">
                  <a16:creationId xmlns:a16="http://schemas.microsoft.com/office/drawing/2014/main" id="{89423C7F-29DD-4DE5-A80F-1137F6912EAE}"/>
                </a:ext>
              </a:extLst>
            </p:cNvPr>
            <p:cNvSpPr/>
            <p:nvPr/>
          </p:nvSpPr>
          <p:spPr bwMode="gray">
            <a:xfrm>
              <a:off x="4621869" y="909638"/>
              <a:ext cx="864870" cy="360362"/>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47" name="btfpConclusionArrowLineLeft463859">
              <a:extLst>
                <a:ext uri="{FF2B5EF4-FFF2-40B4-BE49-F238E27FC236}">
                  <a16:creationId xmlns:a16="http://schemas.microsoft.com/office/drawing/2014/main" id="{D24AA449-81D1-45C1-866B-D52A6B4CC792}"/>
                </a:ext>
              </a:extLst>
            </p:cNvPr>
            <p:cNvCxnSpPr/>
            <p:nvPr/>
          </p:nvCxnSpPr>
          <p:spPr bwMode="gray">
            <a:xfrm>
              <a:off x="-711496" y="1149998"/>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158" name="btfpConclusionArrowLineRight463859">
              <a:extLst>
                <a:ext uri="{FF2B5EF4-FFF2-40B4-BE49-F238E27FC236}">
                  <a16:creationId xmlns:a16="http://schemas.microsoft.com/office/drawing/2014/main" id="{08442687-25CB-4944-9905-0092E7A02F8F}"/>
                </a:ext>
              </a:extLst>
            </p:cNvPr>
            <p:cNvCxnSpPr/>
            <p:nvPr/>
          </p:nvCxnSpPr>
          <p:spPr bwMode="gray">
            <a:xfrm>
              <a:off x="5395490" y="1149998"/>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E0BCB52-EB05-4DEE-B375-238144C1719C}"/>
              </a:ext>
            </a:extLst>
          </p:cNvPr>
          <p:cNvSpPr>
            <a:spLocks noGrp="1"/>
          </p:cNvSpPr>
          <p:nvPr>
            <p:ph type="title"/>
          </p:nvPr>
        </p:nvSpPr>
        <p:spPr/>
        <p:txBody>
          <a:bodyPr vert="horz"/>
          <a:lstStyle/>
          <a:p>
            <a:r>
              <a:rPr lang="en-US" b="1"/>
              <a:t>Materiality – customer lens | </a:t>
            </a:r>
            <a:r>
              <a:rPr lang="en-US"/>
              <a:t>Pressure from Target’s customers on </a:t>
            </a:r>
            <a:r>
              <a:rPr lang="en-US">
                <a:solidFill>
                  <a:srgbClr val="000000"/>
                </a:solidFill>
              </a:rPr>
              <a:t>supplier guidelines across key ESG themes</a:t>
            </a:r>
            <a:endParaRPr lang="en-US" dirty="0"/>
          </a:p>
        </p:txBody>
      </p:sp>
      <p:sp>
        <p:nvSpPr>
          <p:cNvPr id="10" name="btfpNotesBox922661">
            <a:extLst>
              <a:ext uri="{FF2B5EF4-FFF2-40B4-BE49-F238E27FC236}">
                <a16:creationId xmlns:a16="http://schemas.microsoft.com/office/drawing/2014/main" id="{68393672-96E3-4803-B924-B2025F9361B9}"/>
              </a:ext>
            </a:extLst>
          </p:cNvPr>
          <p:cNvSpPr txBox="1"/>
          <p:nvPr>
            <p:custDataLst>
              <p:tags r:id="rId12"/>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Diversity, equity and inclusion; (2) Employee health and safety</a:t>
            </a:r>
          </a:p>
          <a:p>
            <a:pPr marL="0" indent="0">
              <a:spcBef>
                <a:spcPts val="0"/>
              </a:spcBef>
              <a:buNone/>
            </a:pPr>
            <a:r>
              <a:rPr lang="en-US" sz="800">
                <a:solidFill>
                  <a:srgbClr val="000000"/>
                </a:solidFill>
              </a:rPr>
              <a:t>Source: Company websites, company supplier code of conduct, sustainability reports</a:t>
            </a:r>
          </a:p>
        </p:txBody>
      </p:sp>
      <p:grpSp>
        <p:nvGrpSpPr>
          <p:cNvPr id="79" name="btfpRunningAgenda2Level181568">
            <a:extLst>
              <a:ext uri="{FF2B5EF4-FFF2-40B4-BE49-F238E27FC236}">
                <a16:creationId xmlns:a16="http://schemas.microsoft.com/office/drawing/2014/main" id="{C8E96FE3-07B2-4033-8A47-A1BB19AFE904}"/>
              </a:ext>
            </a:extLst>
          </p:cNvPr>
          <p:cNvGrpSpPr/>
          <p:nvPr>
            <p:custDataLst>
              <p:tags r:id="rId13"/>
            </p:custDataLst>
          </p:nvPr>
        </p:nvGrpSpPr>
        <p:grpSpPr>
          <a:xfrm>
            <a:off x="0" y="944429"/>
            <a:ext cx="5115470" cy="257443"/>
            <a:chOff x="0" y="876300"/>
            <a:chExt cx="5115470" cy="257443"/>
          </a:xfrm>
        </p:grpSpPr>
        <p:sp>
          <p:nvSpPr>
            <p:cNvPr id="80" name="btfpRunningAgenda2LevelBarLeft181568">
              <a:extLst>
                <a:ext uri="{FF2B5EF4-FFF2-40B4-BE49-F238E27FC236}">
                  <a16:creationId xmlns:a16="http://schemas.microsoft.com/office/drawing/2014/main" id="{46B871C8-31CA-4136-80AB-F05BF291E6AF}"/>
                </a:ext>
              </a:extLst>
            </p:cNvPr>
            <p:cNvSpPr/>
            <p:nvPr/>
          </p:nvSpPr>
          <p:spPr bwMode="gray">
            <a:xfrm>
              <a:off x="0" y="876300"/>
              <a:ext cx="2441402" cy="257443"/>
            </a:xfrm>
            <a:custGeom>
              <a:avLst/>
              <a:gdLst/>
              <a:ahLst/>
              <a:cxnLst/>
              <a:rect l="0" t="0" r="0" b="0"/>
              <a:pathLst>
                <a:path w="2441402" h="257443">
                  <a:moveTo>
                    <a:pt x="0" y="0"/>
                  </a:moveTo>
                  <a:lnTo>
                    <a:pt x="2441401" y="0"/>
                  </a:lnTo>
                  <a:lnTo>
                    <a:pt x="2386680" y="257442"/>
                  </a:lnTo>
                  <a:lnTo>
                    <a:pt x="0" y="257442"/>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81" name="btfpRunningAgenda2LevelTextLeft181568">
              <a:extLst>
                <a:ext uri="{FF2B5EF4-FFF2-40B4-BE49-F238E27FC236}">
                  <a16:creationId xmlns:a16="http://schemas.microsoft.com/office/drawing/2014/main" id="{ED5B63BC-F779-4723-88F4-36861E1D0D8C}"/>
                </a:ext>
              </a:extLst>
            </p:cNvPr>
            <p:cNvSpPr txBox="1"/>
            <p:nvPr/>
          </p:nvSpPr>
          <p:spPr bwMode="gray">
            <a:xfrm>
              <a:off x="0"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sp>
          <p:nvSpPr>
            <p:cNvPr id="82" name="btfpRunningAgenda2LevelBarRight181568">
              <a:extLst>
                <a:ext uri="{FF2B5EF4-FFF2-40B4-BE49-F238E27FC236}">
                  <a16:creationId xmlns:a16="http://schemas.microsoft.com/office/drawing/2014/main" id="{6136651F-AF02-4211-8781-3AF8A0B62CBF}"/>
                </a:ext>
              </a:extLst>
            </p:cNvPr>
            <p:cNvSpPr/>
            <p:nvPr/>
          </p:nvSpPr>
          <p:spPr bwMode="gray">
            <a:xfrm>
              <a:off x="2306558" y="876300"/>
              <a:ext cx="2762643"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415673 w 1415673"/>
                <a:gd name="connsiteY0" fmla="*/ 0 h 257442"/>
                <a:gd name="connsiteX1" fmla="*/ 1048365 w 1415673"/>
                <a:gd name="connsiteY1" fmla="*/ 257442 h 257442"/>
                <a:gd name="connsiteX2" fmla="*/ 0 w 1415673"/>
                <a:gd name="connsiteY2" fmla="*/ 257442 h 257442"/>
                <a:gd name="connsiteX3" fmla="*/ 54722 w 1415673"/>
                <a:gd name="connsiteY3" fmla="*/ 0 h 257442"/>
                <a:gd name="connsiteX0" fmla="*/ 1415673 w 1415673"/>
                <a:gd name="connsiteY0" fmla="*/ 0 h 257442"/>
                <a:gd name="connsiteX1" fmla="*/ 1360952 w 1415673"/>
                <a:gd name="connsiteY1" fmla="*/ 257442 h 257442"/>
                <a:gd name="connsiteX2" fmla="*/ 0 w 1415673"/>
                <a:gd name="connsiteY2" fmla="*/ 257442 h 257442"/>
                <a:gd name="connsiteX3" fmla="*/ 54722 w 1415673"/>
                <a:gd name="connsiteY3" fmla="*/ 0 h 257442"/>
                <a:gd name="connsiteX0" fmla="*/ 1415672 w 1415672"/>
                <a:gd name="connsiteY0" fmla="*/ 0 h 257442"/>
                <a:gd name="connsiteX1" fmla="*/ 1360951 w 1415672"/>
                <a:gd name="connsiteY1" fmla="*/ 257442 h 257442"/>
                <a:gd name="connsiteX2" fmla="*/ 0 w 1415672"/>
                <a:gd name="connsiteY2" fmla="*/ 257442 h 257442"/>
                <a:gd name="connsiteX3" fmla="*/ 54721 w 1415672"/>
                <a:gd name="connsiteY3" fmla="*/ 0 h 257442"/>
                <a:gd name="connsiteX0" fmla="*/ 1415672 w 1415672"/>
                <a:gd name="connsiteY0" fmla="*/ 0 h 257442"/>
                <a:gd name="connsiteX1" fmla="*/ 1360951 w 1415672"/>
                <a:gd name="connsiteY1" fmla="*/ 257442 h 257442"/>
                <a:gd name="connsiteX2" fmla="*/ 0 w 1415672"/>
                <a:gd name="connsiteY2" fmla="*/ 257442 h 257442"/>
                <a:gd name="connsiteX3" fmla="*/ 54720 w 1415672"/>
                <a:gd name="connsiteY3" fmla="*/ 0 h 257442"/>
                <a:gd name="connsiteX0" fmla="*/ 1583986 w 1583986"/>
                <a:gd name="connsiteY0" fmla="*/ 0 h 257442"/>
                <a:gd name="connsiteX1" fmla="*/ 1360951 w 1583986"/>
                <a:gd name="connsiteY1" fmla="*/ 257442 h 257442"/>
                <a:gd name="connsiteX2" fmla="*/ 0 w 1583986"/>
                <a:gd name="connsiteY2" fmla="*/ 257442 h 257442"/>
                <a:gd name="connsiteX3" fmla="*/ 54720 w 1583986"/>
                <a:gd name="connsiteY3" fmla="*/ 0 h 257442"/>
                <a:gd name="connsiteX0" fmla="*/ 1583986 w 1583986"/>
                <a:gd name="connsiteY0" fmla="*/ 0 h 257442"/>
                <a:gd name="connsiteX1" fmla="*/ 1529265 w 1583986"/>
                <a:gd name="connsiteY1" fmla="*/ 257442 h 257442"/>
                <a:gd name="connsiteX2" fmla="*/ 0 w 1583986"/>
                <a:gd name="connsiteY2" fmla="*/ 257442 h 257442"/>
                <a:gd name="connsiteX3" fmla="*/ 54720 w 1583986"/>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54721 w 1583987"/>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54722 w 1583987"/>
                <a:gd name="connsiteY3" fmla="*/ 0 h 257442"/>
                <a:gd name="connsiteX0" fmla="*/ 1752304 w 1752304"/>
                <a:gd name="connsiteY0" fmla="*/ 0 h 257442"/>
                <a:gd name="connsiteX1" fmla="*/ 1529266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2 w 1752304"/>
                <a:gd name="connsiteY3" fmla="*/ 0 h 257442"/>
                <a:gd name="connsiteX0" fmla="*/ 1752304 w 1752304"/>
                <a:gd name="connsiteY0" fmla="*/ 0 h 257442"/>
                <a:gd name="connsiteX1" fmla="*/ 1697582 w 1752304"/>
                <a:gd name="connsiteY1" fmla="*/ 257442 h 257442"/>
                <a:gd name="connsiteX2" fmla="*/ 0 w 1752304"/>
                <a:gd name="connsiteY2" fmla="*/ 257442 h 257442"/>
                <a:gd name="connsiteX3" fmla="*/ 54721 w 1752304"/>
                <a:gd name="connsiteY3" fmla="*/ 0 h 257442"/>
                <a:gd name="connsiteX0" fmla="*/ 1920617 w 1920617"/>
                <a:gd name="connsiteY0" fmla="*/ 0 h 257442"/>
                <a:gd name="connsiteX1" fmla="*/ 1697582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171135 w 2171135"/>
                <a:gd name="connsiteY0" fmla="*/ 0 h 257442"/>
                <a:gd name="connsiteX1" fmla="*/ 1865896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171135 w 2171135"/>
                <a:gd name="connsiteY0" fmla="*/ 0 h 257442"/>
                <a:gd name="connsiteX1" fmla="*/ 2116414 w 2171135"/>
                <a:gd name="connsiteY1" fmla="*/ 257442 h 257442"/>
                <a:gd name="connsiteX2" fmla="*/ 0 w 2171135"/>
                <a:gd name="connsiteY2" fmla="*/ 257442 h 257442"/>
                <a:gd name="connsiteX3" fmla="*/ 54721 w 2171135"/>
                <a:gd name="connsiteY3" fmla="*/ 0 h 257442"/>
                <a:gd name="connsiteX0" fmla="*/ 2339450 w 2339450"/>
                <a:gd name="connsiteY0" fmla="*/ 0 h 257442"/>
                <a:gd name="connsiteX1" fmla="*/ 2116414 w 2339450"/>
                <a:gd name="connsiteY1" fmla="*/ 257442 h 257442"/>
                <a:gd name="connsiteX2" fmla="*/ 0 w 2339450"/>
                <a:gd name="connsiteY2" fmla="*/ 257442 h 257442"/>
                <a:gd name="connsiteX3" fmla="*/ 54721 w 2339450"/>
                <a:gd name="connsiteY3" fmla="*/ 0 h 257442"/>
                <a:gd name="connsiteX0" fmla="*/ 2339450 w 2339450"/>
                <a:gd name="connsiteY0" fmla="*/ 0 h 257442"/>
                <a:gd name="connsiteX1" fmla="*/ 2284728 w 2339450"/>
                <a:gd name="connsiteY1" fmla="*/ 257442 h 257442"/>
                <a:gd name="connsiteX2" fmla="*/ 0 w 2339450"/>
                <a:gd name="connsiteY2" fmla="*/ 257442 h 257442"/>
                <a:gd name="connsiteX3" fmla="*/ 54721 w 2339450"/>
                <a:gd name="connsiteY3" fmla="*/ 0 h 257442"/>
                <a:gd name="connsiteX0" fmla="*/ 2339451 w 2339451"/>
                <a:gd name="connsiteY0" fmla="*/ 0 h 257442"/>
                <a:gd name="connsiteX1" fmla="*/ 2284729 w 2339451"/>
                <a:gd name="connsiteY1" fmla="*/ 257442 h 257442"/>
                <a:gd name="connsiteX2" fmla="*/ 0 w 2339451"/>
                <a:gd name="connsiteY2" fmla="*/ 257442 h 257442"/>
                <a:gd name="connsiteX3" fmla="*/ 54722 w 2339451"/>
                <a:gd name="connsiteY3" fmla="*/ 0 h 257442"/>
                <a:gd name="connsiteX0" fmla="*/ 2339451 w 2339451"/>
                <a:gd name="connsiteY0" fmla="*/ 0 h 257442"/>
                <a:gd name="connsiteX1" fmla="*/ 2284729 w 2339451"/>
                <a:gd name="connsiteY1" fmla="*/ 257442 h 257442"/>
                <a:gd name="connsiteX2" fmla="*/ 0 w 2339451"/>
                <a:gd name="connsiteY2" fmla="*/ 257442 h 257442"/>
                <a:gd name="connsiteX3" fmla="*/ 54722 w 2339451"/>
                <a:gd name="connsiteY3" fmla="*/ 0 h 257442"/>
                <a:gd name="connsiteX0" fmla="*/ 2507767 w 2507767"/>
                <a:gd name="connsiteY0" fmla="*/ 0 h 257442"/>
                <a:gd name="connsiteX1" fmla="*/ 2284729 w 2507767"/>
                <a:gd name="connsiteY1" fmla="*/ 257442 h 257442"/>
                <a:gd name="connsiteX2" fmla="*/ 0 w 2507767"/>
                <a:gd name="connsiteY2" fmla="*/ 257442 h 257442"/>
                <a:gd name="connsiteX3" fmla="*/ 54722 w 2507767"/>
                <a:gd name="connsiteY3" fmla="*/ 0 h 257442"/>
                <a:gd name="connsiteX0" fmla="*/ 2507767 w 2507767"/>
                <a:gd name="connsiteY0" fmla="*/ 0 h 257442"/>
                <a:gd name="connsiteX1" fmla="*/ 2453046 w 2507767"/>
                <a:gd name="connsiteY1" fmla="*/ 257442 h 257442"/>
                <a:gd name="connsiteX2" fmla="*/ 0 w 2507767"/>
                <a:gd name="connsiteY2" fmla="*/ 257442 h 257442"/>
                <a:gd name="connsiteX3" fmla="*/ 54722 w 2507767"/>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54721 w 2507766"/>
                <a:gd name="connsiteY3" fmla="*/ 0 h 257442"/>
                <a:gd name="connsiteX0" fmla="*/ 2507766 w 2507766"/>
                <a:gd name="connsiteY0" fmla="*/ 0 h 257442"/>
                <a:gd name="connsiteX1" fmla="*/ 2453045 w 2507766"/>
                <a:gd name="connsiteY1" fmla="*/ 257442 h 257442"/>
                <a:gd name="connsiteX2" fmla="*/ 0 w 2507766"/>
                <a:gd name="connsiteY2" fmla="*/ 257442 h 257442"/>
                <a:gd name="connsiteX3" fmla="*/ 54720 w 2507766"/>
                <a:gd name="connsiteY3" fmla="*/ 0 h 257442"/>
                <a:gd name="connsiteX0" fmla="*/ 2749626 w 2749626"/>
                <a:gd name="connsiteY0" fmla="*/ 0 h 257442"/>
                <a:gd name="connsiteX1" fmla="*/ 2453045 w 2749626"/>
                <a:gd name="connsiteY1" fmla="*/ 257442 h 257442"/>
                <a:gd name="connsiteX2" fmla="*/ 0 w 2749626"/>
                <a:gd name="connsiteY2" fmla="*/ 257442 h 257442"/>
                <a:gd name="connsiteX3" fmla="*/ 54720 w 2749626"/>
                <a:gd name="connsiteY3" fmla="*/ 0 h 257442"/>
                <a:gd name="connsiteX0" fmla="*/ 2749626 w 2749626"/>
                <a:gd name="connsiteY0" fmla="*/ 0 h 257442"/>
                <a:gd name="connsiteX1" fmla="*/ 2694905 w 2749626"/>
                <a:gd name="connsiteY1" fmla="*/ 257442 h 257442"/>
                <a:gd name="connsiteX2" fmla="*/ 0 w 2749626"/>
                <a:gd name="connsiteY2" fmla="*/ 257442 h 257442"/>
                <a:gd name="connsiteX3" fmla="*/ 54720 w 2749626"/>
                <a:gd name="connsiteY3" fmla="*/ 0 h 257442"/>
                <a:gd name="connsiteX0" fmla="*/ 2749627 w 2749627"/>
                <a:gd name="connsiteY0" fmla="*/ 0 h 257442"/>
                <a:gd name="connsiteX1" fmla="*/ 2694906 w 2749627"/>
                <a:gd name="connsiteY1" fmla="*/ 257442 h 257442"/>
                <a:gd name="connsiteX2" fmla="*/ 0 w 2749627"/>
                <a:gd name="connsiteY2" fmla="*/ 257442 h 257442"/>
                <a:gd name="connsiteX3" fmla="*/ 54721 w 2749627"/>
                <a:gd name="connsiteY3" fmla="*/ 0 h 257442"/>
                <a:gd name="connsiteX0" fmla="*/ 2749627 w 2749627"/>
                <a:gd name="connsiteY0" fmla="*/ 0 h 257442"/>
                <a:gd name="connsiteX1" fmla="*/ 2694906 w 2749627"/>
                <a:gd name="connsiteY1" fmla="*/ 257442 h 257442"/>
                <a:gd name="connsiteX2" fmla="*/ 0 w 2749627"/>
                <a:gd name="connsiteY2" fmla="*/ 257442 h 257442"/>
                <a:gd name="connsiteX3" fmla="*/ 54722 w 2749627"/>
                <a:gd name="connsiteY3" fmla="*/ 0 h 257442"/>
                <a:gd name="connsiteX0" fmla="*/ 2917943 w 2917943"/>
                <a:gd name="connsiteY0" fmla="*/ 0 h 257442"/>
                <a:gd name="connsiteX1" fmla="*/ 2694906 w 2917943"/>
                <a:gd name="connsiteY1" fmla="*/ 257442 h 257442"/>
                <a:gd name="connsiteX2" fmla="*/ 0 w 2917943"/>
                <a:gd name="connsiteY2" fmla="*/ 257442 h 257442"/>
                <a:gd name="connsiteX3" fmla="*/ 54722 w 2917943"/>
                <a:gd name="connsiteY3" fmla="*/ 0 h 257442"/>
                <a:gd name="connsiteX0" fmla="*/ 2917943 w 2917943"/>
                <a:gd name="connsiteY0" fmla="*/ 0 h 257442"/>
                <a:gd name="connsiteX1" fmla="*/ 2863222 w 2917943"/>
                <a:gd name="connsiteY1" fmla="*/ 257442 h 257442"/>
                <a:gd name="connsiteX2" fmla="*/ 0 w 2917943"/>
                <a:gd name="connsiteY2" fmla="*/ 257442 h 257442"/>
                <a:gd name="connsiteX3" fmla="*/ 54722 w 2917943"/>
                <a:gd name="connsiteY3" fmla="*/ 0 h 257442"/>
                <a:gd name="connsiteX0" fmla="*/ 2917942 w 2917942"/>
                <a:gd name="connsiteY0" fmla="*/ 0 h 257442"/>
                <a:gd name="connsiteX1" fmla="*/ 2863221 w 2917942"/>
                <a:gd name="connsiteY1" fmla="*/ 257442 h 257442"/>
                <a:gd name="connsiteX2" fmla="*/ 0 w 2917942"/>
                <a:gd name="connsiteY2" fmla="*/ 257442 h 257442"/>
                <a:gd name="connsiteX3" fmla="*/ 54721 w 2917942"/>
                <a:gd name="connsiteY3" fmla="*/ 0 h 257442"/>
                <a:gd name="connsiteX0" fmla="*/ 2917942 w 2917942"/>
                <a:gd name="connsiteY0" fmla="*/ 0 h 257442"/>
                <a:gd name="connsiteX1" fmla="*/ 2863221 w 2917942"/>
                <a:gd name="connsiteY1" fmla="*/ 257442 h 257442"/>
                <a:gd name="connsiteX2" fmla="*/ 0 w 2917942"/>
                <a:gd name="connsiteY2" fmla="*/ 257442 h 257442"/>
                <a:gd name="connsiteX3" fmla="*/ 54720 w 2917942"/>
                <a:gd name="connsiteY3" fmla="*/ 0 h 257442"/>
                <a:gd name="connsiteX0" fmla="*/ 3095875 w 3095875"/>
                <a:gd name="connsiteY0" fmla="*/ 0 h 257442"/>
                <a:gd name="connsiteX1" fmla="*/ 2863221 w 3095875"/>
                <a:gd name="connsiteY1" fmla="*/ 257442 h 257442"/>
                <a:gd name="connsiteX2" fmla="*/ 0 w 3095875"/>
                <a:gd name="connsiteY2" fmla="*/ 257442 h 257442"/>
                <a:gd name="connsiteX3" fmla="*/ 54720 w 3095875"/>
                <a:gd name="connsiteY3" fmla="*/ 0 h 257442"/>
                <a:gd name="connsiteX0" fmla="*/ 3095875 w 3095875"/>
                <a:gd name="connsiteY0" fmla="*/ 0 h 257442"/>
                <a:gd name="connsiteX1" fmla="*/ 3041154 w 3095875"/>
                <a:gd name="connsiteY1" fmla="*/ 257442 h 257442"/>
                <a:gd name="connsiteX2" fmla="*/ 0 w 3095875"/>
                <a:gd name="connsiteY2" fmla="*/ 257442 h 257442"/>
                <a:gd name="connsiteX3" fmla="*/ 54720 w 3095875"/>
                <a:gd name="connsiteY3" fmla="*/ 0 h 257442"/>
                <a:gd name="connsiteX0" fmla="*/ 3095876 w 3095876"/>
                <a:gd name="connsiteY0" fmla="*/ 0 h 257442"/>
                <a:gd name="connsiteX1" fmla="*/ 3041155 w 3095876"/>
                <a:gd name="connsiteY1" fmla="*/ 257442 h 257442"/>
                <a:gd name="connsiteX2" fmla="*/ 0 w 3095876"/>
                <a:gd name="connsiteY2" fmla="*/ 257442 h 257442"/>
                <a:gd name="connsiteX3" fmla="*/ 54721 w 3095876"/>
                <a:gd name="connsiteY3" fmla="*/ 0 h 257442"/>
                <a:gd name="connsiteX0" fmla="*/ 3095876 w 3095876"/>
                <a:gd name="connsiteY0" fmla="*/ 0 h 257442"/>
                <a:gd name="connsiteX1" fmla="*/ 3041155 w 3095876"/>
                <a:gd name="connsiteY1" fmla="*/ 257442 h 257442"/>
                <a:gd name="connsiteX2" fmla="*/ 0 w 3095876"/>
                <a:gd name="connsiteY2" fmla="*/ 257442 h 257442"/>
                <a:gd name="connsiteX3" fmla="*/ 54721 w 3095876"/>
                <a:gd name="connsiteY3" fmla="*/ 0 h 257442"/>
                <a:gd name="connsiteX0" fmla="*/ 3349150 w 3349150"/>
                <a:gd name="connsiteY0" fmla="*/ 0 h 257442"/>
                <a:gd name="connsiteX1" fmla="*/ 3041155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349150 w 3349150"/>
                <a:gd name="connsiteY0" fmla="*/ 0 h 257442"/>
                <a:gd name="connsiteX1" fmla="*/ 3294429 w 3349150"/>
                <a:gd name="connsiteY1" fmla="*/ 257442 h 257442"/>
                <a:gd name="connsiteX2" fmla="*/ 0 w 3349150"/>
                <a:gd name="connsiteY2" fmla="*/ 257442 h 257442"/>
                <a:gd name="connsiteX3" fmla="*/ 54721 w 3349150"/>
                <a:gd name="connsiteY3" fmla="*/ 0 h 257442"/>
                <a:gd name="connsiteX0" fmla="*/ 3509450 w 3509450"/>
                <a:gd name="connsiteY0" fmla="*/ 0 h 257442"/>
                <a:gd name="connsiteX1" fmla="*/ 32944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509450 w 3509450"/>
                <a:gd name="connsiteY0" fmla="*/ 0 h 257442"/>
                <a:gd name="connsiteX1" fmla="*/ 3454729 w 3509450"/>
                <a:gd name="connsiteY1" fmla="*/ 257442 h 257442"/>
                <a:gd name="connsiteX2" fmla="*/ 0 w 3509450"/>
                <a:gd name="connsiteY2" fmla="*/ 257442 h 257442"/>
                <a:gd name="connsiteX3" fmla="*/ 54721 w 3509450"/>
                <a:gd name="connsiteY3" fmla="*/ 0 h 257442"/>
                <a:gd name="connsiteX0" fmla="*/ 3677765 w 3677765"/>
                <a:gd name="connsiteY0" fmla="*/ 0 h 257442"/>
                <a:gd name="connsiteX1" fmla="*/ 3454729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677765 w 3677765"/>
                <a:gd name="connsiteY0" fmla="*/ 0 h 257442"/>
                <a:gd name="connsiteX1" fmla="*/ 3623044 w 3677765"/>
                <a:gd name="connsiteY1" fmla="*/ 257442 h 257442"/>
                <a:gd name="connsiteX2" fmla="*/ 0 w 3677765"/>
                <a:gd name="connsiteY2" fmla="*/ 257442 h 257442"/>
                <a:gd name="connsiteX3" fmla="*/ 54721 w 3677765"/>
                <a:gd name="connsiteY3" fmla="*/ 0 h 257442"/>
                <a:gd name="connsiteX0" fmla="*/ 3838065 w 3838065"/>
                <a:gd name="connsiteY0" fmla="*/ 0 h 257442"/>
                <a:gd name="connsiteX1" fmla="*/ 36230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3838065 w 3838065"/>
                <a:gd name="connsiteY0" fmla="*/ 0 h 257442"/>
                <a:gd name="connsiteX1" fmla="*/ 3783344 w 3838065"/>
                <a:gd name="connsiteY1" fmla="*/ 257442 h 257442"/>
                <a:gd name="connsiteX2" fmla="*/ 0 w 3838065"/>
                <a:gd name="connsiteY2" fmla="*/ 257442 h 257442"/>
                <a:gd name="connsiteX3" fmla="*/ 54721 w 3838065"/>
                <a:gd name="connsiteY3" fmla="*/ 0 h 257442"/>
                <a:gd name="connsiteX0" fmla="*/ 1592002 w 3783344"/>
                <a:gd name="connsiteY0" fmla="*/ 0 h 257442"/>
                <a:gd name="connsiteX1" fmla="*/ 3783344 w 3783344"/>
                <a:gd name="connsiteY1" fmla="*/ 257442 h 257442"/>
                <a:gd name="connsiteX2" fmla="*/ 0 w 3783344"/>
                <a:gd name="connsiteY2" fmla="*/ 257442 h 257442"/>
                <a:gd name="connsiteX3" fmla="*/ 54721 w 3783344"/>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760317 w 1760317"/>
                <a:gd name="connsiteY0" fmla="*/ 0 h 257442"/>
                <a:gd name="connsiteX1" fmla="*/ 1537281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920617 w 1920617"/>
                <a:gd name="connsiteY0" fmla="*/ 0 h 257442"/>
                <a:gd name="connsiteX1" fmla="*/ 17055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248079 w 2248079"/>
                <a:gd name="connsiteY0" fmla="*/ 0 h 257442"/>
                <a:gd name="connsiteX1" fmla="*/ 1865896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434028 w 2434028"/>
                <a:gd name="connsiteY0" fmla="*/ 0 h 257442"/>
                <a:gd name="connsiteX1" fmla="*/ 2193358 w 2434028"/>
                <a:gd name="connsiteY1" fmla="*/ 257442 h 257442"/>
                <a:gd name="connsiteX2" fmla="*/ 0 w 2434028"/>
                <a:gd name="connsiteY2" fmla="*/ 257442 h 257442"/>
                <a:gd name="connsiteX3" fmla="*/ 54721 w 2434028"/>
                <a:gd name="connsiteY3" fmla="*/ 0 h 257442"/>
                <a:gd name="connsiteX0" fmla="*/ 2434028 w 2434028"/>
                <a:gd name="connsiteY0" fmla="*/ 0 h 257442"/>
                <a:gd name="connsiteX1" fmla="*/ 2379306 w 2434028"/>
                <a:gd name="connsiteY1" fmla="*/ 257442 h 257442"/>
                <a:gd name="connsiteX2" fmla="*/ 0 w 2434028"/>
                <a:gd name="connsiteY2" fmla="*/ 257442 h 257442"/>
                <a:gd name="connsiteX3" fmla="*/ 54721 w 2434028"/>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602344 w 2602344"/>
                <a:gd name="connsiteY0" fmla="*/ 0 h 257442"/>
                <a:gd name="connsiteX1" fmla="*/ 2379307 w 2602344"/>
                <a:gd name="connsiteY1" fmla="*/ 257442 h 257442"/>
                <a:gd name="connsiteX2" fmla="*/ 0 w 2602344"/>
                <a:gd name="connsiteY2" fmla="*/ 257442 h 257442"/>
                <a:gd name="connsiteX3" fmla="*/ 54722 w 2602344"/>
                <a:gd name="connsiteY3" fmla="*/ 0 h 257442"/>
                <a:gd name="connsiteX0" fmla="*/ 2602344 w 2602344"/>
                <a:gd name="connsiteY0" fmla="*/ 0 h 257442"/>
                <a:gd name="connsiteX1" fmla="*/ 2547622 w 2602344"/>
                <a:gd name="connsiteY1" fmla="*/ 257442 h 257442"/>
                <a:gd name="connsiteX2" fmla="*/ 0 w 2602344"/>
                <a:gd name="connsiteY2" fmla="*/ 257442 h 257442"/>
                <a:gd name="connsiteX3" fmla="*/ 54722 w 2602344"/>
                <a:gd name="connsiteY3" fmla="*/ 0 h 257442"/>
                <a:gd name="connsiteX0" fmla="*/ 2602344 w 2602344"/>
                <a:gd name="connsiteY0" fmla="*/ 0 h 257442"/>
                <a:gd name="connsiteX1" fmla="*/ 2547622 w 2602344"/>
                <a:gd name="connsiteY1" fmla="*/ 257442 h 257442"/>
                <a:gd name="connsiteX2" fmla="*/ 0 w 2602344"/>
                <a:gd name="connsiteY2" fmla="*/ 257442 h 257442"/>
                <a:gd name="connsiteX3" fmla="*/ 54722 w 2602344"/>
                <a:gd name="connsiteY3" fmla="*/ 0 h 257442"/>
                <a:gd name="connsiteX0" fmla="*/ 2602344 w 2602344"/>
                <a:gd name="connsiteY0" fmla="*/ 0 h 257442"/>
                <a:gd name="connsiteX1" fmla="*/ 2547622 w 2602344"/>
                <a:gd name="connsiteY1" fmla="*/ 257442 h 257442"/>
                <a:gd name="connsiteX2" fmla="*/ 0 w 2602344"/>
                <a:gd name="connsiteY2" fmla="*/ 257442 h 257442"/>
                <a:gd name="connsiteX3" fmla="*/ 54721 w 2602344"/>
                <a:gd name="connsiteY3" fmla="*/ 0 h 257442"/>
                <a:gd name="connsiteX0" fmla="*/ 2762643 w 2762643"/>
                <a:gd name="connsiteY0" fmla="*/ 0 h 257442"/>
                <a:gd name="connsiteX1" fmla="*/ 25476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1592002 w 2707922"/>
                <a:gd name="connsiteY0" fmla="*/ 0 h 257442"/>
                <a:gd name="connsiteX1" fmla="*/ 2707922 w 2707922"/>
                <a:gd name="connsiteY1" fmla="*/ 257442 h 257442"/>
                <a:gd name="connsiteX2" fmla="*/ 0 w 2707922"/>
                <a:gd name="connsiteY2" fmla="*/ 257442 h 257442"/>
                <a:gd name="connsiteX3" fmla="*/ 54721 w 270792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592002 w 1592002"/>
                <a:gd name="connsiteY0" fmla="*/ 0 h 257442"/>
                <a:gd name="connsiteX1" fmla="*/ 1537281 w 1592002"/>
                <a:gd name="connsiteY1" fmla="*/ 257442 h 257442"/>
                <a:gd name="connsiteX2" fmla="*/ 0 w 1592002"/>
                <a:gd name="connsiteY2" fmla="*/ 257442 h 257442"/>
                <a:gd name="connsiteX3" fmla="*/ 54721 w 1592002"/>
                <a:gd name="connsiteY3" fmla="*/ 0 h 257442"/>
                <a:gd name="connsiteX0" fmla="*/ 1760317 w 1760317"/>
                <a:gd name="connsiteY0" fmla="*/ 0 h 257442"/>
                <a:gd name="connsiteX1" fmla="*/ 1537281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920617 w 1920617"/>
                <a:gd name="connsiteY0" fmla="*/ 0 h 257442"/>
                <a:gd name="connsiteX1" fmla="*/ 17055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2248079 w 2248079"/>
                <a:gd name="connsiteY0" fmla="*/ 0 h 257442"/>
                <a:gd name="connsiteX1" fmla="*/ 1865896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248079 w 2248079"/>
                <a:gd name="connsiteY0" fmla="*/ 0 h 257442"/>
                <a:gd name="connsiteX1" fmla="*/ 2193358 w 2248079"/>
                <a:gd name="connsiteY1" fmla="*/ 257442 h 257442"/>
                <a:gd name="connsiteX2" fmla="*/ 0 w 2248079"/>
                <a:gd name="connsiteY2" fmla="*/ 257442 h 257442"/>
                <a:gd name="connsiteX3" fmla="*/ 54721 w 2248079"/>
                <a:gd name="connsiteY3" fmla="*/ 0 h 257442"/>
                <a:gd name="connsiteX0" fmla="*/ 2434028 w 2434028"/>
                <a:gd name="connsiteY0" fmla="*/ 0 h 257442"/>
                <a:gd name="connsiteX1" fmla="*/ 2193358 w 2434028"/>
                <a:gd name="connsiteY1" fmla="*/ 257442 h 257442"/>
                <a:gd name="connsiteX2" fmla="*/ 0 w 2434028"/>
                <a:gd name="connsiteY2" fmla="*/ 257442 h 257442"/>
                <a:gd name="connsiteX3" fmla="*/ 54721 w 2434028"/>
                <a:gd name="connsiteY3" fmla="*/ 0 h 257442"/>
                <a:gd name="connsiteX0" fmla="*/ 2434028 w 2434028"/>
                <a:gd name="connsiteY0" fmla="*/ 0 h 257442"/>
                <a:gd name="connsiteX1" fmla="*/ 2379306 w 2434028"/>
                <a:gd name="connsiteY1" fmla="*/ 257442 h 257442"/>
                <a:gd name="connsiteX2" fmla="*/ 0 w 2434028"/>
                <a:gd name="connsiteY2" fmla="*/ 257442 h 257442"/>
                <a:gd name="connsiteX3" fmla="*/ 54721 w 2434028"/>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434029 w 2434029"/>
                <a:gd name="connsiteY0" fmla="*/ 0 h 257442"/>
                <a:gd name="connsiteX1" fmla="*/ 2379307 w 2434029"/>
                <a:gd name="connsiteY1" fmla="*/ 257442 h 257442"/>
                <a:gd name="connsiteX2" fmla="*/ 0 w 2434029"/>
                <a:gd name="connsiteY2" fmla="*/ 257442 h 257442"/>
                <a:gd name="connsiteX3" fmla="*/ 54722 w 2434029"/>
                <a:gd name="connsiteY3" fmla="*/ 0 h 257442"/>
                <a:gd name="connsiteX0" fmla="*/ 2594329 w 2594329"/>
                <a:gd name="connsiteY0" fmla="*/ 0 h 257442"/>
                <a:gd name="connsiteX1" fmla="*/ 2379307 w 2594329"/>
                <a:gd name="connsiteY1" fmla="*/ 257442 h 257442"/>
                <a:gd name="connsiteX2" fmla="*/ 0 w 2594329"/>
                <a:gd name="connsiteY2" fmla="*/ 257442 h 257442"/>
                <a:gd name="connsiteX3" fmla="*/ 54722 w 2594329"/>
                <a:gd name="connsiteY3" fmla="*/ 0 h 257442"/>
                <a:gd name="connsiteX0" fmla="*/ 2594329 w 2594329"/>
                <a:gd name="connsiteY0" fmla="*/ 0 h 257442"/>
                <a:gd name="connsiteX1" fmla="*/ 2539608 w 2594329"/>
                <a:gd name="connsiteY1" fmla="*/ 257442 h 257442"/>
                <a:gd name="connsiteX2" fmla="*/ 0 w 2594329"/>
                <a:gd name="connsiteY2" fmla="*/ 257442 h 257442"/>
                <a:gd name="connsiteX3" fmla="*/ 54722 w 2594329"/>
                <a:gd name="connsiteY3" fmla="*/ 0 h 257442"/>
                <a:gd name="connsiteX0" fmla="*/ 2594328 w 2594328"/>
                <a:gd name="connsiteY0" fmla="*/ 0 h 257442"/>
                <a:gd name="connsiteX1" fmla="*/ 2539607 w 2594328"/>
                <a:gd name="connsiteY1" fmla="*/ 257442 h 257442"/>
                <a:gd name="connsiteX2" fmla="*/ 0 w 2594328"/>
                <a:gd name="connsiteY2" fmla="*/ 257442 h 257442"/>
                <a:gd name="connsiteX3" fmla="*/ 54721 w 2594328"/>
                <a:gd name="connsiteY3" fmla="*/ 0 h 257442"/>
                <a:gd name="connsiteX0" fmla="*/ 2594328 w 2594328"/>
                <a:gd name="connsiteY0" fmla="*/ 0 h 257442"/>
                <a:gd name="connsiteX1" fmla="*/ 2539607 w 2594328"/>
                <a:gd name="connsiteY1" fmla="*/ 257442 h 257442"/>
                <a:gd name="connsiteX2" fmla="*/ 0 w 2594328"/>
                <a:gd name="connsiteY2" fmla="*/ 257442 h 257442"/>
                <a:gd name="connsiteX3" fmla="*/ 54720 w 2594328"/>
                <a:gd name="connsiteY3" fmla="*/ 0 h 257442"/>
                <a:gd name="connsiteX0" fmla="*/ 2762642 w 2762642"/>
                <a:gd name="connsiteY0" fmla="*/ 0 h 257442"/>
                <a:gd name="connsiteX1" fmla="*/ 2539607 w 2762642"/>
                <a:gd name="connsiteY1" fmla="*/ 257442 h 257442"/>
                <a:gd name="connsiteX2" fmla="*/ 0 w 2762642"/>
                <a:gd name="connsiteY2" fmla="*/ 257442 h 257442"/>
                <a:gd name="connsiteX3" fmla="*/ 54720 w 2762642"/>
                <a:gd name="connsiteY3" fmla="*/ 0 h 257442"/>
                <a:gd name="connsiteX0" fmla="*/ 2762642 w 2762642"/>
                <a:gd name="connsiteY0" fmla="*/ 0 h 257442"/>
                <a:gd name="connsiteX1" fmla="*/ 2707921 w 2762642"/>
                <a:gd name="connsiteY1" fmla="*/ 257442 h 257442"/>
                <a:gd name="connsiteX2" fmla="*/ 0 w 2762642"/>
                <a:gd name="connsiteY2" fmla="*/ 257442 h 257442"/>
                <a:gd name="connsiteX3" fmla="*/ 54720 w 2762642"/>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1 w 2762643"/>
                <a:gd name="connsiteY3" fmla="*/ 0 h 257442"/>
                <a:gd name="connsiteX0" fmla="*/ 2762643 w 2762643"/>
                <a:gd name="connsiteY0" fmla="*/ 0 h 257442"/>
                <a:gd name="connsiteX1" fmla="*/ 2707922 w 2762643"/>
                <a:gd name="connsiteY1" fmla="*/ 257442 h 257442"/>
                <a:gd name="connsiteX2" fmla="*/ 0 w 2762643"/>
                <a:gd name="connsiteY2" fmla="*/ 257442 h 257442"/>
                <a:gd name="connsiteX3" fmla="*/ 54722 w 2762643"/>
                <a:gd name="connsiteY3" fmla="*/ 0 h 257442"/>
              </a:gdLst>
              <a:ahLst/>
              <a:cxnLst>
                <a:cxn ang="0">
                  <a:pos x="connsiteX0" y="connsiteY0"/>
                </a:cxn>
                <a:cxn ang="0">
                  <a:pos x="connsiteX1" y="connsiteY1"/>
                </a:cxn>
                <a:cxn ang="0">
                  <a:pos x="connsiteX2" y="connsiteY2"/>
                </a:cxn>
                <a:cxn ang="0">
                  <a:pos x="connsiteX3" y="connsiteY3"/>
                </a:cxn>
              </a:cxnLst>
              <a:rect l="l" t="t" r="r" b="b"/>
              <a:pathLst>
                <a:path w="2762643" h="257442">
                  <a:moveTo>
                    <a:pt x="2762643" y="0"/>
                  </a:moveTo>
                  <a:lnTo>
                    <a:pt x="2707922"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83" name="btfpRunningAgenda2LevelTextRight181568">
              <a:extLst>
                <a:ext uri="{FF2B5EF4-FFF2-40B4-BE49-F238E27FC236}">
                  <a16:creationId xmlns:a16="http://schemas.microsoft.com/office/drawing/2014/main" id="{69890B27-4563-45CB-9205-0B3198C32939}"/>
                </a:ext>
              </a:extLst>
            </p:cNvPr>
            <p:cNvSpPr txBox="1"/>
            <p:nvPr/>
          </p:nvSpPr>
          <p:spPr bwMode="gray">
            <a:xfrm>
              <a:off x="2306559" y="876300"/>
              <a:ext cx="2808911"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Customer lens</a:t>
              </a:r>
            </a:p>
          </p:txBody>
        </p:sp>
      </p:grpSp>
      <p:grpSp>
        <p:nvGrpSpPr>
          <p:cNvPr id="144" name="btfpStatusSticker984821">
            <a:extLst>
              <a:ext uri="{FF2B5EF4-FFF2-40B4-BE49-F238E27FC236}">
                <a16:creationId xmlns:a16="http://schemas.microsoft.com/office/drawing/2014/main" id="{864E62DC-3F9B-41CD-84F8-3C2BEE433E10}"/>
              </a:ext>
            </a:extLst>
          </p:cNvPr>
          <p:cNvGrpSpPr/>
          <p:nvPr>
            <p:custDataLst>
              <p:tags r:id="rId14"/>
            </p:custDataLst>
          </p:nvPr>
        </p:nvGrpSpPr>
        <p:grpSpPr>
          <a:xfrm>
            <a:off x="9629778" y="955344"/>
            <a:ext cx="2232022" cy="235611"/>
            <a:chOff x="-3621889" y="876300"/>
            <a:chExt cx="2232022" cy="235611"/>
          </a:xfrm>
        </p:grpSpPr>
        <p:sp>
          <p:nvSpPr>
            <p:cNvPr id="142" name="btfpStatusStickerText984821">
              <a:extLst>
                <a:ext uri="{FF2B5EF4-FFF2-40B4-BE49-F238E27FC236}">
                  <a16:creationId xmlns:a16="http://schemas.microsoft.com/office/drawing/2014/main" id="{37D9200D-A0BE-4E5F-9A45-82B469A5A310}"/>
                </a:ext>
              </a:extLst>
            </p:cNvPr>
            <p:cNvSpPr txBox="1"/>
            <p:nvPr/>
          </p:nvSpPr>
          <p:spPr bwMode="gray">
            <a:xfrm>
              <a:off x="-3621889"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143" name="btfpStatusStickerLine984821">
              <a:extLst>
                <a:ext uri="{FF2B5EF4-FFF2-40B4-BE49-F238E27FC236}">
                  <a16:creationId xmlns:a16="http://schemas.microsoft.com/office/drawing/2014/main" id="{0838FEED-CD55-4F5E-916B-668D28AF0DB7}"/>
                </a:ext>
              </a:extLst>
            </p:cNvPr>
            <p:cNvCxnSpPr>
              <a:cxnSpLocks/>
            </p:cNvCxnSpPr>
            <p:nvPr/>
          </p:nvCxnSpPr>
          <p:spPr bwMode="gray">
            <a:xfrm rot="720000">
              <a:off x="-362188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CA54210-AA39-4896-91FB-58F25A887F75}"/>
              </a:ext>
            </a:extLst>
          </p:cNvPr>
          <p:cNvGrpSpPr/>
          <p:nvPr/>
        </p:nvGrpSpPr>
        <p:grpSpPr>
          <a:xfrm>
            <a:off x="330200" y="1280527"/>
            <a:ext cx="11531600" cy="287567"/>
            <a:chOff x="330200" y="5102832"/>
            <a:chExt cx="11531600" cy="287567"/>
          </a:xfrm>
        </p:grpSpPr>
        <p:sp>
          <p:nvSpPr>
            <p:cNvPr id="66" name="btfpBulletedList842324">
              <a:extLst>
                <a:ext uri="{FF2B5EF4-FFF2-40B4-BE49-F238E27FC236}">
                  <a16:creationId xmlns:a16="http://schemas.microsoft.com/office/drawing/2014/main" id="{3C71E93F-1889-4094-BEBA-BA1584AB9025}"/>
                </a:ext>
              </a:extLst>
            </p:cNvPr>
            <p:cNvSpPr/>
            <p:nvPr/>
          </p:nvSpPr>
          <p:spPr bwMode="gray">
            <a:xfrm>
              <a:off x="330200" y="5102832"/>
              <a:ext cx="11531600" cy="287567"/>
            </a:xfrm>
            <a:prstGeom prst="rect">
              <a:avLst/>
            </a:prstGeom>
            <a:solidFill>
              <a:srgbClr val="104C3E"/>
            </a:solidFill>
            <a:ln w="9525" cap="flat" cmpd="sng" algn="ctr">
              <a:solidFill>
                <a:srgbClr val="104C3E"/>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buNone/>
              </a:pPr>
              <a:endParaRPr lang="en-GB" sz="1600" err="1">
                <a:solidFill>
                  <a:srgbClr val="FFFFFF"/>
                </a:solidFill>
              </a:endParaRPr>
            </a:p>
          </p:txBody>
        </p:sp>
        <p:sp>
          <p:nvSpPr>
            <p:cNvPr id="67" name="btfpBulletedList381237">
              <a:extLst>
                <a:ext uri="{FF2B5EF4-FFF2-40B4-BE49-F238E27FC236}">
                  <a16:creationId xmlns:a16="http://schemas.microsoft.com/office/drawing/2014/main" id="{45007B90-81FD-4F65-8EAC-F43A994B985C}"/>
                </a:ext>
              </a:extLst>
            </p:cNvPr>
            <p:cNvSpPr txBox="1"/>
            <p:nvPr>
              <p:custDataLst>
                <p:tags r:id="rId15"/>
              </p:custDataLst>
            </p:nvPr>
          </p:nvSpPr>
          <p:spPr bwMode="gray">
            <a:xfrm>
              <a:off x="3295543" y="5141353"/>
              <a:ext cx="5600915" cy="241980"/>
            </a:xfrm>
            <a:prstGeom prst="rect">
              <a:avLst/>
            </a:prstGeom>
            <a:noFill/>
          </p:spPr>
          <p:txBody>
            <a:bodyPr vert="horz" wrap="square" lIns="36000" tIns="36000" rIns="36000" bIns="36000" rtlCol="0">
              <a:spAutoFit/>
            </a:bodyPr>
            <a:lstStyle/>
            <a:p>
              <a:pPr marL="0" indent="0" algn="ctr">
                <a:buNone/>
              </a:pPr>
              <a:r>
                <a:rPr lang="en-GB" sz="1100" i="1">
                  <a:solidFill>
                    <a:srgbClr val="FFFFFF"/>
                  </a:solidFill>
                </a:rPr>
                <a:t>Detailed customer priorities across ESG themes available in the appendix</a:t>
              </a:r>
              <a:endParaRPr lang="en-GB" sz="1100">
                <a:solidFill>
                  <a:srgbClr val="FFFFFF"/>
                </a:solidFill>
              </a:endParaRPr>
            </a:p>
          </p:txBody>
        </p:sp>
      </p:grpSp>
    </p:spTree>
    <p:custDataLst>
      <p:tags r:id="rId1"/>
    </p:custDataLst>
    <p:extLst>
      <p:ext uri="{BB962C8B-B14F-4D97-AF65-F5344CB8AC3E}">
        <p14:creationId xmlns:p14="http://schemas.microsoft.com/office/powerpoint/2010/main" val="139228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7EBB684-9815-3900-910D-9C49CBECDEE8}"/>
              </a:ext>
            </a:extLst>
          </p:cNvPr>
          <p:cNvGraphicFramePr>
            <a:graphicFrameLocks noChangeAspect="1"/>
          </p:cNvGraphicFramePr>
          <p:nvPr>
            <p:custDataLst>
              <p:tags r:id="rId2"/>
            </p:custDataLst>
            <p:extLst>
              <p:ext uri="{D42A27DB-BD31-4B8C-83A1-F6EECF244321}">
                <p14:modId xmlns:p14="http://schemas.microsoft.com/office/powerpoint/2010/main" val="25015047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3" imgW="484" imgH="486" progId="TCLayout.ActiveDocument.1">
                  <p:embed/>
                </p:oleObj>
              </mc:Choice>
              <mc:Fallback>
                <p:oleObj name="think-cell Slide" r:id="rId33" imgW="484" imgH="486" progId="TCLayout.ActiveDocument.1">
                  <p:embed/>
                  <p:pic>
                    <p:nvPicPr>
                      <p:cNvPr id="5" name="think-cell data - do not delete" hidden="1">
                        <a:extLst>
                          <a:ext uri="{FF2B5EF4-FFF2-40B4-BE49-F238E27FC236}">
                            <a16:creationId xmlns:a16="http://schemas.microsoft.com/office/drawing/2014/main" id="{B7EBB684-9815-3900-910D-9C49CBECDEE8}"/>
                          </a:ext>
                        </a:extLst>
                      </p:cNvPr>
                      <p:cNvPicPr/>
                      <p:nvPr/>
                    </p:nvPicPr>
                    <p:blipFill>
                      <a:blip r:embed="rId34"/>
                      <a:stretch>
                        <a:fillRect/>
                      </a:stretch>
                    </p:blipFill>
                    <p:spPr>
                      <a:xfrm>
                        <a:off x="1588" y="1588"/>
                        <a:ext cx="1588" cy="1588"/>
                      </a:xfrm>
                      <a:prstGeom prst="rect">
                        <a:avLst/>
                      </a:prstGeom>
                    </p:spPr>
                  </p:pic>
                </p:oleObj>
              </mc:Fallback>
            </mc:AlternateContent>
          </a:graphicData>
        </a:graphic>
      </p:graphicFrame>
      <p:sp>
        <p:nvSpPr>
          <p:cNvPr id="146" name="Rectangle 145">
            <a:extLst>
              <a:ext uri="{FF2B5EF4-FFF2-40B4-BE49-F238E27FC236}">
                <a16:creationId xmlns:a16="http://schemas.microsoft.com/office/drawing/2014/main" id="{AEE1D826-0EED-4330-B0AF-9C031FCECAC0}"/>
              </a:ext>
            </a:extLst>
          </p:cNvPr>
          <p:cNvSpPr/>
          <p:nvPr/>
        </p:nvSpPr>
        <p:spPr bwMode="gray">
          <a:xfrm>
            <a:off x="9156919" y="1400412"/>
            <a:ext cx="2733107" cy="4841432"/>
          </a:xfrm>
          <a:prstGeom prst="rect">
            <a:avLst/>
          </a:prstGeom>
          <a:solidFill>
            <a:srgbClr val="D6D6D6">
              <a:alpha val="50000"/>
            </a:srgbClr>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rgbClr val="000000"/>
              </a:solidFill>
            </a:endParaRPr>
          </a:p>
        </p:txBody>
      </p:sp>
      <p:pic>
        <p:nvPicPr>
          <p:cNvPr id="262" name="Picture 261">
            <a:extLst>
              <a:ext uri="{FF2B5EF4-FFF2-40B4-BE49-F238E27FC236}">
                <a16:creationId xmlns:a16="http://schemas.microsoft.com/office/drawing/2014/main" id="{B0B7BDE5-8458-4D69-BF89-99AAF05A06C1}"/>
              </a:ext>
            </a:extLst>
          </p:cNvPr>
          <p:cNvPicPr>
            <a:picLocks noChangeAspect="1"/>
          </p:cNvPicPr>
          <p:nvPr/>
        </p:nvPicPr>
        <p:blipFill>
          <a:blip r:embed="rId35" cstate="print">
            <a:extLst>
              <a:ext uri="{28A0092B-C50C-407E-A947-70E740481C1C}">
                <a14:useLocalDpi xmlns:a14="http://schemas.microsoft.com/office/drawing/2010/main" val="0"/>
              </a:ext>
            </a:extLst>
          </a:blip>
          <a:stretch>
            <a:fillRect/>
          </a:stretch>
        </p:blipFill>
        <p:spPr>
          <a:xfrm>
            <a:off x="8069063" y="4175174"/>
            <a:ext cx="256032" cy="256032"/>
          </a:xfrm>
          <a:prstGeom prst="rect">
            <a:avLst/>
          </a:prstGeom>
        </p:spPr>
      </p:pic>
      <p:grpSp>
        <p:nvGrpSpPr>
          <p:cNvPr id="17" name="btfpColumnIndicatorGroup2">
            <a:extLst>
              <a:ext uri="{FF2B5EF4-FFF2-40B4-BE49-F238E27FC236}">
                <a16:creationId xmlns:a16="http://schemas.microsoft.com/office/drawing/2014/main" id="{DE1127B6-C600-40E1-B572-3F7EDD442B1C}"/>
              </a:ext>
            </a:extLst>
          </p:cNvPr>
          <p:cNvGrpSpPr/>
          <p:nvPr/>
        </p:nvGrpSpPr>
        <p:grpSpPr>
          <a:xfrm>
            <a:off x="0" y="6926580"/>
            <a:ext cx="12192000" cy="137160"/>
            <a:chOff x="0" y="6926580"/>
            <a:chExt cx="12192000" cy="137160"/>
          </a:xfrm>
        </p:grpSpPr>
        <p:sp>
          <p:nvSpPr>
            <p:cNvPr id="15" name="btfpColumnGapBlocker960515">
              <a:extLst>
                <a:ext uri="{FF2B5EF4-FFF2-40B4-BE49-F238E27FC236}">
                  <a16:creationId xmlns:a16="http://schemas.microsoft.com/office/drawing/2014/main" id="{609355A1-E59C-4B33-9CD9-7F568B0AF718}"/>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3" name="btfpColumnGapBlocker257584">
              <a:extLst>
                <a:ext uri="{FF2B5EF4-FFF2-40B4-BE49-F238E27FC236}">
                  <a16:creationId xmlns:a16="http://schemas.microsoft.com/office/drawing/2014/main" id="{601D5DC4-9C4D-47D5-A9E4-0ADFFAA6501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1" name="btfpColumnIndicator955221">
              <a:extLst>
                <a:ext uri="{FF2B5EF4-FFF2-40B4-BE49-F238E27FC236}">
                  <a16:creationId xmlns:a16="http://schemas.microsoft.com/office/drawing/2014/main" id="{B57CC43C-0FC1-46AB-9635-95CF10812C8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958077">
              <a:extLst>
                <a:ext uri="{FF2B5EF4-FFF2-40B4-BE49-F238E27FC236}">
                  <a16:creationId xmlns:a16="http://schemas.microsoft.com/office/drawing/2014/main" id="{7F5D5079-CB9A-447A-BE23-01050552DA5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6" name="btfpColumnIndicatorGroup1">
            <a:extLst>
              <a:ext uri="{FF2B5EF4-FFF2-40B4-BE49-F238E27FC236}">
                <a16:creationId xmlns:a16="http://schemas.microsoft.com/office/drawing/2014/main" id="{6C132DB7-0DEC-4A1D-B914-FC3351985EFF}"/>
              </a:ext>
            </a:extLst>
          </p:cNvPr>
          <p:cNvGrpSpPr/>
          <p:nvPr/>
        </p:nvGrpSpPr>
        <p:grpSpPr>
          <a:xfrm>
            <a:off x="0" y="-205740"/>
            <a:ext cx="12192000" cy="137160"/>
            <a:chOff x="0" y="-205740"/>
            <a:chExt cx="12192000" cy="137160"/>
          </a:xfrm>
        </p:grpSpPr>
        <p:sp>
          <p:nvSpPr>
            <p:cNvPr id="14" name="btfpColumnGapBlocker873869">
              <a:extLst>
                <a:ext uri="{FF2B5EF4-FFF2-40B4-BE49-F238E27FC236}">
                  <a16:creationId xmlns:a16="http://schemas.microsoft.com/office/drawing/2014/main" id="{33D3F2D4-05F4-40A9-8750-1DE933DEE4B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2" name="btfpColumnGapBlocker903719">
              <a:extLst>
                <a:ext uri="{FF2B5EF4-FFF2-40B4-BE49-F238E27FC236}">
                  <a16:creationId xmlns:a16="http://schemas.microsoft.com/office/drawing/2014/main" id="{5BB52971-8626-496D-B679-22F853A2059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0" name="btfpColumnIndicator632621">
              <a:extLst>
                <a:ext uri="{FF2B5EF4-FFF2-40B4-BE49-F238E27FC236}">
                  <a16:creationId xmlns:a16="http://schemas.microsoft.com/office/drawing/2014/main" id="{2FBCAFE9-B758-4E64-A291-ABE762A747B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183264">
              <a:extLst>
                <a:ext uri="{FF2B5EF4-FFF2-40B4-BE49-F238E27FC236}">
                  <a16:creationId xmlns:a16="http://schemas.microsoft.com/office/drawing/2014/main" id="{DA5CA5B4-215E-4D14-8700-C2DB6F34B85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7CE3B93F-7715-4FC6-ABEC-EC76846E9352}"/>
              </a:ext>
            </a:extLst>
          </p:cNvPr>
          <p:cNvCxnSpPr>
            <a:cxnSpLocks/>
          </p:cNvCxnSpPr>
          <p:nvPr/>
        </p:nvCxnSpPr>
        <p:spPr>
          <a:xfrm>
            <a:off x="370604" y="3873261"/>
            <a:ext cx="8229600" cy="0"/>
          </a:xfrm>
          <a:prstGeom prst="line">
            <a:avLst/>
          </a:prstGeom>
          <a:ln w="76200" cap="sq" cmpd="sng" algn="ctr">
            <a:solidFill>
              <a:srgbClr val="B4B4B4"/>
            </a:solidFill>
            <a:prstDash val="solid"/>
            <a:miter lim="800000"/>
            <a:headEnd type="none" w="med" len="lg"/>
            <a:tailEnd type="none" w="med" len="lg"/>
          </a:ln>
        </p:spPr>
        <p:style>
          <a:lnRef idx="1">
            <a:schemeClr val="accent1"/>
          </a:lnRef>
          <a:fillRef idx="0">
            <a:schemeClr val="accent1"/>
          </a:fillRef>
          <a:effectRef idx="0">
            <a:schemeClr val="accent1"/>
          </a:effectRef>
          <a:fontRef idx="minor">
            <a:schemeClr val="tx1"/>
          </a:fontRef>
        </p:style>
      </p:cxnSp>
      <p:sp>
        <p:nvSpPr>
          <p:cNvPr id="7" name="btfpBulletedList671115">
            <a:extLst>
              <a:ext uri="{FF2B5EF4-FFF2-40B4-BE49-F238E27FC236}">
                <a16:creationId xmlns:a16="http://schemas.microsoft.com/office/drawing/2014/main" id="{1BE1B102-C40A-4690-8897-013403DF8D6A}"/>
              </a:ext>
            </a:extLst>
          </p:cNvPr>
          <p:cNvSpPr txBox="1"/>
          <p:nvPr>
            <p:custDataLst>
              <p:tags r:id="rId3"/>
            </p:custDataLst>
          </p:nvPr>
        </p:nvSpPr>
        <p:spPr bwMode="gray">
          <a:xfrm>
            <a:off x="1008103" y="1294310"/>
            <a:ext cx="1654944" cy="2519527"/>
          </a:xfrm>
          <a:prstGeom prst="rect">
            <a:avLst/>
          </a:prstGeom>
          <a:noFill/>
        </p:spPr>
        <p:txBody>
          <a:bodyPr vert="horz" wrap="square" lIns="36000" tIns="36000" rIns="36000" bIns="36000" rtlCol="0">
            <a:spAutoFit/>
          </a:bodyPr>
          <a:lstStyle/>
          <a:p>
            <a:pPr marL="0" indent="0">
              <a:buNone/>
            </a:pPr>
            <a:r>
              <a:rPr lang="en-US" sz="1000" b="1">
                <a:solidFill>
                  <a:srgbClr val="C00000"/>
                </a:solidFill>
              </a:rPr>
              <a:t>Pre-2000</a:t>
            </a:r>
          </a:p>
          <a:p>
            <a:r>
              <a:rPr lang="en-US" sz="1000" b="1">
                <a:solidFill>
                  <a:srgbClr val="C00000"/>
                </a:solidFill>
              </a:rPr>
              <a:t>The Environment Protection Act 1990</a:t>
            </a:r>
          </a:p>
          <a:p>
            <a:pPr lvl="1"/>
            <a:r>
              <a:rPr lang="en-US" sz="800"/>
              <a:t>Main legislation governing proper disposal of clinical waste</a:t>
            </a:r>
          </a:p>
          <a:p>
            <a:pPr lvl="1"/>
            <a:r>
              <a:rPr lang="en-US" sz="800"/>
              <a:t>States that all producers of waste have a ‘Duty of Care’ to ensure the correct management of waste, including documenting the transfer of waste and ensuring its proper handling</a:t>
            </a:r>
          </a:p>
          <a:p>
            <a:pPr lvl="1"/>
            <a:r>
              <a:rPr lang="en-US" sz="800"/>
              <a:t>Also requires compliance with The Waste Hierarchy</a:t>
            </a:r>
            <a:r>
              <a:rPr lang="en-US" sz="800" baseline="30000"/>
              <a:t>1</a:t>
            </a:r>
          </a:p>
        </p:txBody>
      </p:sp>
      <p:sp>
        <p:nvSpPr>
          <p:cNvPr id="4" name="Title 3"/>
          <p:cNvSpPr>
            <a:spLocks noGrp="1"/>
          </p:cNvSpPr>
          <p:nvPr>
            <p:ph type="title"/>
          </p:nvPr>
        </p:nvSpPr>
        <p:spPr/>
        <p:txBody>
          <a:bodyPr vert="horz"/>
          <a:lstStyle/>
          <a:p>
            <a:r>
              <a:rPr lang="en-US" b="1" dirty="0"/>
              <a:t>Materiality – regulatory lens |</a:t>
            </a:r>
            <a:r>
              <a:rPr lang="en-US" b="1" dirty="0">
                <a:solidFill>
                  <a:srgbClr val="000000"/>
                </a:solidFill>
              </a:rPr>
              <a:t> </a:t>
            </a:r>
            <a:r>
              <a:rPr lang="en-US" dirty="0"/>
              <a:t>Outline of key regulations driving adoption of ESG initiatives in Target’s industry</a:t>
            </a:r>
          </a:p>
        </p:txBody>
      </p:sp>
      <p:sp>
        <p:nvSpPr>
          <p:cNvPr id="3"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overall_1_131631021853224434 columns_1_131631021853224434 </a:t>
            </a:r>
          </a:p>
        </p:txBody>
      </p:sp>
      <p:cxnSp>
        <p:nvCxnSpPr>
          <p:cNvPr id="72" name="Straight Connector 71"/>
          <p:cNvCxnSpPr>
            <a:cxnSpLocks/>
          </p:cNvCxnSpPr>
          <p:nvPr/>
        </p:nvCxnSpPr>
        <p:spPr>
          <a:xfrm>
            <a:off x="8162925" y="3873261"/>
            <a:ext cx="3657600" cy="0"/>
          </a:xfrm>
          <a:prstGeom prst="line">
            <a:avLst/>
          </a:prstGeom>
          <a:ln w="76200" cap="sq" cmpd="sng" algn="ctr">
            <a:solidFill>
              <a:srgbClr val="B4B4B4"/>
            </a:solidFill>
            <a:prstDash val="dash"/>
            <a:miter lim="800000"/>
            <a:headEnd type="none" w="med" len="med"/>
            <a:tailEnd type="triangle" w="med" len="lg"/>
          </a:ln>
        </p:spPr>
        <p:style>
          <a:lnRef idx="1">
            <a:schemeClr val="accent1"/>
          </a:lnRef>
          <a:fillRef idx="0">
            <a:schemeClr val="accent1"/>
          </a:fillRef>
          <a:effectRef idx="0">
            <a:schemeClr val="accent1"/>
          </a:effectRef>
          <a:fontRef idx="minor">
            <a:schemeClr val="tx1"/>
          </a:fontRef>
        </p:style>
      </p:cxnSp>
      <p:sp>
        <p:nvSpPr>
          <p:cNvPr id="78" name="Oval 77"/>
          <p:cNvSpPr>
            <a:spLocks noChangeAspect="1"/>
          </p:cNvSpPr>
          <p:nvPr/>
        </p:nvSpPr>
        <p:spPr>
          <a:xfrm>
            <a:off x="908052" y="3792261"/>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a:solidFill>
                <a:srgbClr val="FFFFFF"/>
              </a:solidFill>
            </a:endParaRPr>
          </a:p>
        </p:txBody>
      </p:sp>
      <p:sp>
        <p:nvSpPr>
          <p:cNvPr id="48" name="btfpBulletedList67111522">
            <a:extLst>
              <a:ext uri="{FF2B5EF4-FFF2-40B4-BE49-F238E27FC236}">
                <a16:creationId xmlns:a16="http://schemas.microsoft.com/office/drawing/2014/main" id="{ED8D0DA8-22B8-4A4D-AD6C-71798E6CE848}"/>
              </a:ext>
            </a:extLst>
          </p:cNvPr>
          <p:cNvSpPr txBox="1"/>
          <p:nvPr>
            <p:custDataLst>
              <p:tags r:id="rId4"/>
            </p:custDataLst>
          </p:nvPr>
        </p:nvSpPr>
        <p:spPr bwMode="gray">
          <a:xfrm>
            <a:off x="3306562" y="2182952"/>
            <a:ext cx="1242528" cy="1473086"/>
          </a:xfrm>
          <a:prstGeom prst="rect">
            <a:avLst/>
          </a:prstGeom>
          <a:noFill/>
        </p:spPr>
        <p:txBody>
          <a:bodyPr vert="horz" wrap="square" lIns="36000" tIns="36000" rIns="36000" bIns="36000" rtlCol="0">
            <a:spAutoFit/>
          </a:bodyPr>
          <a:lstStyle/>
          <a:p>
            <a:pPr marL="0" indent="0">
              <a:buNone/>
            </a:pPr>
            <a:r>
              <a:rPr lang="en-US" sz="1000" b="1">
                <a:solidFill>
                  <a:srgbClr val="C00000"/>
                </a:solidFill>
              </a:rPr>
              <a:t>2016: Ethical Code and Ethical Guidelines</a:t>
            </a:r>
          </a:p>
          <a:p>
            <a:pPr lvl="1"/>
            <a:r>
              <a:rPr lang="en-US" sz="800"/>
              <a:t>SMC</a:t>
            </a:r>
            <a:r>
              <a:rPr lang="en-US" sz="800" baseline="30000"/>
              <a:t>2</a:t>
            </a:r>
            <a:r>
              <a:rPr lang="en-US" sz="800"/>
              <a:t> Ethical Code and Ethical Guidelines outline the standards of practice and behavior of doctors</a:t>
            </a:r>
          </a:p>
        </p:txBody>
      </p:sp>
      <p:sp>
        <p:nvSpPr>
          <p:cNvPr id="50" name="btfpNotesBox460470">
            <a:extLst>
              <a:ext uri="{FF2B5EF4-FFF2-40B4-BE49-F238E27FC236}">
                <a16:creationId xmlns:a16="http://schemas.microsoft.com/office/drawing/2014/main" id="{65EA42D3-8251-41CF-8DD5-0520D985513F}"/>
              </a:ext>
            </a:extLst>
          </p:cNvPr>
          <p:cNvSpPr txBox="1"/>
          <p:nvPr>
            <p:custDataLst>
              <p:tags r:id="rId5"/>
            </p:custDataLst>
          </p:nvPr>
        </p:nvSpPr>
        <p:spPr bwMode="gray">
          <a:xfrm>
            <a:off x="346075" y="6315171"/>
            <a:ext cx="11531600" cy="24622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Note: (1) A set of priorities for the efficient use of resources which underpins the objectives of the Waste Avoidance and Resource Recovery Act 2001; (2) Singapore Medical Council; (3) National Health Service; (4) P</a:t>
            </a:r>
            <a:r>
              <a:rPr lang="en-US" sz="800"/>
              <a:t>ublic statutory insurance system of Singapore;</a:t>
            </a:r>
            <a:r>
              <a:rPr lang="en-US" sz="800">
                <a:solidFill>
                  <a:srgbClr val="000000"/>
                </a:solidFill>
              </a:rPr>
              <a:t> (5) Health &amp; Safety | Source: Lit. search; Bain analysis</a:t>
            </a:r>
          </a:p>
        </p:txBody>
      </p:sp>
      <p:cxnSp>
        <p:nvCxnSpPr>
          <p:cNvPr id="103" name="Straight Connector 102"/>
          <p:cNvCxnSpPr>
            <a:cxnSpLocks/>
          </p:cNvCxnSpPr>
          <p:nvPr/>
        </p:nvCxnSpPr>
        <p:spPr bwMode="gray">
          <a:xfrm>
            <a:off x="988224" y="1413372"/>
            <a:ext cx="1656" cy="2321220"/>
          </a:xfrm>
          <a:prstGeom prst="line">
            <a:avLst/>
          </a:prstGeom>
          <a:ln w="9525"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cxnSpLocks/>
          </p:cNvCxnSpPr>
          <p:nvPr/>
        </p:nvCxnSpPr>
        <p:spPr bwMode="gray">
          <a:xfrm>
            <a:off x="3258203" y="2042952"/>
            <a:ext cx="0" cy="1691640"/>
          </a:xfrm>
          <a:prstGeom prst="line">
            <a:avLst/>
          </a:prstGeom>
          <a:ln w="9525"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cxnSpLocks/>
          </p:cNvCxnSpPr>
          <p:nvPr/>
        </p:nvCxnSpPr>
        <p:spPr bwMode="gray">
          <a:xfrm>
            <a:off x="1466737" y="3940011"/>
            <a:ext cx="0" cy="1828800"/>
          </a:xfrm>
          <a:prstGeom prst="line">
            <a:avLst/>
          </a:prstGeom>
          <a:ln w="9525"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9" name="btfpBulletedList67111529">
            <a:extLst>
              <a:ext uri="{FF2B5EF4-FFF2-40B4-BE49-F238E27FC236}">
                <a16:creationId xmlns:a16="http://schemas.microsoft.com/office/drawing/2014/main" id="{46833852-5DBA-4AB3-A19D-664618021EB6}"/>
              </a:ext>
            </a:extLst>
          </p:cNvPr>
          <p:cNvSpPr txBox="1"/>
          <p:nvPr>
            <p:custDataLst>
              <p:tags r:id="rId6"/>
            </p:custDataLst>
          </p:nvPr>
        </p:nvSpPr>
        <p:spPr bwMode="gray">
          <a:xfrm>
            <a:off x="3983563" y="4078642"/>
            <a:ext cx="1544684" cy="1642364"/>
          </a:xfrm>
          <a:prstGeom prst="rect">
            <a:avLst/>
          </a:prstGeom>
          <a:noFill/>
        </p:spPr>
        <p:txBody>
          <a:bodyPr vert="horz" wrap="square" lIns="36000" tIns="36000" rIns="36000" bIns="36000" rtlCol="0">
            <a:spAutoFit/>
          </a:bodyPr>
          <a:lstStyle/>
          <a:p>
            <a:pPr marL="0" indent="0">
              <a:buNone/>
            </a:pPr>
            <a:r>
              <a:rPr lang="en-US" sz="1000" b="1">
                <a:solidFill>
                  <a:srgbClr val="C00000"/>
                </a:solidFill>
              </a:rPr>
              <a:t>2017: EU Action Plan 2017-19</a:t>
            </a:r>
          </a:p>
          <a:p>
            <a:pPr lvl="1"/>
            <a:r>
              <a:rPr lang="en-US" sz="800"/>
              <a:t>Adopted to address gender pay gap</a:t>
            </a:r>
          </a:p>
          <a:p>
            <a:pPr lvl="1"/>
            <a:r>
              <a:rPr lang="en-US" sz="800"/>
              <a:t>Agreed on implementation of pay transparency and audits to facilitate collection of sector specific data and develop appropriate action plans</a:t>
            </a:r>
          </a:p>
        </p:txBody>
      </p:sp>
      <p:cxnSp>
        <p:nvCxnSpPr>
          <p:cNvPr id="110" name="Straight Connector 109"/>
          <p:cNvCxnSpPr>
            <a:cxnSpLocks/>
          </p:cNvCxnSpPr>
          <p:nvPr/>
        </p:nvCxnSpPr>
        <p:spPr bwMode="gray">
          <a:xfrm>
            <a:off x="3912419" y="3939466"/>
            <a:ext cx="0" cy="1828800"/>
          </a:xfrm>
          <a:prstGeom prst="line">
            <a:avLst/>
          </a:prstGeom>
          <a:ln w="9525"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8AFEF9A-29EB-43BE-BFE1-736375B36330}"/>
              </a:ext>
            </a:extLst>
          </p:cNvPr>
          <p:cNvSpPr>
            <a:spLocks noChangeAspect="1"/>
          </p:cNvSpPr>
          <p:nvPr/>
        </p:nvSpPr>
        <p:spPr>
          <a:xfrm>
            <a:off x="4975010" y="3792261"/>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a:solidFill>
                <a:srgbClr val="FFFFFF"/>
              </a:solidFill>
            </a:endParaRPr>
          </a:p>
        </p:txBody>
      </p:sp>
      <p:cxnSp>
        <p:nvCxnSpPr>
          <p:cNvPr id="82" name="Straight Connector 81">
            <a:extLst>
              <a:ext uri="{FF2B5EF4-FFF2-40B4-BE49-F238E27FC236}">
                <a16:creationId xmlns:a16="http://schemas.microsoft.com/office/drawing/2014/main" id="{3DAA6CC0-AA51-4CEF-8286-324410AD46FC}"/>
              </a:ext>
            </a:extLst>
          </p:cNvPr>
          <p:cNvCxnSpPr>
            <a:cxnSpLocks/>
          </p:cNvCxnSpPr>
          <p:nvPr/>
        </p:nvCxnSpPr>
        <p:spPr bwMode="gray">
          <a:xfrm>
            <a:off x="5057092" y="1305717"/>
            <a:ext cx="0" cy="2560320"/>
          </a:xfrm>
          <a:prstGeom prst="line">
            <a:avLst/>
          </a:prstGeom>
          <a:ln w="9525"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FCA35D4D-3E9C-4AF0-B5A2-D6CF58CFA9FC}"/>
              </a:ext>
            </a:extLst>
          </p:cNvPr>
          <p:cNvSpPr>
            <a:spLocks noChangeAspect="1"/>
          </p:cNvSpPr>
          <p:nvPr/>
        </p:nvSpPr>
        <p:spPr>
          <a:xfrm>
            <a:off x="5871713" y="3802103"/>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a:solidFill>
                <a:srgbClr val="FFFFFF"/>
              </a:solidFill>
            </a:endParaRPr>
          </a:p>
        </p:txBody>
      </p:sp>
      <p:sp>
        <p:nvSpPr>
          <p:cNvPr id="84" name="btfpBulletedList67111529">
            <a:extLst>
              <a:ext uri="{FF2B5EF4-FFF2-40B4-BE49-F238E27FC236}">
                <a16:creationId xmlns:a16="http://schemas.microsoft.com/office/drawing/2014/main" id="{E4949EB8-362C-4154-9656-DD4C7A43372D}"/>
              </a:ext>
            </a:extLst>
          </p:cNvPr>
          <p:cNvSpPr txBox="1"/>
          <p:nvPr>
            <p:custDataLst>
              <p:tags r:id="rId7"/>
            </p:custDataLst>
          </p:nvPr>
        </p:nvSpPr>
        <p:spPr bwMode="gray">
          <a:xfrm>
            <a:off x="6061058" y="4114507"/>
            <a:ext cx="2245825" cy="1426920"/>
          </a:xfrm>
          <a:prstGeom prst="rect">
            <a:avLst/>
          </a:prstGeom>
          <a:noFill/>
        </p:spPr>
        <p:txBody>
          <a:bodyPr vert="horz" wrap="square" lIns="36000" tIns="36000" rIns="36000" bIns="36000" rtlCol="0">
            <a:spAutoFit/>
          </a:bodyPr>
          <a:lstStyle/>
          <a:p>
            <a:pPr marL="0" indent="0">
              <a:buNone/>
            </a:pPr>
            <a:r>
              <a:rPr lang="en-US" sz="1000" b="1">
                <a:solidFill>
                  <a:srgbClr val="C00000"/>
                </a:solidFill>
              </a:rPr>
              <a:t>2019: Voluntary Scheme for Branded Medicines Pricing and Access</a:t>
            </a:r>
          </a:p>
          <a:p>
            <a:pPr lvl="1"/>
            <a:r>
              <a:rPr lang="en-US" sz="800"/>
              <a:t>Two-fold scheme which sets out a range of measures to improve access to medicines and create an affordability mechanism</a:t>
            </a:r>
          </a:p>
          <a:p>
            <a:pPr lvl="1"/>
            <a:r>
              <a:rPr lang="en-US" sz="800"/>
              <a:t>Caps overall growth on NHS</a:t>
            </a:r>
            <a:r>
              <a:rPr lang="en-US" sz="800" baseline="30000"/>
              <a:t>3</a:t>
            </a:r>
            <a:r>
              <a:rPr lang="en-US" sz="800"/>
              <a:t>-branded medicines sales at 2% per year</a:t>
            </a:r>
          </a:p>
        </p:txBody>
      </p:sp>
      <p:cxnSp>
        <p:nvCxnSpPr>
          <p:cNvPr id="85" name="Straight Connector 84">
            <a:extLst>
              <a:ext uri="{FF2B5EF4-FFF2-40B4-BE49-F238E27FC236}">
                <a16:creationId xmlns:a16="http://schemas.microsoft.com/office/drawing/2014/main" id="{630DF1C8-A6A3-480E-B811-955A25D1D636}"/>
              </a:ext>
            </a:extLst>
          </p:cNvPr>
          <p:cNvCxnSpPr>
            <a:cxnSpLocks/>
          </p:cNvCxnSpPr>
          <p:nvPr/>
        </p:nvCxnSpPr>
        <p:spPr bwMode="gray">
          <a:xfrm>
            <a:off x="5952713" y="4024133"/>
            <a:ext cx="0" cy="1793591"/>
          </a:xfrm>
          <a:prstGeom prst="line">
            <a:avLst/>
          </a:prstGeom>
          <a:ln w="9525"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5A34BED7-0270-4CB5-8F85-9CFE6007719E}"/>
              </a:ext>
            </a:extLst>
          </p:cNvPr>
          <p:cNvSpPr>
            <a:spLocks noChangeAspect="1"/>
          </p:cNvSpPr>
          <p:nvPr/>
        </p:nvSpPr>
        <p:spPr>
          <a:xfrm>
            <a:off x="3186728" y="3786091"/>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a:solidFill>
                <a:srgbClr val="FFFFFF"/>
              </a:solidFill>
            </a:endParaRPr>
          </a:p>
        </p:txBody>
      </p:sp>
      <p:grpSp>
        <p:nvGrpSpPr>
          <p:cNvPr id="128" name="btfpStatusSticker870439">
            <a:extLst>
              <a:ext uri="{FF2B5EF4-FFF2-40B4-BE49-F238E27FC236}">
                <a16:creationId xmlns:a16="http://schemas.microsoft.com/office/drawing/2014/main" id="{F4725E09-5D63-4FD2-9B34-B5B06EED1F36}"/>
              </a:ext>
            </a:extLst>
          </p:cNvPr>
          <p:cNvGrpSpPr/>
          <p:nvPr>
            <p:custDataLst>
              <p:tags r:id="rId8"/>
            </p:custDataLst>
          </p:nvPr>
        </p:nvGrpSpPr>
        <p:grpSpPr>
          <a:xfrm>
            <a:off x="9629778" y="955344"/>
            <a:ext cx="2232022" cy="235611"/>
            <a:chOff x="-3020058" y="876300"/>
            <a:chExt cx="2232022" cy="235611"/>
          </a:xfrm>
        </p:grpSpPr>
        <p:sp>
          <p:nvSpPr>
            <p:cNvPr id="126" name="btfpStatusStickerText870439">
              <a:extLst>
                <a:ext uri="{FF2B5EF4-FFF2-40B4-BE49-F238E27FC236}">
                  <a16:creationId xmlns:a16="http://schemas.microsoft.com/office/drawing/2014/main" id="{B9FB025B-4A35-4DAF-825E-BF9D9BF4A2ED}"/>
                </a:ext>
              </a:extLst>
            </p:cNvPr>
            <p:cNvSpPr txBox="1"/>
            <p:nvPr/>
          </p:nvSpPr>
          <p:spPr bwMode="gray">
            <a:xfrm>
              <a:off x="-3020058"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127" name="btfpStatusStickerLine870439">
              <a:extLst>
                <a:ext uri="{FF2B5EF4-FFF2-40B4-BE49-F238E27FC236}">
                  <a16:creationId xmlns:a16="http://schemas.microsoft.com/office/drawing/2014/main" id="{FA136E46-E786-4BB4-B025-5EAC4FAB07D4}"/>
                </a:ext>
              </a:extLst>
            </p:cNvPr>
            <p:cNvCxnSpPr>
              <a:cxnSpLocks/>
            </p:cNvCxnSpPr>
            <p:nvPr/>
          </p:nvCxnSpPr>
          <p:spPr bwMode="gray">
            <a:xfrm rot="720000">
              <a:off x="-302005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105" name="btfpRunningAgenda2Level662094">
            <a:extLst>
              <a:ext uri="{FF2B5EF4-FFF2-40B4-BE49-F238E27FC236}">
                <a16:creationId xmlns:a16="http://schemas.microsoft.com/office/drawing/2014/main" id="{B84D0849-61B5-496A-B7A0-F3B432F48630}"/>
              </a:ext>
            </a:extLst>
          </p:cNvPr>
          <p:cNvGrpSpPr/>
          <p:nvPr>
            <p:custDataLst>
              <p:tags r:id="rId9"/>
            </p:custDataLst>
          </p:nvPr>
        </p:nvGrpSpPr>
        <p:grpSpPr>
          <a:xfrm>
            <a:off x="0" y="944429"/>
            <a:ext cx="5414809" cy="257442"/>
            <a:chOff x="0" y="876300"/>
            <a:chExt cx="5414809" cy="257442"/>
          </a:xfrm>
        </p:grpSpPr>
        <p:sp>
          <p:nvSpPr>
            <p:cNvPr id="107" name="btfpRunningAgenda2LevelBarLeft662094">
              <a:extLst>
                <a:ext uri="{FF2B5EF4-FFF2-40B4-BE49-F238E27FC236}">
                  <a16:creationId xmlns:a16="http://schemas.microsoft.com/office/drawing/2014/main" id="{6654E064-941D-44B9-8C1A-D640C521B931}"/>
                </a:ext>
              </a:extLst>
            </p:cNvPr>
            <p:cNvSpPr/>
            <p:nvPr/>
          </p:nvSpPr>
          <p:spPr bwMode="gray">
            <a:xfrm>
              <a:off x="0" y="876300"/>
              <a:ext cx="2441401"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277621 w 1277621"/>
                <a:gd name="connsiteY0" fmla="*/ 0 h 257442"/>
                <a:gd name="connsiteX1" fmla="*/ 1082028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437921 w 1437921"/>
                <a:gd name="connsiteY0" fmla="*/ 0 h 257442"/>
                <a:gd name="connsiteX1" fmla="*/ 12229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606237 w 1606237"/>
                <a:gd name="connsiteY0" fmla="*/ 0 h 257442"/>
                <a:gd name="connsiteX1" fmla="*/ 1383200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707226 w 1707226"/>
                <a:gd name="connsiteY0" fmla="*/ 0 h 257442"/>
                <a:gd name="connsiteX1" fmla="*/ 1551516 w 1707226"/>
                <a:gd name="connsiteY1" fmla="*/ 257442 h 257442"/>
                <a:gd name="connsiteX2" fmla="*/ 0 w 1707226"/>
                <a:gd name="connsiteY2" fmla="*/ 257442 h 257442"/>
                <a:gd name="connsiteX3" fmla="*/ 0 w 1707226"/>
                <a:gd name="connsiteY3" fmla="*/ 0 h 257442"/>
                <a:gd name="connsiteX0" fmla="*/ 1707226 w 1707226"/>
                <a:gd name="connsiteY0" fmla="*/ 0 h 257442"/>
                <a:gd name="connsiteX1" fmla="*/ 1652504 w 1707226"/>
                <a:gd name="connsiteY1" fmla="*/ 257442 h 257442"/>
                <a:gd name="connsiteX2" fmla="*/ 0 w 1707226"/>
                <a:gd name="connsiteY2" fmla="*/ 257442 h 257442"/>
                <a:gd name="connsiteX3" fmla="*/ 0 w 1707226"/>
                <a:gd name="connsiteY3" fmla="*/ 0 h 257442"/>
                <a:gd name="connsiteX0" fmla="*/ 1707227 w 1707227"/>
                <a:gd name="connsiteY0" fmla="*/ 0 h 257442"/>
                <a:gd name="connsiteX1" fmla="*/ 1652505 w 1707227"/>
                <a:gd name="connsiteY1" fmla="*/ 257442 h 257442"/>
                <a:gd name="connsiteX2" fmla="*/ 0 w 1707227"/>
                <a:gd name="connsiteY2" fmla="*/ 257442 h 257442"/>
                <a:gd name="connsiteX3" fmla="*/ 1 w 1707227"/>
                <a:gd name="connsiteY3" fmla="*/ 0 h 257442"/>
                <a:gd name="connsiteX0" fmla="*/ 1707227 w 1707227"/>
                <a:gd name="connsiteY0" fmla="*/ 0 h 257442"/>
                <a:gd name="connsiteX1" fmla="*/ 1652505 w 1707227"/>
                <a:gd name="connsiteY1" fmla="*/ 257442 h 257442"/>
                <a:gd name="connsiteX2" fmla="*/ 0 w 1707227"/>
                <a:gd name="connsiteY2" fmla="*/ 257442 h 257442"/>
                <a:gd name="connsiteX3" fmla="*/ 1 w 1707227"/>
                <a:gd name="connsiteY3" fmla="*/ 0 h 257442"/>
                <a:gd name="connsiteX0" fmla="*/ 1875542 w 1875542"/>
                <a:gd name="connsiteY0" fmla="*/ 0 h 257442"/>
                <a:gd name="connsiteX1" fmla="*/ 1652505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0 w 1875542"/>
                <a:gd name="connsiteY3" fmla="*/ 0 h 257442"/>
                <a:gd name="connsiteX0" fmla="*/ 2027826 w 2027826"/>
                <a:gd name="connsiteY0" fmla="*/ 0 h 257442"/>
                <a:gd name="connsiteX1" fmla="*/ 1820820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128816 w 2128816"/>
                <a:gd name="connsiteY0" fmla="*/ 0 h 257442"/>
                <a:gd name="connsiteX1" fmla="*/ 197310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281101 w 2281101"/>
                <a:gd name="connsiteY0" fmla="*/ 0 h 257442"/>
                <a:gd name="connsiteX1" fmla="*/ 2074095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441401 w 2441401"/>
                <a:gd name="connsiteY0" fmla="*/ 0 h 257442"/>
                <a:gd name="connsiteX1" fmla="*/ 22263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Lst>
              <a:ahLst/>
              <a:cxnLst>
                <a:cxn ang="0">
                  <a:pos x="connsiteX0" y="connsiteY0"/>
                </a:cxn>
                <a:cxn ang="0">
                  <a:pos x="connsiteX1" y="connsiteY1"/>
                </a:cxn>
                <a:cxn ang="0">
                  <a:pos x="connsiteX2" y="connsiteY2"/>
                </a:cxn>
                <a:cxn ang="0">
                  <a:pos x="connsiteX3" y="connsiteY3"/>
                </a:cxn>
              </a:cxnLst>
              <a:rect l="l" t="t" r="r" b="b"/>
              <a:pathLst>
                <a:path w="2441401" h="257442">
                  <a:moveTo>
                    <a:pt x="2441401" y="0"/>
                  </a:moveTo>
                  <a:lnTo>
                    <a:pt x="2386680"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11" name="btfpRunningAgenda2LevelTextLeft662094">
              <a:extLst>
                <a:ext uri="{FF2B5EF4-FFF2-40B4-BE49-F238E27FC236}">
                  <a16:creationId xmlns:a16="http://schemas.microsoft.com/office/drawing/2014/main" id="{0E3304C9-349A-4487-A71A-C52E9BBB142D}"/>
                </a:ext>
              </a:extLst>
            </p:cNvPr>
            <p:cNvSpPr txBox="1"/>
            <p:nvPr/>
          </p:nvSpPr>
          <p:spPr bwMode="gray">
            <a:xfrm>
              <a:off x="0"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sp>
          <p:nvSpPr>
            <p:cNvPr id="113" name="btfpRunningAgenda2LevelBarRight662094">
              <a:extLst>
                <a:ext uri="{FF2B5EF4-FFF2-40B4-BE49-F238E27FC236}">
                  <a16:creationId xmlns:a16="http://schemas.microsoft.com/office/drawing/2014/main" id="{FE3CFE78-34A4-483B-B640-6BF15D9CB6FC}"/>
                </a:ext>
              </a:extLst>
            </p:cNvPr>
            <p:cNvSpPr/>
            <p:nvPr/>
          </p:nvSpPr>
          <p:spPr bwMode="gray">
            <a:xfrm>
              <a:off x="2306558" y="876300"/>
              <a:ext cx="3108251" cy="257442"/>
            </a:xfrm>
            <a:custGeom>
              <a:avLst/>
              <a:gdLst>
                <a:gd name="connsiteX0" fmla="*/ 95080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50801 w 2313135"/>
                <a:gd name="connsiteY0" fmla="*/ 0 h 257442"/>
                <a:gd name="connsiteX1" fmla="*/ 896080 w 2313135"/>
                <a:gd name="connsiteY1" fmla="*/ 257442 h 257442"/>
                <a:gd name="connsiteX2" fmla="*/ 2313135 w 2313135"/>
                <a:gd name="connsiteY2" fmla="*/ 257442 h 257442"/>
                <a:gd name="connsiteX3" fmla="*/ 0 w 2313135"/>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54721 w 950800"/>
                <a:gd name="connsiteY3" fmla="*/ 0 h 257442"/>
                <a:gd name="connsiteX0" fmla="*/ 1128733 w 1128733"/>
                <a:gd name="connsiteY0" fmla="*/ 0 h 257442"/>
                <a:gd name="connsiteX1" fmla="*/ 896079 w 1128733"/>
                <a:gd name="connsiteY1" fmla="*/ 257442 h 257442"/>
                <a:gd name="connsiteX2" fmla="*/ 0 w 1128733"/>
                <a:gd name="connsiteY2" fmla="*/ 257442 h 257442"/>
                <a:gd name="connsiteX3" fmla="*/ 54721 w 1128733"/>
                <a:gd name="connsiteY3" fmla="*/ 0 h 257442"/>
                <a:gd name="connsiteX0" fmla="*/ 1128733 w 1128733"/>
                <a:gd name="connsiteY0" fmla="*/ 0 h 257442"/>
                <a:gd name="connsiteX1" fmla="*/ 1074012 w 1128733"/>
                <a:gd name="connsiteY1" fmla="*/ 257442 h 257442"/>
                <a:gd name="connsiteX2" fmla="*/ 0 w 1128733"/>
                <a:gd name="connsiteY2" fmla="*/ 257442 h 257442"/>
                <a:gd name="connsiteX3" fmla="*/ 54721 w 1128733"/>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2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1 w 1128734"/>
                <a:gd name="connsiteY3" fmla="*/ 0 h 257442"/>
                <a:gd name="connsiteX0" fmla="*/ 1314682 w 1314682"/>
                <a:gd name="connsiteY0" fmla="*/ 0 h 257442"/>
                <a:gd name="connsiteX1" fmla="*/ 1074013 w 1314682"/>
                <a:gd name="connsiteY1" fmla="*/ 257442 h 257442"/>
                <a:gd name="connsiteX2" fmla="*/ 0 w 1314682"/>
                <a:gd name="connsiteY2" fmla="*/ 257442 h 257442"/>
                <a:gd name="connsiteX3" fmla="*/ 54721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54721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54721 w 1314682"/>
                <a:gd name="connsiteY3" fmla="*/ 0 h 257442"/>
                <a:gd name="connsiteX0" fmla="*/ 1314682 w 1314682"/>
                <a:gd name="connsiteY0" fmla="*/ 0 h 257442"/>
                <a:gd name="connsiteX1" fmla="*/ 1259961 w 1314682"/>
                <a:gd name="connsiteY1" fmla="*/ 257442 h 257442"/>
                <a:gd name="connsiteX2" fmla="*/ 0 w 1314682"/>
                <a:gd name="connsiteY2" fmla="*/ 257442 h 257442"/>
                <a:gd name="connsiteX3" fmla="*/ 54721 w 1314682"/>
                <a:gd name="connsiteY3" fmla="*/ 0 h 257442"/>
                <a:gd name="connsiteX0" fmla="*/ 1474983 w 1474983"/>
                <a:gd name="connsiteY0" fmla="*/ 0 h 257442"/>
                <a:gd name="connsiteX1" fmla="*/ 1259961 w 1474983"/>
                <a:gd name="connsiteY1" fmla="*/ 257442 h 257442"/>
                <a:gd name="connsiteX2" fmla="*/ 0 w 1474983"/>
                <a:gd name="connsiteY2" fmla="*/ 257442 h 257442"/>
                <a:gd name="connsiteX3" fmla="*/ 54721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54721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54721 w 1474983"/>
                <a:gd name="connsiteY3" fmla="*/ 0 h 257442"/>
                <a:gd name="connsiteX0" fmla="*/ 1474983 w 1474983"/>
                <a:gd name="connsiteY0" fmla="*/ 0 h 257442"/>
                <a:gd name="connsiteX1" fmla="*/ 1420262 w 1474983"/>
                <a:gd name="connsiteY1" fmla="*/ 257442 h 257442"/>
                <a:gd name="connsiteX2" fmla="*/ 0 w 1474983"/>
                <a:gd name="connsiteY2" fmla="*/ 257442 h 257442"/>
                <a:gd name="connsiteX3" fmla="*/ 54721 w 1474983"/>
                <a:gd name="connsiteY3" fmla="*/ 0 h 257442"/>
                <a:gd name="connsiteX0" fmla="*/ 1635283 w 1635283"/>
                <a:gd name="connsiteY0" fmla="*/ 0 h 257442"/>
                <a:gd name="connsiteX1" fmla="*/ 1420262 w 1635283"/>
                <a:gd name="connsiteY1" fmla="*/ 257442 h 257442"/>
                <a:gd name="connsiteX2" fmla="*/ 0 w 1635283"/>
                <a:gd name="connsiteY2" fmla="*/ 257442 h 257442"/>
                <a:gd name="connsiteX3" fmla="*/ 54721 w 1635283"/>
                <a:gd name="connsiteY3" fmla="*/ 0 h 257442"/>
                <a:gd name="connsiteX0" fmla="*/ 1635283 w 1635283"/>
                <a:gd name="connsiteY0" fmla="*/ 0 h 257442"/>
                <a:gd name="connsiteX1" fmla="*/ 1580562 w 1635283"/>
                <a:gd name="connsiteY1" fmla="*/ 257442 h 257442"/>
                <a:gd name="connsiteX2" fmla="*/ 0 w 1635283"/>
                <a:gd name="connsiteY2" fmla="*/ 257442 h 257442"/>
                <a:gd name="connsiteX3" fmla="*/ 54721 w 1635283"/>
                <a:gd name="connsiteY3" fmla="*/ 0 h 257442"/>
                <a:gd name="connsiteX0" fmla="*/ 1635283 w 1635283"/>
                <a:gd name="connsiteY0" fmla="*/ 0 h 257442"/>
                <a:gd name="connsiteX1" fmla="*/ 1580562 w 1635283"/>
                <a:gd name="connsiteY1" fmla="*/ 257442 h 257442"/>
                <a:gd name="connsiteX2" fmla="*/ 0 w 1635283"/>
                <a:gd name="connsiteY2" fmla="*/ 257442 h 257442"/>
                <a:gd name="connsiteX3" fmla="*/ 54721 w 1635283"/>
                <a:gd name="connsiteY3" fmla="*/ 0 h 257442"/>
                <a:gd name="connsiteX0" fmla="*/ 1635283 w 1635283"/>
                <a:gd name="connsiteY0" fmla="*/ 0 h 257442"/>
                <a:gd name="connsiteX1" fmla="*/ 1580562 w 1635283"/>
                <a:gd name="connsiteY1" fmla="*/ 257442 h 257442"/>
                <a:gd name="connsiteX2" fmla="*/ 0 w 1635283"/>
                <a:gd name="connsiteY2" fmla="*/ 257442 h 257442"/>
                <a:gd name="connsiteX3" fmla="*/ 54721 w 1635283"/>
                <a:gd name="connsiteY3" fmla="*/ 0 h 257442"/>
                <a:gd name="connsiteX0" fmla="*/ 1888557 w 1888557"/>
                <a:gd name="connsiteY0" fmla="*/ 0 h 257442"/>
                <a:gd name="connsiteX1" fmla="*/ 1580562 w 1888557"/>
                <a:gd name="connsiteY1" fmla="*/ 257442 h 257442"/>
                <a:gd name="connsiteX2" fmla="*/ 0 w 1888557"/>
                <a:gd name="connsiteY2" fmla="*/ 257442 h 257442"/>
                <a:gd name="connsiteX3" fmla="*/ 54721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54721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54721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54721 w 1888557"/>
                <a:gd name="connsiteY3" fmla="*/ 0 h 257442"/>
                <a:gd name="connsiteX0" fmla="*/ 2216019 w 2216019"/>
                <a:gd name="connsiteY0" fmla="*/ 0 h 257442"/>
                <a:gd name="connsiteX1" fmla="*/ 1833836 w 2216019"/>
                <a:gd name="connsiteY1" fmla="*/ 257442 h 257442"/>
                <a:gd name="connsiteX2" fmla="*/ 0 w 2216019"/>
                <a:gd name="connsiteY2" fmla="*/ 257442 h 257442"/>
                <a:gd name="connsiteX3" fmla="*/ 54721 w 2216019"/>
                <a:gd name="connsiteY3" fmla="*/ 0 h 257442"/>
                <a:gd name="connsiteX0" fmla="*/ 2216019 w 2216019"/>
                <a:gd name="connsiteY0" fmla="*/ 0 h 257442"/>
                <a:gd name="connsiteX1" fmla="*/ 2161298 w 2216019"/>
                <a:gd name="connsiteY1" fmla="*/ 257442 h 257442"/>
                <a:gd name="connsiteX2" fmla="*/ 0 w 2216019"/>
                <a:gd name="connsiteY2" fmla="*/ 257442 h 257442"/>
                <a:gd name="connsiteX3" fmla="*/ 54721 w 2216019"/>
                <a:gd name="connsiteY3" fmla="*/ 0 h 257442"/>
                <a:gd name="connsiteX0" fmla="*/ 2216019 w 2216019"/>
                <a:gd name="connsiteY0" fmla="*/ 0 h 257442"/>
                <a:gd name="connsiteX1" fmla="*/ 2161298 w 2216019"/>
                <a:gd name="connsiteY1" fmla="*/ 257442 h 257442"/>
                <a:gd name="connsiteX2" fmla="*/ 0 w 2216019"/>
                <a:gd name="connsiteY2" fmla="*/ 257442 h 257442"/>
                <a:gd name="connsiteX3" fmla="*/ 54721 w 2216019"/>
                <a:gd name="connsiteY3" fmla="*/ 0 h 257442"/>
                <a:gd name="connsiteX0" fmla="*/ 2216019 w 2216019"/>
                <a:gd name="connsiteY0" fmla="*/ 0 h 257442"/>
                <a:gd name="connsiteX1" fmla="*/ 2161298 w 2216019"/>
                <a:gd name="connsiteY1" fmla="*/ 257442 h 257442"/>
                <a:gd name="connsiteX2" fmla="*/ 0 w 2216019"/>
                <a:gd name="connsiteY2" fmla="*/ 257442 h 257442"/>
                <a:gd name="connsiteX3" fmla="*/ 54721 w 2216019"/>
                <a:gd name="connsiteY3" fmla="*/ 0 h 257442"/>
                <a:gd name="connsiteX0" fmla="*/ 2384334 w 2384334"/>
                <a:gd name="connsiteY0" fmla="*/ 0 h 257442"/>
                <a:gd name="connsiteX1" fmla="*/ 2161298 w 2384334"/>
                <a:gd name="connsiteY1" fmla="*/ 257442 h 257442"/>
                <a:gd name="connsiteX2" fmla="*/ 0 w 2384334"/>
                <a:gd name="connsiteY2" fmla="*/ 257442 h 257442"/>
                <a:gd name="connsiteX3" fmla="*/ 54721 w 2384334"/>
                <a:gd name="connsiteY3" fmla="*/ 0 h 257442"/>
                <a:gd name="connsiteX0" fmla="*/ 2384334 w 2384334"/>
                <a:gd name="connsiteY0" fmla="*/ 0 h 257442"/>
                <a:gd name="connsiteX1" fmla="*/ 2329612 w 2384334"/>
                <a:gd name="connsiteY1" fmla="*/ 257442 h 257442"/>
                <a:gd name="connsiteX2" fmla="*/ 0 w 2384334"/>
                <a:gd name="connsiteY2" fmla="*/ 257442 h 257442"/>
                <a:gd name="connsiteX3" fmla="*/ 54721 w 2384334"/>
                <a:gd name="connsiteY3" fmla="*/ 0 h 257442"/>
                <a:gd name="connsiteX0" fmla="*/ 2384335 w 2384335"/>
                <a:gd name="connsiteY0" fmla="*/ 0 h 257442"/>
                <a:gd name="connsiteX1" fmla="*/ 2329613 w 2384335"/>
                <a:gd name="connsiteY1" fmla="*/ 257442 h 257442"/>
                <a:gd name="connsiteX2" fmla="*/ 0 w 2384335"/>
                <a:gd name="connsiteY2" fmla="*/ 257442 h 257442"/>
                <a:gd name="connsiteX3" fmla="*/ 54722 w 2384335"/>
                <a:gd name="connsiteY3" fmla="*/ 0 h 257442"/>
                <a:gd name="connsiteX0" fmla="*/ 2384335 w 2384335"/>
                <a:gd name="connsiteY0" fmla="*/ 0 h 257442"/>
                <a:gd name="connsiteX1" fmla="*/ 2329613 w 2384335"/>
                <a:gd name="connsiteY1" fmla="*/ 257442 h 257442"/>
                <a:gd name="connsiteX2" fmla="*/ 0 w 2384335"/>
                <a:gd name="connsiteY2" fmla="*/ 257442 h 257442"/>
                <a:gd name="connsiteX3" fmla="*/ 54722 w 2384335"/>
                <a:gd name="connsiteY3" fmla="*/ 0 h 257442"/>
                <a:gd name="connsiteX0" fmla="*/ 2637610 w 2637610"/>
                <a:gd name="connsiteY0" fmla="*/ 0 h 257442"/>
                <a:gd name="connsiteX1" fmla="*/ 2329613 w 2637610"/>
                <a:gd name="connsiteY1" fmla="*/ 257442 h 257442"/>
                <a:gd name="connsiteX2" fmla="*/ 0 w 2637610"/>
                <a:gd name="connsiteY2" fmla="*/ 257442 h 257442"/>
                <a:gd name="connsiteX3" fmla="*/ 54722 w 2637610"/>
                <a:gd name="connsiteY3" fmla="*/ 0 h 257442"/>
                <a:gd name="connsiteX0" fmla="*/ 2637610 w 2637610"/>
                <a:gd name="connsiteY0" fmla="*/ 0 h 257442"/>
                <a:gd name="connsiteX1" fmla="*/ 2582888 w 2637610"/>
                <a:gd name="connsiteY1" fmla="*/ 257442 h 257442"/>
                <a:gd name="connsiteX2" fmla="*/ 0 w 2637610"/>
                <a:gd name="connsiteY2" fmla="*/ 257442 h 257442"/>
                <a:gd name="connsiteX3" fmla="*/ 54722 w 2637610"/>
                <a:gd name="connsiteY3" fmla="*/ 0 h 257442"/>
                <a:gd name="connsiteX0" fmla="*/ 2637610 w 2637610"/>
                <a:gd name="connsiteY0" fmla="*/ 0 h 257442"/>
                <a:gd name="connsiteX1" fmla="*/ 2582888 w 2637610"/>
                <a:gd name="connsiteY1" fmla="*/ 257442 h 257442"/>
                <a:gd name="connsiteX2" fmla="*/ 0 w 2637610"/>
                <a:gd name="connsiteY2" fmla="*/ 257442 h 257442"/>
                <a:gd name="connsiteX3" fmla="*/ 54722 w 2637610"/>
                <a:gd name="connsiteY3" fmla="*/ 0 h 257442"/>
                <a:gd name="connsiteX0" fmla="*/ 2637610 w 2637610"/>
                <a:gd name="connsiteY0" fmla="*/ 0 h 257442"/>
                <a:gd name="connsiteX1" fmla="*/ 2582888 w 2637610"/>
                <a:gd name="connsiteY1" fmla="*/ 257442 h 257442"/>
                <a:gd name="connsiteX2" fmla="*/ 0 w 2637610"/>
                <a:gd name="connsiteY2" fmla="*/ 257442 h 257442"/>
                <a:gd name="connsiteX3" fmla="*/ 54721 w 2637610"/>
                <a:gd name="connsiteY3" fmla="*/ 0 h 257442"/>
                <a:gd name="connsiteX0" fmla="*/ 2797909 w 2797909"/>
                <a:gd name="connsiteY0" fmla="*/ 0 h 257442"/>
                <a:gd name="connsiteX1" fmla="*/ 2582888 w 2797909"/>
                <a:gd name="connsiteY1" fmla="*/ 257442 h 257442"/>
                <a:gd name="connsiteX2" fmla="*/ 0 w 2797909"/>
                <a:gd name="connsiteY2" fmla="*/ 257442 h 257442"/>
                <a:gd name="connsiteX3" fmla="*/ 54721 w 2797909"/>
                <a:gd name="connsiteY3" fmla="*/ 0 h 257442"/>
                <a:gd name="connsiteX0" fmla="*/ 2797909 w 2797909"/>
                <a:gd name="connsiteY0" fmla="*/ 0 h 257442"/>
                <a:gd name="connsiteX1" fmla="*/ 2743188 w 2797909"/>
                <a:gd name="connsiteY1" fmla="*/ 257442 h 257442"/>
                <a:gd name="connsiteX2" fmla="*/ 0 w 2797909"/>
                <a:gd name="connsiteY2" fmla="*/ 257442 h 257442"/>
                <a:gd name="connsiteX3" fmla="*/ 54721 w 2797909"/>
                <a:gd name="connsiteY3" fmla="*/ 0 h 257442"/>
                <a:gd name="connsiteX0" fmla="*/ 2797909 w 2797909"/>
                <a:gd name="connsiteY0" fmla="*/ 0 h 257442"/>
                <a:gd name="connsiteX1" fmla="*/ 2743188 w 2797909"/>
                <a:gd name="connsiteY1" fmla="*/ 257442 h 257442"/>
                <a:gd name="connsiteX2" fmla="*/ 0 w 2797909"/>
                <a:gd name="connsiteY2" fmla="*/ 257442 h 257442"/>
                <a:gd name="connsiteX3" fmla="*/ 54721 w 2797909"/>
                <a:gd name="connsiteY3" fmla="*/ 0 h 257442"/>
                <a:gd name="connsiteX0" fmla="*/ 2797909 w 2797909"/>
                <a:gd name="connsiteY0" fmla="*/ 0 h 257442"/>
                <a:gd name="connsiteX1" fmla="*/ 2743188 w 2797909"/>
                <a:gd name="connsiteY1" fmla="*/ 257442 h 257442"/>
                <a:gd name="connsiteX2" fmla="*/ 0 w 2797909"/>
                <a:gd name="connsiteY2" fmla="*/ 257442 h 257442"/>
                <a:gd name="connsiteX3" fmla="*/ 54721 w 2797909"/>
                <a:gd name="connsiteY3" fmla="*/ 0 h 257442"/>
                <a:gd name="connsiteX0" fmla="*/ 2966225 w 2966225"/>
                <a:gd name="connsiteY0" fmla="*/ 0 h 257442"/>
                <a:gd name="connsiteX1" fmla="*/ 2743188 w 2966225"/>
                <a:gd name="connsiteY1" fmla="*/ 257442 h 257442"/>
                <a:gd name="connsiteX2" fmla="*/ 0 w 2966225"/>
                <a:gd name="connsiteY2" fmla="*/ 257442 h 257442"/>
                <a:gd name="connsiteX3" fmla="*/ 54721 w 2966225"/>
                <a:gd name="connsiteY3" fmla="*/ 0 h 257442"/>
                <a:gd name="connsiteX0" fmla="*/ 2966225 w 2966225"/>
                <a:gd name="connsiteY0" fmla="*/ 0 h 257442"/>
                <a:gd name="connsiteX1" fmla="*/ 2911504 w 2966225"/>
                <a:gd name="connsiteY1" fmla="*/ 257442 h 257442"/>
                <a:gd name="connsiteX2" fmla="*/ 0 w 2966225"/>
                <a:gd name="connsiteY2" fmla="*/ 257442 h 257442"/>
                <a:gd name="connsiteX3" fmla="*/ 54721 w 2966225"/>
                <a:gd name="connsiteY3" fmla="*/ 0 h 257442"/>
                <a:gd name="connsiteX0" fmla="*/ 2966225 w 2966225"/>
                <a:gd name="connsiteY0" fmla="*/ 0 h 257442"/>
                <a:gd name="connsiteX1" fmla="*/ 2911504 w 2966225"/>
                <a:gd name="connsiteY1" fmla="*/ 257442 h 257442"/>
                <a:gd name="connsiteX2" fmla="*/ 0 w 2966225"/>
                <a:gd name="connsiteY2" fmla="*/ 257442 h 257442"/>
                <a:gd name="connsiteX3" fmla="*/ 54721 w 2966225"/>
                <a:gd name="connsiteY3" fmla="*/ 0 h 257442"/>
                <a:gd name="connsiteX0" fmla="*/ 2966225 w 2966225"/>
                <a:gd name="connsiteY0" fmla="*/ 0 h 257442"/>
                <a:gd name="connsiteX1" fmla="*/ 2911504 w 2966225"/>
                <a:gd name="connsiteY1" fmla="*/ 257442 h 257442"/>
                <a:gd name="connsiteX2" fmla="*/ 0 w 2966225"/>
                <a:gd name="connsiteY2" fmla="*/ 257442 h 257442"/>
                <a:gd name="connsiteX3" fmla="*/ 54721 w 2966225"/>
                <a:gd name="connsiteY3" fmla="*/ 0 h 257442"/>
                <a:gd name="connsiteX0" fmla="*/ 3126525 w 3126525"/>
                <a:gd name="connsiteY0" fmla="*/ 0 h 257442"/>
                <a:gd name="connsiteX1" fmla="*/ 2911504 w 3126525"/>
                <a:gd name="connsiteY1" fmla="*/ 257442 h 257442"/>
                <a:gd name="connsiteX2" fmla="*/ 0 w 3126525"/>
                <a:gd name="connsiteY2" fmla="*/ 257442 h 257442"/>
                <a:gd name="connsiteX3" fmla="*/ 54721 w 3126525"/>
                <a:gd name="connsiteY3" fmla="*/ 0 h 257442"/>
                <a:gd name="connsiteX0" fmla="*/ 3126525 w 3126525"/>
                <a:gd name="connsiteY0" fmla="*/ 0 h 257442"/>
                <a:gd name="connsiteX1" fmla="*/ 3071804 w 3126525"/>
                <a:gd name="connsiteY1" fmla="*/ 257442 h 257442"/>
                <a:gd name="connsiteX2" fmla="*/ 0 w 3126525"/>
                <a:gd name="connsiteY2" fmla="*/ 257442 h 257442"/>
                <a:gd name="connsiteX3" fmla="*/ 54721 w 3126525"/>
                <a:gd name="connsiteY3" fmla="*/ 0 h 257442"/>
                <a:gd name="connsiteX0" fmla="*/ 3126525 w 3126525"/>
                <a:gd name="connsiteY0" fmla="*/ 0 h 257442"/>
                <a:gd name="connsiteX1" fmla="*/ 3071804 w 3126525"/>
                <a:gd name="connsiteY1" fmla="*/ 257442 h 257442"/>
                <a:gd name="connsiteX2" fmla="*/ 0 w 3126525"/>
                <a:gd name="connsiteY2" fmla="*/ 257442 h 257442"/>
                <a:gd name="connsiteX3" fmla="*/ 54721 w 3126525"/>
                <a:gd name="connsiteY3" fmla="*/ 0 h 257442"/>
                <a:gd name="connsiteX0" fmla="*/ 3126525 w 3126525"/>
                <a:gd name="connsiteY0" fmla="*/ 0 h 257442"/>
                <a:gd name="connsiteX1" fmla="*/ 3071804 w 3126525"/>
                <a:gd name="connsiteY1" fmla="*/ 257442 h 257442"/>
                <a:gd name="connsiteX2" fmla="*/ 0 w 3126525"/>
                <a:gd name="connsiteY2" fmla="*/ 257442 h 257442"/>
                <a:gd name="connsiteX3" fmla="*/ 54721 w 3126525"/>
                <a:gd name="connsiteY3" fmla="*/ 0 h 257442"/>
                <a:gd name="connsiteX0" fmla="*/ 925153 w 3071804"/>
                <a:gd name="connsiteY0" fmla="*/ 0 h 257442"/>
                <a:gd name="connsiteX1" fmla="*/ 3071804 w 3071804"/>
                <a:gd name="connsiteY1" fmla="*/ 257442 h 257442"/>
                <a:gd name="connsiteX2" fmla="*/ 0 w 3071804"/>
                <a:gd name="connsiteY2" fmla="*/ 257442 h 257442"/>
                <a:gd name="connsiteX3" fmla="*/ 54721 w 3071804"/>
                <a:gd name="connsiteY3" fmla="*/ 0 h 257442"/>
                <a:gd name="connsiteX0" fmla="*/ 925153 w 925153"/>
                <a:gd name="connsiteY0" fmla="*/ 0 h 257442"/>
                <a:gd name="connsiteX1" fmla="*/ 870432 w 925153"/>
                <a:gd name="connsiteY1" fmla="*/ 257442 h 257442"/>
                <a:gd name="connsiteX2" fmla="*/ 0 w 925153"/>
                <a:gd name="connsiteY2" fmla="*/ 257442 h 257442"/>
                <a:gd name="connsiteX3" fmla="*/ 54721 w 925153"/>
                <a:gd name="connsiteY3" fmla="*/ 0 h 257442"/>
                <a:gd name="connsiteX0" fmla="*/ 925152 w 925152"/>
                <a:gd name="connsiteY0" fmla="*/ 0 h 257442"/>
                <a:gd name="connsiteX1" fmla="*/ 870431 w 925152"/>
                <a:gd name="connsiteY1" fmla="*/ 257442 h 257442"/>
                <a:gd name="connsiteX2" fmla="*/ 0 w 925152"/>
                <a:gd name="connsiteY2" fmla="*/ 257442 h 257442"/>
                <a:gd name="connsiteX3" fmla="*/ 54720 w 925152"/>
                <a:gd name="connsiteY3" fmla="*/ 0 h 257442"/>
                <a:gd name="connsiteX0" fmla="*/ 925152 w 925152"/>
                <a:gd name="connsiteY0" fmla="*/ 0 h 257442"/>
                <a:gd name="connsiteX1" fmla="*/ 870431 w 925152"/>
                <a:gd name="connsiteY1" fmla="*/ 257442 h 257442"/>
                <a:gd name="connsiteX2" fmla="*/ 0 w 925152"/>
                <a:gd name="connsiteY2" fmla="*/ 257442 h 257442"/>
                <a:gd name="connsiteX3" fmla="*/ 54720 w 925152"/>
                <a:gd name="connsiteY3" fmla="*/ 0 h 257442"/>
                <a:gd name="connsiteX0" fmla="*/ 1085452 w 1085452"/>
                <a:gd name="connsiteY0" fmla="*/ 0 h 257442"/>
                <a:gd name="connsiteX1" fmla="*/ 870431 w 1085452"/>
                <a:gd name="connsiteY1" fmla="*/ 257442 h 257442"/>
                <a:gd name="connsiteX2" fmla="*/ 0 w 1085452"/>
                <a:gd name="connsiteY2" fmla="*/ 257442 h 257442"/>
                <a:gd name="connsiteX3" fmla="*/ 54720 w 1085452"/>
                <a:gd name="connsiteY3" fmla="*/ 0 h 257442"/>
                <a:gd name="connsiteX0" fmla="*/ 1085452 w 1085452"/>
                <a:gd name="connsiteY0" fmla="*/ 0 h 257442"/>
                <a:gd name="connsiteX1" fmla="*/ 1030731 w 1085452"/>
                <a:gd name="connsiteY1" fmla="*/ 257442 h 257442"/>
                <a:gd name="connsiteX2" fmla="*/ 0 w 1085452"/>
                <a:gd name="connsiteY2" fmla="*/ 257442 h 257442"/>
                <a:gd name="connsiteX3" fmla="*/ 54720 w 1085452"/>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1 w 1085453"/>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2 w 1085453"/>
                <a:gd name="connsiteY3" fmla="*/ 0 h 257442"/>
                <a:gd name="connsiteX0" fmla="*/ 925154 w 1030732"/>
                <a:gd name="connsiteY0" fmla="*/ 0 h 257442"/>
                <a:gd name="connsiteX1" fmla="*/ 1030732 w 1030732"/>
                <a:gd name="connsiteY1" fmla="*/ 257442 h 257442"/>
                <a:gd name="connsiteX2" fmla="*/ 0 w 1030732"/>
                <a:gd name="connsiteY2" fmla="*/ 257442 h 257442"/>
                <a:gd name="connsiteX3" fmla="*/ 54722 w 1030732"/>
                <a:gd name="connsiteY3" fmla="*/ 0 h 257442"/>
                <a:gd name="connsiteX0" fmla="*/ 925154 w 925154"/>
                <a:gd name="connsiteY0" fmla="*/ 0 h 257442"/>
                <a:gd name="connsiteX1" fmla="*/ 870433 w 925154"/>
                <a:gd name="connsiteY1" fmla="*/ 257442 h 257442"/>
                <a:gd name="connsiteX2" fmla="*/ 0 w 925154"/>
                <a:gd name="connsiteY2" fmla="*/ 257442 h 257442"/>
                <a:gd name="connsiteX3" fmla="*/ 54722 w 925154"/>
                <a:gd name="connsiteY3" fmla="*/ 0 h 257442"/>
                <a:gd name="connsiteX0" fmla="*/ 925153 w 925153"/>
                <a:gd name="connsiteY0" fmla="*/ 0 h 257442"/>
                <a:gd name="connsiteX1" fmla="*/ 870432 w 925153"/>
                <a:gd name="connsiteY1" fmla="*/ 257442 h 257442"/>
                <a:gd name="connsiteX2" fmla="*/ 0 w 925153"/>
                <a:gd name="connsiteY2" fmla="*/ 257442 h 257442"/>
                <a:gd name="connsiteX3" fmla="*/ 54721 w 925153"/>
                <a:gd name="connsiteY3" fmla="*/ 0 h 257442"/>
                <a:gd name="connsiteX0" fmla="*/ 925153 w 925153"/>
                <a:gd name="connsiteY0" fmla="*/ 0 h 257442"/>
                <a:gd name="connsiteX1" fmla="*/ 870432 w 925153"/>
                <a:gd name="connsiteY1" fmla="*/ 257442 h 257442"/>
                <a:gd name="connsiteX2" fmla="*/ 0 w 925153"/>
                <a:gd name="connsiteY2" fmla="*/ 257442 h 257442"/>
                <a:gd name="connsiteX3" fmla="*/ 54721 w 925153"/>
                <a:gd name="connsiteY3" fmla="*/ 0 h 257442"/>
                <a:gd name="connsiteX0" fmla="*/ 782550 w 870432"/>
                <a:gd name="connsiteY0" fmla="*/ 0 h 257442"/>
                <a:gd name="connsiteX1" fmla="*/ 870432 w 870432"/>
                <a:gd name="connsiteY1" fmla="*/ 257442 h 257442"/>
                <a:gd name="connsiteX2" fmla="*/ 0 w 870432"/>
                <a:gd name="connsiteY2" fmla="*/ 257442 h 257442"/>
                <a:gd name="connsiteX3" fmla="*/ 54721 w 870432"/>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782550 w 782550"/>
                <a:gd name="connsiteY0" fmla="*/ 0 h 257442"/>
                <a:gd name="connsiteX1" fmla="*/ 727829 w 782550"/>
                <a:gd name="connsiteY1" fmla="*/ 257442 h 257442"/>
                <a:gd name="connsiteX2" fmla="*/ 0 w 782550"/>
                <a:gd name="connsiteY2" fmla="*/ 257442 h 257442"/>
                <a:gd name="connsiteX3" fmla="*/ 54721 w 782550"/>
                <a:gd name="connsiteY3" fmla="*/ 0 h 257442"/>
                <a:gd name="connsiteX0" fmla="*/ 1085453 w 1085453"/>
                <a:gd name="connsiteY0" fmla="*/ 0 h 257442"/>
                <a:gd name="connsiteX1" fmla="*/ 727829 w 1085453"/>
                <a:gd name="connsiteY1" fmla="*/ 257442 h 257442"/>
                <a:gd name="connsiteX2" fmla="*/ 0 w 1085453"/>
                <a:gd name="connsiteY2" fmla="*/ 257442 h 257442"/>
                <a:gd name="connsiteX3" fmla="*/ 54721 w 1085453"/>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1 w 1085453"/>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1 w 1085453"/>
                <a:gd name="connsiteY3" fmla="*/ 0 h 257442"/>
                <a:gd name="connsiteX0" fmla="*/ 1085453 w 1085453"/>
                <a:gd name="connsiteY0" fmla="*/ 0 h 257442"/>
                <a:gd name="connsiteX1" fmla="*/ 1030732 w 1085453"/>
                <a:gd name="connsiteY1" fmla="*/ 257442 h 257442"/>
                <a:gd name="connsiteX2" fmla="*/ 0 w 1085453"/>
                <a:gd name="connsiteY2" fmla="*/ 257442 h 257442"/>
                <a:gd name="connsiteX3" fmla="*/ 54721 w 1085453"/>
                <a:gd name="connsiteY3" fmla="*/ 0 h 257442"/>
                <a:gd name="connsiteX0" fmla="*/ 1343986 w 1343986"/>
                <a:gd name="connsiteY0" fmla="*/ 0 h 257442"/>
                <a:gd name="connsiteX1" fmla="*/ 1030732 w 1343986"/>
                <a:gd name="connsiteY1" fmla="*/ 257442 h 257442"/>
                <a:gd name="connsiteX2" fmla="*/ 0 w 1343986"/>
                <a:gd name="connsiteY2" fmla="*/ 257442 h 257442"/>
                <a:gd name="connsiteX3" fmla="*/ 54721 w 1343986"/>
                <a:gd name="connsiteY3" fmla="*/ 0 h 257442"/>
                <a:gd name="connsiteX0" fmla="*/ 1343986 w 1343986"/>
                <a:gd name="connsiteY0" fmla="*/ 0 h 257442"/>
                <a:gd name="connsiteX1" fmla="*/ 1289264 w 1343986"/>
                <a:gd name="connsiteY1" fmla="*/ 257442 h 257442"/>
                <a:gd name="connsiteX2" fmla="*/ 0 w 1343986"/>
                <a:gd name="connsiteY2" fmla="*/ 257442 h 257442"/>
                <a:gd name="connsiteX3" fmla="*/ 54721 w 1343986"/>
                <a:gd name="connsiteY3" fmla="*/ 0 h 257442"/>
                <a:gd name="connsiteX0" fmla="*/ 1343987 w 1343987"/>
                <a:gd name="connsiteY0" fmla="*/ 0 h 257442"/>
                <a:gd name="connsiteX1" fmla="*/ 1289265 w 1343987"/>
                <a:gd name="connsiteY1" fmla="*/ 257442 h 257442"/>
                <a:gd name="connsiteX2" fmla="*/ 0 w 1343987"/>
                <a:gd name="connsiteY2" fmla="*/ 257442 h 257442"/>
                <a:gd name="connsiteX3" fmla="*/ 54722 w 1343987"/>
                <a:gd name="connsiteY3" fmla="*/ 0 h 257442"/>
                <a:gd name="connsiteX0" fmla="*/ 1343987 w 1343987"/>
                <a:gd name="connsiteY0" fmla="*/ 0 h 257442"/>
                <a:gd name="connsiteX1" fmla="*/ 1289265 w 1343987"/>
                <a:gd name="connsiteY1" fmla="*/ 257442 h 257442"/>
                <a:gd name="connsiteX2" fmla="*/ 0 w 1343987"/>
                <a:gd name="connsiteY2" fmla="*/ 257442 h 257442"/>
                <a:gd name="connsiteX3" fmla="*/ 54722 w 1343987"/>
                <a:gd name="connsiteY3" fmla="*/ 0 h 257442"/>
                <a:gd name="connsiteX0" fmla="*/ 1504287 w 1504287"/>
                <a:gd name="connsiteY0" fmla="*/ 0 h 257442"/>
                <a:gd name="connsiteX1" fmla="*/ 1289265 w 1504287"/>
                <a:gd name="connsiteY1" fmla="*/ 257442 h 257442"/>
                <a:gd name="connsiteX2" fmla="*/ 0 w 1504287"/>
                <a:gd name="connsiteY2" fmla="*/ 257442 h 257442"/>
                <a:gd name="connsiteX3" fmla="*/ 54722 w 1504287"/>
                <a:gd name="connsiteY3" fmla="*/ 0 h 257442"/>
                <a:gd name="connsiteX0" fmla="*/ 1504287 w 1504287"/>
                <a:gd name="connsiteY0" fmla="*/ 0 h 257442"/>
                <a:gd name="connsiteX1" fmla="*/ 1449566 w 1504287"/>
                <a:gd name="connsiteY1" fmla="*/ 257442 h 257442"/>
                <a:gd name="connsiteX2" fmla="*/ 0 w 1504287"/>
                <a:gd name="connsiteY2" fmla="*/ 257442 h 257442"/>
                <a:gd name="connsiteX3" fmla="*/ 54722 w 1504287"/>
                <a:gd name="connsiteY3" fmla="*/ 0 h 257442"/>
                <a:gd name="connsiteX0" fmla="*/ 1504286 w 1504286"/>
                <a:gd name="connsiteY0" fmla="*/ 0 h 257442"/>
                <a:gd name="connsiteX1" fmla="*/ 1449565 w 1504286"/>
                <a:gd name="connsiteY1" fmla="*/ 257442 h 257442"/>
                <a:gd name="connsiteX2" fmla="*/ 0 w 1504286"/>
                <a:gd name="connsiteY2" fmla="*/ 257442 h 257442"/>
                <a:gd name="connsiteX3" fmla="*/ 54721 w 1504286"/>
                <a:gd name="connsiteY3" fmla="*/ 0 h 257442"/>
                <a:gd name="connsiteX0" fmla="*/ 1504286 w 1504286"/>
                <a:gd name="connsiteY0" fmla="*/ 0 h 257442"/>
                <a:gd name="connsiteX1" fmla="*/ 1449565 w 1504286"/>
                <a:gd name="connsiteY1" fmla="*/ 257442 h 257442"/>
                <a:gd name="connsiteX2" fmla="*/ 0 w 1504286"/>
                <a:gd name="connsiteY2" fmla="*/ 257442 h 257442"/>
                <a:gd name="connsiteX3" fmla="*/ 54720 w 1504286"/>
                <a:gd name="connsiteY3" fmla="*/ 0 h 257442"/>
                <a:gd name="connsiteX0" fmla="*/ 1672600 w 1672600"/>
                <a:gd name="connsiteY0" fmla="*/ 0 h 257442"/>
                <a:gd name="connsiteX1" fmla="*/ 1449565 w 1672600"/>
                <a:gd name="connsiteY1" fmla="*/ 257442 h 257442"/>
                <a:gd name="connsiteX2" fmla="*/ 0 w 1672600"/>
                <a:gd name="connsiteY2" fmla="*/ 257442 h 257442"/>
                <a:gd name="connsiteX3" fmla="*/ 54720 w 1672600"/>
                <a:gd name="connsiteY3" fmla="*/ 0 h 257442"/>
                <a:gd name="connsiteX0" fmla="*/ 1672600 w 1672600"/>
                <a:gd name="connsiteY0" fmla="*/ 0 h 257442"/>
                <a:gd name="connsiteX1" fmla="*/ 1617879 w 1672600"/>
                <a:gd name="connsiteY1" fmla="*/ 257442 h 257442"/>
                <a:gd name="connsiteX2" fmla="*/ 0 w 1672600"/>
                <a:gd name="connsiteY2" fmla="*/ 257442 h 257442"/>
                <a:gd name="connsiteX3" fmla="*/ 54720 w 1672600"/>
                <a:gd name="connsiteY3" fmla="*/ 0 h 257442"/>
                <a:gd name="connsiteX0" fmla="*/ 1672601 w 1672601"/>
                <a:gd name="connsiteY0" fmla="*/ 0 h 257442"/>
                <a:gd name="connsiteX1" fmla="*/ 1617880 w 1672601"/>
                <a:gd name="connsiteY1" fmla="*/ 257442 h 257442"/>
                <a:gd name="connsiteX2" fmla="*/ 0 w 1672601"/>
                <a:gd name="connsiteY2" fmla="*/ 257442 h 257442"/>
                <a:gd name="connsiteX3" fmla="*/ 54721 w 1672601"/>
                <a:gd name="connsiteY3" fmla="*/ 0 h 257442"/>
                <a:gd name="connsiteX0" fmla="*/ 1672601 w 1672601"/>
                <a:gd name="connsiteY0" fmla="*/ 0 h 257442"/>
                <a:gd name="connsiteX1" fmla="*/ 1617880 w 1672601"/>
                <a:gd name="connsiteY1" fmla="*/ 257442 h 257442"/>
                <a:gd name="connsiteX2" fmla="*/ 0 w 1672601"/>
                <a:gd name="connsiteY2" fmla="*/ 257442 h 257442"/>
                <a:gd name="connsiteX3" fmla="*/ 54722 w 1672601"/>
                <a:gd name="connsiteY3" fmla="*/ 0 h 257442"/>
                <a:gd name="connsiteX0" fmla="*/ 1931134 w 1931134"/>
                <a:gd name="connsiteY0" fmla="*/ 0 h 257442"/>
                <a:gd name="connsiteX1" fmla="*/ 1617880 w 1931134"/>
                <a:gd name="connsiteY1" fmla="*/ 257442 h 257442"/>
                <a:gd name="connsiteX2" fmla="*/ 0 w 1931134"/>
                <a:gd name="connsiteY2" fmla="*/ 257442 h 257442"/>
                <a:gd name="connsiteX3" fmla="*/ 54722 w 1931134"/>
                <a:gd name="connsiteY3" fmla="*/ 0 h 257442"/>
                <a:gd name="connsiteX0" fmla="*/ 1931134 w 1931134"/>
                <a:gd name="connsiteY0" fmla="*/ 0 h 257442"/>
                <a:gd name="connsiteX1" fmla="*/ 1876412 w 1931134"/>
                <a:gd name="connsiteY1" fmla="*/ 257442 h 257442"/>
                <a:gd name="connsiteX2" fmla="*/ 0 w 1931134"/>
                <a:gd name="connsiteY2" fmla="*/ 257442 h 257442"/>
                <a:gd name="connsiteX3" fmla="*/ 54722 w 1931134"/>
                <a:gd name="connsiteY3" fmla="*/ 0 h 257442"/>
                <a:gd name="connsiteX0" fmla="*/ 1931134 w 1931134"/>
                <a:gd name="connsiteY0" fmla="*/ 0 h 257442"/>
                <a:gd name="connsiteX1" fmla="*/ 1876412 w 1931134"/>
                <a:gd name="connsiteY1" fmla="*/ 257442 h 257442"/>
                <a:gd name="connsiteX2" fmla="*/ 0 w 1931134"/>
                <a:gd name="connsiteY2" fmla="*/ 257442 h 257442"/>
                <a:gd name="connsiteX3" fmla="*/ 54722 w 1931134"/>
                <a:gd name="connsiteY3" fmla="*/ 0 h 257442"/>
                <a:gd name="connsiteX0" fmla="*/ 1931134 w 1931134"/>
                <a:gd name="connsiteY0" fmla="*/ 0 h 257442"/>
                <a:gd name="connsiteX1" fmla="*/ 1876412 w 1931134"/>
                <a:gd name="connsiteY1" fmla="*/ 257442 h 257442"/>
                <a:gd name="connsiteX2" fmla="*/ 0 w 1931134"/>
                <a:gd name="connsiteY2" fmla="*/ 257442 h 257442"/>
                <a:gd name="connsiteX3" fmla="*/ 54721 w 1931134"/>
                <a:gd name="connsiteY3" fmla="*/ 0 h 257442"/>
                <a:gd name="connsiteX0" fmla="*/ 2099449 w 2099449"/>
                <a:gd name="connsiteY0" fmla="*/ 0 h 257442"/>
                <a:gd name="connsiteX1" fmla="*/ 1876412 w 2099449"/>
                <a:gd name="connsiteY1" fmla="*/ 257442 h 257442"/>
                <a:gd name="connsiteX2" fmla="*/ 0 w 2099449"/>
                <a:gd name="connsiteY2" fmla="*/ 257442 h 257442"/>
                <a:gd name="connsiteX3" fmla="*/ 54721 w 2099449"/>
                <a:gd name="connsiteY3" fmla="*/ 0 h 257442"/>
                <a:gd name="connsiteX0" fmla="*/ 2099449 w 2099449"/>
                <a:gd name="connsiteY0" fmla="*/ 0 h 257442"/>
                <a:gd name="connsiteX1" fmla="*/ 2044728 w 2099449"/>
                <a:gd name="connsiteY1" fmla="*/ 257442 h 257442"/>
                <a:gd name="connsiteX2" fmla="*/ 0 w 2099449"/>
                <a:gd name="connsiteY2" fmla="*/ 257442 h 257442"/>
                <a:gd name="connsiteX3" fmla="*/ 54721 w 2099449"/>
                <a:gd name="connsiteY3" fmla="*/ 0 h 257442"/>
                <a:gd name="connsiteX0" fmla="*/ 2099449 w 2099449"/>
                <a:gd name="connsiteY0" fmla="*/ 0 h 257442"/>
                <a:gd name="connsiteX1" fmla="*/ 2044728 w 2099449"/>
                <a:gd name="connsiteY1" fmla="*/ 257442 h 257442"/>
                <a:gd name="connsiteX2" fmla="*/ 0 w 2099449"/>
                <a:gd name="connsiteY2" fmla="*/ 257442 h 257442"/>
                <a:gd name="connsiteX3" fmla="*/ 54721 w 2099449"/>
                <a:gd name="connsiteY3" fmla="*/ 0 h 257442"/>
                <a:gd name="connsiteX0" fmla="*/ 2099449 w 2099449"/>
                <a:gd name="connsiteY0" fmla="*/ 0 h 257442"/>
                <a:gd name="connsiteX1" fmla="*/ 2044728 w 2099449"/>
                <a:gd name="connsiteY1" fmla="*/ 257442 h 257442"/>
                <a:gd name="connsiteX2" fmla="*/ 0 w 2099449"/>
                <a:gd name="connsiteY2" fmla="*/ 257442 h 257442"/>
                <a:gd name="connsiteX3" fmla="*/ 54721 w 2099449"/>
                <a:gd name="connsiteY3" fmla="*/ 0 h 257442"/>
                <a:gd name="connsiteX0" fmla="*/ 2259749 w 2259749"/>
                <a:gd name="connsiteY0" fmla="*/ 0 h 257442"/>
                <a:gd name="connsiteX1" fmla="*/ 2044728 w 2259749"/>
                <a:gd name="connsiteY1" fmla="*/ 257442 h 257442"/>
                <a:gd name="connsiteX2" fmla="*/ 0 w 2259749"/>
                <a:gd name="connsiteY2" fmla="*/ 257442 h 257442"/>
                <a:gd name="connsiteX3" fmla="*/ 54721 w 2259749"/>
                <a:gd name="connsiteY3" fmla="*/ 0 h 257442"/>
                <a:gd name="connsiteX0" fmla="*/ 2259749 w 2259749"/>
                <a:gd name="connsiteY0" fmla="*/ 0 h 257442"/>
                <a:gd name="connsiteX1" fmla="*/ 2205028 w 2259749"/>
                <a:gd name="connsiteY1" fmla="*/ 257442 h 257442"/>
                <a:gd name="connsiteX2" fmla="*/ 0 w 2259749"/>
                <a:gd name="connsiteY2" fmla="*/ 257442 h 257442"/>
                <a:gd name="connsiteX3" fmla="*/ 54721 w 2259749"/>
                <a:gd name="connsiteY3" fmla="*/ 0 h 257442"/>
                <a:gd name="connsiteX0" fmla="*/ 2259749 w 2259749"/>
                <a:gd name="connsiteY0" fmla="*/ 0 h 257442"/>
                <a:gd name="connsiteX1" fmla="*/ 2205028 w 2259749"/>
                <a:gd name="connsiteY1" fmla="*/ 257442 h 257442"/>
                <a:gd name="connsiteX2" fmla="*/ 0 w 2259749"/>
                <a:gd name="connsiteY2" fmla="*/ 257442 h 257442"/>
                <a:gd name="connsiteX3" fmla="*/ 54721 w 2259749"/>
                <a:gd name="connsiteY3" fmla="*/ 0 h 257442"/>
                <a:gd name="connsiteX0" fmla="*/ 2259749 w 2259749"/>
                <a:gd name="connsiteY0" fmla="*/ 0 h 257442"/>
                <a:gd name="connsiteX1" fmla="*/ 2205028 w 2259749"/>
                <a:gd name="connsiteY1" fmla="*/ 257442 h 257442"/>
                <a:gd name="connsiteX2" fmla="*/ 0 w 2259749"/>
                <a:gd name="connsiteY2" fmla="*/ 257442 h 257442"/>
                <a:gd name="connsiteX3" fmla="*/ 54721 w 2259749"/>
                <a:gd name="connsiteY3" fmla="*/ 0 h 257442"/>
                <a:gd name="connsiteX0" fmla="*/ 2521038 w 2521038"/>
                <a:gd name="connsiteY0" fmla="*/ 0 h 257442"/>
                <a:gd name="connsiteX1" fmla="*/ 2205028 w 2521038"/>
                <a:gd name="connsiteY1" fmla="*/ 257442 h 257442"/>
                <a:gd name="connsiteX2" fmla="*/ 0 w 2521038"/>
                <a:gd name="connsiteY2" fmla="*/ 257442 h 257442"/>
                <a:gd name="connsiteX3" fmla="*/ 54721 w 2521038"/>
                <a:gd name="connsiteY3" fmla="*/ 0 h 257442"/>
                <a:gd name="connsiteX0" fmla="*/ 2521038 w 2521038"/>
                <a:gd name="connsiteY0" fmla="*/ 0 h 257442"/>
                <a:gd name="connsiteX1" fmla="*/ 2466316 w 2521038"/>
                <a:gd name="connsiteY1" fmla="*/ 257442 h 257442"/>
                <a:gd name="connsiteX2" fmla="*/ 0 w 2521038"/>
                <a:gd name="connsiteY2" fmla="*/ 257442 h 257442"/>
                <a:gd name="connsiteX3" fmla="*/ 54721 w 2521038"/>
                <a:gd name="connsiteY3" fmla="*/ 0 h 257442"/>
                <a:gd name="connsiteX0" fmla="*/ 2521039 w 2521039"/>
                <a:gd name="connsiteY0" fmla="*/ 0 h 257442"/>
                <a:gd name="connsiteX1" fmla="*/ 2466317 w 2521039"/>
                <a:gd name="connsiteY1" fmla="*/ 257442 h 257442"/>
                <a:gd name="connsiteX2" fmla="*/ 0 w 2521039"/>
                <a:gd name="connsiteY2" fmla="*/ 257442 h 257442"/>
                <a:gd name="connsiteX3" fmla="*/ 54722 w 2521039"/>
                <a:gd name="connsiteY3" fmla="*/ 0 h 257442"/>
                <a:gd name="connsiteX0" fmla="*/ 2521039 w 2521039"/>
                <a:gd name="connsiteY0" fmla="*/ 0 h 257442"/>
                <a:gd name="connsiteX1" fmla="*/ 2466317 w 2521039"/>
                <a:gd name="connsiteY1" fmla="*/ 257442 h 257442"/>
                <a:gd name="connsiteX2" fmla="*/ 0 w 2521039"/>
                <a:gd name="connsiteY2" fmla="*/ 257442 h 257442"/>
                <a:gd name="connsiteX3" fmla="*/ 54722 w 2521039"/>
                <a:gd name="connsiteY3" fmla="*/ 0 h 257442"/>
                <a:gd name="connsiteX0" fmla="*/ 2689355 w 2689355"/>
                <a:gd name="connsiteY0" fmla="*/ 0 h 257442"/>
                <a:gd name="connsiteX1" fmla="*/ 2466317 w 2689355"/>
                <a:gd name="connsiteY1" fmla="*/ 257442 h 257442"/>
                <a:gd name="connsiteX2" fmla="*/ 0 w 2689355"/>
                <a:gd name="connsiteY2" fmla="*/ 257442 h 257442"/>
                <a:gd name="connsiteX3" fmla="*/ 54722 w 2689355"/>
                <a:gd name="connsiteY3" fmla="*/ 0 h 257442"/>
                <a:gd name="connsiteX0" fmla="*/ 2689355 w 2689355"/>
                <a:gd name="connsiteY0" fmla="*/ 0 h 257442"/>
                <a:gd name="connsiteX1" fmla="*/ 2634634 w 2689355"/>
                <a:gd name="connsiteY1" fmla="*/ 257442 h 257442"/>
                <a:gd name="connsiteX2" fmla="*/ 0 w 2689355"/>
                <a:gd name="connsiteY2" fmla="*/ 257442 h 257442"/>
                <a:gd name="connsiteX3" fmla="*/ 54722 w 2689355"/>
                <a:gd name="connsiteY3" fmla="*/ 0 h 257442"/>
                <a:gd name="connsiteX0" fmla="*/ 2689354 w 2689354"/>
                <a:gd name="connsiteY0" fmla="*/ 0 h 257442"/>
                <a:gd name="connsiteX1" fmla="*/ 2634633 w 2689354"/>
                <a:gd name="connsiteY1" fmla="*/ 257442 h 257442"/>
                <a:gd name="connsiteX2" fmla="*/ 0 w 2689354"/>
                <a:gd name="connsiteY2" fmla="*/ 257442 h 257442"/>
                <a:gd name="connsiteX3" fmla="*/ 54721 w 2689354"/>
                <a:gd name="connsiteY3" fmla="*/ 0 h 257442"/>
                <a:gd name="connsiteX0" fmla="*/ 2689354 w 2689354"/>
                <a:gd name="connsiteY0" fmla="*/ 0 h 257442"/>
                <a:gd name="connsiteX1" fmla="*/ 2634633 w 2689354"/>
                <a:gd name="connsiteY1" fmla="*/ 257442 h 257442"/>
                <a:gd name="connsiteX2" fmla="*/ 0 w 2689354"/>
                <a:gd name="connsiteY2" fmla="*/ 257442 h 257442"/>
                <a:gd name="connsiteX3" fmla="*/ 54720 w 2689354"/>
                <a:gd name="connsiteY3" fmla="*/ 0 h 257442"/>
                <a:gd name="connsiteX0" fmla="*/ 2867286 w 2867286"/>
                <a:gd name="connsiteY0" fmla="*/ 0 h 257442"/>
                <a:gd name="connsiteX1" fmla="*/ 2634633 w 2867286"/>
                <a:gd name="connsiteY1" fmla="*/ 257442 h 257442"/>
                <a:gd name="connsiteX2" fmla="*/ 0 w 2867286"/>
                <a:gd name="connsiteY2" fmla="*/ 257442 h 257442"/>
                <a:gd name="connsiteX3" fmla="*/ 54720 w 2867286"/>
                <a:gd name="connsiteY3" fmla="*/ 0 h 257442"/>
                <a:gd name="connsiteX0" fmla="*/ 2867286 w 2867286"/>
                <a:gd name="connsiteY0" fmla="*/ 0 h 257442"/>
                <a:gd name="connsiteX1" fmla="*/ 2812565 w 2867286"/>
                <a:gd name="connsiteY1" fmla="*/ 257442 h 257442"/>
                <a:gd name="connsiteX2" fmla="*/ 0 w 2867286"/>
                <a:gd name="connsiteY2" fmla="*/ 257442 h 257442"/>
                <a:gd name="connsiteX3" fmla="*/ 54720 w 2867286"/>
                <a:gd name="connsiteY3" fmla="*/ 0 h 257442"/>
                <a:gd name="connsiteX0" fmla="*/ 2867287 w 2867287"/>
                <a:gd name="connsiteY0" fmla="*/ 0 h 257442"/>
                <a:gd name="connsiteX1" fmla="*/ 2812566 w 2867287"/>
                <a:gd name="connsiteY1" fmla="*/ 257442 h 257442"/>
                <a:gd name="connsiteX2" fmla="*/ 0 w 2867287"/>
                <a:gd name="connsiteY2" fmla="*/ 257442 h 257442"/>
                <a:gd name="connsiteX3" fmla="*/ 54721 w 2867287"/>
                <a:gd name="connsiteY3" fmla="*/ 0 h 257442"/>
                <a:gd name="connsiteX0" fmla="*/ 2867287 w 2867287"/>
                <a:gd name="connsiteY0" fmla="*/ 0 h 257442"/>
                <a:gd name="connsiteX1" fmla="*/ 2812566 w 2867287"/>
                <a:gd name="connsiteY1" fmla="*/ 257442 h 257442"/>
                <a:gd name="connsiteX2" fmla="*/ 0 w 2867287"/>
                <a:gd name="connsiteY2" fmla="*/ 257442 h 257442"/>
                <a:gd name="connsiteX3" fmla="*/ 54722 w 2867287"/>
                <a:gd name="connsiteY3" fmla="*/ 0 h 257442"/>
                <a:gd name="connsiteX0" fmla="*/ 3027588 w 3027588"/>
                <a:gd name="connsiteY0" fmla="*/ 0 h 257442"/>
                <a:gd name="connsiteX1" fmla="*/ 2812566 w 3027588"/>
                <a:gd name="connsiteY1" fmla="*/ 257442 h 257442"/>
                <a:gd name="connsiteX2" fmla="*/ 0 w 3027588"/>
                <a:gd name="connsiteY2" fmla="*/ 257442 h 257442"/>
                <a:gd name="connsiteX3" fmla="*/ 54722 w 3027588"/>
                <a:gd name="connsiteY3" fmla="*/ 0 h 257442"/>
                <a:gd name="connsiteX0" fmla="*/ 3027588 w 3027588"/>
                <a:gd name="connsiteY0" fmla="*/ 0 h 257442"/>
                <a:gd name="connsiteX1" fmla="*/ 2972866 w 3027588"/>
                <a:gd name="connsiteY1" fmla="*/ 257442 h 257442"/>
                <a:gd name="connsiteX2" fmla="*/ 0 w 3027588"/>
                <a:gd name="connsiteY2" fmla="*/ 257442 h 257442"/>
                <a:gd name="connsiteX3" fmla="*/ 54722 w 3027588"/>
                <a:gd name="connsiteY3" fmla="*/ 0 h 257442"/>
                <a:gd name="connsiteX0" fmla="*/ 3027588 w 3027588"/>
                <a:gd name="connsiteY0" fmla="*/ 0 h 257442"/>
                <a:gd name="connsiteX1" fmla="*/ 2972866 w 3027588"/>
                <a:gd name="connsiteY1" fmla="*/ 257442 h 257442"/>
                <a:gd name="connsiteX2" fmla="*/ 0 w 3027588"/>
                <a:gd name="connsiteY2" fmla="*/ 257442 h 257442"/>
                <a:gd name="connsiteX3" fmla="*/ 54722 w 3027588"/>
                <a:gd name="connsiteY3" fmla="*/ 0 h 257442"/>
                <a:gd name="connsiteX0" fmla="*/ 3027588 w 3027588"/>
                <a:gd name="connsiteY0" fmla="*/ 0 h 257442"/>
                <a:gd name="connsiteX1" fmla="*/ 2972866 w 3027588"/>
                <a:gd name="connsiteY1" fmla="*/ 257442 h 257442"/>
                <a:gd name="connsiteX2" fmla="*/ 0 w 3027588"/>
                <a:gd name="connsiteY2" fmla="*/ 257442 h 257442"/>
                <a:gd name="connsiteX3" fmla="*/ 54721 w 3027588"/>
                <a:gd name="connsiteY3" fmla="*/ 0 h 257442"/>
                <a:gd name="connsiteX0" fmla="*/ 3195903 w 3195903"/>
                <a:gd name="connsiteY0" fmla="*/ 0 h 257442"/>
                <a:gd name="connsiteX1" fmla="*/ 2972866 w 3195903"/>
                <a:gd name="connsiteY1" fmla="*/ 257442 h 257442"/>
                <a:gd name="connsiteX2" fmla="*/ 0 w 3195903"/>
                <a:gd name="connsiteY2" fmla="*/ 257442 h 257442"/>
                <a:gd name="connsiteX3" fmla="*/ 54721 w 3195903"/>
                <a:gd name="connsiteY3" fmla="*/ 0 h 257442"/>
                <a:gd name="connsiteX0" fmla="*/ 3195903 w 3195903"/>
                <a:gd name="connsiteY0" fmla="*/ 0 h 257442"/>
                <a:gd name="connsiteX1" fmla="*/ 3141182 w 3195903"/>
                <a:gd name="connsiteY1" fmla="*/ 257442 h 257442"/>
                <a:gd name="connsiteX2" fmla="*/ 0 w 3195903"/>
                <a:gd name="connsiteY2" fmla="*/ 257442 h 257442"/>
                <a:gd name="connsiteX3" fmla="*/ 54721 w 3195903"/>
                <a:gd name="connsiteY3" fmla="*/ 0 h 257442"/>
                <a:gd name="connsiteX0" fmla="*/ 3195903 w 3195903"/>
                <a:gd name="connsiteY0" fmla="*/ 0 h 257442"/>
                <a:gd name="connsiteX1" fmla="*/ 3141182 w 3195903"/>
                <a:gd name="connsiteY1" fmla="*/ 257442 h 257442"/>
                <a:gd name="connsiteX2" fmla="*/ 0 w 3195903"/>
                <a:gd name="connsiteY2" fmla="*/ 257442 h 257442"/>
                <a:gd name="connsiteX3" fmla="*/ 54721 w 3195903"/>
                <a:gd name="connsiteY3" fmla="*/ 0 h 257442"/>
                <a:gd name="connsiteX0" fmla="*/ 3195903 w 3195903"/>
                <a:gd name="connsiteY0" fmla="*/ 0 h 257442"/>
                <a:gd name="connsiteX1" fmla="*/ 3141182 w 3195903"/>
                <a:gd name="connsiteY1" fmla="*/ 257442 h 257442"/>
                <a:gd name="connsiteX2" fmla="*/ 0 w 3195903"/>
                <a:gd name="connsiteY2" fmla="*/ 257442 h 257442"/>
                <a:gd name="connsiteX3" fmla="*/ 54721 w 3195903"/>
                <a:gd name="connsiteY3" fmla="*/ 0 h 257442"/>
                <a:gd name="connsiteX0" fmla="*/ 3364218 w 3364218"/>
                <a:gd name="connsiteY0" fmla="*/ 0 h 257442"/>
                <a:gd name="connsiteX1" fmla="*/ 3141182 w 3364218"/>
                <a:gd name="connsiteY1" fmla="*/ 257442 h 257442"/>
                <a:gd name="connsiteX2" fmla="*/ 0 w 3364218"/>
                <a:gd name="connsiteY2" fmla="*/ 257442 h 257442"/>
                <a:gd name="connsiteX3" fmla="*/ 54721 w 3364218"/>
                <a:gd name="connsiteY3" fmla="*/ 0 h 257442"/>
                <a:gd name="connsiteX0" fmla="*/ 3364218 w 3364218"/>
                <a:gd name="connsiteY0" fmla="*/ 0 h 257442"/>
                <a:gd name="connsiteX1" fmla="*/ 3309496 w 3364218"/>
                <a:gd name="connsiteY1" fmla="*/ 257442 h 257442"/>
                <a:gd name="connsiteX2" fmla="*/ 0 w 3364218"/>
                <a:gd name="connsiteY2" fmla="*/ 257442 h 257442"/>
                <a:gd name="connsiteX3" fmla="*/ 54721 w 3364218"/>
                <a:gd name="connsiteY3" fmla="*/ 0 h 257442"/>
                <a:gd name="connsiteX0" fmla="*/ 3364219 w 3364219"/>
                <a:gd name="connsiteY0" fmla="*/ 0 h 257442"/>
                <a:gd name="connsiteX1" fmla="*/ 3309497 w 3364219"/>
                <a:gd name="connsiteY1" fmla="*/ 257442 h 257442"/>
                <a:gd name="connsiteX2" fmla="*/ 0 w 3364219"/>
                <a:gd name="connsiteY2" fmla="*/ 257442 h 257442"/>
                <a:gd name="connsiteX3" fmla="*/ 54722 w 3364219"/>
                <a:gd name="connsiteY3" fmla="*/ 0 h 257442"/>
                <a:gd name="connsiteX0" fmla="*/ 3364219 w 3364219"/>
                <a:gd name="connsiteY0" fmla="*/ 0 h 257442"/>
                <a:gd name="connsiteX1" fmla="*/ 3309497 w 3364219"/>
                <a:gd name="connsiteY1" fmla="*/ 257442 h 257442"/>
                <a:gd name="connsiteX2" fmla="*/ 0 w 3364219"/>
                <a:gd name="connsiteY2" fmla="*/ 257442 h 257442"/>
                <a:gd name="connsiteX3" fmla="*/ 54722 w 3364219"/>
                <a:gd name="connsiteY3" fmla="*/ 0 h 257442"/>
                <a:gd name="connsiteX0" fmla="*/ 3532535 w 3532535"/>
                <a:gd name="connsiteY0" fmla="*/ 0 h 257442"/>
                <a:gd name="connsiteX1" fmla="*/ 3309497 w 3532535"/>
                <a:gd name="connsiteY1" fmla="*/ 257442 h 257442"/>
                <a:gd name="connsiteX2" fmla="*/ 0 w 3532535"/>
                <a:gd name="connsiteY2" fmla="*/ 257442 h 257442"/>
                <a:gd name="connsiteX3" fmla="*/ 54722 w 3532535"/>
                <a:gd name="connsiteY3" fmla="*/ 0 h 257442"/>
                <a:gd name="connsiteX0" fmla="*/ 3532535 w 3532535"/>
                <a:gd name="connsiteY0" fmla="*/ 0 h 257442"/>
                <a:gd name="connsiteX1" fmla="*/ 3477814 w 3532535"/>
                <a:gd name="connsiteY1" fmla="*/ 257442 h 257442"/>
                <a:gd name="connsiteX2" fmla="*/ 0 w 3532535"/>
                <a:gd name="connsiteY2" fmla="*/ 257442 h 257442"/>
                <a:gd name="connsiteX3" fmla="*/ 54722 w 3532535"/>
                <a:gd name="connsiteY3" fmla="*/ 0 h 257442"/>
                <a:gd name="connsiteX0" fmla="*/ 3532534 w 3532534"/>
                <a:gd name="connsiteY0" fmla="*/ 0 h 257442"/>
                <a:gd name="connsiteX1" fmla="*/ 3477813 w 3532534"/>
                <a:gd name="connsiteY1" fmla="*/ 257442 h 257442"/>
                <a:gd name="connsiteX2" fmla="*/ 0 w 3532534"/>
                <a:gd name="connsiteY2" fmla="*/ 257442 h 257442"/>
                <a:gd name="connsiteX3" fmla="*/ 54721 w 3532534"/>
                <a:gd name="connsiteY3" fmla="*/ 0 h 257442"/>
                <a:gd name="connsiteX0" fmla="*/ 3532534 w 3532534"/>
                <a:gd name="connsiteY0" fmla="*/ 0 h 257442"/>
                <a:gd name="connsiteX1" fmla="*/ 3477813 w 3532534"/>
                <a:gd name="connsiteY1" fmla="*/ 257442 h 257442"/>
                <a:gd name="connsiteX2" fmla="*/ 0 w 3532534"/>
                <a:gd name="connsiteY2" fmla="*/ 257442 h 257442"/>
                <a:gd name="connsiteX3" fmla="*/ 54720 w 3532534"/>
                <a:gd name="connsiteY3" fmla="*/ 0 h 257442"/>
                <a:gd name="connsiteX0" fmla="*/ 2608754 w 3477813"/>
                <a:gd name="connsiteY0" fmla="*/ 0 h 257442"/>
                <a:gd name="connsiteX1" fmla="*/ 3477813 w 3477813"/>
                <a:gd name="connsiteY1" fmla="*/ 257442 h 257442"/>
                <a:gd name="connsiteX2" fmla="*/ 0 w 3477813"/>
                <a:gd name="connsiteY2" fmla="*/ 257442 h 257442"/>
                <a:gd name="connsiteX3" fmla="*/ 54720 w 3477813"/>
                <a:gd name="connsiteY3" fmla="*/ 0 h 257442"/>
                <a:gd name="connsiteX0" fmla="*/ 2608754 w 2608754"/>
                <a:gd name="connsiteY0" fmla="*/ 0 h 257442"/>
                <a:gd name="connsiteX1" fmla="*/ 2554034 w 2608754"/>
                <a:gd name="connsiteY1" fmla="*/ 257442 h 257442"/>
                <a:gd name="connsiteX2" fmla="*/ 0 w 2608754"/>
                <a:gd name="connsiteY2" fmla="*/ 257442 h 257442"/>
                <a:gd name="connsiteX3" fmla="*/ 54720 w 2608754"/>
                <a:gd name="connsiteY3" fmla="*/ 0 h 257442"/>
                <a:gd name="connsiteX0" fmla="*/ 2608754 w 2608754"/>
                <a:gd name="connsiteY0" fmla="*/ 0 h 257442"/>
                <a:gd name="connsiteX1" fmla="*/ 2554034 w 2608754"/>
                <a:gd name="connsiteY1" fmla="*/ 257442 h 257442"/>
                <a:gd name="connsiteX2" fmla="*/ 0 w 2608754"/>
                <a:gd name="connsiteY2" fmla="*/ 257442 h 257442"/>
                <a:gd name="connsiteX3" fmla="*/ 54720 w 2608754"/>
                <a:gd name="connsiteY3" fmla="*/ 0 h 257442"/>
                <a:gd name="connsiteX0" fmla="*/ 2608754 w 2608754"/>
                <a:gd name="connsiteY0" fmla="*/ 0 h 257442"/>
                <a:gd name="connsiteX1" fmla="*/ 2554034 w 2608754"/>
                <a:gd name="connsiteY1" fmla="*/ 257442 h 257442"/>
                <a:gd name="connsiteX2" fmla="*/ 0 w 2608754"/>
                <a:gd name="connsiteY2" fmla="*/ 257442 h 257442"/>
                <a:gd name="connsiteX3" fmla="*/ 54721 w 2608754"/>
                <a:gd name="connsiteY3" fmla="*/ 0 h 257442"/>
                <a:gd name="connsiteX0" fmla="*/ 942786 w 2554034"/>
                <a:gd name="connsiteY0" fmla="*/ 0 h 257442"/>
                <a:gd name="connsiteX1" fmla="*/ 2554034 w 2554034"/>
                <a:gd name="connsiteY1" fmla="*/ 257442 h 257442"/>
                <a:gd name="connsiteX2" fmla="*/ 0 w 2554034"/>
                <a:gd name="connsiteY2" fmla="*/ 257442 h 257442"/>
                <a:gd name="connsiteX3" fmla="*/ 54721 w 2554034"/>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263386 w 1263386"/>
                <a:gd name="connsiteY0" fmla="*/ 0 h 257442"/>
                <a:gd name="connsiteX1" fmla="*/ 10483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431702 w 1431702"/>
                <a:gd name="connsiteY0" fmla="*/ 0 h 257442"/>
                <a:gd name="connsiteX1" fmla="*/ 1208665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641695 w 1641695"/>
                <a:gd name="connsiteY0" fmla="*/ 0 h 257442"/>
                <a:gd name="connsiteX1" fmla="*/ 1376981 w 1641695"/>
                <a:gd name="connsiteY1" fmla="*/ 257442 h 257442"/>
                <a:gd name="connsiteX2" fmla="*/ 0 w 1641695"/>
                <a:gd name="connsiteY2" fmla="*/ 257442 h 257442"/>
                <a:gd name="connsiteX3" fmla="*/ 54721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801995 w 1801995"/>
                <a:gd name="connsiteY0" fmla="*/ 0 h 257442"/>
                <a:gd name="connsiteX1" fmla="*/ 1586974 w 1801995"/>
                <a:gd name="connsiteY1" fmla="*/ 257442 h 257442"/>
                <a:gd name="connsiteX2" fmla="*/ 0 w 1801995"/>
                <a:gd name="connsiteY2" fmla="*/ 257442 h 257442"/>
                <a:gd name="connsiteX3" fmla="*/ 54721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54721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54721 w 1801995"/>
                <a:gd name="connsiteY3" fmla="*/ 0 h 257442"/>
                <a:gd name="connsiteX0" fmla="*/ 1801995 w 1801995"/>
                <a:gd name="connsiteY0" fmla="*/ 0 h 257442"/>
                <a:gd name="connsiteX1" fmla="*/ 1747274 w 1801995"/>
                <a:gd name="connsiteY1" fmla="*/ 257442 h 257442"/>
                <a:gd name="connsiteX2" fmla="*/ 0 w 1801995"/>
                <a:gd name="connsiteY2" fmla="*/ 257442 h 257442"/>
                <a:gd name="connsiteX3" fmla="*/ 54721 w 1801995"/>
                <a:gd name="connsiteY3" fmla="*/ 0 h 257442"/>
                <a:gd name="connsiteX0" fmla="*/ 1970311 w 1970311"/>
                <a:gd name="connsiteY0" fmla="*/ 0 h 257442"/>
                <a:gd name="connsiteX1" fmla="*/ 1747274 w 1970311"/>
                <a:gd name="connsiteY1" fmla="*/ 257442 h 257442"/>
                <a:gd name="connsiteX2" fmla="*/ 0 w 1970311"/>
                <a:gd name="connsiteY2" fmla="*/ 257442 h 257442"/>
                <a:gd name="connsiteX3" fmla="*/ 54721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54721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54721 w 1970311"/>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54721 w 1970311"/>
                <a:gd name="connsiteY3" fmla="*/ 0 h 257442"/>
                <a:gd name="connsiteX0" fmla="*/ 2130611 w 2130611"/>
                <a:gd name="connsiteY0" fmla="*/ 0 h 257442"/>
                <a:gd name="connsiteX1" fmla="*/ 1915590 w 2130611"/>
                <a:gd name="connsiteY1" fmla="*/ 257442 h 257442"/>
                <a:gd name="connsiteX2" fmla="*/ 0 w 2130611"/>
                <a:gd name="connsiteY2" fmla="*/ 257442 h 257442"/>
                <a:gd name="connsiteX3" fmla="*/ 54721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54721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54721 w 2130611"/>
                <a:gd name="connsiteY3" fmla="*/ 0 h 257442"/>
                <a:gd name="connsiteX0" fmla="*/ 2130611 w 2130611"/>
                <a:gd name="connsiteY0" fmla="*/ 0 h 257442"/>
                <a:gd name="connsiteX1" fmla="*/ 2075890 w 2130611"/>
                <a:gd name="connsiteY1" fmla="*/ 257442 h 257442"/>
                <a:gd name="connsiteX2" fmla="*/ 0 w 2130611"/>
                <a:gd name="connsiteY2" fmla="*/ 257442 h 257442"/>
                <a:gd name="connsiteX3" fmla="*/ 54721 w 2130611"/>
                <a:gd name="connsiteY3" fmla="*/ 0 h 257442"/>
                <a:gd name="connsiteX0" fmla="*/ 1970311 w 2075890"/>
                <a:gd name="connsiteY0" fmla="*/ 0 h 257442"/>
                <a:gd name="connsiteX1" fmla="*/ 2075890 w 2075890"/>
                <a:gd name="connsiteY1" fmla="*/ 257442 h 257442"/>
                <a:gd name="connsiteX2" fmla="*/ 0 w 2075890"/>
                <a:gd name="connsiteY2" fmla="*/ 257442 h 257442"/>
                <a:gd name="connsiteX3" fmla="*/ 54721 w 2075890"/>
                <a:gd name="connsiteY3" fmla="*/ 0 h 257442"/>
                <a:gd name="connsiteX0" fmla="*/ 1970311 w 1970311"/>
                <a:gd name="connsiteY0" fmla="*/ 0 h 257442"/>
                <a:gd name="connsiteX1" fmla="*/ 1915590 w 1970311"/>
                <a:gd name="connsiteY1" fmla="*/ 257442 h 257442"/>
                <a:gd name="connsiteX2" fmla="*/ 0 w 1970311"/>
                <a:gd name="connsiteY2" fmla="*/ 257442 h 257442"/>
                <a:gd name="connsiteX3" fmla="*/ 54721 w 1970311"/>
                <a:gd name="connsiteY3" fmla="*/ 0 h 257442"/>
                <a:gd name="connsiteX0" fmla="*/ 1970310 w 1970310"/>
                <a:gd name="connsiteY0" fmla="*/ 0 h 257442"/>
                <a:gd name="connsiteX1" fmla="*/ 1915589 w 1970310"/>
                <a:gd name="connsiteY1" fmla="*/ 257442 h 257442"/>
                <a:gd name="connsiteX2" fmla="*/ 0 w 1970310"/>
                <a:gd name="connsiteY2" fmla="*/ 257442 h 257442"/>
                <a:gd name="connsiteX3" fmla="*/ 54720 w 1970310"/>
                <a:gd name="connsiteY3" fmla="*/ 0 h 257442"/>
                <a:gd name="connsiteX0" fmla="*/ 1970310 w 1970310"/>
                <a:gd name="connsiteY0" fmla="*/ 0 h 257442"/>
                <a:gd name="connsiteX1" fmla="*/ 1915589 w 1970310"/>
                <a:gd name="connsiteY1" fmla="*/ 257442 h 257442"/>
                <a:gd name="connsiteX2" fmla="*/ 0 w 1970310"/>
                <a:gd name="connsiteY2" fmla="*/ 257442 h 257442"/>
                <a:gd name="connsiteX3" fmla="*/ 54720 w 1970310"/>
                <a:gd name="connsiteY3" fmla="*/ 0 h 257442"/>
                <a:gd name="connsiteX0" fmla="*/ 1801994 w 1915589"/>
                <a:gd name="connsiteY0" fmla="*/ 0 h 257442"/>
                <a:gd name="connsiteX1" fmla="*/ 1915589 w 1915589"/>
                <a:gd name="connsiteY1" fmla="*/ 257442 h 257442"/>
                <a:gd name="connsiteX2" fmla="*/ 0 w 1915589"/>
                <a:gd name="connsiteY2" fmla="*/ 257442 h 257442"/>
                <a:gd name="connsiteX3" fmla="*/ 54720 w 1915589"/>
                <a:gd name="connsiteY3" fmla="*/ 0 h 257442"/>
                <a:gd name="connsiteX0" fmla="*/ 1801994 w 1801994"/>
                <a:gd name="connsiteY0" fmla="*/ 0 h 257442"/>
                <a:gd name="connsiteX1" fmla="*/ 1747274 w 1801994"/>
                <a:gd name="connsiteY1" fmla="*/ 257442 h 257442"/>
                <a:gd name="connsiteX2" fmla="*/ 0 w 1801994"/>
                <a:gd name="connsiteY2" fmla="*/ 257442 h 257442"/>
                <a:gd name="connsiteX3" fmla="*/ 54720 w 1801994"/>
                <a:gd name="connsiteY3" fmla="*/ 0 h 257442"/>
                <a:gd name="connsiteX0" fmla="*/ 1801994 w 1801994"/>
                <a:gd name="connsiteY0" fmla="*/ 0 h 257442"/>
                <a:gd name="connsiteX1" fmla="*/ 1747274 w 1801994"/>
                <a:gd name="connsiteY1" fmla="*/ 257442 h 257442"/>
                <a:gd name="connsiteX2" fmla="*/ 0 w 1801994"/>
                <a:gd name="connsiteY2" fmla="*/ 257442 h 257442"/>
                <a:gd name="connsiteX3" fmla="*/ 54720 w 1801994"/>
                <a:gd name="connsiteY3" fmla="*/ 0 h 257442"/>
                <a:gd name="connsiteX0" fmla="*/ 1801994 w 1801994"/>
                <a:gd name="connsiteY0" fmla="*/ 0 h 257442"/>
                <a:gd name="connsiteX1" fmla="*/ 1747274 w 1801994"/>
                <a:gd name="connsiteY1" fmla="*/ 257442 h 257442"/>
                <a:gd name="connsiteX2" fmla="*/ 0 w 1801994"/>
                <a:gd name="connsiteY2" fmla="*/ 257442 h 257442"/>
                <a:gd name="connsiteX3" fmla="*/ 54721 w 1801994"/>
                <a:gd name="connsiteY3" fmla="*/ 0 h 257442"/>
                <a:gd name="connsiteX0" fmla="*/ 1641695 w 1747274"/>
                <a:gd name="connsiteY0" fmla="*/ 0 h 257442"/>
                <a:gd name="connsiteX1" fmla="*/ 1747274 w 1747274"/>
                <a:gd name="connsiteY1" fmla="*/ 257442 h 257442"/>
                <a:gd name="connsiteX2" fmla="*/ 0 w 1747274"/>
                <a:gd name="connsiteY2" fmla="*/ 257442 h 257442"/>
                <a:gd name="connsiteX3" fmla="*/ 54721 w 1747274"/>
                <a:gd name="connsiteY3" fmla="*/ 0 h 257442"/>
                <a:gd name="connsiteX0" fmla="*/ 1641695 w 1641695"/>
                <a:gd name="connsiteY0" fmla="*/ 0 h 257442"/>
                <a:gd name="connsiteX1" fmla="*/ 1586974 w 1641695"/>
                <a:gd name="connsiteY1" fmla="*/ 257442 h 257442"/>
                <a:gd name="connsiteX2" fmla="*/ 0 w 1641695"/>
                <a:gd name="connsiteY2" fmla="*/ 257442 h 257442"/>
                <a:gd name="connsiteX3" fmla="*/ 54721 w 1641695"/>
                <a:gd name="connsiteY3" fmla="*/ 0 h 257442"/>
                <a:gd name="connsiteX0" fmla="*/ 1641694 w 1641694"/>
                <a:gd name="connsiteY0" fmla="*/ 0 h 257442"/>
                <a:gd name="connsiteX1" fmla="*/ 1586973 w 1641694"/>
                <a:gd name="connsiteY1" fmla="*/ 257442 h 257442"/>
                <a:gd name="connsiteX2" fmla="*/ 0 w 1641694"/>
                <a:gd name="connsiteY2" fmla="*/ 257442 h 257442"/>
                <a:gd name="connsiteX3" fmla="*/ 54720 w 1641694"/>
                <a:gd name="connsiteY3" fmla="*/ 0 h 257442"/>
                <a:gd name="connsiteX0" fmla="*/ 1641694 w 1641694"/>
                <a:gd name="connsiteY0" fmla="*/ 0 h 257442"/>
                <a:gd name="connsiteX1" fmla="*/ 1586973 w 1641694"/>
                <a:gd name="connsiteY1" fmla="*/ 257442 h 257442"/>
                <a:gd name="connsiteX2" fmla="*/ 0 w 1641694"/>
                <a:gd name="connsiteY2" fmla="*/ 257442 h 257442"/>
                <a:gd name="connsiteX3" fmla="*/ 54720 w 1641694"/>
                <a:gd name="connsiteY3" fmla="*/ 0 h 257442"/>
                <a:gd name="connsiteX0" fmla="*/ 1532690 w 1586973"/>
                <a:gd name="connsiteY0" fmla="*/ 0 h 257442"/>
                <a:gd name="connsiteX1" fmla="*/ 1586973 w 1586973"/>
                <a:gd name="connsiteY1" fmla="*/ 257442 h 257442"/>
                <a:gd name="connsiteX2" fmla="*/ 0 w 1586973"/>
                <a:gd name="connsiteY2" fmla="*/ 257442 h 257442"/>
                <a:gd name="connsiteX3" fmla="*/ 54720 w 1586973"/>
                <a:gd name="connsiteY3" fmla="*/ 0 h 257442"/>
                <a:gd name="connsiteX0" fmla="*/ 1532690 w 1532690"/>
                <a:gd name="connsiteY0" fmla="*/ 0 h 257442"/>
                <a:gd name="connsiteX1" fmla="*/ 1477970 w 1532690"/>
                <a:gd name="connsiteY1" fmla="*/ 257442 h 257442"/>
                <a:gd name="connsiteX2" fmla="*/ 0 w 1532690"/>
                <a:gd name="connsiteY2" fmla="*/ 257442 h 257442"/>
                <a:gd name="connsiteX3" fmla="*/ 54720 w 1532690"/>
                <a:gd name="connsiteY3" fmla="*/ 0 h 257442"/>
                <a:gd name="connsiteX0" fmla="*/ 1532690 w 1532690"/>
                <a:gd name="connsiteY0" fmla="*/ 0 h 257442"/>
                <a:gd name="connsiteX1" fmla="*/ 1477970 w 1532690"/>
                <a:gd name="connsiteY1" fmla="*/ 257442 h 257442"/>
                <a:gd name="connsiteX2" fmla="*/ 0 w 1532690"/>
                <a:gd name="connsiteY2" fmla="*/ 257442 h 257442"/>
                <a:gd name="connsiteX3" fmla="*/ 54720 w 1532690"/>
                <a:gd name="connsiteY3" fmla="*/ 0 h 257442"/>
                <a:gd name="connsiteX0" fmla="*/ 1532690 w 1532690"/>
                <a:gd name="connsiteY0" fmla="*/ 0 h 257442"/>
                <a:gd name="connsiteX1" fmla="*/ 1477970 w 1532690"/>
                <a:gd name="connsiteY1" fmla="*/ 257442 h 257442"/>
                <a:gd name="connsiteX2" fmla="*/ 0 w 1532690"/>
                <a:gd name="connsiteY2" fmla="*/ 257442 h 257442"/>
                <a:gd name="connsiteX3" fmla="*/ 54721 w 1532690"/>
                <a:gd name="connsiteY3" fmla="*/ 0 h 257442"/>
                <a:gd name="connsiteX0" fmla="*/ 1845277 w 1845277"/>
                <a:gd name="connsiteY0" fmla="*/ 0 h 257442"/>
                <a:gd name="connsiteX1" fmla="*/ 1477970 w 1845277"/>
                <a:gd name="connsiteY1" fmla="*/ 257442 h 257442"/>
                <a:gd name="connsiteX2" fmla="*/ 0 w 1845277"/>
                <a:gd name="connsiteY2" fmla="*/ 257442 h 257442"/>
                <a:gd name="connsiteX3" fmla="*/ 54721 w 1845277"/>
                <a:gd name="connsiteY3" fmla="*/ 0 h 257442"/>
                <a:gd name="connsiteX0" fmla="*/ 1845277 w 1845277"/>
                <a:gd name="connsiteY0" fmla="*/ 0 h 257442"/>
                <a:gd name="connsiteX1" fmla="*/ 1790556 w 1845277"/>
                <a:gd name="connsiteY1" fmla="*/ 257442 h 257442"/>
                <a:gd name="connsiteX2" fmla="*/ 0 w 1845277"/>
                <a:gd name="connsiteY2" fmla="*/ 257442 h 257442"/>
                <a:gd name="connsiteX3" fmla="*/ 54721 w 1845277"/>
                <a:gd name="connsiteY3" fmla="*/ 0 h 257442"/>
                <a:gd name="connsiteX0" fmla="*/ 1845277 w 1845277"/>
                <a:gd name="connsiteY0" fmla="*/ 0 h 257442"/>
                <a:gd name="connsiteX1" fmla="*/ 1790556 w 1845277"/>
                <a:gd name="connsiteY1" fmla="*/ 257442 h 257442"/>
                <a:gd name="connsiteX2" fmla="*/ 0 w 1845277"/>
                <a:gd name="connsiteY2" fmla="*/ 257442 h 257442"/>
                <a:gd name="connsiteX3" fmla="*/ 54721 w 1845277"/>
                <a:gd name="connsiteY3" fmla="*/ 0 h 257442"/>
                <a:gd name="connsiteX0" fmla="*/ 1845277 w 1845277"/>
                <a:gd name="connsiteY0" fmla="*/ 0 h 257442"/>
                <a:gd name="connsiteX1" fmla="*/ 1790556 w 1845277"/>
                <a:gd name="connsiteY1" fmla="*/ 257442 h 257442"/>
                <a:gd name="connsiteX2" fmla="*/ 0 w 1845277"/>
                <a:gd name="connsiteY2" fmla="*/ 257442 h 257442"/>
                <a:gd name="connsiteX3" fmla="*/ 54721 w 1845277"/>
                <a:gd name="connsiteY3" fmla="*/ 0 h 257442"/>
                <a:gd name="connsiteX0" fmla="*/ 2013592 w 2013592"/>
                <a:gd name="connsiteY0" fmla="*/ 0 h 257442"/>
                <a:gd name="connsiteX1" fmla="*/ 1790556 w 2013592"/>
                <a:gd name="connsiteY1" fmla="*/ 257442 h 257442"/>
                <a:gd name="connsiteX2" fmla="*/ 0 w 2013592"/>
                <a:gd name="connsiteY2" fmla="*/ 257442 h 257442"/>
                <a:gd name="connsiteX3" fmla="*/ 54721 w 2013592"/>
                <a:gd name="connsiteY3" fmla="*/ 0 h 257442"/>
                <a:gd name="connsiteX0" fmla="*/ 2013592 w 2013592"/>
                <a:gd name="connsiteY0" fmla="*/ 0 h 257442"/>
                <a:gd name="connsiteX1" fmla="*/ 1958870 w 2013592"/>
                <a:gd name="connsiteY1" fmla="*/ 257442 h 257442"/>
                <a:gd name="connsiteX2" fmla="*/ 0 w 2013592"/>
                <a:gd name="connsiteY2" fmla="*/ 257442 h 257442"/>
                <a:gd name="connsiteX3" fmla="*/ 54721 w 2013592"/>
                <a:gd name="connsiteY3" fmla="*/ 0 h 257442"/>
                <a:gd name="connsiteX0" fmla="*/ 2013593 w 2013593"/>
                <a:gd name="connsiteY0" fmla="*/ 0 h 257442"/>
                <a:gd name="connsiteX1" fmla="*/ 1958871 w 2013593"/>
                <a:gd name="connsiteY1" fmla="*/ 257442 h 257442"/>
                <a:gd name="connsiteX2" fmla="*/ 0 w 2013593"/>
                <a:gd name="connsiteY2" fmla="*/ 257442 h 257442"/>
                <a:gd name="connsiteX3" fmla="*/ 54722 w 2013593"/>
                <a:gd name="connsiteY3" fmla="*/ 0 h 257442"/>
                <a:gd name="connsiteX0" fmla="*/ 2013593 w 2013593"/>
                <a:gd name="connsiteY0" fmla="*/ 0 h 257442"/>
                <a:gd name="connsiteX1" fmla="*/ 1958871 w 2013593"/>
                <a:gd name="connsiteY1" fmla="*/ 257442 h 257442"/>
                <a:gd name="connsiteX2" fmla="*/ 0 w 2013593"/>
                <a:gd name="connsiteY2" fmla="*/ 257442 h 257442"/>
                <a:gd name="connsiteX3" fmla="*/ 54722 w 2013593"/>
                <a:gd name="connsiteY3" fmla="*/ 0 h 257442"/>
                <a:gd name="connsiteX0" fmla="*/ 2173893 w 2173893"/>
                <a:gd name="connsiteY0" fmla="*/ 0 h 257442"/>
                <a:gd name="connsiteX1" fmla="*/ 1958871 w 2173893"/>
                <a:gd name="connsiteY1" fmla="*/ 257442 h 257442"/>
                <a:gd name="connsiteX2" fmla="*/ 0 w 2173893"/>
                <a:gd name="connsiteY2" fmla="*/ 257442 h 257442"/>
                <a:gd name="connsiteX3" fmla="*/ 54722 w 2173893"/>
                <a:gd name="connsiteY3" fmla="*/ 0 h 257442"/>
                <a:gd name="connsiteX0" fmla="*/ 2173893 w 2173893"/>
                <a:gd name="connsiteY0" fmla="*/ 0 h 257442"/>
                <a:gd name="connsiteX1" fmla="*/ 2119172 w 2173893"/>
                <a:gd name="connsiteY1" fmla="*/ 257442 h 257442"/>
                <a:gd name="connsiteX2" fmla="*/ 0 w 2173893"/>
                <a:gd name="connsiteY2" fmla="*/ 257442 h 257442"/>
                <a:gd name="connsiteX3" fmla="*/ 54722 w 2173893"/>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54721 w 2173892"/>
                <a:gd name="connsiteY3" fmla="*/ 0 h 257442"/>
                <a:gd name="connsiteX0" fmla="*/ 2173892 w 2173892"/>
                <a:gd name="connsiteY0" fmla="*/ 0 h 257442"/>
                <a:gd name="connsiteX1" fmla="*/ 2119171 w 2173892"/>
                <a:gd name="connsiteY1" fmla="*/ 257442 h 257442"/>
                <a:gd name="connsiteX2" fmla="*/ 0 w 2173892"/>
                <a:gd name="connsiteY2" fmla="*/ 257442 h 257442"/>
                <a:gd name="connsiteX3" fmla="*/ 54720 w 2173892"/>
                <a:gd name="connsiteY3" fmla="*/ 0 h 257442"/>
                <a:gd name="connsiteX0" fmla="*/ 1692990 w 2119171"/>
                <a:gd name="connsiteY0" fmla="*/ 0 h 257442"/>
                <a:gd name="connsiteX1" fmla="*/ 2119171 w 2119171"/>
                <a:gd name="connsiteY1" fmla="*/ 257442 h 257442"/>
                <a:gd name="connsiteX2" fmla="*/ 0 w 2119171"/>
                <a:gd name="connsiteY2" fmla="*/ 257442 h 257442"/>
                <a:gd name="connsiteX3" fmla="*/ 54720 w 2119171"/>
                <a:gd name="connsiteY3" fmla="*/ 0 h 257442"/>
                <a:gd name="connsiteX0" fmla="*/ 1692990 w 1692990"/>
                <a:gd name="connsiteY0" fmla="*/ 0 h 257442"/>
                <a:gd name="connsiteX1" fmla="*/ 1638270 w 1692990"/>
                <a:gd name="connsiteY1" fmla="*/ 257442 h 257442"/>
                <a:gd name="connsiteX2" fmla="*/ 0 w 1692990"/>
                <a:gd name="connsiteY2" fmla="*/ 257442 h 257442"/>
                <a:gd name="connsiteX3" fmla="*/ 54720 w 1692990"/>
                <a:gd name="connsiteY3" fmla="*/ 0 h 257442"/>
                <a:gd name="connsiteX0" fmla="*/ 1692990 w 1692990"/>
                <a:gd name="connsiteY0" fmla="*/ 0 h 257442"/>
                <a:gd name="connsiteX1" fmla="*/ 1638270 w 1692990"/>
                <a:gd name="connsiteY1" fmla="*/ 257442 h 257442"/>
                <a:gd name="connsiteX2" fmla="*/ 0 w 1692990"/>
                <a:gd name="connsiteY2" fmla="*/ 257442 h 257442"/>
                <a:gd name="connsiteX3" fmla="*/ 54720 w 1692990"/>
                <a:gd name="connsiteY3" fmla="*/ 0 h 257442"/>
                <a:gd name="connsiteX0" fmla="*/ 1692990 w 1692990"/>
                <a:gd name="connsiteY0" fmla="*/ 0 h 257442"/>
                <a:gd name="connsiteX1" fmla="*/ 1638270 w 1692990"/>
                <a:gd name="connsiteY1" fmla="*/ 257442 h 257442"/>
                <a:gd name="connsiteX2" fmla="*/ 0 w 1692990"/>
                <a:gd name="connsiteY2" fmla="*/ 257442 h 257442"/>
                <a:gd name="connsiteX3" fmla="*/ 54721 w 1692990"/>
                <a:gd name="connsiteY3" fmla="*/ 0 h 257442"/>
                <a:gd name="connsiteX0" fmla="*/ 1853291 w 1853291"/>
                <a:gd name="connsiteY0" fmla="*/ 0 h 257442"/>
                <a:gd name="connsiteX1" fmla="*/ 1638270 w 1853291"/>
                <a:gd name="connsiteY1" fmla="*/ 257442 h 257442"/>
                <a:gd name="connsiteX2" fmla="*/ 0 w 1853291"/>
                <a:gd name="connsiteY2" fmla="*/ 257442 h 257442"/>
                <a:gd name="connsiteX3" fmla="*/ 54721 w 1853291"/>
                <a:gd name="connsiteY3" fmla="*/ 0 h 257442"/>
                <a:gd name="connsiteX0" fmla="*/ 1853291 w 1853291"/>
                <a:gd name="connsiteY0" fmla="*/ 0 h 257442"/>
                <a:gd name="connsiteX1" fmla="*/ 1798570 w 1853291"/>
                <a:gd name="connsiteY1" fmla="*/ 257442 h 257442"/>
                <a:gd name="connsiteX2" fmla="*/ 0 w 1853291"/>
                <a:gd name="connsiteY2" fmla="*/ 257442 h 257442"/>
                <a:gd name="connsiteX3" fmla="*/ 54721 w 1853291"/>
                <a:gd name="connsiteY3" fmla="*/ 0 h 257442"/>
                <a:gd name="connsiteX0" fmla="*/ 1853291 w 1853291"/>
                <a:gd name="connsiteY0" fmla="*/ 0 h 257442"/>
                <a:gd name="connsiteX1" fmla="*/ 1798570 w 1853291"/>
                <a:gd name="connsiteY1" fmla="*/ 257442 h 257442"/>
                <a:gd name="connsiteX2" fmla="*/ 0 w 1853291"/>
                <a:gd name="connsiteY2" fmla="*/ 257442 h 257442"/>
                <a:gd name="connsiteX3" fmla="*/ 54721 w 1853291"/>
                <a:gd name="connsiteY3" fmla="*/ 0 h 257442"/>
                <a:gd name="connsiteX0" fmla="*/ 1853291 w 1853291"/>
                <a:gd name="connsiteY0" fmla="*/ 0 h 257442"/>
                <a:gd name="connsiteX1" fmla="*/ 1798570 w 1853291"/>
                <a:gd name="connsiteY1" fmla="*/ 257442 h 257442"/>
                <a:gd name="connsiteX2" fmla="*/ 0 w 1853291"/>
                <a:gd name="connsiteY2" fmla="*/ 257442 h 257442"/>
                <a:gd name="connsiteX3" fmla="*/ 54721 w 1853291"/>
                <a:gd name="connsiteY3" fmla="*/ 0 h 257442"/>
                <a:gd name="connsiteX0" fmla="*/ 2031225 w 2031225"/>
                <a:gd name="connsiteY0" fmla="*/ 0 h 257442"/>
                <a:gd name="connsiteX1" fmla="*/ 1798570 w 2031225"/>
                <a:gd name="connsiteY1" fmla="*/ 257442 h 257442"/>
                <a:gd name="connsiteX2" fmla="*/ 0 w 2031225"/>
                <a:gd name="connsiteY2" fmla="*/ 257442 h 257442"/>
                <a:gd name="connsiteX3" fmla="*/ 54721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54721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54721 w 2031225"/>
                <a:gd name="connsiteY3" fmla="*/ 0 h 257442"/>
                <a:gd name="connsiteX0" fmla="*/ 2031225 w 2031225"/>
                <a:gd name="connsiteY0" fmla="*/ 0 h 257442"/>
                <a:gd name="connsiteX1" fmla="*/ 1976504 w 2031225"/>
                <a:gd name="connsiteY1" fmla="*/ 257442 h 257442"/>
                <a:gd name="connsiteX2" fmla="*/ 0 w 2031225"/>
                <a:gd name="connsiteY2" fmla="*/ 257442 h 257442"/>
                <a:gd name="connsiteX3" fmla="*/ 54721 w 2031225"/>
                <a:gd name="connsiteY3" fmla="*/ 0 h 257442"/>
                <a:gd name="connsiteX0" fmla="*/ 2199540 w 2199540"/>
                <a:gd name="connsiteY0" fmla="*/ 0 h 257442"/>
                <a:gd name="connsiteX1" fmla="*/ 1976504 w 2199540"/>
                <a:gd name="connsiteY1" fmla="*/ 257442 h 257442"/>
                <a:gd name="connsiteX2" fmla="*/ 0 w 2199540"/>
                <a:gd name="connsiteY2" fmla="*/ 257442 h 257442"/>
                <a:gd name="connsiteX3" fmla="*/ 54721 w 2199540"/>
                <a:gd name="connsiteY3" fmla="*/ 0 h 257442"/>
                <a:gd name="connsiteX0" fmla="*/ 2199540 w 2199540"/>
                <a:gd name="connsiteY0" fmla="*/ 0 h 257442"/>
                <a:gd name="connsiteX1" fmla="*/ 2144818 w 2199540"/>
                <a:gd name="connsiteY1" fmla="*/ 257442 h 257442"/>
                <a:gd name="connsiteX2" fmla="*/ 0 w 2199540"/>
                <a:gd name="connsiteY2" fmla="*/ 257442 h 257442"/>
                <a:gd name="connsiteX3" fmla="*/ 54721 w 2199540"/>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54722 w 2199541"/>
                <a:gd name="connsiteY3" fmla="*/ 0 h 257442"/>
                <a:gd name="connsiteX0" fmla="*/ 2199541 w 2199541"/>
                <a:gd name="connsiteY0" fmla="*/ 0 h 257442"/>
                <a:gd name="connsiteX1" fmla="*/ 2144819 w 2199541"/>
                <a:gd name="connsiteY1" fmla="*/ 257442 h 257442"/>
                <a:gd name="connsiteX2" fmla="*/ 0 w 2199541"/>
                <a:gd name="connsiteY2" fmla="*/ 257442 h 257442"/>
                <a:gd name="connsiteX3" fmla="*/ 54722 w 2199541"/>
                <a:gd name="connsiteY3" fmla="*/ 0 h 257442"/>
                <a:gd name="connsiteX0" fmla="*/ 2514435 w 2514435"/>
                <a:gd name="connsiteY0" fmla="*/ 0 h 257442"/>
                <a:gd name="connsiteX1" fmla="*/ 2144819 w 2514435"/>
                <a:gd name="connsiteY1" fmla="*/ 257442 h 257442"/>
                <a:gd name="connsiteX2" fmla="*/ 0 w 2514435"/>
                <a:gd name="connsiteY2" fmla="*/ 257442 h 257442"/>
                <a:gd name="connsiteX3" fmla="*/ 54722 w 2514435"/>
                <a:gd name="connsiteY3" fmla="*/ 0 h 257442"/>
                <a:gd name="connsiteX0" fmla="*/ 2514435 w 2514435"/>
                <a:gd name="connsiteY0" fmla="*/ 0 h 257442"/>
                <a:gd name="connsiteX1" fmla="*/ 2459714 w 2514435"/>
                <a:gd name="connsiteY1" fmla="*/ 257442 h 257442"/>
                <a:gd name="connsiteX2" fmla="*/ 0 w 2514435"/>
                <a:gd name="connsiteY2" fmla="*/ 257442 h 257442"/>
                <a:gd name="connsiteX3" fmla="*/ 54722 w 2514435"/>
                <a:gd name="connsiteY3" fmla="*/ 0 h 257442"/>
                <a:gd name="connsiteX0" fmla="*/ 2514434 w 2514434"/>
                <a:gd name="connsiteY0" fmla="*/ 0 h 257442"/>
                <a:gd name="connsiteX1" fmla="*/ 2459713 w 2514434"/>
                <a:gd name="connsiteY1" fmla="*/ 257442 h 257442"/>
                <a:gd name="connsiteX2" fmla="*/ 0 w 2514434"/>
                <a:gd name="connsiteY2" fmla="*/ 257442 h 257442"/>
                <a:gd name="connsiteX3" fmla="*/ 54721 w 2514434"/>
                <a:gd name="connsiteY3" fmla="*/ 0 h 257442"/>
                <a:gd name="connsiteX0" fmla="*/ 2514434 w 2514434"/>
                <a:gd name="connsiteY0" fmla="*/ 0 h 257442"/>
                <a:gd name="connsiteX1" fmla="*/ 2459713 w 2514434"/>
                <a:gd name="connsiteY1" fmla="*/ 257442 h 257442"/>
                <a:gd name="connsiteX2" fmla="*/ 0 w 2514434"/>
                <a:gd name="connsiteY2" fmla="*/ 257442 h 257442"/>
                <a:gd name="connsiteX3" fmla="*/ 54720 w 2514434"/>
                <a:gd name="connsiteY3" fmla="*/ 0 h 257442"/>
                <a:gd name="connsiteX0" fmla="*/ 2762001 w 2762001"/>
                <a:gd name="connsiteY0" fmla="*/ 0 h 257442"/>
                <a:gd name="connsiteX1" fmla="*/ 2459713 w 2762001"/>
                <a:gd name="connsiteY1" fmla="*/ 257442 h 257442"/>
                <a:gd name="connsiteX2" fmla="*/ 0 w 2762001"/>
                <a:gd name="connsiteY2" fmla="*/ 257442 h 257442"/>
                <a:gd name="connsiteX3" fmla="*/ 54720 w 2762001"/>
                <a:gd name="connsiteY3" fmla="*/ 0 h 257442"/>
                <a:gd name="connsiteX0" fmla="*/ 2762001 w 2762001"/>
                <a:gd name="connsiteY0" fmla="*/ 0 h 257442"/>
                <a:gd name="connsiteX1" fmla="*/ 2707280 w 2762001"/>
                <a:gd name="connsiteY1" fmla="*/ 257442 h 257442"/>
                <a:gd name="connsiteX2" fmla="*/ 0 w 2762001"/>
                <a:gd name="connsiteY2" fmla="*/ 257442 h 257442"/>
                <a:gd name="connsiteX3" fmla="*/ 54720 w 2762001"/>
                <a:gd name="connsiteY3" fmla="*/ 0 h 257442"/>
                <a:gd name="connsiteX0" fmla="*/ 2762002 w 2762002"/>
                <a:gd name="connsiteY0" fmla="*/ 0 h 257442"/>
                <a:gd name="connsiteX1" fmla="*/ 2707281 w 2762002"/>
                <a:gd name="connsiteY1" fmla="*/ 257442 h 257442"/>
                <a:gd name="connsiteX2" fmla="*/ 0 w 2762002"/>
                <a:gd name="connsiteY2" fmla="*/ 257442 h 257442"/>
                <a:gd name="connsiteX3" fmla="*/ 54721 w 2762002"/>
                <a:gd name="connsiteY3" fmla="*/ 0 h 257442"/>
                <a:gd name="connsiteX0" fmla="*/ 2762002 w 2762002"/>
                <a:gd name="connsiteY0" fmla="*/ 0 h 257442"/>
                <a:gd name="connsiteX1" fmla="*/ 2707281 w 2762002"/>
                <a:gd name="connsiteY1" fmla="*/ 257442 h 257442"/>
                <a:gd name="connsiteX2" fmla="*/ 0 w 2762002"/>
                <a:gd name="connsiteY2" fmla="*/ 257442 h 257442"/>
                <a:gd name="connsiteX3" fmla="*/ 54721 w 2762002"/>
                <a:gd name="connsiteY3" fmla="*/ 0 h 257442"/>
                <a:gd name="connsiteX0" fmla="*/ 2939935 w 2939935"/>
                <a:gd name="connsiteY0" fmla="*/ 0 h 257442"/>
                <a:gd name="connsiteX1" fmla="*/ 2707281 w 2939935"/>
                <a:gd name="connsiteY1" fmla="*/ 257442 h 257442"/>
                <a:gd name="connsiteX2" fmla="*/ 0 w 2939935"/>
                <a:gd name="connsiteY2" fmla="*/ 257442 h 257442"/>
                <a:gd name="connsiteX3" fmla="*/ 54721 w 2939935"/>
                <a:gd name="connsiteY3" fmla="*/ 0 h 257442"/>
                <a:gd name="connsiteX0" fmla="*/ 2939935 w 2939935"/>
                <a:gd name="connsiteY0" fmla="*/ 0 h 257442"/>
                <a:gd name="connsiteX1" fmla="*/ 2885214 w 2939935"/>
                <a:gd name="connsiteY1" fmla="*/ 257442 h 257442"/>
                <a:gd name="connsiteX2" fmla="*/ 0 w 2939935"/>
                <a:gd name="connsiteY2" fmla="*/ 257442 h 257442"/>
                <a:gd name="connsiteX3" fmla="*/ 54721 w 2939935"/>
                <a:gd name="connsiteY3" fmla="*/ 0 h 257442"/>
                <a:gd name="connsiteX0" fmla="*/ 2939935 w 2939935"/>
                <a:gd name="connsiteY0" fmla="*/ 0 h 257442"/>
                <a:gd name="connsiteX1" fmla="*/ 2885214 w 2939935"/>
                <a:gd name="connsiteY1" fmla="*/ 257442 h 257442"/>
                <a:gd name="connsiteX2" fmla="*/ 0 w 2939935"/>
                <a:gd name="connsiteY2" fmla="*/ 257442 h 257442"/>
                <a:gd name="connsiteX3" fmla="*/ 54721 w 2939935"/>
                <a:gd name="connsiteY3" fmla="*/ 0 h 257442"/>
                <a:gd name="connsiteX0" fmla="*/ 2939935 w 2939935"/>
                <a:gd name="connsiteY0" fmla="*/ 0 h 257442"/>
                <a:gd name="connsiteX1" fmla="*/ 2885214 w 2939935"/>
                <a:gd name="connsiteY1" fmla="*/ 257442 h 257442"/>
                <a:gd name="connsiteX2" fmla="*/ 0 w 2939935"/>
                <a:gd name="connsiteY2" fmla="*/ 257442 h 257442"/>
                <a:gd name="connsiteX3" fmla="*/ 54721 w 2939935"/>
                <a:gd name="connsiteY3" fmla="*/ 0 h 257442"/>
                <a:gd name="connsiteX0" fmla="*/ 3108250 w 3108250"/>
                <a:gd name="connsiteY0" fmla="*/ 0 h 257442"/>
                <a:gd name="connsiteX1" fmla="*/ 2885214 w 3108250"/>
                <a:gd name="connsiteY1" fmla="*/ 257442 h 257442"/>
                <a:gd name="connsiteX2" fmla="*/ 0 w 3108250"/>
                <a:gd name="connsiteY2" fmla="*/ 257442 h 257442"/>
                <a:gd name="connsiteX3" fmla="*/ 54721 w 3108250"/>
                <a:gd name="connsiteY3" fmla="*/ 0 h 257442"/>
                <a:gd name="connsiteX0" fmla="*/ 3108250 w 3108250"/>
                <a:gd name="connsiteY0" fmla="*/ 0 h 257442"/>
                <a:gd name="connsiteX1" fmla="*/ 3053528 w 3108250"/>
                <a:gd name="connsiteY1" fmla="*/ 257442 h 257442"/>
                <a:gd name="connsiteX2" fmla="*/ 0 w 3108250"/>
                <a:gd name="connsiteY2" fmla="*/ 257442 h 257442"/>
                <a:gd name="connsiteX3" fmla="*/ 54721 w 3108250"/>
                <a:gd name="connsiteY3" fmla="*/ 0 h 257442"/>
                <a:gd name="connsiteX0" fmla="*/ 3108251 w 3108251"/>
                <a:gd name="connsiteY0" fmla="*/ 0 h 257442"/>
                <a:gd name="connsiteX1" fmla="*/ 3053529 w 3108251"/>
                <a:gd name="connsiteY1" fmla="*/ 257442 h 257442"/>
                <a:gd name="connsiteX2" fmla="*/ 0 w 3108251"/>
                <a:gd name="connsiteY2" fmla="*/ 257442 h 257442"/>
                <a:gd name="connsiteX3" fmla="*/ 54722 w 3108251"/>
                <a:gd name="connsiteY3" fmla="*/ 0 h 257442"/>
                <a:gd name="connsiteX0" fmla="*/ 3108251 w 3108251"/>
                <a:gd name="connsiteY0" fmla="*/ 0 h 257442"/>
                <a:gd name="connsiteX1" fmla="*/ 3053529 w 3108251"/>
                <a:gd name="connsiteY1" fmla="*/ 257442 h 257442"/>
                <a:gd name="connsiteX2" fmla="*/ 0 w 3108251"/>
                <a:gd name="connsiteY2" fmla="*/ 257442 h 257442"/>
                <a:gd name="connsiteX3" fmla="*/ 54722 w 3108251"/>
                <a:gd name="connsiteY3" fmla="*/ 0 h 257442"/>
              </a:gdLst>
              <a:ahLst/>
              <a:cxnLst>
                <a:cxn ang="0">
                  <a:pos x="connsiteX0" y="connsiteY0"/>
                </a:cxn>
                <a:cxn ang="0">
                  <a:pos x="connsiteX1" y="connsiteY1"/>
                </a:cxn>
                <a:cxn ang="0">
                  <a:pos x="connsiteX2" y="connsiteY2"/>
                </a:cxn>
                <a:cxn ang="0">
                  <a:pos x="connsiteX3" y="connsiteY3"/>
                </a:cxn>
              </a:cxnLst>
              <a:rect l="l" t="t" r="r" b="b"/>
              <a:pathLst>
                <a:path w="3108251" h="257442">
                  <a:moveTo>
                    <a:pt x="3108251" y="0"/>
                  </a:moveTo>
                  <a:lnTo>
                    <a:pt x="3053529"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14" name="btfpRunningAgenda2LevelTextRight662094">
              <a:extLst>
                <a:ext uri="{FF2B5EF4-FFF2-40B4-BE49-F238E27FC236}">
                  <a16:creationId xmlns:a16="http://schemas.microsoft.com/office/drawing/2014/main" id="{68369C4F-D81D-43E0-8F1E-ACD408A831C6}"/>
                </a:ext>
              </a:extLst>
            </p:cNvPr>
            <p:cNvSpPr txBox="1"/>
            <p:nvPr/>
          </p:nvSpPr>
          <p:spPr bwMode="gray">
            <a:xfrm>
              <a:off x="2306559" y="876300"/>
              <a:ext cx="3053529"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Regulation lens</a:t>
              </a:r>
            </a:p>
          </p:txBody>
        </p:sp>
      </p:grpSp>
      <p:sp>
        <p:nvSpPr>
          <p:cNvPr id="195" name="btfpBulletedList67111529">
            <a:extLst>
              <a:ext uri="{FF2B5EF4-FFF2-40B4-BE49-F238E27FC236}">
                <a16:creationId xmlns:a16="http://schemas.microsoft.com/office/drawing/2014/main" id="{C2456F2C-04AC-4C25-AF5A-149F18D4E0F6}"/>
              </a:ext>
            </a:extLst>
          </p:cNvPr>
          <p:cNvSpPr txBox="1"/>
          <p:nvPr>
            <p:custDataLst>
              <p:tags r:id="rId10"/>
            </p:custDataLst>
          </p:nvPr>
        </p:nvSpPr>
        <p:spPr bwMode="gray">
          <a:xfrm>
            <a:off x="1479631" y="4059592"/>
            <a:ext cx="1517884" cy="1688530"/>
          </a:xfrm>
          <a:prstGeom prst="rect">
            <a:avLst/>
          </a:prstGeom>
          <a:noFill/>
        </p:spPr>
        <p:txBody>
          <a:bodyPr vert="horz" wrap="square" lIns="36000" tIns="36000" rIns="36000" bIns="36000" rtlCol="0">
            <a:spAutoFit/>
          </a:bodyPr>
          <a:lstStyle/>
          <a:p>
            <a:pPr marL="0" indent="0">
              <a:buNone/>
            </a:pPr>
            <a:r>
              <a:rPr lang="en-US" sz="1000" b="1">
                <a:solidFill>
                  <a:srgbClr val="C00000"/>
                </a:solidFill>
              </a:rPr>
              <a:t>2007: Health Products Act</a:t>
            </a:r>
          </a:p>
          <a:p>
            <a:pPr lvl="1"/>
            <a:r>
              <a:rPr lang="en-US" sz="800"/>
              <a:t>Regulates the manufacture, import, supply, presentation and advertisement of health products and of active ingredients used in the manufacture of health products to ensure safety of patients</a:t>
            </a:r>
          </a:p>
        </p:txBody>
      </p:sp>
      <p:sp>
        <p:nvSpPr>
          <p:cNvPr id="90" name="btfpBulletedList67111522">
            <a:extLst>
              <a:ext uri="{FF2B5EF4-FFF2-40B4-BE49-F238E27FC236}">
                <a16:creationId xmlns:a16="http://schemas.microsoft.com/office/drawing/2014/main" id="{69472F33-1A8B-4BFD-BB72-0C55431A40D6}"/>
              </a:ext>
            </a:extLst>
          </p:cNvPr>
          <p:cNvSpPr txBox="1"/>
          <p:nvPr>
            <p:custDataLst>
              <p:tags r:id="rId11"/>
            </p:custDataLst>
          </p:nvPr>
        </p:nvSpPr>
        <p:spPr bwMode="gray">
          <a:xfrm>
            <a:off x="5097565" y="1248143"/>
            <a:ext cx="1804456" cy="2611860"/>
          </a:xfrm>
          <a:prstGeom prst="rect">
            <a:avLst/>
          </a:prstGeom>
          <a:noFill/>
        </p:spPr>
        <p:txBody>
          <a:bodyPr vert="horz" wrap="square" lIns="36000" tIns="36000" rIns="36000" bIns="36000" rtlCol="0">
            <a:spAutoFit/>
          </a:bodyPr>
          <a:lstStyle/>
          <a:p>
            <a:pPr marL="0" indent="0">
              <a:buNone/>
            </a:pPr>
            <a:r>
              <a:rPr lang="en-US" sz="1000" b="1">
                <a:solidFill>
                  <a:srgbClr val="C00000"/>
                </a:solidFill>
              </a:rPr>
              <a:t>2018: General Data Protection Regulation (GDPR)</a:t>
            </a:r>
          </a:p>
          <a:p>
            <a:pPr lvl="1"/>
            <a:r>
              <a:rPr lang="en-US" sz="800"/>
              <a:t>Health and social care organizations are subject to stricter GDPR guidelines to ensure personal data protection</a:t>
            </a:r>
          </a:p>
          <a:p>
            <a:pPr lvl="1"/>
            <a:r>
              <a:rPr lang="en-US" sz="800"/>
              <a:t>GDPR defines 3 types of ‘health data’ that require special protection: data concerning health, genetic data, and biometric data </a:t>
            </a:r>
          </a:p>
          <a:p>
            <a:pPr lvl="1"/>
            <a:r>
              <a:rPr lang="en-US" sz="800"/>
              <a:t>Such data is classified as sensitive and is generally prohibited from any kind of processing unless explicit consent is given</a:t>
            </a:r>
          </a:p>
        </p:txBody>
      </p:sp>
      <p:cxnSp>
        <p:nvCxnSpPr>
          <p:cNvPr id="92" name="Straight Connector 91">
            <a:extLst>
              <a:ext uri="{FF2B5EF4-FFF2-40B4-BE49-F238E27FC236}">
                <a16:creationId xmlns:a16="http://schemas.microsoft.com/office/drawing/2014/main" id="{F9D86420-6A00-485B-8801-B04D1D535E77}"/>
              </a:ext>
            </a:extLst>
          </p:cNvPr>
          <p:cNvCxnSpPr>
            <a:cxnSpLocks/>
          </p:cNvCxnSpPr>
          <p:nvPr/>
        </p:nvCxnSpPr>
        <p:spPr bwMode="gray">
          <a:xfrm>
            <a:off x="7375847" y="1602262"/>
            <a:ext cx="0" cy="2194560"/>
          </a:xfrm>
          <a:prstGeom prst="line">
            <a:avLst/>
          </a:prstGeom>
          <a:ln w="9525"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3" name="btfpBulletedList67111522">
            <a:extLst>
              <a:ext uri="{FF2B5EF4-FFF2-40B4-BE49-F238E27FC236}">
                <a16:creationId xmlns:a16="http://schemas.microsoft.com/office/drawing/2014/main" id="{8C2CBE8D-798A-49B7-9094-BB2FB9F628AA}"/>
              </a:ext>
            </a:extLst>
          </p:cNvPr>
          <p:cNvSpPr txBox="1"/>
          <p:nvPr>
            <p:custDataLst>
              <p:tags r:id="rId12"/>
            </p:custDataLst>
          </p:nvPr>
        </p:nvSpPr>
        <p:spPr bwMode="gray">
          <a:xfrm>
            <a:off x="7445011" y="1566387"/>
            <a:ext cx="1669971" cy="2273306"/>
          </a:xfrm>
          <a:prstGeom prst="rect">
            <a:avLst/>
          </a:prstGeom>
          <a:noFill/>
        </p:spPr>
        <p:txBody>
          <a:bodyPr vert="horz" wrap="square" lIns="36000" tIns="36000" rIns="36000" bIns="36000" rtlCol="0">
            <a:spAutoFit/>
          </a:bodyPr>
          <a:lstStyle/>
          <a:p>
            <a:pPr marL="0" indent="0">
              <a:buNone/>
            </a:pPr>
            <a:r>
              <a:rPr lang="en-US" sz="1000" b="1">
                <a:solidFill>
                  <a:srgbClr val="C00000"/>
                </a:solidFill>
              </a:rPr>
              <a:t>2021: Govt.’s acceptance of MediShield Life Council’s recommendations which:</a:t>
            </a:r>
          </a:p>
          <a:p>
            <a:pPr lvl="1"/>
            <a:r>
              <a:rPr lang="en-US" sz="800"/>
              <a:t>Created a list of clinically proven and cost-effective outpatient cancer drug treatments</a:t>
            </a:r>
          </a:p>
          <a:p>
            <a:pPr lvl="1"/>
            <a:r>
              <a:rPr lang="en-US" sz="800"/>
              <a:t>Allowed cancer drug treatments to be claimable under MediShield Life</a:t>
            </a:r>
            <a:r>
              <a:rPr lang="en-US" sz="800" baseline="30000"/>
              <a:t>4</a:t>
            </a:r>
          </a:p>
          <a:p>
            <a:pPr lvl="1"/>
            <a:r>
              <a:rPr lang="en-US" sz="800"/>
              <a:t>Set more granular claim limits to provide better coverage based on the cost of each treatment</a:t>
            </a:r>
          </a:p>
        </p:txBody>
      </p:sp>
      <p:sp>
        <p:nvSpPr>
          <p:cNvPr id="94" name="Oval 93">
            <a:extLst>
              <a:ext uri="{FF2B5EF4-FFF2-40B4-BE49-F238E27FC236}">
                <a16:creationId xmlns:a16="http://schemas.microsoft.com/office/drawing/2014/main" id="{CE1EEC8C-3C20-458F-8704-F7A5176E7F73}"/>
              </a:ext>
            </a:extLst>
          </p:cNvPr>
          <p:cNvSpPr>
            <a:spLocks noChangeAspect="1"/>
          </p:cNvSpPr>
          <p:nvPr/>
        </p:nvSpPr>
        <p:spPr>
          <a:xfrm>
            <a:off x="7294847" y="3800500"/>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a:solidFill>
                <a:srgbClr val="FFFFFF"/>
              </a:solidFill>
            </a:endParaRPr>
          </a:p>
        </p:txBody>
      </p:sp>
      <p:sp>
        <p:nvSpPr>
          <p:cNvPr id="116" name="btfpBulletedList67111522">
            <a:extLst>
              <a:ext uri="{FF2B5EF4-FFF2-40B4-BE49-F238E27FC236}">
                <a16:creationId xmlns:a16="http://schemas.microsoft.com/office/drawing/2014/main" id="{E2BACA5D-12FE-4E01-9EA5-F153B4E5588A}"/>
              </a:ext>
            </a:extLst>
          </p:cNvPr>
          <p:cNvSpPr txBox="1"/>
          <p:nvPr>
            <p:custDataLst>
              <p:tags r:id="rId13"/>
            </p:custDataLst>
          </p:nvPr>
        </p:nvSpPr>
        <p:spPr bwMode="gray">
          <a:xfrm>
            <a:off x="9695736" y="4107217"/>
            <a:ext cx="1954045" cy="1765474"/>
          </a:xfrm>
          <a:prstGeom prst="rect">
            <a:avLst/>
          </a:prstGeom>
          <a:noFill/>
        </p:spPr>
        <p:txBody>
          <a:bodyPr vert="horz" wrap="square" lIns="36000" tIns="36000" rIns="36000" bIns="36000" rtlCol="0">
            <a:spAutoFit/>
          </a:bodyPr>
          <a:lstStyle/>
          <a:p>
            <a:pPr marL="0" indent="0">
              <a:buNone/>
            </a:pPr>
            <a:r>
              <a:rPr lang="en-US" sz="1000" b="1">
                <a:solidFill>
                  <a:srgbClr val="C00000"/>
                </a:solidFill>
              </a:rPr>
              <a:t>2021-25: Pricing mechanism reforms</a:t>
            </a:r>
          </a:p>
          <a:p>
            <a:pPr lvl="1"/>
            <a:r>
              <a:rPr lang="en-US" sz="800"/>
              <a:t>China’s reform of public healthcare service pricing mechanisms includes a pilot program which aims to ensure proper compensation for service providers and affordable costs for consumers</a:t>
            </a:r>
          </a:p>
          <a:p>
            <a:pPr lvl="1"/>
            <a:r>
              <a:rPr lang="en-US" sz="800"/>
              <a:t>Plans to start the pilot programme in five cities before national launch by 2025</a:t>
            </a:r>
          </a:p>
        </p:txBody>
      </p:sp>
      <p:sp>
        <p:nvSpPr>
          <p:cNvPr id="117" name="btfpBulletedList67111529">
            <a:extLst>
              <a:ext uri="{FF2B5EF4-FFF2-40B4-BE49-F238E27FC236}">
                <a16:creationId xmlns:a16="http://schemas.microsoft.com/office/drawing/2014/main" id="{62612D51-8652-41BB-AE1F-19BD86DA61A7}"/>
              </a:ext>
            </a:extLst>
          </p:cNvPr>
          <p:cNvSpPr txBox="1"/>
          <p:nvPr>
            <p:custDataLst>
              <p:tags r:id="rId14"/>
            </p:custDataLst>
          </p:nvPr>
        </p:nvSpPr>
        <p:spPr bwMode="gray">
          <a:xfrm>
            <a:off x="10205442" y="2064726"/>
            <a:ext cx="1520464" cy="1827030"/>
          </a:xfrm>
          <a:prstGeom prst="rect">
            <a:avLst/>
          </a:prstGeom>
          <a:noFill/>
        </p:spPr>
        <p:txBody>
          <a:bodyPr vert="horz" wrap="square" lIns="36000" tIns="36000" rIns="36000" bIns="36000" rtlCol="0">
            <a:spAutoFit/>
          </a:bodyPr>
          <a:lstStyle/>
          <a:p>
            <a:pPr marL="0" indent="0">
              <a:buNone/>
            </a:pPr>
            <a:r>
              <a:rPr lang="en-US" sz="1000" b="1">
                <a:solidFill>
                  <a:srgbClr val="C00000"/>
                </a:solidFill>
              </a:rPr>
              <a:t>2021-2027: EU strategic framework on H&amp;S</a:t>
            </a:r>
            <a:r>
              <a:rPr lang="en-US" sz="1000" b="1" baseline="30000">
                <a:solidFill>
                  <a:srgbClr val="C00000"/>
                </a:solidFill>
              </a:rPr>
              <a:t>5</a:t>
            </a:r>
            <a:r>
              <a:rPr lang="en-US" sz="1000" b="1">
                <a:solidFill>
                  <a:srgbClr val="C00000"/>
                </a:solidFill>
              </a:rPr>
              <a:t> at work</a:t>
            </a:r>
          </a:p>
          <a:p>
            <a:pPr lvl="1"/>
            <a:r>
              <a:rPr lang="en-US" sz="800"/>
              <a:t>Vision Zero approach to workplace fatalities</a:t>
            </a:r>
          </a:p>
          <a:p>
            <a:pPr lvl="1"/>
            <a:r>
              <a:rPr lang="en-US" sz="800"/>
              <a:t>Framework to encourage avoidance of gender bias when assessing and prioritizing risks for action </a:t>
            </a:r>
          </a:p>
          <a:p>
            <a:pPr marL="0" indent="0">
              <a:spcBef>
                <a:spcPts val="0"/>
              </a:spcBef>
              <a:buNone/>
            </a:pPr>
            <a:endParaRPr lang="en-US" sz="1000" b="1">
              <a:solidFill>
                <a:srgbClr val="C00000"/>
              </a:solidFill>
            </a:endParaRPr>
          </a:p>
        </p:txBody>
      </p:sp>
      <p:cxnSp>
        <p:nvCxnSpPr>
          <p:cNvPr id="118" name="Straight Connector 117">
            <a:extLst>
              <a:ext uri="{FF2B5EF4-FFF2-40B4-BE49-F238E27FC236}">
                <a16:creationId xmlns:a16="http://schemas.microsoft.com/office/drawing/2014/main" id="{82417A9A-EA46-47CC-A1A3-30C1C872566D}"/>
              </a:ext>
            </a:extLst>
          </p:cNvPr>
          <p:cNvCxnSpPr>
            <a:cxnSpLocks/>
          </p:cNvCxnSpPr>
          <p:nvPr/>
        </p:nvCxnSpPr>
        <p:spPr bwMode="gray">
          <a:xfrm>
            <a:off x="9664421" y="4024132"/>
            <a:ext cx="0" cy="2103120"/>
          </a:xfrm>
          <a:prstGeom prst="line">
            <a:avLst/>
          </a:prstGeom>
          <a:ln w="9525"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12F01ECF-BC30-4ECA-9E79-FBE2DFD82AF1}"/>
              </a:ext>
            </a:extLst>
          </p:cNvPr>
          <p:cNvSpPr>
            <a:spLocks noChangeAspect="1"/>
          </p:cNvSpPr>
          <p:nvPr/>
        </p:nvSpPr>
        <p:spPr>
          <a:xfrm>
            <a:off x="9583421" y="3800498"/>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a:solidFill>
                <a:srgbClr val="FFFFFF"/>
              </a:solidFill>
            </a:endParaRPr>
          </a:p>
        </p:txBody>
      </p:sp>
      <p:cxnSp>
        <p:nvCxnSpPr>
          <p:cNvPr id="120" name="Straight Connector 119">
            <a:extLst>
              <a:ext uri="{FF2B5EF4-FFF2-40B4-BE49-F238E27FC236}">
                <a16:creationId xmlns:a16="http://schemas.microsoft.com/office/drawing/2014/main" id="{9535D2B1-149D-4755-9ED9-FBCD27C6405A}"/>
              </a:ext>
            </a:extLst>
          </p:cNvPr>
          <p:cNvCxnSpPr>
            <a:cxnSpLocks/>
          </p:cNvCxnSpPr>
          <p:nvPr/>
        </p:nvCxnSpPr>
        <p:spPr bwMode="gray">
          <a:xfrm>
            <a:off x="10085834" y="1889917"/>
            <a:ext cx="0" cy="1920240"/>
          </a:xfrm>
          <a:prstGeom prst="line">
            <a:avLst/>
          </a:prstGeom>
          <a:ln w="9525" cap="flat" cmpd="sng" algn="ctr">
            <a:solidFill>
              <a:srgbClr val="5C5C5C"/>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21" name="Oval 120">
            <a:extLst>
              <a:ext uri="{FF2B5EF4-FFF2-40B4-BE49-F238E27FC236}">
                <a16:creationId xmlns:a16="http://schemas.microsoft.com/office/drawing/2014/main" id="{2F322B1F-3381-400C-B248-69B28442F7A1}"/>
              </a:ext>
            </a:extLst>
          </p:cNvPr>
          <p:cNvSpPr>
            <a:spLocks noChangeAspect="1"/>
          </p:cNvSpPr>
          <p:nvPr/>
        </p:nvSpPr>
        <p:spPr>
          <a:xfrm>
            <a:off x="10004834" y="3800498"/>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a:solidFill>
                <a:srgbClr val="FFFFFF"/>
              </a:solidFill>
            </a:endParaRPr>
          </a:p>
        </p:txBody>
      </p:sp>
      <p:grpSp>
        <p:nvGrpSpPr>
          <p:cNvPr id="122" name="btfpIcon980906">
            <a:extLst>
              <a:ext uri="{FF2B5EF4-FFF2-40B4-BE49-F238E27FC236}">
                <a16:creationId xmlns:a16="http://schemas.microsoft.com/office/drawing/2014/main" id="{07F38A81-6DE0-4991-A605-A063B3F4DE18}"/>
              </a:ext>
            </a:extLst>
          </p:cNvPr>
          <p:cNvGrpSpPr/>
          <p:nvPr>
            <p:custDataLst>
              <p:tags r:id="rId15"/>
            </p:custDataLst>
          </p:nvPr>
        </p:nvGrpSpPr>
        <p:grpSpPr>
          <a:xfrm>
            <a:off x="387357" y="2094826"/>
            <a:ext cx="540544" cy="540544"/>
            <a:chOff x="2187040" y="1191915"/>
            <a:chExt cx="540546" cy="540544"/>
          </a:xfrm>
        </p:grpSpPr>
        <p:sp>
          <p:nvSpPr>
            <p:cNvPr id="123" name="btfpIconCircle980906">
              <a:extLst>
                <a:ext uri="{FF2B5EF4-FFF2-40B4-BE49-F238E27FC236}">
                  <a16:creationId xmlns:a16="http://schemas.microsoft.com/office/drawing/2014/main" id="{E76183CB-2874-4D2E-B143-B7283F4C8324}"/>
                </a:ext>
              </a:extLst>
            </p:cNvPr>
            <p:cNvSpPr/>
            <p:nvPr>
              <p:custDataLst>
                <p:tags r:id="rId29"/>
              </p:custDataLst>
            </p:nvPr>
          </p:nvSpPr>
          <p:spPr bwMode="gray">
            <a:xfrm>
              <a:off x="2187042" y="119191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24" name="btfpIconLines980906">
              <a:extLst>
                <a:ext uri="{FF2B5EF4-FFF2-40B4-BE49-F238E27FC236}">
                  <a16:creationId xmlns:a16="http://schemas.microsoft.com/office/drawing/2014/main" id="{1587660F-D237-4CBF-A29A-EFCA0C18504C}"/>
                </a:ext>
              </a:extLst>
            </p:cNvPr>
            <p:cNvPicPr/>
            <p:nvPr>
              <p:custDataLst>
                <p:tags r:id="rId30"/>
              </p:custDataLst>
            </p:nvPr>
          </p:nvPicPr>
          <p:blipFill>
            <a:blip r:embed="rId36">
              <a:extLst>
                <a:ext uri="{28A0092B-C50C-407E-A947-70E740481C1C}">
                  <a14:useLocalDpi xmlns:a14="http://schemas.microsoft.com/office/drawing/2010/main" val="0"/>
                </a:ext>
              </a:extLst>
            </a:blip>
            <a:stretch>
              <a:fillRect/>
            </a:stretch>
          </p:blipFill>
          <p:spPr>
            <a:xfrm>
              <a:off x="2187040" y="1191915"/>
              <a:ext cx="540544" cy="540544"/>
            </a:xfrm>
            <a:prstGeom prst="rect">
              <a:avLst/>
            </a:prstGeom>
          </p:spPr>
        </p:pic>
      </p:grpSp>
      <p:grpSp>
        <p:nvGrpSpPr>
          <p:cNvPr id="39" name="btfpIcon232202">
            <a:extLst>
              <a:ext uri="{FF2B5EF4-FFF2-40B4-BE49-F238E27FC236}">
                <a16:creationId xmlns:a16="http://schemas.microsoft.com/office/drawing/2014/main" id="{864342B0-5AC3-472E-96A7-CA7DBA93FBD7}"/>
              </a:ext>
            </a:extLst>
          </p:cNvPr>
          <p:cNvGrpSpPr/>
          <p:nvPr>
            <p:custDataLst>
              <p:tags r:id="rId16"/>
            </p:custDataLst>
          </p:nvPr>
        </p:nvGrpSpPr>
        <p:grpSpPr>
          <a:xfrm>
            <a:off x="909543" y="4456925"/>
            <a:ext cx="539496" cy="539496"/>
            <a:chOff x="1092279" y="4127776"/>
            <a:chExt cx="1081088" cy="1081088"/>
          </a:xfrm>
        </p:grpSpPr>
        <p:sp>
          <p:nvSpPr>
            <p:cNvPr id="38" name="btfpIconCircle232202">
              <a:extLst>
                <a:ext uri="{FF2B5EF4-FFF2-40B4-BE49-F238E27FC236}">
                  <a16:creationId xmlns:a16="http://schemas.microsoft.com/office/drawing/2014/main" id="{D28FE2B7-D582-4AF8-A146-B5BBB34404AC}"/>
                </a:ext>
              </a:extLst>
            </p:cNvPr>
            <p:cNvSpPr>
              <a:spLocks/>
            </p:cNvSpPr>
            <p:nvPr/>
          </p:nvSpPr>
          <p:spPr bwMode="gray">
            <a:xfrm>
              <a:off x="1092279" y="4127776"/>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36" name="btfpIconLines232202">
              <a:extLst>
                <a:ext uri="{FF2B5EF4-FFF2-40B4-BE49-F238E27FC236}">
                  <a16:creationId xmlns:a16="http://schemas.microsoft.com/office/drawing/2014/main" id="{42FA5B33-42CC-42BD-9F83-5D3C9851BA74}"/>
                </a:ext>
              </a:extLst>
            </p:cNvPr>
            <p:cNvPicPr>
              <a:picLocks/>
            </p:cNvPicPr>
            <p:nvPr/>
          </p:nvPicPr>
          <p:blipFill>
            <a:blip r:embed="rId37">
              <a:extLst>
                <a:ext uri="{28A0092B-C50C-407E-A947-70E740481C1C}">
                  <a14:useLocalDpi xmlns:a14="http://schemas.microsoft.com/office/drawing/2010/main" val="0"/>
                </a:ext>
              </a:extLst>
            </a:blip>
            <a:stretch>
              <a:fillRect/>
            </a:stretch>
          </p:blipFill>
          <p:spPr>
            <a:xfrm>
              <a:off x="1092279" y="4127776"/>
              <a:ext cx="1081088" cy="1081088"/>
            </a:xfrm>
            <a:prstGeom prst="rect">
              <a:avLst/>
            </a:prstGeom>
          </p:spPr>
        </p:pic>
      </p:grpSp>
      <p:grpSp>
        <p:nvGrpSpPr>
          <p:cNvPr id="19" name="btfpIcon137457">
            <a:extLst>
              <a:ext uri="{FF2B5EF4-FFF2-40B4-BE49-F238E27FC236}">
                <a16:creationId xmlns:a16="http://schemas.microsoft.com/office/drawing/2014/main" id="{919047DA-FC3E-4A17-9D89-94D09D129169}"/>
              </a:ext>
            </a:extLst>
          </p:cNvPr>
          <p:cNvGrpSpPr/>
          <p:nvPr>
            <p:custDataLst>
              <p:tags r:id="rId17"/>
            </p:custDataLst>
          </p:nvPr>
        </p:nvGrpSpPr>
        <p:grpSpPr>
          <a:xfrm>
            <a:off x="2672004" y="2675101"/>
            <a:ext cx="539496" cy="539496"/>
            <a:chOff x="2672004" y="2675101"/>
            <a:chExt cx="539496" cy="539496"/>
          </a:xfrm>
        </p:grpSpPr>
        <p:sp>
          <p:nvSpPr>
            <p:cNvPr id="18" name="btfpIconCircle137457">
              <a:extLst>
                <a:ext uri="{FF2B5EF4-FFF2-40B4-BE49-F238E27FC236}">
                  <a16:creationId xmlns:a16="http://schemas.microsoft.com/office/drawing/2014/main" id="{0E8368FE-71E7-4EF1-8C0B-DFF3DD9D36FC}"/>
                </a:ext>
              </a:extLst>
            </p:cNvPr>
            <p:cNvSpPr>
              <a:spLocks/>
            </p:cNvSpPr>
            <p:nvPr/>
          </p:nvSpPr>
          <p:spPr bwMode="gray">
            <a:xfrm>
              <a:off x="2672004" y="2675101"/>
              <a:ext cx="539496" cy="53949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6" name="btfpIconLines137457">
              <a:extLst>
                <a:ext uri="{FF2B5EF4-FFF2-40B4-BE49-F238E27FC236}">
                  <a16:creationId xmlns:a16="http://schemas.microsoft.com/office/drawing/2014/main" id="{66D3DC62-8BAF-4C90-BE71-F34F944009B5}"/>
                </a:ext>
              </a:extLst>
            </p:cNvPr>
            <p:cNvPicPr>
              <a:picLocks/>
            </p:cNvPicPr>
            <p:nvPr/>
          </p:nvPicPr>
          <p:blipFill>
            <a:blip r:embed="rId38">
              <a:extLst>
                <a:ext uri="{28A0092B-C50C-407E-A947-70E740481C1C}">
                  <a14:useLocalDpi xmlns:a14="http://schemas.microsoft.com/office/drawing/2010/main" val="0"/>
                </a:ext>
              </a:extLst>
            </a:blip>
            <a:stretch>
              <a:fillRect/>
            </a:stretch>
          </p:blipFill>
          <p:spPr>
            <a:xfrm>
              <a:off x="2672004" y="2675101"/>
              <a:ext cx="539496" cy="539496"/>
            </a:xfrm>
            <a:prstGeom prst="rect">
              <a:avLst/>
            </a:prstGeom>
          </p:spPr>
        </p:pic>
      </p:grpSp>
      <p:grpSp>
        <p:nvGrpSpPr>
          <p:cNvPr id="139" name="btfpIcon928848">
            <a:extLst>
              <a:ext uri="{FF2B5EF4-FFF2-40B4-BE49-F238E27FC236}">
                <a16:creationId xmlns:a16="http://schemas.microsoft.com/office/drawing/2014/main" id="{C4D927F6-2A4B-4801-AE2D-0BD894534E0D}"/>
              </a:ext>
            </a:extLst>
          </p:cNvPr>
          <p:cNvGrpSpPr/>
          <p:nvPr>
            <p:custDataLst>
              <p:tags r:id="rId18"/>
            </p:custDataLst>
          </p:nvPr>
        </p:nvGrpSpPr>
        <p:grpSpPr>
          <a:xfrm>
            <a:off x="3341501" y="4386180"/>
            <a:ext cx="540543" cy="540544"/>
            <a:chOff x="10584467" y="2869746"/>
            <a:chExt cx="307609" cy="540544"/>
          </a:xfrm>
        </p:grpSpPr>
        <p:sp>
          <p:nvSpPr>
            <p:cNvPr id="140" name="btfpIconCircle928848">
              <a:extLst>
                <a:ext uri="{FF2B5EF4-FFF2-40B4-BE49-F238E27FC236}">
                  <a16:creationId xmlns:a16="http://schemas.microsoft.com/office/drawing/2014/main" id="{144B215A-0170-4C89-9C04-CB78904D30B3}"/>
                </a:ext>
              </a:extLst>
            </p:cNvPr>
            <p:cNvSpPr/>
            <p:nvPr>
              <p:custDataLst>
                <p:tags r:id="rId27"/>
              </p:custDataLst>
            </p:nvPr>
          </p:nvSpPr>
          <p:spPr bwMode="gray">
            <a:xfrm>
              <a:off x="10584467" y="2869746"/>
              <a:ext cx="307609"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42" name="btfpIconLines928848">
              <a:extLst>
                <a:ext uri="{FF2B5EF4-FFF2-40B4-BE49-F238E27FC236}">
                  <a16:creationId xmlns:a16="http://schemas.microsoft.com/office/drawing/2014/main" id="{6759732D-3466-4663-AEC7-7AF609F7AD80}"/>
                </a:ext>
              </a:extLst>
            </p:cNvPr>
            <p:cNvPicPr/>
            <p:nvPr>
              <p:custDataLst>
                <p:tags r:id="rId28"/>
              </p:custDataLst>
            </p:nvPr>
          </p:nvPicPr>
          <p:blipFill>
            <a:blip r:embed="rId39">
              <a:extLst>
                <a:ext uri="{28A0092B-C50C-407E-A947-70E740481C1C}">
                  <a14:useLocalDpi xmlns:a14="http://schemas.microsoft.com/office/drawing/2010/main" val="0"/>
                </a:ext>
              </a:extLst>
            </a:blip>
            <a:stretch>
              <a:fillRect/>
            </a:stretch>
          </p:blipFill>
          <p:spPr>
            <a:xfrm>
              <a:off x="10584467" y="2869746"/>
              <a:ext cx="307609" cy="540544"/>
            </a:xfrm>
            <a:prstGeom prst="rect">
              <a:avLst/>
            </a:prstGeom>
          </p:spPr>
        </p:pic>
      </p:grpSp>
      <p:grpSp>
        <p:nvGrpSpPr>
          <p:cNvPr id="143" name="btfpIcon928848">
            <a:extLst>
              <a:ext uri="{FF2B5EF4-FFF2-40B4-BE49-F238E27FC236}">
                <a16:creationId xmlns:a16="http://schemas.microsoft.com/office/drawing/2014/main" id="{3F854C85-BA2B-4148-BDEB-903C841F1F50}"/>
              </a:ext>
            </a:extLst>
          </p:cNvPr>
          <p:cNvGrpSpPr/>
          <p:nvPr>
            <p:custDataLst>
              <p:tags r:id="rId19"/>
            </p:custDataLst>
          </p:nvPr>
        </p:nvGrpSpPr>
        <p:grpSpPr>
          <a:xfrm>
            <a:off x="9528778" y="3180799"/>
            <a:ext cx="540544" cy="540544"/>
            <a:chOff x="10584467" y="2869746"/>
            <a:chExt cx="454423" cy="540544"/>
          </a:xfrm>
        </p:grpSpPr>
        <p:sp>
          <p:nvSpPr>
            <p:cNvPr id="144" name="btfpIconCircle928848">
              <a:extLst>
                <a:ext uri="{FF2B5EF4-FFF2-40B4-BE49-F238E27FC236}">
                  <a16:creationId xmlns:a16="http://schemas.microsoft.com/office/drawing/2014/main" id="{B3D3918B-192E-4AF5-B673-B09482118517}"/>
                </a:ext>
              </a:extLst>
            </p:cNvPr>
            <p:cNvSpPr/>
            <p:nvPr>
              <p:custDataLst>
                <p:tags r:id="rId25"/>
              </p:custDataLst>
            </p:nvPr>
          </p:nvSpPr>
          <p:spPr bwMode="gray">
            <a:xfrm>
              <a:off x="10584467" y="2869746"/>
              <a:ext cx="454423"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45" name="btfpIconLines928848">
              <a:extLst>
                <a:ext uri="{FF2B5EF4-FFF2-40B4-BE49-F238E27FC236}">
                  <a16:creationId xmlns:a16="http://schemas.microsoft.com/office/drawing/2014/main" id="{83DF60B9-D0EA-4E97-9B87-DFDAB2691D0E}"/>
                </a:ext>
              </a:extLst>
            </p:cNvPr>
            <p:cNvPicPr/>
            <p:nvPr>
              <p:custDataLst>
                <p:tags r:id="rId26"/>
              </p:custDataLst>
            </p:nvPr>
          </p:nvPicPr>
          <p:blipFill>
            <a:blip r:embed="rId39">
              <a:extLst>
                <a:ext uri="{28A0092B-C50C-407E-A947-70E740481C1C}">
                  <a14:useLocalDpi xmlns:a14="http://schemas.microsoft.com/office/drawing/2010/main" val="0"/>
                </a:ext>
              </a:extLst>
            </a:blip>
            <a:stretch>
              <a:fillRect/>
            </a:stretch>
          </p:blipFill>
          <p:spPr>
            <a:xfrm>
              <a:off x="10584467" y="2869746"/>
              <a:ext cx="454423" cy="540544"/>
            </a:xfrm>
            <a:prstGeom prst="rect">
              <a:avLst/>
            </a:prstGeom>
          </p:spPr>
        </p:pic>
      </p:grpSp>
      <p:grpSp>
        <p:nvGrpSpPr>
          <p:cNvPr id="147" name="btfpIcon132836">
            <a:extLst>
              <a:ext uri="{FF2B5EF4-FFF2-40B4-BE49-F238E27FC236}">
                <a16:creationId xmlns:a16="http://schemas.microsoft.com/office/drawing/2014/main" id="{11186454-B9E3-4611-87FB-4537136D9772}"/>
              </a:ext>
            </a:extLst>
          </p:cNvPr>
          <p:cNvGrpSpPr/>
          <p:nvPr>
            <p:custDataLst>
              <p:tags r:id="rId20"/>
            </p:custDataLst>
          </p:nvPr>
        </p:nvGrpSpPr>
        <p:grpSpPr>
          <a:xfrm>
            <a:off x="9477957" y="2500095"/>
            <a:ext cx="610245" cy="610245"/>
            <a:chOff x="2183234" y="1410288"/>
            <a:chExt cx="738397" cy="738397"/>
          </a:xfrm>
        </p:grpSpPr>
        <p:sp>
          <p:nvSpPr>
            <p:cNvPr id="151" name="btfpIconCircle132836">
              <a:extLst>
                <a:ext uri="{FF2B5EF4-FFF2-40B4-BE49-F238E27FC236}">
                  <a16:creationId xmlns:a16="http://schemas.microsoft.com/office/drawing/2014/main" id="{9E21AAE5-C59A-4F7D-9760-1B20B208BAB6}"/>
                </a:ext>
              </a:extLst>
            </p:cNvPr>
            <p:cNvSpPr>
              <a:spLocks/>
            </p:cNvSpPr>
            <p:nvPr/>
          </p:nvSpPr>
          <p:spPr bwMode="gray">
            <a:xfrm>
              <a:off x="2183234" y="1410288"/>
              <a:ext cx="738397" cy="73839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52" name="btfpIconLines132836">
              <a:extLst>
                <a:ext uri="{FF2B5EF4-FFF2-40B4-BE49-F238E27FC236}">
                  <a16:creationId xmlns:a16="http://schemas.microsoft.com/office/drawing/2014/main" id="{331C910B-4EB4-4FAF-8536-7662037A7BDA}"/>
                </a:ext>
              </a:extLst>
            </p:cNvPr>
            <p:cNvPicPr>
              <a:picLocks/>
            </p:cNvPicPr>
            <p:nvPr/>
          </p:nvPicPr>
          <p:blipFill>
            <a:blip r:embed="rId40">
              <a:extLst>
                <a:ext uri="{28A0092B-C50C-407E-A947-70E740481C1C}">
                  <a14:useLocalDpi xmlns:a14="http://schemas.microsoft.com/office/drawing/2010/main" val="0"/>
                </a:ext>
              </a:extLst>
            </a:blip>
            <a:stretch>
              <a:fillRect/>
            </a:stretch>
          </p:blipFill>
          <p:spPr>
            <a:xfrm>
              <a:off x="2183234" y="1410288"/>
              <a:ext cx="738397" cy="738397"/>
            </a:xfrm>
            <a:prstGeom prst="rect">
              <a:avLst/>
            </a:prstGeom>
          </p:spPr>
        </p:pic>
      </p:grpSp>
      <p:grpSp>
        <p:nvGrpSpPr>
          <p:cNvPr id="61" name="btfpIcon136991">
            <a:extLst>
              <a:ext uri="{FF2B5EF4-FFF2-40B4-BE49-F238E27FC236}">
                <a16:creationId xmlns:a16="http://schemas.microsoft.com/office/drawing/2014/main" id="{804F4AA4-95AC-4CB3-8B7F-264FDF4A2D11}"/>
              </a:ext>
            </a:extLst>
          </p:cNvPr>
          <p:cNvGrpSpPr/>
          <p:nvPr>
            <p:custDataLst>
              <p:tags r:id="rId21"/>
            </p:custDataLst>
          </p:nvPr>
        </p:nvGrpSpPr>
        <p:grpSpPr>
          <a:xfrm>
            <a:off x="4507942" y="2526243"/>
            <a:ext cx="539496" cy="539496"/>
            <a:chOff x="7493417" y="1503456"/>
            <a:chExt cx="539496" cy="539496"/>
          </a:xfrm>
        </p:grpSpPr>
        <p:sp>
          <p:nvSpPr>
            <p:cNvPr id="60" name="btfpIconCircle136991">
              <a:extLst>
                <a:ext uri="{FF2B5EF4-FFF2-40B4-BE49-F238E27FC236}">
                  <a16:creationId xmlns:a16="http://schemas.microsoft.com/office/drawing/2014/main" id="{E9C9BDEA-7488-4831-A1EF-6645AA205310}"/>
                </a:ext>
              </a:extLst>
            </p:cNvPr>
            <p:cNvSpPr>
              <a:spLocks/>
            </p:cNvSpPr>
            <p:nvPr/>
          </p:nvSpPr>
          <p:spPr bwMode="gray">
            <a:xfrm>
              <a:off x="7493417" y="1503456"/>
              <a:ext cx="539496" cy="53949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56" name="btfpIconLines136991">
              <a:extLst>
                <a:ext uri="{FF2B5EF4-FFF2-40B4-BE49-F238E27FC236}">
                  <a16:creationId xmlns:a16="http://schemas.microsoft.com/office/drawing/2014/main" id="{D220C8E0-715F-4856-A2B9-C05C81D75A8D}"/>
                </a:ext>
              </a:extLst>
            </p:cNvPr>
            <p:cNvPicPr>
              <a:picLocks/>
            </p:cNvPicPr>
            <p:nvPr/>
          </p:nvPicPr>
          <p:blipFill>
            <a:blip r:embed="rId41">
              <a:extLst>
                <a:ext uri="{28A0092B-C50C-407E-A947-70E740481C1C}">
                  <a14:useLocalDpi xmlns:a14="http://schemas.microsoft.com/office/drawing/2010/main" val="0"/>
                </a:ext>
              </a:extLst>
            </a:blip>
            <a:stretch>
              <a:fillRect/>
            </a:stretch>
          </p:blipFill>
          <p:spPr>
            <a:xfrm>
              <a:off x="7493417" y="1503456"/>
              <a:ext cx="539496" cy="539496"/>
            </a:xfrm>
            <a:prstGeom prst="rect">
              <a:avLst/>
            </a:prstGeom>
          </p:spPr>
        </p:pic>
      </p:grpSp>
      <p:grpSp>
        <p:nvGrpSpPr>
          <p:cNvPr id="66" name="btfpIcon126529">
            <a:extLst>
              <a:ext uri="{FF2B5EF4-FFF2-40B4-BE49-F238E27FC236}">
                <a16:creationId xmlns:a16="http://schemas.microsoft.com/office/drawing/2014/main" id="{0EC60924-5F20-4642-B679-F8B4247F2332}"/>
              </a:ext>
            </a:extLst>
          </p:cNvPr>
          <p:cNvGrpSpPr/>
          <p:nvPr>
            <p:custDataLst>
              <p:tags r:id="rId22"/>
            </p:custDataLst>
          </p:nvPr>
        </p:nvGrpSpPr>
        <p:grpSpPr>
          <a:xfrm>
            <a:off x="5426632" y="4312047"/>
            <a:ext cx="539496" cy="539496"/>
            <a:chOff x="330200" y="1270000"/>
            <a:chExt cx="1081088" cy="1081088"/>
          </a:xfrm>
        </p:grpSpPr>
        <p:sp>
          <p:nvSpPr>
            <p:cNvPr id="64" name="btfpIconCircle126529">
              <a:extLst>
                <a:ext uri="{FF2B5EF4-FFF2-40B4-BE49-F238E27FC236}">
                  <a16:creationId xmlns:a16="http://schemas.microsoft.com/office/drawing/2014/main" id="{E9893B57-7265-4E88-854A-909BDB5EA819}"/>
                </a:ext>
              </a:extLst>
            </p:cNvPr>
            <p:cNvSpPr>
              <a:spLocks/>
            </p:cNvSpPr>
            <p:nvPr/>
          </p:nvSpPr>
          <p:spPr bwMode="gray">
            <a:xfrm>
              <a:off x="330200" y="1270000"/>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63" name="btfpIconLines126529">
              <a:extLst>
                <a:ext uri="{FF2B5EF4-FFF2-40B4-BE49-F238E27FC236}">
                  <a16:creationId xmlns:a16="http://schemas.microsoft.com/office/drawing/2014/main" id="{40767DDE-3A92-4B4F-A760-E80A24C2A64F}"/>
                </a:ext>
              </a:extLst>
            </p:cNvPr>
            <p:cNvPicPr>
              <a:picLocks/>
            </p:cNvPicPr>
            <p:nvPr/>
          </p:nvPicPr>
          <p:blipFill>
            <a:blip r:embed="rId42">
              <a:extLst>
                <a:ext uri="{28A0092B-C50C-407E-A947-70E740481C1C}">
                  <a14:useLocalDpi xmlns:a14="http://schemas.microsoft.com/office/drawing/2010/main" val="0"/>
                </a:ext>
              </a:extLst>
            </a:blip>
            <a:stretch>
              <a:fillRect/>
            </a:stretch>
          </p:blipFill>
          <p:spPr>
            <a:xfrm>
              <a:off x="330200" y="1270000"/>
              <a:ext cx="1081088" cy="1081088"/>
            </a:xfrm>
            <a:prstGeom prst="rect">
              <a:avLst/>
            </a:prstGeom>
          </p:spPr>
        </p:pic>
      </p:grpSp>
      <p:grpSp>
        <p:nvGrpSpPr>
          <p:cNvPr id="173" name="btfpIcon126529">
            <a:extLst>
              <a:ext uri="{FF2B5EF4-FFF2-40B4-BE49-F238E27FC236}">
                <a16:creationId xmlns:a16="http://schemas.microsoft.com/office/drawing/2014/main" id="{FA2FC0FA-6683-414E-A46D-6D321EC326C7}"/>
              </a:ext>
            </a:extLst>
          </p:cNvPr>
          <p:cNvGrpSpPr/>
          <p:nvPr>
            <p:custDataLst>
              <p:tags r:id="rId23"/>
            </p:custDataLst>
          </p:nvPr>
        </p:nvGrpSpPr>
        <p:grpSpPr>
          <a:xfrm>
            <a:off x="9140583" y="4734104"/>
            <a:ext cx="539496" cy="539496"/>
            <a:chOff x="330200" y="1270000"/>
            <a:chExt cx="1081088" cy="1081088"/>
          </a:xfrm>
        </p:grpSpPr>
        <p:sp>
          <p:nvSpPr>
            <p:cNvPr id="174" name="btfpIconCircle126529">
              <a:extLst>
                <a:ext uri="{FF2B5EF4-FFF2-40B4-BE49-F238E27FC236}">
                  <a16:creationId xmlns:a16="http://schemas.microsoft.com/office/drawing/2014/main" id="{01407EDE-0E7E-487C-A763-7FAA932FD127}"/>
                </a:ext>
              </a:extLst>
            </p:cNvPr>
            <p:cNvSpPr>
              <a:spLocks/>
            </p:cNvSpPr>
            <p:nvPr/>
          </p:nvSpPr>
          <p:spPr bwMode="gray">
            <a:xfrm>
              <a:off x="330200" y="1270000"/>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75" name="btfpIconLines126529">
              <a:extLst>
                <a:ext uri="{FF2B5EF4-FFF2-40B4-BE49-F238E27FC236}">
                  <a16:creationId xmlns:a16="http://schemas.microsoft.com/office/drawing/2014/main" id="{9216A788-2E45-4737-ABA1-E4378878C3DE}"/>
                </a:ext>
              </a:extLst>
            </p:cNvPr>
            <p:cNvPicPr>
              <a:picLocks/>
            </p:cNvPicPr>
            <p:nvPr/>
          </p:nvPicPr>
          <p:blipFill>
            <a:blip r:embed="rId42">
              <a:extLst>
                <a:ext uri="{28A0092B-C50C-407E-A947-70E740481C1C}">
                  <a14:useLocalDpi xmlns:a14="http://schemas.microsoft.com/office/drawing/2010/main" val="0"/>
                </a:ext>
              </a:extLst>
            </a:blip>
            <a:stretch>
              <a:fillRect/>
            </a:stretch>
          </p:blipFill>
          <p:spPr>
            <a:xfrm>
              <a:off x="330200" y="1270000"/>
              <a:ext cx="1081088" cy="1081088"/>
            </a:xfrm>
            <a:prstGeom prst="rect">
              <a:avLst/>
            </a:prstGeom>
          </p:spPr>
        </p:pic>
      </p:grpSp>
      <p:grpSp>
        <p:nvGrpSpPr>
          <p:cNvPr id="177" name="btfpIcon126529">
            <a:extLst>
              <a:ext uri="{FF2B5EF4-FFF2-40B4-BE49-F238E27FC236}">
                <a16:creationId xmlns:a16="http://schemas.microsoft.com/office/drawing/2014/main" id="{C473C760-8FA4-4EDB-AB08-0DCDDF5C7B39}"/>
              </a:ext>
            </a:extLst>
          </p:cNvPr>
          <p:cNvGrpSpPr/>
          <p:nvPr>
            <p:custDataLst>
              <p:tags r:id="rId24"/>
            </p:custDataLst>
          </p:nvPr>
        </p:nvGrpSpPr>
        <p:grpSpPr>
          <a:xfrm>
            <a:off x="6822464" y="2286461"/>
            <a:ext cx="539496" cy="539496"/>
            <a:chOff x="330200" y="1270000"/>
            <a:chExt cx="1081088" cy="1081088"/>
          </a:xfrm>
        </p:grpSpPr>
        <p:sp>
          <p:nvSpPr>
            <p:cNvPr id="184" name="btfpIconCircle126529">
              <a:extLst>
                <a:ext uri="{FF2B5EF4-FFF2-40B4-BE49-F238E27FC236}">
                  <a16:creationId xmlns:a16="http://schemas.microsoft.com/office/drawing/2014/main" id="{B2F1A2B7-B3F3-4FE7-ABF7-9CFCD0A593E0}"/>
                </a:ext>
              </a:extLst>
            </p:cNvPr>
            <p:cNvSpPr>
              <a:spLocks/>
            </p:cNvSpPr>
            <p:nvPr/>
          </p:nvSpPr>
          <p:spPr bwMode="gray">
            <a:xfrm>
              <a:off x="330200" y="1270000"/>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pic>
          <p:nvPicPr>
            <p:cNvPr id="185" name="btfpIconLines126529">
              <a:extLst>
                <a:ext uri="{FF2B5EF4-FFF2-40B4-BE49-F238E27FC236}">
                  <a16:creationId xmlns:a16="http://schemas.microsoft.com/office/drawing/2014/main" id="{70D40F28-0613-4613-813C-AE70B3025D61}"/>
                </a:ext>
              </a:extLst>
            </p:cNvPr>
            <p:cNvPicPr>
              <a:picLocks/>
            </p:cNvPicPr>
            <p:nvPr/>
          </p:nvPicPr>
          <p:blipFill>
            <a:blip r:embed="rId42">
              <a:extLst>
                <a:ext uri="{28A0092B-C50C-407E-A947-70E740481C1C}">
                  <a14:useLocalDpi xmlns:a14="http://schemas.microsoft.com/office/drawing/2010/main" val="0"/>
                </a:ext>
              </a:extLst>
            </a:blip>
            <a:stretch>
              <a:fillRect/>
            </a:stretch>
          </p:blipFill>
          <p:spPr>
            <a:xfrm>
              <a:off x="330200" y="1270000"/>
              <a:ext cx="1081088" cy="1081088"/>
            </a:xfrm>
            <a:prstGeom prst="rect">
              <a:avLst/>
            </a:prstGeom>
          </p:spPr>
        </p:pic>
      </p:grpSp>
      <p:pic>
        <p:nvPicPr>
          <p:cNvPr id="186" name="Picture 185">
            <a:extLst>
              <a:ext uri="{FF2B5EF4-FFF2-40B4-BE49-F238E27FC236}">
                <a16:creationId xmlns:a16="http://schemas.microsoft.com/office/drawing/2014/main" id="{B404C5A2-95EA-4762-8057-3C0D0C7F8E4D}"/>
              </a:ext>
            </a:extLst>
          </p:cNvPr>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2339224" y="1491288"/>
            <a:ext cx="256757" cy="256032"/>
          </a:xfrm>
          <a:prstGeom prst="rect">
            <a:avLst/>
          </a:prstGeom>
        </p:spPr>
      </p:pic>
      <p:pic>
        <p:nvPicPr>
          <p:cNvPr id="190" name="Picture 189">
            <a:extLst>
              <a:ext uri="{FF2B5EF4-FFF2-40B4-BE49-F238E27FC236}">
                <a16:creationId xmlns:a16="http://schemas.microsoft.com/office/drawing/2014/main" id="{ED6A3EFC-913D-4E22-A090-BE4443C8EE9B}"/>
              </a:ext>
            </a:extLst>
          </p:cNvPr>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11469874" y="4066145"/>
            <a:ext cx="256032" cy="256032"/>
          </a:xfrm>
          <a:prstGeom prst="rect">
            <a:avLst/>
          </a:prstGeom>
        </p:spPr>
      </p:pic>
      <p:pic>
        <p:nvPicPr>
          <p:cNvPr id="197" name="Picture 196">
            <a:extLst>
              <a:ext uri="{FF2B5EF4-FFF2-40B4-BE49-F238E27FC236}">
                <a16:creationId xmlns:a16="http://schemas.microsoft.com/office/drawing/2014/main" id="{F7E57784-D6CE-48CD-87B8-F1A774B5CD37}"/>
              </a:ext>
            </a:extLst>
          </p:cNvPr>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9518986" y="1322011"/>
            <a:ext cx="256032" cy="256032"/>
          </a:xfrm>
          <a:prstGeom prst="rect">
            <a:avLst/>
          </a:prstGeom>
        </p:spPr>
      </p:pic>
      <p:pic>
        <p:nvPicPr>
          <p:cNvPr id="221" name="Picture 220">
            <a:extLst>
              <a:ext uri="{FF2B5EF4-FFF2-40B4-BE49-F238E27FC236}">
                <a16:creationId xmlns:a16="http://schemas.microsoft.com/office/drawing/2014/main" id="{DD079158-EF65-4F0B-949E-138E1B8C7E60}"/>
              </a:ext>
            </a:extLst>
          </p:cNvPr>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6487709" y="1308242"/>
            <a:ext cx="256757" cy="256032"/>
          </a:xfrm>
          <a:prstGeom prst="rect">
            <a:avLst/>
          </a:prstGeom>
        </p:spPr>
      </p:pic>
      <p:pic>
        <p:nvPicPr>
          <p:cNvPr id="243" name="Picture 242">
            <a:extLst>
              <a:ext uri="{FF2B5EF4-FFF2-40B4-BE49-F238E27FC236}">
                <a16:creationId xmlns:a16="http://schemas.microsoft.com/office/drawing/2014/main" id="{0F5CF6A7-5674-4DD6-AD6C-541F191149DD}"/>
              </a:ext>
            </a:extLst>
          </p:cNvPr>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4487548" y="1998623"/>
            <a:ext cx="256032" cy="256032"/>
          </a:xfrm>
          <a:prstGeom prst="rect">
            <a:avLst/>
          </a:prstGeom>
        </p:spPr>
      </p:pic>
      <p:pic>
        <p:nvPicPr>
          <p:cNvPr id="245" name="Picture 244">
            <a:extLst>
              <a:ext uri="{FF2B5EF4-FFF2-40B4-BE49-F238E27FC236}">
                <a16:creationId xmlns:a16="http://schemas.microsoft.com/office/drawing/2014/main" id="{1BBBC496-CC00-4729-9B2F-5C3C66083CDD}"/>
              </a:ext>
            </a:extLst>
          </p:cNvPr>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2937513" y="4049830"/>
            <a:ext cx="256032" cy="256032"/>
          </a:xfrm>
          <a:prstGeom prst="rect">
            <a:avLst/>
          </a:prstGeom>
        </p:spPr>
      </p:pic>
      <p:pic>
        <p:nvPicPr>
          <p:cNvPr id="249" name="Picture 248">
            <a:extLst>
              <a:ext uri="{FF2B5EF4-FFF2-40B4-BE49-F238E27FC236}">
                <a16:creationId xmlns:a16="http://schemas.microsoft.com/office/drawing/2014/main" id="{160027CB-2947-4372-B748-AAFD9513C794}"/>
              </a:ext>
            </a:extLst>
          </p:cNvPr>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5333552" y="4061275"/>
            <a:ext cx="256757" cy="256032"/>
          </a:xfrm>
          <a:prstGeom prst="rect">
            <a:avLst/>
          </a:prstGeom>
        </p:spPr>
      </p:pic>
      <p:pic>
        <p:nvPicPr>
          <p:cNvPr id="251" name="Picture 250">
            <a:extLst>
              <a:ext uri="{FF2B5EF4-FFF2-40B4-BE49-F238E27FC236}">
                <a16:creationId xmlns:a16="http://schemas.microsoft.com/office/drawing/2014/main" id="{3CC6BB1A-2866-4AF5-8C41-96629AD8C9CC}"/>
              </a:ext>
            </a:extLst>
          </p:cNvPr>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11552200" y="1877359"/>
            <a:ext cx="256757" cy="256032"/>
          </a:xfrm>
          <a:prstGeom prst="rect">
            <a:avLst/>
          </a:prstGeom>
        </p:spPr>
      </p:pic>
      <p:sp>
        <p:nvSpPr>
          <p:cNvPr id="148" name="Rectangle 147">
            <a:extLst>
              <a:ext uri="{FF2B5EF4-FFF2-40B4-BE49-F238E27FC236}">
                <a16:creationId xmlns:a16="http://schemas.microsoft.com/office/drawing/2014/main" id="{15E7C5F3-CB2E-403B-85E2-D2E3786B1D9F}"/>
              </a:ext>
            </a:extLst>
          </p:cNvPr>
          <p:cNvSpPr/>
          <p:nvPr/>
        </p:nvSpPr>
        <p:spPr bwMode="gray">
          <a:xfrm>
            <a:off x="8893457" y="1249628"/>
            <a:ext cx="1424552" cy="22940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US" sz="1200" b="1" i="1">
                <a:solidFill>
                  <a:schemeClr val="tx1"/>
                </a:solidFill>
              </a:rPr>
              <a:t>Future regulations</a:t>
            </a:r>
          </a:p>
        </p:txBody>
      </p:sp>
      <p:pic>
        <p:nvPicPr>
          <p:cNvPr id="172" name="Picture 171">
            <a:extLst>
              <a:ext uri="{FF2B5EF4-FFF2-40B4-BE49-F238E27FC236}">
                <a16:creationId xmlns:a16="http://schemas.microsoft.com/office/drawing/2014/main" id="{07754C50-FB1E-4B6B-B560-8354CE661A1B}"/>
              </a:ext>
            </a:extLst>
          </p:cNvPr>
          <p:cNvPicPr>
            <a:picLocks noChangeAspect="1"/>
          </p:cNvPicPr>
          <p:nvPr/>
        </p:nvPicPr>
        <p:blipFill>
          <a:blip r:embed="rId45" cstate="print">
            <a:extLst>
              <a:ext uri="{28A0092B-C50C-407E-A947-70E740481C1C}">
                <a14:useLocalDpi xmlns:a14="http://schemas.microsoft.com/office/drawing/2010/main" val="0"/>
              </a:ext>
            </a:extLst>
          </a:blip>
          <a:stretch>
            <a:fillRect/>
          </a:stretch>
        </p:blipFill>
        <p:spPr>
          <a:xfrm>
            <a:off x="8819818" y="1790243"/>
            <a:ext cx="256032" cy="256032"/>
          </a:xfrm>
          <a:prstGeom prst="rect">
            <a:avLst/>
          </a:prstGeom>
        </p:spPr>
      </p:pic>
      <p:sp>
        <p:nvSpPr>
          <p:cNvPr id="101" name="Oval 100">
            <a:extLst>
              <a:ext uri="{FF2B5EF4-FFF2-40B4-BE49-F238E27FC236}">
                <a16:creationId xmlns:a16="http://schemas.microsoft.com/office/drawing/2014/main" id="{9D3575A6-F567-4CED-9D2A-869ABD372DA7}"/>
              </a:ext>
            </a:extLst>
          </p:cNvPr>
          <p:cNvSpPr>
            <a:spLocks noChangeAspect="1"/>
          </p:cNvSpPr>
          <p:nvPr/>
        </p:nvSpPr>
        <p:spPr>
          <a:xfrm>
            <a:off x="3838497" y="3786091"/>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a:solidFill>
                <a:srgbClr val="FFFFFF"/>
              </a:solidFill>
            </a:endParaRPr>
          </a:p>
        </p:txBody>
      </p:sp>
      <p:sp>
        <p:nvSpPr>
          <p:cNvPr id="102" name="Oval 101">
            <a:extLst>
              <a:ext uri="{FF2B5EF4-FFF2-40B4-BE49-F238E27FC236}">
                <a16:creationId xmlns:a16="http://schemas.microsoft.com/office/drawing/2014/main" id="{87D4DC53-5079-4346-9DD2-EEB3ED524EC5}"/>
              </a:ext>
            </a:extLst>
          </p:cNvPr>
          <p:cNvSpPr>
            <a:spLocks noChangeAspect="1"/>
          </p:cNvSpPr>
          <p:nvPr/>
        </p:nvSpPr>
        <p:spPr>
          <a:xfrm>
            <a:off x="1388813" y="3792261"/>
            <a:ext cx="162000" cy="162000"/>
          </a:xfrm>
          <a:prstGeom prst="ellipse">
            <a:avLst/>
          </a:prstGeom>
          <a:solidFill>
            <a:srgbClr val="5C5C5C"/>
          </a:solidFill>
          <a:ln w="19050" cap="flat" cmpd="sng" algn="ctr">
            <a:solidFill>
              <a:srgbClr val="FFFFFF"/>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sz="1800">
              <a:solidFill>
                <a:srgbClr val="FFFFFF"/>
              </a:solidFill>
            </a:endParaRPr>
          </a:p>
        </p:txBody>
      </p:sp>
    </p:spTree>
    <p:custDataLst>
      <p:tags r:id="rId1"/>
    </p:custDataLst>
    <p:extLst>
      <p:ext uri="{BB962C8B-B14F-4D97-AF65-F5344CB8AC3E}">
        <p14:creationId xmlns:p14="http://schemas.microsoft.com/office/powerpoint/2010/main" val="117353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EC904C1E-6550-4E7D-A5F6-715A597BC758}"/>
              </a:ext>
            </a:extLst>
          </p:cNvPr>
          <p:cNvGraphicFramePr>
            <a:graphicFrameLocks noChangeAspect="1"/>
          </p:cNvGraphicFramePr>
          <p:nvPr>
            <p:custDataLst>
              <p:tags r:id="rId2"/>
            </p:custDataLst>
            <p:extLst>
              <p:ext uri="{D42A27DB-BD31-4B8C-83A1-F6EECF244321}">
                <p14:modId xmlns:p14="http://schemas.microsoft.com/office/powerpoint/2010/main" val="29739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84" imgH="486" progId="TCLayout.ActiveDocument.1">
                  <p:embed/>
                </p:oleObj>
              </mc:Choice>
              <mc:Fallback>
                <p:oleObj name="think-cell Slide" r:id="rId8" imgW="484" imgH="486" progId="TCLayout.ActiveDocument.1">
                  <p:embed/>
                  <p:pic>
                    <p:nvPicPr>
                      <p:cNvPr id="10" name="think-cell data - do not delete" hidden="1">
                        <a:extLst>
                          <a:ext uri="{FF2B5EF4-FFF2-40B4-BE49-F238E27FC236}">
                            <a16:creationId xmlns:a16="http://schemas.microsoft.com/office/drawing/2014/main" id="{EC904C1E-6550-4E7D-A5F6-715A597BC758}"/>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graphicFrame>
        <p:nvGraphicFramePr>
          <p:cNvPr id="12" name="btfpTable808133">
            <a:extLst>
              <a:ext uri="{FF2B5EF4-FFF2-40B4-BE49-F238E27FC236}">
                <a16:creationId xmlns:a16="http://schemas.microsoft.com/office/drawing/2014/main" id="{3A42F6C0-FB64-401D-B793-676752A9251B}"/>
              </a:ext>
            </a:extLst>
          </p:cNvPr>
          <p:cNvGraphicFramePr>
            <a:graphicFrameLocks noGrp="1"/>
          </p:cNvGraphicFramePr>
          <p:nvPr>
            <p:custDataLst>
              <p:tags r:id="rId3"/>
            </p:custDataLst>
            <p:extLst>
              <p:ext uri="{D42A27DB-BD31-4B8C-83A1-F6EECF244321}">
                <p14:modId xmlns:p14="http://schemas.microsoft.com/office/powerpoint/2010/main" val="4283350180"/>
              </p:ext>
            </p:extLst>
          </p:nvPr>
        </p:nvGraphicFramePr>
        <p:xfrm>
          <a:off x="649062" y="1355075"/>
          <a:ext cx="11207977" cy="4681642"/>
        </p:xfrm>
        <a:graphic>
          <a:graphicData uri="http://schemas.openxmlformats.org/drawingml/2006/table">
            <a:tbl>
              <a:tblPr firstRow="1" firstCol="1">
                <a:tableStyleId>{9D7B26C5-4107-4FEC-AEDC-1716B250A1EF}</a:tableStyleId>
              </a:tblPr>
              <a:tblGrid>
                <a:gridCol w="1506706">
                  <a:extLst>
                    <a:ext uri="{9D8B030D-6E8A-4147-A177-3AD203B41FA5}">
                      <a16:colId xmlns:a16="http://schemas.microsoft.com/office/drawing/2014/main" val="3581201114"/>
                    </a:ext>
                  </a:extLst>
                </a:gridCol>
                <a:gridCol w="1077919">
                  <a:extLst>
                    <a:ext uri="{9D8B030D-6E8A-4147-A177-3AD203B41FA5}">
                      <a16:colId xmlns:a16="http://schemas.microsoft.com/office/drawing/2014/main" val="160715362"/>
                    </a:ext>
                  </a:extLst>
                </a:gridCol>
                <a:gridCol w="1077919">
                  <a:extLst>
                    <a:ext uri="{9D8B030D-6E8A-4147-A177-3AD203B41FA5}">
                      <a16:colId xmlns:a16="http://schemas.microsoft.com/office/drawing/2014/main" val="904097031"/>
                    </a:ext>
                  </a:extLst>
                </a:gridCol>
                <a:gridCol w="1077919">
                  <a:extLst>
                    <a:ext uri="{9D8B030D-6E8A-4147-A177-3AD203B41FA5}">
                      <a16:colId xmlns:a16="http://schemas.microsoft.com/office/drawing/2014/main" val="62343088"/>
                    </a:ext>
                  </a:extLst>
                </a:gridCol>
                <a:gridCol w="1077919">
                  <a:extLst>
                    <a:ext uri="{9D8B030D-6E8A-4147-A177-3AD203B41FA5}">
                      <a16:colId xmlns:a16="http://schemas.microsoft.com/office/drawing/2014/main" val="2369087006"/>
                    </a:ext>
                  </a:extLst>
                </a:gridCol>
                <a:gridCol w="1077919">
                  <a:extLst>
                    <a:ext uri="{9D8B030D-6E8A-4147-A177-3AD203B41FA5}">
                      <a16:colId xmlns:a16="http://schemas.microsoft.com/office/drawing/2014/main" val="3612305239"/>
                    </a:ext>
                  </a:extLst>
                </a:gridCol>
                <a:gridCol w="1077919">
                  <a:extLst>
                    <a:ext uri="{9D8B030D-6E8A-4147-A177-3AD203B41FA5}">
                      <a16:colId xmlns:a16="http://schemas.microsoft.com/office/drawing/2014/main" val="3461303086"/>
                    </a:ext>
                  </a:extLst>
                </a:gridCol>
                <a:gridCol w="1077919">
                  <a:extLst>
                    <a:ext uri="{9D8B030D-6E8A-4147-A177-3AD203B41FA5}">
                      <a16:colId xmlns:a16="http://schemas.microsoft.com/office/drawing/2014/main" val="3677604975"/>
                    </a:ext>
                  </a:extLst>
                </a:gridCol>
                <a:gridCol w="1077919">
                  <a:extLst>
                    <a:ext uri="{9D8B030D-6E8A-4147-A177-3AD203B41FA5}">
                      <a16:colId xmlns:a16="http://schemas.microsoft.com/office/drawing/2014/main" val="952546027"/>
                    </a:ext>
                  </a:extLst>
                </a:gridCol>
                <a:gridCol w="1077919">
                  <a:extLst>
                    <a:ext uri="{9D8B030D-6E8A-4147-A177-3AD203B41FA5}">
                      <a16:colId xmlns:a16="http://schemas.microsoft.com/office/drawing/2014/main" val="1420666006"/>
                    </a:ext>
                  </a:extLst>
                </a:gridCol>
              </a:tblGrid>
              <a:tr h="317459">
                <a:tc>
                  <a:txBody>
                    <a:bodyPr/>
                    <a:lstStyle/>
                    <a:p>
                      <a:pPr marL="0" indent="0" algn="l">
                        <a:spcBef>
                          <a:spcPts val="200"/>
                        </a:spcBef>
                        <a:buFontTx/>
                        <a:buNone/>
                      </a:pPr>
                      <a:r>
                        <a:rPr lang="en-US" sz="1000" noProof="0"/>
                        <a:t>Key Metric</a:t>
                      </a:r>
                    </a:p>
                  </a:txBody>
                  <a:tcPr marL="45720" marR="45720" anchor="ctr">
                    <a:lnL>
                      <a:noFill/>
                    </a:lnL>
                    <a:lnR w="12700" cap="flat" cmpd="sng" algn="ctr">
                      <a:no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C00000"/>
                          </a:solidFill>
                          <a:effectLst/>
                          <a:latin typeface="Arial" panose="020B0604020202020204" pitchFamily="34" charset="0"/>
                        </a:rPr>
                        <a:t>Target</a:t>
                      </a:r>
                    </a:p>
                  </a:txBody>
                  <a:tcPr marL="45720" marR="45720" anchor="ctr">
                    <a:lnL>
                      <a:noFill/>
                    </a:lnL>
                    <a:lnR w="12700" cap="flat" cmpd="sng" algn="ctr">
                      <a:no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1</a:t>
                      </a:r>
                    </a:p>
                  </a:txBody>
                  <a:tcPr marL="45720" marR="45720" anchor="ctr">
                    <a:lnL>
                      <a:noFill/>
                    </a:lnL>
                    <a:lnR w="12700" cap="flat" cmpd="sng" algn="ctr">
                      <a:noFill/>
                      <a:prstDash val="solid"/>
                      <a:round/>
                      <a:headEnd type="none" w="med" len="med"/>
                      <a:tailEnd type="none" w="med" len="med"/>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2</a:t>
                      </a:r>
                    </a:p>
                  </a:txBody>
                  <a:tcPr marL="7620" marR="7620" marT="7620" marB="0" anchor="ct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3</a:t>
                      </a:r>
                    </a:p>
                  </a:txBody>
                  <a:tcPr marL="7620" marR="7620" marT="7620" marB="0" anchor="ct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4</a:t>
                      </a:r>
                    </a:p>
                  </a:txBody>
                  <a:tcPr marL="7620" marR="7620" marT="7620" marB="0" anchor="ct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5</a:t>
                      </a:r>
                    </a:p>
                  </a:txBody>
                  <a:tcPr marL="7620" marR="7620" marT="7620" marB="0" anchor="ct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6</a:t>
                      </a:r>
                    </a:p>
                  </a:txBody>
                  <a:tcPr marL="7620" marR="7620" marT="7620" marB="0" anchor="ct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7</a:t>
                      </a:r>
                    </a:p>
                  </a:txBody>
                  <a:tcPr marL="7620" marR="7620" marT="7620" marB="0" anchor="ct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fontAlgn="b">
                        <a:buFontTx/>
                        <a:buNone/>
                      </a:pPr>
                      <a:r>
                        <a:rPr lang="en-GB" sz="1000" b="1" i="0" u="none" strike="noStrike">
                          <a:solidFill>
                            <a:srgbClr val="000000"/>
                          </a:solidFill>
                          <a:effectLst/>
                          <a:latin typeface="Arial" panose="020B0604020202020204" pitchFamily="34" charset="0"/>
                        </a:rPr>
                        <a:t>Peer 8</a:t>
                      </a:r>
                    </a:p>
                  </a:txBody>
                  <a:tcPr marL="7620" marR="7620" marT="7620" marB="0" anchor="ctr">
                    <a:lnL>
                      <a:noFill/>
                    </a:lnL>
                    <a:lnR>
                      <a:noFill/>
                    </a:lnR>
                    <a:lnT>
                      <a:noFill/>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367130"/>
                  </a:ext>
                </a:extLst>
              </a:tr>
              <a:tr h="824019">
                <a:tc>
                  <a:txBody>
                    <a:bodyPr/>
                    <a:lstStyle/>
                    <a:p>
                      <a:pPr marL="0" indent="0" algn="l">
                        <a:spcBef>
                          <a:spcPts val="200"/>
                        </a:spcBef>
                        <a:buFontTx/>
                        <a:buNone/>
                      </a:pPr>
                      <a:r>
                        <a:rPr lang="en-US" sz="1000" b="1" noProof="0"/>
                        <a:t>ESG champion/ team in the public domain</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0" i="0" baseline="0" noProof="0">
                          <a:solidFill>
                            <a:schemeClr val="tx1"/>
                          </a:solidFill>
                        </a:rPr>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1" i="1" baseline="0" noProof="0">
                          <a:solidFill>
                            <a:srgbClr val="000000"/>
                          </a:solidFill>
                        </a:rPr>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12700" cap="flat" cmpd="sng" algn="ctr">
                      <a:noFill/>
                      <a:prstDash val="solid"/>
                      <a:round/>
                      <a:headEnd type="none" w="med" len="med"/>
                      <a:tailEnd type="none" w="med" len="med"/>
                    </a:lnL>
                    <a:lnR w="9525" cap="flat" cmpd="sng" algn="ctr">
                      <a:noFill/>
                      <a:prstDash val="dash"/>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3000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2616270"/>
                  </a:ext>
                </a:extLst>
              </a:tr>
              <a:tr h="481001">
                <a:tc>
                  <a:txBody>
                    <a:bodyPr/>
                    <a:lstStyle/>
                    <a:p>
                      <a:pPr marL="0" indent="0" algn="l">
                        <a:spcBef>
                          <a:spcPts val="200"/>
                        </a:spcBef>
                        <a:buFontTx/>
                        <a:buNone/>
                      </a:pPr>
                      <a:r>
                        <a:rPr lang="en-US" sz="1000" b="1" noProof="0"/>
                        <a:t>ESG information on website</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1" i="1" baseline="0" noProof="0">
                          <a:solidFill>
                            <a:schemeClr val="tx1"/>
                          </a:solidFill>
                        </a:rPr>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1" i="1" baseline="0" noProof="0">
                          <a:solidFill>
                            <a:srgbClr val="000000"/>
                          </a:solidFill>
                        </a:rPr>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0" i="1" baseline="0" noProof="0">
                          <a:solidFill>
                            <a:schemeClr val="tx1"/>
                          </a:solidFill>
                        </a:rPr>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200"/>
                        </a:spcBef>
                        <a:spcAft>
                          <a:spcPts val="0"/>
                        </a:spcAft>
                        <a:buClrTx/>
                        <a:buSzPct val="180000"/>
                        <a:buFont typeface="Arial" panose="020B0604020202020204" pitchFamily="34" charset="0"/>
                        <a:buBlip>
                          <a:blip r:embed="rId11"/>
                        </a:buBlip>
                        <a:tabLst/>
                        <a:defRPr/>
                      </a:pPr>
                      <a:r>
                        <a:rPr lang="en-US" sz="1200" i="1" baseline="0" noProof="0"/>
                        <a:t> </a:t>
                      </a:r>
                    </a:p>
                  </a:txBody>
                  <a:tcPr marL="25200" marR="25200" marT="25200" marB="25200" anchor="ctr">
                    <a:lnL w="12700" cap="flat" cmpd="sng" algn="ctr">
                      <a:noFill/>
                      <a:prstDash val="solid"/>
                      <a:round/>
                      <a:headEnd type="none" w="med" len="med"/>
                      <a:tailEnd type="none" w="med" len="med"/>
                    </a:lnL>
                    <a:lnR w="9525"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200"/>
                        </a:spcBef>
                        <a:spcAft>
                          <a:spcPts val="0"/>
                        </a:spcAft>
                        <a:buClrTx/>
                        <a:buSzPct val="180000"/>
                        <a:buFont typeface="Arial" panose="020B0604020202020204" pitchFamily="34" charset="0"/>
                        <a:buBlip>
                          <a:blip r:embed="rId10"/>
                        </a:buBlip>
                        <a:tabLst/>
                        <a:defRPr/>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marR="0" lvl="0" indent="0" algn="ctr" defTabSz="711200" rtl="0" eaLnBrk="1" fontAlgn="ctr" latinLnBrk="0" hangingPunct="1">
                        <a:lnSpc>
                          <a:spcPct val="100000"/>
                        </a:lnSpc>
                        <a:spcBef>
                          <a:spcPts val="200"/>
                        </a:spcBef>
                        <a:spcAft>
                          <a:spcPts val="0"/>
                        </a:spcAft>
                        <a:buClrTx/>
                        <a:buSzPct val="180000"/>
                        <a:buFont typeface="Arial" panose="020B0604020202020204" pitchFamily="34" charset="0"/>
                        <a:buBlip>
                          <a:blip r:embed="rId10"/>
                        </a:buBlip>
                        <a:tabLst/>
                        <a:defRPr/>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marR="0" lvl="0" indent="0" algn="ctr" defTabSz="711200" rtl="0" eaLnBrk="1" fontAlgn="ctr" latinLnBrk="0" hangingPunct="1">
                        <a:lnSpc>
                          <a:spcPct val="100000"/>
                        </a:lnSpc>
                        <a:spcBef>
                          <a:spcPts val="200"/>
                        </a:spcBef>
                        <a:spcAft>
                          <a:spcPts val="0"/>
                        </a:spcAft>
                        <a:buClrTx/>
                        <a:buSzPct val="180000"/>
                        <a:buFont typeface="Arial" panose="020B0604020202020204" pitchFamily="34" charset="0"/>
                        <a:buBlip>
                          <a:blip r:embed="rId10"/>
                        </a:buBlip>
                        <a:tabLst/>
                        <a:defRPr/>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marR="0" lvl="0" indent="0" algn="ctr" defTabSz="711200" rtl="0" eaLnBrk="1" fontAlgn="ctr" latinLnBrk="0" hangingPunct="1">
                        <a:lnSpc>
                          <a:spcPct val="100000"/>
                        </a:lnSpc>
                        <a:spcBef>
                          <a:spcPts val="200"/>
                        </a:spcBef>
                        <a:spcAft>
                          <a:spcPts val="0"/>
                        </a:spcAft>
                        <a:buClrTx/>
                        <a:buSzPct val="180000"/>
                        <a:buFont typeface="Arial" panose="020B0604020202020204" pitchFamily="34" charset="0"/>
                        <a:buBlip>
                          <a:blip r:embed="rId10"/>
                        </a:buBlip>
                        <a:tabLst/>
                        <a:defRPr/>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200"/>
                        </a:spcBef>
                        <a:spcAft>
                          <a:spcPts val="0"/>
                        </a:spcAft>
                        <a:buClrTx/>
                        <a:buSzPct val="180000"/>
                        <a:buFont typeface="Arial" panose="020B0604020202020204" pitchFamily="34" charset="0"/>
                        <a:buBlip>
                          <a:blip r:embed="rId10"/>
                        </a:buBlip>
                        <a:tabLst/>
                        <a:defRPr/>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0060279"/>
                  </a:ext>
                </a:extLst>
              </a:tr>
              <a:tr h="481001">
                <a:tc>
                  <a:txBody>
                    <a:bodyPr/>
                    <a:lstStyle/>
                    <a:p>
                      <a:pPr marL="0" indent="0" algn="l">
                        <a:spcBef>
                          <a:spcPts val="200"/>
                        </a:spcBef>
                        <a:buFontTx/>
                        <a:buNone/>
                      </a:pPr>
                      <a:r>
                        <a:rPr lang="en-US" sz="1000" b="1" noProof="0"/>
                        <a:t>Published ESG/ </a:t>
                      </a:r>
                    </a:p>
                    <a:p>
                      <a:pPr marL="0" indent="0" algn="l">
                        <a:spcBef>
                          <a:spcPts val="200"/>
                        </a:spcBef>
                        <a:buFontTx/>
                        <a:buNone/>
                      </a:pPr>
                      <a:r>
                        <a:rPr lang="en-US" sz="1000" b="1" noProof="0"/>
                        <a:t>sustainability report</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marR="0" lvl="0" indent="0" algn="ctr" defTabSz="711200" rtl="0" eaLnBrk="1" fontAlgn="ctr" latinLnBrk="0" hangingPunct="1">
                        <a:lnSpc>
                          <a:spcPct val="100000"/>
                        </a:lnSpc>
                        <a:spcBef>
                          <a:spcPts val="200"/>
                        </a:spcBef>
                        <a:spcAft>
                          <a:spcPts val="0"/>
                        </a:spcAft>
                        <a:buClrTx/>
                        <a:buSzPct val="180000"/>
                        <a:buFont typeface="Arial" panose="020B0604020202020204" pitchFamily="34" charset="0"/>
                        <a:buBlip>
                          <a:blip r:embed="rId10"/>
                        </a:buBlip>
                        <a:tabLst/>
                        <a:defRPr/>
                      </a:pPr>
                      <a:r>
                        <a:rPr lang="en-US" sz="1200" b="1" kern="1200">
                          <a:solidFill>
                            <a:schemeClr val="dk1"/>
                          </a:solidFill>
                          <a:latin typeface="+mn-lt"/>
                          <a:ea typeface="+mn-ea"/>
                          <a:cs typeface="+mn-cs"/>
                        </a:rPr>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9525" cap="flat" cmpd="sng" algn="ctr">
                      <a:noFill/>
                      <a:prstDash val="dash"/>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3000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4204746"/>
                  </a:ext>
                </a:extLst>
              </a:tr>
              <a:tr h="481001">
                <a:tc>
                  <a:txBody>
                    <a:bodyPr/>
                    <a:lstStyle/>
                    <a:p>
                      <a:pPr marL="0" indent="0" algn="l">
                        <a:spcBef>
                          <a:spcPts val="200"/>
                        </a:spcBef>
                        <a:buFontTx/>
                        <a:buNone/>
                      </a:pPr>
                      <a:r>
                        <a:rPr lang="en-US" sz="1000" b="1" noProof="0"/>
                        <a:t>ESG information in annual/ strategic report</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2"/>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marR="0" lvl="0" indent="0" algn="ctr" defTabSz="711200" rtl="0" eaLnBrk="1" fontAlgn="ctr" latinLnBrk="0" hangingPunct="1">
                        <a:lnSpc>
                          <a:spcPct val="100000"/>
                        </a:lnSpc>
                        <a:spcBef>
                          <a:spcPts val="200"/>
                        </a:spcBef>
                        <a:spcAft>
                          <a:spcPts val="0"/>
                        </a:spcAft>
                        <a:buClrTx/>
                        <a:buSzPct val="180000"/>
                        <a:buFont typeface="Arial" panose="020B0604020202020204" pitchFamily="34" charset="0"/>
                        <a:buBlip>
                          <a:blip r:embed="rId10"/>
                        </a:buBlip>
                        <a:tabLst/>
                        <a:defRPr/>
                      </a:pPr>
                      <a:r>
                        <a:rPr lang="en-US" sz="1200" b="1" kern="1200" baseline="0">
                          <a:solidFill>
                            <a:schemeClr val="dk1"/>
                          </a:solidFill>
                          <a:latin typeface="+mn-lt"/>
                          <a:ea typeface="+mn-ea"/>
                          <a:cs typeface="+mn-cs"/>
                        </a:rPr>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highlight>
                            <a:srgbClr val="FFFF00"/>
                          </a:highlight>
                        </a:rPr>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9525" cap="flat" cmpd="sng" algn="ctr">
                      <a:noFill/>
                      <a:prstDash val="dash"/>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2"/>
                        </a:buBlip>
                      </a:pPr>
                      <a:r>
                        <a:rPr lang="en-US" sz="1200" baseline="3000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8258635"/>
                  </a:ext>
                </a:extLst>
              </a:tr>
              <a:tr h="481001">
                <a:tc>
                  <a:txBody>
                    <a:bodyPr/>
                    <a:lstStyle/>
                    <a:p>
                      <a:pPr marL="0" indent="0" algn="l">
                        <a:spcBef>
                          <a:spcPts val="200"/>
                        </a:spcBef>
                        <a:buFontTx/>
                        <a:buNone/>
                      </a:pPr>
                      <a:r>
                        <a:rPr lang="en-US" sz="1000" b="1" noProof="0"/>
                        <a:t>Published CDP Climate Report</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marR="0" lvl="0" indent="0" algn="ctr" defTabSz="711200" rtl="0" eaLnBrk="1" fontAlgn="ctr" latinLnBrk="0" hangingPunct="1">
                        <a:lnSpc>
                          <a:spcPct val="100000"/>
                        </a:lnSpc>
                        <a:spcBef>
                          <a:spcPts val="200"/>
                        </a:spcBef>
                        <a:spcAft>
                          <a:spcPts val="0"/>
                        </a:spcAft>
                        <a:buClrTx/>
                        <a:buSzPct val="180000"/>
                        <a:buFont typeface="Arial" panose="020B0604020202020204" pitchFamily="34" charset="0"/>
                        <a:buBlip>
                          <a:blip r:embed="rId10"/>
                        </a:buBlip>
                        <a:tabLst/>
                        <a:defRPr/>
                      </a:pPr>
                      <a:r>
                        <a:rPr lang="en-US" sz="1200" b="0" i="1" kern="1200" baseline="0">
                          <a:solidFill>
                            <a:schemeClr val="dk1"/>
                          </a:solidFill>
                          <a:latin typeface="+mn-lt"/>
                          <a:ea typeface="+mn-ea"/>
                          <a:cs typeface="+mn-cs"/>
                        </a:rPr>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i="1" baseline="0" noProof="0"/>
                        <a:t> </a:t>
                      </a:r>
                    </a:p>
                  </a:txBody>
                  <a:tcPr marL="25200" marR="25200" marT="25200" marB="25200" anchor="ctr">
                    <a:lnL w="12700" cap="flat" cmpd="sng" algn="ctr">
                      <a:noFill/>
                      <a:prstDash val="solid"/>
                      <a:round/>
                      <a:headEnd type="none" w="med" len="med"/>
                      <a:tailEnd type="none" w="med" len="med"/>
                    </a:lnL>
                    <a:lnR w="9525" cap="flat" cmpd="sng" algn="ctr">
                      <a:noFill/>
                      <a:prstDash val="dash"/>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i="1" baseline="30000" noProof="0"/>
                        <a:t> </a:t>
                      </a:r>
                      <a:endParaRPr lang="en-US" sz="1200" i="1" baseline="0" noProof="0"/>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i="0" baseline="3000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5003752"/>
                  </a:ext>
                </a:extLst>
              </a:tr>
              <a:tr h="654158">
                <a:tc>
                  <a:txBody>
                    <a:bodyPr/>
                    <a:lstStyle/>
                    <a:p>
                      <a:pPr marL="0" indent="0" algn="l">
                        <a:spcBef>
                          <a:spcPts val="200"/>
                        </a:spcBef>
                        <a:buFontTx/>
                        <a:buNone/>
                      </a:pPr>
                      <a:r>
                        <a:rPr lang="en-US" sz="1000" b="1" i="0">
                          <a:solidFill>
                            <a:srgbClr val="000000"/>
                          </a:solidFill>
                          <a:latin typeface="+mn-lt"/>
                        </a:rPr>
                        <a:t>Rated by </a:t>
                      </a:r>
                      <a:r>
                        <a:rPr lang="en-US" sz="1000" b="1" i="0" err="1">
                          <a:solidFill>
                            <a:srgbClr val="000000"/>
                          </a:solidFill>
                          <a:latin typeface="+mn-lt"/>
                        </a:rPr>
                        <a:t>EcoVadis</a:t>
                      </a:r>
                      <a:endParaRPr lang="en-US" sz="1000" b="1" noProof="0"/>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i="1" baseline="0" noProof="0"/>
                        <a:t> </a:t>
                      </a:r>
                    </a:p>
                  </a:txBody>
                  <a:tcPr marL="25200" marR="25200" marT="25200" marB="25200" anchor="ctr">
                    <a:lnL w="12700" cap="flat" cmpd="sng" algn="ctr">
                      <a:noFill/>
                      <a:prstDash val="solid"/>
                      <a:round/>
                      <a:headEnd type="none" w="med" len="med"/>
                      <a:tailEnd type="none" w="med" len="med"/>
                    </a:lnL>
                    <a:lnR w="9525" cap="flat" cmpd="sng" algn="ctr">
                      <a:noFill/>
                      <a:prstDash val="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i="1"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30000" noProof="0"/>
                        <a:t> </a:t>
                      </a:r>
                      <a:endParaRPr lang="en-US" sz="1200" i="1" baseline="30000" noProof="0"/>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6484971"/>
                  </a:ext>
                </a:extLst>
              </a:tr>
              <a:tr h="481001">
                <a:tc>
                  <a:txBody>
                    <a:bodyPr/>
                    <a:lstStyle/>
                    <a:p>
                      <a:pPr marL="0" indent="0" algn="l">
                        <a:spcBef>
                          <a:spcPts val="200"/>
                        </a:spcBef>
                        <a:buFontTx/>
                        <a:buNone/>
                      </a:pPr>
                      <a:r>
                        <a:rPr lang="en-US" sz="1000" b="1" noProof="0"/>
                        <a:t>Defined ESG targets/ KPIs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12700" cap="flat" cmpd="sng" algn="ctr">
                      <a:noFill/>
                      <a:prstDash val="solid"/>
                      <a:round/>
                      <a:headEnd type="none" w="med" len="med"/>
                      <a:tailEnd type="none" w="med" len="med"/>
                    </a:lnL>
                    <a:lnR w="9525" cap="flat" cmpd="sng" algn="ctr">
                      <a:noFill/>
                      <a:prstDash val="dash"/>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2"/>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3000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708332"/>
                  </a:ext>
                </a:extLst>
              </a:tr>
              <a:tr h="481001">
                <a:tc>
                  <a:txBody>
                    <a:bodyPr/>
                    <a:lstStyle/>
                    <a:p>
                      <a:pPr marL="0" indent="0" algn="l">
                        <a:spcBef>
                          <a:spcPts val="200"/>
                        </a:spcBef>
                        <a:buFontTx/>
                        <a:buNone/>
                      </a:pPr>
                      <a:r>
                        <a:rPr lang="en-US" sz="1000" b="1" noProof="0"/>
                        <a:t>Climate Neutral Data Center Pact signatory </a:t>
                      </a:r>
                      <a:r>
                        <a:rPr lang="en-US" sz="1000" b="0" baseline="30000" noProof="0"/>
                        <a:t>2</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12700" cap="flat" cmpd="sng" algn="ctr">
                      <a:noFill/>
                      <a:prstDash val="solid"/>
                      <a:round/>
                      <a:headEnd type="none" w="med" len="med"/>
                      <a:tailEnd type="none" w="med" len="med"/>
                    </a:lnL>
                    <a:lnR w="9525" cap="flat" cmpd="sng" algn="ctr">
                      <a:noFill/>
                      <a:prstDash val="dash"/>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1"/>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FC2C2"/>
                    </a:solid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200"/>
                        </a:spcBef>
                        <a:buSzPct val="180000"/>
                        <a:buFont typeface="Arial" panose="020B0604020202020204" pitchFamily="34" charset="0"/>
                        <a:buBlip>
                          <a:blip r:embed="rId10"/>
                        </a:buBlip>
                      </a:pPr>
                      <a:r>
                        <a:rPr lang="en-US" sz="1200" baseline="30000" noProof="0"/>
                        <a:t> </a:t>
                      </a:r>
                    </a:p>
                  </a:txBody>
                  <a:tcPr marL="25200" marR="25200" marT="25200" marB="25200" anchor="ctr">
                    <a:lnL w="9525" cap="flat" cmpd="sng" algn="ctr">
                      <a:noFill/>
                      <a:prstDash val="dash"/>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8599483"/>
                  </a:ext>
                </a:extLst>
              </a:tr>
            </a:tbl>
          </a:graphicData>
        </a:graphic>
      </p:graphicFrame>
      <p:sp>
        <p:nvSpPr>
          <p:cNvPr id="34" name="btfpNotesBox706626">
            <a:extLst>
              <a:ext uri="{FF2B5EF4-FFF2-40B4-BE49-F238E27FC236}">
                <a16:creationId xmlns:a16="http://schemas.microsoft.com/office/drawing/2014/main" id="{B5B10BEE-2FF8-44CE-8C14-68CAEEC701C7}"/>
              </a:ext>
            </a:extLst>
          </p:cNvPr>
          <p:cNvSpPr txBox="1"/>
          <p:nvPr>
            <p:custDataLst>
              <p:tags r:id="rId4"/>
            </p:custDataLst>
          </p:nvPr>
        </p:nvSpPr>
        <p:spPr bwMode="gray">
          <a:xfrm>
            <a:off x="373419" y="6267538"/>
            <a:ext cx="11526837" cy="246221"/>
          </a:xfrm>
          <a:prstGeom prst="rect">
            <a:avLst/>
          </a:prstGeom>
          <a:noFill/>
        </p:spPr>
        <p:txBody>
          <a:bodyPr vert="horz" wrap="square" lIns="0" tIns="0" rIns="0" bIns="0" rtlCol="0" anchor="b">
            <a:spAutoFit/>
          </a:bodyPr>
          <a:lstStyle/>
          <a:p>
            <a:pPr marL="0" indent="0">
              <a:spcBef>
                <a:spcPts val="0"/>
              </a:spcBef>
              <a:buNone/>
            </a:pPr>
            <a:br>
              <a:rPr lang="en-US" sz="800">
                <a:solidFill>
                  <a:srgbClr val="000000"/>
                </a:solidFill>
              </a:rPr>
            </a:br>
            <a:r>
              <a:rPr lang="en-US" sz="800">
                <a:solidFill>
                  <a:srgbClr val="000000"/>
                </a:solidFill>
              </a:rPr>
              <a:t>Source: Company websites; Annual and Sustainability reports; Sustainalytics; </a:t>
            </a:r>
            <a:r>
              <a:rPr lang="en-US" sz="800" err="1">
                <a:solidFill>
                  <a:srgbClr val="000000"/>
                </a:solidFill>
              </a:rPr>
              <a:t>EcoVadis</a:t>
            </a:r>
            <a:r>
              <a:rPr lang="en-US" sz="800">
                <a:solidFill>
                  <a:srgbClr val="000000"/>
                </a:solidFill>
              </a:rPr>
              <a:t>; Lit. search</a:t>
            </a:r>
          </a:p>
        </p:txBody>
      </p:sp>
      <p:grpSp>
        <p:nvGrpSpPr>
          <p:cNvPr id="41" name="btfpColumnIndicatorGroup2">
            <a:extLst>
              <a:ext uri="{FF2B5EF4-FFF2-40B4-BE49-F238E27FC236}">
                <a16:creationId xmlns:a16="http://schemas.microsoft.com/office/drawing/2014/main" id="{A7CC7828-2F9A-4D12-BF81-44F8F3B5D34A}"/>
              </a:ext>
            </a:extLst>
          </p:cNvPr>
          <p:cNvGrpSpPr/>
          <p:nvPr/>
        </p:nvGrpSpPr>
        <p:grpSpPr>
          <a:xfrm>
            <a:off x="0" y="6926580"/>
            <a:ext cx="12192000" cy="137160"/>
            <a:chOff x="0" y="6926580"/>
            <a:chExt cx="12192000" cy="137160"/>
          </a:xfrm>
        </p:grpSpPr>
        <p:sp>
          <p:nvSpPr>
            <p:cNvPr id="38" name="btfpColumnGapBlocker453304">
              <a:extLst>
                <a:ext uri="{FF2B5EF4-FFF2-40B4-BE49-F238E27FC236}">
                  <a16:creationId xmlns:a16="http://schemas.microsoft.com/office/drawing/2014/main" id="{8678CEA3-ACCF-40ED-83D9-4DFAC3B6BE8A}"/>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6" name="btfpColumnGapBlocker840966">
              <a:extLst>
                <a:ext uri="{FF2B5EF4-FFF2-40B4-BE49-F238E27FC236}">
                  <a16:creationId xmlns:a16="http://schemas.microsoft.com/office/drawing/2014/main" id="{875A73C8-A555-4BEC-BEEA-1793EDA7ECEA}"/>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2" name="btfpColumnIndicator933592">
              <a:extLst>
                <a:ext uri="{FF2B5EF4-FFF2-40B4-BE49-F238E27FC236}">
                  <a16:creationId xmlns:a16="http://schemas.microsoft.com/office/drawing/2014/main" id="{9BE020BC-2DC4-4418-9F3F-B1C75C61940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237562">
              <a:extLst>
                <a:ext uri="{FF2B5EF4-FFF2-40B4-BE49-F238E27FC236}">
                  <a16:creationId xmlns:a16="http://schemas.microsoft.com/office/drawing/2014/main" id="{C5585B8B-523C-48B6-B0B0-A26268224DD3}"/>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724685">
              <a:extLst>
                <a:ext uri="{FF2B5EF4-FFF2-40B4-BE49-F238E27FC236}">
                  <a16:creationId xmlns:a16="http://schemas.microsoft.com/office/drawing/2014/main" id="{9635EA74-A78C-460A-99F8-5D3200EC80BB}"/>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6" name="btfpColumnIndicator596449">
              <a:extLst>
                <a:ext uri="{FF2B5EF4-FFF2-40B4-BE49-F238E27FC236}">
                  <a16:creationId xmlns:a16="http://schemas.microsoft.com/office/drawing/2014/main" id="{EB2A1E0F-D2E6-4418-A13E-9A36D4318B04}"/>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844708">
              <a:extLst>
                <a:ext uri="{FF2B5EF4-FFF2-40B4-BE49-F238E27FC236}">
                  <a16:creationId xmlns:a16="http://schemas.microsoft.com/office/drawing/2014/main" id="{C99A559E-79EA-454B-AC14-DE9722CD8B6A}"/>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949683">
              <a:extLst>
                <a:ext uri="{FF2B5EF4-FFF2-40B4-BE49-F238E27FC236}">
                  <a16:creationId xmlns:a16="http://schemas.microsoft.com/office/drawing/2014/main" id="{252BDDD7-0163-473F-806B-BBA9649D0C18}"/>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0" name="btfpColumnIndicator786556">
              <a:extLst>
                <a:ext uri="{FF2B5EF4-FFF2-40B4-BE49-F238E27FC236}">
                  <a16:creationId xmlns:a16="http://schemas.microsoft.com/office/drawing/2014/main" id="{043B7171-A907-4D70-9230-BD3C489870F7}"/>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922072">
              <a:extLst>
                <a:ext uri="{FF2B5EF4-FFF2-40B4-BE49-F238E27FC236}">
                  <a16:creationId xmlns:a16="http://schemas.microsoft.com/office/drawing/2014/main" id="{B54632E5-649F-482F-94A0-9C8BF7546430}"/>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 name="btfpColumnGapBlocker384478">
              <a:extLst>
                <a:ext uri="{FF2B5EF4-FFF2-40B4-BE49-F238E27FC236}">
                  <a16:creationId xmlns:a16="http://schemas.microsoft.com/office/drawing/2014/main" id="{C9A69B25-CBEF-4957-B7E5-43197EDD2DEC}"/>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4" name="btfpColumnIndicator941942">
              <a:extLst>
                <a:ext uri="{FF2B5EF4-FFF2-40B4-BE49-F238E27FC236}">
                  <a16:creationId xmlns:a16="http://schemas.microsoft.com/office/drawing/2014/main" id="{ECD28D00-5CB9-41CC-8EF7-CABACE7B9C50}"/>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503714">
              <a:extLst>
                <a:ext uri="{FF2B5EF4-FFF2-40B4-BE49-F238E27FC236}">
                  <a16:creationId xmlns:a16="http://schemas.microsoft.com/office/drawing/2014/main" id="{F875FA33-5FF5-49DA-82D9-A55EB1077B6D}"/>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0" name="btfpColumnIndicatorGroup1">
            <a:extLst>
              <a:ext uri="{FF2B5EF4-FFF2-40B4-BE49-F238E27FC236}">
                <a16:creationId xmlns:a16="http://schemas.microsoft.com/office/drawing/2014/main" id="{B22FAAC1-1435-43D3-9E65-226AFD285DC4}"/>
              </a:ext>
            </a:extLst>
          </p:cNvPr>
          <p:cNvGrpSpPr/>
          <p:nvPr/>
        </p:nvGrpSpPr>
        <p:grpSpPr>
          <a:xfrm>
            <a:off x="0" y="-205740"/>
            <a:ext cx="12192000" cy="137160"/>
            <a:chOff x="0" y="-205740"/>
            <a:chExt cx="12192000" cy="137160"/>
          </a:xfrm>
        </p:grpSpPr>
        <p:sp>
          <p:nvSpPr>
            <p:cNvPr id="37" name="btfpColumnGapBlocker857663">
              <a:extLst>
                <a:ext uri="{FF2B5EF4-FFF2-40B4-BE49-F238E27FC236}">
                  <a16:creationId xmlns:a16="http://schemas.microsoft.com/office/drawing/2014/main" id="{072AC216-EA52-4412-890F-7E656C55757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3" name="btfpColumnGapBlocker585184">
              <a:extLst>
                <a:ext uri="{FF2B5EF4-FFF2-40B4-BE49-F238E27FC236}">
                  <a16:creationId xmlns:a16="http://schemas.microsoft.com/office/drawing/2014/main" id="{98CD818C-2F19-424E-A346-7CF15775B416}"/>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1" name="btfpColumnIndicator719016">
              <a:extLst>
                <a:ext uri="{FF2B5EF4-FFF2-40B4-BE49-F238E27FC236}">
                  <a16:creationId xmlns:a16="http://schemas.microsoft.com/office/drawing/2014/main" id="{5A2E9311-6200-45D8-8340-C5460EDE81D6}"/>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 name="btfpColumnIndicator203184">
              <a:extLst>
                <a:ext uri="{FF2B5EF4-FFF2-40B4-BE49-F238E27FC236}">
                  <a16:creationId xmlns:a16="http://schemas.microsoft.com/office/drawing/2014/main" id="{DC701B33-093D-4C4D-850C-2F82997AFDBD}"/>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623283">
              <a:extLst>
                <a:ext uri="{FF2B5EF4-FFF2-40B4-BE49-F238E27FC236}">
                  <a16:creationId xmlns:a16="http://schemas.microsoft.com/office/drawing/2014/main" id="{094A4607-04AC-43B2-AB52-DBD15ED516DF}"/>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25" name="btfpColumnIndicator819300">
              <a:extLst>
                <a:ext uri="{FF2B5EF4-FFF2-40B4-BE49-F238E27FC236}">
                  <a16:creationId xmlns:a16="http://schemas.microsoft.com/office/drawing/2014/main" id="{6D64AEB1-E233-4620-998A-5654ADF5C534}"/>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3" name="btfpColumnIndicator395300">
              <a:extLst>
                <a:ext uri="{FF2B5EF4-FFF2-40B4-BE49-F238E27FC236}">
                  <a16:creationId xmlns:a16="http://schemas.microsoft.com/office/drawing/2014/main" id="{3863DF5B-4A69-460C-974A-3023174E6B89}"/>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753659">
              <a:extLst>
                <a:ext uri="{FF2B5EF4-FFF2-40B4-BE49-F238E27FC236}">
                  <a16:creationId xmlns:a16="http://schemas.microsoft.com/office/drawing/2014/main" id="{3D63E661-EE42-4B6B-B936-6CEA02B6EB23}"/>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9" name="btfpColumnIndicator292356">
              <a:extLst>
                <a:ext uri="{FF2B5EF4-FFF2-40B4-BE49-F238E27FC236}">
                  <a16:creationId xmlns:a16="http://schemas.microsoft.com/office/drawing/2014/main" id="{0263F6A2-B9A8-4762-93C0-E3946A9B4A8E}"/>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200486">
              <a:extLst>
                <a:ext uri="{FF2B5EF4-FFF2-40B4-BE49-F238E27FC236}">
                  <a16:creationId xmlns:a16="http://schemas.microsoft.com/office/drawing/2014/main" id="{5A8C2A5B-82AE-4327-8830-A49E52DE6A41}"/>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 name="btfpColumnGapBlocker131673">
              <a:extLst>
                <a:ext uri="{FF2B5EF4-FFF2-40B4-BE49-F238E27FC236}">
                  <a16:creationId xmlns:a16="http://schemas.microsoft.com/office/drawing/2014/main" id="{BDB81840-252C-40A5-B540-662E1926EE72}"/>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3" name="btfpColumnIndicator478218">
              <a:extLst>
                <a:ext uri="{FF2B5EF4-FFF2-40B4-BE49-F238E27FC236}">
                  <a16:creationId xmlns:a16="http://schemas.microsoft.com/office/drawing/2014/main" id="{91B506BB-945C-4E9F-A7A6-7C28165AD2B0}"/>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336729">
              <a:extLst>
                <a:ext uri="{FF2B5EF4-FFF2-40B4-BE49-F238E27FC236}">
                  <a16:creationId xmlns:a16="http://schemas.microsoft.com/office/drawing/2014/main" id="{EBB61AC9-B5FE-4140-90D5-59D1BDA78FDB}"/>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354F0D7-ABA2-4E66-8E40-CBB42E8F868E}"/>
              </a:ext>
            </a:extLst>
          </p:cNvPr>
          <p:cNvSpPr>
            <a:spLocks noGrp="1"/>
          </p:cNvSpPr>
          <p:nvPr>
            <p:ph type="title"/>
          </p:nvPr>
        </p:nvSpPr>
        <p:spPr>
          <a:xfrm>
            <a:off x="334963" y="1"/>
            <a:ext cx="11522075" cy="876687"/>
          </a:xfrm>
        </p:spPr>
        <p:txBody>
          <a:bodyPr vert="horz"/>
          <a:lstStyle/>
          <a:p>
            <a:r>
              <a:rPr lang="en-US" b="1" dirty="0"/>
              <a:t>ESG Reporting </a:t>
            </a:r>
            <a:r>
              <a:rPr lang="en-US" dirty="0"/>
              <a:t> | Target’s performance on key ESG themes in comparison to its relevant peers</a:t>
            </a:r>
          </a:p>
        </p:txBody>
      </p:sp>
      <p:sp>
        <p:nvSpPr>
          <p:cNvPr id="80" name="Rectangle 79">
            <a:extLst>
              <a:ext uri="{FF2B5EF4-FFF2-40B4-BE49-F238E27FC236}">
                <a16:creationId xmlns:a16="http://schemas.microsoft.com/office/drawing/2014/main" id="{A16436BA-4A8F-4C1A-89FF-0B2D7AE25246}"/>
              </a:ext>
            </a:extLst>
          </p:cNvPr>
          <p:cNvSpPr/>
          <p:nvPr/>
        </p:nvSpPr>
        <p:spPr bwMode="gray">
          <a:xfrm>
            <a:off x="373419" y="2625475"/>
            <a:ext cx="219826" cy="1673340"/>
          </a:xfrm>
          <a:prstGeom prst="rect">
            <a:avLst/>
          </a:prstGeom>
          <a:solidFill>
            <a:srgbClr val="A3BCD3"/>
          </a:solidFill>
          <a:ln w="9525" cap="flat" cmpd="sng" algn="ctr">
            <a:solidFill>
              <a:srgbClr val="A3BCD3"/>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indent="0" algn="ctr">
              <a:buNone/>
            </a:pPr>
            <a:r>
              <a:rPr lang="en-US" sz="1100" b="1">
                <a:solidFill>
                  <a:srgbClr val="FFFFFF"/>
                </a:solidFill>
              </a:rPr>
              <a:t>Communication</a:t>
            </a:r>
          </a:p>
        </p:txBody>
      </p:sp>
      <p:sp>
        <p:nvSpPr>
          <p:cNvPr id="84" name="Rectangle 83">
            <a:extLst>
              <a:ext uri="{FF2B5EF4-FFF2-40B4-BE49-F238E27FC236}">
                <a16:creationId xmlns:a16="http://schemas.microsoft.com/office/drawing/2014/main" id="{8E9BAB7F-186E-4BA5-A32E-9A2EF1792583}"/>
              </a:ext>
            </a:extLst>
          </p:cNvPr>
          <p:cNvSpPr/>
          <p:nvPr/>
        </p:nvSpPr>
        <p:spPr bwMode="gray">
          <a:xfrm>
            <a:off x="373419" y="4529636"/>
            <a:ext cx="219826" cy="1447111"/>
          </a:xfrm>
          <a:prstGeom prst="rect">
            <a:avLst/>
          </a:prstGeom>
          <a:solidFill>
            <a:srgbClr val="7891AA"/>
          </a:solidFill>
          <a:ln w="9525" cap="flat" cmpd="sng" algn="ctr">
            <a:solidFill>
              <a:srgbClr val="7891AA"/>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indent="0" algn="ctr">
              <a:buNone/>
            </a:pPr>
            <a:r>
              <a:rPr lang="en-US" sz="1100" b="1">
                <a:solidFill>
                  <a:srgbClr val="FFFFFF"/>
                </a:solidFill>
              </a:rPr>
              <a:t>Other metrics</a:t>
            </a:r>
          </a:p>
        </p:txBody>
      </p:sp>
      <p:sp>
        <p:nvSpPr>
          <p:cNvPr id="85" name="Rectangle 84">
            <a:extLst>
              <a:ext uri="{FF2B5EF4-FFF2-40B4-BE49-F238E27FC236}">
                <a16:creationId xmlns:a16="http://schemas.microsoft.com/office/drawing/2014/main" id="{7ECA0106-A69C-4539-83EF-04146E7A520A}"/>
              </a:ext>
            </a:extLst>
          </p:cNvPr>
          <p:cNvSpPr/>
          <p:nvPr/>
        </p:nvSpPr>
        <p:spPr bwMode="gray">
          <a:xfrm>
            <a:off x="373419" y="1663001"/>
            <a:ext cx="219826" cy="796626"/>
          </a:xfrm>
          <a:prstGeom prst="rect">
            <a:avLst/>
          </a:prstGeom>
          <a:solidFill>
            <a:srgbClr val="DCE5EA"/>
          </a:solidFill>
          <a:ln w="9525" cap="flat" cmpd="sng" algn="ctr">
            <a:solidFill>
              <a:srgbClr val="DCE5EA"/>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36000" tIns="36000" rIns="36000" bIns="36000" numCol="1" spcCol="0" rtlCol="0" fromWordArt="0" anchor="ctr" anchorCtr="0" forceAA="0" compatLnSpc="1">
            <a:prstTxWarp prst="textNoShape">
              <a:avLst/>
            </a:prstTxWarp>
            <a:noAutofit/>
          </a:bodyPr>
          <a:lstStyle/>
          <a:p>
            <a:pPr marL="0" indent="0" algn="ctr">
              <a:buNone/>
            </a:pPr>
            <a:r>
              <a:rPr lang="en-US" sz="1100" b="1">
                <a:solidFill>
                  <a:srgbClr val="2D475A"/>
                </a:solidFill>
              </a:rPr>
              <a:t>ESG team</a:t>
            </a:r>
          </a:p>
        </p:txBody>
      </p:sp>
      <p:graphicFrame>
        <p:nvGraphicFramePr>
          <p:cNvPr id="92" name="Table 91">
            <a:extLst>
              <a:ext uri="{FF2B5EF4-FFF2-40B4-BE49-F238E27FC236}">
                <a16:creationId xmlns:a16="http://schemas.microsoft.com/office/drawing/2014/main" id="{92D0FB64-7932-40F2-BA34-1C4C25641E1B}"/>
              </a:ext>
            </a:extLst>
          </p:cNvPr>
          <p:cNvGraphicFramePr>
            <a:graphicFrameLocks noGrp="1"/>
          </p:cNvGraphicFramePr>
          <p:nvPr/>
        </p:nvGraphicFramePr>
        <p:xfrm>
          <a:off x="6366272" y="952125"/>
          <a:ext cx="5443389" cy="243840"/>
        </p:xfrm>
        <a:graphic>
          <a:graphicData uri="http://schemas.openxmlformats.org/drawingml/2006/table">
            <a:tbl>
              <a:tblPr firstRow="1" bandRow="1">
                <a:tableStyleId>{2D5ABB26-0587-4C30-8999-92F81FD0307C}</a:tableStyleId>
              </a:tblPr>
              <a:tblGrid>
                <a:gridCol w="1058277">
                  <a:extLst>
                    <a:ext uri="{9D8B030D-6E8A-4147-A177-3AD203B41FA5}">
                      <a16:colId xmlns:a16="http://schemas.microsoft.com/office/drawing/2014/main" val="4058412436"/>
                    </a:ext>
                  </a:extLst>
                </a:gridCol>
                <a:gridCol w="1326381">
                  <a:extLst>
                    <a:ext uri="{9D8B030D-6E8A-4147-A177-3AD203B41FA5}">
                      <a16:colId xmlns:a16="http://schemas.microsoft.com/office/drawing/2014/main" val="2076973225"/>
                    </a:ext>
                  </a:extLst>
                </a:gridCol>
                <a:gridCol w="1047051">
                  <a:extLst>
                    <a:ext uri="{9D8B030D-6E8A-4147-A177-3AD203B41FA5}">
                      <a16:colId xmlns:a16="http://schemas.microsoft.com/office/drawing/2014/main" val="215261545"/>
                    </a:ext>
                  </a:extLst>
                </a:gridCol>
                <a:gridCol w="2011680">
                  <a:extLst>
                    <a:ext uri="{9D8B030D-6E8A-4147-A177-3AD203B41FA5}">
                      <a16:colId xmlns:a16="http://schemas.microsoft.com/office/drawing/2014/main" val="1028920699"/>
                    </a:ext>
                  </a:extLst>
                </a:gridCol>
              </a:tblGrid>
              <a:tr h="198120">
                <a:tc>
                  <a:txBody>
                    <a:bodyPr/>
                    <a:lstStyle/>
                    <a:p>
                      <a:pPr marL="0" indent="0" algn="ctr" defTabSz="711200" rtl="0" eaLnBrk="1" fontAlgn="ctr" latinLnBrk="0" hangingPunct="1">
                        <a:spcBef>
                          <a:spcPts val="1200"/>
                        </a:spcBef>
                        <a:buSzPct val="180000"/>
                        <a:buFont typeface="Arial" panose="020B0604020202020204" pitchFamily="34" charset="0"/>
                        <a:buBlip>
                          <a:blip r:embed="rId10"/>
                        </a:buBlip>
                      </a:pPr>
                      <a:r>
                        <a:rPr lang="en-US" sz="1000" baseline="0"/>
                        <a:t> Covered</a:t>
                      </a:r>
                    </a:p>
                  </a:txBody>
                  <a:tcPr marL="45720" marR="4572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1000" baseline="0"/>
                        <a:t> Limited coverage</a:t>
                      </a:r>
                    </a:p>
                  </a:txBody>
                  <a:tcPr marL="45720" marR="4572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711200" rtl="0" eaLnBrk="1" fontAlgn="ctr" latinLnBrk="0" hangingPunct="1">
                        <a:spcBef>
                          <a:spcPts val="1200"/>
                        </a:spcBef>
                        <a:buSzPct val="180000"/>
                        <a:buFont typeface="Arial" panose="020B0604020202020204" pitchFamily="34" charset="0"/>
                        <a:buBlip>
                          <a:blip r:embed="rId11"/>
                        </a:buBlip>
                      </a:pPr>
                      <a:r>
                        <a:rPr lang="en-US" sz="1000" baseline="0"/>
                        <a:t>  No evidence </a:t>
                      </a:r>
                    </a:p>
                  </a:txBody>
                  <a:tcPr marL="45720" marR="4572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r" defTabSz="711200" rtl="0" eaLnBrk="1" fontAlgn="ctr" latinLnBrk="0" hangingPunct="1">
                        <a:spcBef>
                          <a:spcPts val="1200"/>
                        </a:spcBef>
                        <a:buSzPct val="180000"/>
                        <a:buFont typeface="Arial" panose="020B0604020202020204" pitchFamily="34" charset="0"/>
                        <a:buNone/>
                      </a:pPr>
                      <a:r>
                        <a:rPr lang="en-US" sz="1000" baseline="0"/>
                        <a:t> Shortlisted for benchmarking</a:t>
                      </a:r>
                    </a:p>
                  </a:txBody>
                  <a:tcPr marL="45720" marR="4572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3960198"/>
                  </a:ext>
                </a:extLst>
              </a:tr>
            </a:tbl>
          </a:graphicData>
        </a:graphic>
      </p:graphicFrame>
      <p:grpSp>
        <p:nvGrpSpPr>
          <p:cNvPr id="93" name="Group 92">
            <a:extLst>
              <a:ext uri="{FF2B5EF4-FFF2-40B4-BE49-F238E27FC236}">
                <a16:creationId xmlns:a16="http://schemas.microsoft.com/office/drawing/2014/main" id="{7C9BB08C-1848-493C-AC85-BFD256FCFDD4}"/>
              </a:ext>
            </a:extLst>
          </p:cNvPr>
          <p:cNvGrpSpPr/>
          <p:nvPr/>
        </p:nvGrpSpPr>
        <p:grpSpPr>
          <a:xfrm>
            <a:off x="6543460" y="966415"/>
            <a:ext cx="5263561" cy="228787"/>
            <a:chOff x="4626418" y="6087529"/>
            <a:chExt cx="5263561" cy="228787"/>
          </a:xfrm>
        </p:grpSpPr>
        <p:sp>
          <p:nvSpPr>
            <p:cNvPr id="95" name="Rectangle 94">
              <a:extLst>
                <a:ext uri="{FF2B5EF4-FFF2-40B4-BE49-F238E27FC236}">
                  <a16:creationId xmlns:a16="http://schemas.microsoft.com/office/drawing/2014/main" id="{49AB0BD1-C87B-4779-837D-42B07D5A2A87}"/>
                </a:ext>
              </a:extLst>
            </p:cNvPr>
            <p:cNvSpPr/>
            <p:nvPr/>
          </p:nvSpPr>
          <p:spPr bwMode="gray">
            <a:xfrm>
              <a:off x="7943027" y="6132867"/>
              <a:ext cx="220003" cy="131836"/>
            </a:xfrm>
            <a:prstGeom prst="rect">
              <a:avLst/>
            </a:prstGeom>
            <a:solidFill>
              <a:srgbClr val="FFC2C2"/>
            </a:solidFill>
            <a:ln w="952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96" name="Rectangle 95">
              <a:extLst>
                <a:ext uri="{FF2B5EF4-FFF2-40B4-BE49-F238E27FC236}">
                  <a16:creationId xmlns:a16="http://schemas.microsoft.com/office/drawing/2014/main" id="{22E79D89-93C7-4AE7-A308-6FBC60CB9CB2}"/>
                </a:ext>
              </a:extLst>
            </p:cNvPr>
            <p:cNvSpPr/>
            <p:nvPr/>
          </p:nvSpPr>
          <p:spPr bwMode="gray">
            <a:xfrm>
              <a:off x="4626418" y="6087529"/>
              <a:ext cx="5263561" cy="22878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grpSp>
        <p:nvGrpSpPr>
          <p:cNvPr id="97" name="btfpRunningAgenda2Level724414">
            <a:extLst>
              <a:ext uri="{FF2B5EF4-FFF2-40B4-BE49-F238E27FC236}">
                <a16:creationId xmlns:a16="http://schemas.microsoft.com/office/drawing/2014/main" id="{9C2750FD-A1BE-44FC-A133-C6F3BC0BC6DD}"/>
              </a:ext>
            </a:extLst>
          </p:cNvPr>
          <p:cNvGrpSpPr/>
          <p:nvPr>
            <p:custDataLst>
              <p:tags r:id="rId5"/>
            </p:custDataLst>
          </p:nvPr>
        </p:nvGrpSpPr>
        <p:grpSpPr>
          <a:xfrm>
            <a:off x="-1" y="944429"/>
            <a:ext cx="5839799" cy="257442"/>
            <a:chOff x="-1" y="876300"/>
            <a:chExt cx="5839799" cy="257442"/>
          </a:xfrm>
        </p:grpSpPr>
        <p:sp>
          <p:nvSpPr>
            <p:cNvPr id="101" name="btfpRunningAgenda2LevelBarLeft724414">
              <a:extLst>
                <a:ext uri="{FF2B5EF4-FFF2-40B4-BE49-F238E27FC236}">
                  <a16:creationId xmlns:a16="http://schemas.microsoft.com/office/drawing/2014/main" id="{7B081483-47D1-4D7B-9554-181821A0EAA7}"/>
                </a:ext>
              </a:extLst>
            </p:cNvPr>
            <p:cNvSpPr/>
            <p:nvPr/>
          </p:nvSpPr>
          <p:spPr bwMode="gray">
            <a:xfrm>
              <a:off x="-1" y="876300"/>
              <a:ext cx="3157945"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0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1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1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1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0 w 1263386"/>
                <a:gd name="connsiteY3" fmla="*/ 0 h 257442"/>
                <a:gd name="connsiteX0" fmla="*/ 1263387 w 1263387"/>
                <a:gd name="connsiteY0" fmla="*/ 0 h 257442"/>
                <a:gd name="connsiteX1" fmla="*/ 1208666 w 1263387"/>
                <a:gd name="connsiteY1" fmla="*/ 257442 h 257442"/>
                <a:gd name="connsiteX2" fmla="*/ 1 w 1263387"/>
                <a:gd name="connsiteY2" fmla="*/ 257442 h 257442"/>
                <a:gd name="connsiteX3" fmla="*/ 0 w 1263387"/>
                <a:gd name="connsiteY3" fmla="*/ 0 h 257442"/>
                <a:gd name="connsiteX0" fmla="*/ 1431703 w 1431703"/>
                <a:gd name="connsiteY0" fmla="*/ 0 h 257442"/>
                <a:gd name="connsiteX1" fmla="*/ 1208666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32690 w 1532690"/>
                <a:gd name="connsiteY0" fmla="*/ 0 h 257442"/>
                <a:gd name="connsiteX1" fmla="*/ 1376981 w 1532690"/>
                <a:gd name="connsiteY1" fmla="*/ 257442 h 257442"/>
                <a:gd name="connsiteX2" fmla="*/ 0 w 1532690"/>
                <a:gd name="connsiteY2" fmla="*/ 257442 h 257442"/>
                <a:gd name="connsiteX3" fmla="*/ 0 w 1532690"/>
                <a:gd name="connsiteY3" fmla="*/ 0 h 257442"/>
                <a:gd name="connsiteX0" fmla="*/ 1532690 w 1532690"/>
                <a:gd name="connsiteY0" fmla="*/ 0 h 257442"/>
                <a:gd name="connsiteX1" fmla="*/ 1477969 w 1532690"/>
                <a:gd name="connsiteY1" fmla="*/ 257442 h 257442"/>
                <a:gd name="connsiteX2" fmla="*/ 0 w 1532690"/>
                <a:gd name="connsiteY2" fmla="*/ 257442 h 257442"/>
                <a:gd name="connsiteX3" fmla="*/ 0 w 1532690"/>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532691 w 1532691"/>
                <a:gd name="connsiteY0" fmla="*/ 0 h 257442"/>
                <a:gd name="connsiteX1" fmla="*/ 1477970 w 1532691"/>
                <a:gd name="connsiteY1" fmla="*/ 257442 h 257442"/>
                <a:gd name="connsiteX2" fmla="*/ 0 w 1532691"/>
                <a:gd name="connsiteY2" fmla="*/ 257442 h 257442"/>
                <a:gd name="connsiteX3" fmla="*/ 1 w 1532691"/>
                <a:gd name="connsiteY3" fmla="*/ 0 h 257442"/>
                <a:gd name="connsiteX0" fmla="*/ 1701008 w 1701008"/>
                <a:gd name="connsiteY0" fmla="*/ 0 h 257442"/>
                <a:gd name="connsiteX1" fmla="*/ 1477970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1 w 1701008"/>
                <a:gd name="connsiteY3" fmla="*/ 0 h 257442"/>
                <a:gd name="connsiteX0" fmla="*/ 1701008 w 1701008"/>
                <a:gd name="connsiteY0" fmla="*/ 0 h 257442"/>
                <a:gd name="connsiteX1" fmla="*/ 1646286 w 1701008"/>
                <a:gd name="connsiteY1" fmla="*/ 257442 h 257442"/>
                <a:gd name="connsiteX2" fmla="*/ 0 w 1701008"/>
                <a:gd name="connsiteY2" fmla="*/ 257442 h 257442"/>
                <a:gd name="connsiteX3" fmla="*/ 0 w 1701008"/>
                <a:gd name="connsiteY3" fmla="*/ 0 h 257442"/>
                <a:gd name="connsiteX0" fmla="*/ 1878939 w 1878939"/>
                <a:gd name="connsiteY0" fmla="*/ 0 h 257442"/>
                <a:gd name="connsiteX1" fmla="*/ 1646286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1878939 w 1878939"/>
                <a:gd name="connsiteY0" fmla="*/ 0 h 257442"/>
                <a:gd name="connsiteX1" fmla="*/ 1824218 w 1878939"/>
                <a:gd name="connsiteY1" fmla="*/ 257442 h 257442"/>
                <a:gd name="connsiteX2" fmla="*/ 0 w 1878939"/>
                <a:gd name="connsiteY2" fmla="*/ 257442 h 257442"/>
                <a:gd name="connsiteX3" fmla="*/ 0 w 1878939"/>
                <a:gd name="connsiteY3" fmla="*/ 0 h 257442"/>
                <a:gd name="connsiteX0" fmla="*/ 2064888 w 2064888"/>
                <a:gd name="connsiteY0" fmla="*/ 0 h 257442"/>
                <a:gd name="connsiteX1" fmla="*/ 1824218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25189 w 2225189"/>
                <a:gd name="connsiteY0" fmla="*/ 0 h 257442"/>
                <a:gd name="connsiteX1" fmla="*/ 2010167 w 2225189"/>
                <a:gd name="connsiteY1" fmla="*/ 257442 h 257442"/>
                <a:gd name="connsiteX2" fmla="*/ 0 w 2225189"/>
                <a:gd name="connsiteY2" fmla="*/ 257442 h 257442"/>
                <a:gd name="connsiteX3" fmla="*/ 1 w 2225189"/>
                <a:gd name="connsiteY3" fmla="*/ 0 h 257442"/>
                <a:gd name="connsiteX0" fmla="*/ 2225189 w 2225189"/>
                <a:gd name="connsiteY0" fmla="*/ 0 h 257442"/>
                <a:gd name="connsiteX1" fmla="*/ 2170468 w 2225189"/>
                <a:gd name="connsiteY1" fmla="*/ 257442 h 257442"/>
                <a:gd name="connsiteX2" fmla="*/ 0 w 2225189"/>
                <a:gd name="connsiteY2" fmla="*/ 257442 h 257442"/>
                <a:gd name="connsiteX3" fmla="*/ 1 w 2225189"/>
                <a:gd name="connsiteY3" fmla="*/ 0 h 257442"/>
                <a:gd name="connsiteX0" fmla="*/ 2225188 w 2225188"/>
                <a:gd name="connsiteY0" fmla="*/ 0 h 257442"/>
                <a:gd name="connsiteX1" fmla="*/ 2170467 w 2225188"/>
                <a:gd name="connsiteY1" fmla="*/ 257442 h 257442"/>
                <a:gd name="connsiteX2" fmla="*/ 0 w 2225188"/>
                <a:gd name="connsiteY2" fmla="*/ 257442 h 257442"/>
                <a:gd name="connsiteX3" fmla="*/ 0 w 2225188"/>
                <a:gd name="connsiteY3" fmla="*/ 0 h 257442"/>
                <a:gd name="connsiteX0" fmla="*/ 2225189 w 2225189"/>
                <a:gd name="connsiteY0" fmla="*/ 0 h 257442"/>
                <a:gd name="connsiteX1" fmla="*/ 2170468 w 2225189"/>
                <a:gd name="connsiteY1" fmla="*/ 257442 h 257442"/>
                <a:gd name="connsiteX2" fmla="*/ 1 w 2225189"/>
                <a:gd name="connsiteY2" fmla="*/ 257442 h 257442"/>
                <a:gd name="connsiteX3" fmla="*/ 0 w 2225189"/>
                <a:gd name="connsiteY3" fmla="*/ 0 h 257442"/>
                <a:gd name="connsiteX0" fmla="*/ 2382091 w 2382091"/>
                <a:gd name="connsiteY0" fmla="*/ 0 h 257442"/>
                <a:gd name="connsiteX1" fmla="*/ 2170468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1 w 2382091"/>
                <a:gd name="connsiteY0" fmla="*/ 0 h 257442"/>
                <a:gd name="connsiteX1" fmla="*/ 2327370 w 2382091"/>
                <a:gd name="connsiteY1" fmla="*/ 257442 h 257442"/>
                <a:gd name="connsiteX2" fmla="*/ 1 w 2382091"/>
                <a:gd name="connsiteY2" fmla="*/ 257442 h 257442"/>
                <a:gd name="connsiteX3" fmla="*/ 0 w 2382091"/>
                <a:gd name="connsiteY3" fmla="*/ 0 h 257442"/>
                <a:gd name="connsiteX0" fmla="*/ 2382090 w 2382090"/>
                <a:gd name="connsiteY0" fmla="*/ 0 h 257442"/>
                <a:gd name="connsiteX1" fmla="*/ 2327369 w 2382090"/>
                <a:gd name="connsiteY1" fmla="*/ 257442 h 257442"/>
                <a:gd name="connsiteX2" fmla="*/ 0 w 2382090"/>
                <a:gd name="connsiteY2" fmla="*/ 257442 h 257442"/>
                <a:gd name="connsiteX3" fmla="*/ 0 w 2382090"/>
                <a:gd name="connsiteY3" fmla="*/ 0 h 257442"/>
                <a:gd name="connsiteX0" fmla="*/ 2550404 w 2550404"/>
                <a:gd name="connsiteY0" fmla="*/ 0 h 257442"/>
                <a:gd name="connsiteX1" fmla="*/ 2327369 w 2550404"/>
                <a:gd name="connsiteY1" fmla="*/ 257442 h 257442"/>
                <a:gd name="connsiteX2" fmla="*/ 0 w 2550404"/>
                <a:gd name="connsiteY2" fmla="*/ 257442 h 257442"/>
                <a:gd name="connsiteX3" fmla="*/ 0 w 2550404"/>
                <a:gd name="connsiteY3" fmla="*/ 0 h 257442"/>
                <a:gd name="connsiteX0" fmla="*/ 2550404 w 2550404"/>
                <a:gd name="connsiteY0" fmla="*/ 0 h 257442"/>
                <a:gd name="connsiteX1" fmla="*/ 2495683 w 2550404"/>
                <a:gd name="connsiteY1" fmla="*/ 257442 h 257442"/>
                <a:gd name="connsiteX2" fmla="*/ 0 w 2550404"/>
                <a:gd name="connsiteY2" fmla="*/ 257442 h 257442"/>
                <a:gd name="connsiteX3" fmla="*/ 0 w 2550404"/>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550405 w 2550405"/>
                <a:gd name="connsiteY0" fmla="*/ 0 h 257442"/>
                <a:gd name="connsiteX1" fmla="*/ 2495684 w 2550405"/>
                <a:gd name="connsiteY1" fmla="*/ 257442 h 257442"/>
                <a:gd name="connsiteX2" fmla="*/ 0 w 2550405"/>
                <a:gd name="connsiteY2" fmla="*/ 257442 h 257442"/>
                <a:gd name="connsiteX3" fmla="*/ 1 w 2550405"/>
                <a:gd name="connsiteY3" fmla="*/ 0 h 257442"/>
                <a:gd name="connsiteX0" fmla="*/ 2651396 w 2651396"/>
                <a:gd name="connsiteY0" fmla="*/ 0 h 257442"/>
                <a:gd name="connsiteX1" fmla="*/ 249568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1 w 2651396"/>
                <a:gd name="connsiteY3" fmla="*/ 0 h 257442"/>
                <a:gd name="connsiteX0" fmla="*/ 2651396 w 2651396"/>
                <a:gd name="connsiteY0" fmla="*/ 0 h 257442"/>
                <a:gd name="connsiteX1" fmla="*/ 2596674 w 2651396"/>
                <a:gd name="connsiteY1" fmla="*/ 257442 h 257442"/>
                <a:gd name="connsiteX2" fmla="*/ 0 w 2651396"/>
                <a:gd name="connsiteY2" fmla="*/ 257442 h 257442"/>
                <a:gd name="connsiteX3" fmla="*/ 0 w 2651396"/>
                <a:gd name="connsiteY3" fmla="*/ 0 h 257442"/>
                <a:gd name="connsiteX0" fmla="*/ 2811695 w 2811695"/>
                <a:gd name="connsiteY0" fmla="*/ 0 h 257442"/>
                <a:gd name="connsiteX1" fmla="*/ 25966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811695 w 2811695"/>
                <a:gd name="connsiteY0" fmla="*/ 0 h 257442"/>
                <a:gd name="connsiteX1" fmla="*/ 2756974 w 2811695"/>
                <a:gd name="connsiteY1" fmla="*/ 257442 h 257442"/>
                <a:gd name="connsiteX2" fmla="*/ 0 w 2811695"/>
                <a:gd name="connsiteY2" fmla="*/ 257442 h 257442"/>
                <a:gd name="connsiteX3" fmla="*/ 0 w 2811695"/>
                <a:gd name="connsiteY3" fmla="*/ 0 h 257442"/>
                <a:gd name="connsiteX0" fmla="*/ 2989628 w 2989628"/>
                <a:gd name="connsiteY0" fmla="*/ 0 h 257442"/>
                <a:gd name="connsiteX1" fmla="*/ 2756974 w 2989628"/>
                <a:gd name="connsiteY1" fmla="*/ 257442 h 257442"/>
                <a:gd name="connsiteX2" fmla="*/ 0 w 2989628"/>
                <a:gd name="connsiteY2" fmla="*/ 257442 h 257442"/>
                <a:gd name="connsiteX3" fmla="*/ 0 w 2989628"/>
                <a:gd name="connsiteY3" fmla="*/ 0 h 257442"/>
                <a:gd name="connsiteX0" fmla="*/ 2989628 w 2989628"/>
                <a:gd name="connsiteY0" fmla="*/ 0 h 257442"/>
                <a:gd name="connsiteX1" fmla="*/ 2934906 w 2989628"/>
                <a:gd name="connsiteY1" fmla="*/ 257442 h 257442"/>
                <a:gd name="connsiteX2" fmla="*/ 0 w 2989628"/>
                <a:gd name="connsiteY2" fmla="*/ 257442 h 257442"/>
                <a:gd name="connsiteX3" fmla="*/ 0 w 2989628"/>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2989629 w 2989629"/>
                <a:gd name="connsiteY0" fmla="*/ 0 h 257442"/>
                <a:gd name="connsiteX1" fmla="*/ 2934907 w 2989629"/>
                <a:gd name="connsiteY1" fmla="*/ 257442 h 257442"/>
                <a:gd name="connsiteX2" fmla="*/ 0 w 2989629"/>
                <a:gd name="connsiteY2" fmla="*/ 257442 h 257442"/>
                <a:gd name="connsiteX3" fmla="*/ 1 w 2989629"/>
                <a:gd name="connsiteY3" fmla="*/ 0 h 257442"/>
                <a:gd name="connsiteX0" fmla="*/ 3157945 w 3157945"/>
                <a:gd name="connsiteY0" fmla="*/ 0 h 257442"/>
                <a:gd name="connsiteX1" fmla="*/ 2934907 w 3157945"/>
                <a:gd name="connsiteY1" fmla="*/ 257442 h 257442"/>
                <a:gd name="connsiteX2" fmla="*/ 0 w 3157945"/>
                <a:gd name="connsiteY2" fmla="*/ 257442 h 257442"/>
                <a:gd name="connsiteX3" fmla="*/ 1 w 3157945"/>
                <a:gd name="connsiteY3" fmla="*/ 0 h 257442"/>
                <a:gd name="connsiteX0" fmla="*/ 3157945 w 3157945"/>
                <a:gd name="connsiteY0" fmla="*/ 0 h 257442"/>
                <a:gd name="connsiteX1" fmla="*/ 3103224 w 3157945"/>
                <a:gd name="connsiteY1" fmla="*/ 257442 h 257442"/>
                <a:gd name="connsiteX2" fmla="*/ 0 w 3157945"/>
                <a:gd name="connsiteY2" fmla="*/ 257442 h 257442"/>
                <a:gd name="connsiteX3" fmla="*/ 1 w 3157945"/>
                <a:gd name="connsiteY3" fmla="*/ 0 h 257442"/>
                <a:gd name="connsiteX0" fmla="*/ 3157944 w 3157944"/>
                <a:gd name="connsiteY0" fmla="*/ 0 h 257442"/>
                <a:gd name="connsiteX1" fmla="*/ 3103223 w 3157944"/>
                <a:gd name="connsiteY1" fmla="*/ 257442 h 257442"/>
                <a:gd name="connsiteX2" fmla="*/ 0 w 3157944"/>
                <a:gd name="connsiteY2" fmla="*/ 257442 h 257442"/>
                <a:gd name="connsiteX3" fmla="*/ 0 w 3157944"/>
                <a:gd name="connsiteY3" fmla="*/ 0 h 257442"/>
                <a:gd name="connsiteX0" fmla="*/ 3157945 w 3157945"/>
                <a:gd name="connsiteY0" fmla="*/ 0 h 257442"/>
                <a:gd name="connsiteX1" fmla="*/ 3103224 w 3157945"/>
                <a:gd name="connsiteY1" fmla="*/ 257442 h 257442"/>
                <a:gd name="connsiteX2" fmla="*/ 1 w 3157945"/>
                <a:gd name="connsiteY2" fmla="*/ 257442 h 257442"/>
                <a:gd name="connsiteX3" fmla="*/ 0 w 3157945"/>
                <a:gd name="connsiteY3" fmla="*/ 0 h 257442"/>
              </a:gdLst>
              <a:ahLst/>
              <a:cxnLst>
                <a:cxn ang="0">
                  <a:pos x="connsiteX0" y="connsiteY0"/>
                </a:cxn>
                <a:cxn ang="0">
                  <a:pos x="connsiteX1" y="connsiteY1"/>
                </a:cxn>
                <a:cxn ang="0">
                  <a:pos x="connsiteX2" y="connsiteY2"/>
                </a:cxn>
                <a:cxn ang="0">
                  <a:pos x="connsiteX3" y="connsiteY3"/>
                </a:cxn>
              </a:cxnLst>
              <a:rect l="l" t="t" r="r" b="b"/>
              <a:pathLst>
                <a:path w="3157945" h="257442">
                  <a:moveTo>
                    <a:pt x="3157945" y="0"/>
                  </a:moveTo>
                  <a:lnTo>
                    <a:pt x="3103224" y="257442"/>
                  </a:lnTo>
                  <a:lnTo>
                    <a:pt x="1"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02" name="btfpRunningAgenda2LevelTextLeft724414">
              <a:extLst>
                <a:ext uri="{FF2B5EF4-FFF2-40B4-BE49-F238E27FC236}">
                  <a16:creationId xmlns:a16="http://schemas.microsoft.com/office/drawing/2014/main" id="{22502D16-AFA7-4EF8-B1DF-E0214FABBDEA}"/>
                </a:ext>
              </a:extLst>
            </p:cNvPr>
            <p:cNvSpPr txBox="1"/>
            <p:nvPr/>
          </p:nvSpPr>
          <p:spPr bwMode="gray">
            <a:xfrm>
              <a:off x="0" y="876300"/>
              <a:ext cx="310322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Peer comparison</a:t>
              </a:r>
            </a:p>
          </p:txBody>
        </p:sp>
        <p:sp>
          <p:nvSpPr>
            <p:cNvPr id="103" name="btfpRunningAgenda2LevelBarRight724414">
              <a:extLst>
                <a:ext uri="{FF2B5EF4-FFF2-40B4-BE49-F238E27FC236}">
                  <a16:creationId xmlns:a16="http://schemas.microsoft.com/office/drawing/2014/main" id="{A783794A-62A2-4C0D-B7A1-9DA189A4B201}"/>
                </a:ext>
              </a:extLst>
            </p:cNvPr>
            <p:cNvSpPr/>
            <p:nvPr/>
          </p:nvSpPr>
          <p:spPr bwMode="gray">
            <a:xfrm>
              <a:off x="3023101" y="876300"/>
              <a:ext cx="2816697"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81021 w 1281021"/>
                <a:gd name="connsiteY0" fmla="*/ 0 h 257442"/>
                <a:gd name="connsiteX1" fmla="*/ 1048365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550323 w 1550323"/>
                <a:gd name="connsiteY0" fmla="*/ 0 h 257442"/>
                <a:gd name="connsiteX1" fmla="*/ 1226299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2 w 1550323"/>
                <a:gd name="connsiteY1" fmla="*/ 257442 h 257442"/>
                <a:gd name="connsiteX2" fmla="*/ 0 w 1550323"/>
                <a:gd name="connsiteY2" fmla="*/ 257442 h 257442"/>
                <a:gd name="connsiteX3" fmla="*/ 54720 w 1550323"/>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39240 w 2039240"/>
                <a:gd name="connsiteY0" fmla="*/ 0 h 257442"/>
                <a:gd name="connsiteX1" fmla="*/ 1816204 w 2039240"/>
                <a:gd name="connsiteY1" fmla="*/ 257442 h 257442"/>
                <a:gd name="connsiteX2" fmla="*/ 0 w 2039240"/>
                <a:gd name="connsiteY2" fmla="*/ 257442 h 257442"/>
                <a:gd name="connsiteX3" fmla="*/ 54721 w 2039240"/>
                <a:gd name="connsiteY3" fmla="*/ 0 h 257442"/>
                <a:gd name="connsiteX0" fmla="*/ 2039240 w 2039240"/>
                <a:gd name="connsiteY0" fmla="*/ 0 h 257442"/>
                <a:gd name="connsiteX1" fmla="*/ 1984518 w 2039240"/>
                <a:gd name="connsiteY1" fmla="*/ 257442 h 257442"/>
                <a:gd name="connsiteX2" fmla="*/ 0 w 2039240"/>
                <a:gd name="connsiteY2" fmla="*/ 257442 h 257442"/>
                <a:gd name="connsiteX3" fmla="*/ 54721 w 2039240"/>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039241 w 2039241"/>
                <a:gd name="connsiteY0" fmla="*/ 0 h 257442"/>
                <a:gd name="connsiteX1" fmla="*/ 1984519 w 2039241"/>
                <a:gd name="connsiteY1" fmla="*/ 257442 h 257442"/>
                <a:gd name="connsiteX2" fmla="*/ 0 w 2039241"/>
                <a:gd name="connsiteY2" fmla="*/ 257442 h 257442"/>
                <a:gd name="connsiteX3" fmla="*/ 54722 w 2039241"/>
                <a:gd name="connsiteY3" fmla="*/ 0 h 257442"/>
                <a:gd name="connsiteX0" fmla="*/ 2217174 w 2217174"/>
                <a:gd name="connsiteY0" fmla="*/ 0 h 257442"/>
                <a:gd name="connsiteX1" fmla="*/ 1984519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1550324 w 2761976"/>
                <a:gd name="connsiteY0" fmla="*/ 0 h 257442"/>
                <a:gd name="connsiteX1" fmla="*/ 2761976 w 2761976"/>
                <a:gd name="connsiteY1" fmla="*/ 257442 h 257442"/>
                <a:gd name="connsiteX2" fmla="*/ 0 w 2761976"/>
                <a:gd name="connsiteY2" fmla="*/ 257442 h 257442"/>
                <a:gd name="connsiteX3" fmla="*/ 54721 w 2761976"/>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70925 w 1870925"/>
                <a:gd name="connsiteY0" fmla="*/ 0 h 257442"/>
                <a:gd name="connsiteX1" fmla="*/ 16559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1870925 w 1870925"/>
                <a:gd name="connsiteY0" fmla="*/ 0 h 257442"/>
                <a:gd name="connsiteX1" fmla="*/ 1816204 w 1870925"/>
                <a:gd name="connsiteY1" fmla="*/ 257442 h 257442"/>
                <a:gd name="connsiteX2" fmla="*/ 0 w 1870925"/>
                <a:gd name="connsiteY2" fmla="*/ 257442 h 257442"/>
                <a:gd name="connsiteX3" fmla="*/ 54721 w 1870925"/>
                <a:gd name="connsiteY3" fmla="*/ 0 h 257442"/>
                <a:gd name="connsiteX0" fmla="*/ 2048858 w 2048858"/>
                <a:gd name="connsiteY0" fmla="*/ 0 h 257442"/>
                <a:gd name="connsiteX1" fmla="*/ 1816204 w 2048858"/>
                <a:gd name="connsiteY1" fmla="*/ 257442 h 257442"/>
                <a:gd name="connsiteX2" fmla="*/ 0 w 2048858"/>
                <a:gd name="connsiteY2" fmla="*/ 257442 h 257442"/>
                <a:gd name="connsiteX3" fmla="*/ 54721 w 2048858"/>
                <a:gd name="connsiteY3" fmla="*/ 0 h 257442"/>
                <a:gd name="connsiteX0" fmla="*/ 2048858 w 2048858"/>
                <a:gd name="connsiteY0" fmla="*/ 0 h 257442"/>
                <a:gd name="connsiteX1" fmla="*/ 1994136 w 2048858"/>
                <a:gd name="connsiteY1" fmla="*/ 257442 h 257442"/>
                <a:gd name="connsiteX2" fmla="*/ 0 w 2048858"/>
                <a:gd name="connsiteY2" fmla="*/ 257442 h 257442"/>
                <a:gd name="connsiteX3" fmla="*/ 54721 w 2048858"/>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048859 w 2048859"/>
                <a:gd name="connsiteY0" fmla="*/ 0 h 257442"/>
                <a:gd name="connsiteX1" fmla="*/ 1994137 w 2048859"/>
                <a:gd name="connsiteY1" fmla="*/ 257442 h 257442"/>
                <a:gd name="connsiteX2" fmla="*/ 0 w 2048859"/>
                <a:gd name="connsiteY2" fmla="*/ 257442 h 257442"/>
                <a:gd name="connsiteX3" fmla="*/ 54722 w 2048859"/>
                <a:gd name="connsiteY3" fmla="*/ 0 h 257442"/>
                <a:gd name="connsiteX0" fmla="*/ 2217174 w 2217174"/>
                <a:gd name="connsiteY0" fmla="*/ 0 h 257442"/>
                <a:gd name="connsiteX1" fmla="*/ 1994137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2 w 2217174"/>
                <a:gd name="connsiteY3" fmla="*/ 0 h 257442"/>
                <a:gd name="connsiteX0" fmla="*/ 2217174 w 2217174"/>
                <a:gd name="connsiteY0" fmla="*/ 0 h 257442"/>
                <a:gd name="connsiteX1" fmla="*/ 2162452 w 2217174"/>
                <a:gd name="connsiteY1" fmla="*/ 257442 h 257442"/>
                <a:gd name="connsiteX2" fmla="*/ 0 w 2217174"/>
                <a:gd name="connsiteY2" fmla="*/ 257442 h 257442"/>
                <a:gd name="connsiteX3" fmla="*/ 54721 w 2217174"/>
                <a:gd name="connsiteY3" fmla="*/ 0 h 257442"/>
                <a:gd name="connsiteX0" fmla="*/ 2470448 w 2470448"/>
                <a:gd name="connsiteY0" fmla="*/ 0 h 257442"/>
                <a:gd name="connsiteX1" fmla="*/ 2162452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470448 w 2470448"/>
                <a:gd name="connsiteY0" fmla="*/ 0 h 257442"/>
                <a:gd name="connsiteX1" fmla="*/ 2415727 w 2470448"/>
                <a:gd name="connsiteY1" fmla="*/ 257442 h 257442"/>
                <a:gd name="connsiteX2" fmla="*/ 0 w 2470448"/>
                <a:gd name="connsiteY2" fmla="*/ 257442 h 257442"/>
                <a:gd name="connsiteX3" fmla="*/ 54721 w 2470448"/>
                <a:gd name="connsiteY3" fmla="*/ 0 h 257442"/>
                <a:gd name="connsiteX0" fmla="*/ 2638763 w 2638763"/>
                <a:gd name="connsiteY0" fmla="*/ 0 h 257442"/>
                <a:gd name="connsiteX1" fmla="*/ 2415727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638763 w 2638763"/>
                <a:gd name="connsiteY0" fmla="*/ 0 h 257442"/>
                <a:gd name="connsiteX1" fmla="*/ 2584042 w 2638763"/>
                <a:gd name="connsiteY1" fmla="*/ 257442 h 257442"/>
                <a:gd name="connsiteX2" fmla="*/ 0 w 2638763"/>
                <a:gd name="connsiteY2" fmla="*/ 257442 h 257442"/>
                <a:gd name="connsiteX3" fmla="*/ 54721 w 2638763"/>
                <a:gd name="connsiteY3" fmla="*/ 0 h 257442"/>
                <a:gd name="connsiteX0" fmla="*/ 2816697 w 2816697"/>
                <a:gd name="connsiteY0" fmla="*/ 0 h 257442"/>
                <a:gd name="connsiteX1" fmla="*/ 2584042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 name="connsiteX0" fmla="*/ 2816697 w 2816697"/>
                <a:gd name="connsiteY0" fmla="*/ 0 h 257442"/>
                <a:gd name="connsiteX1" fmla="*/ 2761976 w 2816697"/>
                <a:gd name="connsiteY1" fmla="*/ 257442 h 257442"/>
                <a:gd name="connsiteX2" fmla="*/ 0 w 2816697"/>
                <a:gd name="connsiteY2" fmla="*/ 257442 h 257442"/>
                <a:gd name="connsiteX3" fmla="*/ 54721 w 2816697"/>
                <a:gd name="connsiteY3" fmla="*/ 0 h 257442"/>
              </a:gdLst>
              <a:ahLst/>
              <a:cxnLst>
                <a:cxn ang="0">
                  <a:pos x="connsiteX0" y="connsiteY0"/>
                </a:cxn>
                <a:cxn ang="0">
                  <a:pos x="connsiteX1" y="connsiteY1"/>
                </a:cxn>
                <a:cxn ang="0">
                  <a:pos x="connsiteX2" y="connsiteY2"/>
                </a:cxn>
                <a:cxn ang="0">
                  <a:pos x="connsiteX3" y="connsiteY3"/>
                </a:cxn>
              </a:cxnLst>
              <a:rect l="l" t="t" r="r" b="b"/>
              <a:pathLst>
                <a:path w="2816697" h="257442">
                  <a:moveTo>
                    <a:pt x="2816697" y="0"/>
                  </a:moveTo>
                  <a:lnTo>
                    <a:pt x="2761976"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04" name="btfpRunningAgenda2LevelTextRight724414">
              <a:extLst>
                <a:ext uri="{FF2B5EF4-FFF2-40B4-BE49-F238E27FC236}">
                  <a16:creationId xmlns:a16="http://schemas.microsoft.com/office/drawing/2014/main" id="{BDCDF4DB-970A-4794-9515-3603E346C1E8}"/>
                </a:ext>
              </a:extLst>
            </p:cNvPr>
            <p:cNvSpPr txBox="1"/>
            <p:nvPr/>
          </p:nvSpPr>
          <p:spPr bwMode="gray">
            <a:xfrm>
              <a:off x="3023101" y="876300"/>
              <a:ext cx="2761976"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ESG Reporting</a:t>
              </a:r>
            </a:p>
          </p:txBody>
        </p:sp>
      </p:grpSp>
      <p:sp>
        <p:nvSpPr>
          <p:cNvPr id="60" name="Rectangle 59">
            <a:extLst>
              <a:ext uri="{FF2B5EF4-FFF2-40B4-BE49-F238E27FC236}">
                <a16:creationId xmlns:a16="http://schemas.microsoft.com/office/drawing/2014/main" id="{E5B02307-3DBA-4F96-8B2D-ED2769984C33}"/>
              </a:ext>
            </a:extLst>
          </p:cNvPr>
          <p:cNvSpPr/>
          <p:nvPr/>
        </p:nvSpPr>
        <p:spPr bwMode="gray">
          <a:xfrm>
            <a:off x="2144200" y="1386588"/>
            <a:ext cx="1106074" cy="4650129"/>
          </a:xfrm>
          <a:prstGeom prst="rect">
            <a:avLst/>
          </a:prstGeom>
          <a:noFill/>
          <a:ln w="12700">
            <a:solidFill>
              <a:srgbClr val="CC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Tree>
    <p:custDataLst>
      <p:tags r:id="rId1"/>
    </p:custDataLst>
    <p:extLst>
      <p:ext uri="{BB962C8B-B14F-4D97-AF65-F5344CB8AC3E}">
        <p14:creationId xmlns:p14="http://schemas.microsoft.com/office/powerpoint/2010/main" val="2644855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 val="London"/>
  <p:tag name="MEKKOFORMATS" val="&lt;MekkoFormats&gt;&lt;NumberFormat DecimalSeparator=&quot;.&quot; ThousandSeparator=&quot;,&quot; NegativeNumberFormat=&quot;1&quot; /&gt;&lt;Font&gt;&lt;Output_Font_Name Default=&quot;Arial&quot; UsePPTTheme=&quot;True&quot; /&gt;&lt;/Font&gt;&lt;DateFormat CultureID=&quot;1033&quot; FormatString=&quot;dd/MM/yyyy&quot; /&gt;&lt;/MekkoFormats&gt;"/>
  <p:tag name="BTFPCOLUMNGUIDE" val="Bain"/>
  <p:tag name="SMART" val="&lt;smart xmlns:xsd=&quot;http://www.w3.org/2001/XMLSchema&quot; xmlns:xsi=&quot;http://www.w3.org/2001/XMLSchema-instance&quot;&gt;&lt;presentationSettings hasLibraryLinks=&quot;false&quot; lastModified=&quot;2022-06-23T18:54:04.0032069Z&quot;&gt;&lt;agenda createSections=&quot;false&quot; enableNavigation=&quot;false&quot; id=&quot;d3819f0a-0afe-4f85-bc26-51d4b55c2421&quot; isTouched=&quot;false&quot; mode=&quot;Agenda&quot; showDuration=&quot;false&quot; showHeaders=&quot;false&quot; showPageNumber=&quot;false&quot; showResponsible=&quot;false&quot; showSubTopics=&quot;false&quot; showTimeSlot=&quot;false&quot; showTopicNumber=&quot;false&quot; slidesForSubTopics=&quot;false&quot; timeFormat=&quot;00000000-0000-0000-0000-000000000000&quot; title=&quot;Agenda&quot;&gt;&lt;columns&gt;&lt;column displayIndex=&quot;0&quot; header=&quot;#&quot; id=&quot;8fc7e105-5a32-4a72-bc85-7d3ff1e7b9d7&quot; visible=&quot;true&quot; width=&quot;170&quot; /&gt;&lt;column displayIndex=&quot;1&quot; header=&quot;Topic&quot; id=&quot;8f81a0ad-7497-4bbb-a001-838bad8c0faa&quot; visible=&quot;true&quot; width=&quot;160&quot; /&gt;&lt;column displayIndex=&quot;2&quot; header=&quot;Responsible&quot; id=&quot;2f9b06db-11e3-45bc-aecb-cf6141b9856b&quot; visible=&quot;true&quot; width=&quot;165&quot; /&gt;&lt;column displayIndex=&quot;3&quot; header=&quot;Duration&quot; id=&quot;99d05e97-02f5-4087-be8e-b10736e0c9ca&quot; visible=&quot;true&quot; width=&quot;150&quot; /&gt;&lt;column displayIndex=&quot;4&quot; header=&quot;Time&quot; id=&quot;fd356bfd-687f-40e8-b861-574837edbc46&quot; visible=&quot;true&quot; width=&quot;180&quot; /&gt;&lt;column displayIndex=&quot;5&quot; header=&quot;Page&quot; id=&quot;db91063f-fada-4f32-86c9-9368cd93fa26&quot; visible=&quot;true&quot; width=&quot;170&quot; /&gt;&lt;/columns&gt;&lt;layout /&gt;&lt;rows /&gt;&lt;/agenda&gt;&lt;template lastModified=&quot;0001-01-01T00:00:00&quot; /&gt;&lt;theme&gt;&lt;recentColors /&gt;&lt;/theme&gt;&lt;rules&gt;&lt;disabled /&gt;&lt;/rules&gt;&lt;/presentationSettings&gt;&lt;/smart&gt;"/>
  <p:tag name="MEKKOMRUCOLORS" val="&lt;?xml version=&quot;1.0&quot; encoding=&quot;utf-8&quot;?&gt;&#10;&lt;MRU&gt;&#10;  &lt;CustomColorsMRU&gt;&#10;    &lt;Color aRGB=&quot;FFFF7C80&quot; Intensity=&quot;1&quot; /&gt;&#10;  &lt;/CustomColorsMRU&gt;&#10;  &lt;ColorsPatternsMRU&gt;&#10;    &lt;Button ID=&quot;menuSeriesColor&quot; Color=&quot;24&quot; /&gt;&#10;    &lt;Button ID=&quot;menuSelectedLineSeriesColor&quot; Color=&quot;4&quot; /&gt;&#10;    &lt;Button ID=&quot;menuSeriesBorderColor&quot; Color=&quot;2&quot; /&gt;&#10;    &lt;Button ID=&quot;menuSegmentBorderColor&quot; Color=&quot;1&quot; /&gt;&#10;    &lt;Button ID=&quot;menuFontColor&quot; Color=&quot;29&quot; /&gt;&#10;    &lt;Button ID=&quot;menuSegmentColor&quot; Color=&quot;7&quot; /&gt;&#10;  &lt;/ColorsPatternsMRU&gt;&#10;&lt;/MRU&gt;"/>
</p:tagLst>
</file>

<file path=ppt/tags/tag10.xml><?xml version="1.0" encoding="utf-8"?>
<p:tagLst xmlns:a="http://schemas.openxmlformats.org/drawingml/2006/main" xmlns:r="http://schemas.openxmlformats.org/officeDocument/2006/relationships" xmlns:p="http://schemas.openxmlformats.org/presentationml/2006/main">
  <p:tag name="BTFPLAYOUTENABLED" val="1"/>
</p:tagLst>
</file>

<file path=ppt/tags/tag100.xml><?xml version="1.0" encoding="utf-8"?>
<p:tagLst xmlns:a="http://schemas.openxmlformats.org/drawingml/2006/main" xmlns:r="http://schemas.openxmlformats.org/officeDocument/2006/relationships" xmlns:p="http://schemas.openxmlformats.org/presentationml/2006/main">
  <p:tag name="BTFPLAYOUTENABLED" val="0"/>
</p:tagLst>
</file>

<file path=ppt/tags/tag101.xml><?xml version="1.0" encoding="utf-8"?>
<p:tagLst xmlns:a="http://schemas.openxmlformats.org/drawingml/2006/main" xmlns:r="http://schemas.openxmlformats.org/officeDocument/2006/relationships" xmlns:p="http://schemas.openxmlformats.org/presentationml/2006/main">
  <p:tag name="BTFPLAYOUTENABLED" val="0"/>
</p:tagLst>
</file>

<file path=ppt/tags/tag102.xml><?xml version="1.0" encoding="utf-8"?>
<p:tagLst xmlns:a="http://schemas.openxmlformats.org/drawingml/2006/main" xmlns:r="http://schemas.openxmlformats.org/officeDocument/2006/relationships" xmlns:p="http://schemas.openxmlformats.org/presentationml/2006/main">
  <p:tag name="BTFPLAYOUTENABLED" val="0"/>
</p:tagLst>
</file>

<file path=ppt/tags/tag103.xml><?xml version="1.0" encoding="utf-8"?>
<p:tagLst xmlns:a="http://schemas.openxmlformats.org/drawingml/2006/main" xmlns:r="http://schemas.openxmlformats.org/officeDocument/2006/relationships" xmlns:p="http://schemas.openxmlformats.org/presentationml/2006/main">
  <p:tag name="BTFPLAYOUTENABLED" val="0"/>
</p:tagLst>
</file>

<file path=ppt/tags/tag104.xml><?xml version="1.0" encoding="utf-8"?>
<p:tagLst xmlns:a="http://schemas.openxmlformats.org/drawingml/2006/main" xmlns:r="http://schemas.openxmlformats.org/officeDocument/2006/relationships" xmlns:p="http://schemas.openxmlformats.org/presentationml/2006/main">
  <p:tag name="BTFPLAYOUTENABLED" val="0"/>
</p:tagLst>
</file>

<file path=ppt/tags/tag105.xml><?xml version="1.0" encoding="utf-8"?>
<p:tagLst xmlns:a="http://schemas.openxmlformats.org/drawingml/2006/main" xmlns:r="http://schemas.openxmlformats.org/officeDocument/2006/relationships" xmlns:p="http://schemas.openxmlformats.org/presentationml/2006/main">
  <p:tag name="BTFPLAYOUTENABLED" val="1"/>
</p:tagLst>
</file>

<file path=ppt/tags/tag106.xml><?xml version="1.0" encoding="utf-8"?>
<p:tagLst xmlns:a="http://schemas.openxmlformats.org/drawingml/2006/main" xmlns:r="http://schemas.openxmlformats.org/officeDocument/2006/relationships" xmlns:p="http://schemas.openxmlformats.org/presentationml/2006/main">
  <p:tag name="BTFPLAYOUTENABLED" val="0"/>
</p:tagLst>
</file>

<file path=ppt/tags/tag107.xml><?xml version="1.0" encoding="utf-8"?>
<p:tagLst xmlns:a="http://schemas.openxmlformats.org/drawingml/2006/main" xmlns:r="http://schemas.openxmlformats.org/officeDocument/2006/relationships" xmlns:p="http://schemas.openxmlformats.org/presentationml/2006/main">
  <p:tag name="BTFPLAYOUTENABLED" val="0"/>
</p:tagLst>
</file>

<file path=ppt/tags/tag108.xml><?xml version="1.0" encoding="utf-8"?>
<p:tagLst xmlns:a="http://schemas.openxmlformats.org/drawingml/2006/main" xmlns:r="http://schemas.openxmlformats.org/officeDocument/2006/relationships" xmlns:p="http://schemas.openxmlformats.org/presentationml/2006/main">
  <p:tag name="BTFPLAYOUTENABLED" val="0"/>
</p:tagLst>
</file>

<file path=ppt/tags/tag109.xml><?xml version="1.0" encoding="utf-8"?>
<p:tagLst xmlns:a="http://schemas.openxmlformats.org/drawingml/2006/main" xmlns:r="http://schemas.openxmlformats.org/officeDocument/2006/relationships" xmlns:p="http://schemas.openxmlformats.org/presentationml/2006/main">
  <p:tag name="BTFPLAYOUTENABLED" val="1"/>
</p:tagLst>
</file>

<file path=ppt/tags/tag11.xml><?xml version="1.0" encoding="utf-8"?>
<p:tagLst xmlns:a="http://schemas.openxmlformats.org/drawingml/2006/main" xmlns:r="http://schemas.openxmlformats.org/officeDocument/2006/relationships" xmlns:p="http://schemas.openxmlformats.org/presentationml/2006/main">
  <p:tag name="AS_UNIQUEID" val="597"/>
  <p:tag name="BTFPLAYOUTENABLED" val="1"/>
  <p:tag name="BTFPLAYOUTANCHORELEFT" val="True"/>
  <p:tag name="BTFPLAYOUTANCHORERIGHT" val="False"/>
  <p:tag name="BTFPLAYOUTANCHORETOP" val="True"/>
  <p:tag name="BTFPLAYOUTANCHOREBOTTOM" val="False"/>
</p:tagLst>
</file>

<file path=ppt/tags/tag11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BTFPLAYOUTENABLED" val="1"/>
</p:tagLst>
</file>

<file path=ppt/tags/tag113.xml><?xml version="1.0" encoding="utf-8"?>
<p:tagLst xmlns:a="http://schemas.openxmlformats.org/drawingml/2006/main" xmlns:r="http://schemas.openxmlformats.org/officeDocument/2006/relationships" xmlns:p="http://schemas.openxmlformats.org/presentationml/2006/main">
  <p:tag name="BTFPLAYOUTENABLED" val="1"/>
</p:tagLst>
</file>

<file path=ppt/tags/tag1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15.xml><?xml version="1.0" encoding="utf-8"?>
<p:tagLst xmlns:a="http://schemas.openxmlformats.org/drawingml/2006/main" xmlns:r="http://schemas.openxmlformats.org/officeDocument/2006/relationships" xmlns:p="http://schemas.openxmlformats.org/presentationml/2006/main">
  <p:tag name="BTFPLAYOUTENABLED" val="1"/>
</p:tagLst>
</file>

<file path=ppt/tags/tag116.xml><?xml version="1.0" encoding="utf-8"?>
<p:tagLst xmlns:a="http://schemas.openxmlformats.org/drawingml/2006/main" xmlns:r="http://schemas.openxmlformats.org/officeDocument/2006/relationships" xmlns:p="http://schemas.openxmlformats.org/presentationml/2006/main">
  <p:tag name="AS_UNIQUEID" val="17561"/>
</p:tagLst>
</file>

<file path=ppt/tags/tag117.xml><?xml version="1.0" encoding="utf-8"?>
<p:tagLst xmlns:a="http://schemas.openxmlformats.org/drawingml/2006/main" xmlns:r="http://schemas.openxmlformats.org/officeDocument/2006/relationships" xmlns:p="http://schemas.openxmlformats.org/presentationml/2006/main">
  <p:tag name="AS_UNIQUEID" val="17562"/>
</p:tagLst>
</file>

<file path=ppt/tags/tag118.xml><?xml version="1.0" encoding="utf-8"?>
<p:tagLst xmlns:a="http://schemas.openxmlformats.org/drawingml/2006/main" xmlns:r="http://schemas.openxmlformats.org/officeDocument/2006/relationships" xmlns:p="http://schemas.openxmlformats.org/presentationml/2006/main">
  <p:tag name="AS_UNIQUEID" val="17560"/>
</p:tagLst>
</file>

<file path=ppt/tags/tag119.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2.xml><?xml version="1.0" encoding="utf-8"?>
<p:tagLst xmlns:a="http://schemas.openxmlformats.org/drawingml/2006/main" xmlns:r="http://schemas.openxmlformats.org/officeDocument/2006/relationships" xmlns:p="http://schemas.openxmlformats.org/presentationml/2006/main">
  <p:tag name="AS_UNIQUEID" val="627"/>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AS_UNIQUEID" val="17739"/>
  <p:tag name="BTFPLAYOUTENABLED" val="0"/>
  <p:tag name="BTFPBAINBULLETS" val="1"/>
</p:tagLst>
</file>

<file path=ppt/tags/tag122.xml><?xml version="1.0" encoding="utf-8"?>
<p:tagLst xmlns:a="http://schemas.openxmlformats.org/drawingml/2006/main" xmlns:r="http://schemas.openxmlformats.org/officeDocument/2006/relationships" xmlns:p="http://schemas.openxmlformats.org/presentationml/2006/main">
  <p:tag name="AS_UNIQUEID" val="17738"/>
</p:tagLst>
</file>

<file path=ppt/tags/tag123.xml><?xml version="1.0" encoding="utf-8"?>
<p:tagLst xmlns:a="http://schemas.openxmlformats.org/drawingml/2006/main" xmlns:r="http://schemas.openxmlformats.org/officeDocument/2006/relationships" xmlns:p="http://schemas.openxmlformats.org/presentationml/2006/main">
  <p:tag name="BTFPLAYOUTENABLED" val="1"/>
</p:tagLst>
</file>

<file path=ppt/tags/tag124.xml><?xml version="1.0" encoding="utf-8"?>
<p:tagLst xmlns:a="http://schemas.openxmlformats.org/drawingml/2006/main" xmlns:r="http://schemas.openxmlformats.org/officeDocument/2006/relationships" xmlns:p="http://schemas.openxmlformats.org/presentationml/2006/main">
  <p:tag name="BTFPLAYOUTENABLED" val="1"/>
</p:tagLst>
</file>

<file path=ppt/tags/tag125.xml><?xml version="1.0" encoding="utf-8"?>
<p:tagLst xmlns:a="http://schemas.openxmlformats.org/drawingml/2006/main" xmlns:r="http://schemas.openxmlformats.org/officeDocument/2006/relationships" xmlns:p="http://schemas.openxmlformats.org/presentationml/2006/main">
  <p:tag name="BTFPLAYOUTENABLED" val="1"/>
</p:tagLst>
</file>

<file path=ppt/tags/tag126.xml><?xml version="1.0" encoding="utf-8"?>
<p:tagLst xmlns:a="http://schemas.openxmlformats.org/drawingml/2006/main" xmlns:r="http://schemas.openxmlformats.org/officeDocument/2006/relationships" xmlns:p="http://schemas.openxmlformats.org/presentationml/2006/main">
  <p:tag name="BTFPLAYOUTENABLED" val="1"/>
</p:tagLst>
</file>

<file path=ppt/tags/tag127.xml><?xml version="1.0" encoding="utf-8"?>
<p:tagLst xmlns:a="http://schemas.openxmlformats.org/drawingml/2006/main" xmlns:r="http://schemas.openxmlformats.org/officeDocument/2006/relationships" xmlns:p="http://schemas.openxmlformats.org/presentationml/2006/main">
  <p:tag name="BTFPLAYOUTENABLED" val="1"/>
</p:tagLst>
</file>

<file path=ppt/tags/tag128.xml><?xml version="1.0" encoding="utf-8"?>
<p:tagLst xmlns:a="http://schemas.openxmlformats.org/drawingml/2006/main" xmlns:r="http://schemas.openxmlformats.org/officeDocument/2006/relationships" xmlns:p="http://schemas.openxmlformats.org/presentationml/2006/main">
  <p:tag name="BTFPLAYOUTENABLED" val="1"/>
</p:tagLst>
</file>

<file path=ppt/tags/tag129.xml><?xml version="1.0" encoding="utf-8"?>
<p:tagLst xmlns:a="http://schemas.openxmlformats.org/drawingml/2006/main" xmlns:r="http://schemas.openxmlformats.org/officeDocument/2006/relationships" xmlns:p="http://schemas.openxmlformats.org/presentationml/2006/main">
  <p:tag name="BTFPLAYOUTENABLED" val="1"/>
</p:tagLst>
</file>

<file path=ppt/tags/tag13.xml><?xml version="1.0" encoding="utf-8"?>
<p:tagLst xmlns:a="http://schemas.openxmlformats.org/drawingml/2006/main" xmlns:r="http://schemas.openxmlformats.org/officeDocument/2006/relationships" xmlns:p="http://schemas.openxmlformats.org/presentationml/2006/main">
  <p:tag name="AS_UNIQUEID" val="602"/>
</p:tagLst>
</file>

<file path=ppt/tags/tag130.xml><?xml version="1.0" encoding="utf-8"?>
<p:tagLst xmlns:a="http://schemas.openxmlformats.org/drawingml/2006/main" xmlns:r="http://schemas.openxmlformats.org/officeDocument/2006/relationships" xmlns:p="http://schemas.openxmlformats.org/presentationml/2006/main">
  <p:tag name="BTFPLAYOUTENABLED" val="0"/>
  <p:tag name="BTFPLAYOUTCOLUMNS" val="4"/>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BTFPLAYOUTENABLED" val="1"/>
</p:tagLst>
</file>

<file path=ppt/tags/tag133.xml><?xml version="1.0" encoding="utf-8"?>
<p:tagLst xmlns:a="http://schemas.openxmlformats.org/drawingml/2006/main" xmlns:r="http://schemas.openxmlformats.org/officeDocument/2006/relationships" xmlns:p="http://schemas.openxmlformats.org/presentationml/2006/main">
  <p:tag name="BTFPLAYOUTENABLED" val="1"/>
</p:tagLst>
</file>

<file path=ppt/tags/tag134.xml><?xml version="1.0" encoding="utf-8"?>
<p:tagLst xmlns:a="http://schemas.openxmlformats.org/drawingml/2006/main" xmlns:r="http://schemas.openxmlformats.org/officeDocument/2006/relationships" xmlns:p="http://schemas.openxmlformats.org/presentationml/2006/main">
  <p:tag name="BTFPLAYOUTENABLED" val="1"/>
</p:tagLst>
</file>

<file path=ppt/tags/tag135.xml><?xml version="1.0" encoding="utf-8"?>
<p:tagLst xmlns:a="http://schemas.openxmlformats.org/drawingml/2006/main" xmlns:r="http://schemas.openxmlformats.org/officeDocument/2006/relationships" xmlns:p="http://schemas.openxmlformats.org/presentationml/2006/main">
  <p:tag name="BTFPLAYOUTENABLED" val="1"/>
</p:tagLst>
</file>

<file path=ppt/tags/tag136.xml><?xml version="1.0" encoding="utf-8"?>
<p:tagLst xmlns:a="http://schemas.openxmlformats.org/drawingml/2006/main" xmlns:r="http://schemas.openxmlformats.org/officeDocument/2006/relationships" xmlns:p="http://schemas.openxmlformats.org/presentationml/2006/main">
  <p:tag name="BTFPLAYOUTENABLED" val="1"/>
</p:tagLst>
</file>

<file path=ppt/tags/tag137.xml><?xml version="1.0" encoding="utf-8"?>
<p:tagLst xmlns:a="http://schemas.openxmlformats.org/drawingml/2006/main" xmlns:r="http://schemas.openxmlformats.org/officeDocument/2006/relationships" xmlns:p="http://schemas.openxmlformats.org/presentationml/2006/main">
  <p:tag name="BTFPLAYOUTENABLED" val="1"/>
</p:tagLst>
</file>

<file path=ppt/tags/tag138.xml><?xml version="1.0" encoding="utf-8"?>
<p:tagLst xmlns:a="http://schemas.openxmlformats.org/drawingml/2006/main" xmlns:r="http://schemas.openxmlformats.org/officeDocument/2006/relationships" xmlns:p="http://schemas.openxmlformats.org/presentationml/2006/main">
  <p:tag name="BTFPLAYOUTENABLED" val="1"/>
</p:tagLst>
</file>

<file path=ppt/tags/tag139.xml><?xml version="1.0" encoding="utf-8"?>
<p:tagLst xmlns:a="http://schemas.openxmlformats.org/drawingml/2006/main" xmlns:r="http://schemas.openxmlformats.org/officeDocument/2006/relationships" xmlns:p="http://schemas.openxmlformats.org/presentationml/2006/main">
  <p:tag name="BTFPLAYOUTENABLED" val="1"/>
</p:tagLst>
</file>

<file path=ppt/tags/tag14.xml><?xml version="1.0" encoding="utf-8"?>
<p:tagLst xmlns:a="http://schemas.openxmlformats.org/drawingml/2006/main" xmlns:r="http://schemas.openxmlformats.org/officeDocument/2006/relationships" xmlns:p="http://schemas.openxmlformats.org/presentationml/2006/main">
  <p:tag name="AS_UNIQUEID" val="619"/>
</p:tagLst>
</file>

<file path=ppt/tags/tag140.xml><?xml version="1.0" encoding="utf-8"?>
<p:tagLst xmlns:a="http://schemas.openxmlformats.org/drawingml/2006/main" xmlns:r="http://schemas.openxmlformats.org/officeDocument/2006/relationships" xmlns:p="http://schemas.openxmlformats.org/presentationml/2006/main">
  <p:tag name="BTFPROTATION" val="0"/>
  <p:tag name="BTFPLAYOUTENABLED" val="1"/>
</p:tagLst>
</file>

<file path=ppt/tags/tag141.xml><?xml version="1.0" encoding="utf-8"?>
<p:tagLst xmlns:a="http://schemas.openxmlformats.org/drawingml/2006/main" xmlns:r="http://schemas.openxmlformats.org/officeDocument/2006/relationships" xmlns:p="http://schemas.openxmlformats.org/presentationml/2006/main">
  <p:tag name="BTFPLAYOUTENABLED" val="1"/>
</p:tagLst>
</file>

<file path=ppt/tags/tag142.xml><?xml version="1.0" encoding="utf-8"?>
<p:tagLst xmlns:a="http://schemas.openxmlformats.org/drawingml/2006/main" xmlns:r="http://schemas.openxmlformats.org/officeDocument/2006/relationships" xmlns:p="http://schemas.openxmlformats.org/presentationml/2006/main">
  <p:tag name="BTFPLAYOUTENABLED" val="1"/>
</p:tagLst>
</file>

<file path=ppt/tags/tag143.xml><?xml version="1.0" encoding="utf-8"?>
<p:tagLst xmlns:a="http://schemas.openxmlformats.org/drawingml/2006/main" xmlns:r="http://schemas.openxmlformats.org/officeDocument/2006/relationships" xmlns:p="http://schemas.openxmlformats.org/presentationml/2006/main">
  <p:tag name="BTFPLAYOUTENABLED" val="1"/>
</p:tagLst>
</file>

<file path=ppt/tags/tag144.xml><?xml version="1.0" encoding="utf-8"?>
<p:tagLst xmlns:a="http://schemas.openxmlformats.org/drawingml/2006/main" xmlns:r="http://schemas.openxmlformats.org/officeDocument/2006/relationships" xmlns:p="http://schemas.openxmlformats.org/presentationml/2006/main">
  <p:tag name="BTFPLAYOUTENABLED" val="1"/>
</p:tagLst>
</file>

<file path=ppt/tags/tag145.xml><?xml version="1.0" encoding="utf-8"?>
<p:tagLst xmlns:a="http://schemas.openxmlformats.org/drawingml/2006/main" xmlns:r="http://schemas.openxmlformats.org/officeDocument/2006/relationships" xmlns:p="http://schemas.openxmlformats.org/presentationml/2006/main">
  <p:tag name="BTFPLAYOUTCOLUMNS" val="1"/>
  <p:tag name="BTFP_TEMPLATE" val="&lt;?xml version=&quot;1.0&quot; encoding=&quot;utf-8&quot;?&gt;&lt;Template&gt;&lt;Id&gt;1bc02d8e029ed21f7d9ec3448c1a4677&lt;/Id&gt;&lt;Version&gt;4&lt;/Version&gt;&lt;/Template&gt;"/>
  <p:tag name="BTFPLAYOUTENABLED" val="0"/>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BTFPLAYOUTENABLED" val="0"/>
</p:tagLst>
</file>

<file path=ppt/tags/tag148.xml><?xml version="1.0" encoding="utf-8"?>
<p:tagLst xmlns:a="http://schemas.openxmlformats.org/drawingml/2006/main" xmlns:r="http://schemas.openxmlformats.org/officeDocument/2006/relationships" xmlns:p="http://schemas.openxmlformats.org/presentationml/2006/main">
  <p:tag name="BTFPLAYOUTENABLED" val="0"/>
</p:tagLst>
</file>

<file path=ppt/tags/tag149.xml><?xml version="1.0" encoding="utf-8"?>
<p:tagLst xmlns:a="http://schemas.openxmlformats.org/drawingml/2006/main" xmlns:r="http://schemas.openxmlformats.org/officeDocument/2006/relationships" xmlns:p="http://schemas.openxmlformats.org/presentationml/2006/main">
  <p:tag name="BTFPLAYOUTENABLED" val="1"/>
</p:tagLst>
</file>

<file path=ppt/tags/tag15.xml><?xml version="1.0" encoding="utf-8"?>
<p:tagLst xmlns:a="http://schemas.openxmlformats.org/drawingml/2006/main" xmlns:r="http://schemas.openxmlformats.org/officeDocument/2006/relationships" xmlns:p="http://schemas.openxmlformats.org/presentationml/2006/main">
  <p:tag name="AS_UNIQUEID" val="654"/>
</p:tagLst>
</file>

<file path=ppt/tags/tag150.xml><?xml version="1.0" encoding="utf-8"?>
<p:tagLst xmlns:a="http://schemas.openxmlformats.org/drawingml/2006/main" xmlns:r="http://schemas.openxmlformats.org/officeDocument/2006/relationships" xmlns:p="http://schemas.openxmlformats.org/presentationml/2006/main">
  <p:tag name="BTFPLAYOUTENABLED" val="0"/>
</p:tagLst>
</file>

<file path=ppt/tags/tag151.xml><?xml version="1.0" encoding="utf-8"?>
<p:tagLst xmlns:a="http://schemas.openxmlformats.org/drawingml/2006/main" xmlns:r="http://schemas.openxmlformats.org/officeDocument/2006/relationships" xmlns:p="http://schemas.openxmlformats.org/presentationml/2006/main">
  <p:tag name="BTFPLAYOUTENABLED" val="0"/>
</p:tagLst>
</file>

<file path=ppt/tags/tag152.xml><?xml version="1.0" encoding="utf-8"?>
<p:tagLst xmlns:a="http://schemas.openxmlformats.org/drawingml/2006/main" xmlns:r="http://schemas.openxmlformats.org/officeDocument/2006/relationships" xmlns:p="http://schemas.openxmlformats.org/presentationml/2006/main">
  <p:tag name="BTFPLAYOUTENABLED" val="1"/>
</p:tagLst>
</file>

<file path=ppt/tags/tag153.xml><?xml version="1.0" encoding="utf-8"?>
<p:tagLst xmlns:a="http://schemas.openxmlformats.org/drawingml/2006/main" xmlns:r="http://schemas.openxmlformats.org/officeDocument/2006/relationships" xmlns:p="http://schemas.openxmlformats.org/presentationml/2006/main">
  <p:tag name="BTFPLAYOUTENABLED" val="1"/>
</p:tagLst>
</file>

<file path=ppt/tags/tag154.xml><?xml version="1.0" encoding="utf-8"?>
<p:tagLst xmlns:a="http://schemas.openxmlformats.org/drawingml/2006/main" xmlns:r="http://schemas.openxmlformats.org/officeDocument/2006/relationships" xmlns:p="http://schemas.openxmlformats.org/presentationml/2006/main">
  <p:tag name="BTFPLAYOUTENABLED" val="0"/>
</p:tagLst>
</file>

<file path=ppt/tags/tag155.xml><?xml version="1.0" encoding="utf-8"?>
<p:tagLst xmlns:a="http://schemas.openxmlformats.org/drawingml/2006/main" xmlns:r="http://schemas.openxmlformats.org/officeDocument/2006/relationships" xmlns:p="http://schemas.openxmlformats.org/presentationml/2006/main">
  <p:tag name="BTFPLAYOUTENABLED" val="0"/>
</p:tagLst>
</file>

<file path=ppt/tags/tag156.xml><?xml version="1.0" encoding="utf-8"?>
<p:tagLst xmlns:a="http://schemas.openxmlformats.org/drawingml/2006/main" xmlns:r="http://schemas.openxmlformats.org/officeDocument/2006/relationships" xmlns:p="http://schemas.openxmlformats.org/presentationml/2006/main">
  <p:tag name="BTFPLAYOUTENABLED" val="0"/>
</p:tagLst>
</file>

<file path=ppt/tags/tag157.xml><?xml version="1.0" encoding="utf-8"?>
<p:tagLst xmlns:a="http://schemas.openxmlformats.org/drawingml/2006/main" xmlns:r="http://schemas.openxmlformats.org/officeDocument/2006/relationships" xmlns:p="http://schemas.openxmlformats.org/presentationml/2006/main">
  <p:tag name="BTFPLAYOUTENABLED" val="0"/>
</p:tagLst>
</file>

<file path=ppt/tags/tag158.xml><?xml version="1.0" encoding="utf-8"?>
<p:tagLst xmlns:a="http://schemas.openxmlformats.org/drawingml/2006/main" xmlns:r="http://schemas.openxmlformats.org/officeDocument/2006/relationships" xmlns:p="http://schemas.openxmlformats.org/presentationml/2006/main">
  <p:tag name="BTFPLAYOUTENABLED" val="0"/>
</p:tagLst>
</file>

<file path=ppt/tags/tag159.xml><?xml version="1.0" encoding="utf-8"?>
<p:tagLst xmlns:a="http://schemas.openxmlformats.org/drawingml/2006/main" xmlns:r="http://schemas.openxmlformats.org/officeDocument/2006/relationships" xmlns:p="http://schemas.openxmlformats.org/presentationml/2006/main">
  <p:tag name="AS_UNIQUEID" val="17707"/>
  <p:tag name="BTFPLAYOUTENABLED" val="1"/>
</p:tagLst>
</file>

<file path=ppt/tags/tag16.xml><?xml version="1.0" encoding="utf-8"?>
<p:tagLst xmlns:a="http://schemas.openxmlformats.org/drawingml/2006/main" xmlns:r="http://schemas.openxmlformats.org/officeDocument/2006/relationships" xmlns:p="http://schemas.openxmlformats.org/presentationml/2006/main">
  <p:tag name="AS_UNIQUEID" val="610"/>
</p:tagLst>
</file>

<file path=ppt/tags/tag160.xml><?xml version="1.0" encoding="utf-8"?>
<p:tagLst xmlns:a="http://schemas.openxmlformats.org/drawingml/2006/main" xmlns:r="http://schemas.openxmlformats.org/officeDocument/2006/relationships" xmlns:p="http://schemas.openxmlformats.org/presentationml/2006/main">
  <p:tag name="BTFPLAYOUTENABLED" val="1"/>
</p:tagLst>
</file>

<file path=ppt/tags/tag161.xml><?xml version="1.0" encoding="utf-8"?>
<p:tagLst xmlns:a="http://schemas.openxmlformats.org/drawingml/2006/main" xmlns:r="http://schemas.openxmlformats.org/officeDocument/2006/relationships" xmlns:p="http://schemas.openxmlformats.org/presentationml/2006/main">
  <p:tag name="BTFPLAYOUTENABLED" val="1"/>
</p:tagLst>
</file>

<file path=ppt/tags/tag162.xml><?xml version="1.0" encoding="utf-8"?>
<p:tagLst xmlns:a="http://schemas.openxmlformats.org/drawingml/2006/main" xmlns:r="http://schemas.openxmlformats.org/officeDocument/2006/relationships" xmlns:p="http://schemas.openxmlformats.org/presentationml/2006/main">
  <p:tag name="AS_UNIQUEID" val="17698"/>
  <p:tag name="BTFPLAYOUTENABLED" val="1"/>
</p:tagLst>
</file>

<file path=ppt/tags/tag163.xml><?xml version="1.0" encoding="utf-8"?>
<p:tagLst xmlns:a="http://schemas.openxmlformats.org/drawingml/2006/main" xmlns:r="http://schemas.openxmlformats.org/officeDocument/2006/relationships" xmlns:p="http://schemas.openxmlformats.org/presentationml/2006/main">
  <p:tag name="AS_UNIQUEID" val="17698"/>
  <p:tag name="BTFPLAYOUTENABLED" val="1"/>
</p:tagLst>
</file>

<file path=ppt/tags/tag164.xml><?xml version="1.0" encoding="utf-8"?>
<p:tagLst xmlns:a="http://schemas.openxmlformats.org/drawingml/2006/main" xmlns:r="http://schemas.openxmlformats.org/officeDocument/2006/relationships" xmlns:p="http://schemas.openxmlformats.org/presentationml/2006/main">
  <p:tag name="BTFPLAYOUTENABLED" val="1"/>
</p:tagLst>
</file>

<file path=ppt/tags/tag165.xml><?xml version="1.0" encoding="utf-8"?>
<p:tagLst xmlns:a="http://schemas.openxmlformats.org/drawingml/2006/main" xmlns:r="http://schemas.openxmlformats.org/officeDocument/2006/relationships" xmlns:p="http://schemas.openxmlformats.org/presentationml/2006/main">
  <p:tag name="BTFPLAYOUTENABLED" val="1"/>
</p:tagLst>
</file>

<file path=ppt/tags/tag166.xml><?xml version="1.0" encoding="utf-8"?>
<p:tagLst xmlns:a="http://schemas.openxmlformats.org/drawingml/2006/main" xmlns:r="http://schemas.openxmlformats.org/officeDocument/2006/relationships" xmlns:p="http://schemas.openxmlformats.org/presentationml/2006/main">
  <p:tag name="BTFPLAYOUTENABLED" val="1"/>
</p:tagLst>
</file>

<file path=ppt/tags/tag167.xml><?xml version="1.0" encoding="utf-8"?>
<p:tagLst xmlns:a="http://schemas.openxmlformats.org/drawingml/2006/main" xmlns:r="http://schemas.openxmlformats.org/officeDocument/2006/relationships" xmlns:p="http://schemas.openxmlformats.org/presentationml/2006/main">
  <p:tag name="BTFPLAYOUTENABLED" val="1"/>
</p:tagLst>
</file>

<file path=ppt/tags/tag168.xml><?xml version="1.0" encoding="utf-8"?>
<p:tagLst xmlns:a="http://schemas.openxmlformats.org/drawingml/2006/main" xmlns:r="http://schemas.openxmlformats.org/officeDocument/2006/relationships" xmlns:p="http://schemas.openxmlformats.org/presentationml/2006/main">
  <p:tag name="BTFPLAYOUTENABLED" val="1"/>
</p:tagLst>
</file>

<file path=ppt/tags/tag169.xml><?xml version="1.0" encoding="utf-8"?>
<p:tagLst xmlns:a="http://schemas.openxmlformats.org/drawingml/2006/main" xmlns:r="http://schemas.openxmlformats.org/officeDocument/2006/relationships" xmlns:p="http://schemas.openxmlformats.org/presentationml/2006/main">
  <p:tag name="AS_UNIQUEID" val="17699"/>
</p:tagLst>
</file>

<file path=ppt/tags/tag17.xml><?xml version="1.0" encoding="utf-8"?>
<p:tagLst xmlns:a="http://schemas.openxmlformats.org/drawingml/2006/main" xmlns:r="http://schemas.openxmlformats.org/officeDocument/2006/relationships" xmlns:p="http://schemas.openxmlformats.org/presentationml/2006/main">
  <p:tag name="BTFPLAYOUTENABLED" val="1"/>
</p:tagLst>
</file>

<file path=ppt/tags/tag170.xml><?xml version="1.0" encoding="utf-8"?>
<p:tagLst xmlns:a="http://schemas.openxmlformats.org/drawingml/2006/main" xmlns:r="http://schemas.openxmlformats.org/officeDocument/2006/relationships" xmlns:p="http://schemas.openxmlformats.org/presentationml/2006/main">
  <p:tag name="AS_UNIQUEID" val="17700"/>
</p:tagLst>
</file>

<file path=ppt/tags/tag171.xml><?xml version="1.0" encoding="utf-8"?>
<p:tagLst xmlns:a="http://schemas.openxmlformats.org/drawingml/2006/main" xmlns:r="http://schemas.openxmlformats.org/officeDocument/2006/relationships" xmlns:p="http://schemas.openxmlformats.org/presentationml/2006/main">
  <p:tag name="AS_UNIQUEID" val="17699"/>
</p:tagLst>
</file>

<file path=ppt/tags/tag172.xml><?xml version="1.0" encoding="utf-8"?>
<p:tagLst xmlns:a="http://schemas.openxmlformats.org/drawingml/2006/main" xmlns:r="http://schemas.openxmlformats.org/officeDocument/2006/relationships" xmlns:p="http://schemas.openxmlformats.org/presentationml/2006/main">
  <p:tag name="AS_UNIQUEID" val="17700"/>
</p:tagLst>
</file>

<file path=ppt/tags/tag173.xml><?xml version="1.0" encoding="utf-8"?>
<p:tagLst xmlns:a="http://schemas.openxmlformats.org/drawingml/2006/main" xmlns:r="http://schemas.openxmlformats.org/officeDocument/2006/relationships" xmlns:p="http://schemas.openxmlformats.org/presentationml/2006/main">
  <p:tag name="AS_UNIQUEID" val="17708"/>
</p:tagLst>
</file>

<file path=ppt/tags/tag174.xml><?xml version="1.0" encoding="utf-8"?>
<p:tagLst xmlns:a="http://schemas.openxmlformats.org/drawingml/2006/main" xmlns:r="http://schemas.openxmlformats.org/officeDocument/2006/relationships" xmlns:p="http://schemas.openxmlformats.org/presentationml/2006/main">
  <p:tag name="AS_UNIQUEID" val="17709"/>
</p:tagLst>
</file>

<file path=ppt/tags/tag175.xml><?xml version="1.0" encoding="utf-8"?>
<p:tagLst xmlns:a="http://schemas.openxmlformats.org/drawingml/2006/main" xmlns:r="http://schemas.openxmlformats.org/officeDocument/2006/relationships" xmlns:p="http://schemas.openxmlformats.org/presentationml/2006/main">
  <p:tag name="BTFPLAYOUTCOLUMNS" val="4"/>
  <p:tag name="BTFPLAYOUTENABLED" val="0"/>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78.xml><?xml version="1.0" encoding="utf-8"?>
<p:tagLst xmlns:a="http://schemas.openxmlformats.org/drawingml/2006/main" xmlns:r="http://schemas.openxmlformats.org/officeDocument/2006/relationships" xmlns:p="http://schemas.openxmlformats.org/presentationml/2006/main">
  <p:tag name="BTFPLAYOUTENABLED" val="1"/>
</p:tagLst>
</file>

<file path=ppt/tags/tag179.xml><?xml version="1.0" encoding="utf-8"?>
<p:tagLst xmlns:a="http://schemas.openxmlformats.org/drawingml/2006/main" xmlns:r="http://schemas.openxmlformats.org/officeDocument/2006/relationships" xmlns:p="http://schemas.openxmlformats.org/presentationml/2006/main">
  <p:tag name="BTFPLAYOUTENABLED" val="1"/>
</p:tagLst>
</file>

<file path=ppt/tags/tag18.xml><?xml version="1.0" encoding="utf-8"?>
<p:tagLst xmlns:a="http://schemas.openxmlformats.org/drawingml/2006/main" xmlns:r="http://schemas.openxmlformats.org/officeDocument/2006/relationships" xmlns:p="http://schemas.openxmlformats.org/presentationml/2006/main">
  <p:tag name="AS_UNIQUEID" val="627"/>
</p:tagLst>
</file>

<file path=ppt/tags/tag18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BTFPLAYOUTENABLED" val="0"/>
</p:tagLst>
</file>

<file path=ppt/tags/tag183.xml><?xml version="1.0" encoding="utf-8"?>
<p:tagLst xmlns:a="http://schemas.openxmlformats.org/drawingml/2006/main" xmlns:r="http://schemas.openxmlformats.org/officeDocument/2006/relationships" xmlns:p="http://schemas.openxmlformats.org/presentationml/2006/main">
  <p:tag name="BTFPLAYOUTENABLED" val="1"/>
</p:tagLst>
</file>

<file path=ppt/tags/tag184.xml><?xml version="1.0" encoding="utf-8"?>
<p:tagLst xmlns:a="http://schemas.openxmlformats.org/drawingml/2006/main" xmlns:r="http://schemas.openxmlformats.org/officeDocument/2006/relationships" xmlns:p="http://schemas.openxmlformats.org/presentationml/2006/main">
  <p:tag name="BTFPLAYOUTENABLED" val="1"/>
</p:tagLst>
</file>

<file path=ppt/tags/tag185.xml><?xml version="1.0" encoding="utf-8"?>
<p:tagLst xmlns:a="http://schemas.openxmlformats.org/drawingml/2006/main" xmlns:r="http://schemas.openxmlformats.org/officeDocument/2006/relationships" xmlns:p="http://schemas.openxmlformats.org/presentationml/2006/main">
  <p:tag name="BTFPLAYOUTENABLED" val="1"/>
</p:tagLst>
</file>

<file path=ppt/tags/tag186.xml><?xml version="1.0" encoding="utf-8"?>
<p:tagLst xmlns:a="http://schemas.openxmlformats.org/drawingml/2006/main" xmlns:r="http://schemas.openxmlformats.org/officeDocument/2006/relationships" xmlns:p="http://schemas.openxmlformats.org/presentationml/2006/main">
  <p:tag name="AS_UNIQUEID" val="42142"/>
</p:tagLst>
</file>

<file path=ppt/tags/tag187.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9.xml><?xml version="1.0" encoding="utf-8"?>
<p:tagLst xmlns:a="http://schemas.openxmlformats.org/drawingml/2006/main" xmlns:r="http://schemas.openxmlformats.org/officeDocument/2006/relationships" xmlns:p="http://schemas.openxmlformats.org/presentationml/2006/main">
  <p:tag name="AS_UNIQUEID" val="608"/>
</p:tagLst>
</file>

<file path=ppt/tags/tag190.xml><?xml version="1.0" encoding="utf-8"?>
<p:tagLst xmlns:a="http://schemas.openxmlformats.org/drawingml/2006/main" xmlns:r="http://schemas.openxmlformats.org/officeDocument/2006/relationships" xmlns:p="http://schemas.openxmlformats.org/presentationml/2006/main">
  <p:tag name="BTFPLAYOUTENABLED" val="1"/>
</p:tagLst>
</file>

<file path=ppt/tags/tag191.xml><?xml version="1.0" encoding="utf-8"?>
<p:tagLst xmlns:a="http://schemas.openxmlformats.org/drawingml/2006/main" xmlns:r="http://schemas.openxmlformats.org/officeDocument/2006/relationships" xmlns:p="http://schemas.openxmlformats.org/presentationml/2006/main">
  <p:tag name="BTFPLAYOUTENABLED" val="1"/>
</p:tagLst>
</file>

<file path=ppt/tags/tag192.xml><?xml version="1.0" encoding="utf-8"?>
<p:tagLst xmlns:a="http://schemas.openxmlformats.org/drawingml/2006/main" xmlns:r="http://schemas.openxmlformats.org/officeDocument/2006/relationships" xmlns:p="http://schemas.openxmlformats.org/presentationml/2006/main">
  <p:tag name="BTFPLAYOUTENABLED" val="1"/>
</p:tagLst>
</file>

<file path=ppt/tags/tag193.xml><?xml version="1.0" encoding="utf-8"?>
<p:tagLst xmlns:a="http://schemas.openxmlformats.org/drawingml/2006/main" xmlns:r="http://schemas.openxmlformats.org/officeDocument/2006/relationships" xmlns:p="http://schemas.openxmlformats.org/presentationml/2006/main">
  <p:tag name="BTFPLAYOUTENABLED" val="1"/>
</p:tagLst>
</file>

<file path=ppt/tags/tag194.xml><?xml version="1.0" encoding="utf-8"?>
<p:tagLst xmlns:a="http://schemas.openxmlformats.org/drawingml/2006/main" xmlns:r="http://schemas.openxmlformats.org/officeDocument/2006/relationships" xmlns:p="http://schemas.openxmlformats.org/presentationml/2006/main">
  <p:tag name="BTFPLAYOUTENABLED" val="0"/>
</p:tagLst>
</file>

<file path=ppt/tags/tag195.xml><?xml version="1.0" encoding="utf-8"?>
<p:tagLst xmlns:a="http://schemas.openxmlformats.org/drawingml/2006/main" xmlns:r="http://schemas.openxmlformats.org/officeDocument/2006/relationships" xmlns:p="http://schemas.openxmlformats.org/presentationml/2006/main">
  <p:tag name="BTFPLAYOUTENABLED" val="1"/>
</p:tagLst>
</file>

<file path=ppt/tags/tag196.xml><?xml version="1.0" encoding="utf-8"?>
<p:tagLst xmlns:a="http://schemas.openxmlformats.org/drawingml/2006/main" xmlns:r="http://schemas.openxmlformats.org/officeDocument/2006/relationships" xmlns:p="http://schemas.openxmlformats.org/presentationml/2006/main">
  <p:tag name="BTFPLAYOUTENABLED" val="1"/>
</p:tagLst>
</file>

<file path=ppt/tags/tag197.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2.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20.xml><?xml version="1.0" encoding="utf-8"?>
<p:tagLst xmlns:a="http://schemas.openxmlformats.org/drawingml/2006/main" xmlns:r="http://schemas.openxmlformats.org/officeDocument/2006/relationships" xmlns:p="http://schemas.openxmlformats.org/presentationml/2006/main">
  <p:tag name="BTFPLAYOUTENABLED" val="1"/>
</p:tagLst>
</file>

<file path=ppt/tags/tag200.xml><?xml version="1.0" encoding="utf-8"?>
<p:tagLst xmlns:a="http://schemas.openxmlformats.org/drawingml/2006/main" xmlns:r="http://schemas.openxmlformats.org/officeDocument/2006/relationships" xmlns:p="http://schemas.openxmlformats.org/presentationml/2006/main">
  <p:tag name="BTFPLAYOUTENABLED" val="1"/>
</p:tagLst>
</file>

<file path=ppt/tags/tag201.xml><?xml version="1.0" encoding="utf-8"?>
<p:tagLst xmlns:a="http://schemas.openxmlformats.org/drawingml/2006/main" xmlns:r="http://schemas.openxmlformats.org/officeDocument/2006/relationships" xmlns:p="http://schemas.openxmlformats.org/presentationml/2006/main">
  <p:tag name="BTFPLAYOUTENABLED" val="1"/>
</p:tagLst>
</file>

<file path=ppt/tags/tag202.xml><?xml version="1.0" encoding="utf-8"?>
<p:tagLst xmlns:a="http://schemas.openxmlformats.org/drawingml/2006/main" xmlns:r="http://schemas.openxmlformats.org/officeDocument/2006/relationships" xmlns:p="http://schemas.openxmlformats.org/presentationml/2006/main">
  <p:tag name="BTFPLAYOUTENABLED" val="1"/>
</p:tagLst>
</file>

<file path=ppt/tags/tag203.xml><?xml version="1.0" encoding="utf-8"?>
<p:tagLst xmlns:a="http://schemas.openxmlformats.org/drawingml/2006/main" xmlns:r="http://schemas.openxmlformats.org/officeDocument/2006/relationships" xmlns:p="http://schemas.openxmlformats.org/presentationml/2006/main">
  <p:tag name="BTFPLAYOUTENABLED" val="1"/>
</p:tagLst>
</file>

<file path=ppt/tags/tag204.xml><?xml version="1.0" encoding="utf-8"?>
<p:tagLst xmlns:a="http://schemas.openxmlformats.org/drawingml/2006/main" xmlns:r="http://schemas.openxmlformats.org/officeDocument/2006/relationships" xmlns:p="http://schemas.openxmlformats.org/presentationml/2006/main">
  <p:tag name="BTFPLAYOUTENABLED" val="1"/>
</p:tagLst>
</file>

<file path=ppt/tags/tag205.xml><?xml version="1.0" encoding="utf-8"?>
<p:tagLst xmlns:a="http://schemas.openxmlformats.org/drawingml/2006/main" xmlns:r="http://schemas.openxmlformats.org/officeDocument/2006/relationships" xmlns:p="http://schemas.openxmlformats.org/presentationml/2006/main">
  <p:tag name="BTFPLAYOUTENABLED" val="1"/>
</p:tagLst>
</file>

<file path=ppt/tags/tag206.xml><?xml version="1.0" encoding="utf-8"?>
<p:tagLst xmlns:a="http://schemas.openxmlformats.org/drawingml/2006/main" xmlns:r="http://schemas.openxmlformats.org/officeDocument/2006/relationships" xmlns:p="http://schemas.openxmlformats.org/presentationml/2006/main">
  <p:tag name="BTFPLAYOUTENABLED" val="1"/>
</p:tagLst>
</file>

<file path=ppt/tags/tag207.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BTFPLAYOUTENABLED" val="1"/>
</p:tagLst>
</file>

<file path=ppt/tags/tag21.xml><?xml version="1.0" encoding="utf-8"?>
<p:tagLst xmlns:a="http://schemas.openxmlformats.org/drawingml/2006/main" xmlns:r="http://schemas.openxmlformats.org/officeDocument/2006/relationships" xmlns:p="http://schemas.openxmlformats.org/presentationml/2006/main">
  <p:tag name="AS_UNIQUEID" val="596"/>
</p:tagLst>
</file>

<file path=ppt/tags/tag210.xml><?xml version="1.0" encoding="utf-8"?>
<p:tagLst xmlns:a="http://schemas.openxmlformats.org/drawingml/2006/main" xmlns:r="http://schemas.openxmlformats.org/officeDocument/2006/relationships" xmlns:p="http://schemas.openxmlformats.org/presentationml/2006/main">
  <p:tag name="BTFPLAYOUTENABLED" val="1"/>
</p:tagLst>
</file>

<file path=ppt/tags/tag211.xml><?xml version="1.0" encoding="utf-8"?>
<p:tagLst xmlns:a="http://schemas.openxmlformats.org/drawingml/2006/main" xmlns:r="http://schemas.openxmlformats.org/officeDocument/2006/relationships" xmlns:p="http://schemas.openxmlformats.org/presentationml/2006/main">
  <p:tag name="BTFPLAYOUTENABLED" val="1"/>
</p:tagLst>
</file>

<file path=ppt/tags/tag212.xml><?xml version="1.0" encoding="utf-8"?>
<p:tagLst xmlns:a="http://schemas.openxmlformats.org/drawingml/2006/main" xmlns:r="http://schemas.openxmlformats.org/officeDocument/2006/relationships" xmlns:p="http://schemas.openxmlformats.org/presentationml/2006/main">
  <p:tag name="AS_UNIQUEID" val="17562"/>
</p:tagLst>
</file>

<file path=ppt/tags/tag213.xml><?xml version="1.0" encoding="utf-8"?>
<p:tagLst xmlns:a="http://schemas.openxmlformats.org/drawingml/2006/main" xmlns:r="http://schemas.openxmlformats.org/officeDocument/2006/relationships" xmlns:p="http://schemas.openxmlformats.org/presentationml/2006/main">
  <p:tag name="BTFPLAYOUTENABLED" val="1"/>
</p:tagLst>
</file>

<file path=ppt/tags/tag214.xml><?xml version="1.0" encoding="utf-8"?>
<p:tagLst xmlns:a="http://schemas.openxmlformats.org/drawingml/2006/main" xmlns:r="http://schemas.openxmlformats.org/officeDocument/2006/relationships" xmlns:p="http://schemas.openxmlformats.org/presentationml/2006/main">
  <p:tag name="AS_UNIQUEID" val="17560"/>
</p:tagLst>
</file>

<file path=ppt/tags/tag215.xml><?xml version="1.0" encoding="utf-8"?>
<p:tagLst xmlns:a="http://schemas.openxmlformats.org/drawingml/2006/main" xmlns:r="http://schemas.openxmlformats.org/officeDocument/2006/relationships" xmlns:p="http://schemas.openxmlformats.org/presentationml/2006/main">
  <p:tag name="BTFPLAYOUTENABLED" val="1"/>
</p:tagLst>
</file>

<file path=ppt/tags/tag216.xml><?xml version="1.0" encoding="utf-8"?>
<p:tagLst xmlns:a="http://schemas.openxmlformats.org/drawingml/2006/main" xmlns:r="http://schemas.openxmlformats.org/officeDocument/2006/relationships" xmlns:p="http://schemas.openxmlformats.org/presentationml/2006/main">
  <p:tag name="AS_UNIQUEID" val="17561"/>
</p:tagLst>
</file>

<file path=ppt/tags/tag217.xml><?xml version="1.0" encoding="utf-8"?>
<p:tagLst xmlns:a="http://schemas.openxmlformats.org/drawingml/2006/main" xmlns:r="http://schemas.openxmlformats.org/officeDocument/2006/relationships" xmlns:p="http://schemas.openxmlformats.org/presentationml/2006/main">
  <p:tag name="AS_UNIQUEID" val="17563"/>
  <p:tag name="BTFPLAYOUTENABLED" val="1"/>
</p:tagLst>
</file>

<file path=ppt/tags/tag218.xml><?xml version="1.0" encoding="utf-8"?>
<p:tagLst xmlns:a="http://schemas.openxmlformats.org/drawingml/2006/main" xmlns:r="http://schemas.openxmlformats.org/officeDocument/2006/relationships" xmlns:p="http://schemas.openxmlformats.org/presentationml/2006/main">
  <p:tag name="AS_UNIQUEID" val="17564"/>
</p:tagLst>
</file>

<file path=ppt/tags/tag219.xml><?xml version="1.0" encoding="utf-8"?>
<p:tagLst xmlns:a="http://schemas.openxmlformats.org/drawingml/2006/main" xmlns:r="http://schemas.openxmlformats.org/officeDocument/2006/relationships" xmlns:p="http://schemas.openxmlformats.org/presentationml/2006/main">
  <p:tag name="AS_UNIQUEID" val="17565"/>
</p:tagLst>
</file>

<file path=ppt/tags/tag22.xml><?xml version="1.0" encoding="utf-8"?>
<p:tagLst xmlns:a="http://schemas.openxmlformats.org/drawingml/2006/main" xmlns:r="http://schemas.openxmlformats.org/officeDocument/2006/relationships" xmlns:p="http://schemas.openxmlformats.org/presentationml/2006/main">
  <p:tag name="AS_UNIQUEID" val="596"/>
</p:tagLst>
</file>

<file path=ppt/tags/tag220.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BTFPLAYOUTENABLED" val="1"/>
  <p:tag name="MEKKOCHARTIMAGE" val="FILL"/>
  <p:tag name="MEKKO" val="MekkoChart"/>
  <p:tag name="MEKKOSAVED" val="1"/>
  <p:tag name="MEKKOEXCEL6" val="False"/>
  <p:tag name="MEKKOEXCEL7" val="False"/>
  <p:tag name="MEKKOEXCEL8" val="False"/>
  <p:tag name="MEKKOXML1" val="4HooU0THZk28POP9trq+pbTvvzd/gcV8t56cq85kb3NDTsUhojRA0EsgEHHMH7oYP1SYpn09ysXVivguJdhTvfyVMsBLTGvcX7WPTor/CmWiWcfk2RmY+GE6Q6T90sFUz2dD7pS103gZfJ6l4USC3jqtWOPR/ue0umjYEY9KlLthURXCUyUuZbmGDPUXB2idlVQc+R1c0j6vNnMaKvr/AicmCYYpxzaCbBuPha2G5X7qhHLjCbH2CSVeRuifN6jtcLxytMhMcAtZcoV42SbA3m7APqHhfmQ2SmpP4fRYyFvT2Jm8uOpm75eWv6mjCHDo2LUv0Uw/9NzaI25nT6KaJ1TmpLdPnc2ZwZMMzbr7CE9cl/WHQGrB3fszUSpgFGUSAMdOg2NeMbmLQ9pRWAoDfvGny17zXUmMRFGRUiD1wLbq3UQbAVnpCElaPfNfc1EkVUthZPkiBp2dRzFBFfoLYBRGHFd/cDkXl3KXAWns4tvURdyGQpgjgVMYi1ryjAsU5O0ZfXqbvAhXDXjXDSiVb+a0DHpzOIgqFkvbl906jDdSOXwGUHiNqAo5TFyiEVEDdM5PmBd3Aha6k6srwns+mCGfKOWb0lpB54yaKWATTTw2tRxy+KDpzvJ79RFNHfo8rk5EUly6bIngUGn3NBKguhzPjAzVHhevgMj+LtZ2pb1leVcdSbl4du+lQLzBqZTqMLZR2v3vv4DEVN7mwdY7Mo/CgF++jasmG/A2H8jMgS6ZPwmdh/2XN/neyzrfyH/wFLKCd6lC1iruL0A3X4LexwYUduhSFklYw8hdkuISp8SSkKB+vYBlj1pHsT5NiVzOaiXCpk0uvz9bAToazUKidS+Tg706dM/yw7CDBgTFTFRnp0BOoPQP/LFMh1KueBqadj4K9y2ssK0ahW46TFpgUo6aQGbYSYI6o/g+tCg7YuSAMuGu2BdLhjbvPQQtV+5IRkE6eQMaN7nWHrAYQ+U6WT6rmZuJbQtJ/LGn+UviCAEFZxmI6ddW4WBYLP/U0LOuF22I/pPV7nKu1s+l/pqiN+/knBWBwGXO5mUw60y+AAQt18FCWkl5Wjbn5I5BYrLglrGabFnXgG8BmCJO/ehV0+MQxjszZ+2sn2/nh7Y5fJA68ve/H7s+Cj5KqBlGSzaFSZxlIgrXOQdJajc5hZwXIJG1hy0A7yN64brA8l4bVQHBnV5UGSCj/QMRXtCQXSK/u8Zs+8yPCMW/v64ljRfUbmlR+9fLj9EHUHI/da4+KY8GBB+bKUSYZjogIrV7uyQnXwkC1zxy+RS+l3AWVDGcxYBJwkOmTNpqjgdp/nGxfLNBV9rR80cKYlpos5ogntfx6zz6sMMEqItNDxmQN5P3jVQYzQnaJ0XZmkwSVNCjFxQesDOLDpesOZbvB23wDG/YwDhzK5K/3xm4I+BWe9oZHMhCzoM0dFuFNermSOrk6XEjMAxV57GO97UjklPzdqxsOuqX8BIFR6oIP9lQuuJbv1rB4NmfsawBk3YfPzSCsPGSXdqloneyJQXslPwzFvzk05McBUBcYgLXgWOofKZ++FHocT+sVpNeVhbhRYLW9Gx9SNqMtFbW76t5IvjQVTcN7zLu1slyQhPxaK+vYWbepFqMtFpecEqaJFFD7qyat+7TQiyMuGmg1N6Cou7nD/sokOXUqjbHvyDfN4ZQEZJ8JedQ33GUC/+VDjnvf98ZdWYyRBaHy9PO83Nl6CG8MHNOkmLUdlI0UnSAs5UrSyuiuAbPyjNiV3dpB82nW1P1qAzI0ikbVALfqb/a4lNq7HsF4OtDuRHLfbt6OKHnaAMW6OmMg1lfCVUofrmxraX28Fkg1WNA6bUMXKarFNof9wZLiT1aNAPVKKtxUhtA6TqcIsKRlir/oiKMYOrbvYd3lRHGpHW6qjwYxpjDgvjG3LK4QP/jVfKsAuOIl7LDT1+2rKsmEZ3r0mI1QBmereKTmKPu7BhhSFtG96+44JR1Jm1d9LD0+sRJKOW6k0F3onCZdvcGvzT4y0vRE8VrmiPAij7ahn/v8va/1mD8vsfNX/DX1Cg670BMXSF3xIjxv9Q9f3pHi3NzPqu/2Yo293WJeu5cagLLqva9U9l6J5c1Tl7civgbi9e4FTUmZRm/NB2mi2KxD6d3KzfQDojLopTESNL+DmBy9SAJfAQgKAuuVtRLGWv+9+vHKAaiZSJRmCLNx+98pFERCLo8O/hA3BO+Nb6ScYluTmYC5T91wnTw5aA6oATXVacb11Z+nOU/+TOEbVgsfRv4Ecad+9xpaH0ieOfVSHLA0ou61BngtfRw8PZ40mMUh0ppL/Q3jqwlCIjTUe6F6bisS/Lx+ocDXbLcqr3WcuJXg1ULsB627kko2BIcF2qxP6Wt7CqI/IZUVeaduGlYcYR3SwH2L3xyr4wX5BgVTg0jI7jvb+YT3OJawaHYDVmKz1Y3BsWn6/X6hJo8TIaRsX+eVtwQUGeCiFB6ZdBq83cu3ahUO2XNWDnu5sv0oTOsxPnJW179Q+4jAl161JIISCBPihfShlgIkju3pB6oiiQdnCs7WmRm0ZnXtrWG09y35grO6iNeXcTehF6zd8W24fUlX+gTykMtAngzTv+POtRxtMOXzYPuAGTdzNHITzjc7hLK2QDbWmMlbtbPOXyKHkMk+UZWD3uQzrFr5kQipL4CJ+2R+SJg06OlbjpiZ0lcD2ulAC0+2rYg9mN1iwieuOhs8JW1fMDamKWDPcYdX6y2F8V426hCSSgUGXbK2/LJzNrR74gRA03juS1ewhteCSK0DupTDdI4iWSji+S9rB3j7ZI6cf6hHYXYcijma9HzxUJFObeL4dt5zX6pGsvqZmFVzGXuKLcl3ZwGsMXU1xBlAK3crRqfiDgCNd0T2ZBcYP2F1LfJdym6CAQC0tVuScdWhBQC0GHpARjOLxMxc/URdaTsRIoDuKvAyRF5aSIQkBcUaQ8NCyj6kSmf5FZ/YRzDVw9+qKhIjYVMB/xfpr+VRbproKoIhDdwUPhQn+cGiRUYJ8XtyPWCzxBbn9Qq9Fymtd+SRjfD/yTfukvZ/NxrDxOJqG5br108uhKfTpoG496SfBdOm4BcDuEcvIEbcCYnzXencBY4hxTS+o2p/wejwzPFQMbNTRzrQM1y6+nQail/BgEeROwmMGJE5jdGFFZX/s/Zep/AgXoodJFFe+fhYKohWR1k3G9AB1ZqEO4UjxJQg9UHlhvpepvxbheVpqLvlVK9JftgDi4BOo/ZXvmyyxpgmVwKcVFwhNCXU+Z/plPxZVo2oFVFcDeIqA9Ivq8iGN+FWLhN29bpXjMIfea9AyBYAKAh6OyD/Owcc3kpY3sTfNpTD3mNB/gkCFboghHaEEDh+laYwfvdApOg2JDqJVHNLswN0UESJPyPLzGd42QV9Ix0+OUTmmw5bDexPolUIbsTVsOuRW+zd2fv2QMS/w+vChb1/egapDO2RpS3h6EEJdy2xYii/mQC58CILEoH5mNPy047sUMn//HbQR8y3gd6vxiKg+lwUfieWi6JgbpeFXBp9P27ga5sqyf1wMC5/vjRErmpKMbZiH+C6hvo6aqH9n1kjlnK6Exnt3mZR6tUBaCitbQj+ihzsGZpoBMRn+chwAxcxHZqB4Bov7OcBOKbTJta4dotpPD4yqUiWQ7yROgx/WCfPY7vK/xgmlONktzZvzc17As5lNEW+4/Y+Z2Vwy43C7sz+DVAeohpiUDdV1WR0ksjtXceqcmbZT3KN6dA2mPoRoZtZR2fW1aq83dI1t24H0e4Y2OFM0gLiwf6Hpz8WKtbAFsKYoYkwj9lSL96nDq1DglXuTrBUQAZiBn63VYoEIb86gEUmVHNbGkbDPgE/cLwYqLPyoDYX/oc79WK9t6YF2/6VWpvNwbQslzb3n5PCHcdhKWO+GypY1UOZNWUSxg1ZbbbIc5kYGTgVMG3/i+MjUP/AjmURsZIbyF0pmh0ijK5IHhxOBuyvytpIL0IdX8IjXgXwBuowb8OxO6ZvvHJQCeVe7kO23dtiCYonmbsc0/kOaEAmXkeeO1NKKqA/UaxUcIZtLmWkoNUV9Y3NdkXWw3kA5+Glz70QzERlEHeCd1UGHKCttBGmxTaKhskM35lVUag4qej+1EJKjqp1NNF653jTI5mWyAwTWO0z6i7bsJxmdRjwU8PLxNDAtcLrZQ7JM2SccznMRiTiRzAQ1O9e+pS9puz7+QAiSFCsRYR5t8t5UFhZkVbZFTqghzB3RofDA+nJLpP0BOI3SSPKG7K/dHWrFqYY5xLf5GTAZXzOrhp5OUj0aPGEXkeWvF7GJkfZugeYuNA7+wB8lfxKUDf8oQlBs9AsUaddDcljlXpe3khK6NuXzwOEEew3d0/YzNAJx+yFAmdYgvB6FEtjNpQuV5HkQ13fQNsd8JxWKX2fg6TSsKnHQnFv6QMJwMTIkqwXdm/ESd36H1toNoJwr3x4VVcYTDuxTshxd/ArdFt5enQlZ1EoXwp7yUvONbLVQ1dKt5bZ5vS873L+3M4jFKlme1ehq+zU8dG5aXeA26zwoVr9Yrrmf7gmHWCeqKsBBzJgjQ9UQwG5sI8r/uO2+CA5Wsu7mGvxdKD0ZUd2aRGDcs7fjNXEhpwjPqZMSfhM+o6DCK9/ShU2iROL6xcxx34bsMn7UBGriNd4jPC0dUZjH3Fp/H7RaTti7MJ3bDMpfQaGAYRHnC04+GTBf9oWiIXupOZ6WAhhseBRWqkEyFwzpxpqIv4dwMrhpug7xFRpXEJak78C4gS4aRW6MW3dW+GLm9M8smwt7L4LYgS1ExkhV98THmBW+DEBGRne1nfmM2LDx/VPpa+rbX9C/rthJZAPQ9TvOkCI8gxpyqnNJBFrCzOfHvevi/Sunjato+9+5Z/W26L+vh4QWsNyYAMMmoZCBsrYqdzRExHgHHzAf0ybRR1CXDl9szv/HkHHRQZomeZYyyqLlbP0qNDIR/koBFJAe9KRMSHTFIIjUQaK+FtP4zVMJgZr/jy2WvHtMHEV5YfGIX9FIHvMxafDVUuNF7eW6j4ievAn57mmEGY12MTtils4KZ43fC90X+b6XUFL85dUMYrIdURbNU3OfUsYaeNq3Jf8XR0xfMhq/5rQsrP00wPK98X9DTCr9lRGtHzNjdZr5ICbyUEIp7v749do9GgLrwDPRIrFIojE/rPvlmT+xAOpMeroCFgnl0bdJKeGtMp1v7/aq+knv4chts2E9Rs6vQ4TjEdhaJwHpfFk1EEnuSMK7svKofOeKHeX5IOTSuGYuZTgqnxZ/1VJfQEQsZfsFNeMWB6gm3858/OwAzqKOAmb3dXvJWmiAiS4nu/IT+hvKgLBpj7C2tar8TKeMdB+KVxbKbmpGSlGc+TPNAydZeXIfsHzYu+91SihXS49TCAgBkKQL3roNkNUEoitjVxamCbgzKAcB+oqnvBlrada0y7MQVO7woCzk+QDAgmwYwRxBR/AL+wXuoza//uZF56qTlondjT0ftLHf+N/v0Ry5HXIchAJFoAFw5peDgmyxjat7yrASl3TWDiVX5CQZVqpbzBspwt5Du8B6+VHUjSni7dGfdaKqgNs+/z1ZkAimH+PIrlub4eiIxwVYTXxEDH6n+KDKrBmi/QesdgK28r9My2xnCPvX5wh9q31RHiGqWa43TaiJMjCdn+Gg+oepx3InSTPfyA31///19dKSjGUocGghghx9oinR2fHJlB7OPlftulH3Ncx+5qeo9Iv5BoF4/4impK4DHfmL/gN7pupBx20YBNjuEOS6ROXfJBBAZDFfcGyK4sFTMeB+1eoxjgHvMPmMDnxP9syqGFdT0Mhwf+8QDB1PY2mWCfP6M/VJPKJSfTKSQMbjU2QgKf3iHUeTryI7rz3BwgSI9mOsZG4ZPHnjRByAy1nsHBhG53E6PRGgakNsSb+bLWVK8vIyOTsr2Y5m0Se68kgeDTPB4WBs5B7c06V/SFZRj15EQEzg6wVUBo3NnCO+az4kSJBbD1rOfb+1sHssWkppy2PFt23tgTOVUmpZr4fWycYdIxjyu38p/sCA5A7dpe7ztMDP9fwNOl8Bb1y/sHT1mm0T8VDVi9FXI+60SCwjwcAU9qBFWNk2gKszEpWn28t/VWY5O1mJP4FUxpHMJkQo7I8VFOpNa1aU/3qj5LBWbnrSPSdU+t9e+JjcJbIrOMgsQOCHv9cBUNkVRG5o5hLS93jHbbxQ/j9Fkvl08xR+qYK5UIa8e5U5rt6mPXvCLKR/8uI6yMZ9WJJzaR/7YOB/X8kFXLx50M1RSJXi5f1VWjnOkvmm0aIPeUwoQ8eO8KBSWrNq253bzLoTmnR7x/6gLfl3rSet1DmLDKOQJ3DHu/YH1/cmpK0wH/7hlKwE9iKGYWra24dDLLWW144Icnne/jbQHllj7JfZ758ZJ9bAv6LZ0ZbKUIiMRjYEE0l5j+An/FmVXgzTnPnGptGzrNzcIv4TknN3VXrsYDsDFEhUs8bXZiBb+PBdQydzw2aPN+RgXgQvLZF63lOMQvuWNcAy7ZFT7+fUBktT7XgSfLkFt/6Q0qiDtoL62Hm0TfEhF3pT5cDw0iiTSXsd/kLolOm0kox870HNkvyIZmAnzlt4Q4EgJQSQSDja5kmWVqcGrEkZaZSen2ICgQWmDSN2nSxV7JNGXhnXdwz2nVkHQsMwamp5Z93iOe0Sifw5yVPGQneMdLVVJatPJJuCNtplL5nzxbKewe6C29lxBLkbDvTPPZBwKu8O4oltNJQF0NZvCnSs9+fSVkEhjsXs0W9fteLDP7L8SYa43dwIJ2qpzgvEpNoegS5UZpgoOGwOXdRM4R4jzyPrmUJ2q9+PlJEwtQ9lpbZXOcV7FVDGo09C8vaRx885Dzwj7j2TE46tUxG36n2DMVbE6vKURB8PaD05RpHjCjtFOxonS4/KecDK37Bd7ihQOgq2Jn7YDnYnR3gAGdCGvw8NdjcBYRL1NM68IkcxU8vLPEBIiMDzyFR1CPz4s7i9391VYAyfVVbVs/JINNfKr2WQ3GJq3O5fJ3ilOQlp0UNoCNnGbU1qERtUGSLnOBG7P69qjBHq0xPI/S/jZmmH8IyP0CF1ssILVVbcmneEwbFebArsvedI8uFKR5IiHIMU59+WlW7ChNQTrWA+9M3GaCj2xAzFwLfMsLj5R8s1kjaMKNU0haKIXocGaWpfHsWzy0UldCpmwWPqMAkXX/gvclFfdU6KpNB/EBdvl7hW2zbcPRja/bdtgJwl55sM3reARym/WZdCArcXo3SAIG1dmWoYoQEA1YewoxDDGZa6tlPmnkkDCHixvzetr33oTPrRN1dA7iJ2R+64ubViFbOyzdxkpAYbT6ahuzRpJi0c6/rojF/kmakD63aeLzgPVOyAjRzyPg23hJkDsv5ARHDHFD88EcU7d/vJ+XKNrPWbWkWJL1F8w/guztzKadorUINhuF0yWBCn3vjbSPkklkcuhOk4pEf2UcW4ny3p7VfeUAMOGnCGXqQPZYmWwpjZ867/SpjsjKP9yUNB5Nhm6+i7NcNpAZfmAF4So0sjG/jHrz92y3oR8dGeZuu3lTsG/7MUKgslqLcGeVAt0nAQ/kUFPJ9NR3nd7izoLZatnGsEl4ZpnIPagrHQaamgE2amD/5yia1uazq+0sOwwpIncxiTZKeSz+DIDwpN26e7ykmeejY/ksZt2vMkH8rpIq1C0VTc4mGrt8kQQtO2hGKaBJJ1jBYAGJhLAwBNi34Hst71RRFbjRFaG6dlbzQANHpJtFJ+nvzPBbL6sTUjQpu9Da8+cMb/VYnXQIY0ypm72mcCSuWzvYxRq7+En9MeMfOisLf0CH1BKvGnO13T6D7NTsfA9FSuSoZ2x9frOTf9O/10l7MXPqMnyVsnIJNFJ3J4N/LWwPQ6cTcrDPFzPORJjmEIhk6Jj9AIZDIHkzarqXAcFdyyjOStJoRP/XeW5ITaomh84dAECKuLhIcC6GXHCCTkHjhYDpM1hRVfIt6tz1pCNwroB0ggNIXcjeLf00IvXsNH9ZA/GuUc9IsPHVV2C1l6lbH4TJRLrCBJ/Arq0qbknO1sNWowxLcTPRS4n6pZteIpWWh+de61EHjeqat8UQKMJ7u+lVHKiXdKI6NhLlTbhYLQFDMw2c+M85aU7j0ZTZQXBEQKJKEHEVge0KJpPl1etPLqt06tLaXvHj+qZbK8IQBzAmJsQSaWRgStcVVYud/89JDRajCRav9qvgdMlaJoo+o8D8wmNeVsRXrwAzgg+DuhcD2r4Ax15XDcSnaByMlP/QWyn1NOqpDGmtZ+tcVIiZnssqJ20ONTtaHIecbM3ykkTWuiDqWbxKOA1yMqrq55uvm1m6PDvx36zylFdtGFl8umKwx9VrTnhvq5mLclGeJWn2PcZ9ulEj1y3ITlPiYCZRWrfllf4O9yv1pta8OzFAwxGw68IvHXRqCxFN73yupDPhYxj67FJ6lysmEDAGmczkWQy7gZCfpD2QwJdY3MXmTe2zBZtkiNG2pLClUtZtnckDoY9UIEmTOCDqmVfweKfJ0webHsPQ0tEJR2q114HYX1HpGNg5beOYdXZLBdCKSeBfa2pyl62CGmpKgTe2P2VQ4mEZeu3hQzKZytq2p918j1EyuS3mfpXSiO9lkjNQAPXzPMk9KQopKOTHZFxRy2l3yFlgoCWcAn63gR0X8l8eBE1+NXOr7sXMHk7I6jKZ/xNdRzKYQEiq53FaNpGCE6/Ig0plTRg06oURMmnk66ng/uD3GS8KDBmAS8uq5nJ5JCxO3ByTTHC3jiWXPmeSaS0jAxAfkOaojsK+u9hgO8DgTTLGg/uUWolIR7jVKTagoBmu6qQx6eUQbZGTF4OsE+MjxBtZ/VJ7ho7MMbTyJyah6lCNP47V241R4gEt7x1eGeyAzFN6HFiqZtjGK7Yc7DYyGTR2FAOTpUid6Z3K4twM+BImJkjZmFPk9OzmGP9p9AgS3lw7GzdXf/kxrNcdUsIJK45FA/RAbn+mL4cYVttb8wWTHq9kVYKZ2XZkmj3CUth2xOPJvZ9DUEoREYn923CODz/VxExaiHbCPydxJ3v7yjl5g+h2kEGUGbyq08xzRQCiwh6dRRD2+Q6ikQiRNEguiW0fn0OIHd/J8SiIXURjWtUbkhH0mBvxBnv4FBNvk31BaOdfGFnl/pe9UUzK2ViqDC3QVRIf4sbdAvNDyup8HLgWJdD+jYtUZ/H8FuXcE5oeD6wH/8qYmbA7zpuCrZuxSZovUBX5uctfgSfXz0891+AOlr9Csj6f5rFx8QBA1bQSwuJX42M8swKXfkEk3C5Vg7ltBh0wIoT22hoODm8uNBwDuoZcbTyOrKbLf2Y17PODn/ZNRRksjRPADpsp07inmW/LByC/TQnF+J7+p5i2LhArdLENz75lqTWZYqbxfOqI1/kCGLieGOMstJicIb/PciPJ4TEtnVBB4nfD1xi69ZgsVgFezf/4d5pD92gRRMPNgQGTWrwvdp341l4hUVqv2zD50e/3XUYa51ChjWzkkUxqB8qlLi8mw5y9LmFoLfS6XskQnAWGSAbrR2te6MkRaVnUlqzux/vUosYwEHRzhjlKQK7u6TULk27u6jTQEJ84cW4DwPDeSIUOUlgyebNLd7qj+KgG93BYFR9r6j/SBNsAx71wUJksR7pHiN6IMrGSjTnkfOzMGmVOWqjK/SnfwIXQQA6ik3Y8/L8iuTzsSBymWUQPdoJwi6ltObc/NC3iNGf+JQzJ64EUsTLZLaH4zQ8c6I/hY2hj8/EQ/Ymw7WLIU7Nnpqk2a9D0tbVqNBjoLxK4BqFm4roKbWZQUhcPSqw9C+Fz3deztLOQ63gH5R+CNLuvzH7+NyHP1LZD1xn8OOLBGqT07pqJK2mHFawJDjIJ0+sLiWeuSNFr5rV13hcRMrNOnwV7i2vaggic5HJdsCo1iOVWX9PCRi4tYoCPwO1jQQnKI1tBeUp4ewJDs9p+zH1csdfYln/KTfG/NGFT+wDWJHKv6qWEU3TX1u9yUfZfaFUaVlHy9Y7OtKd+RSAPIcjjDh5wMDKmJkQ/M++c3mY924GLA/vJtHMRdaf+aOig1TmdE9MOwnZ8HFYuywjPnNz1cExaxyZIDN2RKXNtMs9RNWNsNtE8clPrlbBMDYYR2U7spd0zJauZh/WakJuCA/8Uyp6XEkPCs9VUEpeElw54FXg8njSKQrCmcOQIf0spHiEAGjH2wEbK/QjJTwVnsweUxwFlHb5++aF0M+VZ2Ma1WoTiXsUhPxKFHt5LKF10LaPP0PW7oHeqZQX2pOeE86Nn0P/8smbosPyG2gitGvswafI8LkELEBRdeUbBPFZFJjpWXafdJKyUbsRIx8kfry5s2gk8jxfHlTx1GPO5ZbrF/Af3JJiAeCLJ0NIrha2YVkEXgCx8sKUgIrwU16tg+e/Gz8ITibRJmY7d+q7R90B+OcoekfkHzQodD4/8jfWhMIiHHy3M0YZU82EvCW8LECgotncLZd08fb/NDjDw39JK6QbALr4w7NPnzGwUpAaUQH9kX/xAKhWrhp/aNzxktsNTsITCnf0+ileIntQSSLcodBN/VLPBasiysC8jnknljYAQV3D1HP2gQNd4c+RczsDHopy/qsxbwyN7BFx5cPs14ZSDPM+nCEcdfInt/uSscSaSBtsiVms2OtIR6lFYoBoPqfsx+sOcfhBZugHr9qTCEI6H1+MS6D4KdaNk+MOHODtoUhKfDdawWd8boXQItDSuR/AvUBIsdW94rE8O1AvV1jJlGXAud8JF3DZNaVj1vqpKEnoV7UyteMcw5PvYer9Dhfz1S9dX/3h9HjglbDmQ4MLw1YydqHQrlekjegvV545K8GuiMzw9o3rfNWQD2DcfAitfTmilMSk4hjHhsSGGlWvuMgPMKQCAMSTs1blOWKteElD8LFwbiHTstmn9AyPlObduq3+e6v6lPLaXCb4eayoDA6TG7pUKcxFcFWiqSE7+uJyjTNHRtzxlZFy4td85u+1LTEa4G22WbJRduMN+dw+5E6IcPSBOWDi8MTs29+xp1PKB4mkb2qG1hHmQJe7d4y18Xz1tSRmSQFiwsJi1F57w/s28AnGasxurTjeRzu9pO1nS8Poz6mQJ5sRaD1uvJ5V9Qqjm1VxkoZ2ZFKWxNdMYGfWZ3z8uBdbVY5LngJatt4n0pqC3is9SMZmxPLIzd6cwofCvAH5arOEi3pVQRakRm5w/3Uu3YsdlTfgzzGNt9F4Z8DQfR7S4PPouLYFpQwlDaHTi5mVvb98n56tSTa7r2NFEHpmdE8BbCK8OmhptvK7q5LuKPLcCbY/7JZZ3kfFru8Y5K7Ci2VF8TvYbGixYwvc2X0qKyL6E8S0Zyfvew7Z4Kco9ilVw3xALH5OF6wdaYNTIeso2+mGIZBAJqw4SoBIpblWlWAoWyllzFzcMg/980b60B1JC/NQ9bJ1GEUFLdL7pNeGK973UZs8K+/eOIVvYhNtOE3pb0yjAc5JlDDWhoPnmVQycaVFBRXOKibM24KVa1BUTARxpfsyfKVTouRKbNsujsNV0xhdNDtlre8wepxTv1Qv7ugj+OczpcUysXOdJL7lG2oErQIHFs+Or5Z0CZmNl2IQSEaB15THtHWiHDTfPGTcSeJ+5SpNtkyeqdJ+ALiWbi4kn9e/X6DBIFldoT8r6itrQZnGhmr1uoueI+ncgTIa0ZYGUzCuvWRXCfBtu0S8qRReaTsBtgitN8JNkhYIpSfuPtqot842E8UX2aJa841lW9qpU2OGMo0CN5ukOejKXPDCKReHgLtjcxjpjWrOroquweEgXsu391G1QRhxtqHzcDzmTpyhik6uGDBlhcpaZU0WTJvAPNbOrPWWNK0MahUQBHXMkt1qxOreLmfJTRA66H/Sdv/zL1q0HqDI5joLvuhQos/7rfPCTARQ7lxj31ToruHez+nMDkF93sb1qqMn2cH7+saJ8OqZ4S4PGDkdxUArddWdqBV1SE+I2ua4zCwaaP1UMFGu7zL2CdOXZDuMbBqgvDmPbqSZqAP6p5euQ+CQwYgiylW/7VX46D/Ybu8Z+/Ef8l5WuSPuuOGZtj3ieTQMWaJtOycScZTz6V72tXdfKV4XM7eBuD9VHflvOTHhC3E3t65UcffyGzSCo9EIt/cofyXBTiSyrzeX2y77tHD239NYZ8wrcbU8SlHMZHARJ5F0c7ISQ3oEhIgybWcXQPcR6ai1CaAasuVi2krV5kA3+/9gHRXReHXoJeelfjTSKB9ScnwiD2FenZPIUWlTMPb7u5CgqwPYx2udmRmBQlyFv7Q5F7A8n0bdVHZD3eCG0A5NIcRD/U2QclSwmwIdn6dGSFVC6xE5qAqE1U7eE9KsCjZCtLahMioYretUQBJx8GdaYdVqUj4z6VzEVAJRHHOkHA+3lyAekojiQvoxPm9vpvCdAea5TEOY/KNwxZNZqkEluvH+/B7FmpqyIS8ca84fWE05jdE+MVoJdo39jIMVs16LTew6Q4iaw7HBcYsaV8vYZtuCupAyhIFvH7ZFDssulEd9z4YWcNYBWFcHKNfDzm3DIbxgwaXmGcTXa4DMyK+exsheTB3YtXTjss77jgHreXUG1wjVdPmqAdUPBxJOjaOnRC//8jmOPyo6ZEYk01VDrfFDABeyPwmZ3L2UGWHQE528+yo9nzQKUyTYyXtflWhcPHgKqgOnJULq0dEsTcU4pFxwhpe2jaQG3GWXmE7b3kWgRFxFWVE/r4S1XR3uGZfM576bhTL/WvXcy1W8ctJnt1IqUK1n07r1yFHQ+Lc/1PV4XaVkR8iolZ4aYr5lHqyW6MQXsSVSX5w1nlNcmlgjIJLlRNQvvt4HNRyMxMP3GprM+OOrkctO+6cxfFG0VWTtdzM2QeTBoyAdJsPPgxZkDeg02+IqAJH+uy+vTXFwq5PA6TKwBrWs+jqfE/hhtqncURiWD8BrR/dnjPBJGxcebT5hzlggwKOk1OsmvMBn16h8anBPzFV3jZVlP4ahBIx7ZFv9kSqHZm5QvDOaq/dSzDdSsXq9TFnrnqyWVeXQVEgwb+i2MyWOB6Z3vttM5qcONwMuUjfDsrnlNZl27PfmOl8OaVfv0CzQ5mqaZ5vLSzQmfa1n89trOW3Px+5PvEEDB5rnAyzuedazMEUHVgcnUVvlxscttF/zqftOkF0Fz9oM/kM5vHH4r9C1OPY8zSuQlof8B3l7I1nxWv0e/W37mB7vOVQrII6qjMACcXrSxZKJqOqHc7Z00hDYrIwfhDRwZOxUGc1BXVxO/4hjLu58RBMDs1F56MKgOKpL/y1C2cJWEkpzx4NnWCB0S/rKljGfvAtLqpeTMYtaY03vK4NSx+v71DtXqgaIBqMjmkgEuuE9Hzupm3pjQi+SksFGTCPF99TNadQEy3lnkZhsG7EEqXSuJrHX7gzeJmQGZys8MmcS0JX5NBdJyuAX1ZmYxVLzusxoxvqKCWGju4H9LSW3BKYozL9egFrvE6JrpOxdD2FSCFgtszcy3krtRpecYjLuu2G+J62ujxqXroFfiBh9aRNNCjeCFp5tbd8nxsh6YaW4vGoK2dbJuWC0ClkX2n2jLQj5xpTmDVGSML9mKad4akZqwke4+PeOg/WyZvdOCZTPKZACXFoPpud+gk8ufy+KuClihQNNXToILa+4lPdLs/kCA3R8DJp3BoBjXW9gIH6eRVLsQTcZjvLPw53ovo012aA8u1OnfxPyyNU+qqs9vAr/dugS69fVfCB6iphAu1ynt4yCXnPBRA/gORwe/A+MtGxKLoFK0hmst2QSkZKyfbQNwBQtWMatr8gt6LrzlfO2DUyw4VzunbY/sTfL+fjZj9bSrftGKUflsb2EAdP8QWohguipU6nek28tIlJ3DRWYrJqWXvsBPl6EANUfPWToyQFsSgPmkSD7bvcF/RES+T2RH5i2kTFjNDxf38Bu0E2l8C2YDitAFI/13MuZqAh1ZA5dMbmQDL72EDo8DZ4V1PfvTY5xyZUIwBHroUa2yYK0jD6MUgbl7ysaUQvimqSpdsU55/3zUGZ/O0rHsdhdzs1frtpq9DcdkPZeYYeX341wGShGiGU6mIZ+7C7mMqCqi9K7qR2OoK8LLBCx1rAcSqrk+nYCyYsYlbvT82QxmIDNhbKedcoodwPafftPblY+Yk1xNwzMDtqbOu0ceKW1uB/K3i8Kb9Kq4rNg8JYLgaOzf6RRvMeDSE4lGhXm3yZX4mMyQpnKQB2i+xEqUc1GsnwVwB+snfmzrEbkp6e1LF+ilPdm7kOOLNaxo7lgaLLmZ9wY4GpPjJlnyZ82WqnDtxoopc8DJlTYHJorCErQdyDSgY3KQmA0KxZhAX8zK4nVUAShhZFYqCbpoZ/OeHbSvu7LC2pKbDJEgdMcrC2Q8fxe8cmInEapEzfcSMy5a38kosjeOfFhv1bFikVSfXAmf5pFWhV7xlgqZbPXcg76rEayuNTs6aLGCcHQSxOJbUBkykL2Sf4t3mdtec1MW9/5pdx6j1a60giCe32KSdJkTbhzC7bzySWvjIOxZrj3zJxh6GFWDEd7sxebhWh+QAY71sMvHT4zqxhugV75RRp9RCQFW9BS9CoHnHn+v/FadeRtFJisbE3x5gUpBH4+K8tP5MDl5KflT4rXDvpdP9wzZ5scklOPPG7GMeHk36IS8y2iHlqrpWshkpQlHeC1Qj4DCh6Pbxze3To5sIflLMjDKSbZhOUrrHKiw7nrQK7NVG+7jXsLfjy8jbjR67O8Izdw/B2asp5hx0Sz6kqmR8IGWCDFx3udh2EhxD4NwMWpysN/OnT992QKdJhhK+G9GZ0VYNrqktHR507OswA4+79Bkxov5v8gSLdqicuIbBKnY3+XrfOYCiUfMM6apX57yeXAJM1R+Ds5gymrueSIZfBcFOux31XzdD07o/tTJEuwBECKvoKObpGMAyQRpSQKZuQAHJQjtxpmm6NHuAlGkZASuKVibxtbRUzEsYHNWCF/+32p7wuILdvsiXms/pGYFob05Qw3r2DSBfVyqa9hTvU3/gKw/jbbcQYA9XtnKzpcEI4p5qZ4zQ+oaYABhEqwX/JkWupoEHar2IH45t+8NRFvULHCw8odNuAJ0pkycw+vtd6qZXt08yQnPHmdTDUgBo8cdl0HQw9C/Iv4VzgpNt5nfx9h12YvzgZmQCbZtPUXSdDUEsIlKFxtUtPxI7IgaHaoTPqyIlYeYUh5seQpCRHrM/OJJgklkypKLeswtE8nizVcywhKBmINW+KhIdp+d29vbMinkDpNsBtDt3Y/oJxj8i4U7SeIH5urF3C2DEZ8bAwxma0SUNInUTAIuoeEMCUinSNdxeLFxxLDD43Bw9qTalvuv8R1Ve2b3BKe1nVDz4LSdwhaTrVgHy13hXkiqLuVXBJDSkgSb2A3ee2jwtpD1vpRH6C7uha0z9rtQg9fnW3HFpByqXUedsafxn3sIZy4tlxcg9yuKaYHHdSTXmoSu8TJMoyejYMiiT83Ut6274nkYD6n3rwiLRUJfbi+xVqdGGr6atfp/6gH/hT/ATRiQZTKs8h9vljeqXV63jFq0QzDJUvjgbiRkhS3mFNTykSXKwegAZATgg/796Jm4BAqerHxANbkQ1Z9R/iSh2xjN+ZWFjz1Pqp0P7+1Lrk3Ye5FRQ3LBaW6uLBdU5yb0l0OPjuntO849u0cI4p6kYPBmSeQ3foPFBDG/bele2tyIkV7t1f260n6X1hu2B3TSs5oHO9IExwnonChKJLW+q/P1nlRTAuhUlCPY4W3e2GiDf0V/jugATYtDquDw8XO9kjS+dtKhkB5a7vaVC5MHzG8nu8f55+thPL0uoeSqMCf3d49F++pworHfQh/xAtEm7HXfx5ybag+qxcpJx5Ad+UzI0nhhICec1tRHYezseIV69PWWlehVkMzCRjwGb2tgxChz1Cp3q62WyKr2SUmQoUa95udn5BbxMz17JozJ3GWSCHW2OxYnXiH1ji8wPPbhS3AxXs3FX+5TA6kXbdD8lHSIJt2iyqshBki890Gc7pluxPH65Og8/9nqiL3M3vticinMMAcoRQAhjTvb8fGGzDWlVu8I8fQm71FW5npGDJMp18zMSGWLAjWBRoOX/xS7TtqPWPQoyu9uKon6PUGZnG+I7W/eIfKq9TPuUttHO1xrkPFRENQswHuljAHcDR/tUynuaIhu+pCIa53sf0IhG2FkxZid4osmqNiW8R1OwAUlgXE9FaAdCf+yxCpsczlpdFKlZCIBJbV4KRc+anSnhkQ2QsrysZNZ93BEtS6mwe2dCJzGIOpj/Y6pq4kTzr5uGomK8fMFcFZo7YZPXIsK/MpNl0gMZ5TEg+4ROek1g2kczE8mMm4tnNunyBFvF1F5Hl/F9dIi9z8xZisH7eV9A1rq2YP5Y39clSj6Cb3RY3k04kFEtM+yZFmioxxC19ZxClt+1wPyomcNbq20iwHLUg46FyZpgyEh+qYqopnVaJ8ACRdgxUPQ9sHDyd+C8+vvJQ8YnjqH56gcvBa86QGpA9AAyiIBh0sG3uOc2t9kCE3XEyRiG+N7Oe548jP4cvJv1M2Ry39lJRiREYKQd7j/ddX3EFM3nrvpeKdFBaPKvg7UrL9mgY5ngYlSD/suosdgl35qZLDpwniFkJgMfMdhskTjkLyqEBh5H8YCCVNEnWe1p8/tNrmSjGWqfb7pJd+cIZnk941PiDp6Gmib/DVSkOvzdrWxp3I4WccedHjpAkwBqN7w7v4KRoonhKoALNp6Ozn7e7uTAFI0AxHM16mUq7IJCwLITqGXj88b7BRhqXuqb9xsirzKDXvXTFByqK0NxEtymTcTelhcGm8on19BULXjqtLIn0Wi0eaI6O3wDCshBbAhUv5quVTh59eXhqtaCA4PKHgXUDtE9UtV0le9WiEGelp7AevHoUnfk+xiaCaQmWP8iM/6Iv7XF0cm+E/ywDiwm536DarIoIzt4VWl5l8NO0T4X+Of/kzPKtBTdMr8GImHNBdY1G6T5k/ST2LSZYvIw8+m0IgivScJ7+PH9slrwDME7+SUtuRqJ8V7y9gOaxKa7Lx7Fhn7+Zt8XWk9SS5aXTYrilDwyIniy0KJtlVHDCDN46pT3SlMq0aY7u+3MUX3CpelDEkz+SPq2WugaTejBiEmNFvL9MkpzSwHjVPVYO07oi6oeGIT88mAbJqx0SWqHn3WU8U4Cm0yrPlcgEch+QmgvDa+r9exKrAVuxfnfpF/zIP9p6iItDUqyUbsIbLNQwY9evBOFAj3brbR14w9poVxWvr2V+SVpjPCGr5EAaLoCEjd+O3c3/GEg4ya9mxq0RLjTAaMgvX6VDKj27Daj3CFIhEAkdp2T3g9LmPHNk4bLZO/cA766xGZkOFUuLmmtysSZU/gPZY6prIG29bojwImg0F1qrUABNxwqyQo+NqHaM0GuyzVMBYxM5MPw4+TZK6X1TYgmu6sB419OfICJm7J0CHpYKTBHb6Rj1IkhtpuvoYuSYvxRqUxBUnqP7I11Gkp28kIdcF4Dw1GLE93tsSrEAswB2D3ZRwvxjlRxWtz7nvObF+LgQRU6skqJS4aURTkjq6Jgf+nrMjVNqmVdYwYYa4vULvqcVR2JB5uVJ6m2vt277pW9rlfyi+cCaTGV0MOo7F8kjtXqhtR3fy2t6Mxbmy/iJhcLEEl7f4mclttdpN3HMHYcorjAHyCcF8uQbSX5iuAAfp0nW/QwUjdA0nSDa50NfUAMj570IKLfuh7cU8cGzlobacwxwgkWpltBngNeFIW3ksRvEMEQq68jRFXpuxr9YHSUCcWOwANgElzErbS3MC7hiJi5SWF3c7jjLHhZY8iseSKo1yk2l17+XTXNRHftLsXMspVZ7wV7L98bqy0fuvmrigySi36N6016fE7Jp2CLJ740pK2xExn8xjKe0vCFTDJFV5wKCZ/1G92Li+duw2ubHmpJaf92icvfRFACeG+eJCvjmKheOZ8yRY7TuYMTG0b6lUgv9001pS03R5TCDeieDIUym4hEyEHh6Kfec5jGiwQEqs2sX05ZLK1OWOeG84sGiLimHV88a3ZBlPwbarFqHW1DdJoSPSSgDn97k0JNMC3hVcmCEV2nRLp5mGUKXvy5wl22iy6Id5Ox6OdH43FYNT00a3gp3jBGs/JfjP/7t+N3S33qQ4MUg1PL6YQhgpQBM6ruegwBiGKBI6yiJ66CcDy8b1uUev6MpQAFsekcdP++YcRcbJ/IzGWW5/QZ7Z9g/Rja6i0btU0suf9krcznPAHXDqsy4+wxE5dJD74SKvqBJYn4ZPCh9o9dOuBKtAtAmOi0rmOI3AH0W5cen7SlJO37HHgrCrmTMbhJJAqjaal/cPdhUfNBRP+IJZfJCnGD+uwuhGbbBsrEk8rf2miAyv+1dIi49Tf9OMCn6bhukzmp5N3SawXBrXRzjBcRDLT3vpf6/WDVPtxUUe+xALVKnN6e2aDEDsmzlPoGAfdOgCMm9vebpYCIqoySCCq2mgzUbsfKVZ9zAiSvWiTEmRRLhS/rAoBkVDOwD+sMJJzDX/+XFEJ71A55RglXlHufLA3zND52FVI2qlVuiKqUDgdKfU08/wsj3KVhMz8/TAV8lznluQrnVp7gRRq8ItOtSWteBTU96ltlHlndboFqRrYGEr7mFH0aY6Z0AXbA//gVLDCh+sae61NMP3of9h7STQsYsih375yjpsqA0dXhdP/G8yl7/Zn+r7+nroFs1xhpoJIi41kr8ixb5cWObu5532W5LyMB2PD4M/gK8iWt5Invjp3lfBxUmus7E65ps5vfFcp5KBT9ddBMcR7Y3CCOGmdyeS5uESREiO92neqOLpIWNzqnBqT6jWsi2WVWAsH82P96czZ4p6ol0yzJxIJAm5euV8K/NiLgyd6PozaDEvWYonhDhB9oZ/5GSERfD+VC0aFk+9ted9N4BZS0xJDRpjgixwV2OCEBTIoIhg4yiX9ZtBdx0yVA394dpYenH1NmJSt6O1EwtEPfjxkjzZ5Goi5zhDHBdXkmWQ9LZ72ou/4wYxDVZ/TiMT3bl0IENkI8k8BuDVzxwRe4HnU5CI/TLI4RolyDG9jPsRU+N3zgMjCNTCgU/aMiR80Ap3VHrKCmhpOFRmWlSO56faMryBGwl6BJg6Qi+cFiDY/hEHBMv3r0Ztq4ULQj5KJkwz/JTujU858nfyHiylsLL9bSUM2miMBx6abwzGhugm5q5RmLgeolxkY4pwQ+ce4iNMqw2yshhI3Ty7e6rqYusfLD0LwNWpze/UZmdc41ijiyEHGdyOETXaMhSu818Vn79Kdy17GeGUKRIwwvjn0IGmaQnV8Dl85OyjWQpEZhsbqRJVPiv/kr5QcEevWS9pUe9qwDufObGsXlM2Vr3tDPzwxN18w9QCpigcQE6y/8gaYEz+aJBnPB6JO8enkyQbrd/blBvwukD+GhrUzyyc3Um/H7cndeG2MExnfaUSOARgdwleraPMRngj5BhhoJ05t3g1CAR/pR/lDLRL7XFIYp1hMCOJIPLwZIINOusfOwXro1fUfcmXXJ5VTO78pmZOOZrb3LW2dqM92nA7jnRf33638O/MG3KDLiSpHh2LPpVzxkUTQaNsJziuX2RSR0YzAw3tl2qhDoGHJhbV74yUlTx6JL8ARG3wWrW6gmN+FN+jg44gVMTwAJ2sBVC3oyCPHgXRU0/rLvcvlHryzHPj59yP+Culs1GjiK/Z5JnBCuxpv7qLVl5d8FVQFwQ0gjiWHpXPcts31OM8a2nlwQYsh2eADycFUzyXeQF42YG+wKeeK5/meQfurg4DVcB6wUbY5E9LlSY37Phsg1uWUzDEd8+shNTL3nY43CratXzXMmMTdgeuUPhpCxzYsEUfrA6ZFVCD2qD0op/xbt7mP0PvzG8PFLzWZb9mpd03mEbNOJH/jehnPx9sleP1gzQbo3TS3yfcwFNNUsesB4JawMoIJI9xmV5M7A4KKoadR7Cbo2vmYj289srs1E0p/KC7C5uQs9lovx/RqvyyavGvI7x2NlzpuDrBbCRXvdcB+0I/tsuN3mOD/5EWZqf9FNt8orvOqgX+g2QT/IrspZieq6Vih3kQYb4cRvEqNKEFOMv4cUMP39fA1qbV73e5DSIvhq7kYxdGCqS+hHs3v9bvMZk3iCRBDbqwIYQ5ODM5UqMCKslS2bYz1wAT35K1aaaS+FwSTiYaLI/vQCR/5WOb+qTvsLS/SPZWFTYmiT3IfNnerXZ4ahZvfbX2eWLvVHkqVcrLcahOhKPePG2Wainwpq97iQIUMZjRoF6FcNJgpiuf1W+BJOs88nR+lbFGEiNBcXLw9MTimSRhK7yjZvtWKoaZcxUR42v4Xhoeut12+EMvGEGdx0xFdEZoU+RZTxhoRt+1HMil8O6FIpYte9hLDEWNGj44CKis7H+kjzza+VpJLVD8c/FECeYMaFDvu81pDtSKLwM3xx87ALC7n3OQlYMOkW1Al+NdCW9yYZQWu5ikOWUhPjigZlUd/CIM6qFcbeSYHsT20rke0rsCLcpCXucCYJWR/ONyYPzClHaR9JPpnfOt/zS+C9Xf2cZDzUhda77efWlSLedVjmrXJiBkR84CmuWXiT9UwDLwaLMP6XXebQSZKBaP+/5ayq/cvN5T6+78sexWab7EPvfuYPaT9Hf2g3aWDf82j9VNeB7P5sxDWJ0bb3/UIu8XBlUISfqOnO6Eu1oyySZjPEfmtqyTpULlG4Os/Uv/EyQGSvSy4sRBBXWEwmjZtP8geJzNoIcormoAd3qPe0zTQdIASjXWVgF91WRXdXXHSJweOebNxO2IYbJ2JueypuoRsCYxxhImKJDsqnXMFlGU2+n00iHF2FukOLZuJYWS1+vt7N5WYMYl3ugaVw/L14TYk7Yo4RBwTuEabu+4KDeC5v31d3CPVmv3xfuot7nkvhGpwH2VY7vCm+ym6bW6kj3oLVwknUmrZJ/58uI/DagkrLdLZMT3g4Js4dpvvqpW9AeawLR4QEtWx6lxKVzPZcRmjtiYIxDoIP/Lb7dD46IQKT8N+HSCKHa0AU3AYOIqw+At+EjPq4iWYwat4ROXK2W+BUyll1tKGVyXADzcVdNKXZq9ZaUfjJiJeezZjIlcSLnUYaNbTrg//Zwwsd4F2tuYrgupCx3xnTuiOdC1Kv0voklhTS28FWGqmeY3IZE1yA1cIgHtUtn2/WXZ3z8PvdjPMtvu1BskoPGnqekjfnnbLS7lIUtj6Mg7yR/WBLhnwiKJEriB5rObE+DAEZkffVFf7TWy6A5dHEpBPD68xl5eRUdOet2ovgCUNsvQhHA4EDdiKBhVnWMxWnUpz/pgFf0OO0Lc3NHbjzBZ27zv255iImBadYfasw1C7WxGxMBx9e0/nZwzKF6qGgULNj5tE2riFQl5DB6xRBu0LiubJCxF4/5hAWTr4BJfN8BsglH/ZCl/tsQX5E2162XCSlibaWQa9C4PZj86kzhlf87LwI4pWGDPKdWLfOkHia6QBQChlDWPSTIa8lKwb8G2kFXDJz3p9FkMQkSz3lc+DhS/iCZQFiyc1hEWXN48GVNEHrZwFliYmc8gJS6MzRc/VexNzYahRZvlZ4O34MFeCsD9YgD9mXw/TyVUl9R59jMETmDrccU3+P/0nwB7weDt3h83/3JHkabSZhB21GT7bJjLH12I6uGH6NpFgamsEa3EAnLNJKa4vptUKf3tA6NrbBILsMFzuymmG8kjKaAedvm8u0SXQqW+aWSKQ6jdgSAdXk6mVtrvfIifH736FH8T3zay1aJcHLUQr9XP42VrND2rS09ui+HfwFEcCJlSLoK//ieu7ZZFtGIy2QvA8rvNaHbHOI2UradgB/axNlblFudBE0lwXsmtgkkxDqhHPJ9RiObij8WrmxEsmrPq0f3YzwW6tIR7C3Mq3mNmbZS7ezGkj3O0wtmkXVT3klWsP1/dfaoc2fG8HAAx+QbJpRRdorwsbzXZErMbH36UCyocN647hueN6LLKncAqXcn9FclkozSvanK/7mwG+CXxHodz3lwTTaT/HCJ4NRQL9vpddR1PyHMBy7cf141QKQ7JtGmCIlupZyPfY7ZFY/mLiURWr9gUmnwxHGTUDyrgDf3pMGq9o9XerfM5EReo51UPH9Uf/oDRzHS87kBJQ2nd95Rn3TTfILT4a7Y6YJ1uew5zbgX7ym1hn2TrLdTVm/ROLEVAW7J6kRPJKsHoJXWygPn7bmYCH+I2/rbCPPeEg2g7bMxpCCz76EL3oLcaJDquXKC0Lo5Mz1SfHHZIoUCSwkU6Pu0XoWEEGaMQRu3zog+RuHzJz2MG0exQT/t3rztZ49lJ99KccvnWckqKiZzNM/UAYqlknX7RxjugcybEbQPDn92+3L8p0fcLjtWk6Pg7MhaLnneWedgYnmxbLkeD9LpdyUjhqfFtIXzVwwvevtwazcHPK8Da9QVxwYGsCN4j7WiNnRkpPBcnWms3Y8MblnpFwcmsybF6+89UvuKt+skuhIZwPaXyvhXRkxwbIarfTK3GZOyx+bzUV1uAWLaKz/RRHZmukU379oH2dCwz+85NyGH0MTwiIc6wwzQCqpv7w3vBpnxvmToM9NFLaJi2QvlJ+vz/KiH8Upi70DSLnb88EQjsrGNsx2ikX/2Ho7Sj7KCkDzORgC6lCO+G6D3WbI0wz2CT9hR0laKDxTHZANNJP16IxZC+2KRlyUu0rh4XDG2KhM+bLZxv7ncPOaigfypfYUDxaWYFwaFSckdiWIF/vI4/z44HIxhyJyISvA9XUXip90ghmV4/pv3PNzPXLJhRLIu0az6TGZNj1gfaQp6oe3YnGR+0Kc95ciA69v+yl0TquxyvnyYZp5IsszL4Yhw7XGZ6x7yBRXT/oQttQ1MAXr4DHURnwKLwKqMqeQ+tyGPEcTgnUQbd0KGc4NpH5TPtOSAS8iseuqLK4GtSNLd4muPNwQMSqNmObsgCWQejUUvRJ38Jswe6ooulwxNALcuwNzfXwXHg7b4remlPXjxC3QBv2qctifo2OvP/F35sD4z0m56RWmL4tDQP8jrNoJngsXl/HcS+lrZHBrUv9BstV07B2Ebpy5vUxlipx6DporbmIrmb+4XPvYL9PQkM2XzPnEs/bnP5TFm4JsVbRXxr3QB6tj154Sbqv5dY07dDIakCq7sNEoGUEv/yUcV87ZgGVjQE+YntBgzMm/lY+LtLF8h2CHcOjNeXriHkZsWHzPHXW0ArPFvthSMNY3/JLvnQQdDPQRBOB/5kWdAGU19A8qOBKJJ+0zwNvPRnt0JDmfijyjiUj7xXJmr6Dy7fdSRvjKLvQxn/xZZRXoEQWlPaovH4wrOKdCteWbf+VJkWPQi8IAO+LJiEi0B/mDAbj7UwveFOKSyzGnGe4/9uNy6GaDPzuWQmXFFT4a4JZDC3srcp1Bx2YeKd2YOMNDorHOEKBlA7MiwYlIuKy9VVfbsGmCHSNxfT6GJXa0K13/+iaRAPhJnYGkPxpycSCkanaD51vWQO34P68v4DP1gUiSIc/9jdQCOikyynaomv4EM8txmyVVpcb4/AUjypEaZwaM3cq5aB8r88xjyYqp9gtmYbCQXXJ05oq466avBMjJF77HgIBBlZNOTFAnwtNfMu0XBDfgLQDtENefJ/yUgqu9CUbvjbPiNAioON/ykZeHNgr53k1KbpKOVcNn/KSMXb2rOkHnUqoXfKgYHc23Qz88QSBAzANhAdeNhDtbNf6l9F5q5n9hKB28dvSR6Eq65CrmcM7AGRR3XIhU3blJ7XcsTnPTDp078OEvmfCR9OMTZ2kjDAtk1A6Na6dPsU0f1ZVOHnXLWXI9F4z9WakXaukNwspyPjLKJoh+toNb7QCs/0LSod/w0PGcksI2beMxCvVooriKWLZasal5i7R5kFRWZi3I/IOyjkuhdubBMQsbbV7c35U7Xsbx5pjo/mCjYhb1Y85h4QBuC+NSLUidDqbd3OJPjjcFasNya8zoH5s8FEyYNgrtpc72v5llpwWYL1UqsUZp3svU75JfF1vutxFQAtxVhp2FQDTNHnjInaZEqF6h8KNcG38l2JkvQoKSdEcmLasB5jQaQ0OqdvwqNgdC7sLsBwDTA5fbIo3N+hECQ30vIPZeePWQPyCh2wQOqzX7vYhrZ5KdYz5tuop88qT58t/y34PvxKQZG6vRqK0ADDMrT7zEimYjznmTMuOAnaN2zohbwjEwhakI5KX6sPzxm+HL7lDvk4wk0uOs13QpHT1UDgg8s7sgj6BmSAMBX1wmFmKpIuKnKZQp4t8bmv7o4XZRgewmZNscvq62SQb+a+eDRNBRnz8AK/7VE8/m9kFWGfA1k7YD3sxVUJXwM6VA4m9mcLbUdoObIxZbWr0X50nJvzAjsGwShCPyqVvn/SDbKuTW4b6Aj+/elQMZxT4Ym2H3rsTes7tkvy16k5rtpp7xE1E+kRq763l1ldK639ZKqqOnSfmdDsGeEIhVmqHWwSJrxxVCq4pdU11fJ19wOTRRe6jFCKOZSTcCQIXTUgiOt7DAnGnGC4Qyozd7ZqK0sPMS/xCvhk6BCNXJ/p5fajTQYqs9m0hILEvM25L34avE69/2c9iKtRrXp5sN/i/tEves6BX8RL0jJWjf3qY+G4PRttcDAgh12F8Pwx4wWAFFoaJARpyL2LZrAY3KrcoUdaHkYRv3E9wXRwPPISvhG2dgWJK2GK0OPpwgM4LRdTkwgLfDTzQxVmQwuabZp6OIOfaas8cd//fjfqPTMtbceXC3XYpXTYGdGjHVX7fgQASgpWQM3TGe3rc6LkdbT4iQt0SJlML4cCQxE/YWSTfGU9W0DQwAPYIgcjHHV6JcUPkH/6rGKeExogpYs4GUJ6FP2Jb0rkgD5xTDwNypXaZYiil40scfF5ZwHIFjbYJTpgXr3LZbV9q0MVnzwCWvLfnYrZfegGZgcCY4B51+7Hc83nqLRoJno0FiifrxEeUdYL7VHus9jPPql3Szp4u1EtTe/rhckQziFWbCBoDgTTZXW0KVJ95aNwKqRZ4cRSpZgibIyQB4egZfY3OdbdQ4vHzE2s21NAPxpZI0z6dnCSnk75mLM/M9V9uT0yh4a8muK5DZycNW8AUyOsQ4h9j3CQlTeY3ExNHatARcd9Ban78RKkh8aJecyUL9fK7soBnogQ88cNpS9NQ0juuUfFAjTdLUeSz27q3aR72QW+DkkpmKRaiiVljAWCnADzLXguBdDxde8VftZJF/3lRjx4gyn7sMYI45/7h+S8n/lsi6raT7NZuO6DfI5tWtNUFasRzXE9wRXQIb76ecljf8AFSvzMXiZvpDr1+xu38/pEzzNgAiIQAiJbVWHRBivKMHrtdxVLFVw+/36sdk9CkwTbFDR4AA0egNFvr/7dASwuA3khbWJA7Jws/vnY7CMAqmK8Zqn70FAINSxi67UPkQHCBdsgBz7GmkRfutJaUUah5VWLPGhHDUNhJTNTLnKpZXjkLGL4eVAx/iaJPW3+kzE4/Zf+wrOE5cOwK65QDsK2Ht90o+uu3Mbe+ixLDoR7b19q3gwreMu+WNf4fZjlqa+l6EbYKHdimfuD03ydyMoCz2OKKBwnOIxFD0xkirqk3JhZ6zbHbrBbvqb1n+QVxtzUHIyUu/VTQ1xYXLUkch1hFcVme5GvAEmgBuB8T9W8bfltcJ8UPTC/AKAJTBh2Q7j9y43zVRTP7CD8S9H7hzh0YgRPd3lQFX3Z1dw/pTlTRgul+dx1rDTavz/4eW65uTtLcoSHh9cUidn+xT4pVMZEia0Lyh2SmsgDkSUahqgK3I9ObRI9Z7FAJlF7zFS2dmGgpDg7BIRtE6OKYf1gDhZPhTSUJScTJx1G09Lttt98gyApkCBccf552199mScGfFKAk6g43dE7Mu/sLpHK7Jutc6+PgXK23739Dg0KeUAHzee/ETmjLb5cjA8FxG1xY6ZP3JadKYhzV+oN40KrUYhJyxbafLBXqaAi7Vf7CnM8DJWw/01hgIzUWxBWB/of3LKKSiaaTQFa2MFvCsr5hgOEUoDIkvfuXU4SNVtlXY9RXMZ50PVXq9N2WNGSrVRJaupUTAHzELEJTaX8BGcBeqOuAhD79Uw5TcWNdsvMyjCIbZTZrZxbb7yqaaX/tjduRkBWI6AYIWEEe7ZVAzj+r9a1I/cTrR+Bun/u0oZ0iR7KsBYQMNWArefAIQR2KKcZfN573nCwoaSrj1zRjzFCCXxpaDNrT2s3oAUiga+XXXuEWOsZ+EqcpNj+v5VTF/1qajXzqZE1Ly7kg6QThXQgPpAUZoi+0Ow3S3/KgVOAeruoRW8lJbWzS2yniAE4j5GKrl5wYUvakoPgzE+4pR7/GINWEOlkgCVC9xV1noX7QL/bd3cYdTlg/P/NiKIhSWzm0AxkPehxH4faO08CKPfEm2llJyFy03pSSYp0/1IaW/tyKBGhWDpntJCw4M27hcmHworfIWEWzpvu8ERvBF0Vbo8tAVZiLlsa11aR35EV6xgiRKLT0ZuT0Om8ZnFYC88pTNPi6g5L64qtHv53q407rMSJCWmnYGb8HkNN2YU0hWJz3wLqvbrGYPHAwsvoXOn5mQ1tuuzSbe7IgovMBhNs4WR+nXHUbmAi+mBEtlCPBsv68C7/TfuUgQhiYv8dWj4czRswSuULVp0ZdW8bemVop3oP98Ou6iCK/IU/oH38e4Ji0cUUE1m4LSW8sg8akhp+Tr1X/bSvtzwVLwW5/5+kauO4XLoiDh6uK91M1gABWWhz6uKDbl5Gde0z9E7uey9inDH9va4OiIC7CCXqoyJw7P7mN80DH7UUSRbcg08eAOYkYkylOEuEcUoXqDqP2G7zZKoqJhDEEVFkMAwhI6gXfM6hvqxSE9XlIWMTgVnZ1/AlgURNPal23NWBSWRqkLkjtC2xH/BXDQ33cgjiqJ+UUyIWX5QsYCYwfsduVurWjkwclqiHwbRqxcuXVcbnmmMlyp+4AVhYxGa/LClA86OyQnYLi+t3aJN3nTF7/Sl9m25F3YnikkyzQhAKWv0YvxuMALKp1cTGU/M42XRsYoS/hGbqxEJQa/F+PRsed9yV1hlEqpAqEfArc+cak9NJfArAMPU4iCaxrF+6EoDNQfOx/39sfWyoMBnx2stkYK7FqQgpf0d4C0nlnbF0B+oP+t0luf7X2jcmbOY8w6rQUuUew7ZlE1KS/OyKlobMOo/jcauvH331kxKrY30QeiH6f7xOfsx+uhy/hUyDtthIKkxgVITbqQW8QuphDRve+xuM6BcTNyRbeFPzE5vOWdWGLLphAx1W07KKFuanU3QWK89mFBwflwXlRRiXAEUJj+USOirgdJNkLYTWOLxE/MrklDqEQDTHmztMyejmOV7zxtkwXWnnPflxKxbAqEGAiLWU1A9/pDYDqPg2/QHZpBLRFQ+Roa5/puh9Q8W1bHUtA1P4ikEHVw1LI3siqMZ3jdT3Tlf56bwJyWWE9JVvCR1BLuqhHXsclyjPWrQScFcx5hy4Zu9WhW393d1jdnKieub/JrZoZdPjKYAP+7cyA07zmbo/IwA1hx74Ix+fdJEvlxzmaPUWDRpJcBYuYNSZ8GR6/f8TN8fnM8czlw4mOw+vYYUqAek4gPxczx5x5+XhF6GaceXgWcpxJ6ew9453cv9huf0pJ5TSCnZH19bkW3xSNitHZWZUmNELSPWXoux7oUb4GUkVgTPuI3PtnRk84dRyYq7Ctt2spa2S+d002qU/blGU1gUCAgle4snTRU/KMTYR7DEOsBnm4D5ig13DlbVjoV4GzDtQ3oXmBHIiW6vM3+esvQ4JvE7+DcOrErnyChd6jOl5WDJNSS+g14ZIvazoCd1CZkO72WD00Udoo6A86uzY4V0zTarN0cP02dHlYy/TkwRkpgWQyRi0DTga/cavER0kjmAik1jgjL8p0DQU78asMECu+qDOGbMv3I0HRsaQ692ECqLWW9oBySk+BmayAxrgtgupyjUGSW+IZxuIQtGysWsmlHA5u3yuWvk+pNuIdAGna7G5DUmVqFxStd2sanfAbUfXtr+64zyHHVFX9AL22xocQfvKImfiC3jxC9eg2kTaFVebGOpxLtC5wT7P0AzOSviJwB+52wMKkbfDJ1JVg6+yn7z8/EWaLa6y7RFZhxlhxRqh1mEP3lPRIh8knJakVqXqRfHMKRXhgDsvXrvupmRGhateb6Wox57hYnwGGKi4P8qWMqzdLmLrOlhhgKC5GfNCcBxepAJD/rbVcKr4U1nEPPUmEXUtcBMTmO8X0wpu11nNCPJ2G98snvWjWcBRAP6R3yXrqY96Uzue+cja8Bz/JQVGHQWFFgEeucTHYr3bThvIM6uAo3GzRkJfwHMH9mCongeMVe1JrW13mmP1NmJSqYy+VrOqPnkwJd+ItSb3saEWSR+bMTT7CjQ3nm55beIjMO08xmPiD+APF2W6X8r7f8f8prU8wGIzK3OJT0n9sbecRVPhbEAYQJ5EtGpT5eFRHuJinZTA/Bd3/4DNeXS/WnHRoN3scVIzMl0eTHnGYgIWWDE4YL1cP7DQhSW/8OT5zFvh7JnXf0EkOeTI+R9tctOPySfj+9yMchBYfr56iPUAXa9TYn5Fh4HCfFdSKbRCGmzLn7wrYfLoLTcwfkeImnmYKy+PiiaIIA70cJow4oMcdRUUDl3ZCnA+e8xeIV7gtBhlbiLd8rUVUAfNdDQPHsEfglNm9t1nx8ui9Ds0S+p3chcv2Y/bBcDiAcD5vw1HeiJoa2UC3aGLPJxMLslIVsRx0n2SLQN1zbBs4yQbkFHox3JuMyge6yEkG6lb2D4XKn/aR6RsxIamfg/3rvWyZInVZStWFYbq6BmVfZ7a7r4i3LNeT/67L4vSRJCWvPMw6lQLStJ6vvICaTPhucwia9aPdEBmKJqewG+ov25qdvT7+3/f2ORo0JkZUCsLtB8S8JtgYk2WSAxfZ2WzqK0sQH1QKsNTM4OAwspC9Q9PdltsNmmSRhnjdKoUVN/rVsA2rN2oeFxqmJWj+0qJlvjZPpPQ7PLlscXMuwu1E3wzGpghmMNI2PhGN4xXUt21WTkI4N8g+zKOLx13RGFqtfNQ8n8jHl28SQP2YzRYuKwP0kFq9Uznphbgwp3uTwG0QSeRgFJFtpCSi/noeytC2iHeqCFV+sVg70APCAktVyAqUH0X+Tymg1lsxEOXVAd9iM2b9DHd07vPJw3lFdhlh2AelI8ccRsjgXzr7kjmbKUVNZJG8I+JBD2dWrlgo9MXZAK7Qtl5rYz1PvVpryyZd/ipZgDe2B8EExOVsYYEqVAone3IOnI2VKQszA6fbtdW7FKtuGI684n6j3208TgjVIXXm4RB9KOXQViR+YIQn7FOqcNYzVXBmUyb8NB9L4z51Bq28Hn1J3KaIiIq/XbRH/a5XYgutghyv7lArPV3sHWc4din1gL2R8oIt1ytK5KbNG4asKP/8PRi+1pHIh8zpJTAiiyjb0N8z5I7Yk6zKhRua1jA11kvHEym9T8tPSmHU2qHVfYOwE/0I1eeSlr9EYDQnLj69wT+W9wCjS/UCIkt5/Re9fcRUIaCQnopCAKtroDTVR+upe93MtdvP2yOv687s8L2zfm6ugRO8ADWPlTRyGuEIDz/SGE8glo8D4Hys80CPIoacEvHtTuvWf1JB9WxrQ5HQksvdVv5MhyZpZvSCzVHAxVTiBmF/ncA1hnMXKmpDHcSMAbWwFMU/mHjpEiSetGZyk8zvAGQurrD9+7c0kNc5NfR2rs3LQKg22Ernn0JrHrZquk98d/n4oHF4HY6FK6DTnkHAelebavKovmwKMyS010+reJkM5+nE4yA044/TImLlSrusMaUThOQFgmjKp3kSB2VY2xi2O7I7dKAUK/3gVUfPZfa9f8mWSCOPGbRbMHsOh2/NgmCRZmOkywth5wt+VhG+Gh/IcCtr6GOOBduig+S+XRihuqaD9aTqdJZ5IKbzlBwcDZUhZa9u2XlXfl0YZaY7hNbk6Nb4sLWOkoPWd94C/eopmJchHjZbGxGAX5ABHtxp2lvTxQxbW3kC5oIrUlb1dbgZNXPCAE4e9qLi/uVRVZnUijJr4jm9hARsl8jxfDrIWhk694CHUbpMBBxxz+EXFDLPqWHqJTSL4HRrF3ZMvbydHggI1ZDHdqEIhSsHHvCClTAYkY7SEPtqE3Jm80n5Bi2cVENPCknE0ByjKWvsPbJjhwEW25QnWOHYJEnqtxfE+TcwOGnVWXJH2XEdUXljwPSoDcZrocdkijviHViKez+oJtVFT+EQY3ix649kETAHCAmQ2Tfwr+RA+IX0FTn1egQGYC2YEzjaqB1Iow3mWa6jPQDi/tBhO/hK1vj/mcacdwFDSG2ztQ5YEo55FDCUrBsc3Z+RBFUc9YkvrHhixaQIrOPcPBNg17XZGKkwiKprt9u/ij5O8vyDhlM9+rbPKRVQRw8bxq5se68GkQ0/fjAFv7l17D2HsVoTvWIJbTTwZMuWVJ9A6akzDRp+zOBjAaZOe9QITJ/35sK4NcFzAID5vlv7+tBLQET0v0MJNU8LQiaLzC558Ag7m4GbpXUAYvfN/Cp8pZBWN1DeGjKVAhnZP5rNBJpM64rAHXRZk2Bg5lTFRLLquLVqmrIek6SoVZ3L6/3YbkrvuLp23C1k/NqzDdxBMGvTLZhGQ03f8sJO9773hVGBYbINOb9ENvNg52aU8Z3yzuBcdrL0xZFiOeZPCj9VlVnpbk+pmXK45SCtFpZ0MwpfrB+incJJajbuGSmpfWKVO6Yfulu7iCAhyzXgk4qnmc9s7gu+5+e1nBdXOwKY8QIG4UyRVuM2zzuie2MwkijWsjY0JwaPPkc6UFNgTtzUywFHm8mTUUH3dQewj6VoYjb+TZ8+Hn2kKnbvAHwo1oHiuHUkqIkhAU5GBmQcf8avia9H5jBCow2OtM3VimoYGVgxUW/Dzs2dz6aZSnx9yYXlk4WXuP9DLGTlywBBJHk045M1s9nytkMZFMue38R6bMEgNlReRCvYwhMJQIkAWatkTLiwA/neC8kgOMK7DL6pfQlIt5tJjf4s796zqkG0pHPXpFcvItlOj5FOq6jshR5vm1RzyrJFTC0204kahGjaxQJuLpIaq9ty7nAlcXkupN24czxmauFCfVfULrG1o1cz7eH3zsKzPcfkGB3xO8wegZyVixNKS40bNq/v7ei9H5SrAGGiAKQl9Awv4zcUZG4rbdjhB7P/uHv5HjHLo8Wdej3xxHxsDAjdsnVzg5GrVUAQzmnLi7d086/Npqdin84ylZJVRvAHZ3JMe4159y59IHK3PYuBm6JXq7PjfNDfaMIIJn3l/8VODCOgZt3LiUTPRdrbdXAYYwfF2Qo1D2NuWHBVeyDXliUDz3QsC5pxUBpvHEtPacISSL4P8UV38jaLw3RJsx94WALJ8jO0MIwepA5yl4JryF+Fy6GHYYNpRz/3oQiBlFJQPUt6A65VZnhIXnlGXSsuM6uGjGmKRtdQ1aIkx/OciGwf0BVzLWJuJY/nfl2Yr1lXDq2pfd/zK5QRTiACVp3Rz3/h7AX4fNtQRZFlbcJMK5a7TDERoVNbeowrF1doI9VhNTRS4nVWJxyUIXOxFWHjm0a18J61YSKIsSQtcIUyIao8l8gl8ctDDLN3uCbybmsiPnHuoTpVteIUz7sjNnW7EVHuE3sDtKDwPOMjH/jt2zN5+mmQmzMShng/BXMPs6CL55zpu/OXN+P0Vv1D7hoV51Vwg6g4JaXFRJ7gGxUYYoGhWVdFW1rhhm62n5Slwa3ibBrFRVN6B9xvCXjD+J6tgQJdZ7shZdnoInREG+BgY/9mYhzZto0NvC5hopaQ1wlHyTqs7gJ0nmtNlCB5V/DdEGEuLc70vVlK3qBlPXDgUJaKMkvbumtwSuJyix0Lb72z28o/lG9sOsRfHDTOTzt2T+54KYFIcC5sUq/VAKAAK8hlbAp93MAUdTKZ1gQDNDBdurYJw0r5U/VotUet8bdfiLYYGuFjBh3qzEeE41l/+UnriN3xUVrhyrhm56Yy1QovRG2odd3Vb1ZBsa2Zyt1EFAFiyrd9Ht71LzgIC4DZ7RX37CbJAykE0EAa023A0vzB80cavqD/wNuH3wSRBTfl2lk/fVKysgKfsI9DL0bXohxA5X7llHzoSi7eapImuRAtCvtKbq6lJsYIxwNdgpDsTnjXyk6K6JybzfdhcY4gRjGtz/KReXGB/Czpz4cj1ZlA4X7CQ/DjMGrUJXWXWZIb0eWhzywfb5dKHYjY62hcbiuai12FZ4MHhr5I83nfRwMrHVjki6LdnjP4fq1LyC9dN3VOhyIe8N5cLpoifePoncP7atxMQgzB/AlY7ZC+sp5pU0pdDYNqw3M9sSUCl/GI2Mc4zzGxaU34YsYH4ayN5WcWfmJ85TapwZ6tTTddd2yq3pn/xoGhhnF1DLnqGMLo1wOW/+czxd8KQJm/R2Ow2mjHVRWiOHKFw/2IHzRzwS3fkqHkA5hd4m5tOvY9MR0LlNc+xNbetixfQy6D79Si7R0YxujdmcO3m3LDftw6qnn5MttFF9/VNrerfphbKAVdBhNZvZ7dHvSk1OKzTB1i7nnhtPM0xxyfvzOKsihibZ0a8zo7ytvNLTklvh55spT8vSzRU2klDOfsF/Yf9nktk3kxopZfyJ/LeISwzzLrho4nh/qu/2/4Vf9Hx7tmrA5p3xVsqnBVYje1ncXs8e0E+X8Pz3ZW2gCQVxMtMYT4E7/HImhnHEMbnjh1QyeZlVcnuatozLDygpdBXWMX0PKbyx5562fRocQUQ/5vNawEEGCD5QHMFbD/Pc87lYnNj8aIveXv4FSIYSwSACgs2slBNq6vtc7kWyM3MSTG6kXwUq9sApzQOaN5DDN42bOFFi473hA4Eob91576c8P3BHnx9ORB+wXNqiUgDFo8F8DMtDSbWzH+CXEoras2WR972dYHAK0x38UxuAfEYwNnnRI8rzoyYsYKklJYU0wfN0V/8M2OCaD710Ji+qJekEptqGkXfrJZdage6oS7oYPb6BaLHXKCU6SyBbHSd+CQe5aVsu+y8wdzSKSYxf3i8NgYDS3tqX6XgcFZQ0sXiHpya0wtF4lbw47I8UQiPaBARbAEiIQ22C2bozQ00OTBD36Z0ipEGV3qZy2dKIskbxYJDAI7vpTQPafPtuiqE27x3X+DsFMwy+zIyl6pg13/GE0MlPV5HHdaPw67dNLrkG1Ml0VzrpUDMbQCfVnXZANmcsbBi6zNq04+4PWZAFOfabxPG2oeMdlbLWBzctkwvytA4MVkD5j5pt8LWXYADUDssuSnNbD+/azgIvfuBCC9bbcLNxWUs5Fpove8Y/ovB6E1gf43wgQ9RnaYrTzly/Ekhcwgh7ccsl1UZuHiRUOrjdzCWXpVEfeFO05cZKWBB3RQAPiGN1wa1kOH8HDlfuZbs0sHQlusccDmIfh1LkUnFIYcefqOMlrBHEnOivrlvC716g/IxS8M+eOkl8U4Z1nkprXwEC0bPXi9GVnVmyR9WbPJzTqZBumt4/TCM+Drx90z/aXQfBazRKeG7LO6/UleLhf0dJQAH13I/pkjMQB19kk+KEOz4r7ocU2O4+tve3Z4iH7giTSnlNjH5byMhay4X2GS4BqjcMSeY3IjJPlK0SXf/V8qRAn8cnhxmYFrHMeE5+1rA0/Vw92P14rOpagWybOmLol1oYRsvBCSx1gC7UeYEGrZagWQ5fzA2DEw0mBVVT4fuomv5D+XDf6U5e6jNj7LUx/sQkKjePjHXMgUfW4K4odYQU9X626a2kXuU29wKVK6Jt3UvOiFPCumwcKP6OnLkD10YSuvxzZn57+mc5BTJ8SvGtVPOFxFSyByEcPALtCIkKrP8BtHcyE4DKQrp7FOo1P3InN91IHeO4kJea/XH1OW8QYSauG6cq4HeBtfEyKYxsGEErcOZjlRv4wC1mcg6EpLUpW58QlOVLJiCh6uX2B+U3kE3/jh+BbT+vTqjPfqgI162FqLiGdHpk6PqfWm8wPUJMoNIHKa1UirOsjZJUuyG99tf5cQERiMtacaptu8IjpYLocMuDYXD3sT4PcGsUe1uQ+rVBRC0CCYpNcgwd3THS17zm9AQ7s7HC3b55F6tYY4wfFELMi2n+SwJ/kJQG8FiDDlt7chALi7pMd5HcbgV0z8xGxbHSYI1Ia2R9oZOyVh8ZIBbnGGtSm1KXcz5aiclXFMWafYOSTK0A+ULFFg175+xMfBk4ZENFVUtijiU74sqzu+dWE1krJOavLqp1OWn4HtUphPhTYFmdS7jre/Zfc5HgnaZVn91yFrUNOZba9LERzz0Ldg+V+l9KWWxXmpfO6eX4yNnhUMQzc4n+Uly5Bdr7cSrxPV9xh65ZcTNOZntVbUswr6BppDBuUG2U+WjFyOWrG95wj3nq+bg8MR21NIyHhvlu7Q2MiDJAI97utgI4mLqLU89xli5qfS32iRdFcHQCi3PbkVADC9pFUEUfasyQ6VYkoluXbcpJ3uoxw2wfT39FSnSnaZgddTQaa3RMpuqV18+Cpy9CAUtCDqdGt2+BkJqT0sMVDrkFpNVSGswGIGOHKV7Do44O/J48IncdymYrsd/vBMNUIoatmj1024vSLuEMO1EzP3W2JERWZKxvyMVv49ecM7ut9Xq/sFccFpupziR/PRlmCcIknCDm83fDlvZekOch71dXYkwpR9mBhEBRAeDotBRey10KoFcqhCYI1zXaWOLYsM6oMGKweOGnXHdKVnwX+E0OX7ROYDH150ZagbvUBi8JMHhZMaJGdXLQQd0KtZ30ccniWmCd388IGiwclJlH7mOj6BJV+FyjdqvYBlYlLrwjM5rmdl8R3RC2cNnsKPajfuwCtoYB2dFdxeIuVOGJb2ln8VvR4HSMEzN+QDwrfbKbM+cPJbA9/laS76Rc52eCoX/bMZ8UjQz+ikakAtb3W0o1WaigMpK/en5/SaRXAYQvw3QgG3Y6phSMTyIZrcnCcbHJT+QXiaXPPpEyCWAUUWMAzTkc0t8i+4PnxeFdGHRnfJcFe5tp5563/EePin1EMAEq+esHmVjxa4E7WoVMvNqp7CwdU7nn4U0+KkpWYcLLMoIBFRvukZ4kgiQ9v8HzSRvpAerxwk+2jJZBIoaHfwURMfUnGVVhSY95/TRExqvCAI5DAyiFwdT5+2yeRhDPmLERg7STUthTxI2y8k1mITa8kalNw/Mtj5uv9musSOsKX9XKlRqL6aB5nDj5VqRf4wmNYoBqRAxRinvdFq0rB5KpT2Fe2E8CjnOrIL4hmC954IU1OAuuwK4hgU1hM4wmHnd3u3BtPktfHXA7dO7BqmnIAZ1HZ+EeS60KOsdkAecdHr16DdJJc1sUtRdfqX9ileWTRS6sjdnR/SCev+OtGYW2vGZJvLleniy0Mir7/E43sIc61ueDTGkZXg5IYX8wX+57Tmwto3TrAo5IrWGevanQf+6y77ZpO5iSWZUYYI3lDg8WgrnOMoM14c1PkQ9/PE3PgmZyQJamHL9z4hBGST+quHMOl5DWhv0h7vIwG0E/1xEJtPc+euU7mvbBSUrj5CjTJZP/upgXCPHkDlgeUheNlDacQLbVSMOYPOX2XVUQZVseJMCSf/rWohUwxwGWIiPtDyV6msfVI5J934zR0r7ZTbq7wo4nv0jySueK2EUflY7Ekbh7RtkYw2EIxtkC8aJ6bo/Sy64obf43c394Mhs52qr7n7qWqt9Uud5FqD7LQ/Cyb+KwilEHYGaDTNqJ07+rsx32KivnhML1hg7GuIr/zVgFtBIHiltsdu3gzGcg02z4YyBFGmQGos8lifVSmZXIlFsks32AHFAhSlQ8kEbzu0GGwGuRPkMFohJcVQgvgbuuJa6FEsaehe0GOZ7q6mBI5m2L631Nx1vOCQD5iQnWGSKu94KAEoabtXnrBv61PWltQE9jsJmyh7nlDq4dxPbZilc2PcwYhf64D85C/B7lOb6wgibZqsArnrmHmn3qQJe3oia/MBHlTMXZFWDL68mB5xc5DGkIPx8Ca/y4ljl7a1XiUsANOpizFl39dp+Plhj4FCMHdOeUPAabREPQbRj3TdbeNaNc46Cr6HbyXx8tvAYAoocPa7lBs1ncKA3wms/Bv5KOhXa9LACpVYegqhjy4ofHx3ACvecLlUK0L2v8LR/8Qhh/vKmHXZEztwZ4IIMl+yHUtvb4y4k+a7k91bGdksNRuX5UJKmkPHwuOFxaxiy6BgBtNTgfCoA3WrB5XDldsS5u694cfT5g6Qh3rGpLGfEDP2paRaYayl4SFgQnWm8crSK524Guc4sxg1gkSeWrqgu3k93OsLSl4tLNXkKlIh1GvBwh2EWyjrHhski+YYyLuVZ3r2BubwK7qDyj7KdlLzATKanP/f4mST7sgomWisr84nagZWpZNXJGnXvFHCrR+CyzVCUYqINE0642fFM7Xi85ToMLW0DYIc3khrlHauXoyTVqPqoIsIHbJPcktC6Xc+eE0fyOsNnyoSNLeqlLzkQhVimQ8BWsL6nNaf9gFOxj0TEdHmDYqZrMAG3JHMaHS1vND9GXWmrjrZkDL24tTcaT9NRC4xLLdE6x5DwxkahqjbdpefV/jvjiWKTl2NrERDD4VobRPueBCNg4wydd7YAHFakyMpYDvD+SIHrc3f3EK/Jz8s24rCvBAT2UPqif+7PsHXgLBKhY28YDY8kLVy/vlVOMyujer6qjnEpwc20tJkzESLmEMR4CMCQSJbhxNU/OKDvRx5LsiWfQ14RBYmH3U1IWPiHrUt1m1HwlL64GRqGisFnNAxElIPPSe4YaN0csdONv1qPIcpwVwozBduFwXoqXSCsdRLatKf06qCGsX+G9t8e0GppBB/qxTPmO1UR7N/bVkYD8HA5B66RDIDHhsnu6m8/lQRbaz0u0IjePOahCxKmw0JajX6gh+G5+wESq5Idx/DpirDYca+l8ltYrp3kP5TOsaKPKvKE7HUexgIukszAtWX8ycoEPN2aqXQ68bNIFFGJTiOJTQ28jLJB+bpZlOnnE95wm7JfmZCPbQT2MIC3NyAI47MV5gbsVkm/TRjGF/yCKpahkZ0pcrMBx8WOfAcFU0m4vqCoHZAmkFKE0gMBRucQtMztD3TjUh4HMRmUVn0YVex7qCt3pL5WrqOaoe6aqlzJ0o8tqxaXfbIK3dT9LMYBkjr8GkTwExdQ7j5rFr7R8wc+FHCtvpn+wxonxz2DDSv0ogZ5yJLbEoqcLXv6FcIJnmKfqXU5VNcwcv8z2oRao3+jkVxeGhCK8klBWSNH9ZJDYbrEl9o+cFqepNJqy0/u3PBHaXUAILqgXzNZBNqv/6jMOJzpP9VZX2lyo9hC/sGTkabPs7q+9gbwcnAGuOZ1ojuOprcGG/o/cFfQ/J1zpbS2SXmM2bpRD1TWfQmHNRU/hJqQhnDUJMMBUzEXyhsdNz7V85f0eumnNDX6vwUAN03fnK7WGj1YJPMC+mjWHepuxkzxHXWo13v7QC+5qTQzj9WYzEeBiK2XADiOpyRtW4nvPsL3zEozGz0DZqtSH6evA8vWoyoPKAb6ZNakre+VzVfui3pRKF29TWOZJXHK/SrRf2Xp/+pJfonMzk+kLtJybgW+e5I+nwMyU4j9yddr04ssf5r/ACw80MP3P3KpGGx0KSqkVytr8Hr6Ompw8VXH2XRaDeDiUkXtH/XJTqUMW8FAGcG1D2EKYQk0xmwuu8xw0aTTsWMbWGYkbnQBM95V5gk9cn7+EDSqSix6x96pHKU5/fB2i35MM+QWQUIHyP4gWa/RnAJHt1F2XrO4xaFxYz29ZeWSRp623H+er1nfJRMq9llv7jcXX5vX55Wv7FRvE4VitH7LUONB/ZlfIapcPbnrm4GnO9wx9Hmg6nXn5+UEKmDUglcdZdIQ/TP0vsH3N/oQ1pDzANFaMbi036yc7wcHtYPoSn06RcRdvPNagNyNIlRCzqUVWDuVpxDtxWeYiMffcb41cxR3xoK0oE90zbXTM0PBAW4fRuAOj67E5uQKazC0wqH6RWf1fCXAKfudgCEMia27njT3NST48U7AFpNZsDY1o8fhaACpTwQNjY7m+Z3r+BDWTfqWdXAum/BQ6LbT76w4ushzFYov8uiT7ayD0um4vClP+omfr4b5f2juKPIw8RGyw6pSIayzdhqsH2yeaX/C2HnCQXpKEJmJxDOiFr903Uh6kmMhENWa+3stT5bQ9I9ZqVo1L4KAIlAvDS9k75jIhsv3dEVmlLRZsZ6YNxMLOd+BW39USMlzNbtfkhR8BJs522ec6a0bWUT6f53MJ5TWKlxkrbYg7kkUnl+XST0MgpxIxYb8v60FAtBkJ33f5iS9j7so9EO953XVyZRVbsH5FDKVb+8R57kkqcvfbzNoAqMuVLyNh3BGlgWJNgmIkof308IteIc5IlYuZ19WKhcOHzC1ccmWAuqefuXKWMGwEaSAX0H/T1gN6DU3a3HOmOy4asyCtgZACYBt1XN0jblhlKxdPUxcO2TxfejGRwhvqEl9RvoxOVKOuzdpTqRw+jZdJzDOHVP9t0itZrQ2otChO/7j11G0X5u7Ol6t5/bAcL03DvvfrWvFDBCnwYWBlag/FO58CRhLUET2xImz3dul8f5IArc/6R8nTDelVSyl/tsoX9uw8WzYqKX3mboR52SrR1xQr630duGKhC5mXHkXao8srw7i2g2uokLJ8lHPKXycdn0lsCf96o3U9xWAkDX/4Js5+izikVbnyfQ7Gf3VMdECMWHe+MnCYQnzrQBg4LpPNr5XakCLQggle21PhiR5zfCfAPDM0wP4YN7RRsEo7q0iLuR/BePiYHBZllO/psFrQLYFyoSF4jERJ+kt+s330Z43wniWxE7fd7UR1mGHN4eKa3x2QY3D2njyZcRfd8shYMmuMzQRCt4awtRIWitU3cEH+8TJDyXB8bBF2FE4+Vz2wN18Nj2C1hZublT7tg5NXQ63MaxVGgSwr8he/NBhjF3HpEz5261K8z8NtMgyXwTiBVpJxF8whGBEgwUQ2L3U8TMEFP8ZnrG12KFW5EAclr/hilBI44hzaGFWOouw0UC7AX/K5QvwoG2lio7IwWwRz6nfOWV+f+fkjpv8OM8ahfTtfVT+N7seJhhpnLGQwMJBZ7Ca4nikUyNlR4h78/iOu0q47238aUjilsW8xSCBgrTZ1UadtKp64iJFvj1bqjGzKUMKHmsXW293Zpa3mYdhzz/nm19m0kgbM4SA12Y+MczHuBkL0qLGLG/8wJ5l1nxaBUmGqKrJj+sT2jtT7T9KTxx1TqUYr/xzik9arp4zQr18jT9bmIRWZDK5TmEF2VrKCDsSk8GXpfHKlwbKTlNI/Wf8OWnETn/bNdi4JpGPg9bKwEql8HRimxYOKgSVl4utjcwsHfBwAUWv8QDBTkJ8g0w33OhGaNPjEGKvagFSWHTB3wmL+DxJbUCHopT6CCwamWuCV/6igSZGBYd4WXkEHZnaoJHq4KkErLj5BiwXyEdLJN8tivk16RsAupCuUDqPW1sBeEWdZEkG7d/vD7SpzP5bx2GdWLgQS/54bhbgJq4kQj5/HZa0p2e1jul3ZYtzxnq6ARvhdQreybW0lhBylVF95w/K9U4dUpf2znodnveJHs4BnZi3xbAjgHCQeN+DZJEY8slBkp8J8Fy/0m7uwEv1n1s3dFhitwWi5RSzTsrj1jX11rI2+J1Q2+yzyuoVtHcXAl2QsDl6EfoXBXmEoaY5qJiTJyRxVBo/2Zukq37PmHm7NdlnL/wdB7+0wODVezltHKPkmiLcd87a9tKMzwp/mBMqbBCny6kH2hmRm+EkpdumIry07xwluAyOlwYdI1lpWy2YahEOGtMJAerrBggGgVAuFKz+X//dPYHncNskaHzcU4PGy1yxfp/M+avGAqs6qg+dUN86fzFrCQ1wfU+09AUOCRYiLF2R03bVaMnO5DBankcbcMnGv+O1hYDQL5yZYhb3IWaTg/phpdvAebCvTQ4LhhvjJb58cOk3qsMhLyQ76OMq/1I9vV4scruQaPPAF+cNy1lBE7fEVcZNK6cxkX+mf0NvchbR5lQmza//ATHi8hmzkays3JNSc708CspaS3pOHw8QZpl4Dy0a1Hr6JhBxe4Y7CUUrfjL9WGsNrTjvb5TLKEIjmRfhFa4XeqmjsTrIDny9Cc4PIuhu4dwKXvrgQATzm4J+VKrw63sKtmDk90X9iNEJ7v6jKqdSjvZ4r+UYLbQHB3FaQj4LurWlum65ZUmvKZyF5Db03sdV5uw/CsfbOfa4WoUuY2jS6rLG4PIEiEb8ZOr1gBgyW/u+u1WCxXAVmK1zDH+UXix/sZ2t85/mUSNWajpRo6dIlzGmPsMnlhCBbmWTwM/Y/xM1TFQ0t42MLdz7OVCCXP7BOrJbfVHtGdh+b7F+bRLRhEhYHWf08ctiXq9m8rdzGMaj06dN7gN8UsyCDG8PoegrtOmF+e36iS2xq7kLzCP0Sx4wVjIHkbh6DvsMHMSRwCmGHCUYxnZhGxAs/lciZ4se88CKbJ4unJYxRLZEuCbthHGmN0uRqN5O5fHUn2fTYQjQqHNm86Ri8M8GWOQvi23J02D1G+HkilKEEhY1lw9rXzN2cLYUoNGj1zbYkHDok4VgwBUpANsMhZRMF0fZxZ2O4e4J3PGuBeGYzZLxAbIqFtx5r3O4DH1sWp960ZbQ+VFMuttshlpRQMArtO0P16iIft2xEF9pFcErfhlc4ZLmfcCgix2moZ29UZIDNrAbZpi5VZUA0v7VicngAFc/YihcKLZayD9DJqXKDSrf/9pUpxaQr8kpTagw33ct4zZsJw7NV3i2Q8xCK04h0SPq3bZx/y9EsEDEVoFf1xPhUqd8QRYTRk3SCUWSuPPsVzjYlTGwetUX9ZHOfzUoVRpHXp1Lp51K/q8oVqxMxMAwT9ibMQ5uqnUeCqhHrjXSh3Cje3IQ6Qsr+YNRaZ1NIIj2WStuZ2lxdZsu3Oz3T6CvJ+AMx4PhSeL2zF5qPafTcJPQ4s1TEeSMfTI3CrSwC4/5VFcOcLQ0nlLjjFIPGptdGUqDj/80/DSeNsoXhIwPVB+S75v09Gc9VO1MbgGekZbOV/9ONPdYmzE6JJe64msh4qo7FhO/5CJld+34z23NOUWK51PCG9wY+sQCfrL3oerJTS1fHkKo50cB5dJj6a8RztBaSuDX/tnFdYYmiQm9Z+JY93B5bbW4mlKdOzhoMxuewC9+Jw3/ZjTrZi1MPx36zNYqbKYkIi0Dl5hFuGxf5djDBQ8YNa6rziq5kyzHBKlqkc85nrSCbMMSDQZe+nE06+fKdNwC/l7HOlBYrlDLD37y4ZwuKvxiBRQfdOXNI8+NAr6xV7inzkAPMzFvjlnVP4tvaME6ZSMdcnj8uolAzD2hLGqL8MpG8hh2Cs81eXp1SBSQxis5UNW27J/kbTcS3ovuiyokQk8aUmzFFHW53sbBHmcgH/V/ddn6Ux4ifx+WUPKXLGeuuI7x8LL+n5Bq9j6CwdKAaNQxqIAAdy4dvGIrPDBo1NnHUOgQ6zYiFKaJj2hu52awxwbcXRaWyHgbM3pBot5hKrt6ERGzrmuAlOYzSjHZUZssL12nsY3E2aRfVS0iVZlC9AWIECgRe7nuA/bJDsX1CanUwW1cKHTeMPzuQsDklpL5cS10iecyXreAElZsAk4YAMes6RpzZDWsHzv/gArduqn/T8LQhJbdrnTIDNELjtPHT4zvH509y71JE9VrB8XO5hNkwcybwtlX1MfZZ3mbgRZ1AzYlqfkFaJZKAefztfKinccoDjjEEmAuuOegmMrjBGkmiF8cH0wo0CQEp5rxxfdL/PL+UsUR8PYnfVG2gAwAKShuhU79/O+Uxc1iZ7JzGf8U+4UV5ZDo6IHiGZiUMTVzkAY4eOo2aY6Izu5qgL3T4WGTHEwMs58RXRoVrBe/PrS7IuviXRp3CSpLd9bGEHlHyl0+Gjfiod9iQgMATLdi+YlGlJmwY0/l3Dy5S3gu989SbPkbF3YUbrg1Zxoh8fe6iQofPWmF98aGWT/a+a8Swbtf/VbpbKF0pG2PBFmlFtyfs1XcYz0PAH5HxzbPUSVwh87i1ihS2cnYAL9MmFMasB0hb1t9yz5m70Npye4Ov08ImnwFOmE8B1M/WrBpaOJ4vYWmul+hZJUTXuDwsFBZAe81bUsJMOqCe1G2OvF6BkocCs98Ia3TxLmzkS5TKDDk5DpdG0CvyVtct5t1ZW+GWFxN0jm7M+LCT0Ff+6RGa+53PWc9zpLU2Jdy7Az9zn0Zu5qfQD8nf/JfDYglsaH790Gk9oU2ly09N/FY8lUflzue4vpWXl529Xkx03br4Bmz820cePLxG/XhczPSLCIyRrXgiKH7eLhd1ACrRW6F9TYGii+DfU+PAdW0DzcZp54uLBVfKGAVhViJnFVMl0j6eqJ7XNTJNyLTPGetXgaf4jmsfbIgZvjZ7X9cNU1ksxc6iztJpZmCKfTZriiYEHLhmg0Wr8sUtEP8JvN+6KJSEVnwUgCBijx6sMEVtLL7k6AJL+qicFR1d3TR4USz8CxnPL8J7xKArc5vwFMTsq2828m/ZNffiNQVHZokMGgGpLvAPquADP1b2a4kJWHZltipvFUNK3Zh+jERtB5uU0klsWalfzTIu2fmddd8DiLkR8SQDiZyefL/LzhpxeLe0QMOrydOwItOHcverMLYEf2/6x+H4F4xQCFM1ZZOgGzXC4sJ6xtl3A1Tb0f8YCocUbHBXRFpDeQ8HwpNK2BZMArfytYblMEvpIozCeFnEuv0weXw4HO91w7b3ZAEsAnuIWdJXX1VUVCTRrjcj406bCXslfb7PxYrAK1OSA4bXgEslQ8M+V+yhLUz5cGxC7U5hFtTawNuGpmiFPDDHOepJJkrLLHEkH2ju+iOM1C+zqcXSK2JJtKrUydnRJerihuwJzwqHHrmcVJXhS0broDHquXaH9UIV+2uD/HdYj/Uuu0jxuaUDZG/aiXeGFu9WzqXoyLHhtGqn5r2BLkr7uSuvOMDks0wH35mVM2YisTz3SbfYXaJ7ThVOz28+zVvGrOhz09bk0Jl1yHBTPmJTFiGXj5c0S1U43Esi5HqBDAIJrxv47XxLQN5UaN2RXkQxYfYdiagVxKzSaPHU2+nDcWyigkkb7GA6zcGU7afAP806BfQdy1DnXWNbdLyIIDvij8nM5WBQBAynCSRBcQdg8N0o13fA98ETExJc6+TjdaBzBR3vTcodXvzDvkrmn9xlvID5ODc2939MkI7+/2FKPLbfCpUlYE2HFVruI9btN29bZuev1Yz1SMovWXQMhZLQdut8nHWoSle4oXX27lBfNu1QC9s2ZJcA5BEY84jlsFu/+bJViG1PJfYww/U7pULgXPUVmmcXmgP9w92OihyVjXoISmjrpyWJ17/z+XHXKn9Js+MFOcbDyxubo4WlpYU5DqR7H1KhYUpt9rKlQfC40K6WTE4D1LrrEEP40BDZ1TgHQusdP+k7a3JT+wstEOwLrhrFLTcl2kzrFhPuKdfRVFdG1kiz4fkm7KJsREqY7UQlhO/kCEwGFHPLfJiT0S+6YkL9g30DHYE8GOfdLaRjoTCsvvApgZH55JCUSxVoAbiH8ylCKpenPUwGqcYgcHfjbLWeqqX1YmwtXpP0bejSlvatrmY213TvFuwKxhTPXzF5J3GC/eETLloijv6yulTqAYRh156Am2o1IoI50+4bTOIHj7ESADJxD6KhUiE6rfDHC7T7LMnaXFFxfqNPRJL/B3zCC/rPYz/rvHuK1XVVL0JlRmDnCwWsmTCxp7tIcVR+nQhuhNS5ugDYEHNkSBpmaAWQ5phJH4fr+xkS+jen/Rm0/0nZo6tWGAxbfXRe1LE0mZMpvEOi126i/YLCaGUO7OhVVTvJzgud7IbqpTc63cr9crhRsL/Uc4AD55Juem8s675AoyjTCDH15+5plL0eowbxJrKcmq6ysBlifm33FQ4QyBJ4Wj21dEy4B44wcNR9DQ263H2f+A209RDGAf9QYkZ5SOWOBu6sfQ7UBl9ipV+S6TE+YmiVjnhwPvMO19CEqU93hvrfo8i7v8PWLhT60BzzLK0hBD+wWTE0jWJYmsjXoG7tKB0fme0rlDoJVYTJRgmW27tFrw729FXEVRGD2WGOnEqIGMtu249gI6qFGEVq07f8eAY1mb1CCYyIRRi4JEzO7fDmODrrsW1M9evzmFxmXiG2oNBbPChq/dcSBq7IlkZiYUTl06ecdWliXy4U2XERo5PgZYs15QMexxz51OxRP9vWEGdIQk1BsoIYFkD/EWfwNEWM7z5px4SRLnpijb6syxjwuSUhoULii/CbpXYT6OQqA3S4Q0k9WEnk4O3emyUNxsLY96nCMYqWNxFl5iR+iqYTGv+LS//Ue4VlSlQKmPau4uBwk6ErmuZIolg+X3BdwsENCEjwwME7d6PKEgfthRUSeSxRJqIdoaLx7cdv2GrQEJWsYaQ7gT7nGMM+jsGZf4o634JuWjvgga0kruoGTAyU9pzxkVX9L3duE5Si92BV80Pvt5dovET3Xev2Ue/tySRBrqzzUs3HvtNhUhcJlIb4plKA1hhp+PWXytVuSmgmhQwreUlQKu3t76Egb84TCn8mK9xgURILXuJejIulciQeEfe0vzsOplsKo9EKy+l8JWjWKwO1KtHdq2+SdH6IGNuAh+9S4VrsAkwUHt6QA/buuvuLXVoMhpcKo1jDtbV372YC4VKap/RrPV7lpRqMq2EIHmN3JIRAvMxp4riUMmrOhuwiRpA3XRPg1W6wgRsv3THAbZ8qR4fkb+DOIl/acQeyXEmtpJH7kNJI/We6L5zxDcI7i12F5Yx7twDPAI7K/Mx7VlecLlmj/Q3jVjBfNazOhOtuzYNxNH6hdWd5VKZR+2UDaLDJAO2VYS40tdEQ5PJR4xBKRajqXsJqQ8ObNLA2oih4DWqk7WAdGwUoKitmIfia/bLeTCus3he+cRtp5qPiMTNTzlrSDkkWnJkmL0ehoQ6otpTPcCv4JuPrbNCOluILnMIShhCxQACwpGjwRu0Z1F36f6xCxshFwx71I2mItjU2gma6H73+mTL/v9UbThJ1iIS4mlCQRtMZD7pp4km/uTx1YPQVOVarKRCSL3wAO4u2cd4iFJ4GPbnZyQRmxXW6wUE7MZgqQ5FWiJnnwT4V7ROUSWj+YYZoMHonerRjni1kUWApVethiqDYV0celRw3PDCrj95mSQcTxAZQCtAn0as8lNVgMO4aGbBdMWZicaWLhvCc7f00bNZNqYA07Hhu6omcnM7iuiJbuCuhcFzlf5AHaZtekP/XEjlbaq9THH+ZU/vYc1m+bZ1ENg7gGQLaXm20kwaO3N2u/oQrC1SI6ND1vhXpxxRwePTj7/WQzbq6gGNjCrUxLA0aOYw4UXhibLADQ+UC0VyKh7lFR5cAE2gX2N+bhFHmWswqoKECn5RroqKwMS8ilLNE3I3XflwBWr3P1LGP25pNFSNbpqM7Yf5s7nYdSKOtyr/IvUiyZMF0YU9k2l2LvFypioozpPoktpNjS4PPfTPd6Ooi6Z5KGn4CBV6sepGHf5YtRwEt2NjGIscNZ5ZHs8/LOi32oIfXMQQruxPcD0PpYdO8AOY0N3vtXBzduwpl8u5+QwmnVrEkHPxMw3lj2EdrSpCLaYxB+Y9ixFOUKGaY4f+8iTupaDcHPZWtUo7pm5sB1Xv1zetc2ghtDRScs2F3i3NX3uuY2kW4Sl0rqcwlSU/twVxY5SFH1b5ggdDiXZA+vsa3gDWmWrios5BC0tSdYWuDmIDUJbr8KwlM/I7tWIKE0FAcQ9N0+8V/BOBvEO3I/CpWQ5Ay5cqPYxs6dRLWOwHpLeGMRN6gb3m1zG1AOtdWT1SHkAQ6TzargNu7PaZg/RQIFl/0WDqdwTrb3d1BHgi1P9Wo+PHqCMyTwxb/zNTOsnkc5aB2YoeQRM0JUrKKMzMHMOavj9OTc/kAIE68E2VCuNXzgCfLA53XrizcYXG8yEwhyqbcPh0eEdC9a/W0rVi6Z2IswcMWX5FPv8liEVfXKUqXkmv1t5OYMKyERp17WHMw+pmkAIpRALz7Fn51ty/zlIK4myraddjh5IecL2UeeBUCFNWB7GPNCF8s9pfyfTIArx0XzLjzU5tMYkxVA9I6jc7lZ6Sak6kohNCM/cY9CFd8BhuAOvv1f1n+ISA87OY8b7apESf60WBm5R6d2Qwp8o+oVLyQkrQCsumzgJX7FvmDxeMJVQ4G+QmhN382wqCdUbyDvuGc/89eU97WvJ/VKRF2LXDgTnmw4PE+KBCAS3jW4Vj5ypfD1SoPfFmnlHlpgy/m50uNOmSqHH1jvgvsM4jt02bODhk2/2ga5e4uHd2H+3n83SO4moeEqPX3FLGCOHR/8GVxS6XYAXnDaiIs+7tsHJrhsoQKmJGsN2zgx6SEmRiG/zzwPQFOl9pPBOiHgJxBYgIQorGvZlODUaAO+wO84z9H6gN6qCI8l5NvJBX/24nHJSX38B6yW765cW+yt7OJM+Spo8FvhwlFA2SCKcjDBO3DZr5Ic8R2Ykwii+cnlPpLCb3P9AMTKp1kMCwexs8xWqjTwmubXb+3nhY1ip3ACET6S/xxGRCKpPpBKQiqaEgIRsWv5YWFmX6EC2OYhPKi/5VArYNglQPC7bQfkCM6zz0nWZQJ2aFvs+h8O4o/D3SavHyDN6iZYvC2TcLh2qJavPC70XS7m1Zd8ckiSjbH8KRS4FvjQBqjhm44aWL+LNyx4eW012MJ6F2CQIts/Ejiapw/yJIhwDD7sDISV+gDPbx5F2vlo/DGmSfTkjenhUDpy6Fp+N6Z6HQRmLDUh0vSlFHVUyYu8TDMa1p7eE++yHY3fBP/cVvpi9V1nUlFNtZ8KFJVjtQmdLxWMbqJw6Sp1HtFMU8csbix+2sxehdSsD/edGhn4s/yWLw+WbNZ3MOOuiJamm8ThUa3fyTB+S6dvuIOA35h0lEjU0wYavoDc7tJtgzFWXLEsZ8zdYKgJv04lFSq/oDvQPEZLw3K4swpUgafPQptAGoUqYL/RkzLjSa7tfDZ+KoxJJitX0OcsyE/JXkMnpeh+DhRACPPDLuQGVQzRQbFvZsRaxywiaZ+btePDAQRbD4QKXJLgFgHB4d0Nde2CZUDvNrW8c+QYl5ewziEZP9xyb+3kq05wNA9SN8AJ80aH5fiz7uRf6moPQfvR7mi1qwAMQMSA3wPDBzVMcVTNiGUIlIrDdREJEUgXlKz7ADUO/VfzqWYkW1yToYzYMoqmGbJcSx5PQ500bvtT+DL9WIlT1B5CZuX2wCq3JZ3hxY7QUdWfOw9GjuNarVVeo1wj3sSTuWBnUHZOZfllKuxrVu7UgVw8ezw7IllLsMnksL5/Ljyo/03a7Z/7iWGQDvAW0fIgIYn9aAi2svF2cK8f4zXJxT7OokkqEnAetdCjUu51mH9oQkF8KOISe5CgC2mEhxoHmdVCN9zEADdwBoevnpOtjHo0s8N15aWEZnyJOGXwvcm1ol0LYsim1fj7nK1u7uig3FHgpn5h2bgsiH0L23i7Ndvr5eqvtznJNcfxtC0wvULX6uXieXG6sM+QiwVdzH8f3Y00J6Te/Cz93qmIRmGuUXvW5NymIRfPMliytFwa36wqBZu/L57cIU/RScRTcsCWbtFdDHMs8EMFMlXJHxT3j9vTabbxdou/dQdXVkWFD/7y5tZPqCWheHd5QgJszag/eL5jj2015P5Fq+v+RdQ6B/BZ3EdYdLbVfNnulf83IVySksbmHHSMRuODq4+6JCF7GInRobKU+ncFq68+I6N5bY+SMZSJuVqo+fh/XMPKkTZrZG+0dsjUKZf0oCVsWHKIh5Ku9RcgzPLzQUhbXAX3m9IrVZuL6cVSJDsVq2pf7Ekf9KqtNEsJPaHS+GHSQI2CwVm4WxpPa2OnGuE4il1Ox8zdV+PGQoBHyL7H6DExsaqXjfsuw+IRwdLeroyYmKyWZ6rOUqB6J+6zlwqiP/YAvF5Uj/ENeS+V8bZxeqrery4WgKtuX1yXYJp3wEataQQjszkApNB7hv2Q+uBS8mipivE95TOqtWpZwJvWdBruwRQ7e33v91/0oDwt0KwpShFlLD1DS4A+lOiTINRV6v92QNOFmeWQ54LNEV/XSas8HwYUris1ToT5UDadyupkkZpBYHQ+loq1zTvplhbnKmJYsu2/K74XkdAz/zTarLv5NHpleUXWIbYE4XXPsdvN3vs1u7Stm057fd665ncVQAWt09zd+Z9tNNV8J3frvWNWjWn2RlO47kgIb1nEIZthpdgM8aHqnTOcRUPiY9XSThq/ulv4sFWbaXbGx1oQTbBWukONP9yNXdNvHSpzJDa/Ex9RDsXXqzkGN0whkfY2FiTKQm9hg3oYY4ziJYfzT4zakPoJxECcT52rH9SqxY3fqFxSPrZTgYXS1JHEptBrX1Kw9bvFCfRaovxGgC1nGP/OKjbZG2PfGTpYFXpwFoPGg4s4yXnSPrd4H2jOUFS6ZibbFBC4JZa3FAond2aAHoPrEoN130VlXLpFjrXCtDqyO11jAOscklygTUH6s4ibgJJEGcKXaBcbEnMSc8dHWqw9NBh/dlpdRNfOfQA6gCj2l9B5HVsQTdDbxL6TotHZcs1lmfcF8YPPHa9wz1GHHDn3nq3m2lIS18w4hpEhM8DZMCHuXkPUUQpmvabrYyRccpJyd/kutCFGEx6YZ1CqQpCpcXDn2JQ3ypQvhfIZTcmpHvIeNmQ7UEKa26+exqhge9LrPXl9dOx3RXCMsOGRpqaQ/M0DR0/IGdHz2fVzhBNzHb9J4H+ifizRzljQW+jmON7viDVOX1rt2dJ6lA8UiTKcF4Lwvu7Y6uTAj3WPVh1rRgiVkuH50mr8I8h/n9AHYG2Vgz5aDDA0OSF2PVKCOKcxId3j4MloIfgmwJtzAa2QlMqg8LOk2GWqYIJtfKrFEjbwvdmiZKhbGi94oK2KkzNTMCQ=="/>
  <p:tag name="MEKKOXMLTAGS" val="1"/>
</p:tagLst>
</file>

<file path=ppt/tags/tag223.xml><?xml version="1.0" encoding="utf-8"?>
<p:tagLst xmlns:a="http://schemas.openxmlformats.org/drawingml/2006/main" xmlns:r="http://schemas.openxmlformats.org/officeDocument/2006/relationships" xmlns:p="http://schemas.openxmlformats.org/presentationml/2006/main">
  <p:tag name="BTFPLAYOUTENABLED" val="1"/>
</p:tagLst>
</file>

<file path=ppt/tags/tag224.xml><?xml version="1.0" encoding="utf-8"?>
<p:tagLst xmlns:a="http://schemas.openxmlformats.org/drawingml/2006/main" xmlns:r="http://schemas.openxmlformats.org/officeDocument/2006/relationships" xmlns:p="http://schemas.openxmlformats.org/presentationml/2006/main">
  <p:tag name="BTFPLAYOUTENABLED" val="1"/>
</p:tagLst>
</file>

<file path=ppt/tags/tag225.xml><?xml version="1.0" encoding="utf-8"?>
<p:tagLst xmlns:a="http://schemas.openxmlformats.org/drawingml/2006/main" xmlns:r="http://schemas.openxmlformats.org/officeDocument/2006/relationships" xmlns:p="http://schemas.openxmlformats.org/presentationml/2006/main">
  <p:tag name="BTFPLAYOUTENABLED" val="1"/>
</p:tagLst>
</file>

<file path=ppt/tags/tag226.xml><?xml version="1.0" encoding="utf-8"?>
<p:tagLst xmlns:a="http://schemas.openxmlformats.org/drawingml/2006/main" xmlns:r="http://schemas.openxmlformats.org/officeDocument/2006/relationships" xmlns:p="http://schemas.openxmlformats.org/presentationml/2006/main">
  <p:tag name="BTFPLAYOUTENABLED" val="1"/>
</p:tagLst>
</file>

<file path=ppt/tags/tag227.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23.xml><?xml version="1.0" encoding="utf-8"?>
<p:tagLst xmlns:a="http://schemas.openxmlformats.org/drawingml/2006/main" xmlns:r="http://schemas.openxmlformats.org/officeDocument/2006/relationships" xmlns:p="http://schemas.openxmlformats.org/presentationml/2006/main">
  <p:tag name="AS_UNIQUEID" val="598"/>
</p:tagLst>
</file>

<file path=ppt/tags/tag230.xml><?xml version="1.0" encoding="utf-8"?>
<p:tagLst xmlns:a="http://schemas.openxmlformats.org/drawingml/2006/main" xmlns:r="http://schemas.openxmlformats.org/officeDocument/2006/relationships" xmlns:p="http://schemas.openxmlformats.org/presentationml/2006/main">
  <p:tag name="BTFPLAYOUTENABLED" val="1"/>
</p:tagLst>
</file>

<file path=ppt/tags/tag231.xml><?xml version="1.0" encoding="utf-8"?>
<p:tagLst xmlns:a="http://schemas.openxmlformats.org/drawingml/2006/main" xmlns:r="http://schemas.openxmlformats.org/officeDocument/2006/relationships" xmlns:p="http://schemas.openxmlformats.org/presentationml/2006/main">
  <p:tag name="BTFPLAYOUTENABLED" val="1"/>
</p:tagLst>
</file>

<file path=ppt/tags/tag232.xml><?xml version="1.0" encoding="utf-8"?>
<p:tagLst xmlns:a="http://schemas.openxmlformats.org/drawingml/2006/main" xmlns:r="http://schemas.openxmlformats.org/officeDocument/2006/relationships" xmlns:p="http://schemas.openxmlformats.org/presentationml/2006/main">
  <p:tag name="BTFPLAYOUTENABLED" val="1"/>
</p:tagLst>
</file>

<file path=ppt/tags/tag233.xml><?xml version="1.0" encoding="utf-8"?>
<p:tagLst xmlns:a="http://schemas.openxmlformats.org/drawingml/2006/main" xmlns:r="http://schemas.openxmlformats.org/officeDocument/2006/relationships" xmlns:p="http://schemas.openxmlformats.org/presentationml/2006/main">
  <p:tag name="BTFPLAYOUTENABLED" val="1"/>
</p:tagLst>
</file>

<file path=ppt/tags/tag234.xml><?xml version="1.0" encoding="utf-8"?>
<p:tagLst xmlns:a="http://schemas.openxmlformats.org/drawingml/2006/main" xmlns:r="http://schemas.openxmlformats.org/officeDocument/2006/relationships" xmlns:p="http://schemas.openxmlformats.org/presentationml/2006/main">
  <p:tag name="BTFPLAYOUTENABLED" val="1"/>
</p:tagLst>
</file>

<file path=ppt/tags/tag235.xml><?xml version="1.0" encoding="utf-8"?>
<p:tagLst xmlns:a="http://schemas.openxmlformats.org/drawingml/2006/main" xmlns:r="http://schemas.openxmlformats.org/officeDocument/2006/relationships" xmlns:p="http://schemas.openxmlformats.org/presentationml/2006/main">
  <p:tag name="BTFPLAYOUTENABLED" val="1"/>
</p:tagLst>
</file>

<file path=ppt/tags/tag236.xml><?xml version="1.0" encoding="utf-8"?>
<p:tagLst xmlns:a="http://schemas.openxmlformats.org/drawingml/2006/main" xmlns:r="http://schemas.openxmlformats.org/officeDocument/2006/relationships" xmlns:p="http://schemas.openxmlformats.org/presentationml/2006/main">
  <p:tag name="BTFPLAYOUTENABLED" val="1"/>
</p:tagLst>
</file>

<file path=ppt/tags/tag237.xml><?xml version="1.0" encoding="utf-8"?>
<p:tagLst xmlns:a="http://schemas.openxmlformats.org/drawingml/2006/main" xmlns:r="http://schemas.openxmlformats.org/officeDocument/2006/relationships" xmlns:p="http://schemas.openxmlformats.org/presentationml/2006/main">
  <p:tag name="BTFPLAYOUTENABLED" val="1"/>
</p:tagLst>
</file>

<file path=ppt/tags/tag238.xml><?xml version="1.0" encoding="utf-8"?>
<p:tagLst xmlns:a="http://schemas.openxmlformats.org/drawingml/2006/main" xmlns:r="http://schemas.openxmlformats.org/officeDocument/2006/relationships" xmlns:p="http://schemas.openxmlformats.org/presentationml/2006/main">
  <p:tag name="BTFPLAYOUTENABLED" val="1"/>
</p:tagLst>
</file>

<file path=ppt/tags/tag239.xml><?xml version="1.0" encoding="utf-8"?>
<p:tagLst xmlns:a="http://schemas.openxmlformats.org/drawingml/2006/main" xmlns:r="http://schemas.openxmlformats.org/officeDocument/2006/relationships" xmlns:p="http://schemas.openxmlformats.org/presentationml/2006/main">
  <p:tag name="BTFPLAYOUTENABLED" val="1"/>
</p:tagLst>
</file>

<file path=ppt/tags/tag24.xml><?xml version="1.0" encoding="utf-8"?>
<p:tagLst xmlns:a="http://schemas.openxmlformats.org/drawingml/2006/main" xmlns:r="http://schemas.openxmlformats.org/officeDocument/2006/relationships" xmlns:p="http://schemas.openxmlformats.org/presentationml/2006/main">
  <p:tag name="AS_UNIQUEID" val="598"/>
</p:tagLst>
</file>

<file path=ppt/tags/tag240.xml><?xml version="1.0" encoding="utf-8"?>
<p:tagLst xmlns:a="http://schemas.openxmlformats.org/drawingml/2006/main" xmlns:r="http://schemas.openxmlformats.org/officeDocument/2006/relationships" xmlns:p="http://schemas.openxmlformats.org/presentationml/2006/main">
  <p:tag name="BTFPLAYOUTENABLED" val="1"/>
</p:tagLst>
</file>

<file path=ppt/tags/tag241.xml><?xml version="1.0" encoding="utf-8"?>
<p:tagLst xmlns:a="http://schemas.openxmlformats.org/drawingml/2006/main" xmlns:r="http://schemas.openxmlformats.org/officeDocument/2006/relationships" xmlns:p="http://schemas.openxmlformats.org/presentationml/2006/main">
  <p:tag name="BTFPLAYOUTENABLED" val="1"/>
</p:tagLst>
</file>

<file path=ppt/tags/tag242.xml><?xml version="1.0" encoding="utf-8"?>
<p:tagLst xmlns:a="http://schemas.openxmlformats.org/drawingml/2006/main" xmlns:r="http://schemas.openxmlformats.org/officeDocument/2006/relationships" xmlns:p="http://schemas.openxmlformats.org/presentationml/2006/main">
  <p:tag name="BTFPLAYOUTENABLED" val="1"/>
</p:tagLst>
</file>

<file path=ppt/tags/tag243.xml><?xml version="1.0" encoding="utf-8"?>
<p:tagLst xmlns:a="http://schemas.openxmlformats.org/drawingml/2006/main" xmlns:r="http://schemas.openxmlformats.org/officeDocument/2006/relationships" xmlns:p="http://schemas.openxmlformats.org/presentationml/2006/main">
  <p:tag name="BTFPLAYOUTENABLED" val="0"/>
</p:tagLst>
</file>

<file path=ppt/tags/tag244.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247.xml><?xml version="1.0" encoding="utf-8"?>
<p:tagLst xmlns:a="http://schemas.openxmlformats.org/drawingml/2006/main" xmlns:r="http://schemas.openxmlformats.org/officeDocument/2006/relationships" xmlns:p="http://schemas.openxmlformats.org/presentationml/2006/main">
  <p:tag name="BTFPLAYOUTENABLED" val="1"/>
</p:tagLst>
</file>

<file path=ppt/tags/tag248.xml><?xml version="1.0" encoding="utf-8"?>
<p:tagLst xmlns:a="http://schemas.openxmlformats.org/drawingml/2006/main" xmlns:r="http://schemas.openxmlformats.org/officeDocument/2006/relationships" xmlns:p="http://schemas.openxmlformats.org/presentationml/2006/main">
  <p:tag name="BTFPLAYOUTENABLED" val="1"/>
</p:tagLst>
</file>

<file path=ppt/tags/tag249.xml><?xml version="1.0" encoding="utf-8"?>
<p:tagLst xmlns:a="http://schemas.openxmlformats.org/drawingml/2006/main" xmlns:r="http://schemas.openxmlformats.org/officeDocument/2006/relationships" xmlns:p="http://schemas.openxmlformats.org/presentationml/2006/main">
  <p:tag name="BTFPLAYOUTENABLED" val="1"/>
</p:tagLst>
</file>

<file path=ppt/tags/tag25.xml><?xml version="1.0" encoding="utf-8"?>
<p:tagLst xmlns:a="http://schemas.openxmlformats.org/drawingml/2006/main" xmlns:r="http://schemas.openxmlformats.org/officeDocument/2006/relationships" xmlns:p="http://schemas.openxmlformats.org/presentationml/2006/main">
  <p:tag name="AS_UNIQUEID" val="654"/>
</p:tagLst>
</file>

<file path=ppt/tags/tag250.xml><?xml version="1.0" encoding="utf-8"?>
<p:tagLst xmlns:a="http://schemas.openxmlformats.org/drawingml/2006/main" xmlns:r="http://schemas.openxmlformats.org/officeDocument/2006/relationships" xmlns:p="http://schemas.openxmlformats.org/presentationml/2006/main">
  <p:tag name="BTFPLAYOUTENABLED" val="0"/>
</p:tagLst>
</file>

<file path=ppt/tags/tag251.xml><?xml version="1.0" encoding="utf-8"?>
<p:tagLst xmlns:a="http://schemas.openxmlformats.org/drawingml/2006/main" xmlns:r="http://schemas.openxmlformats.org/officeDocument/2006/relationships" xmlns:p="http://schemas.openxmlformats.org/presentationml/2006/main">
  <p:tag name="BTFPLAYOUTENABLED" val="0"/>
</p:tagLst>
</file>

<file path=ppt/tags/tag252.xml><?xml version="1.0" encoding="utf-8"?>
<p:tagLst xmlns:a="http://schemas.openxmlformats.org/drawingml/2006/main" xmlns:r="http://schemas.openxmlformats.org/officeDocument/2006/relationships" xmlns:p="http://schemas.openxmlformats.org/presentationml/2006/main">
  <p:tag name="BTFPLAYOUTENABLED" val="1"/>
</p:tagLst>
</file>

<file path=ppt/tags/tag253.xml><?xml version="1.0" encoding="utf-8"?>
<p:tagLst xmlns:a="http://schemas.openxmlformats.org/drawingml/2006/main" xmlns:r="http://schemas.openxmlformats.org/officeDocument/2006/relationships" xmlns:p="http://schemas.openxmlformats.org/presentationml/2006/main">
  <p:tag name="BTFPLAYOUTENABLED" val="1"/>
</p:tagLst>
</file>

<file path=ppt/tags/tag254.xml><?xml version="1.0" encoding="utf-8"?>
<p:tagLst xmlns:a="http://schemas.openxmlformats.org/drawingml/2006/main" xmlns:r="http://schemas.openxmlformats.org/officeDocument/2006/relationships" xmlns:p="http://schemas.openxmlformats.org/presentationml/2006/main">
  <p:tag name="BTFPLAYOUTENABLED" val="1"/>
</p:tagLst>
</file>

<file path=ppt/tags/tag255.xml><?xml version="1.0" encoding="utf-8"?>
<p:tagLst xmlns:a="http://schemas.openxmlformats.org/drawingml/2006/main" xmlns:r="http://schemas.openxmlformats.org/officeDocument/2006/relationships" xmlns:p="http://schemas.openxmlformats.org/presentationml/2006/main">
  <p:tag name="BTFPLAYOUTENABLED" val="1"/>
</p:tagLst>
</file>

<file path=ppt/tags/tag256.xml><?xml version="1.0" encoding="utf-8"?>
<p:tagLst xmlns:a="http://schemas.openxmlformats.org/drawingml/2006/main" xmlns:r="http://schemas.openxmlformats.org/officeDocument/2006/relationships" xmlns:p="http://schemas.openxmlformats.org/presentationml/2006/main">
  <p:tag name="BTFPLAYOUTENABLED" val="1"/>
</p:tagLst>
</file>

<file path=ppt/tags/tag257.xml><?xml version="1.0" encoding="utf-8"?>
<p:tagLst xmlns:a="http://schemas.openxmlformats.org/drawingml/2006/main" xmlns:r="http://schemas.openxmlformats.org/officeDocument/2006/relationships" xmlns:p="http://schemas.openxmlformats.org/presentationml/2006/main">
  <p:tag name="BTFPLAYOUTENABLED" val="1"/>
</p:tagLst>
</file>

<file path=ppt/tags/tag258.xml><?xml version="1.0" encoding="utf-8"?>
<p:tagLst xmlns:a="http://schemas.openxmlformats.org/drawingml/2006/main" xmlns:r="http://schemas.openxmlformats.org/officeDocument/2006/relationships" xmlns:p="http://schemas.openxmlformats.org/presentationml/2006/main">
  <p:tag name="BTFPLAYOUTENABLED" val="1"/>
</p:tagLst>
</file>

<file path=ppt/tags/tag259.xml><?xml version="1.0" encoding="utf-8"?>
<p:tagLst xmlns:a="http://schemas.openxmlformats.org/drawingml/2006/main" xmlns:r="http://schemas.openxmlformats.org/officeDocument/2006/relationships" xmlns:p="http://schemas.openxmlformats.org/presentationml/2006/main">
  <p:tag name="BTFPLAYOUTENABLED" val="1"/>
</p:tagLst>
</file>

<file path=ppt/tags/tag26.xml><?xml version="1.0" encoding="utf-8"?>
<p:tagLst xmlns:a="http://schemas.openxmlformats.org/drawingml/2006/main" xmlns:r="http://schemas.openxmlformats.org/officeDocument/2006/relationships" xmlns:p="http://schemas.openxmlformats.org/presentationml/2006/main">
  <p:tag name="AS_UNIQUEID" val="602"/>
</p:tagLst>
</file>

<file path=ppt/tags/tag260.xml><?xml version="1.0" encoding="utf-8"?>
<p:tagLst xmlns:a="http://schemas.openxmlformats.org/drawingml/2006/main" xmlns:r="http://schemas.openxmlformats.org/officeDocument/2006/relationships" xmlns:p="http://schemas.openxmlformats.org/presentationml/2006/main">
  <p:tag name="BTFPLAYOUTENABLED" val="0"/>
  <p:tag name="BTFPLAYOUTCOLUMNS" val="2"/>
</p:tagLst>
</file>

<file path=ppt/tags/tag261.xml><?xml version="1.0" encoding="utf-8"?>
<p:tagLst xmlns:a="http://schemas.openxmlformats.org/drawingml/2006/main" xmlns:r="http://schemas.openxmlformats.org/officeDocument/2006/relationships" xmlns:p="http://schemas.openxmlformats.org/presentationml/2006/main">
  <p:tag name="BTFPROTATION" val="0"/>
  <p:tag name="BTFPLAYOUTENABLED" val="0"/>
</p:tagLst>
</file>

<file path=ppt/tags/tag262.xml><?xml version="1.0" encoding="utf-8"?>
<p:tagLst xmlns:a="http://schemas.openxmlformats.org/drawingml/2006/main" xmlns:r="http://schemas.openxmlformats.org/officeDocument/2006/relationships" xmlns:p="http://schemas.openxmlformats.org/presentationml/2006/main">
  <p:tag name="BTFPLAYOUTENABLED" val="1"/>
</p:tagLst>
</file>

<file path=ppt/tags/tag263.xml><?xml version="1.0" encoding="utf-8"?>
<p:tagLst xmlns:a="http://schemas.openxmlformats.org/drawingml/2006/main" xmlns:r="http://schemas.openxmlformats.org/officeDocument/2006/relationships" xmlns:p="http://schemas.openxmlformats.org/presentationml/2006/main">
  <p:tag name="BTFPLAYOUTENABLED" val="1"/>
</p:tagLst>
</file>

<file path=ppt/tags/tag264.xml><?xml version="1.0" encoding="utf-8"?>
<p:tagLst xmlns:a="http://schemas.openxmlformats.org/drawingml/2006/main" xmlns:r="http://schemas.openxmlformats.org/officeDocument/2006/relationships" xmlns:p="http://schemas.openxmlformats.org/presentationml/2006/main">
  <p:tag name="BTFPLAYOUTENABLED" val="0"/>
  <p:tag name="BTFPLAYOUTCOLUMNS" val="2"/>
</p:tagLst>
</file>

<file path=ppt/tags/tag265.xml><?xml version="1.0" encoding="utf-8"?>
<p:tagLst xmlns:a="http://schemas.openxmlformats.org/drawingml/2006/main" xmlns:r="http://schemas.openxmlformats.org/officeDocument/2006/relationships" xmlns:p="http://schemas.openxmlformats.org/presentationml/2006/main">
  <p:tag name="BTFPROTATION" val="0"/>
  <p:tag name="BTFPLAYOUTENABLED" val="0"/>
</p:tagLst>
</file>

<file path=ppt/tags/tag266.xml><?xml version="1.0" encoding="utf-8"?>
<p:tagLst xmlns:a="http://schemas.openxmlformats.org/drawingml/2006/main" xmlns:r="http://schemas.openxmlformats.org/officeDocument/2006/relationships" xmlns:p="http://schemas.openxmlformats.org/presentationml/2006/main">
  <p:tag name="BTFPLAYOUTENABLED" val="1"/>
</p:tagLst>
</file>

<file path=ppt/tags/tag267.xml><?xml version="1.0" encoding="utf-8"?>
<p:tagLst xmlns:a="http://schemas.openxmlformats.org/drawingml/2006/main" xmlns:r="http://schemas.openxmlformats.org/officeDocument/2006/relationships" xmlns:p="http://schemas.openxmlformats.org/presentationml/2006/main">
  <p:tag name="BTFPLAYOUTENABLED" val="1"/>
</p:tagLst>
</file>

<file path=ppt/tags/tag268.xml><?xml version="1.0" encoding="utf-8"?>
<p:tagLst xmlns:a="http://schemas.openxmlformats.org/drawingml/2006/main" xmlns:r="http://schemas.openxmlformats.org/officeDocument/2006/relationships" xmlns:p="http://schemas.openxmlformats.org/presentationml/2006/main">
  <p:tag name="BTFPROTATION" val="0"/>
  <p:tag name="BTFPLAYOUTENABLED" val="0"/>
</p:tagLst>
</file>

<file path=ppt/tags/tag269.xml><?xml version="1.0" encoding="utf-8"?>
<p:tagLst xmlns:a="http://schemas.openxmlformats.org/drawingml/2006/main" xmlns:r="http://schemas.openxmlformats.org/officeDocument/2006/relationships" xmlns:p="http://schemas.openxmlformats.org/presentationml/2006/main">
  <p:tag name="BTFPLAYOUTENABLED" val="1"/>
</p:tagLst>
</file>

<file path=ppt/tags/tag27.xml><?xml version="1.0" encoding="utf-8"?>
<p:tagLst xmlns:a="http://schemas.openxmlformats.org/drawingml/2006/main" xmlns:r="http://schemas.openxmlformats.org/officeDocument/2006/relationships" xmlns:p="http://schemas.openxmlformats.org/presentationml/2006/main">
  <p:tag name="AS_UNIQUEID" val="627"/>
</p:tagLst>
</file>

<file path=ppt/tags/tag270.xml><?xml version="1.0" encoding="utf-8"?>
<p:tagLst xmlns:a="http://schemas.openxmlformats.org/drawingml/2006/main" xmlns:r="http://schemas.openxmlformats.org/officeDocument/2006/relationships" xmlns:p="http://schemas.openxmlformats.org/presentationml/2006/main">
  <p:tag name="BTFPLAYOUTENABLED" val="0"/>
  <p:tag name="BTFPLAYOUTCOLUMNS" val="2"/>
</p:tagLst>
</file>

<file path=ppt/tags/tag271.xml><?xml version="1.0" encoding="utf-8"?>
<p:tagLst xmlns:a="http://schemas.openxmlformats.org/drawingml/2006/main" xmlns:r="http://schemas.openxmlformats.org/officeDocument/2006/relationships" xmlns:p="http://schemas.openxmlformats.org/presentationml/2006/main">
  <p:tag name="BTFPLAYOUTENABLED" val="1"/>
</p:tagLst>
</file>

<file path=ppt/tags/tag272.xml><?xml version="1.0" encoding="utf-8"?>
<p:tagLst xmlns:a="http://schemas.openxmlformats.org/drawingml/2006/main" xmlns:r="http://schemas.openxmlformats.org/officeDocument/2006/relationships" xmlns:p="http://schemas.openxmlformats.org/presentationml/2006/main">
  <p:tag name="BTFPROTATION" val="0"/>
  <p:tag name="BTFPLAYOUTENABLED" val="0"/>
</p:tagLst>
</file>

<file path=ppt/tags/tag273.xml><?xml version="1.0" encoding="utf-8"?>
<p:tagLst xmlns:a="http://schemas.openxmlformats.org/drawingml/2006/main" xmlns:r="http://schemas.openxmlformats.org/officeDocument/2006/relationships" xmlns:p="http://schemas.openxmlformats.org/presentationml/2006/main">
  <p:tag name="BTFPLAYOUTENABLED" val="1"/>
</p:tagLst>
</file>

<file path=ppt/tags/tag274.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6.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277.xml><?xml version="1.0" encoding="utf-8"?>
<p:tagLst xmlns:a="http://schemas.openxmlformats.org/drawingml/2006/main" xmlns:r="http://schemas.openxmlformats.org/officeDocument/2006/relationships" xmlns:p="http://schemas.openxmlformats.org/presentationml/2006/main">
  <p:tag name="BTFPLAYOUTENABLED" val="1"/>
</p:tagLst>
</file>

<file path=ppt/tags/tag278.xml><?xml version="1.0" encoding="utf-8"?>
<p:tagLst xmlns:a="http://schemas.openxmlformats.org/drawingml/2006/main" xmlns:r="http://schemas.openxmlformats.org/officeDocument/2006/relationships" xmlns:p="http://schemas.openxmlformats.org/presentationml/2006/main">
  <p:tag name="BTFPLAYOUTENABLED" val="1"/>
</p:tagLst>
</file>

<file path=ppt/tags/tag279.xml><?xml version="1.0" encoding="utf-8"?>
<p:tagLst xmlns:a="http://schemas.openxmlformats.org/drawingml/2006/main" xmlns:r="http://schemas.openxmlformats.org/officeDocument/2006/relationships" xmlns:p="http://schemas.openxmlformats.org/presentationml/2006/main">
  <p:tag name="BTFPLAYOUTENABLED" val="1"/>
</p:tagLst>
</file>

<file path=ppt/tags/tag28.xml><?xml version="1.0" encoding="utf-8"?>
<p:tagLst xmlns:a="http://schemas.openxmlformats.org/drawingml/2006/main" xmlns:r="http://schemas.openxmlformats.org/officeDocument/2006/relationships" xmlns:p="http://schemas.openxmlformats.org/presentationml/2006/main">
  <p:tag name="BTFPLAYOUTENABLED" val="1"/>
</p:tagLst>
</file>

<file path=ppt/tags/tag280.xml><?xml version="1.0" encoding="utf-8"?>
<p:tagLst xmlns:a="http://schemas.openxmlformats.org/drawingml/2006/main" xmlns:r="http://schemas.openxmlformats.org/officeDocument/2006/relationships" xmlns:p="http://schemas.openxmlformats.org/presentationml/2006/main">
  <p:tag name="BTFPLAYOUTENABLED" val="1"/>
</p:tagLst>
</file>

<file path=ppt/tags/tag281.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BTFPLAYOUTENABLED" val="0"/>
  <p:tag name="BTFPBAINBULLETS" val="1"/>
</p:tagLst>
</file>

<file path=ppt/tags/tag284.xml><?xml version="1.0" encoding="utf-8"?>
<p:tagLst xmlns:a="http://schemas.openxmlformats.org/drawingml/2006/main" xmlns:r="http://schemas.openxmlformats.org/officeDocument/2006/relationships" xmlns:p="http://schemas.openxmlformats.org/presentationml/2006/main">
  <p:tag name="BTFPLAYOUTENABLED" val="1"/>
</p:tagLst>
</file>

<file path=ppt/tags/tag285.xml><?xml version="1.0" encoding="utf-8"?>
<p:tagLst xmlns:a="http://schemas.openxmlformats.org/drawingml/2006/main" xmlns:r="http://schemas.openxmlformats.org/officeDocument/2006/relationships" xmlns:p="http://schemas.openxmlformats.org/presentationml/2006/main">
  <p:tag name="BTFPLAYOUTENABLED" val="1"/>
</p:tagLst>
</file>

<file path=ppt/tags/tag286.xml><?xml version="1.0" encoding="utf-8"?>
<p:tagLst xmlns:a="http://schemas.openxmlformats.org/drawingml/2006/main" xmlns:r="http://schemas.openxmlformats.org/officeDocument/2006/relationships" xmlns:p="http://schemas.openxmlformats.org/presentationml/2006/main">
  <p:tag name="BTFPLAYOUTENABLED" val="1"/>
</p:tagLst>
</file>

<file path=ppt/tags/tag287.xml><?xml version="1.0" encoding="utf-8"?>
<p:tagLst xmlns:a="http://schemas.openxmlformats.org/drawingml/2006/main" xmlns:r="http://schemas.openxmlformats.org/officeDocument/2006/relationships" xmlns:p="http://schemas.openxmlformats.org/presentationml/2006/main">
  <p:tag name="BTFPLAYOUTENABLED" val="0"/>
</p:tagLst>
</file>

<file path=ppt/tags/tag288.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AS_UNIQUEID" val="609"/>
</p:tagLst>
</file>

<file path=ppt/tags/tag290.xml><?xml version="1.0" encoding="utf-8"?>
<p:tagLst xmlns:a="http://schemas.openxmlformats.org/drawingml/2006/main" xmlns:r="http://schemas.openxmlformats.org/officeDocument/2006/relationships" xmlns:p="http://schemas.openxmlformats.org/presentationml/2006/main">
  <p:tag name="BTFPLAYOUTENABLED" val="0"/>
  <p:tag name="BTFPBAINBULLETS" val="1"/>
</p:tagLst>
</file>

<file path=ppt/tags/tag291.xml><?xml version="1.0" encoding="utf-8"?>
<p:tagLst xmlns:a="http://schemas.openxmlformats.org/drawingml/2006/main" xmlns:r="http://schemas.openxmlformats.org/officeDocument/2006/relationships" xmlns:p="http://schemas.openxmlformats.org/presentationml/2006/main">
  <p:tag name="BTFPLAYOUTENABLED" val="1"/>
</p:tagLst>
</file>

<file path=ppt/tags/tag292.xml><?xml version="1.0" encoding="utf-8"?>
<p:tagLst xmlns:a="http://schemas.openxmlformats.org/drawingml/2006/main" xmlns:r="http://schemas.openxmlformats.org/officeDocument/2006/relationships" xmlns:p="http://schemas.openxmlformats.org/presentationml/2006/main">
  <p:tag name="BTFPLAYOUTENABLED" val="1"/>
</p:tagLst>
</file>

<file path=ppt/tags/tag293.xml><?xml version="1.0" encoding="utf-8"?>
<p:tagLst xmlns:a="http://schemas.openxmlformats.org/drawingml/2006/main" xmlns:r="http://schemas.openxmlformats.org/officeDocument/2006/relationships" xmlns:p="http://schemas.openxmlformats.org/presentationml/2006/main">
  <p:tag name="BTFPLAYOUTENABLED" val="1"/>
</p:tagLst>
</file>

<file path=ppt/tags/tag294.xml><?xml version="1.0" encoding="utf-8"?>
<p:tagLst xmlns:a="http://schemas.openxmlformats.org/drawingml/2006/main" xmlns:r="http://schemas.openxmlformats.org/officeDocument/2006/relationships" xmlns:p="http://schemas.openxmlformats.org/presentationml/2006/main">
  <p:tag name="BTFPLAYOUTENABLED" val="1"/>
</p:tagLst>
</file>

<file path=ppt/tags/tag295.xml><?xml version="1.0" encoding="utf-8"?>
<p:tagLst xmlns:a="http://schemas.openxmlformats.org/drawingml/2006/main" xmlns:r="http://schemas.openxmlformats.org/officeDocument/2006/relationships" xmlns:p="http://schemas.openxmlformats.org/presentationml/2006/main">
  <p:tag name="BTFPLAYOUTENABLED" val="1"/>
</p:tagLst>
</file>

<file path=ppt/tags/tag296.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8.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299.xml><?xml version="1.0" encoding="utf-8"?>
<p:tagLst xmlns:a="http://schemas.openxmlformats.org/drawingml/2006/main" xmlns:r="http://schemas.openxmlformats.org/officeDocument/2006/relationships" xmlns:p="http://schemas.openxmlformats.org/presentationml/2006/main">
  <p:tag name="BTFPLAYOUTENABLED"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S_UNIQUEID" val="629"/>
  <p:tag name="BTFPLAYOUTENABLED" val="1"/>
  <p:tag name="BTFPLAYOUTANCHORELEFT" val="True"/>
  <p:tag name="BTFPLAYOUTANCHORERIGHT" val="False"/>
  <p:tag name="BTFPLAYOUTANCHORETOP" val="True"/>
  <p:tag name="BTFPLAYOUTANCHOREBOTTOM" val="False"/>
</p:tagLst>
</file>

<file path=ppt/tags/tag300.xml><?xml version="1.0" encoding="utf-8"?>
<p:tagLst xmlns:a="http://schemas.openxmlformats.org/drawingml/2006/main" xmlns:r="http://schemas.openxmlformats.org/officeDocument/2006/relationships" xmlns:p="http://schemas.openxmlformats.org/presentationml/2006/main">
  <p:tag name="BTFPLAYOUTENABLED" val="1"/>
</p:tagLst>
</file>

<file path=ppt/tags/tag301.xml><?xml version="1.0" encoding="utf-8"?>
<p:tagLst xmlns:a="http://schemas.openxmlformats.org/drawingml/2006/main" xmlns:r="http://schemas.openxmlformats.org/officeDocument/2006/relationships" xmlns:p="http://schemas.openxmlformats.org/presentationml/2006/main">
  <p:tag name="BTFPLAYOUTENABLED" val="1"/>
</p:tagLst>
</file>

<file path=ppt/tags/tag302.xml><?xml version="1.0" encoding="utf-8"?>
<p:tagLst xmlns:a="http://schemas.openxmlformats.org/drawingml/2006/main" xmlns:r="http://schemas.openxmlformats.org/officeDocument/2006/relationships" xmlns:p="http://schemas.openxmlformats.org/presentationml/2006/main">
  <p:tag name="BTFPLAYOUTENABLED" val="1"/>
</p:tagLst>
</file>

<file path=ppt/tags/tag303.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304.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305.xml><?xml version="1.0" encoding="utf-8"?>
<p:tagLst xmlns:a="http://schemas.openxmlformats.org/drawingml/2006/main" xmlns:r="http://schemas.openxmlformats.org/officeDocument/2006/relationships" xmlns:p="http://schemas.openxmlformats.org/presentationml/2006/main">
  <p:tag name="BTFPLAYOUTENABLED" val="0"/>
</p:tagLst>
</file>

<file path=ppt/tags/tag306.xml><?xml version="1.0" encoding="utf-8"?>
<p:tagLst xmlns:a="http://schemas.openxmlformats.org/drawingml/2006/main" xmlns:r="http://schemas.openxmlformats.org/officeDocument/2006/relationships" xmlns:p="http://schemas.openxmlformats.org/presentationml/2006/main">
  <p:tag name="BTFPLAYOUTENABLED" val="0"/>
</p:tagLst>
</file>

<file path=ppt/tags/tag307.xml><?xml version="1.0" encoding="utf-8"?>
<p:tagLst xmlns:a="http://schemas.openxmlformats.org/drawingml/2006/main" xmlns:r="http://schemas.openxmlformats.org/officeDocument/2006/relationships" xmlns:p="http://schemas.openxmlformats.org/presentationml/2006/main">
  <p:tag name="BTFPLAYOUTENABLED" val="1"/>
</p:tagLst>
</file>

<file path=ppt/tags/tag308.xml><?xml version="1.0" encoding="utf-8"?>
<p:tagLst xmlns:a="http://schemas.openxmlformats.org/drawingml/2006/main" xmlns:r="http://schemas.openxmlformats.org/officeDocument/2006/relationships" xmlns:p="http://schemas.openxmlformats.org/presentationml/2006/main">
  <p:tag name="BTFPLAYOUTENABLED" val="1"/>
</p:tagLst>
</file>

<file path=ppt/tags/tag309.xml><?xml version="1.0" encoding="utf-8"?>
<p:tagLst xmlns:a="http://schemas.openxmlformats.org/drawingml/2006/main" xmlns:r="http://schemas.openxmlformats.org/officeDocument/2006/relationships" xmlns:p="http://schemas.openxmlformats.org/presentationml/2006/main">
  <p:tag name="BTFPLAYOUTENABLED" val="1"/>
</p:tagLst>
</file>

<file path=ppt/tags/tag31.xml><?xml version="1.0" encoding="utf-8"?>
<p:tagLst xmlns:a="http://schemas.openxmlformats.org/drawingml/2006/main" xmlns:r="http://schemas.openxmlformats.org/officeDocument/2006/relationships" xmlns:p="http://schemas.openxmlformats.org/presentationml/2006/main">
  <p:tag name="BTFPLAYOUTENABLED" val="1"/>
</p:tagLst>
</file>

<file path=ppt/tags/tag310.xml><?xml version="1.0" encoding="utf-8"?>
<p:tagLst xmlns:a="http://schemas.openxmlformats.org/drawingml/2006/main" xmlns:r="http://schemas.openxmlformats.org/officeDocument/2006/relationships" xmlns:p="http://schemas.openxmlformats.org/presentationml/2006/main">
  <p:tag name="BTFPLAYOUTENABLED" val="1"/>
</p:tagLst>
</file>

<file path=ppt/tags/tag311.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312.xml><?xml version="1.0" encoding="utf-8"?>
<p:tagLst xmlns:a="http://schemas.openxmlformats.org/drawingml/2006/main" xmlns:r="http://schemas.openxmlformats.org/officeDocument/2006/relationships" xmlns:p="http://schemas.openxmlformats.org/presentationml/2006/main">
  <p:tag name="BTFPLAYOUTENABLED" val="0"/>
  <p:tag name="BTFPBAINBULLETS" val="1"/>
</p:tagLst>
</file>

<file path=ppt/tags/tag313.xml><?xml version="1.0" encoding="utf-8"?>
<p:tagLst xmlns:a="http://schemas.openxmlformats.org/drawingml/2006/main" xmlns:r="http://schemas.openxmlformats.org/officeDocument/2006/relationships" xmlns:p="http://schemas.openxmlformats.org/presentationml/2006/main">
  <p:tag name="BTFPLAYOUTENABLED" val="1"/>
</p:tagLst>
</file>

<file path=ppt/tags/tag314.xml><?xml version="1.0" encoding="utf-8"?>
<p:tagLst xmlns:a="http://schemas.openxmlformats.org/drawingml/2006/main" xmlns:r="http://schemas.openxmlformats.org/officeDocument/2006/relationships" xmlns:p="http://schemas.openxmlformats.org/presentationml/2006/main">
  <p:tag name="BTFPLAYOUTENABLED" val="1"/>
</p:tagLst>
</file>

<file path=ppt/tags/tag315.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32.xml><?xml version="1.0" encoding="utf-8"?>
<p:tagLst xmlns:a="http://schemas.openxmlformats.org/drawingml/2006/main" xmlns:r="http://schemas.openxmlformats.org/officeDocument/2006/relationships" xmlns:p="http://schemas.openxmlformats.org/presentationml/2006/main">
  <p:tag name="BTFPLAYOUTENABLED" val="1"/>
</p:tagLst>
</file>

<file path=ppt/tags/tag33.xml><?xml version="1.0" encoding="utf-8"?>
<p:tagLst xmlns:a="http://schemas.openxmlformats.org/drawingml/2006/main" xmlns:r="http://schemas.openxmlformats.org/officeDocument/2006/relationships" xmlns:p="http://schemas.openxmlformats.org/presentationml/2006/main">
  <p:tag name="AS_UNIQUEID" val="610"/>
</p:tagLst>
</file>

<file path=ppt/tags/tag34.xml><?xml version="1.0" encoding="utf-8"?>
<p:tagLst xmlns:a="http://schemas.openxmlformats.org/drawingml/2006/main" xmlns:r="http://schemas.openxmlformats.org/officeDocument/2006/relationships" xmlns:p="http://schemas.openxmlformats.org/presentationml/2006/main">
  <p:tag name="AS_UNIQUEID" val="598"/>
</p:tagLst>
</file>

<file path=ppt/tags/tag35.xml><?xml version="1.0" encoding="utf-8"?>
<p:tagLst xmlns:a="http://schemas.openxmlformats.org/drawingml/2006/main" xmlns:r="http://schemas.openxmlformats.org/officeDocument/2006/relationships" xmlns:p="http://schemas.openxmlformats.org/presentationml/2006/main">
  <p:tag name="BTFPLAYOUTENABLED" val="1"/>
</p:tagLst>
</file>

<file path=ppt/tags/tag36.xml><?xml version="1.0" encoding="utf-8"?>
<p:tagLst xmlns:a="http://schemas.openxmlformats.org/drawingml/2006/main" xmlns:r="http://schemas.openxmlformats.org/officeDocument/2006/relationships" xmlns:p="http://schemas.openxmlformats.org/presentationml/2006/main">
  <p:tag name="BTFPLAYOUTENABLED" val="1"/>
</p:tagLst>
</file>

<file path=ppt/tags/tag37.xml><?xml version="1.0" encoding="utf-8"?>
<p:tagLst xmlns:a="http://schemas.openxmlformats.org/drawingml/2006/main" xmlns:r="http://schemas.openxmlformats.org/officeDocument/2006/relationships" xmlns:p="http://schemas.openxmlformats.org/presentationml/2006/main">
  <p:tag name="BTFPLAYOUTENABLED" val="1"/>
</p:tagLst>
</file>

<file path=ppt/tags/tag38.xml><?xml version="1.0" encoding="utf-8"?>
<p:tagLst xmlns:a="http://schemas.openxmlformats.org/drawingml/2006/main" xmlns:r="http://schemas.openxmlformats.org/officeDocument/2006/relationships" xmlns:p="http://schemas.openxmlformats.org/presentationml/2006/main">
  <p:tag name="AS_UNIQUEID" val="598"/>
</p:tagLst>
</file>

<file path=ppt/tags/tag39.xml><?xml version="1.0" encoding="utf-8"?>
<p:tagLst xmlns:a="http://schemas.openxmlformats.org/drawingml/2006/main" xmlns:r="http://schemas.openxmlformats.org/officeDocument/2006/relationships" xmlns:p="http://schemas.openxmlformats.org/presentationml/2006/main">
  <p:tag name="AS_UNIQUEID" val="654"/>
</p:tagLst>
</file>

<file path=ppt/tags/tag4.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40.xml><?xml version="1.0" encoding="utf-8"?>
<p:tagLst xmlns:a="http://schemas.openxmlformats.org/drawingml/2006/main" xmlns:r="http://schemas.openxmlformats.org/officeDocument/2006/relationships" xmlns:p="http://schemas.openxmlformats.org/presentationml/2006/main">
  <p:tag name="AS_UNIQUEID" val="619"/>
</p:tagLst>
</file>

<file path=ppt/tags/tag41.xml><?xml version="1.0" encoding="utf-8"?>
<p:tagLst xmlns:a="http://schemas.openxmlformats.org/drawingml/2006/main" xmlns:r="http://schemas.openxmlformats.org/officeDocument/2006/relationships" xmlns:p="http://schemas.openxmlformats.org/presentationml/2006/main">
  <p:tag name="AS_UNIQUEID" val="602"/>
</p:tagLst>
</file>

<file path=ppt/tags/tag42.xml><?xml version="1.0" encoding="utf-8"?>
<p:tagLst xmlns:a="http://schemas.openxmlformats.org/drawingml/2006/main" xmlns:r="http://schemas.openxmlformats.org/officeDocument/2006/relationships" xmlns:p="http://schemas.openxmlformats.org/presentationml/2006/main">
  <p:tag name="BTFPLAYOUTENABLED" val="1"/>
</p:tagLst>
</file>

<file path=ppt/tags/tag43.xml><?xml version="1.0" encoding="utf-8"?>
<p:tagLst xmlns:a="http://schemas.openxmlformats.org/drawingml/2006/main" xmlns:r="http://schemas.openxmlformats.org/officeDocument/2006/relationships" xmlns:p="http://schemas.openxmlformats.org/presentationml/2006/main">
  <p:tag name="BTFPLAYOUTENABLED" val="1"/>
</p:tagLst>
</file>

<file path=ppt/tags/tag44.xml><?xml version="1.0" encoding="utf-8"?>
<p:tagLst xmlns:a="http://schemas.openxmlformats.org/drawingml/2006/main" xmlns:r="http://schemas.openxmlformats.org/officeDocument/2006/relationships" xmlns:p="http://schemas.openxmlformats.org/presentationml/2006/main">
  <p:tag name="AS_UNIQUEID" val="654"/>
</p:tagLst>
</file>

<file path=ppt/tags/tag45.xml><?xml version="1.0" encoding="utf-8"?>
<p:tagLst xmlns:a="http://schemas.openxmlformats.org/drawingml/2006/main" xmlns:r="http://schemas.openxmlformats.org/officeDocument/2006/relationships" xmlns:p="http://schemas.openxmlformats.org/presentationml/2006/main">
  <p:tag name="AS_UNIQUEID" val="598"/>
</p:tagLst>
</file>

<file path=ppt/tags/tag46.xml><?xml version="1.0" encoding="utf-8"?>
<p:tagLst xmlns:a="http://schemas.openxmlformats.org/drawingml/2006/main" xmlns:r="http://schemas.openxmlformats.org/officeDocument/2006/relationships" xmlns:p="http://schemas.openxmlformats.org/presentationml/2006/main">
  <p:tag name="BTFPLAYOUTENABLED" val="1"/>
</p:tagLst>
</file>

<file path=ppt/tags/tag47.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BTFPLAYOUTENABLED" val="1"/>
</p:tagLst>
</file>

<file path=ppt/tags/tag5.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50.xml><?xml version="1.0" encoding="utf-8"?>
<p:tagLst xmlns:a="http://schemas.openxmlformats.org/drawingml/2006/main" xmlns:r="http://schemas.openxmlformats.org/officeDocument/2006/relationships" xmlns:p="http://schemas.openxmlformats.org/presentationml/2006/main">
  <p:tag name="BTFPLAYOUTENABLED" val="1"/>
</p:tagLst>
</file>

<file path=ppt/tags/tag51.xml><?xml version="1.0" encoding="utf-8"?>
<p:tagLst xmlns:a="http://schemas.openxmlformats.org/drawingml/2006/main" xmlns:r="http://schemas.openxmlformats.org/officeDocument/2006/relationships" xmlns:p="http://schemas.openxmlformats.org/presentationml/2006/main">
  <p:tag name="BTFPLAYOUTENABLED" val="1"/>
</p:tagLst>
</file>

<file path=ppt/tags/tag52.xml><?xml version="1.0" encoding="utf-8"?>
<p:tagLst xmlns:a="http://schemas.openxmlformats.org/drawingml/2006/main" xmlns:r="http://schemas.openxmlformats.org/officeDocument/2006/relationships" xmlns:p="http://schemas.openxmlformats.org/presentationml/2006/main">
  <p:tag name="BTFPLAYOUTENABLED" val="1"/>
</p:tagLst>
</file>

<file path=ppt/tags/tag53.xml><?xml version="1.0" encoding="utf-8"?>
<p:tagLst xmlns:a="http://schemas.openxmlformats.org/drawingml/2006/main" xmlns:r="http://schemas.openxmlformats.org/officeDocument/2006/relationships" xmlns:p="http://schemas.openxmlformats.org/presentationml/2006/main">
  <p:tag name="BTFPLAYOUTENABLED" val="1"/>
</p:tagLst>
</file>

<file path=ppt/tags/tag54.xml><?xml version="1.0" encoding="utf-8"?>
<p:tagLst xmlns:a="http://schemas.openxmlformats.org/drawingml/2006/main" xmlns:r="http://schemas.openxmlformats.org/officeDocument/2006/relationships" xmlns:p="http://schemas.openxmlformats.org/presentationml/2006/main">
  <p:tag name="BTFPLAYOUTENABLED" val="1"/>
</p:tagLst>
</file>

<file path=ppt/tags/tag55.xml><?xml version="1.0" encoding="utf-8"?>
<p:tagLst xmlns:a="http://schemas.openxmlformats.org/drawingml/2006/main" xmlns:r="http://schemas.openxmlformats.org/officeDocument/2006/relationships" xmlns:p="http://schemas.openxmlformats.org/presentationml/2006/main">
  <p:tag name="BTFPLAYOUTENABLED" val="1"/>
</p:tagLst>
</file>

<file path=ppt/tags/tag56.xml><?xml version="1.0" encoding="utf-8"?>
<p:tagLst xmlns:a="http://schemas.openxmlformats.org/drawingml/2006/main" xmlns:r="http://schemas.openxmlformats.org/officeDocument/2006/relationships" xmlns:p="http://schemas.openxmlformats.org/presentationml/2006/main">
  <p:tag name="BTFPLAYOUTENABLED" val="1"/>
</p:tagLst>
</file>

<file path=ppt/tags/tag57.xml><?xml version="1.0" encoding="utf-8"?>
<p:tagLst xmlns:a="http://schemas.openxmlformats.org/drawingml/2006/main" xmlns:r="http://schemas.openxmlformats.org/officeDocument/2006/relationships" xmlns:p="http://schemas.openxmlformats.org/presentationml/2006/main">
  <p:tag name="BTFPLAYOUTENABLED" val="0"/>
</p:tagLst>
</file>

<file path=ppt/tags/tag58.xml><?xml version="1.0" encoding="utf-8"?>
<p:tagLst xmlns:a="http://schemas.openxmlformats.org/drawingml/2006/main" xmlns:r="http://schemas.openxmlformats.org/officeDocument/2006/relationships" xmlns:p="http://schemas.openxmlformats.org/presentationml/2006/main">
  <p:tag name="BTFPLAYOUTENABLED" val="0"/>
</p:tagLst>
</file>

<file path=ppt/tags/tag59.xml><?xml version="1.0" encoding="utf-8"?>
<p:tagLst xmlns:a="http://schemas.openxmlformats.org/drawingml/2006/main" xmlns:r="http://schemas.openxmlformats.org/officeDocument/2006/relationships" xmlns:p="http://schemas.openxmlformats.org/presentationml/2006/main">
  <p:tag name="BTFPLAYOUTENABLED" val="0"/>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BTFPLAYOUTENABLED" val="1"/>
</p:tagLst>
</file>

<file path=ppt/tags/tag61.xml><?xml version="1.0" encoding="utf-8"?>
<p:tagLst xmlns:a="http://schemas.openxmlformats.org/drawingml/2006/main" xmlns:r="http://schemas.openxmlformats.org/officeDocument/2006/relationships" xmlns:p="http://schemas.openxmlformats.org/presentationml/2006/main">
  <p:tag name="BTFPLAYOUTENABLED" val="1"/>
</p:tagLst>
</file>

<file path=ppt/tags/tag62.xml><?xml version="1.0" encoding="utf-8"?>
<p:tagLst xmlns:a="http://schemas.openxmlformats.org/drawingml/2006/main" xmlns:r="http://schemas.openxmlformats.org/officeDocument/2006/relationships" xmlns:p="http://schemas.openxmlformats.org/presentationml/2006/main">
  <p:tag name="BTFPLAYOUTENABLED" val="1"/>
</p:tagLst>
</file>

<file path=ppt/tags/tag63.xml><?xml version="1.0" encoding="utf-8"?>
<p:tagLst xmlns:a="http://schemas.openxmlformats.org/drawingml/2006/main" xmlns:r="http://schemas.openxmlformats.org/officeDocument/2006/relationships" xmlns:p="http://schemas.openxmlformats.org/presentationml/2006/main">
  <p:tag name="BTFPLAYOUTENABLED" val="1"/>
</p:tagLst>
</file>

<file path=ppt/tags/tag64.xml><?xml version="1.0" encoding="utf-8"?>
<p:tagLst xmlns:a="http://schemas.openxmlformats.org/drawingml/2006/main" xmlns:r="http://schemas.openxmlformats.org/officeDocument/2006/relationships" xmlns:p="http://schemas.openxmlformats.org/presentationml/2006/main">
  <p:tag name="BTFPLAYOUTENABLED" val="1"/>
</p:tagLst>
</file>

<file path=ppt/tags/tag65.xml><?xml version="1.0" encoding="utf-8"?>
<p:tagLst xmlns:a="http://schemas.openxmlformats.org/drawingml/2006/main" xmlns:r="http://schemas.openxmlformats.org/officeDocument/2006/relationships" xmlns:p="http://schemas.openxmlformats.org/presentationml/2006/main">
  <p:tag name="BTFPLAYOUTENABLED" val="1"/>
</p:tagLst>
</file>

<file path=ppt/tags/tag66.xml><?xml version="1.0" encoding="utf-8"?>
<p:tagLst xmlns:a="http://schemas.openxmlformats.org/drawingml/2006/main" xmlns:r="http://schemas.openxmlformats.org/officeDocument/2006/relationships" xmlns:p="http://schemas.openxmlformats.org/presentationml/2006/main">
  <p:tag name="BTFPLAYOUTENABLED" val="1"/>
</p:tagLst>
</file>

<file path=ppt/tags/tag67.xml><?xml version="1.0" encoding="utf-8"?>
<p:tagLst xmlns:a="http://schemas.openxmlformats.org/drawingml/2006/main" xmlns:r="http://schemas.openxmlformats.org/officeDocument/2006/relationships" xmlns:p="http://schemas.openxmlformats.org/presentationml/2006/main">
  <p:tag name="BTFPLAYOUTENABLED" val="0"/>
</p:tagLst>
</file>

<file path=ppt/tags/tag68.xml><?xml version="1.0" encoding="utf-8"?>
<p:tagLst xmlns:a="http://schemas.openxmlformats.org/drawingml/2006/main" xmlns:r="http://schemas.openxmlformats.org/officeDocument/2006/relationships" xmlns:p="http://schemas.openxmlformats.org/presentationml/2006/main">
  <p:tag name="BTFPLAYOUTENABLED" val="1"/>
</p:tagLst>
</file>

<file path=ppt/tags/tag69.xml><?xml version="1.0" encoding="utf-8"?>
<p:tagLst xmlns:a="http://schemas.openxmlformats.org/drawingml/2006/main" xmlns:r="http://schemas.openxmlformats.org/officeDocument/2006/relationships" xmlns:p="http://schemas.openxmlformats.org/presentationml/2006/main">
  <p:tag name="BTFPLAYOUTENABLED" val="0"/>
</p:tagLst>
</file>

<file path=ppt/tags/tag7.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70.xml><?xml version="1.0" encoding="utf-8"?>
<p:tagLst xmlns:a="http://schemas.openxmlformats.org/drawingml/2006/main" xmlns:r="http://schemas.openxmlformats.org/officeDocument/2006/relationships" xmlns:p="http://schemas.openxmlformats.org/presentationml/2006/main">
  <p:tag name="BTFPLAYOUTENABLED" val="1"/>
</p:tagLst>
</file>

<file path=ppt/tags/tag71.xml><?xml version="1.0" encoding="utf-8"?>
<p:tagLst xmlns:a="http://schemas.openxmlformats.org/drawingml/2006/main" xmlns:r="http://schemas.openxmlformats.org/officeDocument/2006/relationships" xmlns:p="http://schemas.openxmlformats.org/presentationml/2006/main">
  <p:tag name="BTFPLAYOUTENABLED" val="1"/>
</p:tagLst>
</file>

<file path=ppt/tags/tag72.xml><?xml version="1.0" encoding="utf-8"?>
<p:tagLst xmlns:a="http://schemas.openxmlformats.org/drawingml/2006/main" xmlns:r="http://schemas.openxmlformats.org/officeDocument/2006/relationships" xmlns:p="http://schemas.openxmlformats.org/presentationml/2006/main">
  <p:tag name="BTFPLAYOUTENABLED" val="1"/>
</p:tagLst>
</file>

<file path=ppt/tags/tag73.xml><?xml version="1.0" encoding="utf-8"?>
<p:tagLst xmlns:a="http://schemas.openxmlformats.org/drawingml/2006/main" xmlns:r="http://schemas.openxmlformats.org/officeDocument/2006/relationships" xmlns:p="http://schemas.openxmlformats.org/presentationml/2006/main">
  <p:tag name="BTFPLAYOUTENABLED" val="1"/>
</p:tagLst>
</file>

<file path=ppt/tags/tag74.xml><?xml version="1.0" encoding="utf-8"?>
<p:tagLst xmlns:a="http://schemas.openxmlformats.org/drawingml/2006/main" xmlns:r="http://schemas.openxmlformats.org/officeDocument/2006/relationships" xmlns:p="http://schemas.openxmlformats.org/presentationml/2006/main">
  <p:tag name="BTFPLAYOUTENABLED" val="1"/>
</p:tagLst>
</file>

<file path=ppt/tags/tag75.xml><?xml version="1.0" encoding="utf-8"?>
<p:tagLst xmlns:a="http://schemas.openxmlformats.org/drawingml/2006/main" xmlns:r="http://schemas.openxmlformats.org/officeDocument/2006/relationships" xmlns:p="http://schemas.openxmlformats.org/presentationml/2006/main">
  <p:tag name="BTFPLAYOUTENABLED" val="1"/>
</p:tagLst>
</file>

<file path=ppt/tags/tag76.xml><?xml version="1.0" encoding="utf-8"?>
<p:tagLst xmlns:a="http://schemas.openxmlformats.org/drawingml/2006/main" xmlns:r="http://schemas.openxmlformats.org/officeDocument/2006/relationships" xmlns:p="http://schemas.openxmlformats.org/presentationml/2006/main">
  <p:tag name="BTFPLAYOUTENABLED" val="1"/>
</p:tagLst>
</file>

<file path=ppt/tags/tag77.xml><?xml version="1.0" encoding="utf-8"?>
<p:tagLst xmlns:a="http://schemas.openxmlformats.org/drawingml/2006/main" xmlns:r="http://schemas.openxmlformats.org/officeDocument/2006/relationships" xmlns:p="http://schemas.openxmlformats.org/presentationml/2006/main">
  <p:tag name="BTFPLAYOUTENABLED" val="1"/>
</p:tagLst>
</file>

<file path=ppt/tags/tag78.xml><?xml version="1.0" encoding="utf-8"?>
<p:tagLst xmlns:a="http://schemas.openxmlformats.org/drawingml/2006/main" xmlns:r="http://schemas.openxmlformats.org/officeDocument/2006/relationships" xmlns:p="http://schemas.openxmlformats.org/presentationml/2006/main">
  <p:tag name="BTFPLAYOUTENABLED" val="0"/>
</p:tagLst>
</file>

<file path=ppt/tags/tag79.xml><?xml version="1.0" encoding="utf-8"?>
<p:tagLst xmlns:a="http://schemas.openxmlformats.org/drawingml/2006/main" xmlns:r="http://schemas.openxmlformats.org/officeDocument/2006/relationships" xmlns:p="http://schemas.openxmlformats.org/presentationml/2006/main">
  <p:tag name="BTFPLAYOUTENABLED" val="0"/>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BTFPLAYOUTENABLED" val="1"/>
</p:tagLst>
</file>

<file path=ppt/tags/tag81.xml><?xml version="1.0" encoding="utf-8"?>
<p:tagLst xmlns:a="http://schemas.openxmlformats.org/drawingml/2006/main" xmlns:r="http://schemas.openxmlformats.org/officeDocument/2006/relationships" xmlns:p="http://schemas.openxmlformats.org/presentationml/2006/main">
  <p:tag name="BTFPLAYOUTENABLED" val="1"/>
</p:tagLst>
</file>

<file path=ppt/tags/tag82.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BTFPLAYOUTENABLED" val="1"/>
</p:tagLst>
</file>

<file path=ppt/tags/tag85.xml><?xml version="1.0" encoding="utf-8"?>
<p:tagLst xmlns:a="http://schemas.openxmlformats.org/drawingml/2006/main" xmlns:r="http://schemas.openxmlformats.org/officeDocument/2006/relationships" xmlns:p="http://schemas.openxmlformats.org/presentationml/2006/main">
  <p:tag name="BTFPLAYOUTENABLED" val="1"/>
</p:tagLst>
</file>

<file path=ppt/tags/tag86.xml><?xml version="1.0" encoding="utf-8"?>
<p:tagLst xmlns:a="http://schemas.openxmlformats.org/drawingml/2006/main" xmlns:r="http://schemas.openxmlformats.org/officeDocument/2006/relationships" xmlns:p="http://schemas.openxmlformats.org/presentationml/2006/main">
  <p:tag name="BTFPLAYOUTENABLED" val="1"/>
</p:tagLst>
</file>

<file path=ppt/tags/tag87.xml><?xml version="1.0" encoding="utf-8"?>
<p:tagLst xmlns:a="http://schemas.openxmlformats.org/drawingml/2006/main" xmlns:r="http://schemas.openxmlformats.org/officeDocument/2006/relationships" xmlns:p="http://schemas.openxmlformats.org/presentationml/2006/main">
  <p:tag name="BTFPLAYOUTENABLED" val="1"/>
</p:tagLst>
</file>

<file path=ppt/tags/tag88.xml><?xml version="1.0" encoding="utf-8"?>
<p:tagLst xmlns:a="http://schemas.openxmlformats.org/drawingml/2006/main" xmlns:r="http://schemas.openxmlformats.org/officeDocument/2006/relationships" xmlns:p="http://schemas.openxmlformats.org/presentationml/2006/main">
  <p:tag name="BTFPLAYOUTENABLED" val="0"/>
</p:tagLst>
</file>

<file path=ppt/tags/tag89.xml><?xml version="1.0" encoding="utf-8"?>
<p:tagLst xmlns:a="http://schemas.openxmlformats.org/drawingml/2006/main" xmlns:r="http://schemas.openxmlformats.org/officeDocument/2006/relationships" xmlns:p="http://schemas.openxmlformats.org/presentationml/2006/main">
  <p:tag name="BTFPLAYOUTENABLED" val="0"/>
</p:tagLst>
</file>

<file path=ppt/tags/tag9.xml><?xml version="1.0" encoding="utf-8"?>
<p:tagLst xmlns:a="http://schemas.openxmlformats.org/drawingml/2006/main" xmlns:r="http://schemas.openxmlformats.org/officeDocument/2006/relationships" xmlns:p="http://schemas.openxmlformats.org/presentationml/2006/main">
  <p:tag name="BTFPLAYOUTENABLED" val="0"/>
</p:tagLst>
</file>

<file path=ppt/tags/tag90.xml><?xml version="1.0" encoding="utf-8"?>
<p:tagLst xmlns:a="http://schemas.openxmlformats.org/drawingml/2006/main" xmlns:r="http://schemas.openxmlformats.org/officeDocument/2006/relationships" xmlns:p="http://schemas.openxmlformats.org/presentationml/2006/main">
  <p:tag name="BTFPLAYOUTENABLED" val="0"/>
</p:tagLst>
</file>

<file path=ppt/tags/tag91.xml><?xml version="1.0" encoding="utf-8"?>
<p:tagLst xmlns:a="http://schemas.openxmlformats.org/drawingml/2006/main" xmlns:r="http://schemas.openxmlformats.org/officeDocument/2006/relationships" xmlns:p="http://schemas.openxmlformats.org/presentationml/2006/main">
  <p:tag name="BTFPLAYOUTENABLED" val="0"/>
</p:tagLst>
</file>

<file path=ppt/tags/tag92.xml><?xml version="1.0" encoding="utf-8"?>
<p:tagLst xmlns:a="http://schemas.openxmlformats.org/drawingml/2006/main" xmlns:r="http://schemas.openxmlformats.org/officeDocument/2006/relationships" xmlns:p="http://schemas.openxmlformats.org/presentationml/2006/main">
  <p:tag name="BTFPLAYOUTENABLED" val="1"/>
</p:tagLst>
</file>

<file path=ppt/tags/tag93.xml><?xml version="1.0" encoding="utf-8"?>
<p:tagLst xmlns:a="http://schemas.openxmlformats.org/drawingml/2006/main" xmlns:r="http://schemas.openxmlformats.org/officeDocument/2006/relationships" xmlns:p="http://schemas.openxmlformats.org/presentationml/2006/main">
  <p:tag name="BTFPLAYOUTENABLED" val="1"/>
</p:tagLst>
</file>

<file path=ppt/tags/tag94.xml><?xml version="1.0" encoding="utf-8"?>
<p:tagLst xmlns:a="http://schemas.openxmlformats.org/drawingml/2006/main" xmlns:r="http://schemas.openxmlformats.org/officeDocument/2006/relationships" xmlns:p="http://schemas.openxmlformats.org/presentationml/2006/main">
  <p:tag name="BTFPLAYOUTENABLED" val="1"/>
</p:tagLst>
</file>

<file path=ppt/tags/tag95.xml><?xml version="1.0" encoding="utf-8"?>
<p:tagLst xmlns:a="http://schemas.openxmlformats.org/drawingml/2006/main" xmlns:r="http://schemas.openxmlformats.org/officeDocument/2006/relationships" xmlns:p="http://schemas.openxmlformats.org/presentationml/2006/main">
  <p:tag name="BTFPLAYOUTENABLED" val="1"/>
</p:tagLst>
</file>

<file path=ppt/tags/tag96.xml><?xml version="1.0" encoding="utf-8"?>
<p:tagLst xmlns:a="http://schemas.openxmlformats.org/drawingml/2006/main" xmlns:r="http://schemas.openxmlformats.org/officeDocument/2006/relationships" xmlns:p="http://schemas.openxmlformats.org/presentationml/2006/main">
  <p:tag name="BTFPLAYOUTENABLED" val="1"/>
</p:tagLst>
</file>

<file path=ppt/tags/tag97.xml><?xml version="1.0" encoding="utf-8"?>
<p:tagLst xmlns:a="http://schemas.openxmlformats.org/drawingml/2006/main" xmlns:r="http://schemas.openxmlformats.org/officeDocument/2006/relationships" xmlns:p="http://schemas.openxmlformats.org/presentationml/2006/main">
  <p:tag name="BTFPLAYOUTENABLED" val="1"/>
</p:tagLst>
</file>

<file path=ppt/tags/tag98.xml><?xml version="1.0" encoding="utf-8"?>
<p:tagLst xmlns:a="http://schemas.openxmlformats.org/drawingml/2006/main" xmlns:r="http://schemas.openxmlformats.org/officeDocument/2006/relationships" xmlns:p="http://schemas.openxmlformats.org/presentationml/2006/main">
  <p:tag name="BTFPLAYOUTENABLED" val="1"/>
</p:tagLst>
</file>

<file path=ppt/tags/tag99.xml><?xml version="1.0" encoding="utf-8"?>
<p:tagLst xmlns:a="http://schemas.openxmlformats.org/drawingml/2006/main" xmlns:r="http://schemas.openxmlformats.org/officeDocument/2006/relationships" xmlns:p="http://schemas.openxmlformats.org/presentationml/2006/main">
  <p:tag name="BTFPLAYOUTENABLED" val="1"/>
</p:tagLst>
</file>

<file path=ppt/theme/theme1.xml><?xml version="1.0" encoding="utf-8"?>
<a:theme xmlns:a="http://schemas.openxmlformats.org/drawingml/2006/main" name="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BF16324A-100D-43A3-989B-06855AF3057C}" vid="{05E5CB01-ABF8-49A0-9EED-8A582D469C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0E49874F065048A289FBCE576549DF" ma:contentTypeVersion="10" ma:contentTypeDescription="Create a new document." ma:contentTypeScope="" ma:versionID="0144a36210bc6825c584ba4a0adcd1ca">
  <xsd:schema xmlns:xsd="http://www.w3.org/2001/XMLSchema" xmlns:xs="http://www.w3.org/2001/XMLSchema" xmlns:p="http://schemas.microsoft.com/office/2006/metadata/properties" xmlns:ns2="378bccb9-dcb9-4ed9-9563-813a17102e00" xmlns:ns3="5e9f5220-6365-47f0-98c9-a9d3bb00a977" targetNamespace="http://schemas.microsoft.com/office/2006/metadata/properties" ma:root="true" ma:fieldsID="b9b08cd2b7470752d5b67d50c958cb70" ns2:_="" ns3:_="">
    <xsd:import namespace="378bccb9-dcb9-4ed9-9563-813a17102e00"/>
    <xsd:import namespace="5e9f5220-6365-47f0-98c9-a9d3bb00a97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8bccb9-dcb9-4ed9-9563-813a17102e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b166abb-7d38-406f-9233-2f33b10aef2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9f5220-6365-47f0-98c9-a9d3bb00a97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ad3d89d-e319-4beb-91b0-a237b87247d2}" ma:internalName="TaxCatchAll" ma:showField="CatchAllData" ma:web="5e9f5220-6365-47f0-98c9-a9d3bb00a9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78bccb9-dcb9-4ed9-9563-813a17102e00">
      <Terms xmlns="http://schemas.microsoft.com/office/infopath/2007/PartnerControls"/>
    </lcf76f155ced4ddcb4097134ff3c332f>
    <TaxCatchAll xmlns="5e9f5220-6365-47f0-98c9-a9d3bb00a97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64AA2B-B7EA-4A24-BC66-59BF256667E8}">
  <ds:schemaRefs>
    <ds:schemaRef ds:uri="378bccb9-dcb9-4ed9-9563-813a17102e00"/>
    <ds:schemaRef ds:uri="5e9f5220-6365-47f0-98c9-a9d3bb00a9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3437D19-DCB2-47D1-9345-0E0D78479945}">
  <ds:schemaRefs>
    <ds:schemaRef ds:uri="http://www.w3.org/XML/1998/namespace"/>
    <ds:schemaRef ds:uri="http://purl.org/dc/terms/"/>
    <ds:schemaRef ds:uri="http://purl.org/dc/elements/1.1/"/>
    <ds:schemaRef ds:uri="5e9f5220-6365-47f0-98c9-a9d3bb00a977"/>
    <ds:schemaRef ds:uri="http://purl.org/dc/dcmitype/"/>
    <ds:schemaRef ds:uri="378bccb9-dcb9-4ed9-9563-813a17102e00"/>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868062EC-DE81-4BE0-BC65-744D2D2586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37</TotalTime>
  <Words>9110</Words>
  <Application>Microsoft Office PowerPoint</Application>
  <PresentationFormat>Widescreen</PresentationFormat>
  <Paragraphs>1283</Paragraphs>
  <Slides>26</Slides>
  <Notes>18</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0" baseType="lpstr">
      <vt:lpstr>Arial</vt:lpstr>
      <vt:lpstr>Calibri</vt:lpstr>
      <vt:lpstr>Bain Core</vt:lpstr>
      <vt:lpstr>think-cell Slide</vt:lpstr>
      <vt:lpstr>ESG DD Assessment</vt:lpstr>
      <vt:lpstr>Industry Maturity | Target industry’s relative ESG maturity</vt:lpstr>
      <vt:lpstr>Materiality | Summary of key ESG issues for the industry</vt:lpstr>
      <vt:lpstr>Materiality – external rating lens | Material issues for Target industry based on external rating agencies</vt:lpstr>
      <vt:lpstr>Materiality – peer lens | Material issues for Target industry based on peer materiality matrices</vt:lpstr>
      <vt:lpstr>Materiality – Pressure from Stakeholders | Pressure from Government, Customers, Industry Bodies and Peers for key ESG themes</vt:lpstr>
      <vt:lpstr>Materiality – customer lens | Pressure from Target’s customers on supplier guidelines across key ESG themes</vt:lpstr>
      <vt:lpstr>Materiality – regulatory lens | Outline of key regulations driving adoption of ESG initiatives in Target’s industry</vt:lpstr>
      <vt:lpstr>ESG Reporting  | Target’s performance on key ESG themes in comparison to its relevant peers</vt:lpstr>
      <vt:lpstr>ESG ratings | Ranking of Target’s ESG performance by leading rating agencies</vt:lpstr>
      <vt:lpstr>ESG initiatives | Initiatives in place by Target and peers across key ESG themes (1/2)</vt:lpstr>
      <vt:lpstr>ESG initiatives | Initiatives in place by Target and peers across key ESG themes (1/2)</vt:lpstr>
      <vt:lpstr>ESG Targets | Future targets set by peers and Target across key ESG themes</vt:lpstr>
      <vt:lpstr>ESG Reporting | Target performance on Scope 1 and 2 emissions intensity in comparison to peers</vt:lpstr>
      <vt:lpstr>Customer lens – backup | Supplier guidelines set in place by Target’s customers across key ESG themes (1/2)</vt:lpstr>
      <vt:lpstr>Customer lens – backup | Supplier guidelines set in place by Target’s customers across key ESG themes (1/2)</vt:lpstr>
      <vt:lpstr>PowerPoint Presentation</vt:lpstr>
      <vt:lpstr>PowerPoint Presentation</vt:lpstr>
      <vt:lpstr>PowerPoint Presentation</vt:lpstr>
      <vt:lpstr>ESG initiatives – backup | Target and peer initiatives across key ESG parameters (1/4)</vt:lpstr>
      <vt:lpstr>ESG initiatives – backup | Target and peer initiatives across key ESG parameters (2/4)</vt:lpstr>
      <vt:lpstr>ESG initiatives – backup | Target and peer initiatives across key ESG parameters (3/4)</vt:lpstr>
      <vt:lpstr>ESG initiatives – backup | Target and peer initiatives across key ESG parameters (4/4)</vt:lpstr>
      <vt:lpstr>ESG maturity benchmarking back-up | Methodologies and interpretation differ across players– Generalists and Carbon/Climate</vt:lpstr>
      <vt:lpstr>GHG emissions – back-up | GHG Protocol defines 3 ‘scopes’ of emissions to help companies understand, quantify, and manage greenhouse gas emissions</vt:lpstr>
      <vt:lpstr>PowerPoint Presentation</vt:lpstr>
    </vt:vector>
  </TitlesOfParts>
  <Company>Bain &amp;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Pearl - Final update</dc:title>
  <dc:creator>Sakaguchi, Aya</dc:creator>
  <cp:lastModifiedBy>Singh, Ujjwal</cp:lastModifiedBy>
  <cp:revision>3</cp:revision>
  <cp:lastPrinted>2017-02-15T14:23:56Z</cp:lastPrinted>
  <dcterms:created xsi:type="dcterms:W3CDTF">2021-11-01T15:39:30Z</dcterms:created>
  <dcterms:modified xsi:type="dcterms:W3CDTF">2025-05-29T07:00:11Z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0x0101008A0E49874F065048A289FBCE576549DF</vt:lpwstr>
  </property>
</Properties>
</file>