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1.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9"/>
  </p:notesMasterIdLst>
  <p:sldIdLst>
    <p:sldId id="2147483632" r:id="rId4"/>
    <p:sldId id="2147483615" r:id="rId5"/>
    <p:sldId id="2147483621" r:id="rId6"/>
    <p:sldId id="2147483634" r:id="rId7"/>
    <p:sldId id="2147483633" r:id="rId8"/>
  </p:sldIdLst>
  <p:sldSz cx="12192000" cy="6858000"/>
  <p:notesSz cx="6797675" cy="9926638"/>
  <p:custDataLst>
    <p:tags r:id="rId10"/>
  </p:custDataLst>
  <p:defaultText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indent="-177800" algn="l" defTabSz="711200" rtl="0" eaLnBrk="1" latinLnBrk="0" hangingPunct="1">
      <a:defRPr sz="1400" kern="1200">
        <a:solidFill>
          <a:schemeClr val="tx1"/>
        </a:solidFill>
        <a:latin typeface="+mn-lt"/>
        <a:ea typeface="+mn-ea"/>
        <a:cs typeface="+mn-cs"/>
      </a:defRPr>
    </a:lvl6pPr>
    <a:lvl7pPr marL="1244600" indent="-177800" algn="l" defTabSz="711200" rtl="0" eaLnBrk="1" latinLnBrk="0" hangingPunct="1">
      <a:defRPr sz="1400" kern="1200">
        <a:solidFill>
          <a:schemeClr val="tx1"/>
        </a:solidFill>
        <a:latin typeface="+mn-lt"/>
        <a:ea typeface="+mn-ea"/>
        <a:cs typeface="+mn-cs"/>
      </a:defRPr>
    </a:lvl7pPr>
    <a:lvl8pPr marL="1422400" indent="-177800" algn="l" defTabSz="711200" rtl="0" eaLnBrk="1" latinLnBrk="0" hangingPunct="1">
      <a:defRPr sz="1400" kern="1200">
        <a:solidFill>
          <a:schemeClr val="tx1"/>
        </a:solidFill>
        <a:latin typeface="+mn-lt"/>
        <a:ea typeface="+mn-ea"/>
        <a:cs typeface="+mn-cs"/>
      </a:defRPr>
    </a:lvl8pPr>
    <a:lvl9pPr marL="1600200" indent="-177800" algn="l" defTabSz="7112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2C2"/>
    <a:srgbClr val="FAEEC3"/>
    <a:srgbClr val="FAECDB"/>
    <a:srgbClr val="F2DE8A"/>
    <a:srgbClr val="FFFFFF"/>
    <a:srgbClr val="5C5C5C"/>
    <a:srgbClr val="E9CD49"/>
    <a:srgbClr val="C6AA3D"/>
    <a:srgbClr val="AB8933"/>
    <a:srgbClr val="EDDA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9D7B26C5-4107-4FEC-AEDC-1716B250A1EF}" styleName="Light Style 1">
    <a:wholeTbl>
      <a:tcTxStyle>
        <a:fontRef idx="minor">
          <a:prstClr val="black"/>
        </a:fontRef>
        <a:schemeClr val="dk1"/>
      </a:tcTxStyle>
      <a:tcStyle>
        <a:tcBdr>
          <a:left>
            <a:ln>
              <a:noFill/>
            </a:ln>
          </a:left>
          <a:right>
            <a:ln>
              <a:noFill/>
            </a:ln>
          </a:right>
          <a:top>
            <a:ln>
              <a:noFill/>
            </a:ln>
          </a:top>
          <a:bottom>
            <a:ln>
              <a:noFill/>
            </a:ln>
          </a:bottom>
          <a:insideH>
            <a:ln w="9525" cmpd="sng">
              <a:solidFill>
                <a:schemeClr val="accent1"/>
              </a:solidFill>
            </a:ln>
          </a:insideH>
          <a:insideV>
            <a:ln>
              <a:noFill/>
            </a:ln>
          </a:insideV>
        </a:tcBdr>
        <a:fill>
          <a:noFill/>
        </a:fill>
      </a:tcStyle>
    </a:wholeTbl>
    <a:band1H>
      <a:tcStyle>
        <a:tcBdr>
          <a:top>
            <a:ln>
              <a:noFill/>
            </a:ln>
          </a:top>
          <a:bottom>
            <a:ln>
              <a:noFill/>
            </a:ln>
          </a:bottom>
        </a:tcBdr>
        <a:fill>
          <a:solidFill>
            <a:schemeClr val="dk2"/>
          </a:solidFill>
        </a:fill>
      </a:tcStyle>
    </a:band1H>
    <a:band2H>
      <a:tcStyle>
        <a:tcBdr/>
      </a:tcStyle>
    </a:band2H>
    <a:band1V>
      <a:tcStyle>
        <a:tcBdr/>
      </a:tcStyle>
    </a:band1V>
    <a:band2V>
      <a:tcStyle>
        <a:tcBdr/>
      </a:tcStyle>
    </a:band2V>
    <a:firstCol>
      <a:tcTxStyle b="on"/>
      <a:tcStyle>
        <a:tcBdr/>
      </a:tcStyle>
    </a:firstCol>
    <a:lastRow>
      <a:tcTxStyle b="on">
        <a:fontRef idx="minor">
          <a:prstClr val="black"/>
        </a:fontRef>
        <a:schemeClr val="lt1"/>
      </a:tcTxStyle>
      <a:tcStyle>
        <a:tcBdr>
          <a:top>
            <a:ln w="19050" cmpd="sng">
              <a:solidFill>
                <a:schemeClr val="lt1"/>
              </a:solidFill>
            </a:ln>
          </a:top>
        </a:tcBdr>
        <a:fill>
          <a:solidFill>
            <a:schemeClr val="accent3"/>
          </a:solidFill>
        </a:fill>
      </a:tcStyle>
    </a:lastRow>
    <a:firstRow>
      <a:tcTxStyle b="on">
        <a:fontRef idx="minor">
          <a:prstClr val="black"/>
        </a:fontRef>
        <a:schemeClr val="accent3"/>
      </a:tcTxStyle>
      <a:tcStyle>
        <a:tcBdr>
          <a:bottom>
            <a:ln w="19050" cmpd="sng">
              <a:solidFill>
                <a:schemeClr val="dk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tags" Target="tags/tag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441D1A4-1F64-47E7-99CE-B26CBD4AA1B5}" type="datetimeFigureOut">
              <a:rPr lang="en-US" smtClean="0"/>
              <a:t>5/29/2025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19149906-066E-499F-9519-975D13AFD8E3}" type="slidenum">
              <a:rPr lang="en-US" smtClean="0"/>
              <a:t>‹#›</a:t>
            </a:fld>
            <a:endParaRPr lang="en-US"/>
          </a:p>
        </p:txBody>
      </p:sp>
    </p:spTree>
    <p:extLst>
      <p:ext uri="{BB962C8B-B14F-4D97-AF65-F5344CB8AC3E}">
        <p14:creationId xmlns:p14="http://schemas.microsoft.com/office/powerpoint/2010/main" val="2055489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957949-CDF1-4DED-B784-C48A5C144BC4}" type="slidenum">
              <a:rPr lang="ko-KR" altLang="en-US" smtClean="0"/>
              <a:t>2</a:t>
            </a:fld>
            <a:endParaRPr lang="ko-KR" altLang="en-US"/>
          </a:p>
        </p:txBody>
      </p:sp>
    </p:spTree>
    <p:extLst>
      <p:ext uri="{BB962C8B-B14F-4D97-AF65-F5344CB8AC3E}">
        <p14:creationId xmlns:p14="http://schemas.microsoft.com/office/powerpoint/2010/main" val="270304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2FBA499-B05F-4683-898E-6F706AA0C2C4}" type="slidenum">
              <a:rPr lang="en-GB" smtClean="0"/>
              <a:t>3</a:t>
            </a:fld>
            <a:endParaRPr lang="en-GB"/>
          </a:p>
        </p:txBody>
      </p:sp>
    </p:spTree>
    <p:extLst>
      <p:ext uri="{BB962C8B-B14F-4D97-AF65-F5344CB8AC3E}">
        <p14:creationId xmlns:p14="http://schemas.microsoft.com/office/powerpoint/2010/main" val="238471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sp>
        <p:nvSpPr>
          <p:cNvPr id="13" name="TextBox 12"/>
          <p:cNvSpPr txBox="1"/>
          <p:nvPr userDrawn="1"/>
        </p:nvSpPr>
        <p:spPr>
          <a:xfrm>
            <a:off x="334963" y="5077602"/>
            <a:ext cx="884858" cy="246221"/>
          </a:xfrm>
          <a:prstGeom prst="rect">
            <a:avLst/>
          </a:prstGeom>
          <a:noFill/>
        </p:spPr>
        <p:txBody>
          <a:bodyPr wrap="none" lIns="0" tIns="0" rIns="0" bIns="0" rtlCol="0">
            <a:spAutoFit/>
          </a:bodyPr>
          <a:lstStyle/>
          <a:p>
            <a:pPr marL="0" indent="0">
              <a:buNone/>
            </a:pPr>
            <a:r>
              <a:rPr lang="en-US" sz="1600" b="1" cap="all" spc="300" baseline="0">
                <a:solidFill>
                  <a:schemeClr val="tx1"/>
                </a:solidFill>
              </a:rPr>
              <a:t>Draft</a:t>
            </a:r>
          </a:p>
        </p:txBody>
      </p:sp>
      <p:cxnSp>
        <p:nvCxnSpPr>
          <p:cNvPr id="5" name="SeparatorLine"/>
          <p:cNvCxnSpPr/>
          <p:nvPr userDrawn="1"/>
        </p:nvCxnSpPr>
        <p:spPr>
          <a:xfrm>
            <a:off x="0" y="4873803"/>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 name="ClientLogo"/>
          <p:cNvSpPr>
            <a:spLocks noGrp="1"/>
          </p:cNvSpPr>
          <p:nvPr>
            <p:ph type="pic" sz="quarter" idx="10"/>
          </p:nvPr>
        </p:nvSpPr>
        <p:spPr>
          <a:xfrm>
            <a:off x="8617039" y="3364443"/>
            <a:ext cx="3239999" cy="1399647"/>
          </a:xfrm>
        </p:spPr>
        <p:txBody>
          <a:bodyPr/>
          <a:lstStyle>
            <a:lvl1pPr marL="0" indent="0">
              <a:buNone/>
              <a:defRPr/>
            </a:lvl1pPr>
          </a:lstStyle>
          <a:p>
            <a:r>
              <a:rPr lang="en-US"/>
              <a:t>Click icon to add picture</a:t>
            </a:r>
          </a:p>
        </p:txBody>
      </p:sp>
      <p:pic>
        <p:nvPicPr>
          <p:cNvPr id="8" name="Disclaimer"/>
          <p:cNvPicPr>
            <a:picLocks noChangeAspect="1"/>
          </p:cNvPicPr>
          <p:nvPr userDrawn="1"/>
        </p:nvPicPr>
        <p:blipFill>
          <a:blip r:embed="rId3"/>
          <a:stretch>
            <a:fillRect/>
          </a:stretch>
        </p:blipFill>
        <p:spPr>
          <a:xfrm>
            <a:off x="315468" y="6547288"/>
            <a:ext cx="6407451" cy="274344"/>
          </a:xfrm>
          <a:prstGeom prst="rect">
            <a:avLst/>
          </a:prstGeom>
        </p:spPr>
      </p:pic>
      <p:sp>
        <p:nvSpPr>
          <p:cNvPr id="3" name="Subtitle"/>
          <p:cNvSpPr>
            <a:spLocks noGrp="1"/>
          </p:cNvSpPr>
          <p:nvPr>
            <p:ph type="subTitle" idx="1" hasCustomPrompt="1"/>
          </p:nvPr>
        </p:nvSpPr>
        <p:spPr>
          <a:xfrm>
            <a:off x="334965" y="2420938"/>
            <a:ext cx="11522075" cy="900000"/>
          </a:xfrm>
        </p:spPr>
        <p:txBody>
          <a:bodyPr/>
          <a:lstStyle>
            <a:lvl1pPr marL="0" indent="0" algn="l">
              <a:lnSpc>
                <a:spcPct val="100000"/>
              </a:lnSpc>
              <a:spcBef>
                <a:spcPts val="0"/>
              </a:spcBef>
              <a:buNone/>
              <a:defRPr sz="22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2" name="Title"/>
          <p:cNvSpPr>
            <a:spLocks noGrp="1"/>
          </p:cNvSpPr>
          <p:nvPr>
            <p:ph type="ctrTitle" hasCustomPrompt="1"/>
          </p:nvPr>
        </p:nvSpPr>
        <p:spPr>
          <a:xfrm>
            <a:off x="334964" y="1268413"/>
            <a:ext cx="11522075" cy="900112"/>
          </a:xfrm>
        </p:spPr>
        <p:txBody>
          <a:bodyPr anchor="b"/>
          <a:lstStyle>
            <a:lvl1pPr algn="l">
              <a:spcBef>
                <a:spcPts val="0"/>
              </a:spcBef>
              <a:defRPr sz="2600" b="1">
                <a:solidFill>
                  <a:schemeClr val="tx1"/>
                </a:solidFill>
              </a:defRPr>
            </a:lvl1pPr>
          </a:lstStyle>
          <a:p>
            <a:r>
              <a:rPr lang="en-US"/>
              <a:t>Click to add title</a:t>
            </a:r>
          </a:p>
        </p:txBody>
      </p:sp>
    </p:spTree>
    <p:extLst>
      <p:ext uri="{BB962C8B-B14F-4D97-AF65-F5344CB8AC3E}">
        <p14:creationId xmlns:p14="http://schemas.microsoft.com/office/powerpoint/2010/main" val="401204606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29243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st Page Logo">
    <p:spTree>
      <p:nvGrpSpPr>
        <p:cNvPr id="1" name=""/>
        <p:cNvGrpSpPr/>
        <p:nvPr/>
      </p:nvGrpSpPr>
      <p:grpSpPr>
        <a:xfrm>
          <a:off x="0" y="0"/>
          <a:ext cx="0" cy="0"/>
          <a:chOff x="0" y="0"/>
          <a:chExt cx="0" cy="0"/>
        </a:xfrm>
      </p:grpSpPr>
      <p:pic>
        <p:nvPicPr>
          <p:cNvPr id="38"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cxnSp>
        <p:nvCxnSpPr>
          <p:cNvPr id="39" name="SeparatorLine"/>
          <p:cNvCxnSpPr/>
          <p:nvPr userDrawn="1"/>
        </p:nvCxnSpPr>
        <p:spPr>
          <a:xfrm>
            <a:off x="0" y="5481638"/>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3235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44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949F73F-40C4-459A-87F2-5B4A916D85AA}"/>
              </a:ext>
            </a:extLst>
          </p:cNvPr>
          <p:cNvGraphicFramePr>
            <a:graphicFrameLocks noChangeAspect="1"/>
          </p:cNvGraphicFramePr>
          <p:nvPr userDrawn="1">
            <p:custDataLst>
              <p:tags r:id="rId6"/>
            </p:custDataLst>
            <p:extLst>
              <p:ext uri="{D42A27DB-BD31-4B8C-83A1-F6EECF244321}">
                <p14:modId xmlns:p14="http://schemas.microsoft.com/office/powerpoint/2010/main" val="2439456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8" progId="TCLayout.ActiveDocument.1">
                  <p:embed/>
                </p:oleObj>
              </mc:Choice>
              <mc:Fallback>
                <p:oleObj name="think-cell Slide" r:id="rId7" imgW="606" imgH="608" progId="TCLayout.ActiveDocument.1">
                  <p:embed/>
                  <p:pic>
                    <p:nvPicPr>
                      <p:cNvPr id="6" name="think-cell data - do not delete" hidden="1">
                        <a:extLst>
                          <a:ext uri="{FF2B5EF4-FFF2-40B4-BE49-F238E27FC236}">
                            <a16:creationId xmlns:a16="http://schemas.microsoft.com/office/drawing/2014/main" id="{9949F73F-40C4-459A-87F2-5B4A916D85A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a:solidFill>
                  <a:schemeClr val="bg1">
                    <a:alpha val="0"/>
                  </a:schemeClr>
                </a:solidFill>
              </a:rPr>
              <a:t>&lt;BTFP&gt;&lt;!-- BTFPCONFIGURATION: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--&gt;&lt;/BTFP&gt;</a:t>
            </a:r>
          </a:p>
        </p:txBody>
      </p:sp>
      <p:sp>
        <p:nvSpPr>
          <p:cNvPr id="19" name="SlideNumbe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chemeClr val="bg2"/>
                </a:solidFill>
                <a:latin typeface="+mn-lt"/>
              </a:rPr>
              <a:pPr marL="0" indent="0" algn="r" defTabSz="711200" rtl="0" eaLnBrk="1" latinLnBrk="0" hangingPunct="1">
                <a:spcBef>
                  <a:spcPts val="1200"/>
                </a:spcBef>
                <a:buNone/>
              </a:pPr>
              <a:t>‹#›</a:t>
            </a:fld>
            <a:endParaRPr lang="en-US" sz="900" b="0">
              <a:solidFill>
                <a:schemeClr val="bg2"/>
              </a:solidFill>
              <a:latin typeface="+mn-lt"/>
            </a:endParaRPr>
          </a:p>
        </p:txBody>
      </p:sp>
      <p:pic>
        <p:nvPicPr>
          <p:cNvPr id="12" name="BainLogo"/>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260000" y="6654664"/>
            <a:ext cx="1152000" cy="144000"/>
          </a:xfrm>
          <a:prstGeom prst="rect">
            <a:avLst/>
          </a:prstGeom>
        </p:spPr>
      </p:pic>
      <p:sp>
        <p:nvSpPr>
          <p:cNvPr id="8" name="CreatedFooter"/>
          <p:cNvSpPr/>
          <p:nvPr userDrawn="1"/>
        </p:nvSpPr>
        <p:spPr>
          <a:xfrm>
            <a:off x="8263033" y="6642830"/>
            <a:ext cx="1368171"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pt-BR" sz="600">
                <a:solidFill>
                  <a:srgbClr val="FFFFFF"/>
                </a:solidFill>
              </a:rPr>
              <a:t>ESG Diagnostic_Sample loop</a:t>
            </a:r>
            <a:endParaRPr lang="en-US" sz="600">
              <a:solidFill>
                <a:srgbClr val="FFFFFF"/>
              </a:solidFill>
            </a:endParaRPr>
          </a:p>
        </p:txBody>
      </p:sp>
      <p:sp>
        <p:nvSpPr>
          <p:cNvPr id="7" name="OfficeCode"/>
          <p:cNvSpPr/>
          <p:nvPr userDrawn="1"/>
        </p:nvSpPr>
        <p:spPr>
          <a:xfrm>
            <a:off x="7348519" y="6642830"/>
            <a:ext cx="288036"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DBS</a:t>
            </a:r>
          </a:p>
        </p:txBody>
      </p:sp>
      <p:pic>
        <p:nvPicPr>
          <p:cNvPr id="14" name="Disclaimer"/>
          <p:cNvPicPr>
            <a:picLocks noChangeAspect="1"/>
          </p:cNvPicPr>
          <p:nvPr userDrawn="1"/>
        </p:nvPicPr>
        <p:blipFill>
          <a:blip r:embed="rId10"/>
          <a:stretch>
            <a:fillRect/>
          </a:stretch>
        </p:blipFill>
        <p:spPr>
          <a:xfrm>
            <a:off x="316547" y="6641266"/>
            <a:ext cx="6407451" cy="176799"/>
          </a:xfrm>
          <a:prstGeom prst="rect">
            <a:avLst/>
          </a:prstGeom>
        </p:spPr>
      </p:pic>
      <p:cxnSp>
        <p:nvCxnSpPr>
          <p:cNvPr id="20" name="FooterSeparatorLine"/>
          <p:cNvCxnSpPr/>
          <p:nvPr userDrawn="1"/>
        </p:nvCxnSpPr>
        <p:spPr>
          <a:xfrm>
            <a:off x="0" y="6598800"/>
            <a:ext cx="11857037" cy="0"/>
          </a:xfrm>
          <a:prstGeom prst="line">
            <a:avLst/>
          </a:prstGeom>
          <a:ln w="9525" cap="flat">
            <a:solidFill>
              <a:schemeClr val="accent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 name="Text Placeholder"/>
          <p:cNvSpPr>
            <a:spLocks noGrp="1"/>
          </p:cNvSpPr>
          <p:nvPr>
            <p:ph type="body" idx="1"/>
          </p:nvPr>
        </p:nvSpPr>
        <p:spPr>
          <a:xfrm>
            <a:off x="334435" y="1268413"/>
            <a:ext cx="11522603" cy="5292725"/>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TitleSeparatorLine"/>
          <p:cNvCxnSpPr/>
          <p:nvPr userDrawn="1"/>
        </p:nvCxnSpPr>
        <p:spPr>
          <a:xfrm>
            <a:off x="0" y="873125"/>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Slide Title"/>
          <p:cNvSpPr>
            <a:spLocks noGrp="1"/>
          </p:cNvSpPr>
          <p:nvPr>
            <p:ph type="title"/>
          </p:nvPr>
        </p:nvSpPr>
        <p:spPr>
          <a:xfrm>
            <a:off x="334963" y="1"/>
            <a:ext cx="11522075" cy="876687"/>
          </a:xfrm>
          <a:prstGeom prst="rect">
            <a:avLst/>
          </a:prstGeom>
        </p:spPr>
        <p:txBody>
          <a:bodyPr vert="horz" lIns="36000" tIns="36000" rIns="36000" bIns="72000" rtlCol="0" anchor="b">
            <a:noAutofit/>
          </a:bodyPr>
          <a:lstStyle/>
          <a:p>
            <a:r>
              <a:rPr lang="en-US"/>
              <a:t>Click to edit Master title style</a:t>
            </a:r>
          </a:p>
        </p:txBody>
      </p:sp>
    </p:spTree>
    <p:extLst>
      <p:ext uri="{BB962C8B-B14F-4D97-AF65-F5344CB8AC3E}">
        <p14:creationId xmlns:p14="http://schemas.microsoft.com/office/powerpoint/2010/main" val="372979524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3" r:id="rId3"/>
    <p:sldLayoutId id="2147483655" r:id="rId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D1D1D1"/>
          </p15:clr>
        </p15:guide>
        <p15:guide id="4" orient="horz" pos="799" userDrawn="1">
          <p15:clr>
            <a:srgbClr val="D1D1D1"/>
          </p15:clr>
        </p15:guide>
        <p15:guide id="7" orient="horz" pos="4133" userDrawn="1">
          <p15:clr>
            <a:srgbClr val="D1D1D1"/>
          </p15:clr>
        </p15:guide>
        <p15:guide id="8" pos="208" userDrawn="1">
          <p15:clr>
            <a:srgbClr val="CCCCCC"/>
          </p15:clr>
        </p15:guide>
        <p15:guide id="9" pos="7472" userDrawn="1">
          <p15:clr>
            <a:srgbClr val="CCCCC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3" Type="http://schemas.openxmlformats.org/officeDocument/2006/relationships/tags" Target="../tags/tag17.xml"/><Relationship Id="rId18" Type="http://schemas.openxmlformats.org/officeDocument/2006/relationships/tags" Target="../tags/tag22.xml"/><Relationship Id="rId26" Type="http://schemas.openxmlformats.org/officeDocument/2006/relationships/tags" Target="../tags/tag30.xml"/><Relationship Id="rId39" Type="http://schemas.openxmlformats.org/officeDocument/2006/relationships/image" Target="../media/image1.emf"/><Relationship Id="rId21" Type="http://schemas.openxmlformats.org/officeDocument/2006/relationships/tags" Target="../tags/tag25.xml"/><Relationship Id="rId34" Type="http://schemas.openxmlformats.org/officeDocument/2006/relationships/tags" Target="../tags/tag38.xml"/><Relationship Id="rId42" Type="http://schemas.openxmlformats.org/officeDocument/2006/relationships/image" Target="../media/image7.emf"/><Relationship Id="rId47" Type="http://schemas.openxmlformats.org/officeDocument/2006/relationships/image" Target="../media/image12.emf"/><Relationship Id="rId50" Type="http://schemas.openxmlformats.org/officeDocument/2006/relationships/image" Target="../media/image15.emf"/><Relationship Id="rId55" Type="http://schemas.openxmlformats.org/officeDocument/2006/relationships/image" Target="../media/image20.emf"/><Relationship Id="rId63" Type="http://schemas.openxmlformats.org/officeDocument/2006/relationships/image" Target="../media/image28.png"/><Relationship Id="rId7" Type="http://schemas.openxmlformats.org/officeDocument/2006/relationships/tags" Target="../tags/tag11.xml"/><Relationship Id="rId2" Type="http://schemas.openxmlformats.org/officeDocument/2006/relationships/tags" Target="../tags/tag6.xml"/><Relationship Id="rId16" Type="http://schemas.openxmlformats.org/officeDocument/2006/relationships/tags" Target="../tags/tag20.xml"/><Relationship Id="rId29" Type="http://schemas.openxmlformats.org/officeDocument/2006/relationships/tags" Target="../tags/tag33.xml"/><Relationship Id="rId11" Type="http://schemas.openxmlformats.org/officeDocument/2006/relationships/tags" Target="../tags/tag15.xml"/><Relationship Id="rId24" Type="http://schemas.openxmlformats.org/officeDocument/2006/relationships/tags" Target="../tags/tag28.xml"/><Relationship Id="rId32" Type="http://schemas.openxmlformats.org/officeDocument/2006/relationships/tags" Target="../tags/tag36.xml"/><Relationship Id="rId37" Type="http://schemas.openxmlformats.org/officeDocument/2006/relationships/notesSlide" Target="../notesSlides/notesSlide1.xml"/><Relationship Id="rId40" Type="http://schemas.openxmlformats.org/officeDocument/2006/relationships/image" Target="../media/image5.emf"/><Relationship Id="rId45" Type="http://schemas.openxmlformats.org/officeDocument/2006/relationships/image" Target="../media/image10.emf"/><Relationship Id="rId53" Type="http://schemas.openxmlformats.org/officeDocument/2006/relationships/image" Target="../media/image18.emf"/><Relationship Id="rId58" Type="http://schemas.openxmlformats.org/officeDocument/2006/relationships/image" Target="../media/image23.emf"/><Relationship Id="rId5" Type="http://schemas.openxmlformats.org/officeDocument/2006/relationships/tags" Target="../tags/tag9.xml"/><Relationship Id="rId61" Type="http://schemas.openxmlformats.org/officeDocument/2006/relationships/image" Target="../media/image26.emf"/><Relationship Id="rId19" Type="http://schemas.openxmlformats.org/officeDocument/2006/relationships/tags" Target="../tags/tag23.xml"/><Relationship Id="rId14" Type="http://schemas.openxmlformats.org/officeDocument/2006/relationships/tags" Target="../tags/tag18.xml"/><Relationship Id="rId22" Type="http://schemas.openxmlformats.org/officeDocument/2006/relationships/tags" Target="../tags/tag26.xml"/><Relationship Id="rId27" Type="http://schemas.openxmlformats.org/officeDocument/2006/relationships/tags" Target="../tags/tag31.xml"/><Relationship Id="rId30" Type="http://schemas.openxmlformats.org/officeDocument/2006/relationships/tags" Target="../tags/tag34.xml"/><Relationship Id="rId35" Type="http://schemas.openxmlformats.org/officeDocument/2006/relationships/tags" Target="../tags/tag39.xml"/><Relationship Id="rId43" Type="http://schemas.openxmlformats.org/officeDocument/2006/relationships/image" Target="../media/image8.emf"/><Relationship Id="rId48" Type="http://schemas.openxmlformats.org/officeDocument/2006/relationships/image" Target="../media/image13.emf"/><Relationship Id="rId56" Type="http://schemas.openxmlformats.org/officeDocument/2006/relationships/image" Target="../media/image21.emf"/><Relationship Id="rId8" Type="http://schemas.openxmlformats.org/officeDocument/2006/relationships/tags" Target="../tags/tag12.xml"/><Relationship Id="rId51" Type="http://schemas.openxmlformats.org/officeDocument/2006/relationships/image" Target="../media/image16.emf"/><Relationship Id="rId3" Type="http://schemas.openxmlformats.org/officeDocument/2006/relationships/tags" Target="../tags/tag7.xml"/><Relationship Id="rId12" Type="http://schemas.openxmlformats.org/officeDocument/2006/relationships/tags" Target="../tags/tag16.xml"/><Relationship Id="rId17" Type="http://schemas.openxmlformats.org/officeDocument/2006/relationships/tags" Target="../tags/tag21.xml"/><Relationship Id="rId25" Type="http://schemas.openxmlformats.org/officeDocument/2006/relationships/tags" Target="../tags/tag29.xml"/><Relationship Id="rId33" Type="http://schemas.openxmlformats.org/officeDocument/2006/relationships/tags" Target="../tags/tag37.xml"/><Relationship Id="rId38" Type="http://schemas.openxmlformats.org/officeDocument/2006/relationships/oleObject" Target="../embeddings/oleObject3.bin"/><Relationship Id="rId46" Type="http://schemas.openxmlformats.org/officeDocument/2006/relationships/image" Target="../media/image11.emf"/><Relationship Id="rId59" Type="http://schemas.openxmlformats.org/officeDocument/2006/relationships/image" Target="../media/image24.emf"/><Relationship Id="rId20" Type="http://schemas.openxmlformats.org/officeDocument/2006/relationships/tags" Target="../tags/tag24.xml"/><Relationship Id="rId41" Type="http://schemas.openxmlformats.org/officeDocument/2006/relationships/image" Target="../media/image6.emf"/><Relationship Id="rId54" Type="http://schemas.openxmlformats.org/officeDocument/2006/relationships/image" Target="../media/image19.emf"/><Relationship Id="rId62" Type="http://schemas.openxmlformats.org/officeDocument/2006/relationships/image" Target="../media/image27.emf"/><Relationship Id="rId1" Type="http://schemas.openxmlformats.org/officeDocument/2006/relationships/tags" Target="../tags/tag5.xml"/><Relationship Id="rId6" Type="http://schemas.openxmlformats.org/officeDocument/2006/relationships/tags" Target="../tags/tag10.xml"/><Relationship Id="rId15" Type="http://schemas.openxmlformats.org/officeDocument/2006/relationships/tags" Target="../tags/tag19.xml"/><Relationship Id="rId23" Type="http://schemas.openxmlformats.org/officeDocument/2006/relationships/tags" Target="../tags/tag27.xml"/><Relationship Id="rId28" Type="http://schemas.openxmlformats.org/officeDocument/2006/relationships/tags" Target="../tags/tag32.xml"/><Relationship Id="rId36" Type="http://schemas.openxmlformats.org/officeDocument/2006/relationships/slideLayout" Target="../slideLayouts/slideLayout2.xml"/><Relationship Id="rId49" Type="http://schemas.openxmlformats.org/officeDocument/2006/relationships/image" Target="../media/image14.emf"/><Relationship Id="rId57" Type="http://schemas.openxmlformats.org/officeDocument/2006/relationships/image" Target="../media/image22.emf"/><Relationship Id="rId10" Type="http://schemas.openxmlformats.org/officeDocument/2006/relationships/tags" Target="../tags/tag14.xml"/><Relationship Id="rId31" Type="http://schemas.openxmlformats.org/officeDocument/2006/relationships/tags" Target="../tags/tag35.xml"/><Relationship Id="rId44" Type="http://schemas.openxmlformats.org/officeDocument/2006/relationships/image" Target="../media/image9.emf"/><Relationship Id="rId52" Type="http://schemas.openxmlformats.org/officeDocument/2006/relationships/image" Target="../media/image17.emf"/><Relationship Id="rId60" Type="http://schemas.openxmlformats.org/officeDocument/2006/relationships/image" Target="../media/image25.emf"/><Relationship Id="rId4" Type="http://schemas.openxmlformats.org/officeDocument/2006/relationships/tags" Target="../tags/tag8.xml"/><Relationship Id="rId9" Type="http://schemas.openxmlformats.org/officeDocument/2006/relationships/tags" Target="../tags/tag13.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42.xml"/><Relationship Id="rId7" Type="http://schemas.openxmlformats.org/officeDocument/2006/relationships/notesSlide" Target="../notesSlides/notesSlide2.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slideLayout" Target="../slideLayouts/slideLayout2.xml"/><Relationship Id="rId5" Type="http://schemas.openxmlformats.org/officeDocument/2006/relationships/tags" Target="../tags/tag44.xml"/><Relationship Id="rId4" Type="http://schemas.openxmlformats.org/officeDocument/2006/relationships/tags" Target="../tags/tag43.xml"/><Relationship Id="rId9" Type="http://schemas.openxmlformats.org/officeDocument/2006/relationships/image" Target="../media/image1.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47.xml"/><Relationship Id="rId7"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image" Target="../media/image30.png"/><Relationship Id="rId5" Type="http://schemas.openxmlformats.org/officeDocument/2006/relationships/tags" Target="../tags/tag49.xml"/><Relationship Id="rId10" Type="http://schemas.openxmlformats.org/officeDocument/2006/relationships/image" Target="../media/image29.png"/><Relationship Id="rId4" Type="http://schemas.openxmlformats.org/officeDocument/2006/relationships/tags" Target="../tags/tag48.xml"/><Relationship Id="rId9" Type="http://schemas.openxmlformats.org/officeDocument/2006/relationships/image" Target="../media/image1.em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btfpColumnIndicatorGroup2">
            <a:extLst>
              <a:ext uri="{FF2B5EF4-FFF2-40B4-BE49-F238E27FC236}">
                <a16:creationId xmlns:a16="http://schemas.microsoft.com/office/drawing/2014/main" id="{BDE3A2DF-EE96-A408-3F95-FAD0971DC05D}"/>
              </a:ext>
            </a:extLst>
          </p:cNvPr>
          <p:cNvGrpSpPr/>
          <p:nvPr/>
        </p:nvGrpSpPr>
        <p:grpSpPr>
          <a:xfrm>
            <a:off x="0" y="6926580"/>
            <a:ext cx="12192000" cy="137160"/>
            <a:chOff x="0" y="6926580"/>
            <a:chExt cx="12192000" cy="137160"/>
          </a:xfrm>
        </p:grpSpPr>
        <p:sp>
          <p:nvSpPr>
            <p:cNvPr id="23" name="btfpColumnGapBlocker939040">
              <a:extLst>
                <a:ext uri="{FF2B5EF4-FFF2-40B4-BE49-F238E27FC236}">
                  <a16:creationId xmlns:a16="http://schemas.microsoft.com/office/drawing/2014/main" id="{1BB8BBD4-8FB5-F02A-8C93-9FD266D6FE2D}"/>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1" name="btfpColumnGapBlocker690172">
              <a:extLst>
                <a:ext uri="{FF2B5EF4-FFF2-40B4-BE49-F238E27FC236}">
                  <a16:creationId xmlns:a16="http://schemas.microsoft.com/office/drawing/2014/main" id="{DA0C1583-026A-F46D-C58D-B76C7C39BB7E}"/>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9" name="btfpColumnIndicator574231">
              <a:extLst>
                <a:ext uri="{FF2B5EF4-FFF2-40B4-BE49-F238E27FC236}">
                  <a16:creationId xmlns:a16="http://schemas.microsoft.com/office/drawing/2014/main" id="{335974ED-22FB-C9C4-77E7-EE8549EFB755}"/>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123085">
              <a:extLst>
                <a:ext uri="{FF2B5EF4-FFF2-40B4-BE49-F238E27FC236}">
                  <a16:creationId xmlns:a16="http://schemas.microsoft.com/office/drawing/2014/main" id="{03D75447-1C3E-AFE5-E10A-10B05BF1D14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4" name="btfpColumnIndicatorGroup1">
            <a:extLst>
              <a:ext uri="{FF2B5EF4-FFF2-40B4-BE49-F238E27FC236}">
                <a16:creationId xmlns:a16="http://schemas.microsoft.com/office/drawing/2014/main" id="{69E09BF2-A140-BF8B-D51B-D5209FF36D3B}"/>
              </a:ext>
            </a:extLst>
          </p:cNvPr>
          <p:cNvGrpSpPr/>
          <p:nvPr/>
        </p:nvGrpSpPr>
        <p:grpSpPr>
          <a:xfrm>
            <a:off x="0" y="-205740"/>
            <a:ext cx="12192000" cy="137160"/>
            <a:chOff x="0" y="-205740"/>
            <a:chExt cx="12192000" cy="137160"/>
          </a:xfrm>
        </p:grpSpPr>
        <p:sp>
          <p:nvSpPr>
            <p:cNvPr id="22" name="btfpColumnGapBlocker623936">
              <a:extLst>
                <a:ext uri="{FF2B5EF4-FFF2-40B4-BE49-F238E27FC236}">
                  <a16:creationId xmlns:a16="http://schemas.microsoft.com/office/drawing/2014/main" id="{F3C28BB5-7705-33B1-A1E1-D44F6CB26C5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0" name="btfpColumnGapBlocker722658">
              <a:extLst>
                <a:ext uri="{FF2B5EF4-FFF2-40B4-BE49-F238E27FC236}">
                  <a16:creationId xmlns:a16="http://schemas.microsoft.com/office/drawing/2014/main" id="{A03A25C9-91C6-A55C-96BC-F2466CEE8ED1}"/>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8" name="btfpColumnIndicator722609">
              <a:extLst>
                <a:ext uri="{FF2B5EF4-FFF2-40B4-BE49-F238E27FC236}">
                  <a16:creationId xmlns:a16="http://schemas.microsoft.com/office/drawing/2014/main" id="{CB8385D6-F848-B631-9822-873E26FE3866}"/>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905192">
              <a:extLst>
                <a:ext uri="{FF2B5EF4-FFF2-40B4-BE49-F238E27FC236}">
                  <a16:creationId xmlns:a16="http://schemas.microsoft.com/office/drawing/2014/main" id="{756C18ED-B81F-1947-E4C1-E6E49973C672}"/>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6" name="think-cell data - do not delete" hidden="1">
            <a:extLst>
              <a:ext uri="{FF2B5EF4-FFF2-40B4-BE49-F238E27FC236}">
                <a16:creationId xmlns:a16="http://schemas.microsoft.com/office/drawing/2014/main" id="{A734E717-0311-45A9-AC69-7150D994B68B}"/>
              </a:ext>
            </a:extLst>
          </p:cNvPr>
          <p:cNvGraphicFramePr>
            <a:graphicFrameLocks noChangeAspect="1"/>
          </p:cNvGraphicFramePr>
          <p:nvPr>
            <p:custDataLst>
              <p:tags r:id="rId2"/>
            </p:custDataLst>
            <p:extLst>
              <p:ext uri="{D42A27DB-BD31-4B8C-83A1-F6EECF244321}">
                <p14:modId xmlns:p14="http://schemas.microsoft.com/office/powerpoint/2010/main" val="20434817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4" imgH="486" progId="TCLayout.ActiveDocument.1">
                  <p:embed/>
                </p:oleObj>
              </mc:Choice>
              <mc:Fallback>
                <p:oleObj name="think-cell Slide" r:id="rId4" imgW="484" imgH="486" progId="TCLayout.ActiveDocument.1">
                  <p:embed/>
                  <p:pic>
                    <p:nvPicPr>
                      <p:cNvPr id="16" name="think-cell data - do not delete" hidden="1">
                        <a:extLst>
                          <a:ext uri="{FF2B5EF4-FFF2-40B4-BE49-F238E27FC236}">
                            <a16:creationId xmlns:a16="http://schemas.microsoft.com/office/drawing/2014/main" id="{A734E717-0311-45A9-AC69-7150D994B68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ubtitle 2">
            <a:extLst>
              <a:ext uri="{FF2B5EF4-FFF2-40B4-BE49-F238E27FC236}">
                <a16:creationId xmlns:a16="http://schemas.microsoft.com/office/drawing/2014/main" id="{608365E6-15E4-2FC1-7BF2-D046AD46914B}"/>
              </a:ext>
            </a:extLst>
          </p:cNvPr>
          <p:cNvSpPr>
            <a:spLocks noGrp="1"/>
          </p:cNvSpPr>
          <p:nvPr>
            <p:ph type="subTitle" idx="1"/>
          </p:nvPr>
        </p:nvSpPr>
        <p:spPr/>
        <p:txBody>
          <a:bodyPr/>
          <a:lstStyle/>
          <a:p>
            <a:r>
              <a:rPr lang="en-US"/>
              <a:t>Sample loop</a:t>
            </a:r>
          </a:p>
        </p:txBody>
      </p:sp>
      <p:sp>
        <p:nvSpPr>
          <p:cNvPr id="4" name="Title 3">
            <a:extLst>
              <a:ext uri="{FF2B5EF4-FFF2-40B4-BE49-F238E27FC236}">
                <a16:creationId xmlns:a16="http://schemas.microsoft.com/office/drawing/2014/main" id="{718A8C09-029A-B871-2CD9-564E84CFB7FB}"/>
              </a:ext>
            </a:extLst>
          </p:cNvPr>
          <p:cNvSpPr>
            <a:spLocks noGrp="1"/>
          </p:cNvSpPr>
          <p:nvPr>
            <p:ph type="ctrTitle"/>
          </p:nvPr>
        </p:nvSpPr>
        <p:spPr/>
        <p:txBody>
          <a:bodyPr vert="horz"/>
          <a:lstStyle/>
          <a:p>
            <a:r>
              <a:rPr lang="en-US"/>
              <a:t>ESG Diagnostic</a:t>
            </a:r>
          </a:p>
        </p:txBody>
      </p:sp>
    </p:spTree>
    <p:custDataLst>
      <p:tags r:id="rId1"/>
    </p:custDataLst>
    <p:extLst>
      <p:ext uri="{BB962C8B-B14F-4D97-AF65-F5344CB8AC3E}">
        <p14:creationId xmlns:p14="http://schemas.microsoft.com/office/powerpoint/2010/main" val="556249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1" name="think-cell data - do not delete" hidden="1">
            <a:extLst>
              <a:ext uri="{FF2B5EF4-FFF2-40B4-BE49-F238E27FC236}">
                <a16:creationId xmlns:a16="http://schemas.microsoft.com/office/drawing/2014/main" id="{800FC2B1-9CDE-9E1C-196D-2DEFC04656F9}"/>
              </a:ext>
            </a:extLst>
          </p:cNvPr>
          <p:cNvGraphicFramePr>
            <a:graphicFrameLocks noChangeAspect="1"/>
          </p:cNvGraphicFramePr>
          <p:nvPr>
            <p:custDataLst>
              <p:tags r:id="rId2"/>
            </p:custDataLst>
            <p:extLst>
              <p:ext uri="{D42A27DB-BD31-4B8C-83A1-F6EECF244321}">
                <p14:modId xmlns:p14="http://schemas.microsoft.com/office/powerpoint/2010/main" val="13274050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8" imgW="484" imgH="486" progId="TCLayout.ActiveDocument.1">
                  <p:embed/>
                </p:oleObj>
              </mc:Choice>
              <mc:Fallback>
                <p:oleObj name="think-cell Slide" r:id="rId38" imgW="484" imgH="486" progId="TCLayout.ActiveDocument.1">
                  <p:embed/>
                  <p:pic>
                    <p:nvPicPr>
                      <p:cNvPr id="131" name="think-cell data - do not delete" hidden="1">
                        <a:extLst>
                          <a:ext uri="{FF2B5EF4-FFF2-40B4-BE49-F238E27FC236}">
                            <a16:creationId xmlns:a16="http://schemas.microsoft.com/office/drawing/2014/main" id="{800FC2B1-9CDE-9E1C-196D-2DEFC04656F9}"/>
                          </a:ext>
                        </a:extLst>
                      </p:cNvPr>
                      <p:cNvPicPr/>
                      <p:nvPr/>
                    </p:nvPicPr>
                    <p:blipFill>
                      <a:blip r:embed="rId39"/>
                      <a:stretch>
                        <a:fillRect/>
                      </a:stretch>
                    </p:blipFill>
                    <p:spPr>
                      <a:xfrm>
                        <a:off x="1588" y="1588"/>
                        <a:ext cx="1588" cy="1588"/>
                      </a:xfrm>
                      <a:prstGeom prst="rect">
                        <a:avLst/>
                      </a:prstGeom>
                    </p:spPr>
                  </p:pic>
                </p:oleObj>
              </mc:Fallback>
            </mc:AlternateContent>
          </a:graphicData>
        </a:graphic>
      </p:graphicFrame>
      <p:grpSp>
        <p:nvGrpSpPr>
          <p:cNvPr id="61" name="btfpColumnIndicatorGroup2">
            <a:extLst>
              <a:ext uri="{FF2B5EF4-FFF2-40B4-BE49-F238E27FC236}">
                <a16:creationId xmlns:a16="http://schemas.microsoft.com/office/drawing/2014/main" id="{820B408C-BAEC-2C12-5BF9-63B22A97CD24}"/>
              </a:ext>
            </a:extLst>
          </p:cNvPr>
          <p:cNvGrpSpPr/>
          <p:nvPr/>
        </p:nvGrpSpPr>
        <p:grpSpPr>
          <a:xfrm>
            <a:off x="0" y="6926580"/>
            <a:ext cx="12192000" cy="137160"/>
            <a:chOff x="0" y="6926580"/>
            <a:chExt cx="12192000" cy="137160"/>
          </a:xfrm>
        </p:grpSpPr>
        <p:sp>
          <p:nvSpPr>
            <p:cNvPr id="59" name="btfpColumnGapBlocker817836">
              <a:extLst>
                <a:ext uri="{FF2B5EF4-FFF2-40B4-BE49-F238E27FC236}">
                  <a16:creationId xmlns:a16="http://schemas.microsoft.com/office/drawing/2014/main" id="{1F31AAF3-3E9D-71CB-81F8-EBBA644477B9}"/>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7" name="btfpColumnGapBlocker211641">
              <a:extLst>
                <a:ext uri="{FF2B5EF4-FFF2-40B4-BE49-F238E27FC236}">
                  <a16:creationId xmlns:a16="http://schemas.microsoft.com/office/drawing/2014/main" id="{80F5BD1F-5D02-3823-0EF8-D1C2A0F16D41}"/>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5" name="btfpColumnIndicator168833">
              <a:extLst>
                <a:ext uri="{FF2B5EF4-FFF2-40B4-BE49-F238E27FC236}">
                  <a16:creationId xmlns:a16="http://schemas.microsoft.com/office/drawing/2014/main" id="{C4D7D5DE-4C94-26DE-73C2-63616960B252}"/>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3" name="btfpColumnIndicator615291">
              <a:extLst>
                <a:ext uri="{FF2B5EF4-FFF2-40B4-BE49-F238E27FC236}">
                  <a16:creationId xmlns:a16="http://schemas.microsoft.com/office/drawing/2014/main" id="{D22AA6CE-B1A5-08C6-8C62-BACA6C55A560}"/>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1" name="btfpColumnGapBlocker715842">
              <a:extLst>
                <a:ext uri="{FF2B5EF4-FFF2-40B4-BE49-F238E27FC236}">
                  <a16:creationId xmlns:a16="http://schemas.microsoft.com/office/drawing/2014/main" id="{21D43F26-B194-0E3F-BB2F-3FEB754B74B0}"/>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9" name="btfpColumnIndicator677432">
              <a:extLst>
                <a:ext uri="{FF2B5EF4-FFF2-40B4-BE49-F238E27FC236}">
                  <a16:creationId xmlns:a16="http://schemas.microsoft.com/office/drawing/2014/main" id="{6430996C-2207-DD67-5152-BAB6089F37FC}"/>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7" name="btfpColumnIndicator805921">
              <a:extLst>
                <a:ext uri="{FF2B5EF4-FFF2-40B4-BE49-F238E27FC236}">
                  <a16:creationId xmlns:a16="http://schemas.microsoft.com/office/drawing/2014/main" id="{84BC5443-F92D-CFB3-E4B4-97ABAB19BD65}"/>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5" name="btfpColumnGapBlocker689879">
              <a:extLst>
                <a:ext uri="{FF2B5EF4-FFF2-40B4-BE49-F238E27FC236}">
                  <a16:creationId xmlns:a16="http://schemas.microsoft.com/office/drawing/2014/main" id="{B3F20022-A751-0F17-4F44-2B3435AE3D44}"/>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7" name="btfpColumnIndicator326597">
              <a:extLst>
                <a:ext uri="{FF2B5EF4-FFF2-40B4-BE49-F238E27FC236}">
                  <a16:creationId xmlns:a16="http://schemas.microsoft.com/office/drawing/2014/main" id="{9C929B1D-FADE-A1FA-CC53-E58FB5B43545}"/>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664829">
              <a:extLst>
                <a:ext uri="{FF2B5EF4-FFF2-40B4-BE49-F238E27FC236}">
                  <a16:creationId xmlns:a16="http://schemas.microsoft.com/office/drawing/2014/main" id="{EDE34E7E-A4EA-DB54-7D7F-4ED51D73702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60" name="btfpColumnIndicatorGroup1">
            <a:extLst>
              <a:ext uri="{FF2B5EF4-FFF2-40B4-BE49-F238E27FC236}">
                <a16:creationId xmlns:a16="http://schemas.microsoft.com/office/drawing/2014/main" id="{491EC71C-D1A4-F004-3010-707235009007}"/>
              </a:ext>
            </a:extLst>
          </p:cNvPr>
          <p:cNvGrpSpPr/>
          <p:nvPr/>
        </p:nvGrpSpPr>
        <p:grpSpPr>
          <a:xfrm>
            <a:off x="0" y="-205740"/>
            <a:ext cx="12192000" cy="137160"/>
            <a:chOff x="0" y="-205740"/>
            <a:chExt cx="12192000" cy="137160"/>
          </a:xfrm>
        </p:grpSpPr>
        <p:sp>
          <p:nvSpPr>
            <p:cNvPr id="58" name="btfpColumnGapBlocker982347">
              <a:extLst>
                <a:ext uri="{FF2B5EF4-FFF2-40B4-BE49-F238E27FC236}">
                  <a16:creationId xmlns:a16="http://schemas.microsoft.com/office/drawing/2014/main" id="{EA3595D0-3ECA-88AD-BCAF-6403DA249864}"/>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56" name="btfpColumnGapBlocker814248">
              <a:extLst>
                <a:ext uri="{FF2B5EF4-FFF2-40B4-BE49-F238E27FC236}">
                  <a16:creationId xmlns:a16="http://schemas.microsoft.com/office/drawing/2014/main" id="{CCDEC2DF-443C-7688-5C6E-8C67D575326D}"/>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54" name="btfpColumnIndicator855112">
              <a:extLst>
                <a:ext uri="{FF2B5EF4-FFF2-40B4-BE49-F238E27FC236}">
                  <a16:creationId xmlns:a16="http://schemas.microsoft.com/office/drawing/2014/main" id="{45AE9A43-F22C-482A-AB72-0F7DD5347ED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2" name="btfpColumnIndicator695348">
              <a:extLst>
                <a:ext uri="{FF2B5EF4-FFF2-40B4-BE49-F238E27FC236}">
                  <a16:creationId xmlns:a16="http://schemas.microsoft.com/office/drawing/2014/main" id="{4A38AFD9-1126-B916-9029-ED9FEE4E2E76}"/>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0" name="btfpColumnGapBlocker312731">
              <a:extLst>
                <a:ext uri="{FF2B5EF4-FFF2-40B4-BE49-F238E27FC236}">
                  <a16:creationId xmlns:a16="http://schemas.microsoft.com/office/drawing/2014/main" id="{659F0FC1-8AA9-F135-92BC-D01131D72793}"/>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48" name="btfpColumnIndicator317153">
              <a:extLst>
                <a:ext uri="{FF2B5EF4-FFF2-40B4-BE49-F238E27FC236}">
                  <a16:creationId xmlns:a16="http://schemas.microsoft.com/office/drawing/2014/main" id="{93C6F6B3-5DC3-02DF-0924-22C7D3A45CBB}"/>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6" name="btfpColumnIndicator374028">
              <a:extLst>
                <a:ext uri="{FF2B5EF4-FFF2-40B4-BE49-F238E27FC236}">
                  <a16:creationId xmlns:a16="http://schemas.microsoft.com/office/drawing/2014/main" id="{308D3F74-64AE-41D9-9954-5C4F68C1BB9C}"/>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0" name="btfpColumnGapBlocker602533">
              <a:extLst>
                <a:ext uri="{FF2B5EF4-FFF2-40B4-BE49-F238E27FC236}">
                  <a16:creationId xmlns:a16="http://schemas.microsoft.com/office/drawing/2014/main" id="{29C93D72-7450-9ECF-14A7-89DAC18471BE}"/>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36" name="btfpColumnIndicator869243">
              <a:extLst>
                <a:ext uri="{FF2B5EF4-FFF2-40B4-BE49-F238E27FC236}">
                  <a16:creationId xmlns:a16="http://schemas.microsoft.com/office/drawing/2014/main" id="{394C26D0-A2D6-DA63-2362-641073BDB5C8}"/>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706782">
              <a:extLst>
                <a:ext uri="{FF2B5EF4-FFF2-40B4-BE49-F238E27FC236}">
                  <a16:creationId xmlns:a16="http://schemas.microsoft.com/office/drawing/2014/main" id="{FC72A904-F02B-7AF5-6B6B-7F06547D4178}"/>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92" name="btfpIcon291409">
            <a:extLst>
              <a:ext uri="{FF2B5EF4-FFF2-40B4-BE49-F238E27FC236}">
                <a16:creationId xmlns:a16="http://schemas.microsoft.com/office/drawing/2014/main" id="{D82760D3-C490-4023-9702-B47B35CD5715}"/>
              </a:ext>
            </a:extLst>
          </p:cNvPr>
          <p:cNvGrpSpPr>
            <a:grpSpLocks noChangeAspect="1"/>
          </p:cNvGrpSpPr>
          <p:nvPr>
            <p:custDataLst>
              <p:tags r:id="rId3"/>
            </p:custDataLst>
          </p:nvPr>
        </p:nvGrpSpPr>
        <p:grpSpPr>
          <a:xfrm>
            <a:off x="4965228" y="4210645"/>
            <a:ext cx="540545" cy="540544"/>
            <a:chOff x="8723735" y="4087266"/>
            <a:chExt cx="1449877" cy="1751514"/>
          </a:xfrm>
        </p:grpSpPr>
        <p:sp>
          <p:nvSpPr>
            <p:cNvPr id="194" name="btfpIconCircle291409">
              <a:extLst>
                <a:ext uri="{FF2B5EF4-FFF2-40B4-BE49-F238E27FC236}">
                  <a16:creationId xmlns:a16="http://schemas.microsoft.com/office/drawing/2014/main" id="{7D379F26-1B1B-43D7-A48A-F63562EA3574}"/>
                </a:ext>
              </a:extLst>
            </p:cNvPr>
            <p:cNvSpPr>
              <a:spLocks/>
            </p:cNvSpPr>
            <p:nvPr/>
          </p:nvSpPr>
          <p:spPr bwMode="gray">
            <a:xfrm>
              <a:off x="8723738" y="4087266"/>
              <a:ext cx="1449874" cy="175151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196" name="btfpIconLines291409">
              <a:extLst>
                <a:ext uri="{FF2B5EF4-FFF2-40B4-BE49-F238E27FC236}">
                  <a16:creationId xmlns:a16="http://schemas.microsoft.com/office/drawing/2014/main" id="{1A0755EA-D7D4-44B6-A71C-3AE3D2A04922}"/>
                </a:ext>
              </a:extLst>
            </p:cNvPr>
            <p:cNvPicPr>
              <a:picLocks/>
            </p:cNvPicPr>
            <p:nvPr/>
          </p:nvPicPr>
          <p:blipFill>
            <a:blip r:embed="rId40">
              <a:extLst>
                <a:ext uri="{28A0092B-C50C-407E-A947-70E740481C1C}">
                  <a14:useLocalDpi xmlns:a14="http://schemas.microsoft.com/office/drawing/2010/main" val="0"/>
                </a:ext>
              </a:extLst>
            </a:blip>
            <a:stretch>
              <a:fillRect/>
            </a:stretch>
          </p:blipFill>
          <p:spPr>
            <a:xfrm>
              <a:off x="8723735" y="4087266"/>
              <a:ext cx="1449874" cy="1751514"/>
            </a:xfrm>
            <a:prstGeom prst="rect">
              <a:avLst/>
            </a:prstGeom>
          </p:spPr>
        </p:pic>
      </p:grpSp>
      <p:sp>
        <p:nvSpPr>
          <p:cNvPr id="197" name="Rectangle 196">
            <a:extLst>
              <a:ext uri="{FF2B5EF4-FFF2-40B4-BE49-F238E27FC236}">
                <a16:creationId xmlns:a16="http://schemas.microsoft.com/office/drawing/2014/main" id="{CD5A68BE-F3AD-4B74-8A3F-70383A71B461}"/>
              </a:ext>
            </a:extLst>
          </p:cNvPr>
          <p:cNvSpPr/>
          <p:nvPr/>
        </p:nvSpPr>
        <p:spPr>
          <a:xfrm>
            <a:off x="4942763" y="4718988"/>
            <a:ext cx="1284411"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indent="0" defTabSz="914400">
              <a:spcBef>
                <a:spcPct val="0"/>
              </a:spcBef>
              <a:spcAft>
                <a:spcPct val="0"/>
              </a:spcAft>
              <a:buFontTx/>
              <a:buNone/>
            </a:pPr>
            <a:r>
              <a:rPr lang="en-US" sz="1100" b="1" kern="0">
                <a:solidFill>
                  <a:srgbClr val="46647B"/>
                </a:solidFill>
                <a:latin typeface="+mj-lt"/>
              </a:rPr>
              <a:t>National and intl. policy</a:t>
            </a:r>
          </a:p>
        </p:txBody>
      </p:sp>
      <p:sp>
        <p:nvSpPr>
          <p:cNvPr id="198" name="TextBox 197">
            <a:extLst>
              <a:ext uri="{FF2B5EF4-FFF2-40B4-BE49-F238E27FC236}">
                <a16:creationId xmlns:a16="http://schemas.microsoft.com/office/drawing/2014/main" id="{466F019C-36E4-42D0-97B6-1568749AFA9C}"/>
              </a:ext>
            </a:extLst>
          </p:cNvPr>
          <p:cNvSpPr txBox="1"/>
          <p:nvPr/>
        </p:nvSpPr>
        <p:spPr>
          <a:xfrm>
            <a:off x="4925798" y="5032217"/>
            <a:ext cx="1277630" cy="68825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Appropriately navigating complex domestic and international issues, incl. policy and lobbying stances</a:t>
            </a:r>
          </a:p>
        </p:txBody>
      </p:sp>
      <p:sp>
        <p:nvSpPr>
          <p:cNvPr id="363" name="TextBox 362">
            <a:extLst>
              <a:ext uri="{FF2B5EF4-FFF2-40B4-BE49-F238E27FC236}">
                <a16:creationId xmlns:a16="http://schemas.microsoft.com/office/drawing/2014/main" id="{4243070D-3176-458F-8576-3ECED53E9E20}"/>
              </a:ext>
            </a:extLst>
          </p:cNvPr>
          <p:cNvSpPr txBox="1"/>
          <p:nvPr/>
        </p:nvSpPr>
        <p:spPr>
          <a:xfrm>
            <a:off x="7758364" y="351543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Products, services, and technologies that enhance customer / patient well-being</a:t>
            </a:r>
          </a:p>
        </p:txBody>
      </p:sp>
      <p:sp>
        <p:nvSpPr>
          <p:cNvPr id="215" name="Rectangle 214">
            <a:extLst>
              <a:ext uri="{FF2B5EF4-FFF2-40B4-BE49-F238E27FC236}">
                <a16:creationId xmlns:a16="http://schemas.microsoft.com/office/drawing/2014/main" id="{C44E7CCA-7C5D-4E65-BD3B-58A97F908209}"/>
              </a:ext>
            </a:extLst>
          </p:cNvPr>
          <p:cNvSpPr/>
          <p:nvPr/>
        </p:nvSpPr>
        <p:spPr>
          <a:xfrm>
            <a:off x="337414" y="2049992"/>
            <a:ext cx="1638350" cy="307777"/>
          </a:xfrm>
          <a:prstGeom prst="rect">
            <a:avLst/>
          </a:prstGeom>
        </p:spPr>
        <p:txBody>
          <a:bodyPr wrap="none">
            <a:spAutoFit/>
          </a:bodyPr>
          <a:lstStyle/>
          <a:p>
            <a:pPr marL="0" marR="0" lvl="0" indent="0" fontAlgn="auto">
              <a:lnSpc>
                <a:spcPct val="100000"/>
              </a:lnSpc>
              <a:spcAft>
                <a:spcPts val="0"/>
              </a:spcAft>
              <a:buClrTx/>
              <a:buSzTx/>
              <a:buNone/>
              <a:tabLst/>
              <a:defRPr/>
            </a:pPr>
            <a:r>
              <a:rPr lang="en-US" sz="1400" spc="300">
                <a:solidFill>
                  <a:schemeClr val="accent5"/>
                </a:solidFill>
              </a:rPr>
              <a:t>Environment</a:t>
            </a:r>
          </a:p>
        </p:txBody>
      </p:sp>
      <p:sp>
        <p:nvSpPr>
          <p:cNvPr id="217" name="Rectangle 216">
            <a:extLst>
              <a:ext uri="{FF2B5EF4-FFF2-40B4-BE49-F238E27FC236}">
                <a16:creationId xmlns:a16="http://schemas.microsoft.com/office/drawing/2014/main" id="{8FE1CE98-56E8-47F3-9C0A-E54326B70486}"/>
              </a:ext>
            </a:extLst>
          </p:cNvPr>
          <p:cNvSpPr/>
          <p:nvPr/>
        </p:nvSpPr>
        <p:spPr bwMode="gray">
          <a:xfrm>
            <a:off x="330197" y="1170514"/>
            <a:ext cx="416833" cy="73866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4800" b="1">
                <a:solidFill>
                  <a:schemeClr val="accent5"/>
                </a:solidFill>
              </a:rPr>
              <a:t>E</a:t>
            </a:r>
            <a:endParaRPr lang="en-US">
              <a:solidFill>
                <a:schemeClr val="accent5"/>
              </a:solidFill>
            </a:endParaRPr>
          </a:p>
        </p:txBody>
      </p:sp>
      <p:grpSp>
        <p:nvGrpSpPr>
          <p:cNvPr id="220" name="btfpIcon639731">
            <a:extLst>
              <a:ext uri="{FF2B5EF4-FFF2-40B4-BE49-F238E27FC236}">
                <a16:creationId xmlns:a16="http://schemas.microsoft.com/office/drawing/2014/main" id="{774923D7-9633-40E6-A700-65BA5713B01F}"/>
              </a:ext>
            </a:extLst>
          </p:cNvPr>
          <p:cNvGrpSpPr>
            <a:grpSpLocks noChangeAspect="1"/>
          </p:cNvGrpSpPr>
          <p:nvPr>
            <p:custDataLst>
              <p:tags r:id="rId4"/>
            </p:custDataLst>
          </p:nvPr>
        </p:nvGrpSpPr>
        <p:grpSpPr>
          <a:xfrm>
            <a:off x="680877" y="1347546"/>
            <a:ext cx="843295" cy="843295"/>
            <a:chOff x="948924" y="1555351"/>
            <a:chExt cx="847918" cy="1024324"/>
          </a:xfrm>
        </p:grpSpPr>
        <p:sp>
          <p:nvSpPr>
            <p:cNvPr id="226" name="btfpIconCircle639731">
              <a:extLst>
                <a:ext uri="{FF2B5EF4-FFF2-40B4-BE49-F238E27FC236}">
                  <a16:creationId xmlns:a16="http://schemas.microsoft.com/office/drawing/2014/main" id="{D33BEFF4-1673-4D3A-BDE6-BC742EF8C245}"/>
                </a:ext>
              </a:extLst>
            </p:cNvPr>
            <p:cNvSpPr>
              <a:spLocks/>
            </p:cNvSpPr>
            <p:nvPr/>
          </p:nvSpPr>
          <p:spPr bwMode="gray">
            <a:xfrm>
              <a:off x="948924" y="1555351"/>
              <a:ext cx="847918" cy="1024324"/>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400">
                <a:solidFill>
                  <a:schemeClr val="tx1"/>
                </a:solidFill>
              </a:endParaRPr>
            </a:p>
          </p:txBody>
        </p:sp>
        <p:pic>
          <p:nvPicPr>
            <p:cNvPr id="233" name="btfpIconLines639731">
              <a:extLst>
                <a:ext uri="{FF2B5EF4-FFF2-40B4-BE49-F238E27FC236}">
                  <a16:creationId xmlns:a16="http://schemas.microsoft.com/office/drawing/2014/main" id="{8BED7B82-0917-4526-A0D3-63DD1C27A08D}"/>
                </a:ext>
              </a:extLst>
            </p:cNvPr>
            <p:cNvPicPr>
              <a:picLocks/>
            </p:cNvPicPr>
            <p:nvPr/>
          </p:nvPicPr>
          <p:blipFill>
            <a:blip r:embed="rId41">
              <a:extLst>
                <a:ext uri="{28A0092B-C50C-407E-A947-70E740481C1C}">
                  <a14:useLocalDpi xmlns:a14="http://schemas.microsoft.com/office/drawing/2010/main" val="0"/>
                </a:ext>
              </a:extLst>
            </a:blip>
            <a:stretch>
              <a:fillRect/>
            </a:stretch>
          </p:blipFill>
          <p:spPr>
            <a:xfrm>
              <a:off x="948924" y="1555351"/>
              <a:ext cx="847918" cy="1024324"/>
            </a:xfrm>
            <a:prstGeom prst="rect">
              <a:avLst/>
            </a:prstGeom>
          </p:spPr>
        </p:pic>
      </p:grpSp>
      <p:grpSp>
        <p:nvGrpSpPr>
          <p:cNvPr id="234" name="btfpIcon689726">
            <a:extLst>
              <a:ext uri="{FF2B5EF4-FFF2-40B4-BE49-F238E27FC236}">
                <a16:creationId xmlns:a16="http://schemas.microsoft.com/office/drawing/2014/main" id="{E8537B6D-6829-4A19-A59A-4BE273E0CCCF}"/>
              </a:ext>
            </a:extLst>
          </p:cNvPr>
          <p:cNvGrpSpPr>
            <a:grpSpLocks noChangeAspect="1"/>
          </p:cNvGrpSpPr>
          <p:nvPr>
            <p:custDataLst>
              <p:tags r:id="rId5"/>
            </p:custDataLst>
          </p:nvPr>
        </p:nvGrpSpPr>
        <p:grpSpPr>
          <a:xfrm>
            <a:off x="2013065" y="1255718"/>
            <a:ext cx="540544" cy="540544"/>
            <a:chOff x="3133431" y="676831"/>
            <a:chExt cx="1449871" cy="1751509"/>
          </a:xfrm>
        </p:grpSpPr>
        <p:sp>
          <p:nvSpPr>
            <p:cNvPr id="235" name="btfpIconCircle689726">
              <a:extLst>
                <a:ext uri="{FF2B5EF4-FFF2-40B4-BE49-F238E27FC236}">
                  <a16:creationId xmlns:a16="http://schemas.microsoft.com/office/drawing/2014/main" id="{7932B0FF-CB8B-44D3-8A47-D4B3C27C9B8C}"/>
                </a:ext>
              </a:extLst>
            </p:cNvPr>
            <p:cNvSpPr>
              <a:spLocks/>
            </p:cNvSpPr>
            <p:nvPr/>
          </p:nvSpPr>
          <p:spPr bwMode="gray">
            <a:xfrm>
              <a:off x="3133431" y="676831"/>
              <a:ext cx="1449871" cy="175150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41" name="btfpIconLines689726">
              <a:extLst>
                <a:ext uri="{FF2B5EF4-FFF2-40B4-BE49-F238E27FC236}">
                  <a16:creationId xmlns:a16="http://schemas.microsoft.com/office/drawing/2014/main" id="{6D084E40-787E-4413-B76A-783EEB533AC0}"/>
                </a:ext>
              </a:extLst>
            </p:cNvPr>
            <p:cNvPicPr>
              <a:picLocks/>
            </p:cNvPicPr>
            <p:nvPr/>
          </p:nvPicPr>
          <p:blipFill>
            <a:blip r:embed="rId42">
              <a:extLst>
                <a:ext uri="{28A0092B-C50C-407E-A947-70E740481C1C}">
                  <a14:useLocalDpi xmlns:a14="http://schemas.microsoft.com/office/drawing/2010/main" val="0"/>
                </a:ext>
              </a:extLst>
            </a:blip>
            <a:stretch>
              <a:fillRect/>
            </a:stretch>
          </p:blipFill>
          <p:spPr>
            <a:xfrm>
              <a:off x="3133431" y="676831"/>
              <a:ext cx="1449871" cy="1751509"/>
            </a:xfrm>
            <a:prstGeom prst="rect">
              <a:avLst/>
            </a:prstGeom>
          </p:spPr>
        </p:pic>
      </p:grpSp>
      <p:sp>
        <p:nvSpPr>
          <p:cNvPr id="242" name="Rectangle 241">
            <a:extLst>
              <a:ext uri="{FF2B5EF4-FFF2-40B4-BE49-F238E27FC236}">
                <a16:creationId xmlns:a16="http://schemas.microsoft.com/office/drawing/2014/main" id="{C8F9D28E-13AF-4A82-9663-EDFFA2321464}"/>
              </a:ext>
            </a:extLst>
          </p:cNvPr>
          <p:cNvSpPr/>
          <p:nvPr/>
        </p:nvSpPr>
        <p:spPr>
          <a:xfrm>
            <a:off x="3492533" y="1742500"/>
            <a:ext cx="1265632" cy="370573"/>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100" b="1" kern="0">
                <a:solidFill>
                  <a:srgbClr val="507867"/>
                </a:solidFill>
                <a:latin typeface="+mj-lt"/>
              </a:rPr>
              <a:t>Water stewardship</a:t>
            </a:r>
          </a:p>
        </p:txBody>
      </p:sp>
      <p:sp>
        <p:nvSpPr>
          <p:cNvPr id="247" name="TextBox 246">
            <a:extLst>
              <a:ext uri="{FF2B5EF4-FFF2-40B4-BE49-F238E27FC236}">
                <a16:creationId xmlns:a16="http://schemas.microsoft.com/office/drawing/2014/main" id="{B0AECE02-B0A4-4E7A-B292-1456FA440F28}"/>
              </a:ext>
            </a:extLst>
          </p:cNvPr>
          <p:cNvSpPr txBox="1"/>
          <p:nvPr/>
        </p:nvSpPr>
        <p:spPr>
          <a:xfrm>
            <a:off x="3492533" y="2111365"/>
            <a:ext cx="1329754" cy="442035"/>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Sensible water use, water quality, and watershed management</a:t>
            </a:r>
          </a:p>
        </p:txBody>
      </p:sp>
      <p:sp>
        <p:nvSpPr>
          <p:cNvPr id="253" name="TextBox 252">
            <a:extLst>
              <a:ext uri="{FF2B5EF4-FFF2-40B4-BE49-F238E27FC236}">
                <a16:creationId xmlns:a16="http://schemas.microsoft.com/office/drawing/2014/main" id="{00B7CA09-3C37-44B2-AA45-C74E9D13A9B5}"/>
              </a:ext>
            </a:extLst>
          </p:cNvPr>
          <p:cNvSpPr txBox="1"/>
          <p:nvPr/>
        </p:nvSpPr>
        <p:spPr>
          <a:xfrm>
            <a:off x="2085330" y="2111365"/>
            <a:ext cx="1329754" cy="442035"/>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Reducing &amp; offsetting GHG emissions contributing to climate change</a:t>
            </a:r>
          </a:p>
        </p:txBody>
      </p:sp>
      <p:sp>
        <p:nvSpPr>
          <p:cNvPr id="254" name="Rectangle 253">
            <a:extLst>
              <a:ext uri="{FF2B5EF4-FFF2-40B4-BE49-F238E27FC236}">
                <a16:creationId xmlns:a16="http://schemas.microsoft.com/office/drawing/2014/main" id="{EC525908-AB83-40FC-A75E-21F31D7F3A50}"/>
              </a:ext>
            </a:extLst>
          </p:cNvPr>
          <p:cNvSpPr>
            <a:spLocks/>
          </p:cNvSpPr>
          <p:nvPr/>
        </p:nvSpPr>
        <p:spPr>
          <a:xfrm>
            <a:off x="2085330" y="1742500"/>
            <a:ext cx="1265632" cy="370573"/>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marR="0" lvl="0" indent="0" defTabSz="914400" eaLnBrk="1" fontAlgn="auto" latinLnBrk="0" hangingPunct="1">
              <a:lnSpc>
                <a:spcPct val="100000"/>
              </a:lnSpc>
              <a:spcBef>
                <a:spcPct val="0"/>
              </a:spcBef>
              <a:spcAft>
                <a:spcPct val="0"/>
              </a:spcAft>
              <a:buClrTx/>
              <a:buSzTx/>
              <a:buFontTx/>
              <a:buNone/>
              <a:defRPr/>
            </a:pPr>
            <a:r>
              <a:rPr kumimoji="0" lang="en-US" sz="1100" b="1" i="0" u="none" strike="noStrike" kern="0" cap="none" spc="0" normalizeH="0" baseline="0" noProof="0">
                <a:ln>
                  <a:noFill/>
                </a:ln>
                <a:solidFill>
                  <a:srgbClr val="507867"/>
                </a:solidFill>
                <a:effectLst/>
                <a:uLnTx/>
                <a:uFillTx/>
                <a:latin typeface="+mj-lt"/>
                <a:ea typeface="+mn-ea"/>
                <a:cs typeface="+mn-cs"/>
              </a:rPr>
              <a:t>GHG</a:t>
            </a:r>
            <a:br>
              <a:rPr kumimoji="0" lang="en-US" sz="1100" b="1" i="0" u="none" strike="noStrike" kern="0" cap="none" spc="0" normalizeH="0" baseline="0" noProof="0">
                <a:ln>
                  <a:noFill/>
                </a:ln>
                <a:solidFill>
                  <a:srgbClr val="507867"/>
                </a:solidFill>
                <a:effectLst/>
                <a:uLnTx/>
                <a:uFillTx/>
                <a:latin typeface="+mj-lt"/>
                <a:ea typeface="+mn-ea"/>
                <a:cs typeface="+mn-cs"/>
              </a:rPr>
            </a:br>
            <a:r>
              <a:rPr kumimoji="0" lang="en-US" sz="1100" b="1" i="0" u="none" strike="noStrike" kern="0" cap="none" spc="0" normalizeH="0" baseline="0" noProof="0">
                <a:ln>
                  <a:noFill/>
                </a:ln>
                <a:solidFill>
                  <a:srgbClr val="507867"/>
                </a:solidFill>
                <a:effectLst/>
                <a:uLnTx/>
                <a:uFillTx/>
                <a:latin typeface="+mj-lt"/>
                <a:ea typeface="+mn-ea"/>
                <a:cs typeface="+mn-cs"/>
              </a:rPr>
              <a:t>emissions</a:t>
            </a:r>
          </a:p>
        </p:txBody>
      </p:sp>
      <p:grpSp>
        <p:nvGrpSpPr>
          <p:cNvPr id="256" name="btfpIcon841600">
            <a:extLst>
              <a:ext uri="{FF2B5EF4-FFF2-40B4-BE49-F238E27FC236}">
                <a16:creationId xmlns:a16="http://schemas.microsoft.com/office/drawing/2014/main" id="{444407A6-0F02-4BFE-92F9-AB0C96C2FE41}"/>
              </a:ext>
            </a:extLst>
          </p:cNvPr>
          <p:cNvGrpSpPr>
            <a:grpSpLocks noChangeAspect="1"/>
          </p:cNvGrpSpPr>
          <p:nvPr>
            <p:custDataLst>
              <p:tags r:id="rId6"/>
            </p:custDataLst>
          </p:nvPr>
        </p:nvGrpSpPr>
        <p:grpSpPr>
          <a:xfrm>
            <a:off x="4869769" y="1255718"/>
            <a:ext cx="540544" cy="540544"/>
            <a:chOff x="3132692" y="3000722"/>
            <a:chExt cx="1449871" cy="1751507"/>
          </a:xfrm>
        </p:grpSpPr>
        <p:sp>
          <p:nvSpPr>
            <p:cNvPr id="257" name="btfpIconCircle841600">
              <a:extLst>
                <a:ext uri="{FF2B5EF4-FFF2-40B4-BE49-F238E27FC236}">
                  <a16:creationId xmlns:a16="http://schemas.microsoft.com/office/drawing/2014/main" id="{32656A1C-D4C0-4519-9273-9E14DF5F68A0}"/>
                </a:ext>
              </a:extLst>
            </p:cNvPr>
            <p:cNvSpPr>
              <a:spLocks/>
            </p:cNvSpPr>
            <p:nvPr/>
          </p:nvSpPr>
          <p:spPr bwMode="gray">
            <a:xfrm>
              <a:off x="3132692" y="3000722"/>
              <a:ext cx="1449871"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58" name="btfpIconLines841600">
              <a:extLst>
                <a:ext uri="{FF2B5EF4-FFF2-40B4-BE49-F238E27FC236}">
                  <a16:creationId xmlns:a16="http://schemas.microsoft.com/office/drawing/2014/main" id="{18130296-172D-4307-B55A-FAAB62E5B184}"/>
                </a:ext>
              </a:extLst>
            </p:cNvPr>
            <p:cNvPicPr>
              <a:picLocks/>
            </p:cNvPicPr>
            <p:nvPr/>
          </p:nvPicPr>
          <p:blipFill>
            <a:blip r:embed="rId43">
              <a:extLst>
                <a:ext uri="{28A0092B-C50C-407E-A947-70E740481C1C}">
                  <a14:useLocalDpi xmlns:a14="http://schemas.microsoft.com/office/drawing/2010/main" val="0"/>
                </a:ext>
              </a:extLst>
            </a:blip>
            <a:stretch>
              <a:fillRect/>
            </a:stretch>
          </p:blipFill>
          <p:spPr>
            <a:xfrm>
              <a:off x="3132692" y="3000722"/>
              <a:ext cx="1449871" cy="1751507"/>
            </a:xfrm>
            <a:prstGeom prst="rect">
              <a:avLst/>
            </a:prstGeom>
          </p:spPr>
        </p:pic>
      </p:grpSp>
      <p:grpSp>
        <p:nvGrpSpPr>
          <p:cNvPr id="259" name="btfpIcon896772">
            <a:extLst>
              <a:ext uri="{FF2B5EF4-FFF2-40B4-BE49-F238E27FC236}">
                <a16:creationId xmlns:a16="http://schemas.microsoft.com/office/drawing/2014/main" id="{460D9526-F0F5-45D0-ABFF-98749720F4CF}"/>
              </a:ext>
            </a:extLst>
          </p:cNvPr>
          <p:cNvGrpSpPr>
            <a:grpSpLocks noChangeAspect="1"/>
          </p:cNvGrpSpPr>
          <p:nvPr>
            <p:custDataLst>
              <p:tags r:id="rId7"/>
            </p:custDataLst>
          </p:nvPr>
        </p:nvGrpSpPr>
        <p:grpSpPr>
          <a:xfrm>
            <a:off x="3438433" y="1255718"/>
            <a:ext cx="540544" cy="540544"/>
            <a:chOff x="5932576" y="676831"/>
            <a:chExt cx="1449871" cy="1751509"/>
          </a:xfrm>
        </p:grpSpPr>
        <p:sp>
          <p:nvSpPr>
            <p:cNvPr id="260" name="btfpIconCircle896772">
              <a:extLst>
                <a:ext uri="{FF2B5EF4-FFF2-40B4-BE49-F238E27FC236}">
                  <a16:creationId xmlns:a16="http://schemas.microsoft.com/office/drawing/2014/main" id="{BEE4A3EB-E60D-4F97-8D2D-BB1E83625F11}"/>
                </a:ext>
              </a:extLst>
            </p:cNvPr>
            <p:cNvSpPr>
              <a:spLocks/>
            </p:cNvSpPr>
            <p:nvPr/>
          </p:nvSpPr>
          <p:spPr bwMode="gray">
            <a:xfrm>
              <a:off x="5932576" y="676831"/>
              <a:ext cx="1449871" cy="175150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61" name="btfpIconLines896772">
              <a:extLst>
                <a:ext uri="{FF2B5EF4-FFF2-40B4-BE49-F238E27FC236}">
                  <a16:creationId xmlns:a16="http://schemas.microsoft.com/office/drawing/2014/main" id="{15CB2520-CF60-4E90-994F-6229B65DC815}"/>
                </a:ext>
              </a:extLst>
            </p:cNvPr>
            <p:cNvPicPr>
              <a:picLocks/>
            </p:cNvPicPr>
            <p:nvPr/>
          </p:nvPicPr>
          <p:blipFill>
            <a:blip r:embed="rId44">
              <a:extLst>
                <a:ext uri="{28A0092B-C50C-407E-A947-70E740481C1C}">
                  <a14:useLocalDpi xmlns:a14="http://schemas.microsoft.com/office/drawing/2010/main" val="0"/>
                </a:ext>
              </a:extLst>
            </a:blip>
            <a:stretch>
              <a:fillRect/>
            </a:stretch>
          </p:blipFill>
          <p:spPr>
            <a:xfrm>
              <a:off x="5932576" y="676831"/>
              <a:ext cx="1449871" cy="1751509"/>
            </a:xfrm>
            <a:prstGeom prst="rect">
              <a:avLst/>
            </a:prstGeom>
          </p:spPr>
        </p:pic>
      </p:grpSp>
      <p:grpSp>
        <p:nvGrpSpPr>
          <p:cNvPr id="12" name="Group 11">
            <a:extLst>
              <a:ext uri="{FF2B5EF4-FFF2-40B4-BE49-F238E27FC236}">
                <a16:creationId xmlns:a16="http://schemas.microsoft.com/office/drawing/2014/main" id="{AC1BFF63-905B-4B79-A6D7-0C4B04BA2E2E}"/>
              </a:ext>
            </a:extLst>
          </p:cNvPr>
          <p:cNvGrpSpPr/>
          <p:nvPr/>
        </p:nvGrpSpPr>
        <p:grpSpPr>
          <a:xfrm>
            <a:off x="10477688" y="1266172"/>
            <a:ext cx="1380615" cy="1298947"/>
            <a:chOff x="7663283" y="1219281"/>
            <a:chExt cx="1380615" cy="1298947"/>
          </a:xfrm>
        </p:grpSpPr>
        <p:sp>
          <p:nvSpPr>
            <p:cNvPr id="249" name="Rectangle 248">
              <a:extLst>
                <a:ext uri="{FF2B5EF4-FFF2-40B4-BE49-F238E27FC236}">
                  <a16:creationId xmlns:a16="http://schemas.microsoft.com/office/drawing/2014/main" id="{B6DC3669-0160-4EE4-8D9B-E17C22007D7F}"/>
                </a:ext>
              </a:extLst>
            </p:cNvPr>
            <p:cNvSpPr/>
            <p:nvPr/>
          </p:nvSpPr>
          <p:spPr>
            <a:xfrm>
              <a:off x="7714144" y="1707328"/>
              <a:ext cx="1265632"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rgbClr val="507867"/>
                  </a:solidFill>
                  <a:latin typeface="+mj-lt"/>
                </a:rPr>
                <a:t>Air </a:t>
              </a:r>
            </a:p>
            <a:p>
              <a:pPr marL="0" indent="0" defTabSz="914400">
                <a:spcBef>
                  <a:spcPct val="0"/>
                </a:spcBef>
                <a:spcAft>
                  <a:spcPct val="0"/>
                </a:spcAft>
                <a:buFontTx/>
                <a:buNone/>
              </a:pPr>
              <a:r>
                <a:rPr lang="en-US" sz="1100" b="1" kern="0">
                  <a:solidFill>
                    <a:srgbClr val="507867"/>
                  </a:solidFill>
                  <a:latin typeface="+mj-lt"/>
                </a:rPr>
                <a:t>quality</a:t>
              </a:r>
            </a:p>
          </p:txBody>
        </p:sp>
        <p:sp>
          <p:nvSpPr>
            <p:cNvPr id="252" name="TextBox 251">
              <a:extLst>
                <a:ext uri="{FF2B5EF4-FFF2-40B4-BE49-F238E27FC236}">
                  <a16:creationId xmlns:a16="http://schemas.microsoft.com/office/drawing/2014/main" id="{62D94227-CBA0-4095-89BA-27F4194B0B0D}"/>
                </a:ext>
              </a:extLst>
            </p:cNvPr>
            <p:cNvSpPr txBox="1"/>
            <p:nvPr/>
          </p:nvSpPr>
          <p:spPr>
            <a:xfrm>
              <a:off x="7714144" y="2076193"/>
              <a:ext cx="1329754" cy="442035"/>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Lowering pollutants impacting air quality and atmospheric integrity</a:t>
              </a:r>
            </a:p>
          </p:txBody>
        </p:sp>
        <p:grpSp>
          <p:nvGrpSpPr>
            <p:cNvPr id="262" name="btfpIcon416878">
              <a:extLst>
                <a:ext uri="{FF2B5EF4-FFF2-40B4-BE49-F238E27FC236}">
                  <a16:creationId xmlns:a16="http://schemas.microsoft.com/office/drawing/2014/main" id="{90709DE4-DE9C-498A-AB07-D6DE2493F2F7}"/>
                </a:ext>
              </a:extLst>
            </p:cNvPr>
            <p:cNvGrpSpPr>
              <a:grpSpLocks noChangeAspect="1"/>
            </p:cNvGrpSpPr>
            <p:nvPr>
              <p:custDataLst>
                <p:tags r:id="rId35"/>
              </p:custDataLst>
            </p:nvPr>
          </p:nvGrpSpPr>
          <p:grpSpPr>
            <a:xfrm>
              <a:off x="7663283" y="1219281"/>
              <a:ext cx="540545" cy="540544"/>
              <a:chOff x="4537277" y="676835"/>
              <a:chExt cx="1449871" cy="1751503"/>
            </a:xfrm>
          </p:grpSpPr>
          <p:sp>
            <p:nvSpPr>
              <p:cNvPr id="264" name="btfpIconCircle416878">
                <a:extLst>
                  <a:ext uri="{FF2B5EF4-FFF2-40B4-BE49-F238E27FC236}">
                    <a16:creationId xmlns:a16="http://schemas.microsoft.com/office/drawing/2014/main" id="{5E421535-5C79-45FA-B5B9-A3888AC612C7}"/>
                  </a:ext>
                </a:extLst>
              </p:cNvPr>
              <p:cNvSpPr>
                <a:spLocks/>
              </p:cNvSpPr>
              <p:nvPr/>
            </p:nvSpPr>
            <p:spPr bwMode="gray">
              <a:xfrm>
                <a:off x="4537280" y="676835"/>
                <a:ext cx="1449868" cy="1751503"/>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65" name="btfpIconLines416878">
                <a:extLst>
                  <a:ext uri="{FF2B5EF4-FFF2-40B4-BE49-F238E27FC236}">
                    <a16:creationId xmlns:a16="http://schemas.microsoft.com/office/drawing/2014/main" id="{F3F93A97-6096-4C5E-9571-55B71CADA848}"/>
                  </a:ext>
                </a:extLst>
              </p:cNvPr>
              <p:cNvPicPr>
                <a:picLocks/>
              </p:cNvPicPr>
              <p:nvPr/>
            </p:nvPicPr>
            <p:blipFill>
              <a:blip r:embed="rId45">
                <a:extLst>
                  <a:ext uri="{28A0092B-C50C-407E-A947-70E740481C1C}">
                    <a14:useLocalDpi xmlns:a14="http://schemas.microsoft.com/office/drawing/2010/main" val="0"/>
                  </a:ext>
                </a:extLst>
              </a:blip>
              <a:stretch>
                <a:fillRect/>
              </a:stretch>
            </p:blipFill>
            <p:spPr>
              <a:xfrm>
                <a:off x="4537277" y="676835"/>
                <a:ext cx="1449868" cy="1751503"/>
              </a:xfrm>
              <a:prstGeom prst="rect">
                <a:avLst/>
              </a:prstGeom>
            </p:spPr>
          </p:pic>
        </p:grpSp>
      </p:grpSp>
      <p:sp>
        <p:nvSpPr>
          <p:cNvPr id="266" name="Rectangle 265">
            <a:extLst>
              <a:ext uri="{FF2B5EF4-FFF2-40B4-BE49-F238E27FC236}">
                <a16:creationId xmlns:a16="http://schemas.microsoft.com/office/drawing/2014/main" id="{E621AC60-4970-4BDD-A85A-B0F2ADF077D2}"/>
              </a:ext>
            </a:extLst>
          </p:cNvPr>
          <p:cNvSpPr/>
          <p:nvPr/>
        </p:nvSpPr>
        <p:spPr>
          <a:xfrm>
            <a:off x="9121350" y="1707328"/>
            <a:ext cx="1136001"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rgbClr val="507867"/>
                </a:solidFill>
                <a:latin typeface="+mj-lt"/>
              </a:rPr>
              <a:t>Land and ocean use</a:t>
            </a:r>
          </a:p>
        </p:txBody>
      </p:sp>
      <p:grpSp>
        <p:nvGrpSpPr>
          <p:cNvPr id="267" name="btfpIcon643012">
            <a:extLst>
              <a:ext uri="{FF2B5EF4-FFF2-40B4-BE49-F238E27FC236}">
                <a16:creationId xmlns:a16="http://schemas.microsoft.com/office/drawing/2014/main" id="{498CC90F-08AD-4EDA-8615-35096AA88FB7}"/>
              </a:ext>
            </a:extLst>
          </p:cNvPr>
          <p:cNvGrpSpPr>
            <a:grpSpLocks noChangeAspect="1"/>
          </p:cNvGrpSpPr>
          <p:nvPr>
            <p:custDataLst>
              <p:tags r:id="rId8"/>
            </p:custDataLst>
          </p:nvPr>
        </p:nvGrpSpPr>
        <p:grpSpPr>
          <a:xfrm>
            <a:off x="9070489" y="1219280"/>
            <a:ext cx="540544" cy="540544"/>
            <a:chOff x="8735986" y="397022"/>
            <a:chExt cx="1449869" cy="1751509"/>
          </a:xfrm>
        </p:grpSpPr>
        <p:sp>
          <p:nvSpPr>
            <p:cNvPr id="268" name="btfpIconCircle643012">
              <a:extLst>
                <a:ext uri="{FF2B5EF4-FFF2-40B4-BE49-F238E27FC236}">
                  <a16:creationId xmlns:a16="http://schemas.microsoft.com/office/drawing/2014/main" id="{D1B1D5AD-4610-49E7-82C5-59A3428AB47A}"/>
                </a:ext>
              </a:extLst>
            </p:cNvPr>
            <p:cNvSpPr>
              <a:spLocks/>
            </p:cNvSpPr>
            <p:nvPr/>
          </p:nvSpPr>
          <p:spPr bwMode="gray">
            <a:xfrm>
              <a:off x="8735986" y="397022"/>
              <a:ext cx="1449869" cy="175150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69" name="btfpIconLines643012">
              <a:extLst>
                <a:ext uri="{FF2B5EF4-FFF2-40B4-BE49-F238E27FC236}">
                  <a16:creationId xmlns:a16="http://schemas.microsoft.com/office/drawing/2014/main" id="{723EA2D0-B400-42A4-BB9B-01C29F0F99EB}"/>
                </a:ext>
              </a:extLst>
            </p:cNvPr>
            <p:cNvPicPr>
              <a:picLocks/>
            </p:cNvPicPr>
            <p:nvPr/>
          </p:nvPicPr>
          <p:blipFill>
            <a:blip r:embed="rId46">
              <a:extLst>
                <a:ext uri="{28A0092B-C50C-407E-A947-70E740481C1C}">
                  <a14:useLocalDpi xmlns:a14="http://schemas.microsoft.com/office/drawing/2010/main" val="0"/>
                </a:ext>
              </a:extLst>
            </a:blip>
            <a:stretch>
              <a:fillRect/>
            </a:stretch>
          </p:blipFill>
          <p:spPr>
            <a:xfrm>
              <a:off x="8735986" y="397022"/>
              <a:ext cx="1449869" cy="1751509"/>
            </a:xfrm>
            <a:prstGeom prst="rect">
              <a:avLst/>
            </a:prstGeom>
          </p:spPr>
        </p:pic>
      </p:grpSp>
      <p:sp>
        <p:nvSpPr>
          <p:cNvPr id="270" name="TextBox 269">
            <a:extLst>
              <a:ext uri="{FF2B5EF4-FFF2-40B4-BE49-F238E27FC236}">
                <a16:creationId xmlns:a16="http://schemas.microsoft.com/office/drawing/2014/main" id="{5D6910CE-2D58-45D1-B3A3-72AA616B8136}"/>
              </a:ext>
            </a:extLst>
          </p:cNvPr>
          <p:cNvSpPr txBox="1"/>
          <p:nvPr/>
        </p:nvSpPr>
        <p:spPr>
          <a:xfrm>
            <a:off x="9118521" y="2076193"/>
            <a:ext cx="1332585"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Ensuring long-term sustainable land and ocean use, sound utilization practices</a:t>
            </a:r>
          </a:p>
        </p:txBody>
      </p:sp>
      <p:sp>
        <p:nvSpPr>
          <p:cNvPr id="271" name="Rectangle 270">
            <a:extLst>
              <a:ext uri="{FF2B5EF4-FFF2-40B4-BE49-F238E27FC236}">
                <a16:creationId xmlns:a16="http://schemas.microsoft.com/office/drawing/2014/main" id="{D797DEFE-0573-4FD2-BFF3-587170998572}"/>
              </a:ext>
            </a:extLst>
          </p:cNvPr>
          <p:cNvSpPr/>
          <p:nvPr/>
        </p:nvSpPr>
        <p:spPr>
          <a:xfrm>
            <a:off x="329892" y="2289882"/>
            <a:ext cx="1698178" cy="430887"/>
          </a:xfrm>
          <a:prstGeom prst="rect">
            <a:avLst/>
          </a:prstGeom>
        </p:spPr>
        <p:txBody>
          <a:bodyPr wrap="square">
            <a:spAutoFit/>
          </a:bodyPr>
          <a:lstStyle/>
          <a:p>
            <a:pPr marL="0" marR="0" lvl="0" indent="0" fontAlgn="auto">
              <a:lnSpc>
                <a:spcPct val="100000"/>
              </a:lnSpc>
              <a:spcAft>
                <a:spcPts val="0"/>
              </a:spcAft>
              <a:buClrTx/>
              <a:buSzTx/>
              <a:buNone/>
              <a:tabLst/>
              <a:defRPr/>
            </a:pPr>
            <a:r>
              <a:rPr lang="en-US" sz="1050" i="1">
                <a:solidFill>
                  <a:srgbClr val="507867"/>
                </a:solidFill>
              </a:rPr>
              <a:t>Living within our planetary boundaries</a:t>
            </a:r>
          </a:p>
        </p:txBody>
      </p:sp>
      <p:sp>
        <p:nvSpPr>
          <p:cNvPr id="273" name="TextBox 272">
            <a:extLst>
              <a:ext uri="{FF2B5EF4-FFF2-40B4-BE49-F238E27FC236}">
                <a16:creationId xmlns:a16="http://schemas.microsoft.com/office/drawing/2014/main" id="{1AE59420-151C-4591-BBD7-D8D355C00EAC}"/>
              </a:ext>
            </a:extLst>
          </p:cNvPr>
          <p:cNvSpPr txBox="1"/>
          <p:nvPr/>
        </p:nvSpPr>
        <p:spPr>
          <a:xfrm>
            <a:off x="4899736" y="2111365"/>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Responsible sourcing and use of resources, incl. </a:t>
            </a:r>
            <a:r>
              <a:rPr lang="en-US" sz="800" spc="-20">
                <a:solidFill>
                  <a:srgbClr val="000000"/>
                </a:solidFill>
              </a:rPr>
              <a:t>product, packaging, and food lifecycles</a:t>
            </a:r>
          </a:p>
        </p:txBody>
      </p:sp>
      <p:sp>
        <p:nvSpPr>
          <p:cNvPr id="274" name="Rectangle 273">
            <a:extLst>
              <a:ext uri="{FF2B5EF4-FFF2-40B4-BE49-F238E27FC236}">
                <a16:creationId xmlns:a16="http://schemas.microsoft.com/office/drawing/2014/main" id="{CDF25A0F-9949-4051-BBB5-57127B87A209}"/>
              </a:ext>
            </a:extLst>
          </p:cNvPr>
          <p:cNvSpPr>
            <a:spLocks/>
          </p:cNvSpPr>
          <p:nvPr/>
        </p:nvSpPr>
        <p:spPr>
          <a:xfrm>
            <a:off x="4899736" y="1742500"/>
            <a:ext cx="1401724" cy="370573"/>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marR="0" lvl="0" indent="0" defTabSz="914400" eaLnBrk="1" fontAlgn="auto" latinLnBrk="0" hangingPunct="1">
              <a:lnSpc>
                <a:spcPct val="100000"/>
              </a:lnSpc>
              <a:spcBef>
                <a:spcPct val="0"/>
              </a:spcBef>
              <a:spcAft>
                <a:spcPct val="0"/>
              </a:spcAft>
              <a:buClrTx/>
              <a:buSzTx/>
              <a:buFontTx/>
              <a:buNone/>
              <a:defRPr/>
            </a:pPr>
            <a:r>
              <a:rPr lang="en-US" sz="1100" b="1" kern="0" spc="-30">
                <a:solidFill>
                  <a:srgbClr val="507867"/>
                </a:solidFill>
                <a:latin typeface="+mj-lt"/>
              </a:rPr>
              <a:t>Packaging, </a:t>
            </a:r>
          </a:p>
          <a:p>
            <a:pPr marL="0" marR="0" lvl="0" indent="0" defTabSz="914400" eaLnBrk="1" fontAlgn="auto" latinLnBrk="0" hangingPunct="1">
              <a:lnSpc>
                <a:spcPct val="100000"/>
              </a:lnSpc>
              <a:spcBef>
                <a:spcPct val="0"/>
              </a:spcBef>
              <a:spcAft>
                <a:spcPct val="0"/>
              </a:spcAft>
              <a:buClrTx/>
              <a:buSzTx/>
              <a:buFontTx/>
              <a:buNone/>
              <a:defRPr/>
            </a:pPr>
            <a:r>
              <a:rPr lang="en-US" sz="1100" b="1" kern="0" spc="-30">
                <a:solidFill>
                  <a:srgbClr val="507867"/>
                </a:solidFill>
                <a:latin typeface="+mj-lt"/>
              </a:rPr>
              <a:t>waste &amp; circularity</a:t>
            </a:r>
            <a:endParaRPr kumimoji="0" lang="en-US" sz="1100" b="1" i="0" u="none" strike="noStrike" kern="0" cap="none" spc="-30" normalizeH="0" noProof="0">
              <a:ln>
                <a:noFill/>
              </a:ln>
              <a:solidFill>
                <a:srgbClr val="FF0000"/>
              </a:solidFill>
              <a:effectLst/>
              <a:uLnTx/>
              <a:uFillTx/>
              <a:latin typeface="+mj-lt"/>
            </a:endParaRPr>
          </a:p>
        </p:txBody>
      </p:sp>
      <p:sp>
        <p:nvSpPr>
          <p:cNvPr id="275" name="TextBox 274">
            <a:extLst>
              <a:ext uri="{FF2B5EF4-FFF2-40B4-BE49-F238E27FC236}">
                <a16:creationId xmlns:a16="http://schemas.microsoft.com/office/drawing/2014/main" id="{2EC6694E-3179-4070-9322-936B1C0C8535}"/>
              </a:ext>
            </a:extLst>
          </p:cNvPr>
          <p:cNvSpPr txBox="1"/>
          <p:nvPr/>
        </p:nvSpPr>
        <p:spPr>
          <a:xfrm>
            <a:off x="6309771" y="211093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Sensitively using and treating toxic products and waste, incl. chemical and technology pollutants</a:t>
            </a:r>
            <a:endParaRPr lang="en-US" sz="800" spc="-20">
              <a:solidFill>
                <a:srgbClr val="000000"/>
              </a:solidFill>
            </a:endParaRPr>
          </a:p>
        </p:txBody>
      </p:sp>
      <p:sp>
        <p:nvSpPr>
          <p:cNvPr id="276" name="Rectangle 275">
            <a:extLst>
              <a:ext uri="{FF2B5EF4-FFF2-40B4-BE49-F238E27FC236}">
                <a16:creationId xmlns:a16="http://schemas.microsoft.com/office/drawing/2014/main" id="{EC739544-A996-4442-8F3C-D3C3537B7CA6}"/>
              </a:ext>
            </a:extLst>
          </p:cNvPr>
          <p:cNvSpPr>
            <a:spLocks/>
          </p:cNvSpPr>
          <p:nvPr/>
        </p:nvSpPr>
        <p:spPr>
          <a:xfrm>
            <a:off x="6309771" y="1742072"/>
            <a:ext cx="1409377" cy="370573"/>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marR="0" lvl="0" indent="0" defTabSz="914400" eaLnBrk="1" fontAlgn="auto" latinLnBrk="0" hangingPunct="1">
              <a:lnSpc>
                <a:spcPct val="100000"/>
              </a:lnSpc>
              <a:spcBef>
                <a:spcPct val="0"/>
              </a:spcBef>
              <a:spcAft>
                <a:spcPct val="0"/>
              </a:spcAft>
              <a:buClrTx/>
              <a:buSzTx/>
              <a:buFontTx/>
              <a:buNone/>
              <a:defRPr/>
            </a:pPr>
            <a:r>
              <a:rPr lang="en-US" sz="1100" b="1" kern="0">
                <a:solidFill>
                  <a:srgbClr val="507867"/>
                </a:solidFill>
                <a:latin typeface="+mj-lt"/>
              </a:rPr>
              <a:t>Hazardous substances</a:t>
            </a:r>
          </a:p>
        </p:txBody>
      </p:sp>
      <p:grpSp>
        <p:nvGrpSpPr>
          <p:cNvPr id="277" name="btfpIcon361707">
            <a:extLst>
              <a:ext uri="{FF2B5EF4-FFF2-40B4-BE49-F238E27FC236}">
                <a16:creationId xmlns:a16="http://schemas.microsoft.com/office/drawing/2014/main" id="{2D7E7574-9C33-44E6-BE3F-CB8397BE9AAA}"/>
              </a:ext>
            </a:extLst>
          </p:cNvPr>
          <p:cNvGrpSpPr>
            <a:grpSpLocks noChangeAspect="1"/>
          </p:cNvGrpSpPr>
          <p:nvPr>
            <p:custDataLst>
              <p:tags r:id="rId9"/>
            </p:custDataLst>
          </p:nvPr>
        </p:nvGrpSpPr>
        <p:grpSpPr>
          <a:xfrm>
            <a:off x="6265971" y="1255718"/>
            <a:ext cx="540545" cy="540544"/>
            <a:chOff x="4398452" y="3608836"/>
            <a:chExt cx="1449872" cy="1751501"/>
          </a:xfrm>
        </p:grpSpPr>
        <p:sp>
          <p:nvSpPr>
            <p:cNvPr id="278" name="btfpIconCircle361707">
              <a:extLst>
                <a:ext uri="{FF2B5EF4-FFF2-40B4-BE49-F238E27FC236}">
                  <a16:creationId xmlns:a16="http://schemas.microsoft.com/office/drawing/2014/main" id="{E576F5F0-39B5-4FE3-BF26-71A032847C87}"/>
                </a:ext>
              </a:extLst>
            </p:cNvPr>
            <p:cNvSpPr>
              <a:spLocks/>
            </p:cNvSpPr>
            <p:nvPr/>
          </p:nvSpPr>
          <p:spPr bwMode="gray">
            <a:xfrm>
              <a:off x="4398452" y="3608836"/>
              <a:ext cx="1449869" cy="175150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79" name="btfpIconLines361707">
              <a:extLst>
                <a:ext uri="{FF2B5EF4-FFF2-40B4-BE49-F238E27FC236}">
                  <a16:creationId xmlns:a16="http://schemas.microsoft.com/office/drawing/2014/main" id="{8B56B07C-44BD-4885-A60D-FB5570B7ADD1}"/>
                </a:ext>
              </a:extLst>
            </p:cNvPr>
            <p:cNvPicPr>
              <a:picLocks/>
            </p:cNvPicPr>
            <p:nvPr/>
          </p:nvPicPr>
          <p:blipFill>
            <a:blip r:embed="rId47">
              <a:extLst>
                <a:ext uri="{28A0092B-C50C-407E-A947-70E740481C1C}">
                  <a14:useLocalDpi xmlns:a14="http://schemas.microsoft.com/office/drawing/2010/main" val="0"/>
                </a:ext>
              </a:extLst>
            </a:blip>
            <a:stretch>
              <a:fillRect/>
            </a:stretch>
          </p:blipFill>
          <p:spPr>
            <a:xfrm>
              <a:off x="4398455" y="3608836"/>
              <a:ext cx="1449869" cy="1751501"/>
            </a:xfrm>
            <a:prstGeom prst="rect">
              <a:avLst/>
            </a:prstGeom>
          </p:spPr>
        </p:pic>
      </p:grpSp>
      <p:sp>
        <p:nvSpPr>
          <p:cNvPr id="280" name="Rectangle 279">
            <a:extLst>
              <a:ext uri="{FF2B5EF4-FFF2-40B4-BE49-F238E27FC236}">
                <a16:creationId xmlns:a16="http://schemas.microsoft.com/office/drawing/2014/main" id="{3DB0F624-5B87-4F56-AB19-FFBC2BF3C7E9}"/>
              </a:ext>
            </a:extLst>
          </p:cNvPr>
          <p:cNvSpPr/>
          <p:nvPr/>
        </p:nvSpPr>
        <p:spPr>
          <a:xfrm>
            <a:off x="340738" y="3466864"/>
            <a:ext cx="918662" cy="307777"/>
          </a:xfrm>
          <a:prstGeom prst="rect">
            <a:avLst/>
          </a:prstGeom>
        </p:spPr>
        <p:txBody>
          <a:bodyPr wrap="none">
            <a:spAutoFit/>
          </a:bodyPr>
          <a:lstStyle/>
          <a:p>
            <a:pPr marL="0" marR="0" lvl="0" indent="0" fontAlgn="auto">
              <a:lnSpc>
                <a:spcPct val="100000"/>
              </a:lnSpc>
              <a:spcAft>
                <a:spcPts val="0"/>
              </a:spcAft>
              <a:buClrTx/>
              <a:buSzTx/>
              <a:buNone/>
              <a:tabLst/>
              <a:defRPr/>
            </a:pPr>
            <a:r>
              <a:rPr lang="en-US" sz="1400" spc="300">
                <a:solidFill>
                  <a:schemeClr val="accent6"/>
                </a:solidFill>
              </a:rPr>
              <a:t>Social</a:t>
            </a:r>
          </a:p>
        </p:txBody>
      </p:sp>
      <p:sp>
        <p:nvSpPr>
          <p:cNvPr id="281" name="Rectangle 280">
            <a:extLst>
              <a:ext uri="{FF2B5EF4-FFF2-40B4-BE49-F238E27FC236}">
                <a16:creationId xmlns:a16="http://schemas.microsoft.com/office/drawing/2014/main" id="{8FAF2880-6DFC-42DB-B23E-93BBD0B9D2D1}"/>
              </a:ext>
            </a:extLst>
          </p:cNvPr>
          <p:cNvSpPr/>
          <p:nvPr/>
        </p:nvSpPr>
        <p:spPr bwMode="gray">
          <a:xfrm>
            <a:off x="340738" y="2704600"/>
            <a:ext cx="382640" cy="677108"/>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4400" b="1">
                <a:solidFill>
                  <a:schemeClr val="accent6"/>
                </a:solidFill>
              </a:rPr>
              <a:t>S</a:t>
            </a:r>
            <a:endParaRPr lang="en-US" sz="1400">
              <a:solidFill>
                <a:schemeClr val="accent6"/>
              </a:solidFill>
            </a:endParaRPr>
          </a:p>
        </p:txBody>
      </p:sp>
      <p:grpSp>
        <p:nvGrpSpPr>
          <p:cNvPr id="282" name="btfpIcon983159">
            <a:extLst>
              <a:ext uri="{FF2B5EF4-FFF2-40B4-BE49-F238E27FC236}">
                <a16:creationId xmlns:a16="http://schemas.microsoft.com/office/drawing/2014/main" id="{E2F3D446-F5B9-45DE-A358-3E9BECD2D390}"/>
              </a:ext>
            </a:extLst>
          </p:cNvPr>
          <p:cNvGrpSpPr>
            <a:grpSpLocks noChangeAspect="1"/>
          </p:cNvGrpSpPr>
          <p:nvPr>
            <p:custDataLst>
              <p:tags r:id="rId10"/>
            </p:custDataLst>
          </p:nvPr>
        </p:nvGrpSpPr>
        <p:grpSpPr>
          <a:xfrm>
            <a:off x="740565" y="2853341"/>
            <a:ext cx="796892" cy="796892"/>
            <a:chOff x="1005288" y="3304738"/>
            <a:chExt cx="801261" cy="967959"/>
          </a:xfrm>
        </p:grpSpPr>
        <p:sp>
          <p:nvSpPr>
            <p:cNvPr id="283" name="btfpIconCircle983159">
              <a:extLst>
                <a:ext uri="{FF2B5EF4-FFF2-40B4-BE49-F238E27FC236}">
                  <a16:creationId xmlns:a16="http://schemas.microsoft.com/office/drawing/2014/main" id="{D2BB8868-9985-4F15-97A2-F377E4914AE4}"/>
                </a:ext>
              </a:extLst>
            </p:cNvPr>
            <p:cNvSpPr>
              <a:spLocks/>
            </p:cNvSpPr>
            <p:nvPr/>
          </p:nvSpPr>
          <p:spPr bwMode="gray">
            <a:xfrm>
              <a:off x="1005288" y="3304738"/>
              <a:ext cx="801261" cy="96795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400">
                <a:solidFill>
                  <a:schemeClr val="tx1"/>
                </a:solidFill>
              </a:endParaRPr>
            </a:p>
          </p:txBody>
        </p:sp>
        <p:pic>
          <p:nvPicPr>
            <p:cNvPr id="284" name="btfpIconLines983159">
              <a:extLst>
                <a:ext uri="{FF2B5EF4-FFF2-40B4-BE49-F238E27FC236}">
                  <a16:creationId xmlns:a16="http://schemas.microsoft.com/office/drawing/2014/main" id="{04E1891D-65CA-4417-92E4-C795A92F8CC9}"/>
                </a:ext>
              </a:extLst>
            </p:cNvPr>
            <p:cNvPicPr>
              <a:picLocks/>
            </p:cNvPicPr>
            <p:nvPr/>
          </p:nvPicPr>
          <p:blipFill>
            <a:blip r:embed="rId48">
              <a:extLst>
                <a:ext uri="{28A0092B-C50C-407E-A947-70E740481C1C}">
                  <a14:useLocalDpi xmlns:a14="http://schemas.microsoft.com/office/drawing/2010/main" val="0"/>
                </a:ext>
              </a:extLst>
            </a:blip>
            <a:stretch>
              <a:fillRect/>
            </a:stretch>
          </p:blipFill>
          <p:spPr>
            <a:xfrm>
              <a:off x="1005288" y="3304738"/>
              <a:ext cx="801261" cy="967959"/>
            </a:xfrm>
            <a:prstGeom prst="rect">
              <a:avLst/>
            </a:prstGeom>
          </p:spPr>
        </p:pic>
      </p:grpSp>
      <p:cxnSp>
        <p:nvCxnSpPr>
          <p:cNvPr id="285" name="Straight Connector 284">
            <a:extLst>
              <a:ext uri="{FF2B5EF4-FFF2-40B4-BE49-F238E27FC236}">
                <a16:creationId xmlns:a16="http://schemas.microsoft.com/office/drawing/2014/main" id="{C2D7CEBD-DA10-4201-951D-D44B0E28C2BA}"/>
              </a:ext>
            </a:extLst>
          </p:cNvPr>
          <p:cNvCxnSpPr>
            <a:cxnSpLocks/>
          </p:cNvCxnSpPr>
          <p:nvPr>
            <p:custDataLst>
              <p:tags r:id="rId11"/>
            </p:custDataLst>
          </p:nvPr>
        </p:nvCxnSpPr>
        <p:spPr bwMode="gray">
          <a:xfrm>
            <a:off x="357577" y="2669614"/>
            <a:ext cx="1578407"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DB11B0D0-7D51-4D4A-A408-62C9D2262A80}"/>
              </a:ext>
            </a:extLst>
          </p:cNvPr>
          <p:cNvCxnSpPr>
            <a:cxnSpLocks/>
          </p:cNvCxnSpPr>
          <p:nvPr>
            <p:custDataLst>
              <p:tags r:id="rId12"/>
            </p:custDataLst>
          </p:nvPr>
        </p:nvCxnSpPr>
        <p:spPr bwMode="gray">
          <a:xfrm>
            <a:off x="2094487" y="2669614"/>
            <a:ext cx="9730731"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58C70B17-CD2F-4ED4-AAB2-7E2B1226580B}"/>
              </a:ext>
            </a:extLst>
          </p:cNvPr>
          <p:cNvSpPr/>
          <p:nvPr/>
        </p:nvSpPr>
        <p:spPr>
          <a:xfrm>
            <a:off x="330196" y="3677913"/>
            <a:ext cx="1437489" cy="430887"/>
          </a:xfrm>
          <a:prstGeom prst="rect">
            <a:avLst/>
          </a:prstGeom>
        </p:spPr>
        <p:txBody>
          <a:bodyPr wrap="square">
            <a:spAutoFit/>
          </a:bodyPr>
          <a:lstStyle/>
          <a:p>
            <a:pPr marL="0" marR="0" lvl="0" indent="0" fontAlgn="auto">
              <a:lnSpc>
                <a:spcPct val="100000"/>
              </a:lnSpc>
              <a:spcAft>
                <a:spcPts val="0"/>
              </a:spcAft>
              <a:buClrTx/>
              <a:buSzTx/>
              <a:buNone/>
              <a:tabLst/>
              <a:defRPr/>
            </a:pPr>
            <a:r>
              <a:rPr lang="en-US" sz="1050" i="1">
                <a:solidFill>
                  <a:srgbClr val="973B74"/>
                </a:solidFill>
              </a:rPr>
              <a:t>Committing to equitable outcomes</a:t>
            </a:r>
          </a:p>
        </p:txBody>
      </p:sp>
      <p:sp>
        <p:nvSpPr>
          <p:cNvPr id="288" name="Rectangle 287">
            <a:extLst>
              <a:ext uri="{FF2B5EF4-FFF2-40B4-BE49-F238E27FC236}">
                <a16:creationId xmlns:a16="http://schemas.microsoft.com/office/drawing/2014/main" id="{4408C463-505C-4884-A527-6CF923E9AA31}"/>
              </a:ext>
            </a:extLst>
          </p:cNvPr>
          <p:cNvSpPr/>
          <p:nvPr/>
        </p:nvSpPr>
        <p:spPr>
          <a:xfrm>
            <a:off x="340738" y="4957076"/>
            <a:ext cx="1568334" cy="307777"/>
          </a:xfrm>
          <a:prstGeom prst="rect">
            <a:avLst/>
          </a:prstGeom>
        </p:spPr>
        <p:txBody>
          <a:bodyPr wrap="none">
            <a:spAutoFit/>
          </a:bodyPr>
          <a:lstStyle/>
          <a:p>
            <a:pPr marL="0" marR="0" lvl="0" indent="0" fontAlgn="auto">
              <a:lnSpc>
                <a:spcPct val="100000"/>
              </a:lnSpc>
              <a:spcAft>
                <a:spcPts val="0"/>
              </a:spcAft>
              <a:buClrTx/>
              <a:buSzTx/>
              <a:buNone/>
              <a:tabLst/>
              <a:defRPr/>
            </a:pPr>
            <a:r>
              <a:rPr lang="en-US" sz="1400" spc="300">
                <a:solidFill>
                  <a:schemeClr val="accent4"/>
                </a:solidFill>
              </a:rPr>
              <a:t>Governance</a:t>
            </a:r>
          </a:p>
        </p:txBody>
      </p:sp>
      <p:cxnSp>
        <p:nvCxnSpPr>
          <p:cNvPr id="289" name="Straight Connector 288">
            <a:extLst>
              <a:ext uri="{FF2B5EF4-FFF2-40B4-BE49-F238E27FC236}">
                <a16:creationId xmlns:a16="http://schemas.microsoft.com/office/drawing/2014/main" id="{1B7A1B25-E16A-4EE7-B7AC-B8D41AB10416}"/>
              </a:ext>
            </a:extLst>
          </p:cNvPr>
          <p:cNvCxnSpPr/>
          <p:nvPr>
            <p:custDataLst>
              <p:tags r:id="rId13"/>
            </p:custDataLst>
          </p:nvPr>
        </p:nvCxnSpPr>
        <p:spPr bwMode="gray">
          <a:xfrm>
            <a:off x="2001971" y="4240968"/>
            <a:ext cx="0" cy="1416155"/>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5" name="Rectangle 294">
            <a:extLst>
              <a:ext uri="{FF2B5EF4-FFF2-40B4-BE49-F238E27FC236}">
                <a16:creationId xmlns:a16="http://schemas.microsoft.com/office/drawing/2014/main" id="{248D5948-85FE-4002-8344-FEC6DEE376D7}"/>
              </a:ext>
            </a:extLst>
          </p:cNvPr>
          <p:cNvSpPr/>
          <p:nvPr/>
        </p:nvSpPr>
        <p:spPr>
          <a:xfrm>
            <a:off x="6297890" y="4718988"/>
            <a:ext cx="1381489"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indent="0" defTabSz="914400">
              <a:spcBef>
                <a:spcPct val="0"/>
              </a:spcBef>
              <a:spcAft>
                <a:spcPct val="0"/>
              </a:spcAft>
              <a:buFontTx/>
              <a:buNone/>
            </a:pPr>
            <a:r>
              <a:rPr lang="en-US" sz="1100" b="1" kern="0">
                <a:solidFill>
                  <a:srgbClr val="46647B"/>
                </a:solidFill>
                <a:latin typeface="+mj-lt"/>
              </a:rPr>
              <a:t>Transparency &amp; risk management</a:t>
            </a:r>
          </a:p>
        </p:txBody>
      </p:sp>
      <p:sp>
        <p:nvSpPr>
          <p:cNvPr id="296" name="TextBox 295">
            <a:extLst>
              <a:ext uri="{FF2B5EF4-FFF2-40B4-BE49-F238E27FC236}">
                <a16:creationId xmlns:a16="http://schemas.microsoft.com/office/drawing/2014/main" id="{1FC7282D-DCE5-4319-8F95-B6E7795E2BF8}"/>
              </a:ext>
            </a:extLst>
          </p:cNvPr>
          <p:cNvSpPr txBox="1"/>
          <p:nvPr/>
        </p:nvSpPr>
        <p:spPr>
          <a:xfrm>
            <a:off x="6297890" y="503221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Accurate accounting; appropriate risk disclosure and management; ESG transparency</a:t>
            </a:r>
          </a:p>
        </p:txBody>
      </p:sp>
      <p:grpSp>
        <p:nvGrpSpPr>
          <p:cNvPr id="297" name="btfpIcon228649">
            <a:extLst>
              <a:ext uri="{FF2B5EF4-FFF2-40B4-BE49-F238E27FC236}">
                <a16:creationId xmlns:a16="http://schemas.microsoft.com/office/drawing/2014/main" id="{61FBAEF7-FEB5-437C-8BFF-AB842F2361F7}"/>
              </a:ext>
            </a:extLst>
          </p:cNvPr>
          <p:cNvGrpSpPr>
            <a:grpSpLocks noChangeAspect="1"/>
          </p:cNvGrpSpPr>
          <p:nvPr>
            <p:custDataLst>
              <p:tags r:id="rId14"/>
            </p:custDataLst>
          </p:nvPr>
        </p:nvGrpSpPr>
        <p:grpSpPr>
          <a:xfrm>
            <a:off x="3514997" y="4210645"/>
            <a:ext cx="540545" cy="540544"/>
            <a:chOff x="3125879" y="4184020"/>
            <a:chExt cx="1474038" cy="1441966"/>
          </a:xfrm>
        </p:grpSpPr>
        <p:sp>
          <p:nvSpPr>
            <p:cNvPr id="298" name="btfpIconCircle228649">
              <a:extLst>
                <a:ext uri="{FF2B5EF4-FFF2-40B4-BE49-F238E27FC236}">
                  <a16:creationId xmlns:a16="http://schemas.microsoft.com/office/drawing/2014/main" id="{A6F4A16F-A5B7-4C61-A643-5A17DFD2A9D9}"/>
                </a:ext>
              </a:extLst>
            </p:cNvPr>
            <p:cNvSpPr>
              <a:spLocks/>
            </p:cNvSpPr>
            <p:nvPr/>
          </p:nvSpPr>
          <p:spPr bwMode="gray">
            <a:xfrm>
              <a:off x="3125879" y="4184020"/>
              <a:ext cx="1474035" cy="1441966"/>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299" name="btfpIconLines228649">
              <a:extLst>
                <a:ext uri="{FF2B5EF4-FFF2-40B4-BE49-F238E27FC236}">
                  <a16:creationId xmlns:a16="http://schemas.microsoft.com/office/drawing/2014/main" id="{454B6AEA-B1E4-492C-BDAE-5C741A464369}"/>
                </a:ext>
              </a:extLst>
            </p:cNvPr>
            <p:cNvPicPr>
              <a:picLocks/>
            </p:cNvPicPr>
            <p:nvPr/>
          </p:nvPicPr>
          <p:blipFill>
            <a:blip r:embed="rId49">
              <a:extLst>
                <a:ext uri="{28A0092B-C50C-407E-A947-70E740481C1C}">
                  <a14:useLocalDpi xmlns:a14="http://schemas.microsoft.com/office/drawing/2010/main" val="0"/>
                </a:ext>
              </a:extLst>
            </a:blip>
            <a:stretch>
              <a:fillRect/>
            </a:stretch>
          </p:blipFill>
          <p:spPr>
            <a:xfrm>
              <a:off x="3125882" y="4184020"/>
              <a:ext cx="1474035" cy="1441966"/>
            </a:xfrm>
            <a:prstGeom prst="rect">
              <a:avLst/>
            </a:prstGeom>
          </p:spPr>
        </p:pic>
      </p:grpSp>
      <p:sp>
        <p:nvSpPr>
          <p:cNvPr id="300" name="Rectangle 299">
            <a:extLst>
              <a:ext uri="{FF2B5EF4-FFF2-40B4-BE49-F238E27FC236}">
                <a16:creationId xmlns:a16="http://schemas.microsoft.com/office/drawing/2014/main" id="{6439527A-4392-455D-ACC8-F59532A9A1FB}"/>
              </a:ext>
            </a:extLst>
          </p:cNvPr>
          <p:cNvSpPr/>
          <p:nvPr/>
        </p:nvSpPr>
        <p:spPr>
          <a:xfrm>
            <a:off x="3492533" y="4718988"/>
            <a:ext cx="1550252"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indent="0" defTabSz="914400">
              <a:spcBef>
                <a:spcPct val="0"/>
              </a:spcBef>
              <a:spcAft>
                <a:spcPct val="0"/>
              </a:spcAft>
              <a:buFontTx/>
              <a:buNone/>
            </a:pPr>
            <a:r>
              <a:rPr lang="en-US" sz="1100" b="1" kern="0" spc="-40">
                <a:solidFill>
                  <a:srgbClr val="46647B"/>
                </a:solidFill>
                <a:latin typeface="+mj-lt"/>
              </a:rPr>
              <a:t>Business </a:t>
            </a:r>
          </a:p>
          <a:p>
            <a:pPr marL="0" indent="0" defTabSz="914400">
              <a:spcBef>
                <a:spcPct val="0"/>
              </a:spcBef>
              <a:spcAft>
                <a:spcPct val="0"/>
              </a:spcAft>
              <a:buFontTx/>
              <a:buNone/>
            </a:pPr>
            <a:r>
              <a:rPr lang="en-US" sz="1100" b="1" kern="0" spc="-40">
                <a:solidFill>
                  <a:srgbClr val="46647B"/>
                </a:solidFill>
                <a:latin typeface="+mj-lt"/>
              </a:rPr>
              <a:t>ethics</a:t>
            </a:r>
          </a:p>
        </p:txBody>
      </p:sp>
      <p:sp>
        <p:nvSpPr>
          <p:cNvPr id="301" name="TextBox 300">
            <a:extLst>
              <a:ext uri="{FF2B5EF4-FFF2-40B4-BE49-F238E27FC236}">
                <a16:creationId xmlns:a16="http://schemas.microsoft.com/office/drawing/2014/main" id="{D1A24421-6B0F-45B7-A498-103770E367FC}"/>
              </a:ext>
            </a:extLst>
          </p:cNvPr>
          <p:cNvSpPr txBox="1"/>
          <p:nvPr/>
        </p:nvSpPr>
        <p:spPr>
          <a:xfrm>
            <a:off x="3492533" y="503221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Sound decision-making, ethical conduct; no anti-competitive practices, bribery, or corruption</a:t>
            </a:r>
          </a:p>
        </p:txBody>
      </p:sp>
      <p:grpSp>
        <p:nvGrpSpPr>
          <p:cNvPr id="302" name="btfpIcon532877">
            <a:extLst>
              <a:ext uri="{FF2B5EF4-FFF2-40B4-BE49-F238E27FC236}">
                <a16:creationId xmlns:a16="http://schemas.microsoft.com/office/drawing/2014/main" id="{F9AF1B0F-C8AA-4304-BF56-A00BE5E562D1}"/>
              </a:ext>
            </a:extLst>
          </p:cNvPr>
          <p:cNvGrpSpPr>
            <a:grpSpLocks noChangeAspect="1"/>
          </p:cNvGrpSpPr>
          <p:nvPr>
            <p:custDataLst>
              <p:tags r:id="rId15"/>
            </p:custDataLst>
          </p:nvPr>
        </p:nvGrpSpPr>
        <p:grpSpPr>
          <a:xfrm>
            <a:off x="10541969" y="4210645"/>
            <a:ext cx="540545" cy="540544"/>
            <a:chOff x="4533005" y="4087267"/>
            <a:chExt cx="1449872" cy="1751501"/>
          </a:xfrm>
        </p:grpSpPr>
        <p:sp>
          <p:nvSpPr>
            <p:cNvPr id="303" name="btfpIconCircle532877">
              <a:extLst>
                <a:ext uri="{FF2B5EF4-FFF2-40B4-BE49-F238E27FC236}">
                  <a16:creationId xmlns:a16="http://schemas.microsoft.com/office/drawing/2014/main" id="{A7390E73-3BFC-4252-9FC6-D2B77E0AABDC}"/>
                </a:ext>
              </a:extLst>
            </p:cNvPr>
            <p:cNvSpPr>
              <a:spLocks/>
            </p:cNvSpPr>
            <p:nvPr/>
          </p:nvSpPr>
          <p:spPr bwMode="gray">
            <a:xfrm>
              <a:off x="4533005" y="4087267"/>
              <a:ext cx="1449869" cy="175150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04" name="btfpIconLines532877">
              <a:extLst>
                <a:ext uri="{FF2B5EF4-FFF2-40B4-BE49-F238E27FC236}">
                  <a16:creationId xmlns:a16="http://schemas.microsoft.com/office/drawing/2014/main" id="{279D9712-226F-4660-AA1D-439BE6E4BCFC}"/>
                </a:ext>
              </a:extLst>
            </p:cNvPr>
            <p:cNvPicPr>
              <a:picLocks/>
            </p:cNvPicPr>
            <p:nvPr/>
          </p:nvPicPr>
          <p:blipFill>
            <a:blip r:embed="rId50">
              <a:extLst>
                <a:ext uri="{28A0092B-C50C-407E-A947-70E740481C1C}">
                  <a14:useLocalDpi xmlns:a14="http://schemas.microsoft.com/office/drawing/2010/main" val="0"/>
                </a:ext>
              </a:extLst>
            </a:blip>
            <a:stretch>
              <a:fillRect/>
            </a:stretch>
          </p:blipFill>
          <p:spPr>
            <a:xfrm>
              <a:off x="4533008" y="4087267"/>
              <a:ext cx="1449869" cy="1751501"/>
            </a:xfrm>
            <a:prstGeom prst="rect">
              <a:avLst/>
            </a:prstGeom>
          </p:spPr>
        </p:pic>
      </p:grpSp>
      <p:sp>
        <p:nvSpPr>
          <p:cNvPr id="305" name="Rectangle 304">
            <a:extLst>
              <a:ext uri="{FF2B5EF4-FFF2-40B4-BE49-F238E27FC236}">
                <a16:creationId xmlns:a16="http://schemas.microsoft.com/office/drawing/2014/main" id="{2BB4F860-2363-4C51-8BAA-86F5EB6A4681}"/>
              </a:ext>
            </a:extLst>
          </p:cNvPr>
          <p:cNvSpPr/>
          <p:nvPr/>
        </p:nvSpPr>
        <p:spPr>
          <a:xfrm>
            <a:off x="10519504" y="4718988"/>
            <a:ext cx="1550252" cy="378298"/>
          </a:xfrm>
          <a:prstGeom prst="rect">
            <a:avLst/>
          </a:prstGeom>
          <a:noFill/>
          <a:ln w="19050" cap="flat" cmpd="sng" algn="ctr">
            <a:noFill/>
            <a:prstDash val="dash"/>
          </a:ln>
          <a:effectLst/>
        </p:spPr>
        <p:txBody>
          <a:bodyPr lIns="36000" tIns="36000" rIns="36000" bIns="36000" rtlCol="0" anchor="ctr"/>
          <a:lstStyle/>
          <a:p>
            <a:pPr marL="0" indent="0" defTabSz="914400">
              <a:spcBef>
                <a:spcPct val="0"/>
              </a:spcBef>
              <a:spcAft>
                <a:spcPct val="0"/>
              </a:spcAft>
              <a:buFontTx/>
              <a:buNone/>
            </a:pPr>
            <a:r>
              <a:rPr lang="en-US" sz="1100" b="1" kern="0" spc="-40">
                <a:solidFill>
                  <a:srgbClr val="46647B"/>
                </a:solidFill>
                <a:latin typeface="+mj-lt"/>
              </a:rPr>
              <a:t>Indirect economic impacts</a:t>
            </a:r>
          </a:p>
        </p:txBody>
      </p:sp>
      <p:sp>
        <p:nvSpPr>
          <p:cNvPr id="306" name="TextBox 305">
            <a:extLst>
              <a:ext uri="{FF2B5EF4-FFF2-40B4-BE49-F238E27FC236}">
                <a16:creationId xmlns:a16="http://schemas.microsoft.com/office/drawing/2014/main" id="{9661988D-84DF-454B-A31A-312E63207BDB}"/>
              </a:ext>
            </a:extLst>
          </p:cNvPr>
          <p:cNvSpPr txBox="1"/>
          <p:nvPr/>
        </p:nvSpPr>
        <p:spPr>
          <a:xfrm>
            <a:off x="10519504" y="503221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t>Sensitivity to indirect impacts on external populations of firm’s economic activity</a:t>
            </a:r>
          </a:p>
        </p:txBody>
      </p:sp>
      <p:sp>
        <p:nvSpPr>
          <p:cNvPr id="307" name="Rectangle 306">
            <a:extLst>
              <a:ext uri="{FF2B5EF4-FFF2-40B4-BE49-F238E27FC236}">
                <a16:creationId xmlns:a16="http://schemas.microsoft.com/office/drawing/2014/main" id="{C199444B-FB1A-4213-AA2C-04DA724111E7}"/>
              </a:ext>
            </a:extLst>
          </p:cNvPr>
          <p:cNvSpPr/>
          <p:nvPr/>
        </p:nvSpPr>
        <p:spPr>
          <a:xfrm>
            <a:off x="9112298" y="4718988"/>
            <a:ext cx="1265632"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indent="0" defTabSz="914400">
              <a:spcBef>
                <a:spcPct val="0"/>
              </a:spcBef>
              <a:spcAft>
                <a:spcPct val="0"/>
              </a:spcAft>
              <a:buFontTx/>
              <a:buNone/>
            </a:pPr>
            <a:r>
              <a:rPr lang="en-US" sz="1100" b="1" kern="0" spc="-40">
                <a:solidFill>
                  <a:srgbClr val="46647B"/>
                </a:solidFill>
                <a:latin typeface="+mj-lt"/>
              </a:rPr>
              <a:t>Tax practices</a:t>
            </a:r>
          </a:p>
        </p:txBody>
      </p:sp>
      <p:sp>
        <p:nvSpPr>
          <p:cNvPr id="308" name="TextBox 307">
            <a:extLst>
              <a:ext uri="{FF2B5EF4-FFF2-40B4-BE49-F238E27FC236}">
                <a16:creationId xmlns:a16="http://schemas.microsoft.com/office/drawing/2014/main" id="{0600B43E-0007-4FC2-ACE6-BBD5AD1FDF62}"/>
              </a:ext>
            </a:extLst>
          </p:cNvPr>
          <p:cNvSpPr txBox="1"/>
          <p:nvPr/>
        </p:nvSpPr>
        <p:spPr>
          <a:xfrm>
            <a:off x="9112298" y="5032217"/>
            <a:ext cx="1329754" cy="318924"/>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Fair tax payment</a:t>
            </a:r>
            <a:br>
              <a:rPr lang="en-US" sz="800">
                <a:solidFill>
                  <a:srgbClr val="000000"/>
                </a:solidFill>
              </a:rPr>
            </a:br>
            <a:r>
              <a:rPr lang="en-US" sz="800">
                <a:solidFill>
                  <a:srgbClr val="000000"/>
                </a:solidFill>
              </a:rPr>
              <a:t>and practice</a:t>
            </a:r>
          </a:p>
        </p:txBody>
      </p:sp>
      <p:sp>
        <p:nvSpPr>
          <p:cNvPr id="309" name="Rectangle 308">
            <a:extLst>
              <a:ext uri="{FF2B5EF4-FFF2-40B4-BE49-F238E27FC236}">
                <a16:creationId xmlns:a16="http://schemas.microsoft.com/office/drawing/2014/main" id="{86968D12-2403-401A-9E49-B6D9CF6849F5}"/>
              </a:ext>
            </a:extLst>
          </p:cNvPr>
          <p:cNvSpPr/>
          <p:nvPr/>
        </p:nvSpPr>
        <p:spPr>
          <a:xfrm>
            <a:off x="2085329" y="4718988"/>
            <a:ext cx="1146899"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indent="0" defTabSz="914400">
              <a:spcBef>
                <a:spcPct val="0"/>
              </a:spcBef>
              <a:spcAft>
                <a:spcPct val="0"/>
              </a:spcAft>
              <a:buFontTx/>
              <a:buNone/>
            </a:pPr>
            <a:r>
              <a:rPr lang="en-US" sz="1100" b="1" kern="0">
                <a:solidFill>
                  <a:srgbClr val="46647B"/>
                </a:solidFill>
                <a:latin typeface="+mj-lt"/>
              </a:rPr>
              <a:t>Governance foundation</a:t>
            </a:r>
          </a:p>
        </p:txBody>
      </p:sp>
      <p:sp>
        <p:nvSpPr>
          <p:cNvPr id="310" name="TextBox 309">
            <a:extLst>
              <a:ext uri="{FF2B5EF4-FFF2-40B4-BE49-F238E27FC236}">
                <a16:creationId xmlns:a16="http://schemas.microsoft.com/office/drawing/2014/main" id="{3DE88D59-0946-4C6C-AB8F-DA79401D1832}"/>
              </a:ext>
            </a:extLst>
          </p:cNvPr>
          <p:cNvSpPr txBox="1"/>
          <p:nvPr/>
        </p:nvSpPr>
        <p:spPr>
          <a:xfrm>
            <a:off x="2085329" y="5032217"/>
            <a:ext cx="1329754" cy="68825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Norms and practices related to good governance, e.g., ownership &amp; control, board diversity, accountability </a:t>
            </a:r>
            <a:endParaRPr lang="en-US" sz="800" strike="sngStrike">
              <a:solidFill>
                <a:srgbClr val="000000"/>
              </a:solidFill>
            </a:endParaRPr>
          </a:p>
        </p:txBody>
      </p:sp>
      <p:sp>
        <p:nvSpPr>
          <p:cNvPr id="311" name="Rectangle 310">
            <a:extLst>
              <a:ext uri="{FF2B5EF4-FFF2-40B4-BE49-F238E27FC236}">
                <a16:creationId xmlns:a16="http://schemas.microsoft.com/office/drawing/2014/main" id="{2A987974-1367-4E79-A4BE-CF3A3131A906}"/>
              </a:ext>
            </a:extLst>
          </p:cNvPr>
          <p:cNvSpPr/>
          <p:nvPr/>
        </p:nvSpPr>
        <p:spPr bwMode="gray">
          <a:xfrm>
            <a:off x="340738" y="4139085"/>
            <a:ext cx="486848" cy="73866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4800" b="1">
                <a:solidFill>
                  <a:schemeClr val="accent4"/>
                </a:solidFill>
              </a:rPr>
              <a:t>G</a:t>
            </a:r>
            <a:endParaRPr lang="en-US">
              <a:solidFill>
                <a:schemeClr val="accent4"/>
              </a:solidFill>
            </a:endParaRPr>
          </a:p>
        </p:txBody>
      </p:sp>
      <p:grpSp>
        <p:nvGrpSpPr>
          <p:cNvPr id="312" name="btfpIcon142131">
            <a:extLst>
              <a:ext uri="{FF2B5EF4-FFF2-40B4-BE49-F238E27FC236}">
                <a16:creationId xmlns:a16="http://schemas.microsoft.com/office/drawing/2014/main" id="{7775D78A-3198-4CA2-A95A-D7503A6FA095}"/>
              </a:ext>
            </a:extLst>
          </p:cNvPr>
          <p:cNvGrpSpPr>
            <a:grpSpLocks noChangeAspect="1"/>
          </p:cNvGrpSpPr>
          <p:nvPr>
            <p:custDataLst>
              <p:tags r:id="rId16"/>
            </p:custDataLst>
          </p:nvPr>
        </p:nvGrpSpPr>
        <p:grpSpPr>
          <a:xfrm>
            <a:off x="740565" y="4319686"/>
            <a:ext cx="796892" cy="796892"/>
            <a:chOff x="1005288" y="4871807"/>
            <a:chExt cx="801261" cy="967959"/>
          </a:xfrm>
        </p:grpSpPr>
        <p:sp>
          <p:nvSpPr>
            <p:cNvPr id="313" name="btfpIconCircle142131">
              <a:extLst>
                <a:ext uri="{FF2B5EF4-FFF2-40B4-BE49-F238E27FC236}">
                  <a16:creationId xmlns:a16="http://schemas.microsoft.com/office/drawing/2014/main" id="{6491B17B-9BD2-4792-8E1F-360E76F6BA8E}"/>
                </a:ext>
              </a:extLst>
            </p:cNvPr>
            <p:cNvSpPr>
              <a:spLocks/>
            </p:cNvSpPr>
            <p:nvPr/>
          </p:nvSpPr>
          <p:spPr bwMode="gray">
            <a:xfrm>
              <a:off x="1005288" y="4871807"/>
              <a:ext cx="801261" cy="967959"/>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400">
                <a:solidFill>
                  <a:schemeClr val="tx1"/>
                </a:solidFill>
              </a:endParaRPr>
            </a:p>
          </p:txBody>
        </p:sp>
        <p:pic>
          <p:nvPicPr>
            <p:cNvPr id="314" name="btfpIconLines142131">
              <a:extLst>
                <a:ext uri="{FF2B5EF4-FFF2-40B4-BE49-F238E27FC236}">
                  <a16:creationId xmlns:a16="http://schemas.microsoft.com/office/drawing/2014/main" id="{F58B8AFF-F4B6-4AAD-BB6A-0310CA0223C5}"/>
                </a:ext>
              </a:extLst>
            </p:cNvPr>
            <p:cNvPicPr>
              <a:picLocks/>
            </p:cNvPicPr>
            <p:nvPr/>
          </p:nvPicPr>
          <p:blipFill>
            <a:blip r:embed="rId51">
              <a:extLst>
                <a:ext uri="{28A0092B-C50C-407E-A947-70E740481C1C}">
                  <a14:useLocalDpi xmlns:a14="http://schemas.microsoft.com/office/drawing/2010/main" val="0"/>
                </a:ext>
              </a:extLst>
            </a:blip>
            <a:stretch>
              <a:fillRect/>
            </a:stretch>
          </p:blipFill>
          <p:spPr>
            <a:xfrm>
              <a:off x="1005288" y="4871807"/>
              <a:ext cx="801261" cy="967959"/>
            </a:xfrm>
            <a:prstGeom prst="rect">
              <a:avLst/>
            </a:prstGeom>
          </p:spPr>
        </p:pic>
      </p:grpSp>
      <p:grpSp>
        <p:nvGrpSpPr>
          <p:cNvPr id="315" name="btfpIcon501497">
            <a:extLst>
              <a:ext uri="{FF2B5EF4-FFF2-40B4-BE49-F238E27FC236}">
                <a16:creationId xmlns:a16="http://schemas.microsoft.com/office/drawing/2014/main" id="{E7B70EE1-2352-44E1-BF54-7480A3DF8193}"/>
              </a:ext>
            </a:extLst>
          </p:cNvPr>
          <p:cNvGrpSpPr>
            <a:grpSpLocks noChangeAspect="1"/>
          </p:cNvGrpSpPr>
          <p:nvPr>
            <p:custDataLst>
              <p:tags r:id="rId17"/>
            </p:custDataLst>
          </p:nvPr>
        </p:nvGrpSpPr>
        <p:grpSpPr>
          <a:xfrm>
            <a:off x="2107795" y="4210645"/>
            <a:ext cx="540544" cy="540544"/>
            <a:chOff x="1704446" y="4087265"/>
            <a:chExt cx="1449871" cy="1751507"/>
          </a:xfrm>
        </p:grpSpPr>
        <p:sp>
          <p:nvSpPr>
            <p:cNvPr id="316" name="btfpIconCircle501497">
              <a:extLst>
                <a:ext uri="{FF2B5EF4-FFF2-40B4-BE49-F238E27FC236}">
                  <a16:creationId xmlns:a16="http://schemas.microsoft.com/office/drawing/2014/main" id="{85D8DA73-B32F-48E6-8EAB-53CE8A8C81BB}"/>
                </a:ext>
              </a:extLst>
            </p:cNvPr>
            <p:cNvSpPr>
              <a:spLocks/>
            </p:cNvSpPr>
            <p:nvPr/>
          </p:nvSpPr>
          <p:spPr bwMode="gray">
            <a:xfrm>
              <a:off x="1704446" y="4087265"/>
              <a:ext cx="1449871"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17" name="btfpIconLines501497">
              <a:extLst>
                <a:ext uri="{FF2B5EF4-FFF2-40B4-BE49-F238E27FC236}">
                  <a16:creationId xmlns:a16="http://schemas.microsoft.com/office/drawing/2014/main" id="{4BC2E7CA-CEA9-4DBA-9D3A-FD64E81DAF20}"/>
                </a:ext>
              </a:extLst>
            </p:cNvPr>
            <p:cNvPicPr>
              <a:picLocks/>
            </p:cNvPicPr>
            <p:nvPr/>
          </p:nvPicPr>
          <p:blipFill>
            <a:blip r:embed="rId52">
              <a:extLst>
                <a:ext uri="{28A0092B-C50C-407E-A947-70E740481C1C}">
                  <a14:useLocalDpi xmlns:a14="http://schemas.microsoft.com/office/drawing/2010/main" val="0"/>
                </a:ext>
              </a:extLst>
            </a:blip>
            <a:stretch>
              <a:fillRect/>
            </a:stretch>
          </p:blipFill>
          <p:spPr>
            <a:xfrm>
              <a:off x="1704446" y="4087265"/>
              <a:ext cx="1449871" cy="1751507"/>
            </a:xfrm>
            <a:prstGeom prst="rect">
              <a:avLst/>
            </a:prstGeom>
          </p:spPr>
        </p:pic>
      </p:grpSp>
      <p:grpSp>
        <p:nvGrpSpPr>
          <p:cNvPr id="318" name="btfpIcon984362">
            <a:extLst>
              <a:ext uri="{FF2B5EF4-FFF2-40B4-BE49-F238E27FC236}">
                <a16:creationId xmlns:a16="http://schemas.microsoft.com/office/drawing/2014/main" id="{35A38981-1C5E-41E0-8099-1DF526E5EE31}"/>
              </a:ext>
            </a:extLst>
          </p:cNvPr>
          <p:cNvGrpSpPr>
            <a:grpSpLocks noChangeAspect="1"/>
          </p:cNvGrpSpPr>
          <p:nvPr>
            <p:custDataLst>
              <p:tags r:id="rId18"/>
            </p:custDataLst>
          </p:nvPr>
        </p:nvGrpSpPr>
        <p:grpSpPr>
          <a:xfrm>
            <a:off x="9134762" y="4210645"/>
            <a:ext cx="540545" cy="540544"/>
            <a:chOff x="5932576" y="4087265"/>
            <a:chExt cx="1449873" cy="1751507"/>
          </a:xfrm>
        </p:grpSpPr>
        <p:sp>
          <p:nvSpPr>
            <p:cNvPr id="319" name="btfpIconCircle984362">
              <a:extLst>
                <a:ext uri="{FF2B5EF4-FFF2-40B4-BE49-F238E27FC236}">
                  <a16:creationId xmlns:a16="http://schemas.microsoft.com/office/drawing/2014/main" id="{6600BE7E-3772-4149-AFEA-320698928019}"/>
                </a:ext>
              </a:extLst>
            </p:cNvPr>
            <p:cNvSpPr>
              <a:spLocks/>
            </p:cNvSpPr>
            <p:nvPr/>
          </p:nvSpPr>
          <p:spPr bwMode="gray">
            <a:xfrm>
              <a:off x="5932579" y="4087265"/>
              <a:ext cx="1449870"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20" name="btfpIconLines984362">
              <a:extLst>
                <a:ext uri="{FF2B5EF4-FFF2-40B4-BE49-F238E27FC236}">
                  <a16:creationId xmlns:a16="http://schemas.microsoft.com/office/drawing/2014/main" id="{311BBC3B-EAAC-49C3-ADF7-AC1019568126}"/>
                </a:ext>
              </a:extLst>
            </p:cNvPr>
            <p:cNvPicPr>
              <a:picLocks/>
            </p:cNvPicPr>
            <p:nvPr/>
          </p:nvPicPr>
          <p:blipFill>
            <a:blip r:embed="rId53">
              <a:extLst>
                <a:ext uri="{28A0092B-C50C-407E-A947-70E740481C1C}">
                  <a14:useLocalDpi xmlns:a14="http://schemas.microsoft.com/office/drawing/2010/main" val="0"/>
                </a:ext>
              </a:extLst>
            </a:blip>
            <a:stretch>
              <a:fillRect/>
            </a:stretch>
          </p:blipFill>
          <p:spPr>
            <a:xfrm>
              <a:off x="5932576" y="4087265"/>
              <a:ext cx="1449870" cy="1751507"/>
            </a:xfrm>
            <a:prstGeom prst="rect">
              <a:avLst/>
            </a:prstGeom>
          </p:spPr>
        </p:pic>
      </p:grpSp>
      <p:grpSp>
        <p:nvGrpSpPr>
          <p:cNvPr id="321" name="btfpIcon611802">
            <a:extLst>
              <a:ext uri="{FF2B5EF4-FFF2-40B4-BE49-F238E27FC236}">
                <a16:creationId xmlns:a16="http://schemas.microsoft.com/office/drawing/2014/main" id="{6C774CE5-A864-4F37-88D3-BC701F1A743F}"/>
              </a:ext>
            </a:extLst>
          </p:cNvPr>
          <p:cNvGrpSpPr>
            <a:grpSpLocks noChangeAspect="1"/>
          </p:cNvGrpSpPr>
          <p:nvPr>
            <p:custDataLst>
              <p:tags r:id="rId19"/>
            </p:custDataLst>
          </p:nvPr>
        </p:nvGrpSpPr>
        <p:grpSpPr>
          <a:xfrm>
            <a:off x="6320355" y="4210645"/>
            <a:ext cx="540545" cy="540544"/>
            <a:chOff x="4522404" y="3221281"/>
            <a:chExt cx="1449872" cy="1751501"/>
          </a:xfrm>
        </p:grpSpPr>
        <p:sp>
          <p:nvSpPr>
            <p:cNvPr id="322" name="btfpIconCircle611802">
              <a:extLst>
                <a:ext uri="{FF2B5EF4-FFF2-40B4-BE49-F238E27FC236}">
                  <a16:creationId xmlns:a16="http://schemas.microsoft.com/office/drawing/2014/main" id="{A297B2FC-105F-4C62-84A3-6316C3B11238}"/>
                </a:ext>
              </a:extLst>
            </p:cNvPr>
            <p:cNvSpPr>
              <a:spLocks/>
            </p:cNvSpPr>
            <p:nvPr/>
          </p:nvSpPr>
          <p:spPr bwMode="gray">
            <a:xfrm>
              <a:off x="4522404" y="3221281"/>
              <a:ext cx="1449869" cy="175150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23" name="btfpIconLines611802">
              <a:extLst>
                <a:ext uri="{FF2B5EF4-FFF2-40B4-BE49-F238E27FC236}">
                  <a16:creationId xmlns:a16="http://schemas.microsoft.com/office/drawing/2014/main" id="{C2093406-C05E-4A70-B3BC-9C06089479D3}"/>
                </a:ext>
              </a:extLst>
            </p:cNvPr>
            <p:cNvPicPr>
              <a:picLocks/>
            </p:cNvPicPr>
            <p:nvPr/>
          </p:nvPicPr>
          <p:blipFill>
            <a:blip r:embed="rId54">
              <a:extLst>
                <a:ext uri="{28A0092B-C50C-407E-A947-70E740481C1C}">
                  <a14:useLocalDpi xmlns:a14="http://schemas.microsoft.com/office/drawing/2010/main" val="0"/>
                </a:ext>
              </a:extLst>
            </a:blip>
            <a:stretch>
              <a:fillRect/>
            </a:stretch>
          </p:blipFill>
          <p:spPr>
            <a:xfrm>
              <a:off x="4522407" y="3221281"/>
              <a:ext cx="1449869" cy="1751501"/>
            </a:xfrm>
            <a:prstGeom prst="rect">
              <a:avLst/>
            </a:prstGeom>
          </p:spPr>
        </p:pic>
      </p:grpSp>
      <p:sp>
        <p:nvSpPr>
          <p:cNvPr id="324" name="Rectangle 323">
            <a:extLst>
              <a:ext uri="{FF2B5EF4-FFF2-40B4-BE49-F238E27FC236}">
                <a16:creationId xmlns:a16="http://schemas.microsoft.com/office/drawing/2014/main" id="{8F63BA79-150B-4DE1-880C-8FDC41057BA8}"/>
              </a:ext>
            </a:extLst>
          </p:cNvPr>
          <p:cNvSpPr/>
          <p:nvPr/>
        </p:nvSpPr>
        <p:spPr>
          <a:xfrm>
            <a:off x="7705096" y="4718988"/>
            <a:ext cx="1531814" cy="378298"/>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ctr"/>
          <a:lstStyle/>
          <a:p>
            <a:pPr marL="0" marR="0" lvl="0" indent="0" algn="l" defTabSz="914400" rtl="0" eaLnBrk="1" fontAlgn="auto" latinLnBrk="0" hangingPunct="1">
              <a:lnSpc>
                <a:spcPct val="100000"/>
              </a:lnSpc>
              <a:spcBef>
                <a:spcPct val="0"/>
              </a:spcBef>
              <a:spcAft>
                <a:spcPct val="0"/>
              </a:spcAft>
              <a:buClrTx/>
              <a:buSzTx/>
              <a:buFontTx/>
              <a:buNone/>
              <a:tabLst/>
              <a:defRPr/>
            </a:pPr>
            <a:r>
              <a:rPr kumimoji="0" lang="en-US" sz="1100" b="1" i="0" u="none" strike="noStrike" kern="0" cap="none" spc="-20" normalizeH="0" baseline="0" noProof="0">
                <a:ln>
                  <a:noFill/>
                </a:ln>
                <a:solidFill>
                  <a:srgbClr val="597488"/>
                </a:solidFill>
                <a:effectLst/>
                <a:uLnTx/>
                <a:uFillTx/>
                <a:latin typeface="Arial"/>
                <a:ea typeface="+mn-ea"/>
                <a:cs typeface="+mn-cs"/>
              </a:rPr>
              <a:t>Supplier practices</a:t>
            </a:r>
            <a:endParaRPr kumimoji="0" lang="en-US" sz="1100" b="1" i="0" u="none" strike="noStrike" kern="0" cap="none" spc="-20" normalizeH="0" baseline="0" noProof="0">
              <a:ln>
                <a:noFill/>
              </a:ln>
              <a:solidFill>
                <a:srgbClr val="46647B"/>
              </a:solidFill>
              <a:effectLst/>
              <a:uLnTx/>
              <a:uFillTx/>
              <a:latin typeface="Arial"/>
              <a:ea typeface="+mn-ea"/>
              <a:cs typeface="+mn-cs"/>
            </a:endParaRPr>
          </a:p>
        </p:txBody>
      </p:sp>
      <p:sp>
        <p:nvSpPr>
          <p:cNvPr id="325" name="TextBox 324">
            <a:extLst>
              <a:ext uri="{FF2B5EF4-FFF2-40B4-BE49-F238E27FC236}">
                <a16:creationId xmlns:a16="http://schemas.microsoft.com/office/drawing/2014/main" id="{77D1523A-CA37-4E21-929B-AFB1B040BB6A}"/>
              </a:ext>
            </a:extLst>
          </p:cNvPr>
          <p:cNvSpPr txBox="1"/>
          <p:nvPr/>
        </p:nvSpPr>
        <p:spPr>
          <a:xfrm>
            <a:off x="7705096" y="503221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Clear practices embedded in sourcing activities and investment and partnership decisions</a:t>
            </a:r>
          </a:p>
        </p:txBody>
      </p:sp>
      <p:sp>
        <p:nvSpPr>
          <p:cNvPr id="326" name="Rectangle 325">
            <a:extLst>
              <a:ext uri="{FF2B5EF4-FFF2-40B4-BE49-F238E27FC236}">
                <a16:creationId xmlns:a16="http://schemas.microsoft.com/office/drawing/2014/main" id="{C37E2BED-4334-4DAD-A5A2-8C2E607B1FF8}"/>
              </a:ext>
            </a:extLst>
          </p:cNvPr>
          <p:cNvSpPr/>
          <p:nvPr/>
        </p:nvSpPr>
        <p:spPr>
          <a:xfrm>
            <a:off x="330198" y="5160650"/>
            <a:ext cx="1698178" cy="430887"/>
          </a:xfrm>
          <a:prstGeom prst="rect">
            <a:avLst/>
          </a:prstGeom>
        </p:spPr>
        <p:txBody>
          <a:bodyPr wrap="square">
            <a:spAutoFit/>
          </a:bodyPr>
          <a:lstStyle/>
          <a:p>
            <a:pPr marL="0" marR="0" lvl="0" indent="0" fontAlgn="auto">
              <a:lnSpc>
                <a:spcPct val="100000"/>
              </a:lnSpc>
              <a:spcAft>
                <a:spcPts val="0"/>
              </a:spcAft>
              <a:buClrTx/>
              <a:buSzTx/>
              <a:buNone/>
              <a:tabLst/>
              <a:defRPr/>
            </a:pPr>
            <a:r>
              <a:rPr lang="en-US" sz="1050" i="1">
                <a:solidFill>
                  <a:srgbClr val="46647B"/>
                </a:solidFill>
              </a:rPr>
              <a:t>Demonstrating responsible conduct</a:t>
            </a:r>
          </a:p>
        </p:txBody>
      </p:sp>
      <p:cxnSp>
        <p:nvCxnSpPr>
          <p:cNvPr id="327" name="Straight Connector 326">
            <a:extLst>
              <a:ext uri="{FF2B5EF4-FFF2-40B4-BE49-F238E27FC236}">
                <a16:creationId xmlns:a16="http://schemas.microsoft.com/office/drawing/2014/main" id="{5BFBC8C3-03C7-4C18-B833-879E58BFFF0C}"/>
              </a:ext>
            </a:extLst>
          </p:cNvPr>
          <p:cNvCxnSpPr>
            <a:cxnSpLocks/>
          </p:cNvCxnSpPr>
          <p:nvPr>
            <p:custDataLst>
              <p:tags r:id="rId20"/>
            </p:custDataLst>
          </p:nvPr>
        </p:nvCxnSpPr>
        <p:spPr bwMode="gray">
          <a:xfrm>
            <a:off x="357577" y="4186994"/>
            <a:ext cx="1578407"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nvGrpSpPr>
          <p:cNvPr id="328" name="btfpIcon561726">
            <a:extLst>
              <a:ext uri="{FF2B5EF4-FFF2-40B4-BE49-F238E27FC236}">
                <a16:creationId xmlns:a16="http://schemas.microsoft.com/office/drawing/2014/main" id="{85344ADE-622E-4A5B-A1F4-ABAE875BB2CA}"/>
              </a:ext>
            </a:extLst>
          </p:cNvPr>
          <p:cNvGrpSpPr>
            <a:grpSpLocks noChangeAspect="1"/>
          </p:cNvGrpSpPr>
          <p:nvPr>
            <p:custDataLst>
              <p:tags r:id="rId21"/>
            </p:custDataLst>
          </p:nvPr>
        </p:nvGrpSpPr>
        <p:grpSpPr>
          <a:xfrm>
            <a:off x="7727559" y="4210645"/>
            <a:ext cx="540544" cy="540544"/>
            <a:chOff x="-122981" y="722540"/>
            <a:chExt cx="1449869" cy="1751503"/>
          </a:xfrm>
        </p:grpSpPr>
        <p:sp>
          <p:nvSpPr>
            <p:cNvPr id="329" name="btfpIconCircle561726">
              <a:extLst>
                <a:ext uri="{FF2B5EF4-FFF2-40B4-BE49-F238E27FC236}">
                  <a16:creationId xmlns:a16="http://schemas.microsoft.com/office/drawing/2014/main" id="{50FE8206-EF20-4177-BAE7-711B4FCB847F}"/>
                </a:ext>
              </a:extLst>
            </p:cNvPr>
            <p:cNvSpPr>
              <a:spLocks/>
            </p:cNvSpPr>
            <p:nvPr/>
          </p:nvSpPr>
          <p:spPr bwMode="gray">
            <a:xfrm>
              <a:off x="-122981" y="722540"/>
              <a:ext cx="1449869" cy="1751503"/>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30" name="btfpIconLines561726">
              <a:extLst>
                <a:ext uri="{FF2B5EF4-FFF2-40B4-BE49-F238E27FC236}">
                  <a16:creationId xmlns:a16="http://schemas.microsoft.com/office/drawing/2014/main" id="{DA655457-6B03-4CA6-A4EC-4386D270AE96}"/>
                </a:ext>
              </a:extLst>
            </p:cNvPr>
            <p:cNvPicPr>
              <a:picLocks/>
            </p:cNvPicPr>
            <p:nvPr/>
          </p:nvPicPr>
          <p:blipFill>
            <a:blip r:embed="rId55">
              <a:extLst>
                <a:ext uri="{28A0092B-C50C-407E-A947-70E740481C1C}">
                  <a14:useLocalDpi xmlns:a14="http://schemas.microsoft.com/office/drawing/2010/main" val="0"/>
                </a:ext>
              </a:extLst>
            </a:blip>
            <a:stretch>
              <a:fillRect/>
            </a:stretch>
          </p:blipFill>
          <p:spPr>
            <a:xfrm>
              <a:off x="-122981" y="722540"/>
              <a:ext cx="1449869" cy="1751503"/>
            </a:xfrm>
            <a:prstGeom prst="rect">
              <a:avLst/>
            </a:prstGeom>
          </p:spPr>
        </p:pic>
      </p:grpSp>
      <p:cxnSp>
        <p:nvCxnSpPr>
          <p:cNvPr id="331" name="Straight Connector 330">
            <a:extLst>
              <a:ext uri="{FF2B5EF4-FFF2-40B4-BE49-F238E27FC236}">
                <a16:creationId xmlns:a16="http://schemas.microsoft.com/office/drawing/2014/main" id="{0121ED61-EEB4-44AE-B0BE-C6FB69D792A4}"/>
              </a:ext>
            </a:extLst>
          </p:cNvPr>
          <p:cNvCxnSpPr/>
          <p:nvPr>
            <p:custDataLst>
              <p:tags r:id="rId22"/>
            </p:custDataLst>
          </p:nvPr>
        </p:nvCxnSpPr>
        <p:spPr bwMode="gray">
          <a:xfrm>
            <a:off x="1998405" y="1293252"/>
            <a:ext cx="0" cy="1231851"/>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33" name="Rectangle 332">
            <a:extLst>
              <a:ext uri="{FF2B5EF4-FFF2-40B4-BE49-F238E27FC236}">
                <a16:creationId xmlns:a16="http://schemas.microsoft.com/office/drawing/2014/main" id="{EADC3F22-BC82-44B8-92C9-99E6C216C333}"/>
              </a:ext>
            </a:extLst>
          </p:cNvPr>
          <p:cNvSpPr/>
          <p:nvPr/>
        </p:nvSpPr>
        <p:spPr>
          <a:xfrm>
            <a:off x="4929381" y="3138233"/>
            <a:ext cx="1376982"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spc="-20">
                <a:solidFill>
                  <a:srgbClr val="973B74"/>
                </a:solidFill>
                <a:latin typeface="+mj-lt"/>
              </a:rPr>
              <a:t>Diversity, equity &amp; inclusion</a:t>
            </a:r>
          </a:p>
        </p:txBody>
      </p:sp>
      <p:grpSp>
        <p:nvGrpSpPr>
          <p:cNvPr id="334" name="btfpIcon986186">
            <a:extLst>
              <a:ext uri="{FF2B5EF4-FFF2-40B4-BE49-F238E27FC236}">
                <a16:creationId xmlns:a16="http://schemas.microsoft.com/office/drawing/2014/main" id="{74274762-3AE8-4228-A234-C5FB13E655BA}"/>
              </a:ext>
            </a:extLst>
          </p:cNvPr>
          <p:cNvGrpSpPr>
            <a:grpSpLocks noChangeAspect="1"/>
          </p:cNvGrpSpPr>
          <p:nvPr>
            <p:custDataLst>
              <p:tags r:id="rId23"/>
            </p:custDataLst>
          </p:nvPr>
        </p:nvGrpSpPr>
        <p:grpSpPr>
          <a:xfrm>
            <a:off x="9070489" y="2672428"/>
            <a:ext cx="540544" cy="540544"/>
            <a:chOff x="3133428" y="2354665"/>
            <a:chExt cx="1449871" cy="1751507"/>
          </a:xfrm>
        </p:grpSpPr>
        <p:sp>
          <p:nvSpPr>
            <p:cNvPr id="335" name="btfpIconCircle986186">
              <a:extLst>
                <a:ext uri="{FF2B5EF4-FFF2-40B4-BE49-F238E27FC236}">
                  <a16:creationId xmlns:a16="http://schemas.microsoft.com/office/drawing/2014/main" id="{037A4A82-50BD-4902-80C3-3F1E7D073B30}"/>
                </a:ext>
              </a:extLst>
            </p:cNvPr>
            <p:cNvSpPr>
              <a:spLocks/>
            </p:cNvSpPr>
            <p:nvPr/>
          </p:nvSpPr>
          <p:spPr bwMode="gray">
            <a:xfrm>
              <a:off x="3133428" y="2354665"/>
              <a:ext cx="1449871"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36" name="btfpIconLines986186">
              <a:extLst>
                <a:ext uri="{FF2B5EF4-FFF2-40B4-BE49-F238E27FC236}">
                  <a16:creationId xmlns:a16="http://schemas.microsoft.com/office/drawing/2014/main" id="{48B2A1C9-F408-4B4B-B74F-31114F450967}"/>
                </a:ext>
              </a:extLst>
            </p:cNvPr>
            <p:cNvPicPr>
              <a:picLocks/>
            </p:cNvPicPr>
            <p:nvPr/>
          </p:nvPicPr>
          <p:blipFill>
            <a:blip r:embed="rId56">
              <a:extLst>
                <a:ext uri="{28A0092B-C50C-407E-A947-70E740481C1C}">
                  <a14:useLocalDpi xmlns:a14="http://schemas.microsoft.com/office/drawing/2010/main" val="0"/>
                </a:ext>
              </a:extLst>
            </a:blip>
            <a:stretch>
              <a:fillRect/>
            </a:stretch>
          </p:blipFill>
          <p:spPr>
            <a:xfrm>
              <a:off x="3133428" y="2354665"/>
              <a:ext cx="1449871" cy="1751507"/>
            </a:xfrm>
            <a:prstGeom prst="rect">
              <a:avLst/>
            </a:prstGeom>
          </p:spPr>
        </p:pic>
      </p:grpSp>
      <p:grpSp>
        <p:nvGrpSpPr>
          <p:cNvPr id="337" name="btfpIcon631882">
            <a:extLst>
              <a:ext uri="{FF2B5EF4-FFF2-40B4-BE49-F238E27FC236}">
                <a16:creationId xmlns:a16="http://schemas.microsoft.com/office/drawing/2014/main" id="{07908346-B929-4BFC-9A46-78B5924DF24C}"/>
              </a:ext>
            </a:extLst>
          </p:cNvPr>
          <p:cNvGrpSpPr>
            <a:grpSpLocks noChangeAspect="1"/>
          </p:cNvGrpSpPr>
          <p:nvPr>
            <p:custDataLst>
              <p:tags r:id="rId24"/>
            </p:custDataLst>
          </p:nvPr>
        </p:nvGrpSpPr>
        <p:grpSpPr>
          <a:xfrm>
            <a:off x="3438433" y="2676083"/>
            <a:ext cx="540544" cy="540544"/>
            <a:chOff x="5932577" y="2354665"/>
            <a:chExt cx="1449871" cy="1751507"/>
          </a:xfrm>
        </p:grpSpPr>
        <p:sp>
          <p:nvSpPr>
            <p:cNvPr id="338" name="btfpIconCircle631882">
              <a:extLst>
                <a:ext uri="{FF2B5EF4-FFF2-40B4-BE49-F238E27FC236}">
                  <a16:creationId xmlns:a16="http://schemas.microsoft.com/office/drawing/2014/main" id="{F8C9F68D-C33F-4556-AFA5-EC5EECCEAB27}"/>
                </a:ext>
              </a:extLst>
            </p:cNvPr>
            <p:cNvSpPr>
              <a:spLocks/>
            </p:cNvSpPr>
            <p:nvPr/>
          </p:nvSpPr>
          <p:spPr bwMode="gray">
            <a:xfrm>
              <a:off x="5932577" y="2354665"/>
              <a:ext cx="1449871"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40" name="btfpIconLines631882">
              <a:extLst>
                <a:ext uri="{FF2B5EF4-FFF2-40B4-BE49-F238E27FC236}">
                  <a16:creationId xmlns:a16="http://schemas.microsoft.com/office/drawing/2014/main" id="{E3929F52-0FEB-443F-8048-6E95309D8093}"/>
                </a:ext>
              </a:extLst>
            </p:cNvPr>
            <p:cNvPicPr>
              <a:picLocks/>
            </p:cNvPicPr>
            <p:nvPr/>
          </p:nvPicPr>
          <p:blipFill>
            <a:blip r:embed="rId57">
              <a:extLst>
                <a:ext uri="{28A0092B-C50C-407E-A947-70E740481C1C}">
                  <a14:useLocalDpi xmlns:a14="http://schemas.microsoft.com/office/drawing/2010/main" val="0"/>
                </a:ext>
              </a:extLst>
            </a:blip>
            <a:stretch>
              <a:fillRect/>
            </a:stretch>
          </p:blipFill>
          <p:spPr>
            <a:xfrm>
              <a:off x="5932577" y="2354665"/>
              <a:ext cx="1449871" cy="1751507"/>
            </a:xfrm>
            <a:prstGeom prst="rect">
              <a:avLst/>
            </a:prstGeom>
          </p:spPr>
        </p:pic>
      </p:grpSp>
      <p:grpSp>
        <p:nvGrpSpPr>
          <p:cNvPr id="341" name="btfpIcon904729">
            <a:extLst>
              <a:ext uri="{FF2B5EF4-FFF2-40B4-BE49-F238E27FC236}">
                <a16:creationId xmlns:a16="http://schemas.microsoft.com/office/drawing/2014/main" id="{55B94066-EC8D-4546-A040-3F016F19FBCE}"/>
              </a:ext>
            </a:extLst>
          </p:cNvPr>
          <p:cNvGrpSpPr>
            <a:grpSpLocks noChangeAspect="1"/>
          </p:cNvGrpSpPr>
          <p:nvPr>
            <p:custDataLst>
              <p:tags r:id="rId25"/>
            </p:custDataLst>
          </p:nvPr>
        </p:nvGrpSpPr>
        <p:grpSpPr>
          <a:xfrm>
            <a:off x="10528549" y="2736424"/>
            <a:ext cx="540545" cy="540544"/>
            <a:chOff x="7671383" y="2902126"/>
            <a:chExt cx="543509" cy="656581"/>
          </a:xfrm>
        </p:grpSpPr>
        <p:sp>
          <p:nvSpPr>
            <p:cNvPr id="342" name="btfpIconCircle904729">
              <a:extLst>
                <a:ext uri="{FF2B5EF4-FFF2-40B4-BE49-F238E27FC236}">
                  <a16:creationId xmlns:a16="http://schemas.microsoft.com/office/drawing/2014/main" id="{A1DEB4F6-5C1A-4819-B61E-152BB6F31D4A}"/>
                </a:ext>
              </a:extLst>
            </p:cNvPr>
            <p:cNvSpPr>
              <a:spLocks/>
            </p:cNvSpPr>
            <p:nvPr/>
          </p:nvSpPr>
          <p:spPr bwMode="gray">
            <a:xfrm>
              <a:off x="7671384" y="2902126"/>
              <a:ext cx="543508" cy="65658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43" name="btfpIconLines904729">
              <a:extLst>
                <a:ext uri="{FF2B5EF4-FFF2-40B4-BE49-F238E27FC236}">
                  <a16:creationId xmlns:a16="http://schemas.microsoft.com/office/drawing/2014/main" id="{CA3DDD79-88F7-48FF-BDD7-C962E942B67D}"/>
                </a:ext>
              </a:extLst>
            </p:cNvPr>
            <p:cNvPicPr>
              <a:picLocks/>
            </p:cNvPicPr>
            <p:nvPr/>
          </p:nvPicPr>
          <p:blipFill>
            <a:blip r:embed="rId58">
              <a:extLst>
                <a:ext uri="{28A0092B-C50C-407E-A947-70E740481C1C}">
                  <a14:useLocalDpi xmlns:a14="http://schemas.microsoft.com/office/drawing/2010/main" val="0"/>
                </a:ext>
              </a:extLst>
            </a:blip>
            <a:stretch>
              <a:fillRect/>
            </a:stretch>
          </p:blipFill>
          <p:spPr>
            <a:xfrm>
              <a:off x="7671383" y="2902126"/>
              <a:ext cx="543508" cy="656581"/>
            </a:xfrm>
            <a:prstGeom prst="rect">
              <a:avLst/>
            </a:prstGeom>
          </p:spPr>
        </p:pic>
      </p:grpSp>
      <p:sp>
        <p:nvSpPr>
          <p:cNvPr id="345" name="TextBox 344">
            <a:extLst>
              <a:ext uri="{FF2B5EF4-FFF2-40B4-BE49-F238E27FC236}">
                <a16:creationId xmlns:a16="http://schemas.microsoft.com/office/drawing/2014/main" id="{0F0AFDFA-0D5C-4C48-8CE5-4E076B61D4D8}"/>
              </a:ext>
            </a:extLst>
          </p:cNvPr>
          <p:cNvSpPr txBox="1"/>
          <p:nvPr/>
        </p:nvSpPr>
        <p:spPr>
          <a:xfrm>
            <a:off x="10528551" y="351543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Aware and/or engaged members of the communities and broader society </a:t>
            </a:r>
          </a:p>
        </p:txBody>
      </p:sp>
      <p:sp>
        <p:nvSpPr>
          <p:cNvPr id="346" name="Rectangle 345">
            <a:extLst>
              <a:ext uri="{FF2B5EF4-FFF2-40B4-BE49-F238E27FC236}">
                <a16:creationId xmlns:a16="http://schemas.microsoft.com/office/drawing/2014/main" id="{7BAA3257-953D-4DD3-BC5F-7E6D1D7E5BEC}"/>
              </a:ext>
            </a:extLst>
          </p:cNvPr>
          <p:cNvSpPr/>
          <p:nvPr/>
        </p:nvSpPr>
        <p:spPr>
          <a:xfrm>
            <a:off x="3492533" y="3138233"/>
            <a:ext cx="1201440"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err="1">
                <a:solidFill>
                  <a:srgbClr val="973B74"/>
                </a:solidFill>
              </a:rPr>
              <a:t>Labour</a:t>
            </a:r>
            <a:r>
              <a:rPr lang="en-US" sz="1100" b="1" kern="0">
                <a:solidFill>
                  <a:srgbClr val="973B74"/>
                </a:solidFill>
              </a:rPr>
              <a:t> </a:t>
            </a:r>
          </a:p>
          <a:p>
            <a:pPr marL="0" indent="0" defTabSz="914400">
              <a:spcBef>
                <a:spcPct val="0"/>
              </a:spcBef>
              <a:spcAft>
                <a:spcPct val="0"/>
              </a:spcAft>
              <a:buFontTx/>
              <a:buNone/>
            </a:pPr>
            <a:r>
              <a:rPr lang="en-US" sz="1100" b="1" kern="0">
                <a:solidFill>
                  <a:srgbClr val="973B74"/>
                </a:solidFill>
              </a:rPr>
              <a:t>practices</a:t>
            </a:r>
          </a:p>
        </p:txBody>
      </p:sp>
      <p:sp>
        <p:nvSpPr>
          <p:cNvPr id="347" name="TextBox 346">
            <a:extLst>
              <a:ext uri="{FF2B5EF4-FFF2-40B4-BE49-F238E27FC236}">
                <a16:creationId xmlns:a16="http://schemas.microsoft.com/office/drawing/2014/main" id="{32971F02-BC89-409F-9512-A421C91F343B}"/>
              </a:ext>
            </a:extLst>
          </p:cNvPr>
          <p:cNvSpPr txBox="1"/>
          <p:nvPr/>
        </p:nvSpPr>
        <p:spPr>
          <a:xfrm>
            <a:off x="3492533" y="3515437"/>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Decent and safe work, incl. equitable pay / benefits, upskilling / development, and hiring practices</a:t>
            </a:r>
          </a:p>
        </p:txBody>
      </p:sp>
      <p:sp>
        <p:nvSpPr>
          <p:cNvPr id="348" name="Rectangle 347">
            <a:extLst>
              <a:ext uri="{FF2B5EF4-FFF2-40B4-BE49-F238E27FC236}">
                <a16:creationId xmlns:a16="http://schemas.microsoft.com/office/drawing/2014/main" id="{EF78BFA0-3475-4526-9F74-A52765CDAC89}"/>
              </a:ext>
            </a:extLst>
          </p:cNvPr>
          <p:cNvSpPr/>
          <p:nvPr/>
        </p:nvSpPr>
        <p:spPr>
          <a:xfrm>
            <a:off x="9121350" y="3088971"/>
            <a:ext cx="1299533"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spc="-20">
                <a:solidFill>
                  <a:srgbClr val="973B74"/>
                </a:solidFill>
              </a:rPr>
              <a:t>Digital rights and responsibilities</a:t>
            </a:r>
          </a:p>
        </p:txBody>
      </p:sp>
      <p:sp>
        <p:nvSpPr>
          <p:cNvPr id="349" name="TextBox 348">
            <a:extLst>
              <a:ext uri="{FF2B5EF4-FFF2-40B4-BE49-F238E27FC236}">
                <a16:creationId xmlns:a16="http://schemas.microsoft.com/office/drawing/2014/main" id="{24F22292-9D52-4ED1-88EF-04D76065B190}"/>
              </a:ext>
            </a:extLst>
          </p:cNvPr>
          <p:cNvSpPr txBox="1"/>
          <p:nvPr/>
        </p:nvSpPr>
        <p:spPr>
          <a:xfrm>
            <a:off x="9131063" y="3410470"/>
            <a:ext cx="1550252" cy="811367"/>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spc="-20">
                <a:solidFill>
                  <a:srgbClr val="000000"/>
                </a:solidFill>
              </a:rPr>
              <a:t>Secure and ethical technology systems, infrastructure, and </a:t>
            </a:r>
          </a:p>
          <a:p>
            <a:r>
              <a:rPr lang="en-US" sz="800" spc="-20">
                <a:solidFill>
                  <a:srgbClr val="000000"/>
                </a:solidFill>
              </a:rPr>
              <a:t>data practices; duty of care to customer privacy; </a:t>
            </a:r>
          </a:p>
          <a:p>
            <a:r>
              <a:rPr lang="en-US" sz="800" spc="-20">
                <a:solidFill>
                  <a:srgbClr val="000000"/>
                </a:solidFill>
              </a:rPr>
              <a:t>responsiveness to law enforcement</a:t>
            </a:r>
          </a:p>
        </p:txBody>
      </p:sp>
      <p:sp>
        <p:nvSpPr>
          <p:cNvPr id="350" name="Rectangle 349">
            <a:extLst>
              <a:ext uri="{FF2B5EF4-FFF2-40B4-BE49-F238E27FC236}">
                <a16:creationId xmlns:a16="http://schemas.microsoft.com/office/drawing/2014/main" id="{A370CAC9-94DB-4F29-93D3-E0A78060ED42}"/>
              </a:ext>
            </a:extLst>
          </p:cNvPr>
          <p:cNvSpPr/>
          <p:nvPr/>
        </p:nvSpPr>
        <p:spPr>
          <a:xfrm>
            <a:off x="10528551" y="3138233"/>
            <a:ext cx="1146899"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rgbClr val="973B74"/>
                </a:solidFill>
              </a:rPr>
              <a:t>Community partnership</a:t>
            </a:r>
          </a:p>
        </p:txBody>
      </p:sp>
      <p:sp>
        <p:nvSpPr>
          <p:cNvPr id="352" name="TextBox 351">
            <a:extLst>
              <a:ext uri="{FF2B5EF4-FFF2-40B4-BE49-F238E27FC236}">
                <a16:creationId xmlns:a16="http://schemas.microsoft.com/office/drawing/2014/main" id="{9EA10CD6-7D3E-4D60-9759-3827B562C705}"/>
              </a:ext>
            </a:extLst>
          </p:cNvPr>
          <p:cNvSpPr txBox="1"/>
          <p:nvPr/>
        </p:nvSpPr>
        <p:spPr>
          <a:xfrm>
            <a:off x="4929381" y="3515437"/>
            <a:ext cx="1329754" cy="68825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Practices and culture promoting diversity, equity, accessibility and inclusion inside company and beyond</a:t>
            </a:r>
          </a:p>
        </p:txBody>
      </p:sp>
      <p:grpSp>
        <p:nvGrpSpPr>
          <p:cNvPr id="353" name="btfpIcon375606">
            <a:extLst>
              <a:ext uri="{FF2B5EF4-FFF2-40B4-BE49-F238E27FC236}">
                <a16:creationId xmlns:a16="http://schemas.microsoft.com/office/drawing/2014/main" id="{10B81DB5-DC75-4DE8-97B7-56D95E7E197B}"/>
              </a:ext>
            </a:extLst>
          </p:cNvPr>
          <p:cNvGrpSpPr>
            <a:grpSpLocks noChangeAspect="1"/>
          </p:cNvGrpSpPr>
          <p:nvPr>
            <p:custDataLst>
              <p:tags r:id="rId26"/>
            </p:custDataLst>
          </p:nvPr>
        </p:nvGrpSpPr>
        <p:grpSpPr>
          <a:xfrm>
            <a:off x="2031593" y="2676146"/>
            <a:ext cx="540544" cy="540544"/>
            <a:chOff x="-122980" y="2271239"/>
            <a:chExt cx="1449869" cy="1751501"/>
          </a:xfrm>
        </p:grpSpPr>
        <p:sp>
          <p:nvSpPr>
            <p:cNvPr id="354" name="btfpIconCircle375606">
              <a:extLst>
                <a:ext uri="{FF2B5EF4-FFF2-40B4-BE49-F238E27FC236}">
                  <a16:creationId xmlns:a16="http://schemas.microsoft.com/office/drawing/2014/main" id="{12E4F9BC-A817-4747-8164-CE47960D7FE9}"/>
                </a:ext>
              </a:extLst>
            </p:cNvPr>
            <p:cNvSpPr>
              <a:spLocks/>
            </p:cNvSpPr>
            <p:nvPr/>
          </p:nvSpPr>
          <p:spPr bwMode="gray">
            <a:xfrm>
              <a:off x="-122980" y="2271239"/>
              <a:ext cx="1449869" cy="175150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55" name="btfpIconLines375606">
              <a:extLst>
                <a:ext uri="{FF2B5EF4-FFF2-40B4-BE49-F238E27FC236}">
                  <a16:creationId xmlns:a16="http://schemas.microsoft.com/office/drawing/2014/main" id="{48B50F7A-C744-4C31-8FF9-D9BB7EC5BB23}"/>
                </a:ext>
              </a:extLst>
            </p:cNvPr>
            <p:cNvPicPr>
              <a:picLocks/>
            </p:cNvPicPr>
            <p:nvPr/>
          </p:nvPicPr>
          <p:blipFill>
            <a:blip r:embed="rId59">
              <a:extLst>
                <a:ext uri="{28A0092B-C50C-407E-A947-70E740481C1C}">
                  <a14:useLocalDpi xmlns:a14="http://schemas.microsoft.com/office/drawing/2010/main" val="0"/>
                </a:ext>
              </a:extLst>
            </a:blip>
            <a:stretch>
              <a:fillRect/>
            </a:stretch>
          </p:blipFill>
          <p:spPr>
            <a:xfrm>
              <a:off x="-122980" y="2271239"/>
              <a:ext cx="1449869" cy="1751501"/>
            </a:xfrm>
            <a:prstGeom prst="rect">
              <a:avLst/>
            </a:prstGeom>
          </p:spPr>
        </p:pic>
      </p:grpSp>
      <p:sp>
        <p:nvSpPr>
          <p:cNvPr id="356" name="TextBox 355">
            <a:extLst>
              <a:ext uri="{FF2B5EF4-FFF2-40B4-BE49-F238E27FC236}">
                <a16:creationId xmlns:a16="http://schemas.microsoft.com/office/drawing/2014/main" id="{F2E9875F-E42F-4B55-A3A5-6C0125C0F7CB}"/>
              </a:ext>
            </a:extLst>
          </p:cNvPr>
          <p:cNvSpPr txBox="1"/>
          <p:nvPr/>
        </p:nvSpPr>
        <p:spPr>
          <a:xfrm>
            <a:off x="2085329" y="3515437"/>
            <a:ext cx="1329754" cy="68825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Upholding the corporate responsibility to respect universal rights (e.g., freedom of expression, no forced/child labour)</a:t>
            </a:r>
            <a:endParaRPr lang="en-US" sz="800" strike="sngStrike">
              <a:solidFill>
                <a:srgbClr val="000000"/>
              </a:solidFill>
            </a:endParaRPr>
          </a:p>
        </p:txBody>
      </p:sp>
      <p:sp>
        <p:nvSpPr>
          <p:cNvPr id="357" name="Rectangle 356">
            <a:extLst>
              <a:ext uri="{FF2B5EF4-FFF2-40B4-BE49-F238E27FC236}">
                <a16:creationId xmlns:a16="http://schemas.microsoft.com/office/drawing/2014/main" id="{F35D87C2-2AA2-49E2-A875-4CD3E00D21EA}"/>
              </a:ext>
            </a:extLst>
          </p:cNvPr>
          <p:cNvSpPr/>
          <p:nvPr/>
        </p:nvSpPr>
        <p:spPr>
          <a:xfrm>
            <a:off x="2085329" y="3138233"/>
            <a:ext cx="1265633"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rgbClr val="973B74"/>
                </a:solidFill>
              </a:rPr>
              <a:t>Human </a:t>
            </a:r>
          </a:p>
          <a:p>
            <a:pPr marL="0" indent="0" defTabSz="914400">
              <a:spcBef>
                <a:spcPct val="0"/>
              </a:spcBef>
              <a:spcAft>
                <a:spcPct val="0"/>
              </a:spcAft>
              <a:buFontTx/>
              <a:buNone/>
            </a:pPr>
            <a:r>
              <a:rPr lang="en-US" sz="1100" b="1" kern="0">
                <a:solidFill>
                  <a:srgbClr val="973B74"/>
                </a:solidFill>
              </a:rPr>
              <a:t>rights</a:t>
            </a:r>
          </a:p>
        </p:txBody>
      </p:sp>
      <p:grpSp>
        <p:nvGrpSpPr>
          <p:cNvPr id="360" name="btfpIcon389352">
            <a:extLst>
              <a:ext uri="{FF2B5EF4-FFF2-40B4-BE49-F238E27FC236}">
                <a16:creationId xmlns:a16="http://schemas.microsoft.com/office/drawing/2014/main" id="{04C711AA-7D59-4A5C-BD8C-3AB46D567173}"/>
              </a:ext>
            </a:extLst>
          </p:cNvPr>
          <p:cNvGrpSpPr>
            <a:grpSpLocks noChangeAspect="1"/>
          </p:cNvGrpSpPr>
          <p:nvPr>
            <p:custDataLst>
              <p:tags r:id="rId27"/>
            </p:custDataLst>
          </p:nvPr>
        </p:nvGrpSpPr>
        <p:grpSpPr>
          <a:xfrm>
            <a:off x="7716351" y="2676145"/>
            <a:ext cx="540544" cy="540544"/>
            <a:chOff x="3133431" y="2354665"/>
            <a:chExt cx="1449871" cy="1751507"/>
          </a:xfrm>
        </p:grpSpPr>
        <p:sp>
          <p:nvSpPr>
            <p:cNvPr id="361" name="btfpIconCircle389352">
              <a:extLst>
                <a:ext uri="{FF2B5EF4-FFF2-40B4-BE49-F238E27FC236}">
                  <a16:creationId xmlns:a16="http://schemas.microsoft.com/office/drawing/2014/main" id="{DCF73710-D8C7-451E-9DEE-92D2207A8E60}"/>
                </a:ext>
              </a:extLst>
            </p:cNvPr>
            <p:cNvSpPr>
              <a:spLocks/>
            </p:cNvSpPr>
            <p:nvPr/>
          </p:nvSpPr>
          <p:spPr bwMode="gray">
            <a:xfrm>
              <a:off x="3133431" y="2354665"/>
              <a:ext cx="1449871" cy="1751507"/>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400">
                <a:solidFill>
                  <a:schemeClr val="tx1"/>
                </a:solidFill>
              </a:endParaRPr>
            </a:p>
          </p:txBody>
        </p:sp>
        <p:pic>
          <p:nvPicPr>
            <p:cNvPr id="362" name="btfpIconLines389352">
              <a:extLst>
                <a:ext uri="{FF2B5EF4-FFF2-40B4-BE49-F238E27FC236}">
                  <a16:creationId xmlns:a16="http://schemas.microsoft.com/office/drawing/2014/main" id="{ACD836F3-19B5-43F1-892F-977175D5A5F5}"/>
                </a:ext>
              </a:extLst>
            </p:cNvPr>
            <p:cNvPicPr>
              <a:picLocks/>
            </p:cNvPicPr>
            <p:nvPr/>
          </p:nvPicPr>
          <p:blipFill>
            <a:blip r:embed="rId60">
              <a:extLst>
                <a:ext uri="{28A0092B-C50C-407E-A947-70E740481C1C}">
                  <a14:useLocalDpi xmlns:a14="http://schemas.microsoft.com/office/drawing/2010/main" val="0"/>
                </a:ext>
              </a:extLst>
            </a:blip>
            <a:stretch>
              <a:fillRect/>
            </a:stretch>
          </p:blipFill>
          <p:spPr>
            <a:xfrm>
              <a:off x="3133431" y="2354665"/>
              <a:ext cx="1449871" cy="1751507"/>
            </a:xfrm>
            <a:prstGeom prst="rect">
              <a:avLst/>
            </a:prstGeom>
          </p:spPr>
        </p:pic>
      </p:grpSp>
      <p:sp>
        <p:nvSpPr>
          <p:cNvPr id="364" name="Rectangle 363">
            <a:extLst>
              <a:ext uri="{FF2B5EF4-FFF2-40B4-BE49-F238E27FC236}">
                <a16:creationId xmlns:a16="http://schemas.microsoft.com/office/drawing/2014/main" id="{79F6F37F-C298-41A7-8CAE-8F0A71904B47}"/>
              </a:ext>
            </a:extLst>
          </p:cNvPr>
          <p:cNvSpPr/>
          <p:nvPr/>
        </p:nvSpPr>
        <p:spPr>
          <a:xfrm>
            <a:off x="7758364" y="3138233"/>
            <a:ext cx="1346340"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chemeClr val="accent6"/>
                </a:solidFill>
              </a:rPr>
              <a:t>Customer health &amp;</a:t>
            </a:r>
            <a:br>
              <a:rPr lang="en-US" sz="1100" b="1" kern="0">
                <a:solidFill>
                  <a:schemeClr val="accent6"/>
                </a:solidFill>
              </a:rPr>
            </a:br>
            <a:r>
              <a:rPr lang="en-US" sz="1100" b="1" kern="0">
                <a:solidFill>
                  <a:schemeClr val="accent6"/>
                </a:solidFill>
              </a:rPr>
              <a:t>wellness</a:t>
            </a:r>
          </a:p>
        </p:txBody>
      </p:sp>
      <p:sp>
        <p:nvSpPr>
          <p:cNvPr id="248" name="Rectangle 247">
            <a:extLst>
              <a:ext uri="{FF2B5EF4-FFF2-40B4-BE49-F238E27FC236}">
                <a16:creationId xmlns:a16="http://schemas.microsoft.com/office/drawing/2014/main" id="{CD0903BF-95C5-4824-9486-79A5511DAA80}"/>
              </a:ext>
            </a:extLst>
          </p:cNvPr>
          <p:cNvSpPr/>
          <p:nvPr/>
        </p:nvSpPr>
        <p:spPr>
          <a:xfrm>
            <a:off x="7714146" y="1707327"/>
            <a:ext cx="1395374" cy="370573"/>
          </a:xfrm>
          <a:prstGeom prst="rect">
            <a:avLst/>
          </a:prstGeom>
          <a:noFill/>
          <a:ln w="19050" cap="flat" cmpd="sng" algn="ctr">
            <a:noFill/>
            <a:prstDash val="dash"/>
          </a:ln>
          <a:effectLst/>
          <a:extLst>
            <a:ext uri="{909E8E84-426E-40DD-AFC4-6F175D3DCCD1}">
              <a14:hiddenFill xmlns:a14="http://schemas.microsoft.com/office/drawing/2010/main">
                <a:solidFill>
                  <a:srgbClr val="FFFFFF"/>
                </a:solidFill>
              </a14:hiddenFill>
            </a:ext>
          </a:extLst>
        </p:spPr>
        <p:txBody>
          <a:bodyPr lIns="36000" tIns="36000" rIns="36000" bIns="36000" rtlCol="0" anchor="t"/>
          <a:lstStyle/>
          <a:p>
            <a:pPr marL="0" indent="0" defTabSz="914400">
              <a:spcBef>
                <a:spcPct val="0"/>
              </a:spcBef>
              <a:spcAft>
                <a:spcPct val="0"/>
              </a:spcAft>
              <a:buFontTx/>
              <a:buNone/>
            </a:pPr>
            <a:r>
              <a:rPr lang="en-US" sz="1100" b="1" kern="0" spc="-20">
                <a:solidFill>
                  <a:srgbClr val="507867"/>
                </a:solidFill>
                <a:latin typeface="+mj-lt"/>
              </a:rPr>
              <a:t>Animal product testing</a:t>
            </a:r>
          </a:p>
        </p:txBody>
      </p:sp>
      <p:sp>
        <p:nvSpPr>
          <p:cNvPr id="272" name="TextBox 271">
            <a:extLst>
              <a:ext uri="{FF2B5EF4-FFF2-40B4-BE49-F238E27FC236}">
                <a16:creationId xmlns:a16="http://schemas.microsoft.com/office/drawing/2014/main" id="{18FEC5FA-65D0-49A3-9D91-5F69B3F615EB}"/>
              </a:ext>
            </a:extLst>
          </p:cNvPr>
          <p:cNvSpPr txBox="1"/>
          <p:nvPr/>
        </p:nvSpPr>
        <p:spPr>
          <a:xfrm>
            <a:off x="7714146" y="2076192"/>
            <a:ext cx="1329754"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50" b="0" u="none" strike="noStrike" kern="0" cap="none" spc="0" normalizeH="0" baseline="0">
                <a:ln>
                  <a:noFill/>
                </a:ln>
                <a:effectLst/>
                <a:uLnTx/>
                <a:uFillTx/>
                <a:latin typeface="+mj-lt"/>
              </a:defRPr>
            </a:lvl1pPr>
          </a:lstStyle>
          <a:p>
            <a:r>
              <a:rPr lang="en-US" sz="800">
                <a:solidFill>
                  <a:srgbClr val="000000"/>
                </a:solidFill>
              </a:rPr>
              <a:t>Protecting and enhancing natural ecosystems and living organisms; upholding animal welfare</a:t>
            </a:r>
          </a:p>
        </p:txBody>
      </p:sp>
      <p:grpSp>
        <p:nvGrpSpPr>
          <p:cNvPr id="368" name="btfpIcon915860">
            <a:extLst>
              <a:ext uri="{FF2B5EF4-FFF2-40B4-BE49-F238E27FC236}">
                <a16:creationId xmlns:a16="http://schemas.microsoft.com/office/drawing/2014/main" id="{0B6F32DA-3A73-4345-9916-B26EFA69A98E}"/>
              </a:ext>
            </a:extLst>
          </p:cNvPr>
          <p:cNvGrpSpPr>
            <a:grpSpLocks noChangeAspect="1"/>
          </p:cNvGrpSpPr>
          <p:nvPr>
            <p:custDataLst>
              <p:tags r:id="rId28"/>
            </p:custDataLst>
          </p:nvPr>
        </p:nvGrpSpPr>
        <p:grpSpPr>
          <a:xfrm>
            <a:off x="7665162" y="1219280"/>
            <a:ext cx="540544" cy="540544"/>
            <a:chOff x="7075691" y="1922964"/>
            <a:chExt cx="1449871" cy="1751501"/>
          </a:xfrm>
        </p:grpSpPr>
        <p:sp>
          <p:nvSpPr>
            <p:cNvPr id="369" name="btfpIconCircle915860">
              <a:extLst>
                <a:ext uri="{FF2B5EF4-FFF2-40B4-BE49-F238E27FC236}">
                  <a16:creationId xmlns:a16="http://schemas.microsoft.com/office/drawing/2014/main" id="{F1AA7424-7474-4312-9539-010E3DC57B24}"/>
                </a:ext>
              </a:extLst>
            </p:cNvPr>
            <p:cNvSpPr>
              <a:spLocks/>
            </p:cNvSpPr>
            <p:nvPr/>
          </p:nvSpPr>
          <p:spPr bwMode="gray">
            <a:xfrm>
              <a:off x="7075691" y="1922964"/>
              <a:ext cx="1449871" cy="1751501"/>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70" name="btfpIconLines915860">
              <a:extLst>
                <a:ext uri="{FF2B5EF4-FFF2-40B4-BE49-F238E27FC236}">
                  <a16:creationId xmlns:a16="http://schemas.microsoft.com/office/drawing/2014/main" id="{131A11C4-9FB7-4392-969C-B9D583B9739E}"/>
                </a:ext>
              </a:extLst>
            </p:cNvPr>
            <p:cNvPicPr>
              <a:picLocks/>
            </p:cNvPicPr>
            <p:nvPr/>
          </p:nvPicPr>
          <p:blipFill>
            <a:blip r:embed="rId61">
              <a:extLst>
                <a:ext uri="{28A0092B-C50C-407E-A947-70E740481C1C}">
                  <a14:useLocalDpi xmlns:a14="http://schemas.microsoft.com/office/drawing/2010/main" val="0"/>
                </a:ext>
              </a:extLst>
            </a:blip>
            <a:stretch>
              <a:fillRect/>
            </a:stretch>
          </p:blipFill>
          <p:spPr>
            <a:xfrm>
              <a:off x="7075691" y="1922964"/>
              <a:ext cx="1449871" cy="1751501"/>
            </a:xfrm>
            <a:prstGeom prst="rect">
              <a:avLst/>
            </a:prstGeom>
          </p:spPr>
        </p:pic>
      </p:grpSp>
      <p:grpSp>
        <p:nvGrpSpPr>
          <p:cNvPr id="371" name="btfpIcon916464">
            <a:extLst>
              <a:ext uri="{FF2B5EF4-FFF2-40B4-BE49-F238E27FC236}">
                <a16:creationId xmlns:a16="http://schemas.microsoft.com/office/drawing/2014/main" id="{C02356B5-FBEB-4536-B59F-9B83640AEACD}"/>
              </a:ext>
            </a:extLst>
          </p:cNvPr>
          <p:cNvGrpSpPr>
            <a:grpSpLocks noChangeAspect="1"/>
          </p:cNvGrpSpPr>
          <p:nvPr>
            <p:custDataLst>
              <p:tags r:id="rId29"/>
            </p:custDataLst>
          </p:nvPr>
        </p:nvGrpSpPr>
        <p:grpSpPr>
          <a:xfrm>
            <a:off x="4875644" y="2676145"/>
            <a:ext cx="540544" cy="540544"/>
            <a:chOff x="-195474" y="634966"/>
            <a:chExt cx="1594855" cy="1926652"/>
          </a:xfrm>
        </p:grpSpPr>
        <p:sp>
          <p:nvSpPr>
            <p:cNvPr id="372" name="btfpIconCircle916464">
              <a:extLst>
                <a:ext uri="{FF2B5EF4-FFF2-40B4-BE49-F238E27FC236}">
                  <a16:creationId xmlns:a16="http://schemas.microsoft.com/office/drawing/2014/main" id="{34F38C2C-D8DA-444D-85BB-2FDB4EF4C367}"/>
                </a:ext>
              </a:extLst>
            </p:cNvPr>
            <p:cNvSpPr>
              <a:spLocks/>
            </p:cNvSpPr>
            <p:nvPr/>
          </p:nvSpPr>
          <p:spPr bwMode="gray">
            <a:xfrm>
              <a:off x="-195474" y="634966"/>
              <a:ext cx="1594855" cy="1926652"/>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400">
                <a:solidFill>
                  <a:schemeClr val="tx1"/>
                </a:solidFill>
              </a:endParaRPr>
            </a:p>
          </p:txBody>
        </p:sp>
        <p:pic>
          <p:nvPicPr>
            <p:cNvPr id="373" name="btfpIconLines916464">
              <a:extLst>
                <a:ext uri="{FF2B5EF4-FFF2-40B4-BE49-F238E27FC236}">
                  <a16:creationId xmlns:a16="http://schemas.microsoft.com/office/drawing/2014/main" id="{1EB7983D-65DD-44FA-BEA5-E8D3D25FC481}"/>
                </a:ext>
              </a:extLst>
            </p:cNvPr>
            <p:cNvPicPr>
              <a:picLocks/>
            </p:cNvPicPr>
            <p:nvPr/>
          </p:nvPicPr>
          <p:blipFill>
            <a:blip r:embed="rId62">
              <a:extLst>
                <a:ext uri="{28A0092B-C50C-407E-A947-70E740481C1C}">
                  <a14:useLocalDpi xmlns:a14="http://schemas.microsoft.com/office/drawing/2010/main" val="0"/>
                </a:ext>
              </a:extLst>
            </a:blip>
            <a:stretch>
              <a:fillRect/>
            </a:stretch>
          </p:blipFill>
          <p:spPr>
            <a:xfrm>
              <a:off x="-195474" y="634966"/>
              <a:ext cx="1594855" cy="1926652"/>
            </a:xfrm>
            <a:prstGeom prst="rect">
              <a:avLst/>
            </a:prstGeom>
          </p:spPr>
        </p:pic>
      </p:grpSp>
      <p:cxnSp>
        <p:nvCxnSpPr>
          <p:cNvPr id="374" name="Straight Connector 373">
            <a:extLst>
              <a:ext uri="{FF2B5EF4-FFF2-40B4-BE49-F238E27FC236}">
                <a16:creationId xmlns:a16="http://schemas.microsoft.com/office/drawing/2014/main" id="{EA54ECF8-3249-41F2-9EF9-8006A70861E2}"/>
              </a:ext>
            </a:extLst>
          </p:cNvPr>
          <p:cNvCxnSpPr>
            <a:cxnSpLocks/>
          </p:cNvCxnSpPr>
          <p:nvPr>
            <p:custDataLst>
              <p:tags r:id="rId30"/>
            </p:custDataLst>
          </p:nvPr>
        </p:nvCxnSpPr>
        <p:spPr bwMode="gray">
          <a:xfrm>
            <a:off x="2094487" y="4186993"/>
            <a:ext cx="9730731"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8254A235-C144-4BAC-8878-B19A625E6344}"/>
              </a:ext>
            </a:extLst>
          </p:cNvPr>
          <p:cNvCxnSpPr>
            <a:cxnSpLocks/>
          </p:cNvCxnSpPr>
          <p:nvPr>
            <p:custDataLst>
              <p:tags r:id="rId31"/>
            </p:custDataLst>
          </p:nvPr>
        </p:nvCxnSpPr>
        <p:spPr bwMode="gray">
          <a:xfrm flipH="1">
            <a:off x="1998405" y="2775637"/>
            <a:ext cx="3567" cy="1314074"/>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91" name="Rectangle 390">
            <a:extLst>
              <a:ext uri="{FF2B5EF4-FFF2-40B4-BE49-F238E27FC236}">
                <a16:creationId xmlns:a16="http://schemas.microsoft.com/office/drawing/2014/main" id="{CDDE90FC-2735-4B4A-A657-B490C8637DC4}"/>
              </a:ext>
            </a:extLst>
          </p:cNvPr>
          <p:cNvSpPr/>
          <p:nvPr/>
        </p:nvSpPr>
        <p:spPr bwMode="gray">
          <a:xfrm>
            <a:off x="337415" y="5762801"/>
            <a:ext cx="11507370" cy="370114"/>
          </a:xfrm>
          <a:prstGeom prst="rect">
            <a:avLst/>
          </a:prstGeom>
          <a:solidFill>
            <a:schemeClr val="accent3">
              <a:lumMod val="20000"/>
              <a:lumOff val="80000"/>
            </a:schemeClr>
          </a:solidFill>
          <a:ln w="19050" cap="flat" cmpd="sng" algn="ctr">
            <a:solidFill>
              <a:srgbClr val="FFC2C2"/>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GB" sz="1000" b="1">
                <a:solidFill>
                  <a:srgbClr val="000000"/>
                </a:solidFill>
              </a:rPr>
              <a:t>Topics with a high degree of materiality </a:t>
            </a:r>
            <a:r>
              <a:rPr lang="en-GB" sz="1000">
                <a:solidFill>
                  <a:srgbClr val="000000"/>
                </a:solidFill>
              </a:rPr>
              <a:t>are of extreme importance to industry players to retain a license-to-operate from governmental and public standpoint, but are equally important to capture full commercial value from consumers and stay relevant vs. competitors</a:t>
            </a:r>
          </a:p>
        </p:txBody>
      </p:sp>
      <p:sp>
        <p:nvSpPr>
          <p:cNvPr id="392" name="Rectangle 391">
            <a:extLst>
              <a:ext uri="{FF2B5EF4-FFF2-40B4-BE49-F238E27FC236}">
                <a16:creationId xmlns:a16="http://schemas.microsoft.com/office/drawing/2014/main" id="{04DAC94A-1977-4CDC-B9AF-3342BB98C3B3}"/>
              </a:ext>
            </a:extLst>
          </p:cNvPr>
          <p:cNvSpPr/>
          <p:nvPr/>
        </p:nvSpPr>
        <p:spPr bwMode="gray">
          <a:xfrm>
            <a:off x="337415" y="6193870"/>
            <a:ext cx="11507370" cy="370114"/>
          </a:xfrm>
          <a:prstGeom prst="rect">
            <a:avLst/>
          </a:prstGeom>
          <a:solidFill>
            <a:srgbClr val="FAEEC3"/>
          </a:solidFill>
          <a:ln w="19050" cap="flat" cmpd="sng" algn="ctr">
            <a:solidFill>
              <a:srgbClr val="FAEEC3"/>
            </a:soli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b="1">
                <a:solidFill>
                  <a:srgbClr val="000000"/>
                </a:solidFill>
              </a:rPr>
              <a:t>Topics with a medium degree of materiality </a:t>
            </a:r>
            <a:r>
              <a:rPr lang="en-US" sz="1000">
                <a:solidFill>
                  <a:srgbClr val="000000"/>
                </a:solidFill>
              </a:rPr>
              <a:t>are important as they receive attention from regulation and the public, and provide opportunities to enhance commercial success, however they are not essential to retain license-to-operate</a:t>
            </a:r>
            <a:endParaRPr lang="en-GB" sz="1000">
              <a:solidFill>
                <a:srgbClr val="000000"/>
              </a:solidFill>
            </a:endParaRPr>
          </a:p>
        </p:txBody>
      </p:sp>
      <p:sp>
        <p:nvSpPr>
          <p:cNvPr id="163" name="Rectangle 162">
            <a:extLst>
              <a:ext uri="{FF2B5EF4-FFF2-40B4-BE49-F238E27FC236}">
                <a16:creationId xmlns:a16="http://schemas.microsoft.com/office/drawing/2014/main" id="{F4EBA653-9942-400B-8DAC-1D07D5C58EE1}"/>
              </a:ext>
            </a:extLst>
          </p:cNvPr>
          <p:cNvSpPr/>
          <p:nvPr/>
        </p:nvSpPr>
        <p:spPr bwMode="gray">
          <a:xfrm>
            <a:off x="2051582" y="1265959"/>
            <a:ext cx="1353312" cy="1376119"/>
          </a:xfrm>
          <a:prstGeom prst="rect">
            <a:avLst/>
          </a:prstGeom>
          <a:noFill/>
          <a:ln w="9525"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76" name="Rectangle 175">
            <a:extLst>
              <a:ext uri="{FF2B5EF4-FFF2-40B4-BE49-F238E27FC236}">
                <a16:creationId xmlns:a16="http://schemas.microsoft.com/office/drawing/2014/main" id="{47E859D5-2A8D-4E8F-8FF7-EDFA736ABD05}"/>
              </a:ext>
            </a:extLst>
          </p:cNvPr>
          <p:cNvSpPr/>
          <p:nvPr/>
        </p:nvSpPr>
        <p:spPr bwMode="gray">
          <a:xfrm>
            <a:off x="9158973" y="4210551"/>
            <a:ext cx="2693042" cy="1541837"/>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grpSp>
        <p:nvGrpSpPr>
          <p:cNvPr id="184" name="btfpStatusSticker181278">
            <a:extLst>
              <a:ext uri="{FF2B5EF4-FFF2-40B4-BE49-F238E27FC236}">
                <a16:creationId xmlns:a16="http://schemas.microsoft.com/office/drawing/2014/main" id="{3334F769-1D4A-47E8-86A1-76D27F30D43F}"/>
              </a:ext>
            </a:extLst>
          </p:cNvPr>
          <p:cNvGrpSpPr/>
          <p:nvPr>
            <p:custDataLst>
              <p:tags r:id="rId32"/>
            </p:custDataLst>
          </p:nvPr>
        </p:nvGrpSpPr>
        <p:grpSpPr>
          <a:xfrm>
            <a:off x="9708325" y="947320"/>
            <a:ext cx="2153475" cy="220222"/>
            <a:chOff x="-3645935" y="876300"/>
            <a:chExt cx="2153475" cy="261427"/>
          </a:xfrm>
        </p:grpSpPr>
        <p:sp>
          <p:nvSpPr>
            <p:cNvPr id="187" name="btfpStatusStickerText181278">
              <a:extLst>
                <a:ext uri="{FF2B5EF4-FFF2-40B4-BE49-F238E27FC236}">
                  <a16:creationId xmlns:a16="http://schemas.microsoft.com/office/drawing/2014/main" id="{30A69CEE-0DC2-4AA3-BC6D-84C994F74DDB}"/>
                </a:ext>
              </a:extLst>
            </p:cNvPr>
            <p:cNvSpPr txBox="1"/>
            <p:nvPr/>
          </p:nvSpPr>
          <p:spPr bwMode="gray">
            <a:xfrm>
              <a:off x="-3645935" y="876300"/>
              <a:ext cx="2153475" cy="261427"/>
            </a:xfrm>
            <a:prstGeom prst="rect">
              <a:avLst/>
            </a:prstGeom>
            <a:noFill/>
          </p:spPr>
          <p:txBody>
            <a:bodyPr vert="horz" wrap="none" lIns="72073" tIns="25226" rIns="0" bIns="25226" rtlCol="0" anchor="t">
              <a:spAutoFit/>
            </a:bodyPr>
            <a:lstStyle/>
            <a:p>
              <a:pPr marL="0" indent="0" algn="r">
                <a:spcBef>
                  <a:spcPts val="0"/>
                </a:spcBef>
                <a:buNone/>
              </a:pPr>
              <a:r>
                <a:rPr lang="en-GB" sz="1100" b="1" cap="all" spc="450">
                  <a:solidFill>
                    <a:srgbClr val="000000"/>
                  </a:solidFill>
                </a:rPr>
                <a:t>Outside-in view</a:t>
              </a:r>
            </a:p>
          </p:txBody>
        </p:sp>
        <p:cxnSp>
          <p:nvCxnSpPr>
            <p:cNvPr id="188" name="btfpStatusStickerLine181278">
              <a:extLst>
                <a:ext uri="{FF2B5EF4-FFF2-40B4-BE49-F238E27FC236}">
                  <a16:creationId xmlns:a16="http://schemas.microsoft.com/office/drawing/2014/main" id="{C562019D-D7D9-42A7-A902-2BB574901D2A}"/>
                </a:ext>
              </a:extLst>
            </p:cNvPr>
            <p:cNvCxnSpPr>
              <a:cxnSpLocks/>
            </p:cNvCxnSpPr>
            <p:nvPr/>
          </p:nvCxnSpPr>
          <p:spPr bwMode="gray">
            <a:xfrm rot="720000">
              <a:off x="-3645935"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cxnSp>
        <p:nvCxnSpPr>
          <p:cNvPr id="206" name="Straight Connector 205">
            <a:extLst>
              <a:ext uri="{FF2B5EF4-FFF2-40B4-BE49-F238E27FC236}">
                <a16:creationId xmlns:a16="http://schemas.microsoft.com/office/drawing/2014/main" id="{67D4D47A-7198-4E5D-BC71-156FECAF1295}"/>
              </a:ext>
            </a:extLst>
          </p:cNvPr>
          <p:cNvCxnSpPr>
            <a:cxnSpLocks/>
          </p:cNvCxnSpPr>
          <p:nvPr>
            <p:custDataLst>
              <p:tags r:id="rId33"/>
            </p:custDataLst>
          </p:nvPr>
        </p:nvCxnSpPr>
        <p:spPr bwMode="gray">
          <a:xfrm>
            <a:off x="365147" y="2674362"/>
            <a:ext cx="1578407" cy="0"/>
          </a:xfrm>
          <a:prstGeom prst="line">
            <a:avLst/>
          </a:prstGeom>
          <a:ln w="9525" cap="flat" cmpd="sng" algn="ctr">
            <a:solidFill>
              <a:srgbClr val="D6D6D6"/>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id="{20A8B42B-8A66-447B-959D-65DCB2E28CAD}"/>
              </a:ext>
            </a:extLst>
          </p:cNvPr>
          <p:cNvSpPr/>
          <p:nvPr/>
        </p:nvSpPr>
        <p:spPr bwMode="gray">
          <a:xfrm>
            <a:off x="1998405" y="4279788"/>
            <a:ext cx="5565117" cy="1495642"/>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201" name="Rectangle 200">
            <a:extLst>
              <a:ext uri="{FF2B5EF4-FFF2-40B4-BE49-F238E27FC236}">
                <a16:creationId xmlns:a16="http://schemas.microsoft.com/office/drawing/2014/main" id="{4F4C1E99-A757-444A-853F-C007C25322DA}"/>
              </a:ext>
            </a:extLst>
          </p:cNvPr>
          <p:cNvSpPr/>
          <p:nvPr/>
        </p:nvSpPr>
        <p:spPr bwMode="gray">
          <a:xfrm>
            <a:off x="2069741" y="2699322"/>
            <a:ext cx="1305989" cy="1474517"/>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225" name="Rectangle 224">
            <a:extLst>
              <a:ext uri="{FF2B5EF4-FFF2-40B4-BE49-F238E27FC236}">
                <a16:creationId xmlns:a16="http://schemas.microsoft.com/office/drawing/2014/main" id="{0044EDF8-0C3D-4C60-B9F6-08C33D3171F2}"/>
              </a:ext>
            </a:extLst>
          </p:cNvPr>
          <p:cNvSpPr/>
          <p:nvPr/>
        </p:nvSpPr>
        <p:spPr bwMode="gray">
          <a:xfrm>
            <a:off x="6268927" y="1176392"/>
            <a:ext cx="1353312" cy="1460462"/>
          </a:xfrm>
          <a:prstGeom prst="rect">
            <a:avLst/>
          </a:prstGeom>
          <a:noFill/>
          <a:ln w="952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21" name="Rectangle 220">
            <a:extLst>
              <a:ext uri="{FF2B5EF4-FFF2-40B4-BE49-F238E27FC236}">
                <a16:creationId xmlns:a16="http://schemas.microsoft.com/office/drawing/2014/main" id="{FD6CBB4D-3DEE-4829-9B8C-9328D3C94E5E}"/>
              </a:ext>
            </a:extLst>
          </p:cNvPr>
          <p:cNvSpPr/>
          <p:nvPr/>
        </p:nvSpPr>
        <p:spPr bwMode="gray">
          <a:xfrm>
            <a:off x="3471809" y="2690745"/>
            <a:ext cx="1339981" cy="1487370"/>
          </a:xfrm>
          <a:prstGeom prst="rect">
            <a:avLst/>
          </a:prstGeom>
          <a:noFill/>
          <a:ln w="9525" cap="flat" cmpd="sng" algn="ctr">
            <a:solidFill>
              <a:srgbClr val="973B7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02" name="Rectangle 201">
            <a:extLst>
              <a:ext uri="{FF2B5EF4-FFF2-40B4-BE49-F238E27FC236}">
                <a16:creationId xmlns:a16="http://schemas.microsoft.com/office/drawing/2014/main" id="{B563A779-0C2D-4AE2-8C6B-114D8FE70F46}"/>
              </a:ext>
            </a:extLst>
          </p:cNvPr>
          <p:cNvSpPr/>
          <p:nvPr/>
        </p:nvSpPr>
        <p:spPr bwMode="gray">
          <a:xfrm>
            <a:off x="10525727" y="1167542"/>
            <a:ext cx="1353312" cy="1460462"/>
          </a:xfrm>
          <a:prstGeom prst="rect">
            <a:avLst/>
          </a:prstGeom>
          <a:noFill/>
          <a:ln w="952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9" name="Rectangle 8">
            <a:extLst>
              <a:ext uri="{FF2B5EF4-FFF2-40B4-BE49-F238E27FC236}">
                <a16:creationId xmlns:a16="http://schemas.microsoft.com/office/drawing/2014/main" id="{3F313760-8409-0451-0689-53D76426070A}"/>
              </a:ext>
            </a:extLst>
          </p:cNvPr>
          <p:cNvSpPr/>
          <p:nvPr/>
        </p:nvSpPr>
        <p:spPr bwMode="gray">
          <a:xfrm>
            <a:off x="9067461" y="1265812"/>
            <a:ext cx="2781682" cy="1359512"/>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17" name="Title 1">
            <a:extLst>
              <a:ext uri="{FF2B5EF4-FFF2-40B4-BE49-F238E27FC236}">
                <a16:creationId xmlns:a16="http://schemas.microsoft.com/office/drawing/2014/main" id="{1F817BE5-B1EA-7AE2-0700-A853D0D39F54}"/>
              </a:ext>
            </a:extLst>
          </p:cNvPr>
          <p:cNvSpPr>
            <a:spLocks noGrp="1"/>
          </p:cNvSpPr>
          <p:nvPr>
            <p:ph type="title"/>
          </p:nvPr>
        </p:nvSpPr>
        <p:spPr>
          <a:xfrm>
            <a:off x="329101" y="1"/>
            <a:ext cx="11522075" cy="876687"/>
          </a:xfrm>
        </p:spPr>
        <p:txBody>
          <a:bodyPr vert="horz"/>
          <a:lstStyle/>
          <a:p>
            <a:r>
              <a:rPr lang="en-GB" b="1">
                <a:solidFill>
                  <a:srgbClr val="000000"/>
                </a:solidFill>
                <a:latin typeface="Arial" panose="020B0604020202020204" pitchFamily="34" charset="0"/>
              </a:rPr>
              <a:t>Materiality | </a:t>
            </a:r>
            <a:r>
              <a:rPr lang="en-GB">
                <a:solidFill>
                  <a:srgbClr val="000000"/>
                </a:solidFill>
                <a:latin typeface="Arial" panose="020B0604020202020204" pitchFamily="34" charset="0"/>
              </a:rPr>
              <a:t>Identification of material ESG themes for Target’s industry</a:t>
            </a:r>
            <a:endParaRPr lang="en-US"/>
          </a:p>
        </p:txBody>
      </p:sp>
      <p:grpSp>
        <p:nvGrpSpPr>
          <p:cNvPr id="23" name="btfpRunningAgenda2Level737982">
            <a:extLst>
              <a:ext uri="{FF2B5EF4-FFF2-40B4-BE49-F238E27FC236}">
                <a16:creationId xmlns:a16="http://schemas.microsoft.com/office/drawing/2014/main" id="{1ECC81CD-C4B2-9EE3-510C-9DC78B5B5D2C}"/>
              </a:ext>
            </a:extLst>
          </p:cNvPr>
          <p:cNvGrpSpPr/>
          <p:nvPr>
            <p:custDataLst>
              <p:tags r:id="rId34"/>
            </p:custDataLst>
          </p:nvPr>
        </p:nvGrpSpPr>
        <p:grpSpPr>
          <a:xfrm>
            <a:off x="0" y="944429"/>
            <a:ext cx="3587580" cy="257442"/>
            <a:chOff x="0" y="876300"/>
            <a:chExt cx="3587580" cy="257442"/>
          </a:xfrm>
        </p:grpSpPr>
        <p:sp>
          <p:nvSpPr>
            <p:cNvPr id="26" name="btfpRunningAgenda2LevelBarLeft737982">
              <a:extLst>
                <a:ext uri="{FF2B5EF4-FFF2-40B4-BE49-F238E27FC236}">
                  <a16:creationId xmlns:a16="http://schemas.microsoft.com/office/drawing/2014/main" id="{BC884FA9-7BE4-058A-D13F-C11CC2A73584}"/>
                </a:ext>
              </a:extLst>
            </p:cNvPr>
            <p:cNvSpPr/>
            <p:nvPr/>
          </p:nvSpPr>
          <p:spPr bwMode="gray">
            <a:xfrm>
              <a:off x="0" y="876300"/>
              <a:ext cx="1281020" cy="257442"/>
            </a:xfrm>
            <a:custGeom>
              <a:avLst/>
              <a:gdLst>
                <a:gd name="connsiteX0" fmla="*/ 968434 w 3571519"/>
                <a:gd name="connsiteY0" fmla="*/ 0 h 257442"/>
                <a:gd name="connsiteX1" fmla="*/ 3571519 w 3571519"/>
                <a:gd name="connsiteY1" fmla="*/ 0 h 257442"/>
                <a:gd name="connsiteX2" fmla="*/ 3516798 w 3571519"/>
                <a:gd name="connsiteY2" fmla="*/ 257442 h 257442"/>
                <a:gd name="connsiteX3" fmla="*/ 0 w 3571519"/>
                <a:gd name="connsiteY3" fmla="*/ 257442 h 257442"/>
                <a:gd name="connsiteX0" fmla="*/ 968434 w 3516798"/>
                <a:gd name="connsiteY0" fmla="*/ 0 h 257442"/>
                <a:gd name="connsiteX1" fmla="*/ 913714 w 3516798"/>
                <a:gd name="connsiteY1" fmla="*/ 257442 h 257442"/>
                <a:gd name="connsiteX2" fmla="*/ 3516798 w 3516798"/>
                <a:gd name="connsiteY2" fmla="*/ 257442 h 257442"/>
                <a:gd name="connsiteX3" fmla="*/ 0 w 3516798"/>
                <a:gd name="connsiteY3" fmla="*/ 257442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277621 w 1277621"/>
                <a:gd name="connsiteY0" fmla="*/ 0 h 257442"/>
                <a:gd name="connsiteX1" fmla="*/ 1082028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277621 w 1277621"/>
                <a:gd name="connsiteY0" fmla="*/ 0 h 257442"/>
                <a:gd name="connsiteX1" fmla="*/ 1222900 w 1277621"/>
                <a:gd name="connsiteY1" fmla="*/ 257442 h 257442"/>
                <a:gd name="connsiteX2" fmla="*/ 0 w 1277621"/>
                <a:gd name="connsiteY2" fmla="*/ 257442 h 257442"/>
                <a:gd name="connsiteX3" fmla="*/ 0 w 1277621"/>
                <a:gd name="connsiteY3" fmla="*/ 0 h 257442"/>
                <a:gd name="connsiteX0" fmla="*/ 1437921 w 1437921"/>
                <a:gd name="connsiteY0" fmla="*/ 0 h 257442"/>
                <a:gd name="connsiteX1" fmla="*/ 12229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0 w 1437921"/>
                <a:gd name="connsiteY3" fmla="*/ 0 h 257442"/>
                <a:gd name="connsiteX0" fmla="*/ 1606237 w 1606237"/>
                <a:gd name="connsiteY0" fmla="*/ 0 h 257442"/>
                <a:gd name="connsiteX1" fmla="*/ 1383200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0 w 1606237"/>
                <a:gd name="connsiteY3" fmla="*/ 0 h 257442"/>
                <a:gd name="connsiteX0" fmla="*/ 1707226 w 1707226"/>
                <a:gd name="connsiteY0" fmla="*/ 0 h 257442"/>
                <a:gd name="connsiteX1" fmla="*/ 1551516 w 1707226"/>
                <a:gd name="connsiteY1" fmla="*/ 257442 h 257442"/>
                <a:gd name="connsiteX2" fmla="*/ 0 w 1707226"/>
                <a:gd name="connsiteY2" fmla="*/ 257442 h 257442"/>
                <a:gd name="connsiteX3" fmla="*/ 0 w 1707226"/>
                <a:gd name="connsiteY3" fmla="*/ 0 h 257442"/>
                <a:gd name="connsiteX0" fmla="*/ 1707226 w 1707226"/>
                <a:gd name="connsiteY0" fmla="*/ 0 h 257442"/>
                <a:gd name="connsiteX1" fmla="*/ 1652504 w 1707226"/>
                <a:gd name="connsiteY1" fmla="*/ 257442 h 257442"/>
                <a:gd name="connsiteX2" fmla="*/ 0 w 1707226"/>
                <a:gd name="connsiteY2" fmla="*/ 257442 h 257442"/>
                <a:gd name="connsiteX3" fmla="*/ 0 w 1707226"/>
                <a:gd name="connsiteY3" fmla="*/ 0 h 257442"/>
                <a:gd name="connsiteX0" fmla="*/ 1707227 w 1707227"/>
                <a:gd name="connsiteY0" fmla="*/ 0 h 257442"/>
                <a:gd name="connsiteX1" fmla="*/ 1652505 w 1707227"/>
                <a:gd name="connsiteY1" fmla="*/ 257442 h 257442"/>
                <a:gd name="connsiteX2" fmla="*/ 0 w 1707227"/>
                <a:gd name="connsiteY2" fmla="*/ 257442 h 257442"/>
                <a:gd name="connsiteX3" fmla="*/ 1 w 1707227"/>
                <a:gd name="connsiteY3" fmla="*/ 0 h 257442"/>
                <a:gd name="connsiteX0" fmla="*/ 1707227 w 1707227"/>
                <a:gd name="connsiteY0" fmla="*/ 0 h 257442"/>
                <a:gd name="connsiteX1" fmla="*/ 1652505 w 1707227"/>
                <a:gd name="connsiteY1" fmla="*/ 257442 h 257442"/>
                <a:gd name="connsiteX2" fmla="*/ 0 w 1707227"/>
                <a:gd name="connsiteY2" fmla="*/ 257442 h 257442"/>
                <a:gd name="connsiteX3" fmla="*/ 1 w 1707227"/>
                <a:gd name="connsiteY3" fmla="*/ 0 h 257442"/>
                <a:gd name="connsiteX0" fmla="*/ 1875542 w 1875542"/>
                <a:gd name="connsiteY0" fmla="*/ 0 h 257442"/>
                <a:gd name="connsiteX1" fmla="*/ 1652505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1 w 1875542"/>
                <a:gd name="connsiteY3" fmla="*/ 0 h 257442"/>
                <a:gd name="connsiteX0" fmla="*/ 1875542 w 1875542"/>
                <a:gd name="connsiteY0" fmla="*/ 0 h 257442"/>
                <a:gd name="connsiteX1" fmla="*/ 1820820 w 1875542"/>
                <a:gd name="connsiteY1" fmla="*/ 257442 h 257442"/>
                <a:gd name="connsiteX2" fmla="*/ 0 w 1875542"/>
                <a:gd name="connsiteY2" fmla="*/ 257442 h 257442"/>
                <a:gd name="connsiteX3" fmla="*/ 0 w 1875542"/>
                <a:gd name="connsiteY3" fmla="*/ 0 h 257442"/>
                <a:gd name="connsiteX0" fmla="*/ 2027826 w 2027826"/>
                <a:gd name="connsiteY0" fmla="*/ 0 h 257442"/>
                <a:gd name="connsiteX1" fmla="*/ 1820820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027826 w 2027826"/>
                <a:gd name="connsiteY0" fmla="*/ 0 h 257442"/>
                <a:gd name="connsiteX1" fmla="*/ 1973105 w 2027826"/>
                <a:gd name="connsiteY1" fmla="*/ 257442 h 257442"/>
                <a:gd name="connsiteX2" fmla="*/ 0 w 2027826"/>
                <a:gd name="connsiteY2" fmla="*/ 257442 h 257442"/>
                <a:gd name="connsiteX3" fmla="*/ 0 w 2027826"/>
                <a:gd name="connsiteY3" fmla="*/ 0 h 257442"/>
                <a:gd name="connsiteX0" fmla="*/ 2128816 w 2128816"/>
                <a:gd name="connsiteY0" fmla="*/ 0 h 257442"/>
                <a:gd name="connsiteX1" fmla="*/ 197310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128816 w 2128816"/>
                <a:gd name="connsiteY0" fmla="*/ 0 h 257442"/>
                <a:gd name="connsiteX1" fmla="*/ 2074095 w 2128816"/>
                <a:gd name="connsiteY1" fmla="*/ 257442 h 257442"/>
                <a:gd name="connsiteX2" fmla="*/ 0 w 2128816"/>
                <a:gd name="connsiteY2" fmla="*/ 257442 h 257442"/>
                <a:gd name="connsiteX3" fmla="*/ 0 w 2128816"/>
                <a:gd name="connsiteY3" fmla="*/ 0 h 257442"/>
                <a:gd name="connsiteX0" fmla="*/ 2281101 w 2281101"/>
                <a:gd name="connsiteY0" fmla="*/ 0 h 257442"/>
                <a:gd name="connsiteX1" fmla="*/ 2074095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281101 w 2281101"/>
                <a:gd name="connsiteY0" fmla="*/ 0 h 257442"/>
                <a:gd name="connsiteX1" fmla="*/ 2226380 w 2281101"/>
                <a:gd name="connsiteY1" fmla="*/ 257442 h 257442"/>
                <a:gd name="connsiteX2" fmla="*/ 0 w 2281101"/>
                <a:gd name="connsiteY2" fmla="*/ 257442 h 257442"/>
                <a:gd name="connsiteX3" fmla="*/ 0 w 2281101"/>
                <a:gd name="connsiteY3" fmla="*/ 0 h 257442"/>
                <a:gd name="connsiteX0" fmla="*/ 2441401 w 2441401"/>
                <a:gd name="connsiteY0" fmla="*/ 0 h 257442"/>
                <a:gd name="connsiteX1" fmla="*/ 22263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 name="connsiteX0" fmla="*/ 2441401 w 2441401"/>
                <a:gd name="connsiteY0" fmla="*/ 0 h 257442"/>
                <a:gd name="connsiteX1" fmla="*/ 2386680 w 2441401"/>
                <a:gd name="connsiteY1" fmla="*/ 257442 h 257442"/>
                <a:gd name="connsiteX2" fmla="*/ 0 w 2441401"/>
                <a:gd name="connsiteY2" fmla="*/ 257442 h 257442"/>
                <a:gd name="connsiteX3" fmla="*/ 0 w 2441401"/>
                <a:gd name="connsiteY3" fmla="*/ 0 h 257442"/>
                <a:gd name="connsiteX0" fmla="*/ 942786 w 2386680"/>
                <a:gd name="connsiteY0" fmla="*/ 0 h 257442"/>
                <a:gd name="connsiteX1" fmla="*/ 2386680 w 2386680"/>
                <a:gd name="connsiteY1" fmla="*/ 257442 h 257442"/>
                <a:gd name="connsiteX2" fmla="*/ 0 w 2386680"/>
                <a:gd name="connsiteY2" fmla="*/ 257442 h 257442"/>
                <a:gd name="connsiteX3" fmla="*/ 0 w 2386680"/>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0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0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0 w 942786"/>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0 w 1103086"/>
                <a:gd name="connsiteY3" fmla="*/ 0 h 257442"/>
                <a:gd name="connsiteX0" fmla="*/ 1281020 w 1281020"/>
                <a:gd name="connsiteY0" fmla="*/ 0 h 257442"/>
                <a:gd name="connsiteX1" fmla="*/ 1048365 w 1281020"/>
                <a:gd name="connsiteY1" fmla="*/ 257442 h 257442"/>
                <a:gd name="connsiteX2" fmla="*/ 0 w 1281020"/>
                <a:gd name="connsiteY2" fmla="*/ 257442 h 257442"/>
                <a:gd name="connsiteX3" fmla="*/ 0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0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0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0 w 1281020"/>
                <a:gd name="connsiteY3" fmla="*/ 0 h 257442"/>
              </a:gdLst>
              <a:ahLst/>
              <a:cxnLst>
                <a:cxn ang="0">
                  <a:pos x="connsiteX0" y="connsiteY0"/>
                </a:cxn>
                <a:cxn ang="0">
                  <a:pos x="connsiteX1" y="connsiteY1"/>
                </a:cxn>
                <a:cxn ang="0">
                  <a:pos x="connsiteX2" y="connsiteY2"/>
                </a:cxn>
                <a:cxn ang="0">
                  <a:pos x="connsiteX3" y="connsiteY3"/>
                </a:cxn>
              </a:cxnLst>
              <a:rect l="l" t="t" r="r" b="b"/>
              <a:pathLst>
                <a:path w="1281020" h="257442">
                  <a:moveTo>
                    <a:pt x="1281020" y="0"/>
                  </a:moveTo>
                  <a:lnTo>
                    <a:pt x="1226299"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7" name="btfpRunningAgenda2LevelTextLeft737982">
              <a:extLst>
                <a:ext uri="{FF2B5EF4-FFF2-40B4-BE49-F238E27FC236}">
                  <a16:creationId xmlns:a16="http://schemas.microsoft.com/office/drawing/2014/main" id="{FCF26CDB-A423-20C7-5724-A73CF01A674B}"/>
                </a:ext>
              </a:extLst>
            </p:cNvPr>
            <p:cNvSpPr txBox="1"/>
            <p:nvPr/>
          </p:nvSpPr>
          <p:spPr bwMode="gray">
            <a:xfrm>
              <a:off x="0" y="876300"/>
              <a:ext cx="1226299"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ESG</a:t>
              </a:r>
            </a:p>
          </p:txBody>
        </p:sp>
        <p:sp>
          <p:nvSpPr>
            <p:cNvPr id="28" name="btfpRunningAgenda2LevelBarRight737982">
              <a:extLst>
                <a:ext uri="{FF2B5EF4-FFF2-40B4-BE49-F238E27FC236}">
                  <a16:creationId xmlns:a16="http://schemas.microsoft.com/office/drawing/2014/main" id="{02242389-47B0-E836-E82D-DD4814B06177}"/>
                </a:ext>
              </a:extLst>
            </p:cNvPr>
            <p:cNvSpPr/>
            <p:nvPr/>
          </p:nvSpPr>
          <p:spPr bwMode="gray">
            <a:xfrm>
              <a:off x="1146178" y="876300"/>
              <a:ext cx="2441402" cy="257442"/>
            </a:xfrm>
            <a:custGeom>
              <a:avLst/>
              <a:gdLst>
                <a:gd name="connsiteX0" fmla="*/ 942786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42786 w 2313135"/>
                <a:gd name="connsiteY0" fmla="*/ 0 h 257442"/>
                <a:gd name="connsiteX1" fmla="*/ 888065 w 2313135"/>
                <a:gd name="connsiteY1" fmla="*/ 257442 h 257442"/>
                <a:gd name="connsiteX2" fmla="*/ 2313135 w 2313135"/>
                <a:gd name="connsiteY2" fmla="*/ 257442 h 257442"/>
                <a:gd name="connsiteX3" fmla="*/ 0 w 2313135"/>
                <a:gd name="connsiteY3" fmla="*/ 257442 h 257442"/>
                <a:gd name="connsiteX0" fmla="*/ 942786 w 942786"/>
                <a:gd name="connsiteY0" fmla="*/ 0 h 257442"/>
                <a:gd name="connsiteX1" fmla="*/ 888065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4 w 942785"/>
                <a:gd name="connsiteY1" fmla="*/ 257442 h 257442"/>
                <a:gd name="connsiteX2" fmla="*/ 0 w 942785"/>
                <a:gd name="connsiteY2" fmla="*/ 257442 h 257442"/>
                <a:gd name="connsiteX3" fmla="*/ 54721 w 942785"/>
                <a:gd name="connsiteY3" fmla="*/ 0 h 257442"/>
                <a:gd name="connsiteX0" fmla="*/ 1103086 w 1103086"/>
                <a:gd name="connsiteY0" fmla="*/ 0 h 257442"/>
                <a:gd name="connsiteX1" fmla="*/ 888064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4 w 1103086"/>
                <a:gd name="connsiteY1" fmla="*/ 257442 h 257442"/>
                <a:gd name="connsiteX2" fmla="*/ 0 w 1103086"/>
                <a:gd name="connsiteY2" fmla="*/ 257442 h 257442"/>
                <a:gd name="connsiteX3" fmla="*/ 54721 w 1103086"/>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103087 w 1103087"/>
                <a:gd name="connsiteY0" fmla="*/ 0 h 257442"/>
                <a:gd name="connsiteX1" fmla="*/ 1048365 w 1103087"/>
                <a:gd name="connsiteY1" fmla="*/ 257442 h 257442"/>
                <a:gd name="connsiteX2" fmla="*/ 0 w 1103087"/>
                <a:gd name="connsiteY2" fmla="*/ 257442 h 257442"/>
                <a:gd name="connsiteX3" fmla="*/ 54722 w 1103087"/>
                <a:gd name="connsiteY3" fmla="*/ 0 h 257442"/>
                <a:gd name="connsiteX0" fmla="*/ 1263387 w 1263387"/>
                <a:gd name="connsiteY0" fmla="*/ 0 h 257442"/>
                <a:gd name="connsiteX1" fmla="*/ 1048365 w 1263387"/>
                <a:gd name="connsiteY1" fmla="*/ 257442 h 257442"/>
                <a:gd name="connsiteX2" fmla="*/ 0 w 1263387"/>
                <a:gd name="connsiteY2" fmla="*/ 257442 h 257442"/>
                <a:gd name="connsiteX3" fmla="*/ 54722 w 1263387"/>
                <a:gd name="connsiteY3" fmla="*/ 0 h 257442"/>
                <a:gd name="connsiteX0" fmla="*/ 1263387 w 1263387"/>
                <a:gd name="connsiteY0" fmla="*/ 0 h 257442"/>
                <a:gd name="connsiteX1" fmla="*/ 1208666 w 1263387"/>
                <a:gd name="connsiteY1" fmla="*/ 257442 h 257442"/>
                <a:gd name="connsiteX2" fmla="*/ 0 w 1263387"/>
                <a:gd name="connsiteY2" fmla="*/ 257442 h 257442"/>
                <a:gd name="connsiteX3" fmla="*/ 54722 w 1263387"/>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1 w 1263386"/>
                <a:gd name="connsiteY3" fmla="*/ 0 h 257442"/>
                <a:gd name="connsiteX0" fmla="*/ 1263386 w 1263386"/>
                <a:gd name="connsiteY0" fmla="*/ 0 h 257442"/>
                <a:gd name="connsiteX1" fmla="*/ 1208665 w 1263386"/>
                <a:gd name="connsiteY1" fmla="*/ 257442 h 257442"/>
                <a:gd name="connsiteX2" fmla="*/ 0 w 1263386"/>
                <a:gd name="connsiteY2" fmla="*/ 257442 h 257442"/>
                <a:gd name="connsiteX3" fmla="*/ 54720 w 1263386"/>
                <a:gd name="connsiteY3" fmla="*/ 0 h 257442"/>
                <a:gd name="connsiteX0" fmla="*/ 1431701 w 1431701"/>
                <a:gd name="connsiteY0" fmla="*/ 0 h 257442"/>
                <a:gd name="connsiteX1" fmla="*/ 1208665 w 1431701"/>
                <a:gd name="connsiteY1" fmla="*/ 257442 h 257442"/>
                <a:gd name="connsiteX2" fmla="*/ 0 w 1431701"/>
                <a:gd name="connsiteY2" fmla="*/ 257442 h 257442"/>
                <a:gd name="connsiteX3" fmla="*/ 54720 w 1431701"/>
                <a:gd name="connsiteY3" fmla="*/ 0 h 257442"/>
                <a:gd name="connsiteX0" fmla="*/ 1431701 w 1431701"/>
                <a:gd name="connsiteY0" fmla="*/ 0 h 257442"/>
                <a:gd name="connsiteX1" fmla="*/ 1376980 w 1431701"/>
                <a:gd name="connsiteY1" fmla="*/ 257442 h 257442"/>
                <a:gd name="connsiteX2" fmla="*/ 0 w 1431701"/>
                <a:gd name="connsiteY2" fmla="*/ 257442 h 257442"/>
                <a:gd name="connsiteX3" fmla="*/ 54720 w 1431701"/>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54721 w 1431702"/>
                <a:gd name="connsiteY3" fmla="*/ 0 h 257442"/>
                <a:gd name="connsiteX0" fmla="*/ 1692991 w 1692991"/>
                <a:gd name="connsiteY0" fmla="*/ 0 h 257442"/>
                <a:gd name="connsiteX1" fmla="*/ 1376981 w 1692991"/>
                <a:gd name="connsiteY1" fmla="*/ 257442 h 257442"/>
                <a:gd name="connsiteX2" fmla="*/ 0 w 1692991"/>
                <a:gd name="connsiteY2" fmla="*/ 257442 h 257442"/>
                <a:gd name="connsiteX3" fmla="*/ 54721 w 1692991"/>
                <a:gd name="connsiteY3" fmla="*/ 0 h 257442"/>
                <a:gd name="connsiteX0" fmla="*/ 1692991 w 1692991"/>
                <a:gd name="connsiteY0" fmla="*/ 0 h 257442"/>
                <a:gd name="connsiteX1" fmla="*/ 1638270 w 1692991"/>
                <a:gd name="connsiteY1" fmla="*/ 257442 h 257442"/>
                <a:gd name="connsiteX2" fmla="*/ 0 w 1692991"/>
                <a:gd name="connsiteY2" fmla="*/ 257442 h 257442"/>
                <a:gd name="connsiteX3" fmla="*/ 54721 w 1692991"/>
                <a:gd name="connsiteY3" fmla="*/ 0 h 257442"/>
                <a:gd name="connsiteX0" fmla="*/ 1692991 w 1692991"/>
                <a:gd name="connsiteY0" fmla="*/ 0 h 257442"/>
                <a:gd name="connsiteX1" fmla="*/ 1638270 w 1692991"/>
                <a:gd name="connsiteY1" fmla="*/ 257442 h 257442"/>
                <a:gd name="connsiteX2" fmla="*/ 0 w 1692991"/>
                <a:gd name="connsiteY2" fmla="*/ 257442 h 257442"/>
                <a:gd name="connsiteX3" fmla="*/ 54721 w 1692991"/>
                <a:gd name="connsiteY3" fmla="*/ 0 h 257442"/>
                <a:gd name="connsiteX0" fmla="*/ 1692991 w 1692991"/>
                <a:gd name="connsiteY0" fmla="*/ 0 h 257442"/>
                <a:gd name="connsiteX1" fmla="*/ 1638270 w 1692991"/>
                <a:gd name="connsiteY1" fmla="*/ 257442 h 257442"/>
                <a:gd name="connsiteX2" fmla="*/ 0 w 1692991"/>
                <a:gd name="connsiteY2" fmla="*/ 257442 h 257442"/>
                <a:gd name="connsiteX3" fmla="*/ 54721 w 1692991"/>
                <a:gd name="connsiteY3" fmla="*/ 0 h 257442"/>
                <a:gd name="connsiteX0" fmla="*/ 1853291 w 1853291"/>
                <a:gd name="connsiteY0" fmla="*/ 0 h 257442"/>
                <a:gd name="connsiteX1" fmla="*/ 1638270 w 1853291"/>
                <a:gd name="connsiteY1" fmla="*/ 257442 h 257442"/>
                <a:gd name="connsiteX2" fmla="*/ 0 w 1853291"/>
                <a:gd name="connsiteY2" fmla="*/ 257442 h 257442"/>
                <a:gd name="connsiteX3" fmla="*/ 54721 w 1853291"/>
                <a:gd name="connsiteY3" fmla="*/ 0 h 257442"/>
                <a:gd name="connsiteX0" fmla="*/ 1853291 w 1853291"/>
                <a:gd name="connsiteY0" fmla="*/ 0 h 257442"/>
                <a:gd name="connsiteX1" fmla="*/ 1798570 w 1853291"/>
                <a:gd name="connsiteY1" fmla="*/ 257442 h 257442"/>
                <a:gd name="connsiteX2" fmla="*/ 0 w 1853291"/>
                <a:gd name="connsiteY2" fmla="*/ 257442 h 257442"/>
                <a:gd name="connsiteX3" fmla="*/ 54721 w 1853291"/>
                <a:gd name="connsiteY3" fmla="*/ 0 h 257442"/>
                <a:gd name="connsiteX0" fmla="*/ 1853291 w 1853291"/>
                <a:gd name="connsiteY0" fmla="*/ 0 h 257442"/>
                <a:gd name="connsiteX1" fmla="*/ 1798570 w 1853291"/>
                <a:gd name="connsiteY1" fmla="*/ 257442 h 257442"/>
                <a:gd name="connsiteX2" fmla="*/ 0 w 1853291"/>
                <a:gd name="connsiteY2" fmla="*/ 257442 h 257442"/>
                <a:gd name="connsiteX3" fmla="*/ 54721 w 1853291"/>
                <a:gd name="connsiteY3" fmla="*/ 0 h 257442"/>
                <a:gd name="connsiteX0" fmla="*/ 1853291 w 1853291"/>
                <a:gd name="connsiteY0" fmla="*/ 0 h 257442"/>
                <a:gd name="connsiteX1" fmla="*/ 1798570 w 1853291"/>
                <a:gd name="connsiteY1" fmla="*/ 257442 h 257442"/>
                <a:gd name="connsiteX2" fmla="*/ 0 w 1853291"/>
                <a:gd name="connsiteY2" fmla="*/ 257442 h 257442"/>
                <a:gd name="connsiteX3" fmla="*/ 54721 w 1853291"/>
                <a:gd name="connsiteY3" fmla="*/ 0 h 257442"/>
                <a:gd name="connsiteX0" fmla="*/ 2021607 w 2021607"/>
                <a:gd name="connsiteY0" fmla="*/ 0 h 257442"/>
                <a:gd name="connsiteX1" fmla="*/ 1798570 w 2021607"/>
                <a:gd name="connsiteY1" fmla="*/ 257442 h 257442"/>
                <a:gd name="connsiteX2" fmla="*/ 0 w 2021607"/>
                <a:gd name="connsiteY2" fmla="*/ 257442 h 257442"/>
                <a:gd name="connsiteX3" fmla="*/ 54721 w 2021607"/>
                <a:gd name="connsiteY3" fmla="*/ 0 h 257442"/>
                <a:gd name="connsiteX0" fmla="*/ 2021607 w 2021607"/>
                <a:gd name="connsiteY0" fmla="*/ 0 h 257442"/>
                <a:gd name="connsiteX1" fmla="*/ 1966886 w 2021607"/>
                <a:gd name="connsiteY1" fmla="*/ 257442 h 257442"/>
                <a:gd name="connsiteX2" fmla="*/ 0 w 2021607"/>
                <a:gd name="connsiteY2" fmla="*/ 257442 h 257442"/>
                <a:gd name="connsiteX3" fmla="*/ 54721 w 2021607"/>
                <a:gd name="connsiteY3" fmla="*/ 0 h 257442"/>
                <a:gd name="connsiteX0" fmla="*/ 2021607 w 2021607"/>
                <a:gd name="connsiteY0" fmla="*/ 0 h 257442"/>
                <a:gd name="connsiteX1" fmla="*/ 1966886 w 2021607"/>
                <a:gd name="connsiteY1" fmla="*/ 257442 h 257442"/>
                <a:gd name="connsiteX2" fmla="*/ 0 w 2021607"/>
                <a:gd name="connsiteY2" fmla="*/ 257442 h 257442"/>
                <a:gd name="connsiteX3" fmla="*/ 54721 w 2021607"/>
                <a:gd name="connsiteY3" fmla="*/ 0 h 257442"/>
                <a:gd name="connsiteX0" fmla="*/ 2021607 w 2021607"/>
                <a:gd name="connsiteY0" fmla="*/ 0 h 257442"/>
                <a:gd name="connsiteX1" fmla="*/ 1966886 w 2021607"/>
                <a:gd name="connsiteY1" fmla="*/ 257442 h 257442"/>
                <a:gd name="connsiteX2" fmla="*/ 0 w 2021607"/>
                <a:gd name="connsiteY2" fmla="*/ 257442 h 257442"/>
                <a:gd name="connsiteX3" fmla="*/ 54721 w 2021607"/>
                <a:gd name="connsiteY3" fmla="*/ 0 h 257442"/>
                <a:gd name="connsiteX0" fmla="*/ 2207555 w 2207555"/>
                <a:gd name="connsiteY0" fmla="*/ 0 h 257442"/>
                <a:gd name="connsiteX1" fmla="*/ 1966886 w 2207555"/>
                <a:gd name="connsiteY1" fmla="*/ 257442 h 257442"/>
                <a:gd name="connsiteX2" fmla="*/ 0 w 2207555"/>
                <a:gd name="connsiteY2" fmla="*/ 257442 h 257442"/>
                <a:gd name="connsiteX3" fmla="*/ 54721 w 2207555"/>
                <a:gd name="connsiteY3" fmla="*/ 0 h 257442"/>
                <a:gd name="connsiteX0" fmla="*/ 2207555 w 2207555"/>
                <a:gd name="connsiteY0" fmla="*/ 0 h 257442"/>
                <a:gd name="connsiteX1" fmla="*/ 2152834 w 2207555"/>
                <a:gd name="connsiteY1" fmla="*/ 257442 h 257442"/>
                <a:gd name="connsiteX2" fmla="*/ 0 w 2207555"/>
                <a:gd name="connsiteY2" fmla="*/ 257442 h 257442"/>
                <a:gd name="connsiteX3" fmla="*/ 54721 w 2207555"/>
                <a:gd name="connsiteY3" fmla="*/ 0 h 257442"/>
                <a:gd name="connsiteX0" fmla="*/ 2207555 w 2207555"/>
                <a:gd name="connsiteY0" fmla="*/ 0 h 257442"/>
                <a:gd name="connsiteX1" fmla="*/ 2152834 w 2207555"/>
                <a:gd name="connsiteY1" fmla="*/ 257442 h 257442"/>
                <a:gd name="connsiteX2" fmla="*/ 0 w 2207555"/>
                <a:gd name="connsiteY2" fmla="*/ 257442 h 257442"/>
                <a:gd name="connsiteX3" fmla="*/ 54721 w 2207555"/>
                <a:gd name="connsiteY3" fmla="*/ 0 h 257442"/>
                <a:gd name="connsiteX0" fmla="*/ 2207555 w 2207555"/>
                <a:gd name="connsiteY0" fmla="*/ 0 h 257442"/>
                <a:gd name="connsiteX1" fmla="*/ 2152834 w 2207555"/>
                <a:gd name="connsiteY1" fmla="*/ 257442 h 257442"/>
                <a:gd name="connsiteX2" fmla="*/ 0 w 2207555"/>
                <a:gd name="connsiteY2" fmla="*/ 257442 h 257442"/>
                <a:gd name="connsiteX3" fmla="*/ 54721 w 2207555"/>
                <a:gd name="connsiteY3" fmla="*/ 0 h 257442"/>
                <a:gd name="connsiteX0" fmla="*/ 2367856 w 2367856"/>
                <a:gd name="connsiteY0" fmla="*/ 0 h 257442"/>
                <a:gd name="connsiteX1" fmla="*/ 2152834 w 2367856"/>
                <a:gd name="connsiteY1" fmla="*/ 257442 h 257442"/>
                <a:gd name="connsiteX2" fmla="*/ 0 w 2367856"/>
                <a:gd name="connsiteY2" fmla="*/ 257442 h 257442"/>
                <a:gd name="connsiteX3" fmla="*/ 54721 w 2367856"/>
                <a:gd name="connsiteY3" fmla="*/ 0 h 257442"/>
                <a:gd name="connsiteX0" fmla="*/ 2367856 w 2367856"/>
                <a:gd name="connsiteY0" fmla="*/ 0 h 257442"/>
                <a:gd name="connsiteX1" fmla="*/ 2313134 w 2367856"/>
                <a:gd name="connsiteY1" fmla="*/ 257442 h 257442"/>
                <a:gd name="connsiteX2" fmla="*/ 0 w 2367856"/>
                <a:gd name="connsiteY2" fmla="*/ 257442 h 257442"/>
                <a:gd name="connsiteX3" fmla="*/ 54721 w 2367856"/>
                <a:gd name="connsiteY3" fmla="*/ 0 h 257442"/>
                <a:gd name="connsiteX0" fmla="*/ 2367857 w 2367857"/>
                <a:gd name="connsiteY0" fmla="*/ 0 h 257442"/>
                <a:gd name="connsiteX1" fmla="*/ 2313135 w 2367857"/>
                <a:gd name="connsiteY1" fmla="*/ 257442 h 257442"/>
                <a:gd name="connsiteX2" fmla="*/ 0 w 2367857"/>
                <a:gd name="connsiteY2" fmla="*/ 257442 h 257442"/>
                <a:gd name="connsiteX3" fmla="*/ 54722 w 2367857"/>
                <a:gd name="connsiteY3" fmla="*/ 0 h 257442"/>
                <a:gd name="connsiteX0" fmla="*/ 2367857 w 2367857"/>
                <a:gd name="connsiteY0" fmla="*/ 0 h 257442"/>
                <a:gd name="connsiteX1" fmla="*/ 2313135 w 2367857"/>
                <a:gd name="connsiteY1" fmla="*/ 257442 h 257442"/>
                <a:gd name="connsiteX2" fmla="*/ 0 w 2367857"/>
                <a:gd name="connsiteY2" fmla="*/ 257442 h 257442"/>
                <a:gd name="connsiteX3" fmla="*/ 54722 w 2367857"/>
                <a:gd name="connsiteY3" fmla="*/ 0 h 257442"/>
                <a:gd name="connsiteX0" fmla="*/ 2680442 w 2680442"/>
                <a:gd name="connsiteY0" fmla="*/ 0 h 257442"/>
                <a:gd name="connsiteX1" fmla="*/ 2313135 w 2680442"/>
                <a:gd name="connsiteY1" fmla="*/ 257442 h 257442"/>
                <a:gd name="connsiteX2" fmla="*/ 0 w 2680442"/>
                <a:gd name="connsiteY2" fmla="*/ 257442 h 257442"/>
                <a:gd name="connsiteX3" fmla="*/ 54722 w 2680442"/>
                <a:gd name="connsiteY3" fmla="*/ 0 h 257442"/>
                <a:gd name="connsiteX0" fmla="*/ 2680442 w 2680442"/>
                <a:gd name="connsiteY0" fmla="*/ 0 h 257442"/>
                <a:gd name="connsiteX1" fmla="*/ 2625720 w 2680442"/>
                <a:gd name="connsiteY1" fmla="*/ 257442 h 257442"/>
                <a:gd name="connsiteX2" fmla="*/ 0 w 2680442"/>
                <a:gd name="connsiteY2" fmla="*/ 257442 h 257442"/>
                <a:gd name="connsiteX3" fmla="*/ 54722 w 2680442"/>
                <a:gd name="connsiteY3" fmla="*/ 0 h 257442"/>
                <a:gd name="connsiteX0" fmla="*/ 2680442 w 2680442"/>
                <a:gd name="connsiteY0" fmla="*/ 0 h 257442"/>
                <a:gd name="connsiteX1" fmla="*/ 2625720 w 2680442"/>
                <a:gd name="connsiteY1" fmla="*/ 257442 h 257442"/>
                <a:gd name="connsiteX2" fmla="*/ 0 w 2680442"/>
                <a:gd name="connsiteY2" fmla="*/ 257442 h 257442"/>
                <a:gd name="connsiteX3" fmla="*/ 54722 w 2680442"/>
                <a:gd name="connsiteY3" fmla="*/ 0 h 257442"/>
                <a:gd name="connsiteX0" fmla="*/ 2680442 w 2680442"/>
                <a:gd name="connsiteY0" fmla="*/ 0 h 257442"/>
                <a:gd name="connsiteX1" fmla="*/ 2625720 w 2680442"/>
                <a:gd name="connsiteY1" fmla="*/ 257442 h 257442"/>
                <a:gd name="connsiteX2" fmla="*/ 0 w 2680442"/>
                <a:gd name="connsiteY2" fmla="*/ 257442 h 257442"/>
                <a:gd name="connsiteX3" fmla="*/ 54721 w 2680442"/>
                <a:gd name="connsiteY3" fmla="*/ 0 h 257442"/>
                <a:gd name="connsiteX0" fmla="*/ 2840741 w 2840741"/>
                <a:gd name="connsiteY0" fmla="*/ 0 h 257442"/>
                <a:gd name="connsiteX1" fmla="*/ 2625720 w 2840741"/>
                <a:gd name="connsiteY1" fmla="*/ 257442 h 257442"/>
                <a:gd name="connsiteX2" fmla="*/ 0 w 2840741"/>
                <a:gd name="connsiteY2" fmla="*/ 257442 h 257442"/>
                <a:gd name="connsiteX3" fmla="*/ 54721 w 2840741"/>
                <a:gd name="connsiteY3" fmla="*/ 0 h 257442"/>
                <a:gd name="connsiteX0" fmla="*/ 2840741 w 2840741"/>
                <a:gd name="connsiteY0" fmla="*/ 0 h 257442"/>
                <a:gd name="connsiteX1" fmla="*/ 2786020 w 2840741"/>
                <a:gd name="connsiteY1" fmla="*/ 257442 h 257442"/>
                <a:gd name="connsiteX2" fmla="*/ 0 w 2840741"/>
                <a:gd name="connsiteY2" fmla="*/ 257442 h 257442"/>
                <a:gd name="connsiteX3" fmla="*/ 54721 w 2840741"/>
                <a:gd name="connsiteY3" fmla="*/ 0 h 257442"/>
                <a:gd name="connsiteX0" fmla="*/ 2840741 w 2840741"/>
                <a:gd name="connsiteY0" fmla="*/ 0 h 257442"/>
                <a:gd name="connsiteX1" fmla="*/ 2786020 w 2840741"/>
                <a:gd name="connsiteY1" fmla="*/ 257442 h 257442"/>
                <a:gd name="connsiteX2" fmla="*/ 0 w 2840741"/>
                <a:gd name="connsiteY2" fmla="*/ 257442 h 257442"/>
                <a:gd name="connsiteX3" fmla="*/ 54721 w 2840741"/>
                <a:gd name="connsiteY3" fmla="*/ 0 h 257442"/>
                <a:gd name="connsiteX0" fmla="*/ 2840741 w 2840741"/>
                <a:gd name="connsiteY0" fmla="*/ 0 h 257442"/>
                <a:gd name="connsiteX1" fmla="*/ 2786020 w 2840741"/>
                <a:gd name="connsiteY1" fmla="*/ 257442 h 257442"/>
                <a:gd name="connsiteX2" fmla="*/ 0 w 2840741"/>
                <a:gd name="connsiteY2" fmla="*/ 257442 h 257442"/>
                <a:gd name="connsiteX3" fmla="*/ 54721 w 2840741"/>
                <a:gd name="connsiteY3" fmla="*/ 0 h 257442"/>
                <a:gd name="connsiteX0" fmla="*/ 942786 w 2786020"/>
                <a:gd name="connsiteY0" fmla="*/ 0 h 257442"/>
                <a:gd name="connsiteX1" fmla="*/ 2786020 w 2786020"/>
                <a:gd name="connsiteY1" fmla="*/ 257442 h 257442"/>
                <a:gd name="connsiteX2" fmla="*/ 0 w 2786020"/>
                <a:gd name="connsiteY2" fmla="*/ 257442 h 257442"/>
                <a:gd name="connsiteX3" fmla="*/ 54721 w 2786020"/>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1103086 w 1103086"/>
                <a:gd name="connsiteY0" fmla="*/ 0 h 257442"/>
                <a:gd name="connsiteX1" fmla="*/ 888065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54721 w 1103086"/>
                <a:gd name="connsiteY3" fmla="*/ 0 h 257442"/>
                <a:gd name="connsiteX0" fmla="*/ 1281020 w 1281020"/>
                <a:gd name="connsiteY0" fmla="*/ 0 h 257442"/>
                <a:gd name="connsiteX1" fmla="*/ 1048365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550324 w 1550324"/>
                <a:gd name="connsiteY0" fmla="*/ 0 h 257442"/>
                <a:gd name="connsiteX1" fmla="*/ 1226299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550324 w 1550324"/>
                <a:gd name="connsiteY0" fmla="*/ 0 h 257442"/>
                <a:gd name="connsiteX1" fmla="*/ 1495603 w 1550324"/>
                <a:gd name="connsiteY1" fmla="*/ 257442 h 257442"/>
                <a:gd name="connsiteX2" fmla="*/ 0 w 1550324"/>
                <a:gd name="connsiteY2" fmla="*/ 257442 h 257442"/>
                <a:gd name="connsiteX3" fmla="*/ 54721 w 1550324"/>
                <a:gd name="connsiteY3" fmla="*/ 0 h 257442"/>
                <a:gd name="connsiteX0" fmla="*/ 1718639 w 1718639"/>
                <a:gd name="connsiteY0" fmla="*/ 0 h 257442"/>
                <a:gd name="connsiteX1" fmla="*/ 1495603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718639 w 1718639"/>
                <a:gd name="connsiteY0" fmla="*/ 0 h 257442"/>
                <a:gd name="connsiteX1" fmla="*/ 1663918 w 1718639"/>
                <a:gd name="connsiteY1" fmla="*/ 257442 h 257442"/>
                <a:gd name="connsiteX2" fmla="*/ 0 w 1718639"/>
                <a:gd name="connsiteY2" fmla="*/ 257442 h 257442"/>
                <a:gd name="connsiteX3" fmla="*/ 54721 w 1718639"/>
                <a:gd name="connsiteY3" fmla="*/ 0 h 257442"/>
                <a:gd name="connsiteX0" fmla="*/ 1979929 w 1979929"/>
                <a:gd name="connsiteY0" fmla="*/ 0 h 257442"/>
                <a:gd name="connsiteX1" fmla="*/ 1663918 w 1979929"/>
                <a:gd name="connsiteY1" fmla="*/ 257442 h 257442"/>
                <a:gd name="connsiteX2" fmla="*/ 0 w 1979929"/>
                <a:gd name="connsiteY2" fmla="*/ 257442 h 257442"/>
                <a:gd name="connsiteX3" fmla="*/ 54721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54721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54721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54721 w 1979929"/>
                <a:gd name="connsiteY3" fmla="*/ 0 h 257442"/>
                <a:gd name="connsiteX0" fmla="*/ 2277703 w 2277703"/>
                <a:gd name="connsiteY0" fmla="*/ 0 h 257442"/>
                <a:gd name="connsiteX1" fmla="*/ 1925208 w 2277703"/>
                <a:gd name="connsiteY1" fmla="*/ 257442 h 257442"/>
                <a:gd name="connsiteX2" fmla="*/ 0 w 2277703"/>
                <a:gd name="connsiteY2" fmla="*/ 257442 h 257442"/>
                <a:gd name="connsiteX3" fmla="*/ 54721 w 2277703"/>
                <a:gd name="connsiteY3" fmla="*/ 0 h 257442"/>
                <a:gd name="connsiteX0" fmla="*/ 2277703 w 2277703"/>
                <a:gd name="connsiteY0" fmla="*/ 0 h 257442"/>
                <a:gd name="connsiteX1" fmla="*/ 2222982 w 2277703"/>
                <a:gd name="connsiteY1" fmla="*/ 257442 h 257442"/>
                <a:gd name="connsiteX2" fmla="*/ 0 w 2277703"/>
                <a:gd name="connsiteY2" fmla="*/ 257442 h 257442"/>
                <a:gd name="connsiteX3" fmla="*/ 54721 w 2277703"/>
                <a:gd name="connsiteY3" fmla="*/ 0 h 257442"/>
                <a:gd name="connsiteX0" fmla="*/ 2277703 w 2277703"/>
                <a:gd name="connsiteY0" fmla="*/ 0 h 257442"/>
                <a:gd name="connsiteX1" fmla="*/ 2222982 w 2277703"/>
                <a:gd name="connsiteY1" fmla="*/ 257442 h 257442"/>
                <a:gd name="connsiteX2" fmla="*/ 0 w 2277703"/>
                <a:gd name="connsiteY2" fmla="*/ 257442 h 257442"/>
                <a:gd name="connsiteX3" fmla="*/ 54721 w 2277703"/>
                <a:gd name="connsiteY3" fmla="*/ 0 h 257442"/>
                <a:gd name="connsiteX0" fmla="*/ 2277703 w 2277703"/>
                <a:gd name="connsiteY0" fmla="*/ 0 h 257442"/>
                <a:gd name="connsiteX1" fmla="*/ 2222982 w 2277703"/>
                <a:gd name="connsiteY1" fmla="*/ 257442 h 257442"/>
                <a:gd name="connsiteX2" fmla="*/ 0 w 2277703"/>
                <a:gd name="connsiteY2" fmla="*/ 257442 h 257442"/>
                <a:gd name="connsiteX3" fmla="*/ 54721 w 2277703"/>
                <a:gd name="connsiteY3" fmla="*/ 0 h 257442"/>
                <a:gd name="connsiteX0" fmla="*/ 2556625 w 2556625"/>
                <a:gd name="connsiteY0" fmla="*/ 0 h 257442"/>
                <a:gd name="connsiteX1" fmla="*/ 2222982 w 2556625"/>
                <a:gd name="connsiteY1" fmla="*/ 257442 h 257442"/>
                <a:gd name="connsiteX2" fmla="*/ 0 w 2556625"/>
                <a:gd name="connsiteY2" fmla="*/ 257442 h 257442"/>
                <a:gd name="connsiteX3" fmla="*/ 54721 w 2556625"/>
                <a:gd name="connsiteY3" fmla="*/ 0 h 257442"/>
                <a:gd name="connsiteX0" fmla="*/ 2556625 w 2556625"/>
                <a:gd name="connsiteY0" fmla="*/ 0 h 257442"/>
                <a:gd name="connsiteX1" fmla="*/ 2501904 w 2556625"/>
                <a:gd name="connsiteY1" fmla="*/ 257442 h 257442"/>
                <a:gd name="connsiteX2" fmla="*/ 0 w 2556625"/>
                <a:gd name="connsiteY2" fmla="*/ 257442 h 257442"/>
                <a:gd name="connsiteX3" fmla="*/ 54721 w 2556625"/>
                <a:gd name="connsiteY3" fmla="*/ 0 h 257442"/>
                <a:gd name="connsiteX0" fmla="*/ 2556625 w 2556625"/>
                <a:gd name="connsiteY0" fmla="*/ 0 h 257442"/>
                <a:gd name="connsiteX1" fmla="*/ 2501904 w 2556625"/>
                <a:gd name="connsiteY1" fmla="*/ 257442 h 257442"/>
                <a:gd name="connsiteX2" fmla="*/ 0 w 2556625"/>
                <a:gd name="connsiteY2" fmla="*/ 257442 h 257442"/>
                <a:gd name="connsiteX3" fmla="*/ 54721 w 2556625"/>
                <a:gd name="connsiteY3" fmla="*/ 0 h 257442"/>
                <a:gd name="connsiteX0" fmla="*/ 2556625 w 2556625"/>
                <a:gd name="connsiteY0" fmla="*/ 0 h 257442"/>
                <a:gd name="connsiteX1" fmla="*/ 2501904 w 2556625"/>
                <a:gd name="connsiteY1" fmla="*/ 257442 h 257442"/>
                <a:gd name="connsiteX2" fmla="*/ 0 w 2556625"/>
                <a:gd name="connsiteY2" fmla="*/ 257442 h 257442"/>
                <a:gd name="connsiteX3" fmla="*/ 54721 w 2556625"/>
                <a:gd name="connsiteY3" fmla="*/ 0 h 257442"/>
                <a:gd name="connsiteX0" fmla="*/ 2724940 w 2724940"/>
                <a:gd name="connsiteY0" fmla="*/ 0 h 257442"/>
                <a:gd name="connsiteX1" fmla="*/ 2501904 w 2724940"/>
                <a:gd name="connsiteY1" fmla="*/ 257442 h 257442"/>
                <a:gd name="connsiteX2" fmla="*/ 0 w 2724940"/>
                <a:gd name="connsiteY2" fmla="*/ 257442 h 257442"/>
                <a:gd name="connsiteX3" fmla="*/ 54721 w 2724940"/>
                <a:gd name="connsiteY3" fmla="*/ 0 h 257442"/>
                <a:gd name="connsiteX0" fmla="*/ 2724940 w 2724940"/>
                <a:gd name="connsiteY0" fmla="*/ 0 h 257442"/>
                <a:gd name="connsiteX1" fmla="*/ 2670218 w 2724940"/>
                <a:gd name="connsiteY1" fmla="*/ 257442 h 257442"/>
                <a:gd name="connsiteX2" fmla="*/ 0 w 2724940"/>
                <a:gd name="connsiteY2" fmla="*/ 257442 h 257442"/>
                <a:gd name="connsiteX3" fmla="*/ 54721 w 2724940"/>
                <a:gd name="connsiteY3" fmla="*/ 0 h 257442"/>
                <a:gd name="connsiteX0" fmla="*/ 2724941 w 2724941"/>
                <a:gd name="connsiteY0" fmla="*/ 0 h 257442"/>
                <a:gd name="connsiteX1" fmla="*/ 2670219 w 2724941"/>
                <a:gd name="connsiteY1" fmla="*/ 257442 h 257442"/>
                <a:gd name="connsiteX2" fmla="*/ 0 w 2724941"/>
                <a:gd name="connsiteY2" fmla="*/ 257442 h 257442"/>
                <a:gd name="connsiteX3" fmla="*/ 54722 w 2724941"/>
                <a:gd name="connsiteY3" fmla="*/ 0 h 257442"/>
                <a:gd name="connsiteX0" fmla="*/ 2724941 w 2724941"/>
                <a:gd name="connsiteY0" fmla="*/ 0 h 257442"/>
                <a:gd name="connsiteX1" fmla="*/ 2670219 w 2724941"/>
                <a:gd name="connsiteY1" fmla="*/ 257442 h 257442"/>
                <a:gd name="connsiteX2" fmla="*/ 0 w 2724941"/>
                <a:gd name="connsiteY2" fmla="*/ 257442 h 257442"/>
                <a:gd name="connsiteX3" fmla="*/ 54722 w 2724941"/>
                <a:gd name="connsiteY3" fmla="*/ 0 h 257442"/>
                <a:gd name="connsiteX0" fmla="*/ 2885241 w 2885241"/>
                <a:gd name="connsiteY0" fmla="*/ 0 h 257442"/>
                <a:gd name="connsiteX1" fmla="*/ 2670219 w 2885241"/>
                <a:gd name="connsiteY1" fmla="*/ 257442 h 257442"/>
                <a:gd name="connsiteX2" fmla="*/ 0 w 2885241"/>
                <a:gd name="connsiteY2" fmla="*/ 257442 h 257442"/>
                <a:gd name="connsiteX3" fmla="*/ 54722 w 2885241"/>
                <a:gd name="connsiteY3" fmla="*/ 0 h 257442"/>
                <a:gd name="connsiteX0" fmla="*/ 2885241 w 2885241"/>
                <a:gd name="connsiteY0" fmla="*/ 0 h 257442"/>
                <a:gd name="connsiteX1" fmla="*/ 2830520 w 2885241"/>
                <a:gd name="connsiteY1" fmla="*/ 257442 h 257442"/>
                <a:gd name="connsiteX2" fmla="*/ 0 w 2885241"/>
                <a:gd name="connsiteY2" fmla="*/ 257442 h 257442"/>
                <a:gd name="connsiteX3" fmla="*/ 54722 w 2885241"/>
                <a:gd name="connsiteY3" fmla="*/ 0 h 257442"/>
                <a:gd name="connsiteX0" fmla="*/ 2885240 w 2885240"/>
                <a:gd name="connsiteY0" fmla="*/ 0 h 257442"/>
                <a:gd name="connsiteX1" fmla="*/ 2830519 w 2885240"/>
                <a:gd name="connsiteY1" fmla="*/ 257442 h 257442"/>
                <a:gd name="connsiteX2" fmla="*/ 0 w 2885240"/>
                <a:gd name="connsiteY2" fmla="*/ 257442 h 257442"/>
                <a:gd name="connsiteX3" fmla="*/ 54721 w 2885240"/>
                <a:gd name="connsiteY3" fmla="*/ 0 h 257442"/>
                <a:gd name="connsiteX0" fmla="*/ 2885240 w 2885240"/>
                <a:gd name="connsiteY0" fmla="*/ 0 h 257442"/>
                <a:gd name="connsiteX1" fmla="*/ 2830519 w 2885240"/>
                <a:gd name="connsiteY1" fmla="*/ 257442 h 257442"/>
                <a:gd name="connsiteX2" fmla="*/ 0 w 2885240"/>
                <a:gd name="connsiteY2" fmla="*/ 257442 h 257442"/>
                <a:gd name="connsiteX3" fmla="*/ 54720 w 2885240"/>
                <a:gd name="connsiteY3" fmla="*/ 0 h 257442"/>
                <a:gd name="connsiteX0" fmla="*/ 1550323 w 2830519"/>
                <a:gd name="connsiteY0" fmla="*/ 0 h 257442"/>
                <a:gd name="connsiteX1" fmla="*/ 2830519 w 2830519"/>
                <a:gd name="connsiteY1" fmla="*/ 257442 h 257442"/>
                <a:gd name="connsiteX2" fmla="*/ 0 w 2830519"/>
                <a:gd name="connsiteY2" fmla="*/ 257442 h 257442"/>
                <a:gd name="connsiteX3" fmla="*/ 54720 w 2830519"/>
                <a:gd name="connsiteY3" fmla="*/ 0 h 257442"/>
                <a:gd name="connsiteX0" fmla="*/ 1550323 w 1550323"/>
                <a:gd name="connsiteY0" fmla="*/ 0 h 257442"/>
                <a:gd name="connsiteX1" fmla="*/ 1495603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3 w 1550323"/>
                <a:gd name="connsiteY1" fmla="*/ 257442 h 257442"/>
                <a:gd name="connsiteX2" fmla="*/ 0 w 1550323"/>
                <a:gd name="connsiteY2" fmla="*/ 257442 h 257442"/>
                <a:gd name="connsiteX3" fmla="*/ 54720 w 1550323"/>
                <a:gd name="connsiteY3" fmla="*/ 0 h 257442"/>
                <a:gd name="connsiteX0" fmla="*/ 1550323 w 1550323"/>
                <a:gd name="connsiteY0" fmla="*/ 0 h 257442"/>
                <a:gd name="connsiteX1" fmla="*/ 1495603 w 1550323"/>
                <a:gd name="connsiteY1" fmla="*/ 257442 h 257442"/>
                <a:gd name="connsiteX2" fmla="*/ 0 w 1550323"/>
                <a:gd name="connsiteY2" fmla="*/ 257442 h 257442"/>
                <a:gd name="connsiteX3" fmla="*/ 54721 w 1550323"/>
                <a:gd name="connsiteY3" fmla="*/ 0 h 257442"/>
                <a:gd name="connsiteX0" fmla="*/ 1710625 w 1710625"/>
                <a:gd name="connsiteY0" fmla="*/ 0 h 257442"/>
                <a:gd name="connsiteX1" fmla="*/ 1495603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710625 w 1710625"/>
                <a:gd name="connsiteY0" fmla="*/ 0 h 257442"/>
                <a:gd name="connsiteX1" fmla="*/ 1655904 w 1710625"/>
                <a:gd name="connsiteY1" fmla="*/ 257442 h 257442"/>
                <a:gd name="connsiteX2" fmla="*/ 0 w 1710625"/>
                <a:gd name="connsiteY2" fmla="*/ 257442 h 257442"/>
                <a:gd name="connsiteX3" fmla="*/ 54721 w 1710625"/>
                <a:gd name="connsiteY3" fmla="*/ 0 h 257442"/>
                <a:gd name="connsiteX0" fmla="*/ 1888557 w 1888557"/>
                <a:gd name="connsiteY0" fmla="*/ 0 h 257442"/>
                <a:gd name="connsiteX1" fmla="*/ 1655904 w 1888557"/>
                <a:gd name="connsiteY1" fmla="*/ 257442 h 257442"/>
                <a:gd name="connsiteX2" fmla="*/ 0 w 1888557"/>
                <a:gd name="connsiteY2" fmla="*/ 257442 h 257442"/>
                <a:gd name="connsiteX3" fmla="*/ 54721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54721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54721 w 1888557"/>
                <a:gd name="connsiteY3" fmla="*/ 0 h 257442"/>
                <a:gd name="connsiteX0" fmla="*/ 1888557 w 1888557"/>
                <a:gd name="connsiteY0" fmla="*/ 0 h 257442"/>
                <a:gd name="connsiteX1" fmla="*/ 1833836 w 1888557"/>
                <a:gd name="connsiteY1" fmla="*/ 257442 h 257442"/>
                <a:gd name="connsiteX2" fmla="*/ 0 w 1888557"/>
                <a:gd name="connsiteY2" fmla="*/ 257442 h 257442"/>
                <a:gd name="connsiteX3" fmla="*/ 54721 w 1888557"/>
                <a:gd name="connsiteY3" fmla="*/ 0 h 257442"/>
                <a:gd name="connsiteX0" fmla="*/ 2056873 w 2056873"/>
                <a:gd name="connsiteY0" fmla="*/ 0 h 257442"/>
                <a:gd name="connsiteX1" fmla="*/ 1833836 w 2056873"/>
                <a:gd name="connsiteY1" fmla="*/ 257442 h 257442"/>
                <a:gd name="connsiteX2" fmla="*/ 0 w 2056873"/>
                <a:gd name="connsiteY2" fmla="*/ 257442 h 257442"/>
                <a:gd name="connsiteX3" fmla="*/ 54721 w 2056873"/>
                <a:gd name="connsiteY3" fmla="*/ 0 h 257442"/>
                <a:gd name="connsiteX0" fmla="*/ 2056873 w 2056873"/>
                <a:gd name="connsiteY0" fmla="*/ 0 h 257442"/>
                <a:gd name="connsiteX1" fmla="*/ 2002152 w 2056873"/>
                <a:gd name="connsiteY1" fmla="*/ 257442 h 257442"/>
                <a:gd name="connsiteX2" fmla="*/ 0 w 2056873"/>
                <a:gd name="connsiteY2" fmla="*/ 257442 h 257442"/>
                <a:gd name="connsiteX3" fmla="*/ 54721 w 2056873"/>
                <a:gd name="connsiteY3" fmla="*/ 0 h 257442"/>
                <a:gd name="connsiteX0" fmla="*/ 2056873 w 2056873"/>
                <a:gd name="connsiteY0" fmla="*/ 0 h 257442"/>
                <a:gd name="connsiteX1" fmla="*/ 2002152 w 2056873"/>
                <a:gd name="connsiteY1" fmla="*/ 257442 h 257442"/>
                <a:gd name="connsiteX2" fmla="*/ 0 w 2056873"/>
                <a:gd name="connsiteY2" fmla="*/ 257442 h 257442"/>
                <a:gd name="connsiteX3" fmla="*/ 54721 w 2056873"/>
                <a:gd name="connsiteY3" fmla="*/ 0 h 257442"/>
                <a:gd name="connsiteX0" fmla="*/ 2056873 w 2056873"/>
                <a:gd name="connsiteY0" fmla="*/ 0 h 257442"/>
                <a:gd name="connsiteX1" fmla="*/ 2002152 w 2056873"/>
                <a:gd name="connsiteY1" fmla="*/ 257442 h 257442"/>
                <a:gd name="connsiteX2" fmla="*/ 0 w 2056873"/>
                <a:gd name="connsiteY2" fmla="*/ 257442 h 257442"/>
                <a:gd name="connsiteX3" fmla="*/ 54721 w 2056873"/>
                <a:gd name="connsiteY3" fmla="*/ 0 h 257442"/>
                <a:gd name="connsiteX0" fmla="*/ 2377474 w 2377474"/>
                <a:gd name="connsiteY0" fmla="*/ 0 h 257442"/>
                <a:gd name="connsiteX1" fmla="*/ 2002152 w 2377474"/>
                <a:gd name="connsiteY1" fmla="*/ 257442 h 257442"/>
                <a:gd name="connsiteX2" fmla="*/ 0 w 2377474"/>
                <a:gd name="connsiteY2" fmla="*/ 257442 h 257442"/>
                <a:gd name="connsiteX3" fmla="*/ 54721 w 2377474"/>
                <a:gd name="connsiteY3" fmla="*/ 0 h 257442"/>
                <a:gd name="connsiteX0" fmla="*/ 2377474 w 2377474"/>
                <a:gd name="connsiteY0" fmla="*/ 0 h 257442"/>
                <a:gd name="connsiteX1" fmla="*/ 2322752 w 2377474"/>
                <a:gd name="connsiteY1" fmla="*/ 257442 h 257442"/>
                <a:gd name="connsiteX2" fmla="*/ 0 w 2377474"/>
                <a:gd name="connsiteY2" fmla="*/ 257442 h 257442"/>
                <a:gd name="connsiteX3" fmla="*/ 54721 w 2377474"/>
                <a:gd name="connsiteY3" fmla="*/ 0 h 257442"/>
                <a:gd name="connsiteX0" fmla="*/ 2377475 w 2377475"/>
                <a:gd name="connsiteY0" fmla="*/ 0 h 257442"/>
                <a:gd name="connsiteX1" fmla="*/ 2322753 w 2377475"/>
                <a:gd name="connsiteY1" fmla="*/ 257442 h 257442"/>
                <a:gd name="connsiteX2" fmla="*/ 0 w 2377475"/>
                <a:gd name="connsiteY2" fmla="*/ 257442 h 257442"/>
                <a:gd name="connsiteX3" fmla="*/ 54722 w 2377475"/>
                <a:gd name="connsiteY3" fmla="*/ 0 h 257442"/>
                <a:gd name="connsiteX0" fmla="*/ 2377475 w 2377475"/>
                <a:gd name="connsiteY0" fmla="*/ 0 h 257442"/>
                <a:gd name="connsiteX1" fmla="*/ 2322753 w 2377475"/>
                <a:gd name="connsiteY1" fmla="*/ 257442 h 257442"/>
                <a:gd name="connsiteX2" fmla="*/ 0 w 2377475"/>
                <a:gd name="connsiteY2" fmla="*/ 257442 h 257442"/>
                <a:gd name="connsiteX3" fmla="*/ 54722 w 2377475"/>
                <a:gd name="connsiteY3" fmla="*/ 0 h 257442"/>
                <a:gd name="connsiteX0" fmla="*/ 2619336 w 2619336"/>
                <a:gd name="connsiteY0" fmla="*/ 0 h 257442"/>
                <a:gd name="connsiteX1" fmla="*/ 2322753 w 2619336"/>
                <a:gd name="connsiteY1" fmla="*/ 257442 h 257442"/>
                <a:gd name="connsiteX2" fmla="*/ 0 w 2619336"/>
                <a:gd name="connsiteY2" fmla="*/ 257442 h 257442"/>
                <a:gd name="connsiteX3" fmla="*/ 54722 w 2619336"/>
                <a:gd name="connsiteY3" fmla="*/ 0 h 257442"/>
                <a:gd name="connsiteX0" fmla="*/ 2619336 w 2619336"/>
                <a:gd name="connsiteY0" fmla="*/ 0 h 257442"/>
                <a:gd name="connsiteX1" fmla="*/ 2564614 w 2619336"/>
                <a:gd name="connsiteY1" fmla="*/ 257442 h 257442"/>
                <a:gd name="connsiteX2" fmla="*/ 0 w 2619336"/>
                <a:gd name="connsiteY2" fmla="*/ 257442 h 257442"/>
                <a:gd name="connsiteX3" fmla="*/ 54722 w 2619336"/>
                <a:gd name="connsiteY3" fmla="*/ 0 h 257442"/>
                <a:gd name="connsiteX0" fmla="*/ 2619336 w 2619336"/>
                <a:gd name="connsiteY0" fmla="*/ 0 h 257442"/>
                <a:gd name="connsiteX1" fmla="*/ 2564614 w 2619336"/>
                <a:gd name="connsiteY1" fmla="*/ 257442 h 257442"/>
                <a:gd name="connsiteX2" fmla="*/ 0 w 2619336"/>
                <a:gd name="connsiteY2" fmla="*/ 257442 h 257442"/>
                <a:gd name="connsiteX3" fmla="*/ 54722 w 2619336"/>
                <a:gd name="connsiteY3" fmla="*/ 0 h 257442"/>
                <a:gd name="connsiteX0" fmla="*/ 2619336 w 2619336"/>
                <a:gd name="connsiteY0" fmla="*/ 0 h 257442"/>
                <a:gd name="connsiteX1" fmla="*/ 2564614 w 2619336"/>
                <a:gd name="connsiteY1" fmla="*/ 257442 h 257442"/>
                <a:gd name="connsiteX2" fmla="*/ 0 w 2619336"/>
                <a:gd name="connsiteY2" fmla="*/ 257442 h 257442"/>
                <a:gd name="connsiteX3" fmla="*/ 54721 w 2619336"/>
                <a:gd name="connsiteY3" fmla="*/ 0 h 257442"/>
                <a:gd name="connsiteX0" fmla="*/ 2797268 w 2797268"/>
                <a:gd name="connsiteY0" fmla="*/ 0 h 257442"/>
                <a:gd name="connsiteX1" fmla="*/ 2564614 w 2797268"/>
                <a:gd name="connsiteY1" fmla="*/ 257442 h 257442"/>
                <a:gd name="connsiteX2" fmla="*/ 0 w 2797268"/>
                <a:gd name="connsiteY2" fmla="*/ 257442 h 257442"/>
                <a:gd name="connsiteX3" fmla="*/ 54721 w 2797268"/>
                <a:gd name="connsiteY3" fmla="*/ 0 h 257442"/>
                <a:gd name="connsiteX0" fmla="*/ 2797268 w 2797268"/>
                <a:gd name="connsiteY0" fmla="*/ 0 h 257442"/>
                <a:gd name="connsiteX1" fmla="*/ 2742547 w 2797268"/>
                <a:gd name="connsiteY1" fmla="*/ 257442 h 257442"/>
                <a:gd name="connsiteX2" fmla="*/ 0 w 2797268"/>
                <a:gd name="connsiteY2" fmla="*/ 257442 h 257442"/>
                <a:gd name="connsiteX3" fmla="*/ 54721 w 2797268"/>
                <a:gd name="connsiteY3" fmla="*/ 0 h 257442"/>
                <a:gd name="connsiteX0" fmla="*/ 2797268 w 2797268"/>
                <a:gd name="connsiteY0" fmla="*/ 0 h 257442"/>
                <a:gd name="connsiteX1" fmla="*/ 2742547 w 2797268"/>
                <a:gd name="connsiteY1" fmla="*/ 257442 h 257442"/>
                <a:gd name="connsiteX2" fmla="*/ 0 w 2797268"/>
                <a:gd name="connsiteY2" fmla="*/ 257442 h 257442"/>
                <a:gd name="connsiteX3" fmla="*/ 54721 w 2797268"/>
                <a:gd name="connsiteY3" fmla="*/ 0 h 257442"/>
                <a:gd name="connsiteX0" fmla="*/ 2797268 w 2797268"/>
                <a:gd name="connsiteY0" fmla="*/ 0 h 257442"/>
                <a:gd name="connsiteX1" fmla="*/ 2742547 w 2797268"/>
                <a:gd name="connsiteY1" fmla="*/ 257442 h 257442"/>
                <a:gd name="connsiteX2" fmla="*/ 0 w 2797268"/>
                <a:gd name="connsiteY2" fmla="*/ 257442 h 257442"/>
                <a:gd name="connsiteX3" fmla="*/ 54721 w 2797268"/>
                <a:gd name="connsiteY3" fmla="*/ 0 h 257442"/>
                <a:gd name="connsiteX0" fmla="*/ 2965583 w 2965583"/>
                <a:gd name="connsiteY0" fmla="*/ 0 h 257442"/>
                <a:gd name="connsiteX1" fmla="*/ 2742547 w 2965583"/>
                <a:gd name="connsiteY1" fmla="*/ 257442 h 257442"/>
                <a:gd name="connsiteX2" fmla="*/ 0 w 2965583"/>
                <a:gd name="connsiteY2" fmla="*/ 257442 h 257442"/>
                <a:gd name="connsiteX3" fmla="*/ 54721 w 2965583"/>
                <a:gd name="connsiteY3" fmla="*/ 0 h 257442"/>
                <a:gd name="connsiteX0" fmla="*/ 2965583 w 2965583"/>
                <a:gd name="connsiteY0" fmla="*/ 0 h 257442"/>
                <a:gd name="connsiteX1" fmla="*/ 2910862 w 2965583"/>
                <a:gd name="connsiteY1" fmla="*/ 257442 h 257442"/>
                <a:gd name="connsiteX2" fmla="*/ 0 w 2965583"/>
                <a:gd name="connsiteY2" fmla="*/ 257442 h 257442"/>
                <a:gd name="connsiteX3" fmla="*/ 54721 w 2965583"/>
                <a:gd name="connsiteY3" fmla="*/ 0 h 257442"/>
                <a:gd name="connsiteX0" fmla="*/ 2965583 w 2965583"/>
                <a:gd name="connsiteY0" fmla="*/ 0 h 257442"/>
                <a:gd name="connsiteX1" fmla="*/ 2910862 w 2965583"/>
                <a:gd name="connsiteY1" fmla="*/ 257442 h 257442"/>
                <a:gd name="connsiteX2" fmla="*/ 0 w 2965583"/>
                <a:gd name="connsiteY2" fmla="*/ 257442 h 257442"/>
                <a:gd name="connsiteX3" fmla="*/ 54721 w 2965583"/>
                <a:gd name="connsiteY3" fmla="*/ 0 h 257442"/>
                <a:gd name="connsiteX0" fmla="*/ 2965583 w 2965583"/>
                <a:gd name="connsiteY0" fmla="*/ 0 h 257442"/>
                <a:gd name="connsiteX1" fmla="*/ 2910862 w 2965583"/>
                <a:gd name="connsiteY1" fmla="*/ 257442 h 257442"/>
                <a:gd name="connsiteX2" fmla="*/ 0 w 2965583"/>
                <a:gd name="connsiteY2" fmla="*/ 257442 h 257442"/>
                <a:gd name="connsiteX3" fmla="*/ 54721 w 2965583"/>
                <a:gd name="connsiteY3" fmla="*/ 0 h 257442"/>
                <a:gd name="connsiteX0" fmla="*/ 3125884 w 3125884"/>
                <a:gd name="connsiteY0" fmla="*/ 0 h 257442"/>
                <a:gd name="connsiteX1" fmla="*/ 2910862 w 3125884"/>
                <a:gd name="connsiteY1" fmla="*/ 257442 h 257442"/>
                <a:gd name="connsiteX2" fmla="*/ 0 w 3125884"/>
                <a:gd name="connsiteY2" fmla="*/ 257442 h 257442"/>
                <a:gd name="connsiteX3" fmla="*/ 54721 w 3125884"/>
                <a:gd name="connsiteY3" fmla="*/ 0 h 257442"/>
                <a:gd name="connsiteX0" fmla="*/ 3125884 w 3125884"/>
                <a:gd name="connsiteY0" fmla="*/ 0 h 257442"/>
                <a:gd name="connsiteX1" fmla="*/ 3071162 w 3125884"/>
                <a:gd name="connsiteY1" fmla="*/ 257442 h 257442"/>
                <a:gd name="connsiteX2" fmla="*/ 0 w 3125884"/>
                <a:gd name="connsiteY2" fmla="*/ 257442 h 257442"/>
                <a:gd name="connsiteX3" fmla="*/ 54721 w 3125884"/>
                <a:gd name="connsiteY3" fmla="*/ 0 h 257442"/>
                <a:gd name="connsiteX0" fmla="*/ 3125885 w 3125885"/>
                <a:gd name="connsiteY0" fmla="*/ 0 h 257442"/>
                <a:gd name="connsiteX1" fmla="*/ 3071163 w 3125885"/>
                <a:gd name="connsiteY1" fmla="*/ 257442 h 257442"/>
                <a:gd name="connsiteX2" fmla="*/ 0 w 3125885"/>
                <a:gd name="connsiteY2" fmla="*/ 257442 h 257442"/>
                <a:gd name="connsiteX3" fmla="*/ 54722 w 3125885"/>
                <a:gd name="connsiteY3" fmla="*/ 0 h 257442"/>
                <a:gd name="connsiteX0" fmla="*/ 3125885 w 3125885"/>
                <a:gd name="connsiteY0" fmla="*/ 0 h 257442"/>
                <a:gd name="connsiteX1" fmla="*/ 3071163 w 3125885"/>
                <a:gd name="connsiteY1" fmla="*/ 257442 h 257442"/>
                <a:gd name="connsiteX2" fmla="*/ 0 w 3125885"/>
                <a:gd name="connsiteY2" fmla="*/ 257442 h 257442"/>
                <a:gd name="connsiteX3" fmla="*/ 54722 w 3125885"/>
                <a:gd name="connsiteY3" fmla="*/ 0 h 257442"/>
                <a:gd name="connsiteX0" fmla="*/ 968434 w 3071163"/>
                <a:gd name="connsiteY0" fmla="*/ 0 h 257442"/>
                <a:gd name="connsiteX1" fmla="*/ 3071163 w 3071163"/>
                <a:gd name="connsiteY1" fmla="*/ 257442 h 257442"/>
                <a:gd name="connsiteX2" fmla="*/ 0 w 3071163"/>
                <a:gd name="connsiteY2" fmla="*/ 257442 h 257442"/>
                <a:gd name="connsiteX3" fmla="*/ 54722 w 3071163"/>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54722 w 968434"/>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54722 w 968434"/>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54721 w 968434"/>
                <a:gd name="connsiteY3" fmla="*/ 0 h 257442"/>
                <a:gd name="connsiteX0" fmla="*/ 1128734 w 1128734"/>
                <a:gd name="connsiteY0" fmla="*/ 0 h 257442"/>
                <a:gd name="connsiteX1" fmla="*/ 913713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54721 w 1128734"/>
                <a:gd name="connsiteY3" fmla="*/ 0 h 257442"/>
                <a:gd name="connsiteX0" fmla="*/ 1297050 w 1297050"/>
                <a:gd name="connsiteY0" fmla="*/ 0 h 257442"/>
                <a:gd name="connsiteX1" fmla="*/ 1074013 w 1297050"/>
                <a:gd name="connsiteY1" fmla="*/ 257442 h 257442"/>
                <a:gd name="connsiteX2" fmla="*/ 0 w 1297050"/>
                <a:gd name="connsiteY2" fmla="*/ 257442 h 257442"/>
                <a:gd name="connsiteX3" fmla="*/ 54721 w 1297050"/>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54721 w 1297050"/>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54721 w 1297050"/>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54721 w 1297050"/>
                <a:gd name="connsiteY3" fmla="*/ 0 h 257442"/>
                <a:gd name="connsiteX0" fmla="*/ 1566354 w 1566354"/>
                <a:gd name="connsiteY0" fmla="*/ 0 h 257442"/>
                <a:gd name="connsiteX1" fmla="*/ 1242329 w 1566354"/>
                <a:gd name="connsiteY1" fmla="*/ 257442 h 257442"/>
                <a:gd name="connsiteX2" fmla="*/ 0 w 1566354"/>
                <a:gd name="connsiteY2" fmla="*/ 257442 h 257442"/>
                <a:gd name="connsiteX3" fmla="*/ 54721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54721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54721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54721 w 1566354"/>
                <a:gd name="connsiteY3" fmla="*/ 0 h 257442"/>
                <a:gd name="connsiteX0" fmla="*/ 1752303 w 1752303"/>
                <a:gd name="connsiteY0" fmla="*/ 0 h 257442"/>
                <a:gd name="connsiteX1" fmla="*/ 1511633 w 1752303"/>
                <a:gd name="connsiteY1" fmla="*/ 257442 h 257442"/>
                <a:gd name="connsiteX2" fmla="*/ 0 w 1752303"/>
                <a:gd name="connsiteY2" fmla="*/ 257442 h 257442"/>
                <a:gd name="connsiteX3" fmla="*/ 54721 w 1752303"/>
                <a:gd name="connsiteY3" fmla="*/ 0 h 257442"/>
                <a:gd name="connsiteX0" fmla="*/ 1752303 w 1752303"/>
                <a:gd name="connsiteY0" fmla="*/ 0 h 257442"/>
                <a:gd name="connsiteX1" fmla="*/ 1697582 w 1752303"/>
                <a:gd name="connsiteY1" fmla="*/ 257442 h 257442"/>
                <a:gd name="connsiteX2" fmla="*/ 0 w 1752303"/>
                <a:gd name="connsiteY2" fmla="*/ 257442 h 257442"/>
                <a:gd name="connsiteX3" fmla="*/ 54721 w 1752303"/>
                <a:gd name="connsiteY3" fmla="*/ 0 h 257442"/>
                <a:gd name="connsiteX0" fmla="*/ 1752303 w 1752303"/>
                <a:gd name="connsiteY0" fmla="*/ 0 h 257442"/>
                <a:gd name="connsiteX1" fmla="*/ 1697582 w 1752303"/>
                <a:gd name="connsiteY1" fmla="*/ 257442 h 257442"/>
                <a:gd name="connsiteX2" fmla="*/ 0 w 1752303"/>
                <a:gd name="connsiteY2" fmla="*/ 257442 h 257442"/>
                <a:gd name="connsiteX3" fmla="*/ 54721 w 1752303"/>
                <a:gd name="connsiteY3" fmla="*/ 0 h 257442"/>
                <a:gd name="connsiteX0" fmla="*/ 1752303 w 1752303"/>
                <a:gd name="connsiteY0" fmla="*/ 0 h 257442"/>
                <a:gd name="connsiteX1" fmla="*/ 1697582 w 1752303"/>
                <a:gd name="connsiteY1" fmla="*/ 257442 h 257442"/>
                <a:gd name="connsiteX2" fmla="*/ 0 w 1752303"/>
                <a:gd name="connsiteY2" fmla="*/ 257442 h 257442"/>
                <a:gd name="connsiteX3" fmla="*/ 54721 w 1752303"/>
                <a:gd name="connsiteY3" fmla="*/ 0 h 257442"/>
                <a:gd name="connsiteX0" fmla="*/ 960419 w 1697582"/>
                <a:gd name="connsiteY0" fmla="*/ 0 h 257442"/>
                <a:gd name="connsiteX1" fmla="*/ 1697582 w 1697582"/>
                <a:gd name="connsiteY1" fmla="*/ 257442 h 257442"/>
                <a:gd name="connsiteX2" fmla="*/ 0 w 1697582"/>
                <a:gd name="connsiteY2" fmla="*/ 257442 h 257442"/>
                <a:gd name="connsiteX3" fmla="*/ 54721 w 1697582"/>
                <a:gd name="connsiteY3" fmla="*/ 0 h 257442"/>
                <a:gd name="connsiteX0" fmla="*/ 960419 w 960419"/>
                <a:gd name="connsiteY0" fmla="*/ 0 h 257442"/>
                <a:gd name="connsiteX1" fmla="*/ 905698 w 960419"/>
                <a:gd name="connsiteY1" fmla="*/ 257442 h 257442"/>
                <a:gd name="connsiteX2" fmla="*/ 0 w 960419"/>
                <a:gd name="connsiteY2" fmla="*/ 257442 h 257442"/>
                <a:gd name="connsiteX3" fmla="*/ 54721 w 960419"/>
                <a:gd name="connsiteY3" fmla="*/ 0 h 257442"/>
                <a:gd name="connsiteX0" fmla="*/ 960418 w 960418"/>
                <a:gd name="connsiteY0" fmla="*/ 0 h 257442"/>
                <a:gd name="connsiteX1" fmla="*/ 905697 w 960418"/>
                <a:gd name="connsiteY1" fmla="*/ 257442 h 257442"/>
                <a:gd name="connsiteX2" fmla="*/ 0 w 960418"/>
                <a:gd name="connsiteY2" fmla="*/ 257442 h 257442"/>
                <a:gd name="connsiteX3" fmla="*/ 54720 w 960418"/>
                <a:gd name="connsiteY3" fmla="*/ 0 h 257442"/>
                <a:gd name="connsiteX0" fmla="*/ 960418 w 960418"/>
                <a:gd name="connsiteY0" fmla="*/ 0 h 257442"/>
                <a:gd name="connsiteX1" fmla="*/ 905697 w 960418"/>
                <a:gd name="connsiteY1" fmla="*/ 257442 h 257442"/>
                <a:gd name="connsiteX2" fmla="*/ 0 w 960418"/>
                <a:gd name="connsiteY2" fmla="*/ 257442 h 257442"/>
                <a:gd name="connsiteX3" fmla="*/ 54720 w 960418"/>
                <a:gd name="connsiteY3" fmla="*/ 0 h 257442"/>
                <a:gd name="connsiteX0" fmla="*/ 1120718 w 1120718"/>
                <a:gd name="connsiteY0" fmla="*/ 0 h 257442"/>
                <a:gd name="connsiteX1" fmla="*/ 905697 w 1120718"/>
                <a:gd name="connsiteY1" fmla="*/ 257442 h 257442"/>
                <a:gd name="connsiteX2" fmla="*/ 0 w 1120718"/>
                <a:gd name="connsiteY2" fmla="*/ 257442 h 257442"/>
                <a:gd name="connsiteX3" fmla="*/ 54720 w 1120718"/>
                <a:gd name="connsiteY3" fmla="*/ 0 h 257442"/>
                <a:gd name="connsiteX0" fmla="*/ 1120718 w 1120718"/>
                <a:gd name="connsiteY0" fmla="*/ 0 h 257442"/>
                <a:gd name="connsiteX1" fmla="*/ 1065997 w 1120718"/>
                <a:gd name="connsiteY1" fmla="*/ 257442 h 257442"/>
                <a:gd name="connsiteX2" fmla="*/ 0 w 1120718"/>
                <a:gd name="connsiteY2" fmla="*/ 257442 h 257442"/>
                <a:gd name="connsiteX3" fmla="*/ 54720 w 1120718"/>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54721 w 1120719"/>
                <a:gd name="connsiteY3" fmla="*/ 0 h 257442"/>
                <a:gd name="connsiteX0" fmla="*/ 1120719 w 1120719"/>
                <a:gd name="connsiteY0" fmla="*/ 0 h 257442"/>
                <a:gd name="connsiteX1" fmla="*/ 1065998 w 1120719"/>
                <a:gd name="connsiteY1" fmla="*/ 257442 h 257442"/>
                <a:gd name="connsiteX2" fmla="*/ 0 w 1120719"/>
                <a:gd name="connsiteY2" fmla="*/ 257442 h 257442"/>
                <a:gd name="connsiteX3" fmla="*/ 54722 w 1120719"/>
                <a:gd name="connsiteY3" fmla="*/ 0 h 257442"/>
                <a:gd name="connsiteX0" fmla="*/ 1281021 w 1281021"/>
                <a:gd name="connsiteY0" fmla="*/ 0 h 257442"/>
                <a:gd name="connsiteX1" fmla="*/ 1065998 w 1281021"/>
                <a:gd name="connsiteY1" fmla="*/ 257442 h 257442"/>
                <a:gd name="connsiteX2" fmla="*/ 0 w 1281021"/>
                <a:gd name="connsiteY2" fmla="*/ 257442 h 257442"/>
                <a:gd name="connsiteX3" fmla="*/ 54722 w 1281021"/>
                <a:gd name="connsiteY3" fmla="*/ 0 h 257442"/>
                <a:gd name="connsiteX0" fmla="*/ 1281021 w 1281021"/>
                <a:gd name="connsiteY0" fmla="*/ 0 h 257442"/>
                <a:gd name="connsiteX1" fmla="*/ 1226300 w 1281021"/>
                <a:gd name="connsiteY1" fmla="*/ 257442 h 257442"/>
                <a:gd name="connsiteX2" fmla="*/ 0 w 1281021"/>
                <a:gd name="connsiteY2" fmla="*/ 257442 h 257442"/>
                <a:gd name="connsiteX3" fmla="*/ 54722 w 1281021"/>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1 w 1281020"/>
                <a:gd name="connsiteY3" fmla="*/ 0 h 257442"/>
                <a:gd name="connsiteX0" fmla="*/ 1281020 w 1281020"/>
                <a:gd name="connsiteY0" fmla="*/ 0 h 257442"/>
                <a:gd name="connsiteX1" fmla="*/ 1226299 w 1281020"/>
                <a:gd name="connsiteY1" fmla="*/ 257442 h 257442"/>
                <a:gd name="connsiteX2" fmla="*/ 0 w 1281020"/>
                <a:gd name="connsiteY2" fmla="*/ 257442 h 257442"/>
                <a:gd name="connsiteX3" fmla="*/ 54720 w 1281020"/>
                <a:gd name="connsiteY3" fmla="*/ 0 h 257442"/>
                <a:gd name="connsiteX0" fmla="*/ 1449334 w 1449334"/>
                <a:gd name="connsiteY0" fmla="*/ 0 h 257442"/>
                <a:gd name="connsiteX1" fmla="*/ 1226299 w 1449334"/>
                <a:gd name="connsiteY1" fmla="*/ 257442 h 257442"/>
                <a:gd name="connsiteX2" fmla="*/ 0 w 1449334"/>
                <a:gd name="connsiteY2" fmla="*/ 257442 h 257442"/>
                <a:gd name="connsiteX3" fmla="*/ 54720 w 1449334"/>
                <a:gd name="connsiteY3" fmla="*/ 0 h 257442"/>
                <a:gd name="connsiteX0" fmla="*/ 1449334 w 1449334"/>
                <a:gd name="connsiteY0" fmla="*/ 0 h 257442"/>
                <a:gd name="connsiteX1" fmla="*/ 1394613 w 1449334"/>
                <a:gd name="connsiteY1" fmla="*/ 257442 h 257442"/>
                <a:gd name="connsiteX2" fmla="*/ 0 w 1449334"/>
                <a:gd name="connsiteY2" fmla="*/ 257442 h 257442"/>
                <a:gd name="connsiteX3" fmla="*/ 54720 w 1449334"/>
                <a:gd name="connsiteY3" fmla="*/ 0 h 257442"/>
                <a:gd name="connsiteX0" fmla="*/ 1449335 w 1449335"/>
                <a:gd name="connsiteY0" fmla="*/ 0 h 257442"/>
                <a:gd name="connsiteX1" fmla="*/ 1394614 w 1449335"/>
                <a:gd name="connsiteY1" fmla="*/ 257442 h 257442"/>
                <a:gd name="connsiteX2" fmla="*/ 0 w 1449335"/>
                <a:gd name="connsiteY2" fmla="*/ 257442 h 257442"/>
                <a:gd name="connsiteX3" fmla="*/ 54721 w 1449335"/>
                <a:gd name="connsiteY3" fmla="*/ 0 h 257442"/>
                <a:gd name="connsiteX0" fmla="*/ 1449335 w 1449335"/>
                <a:gd name="connsiteY0" fmla="*/ 0 h 257442"/>
                <a:gd name="connsiteX1" fmla="*/ 1394614 w 1449335"/>
                <a:gd name="connsiteY1" fmla="*/ 257442 h 257442"/>
                <a:gd name="connsiteX2" fmla="*/ 0 w 1449335"/>
                <a:gd name="connsiteY2" fmla="*/ 257442 h 257442"/>
                <a:gd name="connsiteX3" fmla="*/ 54722 w 1449335"/>
                <a:gd name="connsiteY3" fmla="*/ 0 h 257442"/>
                <a:gd name="connsiteX0" fmla="*/ 1617651 w 1617651"/>
                <a:gd name="connsiteY0" fmla="*/ 0 h 257442"/>
                <a:gd name="connsiteX1" fmla="*/ 1394614 w 1617651"/>
                <a:gd name="connsiteY1" fmla="*/ 257442 h 257442"/>
                <a:gd name="connsiteX2" fmla="*/ 0 w 1617651"/>
                <a:gd name="connsiteY2" fmla="*/ 257442 h 257442"/>
                <a:gd name="connsiteX3" fmla="*/ 54722 w 1617651"/>
                <a:gd name="connsiteY3" fmla="*/ 0 h 257442"/>
                <a:gd name="connsiteX0" fmla="*/ 1617651 w 1617651"/>
                <a:gd name="connsiteY0" fmla="*/ 0 h 257442"/>
                <a:gd name="connsiteX1" fmla="*/ 1562930 w 1617651"/>
                <a:gd name="connsiteY1" fmla="*/ 257442 h 257442"/>
                <a:gd name="connsiteX2" fmla="*/ 0 w 1617651"/>
                <a:gd name="connsiteY2" fmla="*/ 257442 h 257442"/>
                <a:gd name="connsiteX3" fmla="*/ 54722 w 1617651"/>
                <a:gd name="connsiteY3" fmla="*/ 0 h 257442"/>
                <a:gd name="connsiteX0" fmla="*/ 1617650 w 1617650"/>
                <a:gd name="connsiteY0" fmla="*/ 0 h 257442"/>
                <a:gd name="connsiteX1" fmla="*/ 1562929 w 1617650"/>
                <a:gd name="connsiteY1" fmla="*/ 257442 h 257442"/>
                <a:gd name="connsiteX2" fmla="*/ 0 w 1617650"/>
                <a:gd name="connsiteY2" fmla="*/ 257442 h 257442"/>
                <a:gd name="connsiteX3" fmla="*/ 54721 w 1617650"/>
                <a:gd name="connsiteY3" fmla="*/ 0 h 257442"/>
                <a:gd name="connsiteX0" fmla="*/ 1617650 w 1617650"/>
                <a:gd name="connsiteY0" fmla="*/ 0 h 257442"/>
                <a:gd name="connsiteX1" fmla="*/ 1562929 w 1617650"/>
                <a:gd name="connsiteY1" fmla="*/ 257442 h 257442"/>
                <a:gd name="connsiteX2" fmla="*/ 0 w 1617650"/>
                <a:gd name="connsiteY2" fmla="*/ 257442 h 257442"/>
                <a:gd name="connsiteX3" fmla="*/ 54720 w 1617650"/>
                <a:gd name="connsiteY3" fmla="*/ 0 h 257442"/>
                <a:gd name="connsiteX0" fmla="*/ 1922220 w 1922220"/>
                <a:gd name="connsiteY0" fmla="*/ 0 h 257442"/>
                <a:gd name="connsiteX1" fmla="*/ 1562929 w 1922220"/>
                <a:gd name="connsiteY1" fmla="*/ 257442 h 257442"/>
                <a:gd name="connsiteX2" fmla="*/ 0 w 1922220"/>
                <a:gd name="connsiteY2" fmla="*/ 257442 h 257442"/>
                <a:gd name="connsiteX3" fmla="*/ 54720 w 1922220"/>
                <a:gd name="connsiteY3" fmla="*/ 0 h 257442"/>
                <a:gd name="connsiteX0" fmla="*/ 1922220 w 1922220"/>
                <a:gd name="connsiteY0" fmla="*/ 0 h 257442"/>
                <a:gd name="connsiteX1" fmla="*/ 1867499 w 1922220"/>
                <a:gd name="connsiteY1" fmla="*/ 257442 h 257442"/>
                <a:gd name="connsiteX2" fmla="*/ 0 w 1922220"/>
                <a:gd name="connsiteY2" fmla="*/ 257442 h 257442"/>
                <a:gd name="connsiteX3" fmla="*/ 54720 w 1922220"/>
                <a:gd name="connsiteY3" fmla="*/ 0 h 257442"/>
                <a:gd name="connsiteX0" fmla="*/ 1922221 w 1922221"/>
                <a:gd name="connsiteY0" fmla="*/ 0 h 257442"/>
                <a:gd name="connsiteX1" fmla="*/ 1867500 w 1922221"/>
                <a:gd name="connsiteY1" fmla="*/ 257442 h 257442"/>
                <a:gd name="connsiteX2" fmla="*/ 0 w 1922221"/>
                <a:gd name="connsiteY2" fmla="*/ 257442 h 257442"/>
                <a:gd name="connsiteX3" fmla="*/ 54721 w 1922221"/>
                <a:gd name="connsiteY3" fmla="*/ 0 h 257442"/>
                <a:gd name="connsiteX0" fmla="*/ 1922221 w 1922221"/>
                <a:gd name="connsiteY0" fmla="*/ 0 h 257442"/>
                <a:gd name="connsiteX1" fmla="*/ 1867500 w 1922221"/>
                <a:gd name="connsiteY1" fmla="*/ 257442 h 257442"/>
                <a:gd name="connsiteX2" fmla="*/ 0 w 1922221"/>
                <a:gd name="connsiteY2" fmla="*/ 257442 h 257442"/>
                <a:gd name="connsiteX3" fmla="*/ 54722 w 1922221"/>
                <a:gd name="connsiteY3" fmla="*/ 0 h 257442"/>
                <a:gd name="connsiteX0" fmla="*/ 968434 w 1867500"/>
                <a:gd name="connsiteY0" fmla="*/ 0 h 257442"/>
                <a:gd name="connsiteX1" fmla="*/ 1867500 w 1867500"/>
                <a:gd name="connsiteY1" fmla="*/ 257442 h 257442"/>
                <a:gd name="connsiteX2" fmla="*/ 0 w 1867500"/>
                <a:gd name="connsiteY2" fmla="*/ 257442 h 257442"/>
                <a:gd name="connsiteX3" fmla="*/ 54722 w 1867500"/>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54722 w 968434"/>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54722 w 968434"/>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54721 w 968434"/>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5472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5472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5472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54721 w 1136749"/>
                <a:gd name="connsiteY3" fmla="*/ 0 h 257442"/>
                <a:gd name="connsiteX0" fmla="*/ 1437921 w 1437921"/>
                <a:gd name="connsiteY0" fmla="*/ 0 h 257442"/>
                <a:gd name="connsiteX1" fmla="*/ 1082028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437921 w 1437921"/>
                <a:gd name="connsiteY0" fmla="*/ 0 h 257442"/>
                <a:gd name="connsiteX1" fmla="*/ 1383200 w 1437921"/>
                <a:gd name="connsiteY1" fmla="*/ 257442 h 257442"/>
                <a:gd name="connsiteX2" fmla="*/ 0 w 1437921"/>
                <a:gd name="connsiteY2" fmla="*/ 257442 h 257442"/>
                <a:gd name="connsiteX3" fmla="*/ 54721 w 1437921"/>
                <a:gd name="connsiteY3" fmla="*/ 0 h 257442"/>
                <a:gd name="connsiteX0" fmla="*/ 1606237 w 1606237"/>
                <a:gd name="connsiteY0" fmla="*/ 0 h 257442"/>
                <a:gd name="connsiteX1" fmla="*/ 1383200 w 1606237"/>
                <a:gd name="connsiteY1" fmla="*/ 257442 h 257442"/>
                <a:gd name="connsiteX2" fmla="*/ 0 w 1606237"/>
                <a:gd name="connsiteY2" fmla="*/ 257442 h 257442"/>
                <a:gd name="connsiteX3" fmla="*/ 54721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54721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54721 w 1606237"/>
                <a:gd name="connsiteY3" fmla="*/ 0 h 257442"/>
                <a:gd name="connsiteX0" fmla="*/ 1606237 w 1606237"/>
                <a:gd name="connsiteY0" fmla="*/ 0 h 257442"/>
                <a:gd name="connsiteX1" fmla="*/ 1551516 w 1606237"/>
                <a:gd name="connsiteY1" fmla="*/ 257442 h 257442"/>
                <a:gd name="connsiteX2" fmla="*/ 0 w 1606237"/>
                <a:gd name="connsiteY2" fmla="*/ 257442 h 257442"/>
                <a:gd name="connsiteX3" fmla="*/ 54721 w 1606237"/>
                <a:gd name="connsiteY3" fmla="*/ 0 h 257442"/>
                <a:gd name="connsiteX0" fmla="*/ 1875541 w 1875541"/>
                <a:gd name="connsiteY0" fmla="*/ 0 h 257442"/>
                <a:gd name="connsiteX1" fmla="*/ 1551516 w 1875541"/>
                <a:gd name="connsiteY1" fmla="*/ 257442 h 257442"/>
                <a:gd name="connsiteX2" fmla="*/ 0 w 1875541"/>
                <a:gd name="connsiteY2" fmla="*/ 257442 h 257442"/>
                <a:gd name="connsiteX3" fmla="*/ 54721 w 1875541"/>
                <a:gd name="connsiteY3" fmla="*/ 0 h 257442"/>
                <a:gd name="connsiteX0" fmla="*/ 1875541 w 1875541"/>
                <a:gd name="connsiteY0" fmla="*/ 0 h 257442"/>
                <a:gd name="connsiteX1" fmla="*/ 1820820 w 1875541"/>
                <a:gd name="connsiteY1" fmla="*/ 257442 h 257442"/>
                <a:gd name="connsiteX2" fmla="*/ 0 w 1875541"/>
                <a:gd name="connsiteY2" fmla="*/ 257442 h 257442"/>
                <a:gd name="connsiteX3" fmla="*/ 54721 w 1875541"/>
                <a:gd name="connsiteY3" fmla="*/ 0 h 257442"/>
                <a:gd name="connsiteX0" fmla="*/ 1875541 w 1875541"/>
                <a:gd name="connsiteY0" fmla="*/ 0 h 257442"/>
                <a:gd name="connsiteX1" fmla="*/ 1820820 w 1875541"/>
                <a:gd name="connsiteY1" fmla="*/ 257442 h 257442"/>
                <a:gd name="connsiteX2" fmla="*/ 0 w 1875541"/>
                <a:gd name="connsiteY2" fmla="*/ 257442 h 257442"/>
                <a:gd name="connsiteX3" fmla="*/ 54721 w 1875541"/>
                <a:gd name="connsiteY3" fmla="*/ 0 h 257442"/>
                <a:gd name="connsiteX0" fmla="*/ 1875541 w 1875541"/>
                <a:gd name="connsiteY0" fmla="*/ 0 h 257442"/>
                <a:gd name="connsiteX1" fmla="*/ 1820820 w 1875541"/>
                <a:gd name="connsiteY1" fmla="*/ 257442 h 257442"/>
                <a:gd name="connsiteX2" fmla="*/ 0 w 1875541"/>
                <a:gd name="connsiteY2" fmla="*/ 257442 h 257442"/>
                <a:gd name="connsiteX3" fmla="*/ 54721 w 1875541"/>
                <a:gd name="connsiteY3" fmla="*/ 0 h 257442"/>
                <a:gd name="connsiteX0" fmla="*/ 2128816 w 2128816"/>
                <a:gd name="connsiteY0" fmla="*/ 0 h 257442"/>
                <a:gd name="connsiteX1" fmla="*/ 1820820 w 2128816"/>
                <a:gd name="connsiteY1" fmla="*/ 257442 h 257442"/>
                <a:gd name="connsiteX2" fmla="*/ 0 w 2128816"/>
                <a:gd name="connsiteY2" fmla="*/ 257442 h 257442"/>
                <a:gd name="connsiteX3" fmla="*/ 54721 w 2128816"/>
                <a:gd name="connsiteY3" fmla="*/ 0 h 257442"/>
                <a:gd name="connsiteX0" fmla="*/ 2128816 w 2128816"/>
                <a:gd name="connsiteY0" fmla="*/ 0 h 257442"/>
                <a:gd name="connsiteX1" fmla="*/ 2074094 w 2128816"/>
                <a:gd name="connsiteY1" fmla="*/ 257442 h 257442"/>
                <a:gd name="connsiteX2" fmla="*/ 0 w 2128816"/>
                <a:gd name="connsiteY2" fmla="*/ 257442 h 257442"/>
                <a:gd name="connsiteX3" fmla="*/ 54721 w 2128816"/>
                <a:gd name="connsiteY3" fmla="*/ 0 h 257442"/>
                <a:gd name="connsiteX0" fmla="*/ 2128817 w 2128817"/>
                <a:gd name="connsiteY0" fmla="*/ 0 h 257442"/>
                <a:gd name="connsiteX1" fmla="*/ 2074095 w 2128817"/>
                <a:gd name="connsiteY1" fmla="*/ 257442 h 257442"/>
                <a:gd name="connsiteX2" fmla="*/ 0 w 2128817"/>
                <a:gd name="connsiteY2" fmla="*/ 257442 h 257442"/>
                <a:gd name="connsiteX3" fmla="*/ 54722 w 2128817"/>
                <a:gd name="connsiteY3" fmla="*/ 0 h 257442"/>
                <a:gd name="connsiteX0" fmla="*/ 2128817 w 2128817"/>
                <a:gd name="connsiteY0" fmla="*/ 0 h 257442"/>
                <a:gd name="connsiteX1" fmla="*/ 2074095 w 2128817"/>
                <a:gd name="connsiteY1" fmla="*/ 257442 h 257442"/>
                <a:gd name="connsiteX2" fmla="*/ 0 w 2128817"/>
                <a:gd name="connsiteY2" fmla="*/ 257442 h 257442"/>
                <a:gd name="connsiteX3" fmla="*/ 54722 w 2128817"/>
                <a:gd name="connsiteY3" fmla="*/ 0 h 257442"/>
                <a:gd name="connsiteX0" fmla="*/ 2441402 w 2441402"/>
                <a:gd name="connsiteY0" fmla="*/ 0 h 257442"/>
                <a:gd name="connsiteX1" fmla="*/ 2074095 w 2441402"/>
                <a:gd name="connsiteY1" fmla="*/ 257442 h 257442"/>
                <a:gd name="connsiteX2" fmla="*/ 0 w 2441402"/>
                <a:gd name="connsiteY2" fmla="*/ 257442 h 257442"/>
                <a:gd name="connsiteX3" fmla="*/ 54722 w 2441402"/>
                <a:gd name="connsiteY3" fmla="*/ 0 h 257442"/>
                <a:gd name="connsiteX0" fmla="*/ 2441402 w 2441402"/>
                <a:gd name="connsiteY0" fmla="*/ 0 h 257442"/>
                <a:gd name="connsiteX1" fmla="*/ 2386680 w 2441402"/>
                <a:gd name="connsiteY1" fmla="*/ 257442 h 257442"/>
                <a:gd name="connsiteX2" fmla="*/ 0 w 2441402"/>
                <a:gd name="connsiteY2" fmla="*/ 257442 h 257442"/>
                <a:gd name="connsiteX3" fmla="*/ 54722 w 2441402"/>
                <a:gd name="connsiteY3" fmla="*/ 0 h 257442"/>
                <a:gd name="connsiteX0" fmla="*/ 2441402 w 2441402"/>
                <a:gd name="connsiteY0" fmla="*/ 0 h 257442"/>
                <a:gd name="connsiteX1" fmla="*/ 2386680 w 2441402"/>
                <a:gd name="connsiteY1" fmla="*/ 257442 h 257442"/>
                <a:gd name="connsiteX2" fmla="*/ 0 w 2441402"/>
                <a:gd name="connsiteY2" fmla="*/ 257442 h 257442"/>
                <a:gd name="connsiteX3" fmla="*/ 54722 w 2441402"/>
                <a:gd name="connsiteY3" fmla="*/ 0 h 257442"/>
                <a:gd name="connsiteX0" fmla="*/ 2441402 w 2441402"/>
                <a:gd name="connsiteY0" fmla="*/ 0 h 257442"/>
                <a:gd name="connsiteX1" fmla="*/ 2386680 w 2441402"/>
                <a:gd name="connsiteY1" fmla="*/ 257442 h 257442"/>
                <a:gd name="connsiteX2" fmla="*/ 0 w 2441402"/>
                <a:gd name="connsiteY2" fmla="*/ 257442 h 257442"/>
                <a:gd name="connsiteX3" fmla="*/ 54721 w 2441402"/>
                <a:gd name="connsiteY3" fmla="*/ 0 h 257442"/>
              </a:gdLst>
              <a:ahLst/>
              <a:cxnLst>
                <a:cxn ang="0">
                  <a:pos x="connsiteX0" y="connsiteY0"/>
                </a:cxn>
                <a:cxn ang="0">
                  <a:pos x="connsiteX1" y="connsiteY1"/>
                </a:cxn>
                <a:cxn ang="0">
                  <a:pos x="connsiteX2" y="connsiteY2"/>
                </a:cxn>
                <a:cxn ang="0">
                  <a:pos x="connsiteX3" y="connsiteY3"/>
                </a:cxn>
              </a:cxnLst>
              <a:rect l="l" t="t" r="r" b="b"/>
              <a:pathLst>
                <a:path w="2441402" h="257442">
                  <a:moveTo>
                    <a:pt x="2441402" y="0"/>
                  </a:moveTo>
                  <a:lnTo>
                    <a:pt x="2386680" y="257442"/>
                  </a:lnTo>
                  <a:lnTo>
                    <a:pt x="0" y="257442"/>
                  </a:lnTo>
                  <a:lnTo>
                    <a:pt x="54721" y="0"/>
                  </a:lnTo>
                  <a:close/>
                </a:path>
              </a:pathLst>
            </a:custGeom>
            <a:solidFill>
              <a:srgbClr val="B4B4B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9" name="btfpRunningAgenda2LevelTextRight737982">
              <a:extLst>
                <a:ext uri="{FF2B5EF4-FFF2-40B4-BE49-F238E27FC236}">
                  <a16:creationId xmlns:a16="http://schemas.microsoft.com/office/drawing/2014/main" id="{E196DE8A-E67A-9426-5B95-7581E7D9D065}"/>
                </a:ext>
              </a:extLst>
            </p:cNvPr>
            <p:cNvSpPr txBox="1"/>
            <p:nvPr/>
          </p:nvSpPr>
          <p:spPr bwMode="gray">
            <a:xfrm>
              <a:off x="1146178" y="876300"/>
              <a:ext cx="238668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materiality</a:t>
              </a:r>
            </a:p>
          </p:txBody>
        </p:sp>
      </p:grpSp>
      <p:sp>
        <p:nvSpPr>
          <p:cNvPr id="13" name="Rectangle 12">
            <a:extLst>
              <a:ext uri="{FF2B5EF4-FFF2-40B4-BE49-F238E27FC236}">
                <a16:creationId xmlns:a16="http://schemas.microsoft.com/office/drawing/2014/main" id="{53E7E2F6-C736-D9C0-2A59-B0A54BB66DFF}"/>
              </a:ext>
            </a:extLst>
          </p:cNvPr>
          <p:cNvSpPr/>
          <p:nvPr/>
        </p:nvSpPr>
        <p:spPr bwMode="gray">
          <a:xfrm>
            <a:off x="6259457" y="1279430"/>
            <a:ext cx="1288754" cy="1345368"/>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4" name="TextBox 3">
            <a:extLst>
              <a:ext uri="{FF2B5EF4-FFF2-40B4-BE49-F238E27FC236}">
                <a16:creationId xmlns:a16="http://schemas.microsoft.com/office/drawing/2014/main" id="{6D4FE2C9-165E-FDD6-87B0-4F86376B8B36}"/>
              </a:ext>
            </a:extLst>
          </p:cNvPr>
          <p:cNvSpPr txBox="1"/>
          <p:nvPr/>
        </p:nvSpPr>
        <p:spPr>
          <a:xfrm>
            <a:off x="6342543" y="3515437"/>
            <a:ext cx="1183111" cy="565146"/>
          </a:xfrm>
          <a:prstGeom prst="rect">
            <a:avLst/>
          </a:prstGeom>
          <a:noFill/>
        </p:spPr>
        <p:txBody>
          <a:bodyPr wrap="square" lIns="36000" tIns="36000" rIns="36000" bIns="36000" rtlCol="0">
            <a:spAutoFit/>
          </a:bodyPr>
          <a:lstStyle>
            <a:defPPr>
              <a:defRPr lang="en-US"/>
            </a:defPPr>
            <a:lvl1pPr marL="0" marR="0" lvl="0" indent="0" defTabSz="914400" fontAlgn="auto">
              <a:lnSpc>
                <a:spcPct val="100000"/>
              </a:lnSpc>
              <a:spcBef>
                <a:spcPct val="0"/>
              </a:spcBef>
              <a:spcAft>
                <a:spcPct val="0"/>
              </a:spcAft>
              <a:buClrTx/>
              <a:buSzTx/>
              <a:buFontTx/>
              <a:buNone/>
              <a:defRPr kumimoji="0" sz="1000" b="0" u="none" strike="noStrike" kern="0" cap="none" spc="0" normalizeH="0" baseline="0">
                <a:ln>
                  <a:noFill/>
                </a:ln>
                <a:solidFill>
                  <a:prstClr val="black"/>
                </a:solidFill>
                <a:effectLst/>
                <a:uLnTx/>
                <a:uFillTx/>
                <a:latin typeface="+mj-lt"/>
              </a:defRPr>
            </a:lvl1pPr>
          </a:lstStyle>
          <a:p>
            <a:r>
              <a:rPr lang="en-US" sz="800">
                <a:solidFill>
                  <a:srgbClr val="000000"/>
                </a:solidFill>
              </a:rPr>
              <a:t>Safe offerings, clear labeling and non-abusive in marketing and pricing</a:t>
            </a:r>
          </a:p>
        </p:txBody>
      </p:sp>
      <p:sp>
        <p:nvSpPr>
          <p:cNvPr id="11" name="Rectangle 10">
            <a:extLst>
              <a:ext uri="{FF2B5EF4-FFF2-40B4-BE49-F238E27FC236}">
                <a16:creationId xmlns:a16="http://schemas.microsoft.com/office/drawing/2014/main" id="{DBEE1DCD-3436-15C3-DC8F-62C8E4BBF18A}"/>
              </a:ext>
            </a:extLst>
          </p:cNvPr>
          <p:cNvSpPr/>
          <p:nvPr/>
        </p:nvSpPr>
        <p:spPr>
          <a:xfrm>
            <a:off x="6342543" y="3138233"/>
            <a:ext cx="1265633" cy="370573"/>
          </a:xfrm>
          <a:prstGeom prst="rect">
            <a:avLst/>
          </a:prstGeom>
          <a:noFill/>
          <a:ln w="19050" cap="flat" cmpd="sng" algn="ctr">
            <a:noFill/>
            <a:prstDash val="dash"/>
          </a:ln>
          <a:effectLst/>
        </p:spPr>
        <p:txBody>
          <a:bodyPr lIns="36000" tIns="36000" rIns="36000" bIns="36000" rtlCol="0" anchor="t"/>
          <a:lstStyle/>
          <a:p>
            <a:pPr marL="0" indent="0" defTabSz="914400">
              <a:spcBef>
                <a:spcPct val="0"/>
              </a:spcBef>
              <a:spcAft>
                <a:spcPct val="0"/>
              </a:spcAft>
              <a:buFontTx/>
              <a:buNone/>
            </a:pPr>
            <a:r>
              <a:rPr lang="en-US" sz="1100" b="1" kern="0">
                <a:solidFill>
                  <a:srgbClr val="973B74"/>
                </a:solidFill>
              </a:rPr>
              <a:t>Customer safety and engagement</a:t>
            </a:r>
          </a:p>
        </p:txBody>
      </p:sp>
      <p:pic>
        <p:nvPicPr>
          <p:cNvPr id="14" name="Picture 13">
            <a:extLst>
              <a:ext uri="{FF2B5EF4-FFF2-40B4-BE49-F238E27FC236}">
                <a16:creationId xmlns:a16="http://schemas.microsoft.com/office/drawing/2014/main" id="{C50F5B2C-A2DF-B996-5219-570088D34014}"/>
              </a:ext>
            </a:extLst>
          </p:cNvPr>
          <p:cNvPicPr>
            <a:picLocks noChangeAspect="1"/>
          </p:cNvPicPr>
          <p:nvPr/>
        </p:nvPicPr>
        <p:blipFill>
          <a:blip r:embed="rId63"/>
          <a:stretch>
            <a:fillRect/>
          </a:stretch>
        </p:blipFill>
        <p:spPr>
          <a:xfrm>
            <a:off x="6328765" y="2731676"/>
            <a:ext cx="448423" cy="448423"/>
          </a:xfrm>
          <a:prstGeom prst="rect">
            <a:avLst/>
          </a:prstGeom>
        </p:spPr>
      </p:pic>
      <p:sp>
        <p:nvSpPr>
          <p:cNvPr id="31" name="Rectangle 30">
            <a:extLst>
              <a:ext uri="{FF2B5EF4-FFF2-40B4-BE49-F238E27FC236}">
                <a16:creationId xmlns:a16="http://schemas.microsoft.com/office/drawing/2014/main" id="{EB158999-24DA-E351-42DC-0BE74BAC1217}"/>
              </a:ext>
            </a:extLst>
          </p:cNvPr>
          <p:cNvSpPr/>
          <p:nvPr/>
        </p:nvSpPr>
        <p:spPr bwMode="gray">
          <a:xfrm>
            <a:off x="2787753" y="1303794"/>
            <a:ext cx="597310" cy="169608"/>
          </a:xfrm>
          <a:prstGeom prst="rect">
            <a:avLst/>
          </a:prstGeom>
          <a:solidFill>
            <a:srgbClr val="FAEEC3"/>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rgbClr val="000000"/>
                </a:solidFill>
              </a:rPr>
              <a:t>Medium</a:t>
            </a:r>
          </a:p>
        </p:txBody>
      </p:sp>
      <p:sp>
        <p:nvSpPr>
          <p:cNvPr id="38" name="Rectangle 37">
            <a:extLst>
              <a:ext uri="{FF2B5EF4-FFF2-40B4-BE49-F238E27FC236}">
                <a16:creationId xmlns:a16="http://schemas.microsoft.com/office/drawing/2014/main" id="{1BF66359-4375-20CB-7879-9C15961F2DB4}"/>
              </a:ext>
            </a:extLst>
          </p:cNvPr>
          <p:cNvSpPr/>
          <p:nvPr/>
        </p:nvSpPr>
        <p:spPr bwMode="gray">
          <a:xfrm>
            <a:off x="4838933" y="2692740"/>
            <a:ext cx="1390557" cy="1474517"/>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3" name="Rectangle 2">
            <a:extLst>
              <a:ext uri="{FF2B5EF4-FFF2-40B4-BE49-F238E27FC236}">
                <a16:creationId xmlns:a16="http://schemas.microsoft.com/office/drawing/2014/main" id="{EDD36B91-FA66-E3DF-1F54-8376782A1157}"/>
              </a:ext>
            </a:extLst>
          </p:cNvPr>
          <p:cNvSpPr/>
          <p:nvPr/>
        </p:nvSpPr>
        <p:spPr bwMode="gray">
          <a:xfrm>
            <a:off x="3470412" y="1265959"/>
            <a:ext cx="1347309" cy="1376119"/>
          </a:xfrm>
          <a:prstGeom prst="rect">
            <a:avLst/>
          </a:prstGeom>
          <a:noFill/>
          <a:ln w="9525"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7" name="Rectangle 6">
            <a:extLst>
              <a:ext uri="{FF2B5EF4-FFF2-40B4-BE49-F238E27FC236}">
                <a16:creationId xmlns:a16="http://schemas.microsoft.com/office/drawing/2014/main" id="{2A7DEEFD-F3AF-A4FE-1D47-39884AF180F2}"/>
              </a:ext>
            </a:extLst>
          </p:cNvPr>
          <p:cNvSpPr/>
          <p:nvPr/>
        </p:nvSpPr>
        <p:spPr bwMode="gray">
          <a:xfrm>
            <a:off x="4176849" y="1309663"/>
            <a:ext cx="597310" cy="169608"/>
          </a:xfrm>
          <a:prstGeom prst="rect">
            <a:avLst/>
          </a:prstGeom>
          <a:solidFill>
            <a:srgbClr val="FAEEC3"/>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rgbClr val="000000"/>
                </a:solidFill>
              </a:rPr>
              <a:t>Medium</a:t>
            </a:r>
          </a:p>
        </p:txBody>
      </p:sp>
      <p:sp>
        <p:nvSpPr>
          <p:cNvPr id="8" name="Rectangle 7">
            <a:extLst>
              <a:ext uri="{FF2B5EF4-FFF2-40B4-BE49-F238E27FC236}">
                <a16:creationId xmlns:a16="http://schemas.microsoft.com/office/drawing/2014/main" id="{88D18A84-13C2-2A0D-F985-FE40B46A4A0E}"/>
              </a:ext>
            </a:extLst>
          </p:cNvPr>
          <p:cNvSpPr/>
          <p:nvPr/>
        </p:nvSpPr>
        <p:spPr bwMode="gray">
          <a:xfrm>
            <a:off x="4879479" y="1261411"/>
            <a:ext cx="1343569" cy="1376119"/>
          </a:xfrm>
          <a:prstGeom prst="rect">
            <a:avLst/>
          </a:prstGeom>
          <a:noFill/>
          <a:ln w="9525"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0" name="Rectangle 9">
            <a:extLst>
              <a:ext uri="{FF2B5EF4-FFF2-40B4-BE49-F238E27FC236}">
                <a16:creationId xmlns:a16="http://schemas.microsoft.com/office/drawing/2014/main" id="{0A852998-F757-C426-50A6-7E94F044A924}"/>
              </a:ext>
            </a:extLst>
          </p:cNvPr>
          <p:cNvSpPr/>
          <p:nvPr/>
        </p:nvSpPr>
        <p:spPr bwMode="gray">
          <a:xfrm>
            <a:off x="5585581" y="1303656"/>
            <a:ext cx="597310" cy="169608"/>
          </a:xfrm>
          <a:prstGeom prst="rect">
            <a:avLst/>
          </a:prstGeom>
          <a:solidFill>
            <a:schemeClr val="accent3">
              <a:lumMod val="20000"/>
              <a:lumOff val="80000"/>
            </a:schemeClr>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rgbClr val="000000"/>
                </a:solidFill>
              </a:rPr>
              <a:t>High</a:t>
            </a:r>
          </a:p>
        </p:txBody>
      </p:sp>
      <p:sp>
        <p:nvSpPr>
          <p:cNvPr id="15" name="Rectangle 14">
            <a:extLst>
              <a:ext uri="{FF2B5EF4-FFF2-40B4-BE49-F238E27FC236}">
                <a16:creationId xmlns:a16="http://schemas.microsoft.com/office/drawing/2014/main" id="{2DBB697D-EFB7-351F-D514-FFB983EDD0B9}"/>
              </a:ext>
            </a:extLst>
          </p:cNvPr>
          <p:cNvSpPr/>
          <p:nvPr/>
        </p:nvSpPr>
        <p:spPr bwMode="gray">
          <a:xfrm>
            <a:off x="7679324" y="1283401"/>
            <a:ext cx="1343569" cy="1349004"/>
          </a:xfrm>
          <a:prstGeom prst="rect">
            <a:avLst/>
          </a:prstGeom>
          <a:noFill/>
          <a:ln w="9525" cap="flat" cmpd="sng" algn="ctr">
            <a:solidFill>
              <a:srgbClr val="507867"/>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6" name="Rectangle 15">
            <a:extLst>
              <a:ext uri="{FF2B5EF4-FFF2-40B4-BE49-F238E27FC236}">
                <a16:creationId xmlns:a16="http://schemas.microsoft.com/office/drawing/2014/main" id="{E829F53E-B3CD-0C76-B4BA-9A98B7FBB70A}"/>
              </a:ext>
            </a:extLst>
          </p:cNvPr>
          <p:cNvSpPr/>
          <p:nvPr/>
        </p:nvSpPr>
        <p:spPr bwMode="gray">
          <a:xfrm>
            <a:off x="8385426" y="1312089"/>
            <a:ext cx="597310" cy="169608"/>
          </a:xfrm>
          <a:prstGeom prst="rect">
            <a:avLst/>
          </a:prstGeom>
          <a:solidFill>
            <a:schemeClr val="accent3">
              <a:lumMod val="20000"/>
              <a:lumOff val="80000"/>
            </a:schemeClr>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rgbClr val="000000"/>
                </a:solidFill>
              </a:rPr>
              <a:t>High</a:t>
            </a:r>
          </a:p>
        </p:txBody>
      </p:sp>
      <p:sp>
        <p:nvSpPr>
          <p:cNvPr id="21" name="Rectangle 20">
            <a:extLst>
              <a:ext uri="{FF2B5EF4-FFF2-40B4-BE49-F238E27FC236}">
                <a16:creationId xmlns:a16="http://schemas.microsoft.com/office/drawing/2014/main" id="{B50BBD20-5358-3211-E947-015FCE6B768B}"/>
              </a:ext>
            </a:extLst>
          </p:cNvPr>
          <p:cNvSpPr/>
          <p:nvPr/>
        </p:nvSpPr>
        <p:spPr bwMode="gray">
          <a:xfrm>
            <a:off x="4170192" y="2738467"/>
            <a:ext cx="597310" cy="169608"/>
          </a:xfrm>
          <a:prstGeom prst="rect">
            <a:avLst/>
          </a:prstGeom>
          <a:solidFill>
            <a:srgbClr val="FAEEC3"/>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rgbClr val="000000"/>
                </a:solidFill>
              </a:rPr>
              <a:t>Medium</a:t>
            </a:r>
          </a:p>
        </p:txBody>
      </p:sp>
      <p:sp>
        <p:nvSpPr>
          <p:cNvPr id="24" name="Rectangle 23">
            <a:extLst>
              <a:ext uri="{FF2B5EF4-FFF2-40B4-BE49-F238E27FC236}">
                <a16:creationId xmlns:a16="http://schemas.microsoft.com/office/drawing/2014/main" id="{B10694F1-3CC5-6E6E-4E39-8A7D972FCACA}"/>
              </a:ext>
            </a:extLst>
          </p:cNvPr>
          <p:cNvSpPr/>
          <p:nvPr/>
        </p:nvSpPr>
        <p:spPr bwMode="gray">
          <a:xfrm>
            <a:off x="6266686" y="2696055"/>
            <a:ext cx="2777212" cy="1460462"/>
          </a:xfrm>
          <a:prstGeom prst="rect">
            <a:avLst/>
          </a:prstGeom>
          <a:noFill/>
          <a:ln w="9525" cap="flat" cmpd="sng" algn="ctr">
            <a:solidFill>
              <a:srgbClr val="973B7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25" name="Rectangle 24">
            <a:extLst>
              <a:ext uri="{FF2B5EF4-FFF2-40B4-BE49-F238E27FC236}">
                <a16:creationId xmlns:a16="http://schemas.microsoft.com/office/drawing/2014/main" id="{998732BB-69E3-9634-C37B-3FE19B269E19}"/>
              </a:ext>
            </a:extLst>
          </p:cNvPr>
          <p:cNvSpPr/>
          <p:nvPr/>
        </p:nvSpPr>
        <p:spPr bwMode="gray">
          <a:xfrm>
            <a:off x="8385938" y="2736825"/>
            <a:ext cx="597310" cy="169608"/>
          </a:xfrm>
          <a:prstGeom prst="rect">
            <a:avLst/>
          </a:prstGeom>
          <a:solidFill>
            <a:srgbClr val="FFC2C2"/>
          </a:solidFill>
          <a:ln w="9525" cap="flat" cmpd="sng" algn="ctr">
            <a:noFill/>
            <a:prstDash val="dash"/>
            <a:miter lim="800000"/>
          </a:ln>
          <a:effectLst/>
          <a:extLst>
            <a:ext uri="{91240B29-F687-4F45-9708-019B960494DF}">
              <a14:hiddenLine xmlns:a14="http://schemas.microsoft.com/office/drawing/2010/main" w="9525" cap="flat" cmpd="sng" algn="ctr">
                <a:solidFill>
                  <a:schemeClr val="tx1"/>
                </a:solidFill>
                <a:prstDash val="dash"/>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chemeClr val="tx1"/>
                </a:solidFill>
              </a:rPr>
              <a:t>High</a:t>
            </a:r>
          </a:p>
        </p:txBody>
      </p:sp>
      <p:sp>
        <p:nvSpPr>
          <p:cNvPr id="32" name="Rectangle 31">
            <a:extLst>
              <a:ext uri="{FF2B5EF4-FFF2-40B4-BE49-F238E27FC236}">
                <a16:creationId xmlns:a16="http://schemas.microsoft.com/office/drawing/2014/main" id="{0BBF3EEA-6642-B377-963B-F6B07D385FCB}"/>
              </a:ext>
            </a:extLst>
          </p:cNvPr>
          <p:cNvSpPr/>
          <p:nvPr/>
        </p:nvSpPr>
        <p:spPr bwMode="gray">
          <a:xfrm>
            <a:off x="9086843" y="2636189"/>
            <a:ext cx="2737404" cy="1621969"/>
          </a:xfrm>
          <a:prstGeom prst="rect">
            <a:avLst/>
          </a:prstGeom>
          <a:solidFill>
            <a:srgbClr val="FFFFFF">
              <a:alpha val="50000"/>
            </a:srgbClr>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rgbClr val="000000"/>
              </a:solidFill>
            </a:endParaRPr>
          </a:p>
        </p:txBody>
      </p:sp>
      <p:sp>
        <p:nvSpPr>
          <p:cNvPr id="33" name="Rectangle 32">
            <a:extLst>
              <a:ext uri="{FF2B5EF4-FFF2-40B4-BE49-F238E27FC236}">
                <a16:creationId xmlns:a16="http://schemas.microsoft.com/office/drawing/2014/main" id="{09B9AB37-778D-7A67-F5EB-7B67646FACE3}"/>
              </a:ext>
            </a:extLst>
          </p:cNvPr>
          <p:cNvSpPr/>
          <p:nvPr/>
        </p:nvSpPr>
        <p:spPr bwMode="gray">
          <a:xfrm>
            <a:off x="7682285" y="4215916"/>
            <a:ext cx="1353312" cy="1460462"/>
          </a:xfrm>
          <a:prstGeom prst="rect">
            <a:avLst/>
          </a:prstGeom>
          <a:noFill/>
          <a:ln w="9525" cap="flat" cmpd="sng" algn="ctr">
            <a:solidFill>
              <a:srgbClr val="46647B"/>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32" name="Rectangle 131">
            <a:extLst>
              <a:ext uri="{FF2B5EF4-FFF2-40B4-BE49-F238E27FC236}">
                <a16:creationId xmlns:a16="http://schemas.microsoft.com/office/drawing/2014/main" id="{7B8D3DA3-4D37-7399-66E7-3E45A0F93BE5}"/>
              </a:ext>
            </a:extLst>
          </p:cNvPr>
          <p:cNvSpPr/>
          <p:nvPr/>
        </p:nvSpPr>
        <p:spPr bwMode="gray">
          <a:xfrm>
            <a:off x="8399288" y="4276455"/>
            <a:ext cx="597310" cy="169608"/>
          </a:xfrm>
          <a:prstGeom prst="rect">
            <a:avLst/>
          </a:prstGeom>
          <a:solidFill>
            <a:srgbClr val="FAEEC3"/>
          </a:solidFill>
          <a:ln w="9525" cap="flat" cmpd="sng" algn="ctr">
            <a:noFill/>
            <a:prstDash val="dash"/>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i="1">
                <a:solidFill>
                  <a:srgbClr val="000000"/>
                </a:solidFill>
              </a:rPr>
              <a:t>Medium</a:t>
            </a:r>
          </a:p>
        </p:txBody>
      </p:sp>
    </p:spTree>
    <p:custDataLst>
      <p:tags r:id="rId1"/>
    </p:custDataLst>
    <p:extLst>
      <p:ext uri="{BB962C8B-B14F-4D97-AF65-F5344CB8AC3E}">
        <p14:creationId xmlns:p14="http://schemas.microsoft.com/office/powerpoint/2010/main" val="119905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8C594E9-B0B3-6722-B34E-9928064344A6}"/>
              </a:ext>
            </a:extLst>
          </p:cNvPr>
          <p:cNvGraphicFramePr>
            <a:graphicFrameLocks noChangeAspect="1"/>
          </p:cNvGraphicFramePr>
          <p:nvPr>
            <p:custDataLst>
              <p:tags r:id="rId2"/>
            </p:custDataLst>
            <p:extLst>
              <p:ext uri="{D42A27DB-BD31-4B8C-83A1-F6EECF244321}">
                <p14:modId xmlns:p14="http://schemas.microsoft.com/office/powerpoint/2010/main" val="18491108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84" imgH="486" progId="TCLayout.ActiveDocument.1">
                  <p:embed/>
                </p:oleObj>
              </mc:Choice>
              <mc:Fallback>
                <p:oleObj name="think-cell Slide" r:id="rId8" imgW="484" imgH="486" progId="TCLayout.ActiveDocument.1">
                  <p:embed/>
                  <p:pic>
                    <p:nvPicPr>
                      <p:cNvPr id="4" name="think-cell data - do not delete" hidden="1">
                        <a:extLst>
                          <a:ext uri="{FF2B5EF4-FFF2-40B4-BE49-F238E27FC236}">
                            <a16:creationId xmlns:a16="http://schemas.microsoft.com/office/drawing/2014/main" id="{98C594E9-B0B3-6722-B34E-9928064344A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7" name="btfpNotesBox559700">
            <a:extLst>
              <a:ext uri="{FF2B5EF4-FFF2-40B4-BE49-F238E27FC236}">
                <a16:creationId xmlns:a16="http://schemas.microsoft.com/office/drawing/2014/main" id="{E733F7BF-7796-4A99-ACA0-DCE39F5243FD}"/>
              </a:ext>
            </a:extLst>
          </p:cNvPr>
          <p:cNvSpPr txBox="1"/>
          <p:nvPr>
            <p:custDataLst>
              <p:tags r:id="rId3"/>
            </p:custDataLst>
          </p:nvPr>
        </p:nvSpPr>
        <p:spPr bwMode="gray">
          <a:xfrm>
            <a:off x="330199" y="6668726"/>
            <a:ext cx="11531600" cy="123111"/>
          </a:xfrm>
          <a:prstGeom prst="rect">
            <a:avLst/>
          </a:prstGeom>
          <a:solidFill>
            <a:schemeClr val="bg1"/>
          </a:solidFill>
        </p:spPr>
        <p:txBody>
          <a:bodyPr vert="horz" wrap="square" lIns="0" tIns="0" rIns="0" bIns="0" rtlCol="0" anchor="b">
            <a:spAutoFit/>
          </a:bodyPr>
          <a:lstStyle/>
          <a:p>
            <a:pPr marL="0" indent="0">
              <a:spcBef>
                <a:spcPts val="0"/>
              </a:spcBef>
              <a:buNone/>
            </a:pPr>
            <a:r>
              <a:rPr lang="en-US" sz="800">
                <a:solidFill>
                  <a:srgbClr val="000000"/>
                </a:solidFill>
              </a:rPr>
              <a:t>Notes: (1) </a:t>
            </a:r>
            <a:r>
              <a:rPr lang="en-US" sz="800" err="1">
                <a:solidFill>
                  <a:srgbClr val="000000"/>
                </a:solidFill>
              </a:rPr>
              <a:t>EcoVadis</a:t>
            </a:r>
            <a:r>
              <a:rPr lang="en-US" sz="800">
                <a:solidFill>
                  <a:srgbClr val="000000"/>
                </a:solidFill>
              </a:rPr>
              <a:t>; (2) Sustainable Data Software Platform | Source: Lit. search</a:t>
            </a:r>
          </a:p>
        </p:txBody>
      </p:sp>
      <p:graphicFrame>
        <p:nvGraphicFramePr>
          <p:cNvPr id="19" name="btfpTable625570">
            <a:extLst>
              <a:ext uri="{FF2B5EF4-FFF2-40B4-BE49-F238E27FC236}">
                <a16:creationId xmlns:a16="http://schemas.microsoft.com/office/drawing/2014/main" id="{A1770C0F-27C8-4957-AF4A-FC00DBD42442}"/>
              </a:ext>
            </a:extLst>
          </p:cNvPr>
          <p:cNvGraphicFramePr>
            <a:graphicFrameLocks noGrp="1"/>
          </p:cNvGraphicFramePr>
          <p:nvPr>
            <p:custDataLst>
              <p:tags r:id="rId4"/>
            </p:custDataLst>
            <p:extLst>
              <p:ext uri="{D42A27DB-BD31-4B8C-83A1-F6EECF244321}">
                <p14:modId xmlns:p14="http://schemas.microsoft.com/office/powerpoint/2010/main" val="2157450877"/>
              </p:ext>
            </p:extLst>
          </p:nvPr>
        </p:nvGraphicFramePr>
        <p:xfrm>
          <a:off x="330199" y="1268411"/>
          <a:ext cx="11535329" cy="5352288"/>
        </p:xfrm>
        <a:graphic>
          <a:graphicData uri="http://schemas.openxmlformats.org/drawingml/2006/table">
            <a:tbl>
              <a:tblPr firstRow="1" firstCol="1">
                <a:tableStyleId>{9D7B26C5-4107-4FEC-AEDC-1716B250A1EF}</a:tableStyleId>
              </a:tblPr>
              <a:tblGrid>
                <a:gridCol w="274101">
                  <a:extLst>
                    <a:ext uri="{9D8B030D-6E8A-4147-A177-3AD203B41FA5}">
                      <a16:colId xmlns:a16="http://schemas.microsoft.com/office/drawing/2014/main" val="3727833565"/>
                    </a:ext>
                  </a:extLst>
                </a:gridCol>
                <a:gridCol w="864000">
                  <a:extLst>
                    <a:ext uri="{9D8B030D-6E8A-4147-A177-3AD203B41FA5}">
                      <a16:colId xmlns:a16="http://schemas.microsoft.com/office/drawing/2014/main" val="3835981246"/>
                    </a:ext>
                  </a:extLst>
                </a:gridCol>
                <a:gridCol w="677228">
                  <a:extLst>
                    <a:ext uri="{9D8B030D-6E8A-4147-A177-3AD203B41FA5}">
                      <a16:colId xmlns:a16="http://schemas.microsoft.com/office/drawing/2014/main" val="3001324409"/>
                    </a:ext>
                  </a:extLst>
                </a:gridCol>
                <a:gridCol w="9720000">
                  <a:extLst>
                    <a:ext uri="{9D8B030D-6E8A-4147-A177-3AD203B41FA5}">
                      <a16:colId xmlns:a16="http://schemas.microsoft.com/office/drawing/2014/main" val="3103477970"/>
                    </a:ext>
                  </a:extLst>
                </a:gridCol>
              </a:tblGrid>
              <a:tr h="174538">
                <a:tc gridSpan="2">
                  <a:txBody>
                    <a:bodyPr/>
                    <a:lstStyle/>
                    <a:p>
                      <a:pPr marL="0" indent="0" algn="l">
                        <a:spcBef>
                          <a:spcPts val="0"/>
                        </a:spcBef>
                        <a:buFontTx/>
                        <a:buNone/>
                      </a:pPr>
                      <a:r>
                        <a:rPr lang="en-US" sz="1000" b="1" kern="1200">
                          <a:solidFill>
                            <a:srgbClr val="000000"/>
                          </a:solidFill>
                          <a:latin typeface="+mn-lt"/>
                          <a:ea typeface="+mn-ea"/>
                          <a:cs typeface="+mn-cs"/>
                        </a:rPr>
                        <a:t>ESG dimension</a:t>
                      </a:r>
                    </a:p>
                  </a:txBody>
                  <a:tcPr marL="45720" marR="45720" marT="18288" marB="18288" anchor="b">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indent="0" algn="l">
                        <a:spcBef>
                          <a:spcPts val="0"/>
                        </a:spcBef>
                        <a:buFontTx/>
                        <a:buNone/>
                      </a:pPr>
                      <a:r>
                        <a:rPr lang="en-US" sz="1200" b="1" kern="1200">
                          <a:solidFill>
                            <a:srgbClr val="000000"/>
                          </a:solidFill>
                          <a:latin typeface="+mn-lt"/>
                          <a:ea typeface="+mn-ea"/>
                          <a:cs typeface="+mn-cs"/>
                        </a:rPr>
                        <a:t>ESG theme</a:t>
                      </a:r>
                    </a:p>
                  </a:txBody>
                  <a:tcPr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spcBef>
                          <a:spcPts val="0"/>
                        </a:spcBef>
                        <a:buFontTx/>
                        <a:buNone/>
                      </a:pPr>
                      <a:r>
                        <a:rPr lang="en-US" sz="1000" b="1" kern="1200">
                          <a:solidFill>
                            <a:srgbClr val="000000"/>
                          </a:solidFill>
                          <a:latin typeface="+mn-lt"/>
                          <a:ea typeface="+mn-ea"/>
                          <a:cs typeface="+mn-cs"/>
                        </a:rPr>
                        <a:t>Materiality</a:t>
                      </a:r>
                    </a:p>
                  </a:txBody>
                  <a:tcPr marL="0" marR="0" marT="0" marB="18288" anchor="b">
                    <a:lnL>
                      <a:noFill/>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l">
                        <a:spcBef>
                          <a:spcPts val="0"/>
                        </a:spcBef>
                        <a:buFontTx/>
                        <a:buNone/>
                      </a:pPr>
                      <a:r>
                        <a:rPr lang="en-US" sz="1000" b="1" kern="1200">
                          <a:solidFill>
                            <a:srgbClr val="000000"/>
                          </a:solidFill>
                          <a:latin typeface="+mn-lt"/>
                          <a:ea typeface="+mn-ea"/>
                          <a:cs typeface="+mn-cs"/>
                        </a:rPr>
                        <a:t>Rationale</a:t>
                      </a:r>
                    </a:p>
                  </a:txBody>
                  <a:tcPr marL="45720" marR="45720" marT="18288" marB="18288"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4272115"/>
                  </a:ext>
                </a:extLst>
              </a:tr>
              <a:tr h="714104">
                <a:tc rowSpan="4">
                  <a:txBody>
                    <a:bodyPr/>
                    <a:lstStyle/>
                    <a:p>
                      <a:pPr marL="0" indent="0" algn="l">
                        <a:buFontTx/>
                        <a:buNone/>
                      </a:pPr>
                      <a:r>
                        <a:rPr lang="en-US" sz="3200" b="1">
                          <a:solidFill>
                            <a:schemeClr val="accent5"/>
                          </a:solidFill>
                          <a:latin typeface="+mj-lt"/>
                        </a:rPr>
                        <a:t>E</a:t>
                      </a:r>
                    </a:p>
                  </a:txBody>
                  <a:tcPr marL="0" marR="0" marT="18288" marB="18288" anchor="ctr">
                    <a:lnT w="12700" cap="flat" cmpd="sng" algn="ctr">
                      <a:solidFill>
                        <a:schemeClr val="tx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indent="0" algn="l">
                        <a:buFontTx/>
                        <a:buNone/>
                      </a:pPr>
                      <a:r>
                        <a:rPr lang="en-US" sz="1000" b="1" kern="1200">
                          <a:solidFill>
                            <a:srgbClr val="507867"/>
                          </a:solidFill>
                          <a:latin typeface="+mn-lt"/>
                          <a:ea typeface="+mn-ea"/>
                          <a:cs typeface="+mn-cs"/>
                        </a:rPr>
                        <a:t>Packaging, waste &amp; circularity</a:t>
                      </a:r>
                    </a:p>
                  </a:txBody>
                  <a:tcPr marL="45720" marR="27432" marT="18288" marB="18288">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indent="0" algn="ctr">
                        <a:spcBef>
                          <a:spcPts val="600"/>
                        </a:spcBef>
                        <a:buNone/>
                      </a:pPr>
                      <a:r>
                        <a:rPr lang="en-US" sz="1000" b="1">
                          <a:solidFill>
                            <a:srgbClr val="000000"/>
                          </a:solidFill>
                          <a:latin typeface="+mj-lt"/>
                        </a:rPr>
                        <a:t>High</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C2C2"/>
                    </a:solidFill>
                  </a:tcPr>
                </a:tc>
                <a:tc>
                  <a:txBody>
                    <a:bodyPr/>
                    <a:lstStyle/>
                    <a:p>
                      <a:pPr marL="0" marR="0" lvl="0" indent="0" algn="l" defTabSz="711200" rtl="0" eaLnBrk="1" fontAlgn="auto" latinLnBrk="0" hangingPunct="1">
                        <a:lnSpc>
                          <a:spcPct val="100000"/>
                        </a:lnSpc>
                        <a:spcBef>
                          <a:spcPts val="200"/>
                        </a:spcBef>
                        <a:spcAft>
                          <a:spcPts val="0"/>
                        </a:spcAft>
                        <a:buClrTx/>
                        <a:buSzTx/>
                        <a:buFontTx/>
                        <a:buNone/>
                        <a:tabLst/>
                        <a:defRPr/>
                      </a:pPr>
                      <a:r>
                        <a:rPr lang="en-US" sz="900" b="0" i="1" kern="1200" spc="-2">
                          <a:solidFill>
                            <a:srgbClr val="000000"/>
                          </a:solidFill>
                          <a:latin typeface="+mn-lt"/>
                          <a:ea typeface="+mn-ea"/>
                          <a:cs typeface="Arial"/>
                        </a:rPr>
                        <a:t>As per a 2020 British Beauty council report, ~70% of the cosmetics &amp; beauty industry's waste is created from </a:t>
                      </a:r>
                      <a:r>
                        <a:rPr lang="en-US" sz="900" b="1" i="1" kern="1200" spc="-2">
                          <a:solidFill>
                            <a:srgbClr val="000000"/>
                          </a:solidFill>
                          <a:latin typeface="+mn-lt"/>
                          <a:ea typeface="+mn-ea"/>
                          <a:cs typeface="Arial"/>
                        </a:rPr>
                        <a:t>product packaging that includes plastic, paper, glass, and metals</a:t>
                      </a:r>
                      <a:r>
                        <a:rPr lang="en-US" sz="900" b="0" i="1" kern="1200" spc="-2">
                          <a:solidFill>
                            <a:srgbClr val="000000"/>
                          </a:solidFill>
                          <a:latin typeface="+mn-lt"/>
                          <a:ea typeface="+mn-ea"/>
                          <a:cs typeface="Arial"/>
                        </a:rPr>
                        <a:t>, most of which end up in landfills (</a:t>
                      </a:r>
                      <a:r>
                        <a:rPr lang="en-US" sz="900" b="1" i="1" kern="1200" spc="-2">
                          <a:solidFill>
                            <a:srgbClr val="000000"/>
                          </a:solidFill>
                          <a:latin typeface="+mn-lt"/>
                          <a:ea typeface="+mn-ea"/>
                          <a:cs typeface="Arial"/>
                        </a:rPr>
                        <a:t>120 billion units of packaging used every year)</a:t>
                      </a:r>
                      <a:r>
                        <a:rPr lang="en-US" sz="900" b="0" i="1" kern="1200" spc="-2">
                          <a:solidFill>
                            <a:srgbClr val="000000"/>
                          </a:solidFill>
                          <a:latin typeface="+mn-lt"/>
                          <a:ea typeface="+mn-ea"/>
                          <a:cs typeface="Arial"/>
                        </a:rPr>
                        <a:t>. Waste is also generated from formula testers, unsold products and items that expire in warehouses/store shelves</a:t>
                      </a:r>
                    </a:p>
                    <a:p>
                      <a:pPr marL="177800" marR="0" lvl="0" indent="-177800" algn="l" defTabSz="711200" rtl="0" eaLnBrk="1" fontAlgn="auto" latinLnBrk="0" hangingPunct="1">
                        <a:lnSpc>
                          <a:spcPct val="100000"/>
                        </a:lnSpc>
                        <a:spcBef>
                          <a:spcPts val="200"/>
                        </a:spcBef>
                        <a:spcAft>
                          <a:spcPts val="0"/>
                        </a:spcAft>
                        <a:buClrTx/>
                        <a:buSzTx/>
                        <a:buFontTx/>
                        <a:buChar char="•"/>
                        <a:tabLst/>
                        <a:defRPr/>
                      </a:pPr>
                      <a:r>
                        <a:rPr lang="en-US" sz="900" b="1"/>
                        <a:t>EU Directive on Packaging &amp; Packaging Wastes </a:t>
                      </a:r>
                      <a:r>
                        <a:rPr lang="en-US" sz="900" b="0"/>
                        <a:t>(amended 2022)</a:t>
                      </a:r>
                      <a:r>
                        <a:rPr lang="en-US" sz="900" b="1"/>
                        <a:t> </a:t>
                      </a:r>
                      <a:r>
                        <a:rPr lang="en-US" sz="900"/>
                        <a:t>requires EU manufacturers to minimize their packaging and sets targets for packaging to be recovered or recycled</a:t>
                      </a:r>
                      <a:endParaRPr lang="en-US" sz="900" b="0" i="0" kern="1200" spc="-2">
                        <a:solidFill>
                          <a:srgbClr val="000000"/>
                        </a:solidFill>
                        <a:latin typeface="+mn-lt"/>
                        <a:ea typeface="+mn-ea"/>
                        <a:cs typeface="Arial"/>
                      </a:endParaRPr>
                    </a:p>
                    <a:p>
                      <a:pPr marL="177800" marR="0" lvl="0" indent="-177800" algn="l" defTabSz="711200" rtl="0" eaLnBrk="1" fontAlgn="auto" latinLnBrk="0" hangingPunct="1">
                        <a:lnSpc>
                          <a:spcPct val="100000"/>
                        </a:lnSpc>
                        <a:spcBef>
                          <a:spcPts val="200"/>
                        </a:spcBef>
                        <a:spcAft>
                          <a:spcPts val="0"/>
                        </a:spcAft>
                        <a:buClrTx/>
                        <a:buSzTx/>
                        <a:buFontTx/>
                        <a:buChar char="•"/>
                        <a:tabLst/>
                        <a:defRPr/>
                      </a:pPr>
                      <a:r>
                        <a:rPr lang="en-US" sz="900" b="0" i="0" kern="1200" spc="-2">
                          <a:solidFill>
                            <a:srgbClr val="000000"/>
                          </a:solidFill>
                          <a:latin typeface="+mn-lt"/>
                          <a:ea typeface="+mn-ea"/>
                          <a:cs typeface="Arial"/>
                        </a:rPr>
                        <a:t>Peers like </a:t>
                      </a:r>
                      <a:r>
                        <a:rPr lang="en-US" sz="900" b="1" i="0" kern="1200" spc="-2">
                          <a:solidFill>
                            <a:srgbClr val="000000"/>
                          </a:solidFill>
                          <a:latin typeface="+mn-lt"/>
                          <a:ea typeface="+mn-ea"/>
                          <a:cs typeface="Arial"/>
                        </a:rPr>
                        <a:t>Peer 1</a:t>
                      </a:r>
                      <a:r>
                        <a:rPr lang="en-US" sz="900" b="0" i="0" kern="1200" spc="-2">
                          <a:solidFill>
                            <a:srgbClr val="000000"/>
                          </a:solidFill>
                          <a:latin typeface="+mn-lt"/>
                          <a:ea typeface="+mn-ea"/>
                          <a:cs typeface="Arial"/>
                        </a:rPr>
                        <a:t> </a:t>
                      </a:r>
                      <a:r>
                        <a:rPr lang="en-US" sz="900" b="1" i="0" kern="1200" spc="-2">
                          <a:solidFill>
                            <a:srgbClr val="000000"/>
                          </a:solidFill>
                          <a:latin typeface="+mn-lt"/>
                          <a:ea typeface="+mn-ea"/>
                          <a:cs typeface="Arial"/>
                        </a:rPr>
                        <a:t>have ~90% recycled packaging content</a:t>
                      </a:r>
                      <a:r>
                        <a:rPr lang="en-US" sz="900" b="0" i="0" kern="1200" spc="-2">
                          <a:solidFill>
                            <a:srgbClr val="000000"/>
                          </a:solidFill>
                          <a:latin typeface="+mn-lt"/>
                          <a:ea typeface="+mn-ea"/>
                          <a:cs typeface="Arial"/>
                        </a:rPr>
                        <a:t> with 100% post-consumer recycled plastic and paper usage in bottles and carrier bags; while </a:t>
                      </a:r>
                      <a:r>
                        <a:rPr lang="en-US" sz="900" b="1" i="0" kern="1200" spc="-2">
                          <a:solidFill>
                            <a:srgbClr val="000000"/>
                          </a:solidFill>
                          <a:latin typeface="+mn-lt"/>
                          <a:ea typeface="+mn-ea"/>
                          <a:cs typeface="Arial"/>
                        </a:rPr>
                        <a:t>Peer 3 </a:t>
                      </a:r>
                      <a:r>
                        <a:rPr lang="en-US" sz="900" b="0" i="0" kern="1200" spc="-2">
                          <a:solidFill>
                            <a:srgbClr val="000000"/>
                          </a:solidFill>
                          <a:latin typeface="+mn-lt"/>
                          <a:ea typeface="+mn-ea"/>
                          <a:cs typeface="Arial"/>
                        </a:rPr>
                        <a:t>has </a:t>
                      </a:r>
                      <a:r>
                        <a:rPr lang="en-US" sz="900" b="1" i="0" kern="1200" spc="-2" err="1">
                          <a:solidFill>
                            <a:srgbClr val="000000"/>
                          </a:solidFill>
                          <a:latin typeface="+mn-lt"/>
                          <a:ea typeface="+mn-ea"/>
                          <a:cs typeface="Arial"/>
                        </a:rPr>
                        <a:t>refillables</a:t>
                      </a:r>
                      <a:r>
                        <a:rPr lang="en-US" sz="900" b="0" i="0" kern="1200" spc="-2">
                          <a:solidFill>
                            <a:srgbClr val="000000"/>
                          </a:solidFill>
                          <a:latin typeface="+mn-lt"/>
                          <a:ea typeface="+mn-ea"/>
                          <a:cs typeface="Arial"/>
                        </a:rPr>
                        <a:t> for top products and </a:t>
                      </a:r>
                      <a:r>
                        <a:rPr lang="en-US" sz="900" b="1" i="0" kern="1200" spc="-2">
                          <a:solidFill>
                            <a:srgbClr val="000000"/>
                          </a:solidFill>
                          <a:latin typeface="+mn-lt"/>
                          <a:ea typeface="+mn-ea"/>
                          <a:cs typeface="Arial"/>
                        </a:rPr>
                        <a:t>Recycle &amp; Be Rewarded program </a:t>
                      </a:r>
                      <a:r>
                        <a:rPr lang="en-US" sz="900" b="0" i="0" kern="1200" spc="-2">
                          <a:solidFill>
                            <a:srgbClr val="000000"/>
                          </a:solidFill>
                          <a:latin typeface="+mn-lt"/>
                          <a:ea typeface="+mn-ea"/>
                          <a:cs typeface="Arial"/>
                        </a:rPr>
                        <a:t>to bring back empty product packaging for recycling</a:t>
                      </a:r>
                    </a:p>
                  </a:txBody>
                  <a:tcPr marL="45720" marR="45720" marT="18288" marB="18288">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346177381"/>
                  </a:ext>
                </a:extLst>
              </a:tr>
              <a:tr h="864245">
                <a:tc vMerge="1">
                  <a:txBody>
                    <a:bodyPr/>
                    <a:lstStyle/>
                    <a:p>
                      <a:endParaRPr lang="en-US"/>
                    </a:p>
                  </a:txBody>
                  <a:tcPr/>
                </a:tc>
                <a:tc>
                  <a:txBody>
                    <a:bodyPr/>
                    <a:lstStyle/>
                    <a:p>
                      <a:pPr marL="0" indent="0" algn="l">
                        <a:buFontTx/>
                        <a:buNone/>
                      </a:pPr>
                      <a:r>
                        <a:rPr lang="en-US" sz="1000" b="1" kern="1200">
                          <a:solidFill>
                            <a:srgbClr val="507867"/>
                          </a:solidFill>
                          <a:latin typeface="+mn-lt"/>
                          <a:ea typeface="+mn-ea"/>
                          <a:cs typeface="+mn-cs"/>
                        </a:rPr>
                        <a:t>Animal product testing</a:t>
                      </a:r>
                    </a:p>
                  </a:txBody>
                  <a:tcPr marL="45720" marR="27432" marT="18288" marB="18288">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tc>
                  <a:txBody>
                    <a:bodyPr/>
                    <a:lstStyle/>
                    <a:p>
                      <a:pPr marL="0" indent="0" algn="ctr">
                        <a:spcBef>
                          <a:spcPts val="600"/>
                        </a:spcBef>
                        <a:buNone/>
                      </a:pPr>
                      <a:r>
                        <a:rPr lang="en-US" sz="1000" b="1">
                          <a:solidFill>
                            <a:srgbClr val="000000"/>
                          </a:solidFill>
                          <a:latin typeface="+mj-lt"/>
                        </a:rPr>
                        <a:t>High</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rgbClr val="FFC2C2"/>
                    </a:solidFill>
                  </a:tcPr>
                </a:tc>
                <a:tc>
                  <a:txBody>
                    <a:bodyPr/>
                    <a:lstStyle/>
                    <a:p>
                      <a:pPr marL="0" marR="0" lvl="0" indent="0" algn="l" defTabSz="711200" rtl="0" eaLnBrk="1" fontAlgn="auto" latinLnBrk="0" hangingPunct="1">
                        <a:lnSpc>
                          <a:spcPct val="100000"/>
                        </a:lnSpc>
                        <a:spcBef>
                          <a:spcPts val="200"/>
                        </a:spcBef>
                        <a:spcAft>
                          <a:spcPts val="0"/>
                        </a:spcAft>
                        <a:buClrTx/>
                        <a:buSzTx/>
                        <a:buNone/>
                        <a:tabLst/>
                        <a:defRPr/>
                      </a:pPr>
                      <a:r>
                        <a:rPr lang="en-US" sz="900" b="1" i="1" kern="1200" spc="-2">
                          <a:solidFill>
                            <a:srgbClr val="000000"/>
                          </a:solidFill>
                          <a:latin typeface="+mn-lt"/>
                          <a:cs typeface="Arial"/>
                        </a:rPr>
                        <a:t>Personal care product companies </a:t>
                      </a:r>
                      <a:r>
                        <a:rPr lang="en-US" sz="900" b="0" i="1" kern="1200" spc="-2">
                          <a:solidFill>
                            <a:srgbClr val="000000"/>
                          </a:solidFill>
                          <a:latin typeface="+mn-lt"/>
                          <a:cs typeface="Arial"/>
                        </a:rPr>
                        <a:t>have been known to use </a:t>
                      </a:r>
                      <a:r>
                        <a:rPr lang="en-US" sz="900" b="1" i="1" kern="1200" spc="-2">
                          <a:solidFill>
                            <a:srgbClr val="000000"/>
                          </a:solidFill>
                          <a:latin typeface="+mn-lt"/>
                          <a:cs typeface="Arial"/>
                        </a:rPr>
                        <a:t>animals to assess the safety and efficacy of new products </a:t>
                      </a:r>
                      <a:r>
                        <a:rPr lang="en-US" sz="900" b="0" i="1" kern="1200" spc="-2">
                          <a:solidFill>
                            <a:srgbClr val="000000"/>
                          </a:solidFill>
                          <a:latin typeface="+mn-lt"/>
                          <a:cs typeface="Arial"/>
                        </a:rPr>
                        <a:t>and their heavy reliance on natural ingredients like rare animal and plant extracts, essential oils and minerals </a:t>
                      </a:r>
                      <a:r>
                        <a:rPr lang="en-US" sz="900" b="1" i="1" kern="1200" spc="-2">
                          <a:solidFill>
                            <a:srgbClr val="000000"/>
                          </a:solidFill>
                          <a:latin typeface="+mn-lt"/>
                          <a:cs typeface="Arial"/>
                        </a:rPr>
                        <a:t>exert strain on natural resources</a:t>
                      </a:r>
                      <a:r>
                        <a:rPr lang="en-US" sz="900" b="0" i="1" kern="1200" spc="-2">
                          <a:solidFill>
                            <a:srgbClr val="000000"/>
                          </a:solidFill>
                          <a:latin typeface="+mn-lt"/>
                          <a:cs typeface="Arial"/>
                        </a:rPr>
                        <a:t> making sustainable sourcing practices and cruelty-free formulations essential to preserve ecosystems</a:t>
                      </a:r>
                      <a:endParaRPr lang="en-US" sz="900" b="0" i="1" kern="1200" spc="-2">
                        <a:solidFill>
                          <a:srgbClr val="C00000"/>
                        </a:solidFill>
                        <a:latin typeface="+mn-lt"/>
                        <a:cs typeface="Arial"/>
                      </a:endParaRPr>
                    </a:p>
                    <a:p>
                      <a:pPr marL="177800" marR="0" lvl="0" indent="-177800" algn="l" defTabSz="711200" rtl="0" eaLnBrk="1" fontAlgn="auto" latinLnBrk="0" hangingPunct="1">
                        <a:lnSpc>
                          <a:spcPct val="100000"/>
                        </a:lnSpc>
                        <a:spcBef>
                          <a:spcPts val="200"/>
                        </a:spcBef>
                        <a:spcAft>
                          <a:spcPts val="0"/>
                        </a:spcAft>
                        <a:buClrTx/>
                        <a:buSzTx/>
                        <a:tabLst/>
                        <a:defRPr/>
                      </a:pPr>
                      <a:r>
                        <a:rPr lang="en-US" sz="900" b="1" i="0" kern="1200" spc="-2">
                          <a:solidFill>
                            <a:srgbClr val="000000"/>
                          </a:solidFill>
                          <a:latin typeface="+mn-lt"/>
                          <a:cs typeface="Arial"/>
                        </a:rPr>
                        <a:t>EU Cosmetics Regulation </a:t>
                      </a:r>
                      <a:r>
                        <a:rPr lang="en-US" sz="900" b="0" i="0" kern="1200" spc="-2">
                          <a:solidFill>
                            <a:srgbClr val="000000"/>
                          </a:solidFill>
                          <a:latin typeface="+mn-lt"/>
                          <a:cs typeface="Arial"/>
                        </a:rPr>
                        <a:t>(amended 2023)</a:t>
                      </a:r>
                      <a:r>
                        <a:rPr lang="en-US" sz="900" b="1" i="0" kern="1200" spc="-2">
                          <a:solidFill>
                            <a:srgbClr val="000000"/>
                          </a:solidFill>
                          <a:latin typeface="+mn-lt"/>
                          <a:cs typeface="Arial"/>
                        </a:rPr>
                        <a:t> </a:t>
                      </a:r>
                      <a:r>
                        <a:rPr lang="en-US" sz="900" b="0" i="0" kern="1200" spc="-2">
                          <a:solidFill>
                            <a:srgbClr val="000000"/>
                          </a:solidFill>
                          <a:latin typeface="+mn-lt"/>
                          <a:cs typeface="Arial"/>
                        </a:rPr>
                        <a:t>bans animal testing or marketing of products tested on animals. In the US, the Public Health Service Policies on Humane Care and Use of Laboratory Animals set guidelines for humane treatment of animals for lab testing with </a:t>
                      </a:r>
                      <a:r>
                        <a:rPr lang="en-US" sz="900" b="1" i="0" kern="1200" spc="-2">
                          <a:solidFill>
                            <a:srgbClr val="000000"/>
                          </a:solidFill>
                          <a:latin typeface="+mn-lt"/>
                          <a:cs typeface="Arial"/>
                        </a:rPr>
                        <a:t>penalties of up to $10K </a:t>
                      </a:r>
                      <a:r>
                        <a:rPr lang="en-US" sz="900" b="0" i="0" kern="1200" spc="-2">
                          <a:solidFill>
                            <a:srgbClr val="000000"/>
                          </a:solidFill>
                          <a:latin typeface="+mn-lt"/>
                          <a:cs typeface="Arial"/>
                        </a:rPr>
                        <a:t>(per animal per day) for non-compliance</a:t>
                      </a:r>
                    </a:p>
                    <a:p>
                      <a:pPr marL="177800" marR="0" lvl="0" indent="-177800" algn="l" defTabSz="711200" rtl="0" eaLnBrk="1" fontAlgn="auto" latinLnBrk="0" hangingPunct="1">
                        <a:lnSpc>
                          <a:spcPct val="100000"/>
                        </a:lnSpc>
                        <a:spcBef>
                          <a:spcPts val="200"/>
                        </a:spcBef>
                        <a:spcAft>
                          <a:spcPts val="0"/>
                        </a:spcAft>
                        <a:buClrTx/>
                        <a:buSzTx/>
                        <a:buFontTx/>
                        <a:buChar char="•"/>
                        <a:tabLst/>
                        <a:defRPr/>
                      </a:pPr>
                      <a:r>
                        <a:rPr lang="en-US" sz="900" b="0" i="0" kern="1200" spc="-2">
                          <a:solidFill>
                            <a:srgbClr val="000000"/>
                          </a:solidFill>
                          <a:latin typeface="+mn-lt"/>
                          <a:cs typeface="Arial"/>
                        </a:rPr>
                        <a:t>Increasing pressure from organizations such as </a:t>
                      </a:r>
                      <a:r>
                        <a:rPr lang="en-US" sz="900" b="1" i="0" kern="1200" spc="-2">
                          <a:solidFill>
                            <a:srgbClr val="000000"/>
                          </a:solidFill>
                          <a:latin typeface="+mn-lt"/>
                          <a:cs typeface="Arial"/>
                        </a:rPr>
                        <a:t>PETA and Leaping Bunny </a:t>
                      </a:r>
                      <a:r>
                        <a:rPr lang="en-US" sz="900" b="0" i="0" kern="1200" spc="-2">
                          <a:solidFill>
                            <a:srgbClr val="000000"/>
                          </a:solidFill>
                          <a:latin typeface="+mn-lt"/>
                          <a:cs typeface="Arial"/>
                        </a:rPr>
                        <a:t>which certify products as cruelty-free or vegan</a:t>
                      </a:r>
                    </a:p>
                    <a:p>
                      <a:pPr marL="177800" marR="0" lvl="0" indent="-177800" algn="l" defTabSz="711200" rtl="0" eaLnBrk="1" fontAlgn="auto" latinLnBrk="0" hangingPunct="1">
                        <a:lnSpc>
                          <a:spcPct val="100000"/>
                        </a:lnSpc>
                        <a:spcBef>
                          <a:spcPts val="200"/>
                        </a:spcBef>
                        <a:spcAft>
                          <a:spcPts val="0"/>
                        </a:spcAft>
                        <a:buClrTx/>
                        <a:buSzTx/>
                        <a:buFontTx/>
                        <a:buChar char="•"/>
                        <a:tabLst/>
                        <a:defRPr/>
                      </a:pPr>
                      <a:r>
                        <a:rPr lang="en-US" sz="900" b="0" i="0" kern="1200" spc="-2">
                          <a:solidFill>
                            <a:srgbClr val="000000"/>
                          </a:solidFill>
                          <a:latin typeface="+mn-lt"/>
                          <a:cs typeface="Arial"/>
                        </a:rPr>
                        <a:t>Peers like </a:t>
                      </a:r>
                      <a:r>
                        <a:rPr lang="en-US" sz="900" b="1" i="0" kern="1200" spc="-2">
                          <a:solidFill>
                            <a:srgbClr val="000000"/>
                          </a:solidFill>
                          <a:latin typeface="+mn-lt"/>
                          <a:cs typeface="Arial"/>
                        </a:rPr>
                        <a:t>Peer 1 </a:t>
                      </a:r>
                      <a:r>
                        <a:rPr lang="en-US" sz="900" b="0" i="0" kern="1200" spc="-2">
                          <a:solidFill>
                            <a:srgbClr val="000000"/>
                          </a:solidFill>
                          <a:latin typeface="+mn-lt"/>
                          <a:cs typeface="Arial"/>
                        </a:rPr>
                        <a:t>is committed to </a:t>
                      </a:r>
                      <a:r>
                        <a:rPr lang="en-US" sz="900" b="1" i="0" kern="1200" spc="-2">
                          <a:solidFill>
                            <a:srgbClr val="000000"/>
                          </a:solidFill>
                          <a:latin typeface="+mn-lt"/>
                          <a:cs typeface="Arial"/>
                        </a:rPr>
                        <a:t>cruelty-free</a:t>
                      </a:r>
                      <a:r>
                        <a:rPr lang="en-US" sz="900" b="0" i="0" kern="1200" spc="-2">
                          <a:solidFill>
                            <a:srgbClr val="000000"/>
                          </a:solidFill>
                          <a:latin typeface="+mn-lt"/>
                          <a:cs typeface="Arial"/>
                        </a:rPr>
                        <a:t> </a:t>
                      </a:r>
                      <a:r>
                        <a:rPr lang="en-US" sz="900" b="1" i="0" kern="1200" spc="-2">
                          <a:solidFill>
                            <a:srgbClr val="000000"/>
                          </a:solidFill>
                          <a:latin typeface="+mn-lt"/>
                          <a:cs typeface="Arial"/>
                        </a:rPr>
                        <a:t>testing </a:t>
                      </a:r>
                      <a:r>
                        <a:rPr lang="en-US" sz="900" b="0" i="0" kern="1200" spc="-2">
                          <a:solidFill>
                            <a:srgbClr val="000000"/>
                          </a:solidFill>
                          <a:latin typeface="+mn-lt"/>
                          <a:cs typeface="Arial"/>
                        </a:rPr>
                        <a:t>and has </a:t>
                      </a:r>
                      <a:r>
                        <a:rPr lang="en-US" sz="900" b="1" i="0" kern="1200" spc="-2">
                          <a:solidFill>
                            <a:srgbClr val="000000"/>
                          </a:solidFill>
                          <a:latin typeface="+mn-lt"/>
                          <a:cs typeface="Arial"/>
                        </a:rPr>
                        <a:t>100% vegan formulations</a:t>
                      </a:r>
                      <a:r>
                        <a:rPr lang="en-US" sz="900" b="0" i="0" kern="1200" spc="-2">
                          <a:solidFill>
                            <a:srgbClr val="000000"/>
                          </a:solidFill>
                          <a:latin typeface="+mn-lt"/>
                          <a:cs typeface="Arial"/>
                        </a:rPr>
                        <a:t> certified by The Vegan Society</a:t>
                      </a:r>
                    </a:p>
                  </a:txBody>
                  <a:tcPr marL="45720" marR="45720" marT="18288" marB="18288">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1503690589"/>
                  </a:ext>
                </a:extLst>
              </a:tr>
              <a:tr h="563964">
                <a:tc vMerge="1">
                  <a:txBody>
                    <a:bodyPr/>
                    <a:lstStyle/>
                    <a:p>
                      <a:pPr marL="0" indent="0" algn="l">
                        <a:buFontTx/>
                        <a:buNone/>
                      </a:pPr>
                      <a:endParaRPr lang="en-US" sz="1000">
                        <a:solidFill>
                          <a:schemeClr val="accent5">
                            <a:lumMod val="75000"/>
                          </a:schemeClr>
                        </a:solidFill>
                        <a:latin typeface="+mj-lt"/>
                      </a:endParaRPr>
                    </a:p>
                  </a:txBody>
                  <a:tcPr>
                    <a:lnT w="12700"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indent="0" algn="l">
                        <a:buFontTx/>
                        <a:buNone/>
                      </a:pPr>
                      <a:r>
                        <a:rPr lang="en-US" sz="1000" b="1" kern="1200">
                          <a:solidFill>
                            <a:srgbClr val="507867"/>
                          </a:solidFill>
                          <a:latin typeface="+mn-lt"/>
                          <a:ea typeface="+mn-ea"/>
                          <a:cs typeface="+mn-cs"/>
                        </a:rPr>
                        <a:t>GHG emissions</a:t>
                      </a:r>
                    </a:p>
                  </a:txBody>
                  <a:tcPr marL="45720" marR="27432" marT="18288" marB="18288">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indent="0" algn="ctr">
                        <a:spcBef>
                          <a:spcPts val="600"/>
                        </a:spcBef>
                        <a:buNone/>
                      </a:pPr>
                      <a:r>
                        <a:rPr lang="en-US" sz="1000" b="1">
                          <a:solidFill>
                            <a:srgbClr val="000000"/>
                          </a:solidFill>
                          <a:latin typeface="+mj-lt"/>
                        </a:rPr>
                        <a:t>Med.</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AEEC3"/>
                    </a:solidFill>
                  </a:tcPr>
                </a:tc>
                <a:tc>
                  <a:txBody>
                    <a:bodyPr/>
                    <a:lstStyle/>
                    <a:p>
                      <a:pPr marL="0" marR="0" lvl="0" indent="0" algn="l" defTabSz="711200" rtl="0" eaLnBrk="1" fontAlgn="auto" latinLnBrk="0" hangingPunct="1">
                        <a:lnSpc>
                          <a:spcPct val="100000"/>
                        </a:lnSpc>
                        <a:spcBef>
                          <a:spcPts val="200"/>
                        </a:spcBef>
                        <a:spcAft>
                          <a:spcPts val="0"/>
                        </a:spcAft>
                        <a:buClrTx/>
                        <a:buSzTx/>
                        <a:buNone/>
                        <a:tabLst/>
                        <a:defRPr/>
                      </a:pPr>
                      <a:r>
                        <a:rPr lang="en-US" altLang="zh-CN" sz="900" b="0" i="1" spc="-2">
                          <a:solidFill>
                            <a:schemeClr val="tx1"/>
                          </a:solidFill>
                          <a:latin typeface="+mn-lt"/>
                          <a:ea typeface="Arial"/>
                          <a:cs typeface="Arial"/>
                        </a:rPr>
                        <a:t>Personal care product manufacturing </a:t>
                      </a:r>
                      <a:r>
                        <a:rPr lang="en-US" altLang="zh-CN" sz="900" b="1" i="1" spc="-2">
                          <a:solidFill>
                            <a:schemeClr val="tx1"/>
                          </a:solidFill>
                          <a:latin typeface="+mn-lt"/>
                          <a:ea typeface="Arial"/>
                          <a:cs typeface="Arial"/>
                        </a:rPr>
                        <a:t>produces significant amounts of greenhouse gases </a:t>
                      </a:r>
                      <a:r>
                        <a:rPr lang="en-US" altLang="zh-CN" sz="900" b="0" i="1" spc="-2">
                          <a:solidFill>
                            <a:schemeClr val="tx1"/>
                          </a:solidFill>
                          <a:latin typeface="+mn-lt"/>
                          <a:ea typeface="Arial"/>
                          <a:cs typeface="Arial"/>
                        </a:rPr>
                        <a:t>during sourcing of raw materials, manufacturing process, distribution, and use. Additionally, </a:t>
                      </a:r>
                      <a:r>
                        <a:rPr lang="en-US" altLang="zh-CN" sz="900" b="1" i="1" spc="-2">
                          <a:solidFill>
                            <a:schemeClr val="tx1"/>
                          </a:solidFill>
                          <a:latin typeface="+mn-lt"/>
                          <a:ea typeface="Arial"/>
                          <a:cs typeface="Arial"/>
                        </a:rPr>
                        <a:t>high energy usage </a:t>
                      </a:r>
                      <a:r>
                        <a:rPr lang="en-US" altLang="zh-CN" sz="900" b="0" i="1" spc="-2">
                          <a:solidFill>
                            <a:schemeClr val="tx1"/>
                          </a:solidFill>
                          <a:latin typeface="+mn-lt"/>
                          <a:ea typeface="Arial"/>
                          <a:cs typeface="Arial"/>
                        </a:rPr>
                        <a:t>in corporate offices and manufacturing sites also contributes towards high GHG emissions</a:t>
                      </a:r>
                    </a:p>
                    <a:p>
                      <a:pPr marL="177800" marR="0" lvl="0" indent="-177800" algn="l" defTabSz="711200" rtl="0" eaLnBrk="1" fontAlgn="auto" latinLnBrk="0" hangingPunct="1">
                        <a:lnSpc>
                          <a:spcPct val="100000"/>
                        </a:lnSpc>
                        <a:spcBef>
                          <a:spcPts val="200"/>
                        </a:spcBef>
                        <a:spcAft>
                          <a:spcPts val="0"/>
                        </a:spcAft>
                        <a:buClrTx/>
                        <a:buSzTx/>
                        <a:buFontTx/>
                        <a:buChar char="•"/>
                        <a:tabLst/>
                        <a:defRPr/>
                      </a:pPr>
                      <a:r>
                        <a:rPr lang="en-US" altLang="zh-CN" sz="900" b="0" spc="-2">
                          <a:solidFill>
                            <a:schemeClr val="tx1"/>
                          </a:solidFill>
                          <a:latin typeface="+mn-lt"/>
                          <a:ea typeface="Arial"/>
                          <a:cs typeface="Arial"/>
                        </a:rPr>
                        <a:t>Peers like Aesop source </a:t>
                      </a:r>
                      <a:r>
                        <a:rPr lang="en-US" altLang="zh-CN" sz="900" b="1" spc="-2">
                          <a:solidFill>
                            <a:schemeClr val="tx1"/>
                          </a:solidFill>
                          <a:latin typeface="+mn-lt"/>
                          <a:ea typeface="Arial"/>
                          <a:cs typeface="Arial"/>
                        </a:rPr>
                        <a:t>100% renewable electricity</a:t>
                      </a:r>
                      <a:r>
                        <a:rPr lang="en-US" altLang="zh-CN" sz="900" b="0" spc="-2">
                          <a:solidFill>
                            <a:schemeClr val="tx1"/>
                          </a:solidFill>
                          <a:latin typeface="+mn-lt"/>
                          <a:ea typeface="Arial"/>
                          <a:cs typeface="Arial"/>
                        </a:rPr>
                        <a:t> and purchase </a:t>
                      </a:r>
                      <a:r>
                        <a:rPr lang="en-US" altLang="zh-CN" sz="900" b="1" spc="-2">
                          <a:solidFill>
                            <a:schemeClr val="tx1"/>
                          </a:solidFill>
                          <a:latin typeface="+mn-lt"/>
                          <a:ea typeface="Arial"/>
                          <a:cs typeface="Arial"/>
                        </a:rPr>
                        <a:t>renewable energy certificates (RECs)</a:t>
                      </a:r>
                      <a:r>
                        <a:rPr lang="en-US" altLang="zh-CN" sz="900" b="0" spc="-2">
                          <a:solidFill>
                            <a:schemeClr val="tx1"/>
                          </a:solidFill>
                          <a:latin typeface="+mn-lt"/>
                          <a:ea typeface="Arial"/>
                          <a:cs typeface="Arial"/>
                        </a:rPr>
                        <a:t> for its stores and offices; while </a:t>
                      </a:r>
                      <a:r>
                        <a:rPr lang="en-US" altLang="zh-CN" sz="900" b="1" spc="-2">
                          <a:solidFill>
                            <a:schemeClr val="tx1"/>
                          </a:solidFill>
                          <a:latin typeface="+mn-lt"/>
                          <a:ea typeface="Arial"/>
                          <a:cs typeface="Arial"/>
                        </a:rPr>
                        <a:t>Peer 2</a:t>
                      </a:r>
                      <a:r>
                        <a:rPr lang="en-US" altLang="zh-CN" sz="900" b="0" spc="-2">
                          <a:solidFill>
                            <a:schemeClr val="tx1"/>
                          </a:solidFill>
                          <a:latin typeface="+mn-lt"/>
                          <a:ea typeface="Arial"/>
                          <a:cs typeface="Arial"/>
                        </a:rPr>
                        <a:t> is committed to </a:t>
                      </a:r>
                      <a:r>
                        <a:rPr lang="en-US" altLang="zh-CN" sz="900" b="1" spc="-2">
                          <a:solidFill>
                            <a:schemeClr val="tx1"/>
                          </a:solidFill>
                          <a:latin typeface="+mn-lt"/>
                          <a:ea typeface="Arial"/>
                          <a:cs typeface="Arial"/>
                        </a:rPr>
                        <a:t>reducing air-freight of products and ingredients</a:t>
                      </a:r>
                      <a:r>
                        <a:rPr lang="en-US" altLang="zh-CN" sz="900" b="0" spc="-2">
                          <a:solidFill>
                            <a:schemeClr val="tx1"/>
                          </a:solidFill>
                          <a:latin typeface="+mn-lt"/>
                          <a:ea typeface="Arial"/>
                          <a:cs typeface="Arial"/>
                        </a:rPr>
                        <a:t> and </a:t>
                      </a:r>
                      <a:r>
                        <a:rPr lang="en-US" altLang="zh-CN" sz="900" b="1" spc="-2">
                          <a:solidFill>
                            <a:schemeClr val="tx1"/>
                          </a:solidFill>
                          <a:latin typeface="+mn-lt"/>
                          <a:ea typeface="Arial"/>
                          <a:cs typeface="Arial"/>
                        </a:rPr>
                        <a:t>use of green transport</a:t>
                      </a:r>
                      <a:r>
                        <a:rPr lang="en-US" altLang="zh-CN" sz="900" b="0" spc="-2">
                          <a:solidFill>
                            <a:schemeClr val="tx1"/>
                          </a:solidFill>
                          <a:latin typeface="+mn-lt"/>
                          <a:ea typeface="Arial"/>
                          <a:cs typeface="Arial"/>
                        </a:rPr>
                        <a:t> for its distribution to stores</a:t>
                      </a:r>
                    </a:p>
                  </a:txBody>
                  <a:tcPr marL="45720" marR="45720" marT="18288" marB="18288">
                    <a:lnL w="12700" cap="flat" cmpd="sng" algn="ctr">
                      <a:noFill/>
                      <a:prstDash val="solid"/>
                      <a:round/>
                      <a:headEnd type="none" w="med" len="med"/>
                      <a:tailEnd type="none" w="med" len="med"/>
                    </a:lnL>
                    <a:lnR>
                      <a:noFill/>
                    </a:lnR>
                    <a:lnT w="12700" cap="flat" cmpd="sng" algn="ctr">
                      <a:solidFill>
                        <a:schemeClr val="accent2"/>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096635028"/>
                  </a:ext>
                </a:extLst>
              </a:tr>
              <a:tr h="587424">
                <a:tc vMerge="1">
                  <a:txBody>
                    <a:bodyPr/>
                    <a:lstStyle/>
                    <a:p>
                      <a:pPr marL="0" indent="0" algn="l">
                        <a:buFontTx/>
                        <a:buNone/>
                      </a:pPr>
                      <a:endParaRPr lang="en-US" sz="3200" b="1">
                        <a:solidFill>
                          <a:schemeClr val="accent5"/>
                        </a:solidFill>
                        <a:latin typeface="+mj-lt"/>
                      </a:endParaRPr>
                    </a:p>
                  </a:txBody>
                  <a:tcPr marL="45720" marR="45720" anchor="ct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indent="0" algn="l">
                        <a:buFontTx/>
                        <a:buNone/>
                      </a:pPr>
                      <a:r>
                        <a:rPr lang="en-US" sz="1000" b="1" kern="1200">
                          <a:solidFill>
                            <a:srgbClr val="507867"/>
                          </a:solidFill>
                          <a:latin typeface="+mn-lt"/>
                          <a:ea typeface="+mn-ea"/>
                          <a:cs typeface="+mn-cs"/>
                        </a:rPr>
                        <a:t>Water stewardship</a:t>
                      </a:r>
                    </a:p>
                  </a:txBody>
                  <a:tcPr marL="45720" marR="27432" marT="18288" marB="18288">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indent="0" algn="ctr">
                        <a:spcBef>
                          <a:spcPts val="600"/>
                        </a:spcBef>
                        <a:buNone/>
                      </a:pPr>
                      <a:r>
                        <a:rPr lang="en-US" sz="1000" b="1">
                          <a:solidFill>
                            <a:srgbClr val="000000"/>
                          </a:solidFill>
                          <a:latin typeface="+mj-lt"/>
                        </a:rPr>
                        <a:t>Med.</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AEEC3"/>
                    </a:solidFill>
                  </a:tcPr>
                </a:tc>
                <a:tc>
                  <a:txBody>
                    <a:bodyPr/>
                    <a:lstStyle/>
                    <a:p>
                      <a:pPr marL="0" marR="0" lvl="0" indent="0" algn="l" defTabSz="711200" rtl="0" eaLnBrk="1" fontAlgn="auto" latinLnBrk="0" hangingPunct="1">
                        <a:lnSpc>
                          <a:spcPct val="100000"/>
                        </a:lnSpc>
                        <a:spcBef>
                          <a:spcPts val="200"/>
                        </a:spcBef>
                        <a:spcAft>
                          <a:spcPts val="0"/>
                        </a:spcAft>
                        <a:buClrTx/>
                        <a:buSzTx/>
                        <a:buFontTx/>
                        <a:buNone/>
                        <a:tabLst/>
                        <a:defRPr/>
                      </a:pPr>
                      <a:r>
                        <a:rPr lang="en-US" sz="900" b="0" i="1" kern="1200" spc="-2">
                          <a:solidFill>
                            <a:schemeClr val="tx1"/>
                          </a:solidFill>
                          <a:latin typeface="+mn-lt"/>
                          <a:cs typeface="Arial"/>
                        </a:rPr>
                        <a:t>Water is used extensively in the industry during formulation, processing and production phases. An average </a:t>
                      </a:r>
                      <a:r>
                        <a:rPr lang="en-US" sz="900" b="1" i="1" kern="1200" spc="-2">
                          <a:solidFill>
                            <a:schemeClr val="tx1"/>
                          </a:solidFill>
                          <a:latin typeface="+mn-lt"/>
                          <a:cs typeface="Arial"/>
                        </a:rPr>
                        <a:t>beauty product contains 60-95% of water </a:t>
                      </a:r>
                      <a:r>
                        <a:rPr lang="en-US" sz="900" b="0" i="1" kern="1200" spc="-2">
                          <a:solidFill>
                            <a:schemeClr val="tx1"/>
                          </a:solidFill>
                          <a:latin typeface="+mn-lt"/>
                          <a:cs typeface="Arial"/>
                        </a:rPr>
                        <a:t>and </a:t>
                      </a:r>
                      <a:r>
                        <a:rPr lang="en-US" sz="900" b="1" i="1" kern="1200" spc="-2">
                          <a:solidFill>
                            <a:schemeClr val="tx1"/>
                          </a:solidFill>
                          <a:latin typeface="+mn-lt"/>
                          <a:cs typeface="Arial"/>
                        </a:rPr>
                        <a:t>~45% of European personal care products launched in 2018 contained water</a:t>
                      </a:r>
                      <a:r>
                        <a:rPr lang="en-US" sz="900" b="0" i="1" kern="1200" spc="-2">
                          <a:solidFill>
                            <a:schemeClr val="tx1"/>
                          </a:solidFill>
                          <a:latin typeface="+mn-lt"/>
                          <a:cs typeface="Arial"/>
                        </a:rPr>
                        <a:t>. In 2022, European Commission claimed that </a:t>
                      </a:r>
                      <a:r>
                        <a:rPr lang="en-US" sz="900" b="1" i="1" kern="1200" spc="-2">
                          <a:solidFill>
                            <a:schemeClr val="tx1"/>
                          </a:solidFill>
                          <a:latin typeface="+mn-lt"/>
                          <a:cs typeface="Arial"/>
                        </a:rPr>
                        <a:t>92% of toxic micropollutants </a:t>
                      </a:r>
                      <a:r>
                        <a:rPr lang="en-US" sz="900" b="0" i="1" kern="1200" spc="-2">
                          <a:solidFill>
                            <a:schemeClr val="tx1"/>
                          </a:solidFill>
                          <a:latin typeface="+mn-lt"/>
                          <a:cs typeface="Arial"/>
                        </a:rPr>
                        <a:t>in water came from pharmaceutical &amp; personal care products</a:t>
                      </a:r>
                    </a:p>
                    <a:p>
                      <a:pPr marL="177800" marR="0" lvl="0" indent="-177800" algn="l" defTabSz="711200" rtl="0" eaLnBrk="1" fontAlgn="auto" latinLnBrk="0" hangingPunct="1">
                        <a:lnSpc>
                          <a:spcPct val="100000"/>
                        </a:lnSpc>
                        <a:spcBef>
                          <a:spcPts val="200"/>
                        </a:spcBef>
                        <a:spcAft>
                          <a:spcPts val="0"/>
                        </a:spcAft>
                        <a:buClrTx/>
                        <a:buSzTx/>
                        <a:tabLst/>
                        <a:defRPr/>
                      </a:pPr>
                      <a:r>
                        <a:rPr lang="en-US" sz="900" b="0" i="0" kern="1200" spc="-2">
                          <a:solidFill>
                            <a:schemeClr val="tx1"/>
                          </a:solidFill>
                          <a:latin typeface="+mn-lt"/>
                          <a:cs typeface="Arial"/>
                        </a:rPr>
                        <a:t>EU is planning to introduce a new regulation by 2024, which would require </a:t>
                      </a:r>
                      <a:r>
                        <a:rPr lang="en-US" sz="900" b="1" i="0" kern="1200" spc="-2">
                          <a:solidFill>
                            <a:schemeClr val="tx1"/>
                          </a:solidFill>
                          <a:latin typeface="+mn-lt"/>
                          <a:cs typeface="Arial"/>
                        </a:rPr>
                        <a:t>cosmetics manufacturers to cover ~25% of the cost of wastewater treatment</a:t>
                      </a:r>
                      <a:endParaRPr lang="en-US" sz="900" b="0" i="0" kern="1200" spc="-2">
                        <a:solidFill>
                          <a:schemeClr val="tx1"/>
                        </a:solidFill>
                        <a:latin typeface="+mn-lt"/>
                        <a:cs typeface="Arial"/>
                      </a:endParaRPr>
                    </a:p>
                    <a:p>
                      <a:pPr marL="177800" marR="0" lvl="0" indent="-177800" algn="l" defTabSz="711200" rtl="0" eaLnBrk="1" fontAlgn="auto" latinLnBrk="0" hangingPunct="1">
                        <a:lnSpc>
                          <a:spcPct val="100000"/>
                        </a:lnSpc>
                        <a:spcBef>
                          <a:spcPts val="200"/>
                        </a:spcBef>
                        <a:spcAft>
                          <a:spcPts val="0"/>
                        </a:spcAft>
                        <a:buClrTx/>
                        <a:buSzTx/>
                        <a:buFontTx/>
                        <a:buChar char="•"/>
                        <a:tabLst/>
                        <a:defRPr/>
                      </a:pPr>
                      <a:r>
                        <a:rPr lang="en-US" sz="900" b="1" i="0" kern="1200" spc="-2">
                          <a:solidFill>
                            <a:schemeClr val="tx1"/>
                          </a:solidFill>
                          <a:latin typeface="+mn-lt"/>
                          <a:cs typeface="Arial"/>
                        </a:rPr>
                        <a:t>Peer 3</a:t>
                      </a:r>
                      <a:r>
                        <a:rPr lang="en-US" sz="900" b="0" i="0" kern="1200" spc="-2">
                          <a:solidFill>
                            <a:schemeClr val="tx1"/>
                          </a:solidFill>
                          <a:latin typeface="+mn-lt"/>
                          <a:cs typeface="Arial"/>
                        </a:rPr>
                        <a:t> introduced some solid products like shampoo bars, </a:t>
                      </a:r>
                      <a:r>
                        <a:rPr lang="en-US" sz="900" b="1" i="0" kern="1200" spc="-2">
                          <a:solidFill>
                            <a:schemeClr val="tx1"/>
                          </a:solidFill>
                          <a:latin typeface="+mn-lt"/>
                          <a:cs typeface="Arial"/>
                        </a:rPr>
                        <a:t>avoiding water usage (~450,000 liters a year) </a:t>
                      </a:r>
                      <a:r>
                        <a:rPr lang="en-US" sz="900" b="0" i="0" kern="1200" spc="-2">
                          <a:solidFill>
                            <a:schemeClr val="tx1"/>
                          </a:solidFill>
                          <a:latin typeface="+mn-lt"/>
                          <a:cs typeface="Arial"/>
                        </a:rPr>
                        <a:t>globally</a:t>
                      </a:r>
                    </a:p>
                  </a:txBody>
                  <a:tcPr marL="45720" marR="45720" marT="18288" marB="18288">
                    <a:lnL w="12700" cap="flat" cmpd="sng" algn="ctr">
                      <a:noFill/>
                      <a:prstDash val="solid"/>
                      <a:round/>
                      <a:headEnd type="none" w="med" len="med"/>
                      <a:tailEnd type="none" w="med" len="med"/>
                    </a:lnL>
                    <a:lnR>
                      <a:noFill/>
                    </a:lnR>
                    <a:lnT w="12700" cap="flat" cmpd="sng" algn="ctr">
                      <a:solidFill>
                        <a:schemeClr val="bg1">
                          <a:lumMod val="85000"/>
                        </a:schemeClr>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304169101"/>
                  </a:ext>
                </a:extLst>
              </a:tr>
              <a:tr h="737564">
                <a:tc rowSpan="2">
                  <a:txBody>
                    <a:bodyPr/>
                    <a:lstStyle/>
                    <a:p>
                      <a:pPr marL="0" indent="0">
                        <a:buNone/>
                      </a:pPr>
                      <a:r>
                        <a:rPr lang="en-US" sz="3200" b="1" kern="1200">
                          <a:solidFill>
                            <a:srgbClr val="973B74"/>
                          </a:solidFill>
                          <a:latin typeface="+mj-lt"/>
                          <a:ea typeface="+mn-ea"/>
                          <a:cs typeface="+mn-cs"/>
                        </a:rPr>
                        <a:t>S</a:t>
                      </a:r>
                      <a:endParaRPr lang="en-GB" sz="3200" b="1" kern="1200">
                        <a:solidFill>
                          <a:srgbClr val="973B74"/>
                        </a:solidFill>
                        <a:latin typeface="+mj-lt"/>
                        <a:ea typeface="+mn-ea"/>
                        <a:cs typeface="+mn-cs"/>
                      </a:endParaRPr>
                    </a:p>
                  </a:txBody>
                  <a:tcPr marL="0" marR="0" marT="18288" marB="18288">
                    <a:lnT w="12700" cap="flat" cmpd="sng" algn="ctr">
                      <a:solidFill>
                        <a:schemeClr val="bg2"/>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indent="0" algn="l">
                        <a:buFontTx/>
                        <a:buNone/>
                      </a:pPr>
                      <a:r>
                        <a:rPr lang="en-US" sz="1000" b="1">
                          <a:solidFill>
                            <a:srgbClr val="973B74"/>
                          </a:solidFill>
                          <a:latin typeface="+mj-lt"/>
                        </a:rPr>
                        <a:t>Health &amp; Wellness/ Customer safety</a:t>
                      </a:r>
                    </a:p>
                  </a:txBody>
                  <a:tcPr marL="45720" marR="27432" marT="18288" marB="18288">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accent2"/>
                      </a:solidFill>
                      <a:prstDash val="solid"/>
                      <a:round/>
                      <a:headEnd type="none" w="med" len="med"/>
                      <a:tailEnd type="none" w="med" len="med"/>
                    </a:lnB>
                  </a:tcPr>
                </a:tc>
                <a:tc>
                  <a:txBody>
                    <a:bodyPr/>
                    <a:lstStyle/>
                    <a:p>
                      <a:pPr marL="0" indent="0" algn="ctr">
                        <a:buNone/>
                      </a:pPr>
                      <a:r>
                        <a:rPr lang="en-US" sz="1000" b="1" kern="1200">
                          <a:solidFill>
                            <a:srgbClr val="000000"/>
                          </a:solidFill>
                          <a:latin typeface="+mn-lt"/>
                          <a:ea typeface="+mn-ea"/>
                          <a:cs typeface="+mn-cs"/>
                        </a:rPr>
                        <a:t>High</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accent2"/>
                      </a:solidFill>
                      <a:prstDash val="solid"/>
                      <a:round/>
                      <a:headEnd type="none" w="med" len="med"/>
                      <a:tailEnd type="none" w="med" len="med"/>
                    </a:lnB>
                    <a:solidFill>
                      <a:srgbClr val="FFC2C2"/>
                    </a:solidFill>
                  </a:tcPr>
                </a:tc>
                <a:tc>
                  <a:txBody>
                    <a:bodyPr/>
                    <a:lstStyle/>
                    <a:p>
                      <a:pPr marL="0" marR="0" lvl="0" indent="0" algn="l" defTabSz="711200" rtl="0" eaLnBrk="1" fontAlgn="auto" latinLnBrk="0" hangingPunct="1">
                        <a:lnSpc>
                          <a:spcPct val="100000"/>
                        </a:lnSpc>
                        <a:spcBef>
                          <a:spcPts val="200"/>
                        </a:spcBef>
                        <a:spcAft>
                          <a:spcPts val="0"/>
                        </a:spcAft>
                        <a:buClrTx/>
                        <a:buSzTx/>
                        <a:buNone/>
                        <a:tabLst/>
                        <a:defRPr/>
                      </a:pPr>
                      <a:r>
                        <a:rPr lang="en-US" sz="900" b="1" i="1" kern="1200">
                          <a:solidFill>
                            <a:schemeClr val="tx1"/>
                          </a:solidFill>
                          <a:latin typeface="+mn-lt"/>
                          <a:ea typeface="+mn-ea"/>
                          <a:cs typeface="+mn-cs"/>
                        </a:rPr>
                        <a:t>Chemical ingredients </a:t>
                      </a:r>
                      <a:r>
                        <a:rPr lang="en-US" sz="900" b="0" i="1" kern="1200">
                          <a:solidFill>
                            <a:schemeClr val="tx1"/>
                          </a:solidFill>
                          <a:latin typeface="+mn-lt"/>
                          <a:ea typeface="+mn-ea"/>
                          <a:cs typeface="+mn-cs"/>
                        </a:rPr>
                        <a:t>such as parabens, formaldehyde, etc. used in personal care products can have an adverse impact on human health. ~1-3% of the European population has </a:t>
                      </a:r>
                      <a:r>
                        <a:rPr lang="en-US" sz="900" b="1" i="1" kern="1200">
                          <a:solidFill>
                            <a:schemeClr val="tx1"/>
                          </a:solidFill>
                          <a:latin typeface="+mn-lt"/>
                          <a:ea typeface="+mn-ea"/>
                          <a:cs typeface="+mn-cs"/>
                        </a:rPr>
                        <a:t>developed allergies </a:t>
                      </a:r>
                      <a:r>
                        <a:rPr lang="en-US" sz="900" b="0" i="1" kern="1200">
                          <a:solidFill>
                            <a:schemeClr val="tx1"/>
                          </a:solidFill>
                          <a:latin typeface="+mn-lt"/>
                          <a:ea typeface="+mn-ea"/>
                          <a:cs typeface="+mn-cs"/>
                        </a:rPr>
                        <a:t>due to exposure to fragrance ingredients. Additionally, there is a risk of  </a:t>
                      </a:r>
                      <a:r>
                        <a:rPr lang="en-US" sz="900" b="1" i="1" kern="1200">
                          <a:solidFill>
                            <a:schemeClr val="tx1"/>
                          </a:solidFill>
                          <a:latin typeface="+mn-lt"/>
                          <a:ea typeface="+mn-ea"/>
                          <a:cs typeface="+mn-cs"/>
                        </a:rPr>
                        <a:t>product recalls, regulatory action, and reputational damage </a:t>
                      </a:r>
                      <a:r>
                        <a:rPr lang="en-US" sz="900" b="0" i="1" kern="1200">
                          <a:solidFill>
                            <a:schemeClr val="tx1"/>
                          </a:solidFill>
                          <a:latin typeface="+mn-lt"/>
                          <a:ea typeface="+mn-ea"/>
                          <a:cs typeface="+mn-cs"/>
                        </a:rPr>
                        <a:t>due to consumer safety issues</a:t>
                      </a:r>
                    </a:p>
                    <a:p>
                      <a:pPr marL="177800" marR="0" lvl="0" indent="-177800" algn="l" defTabSz="711200" rtl="0" eaLnBrk="1" fontAlgn="auto" latinLnBrk="0" hangingPunct="1">
                        <a:lnSpc>
                          <a:spcPct val="100000"/>
                        </a:lnSpc>
                        <a:spcBef>
                          <a:spcPts val="200"/>
                        </a:spcBef>
                        <a:spcAft>
                          <a:spcPts val="0"/>
                        </a:spcAft>
                        <a:buClrTx/>
                        <a:buSzTx/>
                        <a:buFontTx/>
                        <a:buChar char="•"/>
                        <a:tabLst/>
                        <a:defRPr/>
                      </a:pPr>
                      <a:r>
                        <a:rPr lang="en-US" sz="900" b="1" i="0" kern="1200">
                          <a:solidFill>
                            <a:schemeClr val="tx1"/>
                          </a:solidFill>
                          <a:latin typeface="+mn-lt"/>
                          <a:ea typeface="+mn-ea"/>
                          <a:cs typeface="+mn-cs"/>
                        </a:rPr>
                        <a:t>EU Cosmetics Regulation </a:t>
                      </a:r>
                      <a:r>
                        <a:rPr lang="en-US" sz="900" b="0" i="0" kern="1200">
                          <a:solidFill>
                            <a:schemeClr val="tx1"/>
                          </a:solidFill>
                          <a:latin typeface="+mn-lt"/>
                          <a:ea typeface="+mn-ea"/>
                          <a:cs typeface="+mn-cs"/>
                        </a:rPr>
                        <a:t>(amended 2023)</a:t>
                      </a:r>
                      <a:r>
                        <a:rPr lang="en-US" sz="900" b="1" i="0" kern="1200">
                          <a:solidFill>
                            <a:schemeClr val="tx1"/>
                          </a:solidFill>
                          <a:latin typeface="+mn-lt"/>
                          <a:ea typeface="+mn-ea"/>
                          <a:cs typeface="+mn-cs"/>
                        </a:rPr>
                        <a:t> </a:t>
                      </a:r>
                      <a:r>
                        <a:rPr lang="en-US" sz="900" b="0" i="0" kern="1200">
                          <a:solidFill>
                            <a:schemeClr val="tx1"/>
                          </a:solidFill>
                          <a:latin typeface="+mn-lt"/>
                          <a:ea typeface="+mn-ea"/>
                          <a:cs typeface="+mn-cs"/>
                        </a:rPr>
                        <a:t>mandates proper labelling of products; </a:t>
                      </a:r>
                      <a:r>
                        <a:rPr lang="en-US" sz="900" b="1" i="0" kern="1200">
                          <a:solidFill>
                            <a:schemeClr val="tx1"/>
                          </a:solidFill>
                          <a:latin typeface="+mn-lt"/>
                          <a:ea typeface="+mn-ea"/>
                          <a:cs typeface="+mn-cs"/>
                        </a:rPr>
                        <a:t>FDA </a:t>
                      </a:r>
                      <a:r>
                        <a:rPr lang="en-US" sz="900" b="0" i="0" kern="1200">
                          <a:solidFill>
                            <a:schemeClr val="tx1"/>
                          </a:solidFill>
                          <a:latin typeface="+mn-lt"/>
                          <a:ea typeface="+mn-ea"/>
                          <a:cs typeface="+mn-cs"/>
                        </a:rPr>
                        <a:t>prohibits use of certain chemicals (e.g., bithionol, mercury, etc.) in cosmetic products</a:t>
                      </a:r>
                    </a:p>
                    <a:p>
                      <a:pPr marL="177800" marR="0" lvl="0" indent="-177800" algn="l" defTabSz="711200" rtl="0" eaLnBrk="1" fontAlgn="auto" latinLnBrk="0" hangingPunct="1">
                        <a:lnSpc>
                          <a:spcPct val="100000"/>
                        </a:lnSpc>
                        <a:spcBef>
                          <a:spcPts val="200"/>
                        </a:spcBef>
                        <a:spcAft>
                          <a:spcPts val="0"/>
                        </a:spcAft>
                        <a:buClrTx/>
                        <a:buSzTx/>
                        <a:tabLst/>
                        <a:defRPr/>
                      </a:pPr>
                      <a:r>
                        <a:rPr lang="en-US" sz="900" b="0" i="0" kern="1200">
                          <a:solidFill>
                            <a:schemeClr val="tx1"/>
                          </a:solidFill>
                          <a:latin typeface="+mn-lt"/>
                          <a:ea typeface="+mn-ea"/>
                          <a:cs typeface="+mn-cs"/>
                        </a:rPr>
                        <a:t>In 2022, </a:t>
                      </a:r>
                      <a:r>
                        <a:rPr lang="en-US" sz="900" b="1" i="0" kern="1200">
                          <a:solidFill>
                            <a:schemeClr val="tx1"/>
                          </a:solidFill>
                          <a:latin typeface="+mn-lt"/>
                          <a:ea typeface="+mn-ea"/>
                          <a:cs typeface="+mn-cs"/>
                        </a:rPr>
                        <a:t>Peer 2 recalled </a:t>
                      </a:r>
                      <a:r>
                        <a:rPr lang="en-US" sz="900" b="0" i="0" kern="1200">
                          <a:solidFill>
                            <a:schemeClr val="tx1"/>
                          </a:solidFill>
                          <a:latin typeface="+mn-lt"/>
                          <a:ea typeface="+mn-ea"/>
                          <a:cs typeface="+mn-cs"/>
                        </a:rPr>
                        <a:t>its</a:t>
                      </a:r>
                      <a:r>
                        <a:rPr lang="en-US" sz="900" b="1" i="0" kern="1200">
                          <a:solidFill>
                            <a:schemeClr val="tx1"/>
                          </a:solidFill>
                          <a:latin typeface="+mn-lt"/>
                          <a:ea typeface="+mn-ea"/>
                          <a:cs typeface="+mn-cs"/>
                        </a:rPr>
                        <a:t> </a:t>
                      </a:r>
                      <a:r>
                        <a:rPr lang="en-US" sz="900" b="0" i="0" kern="1200">
                          <a:solidFill>
                            <a:schemeClr val="tx1"/>
                          </a:solidFill>
                          <a:latin typeface="+mn-lt"/>
                          <a:ea typeface="+mn-ea"/>
                          <a:cs typeface="+mn-cs"/>
                        </a:rPr>
                        <a:t>bathroom deodorizing drops and oil burner blends due to </a:t>
                      </a:r>
                      <a:r>
                        <a:rPr lang="en-US" sz="900" b="1" i="0" kern="1200">
                          <a:solidFill>
                            <a:schemeClr val="tx1"/>
                          </a:solidFill>
                          <a:latin typeface="+mn-lt"/>
                          <a:ea typeface="+mn-ea"/>
                          <a:cs typeface="+mn-cs"/>
                        </a:rPr>
                        <a:t>failure to meet child resistant packaging requirements </a:t>
                      </a:r>
                      <a:r>
                        <a:rPr lang="en-US" sz="900" b="0" i="0" kern="1200">
                          <a:solidFill>
                            <a:schemeClr val="tx1"/>
                          </a:solidFill>
                          <a:latin typeface="+mn-lt"/>
                          <a:ea typeface="+mn-ea"/>
                          <a:cs typeface="+mn-cs"/>
                        </a:rPr>
                        <a:t>by </a:t>
                      </a:r>
                      <a:r>
                        <a:rPr lang="en-US" sz="900" b="1" i="0" kern="1200">
                          <a:solidFill>
                            <a:schemeClr val="tx1"/>
                          </a:solidFill>
                          <a:latin typeface="+mn-lt"/>
                          <a:ea typeface="+mn-ea"/>
                          <a:cs typeface="+mn-cs"/>
                        </a:rPr>
                        <a:t>omitting labeling requirements</a:t>
                      </a:r>
                    </a:p>
                    <a:p>
                      <a:pPr marL="177800" marR="0" lvl="0" indent="-177800" algn="l" defTabSz="711200" rtl="0" eaLnBrk="1" fontAlgn="auto" latinLnBrk="0" hangingPunct="1">
                        <a:lnSpc>
                          <a:spcPct val="100000"/>
                        </a:lnSpc>
                        <a:spcBef>
                          <a:spcPts val="200"/>
                        </a:spcBef>
                        <a:spcAft>
                          <a:spcPts val="0"/>
                        </a:spcAft>
                        <a:buClrTx/>
                        <a:buSzTx/>
                        <a:tabLst/>
                        <a:defRPr/>
                      </a:pPr>
                      <a:r>
                        <a:rPr lang="en-US" sz="900" b="1" i="0" kern="1200" spc="-2" err="1">
                          <a:solidFill>
                            <a:srgbClr val="000000"/>
                          </a:solidFill>
                          <a:latin typeface="+mn-lt"/>
                          <a:ea typeface="+mn-ea"/>
                          <a:cs typeface="Arial"/>
                        </a:rPr>
                        <a:t>Kiehl’s</a:t>
                      </a:r>
                      <a:r>
                        <a:rPr lang="en-US" sz="900" b="0" i="0" kern="1200">
                          <a:solidFill>
                            <a:schemeClr val="tx1"/>
                          </a:solidFill>
                          <a:latin typeface="+mn-lt"/>
                          <a:ea typeface="+mn-ea"/>
                          <a:cs typeface="+mn-cs"/>
                        </a:rPr>
                        <a:t> is committed to customer safety via </a:t>
                      </a:r>
                      <a:r>
                        <a:rPr lang="en-US" sz="900" b="1" i="0" kern="1200">
                          <a:solidFill>
                            <a:schemeClr val="tx1"/>
                          </a:solidFill>
                          <a:latin typeface="+mn-lt"/>
                          <a:ea typeface="+mn-ea"/>
                          <a:cs typeface="+mn-cs"/>
                        </a:rPr>
                        <a:t>dedicated internal testing teams </a:t>
                      </a:r>
                      <a:r>
                        <a:rPr lang="en-US" sz="900" b="0" i="0" kern="1200">
                          <a:solidFill>
                            <a:schemeClr val="tx1"/>
                          </a:solidFill>
                          <a:latin typeface="+mn-lt"/>
                          <a:ea typeface="+mn-ea"/>
                          <a:cs typeface="+mn-cs"/>
                        </a:rPr>
                        <a:t>for its ingredients and </a:t>
                      </a:r>
                      <a:r>
                        <a:rPr lang="en-US" sz="900" b="1" i="0" kern="1200">
                          <a:solidFill>
                            <a:schemeClr val="tx1"/>
                          </a:solidFill>
                          <a:latin typeface="+mn-lt"/>
                          <a:ea typeface="+mn-ea"/>
                          <a:cs typeface="+mn-cs"/>
                        </a:rPr>
                        <a:t>safety screening mechanisms</a:t>
                      </a:r>
                      <a:r>
                        <a:rPr lang="en-US" sz="900" b="0" i="0" kern="1200">
                          <a:solidFill>
                            <a:schemeClr val="tx1"/>
                          </a:solidFill>
                          <a:latin typeface="+mn-lt"/>
                          <a:ea typeface="+mn-ea"/>
                          <a:cs typeface="+mn-cs"/>
                        </a:rPr>
                        <a:t> for its formulations</a:t>
                      </a:r>
                    </a:p>
                  </a:txBody>
                  <a:tcPr marL="45720" marR="45720" marT="18288" marB="18288">
                    <a:lnL w="12700" cap="flat" cmpd="sng" algn="ctr">
                      <a:noFill/>
                      <a:prstDash val="solid"/>
                      <a:round/>
                      <a:headEnd type="none" w="med" len="med"/>
                      <a:tailEnd type="none" w="med" len="med"/>
                    </a:lnL>
                    <a:lnR>
                      <a:noFill/>
                    </a:lnR>
                    <a:lnT w="12700" cap="flat" cmpd="sng" algn="ctr">
                      <a:solidFill>
                        <a:schemeClr val="bg2"/>
                      </a:solidFill>
                      <a:prstDash val="solid"/>
                      <a:round/>
                      <a:headEnd type="none" w="med" len="med"/>
                      <a:tailEnd type="none" w="med" len="med"/>
                    </a:lnT>
                    <a:lnB w="9525" cap="flat" cmpd="sng" algn="ctr">
                      <a:solidFill>
                        <a:schemeClr val="accent2"/>
                      </a:solidFill>
                      <a:prstDash val="solid"/>
                      <a:round/>
                      <a:headEnd type="none" w="med" len="med"/>
                      <a:tailEnd type="none" w="med" len="med"/>
                    </a:lnB>
                  </a:tcPr>
                </a:tc>
                <a:extLst>
                  <a:ext uri="{0D108BD9-81ED-4DB2-BD59-A6C34878D82A}">
                    <a16:rowId xmlns:a16="http://schemas.microsoft.com/office/drawing/2014/main" val="2195347426"/>
                  </a:ext>
                </a:extLst>
              </a:tr>
              <a:tr h="714104">
                <a:tc vMerge="1">
                  <a:txBody>
                    <a:bodyPr/>
                    <a:lstStyle/>
                    <a:p>
                      <a:endParaRPr lang="en-US"/>
                    </a:p>
                  </a:txBody>
                  <a:tcPr/>
                </a:tc>
                <a:tc>
                  <a:txBody>
                    <a:bodyPr/>
                    <a:lstStyle/>
                    <a:p>
                      <a:pPr marL="0" indent="0" algn="l">
                        <a:buFontTx/>
                        <a:buNone/>
                      </a:pPr>
                      <a:r>
                        <a:rPr lang="en-US" sz="1000" b="1">
                          <a:solidFill>
                            <a:srgbClr val="973B74"/>
                          </a:solidFill>
                          <a:latin typeface="+mj-lt"/>
                        </a:rPr>
                        <a:t>Labour practices</a:t>
                      </a:r>
                    </a:p>
                  </a:txBody>
                  <a:tcPr marL="45720" marR="27432" marT="18288" marB="18288">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indent="0" algn="ctr">
                        <a:buNone/>
                      </a:pPr>
                      <a:r>
                        <a:rPr lang="en-US" sz="1000" b="1" kern="1200">
                          <a:solidFill>
                            <a:srgbClr val="000000"/>
                          </a:solidFill>
                          <a:latin typeface="+mn-lt"/>
                          <a:ea typeface="+mn-ea"/>
                          <a:cs typeface="+mn-cs"/>
                        </a:rPr>
                        <a:t>Med. </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accent2"/>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FAEEC3"/>
                    </a:solidFill>
                  </a:tcPr>
                </a:tc>
                <a:tc>
                  <a:txBody>
                    <a:bodyPr/>
                    <a:lstStyle/>
                    <a:p>
                      <a:pPr marL="0" marR="0" lvl="0" indent="0" algn="l" defTabSz="711200" rtl="0" eaLnBrk="1" fontAlgn="auto" latinLnBrk="0" hangingPunct="1">
                        <a:lnSpc>
                          <a:spcPct val="100000"/>
                        </a:lnSpc>
                        <a:spcBef>
                          <a:spcPts val="200"/>
                        </a:spcBef>
                        <a:spcAft>
                          <a:spcPts val="0"/>
                        </a:spcAft>
                        <a:buClrTx/>
                        <a:buSzTx/>
                        <a:buFontTx/>
                        <a:buNone/>
                        <a:tabLst/>
                        <a:defRPr/>
                      </a:pPr>
                      <a:r>
                        <a:rPr lang="en-US" sz="900" b="0" i="1" kern="1200">
                          <a:solidFill>
                            <a:schemeClr val="tx1"/>
                          </a:solidFill>
                          <a:latin typeface="+mn-lt"/>
                          <a:ea typeface="+mn-ea"/>
                          <a:cs typeface="+mn-cs"/>
                        </a:rPr>
                        <a:t>Personal care products manufacturing exposes employees to several </a:t>
                      </a:r>
                      <a:r>
                        <a:rPr lang="en-US" sz="900" b="1" i="1" kern="1200">
                          <a:solidFill>
                            <a:schemeClr val="tx1"/>
                          </a:solidFill>
                          <a:latin typeface="+mn-lt"/>
                          <a:ea typeface="+mn-ea"/>
                          <a:cs typeface="+mn-cs"/>
                        </a:rPr>
                        <a:t>health &amp; safety hazards</a:t>
                      </a:r>
                      <a:r>
                        <a:rPr lang="en-US" sz="900" b="0" i="1" kern="1200">
                          <a:solidFill>
                            <a:schemeClr val="tx1"/>
                          </a:solidFill>
                          <a:latin typeface="+mn-lt"/>
                          <a:ea typeface="+mn-ea"/>
                          <a:cs typeface="+mn-cs"/>
                        </a:rPr>
                        <a:t>, such as exposure to toxic chemicals and risks of injury while operating machinery etc. Additionally, </a:t>
                      </a:r>
                      <a:r>
                        <a:rPr lang="en-US" sz="900" b="1" i="1" kern="1200">
                          <a:solidFill>
                            <a:schemeClr val="tx1"/>
                          </a:solidFill>
                          <a:latin typeface="+mn-lt"/>
                          <a:ea typeface="+mn-ea"/>
                          <a:cs typeface="+mn-cs"/>
                        </a:rPr>
                        <a:t>inclusive workplace </a:t>
                      </a:r>
                      <a:r>
                        <a:rPr lang="en-US" sz="900" b="0" i="1" kern="1200">
                          <a:solidFill>
                            <a:schemeClr val="tx1"/>
                          </a:solidFill>
                          <a:latin typeface="+mn-lt"/>
                          <a:ea typeface="+mn-ea"/>
                          <a:cs typeface="+mn-cs"/>
                        </a:rPr>
                        <a:t>is essential for attracting top talent and mitigating reputational and financial risks associated with evolving societal expectations</a:t>
                      </a:r>
                    </a:p>
                    <a:p>
                      <a:pPr marL="177800" marR="0" lvl="0" indent="-177800" algn="l" defTabSz="711200" rtl="0" eaLnBrk="1" fontAlgn="auto" latinLnBrk="0" hangingPunct="1">
                        <a:lnSpc>
                          <a:spcPct val="100000"/>
                        </a:lnSpc>
                        <a:spcBef>
                          <a:spcPts val="200"/>
                        </a:spcBef>
                        <a:spcAft>
                          <a:spcPts val="0"/>
                        </a:spcAft>
                        <a:buClrTx/>
                        <a:buSzTx/>
                        <a:tabLst/>
                        <a:defRPr/>
                      </a:pPr>
                      <a:r>
                        <a:rPr lang="en-US" sz="900" b="0" i="0" kern="1200">
                          <a:solidFill>
                            <a:schemeClr val="tx1"/>
                          </a:solidFill>
                          <a:latin typeface="+mn-lt"/>
                          <a:ea typeface="+mn-ea"/>
                          <a:cs typeface="+mn-cs"/>
                        </a:rPr>
                        <a:t>In the US, </a:t>
                      </a:r>
                      <a:r>
                        <a:rPr lang="en-US" sz="900" b="1" i="0" kern="1200">
                          <a:solidFill>
                            <a:schemeClr val="tx1"/>
                          </a:solidFill>
                          <a:latin typeface="+mn-lt"/>
                          <a:ea typeface="+mn-ea"/>
                          <a:cs typeface="+mn-cs"/>
                        </a:rPr>
                        <a:t>OSHA </a:t>
                      </a:r>
                      <a:r>
                        <a:rPr lang="en-US" sz="900" b="0" i="0" kern="1200">
                          <a:solidFill>
                            <a:schemeClr val="tx1"/>
                          </a:solidFill>
                          <a:latin typeface="+mn-lt"/>
                          <a:ea typeface="+mn-ea"/>
                          <a:cs typeface="+mn-cs"/>
                        </a:rPr>
                        <a:t>outlines regulations concerning </a:t>
                      </a:r>
                      <a:r>
                        <a:rPr lang="en-US" sz="900" b="1" i="0" kern="1200">
                          <a:solidFill>
                            <a:schemeClr val="tx1"/>
                          </a:solidFill>
                          <a:latin typeface="+mn-lt"/>
                          <a:ea typeface="+mn-ea"/>
                          <a:cs typeface="+mn-cs"/>
                        </a:rPr>
                        <a:t>worker training, </a:t>
                      </a:r>
                      <a:r>
                        <a:rPr lang="en-US" sz="900" b="0" i="0" kern="1200">
                          <a:solidFill>
                            <a:schemeClr val="tx1"/>
                          </a:solidFill>
                          <a:latin typeface="+mn-lt"/>
                          <a:ea typeface="+mn-ea"/>
                          <a:cs typeface="+mn-cs"/>
                        </a:rPr>
                        <a:t>provides permissible exposure limits for hazardous materials; </a:t>
                      </a:r>
                      <a:r>
                        <a:rPr lang="en-US" sz="900" b="1" i="0" kern="1200">
                          <a:solidFill>
                            <a:schemeClr val="tx1"/>
                          </a:solidFill>
                          <a:latin typeface="+mn-lt"/>
                          <a:ea typeface="+mn-ea"/>
                          <a:cs typeface="+mn-cs"/>
                        </a:rPr>
                        <a:t>ISO 45001:2018 </a:t>
                      </a:r>
                      <a:r>
                        <a:rPr lang="en-US" sz="900" b="0" i="0" kern="1200">
                          <a:solidFill>
                            <a:schemeClr val="tx1"/>
                          </a:solidFill>
                          <a:latin typeface="+mn-lt"/>
                          <a:ea typeface="+mn-ea"/>
                          <a:cs typeface="+mn-cs"/>
                        </a:rPr>
                        <a:t>specifies requirements for an </a:t>
                      </a:r>
                      <a:r>
                        <a:rPr lang="en-US" sz="900" b="1" i="0" kern="1200">
                          <a:solidFill>
                            <a:schemeClr val="tx1"/>
                          </a:solidFill>
                          <a:latin typeface="+mn-lt"/>
                          <a:ea typeface="+mn-ea"/>
                          <a:cs typeface="+mn-cs"/>
                        </a:rPr>
                        <a:t>occupational health and safety (OH&amp;S) management system</a:t>
                      </a:r>
                      <a:endParaRPr lang="en-US" sz="900" b="0" i="0" kern="1200">
                        <a:solidFill>
                          <a:schemeClr val="tx1"/>
                        </a:solidFill>
                        <a:latin typeface="+mn-lt"/>
                        <a:ea typeface="+mn-ea"/>
                        <a:cs typeface="+mn-cs"/>
                      </a:endParaRPr>
                    </a:p>
                    <a:p>
                      <a:pPr marL="177800" marR="0" lvl="0" indent="-177800" algn="l" defTabSz="711200" rtl="0" eaLnBrk="1" fontAlgn="auto" latinLnBrk="0" hangingPunct="1">
                        <a:lnSpc>
                          <a:spcPct val="100000"/>
                        </a:lnSpc>
                        <a:spcBef>
                          <a:spcPts val="200"/>
                        </a:spcBef>
                        <a:spcAft>
                          <a:spcPts val="0"/>
                        </a:spcAft>
                        <a:buClrTx/>
                        <a:buSzTx/>
                        <a:tabLst/>
                        <a:defRPr/>
                      </a:pPr>
                      <a:r>
                        <a:rPr lang="en-US" sz="900" b="1" i="0" kern="1200">
                          <a:solidFill>
                            <a:schemeClr val="tx1"/>
                          </a:solidFill>
                          <a:latin typeface="+mn-lt"/>
                          <a:ea typeface="+mn-ea"/>
                          <a:cs typeface="+mn-cs"/>
                        </a:rPr>
                        <a:t>The Peer 1’s</a:t>
                      </a:r>
                      <a:r>
                        <a:rPr lang="en-US" sz="900" b="0" i="0" kern="1200">
                          <a:solidFill>
                            <a:schemeClr val="tx1"/>
                          </a:solidFill>
                          <a:latin typeface="+mn-lt"/>
                          <a:ea typeface="+mn-ea"/>
                          <a:cs typeface="+mn-cs"/>
                        </a:rPr>
                        <a:t> </a:t>
                      </a:r>
                      <a:r>
                        <a:rPr lang="en-US" sz="900" b="1" i="0" kern="1200">
                          <a:solidFill>
                            <a:schemeClr val="tx1"/>
                          </a:solidFill>
                          <a:latin typeface="+mn-lt"/>
                          <a:ea typeface="+mn-ea"/>
                          <a:cs typeface="+mn-cs"/>
                        </a:rPr>
                        <a:t>Open Hiring </a:t>
                      </a:r>
                      <a:r>
                        <a:rPr lang="en-US" sz="900" b="1" i="0" kern="1200" err="1">
                          <a:solidFill>
                            <a:schemeClr val="tx1"/>
                          </a:solidFill>
                          <a:latin typeface="+mn-lt"/>
                          <a:ea typeface="+mn-ea"/>
                          <a:cs typeface="+mn-cs"/>
                        </a:rPr>
                        <a:t>programme</a:t>
                      </a:r>
                      <a:r>
                        <a:rPr lang="en-US" sz="900" b="0" i="0" kern="1200">
                          <a:solidFill>
                            <a:schemeClr val="tx1"/>
                          </a:solidFill>
                          <a:latin typeface="+mn-lt"/>
                          <a:ea typeface="+mn-ea"/>
                          <a:cs typeface="+mn-cs"/>
                        </a:rPr>
                        <a:t> omits background checks and unnecessary interview questions, helping marginalized people to overcome barriers to recruitment</a:t>
                      </a:r>
                    </a:p>
                  </a:txBody>
                  <a:tcPr marL="45720" marR="45720" marT="18288" marB="18288">
                    <a:lnL w="12700" cap="flat" cmpd="sng" algn="ctr">
                      <a:noFill/>
                      <a:prstDash val="solid"/>
                      <a:round/>
                      <a:headEnd type="none" w="med" len="med"/>
                      <a:tailEnd type="none" w="med" len="med"/>
                    </a:lnL>
                    <a:lnR>
                      <a:noFill/>
                    </a:lnR>
                    <a:lnT w="9525" cap="flat" cmpd="sng" algn="ctr">
                      <a:solidFill>
                        <a:schemeClr val="accent2"/>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2449682462"/>
                  </a:ext>
                </a:extLst>
              </a:tr>
              <a:tr h="587424">
                <a:tc>
                  <a:txBody>
                    <a:bodyPr/>
                    <a:lstStyle/>
                    <a:p>
                      <a:pPr marL="0" indent="0" algn="l">
                        <a:buFontTx/>
                        <a:buNone/>
                      </a:pPr>
                      <a:r>
                        <a:rPr lang="en-US" sz="3200" b="1">
                          <a:solidFill>
                            <a:schemeClr val="accent4"/>
                          </a:solidFill>
                          <a:latin typeface="+mj-lt"/>
                        </a:rPr>
                        <a:t>G</a:t>
                      </a:r>
                    </a:p>
                  </a:txBody>
                  <a:tcPr marL="0" marR="0" marT="18288" marB="18288" anchor="ctr">
                    <a:lnT w="12700" cap="flat" cmpd="sng" algn="ctr">
                      <a:solidFill>
                        <a:schemeClr val="tx1">
                          <a:lumMod val="50000"/>
                          <a:lumOff val="50000"/>
                        </a:schemeClr>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indent="0" algn="l">
                        <a:buFontTx/>
                        <a:buNone/>
                      </a:pPr>
                      <a:r>
                        <a:rPr lang="en-US" sz="1000" b="1">
                          <a:solidFill>
                            <a:srgbClr val="46647B"/>
                          </a:solidFill>
                          <a:latin typeface="+mj-lt"/>
                        </a:rPr>
                        <a:t>Supplier practices</a:t>
                      </a:r>
                    </a:p>
                  </a:txBody>
                  <a:tcPr marL="45720" marR="27432" marT="18288" marB="18288">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9525" cap="flat" cmpd="sng" algn="ctr">
                      <a:noFill/>
                      <a:prstDash val="solid"/>
                      <a:round/>
                      <a:headEnd type="none" w="med" len="med"/>
                      <a:tailEnd type="none" w="med" len="med"/>
                    </a:lnB>
                    <a:solidFill>
                      <a:schemeClr val="bg1"/>
                    </a:solidFill>
                  </a:tcPr>
                </a:tc>
                <a:tc>
                  <a:txBody>
                    <a:bodyPr/>
                    <a:lstStyle/>
                    <a:p>
                      <a:pPr marL="0" indent="0" algn="ctr">
                        <a:buNone/>
                      </a:pPr>
                      <a:r>
                        <a:rPr lang="en-US" sz="1000" b="1">
                          <a:solidFill>
                            <a:srgbClr val="000000"/>
                          </a:solidFill>
                          <a:latin typeface="+mj-lt"/>
                        </a:rPr>
                        <a:t>Med.</a:t>
                      </a:r>
                    </a:p>
                  </a:txBody>
                  <a:tcPr marL="45720" marR="45720"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9525" cap="flat" cmpd="sng" algn="ctr">
                      <a:noFill/>
                      <a:prstDash val="solid"/>
                      <a:round/>
                      <a:headEnd type="none" w="med" len="med"/>
                      <a:tailEnd type="none" w="med" len="med"/>
                    </a:lnB>
                    <a:solidFill>
                      <a:srgbClr val="FAEEC3"/>
                    </a:solidFill>
                  </a:tcPr>
                </a:tc>
                <a:tc>
                  <a:txBody>
                    <a:bodyPr/>
                    <a:lstStyle/>
                    <a:p>
                      <a:pPr marL="0" marR="0" lvl="0" indent="0" algn="l" defTabSz="711200" rtl="0" eaLnBrk="1" fontAlgn="auto" latinLnBrk="0" hangingPunct="1">
                        <a:lnSpc>
                          <a:spcPct val="100000"/>
                        </a:lnSpc>
                        <a:spcBef>
                          <a:spcPts val="200"/>
                        </a:spcBef>
                        <a:spcAft>
                          <a:spcPts val="0"/>
                        </a:spcAft>
                        <a:buClrTx/>
                        <a:buSzTx/>
                        <a:buNone/>
                        <a:tabLst/>
                        <a:defRPr/>
                      </a:pPr>
                      <a:r>
                        <a:rPr lang="en-US" sz="900" b="0" i="1">
                          <a:solidFill>
                            <a:schemeClr val="tx1"/>
                          </a:solidFill>
                          <a:latin typeface="+mn-lt"/>
                        </a:rPr>
                        <a:t>The </a:t>
                      </a:r>
                      <a:r>
                        <a:rPr lang="en-US" sz="900" b="0" i="1" kern="1200">
                          <a:solidFill>
                            <a:schemeClr val="tx1"/>
                          </a:solidFill>
                          <a:latin typeface="+mn-lt"/>
                          <a:ea typeface="+mn-ea"/>
                          <a:cs typeface="+mn-cs"/>
                        </a:rPr>
                        <a:t>personal care product </a:t>
                      </a:r>
                      <a:r>
                        <a:rPr lang="en-US" sz="900" b="0" i="1">
                          <a:solidFill>
                            <a:schemeClr val="tx1"/>
                          </a:solidFill>
                          <a:latin typeface="+mn-lt"/>
                        </a:rPr>
                        <a:t>industry uses raw materials like essential oils, palm oil, mica, etc. which can have severe environmental impacts if not sourced sustainably. There is also a risk of unethical ESG practices along the value chain due to procurement from global suppliers. </a:t>
                      </a:r>
                      <a:r>
                        <a:rPr lang="en-US" sz="900" b="1" i="1">
                          <a:solidFill>
                            <a:schemeClr val="tx1"/>
                          </a:solidFill>
                          <a:latin typeface="+mn-lt"/>
                        </a:rPr>
                        <a:t>~60% of the environmental impact </a:t>
                      </a:r>
                      <a:r>
                        <a:rPr lang="en-US" sz="900" b="0" i="1">
                          <a:solidFill>
                            <a:schemeClr val="tx1"/>
                          </a:solidFill>
                          <a:latin typeface="+mn-lt"/>
                        </a:rPr>
                        <a:t>of the cosmetic industry </a:t>
                      </a:r>
                      <a:r>
                        <a:rPr lang="en-US" sz="900" b="1" i="1">
                          <a:solidFill>
                            <a:schemeClr val="tx1"/>
                          </a:solidFill>
                          <a:latin typeface="+mn-lt"/>
                        </a:rPr>
                        <a:t>occurs upstream </a:t>
                      </a:r>
                      <a:r>
                        <a:rPr lang="en-US" sz="900" b="0" i="1">
                          <a:solidFill>
                            <a:schemeClr val="tx1"/>
                          </a:solidFill>
                          <a:latin typeface="+mn-lt"/>
                        </a:rPr>
                        <a:t>in the supply chain</a:t>
                      </a:r>
                      <a:r>
                        <a:rPr lang="en-US" sz="900" b="0" i="1" baseline="30000">
                          <a:solidFill>
                            <a:schemeClr val="tx1"/>
                          </a:solidFill>
                          <a:latin typeface="+mn-lt"/>
                        </a:rPr>
                        <a:t>1</a:t>
                      </a:r>
                    </a:p>
                    <a:p>
                      <a:pPr marL="177800" marR="0" lvl="0" indent="-177800" algn="l" defTabSz="711200" rtl="0" eaLnBrk="1" fontAlgn="auto" latinLnBrk="0" hangingPunct="1">
                        <a:lnSpc>
                          <a:spcPct val="100000"/>
                        </a:lnSpc>
                        <a:spcBef>
                          <a:spcPts val="200"/>
                        </a:spcBef>
                        <a:spcAft>
                          <a:spcPts val="0"/>
                        </a:spcAft>
                        <a:buClrTx/>
                        <a:buSzTx/>
                        <a:buFontTx/>
                        <a:buChar char="•"/>
                        <a:tabLst/>
                        <a:defRPr/>
                      </a:pPr>
                      <a:r>
                        <a:rPr lang="en-US" sz="900" b="1" i="0">
                          <a:solidFill>
                            <a:schemeClr val="tx1"/>
                          </a:solidFill>
                          <a:latin typeface="+mn-lt"/>
                        </a:rPr>
                        <a:t>EU Cosmetics Regulation</a:t>
                      </a:r>
                      <a:r>
                        <a:rPr lang="en-US" sz="900" b="0" i="0">
                          <a:solidFill>
                            <a:schemeClr val="tx1"/>
                          </a:solidFill>
                          <a:latin typeface="+mn-lt"/>
                        </a:rPr>
                        <a:t> requires suppliers of cosmetic ingredients from developing countries to provide buyers with information on the properties and attributes of the ingredients</a:t>
                      </a:r>
                      <a:endParaRPr lang="en-US" sz="900" b="1" i="0">
                        <a:solidFill>
                          <a:schemeClr val="tx1"/>
                        </a:solidFill>
                        <a:latin typeface="+mn-lt"/>
                      </a:endParaRPr>
                    </a:p>
                    <a:p>
                      <a:pPr marL="177800" marR="0" lvl="0" indent="-177800" algn="l" defTabSz="711200" rtl="0" eaLnBrk="1" fontAlgn="auto" latinLnBrk="0" hangingPunct="1">
                        <a:lnSpc>
                          <a:spcPct val="100000"/>
                        </a:lnSpc>
                        <a:spcBef>
                          <a:spcPts val="200"/>
                        </a:spcBef>
                        <a:spcAft>
                          <a:spcPts val="0"/>
                        </a:spcAft>
                        <a:buClrTx/>
                        <a:buSzTx/>
                        <a:tabLst/>
                        <a:defRPr/>
                      </a:pPr>
                      <a:r>
                        <a:rPr lang="en-US" sz="900" b="1" i="0">
                          <a:solidFill>
                            <a:schemeClr val="tx1"/>
                          </a:solidFill>
                          <a:latin typeface="+mn-lt"/>
                        </a:rPr>
                        <a:t>Peer 2’s Ethical Sourcing Program </a:t>
                      </a:r>
                      <a:r>
                        <a:rPr lang="en-US" sz="900" b="0" i="0">
                          <a:solidFill>
                            <a:schemeClr val="tx1"/>
                          </a:solidFill>
                          <a:latin typeface="+mn-lt"/>
                        </a:rPr>
                        <a:t>aims at environmentally responsible supplier practices and uses </a:t>
                      </a:r>
                      <a:r>
                        <a:rPr lang="en-US" sz="900" b="1" i="0" err="1">
                          <a:solidFill>
                            <a:schemeClr val="tx1"/>
                          </a:solidFill>
                          <a:latin typeface="+mn-lt"/>
                        </a:rPr>
                        <a:t>Sedex</a:t>
                      </a:r>
                      <a:r>
                        <a:rPr lang="en-US" sz="900" b="1" i="0">
                          <a:solidFill>
                            <a:schemeClr val="tx1"/>
                          </a:solidFill>
                          <a:latin typeface="+mn-lt"/>
                        </a:rPr>
                        <a:t> platform</a:t>
                      </a:r>
                      <a:r>
                        <a:rPr lang="en-US" sz="900" b="1" i="0" baseline="30000">
                          <a:solidFill>
                            <a:schemeClr val="tx1"/>
                          </a:solidFill>
                          <a:latin typeface="+mn-lt"/>
                        </a:rPr>
                        <a:t>2</a:t>
                      </a:r>
                      <a:r>
                        <a:rPr lang="en-US" sz="900" b="0" i="0">
                          <a:solidFill>
                            <a:schemeClr val="tx1"/>
                          </a:solidFill>
                          <a:latin typeface="+mn-lt"/>
                        </a:rPr>
                        <a:t> to assess and </a:t>
                      </a:r>
                      <a:r>
                        <a:rPr lang="en-US" sz="900" b="1" i="0">
                          <a:solidFill>
                            <a:schemeClr val="tx1"/>
                          </a:solidFill>
                          <a:latin typeface="+mn-lt"/>
                        </a:rPr>
                        <a:t>monitor ethical performance</a:t>
                      </a:r>
                      <a:r>
                        <a:rPr lang="en-US" sz="900" b="0" i="0">
                          <a:solidFill>
                            <a:schemeClr val="tx1"/>
                          </a:solidFill>
                          <a:latin typeface="+mn-lt"/>
                        </a:rPr>
                        <a:t> of its suppliers</a:t>
                      </a:r>
                    </a:p>
                  </a:txBody>
                  <a:tcPr marL="45720" marR="45720" marT="18288" marB="18288">
                    <a:lnL w="12700" cap="flat" cmpd="sng" algn="ctr">
                      <a:noFill/>
                      <a:prstDash val="solid"/>
                      <a:round/>
                      <a:headEnd type="none" w="med" len="med"/>
                      <a:tailEnd type="none" w="med" len="med"/>
                    </a:lnL>
                    <a:lnR>
                      <a:noFill/>
                    </a:lnR>
                    <a:lnT w="12700" cap="flat" cmpd="sng" algn="ctr">
                      <a:solidFill>
                        <a:schemeClr val="tx1">
                          <a:lumMod val="50000"/>
                          <a:lumOff val="50000"/>
                        </a:schemeClr>
                      </a:solidFill>
                      <a:prstDash val="solid"/>
                      <a:round/>
                      <a:headEnd type="none" w="med" len="med"/>
                      <a:tailEnd type="none" w="med" len="med"/>
                    </a:lnT>
                    <a:lnB w="9525" cap="flat" cmpd="sng" algn="ctr">
                      <a:noFill/>
                      <a:prstDash val="solid"/>
                      <a:round/>
                      <a:headEnd type="none" w="med" len="med"/>
                      <a:tailEnd type="none" w="med" len="med"/>
                    </a:lnB>
                    <a:solidFill>
                      <a:srgbClr val="FFFFFF"/>
                    </a:solidFill>
                  </a:tcPr>
                </a:tc>
                <a:extLst>
                  <a:ext uri="{0D108BD9-81ED-4DB2-BD59-A6C34878D82A}">
                    <a16:rowId xmlns:a16="http://schemas.microsoft.com/office/drawing/2014/main" val="368209729"/>
                  </a:ext>
                </a:extLst>
              </a:tr>
            </a:tbl>
          </a:graphicData>
        </a:graphic>
      </p:graphicFrame>
      <p:sp>
        <p:nvSpPr>
          <p:cNvPr id="34" name="Title 1">
            <a:extLst>
              <a:ext uri="{FF2B5EF4-FFF2-40B4-BE49-F238E27FC236}">
                <a16:creationId xmlns:a16="http://schemas.microsoft.com/office/drawing/2014/main" id="{FBB428BD-0D35-4FB6-A58F-3BA9D4C520C9}"/>
              </a:ext>
            </a:extLst>
          </p:cNvPr>
          <p:cNvSpPr>
            <a:spLocks noGrp="1"/>
          </p:cNvSpPr>
          <p:nvPr>
            <p:ph type="title"/>
          </p:nvPr>
        </p:nvSpPr>
        <p:spPr>
          <a:xfrm>
            <a:off x="347023" y="-19569"/>
            <a:ext cx="11465939" cy="876687"/>
          </a:xfrm>
        </p:spPr>
        <p:txBody>
          <a:bodyPr vert="horz"/>
          <a:lstStyle/>
          <a:p>
            <a:r>
              <a:rPr lang="en-GB" b="1">
                <a:solidFill>
                  <a:srgbClr val="000000"/>
                </a:solidFill>
                <a:latin typeface="Arial" panose="020B0604020202020204" pitchFamily="34" charset="0"/>
              </a:rPr>
              <a:t>Materiality | </a:t>
            </a:r>
            <a:r>
              <a:rPr lang="en-GB">
                <a:solidFill>
                  <a:srgbClr val="000000"/>
                </a:solidFill>
                <a:latin typeface="Arial" panose="020B0604020202020204" pitchFamily="34" charset="0"/>
              </a:rPr>
              <a:t>Identification of material ESG themes for Target’s industry</a:t>
            </a:r>
            <a:endParaRPr lang="en-GB"/>
          </a:p>
        </p:txBody>
      </p:sp>
      <p:grpSp>
        <p:nvGrpSpPr>
          <p:cNvPr id="27" name="btfpColumnIndicatorGroup2">
            <a:extLst>
              <a:ext uri="{FF2B5EF4-FFF2-40B4-BE49-F238E27FC236}">
                <a16:creationId xmlns:a16="http://schemas.microsoft.com/office/drawing/2014/main" id="{F782EC1D-F593-4B98-835B-3E76C2CF5201}"/>
              </a:ext>
            </a:extLst>
          </p:cNvPr>
          <p:cNvGrpSpPr/>
          <p:nvPr/>
        </p:nvGrpSpPr>
        <p:grpSpPr>
          <a:xfrm>
            <a:off x="0" y="6926580"/>
            <a:ext cx="12192000" cy="137160"/>
            <a:chOff x="0" y="6926580"/>
            <a:chExt cx="12192000" cy="137160"/>
          </a:xfrm>
        </p:grpSpPr>
        <p:sp>
          <p:nvSpPr>
            <p:cNvPr id="25" name="btfpColumnGapBlocker627277">
              <a:extLst>
                <a:ext uri="{FF2B5EF4-FFF2-40B4-BE49-F238E27FC236}">
                  <a16:creationId xmlns:a16="http://schemas.microsoft.com/office/drawing/2014/main" id="{1F061485-B840-4691-AC36-C0437CDC2A83}"/>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sp>
          <p:nvSpPr>
            <p:cNvPr id="23" name="btfpColumnGapBlocker392159">
              <a:extLst>
                <a:ext uri="{FF2B5EF4-FFF2-40B4-BE49-F238E27FC236}">
                  <a16:creationId xmlns:a16="http://schemas.microsoft.com/office/drawing/2014/main" id="{9BB5CBE5-A0DB-4317-B1B9-5C573AC9FE5C}"/>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cxnSp>
          <p:nvCxnSpPr>
            <p:cNvPr id="21" name="btfpColumnIndicator315917">
              <a:extLst>
                <a:ext uri="{FF2B5EF4-FFF2-40B4-BE49-F238E27FC236}">
                  <a16:creationId xmlns:a16="http://schemas.microsoft.com/office/drawing/2014/main" id="{6A469D6F-0DC4-4F58-A943-46830E762DC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309831">
              <a:extLst>
                <a:ext uri="{FF2B5EF4-FFF2-40B4-BE49-F238E27FC236}">
                  <a16:creationId xmlns:a16="http://schemas.microsoft.com/office/drawing/2014/main" id="{04F1ACB1-A6DF-4C45-8F5B-2CDE99E34AB6}"/>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6" name="btfpColumnIndicatorGroup1">
            <a:extLst>
              <a:ext uri="{FF2B5EF4-FFF2-40B4-BE49-F238E27FC236}">
                <a16:creationId xmlns:a16="http://schemas.microsoft.com/office/drawing/2014/main" id="{AAA0B8A2-4227-4CC5-9A79-76327D48E419}"/>
              </a:ext>
            </a:extLst>
          </p:cNvPr>
          <p:cNvGrpSpPr/>
          <p:nvPr/>
        </p:nvGrpSpPr>
        <p:grpSpPr>
          <a:xfrm>
            <a:off x="0" y="-205740"/>
            <a:ext cx="12192000" cy="137160"/>
            <a:chOff x="0" y="-205740"/>
            <a:chExt cx="12192000" cy="137160"/>
          </a:xfrm>
        </p:grpSpPr>
        <p:sp>
          <p:nvSpPr>
            <p:cNvPr id="24" name="btfpColumnGapBlocker525517">
              <a:extLst>
                <a:ext uri="{FF2B5EF4-FFF2-40B4-BE49-F238E27FC236}">
                  <a16:creationId xmlns:a16="http://schemas.microsoft.com/office/drawing/2014/main" id="{C5866B17-6F79-4C19-A368-B139A656468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sp>
          <p:nvSpPr>
            <p:cNvPr id="22" name="btfpColumnGapBlocker567615">
              <a:extLst>
                <a:ext uri="{FF2B5EF4-FFF2-40B4-BE49-F238E27FC236}">
                  <a16:creationId xmlns:a16="http://schemas.microsoft.com/office/drawing/2014/main" id="{9FD615B4-C583-45C9-9D6E-746743A707F6}"/>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a:solidFill>
                  <a:schemeClr val="tx1"/>
                </a:solidFill>
              </a:endParaRPr>
            </a:p>
          </p:txBody>
        </p:sp>
        <p:cxnSp>
          <p:nvCxnSpPr>
            <p:cNvPr id="20" name="btfpColumnIndicator676228">
              <a:extLst>
                <a:ext uri="{FF2B5EF4-FFF2-40B4-BE49-F238E27FC236}">
                  <a16:creationId xmlns:a16="http://schemas.microsoft.com/office/drawing/2014/main" id="{89FF5E1A-CC11-46CE-AD1E-108BB348EF8E}"/>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 name="btfpColumnIndicator749453">
              <a:extLst>
                <a:ext uri="{FF2B5EF4-FFF2-40B4-BE49-F238E27FC236}">
                  <a16:creationId xmlns:a16="http://schemas.microsoft.com/office/drawing/2014/main" id="{47E71115-BECF-4A62-B72A-A1DC2F328930}"/>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StatusSticker658762">
            <a:extLst>
              <a:ext uri="{FF2B5EF4-FFF2-40B4-BE49-F238E27FC236}">
                <a16:creationId xmlns:a16="http://schemas.microsoft.com/office/drawing/2014/main" id="{C49A3361-7F55-41F0-8801-BA5636AB86C5}"/>
              </a:ext>
            </a:extLst>
          </p:cNvPr>
          <p:cNvGrpSpPr/>
          <p:nvPr>
            <p:custDataLst>
              <p:tags r:id="rId5"/>
            </p:custDataLst>
          </p:nvPr>
        </p:nvGrpSpPr>
        <p:grpSpPr>
          <a:xfrm>
            <a:off x="10100356" y="955344"/>
            <a:ext cx="1761444" cy="235611"/>
            <a:chOff x="-1630959" y="876300"/>
            <a:chExt cx="1761444" cy="235611"/>
          </a:xfrm>
        </p:grpSpPr>
        <p:sp>
          <p:nvSpPr>
            <p:cNvPr id="15" name="btfpStatusStickerText658762">
              <a:extLst>
                <a:ext uri="{FF2B5EF4-FFF2-40B4-BE49-F238E27FC236}">
                  <a16:creationId xmlns:a16="http://schemas.microsoft.com/office/drawing/2014/main" id="{8DE8A371-EF60-4518-BA47-CFFDFC333EEC}"/>
                </a:ext>
              </a:extLst>
            </p:cNvPr>
            <p:cNvSpPr txBox="1"/>
            <p:nvPr/>
          </p:nvSpPr>
          <p:spPr bwMode="gray">
            <a:xfrm>
              <a:off x="-1630959" y="876300"/>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a:solidFill>
                    <a:srgbClr val="000000"/>
                  </a:solidFill>
                </a:rPr>
                <a:t>Preliminary</a:t>
              </a:r>
            </a:p>
          </p:txBody>
        </p:sp>
        <p:cxnSp>
          <p:nvCxnSpPr>
            <p:cNvPr id="16" name="btfpStatusStickerLine658762">
              <a:extLst>
                <a:ext uri="{FF2B5EF4-FFF2-40B4-BE49-F238E27FC236}">
                  <a16:creationId xmlns:a16="http://schemas.microsoft.com/office/drawing/2014/main" id="{3CE881E1-7991-47D6-911E-C7C58B21E7EE}"/>
                </a:ext>
              </a:extLst>
            </p:cNvPr>
            <p:cNvCxnSpPr>
              <a:cxnSpLocks/>
            </p:cNvCxnSpPr>
            <p:nvPr/>
          </p:nvCxnSpPr>
          <p:spPr bwMode="gray">
            <a:xfrm rot="720000">
              <a:off x="-163095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07256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E3CCF2CF-1AF1-07E0-E8F0-8F0141DA63F5}"/>
              </a:ext>
            </a:extLst>
          </p:cNvPr>
          <p:cNvGraphicFramePr>
            <a:graphicFrameLocks noChangeAspect="1"/>
          </p:cNvGraphicFramePr>
          <p:nvPr>
            <p:custDataLst>
              <p:tags r:id="rId2"/>
            </p:custDataLst>
            <p:extLst>
              <p:ext uri="{D42A27DB-BD31-4B8C-83A1-F6EECF244321}">
                <p14:modId xmlns:p14="http://schemas.microsoft.com/office/powerpoint/2010/main" val="7206631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84" imgH="486" progId="TCLayout.ActiveDocument.1">
                  <p:embed/>
                </p:oleObj>
              </mc:Choice>
              <mc:Fallback>
                <p:oleObj name="think-cell Slide" r:id="rId8" imgW="484" imgH="486" progId="TCLayout.ActiveDocument.1">
                  <p:embed/>
                  <p:pic>
                    <p:nvPicPr>
                      <p:cNvPr id="6" name="think-cell data - do not delete" hidden="1">
                        <a:extLst>
                          <a:ext uri="{FF2B5EF4-FFF2-40B4-BE49-F238E27FC236}">
                            <a16:creationId xmlns:a16="http://schemas.microsoft.com/office/drawing/2014/main" id="{E3CCF2CF-1AF1-07E0-E8F0-8F0141DA63F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grpSp>
        <p:nvGrpSpPr>
          <p:cNvPr id="36" name="btfpColumnIndicatorGroup2">
            <a:extLst>
              <a:ext uri="{FF2B5EF4-FFF2-40B4-BE49-F238E27FC236}">
                <a16:creationId xmlns:a16="http://schemas.microsoft.com/office/drawing/2014/main" id="{A097A39D-F8C7-4FAB-97B0-6642C7E0B052}"/>
              </a:ext>
            </a:extLst>
          </p:cNvPr>
          <p:cNvGrpSpPr/>
          <p:nvPr/>
        </p:nvGrpSpPr>
        <p:grpSpPr>
          <a:xfrm>
            <a:off x="0" y="6926580"/>
            <a:ext cx="12192000" cy="137160"/>
            <a:chOff x="0" y="6926580"/>
            <a:chExt cx="12192000" cy="137160"/>
          </a:xfrm>
        </p:grpSpPr>
        <p:sp>
          <p:nvSpPr>
            <p:cNvPr id="34" name="btfpColumnGapBlocker616834">
              <a:extLst>
                <a:ext uri="{FF2B5EF4-FFF2-40B4-BE49-F238E27FC236}">
                  <a16:creationId xmlns:a16="http://schemas.microsoft.com/office/drawing/2014/main" id="{3A851E3C-1BD9-4956-A92B-B299BE1D9E60}"/>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32" name="btfpColumnGapBlocker827082">
              <a:extLst>
                <a:ext uri="{FF2B5EF4-FFF2-40B4-BE49-F238E27FC236}">
                  <a16:creationId xmlns:a16="http://schemas.microsoft.com/office/drawing/2014/main" id="{E3F60D77-613C-409C-9B82-D5325D2C972E}"/>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30" name="btfpColumnIndicator688763">
              <a:extLst>
                <a:ext uri="{FF2B5EF4-FFF2-40B4-BE49-F238E27FC236}">
                  <a16:creationId xmlns:a16="http://schemas.microsoft.com/office/drawing/2014/main" id="{5C7F3B56-AC53-4C1E-963B-D0F9EEF45A6B}"/>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btfpColumnIndicator802026">
              <a:extLst>
                <a:ext uri="{FF2B5EF4-FFF2-40B4-BE49-F238E27FC236}">
                  <a16:creationId xmlns:a16="http://schemas.microsoft.com/office/drawing/2014/main" id="{B51A2960-0449-4E4A-8DD8-8DE19F8156EE}"/>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5" name="btfpColumnIndicatorGroup1">
            <a:extLst>
              <a:ext uri="{FF2B5EF4-FFF2-40B4-BE49-F238E27FC236}">
                <a16:creationId xmlns:a16="http://schemas.microsoft.com/office/drawing/2014/main" id="{1951E85D-4279-4426-9FC5-53E84BF542E7}"/>
              </a:ext>
            </a:extLst>
          </p:cNvPr>
          <p:cNvGrpSpPr/>
          <p:nvPr/>
        </p:nvGrpSpPr>
        <p:grpSpPr>
          <a:xfrm>
            <a:off x="0" y="-205740"/>
            <a:ext cx="12192000" cy="137160"/>
            <a:chOff x="0" y="-205740"/>
            <a:chExt cx="12192000" cy="137160"/>
          </a:xfrm>
        </p:grpSpPr>
        <p:sp>
          <p:nvSpPr>
            <p:cNvPr id="33" name="btfpColumnGapBlocker941571">
              <a:extLst>
                <a:ext uri="{FF2B5EF4-FFF2-40B4-BE49-F238E27FC236}">
                  <a16:creationId xmlns:a16="http://schemas.microsoft.com/office/drawing/2014/main" id="{66C1AD44-0EFE-449B-A43C-1B922A600E64}"/>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31" name="btfpColumnGapBlocker676689">
              <a:extLst>
                <a:ext uri="{FF2B5EF4-FFF2-40B4-BE49-F238E27FC236}">
                  <a16:creationId xmlns:a16="http://schemas.microsoft.com/office/drawing/2014/main" id="{47832954-08CF-464C-95AB-CE9367FAB80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29" name="btfpColumnIndicator947085">
              <a:extLst>
                <a:ext uri="{FF2B5EF4-FFF2-40B4-BE49-F238E27FC236}">
                  <a16:creationId xmlns:a16="http://schemas.microsoft.com/office/drawing/2014/main" id="{778DABC8-4EA8-49BA-95F8-508DC5462BD0}"/>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7" name="btfpColumnIndicator571550">
              <a:extLst>
                <a:ext uri="{FF2B5EF4-FFF2-40B4-BE49-F238E27FC236}">
                  <a16:creationId xmlns:a16="http://schemas.microsoft.com/office/drawing/2014/main" id="{B5FFE5C6-B549-4150-8A4B-2C0221503DA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109B13-ED57-489B-91B3-5216950E1C17}"/>
              </a:ext>
            </a:extLst>
          </p:cNvPr>
          <p:cNvSpPr>
            <a:spLocks noGrp="1"/>
          </p:cNvSpPr>
          <p:nvPr>
            <p:ph type="title"/>
          </p:nvPr>
        </p:nvSpPr>
        <p:spPr>
          <a:xfrm>
            <a:off x="334963" y="1"/>
            <a:ext cx="11582463" cy="876687"/>
          </a:xfrm>
        </p:spPr>
        <p:txBody>
          <a:bodyPr vert="horz"/>
          <a:lstStyle/>
          <a:p>
            <a:r>
              <a:rPr lang="en-GB" b="1"/>
              <a:t>ESG DD approach | </a:t>
            </a:r>
            <a:r>
              <a:rPr lang="en-GB"/>
              <a:t>Key questions to consider to drive ESG DD</a:t>
            </a:r>
            <a:endParaRPr lang="en-GB" b="1"/>
          </a:p>
        </p:txBody>
      </p:sp>
      <p:graphicFrame>
        <p:nvGraphicFramePr>
          <p:cNvPr id="14" name="btfpTable625570">
            <a:extLst>
              <a:ext uri="{FF2B5EF4-FFF2-40B4-BE49-F238E27FC236}">
                <a16:creationId xmlns:a16="http://schemas.microsoft.com/office/drawing/2014/main" id="{41BA7A20-720B-4A3E-B351-EF139B50B86E}"/>
              </a:ext>
            </a:extLst>
          </p:cNvPr>
          <p:cNvGraphicFramePr>
            <a:graphicFrameLocks noGrp="1"/>
          </p:cNvGraphicFramePr>
          <p:nvPr>
            <p:custDataLst>
              <p:tags r:id="rId3"/>
            </p:custDataLst>
            <p:extLst>
              <p:ext uri="{D42A27DB-BD31-4B8C-83A1-F6EECF244321}">
                <p14:modId xmlns:p14="http://schemas.microsoft.com/office/powerpoint/2010/main" val="1803886867"/>
              </p:ext>
            </p:extLst>
          </p:nvPr>
        </p:nvGraphicFramePr>
        <p:xfrm>
          <a:off x="3650566" y="1233624"/>
          <a:ext cx="8202556" cy="5203986"/>
        </p:xfrm>
        <a:graphic>
          <a:graphicData uri="http://schemas.openxmlformats.org/drawingml/2006/table">
            <a:tbl>
              <a:tblPr firstRow="1" firstCol="1">
                <a:tableStyleId>{9D7B26C5-4107-4FEC-AEDC-1716B250A1EF}</a:tableStyleId>
              </a:tblPr>
              <a:tblGrid>
                <a:gridCol w="354556">
                  <a:extLst>
                    <a:ext uri="{9D8B030D-6E8A-4147-A177-3AD203B41FA5}">
                      <a16:colId xmlns:a16="http://schemas.microsoft.com/office/drawing/2014/main" val="3727833565"/>
                    </a:ext>
                  </a:extLst>
                </a:gridCol>
                <a:gridCol w="900000">
                  <a:extLst>
                    <a:ext uri="{9D8B030D-6E8A-4147-A177-3AD203B41FA5}">
                      <a16:colId xmlns:a16="http://schemas.microsoft.com/office/drawing/2014/main" val="3835981246"/>
                    </a:ext>
                  </a:extLst>
                </a:gridCol>
                <a:gridCol w="6948000">
                  <a:extLst>
                    <a:ext uri="{9D8B030D-6E8A-4147-A177-3AD203B41FA5}">
                      <a16:colId xmlns:a16="http://schemas.microsoft.com/office/drawing/2014/main" val="3103477970"/>
                    </a:ext>
                  </a:extLst>
                </a:gridCol>
              </a:tblGrid>
              <a:tr h="139670">
                <a:tc gridSpan="2">
                  <a:txBody>
                    <a:bodyPr/>
                    <a:lstStyle/>
                    <a:p>
                      <a:pPr marL="0" indent="0" algn="l">
                        <a:spcBef>
                          <a:spcPts val="0"/>
                        </a:spcBef>
                        <a:buFontTx/>
                        <a:buNone/>
                      </a:pPr>
                      <a:r>
                        <a:rPr lang="en-US" sz="1200" b="1" kern="1200">
                          <a:solidFill>
                            <a:srgbClr val="000000"/>
                          </a:solidFill>
                          <a:latin typeface="+mn-lt"/>
                          <a:ea typeface="+mn-ea"/>
                          <a:cs typeface="+mn-cs"/>
                        </a:rPr>
                        <a:t>Key ESG topics</a:t>
                      </a:r>
                    </a:p>
                  </a:txBody>
                  <a:tcPr marL="18288" marR="18288" marT="3600" marB="3600" anchor="b">
                    <a:lnR w="9525"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indent="0" algn="l">
                        <a:spcBef>
                          <a:spcPts val="0"/>
                        </a:spcBef>
                        <a:buFontTx/>
                        <a:buNone/>
                      </a:pPr>
                      <a:r>
                        <a:rPr lang="en-US" sz="1200" b="1" kern="1200">
                          <a:solidFill>
                            <a:srgbClr val="000000"/>
                          </a:solidFill>
                          <a:latin typeface="+mn-lt"/>
                          <a:ea typeface="+mn-ea"/>
                          <a:cs typeface="+mn-cs"/>
                        </a:rPr>
                        <a:t>Key ESG topics</a:t>
                      </a:r>
                    </a:p>
                  </a:txBody>
                  <a:tcPr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spcBef>
                          <a:spcPts val="0"/>
                        </a:spcBef>
                        <a:buFontTx/>
                        <a:buNone/>
                      </a:pPr>
                      <a:r>
                        <a:rPr lang="en-US" sz="1200" b="1" kern="1200">
                          <a:solidFill>
                            <a:srgbClr val="000000"/>
                          </a:solidFill>
                          <a:latin typeface="+mn-lt"/>
                          <a:ea typeface="+mn-ea"/>
                          <a:cs typeface="+mn-cs"/>
                        </a:rPr>
                        <a:t>Potential DD questions – High Material Issues</a:t>
                      </a:r>
                    </a:p>
                  </a:txBody>
                  <a:tcPr marL="18288" marR="18288" marT="3600" marB="3600" anchor="b">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4272115"/>
                  </a:ext>
                </a:extLst>
              </a:tr>
              <a:tr h="490548">
                <a:tc>
                  <a:txBody>
                    <a:bodyPr/>
                    <a:lstStyle/>
                    <a:p>
                      <a:pPr marL="0" indent="0" algn="l">
                        <a:buFontTx/>
                        <a:buNone/>
                      </a:pPr>
                      <a:endParaRPr lang="en-US" sz="1000">
                        <a:solidFill>
                          <a:schemeClr val="accent5">
                            <a:lumMod val="75000"/>
                          </a:schemeClr>
                        </a:solidFill>
                        <a:latin typeface="+mj-lt"/>
                      </a:endParaRPr>
                    </a:p>
                  </a:txBody>
                  <a:tcPr marL="18288" marR="18288" marT="3600" marB="3600">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spcBef>
                          <a:spcPts val="0"/>
                        </a:spcBef>
                        <a:buFontTx/>
                        <a:buNone/>
                      </a:pPr>
                      <a:r>
                        <a:rPr lang="en-US" sz="1000" b="1" kern="1200">
                          <a:solidFill>
                            <a:schemeClr val="tx1"/>
                          </a:solidFill>
                          <a:latin typeface="+mn-lt"/>
                          <a:ea typeface="+mn-ea"/>
                          <a:cs typeface="+mn-cs"/>
                        </a:rPr>
                        <a:t>Overall</a:t>
                      </a:r>
                    </a:p>
                  </a:txBody>
                  <a:tcPr marL="18288" marR="18288"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7800" lvl="0" indent="-177800">
                        <a:spcBef>
                          <a:spcPts val="200"/>
                        </a:spcBef>
                      </a:pPr>
                      <a:r>
                        <a:rPr lang="en-US" sz="1000" kern="1200">
                          <a:solidFill>
                            <a:schemeClr val="dk1"/>
                          </a:solidFill>
                          <a:effectLst/>
                          <a:latin typeface="+mn-lt"/>
                          <a:ea typeface="+mn-ea"/>
                          <a:cs typeface="+mn-cs"/>
                        </a:rPr>
                        <a:t>How much does Target´s</a:t>
                      </a:r>
                      <a:r>
                        <a:rPr lang="en-US" sz="1000" b="1" kern="1200">
                          <a:solidFill>
                            <a:schemeClr val="dk1"/>
                          </a:solidFill>
                          <a:effectLst/>
                          <a:latin typeface="+mn-lt"/>
                          <a:ea typeface="+mn-ea"/>
                          <a:cs typeface="+mn-cs"/>
                        </a:rPr>
                        <a:t> </a:t>
                      </a:r>
                      <a:r>
                        <a:rPr lang="en-US" sz="1000" b="0" kern="1200">
                          <a:solidFill>
                            <a:schemeClr val="dk1"/>
                          </a:solidFill>
                          <a:effectLst/>
                          <a:latin typeface="+mn-lt"/>
                          <a:ea typeface="+mn-ea"/>
                          <a:cs typeface="+mn-cs"/>
                        </a:rPr>
                        <a:t>stakeholders (incl. consumers and regulators) value ESG and how is this expected to evolve? What are the most important topics and why?</a:t>
                      </a:r>
                    </a:p>
                    <a:p>
                      <a:pPr marL="177800" lvl="0" indent="-177800">
                        <a:spcBef>
                          <a:spcPts val="200"/>
                        </a:spcBef>
                      </a:pPr>
                      <a:r>
                        <a:rPr lang="en-US" sz="1000" kern="1200">
                          <a:solidFill>
                            <a:schemeClr val="dk1"/>
                          </a:solidFill>
                          <a:effectLst/>
                          <a:latin typeface="+mn-lt"/>
                          <a:ea typeface="+mn-ea"/>
                          <a:cs typeface="+mn-cs"/>
                        </a:rPr>
                        <a:t>What are the implications of the growing importance of sustainability in the cosmetics industry on the Target?</a:t>
                      </a:r>
                    </a:p>
                    <a:p>
                      <a:pPr marL="177800" lvl="0" indent="-177800">
                        <a:spcBef>
                          <a:spcPts val="200"/>
                        </a:spcBef>
                      </a:pPr>
                      <a:r>
                        <a:rPr lang="en-US" sz="1000" kern="1200">
                          <a:solidFill>
                            <a:schemeClr val="dk1"/>
                          </a:solidFill>
                          <a:effectLst/>
                          <a:latin typeface="+mn-lt"/>
                          <a:ea typeface="+mn-ea"/>
                          <a:cs typeface="+mn-cs"/>
                        </a:rPr>
                        <a:t>What </a:t>
                      </a:r>
                      <a:r>
                        <a:rPr lang="en-US" sz="1000" b="0" kern="1200">
                          <a:solidFill>
                            <a:schemeClr val="dk1"/>
                          </a:solidFill>
                          <a:effectLst/>
                          <a:latin typeface="+mn-lt"/>
                          <a:ea typeface="+mn-ea"/>
                          <a:cs typeface="+mn-cs"/>
                        </a:rPr>
                        <a:t>value creation opportunities </a:t>
                      </a:r>
                      <a:r>
                        <a:rPr lang="en-US" sz="1000" kern="1200">
                          <a:solidFill>
                            <a:schemeClr val="dk1"/>
                          </a:solidFill>
                          <a:effectLst/>
                          <a:latin typeface="+mn-lt"/>
                          <a:ea typeface="+mn-ea"/>
                          <a:cs typeface="+mn-cs"/>
                        </a:rPr>
                        <a:t>does ESG present for the Target and how sizeable are they?</a:t>
                      </a:r>
                      <a:r>
                        <a:rPr lang="en-GB" sz="1000" kern="1200">
                          <a:solidFill>
                            <a:schemeClr val="dk1"/>
                          </a:solidFill>
                          <a:effectLst/>
                          <a:latin typeface="+mn-lt"/>
                          <a:ea typeface="+mn-ea"/>
                          <a:cs typeface="+mn-cs"/>
                        </a:rPr>
                        <a:t> </a:t>
                      </a:r>
                      <a:endParaRPr lang="en-US" sz="1000" kern="1200">
                        <a:solidFill>
                          <a:schemeClr val="dk1"/>
                        </a:solidFill>
                        <a:effectLst/>
                        <a:latin typeface="+mn-lt"/>
                        <a:ea typeface="+mn-ea"/>
                        <a:cs typeface="+mn-cs"/>
                      </a:endParaRPr>
                    </a:p>
                  </a:txBody>
                  <a:tcPr marL="18288" marR="18288" marT="3600" marB="3600" anchor="ctr">
                    <a:lnL>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85650"/>
                  </a:ext>
                </a:extLst>
              </a:tr>
              <a:tr h="650145">
                <a:tc rowSpan="3">
                  <a:txBody>
                    <a:bodyPr/>
                    <a:lstStyle/>
                    <a:p>
                      <a:pPr marL="0" indent="0" algn="l">
                        <a:buFontTx/>
                        <a:buNone/>
                      </a:pPr>
                      <a:endParaRPr lang="en-US" sz="1000">
                        <a:solidFill>
                          <a:schemeClr val="accent6">
                            <a:lumMod val="75000"/>
                          </a:schemeClr>
                        </a:solidFill>
                        <a:latin typeface="+mj-lt"/>
                      </a:endParaRPr>
                    </a:p>
                  </a:txBody>
                  <a:tcPr marL="18288" marR="18288" marT="3600" marB="3600">
                    <a:lnL>
                      <a:noFill/>
                    </a:lnL>
                    <a:lnR>
                      <a:noFill/>
                    </a:lnR>
                    <a:lnT w="12700" cap="flat" cmpd="sng" algn="ctr">
                      <a:solidFill>
                        <a:schemeClr val="tx1"/>
                      </a:solidFill>
                      <a:prstDash val="solid"/>
                      <a:round/>
                      <a:headEnd type="none" w="med" len="med"/>
                      <a:tailEnd type="none" w="med" len="med"/>
                    </a:lnT>
                    <a:lnTlToBr w="12700" cmpd="sng">
                      <a:noFill/>
                      <a:prstDash val="solid"/>
                    </a:lnTlToBr>
                    <a:lnBlToTr w="12700" cmpd="sng">
                      <a:noFill/>
                      <a:prstDash val="solid"/>
                    </a:lnBlToTr>
                  </a:tcPr>
                </a:tc>
                <a:tc>
                  <a:txBody>
                    <a:bodyPr/>
                    <a:lstStyle/>
                    <a:p>
                      <a:pPr marL="0" indent="0" algn="l">
                        <a:buFontTx/>
                        <a:buNone/>
                      </a:pPr>
                      <a:r>
                        <a:rPr lang="en-US" sz="1000" b="1">
                          <a:solidFill>
                            <a:schemeClr val="accent5"/>
                          </a:solidFill>
                          <a:latin typeface="+mj-lt"/>
                        </a:rPr>
                        <a:t>Decarbo- </a:t>
                      </a:r>
                      <a:br>
                        <a:rPr lang="en-US" sz="1000" b="1">
                          <a:solidFill>
                            <a:schemeClr val="accent5"/>
                          </a:solidFill>
                          <a:latin typeface="+mj-lt"/>
                        </a:rPr>
                      </a:br>
                      <a:r>
                        <a:rPr lang="en-US" sz="1000" b="1">
                          <a:solidFill>
                            <a:schemeClr val="accent5"/>
                          </a:solidFill>
                          <a:latin typeface="+mj-lt"/>
                        </a:rPr>
                        <a:t>nization</a:t>
                      </a:r>
                    </a:p>
                  </a:txBody>
                  <a:tcPr marL="18288" marR="18288">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7800" marR="0" lvl="0" indent="-177800" algn="l" defTabSz="711200" rtl="0" eaLnBrk="1" fontAlgn="auto" latinLnBrk="0" hangingPunct="1">
                        <a:lnSpc>
                          <a:spcPct val="100000"/>
                        </a:lnSpc>
                        <a:spcBef>
                          <a:spcPts val="200"/>
                        </a:spcBef>
                        <a:spcAft>
                          <a:spcPts val="0"/>
                        </a:spcAft>
                        <a:buClrTx/>
                        <a:buSzTx/>
                        <a:tabLst/>
                        <a:defRPr/>
                      </a:pPr>
                      <a:r>
                        <a:rPr lang="en-US" altLang="zh-CN" sz="1000" b="0" spc="0">
                          <a:solidFill>
                            <a:srgbClr val="000000"/>
                          </a:solidFill>
                          <a:latin typeface="+mn-lt"/>
                          <a:ea typeface="Arial"/>
                          <a:cs typeface="Arial"/>
                        </a:rPr>
                        <a:t>What is Target´s decarbonization approach? Does Target have a carbon baseline, a decarbonization strategy and targets? How are their competitors approaching decarbonization?</a:t>
                      </a:r>
                    </a:p>
                    <a:p>
                      <a:pPr marL="177800" marR="0" lvl="0" indent="-177800" algn="l" defTabSz="711200" rtl="0" eaLnBrk="1" fontAlgn="auto" latinLnBrk="0" hangingPunct="1">
                        <a:lnSpc>
                          <a:spcPct val="100000"/>
                        </a:lnSpc>
                        <a:spcBef>
                          <a:spcPts val="200"/>
                        </a:spcBef>
                        <a:spcAft>
                          <a:spcPts val="0"/>
                        </a:spcAft>
                        <a:buClrTx/>
                        <a:buSzTx/>
                        <a:buFontTx/>
                        <a:buChar char="•"/>
                        <a:tabLst/>
                        <a:defRPr/>
                      </a:pPr>
                      <a:r>
                        <a:rPr lang="en-US" altLang="zh-CN" sz="1000" b="0" spc="0">
                          <a:solidFill>
                            <a:srgbClr val="000000"/>
                          </a:solidFill>
                          <a:latin typeface="+mn-lt"/>
                          <a:ea typeface="Arial"/>
                          <a:cs typeface="Arial"/>
                        </a:rPr>
                        <a:t>Scope 3 emissions account for 99% of Target’s GHG emissions in 2022, what measures are in place to reduce the impact of scope 3 emissions (e.g., Target’s Green Supply Chain Policy)? How does this compare against peers?</a:t>
                      </a:r>
                    </a:p>
                    <a:p>
                      <a:pPr marL="177800" marR="0" lvl="0" indent="-177800" algn="l" defTabSz="711200" rtl="0" eaLnBrk="1" fontAlgn="auto" latinLnBrk="0" hangingPunct="1">
                        <a:lnSpc>
                          <a:spcPct val="100000"/>
                        </a:lnSpc>
                        <a:spcBef>
                          <a:spcPts val="200"/>
                        </a:spcBef>
                        <a:spcAft>
                          <a:spcPts val="0"/>
                        </a:spcAft>
                        <a:buClrTx/>
                        <a:buSzTx/>
                        <a:tabLst/>
                        <a:defRPr/>
                      </a:pPr>
                      <a:r>
                        <a:rPr lang="en-US" altLang="zh-CN" sz="1000" b="0" i="0" spc="0">
                          <a:solidFill>
                            <a:srgbClr val="000000"/>
                          </a:solidFill>
                          <a:latin typeface="+mn-lt"/>
                          <a:ea typeface="Arial"/>
                          <a:cs typeface="Arial"/>
                        </a:rPr>
                        <a:t>How ready is Target for CSRD and TCFD, and what are the implications from an investment perspective?</a:t>
                      </a:r>
                      <a:endParaRPr lang="en-US" sz="1000" i="0" kern="1200">
                        <a:solidFill>
                          <a:srgbClr val="000000"/>
                        </a:solidFill>
                        <a:latin typeface="+mn-lt"/>
                        <a:ea typeface="+mn-ea"/>
                        <a:cs typeface="+mn-cs"/>
                      </a:endParaRPr>
                    </a:p>
                  </a:txBody>
                  <a:tcPr marL="18288" marR="18288"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8170635"/>
                  </a:ext>
                </a:extLst>
              </a:tr>
              <a:tr h="892774">
                <a:tc vMerge="1">
                  <a:txBody>
                    <a:bodyPr/>
                    <a:lstStyle/>
                    <a:p>
                      <a:pPr marL="0" indent="0" algn="l">
                        <a:buFontTx/>
                        <a:buNone/>
                      </a:pPr>
                      <a:endParaRPr lang="en-US" sz="1000">
                        <a:solidFill>
                          <a:schemeClr val="accent6">
                            <a:lumMod val="75000"/>
                          </a:schemeClr>
                        </a:solidFill>
                        <a:latin typeface="+mj-lt"/>
                      </a:endParaRPr>
                    </a:p>
                  </a:txBody>
                  <a:tcPr marL="18288" marR="18288" marT="3600" marB="3600">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buFontTx/>
                        <a:buNone/>
                      </a:pPr>
                      <a:r>
                        <a:rPr lang="en-US" sz="1000" b="1">
                          <a:solidFill>
                            <a:schemeClr val="accent5"/>
                          </a:solidFill>
                          <a:latin typeface="+mj-lt"/>
                        </a:rPr>
                        <a:t>Packaging, waste &amp; circularity</a:t>
                      </a:r>
                    </a:p>
                  </a:txBody>
                  <a:tcPr marL="18288" marR="18288">
                    <a:lnL>
                      <a:noFill/>
                    </a:lnL>
                    <a:lnR w="12700" cap="flat" cmpd="sng" algn="ctr">
                      <a:no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1000" kern="1200">
                          <a:solidFill>
                            <a:srgbClr val="000000"/>
                          </a:solidFill>
                          <a:latin typeface="+mn-lt"/>
                          <a:ea typeface="+mn-ea"/>
                          <a:cs typeface="+mn-cs"/>
                        </a:rPr>
                        <a:t>What are Target’s key initiatives to reduce their overall wastage from packaging, including residuary waste from formula testers, unsold products and expired items? What is the total amount of waste recycled/reused? What are the waste reduction targets set by Luxe?</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1000" kern="1200">
                          <a:solidFill>
                            <a:srgbClr val="000000"/>
                          </a:solidFill>
                          <a:latin typeface="+mn-lt"/>
                          <a:ea typeface="+mn-ea"/>
                          <a:cs typeface="+mn-cs"/>
                        </a:rPr>
                        <a:t>What percentage of packaging materials are comprised of reused, recycled, or compostable materials in total? What is Target doing to reduce the use of single use plastic and is there a push to differentiate with sustainable packaging?</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US" sz="1000" kern="1200">
                          <a:solidFill>
                            <a:srgbClr val="000000"/>
                          </a:solidFill>
                          <a:latin typeface="+mn-lt"/>
                          <a:ea typeface="+mn-ea"/>
                          <a:cs typeface="+mn-cs"/>
                        </a:rPr>
                        <a:t>Does Target undertake other circular initiatives (promoting re-use, refills etc.) to minimize waste? How does it perform on circular initiatives in comparison with its peers?</a:t>
                      </a:r>
                    </a:p>
                  </a:txBody>
                  <a:tcPr marL="18288" marR="18288" marT="36000" marB="36000" anchor="ctr">
                    <a:lnL w="12700" cap="flat" cmpd="sng" algn="ctr">
                      <a:noFill/>
                      <a:prstDash val="solid"/>
                      <a:round/>
                      <a:headEnd type="none" w="med" len="med"/>
                      <a:tailEnd type="none" w="med" len="med"/>
                    </a:lnL>
                    <a:lnR>
                      <a:noFill/>
                    </a:lnR>
                    <a:lnT w="12700" cap="flat" cmpd="sng" algn="ctr">
                      <a:solidFill>
                        <a:schemeClr val="bg2">
                          <a:lumMod val="20000"/>
                          <a:lumOff val="80000"/>
                        </a:schemeClr>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7759421"/>
                  </a:ext>
                </a:extLst>
              </a:tr>
              <a:tr h="776822">
                <a:tc vMerge="1">
                  <a:txBody>
                    <a:bodyPr/>
                    <a:lstStyle/>
                    <a:p>
                      <a:endParaRPr lang="en-GB"/>
                    </a:p>
                  </a:txBody>
                  <a:tcPr/>
                </a:tc>
                <a:tc>
                  <a:txBody>
                    <a:bodyPr/>
                    <a:lstStyle/>
                    <a:p>
                      <a:pPr marL="0" indent="0" defTabSz="914400">
                        <a:spcBef>
                          <a:spcPct val="0"/>
                        </a:spcBef>
                        <a:spcAft>
                          <a:spcPct val="0"/>
                        </a:spcAft>
                        <a:buFontTx/>
                        <a:buNone/>
                      </a:pPr>
                      <a:r>
                        <a:rPr lang="en-US" sz="1000" b="1" kern="0">
                          <a:solidFill>
                            <a:schemeClr val="accent5"/>
                          </a:solidFill>
                        </a:rPr>
                        <a:t>Animal product testing</a:t>
                      </a:r>
                    </a:p>
                  </a:txBody>
                  <a:tcPr marL="18288" marR="18288">
                    <a:lnL>
                      <a:noFill/>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7800" indent="-177800" algn="l">
                        <a:spcBef>
                          <a:spcPts val="0"/>
                        </a:spcBef>
                        <a:spcAft>
                          <a:spcPts val="300"/>
                        </a:spcAft>
                      </a:pPr>
                      <a:r>
                        <a:rPr lang="en-US" sz="1000">
                          <a:solidFill>
                            <a:srgbClr val="000000"/>
                          </a:solidFill>
                          <a:latin typeface="Arial" panose="020B0604020202020204" pitchFamily="34" charset="0"/>
                        </a:rPr>
                        <a:t>What policies does Target have in place to ensure animal welfare? Does it have measures in place to regain its Leaping Bunny (cruelty-free) certification? What plans are in place to increase its cruelty-free portfolio beyond </a:t>
                      </a:r>
                      <a:r>
                        <a:rPr lang="en-US" sz="1000" err="1">
                          <a:solidFill>
                            <a:srgbClr val="000000"/>
                          </a:solidFill>
                          <a:latin typeface="Arial" panose="020B0604020202020204" pitchFamily="34" charset="0"/>
                        </a:rPr>
                        <a:t>LimeLife</a:t>
                      </a:r>
                      <a:r>
                        <a:rPr lang="en-US" sz="1000">
                          <a:solidFill>
                            <a:srgbClr val="000000"/>
                          </a:solidFill>
                          <a:latin typeface="Arial" panose="020B0604020202020204" pitchFamily="34" charset="0"/>
                        </a:rPr>
                        <a:t> products?</a:t>
                      </a:r>
                    </a:p>
                    <a:p>
                      <a:pPr marL="177800" indent="-177800" algn="l">
                        <a:spcBef>
                          <a:spcPts val="0"/>
                        </a:spcBef>
                        <a:spcAft>
                          <a:spcPts val="300"/>
                        </a:spcAft>
                      </a:pPr>
                      <a:r>
                        <a:rPr lang="en-US" sz="1000">
                          <a:solidFill>
                            <a:srgbClr val="000000"/>
                          </a:solidFill>
                          <a:latin typeface="Arial" panose="020B0604020202020204" pitchFamily="34" charset="0"/>
                        </a:rPr>
                        <a:t>What proportion of Target’s current product portfolio is vegan? How does this compare against peers? What other initiatives does Target have to promote biodiversity and animal welfare?</a:t>
                      </a:r>
                    </a:p>
                  </a:txBody>
                  <a:tcPr marL="18288" marR="18288" marT="36000" marB="36000" anchor="ctr">
                    <a:lnL w="12700" cap="flat" cmpd="sng" algn="ctr">
                      <a:noFill/>
                      <a:prstDash val="solid"/>
                      <a:round/>
                      <a:headEnd type="none" w="med" len="med"/>
                      <a:tailEnd type="none" w="med" len="med"/>
                    </a:lnL>
                    <a:lnR>
                      <a:noFill/>
                    </a:lnR>
                    <a:lnT w="12700" cap="flat" cmpd="sng" algn="ctr">
                      <a:solidFill>
                        <a:schemeClr val="tx2"/>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8889082"/>
                  </a:ext>
                </a:extLst>
              </a:tr>
              <a:tr h="733177">
                <a:tc rowSpan="2">
                  <a:txBody>
                    <a:bodyPr/>
                    <a:lstStyle/>
                    <a:p>
                      <a:pPr marL="0" indent="0" algn="l">
                        <a:buFontTx/>
                        <a:buNone/>
                      </a:pPr>
                      <a:endParaRPr lang="en-US" sz="1000">
                        <a:solidFill>
                          <a:schemeClr val="accent4">
                            <a:lumMod val="75000"/>
                          </a:schemeClr>
                        </a:solidFill>
                        <a:latin typeface="+mj-lt"/>
                      </a:endParaRPr>
                    </a:p>
                  </a:txBody>
                  <a:tcPr marL="18288" marR="18288" marT="3600" marB="3600">
                    <a:lnL>
                      <a:noFill/>
                    </a:lnL>
                    <a:lnR>
                      <a:noFill/>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buFontTx/>
                        <a:buNone/>
                      </a:pPr>
                      <a:r>
                        <a:rPr lang="en-US" sz="1000" b="1" kern="1200">
                          <a:solidFill>
                            <a:srgbClr val="973B74"/>
                          </a:solidFill>
                          <a:latin typeface="+mn-lt"/>
                          <a:ea typeface="+mn-ea"/>
                          <a:cs typeface="+mn-cs"/>
                        </a:rPr>
                        <a:t>Health &amp; Wellness/ Customer safety</a:t>
                      </a:r>
                    </a:p>
                  </a:txBody>
                  <a:tcPr marL="18288" marR="18288">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GB" sz="1000" b="0" kern="1200">
                          <a:solidFill>
                            <a:srgbClr val="000000"/>
                          </a:solidFill>
                          <a:latin typeface="+mn-lt"/>
                          <a:ea typeface="+mn-ea"/>
                          <a:cs typeface="+mn-cs"/>
                        </a:rPr>
                        <a:t>What measures does Target take to ensure its products are ‘safe and sustainable’? Target as a group has received B Corp certification in August 2023, what measures are in place to help its brands (</a:t>
                      </a:r>
                      <a:r>
                        <a:rPr lang="en-GB" sz="1000" b="0" kern="1200" err="1">
                          <a:solidFill>
                            <a:srgbClr val="000000"/>
                          </a:solidFill>
                          <a:latin typeface="+mn-lt"/>
                          <a:ea typeface="+mn-ea"/>
                          <a:cs typeface="+mn-cs"/>
                        </a:rPr>
                        <a:t>LimeLife</a:t>
                      </a:r>
                      <a:r>
                        <a:rPr lang="en-GB" sz="1000" b="0" kern="1200">
                          <a:solidFill>
                            <a:srgbClr val="000000"/>
                          </a:solidFill>
                          <a:latin typeface="+mn-lt"/>
                          <a:ea typeface="+mn-ea"/>
                          <a:cs typeface="+mn-cs"/>
                        </a:rPr>
                        <a:t>, Sol de Janeiro, Grown Alchemist) become B Corp certified by 2026?</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GB" sz="1000" b="0" kern="1200">
                          <a:solidFill>
                            <a:srgbClr val="000000"/>
                          </a:solidFill>
                          <a:latin typeface="+mn-lt"/>
                          <a:ea typeface="+mn-ea"/>
                          <a:cs typeface="+mn-cs"/>
                        </a:rPr>
                        <a:t>What initiatives is Target undertaking to increase the proportion of products with above 90% natural origin ingredients (~39% in leave-on formula products in 2022)? How does this compare against its peers?</a:t>
                      </a:r>
                    </a:p>
                    <a:p>
                      <a:pPr marL="177800" marR="0" lvl="0" indent="-177800" algn="l" defTabSz="711200" rtl="0" eaLnBrk="1" fontAlgn="auto" latinLnBrk="0" hangingPunct="1">
                        <a:lnSpc>
                          <a:spcPct val="100000"/>
                        </a:lnSpc>
                        <a:spcBef>
                          <a:spcPts val="300"/>
                        </a:spcBef>
                        <a:spcAft>
                          <a:spcPts val="0"/>
                        </a:spcAft>
                        <a:buClrTx/>
                        <a:buSzTx/>
                        <a:buFontTx/>
                        <a:buChar char="•"/>
                        <a:tabLst/>
                        <a:defRPr/>
                      </a:pPr>
                      <a:r>
                        <a:rPr lang="en-GB" sz="1000" b="0" kern="1200">
                          <a:solidFill>
                            <a:srgbClr val="000000"/>
                          </a:solidFill>
                          <a:latin typeface="+mn-lt"/>
                          <a:ea typeface="+mn-ea"/>
                          <a:cs typeface="+mn-cs"/>
                        </a:rPr>
                        <a:t>Has Target been involved in any controversies or product recalls for its products in relation to product safety?</a:t>
                      </a:r>
                    </a:p>
                  </a:txBody>
                  <a:tcPr marL="18288" marR="18288" marT="3600" marB="36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87205161"/>
                  </a:ext>
                </a:extLst>
              </a:tr>
              <a:tr h="471884">
                <a:tc vMerge="1">
                  <a:txBody>
                    <a:bodyPr/>
                    <a:lstStyle/>
                    <a:p>
                      <a:pPr marL="0" indent="0" algn="l">
                        <a:buFontTx/>
                        <a:buNone/>
                      </a:pPr>
                      <a:endParaRPr lang="en-US" sz="1000">
                        <a:solidFill>
                          <a:schemeClr val="accent4">
                            <a:lumMod val="75000"/>
                          </a:schemeClr>
                        </a:solidFill>
                        <a:latin typeface="+mj-lt"/>
                      </a:endParaRPr>
                    </a:p>
                  </a:txBody>
                  <a:tcPr marL="18288" marR="18288" marT="3600" marB="3600">
                    <a:lnL>
                      <a:noFill/>
                    </a:lnL>
                    <a:lnR>
                      <a:noFill/>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a:buFontTx/>
                        <a:buNone/>
                      </a:pPr>
                      <a:r>
                        <a:rPr lang="en-US" sz="1000" b="1" kern="1200" err="1">
                          <a:solidFill>
                            <a:srgbClr val="973B74"/>
                          </a:solidFill>
                          <a:latin typeface="+mn-lt"/>
                          <a:ea typeface="+mn-ea"/>
                          <a:cs typeface="+mn-cs"/>
                        </a:rPr>
                        <a:t>Labour</a:t>
                      </a:r>
                      <a:r>
                        <a:rPr lang="en-US" sz="1000" b="1" kern="1200">
                          <a:solidFill>
                            <a:srgbClr val="973B74"/>
                          </a:solidFill>
                          <a:latin typeface="+mn-lt"/>
                          <a:ea typeface="+mn-ea"/>
                          <a:cs typeface="+mn-cs"/>
                        </a:rPr>
                        <a:t> practices</a:t>
                      </a:r>
                    </a:p>
                  </a:txBody>
                  <a:tcPr marL="18288" marR="18288">
                    <a:lnL>
                      <a:noFill/>
                    </a:lnL>
                    <a:lnR w="12700" cap="flat" cmpd="sng" algn="ctr">
                      <a:noFill/>
                      <a:prstDash val="solid"/>
                      <a:round/>
                      <a:headEnd type="none" w="med" len="med"/>
                      <a:tailEnd type="none" w="med" len="med"/>
                    </a:lnR>
                    <a:lnT w="12700" cap="flat" cmpd="sng" algn="ctr">
                      <a:solidFill>
                        <a:schemeClr val="bg2">
                          <a:lumMod val="20000"/>
                          <a:lumOff val="8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7800" marR="0" lvl="0" indent="-177800" algn="l" defTabSz="711200" rtl="0" eaLnBrk="1" fontAlgn="auto" latinLnBrk="0" hangingPunct="1">
                        <a:lnSpc>
                          <a:spcPct val="100000"/>
                        </a:lnSpc>
                        <a:spcBef>
                          <a:spcPts val="200"/>
                        </a:spcBef>
                        <a:spcAft>
                          <a:spcPts val="0"/>
                        </a:spcAft>
                        <a:buClrTx/>
                        <a:buSzTx/>
                        <a:tabLst/>
                        <a:defRPr/>
                      </a:pPr>
                      <a:r>
                        <a:rPr lang="en-US" altLang="zh-CN" sz="1000" b="0" spc="0">
                          <a:solidFill>
                            <a:srgbClr val="000000"/>
                          </a:solidFill>
                          <a:latin typeface="+mn-lt"/>
                          <a:ea typeface="Arial"/>
                          <a:cs typeface="Arial"/>
                        </a:rPr>
                        <a:t>Given Target´s end-to-end production and operation for their key brands in France, are there any key social risks associated with it? What is Target’s historical record on employee practices over the last 5 years? How does Target and its peers ensure fair treatment of their staff? </a:t>
                      </a:r>
                      <a:endParaRPr lang="en-GB" sz="1000" b="0" kern="1200">
                        <a:solidFill>
                          <a:srgbClr val="000000"/>
                        </a:solidFill>
                        <a:latin typeface="+mn-lt"/>
                        <a:ea typeface="+mn-ea"/>
                        <a:cs typeface="+mn-cs"/>
                      </a:endParaRPr>
                    </a:p>
                  </a:txBody>
                  <a:tcPr marL="18288" marR="18288" marT="3600" marB="3600" anchor="ctr">
                    <a:lnL w="12700" cap="flat" cmpd="sng" algn="ctr">
                      <a:noFill/>
                      <a:prstDash val="solid"/>
                      <a:round/>
                      <a:headEnd type="none" w="med" len="med"/>
                      <a:tailEnd type="none" w="med" len="med"/>
                    </a:lnL>
                    <a:lnR>
                      <a:noFill/>
                    </a:lnR>
                    <a:lnT w="12700" cap="flat" cmpd="sng" algn="ctr">
                      <a:solidFill>
                        <a:schemeClr val="bg2">
                          <a:lumMod val="20000"/>
                          <a:lumOff val="8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25875569"/>
                  </a:ext>
                </a:extLst>
              </a:tr>
            </a:tbl>
          </a:graphicData>
        </a:graphic>
      </p:graphicFrame>
      <p:grpSp>
        <p:nvGrpSpPr>
          <p:cNvPr id="39" name="btfpColumnHeaderBox323318">
            <a:extLst>
              <a:ext uri="{FF2B5EF4-FFF2-40B4-BE49-F238E27FC236}">
                <a16:creationId xmlns:a16="http://schemas.microsoft.com/office/drawing/2014/main" id="{B253676F-E1DF-4D0B-886B-F54608AA8B4F}"/>
              </a:ext>
            </a:extLst>
          </p:cNvPr>
          <p:cNvGrpSpPr/>
          <p:nvPr>
            <p:custDataLst>
              <p:tags r:id="rId4"/>
            </p:custDataLst>
          </p:nvPr>
        </p:nvGrpSpPr>
        <p:grpSpPr>
          <a:xfrm>
            <a:off x="325975" y="1134829"/>
            <a:ext cx="3229810" cy="293090"/>
            <a:chOff x="330200" y="1278811"/>
            <a:chExt cx="11531600" cy="293090"/>
          </a:xfrm>
        </p:grpSpPr>
        <p:sp>
          <p:nvSpPr>
            <p:cNvPr id="37" name="btfpColumnHeaderBoxText323318">
              <a:extLst>
                <a:ext uri="{FF2B5EF4-FFF2-40B4-BE49-F238E27FC236}">
                  <a16:creationId xmlns:a16="http://schemas.microsoft.com/office/drawing/2014/main" id="{9BA77727-DAF3-4B6A-A79C-EAE54BDF2343}"/>
                </a:ext>
              </a:extLst>
            </p:cNvPr>
            <p:cNvSpPr txBox="1"/>
            <p:nvPr/>
          </p:nvSpPr>
          <p:spPr bwMode="gray">
            <a:xfrm>
              <a:off x="330200" y="1278811"/>
              <a:ext cx="11531600" cy="285432"/>
            </a:xfrm>
            <a:prstGeom prst="rect">
              <a:avLst/>
            </a:prstGeom>
            <a:noFill/>
          </p:spPr>
          <p:txBody>
            <a:bodyPr vert="horz" wrap="square" lIns="36036" tIns="36036" rIns="36036" bIns="36036" rtlCol="0" anchor="b">
              <a:spAutoFit/>
            </a:bodyPr>
            <a:lstStyle/>
            <a:p>
              <a:pPr marL="0" indent="0">
                <a:spcBef>
                  <a:spcPts val="0"/>
                </a:spcBef>
                <a:buNone/>
              </a:pPr>
              <a:r>
                <a:rPr lang="en-GB" sz="1400" b="1">
                  <a:solidFill>
                    <a:srgbClr val="000000"/>
                  </a:solidFill>
                </a:rPr>
                <a:t>Recommendation for ESG DD</a:t>
              </a:r>
            </a:p>
          </p:txBody>
        </p:sp>
        <p:cxnSp>
          <p:nvCxnSpPr>
            <p:cNvPr id="38" name="btfpColumnHeaderBoxLine323318">
              <a:extLst>
                <a:ext uri="{FF2B5EF4-FFF2-40B4-BE49-F238E27FC236}">
                  <a16:creationId xmlns:a16="http://schemas.microsoft.com/office/drawing/2014/main" id="{EBCADE6E-67ED-496E-BE18-C123DDDD25C7}"/>
                </a:ext>
              </a:extLst>
            </p:cNvPr>
            <p:cNvCxnSpPr/>
            <p:nvPr/>
          </p:nvCxnSpPr>
          <p:spPr bwMode="gray">
            <a:xfrm>
              <a:off x="330200" y="1571901"/>
              <a:ext cx="11531600"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40" name="btfpBulletedList100123">
            <a:extLst>
              <a:ext uri="{FF2B5EF4-FFF2-40B4-BE49-F238E27FC236}">
                <a16:creationId xmlns:a16="http://schemas.microsoft.com/office/drawing/2014/main" id="{5E73CAD1-913C-412B-95F1-7E723E15BE35}"/>
              </a:ext>
            </a:extLst>
          </p:cNvPr>
          <p:cNvSpPr txBox="1"/>
          <p:nvPr>
            <p:custDataLst>
              <p:tags r:id="rId5"/>
            </p:custDataLst>
          </p:nvPr>
        </p:nvSpPr>
        <p:spPr bwMode="gray">
          <a:xfrm>
            <a:off x="325976" y="1528475"/>
            <a:ext cx="3229810" cy="5158711"/>
          </a:xfrm>
          <a:prstGeom prst="rect">
            <a:avLst/>
          </a:prstGeom>
          <a:noFill/>
        </p:spPr>
        <p:txBody>
          <a:bodyPr vert="horz" wrap="square" lIns="36000" tIns="36000" rIns="36000" bIns="36000" rtlCol="0">
            <a:spAutoFit/>
          </a:bodyPr>
          <a:lstStyle/>
          <a:p>
            <a:pPr>
              <a:spcBef>
                <a:spcPts val="900"/>
              </a:spcBef>
            </a:pPr>
            <a:r>
              <a:rPr lang="en-GB" sz="1200"/>
              <a:t>Level of ESG DD: </a:t>
            </a:r>
            <a:r>
              <a:rPr lang="en-GB" sz="1200" b="1"/>
              <a:t>Standard DD</a:t>
            </a:r>
          </a:p>
          <a:p>
            <a:pPr>
              <a:spcBef>
                <a:spcPts val="900"/>
              </a:spcBef>
            </a:pPr>
            <a:r>
              <a:rPr lang="en-GB" sz="1200"/>
              <a:t>Price: </a:t>
            </a:r>
            <a:r>
              <a:rPr lang="en-GB" sz="1200" b="1"/>
              <a:t>£75K</a:t>
            </a:r>
          </a:p>
          <a:p>
            <a:pPr>
              <a:spcBef>
                <a:spcPts val="900"/>
              </a:spcBef>
            </a:pPr>
            <a:r>
              <a:rPr lang="en-GB" sz="1200"/>
              <a:t>Rationale:</a:t>
            </a:r>
          </a:p>
          <a:p>
            <a:pPr lvl="1">
              <a:spcBef>
                <a:spcPts val="300"/>
              </a:spcBef>
            </a:pPr>
            <a:r>
              <a:rPr lang="en-GB" sz="1000" b="1"/>
              <a:t>Multiple highly material environmental and social topics </a:t>
            </a:r>
            <a:r>
              <a:rPr lang="en-GB" sz="1000"/>
              <a:t>that require analysis (both sector-level and target performance) </a:t>
            </a:r>
          </a:p>
          <a:p>
            <a:pPr lvl="1">
              <a:spcBef>
                <a:spcPts val="300"/>
              </a:spcBef>
            </a:pPr>
            <a:r>
              <a:rPr lang="en-GB" sz="1000" b="1"/>
              <a:t>Commercial opportunities</a:t>
            </a:r>
            <a:r>
              <a:rPr lang="en-GB" sz="1000"/>
              <a:t> to expand sustainable </a:t>
            </a:r>
            <a:r>
              <a:rPr lang="en-GB" sz="1000" b="1"/>
              <a:t>product offerings</a:t>
            </a:r>
            <a:r>
              <a:rPr lang="en-GB" sz="1000"/>
              <a:t> (cruelty-free, vegan) given increasing consumer preference on sustainable personal care products</a:t>
            </a:r>
          </a:p>
          <a:p>
            <a:pPr lvl="1">
              <a:spcBef>
                <a:spcPts val="300"/>
              </a:spcBef>
            </a:pPr>
            <a:endParaRPr lang="en-GB" sz="1000"/>
          </a:p>
          <a:p>
            <a:pPr>
              <a:spcBef>
                <a:spcPts val="900"/>
              </a:spcBef>
            </a:pPr>
            <a:r>
              <a:rPr lang="en-GB" sz="1200" b="1"/>
              <a:t>Value creation </a:t>
            </a:r>
            <a:r>
              <a:rPr lang="en-GB" sz="1200"/>
              <a:t>opportunities:</a:t>
            </a:r>
          </a:p>
          <a:p>
            <a:pPr lvl="1">
              <a:spcBef>
                <a:spcPts val="300"/>
              </a:spcBef>
            </a:pPr>
            <a:r>
              <a:rPr lang="en-US" sz="1000" b="1"/>
              <a:t>Increase market access </a:t>
            </a:r>
            <a:r>
              <a:rPr lang="en-US" sz="1000"/>
              <a:t>by expanding the range of products that use natural ingredients and/ or organic based product formulations</a:t>
            </a:r>
          </a:p>
          <a:p>
            <a:pPr lvl="1">
              <a:spcBef>
                <a:spcPts val="300"/>
              </a:spcBef>
            </a:pPr>
            <a:r>
              <a:rPr lang="en-US" sz="1000" b="1" i="0" u="none" strike="noStrike" kern="1200">
                <a:solidFill>
                  <a:schemeClr val="tx1"/>
                </a:solidFill>
                <a:effectLst/>
                <a:latin typeface="+mn-lt"/>
                <a:ea typeface="+mn-ea"/>
                <a:cs typeface="+mn-cs"/>
              </a:rPr>
              <a:t>Invest in R&amp;D of packaging-free </a:t>
            </a:r>
            <a:r>
              <a:rPr lang="en-US" sz="1000" b="0" i="0" u="none" strike="noStrike" kern="1200">
                <a:solidFill>
                  <a:schemeClr val="tx1"/>
                </a:solidFill>
                <a:effectLst/>
                <a:latin typeface="+mn-lt"/>
                <a:ea typeface="+mn-ea"/>
                <a:cs typeface="+mn-cs"/>
              </a:rPr>
              <a:t>‘naked’ products (can be sold without requiring any additional packaging) and </a:t>
            </a:r>
            <a:r>
              <a:rPr lang="en-US" sz="1000" b="1" i="0" u="none" strike="noStrike" kern="1200">
                <a:solidFill>
                  <a:schemeClr val="tx1"/>
                </a:solidFill>
                <a:effectLst/>
                <a:latin typeface="+mn-lt"/>
                <a:ea typeface="+mn-ea"/>
                <a:cs typeface="+mn-cs"/>
              </a:rPr>
              <a:t>recyclable/ reusable </a:t>
            </a:r>
            <a:r>
              <a:rPr lang="en-US" sz="1000" b="0" i="0" u="none" strike="noStrike" kern="1200">
                <a:solidFill>
                  <a:schemeClr val="tx1"/>
                </a:solidFill>
                <a:effectLst/>
                <a:latin typeface="+mn-lt"/>
                <a:ea typeface="+mn-ea"/>
                <a:cs typeface="+mn-cs"/>
              </a:rPr>
              <a:t>packaging (e.g., glass/ stainless steel vs. plastic bottles)</a:t>
            </a:r>
          </a:p>
          <a:p>
            <a:pPr lvl="1">
              <a:spcBef>
                <a:spcPts val="300"/>
              </a:spcBef>
            </a:pPr>
            <a:r>
              <a:rPr lang="en-US" sz="1000" b="1"/>
              <a:t>Provide transparency </a:t>
            </a:r>
            <a:r>
              <a:rPr lang="en-US" sz="1000"/>
              <a:t>in production processes/ traceability of ingredients and </a:t>
            </a:r>
            <a:r>
              <a:rPr lang="en-US" sz="1000" b="1"/>
              <a:t>gain certifications </a:t>
            </a:r>
            <a:r>
              <a:rPr lang="en-US" sz="1000"/>
              <a:t>(e.g., Leaping Bunny), enhancing brand value and trust</a:t>
            </a:r>
          </a:p>
          <a:p>
            <a:pPr lvl="1">
              <a:spcBef>
                <a:spcPts val="300"/>
              </a:spcBef>
            </a:pPr>
            <a:r>
              <a:rPr lang="en-US" sz="1000" b="1" i="0" u="none" strike="noStrike">
                <a:solidFill>
                  <a:schemeClr val="tx1"/>
                </a:solidFill>
                <a:effectLst/>
                <a:latin typeface="+mn-lt"/>
              </a:rPr>
              <a:t>Continue to undertake initiatives </a:t>
            </a:r>
            <a:r>
              <a:rPr lang="en-US" sz="1000" b="0" i="0" u="none" strike="noStrike">
                <a:solidFill>
                  <a:schemeClr val="tx1"/>
                </a:solidFill>
                <a:effectLst/>
                <a:latin typeface="+mn-lt"/>
              </a:rPr>
              <a:t>to reduce GHG emissions (e.g., improving energy efficiency, increased use of renewable energy)</a:t>
            </a:r>
            <a:endParaRPr lang="en-US" sz="1000"/>
          </a:p>
        </p:txBody>
      </p:sp>
      <p:grpSp>
        <p:nvGrpSpPr>
          <p:cNvPr id="43" name="btfpStatusSticker100658">
            <a:extLst>
              <a:ext uri="{FF2B5EF4-FFF2-40B4-BE49-F238E27FC236}">
                <a16:creationId xmlns:a16="http://schemas.microsoft.com/office/drawing/2014/main" id="{D3AE3CBF-8D67-4E30-A1AC-0A275F684F35}"/>
              </a:ext>
            </a:extLst>
          </p:cNvPr>
          <p:cNvGrpSpPr/>
          <p:nvPr>
            <p:custDataLst>
              <p:tags r:id="rId6"/>
            </p:custDataLst>
          </p:nvPr>
        </p:nvGrpSpPr>
        <p:grpSpPr>
          <a:xfrm>
            <a:off x="10330289" y="955344"/>
            <a:ext cx="1531511" cy="235611"/>
            <a:chOff x="-2032610" y="876300"/>
            <a:chExt cx="1531511" cy="235611"/>
          </a:xfrm>
        </p:grpSpPr>
        <p:sp>
          <p:nvSpPr>
            <p:cNvPr id="41" name="btfpStatusStickerText100658">
              <a:extLst>
                <a:ext uri="{FF2B5EF4-FFF2-40B4-BE49-F238E27FC236}">
                  <a16:creationId xmlns:a16="http://schemas.microsoft.com/office/drawing/2014/main" id="{24B73EEF-8EA1-45E6-BD14-7CD279221E9A}"/>
                </a:ext>
              </a:extLst>
            </p:cNvPr>
            <p:cNvSpPr txBox="1"/>
            <p:nvPr/>
          </p:nvSpPr>
          <p:spPr bwMode="gray">
            <a:xfrm>
              <a:off x="-2032610" y="876300"/>
              <a:ext cx="1531511"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a:solidFill>
                    <a:srgbClr val="000000"/>
                  </a:solidFill>
                </a:rPr>
                <a:t>Outside in</a:t>
              </a:r>
            </a:p>
          </p:txBody>
        </p:sp>
        <p:cxnSp>
          <p:nvCxnSpPr>
            <p:cNvPr id="42" name="btfpStatusStickerLine100658">
              <a:extLst>
                <a:ext uri="{FF2B5EF4-FFF2-40B4-BE49-F238E27FC236}">
                  <a16:creationId xmlns:a16="http://schemas.microsoft.com/office/drawing/2014/main" id="{BE294C57-CCCE-48E9-99DF-77839FD1DC0D}"/>
                </a:ext>
              </a:extLst>
            </p:cNvPr>
            <p:cNvCxnSpPr>
              <a:cxnSpLocks/>
            </p:cNvCxnSpPr>
            <p:nvPr/>
          </p:nvCxnSpPr>
          <p:spPr bwMode="gray">
            <a:xfrm rot="720000">
              <a:off x="-2032610"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B0C6CB4D-8FC7-1F83-DBCB-1C4D61F0C90B}"/>
              </a:ext>
            </a:extLst>
          </p:cNvPr>
          <p:cNvSpPr/>
          <p:nvPr/>
        </p:nvSpPr>
        <p:spPr bwMode="gray">
          <a:xfrm>
            <a:off x="3697925" y="5224873"/>
            <a:ext cx="242624" cy="332994"/>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indent="0">
              <a:buNone/>
            </a:pPr>
            <a:r>
              <a:rPr lang="en-US" sz="2800" b="1">
                <a:solidFill>
                  <a:schemeClr val="accent6"/>
                </a:solidFill>
              </a:rPr>
              <a:t>S</a:t>
            </a:r>
            <a:endParaRPr lang="en-US" sz="1000">
              <a:solidFill>
                <a:schemeClr val="accent6"/>
              </a:solidFill>
            </a:endParaRPr>
          </a:p>
        </p:txBody>
      </p:sp>
      <p:pic>
        <p:nvPicPr>
          <p:cNvPr id="5" name="Picture 4">
            <a:extLst>
              <a:ext uri="{FF2B5EF4-FFF2-40B4-BE49-F238E27FC236}">
                <a16:creationId xmlns:a16="http://schemas.microsoft.com/office/drawing/2014/main" id="{CFFB6D98-F415-8B4F-2E7F-9704D3ADAC6A}"/>
              </a:ext>
            </a:extLst>
          </p:cNvPr>
          <p:cNvPicPr>
            <a:picLocks noChangeAspect="1"/>
          </p:cNvPicPr>
          <p:nvPr/>
        </p:nvPicPr>
        <p:blipFill>
          <a:blip r:embed="rId10"/>
          <a:stretch>
            <a:fillRect/>
          </a:stretch>
        </p:blipFill>
        <p:spPr>
          <a:xfrm>
            <a:off x="3688173" y="5605326"/>
            <a:ext cx="265850" cy="248808"/>
          </a:xfrm>
          <a:prstGeom prst="rect">
            <a:avLst/>
          </a:prstGeom>
        </p:spPr>
      </p:pic>
      <p:sp>
        <p:nvSpPr>
          <p:cNvPr id="8" name="Rectangle 7">
            <a:extLst>
              <a:ext uri="{FF2B5EF4-FFF2-40B4-BE49-F238E27FC236}">
                <a16:creationId xmlns:a16="http://schemas.microsoft.com/office/drawing/2014/main" id="{5AFAC6B7-86DA-DD00-7154-2139DCD1DA97}"/>
              </a:ext>
            </a:extLst>
          </p:cNvPr>
          <p:cNvSpPr/>
          <p:nvPr/>
        </p:nvSpPr>
        <p:spPr bwMode="gray">
          <a:xfrm>
            <a:off x="3701821" y="3305820"/>
            <a:ext cx="238848" cy="430887"/>
          </a:xfrm>
          <a:prstGeom prst="rect">
            <a:avLst/>
          </a:prstGeom>
          <a:no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marL="0" indent="0">
              <a:buNone/>
            </a:pPr>
            <a:r>
              <a:rPr lang="en-US" sz="2800" b="1">
                <a:solidFill>
                  <a:schemeClr val="accent5"/>
                </a:solidFill>
              </a:rPr>
              <a:t>E</a:t>
            </a:r>
            <a:endParaRPr lang="en-US" sz="2800">
              <a:solidFill>
                <a:schemeClr val="accent5"/>
              </a:solidFill>
            </a:endParaRPr>
          </a:p>
        </p:txBody>
      </p:sp>
      <p:pic>
        <p:nvPicPr>
          <p:cNvPr id="13" name="Picture 12">
            <a:extLst>
              <a:ext uri="{FF2B5EF4-FFF2-40B4-BE49-F238E27FC236}">
                <a16:creationId xmlns:a16="http://schemas.microsoft.com/office/drawing/2014/main" id="{204D4940-8DAB-C04E-31C2-5BC16DAD323D}"/>
              </a:ext>
            </a:extLst>
          </p:cNvPr>
          <p:cNvPicPr>
            <a:picLocks noChangeAspect="1"/>
          </p:cNvPicPr>
          <p:nvPr/>
        </p:nvPicPr>
        <p:blipFill>
          <a:blip r:embed="rId11"/>
          <a:stretch>
            <a:fillRect/>
          </a:stretch>
        </p:blipFill>
        <p:spPr>
          <a:xfrm>
            <a:off x="3681854" y="3742924"/>
            <a:ext cx="301670" cy="278010"/>
          </a:xfrm>
          <a:prstGeom prst="rect">
            <a:avLst/>
          </a:prstGeom>
        </p:spPr>
      </p:pic>
    </p:spTree>
    <p:custDataLst>
      <p:tags r:id="rId1"/>
    </p:custDataLst>
    <p:extLst>
      <p:ext uri="{BB962C8B-B14F-4D97-AF65-F5344CB8AC3E}">
        <p14:creationId xmlns:p14="http://schemas.microsoft.com/office/powerpoint/2010/main" val="17704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btfpColumnIndicatorGroup2">
            <a:extLst>
              <a:ext uri="{FF2B5EF4-FFF2-40B4-BE49-F238E27FC236}">
                <a16:creationId xmlns:a16="http://schemas.microsoft.com/office/drawing/2014/main" id="{25918772-B903-C911-852F-B3858E1AB895}"/>
              </a:ext>
            </a:extLst>
          </p:cNvPr>
          <p:cNvGrpSpPr/>
          <p:nvPr/>
        </p:nvGrpSpPr>
        <p:grpSpPr>
          <a:xfrm>
            <a:off x="0" y="6926580"/>
            <a:ext cx="12192000" cy="137160"/>
            <a:chOff x="0" y="6926580"/>
            <a:chExt cx="12192000" cy="137160"/>
          </a:xfrm>
        </p:grpSpPr>
        <p:sp>
          <p:nvSpPr>
            <p:cNvPr id="19" name="btfpColumnGapBlocker905439">
              <a:extLst>
                <a:ext uri="{FF2B5EF4-FFF2-40B4-BE49-F238E27FC236}">
                  <a16:creationId xmlns:a16="http://schemas.microsoft.com/office/drawing/2014/main" id="{66962C24-CE97-7671-0B2A-44A4C26CB2DE}"/>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7" name="btfpColumnGapBlocker793976">
              <a:extLst>
                <a:ext uri="{FF2B5EF4-FFF2-40B4-BE49-F238E27FC236}">
                  <a16:creationId xmlns:a16="http://schemas.microsoft.com/office/drawing/2014/main" id="{562DC3DB-3926-2321-D286-18744816A03E}"/>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5" name="btfpColumnIndicator312245">
              <a:extLst>
                <a:ext uri="{FF2B5EF4-FFF2-40B4-BE49-F238E27FC236}">
                  <a16:creationId xmlns:a16="http://schemas.microsoft.com/office/drawing/2014/main" id="{B9D02FCE-9A75-AB9A-82D7-5832F1E0DE80}"/>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846166">
              <a:extLst>
                <a:ext uri="{FF2B5EF4-FFF2-40B4-BE49-F238E27FC236}">
                  <a16:creationId xmlns:a16="http://schemas.microsoft.com/office/drawing/2014/main" id="{065A892A-C030-707A-6102-880581FB1326}"/>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0" name="btfpColumnIndicatorGroup1">
            <a:extLst>
              <a:ext uri="{FF2B5EF4-FFF2-40B4-BE49-F238E27FC236}">
                <a16:creationId xmlns:a16="http://schemas.microsoft.com/office/drawing/2014/main" id="{907FDA96-6298-9091-AD93-3AA81370E2B0}"/>
              </a:ext>
            </a:extLst>
          </p:cNvPr>
          <p:cNvGrpSpPr/>
          <p:nvPr/>
        </p:nvGrpSpPr>
        <p:grpSpPr>
          <a:xfrm>
            <a:off x="0" y="-205740"/>
            <a:ext cx="12192000" cy="137160"/>
            <a:chOff x="0" y="-205740"/>
            <a:chExt cx="12192000" cy="137160"/>
          </a:xfrm>
        </p:grpSpPr>
        <p:sp>
          <p:nvSpPr>
            <p:cNvPr id="18" name="btfpColumnGapBlocker246392">
              <a:extLst>
                <a:ext uri="{FF2B5EF4-FFF2-40B4-BE49-F238E27FC236}">
                  <a16:creationId xmlns:a16="http://schemas.microsoft.com/office/drawing/2014/main" id="{3D20BB60-ABBF-AC48-CF0C-36FB1C988476}"/>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6" name="btfpColumnGapBlocker138698">
              <a:extLst>
                <a:ext uri="{FF2B5EF4-FFF2-40B4-BE49-F238E27FC236}">
                  <a16:creationId xmlns:a16="http://schemas.microsoft.com/office/drawing/2014/main" id="{5A96A540-AC8A-979F-4BD8-281F9960DDE1}"/>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4" name="btfpColumnIndicator805057">
              <a:extLst>
                <a:ext uri="{FF2B5EF4-FFF2-40B4-BE49-F238E27FC236}">
                  <a16:creationId xmlns:a16="http://schemas.microsoft.com/office/drawing/2014/main" id="{E7EFEDFD-5F83-8547-E0DA-90E74F1AD5CE}"/>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912318">
              <a:extLst>
                <a:ext uri="{FF2B5EF4-FFF2-40B4-BE49-F238E27FC236}">
                  <a16:creationId xmlns:a16="http://schemas.microsoft.com/office/drawing/2014/main" id="{BE3BB03A-AF33-7199-EB9A-A53944CCE8B5}"/>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7622345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TFPCOLUMNGUIDE" val="Visible"/>
  <p:tag name="OFFICE" val="Boston"/>
  <p:tag name="MEKKOFORMATS" val="&lt;MekkoFormats&gt;&lt;NumberFormat DecimalSeparator=&quot;.&quot; ThousandSeparator=&quot;,&quot; NegativeNumberFormat=&quot;1&quot; /&gt;&lt;DateFormat CultureID=&quot;1033&quot; FormatString=&quot;M/d/yyyy&quot; /&gt;&lt;Font&gt;&lt;Output_Font_Name Default=&quot;Arial&quot; UsePPTTheme=&quot;True&quot; /&gt;&lt;/Font&gt;&lt;/MekkoFormats&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BTFPLAYOUTENABLED" val="1"/>
</p:tagLst>
</file>

<file path=ppt/tags/tag11.xml><?xml version="1.0" encoding="utf-8"?>
<p:tagLst xmlns:a="http://schemas.openxmlformats.org/drawingml/2006/main" xmlns:r="http://schemas.openxmlformats.org/officeDocument/2006/relationships" xmlns:p="http://schemas.openxmlformats.org/presentationml/2006/main">
  <p:tag name="BTFPLAYOUTENABLED" val="1"/>
</p:tagLst>
</file>

<file path=ppt/tags/tag12.xml><?xml version="1.0" encoding="utf-8"?>
<p:tagLst xmlns:a="http://schemas.openxmlformats.org/drawingml/2006/main" xmlns:r="http://schemas.openxmlformats.org/officeDocument/2006/relationships" xmlns:p="http://schemas.openxmlformats.org/presentationml/2006/main">
  <p:tag name="BTFPLAYOUTENABLED" val="1"/>
</p:tagLst>
</file>

<file path=ppt/tags/tag13.xml><?xml version="1.0" encoding="utf-8"?>
<p:tagLst xmlns:a="http://schemas.openxmlformats.org/drawingml/2006/main" xmlns:r="http://schemas.openxmlformats.org/officeDocument/2006/relationships" xmlns:p="http://schemas.openxmlformats.org/presentationml/2006/main">
  <p:tag name="BTFPLAYOUTENABLED" val="1"/>
</p:tagLst>
</file>

<file path=ppt/tags/tag14.xml><?xml version="1.0" encoding="utf-8"?>
<p:tagLst xmlns:a="http://schemas.openxmlformats.org/drawingml/2006/main" xmlns:r="http://schemas.openxmlformats.org/officeDocument/2006/relationships" xmlns:p="http://schemas.openxmlformats.org/presentationml/2006/main">
  <p:tag name="BTFPLAYOUTENABLED" val="1"/>
</p:tagLst>
</file>

<file path=ppt/tags/tag15.xml><?xml version="1.0" encoding="utf-8"?>
<p:tagLst xmlns:a="http://schemas.openxmlformats.org/drawingml/2006/main" xmlns:r="http://schemas.openxmlformats.org/officeDocument/2006/relationships" xmlns:p="http://schemas.openxmlformats.org/presentationml/2006/main">
  <p:tag name="BTFPLAYOUTENABLED" val="0"/>
</p:tagLst>
</file>

<file path=ppt/tags/tag16.xml><?xml version="1.0" encoding="utf-8"?>
<p:tagLst xmlns:a="http://schemas.openxmlformats.org/drawingml/2006/main" xmlns:r="http://schemas.openxmlformats.org/officeDocument/2006/relationships" xmlns:p="http://schemas.openxmlformats.org/presentationml/2006/main">
  <p:tag name="BTFPLAYOUTENABLED" val="0"/>
</p:tagLst>
</file>

<file path=ppt/tags/tag17.xml><?xml version="1.0" encoding="utf-8"?>
<p:tagLst xmlns:a="http://schemas.openxmlformats.org/drawingml/2006/main" xmlns:r="http://schemas.openxmlformats.org/officeDocument/2006/relationships" xmlns:p="http://schemas.openxmlformats.org/presentationml/2006/main">
  <p:tag name="BTFPLAYOUTENABLED" val="0"/>
</p:tagLst>
</file>

<file path=ppt/tags/tag18.xml><?xml version="1.0" encoding="utf-8"?>
<p:tagLst xmlns:a="http://schemas.openxmlformats.org/drawingml/2006/main" xmlns:r="http://schemas.openxmlformats.org/officeDocument/2006/relationships" xmlns:p="http://schemas.openxmlformats.org/presentationml/2006/main">
  <p:tag name="BTFPLAYOUTENABLED" val="1"/>
</p:tagLst>
</file>

<file path=ppt/tags/tag19.xml><?xml version="1.0" encoding="utf-8"?>
<p:tagLst xmlns:a="http://schemas.openxmlformats.org/drawingml/2006/main" xmlns:r="http://schemas.openxmlformats.org/officeDocument/2006/relationships" xmlns:p="http://schemas.openxmlformats.org/presentationml/2006/main">
  <p:tag name="BTFPLAYOUTENABLED"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TFPLAYOUTENABLED" val="1"/>
</p:tagLst>
</file>

<file path=ppt/tags/tag21.xml><?xml version="1.0" encoding="utf-8"?>
<p:tagLst xmlns:a="http://schemas.openxmlformats.org/drawingml/2006/main" xmlns:r="http://schemas.openxmlformats.org/officeDocument/2006/relationships" xmlns:p="http://schemas.openxmlformats.org/presentationml/2006/main">
  <p:tag name="BTFPLAYOUTENABLED" val="1"/>
</p:tagLst>
</file>

<file path=ppt/tags/tag22.xml><?xml version="1.0" encoding="utf-8"?>
<p:tagLst xmlns:a="http://schemas.openxmlformats.org/drawingml/2006/main" xmlns:r="http://schemas.openxmlformats.org/officeDocument/2006/relationships" xmlns:p="http://schemas.openxmlformats.org/presentationml/2006/main">
  <p:tag name="BTFPLAYOUTENABLED" val="1"/>
</p:tagLst>
</file>

<file path=ppt/tags/tag23.xml><?xml version="1.0" encoding="utf-8"?>
<p:tagLst xmlns:a="http://schemas.openxmlformats.org/drawingml/2006/main" xmlns:r="http://schemas.openxmlformats.org/officeDocument/2006/relationships" xmlns:p="http://schemas.openxmlformats.org/presentationml/2006/main">
  <p:tag name="BTFPLAYOUTENABLED" val="1"/>
</p:tagLst>
</file>

<file path=ppt/tags/tag24.xml><?xml version="1.0" encoding="utf-8"?>
<p:tagLst xmlns:a="http://schemas.openxmlformats.org/drawingml/2006/main" xmlns:r="http://schemas.openxmlformats.org/officeDocument/2006/relationships" xmlns:p="http://schemas.openxmlformats.org/presentationml/2006/main">
  <p:tag name="BTFPLAYOUTENABLED" val="0"/>
</p:tagLst>
</file>

<file path=ppt/tags/tag25.xml><?xml version="1.0" encoding="utf-8"?>
<p:tagLst xmlns:a="http://schemas.openxmlformats.org/drawingml/2006/main" xmlns:r="http://schemas.openxmlformats.org/officeDocument/2006/relationships" xmlns:p="http://schemas.openxmlformats.org/presentationml/2006/main">
  <p:tag name="BTFPLAYOUTENABLED" val="1"/>
</p:tagLst>
</file>

<file path=ppt/tags/tag26.xml><?xml version="1.0" encoding="utf-8"?>
<p:tagLst xmlns:a="http://schemas.openxmlformats.org/drawingml/2006/main" xmlns:r="http://schemas.openxmlformats.org/officeDocument/2006/relationships" xmlns:p="http://schemas.openxmlformats.org/presentationml/2006/main">
  <p:tag name="BTFPLAYOUTENABLED" val="0"/>
</p:tagLst>
</file>

<file path=ppt/tags/tag27.xml><?xml version="1.0" encoding="utf-8"?>
<p:tagLst xmlns:a="http://schemas.openxmlformats.org/drawingml/2006/main" xmlns:r="http://schemas.openxmlformats.org/officeDocument/2006/relationships" xmlns:p="http://schemas.openxmlformats.org/presentationml/2006/main">
  <p:tag name="BTFPLAYOUTENABLED" val="1"/>
</p:tagLst>
</file>

<file path=ppt/tags/tag28.xml><?xml version="1.0" encoding="utf-8"?>
<p:tagLst xmlns:a="http://schemas.openxmlformats.org/drawingml/2006/main" xmlns:r="http://schemas.openxmlformats.org/officeDocument/2006/relationships" xmlns:p="http://schemas.openxmlformats.org/presentationml/2006/main">
  <p:tag name="BTFPLAYOUTENABLED" val="1"/>
</p:tagLst>
</file>

<file path=ppt/tags/tag29.xml><?xml version="1.0" encoding="utf-8"?>
<p:tagLst xmlns:a="http://schemas.openxmlformats.org/drawingml/2006/main" xmlns:r="http://schemas.openxmlformats.org/officeDocument/2006/relationships" xmlns:p="http://schemas.openxmlformats.org/presentationml/2006/main">
  <p:tag name="BTFPLAYOUTENABLED" val="1"/>
</p:tagLst>
</file>

<file path=ppt/tags/tag3.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30.xml><?xml version="1.0" encoding="utf-8"?>
<p:tagLst xmlns:a="http://schemas.openxmlformats.org/drawingml/2006/main" xmlns:r="http://schemas.openxmlformats.org/officeDocument/2006/relationships" xmlns:p="http://schemas.openxmlformats.org/presentationml/2006/main">
  <p:tag name="BTFPLAYOUTENABLED" val="1"/>
</p:tagLst>
</file>

<file path=ppt/tags/tag31.xml><?xml version="1.0" encoding="utf-8"?>
<p:tagLst xmlns:a="http://schemas.openxmlformats.org/drawingml/2006/main" xmlns:r="http://schemas.openxmlformats.org/officeDocument/2006/relationships" xmlns:p="http://schemas.openxmlformats.org/presentationml/2006/main">
  <p:tag name="BTFPLAYOUTENABLED" val="1"/>
</p:tagLst>
</file>

<file path=ppt/tags/tag32.xml><?xml version="1.0" encoding="utf-8"?>
<p:tagLst xmlns:a="http://schemas.openxmlformats.org/drawingml/2006/main" xmlns:r="http://schemas.openxmlformats.org/officeDocument/2006/relationships" xmlns:p="http://schemas.openxmlformats.org/presentationml/2006/main">
  <p:tag name="BTFPLAYOUTENABLED" val="1"/>
</p:tagLst>
</file>

<file path=ppt/tags/tag33.xml><?xml version="1.0" encoding="utf-8"?>
<p:tagLst xmlns:a="http://schemas.openxmlformats.org/drawingml/2006/main" xmlns:r="http://schemas.openxmlformats.org/officeDocument/2006/relationships" xmlns:p="http://schemas.openxmlformats.org/presentationml/2006/main">
  <p:tag name="BTFPLAYOUTENABLED" val="1"/>
</p:tagLst>
</file>

<file path=ppt/tags/tag34.xml><?xml version="1.0" encoding="utf-8"?>
<p:tagLst xmlns:a="http://schemas.openxmlformats.org/drawingml/2006/main" xmlns:r="http://schemas.openxmlformats.org/officeDocument/2006/relationships" xmlns:p="http://schemas.openxmlformats.org/presentationml/2006/main">
  <p:tag name="BTFPLAYOUTENABLED" val="0"/>
</p:tagLst>
</file>

<file path=ppt/tags/tag35.xml><?xml version="1.0" encoding="utf-8"?>
<p:tagLst xmlns:a="http://schemas.openxmlformats.org/drawingml/2006/main" xmlns:r="http://schemas.openxmlformats.org/officeDocument/2006/relationships" xmlns:p="http://schemas.openxmlformats.org/presentationml/2006/main">
  <p:tag name="BTFPLAYOUTENABLED" val="0"/>
</p:tagLst>
</file>

<file path=ppt/tags/tag36.xml><?xml version="1.0" encoding="utf-8"?>
<p:tagLst xmlns:a="http://schemas.openxmlformats.org/drawingml/2006/main" xmlns:r="http://schemas.openxmlformats.org/officeDocument/2006/relationships" xmlns:p="http://schemas.openxmlformats.org/presentationml/2006/main">
  <p:tag name="BTFPLAYOUTENABLED" val="1"/>
</p:tagLst>
</file>

<file path=ppt/tags/tag37.xml><?xml version="1.0" encoding="utf-8"?>
<p:tagLst xmlns:a="http://schemas.openxmlformats.org/drawingml/2006/main" xmlns:r="http://schemas.openxmlformats.org/officeDocument/2006/relationships" xmlns:p="http://schemas.openxmlformats.org/presentationml/2006/main">
  <p:tag name="BTFPLAYOUTENABLED" val="0"/>
</p:tagLst>
</file>

<file path=ppt/tags/tag38.xml><?xml version="1.0" encoding="utf-8"?>
<p:tagLst xmlns:a="http://schemas.openxmlformats.org/drawingml/2006/main" xmlns:r="http://schemas.openxmlformats.org/officeDocument/2006/relationships" xmlns:p="http://schemas.openxmlformats.org/presentationml/2006/main">
  <p:tag name="BTFPLAYOUTENABLED" val="1"/>
</p:tagLst>
</file>

<file path=ppt/tags/tag39.xml><?xml version="1.0" encoding="utf-8"?>
<p:tagLst xmlns:a="http://schemas.openxmlformats.org/drawingml/2006/main" xmlns:r="http://schemas.openxmlformats.org/officeDocument/2006/relationships" xmlns:p="http://schemas.openxmlformats.org/presentationml/2006/main">
  <p:tag name="BTFPLAYOUTENABLED" val="1"/>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BTFPLAYOUTENABLED" val="1"/>
</p:tagLst>
</file>

<file path=ppt/tags/tag43.xml><?xml version="1.0" encoding="utf-8"?>
<p:tagLst xmlns:a="http://schemas.openxmlformats.org/drawingml/2006/main" xmlns:r="http://schemas.openxmlformats.org/officeDocument/2006/relationships" xmlns:p="http://schemas.openxmlformats.org/presentationml/2006/main">
  <p:tag name="BTFPLAYOUTENABLED" val="0"/>
</p:tagLst>
</file>

<file path=ppt/tags/tag44.xml><?xml version="1.0" encoding="utf-8"?>
<p:tagLst xmlns:a="http://schemas.openxmlformats.org/drawingml/2006/main" xmlns:r="http://schemas.openxmlformats.org/officeDocument/2006/relationships" xmlns:p="http://schemas.openxmlformats.org/presentationml/2006/main">
  <p:tag name="BTFPLAYOUTENABLED" val="1"/>
</p:tagLst>
</file>

<file path=ppt/tags/tag45.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BTFPLAYOUTENABLED" val="0"/>
  <p:tag name="BTFPBAINBULLETS" val="1"/>
</p:tagLst>
</file>

<file path=ppt/tags/tag48.xml><?xml version="1.0" encoding="utf-8"?>
<p:tagLst xmlns:a="http://schemas.openxmlformats.org/drawingml/2006/main" xmlns:r="http://schemas.openxmlformats.org/officeDocument/2006/relationships" xmlns:p="http://schemas.openxmlformats.org/presentationml/2006/main">
  <p:tag name="BTFPLAYOUTENABLED" val="1"/>
</p:tagLst>
</file>

<file path=ppt/tags/tag49.xml><?xml version="1.0" encoding="utf-8"?>
<p:tagLst xmlns:a="http://schemas.openxmlformats.org/drawingml/2006/main" xmlns:r="http://schemas.openxmlformats.org/officeDocument/2006/relationships" xmlns:p="http://schemas.openxmlformats.org/presentationml/2006/main">
  <p:tag name="BTFPLAYOUTENABLED" val="1"/>
</p:tagLst>
</file>

<file path=ppt/tags/tag5.xml><?xml version="1.0" encoding="utf-8"?>
<p:tagLst xmlns:a="http://schemas.openxmlformats.org/drawingml/2006/main" xmlns:r="http://schemas.openxmlformats.org/officeDocument/2006/relationships" xmlns:p="http://schemas.openxmlformats.org/presentationml/2006/main">
  <p:tag name="BTFPLAYOUTCOLUMNS" val="3"/>
  <p:tag name="BTFPLAYOUTENABLED" val="0"/>
</p:tagLst>
</file>

<file path=ppt/tags/tag50.xml><?xml version="1.0" encoding="utf-8"?>
<p:tagLst xmlns:a="http://schemas.openxmlformats.org/drawingml/2006/main" xmlns:r="http://schemas.openxmlformats.org/officeDocument/2006/relationships" xmlns:p="http://schemas.openxmlformats.org/presentationml/2006/main">
  <p:tag name="BTFPLAYOUTENABLED" val="1"/>
</p:tagLst>
</file>

<file path=ppt/tags/tag51.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BTFPLAYOUTENABLED" val="1"/>
</p:tagLst>
</file>

<file path=ppt/tags/tag8.xml><?xml version="1.0" encoding="utf-8"?>
<p:tagLst xmlns:a="http://schemas.openxmlformats.org/drawingml/2006/main" xmlns:r="http://schemas.openxmlformats.org/officeDocument/2006/relationships" xmlns:p="http://schemas.openxmlformats.org/presentationml/2006/main">
  <p:tag name="BTFPLAYOUTENABLED" val="1"/>
</p:tagLst>
</file>

<file path=ppt/tags/tag9.xml><?xml version="1.0" encoding="utf-8"?>
<p:tagLst xmlns:a="http://schemas.openxmlformats.org/drawingml/2006/main" xmlns:r="http://schemas.openxmlformats.org/officeDocument/2006/relationships" xmlns:p="http://schemas.openxmlformats.org/presentationml/2006/main">
  <p:tag name="BTFPLAYOUTENABLED" val="1"/>
</p:tagLst>
</file>

<file path=ppt/theme/theme1.xml><?xml version="1.0" encoding="utf-8"?>
<a:theme xmlns:a="http://schemas.openxmlformats.org/drawingml/2006/main" name="Bain Core">
  <a:themeElements>
    <a:clrScheme name="Bain">
      <a:dk1>
        <a:srgbClr val="000000"/>
      </a:dk1>
      <a:lt1>
        <a:srgbClr val="FFFFFF"/>
      </a:lt1>
      <a:dk2>
        <a:srgbClr val="D6D6D6"/>
      </a:dk2>
      <a:lt2>
        <a:srgbClr val="5C5C5C"/>
      </a:lt2>
      <a:accent1>
        <a:srgbClr val="B4B4B4"/>
      </a:accent1>
      <a:accent2>
        <a:srgbClr val="D6D6D6"/>
      </a:accent2>
      <a:accent3>
        <a:srgbClr val="CC0000"/>
      </a:accent3>
      <a:accent4>
        <a:srgbClr val="46647B"/>
      </a:accent4>
      <a:accent5>
        <a:srgbClr val="507867"/>
      </a:accent5>
      <a:accent6>
        <a:srgbClr val="973B74"/>
      </a:accent6>
      <a:hlink>
        <a:srgbClr val="46647B"/>
      </a:hlink>
      <a:folHlink>
        <a:srgbClr val="7891A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Bain Core On Screen Show (16_9).potx" id="{56CF97D2-A744-43CA-AE15-0214FF29DAC4}" vid="{A64E784E-EE2A-4031-BBD4-3B52B2D870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ECE28C1D2031CE49B65EB9398B6665A4" ma:contentTypeVersion="16" ma:contentTypeDescription="Ein neues Dokument erstellen." ma:contentTypeScope="" ma:versionID="915be8ddf9203496dff81045837c2095">
  <xsd:schema xmlns:xsd="http://www.w3.org/2001/XMLSchema" xmlns:xs="http://www.w3.org/2001/XMLSchema" xmlns:p="http://schemas.microsoft.com/office/2006/metadata/properties" xmlns:ns2="024ef72b-9a44-443b-86c7-2b9b89248177" xmlns:ns3="df6b8441-aa16-4692-b757-547843ef6d58" xmlns:ns4="0e427f73-0d6a-4740-aee4-eea3ddf9cfe2" targetNamespace="http://schemas.microsoft.com/office/2006/metadata/properties" ma:root="true" ma:fieldsID="93e82e7d94d6100c07791c5c9fddab0b" ns2:_="" ns3:_="" ns4:_="">
    <xsd:import namespace="024ef72b-9a44-443b-86c7-2b9b89248177"/>
    <xsd:import namespace="df6b8441-aa16-4692-b757-547843ef6d58"/>
    <xsd:import namespace="0e427f73-0d6a-4740-aee4-eea3ddf9cf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4ef72b-9a44-443b-86c7-2b9b8924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4b166abb-7d38-406f-9233-2f33b10aef2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f6b8441-aa16-4692-b757-547843ef6d58"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e427f73-0d6a-4740-aee4-eea3ddf9cfe2"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a85ec8ad-9b94-48bf-98e4-b3da507f3f23}" ma:internalName="TaxCatchAll" ma:showField="CatchAllData" ma:web="df6b8441-aa16-4692-b757-547843ef6d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835C2C-3CD2-40BE-BE8B-84BB9926EAC4}">
  <ds:schemaRefs>
    <ds:schemaRef ds:uri="http://schemas.microsoft.com/sharepoint/v3/contenttype/forms"/>
  </ds:schemaRefs>
</ds:datastoreItem>
</file>

<file path=customXml/itemProps2.xml><?xml version="1.0" encoding="utf-8"?>
<ds:datastoreItem xmlns:ds="http://schemas.openxmlformats.org/officeDocument/2006/customXml" ds:itemID="{B38E3FDD-F0A4-4844-9D40-FD90550EE825}">
  <ds:schemaRefs>
    <ds:schemaRef ds:uri="024ef72b-9a44-443b-86c7-2b9b89248177"/>
    <ds:schemaRef ds:uri="0e427f73-0d6a-4740-aee4-eea3ddf9cfe2"/>
    <ds:schemaRef ds:uri="df6b8441-aa16-4692-b757-547843ef6d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2117</Words>
  <Application>Microsoft Office PowerPoint</Application>
  <PresentationFormat>Widescreen</PresentationFormat>
  <Paragraphs>159</Paragraphs>
  <Slides>5</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9" baseType="lpstr">
      <vt:lpstr>Arial</vt:lpstr>
      <vt:lpstr>Calibri</vt:lpstr>
      <vt:lpstr>Bain Core</vt:lpstr>
      <vt:lpstr>think-cell Slide</vt:lpstr>
      <vt:lpstr>ESG Diagnostic</vt:lpstr>
      <vt:lpstr>Materiality | Identification of material ESG themes for Target’s industry</vt:lpstr>
      <vt:lpstr>Materiality | Identification of material ESG themes for Target’s industry</vt:lpstr>
      <vt:lpstr>ESG DD approach | Key questions to consider to drive ESG DD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ESG materiality | In the Frozen baked goods industry, GHG emissions, material use, consumer health and safety, and 3P relationships are highly material</dc:title>
  <dc:creator>Arora, Divya</dc:creator>
  <cp:lastModifiedBy>Singh, Ujjwal</cp:lastModifiedBy>
  <cp:revision>3</cp:revision>
  <cp:lastPrinted>2017-02-15T14:23:56Z</cp:lastPrinted>
  <dcterms:created xsi:type="dcterms:W3CDTF">2023-11-08T14:45:07Z</dcterms:created>
  <dcterms:modified xsi:type="dcterms:W3CDTF">2025-05-29T06:58:53Z</dcterms:modified>
</cp:coreProperties>
</file>