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56" r:id="rId4"/>
    <p:sldId id="2147482284" r:id="rId5"/>
    <p:sldId id="2147471642" r:id="rId6"/>
    <p:sldId id="2147482286" r:id="rId7"/>
    <p:sldId id="257" r:id="rId8"/>
    <p:sldId id="259" r:id="rId9"/>
  </p:sldIdLst>
  <p:sldSz cx="12192000" cy="6858000"/>
  <p:notesSz cx="6797675" cy="9926638"/>
  <p:custDataLst>
    <p:tags r:id="rId1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39BC-9088-4731-B8A1-F2CCD50008D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9D72D-7253-45FE-8515-44A82787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36504-0088-4512-AA06-556BA83E81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5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7949-CDF1-4DED-B784-C48A5C144B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2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EC56-9D7D-4359-8FB0-053D7BB25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7949-CDF1-4DED-B784-C48A5C144B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5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ESG Diagnostics_Product deck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8.emf"/><Relationship Id="rId3" Type="http://schemas.openxmlformats.org/officeDocument/2006/relationships/tags" Target="../tags/tag7.xml"/><Relationship Id="rId21" Type="http://schemas.openxmlformats.org/officeDocument/2006/relationships/image" Target="../media/image11.emf"/><Relationship Id="rId7" Type="http://schemas.openxmlformats.org/officeDocument/2006/relationships/tags" Target="../tags/tag11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" Type="http://schemas.openxmlformats.org/officeDocument/2006/relationships/tags" Target="../tags/tag6.xml"/><Relationship Id="rId16" Type="http://schemas.openxmlformats.org/officeDocument/2006/relationships/image" Target="../media/image6.emf"/><Relationship Id="rId20" Type="http://schemas.openxmlformats.org/officeDocument/2006/relationships/image" Target="../media/image10.e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5" Type="http://schemas.openxmlformats.org/officeDocument/2006/relationships/image" Target="../media/image5.emf"/><Relationship Id="rId10" Type="http://schemas.openxmlformats.org/officeDocument/2006/relationships/tags" Target="../tags/tag14.xml"/><Relationship Id="rId19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.emf"/><Relationship Id="rId2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.emf"/><Relationship Id="rId17" Type="http://schemas.openxmlformats.org/officeDocument/2006/relationships/image" Target="../media/image17.png"/><Relationship Id="rId2" Type="http://schemas.openxmlformats.org/officeDocument/2006/relationships/tags" Target="../tags/tag16.xml"/><Relationship Id="rId16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9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4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33.xml"/><Relationship Id="rId10" Type="http://schemas.openxmlformats.org/officeDocument/2006/relationships/image" Target="../media/image21.png"/><Relationship Id="rId4" Type="http://schemas.openxmlformats.org/officeDocument/2006/relationships/tags" Target="../tags/tag32.xml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60DA7B7F-9B75-160C-F968-E8F701D637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69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84" imgH="486" progId="TCLayout.ActiveDocument.1">
                  <p:embed/>
                </p:oleObj>
              </mc:Choice>
              <mc:Fallback>
                <p:oleObj name="think-cell Slide" r:id="rId4" imgW="484" imgH="486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0DA7B7F-9B75-160C-F968-E8F701D63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5E60C221-68AE-166F-1C32-F951D58121C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77553">
              <a:extLst>
                <a:ext uri="{FF2B5EF4-FFF2-40B4-BE49-F238E27FC236}">
                  <a16:creationId xmlns:a16="http://schemas.microsoft.com/office/drawing/2014/main" id="{EB8699D1-7511-AE9F-FAB1-9D94101255F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185866">
              <a:extLst>
                <a:ext uri="{FF2B5EF4-FFF2-40B4-BE49-F238E27FC236}">
                  <a16:creationId xmlns:a16="http://schemas.microsoft.com/office/drawing/2014/main" id="{B96BC89A-FD7C-EA99-202D-2A5AF7D44CE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874651">
              <a:extLst>
                <a:ext uri="{FF2B5EF4-FFF2-40B4-BE49-F238E27FC236}">
                  <a16:creationId xmlns:a16="http://schemas.microsoft.com/office/drawing/2014/main" id="{6AA90F14-30D5-5492-1201-42AB3FF9C1B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851903">
              <a:extLst>
                <a:ext uri="{FF2B5EF4-FFF2-40B4-BE49-F238E27FC236}">
                  <a16:creationId xmlns:a16="http://schemas.microsoft.com/office/drawing/2014/main" id="{8ACFC1E6-AB57-4353-9928-207118EC047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BA2A51F7-7DB9-3F7E-414D-F8C3D20D001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161074">
              <a:extLst>
                <a:ext uri="{FF2B5EF4-FFF2-40B4-BE49-F238E27FC236}">
                  <a16:creationId xmlns:a16="http://schemas.microsoft.com/office/drawing/2014/main" id="{8AA51838-7C09-2D9C-3D13-D06901BD7D7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417115">
              <a:extLst>
                <a:ext uri="{FF2B5EF4-FFF2-40B4-BE49-F238E27FC236}">
                  <a16:creationId xmlns:a16="http://schemas.microsoft.com/office/drawing/2014/main" id="{9D9A91BE-4F07-677E-7CC4-AC91294D6AC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767860">
              <a:extLst>
                <a:ext uri="{FF2B5EF4-FFF2-40B4-BE49-F238E27FC236}">
                  <a16:creationId xmlns:a16="http://schemas.microsoft.com/office/drawing/2014/main" id="{61B4378C-A010-4484-5F0D-6A93913C4D5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6585">
              <a:extLst>
                <a:ext uri="{FF2B5EF4-FFF2-40B4-BE49-F238E27FC236}">
                  <a16:creationId xmlns:a16="http://schemas.microsoft.com/office/drawing/2014/main" id="{289719E4-51D2-8F0F-6CDA-413F989DDB8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BABB20B-6873-56BA-2582-AB6DB9647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Product deck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742569-E956-79F2-D4BA-26349FE2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ESG Diagnostics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87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hink-cell data - do not delete" hidden="1">
            <a:extLst>
              <a:ext uri="{FF2B5EF4-FFF2-40B4-BE49-F238E27FC236}">
                <a16:creationId xmlns:a16="http://schemas.microsoft.com/office/drawing/2014/main" id="{7BA02FDF-A9DD-61CC-F2B0-2DF92C4A7E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122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84" imgH="486" progId="TCLayout.ActiveDocument.1">
                  <p:embed/>
                </p:oleObj>
              </mc:Choice>
              <mc:Fallback>
                <p:oleObj name="think-cell Slide" r:id="rId13" imgW="484" imgH="486" progId="TCLayout.ActiveDocument.1">
                  <p:embed/>
                  <p:pic>
                    <p:nvPicPr>
                      <p:cNvPr id="1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A02FDF-A9DD-61CC-F2B0-2DF92C4A7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btfpColumnIndicatorGroup2">
            <a:extLst>
              <a:ext uri="{FF2B5EF4-FFF2-40B4-BE49-F238E27FC236}">
                <a16:creationId xmlns:a16="http://schemas.microsoft.com/office/drawing/2014/main" id="{A93AAA27-06C7-4C21-A86B-06D5F083FEF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1" name="btfpColumnGapBlocker936627">
              <a:extLst>
                <a:ext uri="{FF2B5EF4-FFF2-40B4-BE49-F238E27FC236}">
                  <a16:creationId xmlns:a16="http://schemas.microsoft.com/office/drawing/2014/main" id="{542BA327-33FF-4982-AEE4-AD5BB0E1E5B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8" name="btfpColumnGapBlocker925770">
              <a:extLst>
                <a:ext uri="{FF2B5EF4-FFF2-40B4-BE49-F238E27FC236}">
                  <a16:creationId xmlns:a16="http://schemas.microsoft.com/office/drawing/2014/main" id="{C0D651CC-EA1E-403F-A4D7-7E66D6BA3003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btfpColumnIndicator522772">
              <a:extLst>
                <a:ext uri="{FF2B5EF4-FFF2-40B4-BE49-F238E27FC236}">
                  <a16:creationId xmlns:a16="http://schemas.microsoft.com/office/drawing/2014/main" id="{7B4B9483-A5E1-4370-8632-5A54917D5F4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btfpColumnIndicator273592">
              <a:extLst>
                <a:ext uri="{FF2B5EF4-FFF2-40B4-BE49-F238E27FC236}">
                  <a16:creationId xmlns:a16="http://schemas.microsoft.com/office/drawing/2014/main" id="{DE27718C-E834-45C7-953F-060A28A75A15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625489">
              <a:extLst>
                <a:ext uri="{FF2B5EF4-FFF2-40B4-BE49-F238E27FC236}">
                  <a16:creationId xmlns:a16="http://schemas.microsoft.com/office/drawing/2014/main" id="{1F6F2E47-666B-4F52-BB2C-45C3124CCD13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74789">
              <a:extLst>
                <a:ext uri="{FF2B5EF4-FFF2-40B4-BE49-F238E27FC236}">
                  <a16:creationId xmlns:a16="http://schemas.microsoft.com/office/drawing/2014/main" id="{B7A40615-97A3-4B14-AED7-67E872396EF1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59091">
              <a:extLst>
                <a:ext uri="{FF2B5EF4-FFF2-40B4-BE49-F238E27FC236}">
                  <a16:creationId xmlns:a16="http://schemas.microsoft.com/office/drawing/2014/main" id="{72772B8A-B74F-4DA0-9424-E7375B59501D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633063">
              <a:extLst>
                <a:ext uri="{FF2B5EF4-FFF2-40B4-BE49-F238E27FC236}">
                  <a16:creationId xmlns:a16="http://schemas.microsoft.com/office/drawing/2014/main" id="{1209CDDC-8CBF-4B28-BD06-239DED6036F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33092">
              <a:extLst>
                <a:ext uri="{FF2B5EF4-FFF2-40B4-BE49-F238E27FC236}">
                  <a16:creationId xmlns:a16="http://schemas.microsoft.com/office/drawing/2014/main" id="{42622BA4-137B-4ACF-AEC2-9A10BEACCE6C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04057">
              <a:extLst>
                <a:ext uri="{FF2B5EF4-FFF2-40B4-BE49-F238E27FC236}">
                  <a16:creationId xmlns:a16="http://schemas.microsoft.com/office/drawing/2014/main" id="{02F605F4-EC98-4650-9ECF-A2C1DAE227D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btfpColumnIndicatorGroup1">
            <a:extLst>
              <a:ext uri="{FF2B5EF4-FFF2-40B4-BE49-F238E27FC236}">
                <a16:creationId xmlns:a16="http://schemas.microsoft.com/office/drawing/2014/main" id="{52A77E90-1CAF-47A4-B80E-D9BAAF25B15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0" name="btfpColumnGapBlocker165986">
              <a:extLst>
                <a:ext uri="{FF2B5EF4-FFF2-40B4-BE49-F238E27FC236}">
                  <a16:creationId xmlns:a16="http://schemas.microsoft.com/office/drawing/2014/main" id="{5657230B-D1B5-45FB-8D60-1DEDE39CF86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302080">
              <a:extLst>
                <a:ext uri="{FF2B5EF4-FFF2-40B4-BE49-F238E27FC236}">
                  <a16:creationId xmlns:a16="http://schemas.microsoft.com/office/drawing/2014/main" id="{642E0725-5B1F-4AF2-A037-FA561D555280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569450">
              <a:extLst>
                <a:ext uri="{FF2B5EF4-FFF2-40B4-BE49-F238E27FC236}">
                  <a16:creationId xmlns:a16="http://schemas.microsoft.com/office/drawing/2014/main" id="{53139624-21EF-4C2D-A57C-B50077D3C15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264468">
              <a:extLst>
                <a:ext uri="{FF2B5EF4-FFF2-40B4-BE49-F238E27FC236}">
                  <a16:creationId xmlns:a16="http://schemas.microsoft.com/office/drawing/2014/main" id="{D1045ADA-FF1A-426A-A393-9708A27C63A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332099">
              <a:extLst>
                <a:ext uri="{FF2B5EF4-FFF2-40B4-BE49-F238E27FC236}">
                  <a16:creationId xmlns:a16="http://schemas.microsoft.com/office/drawing/2014/main" id="{83EA6679-E4F5-47B9-890C-5E2FDDD98C8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626545">
              <a:extLst>
                <a:ext uri="{FF2B5EF4-FFF2-40B4-BE49-F238E27FC236}">
                  <a16:creationId xmlns:a16="http://schemas.microsoft.com/office/drawing/2014/main" id="{6B3C7EB8-C6AB-4525-96DF-1A04638E0F9F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631036">
              <a:extLst>
                <a:ext uri="{FF2B5EF4-FFF2-40B4-BE49-F238E27FC236}">
                  <a16:creationId xmlns:a16="http://schemas.microsoft.com/office/drawing/2014/main" id="{82B28F1C-7CED-48EA-A779-2926F160018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422478">
              <a:extLst>
                <a:ext uri="{FF2B5EF4-FFF2-40B4-BE49-F238E27FC236}">
                  <a16:creationId xmlns:a16="http://schemas.microsoft.com/office/drawing/2014/main" id="{8B3769A9-FECA-477E-AADA-50AF411A894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405242">
              <a:extLst>
                <a:ext uri="{FF2B5EF4-FFF2-40B4-BE49-F238E27FC236}">
                  <a16:creationId xmlns:a16="http://schemas.microsoft.com/office/drawing/2014/main" id="{B55EDCB7-FECF-4EAC-9DB7-F226DFB445F1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15708">
              <a:extLst>
                <a:ext uri="{FF2B5EF4-FFF2-40B4-BE49-F238E27FC236}">
                  <a16:creationId xmlns:a16="http://schemas.microsoft.com/office/drawing/2014/main" id="{467A3F2A-0F87-4912-9AFE-A35F6CCEC7C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78138C-643F-4FE7-B0A1-43817C0B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GB"/>
              <a:t>Bain uses three different products to assess ESG in diligences, ranging from a simple diagnostic to an ESD ODA and an ESG due diligence</a:t>
            </a:r>
          </a:p>
        </p:txBody>
      </p:sp>
      <p:sp>
        <p:nvSpPr>
          <p:cNvPr id="24" name="btfpBulletedList691671">
            <a:extLst>
              <a:ext uri="{FF2B5EF4-FFF2-40B4-BE49-F238E27FC236}">
                <a16:creationId xmlns:a16="http://schemas.microsoft.com/office/drawing/2014/main" id="{157673F1-ED24-47B6-AEEF-E83CEFFE493C}"/>
              </a:ext>
            </a:extLst>
          </p:cNvPr>
          <p:cNvSpPr/>
          <p:nvPr/>
        </p:nvSpPr>
        <p:spPr bwMode="gray">
          <a:xfrm>
            <a:off x="4321988" y="4454519"/>
            <a:ext cx="3445903" cy="81136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1200">
                <a:solidFill>
                  <a:srgbClr val="000000"/>
                </a:solidFill>
              </a:rPr>
              <a:t>Assessment of the </a:t>
            </a:r>
            <a:r>
              <a:rPr lang="en-GB" sz="1200" b="1">
                <a:solidFill>
                  <a:srgbClr val="000000"/>
                </a:solidFill>
              </a:rPr>
              <a:t>point of departure</a:t>
            </a:r>
            <a:r>
              <a:rPr lang="en-GB" sz="1200">
                <a:solidFill>
                  <a:srgbClr val="000000"/>
                </a:solidFill>
              </a:rPr>
              <a:t>, </a:t>
            </a:r>
            <a:r>
              <a:rPr lang="en-GB" sz="1200" b="1">
                <a:solidFill>
                  <a:srgbClr val="000000"/>
                </a:solidFill>
              </a:rPr>
              <a:t>risk mitigation and qualitative ESG value creation </a:t>
            </a:r>
            <a:r>
              <a:rPr lang="en-GB" sz="1200">
                <a:solidFill>
                  <a:srgbClr val="000000"/>
                </a:solidFill>
              </a:rPr>
              <a:t>opportunities through benchmarking and industry analysis</a:t>
            </a:r>
          </a:p>
        </p:txBody>
      </p:sp>
      <p:sp>
        <p:nvSpPr>
          <p:cNvPr id="59" name="btfpBulletedList691671">
            <a:extLst>
              <a:ext uri="{FF2B5EF4-FFF2-40B4-BE49-F238E27FC236}">
                <a16:creationId xmlns:a16="http://schemas.microsoft.com/office/drawing/2014/main" id="{E9FF9C5E-C674-4352-A09F-DCC28772FA76}"/>
              </a:ext>
            </a:extLst>
          </p:cNvPr>
          <p:cNvSpPr/>
          <p:nvPr/>
        </p:nvSpPr>
        <p:spPr bwMode="gray">
          <a:xfrm>
            <a:off x="330199" y="4237282"/>
            <a:ext cx="3437151" cy="114992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1200">
                <a:solidFill>
                  <a:srgbClr val="000000"/>
                </a:solidFill>
              </a:rPr>
              <a:t>Provides quick initial view on Target industry’s </a:t>
            </a:r>
            <a:r>
              <a:rPr lang="en-GB" sz="1200" b="1">
                <a:solidFill>
                  <a:srgbClr val="000000"/>
                </a:solidFill>
              </a:rPr>
              <a:t>key material ESG issues and levels of materiality</a:t>
            </a:r>
          </a:p>
          <a:p>
            <a:pPr>
              <a:defRPr/>
            </a:pPr>
            <a:r>
              <a:rPr lang="en-GB" sz="1200">
                <a:solidFill>
                  <a:srgbClr val="000000"/>
                </a:solidFill>
              </a:rPr>
              <a:t>Highlights scope for </a:t>
            </a:r>
            <a:r>
              <a:rPr lang="en-GB" sz="1200" b="1">
                <a:solidFill>
                  <a:srgbClr val="000000"/>
                </a:solidFill>
              </a:rPr>
              <a:t>key DD questions on ESG assessment</a:t>
            </a: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61" name="btfpBulletedList691671">
            <a:extLst>
              <a:ext uri="{FF2B5EF4-FFF2-40B4-BE49-F238E27FC236}">
                <a16:creationId xmlns:a16="http://schemas.microsoft.com/office/drawing/2014/main" id="{A92409D6-A7A5-4465-83DF-E8CC2B583A6E}"/>
              </a:ext>
            </a:extLst>
          </p:cNvPr>
          <p:cNvSpPr/>
          <p:nvPr/>
        </p:nvSpPr>
        <p:spPr bwMode="gray">
          <a:xfrm>
            <a:off x="8281857" y="4472122"/>
            <a:ext cx="3598605" cy="81136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Include </a:t>
            </a:r>
            <a:r>
              <a:rPr lang="en-US" sz="1200" b="1">
                <a:solidFill>
                  <a:srgbClr val="000000"/>
                </a:solidFill>
              </a:rPr>
              <a:t>full quantification and deep-dives </a:t>
            </a:r>
            <a:r>
              <a:rPr lang="en-US" sz="1200">
                <a:solidFill>
                  <a:srgbClr val="000000"/>
                </a:solidFill>
              </a:rPr>
              <a:t>on value creation initiatives and implementation roadmap</a:t>
            </a:r>
            <a:br>
              <a:rPr lang="en-GB" sz="1200">
                <a:solidFill>
                  <a:srgbClr val="000000"/>
                </a:solidFill>
              </a:rPr>
            </a:b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3" name="btfpBulletedList691671">
            <a:extLst>
              <a:ext uri="{FF2B5EF4-FFF2-40B4-BE49-F238E27FC236}">
                <a16:creationId xmlns:a16="http://schemas.microsoft.com/office/drawing/2014/main" id="{1B78B314-BE7F-4459-8A21-657A3E8A1BA4}"/>
              </a:ext>
            </a:extLst>
          </p:cNvPr>
          <p:cNvSpPr/>
          <p:nvPr/>
        </p:nvSpPr>
        <p:spPr bwMode="gray">
          <a:xfrm>
            <a:off x="330200" y="1197109"/>
            <a:ext cx="3461884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>
                <a:solidFill>
                  <a:srgbClr val="CC0000"/>
                </a:solidFill>
              </a:rPr>
              <a:t>1 | ESG diagnostics</a:t>
            </a:r>
            <a:endParaRPr lang="en-GB">
              <a:solidFill>
                <a:srgbClr val="CC0000"/>
              </a:solidFill>
            </a:endParaRPr>
          </a:p>
        </p:txBody>
      </p:sp>
      <p:sp>
        <p:nvSpPr>
          <p:cNvPr id="75" name="btfpBulletedList691671">
            <a:extLst>
              <a:ext uri="{FF2B5EF4-FFF2-40B4-BE49-F238E27FC236}">
                <a16:creationId xmlns:a16="http://schemas.microsoft.com/office/drawing/2014/main" id="{8F4355FF-883C-4985-A159-C5E64EE7C5EB}"/>
              </a:ext>
            </a:extLst>
          </p:cNvPr>
          <p:cNvSpPr/>
          <p:nvPr/>
        </p:nvSpPr>
        <p:spPr bwMode="gray">
          <a:xfrm>
            <a:off x="8297773" y="1197109"/>
            <a:ext cx="3131963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>
                <a:solidFill>
                  <a:srgbClr val="CC0000"/>
                </a:solidFill>
              </a:rPr>
              <a:t>3 | ESG due diligence</a:t>
            </a:r>
          </a:p>
        </p:txBody>
      </p:sp>
      <p:sp>
        <p:nvSpPr>
          <p:cNvPr id="118" name="btfpBulletedList691671">
            <a:extLst>
              <a:ext uri="{FF2B5EF4-FFF2-40B4-BE49-F238E27FC236}">
                <a16:creationId xmlns:a16="http://schemas.microsoft.com/office/drawing/2014/main" id="{7CFDD75E-05EA-44D6-BCE9-E5FC16E5A82A}"/>
              </a:ext>
            </a:extLst>
          </p:cNvPr>
          <p:cNvSpPr/>
          <p:nvPr/>
        </p:nvSpPr>
        <p:spPr bwMode="gray">
          <a:xfrm>
            <a:off x="306625" y="1628552"/>
            <a:ext cx="3376747" cy="62670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ts val="60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</a:rPr>
              <a:t>Standardized ESG scan </a:t>
            </a:r>
            <a:r>
              <a:rPr lang="en-US" sz="1200">
                <a:solidFill>
                  <a:srgbClr val="000000"/>
                </a:solidFill>
              </a:rPr>
              <a:t>to obtain an initial view on key ESG issues in target’s sector, level of materiality &amp; value creation levers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7C1F8A-F20B-4FC8-A710-C4BF864AEDFF}"/>
              </a:ext>
            </a:extLst>
          </p:cNvPr>
          <p:cNvSpPr/>
          <p:nvPr/>
        </p:nvSpPr>
        <p:spPr bwMode="gray">
          <a:xfrm>
            <a:off x="8403390" y="3077365"/>
            <a:ext cx="3237247" cy="442976"/>
          </a:xfrm>
          <a:prstGeom prst="rect">
            <a:avLst/>
          </a:prstGeom>
          <a:solidFill>
            <a:srgbClr val="5C5C5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000">
                <a:solidFill>
                  <a:srgbClr val="FFFFFF"/>
                </a:solidFill>
              </a:rPr>
              <a:t>Detail on benchmarking of competitors and/ or product types on each material ESG topic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027E38-5D88-4235-9A1E-B32A780B1692}"/>
              </a:ext>
            </a:extLst>
          </p:cNvPr>
          <p:cNvSpPr/>
          <p:nvPr/>
        </p:nvSpPr>
        <p:spPr bwMode="gray">
          <a:xfrm>
            <a:off x="8403391" y="2644658"/>
            <a:ext cx="3237253" cy="332814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000">
                <a:solidFill>
                  <a:srgbClr val="FFFFFF"/>
                </a:solidFill>
              </a:rPr>
              <a:t>Detailed qualitative ESG </a:t>
            </a:r>
            <a:br>
              <a:rPr lang="en-GB" sz="1000">
                <a:solidFill>
                  <a:srgbClr val="FFFFFF"/>
                </a:solidFill>
              </a:rPr>
            </a:br>
            <a:r>
              <a:rPr lang="en-GB" sz="1000">
                <a:solidFill>
                  <a:srgbClr val="FFFFFF"/>
                </a:solidFill>
              </a:rPr>
              <a:t>value creation opportunities for target</a:t>
            </a:r>
          </a:p>
        </p:txBody>
      </p:sp>
      <p:grpSp>
        <p:nvGrpSpPr>
          <p:cNvPr id="7" name="btfpIcon331490">
            <a:extLst>
              <a:ext uri="{FF2B5EF4-FFF2-40B4-BE49-F238E27FC236}">
                <a16:creationId xmlns:a16="http://schemas.microsoft.com/office/drawing/2014/main" id="{AE31F834-AF1D-4A25-8D47-46090699D9D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918055" y="3673949"/>
            <a:ext cx="540542" cy="540539"/>
            <a:chOff x="5950058" y="3640359"/>
            <a:chExt cx="540542" cy="540539"/>
          </a:xfrm>
        </p:grpSpPr>
        <p:sp>
          <p:nvSpPr>
            <p:cNvPr id="6" name="btfpIconCircle331490">
              <a:extLst>
                <a:ext uri="{FF2B5EF4-FFF2-40B4-BE49-F238E27FC236}">
                  <a16:creationId xmlns:a16="http://schemas.microsoft.com/office/drawing/2014/main" id="{82925FEE-AD99-4C6C-B91F-7665F913D354}"/>
                </a:ext>
              </a:extLst>
            </p:cNvPr>
            <p:cNvSpPr>
              <a:spLocks/>
            </p:cNvSpPr>
            <p:nvPr/>
          </p:nvSpPr>
          <p:spPr bwMode="gray">
            <a:xfrm>
              <a:off x="5950058" y="3640359"/>
              <a:ext cx="540542" cy="540539"/>
            </a:xfrm>
            <a:prstGeom prst="ellipse">
              <a:avLst/>
            </a:prstGeom>
            <a:solidFill>
              <a:srgbClr val="507867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" name="btfpIconLines331490">
              <a:extLst>
                <a:ext uri="{FF2B5EF4-FFF2-40B4-BE49-F238E27FC236}">
                  <a16:creationId xmlns:a16="http://schemas.microsoft.com/office/drawing/2014/main" id="{6D33F218-050F-4E64-BFEB-5BC2D3D9A094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058" y="3640359"/>
              <a:ext cx="540542" cy="540539"/>
            </a:xfrm>
            <a:prstGeom prst="rect">
              <a:avLst/>
            </a:prstGeom>
          </p:spPr>
        </p:pic>
      </p:grpSp>
      <p:grpSp>
        <p:nvGrpSpPr>
          <p:cNvPr id="22" name="btfpIcon254012">
            <a:extLst>
              <a:ext uri="{FF2B5EF4-FFF2-40B4-BE49-F238E27FC236}">
                <a16:creationId xmlns:a16="http://schemas.microsoft.com/office/drawing/2014/main" id="{09E860CA-3B39-4BF9-8D50-1C0EA8990F1B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549834" y="3673949"/>
            <a:ext cx="540536" cy="540539"/>
            <a:chOff x="6581837" y="3640359"/>
            <a:chExt cx="540536" cy="540539"/>
          </a:xfrm>
        </p:grpSpPr>
        <p:sp>
          <p:nvSpPr>
            <p:cNvPr id="21" name="btfpIconCircle254012">
              <a:extLst>
                <a:ext uri="{FF2B5EF4-FFF2-40B4-BE49-F238E27FC236}">
                  <a16:creationId xmlns:a16="http://schemas.microsoft.com/office/drawing/2014/main" id="{5952E524-789A-41E3-9CBF-3F2227B0C131}"/>
                </a:ext>
              </a:extLst>
            </p:cNvPr>
            <p:cNvSpPr>
              <a:spLocks/>
            </p:cNvSpPr>
            <p:nvPr/>
          </p:nvSpPr>
          <p:spPr bwMode="gray">
            <a:xfrm>
              <a:off x="6581837" y="3640359"/>
              <a:ext cx="540536" cy="540539"/>
            </a:xfrm>
            <a:prstGeom prst="ellipse">
              <a:avLst/>
            </a:prstGeom>
            <a:solidFill>
              <a:srgbClr val="973B7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0" name="btfpIconLines254012">
              <a:extLst>
                <a:ext uri="{FF2B5EF4-FFF2-40B4-BE49-F238E27FC236}">
                  <a16:creationId xmlns:a16="http://schemas.microsoft.com/office/drawing/2014/main" id="{C8CD2202-5659-4D33-BA06-80483F436C6A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837" y="3640359"/>
              <a:ext cx="540536" cy="540539"/>
            </a:xfrm>
            <a:prstGeom prst="rect">
              <a:avLst/>
            </a:prstGeom>
          </p:spPr>
        </p:pic>
      </p:grpSp>
      <p:grpSp>
        <p:nvGrpSpPr>
          <p:cNvPr id="52" name="btfpIcon395397">
            <a:extLst>
              <a:ext uri="{FF2B5EF4-FFF2-40B4-BE49-F238E27FC236}">
                <a16:creationId xmlns:a16="http://schemas.microsoft.com/office/drawing/2014/main" id="{634FE51A-9B7A-4D3B-9AAA-E48543FD444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1181616" y="3673949"/>
            <a:ext cx="540543" cy="540539"/>
            <a:chOff x="7213619" y="3640359"/>
            <a:chExt cx="540543" cy="540539"/>
          </a:xfrm>
        </p:grpSpPr>
        <p:sp>
          <p:nvSpPr>
            <p:cNvPr id="30" name="btfpIconCircle395397">
              <a:extLst>
                <a:ext uri="{FF2B5EF4-FFF2-40B4-BE49-F238E27FC236}">
                  <a16:creationId xmlns:a16="http://schemas.microsoft.com/office/drawing/2014/main" id="{1D8BBE0B-B7A0-497C-AC05-4C28DE326DB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13619" y="3640359"/>
              <a:ext cx="540543" cy="540539"/>
            </a:xfrm>
            <a:prstGeom prst="ellipse">
              <a:avLst/>
            </a:prstGeom>
            <a:solidFill>
              <a:srgbClr val="46647B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6" name="btfpIconLines395397">
              <a:extLst>
                <a:ext uri="{FF2B5EF4-FFF2-40B4-BE49-F238E27FC236}">
                  <a16:creationId xmlns:a16="http://schemas.microsoft.com/office/drawing/2014/main" id="{80A181B0-C51F-4E2A-A737-FB719B8C6E59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19" y="3640359"/>
              <a:ext cx="540543" cy="54053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70E2BC-0B83-49CA-A9BC-94B32031FABC}"/>
              </a:ext>
            </a:extLst>
          </p:cNvPr>
          <p:cNvSpPr/>
          <p:nvPr/>
        </p:nvSpPr>
        <p:spPr>
          <a:xfrm>
            <a:off x="8327029" y="5902874"/>
            <a:ext cx="3611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100" b="1">
                <a:solidFill>
                  <a:srgbClr val="CC0000"/>
                </a:solidFill>
              </a:rPr>
              <a:t>Use case: Deals where ESG plays a major role Timeline: 1-3 weeks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CA025-8FAF-4E1C-A8FB-BC0347FAF3C9}"/>
              </a:ext>
            </a:extLst>
          </p:cNvPr>
          <p:cNvSpPr/>
          <p:nvPr/>
        </p:nvSpPr>
        <p:spPr>
          <a:xfrm>
            <a:off x="4225240" y="5902874"/>
            <a:ext cx="3611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100" b="1">
                <a:solidFill>
                  <a:srgbClr val="CC0000"/>
                </a:solidFill>
              </a:rPr>
              <a:t>Use case: Deals with low/medium ESG importance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100" b="1">
                <a:solidFill>
                  <a:srgbClr val="CC0000"/>
                </a:solidFill>
              </a:rPr>
              <a:t>Timeline: 1.5 - 2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15898-5B5B-4825-A964-745A6CC0490A}"/>
              </a:ext>
            </a:extLst>
          </p:cNvPr>
          <p:cNvSpPr/>
          <p:nvPr/>
        </p:nvSpPr>
        <p:spPr>
          <a:xfrm>
            <a:off x="195208" y="5902874"/>
            <a:ext cx="37727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GB" sz="1100" b="1">
                <a:solidFill>
                  <a:srgbClr val="CC0000"/>
                </a:solidFill>
              </a:rPr>
              <a:t>Use case: Proposals / ODAs, Fund portfolio reviews Timeline: 1 day effort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3B35B869-E01D-4E02-B5EA-A7FA53475457}"/>
              </a:ext>
            </a:extLst>
          </p:cNvPr>
          <p:cNvSpPr/>
          <p:nvPr/>
        </p:nvSpPr>
        <p:spPr bwMode="gray">
          <a:xfrm flipV="1">
            <a:off x="5757838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F335B4F-F2EF-4FA1-A373-7DF3C838049F}"/>
              </a:ext>
            </a:extLst>
          </p:cNvPr>
          <p:cNvSpPr/>
          <p:nvPr/>
        </p:nvSpPr>
        <p:spPr bwMode="gray">
          <a:xfrm flipV="1">
            <a:off x="1757072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8B05FEC-371C-4A59-8F4D-47EA88B2E5D0}"/>
              </a:ext>
            </a:extLst>
          </p:cNvPr>
          <p:cNvSpPr/>
          <p:nvPr/>
        </p:nvSpPr>
        <p:spPr bwMode="gray">
          <a:xfrm flipV="1">
            <a:off x="9882896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058DDBE-D0BA-4A4A-B66D-7D7062CC6B26}"/>
              </a:ext>
            </a:extLst>
          </p:cNvPr>
          <p:cNvSpPr/>
          <p:nvPr/>
        </p:nvSpPr>
        <p:spPr bwMode="gray">
          <a:xfrm>
            <a:off x="8692364" y="2993883"/>
            <a:ext cx="312323" cy="97932"/>
          </a:xfrm>
          <a:prstGeom prst="triangle">
            <a:avLst/>
          </a:prstGeom>
          <a:solidFill>
            <a:srgbClr val="5C5C5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000" err="1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F614E-EEAE-4433-A363-AAB900CD4DB2}"/>
              </a:ext>
            </a:extLst>
          </p:cNvPr>
          <p:cNvCxnSpPr/>
          <p:nvPr/>
        </p:nvCxnSpPr>
        <p:spPr bwMode="gray">
          <a:xfrm>
            <a:off x="4049355" y="1089624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137FFD-104C-4C91-A50C-9D00F1863228}"/>
              </a:ext>
            </a:extLst>
          </p:cNvPr>
          <p:cNvCxnSpPr/>
          <p:nvPr/>
        </p:nvCxnSpPr>
        <p:spPr bwMode="gray">
          <a:xfrm>
            <a:off x="8136183" y="1089624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FD4DD3-B902-01B4-4A8D-9F2AB8611FEA}"/>
              </a:ext>
            </a:extLst>
          </p:cNvPr>
          <p:cNvCxnSpPr/>
          <p:nvPr/>
        </p:nvCxnSpPr>
        <p:spPr bwMode="gray">
          <a:xfrm>
            <a:off x="8144572" y="1164130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tfpBulletedList691671">
            <a:extLst>
              <a:ext uri="{FF2B5EF4-FFF2-40B4-BE49-F238E27FC236}">
                <a16:creationId xmlns:a16="http://schemas.microsoft.com/office/drawing/2014/main" id="{2C0C4CBF-B28E-B5BC-DD20-DFF788EA4C00}"/>
              </a:ext>
            </a:extLst>
          </p:cNvPr>
          <p:cNvSpPr/>
          <p:nvPr/>
        </p:nvSpPr>
        <p:spPr bwMode="gray">
          <a:xfrm>
            <a:off x="4464818" y="1197109"/>
            <a:ext cx="3131963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>
                <a:solidFill>
                  <a:srgbClr val="CC0000"/>
                </a:solidFill>
              </a:rPr>
              <a:t>2 | ESG ODA Assessment</a:t>
            </a:r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FB12F94F-7D66-4BE6-B14C-CED940D63845}"/>
              </a:ext>
            </a:extLst>
          </p:cNvPr>
          <p:cNvSpPr txBox="1">
            <a:spLocks/>
          </p:cNvSpPr>
          <p:nvPr/>
        </p:nvSpPr>
        <p:spPr>
          <a:xfrm>
            <a:off x="4347465" y="1769567"/>
            <a:ext cx="3482060" cy="19336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/>
                <a:ea typeface="+mj-ea"/>
                <a:cs typeface="+mj-cs"/>
              </a:rPr>
              <a:t>Industry ESG Profile</a:t>
            </a:r>
            <a:endParaRPr kumimoji="0" lang="en-CA" sz="1200" b="1" i="0" u="none" strike="noStrike" kern="1200" cap="none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D191DAE1-70C5-76B2-A114-5FC76416F4E9}"/>
              </a:ext>
            </a:extLst>
          </p:cNvPr>
          <p:cNvSpPr txBox="1">
            <a:spLocks/>
          </p:cNvSpPr>
          <p:nvPr/>
        </p:nvSpPr>
        <p:spPr>
          <a:xfrm>
            <a:off x="4347464" y="2593773"/>
            <a:ext cx="3482060" cy="19336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1"/>
                </a:solidFill>
                <a:latin typeface="Arial"/>
              </a:rPr>
              <a:t>Peer Benchmarking</a:t>
            </a:r>
            <a:endParaRPr kumimoji="0" lang="en-CA" sz="1200" b="1" i="0" u="none" strike="noStrike" kern="1200" cap="none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</a:endParaRPr>
          </a:p>
        </p:txBody>
      </p:sp>
      <p:sp>
        <p:nvSpPr>
          <p:cNvPr id="34" name="Title 8">
            <a:extLst>
              <a:ext uri="{FF2B5EF4-FFF2-40B4-BE49-F238E27FC236}">
                <a16:creationId xmlns:a16="http://schemas.microsoft.com/office/drawing/2014/main" id="{9A36DED7-2AF4-F451-7B00-A926499C553E}"/>
              </a:ext>
            </a:extLst>
          </p:cNvPr>
          <p:cNvSpPr txBox="1">
            <a:spLocks/>
          </p:cNvSpPr>
          <p:nvPr/>
        </p:nvSpPr>
        <p:spPr>
          <a:xfrm>
            <a:off x="4347464" y="3477453"/>
            <a:ext cx="3482060" cy="193365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/>
              </a:rPr>
              <a:t>Value </a:t>
            </a:r>
            <a:r>
              <a:rPr lang="en-US" sz="1200" b="1">
                <a:solidFill>
                  <a:schemeClr val="bg1"/>
                </a:solidFill>
                <a:latin typeface="Arial"/>
              </a:rPr>
              <a:t>Creation</a:t>
            </a:r>
            <a:endParaRPr kumimoji="0" lang="en-CA" sz="1200" b="1" i="0" u="none" strike="noStrike" kern="1200" cap="none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</a:endParaRPr>
          </a:p>
        </p:txBody>
      </p:sp>
      <p:grpSp>
        <p:nvGrpSpPr>
          <p:cNvPr id="77" name="btfpIcon934278">
            <a:extLst>
              <a:ext uri="{FF2B5EF4-FFF2-40B4-BE49-F238E27FC236}">
                <a16:creationId xmlns:a16="http://schemas.microsoft.com/office/drawing/2014/main" id="{FFD8FA89-735F-6EE4-5989-D5B5CB7B148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4270805" y="1969619"/>
            <a:ext cx="540544" cy="540544"/>
            <a:chOff x="4495687" y="1936063"/>
            <a:chExt cx="540544" cy="540544"/>
          </a:xfrm>
        </p:grpSpPr>
        <p:sp>
          <p:nvSpPr>
            <p:cNvPr id="57" name="btfpIconCircle934278">
              <a:extLst>
                <a:ext uri="{FF2B5EF4-FFF2-40B4-BE49-F238E27FC236}">
                  <a16:creationId xmlns:a16="http://schemas.microsoft.com/office/drawing/2014/main" id="{DB4659DE-9176-FCE8-1BEA-D626CCE2B939}"/>
                </a:ext>
              </a:extLst>
            </p:cNvPr>
            <p:cNvSpPr>
              <a:spLocks/>
            </p:cNvSpPr>
            <p:nvPr/>
          </p:nvSpPr>
          <p:spPr bwMode="gray">
            <a:xfrm>
              <a:off x="4495687" y="193606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5" name="btfpIconLines934278">
              <a:extLst>
                <a:ext uri="{FF2B5EF4-FFF2-40B4-BE49-F238E27FC236}">
                  <a16:creationId xmlns:a16="http://schemas.microsoft.com/office/drawing/2014/main" id="{77D7419F-868B-6E40-C29F-007B12EE9E1A}"/>
                </a:ext>
              </a:extLst>
            </p:cNvPr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495687" y="1936063"/>
              <a:ext cx="540544" cy="540544"/>
            </a:xfrm>
            <a:prstGeom prst="rect">
              <a:avLst/>
            </a:prstGeom>
          </p:spPr>
        </p:pic>
      </p:grpSp>
      <p:grpSp>
        <p:nvGrpSpPr>
          <p:cNvPr id="98" name="btfpIcon480272">
            <a:extLst>
              <a:ext uri="{FF2B5EF4-FFF2-40B4-BE49-F238E27FC236}">
                <a16:creationId xmlns:a16="http://schemas.microsoft.com/office/drawing/2014/main" id="{2C768B89-8139-BB7E-4213-B97074234808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289884" y="2827313"/>
            <a:ext cx="540544" cy="540544"/>
            <a:chOff x="4523155" y="2827313"/>
            <a:chExt cx="540544" cy="540544"/>
          </a:xfrm>
        </p:grpSpPr>
        <p:sp>
          <p:nvSpPr>
            <p:cNvPr id="97" name="btfpIconCircle480272">
              <a:extLst>
                <a:ext uri="{FF2B5EF4-FFF2-40B4-BE49-F238E27FC236}">
                  <a16:creationId xmlns:a16="http://schemas.microsoft.com/office/drawing/2014/main" id="{3F70626A-8DF8-6D20-4D26-C303BF4C026E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3155" y="282731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96" name="btfpIconLines480272">
              <a:extLst>
                <a:ext uri="{FF2B5EF4-FFF2-40B4-BE49-F238E27FC236}">
                  <a16:creationId xmlns:a16="http://schemas.microsoft.com/office/drawing/2014/main" id="{81624D86-A68F-9C8E-0D16-6F7945C3FAD5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3155" y="2827313"/>
              <a:ext cx="540544" cy="540544"/>
            </a:xfrm>
            <a:prstGeom prst="rect">
              <a:avLst/>
            </a:prstGeom>
          </p:spPr>
        </p:pic>
      </p:grpSp>
      <p:grpSp>
        <p:nvGrpSpPr>
          <p:cNvPr id="93" name="btfpIcon284902">
            <a:extLst>
              <a:ext uri="{FF2B5EF4-FFF2-40B4-BE49-F238E27FC236}">
                <a16:creationId xmlns:a16="http://schemas.microsoft.com/office/drawing/2014/main" id="{8E520C01-47CC-6E4E-9C37-A51DC53A4487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4308547" y="3744080"/>
            <a:ext cx="540544" cy="540544"/>
            <a:chOff x="4558596" y="3744080"/>
            <a:chExt cx="540544" cy="540544"/>
          </a:xfrm>
        </p:grpSpPr>
        <p:sp>
          <p:nvSpPr>
            <p:cNvPr id="92" name="btfpIconCircle284902">
              <a:extLst>
                <a:ext uri="{FF2B5EF4-FFF2-40B4-BE49-F238E27FC236}">
                  <a16:creationId xmlns:a16="http://schemas.microsoft.com/office/drawing/2014/main" id="{7D85A6EB-991A-A2BC-C2F7-C678D0BE8DC0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8596" y="374408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91" name="btfpIconLines284902">
              <a:extLst>
                <a:ext uri="{FF2B5EF4-FFF2-40B4-BE49-F238E27FC236}">
                  <a16:creationId xmlns:a16="http://schemas.microsoft.com/office/drawing/2014/main" id="{1377F304-3BDC-8A78-3C1C-57817DDD6B31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58596" y="3744080"/>
              <a:ext cx="540544" cy="540544"/>
            </a:xfrm>
            <a:prstGeom prst="rect">
              <a:avLst/>
            </a:prstGeom>
          </p:spPr>
        </p:pic>
      </p:grpSp>
      <p:sp>
        <p:nvSpPr>
          <p:cNvPr id="99" name="btfpBulletedList691671">
            <a:extLst>
              <a:ext uri="{FF2B5EF4-FFF2-40B4-BE49-F238E27FC236}">
                <a16:creationId xmlns:a16="http://schemas.microsoft.com/office/drawing/2014/main" id="{67B21819-0AE7-54A7-5048-327E997D199C}"/>
              </a:ext>
            </a:extLst>
          </p:cNvPr>
          <p:cNvSpPr/>
          <p:nvPr/>
        </p:nvSpPr>
        <p:spPr bwMode="gray">
          <a:xfrm>
            <a:off x="4907049" y="1982238"/>
            <a:ext cx="3046677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GB" sz="1100" b="1">
                <a:solidFill>
                  <a:schemeClr val="tx1"/>
                </a:solidFill>
              </a:rPr>
              <a:t>Industry</a:t>
            </a:r>
            <a:r>
              <a:rPr lang="en-GB" sz="1100">
                <a:solidFill>
                  <a:schemeClr val="tx1"/>
                </a:solidFill>
              </a:rPr>
              <a:t> </a:t>
            </a:r>
            <a:r>
              <a:rPr lang="en-GB" sz="1100" b="1">
                <a:solidFill>
                  <a:schemeClr val="tx1"/>
                </a:solidFill>
              </a:rPr>
              <a:t>ESG maturity level </a:t>
            </a:r>
            <a:r>
              <a:rPr lang="en-GB" sz="1100">
                <a:solidFill>
                  <a:schemeClr val="tx1"/>
                </a:solidFill>
              </a:rPr>
              <a:t>&amp; </a:t>
            </a:r>
            <a:r>
              <a:rPr lang="en-GB" sz="1100" b="1">
                <a:solidFill>
                  <a:schemeClr val="tx1"/>
                </a:solidFill>
              </a:rPr>
              <a:t>key material ESG topics</a:t>
            </a:r>
            <a:r>
              <a:rPr lang="en-GB" sz="1100">
                <a:solidFill>
                  <a:schemeClr val="tx1"/>
                </a:solidFill>
              </a:rPr>
              <a:t> to focus on basis </a:t>
            </a:r>
            <a:r>
              <a:rPr lang="en-US" sz="1100">
                <a:solidFill>
                  <a:schemeClr val="tx1"/>
                </a:solidFill>
              </a:rPr>
              <a:t>customer, regulatory, investor etc. </a:t>
            </a:r>
            <a:r>
              <a:rPr lang="en-US" sz="1100" err="1">
                <a:solidFill>
                  <a:schemeClr val="tx1"/>
                </a:solidFill>
              </a:rPr>
              <a:t>PoV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0" name="btfpBulletedList691671">
            <a:extLst>
              <a:ext uri="{FF2B5EF4-FFF2-40B4-BE49-F238E27FC236}">
                <a16:creationId xmlns:a16="http://schemas.microsoft.com/office/drawing/2014/main" id="{56524A8B-93AF-7896-7E57-32208CDE911F}"/>
              </a:ext>
            </a:extLst>
          </p:cNvPr>
          <p:cNvSpPr/>
          <p:nvPr/>
        </p:nvSpPr>
        <p:spPr bwMode="gray">
          <a:xfrm>
            <a:off x="8376274" y="1628552"/>
            <a:ext cx="3354864" cy="81136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000000"/>
                </a:solidFill>
              </a:rPr>
              <a:t>Full ESG assessment</a:t>
            </a:r>
            <a:r>
              <a:rPr lang="en-GB" sz="1200" b="0">
                <a:solidFill>
                  <a:srgbClr val="000000"/>
                </a:solidFill>
              </a:rPr>
              <a:t> including</a:t>
            </a:r>
            <a:r>
              <a:rPr lang="en-GB" sz="1200">
                <a:solidFill>
                  <a:srgbClr val="000000"/>
                </a:solidFill>
              </a:rPr>
              <a:t> quantification of value drivers, resource requirements &amp; </a:t>
            </a:r>
            <a:r>
              <a:rPr lang="en-GB" sz="1200" b="1">
                <a:solidFill>
                  <a:srgbClr val="000000"/>
                </a:solidFill>
              </a:rPr>
              <a:t>monetization potential </a:t>
            </a:r>
            <a:r>
              <a:rPr lang="en-GB" sz="1200">
                <a:solidFill>
                  <a:srgbClr val="000000"/>
                </a:solidFill>
              </a:rPr>
              <a:t>on ESG topics, fully integrated with other DD streams </a:t>
            </a:r>
          </a:p>
        </p:txBody>
      </p:sp>
      <p:sp>
        <p:nvSpPr>
          <p:cNvPr id="101" name="btfpBulletedList691671">
            <a:extLst>
              <a:ext uri="{FF2B5EF4-FFF2-40B4-BE49-F238E27FC236}">
                <a16:creationId xmlns:a16="http://schemas.microsoft.com/office/drawing/2014/main" id="{C50321CF-712C-7181-2CFC-81F3573DE51A}"/>
              </a:ext>
            </a:extLst>
          </p:cNvPr>
          <p:cNvSpPr/>
          <p:nvPr/>
        </p:nvSpPr>
        <p:spPr bwMode="gray">
          <a:xfrm>
            <a:off x="4913053" y="2833919"/>
            <a:ext cx="2856022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sz="1100" b="1">
                <a:solidFill>
                  <a:schemeClr val="tx1"/>
                </a:solidFill>
              </a:rPr>
              <a:t>Quantitative and qualitative Target’s positioning</a:t>
            </a:r>
            <a:r>
              <a:rPr lang="en-US" sz="1100">
                <a:solidFill>
                  <a:schemeClr val="tx1"/>
                </a:solidFill>
              </a:rPr>
              <a:t> compared to peers and best-in-class</a:t>
            </a:r>
          </a:p>
        </p:txBody>
      </p:sp>
      <p:sp>
        <p:nvSpPr>
          <p:cNvPr id="102" name="btfpBulletedList691671">
            <a:extLst>
              <a:ext uri="{FF2B5EF4-FFF2-40B4-BE49-F238E27FC236}">
                <a16:creationId xmlns:a16="http://schemas.microsoft.com/office/drawing/2014/main" id="{1D12E172-0FF1-6AAE-5024-A6BF4B3B5188}"/>
              </a:ext>
            </a:extLst>
          </p:cNvPr>
          <p:cNvSpPr/>
          <p:nvPr/>
        </p:nvSpPr>
        <p:spPr bwMode="gray">
          <a:xfrm>
            <a:off x="4943079" y="3719362"/>
            <a:ext cx="2856022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sz="1100">
                <a:solidFill>
                  <a:schemeClr val="tx1"/>
                </a:solidFill>
              </a:rPr>
              <a:t>Key growth and differentiation opportunities for the Target; </a:t>
            </a:r>
            <a:r>
              <a:rPr lang="en-US" sz="1100" b="1">
                <a:solidFill>
                  <a:schemeClr val="tx1"/>
                </a:solidFill>
              </a:rPr>
              <a:t>quantified value creation potential </a:t>
            </a:r>
            <a:r>
              <a:rPr lang="en-US" sz="1100">
                <a:solidFill>
                  <a:schemeClr val="tx1"/>
                </a:solidFill>
              </a:rPr>
              <a:t>and investments needed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2ED7CA-EFA9-1FEC-7752-F330226AF013}"/>
              </a:ext>
            </a:extLst>
          </p:cNvPr>
          <p:cNvSpPr/>
          <p:nvPr/>
        </p:nvSpPr>
        <p:spPr bwMode="gray">
          <a:xfrm>
            <a:off x="165100" y="1089624"/>
            <a:ext cx="3787702" cy="533647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9171CE-882C-8622-45C6-B11EF6F651B3}"/>
              </a:ext>
            </a:extLst>
          </p:cNvPr>
          <p:cNvGrpSpPr/>
          <p:nvPr/>
        </p:nvGrpSpPr>
        <p:grpSpPr>
          <a:xfrm>
            <a:off x="910957" y="2375585"/>
            <a:ext cx="900439" cy="1691128"/>
            <a:chOff x="498803" y="2452455"/>
            <a:chExt cx="818581" cy="15373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B80E15-34BE-F96F-9BA2-2305CDA8FDFA}"/>
                </a:ext>
              </a:extLst>
            </p:cNvPr>
            <p:cNvGrpSpPr/>
            <p:nvPr/>
          </p:nvGrpSpPr>
          <p:grpSpPr>
            <a:xfrm>
              <a:off x="498803" y="2452455"/>
              <a:ext cx="818581" cy="1537389"/>
              <a:chOff x="498803" y="2798959"/>
              <a:chExt cx="818581" cy="1299561"/>
            </a:xfrm>
            <a:solidFill>
              <a:schemeClr val="accent5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B7E152-BD23-3E75-8F30-1F132D802A01}"/>
                  </a:ext>
                </a:extLst>
              </p:cNvPr>
              <p:cNvSpPr/>
              <p:nvPr/>
            </p:nvSpPr>
            <p:spPr bwMode="gray">
              <a:xfrm>
                <a:off x="498803" y="2798959"/>
                <a:ext cx="818581" cy="129956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GB" sz="900">
                    <a:solidFill>
                      <a:srgbClr val="FFFFFF"/>
                    </a:solidFill>
                  </a:rPr>
                  <a:t>ESG “materiality assessment”</a:t>
                </a:r>
              </a:p>
            </p:txBody>
          </p:sp>
          <p:sp>
            <p:nvSpPr>
              <p:cNvPr id="40" name="btfpIconCircle560343">
                <a:extLst>
                  <a:ext uri="{FF2B5EF4-FFF2-40B4-BE49-F238E27FC236}">
                    <a16:creationId xmlns:a16="http://schemas.microsoft.com/office/drawing/2014/main" id="{81F5196E-8F90-3199-675E-6625D8C1273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7822" y="3528805"/>
                <a:ext cx="540544" cy="5405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6" name="btfpIcon889352">
              <a:extLst>
                <a:ext uri="{FF2B5EF4-FFF2-40B4-BE49-F238E27FC236}">
                  <a16:creationId xmlns:a16="http://schemas.microsoft.com/office/drawing/2014/main" id="{CEB43675-B24C-6070-C356-8CF353331B58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610539" y="3306752"/>
              <a:ext cx="540544" cy="540544"/>
              <a:chOff x="1208909" y="2423983"/>
              <a:chExt cx="540544" cy="540544"/>
            </a:xfrm>
            <a:solidFill>
              <a:schemeClr val="accent5"/>
            </a:solidFill>
          </p:grpSpPr>
          <p:sp>
            <p:nvSpPr>
              <p:cNvPr id="37" name="btfpIconCircle889352">
                <a:extLst>
                  <a:ext uri="{FF2B5EF4-FFF2-40B4-BE49-F238E27FC236}">
                    <a16:creationId xmlns:a16="http://schemas.microsoft.com/office/drawing/2014/main" id="{10F31373-E67E-11E6-2242-87342404D9E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08909" y="2423983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btfpIconLines889352">
                <a:extLst>
                  <a:ext uri="{FF2B5EF4-FFF2-40B4-BE49-F238E27FC236}">
                    <a16:creationId xmlns:a16="http://schemas.microsoft.com/office/drawing/2014/main" id="{EB1F90AB-31B6-77FC-0D20-7328980E221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909" y="2423983"/>
                <a:ext cx="540544" cy="54054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B56E4C-FFC4-0203-B547-680B505ED450}"/>
              </a:ext>
            </a:extLst>
          </p:cNvPr>
          <p:cNvGrpSpPr/>
          <p:nvPr/>
        </p:nvGrpSpPr>
        <p:grpSpPr>
          <a:xfrm>
            <a:off x="2340873" y="2367347"/>
            <a:ext cx="900439" cy="1691128"/>
            <a:chOff x="2676136" y="2452455"/>
            <a:chExt cx="818581" cy="153738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B8BF99-0036-B02B-25E4-EFC823C4662C}"/>
                </a:ext>
              </a:extLst>
            </p:cNvPr>
            <p:cNvGrpSpPr/>
            <p:nvPr/>
          </p:nvGrpSpPr>
          <p:grpSpPr>
            <a:xfrm>
              <a:off x="2676136" y="2452455"/>
              <a:ext cx="818581" cy="1537389"/>
              <a:chOff x="2981785" y="2798960"/>
              <a:chExt cx="818581" cy="1299561"/>
            </a:xfrm>
            <a:solidFill>
              <a:schemeClr val="accent4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AA9D7B9-0ED9-B7F0-0781-B94799621D92}"/>
                  </a:ext>
                </a:extLst>
              </p:cNvPr>
              <p:cNvSpPr/>
              <p:nvPr/>
            </p:nvSpPr>
            <p:spPr bwMode="gray">
              <a:xfrm>
                <a:off x="2981785" y="2798960"/>
                <a:ext cx="818581" cy="129956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900">
                    <a:solidFill>
                      <a:srgbClr val="FFFFFF"/>
                    </a:solidFill>
                  </a:rPr>
                  <a:t>Initial view on potential ESG DD questions</a:t>
                </a:r>
              </a:p>
            </p:txBody>
          </p:sp>
          <p:sp>
            <p:nvSpPr>
              <p:cNvPr id="48" name="btfpIconCircle800489">
                <a:extLst>
                  <a:ext uri="{FF2B5EF4-FFF2-40B4-BE49-F238E27FC236}">
                    <a16:creationId xmlns:a16="http://schemas.microsoft.com/office/drawing/2014/main" id="{EE917857-7639-3840-56F6-C22B8FBC45C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20804" y="3528805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4" name="btfpIcon484155">
              <a:extLst>
                <a:ext uri="{FF2B5EF4-FFF2-40B4-BE49-F238E27FC236}">
                  <a16:creationId xmlns:a16="http://schemas.microsoft.com/office/drawing/2014/main" id="{E94BACB2-DE0C-47FD-0522-E0E3091A84FD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2822201" y="3292534"/>
              <a:ext cx="540544" cy="540544"/>
              <a:chOff x="2822201" y="3200255"/>
              <a:chExt cx="540544" cy="540544"/>
            </a:xfrm>
            <a:solidFill>
              <a:schemeClr val="accent4"/>
            </a:solidFill>
          </p:grpSpPr>
          <p:sp>
            <p:nvSpPr>
              <p:cNvPr id="45" name="btfpIconCircle484155">
                <a:extLst>
                  <a:ext uri="{FF2B5EF4-FFF2-40B4-BE49-F238E27FC236}">
                    <a16:creationId xmlns:a16="http://schemas.microsoft.com/office/drawing/2014/main" id="{90FFF772-C9CF-6223-0964-00D4C2BD798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22201" y="3200255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46" name="btfpIconLines484155">
                <a:extLst>
                  <a:ext uri="{FF2B5EF4-FFF2-40B4-BE49-F238E27FC236}">
                    <a16:creationId xmlns:a16="http://schemas.microsoft.com/office/drawing/2014/main" id="{4BD44E2E-97BA-F81B-D050-A0EEFF7DB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2201" y="3200255"/>
                <a:ext cx="540544" cy="540544"/>
              </a:xfrm>
              <a:prstGeom prst="rect">
                <a:avLst/>
              </a:prstGeom>
              <a:grpFill/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C3B35DB-E384-50B4-A3BA-A4D5389BB9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84" imgH="486" progId="TCLayout.ActiveDocument.1">
                  <p:embed/>
                </p:oleObj>
              </mc:Choice>
              <mc:Fallback>
                <p:oleObj name="think-cell Slide" r:id="rId11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3B35DB-E384-50B4-A3BA-A4D5389BB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" name="btfpColumnIndicatorGroup2">
            <a:extLst>
              <a:ext uri="{FF2B5EF4-FFF2-40B4-BE49-F238E27FC236}">
                <a16:creationId xmlns:a16="http://schemas.microsoft.com/office/drawing/2014/main" id="{82EB09D7-4D13-4D61-A6A8-CA888315F50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4" name="btfpColumnGapBlocker296990">
              <a:extLst>
                <a:ext uri="{FF2B5EF4-FFF2-40B4-BE49-F238E27FC236}">
                  <a16:creationId xmlns:a16="http://schemas.microsoft.com/office/drawing/2014/main" id="{B3EE0AEF-B852-49C4-B382-AC466132064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2" name="btfpColumnGapBlocker822860">
              <a:extLst>
                <a:ext uri="{FF2B5EF4-FFF2-40B4-BE49-F238E27FC236}">
                  <a16:creationId xmlns:a16="http://schemas.microsoft.com/office/drawing/2014/main" id="{5F9EE1EE-9A0E-45AE-8218-AC519E48440F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0" name="btfpColumnIndicator442616">
              <a:extLst>
                <a:ext uri="{FF2B5EF4-FFF2-40B4-BE49-F238E27FC236}">
                  <a16:creationId xmlns:a16="http://schemas.microsoft.com/office/drawing/2014/main" id="{01DB6970-ACE7-4CB5-8EB7-461F8FD83A9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btfpColumnIndicator871994">
              <a:extLst>
                <a:ext uri="{FF2B5EF4-FFF2-40B4-BE49-F238E27FC236}">
                  <a16:creationId xmlns:a16="http://schemas.microsoft.com/office/drawing/2014/main" id="{18EFE1F6-E955-4D52-81FE-2B62D197526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btfpColumnGapBlocker221258">
              <a:extLst>
                <a:ext uri="{FF2B5EF4-FFF2-40B4-BE49-F238E27FC236}">
                  <a16:creationId xmlns:a16="http://schemas.microsoft.com/office/drawing/2014/main" id="{C2E5FCAB-E74C-4DFA-9D9D-F6265EE047EB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4" name="btfpColumnIndicator686285">
              <a:extLst>
                <a:ext uri="{FF2B5EF4-FFF2-40B4-BE49-F238E27FC236}">
                  <a16:creationId xmlns:a16="http://schemas.microsoft.com/office/drawing/2014/main" id="{7F69428E-DBE8-4FA0-8ED6-BDEA5EF2B84D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btfpColumnIndicator889832">
              <a:extLst>
                <a:ext uri="{FF2B5EF4-FFF2-40B4-BE49-F238E27FC236}">
                  <a16:creationId xmlns:a16="http://schemas.microsoft.com/office/drawing/2014/main" id="{46BF815C-8D23-4A22-B532-57066F000C4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btfpColumnGapBlocker433483">
              <a:extLst>
                <a:ext uri="{FF2B5EF4-FFF2-40B4-BE49-F238E27FC236}">
                  <a16:creationId xmlns:a16="http://schemas.microsoft.com/office/drawing/2014/main" id="{DC7F103A-48E8-4493-BD15-9A13703FF1B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5" name="btfpColumnIndicator180852">
              <a:extLst>
                <a:ext uri="{FF2B5EF4-FFF2-40B4-BE49-F238E27FC236}">
                  <a16:creationId xmlns:a16="http://schemas.microsoft.com/office/drawing/2014/main" id="{4777BB83-1648-49BC-A938-5A10C397C824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btfpColumnIndicator201637">
              <a:extLst>
                <a:ext uri="{FF2B5EF4-FFF2-40B4-BE49-F238E27FC236}">
                  <a16:creationId xmlns:a16="http://schemas.microsoft.com/office/drawing/2014/main" id="{ECE029CC-81D4-45DB-B781-8D26A1BFCCD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btfpColumnIndicatorGroup1">
            <a:extLst>
              <a:ext uri="{FF2B5EF4-FFF2-40B4-BE49-F238E27FC236}">
                <a16:creationId xmlns:a16="http://schemas.microsoft.com/office/drawing/2014/main" id="{69D720AF-B14F-437B-B423-ED6B7CFD520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83" name="btfpColumnGapBlocker505626">
              <a:extLst>
                <a:ext uri="{FF2B5EF4-FFF2-40B4-BE49-F238E27FC236}">
                  <a16:creationId xmlns:a16="http://schemas.microsoft.com/office/drawing/2014/main" id="{8BCD09C7-0F58-4537-A059-29B58DE4282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1" name="btfpColumnGapBlocker555362">
              <a:extLst>
                <a:ext uri="{FF2B5EF4-FFF2-40B4-BE49-F238E27FC236}">
                  <a16:creationId xmlns:a16="http://schemas.microsoft.com/office/drawing/2014/main" id="{A6F5A3A7-7064-4A7D-AFCF-763A763608AC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9" name="btfpColumnIndicator162801">
              <a:extLst>
                <a:ext uri="{FF2B5EF4-FFF2-40B4-BE49-F238E27FC236}">
                  <a16:creationId xmlns:a16="http://schemas.microsoft.com/office/drawing/2014/main" id="{DF5CD15C-FED6-473C-9155-D57FB747ADC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btfpColumnIndicator494573">
              <a:extLst>
                <a:ext uri="{FF2B5EF4-FFF2-40B4-BE49-F238E27FC236}">
                  <a16:creationId xmlns:a16="http://schemas.microsoft.com/office/drawing/2014/main" id="{98529524-25D1-4785-A1C2-08B45976C50B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btfpColumnGapBlocker846891">
              <a:extLst>
                <a:ext uri="{FF2B5EF4-FFF2-40B4-BE49-F238E27FC236}">
                  <a16:creationId xmlns:a16="http://schemas.microsoft.com/office/drawing/2014/main" id="{A635F8C2-F56E-4035-BA2A-FA02CDDF25A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3" name="btfpColumnIndicator474010">
              <a:extLst>
                <a:ext uri="{FF2B5EF4-FFF2-40B4-BE49-F238E27FC236}">
                  <a16:creationId xmlns:a16="http://schemas.microsoft.com/office/drawing/2014/main" id="{1EE45E51-A894-4B28-BE7E-78C6FFFE0B5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btfpColumnIndicator853506">
              <a:extLst>
                <a:ext uri="{FF2B5EF4-FFF2-40B4-BE49-F238E27FC236}">
                  <a16:creationId xmlns:a16="http://schemas.microsoft.com/office/drawing/2014/main" id="{81A2DE8F-9254-4CD5-B395-E53B243EBD8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btfpColumnGapBlocker196378">
              <a:extLst>
                <a:ext uri="{FF2B5EF4-FFF2-40B4-BE49-F238E27FC236}">
                  <a16:creationId xmlns:a16="http://schemas.microsoft.com/office/drawing/2014/main" id="{FAFA7401-7819-46D3-862C-448017A5601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4" name="btfpColumnIndicator146435">
              <a:extLst>
                <a:ext uri="{FF2B5EF4-FFF2-40B4-BE49-F238E27FC236}">
                  <a16:creationId xmlns:a16="http://schemas.microsoft.com/office/drawing/2014/main" id="{40F7C107-4B0F-4667-BEF0-7EA380A2D79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btfpColumnIndicator786203">
              <a:extLst>
                <a:ext uri="{FF2B5EF4-FFF2-40B4-BE49-F238E27FC236}">
                  <a16:creationId xmlns:a16="http://schemas.microsoft.com/office/drawing/2014/main" id="{628D49C2-387D-4CFA-8E0D-B12ECBB7188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F7C2C-6CBE-4DEF-A9BB-8211EC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BCN PEG compliments the ESG Rave on materiality by adding an additional peer lens and providing a summary answer on materiality in the Bain ESG framework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3F8B8619-9870-415B-995F-AE79AC44F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963" y="2335682"/>
            <a:ext cx="3295651" cy="1853804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860B7C8C-6732-4BBC-9E00-7FB00A037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7432" y="4695413"/>
            <a:ext cx="3273182" cy="1872342"/>
          </a:xfrm>
          <a:prstGeom prst="rect">
            <a:avLst/>
          </a:prstGeom>
          <a:ln w="9525">
            <a:solidFill>
              <a:srgbClr val="B4B4B4"/>
            </a:solidFill>
            <a:prstDash val="solid"/>
          </a:ln>
        </p:spPr>
      </p:pic>
      <p:grpSp>
        <p:nvGrpSpPr>
          <p:cNvPr id="256" name="btfpColumnHeaderBox530060">
            <a:extLst>
              <a:ext uri="{FF2B5EF4-FFF2-40B4-BE49-F238E27FC236}">
                <a16:creationId xmlns:a16="http://schemas.microsoft.com/office/drawing/2014/main" id="{B1E127EB-3693-4DE0-8098-3E36FAC761D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1" y="1283313"/>
            <a:ext cx="3483499" cy="559754"/>
            <a:chOff x="330198" y="1228182"/>
            <a:chExt cx="11531602" cy="144731"/>
          </a:xfrm>
        </p:grpSpPr>
        <p:sp>
          <p:nvSpPr>
            <p:cNvPr id="257" name="btfpColumnHeaderBoxText530060">
              <a:extLst>
                <a:ext uri="{FF2B5EF4-FFF2-40B4-BE49-F238E27FC236}">
                  <a16:creationId xmlns:a16="http://schemas.microsoft.com/office/drawing/2014/main" id="{4E046EC5-21EA-4C1F-8A47-3C9F77579F74}"/>
                </a:ext>
              </a:extLst>
            </p:cNvPr>
            <p:cNvSpPr txBox="1"/>
            <p:nvPr/>
          </p:nvSpPr>
          <p:spPr bwMode="gray">
            <a:xfrm>
              <a:off x="330198" y="1228182"/>
              <a:ext cx="11531599" cy="14473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While the Rave offers material issues from </a:t>
              </a:r>
              <a:r>
                <a:rPr lang="en-US" sz="1600" b="1" err="1">
                  <a:solidFill>
                    <a:srgbClr val="000000"/>
                  </a:solidFill>
                </a:rPr>
                <a:t>Ecovadis</a:t>
              </a:r>
              <a:r>
                <a:rPr lang="en-US" sz="1600" b="1">
                  <a:solidFill>
                    <a:srgbClr val="000000"/>
                  </a:solidFill>
                </a:rPr>
                <a:t> and MSCI</a:t>
              </a:r>
            </a:p>
          </p:txBody>
        </p:sp>
        <p:cxnSp>
          <p:nvCxnSpPr>
            <p:cNvPr id="258" name="btfpColumnHeaderBoxLine530060">
              <a:extLst>
                <a:ext uri="{FF2B5EF4-FFF2-40B4-BE49-F238E27FC236}">
                  <a16:creationId xmlns:a16="http://schemas.microsoft.com/office/drawing/2014/main" id="{28A45B60-09E7-44BD-9A10-AA5CF8B68363}"/>
                </a:ext>
              </a:extLst>
            </p:cNvPr>
            <p:cNvCxnSpPr/>
            <p:nvPr/>
          </p:nvCxnSpPr>
          <p:spPr bwMode="gray">
            <a:xfrm>
              <a:off x="330201" y="1372913"/>
              <a:ext cx="11531599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2" name="Picture 261">
            <a:extLst>
              <a:ext uri="{FF2B5EF4-FFF2-40B4-BE49-F238E27FC236}">
                <a16:creationId xmlns:a16="http://schemas.microsoft.com/office/drawing/2014/main" id="{B9E09DB0-7BD5-44E4-81A4-54E3278477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995" b="20749"/>
          <a:stretch/>
        </p:blipFill>
        <p:spPr>
          <a:xfrm>
            <a:off x="2710650" y="4562419"/>
            <a:ext cx="1109736" cy="26598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63" name="Picture 2" descr="EcoVadis">
            <a:extLst>
              <a:ext uri="{FF2B5EF4-FFF2-40B4-BE49-F238E27FC236}">
                <a16:creationId xmlns:a16="http://schemas.microsoft.com/office/drawing/2014/main" id="{7ABB3C6B-B52C-4300-9D7A-D8A30007C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4" b="24910"/>
          <a:stretch/>
        </p:blipFill>
        <p:spPr bwMode="auto">
          <a:xfrm>
            <a:off x="2388960" y="2149000"/>
            <a:ext cx="1257343" cy="300543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15" name="btfpRunningAgenda2Level465319">
            <a:extLst>
              <a:ext uri="{FF2B5EF4-FFF2-40B4-BE49-F238E27FC236}">
                <a16:creationId xmlns:a16="http://schemas.microsoft.com/office/drawing/2014/main" id="{74FB3BCB-E4CE-4E64-82F3-B1B10DE8FFC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587578" cy="257442"/>
            <a:chOff x="0" y="876300"/>
            <a:chExt cx="3587578" cy="257442"/>
          </a:xfrm>
        </p:grpSpPr>
        <p:sp>
          <p:nvSpPr>
            <p:cNvPr id="12" name="btfpRunningAgenda2LevelBarLeft465319">
              <a:extLst>
                <a:ext uri="{FF2B5EF4-FFF2-40B4-BE49-F238E27FC236}">
                  <a16:creationId xmlns:a16="http://schemas.microsoft.com/office/drawing/2014/main" id="{FFBCFFE7-96BB-4E0F-B46C-9C9E8CA596CB}"/>
                </a:ext>
              </a:extLst>
            </p:cNvPr>
            <p:cNvSpPr/>
            <p:nvPr/>
          </p:nvSpPr>
          <p:spPr bwMode="gray">
            <a:xfrm>
              <a:off x="0" y="876300"/>
              <a:ext cx="1281019" cy="257442"/>
            </a:xfrm>
            <a:custGeom>
              <a:avLst/>
              <a:gdLst>
                <a:gd name="connsiteX0" fmla="*/ 1281020 w 3108250"/>
                <a:gd name="connsiteY0" fmla="*/ 0 h 257442"/>
                <a:gd name="connsiteX1" fmla="*/ 3108250 w 3108250"/>
                <a:gd name="connsiteY1" fmla="*/ 0 h 257442"/>
                <a:gd name="connsiteX2" fmla="*/ 3053529 w 3108250"/>
                <a:gd name="connsiteY2" fmla="*/ 257442 h 257442"/>
                <a:gd name="connsiteX3" fmla="*/ 0 w 3108250"/>
                <a:gd name="connsiteY3" fmla="*/ 257442 h 257442"/>
                <a:gd name="connsiteX0" fmla="*/ 1281020 w 3053529"/>
                <a:gd name="connsiteY0" fmla="*/ 0 h 257442"/>
                <a:gd name="connsiteX1" fmla="*/ 1226299 w 3053529"/>
                <a:gd name="connsiteY1" fmla="*/ 257442 h 257442"/>
                <a:gd name="connsiteX2" fmla="*/ 3053529 w 3053529"/>
                <a:gd name="connsiteY2" fmla="*/ 257442 h 257442"/>
                <a:gd name="connsiteX3" fmla="*/ 0 w 3053529"/>
                <a:gd name="connsiteY3" fmla="*/ 257442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1 w 1281020"/>
                <a:gd name="connsiteY2" fmla="*/ 257442 h 257442"/>
                <a:gd name="connsiteX3" fmla="*/ 0 w 1281020"/>
                <a:gd name="connsiteY3" fmla="*/ 257442 h 257442"/>
                <a:gd name="connsiteX0" fmla="*/ 1281019 w 1281019"/>
                <a:gd name="connsiteY0" fmla="*/ 0 h 257442"/>
                <a:gd name="connsiteX1" fmla="*/ 1226298 w 1281019"/>
                <a:gd name="connsiteY1" fmla="*/ 257442 h 257442"/>
                <a:gd name="connsiteX2" fmla="*/ 0 w 1281019"/>
                <a:gd name="connsiteY2" fmla="*/ 257442 h 257442"/>
                <a:gd name="connsiteX3" fmla="*/ 0 w 128101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19" h="257442">
                  <a:moveTo>
                    <a:pt x="1281019" y="0"/>
                  </a:moveTo>
                  <a:lnTo>
                    <a:pt x="122629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RunningAgenda2LevelTextLeft465319">
              <a:extLst>
                <a:ext uri="{FF2B5EF4-FFF2-40B4-BE49-F238E27FC236}">
                  <a16:creationId xmlns:a16="http://schemas.microsoft.com/office/drawing/2014/main" id="{B9869902-E826-46BC-BF7D-9BD0FB38D56E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62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ESG</a:t>
              </a:r>
            </a:p>
          </p:txBody>
        </p:sp>
        <p:sp>
          <p:nvSpPr>
            <p:cNvPr id="14" name="btfpRunningAgenda2LevelBarRight465319">
              <a:extLst>
                <a:ext uri="{FF2B5EF4-FFF2-40B4-BE49-F238E27FC236}">
                  <a16:creationId xmlns:a16="http://schemas.microsoft.com/office/drawing/2014/main" id="{DF588B32-2533-43BE-8AA5-B736D3691A76}"/>
                </a:ext>
              </a:extLst>
            </p:cNvPr>
            <p:cNvSpPr/>
            <p:nvPr/>
          </p:nvSpPr>
          <p:spPr bwMode="gray">
            <a:xfrm>
              <a:off x="1146177" y="876300"/>
              <a:ext cx="2441401" cy="257442"/>
            </a:xfrm>
            <a:custGeom>
              <a:avLst/>
              <a:gdLst>
                <a:gd name="connsiteX0" fmla="*/ 968434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8434 w 2313135"/>
                <a:gd name="connsiteY0" fmla="*/ 0 h 257442"/>
                <a:gd name="connsiteX1" fmla="*/ 913713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437921 w 1437921"/>
                <a:gd name="connsiteY0" fmla="*/ 0 h 257442"/>
                <a:gd name="connsiteX1" fmla="*/ 1082028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606237 w 1606237"/>
                <a:gd name="connsiteY0" fmla="*/ 0 h 257442"/>
                <a:gd name="connsiteX1" fmla="*/ 1383200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875541 w 1875541"/>
                <a:gd name="connsiteY0" fmla="*/ 0 h 257442"/>
                <a:gd name="connsiteX1" fmla="*/ 1551516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2128816 w 2128816"/>
                <a:gd name="connsiteY0" fmla="*/ 0 h 257442"/>
                <a:gd name="connsiteX1" fmla="*/ 1820820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6 w 2128816"/>
                <a:gd name="connsiteY0" fmla="*/ 0 h 257442"/>
                <a:gd name="connsiteX1" fmla="*/ 2074094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441402 w 2441402"/>
                <a:gd name="connsiteY0" fmla="*/ 0 h 257442"/>
                <a:gd name="connsiteX1" fmla="*/ 2074095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1 w 2441402"/>
                <a:gd name="connsiteY3" fmla="*/ 0 h 257442"/>
                <a:gd name="connsiteX0" fmla="*/ 2725581 w 2725581"/>
                <a:gd name="connsiteY0" fmla="*/ 0 h 257442"/>
                <a:gd name="connsiteX1" fmla="*/ 238668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893897 w 2893897"/>
                <a:gd name="connsiteY0" fmla="*/ 0 h 257442"/>
                <a:gd name="connsiteX1" fmla="*/ 2670860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3054197 w 3054197"/>
                <a:gd name="connsiteY0" fmla="*/ 0 h 257442"/>
                <a:gd name="connsiteX1" fmla="*/ 28391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214498 w 3214498"/>
                <a:gd name="connsiteY0" fmla="*/ 0 h 257442"/>
                <a:gd name="connsiteX1" fmla="*/ 29994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8 w 3214498"/>
                <a:gd name="connsiteY0" fmla="*/ 0 h 257442"/>
                <a:gd name="connsiteX1" fmla="*/ 31597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3054197 w 3159777"/>
                <a:gd name="connsiteY0" fmla="*/ 0 h 257442"/>
                <a:gd name="connsiteX1" fmla="*/ 3159777 w 3159777"/>
                <a:gd name="connsiteY1" fmla="*/ 257442 h 257442"/>
                <a:gd name="connsiteX2" fmla="*/ 0 w 3159777"/>
                <a:gd name="connsiteY2" fmla="*/ 257442 h 257442"/>
                <a:gd name="connsiteX3" fmla="*/ 54722 w 315977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2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2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2893897 w 2999476"/>
                <a:gd name="connsiteY0" fmla="*/ 0 h 257442"/>
                <a:gd name="connsiteX1" fmla="*/ 2999476 w 2999476"/>
                <a:gd name="connsiteY1" fmla="*/ 257442 h 257442"/>
                <a:gd name="connsiteX2" fmla="*/ 0 w 2999476"/>
                <a:gd name="connsiteY2" fmla="*/ 257442 h 257442"/>
                <a:gd name="connsiteX3" fmla="*/ 54721 w 2999476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6 w 2893896"/>
                <a:gd name="connsiteY0" fmla="*/ 0 h 257442"/>
                <a:gd name="connsiteX1" fmla="*/ 2839175 w 2893896"/>
                <a:gd name="connsiteY1" fmla="*/ 257442 h 257442"/>
                <a:gd name="connsiteX2" fmla="*/ 0 w 2893896"/>
                <a:gd name="connsiteY2" fmla="*/ 257442 h 257442"/>
                <a:gd name="connsiteX3" fmla="*/ 54720 w 2893896"/>
                <a:gd name="connsiteY3" fmla="*/ 0 h 257442"/>
                <a:gd name="connsiteX0" fmla="*/ 2893896 w 2893896"/>
                <a:gd name="connsiteY0" fmla="*/ 0 h 257442"/>
                <a:gd name="connsiteX1" fmla="*/ 2839175 w 2893896"/>
                <a:gd name="connsiteY1" fmla="*/ 257442 h 257442"/>
                <a:gd name="connsiteX2" fmla="*/ 0 w 2893896"/>
                <a:gd name="connsiteY2" fmla="*/ 257442 h 257442"/>
                <a:gd name="connsiteX3" fmla="*/ 54720 w 2893896"/>
                <a:gd name="connsiteY3" fmla="*/ 0 h 257442"/>
                <a:gd name="connsiteX0" fmla="*/ 2725580 w 2839175"/>
                <a:gd name="connsiteY0" fmla="*/ 0 h 257442"/>
                <a:gd name="connsiteX1" fmla="*/ 2839175 w 2839175"/>
                <a:gd name="connsiteY1" fmla="*/ 257442 h 257442"/>
                <a:gd name="connsiteX2" fmla="*/ 0 w 2839175"/>
                <a:gd name="connsiteY2" fmla="*/ 257442 h 257442"/>
                <a:gd name="connsiteX3" fmla="*/ 54720 w 2839175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0 w 2725580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0 w 2725580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1 w 2725580"/>
                <a:gd name="connsiteY3" fmla="*/ 0 h 257442"/>
                <a:gd name="connsiteX0" fmla="*/ 2539633 w 2670860"/>
                <a:gd name="connsiteY0" fmla="*/ 0 h 257442"/>
                <a:gd name="connsiteX1" fmla="*/ 2670860 w 2670860"/>
                <a:gd name="connsiteY1" fmla="*/ 257442 h 257442"/>
                <a:gd name="connsiteX2" fmla="*/ 0 w 2670860"/>
                <a:gd name="connsiteY2" fmla="*/ 257442 h 257442"/>
                <a:gd name="connsiteX3" fmla="*/ 54721 w 2670860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2 w 2539632"/>
                <a:gd name="connsiteY0" fmla="*/ 0 h 257442"/>
                <a:gd name="connsiteX1" fmla="*/ 2484911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1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441400 w 2484911"/>
                <a:gd name="connsiteY0" fmla="*/ 0 h 257442"/>
                <a:gd name="connsiteX1" fmla="*/ 2484911 w 2484911"/>
                <a:gd name="connsiteY1" fmla="*/ 257442 h 257442"/>
                <a:gd name="connsiteX2" fmla="*/ 0 w 2484911"/>
                <a:gd name="connsiteY2" fmla="*/ 257442 h 257442"/>
                <a:gd name="connsiteX3" fmla="*/ 54720 w 2484911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1 w 2441400"/>
                <a:gd name="connsiteY3" fmla="*/ 0 h 257442"/>
                <a:gd name="connsiteX0" fmla="*/ 2281101 w 2386680"/>
                <a:gd name="connsiteY0" fmla="*/ 0 h 257442"/>
                <a:gd name="connsiteX1" fmla="*/ 2386680 w 2386680"/>
                <a:gd name="connsiteY1" fmla="*/ 257442 h 257442"/>
                <a:gd name="connsiteX2" fmla="*/ 0 w 2386680"/>
                <a:gd name="connsiteY2" fmla="*/ 257442 h 257442"/>
                <a:gd name="connsiteX3" fmla="*/ 54721 w 2386680"/>
                <a:gd name="connsiteY3" fmla="*/ 0 h 257442"/>
                <a:gd name="connsiteX0" fmla="*/ 2281101 w 2281101"/>
                <a:gd name="connsiteY0" fmla="*/ 0 h 257442"/>
                <a:gd name="connsiteX1" fmla="*/ 2226380 w 2281101"/>
                <a:gd name="connsiteY1" fmla="*/ 257442 h 257442"/>
                <a:gd name="connsiteX2" fmla="*/ 0 w 2281101"/>
                <a:gd name="connsiteY2" fmla="*/ 257442 h 257442"/>
                <a:gd name="connsiteX3" fmla="*/ 54721 w 2281101"/>
                <a:gd name="connsiteY3" fmla="*/ 0 h 257442"/>
                <a:gd name="connsiteX0" fmla="*/ 2281100 w 2281100"/>
                <a:gd name="connsiteY0" fmla="*/ 0 h 257442"/>
                <a:gd name="connsiteX1" fmla="*/ 2226379 w 2281100"/>
                <a:gd name="connsiteY1" fmla="*/ 257442 h 257442"/>
                <a:gd name="connsiteX2" fmla="*/ 0 w 2281100"/>
                <a:gd name="connsiteY2" fmla="*/ 257442 h 257442"/>
                <a:gd name="connsiteX3" fmla="*/ 54720 w 2281100"/>
                <a:gd name="connsiteY3" fmla="*/ 0 h 257442"/>
                <a:gd name="connsiteX0" fmla="*/ 2281100 w 2281100"/>
                <a:gd name="connsiteY0" fmla="*/ 0 h 257442"/>
                <a:gd name="connsiteX1" fmla="*/ 2226379 w 2281100"/>
                <a:gd name="connsiteY1" fmla="*/ 257442 h 257442"/>
                <a:gd name="connsiteX2" fmla="*/ 0 w 2281100"/>
                <a:gd name="connsiteY2" fmla="*/ 257442 h 257442"/>
                <a:gd name="connsiteX3" fmla="*/ 54720 w 2281100"/>
                <a:gd name="connsiteY3" fmla="*/ 0 h 257442"/>
                <a:gd name="connsiteX0" fmla="*/ 2441400 w 2441400"/>
                <a:gd name="connsiteY0" fmla="*/ 0 h 257442"/>
                <a:gd name="connsiteX1" fmla="*/ 2226379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79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54721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54722 w 244140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401" h="257442">
                  <a:moveTo>
                    <a:pt x="2441401" y="0"/>
                  </a:moveTo>
                  <a:lnTo>
                    <a:pt x="2386680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RunningAgenda2LevelTextRight465319">
              <a:extLst>
                <a:ext uri="{FF2B5EF4-FFF2-40B4-BE49-F238E27FC236}">
                  <a16:creationId xmlns:a16="http://schemas.microsoft.com/office/drawing/2014/main" id="{13DB5AEF-AF8F-438E-BD96-247FF92D0913}"/>
                </a:ext>
              </a:extLst>
            </p:cNvPr>
            <p:cNvSpPr txBox="1"/>
            <p:nvPr/>
          </p:nvSpPr>
          <p:spPr bwMode="gray">
            <a:xfrm>
              <a:off x="1146178" y="876300"/>
              <a:ext cx="238668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Materiality</a:t>
              </a:r>
            </a:p>
          </p:txBody>
        </p:sp>
      </p:grpSp>
      <p:grpSp>
        <p:nvGrpSpPr>
          <p:cNvPr id="60" name="btfpColumnHeaderBox530060">
            <a:extLst>
              <a:ext uri="{FF2B5EF4-FFF2-40B4-BE49-F238E27FC236}">
                <a16:creationId xmlns:a16="http://schemas.microsoft.com/office/drawing/2014/main" id="{235C986D-D080-4EFA-B6AC-61FD20087F1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354248" y="1270001"/>
            <a:ext cx="3483499" cy="559753"/>
            <a:chOff x="330200" y="850362"/>
            <a:chExt cx="11531600" cy="214876"/>
          </a:xfrm>
        </p:grpSpPr>
        <p:sp>
          <p:nvSpPr>
            <p:cNvPr id="61" name="btfpColumnHeaderBoxText530060">
              <a:extLst>
                <a:ext uri="{FF2B5EF4-FFF2-40B4-BE49-F238E27FC236}">
                  <a16:creationId xmlns:a16="http://schemas.microsoft.com/office/drawing/2014/main" id="{D7CC47C7-CFF1-4298-8B9D-10353B6F73FD}"/>
                </a:ext>
              </a:extLst>
            </p:cNvPr>
            <p:cNvSpPr txBox="1"/>
            <p:nvPr/>
          </p:nvSpPr>
          <p:spPr bwMode="gray">
            <a:xfrm>
              <a:off x="330200" y="850362"/>
              <a:ext cx="11531600" cy="21487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BCN PEG includes additional peer lens in identifying material issues</a:t>
              </a:r>
            </a:p>
          </p:txBody>
        </p:sp>
        <p:cxnSp>
          <p:nvCxnSpPr>
            <p:cNvPr id="62" name="btfpColumnHeaderBoxLine530060">
              <a:extLst>
                <a:ext uri="{FF2B5EF4-FFF2-40B4-BE49-F238E27FC236}">
                  <a16:creationId xmlns:a16="http://schemas.microsoft.com/office/drawing/2014/main" id="{582F1790-0819-49EC-A723-6F4E50673C12}"/>
                </a:ext>
              </a:extLst>
            </p:cNvPr>
            <p:cNvCxnSpPr/>
            <p:nvPr/>
          </p:nvCxnSpPr>
          <p:spPr bwMode="gray">
            <a:xfrm>
              <a:off x="330200" y="106523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18BCD30-F9D2-4A92-94D0-705FB0164A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4248" y="4504403"/>
            <a:ext cx="3299968" cy="1856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476EB561-39BD-49C7-B023-64492B8C3B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0064" y="2215268"/>
            <a:ext cx="3299968" cy="1856232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5F4AB538-FD91-4144-A74A-CA1FDB2F69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4248" y="2335682"/>
            <a:ext cx="3299968" cy="1856232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331" name="btfpColumnHeaderBox530060">
            <a:extLst>
              <a:ext uri="{FF2B5EF4-FFF2-40B4-BE49-F238E27FC236}">
                <a16:creationId xmlns:a16="http://schemas.microsoft.com/office/drawing/2014/main" id="{BCCD03FE-7219-4529-9551-7D27FBF8B0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82682" y="1277849"/>
            <a:ext cx="3483499" cy="565218"/>
            <a:chOff x="330200" y="847081"/>
            <a:chExt cx="11531600" cy="216974"/>
          </a:xfrm>
        </p:grpSpPr>
        <p:sp>
          <p:nvSpPr>
            <p:cNvPr id="332" name="btfpColumnHeaderBoxText530060">
              <a:extLst>
                <a:ext uri="{FF2B5EF4-FFF2-40B4-BE49-F238E27FC236}">
                  <a16:creationId xmlns:a16="http://schemas.microsoft.com/office/drawing/2014/main" id="{2A6E7368-766E-4EE1-A6E0-DD06E385605A}"/>
                </a:ext>
              </a:extLst>
            </p:cNvPr>
            <p:cNvSpPr txBox="1"/>
            <p:nvPr/>
          </p:nvSpPr>
          <p:spPr bwMode="gray">
            <a:xfrm>
              <a:off x="330200" y="847081"/>
              <a:ext cx="11531600" cy="21487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To provide a collated view of ESG issues for the industry in focus</a:t>
              </a:r>
            </a:p>
          </p:txBody>
        </p:sp>
        <p:cxnSp>
          <p:nvCxnSpPr>
            <p:cNvPr id="333" name="btfpColumnHeaderBoxLine530060">
              <a:extLst>
                <a:ext uri="{FF2B5EF4-FFF2-40B4-BE49-F238E27FC236}">
                  <a16:creationId xmlns:a16="http://schemas.microsoft.com/office/drawing/2014/main" id="{25DF16DD-9B47-4890-AC18-D463257DBB89}"/>
                </a:ext>
              </a:extLst>
            </p:cNvPr>
            <p:cNvCxnSpPr/>
            <p:nvPr/>
          </p:nvCxnSpPr>
          <p:spPr bwMode="gray">
            <a:xfrm>
              <a:off x="330200" y="1064055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btfpSequenceArrow793479">
            <a:extLst>
              <a:ext uri="{FF2B5EF4-FFF2-40B4-BE49-F238E27FC236}">
                <a16:creationId xmlns:a16="http://schemas.microsoft.com/office/drawing/2014/main" id="{7D883CC4-F732-4D45-8AA1-14E2B3166697}"/>
              </a:ext>
            </a:extLst>
          </p:cNvPr>
          <p:cNvSpPr/>
          <p:nvPr/>
        </p:nvSpPr>
        <p:spPr bwMode="gray">
          <a:xfrm>
            <a:off x="7754993" y="3638732"/>
            <a:ext cx="252254" cy="972980"/>
          </a:xfrm>
          <a:custGeom>
            <a:avLst/>
            <a:gdLst/>
            <a:ahLst/>
            <a:cxnLst/>
            <a:rect l="0" t="0" r="0" b="0"/>
            <a:pathLst>
              <a:path w="252255" h="972980">
                <a:moveTo>
                  <a:pt x="38100" y="0"/>
                </a:moveTo>
                <a:lnTo>
                  <a:pt x="252254" y="486489"/>
                </a:lnTo>
                <a:lnTo>
                  <a:pt x="38100" y="972979"/>
                </a:lnTo>
                <a:lnTo>
                  <a:pt x="0" y="972979"/>
                </a:lnTo>
                <a:lnTo>
                  <a:pt x="214154" y="486489"/>
                </a:lnTo>
                <a:lnTo>
                  <a:pt x="0" y="0"/>
                </a:lnTo>
              </a:path>
            </a:pathLst>
          </a:custGeom>
          <a:solidFill>
            <a:srgbClr val="CC0000"/>
          </a:solidFill>
          <a:ln w="9525" cap="flat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0"/>
              </a:lnSpc>
            </a:pPr>
            <a:endParaRPr lang="en-US"/>
          </a:p>
        </p:txBody>
      </p:sp>
      <p:sp>
        <p:nvSpPr>
          <p:cNvPr id="341" name="Plus Sign 340">
            <a:extLst>
              <a:ext uri="{FF2B5EF4-FFF2-40B4-BE49-F238E27FC236}">
                <a16:creationId xmlns:a16="http://schemas.microsoft.com/office/drawing/2014/main" id="{0237DD97-8134-4600-B173-0D426F66CC86}"/>
              </a:ext>
            </a:extLst>
          </p:cNvPr>
          <p:cNvSpPr/>
          <p:nvPr/>
        </p:nvSpPr>
        <p:spPr bwMode="gray">
          <a:xfrm>
            <a:off x="3688258" y="3759105"/>
            <a:ext cx="624035" cy="751810"/>
          </a:xfrm>
          <a:prstGeom prst="mathPlus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43" name="btfpCallout181761">
            <a:extLst>
              <a:ext uri="{FF2B5EF4-FFF2-40B4-BE49-F238E27FC236}">
                <a16:creationId xmlns:a16="http://schemas.microsoft.com/office/drawing/2014/main" id="{B0DAD1E1-A11C-4C41-8ADB-384893937A37}"/>
              </a:ext>
            </a:extLst>
          </p:cNvPr>
          <p:cNvSpPr/>
          <p:nvPr/>
        </p:nvSpPr>
        <p:spPr bwMode="gray">
          <a:xfrm>
            <a:off x="6730829" y="1640959"/>
            <a:ext cx="1922766" cy="673735"/>
          </a:xfrm>
          <a:prstGeom prst="wedgeRectCallout">
            <a:avLst>
              <a:gd name="adj1" fmla="val -39845"/>
              <a:gd name="adj2" fmla="val 81057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en-US" sz="1000">
                <a:solidFill>
                  <a:srgbClr val="5C5C5C"/>
                </a:solidFill>
              </a:rPr>
              <a:t>The additional peer lens helps specifically for industries where a direct industry match is not available on </a:t>
            </a:r>
            <a:r>
              <a:rPr lang="en-US" sz="1000" err="1">
                <a:solidFill>
                  <a:srgbClr val="5C5C5C"/>
                </a:solidFill>
              </a:rPr>
              <a:t>Ecovadis</a:t>
            </a:r>
            <a:r>
              <a:rPr lang="en-US" sz="1000">
                <a:solidFill>
                  <a:srgbClr val="5C5C5C"/>
                </a:solidFill>
              </a:rPr>
              <a:t>/MSCI </a:t>
            </a:r>
          </a:p>
        </p:txBody>
      </p:sp>
      <p:sp>
        <p:nvSpPr>
          <p:cNvPr id="3" name="btfpBulletedList239863">
            <a:extLst>
              <a:ext uri="{FF2B5EF4-FFF2-40B4-BE49-F238E27FC236}">
                <a16:creationId xmlns:a16="http://schemas.microsoft.com/office/drawing/2014/main" id="{C87A4ED0-F385-0F71-CCB4-59DAA1546FD3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378296" y="4198500"/>
            <a:ext cx="3483504" cy="168083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200" b="1"/>
              <a:t>Industry and sector level analysis: 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Assess the target’s </a:t>
            </a:r>
            <a:r>
              <a:rPr lang="en-US" sz="1000" b="1"/>
              <a:t>industry and sector on ESG risk </a:t>
            </a:r>
            <a:r>
              <a:rPr lang="en-US" sz="1000"/>
              <a:t>overall vs other industries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Determine the </a:t>
            </a:r>
            <a:r>
              <a:rPr lang="en-US" sz="1000" b="1"/>
              <a:t>weightage of </a:t>
            </a:r>
            <a:r>
              <a:rPr lang="en-US" sz="1000"/>
              <a:t>each of the three components: </a:t>
            </a:r>
            <a:r>
              <a:rPr lang="en-US" sz="1000" b="1"/>
              <a:t>Environment, Social, Governance </a:t>
            </a:r>
            <a:r>
              <a:rPr lang="en-US" sz="1000"/>
              <a:t>for the relevant sector</a:t>
            </a:r>
          </a:p>
          <a:p>
            <a:pPr lvl="1">
              <a:spcBef>
                <a:spcPts val="900"/>
              </a:spcBef>
            </a:pPr>
            <a:r>
              <a:rPr lang="en-US" sz="1000" b="1"/>
              <a:t>Identify the most important / high risk metrics </a:t>
            </a:r>
            <a:r>
              <a:rPr lang="en-US" sz="1000"/>
              <a:t>for the sector and call out any </a:t>
            </a:r>
            <a:r>
              <a:rPr lang="en-US" sz="1000" b="1"/>
              <a:t>hot topics </a:t>
            </a:r>
            <a:r>
              <a:rPr lang="en-US" sz="1000"/>
              <a:t>or red-flags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8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28B5E49-25D1-132D-AE1F-E1F108D65E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3887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28B5E49-25D1-132D-AE1F-E1F108D6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AB72B84-0CCE-4D18-9A7F-7045411C8398}"/>
              </a:ext>
            </a:extLst>
          </p:cNvPr>
          <p:cNvSpPr txBox="1"/>
          <p:nvPr/>
        </p:nvSpPr>
        <p:spPr bwMode="gray">
          <a:xfrm>
            <a:off x="2691416" y="2991538"/>
            <a:ext cx="911740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What is the relevant set of </a:t>
            </a:r>
            <a:r>
              <a:rPr lang="en-US" sz="1200" b="1"/>
              <a:t>quantitative KPIs </a:t>
            </a:r>
            <a:r>
              <a:rPr lang="en-US" sz="1200"/>
              <a:t>to consider in this sector (e.g., scope 1-3 emissions, employee satisfaction, DE&amp;I)?</a:t>
            </a:r>
            <a:endParaRPr lang="en-US" sz="1200">
              <a:cs typeface="Arial"/>
            </a:endParaRPr>
          </a:p>
          <a:p>
            <a:r>
              <a:rPr lang="en-GB" sz="1200"/>
              <a:t>What are the </a:t>
            </a:r>
            <a:r>
              <a:rPr lang="en-GB" sz="1200" b="1"/>
              <a:t>best-in-class examples</a:t>
            </a:r>
            <a:r>
              <a:rPr lang="en-GB" sz="1200"/>
              <a:t> of ESG maturity in the industry?</a:t>
            </a:r>
            <a:endParaRPr lang="en-GB" sz="1200" b="1"/>
          </a:p>
          <a:p>
            <a:r>
              <a:rPr lang="en-US" sz="1200">
                <a:solidFill>
                  <a:schemeClr val="dk1"/>
                </a:solidFill>
              </a:rPr>
              <a:t>How do the target and peers </a:t>
            </a:r>
            <a:r>
              <a:rPr lang="en-US" sz="1200" b="1">
                <a:solidFill>
                  <a:schemeClr val="dk1"/>
                </a:solidFill>
              </a:rPr>
              <a:t>perform on material topics? </a:t>
            </a:r>
            <a:r>
              <a:rPr lang="en-US" sz="1200">
                <a:solidFill>
                  <a:schemeClr val="dk1"/>
                </a:solidFill>
              </a:rPr>
              <a:t>What are the risks / red-flags? Where is the target leading? </a:t>
            </a:r>
          </a:p>
          <a:p>
            <a:r>
              <a:rPr lang="en-US" sz="1200">
                <a:solidFill>
                  <a:schemeClr val="dk1"/>
                </a:solidFill>
              </a:rPr>
              <a:t>Which peers are </a:t>
            </a:r>
            <a:r>
              <a:rPr lang="en-US" sz="1200" b="1">
                <a:solidFill>
                  <a:schemeClr val="dk1"/>
                </a:solidFill>
              </a:rPr>
              <a:t>reporting on ESG dimensions </a:t>
            </a:r>
            <a:r>
              <a:rPr lang="en-US" sz="1200">
                <a:solidFill>
                  <a:schemeClr val="dk1"/>
                </a:solidFill>
              </a:rPr>
              <a:t>and what are their </a:t>
            </a:r>
            <a:r>
              <a:rPr lang="en-US" sz="1200" b="1">
                <a:solidFill>
                  <a:schemeClr val="dk1"/>
                </a:solidFill>
              </a:rPr>
              <a:t>future targets</a:t>
            </a:r>
            <a:r>
              <a:rPr lang="en-US" sz="1200">
                <a:solidFill>
                  <a:schemeClr val="dk1"/>
                </a:solidFill>
              </a:rPr>
              <a:t> and initiatives to achieve them?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7BC35-2826-41DB-A1AF-A6EC705F3510}"/>
              </a:ext>
            </a:extLst>
          </p:cNvPr>
          <p:cNvSpPr txBox="1"/>
          <p:nvPr/>
        </p:nvSpPr>
        <p:spPr bwMode="gray">
          <a:xfrm>
            <a:off x="2720388" y="4509668"/>
            <a:ext cx="91174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/>
              <a:t>What is the target’s </a:t>
            </a:r>
            <a:r>
              <a:rPr lang="en-GB" b="1"/>
              <a:t>ESG ambition</a:t>
            </a:r>
            <a:r>
              <a:rPr lang="en-GB"/>
              <a:t>? </a:t>
            </a:r>
          </a:p>
          <a:p>
            <a:r>
              <a:rPr lang="en-GB"/>
              <a:t>What is the </a:t>
            </a:r>
            <a:r>
              <a:rPr lang="en-US" b="1"/>
              <a:t>value creation plan </a:t>
            </a:r>
            <a:r>
              <a:rPr lang="en-US"/>
              <a:t>and overall </a:t>
            </a:r>
            <a:r>
              <a:rPr lang="en-US" b="1"/>
              <a:t>impact potential </a:t>
            </a:r>
            <a:r>
              <a:rPr lang="en-US"/>
              <a:t>in the business model?</a:t>
            </a:r>
          </a:p>
          <a:p>
            <a:r>
              <a:rPr lang="en-US"/>
              <a:t>What are the </a:t>
            </a:r>
            <a:r>
              <a:rPr lang="en-US" b="1"/>
              <a:t>key initiatives </a:t>
            </a:r>
            <a:r>
              <a:rPr lang="en-US"/>
              <a:t>and levers</a:t>
            </a:r>
            <a:r>
              <a:rPr lang="en-US" b="1"/>
              <a:t> for value creation and risk reduction</a:t>
            </a:r>
            <a:r>
              <a:rPr lang="en-US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DB42F-2C9F-49EB-A159-37C20E094484}"/>
              </a:ext>
            </a:extLst>
          </p:cNvPr>
          <p:cNvSpPr txBox="1"/>
          <p:nvPr/>
        </p:nvSpPr>
        <p:spPr bwMode="gray">
          <a:xfrm>
            <a:off x="2720388" y="1276395"/>
            <a:ext cx="9117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What are the </a:t>
            </a:r>
            <a:r>
              <a:rPr lang="en-GB" sz="1200" b="1"/>
              <a:t>most material ESG dimensions </a:t>
            </a:r>
            <a:r>
              <a:rPr lang="en-GB" sz="1200"/>
              <a:t>and megatrends in the target’s industry?</a:t>
            </a:r>
          </a:p>
          <a:p>
            <a:r>
              <a:rPr lang="en-US" sz="1200">
                <a:solidFill>
                  <a:schemeClr val="dk1"/>
                </a:solidFill>
              </a:rPr>
              <a:t>What are the </a:t>
            </a:r>
            <a:r>
              <a:rPr lang="en-US" sz="1200" b="1">
                <a:solidFill>
                  <a:schemeClr val="dk1"/>
                </a:solidFill>
              </a:rPr>
              <a:t>key ESG risks </a:t>
            </a:r>
            <a:r>
              <a:rPr lang="en-US" sz="1200">
                <a:solidFill>
                  <a:schemeClr val="dk1"/>
                </a:solidFill>
              </a:rPr>
              <a:t>and impact on the target?</a:t>
            </a:r>
          </a:p>
          <a:p>
            <a:r>
              <a:rPr lang="en-GB" sz="1200"/>
              <a:t>What is the perspective of </a:t>
            </a:r>
            <a:r>
              <a:rPr lang="en-GB" sz="1200" b="1"/>
              <a:t>key external stakeholders </a:t>
            </a:r>
            <a:r>
              <a:rPr lang="en-GB" sz="1200"/>
              <a:t>(incl. customers/ consumers, regulators and competitors as well as other relevant stakeholders)? </a:t>
            </a:r>
          </a:p>
          <a:p>
            <a:r>
              <a:rPr lang="en-GB" sz="1200"/>
              <a:t>What are the most </a:t>
            </a:r>
            <a:r>
              <a:rPr lang="en-GB" sz="1200" b="1"/>
              <a:t>relevant regulations </a:t>
            </a:r>
            <a:r>
              <a:rPr lang="en-GB" sz="1200"/>
              <a:t>influencing the importance of these ESG topics for the industry? </a:t>
            </a:r>
          </a:p>
        </p:txBody>
      </p:sp>
      <p:grpSp>
        <p:nvGrpSpPr>
          <p:cNvPr id="29" name="btfpColumnIndicatorGroup2">
            <a:extLst>
              <a:ext uri="{FF2B5EF4-FFF2-40B4-BE49-F238E27FC236}">
                <a16:creationId xmlns:a16="http://schemas.microsoft.com/office/drawing/2014/main" id="{056E2C50-CD75-4C92-BDAC-8221FBC12CE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4" name="btfpColumnGapBlocker121267">
              <a:extLst>
                <a:ext uri="{FF2B5EF4-FFF2-40B4-BE49-F238E27FC236}">
                  <a16:creationId xmlns:a16="http://schemas.microsoft.com/office/drawing/2014/main" id="{02EB5A03-4CB1-4932-B119-785C8FC215D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" name="btfpColumnGapBlocker219172">
              <a:extLst>
                <a:ext uri="{FF2B5EF4-FFF2-40B4-BE49-F238E27FC236}">
                  <a16:creationId xmlns:a16="http://schemas.microsoft.com/office/drawing/2014/main" id="{9074BA41-3DBE-44A1-ABE6-AEFB5CA4486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246161">
              <a:extLst>
                <a:ext uri="{FF2B5EF4-FFF2-40B4-BE49-F238E27FC236}">
                  <a16:creationId xmlns:a16="http://schemas.microsoft.com/office/drawing/2014/main" id="{10F7C99C-8643-4DCB-B695-16D2E7C3002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03208">
              <a:extLst>
                <a:ext uri="{FF2B5EF4-FFF2-40B4-BE49-F238E27FC236}">
                  <a16:creationId xmlns:a16="http://schemas.microsoft.com/office/drawing/2014/main" id="{C52D97F9-72D1-4BD7-9CE3-AF6FAD3E81A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ColumnIndicatorGroup1">
            <a:extLst>
              <a:ext uri="{FF2B5EF4-FFF2-40B4-BE49-F238E27FC236}">
                <a16:creationId xmlns:a16="http://schemas.microsoft.com/office/drawing/2014/main" id="{C42B4704-FBA6-4AAD-B027-0C5A529268B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2" name="btfpColumnGapBlocker658635">
              <a:extLst>
                <a:ext uri="{FF2B5EF4-FFF2-40B4-BE49-F238E27FC236}">
                  <a16:creationId xmlns:a16="http://schemas.microsoft.com/office/drawing/2014/main" id="{162FA971-E05E-46E2-A039-38A7AB7935F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222990">
              <a:extLst>
                <a:ext uri="{FF2B5EF4-FFF2-40B4-BE49-F238E27FC236}">
                  <a16:creationId xmlns:a16="http://schemas.microsoft.com/office/drawing/2014/main" id="{48630690-FC56-4BED-84D0-532A234064F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523262">
              <a:extLst>
                <a:ext uri="{FF2B5EF4-FFF2-40B4-BE49-F238E27FC236}">
                  <a16:creationId xmlns:a16="http://schemas.microsoft.com/office/drawing/2014/main" id="{588615DF-C10A-49D5-AE94-3DE32AE797B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815686">
              <a:extLst>
                <a:ext uri="{FF2B5EF4-FFF2-40B4-BE49-F238E27FC236}">
                  <a16:creationId xmlns:a16="http://schemas.microsoft.com/office/drawing/2014/main" id="{1BF8B52D-A019-492C-A872-3EA6158FE9A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E3E588-4647-4C6C-895C-B2749E72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ESG DD scope and proposal questions outline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3FB43-0F8D-4AB4-AC8B-4A5146A57757}"/>
              </a:ext>
            </a:extLst>
          </p:cNvPr>
          <p:cNvCxnSpPr/>
          <p:nvPr/>
        </p:nvCxnSpPr>
        <p:spPr bwMode="gray">
          <a:xfrm>
            <a:off x="2757326" y="4444405"/>
            <a:ext cx="903981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650F3F-79E6-4D85-B4C9-6BFE40127A56}"/>
              </a:ext>
            </a:extLst>
          </p:cNvPr>
          <p:cNvCxnSpPr>
            <a:cxnSpLocks/>
          </p:cNvCxnSpPr>
          <p:nvPr/>
        </p:nvCxnSpPr>
        <p:spPr bwMode="gray">
          <a:xfrm>
            <a:off x="2757326" y="2865895"/>
            <a:ext cx="903981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btfpRowHeaderBox483578">
            <a:extLst>
              <a:ext uri="{FF2B5EF4-FFF2-40B4-BE49-F238E27FC236}">
                <a16:creationId xmlns:a16="http://schemas.microsoft.com/office/drawing/2014/main" id="{80EBAE65-D586-A8D9-2773-EF955AC07C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7326" y="1340053"/>
            <a:ext cx="2350945" cy="1499463"/>
            <a:chOff x="217326" y="1366430"/>
            <a:chExt cx="2540000" cy="322772"/>
          </a:xfrm>
        </p:grpSpPr>
        <p:sp>
          <p:nvSpPr>
            <p:cNvPr id="6" name="btfpRowHeaderBoxText483578">
              <a:extLst>
                <a:ext uri="{FF2B5EF4-FFF2-40B4-BE49-F238E27FC236}">
                  <a16:creationId xmlns:a16="http://schemas.microsoft.com/office/drawing/2014/main" id="{785D4C27-2611-8FEC-A9DA-64FDD81989DC}"/>
                </a:ext>
              </a:extLst>
            </p:cNvPr>
            <p:cNvSpPr txBox="1"/>
            <p:nvPr/>
          </p:nvSpPr>
          <p:spPr bwMode="gray">
            <a:xfrm>
              <a:off x="217326" y="1366430"/>
              <a:ext cx="2540000" cy="322772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100" b="1"/>
                <a:t>Materiality assessment</a:t>
              </a:r>
              <a:br>
                <a:rPr lang="en-US" sz="1100" b="1"/>
              </a:br>
              <a:r>
                <a:rPr lang="en-US" sz="1100" i="1"/>
                <a:t>What are the most material ESG dimensions in the [target] industry?</a:t>
              </a:r>
            </a:p>
          </p:txBody>
        </p:sp>
        <p:cxnSp>
          <p:nvCxnSpPr>
            <p:cNvPr id="7" name="btfpRowHeaderBoxLine483578">
              <a:extLst>
                <a:ext uri="{FF2B5EF4-FFF2-40B4-BE49-F238E27FC236}">
                  <a16:creationId xmlns:a16="http://schemas.microsoft.com/office/drawing/2014/main" id="{A52A950A-AEFA-C11B-BF85-7FCA794D5795}"/>
                </a:ext>
              </a:extLst>
            </p:cNvPr>
            <p:cNvCxnSpPr/>
            <p:nvPr/>
          </p:nvCxnSpPr>
          <p:spPr bwMode="gray">
            <a:xfrm>
              <a:off x="2757326" y="1366430"/>
              <a:ext cx="0" cy="322772"/>
            </a:xfrm>
            <a:prstGeom prst="line">
              <a:avLst/>
            </a:prstGeom>
            <a:ln w="76200" cap="flat">
              <a:solidFill>
                <a:srgbClr val="99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btfpRowHeaderBox483578">
            <a:extLst>
              <a:ext uri="{FF2B5EF4-FFF2-40B4-BE49-F238E27FC236}">
                <a16:creationId xmlns:a16="http://schemas.microsoft.com/office/drawing/2014/main" id="{48AA41E0-3BCB-4623-3F5F-6B6398A8E09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7325" y="3001411"/>
            <a:ext cx="2350945" cy="1442993"/>
            <a:chOff x="217326" y="1364451"/>
            <a:chExt cx="2540000" cy="324751"/>
          </a:xfrm>
        </p:grpSpPr>
        <p:sp>
          <p:nvSpPr>
            <p:cNvPr id="10" name="btfpRowHeaderBoxText483578">
              <a:extLst>
                <a:ext uri="{FF2B5EF4-FFF2-40B4-BE49-F238E27FC236}">
                  <a16:creationId xmlns:a16="http://schemas.microsoft.com/office/drawing/2014/main" id="{CAD5F967-EE6D-54F5-A4FF-CD5FDBB15067}"/>
                </a:ext>
              </a:extLst>
            </p:cNvPr>
            <p:cNvSpPr txBox="1"/>
            <p:nvPr/>
          </p:nvSpPr>
          <p:spPr bwMode="gray">
            <a:xfrm>
              <a:off x="217326" y="1364451"/>
              <a:ext cx="2540000" cy="322772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100" b="1"/>
                <a:t>Benchmarking</a:t>
              </a:r>
              <a:br>
                <a:rPr lang="en-US" sz="1100" b="1"/>
              </a:br>
              <a:r>
                <a:rPr lang="en-US" sz="1100" i="1"/>
                <a:t>How does Target Co perform on the most material E, S, and G metrics for the [target] industry? </a:t>
              </a:r>
            </a:p>
          </p:txBody>
        </p:sp>
        <p:cxnSp>
          <p:nvCxnSpPr>
            <p:cNvPr id="11" name="btfpRowHeaderBoxLine483578">
              <a:extLst>
                <a:ext uri="{FF2B5EF4-FFF2-40B4-BE49-F238E27FC236}">
                  <a16:creationId xmlns:a16="http://schemas.microsoft.com/office/drawing/2014/main" id="{B7B2DACE-244A-4029-CB24-BB78C1CEBE76}"/>
                </a:ext>
              </a:extLst>
            </p:cNvPr>
            <p:cNvCxnSpPr/>
            <p:nvPr/>
          </p:nvCxnSpPr>
          <p:spPr bwMode="gray">
            <a:xfrm>
              <a:off x="2757326" y="1366430"/>
              <a:ext cx="0" cy="322772"/>
            </a:xfrm>
            <a:prstGeom prst="line">
              <a:avLst/>
            </a:prstGeom>
            <a:ln w="76200" cap="flat">
              <a:solidFill>
                <a:srgbClr val="99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RowHeaderBox483578">
            <a:extLst>
              <a:ext uri="{FF2B5EF4-FFF2-40B4-BE49-F238E27FC236}">
                <a16:creationId xmlns:a16="http://schemas.microsoft.com/office/drawing/2014/main" id="{35C588A6-E427-5835-9AB0-85F0BEEC3E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17325" y="4588662"/>
            <a:ext cx="2350945" cy="1434200"/>
            <a:chOff x="217326" y="1366430"/>
            <a:chExt cx="2540000" cy="322772"/>
          </a:xfrm>
        </p:grpSpPr>
        <p:sp>
          <p:nvSpPr>
            <p:cNvPr id="30" name="btfpRowHeaderBoxText483578">
              <a:extLst>
                <a:ext uri="{FF2B5EF4-FFF2-40B4-BE49-F238E27FC236}">
                  <a16:creationId xmlns:a16="http://schemas.microsoft.com/office/drawing/2014/main" id="{5BD0FA06-DA8D-8135-5107-05A615625757}"/>
                </a:ext>
              </a:extLst>
            </p:cNvPr>
            <p:cNvSpPr txBox="1"/>
            <p:nvPr/>
          </p:nvSpPr>
          <p:spPr bwMode="gray">
            <a:xfrm>
              <a:off x="217326" y="1366430"/>
              <a:ext cx="2540000" cy="322772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100" b="1"/>
                <a:t>Value creation</a:t>
              </a:r>
              <a:br>
                <a:rPr lang="en-US" sz="1100" b="1"/>
              </a:br>
              <a:r>
                <a:rPr lang="en-US" sz="1100" i="1"/>
                <a:t>What are the ESG value creation opportunities emerging for Target Co?</a:t>
              </a:r>
            </a:p>
          </p:txBody>
        </p:sp>
        <p:cxnSp>
          <p:nvCxnSpPr>
            <p:cNvPr id="31" name="btfpRowHeaderBoxLine483578">
              <a:extLst>
                <a:ext uri="{FF2B5EF4-FFF2-40B4-BE49-F238E27FC236}">
                  <a16:creationId xmlns:a16="http://schemas.microsoft.com/office/drawing/2014/main" id="{858F0E87-DBED-9D59-DC45-F906736DE0DB}"/>
                </a:ext>
              </a:extLst>
            </p:cNvPr>
            <p:cNvCxnSpPr/>
            <p:nvPr/>
          </p:nvCxnSpPr>
          <p:spPr bwMode="gray">
            <a:xfrm>
              <a:off x="2757326" y="1366430"/>
              <a:ext cx="0" cy="322772"/>
            </a:xfrm>
            <a:prstGeom prst="line">
              <a:avLst/>
            </a:prstGeom>
            <a:ln w="76200" cap="flat">
              <a:solidFill>
                <a:srgbClr val="99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btfpRunningAgenda2Level143667">
            <a:extLst>
              <a:ext uri="{FF2B5EF4-FFF2-40B4-BE49-F238E27FC236}">
                <a16:creationId xmlns:a16="http://schemas.microsoft.com/office/drawing/2014/main" id="{F6F35C3B-7C26-7274-2DA1-2EB6573CF26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3792956" cy="257442"/>
            <a:chOff x="-1" y="876300"/>
            <a:chExt cx="3792956" cy="257442"/>
          </a:xfrm>
        </p:grpSpPr>
        <p:sp>
          <p:nvSpPr>
            <p:cNvPr id="33" name="btfpRunningAgenda2LevelBarLeft143667">
              <a:extLst>
                <a:ext uri="{FF2B5EF4-FFF2-40B4-BE49-F238E27FC236}">
                  <a16:creationId xmlns:a16="http://schemas.microsoft.com/office/drawing/2014/main" id="{47691C2C-875D-0820-2820-72C5162B32AB}"/>
                </a:ext>
              </a:extLst>
            </p:cNvPr>
            <p:cNvSpPr/>
            <p:nvPr/>
          </p:nvSpPr>
          <p:spPr bwMode="gray">
            <a:xfrm>
              <a:off x="-1" y="876300"/>
              <a:ext cx="128102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281021 w 1281021"/>
                <a:gd name="connsiteY0" fmla="*/ 0 h 257442"/>
                <a:gd name="connsiteX1" fmla="*/ 1048365 w 1281021"/>
                <a:gd name="connsiteY1" fmla="*/ 257442 h 257442"/>
                <a:gd name="connsiteX2" fmla="*/ 0 w 1281021"/>
                <a:gd name="connsiteY2" fmla="*/ 257442 h 257442"/>
                <a:gd name="connsiteX3" fmla="*/ 1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1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1 w 1281021"/>
                <a:gd name="connsiteY2" fmla="*/ 257442 h 257442"/>
                <a:gd name="connsiteX3" fmla="*/ 0 w 128102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21" h="257442">
                  <a:moveTo>
                    <a:pt x="1281021" y="0"/>
                  </a:moveTo>
                  <a:lnTo>
                    <a:pt x="122630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Left143667">
              <a:extLst>
                <a:ext uri="{FF2B5EF4-FFF2-40B4-BE49-F238E27FC236}">
                  <a16:creationId xmlns:a16="http://schemas.microsoft.com/office/drawing/2014/main" id="{28F74583-49F9-6A5E-7F54-6F4D53427920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62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ESG</a:t>
              </a:r>
            </a:p>
          </p:txBody>
        </p:sp>
        <p:sp>
          <p:nvSpPr>
            <p:cNvPr id="35" name="btfpRunningAgenda2LevelBarRight143667">
              <a:extLst>
                <a:ext uri="{FF2B5EF4-FFF2-40B4-BE49-F238E27FC236}">
                  <a16:creationId xmlns:a16="http://schemas.microsoft.com/office/drawing/2014/main" id="{20939A83-DBF5-174D-A352-85A22F4F29B0}"/>
                </a:ext>
              </a:extLst>
            </p:cNvPr>
            <p:cNvSpPr/>
            <p:nvPr/>
          </p:nvSpPr>
          <p:spPr bwMode="gray">
            <a:xfrm>
              <a:off x="1146177" y="876300"/>
              <a:ext cx="2646778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398038 w 1398038"/>
                <a:gd name="connsiteY0" fmla="*/ 0 h 257442"/>
                <a:gd name="connsiteX1" fmla="*/ 1064395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54721 w 1398038"/>
                <a:gd name="connsiteY3" fmla="*/ 0 h 257442"/>
                <a:gd name="connsiteX0" fmla="*/ 1566354 w 1566354"/>
                <a:gd name="connsiteY0" fmla="*/ 0 h 257442"/>
                <a:gd name="connsiteX1" fmla="*/ 1343317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726655 w 1726655"/>
                <a:gd name="connsiteY0" fmla="*/ 0 h 257442"/>
                <a:gd name="connsiteX1" fmla="*/ 1511633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54721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140229 w 2140229"/>
                <a:gd name="connsiteY0" fmla="*/ 0 h 257442"/>
                <a:gd name="connsiteX1" fmla="*/ 1832234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318162 w 2318162"/>
                <a:gd name="connsiteY0" fmla="*/ 0 h 257442"/>
                <a:gd name="connsiteX1" fmla="*/ 2085508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486479 w 2486479"/>
                <a:gd name="connsiteY0" fmla="*/ 0 h 257442"/>
                <a:gd name="connsiteX1" fmla="*/ 2263441 w 2486479"/>
                <a:gd name="connsiteY1" fmla="*/ 257442 h 257442"/>
                <a:gd name="connsiteX2" fmla="*/ 0 w 2486479"/>
                <a:gd name="connsiteY2" fmla="*/ 257442 h 257442"/>
                <a:gd name="connsiteX3" fmla="*/ 54722 w 2486479"/>
                <a:gd name="connsiteY3" fmla="*/ 0 h 257442"/>
                <a:gd name="connsiteX0" fmla="*/ 2486479 w 2486479"/>
                <a:gd name="connsiteY0" fmla="*/ 0 h 257442"/>
                <a:gd name="connsiteX1" fmla="*/ 2431758 w 2486479"/>
                <a:gd name="connsiteY1" fmla="*/ 257442 h 257442"/>
                <a:gd name="connsiteX2" fmla="*/ 0 w 2486479"/>
                <a:gd name="connsiteY2" fmla="*/ 257442 h 257442"/>
                <a:gd name="connsiteX3" fmla="*/ 54722 w 2486479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54721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54720 w 2486478"/>
                <a:gd name="connsiteY3" fmla="*/ 0 h 257442"/>
                <a:gd name="connsiteX0" fmla="*/ 2646777 w 2646777"/>
                <a:gd name="connsiteY0" fmla="*/ 0 h 257442"/>
                <a:gd name="connsiteX1" fmla="*/ 2431757 w 2646777"/>
                <a:gd name="connsiteY1" fmla="*/ 257442 h 257442"/>
                <a:gd name="connsiteX2" fmla="*/ 0 w 2646777"/>
                <a:gd name="connsiteY2" fmla="*/ 257442 h 257442"/>
                <a:gd name="connsiteX3" fmla="*/ 54720 w 2646777"/>
                <a:gd name="connsiteY3" fmla="*/ 0 h 257442"/>
                <a:gd name="connsiteX0" fmla="*/ 2646777 w 2646777"/>
                <a:gd name="connsiteY0" fmla="*/ 0 h 257442"/>
                <a:gd name="connsiteX1" fmla="*/ 2592056 w 2646777"/>
                <a:gd name="connsiteY1" fmla="*/ 257442 h 257442"/>
                <a:gd name="connsiteX2" fmla="*/ 0 w 2646777"/>
                <a:gd name="connsiteY2" fmla="*/ 257442 h 257442"/>
                <a:gd name="connsiteX3" fmla="*/ 54720 w 2646777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54721 w 2646778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54721 w 26467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6778" h="257442">
                  <a:moveTo>
                    <a:pt x="2646778" y="0"/>
                  </a:moveTo>
                  <a:lnTo>
                    <a:pt x="259205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RunningAgenda2LevelTextRight143667">
              <a:extLst>
                <a:ext uri="{FF2B5EF4-FFF2-40B4-BE49-F238E27FC236}">
                  <a16:creationId xmlns:a16="http://schemas.microsoft.com/office/drawing/2014/main" id="{0CD0533B-BEB8-6848-1BA6-E662FE1048F0}"/>
                </a:ext>
              </a:extLst>
            </p:cNvPr>
            <p:cNvSpPr txBox="1"/>
            <p:nvPr/>
          </p:nvSpPr>
          <p:spPr bwMode="gray">
            <a:xfrm>
              <a:off x="1146177" y="876300"/>
              <a:ext cx="25920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DD Questions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109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hink-cell data - do not delete" hidden="1">
            <a:extLst>
              <a:ext uri="{FF2B5EF4-FFF2-40B4-BE49-F238E27FC236}">
                <a16:creationId xmlns:a16="http://schemas.microsoft.com/office/drawing/2014/main" id="{BE5224AE-2983-D5CC-03E1-6FDDDC0F69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32994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3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E5224AE-2983-D5CC-03E1-6FDDDC0F69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btfpColumnIndicatorGroup2">
            <a:extLst>
              <a:ext uri="{FF2B5EF4-FFF2-40B4-BE49-F238E27FC236}">
                <a16:creationId xmlns:a16="http://schemas.microsoft.com/office/drawing/2014/main" id="{6177FA3F-87DC-4E67-9017-0C24DB1F5A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1" name="btfpColumnGapBlocker113296">
              <a:extLst>
                <a:ext uri="{FF2B5EF4-FFF2-40B4-BE49-F238E27FC236}">
                  <a16:creationId xmlns:a16="http://schemas.microsoft.com/office/drawing/2014/main" id="{1442344C-BD18-41D6-9080-4A68E3431AF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834837">
              <a:extLst>
                <a:ext uri="{FF2B5EF4-FFF2-40B4-BE49-F238E27FC236}">
                  <a16:creationId xmlns:a16="http://schemas.microsoft.com/office/drawing/2014/main" id="{8F7B864C-BE6A-4EAF-B79C-6C3B16FF5942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357234">
              <a:extLst>
                <a:ext uri="{FF2B5EF4-FFF2-40B4-BE49-F238E27FC236}">
                  <a16:creationId xmlns:a16="http://schemas.microsoft.com/office/drawing/2014/main" id="{29EBC28F-8615-4310-AC68-E0C527BEA1A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669427">
              <a:extLst>
                <a:ext uri="{FF2B5EF4-FFF2-40B4-BE49-F238E27FC236}">
                  <a16:creationId xmlns:a16="http://schemas.microsoft.com/office/drawing/2014/main" id="{1D75B6CC-F53E-4C1C-9666-0000010EE53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517310">
              <a:extLst>
                <a:ext uri="{FF2B5EF4-FFF2-40B4-BE49-F238E27FC236}">
                  <a16:creationId xmlns:a16="http://schemas.microsoft.com/office/drawing/2014/main" id="{9B5B291E-7D33-45D3-9B9A-0E9E5E84E43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131429">
              <a:extLst>
                <a:ext uri="{FF2B5EF4-FFF2-40B4-BE49-F238E27FC236}">
                  <a16:creationId xmlns:a16="http://schemas.microsoft.com/office/drawing/2014/main" id="{654F8D3A-A37F-4D67-95CC-8FB9720DD99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810923">
              <a:extLst>
                <a:ext uri="{FF2B5EF4-FFF2-40B4-BE49-F238E27FC236}">
                  <a16:creationId xmlns:a16="http://schemas.microsoft.com/office/drawing/2014/main" id="{5CF4953B-B877-4A8D-8B0B-A576A82299E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IndicatorGroup1">
            <a:extLst>
              <a:ext uri="{FF2B5EF4-FFF2-40B4-BE49-F238E27FC236}">
                <a16:creationId xmlns:a16="http://schemas.microsoft.com/office/drawing/2014/main" id="{24C4A4D7-44C8-4E53-82FB-9A4494F8809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0" name="btfpColumnGapBlocker855975">
              <a:extLst>
                <a:ext uri="{FF2B5EF4-FFF2-40B4-BE49-F238E27FC236}">
                  <a16:creationId xmlns:a16="http://schemas.microsoft.com/office/drawing/2014/main" id="{740308E0-C021-4612-B474-5CF12AF6D13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" name="btfpColumnGapBlocker616814">
              <a:extLst>
                <a:ext uri="{FF2B5EF4-FFF2-40B4-BE49-F238E27FC236}">
                  <a16:creationId xmlns:a16="http://schemas.microsoft.com/office/drawing/2014/main" id="{6C6AA67D-52BC-45B0-BCD6-4EDFB307CF4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959768">
              <a:extLst>
                <a:ext uri="{FF2B5EF4-FFF2-40B4-BE49-F238E27FC236}">
                  <a16:creationId xmlns:a16="http://schemas.microsoft.com/office/drawing/2014/main" id="{6ABB6F32-E150-4493-99A7-2C2DC2BA03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254738">
              <a:extLst>
                <a:ext uri="{FF2B5EF4-FFF2-40B4-BE49-F238E27FC236}">
                  <a16:creationId xmlns:a16="http://schemas.microsoft.com/office/drawing/2014/main" id="{D4812F39-54C0-4330-8AC8-858ED5055F0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662115">
              <a:extLst>
                <a:ext uri="{FF2B5EF4-FFF2-40B4-BE49-F238E27FC236}">
                  <a16:creationId xmlns:a16="http://schemas.microsoft.com/office/drawing/2014/main" id="{2D6409A2-4A3B-4EA9-A171-F67AF76417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484466">
              <a:extLst>
                <a:ext uri="{FF2B5EF4-FFF2-40B4-BE49-F238E27FC236}">
                  <a16:creationId xmlns:a16="http://schemas.microsoft.com/office/drawing/2014/main" id="{81A30B63-1745-4E91-8E4B-E94C71FB6CA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62290">
              <a:extLst>
                <a:ext uri="{FF2B5EF4-FFF2-40B4-BE49-F238E27FC236}">
                  <a16:creationId xmlns:a16="http://schemas.microsoft.com/office/drawing/2014/main" id="{18069F67-10F3-432A-B89A-8BF57838F21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F7C2C-6CBE-4DEF-A9BB-8211EC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ESG Diagnostics Sample Output</a:t>
            </a:r>
          </a:p>
        </p:txBody>
      </p:sp>
      <p:grpSp>
        <p:nvGrpSpPr>
          <p:cNvPr id="259" name="btfpColumnHeaderBox530060">
            <a:extLst>
              <a:ext uri="{FF2B5EF4-FFF2-40B4-BE49-F238E27FC236}">
                <a16:creationId xmlns:a16="http://schemas.microsoft.com/office/drawing/2014/main" id="{FFFD3AEF-DF09-4F7D-A642-13F05E8CB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198" y="1386335"/>
            <a:ext cx="5495529" cy="285432"/>
            <a:chOff x="330200" y="1535663"/>
            <a:chExt cx="11531600" cy="316193"/>
          </a:xfrm>
        </p:grpSpPr>
        <p:sp>
          <p:nvSpPr>
            <p:cNvPr id="260" name="btfpColumnHeaderBoxText530060">
              <a:extLst>
                <a:ext uri="{FF2B5EF4-FFF2-40B4-BE49-F238E27FC236}">
                  <a16:creationId xmlns:a16="http://schemas.microsoft.com/office/drawing/2014/main" id="{D67EA012-CD5C-4360-BE32-C9D699EC5EA7}"/>
                </a:ext>
              </a:extLst>
            </p:cNvPr>
            <p:cNvSpPr txBox="1"/>
            <p:nvPr/>
          </p:nvSpPr>
          <p:spPr bwMode="gray">
            <a:xfrm>
              <a:off x="330200" y="1535663"/>
              <a:ext cx="11531600" cy="31619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ESG Materiality</a:t>
              </a:r>
            </a:p>
          </p:txBody>
        </p:sp>
        <p:cxnSp>
          <p:nvCxnSpPr>
            <p:cNvPr id="261" name="btfpColumnHeaderBoxLine530060">
              <a:extLst>
                <a:ext uri="{FF2B5EF4-FFF2-40B4-BE49-F238E27FC236}">
                  <a16:creationId xmlns:a16="http://schemas.microsoft.com/office/drawing/2014/main" id="{2DB751EE-F251-4454-AB71-8EA63A825AF3}"/>
                </a:ext>
              </a:extLst>
            </p:cNvPr>
            <p:cNvCxnSpPr/>
            <p:nvPr/>
          </p:nvCxnSpPr>
          <p:spPr bwMode="gray">
            <a:xfrm>
              <a:off x="330200" y="1851856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NotesBox517191">
            <a:extLst>
              <a:ext uri="{FF2B5EF4-FFF2-40B4-BE49-F238E27FC236}">
                <a16:creationId xmlns:a16="http://schemas.microsoft.com/office/drawing/2014/main" id="{18470241-CA8A-4E06-A014-4DD220712C9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</a:t>
            </a:r>
            <a:r>
              <a:rPr lang="en-US" sz="800" err="1">
                <a:solidFill>
                  <a:srgbClr val="000000"/>
                </a:solidFill>
              </a:rPr>
              <a:t>Persefoni</a:t>
            </a:r>
            <a:r>
              <a:rPr lang="en-US" sz="800">
                <a:solidFill>
                  <a:srgbClr val="000000"/>
                </a:solidFill>
              </a:rPr>
              <a:t> cost would be additional </a:t>
            </a:r>
          </a:p>
        </p:txBody>
      </p:sp>
      <p:grpSp>
        <p:nvGrpSpPr>
          <p:cNvPr id="5" name="btfpColumnHeaderBox530060">
            <a:extLst>
              <a:ext uri="{FF2B5EF4-FFF2-40B4-BE49-F238E27FC236}">
                <a16:creationId xmlns:a16="http://schemas.microsoft.com/office/drawing/2014/main" id="{12E927BF-A63A-11FB-2BFB-D3BD395FE3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93789" y="1386335"/>
            <a:ext cx="5495529" cy="288218"/>
            <a:chOff x="330200" y="1262234"/>
            <a:chExt cx="11531600" cy="218074"/>
          </a:xfrm>
        </p:grpSpPr>
        <p:sp>
          <p:nvSpPr>
            <p:cNvPr id="6" name="btfpColumnHeaderBoxText530060">
              <a:extLst>
                <a:ext uri="{FF2B5EF4-FFF2-40B4-BE49-F238E27FC236}">
                  <a16:creationId xmlns:a16="http://schemas.microsoft.com/office/drawing/2014/main" id="{44989107-31A9-65B3-2A68-561E3FCF3C35}"/>
                </a:ext>
              </a:extLst>
            </p:cNvPr>
            <p:cNvSpPr txBox="1"/>
            <p:nvPr/>
          </p:nvSpPr>
          <p:spPr bwMode="gray">
            <a:xfrm>
              <a:off x="330200" y="1262234"/>
              <a:ext cx="11531600" cy="21596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Potential DD questions</a:t>
              </a:r>
            </a:p>
          </p:txBody>
        </p:sp>
        <p:cxnSp>
          <p:nvCxnSpPr>
            <p:cNvPr id="7" name="btfpColumnHeaderBoxLine530060">
              <a:extLst>
                <a:ext uri="{FF2B5EF4-FFF2-40B4-BE49-F238E27FC236}">
                  <a16:creationId xmlns:a16="http://schemas.microsoft.com/office/drawing/2014/main" id="{067B2AEB-BA16-0FEF-F20E-391DC7191035}"/>
                </a:ext>
              </a:extLst>
            </p:cNvPr>
            <p:cNvCxnSpPr/>
            <p:nvPr/>
          </p:nvCxnSpPr>
          <p:spPr bwMode="gray">
            <a:xfrm>
              <a:off x="330200" y="148030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48E6EB-EA7A-5A03-CE0C-F16B274AA7AE}"/>
              </a:ext>
            </a:extLst>
          </p:cNvPr>
          <p:cNvSpPr/>
          <p:nvPr/>
        </p:nvSpPr>
        <p:spPr bwMode="gray">
          <a:xfrm>
            <a:off x="718596" y="5374001"/>
            <a:ext cx="4869840" cy="25826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i="1">
                <a:solidFill>
                  <a:schemeClr val="tx1"/>
                </a:solidFill>
              </a:rPr>
              <a:t>Understand key material ESG risks in the Target’s industry and their level of materiality from regulatory and peer lens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979B1-BFA6-B4C5-2AC3-C2A0135E03EB}"/>
              </a:ext>
            </a:extLst>
          </p:cNvPr>
          <p:cNvSpPr/>
          <p:nvPr/>
        </p:nvSpPr>
        <p:spPr bwMode="gray">
          <a:xfrm>
            <a:off x="6444974" y="5402282"/>
            <a:ext cx="4869840" cy="25826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i="1">
                <a:solidFill>
                  <a:schemeClr val="tx1"/>
                </a:solidFill>
              </a:rPr>
              <a:t>Key potential ESG DD questions to assess and benchmark Target’s ESG performance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82971F-EBD0-74EB-D7EA-97D3C89A8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154" y="1959738"/>
            <a:ext cx="3529910" cy="1986518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4D9C9E-63E6-38AC-C809-5CABB4CB2D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464" y="3099512"/>
            <a:ext cx="3537470" cy="1984248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AC9CB1C-6AEE-A1CD-FBA3-FF2B0EAF65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0924" y="1879560"/>
            <a:ext cx="3523934" cy="1986517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0E379C1-6D1B-2982-1EB9-A822756990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4697" y="3128693"/>
            <a:ext cx="3846051" cy="216738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330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4892A332-4A29-9742-CAFE-B1732951896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06176">
              <a:extLst>
                <a:ext uri="{FF2B5EF4-FFF2-40B4-BE49-F238E27FC236}">
                  <a16:creationId xmlns:a16="http://schemas.microsoft.com/office/drawing/2014/main" id="{A8DCAF7E-365C-D8AB-B59A-A1351561038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58991">
              <a:extLst>
                <a:ext uri="{FF2B5EF4-FFF2-40B4-BE49-F238E27FC236}">
                  <a16:creationId xmlns:a16="http://schemas.microsoft.com/office/drawing/2014/main" id="{F99F991B-2AD3-5770-6857-E3453E9824B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01494">
              <a:extLst>
                <a:ext uri="{FF2B5EF4-FFF2-40B4-BE49-F238E27FC236}">
                  <a16:creationId xmlns:a16="http://schemas.microsoft.com/office/drawing/2014/main" id="{AAE72EC0-57BA-7488-2D40-CB725BA485E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17835">
              <a:extLst>
                <a:ext uri="{FF2B5EF4-FFF2-40B4-BE49-F238E27FC236}">
                  <a16:creationId xmlns:a16="http://schemas.microsoft.com/office/drawing/2014/main" id="{B59D01B2-B301-9752-4604-2CC1783DD97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25763F4B-50C5-C3E6-D217-C49960B6764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75965">
              <a:extLst>
                <a:ext uri="{FF2B5EF4-FFF2-40B4-BE49-F238E27FC236}">
                  <a16:creationId xmlns:a16="http://schemas.microsoft.com/office/drawing/2014/main" id="{1C6473A8-40D6-636D-38AC-1E89F128CC5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ColumnGapBlocker978767">
              <a:extLst>
                <a:ext uri="{FF2B5EF4-FFF2-40B4-BE49-F238E27FC236}">
                  <a16:creationId xmlns:a16="http://schemas.microsoft.com/office/drawing/2014/main" id="{337AA4F0-B23A-79C4-54FF-B47221FCB82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678686">
              <a:extLst>
                <a:ext uri="{FF2B5EF4-FFF2-40B4-BE49-F238E27FC236}">
                  <a16:creationId xmlns:a16="http://schemas.microsoft.com/office/drawing/2014/main" id="{7E7D8F77-6E74-45E8-53D8-17D3D21575E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70025">
              <a:extLst>
                <a:ext uri="{FF2B5EF4-FFF2-40B4-BE49-F238E27FC236}">
                  <a16:creationId xmlns:a16="http://schemas.microsoft.com/office/drawing/2014/main" id="{1E20457D-7FF0-0C20-73BB-1C2AAAE06BD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8133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726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Bain Core</vt:lpstr>
      <vt:lpstr>think-cell Slide</vt:lpstr>
      <vt:lpstr>ESG Diagnostics</vt:lpstr>
      <vt:lpstr>Bain uses three different products to assess ESG in diligences, ranging from a simple diagnostic to an ESD ODA and an ESG due diligence</vt:lpstr>
      <vt:lpstr>BCN PEG compliments the ESG Rave on materiality by adding an additional peer lens and providing a summary answer on materiality in the Bain ESG framework</vt:lpstr>
      <vt:lpstr>ESG DD scope and proposal questions outline</vt:lpstr>
      <vt:lpstr>ESG Diagnostics Sample Output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Janvi</dc:creator>
  <cp:lastModifiedBy>Singh, Ujjwal</cp:lastModifiedBy>
  <cp:revision>3</cp:revision>
  <cp:lastPrinted>2017-02-15T14:23:56Z</cp:lastPrinted>
  <dcterms:created xsi:type="dcterms:W3CDTF">2025-05-20T10:15:56Z</dcterms:created>
  <dcterms:modified xsi:type="dcterms:W3CDTF">2025-05-29T07:12:49Z</dcterms:modified>
</cp:coreProperties>
</file>