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2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4.xml" ContentType="application/vnd.openxmlformats-officedocument.presentationml.notesSlide+xml"/>
  <Override PartName="/ppt/tags/tag4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3"/>
  </p:sldMasterIdLst>
  <p:notesMasterIdLst>
    <p:notesMasterId r:id="rId10"/>
  </p:notesMasterIdLst>
  <p:sldIdLst>
    <p:sldId id="256" r:id="rId4"/>
    <p:sldId id="2147482284" r:id="rId5"/>
    <p:sldId id="2147471642" r:id="rId6"/>
    <p:sldId id="2147471643" r:id="rId7"/>
    <p:sldId id="257" r:id="rId8"/>
    <p:sldId id="259" r:id="rId9"/>
  </p:sldIdLst>
  <p:sldSz cx="12192000" cy="6858000"/>
  <p:notesSz cx="6797675" cy="9926638"/>
  <p:custDataLst>
    <p:tags r:id="rId11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58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viewProps" Target="viewProps.xml"/><Relationship Id="rId3" Type="http://schemas.openxmlformats.org/officeDocument/2006/relationships/slideMaster" Target="slideMasters/slideMaster1.xml"/><Relationship Id="rId7" Type="http://schemas.openxmlformats.org/officeDocument/2006/relationships/slide" Target="slides/slide4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3.xml"/><Relationship Id="rId11" Type="http://schemas.openxmlformats.org/officeDocument/2006/relationships/tags" Target="tags/tag1.xml"/><Relationship Id="rId5" Type="http://schemas.openxmlformats.org/officeDocument/2006/relationships/slide" Target="slides/slide2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E34EC5-82D5-4C6E-8CAE-680D5925A6CE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7525A1-EFA9-4A6B-8089-6393D5079F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5444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736504-0088-4512-AA06-556BA83E8189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11517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57949-CDF1-4DED-B784-C48A5C144BC4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61207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57949-CDF1-4DED-B784-C48A5C144BC4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85080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957949-CDF1-4DED-B784-C48A5C144BC4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5252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ESG ODA_Product deck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8.emf"/><Relationship Id="rId3" Type="http://schemas.openxmlformats.org/officeDocument/2006/relationships/tags" Target="../tags/tag7.xml"/><Relationship Id="rId21" Type="http://schemas.openxmlformats.org/officeDocument/2006/relationships/image" Target="../media/image11.emf"/><Relationship Id="rId7" Type="http://schemas.openxmlformats.org/officeDocument/2006/relationships/tags" Target="../tags/tag11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7.emf"/><Relationship Id="rId2" Type="http://schemas.openxmlformats.org/officeDocument/2006/relationships/tags" Target="../tags/tag6.xml"/><Relationship Id="rId16" Type="http://schemas.openxmlformats.org/officeDocument/2006/relationships/image" Target="../media/image6.emf"/><Relationship Id="rId20" Type="http://schemas.openxmlformats.org/officeDocument/2006/relationships/image" Target="../media/image10.emf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15" Type="http://schemas.openxmlformats.org/officeDocument/2006/relationships/image" Target="../media/image5.emf"/><Relationship Id="rId10" Type="http://schemas.openxmlformats.org/officeDocument/2006/relationships/tags" Target="../tags/tag14.xml"/><Relationship Id="rId19" Type="http://schemas.openxmlformats.org/officeDocument/2006/relationships/image" Target="../media/image9.emf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1.emf"/><Relationship Id="rId22" Type="http://schemas.openxmlformats.org/officeDocument/2006/relationships/image" Target="../media/image12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image" Target="../media/image1.emf"/><Relationship Id="rId17" Type="http://schemas.openxmlformats.org/officeDocument/2006/relationships/image" Target="../media/image17.png"/><Relationship Id="rId2" Type="http://schemas.openxmlformats.org/officeDocument/2006/relationships/tags" Target="../tags/tag16.xml"/><Relationship Id="rId16" Type="http://schemas.openxmlformats.org/officeDocument/2006/relationships/image" Target="../media/image16.png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oleObject" Target="../embeddings/oleObject4.bin"/><Relationship Id="rId5" Type="http://schemas.openxmlformats.org/officeDocument/2006/relationships/tags" Target="../tags/tag19.xml"/><Relationship Id="rId15" Type="http://schemas.openxmlformats.org/officeDocument/2006/relationships/image" Target="../media/image15.png"/><Relationship Id="rId10" Type="http://schemas.openxmlformats.org/officeDocument/2006/relationships/notesSlide" Target="../notesSlides/notesSlide2.xml"/><Relationship Id="rId19" Type="http://schemas.openxmlformats.org/officeDocument/2006/relationships/image" Target="../media/image19.png"/><Relationship Id="rId4" Type="http://schemas.openxmlformats.org/officeDocument/2006/relationships/tags" Target="../tags/tag1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0.xml"/><Relationship Id="rId13" Type="http://schemas.openxmlformats.org/officeDocument/2006/relationships/slideLayout" Target="../slideLayouts/slideLayout2.xml"/><Relationship Id="rId18" Type="http://schemas.openxmlformats.org/officeDocument/2006/relationships/image" Target="../media/image21.png"/><Relationship Id="rId3" Type="http://schemas.openxmlformats.org/officeDocument/2006/relationships/tags" Target="../tags/tag25.xml"/><Relationship Id="rId21" Type="http://schemas.openxmlformats.org/officeDocument/2006/relationships/image" Target="../media/image24.png"/><Relationship Id="rId7" Type="http://schemas.openxmlformats.org/officeDocument/2006/relationships/tags" Target="../tags/tag29.xml"/><Relationship Id="rId12" Type="http://schemas.openxmlformats.org/officeDocument/2006/relationships/tags" Target="../tags/tag34.xml"/><Relationship Id="rId17" Type="http://schemas.openxmlformats.org/officeDocument/2006/relationships/image" Target="../media/image20.png"/><Relationship Id="rId2" Type="http://schemas.openxmlformats.org/officeDocument/2006/relationships/tags" Target="../tags/tag24.xml"/><Relationship Id="rId16" Type="http://schemas.openxmlformats.org/officeDocument/2006/relationships/image" Target="../media/image1.emf"/><Relationship Id="rId20" Type="http://schemas.openxmlformats.org/officeDocument/2006/relationships/image" Target="../media/image23.png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tags" Target="../tags/tag33.xml"/><Relationship Id="rId24" Type="http://schemas.openxmlformats.org/officeDocument/2006/relationships/image" Target="../media/image27.png"/><Relationship Id="rId5" Type="http://schemas.openxmlformats.org/officeDocument/2006/relationships/tags" Target="../tags/tag27.xml"/><Relationship Id="rId15" Type="http://schemas.openxmlformats.org/officeDocument/2006/relationships/oleObject" Target="../embeddings/oleObject5.bin"/><Relationship Id="rId23" Type="http://schemas.openxmlformats.org/officeDocument/2006/relationships/image" Target="../media/image26.png"/><Relationship Id="rId10" Type="http://schemas.openxmlformats.org/officeDocument/2006/relationships/tags" Target="../tags/tag32.xml"/><Relationship Id="rId19" Type="http://schemas.openxmlformats.org/officeDocument/2006/relationships/image" Target="../media/image22.png"/><Relationship Id="rId4" Type="http://schemas.openxmlformats.org/officeDocument/2006/relationships/tags" Target="../tags/tag26.xml"/><Relationship Id="rId9" Type="http://schemas.openxmlformats.org/officeDocument/2006/relationships/tags" Target="../tags/tag31.xml"/><Relationship Id="rId14" Type="http://schemas.openxmlformats.org/officeDocument/2006/relationships/notesSlide" Target="../notesSlides/notesSlide3.xml"/><Relationship Id="rId22" Type="http://schemas.openxmlformats.org/officeDocument/2006/relationships/image" Target="../media/image25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4.xml"/><Relationship Id="rId13" Type="http://schemas.openxmlformats.org/officeDocument/2006/relationships/image" Target="../media/image31.png"/><Relationship Id="rId3" Type="http://schemas.openxmlformats.org/officeDocument/2006/relationships/tags" Target="../tags/tag37.xml"/><Relationship Id="rId7" Type="http://schemas.openxmlformats.org/officeDocument/2006/relationships/slideLayout" Target="../slideLayouts/slideLayout2.xml"/><Relationship Id="rId12" Type="http://schemas.openxmlformats.org/officeDocument/2006/relationships/image" Target="../media/image30.png"/><Relationship Id="rId2" Type="http://schemas.openxmlformats.org/officeDocument/2006/relationships/tags" Target="../tags/tag36.xml"/><Relationship Id="rId16" Type="http://schemas.openxmlformats.org/officeDocument/2006/relationships/image" Target="../media/image34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image" Target="../media/image29.png"/><Relationship Id="rId5" Type="http://schemas.openxmlformats.org/officeDocument/2006/relationships/tags" Target="../tags/tag39.xml"/><Relationship Id="rId15" Type="http://schemas.openxmlformats.org/officeDocument/2006/relationships/image" Target="../media/image33.png"/><Relationship Id="rId10" Type="http://schemas.openxmlformats.org/officeDocument/2006/relationships/image" Target="../media/image28.emf"/><Relationship Id="rId4" Type="http://schemas.openxmlformats.org/officeDocument/2006/relationships/tags" Target="../tags/tag38.xml"/><Relationship Id="rId9" Type="http://schemas.openxmlformats.org/officeDocument/2006/relationships/oleObject" Target="../embeddings/oleObject6.bin"/><Relationship Id="rId14" Type="http://schemas.openxmlformats.org/officeDocument/2006/relationships/image" Target="../media/image32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6" name="think-cell data - do not delete" hidden="1">
            <a:extLst>
              <a:ext uri="{FF2B5EF4-FFF2-40B4-BE49-F238E27FC236}">
                <a16:creationId xmlns:a16="http://schemas.microsoft.com/office/drawing/2014/main" id="{730F471F-9E80-4516-8145-D39532A944D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83221870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84" imgH="486" progId="TCLayout.ActiveDocument.1">
                  <p:embed/>
                </p:oleObj>
              </mc:Choice>
              <mc:Fallback>
                <p:oleObj name="think-cell Slide" r:id="rId4" imgW="484" imgH="486" progId="TCLayout.ActiveDocument.1">
                  <p:embed/>
                  <p:pic>
                    <p:nvPicPr>
                      <p:cNvPr id="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30F471F-9E80-4516-8145-D39532A944D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btfpColumnIndicatorGroup2">
            <a:extLst>
              <a:ext uri="{FF2B5EF4-FFF2-40B4-BE49-F238E27FC236}">
                <a16:creationId xmlns:a16="http://schemas.microsoft.com/office/drawing/2014/main" id="{600B24FC-550B-FDFF-478E-B3F7204404C4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2" name="btfpColumnGapBlocker699787">
              <a:extLst>
                <a:ext uri="{FF2B5EF4-FFF2-40B4-BE49-F238E27FC236}">
                  <a16:creationId xmlns:a16="http://schemas.microsoft.com/office/drawing/2014/main" id="{D936369B-1D5A-D7C5-94EB-02A00078704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0" name="btfpColumnGapBlocker675707">
              <a:extLst>
                <a:ext uri="{FF2B5EF4-FFF2-40B4-BE49-F238E27FC236}">
                  <a16:creationId xmlns:a16="http://schemas.microsoft.com/office/drawing/2014/main" id="{C8C46987-D959-32FD-F5F3-9C5EA49EE154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8" name="btfpColumnIndicator678246">
              <a:extLst>
                <a:ext uri="{FF2B5EF4-FFF2-40B4-BE49-F238E27FC236}">
                  <a16:creationId xmlns:a16="http://schemas.microsoft.com/office/drawing/2014/main" id="{4623BEB9-A8EC-C4F6-1207-8B518C1DD35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btfpColumnIndicator346684">
              <a:extLst>
                <a:ext uri="{FF2B5EF4-FFF2-40B4-BE49-F238E27FC236}">
                  <a16:creationId xmlns:a16="http://schemas.microsoft.com/office/drawing/2014/main" id="{838A9342-D60F-24DC-AEA4-7A65FBFA4ADE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IndicatorGroup1">
            <a:extLst>
              <a:ext uri="{FF2B5EF4-FFF2-40B4-BE49-F238E27FC236}">
                <a16:creationId xmlns:a16="http://schemas.microsoft.com/office/drawing/2014/main" id="{A8A12010-B83D-8351-7AE8-38DCBA6AC90C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1" name="btfpColumnGapBlocker727471">
              <a:extLst>
                <a:ext uri="{FF2B5EF4-FFF2-40B4-BE49-F238E27FC236}">
                  <a16:creationId xmlns:a16="http://schemas.microsoft.com/office/drawing/2014/main" id="{D3689E64-EFF3-C1D8-ABA4-6E722A3A4FE5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381559">
              <a:extLst>
                <a:ext uri="{FF2B5EF4-FFF2-40B4-BE49-F238E27FC236}">
                  <a16:creationId xmlns:a16="http://schemas.microsoft.com/office/drawing/2014/main" id="{CBAEF8A4-3344-8F2C-A9B3-05F6AD08DE16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167464">
              <a:extLst>
                <a:ext uri="{FF2B5EF4-FFF2-40B4-BE49-F238E27FC236}">
                  <a16:creationId xmlns:a16="http://schemas.microsoft.com/office/drawing/2014/main" id="{1365206A-522B-6F72-F5B5-D860AA0E736F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btfpColumnIndicator824033">
              <a:extLst>
                <a:ext uri="{FF2B5EF4-FFF2-40B4-BE49-F238E27FC236}">
                  <a16:creationId xmlns:a16="http://schemas.microsoft.com/office/drawing/2014/main" id="{52A9129A-7CEC-153D-2714-7B4EBED47302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3D46706E-DF29-7FB6-2D20-EE6E5A7600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/>
              <a:t>Product deck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B17418-54C9-B75C-2309-F6550DD7E0A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IN"/>
              <a:t>ESG ODA Assessment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849287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9" name="think-cell data - do not delete" hidden="1">
            <a:extLst>
              <a:ext uri="{FF2B5EF4-FFF2-40B4-BE49-F238E27FC236}">
                <a16:creationId xmlns:a16="http://schemas.microsoft.com/office/drawing/2014/main" id="{7BA02FDF-A9DD-61CC-F2B0-2DF92C4A7E16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484" imgH="486" progId="TCLayout.ActiveDocument.1">
                  <p:embed/>
                </p:oleObj>
              </mc:Choice>
              <mc:Fallback>
                <p:oleObj name="think-cell Slide" r:id="rId13" imgW="484" imgH="486" progId="TCLayout.ActiveDocument.1">
                  <p:embed/>
                  <p:pic>
                    <p:nvPicPr>
                      <p:cNvPr id="119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BA02FDF-A9DD-61CC-F2B0-2DF92C4A7E1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74" name="btfpColumnIndicatorGroup2">
            <a:extLst>
              <a:ext uri="{FF2B5EF4-FFF2-40B4-BE49-F238E27FC236}">
                <a16:creationId xmlns:a16="http://schemas.microsoft.com/office/drawing/2014/main" id="{A93AAA27-06C7-4C21-A86B-06D5F083FEFA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71" name="btfpColumnGapBlocker936627">
              <a:extLst>
                <a:ext uri="{FF2B5EF4-FFF2-40B4-BE49-F238E27FC236}">
                  <a16:creationId xmlns:a16="http://schemas.microsoft.com/office/drawing/2014/main" id="{542BA327-33FF-4982-AEE4-AD5BB0E1E5B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8" name="btfpColumnGapBlocker925770">
              <a:extLst>
                <a:ext uri="{FF2B5EF4-FFF2-40B4-BE49-F238E27FC236}">
                  <a16:creationId xmlns:a16="http://schemas.microsoft.com/office/drawing/2014/main" id="{C0D651CC-EA1E-403F-A4D7-7E66D6BA3003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6" name="btfpColumnIndicator522772">
              <a:extLst>
                <a:ext uri="{FF2B5EF4-FFF2-40B4-BE49-F238E27FC236}">
                  <a16:creationId xmlns:a16="http://schemas.microsoft.com/office/drawing/2014/main" id="{7B4B9483-A5E1-4370-8632-5A54917D5F4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btfpColumnIndicator273592">
              <a:extLst>
                <a:ext uri="{FF2B5EF4-FFF2-40B4-BE49-F238E27FC236}">
                  <a16:creationId xmlns:a16="http://schemas.microsoft.com/office/drawing/2014/main" id="{DE27718C-E834-45C7-953F-060A28A75A15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btfpColumnGapBlocker625489">
              <a:extLst>
                <a:ext uri="{FF2B5EF4-FFF2-40B4-BE49-F238E27FC236}">
                  <a16:creationId xmlns:a16="http://schemas.microsoft.com/office/drawing/2014/main" id="{1F6F2E47-666B-4F52-BB2C-45C3124CCD13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9" name="btfpColumnIndicator474789">
              <a:extLst>
                <a:ext uri="{FF2B5EF4-FFF2-40B4-BE49-F238E27FC236}">
                  <a16:creationId xmlns:a16="http://schemas.microsoft.com/office/drawing/2014/main" id="{B7A40615-97A3-4B14-AED7-67E872396EF1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btfpColumnIndicator859091">
              <a:extLst>
                <a:ext uri="{FF2B5EF4-FFF2-40B4-BE49-F238E27FC236}">
                  <a16:creationId xmlns:a16="http://schemas.microsoft.com/office/drawing/2014/main" id="{72772B8A-B74F-4DA0-9424-E7375B59501D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btfpColumnGapBlocker633063">
              <a:extLst>
                <a:ext uri="{FF2B5EF4-FFF2-40B4-BE49-F238E27FC236}">
                  <a16:creationId xmlns:a16="http://schemas.microsoft.com/office/drawing/2014/main" id="{1209CDDC-8CBF-4B28-BD06-239DED6036F5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3" name="btfpColumnIndicator233092">
              <a:extLst>
                <a:ext uri="{FF2B5EF4-FFF2-40B4-BE49-F238E27FC236}">
                  <a16:creationId xmlns:a16="http://schemas.microsoft.com/office/drawing/2014/main" id="{42622BA4-137B-4ACF-AEC2-9A10BEACCE6C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04057">
              <a:extLst>
                <a:ext uri="{FF2B5EF4-FFF2-40B4-BE49-F238E27FC236}">
                  <a16:creationId xmlns:a16="http://schemas.microsoft.com/office/drawing/2014/main" id="{02F605F4-EC98-4650-9ECF-A2C1DAE227D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2" name="btfpColumnIndicatorGroup1">
            <a:extLst>
              <a:ext uri="{FF2B5EF4-FFF2-40B4-BE49-F238E27FC236}">
                <a16:creationId xmlns:a16="http://schemas.microsoft.com/office/drawing/2014/main" id="{52A77E90-1CAF-47A4-B80E-D9BAAF25B154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70" name="btfpColumnGapBlocker165986">
              <a:extLst>
                <a:ext uri="{FF2B5EF4-FFF2-40B4-BE49-F238E27FC236}">
                  <a16:creationId xmlns:a16="http://schemas.microsoft.com/office/drawing/2014/main" id="{5657230B-D1B5-45FB-8D60-1DEDE39CF86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7" name="btfpColumnGapBlocker302080">
              <a:extLst>
                <a:ext uri="{FF2B5EF4-FFF2-40B4-BE49-F238E27FC236}">
                  <a16:creationId xmlns:a16="http://schemas.microsoft.com/office/drawing/2014/main" id="{642E0725-5B1F-4AF2-A037-FA561D555280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5" name="btfpColumnIndicator569450">
              <a:extLst>
                <a:ext uri="{FF2B5EF4-FFF2-40B4-BE49-F238E27FC236}">
                  <a16:creationId xmlns:a16="http://schemas.microsoft.com/office/drawing/2014/main" id="{53139624-21EF-4C2D-A57C-B50077D3C15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btfpColumnIndicator264468">
              <a:extLst>
                <a:ext uri="{FF2B5EF4-FFF2-40B4-BE49-F238E27FC236}">
                  <a16:creationId xmlns:a16="http://schemas.microsoft.com/office/drawing/2014/main" id="{D1045ADA-FF1A-426A-A393-9708A27C63A4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btfpColumnGapBlocker332099">
              <a:extLst>
                <a:ext uri="{FF2B5EF4-FFF2-40B4-BE49-F238E27FC236}">
                  <a16:creationId xmlns:a16="http://schemas.microsoft.com/office/drawing/2014/main" id="{83EA6679-E4F5-47B9-890C-5E2FDDD98C89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8" name="btfpColumnIndicator626545">
              <a:extLst>
                <a:ext uri="{FF2B5EF4-FFF2-40B4-BE49-F238E27FC236}">
                  <a16:creationId xmlns:a16="http://schemas.microsoft.com/office/drawing/2014/main" id="{6B3C7EB8-C6AB-4525-96DF-1A04638E0F9F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btfpColumnIndicator631036">
              <a:extLst>
                <a:ext uri="{FF2B5EF4-FFF2-40B4-BE49-F238E27FC236}">
                  <a16:creationId xmlns:a16="http://schemas.microsoft.com/office/drawing/2014/main" id="{82B28F1C-7CED-48EA-A779-2926F1600187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btfpColumnGapBlocker422478">
              <a:extLst>
                <a:ext uri="{FF2B5EF4-FFF2-40B4-BE49-F238E27FC236}">
                  <a16:creationId xmlns:a16="http://schemas.microsoft.com/office/drawing/2014/main" id="{8B3769A9-FECA-477E-AADA-50AF411A8948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405242">
              <a:extLst>
                <a:ext uri="{FF2B5EF4-FFF2-40B4-BE49-F238E27FC236}">
                  <a16:creationId xmlns:a16="http://schemas.microsoft.com/office/drawing/2014/main" id="{B55EDCB7-FECF-4EAC-9DB7-F226DFB445F1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915708">
              <a:extLst>
                <a:ext uri="{FF2B5EF4-FFF2-40B4-BE49-F238E27FC236}">
                  <a16:creationId xmlns:a16="http://schemas.microsoft.com/office/drawing/2014/main" id="{467A3F2A-0F87-4912-9AFE-A35F6CCEC7CE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E78138C-643F-4FE7-B0A1-43817C0B3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anchor="t"/>
          <a:lstStyle/>
          <a:p>
            <a:r>
              <a:rPr lang="en-GB" dirty="0"/>
              <a:t>Bain uses three different products to assess ESG in diligences, ranging from a simple diagnostic to an ESD ODA and an ESG due diligence</a:t>
            </a:r>
          </a:p>
        </p:txBody>
      </p:sp>
      <p:sp>
        <p:nvSpPr>
          <p:cNvPr id="24" name="btfpBulletedList691671">
            <a:extLst>
              <a:ext uri="{FF2B5EF4-FFF2-40B4-BE49-F238E27FC236}">
                <a16:creationId xmlns:a16="http://schemas.microsoft.com/office/drawing/2014/main" id="{157673F1-ED24-47B6-AEEF-E83CEFFE493C}"/>
              </a:ext>
            </a:extLst>
          </p:cNvPr>
          <p:cNvSpPr/>
          <p:nvPr/>
        </p:nvSpPr>
        <p:spPr bwMode="gray">
          <a:xfrm>
            <a:off x="4321988" y="4454519"/>
            <a:ext cx="3445903" cy="81136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GB" sz="1200" dirty="0">
                <a:solidFill>
                  <a:srgbClr val="000000"/>
                </a:solidFill>
              </a:rPr>
              <a:t>Assessment of the </a:t>
            </a:r>
            <a:r>
              <a:rPr lang="en-GB" sz="1200" b="1" dirty="0">
                <a:solidFill>
                  <a:srgbClr val="000000"/>
                </a:solidFill>
              </a:rPr>
              <a:t>point of departure</a:t>
            </a:r>
            <a:r>
              <a:rPr lang="en-GB" sz="1200" dirty="0">
                <a:solidFill>
                  <a:srgbClr val="000000"/>
                </a:solidFill>
              </a:rPr>
              <a:t>, </a:t>
            </a:r>
            <a:r>
              <a:rPr lang="en-GB" sz="1200" b="1" dirty="0">
                <a:solidFill>
                  <a:srgbClr val="000000"/>
                </a:solidFill>
              </a:rPr>
              <a:t>risk mitigation and qualitative ESG value creation </a:t>
            </a:r>
            <a:r>
              <a:rPr lang="en-GB" sz="1200" dirty="0">
                <a:solidFill>
                  <a:srgbClr val="000000"/>
                </a:solidFill>
              </a:rPr>
              <a:t>opportunities through benchmarking and industry analysis</a:t>
            </a:r>
          </a:p>
        </p:txBody>
      </p:sp>
      <p:sp>
        <p:nvSpPr>
          <p:cNvPr id="59" name="btfpBulletedList691671">
            <a:extLst>
              <a:ext uri="{FF2B5EF4-FFF2-40B4-BE49-F238E27FC236}">
                <a16:creationId xmlns:a16="http://schemas.microsoft.com/office/drawing/2014/main" id="{E9FF9C5E-C674-4352-A09F-DCC28772FA76}"/>
              </a:ext>
            </a:extLst>
          </p:cNvPr>
          <p:cNvSpPr/>
          <p:nvPr/>
        </p:nvSpPr>
        <p:spPr bwMode="gray">
          <a:xfrm>
            <a:off x="330199" y="4237282"/>
            <a:ext cx="3437151" cy="1149921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GB" sz="1200" dirty="0">
                <a:solidFill>
                  <a:srgbClr val="000000"/>
                </a:solidFill>
              </a:rPr>
              <a:t>Provides quick initial view on Target industry’s </a:t>
            </a:r>
            <a:r>
              <a:rPr lang="en-GB" sz="1200" b="1" dirty="0">
                <a:solidFill>
                  <a:srgbClr val="000000"/>
                </a:solidFill>
              </a:rPr>
              <a:t>key material ESG issues and levels of materiality</a:t>
            </a:r>
          </a:p>
          <a:p>
            <a:pPr>
              <a:defRPr/>
            </a:pPr>
            <a:r>
              <a:rPr lang="en-GB" sz="1200" dirty="0">
                <a:solidFill>
                  <a:srgbClr val="000000"/>
                </a:solidFill>
              </a:rPr>
              <a:t>Highlights scope for </a:t>
            </a:r>
            <a:r>
              <a:rPr lang="en-GB" sz="1200" b="1" dirty="0">
                <a:solidFill>
                  <a:srgbClr val="000000"/>
                </a:solidFill>
              </a:rPr>
              <a:t>key DD questions on ESG assessment</a:t>
            </a: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61" name="btfpBulletedList691671">
            <a:extLst>
              <a:ext uri="{FF2B5EF4-FFF2-40B4-BE49-F238E27FC236}">
                <a16:creationId xmlns:a16="http://schemas.microsoft.com/office/drawing/2014/main" id="{A92409D6-A7A5-4465-83DF-E8CC2B583A6E}"/>
              </a:ext>
            </a:extLst>
          </p:cNvPr>
          <p:cNvSpPr/>
          <p:nvPr/>
        </p:nvSpPr>
        <p:spPr bwMode="gray">
          <a:xfrm>
            <a:off x="8281857" y="4472122"/>
            <a:ext cx="3598605" cy="811367"/>
          </a:xfrm>
          <a:prstGeom prst="rect">
            <a:avLst/>
          </a:prstGeom>
          <a:solidFill>
            <a:schemeClr val="bg1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Include </a:t>
            </a:r>
            <a:r>
              <a:rPr lang="en-US" sz="1200" b="1" dirty="0">
                <a:solidFill>
                  <a:srgbClr val="000000"/>
                </a:solidFill>
              </a:rPr>
              <a:t>full quantification and deep-dives </a:t>
            </a:r>
            <a:r>
              <a:rPr lang="en-US" sz="1200" dirty="0">
                <a:solidFill>
                  <a:srgbClr val="000000"/>
                </a:solidFill>
              </a:rPr>
              <a:t>on value creation initiatives and implementation roadmap</a:t>
            </a:r>
            <a:br>
              <a:rPr lang="en-GB" sz="1200" dirty="0">
                <a:solidFill>
                  <a:srgbClr val="000000"/>
                </a:solidFill>
              </a:rPr>
            </a:br>
            <a:endParaRPr lang="en-GB" sz="1200" dirty="0">
              <a:solidFill>
                <a:srgbClr val="000000"/>
              </a:solidFill>
            </a:endParaRPr>
          </a:p>
        </p:txBody>
      </p:sp>
      <p:sp>
        <p:nvSpPr>
          <p:cNvPr id="73" name="btfpBulletedList691671">
            <a:extLst>
              <a:ext uri="{FF2B5EF4-FFF2-40B4-BE49-F238E27FC236}">
                <a16:creationId xmlns:a16="http://schemas.microsoft.com/office/drawing/2014/main" id="{1B78B314-BE7F-4459-8A21-657A3E8A1BA4}"/>
              </a:ext>
            </a:extLst>
          </p:cNvPr>
          <p:cNvSpPr/>
          <p:nvPr/>
        </p:nvSpPr>
        <p:spPr bwMode="gray">
          <a:xfrm>
            <a:off x="330200" y="1197109"/>
            <a:ext cx="3461884" cy="31892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C0000"/>
                </a:solidFill>
              </a:rPr>
              <a:t>1 | ESG diagnostics</a:t>
            </a:r>
            <a:endParaRPr lang="en-GB" dirty="0">
              <a:solidFill>
                <a:srgbClr val="CC0000"/>
              </a:solidFill>
            </a:endParaRPr>
          </a:p>
        </p:txBody>
      </p:sp>
      <p:sp>
        <p:nvSpPr>
          <p:cNvPr id="75" name="btfpBulletedList691671">
            <a:extLst>
              <a:ext uri="{FF2B5EF4-FFF2-40B4-BE49-F238E27FC236}">
                <a16:creationId xmlns:a16="http://schemas.microsoft.com/office/drawing/2014/main" id="{8F4355FF-883C-4985-A159-C5E64EE7C5EB}"/>
              </a:ext>
            </a:extLst>
          </p:cNvPr>
          <p:cNvSpPr/>
          <p:nvPr/>
        </p:nvSpPr>
        <p:spPr bwMode="gray">
          <a:xfrm>
            <a:off x="8297773" y="1197109"/>
            <a:ext cx="3131963" cy="31892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C0000"/>
                </a:solidFill>
              </a:rPr>
              <a:t>3 | ESG due diligence</a:t>
            </a:r>
          </a:p>
        </p:txBody>
      </p:sp>
      <p:sp>
        <p:nvSpPr>
          <p:cNvPr id="118" name="btfpBulletedList691671">
            <a:extLst>
              <a:ext uri="{FF2B5EF4-FFF2-40B4-BE49-F238E27FC236}">
                <a16:creationId xmlns:a16="http://schemas.microsoft.com/office/drawing/2014/main" id="{7CFDD75E-05EA-44D6-BCE9-E5FC16E5A82A}"/>
              </a:ext>
            </a:extLst>
          </p:cNvPr>
          <p:cNvSpPr/>
          <p:nvPr/>
        </p:nvSpPr>
        <p:spPr bwMode="gray">
          <a:xfrm>
            <a:off x="306625" y="1628552"/>
            <a:ext cx="3376747" cy="626701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 algn="ctr">
              <a:spcBef>
                <a:spcPts val="600"/>
              </a:spcBef>
              <a:buNone/>
              <a:defRPr/>
            </a:pPr>
            <a:r>
              <a:rPr lang="en-US" sz="1200" b="1" dirty="0">
                <a:solidFill>
                  <a:srgbClr val="000000"/>
                </a:solidFill>
              </a:rPr>
              <a:t>Standardized ESG scan </a:t>
            </a:r>
            <a:r>
              <a:rPr lang="en-US" sz="1200" dirty="0">
                <a:solidFill>
                  <a:srgbClr val="000000"/>
                </a:solidFill>
              </a:rPr>
              <a:t>to obtain an initial view on key ESG issues in target’s sector, level of materiality &amp; value creation levers</a:t>
            </a:r>
          </a:p>
        </p:txBody>
      </p:sp>
      <p:sp>
        <p:nvSpPr>
          <p:cNvPr id="129" name="Rectangle 128">
            <a:extLst>
              <a:ext uri="{FF2B5EF4-FFF2-40B4-BE49-F238E27FC236}">
                <a16:creationId xmlns:a16="http://schemas.microsoft.com/office/drawing/2014/main" id="{2E7C1F8A-F20B-4FC8-A710-C4BF864AEDFF}"/>
              </a:ext>
            </a:extLst>
          </p:cNvPr>
          <p:cNvSpPr/>
          <p:nvPr/>
        </p:nvSpPr>
        <p:spPr bwMode="gray">
          <a:xfrm>
            <a:off x="8403390" y="3077365"/>
            <a:ext cx="3237247" cy="442976"/>
          </a:xfrm>
          <a:prstGeom prst="rect">
            <a:avLst/>
          </a:prstGeom>
          <a:solidFill>
            <a:srgbClr val="5C5C5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GB" sz="1000">
                <a:solidFill>
                  <a:srgbClr val="FFFFFF"/>
                </a:solidFill>
              </a:rPr>
              <a:t>Detail on benchmarking of competitors and/ or product types on each material ESG topic</a:t>
            </a:r>
          </a:p>
        </p:txBody>
      </p:sp>
      <p:sp>
        <p:nvSpPr>
          <p:cNvPr id="130" name="Rectangle 129">
            <a:extLst>
              <a:ext uri="{FF2B5EF4-FFF2-40B4-BE49-F238E27FC236}">
                <a16:creationId xmlns:a16="http://schemas.microsoft.com/office/drawing/2014/main" id="{99027E38-5D88-4235-9A1E-B32A780B1692}"/>
              </a:ext>
            </a:extLst>
          </p:cNvPr>
          <p:cNvSpPr/>
          <p:nvPr/>
        </p:nvSpPr>
        <p:spPr bwMode="gray">
          <a:xfrm>
            <a:off x="8403391" y="2644658"/>
            <a:ext cx="3237253" cy="332814"/>
          </a:xfrm>
          <a:prstGeom prst="rect">
            <a:avLst/>
          </a:prstGeom>
          <a:solidFill>
            <a:srgbClr val="333333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GB" sz="1000" dirty="0">
                <a:solidFill>
                  <a:srgbClr val="FFFFFF"/>
                </a:solidFill>
              </a:rPr>
              <a:t>Detailed qualitative ESG </a:t>
            </a:r>
            <a:br>
              <a:rPr lang="en-GB" sz="1000" dirty="0">
                <a:solidFill>
                  <a:srgbClr val="FFFFFF"/>
                </a:solidFill>
              </a:rPr>
            </a:br>
            <a:r>
              <a:rPr lang="en-GB" sz="1000" dirty="0">
                <a:solidFill>
                  <a:srgbClr val="FFFFFF"/>
                </a:solidFill>
              </a:rPr>
              <a:t>value creation opportunities for target</a:t>
            </a:r>
          </a:p>
        </p:txBody>
      </p:sp>
      <p:grpSp>
        <p:nvGrpSpPr>
          <p:cNvPr id="7" name="btfpIcon331490">
            <a:extLst>
              <a:ext uri="{FF2B5EF4-FFF2-40B4-BE49-F238E27FC236}">
                <a16:creationId xmlns:a16="http://schemas.microsoft.com/office/drawing/2014/main" id="{AE31F834-AF1D-4A25-8D47-46090699D9DE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9918055" y="3673949"/>
            <a:ext cx="540542" cy="540539"/>
            <a:chOff x="5950058" y="3640359"/>
            <a:chExt cx="540542" cy="540539"/>
          </a:xfrm>
        </p:grpSpPr>
        <p:sp>
          <p:nvSpPr>
            <p:cNvPr id="6" name="btfpIconCircle331490">
              <a:extLst>
                <a:ext uri="{FF2B5EF4-FFF2-40B4-BE49-F238E27FC236}">
                  <a16:creationId xmlns:a16="http://schemas.microsoft.com/office/drawing/2014/main" id="{82925FEE-AD99-4C6C-B91F-7665F913D354}"/>
                </a:ext>
              </a:extLst>
            </p:cNvPr>
            <p:cNvSpPr>
              <a:spLocks/>
            </p:cNvSpPr>
            <p:nvPr/>
          </p:nvSpPr>
          <p:spPr bwMode="gray">
            <a:xfrm>
              <a:off x="5950058" y="3640359"/>
              <a:ext cx="540542" cy="540539"/>
            </a:xfrm>
            <a:prstGeom prst="ellipse">
              <a:avLst/>
            </a:prstGeom>
            <a:solidFill>
              <a:srgbClr val="507867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4" name="btfpIconLines331490">
              <a:extLst>
                <a:ext uri="{FF2B5EF4-FFF2-40B4-BE49-F238E27FC236}">
                  <a16:creationId xmlns:a16="http://schemas.microsoft.com/office/drawing/2014/main" id="{6D33F218-050F-4E64-BFEB-5BC2D3D9A094}"/>
                </a:ext>
              </a:extLst>
            </p:cNvPr>
            <p:cNvPicPr>
              <a:picLocks/>
            </p:cNvPicPr>
            <p:nvPr/>
          </p:nvPicPr>
          <p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950058" y="3640359"/>
              <a:ext cx="540542" cy="540539"/>
            </a:xfrm>
            <a:prstGeom prst="rect">
              <a:avLst/>
            </a:prstGeom>
          </p:spPr>
        </p:pic>
      </p:grpSp>
      <p:grpSp>
        <p:nvGrpSpPr>
          <p:cNvPr id="22" name="btfpIcon254012">
            <a:extLst>
              <a:ext uri="{FF2B5EF4-FFF2-40B4-BE49-F238E27FC236}">
                <a16:creationId xmlns:a16="http://schemas.microsoft.com/office/drawing/2014/main" id="{09E860CA-3B39-4BF9-8D50-1C0EA8990F1B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10549834" y="3673949"/>
            <a:ext cx="540536" cy="540539"/>
            <a:chOff x="6581837" y="3640359"/>
            <a:chExt cx="540536" cy="540539"/>
          </a:xfrm>
        </p:grpSpPr>
        <p:sp>
          <p:nvSpPr>
            <p:cNvPr id="21" name="btfpIconCircle254012">
              <a:extLst>
                <a:ext uri="{FF2B5EF4-FFF2-40B4-BE49-F238E27FC236}">
                  <a16:creationId xmlns:a16="http://schemas.microsoft.com/office/drawing/2014/main" id="{5952E524-789A-41E3-9CBF-3F2227B0C131}"/>
                </a:ext>
              </a:extLst>
            </p:cNvPr>
            <p:cNvSpPr>
              <a:spLocks/>
            </p:cNvSpPr>
            <p:nvPr/>
          </p:nvSpPr>
          <p:spPr bwMode="gray">
            <a:xfrm>
              <a:off x="6581837" y="3640359"/>
              <a:ext cx="540536" cy="540539"/>
            </a:xfrm>
            <a:prstGeom prst="ellipse">
              <a:avLst/>
            </a:prstGeom>
            <a:solidFill>
              <a:srgbClr val="973B7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20" name="btfpIconLines254012">
              <a:extLst>
                <a:ext uri="{FF2B5EF4-FFF2-40B4-BE49-F238E27FC236}">
                  <a16:creationId xmlns:a16="http://schemas.microsoft.com/office/drawing/2014/main" id="{C8CD2202-5659-4D33-BA06-80483F436C6A}"/>
                </a:ext>
              </a:extLst>
            </p:cNvPr>
            <p:cNvPicPr>
              <a:picLocks/>
            </p:cNvPicPr>
            <p:nvPr/>
          </p:nvPicPr>
          <p:blipFill>
            <a:blip r:embed="rId1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81837" y="3640359"/>
              <a:ext cx="540536" cy="540539"/>
            </a:xfrm>
            <a:prstGeom prst="rect">
              <a:avLst/>
            </a:prstGeom>
          </p:spPr>
        </p:pic>
      </p:grpSp>
      <p:grpSp>
        <p:nvGrpSpPr>
          <p:cNvPr id="52" name="btfpIcon395397">
            <a:extLst>
              <a:ext uri="{FF2B5EF4-FFF2-40B4-BE49-F238E27FC236}">
                <a16:creationId xmlns:a16="http://schemas.microsoft.com/office/drawing/2014/main" id="{634FE51A-9B7A-4D3B-9AAA-E48543FD444E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11181616" y="3673949"/>
            <a:ext cx="540543" cy="540539"/>
            <a:chOff x="7213619" y="3640359"/>
            <a:chExt cx="540543" cy="540539"/>
          </a:xfrm>
        </p:grpSpPr>
        <p:sp>
          <p:nvSpPr>
            <p:cNvPr id="30" name="btfpIconCircle395397">
              <a:extLst>
                <a:ext uri="{FF2B5EF4-FFF2-40B4-BE49-F238E27FC236}">
                  <a16:creationId xmlns:a16="http://schemas.microsoft.com/office/drawing/2014/main" id="{1D8BBE0B-B7A0-497C-AC05-4C28DE326DBE}"/>
                </a:ext>
              </a:extLst>
            </p:cNvPr>
            <p:cNvSpPr>
              <a:spLocks/>
            </p:cNvSpPr>
            <p:nvPr/>
          </p:nvSpPr>
          <p:spPr bwMode="gray">
            <a:xfrm>
              <a:off x="7213619" y="3640359"/>
              <a:ext cx="540543" cy="540539"/>
            </a:xfrm>
            <a:prstGeom prst="ellipse">
              <a:avLst/>
            </a:prstGeom>
            <a:solidFill>
              <a:srgbClr val="46647B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pic>
          <p:nvPicPr>
            <p:cNvPr id="26" name="btfpIconLines395397">
              <a:extLst>
                <a:ext uri="{FF2B5EF4-FFF2-40B4-BE49-F238E27FC236}">
                  <a16:creationId xmlns:a16="http://schemas.microsoft.com/office/drawing/2014/main" id="{80A181B0-C51F-4E2A-A737-FB719B8C6E59}"/>
                </a:ext>
              </a:extLst>
            </p:cNvPr>
            <p:cNvPicPr>
              <a:picLocks/>
            </p:cNvPicPr>
            <p:nvPr/>
          </p:nvPicPr>
          <p:blipFill>
            <a:blip r:embed="rId1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13619" y="3640359"/>
              <a:ext cx="540543" cy="540539"/>
            </a:xfrm>
            <a:prstGeom prst="rect">
              <a:avLst/>
            </a:prstGeom>
          </p:spPr>
        </p:pic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C370E2BC-0B83-49CA-A9BC-94B32031FABC}"/>
              </a:ext>
            </a:extLst>
          </p:cNvPr>
          <p:cNvSpPr/>
          <p:nvPr/>
        </p:nvSpPr>
        <p:spPr>
          <a:xfrm>
            <a:off x="8327029" y="5902874"/>
            <a:ext cx="36110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1100" b="1" dirty="0">
                <a:solidFill>
                  <a:srgbClr val="CC0000"/>
                </a:solidFill>
              </a:rPr>
              <a:t>Use case: Deals where ESG plays a major role Timeline: 1-3 weeks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E0CA025-8FAF-4E1C-A8FB-BC0347FAF3C9}"/>
              </a:ext>
            </a:extLst>
          </p:cNvPr>
          <p:cNvSpPr/>
          <p:nvPr/>
        </p:nvSpPr>
        <p:spPr>
          <a:xfrm>
            <a:off x="4225240" y="5902874"/>
            <a:ext cx="3611041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spcBef>
                <a:spcPts val="0"/>
              </a:spcBef>
              <a:buNone/>
            </a:pPr>
            <a:r>
              <a:rPr lang="en-GB" sz="1100" b="1" dirty="0">
                <a:solidFill>
                  <a:srgbClr val="CC0000"/>
                </a:solidFill>
              </a:rPr>
              <a:t>Use case: Deals with low/medium ESG importance </a:t>
            </a:r>
          </a:p>
          <a:p>
            <a:pPr marL="0" indent="0" algn="ctr">
              <a:spcBef>
                <a:spcPts val="0"/>
              </a:spcBef>
              <a:buNone/>
            </a:pPr>
            <a:r>
              <a:rPr lang="en-GB" sz="1100" b="1" dirty="0">
                <a:solidFill>
                  <a:srgbClr val="CC0000"/>
                </a:solidFill>
              </a:rPr>
              <a:t>Timeline: 1.5 - 2 days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2D15898-5B5B-4825-A964-745A6CC0490A}"/>
              </a:ext>
            </a:extLst>
          </p:cNvPr>
          <p:cNvSpPr/>
          <p:nvPr/>
        </p:nvSpPr>
        <p:spPr>
          <a:xfrm>
            <a:off x="195208" y="5902874"/>
            <a:ext cx="377279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indent="0" algn="ctr">
              <a:spcBef>
                <a:spcPts val="600"/>
              </a:spcBef>
              <a:buFontTx/>
              <a:buNone/>
            </a:pPr>
            <a:r>
              <a:rPr lang="en-GB" sz="1100" b="1" dirty="0">
                <a:solidFill>
                  <a:srgbClr val="CC0000"/>
                </a:solidFill>
              </a:rPr>
              <a:t>Use case: Proposals / ODAs, Fund portfolio reviews Timeline: 1 day effort</a:t>
            </a:r>
          </a:p>
        </p:txBody>
      </p:sp>
      <p:sp>
        <p:nvSpPr>
          <p:cNvPr id="158" name="Freeform: Shape 157">
            <a:extLst>
              <a:ext uri="{FF2B5EF4-FFF2-40B4-BE49-F238E27FC236}">
                <a16:creationId xmlns:a16="http://schemas.microsoft.com/office/drawing/2014/main" id="{3B35B869-E01D-4E02-B5EA-A7FA53475457}"/>
              </a:ext>
            </a:extLst>
          </p:cNvPr>
          <p:cNvSpPr/>
          <p:nvPr/>
        </p:nvSpPr>
        <p:spPr bwMode="gray">
          <a:xfrm flipV="1">
            <a:off x="5757838" y="5620749"/>
            <a:ext cx="620550" cy="167782"/>
          </a:xfrm>
          <a:custGeom>
            <a:avLst/>
            <a:gdLst>
              <a:gd name="connsiteX0" fmla="*/ 0 w 196850"/>
              <a:gd name="connsiteY0" fmla="*/ 63500 h 63500"/>
              <a:gd name="connsiteX1" fmla="*/ 101600 w 196850"/>
              <a:gd name="connsiteY1" fmla="*/ 0 h 63500"/>
              <a:gd name="connsiteX2" fmla="*/ 196850 w 196850"/>
              <a:gd name="connsiteY2" fmla="*/ 53975 h 63500"/>
              <a:gd name="connsiteX0" fmla="*/ 0 w 211138"/>
              <a:gd name="connsiteY0" fmla="*/ 63500 h 65881"/>
              <a:gd name="connsiteX1" fmla="*/ 101600 w 211138"/>
              <a:gd name="connsiteY1" fmla="*/ 0 h 65881"/>
              <a:gd name="connsiteX2" fmla="*/ 211138 w 211138"/>
              <a:gd name="connsiteY2" fmla="*/ 65881 h 6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138" h="65881">
                <a:moveTo>
                  <a:pt x="0" y="63500"/>
                </a:moveTo>
                <a:lnTo>
                  <a:pt x="101600" y="0"/>
                </a:lnTo>
                <a:lnTo>
                  <a:pt x="211138" y="65881"/>
                </a:lnTo>
              </a:path>
            </a:pathLst>
          </a:custGeom>
          <a:noFill/>
          <a:ln w="38100" cap="rnd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Freeform: Shape 158">
            <a:extLst>
              <a:ext uri="{FF2B5EF4-FFF2-40B4-BE49-F238E27FC236}">
                <a16:creationId xmlns:a16="http://schemas.microsoft.com/office/drawing/2014/main" id="{5F335B4F-F2EF-4FA1-A373-7DF3C838049F}"/>
              </a:ext>
            </a:extLst>
          </p:cNvPr>
          <p:cNvSpPr/>
          <p:nvPr/>
        </p:nvSpPr>
        <p:spPr bwMode="gray">
          <a:xfrm flipV="1">
            <a:off x="1757072" y="5620749"/>
            <a:ext cx="620550" cy="167782"/>
          </a:xfrm>
          <a:custGeom>
            <a:avLst/>
            <a:gdLst>
              <a:gd name="connsiteX0" fmla="*/ 0 w 196850"/>
              <a:gd name="connsiteY0" fmla="*/ 63500 h 63500"/>
              <a:gd name="connsiteX1" fmla="*/ 101600 w 196850"/>
              <a:gd name="connsiteY1" fmla="*/ 0 h 63500"/>
              <a:gd name="connsiteX2" fmla="*/ 196850 w 196850"/>
              <a:gd name="connsiteY2" fmla="*/ 53975 h 63500"/>
              <a:gd name="connsiteX0" fmla="*/ 0 w 211138"/>
              <a:gd name="connsiteY0" fmla="*/ 63500 h 65881"/>
              <a:gd name="connsiteX1" fmla="*/ 101600 w 211138"/>
              <a:gd name="connsiteY1" fmla="*/ 0 h 65881"/>
              <a:gd name="connsiteX2" fmla="*/ 211138 w 211138"/>
              <a:gd name="connsiteY2" fmla="*/ 65881 h 6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138" h="65881">
                <a:moveTo>
                  <a:pt x="0" y="63500"/>
                </a:moveTo>
                <a:lnTo>
                  <a:pt x="101600" y="0"/>
                </a:lnTo>
                <a:lnTo>
                  <a:pt x="211138" y="65881"/>
                </a:lnTo>
              </a:path>
            </a:pathLst>
          </a:custGeom>
          <a:noFill/>
          <a:ln w="38100" cap="rnd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0" name="Freeform: Shape 159">
            <a:extLst>
              <a:ext uri="{FF2B5EF4-FFF2-40B4-BE49-F238E27FC236}">
                <a16:creationId xmlns:a16="http://schemas.microsoft.com/office/drawing/2014/main" id="{68B05FEC-371C-4A59-8F4D-47EA88B2E5D0}"/>
              </a:ext>
            </a:extLst>
          </p:cNvPr>
          <p:cNvSpPr/>
          <p:nvPr/>
        </p:nvSpPr>
        <p:spPr bwMode="gray">
          <a:xfrm flipV="1">
            <a:off x="9882896" y="5620749"/>
            <a:ext cx="620550" cy="167782"/>
          </a:xfrm>
          <a:custGeom>
            <a:avLst/>
            <a:gdLst>
              <a:gd name="connsiteX0" fmla="*/ 0 w 196850"/>
              <a:gd name="connsiteY0" fmla="*/ 63500 h 63500"/>
              <a:gd name="connsiteX1" fmla="*/ 101600 w 196850"/>
              <a:gd name="connsiteY1" fmla="*/ 0 h 63500"/>
              <a:gd name="connsiteX2" fmla="*/ 196850 w 196850"/>
              <a:gd name="connsiteY2" fmla="*/ 53975 h 63500"/>
              <a:gd name="connsiteX0" fmla="*/ 0 w 211138"/>
              <a:gd name="connsiteY0" fmla="*/ 63500 h 65881"/>
              <a:gd name="connsiteX1" fmla="*/ 101600 w 211138"/>
              <a:gd name="connsiteY1" fmla="*/ 0 h 65881"/>
              <a:gd name="connsiteX2" fmla="*/ 211138 w 211138"/>
              <a:gd name="connsiteY2" fmla="*/ 65881 h 658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1138" h="65881">
                <a:moveTo>
                  <a:pt x="0" y="63500"/>
                </a:moveTo>
                <a:lnTo>
                  <a:pt x="101600" y="0"/>
                </a:lnTo>
                <a:lnTo>
                  <a:pt x="211138" y="65881"/>
                </a:lnTo>
              </a:path>
            </a:pathLst>
          </a:custGeom>
          <a:noFill/>
          <a:ln w="38100" cap="rnd" cmpd="sng" algn="ctr">
            <a:solidFill>
              <a:srgbClr val="CC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1" name="Isosceles Triangle 150">
            <a:extLst>
              <a:ext uri="{FF2B5EF4-FFF2-40B4-BE49-F238E27FC236}">
                <a16:creationId xmlns:a16="http://schemas.microsoft.com/office/drawing/2014/main" id="{3058DDBE-D0BA-4A4A-B66D-7D7062CC6B26}"/>
              </a:ext>
            </a:extLst>
          </p:cNvPr>
          <p:cNvSpPr/>
          <p:nvPr/>
        </p:nvSpPr>
        <p:spPr bwMode="gray">
          <a:xfrm>
            <a:off x="8692364" y="2993883"/>
            <a:ext cx="312323" cy="97932"/>
          </a:xfrm>
          <a:prstGeom prst="triangle">
            <a:avLst/>
          </a:prstGeom>
          <a:solidFill>
            <a:srgbClr val="5C5C5C"/>
          </a:solid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000" err="1">
              <a:solidFill>
                <a:srgbClr val="FFFFFF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71F614E-EEAE-4433-A363-AAB900CD4DB2}"/>
              </a:ext>
            </a:extLst>
          </p:cNvPr>
          <p:cNvCxnSpPr/>
          <p:nvPr/>
        </p:nvCxnSpPr>
        <p:spPr bwMode="gray">
          <a:xfrm>
            <a:off x="4049355" y="1089624"/>
            <a:ext cx="0" cy="5261964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53137FFD-104C-4C91-A50C-9D00F1863228}"/>
              </a:ext>
            </a:extLst>
          </p:cNvPr>
          <p:cNvCxnSpPr/>
          <p:nvPr/>
        </p:nvCxnSpPr>
        <p:spPr bwMode="gray">
          <a:xfrm>
            <a:off x="8136183" y="1089624"/>
            <a:ext cx="0" cy="5261964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5FD4DD3-B902-01B4-4A8D-9F2AB8611FEA}"/>
              </a:ext>
            </a:extLst>
          </p:cNvPr>
          <p:cNvCxnSpPr/>
          <p:nvPr/>
        </p:nvCxnSpPr>
        <p:spPr bwMode="gray">
          <a:xfrm>
            <a:off x="8144572" y="1164130"/>
            <a:ext cx="0" cy="5261964"/>
          </a:xfrm>
          <a:prstGeom prst="line">
            <a:avLst/>
          </a:prstGeom>
          <a:ln w="9525" cap="flat" cmpd="sng" algn="ctr">
            <a:solidFill>
              <a:srgbClr val="D6D6D6"/>
            </a:solidFill>
            <a:prstDash val="solid"/>
            <a:miter lim="800000"/>
            <a:headEnd type="none" w="med" len="med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btfpBulletedList691671">
            <a:extLst>
              <a:ext uri="{FF2B5EF4-FFF2-40B4-BE49-F238E27FC236}">
                <a16:creationId xmlns:a16="http://schemas.microsoft.com/office/drawing/2014/main" id="{2C0C4CBF-B28E-B5BC-DD20-DFF788EA4C00}"/>
              </a:ext>
            </a:extLst>
          </p:cNvPr>
          <p:cNvSpPr/>
          <p:nvPr/>
        </p:nvSpPr>
        <p:spPr bwMode="gray">
          <a:xfrm>
            <a:off x="4464818" y="1197109"/>
            <a:ext cx="3131963" cy="31892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GB" b="1" dirty="0">
                <a:solidFill>
                  <a:srgbClr val="CC0000"/>
                </a:solidFill>
              </a:rPr>
              <a:t>2 | ESG ODA Assessment</a:t>
            </a:r>
          </a:p>
        </p:txBody>
      </p:sp>
      <p:sp>
        <p:nvSpPr>
          <p:cNvPr id="31" name="Title 8">
            <a:extLst>
              <a:ext uri="{FF2B5EF4-FFF2-40B4-BE49-F238E27FC236}">
                <a16:creationId xmlns:a16="http://schemas.microsoft.com/office/drawing/2014/main" id="{FB12F94F-7D66-4BE6-B14C-CED940D63845}"/>
              </a:ext>
            </a:extLst>
          </p:cNvPr>
          <p:cNvSpPr txBox="1">
            <a:spLocks/>
          </p:cNvSpPr>
          <p:nvPr/>
        </p:nvSpPr>
        <p:spPr>
          <a:xfrm>
            <a:off x="4347465" y="1769567"/>
            <a:ext cx="3482060" cy="193365"/>
          </a:xfrm>
          <a:prstGeom prst="rect">
            <a:avLst/>
          </a:prstGeom>
          <a:solidFill>
            <a:schemeClr val="accent5"/>
          </a:solidFill>
        </p:spPr>
        <p:txBody>
          <a:bodyPr vert="horz" wrap="square" lIns="72000" tIns="36000" rIns="36000" bIns="36000" rtlCol="0" anchor="ctr">
            <a:spAutoFit/>
          </a:bodyPr>
          <a:lstStyle>
            <a:lvl1pPr algn="l" defTabSz="711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/>
                <a:ea typeface="+mj-ea"/>
                <a:cs typeface="+mj-cs"/>
              </a:rPr>
              <a:t>Industry ESG Profile</a:t>
            </a:r>
            <a:endParaRPr kumimoji="0" lang="en-CA" sz="1200" b="1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/>
              <a:ea typeface="+mj-ea"/>
              <a:cs typeface="+mj-cs"/>
            </a:endParaRPr>
          </a:p>
        </p:txBody>
      </p:sp>
      <p:sp>
        <p:nvSpPr>
          <p:cNvPr id="33" name="Title 8">
            <a:extLst>
              <a:ext uri="{FF2B5EF4-FFF2-40B4-BE49-F238E27FC236}">
                <a16:creationId xmlns:a16="http://schemas.microsoft.com/office/drawing/2014/main" id="{D191DAE1-70C5-76B2-A114-5FC76416F4E9}"/>
              </a:ext>
            </a:extLst>
          </p:cNvPr>
          <p:cNvSpPr txBox="1">
            <a:spLocks/>
          </p:cNvSpPr>
          <p:nvPr/>
        </p:nvSpPr>
        <p:spPr>
          <a:xfrm>
            <a:off x="4347464" y="2593773"/>
            <a:ext cx="3482060" cy="193365"/>
          </a:xfrm>
          <a:prstGeom prst="rect">
            <a:avLst/>
          </a:prstGeom>
          <a:solidFill>
            <a:schemeClr val="accent6"/>
          </a:solidFill>
        </p:spPr>
        <p:txBody>
          <a:bodyPr vert="horz" lIns="72000" tIns="36000" rIns="36000" bIns="36000" rtlCol="0" anchor="ctr">
            <a:spAutoFit/>
          </a:bodyPr>
          <a:lstStyle>
            <a:lvl1pPr algn="l" defTabSz="711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chemeClr val="bg1"/>
                </a:solidFill>
                <a:latin typeface="Arial"/>
              </a:rPr>
              <a:t>Peer Benchmarking</a:t>
            </a:r>
            <a:endParaRPr kumimoji="0" lang="en-CA" sz="1200" b="1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/>
            </a:endParaRPr>
          </a:p>
        </p:txBody>
      </p:sp>
      <p:sp>
        <p:nvSpPr>
          <p:cNvPr id="34" name="Title 8">
            <a:extLst>
              <a:ext uri="{FF2B5EF4-FFF2-40B4-BE49-F238E27FC236}">
                <a16:creationId xmlns:a16="http://schemas.microsoft.com/office/drawing/2014/main" id="{9A36DED7-2AF4-F451-7B00-A926499C553E}"/>
              </a:ext>
            </a:extLst>
          </p:cNvPr>
          <p:cNvSpPr txBox="1">
            <a:spLocks/>
          </p:cNvSpPr>
          <p:nvPr/>
        </p:nvSpPr>
        <p:spPr>
          <a:xfrm>
            <a:off x="4347464" y="3477453"/>
            <a:ext cx="3482060" cy="193365"/>
          </a:xfrm>
          <a:prstGeom prst="rect">
            <a:avLst/>
          </a:prstGeom>
          <a:solidFill>
            <a:schemeClr val="accent4"/>
          </a:solidFill>
        </p:spPr>
        <p:txBody>
          <a:bodyPr vert="horz" wrap="square" lIns="72000" tIns="36000" rIns="36000" bIns="36000" rtlCol="0" anchor="ctr">
            <a:spAutoFit/>
          </a:bodyPr>
          <a:lstStyle>
            <a:lvl1pPr algn="l" defTabSz="711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/>
              </a:rPr>
              <a:t>Value </a:t>
            </a:r>
            <a:r>
              <a:rPr lang="en-US" sz="1200" b="1" dirty="0">
                <a:solidFill>
                  <a:schemeClr val="bg1"/>
                </a:solidFill>
                <a:latin typeface="Arial"/>
              </a:rPr>
              <a:t>Creation</a:t>
            </a:r>
            <a:endParaRPr kumimoji="0" lang="en-CA" sz="1200" b="1" i="0" u="none" strike="noStrike" kern="1200" cap="none" normalizeH="0" baseline="0" noProof="0" dirty="0">
              <a:ln>
                <a:noFill/>
              </a:ln>
              <a:solidFill>
                <a:schemeClr val="bg1"/>
              </a:solidFill>
              <a:uLnTx/>
              <a:uFillTx/>
              <a:latin typeface="Arial"/>
            </a:endParaRPr>
          </a:p>
        </p:txBody>
      </p:sp>
      <p:grpSp>
        <p:nvGrpSpPr>
          <p:cNvPr id="77" name="btfpIcon934278">
            <a:extLst>
              <a:ext uri="{FF2B5EF4-FFF2-40B4-BE49-F238E27FC236}">
                <a16:creationId xmlns:a16="http://schemas.microsoft.com/office/drawing/2014/main" id="{FFD8FA89-735F-6EE4-5989-D5B5CB7B1486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4270805" y="1969619"/>
            <a:ext cx="540544" cy="540544"/>
            <a:chOff x="4495687" y="1936063"/>
            <a:chExt cx="540544" cy="540544"/>
          </a:xfrm>
        </p:grpSpPr>
        <p:sp>
          <p:nvSpPr>
            <p:cNvPr id="57" name="btfpIconCircle934278">
              <a:extLst>
                <a:ext uri="{FF2B5EF4-FFF2-40B4-BE49-F238E27FC236}">
                  <a16:creationId xmlns:a16="http://schemas.microsoft.com/office/drawing/2014/main" id="{DB4659DE-9176-FCE8-1BEA-D626CCE2B939}"/>
                </a:ext>
              </a:extLst>
            </p:cNvPr>
            <p:cNvSpPr>
              <a:spLocks/>
            </p:cNvSpPr>
            <p:nvPr/>
          </p:nvSpPr>
          <p:spPr bwMode="gray">
            <a:xfrm>
              <a:off x="4495687" y="1936063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55" name="btfpIconLines934278">
              <a:extLst>
                <a:ext uri="{FF2B5EF4-FFF2-40B4-BE49-F238E27FC236}">
                  <a16:creationId xmlns:a16="http://schemas.microsoft.com/office/drawing/2014/main" id="{77D7419F-868B-6E40-C29F-007B12EE9E1A}"/>
                </a:ext>
              </a:extLst>
            </p:cNvPr>
            <p:cNvPicPr>
              <a:picLocks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495687" y="1936063"/>
              <a:ext cx="540544" cy="540544"/>
            </a:xfrm>
            <a:prstGeom prst="rect">
              <a:avLst/>
            </a:prstGeom>
          </p:spPr>
        </p:pic>
      </p:grpSp>
      <p:grpSp>
        <p:nvGrpSpPr>
          <p:cNvPr id="98" name="btfpIcon480272">
            <a:extLst>
              <a:ext uri="{FF2B5EF4-FFF2-40B4-BE49-F238E27FC236}">
                <a16:creationId xmlns:a16="http://schemas.microsoft.com/office/drawing/2014/main" id="{2C768B89-8139-BB7E-4213-B97074234808}"/>
              </a:ext>
            </a:extLst>
          </p:cNvPr>
          <p:cNvGrpSpPr>
            <a:grpSpLocks noChangeAspect="1"/>
          </p:cNvGrpSpPr>
          <p:nvPr>
            <p:custDataLst>
              <p:tags r:id="rId7"/>
            </p:custDataLst>
          </p:nvPr>
        </p:nvGrpSpPr>
        <p:grpSpPr>
          <a:xfrm>
            <a:off x="4289884" y="2827313"/>
            <a:ext cx="540544" cy="540544"/>
            <a:chOff x="4523155" y="2827313"/>
            <a:chExt cx="540544" cy="540544"/>
          </a:xfrm>
        </p:grpSpPr>
        <p:sp>
          <p:nvSpPr>
            <p:cNvPr id="97" name="btfpIconCircle480272">
              <a:extLst>
                <a:ext uri="{FF2B5EF4-FFF2-40B4-BE49-F238E27FC236}">
                  <a16:creationId xmlns:a16="http://schemas.microsoft.com/office/drawing/2014/main" id="{3F70626A-8DF8-6D20-4D26-C303BF4C026E}"/>
                </a:ext>
              </a:extLst>
            </p:cNvPr>
            <p:cNvSpPr>
              <a:spLocks/>
            </p:cNvSpPr>
            <p:nvPr/>
          </p:nvSpPr>
          <p:spPr bwMode="gray">
            <a:xfrm>
              <a:off x="4523155" y="2827313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96" name="btfpIconLines480272">
              <a:extLst>
                <a:ext uri="{FF2B5EF4-FFF2-40B4-BE49-F238E27FC236}">
                  <a16:creationId xmlns:a16="http://schemas.microsoft.com/office/drawing/2014/main" id="{81624D86-A68F-9C8E-0D16-6F7945C3FAD5}"/>
                </a:ext>
              </a:extLst>
            </p:cNvPr>
            <p:cNvPicPr>
              <a:picLocks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4523155" y="2827313"/>
              <a:ext cx="540544" cy="540544"/>
            </a:xfrm>
            <a:prstGeom prst="rect">
              <a:avLst/>
            </a:prstGeom>
          </p:spPr>
        </p:pic>
      </p:grpSp>
      <p:grpSp>
        <p:nvGrpSpPr>
          <p:cNvPr id="93" name="btfpIcon284902">
            <a:extLst>
              <a:ext uri="{FF2B5EF4-FFF2-40B4-BE49-F238E27FC236}">
                <a16:creationId xmlns:a16="http://schemas.microsoft.com/office/drawing/2014/main" id="{8E520C01-47CC-6E4E-9C37-A51DC53A4487}"/>
              </a:ext>
            </a:extLst>
          </p:cNvPr>
          <p:cNvGrpSpPr>
            <a:grpSpLocks noChangeAspect="1"/>
          </p:cNvGrpSpPr>
          <p:nvPr>
            <p:custDataLst>
              <p:tags r:id="rId8"/>
            </p:custDataLst>
          </p:nvPr>
        </p:nvGrpSpPr>
        <p:grpSpPr>
          <a:xfrm>
            <a:off x="4308547" y="3744080"/>
            <a:ext cx="540544" cy="540544"/>
            <a:chOff x="4558596" y="3744080"/>
            <a:chExt cx="540544" cy="540544"/>
          </a:xfrm>
        </p:grpSpPr>
        <p:sp>
          <p:nvSpPr>
            <p:cNvPr id="92" name="btfpIconCircle284902">
              <a:extLst>
                <a:ext uri="{FF2B5EF4-FFF2-40B4-BE49-F238E27FC236}">
                  <a16:creationId xmlns:a16="http://schemas.microsoft.com/office/drawing/2014/main" id="{7D85A6EB-991A-A2BC-C2F7-C678D0BE8DC0}"/>
                </a:ext>
              </a:extLst>
            </p:cNvPr>
            <p:cNvSpPr>
              <a:spLocks/>
            </p:cNvSpPr>
            <p:nvPr/>
          </p:nvSpPr>
          <p:spPr bwMode="gray">
            <a:xfrm>
              <a:off x="4558596" y="3744080"/>
              <a:ext cx="540544" cy="540544"/>
            </a:xfrm>
            <a:prstGeom prst="ellipse">
              <a:avLst/>
            </a:prstGeom>
            <a:noFill/>
            <a:ln w="9525" cap="flat" cmpd="sng" algn="ctr">
              <a:noFill/>
              <a:prstDash val="solid"/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pic>
          <p:nvPicPr>
            <p:cNvPr id="91" name="btfpIconLines284902">
              <a:extLst>
                <a:ext uri="{FF2B5EF4-FFF2-40B4-BE49-F238E27FC236}">
                  <a16:creationId xmlns:a16="http://schemas.microsoft.com/office/drawing/2014/main" id="{1377F304-3BDC-8A78-3C1C-57817DDD6B31}"/>
                </a:ext>
              </a:extLst>
            </p:cNvPr>
            <p:cNvPicPr>
              <a:picLocks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4558596" y="3744080"/>
              <a:ext cx="540544" cy="540544"/>
            </a:xfrm>
            <a:prstGeom prst="rect">
              <a:avLst/>
            </a:prstGeom>
          </p:spPr>
        </p:pic>
      </p:grpSp>
      <p:sp>
        <p:nvSpPr>
          <p:cNvPr id="99" name="btfpBulletedList691671">
            <a:extLst>
              <a:ext uri="{FF2B5EF4-FFF2-40B4-BE49-F238E27FC236}">
                <a16:creationId xmlns:a16="http://schemas.microsoft.com/office/drawing/2014/main" id="{67B21819-0AE7-54A7-5048-327E997D199C}"/>
              </a:ext>
            </a:extLst>
          </p:cNvPr>
          <p:cNvSpPr/>
          <p:nvPr/>
        </p:nvSpPr>
        <p:spPr bwMode="gray">
          <a:xfrm>
            <a:off x="4907049" y="1982238"/>
            <a:ext cx="3046677" cy="58053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GB" sz="1100" b="1" dirty="0">
                <a:solidFill>
                  <a:schemeClr val="tx1"/>
                </a:solidFill>
              </a:rPr>
              <a:t>Industry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1" dirty="0">
                <a:solidFill>
                  <a:schemeClr val="tx1"/>
                </a:solidFill>
              </a:rPr>
              <a:t>ESG maturity level </a:t>
            </a:r>
            <a:r>
              <a:rPr lang="en-GB" sz="1100" dirty="0">
                <a:solidFill>
                  <a:schemeClr val="tx1"/>
                </a:solidFill>
              </a:rPr>
              <a:t>&amp; </a:t>
            </a:r>
            <a:r>
              <a:rPr lang="en-GB" sz="1100" b="1" dirty="0">
                <a:solidFill>
                  <a:schemeClr val="tx1"/>
                </a:solidFill>
              </a:rPr>
              <a:t>key material ESG topics</a:t>
            </a:r>
            <a:r>
              <a:rPr lang="en-GB" sz="1100" dirty="0">
                <a:solidFill>
                  <a:schemeClr val="tx1"/>
                </a:solidFill>
              </a:rPr>
              <a:t> to focus on basis </a:t>
            </a:r>
            <a:r>
              <a:rPr lang="en-US" sz="1100" dirty="0">
                <a:solidFill>
                  <a:schemeClr val="tx1"/>
                </a:solidFill>
              </a:rPr>
              <a:t>customer, regulatory, investor etc. </a:t>
            </a:r>
            <a:r>
              <a:rPr lang="en-US" sz="1100" dirty="0" err="1">
                <a:solidFill>
                  <a:schemeClr val="tx1"/>
                </a:solidFill>
              </a:rPr>
              <a:t>PoV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100" name="btfpBulletedList691671">
            <a:extLst>
              <a:ext uri="{FF2B5EF4-FFF2-40B4-BE49-F238E27FC236}">
                <a16:creationId xmlns:a16="http://schemas.microsoft.com/office/drawing/2014/main" id="{56524A8B-93AF-7896-7E57-32208CDE911F}"/>
              </a:ext>
            </a:extLst>
          </p:cNvPr>
          <p:cNvSpPr/>
          <p:nvPr/>
        </p:nvSpPr>
        <p:spPr bwMode="gray">
          <a:xfrm>
            <a:off x="8376274" y="1628552"/>
            <a:ext cx="3354864" cy="811367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0000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dirty="0">
                <a:solidFill>
                  <a:srgbClr val="000000"/>
                </a:solidFill>
              </a:rPr>
              <a:t>Full ESG assessment</a:t>
            </a:r>
            <a:r>
              <a:rPr lang="en-GB" sz="1200" b="0" dirty="0">
                <a:solidFill>
                  <a:srgbClr val="000000"/>
                </a:solidFill>
              </a:rPr>
              <a:t> including</a:t>
            </a:r>
            <a:r>
              <a:rPr lang="en-GB" sz="1200" dirty="0">
                <a:solidFill>
                  <a:srgbClr val="000000"/>
                </a:solidFill>
              </a:rPr>
              <a:t> quantification of value drivers, resource requirements &amp; </a:t>
            </a:r>
            <a:r>
              <a:rPr lang="en-GB" sz="1200" b="1" dirty="0">
                <a:solidFill>
                  <a:srgbClr val="000000"/>
                </a:solidFill>
              </a:rPr>
              <a:t>monetization potential </a:t>
            </a:r>
            <a:r>
              <a:rPr lang="en-GB" sz="1200" dirty="0">
                <a:solidFill>
                  <a:srgbClr val="000000"/>
                </a:solidFill>
              </a:rPr>
              <a:t>on ESG topics, fully integrated with other DD streams </a:t>
            </a:r>
          </a:p>
        </p:txBody>
      </p:sp>
      <p:sp>
        <p:nvSpPr>
          <p:cNvPr id="101" name="btfpBulletedList691671">
            <a:extLst>
              <a:ext uri="{FF2B5EF4-FFF2-40B4-BE49-F238E27FC236}">
                <a16:creationId xmlns:a16="http://schemas.microsoft.com/office/drawing/2014/main" id="{C50321CF-712C-7181-2CFC-81F3573DE51A}"/>
              </a:ext>
            </a:extLst>
          </p:cNvPr>
          <p:cNvSpPr/>
          <p:nvPr/>
        </p:nvSpPr>
        <p:spPr bwMode="gray">
          <a:xfrm>
            <a:off x="4913053" y="2833919"/>
            <a:ext cx="2856022" cy="58053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US" sz="1100" b="1" dirty="0">
                <a:solidFill>
                  <a:schemeClr val="tx1"/>
                </a:solidFill>
              </a:rPr>
              <a:t>Quantitative and qualitative Target’s positioning</a:t>
            </a:r>
            <a:r>
              <a:rPr lang="en-US" sz="1100" dirty="0">
                <a:solidFill>
                  <a:schemeClr val="tx1"/>
                </a:solidFill>
              </a:rPr>
              <a:t> compared to peers and best-in-class</a:t>
            </a:r>
          </a:p>
        </p:txBody>
      </p:sp>
      <p:sp>
        <p:nvSpPr>
          <p:cNvPr id="102" name="btfpBulletedList691671">
            <a:extLst>
              <a:ext uri="{FF2B5EF4-FFF2-40B4-BE49-F238E27FC236}">
                <a16:creationId xmlns:a16="http://schemas.microsoft.com/office/drawing/2014/main" id="{1D12E172-0FF1-6AAE-5024-A6BF4B3B5188}"/>
              </a:ext>
            </a:extLst>
          </p:cNvPr>
          <p:cNvSpPr/>
          <p:nvPr/>
        </p:nvSpPr>
        <p:spPr bwMode="gray">
          <a:xfrm>
            <a:off x="4943079" y="3719362"/>
            <a:ext cx="2856022" cy="580534"/>
          </a:xfrm>
          <a:prstGeom prst="rect">
            <a:avLst/>
          </a:prstGeom>
          <a:noFill/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  <a:defRPr/>
            </a:pPr>
            <a:r>
              <a:rPr lang="en-US" sz="1100" dirty="0">
                <a:solidFill>
                  <a:schemeClr val="tx1"/>
                </a:solidFill>
              </a:rPr>
              <a:t>Key growth and differentiation opportunities for the Target; </a:t>
            </a:r>
            <a:r>
              <a:rPr lang="en-US" sz="1100" b="1" dirty="0">
                <a:solidFill>
                  <a:schemeClr val="tx1"/>
                </a:solidFill>
              </a:rPr>
              <a:t>quantified value creation potential </a:t>
            </a:r>
            <a:r>
              <a:rPr lang="en-US" sz="1100" dirty="0">
                <a:solidFill>
                  <a:schemeClr val="tx1"/>
                </a:solidFill>
              </a:rPr>
              <a:t>and investments needed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272ED7CA-EFA9-1FEC-7752-F330226AF013}"/>
              </a:ext>
            </a:extLst>
          </p:cNvPr>
          <p:cNvSpPr/>
          <p:nvPr/>
        </p:nvSpPr>
        <p:spPr bwMode="gray">
          <a:xfrm>
            <a:off x="4195239" y="1089624"/>
            <a:ext cx="3787702" cy="5336470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 err="1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639C732-85B8-D278-4700-A1BF7866A539}"/>
              </a:ext>
            </a:extLst>
          </p:cNvPr>
          <p:cNvGrpSpPr/>
          <p:nvPr/>
        </p:nvGrpSpPr>
        <p:grpSpPr>
          <a:xfrm>
            <a:off x="910957" y="2375585"/>
            <a:ext cx="900439" cy="1691128"/>
            <a:chOff x="498803" y="2452455"/>
            <a:chExt cx="818581" cy="1537389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E35D9363-8A66-AC20-1F7D-7129CB8F994D}"/>
                </a:ext>
              </a:extLst>
            </p:cNvPr>
            <p:cNvGrpSpPr/>
            <p:nvPr/>
          </p:nvGrpSpPr>
          <p:grpSpPr>
            <a:xfrm>
              <a:off x="498803" y="2452455"/>
              <a:ext cx="818581" cy="1537389"/>
              <a:chOff x="498803" y="2798959"/>
              <a:chExt cx="818581" cy="1299561"/>
            </a:xfrm>
            <a:solidFill>
              <a:schemeClr val="accent5"/>
            </a:solidFill>
          </p:grpSpPr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3AD298D6-A13A-DCBC-2B45-B300AAA4708E}"/>
                  </a:ext>
                </a:extLst>
              </p:cNvPr>
              <p:cNvSpPr/>
              <p:nvPr/>
            </p:nvSpPr>
            <p:spPr bwMode="gray">
              <a:xfrm>
                <a:off x="498803" y="2798959"/>
                <a:ext cx="818581" cy="129956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r>
                  <a:rPr lang="en-GB" sz="900">
                    <a:solidFill>
                      <a:srgbClr val="FFFFFF"/>
                    </a:solidFill>
                  </a:rPr>
                  <a:t>ESG “materiality assessment”</a:t>
                </a:r>
              </a:p>
            </p:txBody>
          </p:sp>
          <p:sp>
            <p:nvSpPr>
              <p:cNvPr id="40" name="btfpIconCircle560343">
                <a:extLst>
                  <a:ext uri="{FF2B5EF4-FFF2-40B4-BE49-F238E27FC236}">
                    <a16:creationId xmlns:a16="http://schemas.microsoft.com/office/drawing/2014/main" id="{5481EA51-7F2F-E167-5908-D351BC31D983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637822" y="3528805"/>
                <a:ext cx="540544" cy="540544"/>
              </a:xfrm>
              <a:prstGeom prst="rect">
                <a:avLst/>
              </a:prstGeom>
              <a:grpFill/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GB" sz="1600" err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36" name="btfpIcon889352">
              <a:extLst>
                <a:ext uri="{FF2B5EF4-FFF2-40B4-BE49-F238E27FC236}">
                  <a16:creationId xmlns:a16="http://schemas.microsoft.com/office/drawing/2014/main" id="{51BAC48E-EEF0-2A92-E578-DCA94E4741A7}"/>
                </a:ext>
              </a:extLst>
            </p:cNvPr>
            <p:cNvGrpSpPr>
              <a:grpSpLocks noChangeAspect="1"/>
            </p:cNvGrpSpPr>
            <p:nvPr>
              <p:custDataLst>
                <p:tags r:id="rId10"/>
              </p:custDataLst>
            </p:nvPr>
          </p:nvGrpSpPr>
          <p:grpSpPr>
            <a:xfrm>
              <a:off x="610539" y="3306752"/>
              <a:ext cx="540544" cy="540544"/>
              <a:chOff x="1208909" y="2423983"/>
              <a:chExt cx="540544" cy="540544"/>
            </a:xfrm>
            <a:solidFill>
              <a:schemeClr val="accent5"/>
            </a:solidFill>
          </p:grpSpPr>
          <p:sp>
            <p:nvSpPr>
              <p:cNvPr id="37" name="btfpIconCircle889352">
                <a:extLst>
                  <a:ext uri="{FF2B5EF4-FFF2-40B4-BE49-F238E27FC236}">
                    <a16:creationId xmlns:a16="http://schemas.microsoft.com/office/drawing/2014/main" id="{42C83295-9D73-78EC-3003-C38E5163AB2B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1208909" y="2423983"/>
                <a:ext cx="540544" cy="540544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GB" sz="1600" err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38" name="btfpIconLines889352">
                <a:extLst>
                  <a:ext uri="{FF2B5EF4-FFF2-40B4-BE49-F238E27FC236}">
                    <a16:creationId xmlns:a16="http://schemas.microsoft.com/office/drawing/2014/main" id="{A65855F9-3E4B-DAE1-483A-3E001DA9D3FF}"/>
                  </a:ext>
                </a:extLst>
              </p:cNvPr>
              <p:cNvPicPr>
                <a:picLocks/>
              </p:cNvPicPr>
              <p:nvPr/>
            </p:nvPicPr>
            <p:blipFill>
              <a:blip r:embed="rId2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208909" y="2423983"/>
                <a:ext cx="540544" cy="540544"/>
              </a:xfrm>
              <a:prstGeom prst="rect">
                <a:avLst/>
              </a:prstGeom>
              <a:grpFill/>
            </p:spPr>
          </p:pic>
        </p:grp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340F7B9-E763-A859-F968-4208A6C1BB35}"/>
              </a:ext>
            </a:extLst>
          </p:cNvPr>
          <p:cNvGrpSpPr/>
          <p:nvPr/>
        </p:nvGrpSpPr>
        <p:grpSpPr>
          <a:xfrm>
            <a:off x="2340873" y="2367347"/>
            <a:ext cx="900439" cy="1691128"/>
            <a:chOff x="2676136" y="2452455"/>
            <a:chExt cx="818581" cy="1537389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2DA8B484-839E-576D-6133-8E5D9DDD6E6B}"/>
                </a:ext>
              </a:extLst>
            </p:cNvPr>
            <p:cNvGrpSpPr/>
            <p:nvPr/>
          </p:nvGrpSpPr>
          <p:grpSpPr>
            <a:xfrm>
              <a:off x="2676136" y="2452455"/>
              <a:ext cx="818581" cy="1537389"/>
              <a:chOff x="2981785" y="2798960"/>
              <a:chExt cx="818581" cy="1299561"/>
            </a:xfrm>
            <a:solidFill>
              <a:schemeClr val="accent4"/>
            </a:solidFill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792C07B5-617A-23BE-86C7-C4310CF118C7}"/>
                  </a:ext>
                </a:extLst>
              </p:cNvPr>
              <p:cNvSpPr/>
              <p:nvPr/>
            </p:nvSpPr>
            <p:spPr bwMode="gray">
              <a:xfrm>
                <a:off x="2981785" y="2798960"/>
                <a:ext cx="818581" cy="1299561"/>
              </a:xfrm>
              <a:prstGeom prst="rect">
                <a:avLst/>
              </a:prstGeom>
              <a:grpFill/>
              <a:ln w="12700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12700" cap="flat" cmpd="sng" algn="ctr">
                    <a:solidFill>
                      <a:schemeClr val="accent1">
                        <a:shade val="50000"/>
                      </a:schemeClr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r>
                  <a:rPr lang="en-US" sz="900">
                    <a:solidFill>
                      <a:srgbClr val="FFFFFF"/>
                    </a:solidFill>
                  </a:rPr>
                  <a:t>Initial view on potential ESG DD questions</a:t>
                </a:r>
              </a:p>
            </p:txBody>
          </p:sp>
          <p:sp>
            <p:nvSpPr>
              <p:cNvPr id="48" name="btfpIconCircle800489">
                <a:extLst>
                  <a:ext uri="{FF2B5EF4-FFF2-40B4-BE49-F238E27FC236}">
                    <a16:creationId xmlns:a16="http://schemas.microsoft.com/office/drawing/2014/main" id="{1FDA1CD0-E45F-F62E-970B-F1202E81B8C6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3120804" y="3528805"/>
                <a:ext cx="540544" cy="540544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GB" sz="1600" err="1">
                  <a:solidFill>
                    <a:srgbClr val="FFFFFF"/>
                  </a:solidFill>
                </a:endParaRPr>
              </a:p>
            </p:txBody>
          </p:sp>
        </p:grpSp>
        <p:grpSp>
          <p:nvGrpSpPr>
            <p:cNvPr id="44" name="btfpIcon484155">
              <a:extLst>
                <a:ext uri="{FF2B5EF4-FFF2-40B4-BE49-F238E27FC236}">
                  <a16:creationId xmlns:a16="http://schemas.microsoft.com/office/drawing/2014/main" id="{E193443C-DD0A-3013-8B03-C6670F2A71C2}"/>
                </a:ext>
              </a:extLst>
            </p:cNvPr>
            <p:cNvGrpSpPr>
              <a:grpSpLocks noChangeAspect="1"/>
            </p:cNvGrpSpPr>
            <p:nvPr>
              <p:custDataLst>
                <p:tags r:id="rId9"/>
              </p:custDataLst>
            </p:nvPr>
          </p:nvGrpSpPr>
          <p:grpSpPr>
            <a:xfrm>
              <a:off x="2822201" y="3292534"/>
              <a:ext cx="540544" cy="540544"/>
              <a:chOff x="2822201" y="3200255"/>
              <a:chExt cx="540544" cy="540544"/>
            </a:xfrm>
            <a:solidFill>
              <a:schemeClr val="accent4"/>
            </a:solidFill>
          </p:grpSpPr>
          <p:sp>
            <p:nvSpPr>
              <p:cNvPr id="45" name="btfpIconCircle484155">
                <a:extLst>
                  <a:ext uri="{FF2B5EF4-FFF2-40B4-BE49-F238E27FC236}">
                    <a16:creationId xmlns:a16="http://schemas.microsoft.com/office/drawing/2014/main" id="{2FB05C2F-9A28-2926-00EE-2C37FAD92CC1}"/>
                  </a:ext>
                </a:extLst>
              </p:cNvPr>
              <p:cNvSpPr>
                <a:spLocks/>
              </p:cNvSpPr>
              <p:nvPr/>
            </p:nvSpPr>
            <p:spPr bwMode="gray">
              <a:xfrm>
                <a:off x="2822201" y="3200255"/>
                <a:ext cx="540544" cy="540544"/>
              </a:xfrm>
              <a:prstGeom prst="ellipse">
                <a:avLst/>
              </a:prstGeom>
              <a:grpFill/>
              <a:ln w="9525" cap="flat" cmpd="sng" algn="ctr">
                <a:noFill/>
                <a:prstDash val="solid"/>
                <a:miter lim="800000"/>
              </a:ln>
              <a:effectLst/>
              <a:extLst>
                <a:ext uri="{91240B29-F687-4F45-9708-019B960494DF}">
                  <a14:hiddenLine xmlns:a14="http://schemas.microsoft.com/office/drawing/2010/main" w="9525" cap="flat" cmpd="sng" algn="ctr">
                    <a:solidFill>
                      <a:schemeClr val="tx1"/>
                    </a:solidFill>
                    <a:prstDash val="solid"/>
                    <a:miter lim="800000"/>
                  </a14:hiddenLine>
                </a:ext>
              </a:ex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marL="0" indent="0" algn="ctr">
                  <a:buNone/>
                </a:pPr>
                <a:endParaRPr lang="en-GB" sz="1600" err="1">
                  <a:solidFill>
                    <a:schemeClr val="tx1"/>
                  </a:solidFill>
                </a:endParaRPr>
              </a:p>
            </p:txBody>
          </p:sp>
          <p:pic>
            <p:nvPicPr>
              <p:cNvPr id="46" name="btfpIconLines484155">
                <a:extLst>
                  <a:ext uri="{FF2B5EF4-FFF2-40B4-BE49-F238E27FC236}">
                    <a16:creationId xmlns:a16="http://schemas.microsoft.com/office/drawing/2014/main" id="{1B9253E3-5A27-FDD6-1060-AC3601768AD3}"/>
                  </a:ext>
                </a:extLst>
              </p:cNvPr>
              <p:cNvPicPr>
                <a:picLocks/>
              </p:cNvPicPr>
              <p:nvPr/>
            </p:nvPicPr>
            <p:blipFill>
              <a:blip r:embed="rId2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822201" y="3200255"/>
                <a:ext cx="540544" cy="540544"/>
              </a:xfrm>
              <a:prstGeom prst="rect">
                <a:avLst/>
              </a:prstGeom>
              <a:grpFill/>
            </p:spPr>
          </p:pic>
        </p:grpSp>
      </p:grpSp>
    </p:spTree>
    <p:custDataLst>
      <p:tags r:id="rId1"/>
    </p:custDataLst>
    <p:extLst>
      <p:ext uri="{BB962C8B-B14F-4D97-AF65-F5344CB8AC3E}">
        <p14:creationId xmlns:p14="http://schemas.microsoft.com/office/powerpoint/2010/main" val="40470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DC3B35DB-E384-50B4-A3BA-A4D5389BB9F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436029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484" imgH="486" progId="TCLayout.ActiveDocument.1">
                  <p:embed/>
                </p:oleObj>
              </mc:Choice>
              <mc:Fallback>
                <p:oleObj name="think-cell Slide" r:id="rId11" imgW="484" imgH="486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C3B35DB-E384-50B4-A3BA-A4D5389BB9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86" name="btfpColumnIndicatorGroup2">
            <a:extLst>
              <a:ext uri="{FF2B5EF4-FFF2-40B4-BE49-F238E27FC236}">
                <a16:creationId xmlns:a16="http://schemas.microsoft.com/office/drawing/2014/main" id="{82EB09D7-4D13-4D61-A6A8-CA888315F507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84" name="btfpColumnGapBlocker296990">
              <a:extLst>
                <a:ext uri="{FF2B5EF4-FFF2-40B4-BE49-F238E27FC236}">
                  <a16:creationId xmlns:a16="http://schemas.microsoft.com/office/drawing/2014/main" id="{B3EE0AEF-B852-49C4-B382-AC466132064A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82" name="btfpColumnGapBlocker822860">
              <a:extLst>
                <a:ext uri="{FF2B5EF4-FFF2-40B4-BE49-F238E27FC236}">
                  <a16:creationId xmlns:a16="http://schemas.microsoft.com/office/drawing/2014/main" id="{5F9EE1EE-9A0E-45AE-8218-AC519E48440F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80" name="btfpColumnIndicator442616">
              <a:extLst>
                <a:ext uri="{FF2B5EF4-FFF2-40B4-BE49-F238E27FC236}">
                  <a16:creationId xmlns:a16="http://schemas.microsoft.com/office/drawing/2014/main" id="{01DB6970-ACE7-4CB5-8EB7-461F8FD83A96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8" name="btfpColumnIndicator871994">
              <a:extLst>
                <a:ext uri="{FF2B5EF4-FFF2-40B4-BE49-F238E27FC236}">
                  <a16:creationId xmlns:a16="http://schemas.microsoft.com/office/drawing/2014/main" id="{18EFE1F6-E955-4D52-81FE-2B62D1975269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6" name="btfpColumnGapBlocker221258">
              <a:extLst>
                <a:ext uri="{FF2B5EF4-FFF2-40B4-BE49-F238E27FC236}">
                  <a16:creationId xmlns:a16="http://schemas.microsoft.com/office/drawing/2014/main" id="{C2E5FCAB-E74C-4DFA-9D9D-F6265EE047EB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4" name="btfpColumnIndicator686285">
              <a:extLst>
                <a:ext uri="{FF2B5EF4-FFF2-40B4-BE49-F238E27FC236}">
                  <a16:creationId xmlns:a16="http://schemas.microsoft.com/office/drawing/2014/main" id="{7F69428E-DBE8-4FA0-8ED6-BDEA5EF2B84D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btfpColumnIndicator889832">
              <a:extLst>
                <a:ext uri="{FF2B5EF4-FFF2-40B4-BE49-F238E27FC236}">
                  <a16:creationId xmlns:a16="http://schemas.microsoft.com/office/drawing/2014/main" id="{46BF815C-8D23-4A22-B532-57066F000C4F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7" name="btfpColumnGapBlocker433483">
              <a:extLst>
                <a:ext uri="{FF2B5EF4-FFF2-40B4-BE49-F238E27FC236}">
                  <a16:creationId xmlns:a16="http://schemas.microsoft.com/office/drawing/2014/main" id="{DC7F103A-48E8-4493-BD15-9A13703FF1B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5" name="btfpColumnIndicator180852">
              <a:extLst>
                <a:ext uri="{FF2B5EF4-FFF2-40B4-BE49-F238E27FC236}">
                  <a16:creationId xmlns:a16="http://schemas.microsoft.com/office/drawing/2014/main" id="{4777BB83-1648-49BC-A938-5A10C397C824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btfpColumnIndicator201637">
              <a:extLst>
                <a:ext uri="{FF2B5EF4-FFF2-40B4-BE49-F238E27FC236}">
                  <a16:creationId xmlns:a16="http://schemas.microsoft.com/office/drawing/2014/main" id="{ECE029CC-81D4-45DB-B781-8D26A1BFCCD9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5" name="btfpColumnIndicatorGroup1">
            <a:extLst>
              <a:ext uri="{FF2B5EF4-FFF2-40B4-BE49-F238E27FC236}">
                <a16:creationId xmlns:a16="http://schemas.microsoft.com/office/drawing/2014/main" id="{69D720AF-B14F-437B-B423-ED6B7CFD520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83" name="btfpColumnGapBlocker505626">
              <a:extLst>
                <a:ext uri="{FF2B5EF4-FFF2-40B4-BE49-F238E27FC236}">
                  <a16:creationId xmlns:a16="http://schemas.microsoft.com/office/drawing/2014/main" id="{8BCD09C7-0F58-4537-A059-29B58DE4282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81" name="btfpColumnGapBlocker555362">
              <a:extLst>
                <a:ext uri="{FF2B5EF4-FFF2-40B4-BE49-F238E27FC236}">
                  <a16:creationId xmlns:a16="http://schemas.microsoft.com/office/drawing/2014/main" id="{A6F5A3A7-7064-4A7D-AFCF-763A763608AC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9" name="btfpColumnIndicator162801">
              <a:extLst>
                <a:ext uri="{FF2B5EF4-FFF2-40B4-BE49-F238E27FC236}">
                  <a16:creationId xmlns:a16="http://schemas.microsoft.com/office/drawing/2014/main" id="{DF5CD15C-FED6-473C-9155-D57FB747ADC0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7" name="btfpColumnIndicator494573">
              <a:extLst>
                <a:ext uri="{FF2B5EF4-FFF2-40B4-BE49-F238E27FC236}">
                  <a16:creationId xmlns:a16="http://schemas.microsoft.com/office/drawing/2014/main" id="{98529524-25D1-4785-A1C2-08B45976C50B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5" name="btfpColumnGapBlocker846891">
              <a:extLst>
                <a:ext uri="{FF2B5EF4-FFF2-40B4-BE49-F238E27FC236}">
                  <a16:creationId xmlns:a16="http://schemas.microsoft.com/office/drawing/2014/main" id="{A635F8C2-F56E-4035-BA2A-FA02CDDF25A5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3" name="btfpColumnIndicator474010">
              <a:extLst>
                <a:ext uri="{FF2B5EF4-FFF2-40B4-BE49-F238E27FC236}">
                  <a16:creationId xmlns:a16="http://schemas.microsoft.com/office/drawing/2014/main" id="{1EE45E51-A894-4B28-BE7E-78C6FFFE0B56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1" name="btfpColumnIndicator853506">
              <a:extLst>
                <a:ext uri="{FF2B5EF4-FFF2-40B4-BE49-F238E27FC236}">
                  <a16:creationId xmlns:a16="http://schemas.microsoft.com/office/drawing/2014/main" id="{81A2DE8F-9254-4CD5-B395-E53B243EBD87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btfpColumnGapBlocker196378">
              <a:extLst>
                <a:ext uri="{FF2B5EF4-FFF2-40B4-BE49-F238E27FC236}">
                  <a16:creationId xmlns:a16="http://schemas.microsoft.com/office/drawing/2014/main" id="{FAFA7401-7819-46D3-862C-448017A56012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44" name="btfpColumnIndicator146435">
              <a:extLst>
                <a:ext uri="{FF2B5EF4-FFF2-40B4-BE49-F238E27FC236}">
                  <a16:creationId xmlns:a16="http://schemas.microsoft.com/office/drawing/2014/main" id="{40F7C107-4B0F-4667-BEF0-7EA380A2D798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btfpColumnIndicator786203">
              <a:extLst>
                <a:ext uri="{FF2B5EF4-FFF2-40B4-BE49-F238E27FC236}">
                  <a16:creationId xmlns:a16="http://schemas.microsoft.com/office/drawing/2014/main" id="{628D49C2-387D-4CFA-8E0D-B12ECBB71884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8F7C2C-6CBE-4DEF-A9BB-8211ECD6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BCN PEG compliments the ESG Rave on materiality by adding an additional peer lens and providing a summary answer on materiality in the Bain ESG framework</a:t>
            </a:r>
          </a:p>
        </p:txBody>
      </p:sp>
      <p:pic>
        <p:nvPicPr>
          <p:cNvPr id="215" name="Picture 214">
            <a:extLst>
              <a:ext uri="{FF2B5EF4-FFF2-40B4-BE49-F238E27FC236}">
                <a16:creationId xmlns:a16="http://schemas.microsoft.com/office/drawing/2014/main" id="{3F8B8619-9870-415B-995F-AE79AC44F9E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34963" y="2335682"/>
            <a:ext cx="3295651" cy="1853804"/>
          </a:xfrm>
          <a:prstGeom prst="rect">
            <a:avLst/>
          </a:prstGeom>
          <a:ln w="9525" cap="flat" cmpd="sng" algn="ctr">
            <a:solidFill>
              <a:srgbClr val="D6D6D6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255" name="Picture 254">
            <a:extLst>
              <a:ext uri="{FF2B5EF4-FFF2-40B4-BE49-F238E27FC236}">
                <a16:creationId xmlns:a16="http://schemas.microsoft.com/office/drawing/2014/main" id="{860B7C8C-6732-4BBC-9E00-7FB00A0379AA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57432" y="4695413"/>
            <a:ext cx="3273182" cy="1872342"/>
          </a:xfrm>
          <a:prstGeom prst="rect">
            <a:avLst/>
          </a:prstGeom>
          <a:ln w="9525">
            <a:solidFill>
              <a:srgbClr val="B4B4B4"/>
            </a:solidFill>
            <a:prstDash val="solid"/>
          </a:ln>
        </p:spPr>
      </p:pic>
      <p:grpSp>
        <p:nvGrpSpPr>
          <p:cNvPr id="256" name="btfpColumnHeaderBox530060">
            <a:extLst>
              <a:ext uri="{FF2B5EF4-FFF2-40B4-BE49-F238E27FC236}">
                <a16:creationId xmlns:a16="http://schemas.microsoft.com/office/drawing/2014/main" id="{B1E127EB-3693-4DE0-8098-3E36FAC761D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0201" y="1283313"/>
            <a:ext cx="3483499" cy="559754"/>
            <a:chOff x="330198" y="1228182"/>
            <a:chExt cx="11531602" cy="144731"/>
          </a:xfrm>
        </p:grpSpPr>
        <p:sp>
          <p:nvSpPr>
            <p:cNvPr id="257" name="btfpColumnHeaderBoxText530060">
              <a:extLst>
                <a:ext uri="{FF2B5EF4-FFF2-40B4-BE49-F238E27FC236}">
                  <a16:creationId xmlns:a16="http://schemas.microsoft.com/office/drawing/2014/main" id="{4E046EC5-21EA-4C1F-8A47-3C9F77579F74}"/>
                </a:ext>
              </a:extLst>
            </p:cNvPr>
            <p:cNvSpPr txBox="1"/>
            <p:nvPr/>
          </p:nvSpPr>
          <p:spPr bwMode="gray">
            <a:xfrm>
              <a:off x="330198" y="1228182"/>
              <a:ext cx="11531599" cy="144731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While the Rave offers material issues from </a:t>
              </a:r>
              <a:r>
                <a:rPr lang="en-US" sz="1600" b="1" err="1">
                  <a:solidFill>
                    <a:srgbClr val="000000"/>
                  </a:solidFill>
                </a:rPr>
                <a:t>Ecovadis</a:t>
              </a:r>
              <a:r>
                <a:rPr lang="en-US" sz="1600" b="1">
                  <a:solidFill>
                    <a:srgbClr val="000000"/>
                  </a:solidFill>
                </a:rPr>
                <a:t> and MSCI</a:t>
              </a:r>
            </a:p>
          </p:txBody>
        </p:sp>
        <p:cxnSp>
          <p:nvCxnSpPr>
            <p:cNvPr id="258" name="btfpColumnHeaderBoxLine530060">
              <a:extLst>
                <a:ext uri="{FF2B5EF4-FFF2-40B4-BE49-F238E27FC236}">
                  <a16:creationId xmlns:a16="http://schemas.microsoft.com/office/drawing/2014/main" id="{28A45B60-09E7-44BD-9A10-AA5CF8B68363}"/>
                </a:ext>
              </a:extLst>
            </p:cNvPr>
            <p:cNvCxnSpPr/>
            <p:nvPr/>
          </p:nvCxnSpPr>
          <p:spPr bwMode="gray">
            <a:xfrm>
              <a:off x="330201" y="1372913"/>
              <a:ext cx="11531599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62" name="Picture 261">
            <a:extLst>
              <a:ext uri="{FF2B5EF4-FFF2-40B4-BE49-F238E27FC236}">
                <a16:creationId xmlns:a16="http://schemas.microsoft.com/office/drawing/2014/main" id="{B9E09DB0-7BD5-44E4-81A4-54E3278477EF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 rotWithShape="1">
          <a:blip r:embed="rId1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t="11995" b="20749"/>
          <a:stretch/>
        </p:blipFill>
        <p:spPr>
          <a:xfrm>
            <a:off x="2710650" y="4562419"/>
            <a:ext cx="1109736" cy="265987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263" name="Picture 2" descr="EcoVadis">
            <a:extLst>
              <a:ext uri="{FF2B5EF4-FFF2-40B4-BE49-F238E27FC236}">
                <a16:creationId xmlns:a16="http://schemas.microsoft.com/office/drawing/2014/main" id="{7ABB3C6B-B52C-4300-9D7A-D8A30007C8D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6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304" b="24910"/>
          <a:stretch/>
        </p:blipFill>
        <p:spPr bwMode="auto">
          <a:xfrm>
            <a:off x="2388960" y="2149000"/>
            <a:ext cx="1257343" cy="300543"/>
          </a:xfrm>
          <a:prstGeom prst="rect">
            <a:avLst/>
          </a:prstGeom>
          <a:solidFill>
            <a:srgbClr val="FFFFFF"/>
          </a:solidFill>
        </p:spPr>
      </p:pic>
      <p:grpSp>
        <p:nvGrpSpPr>
          <p:cNvPr id="15" name="btfpRunningAgenda2Level465319">
            <a:extLst>
              <a:ext uri="{FF2B5EF4-FFF2-40B4-BE49-F238E27FC236}">
                <a16:creationId xmlns:a16="http://schemas.microsoft.com/office/drawing/2014/main" id="{74FB3BCB-E4CE-4E64-82F3-B1B10DE8FFC3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3587578" cy="257442"/>
            <a:chOff x="0" y="876300"/>
            <a:chExt cx="3587578" cy="257442"/>
          </a:xfrm>
        </p:grpSpPr>
        <p:sp>
          <p:nvSpPr>
            <p:cNvPr id="12" name="btfpRunningAgenda2LevelBarLeft465319">
              <a:extLst>
                <a:ext uri="{FF2B5EF4-FFF2-40B4-BE49-F238E27FC236}">
                  <a16:creationId xmlns:a16="http://schemas.microsoft.com/office/drawing/2014/main" id="{FFBCFFE7-96BB-4E0F-B46C-9C9E8CA596CB}"/>
                </a:ext>
              </a:extLst>
            </p:cNvPr>
            <p:cNvSpPr/>
            <p:nvPr/>
          </p:nvSpPr>
          <p:spPr bwMode="gray">
            <a:xfrm>
              <a:off x="0" y="876300"/>
              <a:ext cx="1281019" cy="257442"/>
            </a:xfrm>
            <a:custGeom>
              <a:avLst/>
              <a:gdLst>
                <a:gd name="connsiteX0" fmla="*/ 1281020 w 3108250"/>
                <a:gd name="connsiteY0" fmla="*/ 0 h 257442"/>
                <a:gd name="connsiteX1" fmla="*/ 3108250 w 3108250"/>
                <a:gd name="connsiteY1" fmla="*/ 0 h 257442"/>
                <a:gd name="connsiteX2" fmla="*/ 3053529 w 3108250"/>
                <a:gd name="connsiteY2" fmla="*/ 257442 h 257442"/>
                <a:gd name="connsiteX3" fmla="*/ 0 w 3108250"/>
                <a:gd name="connsiteY3" fmla="*/ 257442 h 257442"/>
                <a:gd name="connsiteX0" fmla="*/ 1281020 w 3053529"/>
                <a:gd name="connsiteY0" fmla="*/ 0 h 257442"/>
                <a:gd name="connsiteX1" fmla="*/ 1226299 w 3053529"/>
                <a:gd name="connsiteY1" fmla="*/ 257442 h 257442"/>
                <a:gd name="connsiteX2" fmla="*/ 3053529 w 3053529"/>
                <a:gd name="connsiteY2" fmla="*/ 257442 h 257442"/>
                <a:gd name="connsiteX3" fmla="*/ 0 w 3053529"/>
                <a:gd name="connsiteY3" fmla="*/ 257442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1 w 1281020"/>
                <a:gd name="connsiteY2" fmla="*/ 257442 h 257442"/>
                <a:gd name="connsiteX3" fmla="*/ 0 w 1281020"/>
                <a:gd name="connsiteY3" fmla="*/ 257442 h 257442"/>
                <a:gd name="connsiteX0" fmla="*/ 1281019 w 1281019"/>
                <a:gd name="connsiteY0" fmla="*/ 0 h 257442"/>
                <a:gd name="connsiteX1" fmla="*/ 1226298 w 1281019"/>
                <a:gd name="connsiteY1" fmla="*/ 257442 h 257442"/>
                <a:gd name="connsiteX2" fmla="*/ 0 w 1281019"/>
                <a:gd name="connsiteY2" fmla="*/ 257442 h 257442"/>
                <a:gd name="connsiteX3" fmla="*/ 0 w 128101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1019" h="257442">
                  <a:moveTo>
                    <a:pt x="1281019" y="0"/>
                  </a:moveTo>
                  <a:lnTo>
                    <a:pt x="1226298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1" name="btfpRunningAgenda2LevelTextLeft465319">
              <a:extLst>
                <a:ext uri="{FF2B5EF4-FFF2-40B4-BE49-F238E27FC236}">
                  <a16:creationId xmlns:a16="http://schemas.microsoft.com/office/drawing/2014/main" id="{B9869902-E826-46BC-BF7D-9BD0FB38D56E}"/>
                </a:ext>
              </a:extLst>
            </p:cNvPr>
            <p:cNvSpPr txBox="1"/>
            <p:nvPr/>
          </p:nvSpPr>
          <p:spPr bwMode="gray">
            <a:xfrm>
              <a:off x="0" y="876300"/>
              <a:ext cx="122629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ESG</a:t>
              </a:r>
            </a:p>
          </p:txBody>
        </p:sp>
        <p:sp>
          <p:nvSpPr>
            <p:cNvPr id="14" name="btfpRunningAgenda2LevelBarRight465319">
              <a:extLst>
                <a:ext uri="{FF2B5EF4-FFF2-40B4-BE49-F238E27FC236}">
                  <a16:creationId xmlns:a16="http://schemas.microsoft.com/office/drawing/2014/main" id="{DF588B32-2533-43BE-8AA5-B736D3691A76}"/>
                </a:ext>
              </a:extLst>
            </p:cNvPr>
            <p:cNvSpPr/>
            <p:nvPr/>
          </p:nvSpPr>
          <p:spPr bwMode="gray">
            <a:xfrm>
              <a:off x="1146177" y="876300"/>
              <a:ext cx="2441401" cy="257442"/>
            </a:xfrm>
            <a:custGeom>
              <a:avLst/>
              <a:gdLst>
                <a:gd name="connsiteX0" fmla="*/ 968434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68434 w 2313135"/>
                <a:gd name="connsiteY0" fmla="*/ 0 h 257442"/>
                <a:gd name="connsiteX1" fmla="*/ 913713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1 w 968434"/>
                <a:gd name="connsiteY2" fmla="*/ 257442 h 257442"/>
                <a:gd name="connsiteX3" fmla="*/ 0 w 968434"/>
                <a:gd name="connsiteY3" fmla="*/ 257442 h 257442"/>
                <a:gd name="connsiteX0" fmla="*/ 968433 w 968433"/>
                <a:gd name="connsiteY0" fmla="*/ 0 h 257442"/>
                <a:gd name="connsiteX1" fmla="*/ 913712 w 968433"/>
                <a:gd name="connsiteY1" fmla="*/ 257442 h 257442"/>
                <a:gd name="connsiteX2" fmla="*/ 0 w 968433"/>
                <a:gd name="connsiteY2" fmla="*/ 257442 h 257442"/>
                <a:gd name="connsiteX3" fmla="*/ 54721 w 968433"/>
                <a:gd name="connsiteY3" fmla="*/ 0 h 257442"/>
                <a:gd name="connsiteX0" fmla="*/ 1136749 w 1136749"/>
                <a:gd name="connsiteY0" fmla="*/ 0 h 257442"/>
                <a:gd name="connsiteX1" fmla="*/ 913712 w 1136749"/>
                <a:gd name="connsiteY1" fmla="*/ 257442 h 257442"/>
                <a:gd name="connsiteX2" fmla="*/ 0 w 1136749"/>
                <a:gd name="connsiteY2" fmla="*/ 257442 h 257442"/>
                <a:gd name="connsiteX3" fmla="*/ 54721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54721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54721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54721 w 1136749"/>
                <a:gd name="connsiteY3" fmla="*/ 0 h 257442"/>
                <a:gd name="connsiteX0" fmla="*/ 1437921 w 1437921"/>
                <a:gd name="connsiteY0" fmla="*/ 0 h 257442"/>
                <a:gd name="connsiteX1" fmla="*/ 1082028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606237 w 1606237"/>
                <a:gd name="connsiteY0" fmla="*/ 0 h 257442"/>
                <a:gd name="connsiteX1" fmla="*/ 1383200 w 1606237"/>
                <a:gd name="connsiteY1" fmla="*/ 257442 h 257442"/>
                <a:gd name="connsiteX2" fmla="*/ 0 w 1606237"/>
                <a:gd name="connsiteY2" fmla="*/ 257442 h 257442"/>
                <a:gd name="connsiteX3" fmla="*/ 54721 w 1606237"/>
                <a:gd name="connsiteY3" fmla="*/ 0 h 257442"/>
                <a:gd name="connsiteX0" fmla="*/ 1606237 w 1606237"/>
                <a:gd name="connsiteY0" fmla="*/ 0 h 257442"/>
                <a:gd name="connsiteX1" fmla="*/ 1551516 w 1606237"/>
                <a:gd name="connsiteY1" fmla="*/ 257442 h 257442"/>
                <a:gd name="connsiteX2" fmla="*/ 0 w 1606237"/>
                <a:gd name="connsiteY2" fmla="*/ 257442 h 257442"/>
                <a:gd name="connsiteX3" fmla="*/ 54721 w 1606237"/>
                <a:gd name="connsiteY3" fmla="*/ 0 h 257442"/>
                <a:gd name="connsiteX0" fmla="*/ 1606237 w 1606237"/>
                <a:gd name="connsiteY0" fmla="*/ 0 h 257442"/>
                <a:gd name="connsiteX1" fmla="*/ 1551516 w 1606237"/>
                <a:gd name="connsiteY1" fmla="*/ 257442 h 257442"/>
                <a:gd name="connsiteX2" fmla="*/ 0 w 1606237"/>
                <a:gd name="connsiteY2" fmla="*/ 257442 h 257442"/>
                <a:gd name="connsiteX3" fmla="*/ 54721 w 1606237"/>
                <a:gd name="connsiteY3" fmla="*/ 0 h 257442"/>
                <a:gd name="connsiteX0" fmla="*/ 1606237 w 1606237"/>
                <a:gd name="connsiteY0" fmla="*/ 0 h 257442"/>
                <a:gd name="connsiteX1" fmla="*/ 1551516 w 1606237"/>
                <a:gd name="connsiteY1" fmla="*/ 257442 h 257442"/>
                <a:gd name="connsiteX2" fmla="*/ 0 w 1606237"/>
                <a:gd name="connsiteY2" fmla="*/ 257442 h 257442"/>
                <a:gd name="connsiteX3" fmla="*/ 54721 w 1606237"/>
                <a:gd name="connsiteY3" fmla="*/ 0 h 257442"/>
                <a:gd name="connsiteX0" fmla="*/ 1875541 w 1875541"/>
                <a:gd name="connsiteY0" fmla="*/ 0 h 257442"/>
                <a:gd name="connsiteX1" fmla="*/ 1551516 w 1875541"/>
                <a:gd name="connsiteY1" fmla="*/ 257442 h 257442"/>
                <a:gd name="connsiteX2" fmla="*/ 0 w 1875541"/>
                <a:gd name="connsiteY2" fmla="*/ 257442 h 257442"/>
                <a:gd name="connsiteX3" fmla="*/ 54721 w 1875541"/>
                <a:gd name="connsiteY3" fmla="*/ 0 h 257442"/>
                <a:gd name="connsiteX0" fmla="*/ 1875541 w 1875541"/>
                <a:gd name="connsiteY0" fmla="*/ 0 h 257442"/>
                <a:gd name="connsiteX1" fmla="*/ 1820820 w 1875541"/>
                <a:gd name="connsiteY1" fmla="*/ 257442 h 257442"/>
                <a:gd name="connsiteX2" fmla="*/ 0 w 1875541"/>
                <a:gd name="connsiteY2" fmla="*/ 257442 h 257442"/>
                <a:gd name="connsiteX3" fmla="*/ 54721 w 1875541"/>
                <a:gd name="connsiteY3" fmla="*/ 0 h 257442"/>
                <a:gd name="connsiteX0" fmla="*/ 1875541 w 1875541"/>
                <a:gd name="connsiteY0" fmla="*/ 0 h 257442"/>
                <a:gd name="connsiteX1" fmla="*/ 1820820 w 1875541"/>
                <a:gd name="connsiteY1" fmla="*/ 257442 h 257442"/>
                <a:gd name="connsiteX2" fmla="*/ 0 w 1875541"/>
                <a:gd name="connsiteY2" fmla="*/ 257442 h 257442"/>
                <a:gd name="connsiteX3" fmla="*/ 54721 w 1875541"/>
                <a:gd name="connsiteY3" fmla="*/ 0 h 257442"/>
                <a:gd name="connsiteX0" fmla="*/ 1875541 w 1875541"/>
                <a:gd name="connsiteY0" fmla="*/ 0 h 257442"/>
                <a:gd name="connsiteX1" fmla="*/ 1820820 w 1875541"/>
                <a:gd name="connsiteY1" fmla="*/ 257442 h 257442"/>
                <a:gd name="connsiteX2" fmla="*/ 0 w 1875541"/>
                <a:gd name="connsiteY2" fmla="*/ 257442 h 257442"/>
                <a:gd name="connsiteX3" fmla="*/ 54721 w 1875541"/>
                <a:gd name="connsiteY3" fmla="*/ 0 h 257442"/>
                <a:gd name="connsiteX0" fmla="*/ 2128816 w 2128816"/>
                <a:gd name="connsiteY0" fmla="*/ 0 h 257442"/>
                <a:gd name="connsiteX1" fmla="*/ 1820820 w 2128816"/>
                <a:gd name="connsiteY1" fmla="*/ 257442 h 257442"/>
                <a:gd name="connsiteX2" fmla="*/ 0 w 2128816"/>
                <a:gd name="connsiteY2" fmla="*/ 257442 h 257442"/>
                <a:gd name="connsiteX3" fmla="*/ 54721 w 2128816"/>
                <a:gd name="connsiteY3" fmla="*/ 0 h 257442"/>
                <a:gd name="connsiteX0" fmla="*/ 2128816 w 2128816"/>
                <a:gd name="connsiteY0" fmla="*/ 0 h 257442"/>
                <a:gd name="connsiteX1" fmla="*/ 2074094 w 2128816"/>
                <a:gd name="connsiteY1" fmla="*/ 257442 h 257442"/>
                <a:gd name="connsiteX2" fmla="*/ 0 w 2128816"/>
                <a:gd name="connsiteY2" fmla="*/ 257442 h 257442"/>
                <a:gd name="connsiteX3" fmla="*/ 54721 w 2128816"/>
                <a:gd name="connsiteY3" fmla="*/ 0 h 257442"/>
                <a:gd name="connsiteX0" fmla="*/ 2128817 w 2128817"/>
                <a:gd name="connsiteY0" fmla="*/ 0 h 257442"/>
                <a:gd name="connsiteX1" fmla="*/ 2074095 w 2128817"/>
                <a:gd name="connsiteY1" fmla="*/ 257442 h 257442"/>
                <a:gd name="connsiteX2" fmla="*/ 0 w 2128817"/>
                <a:gd name="connsiteY2" fmla="*/ 257442 h 257442"/>
                <a:gd name="connsiteX3" fmla="*/ 54722 w 2128817"/>
                <a:gd name="connsiteY3" fmla="*/ 0 h 257442"/>
                <a:gd name="connsiteX0" fmla="*/ 2128817 w 2128817"/>
                <a:gd name="connsiteY0" fmla="*/ 0 h 257442"/>
                <a:gd name="connsiteX1" fmla="*/ 2074095 w 2128817"/>
                <a:gd name="connsiteY1" fmla="*/ 257442 h 257442"/>
                <a:gd name="connsiteX2" fmla="*/ 0 w 2128817"/>
                <a:gd name="connsiteY2" fmla="*/ 257442 h 257442"/>
                <a:gd name="connsiteX3" fmla="*/ 54722 w 2128817"/>
                <a:gd name="connsiteY3" fmla="*/ 0 h 257442"/>
                <a:gd name="connsiteX0" fmla="*/ 2441402 w 2441402"/>
                <a:gd name="connsiteY0" fmla="*/ 0 h 257442"/>
                <a:gd name="connsiteX1" fmla="*/ 2074095 w 2441402"/>
                <a:gd name="connsiteY1" fmla="*/ 257442 h 257442"/>
                <a:gd name="connsiteX2" fmla="*/ 0 w 2441402"/>
                <a:gd name="connsiteY2" fmla="*/ 257442 h 257442"/>
                <a:gd name="connsiteX3" fmla="*/ 54722 w 2441402"/>
                <a:gd name="connsiteY3" fmla="*/ 0 h 257442"/>
                <a:gd name="connsiteX0" fmla="*/ 2441402 w 2441402"/>
                <a:gd name="connsiteY0" fmla="*/ 0 h 257442"/>
                <a:gd name="connsiteX1" fmla="*/ 2386680 w 2441402"/>
                <a:gd name="connsiteY1" fmla="*/ 257442 h 257442"/>
                <a:gd name="connsiteX2" fmla="*/ 0 w 2441402"/>
                <a:gd name="connsiteY2" fmla="*/ 257442 h 257442"/>
                <a:gd name="connsiteX3" fmla="*/ 54722 w 2441402"/>
                <a:gd name="connsiteY3" fmla="*/ 0 h 257442"/>
                <a:gd name="connsiteX0" fmla="*/ 2441402 w 2441402"/>
                <a:gd name="connsiteY0" fmla="*/ 0 h 257442"/>
                <a:gd name="connsiteX1" fmla="*/ 2386680 w 2441402"/>
                <a:gd name="connsiteY1" fmla="*/ 257442 h 257442"/>
                <a:gd name="connsiteX2" fmla="*/ 0 w 2441402"/>
                <a:gd name="connsiteY2" fmla="*/ 257442 h 257442"/>
                <a:gd name="connsiteX3" fmla="*/ 54722 w 2441402"/>
                <a:gd name="connsiteY3" fmla="*/ 0 h 257442"/>
                <a:gd name="connsiteX0" fmla="*/ 2441402 w 2441402"/>
                <a:gd name="connsiteY0" fmla="*/ 0 h 257442"/>
                <a:gd name="connsiteX1" fmla="*/ 2386680 w 2441402"/>
                <a:gd name="connsiteY1" fmla="*/ 257442 h 257442"/>
                <a:gd name="connsiteX2" fmla="*/ 0 w 2441402"/>
                <a:gd name="connsiteY2" fmla="*/ 257442 h 257442"/>
                <a:gd name="connsiteX3" fmla="*/ 54721 w 2441402"/>
                <a:gd name="connsiteY3" fmla="*/ 0 h 257442"/>
                <a:gd name="connsiteX0" fmla="*/ 2725581 w 2725581"/>
                <a:gd name="connsiteY0" fmla="*/ 0 h 257442"/>
                <a:gd name="connsiteX1" fmla="*/ 2386680 w 2725581"/>
                <a:gd name="connsiteY1" fmla="*/ 257442 h 257442"/>
                <a:gd name="connsiteX2" fmla="*/ 0 w 2725581"/>
                <a:gd name="connsiteY2" fmla="*/ 257442 h 257442"/>
                <a:gd name="connsiteX3" fmla="*/ 54721 w 2725581"/>
                <a:gd name="connsiteY3" fmla="*/ 0 h 257442"/>
                <a:gd name="connsiteX0" fmla="*/ 2725581 w 2725581"/>
                <a:gd name="connsiteY0" fmla="*/ 0 h 257442"/>
                <a:gd name="connsiteX1" fmla="*/ 2670860 w 2725581"/>
                <a:gd name="connsiteY1" fmla="*/ 257442 h 257442"/>
                <a:gd name="connsiteX2" fmla="*/ 0 w 2725581"/>
                <a:gd name="connsiteY2" fmla="*/ 257442 h 257442"/>
                <a:gd name="connsiteX3" fmla="*/ 54721 w 2725581"/>
                <a:gd name="connsiteY3" fmla="*/ 0 h 257442"/>
                <a:gd name="connsiteX0" fmla="*/ 2725581 w 2725581"/>
                <a:gd name="connsiteY0" fmla="*/ 0 h 257442"/>
                <a:gd name="connsiteX1" fmla="*/ 2670860 w 2725581"/>
                <a:gd name="connsiteY1" fmla="*/ 257442 h 257442"/>
                <a:gd name="connsiteX2" fmla="*/ 0 w 2725581"/>
                <a:gd name="connsiteY2" fmla="*/ 257442 h 257442"/>
                <a:gd name="connsiteX3" fmla="*/ 54721 w 2725581"/>
                <a:gd name="connsiteY3" fmla="*/ 0 h 257442"/>
                <a:gd name="connsiteX0" fmla="*/ 2725581 w 2725581"/>
                <a:gd name="connsiteY0" fmla="*/ 0 h 257442"/>
                <a:gd name="connsiteX1" fmla="*/ 2670860 w 2725581"/>
                <a:gd name="connsiteY1" fmla="*/ 257442 h 257442"/>
                <a:gd name="connsiteX2" fmla="*/ 0 w 2725581"/>
                <a:gd name="connsiteY2" fmla="*/ 257442 h 257442"/>
                <a:gd name="connsiteX3" fmla="*/ 54721 w 2725581"/>
                <a:gd name="connsiteY3" fmla="*/ 0 h 257442"/>
                <a:gd name="connsiteX0" fmla="*/ 2893897 w 2893897"/>
                <a:gd name="connsiteY0" fmla="*/ 0 h 257442"/>
                <a:gd name="connsiteX1" fmla="*/ 2670860 w 2893897"/>
                <a:gd name="connsiteY1" fmla="*/ 257442 h 257442"/>
                <a:gd name="connsiteX2" fmla="*/ 0 w 2893897"/>
                <a:gd name="connsiteY2" fmla="*/ 257442 h 257442"/>
                <a:gd name="connsiteX3" fmla="*/ 54721 w 2893897"/>
                <a:gd name="connsiteY3" fmla="*/ 0 h 257442"/>
                <a:gd name="connsiteX0" fmla="*/ 2893897 w 2893897"/>
                <a:gd name="connsiteY0" fmla="*/ 0 h 257442"/>
                <a:gd name="connsiteX1" fmla="*/ 2839176 w 2893897"/>
                <a:gd name="connsiteY1" fmla="*/ 257442 h 257442"/>
                <a:gd name="connsiteX2" fmla="*/ 0 w 2893897"/>
                <a:gd name="connsiteY2" fmla="*/ 257442 h 257442"/>
                <a:gd name="connsiteX3" fmla="*/ 54721 w 2893897"/>
                <a:gd name="connsiteY3" fmla="*/ 0 h 257442"/>
                <a:gd name="connsiteX0" fmla="*/ 2893897 w 2893897"/>
                <a:gd name="connsiteY0" fmla="*/ 0 h 257442"/>
                <a:gd name="connsiteX1" fmla="*/ 2839176 w 2893897"/>
                <a:gd name="connsiteY1" fmla="*/ 257442 h 257442"/>
                <a:gd name="connsiteX2" fmla="*/ 0 w 2893897"/>
                <a:gd name="connsiteY2" fmla="*/ 257442 h 257442"/>
                <a:gd name="connsiteX3" fmla="*/ 54721 w 2893897"/>
                <a:gd name="connsiteY3" fmla="*/ 0 h 257442"/>
                <a:gd name="connsiteX0" fmla="*/ 2893897 w 2893897"/>
                <a:gd name="connsiteY0" fmla="*/ 0 h 257442"/>
                <a:gd name="connsiteX1" fmla="*/ 2839176 w 2893897"/>
                <a:gd name="connsiteY1" fmla="*/ 257442 h 257442"/>
                <a:gd name="connsiteX2" fmla="*/ 0 w 2893897"/>
                <a:gd name="connsiteY2" fmla="*/ 257442 h 257442"/>
                <a:gd name="connsiteX3" fmla="*/ 54721 w 2893897"/>
                <a:gd name="connsiteY3" fmla="*/ 0 h 257442"/>
                <a:gd name="connsiteX0" fmla="*/ 3054197 w 3054197"/>
                <a:gd name="connsiteY0" fmla="*/ 0 h 257442"/>
                <a:gd name="connsiteX1" fmla="*/ 2839176 w 3054197"/>
                <a:gd name="connsiteY1" fmla="*/ 257442 h 257442"/>
                <a:gd name="connsiteX2" fmla="*/ 0 w 3054197"/>
                <a:gd name="connsiteY2" fmla="*/ 257442 h 257442"/>
                <a:gd name="connsiteX3" fmla="*/ 54721 w 3054197"/>
                <a:gd name="connsiteY3" fmla="*/ 0 h 257442"/>
                <a:gd name="connsiteX0" fmla="*/ 3054197 w 3054197"/>
                <a:gd name="connsiteY0" fmla="*/ 0 h 257442"/>
                <a:gd name="connsiteX1" fmla="*/ 2999476 w 3054197"/>
                <a:gd name="connsiteY1" fmla="*/ 257442 h 257442"/>
                <a:gd name="connsiteX2" fmla="*/ 0 w 3054197"/>
                <a:gd name="connsiteY2" fmla="*/ 257442 h 257442"/>
                <a:gd name="connsiteX3" fmla="*/ 54721 w 3054197"/>
                <a:gd name="connsiteY3" fmla="*/ 0 h 257442"/>
                <a:gd name="connsiteX0" fmla="*/ 3054197 w 3054197"/>
                <a:gd name="connsiteY0" fmla="*/ 0 h 257442"/>
                <a:gd name="connsiteX1" fmla="*/ 2999476 w 3054197"/>
                <a:gd name="connsiteY1" fmla="*/ 257442 h 257442"/>
                <a:gd name="connsiteX2" fmla="*/ 0 w 3054197"/>
                <a:gd name="connsiteY2" fmla="*/ 257442 h 257442"/>
                <a:gd name="connsiteX3" fmla="*/ 54721 w 3054197"/>
                <a:gd name="connsiteY3" fmla="*/ 0 h 257442"/>
                <a:gd name="connsiteX0" fmla="*/ 3054197 w 3054197"/>
                <a:gd name="connsiteY0" fmla="*/ 0 h 257442"/>
                <a:gd name="connsiteX1" fmla="*/ 2999476 w 3054197"/>
                <a:gd name="connsiteY1" fmla="*/ 257442 h 257442"/>
                <a:gd name="connsiteX2" fmla="*/ 0 w 3054197"/>
                <a:gd name="connsiteY2" fmla="*/ 257442 h 257442"/>
                <a:gd name="connsiteX3" fmla="*/ 54721 w 3054197"/>
                <a:gd name="connsiteY3" fmla="*/ 0 h 257442"/>
                <a:gd name="connsiteX0" fmla="*/ 3214498 w 3214498"/>
                <a:gd name="connsiteY0" fmla="*/ 0 h 257442"/>
                <a:gd name="connsiteX1" fmla="*/ 2999476 w 3214498"/>
                <a:gd name="connsiteY1" fmla="*/ 257442 h 257442"/>
                <a:gd name="connsiteX2" fmla="*/ 0 w 3214498"/>
                <a:gd name="connsiteY2" fmla="*/ 257442 h 257442"/>
                <a:gd name="connsiteX3" fmla="*/ 54721 w 3214498"/>
                <a:gd name="connsiteY3" fmla="*/ 0 h 257442"/>
                <a:gd name="connsiteX0" fmla="*/ 3214498 w 3214498"/>
                <a:gd name="connsiteY0" fmla="*/ 0 h 257442"/>
                <a:gd name="connsiteX1" fmla="*/ 3159776 w 3214498"/>
                <a:gd name="connsiteY1" fmla="*/ 257442 h 257442"/>
                <a:gd name="connsiteX2" fmla="*/ 0 w 3214498"/>
                <a:gd name="connsiteY2" fmla="*/ 257442 h 257442"/>
                <a:gd name="connsiteX3" fmla="*/ 54721 w 3214498"/>
                <a:gd name="connsiteY3" fmla="*/ 0 h 257442"/>
                <a:gd name="connsiteX0" fmla="*/ 3214499 w 3214499"/>
                <a:gd name="connsiteY0" fmla="*/ 0 h 257442"/>
                <a:gd name="connsiteX1" fmla="*/ 3159777 w 3214499"/>
                <a:gd name="connsiteY1" fmla="*/ 257442 h 257442"/>
                <a:gd name="connsiteX2" fmla="*/ 0 w 3214499"/>
                <a:gd name="connsiteY2" fmla="*/ 257442 h 257442"/>
                <a:gd name="connsiteX3" fmla="*/ 54722 w 3214499"/>
                <a:gd name="connsiteY3" fmla="*/ 0 h 257442"/>
                <a:gd name="connsiteX0" fmla="*/ 3214499 w 3214499"/>
                <a:gd name="connsiteY0" fmla="*/ 0 h 257442"/>
                <a:gd name="connsiteX1" fmla="*/ 3159777 w 3214499"/>
                <a:gd name="connsiteY1" fmla="*/ 257442 h 257442"/>
                <a:gd name="connsiteX2" fmla="*/ 0 w 3214499"/>
                <a:gd name="connsiteY2" fmla="*/ 257442 h 257442"/>
                <a:gd name="connsiteX3" fmla="*/ 54722 w 3214499"/>
                <a:gd name="connsiteY3" fmla="*/ 0 h 257442"/>
                <a:gd name="connsiteX0" fmla="*/ 3054197 w 3159777"/>
                <a:gd name="connsiteY0" fmla="*/ 0 h 257442"/>
                <a:gd name="connsiteX1" fmla="*/ 3159777 w 3159777"/>
                <a:gd name="connsiteY1" fmla="*/ 257442 h 257442"/>
                <a:gd name="connsiteX2" fmla="*/ 0 w 3159777"/>
                <a:gd name="connsiteY2" fmla="*/ 257442 h 257442"/>
                <a:gd name="connsiteX3" fmla="*/ 54722 w 3159777"/>
                <a:gd name="connsiteY3" fmla="*/ 0 h 257442"/>
                <a:gd name="connsiteX0" fmla="*/ 3054197 w 3054197"/>
                <a:gd name="connsiteY0" fmla="*/ 0 h 257442"/>
                <a:gd name="connsiteX1" fmla="*/ 2999476 w 3054197"/>
                <a:gd name="connsiteY1" fmla="*/ 257442 h 257442"/>
                <a:gd name="connsiteX2" fmla="*/ 0 w 3054197"/>
                <a:gd name="connsiteY2" fmla="*/ 257442 h 257442"/>
                <a:gd name="connsiteX3" fmla="*/ 54722 w 3054197"/>
                <a:gd name="connsiteY3" fmla="*/ 0 h 257442"/>
                <a:gd name="connsiteX0" fmla="*/ 3054197 w 3054197"/>
                <a:gd name="connsiteY0" fmla="*/ 0 h 257442"/>
                <a:gd name="connsiteX1" fmla="*/ 2999476 w 3054197"/>
                <a:gd name="connsiteY1" fmla="*/ 257442 h 257442"/>
                <a:gd name="connsiteX2" fmla="*/ 0 w 3054197"/>
                <a:gd name="connsiteY2" fmla="*/ 257442 h 257442"/>
                <a:gd name="connsiteX3" fmla="*/ 54722 w 3054197"/>
                <a:gd name="connsiteY3" fmla="*/ 0 h 257442"/>
                <a:gd name="connsiteX0" fmla="*/ 3054197 w 3054197"/>
                <a:gd name="connsiteY0" fmla="*/ 0 h 257442"/>
                <a:gd name="connsiteX1" fmla="*/ 2999476 w 3054197"/>
                <a:gd name="connsiteY1" fmla="*/ 257442 h 257442"/>
                <a:gd name="connsiteX2" fmla="*/ 0 w 3054197"/>
                <a:gd name="connsiteY2" fmla="*/ 257442 h 257442"/>
                <a:gd name="connsiteX3" fmla="*/ 54721 w 3054197"/>
                <a:gd name="connsiteY3" fmla="*/ 0 h 257442"/>
                <a:gd name="connsiteX0" fmla="*/ 2893897 w 2999476"/>
                <a:gd name="connsiteY0" fmla="*/ 0 h 257442"/>
                <a:gd name="connsiteX1" fmla="*/ 2999476 w 2999476"/>
                <a:gd name="connsiteY1" fmla="*/ 257442 h 257442"/>
                <a:gd name="connsiteX2" fmla="*/ 0 w 2999476"/>
                <a:gd name="connsiteY2" fmla="*/ 257442 h 257442"/>
                <a:gd name="connsiteX3" fmla="*/ 54721 w 2999476"/>
                <a:gd name="connsiteY3" fmla="*/ 0 h 257442"/>
                <a:gd name="connsiteX0" fmla="*/ 2893897 w 2893897"/>
                <a:gd name="connsiteY0" fmla="*/ 0 h 257442"/>
                <a:gd name="connsiteX1" fmla="*/ 2839176 w 2893897"/>
                <a:gd name="connsiteY1" fmla="*/ 257442 h 257442"/>
                <a:gd name="connsiteX2" fmla="*/ 0 w 2893897"/>
                <a:gd name="connsiteY2" fmla="*/ 257442 h 257442"/>
                <a:gd name="connsiteX3" fmla="*/ 54721 w 2893897"/>
                <a:gd name="connsiteY3" fmla="*/ 0 h 257442"/>
                <a:gd name="connsiteX0" fmla="*/ 2893896 w 2893896"/>
                <a:gd name="connsiteY0" fmla="*/ 0 h 257442"/>
                <a:gd name="connsiteX1" fmla="*/ 2839175 w 2893896"/>
                <a:gd name="connsiteY1" fmla="*/ 257442 h 257442"/>
                <a:gd name="connsiteX2" fmla="*/ 0 w 2893896"/>
                <a:gd name="connsiteY2" fmla="*/ 257442 h 257442"/>
                <a:gd name="connsiteX3" fmla="*/ 54720 w 2893896"/>
                <a:gd name="connsiteY3" fmla="*/ 0 h 257442"/>
                <a:gd name="connsiteX0" fmla="*/ 2893896 w 2893896"/>
                <a:gd name="connsiteY0" fmla="*/ 0 h 257442"/>
                <a:gd name="connsiteX1" fmla="*/ 2839175 w 2893896"/>
                <a:gd name="connsiteY1" fmla="*/ 257442 h 257442"/>
                <a:gd name="connsiteX2" fmla="*/ 0 w 2893896"/>
                <a:gd name="connsiteY2" fmla="*/ 257442 h 257442"/>
                <a:gd name="connsiteX3" fmla="*/ 54720 w 2893896"/>
                <a:gd name="connsiteY3" fmla="*/ 0 h 257442"/>
                <a:gd name="connsiteX0" fmla="*/ 2725580 w 2839175"/>
                <a:gd name="connsiteY0" fmla="*/ 0 h 257442"/>
                <a:gd name="connsiteX1" fmla="*/ 2839175 w 2839175"/>
                <a:gd name="connsiteY1" fmla="*/ 257442 h 257442"/>
                <a:gd name="connsiteX2" fmla="*/ 0 w 2839175"/>
                <a:gd name="connsiteY2" fmla="*/ 257442 h 257442"/>
                <a:gd name="connsiteX3" fmla="*/ 54720 w 2839175"/>
                <a:gd name="connsiteY3" fmla="*/ 0 h 257442"/>
                <a:gd name="connsiteX0" fmla="*/ 2725580 w 2725580"/>
                <a:gd name="connsiteY0" fmla="*/ 0 h 257442"/>
                <a:gd name="connsiteX1" fmla="*/ 2670860 w 2725580"/>
                <a:gd name="connsiteY1" fmla="*/ 257442 h 257442"/>
                <a:gd name="connsiteX2" fmla="*/ 0 w 2725580"/>
                <a:gd name="connsiteY2" fmla="*/ 257442 h 257442"/>
                <a:gd name="connsiteX3" fmla="*/ 54720 w 2725580"/>
                <a:gd name="connsiteY3" fmla="*/ 0 h 257442"/>
                <a:gd name="connsiteX0" fmla="*/ 2725580 w 2725580"/>
                <a:gd name="connsiteY0" fmla="*/ 0 h 257442"/>
                <a:gd name="connsiteX1" fmla="*/ 2670860 w 2725580"/>
                <a:gd name="connsiteY1" fmla="*/ 257442 h 257442"/>
                <a:gd name="connsiteX2" fmla="*/ 0 w 2725580"/>
                <a:gd name="connsiteY2" fmla="*/ 257442 h 257442"/>
                <a:gd name="connsiteX3" fmla="*/ 54720 w 2725580"/>
                <a:gd name="connsiteY3" fmla="*/ 0 h 257442"/>
                <a:gd name="connsiteX0" fmla="*/ 2725580 w 2725580"/>
                <a:gd name="connsiteY0" fmla="*/ 0 h 257442"/>
                <a:gd name="connsiteX1" fmla="*/ 2670860 w 2725580"/>
                <a:gd name="connsiteY1" fmla="*/ 257442 h 257442"/>
                <a:gd name="connsiteX2" fmla="*/ 0 w 2725580"/>
                <a:gd name="connsiteY2" fmla="*/ 257442 h 257442"/>
                <a:gd name="connsiteX3" fmla="*/ 54721 w 2725580"/>
                <a:gd name="connsiteY3" fmla="*/ 0 h 257442"/>
                <a:gd name="connsiteX0" fmla="*/ 2539633 w 2670860"/>
                <a:gd name="connsiteY0" fmla="*/ 0 h 257442"/>
                <a:gd name="connsiteX1" fmla="*/ 2670860 w 2670860"/>
                <a:gd name="connsiteY1" fmla="*/ 257442 h 257442"/>
                <a:gd name="connsiteX2" fmla="*/ 0 w 2670860"/>
                <a:gd name="connsiteY2" fmla="*/ 257442 h 257442"/>
                <a:gd name="connsiteX3" fmla="*/ 54721 w 2670860"/>
                <a:gd name="connsiteY3" fmla="*/ 0 h 257442"/>
                <a:gd name="connsiteX0" fmla="*/ 2539633 w 2539633"/>
                <a:gd name="connsiteY0" fmla="*/ 0 h 257442"/>
                <a:gd name="connsiteX1" fmla="*/ 2484912 w 2539633"/>
                <a:gd name="connsiteY1" fmla="*/ 257442 h 257442"/>
                <a:gd name="connsiteX2" fmla="*/ 0 w 2539633"/>
                <a:gd name="connsiteY2" fmla="*/ 257442 h 257442"/>
                <a:gd name="connsiteX3" fmla="*/ 54721 w 2539633"/>
                <a:gd name="connsiteY3" fmla="*/ 0 h 257442"/>
                <a:gd name="connsiteX0" fmla="*/ 2539632 w 2539632"/>
                <a:gd name="connsiteY0" fmla="*/ 0 h 257442"/>
                <a:gd name="connsiteX1" fmla="*/ 2484911 w 2539632"/>
                <a:gd name="connsiteY1" fmla="*/ 257442 h 257442"/>
                <a:gd name="connsiteX2" fmla="*/ 0 w 2539632"/>
                <a:gd name="connsiteY2" fmla="*/ 257442 h 257442"/>
                <a:gd name="connsiteX3" fmla="*/ 54720 w 2539632"/>
                <a:gd name="connsiteY3" fmla="*/ 0 h 257442"/>
                <a:gd name="connsiteX0" fmla="*/ 2539632 w 2539632"/>
                <a:gd name="connsiteY0" fmla="*/ 0 h 257442"/>
                <a:gd name="connsiteX1" fmla="*/ 2484911 w 2539632"/>
                <a:gd name="connsiteY1" fmla="*/ 257442 h 257442"/>
                <a:gd name="connsiteX2" fmla="*/ 0 w 2539632"/>
                <a:gd name="connsiteY2" fmla="*/ 257442 h 257442"/>
                <a:gd name="connsiteX3" fmla="*/ 54720 w 2539632"/>
                <a:gd name="connsiteY3" fmla="*/ 0 h 257442"/>
                <a:gd name="connsiteX0" fmla="*/ 2441400 w 2484911"/>
                <a:gd name="connsiteY0" fmla="*/ 0 h 257442"/>
                <a:gd name="connsiteX1" fmla="*/ 2484911 w 2484911"/>
                <a:gd name="connsiteY1" fmla="*/ 257442 h 257442"/>
                <a:gd name="connsiteX2" fmla="*/ 0 w 2484911"/>
                <a:gd name="connsiteY2" fmla="*/ 257442 h 257442"/>
                <a:gd name="connsiteX3" fmla="*/ 54720 w 2484911"/>
                <a:gd name="connsiteY3" fmla="*/ 0 h 257442"/>
                <a:gd name="connsiteX0" fmla="*/ 2441400 w 2441400"/>
                <a:gd name="connsiteY0" fmla="*/ 0 h 257442"/>
                <a:gd name="connsiteX1" fmla="*/ 2386680 w 2441400"/>
                <a:gd name="connsiteY1" fmla="*/ 257442 h 257442"/>
                <a:gd name="connsiteX2" fmla="*/ 0 w 2441400"/>
                <a:gd name="connsiteY2" fmla="*/ 257442 h 257442"/>
                <a:gd name="connsiteX3" fmla="*/ 54720 w 2441400"/>
                <a:gd name="connsiteY3" fmla="*/ 0 h 257442"/>
                <a:gd name="connsiteX0" fmla="*/ 2441400 w 2441400"/>
                <a:gd name="connsiteY0" fmla="*/ 0 h 257442"/>
                <a:gd name="connsiteX1" fmla="*/ 2386680 w 2441400"/>
                <a:gd name="connsiteY1" fmla="*/ 257442 h 257442"/>
                <a:gd name="connsiteX2" fmla="*/ 0 w 2441400"/>
                <a:gd name="connsiteY2" fmla="*/ 257442 h 257442"/>
                <a:gd name="connsiteX3" fmla="*/ 54720 w 2441400"/>
                <a:gd name="connsiteY3" fmla="*/ 0 h 257442"/>
                <a:gd name="connsiteX0" fmla="*/ 2441400 w 2441400"/>
                <a:gd name="connsiteY0" fmla="*/ 0 h 257442"/>
                <a:gd name="connsiteX1" fmla="*/ 2386680 w 2441400"/>
                <a:gd name="connsiteY1" fmla="*/ 257442 h 257442"/>
                <a:gd name="connsiteX2" fmla="*/ 0 w 2441400"/>
                <a:gd name="connsiteY2" fmla="*/ 257442 h 257442"/>
                <a:gd name="connsiteX3" fmla="*/ 54721 w 2441400"/>
                <a:gd name="connsiteY3" fmla="*/ 0 h 257442"/>
                <a:gd name="connsiteX0" fmla="*/ 2281101 w 2386680"/>
                <a:gd name="connsiteY0" fmla="*/ 0 h 257442"/>
                <a:gd name="connsiteX1" fmla="*/ 2386680 w 2386680"/>
                <a:gd name="connsiteY1" fmla="*/ 257442 h 257442"/>
                <a:gd name="connsiteX2" fmla="*/ 0 w 2386680"/>
                <a:gd name="connsiteY2" fmla="*/ 257442 h 257442"/>
                <a:gd name="connsiteX3" fmla="*/ 54721 w 2386680"/>
                <a:gd name="connsiteY3" fmla="*/ 0 h 257442"/>
                <a:gd name="connsiteX0" fmla="*/ 2281101 w 2281101"/>
                <a:gd name="connsiteY0" fmla="*/ 0 h 257442"/>
                <a:gd name="connsiteX1" fmla="*/ 2226380 w 2281101"/>
                <a:gd name="connsiteY1" fmla="*/ 257442 h 257442"/>
                <a:gd name="connsiteX2" fmla="*/ 0 w 2281101"/>
                <a:gd name="connsiteY2" fmla="*/ 257442 h 257442"/>
                <a:gd name="connsiteX3" fmla="*/ 54721 w 2281101"/>
                <a:gd name="connsiteY3" fmla="*/ 0 h 257442"/>
                <a:gd name="connsiteX0" fmla="*/ 2281100 w 2281100"/>
                <a:gd name="connsiteY0" fmla="*/ 0 h 257442"/>
                <a:gd name="connsiteX1" fmla="*/ 2226379 w 2281100"/>
                <a:gd name="connsiteY1" fmla="*/ 257442 h 257442"/>
                <a:gd name="connsiteX2" fmla="*/ 0 w 2281100"/>
                <a:gd name="connsiteY2" fmla="*/ 257442 h 257442"/>
                <a:gd name="connsiteX3" fmla="*/ 54720 w 2281100"/>
                <a:gd name="connsiteY3" fmla="*/ 0 h 257442"/>
                <a:gd name="connsiteX0" fmla="*/ 2281100 w 2281100"/>
                <a:gd name="connsiteY0" fmla="*/ 0 h 257442"/>
                <a:gd name="connsiteX1" fmla="*/ 2226379 w 2281100"/>
                <a:gd name="connsiteY1" fmla="*/ 257442 h 257442"/>
                <a:gd name="connsiteX2" fmla="*/ 0 w 2281100"/>
                <a:gd name="connsiteY2" fmla="*/ 257442 h 257442"/>
                <a:gd name="connsiteX3" fmla="*/ 54720 w 2281100"/>
                <a:gd name="connsiteY3" fmla="*/ 0 h 257442"/>
                <a:gd name="connsiteX0" fmla="*/ 2441400 w 2441400"/>
                <a:gd name="connsiteY0" fmla="*/ 0 h 257442"/>
                <a:gd name="connsiteX1" fmla="*/ 2226379 w 2441400"/>
                <a:gd name="connsiteY1" fmla="*/ 257442 h 257442"/>
                <a:gd name="connsiteX2" fmla="*/ 0 w 2441400"/>
                <a:gd name="connsiteY2" fmla="*/ 257442 h 257442"/>
                <a:gd name="connsiteX3" fmla="*/ 54720 w 2441400"/>
                <a:gd name="connsiteY3" fmla="*/ 0 h 257442"/>
                <a:gd name="connsiteX0" fmla="*/ 2441400 w 2441400"/>
                <a:gd name="connsiteY0" fmla="*/ 0 h 257442"/>
                <a:gd name="connsiteX1" fmla="*/ 2386679 w 2441400"/>
                <a:gd name="connsiteY1" fmla="*/ 257442 h 257442"/>
                <a:gd name="connsiteX2" fmla="*/ 0 w 2441400"/>
                <a:gd name="connsiteY2" fmla="*/ 257442 h 257442"/>
                <a:gd name="connsiteX3" fmla="*/ 54720 w 2441400"/>
                <a:gd name="connsiteY3" fmla="*/ 0 h 257442"/>
                <a:gd name="connsiteX0" fmla="*/ 2441401 w 2441401"/>
                <a:gd name="connsiteY0" fmla="*/ 0 h 257442"/>
                <a:gd name="connsiteX1" fmla="*/ 2386680 w 2441401"/>
                <a:gd name="connsiteY1" fmla="*/ 257442 h 257442"/>
                <a:gd name="connsiteX2" fmla="*/ 0 w 2441401"/>
                <a:gd name="connsiteY2" fmla="*/ 257442 h 257442"/>
                <a:gd name="connsiteX3" fmla="*/ 54721 w 2441401"/>
                <a:gd name="connsiteY3" fmla="*/ 0 h 257442"/>
                <a:gd name="connsiteX0" fmla="*/ 2441401 w 2441401"/>
                <a:gd name="connsiteY0" fmla="*/ 0 h 257442"/>
                <a:gd name="connsiteX1" fmla="*/ 2386680 w 2441401"/>
                <a:gd name="connsiteY1" fmla="*/ 257442 h 257442"/>
                <a:gd name="connsiteX2" fmla="*/ 0 w 2441401"/>
                <a:gd name="connsiteY2" fmla="*/ 257442 h 257442"/>
                <a:gd name="connsiteX3" fmla="*/ 54722 w 244140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441401" h="257442">
                  <a:moveTo>
                    <a:pt x="2441401" y="0"/>
                  </a:moveTo>
                  <a:lnTo>
                    <a:pt x="2386680" y="257442"/>
                  </a:lnTo>
                  <a:lnTo>
                    <a:pt x="0" y="257442"/>
                  </a:lnTo>
                  <a:lnTo>
                    <a:pt x="54722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3" name="btfpRunningAgenda2LevelTextRight465319">
              <a:extLst>
                <a:ext uri="{FF2B5EF4-FFF2-40B4-BE49-F238E27FC236}">
                  <a16:creationId xmlns:a16="http://schemas.microsoft.com/office/drawing/2014/main" id="{13DB5AEF-AF8F-438E-BD96-247FF92D0913}"/>
                </a:ext>
              </a:extLst>
            </p:cNvPr>
            <p:cNvSpPr txBox="1"/>
            <p:nvPr/>
          </p:nvSpPr>
          <p:spPr bwMode="gray">
            <a:xfrm>
              <a:off x="1146178" y="876300"/>
              <a:ext cx="2386680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Materiality</a:t>
              </a:r>
            </a:p>
          </p:txBody>
        </p:sp>
      </p:grpSp>
      <p:grpSp>
        <p:nvGrpSpPr>
          <p:cNvPr id="60" name="btfpColumnHeaderBox530060">
            <a:extLst>
              <a:ext uri="{FF2B5EF4-FFF2-40B4-BE49-F238E27FC236}">
                <a16:creationId xmlns:a16="http://schemas.microsoft.com/office/drawing/2014/main" id="{235C986D-D080-4EFA-B6AC-61FD20087F18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4354248" y="1270001"/>
            <a:ext cx="3483499" cy="559753"/>
            <a:chOff x="330200" y="850362"/>
            <a:chExt cx="11531600" cy="214876"/>
          </a:xfrm>
        </p:grpSpPr>
        <p:sp>
          <p:nvSpPr>
            <p:cNvPr id="61" name="btfpColumnHeaderBoxText530060">
              <a:extLst>
                <a:ext uri="{FF2B5EF4-FFF2-40B4-BE49-F238E27FC236}">
                  <a16:creationId xmlns:a16="http://schemas.microsoft.com/office/drawing/2014/main" id="{D7CC47C7-CFF1-4298-8B9D-10353B6F73FD}"/>
                </a:ext>
              </a:extLst>
            </p:cNvPr>
            <p:cNvSpPr txBox="1"/>
            <p:nvPr/>
          </p:nvSpPr>
          <p:spPr bwMode="gray">
            <a:xfrm>
              <a:off x="330200" y="850362"/>
              <a:ext cx="11531600" cy="214876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BCN PEG includes additional peer lens in identifying material issues</a:t>
              </a:r>
            </a:p>
          </p:txBody>
        </p:sp>
        <p:cxnSp>
          <p:nvCxnSpPr>
            <p:cNvPr id="62" name="btfpColumnHeaderBoxLine530060">
              <a:extLst>
                <a:ext uri="{FF2B5EF4-FFF2-40B4-BE49-F238E27FC236}">
                  <a16:creationId xmlns:a16="http://schemas.microsoft.com/office/drawing/2014/main" id="{582F1790-0819-49EC-A723-6F4E50673C12}"/>
                </a:ext>
              </a:extLst>
            </p:cNvPr>
            <p:cNvCxnSpPr/>
            <p:nvPr/>
          </p:nvCxnSpPr>
          <p:spPr bwMode="gray">
            <a:xfrm>
              <a:off x="330200" y="1065238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3" name="Picture 32">
            <a:extLst>
              <a:ext uri="{FF2B5EF4-FFF2-40B4-BE49-F238E27FC236}">
                <a16:creationId xmlns:a16="http://schemas.microsoft.com/office/drawing/2014/main" id="{718BCD30-F9D2-4A92-94D0-705FB0164AB3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4354248" y="4504403"/>
            <a:ext cx="3299968" cy="185623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11" name="Picture 310">
            <a:extLst>
              <a:ext uri="{FF2B5EF4-FFF2-40B4-BE49-F238E27FC236}">
                <a16:creationId xmlns:a16="http://schemas.microsoft.com/office/drawing/2014/main" id="{476EB561-39BD-49C7-B023-64492B8C3B8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8470064" y="2215268"/>
            <a:ext cx="3299968" cy="1856232"/>
          </a:xfrm>
          <a:prstGeom prst="rect">
            <a:avLst/>
          </a:prstGeom>
          <a:ln w="9525" cap="flat" cmpd="sng" algn="ctr">
            <a:solidFill>
              <a:srgbClr val="D6D6D6"/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320" name="Picture 319">
            <a:extLst>
              <a:ext uri="{FF2B5EF4-FFF2-40B4-BE49-F238E27FC236}">
                <a16:creationId xmlns:a16="http://schemas.microsoft.com/office/drawing/2014/main" id="{5F4AB538-FD91-4144-A74A-CA1FDB2F6953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4354248" y="2335682"/>
            <a:ext cx="3299968" cy="1856232"/>
          </a:xfrm>
          <a:prstGeom prst="rect">
            <a:avLst/>
          </a:prstGeom>
          <a:ln w="9525" cap="flat" cmpd="sng" algn="ctr">
            <a:solidFill>
              <a:srgbClr val="D6D6D6"/>
            </a:solidFill>
            <a:prstDash val="solid"/>
            <a:round/>
            <a:headEnd type="none" w="med" len="med"/>
            <a:tailEnd type="none" w="med" len="med"/>
          </a:ln>
        </p:spPr>
      </p:pic>
      <p:grpSp>
        <p:nvGrpSpPr>
          <p:cNvPr id="331" name="btfpColumnHeaderBox530060">
            <a:extLst>
              <a:ext uri="{FF2B5EF4-FFF2-40B4-BE49-F238E27FC236}">
                <a16:creationId xmlns:a16="http://schemas.microsoft.com/office/drawing/2014/main" id="{BCCD03FE-7219-4529-9551-7D27FBF8B0D2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8382682" y="1277849"/>
            <a:ext cx="3483499" cy="565218"/>
            <a:chOff x="330200" y="847081"/>
            <a:chExt cx="11531600" cy="216974"/>
          </a:xfrm>
        </p:grpSpPr>
        <p:sp>
          <p:nvSpPr>
            <p:cNvPr id="332" name="btfpColumnHeaderBoxText530060">
              <a:extLst>
                <a:ext uri="{FF2B5EF4-FFF2-40B4-BE49-F238E27FC236}">
                  <a16:creationId xmlns:a16="http://schemas.microsoft.com/office/drawing/2014/main" id="{2A6E7368-766E-4EE1-A6E0-DD06E385605A}"/>
                </a:ext>
              </a:extLst>
            </p:cNvPr>
            <p:cNvSpPr txBox="1"/>
            <p:nvPr/>
          </p:nvSpPr>
          <p:spPr bwMode="gray">
            <a:xfrm>
              <a:off x="330200" y="847081"/>
              <a:ext cx="11531600" cy="214876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600" b="1">
                  <a:solidFill>
                    <a:srgbClr val="000000"/>
                  </a:solidFill>
                </a:rPr>
                <a:t>To provide a collated view of ESG issues for the industry in focus</a:t>
              </a:r>
            </a:p>
          </p:txBody>
        </p:sp>
        <p:cxnSp>
          <p:nvCxnSpPr>
            <p:cNvPr id="333" name="btfpColumnHeaderBoxLine530060">
              <a:extLst>
                <a:ext uri="{FF2B5EF4-FFF2-40B4-BE49-F238E27FC236}">
                  <a16:creationId xmlns:a16="http://schemas.microsoft.com/office/drawing/2014/main" id="{25DF16DD-9B47-4890-AC18-D463257DBB89}"/>
                </a:ext>
              </a:extLst>
            </p:cNvPr>
            <p:cNvCxnSpPr/>
            <p:nvPr/>
          </p:nvCxnSpPr>
          <p:spPr bwMode="gray">
            <a:xfrm>
              <a:off x="330200" y="1064055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5" name="btfpSequenceArrow793479">
            <a:extLst>
              <a:ext uri="{FF2B5EF4-FFF2-40B4-BE49-F238E27FC236}">
                <a16:creationId xmlns:a16="http://schemas.microsoft.com/office/drawing/2014/main" id="{7D883CC4-F732-4D45-8AA1-14E2B3166697}"/>
              </a:ext>
            </a:extLst>
          </p:cNvPr>
          <p:cNvSpPr/>
          <p:nvPr/>
        </p:nvSpPr>
        <p:spPr bwMode="gray">
          <a:xfrm>
            <a:off x="7754993" y="3638732"/>
            <a:ext cx="252254" cy="972980"/>
          </a:xfrm>
          <a:custGeom>
            <a:avLst/>
            <a:gdLst/>
            <a:ahLst/>
            <a:cxnLst/>
            <a:rect l="0" t="0" r="0" b="0"/>
            <a:pathLst>
              <a:path w="252255" h="972980">
                <a:moveTo>
                  <a:pt x="38100" y="0"/>
                </a:moveTo>
                <a:lnTo>
                  <a:pt x="252254" y="486489"/>
                </a:lnTo>
                <a:lnTo>
                  <a:pt x="38100" y="972979"/>
                </a:lnTo>
                <a:lnTo>
                  <a:pt x="0" y="972979"/>
                </a:lnTo>
                <a:lnTo>
                  <a:pt x="214154" y="486489"/>
                </a:lnTo>
                <a:lnTo>
                  <a:pt x="0" y="0"/>
                </a:lnTo>
              </a:path>
            </a:pathLst>
          </a:custGeom>
          <a:solidFill>
            <a:srgbClr val="CC0000"/>
          </a:solidFill>
          <a:ln w="9525" cap="flat">
            <a:solidFill>
              <a:srgbClr val="CC0000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lnSpc>
                <a:spcPct val="0"/>
              </a:lnSpc>
            </a:pPr>
            <a:endParaRPr lang="en-US"/>
          </a:p>
        </p:txBody>
      </p:sp>
      <p:sp>
        <p:nvSpPr>
          <p:cNvPr id="341" name="Plus Sign 340">
            <a:extLst>
              <a:ext uri="{FF2B5EF4-FFF2-40B4-BE49-F238E27FC236}">
                <a16:creationId xmlns:a16="http://schemas.microsoft.com/office/drawing/2014/main" id="{0237DD97-8134-4600-B173-0D426F66CC86}"/>
              </a:ext>
            </a:extLst>
          </p:cNvPr>
          <p:cNvSpPr/>
          <p:nvPr/>
        </p:nvSpPr>
        <p:spPr bwMode="gray">
          <a:xfrm>
            <a:off x="3688258" y="3759105"/>
            <a:ext cx="624035" cy="751810"/>
          </a:xfrm>
          <a:prstGeom prst="mathPlus">
            <a:avLst/>
          </a:prstGeom>
          <a:solidFill>
            <a:schemeClr val="accent3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343" name="btfpCallout181761">
            <a:extLst>
              <a:ext uri="{FF2B5EF4-FFF2-40B4-BE49-F238E27FC236}">
                <a16:creationId xmlns:a16="http://schemas.microsoft.com/office/drawing/2014/main" id="{B0DAD1E1-A11C-4C41-8ADB-384893937A37}"/>
              </a:ext>
            </a:extLst>
          </p:cNvPr>
          <p:cNvSpPr/>
          <p:nvPr/>
        </p:nvSpPr>
        <p:spPr bwMode="gray">
          <a:xfrm>
            <a:off x="6730829" y="1640959"/>
            <a:ext cx="1922766" cy="673735"/>
          </a:xfrm>
          <a:prstGeom prst="wedgeRectCallout">
            <a:avLst>
              <a:gd name="adj1" fmla="val -39845"/>
              <a:gd name="adj2" fmla="val 81057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 algn="just">
              <a:spcBef>
                <a:spcPts val="0"/>
              </a:spcBef>
              <a:buNone/>
            </a:pPr>
            <a:r>
              <a:rPr lang="en-US" sz="1000">
                <a:solidFill>
                  <a:srgbClr val="5C5C5C"/>
                </a:solidFill>
              </a:rPr>
              <a:t>The additional peer lens helps specifically for industries where a direct industry match is not available on </a:t>
            </a:r>
            <a:r>
              <a:rPr lang="en-US" sz="1000" err="1">
                <a:solidFill>
                  <a:srgbClr val="5C5C5C"/>
                </a:solidFill>
              </a:rPr>
              <a:t>Ecovadis</a:t>
            </a:r>
            <a:r>
              <a:rPr lang="en-US" sz="1000">
                <a:solidFill>
                  <a:srgbClr val="5C5C5C"/>
                </a:solidFill>
              </a:rPr>
              <a:t>/MSCI </a:t>
            </a:r>
          </a:p>
        </p:txBody>
      </p:sp>
      <p:sp>
        <p:nvSpPr>
          <p:cNvPr id="3" name="btfpBulletedList239863">
            <a:extLst>
              <a:ext uri="{FF2B5EF4-FFF2-40B4-BE49-F238E27FC236}">
                <a16:creationId xmlns:a16="http://schemas.microsoft.com/office/drawing/2014/main" id="{C87A4ED0-F385-0F71-CCB4-59DAA1546FD3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8378296" y="4198500"/>
            <a:ext cx="3483504" cy="1680836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1200" b="1"/>
              <a:t>Industry and sector level analysis: </a:t>
            </a:r>
          </a:p>
          <a:p>
            <a:pPr lvl="1">
              <a:spcBef>
                <a:spcPts val="900"/>
              </a:spcBef>
            </a:pPr>
            <a:r>
              <a:rPr lang="en-US" sz="1000"/>
              <a:t>Assess the target’s </a:t>
            </a:r>
            <a:r>
              <a:rPr lang="en-US" sz="1000" b="1"/>
              <a:t>industry and sector on ESG risk </a:t>
            </a:r>
            <a:r>
              <a:rPr lang="en-US" sz="1000"/>
              <a:t>overall vs other industries</a:t>
            </a:r>
          </a:p>
          <a:p>
            <a:pPr lvl="1">
              <a:spcBef>
                <a:spcPts val="900"/>
              </a:spcBef>
            </a:pPr>
            <a:r>
              <a:rPr lang="en-US" sz="1000"/>
              <a:t>Determine the </a:t>
            </a:r>
            <a:r>
              <a:rPr lang="en-US" sz="1000" b="1"/>
              <a:t>weightage of </a:t>
            </a:r>
            <a:r>
              <a:rPr lang="en-US" sz="1000"/>
              <a:t>each of the three components: </a:t>
            </a:r>
            <a:r>
              <a:rPr lang="en-US" sz="1000" b="1"/>
              <a:t>Environment, Social, Governance </a:t>
            </a:r>
            <a:r>
              <a:rPr lang="en-US" sz="1000"/>
              <a:t>for the relevant sector</a:t>
            </a:r>
          </a:p>
          <a:p>
            <a:pPr lvl="1">
              <a:spcBef>
                <a:spcPts val="900"/>
              </a:spcBef>
            </a:pPr>
            <a:r>
              <a:rPr lang="en-US" sz="1000" b="1"/>
              <a:t>Identify the most important / high risk metrics </a:t>
            </a:r>
            <a:r>
              <a:rPr lang="en-US" sz="1000"/>
              <a:t>for the sector and call out any </a:t>
            </a:r>
            <a:r>
              <a:rPr lang="en-US" sz="1000" b="1"/>
              <a:t>hot topics </a:t>
            </a:r>
            <a:r>
              <a:rPr lang="en-US" sz="1000"/>
              <a:t>or red-flags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058814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hink-cell data - do not delete" hidden="1">
            <a:extLst>
              <a:ext uri="{FF2B5EF4-FFF2-40B4-BE49-F238E27FC236}">
                <a16:creationId xmlns:a16="http://schemas.microsoft.com/office/drawing/2014/main" id="{168BBE06-047C-6814-D63E-81667F11100E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9970377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5" imgW="484" imgH="486" progId="TCLayout.ActiveDocument.1">
                  <p:embed/>
                </p:oleObj>
              </mc:Choice>
              <mc:Fallback>
                <p:oleObj name="think-cell Slide" r:id="rId15" imgW="484" imgH="486" progId="TCLayout.ActiveDocument.1">
                  <p:embed/>
                  <p:pic>
                    <p:nvPicPr>
                      <p:cNvPr id="5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68BBE06-047C-6814-D63E-81667F1110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btfpColumnIndicatorGroup2">
            <a:extLst>
              <a:ext uri="{FF2B5EF4-FFF2-40B4-BE49-F238E27FC236}">
                <a16:creationId xmlns:a16="http://schemas.microsoft.com/office/drawing/2014/main" id="{6177FA3F-87DC-4E67-9017-0C24DB1F5A3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1" name="btfpColumnGapBlocker113296">
              <a:extLst>
                <a:ext uri="{FF2B5EF4-FFF2-40B4-BE49-F238E27FC236}">
                  <a16:creationId xmlns:a16="http://schemas.microsoft.com/office/drawing/2014/main" id="{1442344C-BD18-41D6-9080-4A68E3431AF7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9" name="btfpColumnGapBlocker834837">
              <a:extLst>
                <a:ext uri="{FF2B5EF4-FFF2-40B4-BE49-F238E27FC236}">
                  <a16:creationId xmlns:a16="http://schemas.microsoft.com/office/drawing/2014/main" id="{8F7B864C-BE6A-4EAF-B79C-6C3B16FF5942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7" name="btfpColumnIndicator357234">
              <a:extLst>
                <a:ext uri="{FF2B5EF4-FFF2-40B4-BE49-F238E27FC236}">
                  <a16:creationId xmlns:a16="http://schemas.microsoft.com/office/drawing/2014/main" id="{29EBC28F-8615-4310-AC68-E0C527BEA1A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btfpColumnIndicator669427">
              <a:extLst>
                <a:ext uri="{FF2B5EF4-FFF2-40B4-BE49-F238E27FC236}">
                  <a16:creationId xmlns:a16="http://schemas.microsoft.com/office/drawing/2014/main" id="{1D75B6CC-F53E-4C1C-9666-0000010EE533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tfpColumnGapBlocker517310">
              <a:extLst>
                <a:ext uri="{FF2B5EF4-FFF2-40B4-BE49-F238E27FC236}">
                  <a16:creationId xmlns:a16="http://schemas.microsoft.com/office/drawing/2014/main" id="{9B5B291E-7D33-45D3-9B9A-0E9E5E84E435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131429">
              <a:extLst>
                <a:ext uri="{FF2B5EF4-FFF2-40B4-BE49-F238E27FC236}">
                  <a16:creationId xmlns:a16="http://schemas.microsoft.com/office/drawing/2014/main" id="{654F8D3A-A37F-4D67-95CC-8FB9720DD996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810923">
              <a:extLst>
                <a:ext uri="{FF2B5EF4-FFF2-40B4-BE49-F238E27FC236}">
                  <a16:creationId xmlns:a16="http://schemas.microsoft.com/office/drawing/2014/main" id="{5CF4953B-B877-4A8D-8B0B-A576A82299E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btfpColumnIndicatorGroup1">
            <a:extLst>
              <a:ext uri="{FF2B5EF4-FFF2-40B4-BE49-F238E27FC236}">
                <a16:creationId xmlns:a16="http://schemas.microsoft.com/office/drawing/2014/main" id="{24C4A4D7-44C8-4E53-82FB-9A4494F8809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0" name="btfpColumnGapBlocker855975">
              <a:extLst>
                <a:ext uri="{FF2B5EF4-FFF2-40B4-BE49-F238E27FC236}">
                  <a16:creationId xmlns:a16="http://schemas.microsoft.com/office/drawing/2014/main" id="{740308E0-C021-4612-B474-5CF12AF6D13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8" name="btfpColumnGapBlocker616814">
              <a:extLst>
                <a:ext uri="{FF2B5EF4-FFF2-40B4-BE49-F238E27FC236}">
                  <a16:creationId xmlns:a16="http://schemas.microsoft.com/office/drawing/2014/main" id="{6C6AA67D-52BC-45B0-BCD6-4EDFB307CF47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959768">
              <a:extLst>
                <a:ext uri="{FF2B5EF4-FFF2-40B4-BE49-F238E27FC236}">
                  <a16:creationId xmlns:a16="http://schemas.microsoft.com/office/drawing/2014/main" id="{6ABB6F32-E150-4493-99A7-2C2DC2BA0354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254738">
              <a:extLst>
                <a:ext uri="{FF2B5EF4-FFF2-40B4-BE49-F238E27FC236}">
                  <a16:creationId xmlns:a16="http://schemas.microsoft.com/office/drawing/2014/main" id="{D4812F39-54C0-4330-8AC8-858ED5055F06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btfpColumnGapBlocker662115">
              <a:extLst>
                <a:ext uri="{FF2B5EF4-FFF2-40B4-BE49-F238E27FC236}">
                  <a16:creationId xmlns:a16="http://schemas.microsoft.com/office/drawing/2014/main" id="{2D6409A2-4A3B-4EA9-A171-F67AF764177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484466">
              <a:extLst>
                <a:ext uri="{FF2B5EF4-FFF2-40B4-BE49-F238E27FC236}">
                  <a16:creationId xmlns:a16="http://schemas.microsoft.com/office/drawing/2014/main" id="{81A30B63-1745-4E91-8E4B-E94C71FB6CA6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362290">
              <a:extLst>
                <a:ext uri="{FF2B5EF4-FFF2-40B4-BE49-F238E27FC236}">
                  <a16:creationId xmlns:a16="http://schemas.microsoft.com/office/drawing/2014/main" id="{18069F67-10F3-432A-B89A-8BF57838F21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8F7C2C-6CBE-4DEF-A9BB-8211ECD6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BCN PEG benchmarks the target vs its peers and identifies key value creation levers for the target to improve ESG performance thereby mitigating risks</a:t>
            </a:r>
          </a:p>
        </p:txBody>
      </p:sp>
      <p:grpSp>
        <p:nvGrpSpPr>
          <p:cNvPr id="259" name="btfpColumnHeaderBox530060">
            <a:extLst>
              <a:ext uri="{FF2B5EF4-FFF2-40B4-BE49-F238E27FC236}">
                <a16:creationId xmlns:a16="http://schemas.microsoft.com/office/drawing/2014/main" id="{FFFD3AEF-DF09-4F7D-A642-13F05E8CB33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4963" y="1569600"/>
            <a:ext cx="5490765" cy="291298"/>
            <a:chOff x="330200" y="1537774"/>
            <a:chExt cx="11531600" cy="220402"/>
          </a:xfrm>
        </p:grpSpPr>
        <p:sp>
          <p:nvSpPr>
            <p:cNvPr id="260" name="btfpColumnHeaderBoxText530060">
              <a:extLst>
                <a:ext uri="{FF2B5EF4-FFF2-40B4-BE49-F238E27FC236}">
                  <a16:creationId xmlns:a16="http://schemas.microsoft.com/office/drawing/2014/main" id="{D67EA012-CD5C-4360-BE32-C9D699EC5EA7}"/>
                </a:ext>
              </a:extLst>
            </p:cNvPr>
            <p:cNvSpPr txBox="1"/>
            <p:nvPr/>
          </p:nvSpPr>
          <p:spPr bwMode="gray">
            <a:xfrm>
              <a:off x="330200" y="1537774"/>
              <a:ext cx="11531600" cy="21596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C00000"/>
                  </a:solidFill>
                </a:rPr>
                <a:t>Benchmarking Target vs Peers</a:t>
              </a:r>
            </a:p>
          </p:txBody>
        </p:sp>
        <p:cxnSp>
          <p:nvCxnSpPr>
            <p:cNvPr id="261" name="btfpColumnHeaderBoxLine530060">
              <a:extLst>
                <a:ext uri="{FF2B5EF4-FFF2-40B4-BE49-F238E27FC236}">
                  <a16:creationId xmlns:a16="http://schemas.microsoft.com/office/drawing/2014/main" id="{2DB751EE-F251-4454-AB71-8EA63A825AF3}"/>
                </a:ext>
              </a:extLst>
            </p:cNvPr>
            <p:cNvCxnSpPr/>
            <p:nvPr/>
          </p:nvCxnSpPr>
          <p:spPr bwMode="gray">
            <a:xfrm>
              <a:off x="330200" y="1758176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btfpColumnHeaderBox530060">
            <a:extLst>
              <a:ext uri="{FF2B5EF4-FFF2-40B4-BE49-F238E27FC236}">
                <a16:creationId xmlns:a16="http://schemas.microsoft.com/office/drawing/2014/main" id="{48D5ED99-D2AD-41DE-8DEC-0EF5389733D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6096000" y="1574934"/>
            <a:ext cx="5490765" cy="285431"/>
            <a:chOff x="330200" y="1264343"/>
            <a:chExt cx="11531600" cy="215965"/>
          </a:xfrm>
        </p:grpSpPr>
        <p:sp>
          <p:nvSpPr>
            <p:cNvPr id="162" name="btfpColumnHeaderBoxText530060">
              <a:extLst>
                <a:ext uri="{FF2B5EF4-FFF2-40B4-BE49-F238E27FC236}">
                  <a16:creationId xmlns:a16="http://schemas.microsoft.com/office/drawing/2014/main" id="{9E23D268-CB43-4FD0-AA43-716E1FCEF66C}"/>
                </a:ext>
              </a:extLst>
            </p:cNvPr>
            <p:cNvSpPr txBox="1"/>
            <p:nvPr/>
          </p:nvSpPr>
          <p:spPr bwMode="gray">
            <a:xfrm>
              <a:off x="330200" y="1264343"/>
              <a:ext cx="11531600" cy="215965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C00000"/>
                  </a:solidFill>
                </a:rPr>
                <a:t>Value creation for Target</a:t>
              </a:r>
            </a:p>
          </p:txBody>
        </p:sp>
        <p:cxnSp>
          <p:nvCxnSpPr>
            <p:cNvPr id="163" name="btfpColumnHeaderBoxLine530060">
              <a:extLst>
                <a:ext uri="{FF2B5EF4-FFF2-40B4-BE49-F238E27FC236}">
                  <a16:creationId xmlns:a16="http://schemas.microsoft.com/office/drawing/2014/main" id="{DBF4BE05-B476-4CDA-AEEA-050FA16B8DA6}"/>
                </a:ext>
              </a:extLst>
            </p:cNvPr>
            <p:cNvCxnSpPr/>
            <p:nvPr/>
          </p:nvCxnSpPr>
          <p:spPr bwMode="gray">
            <a:xfrm>
              <a:off x="330200" y="1480308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1" name="btfpRunningAgenda2Level465319">
            <a:extLst>
              <a:ext uri="{FF2B5EF4-FFF2-40B4-BE49-F238E27FC236}">
                <a16:creationId xmlns:a16="http://schemas.microsoft.com/office/drawing/2014/main" id="{D9B60D02-5EB0-46FC-A1F3-AFF56FD31C08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6423098" cy="257442"/>
            <a:chOff x="0" y="876300"/>
            <a:chExt cx="6423098" cy="257442"/>
          </a:xfrm>
        </p:grpSpPr>
        <p:sp>
          <p:nvSpPr>
            <p:cNvPr id="182" name="btfpRunningAgenda2LevelBarLeft465319">
              <a:extLst>
                <a:ext uri="{FF2B5EF4-FFF2-40B4-BE49-F238E27FC236}">
                  <a16:creationId xmlns:a16="http://schemas.microsoft.com/office/drawing/2014/main" id="{C96E85E7-23FE-4DE4-8DC2-8A60B19E9406}"/>
                </a:ext>
              </a:extLst>
            </p:cNvPr>
            <p:cNvSpPr/>
            <p:nvPr/>
          </p:nvSpPr>
          <p:spPr bwMode="gray">
            <a:xfrm>
              <a:off x="0" y="876300"/>
              <a:ext cx="1281019" cy="257442"/>
            </a:xfrm>
            <a:custGeom>
              <a:avLst/>
              <a:gdLst>
                <a:gd name="connsiteX0" fmla="*/ 1281020 w 3108250"/>
                <a:gd name="connsiteY0" fmla="*/ 0 h 257442"/>
                <a:gd name="connsiteX1" fmla="*/ 3108250 w 3108250"/>
                <a:gd name="connsiteY1" fmla="*/ 0 h 257442"/>
                <a:gd name="connsiteX2" fmla="*/ 3053529 w 3108250"/>
                <a:gd name="connsiteY2" fmla="*/ 257442 h 257442"/>
                <a:gd name="connsiteX3" fmla="*/ 0 w 3108250"/>
                <a:gd name="connsiteY3" fmla="*/ 257442 h 257442"/>
                <a:gd name="connsiteX0" fmla="*/ 1281020 w 3053529"/>
                <a:gd name="connsiteY0" fmla="*/ 0 h 257442"/>
                <a:gd name="connsiteX1" fmla="*/ 1226299 w 3053529"/>
                <a:gd name="connsiteY1" fmla="*/ 257442 h 257442"/>
                <a:gd name="connsiteX2" fmla="*/ 3053529 w 3053529"/>
                <a:gd name="connsiteY2" fmla="*/ 257442 h 257442"/>
                <a:gd name="connsiteX3" fmla="*/ 0 w 3053529"/>
                <a:gd name="connsiteY3" fmla="*/ 257442 h 257442"/>
                <a:gd name="connsiteX0" fmla="*/ 1281020 w 1281020"/>
                <a:gd name="connsiteY0" fmla="*/ 0 h 257442"/>
                <a:gd name="connsiteX1" fmla="*/ 1226299 w 1281020"/>
                <a:gd name="connsiteY1" fmla="*/ 257442 h 257442"/>
                <a:gd name="connsiteX2" fmla="*/ 1 w 1281020"/>
                <a:gd name="connsiteY2" fmla="*/ 257442 h 257442"/>
                <a:gd name="connsiteX3" fmla="*/ 0 w 1281020"/>
                <a:gd name="connsiteY3" fmla="*/ 257442 h 257442"/>
                <a:gd name="connsiteX0" fmla="*/ 1281019 w 1281019"/>
                <a:gd name="connsiteY0" fmla="*/ 0 h 257442"/>
                <a:gd name="connsiteX1" fmla="*/ 1226298 w 1281019"/>
                <a:gd name="connsiteY1" fmla="*/ 257442 h 257442"/>
                <a:gd name="connsiteX2" fmla="*/ 0 w 1281019"/>
                <a:gd name="connsiteY2" fmla="*/ 257442 h 257442"/>
                <a:gd name="connsiteX3" fmla="*/ 0 w 128101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81019" h="257442">
                  <a:moveTo>
                    <a:pt x="1281019" y="0"/>
                  </a:moveTo>
                  <a:lnTo>
                    <a:pt x="1226298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83" name="btfpRunningAgenda2LevelTextLeft465319">
              <a:extLst>
                <a:ext uri="{FF2B5EF4-FFF2-40B4-BE49-F238E27FC236}">
                  <a16:creationId xmlns:a16="http://schemas.microsoft.com/office/drawing/2014/main" id="{1078FEED-208D-4835-B33A-E10DB325E869}"/>
                </a:ext>
              </a:extLst>
            </p:cNvPr>
            <p:cNvSpPr txBox="1"/>
            <p:nvPr/>
          </p:nvSpPr>
          <p:spPr bwMode="gray">
            <a:xfrm>
              <a:off x="0" y="876300"/>
              <a:ext cx="1226299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ESG</a:t>
              </a:r>
            </a:p>
          </p:txBody>
        </p:sp>
        <p:sp>
          <p:nvSpPr>
            <p:cNvPr id="184" name="btfpRunningAgenda2LevelBarRight465319">
              <a:extLst>
                <a:ext uri="{FF2B5EF4-FFF2-40B4-BE49-F238E27FC236}">
                  <a16:creationId xmlns:a16="http://schemas.microsoft.com/office/drawing/2014/main" id="{E99BD4A7-E8AC-4A40-88E8-98F25D2D2D3E}"/>
                </a:ext>
              </a:extLst>
            </p:cNvPr>
            <p:cNvSpPr/>
            <p:nvPr/>
          </p:nvSpPr>
          <p:spPr bwMode="gray">
            <a:xfrm>
              <a:off x="1146177" y="876300"/>
              <a:ext cx="5276921" cy="257442"/>
            </a:xfrm>
            <a:custGeom>
              <a:avLst/>
              <a:gdLst>
                <a:gd name="connsiteX0" fmla="*/ 968434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68434 w 2313135"/>
                <a:gd name="connsiteY0" fmla="*/ 0 h 257442"/>
                <a:gd name="connsiteX1" fmla="*/ 913713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68434 w 968434"/>
                <a:gd name="connsiteY0" fmla="*/ 0 h 257442"/>
                <a:gd name="connsiteX1" fmla="*/ 913713 w 968434"/>
                <a:gd name="connsiteY1" fmla="*/ 257442 h 257442"/>
                <a:gd name="connsiteX2" fmla="*/ 1 w 968434"/>
                <a:gd name="connsiteY2" fmla="*/ 257442 h 257442"/>
                <a:gd name="connsiteX3" fmla="*/ 0 w 968434"/>
                <a:gd name="connsiteY3" fmla="*/ 257442 h 257442"/>
                <a:gd name="connsiteX0" fmla="*/ 968433 w 968433"/>
                <a:gd name="connsiteY0" fmla="*/ 0 h 257442"/>
                <a:gd name="connsiteX1" fmla="*/ 913712 w 968433"/>
                <a:gd name="connsiteY1" fmla="*/ 257442 h 257442"/>
                <a:gd name="connsiteX2" fmla="*/ 0 w 968433"/>
                <a:gd name="connsiteY2" fmla="*/ 257442 h 257442"/>
                <a:gd name="connsiteX3" fmla="*/ 54721 w 968433"/>
                <a:gd name="connsiteY3" fmla="*/ 0 h 257442"/>
                <a:gd name="connsiteX0" fmla="*/ 1136749 w 1136749"/>
                <a:gd name="connsiteY0" fmla="*/ 0 h 257442"/>
                <a:gd name="connsiteX1" fmla="*/ 913712 w 1136749"/>
                <a:gd name="connsiteY1" fmla="*/ 257442 h 257442"/>
                <a:gd name="connsiteX2" fmla="*/ 0 w 1136749"/>
                <a:gd name="connsiteY2" fmla="*/ 257442 h 257442"/>
                <a:gd name="connsiteX3" fmla="*/ 54721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54721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54721 w 1136749"/>
                <a:gd name="connsiteY3" fmla="*/ 0 h 257442"/>
                <a:gd name="connsiteX0" fmla="*/ 1136749 w 1136749"/>
                <a:gd name="connsiteY0" fmla="*/ 0 h 257442"/>
                <a:gd name="connsiteX1" fmla="*/ 1082028 w 1136749"/>
                <a:gd name="connsiteY1" fmla="*/ 257442 h 257442"/>
                <a:gd name="connsiteX2" fmla="*/ 0 w 1136749"/>
                <a:gd name="connsiteY2" fmla="*/ 257442 h 257442"/>
                <a:gd name="connsiteX3" fmla="*/ 54721 w 1136749"/>
                <a:gd name="connsiteY3" fmla="*/ 0 h 257442"/>
                <a:gd name="connsiteX0" fmla="*/ 1437921 w 1437921"/>
                <a:gd name="connsiteY0" fmla="*/ 0 h 257442"/>
                <a:gd name="connsiteX1" fmla="*/ 1082028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437921 w 1437921"/>
                <a:gd name="connsiteY0" fmla="*/ 0 h 257442"/>
                <a:gd name="connsiteX1" fmla="*/ 1383200 w 1437921"/>
                <a:gd name="connsiteY1" fmla="*/ 257442 h 257442"/>
                <a:gd name="connsiteX2" fmla="*/ 0 w 1437921"/>
                <a:gd name="connsiteY2" fmla="*/ 257442 h 257442"/>
                <a:gd name="connsiteX3" fmla="*/ 54721 w 1437921"/>
                <a:gd name="connsiteY3" fmla="*/ 0 h 257442"/>
                <a:gd name="connsiteX0" fmla="*/ 1606237 w 1606237"/>
                <a:gd name="connsiteY0" fmla="*/ 0 h 257442"/>
                <a:gd name="connsiteX1" fmla="*/ 1383200 w 1606237"/>
                <a:gd name="connsiteY1" fmla="*/ 257442 h 257442"/>
                <a:gd name="connsiteX2" fmla="*/ 0 w 1606237"/>
                <a:gd name="connsiteY2" fmla="*/ 257442 h 257442"/>
                <a:gd name="connsiteX3" fmla="*/ 54721 w 1606237"/>
                <a:gd name="connsiteY3" fmla="*/ 0 h 257442"/>
                <a:gd name="connsiteX0" fmla="*/ 1606237 w 1606237"/>
                <a:gd name="connsiteY0" fmla="*/ 0 h 257442"/>
                <a:gd name="connsiteX1" fmla="*/ 1551516 w 1606237"/>
                <a:gd name="connsiteY1" fmla="*/ 257442 h 257442"/>
                <a:gd name="connsiteX2" fmla="*/ 0 w 1606237"/>
                <a:gd name="connsiteY2" fmla="*/ 257442 h 257442"/>
                <a:gd name="connsiteX3" fmla="*/ 54721 w 1606237"/>
                <a:gd name="connsiteY3" fmla="*/ 0 h 257442"/>
                <a:gd name="connsiteX0" fmla="*/ 1606237 w 1606237"/>
                <a:gd name="connsiteY0" fmla="*/ 0 h 257442"/>
                <a:gd name="connsiteX1" fmla="*/ 1551516 w 1606237"/>
                <a:gd name="connsiteY1" fmla="*/ 257442 h 257442"/>
                <a:gd name="connsiteX2" fmla="*/ 0 w 1606237"/>
                <a:gd name="connsiteY2" fmla="*/ 257442 h 257442"/>
                <a:gd name="connsiteX3" fmla="*/ 54721 w 1606237"/>
                <a:gd name="connsiteY3" fmla="*/ 0 h 257442"/>
                <a:gd name="connsiteX0" fmla="*/ 1606237 w 1606237"/>
                <a:gd name="connsiteY0" fmla="*/ 0 h 257442"/>
                <a:gd name="connsiteX1" fmla="*/ 1551516 w 1606237"/>
                <a:gd name="connsiteY1" fmla="*/ 257442 h 257442"/>
                <a:gd name="connsiteX2" fmla="*/ 0 w 1606237"/>
                <a:gd name="connsiteY2" fmla="*/ 257442 h 257442"/>
                <a:gd name="connsiteX3" fmla="*/ 54721 w 1606237"/>
                <a:gd name="connsiteY3" fmla="*/ 0 h 257442"/>
                <a:gd name="connsiteX0" fmla="*/ 1875541 w 1875541"/>
                <a:gd name="connsiteY0" fmla="*/ 0 h 257442"/>
                <a:gd name="connsiteX1" fmla="*/ 1551516 w 1875541"/>
                <a:gd name="connsiteY1" fmla="*/ 257442 h 257442"/>
                <a:gd name="connsiteX2" fmla="*/ 0 w 1875541"/>
                <a:gd name="connsiteY2" fmla="*/ 257442 h 257442"/>
                <a:gd name="connsiteX3" fmla="*/ 54721 w 1875541"/>
                <a:gd name="connsiteY3" fmla="*/ 0 h 257442"/>
                <a:gd name="connsiteX0" fmla="*/ 1875541 w 1875541"/>
                <a:gd name="connsiteY0" fmla="*/ 0 h 257442"/>
                <a:gd name="connsiteX1" fmla="*/ 1820820 w 1875541"/>
                <a:gd name="connsiteY1" fmla="*/ 257442 h 257442"/>
                <a:gd name="connsiteX2" fmla="*/ 0 w 1875541"/>
                <a:gd name="connsiteY2" fmla="*/ 257442 h 257442"/>
                <a:gd name="connsiteX3" fmla="*/ 54721 w 1875541"/>
                <a:gd name="connsiteY3" fmla="*/ 0 h 257442"/>
                <a:gd name="connsiteX0" fmla="*/ 1875541 w 1875541"/>
                <a:gd name="connsiteY0" fmla="*/ 0 h 257442"/>
                <a:gd name="connsiteX1" fmla="*/ 1820820 w 1875541"/>
                <a:gd name="connsiteY1" fmla="*/ 257442 h 257442"/>
                <a:gd name="connsiteX2" fmla="*/ 0 w 1875541"/>
                <a:gd name="connsiteY2" fmla="*/ 257442 h 257442"/>
                <a:gd name="connsiteX3" fmla="*/ 54721 w 1875541"/>
                <a:gd name="connsiteY3" fmla="*/ 0 h 257442"/>
                <a:gd name="connsiteX0" fmla="*/ 1875541 w 1875541"/>
                <a:gd name="connsiteY0" fmla="*/ 0 h 257442"/>
                <a:gd name="connsiteX1" fmla="*/ 1820820 w 1875541"/>
                <a:gd name="connsiteY1" fmla="*/ 257442 h 257442"/>
                <a:gd name="connsiteX2" fmla="*/ 0 w 1875541"/>
                <a:gd name="connsiteY2" fmla="*/ 257442 h 257442"/>
                <a:gd name="connsiteX3" fmla="*/ 54721 w 1875541"/>
                <a:gd name="connsiteY3" fmla="*/ 0 h 257442"/>
                <a:gd name="connsiteX0" fmla="*/ 2128816 w 2128816"/>
                <a:gd name="connsiteY0" fmla="*/ 0 h 257442"/>
                <a:gd name="connsiteX1" fmla="*/ 1820820 w 2128816"/>
                <a:gd name="connsiteY1" fmla="*/ 257442 h 257442"/>
                <a:gd name="connsiteX2" fmla="*/ 0 w 2128816"/>
                <a:gd name="connsiteY2" fmla="*/ 257442 h 257442"/>
                <a:gd name="connsiteX3" fmla="*/ 54721 w 2128816"/>
                <a:gd name="connsiteY3" fmla="*/ 0 h 257442"/>
                <a:gd name="connsiteX0" fmla="*/ 2128816 w 2128816"/>
                <a:gd name="connsiteY0" fmla="*/ 0 h 257442"/>
                <a:gd name="connsiteX1" fmla="*/ 2074094 w 2128816"/>
                <a:gd name="connsiteY1" fmla="*/ 257442 h 257442"/>
                <a:gd name="connsiteX2" fmla="*/ 0 w 2128816"/>
                <a:gd name="connsiteY2" fmla="*/ 257442 h 257442"/>
                <a:gd name="connsiteX3" fmla="*/ 54721 w 2128816"/>
                <a:gd name="connsiteY3" fmla="*/ 0 h 257442"/>
                <a:gd name="connsiteX0" fmla="*/ 2128817 w 2128817"/>
                <a:gd name="connsiteY0" fmla="*/ 0 h 257442"/>
                <a:gd name="connsiteX1" fmla="*/ 2074095 w 2128817"/>
                <a:gd name="connsiteY1" fmla="*/ 257442 h 257442"/>
                <a:gd name="connsiteX2" fmla="*/ 0 w 2128817"/>
                <a:gd name="connsiteY2" fmla="*/ 257442 h 257442"/>
                <a:gd name="connsiteX3" fmla="*/ 54722 w 2128817"/>
                <a:gd name="connsiteY3" fmla="*/ 0 h 257442"/>
                <a:gd name="connsiteX0" fmla="*/ 2128817 w 2128817"/>
                <a:gd name="connsiteY0" fmla="*/ 0 h 257442"/>
                <a:gd name="connsiteX1" fmla="*/ 2074095 w 2128817"/>
                <a:gd name="connsiteY1" fmla="*/ 257442 h 257442"/>
                <a:gd name="connsiteX2" fmla="*/ 0 w 2128817"/>
                <a:gd name="connsiteY2" fmla="*/ 257442 h 257442"/>
                <a:gd name="connsiteX3" fmla="*/ 54722 w 2128817"/>
                <a:gd name="connsiteY3" fmla="*/ 0 h 257442"/>
                <a:gd name="connsiteX0" fmla="*/ 2441402 w 2441402"/>
                <a:gd name="connsiteY0" fmla="*/ 0 h 257442"/>
                <a:gd name="connsiteX1" fmla="*/ 2074095 w 2441402"/>
                <a:gd name="connsiteY1" fmla="*/ 257442 h 257442"/>
                <a:gd name="connsiteX2" fmla="*/ 0 w 2441402"/>
                <a:gd name="connsiteY2" fmla="*/ 257442 h 257442"/>
                <a:gd name="connsiteX3" fmla="*/ 54722 w 2441402"/>
                <a:gd name="connsiteY3" fmla="*/ 0 h 257442"/>
                <a:gd name="connsiteX0" fmla="*/ 2441402 w 2441402"/>
                <a:gd name="connsiteY0" fmla="*/ 0 h 257442"/>
                <a:gd name="connsiteX1" fmla="*/ 2386680 w 2441402"/>
                <a:gd name="connsiteY1" fmla="*/ 257442 h 257442"/>
                <a:gd name="connsiteX2" fmla="*/ 0 w 2441402"/>
                <a:gd name="connsiteY2" fmla="*/ 257442 h 257442"/>
                <a:gd name="connsiteX3" fmla="*/ 54722 w 2441402"/>
                <a:gd name="connsiteY3" fmla="*/ 0 h 257442"/>
                <a:gd name="connsiteX0" fmla="*/ 2441402 w 2441402"/>
                <a:gd name="connsiteY0" fmla="*/ 0 h 257442"/>
                <a:gd name="connsiteX1" fmla="*/ 2386680 w 2441402"/>
                <a:gd name="connsiteY1" fmla="*/ 257442 h 257442"/>
                <a:gd name="connsiteX2" fmla="*/ 0 w 2441402"/>
                <a:gd name="connsiteY2" fmla="*/ 257442 h 257442"/>
                <a:gd name="connsiteX3" fmla="*/ 54722 w 2441402"/>
                <a:gd name="connsiteY3" fmla="*/ 0 h 257442"/>
                <a:gd name="connsiteX0" fmla="*/ 2441402 w 2441402"/>
                <a:gd name="connsiteY0" fmla="*/ 0 h 257442"/>
                <a:gd name="connsiteX1" fmla="*/ 2386680 w 2441402"/>
                <a:gd name="connsiteY1" fmla="*/ 257442 h 257442"/>
                <a:gd name="connsiteX2" fmla="*/ 0 w 2441402"/>
                <a:gd name="connsiteY2" fmla="*/ 257442 h 257442"/>
                <a:gd name="connsiteX3" fmla="*/ 54721 w 2441402"/>
                <a:gd name="connsiteY3" fmla="*/ 0 h 257442"/>
                <a:gd name="connsiteX0" fmla="*/ 2725581 w 2725581"/>
                <a:gd name="connsiteY0" fmla="*/ 0 h 257442"/>
                <a:gd name="connsiteX1" fmla="*/ 2386680 w 2725581"/>
                <a:gd name="connsiteY1" fmla="*/ 257442 h 257442"/>
                <a:gd name="connsiteX2" fmla="*/ 0 w 2725581"/>
                <a:gd name="connsiteY2" fmla="*/ 257442 h 257442"/>
                <a:gd name="connsiteX3" fmla="*/ 54721 w 2725581"/>
                <a:gd name="connsiteY3" fmla="*/ 0 h 257442"/>
                <a:gd name="connsiteX0" fmla="*/ 2725581 w 2725581"/>
                <a:gd name="connsiteY0" fmla="*/ 0 h 257442"/>
                <a:gd name="connsiteX1" fmla="*/ 2670860 w 2725581"/>
                <a:gd name="connsiteY1" fmla="*/ 257442 h 257442"/>
                <a:gd name="connsiteX2" fmla="*/ 0 w 2725581"/>
                <a:gd name="connsiteY2" fmla="*/ 257442 h 257442"/>
                <a:gd name="connsiteX3" fmla="*/ 54721 w 2725581"/>
                <a:gd name="connsiteY3" fmla="*/ 0 h 257442"/>
                <a:gd name="connsiteX0" fmla="*/ 2725581 w 2725581"/>
                <a:gd name="connsiteY0" fmla="*/ 0 h 257442"/>
                <a:gd name="connsiteX1" fmla="*/ 2670860 w 2725581"/>
                <a:gd name="connsiteY1" fmla="*/ 257442 h 257442"/>
                <a:gd name="connsiteX2" fmla="*/ 0 w 2725581"/>
                <a:gd name="connsiteY2" fmla="*/ 257442 h 257442"/>
                <a:gd name="connsiteX3" fmla="*/ 54721 w 2725581"/>
                <a:gd name="connsiteY3" fmla="*/ 0 h 257442"/>
                <a:gd name="connsiteX0" fmla="*/ 2725581 w 2725581"/>
                <a:gd name="connsiteY0" fmla="*/ 0 h 257442"/>
                <a:gd name="connsiteX1" fmla="*/ 2670860 w 2725581"/>
                <a:gd name="connsiteY1" fmla="*/ 257442 h 257442"/>
                <a:gd name="connsiteX2" fmla="*/ 0 w 2725581"/>
                <a:gd name="connsiteY2" fmla="*/ 257442 h 257442"/>
                <a:gd name="connsiteX3" fmla="*/ 54721 w 2725581"/>
                <a:gd name="connsiteY3" fmla="*/ 0 h 257442"/>
                <a:gd name="connsiteX0" fmla="*/ 2893897 w 2893897"/>
                <a:gd name="connsiteY0" fmla="*/ 0 h 257442"/>
                <a:gd name="connsiteX1" fmla="*/ 2670860 w 2893897"/>
                <a:gd name="connsiteY1" fmla="*/ 257442 h 257442"/>
                <a:gd name="connsiteX2" fmla="*/ 0 w 2893897"/>
                <a:gd name="connsiteY2" fmla="*/ 257442 h 257442"/>
                <a:gd name="connsiteX3" fmla="*/ 54721 w 2893897"/>
                <a:gd name="connsiteY3" fmla="*/ 0 h 257442"/>
                <a:gd name="connsiteX0" fmla="*/ 2893897 w 2893897"/>
                <a:gd name="connsiteY0" fmla="*/ 0 h 257442"/>
                <a:gd name="connsiteX1" fmla="*/ 2839176 w 2893897"/>
                <a:gd name="connsiteY1" fmla="*/ 257442 h 257442"/>
                <a:gd name="connsiteX2" fmla="*/ 0 w 2893897"/>
                <a:gd name="connsiteY2" fmla="*/ 257442 h 257442"/>
                <a:gd name="connsiteX3" fmla="*/ 54721 w 2893897"/>
                <a:gd name="connsiteY3" fmla="*/ 0 h 257442"/>
                <a:gd name="connsiteX0" fmla="*/ 2893897 w 2893897"/>
                <a:gd name="connsiteY0" fmla="*/ 0 h 257442"/>
                <a:gd name="connsiteX1" fmla="*/ 2839176 w 2893897"/>
                <a:gd name="connsiteY1" fmla="*/ 257442 h 257442"/>
                <a:gd name="connsiteX2" fmla="*/ 0 w 2893897"/>
                <a:gd name="connsiteY2" fmla="*/ 257442 h 257442"/>
                <a:gd name="connsiteX3" fmla="*/ 54721 w 2893897"/>
                <a:gd name="connsiteY3" fmla="*/ 0 h 257442"/>
                <a:gd name="connsiteX0" fmla="*/ 2893897 w 2893897"/>
                <a:gd name="connsiteY0" fmla="*/ 0 h 257442"/>
                <a:gd name="connsiteX1" fmla="*/ 2839176 w 2893897"/>
                <a:gd name="connsiteY1" fmla="*/ 257442 h 257442"/>
                <a:gd name="connsiteX2" fmla="*/ 0 w 2893897"/>
                <a:gd name="connsiteY2" fmla="*/ 257442 h 257442"/>
                <a:gd name="connsiteX3" fmla="*/ 54721 w 2893897"/>
                <a:gd name="connsiteY3" fmla="*/ 0 h 257442"/>
                <a:gd name="connsiteX0" fmla="*/ 3054197 w 3054197"/>
                <a:gd name="connsiteY0" fmla="*/ 0 h 257442"/>
                <a:gd name="connsiteX1" fmla="*/ 2839176 w 3054197"/>
                <a:gd name="connsiteY1" fmla="*/ 257442 h 257442"/>
                <a:gd name="connsiteX2" fmla="*/ 0 w 3054197"/>
                <a:gd name="connsiteY2" fmla="*/ 257442 h 257442"/>
                <a:gd name="connsiteX3" fmla="*/ 54721 w 3054197"/>
                <a:gd name="connsiteY3" fmla="*/ 0 h 257442"/>
                <a:gd name="connsiteX0" fmla="*/ 3054197 w 3054197"/>
                <a:gd name="connsiteY0" fmla="*/ 0 h 257442"/>
                <a:gd name="connsiteX1" fmla="*/ 2999476 w 3054197"/>
                <a:gd name="connsiteY1" fmla="*/ 257442 h 257442"/>
                <a:gd name="connsiteX2" fmla="*/ 0 w 3054197"/>
                <a:gd name="connsiteY2" fmla="*/ 257442 h 257442"/>
                <a:gd name="connsiteX3" fmla="*/ 54721 w 3054197"/>
                <a:gd name="connsiteY3" fmla="*/ 0 h 257442"/>
                <a:gd name="connsiteX0" fmla="*/ 3054197 w 3054197"/>
                <a:gd name="connsiteY0" fmla="*/ 0 h 257442"/>
                <a:gd name="connsiteX1" fmla="*/ 2999476 w 3054197"/>
                <a:gd name="connsiteY1" fmla="*/ 257442 h 257442"/>
                <a:gd name="connsiteX2" fmla="*/ 0 w 3054197"/>
                <a:gd name="connsiteY2" fmla="*/ 257442 h 257442"/>
                <a:gd name="connsiteX3" fmla="*/ 54721 w 3054197"/>
                <a:gd name="connsiteY3" fmla="*/ 0 h 257442"/>
                <a:gd name="connsiteX0" fmla="*/ 3054197 w 3054197"/>
                <a:gd name="connsiteY0" fmla="*/ 0 h 257442"/>
                <a:gd name="connsiteX1" fmla="*/ 2999476 w 3054197"/>
                <a:gd name="connsiteY1" fmla="*/ 257442 h 257442"/>
                <a:gd name="connsiteX2" fmla="*/ 0 w 3054197"/>
                <a:gd name="connsiteY2" fmla="*/ 257442 h 257442"/>
                <a:gd name="connsiteX3" fmla="*/ 54721 w 3054197"/>
                <a:gd name="connsiteY3" fmla="*/ 0 h 257442"/>
                <a:gd name="connsiteX0" fmla="*/ 3214498 w 3214498"/>
                <a:gd name="connsiteY0" fmla="*/ 0 h 257442"/>
                <a:gd name="connsiteX1" fmla="*/ 2999476 w 3214498"/>
                <a:gd name="connsiteY1" fmla="*/ 257442 h 257442"/>
                <a:gd name="connsiteX2" fmla="*/ 0 w 3214498"/>
                <a:gd name="connsiteY2" fmla="*/ 257442 h 257442"/>
                <a:gd name="connsiteX3" fmla="*/ 54721 w 3214498"/>
                <a:gd name="connsiteY3" fmla="*/ 0 h 257442"/>
                <a:gd name="connsiteX0" fmla="*/ 3214498 w 3214498"/>
                <a:gd name="connsiteY0" fmla="*/ 0 h 257442"/>
                <a:gd name="connsiteX1" fmla="*/ 3159776 w 3214498"/>
                <a:gd name="connsiteY1" fmla="*/ 257442 h 257442"/>
                <a:gd name="connsiteX2" fmla="*/ 0 w 3214498"/>
                <a:gd name="connsiteY2" fmla="*/ 257442 h 257442"/>
                <a:gd name="connsiteX3" fmla="*/ 54721 w 3214498"/>
                <a:gd name="connsiteY3" fmla="*/ 0 h 257442"/>
                <a:gd name="connsiteX0" fmla="*/ 3214499 w 3214499"/>
                <a:gd name="connsiteY0" fmla="*/ 0 h 257442"/>
                <a:gd name="connsiteX1" fmla="*/ 3159777 w 3214499"/>
                <a:gd name="connsiteY1" fmla="*/ 257442 h 257442"/>
                <a:gd name="connsiteX2" fmla="*/ 0 w 3214499"/>
                <a:gd name="connsiteY2" fmla="*/ 257442 h 257442"/>
                <a:gd name="connsiteX3" fmla="*/ 54722 w 3214499"/>
                <a:gd name="connsiteY3" fmla="*/ 0 h 257442"/>
                <a:gd name="connsiteX0" fmla="*/ 3214499 w 3214499"/>
                <a:gd name="connsiteY0" fmla="*/ 0 h 257442"/>
                <a:gd name="connsiteX1" fmla="*/ 3159777 w 3214499"/>
                <a:gd name="connsiteY1" fmla="*/ 257442 h 257442"/>
                <a:gd name="connsiteX2" fmla="*/ 0 w 3214499"/>
                <a:gd name="connsiteY2" fmla="*/ 257442 h 257442"/>
                <a:gd name="connsiteX3" fmla="*/ 54722 w 3214499"/>
                <a:gd name="connsiteY3" fmla="*/ 0 h 257442"/>
                <a:gd name="connsiteX0" fmla="*/ 950801 w 3159777"/>
                <a:gd name="connsiteY0" fmla="*/ 0 h 257442"/>
                <a:gd name="connsiteX1" fmla="*/ 3159777 w 3159777"/>
                <a:gd name="connsiteY1" fmla="*/ 257442 h 257442"/>
                <a:gd name="connsiteX2" fmla="*/ 0 w 3159777"/>
                <a:gd name="connsiteY2" fmla="*/ 257442 h 257442"/>
                <a:gd name="connsiteX3" fmla="*/ 54722 w 3159777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2 w 950801"/>
                <a:gd name="connsiteY3" fmla="*/ 0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0 w 950801"/>
                <a:gd name="connsiteY2" fmla="*/ 257442 h 257442"/>
                <a:gd name="connsiteX3" fmla="*/ 54721 w 950801"/>
                <a:gd name="connsiteY3" fmla="*/ 0 h 257442"/>
                <a:gd name="connsiteX0" fmla="*/ 1111101 w 1111101"/>
                <a:gd name="connsiteY0" fmla="*/ 0 h 257442"/>
                <a:gd name="connsiteX1" fmla="*/ 8960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111101 w 1111101"/>
                <a:gd name="connsiteY0" fmla="*/ 0 h 257442"/>
                <a:gd name="connsiteX1" fmla="*/ 1056380 w 1111101"/>
                <a:gd name="connsiteY1" fmla="*/ 257442 h 257442"/>
                <a:gd name="connsiteX2" fmla="*/ 0 w 1111101"/>
                <a:gd name="connsiteY2" fmla="*/ 257442 h 257442"/>
                <a:gd name="connsiteX3" fmla="*/ 54721 w 1111101"/>
                <a:gd name="connsiteY3" fmla="*/ 0 h 257442"/>
                <a:gd name="connsiteX0" fmla="*/ 1279416 w 1279416"/>
                <a:gd name="connsiteY0" fmla="*/ 0 h 257442"/>
                <a:gd name="connsiteX1" fmla="*/ 1056380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4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279417 w 1279417"/>
                <a:gd name="connsiteY0" fmla="*/ 0 h 257442"/>
                <a:gd name="connsiteX1" fmla="*/ 1224695 w 1279417"/>
                <a:gd name="connsiteY1" fmla="*/ 257442 h 257442"/>
                <a:gd name="connsiteX2" fmla="*/ 0 w 1279417"/>
                <a:gd name="connsiteY2" fmla="*/ 257442 h 257442"/>
                <a:gd name="connsiteX3" fmla="*/ 54722 w 1279417"/>
                <a:gd name="connsiteY3" fmla="*/ 0 h 257442"/>
                <a:gd name="connsiteX0" fmla="*/ 1447733 w 1447733"/>
                <a:gd name="connsiteY0" fmla="*/ 0 h 257442"/>
                <a:gd name="connsiteX1" fmla="*/ 1224695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2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1 w 1447732"/>
                <a:gd name="connsiteY1" fmla="*/ 257442 h 257442"/>
                <a:gd name="connsiteX2" fmla="*/ 0 w 1447732"/>
                <a:gd name="connsiteY2" fmla="*/ 257442 h 257442"/>
                <a:gd name="connsiteX3" fmla="*/ 54720 w 1447732"/>
                <a:gd name="connsiteY3" fmla="*/ 0 h 257442"/>
                <a:gd name="connsiteX0" fmla="*/ 1279415 w 1393011"/>
                <a:gd name="connsiteY0" fmla="*/ 0 h 257442"/>
                <a:gd name="connsiteX1" fmla="*/ 1393011 w 1393011"/>
                <a:gd name="connsiteY1" fmla="*/ 257442 h 257442"/>
                <a:gd name="connsiteX2" fmla="*/ 0 w 1393011"/>
                <a:gd name="connsiteY2" fmla="*/ 257442 h 257442"/>
                <a:gd name="connsiteX3" fmla="*/ 54720 w 1393011"/>
                <a:gd name="connsiteY3" fmla="*/ 0 h 257442"/>
                <a:gd name="connsiteX0" fmla="*/ 1279415 w 1279415"/>
                <a:gd name="connsiteY0" fmla="*/ 0 h 257442"/>
                <a:gd name="connsiteX1" fmla="*/ 1224695 w 1279415"/>
                <a:gd name="connsiteY1" fmla="*/ 257442 h 257442"/>
                <a:gd name="connsiteX2" fmla="*/ 0 w 1279415"/>
                <a:gd name="connsiteY2" fmla="*/ 257442 h 257442"/>
                <a:gd name="connsiteX3" fmla="*/ 54720 w 1279415"/>
                <a:gd name="connsiteY3" fmla="*/ 0 h 257442"/>
                <a:gd name="connsiteX0" fmla="*/ 1279415 w 1279415"/>
                <a:gd name="connsiteY0" fmla="*/ 0 h 257442"/>
                <a:gd name="connsiteX1" fmla="*/ 1224695 w 1279415"/>
                <a:gd name="connsiteY1" fmla="*/ 257442 h 257442"/>
                <a:gd name="connsiteX2" fmla="*/ 0 w 1279415"/>
                <a:gd name="connsiteY2" fmla="*/ 257442 h 257442"/>
                <a:gd name="connsiteX3" fmla="*/ 54720 w 1279415"/>
                <a:gd name="connsiteY3" fmla="*/ 0 h 257442"/>
                <a:gd name="connsiteX0" fmla="*/ 1279415 w 1279415"/>
                <a:gd name="connsiteY0" fmla="*/ 0 h 257442"/>
                <a:gd name="connsiteX1" fmla="*/ 1224695 w 1279415"/>
                <a:gd name="connsiteY1" fmla="*/ 257442 h 257442"/>
                <a:gd name="connsiteX2" fmla="*/ 0 w 1279415"/>
                <a:gd name="connsiteY2" fmla="*/ 257442 h 257442"/>
                <a:gd name="connsiteX3" fmla="*/ 54721 w 1279415"/>
                <a:gd name="connsiteY3" fmla="*/ 0 h 257442"/>
                <a:gd name="connsiteX0" fmla="*/ 1447732 w 1447732"/>
                <a:gd name="connsiteY0" fmla="*/ 0 h 257442"/>
                <a:gd name="connsiteX1" fmla="*/ 1224695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2 w 1447732"/>
                <a:gd name="connsiteY0" fmla="*/ 0 h 257442"/>
                <a:gd name="connsiteX1" fmla="*/ 1393010 w 1447732"/>
                <a:gd name="connsiteY1" fmla="*/ 257442 h 257442"/>
                <a:gd name="connsiteX2" fmla="*/ 0 w 1447732"/>
                <a:gd name="connsiteY2" fmla="*/ 257442 h 257442"/>
                <a:gd name="connsiteX3" fmla="*/ 54721 w 1447732"/>
                <a:gd name="connsiteY3" fmla="*/ 0 h 257442"/>
                <a:gd name="connsiteX0" fmla="*/ 1447733 w 1447733"/>
                <a:gd name="connsiteY0" fmla="*/ 0 h 257442"/>
                <a:gd name="connsiteX1" fmla="*/ 1393011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447733 w 1447733"/>
                <a:gd name="connsiteY0" fmla="*/ 0 h 257442"/>
                <a:gd name="connsiteX1" fmla="*/ 1393011 w 1447733"/>
                <a:gd name="connsiteY1" fmla="*/ 257442 h 257442"/>
                <a:gd name="connsiteX2" fmla="*/ 0 w 1447733"/>
                <a:gd name="connsiteY2" fmla="*/ 257442 h 257442"/>
                <a:gd name="connsiteX3" fmla="*/ 54722 w 1447733"/>
                <a:gd name="connsiteY3" fmla="*/ 0 h 257442"/>
                <a:gd name="connsiteX0" fmla="*/ 1616048 w 1616048"/>
                <a:gd name="connsiteY0" fmla="*/ 0 h 257442"/>
                <a:gd name="connsiteX1" fmla="*/ 1393011 w 1616048"/>
                <a:gd name="connsiteY1" fmla="*/ 257442 h 257442"/>
                <a:gd name="connsiteX2" fmla="*/ 0 w 1616048"/>
                <a:gd name="connsiteY2" fmla="*/ 257442 h 257442"/>
                <a:gd name="connsiteX3" fmla="*/ 54722 w 1616048"/>
                <a:gd name="connsiteY3" fmla="*/ 0 h 257442"/>
                <a:gd name="connsiteX0" fmla="*/ 1616048 w 1616048"/>
                <a:gd name="connsiteY0" fmla="*/ 0 h 257442"/>
                <a:gd name="connsiteX1" fmla="*/ 1561326 w 1616048"/>
                <a:gd name="connsiteY1" fmla="*/ 257442 h 257442"/>
                <a:gd name="connsiteX2" fmla="*/ 0 w 1616048"/>
                <a:gd name="connsiteY2" fmla="*/ 257442 h 257442"/>
                <a:gd name="connsiteX3" fmla="*/ 54722 w 1616048"/>
                <a:gd name="connsiteY3" fmla="*/ 0 h 257442"/>
                <a:gd name="connsiteX0" fmla="*/ 1616048 w 1616048"/>
                <a:gd name="connsiteY0" fmla="*/ 0 h 257442"/>
                <a:gd name="connsiteX1" fmla="*/ 1561326 w 1616048"/>
                <a:gd name="connsiteY1" fmla="*/ 257442 h 257442"/>
                <a:gd name="connsiteX2" fmla="*/ 0 w 1616048"/>
                <a:gd name="connsiteY2" fmla="*/ 257442 h 257442"/>
                <a:gd name="connsiteX3" fmla="*/ 54722 w 1616048"/>
                <a:gd name="connsiteY3" fmla="*/ 0 h 257442"/>
                <a:gd name="connsiteX0" fmla="*/ 1616048 w 1616048"/>
                <a:gd name="connsiteY0" fmla="*/ 0 h 257442"/>
                <a:gd name="connsiteX1" fmla="*/ 1561326 w 1616048"/>
                <a:gd name="connsiteY1" fmla="*/ 257442 h 257442"/>
                <a:gd name="connsiteX2" fmla="*/ 0 w 1616048"/>
                <a:gd name="connsiteY2" fmla="*/ 257442 h 257442"/>
                <a:gd name="connsiteX3" fmla="*/ 54721 w 1616048"/>
                <a:gd name="connsiteY3" fmla="*/ 0 h 257442"/>
                <a:gd name="connsiteX0" fmla="*/ 1801995 w 1801995"/>
                <a:gd name="connsiteY0" fmla="*/ 0 h 257442"/>
                <a:gd name="connsiteX1" fmla="*/ 1561326 w 1801995"/>
                <a:gd name="connsiteY1" fmla="*/ 257442 h 257442"/>
                <a:gd name="connsiteX2" fmla="*/ 0 w 1801995"/>
                <a:gd name="connsiteY2" fmla="*/ 257442 h 257442"/>
                <a:gd name="connsiteX3" fmla="*/ 54721 w 1801995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54721 w 1801995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54721 w 1801995"/>
                <a:gd name="connsiteY3" fmla="*/ 0 h 257442"/>
                <a:gd name="connsiteX0" fmla="*/ 1801995 w 1801995"/>
                <a:gd name="connsiteY0" fmla="*/ 0 h 257442"/>
                <a:gd name="connsiteX1" fmla="*/ 1747274 w 1801995"/>
                <a:gd name="connsiteY1" fmla="*/ 257442 h 257442"/>
                <a:gd name="connsiteX2" fmla="*/ 0 w 1801995"/>
                <a:gd name="connsiteY2" fmla="*/ 257442 h 257442"/>
                <a:gd name="connsiteX3" fmla="*/ 54721 w 1801995"/>
                <a:gd name="connsiteY3" fmla="*/ 0 h 257442"/>
                <a:gd name="connsiteX0" fmla="*/ 1970311 w 1970311"/>
                <a:gd name="connsiteY0" fmla="*/ 0 h 257442"/>
                <a:gd name="connsiteX1" fmla="*/ 1747274 w 1970311"/>
                <a:gd name="connsiteY1" fmla="*/ 257442 h 257442"/>
                <a:gd name="connsiteX2" fmla="*/ 0 w 1970311"/>
                <a:gd name="connsiteY2" fmla="*/ 257442 h 257442"/>
                <a:gd name="connsiteX3" fmla="*/ 54721 w 1970311"/>
                <a:gd name="connsiteY3" fmla="*/ 0 h 257442"/>
                <a:gd name="connsiteX0" fmla="*/ 1970311 w 1970311"/>
                <a:gd name="connsiteY0" fmla="*/ 0 h 257442"/>
                <a:gd name="connsiteX1" fmla="*/ 1915590 w 1970311"/>
                <a:gd name="connsiteY1" fmla="*/ 257442 h 257442"/>
                <a:gd name="connsiteX2" fmla="*/ 0 w 1970311"/>
                <a:gd name="connsiteY2" fmla="*/ 257442 h 257442"/>
                <a:gd name="connsiteX3" fmla="*/ 54721 w 1970311"/>
                <a:gd name="connsiteY3" fmla="*/ 0 h 257442"/>
                <a:gd name="connsiteX0" fmla="*/ 1970311 w 1970311"/>
                <a:gd name="connsiteY0" fmla="*/ 0 h 257442"/>
                <a:gd name="connsiteX1" fmla="*/ 1915590 w 1970311"/>
                <a:gd name="connsiteY1" fmla="*/ 257442 h 257442"/>
                <a:gd name="connsiteX2" fmla="*/ 0 w 1970311"/>
                <a:gd name="connsiteY2" fmla="*/ 257442 h 257442"/>
                <a:gd name="connsiteX3" fmla="*/ 54721 w 1970311"/>
                <a:gd name="connsiteY3" fmla="*/ 0 h 257442"/>
                <a:gd name="connsiteX0" fmla="*/ 1970311 w 1970311"/>
                <a:gd name="connsiteY0" fmla="*/ 0 h 257442"/>
                <a:gd name="connsiteX1" fmla="*/ 1915590 w 1970311"/>
                <a:gd name="connsiteY1" fmla="*/ 257442 h 257442"/>
                <a:gd name="connsiteX2" fmla="*/ 0 w 1970311"/>
                <a:gd name="connsiteY2" fmla="*/ 257442 h 257442"/>
                <a:gd name="connsiteX3" fmla="*/ 54721 w 1970311"/>
                <a:gd name="connsiteY3" fmla="*/ 0 h 257442"/>
                <a:gd name="connsiteX0" fmla="*/ 2138626 w 2138626"/>
                <a:gd name="connsiteY0" fmla="*/ 0 h 257442"/>
                <a:gd name="connsiteX1" fmla="*/ 1915590 w 2138626"/>
                <a:gd name="connsiteY1" fmla="*/ 257442 h 257442"/>
                <a:gd name="connsiteX2" fmla="*/ 0 w 2138626"/>
                <a:gd name="connsiteY2" fmla="*/ 257442 h 257442"/>
                <a:gd name="connsiteX3" fmla="*/ 54721 w 2138626"/>
                <a:gd name="connsiteY3" fmla="*/ 0 h 257442"/>
                <a:gd name="connsiteX0" fmla="*/ 2138626 w 2138626"/>
                <a:gd name="connsiteY0" fmla="*/ 0 h 257442"/>
                <a:gd name="connsiteX1" fmla="*/ 2083904 w 2138626"/>
                <a:gd name="connsiteY1" fmla="*/ 257442 h 257442"/>
                <a:gd name="connsiteX2" fmla="*/ 0 w 2138626"/>
                <a:gd name="connsiteY2" fmla="*/ 257442 h 257442"/>
                <a:gd name="connsiteX3" fmla="*/ 54721 w 2138626"/>
                <a:gd name="connsiteY3" fmla="*/ 0 h 257442"/>
                <a:gd name="connsiteX0" fmla="*/ 2138627 w 2138627"/>
                <a:gd name="connsiteY0" fmla="*/ 0 h 257442"/>
                <a:gd name="connsiteX1" fmla="*/ 2083905 w 2138627"/>
                <a:gd name="connsiteY1" fmla="*/ 257442 h 257442"/>
                <a:gd name="connsiteX2" fmla="*/ 0 w 2138627"/>
                <a:gd name="connsiteY2" fmla="*/ 257442 h 257442"/>
                <a:gd name="connsiteX3" fmla="*/ 54722 w 2138627"/>
                <a:gd name="connsiteY3" fmla="*/ 0 h 257442"/>
                <a:gd name="connsiteX0" fmla="*/ 2138627 w 2138627"/>
                <a:gd name="connsiteY0" fmla="*/ 0 h 257442"/>
                <a:gd name="connsiteX1" fmla="*/ 2083905 w 2138627"/>
                <a:gd name="connsiteY1" fmla="*/ 257442 h 257442"/>
                <a:gd name="connsiteX2" fmla="*/ 0 w 2138627"/>
                <a:gd name="connsiteY2" fmla="*/ 257442 h 257442"/>
                <a:gd name="connsiteX3" fmla="*/ 54722 w 2138627"/>
                <a:gd name="connsiteY3" fmla="*/ 0 h 257442"/>
                <a:gd name="connsiteX0" fmla="*/ 2306943 w 2306943"/>
                <a:gd name="connsiteY0" fmla="*/ 0 h 257442"/>
                <a:gd name="connsiteX1" fmla="*/ 2083905 w 2306943"/>
                <a:gd name="connsiteY1" fmla="*/ 257442 h 257442"/>
                <a:gd name="connsiteX2" fmla="*/ 0 w 2306943"/>
                <a:gd name="connsiteY2" fmla="*/ 257442 h 257442"/>
                <a:gd name="connsiteX3" fmla="*/ 54722 w 2306943"/>
                <a:gd name="connsiteY3" fmla="*/ 0 h 257442"/>
                <a:gd name="connsiteX0" fmla="*/ 2306943 w 2306943"/>
                <a:gd name="connsiteY0" fmla="*/ 0 h 257442"/>
                <a:gd name="connsiteX1" fmla="*/ 2252222 w 2306943"/>
                <a:gd name="connsiteY1" fmla="*/ 257442 h 257442"/>
                <a:gd name="connsiteX2" fmla="*/ 0 w 2306943"/>
                <a:gd name="connsiteY2" fmla="*/ 257442 h 257442"/>
                <a:gd name="connsiteX3" fmla="*/ 54722 w 2306943"/>
                <a:gd name="connsiteY3" fmla="*/ 0 h 257442"/>
                <a:gd name="connsiteX0" fmla="*/ 2306942 w 2306942"/>
                <a:gd name="connsiteY0" fmla="*/ 0 h 257442"/>
                <a:gd name="connsiteX1" fmla="*/ 2252221 w 2306942"/>
                <a:gd name="connsiteY1" fmla="*/ 257442 h 257442"/>
                <a:gd name="connsiteX2" fmla="*/ 0 w 2306942"/>
                <a:gd name="connsiteY2" fmla="*/ 257442 h 257442"/>
                <a:gd name="connsiteX3" fmla="*/ 54721 w 2306942"/>
                <a:gd name="connsiteY3" fmla="*/ 0 h 257442"/>
                <a:gd name="connsiteX0" fmla="*/ 2306942 w 2306942"/>
                <a:gd name="connsiteY0" fmla="*/ 0 h 257442"/>
                <a:gd name="connsiteX1" fmla="*/ 2252221 w 2306942"/>
                <a:gd name="connsiteY1" fmla="*/ 257442 h 257442"/>
                <a:gd name="connsiteX2" fmla="*/ 0 w 2306942"/>
                <a:gd name="connsiteY2" fmla="*/ 257442 h 257442"/>
                <a:gd name="connsiteX3" fmla="*/ 54720 w 2306942"/>
                <a:gd name="connsiteY3" fmla="*/ 0 h 257442"/>
                <a:gd name="connsiteX0" fmla="*/ 2576245 w 2576245"/>
                <a:gd name="connsiteY0" fmla="*/ 0 h 257442"/>
                <a:gd name="connsiteX1" fmla="*/ 2252221 w 2576245"/>
                <a:gd name="connsiteY1" fmla="*/ 257442 h 257442"/>
                <a:gd name="connsiteX2" fmla="*/ 0 w 2576245"/>
                <a:gd name="connsiteY2" fmla="*/ 257442 h 257442"/>
                <a:gd name="connsiteX3" fmla="*/ 54720 w 2576245"/>
                <a:gd name="connsiteY3" fmla="*/ 0 h 257442"/>
                <a:gd name="connsiteX0" fmla="*/ 2576245 w 2576245"/>
                <a:gd name="connsiteY0" fmla="*/ 0 h 257442"/>
                <a:gd name="connsiteX1" fmla="*/ 2521524 w 2576245"/>
                <a:gd name="connsiteY1" fmla="*/ 257442 h 257442"/>
                <a:gd name="connsiteX2" fmla="*/ 0 w 2576245"/>
                <a:gd name="connsiteY2" fmla="*/ 257442 h 257442"/>
                <a:gd name="connsiteX3" fmla="*/ 54720 w 2576245"/>
                <a:gd name="connsiteY3" fmla="*/ 0 h 257442"/>
                <a:gd name="connsiteX0" fmla="*/ 2576246 w 2576246"/>
                <a:gd name="connsiteY0" fmla="*/ 0 h 257442"/>
                <a:gd name="connsiteX1" fmla="*/ 2521525 w 2576246"/>
                <a:gd name="connsiteY1" fmla="*/ 257442 h 257442"/>
                <a:gd name="connsiteX2" fmla="*/ 0 w 2576246"/>
                <a:gd name="connsiteY2" fmla="*/ 257442 h 257442"/>
                <a:gd name="connsiteX3" fmla="*/ 54721 w 2576246"/>
                <a:gd name="connsiteY3" fmla="*/ 0 h 257442"/>
                <a:gd name="connsiteX0" fmla="*/ 2576246 w 2576246"/>
                <a:gd name="connsiteY0" fmla="*/ 0 h 257442"/>
                <a:gd name="connsiteX1" fmla="*/ 2521525 w 2576246"/>
                <a:gd name="connsiteY1" fmla="*/ 257442 h 257442"/>
                <a:gd name="connsiteX2" fmla="*/ 0 w 2576246"/>
                <a:gd name="connsiteY2" fmla="*/ 257442 h 257442"/>
                <a:gd name="connsiteX3" fmla="*/ 54721 w 2576246"/>
                <a:gd name="connsiteY3" fmla="*/ 0 h 257442"/>
                <a:gd name="connsiteX0" fmla="*/ 2754179 w 2754179"/>
                <a:gd name="connsiteY0" fmla="*/ 0 h 257442"/>
                <a:gd name="connsiteX1" fmla="*/ 2521525 w 2754179"/>
                <a:gd name="connsiteY1" fmla="*/ 257442 h 257442"/>
                <a:gd name="connsiteX2" fmla="*/ 0 w 2754179"/>
                <a:gd name="connsiteY2" fmla="*/ 257442 h 257442"/>
                <a:gd name="connsiteX3" fmla="*/ 54721 w 2754179"/>
                <a:gd name="connsiteY3" fmla="*/ 0 h 257442"/>
                <a:gd name="connsiteX0" fmla="*/ 2754179 w 2754179"/>
                <a:gd name="connsiteY0" fmla="*/ 0 h 257442"/>
                <a:gd name="connsiteX1" fmla="*/ 2699458 w 2754179"/>
                <a:gd name="connsiteY1" fmla="*/ 257442 h 257442"/>
                <a:gd name="connsiteX2" fmla="*/ 0 w 2754179"/>
                <a:gd name="connsiteY2" fmla="*/ 257442 h 257442"/>
                <a:gd name="connsiteX3" fmla="*/ 54721 w 2754179"/>
                <a:gd name="connsiteY3" fmla="*/ 0 h 257442"/>
                <a:gd name="connsiteX0" fmla="*/ 2754179 w 2754179"/>
                <a:gd name="connsiteY0" fmla="*/ 0 h 257442"/>
                <a:gd name="connsiteX1" fmla="*/ 2699458 w 2754179"/>
                <a:gd name="connsiteY1" fmla="*/ 257442 h 257442"/>
                <a:gd name="connsiteX2" fmla="*/ 0 w 2754179"/>
                <a:gd name="connsiteY2" fmla="*/ 257442 h 257442"/>
                <a:gd name="connsiteX3" fmla="*/ 54721 w 2754179"/>
                <a:gd name="connsiteY3" fmla="*/ 0 h 257442"/>
                <a:gd name="connsiteX0" fmla="*/ 2754179 w 2754179"/>
                <a:gd name="connsiteY0" fmla="*/ 0 h 257442"/>
                <a:gd name="connsiteX1" fmla="*/ 2699458 w 2754179"/>
                <a:gd name="connsiteY1" fmla="*/ 257442 h 257442"/>
                <a:gd name="connsiteX2" fmla="*/ 0 w 2754179"/>
                <a:gd name="connsiteY2" fmla="*/ 257442 h 257442"/>
                <a:gd name="connsiteX3" fmla="*/ 54721 w 2754179"/>
                <a:gd name="connsiteY3" fmla="*/ 0 h 257442"/>
                <a:gd name="connsiteX0" fmla="*/ 2997835 w 2997835"/>
                <a:gd name="connsiteY0" fmla="*/ 0 h 257442"/>
                <a:gd name="connsiteX1" fmla="*/ 2699458 w 2997835"/>
                <a:gd name="connsiteY1" fmla="*/ 257442 h 257442"/>
                <a:gd name="connsiteX2" fmla="*/ 0 w 2997835"/>
                <a:gd name="connsiteY2" fmla="*/ 257442 h 257442"/>
                <a:gd name="connsiteX3" fmla="*/ 54721 w 2997835"/>
                <a:gd name="connsiteY3" fmla="*/ 0 h 257442"/>
                <a:gd name="connsiteX0" fmla="*/ 2997835 w 2997835"/>
                <a:gd name="connsiteY0" fmla="*/ 0 h 257442"/>
                <a:gd name="connsiteX1" fmla="*/ 2943114 w 2997835"/>
                <a:gd name="connsiteY1" fmla="*/ 257442 h 257442"/>
                <a:gd name="connsiteX2" fmla="*/ 0 w 2997835"/>
                <a:gd name="connsiteY2" fmla="*/ 257442 h 257442"/>
                <a:gd name="connsiteX3" fmla="*/ 54721 w 2997835"/>
                <a:gd name="connsiteY3" fmla="*/ 0 h 257442"/>
                <a:gd name="connsiteX0" fmla="*/ 2997835 w 2997835"/>
                <a:gd name="connsiteY0" fmla="*/ 0 h 257442"/>
                <a:gd name="connsiteX1" fmla="*/ 2943114 w 2997835"/>
                <a:gd name="connsiteY1" fmla="*/ 257442 h 257442"/>
                <a:gd name="connsiteX2" fmla="*/ 0 w 2997835"/>
                <a:gd name="connsiteY2" fmla="*/ 257442 h 257442"/>
                <a:gd name="connsiteX3" fmla="*/ 54721 w 2997835"/>
                <a:gd name="connsiteY3" fmla="*/ 0 h 257442"/>
                <a:gd name="connsiteX0" fmla="*/ 2997835 w 2997835"/>
                <a:gd name="connsiteY0" fmla="*/ 0 h 257442"/>
                <a:gd name="connsiteX1" fmla="*/ 2943114 w 2997835"/>
                <a:gd name="connsiteY1" fmla="*/ 257442 h 257442"/>
                <a:gd name="connsiteX2" fmla="*/ 0 w 2997835"/>
                <a:gd name="connsiteY2" fmla="*/ 257442 h 257442"/>
                <a:gd name="connsiteX3" fmla="*/ 54721 w 2997835"/>
                <a:gd name="connsiteY3" fmla="*/ 0 h 257442"/>
                <a:gd name="connsiteX0" fmla="*/ 2855169 w 2943114"/>
                <a:gd name="connsiteY0" fmla="*/ 0 h 257442"/>
                <a:gd name="connsiteX1" fmla="*/ 2943114 w 2943114"/>
                <a:gd name="connsiteY1" fmla="*/ 257442 h 257442"/>
                <a:gd name="connsiteX2" fmla="*/ 0 w 2943114"/>
                <a:gd name="connsiteY2" fmla="*/ 257442 h 257442"/>
                <a:gd name="connsiteX3" fmla="*/ 54721 w 2943114"/>
                <a:gd name="connsiteY3" fmla="*/ 0 h 257442"/>
                <a:gd name="connsiteX0" fmla="*/ 2855169 w 2855169"/>
                <a:gd name="connsiteY0" fmla="*/ 0 h 257442"/>
                <a:gd name="connsiteX1" fmla="*/ 2800448 w 2855169"/>
                <a:gd name="connsiteY1" fmla="*/ 257442 h 257442"/>
                <a:gd name="connsiteX2" fmla="*/ 0 w 2855169"/>
                <a:gd name="connsiteY2" fmla="*/ 257442 h 257442"/>
                <a:gd name="connsiteX3" fmla="*/ 54721 w 2855169"/>
                <a:gd name="connsiteY3" fmla="*/ 0 h 257442"/>
                <a:gd name="connsiteX0" fmla="*/ 2855168 w 2855168"/>
                <a:gd name="connsiteY0" fmla="*/ 0 h 257442"/>
                <a:gd name="connsiteX1" fmla="*/ 2800447 w 2855168"/>
                <a:gd name="connsiteY1" fmla="*/ 257442 h 257442"/>
                <a:gd name="connsiteX2" fmla="*/ 0 w 2855168"/>
                <a:gd name="connsiteY2" fmla="*/ 257442 h 257442"/>
                <a:gd name="connsiteX3" fmla="*/ 54720 w 2855168"/>
                <a:gd name="connsiteY3" fmla="*/ 0 h 257442"/>
                <a:gd name="connsiteX0" fmla="*/ 2855168 w 2855168"/>
                <a:gd name="connsiteY0" fmla="*/ 0 h 257442"/>
                <a:gd name="connsiteX1" fmla="*/ 2800447 w 2855168"/>
                <a:gd name="connsiteY1" fmla="*/ 257442 h 257442"/>
                <a:gd name="connsiteX2" fmla="*/ 0 w 2855168"/>
                <a:gd name="connsiteY2" fmla="*/ 257442 h 257442"/>
                <a:gd name="connsiteX3" fmla="*/ 54720 w 2855168"/>
                <a:gd name="connsiteY3" fmla="*/ 0 h 257442"/>
                <a:gd name="connsiteX0" fmla="*/ 3023482 w 3023482"/>
                <a:gd name="connsiteY0" fmla="*/ 0 h 257442"/>
                <a:gd name="connsiteX1" fmla="*/ 2800447 w 3023482"/>
                <a:gd name="connsiteY1" fmla="*/ 257442 h 257442"/>
                <a:gd name="connsiteX2" fmla="*/ 0 w 3023482"/>
                <a:gd name="connsiteY2" fmla="*/ 257442 h 257442"/>
                <a:gd name="connsiteX3" fmla="*/ 54720 w 3023482"/>
                <a:gd name="connsiteY3" fmla="*/ 0 h 257442"/>
                <a:gd name="connsiteX0" fmla="*/ 3023482 w 3023482"/>
                <a:gd name="connsiteY0" fmla="*/ 0 h 257442"/>
                <a:gd name="connsiteX1" fmla="*/ 2968761 w 3023482"/>
                <a:gd name="connsiteY1" fmla="*/ 257442 h 257442"/>
                <a:gd name="connsiteX2" fmla="*/ 0 w 3023482"/>
                <a:gd name="connsiteY2" fmla="*/ 257442 h 257442"/>
                <a:gd name="connsiteX3" fmla="*/ 54720 w 3023482"/>
                <a:gd name="connsiteY3" fmla="*/ 0 h 257442"/>
                <a:gd name="connsiteX0" fmla="*/ 3023483 w 3023483"/>
                <a:gd name="connsiteY0" fmla="*/ 0 h 257442"/>
                <a:gd name="connsiteX1" fmla="*/ 2968762 w 3023483"/>
                <a:gd name="connsiteY1" fmla="*/ 257442 h 257442"/>
                <a:gd name="connsiteX2" fmla="*/ 0 w 3023483"/>
                <a:gd name="connsiteY2" fmla="*/ 257442 h 257442"/>
                <a:gd name="connsiteX3" fmla="*/ 54721 w 3023483"/>
                <a:gd name="connsiteY3" fmla="*/ 0 h 257442"/>
                <a:gd name="connsiteX0" fmla="*/ 3023483 w 3023483"/>
                <a:gd name="connsiteY0" fmla="*/ 0 h 257442"/>
                <a:gd name="connsiteX1" fmla="*/ 2968762 w 3023483"/>
                <a:gd name="connsiteY1" fmla="*/ 257442 h 257442"/>
                <a:gd name="connsiteX2" fmla="*/ 0 w 3023483"/>
                <a:gd name="connsiteY2" fmla="*/ 257442 h 257442"/>
                <a:gd name="connsiteX3" fmla="*/ 54722 w 3023483"/>
                <a:gd name="connsiteY3" fmla="*/ 0 h 257442"/>
                <a:gd name="connsiteX0" fmla="*/ 3284774 w 3284774"/>
                <a:gd name="connsiteY0" fmla="*/ 0 h 257442"/>
                <a:gd name="connsiteX1" fmla="*/ 2968762 w 3284774"/>
                <a:gd name="connsiteY1" fmla="*/ 257442 h 257442"/>
                <a:gd name="connsiteX2" fmla="*/ 0 w 3284774"/>
                <a:gd name="connsiteY2" fmla="*/ 257442 h 257442"/>
                <a:gd name="connsiteX3" fmla="*/ 54722 w 3284774"/>
                <a:gd name="connsiteY3" fmla="*/ 0 h 257442"/>
                <a:gd name="connsiteX0" fmla="*/ 3284774 w 3284774"/>
                <a:gd name="connsiteY0" fmla="*/ 0 h 257442"/>
                <a:gd name="connsiteX1" fmla="*/ 3230052 w 3284774"/>
                <a:gd name="connsiteY1" fmla="*/ 257442 h 257442"/>
                <a:gd name="connsiteX2" fmla="*/ 0 w 3284774"/>
                <a:gd name="connsiteY2" fmla="*/ 257442 h 257442"/>
                <a:gd name="connsiteX3" fmla="*/ 54722 w 3284774"/>
                <a:gd name="connsiteY3" fmla="*/ 0 h 257442"/>
                <a:gd name="connsiteX0" fmla="*/ 3284774 w 3284774"/>
                <a:gd name="connsiteY0" fmla="*/ 0 h 257442"/>
                <a:gd name="connsiteX1" fmla="*/ 3230052 w 3284774"/>
                <a:gd name="connsiteY1" fmla="*/ 257442 h 257442"/>
                <a:gd name="connsiteX2" fmla="*/ 0 w 3284774"/>
                <a:gd name="connsiteY2" fmla="*/ 257442 h 257442"/>
                <a:gd name="connsiteX3" fmla="*/ 54722 w 3284774"/>
                <a:gd name="connsiteY3" fmla="*/ 0 h 257442"/>
                <a:gd name="connsiteX0" fmla="*/ 3284774 w 3284774"/>
                <a:gd name="connsiteY0" fmla="*/ 0 h 257442"/>
                <a:gd name="connsiteX1" fmla="*/ 3230052 w 3284774"/>
                <a:gd name="connsiteY1" fmla="*/ 257442 h 257442"/>
                <a:gd name="connsiteX2" fmla="*/ 0 w 3284774"/>
                <a:gd name="connsiteY2" fmla="*/ 257442 h 257442"/>
                <a:gd name="connsiteX3" fmla="*/ 54721 w 3284774"/>
                <a:gd name="connsiteY3" fmla="*/ 0 h 257442"/>
                <a:gd name="connsiteX0" fmla="*/ 3593961 w 3593961"/>
                <a:gd name="connsiteY0" fmla="*/ 0 h 257442"/>
                <a:gd name="connsiteX1" fmla="*/ 3230052 w 3593961"/>
                <a:gd name="connsiteY1" fmla="*/ 257442 h 257442"/>
                <a:gd name="connsiteX2" fmla="*/ 0 w 3593961"/>
                <a:gd name="connsiteY2" fmla="*/ 257442 h 257442"/>
                <a:gd name="connsiteX3" fmla="*/ 54721 w 3593961"/>
                <a:gd name="connsiteY3" fmla="*/ 0 h 257442"/>
                <a:gd name="connsiteX0" fmla="*/ 3593961 w 3593961"/>
                <a:gd name="connsiteY0" fmla="*/ 0 h 257442"/>
                <a:gd name="connsiteX1" fmla="*/ 3539240 w 3593961"/>
                <a:gd name="connsiteY1" fmla="*/ 257442 h 257442"/>
                <a:gd name="connsiteX2" fmla="*/ 0 w 3593961"/>
                <a:gd name="connsiteY2" fmla="*/ 257442 h 257442"/>
                <a:gd name="connsiteX3" fmla="*/ 54721 w 3593961"/>
                <a:gd name="connsiteY3" fmla="*/ 0 h 257442"/>
                <a:gd name="connsiteX0" fmla="*/ 3593961 w 3593961"/>
                <a:gd name="connsiteY0" fmla="*/ 0 h 257442"/>
                <a:gd name="connsiteX1" fmla="*/ 3539240 w 3593961"/>
                <a:gd name="connsiteY1" fmla="*/ 257442 h 257442"/>
                <a:gd name="connsiteX2" fmla="*/ 0 w 3593961"/>
                <a:gd name="connsiteY2" fmla="*/ 257442 h 257442"/>
                <a:gd name="connsiteX3" fmla="*/ 54721 w 3593961"/>
                <a:gd name="connsiteY3" fmla="*/ 0 h 257442"/>
                <a:gd name="connsiteX0" fmla="*/ 3593961 w 3593961"/>
                <a:gd name="connsiteY0" fmla="*/ 0 h 257442"/>
                <a:gd name="connsiteX1" fmla="*/ 3539240 w 3593961"/>
                <a:gd name="connsiteY1" fmla="*/ 257442 h 257442"/>
                <a:gd name="connsiteX2" fmla="*/ 0 w 3593961"/>
                <a:gd name="connsiteY2" fmla="*/ 257442 h 257442"/>
                <a:gd name="connsiteX3" fmla="*/ 54721 w 3593961"/>
                <a:gd name="connsiteY3" fmla="*/ 0 h 257442"/>
                <a:gd name="connsiteX0" fmla="*/ 3762275 w 3762275"/>
                <a:gd name="connsiteY0" fmla="*/ 0 h 257442"/>
                <a:gd name="connsiteX1" fmla="*/ 3539240 w 3762275"/>
                <a:gd name="connsiteY1" fmla="*/ 257442 h 257442"/>
                <a:gd name="connsiteX2" fmla="*/ 0 w 3762275"/>
                <a:gd name="connsiteY2" fmla="*/ 257442 h 257442"/>
                <a:gd name="connsiteX3" fmla="*/ 54721 w 3762275"/>
                <a:gd name="connsiteY3" fmla="*/ 0 h 257442"/>
                <a:gd name="connsiteX0" fmla="*/ 3762275 w 3762275"/>
                <a:gd name="connsiteY0" fmla="*/ 0 h 257442"/>
                <a:gd name="connsiteX1" fmla="*/ 3707554 w 3762275"/>
                <a:gd name="connsiteY1" fmla="*/ 257442 h 257442"/>
                <a:gd name="connsiteX2" fmla="*/ 0 w 3762275"/>
                <a:gd name="connsiteY2" fmla="*/ 257442 h 257442"/>
                <a:gd name="connsiteX3" fmla="*/ 54721 w 3762275"/>
                <a:gd name="connsiteY3" fmla="*/ 0 h 257442"/>
                <a:gd name="connsiteX0" fmla="*/ 3762275 w 3762275"/>
                <a:gd name="connsiteY0" fmla="*/ 0 h 257442"/>
                <a:gd name="connsiteX1" fmla="*/ 3707554 w 3762275"/>
                <a:gd name="connsiteY1" fmla="*/ 257442 h 257442"/>
                <a:gd name="connsiteX2" fmla="*/ 0 w 3762275"/>
                <a:gd name="connsiteY2" fmla="*/ 257442 h 257442"/>
                <a:gd name="connsiteX3" fmla="*/ 54721 w 3762275"/>
                <a:gd name="connsiteY3" fmla="*/ 0 h 257442"/>
                <a:gd name="connsiteX0" fmla="*/ 3762275 w 3762275"/>
                <a:gd name="connsiteY0" fmla="*/ 0 h 257442"/>
                <a:gd name="connsiteX1" fmla="*/ 3707554 w 3762275"/>
                <a:gd name="connsiteY1" fmla="*/ 257442 h 257442"/>
                <a:gd name="connsiteX2" fmla="*/ 0 w 3762275"/>
                <a:gd name="connsiteY2" fmla="*/ 257442 h 257442"/>
                <a:gd name="connsiteX3" fmla="*/ 54721 w 3762275"/>
                <a:gd name="connsiteY3" fmla="*/ 0 h 257442"/>
                <a:gd name="connsiteX0" fmla="*/ 3922576 w 3922576"/>
                <a:gd name="connsiteY0" fmla="*/ 0 h 257442"/>
                <a:gd name="connsiteX1" fmla="*/ 3707554 w 3922576"/>
                <a:gd name="connsiteY1" fmla="*/ 257442 h 257442"/>
                <a:gd name="connsiteX2" fmla="*/ 0 w 3922576"/>
                <a:gd name="connsiteY2" fmla="*/ 257442 h 257442"/>
                <a:gd name="connsiteX3" fmla="*/ 54721 w 3922576"/>
                <a:gd name="connsiteY3" fmla="*/ 0 h 257442"/>
                <a:gd name="connsiteX0" fmla="*/ 3922576 w 3922576"/>
                <a:gd name="connsiteY0" fmla="*/ 0 h 257442"/>
                <a:gd name="connsiteX1" fmla="*/ 3867854 w 3922576"/>
                <a:gd name="connsiteY1" fmla="*/ 257442 h 257442"/>
                <a:gd name="connsiteX2" fmla="*/ 0 w 3922576"/>
                <a:gd name="connsiteY2" fmla="*/ 257442 h 257442"/>
                <a:gd name="connsiteX3" fmla="*/ 54721 w 3922576"/>
                <a:gd name="connsiteY3" fmla="*/ 0 h 257442"/>
                <a:gd name="connsiteX0" fmla="*/ 3922577 w 3922577"/>
                <a:gd name="connsiteY0" fmla="*/ 0 h 257442"/>
                <a:gd name="connsiteX1" fmla="*/ 3867855 w 3922577"/>
                <a:gd name="connsiteY1" fmla="*/ 257442 h 257442"/>
                <a:gd name="connsiteX2" fmla="*/ 0 w 3922577"/>
                <a:gd name="connsiteY2" fmla="*/ 257442 h 257442"/>
                <a:gd name="connsiteX3" fmla="*/ 54722 w 3922577"/>
                <a:gd name="connsiteY3" fmla="*/ 0 h 257442"/>
                <a:gd name="connsiteX0" fmla="*/ 3922577 w 3922577"/>
                <a:gd name="connsiteY0" fmla="*/ 0 h 257442"/>
                <a:gd name="connsiteX1" fmla="*/ 3867855 w 3922577"/>
                <a:gd name="connsiteY1" fmla="*/ 257442 h 257442"/>
                <a:gd name="connsiteX2" fmla="*/ 0 w 3922577"/>
                <a:gd name="connsiteY2" fmla="*/ 257442 h 257442"/>
                <a:gd name="connsiteX3" fmla="*/ 54722 w 3922577"/>
                <a:gd name="connsiteY3" fmla="*/ 0 h 257442"/>
                <a:gd name="connsiteX0" fmla="*/ 4191881 w 4191881"/>
                <a:gd name="connsiteY0" fmla="*/ 0 h 257442"/>
                <a:gd name="connsiteX1" fmla="*/ 3867855 w 4191881"/>
                <a:gd name="connsiteY1" fmla="*/ 257442 h 257442"/>
                <a:gd name="connsiteX2" fmla="*/ 0 w 4191881"/>
                <a:gd name="connsiteY2" fmla="*/ 257442 h 257442"/>
                <a:gd name="connsiteX3" fmla="*/ 54722 w 4191881"/>
                <a:gd name="connsiteY3" fmla="*/ 0 h 257442"/>
                <a:gd name="connsiteX0" fmla="*/ 4191881 w 4191881"/>
                <a:gd name="connsiteY0" fmla="*/ 0 h 257442"/>
                <a:gd name="connsiteX1" fmla="*/ 4137160 w 4191881"/>
                <a:gd name="connsiteY1" fmla="*/ 257442 h 257442"/>
                <a:gd name="connsiteX2" fmla="*/ 0 w 4191881"/>
                <a:gd name="connsiteY2" fmla="*/ 257442 h 257442"/>
                <a:gd name="connsiteX3" fmla="*/ 54722 w 4191881"/>
                <a:gd name="connsiteY3" fmla="*/ 0 h 257442"/>
                <a:gd name="connsiteX0" fmla="*/ 4191880 w 4191880"/>
                <a:gd name="connsiteY0" fmla="*/ 0 h 257442"/>
                <a:gd name="connsiteX1" fmla="*/ 4137159 w 4191880"/>
                <a:gd name="connsiteY1" fmla="*/ 257442 h 257442"/>
                <a:gd name="connsiteX2" fmla="*/ 0 w 4191880"/>
                <a:gd name="connsiteY2" fmla="*/ 257442 h 257442"/>
                <a:gd name="connsiteX3" fmla="*/ 54721 w 4191880"/>
                <a:gd name="connsiteY3" fmla="*/ 0 h 257442"/>
                <a:gd name="connsiteX0" fmla="*/ 4191880 w 4191880"/>
                <a:gd name="connsiteY0" fmla="*/ 0 h 257442"/>
                <a:gd name="connsiteX1" fmla="*/ 4137159 w 4191880"/>
                <a:gd name="connsiteY1" fmla="*/ 257442 h 257442"/>
                <a:gd name="connsiteX2" fmla="*/ 0 w 4191880"/>
                <a:gd name="connsiteY2" fmla="*/ 257442 h 257442"/>
                <a:gd name="connsiteX3" fmla="*/ 54720 w 4191880"/>
                <a:gd name="connsiteY3" fmla="*/ 0 h 257442"/>
                <a:gd name="connsiteX0" fmla="*/ 4360195 w 4360195"/>
                <a:gd name="connsiteY0" fmla="*/ 0 h 257442"/>
                <a:gd name="connsiteX1" fmla="*/ 4137159 w 4360195"/>
                <a:gd name="connsiteY1" fmla="*/ 257442 h 257442"/>
                <a:gd name="connsiteX2" fmla="*/ 0 w 4360195"/>
                <a:gd name="connsiteY2" fmla="*/ 257442 h 257442"/>
                <a:gd name="connsiteX3" fmla="*/ 54720 w 4360195"/>
                <a:gd name="connsiteY3" fmla="*/ 0 h 257442"/>
                <a:gd name="connsiteX0" fmla="*/ 4360195 w 4360195"/>
                <a:gd name="connsiteY0" fmla="*/ 0 h 257442"/>
                <a:gd name="connsiteX1" fmla="*/ 4305474 w 4360195"/>
                <a:gd name="connsiteY1" fmla="*/ 257442 h 257442"/>
                <a:gd name="connsiteX2" fmla="*/ 0 w 4360195"/>
                <a:gd name="connsiteY2" fmla="*/ 257442 h 257442"/>
                <a:gd name="connsiteX3" fmla="*/ 54720 w 4360195"/>
                <a:gd name="connsiteY3" fmla="*/ 0 h 257442"/>
                <a:gd name="connsiteX0" fmla="*/ 4360196 w 4360196"/>
                <a:gd name="connsiteY0" fmla="*/ 0 h 257442"/>
                <a:gd name="connsiteX1" fmla="*/ 4305475 w 4360196"/>
                <a:gd name="connsiteY1" fmla="*/ 257442 h 257442"/>
                <a:gd name="connsiteX2" fmla="*/ 0 w 4360196"/>
                <a:gd name="connsiteY2" fmla="*/ 257442 h 257442"/>
                <a:gd name="connsiteX3" fmla="*/ 54721 w 4360196"/>
                <a:gd name="connsiteY3" fmla="*/ 0 h 257442"/>
                <a:gd name="connsiteX0" fmla="*/ 4360196 w 4360196"/>
                <a:gd name="connsiteY0" fmla="*/ 0 h 257442"/>
                <a:gd name="connsiteX1" fmla="*/ 4305475 w 4360196"/>
                <a:gd name="connsiteY1" fmla="*/ 257442 h 257442"/>
                <a:gd name="connsiteX2" fmla="*/ 0 w 4360196"/>
                <a:gd name="connsiteY2" fmla="*/ 257442 h 257442"/>
                <a:gd name="connsiteX3" fmla="*/ 54721 w 4360196"/>
                <a:gd name="connsiteY3" fmla="*/ 0 h 257442"/>
                <a:gd name="connsiteX0" fmla="*/ 4520496 w 4520496"/>
                <a:gd name="connsiteY0" fmla="*/ 0 h 257442"/>
                <a:gd name="connsiteX1" fmla="*/ 4305475 w 4520496"/>
                <a:gd name="connsiteY1" fmla="*/ 257442 h 257442"/>
                <a:gd name="connsiteX2" fmla="*/ 0 w 4520496"/>
                <a:gd name="connsiteY2" fmla="*/ 257442 h 257442"/>
                <a:gd name="connsiteX3" fmla="*/ 54721 w 4520496"/>
                <a:gd name="connsiteY3" fmla="*/ 0 h 257442"/>
                <a:gd name="connsiteX0" fmla="*/ 4520496 w 4520496"/>
                <a:gd name="connsiteY0" fmla="*/ 0 h 257442"/>
                <a:gd name="connsiteX1" fmla="*/ 4465775 w 4520496"/>
                <a:gd name="connsiteY1" fmla="*/ 257442 h 257442"/>
                <a:gd name="connsiteX2" fmla="*/ 0 w 4520496"/>
                <a:gd name="connsiteY2" fmla="*/ 257442 h 257442"/>
                <a:gd name="connsiteX3" fmla="*/ 54721 w 4520496"/>
                <a:gd name="connsiteY3" fmla="*/ 0 h 257442"/>
                <a:gd name="connsiteX0" fmla="*/ 4520496 w 4520496"/>
                <a:gd name="connsiteY0" fmla="*/ 0 h 257442"/>
                <a:gd name="connsiteX1" fmla="*/ 4465775 w 4520496"/>
                <a:gd name="connsiteY1" fmla="*/ 257442 h 257442"/>
                <a:gd name="connsiteX2" fmla="*/ 0 w 4520496"/>
                <a:gd name="connsiteY2" fmla="*/ 257442 h 257442"/>
                <a:gd name="connsiteX3" fmla="*/ 54721 w 4520496"/>
                <a:gd name="connsiteY3" fmla="*/ 0 h 257442"/>
                <a:gd name="connsiteX0" fmla="*/ 4520496 w 4520496"/>
                <a:gd name="connsiteY0" fmla="*/ 0 h 257442"/>
                <a:gd name="connsiteX1" fmla="*/ 4465775 w 4520496"/>
                <a:gd name="connsiteY1" fmla="*/ 257442 h 257442"/>
                <a:gd name="connsiteX2" fmla="*/ 0 w 4520496"/>
                <a:gd name="connsiteY2" fmla="*/ 257442 h 257442"/>
                <a:gd name="connsiteX3" fmla="*/ 54721 w 4520496"/>
                <a:gd name="connsiteY3" fmla="*/ 0 h 257442"/>
                <a:gd name="connsiteX0" fmla="*/ 4688811 w 4688811"/>
                <a:gd name="connsiteY0" fmla="*/ 0 h 257442"/>
                <a:gd name="connsiteX1" fmla="*/ 4465775 w 4688811"/>
                <a:gd name="connsiteY1" fmla="*/ 257442 h 257442"/>
                <a:gd name="connsiteX2" fmla="*/ 0 w 4688811"/>
                <a:gd name="connsiteY2" fmla="*/ 257442 h 257442"/>
                <a:gd name="connsiteX3" fmla="*/ 54721 w 4688811"/>
                <a:gd name="connsiteY3" fmla="*/ 0 h 257442"/>
                <a:gd name="connsiteX0" fmla="*/ 4688811 w 4688811"/>
                <a:gd name="connsiteY0" fmla="*/ 0 h 257442"/>
                <a:gd name="connsiteX1" fmla="*/ 4634090 w 4688811"/>
                <a:gd name="connsiteY1" fmla="*/ 257442 h 257442"/>
                <a:gd name="connsiteX2" fmla="*/ 0 w 4688811"/>
                <a:gd name="connsiteY2" fmla="*/ 257442 h 257442"/>
                <a:gd name="connsiteX3" fmla="*/ 54721 w 4688811"/>
                <a:gd name="connsiteY3" fmla="*/ 0 h 257442"/>
                <a:gd name="connsiteX0" fmla="*/ 4688811 w 4688811"/>
                <a:gd name="connsiteY0" fmla="*/ 0 h 257442"/>
                <a:gd name="connsiteX1" fmla="*/ 4634090 w 4688811"/>
                <a:gd name="connsiteY1" fmla="*/ 257442 h 257442"/>
                <a:gd name="connsiteX2" fmla="*/ 0 w 4688811"/>
                <a:gd name="connsiteY2" fmla="*/ 257442 h 257442"/>
                <a:gd name="connsiteX3" fmla="*/ 54721 w 4688811"/>
                <a:gd name="connsiteY3" fmla="*/ 0 h 257442"/>
                <a:gd name="connsiteX0" fmla="*/ 4688811 w 4688811"/>
                <a:gd name="connsiteY0" fmla="*/ 0 h 257442"/>
                <a:gd name="connsiteX1" fmla="*/ 4634090 w 4688811"/>
                <a:gd name="connsiteY1" fmla="*/ 257442 h 257442"/>
                <a:gd name="connsiteX2" fmla="*/ 0 w 4688811"/>
                <a:gd name="connsiteY2" fmla="*/ 257442 h 257442"/>
                <a:gd name="connsiteX3" fmla="*/ 54721 w 4688811"/>
                <a:gd name="connsiteY3" fmla="*/ 0 h 257442"/>
                <a:gd name="connsiteX0" fmla="*/ 4930672 w 4930672"/>
                <a:gd name="connsiteY0" fmla="*/ 0 h 257442"/>
                <a:gd name="connsiteX1" fmla="*/ 4634090 w 4930672"/>
                <a:gd name="connsiteY1" fmla="*/ 257442 h 257442"/>
                <a:gd name="connsiteX2" fmla="*/ 0 w 4930672"/>
                <a:gd name="connsiteY2" fmla="*/ 257442 h 257442"/>
                <a:gd name="connsiteX3" fmla="*/ 54721 w 4930672"/>
                <a:gd name="connsiteY3" fmla="*/ 0 h 257442"/>
                <a:gd name="connsiteX0" fmla="*/ 4930672 w 4930672"/>
                <a:gd name="connsiteY0" fmla="*/ 0 h 257442"/>
                <a:gd name="connsiteX1" fmla="*/ 4875950 w 4930672"/>
                <a:gd name="connsiteY1" fmla="*/ 257442 h 257442"/>
                <a:gd name="connsiteX2" fmla="*/ 0 w 4930672"/>
                <a:gd name="connsiteY2" fmla="*/ 257442 h 257442"/>
                <a:gd name="connsiteX3" fmla="*/ 54721 w 4930672"/>
                <a:gd name="connsiteY3" fmla="*/ 0 h 257442"/>
                <a:gd name="connsiteX0" fmla="*/ 4930673 w 4930673"/>
                <a:gd name="connsiteY0" fmla="*/ 0 h 257442"/>
                <a:gd name="connsiteX1" fmla="*/ 4875951 w 4930673"/>
                <a:gd name="connsiteY1" fmla="*/ 257442 h 257442"/>
                <a:gd name="connsiteX2" fmla="*/ 0 w 4930673"/>
                <a:gd name="connsiteY2" fmla="*/ 257442 h 257442"/>
                <a:gd name="connsiteX3" fmla="*/ 54722 w 4930673"/>
                <a:gd name="connsiteY3" fmla="*/ 0 h 257442"/>
                <a:gd name="connsiteX0" fmla="*/ 4930673 w 4930673"/>
                <a:gd name="connsiteY0" fmla="*/ 0 h 257442"/>
                <a:gd name="connsiteX1" fmla="*/ 4875951 w 4930673"/>
                <a:gd name="connsiteY1" fmla="*/ 257442 h 257442"/>
                <a:gd name="connsiteX2" fmla="*/ 0 w 4930673"/>
                <a:gd name="connsiteY2" fmla="*/ 257442 h 257442"/>
                <a:gd name="connsiteX3" fmla="*/ 54722 w 4930673"/>
                <a:gd name="connsiteY3" fmla="*/ 0 h 257442"/>
                <a:gd name="connsiteX0" fmla="*/ 5108607 w 5108607"/>
                <a:gd name="connsiteY0" fmla="*/ 0 h 257442"/>
                <a:gd name="connsiteX1" fmla="*/ 4875951 w 5108607"/>
                <a:gd name="connsiteY1" fmla="*/ 257442 h 257442"/>
                <a:gd name="connsiteX2" fmla="*/ 0 w 5108607"/>
                <a:gd name="connsiteY2" fmla="*/ 257442 h 257442"/>
                <a:gd name="connsiteX3" fmla="*/ 54722 w 5108607"/>
                <a:gd name="connsiteY3" fmla="*/ 0 h 257442"/>
                <a:gd name="connsiteX0" fmla="*/ 5108607 w 5108607"/>
                <a:gd name="connsiteY0" fmla="*/ 0 h 257442"/>
                <a:gd name="connsiteX1" fmla="*/ 5053886 w 5108607"/>
                <a:gd name="connsiteY1" fmla="*/ 257442 h 257442"/>
                <a:gd name="connsiteX2" fmla="*/ 0 w 5108607"/>
                <a:gd name="connsiteY2" fmla="*/ 257442 h 257442"/>
                <a:gd name="connsiteX3" fmla="*/ 54722 w 5108607"/>
                <a:gd name="connsiteY3" fmla="*/ 0 h 257442"/>
                <a:gd name="connsiteX0" fmla="*/ 5108606 w 5108606"/>
                <a:gd name="connsiteY0" fmla="*/ 0 h 257442"/>
                <a:gd name="connsiteX1" fmla="*/ 5053885 w 5108606"/>
                <a:gd name="connsiteY1" fmla="*/ 257442 h 257442"/>
                <a:gd name="connsiteX2" fmla="*/ 0 w 5108606"/>
                <a:gd name="connsiteY2" fmla="*/ 257442 h 257442"/>
                <a:gd name="connsiteX3" fmla="*/ 54721 w 5108606"/>
                <a:gd name="connsiteY3" fmla="*/ 0 h 257442"/>
                <a:gd name="connsiteX0" fmla="*/ 5108606 w 5108606"/>
                <a:gd name="connsiteY0" fmla="*/ 0 h 257442"/>
                <a:gd name="connsiteX1" fmla="*/ 5053885 w 5108606"/>
                <a:gd name="connsiteY1" fmla="*/ 257442 h 257442"/>
                <a:gd name="connsiteX2" fmla="*/ 0 w 5108606"/>
                <a:gd name="connsiteY2" fmla="*/ 257442 h 257442"/>
                <a:gd name="connsiteX3" fmla="*/ 54720 w 5108606"/>
                <a:gd name="connsiteY3" fmla="*/ 0 h 257442"/>
                <a:gd name="connsiteX0" fmla="*/ 5276920 w 5276920"/>
                <a:gd name="connsiteY0" fmla="*/ 0 h 257442"/>
                <a:gd name="connsiteX1" fmla="*/ 5053885 w 5276920"/>
                <a:gd name="connsiteY1" fmla="*/ 257442 h 257442"/>
                <a:gd name="connsiteX2" fmla="*/ 0 w 5276920"/>
                <a:gd name="connsiteY2" fmla="*/ 257442 h 257442"/>
                <a:gd name="connsiteX3" fmla="*/ 54720 w 5276920"/>
                <a:gd name="connsiteY3" fmla="*/ 0 h 257442"/>
                <a:gd name="connsiteX0" fmla="*/ 5276920 w 5276920"/>
                <a:gd name="connsiteY0" fmla="*/ 0 h 257442"/>
                <a:gd name="connsiteX1" fmla="*/ 5222199 w 5276920"/>
                <a:gd name="connsiteY1" fmla="*/ 257442 h 257442"/>
                <a:gd name="connsiteX2" fmla="*/ 0 w 5276920"/>
                <a:gd name="connsiteY2" fmla="*/ 257442 h 257442"/>
                <a:gd name="connsiteX3" fmla="*/ 54720 w 5276920"/>
                <a:gd name="connsiteY3" fmla="*/ 0 h 257442"/>
                <a:gd name="connsiteX0" fmla="*/ 5276921 w 5276921"/>
                <a:gd name="connsiteY0" fmla="*/ 0 h 257442"/>
                <a:gd name="connsiteX1" fmla="*/ 5222200 w 5276921"/>
                <a:gd name="connsiteY1" fmla="*/ 257442 h 257442"/>
                <a:gd name="connsiteX2" fmla="*/ 0 w 5276921"/>
                <a:gd name="connsiteY2" fmla="*/ 257442 h 257442"/>
                <a:gd name="connsiteX3" fmla="*/ 54721 w 5276921"/>
                <a:gd name="connsiteY3" fmla="*/ 0 h 257442"/>
                <a:gd name="connsiteX0" fmla="*/ 5276921 w 5276921"/>
                <a:gd name="connsiteY0" fmla="*/ 0 h 257442"/>
                <a:gd name="connsiteX1" fmla="*/ 5222200 w 5276921"/>
                <a:gd name="connsiteY1" fmla="*/ 257442 h 257442"/>
                <a:gd name="connsiteX2" fmla="*/ 0 w 5276921"/>
                <a:gd name="connsiteY2" fmla="*/ 257442 h 257442"/>
                <a:gd name="connsiteX3" fmla="*/ 54722 w 5276921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76921" h="257442">
                  <a:moveTo>
                    <a:pt x="5276921" y="0"/>
                  </a:moveTo>
                  <a:lnTo>
                    <a:pt x="5222200" y="257442"/>
                  </a:lnTo>
                  <a:lnTo>
                    <a:pt x="0" y="257442"/>
                  </a:lnTo>
                  <a:lnTo>
                    <a:pt x="54722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85" name="btfpRunningAgenda2LevelTextRight465319">
              <a:extLst>
                <a:ext uri="{FF2B5EF4-FFF2-40B4-BE49-F238E27FC236}">
                  <a16:creationId xmlns:a16="http://schemas.microsoft.com/office/drawing/2014/main" id="{2D06C21A-0FC3-46EF-B348-5E01915A0D0A}"/>
                </a:ext>
              </a:extLst>
            </p:cNvPr>
            <p:cNvSpPr txBox="1"/>
            <p:nvPr/>
          </p:nvSpPr>
          <p:spPr bwMode="gray">
            <a:xfrm>
              <a:off x="1146178" y="876300"/>
              <a:ext cx="5222200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Benchmarking &amp; Value creation</a:t>
              </a:r>
            </a:p>
          </p:txBody>
        </p:sp>
      </p:grpSp>
      <p:sp>
        <p:nvSpPr>
          <p:cNvPr id="30" name="btfpNotesBox517191">
            <a:extLst>
              <a:ext uri="{FF2B5EF4-FFF2-40B4-BE49-F238E27FC236}">
                <a16:creationId xmlns:a16="http://schemas.microsoft.com/office/drawing/2014/main" id="{18470241-CA8A-4E06-A014-4DD220712C95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</a:t>
            </a:r>
            <a:r>
              <a:rPr lang="en-US" sz="800" err="1">
                <a:solidFill>
                  <a:srgbClr val="000000"/>
                </a:solidFill>
              </a:rPr>
              <a:t>Persefoni</a:t>
            </a:r>
            <a:r>
              <a:rPr lang="en-US" sz="800">
                <a:solidFill>
                  <a:srgbClr val="000000"/>
                </a:solidFill>
              </a:rPr>
              <a:t> cost would be additional </a:t>
            </a:r>
          </a:p>
        </p:txBody>
      </p:sp>
      <p:sp>
        <p:nvSpPr>
          <p:cNvPr id="4" name="btfpBulletedList239863">
            <a:extLst>
              <a:ext uri="{FF2B5EF4-FFF2-40B4-BE49-F238E27FC236}">
                <a16:creationId xmlns:a16="http://schemas.microsoft.com/office/drawing/2014/main" id="{36D7809F-4DF5-09BB-E31A-D18CD3C13042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1676398" y="1956478"/>
            <a:ext cx="3988457" cy="2834998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1200" b="1"/>
              <a:t>Target company level analysis : </a:t>
            </a:r>
          </a:p>
          <a:p>
            <a:pPr lvl="1">
              <a:spcBef>
                <a:spcPts val="900"/>
              </a:spcBef>
            </a:pPr>
            <a:r>
              <a:rPr lang="en-US" sz="1000" b="1"/>
              <a:t>Establish a peer-set </a:t>
            </a:r>
            <a:r>
              <a:rPr lang="en-US" sz="1000"/>
              <a:t>to compare the target to</a:t>
            </a:r>
          </a:p>
          <a:p>
            <a:pPr lvl="1">
              <a:spcBef>
                <a:spcPts val="900"/>
              </a:spcBef>
            </a:pPr>
            <a:r>
              <a:rPr lang="en-US" sz="1000"/>
              <a:t>Compare the target’s </a:t>
            </a:r>
            <a:r>
              <a:rPr lang="en-US" sz="1000" b="1"/>
              <a:t>overall ESG score and score on each of the three components </a:t>
            </a:r>
            <a:r>
              <a:rPr lang="en-US" sz="1000"/>
              <a:t>to the </a:t>
            </a:r>
            <a:r>
              <a:rPr lang="en-US" sz="1000" b="1"/>
              <a:t>industry benchmark </a:t>
            </a:r>
            <a:r>
              <a:rPr lang="en-US" sz="1000"/>
              <a:t>and that of the peer-set</a:t>
            </a:r>
          </a:p>
          <a:p>
            <a:pPr lvl="1">
              <a:spcBef>
                <a:spcPts val="900"/>
              </a:spcBef>
            </a:pPr>
            <a:r>
              <a:rPr lang="en-US" sz="1000"/>
              <a:t>Compare the </a:t>
            </a:r>
            <a:r>
              <a:rPr lang="en-US" sz="1000" b="1"/>
              <a:t>target’s performance to the industry benchmark and the peer-set </a:t>
            </a:r>
            <a:r>
              <a:rPr lang="en-US" sz="1000"/>
              <a:t>on the </a:t>
            </a:r>
            <a:r>
              <a:rPr lang="en-US" sz="1000" b="1"/>
              <a:t>high-risk metrics </a:t>
            </a:r>
            <a:r>
              <a:rPr lang="en-US" sz="1000"/>
              <a:t>identified </a:t>
            </a:r>
          </a:p>
          <a:p>
            <a:pPr lvl="1">
              <a:spcBef>
                <a:spcPts val="900"/>
              </a:spcBef>
            </a:pPr>
            <a:r>
              <a:rPr lang="en-US" sz="1000"/>
              <a:t>Analyze sector/product level drivers of the risk factors, </a:t>
            </a:r>
            <a:r>
              <a:rPr lang="en-US" sz="1000" b="1"/>
              <a:t>industry best practices </a:t>
            </a:r>
            <a:r>
              <a:rPr lang="en-US" sz="1000"/>
              <a:t>for important metrics and </a:t>
            </a:r>
            <a:r>
              <a:rPr lang="en-US" sz="1000" b="1"/>
              <a:t>initiatives undertaken by the target company</a:t>
            </a:r>
          </a:p>
          <a:p>
            <a:pPr lvl="1">
              <a:spcBef>
                <a:spcPts val="900"/>
              </a:spcBef>
            </a:pPr>
            <a:r>
              <a:rPr lang="en-US" sz="1000"/>
              <a:t>Identify </a:t>
            </a:r>
            <a:r>
              <a:rPr lang="en-US" sz="1000" b="1"/>
              <a:t>opportunities and specific recommendations </a:t>
            </a:r>
            <a:r>
              <a:rPr lang="en-US" sz="1000"/>
              <a:t>for the target, along with </a:t>
            </a:r>
            <a:r>
              <a:rPr lang="en-US" sz="1000" b="1"/>
              <a:t>feasibility of implementation </a:t>
            </a:r>
            <a:r>
              <a:rPr lang="en-US" sz="1000"/>
              <a:t>and </a:t>
            </a:r>
            <a:r>
              <a:rPr lang="en-US" sz="1000" b="1"/>
              <a:t>criticality or potential impact</a:t>
            </a:r>
            <a:endParaRPr lang="en-US" sz="800" b="1"/>
          </a:p>
        </p:txBody>
      </p:sp>
      <p:grpSp>
        <p:nvGrpSpPr>
          <p:cNvPr id="9" name="btfpRowHeaderBox125900">
            <a:extLst>
              <a:ext uri="{FF2B5EF4-FFF2-40B4-BE49-F238E27FC236}">
                <a16:creationId xmlns:a16="http://schemas.microsoft.com/office/drawing/2014/main" id="{4BA6C8A3-8BE1-70C0-0848-9651188CBF5C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330200" y="1941344"/>
            <a:ext cx="1226299" cy="2850132"/>
            <a:chOff x="330200" y="1712913"/>
            <a:chExt cx="2540000" cy="972979"/>
          </a:xfrm>
        </p:grpSpPr>
        <p:sp>
          <p:nvSpPr>
            <p:cNvPr id="25" name="btfpRowHeaderBoxText125900">
              <a:extLst>
                <a:ext uri="{FF2B5EF4-FFF2-40B4-BE49-F238E27FC236}">
                  <a16:creationId xmlns:a16="http://schemas.microsoft.com/office/drawing/2014/main" id="{529DD294-0FCE-9A5B-A8E3-FADF08C1C3DD}"/>
                </a:ext>
              </a:extLst>
            </p:cNvPr>
            <p:cNvSpPr txBox="1"/>
            <p:nvPr/>
          </p:nvSpPr>
          <p:spPr bwMode="gray">
            <a:xfrm>
              <a:off x="330200" y="1712913"/>
              <a:ext cx="2540000" cy="972979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200" b="1">
                  <a:solidFill>
                    <a:srgbClr val="5C5C5C"/>
                  </a:solidFill>
                </a:rPr>
                <a:t>Methodology</a:t>
              </a:r>
              <a:endParaRPr lang="en-US" sz="1050" b="1">
                <a:solidFill>
                  <a:srgbClr val="5C5C5C"/>
                </a:solidFill>
              </a:endParaRPr>
            </a:p>
          </p:txBody>
        </p:sp>
        <p:cxnSp>
          <p:nvCxnSpPr>
            <p:cNvPr id="26" name="btfpRowHeaderBoxLine125900">
              <a:extLst>
                <a:ext uri="{FF2B5EF4-FFF2-40B4-BE49-F238E27FC236}">
                  <a16:creationId xmlns:a16="http://schemas.microsoft.com/office/drawing/2014/main" id="{37553307-11BB-02CA-5DFC-A6EA0D453B59}"/>
                </a:ext>
              </a:extLst>
            </p:cNvPr>
            <p:cNvCxnSpPr/>
            <p:nvPr/>
          </p:nvCxnSpPr>
          <p:spPr bwMode="gray">
            <a:xfrm flipH="1">
              <a:off x="2870200" y="1712913"/>
              <a:ext cx="0" cy="972979"/>
            </a:xfrm>
            <a:prstGeom prst="line">
              <a:avLst/>
            </a:prstGeom>
            <a:ln w="152400" cap="flat">
              <a:solidFill>
                <a:srgbClr val="5C5C5C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btfpRowHeaderBox677697">
            <a:extLst>
              <a:ext uri="{FF2B5EF4-FFF2-40B4-BE49-F238E27FC236}">
                <a16:creationId xmlns:a16="http://schemas.microsoft.com/office/drawing/2014/main" id="{04D24848-340A-E4AC-089A-C824915BE44B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321734" y="4945301"/>
            <a:ext cx="1226293" cy="1322245"/>
            <a:chOff x="330200" y="2800192"/>
            <a:chExt cx="2540000" cy="972979"/>
          </a:xfrm>
        </p:grpSpPr>
        <p:sp>
          <p:nvSpPr>
            <p:cNvPr id="33" name="btfpRowHeaderBoxText677697">
              <a:extLst>
                <a:ext uri="{FF2B5EF4-FFF2-40B4-BE49-F238E27FC236}">
                  <a16:creationId xmlns:a16="http://schemas.microsoft.com/office/drawing/2014/main" id="{146642D7-D56D-8465-6811-D100D7B18D21}"/>
                </a:ext>
              </a:extLst>
            </p:cNvPr>
            <p:cNvSpPr txBox="1"/>
            <p:nvPr/>
          </p:nvSpPr>
          <p:spPr bwMode="gray">
            <a:xfrm>
              <a:off x="330200" y="2800192"/>
              <a:ext cx="2540000" cy="972979"/>
            </a:xfrm>
            <a:prstGeom prst="rect">
              <a:avLst/>
            </a:prstGeom>
            <a:noFill/>
          </p:spPr>
          <p:txBody>
            <a:bodyPr vert="horz" wrap="square" lIns="36036" tIns="36036" rIns="180181" bIns="36036" rtlCol="0" anchor="t">
              <a:noAutofit/>
            </a:bodyPr>
            <a:lstStyle/>
            <a:p>
              <a:pPr marL="0" indent="0">
                <a:spcBef>
                  <a:spcPct val="0"/>
                </a:spcBef>
                <a:buNone/>
              </a:pPr>
              <a:r>
                <a:rPr lang="en-US" sz="1200" b="1">
                  <a:solidFill>
                    <a:srgbClr val="46647B"/>
                  </a:solidFill>
                </a:rPr>
                <a:t>Target &amp; Peer set (Processed Food Industry)</a:t>
              </a:r>
            </a:p>
          </p:txBody>
        </p:sp>
        <p:cxnSp>
          <p:nvCxnSpPr>
            <p:cNvPr id="34" name="btfpRowHeaderBoxLine677697">
              <a:extLst>
                <a:ext uri="{FF2B5EF4-FFF2-40B4-BE49-F238E27FC236}">
                  <a16:creationId xmlns:a16="http://schemas.microsoft.com/office/drawing/2014/main" id="{39216B3C-4923-0F01-0990-D57F5CDE3406}"/>
                </a:ext>
              </a:extLst>
            </p:cNvPr>
            <p:cNvCxnSpPr/>
            <p:nvPr/>
          </p:nvCxnSpPr>
          <p:spPr bwMode="gray">
            <a:xfrm flipH="1">
              <a:off x="2870200" y="2800192"/>
              <a:ext cx="0" cy="972979"/>
            </a:xfrm>
            <a:prstGeom prst="line">
              <a:avLst/>
            </a:prstGeom>
            <a:ln w="152400" cap="flat">
              <a:solidFill>
                <a:srgbClr val="46647B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6" name="Picture 22" descr="Image result for Grupo Herdez">
            <a:extLst>
              <a:ext uri="{FF2B5EF4-FFF2-40B4-BE49-F238E27FC236}">
                <a16:creationId xmlns:a16="http://schemas.microsoft.com/office/drawing/2014/main" id="{EB887990-383F-F8A8-B081-5CB388B5AE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35645" y="5606423"/>
            <a:ext cx="506734" cy="506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2" descr="Image result for premier foods">
            <a:extLst>
              <a:ext uri="{FF2B5EF4-FFF2-40B4-BE49-F238E27FC236}">
                <a16:creationId xmlns:a16="http://schemas.microsoft.com/office/drawing/2014/main" id="{F66FE1A9-BB83-5091-6FED-DF9ECFF9FC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74987" y="5226654"/>
            <a:ext cx="1011894" cy="626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4" descr="Image result for Pioneer Food Group Ltd">
            <a:extLst>
              <a:ext uri="{FF2B5EF4-FFF2-40B4-BE49-F238E27FC236}">
                <a16:creationId xmlns:a16="http://schemas.microsoft.com/office/drawing/2014/main" id="{7FB44475-3F1D-9C07-AF60-F3907D048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05355" y="4995605"/>
            <a:ext cx="1249280" cy="707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" name="Picture 10" descr="Image result for sunopta inc">
            <a:extLst>
              <a:ext uri="{FF2B5EF4-FFF2-40B4-BE49-F238E27FC236}">
                <a16:creationId xmlns:a16="http://schemas.microsoft.com/office/drawing/2014/main" id="{37A6690D-8B75-EB39-D786-13864CF663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13576" y="5141810"/>
            <a:ext cx="989146" cy="3073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" name="Picture 14" descr="Image result for Astral Foods Ltd">
            <a:extLst>
              <a:ext uri="{FF2B5EF4-FFF2-40B4-BE49-F238E27FC236}">
                <a16:creationId xmlns:a16="http://schemas.microsoft.com/office/drawing/2014/main" id="{20C0A5B5-F52C-E2DD-4E84-BEAFCAD081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634817" y="5392882"/>
            <a:ext cx="807585" cy="311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Picture 16" descr="Image result for Bega Cheese Ltd">
            <a:extLst>
              <a:ext uri="{FF2B5EF4-FFF2-40B4-BE49-F238E27FC236}">
                <a16:creationId xmlns:a16="http://schemas.microsoft.com/office/drawing/2014/main" id="{2D393B19-E8A2-DC35-EE9B-2B8C156163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795168" y="5141585"/>
            <a:ext cx="623642" cy="392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2" name="Picture 18" descr="Image result for Fujiya Co Ltd">
            <a:extLst>
              <a:ext uri="{FF2B5EF4-FFF2-40B4-BE49-F238E27FC236}">
                <a16:creationId xmlns:a16="http://schemas.microsoft.com/office/drawing/2014/main" id="{0AB14579-D762-E944-89D9-105FA81203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27266" y="5619728"/>
            <a:ext cx="534861" cy="4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btfpBulletedList239863">
            <a:extLst>
              <a:ext uri="{FF2B5EF4-FFF2-40B4-BE49-F238E27FC236}">
                <a16:creationId xmlns:a16="http://schemas.microsoft.com/office/drawing/2014/main" id="{D5B27847-C41E-AC75-1C60-01DD3941941C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gray">
          <a:xfrm>
            <a:off x="9658409" y="5233463"/>
            <a:ext cx="1743543" cy="842145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0" b="1"/>
              <a:t>The peer-set consists of 5-10 companies in the packaged food industry, with annual revenue in a relatable range</a:t>
            </a:r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6F38C96F-58C3-D5AD-8C64-B7C4E7DCFCF3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6309435" y="5787220"/>
            <a:ext cx="1177479" cy="252701"/>
          </a:xfrm>
          <a:prstGeom prst="rect">
            <a:avLst/>
          </a:prstGeom>
        </p:spPr>
      </p:pic>
      <p:sp>
        <p:nvSpPr>
          <p:cNvPr id="46" name="btfpBulletedList239863">
            <a:extLst>
              <a:ext uri="{FF2B5EF4-FFF2-40B4-BE49-F238E27FC236}">
                <a16:creationId xmlns:a16="http://schemas.microsoft.com/office/drawing/2014/main" id="{559F22BD-B035-33F8-4C64-F98636A47893}"/>
              </a:ext>
            </a:extLst>
          </p:cNvPr>
          <p:cNvSpPr txBox="1"/>
          <p:nvPr>
            <p:custDataLst>
              <p:tags r:id="rId11"/>
            </p:custDataLst>
          </p:nvPr>
        </p:nvSpPr>
        <p:spPr bwMode="gray">
          <a:xfrm>
            <a:off x="3321121" y="5252496"/>
            <a:ext cx="1356145" cy="688256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buNone/>
            </a:pPr>
            <a:r>
              <a:rPr lang="en-US" sz="1000" b="1"/>
              <a:t>UK based food company, with annual revenue of ~$1.1B</a:t>
            </a:r>
            <a:endParaRPr lang="en-US" sz="700" b="1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7D4229DC-D36E-CCA7-DA57-A4D5006FC0DA}"/>
              </a:ext>
            </a:extLst>
          </p:cNvPr>
          <p:cNvSpPr/>
          <p:nvPr/>
        </p:nvSpPr>
        <p:spPr bwMode="gray">
          <a:xfrm>
            <a:off x="1819393" y="4995604"/>
            <a:ext cx="2952134" cy="1202041"/>
          </a:xfrm>
          <a:prstGeom prst="rect">
            <a:avLst/>
          </a:prstGeom>
          <a:noFill/>
          <a:ln w="190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50" name="btfpBulletedList239863">
            <a:extLst>
              <a:ext uri="{FF2B5EF4-FFF2-40B4-BE49-F238E27FC236}">
                <a16:creationId xmlns:a16="http://schemas.microsoft.com/office/drawing/2014/main" id="{D877FEBB-D987-4221-15B9-F0779ED54D59}"/>
              </a:ext>
            </a:extLst>
          </p:cNvPr>
          <p:cNvSpPr txBox="1"/>
          <p:nvPr>
            <p:custDataLst>
              <p:tags r:id="rId12"/>
            </p:custDataLst>
          </p:nvPr>
        </p:nvSpPr>
        <p:spPr bwMode="gray">
          <a:xfrm>
            <a:off x="6095999" y="1963325"/>
            <a:ext cx="5490763" cy="1526947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pPr marL="0" indent="0">
              <a:spcBef>
                <a:spcPts val="1800"/>
              </a:spcBef>
              <a:buNone/>
            </a:pPr>
            <a:r>
              <a:rPr lang="en-US" sz="1200" b="1"/>
              <a:t>Target company level analysis : </a:t>
            </a:r>
          </a:p>
          <a:p>
            <a:pPr lvl="1">
              <a:spcBef>
                <a:spcPts val="900"/>
              </a:spcBef>
            </a:pPr>
            <a:r>
              <a:rPr lang="en-US" sz="1000"/>
              <a:t>After establishing the peer set, we deep dive into the </a:t>
            </a:r>
            <a:r>
              <a:rPr lang="en-US" sz="1000" b="1"/>
              <a:t>target’s key initiatives </a:t>
            </a:r>
            <a:r>
              <a:rPr lang="en-US" sz="1000"/>
              <a:t>to look for </a:t>
            </a:r>
            <a:r>
              <a:rPr lang="en-US" sz="1000" b="1"/>
              <a:t>value creation opportunities</a:t>
            </a:r>
          </a:p>
          <a:p>
            <a:pPr lvl="1">
              <a:spcBef>
                <a:spcPts val="900"/>
              </a:spcBef>
            </a:pPr>
            <a:r>
              <a:rPr lang="en-US" sz="1000"/>
              <a:t>Deep dive into </a:t>
            </a:r>
            <a:r>
              <a:rPr lang="en-US" sz="1000" b="1"/>
              <a:t>benchmarking</a:t>
            </a:r>
            <a:r>
              <a:rPr lang="en-US" sz="1000"/>
              <a:t> to compare the target’s initiatives with the peers to </a:t>
            </a:r>
            <a:r>
              <a:rPr lang="en-US" sz="1000" b="1"/>
              <a:t>identify gaps in ESG performance</a:t>
            </a:r>
          </a:p>
          <a:p>
            <a:pPr lvl="1">
              <a:spcBef>
                <a:spcPts val="900"/>
              </a:spcBef>
            </a:pPr>
            <a:r>
              <a:rPr lang="en-US" sz="1000"/>
              <a:t>Identify and summarize </a:t>
            </a:r>
            <a:r>
              <a:rPr lang="en-US" sz="1000" b="1"/>
              <a:t>potential value creation levers </a:t>
            </a:r>
            <a:r>
              <a:rPr lang="en-US" sz="1000"/>
              <a:t>to improve ESG performance across </a:t>
            </a:r>
            <a:r>
              <a:rPr lang="en-US" sz="1000" b="1"/>
              <a:t>high risk ESG themes</a:t>
            </a:r>
            <a:endParaRPr lang="en-US" sz="800" b="1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E8AFC2BA-A29E-6FB5-EFDD-836B958AD927}"/>
              </a:ext>
            </a:extLst>
          </p:cNvPr>
          <p:cNvSpPr/>
          <p:nvPr/>
        </p:nvSpPr>
        <p:spPr bwMode="gray">
          <a:xfrm>
            <a:off x="4830783" y="4995605"/>
            <a:ext cx="6755979" cy="1202041"/>
          </a:xfrm>
          <a:prstGeom prst="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ln>
                <a:solidFill>
                  <a:sysClr val="windowText" lastClr="000000"/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14191BC-28C7-D7F6-0DA5-D333D9072154}"/>
              </a:ext>
            </a:extLst>
          </p:cNvPr>
          <p:cNvSpPr/>
          <p:nvPr/>
        </p:nvSpPr>
        <p:spPr bwMode="gray">
          <a:xfrm>
            <a:off x="3745100" y="4844442"/>
            <a:ext cx="698583" cy="24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b="1">
                <a:solidFill>
                  <a:srgbClr val="C00000"/>
                </a:solidFill>
              </a:rPr>
              <a:t>Target</a:t>
            </a:r>
            <a:endParaRPr lang="en-US" sz="1600" b="1">
              <a:solidFill>
                <a:srgbClr val="C00000"/>
              </a:solidFill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0D0A3C0-60CE-A5F9-9051-33B723669CED}"/>
              </a:ext>
            </a:extLst>
          </p:cNvPr>
          <p:cNvSpPr/>
          <p:nvPr/>
        </p:nvSpPr>
        <p:spPr bwMode="gray">
          <a:xfrm>
            <a:off x="10643973" y="4856318"/>
            <a:ext cx="698583" cy="244553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200" b="1">
                <a:solidFill>
                  <a:schemeClr val="tx1"/>
                </a:solidFill>
              </a:rPr>
              <a:t>Peer Set</a:t>
            </a:r>
            <a:endParaRPr lang="en-US" sz="1600" b="1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207427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" name="think-cell data - do not delete" hidden="1">
            <a:extLst>
              <a:ext uri="{FF2B5EF4-FFF2-40B4-BE49-F238E27FC236}">
                <a16:creationId xmlns:a16="http://schemas.microsoft.com/office/drawing/2014/main" id="{BE5224AE-2983-D5CC-03E1-6FDDDC0F6964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22771919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9" imgW="360" imgH="360" progId="TCLayout.ActiveDocument.1">
                  <p:embed/>
                </p:oleObj>
              </mc:Choice>
              <mc:Fallback>
                <p:oleObj name="think-cell Slide" r:id="rId9" imgW="360" imgH="360" progId="TCLayout.ActiveDocument.1">
                  <p:embed/>
                  <p:pic>
                    <p:nvPicPr>
                      <p:cNvPr id="31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E5224AE-2983-D5CC-03E1-6FDDDC0F696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3" name="btfpColumnIndicatorGroup2">
            <a:extLst>
              <a:ext uri="{FF2B5EF4-FFF2-40B4-BE49-F238E27FC236}">
                <a16:creationId xmlns:a16="http://schemas.microsoft.com/office/drawing/2014/main" id="{6177FA3F-87DC-4E67-9017-0C24DB1F5A31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21" name="btfpColumnGapBlocker113296">
              <a:extLst>
                <a:ext uri="{FF2B5EF4-FFF2-40B4-BE49-F238E27FC236}">
                  <a16:creationId xmlns:a16="http://schemas.microsoft.com/office/drawing/2014/main" id="{1442344C-BD18-41D6-9080-4A68E3431AF7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9" name="btfpColumnGapBlocker834837">
              <a:extLst>
                <a:ext uri="{FF2B5EF4-FFF2-40B4-BE49-F238E27FC236}">
                  <a16:creationId xmlns:a16="http://schemas.microsoft.com/office/drawing/2014/main" id="{8F7B864C-BE6A-4EAF-B79C-6C3B16FF5942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7" name="btfpColumnIndicator357234">
              <a:extLst>
                <a:ext uri="{FF2B5EF4-FFF2-40B4-BE49-F238E27FC236}">
                  <a16:creationId xmlns:a16="http://schemas.microsoft.com/office/drawing/2014/main" id="{29EBC28F-8615-4310-AC68-E0C527BEA1A1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btfpColumnIndicator669427">
              <a:extLst>
                <a:ext uri="{FF2B5EF4-FFF2-40B4-BE49-F238E27FC236}">
                  <a16:creationId xmlns:a16="http://schemas.microsoft.com/office/drawing/2014/main" id="{1D75B6CC-F53E-4C1C-9666-0000010EE533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btfpColumnGapBlocker517310">
              <a:extLst>
                <a:ext uri="{FF2B5EF4-FFF2-40B4-BE49-F238E27FC236}">
                  <a16:creationId xmlns:a16="http://schemas.microsoft.com/office/drawing/2014/main" id="{9B5B291E-7D33-45D3-9B9A-0E9E5E84E435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131429">
              <a:extLst>
                <a:ext uri="{FF2B5EF4-FFF2-40B4-BE49-F238E27FC236}">
                  <a16:creationId xmlns:a16="http://schemas.microsoft.com/office/drawing/2014/main" id="{654F8D3A-A37F-4D67-95CC-8FB9720DD996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810923">
              <a:extLst>
                <a:ext uri="{FF2B5EF4-FFF2-40B4-BE49-F238E27FC236}">
                  <a16:creationId xmlns:a16="http://schemas.microsoft.com/office/drawing/2014/main" id="{5CF4953B-B877-4A8D-8B0B-A576A82299E6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btfpColumnIndicatorGroup1">
            <a:extLst>
              <a:ext uri="{FF2B5EF4-FFF2-40B4-BE49-F238E27FC236}">
                <a16:creationId xmlns:a16="http://schemas.microsoft.com/office/drawing/2014/main" id="{24C4A4D7-44C8-4E53-82FB-9A4494F8809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20" name="btfpColumnGapBlocker855975">
              <a:extLst>
                <a:ext uri="{FF2B5EF4-FFF2-40B4-BE49-F238E27FC236}">
                  <a16:creationId xmlns:a16="http://schemas.microsoft.com/office/drawing/2014/main" id="{740308E0-C021-4612-B474-5CF12AF6D134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18" name="btfpColumnGapBlocker616814">
              <a:extLst>
                <a:ext uri="{FF2B5EF4-FFF2-40B4-BE49-F238E27FC236}">
                  <a16:creationId xmlns:a16="http://schemas.microsoft.com/office/drawing/2014/main" id="{6C6AA67D-52BC-45B0-BCD6-4EDFB307CF47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959768">
              <a:extLst>
                <a:ext uri="{FF2B5EF4-FFF2-40B4-BE49-F238E27FC236}">
                  <a16:creationId xmlns:a16="http://schemas.microsoft.com/office/drawing/2014/main" id="{6ABB6F32-E150-4493-99A7-2C2DC2BA0354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254738">
              <a:extLst>
                <a:ext uri="{FF2B5EF4-FFF2-40B4-BE49-F238E27FC236}">
                  <a16:creationId xmlns:a16="http://schemas.microsoft.com/office/drawing/2014/main" id="{D4812F39-54C0-4330-8AC8-858ED5055F06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btfpColumnGapBlocker662115">
              <a:extLst>
                <a:ext uri="{FF2B5EF4-FFF2-40B4-BE49-F238E27FC236}">
                  <a16:creationId xmlns:a16="http://schemas.microsoft.com/office/drawing/2014/main" id="{2D6409A2-4A3B-4EA9-A171-F67AF7641771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50000"/>
                </a:srgbClr>
              </a:fgClr>
              <a:bgClr>
                <a:srgbClr val="FFFFFF">
                  <a:alpha val="50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484466">
              <a:extLst>
                <a:ext uri="{FF2B5EF4-FFF2-40B4-BE49-F238E27FC236}">
                  <a16:creationId xmlns:a16="http://schemas.microsoft.com/office/drawing/2014/main" id="{81A30B63-1745-4E91-8E4B-E94C71FB6CA6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362290">
              <a:extLst>
                <a:ext uri="{FF2B5EF4-FFF2-40B4-BE49-F238E27FC236}">
                  <a16:creationId xmlns:a16="http://schemas.microsoft.com/office/drawing/2014/main" id="{18069F67-10F3-432A-B89A-8BF57838F217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88F7C2C-6CBE-4DEF-A9BB-8211ECD69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/>
              <a:t>ESG ODA Sample Output </a:t>
            </a:r>
          </a:p>
        </p:txBody>
      </p:sp>
      <p:grpSp>
        <p:nvGrpSpPr>
          <p:cNvPr id="259" name="btfpColumnHeaderBox530060">
            <a:extLst>
              <a:ext uri="{FF2B5EF4-FFF2-40B4-BE49-F238E27FC236}">
                <a16:creationId xmlns:a16="http://schemas.microsoft.com/office/drawing/2014/main" id="{FFFD3AEF-DF09-4F7D-A642-13F05E8CB338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330199" y="1566810"/>
            <a:ext cx="3632200" cy="285432"/>
            <a:chOff x="330200" y="1535663"/>
            <a:chExt cx="11531600" cy="316193"/>
          </a:xfrm>
        </p:grpSpPr>
        <p:sp>
          <p:nvSpPr>
            <p:cNvPr id="260" name="btfpColumnHeaderBoxText530060">
              <a:extLst>
                <a:ext uri="{FF2B5EF4-FFF2-40B4-BE49-F238E27FC236}">
                  <a16:creationId xmlns:a16="http://schemas.microsoft.com/office/drawing/2014/main" id="{D67EA012-CD5C-4360-BE32-C9D699EC5EA7}"/>
                </a:ext>
              </a:extLst>
            </p:cNvPr>
            <p:cNvSpPr txBox="1"/>
            <p:nvPr/>
          </p:nvSpPr>
          <p:spPr bwMode="gray">
            <a:xfrm>
              <a:off x="330200" y="1535663"/>
              <a:ext cx="11531600" cy="31619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C00000"/>
                  </a:solidFill>
                </a:rPr>
                <a:t>ESG Materiality</a:t>
              </a:r>
            </a:p>
          </p:txBody>
        </p:sp>
        <p:cxnSp>
          <p:nvCxnSpPr>
            <p:cNvPr id="261" name="btfpColumnHeaderBoxLine530060">
              <a:extLst>
                <a:ext uri="{FF2B5EF4-FFF2-40B4-BE49-F238E27FC236}">
                  <a16:creationId xmlns:a16="http://schemas.microsoft.com/office/drawing/2014/main" id="{2DB751EE-F251-4454-AB71-8EA63A825AF3}"/>
                </a:ext>
              </a:extLst>
            </p:cNvPr>
            <p:cNvCxnSpPr/>
            <p:nvPr/>
          </p:nvCxnSpPr>
          <p:spPr bwMode="gray">
            <a:xfrm>
              <a:off x="330200" y="1851856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1" name="btfpColumnHeaderBox530060">
            <a:extLst>
              <a:ext uri="{FF2B5EF4-FFF2-40B4-BE49-F238E27FC236}">
                <a16:creationId xmlns:a16="http://schemas.microsoft.com/office/drawing/2014/main" id="{48D5ED99-D2AD-41DE-8DEC-0EF5389733DB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4152484" y="1566810"/>
            <a:ext cx="3632200" cy="288218"/>
            <a:chOff x="330200" y="1262234"/>
            <a:chExt cx="11531600" cy="218074"/>
          </a:xfrm>
        </p:grpSpPr>
        <p:sp>
          <p:nvSpPr>
            <p:cNvPr id="162" name="btfpColumnHeaderBoxText530060">
              <a:extLst>
                <a:ext uri="{FF2B5EF4-FFF2-40B4-BE49-F238E27FC236}">
                  <a16:creationId xmlns:a16="http://schemas.microsoft.com/office/drawing/2014/main" id="{9E23D268-CB43-4FD0-AA43-716E1FCEF66C}"/>
                </a:ext>
              </a:extLst>
            </p:cNvPr>
            <p:cNvSpPr txBox="1"/>
            <p:nvPr/>
          </p:nvSpPr>
          <p:spPr bwMode="gray">
            <a:xfrm>
              <a:off x="330200" y="1262234"/>
              <a:ext cx="11531600" cy="215966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C00000"/>
                  </a:solidFill>
                </a:rPr>
                <a:t>Benchmarking</a:t>
              </a:r>
            </a:p>
          </p:txBody>
        </p:sp>
        <p:cxnSp>
          <p:nvCxnSpPr>
            <p:cNvPr id="163" name="btfpColumnHeaderBoxLine530060">
              <a:extLst>
                <a:ext uri="{FF2B5EF4-FFF2-40B4-BE49-F238E27FC236}">
                  <a16:creationId xmlns:a16="http://schemas.microsoft.com/office/drawing/2014/main" id="{DBF4BE05-B476-4CDA-AEEA-050FA16B8DA6}"/>
                </a:ext>
              </a:extLst>
            </p:cNvPr>
            <p:cNvCxnSpPr/>
            <p:nvPr/>
          </p:nvCxnSpPr>
          <p:spPr bwMode="gray">
            <a:xfrm>
              <a:off x="330200" y="1480308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btfpNotesBox517191">
            <a:extLst>
              <a:ext uri="{FF2B5EF4-FFF2-40B4-BE49-F238E27FC236}">
                <a16:creationId xmlns:a16="http://schemas.microsoft.com/office/drawing/2014/main" id="{18470241-CA8A-4E06-A014-4DD220712C9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Note: </a:t>
            </a:r>
            <a:r>
              <a:rPr lang="en-US" sz="800" err="1">
                <a:solidFill>
                  <a:srgbClr val="000000"/>
                </a:solidFill>
              </a:rPr>
              <a:t>Persefoni</a:t>
            </a:r>
            <a:r>
              <a:rPr lang="en-US" sz="800">
                <a:solidFill>
                  <a:srgbClr val="000000"/>
                </a:solidFill>
              </a:rPr>
              <a:t> cost would be additional </a:t>
            </a:r>
          </a:p>
        </p:txBody>
      </p:sp>
      <p:grpSp>
        <p:nvGrpSpPr>
          <p:cNvPr id="5" name="btfpColumnHeaderBox530060">
            <a:extLst>
              <a:ext uri="{FF2B5EF4-FFF2-40B4-BE49-F238E27FC236}">
                <a16:creationId xmlns:a16="http://schemas.microsoft.com/office/drawing/2014/main" id="{12E927BF-A63A-11FB-2BFB-D3BD395FE39C}"/>
              </a:ext>
            </a:extLst>
          </p:cNvPr>
          <p:cNvGrpSpPr/>
          <p:nvPr>
            <p:custDataLst>
              <p:tags r:id="rId6"/>
            </p:custDataLst>
          </p:nvPr>
        </p:nvGrpSpPr>
        <p:grpSpPr>
          <a:xfrm>
            <a:off x="8109680" y="1566810"/>
            <a:ext cx="3632200" cy="288218"/>
            <a:chOff x="330200" y="1262234"/>
            <a:chExt cx="11531600" cy="218074"/>
          </a:xfrm>
        </p:grpSpPr>
        <p:sp>
          <p:nvSpPr>
            <p:cNvPr id="6" name="btfpColumnHeaderBoxText530060">
              <a:extLst>
                <a:ext uri="{FF2B5EF4-FFF2-40B4-BE49-F238E27FC236}">
                  <a16:creationId xmlns:a16="http://schemas.microsoft.com/office/drawing/2014/main" id="{44989107-31A9-65B3-2A68-561E3FCF3C35}"/>
                </a:ext>
              </a:extLst>
            </p:cNvPr>
            <p:cNvSpPr txBox="1"/>
            <p:nvPr/>
          </p:nvSpPr>
          <p:spPr bwMode="gray">
            <a:xfrm>
              <a:off x="330200" y="1262234"/>
              <a:ext cx="11531600" cy="215966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400" b="1">
                  <a:solidFill>
                    <a:srgbClr val="C00000"/>
                  </a:solidFill>
                </a:rPr>
                <a:t>Value creation</a:t>
              </a:r>
            </a:p>
          </p:txBody>
        </p:sp>
        <p:cxnSp>
          <p:nvCxnSpPr>
            <p:cNvPr id="7" name="btfpColumnHeaderBoxLine530060">
              <a:extLst>
                <a:ext uri="{FF2B5EF4-FFF2-40B4-BE49-F238E27FC236}">
                  <a16:creationId xmlns:a16="http://schemas.microsoft.com/office/drawing/2014/main" id="{067B2AEB-BA16-0FEF-F20E-391DC7191035}"/>
                </a:ext>
              </a:extLst>
            </p:cNvPr>
            <p:cNvCxnSpPr/>
            <p:nvPr/>
          </p:nvCxnSpPr>
          <p:spPr bwMode="gray">
            <a:xfrm>
              <a:off x="330200" y="1480308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05C14E59-79A4-E1B2-EE5C-3F46655B77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5130" y="2111666"/>
            <a:ext cx="3300984" cy="1878276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FD7F2A2-2086-02C8-10E4-6A31DBD4228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8024" y="3148686"/>
            <a:ext cx="3300984" cy="185707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FEAD7E78-65C6-4EBE-D96C-8E2AD18B145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12043" y="2111666"/>
            <a:ext cx="3300984" cy="1862590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28" name="Picture 27">
            <a:extLst>
              <a:ext uri="{FF2B5EF4-FFF2-40B4-BE49-F238E27FC236}">
                <a16:creationId xmlns:a16="http://schemas.microsoft.com/office/drawing/2014/main" id="{F0DBB8A6-F9C4-5825-F5F6-3C87C3F170B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279337" y="2111667"/>
            <a:ext cx="3300984" cy="1860437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05F4FFA8-575E-3F58-07CE-C0BDD4218E3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4474207" y="3148686"/>
            <a:ext cx="3300984" cy="1853712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2E08B8AF-E47C-80A2-42D3-A9B5A54E4BC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484428" y="3148686"/>
            <a:ext cx="3300984" cy="1863604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048E6EB-EA7A-5A03-CE0C-F16B274AA7AE}"/>
              </a:ext>
            </a:extLst>
          </p:cNvPr>
          <p:cNvSpPr/>
          <p:nvPr/>
        </p:nvSpPr>
        <p:spPr bwMode="gray">
          <a:xfrm>
            <a:off x="663509" y="5374001"/>
            <a:ext cx="2965579" cy="668777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100" i="1" dirty="0">
                <a:solidFill>
                  <a:schemeClr val="tx1"/>
                </a:solidFill>
                <a:effectLst/>
              </a:rPr>
              <a:t>Understand key material ESG risks in the Target’s industry and their level of materiality from regulatory and peer lens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AE00D67-44DC-B8F8-9DBA-98DCDAFFD980}"/>
              </a:ext>
            </a:extLst>
          </p:cNvPr>
          <p:cNvSpPr/>
          <p:nvPr/>
        </p:nvSpPr>
        <p:spPr bwMode="gray">
          <a:xfrm>
            <a:off x="4485794" y="5374001"/>
            <a:ext cx="2965579" cy="25826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i="1">
                <a:solidFill>
                  <a:schemeClr val="tx1"/>
                </a:solidFill>
              </a:rPr>
              <a:t>Benchmark Target’s ESG performance with the related peers in the industry via key quantitative &amp; qualitative metrics across ESG topics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B7979B1-BFA6-B4C5-2AC3-C2A0135E03EB}"/>
              </a:ext>
            </a:extLst>
          </p:cNvPr>
          <p:cNvSpPr/>
          <p:nvPr/>
        </p:nvSpPr>
        <p:spPr bwMode="gray">
          <a:xfrm>
            <a:off x="8514408" y="5374001"/>
            <a:ext cx="2965579" cy="258261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1050" i="1">
                <a:solidFill>
                  <a:schemeClr val="tx1"/>
                </a:solidFill>
              </a:rPr>
              <a:t>Deep dive on benchmarking to identify best-in-class practices and potential value creation levers for the Target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33300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btfpColumnIndicatorGroup2">
            <a:extLst>
              <a:ext uri="{FF2B5EF4-FFF2-40B4-BE49-F238E27FC236}">
                <a16:creationId xmlns:a16="http://schemas.microsoft.com/office/drawing/2014/main" id="{4892A332-4A29-9742-CAFE-B17329518962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9" name="btfpColumnGapBlocker606176">
              <a:extLst>
                <a:ext uri="{FF2B5EF4-FFF2-40B4-BE49-F238E27FC236}">
                  <a16:creationId xmlns:a16="http://schemas.microsoft.com/office/drawing/2014/main" id="{A8DCAF7E-365C-D8AB-B59A-A13515610381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7" name="btfpColumnGapBlocker658991">
              <a:extLst>
                <a:ext uri="{FF2B5EF4-FFF2-40B4-BE49-F238E27FC236}">
                  <a16:creationId xmlns:a16="http://schemas.microsoft.com/office/drawing/2014/main" id="{F99F991B-2AD3-5770-6857-E3453E9824B5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5" name="btfpColumnIndicator801494">
              <a:extLst>
                <a:ext uri="{FF2B5EF4-FFF2-40B4-BE49-F238E27FC236}">
                  <a16:creationId xmlns:a16="http://schemas.microsoft.com/office/drawing/2014/main" id="{AAE72EC0-57BA-7488-2D40-CB725BA485EF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btfpColumnIndicator217835">
              <a:extLst>
                <a:ext uri="{FF2B5EF4-FFF2-40B4-BE49-F238E27FC236}">
                  <a16:creationId xmlns:a16="http://schemas.microsoft.com/office/drawing/2014/main" id="{B59D01B2-B301-9752-4604-2CC1783DD971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btfpColumnIndicatorGroup1">
            <a:extLst>
              <a:ext uri="{FF2B5EF4-FFF2-40B4-BE49-F238E27FC236}">
                <a16:creationId xmlns:a16="http://schemas.microsoft.com/office/drawing/2014/main" id="{25763F4B-50C5-C3E6-D217-C49960B6764F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8" name="btfpColumnGapBlocker775965">
              <a:extLst>
                <a:ext uri="{FF2B5EF4-FFF2-40B4-BE49-F238E27FC236}">
                  <a16:creationId xmlns:a16="http://schemas.microsoft.com/office/drawing/2014/main" id="{1C6473A8-40D6-636D-38AC-1E89F128CC58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6" name="btfpColumnGapBlocker978767">
              <a:extLst>
                <a:ext uri="{FF2B5EF4-FFF2-40B4-BE49-F238E27FC236}">
                  <a16:creationId xmlns:a16="http://schemas.microsoft.com/office/drawing/2014/main" id="{337AA4F0-B23A-79C4-54FF-B47221FCB823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BBCABA"/>
              </a:fgClr>
              <a:bgClr>
                <a:srgbClr val="FFFFFF"/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4" name="btfpColumnIndicator678686">
              <a:extLst>
                <a:ext uri="{FF2B5EF4-FFF2-40B4-BE49-F238E27FC236}">
                  <a16:creationId xmlns:a16="http://schemas.microsoft.com/office/drawing/2014/main" id="{7E7D8F77-6E74-45E8-53D8-17D3D21575E1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170025">
              <a:extLst>
                <a:ext uri="{FF2B5EF4-FFF2-40B4-BE49-F238E27FC236}">
                  <a16:creationId xmlns:a16="http://schemas.microsoft.com/office/drawing/2014/main" id="{1E20457D-7FF0-0C20-73BB-1C2AAAE06BDC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19050" cap="flat" cmpd="sng" algn="ctr">
              <a:solidFill>
                <a:srgbClr val="507867"/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2813335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BTFPCOLUMNGUIDE" val="Visible"/>
  <p:tag name="OFFICE" val="Boston"/>
  <p:tag name="MEKKOFORMATS" val="&lt;MekkoFormats&gt;&lt;NumberFormat DecimalSeparator=&quot;.&quot; ThousandSeparator=&quot;,&quot; NegativeNumberFormat=&quot;1&quot; /&gt;&lt;DateFormat CultureID=&quot;1033&quot; FormatString=&quot;M/d/yyyy&quot; /&gt;&lt;Font&gt;&lt;Output_Font_Name Default=&quot;Arial&quot; UsePPTTheme=&quot;True&quot; /&gt;&lt;/Font&gt;&lt;/MekkoFormats&gt;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UNIQUEID" val="24057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1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3"/>
  <p:tag name="BTFPLAYOUTENABLED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ECE28C1D2031CE49B65EB9398B6665A4" ma:contentTypeVersion="16" ma:contentTypeDescription="Ein neues Dokument erstellen." ma:contentTypeScope="" ma:versionID="915be8ddf9203496dff81045837c2095">
  <xsd:schema xmlns:xsd="http://www.w3.org/2001/XMLSchema" xmlns:xs="http://www.w3.org/2001/XMLSchema" xmlns:p="http://schemas.microsoft.com/office/2006/metadata/properties" xmlns:ns2="024ef72b-9a44-443b-86c7-2b9b89248177" xmlns:ns3="df6b8441-aa16-4692-b757-547843ef6d58" xmlns:ns4="0e427f73-0d6a-4740-aee4-eea3ddf9cfe2" targetNamespace="http://schemas.microsoft.com/office/2006/metadata/properties" ma:root="true" ma:fieldsID="93e82e7d94d6100c07791c5c9fddab0b" ns2:_="" ns3:_="" ns4:_="">
    <xsd:import namespace="024ef72b-9a44-443b-86c7-2b9b89248177"/>
    <xsd:import namespace="df6b8441-aa16-4692-b757-547843ef6d58"/>
    <xsd:import namespace="0e427f73-0d6a-4740-aee4-eea3ddf9cfe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3:SharedWithUsers" minOccurs="0"/>
                <xsd:element ref="ns3:SharedWithDetail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4ef72b-9a44-443b-86c7-2b9b8924817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Bildmarkierungen" ma:readOnly="false" ma:fieldId="{5cf76f15-5ced-4ddc-b409-7134ff3c332f}" ma:taxonomyMulti="true" ma:sspId="4b166abb-7d38-406f-9233-2f33b10aef2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f6b8441-aa16-4692-b757-547843ef6d58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Freigegeben für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Freigegeben für -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427f73-0d6a-4740-aee4-eea3ddf9cfe2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a85ec8ad-9b94-48bf-98e4-b3da507f3f23}" ma:internalName="TaxCatchAll" ma:showField="CatchAllData" ma:web="df6b8441-aa16-4692-b757-547843ef6d5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38E3FDD-F0A4-4844-9D40-FD90550EE825}">
  <ds:schemaRefs>
    <ds:schemaRef ds:uri="024ef72b-9a44-443b-86c7-2b9b89248177"/>
    <ds:schemaRef ds:uri="0e427f73-0d6a-4740-aee4-eea3ddf9cfe2"/>
    <ds:schemaRef ds:uri="df6b8441-aa16-4692-b757-547843ef6d5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3</TotalTime>
  <Words>737</Words>
  <Application>Microsoft Office PowerPoint</Application>
  <PresentationFormat>Widescreen</PresentationFormat>
  <Paragraphs>71</Paragraphs>
  <Slides>6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Bain Core</vt:lpstr>
      <vt:lpstr>think-cell Slide</vt:lpstr>
      <vt:lpstr>ESG ODA Assessment</vt:lpstr>
      <vt:lpstr>Bain uses three different products to assess ESG in diligences, ranging from a simple diagnostic to an ESD ODA and an ESG due diligence</vt:lpstr>
      <vt:lpstr>BCN PEG compliments the ESG Rave on materiality by adding an additional peer lens and providing a summary answer on materiality in the Bain ESG framework</vt:lpstr>
      <vt:lpstr>BCN PEG benchmarks the target vs its peers and identifies key value creation levers for the target to improve ESG performance thereby mitigating risks</vt:lpstr>
      <vt:lpstr>ESG ODA Sample Output </vt:lpstr>
      <vt:lpstr>PowerPoint Presentation</vt:lpstr>
    </vt:vector>
  </TitlesOfParts>
  <Company>Bain and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Gupta, Janvi</dc:creator>
  <cp:lastModifiedBy>Singh, Ujjwal</cp:lastModifiedBy>
  <cp:revision>3</cp:revision>
  <cp:lastPrinted>2017-02-15T14:23:56Z</cp:lastPrinted>
  <dcterms:created xsi:type="dcterms:W3CDTF">2025-05-20T09:27:17Z</dcterms:created>
  <dcterms:modified xsi:type="dcterms:W3CDTF">2025-05-29T07:01:22Z</dcterms:modified>
</cp:coreProperties>
</file>