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5.xml" ContentType="application/vnd.openxmlformats-officedocument.presentationml.notesSlide+xml"/>
  <Override PartName="/ppt/tags/tag58.xml" ContentType="application/vnd.openxmlformats-officedocument.presentationml.tags+xml"/>
  <Override PartName="/ppt/notesSlides/notesSlide6.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7.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5"/>
  </p:notesMasterIdLst>
  <p:sldIdLst>
    <p:sldId id="256" r:id="rId4"/>
    <p:sldId id="261" r:id="rId5"/>
    <p:sldId id="2147483510" r:id="rId6"/>
    <p:sldId id="263" r:id="rId7"/>
    <p:sldId id="264" r:id="rId8"/>
    <p:sldId id="265" r:id="rId9"/>
    <p:sldId id="719" r:id="rId10"/>
    <p:sldId id="2147483525" r:id="rId11"/>
    <p:sldId id="2147483481" r:id="rId12"/>
    <p:sldId id="2147483482" r:id="rId13"/>
    <p:sldId id="2147483643" r:id="rId14"/>
  </p:sldIdLst>
  <p:sldSz cx="12192000" cy="6858000"/>
  <p:notesSz cx="6797675" cy="9926638"/>
  <p:custDataLst>
    <p:tags r:id="rId16"/>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ESD ODA Assessment" id="{37AC3896-9273-41C1-97F4-A92DCA746B4D}">
          <p14:sldIdLst>
            <p14:sldId id="256"/>
            <p14:sldId id="261"/>
            <p14:sldId id="2147483510"/>
            <p14:sldId id="263"/>
            <p14:sldId id="264"/>
            <p14:sldId id="265"/>
            <p14:sldId id="719"/>
            <p14:sldId id="2147483525"/>
            <p14:sldId id="2147483481"/>
            <p14:sldId id="2147483482"/>
            <p14:sldId id="21474836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C5C5C"/>
    <a:srgbClr val="FAEEC3"/>
    <a:srgbClr val="F2DE8A"/>
    <a:srgbClr val="E9CD49"/>
    <a:srgbClr val="C6AA3D"/>
    <a:srgbClr val="AB8933"/>
    <a:srgbClr val="FAECDB"/>
    <a:srgbClr val="EDDABD"/>
    <a:srgbClr val="CFB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552" autoAdjust="0"/>
  </p:normalViewPr>
  <p:slideViewPr>
    <p:cSldViewPr snapToGrid="0">
      <p:cViewPr varScale="1">
        <p:scale>
          <a:sx n="81" d="100"/>
          <a:sy n="81" d="100"/>
        </p:scale>
        <p:origin x="77" y="40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0A0DC00-AAE6-401D-9CEC-6C01C8B0D4BB}" type="datetimeFigureOut">
              <a:rPr lang="en-US" smtClean="0"/>
              <a:t>5/29/2025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670F2055-A8BE-422D-AD79-B5C21C1F779F}" type="slidenum">
              <a:rPr lang="en-US" smtClean="0"/>
              <a:t>‹#›</a:t>
            </a:fld>
            <a:endParaRPr lang="en-US"/>
          </a:p>
        </p:txBody>
      </p:sp>
    </p:spTree>
    <p:extLst>
      <p:ext uri="{BB962C8B-B14F-4D97-AF65-F5344CB8AC3E}">
        <p14:creationId xmlns:p14="http://schemas.microsoft.com/office/powerpoint/2010/main" val="278636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3B94B25-C426-4BB2-A3C0-19D134EBC9B9}" type="slidenum">
              <a:rPr lang="en-IN" smtClean="0"/>
              <a:pPr/>
              <a:t>2</a:t>
            </a:fld>
            <a:endParaRPr lang="en-IN"/>
          </a:p>
        </p:txBody>
      </p:sp>
    </p:spTree>
    <p:extLst>
      <p:ext uri="{BB962C8B-B14F-4D97-AF65-F5344CB8AC3E}">
        <p14:creationId xmlns:p14="http://schemas.microsoft.com/office/powerpoint/2010/main" val="3361849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EU</a:t>
            </a:r>
          </a:p>
        </p:txBody>
      </p:sp>
      <p:sp>
        <p:nvSpPr>
          <p:cNvPr id="4" name="Slide Number Placeholder 3"/>
          <p:cNvSpPr>
            <a:spLocks noGrp="1"/>
          </p:cNvSpPr>
          <p:nvPr>
            <p:ph type="sldNum" sz="quarter" idx="5"/>
          </p:nvPr>
        </p:nvSpPr>
        <p:spPr/>
        <p:txBody>
          <a:bodyPr/>
          <a:lstStyle/>
          <a:p>
            <a:fld id="{72FBA499-B05F-4683-898E-6F706AA0C2C4}" type="slidenum">
              <a:rPr lang="en-GB" smtClean="0"/>
              <a:t>3</a:t>
            </a:fld>
            <a:endParaRPr lang="en-GB"/>
          </a:p>
        </p:txBody>
      </p:sp>
    </p:spTree>
    <p:extLst>
      <p:ext uri="{BB962C8B-B14F-4D97-AF65-F5344CB8AC3E}">
        <p14:creationId xmlns:p14="http://schemas.microsoft.com/office/powerpoint/2010/main" val="358721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D7679B-C2D0-450C-B163-F83C776F5DB0}" type="slidenum">
              <a:rPr lang="en-IN" smtClean="0"/>
              <a:pPr/>
              <a:t>4</a:t>
            </a:fld>
            <a:endParaRPr lang="en-IN"/>
          </a:p>
        </p:txBody>
      </p:sp>
    </p:spTree>
    <p:extLst>
      <p:ext uri="{BB962C8B-B14F-4D97-AF65-F5344CB8AC3E}">
        <p14:creationId xmlns:p14="http://schemas.microsoft.com/office/powerpoint/2010/main" val="1417340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noProof="0"/>
          </a:p>
        </p:txBody>
      </p:sp>
      <p:sp>
        <p:nvSpPr>
          <p:cNvPr id="4" name="Slide Number Placeholder 3"/>
          <p:cNvSpPr>
            <a:spLocks noGrp="1"/>
          </p:cNvSpPr>
          <p:nvPr>
            <p:ph type="sldNum" sz="quarter" idx="5"/>
          </p:nvPr>
        </p:nvSpPr>
        <p:spPr/>
        <p:txBody>
          <a:bodyPr/>
          <a:lstStyle/>
          <a:p>
            <a:fld id="{0CA0347E-2C82-464A-A246-F49F7B7A06A5}" type="slidenum">
              <a:rPr lang="en-IN" smtClean="0"/>
              <a:pPr/>
              <a:t>5</a:t>
            </a:fld>
            <a:endParaRPr lang="en-IN"/>
          </a:p>
        </p:txBody>
      </p:sp>
    </p:spTree>
    <p:extLst>
      <p:ext uri="{BB962C8B-B14F-4D97-AF65-F5344CB8AC3E}">
        <p14:creationId xmlns:p14="http://schemas.microsoft.com/office/powerpoint/2010/main" val="73651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ED0EC56-9D7D-4359-8FB0-053D7BB25C74}" type="slidenum">
              <a:rPr lang="en-IN" smtClean="0"/>
              <a:pPr/>
              <a:t>6</a:t>
            </a:fld>
            <a:endParaRPr lang="en-IN"/>
          </a:p>
        </p:txBody>
      </p:sp>
    </p:spTree>
    <p:extLst>
      <p:ext uri="{BB962C8B-B14F-4D97-AF65-F5344CB8AC3E}">
        <p14:creationId xmlns:p14="http://schemas.microsoft.com/office/powerpoint/2010/main" val="359518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A6E8F6-7CDE-4FA3-B1FE-3C1CD576F9B0}" type="slidenum">
              <a:rPr lang="en-US" smtClean="0"/>
              <a:t>7</a:t>
            </a:fld>
            <a:endParaRPr lang="en-US"/>
          </a:p>
        </p:txBody>
      </p:sp>
    </p:spTree>
    <p:extLst>
      <p:ext uri="{BB962C8B-B14F-4D97-AF65-F5344CB8AC3E}">
        <p14:creationId xmlns:p14="http://schemas.microsoft.com/office/powerpoint/2010/main" val="393689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957949-CDF1-4DED-B784-C48A5C144BC4}" type="slidenum">
              <a:rPr lang="ko-KR" altLang="en-US" smtClean="0"/>
              <a:t>8</a:t>
            </a:fld>
            <a:endParaRPr lang="ko-KR" altLang="en-US"/>
          </a:p>
        </p:txBody>
      </p:sp>
    </p:spTree>
    <p:extLst>
      <p:ext uri="{BB962C8B-B14F-4D97-AF65-F5344CB8AC3E}">
        <p14:creationId xmlns:p14="http://schemas.microsoft.com/office/powerpoint/2010/main" val="1111514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dirty="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endParaRPr lang="en-US" dirty="0"/>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dirty="0"/>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endParaRPr lang="en-US" sz="100" dirty="0">
              <a:solidFill>
                <a:schemeClr val="bg1">
                  <a:alpha val="0"/>
                </a:schemeClr>
              </a:solidFill>
            </a:endParaRP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dirty="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ESG ODA_Sample loop</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endParaRPr lang="en-US" sz="600" dirty="0">
              <a:solidFill>
                <a:srgbClr val="FFFFFF"/>
              </a:solidFill>
            </a:endParaRP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endParaRPr lang="en-US" dirty="0"/>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4" orient="horz" pos="799" userDrawn="1">
          <p15:clr>
            <a:srgbClr val="D1D1D1"/>
          </p15:clr>
        </p15:guide>
        <p15:guide id="7" orient="horz" pos="4133" userDrawn="1">
          <p15:clr>
            <a:srgbClr val="D1D1D1"/>
          </p15:clr>
        </p15:guide>
        <p15:guide id="8" pos="208" userDrawn="1">
          <p15:clr>
            <a:srgbClr val="CCCCCC"/>
          </p15:clr>
        </p15:guide>
        <p15:guide id="9" pos="7472" userDrawn="1">
          <p15:clr>
            <a:srgbClr val="CCCCC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0.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png"/><Relationship Id="rId3" Type="http://schemas.openxmlformats.org/officeDocument/2006/relationships/tags" Target="../tags/tag7.xml"/><Relationship Id="rId7" Type="http://schemas.openxmlformats.org/officeDocument/2006/relationships/notesSlide" Target="../notesSlides/notesSlide1.xml"/><Relationship Id="rId12"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11" Type="http://schemas.openxmlformats.org/officeDocument/2006/relationships/image" Target="../media/image6.png"/><Relationship Id="rId5" Type="http://schemas.openxmlformats.org/officeDocument/2006/relationships/tags" Target="../tags/tag9.xml"/><Relationship Id="rId10" Type="http://schemas.openxmlformats.org/officeDocument/2006/relationships/image" Target="../media/image5.png"/><Relationship Id="rId4" Type="http://schemas.openxmlformats.org/officeDocument/2006/relationships/tags" Target="../tags/tag8.xml"/><Relationship Id="rId9" Type="http://schemas.openxmlformats.org/officeDocument/2006/relationships/image" Target="../media/image1.emf"/></Relationships>
</file>

<file path=ppt/slides/_rels/slide3.xml.rels><?xml version="1.0" encoding="UTF-8" standalone="yes"?>
<Relationships xmlns="http://schemas.openxmlformats.org/package/2006/relationships"><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oleObject" Target="../embeddings/oleObject4.bin"/><Relationship Id="rId39" Type="http://schemas.openxmlformats.org/officeDocument/2006/relationships/image" Target="../media/image20.emf"/><Relationship Id="rId21" Type="http://schemas.openxmlformats.org/officeDocument/2006/relationships/tags" Target="../tags/tag30.xml"/><Relationship Id="rId34" Type="http://schemas.openxmlformats.org/officeDocument/2006/relationships/image" Target="../media/image15.emf"/><Relationship Id="rId42" Type="http://schemas.openxmlformats.org/officeDocument/2006/relationships/image" Target="../media/image23.emf"/><Relationship Id="rId47" Type="http://schemas.openxmlformats.org/officeDocument/2006/relationships/image" Target="../media/image28.emf"/><Relationship Id="rId7" Type="http://schemas.openxmlformats.org/officeDocument/2006/relationships/tags" Target="../tags/tag16.xml"/><Relationship Id="rId2" Type="http://schemas.openxmlformats.org/officeDocument/2006/relationships/tags" Target="../tags/tag11.xml"/><Relationship Id="rId16" Type="http://schemas.openxmlformats.org/officeDocument/2006/relationships/tags" Target="../tags/tag25.xml"/><Relationship Id="rId29" Type="http://schemas.openxmlformats.org/officeDocument/2006/relationships/image" Target="../media/image10.emf"/><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slideLayout" Target="../slideLayouts/slideLayout2.xml"/><Relationship Id="rId32" Type="http://schemas.openxmlformats.org/officeDocument/2006/relationships/image" Target="../media/image13.png"/><Relationship Id="rId37" Type="http://schemas.openxmlformats.org/officeDocument/2006/relationships/image" Target="../media/image18.emf"/><Relationship Id="rId40" Type="http://schemas.openxmlformats.org/officeDocument/2006/relationships/image" Target="../media/image21.emf"/><Relationship Id="rId45" Type="http://schemas.openxmlformats.org/officeDocument/2006/relationships/image" Target="../media/image26.emf"/><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image" Target="../media/image9.emf"/><Relationship Id="rId36" Type="http://schemas.openxmlformats.org/officeDocument/2006/relationships/image" Target="../media/image17.emf"/><Relationship Id="rId10" Type="http://schemas.openxmlformats.org/officeDocument/2006/relationships/tags" Target="../tags/tag19.xml"/><Relationship Id="rId19" Type="http://schemas.openxmlformats.org/officeDocument/2006/relationships/tags" Target="../tags/tag28.xml"/><Relationship Id="rId31" Type="http://schemas.openxmlformats.org/officeDocument/2006/relationships/image" Target="../media/image12.jpeg"/><Relationship Id="rId44" Type="http://schemas.openxmlformats.org/officeDocument/2006/relationships/image" Target="../media/image25.emf"/><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image" Target="../media/image1.emf"/><Relationship Id="rId30" Type="http://schemas.openxmlformats.org/officeDocument/2006/relationships/image" Target="../media/image11.emf"/><Relationship Id="rId35" Type="http://schemas.openxmlformats.org/officeDocument/2006/relationships/image" Target="../media/image16.emf"/><Relationship Id="rId43" Type="http://schemas.openxmlformats.org/officeDocument/2006/relationships/image" Target="../media/image24.emf"/><Relationship Id="rId8" Type="http://schemas.openxmlformats.org/officeDocument/2006/relationships/tags" Target="../tags/tag17.xml"/><Relationship Id="rId3" Type="http://schemas.openxmlformats.org/officeDocument/2006/relationships/tags" Target="../tags/tag12.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notesSlide" Target="../notesSlides/notesSlide2.xml"/><Relationship Id="rId33" Type="http://schemas.openxmlformats.org/officeDocument/2006/relationships/image" Target="../media/image14.png"/><Relationship Id="rId38" Type="http://schemas.openxmlformats.org/officeDocument/2006/relationships/image" Target="../media/image19.emf"/><Relationship Id="rId46" Type="http://schemas.openxmlformats.org/officeDocument/2006/relationships/image" Target="../media/image27.emf"/><Relationship Id="rId20" Type="http://schemas.openxmlformats.org/officeDocument/2006/relationships/tags" Target="../tags/tag29.xml"/><Relationship Id="rId41" Type="http://schemas.openxmlformats.org/officeDocument/2006/relationships/image" Target="../media/image22.emf"/></Relationships>
</file>

<file path=ppt/slides/_rels/slide4.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notesSlide" Target="../notesSlides/notesSlide3.xml"/><Relationship Id="rId18" Type="http://schemas.openxmlformats.org/officeDocument/2006/relationships/image" Target="../media/image31.emf"/><Relationship Id="rId3" Type="http://schemas.openxmlformats.org/officeDocument/2006/relationships/tags" Target="../tags/tag35.xml"/><Relationship Id="rId21" Type="http://schemas.openxmlformats.org/officeDocument/2006/relationships/image" Target="../media/image34.emf"/><Relationship Id="rId7" Type="http://schemas.openxmlformats.org/officeDocument/2006/relationships/tags" Target="../tags/tag39.xml"/><Relationship Id="rId12" Type="http://schemas.openxmlformats.org/officeDocument/2006/relationships/slideLayout" Target="../slideLayouts/slideLayout2.xml"/><Relationship Id="rId17" Type="http://schemas.openxmlformats.org/officeDocument/2006/relationships/image" Target="../media/image30.emf"/><Relationship Id="rId2" Type="http://schemas.openxmlformats.org/officeDocument/2006/relationships/tags" Target="../tags/tag34.xml"/><Relationship Id="rId16" Type="http://schemas.openxmlformats.org/officeDocument/2006/relationships/image" Target="../media/image29.emf"/><Relationship Id="rId20" Type="http://schemas.openxmlformats.org/officeDocument/2006/relationships/image" Target="../media/image33.emf"/><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5" Type="http://schemas.openxmlformats.org/officeDocument/2006/relationships/image" Target="../media/image1.emf"/><Relationship Id="rId10" Type="http://schemas.openxmlformats.org/officeDocument/2006/relationships/tags" Target="../tags/tag42.xml"/><Relationship Id="rId19" Type="http://schemas.openxmlformats.org/officeDocument/2006/relationships/image" Target="../media/image32.emf"/><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6.xml"/><Relationship Id="rId7"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1.emf"/><Relationship Id="rId4" Type="http://schemas.openxmlformats.org/officeDocument/2006/relationships/tags" Target="../tags/tag47.xml"/><Relationship Id="rId9"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35.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1.e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oleObject" Target="../embeddings/oleObject7.bin"/><Relationship Id="rId5" Type="http://schemas.openxmlformats.org/officeDocument/2006/relationships/tags" Target="../tags/tag54.xml"/><Relationship Id="rId15" Type="http://schemas.openxmlformats.org/officeDocument/2006/relationships/image" Target="../media/image37.png"/><Relationship Id="rId10" Type="http://schemas.openxmlformats.org/officeDocument/2006/relationships/notesSlide" Target="../notesSlides/notesSlide5.xml"/><Relationship Id="rId4" Type="http://schemas.openxmlformats.org/officeDocument/2006/relationships/tags" Target="../tags/tag53.xml"/><Relationship Id="rId9" Type="http://schemas.openxmlformats.org/officeDocument/2006/relationships/slideLayout" Target="../slideLayouts/slideLayout2.xml"/><Relationship Id="rId14"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8.xml.rels><?xml version="1.0" encoding="UTF-8" standalone="yes"?>
<Relationships xmlns="http://schemas.openxmlformats.org/package/2006/relationships"><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9" Type="http://schemas.openxmlformats.org/officeDocument/2006/relationships/image" Target="../media/image1.emf"/><Relationship Id="rId21" Type="http://schemas.openxmlformats.org/officeDocument/2006/relationships/tags" Target="../tags/tag79.xml"/><Relationship Id="rId34" Type="http://schemas.openxmlformats.org/officeDocument/2006/relationships/tags" Target="../tags/tag92.xml"/><Relationship Id="rId42" Type="http://schemas.openxmlformats.org/officeDocument/2006/relationships/image" Target="../media/image38.emf"/><Relationship Id="rId47" Type="http://schemas.openxmlformats.org/officeDocument/2006/relationships/image" Target="../media/image25.emf"/><Relationship Id="rId50" Type="http://schemas.openxmlformats.org/officeDocument/2006/relationships/image" Target="../media/image20.emf"/><Relationship Id="rId55" Type="http://schemas.openxmlformats.org/officeDocument/2006/relationships/image" Target="../media/image28.emf"/><Relationship Id="rId63" Type="http://schemas.openxmlformats.org/officeDocument/2006/relationships/image" Target="../media/image45.png"/><Relationship Id="rId7" Type="http://schemas.openxmlformats.org/officeDocument/2006/relationships/tags" Target="../tags/tag65.xml"/><Relationship Id="rId2" Type="http://schemas.openxmlformats.org/officeDocument/2006/relationships/tags" Target="../tags/tag60.xml"/><Relationship Id="rId16" Type="http://schemas.openxmlformats.org/officeDocument/2006/relationships/tags" Target="../tags/tag74.xml"/><Relationship Id="rId29" Type="http://schemas.openxmlformats.org/officeDocument/2006/relationships/tags" Target="../tags/tag87.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tags" Target="../tags/tag90.xml"/><Relationship Id="rId37" Type="http://schemas.openxmlformats.org/officeDocument/2006/relationships/notesSlide" Target="../notesSlides/notesSlide7.xml"/><Relationship Id="rId40" Type="http://schemas.openxmlformats.org/officeDocument/2006/relationships/image" Target="../media/image19.emf"/><Relationship Id="rId45" Type="http://schemas.openxmlformats.org/officeDocument/2006/relationships/image" Target="../media/image24.emf"/><Relationship Id="rId53" Type="http://schemas.openxmlformats.org/officeDocument/2006/relationships/image" Target="../media/image22.emf"/><Relationship Id="rId58" Type="http://schemas.openxmlformats.org/officeDocument/2006/relationships/image" Target="../media/image17.emf"/><Relationship Id="rId5" Type="http://schemas.openxmlformats.org/officeDocument/2006/relationships/tags" Target="../tags/tag63.xml"/><Relationship Id="rId61" Type="http://schemas.openxmlformats.org/officeDocument/2006/relationships/image" Target="../media/image16.emf"/><Relationship Id="rId19" Type="http://schemas.openxmlformats.org/officeDocument/2006/relationships/tags" Target="../tags/tag7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35" Type="http://schemas.openxmlformats.org/officeDocument/2006/relationships/tags" Target="../tags/tag93.xml"/><Relationship Id="rId43" Type="http://schemas.openxmlformats.org/officeDocument/2006/relationships/image" Target="../media/image39.emf"/><Relationship Id="rId48" Type="http://schemas.openxmlformats.org/officeDocument/2006/relationships/image" Target="../media/image10.emf"/><Relationship Id="rId56" Type="http://schemas.openxmlformats.org/officeDocument/2006/relationships/image" Target="../media/image41.emf"/><Relationship Id="rId8" Type="http://schemas.openxmlformats.org/officeDocument/2006/relationships/tags" Target="../tags/tag66.xml"/><Relationship Id="rId51" Type="http://schemas.openxmlformats.org/officeDocument/2006/relationships/image" Target="../media/image11.emf"/><Relationship Id="rId3" Type="http://schemas.openxmlformats.org/officeDocument/2006/relationships/tags" Target="../tags/tag61.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33" Type="http://schemas.openxmlformats.org/officeDocument/2006/relationships/tags" Target="../tags/tag91.xml"/><Relationship Id="rId38" Type="http://schemas.openxmlformats.org/officeDocument/2006/relationships/oleObject" Target="../embeddings/oleObject8.bin"/><Relationship Id="rId46" Type="http://schemas.openxmlformats.org/officeDocument/2006/relationships/image" Target="../media/image15.emf"/><Relationship Id="rId59" Type="http://schemas.openxmlformats.org/officeDocument/2006/relationships/image" Target="../media/image18.emf"/><Relationship Id="rId20" Type="http://schemas.openxmlformats.org/officeDocument/2006/relationships/tags" Target="../tags/tag78.xml"/><Relationship Id="rId41" Type="http://schemas.openxmlformats.org/officeDocument/2006/relationships/image" Target="../media/image9.emf"/><Relationship Id="rId54" Type="http://schemas.openxmlformats.org/officeDocument/2006/relationships/image" Target="../media/image23.emf"/><Relationship Id="rId62" Type="http://schemas.openxmlformats.org/officeDocument/2006/relationships/image" Target="../media/image44.emf"/><Relationship Id="rId1" Type="http://schemas.openxmlformats.org/officeDocument/2006/relationships/tags" Target="../tags/tag59.xml"/><Relationship Id="rId6" Type="http://schemas.openxmlformats.org/officeDocument/2006/relationships/tags" Target="../tags/tag64.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36" Type="http://schemas.openxmlformats.org/officeDocument/2006/relationships/slideLayout" Target="../slideLayouts/slideLayout2.xml"/><Relationship Id="rId49" Type="http://schemas.openxmlformats.org/officeDocument/2006/relationships/image" Target="../media/image40.emf"/><Relationship Id="rId57" Type="http://schemas.openxmlformats.org/officeDocument/2006/relationships/image" Target="../media/image42.emf"/><Relationship Id="rId10" Type="http://schemas.openxmlformats.org/officeDocument/2006/relationships/tags" Target="../tags/tag68.xml"/><Relationship Id="rId31" Type="http://schemas.openxmlformats.org/officeDocument/2006/relationships/tags" Target="../tags/tag89.xml"/><Relationship Id="rId44" Type="http://schemas.openxmlformats.org/officeDocument/2006/relationships/image" Target="../media/image26.emf"/><Relationship Id="rId52" Type="http://schemas.openxmlformats.org/officeDocument/2006/relationships/image" Target="../media/image21.emf"/><Relationship Id="rId60" Type="http://schemas.openxmlformats.org/officeDocument/2006/relationships/image" Target="../media/image43.emf"/><Relationship Id="rId4" Type="http://schemas.openxmlformats.org/officeDocument/2006/relationships/tags" Target="../tags/tag62.xml"/><Relationship Id="rId9" Type="http://schemas.openxmlformats.org/officeDocument/2006/relationships/tags" Target="../tags/tag67.xml"/></Relationships>
</file>

<file path=ppt/slides/_rels/slide9.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7D15C77-840E-669F-13C5-F992CFAB1D8F}"/>
              </a:ext>
            </a:extLst>
          </p:cNvPr>
          <p:cNvGraphicFramePr>
            <a:graphicFrameLocks noChangeAspect="1"/>
          </p:cNvGraphicFramePr>
          <p:nvPr>
            <p:custDataLst>
              <p:tags r:id="rId2"/>
            </p:custDataLst>
            <p:extLst>
              <p:ext uri="{D42A27DB-BD31-4B8C-83A1-F6EECF244321}">
                <p14:modId xmlns:p14="http://schemas.microsoft.com/office/powerpoint/2010/main" val="2752776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15" name="think-cell data - do not delete" hidden="1">
                        <a:extLst>
                          <a:ext uri="{FF2B5EF4-FFF2-40B4-BE49-F238E27FC236}">
                            <a16:creationId xmlns:a16="http://schemas.microsoft.com/office/drawing/2014/main" id="{87D15C77-840E-669F-13C5-F992CFAB1D8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14" name="btfpColumnIndicatorGroup2">
            <a:extLst>
              <a:ext uri="{FF2B5EF4-FFF2-40B4-BE49-F238E27FC236}">
                <a16:creationId xmlns:a16="http://schemas.microsoft.com/office/drawing/2014/main" id="{F8DE4447-A928-4D7C-E600-B66C434399AD}"/>
              </a:ext>
            </a:extLst>
          </p:cNvPr>
          <p:cNvGrpSpPr/>
          <p:nvPr/>
        </p:nvGrpSpPr>
        <p:grpSpPr>
          <a:xfrm>
            <a:off x="0" y="6926580"/>
            <a:ext cx="12192000" cy="137160"/>
            <a:chOff x="0" y="6926580"/>
            <a:chExt cx="12192000" cy="137160"/>
          </a:xfrm>
        </p:grpSpPr>
        <p:sp>
          <p:nvSpPr>
            <p:cNvPr id="12" name="btfpColumnGapBlocker733530">
              <a:extLst>
                <a:ext uri="{FF2B5EF4-FFF2-40B4-BE49-F238E27FC236}">
                  <a16:creationId xmlns:a16="http://schemas.microsoft.com/office/drawing/2014/main" id="{21A75751-2DAB-DC20-D77F-3E8E0D81968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0" name="btfpColumnGapBlocker279091">
              <a:extLst>
                <a:ext uri="{FF2B5EF4-FFF2-40B4-BE49-F238E27FC236}">
                  <a16:creationId xmlns:a16="http://schemas.microsoft.com/office/drawing/2014/main" id="{ECCA32EB-78B7-88BD-2131-FF798ED8589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8" name="btfpColumnIndicator825493">
              <a:extLst>
                <a:ext uri="{FF2B5EF4-FFF2-40B4-BE49-F238E27FC236}">
                  <a16:creationId xmlns:a16="http://schemas.microsoft.com/office/drawing/2014/main" id="{F980431A-C298-D864-6F0B-BB5330DECB2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423380">
              <a:extLst>
                <a:ext uri="{FF2B5EF4-FFF2-40B4-BE49-F238E27FC236}">
                  <a16:creationId xmlns:a16="http://schemas.microsoft.com/office/drawing/2014/main" id="{7ACD5E8B-AC2C-A68D-E1C8-DDFDF75181A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3" name="btfpColumnIndicatorGroup1">
            <a:extLst>
              <a:ext uri="{FF2B5EF4-FFF2-40B4-BE49-F238E27FC236}">
                <a16:creationId xmlns:a16="http://schemas.microsoft.com/office/drawing/2014/main" id="{3FBC730B-A9A9-3133-815B-0247997EFD95}"/>
              </a:ext>
            </a:extLst>
          </p:cNvPr>
          <p:cNvGrpSpPr/>
          <p:nvPr/>
        </p:nvGrpSpPr>
        <p:grpSpPr>
          <a:xfrm>
            <a:off x="0" y="-205740"/>
            <a:ext cx="12192000" cy="137160"/>
            <a:chOff x="0" y="-205740"/>
            <a:chExt cx="12192000" cy="137160"/>
          </a:xfrm>
        </p:grpSpPr>
        <p:sp>
          <p:nvSpPr>
            <p:cNvPr id="11" name="btfpColumnGapBlocker955420">
              <a:extLst>
                <a:ext uri="{FF2B5EF4-FFF2-40B4-BE49-F238E27FC236}">
                  <a16:creationId xmlns:a16="http://schemas.microsoft.com/office/drawing/2014/main" id="{3AF2F73C-34B5-9101-A9C4-632D86BBD9D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9" name="btfpColumnGapBlocker282860">
              <a:extLst>
                <a:ext uri="{FF2B5EF4-FFF2-40B4-BE49-F238E27FC236}">
                  <a16:creationId xmlns:a16="http://schemas.microsoft.com/office/drawing/2014/main" id="{A3F3A92E-361F-7C55-108B-FFC872DCF54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7" name="btfpColumnIndicator687699">
              <a:extLst>
                <a:ext uri="{FF2B5EF4-FFF2-40B4-BE49-F238E27FC236}">
                  <a16:creationId xmlns:a16="http://schemas.microsoft.com/office/drawing/2014/main" id="{40171011-AF46-BB2F-63DB-12A96C4D56F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96235">
              <a:extLst>
                <a:ext uri="{FF2B5EF4-FFF2-40B4-BE49-F238E27FC236}">
                  <a16:creationId xmlns:a16="http://schemas.microsoft.com/office/drawing/2014/main" id="{0E6D435D-B6F9-2AD2-0327-403E0B45D44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EDA75258-D1FF-4684-5418-77BFC596E666}"/>
              </a:ext>
            </a:extLst>
          </p:cNvPr>
          <p:cNvSpPr>
            <a:spLocks noGrp="1"/>
          </p:cNvSpPr>
          <p:nvPr>
            <p:ph type="subTitle" idx="1"/>
          </p:nvPr>
        </p:nvSpPr>
        <p:spPr/>
        <p:txBody>
          <a:bodyPr/>
          <a:lstStyle/>
          <a:p>
            <a:r>
              <a:rPr lang="en-US" dirty="0"/>
              <a:t>Sample Loop</a:t>
            </a:r>
          </a:p>
        </p:txBody>
      </p:sp>
      <p:sp>
        <p:nvSpPr>
          <p:cNvPr id="4" name="Title 3">
            <a:extLst>
              <a:ext uri="{FF2B5EF4-FFF2-40B4-BE49-F238E27FC236}">
                <a16:creationId xmlns:a16="http://schemas.microsoft.com/office/drawing/2014/main" id="{1BAB2812-C4A7-F15B-FE85-7C7B8C5942A0}"/>
              </a:ext>
            </a:extLst>
          </p:cNvPr>
          <p:cNvSpPr>
            <a:spLocks noGrp="1"/>
          </p:cNvSpPr>
          <p:nvPr>
            <p:ph type="ctrTitle"/>
          </p:nvPr>
        </p:nvSpPr>
        <p:spPr/>
        <p:txBody>
          <a:bodyPr vert="horz"/>
          <a:lstStyle/>
          <a:p>
            <a:r>
              <a:rPr lang="en-US" dirty="0"/>
              <a:t>ESG ODA Assessment</a:t>
            </a:r>
          </a:p>
        </p:txBody>
      </p:sp>
    </p:spTree>
    <p:custDataLst>
      <p:tags r:id="rId1"/>
    </p:custDataLst>
    <p:extLst>
      <p:ext uri="{BB962C8B-B14F-4D97-AF65-F5344CB8AC3E}">
        <p14:creationId xmlns:p14="http://schemas.microsoft.com/office/powerpoint/2010/main" val="2879268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56D17795-F934-7EE4-8AEB-A596061286ED}"/>
              </a:ext>
            </a:extLst>
          </p:cNvPr>
          <p:cNvGrpSpPr/>
          <p:nvPr/>
        </p:nvGrpSpPr>
        <p:grpSpPr>
          <a:xfrm>
            <a:off x="0" y="6926580"/>
            <a:ext cx="12192000" cy="137160"/>
            <a:chOff x="0" y="6926580"/>
            <a:chExt cx="12192000" cy="137160"/>
          </a:xfrm>
        </p:grpSpPr>
        <p:sp>
          <p:nvSpPr>
            <p:cNvPr id="36" name="btfpColumnGapBlocker798711">
              <a:extLst>
                <a:ext uri="{FF2B5EF4-FFF2-40B4-BE49-F238E27FC236}">
                  <a16:creationId xmlns:a16="http://schemas.microsoft.com/office/drawing/2014/main" id="{AFD94CCB-6CDF-0CD9-4EDB-8AD6DB05550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33" name="btfpColumnGapBlocker307943">
              <a:extLst>
                <a:ext uri="{FF2B5EF4-FFF2-40B4-BE49-F238E27FC236}">
                  <a16:creationId xmlns:a16="http://schemas.microsoft.com/office/drawing/2014/main" id="{F40FE31C-5B2C-F506-8D7D-F0037159AF7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31" name="btfpColumnIndicator337500">
              <a:extLst>
                <a:ext uri="{FF2B5EF4-FFF2-40B4-BE49-F238E27FC236}">
                  <a16:creationId xmlns:a16="http://schemas.microsoft.com/office/drawing/2014/main" id="{2989FB59-E1D7-78CB-851B-E991F2F1B6C5}"/>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841758">
              <a:extLst>
                <a:ext uri="{FF2B5EF4-FFF2-40B4-BE49-F238E27FC236}">
                  <a16:creationId xmlns:a16="http://schemas.microsoft.com/office/drawing/2014/main" id="{44883D29-DB10-3586-9ED4-EE4673DBAA32}"/>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340637">
              <a:extLst>
                <a:ext uri="{FF2B5EF4-FFF2-40B4-BE49-F238E27FC236}">
                  <a16:creationId xmlns:a16="http://schemas.microsoft.com/office/drawing/2014/main" id="{EDD2592F-1D85-38DC-9553-AF4EB71BF53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0" name="btfpColumnIndicator653163">
              <a:extLst>
                <a:ext uri="{FF2B5EF4-FFF2-40B4-BE49-F238E27FC236}">
                  <a16:creationId xmlns:a16="http://schemas.microsoft.com/office/drawing/2014/main" id="{E8B321CC-CAE1-5183-E388-2A5055FA3EC5}"/>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855265">
              <a:extLst>
                <a:ext uri="{FF2B5EF4-FFF2-40B4-BE49-F238E27FC236}">
                  <a16:creationId xmlns:a16="http://schemas.microsoft.com/office/drawing/2014/main" id="{ED54C0B6-0743-CE39-0EBC-98FF3B254F4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368C9BD8-2721-FA53-100C-843D5AD215B4}"/>
              </a:ext>
            </a:extLst>
          </p:cNvPr>
          <p:cNvGrpSpPr/>
          <p:nvPr/>
        </p:nvGrpSpPr>
        <p:grpSpPr>
          <a:xfrm>
            <a:off x="0" y="-205740"/>
            <a:ext cx="12192000" cy="137160"/>
            <a:chOff x="0" y="-205740"/>
            <a:chExt cx="12192000" cy="137160"/>
          </a:xfrm>
        </p:grpSpPr>
        <p:sp>
          <p:nvSpPr>
            <p:cNvPr id="34" name="btfpColumnGapBlocker775666">
              <a:extLst>
                <a:ext uri="{FF2B5EF4-FFF2-40B4-BE49-F238E27FC236}">
                  <a16:creationId xmlns:a16="http://schemas.microsoft.com/office/drawing/2014/main" id="{47EDDB2D-0056-0790-360B-7FC34FFFE2E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32" name="btfpColumnGapBlocker691901">
              <a:extLst>
                <a:ext uri="{FF2B5EF4-FFF2-40B4-BE49-F238E27FC236}">
                  <a16:creationId xmlns:a16="http://schemas.microsoft.com/office/drawing/2014/main" id="{0412C88F-BC12-93DD-982A-1721B1782EF5}"/>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30" name="btfpColumnIndicator105545">
              <a:extLst>
                <a:ext uri="{FF2B5EF4-FFF2-40B4-BE49-F238E27FC236}">
                  <a16:creationId xmlns:a16="http://schemas.microsoft.com/office/drawing/2014/main" id="{6D9CB1D8-3F84-991D-4AB6-9B38C1770C48}"/>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32162">
              <a:extLst>
                <a:ext uri="{FF2B5EF4-FFF2-40B4-BE49-F238E27FC236}">
                  <a16:creationId xmlns:a16="http://schemas.microsoft.com/office/drawing/2014/main" id="{074A3AE3-2AF8-E6C8-6A89-D70C9073D2BD}"/>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992528">
              <a:extLst>
                <a:ext uri="{FF2B5EF4-FFF2-40B4-BE49-F238E27FC236}">
                  <a16:creationId xmlns:a16="http://schemas.microsoft.com/office/drawing/2014/main" id="{015EAE95-FB48-9238-8A8B-51771FB9EB9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9" name="btfpColumnIndicator937278">
              <a:extLst>
                <a:ext uri="{FF2B5EF4-FFF2-40B4-BE49-F238E27FC236}">
                  <a16:creationId xmlns:a16="http://schemas.microsoft.com/office/drawing/2014/main" id="{554B29EF-FDD4-F4A9-23CE-32F0BE5777B4}"/>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384812">
              <a:extLst>
                <a:ext uri="{FF2B5EF4-FFF2-40B4-BE49-F238E27FC236}">
                  <a16:creationId xmlns:a16="http://schemas.microsoft.com/office/drawing/2014/main" id="{57A657FF-B558-F63B-4442-9ADBCD84478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FD5CFE-28E8-4678-BD30-C495DC548034}"/>
              </a:ext>
            </a:extLst>
          </p:cNvPr>
          <p:cNvSpPr>
            <a:spLocks noGrp="1"/>
          </p:cNvSpPr>
          <p:nvPr>
            <p:ph type="title"/>
          </p:nvPr>
        </p:nvSpPr>
        <p:spPr/>
        <p:txBody>
          <a:bodyPr/>
          <a:lstStyle/>
          <a:p>
            <a:r>
              <a:rPr lang="en-US" b="1"/>
              <a:t>ESG Glossary | </a:t>
            </a:r>
            <a:r>
              <a:rPr lang="en-US"/>
              <a:t>Commonly used general ESG terms (2/2)</a:t>
            </a:r>
          </a:p>
        </p:txBody>
      </p:sp>
      <p:grpSp>
        <p:nvGrpSpPr>
          <p:cNvPr id="18" name="btfpStatusSticker691197">
            <a:extLst>
              <a:ext uri="{FF2B5EF4-FFF2-40B4-BE49-F238E27FC236}">
                <a16:creationId xmlns:a16="http://schemas.microsoft.com/office/drawing/2014/main" id="{32D4CAD4-E6AF-4124-B761-8907C5B4A13E}"/>
              </a:ext>
            </a:extLst>
          </p:cNvPr>
          <p:cNvGrpSpPr/>
          <p:nvPr>
            <p:custDataLst>
              <p:tags r:id="rId2"/>
            </p:custDataLst>
          </p:nvPr>
        </p:nvGrpSpPr>
        <p:grpSpPr>
          <a:xfrm>
            <a:off x="9629778" y="955344"/>
            <a:ext cx="2232022" cy="235611"/>
            <a:chOff x="-5053822" y="876300"/>
            <a:chExt cx="2232022" cy="235611"/>
          </a:xfrm>
        </p:grpSpPr>
        <p:sp>
          <p:nvSpPr>
            <p:cNvPr id="16" name="btfpStatusStickerText691197">
              <a:extLst>
                <a:ext uri="{FF2B5EF4-FFF2-40B4-BE49-F238E27FC236}">
                  <a16:creationId xmlns:a16="http://schemas.microsoft.com/office/drawing/2014/main" id="{93E72146-549C-484B-BCC6-2118AFB1B86E}"/>
                </a:ext>
              </a:extLst>
            </p:cNvPr>
            <p:cNvSpPr txBox="1"/>
            <p:nvPr/>
          </p:nvSpPr>
          <p:spPr bwMode="gray">
            <a:xfrm>
              <a:off x="-5053822"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17" name="btfpStatusStickerLine691197">
              <a:extLst>
                <a:ext uri="{FF2B5EF4-FFF2-40B4-BE49-F238E27FC236}">
                  <a16:creationId xmlns:a16="http://schemas.microsoft.com/office/drawing/2014/main" id="{CA1907DD-A3C3-4693-972D-0913B3F611D8}"/>
                </a:ext>
              </a:extLst>
            </p:cNvPr>
            <p:cNvCxnSpPr>
              <a:cxnSpLocks/>
            </p:cNvCxnSpPr>
            <p:nvPr/>
          </p:nvCxnSpPr>
          <p:spPr bwMode="gray">
            <a:xfrm rot="720000">
              <a:off x="-505337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5" name="btfpTable119330">
            <a:extLst>
              <a:ext uri="{FF2B5EF4-FFF2-40B4-BE49-F238E27FC236}">
                <a16:creationId xmlns:a16="http://schemas.microsoft.com/office/drawing/2014/main" id="{6CE1D02F-6EB0-4AD0-9760-92E7A7D4E318}"/>
              </a:ext>
            </a:extLst>
          </p:cNvPr>
          <p:cNvGraphicFramePr>
            <a:graphicFrameLocks noGrp="1"/>
          </p:cNvGraphicFramePr>
          <p:nvPr>
            <p:custDataLst>
              <p:tags r:id="rId3"/>
            </p:custDataLst>
          </p:nvPr>
        </p:nvGraphicFramePr>
        <p:xfrm>
          <a:off x="330199" y="1236443"/>
          <a:ext cx="11531599" cy="5354504"/>
        </p:xfrm>
        <a:graphic>
          <a:graphicData uri="http://schemas.openxmlformats.org/drawingml/2006/table">
            <a:tbl>
              <a:tblPr firstRow="1" firstCol="1">
                <a:tableStyleId>{9D7B26C5-4107-4FEC-AEDC-1716B250A1EF}</a:tableStyleId>
              </a:tblPr>
              <a:tblGrid>
                <a:gridCol w="1001451">
                  <a:extLst>
                    <a:ext uri="{9D8B030D-6E8A-4147-A177-3AD203B41FA5}">
                      <a16:colId xmlns:a16="http://schemas.microsoft.com/office/drawing/2014/main" val="597610735"/>
                    </a:ext>
                  </a:extLst>
                </a:gridCol>
                <a:gridCol w="2698812">
                  <a:extLst>
                    <a:ext uri="{9D8B030D-6E8A-4147-A177-3AD203B41FA5}">
                      <a16:colId xmlns:a16="http://schemas.microsoft.com/office/drawing/2014/main" val="4056283845"/>
                    </a:ext>
                  </a:extLst>
                </a:gridCol>
                <a:gridCol w="7831336">
                  <a:extLst>
                    <a:ext uri="{9D8B030D-6E8A-4147-A177-3AD203B41FA5}">
                      <a16:colId xmlns:a16="http://schemas.microsoft.com/office/drawing/2014/main" val="3632236640"/>
                    </a:ext>
                  </a:extLst>
                </a:gridCol>
              </a:tblGrid>
              <a:tr h="246888">
                <a:tc>
                  <a:txBody>
                    <a:bodyPr/>
                    <a:lstStyle/>
                    <a:p>
                      <a:pPr marL="0" indent="0">
                        <a:spcBef>
                          <a:spcPts val="0"/>
                        </a:spcBef>
                        <a:buFontTx/>
                        <a:buNone/>
                      </a:pPr>
                      <a:r>
                        <a:rPr lang="en-US" sz="1000"/>
                        <a:t>Term</a:t>
                      </a:r>
                    </a:p>
                  </a:txBody>
                  <a:tcPr anchor="b"/>
                </a:tc>
                <a:tc>
                  <a:txBody>
                    <a:bodyPr/>
                    <a:lstStyle/>
                    <a:p>
                      <a:pPr marL="0" indent="0">
                        <a:spcBef>
                          <a:spcPts val="0"/>
                        </a:spcBef>
                        <a:buFontTx/>
                        <a:buNone/>
                      </a:pPr>
                      <a:r>
                        <a:rPr lang="en-US" sz="1000"/>
                        <a:t>Full form</a:t>
                      </a:r>
                    </a:p>
                  </a:txBody>
                  <a:tcPr anchor="b"/>
                </a:tc>
                <a:tc>
                  <a:txBody>
                    <a:bodyPr/>
                    <a:lstStyle/>
                    <a:p>
                      <a:pPr marL="0" indent="0">
                        <a:spcBef>
                          <a:spcPts val="0"/>
                        </a:spcBef>
                        <a:buFontTx/>
                        <a:buNone/>
                      </a:pPr>
                      <a:r>
                        <a:rPr lang="en-US" sz="1000"/>
                        <a:t>Definition</a:t>
                      </a:r>
                    </a:p>
                  </a:txBody>
                  <a:tcPr anchor="b"/>
                </a:tc>
                <a:extLst>
                  <a:ext uri="{0D108BD9-81ED-4DB2-BD59-A6C34878D82A}">
                    <a16:rowId xmlns:a16="http://schemas.microsoft.com/office/drawing/2014/main" val="3109877527"/>
                  </a:ext>
                </a:extLst>
              </a:tr>
              <a:tr h="415236">
                <a:tc>
                  <a:txBody>
                    <a:bodyPr/>
                    <a:lstStyle/>
                    <a:p>
                      <a:pPr marL="0" indent="0">
                        <a:buFontTx/>
                        <a:buNone/>
                      </a:pPr>
                      <a:r>
                        <a:rPr lang="en-US" sz="900"/>
                        <a:t>PEFC</a:t>
                      </a:r>
                    </a:p>
                  </a:txBody>
                  <a:tcPr anchor="ctr"/>
                </a:tc>
                <a:tc>
                  <a:txBody>
                    <a:bodyPr/>
                    <a:lstStyle/>
                    <a:p>
                      <a:pPr marL="0" indent="0">
                        <a:buFontTx/>
                        <a:buNone/>
                      </a:pPr>
                      <a:r>
                        <a:rPr lang="en-US" sz="900"/>
                        <a:t>Programme for the Endorsement of Forest Certification</a:t>
                      </a:r>
                    </a:p>
                  </a:txBody>
                  <a:tcPr anchor="ctr"/>
                </a:tc>
                <a:tc>
                  <a:txBody>
                    <a:bodyPr/>
                    <a:lstStyle/>
                    <a:p>
                      <a:pPr marL="0" indent="0">
                        <a:buFontTx/>
                        <a:buNone/>
                      </a:pPr>
                      <a:r>
                        <a:rPr lang="en-US" sz="900"/>
                        <a:t>An international non-profit, non-governmental organization that promotes sustainable forest management through certifications</a:t>
                      </a:r>
                    </a:p>
                  </a:txBody>
                  <a:tcPr anchor="ctr"/>
                </a:tc>
                <a:extLst>
                  <a:ext uri="{0D108BD9-81ED-4DB2-BD59-A6C34878D82A}">
                    <a16:rowId xmlns:a16="http://schemas.microsoft.com/office/drawing/2014/main" val="1902402878"/>
                  </a:ext>
                </a:extLst>
              </a:tr>
              <a:tr h="259522">
                <a:tc>
                  <a:txBody>
                    <a:bodyPr/>
                    <a:lstStyle/>
                    <a:p>
                      <a:pPr marL="0" indent="0">
                        <a:buFontTx/>
                        <a:buNone/>
                      </a:pPr>
                      <a:r>
                        <a:rPr lang="en-US" sz="900"/>
                        <a:t>PPA</a:t>
                      </a:r>
                    </a:p>
                  </a:txBody>
                  <a:tcPr anchor="ctr"/>
                </a:tc>
                <a:tc>
                  <a:txBody>
                    <a:bodyPr/>
                    <a:lstStyle/>
                    <a:p>
                      <a:pPr marL="0" indent="0">
                        <a:buFontTx/>
                        <a:buNone/>
                      </a:pPr>
                      <a:r>
                        <a:rPr lang="en-US" sz="900"/>
                        <a:t>Power Purchase Agreement</a:t>
                      </a:r>
                    </a:p>
                  </a:txBody>
                  <a:tcPr anchor="ctr"/>
                </a:tc>
                <a:tc>
                  <a:txBody>
                    <a:bodyPr/>
                    <a:lstStyle/>
                    <a:p>
                      <a:pPr marL="0" indent="0">
                        <a:buFontTx/>
                        <a:buNone/>
                      </a:pPr>
                      <a:r>
                        <a:rPr lang="en-US" sz="900"/>
                        <a:t>A contract between two parties that outlines the terms and conditions for the sale and purchase of renewable electricity</a:t>
                      </a:r>
                    </a:p>
                  </a:txBody>
                  <a:tcPr anchor="ctr"/>
                </a:tc>
                <a:extLst>
                  <a:ext uri="{0D108BD9-81ED-4DB2-BD59-A6C34878D82A}">
                    <a16:rowId xmlns:a16="http://schemas.microsoft.com/office/drawing/2014/main" val="2171521121"/>
                  </a:ext>
                </a:extLst>
              </a:tr>
              <a:tr h="210642">
                <a:tc>
                  <a:txBody>
                    <a:bodyPr/>
                    <a:lstStyle/>
                    <a:p>
                      <a:pPr marL="0" indent="0">
                        <a:buFontTx/>
                        <a:buNone/>
                      </a:pPr>
                      <a:r>
                        <a:rPr lang="en-US" sz="900"/>
                        <a:t>QHSE</a:t>
                      </a:r>
                    </a:p>
                  </a:txBody>
                  <a:tcPr anchor="ctr"/>
                </a:tc>
                <a:tc>
                  <a:txBody>
                    <a:bodyPr/>
                    <a:lstStyle/>
                    <a:p>
                      <a:pPr marL="0" indent="0">
                        <a:buFontTx/>
                        <a:buNone/>
                      </a:pPr>
                      <a:r>
                        <a:rPr lang="en-US" sz="900"/>
                        <a:t>Quality, Health, Safety and Environment</a:t>
                      </a:r>
                    </a:p>
                  </a:txBody>
                  <a:tcPr anchor="ctr"/>
                </a:tc>
                <a:tc>
                  <a:txBody>
                    <a:bodyPr/>
                    <a:lstStyle/>
                    <a:p>
                      <a:pPr marL="0" indent="0">
                        <a:buFontTx/>
                        <a:buNone/>
                      </a:pPr>
                      <a:r>
                        <a:rPr lang="en-US" sz="900"/>
                        <a:t>An integrated approach to managing and improving these critical areas within an organization to ensure operational excellence</a:t>
                      </a:r>
                    </a:p>
                  </a:txBody>
                  <a:tcPr anchor="ctr"/>
                </a:tc>
                <a:extLst>
                  <a:ext uri="{0D108BD9-81ED-4DB2-BD59-A6C34878D82A}">
                    <a16:rowId xmlns:a16="http://schemas.microsoft.com/office/drawing/2014/main" val="1786867951"/>
                  </a:ext>
                </a:extLst>
              </a:tr>
              <a:tr h="415236">
                <a:tc>
                  <a:txBody>
                    <a:bodyPr/>
                    <a:lstStyle/>
                    <a:p>
                      <a:pPr marL="0" indent="0">
                        <a:buFontTx/>
                        <a:buNone/>
                      </a:pPr>
                      <a:r>
                        <a:rPr lang="en-US" sz="900"/>
                        <a:t>RCRA</a:t>
                      </a:r>
                    </a:p>
                  </a:txBody>
                  <a:tcPr anchor="ctr"/>
                </a:tc>
                <a:tc>
                  <a:txBody>
                    <a:bodyPr/>
                    <a:lstStyle/>
                    <a:p>
                      <a:pPr marL="0" indent="0">
                        <a:buFontTx/>
                        <a:buNone/>
                      </a:pPr>
                      <a:r>
                        <a:rPr lang="en-US" sz="900"/>
                        <a:t>Resource Conservation and Recovery Act</a:t>
                      </a:r>
                    </a:p>
                  </a:txBody>
                  <a:tcPr anchor="ctr"/>
                </a:tc>
                <a:tc>
                  <a:txBody>
                    <a:bodyPr/>
                    <a:lstStyle/>
                    <a:p>
                      <a:pPr marL="0" indent="0">
                        <a:buFontTx/>
                        <a:buNone/>
                      </a:pPr>
                      <a:r>
                        <a:rPr lang="en-US" sz="900"/>
                        <a:t>RCRA is the US law that defines the framework for the proper management of hazardous and non-hazardous solid waste, enforced by the EPA</a:t>
                      </a:r>
                    </a:p>
                  </a:txBody>
                  <a:tcPr anchor="ctr"/>
                </a:tc>
                <a:extLst>
                  <a:ext uri="{0D108BD9-81ED-4DB2-BD59-A6C34878D82A}">
                    <a16:rowId xmlns:a16="http://schemas.microsoft.com/office/drawing/2014/main" val="4247126000"/>
                  </a:ext>
                </a:extLst>
              </a:tr>
              <a:tr h="415236">
                <a:tc>
                  <a:txBody>
                    <a:bodyPr/>
                    <a:lstStyle/>
                    <a:p>
                      <a:pPr marL="0" indent="0">
                        <a:buFontTx/>
                        <a:buNone/>
                      </a:pPr>
                      <a:r>
                        <a:rPr lang="en-US" sz="900"/>
                        <a:t>REC</a:t>
                      </a:r>
                    </a:p>
                  </a:txBody>
                  <a:tcPr anchor="ctr"/>
                </a:tc>
                <a:tc>
                  <a:txBody>
                    <a:bodyPr/>
                    <a:lstStyle/>
                    <a:p>
                      <a:pPr marL="0" indent="0">
                        <a:buFontTx/>
                        <a:buNone/>
                      </a:pPr>
                      <a:r>
                        <a:rPr lang="en-US" sz="900"/>
                        <a:t>Renewable Energy Certificate</a:t>
                      </a:r>
                    </a:p>
                  </a:txBody>
                  <a:tcPr anchor="ctr"/>
                </a:tc>
                <a:tc>
                  <a:txBody>
                    <a:bodyPr/>
                    <a:lstStyle/>
                    <a:p>
                      <a:pPr marL="0" indent="0">
                        <a:buFontTx/>
                        <a:buNone/>
                      </a:pPr>
                      <a:r>
                        <a:rPr lang="en-US" sz="900"/>
                        <a:t>A tradeable instrument that leverages the environmental benefits of one MWh of renewable energy generated and allows it to be sold separately from the physical electricity produced</a:t>
                      </a:r>
                    </a:p>
                  </a:txBody>
                  <a:tcPr anchor="ctr"/>
                </a:tc>
                <a:extLst>
                  <a:ext uri="{0D108BD9-81ED-4DB2-BD59-A6C34878D82A}">
                    <a16:rowId xmlns:a16="http://schemas.microsoft.com/office/drawing/2014/main" val="4068784512"/>
                  </a:ext>
                </a:extLst>
              </a:tr>
              <a:tr h="259522">
                <a:tc>
                  <a:txBody>
                    <a:bodyPr/>
                    <a:lstStyle/>
                    <a:p>
                      <a:pPr marL="0" indent="0">
                        <a:buFontTx/>
                        <a:buNone/>
                      </a:pPr>
                      <a:r>
                        <a:rPr lang="en-US" sz="900"/>
                        <a:t>RoHS</a:t>
                      </a:r>
                    </a:p>
                  </a:txBody>
                  <a:tcPr anchor="ctr"/>
                </a:tc>
                <a:tc>
                  <a:txBody>
                    <a:bodyPr/>
                    <a:lstStyle/>
                    <a:p>
                      <a:pPr marL="0" indent="0">
                        <a:buFontTx/>
                        <a:buNone/>
                      </a:pPr>
                      <a:r>
                        <a:rPr lang="en-US" sz="900"/>
                        <a:t>Restriction of Hazardous Substances</a:t>
                      </a:r>
                    </a:p>
                  </a:txBody>
                  <a:tcPr anchor="ctr"/>
                </a:tc>
                <a:tc>
                  <a:txBody>
                    <a:bodyPr/>
                    <a:lstStyle/>
                    <a:p>
                      <a:pPr marL="0" indent="0">
                        <a:buFontTx/>
                        <a:buNone/>
                      </a:pPr>
                      <a:r>
                        <a:rPr lang="en-US" sz="900"/>
                        <a:t>A directive that restricts the use of certain hazardous materials in electrical and electronic products sold in the European Union</a:t>
                      </a:r>
                    </a:p>
                  </a:txBody>
                  <a:tcPr anchor="ctr"/>
                </a:tc>
                <a:extLst>
                  <a:ext uri="{0D108BD9-81ED-4DB2-BD59-A6C34878D82A}">
                    <a16:rowId xmlns:a16="http://schemas.microsoft.com/office/drawing/2014/main" val="1336373742"/>
                  </a:ext>
                </a:extLst>
              </a:tr>
              <a:tr h="259522">
                <a:tc>
                  <a:txBody>
                    <a:bodyPr/>
                    <a:lstStyle/>
                    <a:p>
                      <a:pPr marL="0" indent="0">
                        <a:buFontTx/>
                        <a:buNone/>
                      </a:pPr>
                      <a:r>
                        <a:rPr lang="en-US" sz="900"/>
                        <a:t>SBTi</a:t>
                      </a:r>
                    </a:p>
                  </a:txBody>
                  <a:tcPr anchor="ctr"/>
                </a:tc>
                <a:tc>
                  <a:txBody>
                    <a:bodyPr/>
                    <a:lstStyle/>
                    <a:p>
                      <a:pPr marL="0" indent="0">
                        <a:buFontTx/>
                        <a:buNone/>
                      </a:pPr>
                      <a:r>
                        <a:rPr lang="en-US" sz="900"/>
                        <a:t>Science-Based Targets initiative</a:t>
                      </a:r>
                    </a:p>
                  </a:txBody>
                  <a:tcPr anchor="ctr"/>
                </a:tc>
                <a:tc>
                  <a:txBody>
                    <a:bodyPr/>
                    <a:lstStyle/>
                    <a:p>
                      <a:pPr marL="0" indent="0">
                        <a:buFontTx/>
                        <a:buNone/>
                      </a:pPr>
                      <a:r>
                        <a:rPr lang="en-US" sz="900"/>
                        <a:t>A collaboration between organizations that assists and validates companies to set emissions reduction targets that are aligned with Paris Agreement</a:t>
                      </a:r>
                    </a:p>
                  </a:txBody>
                  <a:tcPr anchor="ctr"/>
                </a:tc>
                <a:extLst>
                  <a:ext uri="{0D108BD9-81ED-4DB2-BD59-A6C34878D82A}">
                    <a16:rowId xmlns:a16="http://schemas.microsoft.com/office/drawing/2014/main" val="2927678610"/>
                  </a:ext>
                </a:extLst>
              </a:tr>
              <a:tr h="259522">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SEC</a:t>
                      </a:r>
                    </a:p>
                  </a:txBody>
                  <a:tcPr anchor="ctr"/>
                </a:tc>
                <a:tc>
                  <a:txBody>
                    <a:bodyPr/>
                    <a:lstStyle/>
                    <a:p>
                      <a:pPr marL="0" indent="0">
                        <a:buFontTx/>
                        <a:buNone/>
                      </a:pPr>
                      <a:r>
                        <a:rPr lang="en-US" sz="900"/>
                        <a:t>U.S. Securities and Exchange Commission</a:t>
                      </a:r>
                    </a:p>
                  </a:txBody>
                  <a:tcPr anchor="ctr"/>
                </a:tc>
                <a:tc>
                  <a:txBody>
                    <a:bodyPr/>
                    <a:lstStyle/>
                    <a:p>
                      <a:pPr marL="0" indent="0">
                        <a:buFontTx/>
                        <a:buNone/>
                      </a:pPr>
                      <a:r>
                        <a:rPr lang="en-US" sz="900"/>
                        <a:t>The federal agency responsible for regulating and overseeing the securities industry in the United States</a:t>
                      </a:r>
                    </a:p>
                  </a:txBody>
                  <a:tcPr anchor="ctr"/>
                </a:tc>
                <a:extLst>
                  <a:ext uri="{0D108BD9-81ED-4DB2-BD59-A6C34878D82A}">
                    <a16:rowId xmlns:a16="http://schemas.microsoft.com/office/drawing/2014/main" val="3361687601"/>
                  </a:ext>
                </a:extLst>
              </a:tr>
              <a:tr h="259522">
                <a:tc>
                  <a:txBody>
                    <a:bodyPr/>
                    <a:lstStyle/>
                    <a:p>
                      <a:pPr marL="0" indent="0">
                        <a:buFontTx/>
                        <a:buNone/>
                      </a:pPr>
                      <a:r>
                        <a:rPr lang="en-US" sz="900"/>
                        <a:t>SOx</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Sulfur Oxides</a:t>
                      </a:r>
                    </a:p>
                  </a:txBody>
                  <a:tcPr anchor="ctr"/>
                </a:tc>
                <a:tc>
                  <a:txBody>
                    <a:bodyPr/>
                    <a:lstStyle/>
                    <a:p>
                      <a:pPr marL="0" indent="0">
                        <a:buFontTx/>
                        <a:buNone/>
                      </a:pPr>
                      <a:r>
                        <a:rPr lang="en-US" sz="900"/>
                        <a:t>Sulfur oxides (SOx) are compounds of sulfur and oxygen molecules; e.g., SO2</a:t>
                      </a:r>
                    </a:p>
                  </a:txBody>
                  <a:tcPr anchor="ctr"/>
                </a:tc>
                <a:extLst>
                  <a:ext uri="{0D108BD9-81ED-4DB2-BD59-A6C34878D82A}">
                    <a16:rowId xmlns:a16="http://schemas.microsoft.com/office/drawing/2014/main" val="2304467767"/>
                  </a:ext>
                </a:extLst>
              </a:tr>
              <a:tr h="259522">
                <a:tc>
                  <a:txBody>
                    <a:bodyPr/>
                    <a:lstStyle/>
                    <a:p>
                      <a:pPr marL="0" indent="0">
                        <a:buFontTx/>
                        <a:buNone/>
                      </a:pPr>
                      <a:r>
                        <a:rPr lang="en-US" sz="900"/>
                        <a:t>TRIR</a:t>
                      </a:r>
                    </a:p>
                  </a:txBody>
                  <a:tcPr anchor="ctr"/>
                </a:tc>
                <a:tc>
                  <a:txBody>
                    <a:bodyPr/>
                    <a:lstStyle/>
                    <a:p>
                      <a:pPr marL="0" indent="0">
                        <a:buFontTx/>
                        <a:buNone/>
                      </a:pPr>
                      <a:r>
                        <a:rPr lang="en-US" sz="900"/>
                        <a:t>Total Recordable Incident Rate</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A measure of the number of work-related incidents (lost time, restricted duty or medical treatment) that occur per 200,000 hours worked</a:t>
                      </a:r>
                    </a:p>
                  </a:txBody>
                  <a:tcPr anchor="ctr"/>
                </a:tc>
                <a:extLst>
                  <a:ext uri="{0D108BD9-81ED-4DB2-BD59-A6C34878D82A}">
                    <a16:rowId xmlns:a16="http://schemas.microsoft.com/office/drawing/2014/main" val="2163175130"/>
                  </a:ext>
                </a:extLst>
              </a:tr>
              <a:tr h="259522">
                <a:tc>
                  <a:txBody>
                    <a:bodyPr/>
                    <a:lstStyle/>
                    <a:p>
                      <a:pPr marL="0" indent="0">
                        <a:buFontTx/>
                        <a:buNone/>
                      </a:pPr>
                      <a:r>
                        <a:rPr lang="en-US" sz="900"/>
                        <a:t>TSCA</a:t>
                      </a:r>
                    </a:p>
                  </a:txBody>
                  <a:tcPr anchor="ctr"/>
                </a:tc>
                <a:tc>
                  <a:txBody>
                    <a:bodyPr/>
                    <a:lstStyle/>
                    <a:p>
                      <a:pPr marL="0" indent="0">
                        <a:buFontTx/>
                        <a:buNone/>
                      </a:pPr>
                      <a:r>
                        <a:rPr lang="en-US" sz="900"/>
                        <a:t>Toxic Substances Control Act</a:t>
                      </a:r>
                    </a:p>
                  </a:txBody>
                  <a:tcPr anchor="ctr"/>
                </a:tc>
                <a:tc>
                  <a:txBody>
                    <a:bodyPr/>
                    <a:lstStyle/>
                    <a:p>
                      <a:pPr marL="0" indent="0">
                        <a:buFontTx/>
                        <a:buNone/>
                      </a:pPr>
                      <a:r>
                        <a:rPr lang="en-US" sz="900"/>
                        <a:t>A US federal law that regulates the manufacture, import, processing, distribution, and disposal of chemicals</a:t>
                      </a:r>
                    </a:p>
                  </a:txBody>
                  <a:tcPr anchor="ctr"/>
                </a:tc>
                <a:extLst>
                  <a:ext uri="{0D108BD9-81ED-4DB2-BD59-A6C34878D82A}">
                    <a16:rowId xmlns:a16="http://schemas.microsoft.com/office/drawing/2014/main" val="3117232528"/>
                  </a:ext>
                </a:extLst>
              </a:tr>
              <a:tr h="259522">
                <a:tc>
                  <a:txBody>
                    <a:bodyPr/>
                    <a:lstStyle/>
                    <a:p>
                      <a:pPr marL="0" indent="0">
                        <a:buFontTx/>
                        <a:buNone/>
                      </a:pPr>
                      <a:r>
                        <a:rPr lang="en-US" sz="900"/>
                        <a:t>UNCAC</a:t>
                      </a:r>
                    </a:p>
                  </a:txBody>
                  <a:tcPr anchor="ctr"/>
                </a:tc>
                <a:tc>
                  <a:txBody>
                    <a:bodyPr/>
                    <a:lstStyle/>
                    <a:p>
                      <a:pPr marL="0" indent="0">
                        <a:buFontTx/>
                        <a:buNone/>
                      </a:pPr>
                      <a:r>
                        <a:rPr lang="en-US" sz="900"/>
                        <a:t>United Nations Convention against Corruption</a:t>
                      </a:r>
                    </a:p>
                  </a:txBody>
                  <a:tcPr anchor="ctr"/>
                </a:tc>
                <a:tc>
                  <a:txBody>
                    <a:bodyPr/>
                    <a:lstStyle/>
                    <a:p>
                      <a:pPr marL="0" indent="0">
                        <a:buFontTx/>
                        <a:buNone/>
                      </a:pPr>
                      <a:r>
                        <a:rPr lang="en-US" sz="900"/>
                        <a:t>A legally binding international anti-corruption treaty requiring member states to implement a range of measures to mitigate corruption</a:t>
                      </a:r>
                    </a:p>
                  </a:txBody>
                  <a:tcPr anchor="ctr"/>
                </a:tc>
                <a:extLst>
                  <a:ext uri="{0D108BD9-81ED-4DB2-BD59-A6C34878D82A}">
                    <a16:rowId xmlns:a16="http://schemas.microsoft.com/office/drawing/2014/main" val="2480478495"/>
                  </a:ext>
                </a:extLst>
              </a:tr>
              <a:tr h="259522">
                <a:tc>
                  <a:txBody>
                    <a:bodyPr/>
                    <a:lstStyle/>
                    <a:p>
                      <a:pPr marL="0" indent="0">
                        <a:buFontTx/>
                        <a:buNone/>
                      </a:pPr>
                      <a:r>
                        <a:rPr lang="en-US" sz="900"/>
                        <a:t>UNGC</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United Nations Global Compact</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A voluntary initiative launched by the UN to encourage businesses (17,000+ signatories) to adopt sustainable and socially responsible policies</a:t>
                      </a:r>
                    </a:p>
                  </a:txBody>
                  <a:tcPr anchor="ctr"/>
                </a:tc>
                <a:extLst>
                  <a:ext uri="{0D108BD9-81ED-4DB2-BD59-A6C34878D82A}">
                    <a16:rowId xmlns:a16="http://schemas.microsoft.com/office/drawing/2014/main" val="4225055164"/>
                  </a:ext>
                </a:extLst>
              </a:tr>
              <a:tr h="259522">
                <a:tc>
                  <a:txBody>
                    <a:bodyPr/>
                    <a:lstStyle/>
                    <a:p>
                      <a:pPr marL="0" indent="0">
                        <a:buFontTx/>
                        <a:buNone/>
                      </a:pPr>
                      <a:r>
                        <a:rPr lang="en-US" sz="900"/>
                        <a:t>US EPA</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United States Environmental Protection Agency</a:t>
                      </a:r>
                    </a:p>
                  </a:txBody>
                  <a:tcPr anchor="ctr"/>
                </a:tc>
                <a:tc>
                  <a:txBody>
                    <a:bodyPr/>
                    <a:lstStyle/>
                    <a:p>
                      <a:pPr marL="0" indent="0">
                        <a:buFontTx/>
                        <a:buNone/>
                      </a:pPr>
                      <a:r>
                        <a:rPr lang="en-US" sz="900"/>
                        <a:t>US agency responsible for protecting human health and the environment which develops policies around air and water quality, hazardous waste, etc.</a:t>
                      </a:r>
                    </a:p>
                  </a:txBody>
                  <a:tcPr anchor="ctr"/>
                </a:tc>
                <a:extLst>
                  <a:ext uri="{0D108BD9-81ED-4DB2-BD59-A6C34878D82A}">
                    <a16:rowId xmlns:a16="http://schemas.microsoft.com/office/drawing/2014/main" val="1282035782"/>
                  </a:ext>
                </a:extLst>
              </a:tr>
              <a:tr h="259522">
                <a:tc>
                  <a:txBody>
                    <a:bodyPr/>
                    <a:lstStyle/>
                    <a:p>
                      <a:pPr marL="0" indent="0">
                        <a:buFontTx/>
                        <a:buNone/>
                      </a:pPr>
                      <a:r>
                        <a:rPr lang="en-US" sz="900"/>
                        <a:t>UpGuard</a:t>
                      </a:r>
                    </a:p>
                  </a:txBody>
                  <a:tcPr anchor="ctr"/>
                </a:tc>
                <a:tc>
                  <a:txBody>
                    <a:bodyPr/>
                    <a:lstStyle/>
                    <a:p>
                      <a:pPr marL="0" indent="0">
                        <a:buFontTx/>
                        <a:buNone/>
                      </a:pPr>
                      <a:r>
                        <a:rPr lang="en-US" sz="900"/>
                        <a:t>Cybersecurity company</a:t>
                      </a:r>
                    </a:p>
                  </a:txBody>
                  <a:tcPr anchor="ctr"/>
                </a:tc>
                <a:tc>
                  <a:txBody>
                    <a:bodyPr/>
                    <a:lstStyle/>
                    <a:p>
                      <a:pPr marL="0" indent="0">
                        <a:buFontTx/>
                        <a:buNone/>
                      </a:pPr>
                      <a:r>
                        <a:rPr lang="en-US" sz="900"/>
                        <a:t>Provides a platform, which allows organizations to assess the risk of their digital assets and identify potential security vulnerabilities</a:t>
                      </a:r>
                    </a:p>
                  </a:txBody>
                  <a:tcPr anchor="ctr"/>
                </a:tc>
                <a:extLst>
                  <a:ext uri="{0D108BD9-81ED-4DB2-BD59-A6C34878D82A}">
                    <a16:rowId xmlns:a16="http://schemas.microsoft.com/office/drawing/2014/main" val="1491389465"/>
                  </a:ext>
                </a:extLst>
              </a:tr>
              <a:tr h="259522">
                <a:tc>
                  <a:txBody>
                    <a:bodyPr/>
                    <a:lstStyle/>
                    <a:p>
                      <a:pPr marL="0" indent="0">
                        <a:buFontTx/>
                        <a:buNone/>
                      </a:pPr>
                      <a:r>
                        <a:rPr lang="en-US" sz="900"/>
                        <a:t>VPPAs</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Virtual Power Purchase Agreement</a:t>
                      </a:r>
                    </a:p>
                  </a:txBody>
                  <a:tcPr anchor="ctr"/>
                </a:tc>
                <a:tc>
                  <a:txBody>
                    <a:bodyPr/>
                    <a:lstStyle/>
                    <a:p>
                      <a:pPr marL="0" indent="0">
                        <a:buFontTx/>
                        <a:buNone/>
                      </a:pPr>
                      <a:r>
                        <a:rPr lang="en-US" sz="900"/>
                        <a:t>A variation of PPAs that do not require physical delivery of electricity</a:t>
                      </a:r>
                    </a:p>
                  </a:txBody>
                  <a:tcPr anchor="ctr"/>
                </a:tc>
                <a:extLst>
                  <a:ext uri="{0D108BD9-81ED-4DB2-BD59-A6C34878D82A}">
                    <a16:rowId xmlns:a16="http://schemas.microsoft.com/office/drawing/2014/main" val="2584965395"/>
                  </a:ext>
                </a:extLst>
              </a:tr>
              <a:tr h="259522">
                <a:tc>
                  <a:txBody>
                    <a:bodyPr/>
                    <a:lstStyle/>
                    <a:p>
                      <a:pPr marL="0" indent="0">
                        <a:buFontTx/>
                        <a:buNone/>
                      </a:pPr>
                      <a:r>
                        <a:rPr lang="en-US" sz="900"/>
                        <a:t>VOC</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Volatile organic compounds</a:t>
                      </a:r>
                      <a:endParaRPr kumimoji="0" lang="en-US" sz="900" b="0" i="0" u="none" strike="noStrike" kern="1200" cap="none" spc="0" normalizeH="0" baseline="0" noProof="0">
                        <a:ln>
                          <a:noFill/>
                        </a:ln>
                        <a:solidFill>
                          <a:srgbClr val="000000"/>
                        </a:solidFill>
                        <a:effectLst/>
                        <a:uLnTx/>
                        <a:uFillTx/>
                        <a:latin typeface="Arial"/>
                        <a:ea typeface="+mn-ea"/>
                        <a:cs typeface="+mn-cs"/>
                      </a:endParaRPr>
                    </a:p>
                  </a:txBody>
                  <a:tcPr anchor="ctr"/>
                </a:tc>
                <a:tc>
                  <a:txBody>
                    <a:bodyPr/>
                    <a:lstStyle/>
                    <a:p>
                      <a:pPr marL="0" indent="0">
                        <a:buFontTx/>
                        <a:buNone/>
                      </a:pPr>
                      <a:r>
                        <a:rPr lang="en-US" sz="900"/>
                        <a:t>organic compounds that have a high vapor pressure at room temperature emitted as gases from certain solids or liquids</a:t>
                      </a:r>
                    </a:p>
                  </a:txBody>
                  <a:tcPr anchor="ctr"/>
                </a:tc>
                <a:extLst>
                  <a:ext uri="{0D108BD9-81ED-4DB2-BD59-A6C34878D82A}">
                    <a16:rowId xmlns:a16="http://schemas.microsoft.com/office/drawing/2014/main" val="2383728090"/>
                  </a:ext>
                </a:extLst>
              </a:tr>
              <a:tr h="259522">
                <a:tc>
                  <a:txBody>
                    <a:bodyPr/>
                    <a:lstStyle/>
                    <a:p>
                      <a:pPr marL="0" indent="0">
                        <a:buFontTx/>
                        <a:buNone/>
                      </a:pPr>
                      <a:r>
                        <a:rPr lang="en-US" sz="900"/>
                        <a:t>WEEE</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Waste Electrical and Electronic Equipment</a:t>
                      </a:r>
                      <a:endParaRPr kumimoji="0" lang="en-US" sz="900" b="0" i="0" u="none" strike="noStrike" kern="1200" cap="none" spc="0" normalizeH="0" baseline="0" noProof="0">
                        <a:ln>
                          <a:noFill/>
                        </a:ln>
                        <a:solidFill>
                          <a:srgbClr val="000000"/>
                        </a:solidFill>
                        <a:effectLst/>
                        <a:uLnTx/>
                        <a:uFillTx/>
                        <a:latin typeface="Arial"/>
                        <a:ea typeface="+mn-ea"/>
                        <a:cs typeface="+mn-cs"/>
                      </a:endParaRPr>
                    </a:p>
                  </a:txBody>
                  <a:tcPr anchor="ctr"/>
                </a:tc>
                <a:tc>
                  <a:txBody>
                    <a:bodyPr/>
                    <a:lstStyle/>
                    <a:p>
                      <a:pPr marL="0" indent="0">
                        <a:buFontTx/>
                        <a:buNone/>
                      </a:pPr>
                      <a:r>
                        <a:rPr lang="en-US" sz="900"/>
                        <a:t>The amount of waste generated from electrical and electronic equipment</a:t>
                      </a:r>
                    </a:p>
                  </a:txBody>
                  <a:tcPr anchor="ctr"/>
                </a:tc>
                <a:extLst>
                  <a:ext uri="{0D108BD9-81ED-4DB2-BD59-A6C34878D82A}">
                    <a16:rowId xmlns:a16="http://schemas.microsoft.com/office/drawing/2014/main" val="4014701463"/>
                  </a:ext>
                </a:extLst>
              </a:tr>
            </a:tbl>
          </a:graphicData>
        </a:graphic>
      </p:graphicFrame>
    </p:spTree>
    <p:custDataLst>
      <p:tags r:id="rId1"/>
    </p:custDataLst>
    <p:extLst>
      <p:ext uri="{BB962C8B-B14F-4D97-AF65-F5344CB8AC3E}">
        <p14:creationId xmlns:p14="http://schemas.microsoft.com/office/powerpoint/2010/main" val="326286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btfpColumnIndicatorGroup2">
            <a:extLst>
              <a:ext uri="{FF2B5EF4-FFF2-40B4-BE49-F238E27FC236}">
                <a16:creationId xmlns:a16="http://schemas.microsoft.com/office/drawing/2014/main" id="{363AD462-6610-E7B5-8ABB-B7FE68E2E0A6}"/>
              </a:ext>
            </a:extLst>
          </p:cNvPr>
          <p:cNvGrpSpPr/>
          <p:nvPr/>
        </p:nvGrpSpPr>
        <p:grpSpPr>
          <a:xfrm>
            <a:off x="0" y="6926580"/>
            <a:ext cx="12192000" cy="137160"/>
            <a:chOff x="0" y="6926580"/>
            <a:chExt cx="12192000" cy="137160"/>
          </a:xfrm>
        </p:grpSpPr>
        <p:sp>
          <p:nvSpPr>
            <p:cNvPr id="19" name="btfpColumnGapBlocker305672">
              <a:extLst>
                <a:ext uri="{FF2B5EF4-FFF2-40B4-BE49-F238E27FC236}">
                  <a16:creationId xmlns:a16="http://schemas.microsoft.com/office/drawing/2014/main" id="{2CB87C50-AC20-1950-2572-40AB2B8358B8}"/>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7" name="btfpColumnGapBlocker509985">
              <a:extLst>
                <a:ext uri="{FF2B5EF4-FFF2-40B4-BE49-F238E27FC236}">
                  <a16:creationId xmlns:a16="http://schemas.microsoft.com/office/drawing/2014/main" id="{F0BAC535-A893-9F07-A1C7-AC66321D21C7}"/>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5" name="btfpColumnIndicator934978">
              <a:extLst>
                <a:ext uri="{FF2B5EF4-FFF2-40B4-BE49-F238E27FC236}">
                  <a16:creationId xmlns:a16="http://schemas.microsoft.com/office/drawing/2014/main" id="{0F3CE5CE-F599-B397-57D5-789D361CEA85}"/>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359513">
              <a:extLst>
                <a:ext uri="{FF2B5EF4-FFF2-40B4-BE49-F238E27FC236}">
                  <a16:creationId xmlns:a16="http://schemas.microsoft.com/office/drawing/2014/main" id="{AC65BC19-C1A4-8F25-E04E-4A403027F6D9}"/>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0" name="btfpColumnIndicatorGroup1">
            <a:extLst>
              <a:ext uri="{FF2B5EF4-FFF2-40B4-BE49-F238E27FC236}">
                <a16:creationId xmlns:a16="http://schemas.microsoft.com/office/drawing/2014/main" id="{15B39953-BC5B-ADE4-A91E-DE29E6E680B7}"/>
              </a:ext>
            </a:extLst>
          </p:cNvPr>
          <p:cNvGrpSpPr/>
          <p:nvPr/>
        </p:nvGrpSpPr>
        <p:grpSpPr>
          <a:xfrm>
            <a:off x="0" y="-205740"/>
            <a:ext cx="12192000" cy="137160"/>
            <a:chOff x="0" y="-205740"/>
            <a:chExt cx="12192000" cy="137160"/>
          </a:xfrm>
        </p:grpSpPr>
        <p:sp>
          <p:nvSpPr>
            <p:cNvPr id="18" name="btfpColumnGapBlocker462733">
              <a:extLst>
                <a:ext uri="{FF2B5EF4-FFF2-40B4-BE49-F238E27FC236}">
                  <a16:creationId xmlns:a16="http://schemas.microsoft.com/office/drawing/2014/main" id="{8962D562-FA03-27A4-193E-D01BA1098EFA}"/>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6" name="btfpColumnGapBlocker530294">
              <a:extLst>
                <a:ext uri="{FF2B5EF4-FFF2-40B4-BE49-F238E27FC236}">
                  <a16:creationId xmlns:a16="http://schemas.microsoft.com/office/drawing/2014/main" id="{ECE2A14A-15BF-D33D-0069-A07FA883B9F9}"/>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4" name="btfpColumnIndicator309484">
              <a:extLst>
                <a:ext uri="{FF2B5EF4-FFF2-40B4-BE49-F238E27FC236}">
                  <a16:creationId xmlns:a16="http://schemas.microsoft.com/office/drawing/2014/main" id="{F313830C-5304-D6D0-BC16-7BF5092AC929}"/>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195852">
              <a:extLst>
                <a:ext uri="{FF2B5EF4-FFF2-40B4-BE49-F238E27FC236}">
                  <a16:creationId xmlns:a16="http://schemas.microsoft.com/office/drawing/2014/main" id="{391DBCD0-4482-59FF-F663-D824102FD953}"/>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187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A4514197-51CF-A6F4-2FF5-76A4B6467428}"/>
              </a:ext>
            </a:extLst>
          </p:cNvPr>
          <p:cNvGrpSpPr/>
          <p:nvPr/>
        </p:nvGrpSpPr>
        <p:grpSpPr>
          <a:xfrm>
            <a:off x="0" y="6926580"/>
            <a:ext cx="12192000" cy="137160"/>
            <a:chOff x="0" y="6926580"/>
            <a:chExt cx="12192000" cy="137160"/>
          </a:xfrm>
        </p:grpSpPr>
        <p:sp>
          <p:nvSpPr>
            <p:cNvPr id="34" name="btfpColumnGapBlocker578767">
              <a:extLst>
                <a:ext uri="{FF2B5EF4-FFF2-40B4-BE49-F238E27FC236}">
                  <a16:creationId xmlns:a16="http://schemas.microsoft.com/office/drawing/2014/main" id="{DFBE0269-C99C-160E-3CD3-16B5C1F516F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31" name="btfpColumnGapBlocker528308">
              <a:extLst>
                <a:ext uri="{FF2B5EF4-FFF2-40B4-BE49-F238E27FC236}">
                  <a16:creationId xmlns:a16="http://schemas.microsoft.com/office/drawing/2014/main" id="{31F7447E-FD29-5813-67A1-4518AA0361B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7" name="btfpColumnIndicator486239">
              <a:extLst>
                <a:ext uri="{FF2B5EF4-FFF2-40B4-BE49-F238E27FC236}">
                  <a16:creationId xmlns:a16="http://schemas.microsoft.com/office/drawing/2014/main" id="{F08F6AF9-AF9B-E451-7BC1-55EEFCC5870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800905">
              <a:extLst>
                <a:ext uri="{FF2B5EF4-FFF2-40B4-BE49-F238E27FC236}">
                  <a16:creationId xmlns:a16="http://schemas.microsoft.com/office/drawing/2014/main" id="{2FDE79E1-0DE6-ED90-C2B7-018C692433D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5" name="btfpColumnIndicatorGroup1">
            <a:extLst>
              <a:ext uri="{FF2B5EF4-FFF2-40B4-BE49-F238E27FC236}">
                <a16:creationId xmlns:a16="http://schemas.microsoft.com/office/drawing/2014/main" id="{FB3FF2E7-1EF6-32F3-91FD-C650FCE417A7}"/>
              </a:ext>
            </a:extLst>
          </p:cNvPr>
          <p:cNvGrpSpPr/>
          <p:nvPr/>
        </p:nvGrpSpPr>
        <p:grpSpPr>
          <a:xfrm>
            <a:off x="0" y="-205740"/>
            <a:ext cx="12192000" cy="137160"/>
            <a:chOff x="0" y="-205740"/>
            <a:chExt cx="12192000" cy="137160"/>
          </a:xfrm>
        </p:grpSpPr>
        <p:sp>
          <p:nvSpPr>
            <p:cNvPr id="33" name="btfpColumnGapBlocker406375">
              <a:extLst>
                <a:ext uri="{FF2B5EF4-FFF2-40B4-BE49-F238E27FC236}">
                  <a16:creationId xmlns:a16="http://schemas.microsoft.com/office/drawing/2014/main" id="{31DC8F18-B713-4BA8-E297-439BE8100C0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30" name="btfpColumnGapBlocker679544">
              <a:extLst>
                <a:ext uri="{FF2B5EF4-FFF2-40B4-BE49-F238E27FC236}">
                  <a16:creationId xmlns:a16="http://schemas.microsoft.com/office/drawing/2014/main" id="{067DF3E0-66E8-D174-A648-8604364DFEE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6" name="btfpColumnIndicator302381">
              <a:extLst>
                <a:ext uri="{FF2B5EF4-FFF2-40B4-BE49-F238E27FC236}">
                  <a16:creationId xmlns:a16="http://schemas.microsoft.com/office/drawing/2014/main" id="{E96BEFBF-9EE3-6F32-3AE5-6E2BD005757F}"/>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562797">
              <a:extLst>
                <a:ext uri="{FF2B5EF4-FFF2-40B4-BE49-F238E27FC236}">
                  <a16:creationId xmlns:a16="http://schemas.microsoft.com/office/drawing/2014/main" id="{6E1008B8-1091-5C4B-7BB6-6097D1EAEA1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btfpTable990135">
            <a:extLst>
              <a:ext uri="{FF2B5EF4-FFF2-40B4-BE49-F238E27FC236}">
                <a16:creationId xmlns:a16="http://schemas.microsoft.com/office/drawing/2014/main" id="{B1023776-6465-5DC8-4EBE-202775329E0B}"/>
              </a:ext>
            </a:extLst>
          </p:cNvPr>
          <p:cNvGraphicFramePr>
            <a:graphicFrameLocks noGrp="1"/>
          </p:cNvGraphicFramePr>
          <p:nvPr>
            <p:custDataLst>
              <p:tags r:id="rId2"/>
            </p:custDataLst>
            <p:extLst>
              <p:ext uri="{D42A27DB-BD31-4B8C-83A1-F6EECF244321}">
                <p14:modId xmlns:p14="http://schemas.microsoft.com/office/powerpoint/2010/main" val="4101057477"/>
              </p:ext>
            </p:extLst>
          </p:nvPr>
        </p:nvGraphicFramePr>
        <p:xfrm>
          <a:off x="330200" y="2128365"/>
          <a:ext cx="11522075" cy="4080528"/>
        </p:xfrm>
        <a:graphic>
          <a:graphicData uri="http://schemas.openxmlformats.org/drawingml/2006/table">
            <a:tbl>
              <a:tblPr firstRow="1" firstCol="1">
                <a:tableStyleId>{9D7B26C5-4107-4FEC-AEDC-1716B250A1EF}</a:tableStyleId>
              </a:tblPr>
              <a:tblGrid>
                <a:gridCol w="325716">
                  <a:extLst>
                    <a:ext uri="{9D8B030D-6E8A-4147-A177-3AD203B41FA5}">
                      <a16:colId xmlns:a16="http://schemas.microsoft.com/office/drawing/2014/main" val="3970433274"/>
                    </a:ext>
                  </a:extLst>
                </a:gridCol>
                <a:gridCol w="740594">
                  <a:extLst>
                    <a:ext uri="{9D8B030D-6E8A-4147-A177-3AD203B41FA5}">
                      <a16:colId xmlns:a16="http://schemas.microsoft.com/office/drawing/2014/main" val="3972518644"/>
                    </a:ext>
                  </a:extLst>
                </a:gridCol>
                <a:gridCol w="3309714">
                  <a:extLst>
                    <a:ext uri="{9D8B030D-6E8A-4147-A177-3AD203B41FA5}">
                      <a16:colId xmlns:a16="http://schemas.microsoft.com/office/drawing/2014/main" val="436339603"/>
                    </a:ext>
                  </a:extLst>
                </a:gridCol>
                <a:gridCol w="418971">
                  <a:extLst>
                    <a:ext uri="{9D8B030D-6E8A-4147-A177-3AD203B41FA5}">
                      <a16:colId xmlns:a16="http://schemas.microsoft.com/office/drawing/2014/main" val="3836885174"/>
                    </a:ext>
                  </a:extLst>
                </a:gridCol>
                <a:gridCol w="3687744">
                  <a:extLst>
                    <a:ext uri="{9D8B030D-6E8A-4147-A177-3AD203B41FA5}">
                      <a16:colId xmlns:a16="http://schemas.microsoft.com/office/drawing/2014/main" val="347249050"/>
                    </a:ext>
                  </a:extLst>
                </a:gridCol>
                <a:gridCol w="3039336">
                  <a:extLst>
                    <a:ext uri="{9D8B030D-6E8A-4147-A177-3AD203B41FA5}">
                      <a16:colId xmlns:a16="http://schemas.microsoft.com/office/drawing/2014/main" val="1274867586"/>
                    </a:ext>
                  </a:extLst>
                </a:gridCol>
              </a:tblGrid>
              <a:tr h="252281">
                <a:tc gridSpan="3">
                  <a:txBody>
                    <a:bodyPr/>
                    <a:lstStyle/>
                    <a:p>
                      <a:pPr marL="0" indent="0" rtl="0">
                        <a:spcBef>
                          <a:spcPts val="0"/>
                        </a:spcBef>
                        <a:buFontTx/>
                        <a:buNone/>
                      </a:pPr>
                      <a:endParaRPr lang="en-IN" sz="1000"/>
                    </a:p>
                  </a:txBody>
                  <a:tcPr anchor="b">
                    <a:lnB w="12700" cap="flat" cmpd="sng" algn="ctr">
                      <a:solidFill>
                        <a:schemeClr val="bg1"/>
                      </a:solidFill>
                      <a:prstDash val="solid"/>
                      <a:round/>
                      <a:headEnd type="none" w="med" len="med"/>
                      <a:tailEnd type="none" w="med" len="med"/>
                    </a:lnB>
                  </a:tcPr>
                </a:tc>
                <a:tc hMerge="1">
                  <a:txBody>
                    <a:bodyPr/>
                    <a:lstStyle/>
                    <a:p>
                      <a:pPr marL="0" indent="0">
                        <a:spcBef>
                          <a:spcPts val="0"/>
                        </a:spcBef>
                        <a:buFontTx/>
                        <a:buNone/>
                      </a:pPr>
                      <a:r>
                        <a:rPr lang="en-GB" sz="1200"/>
                        <a:t>High material topic</a:t>
                      </a:r>
                    </a:p>
                  </a:txBody>
                  <a:tcPr anchor="b"/>
                </a:tc>
                <a:tc hMerge="1">
                  <a:txBody>
                    <a:bodyPr/>
                    <a:lstStyle/>
                    <a:p>
                      <a:pPr marL="0" indent="0">
                        <a:spcBef>
                          <a:spcPts val="0"/>
                        </a:spcBef>
                        <a:buFontTx/>
                        <a:buNone/>
                      </a:pPr>
                      <a:endParaRPr lang="en-GB" sz="1000"/>
                    </a:p>
                  </a:txBody>
                  <a:tcPr anchor="b"/>
                </a:tc>
                <a:tc gridSpan="2">
                  <a:txBody>
                    <a:bodyPr/>
                    <a:lstStyle/>
                    <a:p>
                      <a:pPr marL="0" indent="0" rtl="0">
                        <a:spcBef>
                          <a:spcPts val="0"/>
                        </a:spcBef>
                        <a:buFontTx/>
                        <a:buNone/>
                      </a:pPr>
                      <a:endParaRPr lang="en-IN" sz="1000"/>
                    </a:p>
                  </a:txBody>
                  <a:tcPr anchor="b">
                    <a:lnB w="12700" cap="flat" cmpd="sng" algn="ctr">
                      <a:noFill/>
                      <a:prstDash val="solid"/>
                      <a:round/>
                      <a:headEnd type="none" w="med" len="med"/>
                      <a:tailEnd type="none" w="med" len="med"/>
                    </a:lnB>
                  </a:tcPr>
                </a:tc>
                <a:tc hMerge="1">
                  <a:txBody>
                    <a:bodyPr/>
                    <a:lstStyle/>
                    <a:p>
                      <a:endParaRPr lang="fr-FR"/>
                    </a:p>
                  </a:txBody>
                  <a:tcPr/>
                </a:tc>
                <a:tc>
                  <a:txBody>
                    <a:bodyPr/>
                    <a:lstStyle/>
                    <a:p>
                      <a:pPr marL="0" indent="0" rtl="0">
                        <a:spcBef>
                          <a:spcPts val="0"/>
                        </a:spcBef>
                        <a:buFontTx/>
                        <a:buNone/>
                      </a:pPr>
                      <a:endParaRPr lang="en-IN" sz="1000"/>
                    </a:p>
                  </a:txBody>
                  <a:tcPr anchor="b">
                    <a:lnB w="12700" cap="flat" cmpd="sng" algn="ctr">
                      <a:noFill/>
                      <a:prstDash val="solid"/>
                      <a:round/>
                      <a:headEnd type="none" w="med" len="med"/>
                      <a:tailEnd type="none" w="med" len="med"/>
                    </a:lnB>
                  </a:tcPr>
                </a:tc>
                <a:extLst>
                  <a:ext uri="{0D108BD9-81ED-4DB2-BD59-A6C34878D82A}">
                    <a16:rowId xmlns:a16="http://schemas.microsoft.com/office/drawing/2014/main" val="2620870509"/>
                  </a:ext>
                </a:extLst>
              </a:tr>
              <a:tr h="785749">
                <a:tc>
                  <a:txBody>
                    <a:bodyPr/>
                    <a:lstStyle/>
                    <a:p>
                      <a:pPr marL="0" indent="0" algn="ctr" rtl="0">
                        <a:buFontTx/>
                        <a:buNone/>
                      </a:pPr>
                      <a:r>
                        <a:rPr lang="en-IN" sz="1000">
                          <a:solidFill>
                            <a:srgbClr val="FFFFFF"/>
                          </a:solidFill>
                        </a:rPr>
                        <a:t>Environ-ment</a:t>
                      </a:r>
                    </a:p>
                  </a:txBody>
                  <a:tcPr marL="36000" marR="3600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04C3E"/>
                    </a:solidFill>
                  </a:tcPr>
                </a:tc>
                <a:tc>
                  <a:txBody>
                    <a:bodyPr/>
                    <a:lstStyle/>
                    <a:p>
                      <a:pPr marL="0" indent="0" rtl="0">
                        <a:buFontTx/>
                        <a:buNone/>
                      </a:pPr>
                      <a:r>
                        <a:rPr lang="en-IN" sz="1000">
                          <a:solidFill>
                            <a:srgbClr val="FFFFFF"/>
                          </a:solidFill>
                        </a:rPr>
                        <a:t>GHG emissions</a:t>
                      </a:r>
                    </a:p>
                  </a:txBody>
                  <a:tcPr marL="36000" marR="3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3AC9A"/>
                    </a:solidFill>
                  </a:tcPr>
                </a:tc>
                <a:tc>
                  <a:txBody>
                    <a:bodyPr/>
                    <a:lstStyle/>
                    <a:p>
                      <a:pPr marL="177800" indent="-177800" rtl="0">
                        <a:spcBef>
                          <a:spcPts val="600"/>
                        </a:spcBef>
                      </a:pPr>
                      <a:r>
                        <a:rPr lang="en-IN" sz="1000"/>
                        <a:t>Growing pressure on ground and cargo services players from regulations such as </a:t>
                      </a:r>
                      <a:r>
                        <a:rPr lang="en-IN" sz="1000" b="1"/>
                        <a:t>EU SAF</a:t>
                      </a:r>
                      <a:r>
                        <a:rPr lang="en-IN" sz="1000" baseline="30000"/>
                        <a:t>1</a:t>
                      </a:r>
                      <a:r>
                        <a:rPr lang="en-IN" sz="1000" baseline="0"/>
                        <a:t> requiring at least 2% SAF uplift across EU airports; industry peers increasingly opting for </a:t>
                      </a:r>
                      <a:r>
                        <a:rPr lang="en-IN" sz="1000" b="1" baseline="0"/>
                        <a:t>electrical fleet </a:t>
                      </a:r>
                      <a:r>
                        <a:rPr lang="en-IN" sz="1000" b="0" baseline="0"/>
                        <a:t>(e.g., trucks) </a:t>
                      </a:r>
                      <a:endParaRPr lang="en-IN" sz="1000" b="0"/>
                    </a:p>
                  </a:txBody>
                  <a:tcPr marL="36000" marR="3600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711200" rtl="0" eaLnBrk="1" fontAlgn="ctr" latinLnBrk="0" hangingPunct="1">
                        <a:spcBef>
                          <a:spcPts val="600"/>
                        </a:spcBef>
                        <a:buSzPct val="100000"/>
                        <a:buNone/>
                      </a:pPr>
                      <a:r>
                        <a:rPr lang="en-IN" sz="1100" b="1" kern="1200">
                          <a:solidFill>
                            <a:schemeClr val="dk1"/>
                          </a:solidFill>
                          <a:latin typeface="+mn-lt"/>
                          <a:ea typeface="+mn-ea"/>
                          <a:cs typeface="+mn-cs"/>
                        </a:rPr>
                        <a:t>At par</a:t>
                      </a:r>
                    </a:p>
                  </a:txBody>
                  <a:tcPr marL="36000" marR="36000" marT="9144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defTabSz="711200" rtl="0" eaLnBrk="1" fontAlgn="ctr" latinLnBrk="0" hangingPunct="1">
                        <a:spcBef>
                          <a:spcPts val="0"/>
                        </a:spcBef>
                        <a:buSzPct val="100000"/>
                      </a:pPr>
                      <a:r>
                        <a:rPr lang="en-IN" sz="1000" b="1" kern="1200">
                          <a:solidFill>
                            <a:schemeClr val="dk1"/>
                          </a:solidFill>
                          <a:latin typeface="+mn-lt"/>
                          <a:ea typeface="+mn-ea"/>
                          <a:cs typeface="+mn-cs"/>
                        </a:rPr>
                        <a:t>In line with peers </a:t>
                      </a:r>
                      <a:r>
                        <a:rPr lang="en-IN" sz="1000" b="0" kern="1200">
                          <a:solidFill>
                            <a:schemeClr val="dk1"/>
                          </a:solidFill>
                          <a:latin typeface="+mn-lt"/>
                          <a:ea typeface="+mn-ea"/>
                          <a:cs typeface="+mn-cs"/>
                        </a:rPr>
                        <a:t>with detailed </a:t>
                      </a:r>
                      <a:r>
                        <a:rPr lang="en-IN" sz="1000" b="1" kern="1200">
                          <a:solidFill>
                            <a:schemeClr val="dk1"/>
                          </a:solidFill>
                          <a:latin typeface="+mn-lt"/>
                          <a:ea typeface="+mn-ea"/>
                          <a:cs typeface="+mn-cs"/>
                        </a:rPr>
                        <a:t>reporting on emissions</a:t>
                      </a:r>
                      <a:r>
                        <a:rPr lang="en-IN" sz="1000" b="0" kern="1200">
                          <a:solidFill>
                            <a:schemeClr val="dk1"/>
                          </a:solidFill>
                          <a:latin typeface="+mn-lt"/>
                          <a:ea typeface="+mn-ea"/>
                          <a:cs typeface="+mn-cs"/>
                        </a:rPr>
                        <a:t>, </a:t>
                      </a:r>
                      <a:r>
                        <a:rPr lang="en-IN" sz="1000" b="1" kern="1200">
                          <a:solidFill>
                            <a:schemeClr val="dk1"/>
                          </a:solidFill>
                          <a:latin typeface="+mn-lt"/>
                          <a:ea typeface="+mn-ea"/>
                          <a:cs typeface="+mn-cs"/>
                        </a:rPr>
                        <a:t>SBTi targets </a:t>
                      </a:r>
                      <a:r>
                        <a:rPr lang="en-IN" sz="1000" b="0" kern="1200">
                          <a:solidFill>
                            <a:schemeClr val="dk1"/>
                          </a:solidFill>
                          <a:latin typeface="+mn-lt"/>
                          <a:ea typeface="+mn-ea"/>
                          <a:cs typeface="+mn-cs"/>
                        </a:rPr>
                        <a:t>and share of </a:t>
                      </a:r>
                      <a:r>
                        <a:rPr lang="en-IN" sz="1000" b="1" kern="1200">
                          <a:solidFill>
                            <a:schemeClr val="dk1"/>
                          </a:solidFill>
                          <a:latin typeface="+mn-lt"/>
                          <a:ea typeface="+mn-ea"/>
                          <a:cs typeface="+mn-cs"/>
                        </a:rPr>
                        <a:t>electrified GSE </a:t>
                      </a:r>
                      <a:r>
                        <a:rPr lang="en-IN" sz="1000" b="0" kern="1200">
                          <a:solidFill>
                            <a:schemeClr val="dk1"/>
                          </a:solidFill>
                          <a:latin typeface="+mn-lt"/>
                          <a:ea typeface="+mn-ea"/>
                          <a:cs typeface="+mn-cs"/>
                        </a:rPr>
                        <a:t>fleet </a:t>
                      </a:r>
                    </a:p>
                    <a:p>
                      <a:pPr marL="177800" indent="-177800" algn="l" defTabSz="711200" rtl="0" eaLnBrk="1" fontAlgn="ctr" latinLnBrk="0" hangingPunct="1">
                        <a:spcBef>
                          <a:spcPts val="0"/>
                        </a:spcBef>
                        <a:buSzPct val="100000"/>
                      </a:pPr>
                      <a:r>
                        <a:rPr lang="en-US" sz="1000" b="0" kern="1200">
                          <a:solidFill>
                            <a:schemeClr val="dk1"/>
                          </a:solidFill>
                          <a:latin typeface="+mn-lt"/>
                          <a:ea typeface="+mn-ea"/>
                          <a:cs typeface="+mn-cs"/>
                        </a:rPr>
                        <a:t>Potential to improve via increased share of </a:t>
                      </a:r>
                      <a:r>
                        <a:rPr lang="en-US" sz="1000" b="1" kern="1200">
                          <a:solidFill>
                            <a:schemeClr val="dk1"/>
                          </a:solidFill>
                          <a:latin typeface="+mn-lt"/>
                          <a:ea typeface="+mn-ea"/>
                          <a:cs typeface="+mn-cs"/>
                        </a:rPr>
                        <a:t>electrified fleet</a:t>
                      </a:r>
                      <a:r>
                        <a:rPr lang="en-US" sz="1000" b="0" kern="1200">
                          <a:solidFill>
                            <a:schemeClr val="dk1"/>
                          </a:solidFill>
                          <a:latin typeface="+mn-lt"/>
                          <a:ea typeface="+mn-ea"/>
                          <a:cs typeface="+mn-cs"/>
                        </a:rPr>
                        <a:t>, and opting for </a:t>
                      </a:r>
                      <a:r>
                        <a:rPr lang="en-US" sz="1000" b="1" kern="1200">
                          <a:solidFill>
                            <a:schemeClr val="dk1"/>
                          </a:solidFill>
                          <a:latin typeface="+mn-lt"/>
                          <a:ea typeface="+mn-ea"/>
                          <a:cs typeface="+mn-cs"/>
                        </a:rPr>
                        <a:t>alternative fuels </a:t>
                      </a:r>
                      <a:r>
                        <a:rPr lang="en-US" sz="1000" b="0" kern="1200">
                          <a:solidFill>
                            <a:schemeClr val="dk1"/>
                          </a:solidFill>
                          <a:latin typeface="+mn-lt"/>
                          <a:ea typeface="+mn-ea"/>
                          <a:cs typeface="+mn-cs"/>
                        </a:rPr>
                        <a:t>in the interim</a:t>
                      </a:r>
                      <a:endParaRPr lang="en-IN" sz="1000" b="0" kern="1200">
                        <a:solidFill>
                          <a:schemeClr val="dk1"/>
                        </a:solidFill>
                        <a:latin typeface="+mn-lt"/>
                        <a:ea typeface="+mn-ea"/>
                        <a:cs typeface="+mn-cs"/>
                      </a:endParaRPr>
                    </a:p>
                  </a:txBody>
                  <a:tcPr marL="36000" marR="3600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indent="0" algn="l" defTabSz="711200" rtl="0" eaLnBrk="1" fontAlgn="ctr" latinLnBrk="0" hangingPunct="1">
                        <a:spcBef>
                          <a:spcPts val="100"/>
                        </a:spcBef>
                        <a:buSzPct val="100000"/>
                        <a:buNone/>
                      </a:pPr>
                      <a:r>
                        <a:rPr lang="en-US" sz="1000" b="0" i="0" u="none" strike="noStrike" kern="1200">
                          <a:solidFill>
                            <a:schemeClr val="tx1"/>
                          </a:solidFill>
                          <a:effectLst/>
                          <a:latin typeface="+mn-lt"/>
                          <a:ea typeface="+mn-ea"/>
                          <a:cs typeface="+mn-cs"/>
                        </a:rPr>
                        <a:t>Target </a:t>
                      </a:r>
                      <a:r>
                        <a:rPr lang="en-US" sz="1000" b="1" i="0" u="none" strike="noStrike" kern="1200">
                          <a:solidFill>
                            <a:schemeClr val="tx1"/>
                          </a:solidFill>
                          <a:effectLst/>
                          <a:latin typeface="+mn-lt"/>
                          <a:ea typeface="+mn-ea"/>
                          <a:cs typeface="+mn-cs"/>
                        </a:rPr>
                        <a:t>100% electrification </a:t>
                      </a:r>
                      <a:r>
                        <a:rPr lang="en-US" sz="1000" b="0" i="0" u="none" strike="noStrike" kern="1200">
                          <a:solidFill>
                            <a:schemeClr val="tx1"/>
                          </a:solidFill>
                          <a:effectLst/>
                          <a:latin typeface="+mn-lt"/>
                          <a:ea typeface="+mn-ea"/>
                          <a:cs typeface="+mn-cs"/>
                        </a:rPr>
                        <a:t>of </a:t>
                      </a:r>
                      <a:r>
                        <a:rPr lang="en-US" sz="1000" b="1" i="0" u="none" strike="noStrike" kern="1200">
                          <a:solidFill>
                            <a:schemeClr val="tx1"/>
                          </a:solidFill>
                          <a:effectLst/>
                          <a:latin typeface="+mn-lt"/>
                          <a:ea typeface="+mn-ea"/>
                          <a:cs typeface="+mn-cs"/>
                        </a:rPr>
                        <a:t>GSE</a:t>
                      </a:r>
                      <a:r>
                        <a:rPr lang="en-US" sz="1000" b="1" i="0" u="none" strike="noStrike" kern="1200" baseline="30000">
                          <a:solidFill>
                            <a:schemeClr val="tx1"/>
                          </a:solidFill>
                          <a:effectLst/>
                          <a:latin typeface="+mn-lt"/>
                          <a:ea typeface="+mn-ea"/>
                          <a:cs typeface="+mn-cs"/>
                        </a:rPr>
                        <a:t> </a:t>
                      </a:r>
                      <a:r>
                        <a:rPr lang="en-US" sz="1000" b="0" i="0" u="none" strike="noStrike" kern="1200">
                          <a:solidFill>
                            <a:schemeClr val="tx1"/>
                          </a:solidFill>
                          <a:effectLst/>
                          <a:latin typeface="+mn-lt"/>
                          <a:ea typeface="+mn-ea"/>
                          <a:cs typeface="+mn-cs"/>
                        </a:rPr>
                        <a:t>fleet across airports to reduce carbon footprint</a:t>
                      </a:r>
                      <a:endParaRPr lang="en-IN" sz="1000" b="1" kern="1200">
                        <a:solidFill>
                          <a:schemeClr val="dk1"/>
                        </a:solidFill>
                        <a:latin typeface="+mn-lt"/>
                        <a:ea typeface="+mn-ea"/>
                        <a:cs typeface="+mn-cs"/>
                      </a:endParaRPr>
                    </a:p>
                    <a:p>
                      <a:pPr marL="365760" indent="0" algn="l" defTabSz="711200" rtl="0" eaLnBrk="1" fontAlgn="ctr" latinLnBrk="0" hangingPunct="1">
                        <a:spcBef>
                          <a:spcPts val="100"/>
                        </a:spcBef>
                        <a:buSzPct val="100000"/>
                        <a:buNone/>
                      </a:pPr>
                      <a:r>
                        <a:rPr lang="en-IN" sz="1000" b="1" kern="1200">
                          <a:solidFill>
                            <a:schemeClr val="dk1"/>
                          </a:solidFill>
                          <a:latin typeface="+mn-lt"/>
                          <a:ea typeface="+mn-ea"/>
                          <a:cs typeface="+mn-cs"/>
                        </a:rPr>
                        <a:t>Increase the usage of alternative fuels </a:t>
                      </a:r>
                      <a:r>
                        <a:rPr lang="en-US" sz="1000" b="0" i="0" u="none" strike="noStrike" kern="1200">
                          <a:solidFill>
                            <a:schemeClr val="tx1"/>
                          </a:solidFill>
                          <a:effectLst/>
                          <a:latin typeface="+mn-lt"/>
                          <a:ea typeface="+mn-ea"/>
                          <a:cs typeface="+mn-cs"/>
                        </a:rPr>
                        <a:t>as HVO</a:t>
                      </a:r>
                      <a:r>
                        <a:rPr lang="en-US" sz="1000" b="0" i="0" u="none" strike="noStrike" kern="1200" baseline="30000">
                          <a:solidFill>
                            <a:schemeClr val="tx1"/>
                          </a:solidFill>
                          <a:effectLst/>
                          <a:latin typeface="+mn-lt"/>
                          <a:ea typeface="+mn-ea"/>
                          <a:cs typeface="+mn-cs"/>
                        </a:rPr>
                        <a:t>11</a:t>
                      </a:r>
                      <a:r>
                        <a:rPr lang="en-US" sz="1000" b="0" i="0" u="none" strike="noStrike" kern="1200">
                          <a:solidFill>
                            <a:schemeClr val="tx1"/>
                          </a:solidFill>
                          <a:effectLst/>
                          <a:latin typeface="+mn-lt"/>
                          <a:ea typeface="+mn-ea"/>
                          <a:cs typeface="+mn-cs"/>
                        </a:rPr>
                        <a:t> &amp; other biofuels to reduce emissions</a:t>
                      </a:r>
                      <a:endParaRPr lang="en-IN" sz="1000" b="1" kern="1200">
                        <a:solidFill>
                          <a:schemeClr val="dk1"/>
                        </a:solidFill>
                        <a:latin typeface="+mn-lt"/>
                        <a:ea typeface="+mn-ea"/>
                        <a:cs typeface="+mn-cs"/>
                      </a:endParaRPr>
                    </a:p>
                  </a:txBody>
                  <a:tcPr marL="36000" marR="36000" marT="9144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0746985"/>
                  </a:ext>
                </a:extLst>
              </a:tr>
              <a:tr h="832653">
                <a:tc rowSpan="3">
                  <a:txBody>
                    <a:bodyPr/>
                    <a:lstStyle/>
                    <a:p>
                      <a:pPr marL="0" indent="0" algn="ctr" rtl="0">
                        <a:buFontTx/>
                        <a:buNone/>
                      </a:pPr>
                      <a:r>
                        <a:rPr lang="en-IN" sz="1000">
                          <a:solidFill>
                            <a:srgbClr val="FFFFFF"/>
                          </a:solidFill>
                        </a:rPr>
                        <a:t>Social</a:t>
                      </a:r>
                    </a:p>
                  </a:txBody>
                  <a:tcPr marL="36000" marR="36000" vert="vert27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40A40"/>
                    </a:solidFill>
                  </a:tcPr>
                </a:tc>
                <a:tc>
                  <a:txBody>
                    <a:bodyPr/>
                    <a:lstStyle/>
                    <a:p>
                      <a:pPr marL="0" indent="0" rtl="0">
                        <a:buFontTx/>
                        <a:buNone/>
                      </a:pPr>
                      <a:r>
                        <a:rPr lang="en-IN" sz="1000">
                          <a:solidFill>
                            <a:srgbClr val="FFFFFF"/>
                          </a:solidFill>
                        </a:rPr>
                        <a:t>Labour &amp; DE&amp;I</a:t>
                      </a:r>
                    </a:p>
                  </a:txBody>
                  <a:tcPr marL="36000" marR="3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177800" indent="-177800" rtl="0">
                        <a:spcBef>
                          <a:spcPts val="600"/>
                        </a:spcBef>
                      </a:pPr>
                      <a:r>
                        <a:rPr lang="en-US" sz="1000" b="0"/>
                        <a:t>Rising pressure from </a:t>
                      </a:r>
                      <a:r>
                        <a:rPr lang="en-US" sz="1000" b="1"/>
                        <a:t>EHS regulations </a:t>
                      </a:r>
                      <a:r>
                        <a:rPr lang="en-US" sz="1000" b="0"/>
                        <a:t>(e.g., OSHA</a:t>
                      </a:r>
                      <a:r>
                        <a:rPr lang="en-US" sz="1000" b="0" baseline="30000"/>
                        <a:t>2</a:t>
                      </a:r>
                      <a:r>
                        <a:rPr lang="en-US" sz="1000" b="0"/>
                        <a:t>) demanding safety compliance, </a:t>
                      </a:r>
                      <a:r>
                        <a:rPr lang="en-US" sz="1000" b="1" err="1"/>
                        <a:t>labour</a:t>
                      </a:r>
                      <a:r>
                        <a:rPr lang="en-US" sz="1000" b="1"/>
                        <a:t> strikes</a:t>
                      </a:r>
                      <a:r>
                        <a:rPr lang="en-US" sz="1000" b="0"/>
                        <a:t> over </a:t>
                      </a:r>
                      <a:r>
                        <a:rPr lang="en-US" sz="1000" b="1"/>
                        <a:t>unsafe conditions</a:t>
                      </a:r>
                      <a:r>
                        <a:rPr lang="en-US" sz="1000" b="0"/>
                        <a:t>, </a:t>
                      </a:r>
                      <a:r>
                        <a:rPr lang="en-US" sz="1000" b="1"/>
                        <a:t>equipment issues </a:t>
                      </a:r>
                      <a:r>
                        <a:rPr lang="en-US" sz="1000" b="0"/>
                        <a:t>and industry players mandating safety trainings and audits </a:t>
                      </a:r>
                      <a:endParaRPr lang="en-IN" sz="1000" b="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600"/>
                        </a:spcBef>
                        <a:spcAft>
                          <a:spcPts val="0"/>
                        </a:spcAft>
                        <a:buClrTx/>
                        <a:buSzPct val="100000"/>
                        <a:buFontTx/>
                        <a:buNone/>
                        <a:tabLst/>
                        <a:defRPr/>
                      </a:pPr>
                      <a:r>
                        <a:rPr kumimoji="0" lang="en-IN" sz="1100" b="1" i="0" u="none" strike="noStrike" kern="1200" cap="none" spc="0" normalizeH="0" baseline="0" noProof="0">
                          <a:ln>
                            <a:noFill/>
                          </a:ln>
                          <a:solidFill>
                            <a:srgbClr val="000000"/>
                          </a:solidFill>
                          <a:effectLst/>
                          <a:uLnTx/>
                          <a:uFillTx/>
                          <a:latin typeface="Arial"/>
                          <a:ea typeface="+mn-ea"/>
                          <a:cs typeface="+mn-cs"/>
                        </a:rPr>
                        <a:t>Leading</a:t>
                      </a:r>
                    </a:p>
                  </a:txBody>
                  <a:tcPr marL="36000" marR="3600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E2D6"/>
                    </a:solidFill>
                  </a:tcPr>
                </a:tc>
                <a:tc>
                  <a:txBody>
                    <a:bodyPr/>
                    <a:lstStyle/>
                    <a:p>
                      <a:pPr marL="177800" indent="-177800" algn="l" defTabSz="711200" rtl="0" eaLnBrk="1" fontAlgn="ctr" latinLnBrk="0" hangingPunct="1">
                        <a:spcBef>
                          <a:spcPts val="0"/>
                        </a:spcBef>
                        <a:buSzPct val="100000"/>
                      </a:pPr>
                      <a:r>
                        <a:rPr lang="en-US" sz="1000" b="1" kern="1200">
                          <a:solidFill>
                            <a:schemeClr val="dk1"/>
                          </a:solidFill>
                          <a:latin typeface="+mn-lt"/>
                          <a:ea typeface="+mn-ea"/>
                          <a:cs typeface="+mn-cs"/>
                        </a:rPr>
                        <a:t>Leads peers </a:t>
                      </a:r>
                      <a:r>
                        <a:rPr lang="en-US" sz="1000" b="0" kern="1200">
                          <a:solidFill>
                            <a:schemeClr val="dk1"/>
                          </a:solidFill>
                          <a:latin typeface="+mn-lt"/>
                          <a:ea typeface="+mn-ea"/>
                          <a:cs typeface="+mn-cs"/>
                        </a:rPr>
                        <a:t>with higher </a:t>
                      </a:r>
                      <a:r>
                        <a:rPr lang="en-US" sz="1000" b="1" kern="1200">
                          <a:solidFill>
                            <a:schemeClr val="dk1"/>
                          </a:solidFill>
                          <a:latin typeface="+mn-lt"/>
                          <a:ea typeface="+mn-ea"/>
                          <a:cs typeface="+mn-cs"/>
                        </a:rPr>
                        <a:t>female representation </a:t>
                      </a:r>
                      <a:r>
                        <a:rPr lang="en-US" sz="1000" b="0" kern="1200">
                          <a:solidFill>
                            <a:schemeClr val="dk1"/>
                          </a:solidFill>
                          <a:latin typeface="+mn-lt"/>
                          <a:ea typeface="+mn-ea"/>
                          <a:cs typeface="+mn-cs"/>
                        </a:rPr>
                        <a:t>in management and leadership, detailed </a:t>
                      </a:r>
                      <a:r>
                        <a:rPr lang="en-US" sz="1000" b="1" kern="1200">
                          <a:solidFill>
                            <a:schemeClr val="dk1"/>
                          </a:solidFill>
                          <a:latin typeface="+mn-lt"/>
                          <a:ea typeface="+mn-ea"/>
                          <a:cs typeface="+mn-cs"/>
                        </a:rPr>
                        <a:t>reporting </a:t>
                      </a:r>
                      <a:r>
                        <a:rPr lang="en-US" sz="1000" b="0" kern="1200">
                          <a:solidFill>
                            <a:schemeClr val="dk1"/>
                          </a:solidFill>
                          <a:latin typeface="+mn-lt"/>
                          <a:ea typeface="+mn-ea"/>
                          <a:cs typeface="+mn-cs"/>
                        </a:rPr>
                        <a:t>on</a:t>
                      </a:r>
                      <a:r>
                        <a:rPr lang="en-US" sz="1000" b="1" kern="1200">
                          <a:solidFill>
                            <a:schemeClr val="dk1"/>
                          </a:solidFill>
                          <a:latin typeface="+mn-lt"/>
                          <a:ea typeface="+mn-ea"/>
                          <a:cs typeface="+mn-cs"/>
                        </a:rPr>
                        <a:t> injury</a:t>
                      </a:r>
                      <a:r>
                        <a:rPr lang="en-US" sz="1000" b="0" kern="1200">
                          <a:solidFill>
                            <a:schemeClr val="dk1"/>
                          </a:solidFill>
                          <a:latin typeface="+mn-lt"/>
                          <a:ea typeface="+mn-ea"/>
                          <a:cs typeface="+mn-cs"/>
                        </a:rPr>
                        <a:t> rates &amp; sets EHS targets</a:t>
                      </a:r>
                    </a:p>
                    <a:p>
                      <a:pPr marL="177800" indent="-177800" algn="l" defTabSz="711200" rtl="0" eaLnBrk="1" fontAlgn="ctr" latinLnBrk="0" hangingPunct="1">
                        <a:spcBef>
                          <a:spcPts val="0"/>
                        </a:spcBef>
                        <a:buSzPct val="100000"/>
                      </a:pPr>
                      <a:r>
                        <a:rPr lang="en-US" sz="1000" b="0" kern="1200">
                          <a:solidFill>
                            <a:schemeClr val="dk1"/>
                          </a:solidFill>
                          <a:latin typeface="+mn-lt"/>
                          <a:ea typeface="+mn-ea"/>
                          <a:cs typeface="+mn-cs"/>
                        </a:rPr>
                        <a:t>Opportunity to improve on </a:t>
                      </a:r>
                      <a:r>
                        <a:rPr lang="en-US" sz="1000" b="1" kern="1200">
                          <a:solidFill>
                            <a:schemeClr val="dk1"/>
                          </a:solidFill>
                          <a:latin typeface="+mn-lt"/>
                          <a:ea typeface="+mn-ea"/>
                          <a:cs typeface="+mn-cs"/>
                        </a:rPr>
                        <a:t>employee wellbeing </a:t>
                      </a:r>
                      <a:r>
                        <a:rPr lang="en-US" sz="1000" b="0" kern="1200">
                          <a:solidFill>
                            <a:schemeClr val="dk1"/>
                          </a:solidFill>
                          <a:latin typeface="+mn-lt"/>
                          <a:ea typeface="+mn-ea"/>
                          <a:cs typeface="+mn-cs"/>
                        </a:rPr>
                        <a:t>programs, </a:t>
                      </a:r>
                      <a:r>
                        <a:rPr lang="en-US" sz="1000" b="1" kern="1200">
                          <a:solidFill>
                            <a:schemeClr val="dk1"/>
                          </a:solidFill>
                          <a:latin typeface="+mn-lt"/>
                          <a:ea typeface="+mn-ea"/>
                          <a:cs typeface="+mn-cs"/>
                        </a:rPr>
                        <a:t>female board </a:t>
                      </a:r>
                      <a:r>
                        <a:rPr lang="en-US" sz="1000" b="0" kern="1200">
                          <a:solidFill>
                            <a:schemeClr val="dk1"/>
                          </a:solidFill>
                          <a:latin typeface="+mn-lt"/>
                          <a:ea typeface="+mn-ea"/>
                          <a:cs typeface="+mn-cs"/>
                        </a:rPr>
                        <a:t>rep. &amp; overall </a:t>
                      </a:r>
                      <a:r>
                        <a:rPr lang="en-US" sz="1000" b="1" kern="1200">
                          <a:solidFill>
                            <a:schemeClr val="dk1"/>
                          </a:solidFill>
                          <a:latin typeface="+mn-lt"/>
                          <a:ea typeface="+mn-ea"/>
                          <a:cs typeface="+mn-cs"/>
                        </a:rPr>
                        <a:t>employee sentiment</a:t>
                      </a:r>
                      <a:endParaRPr lang="en-IN" sz="1000" b="1" i="0" kern="1200">
                        <a:solidFill>
                          <a:schemeClr val="dk1"/>
                        </a:solidFill>
                        <a:latin typeface="+mn-lt"/>
                        <a:ea typeface="+mn-ea"/>
                        <a:cs typeface="+mn-cs"/>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lvl="0" indent="0" algn="l" defTabSz="711200" rtl="0" eaLnBrk="1" fontAlgn="ctr" latinLnBrk="0" hangingPunct="1">
                        <a:spcBef>
                          <a:spcPts val="100"/>
                        </a:spcBef>
                        <a:buSzPct val="100000"/>
                        <a:buNone/>
                      </a:pPr>
                      <a:r>
                        <a:rPr lang="en-US" sz="1000" b="0" i="0" kern="1200">
                          <a:solidFill>
                            <a:schemeClr val="dk1"/>
                          </a:solidFill>
                          <a:latin typeface="+mn-lt"/>
                          <a:ea typeface="+mn-ea"/>
                          <a:cs typeface="+mn-cs"/>
                        </a:rPr>
                        <a:t>Continue to reduce </a:t>
                      </a:r>
                      <a:r>
                        <a:rPr lang="en-US" sz="1000" b="0" i="0" u="none" strike="noStrike">
                          <a:solidFill>
                            <a:schemeClr val="tx1"/>
                          </a:solidFill>
                          <a:effectLst/>
                          <a:latin typeface="+mn-lt"/>
                        </a:rPr>
                        <a:t>LTIFR</a:t>
                      </a:r>
                      <a:r>
                        <a:rPr lang="en-IN" sz="1000" b="0" i="0" u="none" strike="noStrike" kern="1200" spc="-2" baseline="30000">
                          <a:solidFill>
                            <a:schemeClr val="tx1"/>
                          </a:solidFill>
                          <a:effectLst/>
                          <a:latin typeface="+mn-lt"/>
                          <a:ea typeface="+mn-ea"/>
                          <a:cs typeface="+mn-cs"/>
                        </a:rPr>
                        <a:t>12</a:t>
                      </a:r>
                      <a:r>
                        <a:rPr lang="en-US" sz="1000" b="0" i="0" kern="1200">
                          <a:solidFill>
                            <a:schemeClr val="dk1"/>
                          </a:solidFill>
                          <a:latin typeface="+mn-lt"/>
                          <a:ea typeface="+mn-ea"/>
                          <a:cs typeface="+mn-cs"/>
                        </a:rPr>
                        <a:t> with </a:t>
                      </a:r>
                      <a:r>
                        <a:rPr lang="en-US" sz="1000" b="1" i="0" kern="1200">
                          <a:solidFill>
                            <a:schemeClr val="dk1"/>
                          </a:solidFill>
                          <a:latin typeface="+mn-lt"/>
                          <a:ea typeface="+mn-ea"/>
                          <a:cs typeface="+mn-cs"/>
                        </a:rPr>
                        <a:t>wearable safety tech</a:t>
                      </a:r>
                      <a:r>
                        <a:rPr lang="en-US" sz="1000" b="0" i="0" kern="1200">
                          <a:solidFill>
                            <a:schemeClr val="dk1"/>
                          </a:solidFill>
                          <a:latin typeface="+mn-lt"/>
                          <a:ea typeface="+mn-ea"/>
                          <a:cs typeface="+mn-cs"/>
                        </a:rPr>
                        <a:t>, and </a:t>
                      </a:r>
                      <a:r>
                        <a:rPr lang="en-US" sz="1000" b="1" i="0" kern="1200">
                          <a:solidFill>
                            <a:schemeClr val="dk1"/>
                          </a:solidFill>
                          <a:latin typeface="+mn-lt"/>
                          <a:ea typeface="+mn-ea"/>
                          <a:cs typeface="+mn-cs"/>
                        </a:rPr>
                        <a:t>staff training</a:t>
                      </a:r>
                    </a:p>
                    <a:p>
                      <a:pPr marL="365760" lvl="0" indent="0" algn="l" defTabSz="711200" rtl="0" eaLnBrk="1" fontAlgn="ctr" latinLnBrk="0" hangingPunct="1">
                        <a:spcBef>
                          <a:spcPts val="100"/>
                        </a:spcBef>
                        <a:buSzPct val="100000"/>
                        <a:buNone/>
                      </a:pPr>
                      <a:r>
                        <a:rPr lang="en-US" sz="1000" b="0" i="0" kern="1200">
                          <a:solidFill>
                            <a:schemeClr val="dk1"/>
                          </a:solidFill>
                          <a:latin typeface="+mn-lt"/>
                          <a:ea typeface="+mn-ea"/>
                          <a:cs typeface="+mn-cs"/>
                        </a:rPr>
                        <a:t>Continue to inc. </a:t>
                      </a:r>
                      <a:r>
                        <a:rPr lang="en-US" sz="1000" b="1" i="0" kern="1200">
                          <a:solidFill>
                            <a:schemeClr val="dk1"/>
                          </a:solidFill>
                          <a:latin typeface="+mn-lt"/>
                          <a:ea typeface="+mn-ea"/>
                          <a:cs typeface="+mn-cs"/>
                        </a:rPr>
                        <a:t>female rep.</a:t>
                      </a:r>
                      <a:r>
                        <a:rPr lang="en-US" sz="1000" b="0" i="0" kern="1200">
                          <a:solidFill>
                            <a:schemeClr val="dk1"/>
                          </a:solidFill>
                          <a:latin typeface="+mn-lt"/>
                          <a:ea typeface="+mn-ea"/>
                          <a:cs typeface="+mn-cs"/>
                        </a:rPr>
                        <a:t> &amp; </a:t>
                      </a:r>
                      <a:r>
                        <a:rPr lang="en-US" sz="1000" b="1" i="0" kern="1200">
                          <a:solidFill>
                            <a:schemeClr val="dk1"/>
                          </a:solidFill>
                          <a:latin typeface="+mn-lt"/>
                          <a:ea typeface="+mn-ea"/>
                          <a:cs typeface="+mn-cs"/>
                        </a:rPr>
                        <a:t>inclusivity</a:t>
                      </a:r>
                    </a:p>
                    <a:p>
                      <a:pPr marL="365760" marR="0" lvl="0" indent="0" algn="l" defTabSz="711200" rtl="0" eaLnBrk="1" fontAlgn="ctr" latinLnBrk="0" hangingPunct="1">
                        <a:lnSpc>
                          <a:spcPct val="100000"/>
                        </a:lnSpc>
                        <a:spcBef>
                          <a:spcPts val="100"/>
                        </a:spcBef>
                        <a:spcAft>
                          <a:spcPts val="0"/>
                        </a:spcAft>
                        <a:buClrTx/>
                        <a:buSzPct val="100000"/>
                        <a:buFontTx/>
                        <a:buNone/>
                        <a:tabLst/>
                        <a:defRPr/>
                      </a:pPr>
                      <a:r>
                        <a:rPr lang="en-IN" sz="1000" b="0" i="0" kern="1200">
                          <a:solidFill>
                            <a:schemeClr val="dk1"/>
                          </a:solidFill>
                          <a:latin typeface="+mn-lt"/>
                          <a:ea typeface="+mn-ea"/>
                          <a:cs typeface="+mn-cs"/>
                        </a:rPr>
                        <a:t>Launch</a:t>
                      </a:r>
                      <a:r>
                        <a:rPr lang="en-IN" sz="1000" b="1" i="0" kern="1200">
                          <a:solidFill>
                            <a:schemeClr val="dk1"/>
                          </a:solidFill>
                          <a:latin typeface="+mn-lt"/>
                          <a:ea typeface="+mn-ea"/>
                          <a:cs typeface="+mn-cs"/>
                        </a:rPr>
                        <a:t> employee survey </a:t>
                      </a:r>
                      <a:r>
                        <a:rPr lang="en-IN" sz="1000" i="0" kern="1200">
                          <a:solidFill>
                            <a:schemeClr val="dk1"/>
                          </a:solidFill>
                          <a:latin typeface="+mn-lt"/>
                          <a:ea typeface="+mn-ea"/>
                          <a:cs typeface="+mn-cs"/>
                        </a:rPr>
                        <a:t>(e.g., employee </a:t>
                      </a:r>
                      <a:r>
                        <a:rPr lang="en-IN" sz="1000" b="1" i="0" kern="1200">
                          <a:solidFill>
                            <a:schemeClr val="dk1"/>
                          </a:solidFill>
                          <a:latin typeface="+mn-lt"/>
                          <a:ea typeface="+mn-ea"/>
                          <a:cs typeface="+mn-cs"/>
                        </a:rPr>
                        <a:t>NPS</a:t>
                      </a:r>
                      <a:r>
                        <a:rPr lang="en-IN" sz="1000" b="0" i="0" u="none" strike="noStrike" kern="1200" spc="-2" baseline="30000">
                          <a:solidFill>
                            <a:schemeClr val="tx1"/>
                          </a:solidFill>
                          <a:effectLst/>
                          <a:latin typeface="+mn-lt"/>
                          <a:ea typeface="+mn-ea"/>
                          <a:cs typeface="+mn-cs"/>
                        </a:rPr>
                        <a:t>13</a:t>
                      </a:r>
                      <a:r>
                        <a:rPr lang="en-IN" sz="1000" i="0" kern="1200">
                          <a:solidFill>
                            <a:schemeClr val="dk1"/>
                          </a:solidFill>
                          <a:latin typeface="+mn-lt"/>
                          <a:ea typeface="+mn-ea"/>
                          <a:cs typeface="+mn-cs"/>
                        </a:rPr>
                        <a:t>)to identify </a:t>
                      </a:r>
                      <a:r>
                        <a:rPr lang="en-IN" sz="1000" b="1" i="0" kern="1200">
                          <a:solidFill>
                            <a:schemeClr val="dk1"/>
                          </a:solidFill>
                          <a:latin typeface="+mn-lt"/>
                          <a:ea typeface="+mn-ea"/>
                          <a:cs typeface="+mn-cs"/>
                        </a:rPr>
                        <a:t>potential risk early</a:t>
                      </a:r>
                    </a:p>
                  </a:txBody>
                  <a:tcPr marL="36000" marR="36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6106907"/>
                  </a:ext>
                </a:extLst>
              </a:tr>
              <a:tr h="725306">
                <a:tc vMerge="1">
                  <a:txBody>
                    <a:bodyPr/>
                    <a:lstStyle/>
                    <a:p>
                      <a:pPr marL="0" indent="0">
                        <a:buFontTx/>
                        <a:buNone/>
                      </a:pPr>
                      <a:endParaRPr lang="en-GB" sz="1100">
                        <a:solidFill>
                          <a:srgbClr val="FFFFFF"/>
                        </a:solidFill>
                      </a:endParaRPr>
                    </a:p>
                  </a:txBody>
                  <a:tcPr>
                    <a:lnT w="12700" cap="flat" cmpd="sng" algn="ctr">
                      <a:solidFill>
                        <a:schemeClr val="bg1"/>
                      </a:solidFill>
                      <a:prstDash val="solid"/>
                      <a:round/>
                      <a:headEnd type="none" w="med" len="med"/>
                      <a:tailEnd type="none" w="med" len="med"/>
                    </a:lnT>
                    <a:solidFill>
                      <a:srgbClr val="000000"/>
                    </a:solidFill>
                  </a:tcPr>
                </a:tc>
                <a:tc>
                  <a:txBody>
                    <a:bodyPr/>
                    <a:lstStyle/>
                    <a:p>
                      <a:pPr marL="0" indent="0" rtl="0">
                        <a:buFontTx/>
                        <a:buNone/>
                      </a:pPr>
                      <a:r>
                        <a:rPr lang="en-IN" sz="1000">
                          <a:solidFill>
                            <a:srgbClr val="FFFFFF"/>
                          </a:solidFill>
                        </a:rPr>
                        <a:t>Passenger safety &amp; engage-ment</a:t>
                      </a:r>
                    </a:p>
                  </a:txBody>
                  <a:tcPr marL="36000" marR="3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177800" indent="-177800" rtl="0">
                        <a:spcBef>
                          <a:spcPts val="600"/>
                        </a:spcBef>
                      </a:pPr>
                      <a:r>
                        <a:rPr lang="en-US" sz="1000"/>
                        <a:t>Global entities such as </a:t>
                      </a:r>
                      <a:r>
                        <a:rPr lang="en-US" sz="1000" b="1"/>
                        <a:t>ACI</a:t>
                      </a:r>
                      <a:r>
                        <a:rPr lang="en-US" sz="1000" b="1" baseline="30000"/>
                        <a:t>3</a:t>
                      </a:r>
                      <a:r>
                        <a:rPr lang="en-US" sz="1000" b="1"/>
                        <a:t> </a:t>
                      </a:r>
                      <a:r>
                        <a:rPr lang="en-US" sz="1000"/>
                        <a:t>and </a:t>
                      </a:r>
                      <a:r>
                        <a:rPr lang="en-US" sz="1000" b="1"/>
                        <a:t>IATA</a:t>
                      </a:r>
                      <a:r>
                        <a:rPr lang="en-US" sz="1000" b="1" baseline="30000"/>
                        <a:t>4</a:t>
                      </a:r>
                      <a:r>
                        <a:rPr lang="en-US" sz="1000" b="1"/>
                        <a:t> </a:t>
                      </a:r>
                      <a:r>
                        <a:rPr lang="en-US" sz="1000"/>
                        <a:t>provide guidelines for ground handling operators, with industry peers aligning services against standards like </a:t>
                      </a:r>
                      <a:r>
                        <a:rPr lang="en-US" sz="1000" b="1"/>
                        <a:t>ISAGO</a:t>
                      </a:r>
                      <a:r>
                        <a:rPr lang="en-US" sz="1000" b="1" baseline="30000"/>
                        <a:t>5</a:t>
                      </a:r>
                      <a:endParaRPr lang="en-IN" sz="1000" b="1"/>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600"/>
                        </a:spcBef>
                        <a:spcAft>
                          <a:spcPts val="0"/>
                        </a:spcAft>
                        <a:buClrTx/>
                        <a:buSzPct val="100000"/>
                        <a:buFontTx/>
                        <a:buNone/>
                        <a:tabLst/>
                        <a:defRPr/>
                      </a:pPr>
                      <a:r>
                        <a:rPr kumimoji="0" lang="en-IN" sz="1100" b="1" i="0" u="none" strike="noStrike" kern="1200" cap="none" spc="0" normalizeH="0" baseline="0" noProof="0">
                          <a:ln>
                            <a:noFill/>
                          </a:ln>
                          <a:solidFill>
                            <a:srgbClr val="000000"/>
                          </a:solidFill>
                          <a:effectLst/>
                          <a:uLnTx/>
                          <a:uFillTx/>
                          <a:latin typeface="Arial"/>
                          <a:ea typeface="+mn-ea"/>
                          <a:cs typeface="+mn-cs"/>
                        </a:rPr>
                        <a:t>Leading</a:t>
                      </a:r>
                    </a:p>
                  </a:txBody>
                  <a:tcPr marL="36000" marR="3600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E2D6"/>
                    </a:solidFill>
                  </a:tcPr>
                </a:tc>
                <a:tc>
                  <a:txBody>
                    <a:bodyPr/>
                    <a:lstStyle/>
                    <a:p>
                      <a:pPr marL="177800" indent="-177800" algn="l" defTabSz="711200" rtl="0" eaLnBrk="1" fontAlgn="ctr" latinLnBrk="0" hangingPunct="1">
                        <a:spcBef>
                          <a:spcPts val="0"/>
                        </a:spcBef>
                        <a:buSzPct val="100000"/>
                      </a:pPr>
                      <a:r>
                        <a:rPr lang="en-US" sz="1000" b="1" baseline="0"/>
                        <a:t>Leads peers </a:t>
                      </a:r>
                      <a:r>
                        <a:rPr lang="en-US" sz="1000" b="0" baseline="0"/>
                        <a:t>in passenger safety with </a:t>
                      </a:r>
                      <a:r>
                        <a:rPr lang="en-US" sz="1000" b="1" baseline="0"/>
                        <a:t>ISO 9001</a:t>
                      </a:r>
                      <a:r>
                        <a:rPr lang="en-IN" sz="1000" b="0" i="0" kern="1200" spc="-2" baseline="30000">
                          <a:solidFill>
                            <a:schemeClr val="tx1"/>
                          </a:solidFill>
                          <a:effectLst/>
                          <a:latin typeface="+mn-lt"/>
                          <a:ea typeface="+mn-ea"/>
                          <a:cs typeface="+mn-cs"/>
                        </a:rPr>
                        <a:t>7</a:t>
                      </a:r>
                      <a:r>
                        <a:rPr lang="en-US" sz="1000" b="1" baseline="0"/>
                        <a:t> </a:t>
                      </a:r>
                      <a:r>
                        <a:rPr lang="en-US" sz="1000" b="0" baseline="0"/>
                        <a:t>certification, </a:t>
                      </a:r>
                      <a:r>
                        <a:rPr lang="en-US" sz="1000" b="1" baseline="0"/>
                        <a:t>IGOM</a:t>
                      </a:r>
                      <a:r>
                        <a:rPr lang="en-IN" sz="1000" b="0" i="0" kern="1200" spc="-2" baseline="30000">
                          <a:solidFill>
                            <a:schemeClr val="tx1"/>
                          </a:solidFill>
                          <a:effectLst/>
                          <a:latin typeface="+mn-lt"/>
                          <a:ea typeface="+mn-ea"/>
                          <a:cs typeface="+mn-cs"/>
                        </a:rPr>
                        <a:t>8</a:t>
                      </a:r>
                      <a:r>
                        <a:rPr lang="en-US" sz="1000" b="1" baseline="0"/>
                        <a:t> </a:t>
                      </a:r>
                      <a:r>
                        <a:rPr lang="en-US" sz="1000" b="0" baseline="0"/>
                        <a:t>accreditation, and </a:t>
                      </a:r>
                      <a:r>
                        <a:rPr lang="en-US" sz="1000" b="1" baseline="0"/>
                        <a:t>ISAGO</a:t>
                      </a:r>
                      <a:r>
                        <a:rPr lang="en-IN" sz="1000" b="0" i="0" u="none" strike="noStrike" kern="1200" spc="-2" baseline="30000">
                          <a:solidFill>
                            <a:schemeClr val="tx1"/>
                          </a:solidFill>
                          <a:effectLst/>
                          <a:latin typeface="+mn-lt"/>
                          <a:ea typeface="+mn-ea"/>
                          <a:cs typeface="+mn-cs"/>
                        </a:rPr>
                        <a:t>6</a:t>
                      </a:r>
                      <a:r>
                        <a:rPr lang="en-US" sz="1000" b="1" baseline="0"/>
                        <a:t> audits</a:t>
                      </a:r>
                    </a:p>
                    <a:p>
                      <a:pPr marL="177800" indent="-177800" algn="l" defTabSz="711200" rtl="0" eaLnBrk="1" fontAlgn="ctr" latinLnBrk="0" hangingPunct="1">
                        <a:spcBef>
                          <a:spcPts val="0"/>
                        </a:spcBef>
                        <a:buSzPct val="100000"/>
                      </a:pPr>
                      <a:r>
                        <a:rPr lang="en-US" sz="1000" b="0" baseline="0"/>
                        <a:t>Provides </a:t>
                      </a:r>
                      <a:r>
                        <a:rPr lang="en-US" sz="1000" b="1" baseline="0"/>
                        <a:t>customer support</a:t>
                      </a:r>
                      <a:r>
                        <a:rPr lang="en-US" sz="1000" b="0" baseline="0"/>
                        <a:t>, weekly </a:t>
                      </a:r>
                      <a:r>
                        <a:rPr lang="en-US" sz="1000" b="1" baseline="0"/>
                        <a:t>NPS surveys</a:t>
                      </a:r>
                      <a:r>
                        <a:rPr lang="en-US" sz="1000" b="0" baseline="0"/>
                        <a:t>, &amp; </a:t>
                      </a:r>
                      <a:r>
                        <a:rPr lang="en-US" sz="1000" b="1" baseline="0"/>
                        <a:t>consistent</a:t>
                      </a:r>
                      <a:r>
                        <a:rPr lang="en-US" sz="1000" b="0" baseline="0"/>
                        <a:t> global service via its station manager manual</a:t>
                      </a:r>
                      <a:endParaRPr lang="en-IN" sz="1000" b="0" i="0" baseline="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lvl="0" indent="0" algn="l" defTabSz="711200" rtl="0" eaLnBrk="1" fontAlgn="ctr" latinLnBrk="0" hangingPunct="1">
                        <a:spcBef>
                          <a:spcPts val="300"/>
                        </a:spcBef>
                        <a:buSzPct val="100000"/>
                        <a:buNone/>
                      </a:pPr>
                      <a:r>
                        <a:rPr lang="en-US" sz="1000" b="0" i="0" u="none" strike="noStrike" kern="1200">
                          <a:solidFill>
                            <a:srgbClr val="000000"/>
                          </a:solidFill>
                          <a:effectLst/>
                          <a:latin typeface="+mn-lt"/>
                          <a:ea typeface="+mn-ea"/>
                          <a:cs typeface="+mn-cs"/>
                        </a:rPr>
                        <a:t>Continue to implement procedures in line with </a:t>
                      </a:r>
                      <a:r>
                        <a:rPr lang="en-US" sz="1000" b="1" i="0" u="none" strike="noStrike" kern="1200">
                          <a:solidFill>
                            <a:srgbClr val="000000"/>
                          </a:solidFill>
                          <a:effectLst/>
                          <a:latin typeface="+mn-lt"/>
                          <a:ea typeface="+mn-ea"/>
                          <a:cs typeface="+mn-cs"/>
                        </a:rPr>
                        <a:t>IATA</a:t>
                      </a:r>
                      <a:r>
                        <a:rPr lang="en-US" sz="1000" b="1" i="0" u="none" strike="noStrike" kern="1200" baseline="30000">
                          <a:solidFill>
                            <a:srgbClr val="000000"/>
                          </a:solidFill>
                          <a:effectLst/>
                          <a:latin typeface="+mn-lt"/>
                          <a:ea typeface="+mn-ea"/>
                          <a:cs typeface="+mn-cs"/>
                        </a:rPr>
                        <a:t>5</a:t>
                      </a:r>
                      <a:r>
                        <a:rPr lang="en-US" sz="1000" b="0" i="0" u="none" strike="noStrike" kern="1200">
                          <a:solidFill>
                            <a:srgbClr val="000000"/>
                          </a:solidFill>
                          <a:effectLst/>
                          <a:latin typeface="+mn-lt"/>
                          <a:ea typeface="+mn-ea"/>
                          <a:cs typeface="+mn-cs"/>
                        </a:rPr>
                        <a:t> guidelines, including </a:t>
                      </a:r>
                      <a:r>
                        <a:rPr lang="en-US" sz="1000" b="1" i="0" u="none" strike="noStrike" kern="1200">
                          <a:solidFill>
                            <a:srgbClr val="000000"/>
                          </a:solidFill>
                          <a:effectLst/>
                          <a:latin typeface="+mn-lt"/>
                          <a:ea typeface="+mn-ea"/>
                          <a:cs typeface="+mn-cs"/>
                        </a:rPr>
                        <a:t>employee training </a:t>
                      </a:r>
                      <a:r>
                        <a:rPr lang="en-US" sz="1000" b="0" i="0" u="none" strike="noStrike" kern="1200">
                          <a:solidFill>
                            <a:srgbClr val="000000"/>
                          </a:solidFill>
                          <a:effectLst/>
                          <a:latin typeface="+mn-lt"/>
                          <a:ea typeface="+mn-ea"/>
                          <a:cs typeface="+mn-cs"/>
                        </a:rPr>
                        <a:t>and conduct audits to ensure </a:t>
                      </a:r>
                      <a:r>
                        <a:rPr lang="en-US" sz="1000" b="1" i="0" u="none" strike="noStrike" kern="1200">
                          <a:solidFill>
                            <a:srgbClr val="000000"/>
                          </a:solidFill>
                          <a:effectLst/>
                          <a:latin typeface="+mn-lt"/>
                          <a:ea typeface="+mn-ea"/>
                          <a:cs typeface="+mn-cs"/>
                        </a:rPr>
                        <a:t>passenger safety </a:t>
                      </a:r>
                      <a:r>
                        <a:rPr lang="en-US" sz="1000" b="0" i="0" u="none" strike="noStrike" kern="1200">
                          <a:solidFill>
                            <a:srgbClr val="000000"/>
                          </a:solidFill>
                          <a:effectLst/>
                          <a:latin typeface="+mn-lt"/>
                          <a:ea typeface="+mn-ea"/>
                          <a:cs typeface="+mn-cs"/>
                        </a:rPr>
                        <a:t>and further </a:t>
                      </a:r>
                      <a:r>
                        <a:rPr lang="en-US" sz="1000" b="1" i="0" u="none" strike="noStrike" kern="1200">
                          <a:solidFill>
                            <a:srgbClr val="000000"/>
                          </a:solidFill>
                          <a:effectLst/>
                          <a:latin typeface="+mn-lt"/>
                          <a:ea typeface="+mn-ea"/>
                          <a:cs typeface="+mn-cs"/>
                        </a:rPr>
                        <a:t>enhance trust</a:t>
                      </a:r>
                      <a:r>
                        <a:rPr lang="en-US" sz="1000" b="1" i="0" kern="1200">
                          <a:solidFill>
                            <a:schemeClr val="dk1"/>
                          </a:solidFill>
                          <a:latin typeface="+mn-lt"/>
                          <a:ea typeface="+mn-ea"/>
                          <a:cs typeface="+mn-cs"/>
                        </a:rPr>
                        <a:t> </a:t>
                      </a:r>
                    </a:p>
                  </a:txBody>
                  <a:tcPr marL="36000" marR="36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0973158"/>
                  </a:ext>
                </a:extLst>
              </a:tr>
              <a:tr h="725306">
                <a:tc vMerge="1">
                  <a:txBody>
                    <a:bodyPr/>
                    <a:lstStyle/>
                    <a:p>
                      <a:pPr marL="0" indent="0" algn="ctr" rtl="0">
                        <a:buFontTx/>
                        <a:buNone/>
                      </a:pPr>
                      <a:endParaRPr lang="en-IN" sz="1000">
                        <a:solidFill>
                          <a:srgbClr val="FFFFFF"/>
                        </a:solidFill>
                      </a:endParaRPr>
                    </a:p>
                  </a:txBody>
                  <a:tcPr marL="36000" marR="3600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40A40"/>
                    </a:solidFill>
                  </a:tcPr>
                </a:tc>
                <a:tc>
                  <a:txBody>
                    <a:bodyPr/>
                    <a:lstStyle/>
                    <a:p>
                      <a:pPr marL="0" indent="0" rtl="0">
                        <a:buFontTx/>
                        <a:buNone/>
                      </a:pPr>
                      <a:r>
                        <a:rPr lang="en-IN" sz="1000">
                          <a:solidFill>
                            <a:srgbClr val="FFFFFF"/>
                          </a:solidFill>
                        </a:rPr>
                        <a:t>Digital rights &amp; </a:t>
                      </a:r>
                      <a:r>
                        <a:rPr lang="en-IN" sz="1000" err="1">
                          <a:solidFill>
                            <a:srgbClr val="FFFFFF"/>
                          </a:solidFill>
                        </a:rPr>
                        <a:t>responsi-bilities</a:t>
                      </a:r>
                      <a:endParaRPr lang="en-IN" sz="1000">
                        <a:solidFill>
                          <a:srgbClr val="FFFFFF"/>
                        </a:solidFill>
                      </a:endParaRPr>
                    </a:p>
                  </a:txBody>
                  <a:tcPr marL="36000" marR="3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177800" indent="-177800" rtl="0">
                        <a:spcBef>
                          <a:spcPts val="600"/>
                        </a:spcBef>
                      </a:pPr>
                      <a:r>
                        <a:rPr lang="en-US" sz="1000" dirty="0"/>
                        <a:t>Industry has observed </a:t>
                      </a:r>
                      <a:r>
                        <a:rPr lang="en-US" sz="1000" b="1" dirty="0"/>
                        <a:t>ransomware attacks </a:t>
                      </a:r>
                      <a:r>
                        <a:rPr lang="en-US" sz="1000" dirty="0"/>
                        <a:t>on ground handling firms in recent past; </a:t>
                      </a:r>
                      <a:r>
                        <a:rPr lang="en-US" sz="1000" b="1" dirty="0"/>
                        <a:t>industry peers </a:t>
                      </a:r>
                      <a:r>
                        <a:rPr lang="en-US" sz="1000" dirty="0"/>
                        <a:t>opt for </a:t>
                      </a:r>
                      <a:r>
                        <a:rPr lang="en-US" sz="1000" b="1" dirty="0"/>
                        <a:t>ISO 27001</a:t>
                      </a:r>
                      <a:r>
                        <a:rPr lang="en-US" sz="1000" b="0" baseline="30000" dirty="0"/>
                        <a:t>9</a:t>
                      </a:r>
                      <a:r>
                        <a:rPr lang="en-US" sz="1000" b="1" dirty="0"/>
                        <a:t> </a:t>
                      </a:r>
                      <a:r>
                        <a:rPr lang="en-US" sz="1000" dirty="0"/>
                        <a:t>compliance and have </a:t>
                      </a:r>
                      <a:r>
                        <a:rPr lang="en-US" sz="1000" b="1" dirty="0"/>
                        <a:t>cybersecurity framework </a:t>
                      </a:r>
                      <a:r>
                        <a:rPr lang="en-US" sz="1000" b="0" dirty="0"/>
                        <a:t>in place to mitigate risks</a:t>
                      </a:r>
                      <a:endParaRPr lang="en-IN" sz="1000" b="1" dirty="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600"/>
                        </a:spcBef>
                        <a:spcAft>
                          <a:spcPts val="0"/>
                        </a:spcAft>
                        <a:buClrTx/>
                        <a:buSzPct val="100000"/>
                        <a:buFontTx/>
                        <a:buNone/>
                        <a:tabLst/>
                        <a:defRPr/>
                      </a:pPr>
                      <a:r>
                        <a:rPr kumimoji="0" lang="en-IN" sz="1100" b="1" i="0" u="none" strike="noStrike" kern="1200" cap="none" spc="0" normalizeH="0" baseline="0" noProof="0">
                          <a:ln>
                            <a:noFill/>
                          </a:ln>
                          <a:solidFill>
                            <a:srgbClr val="000000"/>
                          </a:solidFill>
                          <a:effectLst/>
                          <a:uLnTx/>
                          <a:uFillTx/>
                          <a:latin typeface="Arial"/>
                          <a:ea typeface="+mn-ea"/>
                          <a:cs typeface="+mn-cs"/>
                        </a:rPr>
                        <a:t>Leading</a:t>
                      </a:r>
                    </a:p>
                  </a:txBody>
                  <a:tcPr marL="36000" marR="3600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CE2D6"/>
                    </a:solidFill>
                  </a:tcPr>
                </a:tc>
                <a:tc>
                  <a:txBody>
                    <a:bodyPr/>
                    <a:lstStyle/>
                    <a:p>
                      <a:pPr marL="177800" indent="-177800" algn="l" defTabSz="711200" rtl="0" eaLnBrk="1" fontAlgn="ctr" latinLnBrk="0" hangingPunct="1">
                        <a:spcBef>
                          <a:spcPts val="0"/>
                        </a:spcBef>
                        <a:buSzPct val="100000"/>
                      </a:pPr>
                      <a:r>
                        <a:rPr lang="en-US" sz="1000" b="1" i="0" baseline="0"/>
                        <a:t>Stronghold </a:t>
                      </a:r>
                      <a:r>
                        <a:rPr lang="en-US" sz="1000" b="0" i="0" baseline="0"/>
                        <a:t>in maintaining safe and cyber-secure practices with </a:t>
                      </a:r>
                      <a:r>
                        <a:rPr lang="en-US" sz="1000" b="1" i="0" baseline="0"/>
                        <a:t>ISO 27001</a:t>
                      </a:r>
                      <a:r>
                        <a:rPr lang="en-IN" sz="1000" b="0" i="0" kern="1200" spc="-2" baseline="30000">
                          <a:solidFill>
                            <a:schemeClr val="tx1"/>
                          </a:solidFill>
                          <a:effectLst/>
                          <a:latin typeface="+mn-lt"/>
                          <a:ea typeface="+mn-ea"/>
                          <a:cs typeface="+mn-cs"/>
                        </a:rPr>
                        <a:t>9</a:t>
                      </a:r>
                      <a:r>
                        <a:rPr lang="en-US" sz="1000" b="1" i="0" baseline="0"/>
                        <a:t> </a:t>
                      </a:r>
                      <a:r>
                        <a:rPr lang="en-US" sz="1000" b="0" i="0" baseline="0"/>
                        <a:t>certification and </a:t>
                      </a:r>
                      <a:r>
                        <a:rPr lang="en-US" sz="1000" b="1" i="0" baseline="0"/>
                        <a:t>red team evaluations</a:t>
                      </a:r>
                    </a:p>
                    <a:p>
                      <a:pPr marL="177800" indent="-177800" algn="l" defTabSz="711200" rtl="0" eaLnBrk="1" fontAlgn="ctr" latinLnBrk="0" hangingPunct="1">
                        <a:spcBef>
                          <a:spcPts val="0"/>
                        </a:spcBef>
                        <a:buSzPct val="100000"/>
                      </a:pPr>
                      <a:r>
                        <a:rPr lang="en-US" sz="1000" b="0" i="0" baseline="0"/>
                        <a:t>Potential to improve by establishing a </a:t>
                      </a:r>
                      <a:r>
                        <a:rPr lang="en-US" sz="1000" b="1" i="0" baseline="0"/>
                        <a:t>cybercrime response plan </a:t>
                      </a:r>
                      <a:r>
                        <a:rPr lang="en-US" sz="1000" b="0" i="0" baseline="0"/>
                        <a:t>to prevent incidents like the 2022 ransomware attack</a:t>
                      </a:r>
                      <a:endParaRPr lang="en-IN" sz="1000" b="0" i="0" baseline="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lvl="0" indent="0" algn="l" defTabSz="711200" rtl="0" eaLnBrk="1" fontAlgn="ctr" latinLnBrk="0" hangingPunct="1">
                        <a:spcBef>
                          <a:spcPts val="100"/>
                        </a:spcBef>
                        <a:buSzPct val="100000"/>
                        <a:buNone/>
                      </a:pPr>
                      <a:r>
                        <a:rPr lang="en-US" sz="1000" b="0" i="0" u="none" strike="noStrike">
                          <a:solidFill>
                            <a:schemeClr val="tx1"/>
                          </a:solidFill>
                          <a:effectLst/>
                          <a:latin typeface="+mn-lt"/>
                        </a:rPr>
                        <a:t>Collaborate with </a:t>
                      </a:r>
                      <a:r>
                        <a:rPr lang="en-US" sz="1000" b="1" i="0" u="none" strike="noStrike">
                          <a:solidFill>
                            <a:schemeClr val="tx1"/>
                          </a:solidFill>
                          <a:effectLst/>
                          <a:latin typeface="+mn-lt"/>
                        </a:rPr>
                        <a:t>ethical hackers</a:t>
                      </a:r>
                      <a:r>
                        <a:rPr lang="en-US" sz="1000" b="0" i="0" u="none" strike="noStrike">
                          <a:solidFill>
                            <a:schemeClr val="tx1"/>
                          </a:solidFill>
                          <a:effectLst/>
                          <a:latin typeface="+mn-lt"/>
                        </a:rPr>
                        <a:t> and </a:t>
                      </a:r>
                      <a:r>
                        <a:rPr lang="en-US" sz="1000" b="1" i="0" u="none" strike="noStrike">
                          <a:solidFill>
                            <a:schemeClr val="tx1"/>
                          </a:solidFill>
                          <a:effectLst/>
                          <a:latin typeface="+mn-lt"/>
                        </a:rPr>
                        <a:t>third-party</a:t>
                      </a:r>
                      <a:r>
                        <a:rPr lang="en-US" sz="1000" b="0" i="0" u="none" strike="noStrike">
                          <a:solidFill>
                            <a:schemeClr val="tx1"/>
                          </a:solidFill>
                          <a:effectLst/>
                          <a:latin typeface="+mn-lt"/>
                        </a:rPr>
                        <a:t> firms on </a:t>
                      </a:r>
                      <a:r>
                        <a:rPr lang="en-US" sz="1000" b="1" i="0" u="none" strike="noStrike">
                          <a:solidFill>
                            <a:schemeClr val="tx1"/>
                          </a:solidFill>
                          <a:effectLst/>
                          <a:latin typeface="+mn-lt"/>
                        </a:rPr>
                        <a:t>security strategy </a:t>
                      </a:r>
                    </a:p>
                    <a:p>
                      <a:pPr marL="365760" lvl="0" indent="0" algn="l" defTabSz="711200" rtl="0" eaLnBrk="1" fontAlgn="ctr" latinLnBrk="0" hangingPunct="1">
                        <a:spcBef>
                          <a:spcPts val="100"/>
                        </a:spcBef>
                        <a:buSzPct val="100000"/>
                        <a:buNone/>
                      </a:pPr>
                      <a:r>
                        <a:rPr lang="en-US" sz="1000" i="0" kern="1200">
                          <a:solidFill>
                            <a:schemeClr val="dk1"/>
                          </a:solidFill>
                          <a:latin typeface="+mn-lt"/>
                          <a:ea typeface="+mn-ea"/>
                          <a:cs typeface="+mn-cs"/>
                        </a:rPr>
                        <a:t>Publish a </a:t>
                      </a:r>
                      <a:r>
                        <a:rPr lang="en-US" sz="1000" b="1" i="0" kern="1200">
                          <a:solidFill>
                            <a:schemeClr val="dk1"/>
                          </a:solidFill>
                          <a:latin typeface="+mn-lt"/>
                          <a:ea typeface="+mn-ea"/>
                          <a:cs typeface="+mn-cs"/>
                        </a:rPr>
                        <a:t>cybercrime response </a:t>
                      </a:r>
                      <a:r>
                        <a:rPr lang="en-US" sz="1000" i="0" kern="1200">
                          <a:solidFill>
                            <a:schemeClr val="dk1"/>
                          </a:solidFill>
                          <a:latin typeface="+mn-lt"/>
                          <a:ea typeface="+mn-ea"/>
                          <a:cs typeface="+mn-cs"/>
                        </a:rPr>
                        <a:t>plan to </a:t>
                      </a:r>
                      <a:r>
                        <a:rPr lang="en-US" sz="1000" b="1" i="0" kern="1200">
                          <a:solidFill>
                            <a:schemeClr val="dk1"/>
                          </a:solidFill>
                          <a:latin typeface="+mn-lt"/>
                          <a:ea typeface="+mn-ea"/>
                          <a:cs typeface="+mn-cs"/>
                        </a:rPr>
                        <a:t>build</a:t>
                      </a:r>
                      <a:r>
                        <a:rPr lang="en-US" sz="1000" i="0" kern="1200">
                          <a:solidFill>
                            <a:schemeClr val="dk1"/>
                          </a:solidFill>
                          <a:latin typeface="+mn-lt"/>
                          <a:ea typeface="+mn-ea"/>
                          <a:cs typeface="+mn-cs"/>
                        </a:rPr>
                        <a:t> </a:t>
                      </a:r>
                      <a:r>
                        <a:rPr lang="en-US" sz="1000" b="1" i="0" kern="1200">
                          <a:solidFill>
                            <a:schemeClr val="dk1"/>
                          </a:solidFill>
                          <a:latin typeface="+mn-lt"/>
                          <a:ea typeface="+mn-ea"/>
                          <a:cs typeface="+mn-cs"/>
                        </a:rPr>
                        <a:t>cyber resilience</a:t>
                      </a:r>
                      <a:endParaRPr lang="en-IN" sz="1000" b="1" i="0" kern="1200">
                        <a:solidFill>
                          <a:schemeClr val="dk1"/>
                        </a:solidFill>
                        <a:latin typeface="+mn-lt"/>
                        <a:ea typeface="+mn-ea"/>
                        <a:cs typeface="+mn-cs"/>
                      </a:endParaRPr>
                    </a:p>
                  </a:txBody>
                  <a:tcPr marL="36000" marR="360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7675536"/>
                  </a:ext>
                </a:extLst>
              </a:tr>
              <a:tr h="738446">
                <a:tc>
                  <a:txBody>
                    <a:bodyPr/>
                    <a:lstStyle/>
                    <a:p>
                      <a:pPr marL="0" indent="0" algn="ctr" rtl="0">
                        <a:buFontTx/>
                        <a:buNone/>
                      </a:pPr>
                      <a:r>
                        <a:rPr lang="en-IN" sz="1000">
                          <a:solidFill>
                            <a:srgbClr val="FFFFFF"/>
                          </a:solidFill>
                        </a:rPr>
                        <a:t>Gover-nance</a:t>
                      </a:r>
                    </a:p>
                  </a:txBody>
                  <a:tcPr marL="0" marR="0" marT="0" marB="0"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D475A"/>
                    </a:solidFill>
                  </a:tcPr>
                </a:tc>
                <a:tc>
                  <a:txBody>
                    <a:bodyPr/>
                    <a:lstStyle/>
                    <a:p>
                      <a:pPr marL="0" indent="0" rtl="0">
                        <a:buFontTx/>
                        <a:buNone/>
                      </a:pPr>
                      <a:r>
                        <a:rPr lang="en-IN" sz="1000">
                          <a:solidFill>
                            <a:srgbClr val="FFFFFF"/>
                          </a:solidFill>
                        </a:rPr>
                        <a:t>Ethics &amp; </a:t>
                      </a:r>
                      <a:r>
                        <a:rPr lang="en-IN" sz="1000" err="1">
                          <a:solidFill>
                            <a:srgbClr val="FFFFFF"/>
                          </a:solidFill>
                        </a:rPr>
                        <a:t>Gover-nance</a:t>
                      </a:r>
                      <a:endParaRPr lang="en-IN" sz="1000">
                        <a:solidFill>
                          <a:srgbClr val="FFFFFF"/>
                        </a:solidFill>
                      </a:endParaRPr>
                    </a:p>
                  </a:txBody>
                  <a:tcPr marL="36000" marR="3600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891AA"/>
                    </a:solidFill>
                  </a:tcPr>
                </a:tc>
                <a:tc>
                  <a:txBody>
                    <a:bodyPr/>
                    <a:lstStyle/>
                    <a:p>
                      <a:pPr marL="177800" indent="-177800" rtl="0">
                        <a:spcBef>
                          <a:spcPts val="600"/>
                        </a:spcBef>
                      </a:pPr>
                      <a:r>
                        <a:rPr lang="en-US" sz="1000" dirty="0"/>
                        <a:t>Pressure to comply with </a:t>
                      </a:r>
                      <a:r>
                        <a:rPr lang="en-US" sz="1000" b="1" dirty="0"/>
                        <a:t>aviation </a:t>
                      </a:r>
                      <a:r>
                        <a:rPr lang="en-US" sz="1000" dirty="0"/>
                        <a:t>and </a:t>
                      </a:r>
                      <a:r>
                        <a:rPr lang="en-US" sz="1000" b="1" dirty="0"/>
                        <a:t>customs regulations</a:t>
                      </a:r>
                      <a:r>
                        <a:rPr lang="en-US" sz="1000" dirty="0"/>
                        <a:t>, implement </a:t>
                      </a:r>
                      <a:r>
                        <a:rPr lang="en-US" sz="1000" b="1" dirty="0"/>
                        <a:t>codes of conduct</a:t>
                      </a:r>
                      <a:r>
                        <a:rPr lang="en-US" sz="1000" dirty="0"/>
                        <a:t>, fueled by incidents such as target's involvement in the Company</a:t>
                      </a:r>
                      <a:r>
                        <a:rPr lang="en-US" sz="1000" baseline="30000" dirty="0"/>
                        <a:t>6</a:t>
                      </a:r>
                      <a:r>
                        <a:rPr lang="en-US" sz="1000" dirty="0"/>
                        <a:t> </a:t>
                      </a:r>
                      <a:r>
                        <a:rPr lang="en-US" sz="1000" b="1" dirty="0"/>
                        <a:t>corruption case</a:t>
                      </a:r>
                      <a:endParaRPr lang="en-IN" sz="1000" b="1" dirty="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600"/>
                        </a:spcBef>
                        <a:spcAft>
                          <a:spcPts val="0"/>
                        </a:spcAft>
                        <a:buClrTx/>
                        <a:buSzPct val="100000"/>
                        <a:buFontTx/>
                        <a:buNone/>
                        <a:tabLst/>
                        <a:defRPr/>
                      </a:pPr>
                      <a:r>
                        <a:rPr lang="en-IN" sz="1100" b="1" kern="1200">
                          <a:solidFill>
                            <a:schemeClr val="dk1"/>
                          </a:solidFill>
                          <a:latin typeface="+mn-lt"/>
                          <a:ea typeface="+mn-ea"/>
                          <a:cs typeface="+mn-cs"/>
                        </a:rPr>
                        <a:t>At par</a:t>
                      </a:r>
                    </a:p>
                  </a:txBody>
                  <a:tcPr marL="36000" marR="36000"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AEEC3"/>
                    </a:solidFill>
                  </a:tcPr>
                </a:tc>
                <a:tc>
                  <a:txBody>
                    <a:bodyPr/>
                    <a:lstStyle/>
                    <a:p>
                      <a:pPr marL="177800" indent="-177800" algn="l" defTabSz="711200" rtl="0" eaLnBrk="1" fontAlgn="ctr" latinLnBrk="0" hangingPunct="1">
                        <a:spcBef>
                          <a:spcPts val="0"/>
                        </a:spcBef>
                        <a:buSzPct val="100000"/>
                      </a:pPr>
                      <a:r>
                        <a:rPr lang="en-US" sz="1000" b="1" baseline="0"/>
                        <a:t>In line with peers </a:t>
                      </a:r>
                      <a:r>
                        <a:rPr lang="en-US" sz="1000" b="0" baseline="0"/>
                        <a:t>with a </a:t>
                      </a:r>
                      <a:r>
                        <a:rPr lang="en-US" sz="1000" b="1" baseline="0"/>
                        <a:t>code of conduct</a:t>
                      </a:r>
                      <a:r>
                        <a:rPr lang="en-US" sz="1000" b="0" baseline="0"/>
                        <a:t>, </a:t>
                      </a:r>
                      <a:r>
                        <a:rPr kumimoji="0" lang="en-IN" sz="1000" b="1" i="0" u="none" strike="noStrike" kern="1200" cap="none" spc="-2" normalizeH="0" baseline="0" noProof="0">
                          <a:ln>
                            <a:noFill/>
                          </a:ln>
                          <a:solidFill>
                            <a:srgbClr val="000000"/>
                          </a:solidFill>
                          <a:effectLst/>
                          <a:uLnTx/>
                          <a:uFillTx/>
                          <a:latin typeface="+mn-lt"/>
                          <a:ea typeface="+mn-ea"/>
                          <a:cs typeface="+mn-cs"/>
                        </a:rPr>
                        <a:t>Safety, Health and ESG committee</a:t>
                      </a:r>
                      <a:r>
                        <a:rPr lang="en-US" sz="1000" b="0" baseline="0"/>
                        <a:t>, and whistleblower support</a:t>
                      </a:r>
                    </a:p>
                    <a:p>
                      <a:pPr marL="177800" indent="-177800" algn="l" defTabSz="711200" rtl="0" eaLnBrk="1" fontAlgn="ctr" latinLnBrk="0" hangingPunct="1">
                        <a:spcBef>
                          <a:spcPts val="0"/>
                        </a:spcBef>
                        <a:buSzPct val="100000"/>
                      </a:pPr>
                      <a:r>
                        <a:rPr lang="en-US" sz="1000" b="0" baseline="0"/>
                        <a:t>Potential to improve via establishing an </a:t>
                      </a:r>
                      <a:r>
                        <a:rPr lang="en-US" sz="1000" b="1" baseline="0"/>
                        <a:t>ethics committee </a:t>
                      </a:r>
                      <a:r>
                        <a:rPr lang="en-US" sz="1000" b="0" baseline="0"/>
                        <a:t>and adopting </a:t>
                      </a:r>
                      <a:r>
                        <a:rPr lang="en-US" sz="1000" b="1" baseline="0"/>
                        <a:t>ISO 37001</a:t>
                      </a:r>
                      <a:r>
                        <a:rPr lang="en-IN" sz="1000" b="0" i="0" kern="1200" spc="-2" baseline="30000">
                          <a:solidFill>
                            <a:schemeClr val="tx1"/>
                          </a:solidFill>
                          <a:effectLst/>
                          <a:latin typeface="+mn-lt"/>
                          <a:ea typeface="+mn-ea"/>
                          <a:cs typeface="+mn-cs"/>
                        </a:rPr>
                        <a:t>10</a:t>
                      </a:r>
                      <a:r>
                        <a:rPr lang="en-US" sz="1000" b="1" baseline="0"/>
                        <a:t> compliant anti-bribery system</a:t>
                      </a:r>
                      <a:endParaRPr lang="en-IN" sz="1000" b="1" baseline="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65760" indent="0" algn="l" defTabSz="711200" rtl="0" eaLnBrk="1" fontAlgn="ctr" latinLnBrk="0" hangingPunct="1">
                        <a:spcBef>
                          <a:spcPts val="100"/>
                        </a:spcBef>
                        <a:buSzPct val="100000"/>
                        <a:buNone/>
                      </a:pPr>
                      <a:r>
                        <a:rPr lang="en-IN" sz="1000" b="0" i="0" u="none" strike="noStrike" dirty="0">
                          <a:solidFill>
                            <a:schemeClr val="tx1"/>
                          </a:solidFill>
                          <a:effectLst/>
                          <a:latin typeface="+mn-lt"/>
                        </a:rPr>
                        <a:t>Establish an </a:t>
                      </a:r>
                      <a:r>
                        <a:rPr lang="en-IN" sz="1000" b="1" i="0" u="none" strike="noStrike" dirty="0">
                          <a:solidFill>
                            <a:schemeClr val="tx1"/>
                          </a:solidFill>
                          <a:effectLst/>
                          <a:latin typeface="+mn-lt"/>
                        </a:rPr>
                        <a:t>Ethics committee </a:t>
                      </a:r>
                      <a:r>
                        <a:rPr lang="en-US" sz="1000" b="0" i="0" u="none" strike="noStrike" dirty="0">
                          <a:solidFill>
                            <a:schemeClr val="tx1"/>
                          </a:solidFill>
                          <a:effectLst/>
                          <a:latin typeface="+mn-lt"/>
                        </a:rPr>
                        <a:t>to maintain ethical conduct and further build trust</a:t>
                      </a:r>
                    </a:p>
                    <a:p>
                      <a:pPr marL="365760" indent="0" algn="l" defTabSz="711200" rtl="0" eaLnBrk="1" fontAlgn="ctr" latinLnBrk="0" hangingPunct="1">
                        <a:spcBef>
                          <a:spcPts val="100"/>
                        </a:spcBef>
                        <a:buSzPct val="100000"/>
                        <a:buNone/>
                      </a:pPr>
                      <a:r>
                        <a:rPr lang="en-US" sz="1000" b="0" i="0" u="none" strike="noStrike" dirty="0">
                          <a:solidFill>
                            <a:schemeClr val="tx1"/>
                          </a:solidFill>
                          <a:effectLst/>
                          <a:latin typeface="+mn-lt"/>
                        </a:rPr>
                        <a:t>Establish an </a:t>
                      </a:r>
                      <a:r>
                        <a:rPr lang="en-US" sz="1000" b="1" i="0" u="none" strike="noStrike" dirty="0">
                          <a:solidFill>
                            <a:schemeClr val="tx1"/>
                          </a:solidFill>
                          <a:effectLst/>
                          <a:latin typeface="+mn-lt"/>
                        </a:rPr>
                        <a:t>ISO 37001</a:t>
                      </a:r>
                      <a:r>
                        <a:rPr lang="en-IN" sz="1000" b="0" i="0" u="none" strike="noStrike" kern="1200" spc="-2" baseline="30000" dirty="0">
                          <a:solidFill>
                            <a:schemeClr val="tx1"/>
                          </a:solidFill>
                          <a:effectLst/>
                          <a:latin typeface="+mn-lt"/>
                          <a:ea typeface="+mn-ea"/>
                          <a:cs typeface="+mn-cs"/>
                        </a:rPr>
                        <a:t>12</a:t>
                      </a:r>
                      <a:r>
                        <a:rPr lang="en-US" sz="1000" b="1" i="0" u="none" strike="noStrike" dirty="0">
                          <a:solidFill>
                            <a:schemeClr val="tx1"/>
                          </a:solidFill>
                          <a:effectLst/>
                          <a:latin typeface="+mn-lt"/>
                        </a:rPr>
                        <a:t> </a:t>
                      </a:r>
                      <a:r>
                        <a:rPr lang="en-US" sz="1000" b="0" i="0" u="none" strike="noStrike" dirty="0">
                          <a:solidFill>
                            <a:schemeClr val="tx1"/>
                          </a:solidFill>
                          <a:effectLst/>
                          <a:latin typeface="+mn-lt"/>
                        </a:rPr>
                        <a:t>compliant anti-bribery management system </a:t>
                      </a:r>
                      <a:endParaRPr lang="en-IN" sz="1000" baseline="0" dirty="0"/>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8666113"/>
                  </a:ext>
                </a:extLst>
              </a:tr>
            </a:tbl>
          </a:graphicData>
        </a:graphic>
      </p:graphicFrame>
      <p:graphicFrame>
        <p:nvGraphicFramePr>
          <p:cNvPr id="17" name="think-cell data - do not delete" hidden="1">
            <a:extLst>
              <a:ext uri="{FF2B5EF4-FFF2-40B4-BE49-F238E27FC236}">
                <a16:creationId xmlns:a16="http://schemas.microsoft.com/office/drawing/2014/main" id="{AEE9C1EC-3C14-A6E8-C716-41DFD87A55D7}"/>
              </a:ext>
            </a:extLst>
          </p:cNvPr>
          <p:cNvGraphicFramePr>
            <a:graphicFrameLocks noChangeAspect="1"/>
          </p:cNvGraphicFramePr>
          <p:nvPr>
            <p:custDataLst>
              <p:tags r:id="rId3"/>
            </p:custDataLst>
            <p:extLst>
              <p:ext uri="{D42A27DB-BD31-4B8C-83A1-F6EECF244321}">
                <p14:modId xmlns:p14="http://schemas.microsoft.com/office/powerpoint/2010/main" val="14817367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606" imgH="608" progId="TCLayout.ActiveDocument.1">
                  <p:embed/>
                </p:oleObj>
              </mc:Choice>
              <mc:Fallback>
                <p:oleObj name="think-cell Slide" r:id="rId8" imgW="606" imgH="608" progId="TCLayout.ActiveDocument.1">
                  <p:embed/>
                  <p:pic>
                    <p:nvPicPr>
                      <p:cNvPr id="17" name="think-cell data - do not delete" hidden="1">
                        <a:extLst>
                          <a:ext uri="{FF2B5EF4-FFF2-40B4-BE49-F238E27FC236}">
                            <a16:creationId xmlns:a16="http://schemas.microsoft.com/office/drawing/2014/main" id="{AEE9C1EC-3C14-A6E8-C716-41DFD87A55D7}"/>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128C4AD-506D-E0F5-A04A-3B5E61B2498E}"/>
              </a:ext>
            </a:extLst>
          </p:cNvPr>
          <p:cNvSpPr>
            <a:spLocks noGrp="1"/>
          </p:cNvSpPr>
          <p:nvPr>
            <p:ph type="title"/>
          </p:nvPr>
        </p:nvSpPr>
        <p:spPr>
          <a:xfrm>
            <a:off x="334963" y="1"/>
            <a:ext cx="11599859" cy="876687"/>
          </a:xfrm>
        </p:spPr>
        <p:txBody>
          <a:bodyPr vert="horz"/>
          <a:lstStyle/>
          <a:p>
            <a:r>
              <a:rPr lang="en-IN" b="1" dirty="0"/>
              <a:t>Target </a:t>
            </a:r>
            <a:r>
              <a:rPr lang="en-IN" dirty="0"/>
              <a:t>| Summary of initial ESG perspectives</a:t>
            </a:r>
          </a:p>
        </p:txBody>
      </p:sp>
      <p:grpSp>
        <p:nvGrpSpPr>
          <p:cNvPr id="49" name="btfpStatusSticker807780">
            <a:extLst>
              <a:ext uri="{FF2B5EF4-FFF2-40B4-BE49-F238E27FC236}">
                <a16:creationId xmlns:a16="http://schemas.microsoft.com/office/drawing/2014/main" id="{403691B2-57D2-E8FD-E7DD-884F2050F262}"/>
              </a:ext>
            </a:extLst>
          </p:cNvPr>
          <p:cNvGrpSpPr/>
          <p:nvPr>
            <p:custDataLst>
              <p:tags r:id="rId4"/>
            </p:custDataLst>
          </p:nvPr>
        </p:nvGrpSpPr>
        <p:grpSpPr>
          <a:xfrm>
            <a:off x="10100356" y="956224"/>
            <a:ext cx="1761444" cy="235611"/>
            <a:chOff x="-1630959" y="876300"/>
            <a:chExt cx="1761444" cy="235611"/>
          </a:xfrm>
        </p:grpSpPr>
        <p:sp>
          <p:nvSpPr>
            <p:cNvPr id="50" name="btfpStatusStickerText807780">
              <a:extLst>
                <a:ext uri="{FF2B5EF4-FFF2-40B4-BE49-F238E27FC236}">
                  <a16:creationId xmlns:a16="http://schemas.microsoft.com/office/drawing/2014/main" id="{21EC1173-184F-ECDC-4D6C-415C58489707}"/>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IN" sz="1200" b="1" cap="all" spc="450">
                  <a:solidFill>
                    <a:srgbClr val="000000"/>
                  </a:solidFill>
                </a:rPr>
                <a:t>preliminary</a:t>
              </a:r>
            </a:p>
          </p:txBody>
        </p:sp>
        <p:cxnSp>
          <p:nvCxnSpPr>
            <p:cNvPr id="51" name="btfpStatusStickerLine807780">
              <a:extLst>
                <a:ext uri="{FF2B5EF4-FFF2-40B4-BE49-F238E27FC236}">
                  <a16:creationId xmlns:a16="http://schemas.microsoft.com/office/drawing/2014/main" id="{5E9D97C6-F249-BB5D-6F47-09C1F0ACA6DC}"/>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32" name="btfpValueChainElement8029701">
            <a:extLst>
              <a:ext uri="{FF2B5EF4-FFF2-40B4-BE49-F238E27FC236}">
                <a16:creationId xmlns:a16="http://schemas.microsoft.com/office/drawing/2014/main" id="{18181A51-C1A6-C930-478C-D0A82B66F953}"/>
              </a:ext>
            </a:extLst>
          </p:cNvPr>
          <p:cNvSpPr/>
          <p:nvPr/>
        </p:nvSpPr>
        <p:spPr bwMode="gray">
          <a:xfrm>
            <a:off x="339725" y="1824596"/>
            <a:ext cx="4268705" cy="559515"/>
          </a:xfrm>
          <a:prstGeom prst="homePlate">
            <a:avLst>
              <a:gd name="adj" fmla="val 0"/>
            </a:avLst>
          </a:prstGeom>
          <a:noFill/>
          <a:ln w="9525"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0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IN" sz="1100" b="1">
                <a:solidFill>
                  <a:srgbClr val="000000"/>
                </a:solidFill>
              </a:rPr>
              <a:t>Highly material ESG topics</a:t>
            </a:r>
            <a:br>
              <a:rPr lang="en-IN" sz="1200" b="1">
                <a:solidFill>
                  <a:srgbClr val="000000"/>
                </a:solidFill>
              </a:rPr>
            </a:br>
            <a:r>
              <a:rPr lang="en-IN" sz="1000" i="1">
                <a:solidFill>
                  <a:srgbClr val="000000"/>
                </a:solidFill>
              </a:rPr>
              <a:t>Highly material ESG topics in the ground and cargo services are GHGs, Labour &amp; DEI, Passenger safety, Digital rights, Ethics and Governance</a:t>
            </a:r>
          </a:p>
        </p:txBody>
      </p:sp>
      <p:sp>
        <p:nvSpPr>
          <p:cNvPr id="36" name="btfpValueChainElement8029702">
            <a:extLst>
              <a:ext uri="{FF2B5EF4-FFF2-40B4-BE49-F238E27FC236}">
                <a16:creationId xmlns:a16="http://schemas.microsoft.com/office/drawing/2014/main" id="{45E4656A-9BFB-2C67-6531-D9F1D2FA6918}"/>
              </a:ext>
            </a:extLst>
          </p:cNvPr>
          <p:cNvSpPr/>
          <p:nvPr/>
        </p:nvSpPr>
        <p:spPr bwMode="gray">
          <a:xfrm>
            <a:off x="4712263" y="1824596"/>
            <a:ext cx="4047063" cy="559515"/>
          </a:xfrm>
          <a:prstGeom prst="chevron">
            <a:avLst>
              <a:gd name="adj" fmla="val 0"/>
            </a:avLst>
          </a:prstGeom>
          <a:noFill/>
          <a:ln w="9525"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0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IN" sz="1100" b="1" dirty="0">
                <a:solidFill>
                  <a:srgbClr val="000000"/>
                </a:solidFill>
              </a:rPr>
              <a:t>ESG performance vs. peers</a:t>
            </a:r>
            <a:br>
              <a:rPr lang="en-IN" sz="1200" b="1" dirty="0">
                <a:solidFill>
                  <a:srgbClr val="000000"/>
                </a:solidFill>
              </a:rPr>
            </a:br>
            <a:r>
              <a:rPr lang="en-IN" sz="1000" i="1" dirty="0">
                <a:solidFill>
                  <a:srgbClr val="000000"/>
                </a:solidFill>
              </a:rPr>
              <a:t>Target leads peers; strongholds on Social issues; room to improve on GHGs, Ethics and Governance</a:t>
            </a:r>
          </a:p>
        </p:txBody>
      </p:sp>
      <p:sp>
        <p:nvSpPr>
          <p:cNvPr id="37" name="btfpValueChainElement8029703">
            <a:extLst>
              <a:ext uri="{FF2B5EF4-FFF2-40B4-BE49-F238E27FC236}">
                <a16:creationId xmlns:a16="http://schemas.microsoft.com/office/drawing/2014/main" id="{CF589349-B3FA-7EF8-D6CF-B72979B06384}"/>
              </a:ext>
            </a:extLst>
          </p:cNvPr>
          <p:cNvSpPr/>
          <p:nvPr/>
        </p:nvSpPr>
        <p:spPr bwMode="gray">
          <a:xfrm>
            <a:off x="8863158" y="1824596"/>
            <a:ext cx="2998642" cy="559515"/>
          </a:xfrm>
          <a:prstGeom prst="chevron">
            <a:avLst>
              <a:gd name="adj" fmla="val 0"/>
            </a:avLst>
          </a:prstGeom>
          <a:noFill/>
          <a:ln w="9525" cap="flat" cmpd="sng" algn="ctr">
            <a:solidFill>
              <a:srgbClr val="000000"/>
            </a:solidFill>
            <a:prstDash val="solid"/>
            <a:miter lim="800000"/>
            <a:headEnd type="none" w="med" len="med"/>
            <a:tailEnd type="none" w="med" len="med"/>
          </a:ln>
          <a:effectLst/>
          <a:extLst>
            <a:ext uri="{909E8E84-426E-40DD-AFC4-6F175D3DCCD1}">
              <a14:hiddenFill xmlns:a14="http://schemas.microsoft.com/office/drawing/2010/main">
                <a:solidFill>
                  <a:srgbClr val="00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spcBef>
                <a:spcPts val="0"/>
              </a:spcBef>
              <a:buNone/>
            </a:pPr>
            <a:r>
              <a:rPr lang="en-IN" sz="1100" b="1">
                <a:solidFill>
                  <a:srgbClr val="000000"/>
                </a:solidFill>
              </a:rPr>
              <a:t>Potential value creation levers</a:t>
            </a:r>
            <a:br>
              <a:rPr lang="en-IN" sz="1200" b="1">
                <a:solidFill>
                  <a:srgbClr val="000000"/>
                </a:solidFill>
              </a:rPr>
            </a:br>
            <a:r>
              <a:rPr lang="en-IN" sz="1000" i="1">
                <a:solidFill>
                  <a:srgbClr val="000000"/>
                </a:solidFill>
              </a:rPr>
              <a:t>Several ESG VC opp.; inc. electrification of GSE , passenger safety &amp; cyber secure practices</a:t>
            </a:r>
            <a:endParaRPr lang="en-IN" sz="1000" b="1">
              <a:solidFill>
                <a:srgbClr val="000000"/>
              </a:solidFill>
            </a:endParaRPr>
          </a:p>
        </p:txBody>
      </p:sp>
      <p:cxnSp>
        <p:nvCxnSpPr>
          <p:cNvPr id="47" name="Straight Connector 46">
            <a:extLst>
              <a:ext uri="{FF2B5EF4-FFF2-40B4-BE49-F238E27FC236}">
                <a16:creationId xmlns:a16="http://schemas.microsoft.com/office/drawing/2014/main" id="{2014901C-1CE2-89D0-E1C5-A3DD1C9D4925}"/>
              </a:ext>
            </a:extLst>
          </p:cNvPr>
          <p:cNvCxnSpPr>
            <a:cxnSpLocks/>
          </p:cNvCxnSpPr>
          <p:nvPr/>
        </p:nvCxnSpPr>
        <p:spPr bwMode="gray">
          <a:xfrm>
            <a:off x="339724" y="3159275"/>
            <a:ext cx="11522075"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728D8A1-B567-32FE-7157-507197D8F10A}"/>
              </a:ext>
            </a:extLst>
          </p:cNvPr>
          <p:cNvCxnSpPr>
            <a:cxnSpLocks/>
          </p:cNvCxnSpPr>
          <p:nvPr/>
        </p:nvCxnSpPr>
        <p:spPr bwMode="gray">
          <a:xfrm>
            <a:off x="397687" y="237579"/>
            <a:ext cx="11522075"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2" name="btfpNumberBubble208721">
            <a:extLst>
              <a:ext uri="{FF2B5EF4-FFF2-40B4-BE49-F238E27FC236}">
                <a16:creationId xmlns:a16="http://schemas.microsoft.com/office/drawing/2014/main" id="{ACF5DCC5-5D68-3F2F-5FE4-329CF557B926}"/>
              </a:ext>
            </a:extLst>
          </p:cNvPr>
          <p:cNvSpPr/>
          <p:nvPr/>
        </p:nvSpPr>
        <p:spPr bwMode="gray">
          <a:xfrm>
            <a:off x="218857" y="1724039"/>
            <a:ext cx="254906" cy="25490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IN" sz="1400" b="1">
                <a:solidFill>
                  <a:srgbClr val="CC0000"/>
                </a:solidFill>
              </a:rPr>
              <a:t>I</a:t>
            </a:r>
          </a:p>
        </p:txBody>
      </p:sp>
      <p:sp>
        <p:nvSpPr>
          <p:cNvPr id="54" name="btfpNumberBubble208721">
            <a:extLst>
              <a:ext uri="{FF2B5EF4-FFF2-40B4-BE49-F238E27FC236}">
                <a16:creationId xmlns:a16="http://schemas.microsoft.com/office/drawing/2014/main" id="{542F924C-4F0F-267E-EB01-BF10A7AE35B6}"/>
              </a:ext>
            </a:extLst>
          </p:cNvPr>
          <p:cNvSpPr/>
          <p:nvPr/>
        </p:nvSpPr>
        <p:spPr bwMode="gray">
          <a:xfrm>
            <a:off x="4651137" y="1724039"/>
            <a:ext cx="254906" cy="25490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IN" sz="1400" b="1">
                <a:solidFill>
                  <a:srgbClr val="CC0000"/>
                </a:solidFill>
              </a:rPr>
              <a:t>II</a:t>
            </a:r>
          </a:p>
        </p:txBody>
      </p:sp>
      <p:sp>
        <p:nvSpPr>
          <p:cNvPr id="55" name="btfpNumberBubble208721">
            <a:extLst>
              <a:ext uri="{FF2B5EF4-FFF2-40B4-BE49-F238E27FC236}">
                <a16:creationId xmlns:a16="http://schemas.microsoft.com/office/drawing/2014/main" id="{C581DBFA-F361-2CA6-2902-5DECBE9B4327}"/>
              </a:ext>
            </a:extLst>
          </p:cNvPr>
          <p:cNvSpPr/>
          <p:nvPr/>
        </p:nvSpPr>
        <p:spPr bwMode="gray">
          <a:xfrm>
            <a:off x="8787795" y="1724039"/>
            <a:ext cx="254906" cy="254906"/>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IN" sz="1400" b="1">
                <a:solidFill>
                  <a:srgbClr val="CC0000"/>
                </a:solidFill>
              </a:rPr>
              <a:t>III</a:t>
            </a:r>
          </a:p>
        </p:txBody>
      </p:sp>
      <p:sp>
        <p:nvSpPr>
          <p:cNvPr id="62" name="Rectangle 61">
            <a:extLst>
              <a:ext uri="{FF2B5EF4-FFF2-40B4-BE49-F238E27FC236}">
                <a16:creationId xmlns:a16="http://schemas.microsoft.com/office/drawing/2014/main" id="{983D6B1E-DBBB-C7C6-F6EB-369B348FF3D0}"/>
              </a:ext>
            </a:extLst>
          </p:cNvPr>
          <p:cNvSpPr/>
          <p:nvPr/>
        </p:nvSpPr>
        <p:spPr bwMode="gray">
          <a:xfrm>
            <a:off x="6623222" y="924436"/>
            <a:ext cx="3410882" cy="274320"/>
          </a:xfrm>
          <a:prstGeom prst="rect">
            <a:avLst/>
          </a:prstGeom>
          <a:solidFill>
            <a:srgbClr val="FFFFFF"/>
          </a:solidFill>
          <a:ln w="9525" cap="flat" cmpd="sng" algn="ctr">
            <a:solidFill>
              <a:srgbClr val="000000"/>
            </a:solidFill>
            <a:prstDash val="solid"/>
            <a:miter lim="800000"/>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IN" sz="900" b="0" u="none" strike="noStrike" kern="0" cap="none" spc="0" normalizeH="0" baseline="0" noProof="0">
              <a:ln>
                <a:noFill/>
              </a:ln>
              <a:solidFill>
                <a:srgbClr val="000000"/>
              </a:solidFill>
              <a:effectLst/>
              <a:uLnTx/>
              <a:uFillTx/>
              <a:latin typeface="Arial"/>
              <a:ea typeface="+mn-ea"/>
              <a:cs typeface="+mn-cs"/>
            </a:endParaRPr>
          </a:p>
        </p:txBody>
      </p:sp>
      <p:sp>
        <p:nvSpPr>
          <p:cNvPr id="64" name="TextBox 63">
            <a:extLst>
              <a:ext uri="{FF2B5EF4-FFF2-40B4-BE49-F238E27FC236}">
                <a16:creationId xmlns:a16="http://schemas.microsoft.com/office/drawing/2014/main" id="{2A4C0ADB-4CFB-8209-7C99-952657D1E792}"/>
              </a:ext>
            </a:extLst>
          </p:cNvPr>
          <p:cNvSpPr txBox="1"/>
          <p:nvPr/>
        </p:nvSpPr>
        <p:spPr bwMode="gray">
          <a:xfrm>
            <a:off x="7661534" y="955995"/>
            <a:ext cx="579588"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Top-line</a:t>
            </a:r>
            <a:endParaRPr kumimoji="0" lang="en-IN" sz="900" b="0" u="none" strike="noStrike" kern="0" cap="none" spc="0" normalizeH="0" baseline="0" noProof="0">
              <a:ln>
                <a:noFill/>
              </a:ln>
              <a:solidFill>
                <a:srgbClr val="000000"/>
              </a:solidFill>
              <a:effectLst/>
              <a:uLnTx/>
              <a:uFillTx/>
              <a:latin typeface="Arial"/>
            </a:endParaRPr>
          </a:p>
        </p:txBody>
      </p:sp>
      <p:sp>
        <p:nvSpPr>
          <p:cNvPr id="65" name="TextBox 64">
            <a:extLst>
              <a:ext uri="{FF2B5EF4-FFF2-40B4-BE49-F238E27FC236}">
                <a16:creationId xmlns:a16="http://schemas.microsoft.com/office/drawing/2014/main" id="{3E0A52C8-A5BE-2DD3-6AA9-AE4EA37C3B89}"/>
              </a:ext>
            </a:extLst>
          </p:cNvPr>
          <p:cNvSpPr txBox="1"/>
          <p:nvPr/>
        </p:nvSpPr>
        <p:spPr bwMode="gray">
          <a:xfrm>
            <a:off x="8366011" y="955995"/>
            <a:ext cx="709527"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Bottom-line</a:t>
            </a:r>
            <a:endParaRPr kumimoji="0" lang="en-IN" sz="900" b="0" u="none" strike="noStrike" kern="0" cap="none" spc="0" normalizeH="0" baseline="0" noProof="0">
              <a:ln>
                <a:noFill/>
              </a:ln>
              <a:solidFill>
                <a:srgbClr val="000000"/>
              </a:solidFill>
              <a:effectLst/>
              <a:uLnTx/>
              <a:uFillTx/>
              <a:latin typeface="Arial"/>
            </a:endParaRPr>
          </a:p>
        </p:txBody>
      </p:sp>
      <p:sp>
        <p:nvSpPr>
          <p:cNvPr id="66" name="TextBox 65">
            <a:extLst>
              <a:ext uri="{FF2B5EF4-FFF2-40B4-BE49-F238E27FC236}">
                <a16:creationId xmlns:a16="http://schemas.microsoft.com/office/drawing/2014/main" id="{33D71220-0A94-87C7-971E-14E9C8438A4F}"/>
              </a:ext>
            </a:extLst>
          </p:cNvPr>
          <p:cNvSpPr txBox="1"/>
          <p:nvPr/>
        </p:nvSpPr>
        <p:spPr bwMode="gray">
          <a:xfrm>
            <a:off x="9226620" y="955995"/>
            <a:ext cx="935783"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Risk mitigation</a:t>
            </a:r>
            <a:endParaRPr kumimoji="0" lang="en-IN" sz="900" b="0" u="none" strike="noStrike" kern="0" cap="none" spc="0" normalizeH="0" baseline="0" noProof="0">
              <a:ln>
                <a:noFill/>
              </a:ln>
              <a:solidFill>
                <a:srgbClr val="000000"/>
              </a:solidFill>
              <a:effectLst/>
              <a:uLnTx/>
              <a:uFillTx/>
              <a:latin typeface="Arial"/>
            </a:endParaRPr>
          </a:p>
        </p:txBody>
      </p:sp>
      <p:sp>
        <p:nvSpPr>
          <p:cNvPr id="67" name="Rectangle 66">
            <a:extLst>
              <a:ext uri="{FF2B5EF4-FFF2-40B4-BE49-F238E27FC236}">
                <a16:creationId xmlns:a16="http://schemas.microsoft.com/office/drawing/2014/main" id="{6D2A408C-4AA5-0720-2852-808153C3D8DA}"/>
              </a:ext>
            </a:extLst>
          </p:cNvPr>
          <p:cNvSpPr/>
          <p:nvPr/>
        </p:nvSpPr>
        <p:spPr bwMode="gray">
          <a:xfrm>
            <a:off x="6317378" y="977783"/>
            <a:ext cx="569465" cy="167626"/>
          </a:xfrm>
          <a:prstGeom prst="rect">
            <a:avLst/>
          </a:prstGeom>
          <a:solidFill>
            <a:srgbClr val="FFFFFF"/>
          </a:solidFill>
          <a:ln w="9525" cap="flat" cmpd="sng" algn="ctr">
            <a:no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000" b="1" u="none" strike="noStrike" kern="0" cap="none" spc="0" normalizeH="0" baseline="0" noProof="0">
                <a:ln>
                  <a:noFill/>
                </a:ln>
                <a:solidFill>
                  <a:srgbClr val="000000"/>
                </a:solidFill>
                <a:effectLst/>
                <a:uLnTx/>
                <a:uFillTx/>
                <a:latin typeface="Arial"/>
                <a:ea typeface="+mn-ea"/>
                <a:cs typeface="+mn-cs"/>
              </a:rPr>
              <a:t>Legend</a:t>
            </a:r>
            <a:endParaRPr kumimoji="0" lang="en-IN" sz="900" b="1" u="none" strike="noStrike" kern="0" cap="none" spc="0" normalizeH="0" baseline="0" noProof="0">
              <a:ln>
                <a:noFill/>
              </a:ln>
              <a:solidFill>
                <a:srgbClr val="000000"/>
              </a:solidFill>
              <a:effectLst/>
              <a:uLnTx/>
              <a:uFillTx/>
              <a:latin typeface="Arial"/>
              <a:ea typeface="+mn-ea"/>
              <a:cs typeface="+mn-cs"/>
            </a:endParaRPr>
          </a:p>
        </p:txBody>
      </p:sp>
      <p:pic>
        <p:nvPicPr>
          <p:cNvPr id="329" name="Picture 328">
            <a:extLst>
              <a:ext uri="{FF2B5EF4-FFF2-40B4-BE49-F238E27FC236}">
                <a16:creationId xmlns:a16="http://schemas.microsoft.com/office/drawing/2014/main" id="{B75071D9-9C0E-5C8F-FC24-35AB604784AC}"/>
              </a:ext>
            </a:extLst>
          </p:cNvPr>
          <p:cNvPicPr>
            <a:picLocks noChangeAspect="1"/>
          </p:cNvPicPr>
          <p:nvPr/>
        </p:nvPicPr>
        <p:blipFill>
          <a:blip r:embed="rId10"/>
          <a:stretch>
            <a:fillRect/>
          </a:stretch>
        </p:blipFill>
        <p:spPr>
          <a:xfrm>
            <a:off x="8832772" y="2746580"/>
            <a:ext cx="342173" cy="338328"/>
          </a:xfrm>
          <a:prstGeom prst="rect">
            <a:avLst/>
          </a:prstGeom>
        </p:spPr>
      </p:pic>
      <p:pic>
        <p:nvPicPr>
          <p:cNvPr id="335" name="Picture 334">
            <a:extLst>
              <a:ext uri="{FF2B5EF4-FFF2-40B4-BE49-F238E27FC236}">
                <a16:creationId xmlns:a16="http://schemas.microsoft.com/office/drawing/2014/main" id="{4453F76A-7B05-655F-4402-47C07621B19F}"/>
              </a:ext>
            </a:extLst>
          </p:cNvPr>
          <p:cNvPicPr>
            <a:picLocks noChangeAspect="1"/>
          </p:cNvPicPr>
          <p:nvPr/>
        </p:nvPicPr>
        <p:blipFill>
          <a:blip r:embed="rId11"/>
          <a:stretch>
            <a:fillRect/>
          </a:stretch>
        </p:blipFill>
        <p:spPr>
          <a:xfrm>
            <a:off x="8822996" y="5463810"/>
            <a:ext cx="342173" cy="338328"/>
          </a:xfrm>
          <a:prstGeom prst="rect">
            <a:avLst/>
          </a:prstGeom>
        </p:spPr>
      </p:pic>
      <p:pic>
        <p:nvPicPr>
          <p:cNvPr id="359" name="Picture 358">
            <a:extLst>
              <a:ext uri="{FF2B5EF4-FFF2-40B4-BE49-F238E27FC236}">
                <a16:creationId xmlns:a16="http://schemas.microsoft.com/office/drawing/2014/main" id="{55460462-7C53-757C-933A-166AF5BEDAAE}"/>
              </a:ext>
            </a:extLst>
          </p:cNvPr>
          <p:cNvPicPr>
            <a:picLocks noChangeAspect="1"/>
          </p:cNvPicPr>
          <p:nvPr/>
        </p:nvPicPr>
        <p:blipFill>
          <a:blip r:embed="rId12"/>
          <a:stretch>
            <a:fillRect/>
          </a:stretch>
        </p:blipFill>
        <p:spPr>
          <a:xfrm>
            <a:off x="8828312" y="2422208"/>
            <a:ext cx="338328" cy="338328"/>
          </a:xfrm>
          <a:prstGeom prst="rect">
            <a:avLst/>
          </a:prstGeom>
        </p:spPr>
      </p:pic>
      <p:pic>
        <p:nvPicPr>
          <p:cNvPr id="19" name="Picture 18">
            <a:extLst>
              <a:ext uri="{FF2B5EF4-FFF2-40B4-BE49-F238E27FC236}">
                <a16:creationId xmlns:a16="http://schemas.microsoft.com/office/drawing/2014/main" id="{72D9D100-D7D7-C412-2857-5AFF2B16FCB6}"/>
              </a:ext>
            </a:extLst>
          </p:cNvPr>
          <p:cNvPicPr>
            <a:picLocks noChangeAspect="1"/>
          </p:cNvPicPr>
          <p:nvPr/>
        </p:nvPicPr>
        <p:blipFill>
          <a:blip r:embed="rId13"/>
          <a:stretch>
            <a:fillRect/>
          </a:stretch>
        </p:blipFill>
        <p:spPr>
          <a:xfrm>
            <a:off x="7464336" y="924436"/>
            <a:ext cx="279217" cy="274320"/>
          </a:xfrm>
          <a:prstGeom prst="rect">
            <a:avLst/>
          </a:prstGeom>
        </p:spPr>
      </p:pic>
      <p:pic>
        <p:nvPicPr>
          <p:cNvPr id="23" name="Picture 22">
            <a:extLst>
              <a:ext uri="{FF2B5EF4-FFF2-40B4-BE49-F238E27FC236}">
                <a16:creationId xmlns:a16="http://schemas.microsoft.com/office/drawing/2014/main" id="{A77464E3-7ED2-75EC-53A6-CB2996852B68}"/>
              </a:ext>
            </a:extLst>
          </p:cNvPr>
          <p:cNvPicPr>
            <a:picLocks noChangeAspect="1"/>
          </p:cNvPicPr>
          <p:nvPr/>
        </p:nvPicPr>
        <p:blipFill>
          <a:blip r:embed="rId12"/>
          <a:stretch>
            <a:fillRect/>
          </a:stretch>
        </p:blipFill>
        <p:spPr>
          <a:xfrm>
            <a:off x="8153308" y="924436"/>
            <a:ext cx="274320" cy="274320"/>
          </a:xfrm>
          <a:prstGeom prst="rect">
            <a:avLst/>
          </a:prstGeom>
        </p:spPr>
      </p:pic>
      <p:pic>
        <p:nvPicPr>
          <p:cNvPr id="29" name="Picture 28">
            <a:extLst>
              <a:ext uri="{FF2B5EF4-FFF2-40B4-BE49-F238E27FC236}">
                <a16:creationId xmlns:a16="http://schemas.microsoft.com/office/drawing/2014/main" id="{EE0B1764-7AF1-DB4A-6DA2-8D7735078C04}"/>
              </a:ext>
            </a:extLst>
          </p:cNvPr>
          <p:cNvPicPr>
            <a:picLocks noChangeAspect="1"/>
          </p:cNvPicPr>
          <p:nvPr/>
        </p:nvPicPr>
        <p:blipFill>
          <a:blip r:embed="rId11"/>
          <a:stretch>
            <a:fillRect/>
          </a:stretch>
        </p:blipFill>
        <p:spPr>
          <a:xfrm>
            <a:off x="9012278" y="924436"/>
            <a:ext cx="277438" cy="274320"/>
          </a:xfrm>
          <a:prstGeom prst="rect">
            <a:avLst/>
          </a:prstGeom>
        </p:spPr>
      </p:pic>
      <p:sp>
        <p:nvSpPr>
          <p:cNvPr id="57" name="Rectangle 56">
            <a:extLst>
              <a:ext uri="{FF2B5EF4-FFF2-40B4-BE49-F238E27FC236}">
                <a16:creationId xmlns:a16="http://schemas.microsoft.com/office/drawing/2014/main" id="{4142A3E7-21F4-368C-D8E1-99D9027968F6}"/>
              </a:ext>
            </a:extLst>
          </p:cNvPr>
          <p:cNvSpPr/>
          <p:nvPr/>
        </p:nvSpPr>
        <p:spPr bwMode="gray">
          <a:xfrm>
            <a:off x="325218" y="1280445"/>
            <a:ext cx="11530584" cy="448056"/>
          </a:xfrm>
          <a:prstGeom prst="rect">
            <a:avLst/>
          </a:prstGeom>
          <a:noFill/>
          <a:ln w="19050" cap="flat" cmpd="sng" algn="ctr">
            <a:solidFill>
              <a:srgbClr val="CC000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r>
              <a:rPr lang="en-IN" sz="1200" dirty="0">
                <a:solidFill>
                  <a:srgbClr val="CC0000"/>
                </a:solidFill>
              </a:rPr>
              <a:t>Target operates in an industry with </a:t>
            </a:r>
            <a:r>
              <a:rPr lang="en-IN" sz="1200" b="1" dirty="0">
                <a:solidFill>
                  <a:srgbClr val="CC0000"/>
                </a:solidFill>
              </a:rPr>
              <a:t>high ESG importance</a:t>
            </a:r>
            <a:r>
              <a:rPr lang="en-IN" sz="1200" dirty="0">
                <a:solidFill>
                  <a:srgbClr val="CC0000"/>
                </a:solidFill>
              </a:rPr>
              <a:t>, with </a:t>
            </a:r>
            <a:r>
              <a:rPr lang="en-IN" sz="1200" b="1" dirty="0">
                <a:solidFill>
                  <a:srgbClr val="CC0000"/>
                </a:solidFill>
              </a:rPr>
              <a:t>increasing pressures </a:t>
            </a:r>
            <a:r>
              <a:rPr lang="en-IN" sz="1200" dirty="0">
                <a:solidFill>
                  <a:srgbClr val="CC0000"/>
                </a:solidFill>
              </a:rPr>
              <a:t>from </a:t>
            </a:r>
            <a:r>
              <a:rPr lang="en-IN" sz="1200" b="1" dirty="0">
                <a:solidFill>
                  <a:srgbClr val="CC0000"/>
                </a:solidFill>
              </a:rPr>
              <a:t>regulators &amp; industry bodies </a:t>
            </a:r>
            <a:r>
              <a:rPr lang="en-IN" sz="1200" dirty="0">
                <a:solidFill>
                  <a:srgbClr val="CC0000"/>
                </a:solidFill>
              </a:rPr>
              <a:t>(e.g., IATA</a:t>
            </a:r>
            <a:r>
              <a:rPr lang="en-IN" sz="1200" spc="-2" baseline="30000" dirty="0">
                <a:solidFill>
                  <a:schemeClr val="accent3"/>
                </a:solidFill>
              </a:rPr>
              <a:t>5</a:t>
            </a:r>
            <a:r>
              <a:rPr lang="en-IN" sz="1200" dirty="0">
                <a:solidFill>
                  <a:srgbClr val="CC0000"/>
                </a:solidFill>
              </a:rPr>
              <a:t>, ACI</a:t>
            </a:r>
            <a:r>
              <a:rPr lang="en-IN" sz="1200" b="0" i="0" u="none" strike="noStrike" kern="1200" spc="-2" baseline="30000" dirty="0">
                <a:solidFill>
                  <a:schemeClr val="accent3"/>
                </a:solidFill>
                <a:effectLst/>
                <a:latin typeface="+mn-lt"/>
                <a:ea typeface="+mn-ea"/>
                <a:cs typeface="+mn-cs"/>
              </a:rPr>
              <a:t>4</a:t>
            </a:r>
            <a:r>
              <a:rPr lang="en-IN" sz="1200" dirty="0">
                <a:solidFill>
                  <a:srgbClr val="CC0000"/>
                </a:solidFill>
              </a:rPr>
              <a:t> ), </a:t>
            </a:r>
            <a:r>
              <a:rPr lang="en-IN" sz="1200" b="1" dirty="0">
                <a:solidFill>
                  <a:srgbClr val="CC0000"/>
                </a:solidFill>
              </a:rPr>
              <a:t>customers </a:t>
            </a:r>
            <a:r>
              <a:rPr lang="en-IN" sz="1200" dirty="0">
                <a:solidFill>
                  <a:srgbClr val="CC0000"/>
                </a:solidFill>
              </a:rPr>
              <a:t>and</a:t>
            </a:r>
            <a:r>
              <a:rPr lang="en-IN" sz="1200" b="1" dirty="0">
                <a:solidFill>
                  <a:srgbClr val="CC0000"/>
                </a:solidFill>
              </a:rPr>
              <a:t> employees </a:t>
            </a:r>
            <a:r>
              <a:rPr lang="en-IN" sz="1200" dirty="0">
                <a:solidFill>
                  <a:srgbClr val="CC0000"/>
                </a:solidFill>
              </a:rPr>
              <a:t>(e.g., safety of workers)</a:t>
            </a:r>
          </a:p>
        </p:txBody>
      </p:sp>
      <p:pic>
        <p:nvPicPr>
          <p:cNvPr id="114" name="Picture 113">
            <a:extLst>
              <a:ext uri="{FF2B5EF4-FFF2-40B4-BE49-F238E27FC236}">
                <a16:creationId xmlns:a16="http://schemas.microsoft.com/office/drawing/2014/main" id="{A42961DC-1E0B-07E0-94BD-B64D8699430E}"/>
              </a:ext>
            </a:extLst>
          </p:cNvPr>
          <p:cNvPicPr>
            <a:picLocks noChangeAspect="1"/>
          </p:cNvPicPr>
          <p:nvPr/>
        </p:nvPicPr>
        <p:blipFill>
          <a:blip r:embed="rId11"/>
          <a:stretch>
            <a:fillRect/>
          </a:stretch>
        </p:blipFill>
        <p:spPr>
          <a:xfrm>
            <a:off x="8848324" y="4004242"/>
            <a:ext cx="309806" cy="306325"/>
          </a:xfrm>
          <a:prstGeom prst="rect">
            <a:avLst/>
          </a:prstGeom>
        </p:spPr>
      </p:pic>
      <p:sp>
        <p:nvSpPr>
          <p:cNvPr id="22" name="TextBox 21">
            <a:extLst>
              <a:ext uri="{FF2B5EF4-FFF2-40B4-BE49-F238E27FC236}">
                <a16:creationId xmlns:a16="http://schemas.microsoft.com/office/drawing/2014/main" id="{8F205C31-4843-79FC-29F7-02F0BE578A6B}"/>
              </a:ext>
            </a:extLst>
          </p:cNvPr>
          <p:cNvSpPr txBox="1"/>
          <p:nvPr/>
        </p:nvSpPr>
        <p:spPr bwMode="gray">
          <a:xfrm>
            <a:off x="6793043" y="890769"/>
            <a:ext cx="702733" cy="349702"/>
          </a:xfrm>
          <a:prstGeom prst="rect">
            <a:avLst/>
          </a:prstGeom>
          <a:noFill/>
        </p:spPr>
        <p:txBody>
          <a:bodyPr wrap="square" lIns="36000" tIns="36000" rIns="36000" bIns="36000" rtlCol="0">
            <a:spAutoFit/>
          </a:bodyPr>
          <a:lstStyle/>
          <a:p>
            <a:pPr marL="0" indent="0" algn="r">
              <a:buNone/>
            </a:pPr>
            <a:r>
              <a:rPr lang="en-IN" sz="900"/>
              <a:t>Primary VC driver:</a:t>
            </a:r>
          </a:p>
        </p:txBody>
      </p:sp>
      <p:pic>
        <p:nvPicPr>
          <p:cNvPr id="3" name="Picture 2">
            <a:extLst>
              <a:ext uri="{FF2B5EF4-FFF2-40B4-BE49-F238E27FC236}">
                <a16:creationId xmlns:a16="http://schemas.microsoft.com/office/drawing/2014/main" id="{37F40FC7-60B2-25E1-F709-887882D0F05A}"/>
              </a:ext>
            </a:extLst>
          </p:cNvPr>
          <p:cNvPicPr>
            <a:picLocks noChangeAspect="1"/>
          </p:cNvPicPr>
          <p:nvPr/>
        </p:nvPicPr>
        <p:blipFill>
          <a:blip r:embed="rId11"/>
          <a:stretch>
            <a:fillRect/>
          </a:stretch>
        </p:blipFill>
        <p:spPr>
          <a:xfrm>
            <a:off x="8848955" y="3156053"/>
            <a:ext cx="309806" cy="306325"/>
          </a:xfrm>
          <a:prstGeom prst="rect">
            <a:avLst/>
          </a:prstGeom>
        </p:spPr>
      </p:pic>
      <p:pic>
        <p:nvPicPr>
          <p:cNvPr id="21" name="Picture 20">
            <a:extLst>
              <a:ext uri="{FF2B5EF4-FFF2-40B4-BE49-F238E27FC236}">
                <a16:creationId xmlns:a16="http://schemas.microsoft.com/office/drawing/2014/main" id="{3F84B3A4-F180-7F21-737E-D0FEADA5AAEB}"/>
              </a:ext>
            </a:extLst>
          </p:cNvPr>
          <p:cNvPicPr>
            <a:picLocks noChangeAspect="1"/>
          </p:cNvPicPr>
          <p:nvPr/>
        </p:nvPicPr>
        <p:blipFill>
          <a:blip r:embed="rId10"/>
          <a:stretch>
            <a:fillRect/>
          </a:stretch>
        </p:blipFill>
        <p:spPr>
          <a:xfrm>
            <a:off x="8840560" y="5811306"/>
            <a:ext cx="342173" cy="338328"/>
          </a:xfrm>
          <a:prstGeom prst="rect">
            <a:avLst/>
          </a:prstGeom>
        </p:spPr>
      </p:pic>
      <p:pic>
        <p:nvPicPr>
          <p:cNvPr id="28" name="Picture 27">
            <a:extLst>
              <a:ext uri="{FF2B5EF4-FFF2-40B4-BE49-F238E27FC236}">
                <a16:creationId xmlns:a16="http://schemas.microsoft.com/office/drawing/2014/main" id="{854D0C84-F866-8DBB-A91A-9EA57F87752F}"/>
              </a:ext>
            </a:extLst>
          </p:cNvPr>
          <p:cNvPicPr>
            <a:picLocks noChangeAspect="1"/>
          </p:cNvPicPr>
          <p:nvPr/>
        </p:nvPicPr>
        <p:blipFill>
          <a:blip r:embed="rId11"/>
          <a:stretch>
            <a:fillRect/>
          </a:stretch>
        </p:blipFill>
        <p:spPr>
          <a:xfrm>
            <a:off x="8840560" y="3457361"/>
            <a:ext cx="309806" cy="306325"/>
          </a:xfrm>
          <a:prstGeom prst="rect">
            <a:avLst/>
          </a:prstGeom>
        </p:spPr>
      </p:pic>
      <p:sp>
        <p:nvSpPr>
          <p:cNvPr id="11" name="btfpNotesBox894447">
            <a:extLst>
              <a:ext uri="{FF2B5EF4-FFF2-40B4-BE49-F238E27FC236}">
                <a16:creationId xmlns:a16="http://schemas.microsoft.com/office/drawing/2014/main" id="{1C90269C-57F6-B7E8-49BC-A6451A653265}"/>
              </a:ext>
            </a:extLst>
          </p:cNvPr>
          <p:cNvSpPr txBox="1"/>
          <p:nvPr>
            <p:custDataLst>
              <p:tags r:id="rId5"/>
            </p:custDataLst>
          </p:nvPr>
        </p:nvSpPr>
        <p:spPr bwMode="gray">
          <a:xfrm>
            <a:off x="330199" y="6205922"/>
            <a:ext cx="11531600" cy="369332"/>
          </a:xfrm>
          <a:prstGeom prst="rect">
            <a:avLst/>
          </a:prstGeom>
          <a:noFill/>
        </p:spPr>
        <p:txBody>
          <a:bodyPr vert="horz" wrap="square" lIns="0" tIns="0" rIns="0" bIns="0" rtlCol="0" anchor="b">
            <a:spAutoFit/>
          </a:bodyPr>
          <a:lstStyle/>
          <a:p>
            <a:pPr marL="0" indent="0">
              <a:spcBef>
                <a:spcPts val="0"/>
              </a:spcBef>
              <a:buNone/>
            </a:pPr>
            <a:r>
              <a:rPr lang="en-IN" sz="800" dirty="0">
                <a:solidFill>
                  <a:srgbClr val="000000"/>
                </a:solidFill>
              </a:rPr>
              <a:t>Note: (1) Sustainable Aviation Fuel; (2) </a:t>
            </a:r>
            <a:r>
              <a:rPr lang="en-US" sz="800" dirty="0">
                <a:solidFill>
                  <a:srgbClr val="000000"/>
                </a:solidFill>
              </a:rPr>
              <a:t>Occupational Safety and Health Administration;</a:t>
            </a:r>
            <a:r>
              <a:rPr lang="en-IN" sz="800" dirty="0">
                <a:solidFill>
                  <a:srgbClr val="000000"/>
                </a:solidFill>
              </a:rPr>
              <a:t> (3) Airports Council International; </a:t>
            </a:r>
            <a:r>
              <a:rPr lang="en-US" sz="800" dirty="0">
                <a:solidFill>
                  <a:srgbClr val="000000"/>
                </a:solidFill>
              </a:rPr>
              <a:t>(4)</a:t>
            </a:r>
            <a:r>
              <a:rPr lang="en-IN" sz="800" dirty="0">
                <a:solidFill>
                  <a:srgbClr val="000000"/>
                </a:solidFill>
              </a:rPr>
              <a:t> International Air Transport Association; (5) IATA Safety Audit for Ground Operations; (6</a:t>
            </a:r>
            <a:r>
              <a:rPr lang="en-IN" sz="800">
                <a:solidFill>
                  <a:srgbClr val="000000"/>
                </a:solidFill>
              </a:rPr>
              <a:t>) Company name</a:t>
            </a:r>
            <a:r>
              <a:rPr lang="en-IN" sz="800" dirty="0">
                <a:solidFill>
                  <a:srgbClr val="000000"/>
                </a:solidFill>
              </a:rPr>
              <a:t>; (7) </a:t>
            </a:r>
            <a:r>
              <a:rPr lang="en-IN" sz="800" dirty="0">
                <a:solidFill>
                  <a:srgbClr val="000000"/>
                </a:solidFill>
                <a:latin typeface="+mj-lt"/>
              </a:rPr>
              <a:t>Global standard for quality management; (8) IATA Ground Operations Manual; (9)</a:t>
            </a:r>
            <a:r>
              <a:rPr lang="en-IN" sz="800" dirty="0">
                <a:solidFill>
                  <a:srgbClr val="000000"/>
                </a:solidFill>
              </a:rPr>
              <a:t> International standard for information security management systems; (10) </a:t>
            </a:r>
            <a:r>
              <a:rPr lang="en-US" sz="800" b="0" i="0" dirty="0">
                <a:solidFill>
                  <a:srgbClr val="0D0D0D"/>
                </a:solidFill>
                <a:effectLst/>
                <a:latin typeface="+mj-lt"/>
              </a:rPr>
              <a:t>Industry standard for implementing anti-bribery management systems; (11) Hydrogenated vegetable oil; (12) </a:t>
            </a:r>
            <a:r>
              <a:rPr lang="en-US" sz="800" dirty="0">
                <a:solidFill>
                  <a:srgbClr val="000000"/>
                </a:solidFill>
                <a:latin typeface="+mj-lt"/>
              </a:rPr>
              <a:t>Lost Time Injury frequency rate measures the number of lost-time injuries per million hours worked; (13) Net promoter score is a measure of employee sentiment</a:t>
            </a:r>
            <a:endParaRPr lang="en-IN" sz="800" dirty="0">
              <a:solidFill>
                <a:srgbClr val="000000"/>
              </a:solidFill>
              <a:latin typeface="+mj-lt"/>
            </a:endParaRPr>
          </a:p>
        </p:txBody>
      </p:sp>
      <p:pic>
        <p:nvPicPr>
          <p:cNvPr id="15" name="Picture 14">
            <a:extLst>
              <a:ext uri="{FF2B5EF4-FFF2-40B4-BE49-F238E27FC236}">
                <a16:creationId xmlns:a16="http://schemas.microsoft.com/office/drawing/2014/main" id="{E9527EC3-464F-AC5C-EA3F-C17B53E29431}"/>
              </a:ext>
            </a:extLst>
          </p:cNvPr>
          <p:cNvPicPr>
            <a:picLocks noChangeAspect="1"/>
          </p:cNvPicPr>
          <p:nvPr/>
        </p:nvPicPr>
        <p:blipFill>
          <a:blip r:embed="rId11"/>
          <a:stretch>
            <a:fillRect/>
          </a:stretch>
        </p:blipFill>
        <p:spPr>
          <a:xfrm>
            <a:off x="8839179" y="4689890"/>
            <a:ext cx="309806" cy="306325"/>
          </a:xfrm>
          <a:prstGeom prst="rect">
            <a:avLst/>
          </a:prstGeom>
        </p:spPr>
      </p:pic>
      <p:pic>
        <p:nvPicPr>
          <p:cNvPr id="18" name="Picture 17">
            <a:extLst>
              <a:ext uri="{FF2B5EF4-FFF2-40B4-BE49-F238E27FC236}">
                <a16:creationId xmlns:a16="http://schemas.microsoft.com/office/drawing/2014/main" id="{3B024E0A-1BA7-7DC2-63EB-D7D9B30E478B}"/>
              </a:ext>
            </a:extLst>
          </p:cNvPr>
          <p:cNvPicPr>
            <a:picLocks noChangeAspect="1"/>
          </p:cNvPicPr>
          <p:nvPr/>
        </p:nvPicPr>
        <p:blipFill>
          <a:blip r:embed="rId11"/>
          <a:stretch>
            <a:fillRect/>
          </a:stretch>
        </p:blipFill>
        <p:spPr>
          <a:xfrm>
            <a:off x="8848324" y="4999255"/>
            <a:ext cx="309806" cy="306325"/>
          </a:xfrm>
          <a:prstGeom prst="rect">
            <a:avLst/>
          </a:prstGeom>
        </p:spPr>
      </p:pic>
      <p:cxnSp>
        <p:nvCxnSpPr>
          <p:cNvPr id="20" name="Straight Connector 19">
            <a:extLst>
              <a:ext uri="{FF2B5EF4-FFF2-40B4-BE49-F238E27FC236}">
                <a16:creationId xmlns:a16="http://schemas.microsoft.com/office/drawing/2014/main" id="{BD0C5E46-3E10-0564-E556-AA2FCD7A54CE}"/>
              </a:ext>
            </a:extLst>
          </p:cNvPr>
          <p:cNvCxnSpPr>
            <a:cxnSpLocks/>
          </p:cNvCxnSpPr>
          <p:nvPr/>
        </p:nvCxnSpPr>
        <p:spPr bwMode="gray">
          <a:xfrm>
            <a:off x="347344" y="5447387"/>
            <a:ext cx="11522075" cy="0"/>
          </a:xfrm>
          <a:prstGeom prst="line">
            <a:avLst/>
          </a:prstGeom>
          <a:ln w="9525" cap="flat" cmpd="sng" algn="ctr">
            <a:solidFill>
              <a:srgbClr val="858585"/>
            </a:solidFill>
            <a:prstDash val="dash"/>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6497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BD124FCE-6A4D-5856-68B5-952210B6E4F2}"/>
              </a:ext>
            </a:extLst>
          </p:cNvPr>
          <p:cNvGraphicFramePr>
            <a:graphicFrameLocks noChangeAspect="1"/>
          </p:cNvGraphicFramePr>
          <p:nvPr>
            <p:custDataLst>
              <p:tags r:id="rId2"/>
            </p:custDataLst>
            <p:extLst>
              <p:ext uri="{D42A27DB-BD31-4B8C-83A1-F6EECF244321}">
                <p14:modId xmlns:p14="http://schemas.microsoft.com/office/powerpoint/2010/main" val="322667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484" imgH="486" progId="TCLayout.ActiveDocument.1">
                  <p:embed/>
                </p:oleObj>
              </mc:Choice>
              <mc:Fallback>
                <p:oleObj name="think-cell Slide" r:id="rId26" imgW="484" imgH="486" progId="TCLayout.ActiveDocument.1">
                  <p:embed/>
                  <p:pic>
                    <p:nvPicPr>
                      <p:cNvPr id="8" name="think-cell data - do not delete" hidden="1">
                        <a:extLst>
                          <a:ext uri="{FF2B5EF4-FFF2-40B4-BE49-F238E27FC236}">
                            <a16:creationId xmlns:a16="http://schemas.microsoft.com/office/drawing/2014/main" id="{BD124FCE-6A4D-5856-68B5-952210B6E4F2}"/>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grpSp>
        <p:nvGrpSpPr>
          <p:cNvPr id="27" name="btfpColumnIndicatorGroup2">
            <a:extLst>
              <a:ext uri="{FF2B5EF4-FFF2-40B4-BE49-F238E27FC236}">
                <a16:creationId xmlns:a16="http://schemas.microsoft.com/office/drawing/2014/main" id="{F782EC1D-F593-4B98-835B-3E76C2CF5201}"/>
              </a:ext>
            </a:extLst>
          </p:cNvPr>
          <p:cNvGrpSpPr/>
          <p:nvPr/>
        </p:nvGrpSpPr>
        <p:grpSpPr>
          <a:xfrm>
            <a:off x="0" y="6926580"/>
            <a:ext cx="12192000" cy="137160"/>
            <a:chOff x="0" y="6926580"/>
            <a:chExt cx="12192000" cy="137160"/>
          </a:xfrm>
        </p:grpSpPr>
        <p:sp>
          <p:nvSpPr>
            <p:cNvPr id="25" name="btfpColumnGapBlocker627277">
              <a:extLst>
                <a:ext uri="{FF2B5EF4-FFF2-40B4-BE49-F238E27FC236}">
                  <a16:creationId xmlns:a16="http://schemas.microsoft.com/office/drawing/2014/main" id="{1F061485-B840-4691-AC36-C0437CDC2A8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3" name="btfpColumnGapBlocker392159">
              <a:extLst>
                <a:ext uri="{FF2B5EF4-FFF2-40B4-BE49-F238E27FC236}">
                  <a16:creationId xmlns:a16="http://schemas.microsoft.com/office/drawing/2014/main" id="{9BB5CBE5-A0DB-4317-B1B9-5C573AC9FE5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1" name="btfpColumnIndicator315917">
              <a:extLst>
                <a:ext uri="{FF2B5EF4-FFF2-40B4-BE49-F238E27FC236}">
                  <a16:creationId xmlns:a16="http://schemas.microsoft.com/office/drawing/2014/main" id="{6A469D6F-0DC4-4F58-A943-46830E762DC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309831">
              <a:extLst>
                <a:ext uri="{FF2B5EF4-FFF2-40B4-BE49-F238E27FC236}">
                  <a16:creationId xmlns:a16="http://schemas.microsoft.com/office/drawing/2014/main" id="{04F1ACB1-A6DF-4C45-8F5B-2CDE99E34AB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AAA0B8A2-4227-4CC5-9A79-76327D48E419}"/>
              </a:ext>
            </a:extLst>
          </p:cNvPr>
          <p:cNvGrpSpPr/>
          <p:nvPr/>
        </p:nvGrpSpPr>
        <p:grpSpPr>
          <a:xfrm>
            <a:off x="0" y="-205740"/>
            <a:ext cx="12192000" cy="137160"/>
            <a:chOff x="0" y="-205740"/>
            <a:chExt cx="12192000" cy="137160"/>
          </a:xfrm>
        </p:grpSpPr>
        <p:sp>
          <p:nvSpPr>
            <p:cNvPr id="24" name="btfpColumnGapBlocker525517">
              <a:extLst>
                <a:ext uri="{FF2B5EF4-FFF2-40B4-BE49-F238E27FC236}">
                  <a16:creationId xmlns:a16="http://schemas.microsoft.com/office/drawing/2014/main" id="{C5866B17-6F79-4C19-A368-B139A656468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2" name="btfpColumnGapBlocker567615">
              <a:extLst>
                <a:ext uri="{FF2B5EF4-FFF2-40B4-BE49-F238E27FC236}">
                  <a16:creationId xmlns:a16="http://schemas.microsoft.com/office/drawing/2014/main" id="{9FD615B4-C583-45C9-9D6E-746743A707F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0" name="btfpColumnIndicator676228">
              <a:extLst>
                <a:ext uri="{FF2B5EF4-FFF2-40B4-BE49-F238E27FC236}">
                  <a16:creationId xmlns:a16="http://schemas.microsoft.com/office/drawing/2014/main" id="{89FF5E1A-CC11-46CE-AD1E-108BB348EF8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749453">
              <a:extLst>
                <a:ext uri="{FF2B5EF4-FFF2-40B4-BE49-F238E27FC236}">
                  <a16:creationId xmlns:a16="http://schemas.microsoft.com/office/drawing/2014/main" id="{47E71115-BECF-4A62-B72A-A1DC2F32893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9" name="btfpTable625570">
            <a:extLst>
              <a:ext uri="{FF2B5EF4-FFF2-40B4-BE49-F238E27FC236}">
                <a16:creationId xmlns:a16="http://schemas.microsoft.com/office/drawing/2014/main" id="{A1770C0F-27C8-4957-AF4A-FC00DBD42442}"/>
              </a:ext>
            </a:extLst>
          </p:cNvPr>
          <p:cNvGraphicFramePr>
            <a:graphicFrameLocks noGrp="1"/>
          </p:cNvGraphicFramePr>
          <p:nvPr>
            <p:custDataLst>
              <p:tags r:id="rId3"/>
            </p:custDataLst>
            <p:extLst>
              <p:ext uri="{D42A27DB-BD31-4B8C-83A1-F6EECF244321}">
                <p14:modId xmlns:p14="http://schemas.microsoft.com/office/powerpoint/2010/main" val="1181183754"/>
              </p:ext>
            </p:extLst>
          </p:nvPr>
        </p:nvGraphicFramePr>
        <p:xfrm>
          <a:off x="404860" y="1142041"/>
          <a:ext cx="9454949" cy="4914900"/>
        </p:xfrm>
        <a:graphic>
          <a:graphicData uri="http://schemas.openxmlformats.org/drawingml/2006/table">
            <a:tbl>
              <a:tblPr firstRow="1" firstCol="1">
                <a:tableStyleId>{9D7B26C5-4107-4FEC-AEDC-1716B250A1EF}</a:tableStyleId>
              </a:tblPr>
              <a:tblGrid>
                <a:gridCol w="434216">
                  <a:extLst>
                    <a:ext uri="{9D8B030D-6E8A-4147-A177-3AD203B41FA5}">
                      <a16:colId xmlns:a16="http://schemas.microsoft.com/office/drawing/2014/main" val="2964898308"/>
                    </a:ext>
                  </a:extLst>
                </a:gridCol>
                <a:gridCol w="981909">
                  <a:extLst>
                    <a:ext uri="{9D8B030D-6E8A-4147-A177-3AD203B41FA5}">
                      <a16:colId xmlns:a16="http://schemas.microsoft.com/office/drawing/2014/main" val="3835981246"/>
                    </a:ext>
                  </a:extLst>
                </a:gridCol>
                <a:gridCol w="8038824">
                  <a:extLst>
                    <a:ext uri="{9D8B030D-6E8A-4147-A177-3AD203B41FA5}">
                      <a16:colId xmlns:a16="http://schemas.microsoft.com/office/drawing/2014/main" val="3103477970"/>
                    </a:ext>
                  </a:extLst>
                </a:gridCol>
              </a:tblGrid>
              <a:tr h="374537">
                <a:tc>
                  <a:txBody>
                    <a:bodyPr/>
                    <a:lstStyle/>
                    <a:p>
                      <a:pPr marL="0" indent="0" algn="l">
                        <a:spcBef>
                          <a:spcPts val="0"/>
                        </a:spcBef>
                        <a:buFontTx/>
                        <a:buNone/>
                      </a:pPr>
                      <a:endParaRPr lang="en-US" sz="1200" b="1" kern="1200">
                        <a:solidFill>
                          <a:srgbClr val="000000"/>
                        </a:solidFill>
                        <a:latin typeface="+mn-lt"/>
                        <a:ea typeface="+mn-ea"/>
                        <a:cs typeface="+mn-cs"/>
                      </a:endParaRPr>
                    </a:p>
                  </a:txBody>
                  <a:tcPr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spcBef>
                          <a:spcPts val="0"/>
                        </a:spcBef>
                        <a:buFontTx/>
                        <a:buNone/>
                      </a:pPr>
                      <a:r>
                        <a:rPr lang="en-US" sz="1000" b="1" kern="1200">
                          <a:solidFill>
                            <a:srgbClr val="000000"/>
                          </a:solidFill>
                          <a:latin typeface="+mn-lt"/>
                          <a:ea typeface="+mn-ea"/>
                          <a:cs typeface="+mn-cs"/>
                        </a:rPr>
                        <a:t>Highly material </a:t>
                      </a:r>
                      <a:br>
                        <a:rPr lang="en-US" sz="1000" b="1" kern="1200">
                          <a:solidFill>
                            <a:srgbClr val="000000"/>
                          </a:solidFill>
                          <a:latin typeface="+mn-lt"/>
                          <a:ea typeface="+mn-ea"/>
                          <a:cs typeface="+mn-cs"/>
                        </a:rPr>
                      </a:br>
                      <a:r>
                        <a:rPr lang="en-US" sz="1000" b="1" kern="1200">
                          <a:solidFill>
                            <a:srgbClr val="000000"/>
                          </a:solidFill>
                          <a:latin typeface="+mn-lt"/>
                          <a:ea typeface="+mn-ea"/>
                          <a:cs typeface="+mn-cs"/>
                        </a:rPr>
                        <a:t>sust. topics</a:t>
                      </a:r>
                    </a:p>
                  </a:txBody>
                  <a:tcPr marL="18288" marR="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spcBef>
                          <a:spcPts val="0"/>
                        </a:spcBef>
                        <a:buFontTx/>
                        <a:buNone/>
                      </a:pPr>
                      <a:r>
                        <a:rPr lang="en-US" sz="1000" b="1" kern="1200">
                          <a:solidFill>
                            <a:srgbClr val="000000"/>
                          </a:solidFill>
                          <a:latin typeface="+mn-lt"/>
                          <a:ea typeface="+mn-ea"/>
                          <a:cs typeface="+mn-cs"/>
                        </a:rPr>
                        <a:t>Rationale</a:t>
                      </a:r>
                    </a:p>
                  </a:txBody>
                  <a:tcPr marL="18288" marR="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272115"/>
                  </a:ext>
                </a:extLst>
              </a:tr>
              <a:tr h="1346891">
                <a:tc>
                  <a:txBody>
                    <a:bodyPr/>
                    <a:lstStyle/>
                    <a:p>
                      <a:pPr marL="0" indent="0" algn="l">
                        <a:buFontTx/>
                        <a:buNone/>
                      </a:pPr>
                      <a:endParaRPr lang="en-US" sz="1200" b="1" kern="1200">
                        <a:solidFill>
                          <a:srgbClr val="507867"/>
                        </a:solidFill>
                        <a:latin typeface="+mn-lt"/>
                        <a:ea typeface="+mn-ea"/>
                        <a:cs typeface="+mn-cs"/>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kern="1200">
                          <a:solidFill>
                            <a:srgbClr val="507867"/>
                          </a:solidFill>
                          <a:latin typeface="+mn-lt"/>
                          <a:ea typeface="+mn-ea"/>
                          <a:cs typeface="+mn-cs"/>
                        </a:rPr>
                        <a:t>Material use, waste &amp; circularity</a:t>
                      </a: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altLang="zh-CN" sz="1000" b="1" spc="-2" dirty="0">
                          <a:solidFill>
                            <a:srgbClr val="000000"/>
                          </a:solidFill>
                          <a:latin typeface="+mn-lt"/>
                          <a:ea typeface="Arial"/>
                          <a:cs typeface="Arial"/>
                        </a:rPr>
                        <a:t>Resource intensive processes</a:t>
                      </a:r>
                      <a:r>
                        <a:rPr lang="en-US" altLang="zh-CN" sz="1000" b="0" spc="-2" dirty="0">
                          <a:solidFill>
                            <a:srgbClr val="000000"/>
                          </a:solidFill>
                          <a:latin typeface="+mn-lt"/>
                          <a:ea typeface="Arial"/>
                          <a:cs typeface="Arial"/>
                        </a:rPr>
                        <a:t>: Manufacturing of pharma, nutraceutical and cosmetics products are typically resource-intensive processes. Processes such as solvent recovery, biocatalysis, and continuous manufacturing (vs. batch processing) for higher yield per input by manufacturers ensure efficient use of resources and reduce waste</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altLang="zh-CN" sz="1000" b="1" spc="-2" dirty="0">
                          <a:solidFill>
                            <a:srgbClr val="000000"/>
                          </a:solidFill>
                          <a:latin typeface="+mn-lt"/>
                          <a:ea typeface="Arial"/>
                          <a:cs typeface="Arial"/>
                        </a:rPr>
                        <a:t>Pressure to reduce: Target’s microbiology unit </a:t>
                      </a:r>
                      <a:r>
                        <a:rPr lang="en-US" altLang="zh-CN" sz="1000" b="0" spc="-2" dirty="0">
                          <a:solidFill>
                            <a:srgbClr val="000000"/>
                          </a:solidFill>
                          <a:latin typeface="+mn-lt"/>
                          <a:ea typeface="Arial"/>
                          <a:cs typeface="Arial"/>
                        </a:rPr>
                        <a:t>offers culture media and diagnostic kits for microbiological analysis laboratories and is responsible for </a:t>
                      </a:r>
                      <a:r>
                        <a:rPr lang="en-US" altLang="zh-CN" sz="1000" b="1" spc="-2" dirty="0">
                          <a:solidFill>
                            <a:srgbClr val="000000"/>
                          </a:solidFill>
                          <a:latin typeface="+mn-lt"/>
                          <a:ea typeface="Arial"/>
                          <a:cs typeface="Arial"/>
                        </a:rPr>
                        <a:t>high packaging consumption (</a:t>
                      </a:r>
                      <a:r>
                        <a:rPr lang="en-US" altLang="zh-CN" sz="1000" b="0" spc="-2" dirty="0">
                          <a:solidFill>
                            <a:srgbClr val="000000"/>
                          </a:solidFill>
                          <a:latin typeface="+mn-lt"/>
                          <a:ea typeface="Arial"/>
                          <a:cs typeface="Arial"/>
                        </a:rPr>
                        <a:t>in comparison to other units), pressure from </a:t>
                      </a:r>
                      <a:r>
                        <a:rPr lang="en-US" sz="1000" b="1" kern="1200" dirty="0">
                          <a:solidFill>
                            <a:srgbClr val="000000"/>
                          </a:solidFill>
                          <a:latin typeface="+mn-lt"/>
                          <a:ea typeface="+mn-ea"/>
                          <a:cs typeface="+mn-cs"/>
                        </a:rPr>
                        <a:t>Waste Framework Directive </a:t>
                      </a:r>
                      <a:r>
                        <a:rPr lang="en-US" sz="1000" b="0" kern="1200" dirty="0">
                          <a:solidFill>
                            <a:srgbClr val="000000"/>
                          </a:solidFill>
                          <a:latin typeface="+mn-lt"/>
                          <a:ea typeface="+mn-ea"/>
                          <a:cs typeface="+mn-cs"/>
                        </a:rPr>
                        <a:t>(2008/98/EC)</a:t>
                      </a:r>
                      <a:r>
                        <a:rPr lang="en-US" sz="1000" b="0" kern="1200" baseline="30000" dirty="0">
                          <a:solidFill>
                            <a:srgbClr val="000000"/>
                          </a:solidFill>
                          <a:latin typeface="+mn-lt"/>
                          <a:ea typeface="+mn-ea"/>
                          <a:cs typeface="+mn-cs"/>
                        </a:rPr>
                        <a:t>1</a:t>
                      </a:r>
                      <a:r>
                        <a:rPr lang="en-US" sz="1000" b="0" kern="1200" baseline="-25000" dirty="0">
                          <a:solidFill>
                            <a:srgbClr val="000000"/>
                          </a:solidFill>
                          <a:latin typeface="+mn-lt"/>
                          <a:ea typeface="+mn-ea"/>
                          <a:cs typeface="+mn-cs"/>
                        </a:rPr>
                        <a:t> </a:t>
                      </a:r>
                      <a:r>
                        <a:rPr lang="en-US" sz="1000" b="0" kern="1200" baseline="0" dirty="0">
                          <a:solidFill>
                            <a:srgbClr val="000000"/>
                          </a:solidFill>
                          <a:latin typeface="+mn-lt"/>
                          <a:ea typeface="+mn-ea"/>
                          <a:cs typeface="+mn-cs"/>
                        </a:rPr>
                        <a:t> and stakeholders to </a:t>
                      </a:r>
                      <a:r>
                        <a:rPr lang="en-US" sz="1000" b="1" kern="1200" baseline="0" dirty="0">
                          <a:solidFill>
                            <a:srgbClr val="000000"/>
                          </a:solidFill>
                          <a:latin typeface="+mn-lt"/>
                          <a:ea typeface="+mn-ea"/>
                          <a:cs typeface="+mn-cs"/>
                        </a:rPr>
                        <a:t>reduce amount of packaging </a:t>
                      </a:r>
                      <a:r>
                        <a:rPr lang="en-US" sz="1000" b="0" kern="1200" baseline="0" dirty="0">
                          <a:solidFill>
                            <a:srgbClr val="000000"/>
                          </a:solidFill>
                          <a:latin typeface="+mn-lt"/>
                          <a:ea typeface="+mn-ea"/>
                          <a:cs typeface="+mn-cs"/>
                        </a:rPr>
                        <a:t>and </a:t>
                      </a:r>
                      <a:r>
                        <a:rPr lang="en-US" sz="1000" b="1" kern="1200" baseline="0" dirty="0">
                          <a:solidFill>
                            <a:srgbClr val="000000"/>
                          </a:solidFill>
                          <a:latin typeface="+mn-lt"/>
                          <a:ea typeface="+mn-ea"/>
                          <a:cs typeface="+mn-cs"/>
                        </a:rPr>
                        <a:t>increase proportion of recyclable materials</a:t>
                      </a:r>
                      <a:endParaRPr lang="en-US" altLang="zh-CN" sz="1000" b="1" spc="-2" baseline="30000" dirty="0">
                        <a:solidFill>
                          <a:srgbClr val="000000"/>
                        </a:solidFill>
                        <a:latin typeface="+mn-lt"/>
                        <a:ea typeface="Arial"/>
                        <a:cs typeface="Arial"/>
                      </a:endParaRP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000" b="1" i="0" u="none" strike="noStrike" kern="1200" cap="none" spc="0" normalizeH="0" baseline="0" noProof="0" dirty="0">
                          <a:ln>
                            <a:noFill/>
                          </a:ln>
                          <a:solidFill>
                            <a:schemeClr val="tx1"/>
                          </a:solidFill>
                          <a:effectLst/>
                          <a:uLnTx/>
                          <a:uFillTx/>
                          <a:latin typeface="+mn-lt"/>
                          <a:ea typeface="+mn-ea"/>
                          <a:cs typeface="+mn-cs"/>
                        </a:rPr>
                        <a:t>Waste disposal</a:t>
                      </a:r>
                      <a:r>
                        <a:rPr kumimoji="0" lang="en-US" sz="1000" b="0" i="0" u="none" strike="noStrike" kern="1200" cap="none" spc="0" normalizeH="0" baseline="0" noProof="0" dirty="0">
                          <a:ln>
                            <a:noFill/>
                          </a:ln>
                          <a:solidFill>
                            <a:schemeClr val="tx1"/>
                          </a:solidFill>
                          <a:effectLst/>
                          <a:uLnTx/>
                          <a:uFillTx/>
                          <a:latin typeface="+mn-lt"/>
                          <a:ea typeface="+mn-ea"/>
                          <a:cs typeface="+mn-cs"/>
                        </a:rPr>
                        <a:t>: Production processes involve the use of </a:t>
                      </a:r>
                      <a:r>
                        <a:rPr kumimoji="0" lang="en-US" sz="1000" b="1" i="0" u="none" strike="noStrike" kern="1200" cap="none" spc="0" normalizeH="0" baseline="0" noProof="0" dirty="0">
                          <a:ln>
                            <a:noFill/>
                          </a:ln>
                          <a:solidFill>
                            <a:schemeClr val="tx1"/>
                          </a:solidFill>
                          <a:effectLst/>
                          <a:uLnTx/>
                          <a:uFillTx/>
                          <a:latin typeface="+mn-lt"/>
                          <a:ea typeface="+mn-ea"/>
                          <a:cs typeface="+mn-cs"/>
                        </a:rPr>
                        <a:t>hazardous, infectious or toxic substances </a:t>
                      </a:r>
                      <a:r>
                        <a:rPr kumimoji="0" lang="en-US" sz="1000" b="0" i="0" u="none" strike="noStrike" kern="1200" cap="none" spc="0" normalizeH="0" baseline="0" noProof="0" dirty="0">
                          <a:ln>
                            <a:noFill/>
                          </a:ln>
                          <a:solidFill>
                            <a:schemeClr val="tx1"/>
                          </a:solidFill>
                          <a:effectLst/>
                          <a:uLnTx/>
                          <a:uFillTx/>
                          <a:latin typeface="+mn-lt"/>
                          <a:ea typeface="+mn-ea"/>
                          <a:cs typeface="+mn-cs"/>
                        </a:rPr>
                        <a:t>which require </a:t>
                      </a:r>
                      <a:r>
                        <a:rPr kumimoji="0" lang="en-US" sz="1000" b="1" i="0" u="none" strike="noStrike" kern="1200" cap="none" spc="0" normalizeH="0" baseline="0" noProof="0" dirty="0">
                          <a:ln>
                            <a:noFill/>
                          </a:ln>
                          <a:solidFill>
                            <a:schemeClr val="tx1"/>
                          </a:solidFill>
                          <a:effectLst/>
                          <a:uLnTx/>
                          <a:uFillTx/>
                          <a:latin typeface="+mn-lt"/>
                          <a:ea typeface="+mn-ea"/>
                          <a:cs typeface="+mn-cs"/>
                        </a:rPr>
                        <a:t>specialized handling/disposal; </a:t>
                      </a:r>
                      <a:r>
                        <a:rPr kumimoji="0" lang="en-US" sz="1000" b="0" i="0" u="none" strike="noStrike" kern="1200" cap="none" spc="0" normalizeH="0" baseline="0" noProof="0" dirty="0">
                          <a:ln>
                            <a:noFill/>
                          </a:ln>
                          <a:solidFill>
                            <a:schemeClr val="tx1"/>
                          </a:solidFill>
                          <a:effectLst/>
                          <a:uLnTx/>
                          <a:uFillTx/>
                          <a:latin typeface="+mn-lt"/>
                          <a:ea typeface="+mn-ea"/>
                          <a:cs typeface="+mn-cs"/>
                        </a:rPr>
                        <a:t>compliance with guidelines on</a:t>
                      </a:r>
                      <a:r>
                        <a:rPr lang="en-US" sz="1000" b="0" dirty="0"/>
                        <a:t> </a:t>
                      </a:r>
                      <a:r>
                        <a:rPr lang="en-US" sz="1000" b="1" dirty="0"/>
                        <a:t>GMP</a:t>
                      </a:r>
                      <a:r>
                        <a:rPr lang="en-US" sz="1000" b="1" baseline="30000" dirty="0"/>
                        <a:t>2</a:t>
                      </a:r>
                      <a:r>
                        <a:rPr lang="en-US" sz="1000" b="1" dirty="0"/>
                        <a:t>, ICH Q7</a:t>
                      </a:r>
                      <a:r>
                        <a:rPr lang="en-US" sz="1000" b="1" baseline="30000" dirty="0"/>
                        <a:t>3</a:t>
                      </a:r>
                      <a:r>
                        <a:rPr lang="en-US" sz="1000" b="1" dirty="0"/>
                        <a:t> (for APIs) </a:t>
                      </a:r>
                      <a:r>
                        <a:rPr lang="en-US" sz="1000" b="0" dirty="0"/>
                        <a:t>prevents contamination</a:t>
                      </a:r>
                      <a:endParaRPr kumimoji="0" lang="en-US" sz="10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346177381"/>
                  </a:ext>
                </a:extLst>
              </a:tr>
              <a:tr h="842707">
                <a:tc>
                  <a:txBody>
                    <a:bodyPr/>
                    <a:lstStyle/>
                    <a:p>
                      <a:pPr marL="0" indent="0" algn="l">
                        <a:buFontTx/>
                        <a:buNone/>
                      </a:pPr>
                      <a:endParaRPr lang="en-US" sz="1200" b="1">
                        <a:solidFill>
                          <a:srgbClr val="973B74"/>
                        </a:solidFill>
                        <a:latin typeface="+mj-lt"/>
                      </a:endParaRPr>
                    </a:p>
                  </a:txBody>
                  <a:tcP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1000" b="1" i="0" u="none" strike="noStrike" kern="0" cap="none" spc="0" normalizeH="0" baseline="0" noProof="0">
                          <a:ln>
                            <a:noFill/>
                          </a:ln>
                          <a:solidFill>
                            <a:srgbClr val="973B74"/>
                          </a:solidFill>
                          <a:effectLst/>
                          <a:uLnTx/>
                          <a:uFillTx/>
                          <a:latin typeface="+mn-lt"/>
                          <a:ea typeface="+mn-ea"/>
                          <a:cs typeface="+mn-cs"/>
                        </a:rPr>
                        <a:t>Customer health and safety</a:t>
                      </a:r>
                    </a:p>
                  </a:txBody>
                  <a:tcPr anchor="ctr">
                    <a:lnL>
                      <a:noFill/>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2"/>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300"/>
                        </a:spcBef>
                        <a:spcAft>
                          <a:spcPts val="0"/>
                        </a:spcAft>
                        <a:buClrTx/>
                        <a:buSzTx/>
                        <a:tabLst/>
                        <a:defRPr/>
                      </a:pPr>
                      <a:r>
                        <a:rPr lang="en-US" sz="1000" b="1">
                          <a:solidFill>
                            <a:srgbClr val="000000"/>
                          </a:solidFill>
                          <a:latin typeface="+mn-lt"/>
                        </a:rPr>
                        <a:t>Safety and efficacy: </a:t>
                      </a:r>
                      <a:r>
                        <a:rPr lang="en-US" sz="1000"/>
                        <a:t>Inconsistent quality control in </a:t>
                      </a:r>
                      <a:r>
                        <a:rPr lang="en-US" sz="1000" b="1"/>
                        <a:t>biotech-derived APIs, functional ingredients</a:t>
                      </a:r>
                      <a:r>
                        <a:rPr lang="en-US" sz="1000"/>
                        <a:t> and </a:t>
                      </a:r>
                      <a:r>
                        <a:rPr lang="en-US" sz="1000" b="1"/>
                        <a:t>active chemicals </a:t>
                      </a:r>
                      <a:r>
                        <a:rPr lang="en-US" sz="1000"/>
                        <a:t>in cosmetics cause reduced efficacy &amp; unexpected side effects. Strict adherence to </a:t>
                      </a:r>
                      <a:r>
                        <a:rPr lang="en-US" sz="1000" b="1"/>
                        <a:t>FDA</a:t>
                      </a:r>
                      <a:r>
                        <a:rPr lang="en-US" sz="1000" b="1" baseline="30000"/>
                        <a:t>4</a:t>
                      </a:r>
                      <a:r>
                        <a:rPr lang="en-US" sz="1000" b="1"/>
                        <a:t>/EMA</a:t>
                      </a:r>
                      <a:r>
                        <a:rPr lang="en-US" sz="1000" b="1" baseline="30000"/>
                        <a:t>5</a:t>
                      </a:r>
                      <a:r>
                        <a:rPr lang="en-US" sz="1000" b="1"/>
                        <a:t>  &amp; OECD</a:t>
                      </a:r>
                      <a:r>
                        <a:rPr lang="en-US" sz="1000" b="1" baseline="30000"/>
                        <a:t>6</a:t>
                      </a:r>
                      <a:r>
                        <a:rPr lang="en-US" sz="1000" b="1"/>
                        <a:t> safety regulations </a:t>
                      </a:r>
                      <a:r>
                        <a:rPr lang="en-US" sz="1000"/>
                        <a:t>ensures risk mitigation</a:t>
                      </a:r>
                    </a:p>
                    <a:p>
                      <a:pPr marL="177800" marR="0" lvl="0" indent="-177800" algn="l" defTabSz="711200" rtl="0" eaLnBrk="1" fontAlgn="auto" latinLnBrk="0" hangingPunct="1">
                        <a:lnSpc>
                          <a:spcPct val="100000"/>
                        </a:lnSpc>
                        <a:spcBef>
                          <a:spcPts val="300"/>
                        </a:spcBef>
                        <a:spcAft>
                          <a:spcPts val="0"/>
                        </a:spcAft>
                        <a:buClrTx/>
                        <a:buSzTx/>
                        <a:tabLst/>
                        <a:defRPr/>
                      </a:pPr>
                      <a:r>
                        <a:rPr lang="en-US" sz="1000" b="1">
                          <a:solidFill>
                            <a:srgbClr val="000000"/>
                          </a:solidFill>
                          <a:latin typeface="+mn-lt"/>
                        </a:rPr>
                        <a:t>Contaminants: </a:t>
                      </a:r>
                      <a:r>
                        <a:rPr lang="en-US" sz="1000" b="0">
                          <a:solidFill>
                            <a:srgbClr val="000000"/>
                          </a:solidFill>
                          <a:latin typeface="+mn-lt"/>
                        </a:rPr>
                        <a:t>The presence of heavy metals, residual solvents, microbial contamination, and nitrosamines in biologically sourced ingredients poses toxicity risks and potential regulatory recalls. Implementing guidelines such as </a:t>
                      </a:r>
                      <a:r>
                        <a:rPr lang="en-US" sz="1000" b="1">
                          <a:solidFill>
                            <a:srgbClr val="000000"/>
                          </a:solidFill>
                          <a:latin typeface="+mn-lt"/>
                        </a:rPr>
                        <a:t>ICH Q3C</a:t>
                      </a:r>
                      <a:r>
                        <a:rPr lang="en-US" sz="1000" b="1" baseline="30000">
                          <a:solidFill>
                            <a:srgbClr val="000000"/>
                          </a:solidFill>
                          <a:latin typeface="+mn-lt"/>
                        </a:rPr>
                        <a:t>7</a:t>
                      </a:r>
                      <a:r>
                        <a:rPr lang="en-US" sz="1000" b="1">
                          <a:solidFill>
                            <a:srgbClr val="000000"/>
                          </a:solidFill>
                          <a:latin typeface="+mn-lt"/>
                        </a:rPr>
                        <a:t> (Residual Solvents) </a:t>
                      </a:r>
                      <a:r>
                        <a:rPr lang="en-US" sz="1000" b="0">
                          <a:solidFill>
                            <a:srgbClr val="000000"/>
                          </a:solidFill>
                          <a:latin typeface="+mn-lt"/>
                        </a:rPr>
                        <a:t>helps mitigate contamination risks.</a:t>
                      </a:r>
                    </a:p>
                  </a:txBody>
                  <a:tcPr anchor="ctr">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9525"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509893374"/>
                  </a:ext>
                </a:extLst>
              </a:tr>
              <a:tr h="698655">
                <a:tc>
                  <a:txBody>
                    <a:bodyPr/>
                    <a:lstStyle/>
                    <a:p>
                      <a:pPr marL="0" indent="0" algn="l">
                        <a:buFontTx/>
                        <a:buNone/>
                      </a:pPr>
                      <a:endParaRPr lang="en-US" sz="1200" b="1">
                        <a:solidFill>
                          <a:srgbClr val="973B74"/>
                        </a:solidFill>
                        <a:latin typeface="+mj-lt"/>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a:solidFill>
                            <a:srgbClr val="973B74"/>
                          </a:solidFill>
                          <a:latin typeface="+mj-lt"/>
                        </a:rPr>
                        <a:t>Labour practices</a:t>
                      </a:r>
                    </a:p>
                  </a:txBody>
                  <a:tcPr anchor="ctr">
                    <a:lnL>
                      <a:noFill/>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300"/>
                        </a:spcBef>
                        <a:spcAft>
                          <a:spcPts val="0"/>
                        </a:spcAft>
                        <a:buClrTx/>
                        <a:buSzTx/>
                        <a:tabLst/>
                        <a:defRPr/>
                      </a:pPr>
                      <a:r>
                        <a:rPr lang="en-US" sz="1000" b="1"/>
                        <a:t>Health and safety: </a:t>
                      </a:r>
                      <a:r>
                        <a:rPr lang="en-US" sz="1000"/>
                        <a:t>Handling of APIs,</a:t>
                      </a:r>
                      <a:r>
                        <a:rPr lang="en-US" sz="1000" b="1"/>
                        <a:t> </a:t>
                      </a:r>
                      <a:r>
                        <a:rPr lang="en-US" sz="1000" b="0"/>
                        <a:t>biologics, and volatile solvent</a:t>
                      </a:r>
                      <a:r>
                        <a:rPr lang="en-US" sz="1000" b="1"/>
                        <a:t>s</a:t>
                      </a:r>
                      <a:r>
                        <a:rPr lang="en-US" sz="1000"/>
                        <a:t> requires strict adherence to </a:t>
                      </a:r>
                      <a:r>
                        <a:rPr lang="en-US" sz="1000" b="1"/>
                        <a:t>Occupational Exposure Limits (OELs), GMP</a:t>
                      </a:r>
                      <a:r>
                        <a:rPr lang="en-US" sz="1000" b="0"/>
                        <a:t>, and </a:t>
                      </a:r>
                      <a:r>
                        <a:rPr lang="en-US" sz="1000" b="1"/>
                        <a:t>OSHA hazard communication guideline (1910.1200)</a:t>
                      </a:r>
                      <a:r>
                        <a:rPr lang="en-US" sz="1000" b="1" baseline="30000"/>
                        <a:t>8</a:t>
                      </a:r>
                      <a:r>
                        <a:rPr lang="en-US" sz="1000"/>
                        <a:t> to protect workers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b="1">
                          <a:solidFill>
                            <a:srgbClr val="000000"/>
                          </a:solidFill>
                          <a:latin typeface="+mn-lt"/>
                        </a:rPr>
                        <a:t>Training and risk mitigation:</a:t>
                      </a:r>
                      <a:r>
                        <a:rPr lang="en-US" sz="1000" b="0">
                          <a:solidFill>
                            <a:srgbClr val="000000"/>
                          </a:solidFill>
                          <a:latin typeface="+mn-lt"/>
                        </a:rPr>
                        <a:t> </a:t>
                      </a:r>
                      <a:r>
                        <a:rPr lang="en-US" sz="1000" i="0"/>
                        <a:t>Risk of injury also arises from </a:t>
                      </a:r>
                      <a:r>
                        <a:rPr lang="en-US" sz="1000" b="1" i="0"/>
                        <a:t>inadequate training or supervision </a:t>
                      </a:r>
                      <a:r>
                        <a:rPr lang="en-US" sz="1000" i="0"/>
                        <a:t>and </a:t>
                      </a:r>
                      <a:r>
                        <a:rPr lang="en-US" sz="1000" b="1" i="0"/>
                        <a:t>lack of proper safety/protective equipment; </a:t>
                      </a:r>
                      <a:r>
                        <a:rPr lang="en-US" sz="1000" b="0" i="0"/>
                        <a:t>EU and US regulatory authorities (e.g., OSHA) enforce</a:t>
                      </a:r>
                      <a:r>
                        <a:rPr lang="en-US" sz="1000" b="1" i="0"/>
                        <a:t> workplace safety standards</a:t>
                      </a:r>
                      <a:endParaRPr lang="en-US" sz="1000" b="0">
                        <a:solidFill>
                          <a:srgbClr val="000000"/>
                        </a:solidFill>
                        <a:latin typeface="+mn-lt"/>
                      </a:endParaRPr>
                    </a:p>
                  </a:txBody>
                  <a:tcPr anchor="ctr">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5600449"/>
                  </a:ext>
                </a:extLst>
              </a:tr>
              <a:tr h="619426">
                <a:tc>
                  <a:txBody>
                    <a:bodyPr/>
                    <a:lstStyle/>
                    <a:p>
                      <a:pPr marL="0" indent="0" algn="l">
                        <a:buFontTx/>
                        <a:buNone/>
                      </a:pPr>
                      <a:endParaRPr lang="en-US" sz="1200" b="1">
                        <a:solidFill>
                          <a:srgbClr val="46647B"/>
                        </a:solidFill>
                        <a:latin typeface="+mj-lt"/>
                      </a:endParaRPr>
                    </a:p>
                  </a:txBody>
                  <a:tcPr>
                    <a:lnL>
                      <a:noFill/>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a:solidFill>
                            <a:srgbClr val="46647B"/>
                          </a:solidFill>
                          <a:latin typeface="+mj-lt"/>
                        </a:rPr>
                        <a:t>Supplier practices</a:t>
                      </a:r>
                    </a:p>
                  </a:txBody>
                  <a:tcPr anchor="ctr">
                    <a:lnL>
                      <a:noFill/>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0"/>
                        </a:spcBef>
                        <a:spcAft>
                          <a:spcPts val="0"/>
                        </a:spcAft>
                        <a:buClrTx/>
                        <a:buSzTx/>
                        <a:buFontTx/>
                        <a:buChar char="•"/>
                        <a:tabLst/>
                        <a:defRPr/>
                      </a:pPr>
                      <a:r>
                        <a:rPr lang="en-US" sz="1000" b="1">
                          <a:latin typeface="+mn-lt"/>
                        </a:rPr>
                        <a:t>Procurement</a:t>
                      </a:r>
                      <a:r>
                        <a:rPr lang="en-US" sz="1000">
                          <a:latin typeface="+mn-lt"/>
                        </a:rPr>
                        <a:t>: Companies sourcing </a:t>
                      </a:r>
                      <a:r>
                        <a:rPr lang="en-US" sz="1000" b="1">
                          <a:latin typeface="+mn-lt"/>
                        </a:rPr>
                        <a:t>plant-based/marine bioactives </a:t>
                      </a:r>
                      <a:r>
                        <a:rPr lang="en-US" sz="1000">
                          <a:latin typeface="+mn-lt"/>
                        </a:rPr>
                        <a:t>face risks related to </a:t>
                      </a:r>
                      <a:r>
                        <a:rPr lang="en-US" sz="1000" b="1">
                          <a:latin typeface="+mn-lt"/>
                        </a:rPr>
                        <a:t>biodiversity exploitation </a:t>
                      </a:r>
                      <a:r>
                        <a:rPr lang="en-US" sz="1000">
                          <a:latin typeface="+mn-lt"/>
                        </a:rPr>
                        <a:t>and ethical violations. Compliance with </a:t>
                      </a:r>
                      <a:r>
                        <a:rPr lang="en-US" sz="1000" b="1">
                          <a:latin typeface="+mn-lt"/>
                        </a:rPr>
                        <a:t>Nagoya Protocol</a:t>
                      </a:r>
                      <a:r>
                        <a:rPr lang="en-US" sz="1000" b="1" baseline="30000">
                          <a:latin typeface="+mn-lt"/>
                        </a:rPr>
                        <a:t>9</a:t>
                      </a:r>
                      <a:r>
                        <a:rPr lang="en-US" sz="1000" b="1">
                          <a:latin typeface="+mn-lt"/>
                        </a:rPr>
                        <a:t>, UN Global Compact </a:t>
                      </a:r>
                      <a:r>
                        <a:rPr lang="en-US" sz="1000">
                          <a:latin typeface="+mn-lt"/>
                        </a:rPr>
                        <a:t>ensures a responsible supply chain.</a:t>
                      </a:r>
                    </a:p>
                    <a:p>
                      <a:pPr marL="177800" marR="0" lvl="0" indent="-177800" algn="l" defTabSz="711200" rtl="0" eaLnBrk="1" fontAlgn="auto" latinLnBrk="0" hangingPunct="1">
                        <a:lnSpc>
                          <a:spcPct val="100000"/>
                        </a:lnSpc>
                        <a:spcBef>
                          <a:spcPts val="0"/>
                        </a:spcBef>
                        <a:spcAft>
                          <a:spcPts val="0"/>
                        </a:spcAft>
                        <a:buClrTx/>
                        <a:buSzTx/>
                        <a:buFontTx/>
                        <a:buChar char="•"/>
                        <a:tabLst/>
                        <a:defRPr/>
                      </a:pPr>
                      <a:r>
                        <a:rPr lang="en-US" sz="1000" b="1">
                          <a:latin typeface="+mn-lt"/>
                        </a:rPr>
                        <a:t>Traceability:</a:t>
                      </a:r>
                      <a:r>
                        <a:rPr lang="en-US" sz="1000" b="0">
                          <a:latin typeface="+mn-lt"/>
                        </a:rPr>
                        <a:t> </a:t>
                      </a:r>
                      <a:r>
                        <a:rPr lang="en-US" sz="1000"/>
                        <a:t>Blockchain-based </a:t>
                      </a:r>
                      <a:r>
                        <a:rPr lang="en-US" sz="1000" b="1"/>
                        <a:t>batch traceability, digital supplier verification, and real-time tracking systems</a:t>
                      </a:r>
                      <a:r>
                        <a:rPr lang="en-US" sz="1000"/>
                        <a:t> are critical for maintaining transparency and regulatory compliance in the pharma and biotech supply chain</a:t>
                      </a:r>
                      <a:endParaRPr lang="en-US" sz="1000" b="1" i="0">
                        <a:latin typeface="+mn-lt"/>
                      </a:endParaRPr>
                    </a:p>
                  </a:txBody>
                  <a:tcPr marT="0" anchor="ctr">
                    <a:lnL w="12700" cap="flat" cmpd="sng" algn="ctr">
                      <a:noFill/>
                      <a:prstDash val="solid"/>
                      <a:round/>
                      <a:headEnd type="none" w="med" len="med"/>
                      <a:tailEnd type="none" w="med" len="med"/>
                    </a:lnL>
                    <a:lnR>
                      <a:noFill/>
                    </a:lnR>
                    <a:lnT w="9525" cap="flat" cmpd="sng" algn="ctr">
                      <a:solidFill>
                        <a:schemeClr val="tx1"/>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92421739"/>
                  </a:ext>
                </a:extLst>
              </a:tr>
              <a:tr h="763479">
                <a:tc>
                  <a:txBody>
                    <a:bodyPr/>
                    <a:lstStyle/>
                    <a:p>
                      <a:pPr marL="0" indent="0" algn="l">
                        <a:buFontTx/>
                        <a:buNone/>
                      </a:pPr>
                      <a:endParaRPr lang="en-US" sz="1200" b="1">
                        <a:solidFill>
                          <a:srgbClr val="46647B"/>
                        </a:solidFill>
                        <a:latin typeface="+mj-lt"/>
                      </a:endParaRPr>
                    </a:p>
                  </a:txBody>
                  <a:tcP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dirty="0">
                          <a:solidFill>
                            <a:srgbClr val="46647B"/>
                          </a:solidFill>
                          <a:latin typeface="+mj-lt"/>
                        </a:rPr>
                        <a:t>Business ethics</a:t>
                      </a:r>
                    </a:p>
                  </a:txBody>
                  <a:tcPr anchor="ctr">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marL="177800" marR="0" lvl="0" indent="-177800" algn="l" defTabSz="711200" rtl="0" eaLnBrk="1" fontAlgn="auto" latinLnBrk="0" hangingPunct="1">
                        <a:lnSpc>
                          <a:spcPct val="100000"/>
                        </a:lnSpc>
                        <a:spcBef>
                          <a:spcPts val="0"/>
                        </a:spcBef>
                        <a:spcAft>
                          <a:spcPts val="0"/>
                        </a:spcAft>
                        <a:buClrTx/>
                        <a:buSzTx/>
                        <a:buFontTx/>
                        <a:buChar char="•"/>
                        <a:tabLst/>
                        <a:defRPr/>
                      </a:pPr>
                      <a:r>
                        <a:rPr lang="en-US" sz="1000" b="1" dirty="0"/>
                        <a:t>Anti-Corruption &amp; Compliance</a:t>
                      </a:r>
                      <a:r>
                        <a:rPr lang="en-US" sz="1000" b="1" dirty="0">
                          <a:latin typeface="+mn-lt"/>
                        </a:rPr>
                        <a:t>: </a:t>
                      </a:r>
                      <a:r>
                        <a:rPr lang="en-US" sz="1000" b="0" dirty="0">
                          <a:latin typeface="+mn-lt"/>
                        </a:rPr>
                        <a:t>Companies with manufacturing facilities across multiple countries stand at risk of </a:t>
                      </a:r>
                      <a:r>
                        <a:rPr lang="en-US" sz="1000" b="1" dirty="0">
                          <a:latin typeface="+mn-lt"/>
                        </a:rPr>
                        <a:t>corruption</a:t>
                      </a:r>
                      <a:r>
                        <a:rPr lang="en-US" sz="1000" b="0" dirty="0">
                          <a:latin typeface="+mn-lt"/>
                        </a:rPr>
                        <a:t>, leading to </a:t>
                      </a:r>
                      <a:r>
                        <a:rPr lang="en-US" sz="1000" b="1" dirty="0">
                          <a:latin typeface="+mn-lt"/>
                        </a:rPr>
                        <a:t>risk of regulatory sanctions and loss in company reputation</a:t>
                      </a:r>
                      <a:r>
                        <a:rPr lang="en-US" sz="1000" b="0" dirty="0">
                          <a:latin typeface="+mn-lt"/>
                        </a:rPr>
                        <a:t>. Presence of policies and procedures to raise awareness and ensure compliance is critical for companies in the pharma, nutrition and cosmetics space </a:t>
                      </a:r>
                    </a:p>
                    <a:p>
                      <a:pPr marL="177800" marR="0" lvl="0" indent="-177800" algn="l" defTabSz="711200" rtl="0" eaLnBrk="1" fontAlgn="auto" latinLnBrk="0" hangingPunct="1">
                        <a:lnSpc>
                          <a:spcPct val="100000"/>
                        </a:lnSpc>
                        <a:spcBef>
                          <a:spcPts val="0"/>
                        </a:spcBef>
                        <a:spcAft>
                          <a:spcPts val="0"/>
                        </a:spcAft>
                        <a:buClrTx/>
                        <a:buSzTx/>
                        <a:buFontTx/>
                        <a:buChar char="•"/>
                        <a:tabLst/>
                        <a:defRPr/>
                      </a:pPr>
                      <a:r>
                        <a:rPr lang="en-US" sz="1000" b="0" i="0" dirty="0">
                          <a:solidFill>
                            <a:schemeClr val="tx1"/>
                          </a:solidFill>
                          <a:latin typeface="+mn-lt"/>
                        </a:rPr>
                        <a:t>Additional challenges include </a:t>
                      </a:r>
                      <a:r>
                        <a:rPr lang="en-US" sz="1000" b="1" i="0" dirty="0">
                          <a:solidFill>
                            <a:schemeClr val="tx1"/>
                          </a:solidFill>
                          <a:latin typeface="+mn-lt"/>
                        </a:rPr>
                        <a:t>anti-competitive behavior </a:t>
                      </a:r>
                      <a:r>
                        <a:rPr lang="en-US" sz="1000" b="0" i="0" dirty="0">
                          <a:solidFill>
                            <a:schemeClr val="tx1"/>
                          </a:solidFill>
                          <a:latin typeface="+mn-lt"/>
                        </a:rPr>
                        <a:t>such as </a:t>
                      </a:r>
                      <a:r>
                        <a:rPr lang="en-US" sz="1000" b="1" i="0" dirty="0">
                          <a:solidFill>
                            <a:schemeClr val="tx1"/>
                          </a:solidFill>
                          <a:latin typeface="+mn-lt"/>
                        </a:rPr>
                        <a:t>monopolies</a:t>
                      </a:r>
                      <a:r>
                        <a:rPr lang="en-US" sz="1000" b="0" i="0" dirty="0">
                          <a:solidFill>
                            <a:schemeClr val="tx1"/>
                          </a:solidFill>
                          <a:latin typeface="+mn-lt"/>
                        </a:rPr>
                        <a:t>, </a:t>
                      </a:r>
                      <a:r>
                        <a:rPr lang="en-US" sz="1000" b="1" i="0" dirty="0">
                          <a:solidFill>
                            <a:schemeClr val="tx1"/>
                          </a:solidFill>
                          <a:latin typeface="+mn-lt"/>
                        </a:rPr>
                        <a:t>price-fixing </a:t>
                      </a:r>
                      <a:r>
                        <a:rPr lang="en-US" sz="1000" b="0" i="0" dirty="0">
                          <a:solidFill>
                            <a:schemeClr val="tx1"/>
                          </a:solidFill>
                          <a:latin typeface="+mn-lt"/>
                        </a:rPr>
                        <a:t>and </a:t>
                      </a:r>
                      <a:r>
                        <a:rPr lang="en-US" sz="1000" b="1" i="0" dirty="0">
                          <a:solidFill>
                            <a:schemeClr val="tx1"/>
                          </a:solidFill>
                          <a:latin typeface="+mn-lt"/>
                        </a:rPr>
                        <a:t>bid-rigging</a:t>
                      </a:r>
                      <a:r>
                        <a:rPr lang="en-US" sz="1000" b="0" i="0" dirty="0">
                          <a:solidFill>
                            <a:schemeClr val="tx1"/>
                          </a:solidFill>
                          <a:latin typeface="+mn-lt"/>
                        </a:rPr>
                        <a:t>, which can deny vulnerable populations access to medicine</a:t>
                      </a:r>
                      <a:endParaRPr lang="en-US" sz="1000" b="0" i="0" dirty="0">
                        <a:latin typeface="+mn-lt"/>
                      </a:endParaRPr>
                    </a:p>
                  </a:txBody>
                  <a:tcPr marT="0" anchor="ctr">
                    <a:lnL w="12700" cap="flat" cmpd="sng" algn="ctr">
                      <a:no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44856857"/>
                  </a:ext>
                </a:extLst>
              </a:tr>
            </a:tbl>
          </a:graphicData>
        </a:graphic>
      </p:graphicFrame>
      <p:sp>
        <p:nvSpPr>
          <p:cNvPr id="46" name="Title 1">
            <a:extLst>
              <a:ext uri="{FF2B5EF4-FFF2-40B4-BE49-F238E27FC236}">
                <a16:creationId xmlns:a16="http://schemas.microsoft.com/office/drawing/2014/main" id="{D3481B70-E084-4BDC-947D-73DDC16B7700}"/>
              </a:ext>
            </a:extLst>
          </p:cNvPr>
          <p:cNvSpPr>
            <a:spLocks noGrp="1"/>
          </p:cNvSpPr>
          <p:nvPr>
            <p:ph type="title"/>
          </p:nvPr>
        </p:nvSpPr>
        <p:spPr>
          <a:xfrm>
            <a:off x="347024" y="1"/>
            <a:ext cx="11514775" cy="876687"/>
          </a:xfrm>
        </p:spPr>
        <p:txBody>
          <a:bodyPr vert="horz"/>
          <a:lstStyle/>
          <a:p>
            <a:r>
              <a:rPr lang="en-GB" b="1" dirty="0">
                <a:solidFill>
                  <a:srgbClr val="000000"/>
                </a:solidFill>
                <a:latin typeface="Arial" panose="020B0604020202020204" pitchFamily="34" charset="0"/>
              </a:rPr>
              <a:t>ESG materiality: </a:t>
            </a:r>
            <a:r>
              <a:rPr lang="en-GB" dirty="0">
                <a:solidFill>
                  <a:srgbClr val="000000"/>
                </a:solidFill>
                <a:latin typeface="Arial" panose="020B0604020202020204" pitchFamily="34" charset="0"/>
              </a:rPr>
              <a:t>Material sustainability topics for Target’s industry</a:t>
            </a:r>
            <a:endParaRPr lang="en-GB" dirty="0"/>
          </a:p>
        </p:txBody>
      </p:sp>
      <p:sp>
        <p:nvSpPr>
          <p:cNvPr id="7" name="btfpNotesBox559700">
            <a:extLst>
              <a:ext uri="{FF2B5EF4-FFF2-40B4-BE49-F238E27FC236}">
                <a16:creationId xmlns:a16="http://schemas.microsoft.com/office/drawing/2014/main" id="{E733F7BF-7796-4A99-ACA0-DCE39F5243FD}"/>
              </a:ext>
            </a:extLst>
          </p:cNvPr>
          <p:cNvSpPr txBox="1"/>
          <p:nvPr>
            <p:custDataLst>
              <p:tags r:id="rId4"/>
            </p:custDataLst>
          </p:nvPr>
        </p:nvSpPr>
        <p:spPr bwMode="gray">
          <a:xfrm>
            <a:off x="330200" y="5964373"/>
            <a:ext cx="9662974" cy="615553"/>
          </a:xfrm>
          <a:prstGeom prst="rect">
            <a:avLst/>
          </a:prstGeom>
          <a:noFill/>
        </p:spPr>
        <p:txBody>
          <a:bodyPr vert="horz" wrap="square" lIns="0" tIns="0" rIns="0" bIns="0" rtlCol="0" anchor="b">
            <a:spAutoFit/>
          </a:bodyPr>
          <a:lstStyle/>
          <a:p>
            <a:pPr marL="0" indent="0">
              <a:spcBef>
                <a:spcPts val="0"/>
              </a:spcBef>
              <a:buNone/>
            </a:pPr>
            <a:r>
              <a:rPr lang="en-GB" sz="800" dirty="0">
                <a:solidFill>
                  <a:srgbClr val="000000"/>
                </a:solidFill>
              </a:rPr>
              <a:t>Note: (1) Outlines </a:t>
            </a:r>
            <a:r>
              <a:rPr lang="en-US" sz="800" dirty="0">
                <a:solidFill>
                  <a:srgbClr val="000000"/>
                </a:solidFill>
              </a:rPr>
              <a:t>comprehensive measures for waste management across EU Member States; (2) set of procedures and principles that ensure the quality of  pharma &amp; food products; (3) Guideline from the International Council for </a:t>
            </a:r>
            <a:r>
              <a:rPr lang="en-US" sz="800" dirty="0" err="1">
                <a:solidFill>
                  <a:srgbClr val="000000"/>
                </a:solidFill>
              </a:rPr>
              <a:t>Harmonisation</a:t>
            </a:r>
            <a:r>
              <a:rPr lang="en-US" sz="800" dirty="0">
                <a:solidFill>
                  <a:srgbClr val="000000"/>
                </a:solidFill>
              </a:rPr>
              <a:t> (ICH) that provides guidance on GMP for APIs; (4)U.S. Food and Drug Administration; (5) European Medicines Agency; (6) Organization for Economic Co-operation and Development ; (7) ICH guideline providing recommendations for use of less toxic solvents in the manufacture of drug substances/dosage forms; (8) ensures that chemical hazards are classified and information is communicated to employers and employees through safety data sheets (SDSs) etc.; (9) International agreement which aims at sharing the benefits arising from the utilization of genetic resources in a fair and equitable way | </a:t>
            </a:r>
            <a:r>
              <a:rPr lang="en-GB" sz="800" dirty="0">
                <a:solidFill>
                  <a:srgbClr val="000000"/>
                </a:solidFill>
              </a:rPr>
              <a:t>Source: MSCI; SASB; </a:t>
            </a:r>
            <a:r>
              <a:rPr lang="en-GB" sz="800" dirty="0" err="1">
                <a:solidFill>
                  <a:srgbClr val="000000"/>
                </a:solidFill>
              </a:rPr>
              <a:t>Ecovadis</a:t>
            </a:r>
            <a:r>
              <a:rPr lang="en-GB" sz="800" dirty="0">
                <a:solidFill>
                  <a:srgbClr val="000000"/>
                </a:solidFill>
              </a:rPr>
              <a:t>; Company reports; Lit. search</a:t>
            </a:r>
          </a:p>
        </p:txBody>
      </p:sp>
      <p:grpSp>
        <p:nvGrpSpPr>
          <p:cNvPr id="29" name="btfpStatusSticker558962">
            <a:extLst>
              <a:ext uri="{FF2B5EF4-FFF2-40B4-BE49-F238E27FC236}">
                <a16:creationId xmlns:a16="http://schemas.microsoft.com/office/drawing/2014/main" id="{5480350A-761F-4D91-A003-132143135A7E}"/>
              </a:ext>
            </a:extLst>
          </p:cNvPr>
          <p:cNvGrpSpPr/>
          <p:nvPr>
            <p:custDataLst>
              <p:tags r:id="rId5"/>
            </p:custDataLst>
          </p:nvPr>
        </p:nvGrpSpPr>
        <p:grpSpPr>
          <a:xfrm>
            <a:off x="10322275" y="922293"/>
            <a:ext cx="1539525" cy="235611"/>
            <a:chOff x="-6294096" y="876300"/>
            <a:chExt cx="1539525" cy="235611"/>
          </a:xfrm>
        </p:grpSpPr>
        <p:sp>
          <p:nvSpPr>
            <p:cNvPr id="30" name="btfpStatusStickerText558962">
              <a:extLst>
                <a:ext uri="{FF2B5EF4-FFF2-40B4-BE49-F238E27FC236}">
                  <a16:creationId xmlns:a16="http://schemas.microsoft.com/office/drawing/2014/main" id="{B7091E70-6530-4514-906B-FDCEA43DA273}"/>
                </a:ext>
              </a:extLst>
            </p:cNvPr>
            <p:cNvSpPr txBox="1"/>
            <p:nvPr/>
          </p:nvSpPr>
          <p:spPr bwMode="gray">
            <a:xfrm>
              <a:off x="-6294096" y="876300"/>
              <a:ext cx="1539525"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Outside-in</a:t>
              </a:r>
            </a:p>
          </p:txBody>
        </p:sp>
        <p:cxnSp>
          <p:nvCxnSpPr>
            <p:cNvPr id="31" name="btfpStatusStickerLine558962">
              <a:extLst>
                <a:ext uri="{FF2B5EF4-FFF2-40B4-BE49-F238E27FC236}">
                  <a16:creationId xmlns:a16="http://schemas.microsoft.com/office/drawing/2014/main" id="{4A611AFD-5DE6-4445-B70D-38ED312AA0D0}"/>
                </a:ext>
              </a:extLst>
            </p:cNvPr>
            <p:cNvCxnSpPr>
              <a:cxnSpLocks/>
            </p:cNvCxnSpPr>
            <p:nvPr/>
          </p:nvCxnSpPr>
          <p:spPr bwMode="gray">
            <a:xfrm rot="720000">
              <a:off x="-629409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00" name="Rectangle 99">
            <a:extLst>
              <a:ext uri="{FF2B5EF4-FFF2-40B4-BE49-F238E27FC236}">
                <a16:creationId xmlns:a16="http://schemas.microsoft.com/office/drawing/2014/main" id="{B48E6D27-50C1-492F-A034-1516C144E6B6}"/>
              </a:ext>
            </a:extLst>
          </p:cNvPr>
          <p:cNvSpPr/>
          <p:nvPr/>
        </p:nvSpPr>
        <p:spPr bwMode="gray">
          <a:xfrm>
            <a:off x="311159" y="1648358"/>
            <a:ext cx="274114" cy="49244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3200" b="1">
                <a:solidFill>
                  <a:schemeClr val="accent5"/>
                </a:solidFill>
              </a:rPr>
              <a:t>E</a:t>
            </a:r>
            <a:endParaRPr lang="en-US" sz="1050">
              <a:solidFill>
                <a:schemeClr val="accent5"/>
              </a:solidFill>
            </a:endParaRPr>
          </a:p>
        </p:txBody>
      </p:sp>
      <p:grpSp>
        <p:nvGrpSpPr>
          <p:cNvPr id="101" name="btfpIcon639731">
            <a:extLst>
              <a:ext uri="{FF2B5EF4-FFF2-40B4-BE49-F238E27FC236}">
                <a16:creationId xmlns:a16="http://schemas.microsoft.com/office/drawing/2014/main" id="{61B07F6B-51F9-4732-862A-095D60F4B145}"/>
              </a:ext>
            </a:extLst>
          </p:cNvPr>
          <p:cNvGrpSpPr>
            <a:grpSpLocks noChangeAspect="1"/>
          </p:cNvGrpSpPr>
          <p:nvPr>
            <p:custDataLst>
              <p:tags r:id="rId6"/>
            </p:custDataLst>
          </p:nvPr>
        </p:nvGrpSpPr>
        <p:grpSpPr>
          <a:xfrm>
            <a:off x="373558" y="1979313"/>
            <a:ext cx="540544" cy="540544"/>
            <a:chOff x="585611" y="1192040"/>
            <a:chExt cx="1750953" cy="1750951"/>
          </a:xfrm>
        </p:grpSpPr>
        <p:sp>
          <p:nvSpPr>
            <p:cNvPr id="102" name="btfpIconCircle639731">
              <a:extLst>
                <a:ext uri="{FF2B5EF4-FFF2-40B4-BE49-F238E27FC236}">
                  <a16:creationId xmlns:a16="http://schemas.microsoft.com/office/drawing/2014/main" id="{E046D7D7-500C-4CF7-A582-BC0655269B1F}"/>
                </a:ext>
              </a:extLst>
            </p:cNvPr>
            <p:cNvSpPr>
              <a:spLocks/>
            </p:cNvSpPr>
            <p:nvPr/>
          </p:nvSpPr>
          <p:spPr bwMode="gray">
            <a:xfrm>
              <a:off x="585611" y="1192040"/>
              <a:ext cx="1750953" cy="175095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pic>
          <p:nvPicPr>
            <p:cNvPr id="103" name="btfpIconLines639731">
              <a:extLst>
                <a:ext uri="{FF2B5EF4-FFF2-40B4-BE49-F238E27FC236}">
                  <a16:creationId xmlns:a16="http://schemas.microsoft.com/office/drawing/2014/main" id="{D782204C-A384-488C-8829-5CA73F127A8A}"/>
                </a:ext>
              </a:extLst>
            </p:cNvPr>
            <p:cNvPicPr>
              <a:picLocks/>
            </p:cNvPicPr>
            <p:nvPr/>
          </p:nvPicPr>
          <p:blipFill>
            <a:blip r:embed="rId28">
              <a:extLst>
                <a:ext uri="{28A0092B-C50C-407E-A947-70E740481C1C}">
                  <a14:useLocalDpi xmlns:a14="http://schemas.microsoft.com/office/drawing/2010/main" val="0"/>
                </a:ext>
              </a:extLst>
            </a:blip>
            <a:stretch>
              <a:fillRect/>
            </a:stretch>
          </p:blipFill>
          <p:spPr>
            <a:xfrm>
              <a:off x="585611" y="1192040"/>
              <a:ext cx="1750953" cy="1750951"/>
            </a:xfrm>
            <a:prstGeom prst="rect">
              <a:avLst/>
            </a:prstGeom>
          </p:spPr>
        </p:pic>
      </p:grpSp>
      <p:sp>
        <p:nvSpPr>
          <p:cNvPr id="104" name="Rectangle 103">
            <a:extLst>
              <a:ext uri="{FF2B5EF4-FFF2-40B4-BE49-F238E27FC236}">
                <a16:creationId xmlns:a16="http://schemas.microsoft.com/office/drawing/2014/main" id="{68ECA00D-603D-4BD9-8B9A-3522043CF826}"/>
              </a:ext>
            </a:extLst>
          </p:cNvPr>
          <p:cNvSpPr/>
          <p:nvPr/>
        </p:nvSpPr>
        <p:spPr bwMode="gray">
          <a:xfrm>
            <a:off x="305523" y="3549166"/>
            <a:ext cx="274114" cy="49244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3200" b="1">
                <a:solidFill>
                  <a:schemeClr val="accent6"/>
                </a:solidFill>
              </a:rPr>
              <a:t>S</a:t>
            </a:r>
            <a:endParaRPr lang="en-US" sz="1050">
              <a:solidFill>
                <a:schemeClr val="accent6"/>
              </a:solidFill>
            </a:endParaRPr>
          </a:p>
        </p:txBody>
      </p:sp>
      <p:grpSp>
        <p:nvGrpSpPr>
          <p:cNvPr id="105" name="btfpIcon983159">
            <a:extLst>
              <a:ext uri="{FF2B5EF4-FFF2-40B4-BE49-F238E27FC236}">
                <a16:creationId xmlns:a16="http://schemas.microsoft.com/office/drawing/2014/main" id="{2647EA28-EBAB-4AD4-8574-CFA153CFB8E8}"/>
              </a:ext>
            </a:extLst>
          </p:cNvPr>
          <p:cNvGrpSpPr>
            <a:grpSpLocks noChangeAspect="1"/>
          </p:cNvGrpSpPr>
          <p:nvPr>
            <p:custDataLst>
              <p:tags r:id="rId7"/>
            </p:custDataLst>
          </p:nvPr>
        </p:nvGrpSpPr>
        <p:grpSpPr>
          <a:xfrm>
            <a:off x="301361" y="3913703"/>
            <a:ext cx="540544" cy="540544"/>
            <a:chOff x="613793" y="2913242"/>
            <a:chExt cx="1750953" cy="1750951"/>
          </a:xfrm>
        </p:grpSpPr>
        <p:sp>
          <p:nvSpPr>
            <p:cNvPr id="106" name="btfpIconCircle983159">
              <a:extLst>
                <a:ext uri="{FF2B5EF4-FFF2-40B4-BE49-F238E27FC236}">
                  <a16:creationId xmlns:a16="http://schemas.microsoft.com/office/drawing/2014/main" id="{8BE7DB5F-53C6-45A4-B18B-EEF81A84CC0C}"/>
                </a:ext>
              </a:extLst>
            </p:cNvPr>
            <p:cNvSpPr>
              <a:spLocks/>
            </p:cNvSpPr>
            <p:nvPr/>
          </p:nvSpPr>
          <p:spPr bwMode="gray">
            <a:xfrm>
              <a:off x="613793" y="2913242"/>
              <a:ext cx="1750953" cy="175095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endParaRPr lang="en-GB" sz="1600">
                <a:solidFill>
                  <a:schemeClr val="tx1"/>
                </a:solidFill>
              </a:endParaRPr>
            </a:p>
          </p:txBody>
        </p:sp>
        <p:pic>
          <p:nvPicPr>
            <p:cNvPr id="107" name="btfpIconLines983159">
              <a:extLst>
                <a:ext uri="{FF2B5EF4-FFF2-40B4-BE49-F238E27FC236}">
                  <a16:creationId xmlns:a16="http://schemas.microsoft.com/office/drawing/2014/main" id="{392BCB72-3A9E-4B57-A80E-3D47E5007E20}"/>
                </a:ext>
              </a:extLst>
            </p:cNvPr>
            <p:cNvPicPr>
              <a:picLocks/>
            </p:cNvPicPr>
            <p:nvPr/>
          </p:nvPicPr>
          <p:blipFill>
            <a:blip r:embed="rId29">
              <a:extLst>
                <a:ext uri="{28A0092B-C50C-407E-A947-70E740481C1C}">
                  <a14:useLocalDpi xmlns:a14="http://schemas.microsoft.com/office/drawing/2010/main" val="0"/>
                </a:ext>
              </a:extLst>
            </a:blip>
            <a:stretch>
              <a:fillRect/>
            </a:stretch>
          </p:blipFill>
          <p:spPr>
            <a:xfrm>
              <a:off x="613793" y="2913242"/>
              <a:ext cx="1750953" cy="1750951"/>
            </a:xfrm>
            <a:prstGeom prst="rect">
              <a:avLst/>
            </a:prstGeom>
          </p:spPr>
        </p:pic>
      </p:grpSp>
      <p:sp>
        <p:nvSpPr>
          <p:cNvPr id="108" name="Rectangle 107">
            <a:extLst>
              <a:ext uri="{FF2B5EF4-FFF2-40B4-BE49-F238E27FC236}">
                <a16:creationId xmlns:a16="http://schemas.microsoft.com/office/drawing/2014/main" id="{BBAFE47C-6DF3-4C6F-AC33-7AFFB2AF3ABE}"/>
              </a:ext>
            </a:extLst>
          </p:cNvPr>
          <p:cNvSpPr/>
          <p:nvPr/>
        </p:nvSpPr>
        <p:spPr bwMode="gray">
          <a:xfrm>
            <a:off x="250646" y="4988270"/>
            <a:ext cx="318998" cy="492443"/>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3200" b="1">
                <a:solidFill>
                  <a:schemeClr val="accent4"/>
                </a:solidFill>
              </a:rPr>
              <a:t>G</a:t>
            </a:r>
            <a:endParaRPr lang="en-US" sz="1050">
              <a:solidFill>
                <a:schemeClr val="accent4"/>
              </a:solidFill>
            </a:endParaRPr>
          </a:p>
        </p:txBody>
      </p:sp>
      <p:grpSp>
        <p:nvGrpSpPr>
          <p:cNvPr id="109" name="btfpIcon142131">
            <a:extLst>
              <a:ext uri="{FF2B5EF4-FFF2-40B4-BE49-F238E27FC236}">
                <a16:creationId xmlns:a16="http://schemas.microsoft.com/office/drawing/2014/main" id="{02E5E030-9FDF-47CC-AFC2-4B4C0DFCCD4E}"/>
              </a:ext>
            </a:extLst>
          </p:cNvPr>
          <p:cNvGrpSpPr>
            <a:grpSpLocks noChangeAspect="1"/>
          </p:cNvGrpSpPr>
          <p:nvPr>
            <p:custDataLst>
              <p:tags r:id="rId8"/>
            </p:custDataLst>
          </p:nvPr>
        </p:nvGrpSpPr>
        <p:grpSpPr>
          <a:xfrm>
            <a:off x="406136" y="5213107"/>
            <a:ext cx="540544" cy="540544"/>
            <a:chOff x="800171" y="4666688"/>
            <a:chExt cx="1378194" cy="1378194"/>
          </a:xfrm>
        </p:grpSpPr>
        <p:sp>
          <p:nvSpPr>
            <p:cNvPr id="110" name="btfpIconCircle142131">
              <a:extLst>
                <a:ext uri="{FF2B5EF4-FFF2-40B4-BE49-F238E27FC236}">
                  <a16:creationId xmlns:a16="http://schemas.microsoft.com/office/drawing/2014/main" id="{4850BE9E-A147-4323-A104-A3EFC00BB00E}"/>
                </a:ext>
              </a:extLst>
            </p:cNvPr>
            <p:cNvSpPr>
              <a:spLocks/>
            </p:cNvSpPr>
            <p:nvPr/>
          </p:nvSpPr>
          <p:spPr bwMode="gray">
            <a:xfrm>
              <a:off x="800171" y="4666688"/>
              <a:ext cx="1378194" cy="137819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buNone/>
              </a:pPr>
              <a:endParaRPr lang="en-GB" sz="1600">
                <a:solidFill>
                  <a:schemeClr val="tx1"/>
                </a:solidFill>
              </a:endParaRPr>
            </a:p>
          </p:txBody>
        </p:sp>
        <p:pic>
          <p:nvPicPr>
            <p:cNvPr id="111" name="btfpIconLines142131">
              <a:extLst>
                <a:ext uri="{FF2B5EF4-FFF2-40B4-BE49-F238E27FC236}">
                  <a16:creationId xmlns:a16="http://schemas.microsoft.com/office/drawing/2014/main" id="{7F73AAEC-349C-4F43-8D76-F764912167FB}"/>
                </a:ext>
              </a:extLst>
            </p:cNvPr>
            <p:cNvPicPr>
              <a:picLocks/>
            </p:cNvPicPr>
            <p:nvPr/>
          </p:nvPicPr>
          <p:blipFill>
            <a:blip r:embed="rId30">
              <a:extLst>
                <a:ext uri="{28A0092B-C50C-407E-A947-70E740481C1C}">
                  <a14:useLocalDpi xmlns:a14="http://schemas.microsoft.com/office/drawing/2010/main" val="0"/>
                </a:ext>
              </a:extLst>
            </a:blip>
            <a:stretch>
              <a:fillRect/>
            </a:stretch>
          </p:blipFill>
          <p:spPr>
            <a:xfrm>
              <a:off x="800171" y="4666688"/>
              <a:ext cx="1378194" cy="1378194"/>
            </a:xfrm>
            <a:prstGeom prst="rect">
              <a:avLst/>
            </a:prstGeom>
          </p:spPr>
        </p:pic>
      </p:grpSp>
      <p:pic>
        <p:nvPicPr>
          <p:cNvPr id="11" name="Picture 4" descr="Sustainability Accounting Standards Board - Wikipedia">
            <a:extLst>
              <a:ext uri="{FF2B5EF4-FFF2-40B4-BE49-F238E27FC236}">
                <a16:creationId xmlns:a16="http://schemas.microsoft.com/office/drawing/2014/main" id="{FFC76A12-FB5B-9376-DD6A-5CCE96817476}"/>
              </a:ext>
            </a:extLst>
          </p:cNvPr>
          <p:cNvPicPr>
            <a:picLocks noChangeAspect="1" noChangeArrowheads="1"/>
          </p:cNvPicPr>
          <p:nvPr/>
        </p:nvPicPr>
        <p:blipFill>
          <a:blip r:embed="rId3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31201" y="903722"/>
            <a:ext cx="392657" cy="3930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Powering better investment decisions - MSCI">
            <a:extLst>
              <a:ext uri="{FF2B5EF4-FFF2-40B4-BE49-F238E27FC236}">
                <a16:creationId xmlns:a16="http://schemas.microsoft.com/office/drawing/2014/main" id="{8131CF0A-B0F8-45F3-2C00-4FA4F46466B8}"/>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7469380" y="964871"/>
            <a:ext cx="993164" cy="2648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coVadis">
            <a:extLst>
              <a:ext uri="{FF2B5EF4-FFF2-40B4-BE49-F238E27FC236}">
                <a16:creationId xmlns:a16="http://schemas.microsoft.com/office/drawing/2014/main" id="{0ABD131E-F894-291B-D574-60EF9FCD71A8}"/>
              </a:ext>
            </a:extLst>
          </p:cNvPr>
          <p:cNvPicPr>
            <a:picLocks noChangeAspect="1" noChangeArrowheads="1"/>
          </p:cNvPicPr>
          <p:nvPr/>
        </p:nvPicPr>
        <p:blipFill>
          <a:blip r:embed="rId3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90477" y="778923"/>
            <a:ext cx="1091769" cy="5699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2" name="btfpTable625570">
            <a:extLst>
              <a:ext uri="{FF2B5EF4-FFF2-40B4-BE49-F238E27FC236}">
                <a16:creationId xmlns:a16="http://schemas.microsoft.com/office/drawing/2014/main" id="{7E7C3046-C6CA-4666-6D27-47D88F0D0618}"/>
              </a:ext>
            </a:extLst>
          </p:cNvPr>
          <p:cNvGraphicFramePr>
            <a:graphicFrameLocks noGrp="1"/>
          </p:cNvGraphicFramePr>
          <p:nvPr>
            <p:custDataLst>
              <p:tags r:id="rId9"/>
            </p:custDataLst>
          </p:nvPr>
        </p:nvGraphicFramePr>
        <p:xfrm>
          <a:off x="9993174" y="1208980"/>
          <a:ext cx="1868626" cy="426720"/>
        </p:xfrm>
        <a:graphic>
          <a:graphicData uri="http://schemas.openxmlformats.org/drawingml/2006/table">
            <a:tbl>
              <a:tblPr firstRow="1" firstCol="1">
                <a:tableStyleId>{9D7B26C5-4107-4FEC-AEDC-1716B250A1EF}</a:tableStyleId>
              </a:tblPr>
              <a:tblGrid>
                <a:gridCol w="1868626">
                  <a:extLst>
                    <a:ext uri="{9D8B030D-6E8A-4147-A177-3AD203B41FA5}">
                      <a16:colId xmlns:a16="http://schemas.microsoft.com/office/drawing/2014/main" val="3835981246"/>
                    </a:ext>
                  </a:extLst>
                </a:gridCol>
              </a:tblGrid>
              <a:tr h="412808">
                <a:tc>
                  <a:txBody>
                    <a:bodyPr/>
                    <a:lstStyle/>
                    <a:p>
                      <a:pPr marL="0" indent="0" algn="l">
                        <a:spcBef>
                          <a:spcPts val="0"/>
                        </a:spcBef>
                        <a:buFontTx/>
                        <a:buNone/>
                      </a:pPr>
                      <a:r>
                        <a:rPr lang="en-US" sz="1100" b="1" kern="1200">
                          <a:solidFill>
                            <a:srgbClr val="000000"/>
                          </a:solidFill>
                          <a:latin typeface="+mn-lt"/>
                          <a:ea typeface="+mn-ea"/>
                          <a:cs typeface="+mn-cs"/>
                        </a:rPr>
                        <a:t>Sust. topics not highly material in this industry</a:t>
                      </a:r>
                    </a:p>
                  </a:txBody>
                  <a:tcPr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272115"/>
                  </a:ext>
                </a:extLst>
              </a:tr>
            </a:tbl>
          </a:graphicData>
        </a:graphic>
      </p:graphicFrame>
      <p:sp>
        <p:nvSpPr>
          <p:cNvPr id="43" name="Rectangle 42">
            <a:extLst>
              <a:ext uri="{FF2B5EF4-FFF2-40B4-BE49-F238E27FC236}">
                <a16:creationId xmlns:a16="http://schemas.microsoft.com/office/drawing/2014/main" id="{72EACD8A-5EA4-AF52-D766-590596DE4E7C}"/>
              </a:ext>
            </a:extLst>
          </p:cNvPr>
          <p:cNvSpPr/>
          <p:nvPr/>
        </p:nvSpPr>
        <p:spPr>
          <a:xfrm>
            <a:off x="10992158" y="2037833"/>
            <a:ext cx="955226"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507867"/>
                </a:solidFill>
                <a:latin typeface="+mj-lt"/>
              </a:rPr>
              <a:t>Biodiversity &amp; ecological welfare</a:t>
            </a:r>
          </a:p>
        </p:txBody>
      </p:sp>
      <p:sp>
        <p:nvSpPr>
          <p:cNvPr id="44" name="Rectangle 43">
            <a:extLst>
              <a:ext uri="{FF2B5EF4-FFF2-40B4-BE49-F238E27FC236}">
                <a16:creationId xmlns:a16="http://schemas.microsoft.com/office/drawing/2014/main" id="{1B5F02BA-C187-FA6F-970B-EF09D338ACCD}"/>
              </a:ext>
            </a:extLst>
          </p:cNvPr>
          <p:cNvSpPr/>
          <p:nvPr/>
        </p:nvSpPr>
        <p:spPr>
          <a:xfrm>
            <a:off x="10067437" y="2037833"/>
            <a:ext cx="658711"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507867"/>
                </a:solidFill>
                <a:latin typeface="+mj-lt"/>
              </a:rPr>
              <a:t>Land and ocean use</a:t>
            </a:r>
          </a:p>
        </p:txBody>
      </p:sp>
      <p:grpSp>
        <p:nvGrpSpPr>
          <p:cNvPr id="45" name="btfpIcon643012">
            <a:extLst>
              <a:ext uri="{FF2B5EF4-FFF2-40B4-BE49-F238E27FC236}">
                <a16:creationId xmlns:a16="http://schemas.microsoft.com/office/drawing/2014/main" id="{9C78F251-B75B-1059-4E53-D5CB4BDD9E4A}"/>
              </a:ext>
            </a:extLst>
          </p:cNvPr>
          <p:cNvGrpSpPr>
            <a:grpSpLocks noChangeAspect="1"/>
          </p:cNvGrpSpPr>
          <p:nvPr>
            <p:custDataLst>
              <p:tags r:id="rId10"/>
            </p:custDataLst>
          </p:nvPr>
        </p:nvGrpSpPr>
        <p:grpSpPr>
          <a:xfrm>
            <a:off x="10126520" y="1576478"/>
            <a:ext cx="540545" cy="540545"/>
            <a:chOff x="9184896" y="944486"/>
            <a:chExt cx="540544" cy="540544"/>
          </a:xfrm>
        </p:grpSpPr>
        <p:sp>
          <p:nvSpPr>
            <p:cNvPr id="52" name="btfpIconCircle643012">
              <a:extLst>
                <a:ext uri="{FF2B5EF4-FFF2-40B4-BE49-F238E27FC236}">
                  <a16:creationId xmlns:a16="http://schemas.microsoft.com/office/drawing/2014/main" id="{0BB3248B-CCA8-F9AE-0742-04570F2FE6F7}"/>
                </a:ext>
              </a:extLst>
            </p:cNvPr>
            <p:cNvSpPr>
              <a:spLocks/>
            </p:cNvSpPr>
            <p:nvPr/>
          </p:nvSpPr>
          <p:spPr bwMode="gray">
            <a:xfrm>
              <a:off x="9184896" y="944486"/>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59" name="btfpIconLines643012">
              <a:extLst>
                <a:ext uri="{FF2B5EF4-FFF2-40B4-BE49-F238E27FC236}">
                  <a16:creationId xmlns:a16="http://schemas.microsoft.com/office/drawing/2014/main" id="{3738416D-CA8F-8B38-1C16-207C568FC6E3}"/>
                </a:ext>
              </a:extLst>
            </p:cNvPr>
            <p:cNvPicPr>
              <a:picLocks/>
            </p:cNvPicPr>
            <p:nvPr/>
          </p:nvPicPr>
          <p:blipFill>
            <a:blip r:embed="rId34">
              <a:extLst>
                <a:ext uri="{28A0092B-C50C-407E-A947-70E740481C1C}">
                  <a14:useLocalDpi xmlns:a14="http://schemas.microsoft.com/office/drawing/2010/main" val="0"/>
                </a:ext>
              </a:extLst>
            </a:blip>
            <a:stretch>
              <a:fillRect/>
            </a:stretch>
          </p:blipFill>
          <p:spPr>
            <a:xfrm>
              <a:off x="9184896" y="944486"/>
              <a:ext cx="540544" cy="540544"/>
            </a:xfrm>
            <a:prstGeom prst="rect">
              <a:avLst/>
            </a:prstGeom>
          </p:spPr>
        </p:pic>
      </p:grpSp>
      <p:grpSp>
        <p:nvGrpSpPr>
          <p:cNvPr id="65" name="btfpIcon915860">
            <a:extLst>
              <a:ext uri="{FF2B5EF4-FFF2-40B4-BE49-F238E27FC236}">
                <a16:creationId xmlns:a16="http://schemas.microsoft.com/office/drawing/2014/main" id="{2ADA4F07-55D9-7632-801E-E796EB7801BF}"/>
              </a:ext>
            </a:extLst>
          </p:cNvPr>
          <p:cNvGrpSpPr>
            <a:grpSpLocks noChangeAspect="1"/>
          </p:cNvGrpSpPr>
          <p:nvPr>
            <p:custDataLst>
              <p:tags r:id="rId11"/>
            </p:custDataLst>
          </p:nvPr>
        </p:nvGrpSpPr>
        <p:grpSpPr>
          <a:xfrm>
            <a:off x="11199499" y="1576478"/>
            <a:ext cx="540545" cy="540545"/>
            <a:chOff x="7524593" y="2470423"/>
            <a:chExt cx="540544" cy="540544"/>
          </a:xfrm>
        </p:grpSpPr>
        <p:sp>
          <p:nvSpPr>
            <p:cNvPr id="66" name="btfpIconCircle915860">
              <a:extLst>
                <a:ext uri="{FF2B5EF4-FFF2-40B4-BE49-F238E27FC236}">
                  <a16:creationId xmlns:a16="http://schemas.microsoft.com/office/drawing/2014/main" id="{E752FF5F-0CBF-4822-B46A-B1107F5113A7}"/>
                </a:ext>
              </a:extLst>
            </p:cNvPr>
            <p:cNvSpPr>
              <a:spLocks/>
            </p:cNvSpPr>
            <p:nvPr/>
          </p:nvSpPr>
          <p:spPr bwMode="gray">
            <a:xfrm>
              <a:off x="7524593" y="2470423"/>
              <a:ext cx="540543"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7" name="btfpIconLines915860">
              <a:extLst>
                <a:ext uri="{FF2B5EF4-FFF2-40B4-BE49-F238E27FC236}">
                  <a16:creationId xmlns:a16="http://schemas.microsoft.com/office/drawing/2014/main" id="{19A5EB0E-82AF-5115-08D2-51C4F2CD67BD}"/>
                </a:ext>
              </a:extLst>
            </p:cNvPr>
            <p:cNvPicPr>
              <a:picLocks/>
            </p:cNvPicPr>
            <p:nvPr/>
          </p:nvPicPr>
          <p:blipFill>
            <a:blip r:embed="rId35">
              <a:extLst>
                <a:ext uri="{28A0092B-C50C-407E-A947-70E740481C1C}">
                  <a14:useLocalDpi xmlns:a14="http://schemas.microsoft.com/office/drawing/2010/main" val="0"/>
                </a:ext>
              </a:extLst>
            </a:blip>
            <a:stretch>
              <a:fillRect/>
            </a:stretch>
          </p:blipFill>
          <p:spPr>
            <a:xfrm>
              <a:off x="7524593" y="2470423"/>
              <a:ext cx="540544" cy="540544"/>
            </a:xfrm>
            <a:prstGeom prst="rect">
              <a:avLst/>
            </a:prstGeom>
          </p:spPr>
        </p:pic>
      </p:grpSp>
      <p:grpSp>
        <p:nvGrpSpPr>
          <p:cNvPr id="87" name="Group 86">
            <a:extLst>
              <a:ext uri="{FF2B5EF4-FFF2-40B4-BE49-F238E27FC236}">
                <a16:creationId xmlns:a16="http://schemas.microsoft.com/office/drawing/2014/main" id="{6830176F-CBFB-379F-89CB-F632FBFD5FE8}"/>
              </a:ext>
            </a:extLst>
          </p:cNvPr>
          <p:cNvGrpSpPr/>
          <p:nvPr/>
        </p:nvGrpSpPr>
        <p:grpSpPr>
          <a:xfrm>
            <a:off x="11101298" y="3603754"/>
            <a:ext cx="736949" cy="713732"/>
            <a:chOff x="11101297" y="3666887"/>
            <a:chExt cx="736949" cy="713732"/>
          </a:xfrm>
        </p:grpSpPr>
        <p:grpSp>
          <p:nvGrpSpPr>
            <p:cNvPr id="89" name="btfpIcon904729">
              <a:extLst>
                <a:ext uri="{FF2B5EF4-FFF2-40B4-BE49-F238E27FC236}">
                  <a16:creationId xmlns:a16="http://schemas.microsoft.com/office/drawing/2014/main" id="{574F00C5-6245-E2B1-E764-ECED0FEAD06A}"/>
                </a:ext>
              </a:extLst>
            </p:cNvPr>
            <p:cNvGrpSpPr>
              <a:grpSpLocks noChangeAspect="1"/>
            </p:cNvGrpSpPr>
            <p:nvPr>
              <p:custDataLst>
                <p:tags r:id="rId23"/>
              </p:custDataLst>
            </p:nvPr>
          </p:nvGrpSpPr>
          <p:grpSpPr>
            <a:xfrm>
              <a:off x="11199499" y="3666887"/>
              <a:ext cx="540545" cy="540545"/>
              <a:chOff x="7671384" y="2902126"/>
              <a:chExt cx="540544" cy="540544"/>
            </a:xfrm>
          </p:grpSpPr>
          <p:sp>
            <p:nvSpPr>
              <p:cNvPr id="91" name="btfpIconCircle904729">
                <a:extLst>
                  <a:ext uri="{FF2B5EF4-FFF2-40B4-BE49-F238E27FC236}">
                    <a16:creationId xmlns:a16="http://schemas.microsoft.com/office/drawing/2014/main" id="{169D32BF-E862-70F9-A50C-F5D6E0187908}"/>
                  </a:ext>
                </a:extLst>
              </p:cNvPr>
              <p:cNvSpPr>
                <a:spLocks/>
              </p:cNvSpPr>
              <p:nvPr/>
            </p:nvSpPr>
            <p:spPr bwMode="gray">
              <a:xfrm>
                <a:off x="7671384" y="2902126"/>
                <a:ext cx="540543"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2" name="btfpIconLines904729">
                <a:extLst>
                  <a:ext uri="{FF2B5EF4-FFF2-40B4-BE49-F238E27FC236}">
                    <a16:creationId xmlns:a16="http://schemas.microsoft.com/office/drawing/2014/main" id="{24F7A533-7D6C-9BB0-4012-F9F0169CBE40}"/>
                  </a:ext>
                </a:extLst>
              </p:cNvPr>
              <p:cNvPicPr>
                <a:picLocks/>
              </p:cNvPicPr>
              <p:nvPr/>
            </p:nvPicPr>
            <p:blipFill>
              <a:blip r:embed="rId36">
                <a:extLst>
                  <a:ext uri="{28A0092B-C50C-407E-A947-70E740481C1C}">
                    <a14:useLocalDpi xmlns:a14="http://schemas.microsoft.com/office/drawing/2010/main" val="0"/>
                  </a:ext>
                </a:extLst>
              </a:blip>
              <a:stretch>
                <a:fillRect/>
              </a:stretch>
            </p:blipFill>
            <p:spPr>
              <a:xfrm>
                <a:off x="7671384" y="2902126"/>
                <a:ext cx="540544" cy="540544"/>
              </a:xfrm>
              <a:prstGeom prst="rect">
                <a:avLst/>
              </a:prstGeom>
            </p:spPr>
          </p:pic>
        </p:grpSp>
        <p:sp>
          <p:nvSpPr>
            <p:cNvPr id="90" name="Rectangle 89">
              <a:extLst>
                <a:ext uri="{FF2B5EF4-FFF2-40B4-BE49-F238E27FC236}">
                  <a16:creationId xmlns:a16="http://schemas.microsoft.com/office/drawing/2014/main" id="{26FE2123-2EE4-656C-EE9A-B544F10576F8}"/>
                </a:ext>
              </a:extLst>
            </p:cNvPr>
            <p:cNvSpPr/>
            <p:nvPr/>
          </p:nvSpPr>
          <p:spPr>
            <a:xfrm>
              <a:off x="11101297" y="4095882"/>
              <a:ext cx="736949" cy="284737"/>
            </a:xfrm>
            <a:prstGeom prst="rect">
              <a:avLst/>
            </a:prstGeom>
            <a:noFill/>
            <a:ln w="19050" cap="flat" cmpd="sng" algn="ctr">
              <a:noFill/>
              <a:prstDash val="dash"/>
            </a:ln>
            <a:effectLst/>
          </p:spPr>
          <p:txBody>
            <a:bodyPr lIns="36000" tIns="36000" rIns="36000" bIns="36000" rtlCol="0" anchor="t"/>
            <a:lstStyle/>
            <a:p>
              <a:pPr marL="0" indent="0" algn="ctr" defTabSz="914400">
                <a:spcBef>
                  <a:spcPct val="0"/>
                </a:spcBef>
                <a:spcAft>
                  <a:spcPct val="0"/>
                </a:spcAft>
                <a:buFontTx/>
                <a:buNone/>
              </a:pPr>
              <a:r>
                <a:rPr lang="en-US" sz="800" b="1" kern="0">
                  <a:solidFill>
                    <a:srgbClr val="973B74"/>
                  </a:solidFill>
                </a:rPr>
                <a:t>Community partnership</a:t>
              </a:r>
            </a:p>
          </p:txBody>
        </p:sp>
      </p:grpSp>
      <p:grpSp>
        <p:nvGrpSpPr>
          <p:cNvPr id="93" name="Group 92">
            <a:extLst>
              <a:ext uri="{FF2B5EF4-FFF2-40B4-BE49-F238E27FC236}">
                <a16:creationId xmlns:a16="http://schemas.microsoft.com/office/drawing/2014/main" id="{C4A8EB00-4F4D-1811-4AD2-0F1DF52034EF}"/>
              </a:ext>
            </a:extLst>
          </p:cNvPr>
          <p:cNvGrpSpPr/>
          <p:nvPr/>
        </p:nvGrpSpPr>
        <p:grpSpPr>
          <a:xfrm>
            <a:off x="10984743" y="3041336"/>
            <a:ext cx="970059" cy="662664"/>
            <a:chOff x="9911763" y="3047272"/>
            <a:chExt cx="970059" cy="662664"/>
          </a:xfrm>
        </p:grpSpPr>
        <p:grpSp>
          <p:nvGrpSpPr>
            <p:cNvPr id="94" name="btfpIcon375606">
              <a:extLst>
                <a:ext uri="{FF2B5EF4-FFF2-40B4-BE49-F238E27FC236}">
                  <a16:creationId xmlns:a16="http://schemas.microsoft.com/office/drawing/2014/main" id="{7EDC44CC-84D8-1FA8-5CEB-5C90A9D47F9C}"/>
                </a:ext>
              </a:extLst>
            </p:cNvPr>
            <p:cNvGrpSpPr>
              <a:grpSpLocks noChangeAspect="1"/>
            </p:cNvGrpSpPr>
            <p:nvPr>
              <p:custDataLst>
                <p:tags r:id="rId22"/>
              </p:custDataLst>
            </p:nvPr>
          </p:nvGrpSpPr>
          <p:grpSpPr>
            <a:xfrm>
              <a:off x="10126520" y="3047272"/>
              <a:ext cx="540545" cy="540545"/>
              <a:chOff x="330200" y="2818698"/>
              <a:chExt cx="540544" cy="540544"/>
            </a:xfrm>
          </p:grpSpPr>
          <p:sp>
            <p:nvSpPr>
              <p:cNvPr id="96" name="btfpIconCircle375606">
                <a:extLst>
                  <a:ext uri="{FF2B5EF4-FFF2-40B4-BE49-F238E27FC236}">
                    <a16:creationId xmlns:a16="http://schemas.microsoft.com/office/drawing/2014/main" id="{2C135F2D-725B-D66D-A7F6-EAB66B032980}"/>
                  </a:ext>
                </a:extLst>
              </p:cNvPr>
              <p:cNvSpPr>
                <a:spLocks/>
              </p:cNvSpPr>
              <p:nvPr/>
            </p:nvSpPr>
            <p:spPr bwMode="gray">
              <a:xfrm>
                <a:off x="330200" y="28186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97" name="btfpIconLines375606">
                <a:extLst>
                  <a:ext uri="{FF2B5EF4-FFF2-40B4-BE49-F238E27FC236}">
                    <a16:creationId xmlns:a16="http://schemas.microsoft.com/office/drawing/2014/main" id="{8A37E93A-82E5-B2CB-800E-80846E4BFF9A}"/>
                  </a:ext>
                </a:extLst>
              </p:cNvPr>
              <p:cNvPicPr>
                <a:picLocks/>
              </p:cNvPicPr>
              <p:nvPr/>
            </p:nvPicPr>
            <p:blipFill>
              <a:blip r:embed="rId37">
                <a:extLst>
                  <a:ext uri="{28A0092B-C50C-407E-A947-70E740481C1C}">
                    <a14:useLocalDpi xmlns:a14="http://schemas.microsoft.com/office/drawing/2010/main" val="0"/>
                  </a:ext>
                </a:extLst>
              </a:blip>
              <a:stretch>
                <a:fillRect/>
              </a:stretch>
            </p:blipFill>
            <p:spPr>
              <a:xfrm>
                <a:off x="330200" y="2818698"/>
                <a:ext cx="540544" cy="540544"/>
              </a:xfrm>
              <a:prstGeom prst="rect">
                <a:avLst/>
              </a:prstGeom>
            </p:spPr>
          </p:pic>
        </p:grpSp>
        <p:sp>
          <p:nvSpPr>
            <p:cNvPr id="95" name="Rectangle 94">
              <a:extLst>
                <a:ext uri="{FF2B5EF4-FFF2-40B4-BE49-F238E27FC236}">
                  <a16:creationId xmlns:a16="http://schemas.microsoft.com/office/drawing/2014/main" id="{9660D50B-BEF0-5508-C79B-D9404293B454}"/>
                </a:ext>
              </a:extLst>
            </p:cNvPr>
            <p:cNvSpPr/>
            <p:nvPr/>
          </p:nvSpPr>
          <p:spPr>
            <a:xfrm>
              <a:off x="9911763" y="3425199"/>
              <a:ext cx="970059" cy="284737"/>
            </a:xfrm>
            <a:prstGeom prst="rect">
              <a:avLst/>
            </a:prstGeom>
            <a:noFill/>
            <a:ln w="19050" cap="flat" cmpd="sng" algn="ctr">
              <a:noFill/>
              <a:prstDash val="dash"/>
            </a:ln>
            <a:effectLst/>
          </p:spPr>
          <p:txBody>
            <a:bodyPr lIns="36000" tIns="36000" rIns="36000" bIns="36000" rtlCol="0" anchor="t"/>
            <a:lstStyle/>
            <a:p>
              <a:pPr marL="0" indent="0" algn="ctr" defTabSz="914400">
                <a:spcBef>
                  <a:spcPct val="0"/>
                </a:spcBef>
                <a:spcAft>
                  <a:spcPct val="0"/>
                </a:spcAft>
                <a:buFontTx/>
                <a:buNone/>
              </a:pPr>
              <a:r>
                <a:rPr lang="en-US" sz="800" b="1" kern="0">
                  <a:solidFill>
                    <a:srgbClr val="973B74"/>
                  </a:solidFill>
                </a:rPr>
                <a:t>Human rights</a:t>
              </a:r>
            </a:p>
          </p:txBody>
        </p:sp>
      </p:grpSp>
      <p:grpSp>
        <p:nvGrpSpPr>
          <p:cNvPr id="117" name="btfpIcon291409">
            <a:extLst>
              <a:ext uri="{FF2B5EF4-FFF2-40B4-BE49-F238E27FC236}">
                <a16:creationId xmlns:a16="http://schemas.microsoft.com/office/drawing/2014/main" id="{4A9984EB-8C74-D9AE-7AB2-1FBEFF70CAF3}"/>
              </a:ext>
            </a:extLst>
          </p:cNvPr>
          <p:cNvGrpSpPr>
            <a:grpSpLocks noChangeAspect="1"/>
          </p:cNvGrpSpPr>
          <p:nvPr>
            <p:custDataLst>
              <p:tags r:id="rId12"/>
            </p:custDataLst>
          </p:nvPr>
        </p:nvGrpSpPr>
        <p:grpSpPr>
          <a:xfrm>
            <a:off x="10126520" y="5028290"/>
            <a:ext cx="540545" cy="540545"/>
            <a:chOff x="9176914" y="4634729"/>
            <a:chExt cx="540544" cy="540544"/>
          </a:xfrm>
        </p:grpSpPr>
        <p:sp>
          <p:nvSpPr>
            <p:cNvPr id="118" name="btfpIconCircle291409">
              <a:extLst>
                <a:ext uri="{FF2B5EF4-FFF2-40B4-BE49-F238E27FC236}">
                  <a16:creationId xmlns:a16="http://schemas.microsoft.com/office/drawing/2014/main" id="{AA2DC98C-380B-1868-1716-D821A7996D10}"/>
                </a:ext>
              </a:extLst>
            </p:cNvPr>
            <p:cNvSpPr>
              <a:spLocks/>
            </p:cNvSpPr>
            <p:nvPr/>
          </p:nvSpPr>
          <p:spPr bwMode="gray">
            <a:xfrm>
              <a:off x="9176914"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19" name="btfpIconLines291409">
              <a:extLst>
                <a:ext uri="{FF2B5EF4-FFF2-40B4-BE49-F238E27FC236}">
                  <a16:creationId xmlns:a16="http://schemas.microsoft.com/office/drawing/2014/main" id="{C9839F4C-6C16-FE48-6561-EA19D25A5DE7}"/>
                </a:ext>
              </a:extLst>
            </p:cNvPr>
            <p:cNvPicPr>
              <a:picLocks/>
            </p:cNvPicPr>
            <p:nvPr/>
          </p:nvPicPr>
          <p:blipFill>
            <a:blip r:embed="rId38">
              <a:extLst>
                <a:ext uri="{28A0092B-C50C-407E-A947-70E740481C1C}">
                  <a14:useLocalDpi xmlns:a14="http://schemas.microsoft.com/office/drawing/2010/main" val="0"/>
                </a:ext>
              </a:extLst>
            </a:blip>
            <a:stretch>
              <a:fillRect/>
            </a:stretch>
          </p:blipFill>
          <p:spPr>
            <a:xfrm>
              <a:off x="9176914" y="4634729"/>
              <a:ext cx="540544" cy="540544"/>
            </a:xfrm>
            <a:prstGeom prst="rect">
              <a:avLst/>
            </a:prstGeom>
          </p:spPr>
        </p:pic>
      </p:grpSp>
      <p:sp>
        <p:nvSpPr>
          <p:cNvPr id="121" name="Rectangle 120">
            <a:extLst>
              <a:ext uri="{FF2B5EF4-FFF2-40B4-BE49-F238E27FC236}">
                <a16:creationId xmlns:a16="http://schemas.microsoft.com/office/drawing/2014/main" id="{F317E1D5-7FC9-C304-42E8-8E134A0B81A9}"/>
              </a:ext>
            </a:extLst>
          </p:cNvPr>
          <p:cNvSpPr/>
          <p:nvPr/>
        </p:nvSpPr>
        <p:spPr>
          <a:xfrm>
            <a:off x="10067780" y="5479643"/>
            <a:ext cx="793105"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46647B"/>
                </a:solidFill>
                <a:latin typeface="+mj-lt"/>
              </a:rPr>
              <a:t>National and intl. policy</a:t>
            </a:r>
          </a:p>
        </p:txBody>
      </p:sp>
      <p:sp>
        <p:nvSpPr>
          <p:cNvPr id="122" name="Rectangle 121">
            <a:extLst>
              <a:ext uri="{FF2B5EF4-FFF2-40B4-BE49-F238E27FC236}">
                <a16:creationId xmlns:a16="http://schemas.microsoft.com/office/drawing/2014/main" id="{32B22019-A454-72CF-D344-2714639589BB}"/>
              </a:ext>
            </a:extLst>
          </p:cNvPr>
          <p:cNvSpPr/>
          <p:nvPr/>
        </p:nvSpPr>
        <p:spPr>
          <a:xfrm>
            <a:off x="9969487" y="4780225"/>
            <a:ext cx="914585"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46647B"/>
                </a:solidFill>
                <a:latin typeface="+mj-lt"/>
              </a:rPr>
              <a:t>Transparency &amp; risk management</a:t>
            </a:r>
          </a:p>
        </p:txBody>
      </p:sp>
      <p:grpSp>
        <p:nvGrpSpPr>
          <p:cNvPr id="123" name="btfpIcon532877">
            <a:extLst>
              <a:ext uri="{FF2B5EF4-FFF2-40B4-BE49-F238E27FC236}">
                <a16:creationId xmlns:a16="http://schemas.microsoft.com/office/drawing/2014/main" id="{2280E73A-495D-9CB6-1063-D7D21CD5BD47}"/>
              </a:ext>
            </a:extLst>
          </p:cNvPr>
          <p:cNvGrpSpPr>
            <a:grpSpLocks noChangeAspect="1"/>
          </p:cNvGrpSpPr>
          <p:nvPr>
            <p:custDataLst>
              <p:tags r:id="rId13"/>
            </p:custDataLst>
          </p:nvPr>
        </p:nvGrpSpPr>
        <p:grpSpPr>
          <a:xfrm>
            <a:off x="10126520" y="5759073"/>
            <a:ext cx="540545" cy="540545"/>
            <a:chOff x="4986182" y="4634729"/>
            <a:chExt cx="540544" cy="540544"/>
          </a:xfrm>
        </p:grpSpPr>
        <p:sp>
          <p:nvSpPr>
            <p:cNvPr id="124" name="btfpIconCircle532877">
              <a:extLst>
                <a:ext uri="{FF2B5EF4-FFF2-40B4-BE49-F238E27FC236}">
                  <a16:creationId xmlns:a16="http://schemas.microsoft.com/office/drawing/2014/main" id="{51C4C2ED-69D6-CB46-70E1-67126DA26BA9}"/>
                </a:ext>
              </a:extLst>
            </p:cNvPr>
            <p:cNvSpPr>
              <a:spLocks/>
            </p:cNvSpPr>
            <p:nvPr/>
          </p:nvSpPr>
          <p:spPr bwMode="gray">
            <a:xfrm>
              <a:off x="4986182"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25" name="btfpIconLines532877">
              <a:extLst>
                <a:ext uri="{FF2B5EF4-FFF2-40B4-BE49-F238E27FC236}">
                  <a16:creationId xmlns:a16="http://schemas.microsoft.com/office/drawing/2014/main" id="{B7B6F1B6-2B3F-6CC6-2146-0ACB385E7E29}"/>
                </a:ext>
              </a:extLst>
            </p:cNvPr>
            <p:cNvPicPr>
              <a:picLocks/>
            </p:cNvPicPr>
            <p:nvPr/>
          </p:nvPicPr>
          <p:blipFill>
            <a:blip r:embed="rId39">
              <a:extLst>
                <a:ext uri="{28A0092B-C50C-407E-A947-70E740481C1C}">
                  <a14:useLocalDpi xmlns:a14="http://schemas.microsoft.com/office/drawing/2010/main" val="0"/>
                </a:ext>
              </a:extLst>
            </a:blip>
            <a:stretch>
              <a:fillRect/>
            </a:stretch>
          </p:blipFill>
          <p:spPr>
            <a:xfrm>
              <a:off x="4986182" y="4634729"/>
              <a:ext cx="540544" cy="540544"/>
            </a:xfrm>
            <a:prstGeom prst="rect">
              <a:avLst/>
            </a:prstGeom>
          </p:spPr>
        </p:pic>
      </p:grpSp>
      <p:sp>
        <p:nvSpPr>
          <p:cNvPr id="126" name="Rectangle 125">
            <a:extLst>
              <a:ext uri="{FF2B5EF4-FFF2-40B4-BE49-F238E27FC236}">
                <a16:creationId xmlns:a16="http://schemas.microsoft.com/office/drawing/2014/main" id="{873A4B8E-7D16-830D-143F-FAC6185FFF8B}"/>
              </a:ext>
            </a:extLst>
          </p:cNvPr>
          <p:cNvSpPr/>
          <p:nvPr/>
        </p:nvSpPr>
        <p:spPr>
          <a:xfrm>
            <a:off x="9918163" y="6210426"/>
            <a:ext cx="957260" cy="284737"/>
          </a:xfrm>
          <a:prstGeom prst="rect">
            <a:avLst/>
          </a:prstGeom>
          <a:noFill/>
          <a:ln w="19050" cap="flat" cmpd="sng" algn="ctr">
            <a:noFill/>
            <a:prstDash val="dash"/>
          </a:ln>
          <a:effectLst/>
        </p:spPr>
        <p:txBody>
          <a:bodyPr lIns="36000" tIns="36000" rIns="36000" bIns="36000" rtlCol="0" anchor="t"/>
          <a:lstStyle/>
          <a:p>
            <a:pPr marL="0" indent="0" algn="ctr" defTabSz="914400">
              <a:spcBef>
                <a:spcPct val="0"/>
              </a:spcBef>
              <a:spcAft>
                <a:spcPct val="0"/>
              </a:spcAft>
              <a:buFontTx/>
              <a:buNone/>
            </a:pPr>
            <a:r>
              <a:rPr lang="en-US" sz="800" b="1" kern="0" spc="-40">
                <a:solidFill>
                  <a:srgbClr val="46647B"/>
                </a:solidFill>
                <a:latin typeface="+mj-lt"/>
              </a:rPr>
              <a:t>Indirect economic impacts</a:t>
            </a:r>
          </a:p>
        </p:txBody>
      </p:sp>
      <p:sp>
        <p:nvSpPr>
          <p:cNvPr id="127" name="Rectangle 126">
            <a:extLst>
              <a:ext uri="{FF2B5EF4-FFF2-40B4-BE49-F238E27FC236}">
                <a16:creationId xmlns:a16="http://schemas.microsoft.com/office/drawing/2014/main" id="{D4591447-FB52-CA31-7CF8-8A4A60FFD47C}"/>
              </a:ext>
            </a:extLst>
          </p:cNvPr>
          <p:cNvSpPr/>
          <p:nvPr/>
        </p:nvSpPr>
        <p:spPr>
          <a:xfrm>
            <a:off x="11106583" y="5510707"/>
            <a:ext cx="837886"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spc="-40">
                <a:solidFill>
                  <a:srgbClr val="46647B"/>
                </a:solidFill>
                <a:latin typeface="+mj-lt"/>
              </a:rPr>
              <a:t>Tax practices</a:t>
            </a:r>
          </a:p>
        </p:txBody>
      </p:sp>
      <p:grpSp>
        <p:nvGrpSpPr>
          <p:cNvPr id="192" name="Group 191">
            <a:extLst>
              <a:ext uri="{FF2B5EF4-FFF2-40B4-BE49-F238E27FC236}">
                <a16:creationId xmlns:a16="http://schemas.microsoft.com/office/drawing/2014/main" id="{096DE857-1D2C-59C9-1588-1A909B5136CC}"/>
              </a:ext>
            </a:extLst>
          </p:cNvPr>
          <p:cNvGrpSpPr/>
          <p:nvPr/>
        </p:nvGrpSpPr>
        <p:grpSpPr>
          <a:xfrm>
            <a:off x="11101298" y="4303542"/>
            <a:ext cx="736949" cy="774777"/>
            <a:chOff x="10028318" y="4357401"/>
            <a:chExt cx="736949" cy="774777"/>
          </a:xfrm>
        </p:grpSpPr>
        <p:sp>
          <p:nvSpPr>
            <p:cNvPr id="193" name="Rectangle 192">
              <a:extLst>
                <a:ext uri="{FF2B5EF4-FFF2-40B4-BE49-F238E27FC236}">
                  <a16:creationId xmlns:a16="http://schemas.microsoft.com/office/drawing/2014/main" id="{DEB3CBB9-14C3-0A4D-F011-B3B3B35838C0}"/>
                </a:ext>
              </a:extLst>
            </p:cNvPr>
            <p:cNvSpPr/>
            <p:nvPr/>
          </p:nvSpPr>
          <p:spPr>
            <a:xfrm>
              <a:off x="10028318" y="4847441"/>
              <a:ext cx="736949"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46647B"/>
                  </a:solidFill>
                  <a:latin typeface="+mj-lt"/>
                </a:rPr>
                <a:t>Governance foundation</a:t>
              </a:r>
            </a:p>
          </p:txBody>
        </p:sp>
        <p:grpSp>
          <p:nvGrpSpPr>
            <p:cNvPr id="194" name="btfpIcon501497">
              <a:extLst>
                <a:ext uri="{FF2B5EF4-FFF2-40B4-BE49-F238E27FC236}">
                  <a16:creationId xmlns:a16="http://schemas.microsoft.com/office/drawing/2014/main" id="{8AB64FA3-8705-8181-4DD1-1A65C7C894EC}"/>
                </a:ext>
              </a:extLst>
            </p:cNvPr>
            <p:cNvGrpSpPr>
              <a:grpSpLocks noChangeAspect="1"/>
            </p:cNvGrpSpPr>
            <p:nvPr>
              <p:custDataLst>
                <p:tags r:id="rId21"/>
              </p:custDataLst>
            </p:nvPr>
          </p:nvGrpSpPr>
          <p:grpSpPr>
            <a:xfrm>
              <a:off x="10126520" y="4357401"/>
              <a:ext cx="540545" cy="540545"/>
              <a:chOff x="2157625" y="4634729"/>
              <a:chExt cx="540544" cy="540544"/>
            </a:xfrm>
          </p:grpSpPr>
          <p:sp>
            <p:nvSpPr>
              <p:cNvPr id="195" name="btfpIconCircle501497">
                <a:extLst>
                  <a:ext uri="{FF2B5EF4-FFF2-40B4-BE49-F238E27FC236}">
                    <a16:creationId xmlns:a16="http://schemas.microsoft.com/office/drawing/2014/main" id="{465D12D3-B318-9165-491C-133DB863E57E}"/>
                  </a:ext>
                </a:extLst>
              </p:cNvPr>
              <p:cNvSpPr>
                <a:spLocks/>
              </p:cNvSpPr>
              <p:nvPr/>
            </p:nvSpPr>
            <p:spPr bwMode="gray">
              <a:xfrm>
                <a:off x="2157625"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96" name="btfpIconLines501497">
                <a:extLst>
                  <a:ext uri="{FF2B5EF4-FFF2-40B4-BE49-F238E27FC236}">
                    <a16:creationId xmlns:a16="http://schemas.microsoft.com/office/drawing/2014/main" id="{086DF291-4D44-8408-402F-1A4BFF307EA5}"/>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2157625" y="4634729"/>
                <a:ext cx="540544" cy="540544"/>
              </a:xfrm>
              <a:prstGeom prst="rect">
                <a:avLst/>
              </a:prstGeom>
            </p:spPr>
          </p:pic>
        </p:grpSp>
      </p:grpSp>
      <p:grpSp>
        <p:nvGrpSpPr>
          <p:cNvPr id="197" name="btfpIcon984362">
            <a:extLst>
              <a:ext uri="{FF2B5EF4-FFF2-40B4-BE49-F238E27FC236}">
                <a16:creationId xmlns:a16="http://schemas.microsoft.com/office/drawing/2014/main" id="{F930569A-F75C-B737-0220-AFFCD40E7E76}"/>
              </a:ext>
            </a:extLst>
          </p:cNvPr>
          <p:cNvGrpSpPr>
            <a:grpSpLocks noChangeAspect="1"/>
          </p:cNvGrpSpPr>
          <p:nvPr>
            <p:custDataLst>
              <p:tags r:id="rId14"/>
            </p:custDataLst>
          </p:nvPr>
        </p:nvGrpSpPr>
        <p:grpSpPr>
          <a:xfrm>
            <a:off x="11199499" y="5091940"/>
            <a:ext cx="540545" cy="540545"/>
            <a:chOff x="6385754" y="4634729"/>
            <a:chExt cx="540544" cy="540544"/>
          </a:xfrm>
        </p:grpSpPr>
        <p:sp>
          <p:nvSpPr>
            <p:cNvPr id="198" name="btfpIconCircle984362">
              <a:extLst>
                <a:ext uri="{FF2B5EF4-FFF2-40B4-BE49-F238E27FC236}">
                  <a16:creationId xmlns:a16="http://schemas.microsoft.com/office/drawing/2014/main" id="{2C6D41CC-59A2-E779-2E95-6CA9307D274D}"/>
                </a:ext>
              </a:extLst>
            </p:cNvPr>
            <p:cNvSpPr>
              <a:spLocks/>
            </p:cNvSpPr>
            <p:nvPr/>
          </p:nvSpPr>
          <p:spPr bwMode="gray">
            <a:xfrm>
              <a:off x="6385754" y="4634729"/>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199" name="btfpIconLines984362">
              <a:extLst>
                <a:ext uri="{FF2B5EF4-FFF2-40B4-BE49-F238E27FC236}">
                  <a16:creationId xmlns:a16="http://schemas.microsoft.com/office/drawing/2014/main" id="{74828730-61C1-1E93-8505-EE7FEE5642CB}"/>
                </a:ext>
              </a:extLst>
            </p:cNvPr>
            <p:cNvPicPr>
              <a:picLocks/>
            </p:cNvPicPr>
            <p:nvPr/>
          </p:nvPicPr>
          <p:blipFill>
            <a:blip r:embed="rId41">
              <a:extLst>
                <a:ext uri="{28A0092B-C50C-407E-A947-70E740481C1C}">
                  <a14:useLocalDpi xmlns:a14="http://schemas.microsoft.com/office/drawing/2010/main" val="0"/>
                </a:ext>
              </a:extLst>
            </a:blip>
            <a:stretch>
              <a:fillRect/>
            </a:stretch>
          </p:blipFill>
          <p:spPr>
            <a:xfrm>
              <a:off x="6385754" y="4634729"/>
              <a:ext cx="540544" cy="540544"/>
            </a:xfrm>
            <a:prstGeom prst="rect">
              <a:avLst/>
            </a:prstGeom>
          </p:spPr>
        </p:pic>
      </p:grpSp>
      <p:grpSp>
        <p:nvGrpSpPr>
          <p:cNvPr id="200" name="btfpIcon611802">
            <a:extLst>
              <a:ext uri="{FF2B5EF4-FFF2-40B4-BE49-F238E27FC236}">
                <a16:creationId xmlns:a16="http://schemas.microsoft.com/office/drawing/2014/main" id="{E7157FE8-C9F5-7D87-F16E-F67966A58909}"/>
              </a:ext>
            </a:extLst>
          </p:cNvPr>
          <p:cNvGrpSpPr>
            <a:grpSpLocks noChangeAspect="1"/>
          </p:cNvGrpSpPr>
          <p:nvPr>
            <p:custDataLst>
              <p:tags r:id="rId15"/>
            </p:custDataLst>
          </p:nvPr>
        </p:nvGrpSpPr>
        <p:grpSpPr>
          <a:xfrm>
            <a:off x="10126520" y="4341723"/>
            <a:ext cx="540545" cy="540545"/>
            <a:chOff x="4975581" y="3768743"/>
            <a:chExt cx="540544" cy="540544"/>
          </a:xfrm>
        </p:grpSpPr>
        <p:sp>
          <p:nvSpPr>
            <p:cNvPr id="201" name="btfpIconCircle611802">
              <a:extLst>
                <a:ext uri="{FF2B5EF4-FFF2-40B4-BE49-F238E27FC236}">
                  <a16:creationId xmlns:a16="http://schemas.microsoft.com/office/drawing/2014/main" id="{F0AB1272-B1DE-779C-C25E-630EE6E4D655}"/>
                </a:ext>
              </a:extLst>
            </p:cNvPr>
            <p:cNvSpPr>
              <a:spLocks/>
            </p:cNvSpPr>
            <p:nvPr/>
          </p:nvSpPr>
          <p:spPr bwMode="gray">
            <a:xfrm>
              <a:off x="4975581" y="3768743"/>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02" name="btfpIconLines611802">
              <a:extLst>
                <a:ext uri="{FF2B5EF4-FFF2-40B4-BE49-F238E27FC236}">
                  <a16:creationId xmlns:a16="http://schemas.microsoft.com/office/drawing/2014/main" id="{1F7C1A5A-1D82-0A09-66C9-F364A8B352CD}"/>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4975581" y="3768743"/>
              <a:ext cx="540544" cy="540544"/>
            </a:xfrm>
            <a:prstGeom prst="rect">
              <a:avLst/>
            </a:prstGeom>
          </p:spPr>
        </p:pic>
      </p:grpSp>
      <p:grpSp>
        <p:nvGrpSpPr>
          <p:cNvPr id="203" name="Group 202">
            <a:extLst>
              <a:ext uri="{FF2B5EF4-FFF2-40B4-BE49-F238E27FC236}">
                <a16:creationId xmlns:a16="http://schemas.microsoft.com/office/drawing/2014/main" id="{0279E101-BFC8-0C39-93C7-A63EE2325A23}"/>
              </a:ext>
            </a:extLst>
          </p:cNvPr>
          <p:cNvGrpSpPr/>
          <p:nvPr/>
        </p:nvGrpSpPr>
        <p:grpSpPr>
          <a:xfrm>
            <a:off x="9760507" y="3003208"/>
            <a:ext cx="1272571" cy="887162"/>
            <a:chOff x="9758084" y="3068988"/>
            <a:chExt cx="1272571" cy="887162"/>
          </a:xfrm>
        </p:grpSpPr>
        <p:sp>
          <p:nvSpPr>
            <p:cNvPr id="204" name="Rectangle 203">
              <a:extLst>
                <a:ext uri="{FF2B5EF4-FFF2-40B4-BE49-F238E27FC236}">
                  <a16:creationId xmlns:a16="http://schemas.microsoft.com/office/drawing/2014/main" id="{08204913-F166-6DFB-4D40-39BFCB8BDB05}"/>
                </a:ext>
              </a:extLst>
            </p:cNvPr>
            <p:cNvSpPr/>
            <p:nvPr/>
          </p:nvSpPr>
          <p:spPr>
            <a:xfrm>
              <a:off x="9758084" y="3506026"/>
              <a:ext cx="1272571"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507867"/>
                  </a:solidFill>
                  <a:latin typeface="+mj-lt"/>
                </a:rPr>
                <a:t>Air quality</a:t>
              </a:r>
            </a:p>
          </p:txBody>
        </p:sp>
        <p:grpSp>
          <p:nvGrpSpPr>
            <p:cNvPr id="205" name="btfpIcon416878">
              <a:extLst>
                <a:ext uri="{FF2B5EF4-FFF2-40B4-BE49-F238E27FC236}">
                  <a16:creationId xmlns:a16="http://schemas.microsoft.com/office/drawing/2014/main" id="{05A1036B-9DE4-99A0-884D-F89AD4A36CC6}"/>
                </a:ext>
              </a:extLst>
            </p:cNvPr>
            <p:cNvGrpSpPr>
              <a:grpSpLocks noChangeAspect="1"/>
            </p:cNvGrpSpPr>
            <p:nvPr>
              <p:custDataLst>
                <p:tags r:id="rId20"/>
              </p:custDataLst>
            </p:nvPr>
          </p:nvGrpSpPr>
          <p:grpSpPr>
            <a:xfrm>
              <a:off x="10164942" y="3068988"/>
              <a:ext cx="540545" cy="540545"/>
              <a:chOff x="4986182" y="1224295"/>
              <a:chExt cx="540544" cy="540544"/>
            </a:xfrm>
          </p:grpSpPr>
          <p:sp>
            <p:nvSpPr>
              <p:cNvPr id="206" name="btfpIconCircle416878">
                <a:extLst>
                  <a:ext uri="{FF2B5EF4-FFF2-40B4-BE49-F238E27FC236}">
                    <a16:creationId xmlns:a16="http://schemas.microsoft.com/office/drawing/2014/main" id="{C6AFDA62-7234-F155-34D7-143828D102F8}"/>
                  </a:ext>
                </a:extLst>
              </p:cNvPr>
              <p:cNvSpPr>
                <a:spLocks/>
              </p:cNvSpPr>
              <p:nvPr/>
            </p:nvSpPr>
            <p:spPr bwMode="gray">
              <a:xfrm>
                <a:off x="4986182"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07" name="btfpIconLines416878">
                <a:extLst>
                  <a:ext uri="{FF2B5EF4-FFF2-40B4-BE49-F238E27FC236}">
                    <a16:creationId xmlns:a16="http://schemas.microsoft.com/office/drawing/2014/main" id="{295321CC-C683-F12F-01C3-761E052D33B0}"/>
                  </a:ext>
                </a:extLst>
              </p:cNvPr>
              <p:cNvPicPr>
                <a:picLocks/>
              </p:cNvPicPr>
              <p:nvPr/>
            </p:nvPicPr>
            <p:blipFill>
              <a:blip r:embed="rId43">
                <a:extLst>
                  <a:ext uri="{28A0092B-C50C-407E-A947-70E740481C1C}">
                    <a14:useLocalDpi xmlns:a14="http://schemas.microsoft.com/office/drawing/2010/main" val="0"/>
                  </a:ext>
                </a:extLst>
              </a:blip>
              <a:stretch>
                <a:fillRect/>
              </a:stretch>
            </p:blipFill>
            <p:spPr>
              <a:xfrm>
                <a:off x="4986182" y="1224295"/>
                <a:ext cx="540544" cy="540544"/>
              </a:xfrm>
              <a:prstGeom prst="rect">
                <a:avLst/>
              </a:prstGeom>
            </p:spPr>
          </p:pic>
        </p:grpSp>
      </p:grpSp>
      <p:sp>
        <p:nvSpPr>
          <p:cNvPr id="208" name="Rectangle 207">
            <a:extLst>
              <a:ext uri="{FF2B5EF4-FFF2-40B4-BE49-F238E27FC236}">
                <a16:creationId xmlns:a16="http://schemas.microsoft.com/office/drawing/2014/main" id="{FF5BFD7F-53BD-F88E-8CB3-6F144AB6338C}"/>
              </a:ext>
            </a:extLst>
          </p:cNvPr>
          <p:cNvSpPr>
            <a:spLocks/>
          </p:cNvSpPr>
          <p:nvPr/>
        </p:nvSpPr>
        <p:spPr>
          <a:xfrm>
            <a:off x="10860885" y="2813525"/>
            <a:ext cx="1119976"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a:solidFill>
                  <a:srgbClr val="507867"/>
                </a:solidFill>
                <a:latin typeface="+mj-lt"/>
              </a:rPr>
              <a:t>Hazardous substances</a:t>
            </a:r>
          </a:p>
        </p:txBody>
      </p:sp>
      <p:grpSp>
        <p:nvGrpSpPr>
          <p:cNvPr id="209" name="btfpIcon361707">
            <a:extLst>
              <a:ext uri="{FF2B5EF4-FFF2-40B4-BE49-F238E27FC236}">
                <a16:creationId xmlns:a16="http://schemas.microsoft.com/office/drawing/2014/main" id="{6E8E33A9-3902-398E-35FE-212B012CF726}"/>
              </a:ext>
            </a:extLst>
          </p:cNvPr>
          <p:cNvGrpSpPr>
            <a:grpSpLocks noChangeAspect="1"/>
          </p:cNvGrpSpPr>
          <p:nvPr>
            <p:custDataLst>
              <p:tags r:id="rId16"/>
            </p:custDataLst>
          </p:nvPr>
        </p:nvGrpSpPr>
        <p:grpSpPr>
          <a:xfrm>
            <a:off x="11199499" y="2357670"/>
            <a:ext cx="540545" cy="540545"/>
            <a:chOff x="4851630" y="4156298"/>
            <a:chExt cx="540544" cy="540544"/>
          </a:xfrm>
        </p:grpSpPr>
        <p:sp>
          <p:nvSpPr>
            <p:cNvPr id="210" name="btfpIconCircle361707">
              <a:extLst>
                <a:ext uri="{FF2B5EF4-FFF2-40B4-BE49-F238E27FC236}">
                  <a16:creationId xmlns:a16="http://schemas.microsoft.com/office/drawing/2014/main" id="{FCA87B35-53F3-8CF3-6F72-131F12D79F17}"/>
                </a:ext>
              </a:extLst>
            </p:cNvPr>
            <p:cNvSpPr>
              <a:spLocks/>
            </p:cNvSpPr>
            <p:nvPr/>
          </p:nvSpPr>
          <p:spPr bwMode="gray">
            <a:xfrm>
              <a:off x="4851630" y="4156298"/>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11" name="btfpIconLines361707">
              <a:extLst>
                <a:ext uri="{FF2B5EF4-FFF2-40B4-BE49-F238E27FC236}">
                  <a16:creationId xmlns:a16="http://schemas.microsoft.com/office/drawing/2014/main" id="{EC22FFD0-40FF-CAD5-FA46-D7CCE529D72D}"/>
                </a:ext>
              </a:extLst>
            </p:cNvPr>
            <p:cNvPicPr>
              <a:picLocks/>
            </p:cNvPicPr>
            <p:nvPr/>
          </p:nvPicPr>
          <p:blipFill>
            <a:blip r:embed="rId44">
              <a:extLst>
                <a:ext uri="{28A0092B-C50C-407E-A947-70E740481C1C}">
                  <a14:useLocalDpi xmlns:a14="http://schemas.microsoft.com/office/drawing/2010/main" val="0"/>
                </a:ext>
              </a:extLst>
            </a:blip>
            <a:stretch>
              <a:fillRect/>
            </a:stretch>
          </p:blipFill>
          <p:spPr>
            <a:xfrm>
              <a:off x="4851630" y="4156298"/>
              <a:ext cx="540544" cy="540544"/>
            </a:xfrm>
            <a:prstGeom prst="rect">
              <a:avLst/>
            </a:prstGeom>
          </p:spPr>
        </p:pic>
      </p:grpSp>
      <p:sp>
        <p:nvSpPr>
          <p:cNvPr id="213" name="Rectangle 212">
            <a:extLst>
              <a:ext uri="{FF2B5EF4-FFF2-40B4-BE49-F238E27FC236}">
                <a16:creationId xmlns:a16="http://schemas.microsoft.com/office/drawing/2014/main" id="{151A25FA-C881-E2DD-86B1-B5C5D8468F04}"/>
              </a:ext>
            </a:extLst>
          </p:cNvPr>
          <p:cNvSpPr/>
          <p:nvPr/>
        </p:nvSpPr>
        <p:spPr>
          <a:xfrm>
            <a:off x="9893842" y="2803200"/>
            <a:ext cx="1005902" cy="450124"/>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800" b="1" i="0" u="none" strike="noStrike" kern="0" cap="none" spc="0" normalizeH="0" baseline="0" noProof="0">
                <a:ln>
                  <a:noFill/>
                </a:ln>
                <a:solidFill>
                  <a:srgbClr val="507867"/>
                </a:solidFill>
                <a:effectLst/>
                <a:uLnTx/>
                <a:uFillTx/>
                <a:latin typeface="Arial"/>
                <a:ea typeface="+mn-ea"/>
                <a:cs typeface="+mn-cs"/>
              </a:rPr>
              <a:t>Water stewardship</a:t>
            </a:r>
          </a:p>
        </p:txBody>
      </p:sp>
      <p:grpSp>
        <p:nvGrpSpPr>
          <p:cNvPr id="214" name="btfpIcon896772">
            <a:extLst>
              <a:ext uri="{FF2B5EF4-FFF2-40B4-BE49-F238E27FC236}">
                <a16:creationId xmlns:a16="http://schemas.microsoft.com/office/drawing/2014/main" id="{3C6B054D-84CE-8695-4370-3D094CA59F61}"/>
              </a:ext>
            </a:extLst>
          </p:cNvPr>
          <p:cNvGrpSpPr>
            <a:grpSpLocks noChangeAspect="1"/>
          </p:cNvGrpSpPr>
          <p:nvPr>
            <p:custDataLst>
              <p:tags r:id="rId17"/>
            </p:custDataLst>
          </p:nvPr>
        </p:nvGrpSpPr>
        <p:grpSpPr>
          <a:xfrm>
            <a:off x="10126520" y="2293623"/>
            <a:ext cx="540545" cy="540545"/>
            <a:chOff x="6385754" y="1224295"/>
            <a:chExt cx="540544" cy="540544"/>
          </a:xfrm>
        </p:grpSpPr>
        <p:sp>
          <p:nvSpPr>
            <p:cNvPr id="215" name="btfpIconCircle896772">
              <a:extLst>
                <a:ext uri="{FF2B5EF4-FFF2-40B4-BE49-F238E27FC236}">
                  <a16:creationId xmlns:a16="http://schemas.microsoft.com/office/drawing/2014/main" id="{8B534EA0-AE43-148C-5DE1-97FAF16A6314}"/>
                </a:ext>
              </a:extLst>
            </p:cNvPr>
            <p:cNvSpPr>
              <a:spLocks/>
            </p:cNvSpPr>
            <p:nvPr/>
          </p:nvSpPr>
          <p:spPr bwMode="gray">
            <a:xfrm>
              <a:off x="6385754" y="1224295"/>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Arial"/>
                <a:ea typeface="+mn-ea"/>
                <a:cs typeface="+mn-cs"/>
              </a:endParaRPr>
            </a:p>
          </p:txBody>
        </p:sp>
        <p:pic>
          <p:nvPicPr>
            <p:cNvPr id="218" name="btfpIconLines896772">
              <a:extLst>
                <a:ext uri="{FF2B5EF4-FFF2-40B4-BE49-F238E27FC236}">
                  <a16:creationId xmlns:a16="http://schemas.microsoft.com/office/drawing/2014/main" id="{B8F32C19-81CC-C818-2162-35B6AC13F212}"/>
                </a:ext>
              </a:extLst>
            </p:cNvPr>
            <p:cNvPicPr>
              <a:picLocks/>
            </p:cNvPicPr>
            <p:nvPr/>
          </p:nvPicPr>
          <p:blipFill>
            <a:blip r:embed="rId45">
              <a:extLst>
                <a:ext uri="{28A0092B-C50C-407E-A947-70E740481C1C}">
                  <a14:useLocalDpi xmlns:a14="http://schemas.microsoft.com/office/drawing/2010/main" val="0"/>
                </a:ext>
              </a:extLst>
            </a:blip>
            <a:stretch>
              <a:fillRect/>
            </a:stretch>
          </p:blipFill>
          <p:spPr>
            <a:xfrm>
              <a:off x="6385754" y="1224295"/>
              <a:ext cx="540544" cy="540544"/>
            </a:xfrm>
            <a:prstGeom prst="rect">
              <a:avLst/>
            </a:prstGeom>
          </p:spPr>
        </p:pic>
      </p:grpSp>
      <p:sp>
        <p:nvSpPr>
          <p:cNvPr id="219" name="Rectangle 218">
            <a:extLst>
              <a:ext uri="{FF2B5EF4-FFF2-40B4-BE49-F238E27FC236}">
                <a16:creationId xmlns:a16="http://schemas.microsoft.com/office/drawing/2014/main" id="{1162A0E4-65B0-EC34-8C70-E023672892F8}"/>
              </a:ext>
            </a:extLst>
          </p:cNvPr>
          <p:cNvSpPr/>
          <p:nvPr/>
        </p:nvSpPr>
        <p:spPr>
          <a:xfrm>
            <a:off x="11114110" y="6220609"/>
            <a:ext cx="711324" cy="284737"/>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algn="ctr" defTabSz="914400">
              <a:spcBef>
                <a:spcPct val="0"/>
              </a:spcBef>
              <a:spcAft>
                <a:spcPct val="0"/>
              </a:spcAft>
              <a:buFontTx/>
              <a:buNone/>
            </a:pPr>
            <a:r>
              <a:rPr lang="en-US" sz="800" b="1" kern="0" spc="-40">
                <a:solidFill>
                  <a:srgbClr val="46647B"/>
                </a:solidFill>
                <a:latin typeface="+mj-lt"/>
              </a:rPr>
              <a:t>Third party relationships</a:t>
            </a:r>
          </a:p>
        </p:txBody>
      </p:sp>
      <p:grpSp>
        <p:nvGrpSpPr>
          <p:cNvPr id="223" name="btfpIcon232913">
            <a:extLst>
              <a:ext uri="{FF2B5EF4-FFF2-40B4-BE49-F238E27FC236}">
                <a16:creationId xmlns:a16="http://schemas.microsoft.com/office/drawing/2014/main" id="{1D50073D-3293-81AE-C402-9843B99A5518}"/>
              </a:ext>
            </a:extLst>
          </p:cNvPr>
          <p:cNvGrpSpPr>
            <a:grpSpLocks noChangeAspect="1"/>
          </p:cNvGrpSpPr>
          <p:nvPr>
            <p:custDataLst>
              <p:tags r:id="rId18"/>
            </p:custDataLst>
          </p:nvPr>
        </p:nvGrpSpPr>
        <p:grpSpPr>
          <a:xfrm>
            <a:off x="10126521" y="3603754"/>
            <a:ext cx="540544" cy="540544"/>
            <a:chOff x="6048317" y="3301302"/>
            <a:chExt cx="540544" cy="540544"/>
          </a:xfrm>
        </p:grpSpPr>
        <p:sp>
          <p:nvSpPr>
            <p:cNvPr id="224" name="btfpIconCircle232913">
              <a:extLst>
                <a:ext uri="{FF2B5EF4-FFF2-40B4-BE49-F238E27FC236}">
                  <a16:creationId xmlns:a16="http://schemas.microsoft.com/office/drawing/2014/main" id="{BEFECA4C-FA00-92E8-E22E-F3068088C05D}"/>
                </a:ext>
              </a:extLst>
            </p:cNvPr>
            <p:cNvSpPr>
              <a:spLocks/>
            </p:cNvSpPr>
            <p:nvPr/>
          </p:nvSpPr>
          <p:spPr bwMode="gray">
            <a:xfrm>
              <a:off x="6048317" y="3301302"/>
              <a:ext cx="540544" cy="54054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25" name="btfpIconLines232913">
              <a:extLst>
                <a:ext uri="{FF2B5EF4-FFF2-40B4-BE49-F238E27FC236}">
                  <a16:creationId xmlns:a16="http://schemas.microsoft.com/office/drawing/2014/main" id="{EBA8D6BB-C7C1-2802-5DDC-02A28B3FFD94}"/>
                </a:ext>
              </a:extLst>
            </p:cNvPr>
            <p:cNvPicPr>
              <a:picLocks/>
            </p:cNvPicPr>
            <p:nvPr/>
          </p:nvPicPr>
          <p:blipFill>
            <a:blip r:embed="rId46">
              <a:extLst>
                <a:ext uri="{28A0092B-C50C-407E-A947-70E740481C1C}">
                  <a14:useLocalDpi xmlns:a14="http://schemas.microsoft.com/office/drawing/2010/main" val="0"/>
                </a:ext>
              </a:extLst>
            </a:blip>
            <a:stretch>
              <a:fillRect/>
            </a:stretch>
          </p:blipFill>
          <p:spPr>
            <a:xfrm>
              <a:off x="6048317" y="3301302"/>
              <a:ext cx="540544" cy="540544"/>
            </a:xfrm>
            <a:prstGeom prst="rect">
              <a:avLst/>
            </a:prstGeom>
          </p:spPr>
        </p:pic>
      </p:grpSp>
      <p:sp>
        <p:nvSpPr>
          <p:cNvPr id="226" name="Rectangle 225">
            <a:extLst>
              <a:ext uri="{FF2B5EF4-FFF2-40B4-BE49-F238E27FC236}">
                <a16:creationId xmlns:a16="http://schemas.microsoft.com/office/drawing/2014/main" id="{FF743391-9F7B-3E74-280F-767FEFD30BD9}"/>
              </a:ext>
            </a:extLst>
          </p:cNvPr>
          <p:cNvSpPr/>
          <p:nvPr/>
        </p:nvSpPr>
        <p:spPr>
          <a:xfrm>
            <a:off x="9976855" y="4034028"/>
            <a:ext cx="835028" cy="284737"/>
          </a:xfrm>
          <a:prstGeom prst="rect">
            <a:avLst/>
          </a:prstGeom>
          <a:noFill/>
          <a:ln w="19050" cap="flat" cmpd="sng" algn="ctr">
            <a:noFill/>
            <a:prstDash val="dash"/>
          </a:ln>
          <a:effectLst/>
        </p:spPr>
        <p:txBody>
          <a:bodyPr lIns="36000" tIns="36000" rIns="36000" bIns="36000" rtlCol="0" anchor="t"/>
          <a:lstStyle/>
          <a:p>
            <a:pPr marL="0" indent="0" algn="ctr" defTabSz="914400">
              <a:spcBef>
                <a:spcPct val="0"/>
              </a:spcBef>
              <a:spcAft>
                <a:spcPct val="0"/>
              </a:spcAft>
              <a:buFontTx/>
              <a:buNone/>
            </a:pPr>
            <a:r>
              <a:rPr lang="en-US" sz="800" b="1" kern="0" spc="-20">
                <a:solidFill>
                  <a:srgbClr val="973B74"/>
                </a:solidFill>
              </a:rPr>
              <a:t>Consumer safety &amp; access</a:t>
            </a:r>
          </a:p>
        </p:txBody>
      </p:sp>
      <p:grpSp>
        <p:nvGrpSpPr>
          <p:cNvPr id="227" name="btfpIcon561726">
            <a:extLst>
              <a:ext uri="{FF2B5EF4-FFF2-40B4-BE49-F238E27FC236}">
                <a16:creationId xmlns:a16="http://schemas.microsoft.com/office/drawing/2014/main" id="{89FB0ECA-13B3-02BD-3AF2-CF8F90F45340}"/>
              </a:ext>
            </a:extLst>
          </p:cNvPr>
          <p:cNvGrpSpPr>
            <a:grpSpLocks noChangeAspect="1"/>
          </p:cNvGrpSpPr>
          <p:nvPr>
            <p:custDataLst>
              <p:tags r:id="rId19"/>
            </p:custDataLst>
          </p:nvPr>
        </p:nvGrpSpPr>
        <p:grpSpPr>
          <a:xfrm>
            <a:off x="11199500" y="5778279"/>
            <a:ext cx="540544" cy="540544"/>
            <a:chOff x="330200" y="1270000"/>
            <a:chExt cx="540544" cy="552996"/>
          </a:xfrm>
        </p:grpSpPr>
        <p:sp>
          <p:nvSpPr>
            <p:cNvPr id="228" name="btfpIconCircle561726">
              <a:extLst>
                <a:ext uri="{FF2B5EF4-FFF2-40B4-BE49-F238E27FC236}">
                  <a16:creationId xmlns:a16="http://schemas.microsoft.com/office/drawing/2014/main" id="{163C04BB-D0A3-178E-2587-0093C2038E66}"/>
                </a:ext>
              </a:extLst>
            </p:cNvPr>
            <p:cNvSpPr>
              <a:spLocks/>
            </p:cNvSpPr>
            <p:nvPr/>
          </p:nvSpPr>
          <p:spPr bwMode="gray">
            <a:xfrm>
              <a:off x="330200" y="1270000"/>
              <a:ext cx="540544" cy="55299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229" name="btfpIconLines561726">
              <a:extLst>
                <a:ext uri="{FF2B5EF4-FFF2-40B4-BE49-F238E27FC236}">
                  <a16:creationId xmlns:a16="http://schemas.microsoft.com/office/drawing/2014/main" id="{F6A5E91E-E9F0-BA90-6BE8-5614663E458C}"/>
                </a:ext>
              </a:extLst>
            </p:cNvPr>
            <p:cNvPicPr>
              <a:picLocks/>
            </p:cNvPicPr>
            <p:nvPr/>
          </p:nvPicPr>
          <p:blipFill>
            <a:blip r:embed="rId47">
              <a:extLst>
                <a:ext uri="{28A0092B-C50C-407E-A947-70E740481C1C}">
                  <a14:useLocalDpi xmlns:a14="http://schemas.microsoft.com/office/drawing/2010/main" val="0"/>
                </a:ext>
              </a:extLst>
            </a:blip>
            <a:stretch>
              <a:fillRect/>
            </a:stretch>
          </p:blipFill>
          <p:spPr>
            <a:xfrm>
              <a:off x="330200" y="1270000"/>
              <a:ext cx="540544" cy="552996"/>
            </a:xfrm>
            <a:prstGeom prst="rect">
              <a:avLst/>
            </a:prstGeom>
          </p:spPr>
        </p:pic>
      </p:grpSp>
    </p:spTree>
    <p:custDataLst>
      <p:tags r:id="rId1"/>
    </p:custDataLst>
    <p:extLst>
      <p:ext uri="{BB962C8B-B14F-4D97-AF65-F5344CB8AC3E}">
        <p14:creationId xmlns:p14="http://schemas.microsoft.com/office/powerpoint/2010/main" val="352714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8" name="btfpColumnIndicatorGroup2">
            <a:extLst>
              <a:ext uri="{FF2B5EF4-FFF2-40B4-BE49-F238E27FC236}">
                <a16:creationId xmlns:a16="http://schemas.microsoft.com/office/drawing/2014/main" id="{DEC49889-E58E-C357-425A-6CA5F62E689D}"/>
              </a:ext>
            </a:extLst>
          </p:cNvPr>
          <p:cNvGrpSpPr/>
          <p:nvPr/>
        </p:nvGrpSpPr>
        <p:grpSpPr>
          <a:xfrm>
            <a:off x="0" y="6926580"/>
            <a:ext cx="12192000" cy="137160"/>
            <a:chOff x="0" y="6926580"/>
            <a:chExt cx="12192000" cy="137160"/>
          </a:xfrm>
        </p:grpSpPr>
        <p:sp>
          <p:nvSpPr>
            <p:cNvPr id="496" name="btfpColumnGapBlocker745839">
              <a:extLst>
                <a:ext uri="{FF2B5EF4-FFF2-40B4-BE49-F238E27FC236}">
                  <a16:creationId xmlns:a16="http://schemas.microsoft.com/office/drawing/2014/main" id="{91BA36BF-A68C-7481-CFA9-7C47B48AA769}"/>
                </a:ext>
              </a:extLst>
            </p:cNvPr>
            <p:cNvSpPr/>
            <p:nvPr/>
          </p:nvSpPr>
          <p:spPr bwMode="gray">
            <a:xfrm>
              <a:off x="11861801" y="692658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494" name="btfpColumnGapBlocker259811">
              <a:extLst>
                <a:ext uri="{FF2B5EF4-FFF2-40B4-BE49-F238E27FC236}">
                  <a16:creationId xmlns:a16="http://schemas.microsoft.com/office/drawing/2014/main" id="{F5E48774-0063-759D-0FB1-E9B4DBFA2FAA}"/>
                </a:ext>
              </a:extLst>
            </p:cNvPr>
            <p:cNvSpPr/>
            <p:nvPr/>
          </p:nvSpPr>
          <p:spPr bwMode="gray">
            <a:xfrm>
              <a:off x="10137208" y="692658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92" name="btfpColumnIndicator858122">
              <a:extLst>
                <a:ext uri="{FF2B5EF4-FFF2-40B4-BE49-F238E27FC236}">
                  <a16:creationId xmlns:a16="http://schemas.microsoft.com/office/drawing/2014/main" id="{0C49D9F2-69ED-0B1E-256A-83FC32059C24}"/>
                </a:ext>
              </a:extLst>
            </p:cNvPr>
            <p:cNvCxnSpPr/>
            <p:nvPr/>
          </p:nvCxnSpPr>
          <p:spPr bwMode="gray">
            <a:xfrm flipV="1">
              <a:off x="1186180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0" name="btfpColumnIndicator982034">
              <a:extLst>
                <a:ext uri="{FF2B5EF4-FFF2-40B4-BE49-F238E27FC236}">
                  <a16:creationId xmlns:a16="http://schemas.microsoft.com/office/drawing/2014/main" id="{44A8FEFE-B442-AE37-60BE-1B75ED76C3FA}"/>
                </a:ext>
              </a:extLst>
            </p:cNvPr>
            <p:cNvCxnSpPr/>
            <p:nvPr/>
          </p:nvCxnSpPr>
          <p:spPr bwMode="gray">
            <a:xfrm flipV="1">
              <a:off x="1067775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8" name="btfpColumnGapBlocker504399">
              <a:extLst>
                <a:ext uri="{FF2B5EF4-FFF2-40B4-BE49-F238E27FC236}">
                  <a16:creationId xmlns:a16="http://schemas.microsoft.com/office/drawing/2014/main" id="{F1DED78E-F4B4-3266-64EE-388B82DEDF15}"/>
                </a:ext>
              </a:extLst>
            </p:cNvPr>
            <p:cNvSpPr/>
            <p:nvPr/>
          </p:nvSpPr>
          <p:spPr bwMode="gray">
            <a:xfrm>
              <a:off x="8412616"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83" name="btfpColumnIndicator953928">
              <a:extLst>
                <a:ext uri="{FF2B5EF4-FFF2-40B4-BE49-F238E27FC236}">
                  <a16:creationId xmlns:a16="http://schemas.microsoft.com/office/drawing/2014/main" id="{5C3AD09E-D0EB-3A6C-5B0E-ECE3E3B8CAB0}"/>
                </a:ext>
              </a:extLst>
            </p:cNvPr>
            <p:cNvCxnSpPr/>
            <p:nvPr/>
          </p:nvCxnSpPr>
          <p:spPr bwMode="gray">
            <a:xfrm flipV="1">
              <a:off x="101372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8" name="btfpColumnIndicator405824">
              <a:extLst>
                <a:ext uri="{FF2B5EF4-FFF2-40B4-BE49-F238E27FC236}">
                  <a16:creationId xmlns:a16="http://schemas.microsoft.com/office/drawing/2014/main" id="{AD83F6DD-1048-A533-8D68-D10F84B5247F}"/>
                </a:ext>
              </a:extLst>
            </p:cNvPr>
            <p:cNvCxnSpPr/>
            <p:nvPr/>
          </p:nvCxnSpPr>
          <p:spPr bwMode="gray">
            <a:xfrm flipV="1">
              <a:off x="895316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0" name="btfpColumnGapBlocker262862">
              <a:extLst>
                <a:ext uri="{FF2B5EF4-FFF2-40B4-BE49-F238E27FC236}">
                  <a16:creationId xmlns:a16="http://schemas.microsoft.com/office/drawing/2014/main" id="{15CC1F6E-04D4-A7F1-D521-7797DD0E5C8D}"/>
                </a:ext>
              </a:extLst>
            </p:cNvPr>
            <p:cNvSpPr/>
            <p:nvPr/>
          </p:nvSpPr>
          <p:spPr bwMode="gray">
            <a:xfrm>
              <a:off x="668802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55" name="btfpColumnIndicator552128">
              <a:extLst>
                <a:ext uri="{FF2B5EF4-FFF2-40B4-BE49-F238E27FC236}">
                  <a16:creationId xmlns:a16="http://schemas.microsoft.com/office/drawing/2014/main" id="{F3352452-EF3D-454C-1417-EF6D2320D72C}"/>
                </a:ext>
              </a:extLst>
            </p:cNvPr>
            <p:cNvCxnSpPr/>
            <p:nvPr/>
          </p:nvCxnSpPr>
          <p:spPr bwMode="gray">
            <a:xfrm flipV="1">
              <a:off x="841261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3" name="btfpColumnIndicator831213">
              <a:extLst>
                <a:ext uri="{FF2B5EF4-FFF2-40B4-BE49-F238E27FC236}">
                  <a16:creationId xmlns:a16="http://schemas.microsoft.com/office/drawing/2014/main" id="{A55EC955-B0D7-2485-966B-486B5A9402D5}"/>
                </a:ext>
              </a:extLst>
            </p:cNvPr>
            <p:cNvCxnSpPr/>
            <p:nvPr/>
          </p:nvCxnSpPr>
          <p:spPr bwMode="gray">
            <a:xfrm flipV="1">
              <a:off x="722856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1" name="btfpColumnGapBlocker653724">
              <a:extLst>
                <a:ext uri="{FF2B5EF4-FFF2-40B4-BE49-F238E27FC236}">
                  <a16:creationId xmlns:a16="http://schemas.microsoft.com/office/drawing/2014/main" id="{ED730EB4-56BE-9C85-898A-B5C3A9D7AD99}"/>
                </a:ext>
              </a:extLst>
            </p:cNvPr>
            <p:cNvSpPr/>
            <p:nvPr/>
          </p:nvSpPr>
          <p:spPr bwMode="gray">
            <a:xfrm>
              <a:off x="496343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2" name="btfpColumnIndicator545532">
              <a:extLst>
                <a:ext uri="{FF2B5EF4-FFF2-40B4-BE49-F238E27FC236}">
                  <a16:creationId xmlns:a16="http://schemas.microsoft.com/office/drawing/2014/main" id="{33E698AA-26E8-E1AE-11A0-1928C978FF0C}"/>
                </a:ext>
              </a:extLst>
            </p:cNvPr>
            <p:cNvCxnSpPr/>
            <p:nvPr/>
          </p:nvCxnSpPr>
          <p:spPr bwMode="gray">
            <a:xfrm flipV="1">
              <a:off x="668802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2" name="btfpColumnIndicator664879">
              <a:extLst>
                <a:ext uri="{FF2B5EF4-FFF2-40B4-BE49-F238E27FC236}">
                  <a16:creationId xmlns:a16="http://schemas.microsoft.com/office/drawing/2014/main" id="{4DF000EB-C179-6FF0-CFD4-E9AFB2E9550B}"/>
                </a:ext>
              </a:extLst>
            </p:cNvPr>
            <p:cNvCxnSpPr/>
            <p:nvPr/>
          </p:nvCxnSpPr>
          <p:spPr bwMode="gray">
            <a:xfrm flipV="1">
              <a:off x="550397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523747">
              <a:extLst>
                <a:ext uri="{FF2B5EF4-FFF2-40B4-BE49-F238E27FC236}">
                  <a16:creationId xmlns:a16="http://schemas.microsoft.com/office/drawing/2014/main" id="{8AF456D1-0943-86A5-5FFE-1B74D0FC41B5}"/>
                </a:ext>
              </a:extLst>
            </p:cNvPr>
            <p:cNvSpPr/>
            <p:nvPr/>
          </p:nvSpPr>
          <p:spPr bwMode="gray">
            <a:xfrm>
              <a:off x="3238840"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5" name="btfpColumnIndicator911509">
              <a:extLst>
                <a:ext uri="{FF2B5EF4-FFF2-40B4-BE49-F238E27FC236}">
                  <a16:creationId xmlns:a16="http://schemas.microsoft.com/office/drawing/2014/main" id="{4E30CDA6-9B7E-A962-E074-2A25437FC8FE}"/>
                </a:ext>
              </a:extLst>
            </p:cNvPr>
            <p:cNvCxnSpPr/>
            <p:nvPr/>
          </p:nvCxnSpPr>
          <p:spPr bwMode="gray">
            <a:xfrm flipV="1">
              <a:off x="496343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380055">
              <a:extLst>
                <a:ext uri="{FF2B5EF4-FFF2-40B4-BE49-F238E27FC236}">
                  <a16:creationId xmlns:a16="http://schemas.microsoft.com/office/drawing/2014/main" id="{4DC0B716-FDF1-E2EF-3EB2-D8893A1388AF}"/>
                </a:ext>
              </a:extLst>
            </p:cNvPr>
            <p:cNvCxnSpPr/>
            <p:nvPr/>
          </p:nvCxnSpPr>
          <p:spPr bwMode="gray">
            <a:xfrm flipV="1">
              <a:off x="377938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585526">
              <a:extLst>
                <a:ext uri="{FF2B5EF4-FFF2-40B4-BE49-F238E27FC236}">
                  <a16:creationId xmlns:a16="http://schemas.microsoft.com/office/drawing/2014/main" id="{09138355-F4E5-CC90-003F-70F86B27E00F}"/>
                </a:ext>
              </a:extLst>
            </p:cNvPr>
            <p:cNvSpPr/>
            <p:nvPr/>
          </p:nvSpPr>
          <p:spPr bwMode="gray">
            <a:xfrm>
              <a:off x="151424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15" name="btfpColumnIndicator608257">
              <a:extLst>
                <a:ext uri="{FF2B5EF4-FFF2-40B4-BE49-F238E27FC236}">
                  <a16:creationId xmlns:a16="http://schemas.microsoft.com/office/drawing/2014/main" id="{A684B5EA-B528-739B-2A87-BF614FC9EAE6}"/>
                </a:ext>
              </a:extLst>
            </p:cNvPr>
            <p:cNvCxnSpPr/>
            <p:nvPr/>
          </p:nvCxnSpPr>
          <p:spPr bwMode="gray">
            <a:xfrm flipV="1">
              <a:off x="323884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567136">
              <a:extLst>
                <a:ext uri="{FF2B5EF4-FFF2-40B4-BE49-F238E27FC236}">
                  <a16:creationId xmlns:a16="http://schemas.microsoft.com/office/drawing/2014/main" id="{76A3CF24-DE52-6FC6-04F1-BD7E2E9853AF}"/>
                </a:ext>
              </a:extLst>
            </p:cNvPr>
            <p:cNvCxnSpPr/>
            <p:nvPr/>
          </p:nvCxnSpPr>
          <p:spPr bwMode="gray">
            <a:xfrm flipV="1">
              <a:off x="20547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548251">
              <a:extLst>
                <a:ext uri="{FF2B5EF4-FFF2-40B4-BE49-F238E27FC236}">
                  <a16:creationId xmlns:a16="http://schemas.microsoft.com/office/drawing/2014/main" id="{17061B1C-0835-CA18-C85D-0A38273CA707}"/>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8" name="btfpColumnIndicator697509">
              <a:extLst>
                <a:ext uri="{FF2B5EF4-FFF2-40B4-BE49-F238E27FC236}">
                  <a16:creationId xmlns:a16="http://schemas.microsoft.com/office/drawing/2014/main" id="{82E17D7E-0679-06EB-2C83-EAAA86CDD994}"/>
                </a:ext>
              </a:extLst>
            </p:cNvPr>
            <p:cNvCxnSpPr/>
            <p:nvPr/>
          </p:nvCxnSpPr>
          <p:spPr bwMode="gray">
            <a:xfrm flipV="1">
              <a:off x="151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97980">
              <a:extLst>
                <a:ext uri="{FF2B5EF4-FFF2-40B4-BE49-F238E27FC236}">
                  <a16:creationId xmlns:a16="http://schemas.microsoft.com/office/drawing/2014/main" id="{52B291CA-DC8A-4CC6-D977-F03B6B280B52}"/>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97" name="btfpColumnIndicatorGroup1">
            <a:extLst>
              <a:ext uri="{FF2B5EF4-FFF2-40B4-BE49-F238E27FC236}">
                <a16:creationId xmlns:a16="http://schemas.microsoft.com/office/drawing/2014/main" id="{ED42B258-D332-99D0-519A-020E4E466807}"/>
              </a:ext>
            </a:extLst>
          </p:cNvPr>
          <p:cNvGrpSpPr/>
          <p:nvPr/>
        </p:nvGrpSpPr>
        <p:grpSpPr>
          <a:xfrm>
            <a:off x="0" y="-205740"/>
            <a:ext cx="12192000" cy="137160"/>
            <a:chOff x="0" y="-205740"/>
            <a:chExt cx="12192000" cy="137160"/>
          </a:xfrm>
        </p:grpSpPr>
        <p:sp>
          <p:nvSpPr>
            <p:cNvPr id="495" name="btfpColumnGapBlocker499922">
              <a:extLst>
                <a:ext uri="{FF2B5EF4-FFF2-40B4-BE49-F238E27FC236}">
                  <a16:creationId xmlns:a16="http://schemas.microsoft.com/office/drawing/2014/main" id="{34D564AE-677E-D8D6-6592-8D139741695B}"/>
                </a:ext>
              </a:extLst>
            </p:cNvPr>
            <p:cNvSpPr/>
            <p:nvPr/>
          </p:nvSpPr>
          <p:spPr bwMode="gray">
            <a:xfrm>
              <a:off x="11861801" y="-205740"/>
              <a:ext cx="330199"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493" name="btfpColumnGapBlocker663020">
              <a:extLst>
                <a:ext uri="{FF2B5EF4-FFF2-40B4-BE49-F238E27FC236}">
                  <a16:creationId xmlns:a16="http://schemas.microsoft.com/office/drawing/2014/main" id="{88205BB2-9922-5A29-8B03-25A4758BFDAA}"/>
                </a:ext>
              </a:extLst>
            </p:cNvPr>
            <p:cNvSpPr/>
            <p:nvPr/>
          </p:nvSpPr>
          <p:spPr bwMode="gray">
            <a:xfrm>
              <a:off x="10137208" y="-205740"/>
              <a:ext cx="540545"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91" name="btfpColumnIndicator663972">
              <a:extLst>
                <a:ext uri="{FF2B5EF4-FFF2-40B4-BE49-F238E27FC236}">
                  <a16:creationId xmlns:a16="http://schemas.microsoft.com/office/drawing/2014/main" id="{7CF38049-B91B-20B1-367D-078DDBBF590B}"/>
                </a:ext>
              </a:extLst>
            </p:cNvPr>
            <p:cNvCxnSpPr/>
            <p:nvPr/>
          </p:nvCxnSpPr>
          <p:spPr bwMode="gray">
            <a:xfrm flipV="1">
              <a:off x="1186180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89" name="btfpColumnIndicator881929">
              <a:extLst>
                <a:ext uri="{FF2B5EF4-FFF2-40B4-BE49-F238E27FC236}">
                  <a16:creationId xmlns:a16="http://schemas.microsoft.com/office/drawing/2014/main" id="{FC47A522-3335-2686-D4EF-CAA8D74A29E8}"/>
                </a:ext>
              </a:extLst>
            </p:cNvPr>
            <p:cNvCxnSpPr/>
            <p:nvPr/>
          </p:nvCxnSpPr>
          <p:spPr bwMode="gray">
            <a:xfrm flipV="1">
              <a:off x="1067775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4" name="btfpColumnGapBlocker117501">
              <a:extLst>
                <a:ext uri="{FF2B5EF4-FFF2-40B4-BE49-F238E27FC236}">
                  <a16:creationId xmlns:a16="http://schemas.microsoft.com/office/drawing/2014/main" id="{BC40F87E-5257-2FA9-AA4B-340CF4418D73}"/>
                </a:ext>
              </a:extLst>
            </p:cNvPr>
            <p:cNvSpPr/>
            <p:nvPr/>
          </p:nvSpPr>
          <p:spPr bwMode="gray">
            <a:xfrm>
              <a:off x="8412616"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79" name="btfpColumnIndicator203428">
              <a:extLst>
                <a:ext uri="{FF2B5EF4-FFF2-40B4-BE49-F238E27FC236}">
                  <a16:creationId xmlns:a16="http://schemas.microsoft.com/office/drawing/2014/main" id="{1DACF618-7CB6-77B1-F133-45742F0E8D51}"/>
                </a:ext>
              </a:extLst>
            </p:cNvPr>
            <p:cNvCxnSpPr/>
            <p:nvPr/>
          </p:nvCxnSpPr>
          <p:spPr bwMode="gray">
            <a:xfrm flipV="1">
              <a:off x="101372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3" name="btfpColumnIndicator586882">
              <a:extLst>
                <a:ext uri="{FF2B5EF4-FFF2-40B4-BE49-F238E27FC236}">
                  <a16:creationId xmlns:a16="http://schemas.microsoft.com/office/drawing/2014/main" id="{9BB3BE68-183C-000E-73FD-9D244C0DEEDF}"/>
                </a:ext>
              </a:extLst>
            </p:cNvPr>
            <p:cNvCxnSpPr/>
            <p:nvPr/>
          </p:nvCxnSpPr>
          <p:spPr bwMode="gray">
            <a:xfrm flipV="1">
              <a:off x="895316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6" name="btfpColumnGapBlocker713875">
              <a:extLst>
                <a:ext uri="{FF2B5EF4-FFF2-40B4-BE49-F238E27FC236}">
                  <a16:creationId xmlns:a16="http://schemas.microsoft.com/office/drawing/2014/main" id="{BF780D6E-77B1-8F10-C015-CC27B613E96C}"/>
                </a:ext>
              </a:extLst>
            </p:cNvPr>
            <p:cNvSpPr/>
            <p:nvPr/>
          </p:nvSpPr>
          <p:spPr bwMode="gray">
            <a:xfrm>
              <a:off x="668802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54" name="btfpColumnIndicator948320">
              <a:extLst>
                <a:ext uri="{FF2B5EF4-FFF2-40B4-BE49-F238E27FC236}">
                  <a16:creationId xmlns:a16="http://schemas.microsoft.com/office/drawing/2014/main" id="{6FA954CC-EB73-3AFC-CC2E-F880642BF4FB}"/>
                </a:ext>
              </a:extLst>
            </p:cNvPr>
            <p:cNvCxnSpPr/>
            <p:nvPr/>
          </p:nvCxnSpPr>
          <p:spPr bwMode="gray">
            <a:xfrm flipV="1">
              <a:off x="841261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2" name="btfpColumnIndicator968603">
              <a:extLst>
                <a:ext uri="{FF2B5EF4-FFF2-40B4-BE49-F238E27FC236}">
                  <a16:creationId xmlns:a16="http://schemas.microsoft.com/office/drawing/2014/main" id="{AD287FFF-C4D7-65BB-5FB2-E6424F14B3AC}"/>
                </a:ext>
              </a:extLst>
            </p:cNvPr>
            <p:cNvCxnSpPr/>
            <p:nvPr/>
          </p:nvCxnSpPr>
          <p:spPr bwMode="gray">
            <a:xfrm flipV="1">
              <a:off x="722856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0" name="btfpColumnGapBlocker550463">
              <a:extLst>
                <a:ext uri="{FF2B5EF4-FFF2-40B4-BE49-F238E27FC236}">
                  <a16:creationId xmlns:a16="http://schemas.microsoft.com/office/drawing/2014/main" id="{DC84FF04-B13E-75AD-3D23-E4F6896494E4}"/>
                </a:ext>
              </a:extLst>
            </p:cNvPr>
            <p:cNvSpPr/>
            <p:nvPr/>
          </p:nvSpPr>
          <p:spPr bwMode="gray">
            <a:xfrm>
              <a:off x="496343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9" name="btfpColumnIndicator934914">
              <a:extLst>
                <a:ext uri="{FF2B5EF4-FFF2-40B4-BE49-F238E27FC236}">
                  <a16:creationId xmlns:a16="http://schemas.microsoft.com/office/drawing/2014/main" id="{F3370635-3630-7409-C73C-BC1C050FE888}"/>
                </a:ext>
              </a:extLst>
            </p:cNvPr>
            <p:cNvCxnSpPr/>
            <p:nvPr/>
          </p:nvCxnSpPr>
          <p:spPr bwMode="gray">
            <a:xfrm flipV="1">
              <a:off x="668802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870971">
              <a:extLst>
                <a:ext uri="{FF2B5EF4-FFF2-40B4-BE49-F238E27FC236}">
                  <a16:creationId xmlns:a16="http://schemas.microsoft.com/office/drawing/2014/main" id="{9A5C0D40-0A18-7D82-DAEF-250E24AF7B76}"/>
                </a:ext>
              </a:extLst>
            </p:cNvPr>
            <p:cNvCxnSpPr/>
            <p:nvPr/>
          </p:nvCxnSpPr>
          <p:spPr bwMode="gray">
            <a:xfrm flipV="1">
              <a:off x="550397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389396">
              <a:extLst>
                <a:ext uri="{FF2B5EF4-FFF2-40B4-BE49-F238E27FC236}">
                  <a16:creationId xmlns:a16="http://schemas.microsoft.com/office/drawing/2014/main" id="{8AF3B17F-7571-2606-2095-5DDAEBB0389C}"/>
                </a:ext>
              </a:extLst>
            </p:cNvPr>
            <p:cNvSpPr/>
            <p:nvPr/>
          </p:nvSpPr>
          <p:spPr bwMode="gray">
            <a:xfrm>
              <a:off x="3238840"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4" name="btfpColumnIndicator392699">
              <a:extLst>
                <a:ext uri="{FF2B5EF4-FFF2-40B4-BE49-F238E27FC236}">
                  <a16:creationId xmlns:a16="http://schemas.microsoft.com/office/drawing/2014/main" id="{BF885404-EF58-3ABD-AC67-9BDB614A3817}"/>
                </a:ext>
              </a:extLst>
            </p:cNvPr>
            <p:cNvCxnSpPr/>
            <p:nvPr/>
          </p:nvCxnSpPr>
          <p:spPr bwMode="gray">
            <a:xfrm flipV="1">
              <a:off x="496343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543798">
              <a:extLst>
                <a:ext uri="{FF2B5EF4-FFF2-40B4-BE49-F238E27FC236}">
                  <a16:creationId xmlns:a16="http://schemas.microsoft.com/office/drawing/2014/main" id="{C9B2F89F-9771-D7FC-FD4F-03D0D98F0D9A}"/>
                </a:ext>
              </a:extLst>
            </p:cNvPr>
            <p:cNvCxnSpPr/>
            <p:nvPr/>
          </p:nvCxnSpPr>
          <p:spPr bwMode="gray">
            <a:xfrm flipV="1">
              <a:off x="377938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692307">
              <a:extLst>
                <a:ext uri="{FF2B5EF4-FFF2-40B4-BE49-F238E27FC236}">
                  <a16:creationId xmlns:a16="http://schemas.microsoft.com/office/drawing/2014/main" id="{B029A914-F581-4143-1B52-A05AF2419778}"/>
                </a:ext>
              </a:extLst>
            </p:cNvPr>
            <p:cNvSpPr/>
            <p:nvPr/>
          </p:nvSpPr>
          <p:spPr bwMode="gray">
            <a:xfrm>
              <a:off x="151424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13" name="btfpColumnIndicator399448">
              <a:extLst>
                <a:ext uri="{FF2B5EF4-FFF2-40B4-BE49-F238E27FC236}">
                  <a16:creationId xmlns:a16="http://schemas.microsoft.com/office/drawing/2014/main" id="{A117BDCC-DD62-94E7-37AE-4A005AE144A7}"/>
                </a:ext>
              </a:extLst>
            </p:cNvPr>
            <p:cNvCxnSpPr/>
            <p:nvPr/>
          </p:nvCxnSpPr>
          <p:spPr bwMode="gray">
            <a:xfrm flipV="1">
              <a:off x="323884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915745">
              <a:extLst>
                <a:ext uri="{FF2B5EF4-FFF2-40B4-BE49-F238E27FC236}">
                  <a16:creationId xmlns:a16="http://schemas.microsoft.com/office/drawing/2014/main" id="{5DCA1259-4959-ED1D-E88D-971670F35D2B}"/>
                </a:ext>
              </a:extLst>
            </p:cNvPr>
            <p:cNvCxnSpPr/>
            <p:nvPr/>
          </p:nvCxnSpPr>
          <p:spPr bwMode="gray">
            <a:xfrm flipV="1">
              <a:off x="20547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864335">
              <a:extLst>
                <a:ext uri="{FF2B5EF4-FFF2-40B4-BE49-F238E27FC236}">
                  <a16:creationId xmlns:a16="http://schemas.microsoft.com/office/drawing/2014/main" id="{1F8588B0-53CA-9952-8921-CA191EDDA56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7" name="btfpColumnIndicator604308">
              <a:extLst>
                <a:ext uri="{FF2B5EF4-FFF2-40B4-BE49-F238E27FC236}">
                  <a16:creationId xmlns:a16="http://schemas.microsoft.com/office/drawing/2014/main" id="{81D82C7F-9484-A5C8-1CF8-51E977DC21E2}"/>
                </a:ext>
              </a:extLst>
            </p:cNvPr>
            <p:cNvCxnSpPr/>
            <p:nvPr/>
          </p:nvCxnSpPr>
          <p:spPr bwMode="gray">
            <a:xfrm flipV="1">
              <a:off x="151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783403">
              <a:extLst>
                <a:ext uri="{FF2B5EF4-FFF2-40B4-BE49-F238E27FC236}">
                  <a16:creationId xmlns:a16="http://schemas.microsoft.com/office/drawing/2014/main" id="{AEDB3F17-E123-7AA3-586D-926C3F594AE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6" name="think-cell data - do not delete" hidden="1">
            <a:extLst>
              <a:ext uri="{FF2B5EF4-FFF2-40B4-BE49-F238E27FC236}">
                <a16:creationId xmlns:a16="http://schemas.microsoft.com/office/drawing/2014/main" id="{CBD8B5F6-4E6A-D7BA-AD39-81F269852C8D}"/>
              </a:ext>
            </a:extLst>
          </p:cNvPr>
          <p:cNvGraphicFramePr>
            <a:graphicFrameLocks noChangeAspect="1"/>
          </p:cNvGraphicFramePr>
          <p:nvPr>
            <p:custDataLst>
              <p:tags r:id="rId2"/>
            </p:custDataLst>
            <p:extLst>
              <p:ext uri="{D42A27DB-BD31-4B8C-83A1-F6EECF244321}">
                <p14:modId xmlns:p14="http://schemas.microsoft.com/office/powerpoint/2010/main" val="4388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606" imgH="608" progId="TCLayout.ActiveDocument.1">
                  <p:embed/>
                </p:oleObj>
              </mc:Choice>
              <mc:Fallback>
                <p:oleObj name="think-cell Slide" r:id="rId14" imgW="606" imgH="608" progId="TCLayout.ActiveDocument.1">
                  <p:embed/>
                  <p:pic>
                    <p:nvPicPr>
                      <p:cNvPr id="6" name="think-cell data - do not delete" hidden="1">
                        <a:extLst>
                          <a:ext uri="{FF2B5EF4-FFF2-40B4-BE49-F238E27FC236}">
                            <a16:creationId xmlns:a16="http://schemas.microsoft.com/office/drawing/2014/main" id="{CBD8B5F6-4E6A-D7BA-AD39-81F269852C8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234646D6-A64D-6B40-E93E-3BEB5AC93B0C}"/>
              </a:ext>
            </a:extLst>
          </p:cNvPr>
          <p:cNvSpPr>
            <a:spLocks noGrp="1"/>
          </p:cNvSpPr>
          <p:nvPr>
            <p:ph type="title"/>
          </p:nvPr>
        </p:nvSpPr>
        <p:spPr>
          <a:xfrm>
            <a:off x="334963" y="1"/>
            <a:ext cx="11522075" cy="876687"/>
          </a:xfrm>
        </p:spPr>
        <p:txBody>
          <a:bodyPr vert="horz" rIns="0"/>
          <a:lstStyle/>
          <a:p>
            <a:r>
              <a:rPr lang="en-IN" b="1" dirty="0"/>
              <a:t>ESG performance | </a:t>
            </a:r>
            <a:r>
              <a:rPr lang="en-IN" dirty="0"/>
              <a:t>Target’s performance on key ESG themes compared with peers</a:t>
            </a:r>
            <a:endParaRPr lang="en-IN" b="1" dirty="0"/>
          </a:p>
        </p:txBody>
      </p:sp>
      <p:grpSp>
        <p:nvGrpSpPr>
          <p:cNvPr id="21" name="btfpStatusSticker169155">
            <a:extLst>
              <a:ext uri="{FF2B5EF4-FFF2-40B4-BE49-F238E27FC236}">
                <a16:creationId xmlns:a16="http://schemas.microsoft.com/office/drawing/2014/main" id="{8F7B940B-CAA9-2772-DC9D-F9ACD540DD27}"/>
              </a:ext>
            </a:extLst>
          </p:cNvPr>
          <p:cNvGrpSpPr/>
          <p:nvPr>
            <p:custDataLst>
              <p:tags r:id="rId3"/>
            </p:custDataLst>
          </p:nvPr>
        </p:nvGrpSpPr>
        <p:grpSpPr>
          <a:xfrm>
            <a:off x="10100356" y="961903"/>
            <a:ext cx="1761444" cy="235611"/>
            <a:chOff x="-1630959" y="876300"/>
            <a:chExt cx="1761444" cy="235611"/>
          </a:xfrm>
        </p:grpSpPr>
        <p:sp>
          <p:nvSpPr>
            <p:cNvPr id="19" name="btfpStatusStickerText169155">
              <a:extLst>
                <a:ext uri="{FF2B5EF4-FFF2-40B4-BE49-F238E27FC236}">
                  <a16:creationId xmlns:a16="http://schemas.microsoft.com/office/drawing/2014/main" id="{2C7335DB-31BD-09C4-77BE-AFA039FBBD54}"/>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IN" sz="1200" b="1" cap="all" spc="450">
                  <a:solidFill>
                    <a:srgbClr val="000000"/>
                  </a:solidFill>
                </a:rPr>
                <a:t>Preliminary</a:t>
              </a:r>
            </a:p>
          </p:txBody>
        </p:sp>
        <p:cxnSp>
          <p:nvCxnSpPr>
            <p:cNvPr id="20" name="btfpStatusStickerLine169155">
              <a:extLst>
                <a:ext uri="{FF2B5EF4-FFF2-40B4-BE49-F238E27FC236}">
                  <a16:creationId xmlns:a16="http://schemas.microsoft.com/office/drawing/2014/main" id="{75980C00-D2D7-8831-E3DC-3B3C5F803D22}"/>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500" name="btfpNumberBubble208721">
            <a:extLst>
              <a:ext uri="{FF2B5EF4-FFF2-40B4-BE49-F238E27FC236}">
                <a16:creationId xmlns:a16="http://schemas.microsoft.com/office/drawing/2014/main" id="{F2EA59C5-6048-768E-C3FA-1A5C3178CA34}"/>
              </a:ext>
            </a:extLst>
          </p:cNvPr>
          <p:cNvSpPr/>
          <p:nvPr/>
        </p:nvSpPr>
        <p:spPr bwMode="gray">
          <a:xfrm>
            <a:off x="27272" y="107002"/>
            <a:ext cx="308437" cy="308437"/>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IN" sz="1800" b="1">
                <a:solidFill>
                  <a:srgbClr val="CC0000"/>
                </a:solidFill>
              </a:rPr>
              <a:t>II</a:t>
            </a:r>
          </a:p>
        </p:txBody>
      </p:sp>
      <p:sp>
        <p:nvSpPr>
          <p:cNvPr id="707" name="Rectangle 706">
            <a:extLst>
              <a:ext uri="{FF2B5EF4-FFF2-40B4-BE49-F238E27FC236}">
                <a16:creationId xmlns:a16="http://schemas.microsoft.com/office/drawing/2014/main" id="{C213209B-5B6D-DE1D-4112-0191CAF43D92}"/>
              </a:ext>
            </a:extLst>
          </p:cNvPr>
          <p:cNvSpPr/>
          <p:nvPr/>
        </p:nvSpPr>
        <p:spPr bwMode="gray">
          <a:xfrm>
            <a:off x="5043444" y="961067"/>
            <a:ext cx="4958493" cy="237283"/>
          </a:xfrm>
          <a:prstGeom prst="rect">
            <a:avLst/>
          </a:prstGeom>
          <a:solidFill>
            <a:srgbClr val="FFFFFF"/>
          </a:solidFill>
          <a:ln w="9525" cap="flat" cmpd="sng" algn="ctr">
            <a:solidFill>
              <a:srgbClr val="000000"/>
            </a:solidFill>
            <a:prstDash val="solid"/>
            <a:miter lim="800000"/>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IN" sz="900" b="0" u="none" strike="noStrike" kern="0" cap="none" spc="0" normalizeH="0" baseline="0" noProof="0">
              <a:ln>
                <a:noFill/>
              </a:ln>
              <a:solidFill>
                <a:srgbClr val="000000"/>
              </a:solidFill>
              <a:effectLst/>
              <a:uLnTx/>
              <a:uFillTx/>
              <a:latin typeface="Arial"/>
              <a:ea typeface="+mn-ea"/>
              <a:cs typeface="+mn-cs"/>
            </a:endParaRPr>
          </a:p>
        </p:txBody>
      </p:sp>
      <p:sp>
        <p:nvSpPr>
          <p:cNvPr id="711" name="Rectangle 710">
            <a:extLst>
              <a:ext uri="{FF2B5EF4-FFF2-40B4-BE49-F238E27FC236}">
                <a16:creationId xmlns:a16="http://schemas.microsoft.com/office/drawing/2014/main" id="{869F7495-AA9B-011F-ED88-500B0102B73D}"/>
              </a:ext>
            </a:extLst>
          </p:cNvPr>
          <p:cNvSpPr/>
          <p:nvPr/>
        </p:nvSpPr>
        <p:spPr bwMode="gray">
          <a:xfrm>
            <a:off x="4579394" y="995895"/>
            <a:ext cx="569465" cy="167626"/>
          </a:xfrm>
          <a:prstGeom prst="rect">
            <a:avLst/>
          </a:prstGeom>
          <a:solidFill>
            <a:srgbClr val="FFFFFF"/>
          </a:solidFill>
          <a:ln w="9525" cap="flat" cmpd="sng" algn="ctr">
            <a:no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ct val="0"/>
              </a:spcBef>
              <a:spcAft>
                <a:spcPct val="0"/>
              </a:spcAft>
              <a:buClrTx/>
              <a:buSzTx/>
              <a:buFontTx/>
              <a:buNone/>
              <a:defRPr/>
            </a:pPr>
            <a:r>
              <a:rPr kumimoji="0" lang="en-IN" sz="1000" b="1" i="1" u="none" strike="noStrike" kern="0" cap="none" spc="0" normalizeH="0" baseline="0" noProof="0">
                <a:ln>
                  <a:noFill/>
                </a:ln>
                <a:solidFill>
                  <a:srgbClr val="000000"/>
                </a:solidFill>
                <a:effectLst/>
                <a:uLnTx/>
                <a:uFillTx/>
                <a:latin typeface="Arial"/>
                <a:ea typeface="+mn-ea"/>
                <a:cs typeface="+mn-cs"/>
              </a:rPr>
              <a:t>Legend</a:t>
            </a:r>
            <a:endParaRPr kumimoji="0" lang="en-IN" sz="900" b="1" i="1" u="none" strike="noStrike" kern="0" cap="none" spc="0" normalizeH="0" baseline="0" noProof="0">
              <a:ln>
                <a:noFill/>
              </a:ln>
              <a:solidFill>
                <a:srgbClr val="000000"/>
              </a:solidFill>
              <a:effectLst/>
              <a:uLnTx/>
              <a:uFillTx/>
              <a:latin typeface="Arial"/>
              <a:ea typeface="+mn-ea"/>
              <a:cs typeface="+mn-cs"/>
            </a:endParaRPr>
          </a:p>
        </p:txBody>
      </p:sp>
      <p:graphicFrame>
        <p:nvGraphicFramePr>
          <p:cNvPr id="23" name="btfpTable238426">
            <a:extLst>
              <a:ext uri="{FF2B5EF4-FFF2-40B4-BE49-F238E27FC236}">
                <a16:creationId xmlns:a16="http://schemas.microsoft.com/office/drawing/2014/main" id="{9F6D6650-ADA7-6C1E-DD0E-563A89B2F305}"/>
              </a:ext>
            </a:extLst>
          </p:cNvPr>
          <p:cNvGraphicFramePr>
            <a:graphicFrameLocks noGrp="1"/>
          </p:cNvGraphicFramePr>
          <p:nvPr>
            <p:custDataLst>
              <p:tags r:id="rId4"/>
            </p:custDataLst>
            <p:extLst>
              <p:ext uri="{D42A27DB-BD31-4B8C-83A1-F6EECF244321}">
                <p14:modId xmlns:p14="http://schemas.microsoft.com/office/powerpoint/2010/main" val="1319913539"/>
              </p:ext>
            </p:extLst>
          </p:nvPr>
        </p:nvGraphicFramePr>
        <p:xfrm>
          <a:off x="320772" y="1038738"/>
          <a:ext cx="11554233" cy="5165445"/>
        </p:xfrm>
        <a:graphic>
          <a:graphicData uri="http://schemas.openxmlformats.org/drawingml/2006/table">
            <a:tbl>
              <a:tblPr firstRow="1" firstCol="1">
                <a:tableStyleId>{9D7B26C5-4107-4FEC-AEDC-1716B250A1EF}</a:tableStyleId>
              </a:tblPr>
              <a:tblGrid>
                <a:gridCol w="576355">
                  <a:extLst>
                    <a:ext uri="{9D8B030D-6E8A-4147-A177-3AD203B41FA5}">
                      <a16:colId xmlns:a16="http://schemas.microsoft.com/office/drawing/2014/main" val="3043700634"/>
                    </a:ext>
                  </a:extLst>
                </a:gridCol>
                <a:gridCol w="668062">
                  <a:extLst>
                    <a:ext uri="{9D8B030D-6E8A-4147-A177-3AD203B41FA5}">
                      <a16:colId xmlns:a16="http://schemas.microsoft.com/office/drawing/2014/main" val="2645561351"/>
                    </a:ext>
                  </a:extLst>
                </a:gridCol>
                <a:gridCol w="1309816">
                  <a:extLst>
                    <a:ext uri="{9D8B030D-6E8A-4147-A177-3AD203B41FA5}">
                      <a16:colId xmlns:a16="http://schemas.microsoft.com/office/drawing/2014/main" val="3410241616"/>
                    </a:ext>
                  </a:extLst>
                </a:gridCol>
                <a:gridCol w="2088000">
                  <a:extLst>
                    <a:ext uri="{9D8B030D-6E8A-4147-A177-3AD203B41FA5}">
                      <a16:colId xmlns:a16="http://schemas.microsoft.com/office/drawing/2014/main" val="2668805084"/>
                    </a:ext>
                  </a:extLst>
                </a:gridCol>
                <a:gridCol w="6912000">
                  <a:extLst>
                    <a:ext uri="{9D8B030D-6E8A-4147-A177-3AD203B41FA5}">
                      <a16:colId xmlns:a16="http://schemas.microsoft.com/office/drawing/2014/main" val="3740503840"/>
                    </a:ext>
                  </a:extLst>
                </a:gridCol>
              </a:tblGrid>
              <a:tr h="426985">
                <a:tc gridSpan="2">
                  <a:txBody>
                    <a:bodyPr/>
                    <a:lstStyle/>
                    <a:p>
                      <a:pPr marL="0" indent="0" rtl="0">
                        <a:spcBef>
                          <a:spcPts val="0"/>
                        </a:spcBef>
                        <a:buFontTx/>
                        <a:buNone/>
                      </a:pPr>
                      <a:r>
                        <a:rPr lang="en-IN" sz="1200">
                          <a:solidFill>
                            <a:srgbClr val="000000"/>
                          </a:solidFill>
                        </a:rPr>
                        <a:t>Highly material topics</a:t>
                      </a:r>
                      <a:r>
                        <a:rPr lang="en-IN" sz="1200" baseline="30000">
                          <a:solidFill>
                            <a:srgbClr val="000000"/>
                          </a:solidFill>
                        </a:rPr>
                        <a:t>1</a:t>
                      </a:r>
                      <a:endParaRPr lang="en-IN" sz="1200">
                        <a:solidFill>
                          <a:srgbClr val="000000"/>
                        </a:solidFill>
                      </a:endParaRPr>
                    </a:p>
                  </a:txBody>
                  <a:tcPr marL="72000" marR="72000"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spcBef>
                          <a:spcPts val="0"/>
                        </a:spcBef>
                        <a:buFontTx/>
                        <a:buNone/>
                      </a:pPr>
                      <a:endParaRPr lang="en-GB" sz="1100">
                        <a:solidFill>
                          <a:srgbClr val="000000"/>
                        </a:solidFill>
                      </a:endParaRP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spcBef>
                          <a:spcPts val="0"/>
                        </a:spcBef>
                        <a:buFontTx/>
                        <a:buNone/>
                      </a:pPr>
                      <a:r>
                        <a:rPr lang="en-IN" sz="1200" dirty="0">
                          <a:solidFill>
                            <a:srgbClr val="000000"/>
                          </a:solidFill>
                        </a:rPr>
                        <a:t>Target</a:t>
                      </a:r>
                      <a:br>
                        <a:rPr lang="en-IN" sz="1200" dirty="0">
                          <a:solidFill>
                            <a:srgbClr val="000000"/>
                          </a:solidFill>
                        </a:rPr>
                      </a:br>
                      <a:r>
                        <a:rPr lang="en-IN" sz="1200" dirty="0">
                          <a:solidFill>
                            <a:srgbClr val="000000"/>
                          </a:solidFill>
                        </a:rPr>
                        <a:t>reporting</a:t>
                      </a: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spcBef>
                          <a:spcPts val="0"/>
                        </a:spcBef>
                        <a:buFontTx/>
                        <a:buNone/>
                      </a:pPr>
                      <a:r>
                        <a:rPr lang="en-IN" sz="1200" dirty="0">
                          <a:solidFill>
                            <a:srgbClr val="000000"/>
                          </a:solidFill>
                        </a:rPr>
                        <a:t>Target </a:t>
                      </a:r>
                    </a:p>
                    <a:p>
                      <a:pPr marL="0" indent="0" algn="l" rtl="0">
                        <a:spcBef>
                          <a:spcPts val="0"/>
                        </a:spcBef>
                        <a:buFontTx/>
                        <a:buNone/>
                      </a:pPr>
                      <a:r>
                        <a:rPr lang="en-IN" sz="1200" dirty="0">
                          <a:solidFill>
                            <a:srgbClr val="000000"/>
                          </a:solidFill>
                        </a:rPr>
                        <a:t>performance vs. peers</a:t>
                      </a: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spcBef>
                          <a:spcPts val="0"/>
                        </a:spcBef>
                        <a:buFontTx/>
                        <a:buNone/>
                      </a:pPr>
                      <a:r>
                        <a:rPr lang="en-IN" sz="1200">
                          <a:solidFill>
                            <a:srgbClr val="000000"/>
                          </a:solidFill>
                        </a:rPr>
                        <a:t>Rationale</a:t>
                      </a:r>
                    </a:p>
                  </a:txBody>
                  <a:tcPr anchor="b">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5266616"/>
                  </a:ext>
                </a:extLst>
              </a:tr>
              <a:tr h="1131510">
                <a:tc>
                  <a:txBody>
                    <a:bodyPr/>
                    <a:lstStyle/>
                    <a:p>
                      <a:pPr marL="0" marR="0" lvl="0" indent="0" algn="ctr" defTabSz="711200" rtl="0" eaLnBrk="1" fontAlgn="auto" latinLnBrk="0" hangingPunct="1">
                        <a:lnSpc>
                          <a:spcPct val="100000"/>
                        </a:lnSpc>
                        <a:spcBef>
                          <a:spcPts val="300"/>
                        </a:spcBef>
                        <a:spcAft>
                          <a:spcPts val="0"/>
                        </a:spcAft>
                        <a:buClrTx/>
                        <a:buSzTx/>
                        <a:buNone/>
                        <a:tabLst/>
                        <a:defRPr/>
                      </a:pPr>
                      <a:r>
                        <a:rPr lang="en-IN" sz="1100" b="1" i="0" kern="1200" spc="-2">
                          <a:solidFill>
                            <a:srgbClr val="FFFFFF"/>
                          </a:solidFill>
                          <a:effectLst/>
                          <a:latin typeface="+mn-lt"/>
                          <a:ea typeface="+mn-ea"/>
                          <a:cs typeface="+mn-cs"/>
                        </a:rPr>
                        <a:t>Environment</a:t>
                      </a:r>
                    </a:p>
                  </a:txBody>
                  <a:tcPr marL="0" marR="0" marT="0" marB="0" vert="vert270"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104C3E"/>
                    </a:solidFill>
                  </a:tcPr>
                </a:tc>
                <a:tc>
                  <a:txBody>
                    <a:bodyPr/>
                    <a:lstStyle/>
                    <a:p>
                      <a:pPr marL="0" marR="0" lvl="0" indent="0" algn="ctr" defTabSz="711200" rtl="0" eaLnBrk="1" fontAlgn="auto" latinLnBrk="0" hangingPunct="1">
                        <a:lnSpc>
                          <a:spcPct val="100000"/>
                        </a:lnSpc>
                        <a:spcBef>
                          <a:spcPts val="300"/>
                        </a:spcBef>
                        <a:spcAft>
                          <a:spcPts val="0"/>
                        </a:spcAft>
                        <a:buClrTx/>
                        <a:buSzTx/>
                        <a:buNone/>
                        <a:tabLst/>
                        <a:defRPr/>
                      </a:pPr>
                      <a:r>
                        <a:rPr lang="en-IN" sz="1050" b="0" i="0" kern="1200" spc="-2">
                          <a:solidFill>
                            <a:srgbClr val="FFFFFF"/>
                          </a:solidFill>
                          <a:effectLst/>
                          <a:latin typeface="+mn-lt"/>
                          <a:ea typeface="+mn-ea"/>
                          <a:cs typeface="+mn-cs"/>
                        </a:rPr>
                        <a:t>GHG emissions</a:t>
                      </a:r>
                    </a:p>
                  </a:txBody>
                  <a:tcPr marL="0" marR="0" marT="0" marB="0" vert="vert270" anchor="ct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83AC9A"/>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lang="en-IN" sz="1200" b="0" i="1" kern="1200" spc="-2" baseline="0">
                          <a:solidFill>
                            <a:schemeClr val="tx1"/>
                          </a:solidFill>
                          <a:effectLst/>
                          <a:latin typeface="+mn-lt"/>
                          <a:ea typeface="+mn-ea"/>
                          <a:cs typeface="+mn-cs"/>
                        </a:rPr>
                        <a:t> </a:t>
                      </a:r>
                    </a:p>
                  </a:txBody>
                  <a:tcPr anchor="ctr">
                    <a:lnT w="12700" cap="flat" cmpd="sng" algn="ctr">
                      <a:solidFill>
                        <a:schemeClr val="tx1"/>
                      </a:solidFill>
                      <a:prstDash val="solid"/>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r>
                        <a:rPr lang="en-IN" sz="1200" b="1" i="0" kern="1200" spc="-2">
                          <a:solidFill>
                            <a:srgbClr val="858585"/>
                          </a:solidFill>
                          <a:effectLst/>
                          <a:latin typeface="+mn-lt"/>
                          <a:ea typeface="+mn-ea"/>
                          <a:cs typeface="+mn-cs"/>
                        </a:rPr>
                        <a:t>At par</a:t>
                      </a:r>
                    </a:p>
                  </a:txBody>
                  <a:tcPr anchor="ctr">
                    <a:lnT w="12700" cap="flat" cmpd="sng" algn="ctr">
                      <a:solidFill>
                        <a:schemeClr val="tx1"/>
                      </a:solidFill>
                      <a:prstDash val="solid"/>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177800" marR="0" lvl="0" indent="-177800" algn="l" defTabSz="711200" rtl="0" eaLnBrk="1" fontAlgn="auto" latinLnBrk="0" hangingPunct="1">
                        <a:lnSpc>
                          <a:spcPct val="100000"/>
                        </a:lnSpc>
                        <a:spcBef>
                          <a:spcPts val="0"/>
                        </a:spcBef>
                        <a:spcAft>
                          <a:spcPts val="0"/>
                        </a:spcAft>
                        <a:buClrTx/>
                        <a:buSzTx/>
                        <a:tabLst/>
                        <a:defRPr/>
                      </a:pPr>
                      <a:r>
                        <a:rPr lang="en-US" sz="1050" b="0" i="0" kern="1200" spc="-2" dirty="0">
                          <a:solidFill>
                            <a:schemeClr val="tx1"/>
                          </a:solidFill>
                          <a:effectLst/>
                          <a:latin typeface="+mn-lt"/>
                          <a:ea typeface="+mn-ea"/>
                          <a:cs typeface="+mn-cs"/>
                        </a:rPr>
                        <a:t>Target performs </a:t>
                      </a:r>
                      <a:r>
                        <a:rPr lang="en-US" sz="1050" b="1" i="0" kern="1200" spc="-2" dirty="0">
                          <a:solidFill>
                            <a:schemeClr val="tx1"/>
                          </a:solidFill>
                          <a:effectLst/>
                          <a:latin typeface="+mn-lt"/>
                          <a:ea typeface="+mn-ea"/>
                          <a:cs typeface="+mn-cs"/>
                        </a:rPr>
                        <a:t>in line with its peers </a:t>
                      </a:r>
                      <a:r>
                        <a:rPr lang="en-US" sz="1050" b="0" i="0" kern="1200" spc="-2" dirty="0">
                          <a:solidFill>
                            <a:schemeClr val="tx1"/>
                          </a:solidFill>
                          <a:effectLst/>
                          <a:latin typeface="+mn-lt"/>
                          <a:ea typeface="+mn-ea"/>
                          <a:cs typeface="+mn-cs"/>
                        </a:rPr>
                        <a:t>on </a:t>
                      </a:r>
                      <a:r>
                        <a:rPr lang="en-US" sz="1050" b="1" i="0" kern="1200" spc="-2" dirty="0">
                          <a:solidFill>
                            <a:schemeClr val="tx1"/>
                          </a:solidFill>
                          <a:effectLst/>
                          <a:latin typeface="+mn-lt"/>
                          <a:ea typeface="+mn-ea"/>
                          <a:cs typeface="+mn-cs"/>
                        </a:rPr>
                        <a:t>GHG emissions, </a:t>
                      </a:r>
                      <a:r>
                        <a:rPr lang="en-US" sz="1050" b="0" i="0" kern="1200" spc="-2" dirty="0">
                          <a:solidFill>
                            <a:schemeClr val="tx1"/>
                          </a:solidFill>
                          <a:effectLst/>
                          <a:latin typeface="+mn-lt"/>
                          <a:ea typeface="+mn-ea"/>
                          <a:cs typeface="+mn-cs"/>
                        </a:rPr>
                        <a:t>has </a:t>
                      </a:r>
                      <a:r>
                        <a:rPr lang="en-US" sz="1050" b="1" i="0" kern="1200" spc="-2" dirty="0">
                          <a:solidFill>
                            <a:schemeClr val="tx1"/>
                          </a:solidFill>
                          <a:effectLst/>
                          <a:latin typeface="+mn-lt"/>
                          <a:ea typeface="+mn-ea"/>
                          <a:cs typeface="+mn-cs"/>
                        </a:rPr>
                        <a:t>detailed reporting </a:t>
                      </a:r>
                      <a:r>
                        <a:rPr lang="en-US" sz="1050" b="0" i="0" kern="1200" spc="-2" dirty="0">
                          <a:solidFill>
                            <a:schemeClr val="tx1"/>
                          </a:solidFill>
                          <a:effectLst/>
                          <a:latin typeface="+mn-lt"/>
                          <a:ea typeface="+mn-ea"/>
                          <a:cs typeface="+mn-cs"/>
                        </a:rPr>
                        <a:t>and </a:t>
                      </a:r>
                      <a:r>
                        <a:rPr lang="en-US" sz="1050" b="1" i="0" kern="1200" spc="-2" dirty="0">
                          <a:solidFill>
                            <a:schemeClr val="tx1"/>
                          </a:solidFill>
                          <a:effectLst/>
                          <a:latin typeface="+mn-lt"/>
                          <a:ea typeface="+mn-ea"/>
                          <a:cs typeface="+mn-cs"/>
                        </a:rPr>
                        <a:t>SBTi committed </a:t>
                      </a:r>
                      <a:r>
                        <a:rPr lang="en-US" sz="1050" b="0" i="0" kern="1200" spc="-2" dirty="0">
                          <a:solidFill>
                            <a:schemeClr val="tx1"/>
                          </a:solidFill>
                          <a:effectLst/>
                          <a:latin typeface="+mn-lt"/>
                          <a:ea typeface="+mn-ea"/>
                          <a:cs typeface="+mn-cs"/>
                        </a:rPr>
                        <a:t>targets, including </a:t>
                      </a:r>
                      <a:r>
                        <a:rPr lang="en-US" sz="1050" b="1" i="0" kern="1200" spc="-2" dirty="0">
                          <a:solidFill>
                            <a:schemeClr val="tx1"/>
                          </a:solidFill>
                          <a:effectLst/>
                          <a:latin typeface="+mn-lt"/>
                          <a:ea typeface="+mn-ea"/>
                          <a:cs typeface="+mn-cs"/>
                        </a:rPr>
                        <a:t>net-zero</a:t>
                      </a:r>
                      <a:r>
                        <a:rPr lang="en-US" sz="1050" b="0" i="0" kern="1200" spc="-2" dirty="0">
                          <a:solidFill>
                            <a:schemeClr val="tx1"/>
                          </a:solidFill>
                          <a:effectLst/>
                          <a:latin typeface="+mn-lt"/>
                          <a:ea typeface="+mn-ea"/>
                          <a:cs typeface="+mn-cs"/>
                        </a:rPr>
                        <a:t> </a:t>
                      </a:r>
                      <a:r>
                        <a:rPr lang="en-US" sz="1050" b="1" i="0" kern="1200" spc="-2" dirty="0">
                          <a:solidFill>
                            <a:schemeClr val="tx1"/>
                          </a:solidFill>
                          <a:effectLst/>
                          <a:latin typeface="+mn-lt"/>
                          <a:ea typeface="+mn-ea"/>
                          <a:cs typeface="+mn-cs"/>
                        </a:rPr>
                        <a:t>by 2050; 19%</a:t>
                      </a:r>
                      <a:r>
                        <a:rPr lang="en-US" sz="1050" b="0" i="0" kern="1200" spc="-2" dirty="0">
                          <a:solidFill>
                            <a:schemeClr val="tx1"/>
                          </a:solidFill>
                          <a:effectLst/>
                          <a:latin typeface="+mn-lt"/>
                          <a:ea typeface="+mn-ea"/>
                          <a:cs typeface="+mn-cs"/>
                        </a:rPr>
                        <a:t> of target’s </a:t>
                      </a:r>
                      <a:r>
                        <a:rPr lang="en-US" sz="1050" b="1" i="0" kern="1200" spc="-2" dirty="0">
                          <a:solidFill>
                            <a:schemeClr val="tx1"/>
                          </a:solidFill>
                          <a:effectLst/>
                          <a:latin typeface="+mn-lt"/>
                          <a:ea typeface="+mn-ea"/>
                          <a:cs typeface="+mn-cs"/>
                        </a:rPr>
                        <a:t>GSE</a:t>
                      </a:r>
                      <a:r>
                        <a:rPr lang="en-US" sz="1050" b="1" i="0" kern="1200" spc="-2" baseline="30000" dirty="0">
                          <a:solidFill>
                            <a:schemeClr val="tx1"/>
                          </a:solidFill>
                          <a:effectLst/>
                          <a:latin typeface="+mn-lt"/>
                          <a:ea typeface="+mn-ea"/>
                          <a:cs typeface="+mn-cs"/>
                        </a:rPr>
                        <a:t>2</a:t>
                      </a:r>
                      <a:r>
                        <a:rPr lang="en-US" sz="1050" b="1" i="0" kern="1200" spc="-2" dirty="0">
                          <a:solidFill>
                            <a:schemeClr val="tx1"/>
                          </a:solidFill>
                          <a:effectLst/>
                          <a:latin typeface="+mn-lt"/>
                          <a:ea typeface="+mn-ea"/>
                          <a:cs typeface="+mn-cs"/>
                        </a:rPr>
                        <a:t> fleet is electric </a:t>
                      </a:r>
                      <a:r>
                        <a:rPr lang="en-US" sz="1050" b="0" i="0" kern="1200" spc="-2" dirty="0">
                          <a:solidFill>
                            <a:schemeClr val="tx1"/>
                          </a:solidFill>
                          <a:effectLst/>
                          <a:latin typeface="+mn-lt"/>
                          <a:ea typeface="+mn-ea"/>
                          <a:cs typeface="+mn-cs"/>
                        </a:rPr>
                        <a:t>as of 2022, in line with Peer 1 (17%), Peer 2 (15%), Peer 3 leads at 38%; additionally, target and Peer 1 use biofuels such as HVO</a:t>
                      </a:r>
                      <a:r>
                        <a:rPr lang="en-US" sz="1050" b="0" i="0" kern="1200" spc="-2" baseline="30000" dirty="0">
                          <a:solidFill>
                            <a:schemeClr val="tx1"/>
                          </a:solidFill>
                          <a:effectLst/>
                          <a:latin typeface="+mn-lt"/>
                          <a:ea typeface="+mn-ea"/>
                          <a:cs typeface="+mn-cs"/>
                        </a:rPr>
                        <a:t>3</a:t>
                      </a:r>
                      <a:r>
                        <a:rPr lang="en-US" sz="1050" b="0" i="0" kern="1200" spc="-2" dirty="0">
                          <a:solidFill>
                            <a:schemeClr val="tx1"/>
                          </a:solidFill>
                          <a:effectLst/>
                          <a:latin typeface="+mn-lt"/>
                          <a:ea typeface="+mn-ea"/>
                          <a:cs typeface="+mn-cs"/>
                        </a:rPr>
                        <a:t> as an interim measure to further reduce emissions</a:t>
                      </a:r>
                    </a:p>
                    <a:p>
                      <a:pPr marL="177800" marR="0" lvl="0" indent="-177800" algn="l" defTabSz="711200" rtl="0" eaLnBrk="1" fontAlgn="auto" latinLnBrk="0" hangingPunct="1">
                        <a:lnSpc>
                          <a:spcPct val="100000"/>
                        </a:lnSpc>
                        <a:spcBef>
                          <a:spcPts val="0"/>
                        </a:spcBef>
                        <a:spcAft>
                          <a:spcPts val="0"/>
                        </a:spcAft>
                        <a:buClrTx/>
                        <a:buSzTx/>
                        <a:tabLst/>
                        <a:defRPr/>
                      </a:pPr>
                      <a:r>
                        <a:rPr lang="en-US" sz="1050" b="0" i="0" kern="1200" spc="-2" dirty="0">
                          <a:solidFill>
                            <a:schemeClr val="tx1"/>
                          </a:solidFill>
                          <a:effectLst/>
                          <a:latin typeface="+mn-lt"/>
                          <a:ea typeface="+mn-ea"/>
                          <a:cs typeface="+mn-cs"/>
                        </a:rPr>
                        <a:t>Scope for improvement in </a:t>
                      </a:r>
                      <a:r>
                        <a:rPr lang="en-US" sz="1050" b="1" i="0" kern="1200" spc="-2" dirty="0">
                          <a:solidFill>
                            <a:schemeClr val="tx1"/>
                          </a:solidFill>
                          <a:effectLst/>
                          <a:latin typeface="+mn-lt"/>
                          <a:ea typeface="+mn-ea"/>
                          <a:cs typeface="+mn-cs"/>
                        </a:rPr>
                        <a:t>reduction of scope 3 emissions intensity </a:t>
                      </a:r>
                      <a:r>
                        <a:rPr lang="en-US" sz="1050" b="0" i="0" kern="1200" spc="-2" dirty="0">
                          <a:solidFill>
                            <a:schemeClr val="tx1"/>
                          </a:solidFill>
                          <a:effectLst/>
                          <a:latin typeface="+mn-lt"/>
                          <a:ea typeface="+mn-ea"/>
                          <a:cs typeface="+mn-cs"/>
                        </a:rPr>
                        <a:t>(99.5% of scope 3 emissions from fueling business), increase share of </a:t>
                      </a:r>
                      <a:r>
                        <a:rPr lang="en-US" sz="1050" b="1" i="0" kern="1200" spc="-2" dirty="0">
                          <a:solidFill>
                            <a:schemeClr val="tx1"/>
                          </a:solidFill>
                          <a:effectLst/>
                          <a:latin typeface="+mn-lt"/>
                          <a:ea typeface="+mn-ea"/>
                          <a:cs typeface="+mn-cs"/>
                        </a:rPr>
                        <a:t>electrified GSE fleet</a:t>
                      </a:r>
                      <a:r>
                        <a:rPr lang="en-US" sz="1050" b="0" i="0" kern="1200" spc="-2" dirty="0">
                          <a:solidFill>
                            <a:schemeClr val="tx1"/>
                          </a:solidFill>
                          <a:effectLst/>
                          <a:latin typeface="+mn-lt"/>
                          <a:ea typeface="+mn-ea"/>
                          <a:cs typeface="+mn-cs"/>
                        </a:rPr>
                        <a:t>, initiate reporting on renewable electricity/ energy usage, secure CDP rating</a:t>
                      </a:r>
                      <a:endParaRPr lang="en-IN" sz="1050" b="0" i="0" kern="1200" spc="-2" dirty="0">
                        <a:solidFill>
                          <a:schemeClr val="tx1"/>
                        </a:solidFill>
                        <a:effectLst/>
                        <a:latin typeface="+mn-lt"/>
                        <a:ea typeface="+mn-ea"/>
                        <a:cs typeface="+mn-cs"/>
                      </a:endParaRPr>
                    </a:p>
                  </a:txBody>
                  <a:tcPr anchor="ctr">
                    <a:lnT w="12700" cap="flat" cmpd="sng" algn="ctr">
                      <a:solidFill>
                        <a:schemeClr val="tx1"/>
                      </a:solidFill>
                      <a:prstDash val="solid"/>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extLst>
                  <a:ext uri="{0D108BD9-81ED-4DB2-BD59-A6C34878D82A}">
                    <a16:rowId xmlns:a16="http://schemas.microsoft.com/office/drawing/2014/main" val="2143224017"/>
                  </a:ext>
                </a:extLst>
              </a:tr>
              <a:tr h="832621">
                <a:tc rowSpan="3">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100" b="1" i="0" u="none" strike="noStrike" kern="1200" cap="none" spc="0" normalizeH="0" baseline="0" noProof="0">
                          <a:ln>
                            <a:noFill/>
                          </a:ln>
                          <a:solidFill>
                            <a:srgbClr val="FFFFFF"/>
                          </a:solidFill>
                          <a:effectLst/>
                          <a:uLnTx/>
                          <a:uFillTx/>
                          <a:latin typeface="+mn-lt"/>
                          <a:ea typeface="+mn-ea"/>
                          <a:cs typeface="+mn-cs"/>
                        </a:rPr>
                        <a:t>Social</a:t>
                      </a: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40A40"/>
                    </a:solidFill>
                  </a:tcPr>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50" b="0" i="0" u="none" strike="noStrike" kern="1200" cap="none" spc="0" normalizeH="0" baseline="0" noProof="0">
                          <a:ln>
                            <a:noFill/>
                          </a:ln>
                          <a:solidFill>
                            <a:srgbClr val="FFFFFF"/>
                          </a:solidFill>
                          <a:effectLst/>
                          <a:uLnTx/>
                          <a:uFillTx/>
                          <a:latin typeface="+mn-lt"/>
                          <a:ea typeface="+mn-ea"/>
                          <a:cs typeface="+mn-cs"/>
                        </a:rPr>
                        <a:t>Labour practices &amp; DE&amp;I</a:t>
                      </a: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lang="en-IN" sz="1200" b="0" i="1" kern="1200" spc="-2" baseline="0">
                          <a:solidFill>
                            <a:schemeClr val="tx1"/>
                          </a:solidFill>
                          <a:effectLst/>
                          <a:latin typeface="+mn-lt"/>
                          <a:ea typeface="+mn-ea"/>
                          <a:cs typeface="+mn-cs"/>
                        </a:rPr>
                        <a:t> </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r>
                        <a:rPr lang="en-IN" sz="1200" b="1" i="0" kern="1200" spc="-2">
                          <a:solidFill>
                            <a:srgbClr val="1E5749"/>
                          </a:solidFill>
                          <a:effectLst/>
                          <a:latin typeface="+mn-lt"/>
                          <a:ea typeface="+mn-ea"/>
                          <a:cs typeface="+mn-cs"/>
                        </a:rPr>
                        <a:t>Leading</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US" sz="1050" b="0" i="0" u="none" strike="noStrike" kern="1200" cap="none" spc="-2" normalizeH="0" baseline="0" noProof="0" dirty="0">
                          <a:ln>
                            <a:noFill/>
                          </a:ln>
                          <a:solidFill>
                            <a:srgbClr val="000000"/>
                          </a:solidFill>
                          <a:effectLst/>
                          <a:uLnTx/>
                          <a:uFillTx/>
                          <a:latin typeface="+mn-lt"/>
                          <a:ea typeface="+mn-ea"/>
                          <a:cs typeface="+mn-cs"/>
                        </a:rPr>
                        <a:t>Target </a:t>
                      </a:r>
                      <a:r>
                        <a:rPr kumimoji="0" lang="en-US" sz="1050" b="1" i="0" u="none" strike="noStrike" kern="1200" cap="none" spc="-2" normalizeH="0" baseline="0" noProof="0" dirty="0">
                          <a:ln>
                            <a:noFill/>
                          </a:ln>
                          <a:solidFill>
                            <a:srgbClr val="000000"/>
                          </a:solidFill>
                          <a:effectLst/>
                          <a:uLnTx/>
                          <a:uFillTx/>
                          <a:latin typeface="+mn-lt"/>
                          <a:ea typeface="+mn-ea"/>
                          <a:cs typeface="+mn-cs"/>
                        </a:rPr>
                        <a:t>leads peers </a:t>
                      </a:r>
                      <a:r>
                        <a:rPr kumimoji="0" lang="en-US" sz="1050" b="0" i="0" u="none" strike="noStrike" kern="1200" cap="none" spc="-2" normalizeH="0" baseline="0" noProof="0" dirty="0">
                          <a:ln>
                            <a:noFill/>
                          </a:ln>
                          <a:solidFill>
                            <a:srgbClr val="000000"/>
                          </a:solidFill>
                          <a:effectLst/>
                          <a:uLnTx/>
                          <a:uFillTx/>
                          <a:latin typeface="+mn-lt"/>
                          <a:ea typeface="+mn-ea"/>
                          <a:cs typeface="+mn-cs"/>
                        </a:rPr>
                        <a:t>on </a:t>
                      </a:r>
                      <a:r>
                        <a:rPr kumimoji="0" lang="en-US" sz="1050" b="0" i="0" u="none" strike="noStrike" kern="1200" cap="none" spc="-2" normalizeH="0" baseline="0" noProof="0" dirty="0" err="1">
                          <a:ln>
                            <a:noFill/>
                          </a:ln>
                          <a:solidFill>
                            <a:srgbClr val="000000"/>
                          </a:solidFill>
                          <a:effectLst/>
                          <a:uLnTx/>
                          <a:uFillTx/>
                          <a:latin typeface="+mn-lt"/>
                          <a:ea typeface="+mn-ea"/>
                          <a:cs typeface="+mn-cs"/>
                        </a:rPr>
                        <a:t>Labour</a:t>
                      </a:r>
                      <a:r>
                        <a:rPr kumimoji="0" lang="en-US" sz="1050" b="0" i="0" u="none" strike="noStrike" kern="1200" cap="none" spc="-2" normalizeH="0" baseline="0" noProof="0" dirty="0">
                          <a:ln>
                            <a:noFill/>
                          </a:ln>
                          <a:solidFill>
                            <a:srgbClr val="000000"/>
                          </a:solidFill>
                          <a:effectLst/>
                          <a:uLnTx/>
                          <a:uFillTx/>
                          <a:latin typeface="+mn-lt"/>
                          <a:ea typeface="+mn-ea"/>
                          <a:cs typeface="+mn-cs"/>
                        </a:rPr>
                        <a:t> practices &amp; DEI,</a:t>
                      </a:r>
                      <a:r>
                        <a:rPr kumimoji="0" lang="en-US" sz="1050" b="1" i="0" u="none" strike="noStrike" kern="1200" cap="none" spc="-2" normalizeH="0" baseline="0" noProof="0" dirty="0">
                          <a:ln>
                            <a:noFill/>
                          </a:ln>
                          <a:solidFill>
                            <a:srgbClr val="000000"/>
                          </a:solidFill>
                          <a:effectLst/>
                          <a:uLnTx/>
                          <a:uFillTx/>
                          <a:latin typeface="+mn-lt"/>
                          <a:ea typeface="+mn-ea"/>
                          <a:cs typeface="+mn-cs"/>
                        </a:rPr>
                        <a:t> </a:t>
                      </a:r>
                      <a:r>
                        <a:rPr kumimoji="0" lang="en-US" sz="1050" b="0" i="0" u="none" strike="noStrike" kern="1200" cap="none" spc="-2" normalizeH="0" baseline="0" noProof="0" dirty="0">
                          <a:ln>
                            <a:noFill/>
                          </a:ln>
                          <a:solidFill>
                            <a:srgbClr val="000000"/>
                          </a:solidFill>
                          <a:effectLst/>
                          <a:uLnTx/>
                          <a:uFillTx/>
                          <a:latin typeface="+mn-lt"/>
                          <a:ea typeface="+mn-ea"/>
                          <a:cs typeface="+mn-cs"/>
                        </a:rPr>
                        <a:t>with detailed reporting on most metrics (only player to publicly report LTIFR</a:t>
                      </a:r>
                      <a:r>
                        <a:rPr kumimoji="0" lang="en-US" sz="1050" b="0" i="0" u="none" strike="noStrike" kern="1200" cap="none" spc="-2" normalizeH="0" baseline="30000" noProof="0" dirty="0">
                          <a:ln>
                            <a:noFill/>
                          </a:ln>
                          <a:solidFill>
                            <a:srgbClr val="000000"/>
                          </a:solidFill>
                          <a:effectLst/>
                          <a:uLnTx/>
                          <a:uFillTx/>
                          <a:latin typeface="+mn-lt"/>
                          <a:ea typeface="+mn-ea"/>
                          <a:cs typeface="+mn-cs"/>
                        </a:rPr>
                        <a:t>4</a:t>
                      </a:r>
                      <a:r>
                        <a:rPr kumimoji="0" lang="en-US" sz="1050" b="0" i="0" u="none" strike="noStrike" kern="1200" cap="none" spc="-2" normalizeH="0" baseline="0" noProof="0" dirty="0">
                          <a:ln>
                            <a:noFill/>
                          </a:ln>
                          <a:solidFill>
                            <a:srgbClr val="000000"/>
                          </a:solidFill>
                          <a:effectLst/>
                          <a:uLnTx/>
                          <a:uFillTx/>
                          <a:latin typeface="+mn-lt"/>
                          <a:ea typeface="+mn-ea"/>
                          <a:cs typeface="+mn-cs"/>
                        </a:rPr>
                        <a:t> &amp; EHS-specific targets), with robust </a:t>
                      </a:r>
                      <a:r>
                        <a:rPr kumimoji="0" lang="en-US" sz="1050" b="1" i="0" u="none" strike="noStrike" kern="1200" cap="none" spc="-2" normalizeH="0" baseline="0" noProof="0" dirty="0">
                          <a:ln>
                            <a:noFill/>
                          </a:ln>
                          <a:solidFill>
                            <a:srgbClr val="000000"/>
                          </a:solidFill>
                          <a:effectLst/>
                          <a:uLnTx/>
                          <a:uFillTx/>
                          <a:latin typeface="+mn-lt"/>
                          <a:ea typeface="+mn-ea"/>
                          <a:cs typeface="+mn-cs"/>
                        </a:rPr>
                        <a:t>EHS trainings</a:t>
                      </a:r>
                      <a:r>
                        <a:rPr kumimoji="0" lang="en-US" sz="1050" b="0" i="0" u="none" strike="noStrike" kern="1200" cap="none" spc="-2" normalizeH="0" baseline="0" noProof="0" dirty="0">
                          <a:ln>
                            <a:noFill/>
                          </a:ln>
                          <a:solidFill>
                            <a:srgbClr val="000000"/>
                          </a:solidFill>
                          <a:effectLst/>
                          <a:uLnTx/>
                          <a:uFillTx/>
                          <a:latin typeface="+mn-lt"/>
                          <a:ea typeface="+mn-ea"/>
                          <a:cs typeface="+mn-cs"/>
                        </a:rPr>
                        <a:t> and a </a:t>
                      </a:r>
                      <a:r>
                        <a:rPr kumimoji="0" lang="en-US" sz="1050" b="1" i="0" u="none" strike="noStrike" kern="1200" cap="none" spc="-2" normalizeH="0" baseline="0" noProof="0" dirty="0">
                          <a:ln>
                            <a:noFill/>
                          </a:ln>
                          <a:solidFill>
                            <a:srgbClr val="000000"/>
                          </a:solidFill>
                          <a:effectLst/>
                          <a:uLnTx/>
                          <a:uFillTx/>
                          <a:latin typeface="+mn-lt"/>
                          <a:ea typeface="+mn-ea"/>
                          <a:cs typeface="+mn-cs"/>
                        </a:rPr>
                        <a:t>EHS committee</a:t>
                      </a:r>
                      <a:r>
                        <a:rPr kumimoji="0" lang="en-US" sz="1050" b="0" i="0" u="none" strike="noStrike" kern="1200" cap="none" spc="-2" normalizeH="0" baseline="0" noProof="0" dirty="0">
                          <a:ln>
                            <a:noFill/>
                          </a:ln>
                          <a:solidFill>
                            <a:srgbClr val="000000"/>
                          </a:solidFill>
                          <a:effectLst/>
                          <a:uLnTx/>
                          <a:uFillTx/>
                          <a:latin typeface="+mn-lt"/>
                          <a:ea typeface="+mn-ea"/>
                          <a:cs typeface="+mn-cs"/>
                        </a:rPr>
                        <a:t> in place; additionally, outperforms peers on global</a:t>
                      </a:r>
                      <a:r>
                        <a:rPr kumimoji="0" lang="en-US" sz="1050" b="1" i="0" u="none" strike="noStrike" kern="1200" cap="none" spc="-2" normalizeH="0" baseline="0" noProof="0" dirty="0">
                          <a:ln>
                            <a:noFill/>
                          </a:ln>
                          <a:solidFill>
                            <a:srgbClr val="000000"/>
                          </a:solidFill>
                          <a:effectLst/>
                          <a:uLnTx/>
                          <a:uFillTx/>
                          <a:latin typeface="+mn-lt"/>
                          <a:ea typeface="+mn-ea"/>
                          <a:cs typeface="+mn-cs"/>
                        </a:rPr>
                        <a:t> female representation</a:t>
                      </a:r>
                      <a:r>
                        <a:rPr kumimoji="0" lang="en-US" sz="1050" b="0" i="0" u="none" strike="noStrike" kern="1200" cap="none" spc="-2" normalizeH="0" baseline="0" noProof="0" dirty="0">
                          <a:ln>
                            <a:noFill/>
                          </a:ln>
                          <a:solidFill>
                            <a:srgbClr val="000000"/>
                          </a:solidFill>
                          <a:effectLst/>
                          <a:uLnTx/>
                          <a:uFillTx/>
                          <a:latin typeface="+mn-lt"/>
                          <a:ea typeface="+mn-ea"/>
                          <a:cs typeface="+mn-cs"/>
                        </a:rPr>
                        <a:t> in management</a:t>
                      </a:r>
                    </a:p>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US" sz="1050" b="0" i="0" u="none" strike="noStrike" kern="1200" cap="none" spc="-2" normalizeH="0" baseline="0" noProof="0" dirty="0">
                          <a:ln>
                            <a:noFill/>
                          </a:ln>
                          <a:solidFill>
                            <a:srgbClr val="000000"/>
                          </a:solidFill>
                          <a:effectLst/>
                          <a:uLnTx/>
                          <a:uFillTx/>
                          <a:latin typeface="+mn-lt"/>
                          <a:ea typeface="+mn-ea"/>
                          <a:cs typeface="+mn-cs"/>
                        </a:rPr>
                        <a:t>Scope to implement </a:t>
                      </a:r>
                      <a:r>
                        <a:rPr kumimoji="0" lang="en-US" sz="1050" b="1" i="0" u="none" strike="noStrike" kern="1200" cap="none" spc="-2" normalizeH="0" baseline="0" noProof="0" dirty="0">
                          <a:ln>
                            <a:noFill/>
                          </a:ln>
                          <a:solidFill>
                            <a:srgbClr val="000000"/>
                          </a:solidFill>
                          <a:effectLst/>
                          <a:uLnTx/>
                          <a:uFillTx/>
                          <a:latin typeface="+mn-lt"/>
                          <a:ea typeface="+mn-ea"/>
                          <a:cs typeface="+mn-cs"/>
                        </a:rPr>
                        <a:t>employee wellbeing </a:t>
                      </a:r>
                      <a:r>
                        <a:rPr kumimoji="0" lang="en-US" sz="1050" b="0" i="0" u="none" strike="noStrike" kern="1200" cap="none" spc="-2" normalizeH="0" baseline="0" noProof="0" dirty="0">
                          <a:ln>
                            <a:noFill/>
                          </a:ln>
                          <a:solidFill>
                            <a:srgbClr val="000000"/>
                          </a:solidFill>
                          <a:effectLst/>
                          <a:uLnTx/>
                          <a:uFillTx/>
                          <a:latin typeface="+mn-lt"/>
                          <a:ea typeface="+mn-ea"/>
                          <a:cs typeface="+mn-cs"/>
                        </a:rPr>
                        <a:t>programs, </a:t>
                      </a:r>
                      <a:r>
                        <a:rPr kumimoji="0" lang="en-US" sz="1050" b="1" i="0" u="none" strike="noStrike" kern="1200" cap="none" spc="-2" normalizeH="0" baseline="0" noProof="0" dirty="0">
                          <a:ln>
                            <a:noFill/>
                          </a:ln>
                          <a:solidFill>
                            <a:srgbClr val="000000"/>
                          </a:solidFill>
                          <a:effectLst/>
                          <a:uLnTx/>
                          <a:uFillTx/>
                          <a:latin typeface="+mn-lt"/>
                          <a:ea typeface="+mn-ea"/>
                          <a:cs typeface="+mn-cs"/>
                        </a:rPr>
                        <a:t>increase female board representation </a:t>
                      </a:r>
                      <a:r>
                        <a:rPr kumimoji="0" lang="en-US" sz="1050" b="0" i="0" u="none" strike="noStrike" kern="1200" cap="none" spc="-2" normalizeH="0" baseline="0" noProof="0" dirty="0">
                          <a:ln>
                            <a:noFill/>
                          </a:ln>
                          <a:solidFill>
                            <a:srgbClr val="000000"/>
                          </a:solidFill>
                          <a:effectLst/>
                          <a:uLnTx/>
                          <a:uFillTx/>
                          <a:latin typeface="+mn-lt"/>
                          <a:ea typeface="+mn-ea"/>
                          <a:cs typeface="+mn-cs"/>
                        </a:rPr>
                        <a:t>(12.5% vs. WFS's 42%), and improve overall employee sentiment (indicated by Glassdoor rating)</a:t>
                      </a:r>
                      <a:endParaRPr kumimoji="0" lang="en-IN" sz="1050" b="0" i="0" u="none" strike="noStrike" kern="1200" cap="none" spc="-2" normalizeH="0" baseline="0" noProof="0" dirty="0">
                        <a:ln>
                          <a:noFill/>
                        </a:ln>
                        <a:solidFill>
                          <a:srgbClr val="000000"/>
                        </a:solidFill>
                        <a:effectLst/>
                        <a:uLnTx/>
                        <a:uFillTx/>
                        <a:latin typeface="Arial"/>
                        <a:ea typeface="+mn-ea"/>
                        <a:cs typeface="+mn-cs"/>
                      </a:endParaRP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extLst>
                  <a:ext uri="{0D108BD9-81ED-4DB2-BD59-A6C34878D82A}">
                    <a16:rowId xmlns:a16="http://schemas.microsoft.com/office/drawing/2014/main" val="1822029961"/>
                  </a:ext>
                </a:extLst>
              </a:tr>
              <a:tr h="683176">
                <a:tc vMerge="1">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endParaRPr kumimoji="0" lang="en-GB" sz="1100" b="0" i="0" u="none" strike="noStrike" kern="1200" cap="none" spc="0" normalizeH="0" baseline="0" noProof="0">
                        <a:ln>
                          <a:noFill/>
                        </a:ln>
                        <a:solidFill>
                          <a:srgbClr val="FFFFFF"/>
                        </a:solidFill>
                        <a:effectLst/>
                        <a:uLnTx/>
                        <a:uFillTx/>
                        <a:latin typeface="+mn-lt"/>
                        <a:ea typeface="+mn-ea"/>
                        <a:cs typeface="+mn-cs"/>
                      </a:endParaRP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50" b="0" i="0" u="none" strike="noStrike" kern="1200" cap="none" spc="0" normalizeH="0" baseline="0" noProof="0">
                          <a:ln>
                            <a:noFill/>
                          </a:ln>
                          <a:solidFill>
                            <a:srgbClr val="FFFFFF"/>
                          </a:solidFill>
                          <a:effectLst/>
                          <a:uLnTx/>
                          <a:uFillTx/>
                          <a:latin typeface="+mn-lt"/>
                          <a:ea typeface="+mn-ea"/>
                          <a:cs typeface="+mn-cs"/>
                        </a:rPr>
                        <a:t>Passenger safety &amp; engage-ment</a:t>
                      </a: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lang="en-IN" sz="1200" b="0" i="1" kern="1200" spc="-2" baseline="0">
                          <a:solidFill>
                            <a:schemeClr val="tx1"/>
                          </a:solidFill>
                          <a:effectLst/>
                          <a:latin typeface="+mn-lt"/>
                          <a:ea typeface="+mn-ea"/>
                          <a:cs typeface="+mn-cs"/>
                        </a:rPr>
                        <a:t> </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r>
                        <a:rPr lang="en-IN" sz="1200" b="1" i="0" kern="1200" spc="-2">
                          <a:solidFill>
                            <a:srgbClr val="1E5749"/>
                          </a:solidFill>
                          <a:effectLst/>
                          <a:latin typeface="+mn-lt"/>
                          <a:ea typeface="+mn-ea"/>
                          <a:cs typeface="+mn-cs"/>
                        </a:rPr>
                        <a:t>Leading</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kumimoji="0" lang="en-IN" sz="1050" b="1" i="0" u="none" strike="noStrike" kern="1200" cap="none" spc="-2" normalizeH="0" baseline="0" noProof="0" dirty="0">
                          <a:ln>
                            <a:noFill/>
                          </a:ln>
                          <a:solidFill>
                            <a:srgbClr val="000000"/>
                          </a:solidFill>
                          <a:effectLst/>
                          <a:uLnTx/>
                          <a:uFillTx/>
                          <a:latin typeface="Arial"/>
                          <a:ea typeface="+mn-ea"/>
                          <a:cs typeface="+mn-cs"/>
                        </a:rPr>
                        <a:t>Leads peers </a:t>
                      </a:r>
                      <a:r>
                        <a:rPr kumimoji="0" lang="en-IN" sz="1050" b="0" i="0" u="none" strike="noStrike" kern="1200" cap="none" spc="-2" normalizeH="0" baseline="0" noProof="0" dirty="0">
                          <a:ln>
                            <a:noFill/>
                          </a:ln>
                          <a:solidFill>
                            <a:srgbClr val="000000"/>
                          </a:solidFill>
                          <a:effectLst/>
                          <a:uLnTx/>
                          <a:uFillTx/>
                          <a:latin typeface="Arial"/>
                          <a:ea typeface="+mn-ea"/>
                          <a:cs typeface="+mn-cs"/>
                        </a:rPr>
                        <a:t>on passenger safety with </a:t>
                      </a:r>
                      <a:r>
                        <a:rPr kumimoji="0" lang="en-IN" sz="1050" b="1" i="0" u="none" strike="noStrike" kern="1200" cap="none" spc="-2" normalizeH="0" baseline="0" noProof="0" dirty="0">
                          <a:ln>
                            <a:noFill/>
                          </a:ln>
                          <a:solidFill>
                            <a:srgbClr val="000000"/>
                          </a:solidFill>
                          <a:effectLst/>
                          <a:uLnTx/>
                          <a:uFillTx/>
                          <a:latin typeface="Arial"/>
                          <a:ea typeface="+mn-ea"/>
                          <a:cs typeface="+mn-cs"/>
                        </a:rPr>
                        <a:t>ISO 9001</a:t>
                      </a:r>
                      <a:r>
                        <a:rPr kumimoji="0" lang="en-IN" sz="1050" b="1" i="0" u="none" strike="noStrike" kern="1200" cap="none" spc="-2" normalizeH="0" baseline="30000" noProof="0" dirty="0">
                          <a:ln>
                            <a:noFill/>
                          </a:ln>
                          <a:solidFill>
                            <a:srgbClr val="000000"/>
                          </a:solidFill>
                          <a:effectLst/>
                          <a:uLnTx/>
                          <a:uFillTx/>
                          <a:latin typeface="Arial"/>
                          <a:ea typeface="+mn-ea"/>
                          <a:cs typeface="+mn-cs"/>
                        </a:rPr>
                        <a:t>5</a:t>
                      </a:r>
                      <a:r>
                        <a:rPr kumimoji="0" lang="en-IN" sz="1050" b="0" i="0" u="none" strike="noStrike" kern="1200" cap="none" spc="-2" normalizeH="0" baseline="0" noProof="0" dirty="0">
                          <a:ln>
                            <a:noFill/>
                          </a:ln>
                          <a:solidFill>
                            <a:srgbClr val="000000"/>
                          </a:solidFill>
                          <a:effectLst/>
                          <a:uLnTx/>
                          <a:uFillTx/>
                          <a:latin typeface="Arial"/>
                          <a:ea typeface="+mn-ea"/>
                          <a:cs typeface="+mn-cs"/>
                        </a:rPr>
                        <a:t> certification, </a:t>
                      </a:r>
                      <a:r>
                        <a:rPr kumimoji="0" lang="en-IN" sz="1050" b="1" i="0" u="none" strike="noStrike" kern="1200" cap="none" spc="-2" normalizeH="0" baseline="0" noProof="0" dirty="0">
                          <a:ln>
                            <a:noFill/>
                          </a:ln>
                          <a:solidFill>
                            <a:srgbClr val="000000"/>
                          </a:solidFill>
                          <a:effectLst/>
                          <a:uLnTx/>
                          <a:uFillTx/>
                          <a:latin typeface="Arial"/>
                          <a:ea typeface="+mn-ea"/>
                          <a:cs typeface="+mn-cs"/>
                        </a:rPr>
                        <a:t>IGOM</a:t>
                      </a:r>
                      <a:r>
                        <a:rPr kumimoji="0" lang="en-IN" sz="1050" b="1" i="0" u="none" strike="noStrike" kern="1200" cap="none" spc="-2" normalizeH="0" baseline="30000" noProof="0" dirty="0">
                          <a:ln>
                            <a:noFill/>
                          </a:ln>
                          <a:solidFill>
                            <a:srgbClr val="000000"/>
                          </a:solidFill>
                          <a:effectLst/>
                          <a:uLnTx/>
                          <a:uFillTx/>
                          <a:latin typeface="Arial"/>
                          <a:ea typeface="+mn-ea"/>
                          <a:cs typeface="+mn-cs"/>
                        </a:rPr>
                        <a:t>6</a:t>
                      </a:r>
                      <a:r>
                        <a:rPr kumimoji="0" lang="en-IN" sz="1050" b="0" i="0" u="none" strike="noStrike" kern="1200" cap="none" spc="-2" normalizeH="0" baseline="0" noProof="0" dirty="0">
                          <a:ln>
                            <a:noFill/>
                          </a:ln>
                          <a:solidFill>
                            <a:srgbClr val="000000"/>
                          </a:solidFill>
                          <a:effectLst/>
                          <a:uLnTx/>
                          <a:uFillTx/>
                          <a:latin typeface="Arial"/>
                          <a:ea typeface="+mn-ea"/>
                          <a:cs typeface="+mn-cs"/>
                        </a:rPr>
                        <a:t> accreditation and </a:t>
                      </a:r>
                      <a:r>
                        <a:rPr kumimoji="0" lang="en-IN" sz="1050" b="1" i="0" u="none" strike="noStrike" kern="1200" cap="none" spc="-2" normalizeH="0" baseline="0" noProof="0" dirty="0">
                          <a:ln>
                            <a:noFill/>
                          </a:ln>
                          <a:solidFill>
                            <a:srgbClr val="000000"/>
                          </a:solidFill>
                          <a:effectLst/>
                          <a:uLnTx/>
                          <a:uFillTx/>
                          <a:latin typeface="Arial"/>
                          <a:ea typeface="+mn-ea"/>
                          <a:cs typeface="+mn-cs"/>
                        </a:rPr>
                        <a:t>ISAGO</a:t>
                      </a:r>
                      <a:r>
                        <a:rPr kumimoji="0" lang="en-IN" sz="1050" b="1" i="0" u="none" strike="noStrike" kern="1200" cap="none" spc="-2" normalizeH="0" baseline="30000" noProof="0" dirty="0">
                          <a:ln>
                            <a:noFill/>
                          </a:ln>
                          <a:solidFill>
                            <a:srgbClr val="000000"/>
                          </a:solidFill>
                          <a:effectLst/>
                          <a:uLnTx/>
                          <a:uFillTx/>
                          <a:latin typeface="Arial"/>
                          <a:ea typeface="+mn-ea"/>
                          <a:cs typeface="+mn-cs"/>
                        </a:rPr>
                        <a:t>7</a:t>
                      </a:r>
                      <a:r>
                        <a:rPr kumimoji="0" lang="en-IN" sz="1050" b="1" i="0" u="none" strike="noStrike" kern="1200" cap="none" spc="-2" normalizeH="0" baseline="0" noProof="0" dirty="0">
                          <a:ln>
                            <a:noFill/>
                          </a:ln>
                          <a:solidFill>
                            <a:srgbClr val="000000"/>
                          </a:solidFill>
                          <a:effectLst/>
                          <a:uLnTx/>
                          <a:uFillTx/>
                          <a:latin typeface="Arial"/>
                          <a:ea typeface="+mn-ea"/>
                          <a:cs typeface="+mn-cs"/>
                        </a:rPr>
                        <a:t> audits </a:t>
                      </a:r>
                      <a:r>
                        <a:rPr kumimoji="0" lang="en-IN" sz="1050" b="0" i="0" u="none" strike="noStrike" kern="1200" cap="none" spc="-2" normalizeH="0" baseline="0" noProof="0" dirty="0">
                          <a:ln>
                            <a:noFill/>
                          </a:ln>
                          <a:solidFill>
                            <a:srgbClr val="000000"/>
                          </a:solidFill>
                          <a:effectLst/>
                          <a:uLnTx/>
                          <a:uFillTx/>
                          <a:latin typeface="Arial"/>
                          <a:ea typeface="+mn-ea"/>
                          <a:cs typeface="+mn-cs"/>
                        </a:rPr>
                        <a:t>at select locations; additionally, target has </a:t>
                      </a:r>
                      <a:r>
                        <a:rPr kumimoji="0" lang="en-IN" sz="1050" b="1" i="0" u="none" strike="noStrike" kern="1200" cap="none" spc="-2" normalizeH="0" baseline="0" noProof="0" dirty="0">
                          <a:ln>
                            <a:noFill/>
                          </a:ln>
                          <a:solidFill>
                            <a:srgbClr val="000000"/>
                          </a:solidFill>
                          <a:effectLst/>
                          <a:uLnTx/>
                          <a:uFillTx/>
                          <a:latin typeface="Arial"/>
                          <a:ea typeface="+mn-ea"/>
                          <a:cs typeface="+mn-cs"/>
                        </a:rPr>
                        <a:t>dedicated customer support personnel </a:t>
                      </a:r>
                      <a:r>
                        <a:rPr kumimoji="0" lang="en-IN" sz="1050" b="0" i="0" u="none" strike="noStrike" kern="1200" cap="none" spc="-2" normalizeH="0" baseline="0" noProof="0" dirty="0">
                          <a:ln>
                            <a:noFill/>
                          </a:ln>
                          <a:solidFill>
                            <a:srgbClr val="000000"/>
                          </a:solidFill>
                          <a:effectLst/>
                          <a:uLnTx/>
                          <a:uFillTx/>
                          <a:latin typeface="Arial"/>
                          <a:ea typeface="+mn-ea"/>
                          <a:cs typeface="+mn-cs"/>
                        </a:rPr>
                        <a:t>(e.g., station managers), conducts weekly </a:t>
                      </a:r>
                      <a:r>
                        <a:rPr kumimoji="0" lang="en-IN" sz="1050" b="1" i="0" u="none" strike="noStrike" kern="1200" cap="none" spc="-2" normalizeH="0" baseline="0" noProof="0" dirty="0">
                          <a:ln>
                            <a:noFill/>
                          </a:ln>
                          <a:solidFill>
                            <a:srgbClr val="000000"/>
                          </a:solidFill>
                          <a:effectLst/>
                          <a:uLnTx/>
                          <a:uFillTx/>
                          <a:latin typeface="Arial"/>
                          <a:ea typeface="+mn-ea"/>
                          <a:cs typeface="+mn-cs"/>
                        </a:rPr>
                        <a:t>consumer feedback surveys </a:t>
                      </a:r>
                      <a:r>
                        <a:rPr kumimoji="0" lang="en-IN" sz="1050" b="0" i="0" u="none" strike="noStrike" kern="1200" cap="none" spc="-2" normalizeH="0" baseline="0" noProof="0" dirty="0">
                          <a:ln>
                            <a:noFill/>
                          </a:ln>
                          <a:solidFill>
                            <a:srgbClr val="000000"/>
                          </a:solidFill>
                          <a:effectLst/>
                          <a:uLnTx/>
                          <a:uFillTx/>
                          <a:latin typeface="Arial"/>
                          <a:ea typeface="+mn-ea"/>
                          <a:cs typeface="+mn-cs"/>
                        </a:rPr>
                        <a:t>(NPS) and ensures standardized global service with adherence to its station manager manual</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extLst>
                  <a:ext uri="{0D108BD9-81ED-4DB2-BD59-A6C34878D82A}">
                    <a16:rowId xmlns:a16="http://schemas.microsoft.com/office/drawing/2014/main" val="838932647"/>
                  </a:ext>
                </a:extLst>
              </a:tr>
              <a:tr h="982065">
                <a:tc vMerge="1">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endParaRPr kumimoji="0" lang="en-IN" sz="1200" b="1" i="0" u="none" strike="noStrike" kern="1200" cap="none" spc="0" normalizeH="0" baseline="0" noProof="0">
                        <a:ln>
                          <a:noFill/>
                        </a:ln>
                        <a:solidFill>
                          <a:srgbClr val="FFFFFF"/>
                        </a:solidFill>
                        <a:effectLst/>
                        <a:uLnTx/>
                        <a:uFillTx/>
                        <a:latin typeface="+mn-lt"/>
                        <a:ea typeface="+mn-ea"/>
                        <a:cs typeface="+mn-cs"/>
                      </a:endParaRP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40A40"/>
                    </a:solidFill>
                  </a:tcPr>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50" b="0" i="0" u="none" strike="noStrike" kern="1200" cap="none" spc="0" normalizeH="0" baseline="0" noProof="0">
                          <a:ln>
                            <a:noFill/>
                          </a:ln>
                          <a:solidFill>
                            <a:srgbClr val="FFFFFF"/>
                          </a:solidFill>
                          <a:effectLst/>
                          <a:uLnTx/>
                          <a:uFillTx/>
                          <a:latin typeface="+mn-lt"/>
                          <a:ea typeface="+mn-ea"/>
                          <a:cs typeface="+mn-cs"/>
                        </a:rPr>
                        <a:t>Digital rights</a:t>
                      </a:r>
                    </a:p>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50" b="0" i="0" u="none" strike="noStrike" kern="1200" cap="none" spc="0" normalizeH="0" baseline="0" noProof="0">
                          <a:ln>
                            <a:noFill/>
                          </a:ln>
                          <a:solidFill>
                            <a:srgbClr val="FFFFFF"/>
                          </a:solidFill>
                          <a:effectLst/>
                          <a:uLnTx/>
                          <a:uFillTx/>
                          <a:latin typeface="+mn-lt"/>
                          <a:ea typeface="+mn-ea"/>
                          <a:cs typeface="+mn-cs"/>
                        </a:rPr>
                        <a:t>&amp; responsibilities</a:t>
                      </a:r>
                    </a:p>
                  </a:txBody>
                  <a:tcPr marL="0" marR="0" marT="0" marB="0" vert="vert27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749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lang="en-IN" sz="1200" b="0" i="1" kern="1200" spc="-2" baseline="0">
                          <a:solidFill>
                            <a:schemeClr val="tx1"/>
                          </a:solidFill>
                          <a:effectLst/>
                          <a:latin typeface="+mn-lt"/>
                          <a:ea typeface="+mn-ea"/>
                          <a:cs typeface="+mn-cs"/>
                        </a:rPr>
                        <a:t> </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IN" sz="1200" b="1" i="0" kern="1200" spc="-2">
                          <a:solidFill>
                            <a:srgbClr val="1E5749"/>
                          </a:solidFill>
                          <a:effectLst/>
                          <a:latin typeface="+mn-lt"/>
                          <a:ea typeface="+mn-ea"/>
                          <a:cs typeface="+mn-cs"/>
                        </a:rPr>
                        <a:t>Leading</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tc>
                  <a:txBody>
                    <a:bodyPr/>
                    <a:lstStyle/>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IN" sz="1050" b="1" i="0" u="none" strike="noStrike" kern="1200" cap="none" spc="-2" normalizeH="0" baseline="0" noProof="0" dirty="0">
                          <a:ln>
                            <a:noFill/>
                          </a:ln>
                          <a:solidFill>
                            <a:srgbClr val="000000"/>
                          </a:solidFill>
                          <a:effectLst/>
                          <a:uLnTx/>
                          <a:uFillTx/>
                          <a:latin typeface="Arial"/>
                          <a:ea typeface="+mn-ea"/>
                          <a:cs typeface="+mn-cs"/>
                        </a:rPr>
                        <a:t>Leads peers </a:t>
                      </a:r>
                      <a:r>
                        <a:rPr kumimoji="0" lang="en-IN" sz="1050" b="0" i="0" u="none" strike="noStrike" kern="1200" cap="none" spc="-2" normalizeH="0" baseline="0" noProof="0" dirty="0">
                          <a:ln>
                            <a:noFill/>
                          </a:ln>
                          <a:solidFill>
                            <a:srgbClr val="000000"/>
                          </a:solidFill>
                          <a:effectLst/>
                          <a:uLnTx/>
                          <a:uFillTx/>
                          <a:latin typeface="Arial"/>
                          <a:ea typeface="+mn-ea"/>
                          <a:cs typeface="+mn-cs"/>
                        </a:rPr>
                        <a:t>on performance on digital rights with </a:t>
                      </a:r>
                      <a:r>
                        <a:rPr kumimoji="0" lang="en-IN" sz="1050" b="1" i="0" u="none" strike="noStrike" kern="1200" cap="none" spc="-2" normalizeH="0" baseline="0" noProof="0" dirty="0">
                          <a:ln>
                            <a:noFill/>
                          </a:ln>
                          <a:solidFill>
                            <a:srgbClr val="000000"/>
                          </a:solidFill>
                          <a:effectLst/>
                          <a:uLnTx/>
                          <a:uFillTx/>
                          <a:latin typeface="Arial"/>
                          <a:ea typeface="+mn-ea"/>
                          <a:cs typeface="+mn-cs"/>
                        </a:rPr>
                        <a:t>ISO 27001</a:t>
                      </a:r>
                      <a:r>
                        <a:rPr kumimoji="0" lang="en-IN" sz="1050" b="1" i="0" u="none" strike="noStrike" kern="1200" cap="none" spc="-2" normalizeH="0" baseline="30000" noProof="0" dirty="0">
                          <a:ln>
                            <a:noFill/>
                          </a:ln>
                          <a:solidFill>
                            <a:srgbClr val="000000"/>
                          </a:solidFill>
                          <a:effectLst/>
                          <a:uLnTx/>
                          <a:uFillTx/>
                          <a:latin typeface="Arial"/>
                          <a:ea typeface="+mn-ea"/>
                          <a:cs typeface="+mn-cs"/>
                        </a:rPr>
                        <a:t>8</a:t>
                      </a:r>
                      <a:r>
                        <a:rPr kumimoji="0" lang="en-IN" sz="1050" b="1" i="0" u="none" strike="noStrike" kern="1200" cap="none" spc="-2" normalizeH="0" baseline="0" noProof="0" dirty="0">
                          <a:ln>
                            <a:noFill/>
                          </a:ln>
                          <a:solidFill>
                            <a:srgbClr val="000000"/>
                          </a:solidFill>
                          <a:effectLst/>
                          <a:uLnTx/>
                          <a:uFillTx/>
                          <a:latin typeface="Arial"/>
                          <a:ea typeface="+mn-ea"/>
                          <a:cs typeface="+mn-cs"/>
                        </a:rPr>
                        <a:t> </a:t>
                      </a:r>
                      <a:r>
                        <a:rPr kumimoji="0" lang="en-IN" sz="1050" b="0" i="0" u="none" strike="noStrike" kern="1200" cap="none" spc="-2" normalizeH="0" baseline="0" noProof="0" dirty="0">
                          <a:ln>
                            <a:noFill/>
                          </a:ln>
                          <a:solidFill>
                            <a:srgbClr val="000000"/>
                          </a:solidFill>
                          <a:effectLst/>
                          <a:uLnTx/>
                          <a:uFillTx/>
                          <a:latin typeface="Arial"/>
                          <a:ea typeface="+mn-ea"/>
                          <a:cs typeface="+mn-cs"/>
                        </a:rPr>
                        <a:t>certification, dedicated </a:t>
                      </a:r>
                      <a:r>
                        <a:rPr kumimoji="0" lang="en-IN" sz="1050" b="1" i="0" u="none" strike="noStrike" kern="1200" cap="none" spc="-2" normalizeH="0" baseline="0" noProof="0" dirty="0">
                          <a:ln>
                            <a:noFill/>
                          </a:ln>
                          <a:solidFill>
                            <a:srgbClr val="000000"/>
                          </a:solidFill>
                          <a:effectLst/>
                          <a:uLnTx/>
                          <a:uFillTx/>
                          <a:latin typeface="Arial"/>
                          <a:ea typeface="+mn-ea"/>
                          <a:cs typeface="+mn-cs"/>
                        </a:rPr>
                        <a:t>cybersecurity policies and trainings </a:t>
                      </a:r>
                      <a:r>
                        <a:rPr kumimoji="0" lang="en-IN" sz="1050" b="0" i="0" u="none" strike="noStrike" kern="1200" cap="none" spc="-2" normalizeH="0" baseline="0" noProof="0" dirty="0">
                          <a:ln>
                            <a:noFill/>
                          </a:ln>
                          <a:solidFill>
                            <a:srgbClr val="000000"/>
                          </a:solidFill>
                          <a:effectLst/>
                          <a:uLnTx/>
                          <a:uFillTx/>
                          <a:latin typeface="Arial"/>
                          <a:ea typeface="+mn-ea"/>
                          <a:cs typeface="+mn-cs"/>
                        </a:rPr>
                        <a:t>in place, additionally, conducts </a:t>
                      </a:r>
                      <a:r>
                        <a:rPr kumimoji="0" lang="en-IN" sz="1050" b="1" i="0" u="none" strike="noStrike" kern="1200" cap="none" spc="-2" normalizeH="0" baseline="0" noProof="0" dirty="0">
                          <a:ln>
                            <a:noFill/>
                          </a:ln>
                          <a:solidFill>
                            <a:srgbClr val="000000"/>
                          </a:solidFill>
                          <a:effectLst/>
                          <a:uLnTx/>
                          <a:uFillTx/>
                          <a:latin typeface="Arial"/>
                          <a:ea typeface="+mn-ea"/>
                          <a:cs typeface="+mn-cs"/>
                        </a:rPr>
                        <a:t>red team testing </a:t>
                      </a:r>
                      <a:r>
                        <a:rPr kumimoji="0" lang="en-IN" sz="1050" b="0" i="0" u="none" strike="noStrike" kern="1200" cap="none" spc="-2" normalizeH="0" baseline="0" noProof="0" dirty="0">
                          <a:ln>
                            <a:noFill/>
                          </a:ln>
                          <a:solidFill>
                            <a:srgbClr val="000000"/>
                          </a:solidFill>
                          <a:effectLst/>
                          <a:uLnTx/>
                          <a:uFillTx/>
                          <a:latin typeface="Arial"/>
                          <a:ea typeface="+mn-ea"/>
                          <a:cs typeface="+mn-cs"/>
                        </a:rPr>
                        <a:t>to mitigate cyber risks (along with Peer)</a:t>
                      </a:r>
                    </a:p>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IN" sz="1050" b="0" i="0" u="none" strike="noStrike" kern="1200" cap="none" spc="-2" normalizeH="0" baseline="0" noProof="0" dirty="0">
                          <a:ln>
                            <a:noFill/>
                          </a:ln>
                          <a:solidFill>
                            <a:srgbClr val="000000"/>
                          </a:solidFill>
                          <a:effectLst/>
                          <a:uLnTx/>
                          <a:uFillTx/>
                          <a:latin typeface="Arial"/>
                          <a:ea typeface="+mn-ea"/>
                          <a:cs typeface="+mn-cs"/>
                        </a:rPr>
                        <a:t>Potential to further improve by </a:t>
                      </a:r>
                      <a:r>
                        <a:rPr kumimoji="0" lang="en-IN" sz="1050" b="1" i="0" u="none" strike="noStrike" kern="1200" cap="none" spc="-2" normalizeH="0" baseline="0" noProof="0" dirty="0">
                          <a:ln>
                            <a:noFill/>
                          </a:ln>
                          <a:solidFill>
                            <a:srgbClr val="000000"/>
                          </a:solidFill>
                          <a:effectLst/>
                          <a:uLnTx/>
                          <a:uFillTx/>
                          <a:latin typeface="Arial"/>
                          <a:ea typeface="+mn-ea"/>
                          <a:cs typeface="+mn-cs"/>
                        </a:rPr>
                        <a:t>publishing </a:t>
                      </a:r>
                      <a:r>
                        <a:rPr kumimoji="0" lang="en-IN" sz="1050" b="0" i="0" u="none" strike="noStrike" kern="1200" cap="none" spc="-2" normalizeH="0" baseline="0" noProof="0" dirty="0">
                          <a:ln>
                            <a:noFill/>
                          </a:ln>
                          <a:solidFill>
                            <a:srgbClr val="000000"/>
                          </a:solidFill>
                          <a:effectLst/>
                          <a:uLnTx/>
                          <a:uFillTx/>
                          <a:latin typeface="Arial"/>
                          <a:ea typeface="+mn-ea"/>
                          <a:cs typeface="+mn-cs"/>
                        </a:rPr>
                        <a:t>a </a:t>
                      </a:r>
                      <a:r>
                        <a:rPr kumimoji="0" lang="en-IN" sz="1050" b="1" i="0" u="none" strike="noStrike" kern="1200" cap="none" spc="-2" normalizeH="0" baseline="0" noProof="0" dirty="0">
                          <a:ln>
                            <a:noFill/>
                          </a:ln>
                          <a:solidFill>
                            <a:srgbClr val="000000"/>
                          </a:solidFill>
                          <a:effectLst/>
                          <a:uLnTx/>
                          <a:uFillTx/>
                          <a:latin typeface="Arial"/>
                          <a:ea typeface="+mn-ea"/>
                          <a:cs typeface="+mn-cs"/>
                        </a:rPr>
                        <a:t>cybercrime response plan, </a:t>
                      </a:r>
                      <a:r>
                        <a:rPr kumimoji="0" lang="en-IN" sz="1050" b="0" i="0" u="none" strike="noStrike" kern="1200" cap="none" spc="-2" normalizeH="0" baseline="0" noProof="0" dirty="0">
                          <a:ln>
                            <a:noFill/>
                          </a:ln>
                          <a:solidFill>
                            <a:srgbClr val="000000"/>
                          </a:solidFill>
                          <a:effectLst/>
                          <a:uLnTx/>
                          <a:uFillTx/>
                          <a:latin typeface="Arial"/>
                          <a:ea typeface="+mn-ea"/>
                          <a:cs typeface="+mn-cs"/>
                        </a:rPr>
                        <a:t>improving cybersecurity practices to prevent incidents such as the </a:t>
                      </a:r>
                      <a:r>
                        <a:rPr kumimoji="0" lang="en-IN" sz="1050" b="1" i="0" u="none" strike="noStrike" kern="1200" cap="none" spc="-2" normalizeH="0" baseline="0" noProof="0" dirty="0">
                          <a:ln>
                            <a:noFill/>
                          </a:ln>
                          <a:solidFill>
                            <a:srgbClr val="000000"/>
                          </a:solidFill>
                          <a:effectLst/>
                          <a:uLnTx/>
                          <a:uFillTx/>
                          <a:latin typeface="Arial"/>
                          <a:ea typeface="+mn-ea"/>
                          <a:cs typeface="+mn-cs"/>
                        </a:rPr>
                        <a:t>ransomware attack </a:t>
                      </a:r>
                      <a:r>
                        <a:rPr kumimoji="0" lang="en-IN" sz="1050" b="0" i="0" u="none" strike="noStrike" kern="1200" cap="none" spc="-2" normalizeH="0" baseline="0" noProof="0" dirty="0">
                          <a:ln>
                            <a:noFill/>
                          </a:ln>
                          <a:solidFill>
                            <a:srgbClr val="000000"/>
                          </a:solidFill>
                          <a:effectLst/>
                          <a:uLnTx/>
                          <a:uFillTx/>
                          <a:latin typeface="Arial"/>
                          <a:ea typeface="+mn-ea"/>
                          <a:cs typeface="+mn-cs"/>
                        </a:rPr>
                        <a:t>(2022) that led to passenger delays &amp; operational disruption</a:t>
                      </a:r>
                    </a:p>
                  </a:txBody>
                  <a:tcPr anchor="ct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solidFill>
                      <a:srgbClr val="FFFFFF"/>
                    </a:solidFill>
                  </a:tcPr>
                </a:tc>
                <a:extLst>
                  <a:ext uri="{0D108BD9-81ED-4DB2-BD59-A6C34878D82A}">
                    <a16:rowId xmlns:a16="http://schemas.microsoft.com/office/drawing/2014/main" val="1004099491"/>
                  </a:ext>
                </a:extLst>
              </a:tr>
              <a:tr h="832621">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100" b="1" i="0" u="none" strike="noStrike" kern="1200" cap="none" spc="0" normalizeH="0" baseline="0" noProof="0">
                          <a:ln>
                            <a:noFill/>
                          </a:ln>
                          <a:solidFill>
                            <a:srgbClr val="FFFFFF"/>
                          </a:solidFill>
                          <a:effectLst/>
                          <a:uLnTx/>
                          <a:uFillTx/>
                          <a:latin typeface="+mn-lt"/>
                          <a:ea typeface="+mn-ea"/>
                          <a:cs typeface="+mn-cs"/>
                        </a:rPr>
                        <a:t>Governance</a:t>
                      </a:r>
                    </a:p>
                  </a:txBody>
                  <a:tcPr marL="0" marR="0" marT="0" marB="0" vert="vert270" anchor="ctr">
                    <a:lnT w="12700" cap="flat" cmpd="sng" algn="ctr">
                      <a:solidFill>
                        <a:schemeClr val="bg1"/>
                      </a:solidFill>
                      <a:prstDash val="solid"/>
                      <a:round/>
                      <a:headEnd type="none" w="med" len="med"/>
                      <a:tailEnd type="none" w="med" len="med"/>
                    </a:lnT>
                    <a:solidFill>
                      <a:srgbClr val="2D475A"/>
                    </a:solidFill>
                  </a:tcPr>
                </a:tc>
                <a:tc>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50" b="0" i="0" u="none" strike="noStrike" kern="1200" cap="none" spc="0" normalizeH="0" baseline="0" noProof="0">
                          <a:ln>
                            <a:noFill/>
                          </a:ln>
                          <a:solidFill>
                            <a:srgbClr val="FFFFFF"/>
                          </a:solidFill>
                          <a:effectLst/>
                          <a:uLnTx/>
                          <a:uFillTx/>
                          <a:latin typeface="+mn-lt"/>
                          <a:ea typeface="+mn-ea"/>
                          <a:cs typeface="+mn-cs"/>
                        </a:rPr>
                        <a:t>Ethics &amp; governance</a:t>
                      </a:r>
                    </a:p>
                  </a:txBody>
                  <a:tcPr marL="0" marR="0" marT="0" marB="0" vert="vert270" anchor="ctr">
                    <a:lnT w="12700" cap="flat" cmpd="sng" algn="ctr">
                      <a:solidFill>
                        <a:schemeClr val="bg1"/>
                      </a:solidFill>
                      <a:prstDash val="solid"/>
                      <a:round/>
                      <a:headEnd type="none" w="med" len="med"/>
                      <a:tailEnd type="none" w="med" len="med"/>
                    </a:lnT>
                    <a:solidFill>
                      <a:srgbClr val="7891AA"/>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6"/>
                        </a:buBlip>
                        <a:tabLst/>
                        <a:defRPr/>
                      </a:pPr>
                      <a:r>
                        <a:rPr lang="en-IN" sz="1200" b="0" i="1" kern="1200" spc="-2" baseline="0">
                          <a:solidFill>
                            <a:schemeClr val="tx1"/>
                          </a:solidFill>
                          <a:effectLst/>
                          <a:latin typeface="+mn-lt"/>
                          <a:ea typeface="+mn-ea"/>
                          <a:cs typeface="+mn-cs"/>
                        </a:rPr>
                        <a:t> </a:t>
                      </a:r>
                    </a:p>
                  </a:txBody>
                  <a:tcPr anchor="ctr">
                    <a:lnT w="9525" cap="flat" cmpd="sng" algn="ctr">
                      <a:solidFill>
                        <a:schemeClr val="tx2"/>
                      </a:solidFill>
                      <a:prstDash val="sysDash"/>
                      <a:round/>
                      <a:headEnd type="none" w="med" len="med"/>
                      <a:tailEnd type="none" w="med" len="med"/>
                    </a:lnT>
                    <a:solidFill>
                      <a:srgbClr val="FFFFFF"/>
                    </a:solidFill>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r>
                        <a:rPr lang="en-IN" sz="1200" b="1" i="0" kern="1200" spc="-2">
                          <a:solidFill>
                            <a:srgbClr val="858585"/>
                          </a:solidFill>
                          <a:effectLst/>
                          <a:latin typeface="+mn-lt"/>
                          <a:ea typeface="+mn-ea"/>
                          <a:cs typeface="+mn-cs"/>
                        </a:rPr>
                        <a:t>At par</a:t>
                      </a:r>
                    </a:p>
                  </a:txBody>
                  <a:tcPr anchor="ctr">
                    <a:lnT w="9525" cap="flat" cmpd="sng" algn="ctr">
                      <a:solidFill>
                        <a:schemeClr val="tx2"/>
                      </a:solidFill>
                      <a:prstDash val="sysDash"/>
                      <a:round/>
                      <a:headEnd type="none" w="med" len="med"/>
                      <a:tailEnd type="none" w="med" len="med"/>
                    </a:lnT>
                    <a:solidFill>
                      <a:srgbClr val="FFFFFF"/>
                    </a:solidFill>
                  </a:tcPr>
                </a:tc>
                <a:tc>
                  <a:txBody>
                    <a:bodyPr/>
                    <a:lstStyle/>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IN" sz="1050" b="0" i="0" u="none" strike="noStrike" kern="1200" cap="none" spc="-2" normalizeH="0" baseline="0" noProof="0" dirty="0">
                          <a:ln>
                            <a:noFill/>
                          </a:ln>
                          <a:solidFill>
                            <a:srgbClr val="000000"/>
                          </a:solidFill>
                          <a:effectLst/>
                          <a:uLnTx/>
                          <a:uFillTx/>
                          <a:latin typeface="Arial"/>
                          <a:ea typeface="+mn-ea"/>
                          <a:cs typeface="+mn-cs"/>
                        </a:rPr>
                        <a:t>Target’s performance </a:t>
                      </a:r>
                      <a:r>
                        <a:rPr kumimoji="0" lang="en-IN" sz="1050" b="1" i="0" u="none" strike="noStrike" kern="1200" cap="none" spc="-2" normalizeH="0" baseline="0" noProof="0" dirty="0">
                          <a:ln>
                            <a:noFill/>
                          </a:ln>
                          <a:solidFill>
                            <a:srgbClr val="000000"/>
                          </a:solidFill>
                          <a:effectLst/>
                          <a:uLnTx/>
                          <a:uFillTx/>
                          <a:latin typeface="Arial"/>
                          <a:ea typeface="+mn-ea"/>
                          <a:cs typeface="+mn-cs"/>
                        </a:rPr>
                        <a:t>on par with peers</a:t>
                      </a:r>
                      <a:r>
                        <a:rPr kumimoji="0" lang="en-IN" sz="1050" b="0" i="0" u="none" strike="noStrike" kern="1200" cap="none" spc="-2" normalizeH="0" baseline="0" noProof="0" dirty="0">
                          <a:ln>
                            <a:noFill/>
                          </a:ln>
                          <a:solidFill>
                            <a:srgbClr val="000000"/>
                          </a:solidFill>
                          <a:effectLst/>
                          <a:uLnTx/>
                          <a:uFillTx/>
                          <a:latin typeface="Arial"/>
                          <a:ea typeface="+mn-ea"/>
                          <a:cs typeface="+mn-cs"/>
                        </a:rPr>
                        <a:t>,</a:t>
                      </a:r>
                      <a:r>
                        <a:rPr kumimoji="0" lang="en-IN" sz="1050" b="1" i="0" u="none" strike="noStrike" kern="1200" cap="none" spc="-2" normalizeH="0" baseline="0" noProof="0" dirty="0">
                          <a:ln>
                            <a:noFill/>
                          </a:ln>
                          <a:solidFill>
                            <a:srgbClr val="000000"/>
                          </a:solidFill>
                          <a:effectLst/>
                          <a:uLnTx/>
                          <a:uFillTx/>
                          <a:latin typeface="Arial"/>
                          <a:ea typeface="+mn-ea"/>
                          <a:cs typeface="+mn-cs"/>
                        </a:rPr>
                        <a:t> </a:t>
                      </a:r>
                      <a:r>
                        <a:rPr kumimoji="0" lang="en-IN" sz="1050" b="0" i="0" u="none" strike="noStrike" kern="1200" cap="none" spc="-2" normalizeH="0" baseline="0" noProof="0" dirty="0">
                          <a:ln>
                            <a:noFill/>
                          </a:ln>
                          <a:solidFill>
                            <a:srgbClr val="000000"/>
                          </a:solidFill>
                          <a:effectLst/>
                          <a:uLnTx/>
                          <a:uFillTx/>
                          <a:latin typeface="Arial"/>
                          <a:ea typeface="+mn-ea"/>
                          <a:cs typeface="+mn-cs"/>
                        </a:rPr>
                        <a:t>with an employee </a:t>
                      </a:r>
                      <a:r>
                        <a:rPr kumimoji="0" lang="en-IN" sz="1050" b="1" i="0" u="none" strike="noStrike" kern="1200" cap="none" spc="-2" normalizeH="0" baseline="0" noProof="0" dirty="0">
                          <a:ln>
                            <a:noFill/>
                          </a:ln>
                          <a:solidFill>
                            <a:srgbClr val="000000"/>
                          </a:solidFill>
                          <a:effectLst/>
                          <a:uLnTx/>
                          <a:uFillTx/>
                          <a:latin typeface="Arial"/>
                          <a:ea typeface="+mn-ea"/>
                          <a:cs typeface="+mn-cs"/>
                        </a:rPr>
                        <a:t>code of conduct</a:t>
                      </a:r>
                      <a:r>
                        <a:rPr kumimoji="0" lang="en-IN" sz="1050" b="0" i="0" u="none" strike="noStrike" kern="1200" cap="none" spc="-2" normalizeH="0" baseline="0" noProof="0" dirty="0">
                          <a:ln>
                            <a:noFill/>
                          </a:ln>
                          <a:solidFill>
                            <a:srgbClr val="000000"/>
                          </a:solidFill>
                          <a:effectLst/>
                          <a:uLnTx/>
                          <a:uFillTx/>
                          <a:latin typeface="Arial"/>
                          <a:ea typeface="+mn-ea"/>
                          <a:cs typeface="+mn-cs"/>
                        </a:rPr>
                        <a:t>, a </a:t>
                      </a:r>
                      <a:r>
                        <a:rPr kumimoji="0" lang="en-IN" sz="1050" b="1" i="0" u="none" strike="noStrike" kern="1200" cap="none" spc="-2" normalizeH="0" baseline="0" noProof="0" dirty="0">
                          <a:ln>
                            <a:noFill/>
                          </a:ln>
                          <a:solidFill>
                            <a:srgbClr val="000000"/>
                          </a:solidFill>
                          <a:effectLst/>
                          <a:uLnTx/>
                          <a:uFillTx/>
                          <a:latin typeface="Arial"/>
                          <a:ea typeface="+mn-ea"/>
                          <a:cs typeface="+mn-cs"/>
                        </a:rPr>
                        <a:t>Safety, Health and ESG committee </a:t>
                      </a:r>
                      <a:r>
                        <a:rPr kumimoji="0" lang="en-IN" sz="1050" b="0" i="0" u="none" strike="noStrike" kern="1200" cap="none" spc="-2" normalizeH="0" baseline="0" noProof="0" dirty="0">
                          <a:ln>
                            <a:noFill/>
                          </a:ln>
                          <a:solidFill>
                            <a:srgbClr val="000000"/>
                          </a:solidFill>
                          <a:effectLst/>
                          <a:uLnTx/>
                          <a:uFillTx/>
                          <a:latin typeface="Arial"/>
                          <a:ea typeface="+mn-ea"/>
                          <a:cs typeface="+mn-cs"/>
                        </a:rPr>
                        <a:t>for ESG governance and a whistleblower helping in place; additionally, conducts </a:t>
                      </a:r>
                      <a:r>
                        <a:rPr kumimoji="0" lang="en-IN" sz="1050" b="1" i="0" u="none" strike="noStrike" kern="1200" cap="none" spc="-2" normalizeH="0" baseline="0" noProof="0" dirty="0">
                          <a:ln>
                            <a:noFill/>
                          </a:ln>
                          <a:solidFill>
                            <a:srgbClr val="000000"/>
                          </a:solidFill>
                          <a:effectLst/>
                          <a:uLnTx/>
                          <a:uFillTx/>
                          <a:latin typeface="Arial"/>
                          <a:ea typeface="+mn-ea"/>
                          <a:cs typeface="+mn-cs"/>
                        </a:rPr>
                        <a:t>employee training on ethics compliance</a:t>
                      </a:r>
                    </a:p>
                    <a:p>
                      <a:pPr marL="177800" marR="0" lvl="0" indent="-177800" algn="l" defTabSz="711200" rtl="0" eaLnBrk="1" fontAlgn="auto" latinLnBrk="0" hangingPunct="1">
                        <a:lnSpc>
                          <a:spcPct val="100000"/>
                        </a:lnSpc>
                        <a:spcBef>
                          <a:spcPts val="0"/>
                        </a:spcBef>
                        <a:spcAft>
                          <a:spcPts val="0"/>
                        </a:spcAft>
                        <a:buClrTx/>
                        <a:buSzTx/>
                        <a:buFontTx/>
                        <a:buChar char="•"/>
                        <a:tabLst/>
                        <a:defRPr/>
                      </a:pPr>
                      <a:r>
                        <a:rPr kumimoji="0" lang="en-US" sz="1050" b="0" i="0" u="none" strike="noStrike" kern="1200" cap="none" spc="-2" normalizeH="0" baseline="0" noProof="0" dirty="0">
                          <a:ln>
                            <a:noFill/>
                          </a:ln>
                          <a:solidFill>
                            <a:srgbClr val="000000"/>
                          </a:solidFill>
                          <a:effectLst/>
                          <a:uLnTx/>
                          <a:uFillTx/>
                          <a:latin typeface="+mn-lt"/>
                          <a:ea typeface="+mn-ea"/>
                          <a:cs typeface="+mn-cs"/>
                        </a:rPr>
                        <a:t>Improvement opportunities include </a:t>
                      </a:r>
                      <a:r>
                        <a:rPr kumimoji="0" lang="en-US" sz="1050" b="1" i="0" u="none" strike="noStrike" kern="1200" cap="none" spc="-2" normalizeH="0" baseline="0" noProof="0" dirty="0">
                          <a:ln>
                            <a:noFill/>
                          </a:ln>
                          <a:solidFill>
                            <a:srgbClr val="000000"/>
                          </a:solidFill>
                          <a:effectLst/>
                          <a:uLnTx/>
                          <a:uFillTx/>
                          <a:latin typeface="+mn-lt"/>
                          <a:ea typeface="+mn-ea"/>
                          <a:cs typeface="+mn-cs"/>
                        </a:rPr>
                        <a:t>appointing</a:t>
                      </a:r>
                      <a:r>
                        <a:rPr kumimoji="0" lang="en-US" sz="1050" b="0" i="0" u="none" strike="noStrike" kern="1200" cap="none" spc="-2" normalizeH="0" baseline="0" noProof="0" dirty="0">
                          <a:ln>
                            <a:noFill/>
                          </a:ln>
                          <a:solidFill>
                            <a:srgbClr val="000000"/>
                          </a:solidFill>
                          <a:effectLst/>
                          <a:uLnTx/>
                          <a:uFillTx/>
                          <a:latin typeface="+mn-lt"/>
                          <a:ea typeface="+mn-ea"/>
                          <a:cs typeface="+mn-cs"/>
                        </a:rPr>
                        <a:t> a dedicated </a:t>
                      </a:r>
                      <a:r>
                        <a:rPr kumimoji="0" lang="en-US" sz="1050" b="1" i="0" u="none" strike="noStrike" kern="1200" cap="none" spc="-2" normalizeH="0" baseline="0" noProof="0" dirty="0">
                          <a:ln>
                            <a:noFill/>
                          </a:ln>
                          <a:solidFill>
                            <a:srgbClr val="000000"/>
                          </a:solidFill>
                          <a:effectLst/>
                          <a:uLnTx/>
                          <a:uFillTx/>
                          <a:latin typeface="+mn-lt"/>
                          <a:ea typeface="+mn-ea"/>
                          <a:cs typeface="+mn-cs"/>
                        </a:rPr>
                        <a:t>ethics committee</a:t>
                      </a:r>
                      <a:r>
                        <a:rPr kumimoji="0" lang="en-US" sz="1050" b="0" i="0" u="none" strike="noStrike" kern="1200" cap="none" spc="-2" normalizeH="0" baseline="0" noProof="0" dirty="0">
                          <a:ln>
                            <a:noFill/>
                          </a:ln>
                          <a:solidFill>
                            <a:srgbClr val="000000"/>
                          </a:solidFill>
                          <a:effectLst/>
                          <a:uLnTx/>
                          <a:uFillTx/>
                          <a:latin typeface="+mn-lt"/>
                          <a:ea typeface="+mn-ea"/>
                          <a:cs typeface="+mn-cs"/>
                        </a:rPr>
                        <a:t> and establishing an </a:t>
                      </a:r>
                      <a:r>
                        <a:rPr kumimoji="0" lang="en-US" sz="1050" b="1" i="0" u="none" strike="noStrike" kern="1200" cap="none" spc="-2" normalizeH="0" baseline="0" noProof="0" dirty="0">
                          <a:ln>
                            <a:noFill/>
                          </a:ln>
                          <a:solidFill>
                            <a:srgbClr val="000000"/>
                          </a:solidFill>
                          <a:effectLst/>
                          <a:uLnTx/>
                          <a:uFillTx/>
                          <a:latin typeface="+mn-lt"/>
                          <a:ea typeface="+mn-ea"/>
                          <a:cs typeface="+mn-cs"/>
                        </a:rPr>
                        <a:t>ISO 37001</a:t>
                      </a:r>
                      <a:r>
                        <a:rPr kumimoji="0" lang="en-US" sz="1050" b="1" i="0" u="none" strike="noStrike" kern="1200" cap="none" spc="-2" normalizeH="0" baseline="30000" noProof="0" dirty="0">
                          <a:ln>
                            <a:noFill/>
                          </a:ln>
                          <a:solidFill>
                            <a:srgbClr val="000000"/>
                          </a:solidFill>
                          <a:effectLst/>
                          <a:uLnTx/>
                          <a:uFillTx/>
                          <a:latin typeface="+mn-lt"/>
                          <a:ea typeface="+mn-ea"/>
                          <a:cs typeface="+mn-cs"/>
                        </a:rPr>
                        <a:t>9</a:t>
                      </a:r>
                      <a:r>
                        <a:rPr kumimoji="0" lang="en-US" sz="1050" b="1" i="0" u="none" strike="noStrike" kern="1200" cap="none" spc="-2" normalizeH="0" baseline="0" noProof="0" dirty="0">
                          <a:ln>
                            <a:noFill/>
                          </a:ln>
                          <a:solidFill>
                            <a:srgbClr val="000000"/>
                          </a:solidFill>
                          <a:effectLst/>
                          <a:uLnTx/>
                          <a:uFillTx/>
                          <a:latin typeface="+mn-lt"/>
                          <a:ea typeface="+mn-ea"/>
                          <a:cs typeface="+mn-cs"/>
                        </a:rPr>
                        <a:t> compliant </a:t>
                      </a:r>
                      <a:r>
                        <a:rPr kumimoji="0" lang="en-US" sz="1050" b="0" i="0" u="none" strike="noStrike" kern="1200" cap="none" spc="-2" normalizeH="0" baseline="0" noProof="0" dirty="0">
                          <a:ln>
                            <a:noFill/>
                          </a:ln>
                          <a:solidFill>
                            <a:srgbClr val="000000"/>
                          </a:solidFill>
                          <a:effectLst/>
                          <a:uLnTx/>
                          <a:uFillTx/>
                          <a:latin typeface="+mn-lt"/>
                          <a:ea typeface="+mn-ea"/>
                          <a:cs typeface="+mn-cs"/>
                        </a:rPr>
                        <a:t>anti-bribery management system</a:t>
                      </a:r>
                      <a:endParaRPr kumimoji="0" lang="en-IN" sz="1050" b="0" i="0" u="none" strike="noStrike" kern="1200" cap="none" spc="-2" normalizeH="0" baseline="0" noProof="0" dirty="0">
                        <a:ln>
                          <a:noFill/>
                        </a:ln>
                        <a:solidFill>
                          <a:srgbClr val="000000"/>
                        </a:solidFill>
                        <a:effectLst/>
                        <a:uLnTx/>
                        <a:uFillTx/>
                        <a:latin typeface="Arial"/>
                        <a:ea typeface="+mn-ea"/>
                        <a:cs typeface="+mn-cs"/>
                      </a:endParaRPr>
                    </a:p>
                  </a:txBody>
                  <a:tcPr anchor="ctr">
                    <a:lnT w="9525" cap="flat" cmpd="sng" algn="ctr">
                      <a:solidFill>
                        <a:schemeClr val="tx2"/>
                      </a:solidFill>
                      <a:prstDash val="sysDash"/>
                      <a:round/>
                      <a:headEnd type="none" w="med" len="med"/>
                      <a:tailEnd type="none" w="med" len="med"/>
                    </a:lnT>
                    <a:solidFill>
                      <a:srgbClr val="FFFFFF"/>
                    </a:solidFill>
                  </a:tcPr>
                </a:tc>
                <a:extLst>
                  <a:ext uri="{0D108BD9-81ED-4DB2-BD59-A6C34878D82A}">
                    <a16:rowId xmlns:a16="http://schemas.microsoft.com/office/drawing/2014/main" val="2878616559"/>
                  </a:ext>
                </a:extLst>
              </a:tr>
            </a:tbl>
          </a:graphicData>
        </a:graphic>
      </p:graphicFrame>
      <p:sp>
        <p:nvSpPr>
          <p:cNvPr id="31" name="btfpHBCheckCross606097">
            <a:extLst>
              <a:ext uri="{FF2B5EF4-FFF2-40B4-BE49-F238E27FC236}">
                <a16:creationId xmlns:a16="http://schemas.microsoft.com/office/drawing/2014/main" id="{685407C5-5D59-9609-CB4B-DF569459230F}"/>
              </a:ext>
            </a:extLst>
          </p:cNvPr>
          <p:cNvSpPr>
            <a:spLocks noChangeAspect="1"/>
          </p:cNvSpPr>
          <p:nvPr>
            <p:custDataLst>
              <p:tags r:id="rId5"/>
            </p:custDataLst>
          </p:nvPr>
        </p:nvSpPr>
        <p:spPr bwMode="gray">
          <a:xfrm>
            <a:off x="7016642" y="978108"/>
            <a:ext cx="203200" cy="203200"/>
          </a:xfrm>
          <a:prstGeom prst="rect">
            <a:avLst/>
          </a:prstGeom>
          <a:blipFill>
            <a:blip r:embed="rId17"/>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grpSp>
        <p:nvGrpSpPr>
          <p:cNvPr id="38" name="Group 37">
            <a:extLst>
              <a:ext uri="{FF2B5EF4-FFF2-40B4-BE49-F238E27FC236}">
                <a16:creationId xmlns:a16="http://schemas.microsoft.com/office/drawing/2014/main" id="{A748EED6-F2C7-48FF-BEE2-D0DB51CEDD5A}"/>
              </a:ext>
            </a:extLst>
          </p:cNvPr>
          <p:cNvGrpSpPr/>
          <p:nvPr/>
        </p:nvGrpSpPr>
        <p:grpSpPr>
          <a:xfrm>
            <a:off x="5106370" y="978143"/>
            <a:ext cx="5917594" cy="211203"/>
            <a:chOff x="5106370" y="978143"/>
            <a:chExt cx="5917594" cy="211203"/>
          </a:xfrm>
        </p:grpSpPr>
        <p:sp>
          <p:nvSpPr>
            <p:cNvPr id="717" name="TextBox 716">
              <a:extLst>
                <a:ext uri="{FF2B5EF4-FFF2-40B4-BE49-F238E27FC236}">
                  <a16:creationId xmlns:a16="http://schemas.microsoft.com/office/drawing/2014/main" id="{B09A47B6-F2F1-4756-75F5-F83FF72605E5}"/>
                </a:ext>
              </a:extLst>
            </p:cNvPr>
            <p:cNvSpPr txBox="1"/>
            <p:nvPr/>
          </p:nvSpPr>
          <p:spPr bwMode="gray">
            <a:xfrm>
              <a:off x="5321624" y="978143"/>
              <a:ext cx="1663727"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Reporting on all relevant KPIs</a:t>
              </a:r>
              <a:endParaRPr kumimoji="0" lang="en-IN" sz="900" b="0" u="none" strike="noStrike" kern="0" cap="none" spc="0" normalizeH="0" baseline="0" noProof="0">
                <a:ln>
                  <a:noFill/>
                </a:ln>
                <a:solidFill>
                  <a:srgbClr val="000000"/>
                </a:solidFill>
                <a:effectLst/>
                <a:uLnTx/>
                <a:uFillTx/>
                <a:latin typeface="Arial"/>
              </a:endParaRPr>
            </a:p>
          </p:txBody>
        </p:sp>
        <p:sp>
          <p:nvSpPr>
            <p:cNvPr id="719" name="TextBox 718">
              <a:extLst>
                <a:ext uri="{FF2B5EF4-FFF2-40B4-BE49-F238E27FC236}">
                  <a16:creationId xmlns:a16="http://schemas.microsoft.com/office/drawing/2014/main" id="{7C3BAA91-AD9B-FD20-F9A9-7FBB9B3AED36}"/>
                </a:ext>
              </a:extLst>
            </p:cNvPr>
            <p:cNvSpPr txBox="1"/>
            <p:nvPr/>
          </p:nvSpPr>
          <p:spPr bwMode="gray">
            <a:xfrm>
              <a:off x="9227953" y="978143"/>
              <a:ext cx="1796011"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No reporting</a:t>
              </a:r>
              <a:endParaRPr kumimoji="0" lang="en-IN" sz="900" b="0" u="none" strike="noStrike" kern="0" cap="none" spc="0" normalizeH="0" baseline="0" noProof="0">
                <a:ln>
                  <a:noFill/>
                </a:ln>
                <a:solidFill>
                  <a:srgbClr val="000000"/>
                </a:solidFill>
                <a:effectLst/>
                <a:uLnTx/>
                <a:uFillTx/>
                <a:latin typeface="Arial"/>
              </a:endParaRPr>
            </a:p>
          </p:txBody>
        </p:sp>
        <p:sp>
          <p:nvSpPr>
            <p:cNvPr id="28" name="btfpHBCheckCross189274">
              <a:extLst>
                <a:ext uri="{FF2B5EF4-FFF2-40B4-BE49-F238E27FC236}">
                  <a16:creationId xmlns:a16="http://schemas.microsoft.com/office/drawing/2014/main" id="{ABEC0E9E-5F46-6310-B8B2-E3ABE399F78B}"/>
                </a:ext>
              </a:extLst>
            </p:cNvPr>
            <p:cNvSpPr>
              <a:spLocks noChangeAspect="1"/>
            </p:cNvSpPr>
            <p:nvPr>
              <p:custDataLst>
                <p:tags r:id="rId10"/>
              </p:custDataLst>
            </p:nvPr>
          </p:nvSpPr>
          <p:spPr bwMode="gray">
            <a:xfrm>
              <a:off x="5106370" y="982144"/>
              <a:ext cx="203200" cy="203200"/>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sp>
          <p:nvSpPr>
            <p:cNvPr id="34" name="btfpHBCheckCross621844">
              <a:extLst>
                <a:ext uri="{FF2B5EF4-FFF2-40B4-BE49-F238E27FC236}">
                  <a16:creationId xmlns:a16="http://schemas.microsoft.com/office/drawing/2014/main" id="{08C5F897-DA6F-E1D6-1668-F33650C46206}"/>
                </a:ext>
              </a:extLst>
            </p:cNvPr>
            <p:cNvSpPr>
              <a:spLocks noChangeAspect="1"/>
            </p:cNvSpPr>
            <p:nvPr>
              <p:custDataLst>
                <p:tags r:id="rId11"/>
              </p:custDataLst>
            </p:nvPr>
          </p:nvSpPr>
          <p:spPr bwMode="gray">
            <a:xfrm>
              <a:off x="9010893" y="982144"/>
              <a:ext cx="203200" cy="203200"/>
            </a:xfrm>
            <a:prstGeom prst="rect">
              <a:avLst/>
            </a:prstGeom>
            <a:blipFill>
              <a:blip r:embed="rId18"/>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sp>
          <p:nvSpPr>
            <p:cNvPr id="37" name="TextBox 36">
              <a:extLst>
                <a:ext uri="{FF2B5EF4-FFF2-40B4-BE49-F238E27FC236}">
                  <a16:creationId xmlns:a16="http://schemas.microsoft.com/office/drawing/2014/main" id="{E4BD076A-CE16-3268-D20B-B744C2000796}"/>
                </a:ext>
              </a:extLst>
            </p:cNvPr>
            <p:cNvSpPr txBox="1"/>
            <p:nvPr/>
          </p:nvSpPr>
          <p:spPr bwMode="gray">
            <a:xfrm>
              <a:off x="7233393" y="978143"/>
              <a:ext cx="1906063" cy="211203"/>
            </a:xfrm>
            <a:prstGeom prst="rect">
              <a:avLst/>
            </a:prstGeom>
            <a:noFill/>
          </p:spPr>
          <p:txBody>
            <a:bodyPr wrap="square" lIns="36000" tIns="36000" rIns="36000" bIns="36000" rtlCol="0">
              <a:spAutoFit/>
            </a:bodyPr>
            <a:lstStyle/>
            <a:p>
              <a:pPr marL="0" marR="0" lvl="0" indent="0" defTabSz="914400" eaLnBrk="1" fontAlgn="auto" latinLnBrk="0" hangingPunct="1">
                <a:lnSpc>
                  <a:spcPct val="100000"/>
                </a:lnSpc>
                <a:spcBef>
                  <a:spcPct val="0"/>
                </a:spcBef>
                <a:spcAft>
                  <a:spcPct val="0"/>
                </a:spcAft>
                <a:buClrTx/>
                <a:buSzTx/>
                <a:buFontTx/>
                <a:buNone/>
                <a:defRPr/>
              </a:pPr>
              <a:r>
                <a:rPr lang="en-IN" sz="900" kern="0">
                  <a:solidFill>
                    <a:srgbClr val="000000"/>
                  </a:solidFill>
                  <a:latin typeface="Arial"/>
                </a:rPr>
                <a:t>Reporting on a limited set of KPIs</a:t>
              </a:r>
              <a:endParaRPr kumimoji="0" lang="en-IN" sz="900" b="0" u="none" strike="noStrike" kern="0" cap="none" spc="0" normalizeH="0" baseline="0" noProof="0">
                <a:ln>
                  <a:noFill/>
                </a:ln>
                <a:solidFill>
                  <a:srgbClr val="000000"/>
                </a:solidFill>
                <a:effectLst/>
                <a:uLnTx/>
                <a:uFillTx/>
                <a:latin typeface="Arial"/>
              </a:endParaRPr>
            </a:p>
          </p:txBody>
        </p:sp>
      </p:grpSp>
      <p:grpSp>
        <p:nvGrpSpPr>
          <p:cNvPr id="470" name="fpIcon594814">
            <a:extLst>
              <a:ext uri="{FF2B5EF4-FFF2-40B4-BE49-F238E27FC236}">
                <a16:creationId xmlns:a16="http://schemas.microsoft.com/office/drawing/2014/main" id="{F001A128-8CF2-38D0-546C-CFABE265666D}"/>
              </a:ext>
            </a:extLst>
          </p:cNvPr>
          <p:cNvGrpSpPr>
            <a:grpSpLocks noChangeAspect="1"/>
          </p:cNvGrpSpPr>
          <p:nvPr>
            <p:custDataLst>
              <p:tags r:id="rId6"/>
            </p:custDataLst>
          </p:nvPr>
        </p:nvGrpSpPr>
        <p:grpSpPr>
          <a:xfrm>
            <a:off x="2490362" y="1107425"/>
            <a:ext cx="392562" cy="392562"/>
            <a:chOff x="66399" y="1006199"/>
            <a:chExt cx="1608689" cy="1608689"/>
          </a:xfrm>
        </p:grpSpPr>
        <p:sp>
          <p:nvSpPr>
            <p:cNvPr id="467" name="fpIconCircle594814">
              <a:extLst>
                <a:ext uri="{FF2B5EF4-FFF2-40B4-BE49-F238E27FC236}">
                  <a16:creationId xmlns:a16="http://schemas.microsoft.com/office/drawing/2014/main" id="{58AC6945-325A-62FA-C36D-81868D5BDB73}"/>
                </a:ext>
              </a:extLst>
            </p:cNvPr>
            <p:cNvSpPr>
              <a:spLocks/>
            </p:cNvSpPr>
            <p:nvPr/>
          </p:nvSpPr>
          <p:spPr bwMode="gray">
            <a:xfrm>
              <a:off x="66399" y="1006199"/>
              <a:ext cx="1608689" cy="1608689"/>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pic>
          <p:nvPicPr>
            <p:cNvPr id="462" name="fpIconLines594814">
              <a:extLst>
                <a:ext uri="{FF2B5EF4-FFF2-40B4-BE49-F238E27FC236}">
                  <a16:creationId xmlns:a16="http://schemas.microsoft.com/office/drawing/2014/main" id="{458126FF-1E43-6837-A9DC-A1342C192D3D}"/>
                </a:ext>
              </a:extLst>
            </p:cNvPr>
            <p:cNvPicPr>
              <a:picLocks/>
            </p:cNvPicPr>
            <p:nvPr/>
          </p:nvPicPr>
          <p:blipFill>
            <a:blip r:embed="rId19" cstate="print">
              <a:extLst>
                <a:ext uri="{28A0092B-C50C-407E-A947-70E740481C1C}">
                  <a14:useLocalDpi xmlns:a14="http://schemas.microsoft.com/office/drawing/2010/main" val="0"/>
                </a:ext>
              </a:extLst>
            </a:blip>
            <a:stretch>
              <a:fillRect/>
            </a:stretch>
          </p:blipFill>
          <p:spPr>
            <a:xfrm>
              <a:off x="66399" y="1006199"/>
              <a:ext cx="1608689" cy="1608689"/>
            </a:xfrm>
            <a:prstGeom prst="rect">
              <a:avLst/>
            </a:prstGeom>
          </p:spPr>
        </p:pic>
      </p:grpSp>
      <p:grpSp>
        <p:nvGrpSpPr>
          <p:cNvPr id="482" name="fpIcon369071">
            <a:extLst>
              <a:ext uri="{FF2B5EF4-FFF2-40B4-BE49-F238E27FC236}">
                <a16:creationId xmlns:a16="http://schemas.microsoft.com/office/drawing/2014/main" id="{C0D94ACE-EA3B-968A-D589-26F70157194D}"/>
              </a:ext>
            </a:extLst>
          </p:cNvPr>
          <p:cNvGrpSpPr>
            <a:grpSpLocks noChangeAspect="1"/>
          </p:cNvGrpSpPr>
          <p:nvPr>
            <p:custDataLst>
              <p:tags r:id="rId7"/>
            </p:custDataLst>
          </p:nvPr>
        </p:nvGrpSpPr>
        <p:grpSpPr>
          <a:xfrm>
            <a:off x="4613920" y="1162273"/>
            <a:ext cx="392562" cy="392562"/>
            <a:chOff x="1440496" y="655704"/>
            <a:chExt cx="2309679" cy="2309679"/>
          </a:xfrm>
        </p:grpSpPr>
        <p:sp>
          <p:nvSpPr>
            <p:cNvPr id="481" name="fpIconCircle369071">
              <a:extLst>
                <a:ext uri="{FF2B5EF4-FFF2-40B4-BE49-F238E27FC236}">
                  <a16:creationId xmlns:a16="http://schemas.microsoft.com/office/drawing/2014/main" id="{F795BC12-B964-A1DE-D505-FEEC66A8E827}"/>
                </a:ext>
              </a:extLst>
            </p:cNvPr>
            <p:cNvSpPr>
              <a:spLocks/>
            </p:cNvSpPr>
            <p:nvPr/>
          </p:nvSpPr>
          <p:spPr bwMode="gray">
            <a:xfrm>
              <a:off x="1440496" y="655704"/>
              <a:ext cx="2309679" cy="2309679"/>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pic>
          <p:nvPicPr>
            <p:cNvPr id="480" name="fpIconLines369071">
              <a:extLst>
                <a:ext uri="{FF2B5EF4-FFF2-40B4-BE49-F238E27FC236}">
                  <a16:creationId xmlns:a16="http://schemas.microsoft.com/office/drawing/2014/main" id="{21E4812F-38F2-E638-AEEE-911869FC3671}"/>
                </a:ext>
              </a:extLst>
            </p:cNvPr>
            <p:cNvPicPr>
              <a:picLocks/>
            </p:cNvPicPr>
            <p:nvPr/>
          </p:nvPicPr>
          <p:blipFill>
            <a:blip r:embed="rId20" cstate="print">
              <a:extLst>
                <a:ext uri="{28A0092B-C50C-407E-A947-70E740481C1C}">
                  <a14:useLocalDpi xmlns:a14="http://schemas.microsoft.com/office/drawing/2010/main" val="0"/>
                </a:ext>
              </a:extLst>
            </a:blip>
            <a:stretch>
              <a:fillRect/>
            </a:stretch>
          </p:blipFill>
          <p:spPr>
            <a:xfrm>
              <a:off x="1440496" y="655704"/>
              <a:ext cx="2309679" cy="2309679"/>
            </a:xfrm>
            <a:prstGeom prst="rect">
              <a:avLst/>
            </a:prstGeom>
          </p:spPr>
        </p:pic>
      </p:grpSp>
      <p:grpSp>
        <p:nvGrpSpPr>
          <p:cNvPr id="487" name="fpIcon290586">
            <a:extLst>
              <a:ext uri="{FF2B5EF4-FFF2-40B4-BE49-F238E27FC236}">
                <a16:creationId xmlns:a16="http://schemas.microsoft.com/office/drawing/2014/main" id="{58E76A58-8C31-D48B-D7CD-17BC99927EBF}"/>
              </a:ext>
            </a:extLst>
          </p:cNvPr>
          <p:cNvGrpSpPr>
            <a:grpSpLocks noChangeAspect="1"/>
          </p:cNvGrpSpPr>
          <p:nvPr>
            <p:custDataLst>
              <p:tags r:id="rId8"/>
            </p:custDataLst>
          </p:nvPr>
        </p:nvGrpSpPr>
        <p:grpSpPr>
          <a:xfrm>
            <a:off x="11464476" y="1107425"/>
            <a:ext cx="392562" cy="392562"/>
            <a:chOff x="3779384" y="1270000"/>
            <a:chExt cx="1081088" cy="1081088"/>
          </a:xfrm>
        </p:grpSpPr>
        <p:sp>
          <p:nvSpPr>
            <p:cNvPr id="486" name="fpIconCircle290586">
              <a:extLst>
                <a:ext uri="{FF2B5EF4-FFF2-40B4-BE49-F238E27FC236}">
                  <a16:creationId xmlns:a16="http://schemas.microsoft.com/office/drawing/2014/main" id="{77B86CF0-84D1-63FA-A0E6-577670F5AC75}"/>
                </a:ext>
              </a:extLst>
            </p:cNvPr>
            <p:cNvSpPr>
              <a:spLocks/>
            </p:cNvSpPr>
            <p:nvPr/>
          </p:nvSpPr>
          <p:spPr bwMode="gray">
            <a:xfrm>
              <a:off x="3779384"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a:solidFill>
                  <a:schemeClr val="tx1"/>
                </a:solidFill>
              </a:endParaRPr>
            </a:p>
          </p:txBody>
        </p:sp>
        <p:pic>
          <p:nvPicPr>
            <p:cNvPr id="485" name="fpIconLines290586">
              <a:extLst>
                <a:ext uri="{FF2B5EF4-FFF2-40B4-BE49-F238E27FC236}">
                  <a16:creationId xmlns:a16="http://schemas.microsoft.com/office/drawing/2014/main" id="{ABC14A01-51D8-B2E3-F439-AF1C5DD7ED58}"/>
                </a:ext>
              </a:extLst>
            </p:cNvPr>
            <p:cNvPicPr>
              <a:picLocks/>
            </p:cNvPicPr>
            <p:nvPr/>
          </p:nvPicPr>
          <p:blipFill>
            <a:blip r:embed="rId21" cstate="print">
              <a:extLst>
                <a:ext uri="{28A0092B-C50C-407E-A947-70E740481C1C}">
                  <a14:useLocalDpi xmlns:a14="http://schemas.microsoft.com/office/drawing/2010/main" val="0"/>
                </a:ext>
              </a:extLst>
            </a:blip>
            <a:stretch>
              <a:fillRect/>
            </a:stretch>
          </p:blipFill>
          <p:spPr>
            <a:xfrm>
              <a:off x="3779384" y="1270000"/>
              <a:ext cx="1081088" cy="1081088"/>
            </a:xfrm>
            <a:prstGeom prst="rect">
              <a:avLst/>
            </a:prstGeom>
          </p:spPr>
        </p:pic>
      </p:grpSp>
      <p:sp>
        <p:nvSpPr>
          <p:cNvPr id="4" name="btfpNotesBox894447">
            <a:extLst>
              <a:ext uri="{FF2B5EF4-FFF2-40B4-BE49-F238E27FC236}">
                <a16:creationId xmlns:a16="http://schemas.microsoft.com/office/drawing/2014/main" id="{0D784524-F2FA-42E9-9928-A73850DE876B}"/>
              </a:ext>
            </a:extLst>
          </p:cNvPr>
          <p:cNvSpPr txBox="1"/>
          <p:nvPr>
            <p:custDataLst>
              <p:tags r:id="rId9"/>
            </p:custDataLst>
          </p:nvPr>
        </p:nvSpPr>
        <p:spPr bwMode="gray">
          <a:xfrm>
            <a:off x="330200" y="6257477"/>
            <a:ext cx="11531600" cy="369332"/>
          </a:xfrm>
          <a:prstGeom prst="rect">
            <a:avLst/>
          </a:prstGeom>
          <a:noFill/>
        </p:spPr>
        <p:txBody>
          <a:bodyPr vert="horz" wrap="square" lIns="0" tIns="0" rIns="0" bIns="0" rtlCol="0" anchor="b">
            <a:spAutoFit/>
          </a:bodyPr>
          <a:lstStyle/>
          <a:p>
            <a:pPr marL="0" indent="0">
              <a:spcBef>
                <a:spcPts val="0"/>
              </a:spcBef>
              <a:buNone/>
            </a:pPr>
            <a:r>
              <a:rPr lang="en-IN" sz="800">
                <a:solidFill>
                  <a:srgbClr val="000000"/>
                </a:solidFill>
                <a:latin typeface="+mj-lt"/>
              </a:rPr>
              <a:t>Note: (1) Excludes other key ESG topics with low/ medium relevance; (2) Ground support equipment; (3) Hydrogenated vegetable oil (4) </a:t>
            </a:r>
            <a:r>
              <a:rPr lang="en-US" sz="800">
                <a:solidFill>
                  <a:srgbClr val="000000"/>
                </a:solidFill>
                <a:latin typeface="+mj-lt"/>
              </a:rPr>
              <a:t>Lost Time Injury frequency rate measures the number of lost-time injuries per million hours worked</a:t>
            </a:r>
            <a:r>
              <a:rPr lang="en-IN" sz="800">
                <a:solidFill>
                  <a:srgbClr val="000000"/>
                </a:solidFill>
                <a:latin typeface="+mj-lt"/>
              </a:rPr>
              <a:t>; (5) Global standard for quality management; (6) IATA Ground Operations Manual; (7) IATA Safety Audit for Ground Operations; (8)</a:t>
            </a:r>
            <a:r>
              <a:rPr lang="en-US" sz="800">
                <a:solidFill>
                  <a:srgbClr val="000000"/>
                </a:solidFill>
                <a:latin typeface="+mj-lt"/>
              </a:rPr>
              <a:t> Industry standard for managing information security &amp; protecting sensitive data; (9)</a:t>
            </a:r>
            <a:r>
              <a:rPr lang="en-US" sz="800" b="0" i="0">
                <a:solidFill>
                  <a:srgbClr val="0D0D0D"/>
                </a:solidFill>
                <a:effectLst/>
                <a:latin typeface="+mj-lt"/>
              </a:rPr>
              <a:t> Industry standard for implementing anti-bribery management systems to prevent &amp; detect bribery</a:t>
            </a:r>
            <a:r>
              <a:rPr lang="en-IN" sz="800">
                <a:solidFill>
                  <a:srgbClr val="000000"/>
                </a:solidFill>
                <a:latin typeface="+mj-lt"/>
              </a:rPr>
              <a:t> </a:t>
            </a:r>
          </a:p>
        </p:txBody>
      </p:sp>
    </p:spTree>
    <p:custDataLst>
      <p:tags r:id="rId1"/>
    </p:custDataLst>
    <p:extLst>
      <p:ext uri="{BB962C8B-B14F-4D97-AF65-F5344CB8AC3E}">
        <p14:creationId xmlns:p14="http://schemas.microsoft.com/office/powerpoint/2010/main" val="481180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btfpColumnIndicatorGroup2">
            <a:extLst>
              <a:ext uri="{FF2B5EF4-FFF2-40B4-BE49-F238E27FC236}">
                <a16:creationId xmlns:a16="http://schemas.microsoft.com/office/drawing/2014/main" id="{4B27C08A-7DA7-0F24-669D-2134ECF20A6E}"/>
              </a:ext>
            </a:extLst>
          </p:cNvPr>
          <p:cNvGrpSpPr/>
          <p:nvPr/>
        </p:nvGrpSpPr>
        <p:grpSpPr>
          <a:xfrm>
            <a:off x="0" y="6926580"/>
            <a:ext cx="12192000" cy="137160"/>
            <a:chOff x="0" y="6926580"/>
            <a:chExt cx="12192000" cy="137160"/>
          </a:xfrm>
        </p:grpSpPr>
        <p:sp>
          <p:nvSpPr>
            <p:cNvPr id="38" name="btfpColumnGapBlocker888299">
              <a:extLst>
                <a:ext uri="{FF2B5EF4-FFF2-40B4-BE49-F238E27FC236}">
                  <a16:creationId xmlns:a16="http://schemas.microsoft.com/office/drawing/2014/main" id="{DAC9649B-D9C6-36A5-6BE4-6637FDC34A4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36" name="btfpColumnGapBlocker589868">
              <a:extLst>
                <a:ext uri="{FF2B5EF4-FFF2-40B4-BE49-F238E27FC236}">
                  <a16:creationId xmlns:a16="http://schemas.microsoft.com/office/drawing/2014/main" id="{424420FD-A26A-9EBA-4CD2-7E89FBE582AA}"/>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4" name="btfpColumnIndicator386482">
              <a:extLst>
                <a:ext uri="{FF2B5EF4-FFF2-40B4-BE49-F238E27FC236}">
                  <a16:creationId xmlns:a16="http://schemas.microsoft.com/office/drawing/2014/main" id="{77133DDD-A8A1-4EBF-5720-DA8BF42344B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236586">
              <a:extLst>
                <a:ext uri="{FF2B5EF4-FFF2-40B4-BE49-F238E27FC236}">
                  <a16:creationId xmlns:a16="http://schemas.microsoft.com/office/drawing/2014/main" id="{5D0889A3-BC8F-26AD-E833-A58F778C2BE3}"/>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463617">
              <a:extLst>
                <a:ext uri="{FF2B5EF4-FFF2-40B4-BE49-F238E27FC236}">
                  <a16:creationId xmlns:a16="http://schemas.microsoft.com/office/drawing/2014/main" id="{2E93D711-9CF1-4FC5-0C35-EE5A9BF2D431}"/>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7" name="btfpColumnIndicator133121">
              <a:extLst>
                <a:ext uri="{FF2B5EF4-FFF2-40B4-BE49-F238E27FC236}">
                  <a16:creationId xmlns:a16="http://schemas.microsoft.com/office/drawing/2014/main" id="{87969082-718A-6752-91A6-D6B70210311B}"/>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950583">
              <a:extLst>
                <a:ext uri="{FF2B5EF4-FFF2-40B4-BE49-F238E27FC236}">
                  <a16:creationId xmlns:a16="http://schemas.microsoft.com/office/drawing/2014/main" id="{75FE184D-4553-28F0-5D6C-D9A62B98A423}"/>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337871">
              <a:extLst>
                <a:ext uri="{FF2B5EF4-FFF2-40B4-BE49-F238E27FC236}">
                  <a16:creationId xmlns:a16="http://schemas.microsoft.com/office/drawing/2014/main" id="{F27A026E-C476-B8F0-D890-43DDC2E6E468}"/>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15" name="btfpColumnIndicator739292">
              <a:extLst>
                <a:ext uri="{FF2B5EF4-FFF2-40B4-BE49-F238E27FC236}">
                  <a16:creationId xmlns:a16="http://schemas.microsoft.com/office/drawing/2014/main" id="{79703F06-7CC2-8986-6B4E-D344D3D31CCE}"/>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448211">
              <a:extLst>
                <a:ext uri="{FF2B5EF4-FFF2-40B4-BE49-F238E27FC236}">
                  <a16:creationId xmlns:a16="http://schemas.microsoft.com/office/drawing/2014/main" id="{5E3B06C4-7DF3-83C9-51D9-1266618A9A5D}"/>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926526">
              <a:extLst>
                <a:ext uri="{FF2B5EF4-FFF2-40B4-BE49-F238E27FC236}">
                  <a16:creationId xmlns:a16="http://schemas.microsoft.com/office/drawing/2014/main" id="{C4058509-5BB7-8F6B-73C5-B7E5FC497A1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8" name="btfpColumnIndicator153420">
              <a:extLst>
                <a:ext uri="{FF2B5EF4-FFF2-40B4-BE49-F238E27FC236}">
                  <a16:creationId xmlns:a16="http://schemas.microsoft.com/office/drawing/2014/main" id="{ED430436-5310-5B0D-522E-791B2DCA84D7}"/>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37561">
              <a:extLst>
                <a:ext uri="{FF2B5EF4-FFF2-40B4-BE49-F238E27FC236}">
                  <a16:creationId xmlns:a16="http://schemas.microsoft.com/office/drawing/2014/main" id="{435DFB89-2E2C-4B80-4758-D602EC75C6E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9" name="btfpColumnIndicatorGroup1">
            <a:extLst>
              <a:ext uri="{FF2B5EF4-FFF2-40B4-BE49-F238E27FC236}">
                <a16:creationId xmlns:a16="http://schemas.microsoft.com/office/drawing/2014/main" id="{92630CFD-4C14-14BB-7A2C-57891361970F}"/>
              </a:ext>
            </a:extLst>
          </p:cNvPr>
          <p:cNvGrpSpPr/>
          <p:nvPr/>
        </p:nvGrpSpPr>
        <p:grpSpPr>
          <a:xfrm>
            <a:off x="0" y="-205740"/>
            <a:ext cx="12192000" cy="137160"/>
            <a:chOff x="0" y="-205740"/>
            <a:chExt cx="12192000" cy="137160"/>
          </a:xfrm>
        </p:grpSpPr>
        <p:sp>
          <p:nvSpPr>
            <p:cNvPr id="37" name="btfpColumnGapBlocker362553">
              <a:extLst>
                <a:ext uri="{FF2B5EF4-FFF2-40B4-BE49-F238E27FC236}">
                  <a16:creationId xmlns:a16="http://schemas.microsoft.com/office/drawing/2014/main" id="{EE96A9D6-45D4-FE78-8636-AEB35571172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35" name="btfpColumnGapBlocker482097">
              <a:extLst>
                <a:ext uri="{FF2B5EF4-FFF2-40B4-BE49-F238E27FC236}">
                  <a16:creationId xmlns:a16="http://schemas.microsoft.com/office/drawing/2014/main" id="{02DC9213-FA76-C10D-8EA6-03E1031B384E}"/>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3" name="btfpColumnIndicator121375">
              <a:extLst>
                <a:ext uri="{FF2B5EF4-FFF2-40B4-BE49-F238E27FC236}">
                  <a16:creationId xmlns:a16="http://schemas.microsoft.com/office/drawing/2014/main" id="{7F38B738-FB78-98C7-9C29-0E9A006B691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853260">
              <a:extLst>
                <a:ext uri="{FF2B5EF4-FFF2-40B4-BE49-F238E27FC236}">
                  <a16:creationId xmlns:a16="http://schemas.microsoft.com/office/drawing/2014/main" id="{C9BBD131-4659-BDC4-A01B-F4C2229A2796}"/>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599929">
              <a:extLst>
                <a:ext uri="{FF2B5EF4-FFF2-40B4-BE49-F238E27FC236}">
                  <a16:creationId xmlns:a16="http://schemas.microsoft.com/office/drawing/2014/main" id="{30527EBC-9B9D-3966-C10B-AB66251D21F2}"/>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6" name="btfpColumnIndicator728905">
              <a:extLst>
                <a:ext uri="{FF2B5EF4-FFF2-40B4-BE49-F238E27FC236}">
                  <a16:creationId xmlns:a16="http://schemas.microsoft.com/office/drawing/2014/main" id="{48504013-E384-2F05-283F-0805B7A5AB6F}"/>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347517">
              <a:extLst>
                <a:ext uri="{FF2B5EF4-FFF2-40B4-BE49-F238E27FC236}">
                  <a16:creationId xmlns:a16="http://schemas.microsoft.com/office/drawing/2014/main" id="{FF941D4D-3949-9B76-FEF6-6A630278D8B8}"/>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673952">
              <a:extLst>
                <a:ext uri="{FF2B5EF4-FFF2-40B4-BE49-F238E27FC236}">
                  <a16:creationId xmlns:a16="http://schemas.microsoft.com/office/drawing/2014/main" id="{4F3E4988-0B05-57E3-F230-1E48FEBDF9AF}"/>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14" name="btfpColumnIndicator976986">
              <a:extLst>
                <a:ext uri="{FF2B5EF4-FFF2-40B4-BE49-F238E27FC236}">
                  <a16:creationId xmlns:a16="http://schemas.microsoft.com/office/drawing/2014/main" id="{7DB3F1AE-7229-E270-4E5D-0F6B6B702068}"/>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57447">
              <a:extLst>
                <a:ext uri="{FF2B5EF4-FFF2-40B4-BE49-F238E27FC236}">
                  <a16:creationId xmlns:a16="http://schemas.microsoft.com/office/drawing/2014/main" id="{E2C207BB-E8DA-BF8C-39C5-C6FAAB5DADE6}"/>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395385">
              <a:extLst>
                <a:ext uri="{FF2B5EF4-FFF2-40B4-BE49-F238E27FC236}">
                  <a16:creationId xmlns:a16="http://schemas.microsoft.com/office/drawing/2014/main" id="{8745C5EE-4BD1-DB4F-F7C7-DF209FC3082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7" name="btfpColumnIndicator491663">
              <a:extLst>
                <a:ext uri="{FF2B5EF4-FFF2-40B4-BE49-F238E27FC236}">
                  <a16:creationId xmlns:a16="http://schemas.microsoft.com/office/drawing/2014/main" id="{0BD16DFB-2752-3294-5B13-4AB7A3761E9D}"/>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349673">
              <a:extLst>
                <a:ext uri="{FF2B5EF4-FFF2-40B4-BE49-F238E27FC236}">
                  <a16:creationId xmlns:a16="http://schemas.microsoft.com/office/drawing/2014/main" id="{501C4A37-88C8-A845-481F-4B227384088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3" name="Table 16">
            <a:extLst>
              <a:ext uri="{FF2B5EF4-FFF2-40B4-BE49-F238E27FC236}">
                <a16:creationId xmlns:a16="http://schemas.microsoft.com/office/drawing/2014/main" id="{18D91FD4-22E0-49A1-BE79-DA5545605CFE}"/>
              </a:ext>
            </a:extLst>
          </p:cNvPr>
          <p:cNvGraphicFramePr>
            <a:graphicFrameLocks noGrp="1"/>
          </p:cNvGraphicFramePr>
          <p:nvPr>
            <p:custDataLst>
              <p:tags r:id="rId2"/>
            </p:custDataLst>
            <p:extLst>
              <p:ext uri="{D42A27DB-BD31-4B8C-83A1-F6EECF244321}">
                <p14:modId xmlns:p14="http://schemas.microsoft.com/office/powerpoint/2010/main" val="1011812147"/>
              </p:ext>
            </p:extLst>
          </p:nvPr>
        </p:nvGraphicFramePr>
        <p:xfrm>
          <a:off x="337184" y="1646663"/>
          <a:ext cx="11531599" cy="4674411"/>
        </p:xfrm>
        <a:graphic>
          <a:graphicData uri="http://schemas.openxmlformats.org/drawingml/2006/table">
            <a:tbl>
              <a:tblPr firstRow="1" bandRow="1"/>
              <a:tblGrid>
                <a:gridCol w="531322">
                  <a:extLst>
                    <a:ext uri="{9D8B030D-6E8A-4147-A177-3AD203B41FA5}">
                      <a16:colId xmlns:a16="http://schemas.microsoft.com/office/drawing/2014/main" val="4117093310"/>
                    </a:ext>
                  </a:extLst>
                </a:gridCol>
                <a:gridCol w="1411540">
                  <a:extLst>
                    <a:ext uri="{9D8B030D-6E8A-4147-A177-3AD203B41FA5}">
                      <a16:colId xmlns:a16="http://schemas.microsoft.com/office/drawing/2014/main" val="381721743"/>
                    </a:ext>
                  </a:extLst>
                </a:gridCol>
                <a:gridCol w="9588737">
                  <a:extLst>
                    <a:ext uri="{9D8B030D-6E8A-4147-A177-3AD203B41FA5}">
                      <a16:colId xmlns:a16="http://schemas.microsoft.com/office/drawing/2014/main" val="3387795332"/>
                    </a:ext>
                  </a:extLst>
                </a:gridCol>
              </a:tblGrid>
              <a:tr h="205128">
                <a:tc gridSpan="2">
                  <a:txBody>
                    <a:bodyPr/>
                    <a:lstStyle/>
                    <a:p>
                      <a:pPr marL="0" indent="0" algn="l" defTabSz="711200" rtl="0" eaLnBrk="1" latinLnBrk="0" hangingPunct="1">
                        <a:spcBef>
                          <a:spcPts val="1200"/>
                        </a:spcBef>
                        <a:buFontTx/>
                        <a:buNone/>
                      </a:pPr>
                      <a:r>
                        <a:rPr lang="en-IN" sz="1000" b="1" kern="1200">
                          <a:solidFill>
                            <a:schemeClr val="tx1"/>
                          </a:solidFill>
                          <a:latin typeface="+mn-lt"/>
                          <a:ea typeface="+mn-ea"/>
                          <a:cs typeface="Arial" panose="020B0604020202020204" pitchFamily="34" charset="0"/>
                        </a:rPr>
                        <a:t>ESG dimension </a:t>
                      </a:r>
                    </a:p>
                  </a:txBody>
                  <a:tcPr marL="27432" marR="27432"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lvl1pPr marL="177800" indent="-177800" algn="l" defTabSz="711200" rtl="0" eaLnBrk="1" latinLnBrk="0" hangingPunct="1">
                        <a:spcBef>
                          <a:spcPts val="1200"/>
                        </a:spcBef>
                        <a:buChar char="•"/>
                        <a:defRPr sz="1600" kern="1200">
                          <a:solidFill>
                            <a:schemeClr val="tx1"/>
                          </a:solidFill>
                          <a:latin typeface="Arial"/>
                        </a:defRPr>
                      </a:lvl1pPr>
                      <a:lvl2pPr marL="355600" indent="-177800" algn="l" defTabSz="711200" rtl="0" eaLnBrk="1" latinLnBrk="0" hangingPunct="1">
                        <a:spcBef>
                          <a:spcPts val="600"/>
                        </a:spcBef>
                        <a:buChar char="–"/>
                        <a:defRPr sz="1400" kern="1200">
                          <a:solidFill>
                            <a:schemeClr val="tx1"/>
                          </a:solidFill>
                          <a:latin typeface="Arial"/>
                        </a:defRPr>
                      </a:lvl2pPr>
                      <a:lvl3pPr marL="533400" indent="-177800" algn="l" defTabSz="711200" rtl="0" eaLnBrk="1" latinLnBrk="0" hangingPunct="1">
                        <a:spcBef>
                          <a:spcPts val="600"/>
                        </a:spcBef>
                        <a:buChar char="&gt;"/>
                        <a:defRPr sz="1400" kern="1200">
                          <a:solidFill>
                            <a:schemeClr val="tx1"/>
                          </a:solidFill>
                          <a:latin typeface="Arial"/>
                        </a:defRPr>
                      </a:lvl3pPr>
                      <a:lvl4pPr marL="711200" indent="-177800" algn="l" defTabSz="711200" rtl="0" eaLnBrk="1" latinLnBrk="0" hangingPunct="1">
                        <a:spcBef>
                          <a:spcPts val="600"/>
                        </a:spcBef>
                        <a:buChar char="–"/>
                        <a:defRPr sz="1400" kern="1200">
                          <a:solidFill>
                            <a:schemeClr val="tx1"/>
                          </a:solidFill>
                          <a:latin typeface="Arial"/>
                        </a:defRPr>
                      </a:lvl4pPr>
                      <a:lvl5pPr marL="889000" indent="-177800" algn="l" defTabSz="711200" rtl="0" eaLnBrk="1" latinLnBrk="0" hangingPunct="1">
                        <a:spcBef>
                          <a:spcPts val="600"/>
                        </a:spcBef>
                        <a:buChar char="&gt;"/>
                        <a:defRPr sz="1400" kern="1200">
                          <a:solidFill>
                            <a:schemeClr val="tx1"/>
                          </a:solidFill>
                          <a:latin typeface="Arial"/>
                        </a:defRPr>
                      </a:lvl5pPr>
                      <a:lvl6pPr marL="1066800" algn="l" defTabSz="711200" rtl="0" eaLnBrk="1" latinLnBrk="0" hangingPunct="1">
                        <a:defRPr sz="1400" kern="1200">
                          <a:solidFill>
                            <a:schemeClr val="tx1"/>
                          </a:solidFill>
                          <a:latin typeface="Arial"/>
                        </a:defRPr>
                      </a:lvl6pPr>
                      <a:lvl7pPr marL="1244600" algn="l" defTabSz="711200" rtl="0" eaLnBrk="1" latinLnBrk="0" hangingPunct="1">
                        <a:defRPr sz="1400" kern="1200">
                          <a:solidFill>
                            <a:schemeClr val="tx1"/>
                          </a:solidFill>
                          <a:latin typeface="Arial"/>
                        </a:defRPr>
                      </a:lvl7pPr>
                      <a:lvl8pPr marL="1422400" algn="l" defTabSz="711200" rtl="0" eaLnBrk="1" latinLnBrk="0" hangingPunct="1">
                        <a:defRPr sz="1400" kern="1200">
                          <a:solidFill>
                            <a:schemeClr val="tx1"/>
                          </a:solidFill>
                          <a:latin typeface="Arial"/>
                        </a:defRPr>
                      </a:lvl8pPr>
                      <a:lvl9pPr marL="1600200" algn="l" defTabSz="711200" rtl="0" eaLnBrk="1" latinLnBrk="0" hangingPunct="1">
                        <a:defRPr sz="1400" kern="1200">
                          <a:solidFill>
                            <a:schemeClr val="tx1"/>
                          </a:solidFill>
                          <a:latin typeface="Arial"/>
                        </a:defRPr>
                      </a:lvl9pPr>
                    </a:lstStyle>
                    <a:p>
                      <a:pPr marL="0" indent="0" algn="ctr" defTabSz="711200" rtl="0" eaLnBrk="1" latinLnBrk="0" hangingPunct="1">
                        <a:spcBef>
                          <a:spcPts val="1200"/>
                        </a:spcBef>
                        <a:buFontTx/>
                        <a:buNone/>
                      </a:pPr>
                      <a:r>
                        <a:rPr lang="en-GB" sz="1050" b="1" kern="1200">
                          <a:solidFill>
                            <a:srgbClr val="CC0000"/>
                          </a:solidFill>
                          <a:latin typeface="Arial" panose="020B0604020202020204" pitchFamily="34" charset="0"/>
                          <a:ea typeface="+mn-ea"/>
                          <a:cs typeface="Arial" panose="020B0604020202020204" pitchFamily="34" charset="0"/>
                        </a:rPr>
                        <a:t>ESG Dimension</a:t>
                      </a:r>
                    </a:p>
                  </a:txBody>
                  <a:tcPr marL="36000" marR="36000" marT="0" marB="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177800" indent="-177800" algn="l" defTabSz="711200" rtl="0" eaLnBrk="1" latinLnBrk="0" hangingPunct="1">
                        <a:spcBef>
                          <a:spcPts val="1200"/>
                        </a:spcBef>
                        <a:buChar char="•"/>
                        <a:defRPr sz="1600" kern="1200">
                          <a:solidFill>
                            <a:schemeClr val="tx1"/>
                          </a:solidFill>
                          <a:latin typeface="Arial"/>
                        </a:defRPr>
                      </a:lvl1pPr>
                      <a:lvl2pPr marL="355600" indent="-177800" algn="l" defTabSz="711200" rtl="0" eaLnBrk="1" latinLnBrk="0" hangingPunct="1">
                        <a:spcBef>
                          <a:spcPts val="600"/>
                        </a:spcBef>
                        <a:buChar char="–"/>
                        <a:defRPr sz="1400" kern="1200">
                          <a:solidFill>
                            <a:schemeClr val="tx1"/>
                          </a:solidFill>
                          <a:latin typeface="Arial"/>
                        </a:defRPr>
                      </a:lvl2pPr>
                      <a:lvl3pPr marL="533400" indent="-177800" algn="l" defTabSz="711200" rtl="0" eaLnBrk="1" latinLnBrk="0" hangingPunct="1">
                        <a:spcBef>
                          <a:spcPts val="600"/>
                        </a:spcBef>
                        <a:buChar char="&gt;"/>
                        <a:defRPr sz="1400" kern="1200">
                          <a:solidFill>
                            <a:schemeClr val="tx1"/>
                          </a:solidFill>
                          <a:latin typeface="Arial"/>
                        </a:defRPr>
                      </a:lvl3pPr>
                      <a:lvl4pPr marL="711200" indent="-177800" algn="l" defTabSz="711200" rtl="0" eaLnBrk="1" latinLnBrk="0" hangingPunct="1">
                        <a:spcBef>
                          <a:spcPts val="600"/>
                        </a:spcBef>
                        <a:buChar char="–"/>
                        <a:defRPr sz="1400" kern="1200">
                          <a:solidFill>
                            <a:schemeClr val="tx1"/>
                          </a:solidFill>
                          <a:latin typeface="Arial"/>
                        </a:defRPr>
                      </a:lvl4pPr>
                      <a:lvl5pPr marL="889000" indent="-177800" algn="l" defTabSz="711200" rtl="0" eaLnBrk="1" latinLnBrk="0" hangingPunct="1">
                        <a:spcBef>
                          <a:spcPts val="600"/>
                        </a:spcBef>
                        <a:buChar char="&gt;"/>
                        <a:defRPr sz="1400" kern="1200">
                          <a:solidFill>
                            <a:schemeClr val="tx1"/>
                          </a:solidFill>
                          <a:latin typeface="Arial"/>
                        </a:defRPr>
                      </a:lvl5pPr>
                      <a:lvl6pPr marL="1066800" algn="l" defTabSz="711200" rtl="0" eaLnBrk="1" latinLnBrk="0" hangingPunct="1">
                        <a:defRPr sz="1400" kern="1200">
                          <a:solidFill>
                            <a:schemeClr val="tx1"/>
                          </a:solidFill>
                          <a:latin typeface="Arial"/>
                        </a:defRPr>
                      </a:lvl6pPr>
                      <a:lvl7pPr marL="1244600" algn="l" defTabSz="711200" rtl="0" eaLnBrk="1" latinLnBrk="0" hangingPunct="1">
                        <a:defRPr sz="1400" kern="1200">
                          <a:solidFill>
                            <a:schemeClr val="tx1"/>
                          </a:solidFill>
                          <a:latin typeface="Arial"/>
                        </a:defRPr>
                      </a:lvl7pPr>
                      <a:lvl8pPr marL="1422400" algn="l" defTabSz="711200" rtl="0" eaLnBrk="1" latinLnBrk="0" hangingPunct="1">
                        <a:defRPr sz="1400" kern="1200">
                          <a:solidFill>
                            <a:schemeClr val="tx1"/>
                          </a:solidFill>
                          <a:latin typeface="Arial"/>
                        </a:defRPr>
                      </a:lvl8pPr>
                      <a:lvl9pPr marL="1600200" algn="l" defTabSz="711200" rtl="0" eaLnBrk="1" latinLnBrk="0" hangingPunct="1">
                        <a:defRPr sz="1400" kern="1200">
                          <a:solidFill>
                            <a:schemeClr val="tx1"/>
                          </a:solidFill>
                          <a:latin typeface="Arial"/>
                        </a:defRPr>
                      </a:lvl9pPr>
                    </a:lstStyle>
                    <a:p>
                      <a:pPr marL="0" indent="0" algn="l" rtl="0">
                        <a:buFontTx/>
                        <a:buNone/>
                      </a:pPr>
                      <a:r>
                        <a:rPr lang="en-IN" sz="1000" b="1">
                          <a:solidFill>
                            <a:schemeClr val="tx1"/>
                          </a:solidFill>
                          <a:latin typeface="+mn-lt"/>
                          <a:cs typeface="Arial" panose="020B0604020202020204" pitchFamily="34" charset="0"/>
                        </a:rPr>
                        <a:t>Initiatives examples</a:t>
                      </a:r>
                      <a:endParaRPr lang="en-IN" sz="1000" b="1" i="1">
                        <a:solidFill>
                          <a:schemeClr val="tx1"/>
                        </a:solidFill>
                        <a:latin typeface="+mn-lt"/>
                        <a:cs typeface="Arial" panose="020B0604020202020204" pitchFamily="34" charset="0"/>
                      </a:endParaRPr>
                    </a:p>
                  </a:txBody>
                  <a:tcPr marL="27432" marR="27432" marT="27432" marB="27432"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6749442"/>
                  </a:ext>
                </a:extLst>
              </a:tr>
              <a:tr h="391352">
                <a:tc rowSpan="2">
                  <a:txBody>
                    <a:bodyPr/>
                    <a:lstStyle/>
                    <a:p>
                      <a:endParaRPr lang="en-US"/>
                    </a:p>
                  </a:txBody>
                  <a:tcPr>
                    <a:lnL w="12700" cmpd="sng">
                      <a:noFill/>
                      <a:prstDash val="soli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rowSpan="2">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IN" sz="1000">
                          <a:solidFill>
                            <a:srgbClr val="FFFFFF"/>
                          </a:solidFill>
                        </a:rPr>
                        <a:t>GHG emissions</a:t>
                      </a:r>
                    </a:p>
                  </a:txBody>
                  <a:tcPr marL="72000" marR="72000" marT="36000" marB="3600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lang="en-US" sz="1000" b="1" i="0" u="none" strike="noStrike" kern="1200">
                          <a:solidFill>
                            <a:schemeClr val="tx1"/>
                          </a:solidFill>
                          <a:effectLst/>
                          <a:latin typeface="+mn-lt"/>
                          <a:ea typeface="+mn-ea"/>
                          <a:cs typeface="+mn-cs"/>
                        </a:rPr>
                        <a:t>Increase fleet electrification: </a:t>
                      </a:r>
                      <a:r>
                        <a:rPr lang="en-US" sz="1000" b="0" i="0" u="none" strike="noStrike" kern="1200">
                          <a:solidFill>
                            <a:schemeClr val="tx1"/>
                          </a:solidFill>
                          <a:effectLst/>
                          <a:latin typeface="+mn-lt"/>
                          <a:ea typeface="+mn-ea"/>
                          <a:cs typeface="+mn-cs"/>
                        </a:rPr>
                        <a:t>Target 100% electrification of GSE</a:t>
                      </a:r>
                      <a:r>
                        <a:rPr lang="en-US" sz="1000" b="0" i="0" u="none" strike="noStrike" kern="1200" baseline="30000">
                          <a:solidFill>
                            <a:schemeClr val="tx1"/>
                          </a:solidFill>
                          <a:effectLst/>
                          <a:latin typeface="+mn-lt"/>
                          <a:ea typeface="+mn-ea"/>
                          <a:cs typeface="+mn-cs"/>
                        </a:rPr>
                        <a:t>1</a:t>
                      </a:r>
                      <a:r>
                        <a:rPr lang="en-US" sz="1000" b="0" i="0" u="none" strike="noStrike" kern="1200">
                          <a:solidFill>
                            <a:schemeClr val="tx1"/>
                          </a:solidFill>
                          <a:effectLst/>
                          <a:latin typeface="+mn-lt"/>
                          <a:ea typeface="+mn-ea"/>
                          <a:cs typeface="+mn-cs"/>
                        </a:rPr>
                        <a:t> fleet by replacing conventional GSE with electric vehicles (EVs) across airports in the interim to further reduce the carbon footprint</a:t>
                      </a:r>
                    </a:p>
                  </a:txBody>
                  <a:tcPr marL="45720" marR="45720" marT="18288" marB="18288"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158785"/>
                  </a:ext>
                </a:extLst>
              </a:tr>
              <a:tr h="391352">
                <a:tc vMerge="1">
                  <a:txBody>
                    <a:bodyPr/>
                    <a:lstStyle/>
                    <a:p>
                      <a:pPr marL="0" marR="0" lvl="0" indent="0" algn="ctr" defTabSz="711200" rtl="0" eaLnBrk="1" fontAlgn="auto" latinLnBrk="0" hangingPunct="1">
                        <a:lnSpc>
                          <a:spcPct val="100000"/>
                        </a:lnSpc>
                        <a:spcBef>
                          <a:spcPts val="200"/>
                        </a:spcBef>
                        <a:spcAft>
                          <a:spcPct val="0"/>
                        </a:spcAft>
                        <a:buClrTx/>
                        <a:buSzTx/>
                        <a:buFontTx/>
                        <a:buNone/>
                        <a:tabLst/>
                        <a:defRPr/>
                      </a:pPr>
                      <a:endParaRPr lang="en-IN" sz="1000" b="1" kern="1200" noProof="0">
                        <a:solidFill>
                          <a:srgbClr val="FFFFFF"/>
                        </a:solidFill>
                        <a:latin typeface="+mn-lt"/>
                        <a:ea typeface="+mn-ea"/>
                        <a:cs typeface="+mn-cs"/>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04C3E"/>
                    </a:solidFill>
                  </a:tcPr>
                </a:tc>
                <a:tc vMerge="1">
                  <a:txBody>
                    <a:bodyPr/>
                    <a:lstStyle/>
                    <a:p>
                      <a:pPr marL="0" marR="0" lvl="0" indent="0" algn="ctr" defTabSz="711200" rtl="0" eaLnBrk="1" fontAlgn="auto" latinLnBrk="0" hangingPunct="1">
                        <a:lnSpc>
                          <a:spcPct val="100000"/>
                        </a:lnSpc>
                        <a:spcBef>
                          <a:spcPts val="200"/>
                        </a:spcBef>
                        <a:spcAft>
                          <a:spcPct val="0"/>
                        </a:spcAft>
                        <a:buClrTx/>
                        <a:buSzTx/>
                        <a:buFontTx/>
                        <a:buNone/>
                        <a:tabLst/>
                        <a:defRPr/>
                      </a:pPr>
                      <a:endParaRPr lang="en-IN" sz="1000" b="0" kern="1200" noProof="0">
                        <a:solidFill>
                          <a:srgbClr val="FFFFFF"/>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83AC9A"/>
                    </a:solidFill>
                  </a:tcPr>
                </a:tc>
                <a:tc>
                  <a:txBody>
                    <a:bodyPr/>
                    <a:lstStyle/>
                    <a:p>
                      <a:pPr marL="108000" marR="0" lvl="0" indent="-108000" algn="l" defTabSz="711200" rtl="0" eaLnBrk="1" fontAlgn="auto" latinLnBrk="0" hangingPunct="1">
                        <a:lnSpc>
                          <a:spcPct val="100000"/>
                        </a:lnSpc>
                        <a:spcBef>
                          <a:spcPts val="0"/>
                        </a:spcBef>
                        <a:spcAft>
                          <a:spcPts val="0"/>
                        </a:spcAft>
                        <a:buClrTx/>
                        <a:buSzTx/>
                        <a:buFontTx/>
                        <a:buChar char="•"/>
                        <a:tabLst/>
                        <a:defRPr/>
                      </a:pPr>
                      <a:r>
                        <a:rPr lang="en-US" sz="1000" b="1" i="0" u="none" strike="noStrike" kern="1200" dirty="0">
                          <a:solidFill>
                            <a:schemeClr val="tx1"/>
                          </a:solidFill>
                          <a:effectLst/>
                          <a:latin typeface="+mn-lt"/>
                          <a:ea typeface="+mn-ea"/>
                          <a:cs typeface="+mn-cs"/>
                        </a:rPr>
                        <a:t>Use of alternative fuels</a:t>
                      </a:r>
                      <a:r>
                        <a:rPr lang="en-US" sz="1000" b="0" i="0" u="none" strike="noStrike" kern="1200" dirty="0">
                          <a:solidFill>
                            <a:schemeClr val="tx1"/>
                          </a:solidFill>
                          <a:effectLst/>
                          <a:latin typeface="+mn-lt"/>
                          <a:ea typeface="+mn-ea"/>
                          <a:cs typeface="+mn-cs"/>
                        </a:rPr>
                        <a:t> </a:t>
                      </a:r>
                      <a:r>
                        <a:rPr lang="en-US" sz="1000" b="1" i="0" u="none" strike="noStrike" kern="1200" dirty="0">
                          <a:solidFill>
                            <a:schemeClr val="tx1"/>
                          </a:solidFill>
                          <a:effectLst/>
                          <a:latin typeface="+mn-lt"/>
                          <a:ea typeface="+mn-ea"/>
                          <a:cs typeface="+mn-cs"/>
                        </a:rPr>
                        <a:t>in fleet:</a:t>
                      </a:r>
                      <a:r>
                        <a:rPr lang="en-US" sz="1000" b="0" i="0" u="none" strike="noStrike" kern="1200" dirty="0">
                          <a:solidFill>
                            <a:schemeClr val="tx1"/>
                          </a:solidFill>
                          <a:effectLst/>
                          <a:latin typeface="+mn-lt"/>
                          <a:ea typeface="+mn-ea"/>
                          <a:cs typeface="+mn-cs"/>
                        </a:rPr>
                        <a:t> Increase the usage of alternative fuels such as hydrogenated vegetable oil (HVO) and other biofuels across all airports to reduce emissions in the interim </a:t>
                      </a: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1677303"/>
                  </a:ext>
                </a:extLst>
              </a:tr>
              <a:tr h="488688">
                <a:tc rowSpan="6">
                  <a:txBody>
                    <a:bodyPr/>
                    <a:lstStyle/>
                    <a:p>
                      <a:pPr marL="0" marR="0" lvl="0" indent="0" algn="ctr" defTabSz="711200" rtl="0" eaLnBrk="1" fontAlgn="auto" latinLnBrk="0" hangingPunct="1">
                        <a:lnSpc>
                          <a:spcPct val="100000"/>
                        </a:lnSpc>
                        <a:spcBef>
                          <a:spcPts val="200"/>
                        </a:spcBef>
                        <a:spcAft>
                          <a:spcPct val="0"/>
                        </a:spcAft>
                        <a:buClrTx/>
                        <a:buSzTx/>
                        <a:buFontTx/>
                        <a:buNone/>
                        <a:defRPr/>
                      </a:pPr>
                      <a:r>
                        <a:rPr lang="en-IN" sz="1000" b="1" kern="1200" noProof="0">
                          <a:solidFill>
                            <a:srgbClr val="FFFFFF"/>
                          </a:solidFill>
                          <a:latin typeface="+mn-lt"/>
                          <a:ea typeface="+mn-ea"/>
                          <a:cs typeface="+mn-cs"/>
                        </a:rPr>
                        <a:t>Social</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40A40"/>
                    </a:solidFill>
                  </a:tcPr>
                </a:tc>
                <a:tc rowSpan="3">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mn-lt"/>
                          <a:ea typeface="+mn-ea"/>
                          <a:cs typeface="+mn-cs"/>
                        </a:rPr>
                        <a:t>Labour practices &amp; DE&amp;I</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A749F"/>
                    </a:solidFill>
                  </a:tcPr>
                </a:tc>
                <a:tc>
                  <a:txBody>
                    <a:bodyPr/>
                    <a:lstStyle/>
                    <a:p>
                      <a:pPr marL="108000" marR="0" lvl="0" indent="-108000" algn="l" defTabSz="711200" rtl="0" eaLnBrk="1" fontAlgn="auto" latinLnBrk="0" hangingPunct="1">
                        <a:lnSpc>
                          <a:spcPct val="100000"/>
                        </a:lnSpc>
                        <a:spcBef>
                          <a:spcPts val="0"/>
                        </a:spcBef>
                        <a:spcAft>
                          <a:spcPts val="0"/>
                        </a:spcAft>
                        <a:buClrTx/>
                        <a:buSzTx/>
                        <a:buFontTx/>
                        <a:buChar char="•"/>
                        <a:tabLst/>
                        <a:defRPr/>
                      </a:pPr>
                      <a:r>
                        <a:rPr lang="en-US" sz="1000" b="1" i="0" kern="1200">
                          <a:solidFill>
                            <a:srgbClr val="000000"/>
                          </a:solidFill>
                          <a:effectLst/>
                          <a:latin typeface="+mn-lt"/>
                          <a:ea typeface="+mn-ea"/>
                          <a:cs typeface="+mn-cs"/>
                        </a:rPr>
                        <a:t>Introducing health &amp; safety measures: </a:t>
                      </a:r>
                      <a:r>
                        <a:rPr lang="en-US" sz="1000" b="0" i="0" kern="1200">
                          <a:solidFill>
                            <a:srgbClr val="000000"/>
                          </a:solidFill>
                          <a:effectLst/>
                          <a:latin typeface="+mn-lt"/>
                          <a:ea typeface="+mn-ea"/>
                          <a:cs typeface="+mn-cs"/>
                        </a:rPr>
                        <a:t>Continue to</a:t>
                      </a:r>
                      <a:r>
                        <a:rPr lang="en-US" sz="1000" b="1" i="0" kern="1200">
                          <a:solidFill>
                            <a:srgbClr val="000000"/>
                          </a:solidFill>
                          <a:effectLst/>
                          <a:latin typeface="+mn-lt"/>
                          <a:ea typeface="+mn-ea"/>
                          <a:cs typeface="+mn-cs"/>
                        </a:rPr>
                        <a:t> </a:t>
                      </a:r>
                      <a:r>
                        <a:rPr lang="en-US" sz="1000" b="0" i="0" kern="1200">
                          <a:solidFill>
                            <a:srgbClr val="000000"/>
                          </a:solidFill>
                          <a:effectLst/>
                          <a:latin typeface="+mn-lt"/>
                          <a:ea typeface="+mn-ea"/>
                          <a:cs typeface="+mn-cs"/>
                        </a:rPr>
                        <a:t>r</a:t>
                      </a:r>
                      <a:r>
                        <a:rPr lang="en-US" sz="1000" b="0" i="0" u="none" strike="noStrike">
                          <a:solidFill>
                            <a:schemeClr val="tx1"/>
                          </a:solidFill>
                          <a:effectLst/>
                          <a:latin typeface="+mn-lt"/>
                        </a:rPr>
                        <a:t>educe workplace accidents (indicated by LTIFR</a:t>
                      </a:r>
                      <a:r>
                        <a:rPr lang="en-US" sz="1000" b="0" i="0" u="none" strike="noStrike" baseline="30000">
                          <a:solidFill>
                            <a:schemeClr val="tx1"/>
                          </a:solidFill>
                          <a:effectLst/>
                          <a:latin typeface="+mn-lt"/>
                        </a:rPr>
                        <a:t>2</a:t>
                      </a:r>
                      <a:r>
                        <a:rPr lang="en-US" sz="1000" b="0" i="0" u="none" strike="noStrike">
                          <a:solidFill>
                            <a:schemeClr val="tx1"/>
                          </a:solidFill>
                          <a:effectLst/>
                          <a:latin typeface="+mn-lt"/>
                        </a:rPr>
                        <a:t>) by reviewing operations to identify risks, ongoing testing of wearable safety technologies </a:t>
                      </a:r>
                      <a:r>
                        <a:rPr lang="en-US" sz="1000"/>
                        <a:t>such as SoterSpine</a:t>
                      </a:r>
                      <a:r>
                        <a:rPr lang="en-US" sz="1000" b="0" i="0" u="none" strike="noStrike" kern="1200" baseline="30000">
                          <a:solidFill>
                            <a:srgbClr val="000000"/>
                          </a:solidFill>
                          <a:effectLst/>
                          <a:latin typeface="+mn-lt"/>
                          <a:ea typeface="+mn-ea"/>
                          <a:cs typeface="+mn-cs"/>
                        </a:rPr>
                        <a:t>7</a:t>
                      </a:r>
                      <a:r>
                        <a:rPr lang="en-US" sz="1000"/>
                        <a:t> and LiftSuit</a:t>
                      </a:r>
                      <a:r>
                        <a:rPr lang="en-US" sz="1000" b="0" i="0" u="none" strike="noStrike" kern="1200" baseline="30000">
                          <a:solidFill>
                            <a:srgbClr val="000000"/>
                          </a:solidFill>
                          <a:effectLst/>
                          <a:latin typeface="+mn-lt"/>
                          <a:ea typeface="+mn-ea"/>
                          <a:cs typeface="+mn-cs"/>
                        </a:rPr>
                        <a:t>8</a:t>
                      </a:r>
                      <a:r>
                        <a:rPr lang="en-US" sz="1000"/>
                        <a:t>,</a:t>
                      </a:r>
                      <a:r>
                        <a:rPr lang="en-US" sz="1000" b="0" i="0" u="none" strike="noStrike">
                          <a:solidFill>
                            <a:schemeClr val="tx1"/>
                          </a:solidFill>
                          <a:effectLst/>
                          <a:latin typeface="+mn-lt"/>
                        </a:rPr>
                        <a:t> and communicating best practices via mandatory safety training for all staff to achieve zero-accidents target across airports</a:t>
                      </a:r>
                      <a:endParaRPr lang="en-US" sz="1000" b="0" i="0" kern="1200">
                        <a:solidFill>
                          <a:srgbClr val="000000"/>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3004367"/>
                  </a:ext>
                </a:extLst>
              </a:tr>
              <a:tr h="337858">
                <a:tc vMerge="1">
                  <a:txBody>
                    <a:bodyPr/>
                    <a:lstStyle/>
                    <a:p>
                      <a:pPr marL="0" marR="0" lvl="0" indent="0" algn="ctr" defTabSz="711200" rtl="0" eaLnBrk="1" fontAlgn="auto" latinLnBrk="0" hangingPunct="1">
                        <a:lnSpc>
                          <a:spcPct val="100000"/>
                        </a:lnSpc>
                        <a:spcBef>
                          <a:spcPts val="200"/>
                        </a:spcBef>
                        <a:spcAft>
                          <a:spcPct val="0"/>
                        </a:spcAft>
                        <a:buClrTx/>
                        <a:buSzTx/>
                        <a:buFontTx/>
                        <a:buNone/>
                        <a:defRPr/>
                      </a:pPr>
                      <a:r>
                        <a:rPr lang="en-US" sz="2400" b="1" kern="1200" noProof="0">
                          <a:solidFill>
                            <a:srgbClr val="973B74"/>
                          </a:solidFill>
                          <a:latin typeface="+mn-lt"/>
                          <a:ea typeface="+mn-ea"/>
                          <a:cs typeface="+mn-cs"/>
                        </a:rPr>
                        <a:t>S</a:t>
                      </a:r>
                    </a:p>
                  </a:txBody>
                  <a:tcPr marL="72000" marR="72000" marT="36000" marB="3600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defTabSz="914400">
                        <a:spcBef>
                          <a:spcPct val="0"/>
                        </a:spcBef>
                        <a:spcAft>
                          <a:spcPct val="0"/>
                        </a:spcAft>
                        <a:buFontTx/>
                        <a:buNone/>
                      </a:pPr>
                      <a:endParaRPr lang="en-US" sz="1200" b="1" kern="0" spc="-20">
                        <a:solidFill>
                          <a:srgbClr val="973B74"/>
                        </a:solidFill>
                      </a:endParaRPr>
                    </a:p>
                  </a:txBody>
                  <a:tcPr marL="72000" marR="72000" marT="36000" marB="3600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711200" rtl="0" eaLnBrk="1" fontAlgn="auto" latinLnBrk="0" hangingPunct="1">
                        <a:lnSpc>
                          <a:spcPct val="100000"/>
                        </a:lnSpc>
                        <a:spcBef>
                          <a:spcPts val="0"/>
                        </a:spcBef>
                        <a:spcAft>
                          <a:spcPts val="0"/>
                        </a:spcAft>
                        <a:buClrTx/>
                        <a:buSzTx/>
                        <a:buFontTx/>
                        <a:buChar char="•"/>
                        <a:tabLst/>
                        <a:defRPr/>
                      </a:pPr>
                      <a:r>
                        <a:rPr lang="en-US" sz="1000" b="1" i="0" u="none" strike="noStrike">
                          <a:solidFill>
                            <a:schemeClr val="tx1"/>
                          </a:solidFill>
                          <a:effectLst/>
                          <a:latin typeface="+mn-lt"/>
                        </a:rPr>
                        <a:t>Ensure diverse representation: </a:t>
                      </a:r>
                      <a:r>
                        <a:rPr lang="en-US" sz="1000" b="0" i="0" u="none" strike="noStrike" kern="1200">
                          <a:solidFill>
                            <a:schemeClr val="tx1"/>
                          </a:solidFill>
                          <a:effectLst/>
                          <a:latin typeface="+mn-lt"/>
                          <a:ea typeface="+mn-ea"/>
                          <a:cs typeface="+mn-cs"/>
                        </a:rPr>
                        <a:t>Continue to increase female representation at all levels and foster an inclusive culture by prioritizing hiring opportunities within underrepresented groups and individuals with disabilities</a:t>
                      </a: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ysDash"/>
                      <a:round/>
                      <a:headEnd type="none" w="med" len="med"/>
                      <a:tailEnd type="none" w="med" len="med"/>
                    </a:lnT>
                    <a:lnB w="952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1319866"/>
                  </a:ext>
                </a:extLst>
              </a:tr>
              <a:tr h="337858">
                <a:tc vMerge="1">
                  <a:txBody>
                    <a:bodyPr/>
                    <a:lstStyle/>
                    <a:p>
                      <a:endParaRPr lang="en-US"/>
                    </a:p>
                  </a:txBody>
                  <a:tcPr/>
                </a:tc>
                <a:tc vMerge="1">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endParaRPr kumimoji="0" lang="en-IN" sz="1000" b="0" i="0" u="none" strike="noStrike" kern="1200" cap="none" spc="0" normalizeH="0" baseline="0" noProof="0">
                        <a:ln>
                          <a:noFill/>
                        </a:ln>
                        <a:solidFill>
                          <a:srgbClr val="FFFFFF"/>
                        </a:solidFill>
                        <a:effectLst/>
                        <a:uLnTx/>
                        <a:uFillTx/>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A749F"/>
                    </a:solidFill>
                  </a:tcPr>
                </a:tc>
                <a:tc>
                  <a:txBody>
                    <a:bodyPr/>
                    <a:lstStyle/>
                    <a:p>
                      <a:pPr marL="108000" marR="0" lvl="0" indent="-108000" algn="l" defTabSz="711200" rtl="0" eaLnBrk="1" fontAlgn="auto" latinLnBrk="0" hangingPunct="1">
                        <a:lnSpc>
                          <a:spcPct val="100000"/>
                        </a:lnSpc>
                        <a:spcBef>
                          <a:spcPts val="0"/>
                        </a:spcBef>
                        <a:spcAft>
                          <a:spcPts val="0"/>
                        </a:spcAft>
                        <a:buClrTx/>
                        <a:buSzTx/>
                        <a:buFontTx/>
                        <a:buChar char="•"/>
                        <a:tabLst/>
                        <a:defRPr/>
                      </a:pPr>
                      <a:r>
                        <a:rPr lang="en-US" sz="1000" b="1" i="0" u="none" strike="noStrike" kern="1200">
                          <a:solidFill>
                            <a:schemeClr val="tx1"/>
                          </a:solidFill>
                          <a:effectLst/>
                          <a:latin typeface="+mn-lt"/>
                          <a:ea typeface="+mn-ea"/>
                          <a:cs typeface="+mn-cs"/>
                        </a:rPr>
                        <a:t>Employee Sentiment: </a:t>
                      </a:r>
                      <a:r>
                        <a:rPr lang="en-US" sz="1000" b="0" i="0" u="none" strike="noStrike" kern="1200">
                          <a:solidFill>
                            <a:schemeClr val="tx1"/>
                          </a:solidFill>
                          <a:effectLst/>
                          <a:latin typeface="+mn-lt"/>
                          <a:ea typeface="+mn-ea"/>
                          <a:cs typeface="+mn-cs"/>
                        </a:rPr>
                        <a:t>Conduct regular employee surveys to understand workforce sentiment on crucial aspects such as </a:t>
                      </a:r>
                      <a:r>
                        <a:rPr lang="en-US" sz="1000"/>
                        <a:t>wage policies, working conditions (e.g., break rooms, shift schedules) and benefits (e.g., insurance, medical coverage) with employees NPS as a pulse check to e.g., prevent </a:t>
                      </a:r>
                      <a:r>
                        <a:rPr lang="en-US" sz="1000" b="0" i="0" u="none" strike="noStrike" kern="1200">
                          <a:solidFill>
                            <a:schemeClr val="tx1"/>
                          </a:solidFill>
                          <a:effectLst/>
                          <a:latin typeface="+mn-lt"/>
                          <a:ea typeface="+mn-ea"/>
                          <a:cs typeface="+mn-cs"/>
                        </a:rPr>
                        <a:t>strikes, early identification of potential risks and identify potential safety issues early</a:t>
                      </a:r>
                      <a:endParaRPr lang="en-US" sz="1000" b="1" i="0" u="none" strike="noStrike" kern="1200">
                        <a:solidFill>
                          <a:schemeClr val="tx1"/>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236995"/>
                  </a:ext>
                </a:extLst>
              </a:tr>
              <a:tr h="542987">
                <a:tc vMerge="1">
                  <a:txBody>
                    <a:bodyPr/>
                    <a:lstStyle/>
                    <a:p>
                      <a:pPr marL="0" marR="0" lvl="0" indent="0" algn="ctr" defTabSz="711200" rtl="0" eaLnBrk="1" fontAlgn="auto" latinLnBrk="0" hangingPunct="1">
                        <a:lnSpc>
                          <a:spcPct val="100000"/>
                        </a:lnSpc>
                        <a:spcBef>
                          <a:spcPts val="200"/>
                        </a:spcBef>
                        <a:spcAft>
                          <a:spcPct val="0"/>
                        </a:spcAft>
                        <a:buClrTx/>
                        <a:buSzTx/>
                        <a:buFontTx/>
                        <a:buNone/>
                        <a:defRPr/>
                      </a:pPr>
                      <a:endParaRPr lang="en-IN" sz="1000" b="1" kern="1200" noProof="0">
                        <a:solidFill>
                          <a:srgbClr val="FFFFFF"/>
                        </a:solidFill>
                        <a:latin typeface="+mn-lt"/>
                        <a:ea typeface="+mn-ea"/>
                        <a:cs typeface="+mn-cs"/>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40A40"/>
                    </a:solidFill>
                  </a:tcPr>
                </a:tc>
                <a:tc>
                  <a:txBody>
                    <a:bodyPr/>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mn-lt"/>
                          <a:ea typeface="+mn-ea"/>
                          <a:cs typeface="+mn-cs"/>
                        </a:rPr>
                        <a:t>Passenger safety &amp; engagement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A749F"/>
                    </a:solid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lang="en-US" sz="1000" b="1" i="0" u="none" strike="noStrike" kern="1200" dirty="0">
                          <a:solidFill>
                            <a:srgbClr val="000000"/>
                          </a:solidFill>
                          <a:effectLst/>
                          <a:latin typeface="+mn-lt"/>
                          <a:ea typeface="+mn-ea"/>
                          <a:cs typeface="+mn-cs"/>
                        </a:rPr>
                        <a:t>Ensure passenger safety: </a:t>
                      </a:r>
                      <a:r>
                        <a:rPr lang="en-US" sz="1000" b="0" i="0" u="none" strike="noStrike" kern="1200" dirty="0">
                          <a:solidFill>
                            <a:srgbClr val="000000"/>
                          </a:solidFill>
                          <a:effectLst/>
                          <a:latin typeface="+mn-lt"/>
                          <a:ea typeface="+mn-ea"/>
                          <a:cs typeface="+mn-cs"/>
                        </a:rPr>
                        <a:t>Continue to implement procedures in line with IATA</a:t>
                      </a:r>
                      <a:r>
                        <a:rPr lang="en-US" sz="1000" b="0" i="0" u="none" strike="noStrike" kern="1200" baseline="30000" dirty="0">
                          <a:solidFill>
                            <a:srgbClr val="000000"/>
                          </a:solidFill>
                          <a:effectLst/>
                          <a:latin typeface="+mn-lt"/>
                          <a:ea typeface="+mn-ea"/>
                          <a:cs typeface="+mn-cs"/>
                        </a:rPr>
                        <a:t>3</a:t>
                      </a:r>
                      <a:r>
                        <a:rPr lang="en-US" sz="1000" b="0" i="0" u="none" strike="noStrike" kern="1200" dirty="0">
                          <a:solidFill>
                            <a:srgbClr val="000000"/>
                          </a:solidFill>
                          <a:effectLst/>
                          <a:latin typeface="+mn-lt"/>
                          <a:ea typeface="+mn-ea"/>
                          <a:cs typeface="+mn-cs"/>
                        </a:rPr>
                        <a:t> guidelines (ISAGO</a:t>
                      </a:r>
                      <a:r>
                        <a:rPr lang="en-US" sz="1000" b="0" i="0" u="none" strike="noStrike" kern="1200" baseline="30000" dirty="0">
                          <a:solidFill>
                            <a:srgbClr val="000000"/>
                          </a:solidFill>
                          <a:effectLst/>
                          <a:latin typeface="+mn-lt"/>
                          <a:ea typeface="+mn-ea"/>
                          <a:cs typeface="+mn-cs"/>
                        </a:rPr>
                        <a:t>4</a:t>
                      </a:r>
                      <a:r>
                        <a:rPr lang="en-US" sz="1000" b="0" i="0" u="none" strike="noStrike" kern="1200" dirty="0">
                          <a:solidFill>
                            <a:srgbClr val="000000"/>
                          </a:solidFill>
                          <a:effectLst/>
                          <a:latin typeface="+mn-lt"/>
                          <a:ea typeface="+mn-ea"/>
                          <a:cs typeface="+mn-cs"/>
                        </a:rPr>
                        <a:t>, AHM</a:t>
                      </a:r>
                      <a:r>
                        <a:rPr lang="en-US" sz="1000" b="0" i="0" u="none" strike="noStrike" kern="1200" baseline="30000" dirty="0">
                          <a:solidFill>
                            <a:srgbClr val="000000"/>
                          </a:solidFill>
                          <a:effectLst/>
                          <a:latin typeface="+mn-lt"/>
                          <a:ea typeface="+mn-ea"/>
                          <a:cs typeface="+mn-cs"/>
                        </a:rPr>
                        <a:t>5</a:t>
                      </a:r>
                      <a:r>
                        <a:rPr lang="en-US" sz="1000" b="0" i="0" u="none" strike="noStrike" kern="1200" dirty="0">
                          <a:solidFill>
                            <a:srgbClr val="000000"/>
                          </a:solidFill>
                          <a:effectLst/>
                          <a:latin typeface="+mn-lt"/>
                          <a:ea typeface="+mn-ea"/>
                          <a:cs typeface="+mn-cs"/>
                        </a:rPr>
                        <a:t>), including training of employees to ensure passenger safety and enhance passenger experience; continue to conduct internal/ external audits and publish findings (in line with Peer) to further enhance customer trust</a:t>
                      </a:r>
                      <a:endParaRPr lang="en-IN" sz="1000" b="0" i="0" u="none" strike="noStrike" kern="1200" dirty="0">
                        <a:solidFill>
                          <a:srgbClr val="000000"/>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9049253"/>
                  </a:ext>
                </a:extLst>
              </a:tr>
              <a:tr h="488688">
                <a:tc vMerge="1">
                  <a:txBody>
                    <a:bodyPr/>
                    <a:lstStyle/>
                    <a:p>
                      <a:pPr marL="0" marR="0" lvl="0" indent="0" algn="ctr" defTabSz="711200" rtl="0" eaLnBrk="1" fontAlgn="auto" latinLnBrk="0" hangingPunct="1">
                        <a:lnSpc>
                          <a:spcPct val="100000"/>
                        </a:lnSpc>
                        <a:spcBef>
                          <a:spcPts val="200"/>
                        </a:spcBef>
                        <a:spcAft>
                          <a:spcPct val="0"/>
                        </a:spcAft>
                        <a:buClrTx/>
                        <a:buSzTx/>
                        <a:buFontTx/>
                        <a:buNone/>
                        <a:defRPr/>
                      </a:pPr>
                      <a:endParaRPr lang="en-IN" sz="1000" b="1" kern="1200" noProof="0">
                        <a:solidFill>
                          <a:srgbClr val="FFFFFF"/>
                        </a:solidFill>
                        <a:latin typeface="+mn-lt"/>
                        <a:ea typeface="+mn-ea"/>
                        <a:cs typeface="+mn-cs"/>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40A40"/>
                    </a:solidFill>
                  </a:tcPr>
                </a:tc>
                <a:tc rowSpan="2">
                  <a:txBody>
                    <a:bodyPr/>
                    <a:lstStyle/>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mn-lt"/>
                          <a:ea typeface="+mn-ea"/>
                          <a:cs typeface="+mn-cs"/>
                        </a:rPr>
                        <a:t>Digital rights</a:t>
                      </a:r>
                    </a:p>
                    <a:p>
                      <a:pPr marL="0" marR="0" lvl="0" indent="0" algn="ctr" defTabSz="711200" rtl="0" eaLnBrk="1" fontAlgn="auto" latinLnBrk="0" hangingPunct="1">
                        <a:lnSpc>
                          <a:spcPct val="100000"/>
                        </a:lnSpc>
                        <a:spcBef>
                          <a:spcPts val="30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mn-lt"/>
                          <a:ea typeface="+mn-ea"/>
                          <a:cs typeface="+mn-cs"/>
                        </a:rPr>
                        <a:t>&amp; responsibilities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A749F"/>
                    </a:solid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kumimoji="0" lang="en-IN" sz="1000" b="1" i="0" u="none" strike="noStrike" kern="1200" cap="none" spc="-2" normalizeH="0" baseline="0" noProof="0" dirty="0">
                          <a:ln>
                            <a:noFill/>
                          </a:ln>
                          <a:solidFill>
                            <a:srgbClr val="000000"/>
                          </a:solidFill>
                          <a:effectLst/>
                          <a:uLnTx/>
                          <a:uFillTx/>
                          <a:latin typeface="+mn-lt"/>
                          <a:ea typeface="+mn-ea"/>
                          <a:cs typeface="+mn-cs"/>
                        </a:rPr>
                        <a:t>Cybercrime response plan: </a:t>
                      </a:r>
                      <a:r>
                        <a:rPr kumimoji="0" lang="en-IN" sz="1000" b="0" i="0" u="none" strike="noStrike" kern="1200" cap="none" spc="-2" normalizeH="0" baseline="0" noProof="0" dirty="0">
                          <a:ln>
                            <a:noFill/>
                          </a:ln>
                          <a:solidFill>
                            <a:srgbClr val="000000"/>
                          </a:solidFill>
                          <a:effectLst/>
                          <a:uLnTx/>
                          <a:uFillTx/>
                          <a:latin typeface="+mn-lt"/>
                          <a:ea typeface="+mn-ea"/>
                          <a:cs typeface="+mn-cs"/>
                        </a:rPr>
                        <a:t>Publish a cybercrime response plan (in line with Peer), to build cyber resilience that can prevent incidents such as the ransomware attack in 2022 (causing disruption in operations, passenger delays) and limit the potential impact</a:t>
                      </a:r>
                      <a:endParaRPr lang="en-IN" sz="1000" b="0" i="0" u="none" strike="noStrike" kern="1200" dirty="0">
                        <a:solidFill>
                          <a:srgbClr val="000000"/>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476562"/>
                  </a:ext>
                </a:extLst>
              </a:tr>
              <a:tr h="492387">
                <a:tc vMerge="1">
                  <a:txBody>
                    <a:bodyPr/>
                    <a:lstStyle/>
                    <a:p>
                      <a:pPr marL="0" marR="0" lvl="0" indent="0" algn="ctr" defTabSz="711200" rtl="0" eaLnBrk="1" fontAlgn="auto" latinLnBrk="0" hangingPunct="1">
                        <a:lnSpc>
                          <a:spcPct val="100000"/>
                        </a:lnSpc>
                        <a:spcBef>
                          <a:spcPts val="200"/>
                        </a:spcBef>
                        <a:spcAft>
                          <a:spcPct val="0"/>
                        </a:spcAft>
                        <a:buClrTx/>
                        <a:buSzTx/>
                        <a:buFontTx/>
                        <a:buNone/>
                        <a:defRPr/>
                      </a:pPr>
                      <a:endParaRPr lang="en-IN" sz="1000" b="1" kern="1200" noProof="0">
                        <a:solidFill>
                          <a:srgbClr val="FFFFFF"/>
                        </a:solidFill>
                        <a:latin typeface="+mn-lt"/>
                        <a:ea typeface="+mn-ea"/>
                        <a:cs typeface="+mn-cs"/>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640A40"/>
                    </a:solidFill>
                  </a:tcPr>
                </a:tc>
                <a:tc vMerge="1">
                  <a:txBody>
                    <a:bodyPr/>
                    <a:lstStyle/>
                    <a:p>
                      <a:pPr marL="0" marR="0" lvl="0" indent="0" algn="l" defTabSz="914400" rtl="0" eaLnBrk="1" fontAlgn="auto" latinLnBrk="0" hangingPunct="1">
                        <a:lnSpc>
                          <a:spcPct val="100000"/>
                        </a:lnSpc>
                        <a:spcBef>
                          <a:spcPct val="0"/>
                        </a:spcBef>
                        <a:spcAft>
                          <a:spcPct val="0"/>
                        </a:spcAft>
                        <a:buClrTx/>
                        <a:buSzTx/>
                        <a:buFontTx/>
                        <a:buNone/>
                        <a:tabLst/>
                        <a:defRPr/>
                      </a:pPr>
                      <a:endParaRPr lang="en-IN" sz="1000" b="0" kern="0">
                        <a:solidFill>
                          <a:srgbClr val="FFFFFF"/>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BA749F"/>
                    </a:solid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lang="en-US" sz="1000" b="1" i="0" u="none" strike="noStrike">
                          <a:solidFill>
                            <a:schemeClr val="tx1"/>
                          </a:solidFill>
                          <a:effectLst/>
                          <a:latin typeface="+mn-lt"/>
                        </a:rPr>
                        <a:t>Data Protection: </a:t>
                      </a:r>
                      <a:r>
                        <a:rPr lang="en-US" sz="1000" b="0" i="0" u="none" strike="noStrike">
                          <a:solidFill>
                            <a:schemeClr val="tx1"/>
                          </a:solidFill>
                          <a:effectLst/>
                          <a:latin typeface="+mn-lt"/>
                        </a:rPr>
                        <a:t>Continue to provide cybersecurity training for all employees to ensure compliance with the latest guidelines and procedures for the secure handling of passenger data; collaborate with third-party cybersecurity firms (e.g., ethical hackers) on security strategy for continuous, in-depth testing and ongoing security improvements</a:t>
                      </a:r>
                      <a:endParaRPr lang="en-IN" sz="1000" b="0" i="0" u="none" strike="noStrike" kern="1200">
                        <a:solidFill>
                          <a:srgbClr val="000000"/>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ysDash"/>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0099665"/>
                  </a:ext>
                </a:extLst>
              </a:tr>
              <a:tr h="337858">
                <a:tc rowSpan="2">
                  <a:txBody>
                    <a:bodyPr/>
                    <a:lstStyle/>
                    <a:p>
                      <a:pPr marL="0" marR="0" lvl="0" indent="0" algn="ctr" defTabSz="711200" rtl="0" eaLnBrk="1" fontAlgn="auto" latinLnBrk="0" hangingPunct="1">
                        <a:lnSpc>
                          <a:spcPct val="100000"/>
                        </a:lnSpc>
                        <a:spcBef>
                          <a:spcPts val="200"/>
                        </a:spcBef>
                        <a:spcAft>
                          <a:spcPct val="0"/>
                        </a:spcAft>
                        <a:buClrTx/>
                        <a:buSzTx/>
                        <a:buFontTx/>
                        <a:buNone/>
                        <a:defRPr/>
                      </a:pPr>
                      <a:r>
                        <a:rPr lang="en-IN" sz="1000" b="1" kern="1200" noProof="0">
                          <a:solidFill>
                            <a:srgbClr val="FFFFFF"/>
                          </a:solidFill>
                          <a:latin typeface="+mn-lt"/>
                          <a:ea typeface="+mn-ea"/>
                          <a:cs typeface="+mn-cs"/>
                        </a:rPr>
                        <a:t>Governance</a:t>
                      </a: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2D475A"/>
                    </a:solidFill>
                  </a:tcPr>
                </a:tc>
                <a:tc rowSpan="2">
                  <a:txBody>
                    <a:bodyPr/>
                    <a:lstStyle/>
                    <a:p>
                      <a:pPr marL="0" indent="0" algn="ctr" defTabSz="914400" rtl="0">
                        <a:spcBef>
                          <a:spcPct val="0"/>
                        </a:spcBef>
                        <a:spcAft>
                          <a:spcPct val="0"/>
                        </a:spcAft>
                        <a:buFontTx/>
                        <a:buNone/>
                      </a:pPr>
                      <a:r>
                        <a:rPr lang="en-IN" sz="1000" b="0" kern="0" spc="-40">
                          <a:solidFill>
                            <a:srgbClr val="FFFFFF"/>
                          </a:solidFill>
                          <a:latin typeface="+mn-lt"/>
                          <a:ea typeface="+mn-ea"/>
                          <a:cs typeface="+mn-cs"/>
                        </a:rPr>
                        <a:t>Ethics and Governance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891AA"/>
                    </a:solid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lang="en-US" sz="1000" b="1" i="0" u="none" strike="noStrike">
                          <a:solidFill>
                            <a:schemeClr val="tx1"/>
                          </a:solidFill>
                          <a:effectLst/>
                          <a:latin typeface="+mn-lt"/>
                        </a:rPr>
                        <a:t>Ethics committee</a:t>
                      </a:r>
                      <a:r>
                        <a:rPr lang="en-IN" sz="1000" b="1" i="0" u="none" strike="noStrike">
                          <a:solidFill>
                            <a:schemeClr val="tx1"/>
                          </a:solidFill>
                          <a:effectLst/>
                          <a:latin typeface="+mn-lt"/>
                        </a:rPr>
                        <a:t>:</a:t>
                      </a:r>
                      <a:r>
                        <a:rPr lang="en-IN" sz="1000" b="0" i="0" u="none" strike="noStrike">
                          <a:solidFill>
                            <a:schemeClr val="tx1"/>
                          </a:solidFill>
                          <a:effectLst/>
                          <a:latin typeface="+mn-lt"/>
                        </a:rPr>
                        <a:t> Establish a dedicated Ethics committee </a:t>
                      </a:r>
                      <a:r>
                        <a:rPr lang="en-US" sz="1000" b="0" i="0" u="none" strike="noStrike">
                          <a:solidFill>
                            <a:schemeClr val="tx1"/>
                          </a:solidFill>
                          <a:effectLst/>
                          <a:latin typeface="+mn-lt"/>
                        </a:rPr>
                        <a:t>to maintain ethical conduct and regulatory compliance, enhancing operational integrity, and further building airline trust</a:t>
                      </a:r>
                      <a:endParaRPr lang="en-IN" sz="1000" b="0" i="0" u="none" strike="noStrike">
                        <a:solidFill>
                          <a:schemeClr val="tx1"/>
                        </a:solidFill>
                        <a:effectLst/>
                        <a:latin typeface="+mn-lt"/>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ys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43977650"/>
                  </a:ext>
                </a:extLst>
              </a:tr>
              <a:tr h="488688">
                <a:tc vMerge="1">
                  <a:txBody>
                    <a:bodyPr/>
                    <a:lstStyle/>
                    <a:p>
                      <a:pPr marL="0" marR="0" lvl="0" indent="0" algn="ctr" defTabSz="711200" rtl="0" eaLnBrk="1" fontAlgn="auto" latinLnBrk="0" hangingPunct="1">
                        <a:lnSpc>
                          <a:spcPct val="100000"/>
                        </a:lnSpc>
                        <a:spcBef>
                          <a:spcPts val="200"/>
                        </a:spcBef>
                        <a:spcAft>
                          <a:spcPct val="0"/>
                        </a:spcAft>
                        <a:buClrTx/>
                        <a:buSzTx/>
                        <a:buFontTx/>
                        <a:buNone/>
                        <a:defRPr/>
                      </a:pPr>
                      <a:endParaRPr lang="en-US" sz="2400" b="1" kern="1200" noProof="0">
                        <a:solidFill>
                          <a:srgbClr val="46647B"/>
                        </a:solidFill>
                        <a:latin typeface="+mn-lt"/>
                        <a:ea typeface="+mn-ea"/>
                        <a:cs typeface="+mn-cs"/>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indent="0" defTabSz="914400">
                        <a:spcBef>
                          <a:spcPct val="0"/>
                        </a:spcBef>
                        <a:spcAft>
                          <a:spcPct val="0"/>
                        </a:spcAft>
                        <a:buFontTx/>
                        <a:buNone/>
                      </a:pPr>
                      <a:endParaRPr lang="en-US" sz="1200" b="1" kern="0" spc="-40">
                        <a:solidFill>
                          <a:srgbClr val="46647B"/>
                        </a:solidFill>
                        <a:latin typeface="+mn-lt"/>
                        <a:ea typeface="+mn-ea"/>
                        <a:cs typeface="+mn-cs"/>
                      </a:endParaRPr>
                    </a:p>
                  </a:txBody>
                  <a:tcPr anchor="ctr">
                    <a:lnL w="9525" cap="flat" cmpd="sng" algn="ctr">
                      <a:noFill/>
                      <a:prstDash val="solid"/>
                      <a:round/>
                      <a:headEnd type="none" w="med" len="med"/>
                      <a:tailEnd type="none" w="med" len="med"/>
                    </a:lnL>
                    <a:lnR w="9525" cap="flat" cmpd="sng" algn="ctr">
                      <a:solidFill>
                        <a:schemeClr val="bg1">
                          <a:lumMod val="95000"/>
                        </a:schemeClr>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8000" marR="0" lvl="0" indent="-108000" algn="l" defTabSz="711200" rtl="0" eaLnBrk="1" fontAlgn="auto" latinLnBrk="0" hangingPunct="1">
                        <a:lnSpc>
                          <a:spcPct val="100000"/>
                        </a:lnSpc>
                        <a:spcBef>
                          <a:spcPts val="0"/>
                        </a:spcBef>
                        <a:spcAft>
                          <a:spcPts val="0"/>
                        </a:spcAft>
                        <a:buClrTx/>
                        <a:buSzTx/>
                        <a:tabLst/>
                        <a:defRPr/>
                      </a:pPr>
                      <a:r>
                        <a:rPr lang="en-US" sz="1000" b="1" i="0" u="none" strike="noStrike" dirty="0">
                          <a:solidFill>
                            <a:schemeClr val="tx1"/>
                          </a:solidFill>
                          <a:effectLst/>
                          <a:latin typeface="+mn-lt"/>
                        </a:rPr>
                        <a:t>Anti-bribery management</a:t>
                      </a:r>
                      <a:r>
                        <a:rPr lang="en-IN" sz="1000" b="1" i="0" u="none" strike="noStrike" dirty="0">
                          <a:solidFill>
                            <a:schemeClr val="tx1"/>
                          </a:solidFill>
                          <a:effectLst/>
                          <a:latin typeface="+mn-lt"/>
                        </a:rPr>
                        <a:t>: </a:t>
                      </a:r>
                      <a:r>
                        <a:rPr lang="en-US" sz="1000" b="0" i="0" u="none" strike="noStrike" dirty="0">
                          <a:solidFill>
                            <a:schemeClr val="tx1"/>
                          </a:solidFill>
                          <a:effectLst/>
                          <a:latin typeface="+mn-lt"/>
                        </a:rPr>
                        <a:t>Establish an ISO 37001</a:t>
                      </a:r>
                      <a:r>
                        <a:rPr lang="en-US" sz="1000" b="0" i="0" u="none" strike="noStrike" baseline="30000" dirty="0">
                          <a:solidFill>
                            <a:schemeClr val="tx1"/>
                          </a:solidFill>
                          <a:effectLst/>
                          <a:latin typeface="+mn-lt"/>
                        </a:rPr>
                        <a:t>6</a:t>
                      </a:r>
                      <a:r>
                        <a:rPr lang="en-US" sz="1000" b="0" i="0" u="none" strike="noStrike" dirty="0">
                          <a:solidFill>
                            <a:schemeClr val="tx1"/>
                          </a:solidFill>
                          <a:effectLst/>
                          <a:latin typeface="+mn-lt"/>
                        </a:rPr>
                        <a:t> compliant anti-bribery management system (in line with Peer) that assists in preventing, detecting, and responding to bribery incidents, thereby further enhancing reputation and trust while reducing legal and financial risks</a:t>
                      </a:r>
                      <a:endParaRPr lang="en-IN" sz="1000" b="0" i="0" u="none" strike="noStrike" kern="1200" dirty="0">
                        <a:solidFill>
                          <a:schemeClr val="tx1"/>
                        </a:solidFill>
                        <a:effectLst/>
                        <a:latin typeface="+mn-lt"/>
                        <a:ea typeface="+mn-ea"/>
                        <a:cs typeface="+mn-cs"/>
                      </a:endParaRPr>
                    </a:p>
                  </a:txBody>
                  <a:tcPr marL="45720" marR="45720" marT="18288" marB="1828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2"/>
                      </a:solidFill>
                      <a:prstDash val="sys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713394"/>
                  </a:ext>
                </a:extLst>
              </a:tr>
            </a:tbl>
          </a:graphicData>
        </a:graphic>
      </p:graphicFrame>
      <p:graphicFrame>
        <p:nvGraphicFramePr>
          <p:cNvPr id="6" name="think-cell data - do not delete" hidden="1">
            <a:extLst>
              <a:ext uri="{FF2B5EF4-FFF2-40B4-BE49-F238E27FC236}">
                <a16:creationId xmlns:a16="http://schemas.microsoft.com/office/drawing/2014/main" id="{59BFB76D-C5F8-FE37-AB45-A11CA0B3FC73}"/>
              </a:ext>
            </a:extLst>
          </p:cNvPr>
          <p:cNvGraphicFramePr>
            <a:graphicFrameLocks noChangeAspect="1"/>
          </p:cNvGraphicFramePr>
          <p:nvPr>
            <p:custDataLst>
              <p:tags r:id="rId3"/>
            </p:custDataLst>
            <p:extLst>
              <p:ext uri="{D42A27DB-BD31-4B8C-83A1-F6EECF244321}">
                <p14:modId xmlns:p14="http://schemas.microsoft.com/office/powerpoint/2010/main" val="20023171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6" name="think-cell data - do not delete" hidden="1">
                        <a:extLst>
                          <a:ext uri="{FF2B5EF4-FFF2-40B4-BE49-F238E27FC236}">
                            <a16:creationId xmlns:a16="http://schemas.microsoft.com/office/drawing/2014/main" id="{59BFB76D-C5F8-FE37-AB45-A11CA0B3FC73}"/>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5283B92-AA0F-42B3-AFB4-8790C5C31FC6}"/>
              </a:ext>
            </a:extLst>
          </p:cNvPr>
          <p:cNvSpPr>
            <a:spLocks noGrp="1"/>
          </p:cNvSpPr>
          <p:nvPr>
            <p:ph type="title"/>
          </p:nvPr>
        </p:nvSpPr>
        <p:spPr>
          <a:xfrm>
            <a:off x="334963" y="1"/>
            <a:ext cx="11517475" cy="876687"/>
          </a:xfrm>
        </p:spPr>
        <p:txBody>
          <a:bodyPr vert="horz" anchor="b"/>
          <a:lstStyle/>
          <a:p>
            <a:r>
              <a:rPr lang="en-IN" b="1" dirty="0"/>
              <a:t>Value creation | </a:t>
            </a:r>
            <a:r>
              <a:rPr lang="en-IN" dirty="0"/>
              <a:t>Levers that Target can utilize to realize value from ESG and mitigate ESG risks</a:t>
            </a:r>
          </a:p>
        </p:txBody>
      </p:sp>
      <p:sp>
        <p:nvSpPr>
          <p:cNvPr id="32" name="btfpNotesBox225617">
            <a:extLst>
              <a:ext uri="{FF2B5EF4-FFF2-40B4-BE49-F238E27FC236}">
                <a16:creationId xmlns:a16="http://schemas.microsoft.com/office/drawing/2014/main" id="{C9F3FEC5-272A-432D-866C-EF156FAEE9C1}"/>
              </a:ext>
            </a:extLst>
          </p:cNvPr>
          <p:cNvSpPr txBox="1"/>
          <p:nvPr>
            <p:custDataLst>
              <p:tags r:id="rId4"/>
            </p:custDataLst>
          </p:nvPr>
        </p:nvSpPr>
        <p:spPr bwMode="gray">
          <a:xfrm>
            <a:off x="330200" y="6325780"/>
            <a:ext cx="11531600" cy="261610"/>
          </a:xfrm>
          <a:prstGeom prst="rect">
            <a:avLst/>
          </a:prstGeom>
          <a:noFill/>
        </p:spPr>
        <p:txBody>
          <a:bodyPr vert="horz" wrap="square" lIns="0" tIns="0" rIns="0" bIns="0" rtlCol="0" anchor="b">
            <a:spAutoFit/>
          </a:bodyPr>
          <a:lstStyle/>
          <a:p>
            <a:pPr marL="0" indent="0">
              <a:spcBef>
                <a:spcPts val="0"/>
              </a:spcBef>
              <a:buNone/>
            </a:pPr>
            <a:r>
              <a:rPr lang="en-IN" sz="800">
                <a:solidFill>
                  <a:srgbClr val="000000"/>
                </a:solidFill>
              </a:rPr>
              <a:t>Note: (1) Ground Support Equipment; (2) Lost Time Injury Frequency Rate; (3) International Air Transport Association; (4) IATA Safety Audit for Ground Operations; (5) Airport Handling Manual; (6) </a:t>
            </a:r>
            <a:r>
              <a:rPr lang="en-US" sz="800" b="0" i="0">
                <a:solidFill>
                  <a:srgbClr val="0D0D0D"/>
                </a:solidFill>
                <a:effectLst/>
                <a:latin typeface="+mj-lt"/>
              </a:rPr>
              <a:t>Industry standard for implementing anti-bribery management systems to prevent and detect bribery;</a:t>
            </a:r>
            <a:r>
              <a:rPr lang="en-IN" sz="800">
                <a:solidFill>
                  <a:srgbClr val="000000"/>
                </a:solidFill>
                <a:latin typeface="+mj-lt"/>
              </a:rPr>
              <a:t> (7)</a:t>
            </a:r>
            <a:r>
              <a:rPr lang="en-US" sz="900"/>
              <a:t> Wearable technology for Ramp workers (8) Wearable exoskeleton for baggage handlers</a:t>
            </a:r>
            <a:endParaRPr lang="en-IN" sz="800">
              <a:solidFill>
                <a:srgbClr val="000000"/>
              </a:solidFill>
              <a:latin typeface="+mj-lt"/>
            </a:endParaRPr>
          </a:p>
        </p:txBody>
      </p:sp>
      <p:sp>
        <p:nvSpPr>
          <p:cNvPr id="5" name="btfpNumberBubble208721">
            <a:extLst>
              <a:ext uri="{FF2B5EF4-FFF2-40B4-BE49-F238E27FC236}">
                <a16:creationId xmlns:a16="http://schemas.microsoft.com/office/drawing/2014/main" id="{9C621BCA-E805-4386-9C65-3AEB00545970}"/>
              </a:ext>
            </a:extLst>
          </p:cNvPr>
          <p:cNvSpPr/>
          <p:nvPr/>
        </p:nvSpPr>
        <p:spPr bwMode="gray">
          <a:xfrm>
            <a:off x="27272" y="107002"/>
            <a:ext cx="308437" cy="308437"/>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IN" sz="1800" b="1">
                <a:solidFill>
                  <a:srgbClr val="CC0000"/>
                </a:solidFill>
              </a:rPr>
              <a:t>III</a:t>
            </a:r>
          </a:p>
        </p:txBody>
      </p:sp>
      <p:grpSp>
        <p:nvGrpSpPr>
          <p:cNvPr id="21" name="btfpStatusSticker598607">
            <a:extLst>
              <a:ext uri="{FF2B5EF4-FFF2-40B4-BE49-F238E27FC236}">
                <a16:creationId xmlns:a16="http://schemas.microsoft.com/office/drawing/2014/main" id="{52DD7151-4BB9-CCBE-4E2C-4A9714D84AD4}"/>
              </a:ext>
            </a:extLst>
          </p:cNvPr>
          <p:cNvGrpSpPr/>
          <p:nvPr>
            <p:custDataLst>
              <p:tags r:id="rId5"/>
            </p:custDataLst>
          </p:nvPr>
        </p:nvGrpSpPr>
        <p:grpSpPr>
          <a:xfrm>
            <a:off x="10100356" y="955344"/>
            <a:ext cx="1761444" cy="235611"/>
            <a:chOff x="-2280176" y="876300"/>
            <a:chExt cx="1761444" cy="235611"/>
          </a:xfrm>
        </p:grpSpPr>
        <p:sp>
          <p:nvSpPr>
            <p:cNvPr id="19" name="btfpStatusStickerText598607">
              <a:extLst>
                <a:ext uri="{FF2B5EF4-FFF2-40B4-BE49-F238E27FC236}">
                  <a16:creationId xmlns:a16="http://schemas.microsoft.com/office/drawing/2014/main" id="{6D8D3C08-BB85-7858-67C5-56F4D88B50A9}"/>
                </a:ext>
              </a:extLst>
            </p:cNvPr>
            <p:cNvSpPr txBox="1"/>
            <p:nvPr/>
          </p:nvSpPr>
          <p:spPr bwMode="gray">
            <a:xfrm>
              <a:off x="-2280176"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IN" sz="1200" b="1" cap="all" spc="450">
                  <a:solidFill>
                    <a:srgbClr val="000000"/>
                  </a:solidFill>
                </a:rPr>
                <a:t>preliminary</a:t>
              </a:r>
            </a:p>
          </p:txBody>
        </p:sp>
        <p:cxnSp>
          <p:nvCxnSpPr>
            <p:cNvPr id="20" name="btfpStatusStickerLine598607">
              <a:extLst>
                <a:ext uri="{FF2B5EF4-FFF2-40B4-BE49-F238E27FC236}">
                  <a16:creationId xmlns:a16="http://schemas.microsoft.com/office/drawing/2014/main" id="{73B33E76-4311-40B5-BEB4-FC5985FBEA56}"/>
                </a:ext>
              </a:extLst>
            </p:cNvPr>
            <p:cNvCxnSpPr>
              <a:cxnSpLocks/>
            </p:cNvCxnSpPr>
            <p:nvPr/>
          </p:nvCxnSpPr>
          <p:spPr bwMode="gray">
            <a:xfrm rot="720000">
              <a:off x="-228017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16" name="btfpColumnHeaderBox986778">
            <a:extLst>
              <a:ext uri="{FF2B5EF4-FFF2-40B4-BE49-F238E27FC236}">
                <a16:creationId xmlns:a16="http://schemas.microsoft.com/office/drawing/2014/main" id="{FE7DCA9E-F034-B4AA-45DE-94C747491E9C}"/>
              </a:ext>
            </a:extLst>
          </p:cNvPr>
          <p:cNvGrpSpPr/>
          <p:nvPr>
            <p:custDataLst>
              <p:tags r:id="rId6"/>
            </p:custDataLst>
          </p:nvPr>
        </p:nvGrpSpPr>
        <p:grpSpPr>
          <a:xfrm>
            <a:off x="337184" y="1151271"/>
            <a:ext cx="11531599" cy="498792"/>
            <a:chOff x="301954" y="-1450876"/>
            <a:chExt cx="3629270" cy="498792"/>
          </a:xfrm>
        </p:grpSpPr>
        <p:sp>
          <p:nvSpPr>
            <p:cNvPr id="17" name="btfpColumnHeaderBoxText986778">
              <a:extLst>
                <a:ext uri="{FF2B5EF4-FFF2-40B4-BE49-F238E27FC236}">
                  <a16:creationId xmlns:a16="http://schemas.microsoft.com/office/drawing/2014/main" id="{64DC61C4-35DA-8D17-31BB-44A9550E6C72}"/>
                </a:ext>
              </a:extLst>
            </p:cNvPr>
            <p:cNvSpPr txBox="1"/>
            <p:nvPr/>
          </p:nvSpPr>
          <p:spPr bwMode="gray">
            <a:xfrm>
              <a:off x="301954" y="-1450876"/>
              <a:ext cx="3629270" cy="498792"/>
            </a:xfrm>
            <a:prstGeom prst="rect">
              <a:avLst/>
            </a:prstGeom>
            <a:noFill/>
          </p:spPr>
          <p:txBody>
            <a:bodyPr vert="horz" wrap="square" lIns="36036" tIns="36036" rIns="36036" bIns="36036" rtlCol="0" anchor="b">
              <a:spAutoFit/>
            </a:bodyPr>
            <a:lstStyle/>
            <a:p>
              <a:pPr marL="0" indent="0">
                <a:spcBef>
                  <a:spcPts val="0"/>
                </a:spcBef>
                <a:buNone/>
              </a:pPr>
              <a:r>
                <a:rPr lang="en-IN" sz="1400" b="1">
                  <a:solidFill>
                    <a:srgbClr val="000000"/>
                  </a:solidFill>
                </a:rPr>
                <a:t>Potential value creation initiatives include setting decarbonisation and fleet electrification targets, ensuring employee &amp; passenger safety, and promoting ethical and cyber-secure practices</a:t>
              </a:r>
            </a:p>
          </p:txBody>
        </p:sp>
        <p:cxnSp>
          <p:nvCxnSpPr>
            <p:cNvPr id="18" name="btfpColumnHeaderBoxLine986778">
              <a:extLst>
                <a:ext uri="{FF2B5EF4-FFF2-40B4-BE49-F238E27FC236}">
                  <a16:creationId xmlns:a16="http://schemas.microsoft.com/office/drawing/2014/main" id="{F3ED5B0D-56C0-CC5A-662B-C6255C78C767}"/>
                </a:ext>
              </a:extLst>
            </p:cNvPr>
            <p:cNvCxnSpPr/>
            <p:nvPr/>
          </p:nvCxnSpPr>
          <p:spPr bwMode="gray">
            <a:xfrm>
              <a:off x="301954" y="-952086"/>
              <a:ext cx="362927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1644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btfpColumnIndicatorGroup2">
            <a:extLst>
              <a:ext uri="{FF2B5EF4-FFF2-40B4-BE49-F238E27FC236}">
                <a16:creationId xmlns:a16="http://schemas.microsoft.com/office/drawing/2014/main" id="{A7AED846-74F1-4368-9A99-1D01316CE07C}"/>
              </a:ext>
            </a:extLst>
          </p:cNvPr>
          <p:cNvGrpSpPr/>
          <p:nvPr/>
        </p:nvGrpSpPr>
        <p:grpSpPr>
          <a:xfrm>
            <a:off x="0" y="6926580"/>
            <a:ext cx="12192000" cy="137160"/>
            <a:chOff x="0" y="6926580"/>
            <a:chExt cx="12192000" cy="137160"/>
          </a:xfrm>
        </p:grpSpPr>
        <p:sp>
          <p:nvSpPr>
            <p:cNvPr id="79" name="btfpColumnGapBlocker299403">
              <a:extLst>
                <a:ext uri="{FF2B5EF4-FFF2-40B4-BE49-F238E27FC236}">
                  <a16:creationId xmlns:a16="http://schemas.microsoft.com/office/drawing/2014/main" id="{7D33945F-1126-0778-A380-9FA29537EF36}"/>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46" name="btfpColumnGapBlocker630850">
              <a:extLst>
                <a:ext uri="{FF2B5EF4-FFF2-40B4-BE49-F238E27FC236}">
                  <a16:creationId xmlns:a16="http://schemas.microsoft.com/office/drawing/2014/main" id="{BFD340CC-2A92-F3E6-617A-EBB7A87D6D95}"/>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4" name="btfpColumnIndicator931344">
              <a:extLst>
                <a:ext uri="{FF2B5EF4-FFF2-40B4-BE49-F238E27FC236}">
                  <a16:creationId xmlns:a16="http://schemas.microsoft.com/office/drawing/2014/main" id="{9FC9A73F-0313-A6A0-07A4-3A431EA2B29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779629">
              <a:extLst>
                <a:ext uri="{FF2B5EF4-FFF2-40B4-BE49-F238E27FC236}">
                  <a16:creationId xmlns:a16="http://schemas.microsoft.com/office/drawing/2014/main" id="{1A6D7D80-FC9B-E30C-F69E-7D751166580A}"/>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464134">
              <a:extLst>
                <a:ext uri="{FF2B5EF4-FFF2-40B4-BE49-F238E27FC236}">
                  <a16:creationId xmlns:a16="http://schemas.microsoft.com/office/drawing/2014/main" id="{36513FBC-2225-DDC3-6D7E-E1594231A6F3}"/>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8" name="btfpColumnIndicator238670">
              <a:extLst>
                <a:ext uri="{FF2B5EF4-FFF2-40B4-BE49-F238E27FC236}">
                  <a16:creationId xmlns:a16="http://schemas.microsoft.com/office/drawing/2014/main" id="{2CE39DC1-1076-243E-82AA-370CBEE54F5E}"/>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787347">
              <a:extLst>
                <a:ext uri="{FF2B5EF4-FFF2-40B4-BE49-F238E27FC236}">
                  <a16:creationId xmlns:a16="http://schemas.microsoft.com/office/drawing/2014/main" id="{8FF831D3-7EE9-D17B-73F5-8EF75E545474}"/>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894899">
              <a:extLst>
                <a:ext uri="{FF2B5EF4-FFF2-40B4-BE49-F238E27FC236}">
                  <a16:creationId xmlns:a16="http://schemas.microsoft.com/office/drawing/2014/main" id="{3E56FABF-0B79-910A-50B3-22E7DC8B74F1}"/>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0" name="btfpColumnIndicator331042">
              <a:extLst>
                <a:ext uri="{FF2B5EF4-FFF2-40B4-BE49-F238E27FC236}">
                  <a16:creationId xmlns:a16="http://schemas.microsoft.com/office/drawing/2014/main" id="{00E78B10-D476-0CD8-DAE2-055158ED6131}"/>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04623">
              <a:extLst>
                <a:ext uri="{FF2B5EF4-FFF2-40B4-BE49-F238E27FC236}">
                  <a16:creationId xmlns:a16="http://schemas.microsoft.com/office/drawing/2014/main" id="{5ADA0FAE-4137-854E-3883-734A52928575}"/>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775103">
              <a:extLst>
                <a:ext uri="{FF2B5EF4-FFF2-40B4-BE49-F238E27FC236}">
                  <a16:creationId xmlns:a16="http://schemas.microsoft.com/office/drawing/2014/main" id="{5991E5FC-C649-C0D8-5B11-0F3BA46E3BD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2" name="btfpColumnIndicator112848">
              <a:extLst>
                <a:ext uri="{FF2B5EF4-FFF2-40B4-BE49-F238E27FC236}">
                  <a16:creationId xmlns:a16="http://schemas.microsoft.com/office/drawing/2014/main" id="{0BC0489E-4C76-3348-F84B-7DEDE4ADD503}"/>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407361">
              <a:extLst>
                <a:ext uri="{FF2B5EF4-FFF2-40B4-BE49-F238E27FC236}">
                  <a16:creationId xmlns:a16="http://schemas.microsoft.com/office/drawing/2014/main" id="{3734FD0E-57BE-1875-CD88-B520AA6C9302}"/>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0" name="btfpColumnIndicatorGroup1">
            <a:extLst>
              <a:ext uri="{FF2B5EF4-FFF2-40B4-BE49-F238E27FC236}">
                <a16:creationId xmlns:a16="http://schemas.microsoft.com/office/drawing/2014/main" id="{FF796D3B-F07D-AB0D-4078-5A320D7E316C}"/>
              </a:ext>
            </a:extLst>
          </p:cNvPr>
          <p:cNvGrpSpPr/>
          <p:nvPr/>
        </p:nvGrpSpPr>
        <p:grpSpPr>
          <a:xfrm>
            <a:off x="0" y="-205740"/>
            <a:ext cx="12192000" cy="137160"/>
            <a:chOff x="0" y="-205740"/>
            <a:chExt cx="12192000" cy="137160"/>
          </a:xfrm>
        </p:grpSpPr>
        <p:sp>
          <p:nvSpPr>
            <p:cNvPr id="75" name="btfpColumnGapBlocker358193">
              <a:extLst>
                <a:ext uri="{FF2B5EF4-FFF2-40B4-BE49-F238E27FC236}">
                  <a16:creationId xmlns:a16="http://schemas.microsoft.com/office/drawing/2014/main" id="{88571DC9-EADB-3EC6-1463-340F0CEB4806}"/>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sp>
          <p:nvSpPr>
            <p:cNvPr id="45" name="btfpColumnGapBlocker353129">
              <a:extLst>
                <a:ext uri="{FF2B5EF4-FFF2-40B4-BE49-F238E27FC236}">
                  <a16:creationId xmlns:a16="http://schemas.microsoft.com/office/drawing/2014/main" id="{F15FB04A-1EEB-D027-4FE4-37837B5C5814}"/>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43" name="btfpColumnIndicator256881">
              <a:extLst>
                <a:ext uri="{FF2B5EF4-FFF2-40B4-BE49-F238E27FC236}">
                  <a16:creationId xmlns:a16="http://schemas.microsoft.com/office/drawing/2014/main" id="{DE51635C-D5AB-05DC-65C3-85CAE20B19B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379976">
              <a:extLst>
                <a:ext uri="{FF2B5EF4-FFF2-40B4-BE49-F238E27FC236}">
                  <a16:creationId xmlns:a16="http://schemas.microsoft.com/office/drawing/2014/main" id="{651AA943-90BA-2F04-2DCE-5ED0127DF5E4}"/>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 name="btfpColumnGapBlocker428837">
              <a:extLst>
                <a:ext uri="{FF2B5EF4-FFF2-40B4-BE49-F238E27FC236}">
                  <a16:creationId xmlns:a16="http://schemas.microsoft.com/office/drawing/2014/main" id="{1B6CE6C9-C791-74D1-EF8B-882ACA91B470}"/>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37" name="btfpColumnIndicator705413">
              <a:extLst>
                <a:ext uri="{FF2B5EF4-FFF2-40B4-BE49-F238E27FC236}">
                  <a16:creationId xmlns:a16="http://schemas.microsoft.com/office/drawing/2014/main" id="{87F40A1B-FB76-576E-FBB4-9859FF607DF3}"/>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5" name="btfpColumnIndicator256743">
              <a:extLst>
                <a:ext uri="{FF2B5EF4-FFF2-40B4-BE49-F238E27FC236}">
                  <a16:creationId xmlns:a16="http://schemas.microsoft.com/office/drawing/2014/main" id="{648AAADE-AF3A-DF4C-16F7-BEC4A53D0F80}"/>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3" name="btfpColumnGapBlocker439549">
              <a:extLst>
                <a:ext uri="{FF2B5EF4-FFF2-40B4-BE49-F238E27FC236}">
                  <a16:creationId xmlns:a16="http://schemas.microsoft.com/office/drawing/2014/main" id="{B5A91378-71B2-9254-9632-9D7F50D60D72}"/>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29" name="btfpColumnIndicator404051">
              <a:extLst>
                <a:ext uri="{FF2B5EF4-FFF2-40B4-BE49-F238E27FC236}">
                  <a16:creationId xmlns:a16="http://schemas.microsoft.com/office/drawing/2014/main" id="{E058F523-2FF9-E683-1776-C2DC78A0D3FF}"/>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145610">
              <a:extLst>
                <a:ext uri="{FF2B5EF4-FFF2-40B4-BE49-F238E27FC236}">
                  <a16:creationId xmlns:a16="http://schemas.microsoft.com/office/drawing/2014/main" id="{6F6E11A8-B767-EE5E-5021-8AECD82665E1}"/>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101858">
              <a:extLst>
                <a:ext uri="{FF2B5EF4-FFF2-40B4-BE49-F238E27FC236}">
                  <a16:creationId xmlns:a16="http://schemas.microsoft.com/office/drawing/2014/main" id="{4A57289E-1E32-E096-9DAF-16811105E6F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IN" sz="1600" dirty="0" err="1">
                <a:solidFill>
                  <a:schemeClr val="tx1"/>
                </a:solidFill>
              </a:endParaRPr>
            </a:p>
          </p:txBody>
        </p:sp>
        <p:cxnSp>
          <p:nvCxnSpPr>
            <p:cNvPr id="17" name="btfpColumnIndicator859774">
              <a:extLst>
                <a:ext uri="{FF2B5EF4-FFF2-40B4-BE49-F238E27FC236}">
                  <a16:creationId xmlns:a16="http://schemas.microsoft.com/office/drawing/2014/main" id="{BF4CB4CE-6E33-8FAE-2CAF-7B609AE313E3}"/>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129580">
              <a:extLst>
                <a:ext uri="{FF2B5EF4-FFF2-40B4-BE49-F238E27FC236}">
                  <a16:creationId xmlns:a16="http://schemas.microsoft.com/office/drawing/2014/main" id="{77F90D61-BE47-7AAF-54B0-B1AFCDE6473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think-cell data - do not delete" hidden="1">
            <a:extLst>
              <a:ext uri="{FF2B5EF4-FFF2-40B4-BE49-F238E27FC236}">
                <a16:creationId xmlns:a16="http://schemas.microsoft.com/office/drawing/2014/main" id="{ADB14CCE-6DA0-64CC-991C-9C5498BD29CF}"/>
              </a:ext>
            </a:extLst>
          </p:cNvPr>
          <p:cNvGraphicFramePr>
            <a:graphicFrameLocks noChangeAspect="1"/>
          </p:cNvGraphicFramePr>
          <p:nvPr>
            <p:custDataLst>
              <p:tags r:id="rId2"/>
            </p:custDataLst>
            <p:extLst>
              <p:ext uri="{D42A27DB-BD31-4B8C-83A1-F6EECF244321}">
                <p14:modId xmlns:p14="http://schemas.microsoft.com/office/powerpoint/2010/main" val="22619577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606" imgH="608" progId="TCLayout.ActiveDocument.1">
                  <p:embed/>
                </p:oleObj>
              </mc:Choice>
              <mc:Fallback>
                <p:oleObj name="think-cell Slide" r:id="rId11" imgW="606" imgH="608" progId="TCLayout.ActiveDocument.1">
                  <p:embed/>
                  <p:pic>
                    <p:nvPicPr>
                      <p:cNvPr id="16" name="think-cell data - do not delete" hidden="1">
                        <a:extLst>
                          <a:ext uri="{FF2B5EF4-FFF2-40B4-BE49-F238E27FC236}">
                            <a16:creationId xmlns:a16="http://schemas.microsoft.com/office/drawing/2014/main" id="{ADB14CCE-6DA0-64CC-991C-9C5498BD29CF}"/>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5109B13-ED57-489B-91B3-5216950E1C17}"/>
              </a:ext>
            </a:extLst>
          </p:cNvPr>
          <p:cNvSpPr>
            <a:spLocks noGrp="1"/>
          </p:cNvSpPr>
          <p:nvPr>
            <p:ph type="title"/>
          </p:nvPr>
        </p:nvSpPr>
        <p:spPr>
          <a:xfrm>
            <a:off x="334963" y="1"/>
            <a:ext cx="11582463" cy="876687"/>
          </a:xfrm>
        </p:spPr>
        <p:txBody>
          <a:bodyPr vert="horz"/>
          <a:lstStyle/>
          <a:p>
            <a:r>
              <a:rPr lang="en-IN" b="1" dirty="0"/>
              <a:t>ESG DD scope | </a:t>
            </a:r>
            <a:r>
              <a:rPr lang="en-IN" dirty="0"/>
              <a:t>ESG DD should focus on Target’s performance vs. peers on key topics and integrate VCP opportunities with the commercial thesis</a:t>
            </a:r>
            <a:endParaRPr lang="en-IN" b="1" dirty="0"/>
          </a:p>
        </p:txBody>
      </p:sp>
      <p:graphicFrame>
        <p:nvGraphicFramePr>
          <p:cNvPr id="14" name="btfpTable625570">
            <a:extLst>
              <a:ext uri="{FF2B5EF4-FFF2-40B4-BE49-F238E27FC236}">
                <a16:creationId xmlns:a16="http://schemas.microsoft.com/office/drawing/2014/main" id="{41BA7A20-720B-4A3E-B351-EF139B50B86E}"/>
              </a:ext>
            </a:extLst>
          </p:cNvPr>
          <p:cNvGraphicFramePr>
            <a:graphicFrameLocks noGrp="1"/>
          </p:cNvGraphicFramePr>
          <p:nvPr>
            <p:custDataLst>
              <p:tags r:id="rId3"/>
            </p:custDataLst>
            <p:extLst>
              <p:ext uri="{D42A27DB-BD31-4B8C-83A1-F6EECF244321}">
                <p14:modId xmlns:p14="http://schemas.microsoft.com/office/powerpoint/2010/main" val="3690226316"/>
              </p:ext>
            </p:extLst>
          </p:nvPr>
        </p:nvGraphicFramePr>
        <p:xfrm>
          <a:off x="338589" y="1488008"/>
          <a:ext cx="8851465" cy="4808143"/>
        </p:xfrm>
        <a:graphic>
          <a:graphicData uri="http://schemas.openxmlformats.org/drawingml/2006/table">
            <a:tbl>
              <a:tblPr firstRow="1" firstCol="1">
                <a:tableStyleId>{9D7B26C5-4107-4FEC-AEDC-1716B250A1EF}</a:tableStyleId>
              </a:tblPr>
              <a:tblGrid>
                <a:gridCol w="502175">
                  <a:extLst>
                    <a:ext uri="{9D8B030D-6E8A-4147-A177-3AD203B41FA5}">
                      <a16:colId xmlns:a16="http://schemas.microsoft.com/office/drawing/2014/main" val="3727833565"/>
                    </a:ext>
                  </a:extLst>
                </a:gridCol>
                <a:gridCol w="1257290">
                  <a:extLst>
                    <a:ext uri="{9D8B030D-6E8A-4147-A177-3AD203B41FA5}">
                      <a16:colId xmlns:a16="http://schemas.microsoft.com/office/drawing/2014/main" val="3835981246"/>
                    </a:ext>
                  </a:extLst>
                </a:gridCol>
                <a:gridCol w="7092000">
                  <a:extLst>
                    <a:ext uri="{9D8B030D-6E8A-4147-A177-3AD203B41FA5}">
                      <a16:colId xmlns:a16="http://schemas.microsoft.com/office/drawing/2014/main" val="3103477970"/>
                    </a:ext>
                  </a:extLst>
                </a:gridCol>
              </a:tblGrid>
              <a:tr h="857117">
                <a:tc>
                  <a:txBody>
                    <a:bodyPr/>
                    <a:lstStyle/>
                    <a:p>
                      <a:pPr marL="0" indent="0" algn="l" rtl="0">
                        <a:buFontTx/>
                        <a:buNone/>
                      </a:pPr>
                      <a:endParaRPr lang="en-IN" sz="1000">
                        <a:solidFill>
                          <a:schemeClr val="accent5">
                            <a:lumMod val="75000"/>
                          </a:schemeClr>
                        </a:solidFill>
                        <a:latin typeface="+mj-lt"/>
                      </a:endParaRPr>
                    </a:p>
                  </a:txBody>
                  <a:tcPr marT="3600" marB="3600">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a:spcBef>
                          <a:spcPts val="0"/>
                        </a:spcBef>
                        <a:buFontTx/>
                        <a:buNone/>
                      </a:pPr>
                      <a:r>
                        <a:rPr lang="en-IN" sz="1000" b="1" kern="1200">
                          <a:solidFill>
                            <a:schemeClr val="tx1"/>
                          </a:solidFill>
                          <a:latin typeface="+mn-lt"/>
                          <a:ea typeface="+mn-ea"/>
                          <a:cs typeface="+mn-cs"/>
                        </a:rPr>
                        <a:t>Overall</a:t>
                      </a:r>
                    </a:p>
                  </a:txBody>
                  <a:tcPr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08000" lvl="0" indent="-108000" rtl="0">
                        <a:spcBef>
                          <a:spcPts val="100"/>
                        </a:spcBef>
                        <a:spcAft>
                          <a:spcPts val="100"/>
                        </a:spcAft>
                      </a:pPr>
                      <a:r>
                        <a:rPr lang="en-IN" sz="1000" b="0" dirty="0">
                          <a:solidFill>
                            <a:schemeClr val="tx1"/>
                          </a:solidFill>
                        </a:rPr>
                        <a:t>How important is ESG to target’s customers and other stakeholders? Is this expected to change going forward?</a:t>
                      </a:r>
                    </a:p>
                    <a:p>
                      <a:pPr marL="108000" lvl="0" indent="-108000" rtl="0">
                        <a:spcBef>
                          <a:spcPts val="100"/>
                        </a:spcBef>
                        <a:spcAft>
                          <a:spcPts val="100"/>
                        </a:spcAft>
                      </a:pPr>
                      <a:r>
                        <a:rPr lang="en-IN" sz="1000" b="0" dirty="0">
                          <a:solidFill>
                            <a:schemeClr val="tx1"/>
                          </a:solidFill>
                        </a:rPr>
                        <a:t>Any potential changes in regulations expected to impact target’s core markets (e.g., EU, North America)? What could be their implications?</a:t>
                      </a:r>
                    </a:p>
                    <a:p>
                      <a:pPr marL="108000" lvl="0" indent="-108000" rtl="0">
                        <a:spcBef>
                          <a:spcPts val="100"/>
                        </a:spcBef>
                        <a:spcAft>
                          <a:spcPts val="100"/>
                        </a:spcAft>
                      </a:pPr>
                      <a:r>
                        <a:rPr lang="en-IN" sz="1000" b="0" dirty="0">
                          <a:solidFill>
                            <a:schemeClr val="tx1"/>
                          </a:solidFill>
                        </a:rPr>
                        <a:t>Was target involved in any ESG related controversies (e.g., regulatory sanctions, labour-related incidents/accidents)?</a:t>
                      </a:r>
                    </a:p>
                    <a:p>
                      <a:pPr marL="108000" lvl="0" indent="-108000" rtl="0">
                        <a:spcBef>
                          <a:spcPts val="100"/>
                        </a:spcBef>
                        <a:spcAft>
                          <a:spcPts val="100"/>
                        </a:spcAft>
                      </a:pPr>
                      <a:r>
                        <a:rPr lang="en-IN" sz="1000" b="0" dirty="0">
                          <a:solidFill>
                            <a:schemeClr val="tx1"/>
                          </a:solidFill>
                        </a:rPr>
                        <a:t>Any other ESG related risks in the ground and cargo handling services space that might affect target in the future?</a:t>
                      </a:r>
                    </a:p>
                  </a:txBody>
                  <a:tcPr marL="36000" marR="36000" marT="3600" marB="36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085650"/>
                  </a:ext>
                </a:extLst>
              </a:tr>
              <a:tr h="871311">
                <a:tc>
                  <a:txBody>
                    <a:bodyPr/>
                    <a:lstStyle/>
                    <a:p>
                      <a:pPr marL="0" indent="0" algn="l" rtl="0">
                        <a:buFontTx/>
                        <a:buNone/>
                      </a:pPr>
                      <a:endParaRPr lang="en-IN" sz="1000">
                        <a:solidFill>
                          <a:schemeClr val="accent5">
                            <a:lumMod val="75000"/>
                          </a:schemeClr>
                        </a:solidFill>
                        <a:latin typeface="+mj-lt"/>
                      </a:endParaRPr>
                    </a:p>
                  </a:txBody>
                  <a:tcPr marT="3600" marB="36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rtl="0">
                        <a:buFontTx/>
                        <a:buNone/>
                      </a:pPr>
                      <a:r>
                        <a:rPr lang="en-IN" sz="1000" b="1" kern="1200">
                          <a:solidFill>
                            <a:srgbClr val="507867"/>
                          </a:solidFill>
                          <a:latin typeface="+mn-lt"/>
                          <a:ea typeface="+mn-ea"/>
                          <a:cs typeface="+mn-cs"/>
                        </a:rPr>
                        <a:t>GHG emissions</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US" sz="1000" b="0" kern="1200" dirty="0">
                          <a:solidFill>
                            <a:srgbClr val="000000"/>
                          </a:solidFill>
                          <a:latin typeface="+mn-lt"/>
                          <a:ea typeface="+mn-ea"/>
                          <a:cs typeface="+mn-cs"/>
                        </a:rPr>
                        <a:t>Does target have a decarbonization strategy in place? What measures are being undertaken by target to improve its GHG emissions monitoring &amp; reporting? How is the reporting for peers across the industry?</a:t>
                      </a:r>
                    </a:p>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US" sz="1000" b="0" kern="1200" dirty="0">
                          <a:solidFill>
                            <a:srgbClr val="000000"/>
                          </a:solidFill>
                          <a:latin typeface="+mn-lt"/>
                          <a:ea typeface="+mn-ea"/>
                          <a:cs typeface="+mn-cs"/>
                        </a:rPr>
                        <a:t>Does target plan to have its net-zero or science-based targets for emissions reductions validated? Does it have initiatives to increase uptake of electric vehicles in its fleet and/or alternative fuels? How does it perform relative to its peers?</a:t>
                      </a:r>
                    </a:p>
                  </a:txBody>
                  <a:tcPr marL="36000" marR="36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6177381"/>
                  </a:ext>
                </a:extLst>
              </a:tr>
              <a:tr h="1077327">
                <a:tc rowSpan="3">
                  <a:txBody>
                    <a:bodyPr/>
                    <a:lstStyle/>
                    <a:p>
                      <a:pPr marL="0" indent="0" algn="l" rtl="0">
                        <a:buFontTx/>
                        <a:buNone/>
                      </a:pPr>
                      <a:endParaRPr lang="en-IN" sz="1000">
                        <a:solidFill>
                          <a:schemeClr val="accent6">
                            <a:lumMod val="75000"/>
                          </a:schemeClr>
                        </a:solidFill>
                        <a:latin typeface="+mj-lt"/>
                      </a:endParaRPr>
                    </a:p>
                  </a:txBody>
                  <a:tcPr marT="3600" marB="36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rtl="0">
                        <a:buFontTx/>
                        <a:buNone/>
                      </a:pPr>
                      <a:r>
                        <a:rPr lang="en-IN" sz="1000" b="1">
                          <a:solidFill>
                            <a:srgbClr val="973B74"/>
                          </a:solidFill>
                          <a:latin typeface="+mj-lt"/>
                        </a:rPr>
                        <a:t>Labour practices &amp; DE&amp;I</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tc>
                  <a:txBody>
                    <a:bodyPr/>
                    <a:lstStyle/>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IN" altLang="zh-CN" sz="1000" b="0" spc="0" dirty="0">
                          <a:solidFill>
                            <a:srgbClr val="000000"/>
                          </a:solidFill>
                          <a:latin typeface="+mn-lt"/>
                          <a:ea typeface="Arial"/>
                          <a:cs typeface="Arial"/>
                        </a:rPr>
                        <a:t>How well does target ensure the safety and wellbeing of its operational workforce?</a:t>
                      </a:r>
                    </a:p>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IN" altLang="zh-CN" sz="1000" b="0" spc="0" dirty="0">
                          <a:solidFill>
                            <a:srgbClr val="000000"/>
                          </a:solidFill>
                          <a:latin typeface="+mn-lt"/>
                          <a:ea typeface="Arial"/>
                          <a:cs typeface="Arial"/>
                        </a:rPr>
                        <a:t>Has target been involved in any labour-related incidents (e.g., labour strikes) or accidents in the recent 5 years? If so, what measures is it taking to improve the existing initiatives?</a:t>
                      </a:r>
                    </a:p>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IN" altLang="zh-CN" sz="1000" b="0" spc="0" dirty="0">
                          <a:solidFill>
                            <a:srgbClr val="000000"/>
                          </a:solidFill>
                          <a:latin typeface="+mn-lt"/>
                          <a:ea typeface="Arial"/>
                          <a:cs typeface="Arial"/>
                        </a:rPr>
                        <a:t>How does target compare with its peers on initiatives on employee safety, employee development &amp; wellbeing benefits? </a:t>
                      </a:r>
                    </a:p>
                    <a:p>
                      <a:pPr marL="108000" indent="-108000" algn="l">
                        <a:spcBef>
                          <a:spcPts val="100"/>
                        </a:spcBef>
                        <a:spcAft>
                          <a:spcPts val="100"/>
                        </a:spcAft>
                      </a:pPr>
                      <a:r>
                        <a:rPr lang="en-US" sz="1000" b="0" dirty="0">
                          <a:solidFill>
                            <a:srgbClr val="000000"/>
                          </a:solidFill>
                          <a:latin typeface="Arial" panose="020B0604020202020204" pitchFamily="34" charset="0"/>
                        </a:rPr>
                        <a:t>What are target’s policies/programs on diversity and inclusion? How effective have they been over the years (e.g., gender representation rates, representation of ethnic minorities, etc.)? How does its performance compare against peers?</a:t>
                      </a:r>
                    </a:p>
                  </a:txBody>
                  <a:tcPr marL="36000" marR="36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extLst>
                  <a:ext uri="{0D108BD9-81ED-4DB2-BD59-A6C34878D82A}">
                    <a16:rowId xmlns:a16="http://schemas.microsoft.com/office/drawing/2014/main" val="3767759421"/>
                  </a:ext>
                </a:extLst>
              </a:tr>
              <a:tr h="464892">
                <a:tc vMerge="1">
                  <a:txBody>
                    <a:bodyPr/>
                    <a:lstStyle/>
                    <a:p>
                      <a:endParaRPr lang="en-US"/>
                    </a:p>
                  </a:txBody>
                  <a:tcPr/>
                </a:tc>
                <a:tc>
                  <a:txBody>
                    <a:bodyPr/>
                    <a:lstStyle/>
                    <a:p>
                      <a:pPr marL="0" indent="0" algn="l" rtl="0">
                        <a:buFontTx/>
                        <a:buNone/>
                      </a:pPr>
                      <a:r>
                        <a:rPr lang="en-IN" sz="1000" b="1">
                          <a:solidFill>
                            <a:srgbClr val="973B74"/>
                          </a:solidFill>
                          <a:latin typeface="+mj-lt"/>
                        </a:rPr>
                        <a:t>Passenger safety &amp; engagement</a:t>
                      </a:r>
                    </a:p>
                  </a:txBody>
                  <a:tcPr anchor="ctr">
                    <a:lnR w="12700" cap="flat" cmpd="sng" algn="ctr">
                      <a:no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tc>
                  <a:txBody>
                    <a:bodyPr/>
                    <a:lstStyle/>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IN" altLang="zh-CN" sz="1000" b="0" spc="0">
                          <a:solidFill>
                            <a:srgbClr val="000000"/>
                          </a:solidFill>
                          <a:latin typeface="+mn-lt"/>
                          <a:ea typeface="Arial"/>
                          <a:cs typeface="Arial"/>
                        </a:rPr>
                        <a:t>What quality control measures are in place to ensure passenger safety? Does the Target provide guidance on emergency response procedures for porta cabins, including evacuation plans?</a:t>
                      </a:r>
                    </a:p>
                  </a:txBody>
                  <a:tcPr marL="36000" marR="36000" marT="36000" marB="36000" anchor="ctr">
                    <a:lnL w="12700" cap="flat" cmpd="sng" algn="ctr">
                      <a:noFill/>
                      <a:prstDash val="solid"/>
                      <a:round/>
                      <a:headEnd type="none" w="med" len="med"/>
                      <a:tailEnd type="none" w="med" len="med"/>
                    </a:lnL>
                    <a:lnR>
                      <a:noFill/>
                    </a:lnR>
                    <a:lnT w="12700" cap="flat" cmpd="sng" algn="ctr">
                      <a:solidFill>
                        <a:schemeClr val="bg2">
                          <a:lumMod val="20000"/>
                          <a:lumOff val="80000"/>
                        </a:schemeClr>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extLst>
                  <a:ext uri="{0D108BD9-81ED-4DB2-BD59-A6C34878D82A}">
                    <a16:rowId xmlns:a16="http://schemas.microsoft.com/office/drawing/2014/main" val="3757751177"/>
                  </a:ext>
                </a:extLst>
              </a:tr>
              <a:tr h="871311">
                <a:tc vMerge="1">
                  <a:txBody>
                    <a:bodyPr/>
                    <a:lstStyle/>
                    <a:p>
                      <a:pPr marL="0" indent="0" algn="l">
                        <a:buFontTx/>
                        <a:buNone/>
                      </a:pPr>
                      <a:endParaRPr lang="en-US" sz="1000">
                        <a:solidFill>
                          <a:schemeClr val="accent6">
                            <a:lumMod val="75000"/>
                          </a:schemeClr>
                        </a:solidFill>
                        <a:latin typeface="+mj-lt"/>
                      </a:endParaRPr>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l" rtl="0">
                        <a:buFontTx/>
                        <a:buNone/>
                      </a:pPr>
                      <a:r>
                        <a:rPr lang="en-IN" sz="1000" b="1" kern="1200">
                          <a:solidFill>
                            <a:srgbClr val="973B74"/>
                          </a:solidFill>
                          <a:latin typeface="+mn-lt"/>
                          <a:ea typeface="+mn-ea"/>
                          <a:cs typeface="+mn-cs"/>
                        </a:rPr>
                        <a:t>Digital rights &amp; responsibilities</a:t>
                      </a:r>
                    </a:p>
                  </a:txBody>
                  <a:tcPr anchor="ctr">
                    <a:lnR w="12700" cap="flat" cmpd="sng" algn="ctr">
                      <a:no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08000" marR="0" lvl="0" indent="-108000" algn="l" defTabSz="711200" rtl="0" eaLnBrk="1" fontAlgn="auto" latinLnBrk="0" hangingPunct="1">
                        <a:lnSpc>
                          <a:spcPct val="100000"/>
                        </a:lnSpc>
                        <a:spcBef>
                          <a:spcPts val="100"/>
                        </a:spcBef>
                        <a:spcAft>
                          <a:spcPts val="100"/>
                        </a:spcAft>
                        <a:buClrTx/>
                        <a:buSzTx/>
                        <a:tabLst/>
                        <a:defRPr/>
                      </a:pPr>
                      <a:r>
                        <a:rPr lang="en-US" altLang="zh-CN" sz="1000" b="0" spc="0" dirty="0">
                          <a:solidFill>
                            <a:srgbClr val="000000"/>
                          </a:solidFill>
                          <a:latin typeface="+mn-lt"/>
                          <a:ea typeface="Arial"/>
                          <a:cs typeface="Arial"/>
                        </a:rPr>
                        <a:t>What data protection measures does target have in place and how robust are they in prevention, detection, and control of cyber attacks vs. peers? Any instances of security being compromised? If so, what measures is target taking to ensure such incidents do not repeat?</a:t>
                      </a:r>
                    </a:p>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US" altLang="zh-CN" sz="1000" b="0" spc="0" dirty="0">
                          <a:solidFill>
                            <a:srgbClr val="000000"/>
                          </a:solidFill>
                          <a:latin typeface="+mn-lt"/>
                          <a:ea typeface="Arial"/>
                          <a:cs typeface="Arial"/>
                        </a:rPr>
                        <a:t>Does target provide employees with adequate training on data security and compliance? How do they compare against peers?</a:t>
                      </a:r>
                    </a:p>
                  </a:txBody>
                  <a:tcPr marL="36000" marR="36000" marT="36000" marB="36000" anchor="ctr">
                    <a:lnL w="12700" cap="flat" cmpd="sng" algn="ctr">
                      <a:noFill/>
                      <a:prstDash val="solid"/>
                      <a:round/>
                      <a:headEnd type="none" w="med" len="med"/>
                      <a:tailEnd type="none" w="med" len="med"/>
                    </a:lnL>
                    <a:lnR>
                      <a:noFill/>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3544109"/>
                  </a:ext>
                </a:extLst>
              </a:tr>
              <a:tr h="666185">
                <a:tc>
                  <a:txBody>
                    <a:bodyPr/>
                    <a:lstStyle/>
                    <a:p>
                      <a:pPr marL="0" indent="0" algn="l" rtl="0">
                        <a:buFontTx/>
                        <a:buNone/>
                      </a:pPr>
                      <a:endParaRPr lang="en-IN" sz="1000">
                        <a:solidFill>
                          <a:schemeClr val="accent4">
                            <a:lumMod val="75000"/>
                          </a:schemeClr>
                        </a:solidFill>
                        <a:latin typeface="+mj-lt"/>
                      </a:endParaRPr>
                    </a:p>
                  </a:txBody>
                  <a:tcPr marT="3600" marB="3600">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defTabSz="914400" rtl="0">
                        <a:spcBef>
                          <a:spcPts val="0"/>
                        </a:spcBef>
                        <a:spcAft>
                          <a:spcPct val="0"/>
                        </a:spcAft>
                        <a:buFontTx/>
                        <a:buNone/>
                      </a:pPr>
                      <a:r>
                        <a:rPr lang="en-IN" sz="1000" b="1" kern="0">
                          <a:solidFill>
                            <a:srgbClr val="46647B"/>
                          </a:solidFill>
                        </a:rPr>
                        <a:t>Ethics and Governance</a:t>
                      </a: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tcPr>
                </a:tc>
                <a:tc>
                  <a:txBody>
                    <a:bodyPr/>
                    <a:lstStyle/>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GB" sz="1000" b="0" kern="1200" dirty="0">
                          <a:solidFill>
                            <a:srgbClr val="000000"/>
                          </a:solidFill>
                          <a:latin typeface="+mn-lt"/>
                          <a:ea typeface="+mn-ea"/>
                          <a:cs typeface="+mn-cs"/>
                        </a:rPr>
                        <a:t>Does target have an ethical code of conduct in place? Are there policies in place for corruption, conflict of interest and standardization in editorial practices by market reporters in line with global standards and local regulations? </a:t>
                      </a:r>
                    </a:p>
                    <a:p>
                      <a:pPr marL="108000" marR="0" lvl="0" indent="-108000" algn="l" defTabSz="711200" rtl="0" eaLnBrk="1" fontAlgn="auto" latinLnBrk="0" hangingPunct="1">
                        <a:lnSpc>
                          <a:spcPct val="100000"/>
                        </a:lnSpc>
                        <a:spcBef>
                          <a:spcPts val="100"/>
                        </a:spcBef>
                        <a:spcAft>
                          <a:spcPts val="100"/>
                        </a:spcAft>
                        <a:buClrTx/>
                        <a:buSzTx/>
                        <a:buFontTx/>
                        <a:buChar char="•"/>
                        <a:tabLst/>
                        <a:defRPr/>
                      </a:pPr>
                      <a:r>
                        <a:rPr lang="en-GB" sz="1000" b="0" kern="1200" dirty="0">
                          <a:solidFill>
                            <a:srgbClr val="000000"/>
                          </a:solidFill>
                          <a:latin typeface="+mn-lt"/>
                          <a:ea typeface="+mn-ea"/>
                          <a:cs typeface="+mn-cs"/>
                        </a:rPr>
                        <a:t>Has target been involved in any ethics / governance related controversies? Are there any other ethics/governance concerns that the business faces?</a:t>
                      </a:r>
                      <a:endParaRPr lang="en-IN" sz="1000" b="0" kern="1200" dirty="0">
                        <a:solidFill>
                          <a:schemeClr val="tx1"/>
                        </a:solidFill>
                        <a:latin typeface="+mn-lt"/>
                        <a:ea typeface="+mn-ea"/>
                        <a:cs typeface="+mn-cs"/>
                      </a:endParaRPr>
                    </a:p>
                  </a:txBody>
                  <a:tcPr marL="36000" marR="36000" marT="3600" marB="36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solidFill>
                      <a:srgbClr val="FFFFFF"/>
                    </a:solidFill>
                  </a:tcPr>
                </a:tc>
                <a:extLst>
                  <a:ext uri="{0D108BD9-81ED-4DB2-BD59-A6C34878D82A}">
                    <a16:rowId xmlns:a16="http://schemas.microsoft.com/office/drawing/2014/main" val="1587205161"/>
                  </a:ext>
                </a:extLst>
              </a:tr>
            </a:tbl>
          </a:graphicData>
        </a:graphic>
      </p:graphicFrame>
      <p:grpSp>
        <p:nvGrpSpPr>
          <p:cNvPr id="31" name="Group 30">
            <a:extLst>
              <a:ext uri="{FF2B5EF4-FFF2-40B4-BE49-F238E27FC236}">
                <a16:creationId xmlns:a16="http://schemas.microsoft.com/office/drawing/2014/main" id="{DA994679-E9CF-23F3-A16B-0721FF800E2F}"/>
              </a:ext>
            </a:extLst>
          </p:cNvPr>
          <p:cNvGrpSpPr/>
          <p:nvPr/>
        </p:nvGrpSpPr>
        <p:grpSpPr>
          <a:xfrm>
            <a:off x="470593" y="5614347"/>
            <a:ext cx="278923" cy="681806"/>
            <a:chOff x="330200" y="5704798"/>
            <a:chExt cx="278923" cy="681806"/>
          </a:xfrm>
        </p:grpSpPr>
        <p:sp>
          <p:nvSpPr>
            <p:cNvPr id="23" name="Rectangle 22">
              <a:extLst>
                <a:ext uri="{FF2B5EF4-FFF2-40B4-BE49-F238E27FC236}">
                  <a16:creationId xmlns:a16="http://schemas.microsoft.com/office/drawing/2014/main" id="{CCFB33BB-2F84-40E1-B065-FACB0CC50CD9}"/>
                </a:ext>
              </a:extLst>
            </p:cNvPr>
            <p:cNvSpPr/>
            <p:nvPr/>
          </p:nvSpPr>
          <p:spPr bwMode="gray">
            <a:xfrm>
              <a:off x="330200" y="5704798"/>
              <a:ext cx="278923"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IN" sz="2800" b="1">
                  <a:solidFill>
                    <a:schemeClr val="accent4"/>
                  </a:solidFill>
                </a:rPr>
                <a:t>G</a:t>
              </a:r>
              <a:endParaRPr lang="en-IN" sz="1000">
                <a:solidFill>
                  <a:schemeClr val="accent4"/>
                </a:solidFill>
              </a:endParaRPr>
            </a:p>
          </p:txBody>
        </p:sp>
        <p:pic>
          <p:nvPicPr>
            <p:cNvPr id="4" name="Picture 3">
              <a:extLst>
                <a:ext uri="{FF2B5EF4-FFF2-40B4-BE49-F238E27FC236}">
                  <a16:creationId xmlns:a16="http://schemas.microsoft.com/office/drawing/2014/main" id="{6F46930C-55FA-81E1-B73F-CFFA165CD6D6}"/>
                </a:ext>
              </a:extLst>
            </p:cNvPr>
            <p:cNvPicPr>
              <a:picLocks noChangeAspect="1"/>
            </p:cNvPicPr>
            <p:nvPr/>
          </p:nvPicPr>
          <p:blipFill>
            <a:blip r:embed="rId13"/>
            <a:stretch>
              <a:fillRect/>
            </a:stretch>
          </p:blipFill>
          <p:spPr>
            <a:xfrm>
              <a:off x="330200" y="6112803"/>
              <a:ext cx="248583" cy="273801"/>
            </a:xfrm>
            <a:prstGeom prst="rect">
              <a:avLst/>
            </a:prstGeom>
          </p:spPr>
        </p:pic>
      </p:grpSp>
      <p:grpSp>
        <p:nvGrpSpPr>
          <p:cNvPr id="32" name="Group 31">
            <a:extLst>
              <a:ext uri="{FF2B5EF4-FFF2-40B4-BE49-F238E27FC236}">
                <a16:creationId xmlns:a16="http://schemas.microsoft.com/office/drawing/2014/main" id="{CCEEB2BB-8615-A2E7-7AF1-C62492DD2552}"/>
              </a:ext>
            </a:extLst>
          </p:cNvPr>
          <p:cNvGrpSpPr/>
          <p:nvPr/>
        </p:nvGrpSpPr>
        <p:grpSpPr>
          <a:xfrm>
            <a:off x="472634" y="2428369"/>
            <a:ext cx="333421" cy="738194"/>
            <a:chOff x="302950" y="2456650"/>
            <a:chExt cx="333421" cy="738194"/>
          </a:xfrm>
        </p:grpSpPr>
        <p:sp>
          <p:nvSpPr>
            <p:cNvPr id="15" name="Rectangle 14">
              <a:extLst>
                <a:ext uri="{FF2B5EF4-FFF2-40B4-BE49-F238E27FC236}">
                  <a16:creationId xmlns:a16="http://schemas.microsoft.com/office/drawing/2014/main" id="{E11619D2-C9F4-4027-BE8A-A948CD55BEAE}"/>
                </a:ext>
              </a:extLst>
            </p:cNvPr>
            <p:cNvSpPr/>
            <p:nvPr/>
          </p:nvSpPr>
          <p:spPr bwMode="gray">
            <a:xfrm>
              <a:off x="350237" y="2456650"/>
              <a:ext cx="238848"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IN" sz="2800" b="1">
                  <a:solidFill>
                    <a:schemeClr val="accent5"/>
                  </a:solidFill>
                </a:rPr>
                <a:t>E</a:t>
              </a:r>
              <a:endParaRPr lang="en-IN" sz="1000">
                <a:solidFill>
                  <a:schemeClr val="accent5"/>
                </a:solidFill>
              </a:endParaRPr>
            </a:p>
          </p:txBody>
        </p:sp>
        <p:pic>
          <p:nvPicPr>
            <p:cNvPr id="6" name="Picture 5">
              <a:extLst>
                <a:ext uri="{FF2B5EF4-FFF2-40B4-BE49-F238E27FC236}">
                  <a16:creationId xmlns:a16="http://schemas.microsoft.com/office/drawing/2014/main" id="{4048AA96-238B-A7D9-C7E8-BFC090971F83}"/>
                </a:ext>
              </a:extLst>
            </p:cNvPr>
            <p:cNvPicPr>
              <a:picLocks noChangeAspect="1"/>
            </p:cNvPicPr>
            <p:nvPr/>
          </p:nvPicPr>
          <p:blipFill>
            <a:blip r:embed="rId14"/>
            <a:stretch>
              <a:fillRect/>
            </a:stretch>
          </p:blipFill>
          <p:spPr>
            <a:xfrm>
              <a:off x="302950" y="2909054"/>
              <a:ext cx="333421" cy="285790"/>
            </a:xfrm>
            <a:prstGeom prst="rect">
              <a:avLst/>
            </a:prstGeom>
          </p:spPr>
        </p:pic>
      </p:grpSp>
      <p:grpSp>
        <p:nvGrpSpPr>
          <p:cNvPr id="26" name="Group 25">
            <a:extLst>
              <a:ext uri="{FF2B5EF4-FFF2-40B4-BE49-F238E27FC236}">
                <a16:creationId xmlns:a16="http://schemas.microsoft.com/office/drawing/2014/main" id="{DAA318BA-0AD7-334E-AD75-DF9A3232968B}"/>
              </a:ext>
            </a:extLst>
          </p:cNvPr>
          <p:cNvGrpSpPr/>
          <p:nvPr/>
        </p:nvGrpSpPr>
        <p:grpSpPr>
          <a:xfrm>
            <a:off x="411123" y="4213614"/>
            <a:ext cx="305365" cy="691429"/>
            <a:chOff x="316977" y="3901200"/>
            <a:chExt cx="305365" cy="691429"/>
          </a:xfrm>
        </p:grpSpPr>
        <p:sp>
          <p:nvSpPr>
            <p:cNvPr id="19" name="Rectangle 18">
              <a:extLst>
                <a:ext uri="{FF2B5EF4-FFF2-40B4-BE49-F238E27FC236}">
                  <a16:creationId xmlns:a16="http://schemas.microsoft.com/office/drawing/2014/main" id="{BBCB357C-1FA4-43BF-9B10-3834D8B96893}"/>
                </a:ext>
              </a:extLst>
            </p:cNvPr>
            <p:cNvSpPr/>
            <p:nvPr/>
          </p:nvSpPr>
          <p:spPr bwMode="gray">
            <a:xfrm>
              <a:off x="350237" y="3901200"/>
              <a:ext cx="238848"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IN" sz="2800" b="1">
                  <a:solidFill>
                    <a:schemeClr val="accent6"/>
                  </a:solidFill>
                </a:rPr>
                <a:t>S</a:t>
              </a:r>
              <a:endParaRPr lang="en-IN" sz="1000">
                <a:solidFill>
                  <a:schemeClr val="accent6"/>
                </a:solidFill>
              </a:endParaRPr>
            </a:p>
          </p:txBody>
        </p:sp>
        <p:pic>
          <p:nvPicPr>
            <p:cNvPr id="8" name="Picture 7">
              <a:extLst>
                <a:ext uri="{FF2B5EF4-FFF2-40B4-BE49-F238E27FC236}">
                  <a16:creationId xmlns:a16="http://schemas.microsoft.com/office/drawing/2014/main" id="{90BC57DE-8E9D-5151-5F54-3395D1E7AF56}"/>
                </a:ext>
              </a:extLst>
            </p:cNvPr>
            <p:cNvPicPr>
              <a:picLocks noChangeAspect="1"/>
            </p:cNvPicPr>
            <p:nvPr/>
          </p:nvPicPr>
          <p:blipFill>
            <a:blip r:embed="rId15"/>
            <a:stretch>
              <a:fillRect/>
            </a:stretch>
          </p:blipFill>
          <p:spPr>
            <a:xfrm>
              <a:off x="316977" y="4306839"/>
              <a:ext cx="305365" cy="285790"/>
            </a:xfrm>
            <a:prstGeom prst="rect">
              <a:avLst/>
            </a:prstGeom>
          </p:spPr>
        </p:pic>
      </p:grpSp>
      <p:grpSp>
        <p:nvGrpSpPr>
          <p:cNvPr id="21" name="btfpStatusSticker550912">
            <a:extLst>
              <a:ext uri="{FF2B5EF4-FFF2-40B4-BE49-F238E27FC236}">
                <a16:creationId xmlns:a16="http://schemas.microsoft.com/office/drawing/2014/main" id="{62A64069-CED8-9CEF-5471-2F16B924FC81}"/>
              </a:ext>
            </a:extLst>
          </p:cNvPr>
          <p:cNvGrpSpPr/>
          <p:nvPr>
            <p:custDataLst>
              <p:tags r:id="rId4"/>
            </p:custDataLst>
          </p:nvPr>
        </p:nvGrpSpPr>
        <p:grpSpPr>
          <a:xfrm>
            <a:off x="10100356" y="955344"/>
            <a:ext cx="1761444" cy="235611"/>
            <a:chOff x="-1630959" y="876300"/>
            <a:chExt cx="1761444" cy="235611"/>
          </a:xfrm>
        </p:grpSpPr>
        <p:sp>
          <p:nvSpPr>
            <p:cNvPr id="18" name="btfpStatusStickerText550912">
              <a:extLst>
                <a:ext uri="{FF2B5EF4-FFF2-40B4-BE49-F238E27FC236}">
                  <a16:creationId xmlns:a16="http://schemas.microsoft.com/office/drawing/2014/main" id="{BF5937E1-F386-73D4-BD62-CA21557AA969}"/>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IN" sz="1200" b="1" cap="all" spc="450">
                  <a:solidFill>
                    <a:srgbClr val="000000"/>
                  </a:solidFill>
                </a:rPr>
                <a:t>Preliminary</a:t>
              </a:r>
            </a:p>
          </p:txBody>
        </p:sp>
        <p:cxnSp>
          <p:nvCxnSpPr>
            <p:cNvPr id="20" name="btfpStatusStickerLine550912">
              <a:extLst>
                <a:ext uri="{FF2B5EF4-FFF2-40B4-BE49-F238E27FC236}">
                  <a16:creationId xmlns:a16="http://schemas.microsoft.com/office/drawing/2014/main" id="{01EAE679-0612-5D02-2B5A-D05D409E9673}"/>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78" name="btfpColumnHeaderBox383929">
            <a:extLst>
              <a:ext uri="{FF2B5EF4-FFF2-40B4-BE49-F238E27FC236}">
                <a16:creationId xmlns:a16="http://schemas.microsoft.com/office/drawing/2014/main" id="{2CBC04CB-A42D-D68D-9BF0-AE843A725573}"/>
              </a:ext>
            </a:extLst>
          </p:cNvPr>
          <p:cNvGrpSpPr/>
          <p:nvPr>
            <p:custDataLst>
              <p:tags r:id="rId5"/>
            </p:custDataLst>
          </p:nvPr>
        </p:nvGrpSpPr>
        <p:grpSpPr>
          <a:xfrm>
            <a:off x="9384308" y="1163842"/>
            <a:ext cx="2477492" cy="254953"/>
            <a:chOff x="9384308" y="1326685"/>
            <a:chExt cx="2477492" cy="254953"/>
          </a:xfrm>
        </p:grpSpPr>
        <p:sp>
          <p:nvSpPr>
            <p:cNvPr id="76" name="btfpColumnHeaderBoxText383929">
              <a:extLst>
                <a:ext uri="{FF2B5EF4-FFF2-40B4-BE49-F238E27FC236}">
                  <a16:creationId xmlns:a16="http://schemas.microsoft.com/office/drawing/2014/main" id="{69D450A5-A3C9-153B-C58D-B3C6FEEAC943}"/>
                </a:ext>
              </a:extLst>
            </p:cNvPr>
            <p:cNvSpPr txBox="1"/>
            <p:nvPr/>
          </p:nvSpPr>
          <p:spPr bwMode="gray">
            <a:xfrm>
              <a:off x="9384308" y="1326685"/>
              <a:ext cx="2477492" cy="254953"/>
            </a:xfrm>
            <a:prstGeom prst="rect">
              <a:avLst/>
            </a:prstGeom>
            <a:noFill/>
          </p:spPr>
          <p:txBody>
            <a:bodyPr vert="horz" wrap="square" lIns="36036" tIns="36036" rIns="36036" bIns="36036" rtlCol="0" anchor="b">
              <a:spAutoFit/>
            </a:bodyPr>
            <a:lstStyle/>
            <a:p>
              <a:pPr marL="0" indent="0">
                <a:spcBef>
                  <a:spcPts val="0"/>
                </a:spcBef>
                <a:buNone/>
              </a:pPr>
              <a:r>
                <a:rPr lang="en-IN" sz="1200" b="1">
                  <a:solidFill>
                    <a:srgbClr val="000000"/>
                  </a:solidFill>
                </a:rPr>
                <a:t>Why an ESG DD</a:t>
              </a:r>
            </a:p>
          </p:txBody>
        </p:sp>
        <p:cxnSp>
          <p:nvCxnSpPr>
            <p:cNvPr id="77" name="btfpColumnHeaderBoxLine383929">
              <a:extLst>
                <a:ext uri="{FF2B5EF4-FFF2-40B4-BE49-F238E27FC236}">
                  <a16:creationId xmlns:a16="http://schemas.microsoft.com/office/drawing/2014/main" id="{DCF01946-4B7A-7692-CCC6-60B47755379C}"/>
                </a:ext>
              </a:extLst>
            </p:cNvPr>
            <p:cNvCxnSpPr/>
            <p:nvPr/>
          </p:nvCxnSpPr>
          <p:spPr bwMode="gray">
            <a:xfrm>
              <a:off x="9384308" y="1581638"/>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8" name="btfpBulletedList994173">
            <a:extLst>
              <a:ext uri="{FF2B5EF4-FFF2-40B4-BE49-F238E27FC236}">
                <a16:creationId xmlns:a16="http://schemas.microsoft.com/office/drawing/2014/main" id="{C7B7B41C-266D-A203-B19E-3E1EE67FD3F3}"/>
              </a:ext>
            </a:extLst>
          </p:cNvPr>
          <p:cNvSpPr txBox="1"/>
          <p:nvPr>
            <p:custDataLst>
              <p:tags r:id="rId6"/>
            </p:custDataLst>
          </p:nvPr>
        </p:nvSpPr>
        <p:spPr bwMode="gray">
          <a:xfrm>
            <a:off x="9384307" y="1545795"/>
            <a:ext cx="2477492" cy="3011969"/>
          </a:xfrm>
          <a:prstGeom prst="rect">
            <a:avLst/>
          </a:prstGeom>
          <a:noFill/>
        </p:spPr>
        <p:txBody>
          <a:bodyPr vert="horz" wrap="square" lIns="36000" tIns="36000" rIns="36000" bIns="36000" rtlCol="0">
            <a:spAutoFit/>
          </a:bodyPr>
          <a:lstStyle/>
          <a:p>
            <a:r>
              <a:rPr lang="en-IN" sz="1200" dirty="0"/>
              <a:t>There are several industry characteristics justifying the </a:t>
            </a:r>
            <a:r>
              <a:rPr lang="en-IN" sz="1200" b="1" dirty="0"/>
              <a:t>need for an ESG DD</a:t>
            </a:r>
          </a:p>
          <a:p>
            <a:pPr lvl="1"/>
            <a:r>
              <a:rPr lang="en-IN" sz="1000" b="1" dirty="0"/>
              <a:t>Multiple material enviro, social and governance topics </a:t>
            </a:r>
            <a:r>
              <a:rPr lang="en-IN" sz="1000" dirty="0"/>
              <a:t>that require analysis (both sector-level and target performance)</a:t>
            </a:r>
          </a:p>
          <a:p>
            <a:pPr lvl="1"/>
            <a:r>
              <a:rPr lang="en-IN" sz="1000" b="1" dirty="0"/>
              <a:t>Significant potential impact on regulators and customers outlook </a:t>
            </a:r>
            <a:r>
              <a:rPr lang="en-IN" sz="1000" dirty="0"/>
              <a:t>given the push for more sustainable operations and net zero transition</a:t>
            </a:r>
          </a:p>
          <a:p>
            <a:pPr lvl="1"/>
            <a:r>
              <a:rPr lang="en-IN" sz="1000" dirty="0"/>
              <a:t>Need to better understand target’s compliance to regulatory requirements and industry standards on </a:t>
            </a:r>
            <a:r>
              <a:rPr lang="en-IN" sz="1000" b="1" dirty="0"/>
              <a:t>employee safety and cybersecurity </a:t>
            </a:r>
            <a:r>
              <a:rPr lang="en-IN" sz="1000" dirty="0"/>
              <a:t>to mitigate potential risks</a:t>
            </a:r>
          </a:p>
        </p:txBody>
      </p:sp>
      <p:grpSp>
        <p:nvGrpSpPr>
          <p:cNvPr id="3" name="btfpColumnHeaderBox383929">
            <a:extLst>
              <a:ext uri="{FF2B5EF4-FFF2-40B4-BE49-F238E27FC236}">
                <a16:creationId xmlns:a16="http://schemas.microsoft.com/office/drawing/2014/main" id="{244AEAFA-0AFC-ED76-6398-68C9A0383C37}"/>
              </a:ext>
            </a:extLst>
          </p:cNvPr>
          <p:cNvGrpSpPr/>
          <p:nvPr>
            <p:custDataLst>
              <p:tags r:id="rId7"/>
            </p:custDataLst>
          </p:nvPr>
        </p:nvGrpSpPr>
        <p:grpSpPr>
          <a:xfrm>
            <a:off x="2230984" y="1163842"/>
            <a:ext cx="6922590" cy="254953"/>
            <a:chOff x="9384308" y="1326685"/>
            <a:chExt cx="2477492" cy="254953"/>
          </a:xfrm>
        </p:grpSpPr>
        <p:sp>
          <p:nvSpPr>
            <p:cNvPr id="9" name="btfpColumnHeaderBoxText383929">
              <a:extLst>
                <a:ext uri="{FF2B5EF4-FFF2-40B4-BE49-F238E27FC236}">
                  <a16:creationId xmlns:a16="http://schemas.microsoft.com/office/drawing/2014/main" id="{820231F7-1B0F-0BB3-DFA6-D3A10EDB5B75}"/>
                </a:ext>
              </a:extLst>
            </p:cNvPr>
            <p:cNvSpPr txBox="1"/>
            <p:nvPr/>
          </p:nvSpPr>
          <p:spPr bwMode="gray">
            <a:xfrm>
              <a:off x="9384308" y="1326685"/>
              <a:ext cx="2477492" cy="254953"/>
            </a:xfrm>
            <a:prstGeom prst="rect">
              <a:avLst/>
            </a:prstGeom>
            <a:noFill/>
          </p:spPr>
          <p:txBody>
            <a:bodyPr vert="horz" wrap="square" lIns="36036" tIns="36036" rIns="36036" bIns="36036" rtlCol="0" anchor="b">
              <a:spAutoFit/>
            </a:bodyPr>
            <a:lstStyle/>
            <a:p>
              <a:pPr marL="0" indent="0">
                <a:spcBef>
                  <a:spcPts val="0"/>
                </a:spcBef>
                <a:buNone/>
              </a:pPr>
              <a:r>
                <a:rPr lang="en-IN" sz="1200" b="1">
                  <a:solidFill>
                    <a:srgbClr val="000000"/>
                  </a:solidFill>
                </a:rPr>
                <a:t>Potential DD questions</a:t>
              </a:r>
            </a:p>
          </p:txBody>
        </p:sp>
        <p:cxnSp>
          <p:nvCxnSpPr>
            <p:cNvPr id="10" name="btfpColumnHeaderBoxLine383929">
              <a:extLst>
                <a:ext uri="{FF2B5EF4-FFF2-40B4-BE49-F238E27FC236}">
                  <a16:creationId xmlns:a16="http://schemas.microsoft.com/office/drawing/2014/main" id="{C79185AC-DB87-EBD2-C21E-367B53DA0C39}"/>
                </a:ext>
              </a:extLst>
            </p:cNvPr>
            <p:cNvCxnSpPr/>
            <p:nvPr/>
          </p:nvCxnSpPr>
          <p:spPr bwMode="gray">
            <a:xfrm>
              <a:off x="9384308" y="1581638"/>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HeaderBox383929">
            <a:extLst>
              <a:ext uri="{FF2B5EF4-FFF2-40B4-BE49-F238E27FC236}">
                <a16:creationId xmlns:a16="http://schemas.microsoft.com/office/drawing/2014/main" id="{9E5E6F73-8721-A7DB-E27E-2DF654A1B839}"/>
              </a:ext>
            </a:extLst>
          </p:cNvPr>
          <p:cNvGrpSpPr/>
          <p:nvPr>
            <p:custDataLst>
              <p:tags r:id="rId8"/>
            </p:custDataLst>
          </p:nvPr>
        </p:nvGrpSpPr>
        <p:grpSpPr>
          <a:xfrm>
            <a:off x="344895" y="1163842"/>
            <a:ext cx="1697300" cy="254953"/>
            <a:chOff x="9384308" y="1326685"/>
            <a:chExt cx="2477492" cy="254953"/>
          </a:xfrm>
        </p:grpSpPr>
        <p:sp>
          <p:nvSpPr>
            <p:cNvPr id="12" name="btfpColumnHeaderBoxText383929">
              <a:extLst>
                <a:ext uri="{FF2B5EF4-FFF2-40B4-BE49-F238E27FC236}">
                  <a16:creationId xmlns:a16="http://schemas.microsoft.com/office/drawing/2014/main" id="{94B6402C-57E7-B5D8-CA2A-FAF95F62C77F}"/>
                </a:ext>
              </a:extLst>
            </p:cNvPr>
            <p:cNvSpPr txBox="1"/>
            <p:nvPr/>
          </p:nvSpPr>
          <p:spPr bwMode="gray">
            <a:xfrm>
              <a:off x="9384308" y="1326685"/>
              <a:ext cx="2477492" cy="254953"/>
            </a:xfrm>
            <a:prstGeom prst="rect">
              <a:avLst/>
            </a:prstGeom>
            <a:noFill/>
          </p:spPr>
          <p:txBody>
            <a:bodyPr vert="horz" wrap="square" lIns="36036" tIns="36036" rIns="36036" bIns="36036" rtlCol="0" anchor="b">
              <a:spAutoFit/>
            </a:bodyPr>
            <a:lstStyle/>
            <a:p>
              <a:pPr marL="0" indent="0">
                <a:spcBef>
                  <a:spcPts val="0"/>
                </a:spcBef>
                <a:buNone/>
              </a:pPr>
              <a:r>
                <a:rPr lang="en-IN" sz="1200" b="1">
                  <a:solidFill>
                    <a:srgbClr val="000000"/>
                  </a:solidFill>
                </a:rPr>
                <a:t>Key ESG topics</a:t>
              </a:r>
            </a:p>
          </p:txBody>
        </p:sp>
        <p:cxnSp>
          <p:nvCxnSpPr>
            <p:cNvPr id="13" name="btfpColumnHeaderBoxLine383929">
              <a:extLst>
                <a:ext uri="{FF2B5EF4-FFF2-40B4-BE49-F238E27FC236}">
                  <a16:creationId xmlns:a16="http://schemas.microsoft.com/office/drawing/2014/main" id="{350E2605-5A6F-B830-C390-84F40CC59589}"/>
                </a:ext>
              </a:extLst>
            </p:cNvPr>
            <p:cNvCxnSpPr/>
            <p:nvPr/>
          </p:nvCxnSpPr>
          <p:spPr bwMode="gray">
            <a:xfrm>
              <a:off x="9384308" y="1581638"/>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6274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btfpColumnIndicatorGroup2">
            <a:extLst>
              <a:ext uri="{FF2B5EF4-FFF2-40B4-BE49-F238E27FC236}">
                <a16:creationId xmlns:a16="http://schemas.microsoft.com/office/drawing/2014/main" id="{2952245E-B68F-2ABC-FB21-1C928DAF37DD}"/>
              </a:ext>
            </a:extLst>
          </p:cNvPr>
          <p:cNvGrpSpPr/>
          <p:nvPr/>
        </p:nvGrpSpPr>
        <p:grpSpPr>
          <a:xfrm>
            <a:off x="0" y="6926580"/>
            <a:ext cx="12192000" cy="137160"/>
            <a:chOff x="0" y="6926580"/>
            <a:chExt cx="12192000" cy="137160"/>
          </a:xfrm>
        </p:grpSpPr>
        <p:sp>
          <p:nvSpPr>
            <p:cNvPr id="16" name="btfpColumnGapBlocker542892">
              <a:extLst>
                <a:ext uri="{FF2B5EF4-FFF2-40B4-BE49-F238E27FC236}">
                  <a16:creationId xmlns:a16="http://schemas.microsoft.com/office/drawing/2014/main" id="{37B612B8-7AB4-4E5E-6D14-10FEDFDACFE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14" name="btfpColumnGapBlocker898847">
              <a:extLst>
                <a:ext uri="{FF2B5EF4-FFF2-40B4-BE49-F238E27FC236}">
                  <a16:creationId xmlns:a16="http://schemas.microsoft.com/office/drawing/2014/main" id="{203AF027-F928-5AEB-A2F5-1048A7D9364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6" name="btfpColumnIndicator964138">
              <a:extLst>
                <a:ext uri="{FF2B5EF4-FFF2-40B4-BE49-F238E27FC236}">
                  <a16:creationId xmlns:a16="http://schemas.microsoft.com/office/drawing/2014/main" id="{D4707BE0-1919-7057-A999-CBB8989F731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250085">
              <a:extLst>
                <a:ext uri="{FF2B5EF4-FFF2-40B4-BE49-F238E27FC236}">
                  <a16:creationId xmlns:a16="http://schemas.microsoft.com/office/drawing/2014/main" id="{4C9AC467-B790-F12D-DFFF-FB18B3F6CF2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7" name="btfpColumnIndicatorGroup1">
            <a:extLst>
              <a:ext uri="{FF2B5EF4-FFF2-40B4-BE49-F238E27FC236}">
                <a16:creationId xmlns:a16="http://schemas.microsoft.com/office/drawing/2014/main" id="{4963ACEE-87F7-0F7A-923B-8812A558A13B}"/>
              </a:ext>
            </a:extLst>
          </p:cNvPr>
          <p:cNvGrpSpPr/>
          <p:nvPr/>
        </p:nvGrpSpPr>
        <p:grpSpPr>
          <a:xfrm>
            <a:off x="0" y="-205740"/>
            <a:ext cx="12192000" cy="137160"/>
            <a:chOff x="0" y="-205740"/>
            <a:chExt cx="12192000" cy="137160"/>
          </a:xfrm>
        </p:grpSpPr>
        <p:sp>
          <p:nvSpPr>
            <p:cNvPr id="15" name="btfpColumnGapBlocker292260">
              <a:extLst>
                <a:ext uri="{FF2B5EF4-FFF2-40B4-BE49-F238E27FC236}">
                  <a16:creationId xmlns:a16="http://schemas.microsoft.com/office/drawing/2014/main" id="{057FF4EB-E61C-A52C-5430-36975721220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7" name="btfpColumnGapBlocker737433">
              <a:extLst>
                <a:ext uri="{FF2B5EF4-FFF2-40B4-BE49-F238E27FC236}">
                  <a16:creationId xmlns:a16="http://schemas.microsoft.com/office/drawing/2014/main" id="{838E6A18-4132-A9F1-16E3-47BD4FB0B538}"/>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5" name="btfpColumnIndicator588436">
              <a:extLst>
                <a:ext uri="{FF2B5EF4-FFF2-40B4-BE49-F238E27FC236}">
                  <a16:creationId xmlns:a16="http://schemas.microsoft.com/office/drawing/2014/main" id="{F5AF55BE-4417-12D1-3E42-9BD26805950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896946">
              <a:extLst>
                <a:ext uri="{FF2B5EF4-FFF2-40B4-BE49-F238E27FC236}">
                  <a16:creationId xmlns:a16="http://schemas.microsoft.com/office/drawing/2014/main" id="{E8C514F0-FD92-9D3E-B955-5180F549E9F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3" name="Rectangle 12" hidden="1"/>
          <p:cNvSpPr/>
          <p:nvPr/>
        </p:nvSpPr>
        <p:spPr bwMode="gray">
          <a:xfrm>
            <a:off x="8513806" y="5242582"/>
            <a:ext cx="422066" cy="422066"/>
          </a:xfrm>
          <a:prstGeom prst="rect">
            <a:avLst/>
          </a:prstGeom>
          <a:noFill/>
          <a:ln w="19050" cap="flat" cmpd="sng" algn="ctr">
            <a:solidFill>
              <a:srgbClr val="CC000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9" name="Rectangle 8" hidden="1"/>
          <p:cNvSpPr/>
          <p:nvPr/>
        </p:nvSpPr>
        <p:spPr bwMode="gray">
          <a:xfrm>
            <a:off x="9253597" y="5242582"/>
            <a:ext cx="422066" cy="422066"/>
          </a:xfrm>
          <a:prstGeom prst="rect">
            <a:avLst/>
          </a:prstGeom>
          <a:noFill/>
          <a:ln w="19050" cap="flat" cmpd="sng" algn="ctr">
            <a:solidFill>
              <a:srgbClr val="CC000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1" name="Rectangle 10" hidden="1"/>
          <p:cNvSpPr/>
          <p:nvPr/>
        </p:nvSpPr>
        <p:spPr bwMode="gray">
          <a:xfrm>
            <a:off x="7774015" y="5242582"/>
            <a:ext cx="422066" cy="422066"/>
          </a:xfrm>
          <a:prstGeom prst="rect">
            <a:avLst/>
          </a:prstGeom>
          <a:noFill/>
          <a:ln w="19050" cap="flat" cmpd="sng" algn="ctr">
            <a:solidFill>
              <a:srgbClr val="CC0000"/>
            </a:solidFill>
            <a:prstDash val="solid"/>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overall_0_131600703282246985 columns_1_131600694444874709 </a:t>
            </a:r>
          </a:p>
        </p:txBody>
      </p:sp>
      <p:sp>
        <p:nvSpPr>
          <p:cNvPr id="10" name="TextBox 9"/>
          <p:cNvSpPr txBox="1"/>
          <p:nvPr/>
        </p:nvSpPr>
        <p:spPr bwMode="gray">
          <a:xfrm>
            <a:off x="334963" y="4052072"/>
            <a:ext cx="3919910" cy="1180699"/>
          </a:xfrm>
          <a:prstGeom prst="rect">
            <a:avLst/>
          </a:prstGeom>
          <a:noFill/>
        </p:spPr>
        <p:txBody>
          <a:bodyPr wrap="none" lIns="36000" tIns="36000" rIns="36000" bIns="36000" rtlCol="0">
            <a:spAutoFit/>
          </a:bodyPr>
          <a:lstStyle/>
          <a:p>
            <a:pPr marL="0" indent="0">
              <a:buNone/>
            </a:pPr>
            <a:r>
              <a:rPr lang="en-US" sz="7200">
                <a:solidFill>
                  <a:srgbClr val="CC0000"/>
                </a:solidFill>
              </a:rPr>
              <a:t>Appendix</a:t>
            </a:r>
          </a:p>
        </p:txBody>
      </p:sp>
      <p:sp>
        <p:nvSpPr>
          <p:cNvPr id="12" name="Freeform 11" hidden="1"/>
          <p:cNvSpPr/>
          <p:nvPr/>
        </p:nvSpPr>
        <p:spPr bwMode="gray">
          <a:xfrm>
            <a:off x="340468" y="3432182"/>
            <a:ext cx="11517549" cy="2232741"/>
          </a:xfrm>
          <a:custGeom>
            <a:avLst/>
            <a:gdLst>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29905 h 1829905"/>
              <a:gd name="connsiteX1" fmla="*/ 8171234 w 11517549"/>
              <a:gd name="connsiteY1" fmla="*/ 1829905 h 1829905"/>
              <a:gd name="connsiteX2" fmla="*/ 9105089 w 11517549"/>
              <a:gd name="connsiteY2" fmla="*/ 1105 h 1829905"/>
              <a:gd name="connsiteX3" fmla="*/ 7704306 w 11517549"/>
              <a:gd name="connsiteY3" fmla="*/ 147020 h 1829905"/>
              <a:gd name="connsiteX4" fmla="*/ 7247106 w 11517549"/>
              <a:gd name="connsiteY4" fmla="*/ 88654 h 1829905"/>
              <a:gd name="connsiteX5" fmla="*/ 9244255 w 11517549"/>
              <a:gd name="connsiteY5" fmla="*/ 73368 h 1829905"/>
              <a:gd name="connsiteX6" fmla="*/ 8599251 w 11517549"/>
              <a:gd name="connsiteY6" fmla="*/ 1829905 h 1829905"/>
              <a:gd name="connsiteX7" fmla="*/ 11517549 w 11517549"/>
              <a:gd name="connsiteY7" fmla="*/ 1829905 h 1829905"/>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527905 w 11517549"/>
              <a:gd name="connsiteY5" fmla="*/ 119613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527905 w 11517549"/>
              <a:gd name="connsiteY5" fmla="*/ 119613 h 2066494"/>
              <a:gd name="connsiteX6" fmla="*/ 8599251 w 11517549"/>
              <a:gd name="connsiteY6" fmla="*/ 2066494 h 2066494"/>
              <a:gd name="connsiteX7" fmla="*/ 11517549 w 11517549"/>
              <a:gd name="connsiteY7" fmla="*/ 2066494 h 2066494"/>
              <a:gd name="connsiteX0" fmla="*/ 0 w 11517549"/>
              <a:gd name="connsiteY0" fmla="*/ 2065705 h 2065705"/>
              <a:gd name="connsiteX1" fmla="*/ 8171234 w 11517549"/>
              <a:gd name="connsiteY1" fmla="*/ 2065705 h 2065705"/>
              <a:gd name="connsiteX2" fmla="*/ 9105089 w 11517549"/>
              <a:gd name="connsiteY2" fmla="*/ 236905 h 2065705"/>
              <a:gd name="connsiteX3" fmla="*/ 7704306 w 11517549"/>
              <a:gd name="connsiteY3" fmla="*/ 382820 h 2065705"/>
              <a:gd name="connsiteX4" fmla="*/ 7247106 w 11517549"/>
              <a:gd name="connsiteY4" fmla="*/ 324454 h 2065705"/>
              <a:gd name="connsiteX5" fmla="*/ 9527905 w 11517549"/>
              <a:gd name="connsiteY5" fmla="*/ 118824 h 2065705"/>
              <a:gd name="connsiteX6" fmla="*/ 8599251 w 11517549"/>
              <a:gd name="connsiteY6" fmla="*/ 2065705 h 2065705"/>
              <a:gd name="connsiteX7" fmla="*/ 11517549 w 11517549"/>
              <a:gd name="connsiteY7" fmla="*/ 2065705 h 2065705"/>
              <a:gd name="connsiteX0" fmla="*/ 0 w 11517549"/>
              <a:gd name="connsiteY0" fmla="*/ 2065705 h 2065705"/>
              <a:gd name="connsiteX1" fmla="*/ 8171234 w 11517549"/>
              <a:gd name="connsiteY1" fmla="*/ 2065705 h 2065705"/>
              <a:gd name="connsiteX2" fmla="*/ 9105089 w 11517549"/>
              <a:gd name="connsiteY2" fmla="*/ 236905 h 2065705"/>
              <a:gd name="connsiteX3" fmla="*/ 7704306 w 11517549"/>
              <a:gd name="connsiteY3" fmla="*/ 382820 h 2065705"/>
              <a:gd name="connsiteX4" fmla="*/ 7247106 w 11517549"/>
              <a:gd name="connsiteY4" fmla="*/ 324454 h 2065705"/>
              <a:gd name="connsiteX5" fmla="*/ 9527905 w 11517549"/>
              <a:gd name="connsiteY5" fmla="*/ 118824 h 2065705"/>
              <a:gd name="connsiteX6" fmla="*/ 8599251 w 11517549"/>
              <a:gd name="connsiteY6" fmla="*/ 2065705 h 2065705"/>
              <a:gd name="connsiteX7" fmla="*/ 11517549 w 11517549"/>
              <a:gd name="connsiteY7" fmla="*/ 2065705 h 2065705"/>
              <a:gd name="connsiteX0" fmla="*/ 0 w 11517549"/>
              <a:gd name="connsiteY0" fmla="*/ 2283074 h 2283074"/>
              <a:gd name="connsiteX1" fmla="*/ 8171234 w 11517549"/>
              <a:gd name="connsiteY1" fmla="*/ 2283074 h 2283074"/>
              <a:gd name="connsiteX2" fmla="*/ 9105089 w 11517549"/>
              <a:gd name="connsiteY2" fmla="*/ 454274 h 2283074"/>
              <a:gd name="connsiteX3" fmla="*/ 7704306 w 11517549"/>
              <a:gd name="connsiteY3" fmla="*/ 600189 h 2283074"/>
              <a:gd name="connsiteX4" fmla="*/ 7247106 w 11517549"/>
              <a:gd name="connsiteY4" fmla="*/ 541823 h 2283074"/>
              <a:gd name="connsiteX5" fmla="*/ 9527905 w 11517549"/>
              <a:gd name="connsiteY5" fmla="*/ 336193 h 2283074"/>
              <a:gd name="connsiteX6" fmla="*/ 8599251 w 11517549"/>
              <a:gd name="connsiteY6" fmla="*/ 2283074 h 2283074"/>
              <a:gd name="connsiteX7" fmla="*/ 11517549 w 11517549"/>
              <a:gd name="connsiteY7" fmla="*/ 2283074 h 2283074"/>
              <a:gd name="connsiteX0" fmla="*/ 0 w 11517549"/>
              <a:gd name="connsiteY0" fmla="*/ 2343828 h 2343828"/>
              <a:gd name="connsiteX1" fmla="*/ 8171234 w 11517549"/>
              <a:gd name="connsiteY1" fmla="*/ 2343828 h 2343828"/>
              <a:gd name="connsiteX2" fmla="*/ 9105089 w 11517549"/>
              <a:gd name="connsiteY2" fmla="*/ 515028 h 2343828"/>
              <a:gd name="connsiteX3" fmla="*/ 7704306 w 11517549"/>
              <a:gd name="connsiteY3" fmla="*/ 660943 h 2343828"/>
              <a:gd name="connsiteX4" fmla="*/ 7247106 w 11517549"/>
              <a:gd name="connsiteY4" fmla="*/ 602577 h 2343828"/>
              <a:gd name="connsiteX5" fmla="*/ 9527905 w 11517549"/>
              <a:gd name="connsiteY5" fmla="*/ 396947 h 2343828"/>
              <a:gd name="connsiteX6" fmla="*/ 8599251 w 11517549"/>
              <a:gd name="connsiteY6" fmla="*/ 2343828 h 2343828"/>
              <a:gd name="connsiteX7" fmla="*/ 11517549 w 11517549"/>
              <a:gd name="connsiteY7" fmla="*/ 2343828 h 2343828"/>
              <a:gd name="connsiteX0" fmla="*/ 0 w 11517549"/>
              <a:gd name="connsiteY0" fmla="*/ 2368625 h 2368625"/>
              <a:gd name="connsiteX1" fmla="*/ 8171234 w 11517549"/>
              <a:gd name="connsiteY1" fmla="*/ 2368625 h 2368625"/>
              <a:gd name="connsiteX2" fmla="*/ 9105089 w 11517549"/>
              <a:gd name="connsiteY2" fmla="*/ 539825 h 2368625"/>
              <a:gd name="connsiteX3" fmla="*/ 7704306 w 11517549"/>
              <a:gd name="connsiteY3" fmla="*/ 685740 h 2368625"/>
              <a:gd name="connsiteX4" fmla="*/ 7247106 w 11517549"/>
              <a:gd name="connsiteY4" fmla="*/ 627374 h 2368625"/>
              <a:gd name="connsiteX5" fmla="*/ 9527905 w 11517549"/>
              <a:gd name="connsiteY5" fmla="*/ 421744 h 2368625"/>
              <a:gd name="connsiteX6" fmla="*/ 8599251 w 11517549"/>
              <a:gd name="connsiteY6" fmla="*/ 2368625 h 2368625"/>
              <a:gd name="connsiteX7" fmla="*/ 11517549 w 11517549"/>
              <a:gd name="connsiteY7" fmla="*/ 2368625 h 2368625"/>
              <a:gd name="connsiteX0" fmla="*/ 0 w 11517549"/>
              <a:gd name="connsiteY0" fmla="*/ 2368625 h 2368625"/>
              <a:gd name="connsiteX1" fmla="*/ 8171234 w 11517549"/>
              <a:gd name="connsiteY1" fmla="*/ 2368625 h 2368625"/>
              <a:gd name="connsiteX2" fmla="*/ 9105089 w 11517549"/>
              <a:gd name="connsiteY2" fmla="*/ 539825 h 2368625"/>
              <a:gd name="connsiteX3" fmla="*/ 7704306 w 11517549"/>
              <a:gd name="connsiteY3" fmla="*/ 685740 h 2368625"/>
              <a:gd name="connsiteX4" fmla="*/ 7247106 w 11517549"/>
              <a:gd name="connsiteY4" fmla="*/ 627374 h 2368625"/>
              <a:gd name="connsiteX5" fmla="*/ 9527905 w 11517549"/>
              <a:gd name="connsiteY5" fmla="*/ 421744 h 2368625"/>
              <a:gd name="connsiteX6" fmla="*/ 8599251 w 11517549"/>
              <a:gd name="connsiteY6" fmla="*/ 2368625 h 2368625"/>
              <a:gd name="connsiteX7" fmla="*/ 11517549 w 11517549"/>
              <a:gd name="connsiteY7" fmla="*/ 2368625 h 2368625"/>
              <a:gd name="connsiteX0" fmla="*/ 0 w 11517549"/>
              <a:gd name="connsiteY0" fmla="*/ 2704862 h 2704862"/>
              <a:gd name="connsiteX1" fmla="*/ 8171234 w 11517549"/>
              <a:gd name="connsiteY1" fmla="*/ 2704862 h 2704862"/>
              <a:gd name="connsiteX2" fmla="*/ 9105089 w 11517549"/>
              <a:gd name="connsiteY2" fmla="*/ 876062 h 2704862"/>
              <a:gd name="connsiteX3" fmla="*/ 7704306 w 11517549"/>
              <a:gd name="connsiteY3" fmla="*/ 1021977 h 2704862"/>
              <a:gd name="connsiteX4" fmla="*/ 7247106 w 11517549"/>
              <a:gd name="connsiteY4" fmla="*/ 963611 h 2704862"/>
              <a:gd name="connsiteX5" fmla="*/ 9527905 w 11517549"/>
              <a:gd name="connsiteY5" fmla="*/ 757981 h 2704862"/>
              <a:gd name="connsiteX6" fmla="*/ 8599251 w 11517549"/>
              <a:gd name="connsiteY6" fmla="*/ 2704862 h 2704862"/>
              <a:gd name="connsiteX7" fmla="*/ 11517549 w 11517549"/>
              <a:gd name="connsiteY7" fmla="*/ 2704862 h 2704862"/>
              <a:gd name="connsiteX0" fmla="*/ 0 w 11517549"/>
              <a:gd name="connsiteY0" fmla="*/ 2699702 h 2699702"/>
              <a:gd name="connsiteX1" fmla="*/ 8171234 w 11517549"/>
              <a:gd name="connsiteY1" fmla="*/ 2699702 h 2699702"/>
              <a:gd name="connsiteX2" fmla="*/ 9105089 w 11517549"/>
              <a:gd name="connsiteY2" fmla="*/ 870902 h 2699702"/>
              <a:gd name="connsiteX3" fmla="*/ 7704306 w 11517549"/>
              <a:gd name="connsiteY3" fmla="*/ 1016817 h 2699702"/>
              <a:gd name="connsiteX4" fmla="*/ 7247106 w 11517549"/>
              <a:gd name="connsiteY4" fmla="*/ 958451 h 2699702"/>
              <a:gd name="connsiteX5" fmla="*/ 9527905 w 11517549"/>
              <a:gd name="connsiteY5" fmla="*/ 752821 h 2699702"/>
              <a:gd name="connsiteX6" fmla="*/ 8599251 w 11517549"/>
              <a:gd name="connsiteY6" fmla="*/ 2699702 h 2699702"/>
              <a:gd name="connsiteX7" fmla="*/ 11517549 w 11517549"/>
              <a:gd name="connsiteY7" fmla="*/ 2699702 h 2699702"/>
              <a:gd name="connsiteX0" fmla="*/ 0 w 11517549"/>
              <a:gd name="connsiteY0" fmla="*/ 2699702 h 2699702"/>
              <a:gd name="connsiteX1" fmla="*/ 8171234 w 11517549"/>
              <a:gd name="connsiteY1" fmla="*/ 2699702 h 2699702"/>
              <a:gd name="connsiteX2" fmla="*/ 9105089 w 11517549"/>
              <a:gd name="connsiteY2" fmla="*/ 870902 h 2699702"/>
              <a:gd name="connsiteX3" fmla="*/ 7704306 w 11517549"/>
              <a:gd name="connsiteY3" fmla="*/ 1016817 h 2699702"/>
              <a:gd name="connsiteX4" fmla="*/ 7247106 w 11517549"/>
              <a:gd name="connsiteY4" fmla="*/ 958451 h 2699702"/>
              <a:gd name="connsiteX5" fmla="*/ 9527905 w 11517549"/>
              <a:gd name="connsiteY5" fmla="*/ 752821 h 2699702"/>
              <a:gd name="connsiteX6" fmla="*/ 8599251 w 11517549"/>
              <a:gd name="connsiteY6" fmla="*/ 2699702 h 2699702"/>
              <a:gd name="connsiteX7" fmla="*/ 11517549 w 11517549"/>
              <a:gd name="connsiteY7" fmla="*/ 2699702 h 2699702"/>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7704306 w 11517549"/>
              <a:gd name="connsiteY2" fmla="*/ 1098999 h 2781884"/>
              <a:gd name="connsiteX3" fmla="*/ 7247106 w 11517549"/>
              <a:gd name="connsiteY3" fmla="*/ 1040633 h 2781884"/>
              <a:gd name="connsiteX4" fmla="*/ 9527905 w 11517549"/>
              <a:gd name="connsiteY4" fmla="*/ 835003 h 2781884"/>
              <a:gd name="connsiteX5" fmla="*/ 8599251 w 11517549"/>
              <a:gd name="connsiteY5" fmla="*/ 2781884 h 2781884"/>
              <a:gd name="connsiteX6" fmla="*/ 11517549 w 11517549"/>
              <a:gd name="connsiteY6" fmla="*/ 2781884 h 2781884"/>
              <a:gd name="connsiteX0" fmla="*/ 0 w 11517549"/>
              <a:gd name="connsiteY0" fmla="*/ 1741251 h 1741251"/>
              <a:gd name="connsiteX1" fmla="*/ 8171234 w 11517549"/>
              <a:gd name="connsiteY1" fmla="*/ 1741251 h 1741251"/>
              <a:gd name="connsiteX2" fmla="*/ 7704306 w 11517549"/>
              <a:gd name="connsiteY2" fmla="*/ 58366 h 1741251"/>
              <a:gd name="connsiteX3" fmla="*/ 7247106 w 11517549"/>
              <a:gd name="connsiteY3" fmla="*/ 0 h 1741251"/>
              <a:gd name="connsiteX4" fmla="*/ 8599251 w 11517549"/>
              <a:gd name="connsiteY4" fmla="*/ 1741251 h 1741251"/>
              <a:gd name="connsiteX5" fmla="*/ 11517549 w 11517549"/>
              <a:gd name="connsiteY5" fmla="*/ 1741251 h 1741251"/>
              <a:gd name="connsiteX0" fmla="*/ 0 w 11517549"/>
              <a:gd name="connsiteY0" fmla="*/ 2240361 h 2240361"/>
              <a:gd name="connsiteX1" fmla="*/ 8171234 w 11517549"/>
              <a:gd name="connsiteY1" fmla="*/ 2240361 h 2240361"/>
              <a:gd name="connsiteX2" fmla="*/ 7704306 w 11517549"/>
              <a:gd name="connsiteY2" fmla="*/ 55747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32741 h 2232741"/>
              <a:gd name="connsiteX1" fmla="*/ 8171234 w 11517549"/>
              <a:gd name="connsiteY1" fmla="*/ 2232741 h 2232741"/>
              <a:gd name="connsiteX2" fmla="*/ 82377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2377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19596 w 11517549"/>
              <a:gd name="connsiteY2" fmla="*/ 883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234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234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17549" h="2232741">
                <a:moveTo>
                  <a:pt x="0" y="2232741"/>
                </a:moveTo>
                <a:lnTo>
                  <a:pt x="8171234" y="2232741"/>
                </a:lnTo>
                <a:cubicBezTo>
                  <a:pt x="8171315" y="1990360"/>
                  <a:pt x="8121217" y="180934"/>
                  <a:pt x="8123406" y="1216"/>
                </a:cubicBezTo>
                <a:lnTo>
                  <a:pt x="8641566" y="0"/>
                </a:lnTo>
                <a:cubicBezTo>
                  <a:pt x="8638324" y="185231"/>
                  <a:pt x="8607601" y="1992063"/>
                  <a:pt x="8599251" y="2232741"/>
                </a:cubicBezTo>
                <a:lnTo>
                  <a:pt x="11517549" y="2232741"/>
                </a:lnTo>
              </a:path>
            </a:pathLst>
          </a:custGeom>
          <a:noFill/>
          <a:ln w="1905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bwMode="gray">
          <a:xfrm>
            <a:off x="340468" y="5056754"/>
            <a:ext cx="11517549" cy="423863"/>
          </a:xfrm>
          <a:custGeom>
            <a:avLst/>
            <a:gdLst>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87166 h 1887166"/>
              <a:gd name="connsiteX1" fmla="*/ 8171234 w 11517549"/>
              <a:gd name="connsiteY1" fmla="*/ 1887166 h 1887166"/>
              <a:gd name="connsiteX2" fmla="*/ 9105089 w 11517549"/>
              <a:gd name="connsiteY2" fmla="*/ 58366 h 1887166"/>
              <a:gd name="connsiteX3" fmla="*/ 7704306 w 11517549"/>
              <a:gd name="connsiteY3" fmla="*/ 204281 h 1887166"/>
              <a:gd name="connsiteX4" fmla="*/ 7247106 w 11517549"/>
              <a:gd name="connsiteY4" fmla="*/ 145915 h 1887166"/>
              <a:gd name="connsiteX5" fmla="*/ 9542834 w 11517549"/>
              <a:gd name="connsiteY5" fmla="*/ 0 h 1887166"/>
              <a:gd name="connsiteX6" fmla="*/ 8599251 w 11517549"/>
              <a:gd name="connsiteY6" fmla="*/ 1887166 h 1887166"/>
              <a:gd name="connsiteX7" fmla="*/ 11517549 w 11517549"/>
              <a:gd name="connsiteY7" fmla="*/ 1887166 h 1887166"/>
              <a:gd name="connsiteX0" fmla="*/ 0 w 11517549"/>
              <a:gd name="connsiteY0" fmla="*/ 1829905 h 1829905"/>
              <a:gd name="connsiteX1" fmla="*/ 8171234 w 11517549"/>
              <a:gd name="connsiteY1" fmla="*/ 1829905 h 1829905"/>
              <a:gd name="connsiteX2" fmla="*/ 9105089 w 11517549"/>
              <a:gd name="connsiteY2" fmla="*/ 1105 h 1829905"/>
              <a:gd name="connsiteX3" fmla="*/ 7704306 w 11517549"/>
              <a:gd name="connsiteY3" fmla="*/ 147020 h 1829905"/>
              <a:gd name="connsiteX4" fmla="*/ 7247106 w 11517549"/>
              <a:gd name="connsiteY4" fmla="*/ 88654 h 1829905"/>
              <a:gd name="connsiteX5" fmla="*/ 9244255 w 11517549"/>
              <a:gd name="connsiteY5" fmla="*/ 73368 h 1829905"/>
              <a:gd name="connsiteX6" fmla="*/ 8599251 w 11517549"/>
              <a:gd name="connsiteY6" fmla="*/ 1829905 h 1829905"/>
              <a:gd name="connsiteX7" fmla="*/ 11517549 w 11517549"/>
              <a:gd name="connsiteY7" fmla="*/ 1829905 h 1829905"/>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244255 w 11517549"/>
              <a:gd name="connsiteY5" fmla="*/ 309957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527905 w 11517549"/>
              <a:gd name="connsiteY5" fmla="*/ 119613 h 2066494"/>
              <a:gd name="connsiteX6" fmla="*/ 8599251 w 11517549"/>
              <a:gd name="connsiteY6" fmla="*/ 2066494 h 2066494"/>
              <a:gd name="connsiteX7" fmla="*/ 11517549 w 11517549"/>
              <a:gd name="connsiteY7" fmla="*/ 2066494 h 2066494"/>
              <a:gd name="connsiteX0" fmla="*/ 0 w 11517549"/>
              <a:gd name="connsiteY0" fmla="*/ 2066494 h 2066494"/>
              <a:gd name="connsiteX1" fmla="*/ 8171234 w 11517549"/>
              <a:gd name="connsiteY1" fmla="*/ 2066494 h 2066494"/>
              <a:gd name="connsiteX2" fmla="*/ 9105089 w 11517549"/>
              <a:gd name="connsiteY2" fmla="*/ 237694 h 2066494"/>
              <a:gd name="connsiteX3" fmla="*/ 7704306 w 11517549"/>
              <a:gd name="connsiteY3" fmla="*/ 383609 h 2066494"/>
              <a:gd name="connsiteX4" fmla="*/ 7247106 w 11517549"/>
              <a:gd name="connsiteY4" fmla="*/ 325243 h 2066494"/>
              <a:gd name="connsiteX5" fmla="*/ 9527905 w 11517549"/>
              <a:gd name="connsiteY5" fmla="*/ 119613 h 2066494"/>
              <a:gd name="connsiteX6" fmla="*/ 8599251 w 11517549"/>
              <a:gd name="connsiteY6" fmla="*/ 2066494 h 2066494"/>
              <a:gd name="connsiteX7" fmla="*/ 11517549 w 11517549"/>
              <a:gd name="connsiteY7" fmla="*/ 2066494 h 2066494"/>
              <a:gd name="connsiteX0" fmla="*/ 0 w 11517549"/>
              <a:gd name="connsiteY0" fmla="*/ 2065705 h 2065705"/>
              <a:gd name="connsiteX1" fmla="*/ 8171234 w 11517549"/>
              <a:gd name="connsiteY1" fmla="*/ 2065705 h 2065705"/>
              <a:gd name="connsiteX2" fmla="*/ 9105089 w 11517549"/>
              <a:gd name="connsiteY2" fmla="*/ 236905 h 2065705"/>
              <a:gd name="connsiteX3" fmla="*/ 7704306 w 11517549"/>
              <a:gd name="connsiteY3" fmla="*/ 382820 h 2065705"/>
              <a:gd name="connsiteX4" fmla="*/ 7247106 w 11517549"/>
              <a:gd name="connsiteY4" fmla="*/ 324454 h 2065705"/>
              <a:gd name="connsiteX5" fmla="*/ 9527905 w 11517549"/>
              <a:gd name="connsiteY5" fmla="*/ 118824 h 2065705"/>
              <a:gd name="connsiteX6" fmla="*/ 8599251 w 11517549"/>
              <a:gd name="connsiteY6" fmla="*/ 2065705 h 2065705"/>
              <a:gd name="connsiteX7" fmla="*/ 11517549 w 11517549"/>
              <a:gd name="connsiteY7" fmla="*/ 2065705 h 2065705"/>
              <a:gd name="connsiteX0" fmla="*/ 0 w 11517549"/>
              <a:gd name="connsiteY0" fmla="*/ 2065705 h 2065705"/>
              <a:gd name="connsiteX1" fmla="*/ 8171234 w 11517549"/>
              <a:gd name="connsiteY1" fmla="*/ 2065705 h 2065705"/>
              <a:gd name="connsiteX2" fmla="*/ 9105089 w 11517549"/>
              <a:gd name="connsiteY2" fmla="*/ 236905 h 2065705"/>
              <a:gd name="connsiteX3" fmla="*/ 7704306 w 11517549"/>
              <a:gd name="connsiteY3" fmla="*/ 382820 h 2065705"/>
              <a:gd name="connsiteX4" fmla="*/ 7247106 w 11517549"/>
              <a:gd name="connsiteY4" fmla="*/ 324454 h 2065705"/>
              <a:gd name="connsiteX5" fmla="*/ 9527905 w 11517549"/>
              <a:gd name="connsiteY5" fmla="*/ 118824 h 2065705"/>
              <a:gd name="connsiteX6" fmla="*/ 8599251 w 11517549"/>
              <a:gd name="connsiteY6" fmla="*/ 2065705 h 2065705"/>
              <a:gd name="connsiteX7" fmla="*/ 11517549 w 11517549"/>
              <a:gd name="connsiteY7" fmla="*/ 2065705 h 2065705"/>
              <a:gd name="connsiteX0" fmla="*/ 0 w 11517549"/>
              <a:gd name="connsiteY0" fmla="*/ 2283074 h 2283074"/>
              <a:gd name="connsiteX1" fmla="*/ 8171234 w 11517549"/>
              <a:gd name="connsiteY1" fmla="*/ 2283074 h 2283074"/>
              <a:gd name="connsiteX2" fmla="*/ 9105089 w 11517549"/>
              <a:gd name="connsiteY2" fmla="*/ 454274 h 2283074"/>
              <a:gd name="connsiteX3" fmla="*/ 7704306 w 11517549"/>
              <a:gd name="connsiteY3" fmla="*/ 600189 h 2283074"/>
              <a:gd name="connsiteX4" fmla="*/ 7247106 w 11517549"/>
              <a:gd name="connsiteY4" fmla="*/ 541823 h 2283074"/>
              <a:gd name="connsiteX5" fmla="*/ 9527905 w 11517549"/>
              <a:gd name="connsiteY5" fmla="*/ 336193 h 2283074"/>
              <a:gd name="connsiteX6" fmla="*/ 8599251 w 11517549"/>
              <a:gd name="connsiteY6" fmla="*/ 2283074 h 2283074"/>
              <a:gd name="connsiteX7" fmla="*/ 11517549 w 11517549"/>
              <a:gd name="connsiteY7" fmla="*/ 2283074 h 2283074"/>
              <a:gd name="connsiteX0" fmla="*/ 0 w 11517549"/>
              <a:gd name="connsiteY0" fmla="*/ 2343828 h 2343828"/>
              <a:gd name="connsiteX1" fmla="*/ 8171234 w 11517549"/>
              <a:gd name="connsiteY1" fmla="*/ 2343828 h 2343828"/>
              <a:gd name="connsiteX2" fmla="*/ 9105089 w 11517549"/>
              <a:gd name="connsiteY2" fmla="*/ 515028 h 2343828"/>
              <a:gd name="connsiteX3" fmla="*/ 7704306 w 11517549"/>
              <a:gd name="connsiteY3" fmla="*/ 660943 h 2343828"/>
              <a:gd name="connsiteX4" fmla="*/ 7247106 w 11517549"/>
              <a:gd name="connsiteY4" fmla="*/ 602577 h 2343828"/>
              <a:gd name="connsiteX5" fmla="*/ 9527905 w 11517549"/>
              <a:gd name="connsiteY5" fmla="*/ 396947 h 2343828"/>
              <a:gd name="connsiteX6" fmla="*/ 8599251 w 11517549"/>
              <a:gd name="connsiteY6" fmla="*/ 2343828 h 2343828"/>
              <a:gd name="connsiteX7" fmla="*/ 11517549 w 11517549"/>
              <a:gd name="connsiteY7" fmla="*/ 2343828 h 2343828"/>
              <a:gd name="connsiteX0" fmla="*/ 0 w 11517549"/>
              <a:gd name="connsiteY0" fmla="*/ 2368625 h 2368625"/>
              <a:gd name="connsiteX1" fmla="*/ 8171234 w 11517549"/>
              <a:gd name="connsiteY1" fmla="*/ 2368625 h 2368625"/>
              <a:gd name="connsiteX2" fmla="*/ 9105089 w 11517549"/>
              <a:gd name="connsiteY2" fmla="*/ 539825 h 2368625"/>
              <a:gd name="connsiteX3" fmla="*/ 7704306 w 11517549"/>
              <a:gd name="connsiteY3" fmla="*/ 685740 h 2368625"/>
              <a:gd name="connsiteX4" fmla="*/ 7247106 w 11517549"/>
              <a:gd name="connsiteY4" fmla="*/ 627374 h 2368625"/>
              <a:gd name="connsiteX5" fmla="*/ 9527905 w 11517549"/>
              <a:gd name="connsiteY5" fmla="*/ 421744 h 2368625"/>
              <a:gd name="connsiteX6" fmla="*/ 8599251 w 11517549"/>
              <a:gd name="connsiteY6" fmla="*/ 2368625 h 2368625"/>
              <a:gd name="connsiteX7" fmla="*/ 11517549 w 11517549"/>
              <a:gd name="connsiteY7" fmla="*/ 2368625 h 2368625"/>
              <a:gd name="connsiteX0" fmla="*/ 0 w 11517549"/>
              <a:gd name="connsiteY0" fmla="*/ 2368625 h 2368625"/>
              <a:gd name="connsiteX1" fmla="*/ 8171234 w 11517549"/>
              <a:gd name="connsiteY1" fmla="*/ 2368625 h 2368625"/>
              <a:gd name="connsiteX2" fmla="*/ 9105089 w 11517549"/>
              <a:gd name="connsiteY2" fmla="*/ 539825 h 2368625"/>
              <a:gd name="connsiteX3" fmla="*/ 7704306 w 11517549"/>
              <a:gd name="connsiteY3" fmla="*/ 685740 h 2368625"/>
              <a:gd name="connsiteX4" fmla="*/ 7247106 w 11517549"/>
              <a:gd name="connsiteY4" fmla="*/ 627374 h 2368625"/>
              <a:gd name="connsiteX5" fmla="*/ 9527905 w 11517549"/>
              <a:gd name="connsiteY5" fmla="*/ 421744 h 2368625"/>
              <a:gd name="connsiteX6" fmla="*/ 8599251 w 11517549"/>
              <a:gd name="connsiteY6" fmla="*/ 2368625 h 2368625"/>
              <a:gd name="connsiteX7" fmla="*/ 11517549 w 11517549"/>
              <a:gd name="connsiteY7" fmla="*/ 2368625 h 2368625"/>
              <a:gd name="connsiteX0" fmla="*/ 0 w 11517549"/>
              <a:gd name="connsiteY0" fmla="*/ 2704862 h 2704862"/>
              <a:gd name="connsiteX1" fmla="*/ 8171234 w 11517549"/>
              <a:gd name="connsiteY1" fmla="*/ 2704862 h 2704862"/>
              <a:gd name="connsiteX2" fmla="*/ 9105089 w 11517549"/>
              <a:gd name="connsiteY2" fmla="*/ 876062 h 2704862"/>
              <a:gd name="connsiteX3" fmla="*/ 7704306 w 11517549"/>
              <a:gd name="connsiteY3" fmla="*/ 1021977 h 2704862"/>
              <a:gd name="connsiteX4" fmla="*/ 7247106 w 11517549"/>
              <a:gd name="connsiteY4" fmla="*/ 963611 h 2704862"/>
              <a:gd name="connsiteX5" fmla="*/ 9527905 w 11517549"/>
              <a:gd name="connsiteY5" fmla="*/ 757981 h 2704862"/>
              <a:gd name="connsiteX6" fmla="*/ 8599251 w 11517549"/>
              <a:gd name="connsiteY6" fmla="*/ 2704862 h 2704862"/>
              <a:gd name="connsiteX7" fmla="*/ 11517549 w 11517549"/>
              <a:gd name="connsiteY7" fmla="*/ 2704862 h 2704862"/>
              <a:gd name="connsiteX0" fmla="*/ 0 w 11517549"/>
              <a:gd name="connsiteY0" fmla="*/ 2699702 h 2699702"/>
              <a:gd name="connsiteX1" fmla="*/ 8171234 w 11517549"/>
              <a:gd name="connsiteY1" fmla="*/ 2699702 h 2699702"/>
              <a:gd name="connsiteX2" fmla="*/ 9105089 w 11517549"/>
              <a:gd name="connsiteY2" fmla="*/ 870902 h 2699702"/>
              <a:gd name="connsiteX3" fmla="*/ 7704306 w 11517549"/>
              <a:gd name="connsiteY3" fmla="*/ 1016817 h 2699702"/>
              <a:gd name="connsiteX4" fmla="*/ 7247106 w 11517549"/>
              <a:gd name="connsiteY4" fmla="*/ 958451 h 2699702"/>
              <a:gd name="connsiteX5" fmla="*/ 9527905 w 11517549"/>
              <a:gd name="connsiteY5" fmla="*/ 752821 h 2699702"/>
              <a:gd name="connsiteX6" fmla="*/ 8599251 w 11517549"/>
              <a:gd name="connsiteY6" fmla="*/ 2699702 h 2699702"/>
              <a:gd name="connsiteX7" fmla="*/ 11517549 w 11517549"/>
              <a:gd name="connsiteY7" fmla="*/ 2699702 h 2699702"/>
              <a:gd name="connsiteX0" fmla="*/ 0 w 11517549"/>
              <a:gd name="connsiteY0" fmla="*/ 2699702 h 2699702"/>
              <a:gd name="connsiteX1" fmla="*/ 8171234 w 11517549"/>
              <a:gd name="connsiteY1" fmla="*/ 2699702 h 2699702"/>
              <a:gd name="connsiteX2" fmla="*/ 9105089 w 11517549"/>
              <a:gd name="connsiteY2" fmla="*/ 870902 h 2699702"/>
              <a:gd name="connsiteX3" fmla="*/ 7704306 w 11517549"/>
              <a:gd name="connsiteY3" fmla="*/ 1016817 h 2699702"/>
              <a:gd name="connsiteX4" fmla="*/ 7247106 w 11517549"/>
              <a:gd name="connsiteY4" fmla="*/ 958451 h 2699702"/>
              <a:gd name="connsiteX5" fmla="*/ 9527905 w 11517549"/>
              <a:gd name="connsiteY5" fmla="*/ 752821 h 2699702"/>
              <a:gd name="connsiteX6" fmla="*/ 8599251 w 11517549"/>
              <a:gd name="connsiteY6" fmla="*/ 2699702 h 2699702"/>
              <a:gd name="connsiteX7" fmla="*/ 11517549 w 11517549"/>
              <a:gd name="connsiteY7" fmla="*/ 2699702 h 2699702"/>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71589 h 2771589"/>
              <a:gd name="connsiteX1" fmla="*/ 8171234 w 11517549"/>
              <a:gd name="connsiteY1" fmla="*/ 2771589 h 2771589"/>
              <a:gd name="connsiteX2" fmla="*/ 9105089 w 11517549"/>
              <a:gd name="connsiteY2" fmla="*/ 942789 h 2771589"/>
              <a:gd name="connsiteX3" fmla="*/ 7704306 w 11517549"/>
              <a:gd name="connsiteY3" fmla="*/ 1088704 h 2771589"/>
              <a:gd name="connsiteX4" fmla="*/ 7247106 w 11517549"/>
              <a:gd name="connsiteY4" fmla="*/ 1030338 h 2771589"/>
              <a:gd name="connsiteX5" fmla="*/ 9527905 w 11517549"/>
              <a:gd name="connsiteY5" fmla="*/ 824708 h 2771589"/>
              <a:gd name="connsiteX6" fmla="*/ 8599251 w 11517549"/>
              <a:gd name="connsiteY6" fmla="*/ 2771589 h 2771589"/>
              <a:gd name="connsiteX7" fmla="*/ 11517549 w 11517549"/>
              <a:gd name="connsiteY7" fmla="*/ 2771589 h 2771589"/>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9105089 w 11517549"/>
              <a:gd name="connsiteY2" fmla="*/ 953084 h 2781884"/>
              <a:gd name="connsiteX3" fmla="*/ 7704306 w 11517549"/>
              <a:gd name="connsiteY3" fmla="*/ 1098999 h 2781884"/>
              <a:gd name="connsiteX4" fmla="*/ 7247106 w 11517549"/>
              <a:gd name="connsiteY4" fmla="*/ 1040633 h 2781884"/>
              <a:gd name="connsiteX5" fmla="*/ 9527905 w 11517549"/>
              <a:gd name="connsiteY5" fmla="*/ 835003 h 2781884"/>
              <a:gd name="connsiteX6" fmla="*/ 8599251 w 11517549"/>
              <a:gd name="connsiteY6" fmla="*/ 2781884 h 2781884"/>
              <a:gd name="connsiteX7" fmla="*/ 11517549 w 11517549"/>
              <a:gd name="connsiteY7" fmla="*/ 2781884 h 2781884"/>
              <a:gd name="connsiteX0" fmla="*/ 0 w 11517549"/>
              <a:gd name="connsiteY0" fmla="*/ 2781884 h 2781884"/>
              <a:gd name="connsiteX1" fmla="*/ 8171234 w 11517549"/>
              <a:gd name="connsiteY1" fmla="*/ 2781884 h 2781884"/>
              <a:gd name="connsiteX2" fmla="*/ 7704306 w 11517549"/>
              <a:gd name="connsiteY2" fmla="*/ 1098999 h 2781884"/>
              <a:gd name="connsiteX3" fmla="*/ 7247106 w 11517549"/>
              <a:gd name="connsiteY3" fmla="*/ 1040633 h 2781884"/>
              <a:gd name="connsiteX4" fmla="*/ 9527905 w 11517549"/>
              <a:gd name="connsiteY4" fmla="*/ 835003 h 2781884"/>
              <a:gd name="connsiteX5" fmla="*/ 8599251 w 11517549"/>
              <a:gd name="connsiteY5" fmla="*/ 2781884 h 2781884"/>
              <a:gd name="connsiteX6" fmla="*/ 11517549 w 11517549"/>
              <a:gd name="connsiteY6" fmla="*/ 2781884 h 2781884"/>
              <a:gd name="connsiteX0" fmla="*/ 0 w 11517549"/>
              <a:gd name="connsiteY0" fmla="*/ 1741251 h 1741251"/>
              <a:gd name="connsiteX1" fmla="*/ 8171234 w 11517549"/>
              <a:gd name="connsiteY1" fmla="*/ 1741251 h 1741251"/>
              <a:gd name="connsiteX2" fmla="*/ 7704306 w 11517549"/>
              <a:gd name="connsiteY2" fmla="*/ 58366 h 1741251"/>
              <a:gd name="connsiteX3" fmla="*/ 7247106 w 11517549"/>
              <a:gd name="connsiteY3" fmla="*/ 0 h 1741251"/>
              <a:gd name="connsiteX4" fmla="*/ 8599251 w 11517549"/>
              <a:gd name="connsiteY4" fmla="*/ 1741251 h 1741251"/>
              <a:gd name="connsiteX5" fmla="*/ 11517549 w 11517549"/>
              <a:gd name="connsiteY5" fmla="*/ 1741251 h 1741251"/>
              <a:gd name="connsiteX0" fmla="*/ 0 w 11517549"/>
              <a:gd name="connsiteY0" fmla="*/ 2240361 h 2240361"/>
              <a:gd name="connsiteX1" fmla="*/ 8171234 w 11517549"/>
              <a:gd name="connsiteY1" fmla="*/ 2240361 h 2240361"/>
              <a:gd name="connsiteX2" fmla="*/ 7704306 w 11517549"/>
              <a:gd name="connsiteY2" fmla="*/ 55747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40361 h 2240361"/>
              <a:gd name="connsiteX1" fmla="*/ 8171234 w 11517549"/>
              <a:gd name="connsiteY1" fmla="*/ 2240361 h 2240361"/>
              <a:gd name="connsiteX2" fmla="*/ 8237706 w 11517549"/>
              <a:gd name="connsiteY2" fmla="*/ 8836 h 2240361"/>
              <a:gd name="connsiteX3" fmla="*/ 8923506 w 11517549"/>
              <a:gd name="connsiteY3" fmla="*/ 0 h 2240361"/>
              <a:gd name="connsiteX4" fmla="*/ 8599251 w 11517549"/>
              <a:gd name="connsiteY4" fmla="*/ 2240361 h 2240361"/>
              <a:gd name="connsiteX5" fmla="*/ 11517549 w 11517549"/>
              <a:gd name="connsiteY5" fmla="*/ 2240361 h 2240361"/>
              <a:gd name="connsiteX0" fmla="*/ 0 w 11517549"/>
              <a:gd name="connsiteY0" fmla="*/ 2232741 h 2232741"/>
              <a:gd name="connsiteX1" fmla="*/ 8171234 w 11517549"/>
              <a:gd name="connsiteY1" fmla="*/ 2232741 h 2232741"/>
              <a:gd name="connsiteX2" fmla="*/ 82377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2377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19596 w 11517549"/>
              <a:gd name="connsiteY2" fmla="*/ 883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234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2741 h 2232741"/>
              <a:gd name="connsiteX1" fmla="*/ 8171234 w 11517549"/>
              <a:gd name="connsiteY1" fmla="*/ 2232741 h 2232741"/>
              <a:gd name="connsiteX2" fmla="*/ 8123406 w 11517549"/>
              <a:gd name="connsiteY2" fmla="*/ 1216 h 2232741"/>
              <a:gd name="connsiteX3" fmla="*/ 8641566 w 11517549"/>
              <a:gd name="connsiteY3" fmla="*/ 0 h 2232741"/>
              <a:gd name="connsiteX4" fmla="*/ 8599251 w 11517549"/>
              <a:gd name="connsiteY4" fmla="*/ 2232741 h 2232741"/>
              <a:gd name="connsiteX5" fmla="*/ 11517549 w 11517549"/>
              <a:gd name="connsiteY5" fmla="*/ 2232741 h 2232741"/>
              <a:gd name="connsiteX0" fmla="*/ 0 w 11517549"/>
              <a:gd name="connsiteY0" fmla="*/ 2231525 h 2231525"/>
              <a:gd name="connsiteX1" fmla="*/ 8171234 w 11517549"/>
              <a:gd name="connsiteY1" fmla="*/ 2231525 h 2231525"/>
              <a:gd name="connsiteX2" fmla="*/ 8123406 w 11517549"/>
              <a:gd name="connsiteY2" fmla="*/ 0 h 2231525"/>
              <a:gd name="connsiteX3" fmla="*/ 8571612 w 11517549"/>
              <a:gd name="connsiteY3" fmla="*/ 391027 h 2231525"/>
              <a:gd name="connsiteX4" fmla="*/ 8599251 w 11517549"/>
              <a:gd name="connsiteY4" fmla="*/ 2231525 h 2231525"/>
              <a:gd name="connsiteX5" fmla="*/ 11517549 w 11517549"/>
              <a:gd name="connsiteY5" fmla="*/ 2231525 h 2231525"/>
              <a:gd name="connsiteX0" fmla="*/ 0 w 11517549"/>
              <a:gd name="connsiteY0" fmla="*/ 2231525 h 2231525"/>
              <a:gd name="connsiteX1" fmla="*/ 8171234 w 11517549"/>
              <a:gd name="connsiteY1" fmla="*/ 2231525 h 2231525"/>
              <a:gd name="connsiteX2" fmla="*/ 8123406 w 11517549"/>
              <a:gd name="connsiteY2" fmla="*/ 0 h 2231525"/>
              <a:gd name="connsiteX3" fmla="*/ 8591599 w 11517549"/>
              <a:gd name="connsiteY3" fmla="*/ 1807597 h 2231525"/>
              <a:gd name="connsiteX4" fmla="*/ 8599251 w 11517549"/>
              <a:gd name="connsiteY4" fmla="*/ 2231525 h 2231525"/>
              <a:gd name="connsiteX5" fmla="*/ 11517549 w 11517549"/>
              <a:gd name="connsiteY5" fmla="*/ 2231525 h 2231525"/>
              <a:gd name="connsiteX0" fmla="*/ 0 w 11517549"/>
              <a:gd name="connsiteY0" fmla="*/ 423928 h 423928"/>
              <a:gd name="connsiteX1" fmla="*/ 8171234 w 11517549"/>
              <a:gd name="connsiteY1" fmla="*/ 423928 h 423928"/>
              <a:gd name="connsiteX2" fmla="*/ 8175872 w 11517549"/>
              <a:gd name="connsiteY2" fmla="*/ 1216 h 423928"/>
              <a:gd name="connsiteX3" fmla="*/ 8591599 w 11517549"/>
              <a:gd name="connsiteY3" fmla="*/ 0 h 423928"/>
              <a:gd name="connsiteX4" fmla="*/ 8599251 w 11517549"/>
              <a:gd name="connsiteY4" fmla="*/ 423928 h 423928"/>
              <a:gd name="connsiteX5" fmla="*/ 11517549 w 11517549"/>
              <a:gd name="connsiteY5" fmla="*/ 423928 h 423928"/>
              <a:gd name="connsiteX0" fmla="*/ 0 w 11517549"/>
              <a:gd name="connsiteY0" fmla="*/ 423928 h 423928"/>
              <a:gd name="connsiteX1" fmla="*/ 8171234 w 11517549"/>
              <a:gd name="connsiteY1" fmla="*/ 423928 h 423928"/>
              <a:gd name="connsiteX2" fmla="*/ 8175872 w 11517549"/>
              <a:gd name="connsiteY2" fmla="*/ 1216 h 423928"/>
              <a:gd name="connsiteX3" fmla="*/ 8591599 w 11517549"/>
              <a:gd name="connsiteY3" fmla="*/ 0 h 423928"/>
              <a:gd name="connsiteX4" fmla="*/ 8599251 w 11517549"/>
              <a:gd name="connsiteY4" fmla="*/ 423928 h 423928"/>
              <a:gd name="connsiteX5" fmla="*/ 11517549 w 11517549"/>
              <a:gd name="connsiteY5" fmla="*/ 423928 h 423928"/>
              <a:gd name="connsiteX0" fmla="*/ 0 w 11517549"/>
              <a:gd name="connsiteY0" fmla="*/ 423928 h 423928"/>
              <a:gd name="connsiteX1" fmla="*/ 8171234 w 11517549"/>
              <a:gd name="connsiteY1" fmla="*/ 423928 h 423928"/>
              <a:gd name="connsiteX2" fmla="*/ 8175872 w 11517549"/>
              <a:gd name="connsiteY2" fmla="*/ 1216 h 423928"/>
              <a:gd name="connsiteX3" fmla="*/ 8591599 w 11517549"/>
              <a:gd name="connsiteY3" fmla="*/ 0 h 423928"/>
              <a:gd name="connsiteX4" fmla="*/ 8594488 w 11517549"/>
              <a:gd name="connsiteY4" fmla="*/ 423928 h 423928"/>
              <a:gd name="connsiteX5" fmla="*/ 11517549 w 11517549"/>
              <a:gd name="connsiteY5" fmla="*/ 423928 h 423928"/>
              <a:gd name="connsiteX0" fmla="*/ 0 w 11517549"/>
              <a:gd name="connsiteY0" fmla="*/ 423928 h 423928"/>
              <a:gd name="connsiteX1" fmla="*/ 8171234 w 11517549"/>
              <a:gd name="connsiteY1" fmla="*/ 423928 h 423928"/>
              <a:gd name="connsiteX2" fmla="*/ 8175872 w 11517549"/>
              <a:gd name="connsiteY2" fmla="*/ 1216 h 423928"/>
              <a:gd name="connsiteX3" fmla="*/ 8591599 w 11517549"/>
              <a:gd name="connsiteY3" fmla="*/ 0 h 423928"/>
              <a:gd name="connsiteX4" fmla="*/ 8594488 w 11517549"/>
              <a:gd name="connsiteY4" fmla="*/ 423928 h 423928"/>
              <a:gd name="connsiteX5" fmla="*/ 11517549 w 11517549"/>
              <a:gd name="connsiteY5" fmla="*/ 423928 h 423928"/>
              <a:gd name="connsiteX0" fmla="*/ 0 w 11517549"/>
              <a:gd name="connsiteY0" fmla="*/ 422712 h 422712"/>
              <a:gd name="connsiteX1" fmla="*/ 8171234 w 11517549"/>
              <a:gd name="connsiteY1" fmla="*/ 422712 h 422712"/>
              <a:gd name="connsiteX2" fmla="*/ 8175872 w 11517549"/>
              <a:gd name="connsiteY2" fmla="*/ 0 h 422712"/>
              <a:gd name="connsiteX3" fmla="*/ 8598743 w 11517549"/>
              <a:gd name="connsiteY3" fmla="*/ 1165 h 422712"/>
              <a:gd name="connsiteX4" fmla="*/ 8594488 w 11517549"/>
              <a:gd name="connsiteY4" fmla="*/ 422712 h 422712"/>
              <a:gd name="connsiteX5" fmla="*/ 11517549 w 11517549"/>
              <a:gd name="connsiteY5" fmla="*/ 422712 h 422712"/>
              <a:gd name="connsiteX0" fmla="*/ 0 w 11517549"/>
              <a:gd name="connsiteY0" fmla="*/ 422712 h 422712"/>
              <a:gd name="connsiteX1" fmla="*/ 8171234 w 11517549"/>
              <a:gd name="connsiteY1" fmla="*/ 422712 h 422712"/>
              <a:gd name="connsiteX2" fmla="*/ 8175872 w 11517549"/>
              <a:gd name="connsiteY2" fmla="*/ 0 h 422712"/>
              <a:gd name="connsiteX3" fmla="*/ 8598743 w 11517549"/>
              <a:gd name="connsiteY3" fmla="*/ 1165 h 422712"/>
              <a:gd name="connsiteX4" fmla="*/ 8594488 w 11517549"/>
              <a:gd name="connsiteY4" fmla="*/ 422712 h 422712"/>
              <a:gd name="connsiteX5" fmla="*/ 11517549 w 11517549"/>
              <a:gd name="connsiteY5" fmla="*/ 422712 h 422712"/>
              <a:gd name="connsiteX0" fmla="*/ 0 w 11517549"/>
              <a:gd name="connsiteY0" fmla="*/ 422712 h 422712"/>
              <a:gd name="connsiteX1" fmla="*/ 8171234 w 11517549"/>
              <a:gd name="connsiteY1" fmla="*/ 422712 h 422712"/>
              <a:gd name="connsiteX2" fmla="*/ 8171110 w 11517549"/>
              <a:gd name="connsiteY2" fmla="*/ 0 h 422712"/>
              <a:gd name="connsiteX3" fmla="*/ 8598743 w 11517549"/>
              <a:gd name="connsiteY3" fmla="*/ 1165 h 422712"/>
              <a:gd name="connsiteX4" fmla="*/ 8594488 w 11517549"/>
              <a:gd name="connsiteY4" fmla="*/ 422712 h 422712"/>
              <a:gd name="connsiteX5" fmla="*/ 11517549 w 11517549"/>
              <a:gd name="connsiteY5" fmla="*/ 422712 h 422712"/>
              <a:gd name="connsiteX0" fmla="*/ 0 w 11517549"/>
              <a:gd name="connsiteY0" fmla="*/ 422712 h 422712"/>
              <a:gd name="connsiteX1" fmla="*/ 8171234 w 11517549"/>
              <a:gd name="connsiteY1" fmla="*/ 422712 h 422712"/>
              <a:gd name="connsiteX2" fmla="*/ 8171110 w 11517549"/>
              <a:gd name="connsiteY2" fmla="*/ 0 h 422712"/>
              <a:gd name="connsiteX3" fmla="*/ 8598743 w 11517549"/>
              <a:gd name="connsiteY3" fmla="*/ 1165 h 422712"/>
              <a:gd name="connsiteX4" fmla="*/ 8594488 w 11517549"/>
              <a:gd name="connsiteY4" fmla="*/ 422712 h 422712"/>
              <a:gd name="connsiteX5" fmla="*/ 11517549 w 11517549"/>
              <a:gd name="connsiteY5" fmla="*/ 422712 h 422712"/>
              <a:gd name="connsiteX0" fmla="*/ 0 w 11517549"/>
              <a:gd name="connsiteY0" fmla="*/ 422712 h 422782"/>
              <a:gd name="connsiteX1" fmla="*/ 7853413 w 11517549"/>
              <a:gd name="connsiteY1" fmla="*/ 422782 h 422782"/>
              <a:gd name="connsiteX2" fmla="*/ 8171234 w 11517549"/>
              <a:gd name="connsiteY2" fmla="*/ 422712 h 422782"/>
              <a:gd name="connsiteX3" fmla="*/ 8171110 w 11517549"/>
              <a:gd name="connsiteY3" fmla="*/ 0 h 422782"/>
              <a:gd name="connsiteX4" fmla="*/ 8598743 w 11517549"/>
              <a:gd name="connsiteY4" fmla="*/ 1165 h 422782"/>
              <a:gd name="connsiteX5" fmla="*/ 8594488 w 11517549"/>
              <a:gd name="connsiteY5" fmla="*/ 422712 h 422782"/>
              <a:gd name="connsiteX6" fmla="*/ 11517549 w 11517549"/>
              <a:gd name="connsiteY6"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11517549 w 11517549"/>
              <a:gd name="connsiteY7"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0688 w 11517549"/>
              <a:gd name="connsiteY7" fmla="*/ 420401 h 422782"/>
              <a:gd name="connsiteX8" fmla="*/ 11517549 w 11517549"/>
              <a:gd name="connsiteY8"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0688 w 11517549"/>
              <a:gd name="connsiteY7" fmla="*/ 420401 h 422782"/>
              <a:gd name="connsiteX8" fmla="*/ 9053563 w 11517549"/>
              <a:gd name="connsiteY8" fmla="*/ 420401 h 422782"/>
              <a:gd name="connsiteX9" fmla="*/ 11517549 w 11517549"/>
              <a:gd name="connsiteY9"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9053563 w 11517549"/>
              <a:gd name="connsiteY8" fmla="*/ 420401 h 422782"/>
              <a:gd name="connsiteX9" fmla="*/ 11517549 w 11517549"/>
              <a:gd name="connsiteY9"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11517549 w 11517549"/>
              <a:gd name="connsiteY8"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9332170 w 11517549"/>
              <a:gd name="connsiteY8" fmla="*/ 420401 h 422782"/>
              <a:gd name="connsiteX9" fmla="*/ 11517549 w 11517549"/>
              <a:gd name="connsiteY9"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9144051 w 11517549"/>
              <a:gd name="connsiteY8" fmla="*/ 418019 h 422782"/>
              <a:gd name="connsiteX9" fmla="*/ 9332170 w 11517549"/>
              <a:gd name="connsiteY9" fmla="*/ 420401 h 422782"/>
              <a:gd name="connsiteX10" fmla="*/ 11517549 w 11517549"/>
              <a:gd name="connsiteY10"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9013082 w 11517549"/>
              <a:gd name="connsiteY8" fmla="*/ 418019 h 422782"/>
              <a:gd name="connsiteX9" fmla="*/ 9144051 w 11517549"/>
              <a:gd name="connsiteY9" fmla="*/ 418019 h 422782"/>
              <a:gd name="connsiteX10" fmla="*/ 9332170 w 11517549"/>
              <a:gd name="connsiteY10" fmla="*/ 420401 h 422782"/>
              <a:gd name="connsiteX11" fmla="*/ 11517549 w 11517549"/>
              <a:gd name="connsiteY11"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8986888 w 11517549"/>
              <a:gd name="connsiteY8" fmla="*/ 70356 h 422782"/>
              <a:gd name="connsiteX9" fmla="*/ 9144051 w 11517549"/>
              <a:gd name="connsiteY9" fmla="*/ 418019 h 422782"/>
              <a:gd name="connsiteX10" fmla="*/ 9332170 w 11517549"/>
              <a:gd name="connsiteY10" fmla="*/ 420401 h 422782"/>
              <a:gd name="connsiteX11" fmla="*/ 11517549 w 11517549"/>
              <a:gd name="connsiteY11"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8986888 w 11517549"/>
              <a:gd name="connsiteY8" fmla="*/ 70356 h 422782"/>
              <a:gd name="connsiteX9" fmla="*/ 9308358 w 11517549"/>
              <a:gd name="connsiteY9" fmla="*/ 56069 h 422782"/>
              <a:gd name="connsiteX10" fmla="*/ 9332170 w 11517549"/>
              <a:gd name="connsiteY10" fmla="*/ 420401 h 422782"/>
              <a:gd name="connsiteX11" fmla="*/ 11517549 w 11517549"/>
              <a:gd name="connsiteY11"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8986888 w 11517549"/>
              <a:gd name="connsiteY8" fmla="*/ 70356 h 422782"/>
              <a:gd name="connsiteX9" fmla="*/ 9336933 w 11517549"/>
              <a:gd name="connsiteY9" fmla="*/ 1300 h 422782"/>
              <a:gd name="connsiteX10" fmla="*/ 9332170 w 11517549"/>
              <a:gd name="connsiteY10" fmla="*/ 420401 h 422782"/>
              <a:gd name="connsiteX11" fmla="*/ 11517549 w 11517549"/>
              <a:gd name="connsiteY11" fmla="*/ 422712 h 422782"/>
              <a:gd name="connsiteX0" fmla="*/ 0 w 11517549"/>
              <a:gd name="connsiteY0" fmla="*/ 422712 h 422782"/>
              <a:gd name="connsiteX1" fmla="*/ 7431932 w 11517549"/>
              <a:gd name="connsiteY1" fmla="*/ 422782 h 422782"/>
              <a:gd name="connsiteX2" fmla="*/ 7853413 w 11517549"/>
              <a:gd name="connsiteY2" fmla="*/ 422782 h 422782"/>
              <a:gd name="connsiteX3" fmla="*/ 8171234 w 11517549"/>
              <a:gd name="connsiteY3" fmla="*/ 422712 h 422782"/>
              <a:gd name="connsiteX4" fmla="*/ 8171110 w 11517549"/>
              <a:gd name="connsiteY4" fmla="*/ 0 h 422782"/>
              <a:gd name="connsiteX5" fmla="*/ 8598743 w 11517549"/>
              <a:gd name="connsiteY5" fmla="*/ 1165 h 422782"/>
              <a:gd name="connsiteX6" fmla="*/ 8594488 w 11517549"/>
              <a:gd name="connsiteY6" fmla="*/ 422712 h 422782"/>
              <a:gd name="connsiteX7" fmla="*/ 8913069 w 11517549"/>
              <a:gd name="connsiteY7" fmla="*/ 422782 h 422782"/>
              <a:gd name="connsiteX8" fmla="*/ 8913069 w 11517549"/>
              <a:gd name="connsiteY8" fmla="*/ 1300 h 422782"/>
              <a:gd name="connsiteX9" fmla="*/ 9336933 w 11517549"/>
              <a:gd name="connsiteY9" fmla="*/ 1300 h 422782"/>
              <a:gd name="connsiteX10" fmla="*/ 9332170 w 11517549"/>
              <a:gd name="connsiteY10" fmla="*/ 420401 h 422782"/>
              <a:gd name="connsiteX11" fmla="*/ 11517549 w 11517549"/>
              <a:gd name="connsiteY11" fmla="*/ 422712 h 422782"/>
              <a:gd name="connsiteX0" fmla="*/ 0 w 11517549"/>
              <a:gd name="connsiteY0" fmla="*/ 422712 h 422782"/>
              <a:gd name="connsiteX1" fmla="*/ 7431932 w 11517549"/>
              <a:gd name="connsiteY1" fmla="*/ 422782 h 422782"/>
              <a:gd name="connsiteX2" fmla="*/ 7517657 w 11517549"/>
              <a:gd name="connsiteY2" fmla="*/ 420401 h 422782"/>
              <a:gd name="connsiteX3" fmla="*/ 7853413 w 11517549"/>
              <a:gd name="connsiteY3" fmla="*/ 422782 h 422782"/>
              <a:gd name="connsiteX4" fmla="*/ 8171234 w 11517549"/>
              <a:gd name="connsiteY4" fmla="*/ 422712 h 422782"/>
              <a:gd name="connsiteX5" fmla="*/ 8171110 w 11517549"/>
              <a:gd name="connsiteY5" fmla="*/ 0 h 422782"/>
              <a:gd name="connsiteX6" fmla="*/ 8598743 w 11517549"/>
              <a:gd name="connsiteY6" fmla="*/ 1165 h 422782"/>
              <a:gd name="connsiteX7" fmla="*/ 8594488 w 11517549"/>
              <a:gd name="connsiteY7" fmla="*/ 422712 h 422782"/>
              <a:gd name="connsiteX8" fmla="*/ 8913069 w 11517549"/>
              <a:gd name="connsiteY8" fmla="*/ 422782 h 422782"/>
              <a:gd name="connsiteX9" fmla="*/ 8913069 w 11517549"/>
              <a:gd name="connsiteY9" fmla="*/ 1300 h 422782"/>
              <a:gd name="connsiteX10" fmla="*/ 9336933 w 11517549"/>
              <a:gd name="connsiteY10" fmla="*/ 1300 h 422782"/>
              <a:gd name="connsiteX11" fmla="*/ 9332170 w 11517549"/>
              <a:gd name="connsiteY11" fmla="*/ 420401 h 422782"/>
              <a:gd name="connsiteX12" fmla="*/ 11517549 w 11517549"/>
              <a:gd name="connsiteY12" fmla="*/ 422712 h 422782"/>
              <a:gd name="connsiteX0" fmla="*/ 0 w 11517549"/>
              <a:gd name="connsiteY0" fmla="*/ 422712 h 422782"/>
              <a:gd name="connsiteX1" fmla="*/ 7431932 w 11517549"/>
              <a:gd name="connsiteY1" fmla="*/ 422782 h 422782"/>
              <a:gd name="connsiteX2" fmla="*/ 7517657 w 11517549"/>
              <a:gd name="connsiteY2" fmla="*/ 420401 h 422782"/>
              <a:gd name="connsiteX3" fmla="*/ 7717682 w 11517549"/>
              <a:gd name="connsiteY3" fmla="*/ 422782 h 422782"/>
              <a:gd name="connsiteX4" fmla="*/ 7853413 w 11517549"/>
              <a:gd name="connsiteY4" fmla="*/ 422782 h 422782"/>
              <a:gd name="connsiteX5" fmla="*/ 8171234 w 11517549"/>
              <a:gd name="connsiteY5" fmla="*/ 422712 h 422782"/>
              <a:gd name="connsiteX6" fmla="*/ 8171110 w 11517549"/>
              <a:gd name="connsiteY6" fmla="*/ 0 h 422782"/>
              <a:gd name="connsiteX7" fmla="*/ 8598743 w 11517549"/>
              <a:gd name="connsiteY7" fmla="*/ 1165 h 422782"/>
              <a:gd name="connsiteX8" fmla="*/ 8594488 w 11517549"/>
              <a:gd name="connsiteY8" fmla="*/ 422712 h 422782"/>
              <a:gd name="connsiteX9" fmla="*/ 8913069 w 11517549"/>
              <a:gd name="connsiteY9" fmla="*/ 422782 h 422782"/>
              <a:gd name="connsiteX10" fmla="*/ 8913069 w 11517549"/>
              <a:gd name="connsiteY10" fmla="*/ 1300 h 422782"/>
              <a:gd name="connsiteX11" fmla="*/ 9336933 w 11517549"/>
              <a:gd name="connsiteY11" fmla="*/ 1300 h 422782"/>
              <a:gd name="connsiteX12" fmla="*/ 9332170 w 11517549"/>
              <a:gd name="connsiteY12" fmla="*/ 420401 h 422782"/>
              <a:gd name="connsiteX13" fmla="*/ 11517549 w 11517549"/>
              <a:gd name="connsiteY13" fmla="*/ 422712 h 422782"/>
              <a:gd name="connsiteX0" fmla="*/ 0 w 11517549"/>
              <a:gd name="connsiteY0" fmla="*/ 423793 h 423863"/>
              <a:gd name="connsiteX1" fmla="*/ 7431932 w 11517549"/>
              <a:gd name="connsiteY1" fmla="*/ 423863 h 423863"/>
              <a:gd name="connsiteX2" fmla="*/ 7517657 w 11517549"/>
              <a:gd name="connsiteY2" fmla="*/ 421482 h 423863"/>
              <a:gd name="connsiteX3" fmla="*/ 7855794 w 11517549"/>
              <a:gd name="connsiteY3" fmla="*/ 0 h 423863"/>
              <a:gd name="connsiteX4" fmla="*/ 7853413 w 11517549"/>
              <a:gd name="connsiteY4" fmla="*/ 423863 h 423863"/>
              <a:gd name="connsiteX5" fmla="*/ 8171234 w 11517549"/>
              <a:gd name="connsiteY5" fmla="*/ 423793 h 423863"/>
              <a:gd name="connsiteX6" fmla="*/ 8171110 w 11517549"/>
              <a:gd name="connsiteY6" fmla="*/ 1081 h 423863"/>
              <a:gd name="connsiteX7" fmla="*/ 8598743 w 11517549"/>
              <a:gd name="connsiteY7" fmla="*/ 2246 h 423863"/>
              <a:gd name="connsiteX8" fmla="*/ 8594488 w 11517549"/>
              <a:gd name="connsiteY8" fmla="*/ 423793 h 423863"/>
              <a:gd name="connsiteX9" fmla="*/ 8913069 w 11517549"/>
              <a:gd name="connsiteY9" fmla="*/ 423863 h 423863"/>
              <a:gd name="connsiteX10" fmla="*/ 8913069 w 11517549"/>
              <a:gd name="connsiteY10" fmla="*/ 2381 h 423863"/>
              <a:gd name="connsiteX11" fmla="*/ 9336933 w 11517549"/>
              <a:gd name="connsiteY11" fmla="*/ 2381 h 423863"/>
              <a:gd name="connsiteX12" fmla="*/ 9332170 w 11517549"/>
              <a:gd name="connsiteY12" fmla="*/ 421482 h 423863"/>
              <a:gd name="connsiteX13" fmla="*/ 11517549 w 11517549"/>
              <a:gd name="connsiteY13" fmla="*/ 423793 h 423863"/>
              <a:gd name="connsiteX0" fmla="*/ 0 w 11517549"/>
              <a:gd name="connsiteY0" fmla="*/ 423793 h 423863"/>
              <a:gd name="connsiteX1" fmla="*/ 7431932 w 11517549"/>
              <a:gd name="connsiteY1" fmla="*/ 423863 h 423863"/>
              <a:gd name="connsiteX2" fmla="*/ 7434313 w 11517549"/>
              <a:gd name="connsiteY2" fmla="*/ 1 h 423863"/>
              <a:gd name="connsiteX3" fmla="*/ 7855794 w 11517549"/>
              <a:gd name="connsiteY3" fmla="*/ 0 h 423863"/>
              <a:gd name="connsiteX4" fmla="*/ 7853413 w 11517549"/>
              <a:gd name="connsiteY4" fmla="*/ 423863 h 423863"/>
              <a:gd name="connsiteX5" fmla="*/ 8171234 w 11517549"/>
              <a:gd name="connsiteY5" fmla="*/ 423793 h 423863"/>
              <a:gd name="connsiteX6" fmla="*/ 8171110 w 11517549"/>
              <a:gd name="connsiteY6" fmla="*/ 1081 h 423863"/>
              <a:gd name="connsiteX7" fmla="*/ 8598743 w 11517549"/>
              <a:gd name="connsiteY7" fmla="*/ 2246 h 423863"/>
              <a:gd name="connsiteX8" fmla="*/ 8594488 w 11517549"/>
              <a:gd name="connsiteY8" fmla="*/ 423793 h 423863"/>
              <a:gd name="connsiteX9" fmla="*/ 8913069 w 11517549"/>
              <a:gd name="connsiteY9" fmla="*/ 423863 h 423863"/>
              <a:gd name="connsiteX10" fmla="*/ 8913069 w 11517549"/>
              <a:gd name="connsiteY10" fmla="*/ 2381 h 423863"/>
              <a:gd name="connsiteX11" fmla="*/ 9336933 w 11517549"/>
              <a:gd name="connsiteY11" fmla="*/ 2381 h 423863"/>
              <a:gd name="connsiteX12" fmla="*/ 9332170 w 11517549"/>
              <a:gd name="connsiteY12" fmla="*/ 421482 h 423863"/>
              <a:gd name="connsiteX13" fmla="*/ 11517549 w 11517549"/>
              <a:gd name="connsiteY13" fmla="*/ 423793 h 423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17549" h="423863">
                <a:moveTo>
                  <a:pt x="0" y="423793"/>
                </a:moveTo>
                <a:lnTo>
                  <a:pt x="7431932" y="423863"/>
                </a:lnTo>
                <a:cubicBezTo>
                  <a:pt x="7432726" y="282576"/>
                  <a:pt x="7433519" y="141288"/>
                  <a:pt x="7434313" y="1"/>
                </a:cubicBezTo>
                <a:lnTo>
                  <a:pt x="7855794" y="0"/>
                </a:lnTo>
                <a:cubicBezTo>
                  <a:pt x="7855000" y="141288"/>
                  <a:pt x="7854207" y="282575"/>
                  <a:pt x="7853413" y="423863"/>
                </a:cubicBezTo>
                <a:lnTo>
                  <a:pt x="8171234" y="423793"/>
                </a:lnTo>
                <a:cubicBezTo>
                  <a:pt x="8171315" y="307618"/>
                  <a:pt x="8176065" y="106980"/>
                  <a:pt x="8171110" y="1081"/>
                </a:cubicBezTo>
                <a:lnTo>
                  <a:pt x="8598743" y="2246"/>
                </a:lnTo>
                <a:cubicBezTo>
                  <a:pt x="8595501" y="108896"/>
                  <a:pt x="8598075" y="316465"/>
                  <a:pt x="8594488" y="423793"/>
                </a:cubicBezTo>
                <a:lnTo>
                  <a:pt x="8913069" y="423863"/>
                </a:lnTo>
                <a:lnTo>
                  <a:pt x="8913069" y="2381"/>
                </a:lnTo>
                <a:lnTo>
                  <a:pt x="9336933" y="2381"/>
                </a:lnTo>
                <a:cubicBezTo>
                  <a:pt x="9335345" y="142081"/>
                  <a:pt x="9333758" y="281782"/>
                  <a:pt x="9332170" y="421482"/>
                </a:cubicBezTo>
                <a:lnTo>
                  <a:pt x="11517549" y="423793"/>
                </a:lnTo>
              </a:path>
            </a:pathLst>
          </a:custGeom>
          <a:noFill/>
          <a:ln w="19050"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3BCD3"/>
              </a:solidFill>
            </a:endParaRPr>
          </a:p>
        </p:txBody>
      </p:sp>
    </p:spTree>
    <p:custDataLst>
      <p:tags r:id="rId1"/>
    </p:custDataLst>
    <p:extLst>
      <p:ext uri="{BB962C8B-B14F-4D97-AF65-F5344CB8AC3E}">
        <p14:creationId xmlns:p14="http://schemas.microsoft.com/office/powerpoint/2010/main" val="3823918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btfpColumnIndicatorGroup2">
            <a:extLst>
              <a:ext uri="{FF2B5EF4-FFF2-40B4-BE49-F238E27FC236}">
                <a16:creationId xmlns:a16="http://schemas.microsoft.com/office/drawing/2014/main" id="{3A4BF997-ABE5-7787-5396-7900DF7E86C1}"/>
              </a:ext>
            </a:extLst>
          </p:cNvPr>
          <p:cNvGrpSpPr/>
          <p:nvPr/>
        </p:nvGrpSpPr>
        <p:grpSpPr>
          <a:xfrm>
            <a:off x="0" y="6926580"/>
            <a:ext cx="12192000" cy="137160"/>
            <a:chOff x="0" y="6926580"/>
            <a:chExt cx="12192000" cy="137160"/>
          </a:xfrm>
        </p:grpSpPr>
        <p:sp>
          <p:nvSpPr>
            <p:cNvPr id="61" name="btfpColumnGapBlocker782274">
              <a:extLst>
                <a:ext uri="{FF2B5EF4-FFF2-40B4-BE49-F238E27FC236}">
                  <a16:creationId xmlns:a16="http://schemas.microsoft.com/office/drawing/2014/main" id="{1F605567-9377-8E9B-FC4D-FD95F692EC5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59" name="btfpColumnGapBlocker802454">
              <a:extLst>
                <a:ext uri="{FF2B5EF4-FFF2-40B4-BE49-F238E27FC236}">
                  <a16:creationId xmlns:a16="http://schemas.microsoft.com/office/drawing/2014/main" id="{7FC50F96-ADBB-CE59-D073-E53D96F27B88}"/>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36" name="btfpColumnIndicator328923">
              <a:extLst>
                <a:ext uri="{FF2B5EF4-FFF2-40B4-BE49-F238E27FC236}">
                  <a16:creationId xmlns:a16="http://schemas.microsoft.com/office/drawing/2014/main" id="{C086CFE8-0D6C-1374-42F6-00E996BD0598}"/>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4" name="btfpColumnIndicator198234">
              <a:extLst>
                <a:ext uri="{FF2B5EF4-FFF2-40B4-BE49-F238E27FC236}">
                  <a16:creationId xmlns:a16="http://schemas.microsoft.com/office/drawing/2014/main" id="{D86F3D8D-79A2-5B69-8685-9262C264CB40}"/>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2" name="btfpColumnGapBlocker582922">
              <a:extLst>
                <a:ext uri="{FF2B5EF4-FFF2-40B4-BE49-F238E27FC236}">
                  <a16:creationId xmlns:a16="http://schemas.microsoft.com/office/drawing/2014/main" id="{CAE99C6B-CE9A-56F4-ACEE-35DC10353D75}"/>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30" name="btfpColumnIndicator117963">
              <a:extLst>
                <a:ext uri="{FF2B5EF4-FFF2-40B4-BE49-F238E27FC236}">
                  <a16:creationId xmlns:a16="http://schemas.microsoft.com/office/drawing/2014/main" id="{9E4108D4-E4ED-B674-90AB-475CADD47BD3}"/>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82704">
              <a:extLst>
                <a:ext uri="{FF2B5EF4-FFF2-40B4-BE49-F238E27FC236}">
                  <a16:creationId xmlns:a16="http://schemas.microsoft.com/office/drawing/2014/main" id="{6DF99D17-A16D-722E-2A9D-A63CD3235339}"/>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165912">
              <a:extLst>
                <a:ext uri="{FF2B5EF4-FFF2-40B4-BE49-F238E27FC236}">
                  <a16:creationId xmlns:a16="http://schemas.microsoft.com/office/drawing/2014/main" id="{476AB7EB-6D22-25B6-A892-6327304089C9}"/>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0" name="btfpColumnIndicator705028">
              <a:extLst>
                <a:ext uri="{FF2B5EF4-FFF2-40B4-BE49-F238E27FC236}">
                  <a16:creationId xmlns:a16="http://schemas.microsoft.com/office/drawing/2014/main" id="{E3D0E98C-B02A-EA69-CDAD-11BFB34196C4}"/>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497862">
              <a:extLst>
                <a:ext uri="{FF2B5EF4-FFF2-40B4-BE49-F238E27FC236}">
                  <a16:creationId xmlns:a16="http://schemas.microsoft.com/office/drawing/2014/main" id="{E60A8783-EADB-8162-FA51-0863C9463458}"/>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2" name="btfpColumnIndicatorGroup1">
            <a:extLst>
              <a:ext uri="{FF2B5EF4-FFF2-40B4-BE49-F238E27FC236}">
                <a16:creationId xmlns:a16="http://schemas.microsoft.com/office/drawing/2014/main" id="{87288F3D-CECE-0D23-6CCB-C9BDE5D4839C}"/>
              </a:ext>
            </a:extLst>
          </p:cNvPr>
          <p:cNvGrpSpPr/>
          <p:nvPr/>
        </p:nvGrpSpPr>
        <p:grpSpPr>
          <a:xfrm>
            <a:off x="0" y="-205740"/>
            <a:ext cx="12192000" cy="137160"/>
            <a:chOff x="0" y="-205740"/>
            <a:chExt cx="12192000" cy="137160"/>
          </a:xfrm>
        </p:grpSpPr>
        <p:sp>
          <p:nvSpPr>
            <p:cNvPr id="60" name="btfpColumnGapBlocker468553">
              <a:extLst>
                <a:ext uri="{FF2B5EF4-FFF2-40B4-BE49-F238E27FC236}">
                  <a16:creationId xmlns:a16="http://schemas.microsoft.com/office/drawing/2014/main" id="{6DDE6667-8291-493C-D7D1-A0DA940B94C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58" name="btfpColumnGapBlocker754654">
              <a:extLst>
                <a:ext uri="{FF2B5EF4-FFF2-40B4-BE49-F238E27FC236}">
                  <a16:creationId xmlns:a16="http://schemas.microsoft.com/office/drawing/2014/main" id="{F189F3EE-E236-D25D-4573-74D8815EDB15}"/>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35" name="btfpColumnIndicator154232">
              <a:extLst>
                <a:ext uri="{FF2B5EF4-FFF2-40B4-BE49-F238E27FC236}">
                  <a16:creationId xmlns:a16="http://schemas.microsoft.com/office/drawing/2014/main" id="{E35390E3-691A-E835-3283-ABC17A9BD21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3" name="btfpColumnIndicator731417">
              <a:extLst>
                <a:ext uri="{FF2B5EF4-FFF2-40B4-BE49-F238E27FC236}">
                  <a16:creationId xmlns:a16="http://schemas.microsoft.com/office/drawing/2014/main" id="{938B7D52-A993-EBC3-041E-38D17ECB157A}"/>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1" name="btfpColumnGapBlocker309892">
              <a:extLst>
                <a:ext uri="{FF2B5EF4-FFF2-40B4-BE49-F238E27FC236}">
                  <a16:creationId xmlns:a16="http://schemas.microsoft.com/office/drawing/2014/main" id="{73259CFF-A62F-098C-2977-6F250F0BAA93}"/>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9" name="btfpColumnIndicator957644">
              <a:extLst>
                <a:ext uri="{FF2B5EF4-FFF2-40B4-BE49-F238E27FC236}">
                  <a16:creationId xmlns:a16="http://schemas.microsoft.com/office/drawing/2014/main" id="{B9E71B85-BFE6-DEE7-EDFD-5CA044D4DF66}"/>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531171">
              <a:extLst>
                <a:ext uri="{FF2B5EF4-FFF2-40B4-BE49-F238E27FC236}">
                  <a16:creationId xmlns:a16="http://schemas.microsoft.com/office/drawing/2014/main" id="{830360AE-2A7F-A9AE-337B-DD1F0196BDEB}"/>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306873">
              <a:extLst>
                <a:ext uri="{FF2B5EF4-FFF2-40B4-BE49-F238E27FC236}">
                  <a16:creationId xmlns:a16="http://schemas.microsoft.com/office/drawing/2014/main" id="{13B9F82A-2259-450E-D3AE-DD6AEC6C62A0}"/>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1" name="btfpColumnIndicator693570">
              <a:extLst>
                <a:ext uri="{FF2B5EF4-FFF2-40B4-BE49-F238E27FC236}">
                  <a16:creationId xmlns:a16="http://schemas.microsoft.com/office/drawing/2014/main" id="{700126FC-6F0D-2DE2-BDBE-53559549F93B}"/>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646532">
              <a:extLst>
                <a:ext uri="{FF2B5EF4-FFF2-40B4-BE49-F238E27FC236}">
                  <a16:creationId xmlns:a16="http://schemas.microsoft.com/office/drawing/2014/main" id="{FB4CA271-0153-F917-50A5-D5FED25B79C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26" name="think-cell data - do not delete" hidden="1">
            <a:extLst>
              <a:ext uri="{FF2B5EF4-FFF2-40B4-BE49-F238E27FC236}">
                <a16:creationId xmlns:a16="http://schemas.microsoft.com/office/drawing/2014/main" id="{8C240CB9-DCAF-8F68-8CC4-22AB010D7277}"/>
              </a:ext>
            </a:extLst>
          </p:cNvPr>
          <p:cNvGraphicFramePr>
            <a:graphicFrameLocks noChangeAspect="1"/>
          </p:cNvGraphicFramePr>
          <p:nvPr>
            <p:custDataLst>
              <p:tags r:id="rId2"/>
            </p:custDataLst>
            <p:extLst>
              <p:ext uri="{D42A27DB-BD31-4B8C-83A1-F6EECF244321}">
                <p14:modId xmlns:p14="http://schemas.microsoft.com/office/powerpoint/2010/main" val="2683532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606" imgH="608" progId="TCLayout.ActiveDocument.1">
                  <p:embed/>
                </p:oleObj>
              </mc:Choice>
              <mc:Fallback>
                <p:oleObj name="think-cell Slide" r:id="rId38" imgW="606" imgH="608" progId="TCLayout.ActiveDocument.1">
                  <p:embed/>
                  <p:pic>
                    <p:nvPicPr>
                      <p:cNvPr id="26" name="think-cell data - do not delete" hidden="1">
                        <a:extLst>
                          <a:ext uri="{FF2B5EF4-FFF2-40B4-BE49-F238E27FC236}">
                            <a16:creationId xmlns:a16="http://schemas.microsoft.com/office/drawing/2014/main" id="{8C240CB9-DCAF-8F68-8CC4-22AB010D7277}"/>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grpSp>
        <p:nvGrpSpPr>
          <p:cNvPr id="192" name="btfpIcon291409">
            <a:extLst>
              <a:ext uri="{FF2B5EF4-FFF2-40B4-BE49-F238E27FC236}">
                <a16:creationId xmlns:a16="http://schemas.microsoft.com/office/drawing/2014/main" id="{D82760D3-C490-4023-9702-B47B35CD5715}"/>
              </a:ext>
            </a:extLst>
          </p:cNvPr>
          <p:cNvGrpSpPr>
            <a:grpSpLocks noChangeAspect="1"/>
          </p:cNvGrpSpPr>
          <p:nvPr>
            <p:custDataLst>
              <p:tags r:id="rId3"/>
            </p:custDataLst>
          </p:nvPr>
        </p:nvGrpSpPr>
        <p:grpSpPr>
          <a:xfrm>
            <a:off x="4965228" y="4210645"/>
            <a:ext cx="540545" cy="540544"/>
            <a:chOff x="8723735" y="4087266"/>
            <a:chExt cx="1449877" cy="1751514"/>
          </a:xfrm>
        </p:grpSpPr>
        <p:sp>
          <p:nvSpPr>
            <p:cNvPr id="194" name="btfpIconCircle291409">
              <a:extLst>
                <a:ext uri="{FF2B5EF4-FFF2-40B4-BE49-F238E27FC236}">
                  <a16:creationId xmlns:a16="http://schemas.microsoft.com/office/drawing/2014/main" id="{7D379F26-1B1B-43D7-A48A-F63562EA3574}"/>
                </a:ext>
              </a:extLst>
            </p:cNvPr>
            <p:cNvSpPr>
              <a:spLocks/>
            </p:cNvSpPr>
            <p:nvPr/>
          </p:nvSpPr>
          <p:spPr bwMode="gray">
            <a:xfrm>
              <a:off x="8723738" y="4087266"/>
              <a:ext cx="1449874" cy="175151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196" name="btfpIconLines291409">
              <a:extLst>
                <a:ext uri="{FF2B5EF4-FFF2-40B4-BE49-F238E27FC236}">
                  <a16:creationId xmlns:a16="http://schemas.microsoft.com/office/drawing/2014/main" id="{1A0755EA-D7D4-44B6-A71C-3AE3D2A04922}"/>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8723735" y="4087266"/>
              <a:ext cx="1449874" cy="1751514"/>
            </a:xfrm>
            <a:prstGeom prst="rect">
              <a:avLst/>
            </a:prstGeom>
          </p:spPr>
        </p:pic>
      </p:grpSp>
      <p:sp>
        <p:nvSpPr>
          <p:cNvPr id="197" name="Rectangle 196">
            <a:extLst>
              <a:ext uri="{FF2B5EF4-FFF2-40B4-BE49-F238E27FC236}">
                <a16:creationId xmlns:a16="http://schemas.microsoft.com/office/drawing/2014/main" id="{CD5A68BE-F3AD-4B74-8A3F-70383A71B461}"/>
              </a:ext>
            </a:extLst>
          </p:cNvPr>
          <p:cNvSpPr/>
          <p:nvPr/>
        </p:nvSpPr>
        <p:spPr>
          <a:xfrm>
            <a:off x="4942763" y="4718988"/>
            <a:ext cx="1284411"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National and intl. policy</a:t>
            </a:r>
          </a:p>
        </p:txBody>
      </p:sp>
      <p:sp>
        <p:nvSpPr>
          <p:cNvPr id="198" name="TextBox 197">
            <a:extLst>
              <a:ext uri="{FF2B5EF4-FFF2-40B4-BE49-F238E27FC236}">
                <a16:creationId xmlns:a16="http://schemas.microsoft.com/office/drawing/2014/main" id="{466F019C-36E4-42D0-97B6-1568749AFA9C}"/>
              </a:ext>
            </a:extLst>
          </p:cNvPr>
          <p:cNvSpPr txBox="1"/>
          <p:nvPr/>
        </p:nvSpPr>
        <p:spPr>
          <a:xfrm>
            <a:off x="4925798" y="5032217"/>
            <a:ext cx="1277630"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Appropriately navigating complex domestic and international issues, incl. policy and lobbying stances</a:t>
            </a:r>
          </a:p>
        </p:txBody>
      </p:sp>
      <p:sp>
        <p:nvSpPr>
          <p:cNvPr id="358" name="TextBox 357">
            <a:extLst>
              <a:ext uri="{FF2B5EF4-FFF2-40B4-BE49-F238E27FC236}">
                <a16:creationId xmlns:a16="http://schemas.microsoft.com/office/drawing/2014/main" id="{96734037-B2DA-4526-B8DE-AE99ED421F86}"/>
              </a:ext>
            </a:extLst>
          </p:cNvPr>
          <p:cNvSpPr txBox="1"/>
          <p:nvPr/>
        </p:nvSpPr>
        <p:spPr>
          <a:xfrm>
            <a:off x="4912890" y="3515437"/>
            <a:ext cx="1264330"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Safe offerings, clear labeling and non-abusive in marketing and pricing</a:t>
            </a:r>
          </a:p>
        </p:txBody>
      </p:sp>
      <p:sp>
        <p:nvSpPr>
          <p:cNvPr id="363" name="TextBox 362">
            <a:extLst>
              <a:ext uri="{FF2B5EF4-FFF2-40B4-BE49-F238E27FC236}">
                <a16:creationId xmlns:a16="http://schemas.microsoft.com/office/drawing/2014/main" id="{4243070D-3176-458F-8576-3ECED53E9E20}"/>
              </a:ext>
            </a:extLst>
          </p:cNvPr>
          <p:cNvSpPr txBox="1"/>
          <p:nvPr/>
        </p:nvSpPr>
        <p:spPr>
          <a:xfrm>
            <a:off x="7758364"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Products, services, and technologies that enhance customer / patient well-being</a:t>
            </a:r>
          </a:p>
        </p:txBody>
      </p:sp>
      <p:sp>
        <p:nvSpPr>
          <p:cNvPr id="215" name="Rectangle 214">
            <a:extLst>
              <a:ext uri="{FF2B5EF4-FFF2-40B4-BE49-F238E27FC236}">
                <a16:creationId xmlns:a16="http://schemas.microsoft.com/office/drawing/2014/main" id="{C44E7CCA-7C5D-4E65-BD3B-58A97F908209}"/>
              </a:ext>
            </a:extLst>
          </p:cNvPr>
          <p:cNvSpPr/>
          <p:nvPr/>
        </p:nvSpPr>
        <p:spPr>
          <a:xfrm>
            <a:off x="337414" y="2049992"/>
            <a:ext cx="1638350"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5"/>
                </a:solidFill>
              </a:rPr>
              <a:t>Environment</a:t>
            </a:r>
          </a:p>
        </p:txBody>
      </p:sp>
      <p:sp>
        <p:nvSpPr>
          <p:cNvPr id="217" name="Rectangle 216">
            <a:extLst>
              <a:ext uri="{FF2B5EF4-FFF2-40B4-BE49-F238E27FC236}">
                <a16:creationId xmlns:a16="http://schemas.microsoft.com/office/drawing/2014/main" id="{8FE1CE98-56E8-47F3-9C0A-E54326B70486}"/>
              </a:ext>
            </a:extLst>
          </p:cNvPr>
          <p:cNvSpPr/>
          <p:nvPr/>
        </p:nvSpPr>
        <p:spPr bwMode="gray">
          <a:xfrm>
            <a:off x="330197" y="1170514"/>
            <a:ext cx="416833" cy="73866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800" b="1">
                <a:solidFill>
                  <a:schemeClr val="accent5"/>
                </a:solidFill>
              </a:rPr>
              <a:t>E</a:t>
            </a:r>
            <a:endParaRPr lang="en-US">
              <a:solidFill>
                <a:schemeClr val="accent5"/>
              </a:solidFill>
            </a:endParaRPr>
          </a:p>
        </p:txBody>
      </p:sp>
      <p:grpSp>
        <p:nvGrpSpPr>
          <p:cNvPr id="220" name="btfpIcon639731">
            <a:extLst>
              <a:ext uri="{FF2B5EF4-FFF2-40B4-BE49-F238E27FC236}">
                <a16:creationId xmlns:a16="http://schemas.microsoft.com/office/drawing/2014/main" id="{774923D7-9633-40E6-A700-65BA5713B01F}"/>
              </a:ext>
            </a:extLst>
          </p:cNvPr>
          <p:cNvGrpSpPr>
            <a:grpSpLocks noChangeAspect="1"/>
          </p:cNvGrpSpPr>
          <p:nvPr>
            <p:custDataLst>
              <p:tags r:id="rId4"/>
            </p:custDataLst>
          </p:nvPr>
        </p:nvGrpSpPr>
        <p:grpSpPr>
          <a:xfrm>
            <a:off x="680877" y="1347546"/>
            <a:ext cx="843295" cy="843295"/>
            <a:chOff x="948924" y="1555351"/>
            <a:chExt cx="847918" cy="1024324"/>
          </a:xfrm>
        </p:grpSpPr>
        <p:sp>
          <p:nvSpPr>
            <p:cNvPr id="226" name="btfpIconCircle639731">
              <a:extLst>
                <a:ext uri="{FF2B5EF4-FFF2-40B4-BE49-F238E27FC236}">
                  <a16:creationId xmlns:a16="http://schemas.microsoft.com/office/drawing/2014/main" id="{D33BEFF4-1673-4D3A-BDE6-BC742EF8C245}"/>
                </a:ext>
              </a:extLst>
            </p:cNvPr>
            <p:cNvSpPr>
              <a:spLocks/>
            </p:cNvSpPr>
            <p:nvPr/>
          </p:nvSpPr>
          <p:spPr bwMode="gray">
            <a:xfrm>
              <a:off x="948924" y="1555351"/>
              <a:ext cx="847918" cy="102432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233" name="btfpIconLines639731">
              <a:extLst>
                <a:ext uri="{FF2B5EF4-FFF2-40B4-BE49-F238E27FC236}">
                  <a16:creationId xmlns:a16="http://schemas.microsoft.com/office/drawing/2014/main" id="{8BED7B82-0917-4526-A0D3-63DD1C27A08D}"/>
                </a:ext>
              </a:extLst>
            </p:cNvPr>
            <p:cNvPicPr>
              <a:picLocks/>
            </p:cNvPicPr>
            <p:nvPr/>
          </p:nvPicPr>
          <p:blipFill>
            <a:blip r:embed="rId41">
              <a:extLst>
                <a:ext uri="{28A0092B-C50C-407E-A947-70E740481C1C}">
                  <a14:useLocalDpi xmlns:a14="http://schemas.microsoft.com/office/drawing/2010/main" val="0"/>
                </a:ext>
              </a:extLst>
            </a:blip>
            <a:stretch>
              <a:fillRect/>
            </a:stretch>
          </p:blipFill>
          <p:spPr>
            <a:xfrm>
              <a:off x="948924" y="1555351"/>
              <a:ext cx="847918" cy="1024324"/>
            </a:xfrm>
            <a:prstGeom prst="rect">
              <a:avLst/>
            </a:prstGeom>
          </p:spPr>
        </p:pic>
      </p:grpSp>
      <p:grpSp>
        <p:nvGrpSpPr>
          <p:cNvPr id="234" name="btfpIcon689726">
            <a:extLst>
              <a:ext uri="{FF2B5EF4-FFF2-40B4-BE49-F238E27FC236}">
                <a16:creationId xmlns:a16="http://schemas.microsoft.com/office/drawing/2014/main" id="{E8537B6D-6829-4A19-A59A-4BE273E0CCCF}"/>
              </a:ext>
            </a:extLst>
          </p:cNvPr>
          <p:cNvGrpSpPr>
            <a:grpSpLocks noChangeAspect="1"/>
          </p:cNvGrpSpPr>
          <p:nvPr>
            <p:custDataLst>
              <p:tags r:id="rId5"/>
            </p:custDataLst>
          </p:nvPr>
        </p:nvGrpSpPr>
        <p:grpSpPr>
          <a:xfrm>
            <a:off x="2013429" y="1219280"/>
            <a:ext cx="540544" cy="540544"/>
            <a:chOff x="3133431" y="676831"/>
            <a:chExt cx="1449871" cy="1751509"/>
          </a:xfrm>
        </p:grpSpPr>
        <p:sp>
          <p:nvSpPr>
            <p:cNvPr id="235" name="btfpIconCircle689726">
              <a:extLst>
                <a:ext uri="{FF2B5EF4-FFF2-40B4-BE49-F238E27FC236}">
                  <a16:creationId xmlns:a16="http://schemas.microsoft.com/office/drawing/2014/main" id="{7932B0FF-CB8B-44D3-8A47-D4B3C27C9B8C}"/>
                </a:ext>
              </a:extLst>
            </p:cNvPr>
            <p:cNvSpPr>
              <a:spLocks/>
            </p:cNvSpPr>
            <p:nvPr/>
          </p:nvSpPr>
          <p:spPr bwMode="gray">
            <a:xfrm>
              <a:off x="3133431" y="676831"/>
              <a:ext cx="1449871"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41" name="btfpIconLines689726">
              <a:extLst>
                <a:ext uri="{FF2B5EF4-FFF2-40B4-BE49-F238E27FC236}">
                  <a16:creationId xmlns:a16="http://schemas.microsoft.com/office/drawing/2014/main" id="{6D084E40-787E-4413-B76A-783EEB533AC0}"/>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133431" y="676831"/>
              <a:ext cx="1449871" cy="1751509"/>
            </a:xfrm>
            <a:prstGeom prst="rect">
              <a:avLst/>
            </a:prstGeom>
          </p:spPr>
        </p:pic>
      </p:grpSp>
      <p:sp>
        <p:nvSpPr>
          <p:cNvPr id="242" name="Rectangle 241">
            <a:extLst>
              <a:ext uri="{FF2B5EF4-FFF2-40B4-BE49-F238E27FC236}">
                <a16:creationId xmlns:a16="http://schemas.microsoft.com/office/drawing/2014/main" id="{C8F9D28E-13AF-4A82-9663-EDFFA2321464}"/>
              </a:ext>
            </a:extLst>
          </p:cNvPr>
          <p:cNvSpPr/>
          <p:nvPr/>
        </p:nvSpPr>
        <p:spPr>
          <a:xfrm>
            <a:off x="3492533" y="1707328"/>
            <a:ext cx="1265632"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Water stewardship</a:t>
            </a:r>
          </a:p>
        </p:txBody>
      </p:sp>
      <p:sp>
        <p:nvSpPr>
          <p:cNvPr id="247" name="TextBox 246">
            <a:extLst>
              <a:ext uri="{FF2B5EF4-FFF2-40B4-BE49-F238E27FC236}">
                <a16:creationId xmlns:a16="http://schemas.microsoft.com/office/drawing/2014/main" id="{B0AECE02-B0A4-4E7A-B292-1456FA440F28}"/>
              </a:ext>
            </a:extLst>
          </p:cNvPr>
          <p:cNvSpPr txBox="1"/>
          <p:nvPr/>
        </p:nvSpPr>
        <p:spPr>
          <a:xfrm>
            <a:off x="3492533" y="2076193"/>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Sensible water use, water quality, and watershed management</a:t>
            </a:r>
          </a:p>
        </p:txBody>
      </p:sp>
      <p:sp>
        <p:nvSpPr>
          <p:cNvPr id="253" name="TextBox 252">
            <a:extLst>
              <a:ext uri="{FF2B5EF4-FFF2-40B4-BE49-F238E27FC236}">
                <a16:creationId xmlns:a16="http://schemas.microsoft.com/office/drawing/2014/main" id="{00B7CA09-3C37-44B2-AA45-C74E9D13A9B5}"/>
              </a:ext>
            </a:extLst>
          </p:cNvPr>
          <p:cNvSpPr txBox="1"/>
          <p:nvPr/>
        </p:nvSpPr>
        <p:spPr>
          <a:xfrm>
            <a:off x="2085330" y="2076193"/>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Reducing &amp; offsetting GHG emissions contributing to climate change</a:t>
            </a:r>
          </a:p>
        </p:txBody>
      </p:sp>
      <p:sp>
        <p:nvSpPr>
          <p:cNvPr id="254" name="Rectangle 253">
            <a:extLst>
              <a:ext uri="{FF2B5EF4-FFF2-40B4-BE49-F238E27FC236}">
                <a16:creationId xmlns:a16="http://schemas.microsoft.com/office/drawing/2014/main" id="{EC525908-AB83-40FC-A75E-21F31D7F3A50}"/>
              </a:ext>
            </a:extLst>
          </p:cNvPr>
          <p:cNvSpPr>
            <a:spLocks/>
          </p:cNvSpPr>
          <p:nvPr/>
        </p:nvSpPr>
        <p:spPr>
          <a:xfrm>
            <a:off x="2085330" y="1707328"/>
            <a:ext cx="1265632"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1" u="none" strike="noStrike" kern="0" cap="none" spc="0" normalizeH="0" baseline="0" noProof="0">
                <a:ln>
                  <a:noFill/>
                </a:ln>
                <a:solidFill>
                  <a:srgbClr val="507867"/>
                </a:solidFill>
                <a:effectLst/>
                <a:uLnTx/>
                <a:uFillTx/>
                <a:latin typeface="+mj-lt"/>
                <a:ea typeface="+mn-ea"/>
                <a:cs typeface="+mn-cs"/>
              </a:rPr>
              <a:t>GHG</a:t>
            </a:r>
            <a:br>
              <a:rPr kumimoji="0" lang="en-US" sz="1100" b="1" u="none" strike="noStrike" kern="0" cap="none" spc="0" normalizeH="0" baseline="0" noProof="0">
                <a:ln>
                  <a:noFill/>
                </a:ln>
                <a:solidFill>
                  <a:srgbClr val="507867"/>
                </a:solidFill>
                <a:effectLst/>
                <a:uLnTx/>
                <a:uFillTx/>
                <a:latin typeface="+mj-lt"/>
                <a:ea typeface="+mn-ea"/>
                <a:cs typeface="+mn-cs"/>
              </a:rPr>
            </a:br>
            <a:r>
              <a:rPr kumimoji="0" lang="en-US" sz="1100" b="1" u="none" strike="noStrike" kern="0" cap="none" spc="0" normalizeH="0" baseline="0" noProof="0">
                <a:ln>
                  <a:noFill/>
                </a:ln>
                <a:solidFill>
                  <a:srgbClr val="507867"/>
                </a:solidFill>
                <a:effectLst/>
                <a:uLnTx/>
                <a:uFillTx/>
                <a:latin typeface="+mj-lt"/>
                <a:ea typeface="+mn-ea"/>
                <a:cs typeface="+mn-cs"/>
              </a:rPr>
              <a:t>emissions</a:t>
            </a:r>
          </a:p>
        </p:txBody>
      </p:sp>
      <p:grpSp>
        <p:nvGrpSpPr>
          <p:cNvPr id="256" name="btfpIcon841600">
            <a:extLst>
              <a:ext uri="{FF2B5EF4-FFF2-40B4-BE49-F238E27FC236}">
                <a16:creationId xmlns:a16="http://schemas.microsoft.com/office/drawing/2014/main" id="{444407A6-0F02-4BFE-92F9-AB0C96C2FE41}"/>
              </a:ext>
            </a:extLst>
          </p:cNvPr>
          <p:cNvGrpSpPr>
            <a:grpSpLocks noChangeAspect="1"/>
          </p:cNvGrpSpPr>
          <p:nvPr>
            <p:custDataLst>
              <p:tags r:id="rId6"/>
            </p:custDataLst>
          </p:nvPr>
        </p:nvGrpSpPr>
        <p:grpSpPr>
          <a:xfrm>
            <a:off x="4863586" y="1219281"/>
            <a:ext cx="540544" cy="540544"/>
            <a:chOff x="3132692" y="3000722"/>
            <a:chExt cx="1449871" cy="1751507"/>
          </a:xfrm>
        </p:grpSpPr>
        <p:sp>
          <p:nvSpPr>
            <p:cNvPr id="257" name="btfpIconCircle841600">
              <a:extLst>
                <a:ext uri="{FF2B5EF4-FFF2-40B4-BE49-F238E27FC236}">
                  <a16:creationId xmlns:a16="http://schemas.microsoft.com/office/drawing/2014/main" id="{32656A1C-D4C0-4519-9273-9E14DF5F68A0}"/>
                </a:ext>
              </a:extLst>
            </p:cNvPr>
            <p:cNvSpPr>
              <a:spLocks/>
            </p:cNvSpPr>
            <p:nvPr/>
          </p:nvSpPr>
          <p:spPr bwMode="gray">
            <a:xfrm>
              <a:off x="3132692" y="3000722"/>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58" name="btfpIconLines841600">
              <a:extLst>
                <a:ext uri="{FF2B5EF4-FFF2-40B4-BE49-F238E27FC236}">
                  <a16:creationId xmlns:a16="http://schemas.microsoft.com/office/drawing/2014/main" id="{18130296-172D-4307-B55A-FAAB62E5B184}"/>
                </a:ext>
              </a:extLst>
            </p:cNvPr>
            <p:cNvPicPr>
              <a:picLocks/>
            </p:cNvPicPr>
            <p:nvPr/>
          </p:nvPicPr>
          <p:blipFill>
            <a:blip r:embed="rId43">
              <a:extLst>
                <a:ext uri="{28A0092B-C50C-407E-A947-70E740481C1C}">
                  <a14:useLocalDpi xmlns:a14="http://schemas.microsoft.com/office/drawing/2010/main" val="0"/>
                </a:ext>
              </a:extLst>
            </a:blip>
            <a:stretch>
              <a:fillRect/>
            </a:stretch>
          </p:blipFill>
          <p:spPr>
            <a:xfrm>
              <a:off x="3132692" y="3000722"/>
              <a:ext cx="1449871" cy="1751507"/>
            </a:xfrm>
            <a:prstGeom prst="rect">
              <a:avLst/>
            </a:prstGeom>
          </p:spPr>
        </p:pic>
      </p:grpSp>
      <p:grpSp>
        <p:nvGrpSpPr>
          <p:cNvPr id="259" name="btfpIcon896772">
            <a:extLst>
              <a:ext uri="{FF2B5EF4-FFF2-40B4-BE49-F238E27FC236}">
                <a16:creationId xmlns:a16="http://schemas.microsoft.com/office/drawing/2014/main" id="{460D9526-F0F5-45D0-ABFF-98749720F4CF}"/>
              </a:ext>
            </a:extLst>
          </p:cNvPr>
          <p:cNvGrpSpPr>
            <a:grpSpLocks noChangeAspect="1"/>
          </p:cNvGrpSpPr>
          <p:nvPr>
            <p:custDataLst>
              <p:tags r:id="rId7"/>
            </p:custDataLst>
          </p:nvPr>
        </p:nvGrpSpPr>
        <p:grpSpPr>
          <a:xfrm>
            <a:off x="3438797" y="1219280"/>
            <a:ext cx="540544" cy="540544"/>
            <a:chOff x="5932576" y="676831"/>
            <a:chExt cx="1449871" cy="1751509"/>
          </a:xfrm>
        </p:grpSpPr>
        <p:sp>
          <p:nvSpPr>
            <p:cNvPr id="260" name="btfpIconCircle896772">
              <a:extLst>
                <a:ext uri="{FF2B5EF4-FFF2-40B4-BE49-F238E27FC236}">
                  <a16:creationId xmlns:a16="http://schemas.microsoft.com/office/drawing/2014/main" id="{BEE4A3EB-E60D-4F97-8D2D-BB1E83625F11}"/>
                </a:ext>
              </a:extLst>
            </p:cNvPr>
            <p:cNvSpPr>
              <a:spLocks/>
            </p:cNvSpPr>
            <p:nvPr/>
          </p:nvSpPr>
          <p:spPr bwMode="gray">
            <a:xfrm>
              <a:off x="5932576" y="676831"/>
              <a:ext cx="1449871"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1" name="btfpIconLines896772">
              <a:extLst>
                <a:ext uri="{FF2B5EF4-FFF2-40B4-BE49-F238E27FC236}">
                  <a16:creationId xmlns:a16="http://schemas.microsoft.com/office/drawing/2014/main" id="{15CB2520-CF60-4E90-994F-6229B65DC815}"/>
                </a:ext>
              </a:extLst>
            </p:cNvPr>
            <p:cNvPicPr>
              <a:picLocks/>
            </p:cNvPicPr>
            <p:nvPr/>
          </p:nvPicPr>
          <p:blipFill>
            <a:blip r:embed="rId44">
              <a:extLst>
                <a:ext uri="{28A0092B-C50C-407E-A947-70E740481C1C}">
                  <a14:useLocalDpi xmlns:a14="http://schemas.microsoft.com/office/drawing/2010/main" val="0"/>
                </a:ext>
              </a:extLst>
            </a:blip>
            <a:stretch>
              <a:fillRect/>
            </a:stretch>
          </p:blipFill>
          <p:spPr>
            <a:xfrm>
              <a:off x="5932576" y="676831"/>
              <a:ext cx="1449871" cy="1751509"/>
            </a:xfrm>
            <a:prstGeom prst="rect">
              <a:avLst/>
            </a:prstGeom>
          </p:spPr>
        </p:pic>
      </p:grpSp>
      <p:grpSp>
        <p:nvGrpSpPr>
          <p:cNvPr id="12" name="Group 11">
            <a:extLst>
              <a:ext uri="{FF2B5EF4-FFF2-40B4-BE49-F238E27FC236}">
                <a16:creationId xmlns:a16="http://schemas.microsoft.com/office/drawing/2014/main" id="{AC1BFF63-905B-4B79-A6D7-0C4B04BA2E2E}"/>
              </a:ext>
            </a:extLst>
          </p:cNvPr>
          <p:cNvGrpSpPr/>
          <p:nvPr/>
        </p:nvGrpSpPr>
        <p:grpSpPr>
          <a:xfrm>
            <a:off x="10477688" y="1219282"/>
            <a:ext cx="1380615" cy="1298947"/>
            <a:chOff x="7663283" y="1219281"/>
            <a:chExt cx="1380615" cy="1298947"/>
          </a:xfrm>
        </p:grpSpPr>
        <p:sp>
          <p:nvSpPr>
            <p:cNvPr id="249" name="Rectangle 248">
              <a:extLst>
                <a:ext uri="{FF2B5EF4-FFF2-40B4-BE49-F238E27FC236}">
                  <a16:creationId xmlns:a16="http://schemas.microsoft.com/office/drawing/2014/main" id="{B6DC3669-0160-4EE4-8D9B-E17C22007D7F}"/>
                </a:ext>
              </a:extLst>
            </p:cNvPr>
            <p:cNvSpPr/>
            <p:nvPr/>
          </p:nvSpPr>
          <p:spPr>
            <a:xfrm>
              <a:off x="7714144" y="1707328"/>
              <a:ext cx="1265632"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Air </a:t>
              </a:r>
            </a:p>
            <a:p>
              <a:pPr marL="0" indent="0" defTabSz="914400">
                <a:spcBef>
                  <a:spcPct val="0"/>
                </a:spcBef>
                <a:spcAft>
                  <a:spcPct val="0"/>
                </a:spcAft>
                <a:buFontTx/>
                <a:buNone/>
              </a:pPr>
              <a:r>
                <a:rPr lang="en-US" sz="1100" b="1" kern="0">
                  <a:solidFill>
                    <a:srgbClr val="507867"/>
                  </a:solidFill>
                  <a:latin typeface="+mj-lt"/>
                </a:rPr>
                <a:t>quality</a:t>
              </a:r>
            </a:p>
          </p:txBody>
        </p:sp>
        <p:sp>
          <p:nvSpPr>
            <p:cNvPr id="252" name="TextBox 251">
              <a:extLst>
                <a:ext uri="{FF2B5EF4-FFF2-40B4-BE49-F238E27FC236}">
                  <a16:creationId xmlns:a16="http://schemas.microsoft.com/office/drawing/2014/main" id="{62D94227-CBA0-4095-89BA-27F4194B0B0D}"/>
                </a:ext>
              </a:extLst>
            </p:cNvPr>
            <p:cNvSpPr txBox="1"/>
            <p:nvPr/>
          </p:nvSpPr>
          <p:spPr>
            <a:xfrm>
              <a:off x="7714144" y="2076193"/>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Lowering pollutants impacting air quality and atmospheric integrity</a:t>
              </a:r>
            </a:p>
          </p:txBody>
        </p:sp>
        <p:grpSp>
          <p:nvGrpSpPr>
            <p:cNvPr id="262" name="btfpIcon416878">
              <a:extLst>
                <a:ext uri="{FF2B5EF4-FFF2-40B4-BE49-F238E27FC236}">
                  <a16:creationId xmlns:a16="http://schemas.microsoft.com/office/drawing/2014/main" id="{90709DE4-DE9C-498A-AB07-D6DE2493F2F7}"/>
                </a:ext>
              </a:extLst>
            </p:cNvPr>
            <p:cNvGrpSpPr>
              <a:grpSpLocks noChangeAspect="1"/>
            </p:cNvGrpSpPr>
            <p:nvPr>
              <p:custDataLst>
                <p:tags r:id="rId35"/>
              </p:custDataLst>
            </p:nvPr>
          </p:nvGrpSpPr>
          <p:grpSpPr>
            <a:xfrm>
              <a:off x="7663283" y="1219281"/>
              <a:ext cx="540545" cy="540544"/>
              <a:chOff x="4537277" y="676835"/>
              <a:chExt cx="1449871" cy="1751503"/>
            </a:xfrm>
          </p:grpSpPr>
          <p:sp>
            <p:nvSpPr>
              <p:cNvPr id="264" name="btfpIconCircle416878">
                <a:extLst>
                  <a:ext uri="{FF2B5EF4-FFF2-40B4-BE49-F238E27FC236}">
                    <a16:creationId xmlns:a16="http://schemas.microsoft.com/office/drawing/2014/main" id="{5E421535-5C79-45FA-B5B9-A3888AC612C7}"/>
                  </a:ext>
                </a:extLst>
              </p:cNvPr>
              <p:cNvSpPr>
                <a:spLocks/>
              </p:cNvSpPr>
              <p:nvPr/>
            </p:nvSpPr>
            <p:spPr bwMode="gray">
              <a:xfrm>
                <a:off x="4537280" y="676835"/>
                <a:ext cx="1449868" cy="175150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5" name="btfpIconLines416878">
                <a:extLst>
                  <a:ext uri="{FF2B5EF4-FFF2-40B4-BE49-F238E27FC236}">
                    <a16:creationId xmlns:a16="http://schemas.microsoft.com/office/drawing/2014/main" id="{F3F93A97-6096-4C5E-9571-55B71CADA848}"/>
                  </a:ext>
                </a:extLst>
              </p:cNvPr>
              <p:cNvPicPr>
                <a:picLocks/>
              </p:cNvPicPr>
              <p:nvPr/>
            </p:nvPicPr>
            <p:blipFill>
              <a:blip r:embed="rId45">
                <a:extLst>
                  <a:ext uri="{28A0092B-C50C-407E-A947-70E740481C1C}">
                    <a14:useLocalDpi xmlns:a14="http://schemas.microsoft.com/office/drawing/2010/main" val="0"/>
                  </a:ext>
                </a:extLst>
              </a:blip>
              <a:stretch>
                <a:fillRect/>
              </a:stretch>
            </p:blipFill>
            <p:spPr>
              <a:xfrm>
                <a:off x="4537277" y="676835"/>
                <a:ext cx="1449868" cy="1751503"/>
              </a:xfrm>
              <a:prstGeom prst="rect">
                <a:avLst/>
              </a:prstGeom>
            </p:spPr>
          </p:pic>
        </p:grpSp>
      </p:grpSp>
      <p:sp>
        <p:nvSpPr>
          <p:cNvPr id="266" name="Rectangle 265">
            <a:extLst>
              <a:ext uri="{FF2B5EF4-FFF2-40B4-BE49-F238E27FC236}">
                <a16:creationId xmlns:a16="http://schemas.microsoft.com/office/drawing/2014/main" id="{E621AC60-4970-4BDD-A85A-B0F2ADF077D2}"/>
              </a:ext>
            </a:extLst>
          </p:cNvPr>
          <p:cNvSpPr/>
          <p:nvPr/>
        </p:nvSpPr>
        <p:spPr>
          <a:xfrm>
            <a:off x="9121350" y="1707328"/>
            <a:ext cx="1136001"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Land and ocean use</a:t>
            </a:r>
          </a:p>
        </p:txBody>
      </p:sp>
      <p:grpSp>
        <p:nvGrpSpPr>
          <p:cNvPr id="267" name="btfpIcon643012">
            <a:extLst>
              <a:ext uri="{FF2B5EF4-FFF2-40B4-BE49-F238E27FC236}">
                <a16:creationId xmlns:a16="http://schemas.microsoft.com/office/drawing/2014/main" id="{498CC90F-08AD-4EDA-8615-35096AA88FB7}"/>
              </a:ext>
            </a:extLst>
          </p:cNvPr>
          <p:cNvGrpSpPr>
            <a:grpSpLocks noChangeAspect="1"/>
          </p:cNvGrpSpPr>
          <p:nvPr>
            <p:custDataLst>
              <p:tags r:id="rId8"/>
            </p:custDataLst>
          </p:nvPr>
        </p:nvGrpSpPr>
        <p:grpSpPr>
          <a:xfrm>
            <a:off x="9070489" y="1219280"/>
            <a:ext cx="540544" cy="540544"/>
            <a:chOff x="8735986" y="397022"/>
            <a:chExt cx="1449869" cy="1751509"/>
          </a:xfrm>
        </p:grpSpPr>
        <p:sp>
          <p:nvSpPr>
            <p:cNvPr id="268" name="btfpIconCircle643012">
              <a:extLst>
                <a:ext uri="{FF2B5EF4-FFF2-40B4-BE49-F238E27FC236}">
                  <a16:creationId xmlns:a16="http://schemas.microsoft.com/office/drawing/2014/main" id="{D1B1D5AD-4610-49E7-82C5-59A3428AB47A}"/>
                </a:ext>
              </a:extLst>
            </p:cNvPr>
            <p:cNvSpPr>
              <a:spLocks/>
            </p:cNvSpPr>
            <p:nvPr/>
          </p:nvSpPr>
          <p:spPr bwMode="gray">
            <a:xfrm>
              <a:off x="8735986" y="397022"/>
              <a:ext cx="1449869"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9" name="btfpIconLines643012">
              <a:extLst>
                <a:ext uri="{FF2B5EF4-FFF2-40B4-BE49-F238E27FC236}">
                  <a16:creationId xmlns:a16="http://schemas.microsoft.com/office/drawing/2014/main" id="{723EA2D0-B400-42A4-BB9B-01C29F0F99EB}"/>
                </a:ext>
              </a:extLst>
            </p:cNvPr>
            <p:cNvPicPr>
              <a:picLocks/>
            </p:cNvPicPr>
            <p:nvPr/>
          </p:nvPicPr>
          <p:blipFill>
            <a:blip r:embed="rId46">
              <a:extLst>
                <a:ext uri="{28A0092B-C50C-407E-A947-70E740481C1C}">
                  <a14:useLocalDpi xmlns:a14="http://schemas.microsoft.com/office/drawing/2010/main" val="0"/>
                </a:ext>
              </a:extLst>
            </a:blip>
            <a:stretch>
              <a:fillRect/>
            </a:stretch>
          </p:blipFill>
          <p:spPr>
            <a:xfrm>
              <a:off x="8735986" y="397022"/>
              <a:ext cx="1449869" cy="1751509"/>
            </a:xfrm>
            <a:prstGeom prst="rect">
              <a:avLst/>
            </a:prstGeom>
          </p:spPr>
        </p:pic>
      </p:grpSp>
      <p:sp>
        <p:nvSpPr>
          <p:cNvPr id="270" name="TextBox 269">
            <a:extLst>
              <a:ext uri="{FF2B5EF4-FFF2-40B4-BE49-F238E27FC236}">
                <a16:creationId xmlns:a16="http://schemas.microsoft.com/office/drawing/2014/main" id="{5D6910CE-2D58-45D1-B3A3-72AA616B8136}"/>
              </a:ext>
            </a:extLst>
          </p:cNvPr>
          <p:cNvSpPr txBox="1"/>
          <p:nvPr/>
        </p:nvSpPr>
        <p:spPr>
          <a:xfrm>
            <a:off x="9118521" y="2076193"/>
            <a:ext cx="1332585"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Ensuring long-term sustainable land and ocean use, sound utilization practices</a:t>
            </a:r>
          </a:p>
        </p:txBody>
      </p:sp>
      <p:sp>
        <p:nvSpPr>
          <p:cNvPr id="271" name="Rectangle 270">
            <a:extLst>
              <a:ext uri="{FF2B5EF4-FFF2-40B4-BE49-F238E27FC236}">
                <a16:creationId xmlns:a16="http://schemas.microsoft.com/office/drawing/2014/main" id="{D797DEFE-0573-4FD2-BFF3-587170998572}"/>
              </a:ext>
            </a:extLst>
          </p:cNvPr>
          <p:cNvSpPr/>
          <p:nvPr/>
        </p:nvSpPr>
        <p:spPr>
          <a:xfrm>
            <a:off x="329892" y="2289882"/>
            <a:ext cx="1698178"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a:solidFill>
                  <a:srgbClr val="507867"/>
                </a:solidFill>
              </a:rPr>
              <a:t>Living within our planetary boundaries</a:t>
            </a:r>
          </a:p>
        </p:txBody>
      </p:sp>
      <p:sp>
        <p:nvSpPr>
          <p:cNvPr id="273" name="TextBox 272">
            <a:extLst>
              <a:ext uri="{FF2B5EF4-FFF2-40B4-BE49-F238E27FC236}">
                <a16:creationId xmlns:a16="http://schemas.microsoft.com/office/drawing/2014/main" id="{1AE59420-151C-4591-BBD7-D8D355C00EAC}"/>
              </a:ext>
            </a:extLst>
          </p:cNvPr>
          <p:cNvSpPr txBox="1"/>
          <p:nvPr/>
        </p:nvSpPr>
        <p:spPr>
          <a:xfrm>
            <a:off x="4899736" y="2076193"/>
            <a:ext cx="1277483"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Responsible sourcing and use of resources, incl. </a:t>
            </a:r>
            <a:r>
              <a:rPr lang="en-US" sz="800" spc="-20">
                <a:solidFill>
                  <a:srgbClr val="000000"/>
                </a:solidFill>
              </a:rPr>
              <a:t>product, packaging, and food lifecycles</a:t>
            </a:r>
          </a:p>
        </p:txBody>
      </p:sp>
      <p:sp>
        <p:nvSpPr>
          <p:cNvPr id="274" name="Rectangle 273">
            <a:extLst>
              <a:ext uri="{FF2B5EF4-FFF2-40B4-BE49-F238E27FC236}">
                <a16:creationId xmlns:a16="http://schemas.microsoft.com/office/drawing/2014/main" id="{CDF25A0F-9949-4051-BBB5-57127B87A209}"/>
              </a:ext>
            </a:extLst>
          </p:cNvPr>
          <p:cNvSpPr>
            <a:spLocks/>
          </p:cNvSpPr>
          <p:nvPr/>
        </p:nvSpPr>
        <p:spPr>
          <a:xfrm>
            <a:off x="4899736" y="1707328"/>
            <a:ext cx="1401724"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100" b="1" kern="0" spc="-30">
                <a:solidFill>
                  <a:srgbClr val="507867"/>
                </a:solidFill>
                <a:latin typeface="+mj-lt"/>
              </a:rPr>
              <a:t>Material use, </a:t>
            </a:r>
          </a:p>
          <a:p>
            <a:pPr marL="0" marR="0" lvl="0" indent="0" defTabSz="914400" eaLnBrk="1" fontAlgn="auto" latinLnBrk="0" hangingPunct="1">
              <a:lnSpc>
                <a:spcPct val="100000"/>
              </a:lnSpc>
              <a:spcBef>
                <a:spcPct val="0"/>
              </a:spcBef>
              <a:spcAft>
                <a:spcPct val="0"/>
              </a:spcAft>
              <a:buClrTx/>
              <a:buSzTx/>
              <a:buFontTx/>
              <a:buNone/>
              <a:defRPr/>
            </a:pPr>
            <a:r>
              <a:rPr lang="en-US" sz="1100" b="1" kern="0" spc="-30">
                <a:solidFill>
                  <a:srgbClr val="507867"/>
                </a:solidFill>
                <a:latin typeface="+mj-lt"/>
              </a:rPr>
              <a:t>waste &amp; circularity</a:t>
            </a:r>
            <a:endParaRPr kumimoji="0" lang="en-US" sz="1100" b="1" u="none" strike="noStrike" kern="0" cap="none" spc="-30" normalizeH="0" noProof="0">
              <a:ln>
                <a:noFill/>
              </a:ln>
              <a:solidFill>
                <a:srgbClr val="FF0000"/>
              </a:solidFill>
              <a:effectLst/>
              <a:uLnTx/>
              <a:uFillTx/>
              <a:latin typeface="+mj-lt"/>
            </a:endParaRPr>
          </a:p>
        </p:txBody>
      </p:sp>
      <p:sp>
        <p:nvSpPr>
          <p:cNvPr id="275" name="TextBox 274">
            <a:extLst>
              <a:ext uri="{FF2B5EF4-FFF2-40B4-BE49-F238E27FC236}">
                <a16:creationId xmlns:a16="http://schemas.microsoft.com/office/drawing/2014/main" id="{2EC6694E-3179-4070-9322-936B1C0C8535}"/>
              </a:ext>
            </a:extLst>
          </p:cNvPr>
          <p:cNvSpPr txBox="1"/>
          <p:nvPr/>
        </p:nvSpPr>
        <p:spPr>
          <a:xfrm>
            <a:off x="6306942" y="2076193"/>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Sensitively using and treating toxic products and waste, incl. chemical and technology pollutants</a:t>
            </a:r>
            <a:endParaRPr lang="en-US" sz="800" spc="-20">
              <a:solidFill>
                <a:srgbClr val="000000"/>
              </a:solidFill>
            </a:endParaRPr>
          </a:p>
        </p:txBody>
      </p:sp>
      <p:sp>
        <p:nvSpPr>
          <p:cNvPr id="276" name="Rectangle 275">
            <a:extLst>
              <a:ext uri="{FF2B5EF4-FFF2-40B4-BE49-F238E27FC236}">
                <a16:creationId xmlns:a16="http://schemas.microsoft.com/office/drawing/2014/main" id="{EC739544-A996-4442-8F3C-D3C3537B7CA6}"/>
              </a:ext>
            </a:extLst>
          </p:cNvPr>
          <p:cNvSpPr>
            <a:spLocks/>
          </p:cNvSpPr>
          <p:nvPr/>
        </p:nvSpPr>
        <p:spPr>
          <a:xfrm>
            <a:off x="6306942" y="1707328"/>
            <a:ext cx="1409377"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100" b="1" kern="0">
                <a:solidFill>
                  <a:srgbClr val="507867"/>
                </a:solidFill>
                <a:latin typeface="+mj-lt"/>
              </a:rPr>
              <a:t>Hazardous substances</a:t>
            </a:r>
          </a:p>
        </p:txBody>
      </p:sp>
      <p:grpSp>
        <p:nvGrpSpPr>
          <p:cNvPr id="277" name="btfpIcon361707">
            <a:extLst>
              <a:ext uri="{FF2B5EF4-FFF2-40B4-BE49-F238E27FC236}">
                <a16:creationId xmlns:a16="http://schemas.microsoft.com/office/drawing/2014/main" id="{2D7E7574-9C33-44E6-BE3F-CB8397BE9AAA}"/>
              </a:ext>
            </a:extLst>
          </p:cNvPr>
          <p:cNvGrpSpPr>
            <a:grpSpLocks noChangeAspect="1"/>
          </p:cNvGrpSpPr>
          <p:nvPr>
            <p:custDataLst>
              <p:tags r:id="rId9"/>
            </p:custDataLst>
          </p:nvPr>
        </p:nvGrpSpPr>
        <p:grpSpPr>
          <a:xfrm>
            <a:off x="6259065" y="1219282"/>
            <a:ext cx="540545" cy="540544"/>
            <a:chOff x="4398452" y="3608836"/>
            <a:chExt cx="1449872" cy="1751501"/>
          </a:xfrm>
        </p:grpSpPr>
        <p:sp>
          <p:nvSpPr>
            <p:cNvPr id="278" name="btfpIconCircle361707">
              <a:extLst>
                <a:ext uri="{FF2B5EF4-FFF2-40B4-BE49-F238E27FC236}">
                  <a16:creationId xmlns:a16="http://schemas.microsoft.com/office/drawing/2014/main" id="{E576F5F0-39B5-4FE3-BF26-71A032847C87}"/>
                </a:ext>
              </a:extLst>
            </p:cNvPr>
            <p:cNvSpPr>
              <a:spLocks/>
            </p:cNvSpPr>
            <p:nvPr/>
          </p:nvSpPr>
          <p:spPr bwMode="gray">
            <a:xfrm>
              <a:off x="4398452" y="3608836"/>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79" name="btfpIconLines361707">
              <a:extLst>
                <a:ext uri="{FF2B5EF4-FFF2-40B4-BE49-F238E27FC236}">
                  <a16:creationId xmlns:a16="http://schemas.microsoft.com/office/drawing/2014/main" id="{8B56B07C-44BD-4885-A60D-FB5570B7ADD1}"/>
                </a:ext>
              </a:extLst>
            </p:cNvPr>
            <p:cNvPicPr>
              <a:picLocks/>
            </p:cNvPicPr>
            <p:nvPr/>
          </p:nvPicPr>
          <p:blipFill>
            <a:blip r:embed="rId47">
              <a:extLst>
                <a:ext uri="{28A0092B-C50C-407E-A947-70E740481C1C}">
                  <a14:useLocalDpi xmlns:a14="http://schemas.microsoft.com/office/drawing/2010/main" val="0"/>
                </a:ext>
              </a:extLst>
            </a:blip>
            <a:stretch>
              <a:fillRect/>
            </a:stretch>
          </p:blipFill>
          <p:spPr>
            <a:xfrm>
              <a:off x="4398455" y="3608836"/>
              <a:ext cx="1449869" cy="1751501"/>
            </a:xfrm>
            <a:prstGeom prst="rect">
              <a:avLst/>
            </a:prstGeom>
          </p:spPr>
        </p:pic>
      </p:grpSp>
      <p:sp>
        <p:nvSpPr>
          <p:cNvPr id="280" name="Rectangle 279">
            <a:extLst>
              <a:ext uri="{FF2B5EF4-FFF2-40B4-BE49-F238E27FC236}">
                <a16:creationId xmlns:a16="http://schemas.microsoft.com/office/drawing/2014/main" id="{3DB0F624-5B87-4F56-AB19-FFBC2BF3C7E9}"/>
              </a:ext>
            </a:extLst>
          </p:cNvPr>
          <p:cNvSpPr/>
          <p:nvPr/>
        </p:nvSpPr>
        <p:spPr>
          <a:xfrm>
            <a:off x="340738" y="3466864"/>
            <a:ext cx="918662"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6"/>
                </a:solidFill>
              </a:rPr>
              <a:t>Social</a:t>
            </a:r>
          </a:p>
        </p:txBody>
      </p:sp>
      <p:sp>
        <p:nvSpPr>
          <p:cNvPr id="281" name="Rectangle 280">
            <a:extLst>
              <a:ext uri="{FF2B5EF4-FFF2-40B4-BE49-F238E27FC236}">
                <a16:creationId xmlns:a16="http://schemas.microsoft.com/office/drawing/2014/main" id="{8FAF2880-6DFC-42DB-B23E-93BBD0B9D2D1}"/>
              </a:ext>
            </a:extLst>
          </p:cNvPr>
          <p:cNvSpPr/>
          <p:nvPr/>
        </p:nvSpPr>
        <p:spPr bwMode="gray">
          <a:xfrm>
            <a:off x="340738" y="2704600"/>
            <a:ext cx="382640" cy="67710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400" b="1">
                <a:solidFill>
                  <a:schemeClr val="accent6"/>
                </a:solidFill>
              </a:rPr>
              <a:t>S</a:t>
            </a:r>
            <a:endParaRPr lang="en-US" sz="1400">
              <a:solidFill>
                <a:schemeClr val="accent6"/>
              </a:solidFill>
            </a:endParaRPr>
          </a:p>
        </p:txBody>
      </p:sp>
      <p:grpSp>
        <p:nvGrpSpPr>
          <p:cNvPr id="282" name="btfpIcon983159">
            <a:extLst>
              <a:ext uri="{FF2B5EF4-FFF2-40B4-BE49-F238E27FC236}">
                <a16:creationId xmlns:a16="http://schemas.microsoft.com/office/drawing/2014/main" id="{E2F3D446-F5B9-45DE-A358-3E9BECD2D390}"/>
              </a:ext>
            </a:extLst>
          </p:cNvPr>
          <p:cNvGrpSpPr>
            <a:grpSpLocks noChangeAspect="1"/>
          </p:cNvGrpSpPr>
          <p:nvPr>
            <p:custDataLst>
              <p:tags r:id="rId10"/>
            </p:custDataLst>
          </p:nvPr>
        </p:nvGrpSpPr>
        <p:grpSpPr>
          <a:xfrm>
            <a:off x="740565" y="2853341"/>
            <a:ext cx="796892" cy="796892"/>
            <a:chOff x="1005288" y="3304738"/>
            <a:chExt cx="801261" cy="967959"/>
          </a:xfrm>
        </p:grpSpPr>
        <p:sp>
          <p:nvSpPr>
            <p:cNvPr id="283" name="btfpIconCircle983159">
              <a:extLst>
                <a:ext uri="{FF2B5EF4-FFF2-40B4-BE49-F238E27FC236}">
                  <a16:creationId xmlns:a16="http://schemas.microsoft.com/office/drawing/2014/main" id="{D2BB8868-9985-4F15-97A2-F377E4914AE4}"/>
                </a:ext>
              </a:extLst>
            </p:cNvPr>
            <p:cNvSpPr>
              <a:spLocks/>
            </p:cNvSpPr>
            <p:nvPr/>
          </p:nvSpPr>
          <p:spPr bwMode="gray">
            <a:xfrm>
              <a:off x="1005288" y="3304738"/>
              <a:ext cx="801261"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284" name="btfpIconLines983159">
              <a:extLst>
                <a:ext uri="{FF2B5EF4-FFF2-40B4-BE49-F238E27FC236}">
                  <a16:creationId xmlns:a16="http://schemas.microsoft.com/office/drawing/2014/main" id="{04E1891D-65CA-4417-92E4-C795A92F8CC9}"/>
                </a:ext>
              </a:extLst>
            </p:cNvPr>
            <p:cNvPicPr>
              <a:picLocks/>
            </p:cNvPicPr>
            <p:nvPr/>
          </p:nvPicPr>
          <p:blipFill>
            <a:blip r:embed="rId48">
              <a:extLst>
                <a:ext uri="{28A0092B-C50C-407E-A947-70E740481C1C}">
                  <a14:useLocalDpi xmlns:a14="http://schemas.microsoft.com/office/drawing/2010/main" val="0"/>
                </a:ext>
              </a:extLst>
            </a:blip>
            <a:stretch>
              <a:fillRect/>
            </a:stretch>
          </p:blipFill>
          <p:spPr>
            <a:xfrm>
              <a:off x="1005288" y="3304738"/>
              <a:ext cx="801261" cy="967959"/>
            </a:xfrm>
            <a:prstGeom prst="rect">
              <a:avLst/>
            </a:prstGeom>
          </p:spPr>
        </p:pic>
      </p:grpSp>
      <p:cxnSp>
        <p:nvCxnSpPr>
          <p:cNvPr id="285" name="Straight Connector 284">
            <a:extLst>
              <a:ext uri="{FF2B5EF4-FFF2-40B4-BE49-F238E27FC236}">
                <a16:creationId xmlns:a16="http://schemas.microsoft.com/office/drawing/2014/main" id="{C2D7CEBD-DA10-4201-951D-D44B0E28C2BA}"/>
              </a:ext>
            </a:extLst>
          </p:cNvPr>
          <p:cNvCxnSpPr>
            <a:cxnSpLocks/>
          </p:cNvCxnSpPr>
          <p:nvPr>
            <p:custDataLst>
              <p:tags r:id="rId11"/>
            </p:custDataLst>
          </p:nvPr>
        </p:nvCxnSpPr>
        <p:spPr bwMode="gray">
          <a:xfrm>
            <a:off x="357577" y="2669614"/>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B11B0D0-7D51-4D4A-A408-62C9D2262A80}"/>
              </a:ext>
            </a:extLst>
          </p:cNvPr>
          <p:cNvCxnSpPr>
            <a:cxnSpLocks/>
          </p:cNvCxnSpPr>
          <p:nvPr>
            <p:custDataLst>
              <p:tags r:id="rId12"/>
            </p:custDataLst>
          </p:nvPr>
        </p:nvCxnSpPr>
        <p:spPr bwMode="gray">
          <a:xfrm>
            <a:off x="2094487" y="2669614"/>
            <a:ext cx="9730731"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58C70B17-CD2F-4ED4-AAB2-7E2B1226580B}"/>
              </a:ext>
            </a:extLst>
          </p:cNvPr>
          <p:cNvSpPr/>
          <p:nvPr/>
        </p:nvSpPr>
        <p:spPr>
          <a:xfrm>
            <a:off x="330196" y="3677913"/>
            <a:ext cx="1437489"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a:solidFill>
                  <a:srgbClr val="973B74"/>
                </a:solidFill>
              </a:rPr>
              <a:t>Committing to equitable outcomes</a:t>
            </a:r>
          </a:p>
        </p:txBody>
      </p:sp>
      <p:sp>
        <p:nvSpPr>
          <p:cNvPr id="288" name="Rectangle 287">
            <a:extLst>
              <a:ext uri="{FF2B5EF4-FFF2-40B4-BE49-F238E27FC236}">
                <a16:creationId xmlns:a16="http://schemas.microsoft.com/office/drawing/2014/main" id="{4408C463-505C-4884-A527-6CF923E9AA31}"/>
              </a:ext>
            </a:extLst>
          </p:cNvPr>
          <p:cNvSpPr/>
          <p:nvPr/>
        </p:nvSpPr>
        <p:spPr>
          <a:xfrm>
            <a:off x="340738" y="4957076"/>
            <a:ext cx="1568334"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4"/>
                </a:solidFill>
              </a:rPr>
              <a:t>Governance</a:t>
            </a:r>
          </a:p>
        </p:txBody>
      </p:sp>
      <p:cxnSp>
        <p:nvCxnSpPr>
          <p:cNvPr id="289" name="Straight Connector 288">
            <a:extLst>
              <a:ext uri="{FF2B5EF4-FFF2-40B4-BE49-F238E27FC236}">
                <a16:creationId xmlns:a16="http://schemas.microsoft.com/office/drawing/2014/main" id="{1B7A1B25-E16A-4EE7-B7AC-B8D41AB10416}"/>
              </a:ext>
            </a:extLst>
          </p:cNvPr>
          <p:cNvCxnSpPr/>
          <p:nvPr>
            <p:custDataLst>
              <p:tags r:id="rId13"/>
            </p:custDataLst>
          </p:nvPr>
        </p:nvCxnSpPr>
        <p:spPr bwMode="gray">
          <a:xfrm>
            <a:off x="2001971" y="4240968"/>
            <a:ext cx="0" cy="1416155"/>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248D5948-85FE-4002-8344-FEC6DEE376D7}"/>
              </a:ext>
            </a:extLst>
          </p:cNvPr>
          <p:cNvSpPr/>
          <p:nvPr/>
        </p:nvSpPr>
        <p:spPr>
          <a:xfrm>
            <a:off x="6297890" y="4718988"/>
            <a:ext cx="1381489"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Transparency &amp; risk management</a:t>
            </a:r>
          </a:p>
        </p:txBody>
      </p:sp>
      <p:sp>
        <p:nvSpPr>
          <p:cNvPr id="296" name="TextBox 295">
            <a:extLst>
              <a:ext uri="{FF2B5EF4-FFF2-40B4-BE49-F238E27FC236}">
                <a16:creationId xmlns:a16="http://schemas.microsoft.com/office/drawing/2014/main" id="{1FC7282D-DCE5-4319-8F95-B6E7795E2BF8}"/>
              </a:ext>
            </a:extLst>
          </p:cNvPr>
          <p:cNvSpPr txBox="1"/>
          <p:nvPr/>
        </p:nvSpPr>
        <p:spPr>
          <a:xfrm>
            <a:off x="6297890"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Accurate accounting; appropriate risk disclosure and management; ESG transparency</a:t>
            </a:r>
          </a:p>
        </p:txBody>
      </p:sp>
      <p:grpSp>
        <p:nvGrpSpPr>
          <p:cNvPr id="297" name="btfpIcon228649">
            <a:extLst>
              <a:ext uri="{FF2B5EF4-FFF2-40B4-BE49-F238E27FC236}">
                <a16:creationId xmlns:a16="http://schemas.microsoft.com/office/drawing/2014/main" id="{61FBAEF7-FEB5-437C-8BFF-AB842F2361F7}"/>
              </a:ext>
            </a:extLst>
          </p:cNvPr>
          <p:cNvGrpSpPr>
            <a:grpSpLocks noChangeAspect="1"/>
          </p:cNvGrpSpPr>
          <p:nvPr>
            <p:custDataLst>
              <p:tags r:id="rId14"/>
            </p:custDataLst>
          </p:nvPr>
        </p:nvGrpSpPr>
        <p:grpSpPr>
          <a:xfrm>
            <a:off x="3514997" y="4210645"/>
            <a:ext cx="540545" cy="540544"/>
            <a:chOff x="3125879" y="4184020"/>
            <a:chExt cx="1474038" cy="1441966"/>
          </a:xfrm>
        </p:grpSpPr>
        <p:sp>
          <p:nvSpPr>
            <p:cNvPr id="298" name="btfpIconCircle228649">
              <a:extLst>
                <a:ext uri="{FF2B5EF4-FFF2-40B4-BE49-F238E27FC236}">
                  <a16:creationId xmlns:a16="http://schemas.microsoft.com/office/drawing/2014/main" id="{A6F4A16F-A5B7-4C61-A643-5A17DFD2A9D9}"/>
                </a:ext>
              </a:extLst>
            </p:cNvPr>
            <p:cNvSpPr>
              <a:spLocks/>
            </p:cNvSpPr>
            <p:nvPr/>
          </p:nvSpPr>
          <p:spPr bwMode="gray">
            <a:xfrm>
              <a:off x="3125879" y="4184020"/>
              <a:ext cx="1474035" cy="144196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99" name="btfpIconLines228649">
              <a:extLst>
                <a:ext uri="{FF2B5EF4-FFF2-40B4-BE49-F238E27FC236}">
                  <a16:creationId xmlns:a16="http://schemas.microsoft.com/office/drawing/2014/main" id="{454B6AEA-B1E4-492C-BDAE-5C741A464369}"/>
                </a:ext>
              </a:extLst>
            </p:cNvPr>
            <p:cNvPicPr>
              <a:picLocks/>
            </p:cNvPicPr>
            <p:nvPr/>
          </p:nvPicPr>
          <p:blipFill>
            <a:blip r:embed="rId49">
              <a:extLst>
                <a:ext uri="{28A0092B-C50C-407E-A947-70E740481C1C}">
                  <a14:useLocalDpi xmlns:a14="http://schemas.microsoft.com/office/drawing/2010/main" val="0"/>
                </a:ext>
              </a:extLst>
            </a:blip>
            <a:stretch>
              <a:fillRect/>
            </a:stretch>
          </p:blipFill>
          <p:spPr>
            <a:xfrm>
              <a:off x="3125882" y="4184020"/>
              <a:ext cx="1474035" cy="1441966"/>
            </a:xfrm>
            <a:prstGeom prst="rect">
              <a:avLst/>
            </a:prstGeom>
          </p:spPr>
        </p:pic>
      </p:grpSp>
      <p:sp>
        <p:nvSpPr>
          <p:cNvPr id="300" name="Rectangle 299">
            <a:extLst>
              <a:ext uri="{FF2B5EF4-FFF2-40B4-BE49-F238E27FC236}">
                <a16:creationId xmlns:a16="http://schemas.microsoft.com/office/drawing/2014/main" id="{6439527A-4392-455D-ACC8-F59532A9A1FB}"/>
              </a:ext>
            </a:extLst>
          </p:cNvPr>
          <p:cNvSpPr/>
          <p:nvPr/>
        </p:nvSpPr>
        <p:spPr>
          <a:xfrm>
            <a:off x="3492533" y="4718988"/>
            <a:ext cx="1550252"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Business </a:t>
            </a:r>
          </a:p>
          <a:p>
            <a:pPr marL="0" indent="0" defTabSz="914400">
              <a:spcBef>
                <a:spcPct val="0"/>
              </a:spcBef>
              <a:spcAft>
                <a:spcPct val="0"/>
              </a:spcAft>
              <a:buFontTx/>
              <a:buNone/>
            </a:pPr>
            <a:r>
              <a:rPr lang="en-US" sz="1100" b="1" kern="0" spc="-40">
                <a:solidFill>
                  <a:srgbClr val="46647B"/>
                </a:solidFill>
                <a:latin typeface="+mj-lt"/>
              </a:rPr>
              <a:t>ethics</a:t>
            </a:r>
          </a:p>
        </p:txBody>
      </p:sp>
      <p:sp>
        <p:nvSpPr>
          <p:cNvPr id="301" name="TextBox 300">
            <a:extLst>
              <a:ext uri="{FF2B5EF4-FFF2-40B4-BE49-F238E27FC236}">
                <a16:creationId xmlns:a16="http://schemas.microsoft.com/office/drawing/2014/main" id="{D1A24421-6B0F-45B7-A498-103770E367FC}"/>
              </a:ext>
            </a:extLst>
          </p:cNvPr>
          <p:cNvSpPr txBox="1"/>
          <p:nvPr/>
        </p:nvSpPr>
        <p:spPr>
          <a:xfrm>
            <a:off x="3492533"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Sound decision-making, ethical conduct; no anti-competitive practices, bribery, or corruption</a:t>
            </a:r>
          </a:p>
        </p:txBody>
      </p:sp>
      <p:grpSp>
        <p:nvGrpSpPr>
          <p:cNvPr id="302" name="btfpIcon532877">
            <a:extLst>
              <a:ext uri="{FF2B5EF4-FFF2-40B4-BE49-F238E27FC236}">
                <a16:creationId xmlns:a16="http://schemas.microsoft.com/office/drawing/2014/main" id="{F9AF1B0F-C8AA-4304-BF56-A00BE5E562D1}"/>
              </a:ext>
            </a:extLst>
          </p:cNvPr>
          <p:cNvGrpSpPr>
            <a:grpSpLocks noChangeAspect="1"/>
          </p:cNvGrpSpPr>
          <p:nvPr>
            <p:custDataLst>
              <p:tags r:id="rId15"/>
            </p:custDataLst>
          </p:nvPr>
        </p:nvGrpSpPr>
        <p:grpSpPr>
          <a:xfrm>
            <a:off x="10541969" y="4210645"/>
            <a:ext cx="540545" cy="540544"/>
            <a:chOff x="4533005" y="4087267"/>
            <a:chExt cx="1449872" cy="1751501"/>
          </a:xfrm>
        </p:grpSpPr>
        <p:sp>
          <p:nvSpPr>
            <p:cNvPr id="303" name="btfpIconCircle532877">
              <a:extLst>
                <a:ext uri="{FF2B5EF4-FFF2-40B4-BE49-F238E27FC236}">
                  <a16:creationId xmlns:a16="http://schemas.microsoft.com/office/drawing/2014/main" id="{A7390E73-3BFC-4252-9FC6-D2B77E0AABDC}"/>
                </a:ext>
              </a:extLst>
            </p:cNvPr>
            <p:cNvSpPr>
              <a:spLocks/>
            </p:cNvSpPr>
            <p:nvPr/>
          </p:nvSpPr>
          <p:spPr bwMode="gray">
            <a:xfrm>
              <a:off x="4533005" y="4087267"/>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04" name="btfpIconLines532877">
              <a:extLst>
                <a:ext uri="{FF2B5EF4-FFF2-40B4-BE49-F238E27FC236}">
                  <a16:creationId xmlns:a16="http://schemas.microsoft.com/office/drawing/2014/main" id="{279D9712-226F-4660-AA1D-439BE6E4BCFC}"/>
                </a:ext>
              </a:extLst>
            </p:cNvPr>
            <p:cNvPicPr>
              <a:picLocks/>
            </p:cNvPicPr>
            <p:nvPr/>
          </p:nvPicPr>
          <p:blipFill>
            <a:blip r:embed="rId50">
              <a:extLst>
                <a:ext uri="{28A0092B-C50C-407E-A947-70E740481C1C}">
                  <a14:useLocalDpi xmlns:a14="http://schemas.microsoft.com/office/drawing/2010/main" val="0"/>
                </a:ext>
              </a:extLst>
            </a:blip>
            <a:stretch>
              <a:fillRect/>
            </a:stretch>
          </p:blipFill>
          <p:spPr>
            <a:xfrm>
              <a:off x="4533008" y="4087267"/>
              <a:ext cx="1449869" cy="1751501"/>
            </a:xfrm>
            <a:prstGeom prst="rect">
              <a:avLst/>
            </a:prstGeom>
          </p:spPr>
        </p:pic>
      </p:grpSp>
      <p:sp>
        <p:nvSpPr>
          <p:cNvPr id="305" name="Rectangle 304">
            <a:extLst>
              <a:ext uri="{FF2B5EF4-FFF2-40B4-BE49-F238E27FC236}">
                <a16:creationId xmlns:a16="http://schemas.microsoft.com/office/drawing/2014/main" id="{2BB4F860-2363-4C51-8BAA-86F5EB6A4681}"/>
              </a:ext>
            </a:extLst>
          </p:cNvPr>
          <p:cNvSpPr/>
          <p:nvPr/>
        </p:nvSpPr>
        <p:spPr>
          <a:xfrm>
            <a:off x="10519504" y="4718988"/>
            <a:ext cx="1550252" cy="378298"/>
          </a:xfrm>
          <a:prstGeom prst="rect">
            <a:avLst/>
          </a:prstGeom>
          <a:noFill/>
          <a:ln w="19050" cap="flat" cmpd="sng" algn="ctr">
            <a:noFill/>
            <a:prstDash val="dash"/>
          </a:ln>
          <a:effec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Indirect economic impacts</a:t>
            </a:r>
          </a:p>
        </p:txBody>
      </p:sp>
      <p:sp>
        <p:nvSpPr>
          <p:cNvPr id="306" name="TextBox 305">
            <a:extLst>
              <a:ext uri="{FF2B5EF4-FFF2-40B4-BE49-F238E27FC236}">
                <a16:creationId xmlns:a16="http://schemas.microsoft.com/office/drawing/2014/main" id="{9661988D-84DF-454B-A31A-312E63207BDB}"/>
              </a:ext>
            </a:extLst>
          </p:cNvPr>
          <p:cNvSpPr txBox="1"/>
          <p:nvPr/>
        </p:nvSpPr>
        <p:spPr>
          <a:xfrm>
            <a:off x="10519504"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t>Sensitivity to indirect impacts on external populations of firm’s economic activity</a:t>
            </a:r>
          </a:p>
        </p:txBody>
      </p:sp>
      <p:sp>
        <p:nvSpPr>
          <p:cNvPr id="307" name="Rectangle 306">
            <a:extLst>
              <a:ext uri="{FF2B5EF4-FFF2-40B4-BE49-F238E27FC236}">
                <a16:creationId xmlns:a16="http://schemas.microsoft.com/office/drawing/2014/main" id="{C199444B-FB1A-4213-AA2C-04DA724111E7}"/>
              </a:ext>
            </a:extLst>
          </p:cNvPr>
          <p:cNvSpPr/>
          <p:nvPr/>
        </p:nvSpPr>
        <p:spPr>
          <a:xfrm>
            <a:off x="9112298" y="4718988"/>
            <a:ext cx="1265632"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Tax practices</a:t>
            </a:r>
          </a:p>
        </p:txBody>
      </p:sp>
      <p:sp>
        <p:nvSpPr>
          <p:cNvPr id="308" name="TextBox 307">
            <a:extLst>
              <a:ext uri="{FF2B5EF4-FFF2-40B4-BE49-F238E27FC236}">
                <a16:creationId xmlns:a16="http://schemas.microsoft.com/office/drawing/2014/main" id="{0600B43E-0007-4FC2-ACE6-BBD5AD1FDF62}"/>
              </a:ext>
            </a:extLst>
          </p:cNvPr>
          <p:cNvSpPr txBox="1"/>
          <p:nvPr/>
        </p:nvSpPr>
        <p:spPr>
          <a:xfrm>
            <a:off x="9112298" y="5032217"/>
            <a:ext cx="1329754" cy="318924"/>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Fair tax payment</a:t>
            </a:r>
            <a:br>
              <a:rPr lang="en-US" sz="800">
                <a:solidFill>
                  <a:srgbClr val="000000"/>
                </a:solidFill>
              </a:rPr>
            </a:br>
            <a:r>
              <a:rPr lang="en-US" sz="800">
                <a:solidFill>
                  <a:srgbClr val="000000"/>
                </a:solidFill>
              </a:rPr>
              <a:t>and practice</a:t>
            </a:r>
          </a:p>
        </p:txBody>
      </p:sp>
      <p:sp>
        <p:nvSpPr>
          <p:cNvPr id="309" name="Rectangle 308">
            <a:extLst>
              <a:ext uri="{FF2B5EF4-FFF2-40B4-BE49-F238E27FC236}">
                <a16:creationId xmlns:a16="http://schemas.microsoft.com/office/drawing/2014/main" id="{86968D12-2403-401A-9E49-B6D9CF6849F5}"/>
              </a:ext>
            </a:extLst>
          </p:cNvPr>
          <p:cNvSpPr/>
          <p:nvPr/>
        </p:nvSpPr>
        <p:spPr>
          <a:xfrm>
            <a:off x="2085329" y="4718988"/>
            <a:ext cx="1146899"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Governance foundation</a:t>
            </a:r>
          </a:p>
        </p:txBody>
      </p:sp>
      <p:sp>
        <p:nvSpPr>
          <p:cNvPr id="310" name="TextBox 309">
            <a:extLst>
              <a:ext uri="{FF2B5EF4-FFF2-40B4-BE49-F238E27FC236}">
                <a16:creationId xmlns:a16="http://schemas.microsoft.com/office/drawing/2014/main" id="{3DE88D59-0946-4C6C-AB8F-DA79401D1832}"/>
              </a:ext>
            </a:extLst>
          </p:cNvPr>
          <p:cNvSpPr txBox="1"/>
          <p:nvPr/>
        </p:nvSpPr>
        <p:spPr>
          <a:xfrm>
            <a:off x="2085329" y="503221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Norms and practices related to good governance, e.g., ownership &amp; control, board diversity, accountability </a:t>
            </a:r>
            <a:endParaRPr lang="en-US" sz="800" strike="sngStrike">
              <a:solidFill>
                <a:srgbClr val="000000"/>
              </a:solidFill>
            </a:endParaRPr>
          </a:p>
        </p:txBody>
      </p:sp>
      <p:sp>
        <p:nvSpPr>
          <p:cNvPr id="311" name="Rectangle 310">
            <a:extLst>
              <a:ext uri="{FF2B5EF4-FFF2-40B4-BE49-F238E27FC236}">
                <a16:creationId xmlns:a16="http://schemas.microsoft.com/office/drawing/2014/main" id="{2A987974-1367-4E79-A4BE-CF3A3131A906}"/>
              </a:ext>
            </a:extLst>
          </p:cNvPr>
          <p:cNvSpPr/>
          <p:nvPr/>
        </p:nvSpPr>
        <p:spPr bwMode="gray">
          <a:xfrm>
            <a:off x="340738" y="4139085"/>
            <a:ext cx="486848" cy="73866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800" b="1">
                <a:solidFill>
                  <a:schemeClr val="accent4"/>
                </a:solidFill>
              </a:rPr>
              <a:t>G</a:t>
            </a:r>
            <a:endParaRPr lang="en-US">
              <a:solidFill>
                <a:schemeClr val="accent4"/>
              </a:solidFill>
            </a:endParaRPr>
          </a:p>
        </p:txBody>
      </p:sp>
      <p:grpSp>
        <p:nvGrpSpPr>
          <p:cNvPr id="312" name="btfpIcon142131">
            <a:extLst>
              <a:ext uri="{FF2B5EF4-FFF2-40B4-BE49-F238E27FC236}">
                <a16:creationId xmlns:a16="http://schemas.microsoft.com/office/drawing/2014/main" id="{7775D78A-3198-4CA2-A95A-D7503A6FA095}"/>
              </a:ext>
            </a:extLst>
          </p:cNvPr>
          <p:cNvGrpSpPr>
            <a:grpSpLocks noChangeAspect="1"/>
          </p:cNvGrpSpPr>
          <p:nvPr>
            <p:custDataLst>
              <p:tags r:id="rId16"/>
            </p:custDataLst>
          </p:nvPr>
        </p:nvGrpSpPr>
        <p:grpSpPr>
          <a:xfrm>
            <a:off x="740565" y="4319686"/>
            <a:ext cx="796892" cy="796892"/>
            <a:chOff x="1005288" y="4871807"/>
            <a:chExt cx="801261" cy="967959"/>
          </a:xfrm>
        </p:grpSpPr>
        <p:sp>
          <p:nvSpPr>
            <p:cNvPr id="313" name="btfpIconCircle142131">
              <a:extLst>
                <a:ext uri="{FF2B5EF4-FFF2-40B4-BE49-F238E27FC236}">
                  <a16:creationId xmlns:a16="http://schemas.microsoft.com/office/drawing/2014/main" id="{6491B17B-9BD2-4792-8E1F-360E76F6BA8E}"/>
                </a:ext>
              </a:extLst>
            </p:cNvPr>
            <p:cNvSpPr>
              <a:spLocks/>
            </p:cNvSpPr>
            <p:nvPr/>
          </p:nvSpPr>
          <p:spPr bwMode="gray">
            <a:xfrm>
              <a:off x="1005288" y="4871807"/>
              <a:ext cx="801261"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314" name="btfpIconLines142131">
              <a:extLst>
                <a:ext uri="{FF2B5EF4-FFF2-40B4-BE49-F238E27FC236}">
                  <a16:creationId xmlns:a16="http://schemas.microsoft.com/office/drawing/2014/main" id="{F58B8AFF-F4B6-4AAD-BB6A-0310CA0223C5}"/>
                </a:ext>
              </a:extLst>
            </p:cNvPr>
            <p:cNvPicPr>
              <a:picLocks/>
            </p:cNvPicPr>
            <p:nvPr/>
          </p:nvPicPr>
          <p:blipFill>
            <a:blip r:embed="rId51">
              <a:extLst>
                <a:ext uri="{28A0092B-C50C-407E-A947-70E740481C1C}">
                  <a14:useLocalDpi xmlns:a14="http://schemas.microsoft.com/office/drawing/2010/main" val="0"/>
                </a:ext>
              </a:extLst>
            </a:blip>
            <a:stretch>
              <a:fillRect/>
            </a:stretch>
          </p:blipFill>
          <p:spPr>
            <a:xfrm>
              <a:off x="1005288" y="4871807"/>
              <a:ext cx="801261" cy="967959"/>
            </a:xfrm>
            <a:prstGeom prst="rect">
              <a:avLst/>
            </a:prstGeom>
          </p:spPr>
        </p:pic>
      </p:grpSp>
      <p:grpSp>
        <p:nvGrpSpPr>
          <p:cNvPr id="315" name="btfpIcon501497">
            <a:extLst>
              <a:ext uri="{FF2B5EF4-FFF2-40B4-BE49-F238E27FC236}">
                <a16:creationId xmlns:a16="http://schemas.microsoft.com/office/drawing/2014/main" id="{E7B70EE1-2352-44E1-BF54-7480A3DF8193}"/>
              </a:ext>
            </a:extLst>
          </p:cNvPr>
          <p:cNvGrpSpPr>
            <a:grpSpLocks noChangeAspect="1"/>
          </p:cNvGrpSpPr>
          <p:nvPr>
            <p:custDataLst>
              <p:tags r:id="rId17"/>
            </p:custDataLst>
          </p:nvPr>
        </p:nvGrpSpPr>
        <p:grpSpPr>
          <a:xfrm>
            <a:off x="2107795" y="4210645"/>
            <a:ext cx="540544" cy="540544"/>
            <a:chOff x="1704446" y="4087265"/>
            <a:chExt cx="1449871" cy="1751507"/>
          </a:xfrm>
        </p:grpSpPr>
        <p:sp>
          <p:nvSpPr>
            <p:cNvPr id="316" name="btfpIconCircle501497">
              <a:extLst>
                <a:ext uri="{FF2B5EF4-FFF2-40B4-BE49-F238E27FC236}">
                  <a16:creationId xmlns:a16="http://schemas.microsoft.com/office/drawing/2014/main" id="{85D8DA73-B32F-48E6-8EAB-53CE8A8C81BB}"/>
                </a:ext>
              </a:extLst>
            </p:cNvPr>
            <p:cNvSpPr>
              <a:spLocks/>
            </p:cNvSpPr>
            <p:nvPr/>
          </p:nvSpPr>
          <p:spPr bwMode="gray">
            <a:xfrm>
              <a:off x="1704446" y="40872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17" name="btfpIconLines501497">
              <a:extLst>
                <a:ext uri="{FF2B5EF4-FFF2-40B4-BE49-F238E27FC236}">
                  <a16:creationId xmlns:a16="http://schemas.microsoft.com/office/drawing/2014/main" id="{4BC2E7CA-CEA9-4DBA-9D3A-FD64E81DAF20}"/>
                </a:ext>
              </a:extLst>
            </p:cNvPr>
            <p:cNvPicPr>
              <a:picLocks/>
            </p:cNvPicPr>
            <p:nvPr/>
          </p:nvPicPr>
          <p:blipFill>
            <a:blip r:embed="rId52">
              <a:extLst>
                <a:ext uri="{28A0092B-C50C-407E-A947-70E740481C1C}">
                  <a14:useLocalDpi xmlns:a14="http://schemas.microsoft.com/office/drawing/2010/main" val="0"/>
                </a:ext>
              </a:extLst>
            </a:blip>
            <a:stretch>
              <a:fillRect/>
            </a:stretch>
          </p:blipFill>
          <p:spPr>
            <a:xfrm>
              <a:off x="1704446" y="4087265"/>
              <a:ext cx="1449871" cy="1751507"/>
            </a:xfrm>
            <a:prstGeom prst="rect">
              <a:avLst/>
            </a:prstGeom>
          </p:spPr>
        </p:pic>
      </p:grpSp>
      <p:grpSp>
        <p:nvGrpSpPr>
          <p:cNvPr id="318" name="btfpIcon984362">
            <a:extLst>
              <a:ext uri="{FF2B5EF4-FFF2-40B4-BE49-F238E27FC236}">
                <a16:creationId xmlns:a16="http://schemas.microsoft.com/office/drawing/2014/main" id="{35A38981-1C5E-41E0-8099-1DF526E5EE31}"/>
              </a:ext>
            </a:extLst>
          </p:cNvPr>
          <p:cNvGrpSpPr>
            <a:grpSpLocks noChangeAspect="1"/>
          </p:cNvGrpSpPr>
          <p:nvPr>
            <p:custDataLst>
              <p:tags r:id="rId18"/>
            </p:custDataLst>
          </p:nvPr>
        </p:nvGrpSpPr>
        <p:grpSpPr>
          <a:xfrm>
            <a:off x="9134762" y="4210645"/>
            <a:ext cx="540545" cy="540544"/>
            <a:chOff x="5932576" y="4087265"/>
            <a:chExt cx="1449873" cy="1751507"/>
          </a:xfrm>
        </p:grpSpPr>
        <p:sp>
          <p:nvSpPr>
            <p:cNvPr id="319" name="btfpIconCircle984362">
              <a:extLst>
                <a:ext uri="{FF2B5EF4-FFF2-40B4-BE49-F238E27FC236}">
                  <a16:creationId xmlns:a16="http://schemas.microsoft.com/office/drawing/2014/main" id="{6600BE7E-3772-4149-AFEA-320698928019}"/>
                </a:ext>
              </a:extLst>
            </p:cNvPr>
            <p:cNvSpPr>
              <a:spLocks/>
            </p:cNvSpPr>
            <p:nvPr/>
          </p:nvSpPr>
          <p:spPr bwMode="gray">
            <a:xfrm>
              <a:off x="5932579" y="4087265"/>
              <a:ext cx="1449870"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20" name="btfpIconLines984362">
              <a:extLst>
                <a:ext uri="{FF2B5EF4-FFF2-40B4-BE49-F238E27FC236}">
                  <a16:creationId xmlns:a16="http://schemas.microsoft.com/office/drawing/2014/main" id="{311BBC3B-EAAC-49C3-ADF7-AC1019568126}"/>
                </a:ext>
              </a:extLst>
            </p:cNvPr>
            <p:cNvPicPr>
              <a:picLocks/>
            </p:cNvPicPr>
            <p:nvPr/>
          </p:nvPicPr>
          <p:blipFill>
            <a:blip r:embed="rId53">
              <a:extLst>
                <a:ext uri="{28A0092B-C50C-407E-A947-70E740481C1C}">
                  <a14:useLocalDpi xmlns:a14="http://schemas.microsoft.com/office/drawing/2010/main" val="0"/>
                </a:ext>
              </a:extLst>
            </a:blip>
            <a:stretch>
              <a:fillRect/>
            </a:stretch>
          </p:blipFill>
          <p:spPr>
            <a:xfrm>
              <a:off x="5932576" y="4087265"/>
              <a:ext cx="1449870" cy="1751507"/>
            </a:xfrm>
            <a:prstGeom prst="rect">
              <a:avLst/>
            </a:prstGeom>
          </p:spPr>
        </p:pic>
      </p:grpSp>
      <p:grpSp>
        <p:nvGrpSpPr>
          <p:cNvPr id="321" name="btfpIcon611802">
            <a:extLst>
              <a:ext uri="{FF2B5EF4-FFF2-40B4-BE49-F238E27FC236}">
                <a16:creationId xmlns:a16="http://schemas.microsoft.com/office/drawing/2014/main" id="{6C774CE5-A864-4F37-88D3-BC701F1A743F}"/>
              </a:ext>
            </a:extLst>
          </p:cNvPr>
          <p:cNvGrpSpPr>
            <a:grpSpLocks noChangeAspect="1"/>
          </p:cNvGrpSpPr>
          <p:nvPr>
            <p:custDataLst>
              <p:tags r:id="rId19"/>
            </p:custDataLst>
          </p:nvPr>
        </p:nvGrpSpPr>
        <p:grpSpPr>
          <a:xfrm>
            <a:off x="6320355" y="4210645"/>
            <a:ext cx="540545" cy="540544"/>
            <a:chOff x="4522404" y="3221281"/>
            <a:chExt cx="1449872" cy="1751501"/>
          </a:xfrm>
        </p:grpSpPr>
        <p:sp>
          <p:nvSpPr>
            <p:cNvPr id="322" name="btfpIconCircle611802">
              <a:extLst>
                <a:ext uri="{FF2B5EF4-FFF2-40B4-BE49-F238E27FC236}">
                  <a16:creationId xmlns:a16="http://schemas.microsoft.com/office/drawing/2014/main" id="{A297B2FC-105F-4C62-84A3-6316C3B11238}"/>
                </a:ext>
              </a:extLst>
            </p:cNvPr>
            <p:cNvSpPr>
              <a:spLocks/>
            </p:cNvSpPr>
            <p:nvPr/>
          </p:nvSpPr>
          <p:spPr bwMode="gray">
            <a:xfrm>
              <a:off x="4522404" y="3221281"/>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23" name="btfpIconLines611802">
              <a:extLst>
                <a:ext uri="{FF2B5EF4-FFF2-40B4-BE49-F238E27FC236}">
                  <a16:creationId xmlns:a16="http://schemas.microsoft.com/office/drawing/2014/main" id="{C2093406-C05E-4A70-B3BC-9C06089479D3}"/>
                </a:ext>
              </a:extLst>
            </p:cNvPr>
            <p:cNvPicPr>
              <a:picLocks/>
            </p:cNvPicPr>
            <p:nvPr/>
          </p:nvPicPr>
          <p:blipFill>
            <a:blip r:embed="rId54">
              <a:extLst>
                <a:ext uri="{28A0092B-C50C-407E-A947-70E740481C1C}">
                  <a14:useLocalDpi xmlns:a14="http://schemas.microsoft.com/office/drawing/2010/main" val="0"/>
                </a:ext>
              </a:extLst>
            </a:blip>
            <a:stretch>
              <a:fillRect/>
            </a:stretch>
          </p:blipFill>
          <p:spPr>
            <a:xfrm>
              <a:off x="4522407" y="3221281"/>
              <a:ext cx="1449869" cy="1751501"/>
            </a:xfrm>
            <a:prstGeom prst="rect">
              <a:avLst/>
            </a:prstGeom>
          </p:spPr>
        </p:pic>
      </p:grpSp>
      <p:sp>
        <p:nvSpPr>
          <p:cNvPr id="324" name="Rectangle 323">
            <a:extLst>
              <a:ext uri="{FF2B5EF4-FFF2-40B4-BE49-F238E27FC236}">
                <a16:creationId xmlns:a16="http://schemas.microsoft.com/office/drawing/2014/main" id="{8F63BA79-150B-4DE1-880C-8FDC41057BA8}"/>
              </a:ext>
            </a:extLst>
          </p:cNvPr>
          <p:cNvSpPr/>
          <p:nvPr/>
        </p:nvSpPr>
        <p:spPr>
          <a:xfrm>
            <a:off x="7705096" y="4718988"/>
            <a:ext cx="1531814"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1100" b="1" u="none" strike="noStrike" kern="0" cap="none" spc="-20" normalizeH="0" baseline="0" noProof="0">
                <a:ln>
                  <a:noFill/>
                </a:ln>
                <a:solidFill>
                  <a:srgbClr val="597488"/>
                </a:solidFill>
                <a:effectLst/>
                <a:uLnTx/>
                <a:uFillTx/>
                <a:latin typeface="Arial"/>
                <a:ea typeface="+mn-ea"/>
                <a:cs typeface="+mn-cs"/>
              </a:rPr>
              <a:t>Third-party</a:t>
            </a:r>
            <a:r>
              <a:rPr kumimoji="0" lang="en-US" sz="1100" b="1" u="none" strike="noStrike" kern="0" cap="none" spc="-20" normalizeH="0" baseline="0" noProof="0">
                <a:ln>
                  <a:noFill/>
                </a:ln>
                <a:solidFill>
                  <a:srgbClr val="46647B"/>
                </a:solidFill>
                <a:effectLst/>
                <a:uLnTx/>
                <a:uFillTx/>
                <a:latin typeface="Arial"/>
                <a:ea typeface="+mn-ea"/>
                <a:cs typeface="+mn-cs"/>
              </a:rPr>
              <a:t> relationships</a:t>
            </a:r>
          </a:p>
        </p:txBody>
      </p:sp>
      <p:sp>
        <p:nvSpPr>
          <p:cNvPr id="325" name="TextBox 324">
            <a:extLst>
              <a:ext uri="{FF2B5EF4-FFF2-40B4-BE49-F238E27FC236}">
                <a16:creationId xmlns:a16="http://schemas.microsoft.com/office/drawing/2014/main" id="{77D1523A-CA37-4E21-929B-AFB1B040BB6A}"/>
              </a:ext>
            </a:extLst>
          </p:cNvPr>
          <p:cNvSpPr txBox="1"/>
          <p:nvPr/>
        </p:nvSpPr>
        <p:spPr>
          <a:xfrm>
            <a:off x="7705097" y="5032217"/>
            <a:ext cx="1185780"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Clear practices embedded in sourcing activities and investment and partnership decisions</a:t>
            </a:r>
          </a:p>
        </p:txBody>
      </p:sp>
      <p:sp>
        <p:nvSpPr>
          <p:cNvPr id="326" name="Rectangle 325">
            <a:extLst>
              <a:ext uri="{FF2B5EF4-FFF2-40B4-BE49-F238E27FC236}">
                <a16:creationId xmlns:a16="http://schemas.microsoft.com/office/drawing/2014/main" id="{C37E2BED-4334-4DAD-A5A2-8C2E607B1FF8}"/>
              </a:ext>
            </a:extLst>
          </p:cNvPr>
          <p:cNvSpPr/>
          <p:nvPr/>
        </p:nvSpPr>
        <p:spPr>
          <a:xfrm>
            <a:off x="330198" y="5160650"/>
            <a:ext cx="1698178"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a:solidFill>
                  <a:srgbClr val="46647B"/>
                </a:solidFill>
              </a:rPr>
              <a:t>Demonstrating responsible conduct</a:t>
            </a:r>
          </a:p>
        </p:txBody>
      </p:sp>
      <p:cxnSp>
        <p:nvCxnSpPr>
          <p:cNvPr id="327" name="Straight Connector 326">
            <a:extLst>
              <a:ext uri="{FF2B5EF4-FFF2-40B4-BE49-F238E27FC236}">
                <a16:creationId xmlns:a16="http://schemas.microsoft.com/office/drawing/2014/main" id="{5BFBC8C3-03C7-4C18-B833-879E58BFFF0C}"/>
              </a:ext>
            </a:extLst>
          </p:cNvPr>
          <p:cNvCxnSpPr>
            <a:cxnSpLocks/>
          </p:cNvCxnSpPr>
          <p:nvPr>
            <p:custDataLst>
              <p:tags r:id="rId20"/>
            </p:custDataLst>
          </p:nvPr>
        </p:nvCxnSpPr>
        <p:spPr bwMode="gray">
          <a:xfrm>
            <a:off x="357577" y="4186994"/>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328" name="btfpIcon561726">
            <a:extLst>
              <a:ext uri="{FF2B5EF4-FFF2-40B4-BE49-F238E27FC236}">
                <a16:creationId xmlns:a16="http://schemas.microsoft.com/office/drawing/2014/main" id="{85344ADE-622E-4A5B-A1F4-ABAE875BB2CA}"/>
              </a:ext>
            </a:extLst>
          </p:cNvPr>
          <p:cNvGrpSpPr>
            <a:grpSpLocks noChangeAspect="1"/>
          </p:cNvGrpSpPr>
          <p:nvPr>
            <p:custDataLst>
              <p:tags r:id="rId21"/>
            </p:custDataLst>
          </p:nvPr>
        </p:nvGrpSpPr>
        <p:grpSpPr>
          <a:xfrm>
            <a:off x="7727559" y="4210645"/>
            <a:ext cx="540544" cy="540544"/>
            <a:chOff x="-122981" y="722540"/>
            <a:chExt cx="1449869" cy="1751503"/>
          </a:xfrm>
        </p:grpSpPr>
        <p:sp>
          <p:nvSpPr>
            <p:cNvPr id="329" name="btfpIconCircle561726">
              <a:extLst>
                <a:ext uri="{FF2B5EF4-FFF2-40B4-BE49-F238E27FC236}">
                  <a16:creationId xmlns:a16="http://schemas.microsoft.com/office/drawing/2014/main" id="{50FE8206-EF20-4177-BAE7-711B4FCB847F}"/>
                </a:ext>
              </a:extLst>
            </p:cNvPr>
            <p:cNvSpPr>
              <a:spLocks/>
            </p:cNvSpPr>
            <p:nvPr/>
          </p:nvSpPr>
          <p:spPr bwMode="gray">
            <a:xfrm>
              <a:off x="-122981" y="722540"/>
              <a:ext cx="1449869" cy="175150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30" name="btfpIconLines561726">
              <a:extLst>
                <a:ext uri="{FF2B5EF4-FFF2-40B4-BE49-F238E27FC236}">
                  <a16:creationId xmlns:a16="http://schemas.microsoft.com/office/drawing/2014/main" id="{DA655457-6B03-4CA6-A4EC-4386D270AE96}"/>
                </a:ext>
              </a:extLst>
            </p:cNvPr>
            <p:cNvPicPr>
              <a:picLocks/>
            </p:cNvPicPr>
            <p:nvPr/>
          </p:nvPicPr>
          <p:blipFill>
            <a:blip r:embed="rId55">
              <a:extLst>
                <a:ext uri="{28A0092B-C50C-407E-A947-70E740481C1C}">
                  <a14:useLocalDpi xmlns:a14="http://schemas.microsoft.com/office/drawing/2010/main" val="0"/>
                </a:ext>
              </a:extLst>
            </a:blip>
            <a:stretch>
              <a:fillRect/>
            </a:stretch>
          </p:blipFill>
          <p:spPr>
            <a:xfrm>
              <a:off x="-122981" y="722540"/>
              <a:ext cx="1449869" cy="1751503"/>
            </a:xfrm>
            <a:prstGeom prst="rect">
              <a:avLst/>
            </a:prstGeom>
          </p:spPr>
        </p:pic>
      </p:grpSp>
      <p:cxnSp>
        <p:nvCxnSpPr>
          <p:cNvPr id="331" name="Straight Connector 330">
            <a:extLst>
              <a:ext uri="{FF2B5EF4-FFF2-40B4-BE49-F238E27FC236}">
                <a16:creationId xmlns:a16="http://schemas.microsoft.com/office/drawing/2014/main" id="{0121ED61-EEB4-44AE-B0BE-C6FB69D792A4}"/>
              </a:ext>
            </a:extLst>
          </p:cNvPr>
          <p:cNvCxnSpPr/>
          <p:nvPr>
            <p:custDataLst>
              <p:tags r:id="rId22"/>
            </p:custDataLst>
          </p:nvPr>
        </p:nvCxnSpPr>
        <p:spPr bwMode="gray">
          <a:xfrm>
            <a:off x="2001971" y="1303877"/>
            <a:ext cx="0" cy="1231851"/>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EADC3F22-BC82-44B8-92C9-99E6C216C333}"/>
              </a:ext>
            </a:extLst>
          </p:cNvPr>
          <p:cNvSpPr/>
          <p:nvPr/>
        </p:nvSpPr>
        <p:spPr>
          <a:xfrm>
            <a:off x="6337264" y="3138233"/>
            <a:ext cx="1376982"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spc="-20">
                <a:solidFill>
                  <a:srgbClr val="973B74"/>
                </a:solidFill>
                <a:latin typeface="+mj-lt"/>
              </a:rPr>
              <a:t>Diversity, equity &amp; inclusion</a:t>
            </a:r>
          </a:p>
        </p:txBody>
      </p:sp>
      <p:grpSp>
        <p:nvGrpSpPr>
          <p:cNvPr id="334" name="btfpIcon986186">
            <a:extLst>
              <a:ext uri="{FF2B5EF4-FFF2-40B4-BE49-F238E27FC236}">
                <a16:creationId xmlns:a16="http://schemas.microsoft.com/office/drawing/2014/main" id="{74274762-3AE8-4228-A234-C5FB13E655BA}"/>
              </a:ext>
            </a:extLst>
          </p:cNvPr>
          <p:cNvGrpSpPr>
            <a:grpSpLocks noChangeAspect="1"/>
          </p:cNvGrpSpPr>
          <p:nvPr>
            <p:custDataLst>
              <p:tags r:id="rId23"/>
            </p:custDataLst>
          </p:nvPr>
        </p:nvGrpSpPr>
        <p:grpSpPr>
          <a:xfrm>
            <a:off x="9070489" y="2672428"/>
            <a:ext cx="540544" cy="540544"/>
            <a:chOff x="3133428" y="2354665"/>
            <a:chExt cx="1449871" cy="1751507"/>
          </a:xfrm>
        </p:grpSpPr>
        <p:sp>
          <p:nvSpPr>
            <p:cNvPr id="335" name="btfpIconCircle986186">
              <a:extLst>
                <a:ext uri="{FF2B5EF4-FFF2-40B4-BE49-F238E27FC236}">
                  <a16:creationId xmlns:a16="http://schemas.microsoft.com/office/drawing/2014/main" id="{037A4A82-50BD-4902-80C3-3F1E7D073B30}"/>
                </a:ext>
              </a:extLst>
            </p:cNvPr>
            <p:cNvSpPr>
              <a:spLocks/>
            </p:cNvSpPr>
            <p:nvPr/>
          </p:nvSpPr>
          <p:spPr bwMode="gray">
            <a:xfrm>
              <a:off x="3133428"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36" name="btfpIconLines986186">
              <a:extLst>
                <a:ext uri="{FF2B5EF4-FFF2-40B4-BE49-F238E27FC236}">
                  <a16:creationId xmlns:a16="http://schemas.microsoft.com/office/drawing/2014/main" id="{48B2A1C9-F408-4B4B-B74F-31114F450967}"/>
                </a:ext>
              </a:extLst>
            </p:cNvPr>
            <p:cNvPicPr>
              <a:picLocks/>
            </p:cNvPicPr>
            <p:nvPr/>
          </p:nvPicPr>
          <p:blipFill>
            <a:blip r:embed="rId56">
              <a:extLst>
                <a:ext uri="{28A0092B-C50C-407E-A947-70E740481C1C}">
                  <a14:useLocalDpi xmlns:a14="http://schemas.microsoft.com/office/drawing/2010/main" val="0"/>
                </a:ext>
              </a:extLst>
            </a:blip>
            <a:stretch>
              <a:fillRect/>
            </a:stretch>
          </p:blipFill>
          <p:spPr>
            <a:xfrm>
              <a:off x="3133428" y="2354665"/>
              <a:ext cx="1449871" cy="1751507"/>
            </a:xfrm>
            <a:prstGeom prst="rect">
              <a:avLst/>
            </a:prstGeom>
          </p:spPr>
        </p:pic>
      </p:grpSp>
      <p:grpSp>
        <p:nvGrpSpPr>
          <p:cNvPr id="337" name="btfpIcon631882">
            <a:extLst>
              <a:ext uri="{FF2B5EF4-FFF2-40B4-BE49-F238E27FC236}">
                <a16:creationId xmlns:a16="http://schemas.microsoft.com/office/drawing/2014/main" id="{07908346-B929-4BFC-9A46-78B5924DF24C}"/>
              </a:ext>
            </a:extLst>
          </p:cNvPr>
          <p:cNvGrpSpPr>
            <a:grpSpLocks noChangeAspect="1"/>
          </p:cNvGrpSpPr>
          <p:nvPr>
            <p:custDataLst>
              <p:tags r:id="rId24"/>
            </p:custDataLst>
          </p:nvPr>
        </p:nvGrpSpPr>
        <p:grpSpPr>
          <a:xfrm>
            <a:off x="3438801" y="2676145"/>
            <a:ext cx="540544" cy="540544"/>
            <a:chOff x="5932577" y="2354665"/>
            <a:chExt cx="1449871" cy="1751507"/>
          </a:xfrm>
        </p:grpSpPr>
        <p:sp>
          <p:nvSpPr>
            <p:cNvPr id="338" name="btfpIconCircle631882">
              <a:extLst>
                <a:ext uri="{FF2B5EF4-FFF2-40B4-BE49-F238E27FC236}">
                  <a16:creationId xmlns:a16="http://schemas.microsoft.com/office/drawing/2014/main" id="{F8C9F68D-C33F-4556-AFA5-EC5EECCEAB27}"/>
                </a:ext>
              </a:extLst>
            </p:cNvPr>
            <p:cNvSpPr>
              <a:spLocks/>
            </p:cNvSpPr>
            <p:nvPr/>
          </p:nvSpPr>
          <p:spPr bwMode="gray">
            <a:xfrm>
              <a:off x="5932577"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40" name="btfpIconLines631882">
              <a:extLst>
                <a:ext uri="{FF2B5EF4-FFF2-40B4-BE49-F238E27FC236}">
                  <a16:creationId xmlns:a16="http://schemas.microsoft.com/office/drawing/2014/main" id="{E3929F52-0FEB-443F-8048-6E95309D8093}"/>
                </a:ext>
              </a:extLst>
            </p:cNvPr>
            <p:cNvPicPr>
              <a:picLocks/>
            </p:cNvPicPr>
            <p:nvPr/>
          </p:nvPicPr>
          <p:blipFill>
            <a:blip r:embed="rId57">
              <a:extLst>
                <a:ext uri="{28A0092B-C50C-407E-A947-70E740481C1C}">
                  <a14:useLocalDpi xmlns:a14="http://schemas.microsoft.com/office/drawing/2010/main" val="0"/>
                </a:ext>
              </a:extLst>
            </a:blip>
            <a:stretch>
              <a:fillRect/>
            </a:stretch>
          </p:blipFill>
          <p:spPr>
            <a:xfrm>
              <a:off x="5932577" y="2354665"/>
              <a:ext cx="1449871" cy="1751507"/>
            </a:xfrm>
            <a:prstGeom prst="rect">
              <a:avLst/>
            </a:prstGeom>
          </p:spPr>
        </p:pic>
      </p:grpSp>
      <p:grpSp>
        <p:nvGrpSpPr>
          <p:cNvPr id="341" name="btfpIcon904729">
            <a:extLst>
              <a:ext uri="{FF2B5EF4-FFF2-40B4-BE49-F238E27FC236}">
                <a16:creationId xmlns:a16="http://schemas.microsoft.com/office/drawing/2014/main" id="{55B94066-EC8D-4546-A040-3F016F19FBCE}"/>
              </a:ext>
            </a:extLst>
          </p:cNvPr>
          <p:cNvGrpSpPr>
            <a:grpSpLocks noChangeAspect="1"/>
          </p:cNvGrpSpPr>
          <p:nvPr>
            <p:custDataLst>
              <p:tags r:id="rId25"/>
            </p:custDataLst>
          </p:nvPr>
        </p:nvGrpSpPr>
        <p:grpSpPr>
          <a:xfrm>
            <a:off x="10528549" y="2736424"/>
            <a:ext cx="540545" cy="540544"/>
            <a:chOff x="7671383" y="2902126"/>
            <a:chExt cx="543509" cy="656581"/>
          </a:xfrm>
        </p:grpSpPr>
        <p:sp>
          <p:nvSpPr>
            <p:cNvPr id="342" name="btfpIconCircle904729">
              <a:extLst>
                <a:ext uri="{FF2B5EF4-FFF2-40B4-BE49-F238E27FC236}">
                  <a16:creationId xmlns:a16="http://schemas.microsoft.com/office/drawing/2014/main" id="{A1DEB4F6-5C1A-4819-B61E-152BB6F31D4A}"/>
                </a:ext>
              </a:extLst>
            </p:cNvPr>
            <p:cNvSpPr>
              <a:spLocks/>
            </p:cNvSpPr>
            <p:nvPr/>
          </p:nvSpPr>
          <p:spPr bwMode="gray">
            <a:xfrm>
              <a:off x="7671384" y="2902126"/>
              <a:ext cx="543508" cy="65658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43" name="btfpIconLines904729">
              <a:extLst>
                <a:ext uri="{FF2B5EF4-FFF2-40B4-BE49-F238E27FC236}">
                  <a16:creationId xmlns:a16="http://schemas.microsoft.com/office/drawing/2014/main" id="{CA3DDD79-88F7-48FF-BDD7-C962E942B67D}"/>
                </a:ext>
              </a:extLst>
            </p:cNvPr>
            <p:cNvPicPr>
              <a:picLocks/>
            </p:cNvPicPr>
            <p:nvPr/>
          </p:nvPicPr>
          <p:blipFill>
            <a:blip r:embed="rId58">
              <a:extLst>
                <a:ext uri="{28A0092B-C50C-407E-A947-70E740481C1C}">
                  <a14:useLocalDpi xmlns:a14="http://schemas.microsoft.com/office/drawing/2010/main" val="0"/>
                </a:ext>
              </a:extLst>
            </a:blip>
            <a:stretch>
              <a:fillRect/>
            </a:stretch>
          </p:blipFill>
          <p:spPr>
            <a:xfrm>
              <a:off x="7671383" y="2902126"/>
              <a:ext cx="543508" cy="656581"/>
            </a:xfrm>
            <a:prstGeom prst="rect">
              <a:avLst/>
            </a:prstGeom>
          </p:spPr>
        </p:pic>
      </p:grpSp>
      <p:sp>
        <p:nvSpPr>
          <p:cNvPr id="345" name="TextBox 344">
            <a:extLst>
              <a:ext uri="{FF2B5EF4-FFF2-40B4-BE49-F238E27FC236}">
                <a16:creationId xmlns:a16="http://schemas.microsoft.com/office/drawing/2014/main" id="{0F0AFDFA-0D5C-4C48-8CE5-4E076B61D4D8}"/>
              </a:ext>
            </a:extLst>
          </p:cNvPr>
          <p:cNvSpPr txBox="1"/>
          <p:nvPr/>
        </p:nvSpPr>
        <p:spPr>
          <a:xfrm>
            <a:off x="10528551"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Aware and/or engaged members of the communities and broader society </a:t>
            </a:r>
          </a:p>
        </p:txBody>
      </p:sp>
      <p:sp>
        <p:nvSpPr>
          <p:cNvPr id="346" name="Rectangle 345">
            <a:extLst>
              <a:ext uri="{FF2B5EF4-FFF2-40B4-BE49-F238E27FC236}">
                <a16:creationId xmlns:a16="http://schemas.microsoft.com/office/drawing/2014/main" id="{7BAA3257-953D-4DD3-BC5F-7E6D1D7E5BEC}"/>
              </a:ext>
            </a:extLst>
          </p:cNvPr>
          <p:cNvSpPr/>
          <p:nvPr/>
        </p:nvSpPr>
        <p:spPr>
          <a:xfrm>
            <a:off x="3492533" y="3138233"/>
            <a:ext cx="1201440"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err="1">
                <a:solidFill>
                  <a:srgbClr val="973B74"/>
                </a:solidFill>
              </a:rPr>
              <a:t>Labour</a:t>
            </a:r>
            <a:r>
              <a:rPr lang="en-US" sz="1100" b="1" kern="0">
                <a:solidFill>
                  <a:srgbClr val="973B74"/>
                </a:solidFill>
              </a:rPr>
              <a:t> </a:t>
            </a:r>
          </a:p>
          <a:p>
            <a:pPr marL="0" indent="0" defTabSz="914400">
              <a:spcBef>
                <a:spcPct val="0"/>
              </a:spcBef>
              <a:spcAft>
                <a:spcPct val="0"/>
              </a:spcAft>
              <a:buFontTx/>
              <a:buNone/>
            </a:pPr>
            <a:r>
              <a:rPr lang="en-US" sz="1100" b="1" kern="0">
                <a:solidFill>
                  <a:srgbClr val="973B74"/>
                </a:solidFill>
              </a:rPr>
              <a:t>practices</a:t>
            </a:r>
          </a:p>
        </p:txBody>
      </p:sp>
      <p:sp>
        <p:nvSpPr>
          <p:cNvPr id="347" name="TextBox 346">
            <a:extLst>
              <a:ext uri="{FF2B5EF4-FFF2-40B4-BE49-F238E27FC236}">
                <a16:creationId xmlns:a16="http://schemas.microsoft.com/office/drawing/2014/main" id="{32971F02-BC89-409F-9512-A421C91F343B}"/>
              </a:ext>
            </a:extLst>
          </p:cNvPr>
          <p:cNvSpPr txBox="1"/>
          <p:nvPr/>
        </p:nvSpPr>
        <p:spPr>
          <a:xfrm>
            <a:off x="3492533"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Decent and safe work, incl. equitable pay / benefits, upskilling / development, and hiring practices</a:t>
            </a:r>
          </a:p>
        </p:txBody>
      </p:sp>
      <p:sp>
        <p:nvSpPr>
          <p:cNvPr id="348" name="Rectangle 347">
            <a:extLst>
              <a:ext uri="{FF2B5EF4-FFF2-40B4-BE49-F238E27FC236}">
                <a16:creationId xmlns:a16="http://schemas.microsoft.com/office/drawing/2014/main" id="{EF78BFA0-3475-4526-9F74-A52765CDAC89}"/>
              </a:ext>
            </a:extLst>
          </p:cNvPr>
          <p:cNvSpPr/>
          <p:nvPr/>
        </p:nvSpPr>
        <p:spPr>
          <a:xfrm>
            <a:off x="9121350" y="3088971"/>
            <a:ext cx="12995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spc="-20">
                <a:solidFill>
                  <a:srgbClr val="973B74"/>
                </a:solidFill>
              </a:rPr>
              <a:t>Digital rights and responsibilities</a:t>
            </a:r>
          </a:p>
        </p:txBody>
      </p:sp>
      <p:sp>
        <p:nvSpPr>
          <p:cNvPr id="349" name="TextBox 348">
            <a:extLst>
              <a:ext uri="{FF2B5EF4-FFF2-40B4-BE49-F238E27FC236}">
                <a16:creationId xmlns:a16="http://schemas.microsoft.com/office/drawing/2014/main" id="{24F22292-9D52-4ED1-88EF-04D76065B190}"/>
              </a:ext>
            </a:extLst>
          </p:cNvPr>
          <p:cNvSpPr txBox="1"/>
          <p:nvPr/>
        </p:nvSpPr>
        <p:spPr>
          <a:xfrm>
            <a:off x="9131063" y="3410470"/>
            <a:ext cx="1550252" cy="811367"/>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spc="-20">
                <a:solidFill>
                  <a:srgbClr val="000000"/>
                </a:solidFill>
              </a:rPr>
              <a:t>Secure and ethical technology systems, infrastructure, and </a:t>
            </a:r>
          </a:p>
          <a:p>
            <a:r>
              <a:rPr lang="en-US" sz="800" spc="-20">
                <a:solidFill>
                  <a:srgbClr val="000000"/>
                </a:solidFill>
              </a:rPr>
              <a:t>data practices; duty of care to customer privacy; </a:t>
            </a:r>
          </a:p>
          <a:p>
            <a:r>
              <a:rPr lang="en-US" sz="800" spc="-20">
                <a:solidFill>
                  <a:srgbClr val="000000"/>
                </a:solidFill>
              </a:rPr>
              <a:t>responsiveness to law enforcement</a:t>
            </a:r>
          </a:p>
        </p:txBody>
      </p:sp>
      <p:sp>
        <p:nvSpPr>
          <p:cNvPr id="350" name="Rectangle 349">
            <a:extLst>
              <a:ext uri="{FF2B5EF4-FFF2-40B4-BE49-F238E27FC236}">
                <a16:creationId xmlns:a16="http://schemas.microsoft.com/office/drawing/2014/main" id="{A370CAC9-94DB-4F29-93D3-E0A78060ED42}"/>
              </a:ext>
            </a:extLst>
          </p:cNvPr>
          <p:cNvSpPr/>
          <p:nvPr/>
        </p:nvSpPr>
        <p:spPr>
          <a:xfrm>
            <a:off x="10528551" y="3138233"/>
            <a:ext cx="1146899"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Community partnership</a:t>
            </a:r>
          </a:p>
        </p:txBody>
      </p:sp>
      <p:sp>
        <p:nvSpPr>
          <p:cNvPr id="351" name="Rectangle 350">
            <a:extLst>
              <a:ext uri="{FF2B5EF4-FFF2-40B4-BE49-F238E27FC236}">
                <a16:creationId xmlns:a16="http://schemas.microsoft.com/office/drawing/2014/main" id="{931446DE-BF6D-4D23-B8A1-CD9E954AB9C7}"/>
              </a:ext>
            </a:extLst>
          </p:cNvPr>
          <p:cNvSpPr/>
          <p:nvPr/>
        </p:nvSpPr>
        <p:spPr>
          <a:xfrm>
            <a:off x="4912889" y="3138233"/>
            <a:ext cx="12656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Consumer safety &amp; engagement</a:t>
            </a:r>
          </a:p>
        </p:txBody>
      </p:sp>
      <p:sp>
        <p:nvSpPr>
          <p:cNvPr id="352" name="TextBox 351">
            <a:extLst>
              <a:ext uri="{FF2B5EF4-FFF2-40B4-BE49-F238E27FC236}">
                <a16:creationId xmlns:a16="http://schemas.microsoft.com/office/drawing/2014/main" id="{9EA10CD6-7D3E-4D60-9759-3827B562C705}"/>
              </a:ext>
            </a:extLst>
          </p:cNvPr>
          <p:cNvSpPr txBox="1"/>
          <p:nvPr/>
        </p:nvSpPr>
        <p:spPr>
          <a:xfrm>
            <a:off x="6337264" y="351543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Practices and culture promoting diversity, equity, accessibility and inclusion inside company and beyond</a:t>
            </a:r>
          </a:p>
        </p:txBody>
      </p:sp>
      <p:grpSp>
        <p:nvGrpSpPr>
          <p:cNvPr id="353" name="btfpIcon375606">
            <a:extLst>
              <a:ext uri="{FF2B5EF4-FFF2-40B4-BE49-F238E27FC236}">
                <a16:creationId xmlns:a16="http://schemas.microsoft.com/office/drawing/2014/main" id="{10B81DB5-DC75-4DE8-97B7-56D95E7E197B}"/>
              </a:ext>
            </a:extLst>
          </p:cNvPr>
          <p:cNvGrpSpPr>
            <a:grpSpLocks noChangeAspect="1"/>
          </p:cNvGrpSpPr>
          <p:nvPr>
            <p:custDataLst>
              <p:tags r:id="rId26"/>
            </p:custDataLst>
          </p:nvPr>
        </p:nvGrpSpPr>
        <p:grpSpPr>
          <a:xfrm>
            <a:off x="2031593" y="2676146"/>
            <a:ext cx="540544" cy="540544"/>
            <a:chOff x="-122980" y="2271239"/>
            <a:chExt cx="1449869" cy="1751501"/>
          </a:xfrm>
        </p:grpSpPr>
        <p:sp>
          <p:nvSpPr>
            <p:cNvPr id="354" name="btfpIconCircle375606">
              <a:extLst>
                <a:ext uri="{FF2B5EF4-FFF2-40B4-BE49-F238E27FC236}">
                  <a16:creationId xmlns:a16="http://schemas.microsoft.com/office/drawing/2014/main" id="{12E4F9BC-A817-4747-8164-CE47960D7FE9}"/>
                </a:ext>
              </a:extLst>
            </p:cNvPr>
            <p:cNvSpPr>
              <a:spLocks/>
            </p:cNvSpPr>
            <p:nvPr/>
          </p:nvSpPr>
          <p:spPr bwMode="gray">
            <a:xfrm>
              <a:off x="-122980" y="2271239"/>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55" name="btfpIconLines375606">
              <a:extLst>
                <a:ext uri="{FF2B5EF4-FFF2-40B4-BE49-F238E27FC236}">
                  <a16:creationId xmlns:a16="http://schemas.microsoft.com/office/drawing/2014/main" id="{48B50F7A-C744-4C31-8FF9-D9BB7EC5BB23}"/>
                </a:ext>
              </a:extLst>
            </p:cNvPr>
            <p:cNvPicPr>
              <a:picLocks/>
            </p:cNvPicPr>
            <p:nvPr/>
          </p:nvPicPr>
          <p:blipFill>
            <a:blip r:embed="rId59">
              <a:extLst>
                <a:ext uri="{28A0092B-C50C-407E-A947-70E740481C1C}">
                  <a14:useLocalDpi xmlns:a14="http://schemas.microsoft.com/office/drawing/2010/main" val="0"/>
                </a:ext>
              </a:extLst>
            </a:blip>
            <a:stretch>
              <a:fillRect/>
            </a:stretch>
          </p:blipFill>
          <p:spPr>
            <a:xfrm>
              <a:off x="-122980" y="2271239"/>
              <a:ext cx="1449869" cy="1751501"/>
            </a:xfrm>
            <a:prstGeom prst="rect">
              <a:avLst/>
            </a:prstGeom>
          </p:spPr>
        </p:pic>
      </p:grpSp>
      <p:sp>
        <p:nvSpPr>
          <p:cNvPr id="356" name="TextBox 355">
            <a:extLst>
              <a:ext uri="{FF2B5EF4-FFF2-40B4-BE49-F238E27FC236}">
                <a16:creationId xmlns:a16="http://schemas.microsoft.com/office/drawing/2014/main" id="{F2E9875F-E42F-4B55-A3A5-6C0125C0F7CB}"/>
              </a:ext>
            </a:extLst>
          </p:cNvPr>
          <p:cNvSpPr txBox="1"/>
          <p:nvPr/>
        </p:nvSpPr>
        <p:spPr>
          <a:xfrm>
            <a:off x="2085329" y="351543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Upholding the corporate responsibility to respect universal rights (e.g., freedom of expression, no forced/child labour)</a:t>
            </a:r>
            <a:endParaRPr lang="en-US" sz="800" strike="sngStrike">
              <a:solidFill>
                <a:srgbClr val="000000"/>
              </a:solidFill>
            </a:endParaRPr>
          </a:p>
        </p:txBody>
      </p:sp>
      <p:sp>
        <p:nvSpPr>
          <p:cNvPr id="357" name="Rectangle 356">
            <a:extLst>
              <a:ext uri="{FF2B5EF4-FFF2-40B4-BE49-F238E27FC236}">
                <a16:creationId xmlns:a16="http://schemas.microsoft.com/office/drawing/2014/main" id="{F35D87C2-2AA2-49E2-A875-4CD3E00D21EA}"/>
              </a:ext>
            </a:extLst>
          </p:cNvPr>
          <p:cNvSpPr/>
          <p:nvPr/>
        </p:nvSpPr>
        <p:spPr>
          <a:xfrm>
            <a:off x="2085329" y="3138233"/>
            <a:ext cx="12656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Human </a:t>
            </a:r>
          </a:p>
          <a:p>
            <a:pPr marL="0" indent="0" defTabSz="914400">
              <a:spcBef>
                <a:spcPct val="0"/>
              </a:spcBef>
              <a:spcAft>
                <a:spcPct val="0"/>
              </a:spcAft>
              <a:buFontTx/>
              <a:buNone/>
            </a:pPr>
            <a:r>
              <a:rPr lang="en-US" sz="1100" b="1" kern="0">
                <a:solidFill>
                  <a:srgbClr val="973B74"/>
                </a:solidFill>
              </a:rPr>
              <a:t>rights</a:t>
            </a:r>
          </a:p>
        </p:txBody>
      </p:sp>
      <p:grpSp>
        <p:nvGrpSpPr>
          <p:cNvPr id="360" name="btfpIcon389352">
            <a:extLst>
              <a:ext uri="{FF2B5EF4-FFF2-40B4-BE49-F238E27FC236}">
                <a16:creationId xmlns:a16="http://schemas.microsoft.com/office/drawing/2014/main" id="{04C711AA-7D59-4A5C-BD8C-3AB46D567173}"/>
              </a:ext>
            </a:extLst>
          </p:cNvPr>
          <p:cNvGrpSpPr>
            <a:grpSpLocks noChangeAspect="1"/>
          </p:cNvGrpSpPr>
          <p:nvPr>
            <p:custDataLst>
              <p:tags r:id="rId27"/>
            </p:custDataLst>
          </p:nvPr>
        </p:nvGrpSpPr>
        <p:grpSpPr>
          <a:xfrm>
            <a:off x="7716351" y="2676145"/>
            <a:ext cx="540544" cy="540544"/>
            <a:chOff x="3133431" y="2354665"/>
            <a:chExt cx="1449871" cy="1751507"/>
          </a:xfrm>
        </p:grpSpPr>
        <p:sp>
          <p:nvSpPr>
            <p:cNvPr id="361" name="btfpIconCircle389352">
              <a:extLst>
                <a:ext uri="{FF2B5EF4-FFF2-40B4-BE49-F238E27FC236}">
                  <a16:creationId xmlns:a16="http://schemas.microsoft.com/office/drawing/2014/main" id="{DCF73710-D8C7-451E-9DEE-92D2207A8E60}"/>
                </a:ext>
              </a:extLst>
            </p:cNvPr>
            <p:cNvSpPr>
              <a:spLocks/>
            </p:cNvSpPr>
            <p:nvPr/>
          </p:nvSpPr>
          <p:spPr bwMode="gray">
            <a:xfrm>
              <a:off x="3133431"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362" name="btfpIconLines389352">
              <a:extLst>
                <a:ext uri="{FF2B5EF4-FFF2-40B4-BE49-F238E27FC236}">
                  <a16:creationId xmlns:a16="http://schemas.microsoft.com/office/drawing/2014/main" id="{ACD836F3-19B5-43F1-892F-977175D5A5F5}"/>
                </a:ext>
              </a:extLst>
            </p:cNvPr>
            <p:cNvPicPr>
              <a:picLocks/>
            </p:cNvPicPr>
            <p:nvPr/>
          </p:nvPicPr>
          <p:blipFill>
            <a:blip r:embed="rId60">
              <a:extLst>
                <a:ext uri="{28A0092B-C50C-407E-A947-70E740481C1C}">
                  <a14:useLocalDpi xmlns:a14="http://schemas.microsoft.com/office/drawing/2010/main" val="0"/>
                </a:ext>
              </a:extLst>
            </a:blip>
            <a:stretch>
              <a:fillRect/>
            </a:stretch>
          </p:blipFill>
          <p:spPr>
            <a:xfrm>
              <a:off x="3133431" y="2354665"/>
              <a:ext cx="1449871" cy="1751507"/>
            </a:xfrm>
            <a:prstGeom prst="rect">
              <a:avLst/>
            </a:prstGeom>
          </p:spPr>
        </p:pic>
      </p:grpSp>
      <p:sp>
        <p:nvSpPr>
          <p:cNvPr id="364" name="Rectangle 363">
            <a:extLst>
              <a:ext uri="{FF2B5EF4-FFF2-40B4-BE49-F238E27FC236}">
                <a16:creationId xmlns:a16="http://schemas.microsoft.com/office/drawing/2014/main" id="{79F6F37F-C298-41A7-8CAE-8F0A71904B47}"/>
              </a:ext>
            </a:extLst>
          </p:cNvPr>
          <p:cNvSpPr/>
          <p:nvPr/>
        </p:nvSpPr>
        <p:spPr>
          <a:xfrm>
            <a:off x="7758364" y="3138233"/>
            <a:ext cx="1346340"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chemeClr val="accent6"/>
                </a:solidFill>
              </a:rPr>
              <a:t>Customer health &amp;</a:t>
            </a:r>
            <a:br>
              <a:rPr lang="en-US" sz="1100" b="1" kern="0">
                <a:solidFill>
                  <a:schemeClr val="accent6"/>
                </a:solidFill>
              </a:rPr>
            </a:br>
            <a:r>
              <a:rPr lang="en-US" sz="1100" b="1" kern="0">
                <a:solidFill>
                  <a:schemeClr val="accent6"/>
                </a:solidFill>
              </a:rPr>
              <a:t>wellness</a:t>
            </a:r>
          </a:p>
        </p:txBody>
      </p:sp>
      <p:sp>
        <p:nvSpPr>
          <p:cNvPr id="248" name="Rectangle 247">
            <a:extLst>
              <a:ext uri="{FF2B5EF4-FFF2-40B4-BE49-F238E27FC236}">
                <a16:creationId xmlns:a16="http://schemas.microsoft.com/office/drawing/2014/main" id="{CD0903BF-95C5-4824-9486-79A5511DAA80}"/>
              </a:ext>
            </a:extLst>
          </p:cNvPr>
          <p:cNvSpPr/>
          <p:nvPr/>
        </p:nvSpPr>
        <p:spPr>
          <a:xfrm>
            <a:off x="7714146" y="1707327"/>
            <a:ext cx="1395374"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100" b="1" kern="0" spc="-20">
                <a:solidFill>
                  <a:srgbClr val="507867"/>
                </a:solidFill>
                <a:latin typeface="+mj-lt"/>
              </a:rPr>
              <a:t>Biodiversity &amp; Animal welfare</a:t>
            </a:r>
          </a:p>
        </p:txBody>
      </p:sp>
      <p:sp>
        <p:nvSpPr>
          <p:cNvPr id="272" name="TextBox 271">
            <a:extLst>
              <a:ext uri="{FF2B5EF4-FFF2-40B4-BE49-F238E27FC236}">
                <a16:creationId xmlns:a16="http://schemas.microsoft.com/office/drawing/2014/main" id="{18FEC5FA-65D0-49A3-9D91-5F69B3F615EB}"/>
              </a:ext>
            </a:extLst>
          </p:cNvPr>
          <p:cNvSpPr txBox="1"/>
          <p:nvPr/>
        </p:nvSpPr>
        <p:spPr>
          <a:xfrm>
            <a:off x="7714146" y="2076192"/>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Protecting and enhancing natural ecosystems and living organisms; upholding animal welfare</a:t>
            </a:r>
          </a:p>
        </p:txBody>
      </p:sp>
      <p:grpSp>
        <p:nvGrpSpPr>
          <p:cNvPr id="368" name="btfpIcon915860">
            <a:extLst>
              <a:ext uri="{FF2B5EF4-FFF2-40B4-BE49-F238E27FC236}">
                <a16:creationId xmlns:a16="http://schemas.microsoft.com/office/drawing/2014/main" id="{0B6F32DA-3A73-4345-9916-B26EFA69A98E}"/>
              </a:ext>
            </a:extLst>
          </p:cNvPr>
          <p:cNvGrpSpPr>
            <a:grpSpLocks noChangeAspect="1"/>
          </p:cNvGrpSpPr>
          <p:nvPr>
            <p:custDataLst>
              <p:tags r:id="rId28"/>
            </p:custDataLst>
          </p:nvPr>
        </p:nvGrpSpPr>
        <p:grpSpPr>
          <a:xfrm>
            <a:off x="7663283" y="1219281"/>
            <a:ext cx="540544" cy="540544"/>
            <a:chOff x="7075691" y="1922964"/>
            <a:chExt cx="1449871" cy="1751501"/>
          </a:xfrm>
        </p:grpSpPr>
        <p:sp>
          <p:nvSpPr>
            <p:cNvPr id="369" name="btfpIconCircle915860">
              <a:extLst>
                <a:ext uri="{FF2B5EF4-FFF2-40B4-BE49-F238E27FC236}">
                  <a16:creationId xmlns:a16="http://schemas.microsoft.com/office/drawing/2014/main" id="{F1AA7424-7474-4312-9539-010E3DC57B24}"/>
                </a:ext>
              </a:extLst>
            </p:cNvPr>
            <p:cNvSpPr>
              <a:spLocks/>
            </p:cNvSpPr>
            <p:nvPr/>
          </p:nvSpPr>
          <p:spPr bwMode="gray">
            <a:xfrm>
              <a:off x="7075691" y="1922964"/>
              <a:ext cx="1449871"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70" name="btfpIconLines915860">
              <a:extLst>
                <a:ext uri="{FF2B5EF4-FFF2-40B4-BE49-F238E27FC236}">
                  <a16:creationId xmlns:a16="http://schemas.microsoft.com/office/drawing/2014/main" id="{131A11C4-9FB7-4392-969C-B9D583B9739E}"/>
                </a:ext>
              </a:extLst>
            </p:cNvPr>
            <p:cNvPicPr>
              <a:picLocks/>
            </p:cNvPicPr>
            <p:nvPr/>
          </p:nvPicPr>
          <p:blipFill>
            <a:blip r:embed="rId61">
              <a:extLst>
                <a:ext uri="{28A0092B-C50C-407E-A947-70E740481C1C}">
                  <a14:useLocalDpi xmlns:a14="http://schemas.microsoft.com/office/drawing/2010/main" val="0"/>
                </a:ext>
              </a:extLst>
            </a:blip>
            <a:stretch>
              <a:fillRect/>
            </a:stretch>
          </p:blipFill>
          <p:spPr>
            <a:xfrm>
              <a:off x="7075691" y="1922964"/>
              <a:ext cx="1449871" cy="1751501"/>
            </a:xfrm>
            <a:prstGeom prst="rect">
              <a:avLst/>
            </a:prstGeom>
          </p:spPr>
        </p:pic>
      </p:grpSp>
      <p:grpSp>
        <p:nvGrpSpPr>
          <p:cNvPr id="371" name="btfpIcon916464">
            <a:extLst>
              <a:ext uri="{FF2B5EF4-FFF2-40B4-BE49-F238E27FC236}">
                <a16:creationId xmlns:a16="http://schemas.microsoft.com/office/drawing/2014/main" id="{C02356B5-FBEB-4536-B59F-9B83640AEACD}"/>
              </a:ext>
            </a:extLst>
          </p:cNvPr>
          <p:cNvGrpSpPr>
            <a:grpSpLocks noChangeAspect="1"/>
          </p:cNvGrpSpPr>
          <p:nvPr>
            <p:custDataLst>
              <p:tags r:id="rId29"/>
            </p:custDataLst>
          </p:nvPr>
        </p:nvGrpSpPr>
        <p:grpSpPr>
          <a:xfrm>
            <a:off x="6283527" y="2676145"/>
            <a:ext cx="540544" cy="540544"/>
            <a:chOff x="-195474" y="634966"/>
            <a:chExt cx="1594855" cy="1926652"/>
          </a:xfrm>
        </p:grpSpPr>
        <p:sp>
          <p:nvSpPr>
            <p:cNvPr id="372" name="btfpIconCircle916464">
              <a:extLst>
                <a:ext uri="{FF2B5EF4-FFF2-40B4-BE49-F238E27FC236}">
                  <a16:creationId xmlns:a16="http://schemas.microsoft.com/office/drawing/2014/main" id="{34F38C2C-D8DA-444D-85BB-2FDB4EF4C367}"/>
                </a:ext>
              </a:extLst>
            </p:cNvPr>
            <p:cNvSpPr>
              <a:spLocks/>
            </p:cNvSpPr>
            <p:nvPr/>
          </p:nvSpPr>
          <p:spPr bwMode="gray">
            <a:xfrm>
              <a:off x="-195474" y="634966"/>
              <a:ext cx="1594855" cy="1926652"/>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73" name="btfpIconLines916464">
              <a:extLst>
                <a:ext uri="{FF2B5EF4-FFF2-40B4-BE49-F238E27FC236}">
                  <a16:creationId xmlns:a16="http://schemas.microsoft.com/office/drawing/2014/main" id="{1EB7983D-65DD-44FA-BEA5-E8D3D25FC481}"/>
                </a:ext>
              </a:extLst>
            </p:cNvPr>
            <p:cNvPicPr>
              <a:picLocks/>
            </p:cNvPicPr>
            <p:nvPr/>
          </p:nvPicPr>
          <p:blipFill>
            <a:blip r:embed="rId62">
              <a:extLst>
                <a:ext uri="{28A0092B-C50C-407E-A947-70E740481C1C}">
                  <a14:useLocalDpi xmlns:a14="http://schemas.microsoft.com/office/drawing/2010/main" val="0"/>
                </a:ext>
              </a:extLst>
            </a:blip>
            <a:stretch>
              <a:fillRect/>
            </a:stretch>
          </p:blipFill>
          <p:spPr>
            <a:xfrm>
              <a:off x="-195474" y="634966"/>
              <a:ext cx="1594855" cy="1926652"/>
            </a:xfrm>
            <a:prstGeom prst="rect">
              <a:avLst/>
            </a:prstGeom>
          </p:spPr>
        </p:pic>
      </p:grpSp>
      <p:cxnSp>
        <p:nvCxnSpPr>
          <p:cNvPr id="374" name="Straight Connector 373">
            <a:extLst>
              <a:ext uri="{FF2B5EF4-FFF2-40B4-BE49-F238E27FC236}">
                <a16:creationId xmlns:a16="http://schemas.microsoft.com/office/drawing/2014/main" id="{EA54ECF8-3249-41F2-9EF9-8006A70861E2}"/>
              </a:ext>
            </a:extLst>
          </p:cNvPr>
          <p:cNvCxnSpPr>
            <a:cxnSpLocks/>
          </p:cNvCxnSpPr>
          <p:nvPr>
            <p:custDataLst>
              <p:tags r:id="rId30"/>
            </p:custDataLst>
          </p:nvPr>
        </p:nvCxnSpPr>
        <p:spPr bwMode="gray">
          <a:xfrm>
            <a:off x="2094487" y="4186994"/>
            <a:ext cx="9730731"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254A235-C144-4BAC-8878-B19A625E6344}"/>
              </a:ext>
            </a:extLst>
          </p:cNvPr>
          <p:cNvCxnSpPr>
            <a:cxnSpLocks/>
          </p:cNvCxnSpPr>
          <p:nvPr>
            <p:custDataLst>
              <p:tags r:id="rId31"/>
            </p:custDataLst>
          </p:nvPr>
        </p:nvCxnSpPr>
        <p:spPr bwMode="gray">
          <a:xfrm flipH="1">
            <a:off x="1998405" y="2775637"/>
            <a:ext cx="3567" cy="1314074"/>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1" name="Rectangle 390">
            <a:extLst>
              <a:ext uri="{FF2B5EF4-FFF2-40B4-BE49-F238E27FC236}">
                <a16:creationId xmlns:a16="http://schemas.microsoft.com/office/drawing/2014/main" id="{CDDE90FC-2735-4B4A-A657-B490C8637DC4}"/>
              </a:ext>
            </a:extLst>
          </p:cNvPr>
          <p:cNvSpPr/>
          <p:nvPr/>
        </p:nvSpPr>
        <p:spPr bwMode="gray">
          <a:xfrm>
            <a:off x="2114053" y="5762801"/>
            <a:ext cx="9730731" cy="370114"/>
          </a:xfrm>
          <a:prstGeom prst="rect">
            <a:avLst/>
          </a:prstGeom>
          <a:solidFill>
            <a:schemeClr val="accent3">
              <a:lumMod val="20000"/>
              <a:lumOff val="80000"/>
            </a:schemeClr>
          </a:solidFill>
          <a:ln w="19050" cap="flat" cmpd="sng" algn="ctr">
            <a:solidFill>
              <a:srgbClr val="FFC2C2"/>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b="1">
                <a:solidFill>
                  <a:srgbClr val="000000"/>
                </a:solidFill>
              </a:rPr>
              <a:t>Topics with a high degree of materiality </a:t>
            </a:r>
            <a:r>
              <a:rPr lang="en-GB" sz="1000">
                <a:solidFill>
                  <a:srgbClr val="000000"/>
                </a:solidFill>
              </a:rPr>
              <a:t>are of extreme importance to industry players to retain a license-to-operate from governmental and public standpoint, but are equally important to capture full commercial value from consumers and stay relevant vs. competitors</a:t>
            </a:r>
          </a:p>
        </p:txBody>
      </p:sp>
      <p:sp>
        <p:nvSpPr>
          <p:cNvPr id="392" name="Rectangle 391">
            <a:extLst>
              <a:ext uri="{FF2B5EF4-FFF2-40B4-BE49-F238E27FC236}">
                <a16:creationId xmlns:a16="http://schemas.microsoft.com/office/drawing/2014/main" id="{04DAC94A-1977-4CDC-B9AF-3342BB98C3B3}"/>
              </a:ext>
            </a:extLst>
          </p:cNvPr>
          <p:cNvSpPr/>
          <p:nvPr/>
        </p:nvSpPr>
        <p:spPr bwMode="gray">
          <a:xfrm>
            <a:off x="2114053" y="6193870"/>
            <a:ext cx="9730731" cy="370114"/>
          </a:xfrm>
          <a:prstGeom prst="rect">
            <a:avLst/>
          </a:prstGeom>
          <a:solidFill>
            <a:srgbClr val="FAEEC3"/>
          </a:solidFill>
          <a:ln w="19050" cap="flat" cmpd="sng" algn="ctr">
            <a:solidFill>
              <a:srgbClr val="FAEEC3"/>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rgbClr val="000000"/>
                </a:solidFill>
              </a:rPr>
              <a:t>Topics with a medium degree of materiality </a:t>
            </a:r>
            <a:r>
              <a:rPr lang="en-US" sz="1000">
                <a:solidFill>
                  <a:srgbClr val="000000"/>
                </a:solidFill>
              </a:rPr>
              <a:t>are important as they receive attention from regulation and the public, and provide opportunities to enhance commercial success, however they are not essential to retain license-to-operate</a:t>
            </a:r>
            <a:endParaRPr lang="en-GB" sz="1000">
              <a:solidFill>
                <a:srgbClr val="000000"/>
              </a:solidFill>
            </a:endParaRPr>
          </a:p>
        </p:txBody>
      </p:sp>
      <p:grpSp>
        <p:nvGrpSpPr>
          <p:cNvPr id="10" name="btfpRowHeaderBox356688">
            <a:extLst>
              <a:ext uri="{FF2B5EF4-FFF2-40B4-BE49-F238E27FC236}">
                <a16:creationId xmlns:a16="http://schemas.microsoft.com/office/drawing/2014/main" id="{429FD82B-9EF1-4FA3-917A-5A7EB74BE873}"/>
              </a:ext>
            </a:extLst>
          </p:cNvPr>
          <p:cNvGrpSpPr/>
          <p:nvPr>
            <p:custDataLst>
              <p:tags r:id="rId32"/>
            </p:custDataLst>
          </p:nvPr>
        </p:nvGrpSpPr>
        <p:grpSpPr>
          <a:xfrm>
            <a:off x="330200" y="5736450"/>
            <a:ext cx="1689510" cy="867754"/>
            <a:chOff x="330200" y="1270000"/>
            <a:chExt cx="2540000" cy="972979"/>
          </a:xfrm>
        </p:grpSpPr>
        <p:sp>
          <p:nvSpPr>
            <p:cNvPr id="3" name="btfpRowHeaderBoxText356688">
              <a:extLst>
                <a:ext uri="{FF2B5EF4-FFF2-40B4-BE49-F238E27FC236}">
                  <a16:creationId xmlns:a16="http://schemas.microsoft.com/office/drawing/2014/main" id="{8E34DEB1-102D-4CDD-8D7C-FEAB0D934C43}"/>
                </a:ext>
              </a:extLst>
            </p:cNvPr>
            <p:cNvSpPr txBox="1"/>
            <p:nvPr/>
          </p:nvSpPr>
          <p:spPr bwMode="gray">
            <a:xfrm>
              <a:off x="330200" y="1270000"/>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GB" sz="1200" b="1">
                  <a:solidFill>
                    <a:srgbClr val="000000"/>
                  </a:solidFill>
                </a:rPr>
                <a:t>Materiality assessment</a:t>
              </a:r>
            </a:p>
          </p:txBody>
        </p:sp>
        <p:cxnSp>
          <p:nvCxnSpPr>
            <p:cNvPr id="8" name="btfpRowHeaderBoxLine356688">
              <a:extLst>
                <a:ext uri="{FF2B5EF4-FFF2-40B4-BE49-F238E27FC236}">
                  <a16:creationId xmlns:a16="http://schemas.microsoft.com/office/drawing/2014/main" id="{5D613A96-FF59-476C-8B48-ADA651CA8E46}"/>
                </a:ext>
              </a:extLst>
            </p:cNvPr>
            <p:cNvCxnSpPr/>
            <p:nvPr/>
          </p:nvCxnSpPr>
          <p:spPr bwMode="gray">
            <a:xfrm>
              <a:off x="2870200" y="1270000"/>
              <a:ext cx="0" cy="972979"/>
            </a:xfrm>
            <a:prstGeom prst="line">
              <a:avLst/>
            </a:prstGeom>
            <a:ln w="762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2" name="Picture 1">
            <a:extLst>
              <a:ext uri="{FF2B5EF4-FFF2-40B4-BE49-F238E27FC236}">
                <a16:creationId xmlns:a16="http://schemas.microsoft.com/office/drawing/2014/main" id="{641EFB7B-481E-446A-9B7B-CD293D6EFB5C}"/>
              </a:ext>
            </a:extLst>
          </p:cNvPr>
          <p:cNvPicPr>
            <a:picLocks noChangeAspect="1"/>
          </p:cNvPicPr>
          <p:nvPr/>
        </p:nvPicPr>
        <p:blipFill>
          <a:blip r:embed="rId63"/>
          <a:stretch>
            <a:fillRect/>
          </a:stretch>
        </p:blipFill>
        <p:spPr>
          <a:xfrm>
            <a:off x="4899111" y="2731676"/>
            <a:ext cx="448423" cy="448423"/>
          </a:xfrm>
          <a:prstGeom prst="rect">
            <a:avLst/>
          </a:prstGeom>
        </p:spPr>
      </p:pic>
      <p:sp>
        <p:nvSpPr>
          <p:cNvPr id="162" name="Rectangle 161">
            <a:extLst>
              <a:ext uri="{FF2B5EF4-FFF2-40B4-BE49-F238E27FC236}">
                <a16:creationId xmlns:a16="http://schemas.microsoft.com/office/drawing/2014/main" id="{F53A4D9E-B834-4F0B-8E89-E54328B1DCEF}"/>
              </a:ext>
            </a:extLst>
          </p:cNvPr>
          <p:cNvSpPr/>
          <p:nvPr/>
        </p:nvSpPr>
        <p:spPr bwMode="gray">
          <a:xfrm>
            <a:off x="9091938" y="1167661"/>
            <a:ext cx="2758897"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000000"/>
              </a:solidFill>
            </a:endParaRPr>
          </a:p>
        </p:txBody>
      </p:sp>
      <p:sp>
        <p:nvSpPr>
          <p:cNvPr id="163" name="Rectangle 162">
            <a:extLst>
              <a:ext uri="{FF2B5EF4-FFF2-40B4-BE49-F238E27FC236}">
                <a16:creationId xmlns:a16="http://schemas.microsoft.com/office/drawing/2014/main" id="{F4EBA653-9942-400B-8DAC-1D07D5C58EE1}"/>
              </a:ext>
            </a:extLst>
          </p:cNvPr>
          <p:cNvSpPr/>
          <p:nvPr/>
        </p:nvSpPr>
        <p:spPr bwMode="gray">
          <a:xfrm>
            <a:off x="2051582" y="1176392"/>
            <a:ext cx="1353312" cy="1460462"/>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6" name="Rectangle 175">
            <a:extLst>
              <a:ext uri="{FF2B5EF4-FFF2-40B4-BE49-F238E27FC236}">
                <a16:creationId xmlns:a16="http://schemas.microsoft.com/office/drawing/2014/main" id="{47E859D5-2A8D-4E8F-8FF7-EDFA736ABD05}"/>
              </a:ext>
            </a:extLst>
          </p:cNvPr>
          <p:cNvSpPr/>
          <p:nvPr/>
        </p:nvSpPr>
        <p:spPr bwMode="gray">
          <a:xfrm>
            <a:off x="9073731" y="4210551"/>
            <a:ext cx="2778283" cy="154183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000000"/>
              </a:solidFill>
            </a:endParaRPr>
          </a:p>
        </p:txBody>
      </p:sp>
      <p:grpSp>
        <p:nvGrpSpPr>
          <p:cNvPr id="184" name="btfpStatusSticker181278">
            <a:extLst>
              <a:ext uri="{FF2B5EF4-FFF2-40B4-BE49-F238E27FC236}">
                <a16:creationId xmlns:a16="http://schemas.microsoft.com/office/drawing/2014/main" id="{3334F769-1D4A-47E8-86A1-76D27F30D43F}"/>
              </a:ext>
            </a:extLst>
          </p:cNvPr>
          <p:cNvGrpSpPr/>
          <p:nvPr>
            <p:custDataLst>
              <p:tags r:id="rId33"/>
            </p:custDataLst>
          </p:nvPr>
        </p:nvGrpSpPr>
        <p:grpSpPr>
          <a:xfrm>
            <a:off x="9708325" y="947320"/>
            <a:ext cx="2153475" cy="220222"/>
            <a:chOff x="-3645935" y="876300"/>
            <a:chExt cx="2153475" cy="261427"/>
          </a:xfrm>
        </p:grpSpPr>
        <p:sp>
          <p:nvSpPr>
            <p:cNvPr id="187" name="btfpStatusStickerText181278">
              <a:extLst>
                <a:ext uri="{FF2B5EF4-FFF2-40B4-BE49-F238E27FC236}">
                  <a16:creationId xmlns:a16="http://schemas.microsoft.com/office/drawing/2014/main" id="{30A69CEE-0DC2-4AA3-BC6D-84C994F74DDB}"/>
                </a:ext>
              </a:extLst>
            </p:cNvPr>
            <p:cNvSpPr txBox="1"/>
            <p:nvPr/>
          </p:nvSpPr>
          <p:spPr bwMode="gray">
            <a:xfrm>
              <a:off x="-3645935" y="876300"/>
              <a:ext cx="2153475" cy="261427"/>
            </a:xfrm>
            <a:prstGeom prst="rect">
              <a:avLst/>
            </a:prstGeom>
            <a:noFill/>
          </p:spPr>
          <p:txBody>
            <a:bodyPr vert="horz" wrap="none" lIns="72073" tIns="25226" rIns="0" bIns="25226" rtlCol="0" anchor="t">
              <a:spAutoFit/>
            </a:bodyPr>
            <a:lstStyle/>
            <a:p>
              <a:pPr marL="0" indent="0" algn="r">
                <a:spcBef>
                  <a:spcPts val="0"/>
                </a:spcBef>
                <a:buNone/>
              </a:pPr>
              <a:r>
                <a:rPr lang="en-GB" sz="1100" b="1" cap="all" spc="450">
                  <a:solidFill>
                    <a:srgbClr val="000000"/>
                  </a:solidFill>
                </a:rPr>
                <a:t>Outside-in view</a:t>
              </a:r>
            </a:p>
          </p:txBody>
        </p:sp>
        <p:cxnSp>
          <p:nvCxnSpPr>
            <p:cNvPr id="188" name="btfpStatusStickerLine181278">
              <a:extLst>
                <a:ext uri="{FF2B5EF4-FFF2-40B4-BE49-F238E27FC236}">
                  <a16:creationId xmlns:a16="http://schemas.microsoft.com/office/drawing/2014/main" id="{C562019D-D7D9-42A7-A902-2BB574901D2A}"/>
                </a:ext>
              </a:extLst>
            </p:cNvPr>
            <p:cNvCxnSpPr>
              <a:cxnSpLocks/>
            </p:cNvCxnSpPr>
            <p:nvPr/>
          </p:nvCxnSpPr>
          <p:spPr bwMode="gray">
            <a:xfrm rot="720000">
              <a:off x="-3645935"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99" name="Rectangle 198">
            <a:extLst>
              <a:ext uri="{FF2B5EF4-FFF2-40B4-BE49-F238E27FC236}">
                <a16:creationId xmlns:a16="http://schemas.microsoft.com/office/drawing/2014/main" id="{ABE5EB07-A6D1-4151-8379-4D8C30F8787E}"/>
              </a:ext>
            </a:extLst>
          </p:cNvPr>
          <p:cNvSpPr/>
          <p:nvPr/>
        </p:nvSpPr>
        <p:spPr bwMode="gray">
          <a:xfrm>
            <a:off x="7683305" y="4229321"/>
            <a:ext cx="1287419" cy="1483529"/>
          </a:xfrm>
          <a:prstGeom prst="rect">
            <a:avLst/>
          </a:prstGeom>
          <a:no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cxnSp>
        <p:nvCxnSpPr>
          <p:cNvPr id="206" name="Straight Connector 205">
            <a:extLst>
              <a:ext uri="{FF2B5EF4-FFF2-40B4-BE49-F238E27FC236}">
                <a16:creationId xmlns:a16="http://schemas.microsoft.com/office/drawing/2014/main" id="{67D4D47A-7198-4E5D-BC71-156FECAF1295}"/>
              </a:ext>
            </a:extLst>
          </p:cNvPr>
          <p:cNvCxnSpPr>
            <a:cxnSpLocks/>
          </p:cNvCxnSpPr>
          <p:nvPr>
            <p:custDataLst>
              <p:tags r:id="rId34"/>
            </p:custDataLst>
          </p:nvPr>
        </p:nvCxnSpPr>
        <p:spPr bwMode="gray">
          <a:xfrm>
            <a:off x="365147" y="2674362"/>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C2C42EED-0122-4198-94BA-5D6D93CA71C4}"/>
              </a:ext>
            </a:extLst>
          </p:cNvPr>
          <p:cNvSpPr/>
          <p:nvPr/>
        </p:nvSpPr>
        <p:spPr bwMode="gray">
          <a:xfrm>
            <a:off x="7697611" y="2705235"/>
            <a:ext cx="1346290"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000000"/>
              </a:solidFill>
            </a:endParaRPr>
          </a:p>
        </p:txBody>
      </p:sp>
      <p:sp>
        <p:nvSpPr>
          <p:cNvPr id="189" name="Title 1">
            <a:extLst>
              <a:ext uri="{FF2B5EF4-FFF2-40B4-BE49-F238E27FC236}">
                <a16:creationId xmlns:a16="http://schemas.microsoft.com/office/drawing/2014/main" id="{4A6D9C57-3AD8-4565-BB5D-0DC46577ECB8}"/>
              </a:ext>
            </a:extLst>
          </p:cNvPr>
          <p:cNvSpPr>
            <a:spLocks noGrp="1"/>
          </p:cNvSpPr>
          <p:nvPr>
            <p:ph type="title"/>
          </p:nvPr>
        </p:nvSpPr>
        <p:spPr>
          <a:xfrm>
            <a:off x="334963" y="1"/>
            <a:ext cx="11509307" cy="876687"/>
          </a:xfrm>
        </p:spPr>
        <p:txBody>
          <a:bodyPr vert="horz"/>
          <a:lstStyle/>
          <a:p>
            <a:r>
              <a:rPr lang="en-GB" b="1" dirty="0">
                <a:solidFill>
                  <a:srgbClr val="000000"/>
                </a:solidFill>
                <a:latin typeface="Arial" panose="020B0604020202020204" pitchFamily="34" charset="0"/>
              </a:rPr>
              <a:t>Materiality | </a:t>
            </a:r>
            <a:r>
              <a:rPr lang="en-GB" dirty="0">
                <a:solidFill>
                  <a:srgbClr val="000000"/>
                </a:solidFill>
                <a:latin typeface="Arial" panose="020B0604020202020204" pitchFamily="34" charset="0"/>
              </a:rPr>
              <a:t>Material sustainability topics for Target’s industry</a:t>
            </a:r>
            <a:endParaRPr lang="en-US" dirty="0">
              <a:highlight>
                <a:srgbClr val="FFFF00"/>
              </a:highlight>
            </a:endParaRPr>
          </a:p>
        </p:txBody>
      </p:sp>
      <p:sp>
        <p:nvSpPr>
          <p:cNvPr id="203" name="Rectangle 202">
            <a:extLst>
              <a:ext uri="{FF2B5EF4-FFF2-40B4-BE49-F238E27FC236}">
                <a16:creationId xmlns:a16="http://schemas.microsoft.com/office/drawing/2014/main" id="{FCE8E095-FBC9-4A69-B925-9C9F2FF58FBF}"/>
              </a:ext>
            </a:extLst>
          </p:cNvPr>
          <p:cNvSpPr/>
          <p:nvPr/>
        </p:nvSpPr>
        <p:spPr bwMode="gray">
          <a:xfrm>
            <a:off x="2781311" y="1201916"/>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000000"/>
                </a:solidFill>
              </a:rPr>
              <a:t>High</a:t>
            </a:r>
          </a:p>
        </p:txBody>
      </p:sp>
      <p:sp>
        <p:nvSpPr>
          <p:cNvPr id="191" name="Rectangle 190">
            <a:extLst>
              <a:ext uri="{FF2B5EF4-FFF2-40B4-BE49-F238E27FC236}">
                <a16:creationId xmlns:a16="http://schemas.microsoft.com/office/drawing/2014/main" id="{20A8B42B-8A66-447B-959D-65DCB2E28CAD}"/>
              </a:ext>
            </a:extLst>
          </p:cNvPr>
          <p:cNvSpPr/>
          <p:nvPr/>
        </p:nvSpPr>
        <p:spPr bwMode="gray">
          <a:xfrm>
            <a:off x="4942762" y="4217208"/>
            <a:ext cx="2630483" cy="1495642"/>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01" name="Rectangle 200">
            <a:extLst>
              <a:ext uri="{FF2B5EF4-FFF2-40B4-BE49-F238E27FC236}">
                <a16:creationId xmlns:a16="http://schemas.microsoft.com/office/drawing/2014/main" id="{4F4C1E99-A757-444A-853F-C007C25322DA}"/>
              </a:ext>
            </a:extLst>
          </p:cNvPr>
          <p:cNvSpPr/>
          <p:nvPr/>
        </p:nvSpPr>
        <p:spPr bwMode="gray">
          <a:xfrm>
            <a:off x="2071693" y="2699559"/>
            <a:ext cx="1305989"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25" name="Rectangle 224">
            <a:extLst>
              <a:ext uri="{FF2B5EF4-FFF2-40B4-BE49-F238E27FC236}">
                <a16:creationId xmlns:a16="http://schemas.microsoft.com/office/drawing/2014/main" id="{0044EDF8-0C3D-4C60-B9F6-08C33D3171F2}"/>
              </a:ext>
            </a:extLst>
          </p:cNvPr>
          <p:cNvSpPr/>
          <p:nvPr/>
        </p:nvSpPr>
        <p:spPr bwMode="gray">
          <a:xfrm>
            <a:off x="6268927" y="1176392"/>
            <a:ext cx="1353312" cy="1460462"/>
          </a:xfrm>
          <a:prstGeom prst="rect">
            <a:avLst/>
          </a:prstGeom>
          <a:noFill/>
          <a:ln w="952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31" name="Rectangle 230">
            <a:extLst>
              <a:ext uri="{FF2B5EF4-FFF2-40B4-BE49-F238E27FC236}">
                <a16:creationId xmlns:a16="http://schemas.microsoft.com/office/drawing/2014/main" id="{85B270B3-CBF6-4E25-9A83-4D75DEE08782}"/>
              </a:ext>
            </a:extLst>
          </p:cNvPr>
          <p:cNvSpPr/>
          <p:nvPr/>
        </p:nvSpPr>
        <p:spPr bwMode="gray">
          <a:xfrm>
            <a:off x="4889315" y="1176392"/>
            <a:ext cx="1329754" cy="1460462"/>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1" name="Rectangle 220">
            <a:extLst>
              <a:ext uri="{FF2B5EF4-FFF2-40B4-BE49-F238E27FC236}">
                <a16:creationId xmlns:a16="http://schemas.microsoft.com/office/drawing/2014/main" id="{FD6CBB4D-3DEE-4829-9B8C-9328D3C94E5E}"/>
              </a:ext>
            </a:extLst>
          </p:cNvPr>
          <p:cNvSpPr/>
          <p:nvPr/>
        </p:nvSpPr>
        <p:spPr bwMode="gray">
          <a:xfrm>
            <a:off x="3463994" y="2699623"/>
            <a:ext cx="1337956" cy="1487370"/>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8" name="Rectangle 227">
            <a:extLst>
              <a:ext uri="{FF2B5EF4-FFF2-40B4-BE49-F238E27FC236}">
                <a16:creationId xmlns:a16="http://schemas.microsoft.com/office/drawing/2014/main" id="{D83325F6-B6A7-461A-B78D-956C76FC506E}"/>
              </a:ext>
            </a:extLst>
          </p:cNvPr>
          <p:cNvSpPr/>
          <p:nvPr/>
        </p:nvSpPr>
        <p:spPr bwMode="gray">
          <a:xfrm>
            <a:off x="2038699" y="4229321"/>
            <a:ext cx="2704245" cy="1483529"/>
          </a:xfrm>
          <a:prstGeom prst="rect">
            <a:avLst/>
          </a:prstGeom>
          <a:no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2" name="Rectangle 201">
            <a:extLst>
              <a:ext uri="{FF2B5EF4-FFF2-40B4-BE49-F238E27FC236}">
                <a16:creationId xmlns:a16="http://schemas.microsoft.com/office/drawing/2014/main" id="{B563A779-0C2D-4AE2-8C6B-114D8FE70F46}"/>
              </a:ext>
            </a:extLst>
          </p:cNvPr>
          <p:cNvSpPr/>
          <p:nvPr/>
        </p:nvSpPr>
        <p:spPr bwMode="gray">
          <a:xfrm>
            <a:off x="10525727" y="1167542"/>
            <a:ext cx="1353312" cy="1460462"/>
          </a:xfrm>
          <a:prstGeom prst="rect">
            <a:avLst/>
          </a:prstGeom>
          <a:noFill/>
          <a:ln w="952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9" name="Rectangle 208">
            <a:extLst>
              <a:ext uri="{FF2B5EF4-FFF2-40B4-BE49-F238E27FC236}">
                <a16:creationId xmlns:a16="http://schemas.microsoft.com/office/drawing/2014/main" id="{ACF271F5-2328-466F-89B4-E391AA1193E4}"/>
              </a:ext>
            </a:extLst>
          </p:cNvPr>
          <p:cNvSpPr/>
          <p:nvPr/>
        </p:nvSpPr>
        <p:spPr bwMode="gray">
          <a:xfrm>
            <a:off x="5579909" y="2735777"/>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chemeClr val="tx1"/>
                </a:solidFill>
              </a:rPr>
              <a:t>High</a:t>
            </a:r>
          </a:p>
        </p:txBody>
      </p:sp>
      <p:sp>
        <p:nvSpPr>
          <p:cNvPr id="5" name="Rectangle 4">
            <a:extLst>
              <a:ext uri="{FF2B5EF4-FFF2-40B4-BE49-F238E27FC236}">
                <a16:creationId xmlns:a16="http://schemas.microsoft.com/office/drawing/2014/main" id="{F6AF594E-300F-1BDD-9D45-693336D33FDF}"/>
              </a:ext>
            </a:extLst>
          </p:cNvPr>
          <p:cNvSpPr/>
          <p:nvPr/>
        </p:nvSpPr>
        <p:spPr bwMode="gray">
          <a:xfrm>
            <a:off x="4878832" y="2695415"/>
            <a:ext cx="1337201" cy="1487370"/>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 name="Rectangle 8">
            <a:extLst>
              <a:ext uri="{FF2B5EF4-FFF2-40B4-BE49-F238E27FC236}">
                <a16:creationId xmlns:a16="http://schemas.microsoft.com/office/drawing/2014/main" id="{3F313760-8409-0451-0689-53D76426070A}"/>
              </a:ext>
            </a:extLst>
          </p:cNvPr>
          <p:cNvSpPr/>
          <p:nvPr/>
        </p:nvSpPr>
        <p:spPr bwMode="gray">
          <a:xfrm>
            <a:off x="6300898" y="1147047"/>
            <a:ext cx="2817622"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000000"/>
              </a:solidFill>
            </a:endParaRPr>
          </a:p>
        </p:txBody>
      </p:sp>
      <p:sp>
        <p:nvSpPr>
          <p:cNvPr id="13" name="btfpNumberBubble208721">
            <a:extLst>
              <a:ext uri="{FF2B5EF4-FFF2-40B4-BE49-F238E27FC236}">
                <a16:creationId xmlns:a16="http://schemas.microsoft.com/office/drawing/2014/main" id="{0DCA5248-377C-EA7B-F118-B9C8BCA8EA9F}"/>
              </a:ext>
            </a:extLst>
          </p:cNvPr>
          <p:cNvSpPr/>
          <p:nvPr/>
        </p:nvSpPr>
        <p:spPr bwMode="gray">
          <a:xfrm>
            <a:off x="27272" y="107002"/>
            <a:ext cx="308437" cy="308437"/>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GB" sz="1800" b="1">
                <a:solidFill>
                  <a:srgbClr val="CC0000"/>
                </a:solidFill>
              </a:rPr>
              <a:t>II</a:t>
            </a:r>
          </a:p>
        </p:txBody>
      </p:sp>
      <p:sp>
        <p:nvSpPr>
          <p:cNvPr id="15" name="Rectangle 14">
            <a:extLst>
              <a:ext uri="{FF2B5EF4-FFF2-40B4-BE49-F238E27FC236}">
                <a16:creationId xmlns:a16="http://schemas.microsoft.com/office/drawing/2014/main" id="{B395702C-A1AD-E7A7-EEA0-D186346E080D}"/>
              </a:ext>
            </a:extLst>
          </p:cNvPr>
          <p:cNvSpPr/>
          <p:nvPr/>
        </p:nvSpPr>
        <p:spPr bwMode="gray">
          <a:xfrm>
            <a:off x="5579909" y="1211835"/>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000000"/>
                </a:solidFill>
              </a:rPr>
              <a:t>Medium</a:t>
            </a:r>
          </a:p>
        </p:txBody>
      </p:sp>
      <p:sp>
        <p:nvSpPr>
          <p:cNvPr id="16" name="Rectangle 15">
            <a:extLst>
              <a:ext uri="{FF2B5EF4-FFF2-40B4-BE49-F238E27FC236}">
                <a16:creationId xmlns:a16="http://schemas.microsoft.com/office/drawing/2014/main" id="{13C587EF-B47A-711F-205C-0B8CDB392517}"/>
              </a:ext>
            </a:extLst>
          </p:cNvPr>
          <p:cNvSpPr/>
          <p:nvPr/>
        </p:nvSpPr>
        <p:spPr bwMode="gray">
          <a:xfrm>
            <a:off x="4173961" y="2741339"/>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chemeClr val="tx1"/>
                </a:solidFill>
              </a:rPr>
              <a:t>High</a:t>
            </a:r>
          </a:p>
        </p:txBody>
      </p:sp>
      <p:sp>
        <p:nvSpPr>
          <p:cNvPr id="17" name="Rectangle 16">
            <a:extLst>
              <a:ext uri="{FF2B5EF4-FFF2-40B4-BE49-F238E27FC236}">
                <a16:creationId xmlns:a16="http://schemas.microsoft.com/office/drawing/2014/main" id="{5D15B164-FE2E-50A5-4E6E-D2FE7408556B}"/>
              </a:ext>
            </a:extLst>
          </p:cNvPr>
          <p:cNvSpPr/>
          <p:nvPr/>
        </p:nvSpPr>
        <p:spPr bwMode="gray">
          <a:xfrm>
            <a:off x="6992961" y="2733160"/>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chemeClr val="tx1"/>
                </a:solidFill>
              </a:rPr>
              <a:t>High</a:t>
            </a:r>
          </a:p>
        </p:txBody>
      </p:sp>
      <p:sp>
        <p:nvSpPr>
          <p:cNvPr id="18" name="Rectangle 17">
            <a:extLst>
              <a:ext uri="{FF2B5EF4-FFF2-40B4-BE49-F238E27FC236}">
                <a16:creationId xmlns:a16="http://schemas.microsoft.com/office/drawing/2014/main" id="{01DABD31-7CD3-CB45-017D-A3A144B97C39}"/>
              </a:ext>
            </a:extLst>
          </p:cNvPr>
          <p:cNvSpPr/>
          <p:nvPr/>
        </p:nvSpPr>
        <p:spPr bwMode="gray">
          <a:xfrm>
            <a:off x="6291884" y="2692798"/>
            <a:ext cx="1337201" cy="1487370"/>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9" name="Rectangle 18">
            <a:extLst>
              <a:ext uri="{FF2B5EF4-FFF2-40B4-BE49-F238E27FC236}">
                <a16:creationId xmlns:a16="http://schemas.microsoft.com/office/drawing/2014/main" id="{665FB10F-116C-C45C-F425-FFFB9EAE8C5D}"/>
              </a:ext>
            </a:extLst>
          </p:cNvPr>
          <p:cNvSpPr/>
          <p:nvPr/>
        </p:nvSpPr>
        <p:spPr bwMode="gray">
          <a:xfrm>
            <a:off x="4117586" y="4271588"/>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000000"/>
                </a:solidFill>
              </a:rPr>
              <a:t>High</a:t>
            </a:r>
          </a:p>
        </p:txBody>
      </p:sp>
      <p:sp>
        <p:nvSpPr>
          <p:cNvPr id="21" name="Rectangle 20">
            <a:extLst>
              <a:ext uri="{FF2B5EF4-FFF2-40B4-BE49-F238E27FC236}">
                <a16:creationId xmlns:a16="http://schemas.microsoft.com/office/drawing/2014/main" id="{A0579E89-567A-B61D-63CD-52E9B4466866}"/>
              </a:ext>
            </a:extLst>
          </p:cNvPr>
          <p:cNvSpPr/>
          <p:nvPr/>
        </p:nvSpPr>
        <p:spPr bwMode="gray">
          <a:xfrm>
            <a:off x="8336946" y="4264945"/>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rgbClr val="000000"/>
                </a:solidFill>
              </a:rPr>
              <a:t>Medium</a:t>
            </a:r>
          </a:p>
        </p:txBody>
      </p:sp>
      <p:sp>
        <p:nvSpPr>
          <p:cNvPr id="23" name="Rectangle 22">
            <a:extLst>
              <a:ext uri="{FF2B5EF4-FFF2-40B4-BE49-F238E27FC236}">
                <a16:creationId xmlns:a16="http://schemas.microsoft.com/office/drawing/2014/main" id="{1776EA52-6A68-87A4-391B-45F199ADFE41}"/>
              </a:ext>
            </a:extLst>
          </p:cNvPr>
          <p:cNvSpPr/>
          <p:nvPr/>
        </p:nvSpPr>
        <p:spPr bwMode="gray">
          <a:xfrm>
            <a:off x="10479981" y="2711943"/>
            <a:ext cx="1346290"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rgbClr val="000000"/>
              </a:solidFill>
            </a:endParaRPr>
          </a:p>
        </p:txBody>
      </p:sp>
      <p:sp>
        <p:nvSpPr>
          <p:cNvPr id="24" name="Rectangle 23">
            <a:extLst>
              <a:ext uri="{FF2B5EF4-FFF2-40B4-BE49-F238E27FC236}">
                <a16:creationId xmlns:a16="http://schemas.microsoft.com/office/drawing/2014/main" id="{97AA6483-E7C5-4A5B-39BA-3C25477C49F6}"/>
              </a:ext>
            </a:extLst>
          </p:cNvPr>
          <p:cNvSpPr/>
          <p:nvPr/>
        </p:nvSpPr>
        <p:spPr bwMode="gray">
          <a:xfrm>
            <a:off x="9104671" y="2681838"/>
            <a:ext cx="1405693" cy="1487370"/>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4" name="Rectangle 3">
            <a:extLst>
              <a:ext uri="{FF2B5EF4-FFF2-40B4-BE49-F238E27FC236}">
                <a16:creationId xmlns:a16="http://schemas.microsoft.com/office/drawing/2014/main" id="{4F8EA75A-32F0-4475-A82A-58592D76B8BD}"/>
              </a:ext>
            </a:extLst>
          </p:cNvPr>
          <p:cNvSpPr/>
          <p:nvPr/>
        </p:nvSpPr>
        <p:spPr bwMode="gray">
          <a:xfrm>
            <a:off x="9873625" y="2720882"/>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a:solidFill>
                  <a:schemeClr val="tx1"/>
                </a:solidFill>
              </a:rPr>
              <a:t>High</a:t>
            </a:r>
          </a:p>
        </p:txBody>
      </p:sp>
    </p:spTree>
    <p:custDataLst>
      <p:tags r:id="rId1"/>
    </p:custDataLst>
    <p:extLst>
      <p:ext uri="{BB962C8B-B14F-4D97-AF65-F5344CB8AC3E}">
        <p14:creationId xmlns:p14="http://schemas.microsoft.com/office/powerpoint/2010/main" val="59157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FDE50DD5-BF9B-8501-54D8-861C953E9E57}"/>
              </a:ext>
            </a:extLst>
          </p:cNvPr>
          <p:cNvGrpSpPr/>
          <p:nvPr/>
        </p:nvGrpSpPr>
        <p:grpSpPr>
          <a:xfrm>
            <a:off x="0" y="6926580"/>
            <a:ext cx="12192000" cy="137160"/>
            <a:chOff x="0" y="6926580"/>
            <a:chExt cx="12192000" cy="137160"/>
          </a:xfrm>
        </p:grpSpPr>
        <p:sp>
          <p:nvSpPr>
            <p:cNvPr id="36" name="btfpColumnGapBlocker713987">
              <a:extLst>
                <a:ext uri="{FF2B5EF4-FFF2-40B4-BE49-F238E27FC236}">
                  <a16:creationId xmlns:a16="http://schemas.microsoft.com/office/drawing/2014/main" id="{CC91F7F6-84DD-680E-B3DF-46827C4E0D8B}"/>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sp>
          <p:nvSpPr>
            <p:cNvPr id="33" name="btfpColumnGapBlocker481127">
              <a:extLst>
                <a:ext uri="{FF2B5EF4-FFF2-40B4-BE49-F238E27FC236}">
                  <a16:creationId xmlns:a16="http://schemas.microsoft.com/office/drawing/2014/main" id="{D7B211F1-886C-3FD3-0C00-581ED47FFCC1}"/>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cxnSp>
          <p:nvCxnSpPr>
            <p:cNvPr id="31" name="btfpColumnIndicator464698">
              <a:extLst>
                <a:ext uri="{FF2B5EF4-FFF2-40B4-BE49-F238E27FC236}">
                  <a16:creationId xmlns:a16="http://schemas.microsoft.com/office/drawing/2014/main" id="{975F622F-6559-B3EC-C97A-9FB0C5CEB86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555328">
              <a:extLst>
                <a:ext uri="{FF2B5EF4-FFF2-40B4-BE49-F238E27FC236}">
                  <a16:creationId xmlns:a16="http://schemas.microsoft.com/office/drawing/2014/main" id="{347E2CD8-FE7D-D515-C3C5-5BB21FF6D783}"/>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7" name="btfpColumnGapBlocker749657">
              <a:extLst>
                <a:ext uri="{FF2B5EF4-FFF2-40B4-BE49-F238E27FC236}">
                  <a16:creationId xmlns:a16="http://schemas.microsoft.com/office/drawing/2014/main" id="{F4662B3D-B1CC-DD22-3F78-A60006CDC07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cxnSp>
          <p:nvCxnSpPr>
            <p:cNvPr id="20" name="btfpColumnIndicator537754">
              <a:extLst>
                <a:ext uri="{FF2B5EF4-FFF2-40B4-BE49-F238E27FC236}">
                  <a16:creationId xmlns:a16="http://schemas.microsoft.com/office/drawing/2014/main" id="{FEC79488-F265-6988-F1F8-50C9E90287F3}"/>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440860">
              <a:extLst>
                <a:ext uri="{FF2B5EF4-FFF2-40B4-BE49-F238E27FC236}">
                  <a16:creationId xmlns:a16="http://schemas.microsoft.com/office/drawing/2014/main" id="{43BF2A95-1077-EF84-9F2D-29FCEF38ADB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F06EB61D-706F-855F-BF08-18873C755D98}"/>
              </a:ext>
            </a:extLst>
          </p:cNvPr>
          <p:cNvGrpSpPr/>
          <p:nvPr/>
        </p:nvGrpSpPr>
        <p:grpSpPr>
          <a:xfrm>
            <a:off x="0" y="-205740"/>
            <a:ext cx="12192000" cy="137160"/>
            <a:chOff x="0" y="-205740"/>
            <a:chExt cx="12192000" cy="137160"/>
          </a:xfrm>
        </p:grpSpPr>
        <p:sp>
          <p:nvSpPr>
            <p:cNvPr id="34" name="btfpColumnGapBlocker587369">
              <a:extLst>
                <a:ext uri="{FF2B5EF4-FFF2-40B4-BE49-F238E27FC236}">
                  <a16:creationId xmlns:a16="http://schemas.microsoft.com/office/drawing/2014/main" id="{00C7DAA1-D289-73B1-C42B-0FBB5488E1E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sp>
          <p:nvSpPr>
            <p:cNvPr id="32" name="btfpColumnGapBlocker726700">
              <a:extLst>
                <a:ext uri="{FF2B5EF4-FFF2-40B4-BE49-F238E27FC236}">
                  <a16:creationId xmlns:a16="http://schemas.microsoft.com/office/drawing/2014/main" id="{1816B38E-A771-19C4-FD3C-3D5C3452BF66}"/>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cxnSp>
          <p:nvCxnSpPr>
            <p:cNvPr id="30" name="btfpColumnIndicator650232">
              <a:extLst>
                <a:ext uri="{FF2B5EF4-FFF2-40B4-BE49-F238E27FC236}">
                  <a16:creationId xmlns:a16="http://schemas.microsoft.com/office/drawing/2014/main" id="{D9B3D144-1734-DD0C-DFB3-0DC427F1A217}"/>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90400">
              <a:extLst>
                <a:ext uri="{FF2B5EF4-FFF2-40B4-BE49-F238E27FC236}">
                  <a16:creationId xmlns:a16="http://schemas.microsoft.com/office/drawing/2014/main" id="{B1235936-1448-A9DA-AEC8-C8988E991814}"/>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204033">
              <a:extLst>
                <a:ext uri="{FF2B5EF4-FFF2-40B4-BE49-F238E27FC236}">
                  <a16:creationId xmlns:a16="http://schemas.microsoft.com/office/drawing/2014/main" id="{5D4DD312-5BC6-6E4F-B219-5BE04CA24128}"/>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de-DE" sz="1600" dirty="0" err="1">
                <a:solidFill>
                  <a:schemeClr val="tx1"/>
                </a:solidFill>
              </a:endParaRPr>
            </a:p>
          </p:txBody>
        </p:sp>
        <p:cxnSp>
          <p:nvCxnSpPr>
            <p:cNvPr id="19" name="btfpColumnIndicator975577">
              <a:extLst>
                <a:ext uri="{FF2B5EF4-FFF2-40B4-BE49-F238E27FC236}">
                  <a16:creationId xmlns:a16="http://schemas.microsoft.com/office/drawing/2014/main" id="{C5A759F1-9C61-4937-CCD4-F1FE19BC63C7}"/>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180159">
              <a:extLst>
                <a:ext uri="{FF2B5EF4-FFF2-40B4-BE49-F238E27FC236}">
                  <a16:creationId xmlns:a16="http://schemas.microsoft.com/office/drawing/2014/main" id="{E20C019A-CD99-274E-7BAB-B3644F45355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BFD5CFE-28E8-4678-BD30-C495DC548034}"/>
              </a:ext>
            </a:extLst>
          </p:cNvPr>
          <p:cNvSpPr>
            <a:spLocks noGrp="1"/>
          </p:cNvSpPr>
          <p:nvPr>
            <p:ph type="title"/>
          </p:nvPr>
        </p:nvSpPr>
        <p:spPr/>
        <p:txBody>
          <a:bodyPr/>
          <a:lstStyle/>
          <a:p>
            <a:r>
              <a:rPr lang="en-US" b="1"/>
              <a:t>ESG Glossary | </a:t>
            </a:r>
            <a:r>
              <a:rPr lang="en-US"/>
              <a:t>Commonly used general ESG terms (1/2)</a:t>
            </a:r>
          </a:p>
        </p:txBody>
      </p:sp>
      <p:grpSp>
        <p:nvGrpSpPr>
          <p:cNvPr id="18" name="btfpStatusSticker691197">
            <a:extLst>
              <a:ext uri="{FF2B5EF4-FFF2-40B4-BE49-F238E27FC236}">
                <a16:creationId xmlns:a16="http://schemas.microsoft.com/office/drawing/2014/main" id="{32D4CAD4-E6AF-4124-B761-8907C5B4A13E}"/>
              </a:ext>
            </a:extLst>
          </p:cNvPr>
          <p:cNvGrpSpPr/>
          <p:nvPr>
            <p:custDataLst>
              <p:tags r:id="rId2"/>
            </p:custDataLst>
          </p:nvPr>
        </p:nvGrpSpPr>
        <p:grpSpPr>
          <a:xfrm>
            <a:off x="9629778" y="955344"/>
            <a:ext cx="2232022" cy="235611"/>
            <a:chOff x="-5053822" y="876300"/>
            <a:chExt cx="2232022" cy="235611"/>
          </a:xfrm>
        </p:grpSpPr>
        <p:sp>
          <p:nvSpPr>
            <p:cNvPr id="16" name="btfpStatusStickerText691197">
              <a:extLst>
                <a:ext uri="{FF2B5EF4-FFF2-40B4-BE49-F238E27FC236}">
                  <a16:creationId xmlns:a16="http://schemas.microsoft.com/office/drawing/2014/main" id="{93E72146-549C-484B-BCC6-2118AFB1B86E}"/>
                </a:ext>
              </a:extLst>
            </p:cNvPr>
            <p:cNvSpPr txBox="1"/>
            <p:nvPr/>
          </p:nvSpPr>
          <p:spPr bwMode="gray">
            <a:xfrm>
              <a:off x="-5053822"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NOT EXHAUSTIVE</a:t>
              </a:r>
            </a:p>
          </p:txBody>
        </p:sp>
        <p:cxnSp>
          <p:nvCxnSpPr>
            <p:cNvPr id="17" name="btfpStatusStickerLine691197">
              <a:extLst>
                <a:ext uri="{FF2B5EF4-FFF2-40B4-BE49-F238E27FC236}">
                  <a16:creationId xmlns:a16="http://schemas.microsoft.com/office/drawing/2014/main" id="{CA1907DD-A3C3-4693-972D-0913B3F611D8}"/>
                </a:ext>
              </a:extLst>
            </p:cNvPr>
            <p:cNvCxnSpPr>
              <a:cxnSpLocks/>
            </p:cNvCxnSpPr>
            <p:nvPr/>
          </p:nvCxnSpPr>
          <p:spPr bwMode="gray">
            <a:xfrm rot="720000">
              <a:off x="-505337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5" name="btfpTable119330">
            <a:extLst>
              <a:ext uri="{FF2B5EF4-FFF2-40B4-BE49-F238E27FC236}">
                <a16:creationId xmlns:a16="http://schemas.microsoft.com/office/drawing/2014/main" id="{6CE1D02F-6EB0-4AD0-9760-92E7A7D4E318}"/>
              </a:ext>
            </a:extLst>
          </p:cNvPr>
          <p:cNvGraphicFramePr>
            <a:graphicFrameLocks noGrp="1"/>
          </p:cNvGraphicFramePr>
          <p:nvPr>
            <p:custDataLst>
              <p:tags r:id="rId3"/>
            </p:custDataLst>
          </p:nvPr>
        </p:nvGraphicFramePr>
        <p:xfrm>
          <a:off x="330199" y="1236444"/>
          <a:ext cx="11531599" cy="5181600"/>
        </p:xfrm>
        <a:graphic>
          <a:graphicData uri="http://schemas.openxmlformats.org/drawingml/2006/table">
            <a:tbl>
              <a:tblPr firstRow="1" firstCol="1">
                <a:tableStyleId>{9D7B26C5-4107-4FEC-AEDC-1716B250A1EF}</a:tableStyleId>
              </a:tblPr>
              <a:tblGrid>
                <a:gridCol w="1001451">
                  <a:extLst>
                    <a:ext uri="{9D8B030D-6E8A-4147-A177-3AD203B41FA5}">
                      <a16:colId xmlns:a16="http://schemas.microsoft.com/office/drawing/2014/main" val="597610735"/>
                    </a:ext>
                  </a:extLst>
                </a:gridCol>
                <a:gridCol w="2698812">
                  <a:extLst>
                    <a:ext uri="{9D8B030D-6E8A-4147-A177-3AD203B41FA5}">
                      <a16:colId xmlns:a16="http://schemas.microsoft.com/office/drawing/2014/main" val="4056283845"/>
                    </a:ext>
                  </a:extLst>
                </a:gridCol>
                <a:gridCol w="7831336">
                  <a:extLst>
                    <a:ext uri="{9D8B030D-6E8A-4147-A177-3AD203B41FA5}">
                      <a16:colId xmlns:a16="http://schemas.microsoft.com/office/drawing/2014/main" val="3632236640"/>
                    </a:ext>
                  </a:extLst>
                </a:gridCol>
              </a:tblGrid>
              <a:tr h="180695">
                <a:tc>
                  <a:txBody>
                    <a:bodyPr/>
                    <a:lstStyle/>
                    <a:p>
                      <a:pPr marL="0" indent="0">
                        <a:spcBef>
                          <a:spcPts val="0"/>
                        </a:spcBef>
                        <a:buFontTx/>
                        <a:buNone/>
                      </a:pPr>
                      <a:r>
                        <a:rPr lang="en-US" sz="1000"/>
                        <a:t>Term</a:t>
                      </a:r>
                    </a:p>
                  </a:txBody>
                  <a:tcPr anchor="b"/>
                </a:tc>
                <a:tc>
                  <a:txBody>
                    <a:bodyPr/>
                    <a:lstStyle/>
                    <a:p>
                      <a:pPr marL="0" indent="0">
                        <a:spcBef>
                          <a:spcPts val="0"/>
                        </a:spcBef>
                        <a:buFontTx/>
                        <a:buNone/>
                      </a:pPr>
                      <a:r>
                        <a:rPr lang="en-US" sz="1000"/>
                        <a:t>Full form</a:t>
                      </a:r>
                    </a:p>
                  </a:txBody>
                  <a:tcPr anchor="b"/>
                </a:tc>
                <a:tc>
                  <a:txBody>
                    <a:bodyPr/>
                    <a:lstStyle/>
                    <a:p>
                      <a:pPr marL="0" indent="0">
                        <a:spcBef>
                          <a:spcPts val="0"/>
                        </a:spcBef>
                        <a:buFontTx/>
                        <a:buNone/>
                      </a:pPr>
                      <a:r>
                        <a:rPr lang="en-US" sz="1000"/>
                        <a:t>Definition</a:t>
                      </a:r>
                    </a:p>
                  </a:txBody>
                  <a:tcPr anchor="b"/>
                </a:tc>
                <a:extLst>
                  <a:ext uri="{0D108BD9-81ED-4DB2-BD59-A6C34878D82A}">
                    <a16:rowId xmlns:a16="http://schemas.microsoft.com/office/drawing/2014/main" val="3109877527"/>
                  </a:ext>
                </a:extLst>
              </a:tr>
              <a:tr h="170065">
                <a:tc>
                  <a:txBody>
                    <a:bodyPr/>
                    <a:lstStyle/>
                    <a:p>
                      <a:pPr marL="0" indent="0">
                        <a:buFontTx/>
                        <a:buNone/>
                      </a:pPr>
                      <a:r>
                        <a:rPr lang="en-US" sz="900"/>
                        <a:t>3Rs</a:t>
                      </a:r>
                    </a:p>
                  </a:txBody>
                  <a:tcPr anchor="ctr"/>
                </a:tc>
                <a:tc>
                  <a:txBody>
                    <a:bodyPr/>
                    <a:lstStyle/>
                    <a:p>
                      <a:pPr marL="0" indent="0">
                        <a:buFontTx/>
                        <a:buNone/>
                      </a:pPr>
                      <a:r>
                        <a:rPr lang="en-US" sz="900"/>
                        <a:t>Reduce, reuse and recycle</a:t>
                      </a:r>
                    </a:p>
                  </a:txBody>
                  <a:tcPr anchor="ctr"/>
                </a:tc>
                <a:tc>
                  <a:txBody>
                    <a:bodyPr/>
                    <a:lstStyle/>
                    <a:p>
                      <a:pPr marL="0" indent="0">
                        <a:buFontTx/>
                        <a:buNone/>
                      </a:pPr>
                      <a:r>
                        <a:rPr lang="en-US" sz="900"/>
                        <a:t>A waste management strategy to minimize environmental impact by reducing, reusing and recycling waste</a:t>
                      </a:r>
                    </a:p>
                  </a:txBody>
                  <a:tcPr anchor="ctr"/>
                </a:tc>
                <a:extLst>
                  <a:ext uri="{0D108BD9-81ED-4DB2-BD59-A6C34878D82A}">
                    <a16:rowId xmlns:a16="http://schemas.microsoft.com/office/drawing/2014/main" val="4095171151"/>
                  </a:ext>
                </a:extLst>
              </a:tr>
              <a:tr h="170065">
                <a:tc>
                  <a:txBody>
                    <a:bodyPr/>
                    <a:lstStyle/>
                    <a:p>
                      <a:pPr marL="0" indent="0">
                        <a:buFontTx/>
                        <a:buNone/>
                      </a:pPr>
                      <a:r>
                        <a:rPr lang="en-US" sz="900"/>
                        <a:t>3TGs</a:t>
                      </a:r>
                    </a:p>
                  </a:txBody>
                  <a:tcPr anchor="ctr"/>
                </a:tc>
                <a:tc>
                  <a:txBody>
                    <a:bodyPr/>
                    <a:lstStyle/>
                    <a:p>
                      <a:pPr marL="0" indent="0">
                        <a:buFontTx/>
                        <a:buNone/>
                      </a:pPr>
                      <a:r>
                        <a:rPr lang="en-US" sz="900"/>
                        <a:t>Tin, tungsten, tantalum and gold</a:t>
                      </a:r>
                    </a:p>
                  </a:txBody>
                  <a:tcPr anchor="ctr"/>
                </a:tc>
                <a:tc>
                  <a:txBody>
                    <a:bodyPr/>
                    <a:lstStyle/>
                    <a:p>
                      <a:pPr marL="0" indent="0">
                        <a:buFontTx/>
                        <a:buNone/>
                      </a:pPr>
                      <a:r>
                        <a:rPr lang="en-US" sz="900"/>
                        <a:t>Conflict minerals extracted from areas of conflict &amp; human rights violations like Democratic Republic of Congo (DRC), Canada, Russia, Argentina, etc.</a:t>
                      </a:r>
                    </a:p>
                  </a:txBody>
                  <a:tcPr anchor="ctr"/>
                </a:tc>
                <a:extLst>
                  <a:ext uri="{0D108BD9-81ED-4DB2-BD59-A6C34878D82A}">
                    <a16:rowId xmlns:a16="http://schemas.microsoft.com/office/drawing/2014/main" val="1902402878"/>
                  </a:ext>
                </a:extLst>
              </a:tr>
              <a:tr h="170065">
                <a:tc>
                  <a:txBody>
                    <a:bodyPr/>
                    <a:lstStyle/>
                    <a:p>
                      <a:pPr marL="0" indent="0">
                        <a:buFontTx/>
                        <a:buNone/>
                      </a:pPr>
                      <a:r>
                        <a:rPr lang="en-US" sz="900"/>
                        <a:t>CDP</a:t>
                      </a:r>
                    </a:p>
                  </a:txBody>
                  <a:tcPr anchor="ctr"/>
                </a:tc>
                <a:tc>
                  <a:txBody>
                    <a:bodyPr/>
                    <a:lstStyle/>
                    <a:p>
                      <a:pPr marL="0" indent="0">
                        <a:buFontTx/>
                        <a:buNone/>
                      </a:pPr>
                      <a:r>
                        <a:rPr lang="en-US" sz="900"/>
                        <a:t>Carbon Disclosure Project</a:t>
                      </a:r>
                    </a:p>
                  </a:txBody>
                  <a:tcPr anchor="ctr"/>
                </a:tc>
                <a:tc>
                  <a:txBody>
                    <a:bodyPr/>
                    <a:lstStyle/>
                    <a:p>
                      <a:pPr marL="0" indent="0">
                        <a:buFontTx/>
                        <a:buNone/>
                      </a:pPr>
                      <a:r>
                        <a:rPr lang="en-US" sz="900"/>
                        <a:t>A not-for-profit organization that establishes a global system for companies to disclose their environmental impact (with a focus on GHG emissions)</a:t>
                      </a:r>
                    </a:p>
                  </a:txBody>
                  <a:tcPr anchor="ctr"/>
                </a:tc>
                <a:extLst>
                  <a:ext uri="{0D108BD9-81ED-4DB2-BD59-A6C34878D82A}">
                    <a16:rowId xmlns:a16="http://schemas.microsoft.com/office/drawing/2014/main" val="2171521121"/>
                  </a:ext>
                </a:extLst>
              </a:tr>
              <a:tr h="170065">
                <a:tc>
                  <a:txBody>
                    <a:bodyPr/>
                    <a:lstStyle/>
                    <a:p>
                      <a:pPr marL="0" indent="0">
                        <a:buFontTx/>
                        <a:buNone/>
                      </a:pPr>
                      <a:r>
                        <a:rPr lang="en-US" sz="900"/>
                        <a:t>CEAP</a:t>
                      </a:r>
                    </a:p>
                  </a:txBody>
                  <a:tcPr anchor="ctr"/>
                </a:tc>
                <a:tc>
                  <a:txBody>
                    <a:bodyPr/>
                    <a:lstStyle/>
                    <a:p>
                      <a:pPr marL="0" indent="0">
                        <a:buFontTx/>
                        <a:buNone/>
                      </a:pPr>
                      <a:r>
                        <a:rPr lang="en-US" sz="900"/>
                        <a:t>Circular Economy Action Plan</a:t>
                      </a:r>
                    </a:p>
                  </a:txBody>
                  <a:tcPr anchor="ctr"/>
                </a:tc>
                <a:tc>
                  <a:txBody>
                    <a:bodyPr/>
                    <a:lstStyle/>
                    <a:p>
                      <a:pPr marL="0" indent="0">
                        <a:buFontTx/>
                        <a:buNone/>
                      </a:pPr>
                      <a:r>
                        <a:rPr lang="en-US" sz="900"/>
                        <a:t>A policy framework developed by the European Union to promote a more sustainable and resource-efficient economic model</a:t>
                      </a:r>
                    </a:p>
                  </a:txBody>
                  <a:tcPr anchor="ctr"/>
                </a:tc>
                <a:extLst>
                  <a:ext uri="{0D108BD9-81ED-4DB2-BD59-A6C34878D82A}">
                    <a16:rowId xmlns:a16="http://schemas.microsoft.com/office/drawing/2014/main" val="4068784512"/>
                  </a:ext>
                </a:extLst>
              </a:tr>
              <a:tr h="170065">
                <a:tc>
                  <a:txBody>
                    <a:bodyPr/>
                    <a:lstStyle/>
                    <a:p>
                      <a:pPr marL="0" indent="0">
                        <a:buFontTx/>
                        <a:buNone/>
                      </a:pPr>
                      <a:r>
                        <a:rPr lang="en-US" sz="900"/>
                        <a:t>EPA</a:t>
                      </a:r>
                    </a:p>
                  </a:txBody>
                  <a:tcPr anchor="ctr"/>
                </a:tc>
                <a:tc>
                  <a:txBody>
                    <a:bodyPr/>
                    <a:lstStyle/>
                    <a:p>
                      <a:pPr marL="0" indent="0">
                        <a:buFontTx/>
                        <a:buNone/>
                      </a:pPr>
                      <a:r>
                        <a:rPr lang="en-US" sz="900"/>
                        <a:t>United States Environmental Protection Agency</a:t>
                      </a:r>
                    </a:p>
                  </a:txBody>
                  <a:tcPr anchor="ctr"/>
                </a:tc>
                <a:tc>
                  <a:txBody>
                    <a:bodyPr/>
                    <a:lstStyle/>
                    <a:p>
                      <a:pPr marL="0" indent="0">
                        <a:buFontTx/>
                        <a:buNone/>
                      </a:pPr>
                      <a:r>
                        <a:rPr lang="en-US" sz="900"/>
                        <a:t>An independent executive agency of the United States government tasked with environmental protection laws and their implementation </a:t>
                      </a:r>
                    </a:p>
                  </a:txBody>
                  <a:tcPr anchor="ctr"/>
                </a:tc>
                <a:extLst>
                  <a:ext uri="{0D108BD9-81ED-4DB2-BD59-A6C34878D82A}">
                    <a16:rowId xmlns:a16="http://schemas.microsoft.com/office/drawing/2014/main" val="1336373742"/>
                  </a:ext>
                </a:extLst>
              </a:tr>
              <a:tr h="170065">
                <a:tc>
                  <a:txBody>
                    <a:bodyPr/>
                    <a:lstStyle/>
                    <a:p>
                      <a:pPr marL="0" indent="0">
                        <a:buFontTx/>
                        <a:buNone/>
                      </a:pPr>
                      <a:r>
                        <a:rPr lang="en-US" sz="900"/>
                        <a:t>EH&amp;S</a:t>
                      </a:r>
                    </a:p>
                  </a:txBody>
                  <a:tcPr anchor="ctr"/>
                </a:tc>
                <a:tc>
                  <a:txBody>
                    <a:bodyPr/>
                    <a:lstStyle/>
                    <a:p>
                      <a:pPr marL="0" indent="0">
                        <a:buFontTx/>
                        <a:buNone/>
                      </a:pPr>
                      <a:r>
                        <a:rPr lang="en-US" sz="900"/>
                        <a:t>Employee Health &amp; Safety</a:t>
                      </a:r>
                    </a:p>
                  </a:txBody>
                  <a:tcPr anchor="ctr"/>
                </a:tc>
                <a:tc>
                  <a:txBody>
                    <a:bodyPr/>
                    <a:lstStyle/>
                    <a:p>
                      <a:pPr marL="0" indent="0">
                        <a:buFontTx/>
                        <a:buNone/>
                      </a:pPr>
                      <a:r>
                        <a:rPr lang="en-US" sz="900"/>
                        <a:t>Measures undertaken by companies to ensure health &amp; safety of employees at workplace to minimize incidents of injuries, accidents or fatalities</a:t>
                      </a:r>
                    </a:p>
                  </a:txBody>
                  <a:tcPr anchor="ctr"/>
                </a:tc>
                <a:extLst>
                  <a:ext uri="{0D108BD9-81ED-4DB2-BD59-A6C34878D82A}">
                    <a16:rowId xmlns:a16="http://schemas.microsoft.com/office/drawing/2014/main" val="2927678610"/>
                  </a:ext>
                </a:extLst>
              </a:tr>
              <a:tr h="170065">
                <a:tc>
                  <a:txBody>
                    <a:bodyPr/>
                    <a:lstStyle/>
                    <a:p>
                      <a:pPr marL="0" indent="0">
                        <a:buFontTx/>
                        <a:buNone/>
                      </a:pPr>
                      <a:r>
                        <a:rPr lang="en-US" sz="900"/>
                        <a:t>EU OSH</a:t>
                      </a:r>
                    </a:p>
                  </a:txBody>
                  <a:tcPr anchor="ctr"/>
                </a:tc>
                <a:tc>
                  <a:txBody>
                    <a:bodyPr/>
                    <a:lstStyle/>
                    <a:p>
                      <a:pPr marL="0" indent="0">
                        <a:buFontTx/>
                        <a:buNone/>
                      </a:pPr>
                      <a:r>
                        <a:rPr lang="en-US" sz="900"/>
                        <a:t>European Union Occupational Safety and Health</a:t>
                      </a:r>
                    </a:p>
                  </a:txBody>
                  <a:tcPr anchor="ctr"/>
                </a:tc>
                <a:tc>
                  <a:txBody>
                    <a:bodyPr/>
                    <a:lstStyle/>
                    <a:p>
                      <a:pPr marL="0" indent="0">
                        <a:buFontTx/>
                        <a:buNone/>
                      </a:pPr>
                      <a:r>
                        <a:rPr lang="en-US" sz="900"/>
                        <a:t>A directive obliging employers to take appropriate preventive measures to establish an equal level of safety and health benefits for all workers in the EU</a:t>
                      </a:r>
                    </a:p>
                  </a:txBody>
                  <a:tcPr anchor="ctr"/>
                </a:tc>
                <a:extLst>
                  <a:ext uri="{0D108BD9-81ED-4DB2-BD59-A6C34878D82A}">
                    <a16:rowId xmlns:a16="http://schemas.microsoft.com/office/drawing/2014/main" val="3361687601"/>
                  </a:ext>
                </a:extLst>
              </a:tr>
              <a:tr h="170065">
                <a:tc>
                  <a:txBody>
                    <a:bodyPr/>
                    <a:lstStyle/>
                    <a:p>
                      <a:pPr marL="0" indent="0">
                        <a:buFontTx/>
                        <a:buNone/>
                      </a:pPr>
                      <a:r>
                        <a:rPr lang="en-US" sz="900"/>
                        <a:t>FSC</a:t>
                      </a:r>
                    </a:p>
                  </a:txBody>
                  <a:tcPr anchor="ctr"/>
                </a:tc>
                <a:tc>
                  <a:txBody>
                    <a:bodyPr/>
                    <a:lstStyle/>
                    <a:p>
                      <a:pPr marL="0" indent="0">
                        <a:buFontTx/>
                        <a:buNone/>
                      </a:pPr>
                      <a:r>
                        <a:rPr lang="en-US" sz="900"/>
                        <a:t>Forest Stewardship Council</a:t>
                      </a:r>
                    </a:p>
                  </a:txBody>
                  <a:tcPr anchor="ctr"/>
                </a:tc>
                <a:tc>
                  <a:txBody>
                    <a:bodyPr/>
                    <a:lstStyle/>
                    <a:p>
                      <a:pPr marL="0" indent="0">
                        <a:buFontTx/>
                        <a:buNone/>
                      </a:pPr>
                      <a:r>
                        <a:rPr lang="en-US" sz="900"/>
                        <a:t>A non-profit organization that promotes responsible management of the world's forests by issuing timber certifications</a:t>
                      </a:r>
                    </a:p>
                  </a:txBody>
                  <a:tcPr anchor="ctr"/>
                </a:tc>
                <a:extLst>
                  <a:ext uri="{0D108BD9-81ED-4DB2-BD59-A6C34878D82A}">
                    <a16:rowId xmlns:a16="http://schemas.microsoft.com/office/drawing/2014/main" val="2304467767"/>
                  </a:ext>
                </a:extLst>
              </a:tr>
              <a:tr h="170065">
                <a:tc>
                  <a:txBody>
                    <a:bodyPr/>
                    <a:lstStyle/>
                    <a:p>
                      <a:pPr marL="0" indent="0">
                        <a:buFontTx/>
                        <a:buNone/>
                      </a:pPr>
                      <a:r>
                        <a:rPr lang="en-US" sz="900"/>
                        <a:t>FCPA</a:t>
                      </a:r>
                    </a:p>
                  </a:txBody>
                  <a:tcPr anchor="ctr"/>
                </a:tc>
                <a:tc>
                  <a:txBody>
                    <a:bodyPr/>
                    <a:lstStyle/>
                    <a:p>
                      <a:pPr marL="0" indent="0">
                        <a:buFontTx/>
                        <a:buNone/>
                      </a:pPr>
                      <a:r>
                        <a:rPr lang="en-US" sz="900"/>
                        <a:t>Foreign Corrupt Practices Act</a:t>
                      </a:r>
                    </a:p>
                  </a:txBody>
                  <a:tcPr anchor="ctr"/>
                </a:tc>
                <a:tc>
                  <a:txBody>
                    <a:bodyPr/>
                    <a:lstStyle/>
                    <a:p>
                      <a:pPr marL="0" indent="0">
                        <a:buFontTx/>
                        <a:buNone/>
                      </a:pPr>
                      <a:r>
                        <a:rPr lang="en-US" sz="900"/>
                        <a:t>United States law that prohibits U.S. companies and individuals from bribing foreign officials to obtain or retain business</a:t>
                      </a:r>
                    </a:p>
                  </a:txBody>
                  <a:tcPr anchor="ctr"/>
                </a:tc>
                <a:extLst>
                  <a:ext uri="{0D108BD9-81ED-4DB2-BD59-A6C34878D82A}">
                    <a16:rowId xmlns:a16="http://schemas.microsoft.com/office/drawing/2014/main" val="3559407040"/>
                  </a:ext>
                </a:extLst>
              </a:tr>
              <a:tr h="170065">
                <a:tc>
                  <a:txBody>
                    <a:bodyPr/>
                    <a:lstStyle/>
                    <a:p>
                      <a:pPr marL="0" indent="0">
                        <a:buFontTx/>
                        <a:buNone/>
                      </a:pPr>
                      <a:r>
                        <a:rPr lang="en-US" sz="900"/>
                        <a:t>GDPR</a:t>
                      </a:r>
                    </a:p>
                  </a:txBody>
                  <a:tcPr anchor="ctr"/>
                </a:tc>
                <a:tc>
                  <a:txBody>
                    <a:bodyPr/>
                    <a:lstStyle/>
                    <a:p>
                      <a:pPr marL="0" indent="0">
                        <a:buFontTx/>
                        <a:buNone/>
                      </a:pPr>
                      <a:r>
                        <a:rPr lang="en-US" sz="900"/>
                        <a:t>General Data Protection Regulation</a:t>
                      </a:r>
                    </a:p>
                  </a:txBody>
                  <a:tcPr anchor="ctr"/>
                </a:tc>
                <a:tc>
                  <a:txBody>
                    <a:bodyPr/>
                    <a:lstStyle/>
                    <a:p>
                      <a:pPr marL="0" indent="0">
                        <a:buFontTx/>
                        <a:buNone/>
                      </a:pPr>
                      <a:r>
                        <a:rPr lang="en-US" sz="900"/>
                        <a:t>A regulation for data protection and privacy for individuals within the European Union</a:t>
                      </a:r>
                    </a:p>
                  </a:txBody>
                  <a:tcPr anchor="ctr"/>
                </a:tc>
                <a:extLst>
                  <a:ext uri="{0D108BD9-81ED-4DB2-BD59-A6C34878D82A}">
                    <a16:rowId xmlns:a16="http://schemas.microsoft.com/office/drawing/2014/main" val="2163175130"/>
                  </a:ext>
                </a:extLst>
              </a:tr>
              <a:tr h="170065">
                <a:tc>
                  <a:txBody>
                    <a:bodyPr/>
                    <a:lstStyle/>
                    <a:p>
                      <a:pPr marL="0" indent="0">
                        <a:buFontTx/>
                        <a:buNone/>
                      </a:pPr>
                      <a:r>
                        <a:rPr lang="en-US" sz="900"/>
                        <a:t>HVAC</a:t>
                      </a:r>
                    </a:p>
                  </a:txBody>
                  <a:tcPr anchor="ctr"/>
                </a:tc>
                <a:tc>
                  <a:txBody>
                    <a:bodyPr/>
                    <a:lstStyle/>
                    <a:p>
                      <a:pPr marL="0" indent="0">
                        <a:buFontTx/>
                        <a:buNone/>
                      </a:pPr>
                      <a:r>
                        <a:rPr lang="en-US" sz="900"/>
                        <a:t>Heating, Ventilation, and Air Conditioning</a:t>
                      </a:r>
                    </a:p>
                  </a:txBody>
                  <a:tcPr anchor="ctr"/>
                </a:tc>
                <a:tc>
                  <a:txBody>
                    <a:bodyPr/>
                    <a:lstStyle/>
                    <a:p>
                      <a:pPr marL="0" indent="0">
                        <a:buFontTx/>
                        <a:buNone/>
                      </a:pPr>
                      <a:r>
                        <a:rPr lang="en-US" sz="900"/>
                        <a:t>A system used to regulate temperature, humidity and indoor air quality for residents’ comfort and safety in all types of buildings</a:t>
                      </a:r>
                    </a:p>
                  </a:txBody>
                  <a:tcPr anchor="ctr"/>
                </a:tc>
                <a:extLst>
                  <a:ext uri="{0D108BD9-81ED-4DB2-BD59-A6C34878D82A}">
                    <a16:rowId xmlns:a16="http://schemas.microsoft.com/office/drawing/2014/main" val="3117232528"/>
                  </a:ext>
                </a:extLst>
              </a:tr>
              <a:tr h="170065">
                <a:tc>
                  <a:txBody>
                    <a:bodyPr/>
                    <a:lstStyle/>
                    <a:p>
                      <a:pPr marL="0" indent="0">
                        <a:buFontTx/>
                        <a:buNone/>
                      </a:pPr>
                      <a:r>
                        <a:rPr lang="en-US" sz="900"/>
                        <a:t>ISO 9001</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International Organization for Standardization</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Specifies the requirements for a quality management system for an organization</a:t>
                      </a:r>
                    </a:p>
                  </a:txBody>
                  <a:tcPr anchor="ctr"/>
                </a:tc>
                <a:extLst>
                  <a:ext uri="{0D108BD9-81ED-4DB2-BD59-A6C34878D82A}">
                    <a16:rowId xmlns:a16="http://schemas.microsoft.com/office/drawing/2014/main" val="468498162"/>
                  </a:ext>
                </a:extLst>
              </a:tr>
              <a:tr h="170065">
                <a:tc>
                  <a:txBody>
                    <a:bodyPr/>
                    <a:lstStyle/>
                    <a:p>
                      <a:pPr marL="0" indent="0">
                        <a:buFontTx/>
                        <a:buNone/>
                      </a:pPr>
                      <a:r>
                        <a:rPr lang="en-US" sz="900"/>
                        <a:t>ISO 14001</a:t>
                      </a:r>
                    </a:p>
                  </a:txBody>
                  <a:tcPr anchor="ctr"/>
                </a:tc>
                <a:tc>
                  <a:txBody>
                    <a:bodyPr/>
                    <a:lstStyle/>
                    <a:p>
                      <a:pPr marL="0" indent="0">
                        <a:buFontTx/>
                        <a:buNone/>
                      </a:pPr>
                      <a:r>
                        <a:rPr lang="en-US" sz="900"/>
                        <a:t>International Organization for Standardization</a:t>
                      </a:r>
                    </a:p>
                  </a:txBody>
                  <a:tcPr anchor="ctr"/>
                </a:tc>
                <a:tc>
                  <a:txBody>
                    <a:bodyPr/>
                    <a:lstStyle/>
                    <a:p>
                      <a:pPr marL="0" indent="0">
                        <a:buFontTx/>
                        <a:buNone/>
                      </a:pPr>
                      <a:r>
                        <a:rPr lang="en-US" sz="900"/>
                        <a:t>Specifies the requirements for an environmental management system to enhance an organization's environmental performance</a:t>
                      </a:r>
                    </a:p>
                  </a:txBody>
                  <a:tcPr anchor="ctr"/>
                </a:tc>
                <a:extLst>
                  <a:ext uri="{0D108BD9-81ED-4DB2-BD59-A6C34878D82A}">
                    <a16:rowId xmlns:a16="http://schemas.microsoft.com/office/drawing/2014/main" val="2480478495"/>
                  </a:ext>
                </a:extLst>
              </a:tr>
              <a:tr h="170065">
                <a:tc>
                  <a:txBody>
                    <a:bodyPr/>
                    <a:lstStyle/>
                    <a:p>
                      <a:pPr marL="0" indent="0">
                        <a:buFontTx/>
                        <a:buNone/>
                      </a:pPr>
                      <a:r>
                        <a:rPr lang="en-US" sz="900"/>
                        <a:t>ISO 27001</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International Organization for Standardization</a:t>
                      </a:r>
                    </a:p>
                  </a:txBody>
                  <a:tcPr anchor="ctr"/>
                </a:tc>
                <a:tc>
                  <a:txBody>
                    <a:bodyPr/>
                    <a:lstStyle/>
                    <a:p>
                      <a:pPr marL="0" indent="0">
                        <a:buFontTx/>
                        <a:buNone/>
                      </a:pPr>
                      <a:r>
                        <a:rPr lang="en-US" sz="900"/>
                        <a:t>Specifies the requirements for an information security management system to help an organization manage its data and minimize cybersecurity risk</a:t>
                      </a:r>
                    </a:p>
                  </a:txBody>
                  <a:tcPr anchor="ctr"/>
                </a:tc>
                <a:extLst>
                  <a:ext uri="{0D108BD9-81ED-4DB2-BD59-A6C34878D82A}">
                    <a16:rowId xmlns:a16="http://schemas.microsoft.com/office/drawing/2014/main" val="1282035782"/>
                  </a:ext>
                </a:extLst>
              </a:tr>
              <a:tr h="170065">
                <a:tc>
                  <a:txBody>
                    <a:bodyPr/>
                    <a:lstStyle/>
                    <a:p>
                      <a:pPr marL="0" indent="0">
                        <a:buFontTx/>
                        <a:buNone/>
                      </a:pPr>
                      <a:r>
                        <a:rPr lang="en-US" sz="900"/>
                        <a:t>ISO 37001</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International Organization for Standardization</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Specifies the requirements for an anti-bribery management system to help an organization prevent, detect and address bribery</a:t>
                      </a:r>
                    </a:p>
                  </a:txBody>
                  <a:tcPr anchor="ctr"/>
                </a:tc>
                <a:extLst>
                  <a:ext uri="{0D108BD9-81ED-4DB2-BD59-A6C34878D82A}">
                    <a16:rowId xmlns:a16="http://schemas.microsoft.com/office/drawing/2014/main" val="2939669355"/>
                  </a:ext>
                </a:extLst>
              </a:tr>
              <a:tr h="170065">
                <a:tc>
                  <a:txBody>
                    <a:bodyPr/>
                    <a:lstStyle/>
                    <a:p>
                      <a:pPr marL="0" indent="0">
                        <a:buFontTx/>
                        <a:buNone/>
                      </a:pPr>
                      <a:r>
                        <a:rPr lang="en-US" sz="900"/>
                        <a:t>ISO 45001</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International Organization for Standardization</a:t>
                      </a:r>
                    </a:p>
                  </a:txBody>
                  <a:tcPr anchor="ctr"/>
                </a:tc>
                <a:tc>
                  <a:txBody>
                    <a:bodyPr/>
                    <a:lstStyle/>
                    <a:p>
                      <a:pPr marL="0" indent="0">
                        <a:buFontTx/>
                        <a:buNone/>
                      </a:pPr>
                      <a:r>
                        <a:rPr lang="en-US" sz="900"/>
                        <a:t>Specifies requirements for an occupational health and safety management system to help an organization prevent work-related injury and ill health</a:t>
                      </a:r>
                    </a:p>
                  </a:txBody>
                  <a:tcPr anchor="ctr"/>
                </a:tc>
                <a:extLst>
                  <a:ext uri="{0D108BD9-81ED-4DB2-BD59-A6C34878D82A}">
                    <a16:rowId xmlns:a16="http://schemas.microsoft.com/office/drawing/2014/main" val="3736431639"/>
                  </a:ext>
                </a:extLst>
              </a:tr>
              <a:tr h="170065">
                <a:tc>
                  <a:txBody>
                    <a:bodyPr/>
                    <a:lstStyle/>
                    <a:p>
                      <a:pPr marL="0" indent="0">
                        <a:buFontTx/>
                        <a:buNone/>
                      </a:pPr>
                      <a:r>
                        <a:rPr lang="en-US" sz="900"/>
                        <a:t>LEED</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Leadership in Energy and Environmental Design</a:t>
                      </a:r>
                    </a:p>
                  </a:txBody>
                  <a:tcPr anchor="ctr"/>
                </a:tc>
                <a:tc>
                  <a:txBody>
                    <a:bodyPr/>
                    <a:lstStyle/>
                    <a:p>
                      <a:pPr marL="0" indent="0">
                        <a:buFontTx/>
                        <a:buNone/>
                      </a:pPr>
                      <a:r>
                        <a:rPr lang="en-US" sz="900"/>
                        <a:t>A green building certification program that provides a framework for owners to design, construct, operate, and maintain energy efficient buildings</a:t>
                      </a:r>
                    </a:p>
                  </a:txBody>
                  <a:tcPr anchor="ctr"/>
                </a:tc>
                <a:extLst>
                  <a:ext uri="{0D108BD9-81ED-4DB2-BD59-A6C34878D82A}">
                    <a16:rowId xmlns:a16="http://schemas.microsoft.com/office/drawing/2014/main" val="231411410"/>
                  </a:ext>
                </a:extLst>
              </a:tr>
              <a:tr h="170065">
                <a:tc>
                  <a:txBody>
                    <a:bodyPr/>
                    <a:lstStyle/>
                    <a:p>
                      <a:pPr marL="0" indent="0">
                        <a:buFontTx/>
                        <a:buNone/>
                      </a:pPr>
                      <a:r>
                        <a:rPr lang="en-US" sz="900"/>
                        <a:t>LTIFR</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Lost Time Injury Frequency Rate</a:t>
                      </a:r>
                    </a:p>
                  </a:txBody>
                  <a:tcPr anchor="ctr"/>
                </a:tc>
                <a:tc>
                  <a:txBody>
                    <a:bodyPr/>
                    <a:lstStyle/>
                    <a:p>
                      <a:pPr marL="0" indent="0">
                        <a:buFontTx/>
                        <a:buNone/>
                      </a:pPr>
                      <a:r>
                        <a:rPr lang="en-US" sz="900"/>
                        <a:t>A measure of the number of lost time (days not worked) injuries that occur per 200,000 hours worked in a workplace or organization</a:t>
                      </a:r>
                    </a:p>
                  </a:txBody>
                  <a:tcPr anchor="ctr"/>
                </a:tc>
                <a:extLst>
                  <a:ext uri="{0D108BD9-81ED-4DB2-BD59-A6C34878D82A}">
                    <a16:rowId xmlns:a16="http://schemas.microsoft.com/office/drawing/2014/main" val="419825404"/>
                  </a:ext>
                </a:extLst>
              </a:tr>
              <a:tr h="170065">
                <a:tc>
                  <a:txBody>
                    <a:bodyPr/>
                    <a:lstStyle/>
                    <a:p>
                      <a:pPr marL="0" indent="0">
                        <a:buFontTx/>
                        <a:buNone/>
                      </a:pPr>
                      <a:r>
                        <a:rPr lang="en-US" sz="900"/>
                        <a:t>LTIR</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Lost Time Injury Rate</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A measure of the number of lost time injuries (days not worked) that occur per 1,000,000 hours worked in a workplace or organization</a:t>
                      </a:r>
                    </a:p>
                  </a:txBody>
                  <a:tcPr anchor="ctr"/>
                </a:tc>
                <a:extLst>
                  <a:ext uri="{0D108BD9-81ED-4DB2-BD59-A6C34878D82A}">
                    <a16:rowId xmlns:a16="http://schemas.microsoft.com/office/drawing/2014/main" val="4148528081"/>
                  </a:ext>
                </a:extLst>
              </a:tr>
              <a:tr h="170065">
                <a:tc>
                  <a:txBody>
                    <a:bodyPr/>
                    <a:lstStyle/>
                    <a:p>
                      <a:pPr marL="0" indent="0">
                        <a:buFontTx/>
                        <a:buNone/>
                      </a:pPr>
                      <a:r>
                        <a:rPr lang="en-US" sz="900"/>
                        <a:t>NOx</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rial"/>
                          <a:ea typeface="+mn-ea"/>
                          <a:cs typeface="+mn-cs"/>
                        </a:rPr>
                        <a:t>Nitrogen Oxides</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Nitrogen oxides (NOx) are compounds of nitrogen and oxygen molecules; e.g., NO,NO2</a:t>
                      </a:r>
                    </a:p>
                  </a:txBody>
                  <a:tcPr anchor="ctr"/>
                </a:tc>
                <a:extLst>
                  <a:ext uri="{0D108BD9-81ED-4DB2-BD59-A6C34878D82A}">
                    <a16:rowId xmlns:a16="http://schemas.microsoft.com/office/drawing/2014/main" val="3671996567"/>
                  </a:ext>
                </a:extLst>
              </a:tr>
              <a:tr h="170065">
                <a:tc>
                  <a:txBody>
                    <a:bodyPr/>
                    <a:lstStyle/>
                    <a:p>
                      <a:pPr marL="0" indent="0">
                        <a:buFontTx/>
                        <a:buNone/>
                      </a:pPr>
                      <a:r>
                        <a:rPr lang="en-US" sz="900"/>
                        <a:t>OECD</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mn-lt"/>
                          <a:ea typeface="+mn-ea"/>
                          <a:cs typeface="+mn-cs"/>
                        </a:rPr>
                        <a:t>Organization for Economic Co-operation and Development</a:t>
                      </a:r>
                    </a:p>
                  </a:txBody>
                  <a:tcPr anchor="ct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a:t>An organization of 38 member countries providing guidelines to organizations on responsible business conduct to stimulate economic progress and world trade</a:t>
                      </a:r>
                    </a:p>
                  </a:txBody>
                  <a:tcPr anchor="ctr"/>
                </a:tc>
                <a:extLst>
                  <a:ext uri="{0D108BD9-81ED-4DB2-BD59-A6C34878D82A}">
                    <a16:rowId xmlns:a16="http://schemas.microsoft.com/office/drawing/2014/main" val="428233302"/>
                  </a:ext>
                </a:extLst>
              </a:tr>
            </a:tbl>
          </a:graphicData>
        </a:graphic>
      </p:graphicFrame>
    </p:spTree>
    <p:custDataLst>
      <p:tags r:id="rId1"/>
    </p:custDataLst>
    <p:extLst>
      <p:ext uri="{BB962C8B-B14F-4D97-AF65-F5344CB8AC3E}">
        <p14:creationId xmlns:p14="http://schemas.microsoft.com/office/powerpoint/2010/main" val="4066015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BTFPCOLUMNGUIDE" val="Visible"/>
  <p:tag name="OFFICE" val="Boston"/>
  <p:tag name="MEKKOFORMATS" val="&lt;MekkoFormats&gt;&lt;NumberFormat DecimalSeparator=&quot;.&quot; ThousandSeparator=&quot;,&quot; NegativeNumberFormat=&quot;1&quot; /&gt;&lt;DateFormat CultureID=&quot;1033&quot; FormatString=&quot;M/d/yyyy&quot; /&gt;&lt;Font&gt;&lt;Output_Font_Name Default=&quot;Arial&quot; UsePPTTheme=&quot;True&quot; /&gt;&lt;/Font&gt;&lt;/MekkoFormats&gt;"/>
</p:tagLst>
</file>

<file path=ppt/tags/tag1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00.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ENABLED" val="1"/>
</p:tagLst>
</file>

<file path=ppt/tags/tag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8.xml><?xml version="1.0" encoding="utf-8"?>
<p:tagLst xmlns:a="http://schemas.openxmlformats.org/drawingml/2006/main" xmlns:r="http://schemas.openxmlformats.org/officeDocument/2006/relationships" xmlns:p="http://schemas.openxmlformats.org/presentationml/2006/main">
  <p:tag name="BTFPLAYOUTENABLED" val="0"/>
  <p:tag name="BTFPBAINBULLETS"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BTFPLAYOUTENABLED" val="1"/>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6.xml><?xml version="1.0" encoding="utf-8"?>
<p:tagLst xmlns:a="http://schemas.openxmlformats.org/drawingml/2006/main" xmlns:r="http://schemas.openxmlformats.org/officeDocument/2006/relationships" xmlns:p="http://schemas.openxmlformats.org/presentationml/2006/main">
  <p:tag name="BTFPLAYOUTENABLED" val="1"/>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BTFPLAYOUTENABLED" val="1"/>
</p:tagLst>
</file>

<file path=ppt/tags/tag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BTFPLAYOUTCOLUMNS" val="7"/>
  <p:tag name="BTFPLAYOUTENABLED" val="0"/>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BTFPLAYOUTENABLED" val="1"/>
</p:tagLst>
</file>

<file path=ppt/tags/tag36.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37.xml><?xml version="1.0" encoding="utf-8"?>
<p:tagLst xmlns:a="http://schemas.openxmlformats.org/drawingml/2006/main" xmlns:r="http://schemas.openxmlformats.org/officeDocument/2006/relationships" xmlns:p="http://schemas.openxmlformats.org/presentationml/2006/main">
  <p:tag name="BTFPLAYOUTENABLED" val="1"/>
</p:tagLst>
</file>

<file path=ppt/tags/tag38.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39.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41.xml><?xml version="1.0" encoding="utf-8"?>
<p:tagLst xmlns:a="http://schemas.openxmlformats.org/drawingml/2006/main" xmlns:r="http://schemas.openxmlformats.org/officeDocument/2006/relationships" xmlns:p="http://schemas.openxmlformats.org/presentationml/2006/main">
  <p:tag name="BTFPLAYOUTENABLED" val="1"/>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BTFPLAYOUTENABLED" val="1"/>
</p:tagLst>
</file>

<file path=ppt/tags/tag44.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45.xml><?xml version="1.0" encoding="utf-8"?>
<p:tagLst xmlns:a="http://schemas.openxmlformats.org/drawingml/2006/main" xmlns:r="http://schemas.openxmlformats.org/officeDocument/2006/relationships" xmlns:p="http://schemas.openxmlformats.org/presentationml/2006/main">
  <p:tag name="BTFPBAINBULLETS" val="1"/>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BTFPLAYOUTENABLED"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1"/>
</p:tagLst>
</file>

<file path=ppt/tags/tag49.xml><?xml version="1.0" encoding="utf-8"?>
<p:tagLst xmlns:a="http://schemas.openxmlformats.org/drawingml/2006/main" xmlns:r="http://schemas.openxmlformats.org/officeDocument/2006/relationships" xmlns:p="http://schemas.openxmlformats.org/presentationml/2006/main">
  <p:tag name="BTFPLAYOUTENABLED" val="1"/>
</p:tagLst>
</file>

<file path=ppt/tags/tag5.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50.xml><?xml version="1.0" encoding="utf-8"?>
<p:tagLst xmlns:a="http://schemas.openxmlformats.org/drawingml/2006/main" xmlns:r="http://schemas.openxmlformats.org/officeDocument/2006/relationships" xmlns:p="http://schemas.openxmlformats.org/presentationml/2006/main">
  <p:tag name="BTFPLAYOUTENABLED" val="0"/>
  <p:tag name="BTFPLAYOUTCOLUMNS" val="4"/>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BTFPBAINBULLETS" val="1"/>
  <p:tag name="BTFPLAYOUTENABLED" val="0"/>
</p:tagLst>
</file>

<file path=ppt/tags/tag53.xml><?xml version="1.0" encoding="utf-8"?>
<p:tagLst xmlns:a="http://schemas.openxmlformats.org/drawingml/2006/main" xmlns:r="http://schemas.openxmlformats.org/officeDocument/2006/relationships" xmlns:p="http://schemas.openxmlformats.org/presentationml/2006/main">
  <p:tag name="BTFPLAYOUTENABLED" val="1"/>
</p:tagLst>
</file>

<file path=ppt/tags/tag54.xml><?xml version="1.0" encoding="utf-8"?>
<p:tagLst xmlns:a="http://schemas.openxmlformats.org/drawingml/2006/main" xmlns:r="http://schemas.openxmlformats.org/officeDocument/2006/relationships" xmlns:p="http://schemas.openxmlformats.org/presentationml/2006/main">
  <p:tag name="BTFPLAYOUTENABLED" val="1"/>
</p:tagLst>
</file>

<file path=ppt/tags/tag55.xml><?xml version="1.0" encoding="utf-8"?>
<p:tagLst xmlns:a="http://schemas.openxmlformats.org/drawingml/2006/main" xmlns:r="http://schemas.openxmlformats.org/officeDocument/2006/relationships" xmlns:p="http://schemas.openxmlformats.org/presentationml/2006/main">
  <p:tag name="BTFPLAYOUTENABLED" val="1"/>
</p:tagLst>
</file>

<file path=ppt/tags/tag56.xml><?xml version="1.0" encoding="utf-8"?>
<p:tagLst xmlns:a="http://schemas.openxmlformats.org/drawingml/2006/main" xmlns:r="http://schemas.openxmlformats.org/officeDocument/2006/relationships" xmlns:p="http://schemas.openxmlformats.org/presentationml/2006/main">
  <p:tag name="BTFPLAYOUTENABLED" val="1"/>
</p:tagLst>
</file>

<file path=ppt/tags/tag57.xml><?xml version="1.0" encoding="utf-8"?>
<p:tagLst xmlns:a="http://schemas.openxmlformats.org/drawingml/2006/main" xmlns:r="http://schemas.openxmlformats.org/officeDocument/2006/relationships" xmlns:p="http://schemas.openxmlformats.org/presentationml/2006/main">
  <p:tag name="BTFPLAYOUTENABLED" val="1"/>
</p:tagLst>
</file>

<file path=ppt/tags/tag58.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 name="BTFP_TEMPLATE" val="&lt;?xml version=&quot;1.0&quot; encoding=&quot;utf-8&quot;?&gt;&lt;Template&gt;&lt;Id&gt;16c0f42c4a4bc092f1060135c3194d2b&lt;/Id&gt;&lt;Version&gt;11&lt;/Version&gt;&lt;/Template&gt;"/>
</p:tagLst>
</file>

<file path=ppt/tags/tag59.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6.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BTFPLAYOUTENABLED" val="1"/>
</p:tagLst>
</file>

<file path=ppt/tags/tag62.xml><?xml version="1.0" encoding="utf-8"?>
<p:tagLst xmlns:a="http://schemas.openxmlformats.org/drawingml/2006/main" xmlns:r="http://schemas.openxmlformats.org/officeDocument/2006/relationships" xmlns:p="http://schemas.openxmlformats.org/presentationml/2006/main">
  <p:tag name="BTFPLAYOUTENABLED" val="1"/>
</p:tagLst>
</file>

<file path=ppt/tags/tag63.xml><?xml version="1.0" encoding="utf-8"?>
<p:tagLst xmlns:a="http://schemas.openxmlformats.org/drawingml/2006/main" xmlns:r="http://schemas.openxmlformats.org/officeDocument/2006/relationships" xmlns:p="http://schemas.openxmlformats.org/presentationml/2006/main">
  <p:tag name="BTFPLAYOUTENABLED" val="1"/>
</p:tagLst>
</file>

<file path=ppt/tags/tag64.xml><?xml version="1.0" encoding="utf-8"?>
<p:tagLst xmlns:a="http://schemas.openxmlformats.org/drawingml/2006/main" xmlns:r="http://schemas.openxmlformats.org/officeDocument/2006/relationships" xmlns:p="http://schemas.openxmlformats.org/presentationml/2006/main">
  <p:tag name="BTFPLAYOUTENABLED" val="1"/>
</p:tagLst>
</file>

<file path=ppt/tags/tag65.xml><?xml version="1.0" encoding="utf-8"?>
<p:tagLst xmlns:a="http://schemas.openxmlformats.org/drawingml/2006/main" xmlns:r="http://schemas.openxmlformats.org/officeDocument/2006/relationships" xmlns:p="http://schemas.openxmlformats.org/presentationml/2006/main">
  <p:tag name="BTFPLAYOUTENABLED" val="1"/>
</p:tagLst>
</file>

<file path=ppt/tags/tag66.xml><?xml version="1.0" encoding="utf-8"?>
<p:tagLst xmlns:a="http://schemas.openxmlformats.org/drawingml/2006/main" xmlns:r="http://schemas.openxmlformats.org/officeDocument/2006/relationships" xmlns:p="http://schemas.openxmlformats.org/presentationml/2006/main">
  <p:tag name="BTFPLAYOUTENABLED" val="1"/>
</p:tagLst>
</file>

<file path=ppt/tags/tag67.xml><?xml version="1.0" encoding="utf-8"?>
<p:tagLst xmlns:a="http://schemas.openxmlformats.org/drawingml/2006/main" xmlns:r="http://schemas.openxmlformats.org/officeDocument/2006/relationships" xmlns:p="http://schemas.openxmlformats.org/presentationml/2006/main">
  <p:tag name="BTFPLAYOUTENABLED" val="1"/>
</p:tagLst>
</file>

<file path=ppt/tags/tag68.xml><?xml version="1.0" encoding="utf-8"?>
<p:tagLst xmlns:a="http://schemas.openxmlformats.org/drawingml/2006/main" xmlns:r="http://schemas.openxmlformats.org/officeDocument/2006/relationships" xmlns:p="http://schemas.openxmlformats.org/presentationml/2006/main">
  <p:tag name="BTFPLAYOUTENABLED" val="1"/>
</p:tagLst>
</file>

<file path=ppt/tags/tag69.xml><?xml version="1.0" encoding="utf-8"?>
<p:tagLst xmlns:a="http://schemas.openxmlformats.org/drawingml/2006/main" xmlns:r="http://schemas.openxmlformats.org/officeDocument/2006/relationships" xmlns:p="http://schemas.openxmlformats.org/presentationml/2006/main">
  <p:tag name="BTFPLAYOUTENABLED" val="0"/>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BTFPLAYOUTENABLED" val="0"/>
</p:tagLst>
</file>

<file path=ppt/tags/tag71.xml><?xml version="1.0" encoding="utf-8"?>
<p:tagLst xmlns:a="http://schemas.openxmlformats.org/drawingml/2006/main" xmlns:r="http://schemas.openxmlformats.org/officeDocument/2006/relationships" xmlns:p="http://schemas.openxmlformats.org/presentationml/2006/main">
  <p:tag name="BTFPLAYOUTENABLED" val="0"/>
</p:tagLst>
</file>

<file path=ppt/tags/tag72.xml><?xml version="1.0" encoding="utf-8"?>
<p:tagLst xmlns:a="http://schemas.openxmlformats.org/drawingml/2006/main" xmlns:r="http://schemas.openxmlformats.org/officeDocument/2006/relationships" xmlns:p="http://schemas.openxmlformats.org/presentationml/2006/main">
  <p:tag name="BTFPLAYOUTENABLED" val="1"/>
</p:tagLst>
</file>

<file path=ppt/tags/tag73.xml><?xml version="1.0" encoding="utf-8"?>
<p:tagLst xmlns:a="http://schemas.openxmlformats.org/drawingml/2006/main" xmlns:r="http://schemas.openxmlformats.org/officeDocument/2006/relationships" xmlns:p="http://schemas.openxmlformats.org/presentationml/2006/main">
  <p:tag name="BTFPLAYOUTENABLED" val="1"/>
</p:tagLst>
</file>

<file path=ppt/tags/tag74.xml><?xml version="1.0" encoding="utf-8"?>
<p:tagLst xmlns:a="http://schemas.openxmlformats.org/drawingml/2006/main" xmlns:r="http://schemas.openxmlformats.org/officeDocument/2006/relationships" xmlns:p="http://schemas.openxmlformats.org/presentationml/2006/main">
  <p:tag name="BTFPLAYOUTENABLED" val="1"/>
</p:tagLst>
</file>

<file path=ppt/tags/tag75.xml><?xml version="1.0" encoding="utf-8"?>
<p:tagLst xmlns:a="http://schemas.openxmlformats.org/drawingml/2006/main" xmlns:r="http://schemas.openxmlformats.org/officeDocument/2006/relationships" xmlns:p="http://schemas.openxmlformats.org/presentationml/2006/main">
  <p:tag name="BTFPLAYOUTENABLED" val="1"/>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1"/>
</p:tagLst>
</file>

<file path=ppt/tags/tag78.xml><?xml version="1.0" encoding="utf-8"?>
<p:tagLst xmlns:a="http://schemas.openxmlformats.org/drawingml/2006/main" xmlns:r="http://schemas.openxmlformats.org/officeDocument/2006/relationships" xmlns:p="http://schemas.openxmlformats.org/presentationml/2006/main">
  <p:tag name="BTFPLAYOUTENABLED" val="0"/>
</p:tagLst>
</file>

<file path=ppt/tags/tag79.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Lst>
</file>

<file path=ppt/tags/tag80.xml><?xml version="1.0" encoding="utf-8"?>
<p:tagLst xmlns:a="http://schemas.openxmlformats.org/drawingml/2006/main" xmlns:r="http://schemas.openxmlformats.org/officeDocument/2006/relationships" xmlns:p="http://schemas.openxmlformats.org/presentationml/2006/main">
  <p:tag name="BTFPLAYOUTENABLED" val="0"/>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ENABLED" val="1"/>
</p:tagLst>
</file>

<file path=ppt/tags/tag83.xml><?xml version="1.0" encoding="utf-8"?>
<p:tagLst xmlns:a="http://schemas.openxmlformats.org/drawingml/2006/main" xmlns:r="http://schemas.openxmlformats.org/officeDocument/2006/relationships" xmlns:p="http://schemas.openxmlformats.org/presentationml/2006/main">
  <p:tag name="BTFPLAYOUTENABLED" val="1"/>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1"/>
</p:tagLst>
</file>

<file path=ppt/tags/tag86.xml><?xml version="1.0" encoding="utf-8"?>
<p:tagLst xmlns:a="http://schemas.openxmlformats.org/drawingml/2006/main" xmlns:r="http://schemas.openxmlformats.org/officeDocument/2006/relationships" xmlns:p="http://schemas.openxmlformats.org/presentationml/2006/main">
  <p:tag name="BTFPLAYOUTENABLED" val="1"/>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0"/>
</p:tagLst>
</file>

<file path=ppt/tags/tag89.xml><?xml version="1.0" encoding="utf-8"?>
<p:tagLst xmlns:a="http://schemas.openxmlformats.org/drawingml/2006/main" xmlns:r="http://schemas.openxmlformats.org/officeDocument/2006/relationships" xmlns:p="http://schemas.openxmlformats.org/presentationml/2006/main">
  <p:tag name="BTFPLAYOUTENABLED" val="0"/>
</p:tagLst>
</file>

<file path=ppt/tags/tag9.xml><?xml version="1.0" encoding="utf-8"?>
<p:tagLst xmlns:a="http://schemas.openxmlformats.org/drawingml/2006/main" xmlns:r="http://schemas.openxmlformats.org/officeDocument/2006/relationships" xmlns:p="http://schemas.openxmlformats.org/presentationml/2006/main">
  <p:tag name="BTFPLAYOUTENABLED" val="1"/>
</p:tagLst>
</file>

<file path=ppt/tags/tag90.xml><?xml version="1.0" encoding="utf-8"?>
<p:tagLst xmlns:a="http://schemas.openxmlformats.org/drawingml/2006/main" xmlns:r="http://schemas.openxmlformats.org/officeDocument/2006/relationships" xmlns:p="http://schemas.openxmlformats.org/presentationml/2006/main">
  <p:tag name="BTFPLAYOUTENABLED" val="1"/>
</p:tagLst>
</file>

<file path=ppt/tags/tag91.xml><?xml version="1.0" encoding="utf-8"?>
<p:tagLst xmlns:a="http://schemas.openxmlformats.org/drawingml/2006/main" xmlns:r="http://schemas.openxmlformats.org/officeDocument/2006/relationships" xmlns:p="http://schemas.openxmlformats.org/presentationml/2006/main">
  <p:tag name="BTFPLAYOUTENABLED" val="1"/>
</p:tagLst>
</file>

<file path=ppt/tags/tag92.xml><?xml version="1.0" encoding="utf-8"?>
<p:tagLst xmlns:a="http://schemas.openxmlformats.org/drawingml/2006/main" xmlns:r="http://schemas.openxmlformats.org/officeDocument/2006/relationships" xmlns:p="http://schemas.openxmlformats.org/presentationml/2006/main">
  <p:tag name="BTFPLAYOUTENABLED" val="0"/>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95.xml><?xml version="1.0" encoding="utf-8"?>
<p:tagLst xmlns:a="http://schemas.openxmlformats.org/drawingml/2006/main" xmlns:r="http://schemas.openxmlformats.org/officeDocument/2006/relationships" xmlns:p="http://schemas.openxmlformats.org/presentationml/2006/main">
  <p:tag name="BTFPLAYOUTENABLED" val="1"/>
</p:tagLst>
</file>

<file path=ppt/tags/tag96.xml><?xml version="1.0" encoding="utf-8"?>
<p:tagLst xmlns:a="http://schemas.openxmlformats.org/drawingml/2006/main" xmlns:r="http://schemas.openxmlformats.org/officeDocument/2006/relationships" xmlns:p="http://schemas.openxmlformats.org/presentationml/2006/main">
  <p:tag name="BTFPLAYOUTENABLED" val="0"/>
</p:tagLst>
</file>

<file path=ppt/tags/tag97.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98.xml><?xml version="1.0" encoding="utf-8"?>
<p:tagLst xmlns:a="http://schemas.openxmlformats.org/drawingml/2006/main" xmlns:r="http://schemas.openxmlformats.org/officeDocument/2006/relationships" xmlns:p="http://schemas.openxmlformats.org/presentationml/2006/main">
  <p:tag name="BTFPLAYOUTENABLED" val="1"/>
</p:tagLst>
</file>

<file path=ppt/tags/tag99.xml><?xml version="1.0" encoding="utf-8"?>
<p:tagLst xmlns:a="http://schemas.openxmlformats.org/drawingml/2006/main" xmlns:r="http://schemas.openxmlformats.org/officeDocument/2006/relationships" xmlns:p="http://schemas.openxmlformats.org/presentationml/2006/main">
  <p:tag name="BTFPLAYOUTENABLED" val="0"/>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CE28C1D2031CE49B65EB9398B6665A4" ma:contentTypeVersion="16" ma:contentTypeDescription="Ein neues Dokument erstellen." ma:contentTypeScope="" ma:versionID="915be8ddf9203496dff81045837c2095">
  <xsd:schema xmlns:xsd="http://www.w3.org/2001/XMLSchema" xmlns:xs="http://www.w3.org/2001/XMLSchema" xmlns:p="http://schemas.microsoft.com/office/2006/metadata/properties" xmlns:ns2="024ef72b-9a44-443b-86c7-2b9b89248177" xmlns:ns3="df6b8441-aa16-4692-b757-547843ef6d58" xmlns:ns4="0e427f73-0d6a-4740-aee4-eea3ddf9cfe2" targetNamespace="http://schemas.microsoft.com/office/2006/metadata/properties" ma:root="true" ma:fieldsID="93e82e7d94d6100c07791c5c9fddab0b" ns2:_="" ns3:_="" ns4:_="">
    <xsd:import namespace="024ef72b-9a44-443b-86c7-2b9b89248177"/>
    <xsd:import namespace="df6b8441-aa16-4692-b757-547843ef6d58"/>
    <xsd:import namespace="0e427f73-0d6a-4740-aee4-eea3ddf9cf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ef72b-9a44-443b-86c7-2b9b8924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b166abb-7d38-406f-9233-2f33b10aef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f6b8441-aa16-4692-b757-547843ef6d58"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427f73-0d6a-4740-aee4-eea3ddf9cfe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a85ec8ad-9b94-48bf-98e4-b3da507f3f23}" ma:internalName="TaxCatchAll" ma:showField="CatchAllData" ma:web="df6b8441-aa16-4692-b757-547843ef6d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8E3FDD-F0A4-4844-9D40-FD90550EE8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4ef72b-9a44-443b-86c7-2b9b89248177"/>
    <ds:schemaRef ds:uri="df6b8441-aa16-4692-b757-547843ef6d58"/>
    <ds:schemaRef ds:uri="0e427f73-0d6a-4740-aee4-eea3ddf9cf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835C2C-3CD2-40BE-BE8B-84BB9926EA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106</TotalTime>
  <Words>4626</Words>
  <Application>Microsoft Office PowerPoint</Application>
  <PresentationFormat>Widescreen</PresentationFormat>
  <Paragraphs>402</Paragraphs>
  <Slides>11</Slides>
  <Notes>7</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Aptos</vt:lpstr>
      <vt:lpstr>Arial</vt:lpstr>
      <vt:lpstr>Bain Core</vt:lpstr>
      <vt:lpstr>think-cell Slide</vt:lpstr>
      <vt:lpstr>ESG ODA Assessment</vt:lpstr>
      <vt:lpstr>Target | Summary of initial ESG perspectives</vt:lpstr>
      <vt:lpstr>ESG materiality: Material sustainability topics for Target’s industry</vt:lpstr>
      <vt:lpstr>ESG performance | Target’s performance on key ESG themes compared with peers</vt:lpstr>
      <vt:lpstr>Value creation | Levers that Target can utilize to realize value from ESG and mitigate ESG risks</vt:lpstr>
      <vt:lpstr>ESG DD scope | ESG DD should focus on Target’s performance vs. peers on key topics and integrate VCP opportunities with the commercial thesis</vt:lpstr>
      <vt:lpstr>PowerPoint Presentation</vt:lpstr>
      <vt:lpstr>Materiality | Material sustainability topics for Target’s industry</vt:lpstr>
      <vt:lpstr>ESG Glossary | Commonly used general ESG terms (1/2)</vt:lpstr>
      <vt:lpstr>ESG Glossary | Commonly used general ESG terms (2/2)</vt:lpstr>
      <vt:lpstr>PowerPoint Presentation</vt:lpstr>
    </vt:vector>
  </TitlesOfParts>
  <Company>Bain and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Gupta, Janvi</dc:creator>
  <cp:lastModifiedBy>Singh, Ujjwal</cp:lastModifiedBy>
  <cp:revision>3</cp:revision>
  <cp:lastPrinted>2017-02-15T14:23:56Z</cp:lastPrinted>
  <dcterms:created xsi:type="dcterms:W3CDTF">2025-05-20T06:09:53Z</dcterms:created>
  <dcterms:modified xsi:type="dcterms:W3CDTF">2025-05-29T06:59:21Z</dcterms:modified>
</cp:coreProperties>
</file>