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4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5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6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7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8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4"/>
  </p:notesMasterIdLst>
  <p:sldIdLst>
    <p:sldId id="2147483109" r:id="rId4"/>
    <p:sldId id="2147483110" r:id="rId5"/>
    <p:sldId id="257" r:id="rId6"/>
    <p:sldId id="256" r:id="rId7"/>
    <p:sldId id="2147483108" r:id="rId8"/>
    <p:sldId id="2147483644" r:id="rId9"/>
    <p:sldId id="2147483111" r:id="rId10"/>
    <p:sldId id="2147483645" r:id="rId11"/>
    <p:sldId id="258" r:id="rId12"/>
    <p:sldId id="2147483647" r:id="rId13"/>
  </p:sldIdLst>
  <p:sldSz cx="12192000" cy="6858000"/>
  <p:notesSz cx="6797675" cy="9926638"/>
  <p:custDataLst>
    <p:tags r:id="rId15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6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28C4-2DB7-48C8-8716-7D6336BCA72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B0213-807A-4D1D-AEC7-595399D53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4B6C0-94E8-48D7-AD95-C6E947A25C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5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4B6C0-94E8-48D7-AD95-C6E947A25C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02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4B6C0-94E8-48D7-AD95-C6E947A25C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64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4B6C0-94E8-48D7-AD95-C6E947A25C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6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78BC4-1CF1-C0BF-BB96-F7610058F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4C2A97-4A17-E6F2-501A-0E36F6F53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0C279F-1B10-9B1E-4964-F41354D5B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B9AFE-2CDC-17B1-CB72-E1824ED6E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4B6C0-94E8-48D7-AD95-C6E947A25C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03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4B6C0-94E8-48D7-AD95-C6E947A25C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2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4B6C0-94E8-48D7-AD95-C6E947A25C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66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432E2-C452-42D5-A365-2A4EDCDEDF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4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4B6C0-94E8-48D7-AD95-C6E947A25C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Executive summary_PEG Suite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image" Target="../media/image7.emf"/><Relationship Id="rId39" Type="http://schemas.openxmlformats.org/officeDocument/2006/relationships/image" Target="../media/image20.png"/><Relationship Id="rId21" Type="http://schemas.openxmlformats.org/officeDocument/2006/relationships/notesSlide" Target="../notesSlides/notesSlide1.xml"/><Relationship Id="rId34" Type="http://schemas.openxmlformats.org/officeDocument/2006/relationships/image" Target="../media/image15.png"/><Relationship Id="rId42" Type="http://schemas.openxmlformats.org/officeDocument/2006/relationships/image" Target="../media/image23.png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slideLayout" Target="../slideLayouts/slideLayout4.xml"/><Relationship Id="rId29" Type="http://schemas.openxmlformats.org/officeDocument/2006/relationships/image" Target="../media/image10.emf"/><Relationship Id="rId41" Type="http://schemas.openxmlformats.org/officeDocument/2006/relationships/image" Target="../media/image22.jpe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5.emf"/><Relationship Id="rId32" Type="http://schemas.openxmlformats.org/officeDocument/2006/relationships/image" Target="../media/image13.emf"/><Relationship Id="rId37" Type="http://schemas.openxmlformats.org/officeDocument/2006/relationships/image" Target="../media/image18.png"/><Relationship Id="rId40" Type="http://schemas.openxmlformats.org/officeDocument/2006/relationships/image" Target="../media/image21.jpeg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image" Target="../media/image1.emf"/><Relationship Id="rId28" Type="http://schemas.openxmlformats.org/officeDocument/2006/relationships/image" Target="../media/image9.emf"/><Relationship Id="rId36" Type="http://schemas.openxmlformats.org/officeDocument/2006/relationships/image" Target="../media/image17.png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image" Target="../media/image12.emf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oleObject" Target="../embeddings/oleObject2.bin"/><Relationship Id="rId27" Type="http://schemas.openxmlformats.org/officeDocument/2006/relationships/image" Target="../media/image8.emf"/><Relationship Id="rId30" Type="http://schemas.openxmlformats.org/officeDocument/2006/relationships/image" Target="../media/image11.emf"/><Relationship Id="rId35" Type="http://schemas.openxmlformats.org/officeDocument/2006/relationships/image" Target="../media/image16.png"/><Relationship Id="rId43" Type="http://schemas.openxmlformats.org/officeDocument/2006/relationships/image" Target="../media/image24.emf"/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image" Target="../media/image6.emf"/><Relationship Id="rId33" Type="http://schemas.openxmlformats.org/officeDocument/2006/relationships/image" Target="../media/image14.emf"/><Relationship Id="rId38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emf"/><Relationship Id="rId18" Type="http://schemas.openxmlformats.org/officeDocument/2006/relationships/image" Target="../media/image135.png"/><Relationship Id="rId26" Type="http://schemas.openxmlformats.org/officeDocument/2006/relationships/image" Target="../media/image136.png"/><Relationship Id="rId21" Type="http://schemas.openxmlformats.org/officeDocument/2006/relationships/image" Target="../media/image63.png"/><Relationship Id="rId34" Type="http://schemas.openxmlformats.org/officeDocument/2006/relationships/image" Target="../media/image139.png"/><Relationship Id="rId7" Type="http://schemas.openxmlformats.org/officeDocument/2006/relationships/tags" Target="../tags/tag121.xml"/><Relationship Id="rId12" Type="http://schemas.openxmlformats.org/officeDocument/2006/relationships/image" Target="../media/image5.emf"/><Relationship Id="rId17" Type="http://schemas.openxmlformats.org/officeDocument/2006/relationships/image" Target="../media/image60.png"/><Relationship Id="rId25" Type="http://schemas.openxmlformats.org/officeDocument/2006/relationships/image" Target="../media/image67.png"/><Relationship Id="rId33" Type="http://schemas.openxmlformats.org/officeDocument/2006/relationships/image" Target="../media/image72.jpeg"/><Relationship Id="rId2" Type="http://schemas.openxmlformats.org/officeDocument/2006/relationships/tags" Target="../tags/tag116.xml"/><Relationship Id="rId16" Type="http://schemas.openxmlformats.org/officeDocument/2006/relationships/image" Target="../media/image59.png"/><Relationship Id="rId20" Type="http://schemas.openxmlformats.org/officeDocument/2006/relationships/image" Target="../media/image62.png"/><Relationship Id="rId29" Type="http://schemas.openxmlformats.org/officeDocument/2006/relationships/image" Target="../media/image68.png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image" Target="../media/image1.emf"/><Relationship Id="rId24" Type="http://schemas.openxmlformats.org/officeDocument/2006/relationships/image" Target="../media/image66.png"/><Relationship Id="rId32" Type="http://schemas.openxmlformats.org/officeDocument/2006/relationships/image" Target="../media/image71.png"/><Relationship Id="rId37" Type="http://schemas.openxmlformats.org/officeDocument/2006/relationships/image" Target="../media/image76.png"/><Relationship Id="rId5" Type="http://schemas.openxmlformats.org/officeDocument/2006/relationships/tags" Target="../tags/tag119.xml"/><Relationship Id="rId15" Type="http://schemas.openxmlformats.org/officeDocument/2006/relationships/image" Target="../media/image58.png"/><Relationship Id="rId23" Type="http://schemas.openxmlformats.org/officeDocument/2006/relationships/image" Target="../media/image65.jpeg"/><Relationship Id="rId28" Type="http://schemas.openxmlformats.org/officeDocument/2006/relationships/image" Target="../media/image91.jpeg"/><Relationship Id="rId36" Type="http://schemas.openxmlformats.org/officeDocument/2006/relationships/image" Target="../media/image75.emf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61.png"/><Relationship Id="rId31" Type="http://schemas.openxmlformats.org/officeDocument/2006/relationships/image" Target="../media/image138.png"/><Relationship Id="rId4" Type="http://schemas.openxmlformats.org/officeDocument/2006/relationships/tags" Target="../tags/tag118.xml"/><Relationship Id="rId9" Type="http://schemas.openxmlformats.org/officeDocument/2006/relationships/notesSlide" Target="../notesSlides/notesSlide9.xml"/><Relationship Id="rId14" Type="http://schemas.openxmlformats.org/officeDocument/2006/relationships/image" Target="../media/image57.png"/><Relationship Id="rId22" Type="http://schemas.openxmlformats.org/officeDocument/2006/relationships/image" Target="../media/image64.jpeg"/><Relationship Id="rId27" Type="http://schemas.openxmlformats.org/officeDocument/2006/relationships/image" Target="../media/image137.png"/><Relationship Id="rId30" Type="http://schemas.openxmlformats.org/officeDocument/2006/relationships/image" Target="../media/image69.png"/><Relationship Id="rId35" Type="http://schemas.openxmlformats.org/officeDocument/2006/relationships/image" Target="../media/image74.png"/><Relationship Id="rId8" Type="http://schemas.openxmlformats.org/officeDocument/2006/relationships/slideLayout" Target="../slideLayouts/slideLayout4.xml"/><Relationship Id="rId3" Type="http://schemas.openxmlformats.org/officeDocument/2006/relationships/tags" Target="../tags/tag1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25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7.emf"/><Relationship Id="rId17" Type="http://schemas.openxmlformats.org/officeDocument/2006/relationships/image" Target="../media/image29.png"/><Relationship Id="rId2" Type="http://schemas.openxmlformats.org/officeDocument/2006/relationships/tags" Target="../tags/tag23.xml"/><Relationship Id="rId16" Type="http://schemas.openxmlformats.org/officeDocument/2006/relationships/image" Target="../media/image28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5.emf"/><Relationship Id="rId5" Type="http://schemas.openxmlformats.org/officeDocument/2006/relationships/tags" Target="../tags/tag26.xml"/><Relationship Id="rId15" Type="http://schemas.openxmlformats.org/officeDocument/2006/relationships/image" Target="../media/image27.png"/><Relationship Id="rId10" Type="http://schemas.openxmlformats.org/officeDocument/2006/relationships/image" Target="../media/image1.emf"/><Relationship Id="rId4" Type="http://schemas.openxmlformats.org/officeDocument/2006/relationships/tags" Target="../tags/tag25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53.xml"/><Relationship Id="rId21" Type="http://schemas.openxmlformats.org/officeDocument/2006/relationships/tags" Target="../tags/tag48.xml"/><Relationship Id="rId42" Type="http://schemas.openxmlformats.org/officeDocument/2006/relationships/image" Target="../media/image36.emf"/><Relationship Id="rId47" Type="http://schemas.openxmlformats.org/officeDocument/2006/relationships/image" Target="../media/image39.png"/><Relationship Id="rId63" Type="http://schemas.openxmlformats.org/officeDocument/2006/relationships/image" Target="../media/image52.png"/><Relationship Id="rId68" Type="http://schemas.openxmlformats.org/officeDocument/2006/relationships/image" Target="../media/image9.emf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29" Type="http://schemas.openxmlformats.org/officeDocument/2006/relationships/tags" Target="../tags/tag56.xml"/><Relationship Id="rId11" Type="http://schemas.openxmlformats.org/officeDocument/2006/relationships/tags" Target="../tags/tag38.xml"/><Relationship Id="rId24" Type="http://schemas.openxmlformats.org/officeDocument/2006/relationships/tags" Target="../tags/tag51.xml"/><Relationship Id="rId32" Type="http://schemas.openxmlformats.org/officeDocument/2006/relationships/tags" Target="../tags/tag59.xml"/><Relationship Id="rId37" Type="http://schemas.openxmlformats.org/officeDocument/2006/relationships/image" Target="../media/image31.emf"/><Relationship Id="rId40" Type="http://schemas.openxmlformats.org/officeDocument/2006/relationships/image" Target="../media/image34.emf"/><Relationship Id="rId45" Type="http://schemas.openxmlformats.org/officeDocument/2006/relationships/image" Target="../media/image37.png"/><Relationship Id="rId53" Type="http://schemas.openxmlformats.org/officeDocument/2006/relationships/image" Target="../media/image44.png"/><Relationship Id="rId58" Type="http://schemas.openxmlformats.org/officeDocument/2006/relationships/image" Target="../media/image49.png"/><Relationship Id="rId66" Type="http://schemas.openxmlformats.org/officeDocument/2006/relationships/image" Target="../media/image55.emf"/><Relationship Id="rId5" Type="http://schemas.openxmlformats.org/officeDocument/2006/relationships/tags" Target="../tags/tag32.xml"/><Relationship Id="rId61" Type="http://schemas.openxmlformats.org/officeDocument/2006/relationships/image" Target="../media/image50.png"/><Relationship Id="rId19" Type="http://schemas.openxmlformats.org/officeDocument/2006/relationships/tags" Target="../tags/tag46.xml"/><Relationship Id="rId14" Type="http://schemas.openxmlformats.org/officeDocument/2006/relationships/tags" Target="../tags/tag41.xml"/><Relationship Id="rId22" Type="http://schemas.openxmlformats.org/officeDocument/2006/relationships/tags" Target="../tags/tag49.xml"/><Relationship Id="rId27" Type="http://schemas.openxmlformats.org/officeDocument/2006/relationships/tags" Target="../tags/tag54.xml"/><Relationship Id="rId30" Type="http://schemas.openxmlformats.org/officeDocument/2006/relationships/tags" Target="../tags/tag57.xml"/><Relationship Id="rId35" Type="http://schemas.openxmlformats.org/officeDocument/2006/relationships/image" Target="../media/image1.emf"/><Relationship Id="rId43" Type="http://schemas.openxmlformats.org/officeDocument/2006/relationships/image" Target="../media/image17.png"/><Relationship Id="rId48" Type="http://schemas.openxmlformats.org/officeDocument/2006/relationships/image" Target="../media/image40.png"/><Relationship Id="rId56" Type="http://schemas.openxmlformats.org/officeDocument/2006/relationships/image" Target="../media/image47.png"/><Relationship Id="rId64" Type="http://schemas.openxmlformats.org/officeDocument/2006/relationships/image" Target="../media/image53.png"/><Relationship Id="rId69" Type="http://schemas.openxmlformats.org/officeDocument/2006/relationships/image" Target="../media/image10.emf"/><Relationship Id="rId8" Type="http://schemas.openxmlformats.org/officeDocument/2006/relationships/tags" Target="../tags/tag35.xml"/><Relationship Id="rId51" Type="http://schemas.openxmlformats.org/officeDocument/2006/relationships/image" Target="../media/image43.png"/><Relationship Id="rId3" Type="http://schemas.openxmlformats.org/officeDocument/2006/relationships/tags" Target="../tags/tag30.xml"/><Relationship Id="rId12" Type="http://schemas.openxmlformats.org/officeDocument/2006/relationships/tags" Target="../tags/tag39.xml"/><Relationship Id="rId17" Type="http://schemas.openxmlformats.org/officeDocument/2006/relationships/tags" Target="../tags/tag44.xml"/><Relationship Id="rId25" Type="http://schemas.openxmlformats.org/officeDocument/2006/relationships/tags" Target="../tags/tag52.xml"/><Relationship Id="rId33" Type="http://schemas.openxmlformats.org/officeDocument/2006/relationships/slideLayout" Target="../slideLayouts/slideLayout4.xml"/><Relationship Id="rId38" Type="http://schemas.openxmlformats.org/officeDocument/2006/relationships/image" Target="../media/image32.emf"/><Relationship Id="rId46" Type="http://schemas.openxmlformats.org/officeDocument/2006/relationships/image" Target="../media/image38.png"/><Relationship Id="rId59" Type="http://schemas.openxmlformats.org/officeDocument/2006/relationships/image" Target="../media/image15.png"/><Relationship Id="rId67" Type="http://schemas.openxmlformats.org/officeDocument/2006/relationships/image" Target="../media/image56.emf"/><Relationship Id="rId20" Type="http://schemas.openxmlformats.org/officeDocument/2006/relationships/tags" Target="../tags/tag47.xml"/><Relationship Id="rId41" Type="http://schemas.openxmlformats.org/officeDocument/2006/relationships/image" Target="../media/image35.emf"/><Relationship Id="rId54" Type="http://schemas.openxmlformats.org/officeDocument/2006/relationships/image" Target="../media/image45.png"/><Relationship Id="rId62" Type="http://schemas.openxmlformats.org/officeDocument/2006/relationships/image" Target="../media/image51.png"/><Relationship Id="rId70" Type="http://schemas.openxmlformats.org/officeDocument/2006/relationships/image" Target="../media/image11.emf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5" Type="http://schemas.openxmlformats.org/officeDocument/2006/relationships/tags" Target="../tags/tag42.xml"/><Relationship Id="rId23" Type="http://schemas.openxmlformats.org/officeDocument/2006/relationships/tags" Target="../tags/tag50.xml"/><Relationship Id="rId28" Type="http://schemas.openxmlformats.org/officeDocument/2006/relationships/tags" Target="../tags/tag55.xml"/><Relationship Id="rId36" Type="http://schemas.openxmlformats.org/officeDocument/2006/relationships/image" Target="../media/image30.emf"/><Relationship Id="rId49" Type="http://schemas.openxmlformats.org/officeDocument/2006/relationships/image" Target="../media/image41.png"/><Relationship Id="rId57" Type="http://schemas.openxmlformats.org/officeDocument/2006/relationships/image" Target="../media/image48.png"/><Relationship Id="rId10" Type="http://schemas.openxmlformats.org/officeDocument/2006/relationships/tags" Target="../tags/tag37.xml"/><Relationship Id="rId31" Type="http://schemas.openxmlformats.org/officeDocument/2006/relationships/tags" Target="../tags/tag58.xml"/><Relationship Id="rId44" Type="http://schemas.openxmlformats.org/officeDocument/2006/relationships/image" Target="../media/image18.png"/><Relationship Id="rId52" Type="http://schemas.openxmlformats.org/officeDocument/2006/relationships/image" Target="../media/image20.png"/><Relationship Id="rId60" Type="http://schemas.openxmlformats.org/officeDocument/2006/relationships/image" Target="../media/image19.png"/><Relationship Id="rId65" Type="http://schemas.openxmlformats.org/officeDocument/2006/relationships/image" Target="../media/image54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3" Type="http://schemas.openxmlformats.org/officeDocument/2006/relationships/tags" Target="../tags/tag40.xml"/><Relationship Id="rId18" Type="http://schemas.openxmlformats.org/officeDocument/2006/relationships/tags" Target="../tags/tag45.xml"/><Relationship Id="rId39" Type="http://schemas.openxmlformats.org/officeDocument/2006/relationships/image" Target="../media/image33.emf"/><Relationship Id="rId34" Type="http://schemas.openxmlformats.org/officeDocument/2006/relationships/oleObject" Target="../embeddings/oleObject3.bin"/><Relationship Id="rId50" Type="http://schemas.openxmlformats.org/officeDocument/2006/relationships/image" Target="../media/image42.png"/><Relationship Id="rId55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notesSlide" Target="../notesSlides/notesSlide3.xml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9" Type="http://schemas.openxmlformats.org/officeDocument/2006/relationships/image" Target="../media/image78.emf"/><Relationship Id="rId21" Type="http://schemas.openxmlformats.org/officeDocument/2006/relationships/image" Target="../media/image62.png"/><Relationship Id="rId34" Type="http://schemas.openxmlformats.org/officeDocument/2006/relationships/image" Target="../media/image75.emf"/><Relationship Id="rId7" Type="http://schemas.openxmlformats.org/officeDocument/2006/relationships/tags" Target="../tags/tag66.xml"/><Relationship Id="rId12" Type="http://schemas.openxmlformats.org/officeDocument/2006/relationships/slideLayout" Target="../slideLayouts/slideLayout4.xml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33" Type="http://schemas.openxmlformats.org/officeDocument/2006/relationships/image" Target="../media/image74.png"/><Relationship Id="rId38" Type="http://schemas.openxmlformats.org/officeDocument/2006/relationships/image" Target="../media/image77.emf"/><Relationship Id="rId2" Type="http://schemas.openxmlformats.org/officeDocument/2006/relationships/tags" Target="../tags/tag61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70.png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image" Target="../media/image65.jpeg"/><Relationship Id="rId32" Type="http://schemas.openxmlformats.org/officeDocument/2006/relationships/image" Target="../media/image73.png"/><Relationship Id="rId37" Type="http://schemas.openxmlformats.org/officeDocument/2006/relationships/image" Target="../media/image6.emf"/><Relationship Id="rId40" Type="http://schemas.openxmlformats.org/officeDocument/2006/relationships/image" Target="../media/image79.emf"/><Relationship Id="rId5" Type="http://schemas.openxmlformats.org/officeDocument/2006/relationships/tags" Target="../tags/tag64.xml"/><Relationship Id="rId15" Type="http://schemas.openxmlformats.org/officeDocument/2006/relationships/image" Target="../media/image1.emf"/><Relationship Id="rId23" Type="http://schemas.openxmlformats.org/officeDocument/2006/relationships/image" Target="../media/image64.jpeg"/><Relationship Id="rId28" Type="http://schemas.openxmlformats.org/officeDocument/2006/relationships/image" Target="../media/image69.png"/><Relationship Id="rId36" Type="http://schemas.openxmlformats.org/officeDocument/2006/relationships/image" Target="../media/image7.emf"/><Relationship Id="rId10" Type="http://schemas.openxmlformats.org/officeDocument/2006/relationships/tags" Target="../tags/tag69.xml"/><Relationship Id="rId19" Type="http://schemas.openxmlformats.org/officeDocument/2006/relationships/image" Target="../media/image60.png"/><Relationship Id="rId31" Type="http://schemas.openxmlformats.org/officeDocument/2006/relationships/image" Target="../media/image72.jpeg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oleObject" Target="../embeddings/oleObject4.bin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Relationship Id="rId8" Type="http://schemas.openxmlformats.org/officeDocument/2006/relationships/tags" Target="../tags/tag67.xml"/><Relationship Id="rId3" Type="http://schemas.openxmlformats.org/officeDocument/2006/relationships/tags" Target="../tags/tag6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tags" Target="../tags/tag73.xml"/><Relationship Id="rId21" Type="http://schemas.openxmlformats.org/officeDocument/2006/relationships/image" Target="../media/image88.png"/><Relationship Id="rId7" Type="http://schemas.openxmlformats.org/officeDocument/2006/relationships/tags" Target="../tags/tag77.xml"/><Relationship Id="rId12" Type="http://schemas.openxmlformats.org/officeDocument/2006/relationships/image" Target="../media/image5.emf"/><Relationship Id="rId17" Type="http://schemas.openxmlformats.org/officeDocument/2006/relationships/image" Target="../media/image84.png"/><Relationship Id="rId25" Type="http://schemas.openxmlformats.org/officeDocument/2006/relationships/image" Target="../media/image7.emf"/><Relationship Id="rId2" Type="http://schemas.openxmlformats.org/officeDocument/2006/relationships/tags" Target="../tags/tag72.xml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image" Target="../media/image1.emf"/><Relationship Id="rId24" Type="http://schemas.openxmlformats.org/officeDocument/2006/relationships/image" Target="../media/image6.emf"/><Relationship Id="rId5" Type="http://schemas.openxmlformats.org/officeDocument/2006/relationships/tags" Target="../tags/tag75.xml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86.png"/><Relationship Id="rId4" Type="http://schemas.openxmlformats.org/officeDocument/2006/relationships/tags" Target="../tags/tag74.xml"/><Relationship Id="rId9" Type="http://schemas.openxmlformats.org/officeDocument/2006/relationships/notesSlide" Target="../notesSlides/notesSlide4.xml"/><Relationship Id="rId14" Type="http://schemas.openxmlformats.org/officeDocument/2006/relationships/image" Target="../media/image81.png"/><Relationship Id="rId22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image" Target="../media/image1.emf"/><Relationship Id="rId18" Type="http://schemas.openxmlformats.org/officeDocument/2006/relationships/image" Target="../media/image93.jpeg"/><Relationship Id="rId26" Type="http://schemas.openxmlformats.org/officeDocument/2006/relationships/image" Target="../media/image7.emf"/><Relationship Id="rId3" Type="http://schemas.openxmlformats.org/officeDocument/2006/relationships/tags" Target="../tags/tag80.xml"/><Relationship Id="rId21" Type="http://schemas.openxmlformats.org/officeDocument/2006/relationships/image" Target="../media/image96.png"/><Relationship Id="rId7" Type="http://schemas.openxmlformats.org/officeDocument/2006/relationships/tags" Target="../tags/tag84.xml"/><Relationship Id="rId12" Type="http://schemas.openxmlformats.org/officeDocument/2006/relationships/oleObject" Target="../embeddings/oleObject2.bin"/><Relationship Id="rId17" Type="http://schemas.openxmlformats.org/officeDocument/2006/relationships/image" Target="../media/image92.png"/><Relationship Id="rId25" Type="http://schemas.openxmlformats.org/officeDocument/2006/relationships/image" Target="../media/image76.png"/><Relationship Id="rId2" Type="http://schemas.openxmlformats.org/officeDocument/2006/relationships/tags" Target="../tags/tag79.xml"/><Relationship Id="rId16" Type="http://schemas.openxmlformats.org/officeDocument/2006/relationships/image" Target="../media/image91.jpeg"/><Relationship Id="rId20" Type="http://schemas.openxmlformats.org/officeDocument/2006/relationships/image" Target="../media/image95.png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notesSlide" Target="../notesSlides/notesSlide5.xml"/><Relationship Id="rId24" Type="http://schemas.openxmlformats.org/officeDocument/2006/relationships/image" Target="../media/image62.png"/><Relationship Id="rId5" Type="http://schemas.openxmlformats.org/officeDocument/2006/relationships/tags" Target="../tags/tag82.xml"/><Relationship Id="rId15" Type="http://schemas.openxmlformats.org/officeDocument/2006/relationships/image" Target="../media/image5.emf"/><Relationship Id="rId23" Type="http://schemas.openxmlformats.org/officeDocument/2006/relationships/image" Target="../media/image98.jpeg"/><Relationship Id="rId10" Type="http://schemas.openxmlformats.org/officeDocument/2006/relationships/slideLayout" Target="../slideLayouts/slideLayout4.xml"/><Relationship Id="rId19" Type="http://schemas.openxmlformats.org/officeDocument/2006/relationships/image" Target="../media/image94.png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image" Target="../media/image75.emf"/><Relationship Id="rId22" Type="http://schemas.openxmlformats.org/officeDocument/2006/relationships/image" Target="../media/image97.png"/><Relationship Id="rId27" Type="http://schemas.openxmlformats.org/officeDocument/2006/relationships/image" Target="../media/image9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6.emf"/><Relationship Id="rId18" Type="http://schemas.openxmlformats.org/officeDocument/2006/relationships/image" Target="../media/image103.png"/><Relationship Id="rId3" Type="http://schemas.openxmlformats.org/officeDocument/2006/relationships/tags" Target="../tags/tag89.xml"/><Relationship Id="rId21" Type="http://schemas.openxmlformats.org/officeDocument/2006/relationships/image" Target="../media/image106.png"/><Relationship Id="rId7" Type="http://schemas.openxmlformats.org/officeDocument/2006/relationships/tags" Target="../tags/tag93.xml"/><Relationship Id="rId12" Type="http://schemas.openxmlformats.org/officeDocument/2006/relationships/image" Target="../media/image5.emf"/><Relationship Id="rId17" Type="http://schemas.openxmlformats.org/officeDocument/2006/relationships/image" Target="../media/image102.png"/><Relationship Id="rId2" Type="http://schemas.openxmlformats.org/officeDocument/2006/relationships/tags" Target="../tags/tag88.xml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image" Target="../media/image1.emf"/><Relationship Id="rId5" Type="http://schemas.openxmlformats.org/officeDocument/2006/relationships/tags" Target="../tags/tag91.xml"/><Relationship Id="rId15" Type="http://schemas.openxmlformats.org/officeDocument/2006/relationships/image" Target="../media/image100.png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104.png"/><Relationship Id="rId4" Type="http://schemas.openxmlformats.org/officeDocument/2006/relationships/tags" Target="../tags/tag90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7.emf"/><Relationship Id="rId22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7.emf"/><Relationship Id="rId17" Type="http://schemas.openxmlformats.org/officeDocument/2006/relationships/image" Target="../media/image112.png"/><Relationship Id="rId2" Type="http://schemas.openxmlformats.org/officeDocument/2006/relationships/tags" Target="../tags/tag95.xml"/><Relationship Id="rId16" Type="http://schemas.openxmlformats.org/officeDocument/2006/relationships/image" Target="../media/image111.png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image" Target="../media/image5.emf"/><Relationship Id="rId5" Type="http://schemas.openxmlformats.org/officeDocument/2006/relationships/tags" Target="../tags/tag98.xml"/><Relationship Id="rId15" Type="http://schemas.openxmlformats.org/officeDocument/2006/relationships/image" Target="../media/image110.png"/><Relationship Id="rId10" Type="http://schemas.openxmlformats.org/officeDocument/2006/relationships/image" Target="../media/image1.emf"/><Relationship Id="rId19" Type="http://schemas.openxmlformats.org/officeDocument/2006/relationships/image" Target="../media/image114.png"/><Relationship Id="rId4" Type="http://schemas.openxmlformats.org/officeDocument/2006/relationships/tags" Target="../tags/tag97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10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12.xml"/><Relationship Id="rId18" Type="http://schemas.openxmlformats.org/officeDocument/2006/relationships/oleObject" Target="../embeddings/oleObject5.bin"/><Relationship Id="rId26" Type="http://schemas.openxmlformats.org/officeDocument/2006/relationships/image" Target="../media/image33.emf"/><Relationship Id="rId39" Type="http://schemas.openxmlformats.org/officeDocument/2006/relationships/image" Target="../media/image125.png"/><Relationship Id="rId21" Type="http://schemas.openxmlformats.org/officeDocument/2006/relationships/image" Target="../media/image116.emf"/><Relationship Id="rId34" Type="http://schemas.openxmlformats.org/officeDocument/2006/relationships/image" Target="../media/image120.png"/><Relationship Id="rId42" Type="http://schemas.openxmlformats.org/officeDocument/2006/relationships/image" Target="../media/image128.svg"/><Relationship Id="rId47" Type="http://schemas.openxmlformats.org/officeDocument/2006/relationships/image" Target="../media/image133.png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6" Type="http://schemas.openxmlformats.org/officeDocument/2006/relationships/slideLayout" Target="../slideLayouts/slideLayout4.xml"/><Relationship Id="rId29" Type="http://schemas.openxmlformats.org/officeDocument/2006/relationships/image" Target="../media/image7.emf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24" Type="http://schemas.openxmlformats.org/officeDocument/2006/relationships/image" Target="../media/image31.emf"/><Relationship Id="rId32" Type="http://schemas.openxmlformats.org/officeDocument/2006/relationships/image" Target="../media/image118.emf"/><Relationship Id="rId37" Type="http://schemas.openxmlformats.org/officeDocument/2006/relationships/image" Target="../media/image123.png"/><Relationship Id="rId40" Type="http://schemas.openxmlformats.org/officeDocument/2006/relationships/image" Target="../media/image126.png"/><Relationship Id="rId45" Type="http://schemas.openxmlformats.org/officeDocument/2006/relationships/image" Target="../media/image131.png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23" Type="http://schemas.openxmlformats.org/officeDocument/2006/relationships/image" Target="../media/image30.emf"/><Relationship Id="rId28" Type="http://schemas.openxmlformats.org/officeDocument/2006/relationships/image" Target="../media/image6.emf"/><Relationship Id="rId36" Type="http://schemas.openxmlformats.org/officeDocument/2006/relationships/image" Target="../media/image122.svg"/><Relationship Id="rId10" Type="http://schemas.openxmlformats.org/officeDocument/2006/relationships/tags" Target="../tags/tag109.xml"/><Relationship Id="rId19" Type="http://schemas.openxmlformats.org/officeDocument/2006/relationships/image" Target="../media/image1.emf"/><Relationship Id="rId31" Type="http://schemas.openxmlformats.org/officeDocument/2006/relationships/image" Target="../media/image36.emf"/><Relationship Id="rId44" Type="http://schemas.openxmlformats.org/officeDocument/2006/relationships/image" Target="../media/image130.png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Relationship Id="rId22" Type="http://schemas.openxmlformats.org/officeDocument/2006/relationships/image" Target="../media/image117.emf"/><Relationship Id="rId27" Type="http://schemas.openxmlformats.org/officeDocument/2006/relationships/image" Target="../media/image34.emf"/><Relationship Id="rId30" Type="http://schemas.openxmlformats.org/officeDocument/2006/relationships/image" Target="../media/image35.emf"/><Relationship Id="rId35" Type="http://schemas.openxmlformats.org/officeDocument/2006/relationships/image" Target="../media/image121.png"/><Relationship Id="rId43" Type="http://schemas.openxmlformats.org/officeDocument/2006/relationships/image" Target="../media/image129.png"/><Relationship Id="rId48" Type="http://schemas.openxmlformats.org/officeDocument/2006/relationships/image" Target="../media/image134.svg"/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12" Type="http://schemas.openxmlformats.org/officeDocument/2006/relationships/tags" Target="../tags/tag111.xml"/><Relationship Id="rId17" Type="http://schemas.openxmlformats.org/officeDocument/2006/relationships/notesSlide" Target="../notesSlides/notesSlide8.xml"/><Relationship Id="rId25" Type="http://schemas.openxmlformats.org/officeDocument/2006/relationships/image" Target="../media/image32.emf"/><Relationship Id="rId33" Type="http://schemas.openxmlformats.org/officeDocument/2006/relationships/image" Target="../media/image119.png"/><Relationship Id="rId38" Type="http://schemas.openxmlformats.org/officeDocument/2006/relationships/image" Target="../media/image124.svg"/><Relationship Id="rId46" Type="http://schemas.openxmlformats.org/officeDocument/2006/relationships/image" Target="../media/image132.png"/><Relationship Id="rId20" Type="http://schemas.openxmlformats.org/officeDocument/2006/relationships/image" Target="../media/image115.emf"/><Relationship Id="rId41" Type="http://schemas.openxmlformats.org/officeDocument/2006/relationships/image" Target="../media/image1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B185038-D413-89E0-4FF0-5772C9B05B0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606" imgH="608" progId="TCLayout.ActiveDocument.1">
                  <p:embed/>
                </p:oleObj>
              </mc:Choice>
              <mc:Fallback>
                <p:oleObj name="think-cell Slide" r:id="rId22" imgW="606" imgH="60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B185038-D413-89E0-4FF0-5772C9B05B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btfpColumnIndicatorGroup2">
            <a:extLst>
              <a:ext uri="{FF2B5EF4-FFF2-40B4-BE49-F238E27FC236}">
                <a16:creationId xmlns:a16="http://schemas.microsoft.com/office/drawing/2014/main" id="{1B9D411B-4535-6DDB-83E7-63D7D4CD8DC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1" name="btfpColumnGapBlocker559006">
              <a:extLst>
                <a:ext uri="{FF2B5EF4-FFF2-40B4-BE49-F238E27FC236}">
                  <a16:creationId xmlns:a16="http://schemas.microsoft.com/office/drawing/2014/main" id="{973BE011-2C4F-02BD-B460-24F86313A22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39" name="btfpColumnGapBlocker708597">
              <a:extLst>
                <a:ext uri="{FF2B5EF4-FFF2-40B4-BE49-F238E27FC236}">
                  <a16:creationId xmlns:a16="http://schemas.microsoft.com/office/drawing/2014/main" id="{3656DB71-6309-2BFB-1B79-BF69D71D9D7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btfpColumnIndicator602635">
              <a:extLst>
                <a:ext uri="{FF2B5EF4-FFF2-40B4-BE49-F238E27FC236}">
                  <a16:creationId xmlns:a16="http://schemas.microsoft.com/office/drawing/2014/main" id="{4DB708EE-0147-0E2A-64E8-AE4FC82F890B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btfpColumnIndicator708634">
              <a:extLst>
                <a:ext uri="{FF2B5EF4-FFF2-40B4-BE49-F238E27FC236}">
                  <a16:creationId xmlns:a16="http://schemas.microsoft.com/office/drawing/2014/main" id="{3E9628D7-FD4B-5EF9-C602-7F0A3C997D4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btfpColumnIndicatorGroup1">
            <a:extLst>
              <a:ext uri="{FF2B5EF4-FFF2-40B4-BE49-F238E27FC236}">
                <a16:creationId xmlns:a16="http://schemas.microsoft.com/office/drawing/2014/main" id="{6BDCA54F-9E2F-72A4-A66F-F30A4DCC277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0" name="btfpColumnGapBlocker375621">
              <a:extLst>
                <a:ext uri="{FF2B5EF4-FFF2-40B4-BE49-F238E27FC236}">
                  <a16:creationId xmlns:a16="http://schemas.microsoft.com/office/drawing/2014/main" id="{31315716-C012-9300-EE8D-B808DC163AC7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38" name="btfpColumnGapBlocker703444">
              <a:extLst>
                <a:ext uri="{FF2B5EF4-FFF2-40B4-BE49-F238E27FC236}">
                  <a16:creationId xmlns:a16="http://schemas.microsoft.com/office/drawing/2014/main" id="{38B8D66C-3329-A970-6121-BB1A06BE2B63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277489">
              <a:extLst>
                <a:ext uri="{FF2B5EF4-FFF2-40B4-BE49-F238E27FC236}">
                  <a16:creationId xmlns:a16="http://schemas.microsoft.com/office/drawing/2014/main" id="{70400A15-8611-6328-C75A-72C7609703E7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btfpColumnIndicator797740">
              <a:extLst>
                <a:ext uri="{FF2B5EF4-FFF2-40B4-BE49-F238E27FC236}">
                  <a16:creationId xmlns:a16="http://schemas.microsoft.com/office/drawing/2014/main" id="{B1755746-4FBC-ADB3-0681-EC625517072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44268E4-3937-A9A2-9C3C-2966F763E639}"/>
              </a:ext>
            </a:extLst>
          </p:cNvPr>
          <p:cNvSpPr txBox="1">
            <a:spLocks/>
          </p:cNvSpPr>
          <p:nvPr/>
        </p:nvSpPr>
        <p:spPr bwMode="gray">
          <a:xfrm>
            <a:off x="334963" y="56649"/>
            <a:ext cx="3817935" cy="7438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</a:extLst>
        </p:spPr>
        <p:txBody>
          <a:bodyPr vert="horz" lIns="36000" tIns="36000" rIns="36000" bIns="72000" rtlCol="0" anchor="b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000" b="1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EXECUTIVE SUMMARY</a:t>
            </a:r>
          </a:p>
        </p:txBody>
      </p:sp>
      <p:sp>
        <p:nvSpPr>
          <p:cNvPr id="101" name="Oval 9">
            <a:extLst>
              <a:ext uri="{FF2B5EF4-FFF2-40B4-BE49-F238E27FC236}">
                <a16:creationId xmlns:a16="http://schemas.microsoft.com/office/drawing/2014/main" id="{49461285-E49E-21C4-CB80-D00E28E9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070"/>
            <a:ext cx="12219002" cy="102836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99083">
                <a:schemeClr val="accent4"/>
              </a:gs>
              <a:gs pos="51000">
                <a:schemeClr val="accent6"/>
              </a:gs>
            </a:gsLst>
            <a:lin ang="0" scaled="1"/>
          </a:gra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ZA" sz="2000" b="1" spc="300">
              <a:solidFill>
                <a:srgbClr val="FFFFFF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E830567-3AD2-F140-2CD1-EEB1008919BC}"/>
              </a:ext>
            </a:extLst>
          </p:cNvPr>
          <p:cNvCxnSpPr>
            <a:cxnSpLocks/>
          </p:cNvCxnSpPr>
          <p:nvPr/>
        </p:nvCxnSpPr>
        <p:spPr bwMode="gray">
          <a:xfrm>
            <a:off x="4135041" y="1270026"/>
            <a:ext cx="0" cy="3990109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7350763-8C40-90F4-D20E-F40231000C3D}"/>
              </a:ext>
            </a:extLst>
          </p:cNvPr>
          <p:cNvCxnSpPr>
            <a:cxnSpLocks/>
          </p:cNvCxnSpPr>
          <p:nvPr/>
        </p:nvCxnSpPr>
        <p:spPr bwMode="gray">
          <a:xfrm>
            <a:off x="8072835" y="1270026"/>
            <a:ext cx="0" cy="380874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btfpBulletedList255668">
            <a:extLst>
              <a:ext uri="{FF2B5EF4-FFF2-40B4-BE49-F238E27FC236}">
                <a16:creationId xmlns:a16="http://schemas.microsoft.com/office/drawing/2014/main" id="{64E8711A-8519-3005-92F3-2C1A735DB9ED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165101" y="445798"/>
            <a:ext cx="3680616" cy="689420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BCN PEG FS center of excellence</a:t>
            </a:r>
          </a:p>
        </p:txBody>
      </p:sp>
      <p:sp>
        <p:nvSpPr>
          <p:cNvPr id="107" name="btfpBulletedList255668">
            <a:extLst>
              <a:ext uri="{FF2B5EF4-FFF2-40B4-BE49-F238E27FC236}">
                <a16:creationId xmlns:a16="http://schemas.microsoft.com/office/drawing/2014/main" id="{B967DA12-9842-170C-9FB1-35A025543C0F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4152897" y="439725"/>
            <a:ext cx="3483498" cy="997196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Delivered 150+ FS cases in ’23-24</a:t>
            </a:r>
            <a:br>
              <a:rPr kumimoji="0" lang="en-US" sz="2000" b="1" i="0" u="none" strike="noStrike" kern="1200" cap="none" spc="12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2000" i="0" u="none" strike="noStrike" kern="1200" cap="none" spc="12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9" name="btfpBulletedList255668">
            <a:extLst>
              <a:ext uri="{FF2B5EF4-FFF2-40B4-BE49-F238E27FC236}">
                <a16:creationId xmlns:a16="http://schemas.microsoft.com/office/drawing/2014/main" id="{6BFB528D-6E7E-14C7-8D1E-BA0BDE264BC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8086718" y="439725"/>
            <a:ext cx="3630613" cy="997196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Expertise in FS market modelling</a:t>
            </a:r>
            <a:br>
              <a:rPr kumimoji="0" lang="en-US" sz="2000" b="1" i="0" strike="noStrike" kern="1200" cap="none" spc="12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2000" b="1" i="0" strike="noStrike" kern="1200" cap="none" spc="12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0A6D86-1F61-B7E9-30E3-1393A4466BC4}"/>
              </a:ext>
            </a:extLst>
          </p:cNvPr>
          <p:cNvSpPr txBox="1"/>
          <p:nvPr/>
        </p:nvSpPr>
        <p:spPr bwMode="gray">
          <a:xfrm>
            <a:off x="377762" y="6489541"/>
            <a:ext cx="1157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CC0000"/>
                    </a:gs>
                    <a:gs pos="100000">
                      <a:srgbClr val="46647B"/>
                    </a:gs>
                    <a:gs pos="50000">
                      <a:srgbClr val="973B74"/>
                    </a:gs>
                  </a:gsLst>
                  <a:lin ang="0" scaled="1"/>
                </a:gradFill>
                <a:effectLst/>
                <a:uLnTx/>
                <a:uFillTx/>
                <a:latin typeface="Arial"/>
                <a:ea typeface="+mn-ea"/>
                <a:cs typeface="+mn-cs"/>
              </a:rPr>
              <a:t>BCN PEG delivers an end-to-end solution for analysis and strategic modeling, empowering your decisions with precision and insight</a:t>
            </a:r>
          </a:p>
        </p:txBody>
      </p:sp>
      <p:pic>
        <p:nvPicPr>
          <p:cNvPr id="113" name="btfpIconLines671768">
            <a:extLst>
              <a:ext uri="{FF2B5EF4-FFF2-40B4-BE49-F238E27FC236}">
                <a16:creationId xmlns:a16="http://schemas.microsoft.com/office/drawing/2014/main" id="{F8A3713A-A9B9-7F7A-6DA6-D6A10F79E4FB}"/>
              </a:ext>
            </a:extLst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5" y="442716"/>
            <a:ext cx="680142" cy="69558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A6BE6EF-A86F-2AD7-9FD7-906C23479D09}"/>
              </a:ext>
            </a:extLst>
          </p:cNvPr>
          <p:cNvGrpSpPr/>
          <p:nvPr/>
        </p:nvGrpSpPr>
        <p:grpSpPr>
          <a:xfrm>
            <a:off x="2202013" y="6187292"/>
            <a:ext cx="7456992" cy="281050"/>
            <a:chOff x="334963" y="5022023"/>
            <a:chExt cx="3478741" cy="28105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A7DB71B-D0A9-4E03-B8B2-E212F7AA5CE0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2074334" y="3423177"/>
              <a:ext cx="0" cy="3478741"/>
            </a:xfrm>
            <a:prstGeom prst="line">
              <a:avLst/>
            </a:prstGeom>
            <a:ln w="952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DE3404F-2C19-E712-80C1-0B6D2D8DF8F9}"/>
                </a:ext>
              </a:extLst>
            </p:cNvPr>
            <p:cNvGrpSpPr/>
            <p:nvPr/>
          </p:nvGrpSpPr>
          <p:grpSpPr>
            <a:xfrm>
              <a:off x="1569494" y="5022023"/>
              <a:ext cx="874746" cy="281050"/>
              <a:chOff x="1232029" y="4872996"/>
              <a:chExt cx="1549661" cy="497897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D8CB956-DA9E-8E6B-5DB0-AACD0FA5CFA5}"/>
                  </a:ext>
                </a:extLst>
              </p:cNvPr>
              <p:cNvSpPr/>
              <p:nvPr/>
            </p:nvSpPr>
            <p:spPr bwMode="gray">
              <a:xfrm>
                <a:off x="1232029" y="4872996"/>
                <a:ext cx="1549661" cy="49789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3" name="btfpSequenceArrow814572">
                <a:extLst>
                  <a:ext uri="{FF2B5EF4-FFF2-40B4-BE49-F238E27FC236}">
                    <a16:creationId xmlns:a16="http://schemas.microsoft.com/office/drawing/2014/main" id="{948E2E63-0D99-607F-9693-75ED72E815CD}"/>
                  </a:ext>
                </a:extLst>
              </p:cNvPr>
              <p:cNvSpPr/>
              <p:nvPr/>
            </p:nvSpPr>
            <p:spPr bwMode="gray">
              <a:xfrm rot="5400000">
                <a:off x="1948207" y="4639560"/>
                <a:ext cx="252255" cy="972980"/>
              </a:xfrm>
              <a:custGeom>
                <a:avLst/>
                <a:gdLst/>
                <a:ahLst/>
                <a:cxnLst/>
                <a:rect l="0" t="0" r="0" b="0"/>
                <a:pathLst>
                  <a:path w="252255" h="972980">
                    <a:moveTo>
                      <a:pt x="38100" y="0"/>
                    </a:moveTo>
                    <a:lnTo>
                      <a:pt x="252254" y="486489"/>
                    </a:lnTo>
                    <a:lnTo>
                      <a:pt x="38100" y="972979"/>
                    </a:lnTo>
                    <a:lnTo>
                      <a:pt x="0" y="972979"/>
                    </a:lnTo>
                    <a:lnTo>
                      <a:pt x="214154" y="48648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0000"/>
              </a:solidFill>
              <a:ln w="9525" cap="flat">
                <a:solidFill>
                  <a:srgbClr val="CC0000"/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177800" marR="0" lvl="0" indent="-177800" algn="ctr" defTabSz="711200" rtl="0" eaLnBrk="1" fontAlgn="auto" latinLnBrk="0" hangingPunct="1">
                  <a:lnSpc>
                    <a:spcPct val="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" name="btfpIcon681716">
            <a:extLst>
              <a:ext uri="{FF2B5EF4-FFF2-40B4-BE49-F238E27FC236}">
                <a16:creationId xmlns:a16="http://schemas.microsoft.com/office/drawing/2014/main" id="{AC0F2389-D7B4-637C-C3BE-A9A151C70F56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7335030" y="458817"/>
            <a:ext cx="698911" cy="698911"/>
            <a:chOff x="5159058" y="1170703"/>
            <a:chExt cx="1081088" cy="1081088"/>
          </a:xfrm>
          <a:noFill/>
        </p:grpSpPr>
        <p:sp>
          <p:nvSpPr>
            <p:cNvPr id="19" name="btfpIconCircle681716">
              <a:extLst>
                <a:ext uri="{FF2B5EF4-FFF2-40B4-BE49-F238E27FC236}">
                  <a16:creationId xmlns:a16="http://schemas.microsoft.com/office/drawing/2014/main" id="{D2447A63-CA22-BA93-2BB0-FE8425658170}"/>
                </a:ext>
              </a:extLst>
            </p:cNvPr>
            <p:cNvSpPr>
              <a:spLocks/>
            </p:cNvSpPr>
            <p:nvPr/>
          </p:nvSpPr>
          <p:spPr bwMode="gray">
            <a:xfrm>
              <a:off x="5159058" y="1170703"/>
              <a:ext cx="1081088" cy="108108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rgbClr val="FF0000"/>
                </a:solidFill>
              </a:endParaRPr>
            </a:p>
          </p:txBody>
        </p:sp>
        <p:pic>
          <p:nvPicPr>
            <p:cNvPr id="20" name="btfpIconLines681716">
              <a:extLst>
                <a:ext uri="{FF2B5EF4-FFF2-40B4-BE49-F238E27FC236}">
                  <a16:creationId xmlns:a16="http://schemas.microsoft.com/office/drawing/2014/main" id="{F7F5C336-3BAE-D770-7598-69BE5D71822A}"/>
                </a:ext>
              </a:extLst>
            </p:cNvPr>
            <p:cNvPicPr>
              <a:picLocks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5159058" y="1170703"/>
              <a:ext cx="1081088" cy="1081088"/>
            </a:xfrm>
            <a:prstGeom prst="rect">
              <a:avLst/>
            </a:prstGeom>
            <a:grpFill/>
          </p:spPr>
        </p:pic>
      </p:grpSp>
      <p:grpSp>
        <p:nvGrpSpPr>
          <p:cNvPr id="28" name="btfpIcon796065">
            <a:extLst>
              <a:ext uri="{FF2B5EF4-FFF2-40B4-BE49-F238E27FC236}">
                <a16:creationId xmlns:a16="http://schemas.microsoft.com/office/drawing/2014/main" id="{FA296474-F9D1-5551-F3B4-5220D38F2D13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11320290" y="439725"/>
            <a:ext cx="718003" cy="718003"/>
            <a:chOff x="7573487" y="3851954"/>
            <a:chExt cx="1081088" cy="1081088"/>
          </a:xfrm>
          <a:noFill/>
        </p:grpSpPr>
        <p:sp>
          <p:nvSpPr>
            <p:cNvPr id="29" name="btfpIconCircle796065">
              <a:extLst>
                <a:ext uri="{FF2B5EF4-FFF2-40B4-BE49-F238E27FC236}">
                  <a16:creationId xmlns:a16="http://schemas.microsoft.com/office/drawing/2014/main" id="{D453A666-CF14-8114-5583-3CEDB552C80C}"/>
                </a:ext>
              </a:extLst>
            </p:cNvPr>
            <p:cNvSpPr>
              <a:spLocks/>
            </p:cNvSpPr>
            <p:nvPr/>
          </p:nvSpPr>
          <p:spPr bwMode="gray">
            <a:xfrm>
              <a:off x="7573487" y="3851954"/>
              <a:ext cx="1081088" cy="108108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rgbClr val="FFFFFF"/>
                </a:solidFill>
              </a:endParaRPr>
            </a:p>
          </p:txBody>
        </p:sp>
        <p:pic>
          <p:nvPicPr>
            <p:cNvPr id="30" name="btfpIconLines796065">
              <a:extLst>
                <a:ext uri="{FF2B5EF4-FFF2-40B4-BE49-F238E27FC236}">
                  <a16:creationId xmlns:a16="http://schemas.microsoft.com/office/drawing/2014/main" id="{8DBF74E5-F177-7922-4674-44AF7ADC3D31}"/>
                </a:ext>
              </a:extLst>
            </p:cNvPr>
            <p:cNvPicPr>
              <a:picLocks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7573487" y="3851954"/>
              <a:ext cx="1081088" cy="1081088"/>
            </a:xfrm>
            <a:prstGeom prst="rect">
              <a:avLst/>
            </a:prstGeom>
            <a:grpFill/>
          </p:spPr>
        </p:pic>
      </p:grpSp>
      <p:sp>
        <p:nvSpPr>
          <p:cNvPr id="2" name="btfpBulletedList536189">
            <a:extLst>
              <a:ext uri="{FF2B5EF4-FFF2-40B4-BE49-F238E27FC236}">
                <a16:creationId xmlns:a16="http://schemas.microsoft.com/office/drawing/2014/main" id="{8CD8DAF2-A78A-90FD-DD7A-18A067CAFD8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27897" y="1315511"/>
            <a:ext cx="2727659" cy="1042199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300" b="1" dirty="0">
                <a:effectLst/>
              </a:rPr>
              <a:t>Experience and expertise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100" dirty="0">
                <a:effectLst/>
              </a:rPr>
              <a:t>We have </a:t>
            </a:r>
            <a:r>
              <a:rPr lang="en-GB" sz="1100" b="1" dirty="0">
                <a:effectLst/>
              </a:rPr>
              <a:t>unrivalled PE deal experience</a:t>
            </a:r>
            <a:r>
              <a:rPr lang="en-GB" sz="1100" b="1" dirty="0"/>
              <a:t>; </a:t>
            </a:r>
            <a:r>
              <a:rPr lang="en-GB" sz="1100" dirty="0"/>
              <a:t>we mobilize</a:t>
            </a:r>
            <a:r>
              <a:rPr lang="en-GB" sz="1100" dirty="0">
                <a:effectLst/>
              </a:rPr>
              <a:t> </a:t>
            </a:r>
            <a:r>
              <a:rPr lang="en-GB" sz="1100" b="1" dirty="0">
                <a:effectLst/>
              </a:rPr>
              <a:t>sector and functional expertise </a:t>
            </a:r>
            <a:r>
              <a:rPr lang="en-GB" sz="1100" dirty="0">
                <a:effectLst/>
              </a:rPr>
              <a:t>and understand the trends disrupting the FS sector</a:t>
            </a:r>
          </a:p>
        </p:txBody>
      </p:sp>
      <p:pic>
        <p:nvPicPr>
          <p:cNvPr id="5" name="btfpIconLines259706">
            <a:extLst>
              <a:ext uri="{FF2B5EF4-FFF2-40B4-BE49-F238E27FC236}">
                <a16:creationId xmlns:a16="http://schemas.microsoft.com/office/drawing/2014/main" id="{DD72C4B7-6ABF-4AF5-4358-18EDF4129EE8}"/>
              </a:ext>
            </a:extLst>
          </p:cNvPr>
          <p:cNvPicPr>
            <a:picLocks/>
          </p:cNvPicPr>
          <p:nvPr/>
        </p:nvPicPr>
        <p:blipFill>
          <a:blip r:embed="rId27"/>
          <a:stretch>
            <a:fillRect/>
          </a:stretch>
        </p:blipFill>
        <p:spPr>
          <a:xfrm rot="150918">
            <a:off x="587040" y="1393238"/>
            <a:ext cx="535836" cy="535836"/>
          </a:xfrm>
          <a:prstGeom prst="rect">
            <a:avLst/>
          </a:prstGeom>
        </p:spPr>
      </p:pic>
      <p:sp>
        <p:nvSpPr>
          <p:cNvPr id="9" name="btfpBulletedList536189">
            <a:extLst>
              <a:ext uri="{FF2B5EF4-FFF2-40B4-BE49-F238E27FC236}">
                <a16:creationId xmlns:a16="http://schemas.microsoft.com/office/drawing/2014/main" id="{00A3EBEB-95B1-DF20-99E3-19CB8E5649C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227897" y="2317162"/>
            <a:ext cx="2727659" cy="688256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300" b="1">
                <a:effectLst/>
              </a:rPr>
              <a:t>Dedicated resources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100">
                <a:effectLst/>
              </a:rPr>
              <a:t>Our </a:t>
            </a:r>
            <a:r>
              <a:rPr lang="en-GB" sz="1100" b="1">
                <a:effectLst/>
              </a:rPr>
              <a:t>dedicated FS practice </a:t>
            </a:r>
            <a:r>
              <a:rPr lang="en-GB" sz="1100">
                <a:effectLst/>
              </a:rPr>
              <a:t>assures high quality and well-trained teams </a:t>
            </a:r>
          </a:p>
        </p:txBody>
      </p:sp>
      <p:sp>
        <p:nvSpPr>
          <p:cNvPr id="10" name="btfpBulletedList536189">
            <a:extLst>
              <a:ext uri="{FF2B5EF4-FFF2-40B4-BE49-F238E27FC236}">
                <a16:creationId xmlns:a16="http://schemas.microsoft.com/office/drawing/2014/main" id="{3F9DD060-4AF2-D8A4-42AA-39B8FEDBB45C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227897" y="3042381"/>
            <a:ext cx="2727659" cy="85753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300" b="1">
                <a:effectLst/>
              </a:rPr>
              <a:t>Proprietary insights faster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100">
                <a:effectLst/>
              </a:rPr>
              <a:t>We have </a:t>
            </a:r>
            <a:r>
              <a:rPr lang="en-GB" sz="1100" b="1">
                <a:effectLst/>
              </a:rPr>
              <a:t>deep primary research </a:t>
            </a:r>
            <a:r>
              <a:rPr lang="en-GB" sz="1100">
                <a:effectLst/>
              </a:rPr>
              <a:t>and </a:t>
            </a:r>
            <a:r>
              <a:rPr lang="en-GB" sz="1100" b="1">
                <a:effectLst/>
              </a:rPr>
              <a:t>advanced analytic capabilities</a:t>
            </a:r>
            <a:r>
              <a:rPr lang="en-GB" sz="1100">
                <a:effectLst/>
              </a:rPr>
              <a:t>, enabling us to get at </a:t>
            </a:r>
            <a:r>
              <a:rPr lang="en-GB" sz="1100" b="1">
                <a:effectLst/>
              </a:rPr>
              <a:t>better insights faster </a:t>
            </a:r>
          </a:p>
        </p:txBody>
      </p:sp>
      <p:pic>
        <p:nvPicPr>
          <p:cNvPr id="11" name="btfpIconLines524400">
            <a:extLst>
              <a:ext uri="{FF2B5EF4-FFF2-40B4-BE49-F238E27FC236}">
                <a16:creationId xmlns:a16="http://schemas.microsoft.com/office/drawing/2014/main" id="{56EE0348-02BE-28B3-9EC2-DED1D3D6DC0F}"/>
              </a:ext>
            </a:extLst>
          </p:cNvPr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544381" y="3014777"/>
            <a:ext cx="621154" cy="621154"/>
          </a:xfrm>
          <a:prstGeom prst="rect">
            <a:avLst/>
          </a:prstGeom>
        </p:spPr>
      </p:pic>
      <p:pic>
        <p:nvPicPr>
          <p:cNvPr id="12" name="btfpIconLines356065">
            <a:extLst>
              <a:ext uri="{FF2B5EF4-FFF2-40B4-BE49-F238E27FC236}">
                <a16:creationId xmlns:a16="http://schemas.microsoft.com/office/drawing/2014/main" id="{5DD8B8B8-8A49-D447-5094-F8257B88C918}"/>
              </a:ext>
            </a:extLst>
          </p:cNvPr>
          <p:cNvPicPr>
            <a:picLocks/>
          </p:cNvPicPr>
          <p:nvPr/>
        </p:nvPicPr>
        <p:blipFill>
          <a:blip r:embed="rId29"/>
          <a:stretch>
            <a:fillRect/>
          </a:stretch>
        </p:blipFill>
        <p:spPr>
          <a:xfrm>
            <a:off x="587040" y="2314879"/>
            <a:ext cx="535836" cy="535836"/>
          </a:xfrm>
          <a:prstGeom prst="rect">
            <a:avLst/>
          </a:prstGeom>
        </p:spPr>
      </p:pic>
      <p:sp>
        <p:nvSpPr>
          <p:cNvPr id="13" name="btfpBulletedList536189">
            <a:extLst>
              <a:ext uri="{FF2B5EF4-FFF2-40B4-BE49-F238E27FC236}">
                <a16:creationId xmlns:a16="http://schemas.microsoft.com/office/drawing/2014/main" id="{3904BFCB-D94B-55AE-45AE-95E884AEDBD3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227897" y="3936173"/>
            <a:ext cx="2727659" cy="1026810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300" b="1">
                <a:effectLst/>
              </a:rPr>
              <a:t>Access to cutting-edge data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100"/>
              <a:t>We leverage </a:t>
            </a:r>
            <a:r>
              <a:rPr lang="en-US" sz="1100"/>
              <a:t>a wide variety of data sources through an ecosystem of data partners to generate </a:t>
            </a:r>
            <a:r>
              <a:rPr lang="en-US" sz="1100" b="1"/>
              <a:t>accurate and reliable insights </a:t>
            </a:r>
            <a:r>
              <a:rPr lang="en-US" sz="1100"/>
              <a:t>for clients</a:t>
            </a:r>
            <a:endParaRPr lang="en-GB" sz="1100"/>
          </a:p>
        </p:txBody>
      </p:sp>
      <p:grpSp>
        <p:nvGrpSpPr>
          <p:cNvPr id="21" name="btfpIcon139418">
            <a:extLst>
              <a:ext uri="{FF2B5EF4-FFF2-40B4-BE49-F238E27FC236}">
                <a16:creationId xmlns:a16="http://schemas.microsoft.com/office/drawing/2014/main" id="{06DC3D78-EAF2-16EE-D850-57B424D47624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501722" y="3926180"/>
            <a:ext cx="621154" cy="621153"/>
            <a:chOff x="376704" y="5421931"/>
            <a:chExt cx="1081089" cy="1081088"/>
          </a:xfrm>
        </p:grpSpPr>
        <p:sp>
          <p:nvSpPr>
            <p:cNvPr id="22" name="btfpIconCircle139418">
              <a:extLst>
                <a:ext uri="{FF2B5EF4-FFF2-40B4-BE49-F238E27FC236}">
                  <a16:creationId xmlns:a16="http://schemas.microsoft.com/office/drawing/2014/main" id="{1932DD94-4F2D-F798-05A4-EA8522668377}"/>
                </a:ext>
              </a:extLst>
            </p:cNvPr>
            <p:cNvSpPr>
              <a:spLocks/>
            </p:cNvSpPr>
            <p:nvPr/>
          </p:nvSpPr>
          <p:spPr bwMode="gray">
            <a:xfrm>
              <a:off x="376704" y="5421931"/>
              <a:ext cx="1081089" cy="1081088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23" name="btfpIconLines139418">
              <a:extLst>
                <a:ext uri="{FF2B5EF4-FFF2-40B4-BE49-F238E27FC236}">
                  <a16:creationId xmlns:a16="http://schemas.microsoft.com/office/drawing/2014/main" id="{E305B2E5-5DB4-1912-CC51-700D7666CFD1}"/>
                </a:ext>
              </a:extLst>
            </p:cNvPr>
            <p:cNvPicPr>
              <a:picLocks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04" y="5421931"/>
              <a:ext cx="1081089" cy="1081088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E94BD4-9B9B-A9FF-D8F4-13AD81414C9A}"/>
              </a:ext>
            </a:extLst>
          </p:cNvPr>
          <p:cNvGrpSpPr/>
          <p:nvPr/>
        </p:nvGrpSpPr>
        <p:grpSpPr>
          <a:xfrm>
            <a:off x="8379682" y="2278714"/>
            <a:ext cx="3470967" cy="861774"/>
            <a:chOff x="8390832" y="2697190"/>
            <a:chExt cx="3470967" cy="861774"/>
          </a:xfrm>
        </p:grpSpPr>
        <p:grpSp>
          <p:nvGrpSpPr>
            <p:cNvPr id="26" name="btfpIcon806870">
              <a:extLst>
                <a:ext uri="{FF2B5EF4-FFF2-40B4-BE49-F238E27FC236}">
                  <a16:creationId xmlns:a16="http://schemas.microsoft.com/office/drawing/2014/main" id="{7304617E-1029-468D-E6A2-CBEFBBBF3E75}"/>
                </a:ext>
              </a:extLst>
            </p:cNvPr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>
            <a:xfrm>
              <a:off x="8390832" y="2873776"/>
              <a:ext cx="554768" cy="554768"/>
              <a:chOff x="330201" y="2891988"/>
              <a:chExt cx="671270" cy="671270"/>
            </a:xfrm>
          </p:grpSpPr>
          <p:sp>
            <p:nvSpPr>
              <p:cNvPr id="31" name="btfpIconCircle806870">
                <a:extLst>
                  <a:ext uri="{FF2B5EF4-FFF2-40B4-BE49-F238E27FC236}">
                    <a16:creationId xmlns:a16="http://schemas.microsoft.com/office/drawing/2014/main" id="{59C251E0-FE75-D2AB-B416-73813FF8374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201" y="2891988"/>
                <a:ext cx="671270" cy="671270"/>
              </a:xfrm>
              <a:prstGeom prst="ellipse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400" err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32" name="btfpIconLines806870">
                <a:extLst>
                  <a:ext uri="{FF2B5EF4-FFF2-40B4-BE49-F238E27FC236}">
                    <a16:creationId xmlns:a16="http://schemas.microsoft.com/office/drawing/2014/main" id="{D6B8C590-27B6-7E75-F4CA-5F04DD256245}"/>
                  </a:ext>
                </a:extLst>
              </p:cNvPr>
              <p:cNvPicPr>
                <a:picLocks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201" y="2891988"/>
                <a:ext cx="671270" cy="671270"/>
              </a:xfrm>
              <a:prstGeom prst="rect">
                <a:avLst/>
              </a:prstGeom>
            </p:spPr>
          </p:pic>
        </p:grpSp>
        <p:sp>
          <p:nvSpPr>
            <p:cNvPr id="27" name="btfpBulletedList218896">
              <a:extLst>
                <a:ext uri="{FF2B5EF4-FFF2-40B4-BE49-F238E27FC236}">
                  <a16:creationId xmlns:a16="http://schemas.microsoft.com/office/drawing/2014/main" id="{A03BA2F3-3742-E171-965A-937E22A4324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934450" y="2697190"/>
              <a:ext cx="2927349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177800" indent="-177800" algn="l" defTabSz="711200" rtl="0" eaLnBrk="1" latinLnBrk="0" hangingPunct="1">
                <a:spcBef>
                  <a:spcPts val="1200"/>
                </a:spcBef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56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334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112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890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66800" indent="-177800" algn="l" defTabSz="7112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44600" indent="-177800" algn="l" defTabSz="7112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22400" indent="-177800" algn="l" defTabSz="7112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00200" indent="-177800" algn="l" defTabSz="7112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200" b="1" dirty="0">
                  <a:solidFill>
                    <a:srgbClr val="000000"/>
                  </a:solidFill>
                  <a:ea typeface="MS PGothic"/>
                </a:rPr>
                <a:t>Global specialty insurance brokerage:</a:t>
              </a:r>
              <a:r>
                <a:rPr lang="en-US" sz="1200" b="1" dirty="0">
                  <a:solidFill>
                    <a:srgbClr val="000000"/>
                  </a:solidFill>
                  <a:latin typeface="Arial"/>
                  <a:ea typeface="DengXian"/>
                </a:rPr>
                <a:t> </a:t>
              </a:r>
            </a:p>
            <a:p>
              <a:pPr marL="0" marR="0" lvl="0" indent="0" defTabSz="711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050" dirty="0">
                  <a:solidFill>
                    <a:srgbClr val="000000"/>
                  </a:solidFill>
                  <a:ea typeface="MS PGothic"/>
                </a:rPr>
                <a:t>Global GWP and Brokerage revenue model split by LOBs</a:t>
              </a:r>
              <a:endPara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ngXian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FC82EF-4921-958D-2A59-CFF19041C096}"/>
              </a:ext>
            </a:extLst>
          </p:cNvPr>
          <p:cNvGrpSpPr/>
          <p:nvPr/>
        </p:nvGrpSpPr>
        <p:grpSpPr>
          <a:xfrm>
            <a:off x="8379682" y="4373761"/>
            <a:ext cx="3482117" cy="861774"/>
            <a:chOff x="8379682" y="3838287"/>
            <a:chExt cx="3482117" cy="861774"/>
          </a:xfrm>
        </p:grpSpPr>
        <p:grpSp>
          <p:nvGrpSpPr>
            <p:cNvPr id="34" name="btfpIcon728386">
              <a:extLst>
                <a:ext uri="{FF2B5EF4-FFF2-40B4-BE49-F238E27FC236}">
                  <a16:creationId xmlns:a16="http://schemas.microsoft.com/office/drawing/2014/main" id="{A98670B1-CABD-844D-53AA-681514CB53EE}"/>
                </a:ext>
              </a:extLst>
            </p:cNvPr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>
            <a:xfrm>
              <a:off x="8379682" y="4014873"/>
              <a:ext cx="554768" cy="554768"/>
              <a:chOff x="330200" y="4114270"/>
              <a:chExt cx="671270" cy="671270"/>
            </a:xfrm>
          </p:grpSpPr>
          <p:sp>
            <p:nvSpPr>
              <p:cNvPr id="45" name="btfpIconCircle728386">
                <a:extLst>
                  <a:ext uri="{FF2B5EF4-FFF2-40B4-BE49-F238E27FC236}">
                    <a16:creationId xmlns:a16="http://schemas.microsoft.com/office/drawing/2014/main" id="{7EF1B396-16BD-C409-213B-D111DD5F8CB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200" y="4114270"/>
                <a:ext cx="671270" cy="671270"/>
              </a:xfrm>
              <a:prstGeom prst="ellipse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400" err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46" name="btfpIconLines728386">
                <a:extLst>
                  <a:ext uri="{FF2B5EF4-FFF2-40B4-BE49-F238E27FC236}">
                    <a16:creationId xmlns:a16="http://schemas.microsoft.com/office/drawing/2014/main" id="{C9CD7030-4B7C-9842-5D79-EAF74ABCA9DD}"/>
                  </a:ext>
                </a:extLst>
              </p:cNvPr>
              <p:cNvPicPr>
                <a:picLocks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200" y="4114270"/>
                <a:ext cx="671270" cy="671270"/>
              </a:xfrm>
              <a:prstGeom prst="rect">
                <a:avLst/>
              </a:prstGeom>
            </p:spPr>
          </p:pic>
        </p:grpSp>
        <p:sp>
          <p:nvSpPr>
            <p:cNvPr id="44" name="btfpBulletedList218896">
              <a:extLst>
                <a:ext uri="{FF2B5EF4-FFF2-40B4-BE49-F238E27FC236}">
                  <a16:creationId xmlns:a16="http://schemas.microsoft.com/office/drawing/2014/main" id="{A00CEABF-5B35-E69F-A015-95A5085CDE51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8934450" y="3838287"/>
              <a:ext cx="2927349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177800" indent="-177800" algn="l" defTabSz="711200" rtl="0" eaLnBrk="1" latinLnBrk="0" hangingPunct="1">
                <a:spcBef>
                  <a:spcPts val="1200"/>
                </a:spcBef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56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334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112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890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66800" indent="-177800" algn="l" defTabSz="7112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44600" indent="-177800" algn="l" defTabSz="7112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22400" indent="-177800" algn="l" defTabSz="7112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00200" indent="-177800" algn="l" defTabSz="7112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Bef>
                  <a:spcPts val="3600"/>
                </a:spcBef>
                <a:spcAft>
                  <a:spcPct val="0"/>
                </a:spcAft>
                <a:buNone/>
                <a:defRPr/>
              </a:pPr>
              <a:r>
                <a:rPr lang="en-US" sz="1200" b="1" dirty="0">
                  <a:solidFill>
                    <a:srgbClr val="000000"/>
                  </a:solidFill>
                  <a:ea typeface="MS PGothic"/>
                </a:rPr>
                <a:t>Fund administration, Trust and Corporate Services (T&amp;CS):</a:t>
              </a:r>
            </a:p>
            <a:p>
              <a:pPr marL="0" lvl="0" indent="0">
                <a:spcBef>
                  <a:spcPts val="600"/>
                </a:spcBef>
                <a:spcAft>
                  <a:spcPct val="0"/>
                </a:spcAft>
                <a:buNone/>
                <a:defRPr/>
              </a:pPr>
              <a:r>
                <a:rPr lang="en-US" sz="1050" dirty="0">
                  <a:solidFill>
                    <a:srgbClr val="000000"/>
                  </a:solidFill>
                  <a:ea typeface="MS PGothic"/>
                </a:rPr>
                <a:t>Market size estimation and forecasts split by geography, type of fund and jurisdiction 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CE3C8F-FF3C-557C-0A5B-E35A316A2D97}"/>
              </a:ext>
            </a:extLst>
          </p:cNvPr>
          <p:cNvGrpSpPr/>
          <p:nvPr/>
        </p:nvGrpSpPr>
        <p:grpSpPr>
          <a:xfrm>
            <a:off x="8379682" y="3349604"/>
            <a:ext cx="3482117" cy="838691"/>
            <a:chOff x="8379682" y="4979384"/>
            <a:chExt cx="3482117" cy="838691"/>
          </a:xfrm>
        </p:grpSpPr>
        <p:grpSp>
          <p:nvGrpSpPr>
            <p:cNvPr id="48" name="btfpIcon132614">
              <a:extLst>
                <a:ext uri="{FF2B5EF4-FFF2-40B4-BE49-F238E27FC236}">
                  <a16:creationId xmlns:a16="http://schemas.microsoft.com/office/drawing/2014/main" id="{01EC737A-8D9E-E444-A553-E7F83B629838}"/>
                </a:ext>
              </a:extLst>
            </p:cNvPr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>
            <a:xfrm>
              <a:off x="8379682" y="5140581"/>
              <a:ext cx="554768" cy="554768"/>
              <a:chOff x="330201" y="1854373"/>
              <a:chExt cx="671270" cy="671270"/>
            </a:xfrm>
          </p:grpSpPr>
          <p:sp>
            <p:nvSpPr>
              <p:cNvPr id="50" name="btfpIconCircle132614">
                <a:extLst>
                  <a:ext uri="{FF2B5EF4-FFF2-40B4-BE49-F238E27FC236}">
                    <a16:creationId xmlns:a16="http://schemas.microsoft.com/office/drawing/2014/main" id="{647108AA-4DBD-C85B-0F7B-DB3715AF67B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30201" y="1854373"/>
                <a:ext cx="671270" cy="671270"/>
              </a:xfrm>
              <a:prstGeom prst="ellipse">
                <a:avLst/>
              </a:prstGeom>
              <a:noFill/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400" err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btfpIconLines132614">
                <a:extLst>
                  <a:ext uri="{FF2B5EF4-FFF2-40B4-BE49-F238E27FC236}">
                    <a16:creationId xmlns:a16="http://schemas.microsoft.com/office/drawing/2014/main" id="{94367B08-D77B-71CC-9AD5-E113B9D0B1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201" y="1854373"/>
                <a:ext cx="671270" cy="671270"/>
              </a:xfrm>
              <a:prstGeom prst="rect">
                <a:avLst/>
              </a:prstGeom>
            </p:spPr>
          </p:pic>
        </p:grpSp>
        <p:sp>
          <p:nvSpPr>
            <p:cNvPr id="49" name="btfpBulletedList218896">
              <a:extLst>
                <a:ext uri="{FF2B5EF4-FFF2-40B4-BE49-F238E27FC236}">
                  <a16:creationId xmlns:a16="http://schemas.microsoft.com/office/drawing/2014/main" id="{786DAC0A-A2E1-A02F-9E8E-DF8F105A66C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934450" y="4979384"/>
              <a:ext cx="2927349" cy="83869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177800" indent="-177800" algn="l" defTabSz="711200" rtl="0" eaLnBrk="1" latinLnBrk="0" hangingPunct="1">
                <a:spcBef>
                  <a:spcPts val="1200"/>
                </a:spcBef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56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334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11200" indent="-177800" algn="l" defTabSz="711200" rtl="0" eaLnBrk="1" latinLnBrk="0" hangingPunct="1">
                <a:spcBef>
                  <a:spcPts val="600"/>
                </a:spcBef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89000" indent="-177800" algn="l" defTabSz="711200" rtl="0" eaLnBrk="1" latinLnBrk="0" hangingPunct="1">
                <a:spcBef>
                  <a:spcPts val="600"/>
                </a:spcBef>
                <a:buChar char="&gt;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066800" indent="-177800" algn="l" defTabSz="7112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244600" indent="-177800" algn="l" defTabSz="7112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422400" indent="-177800" algn="l" defTabSz="7112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600200" indent="-177800" algn="l" defTabSz="7112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36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200" b="1" dirty="0">
                  <a:solidFill>
                    <a:srgbClr val="000000"/>
                  </a:solidFill>
                  <a:ea typeface="MS PGothic"/>
                </a:rPr>
                <a:t>Wealth management: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MS PGothic"/>
                </a:rPr>
                <a:t> </a:t>
              </a:r>
            </a:p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050" dirty="0">
                  <a:solidFill>
                    <a:srgbClr val="000000"/>
                  </a:solidFill>
                  <a:ea typeface="MS PGothic"/>
                </a:rPr>
                <a:t>Market size and revenue pool estimation in terms of AUMs split by channel and customer segment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3333979-7403-7C71-F0AA-56D875B5348F}"/>
              </a:ext>
            </a:extLst>
          </p:cNvPr>
          <p:cNvSpPr txBox="1"/>
          <p:nvPr/>
        </p:nvSpPr>
        <p:spPr bwMode="gray">
          <a:xfrm>
            <a:off x="8378296" y="1415244"/>
            <a:ext cx="348350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100"/>
              <a:t>Expertise in creating in-depth market size models containing </a:t>
            </a:r>
            <a:r>
              <a:rPr lang="en-US" sz="1100" b="1"/>
              <a:t>precise current estimates </a:t>
            </a:r>
            <a:r>
              <a:rPr lang="en-US" sz="1100"/>
              <a:t>and </a:t>
            </a:r>
            <a:r>
              <a:rPr lang="en-US" sz="1100" b="1"/>
              <a:t>reliable future forecasts.</a:t>
            </a:r>
            <a:r>
              <a:rPr lang="en-US" sz="1100"/>
              <a:t> Examples include:</a:t>
            </a:r>
            <a:endParaRPr lang="en-US" sz="1100" b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C1605F0-5040-3E3C-B460-C18C19D70715}"/>
              </a:ext>
            </a:extLst>
          </p:cNvPr>
          <p:cNvSpPr/>
          <p:nvPr/>
        </p:nvSpPr>
        <p:spPr bwMode="gray">
          <a:xfrm>
            <a:off x="571147" y="5167595"/>
            <a:ext cx="3497078" cy="1016303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D6D6D6">
                    <a:alpha val="25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rgbClr val="000000"/>
              </a:solidFill>
            </a:endParaRP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E5CE93DD-E3FD-6095-6A47-71CB33E77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27" y="5262411"/>
            <a:ext cx="890308" cy="26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26105E1C-BC18-466C-0D34-87A4F9770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589" y="5959265"/>
            <a:ext cx="577525" cy="12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>
            <a:extLst>
              <a:ext uri="{FF2B5EF4-FFF2-40B4-BE49-F238E27FC236}">
                <a16:creationId xmlns:a16="http://schemas.microsoft.com/office/drawing/2014/main" id="{F815CAC5-1B0F-8CFD-CB8C-99C22793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312" y="5329240"/>
            <a:ext cx="934448" cy="12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8" descr="In a rush to learn S&amp;P Capital IQ? Watch some videos! | SFU Library">
            <a:extLst>
              <a:ext uri="{FF2B5EF4-FFF2-40B4-BE49-F238E27FC236}">
                <a16:creationId xmlns:a16="http://schemas.microsoft.com/office/drawing/2014/main" id="{A6B5CD65-DDA1-33EA-699A-4B44880299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9"/>
          <a:stretch/>
        </p:blipFill>
        <p:spPr bwMode="auto">
          <a:xfrm>
            <a:off x="1972439" y="5571055"/>
            <a:ext cx="674194" cy="28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>
            <a:extLst>
              <a:ext uri="{FF2B5EF4-FFF2-40B4-BE49-F238E27FC236}">
                <a16:creationId xmlns:a16="http://schemas.microsoft.com/office/drawing/2014/main" id="{0F0EBBBE-BDBA-9077-CCF1-256949668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362" y="5299786"/>
            <a:ext cx="929979" cy="18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:a16="http://schemas.microsoft.com/office/drawing/2014/main" id="{5C129902-D3F0-38D3-B506-46C0A57BB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0" b="28327"/>
          <a:stretch/>
        </p:blipFill>
        <p:spPr bwMode="auto">
          <a:xfrm>
            <a:off x="2918803" y="5587910"/>
            <a:ext cx="1053096" cy="24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6" descr="Home – Platforum">
            <a:extLst>
              <a:ext uri="{FF2B5EF4-FFF2-40B4-BE49-F238E27FC236}">
                <a16:creationId xmlns:a16="http://schemas.microsoft.com/office/drawing/2014/main" id="{B2C4DC5D-FED6-3EB7-FB90-372EA90D4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849" y="5870679"/>
            <a:ext cx="721375" cy="30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0" descr="Global Bancassurance : captive and joint venture models are thriving in  spite of regulatory">
            <a:extLst>
              <a:ext uri="{FF2B5EF4-FFF2-40B4-BE49-F238E27FC236}">
                <a16:creationId xmlns:a16="http://schemas.microsoft.com/office/drawing/2014/main" id="{0FFD95EB-1709-9B96-7E98-9FBE1424E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clrChange>
              <a:clrFrom>
                <a:srgbClr val="FEFEFF"/>
              </a:clrFrom>
              <a:clrTo>
                <a:srgbClr val="FE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10" y="5844387"/>
            <a:ext cx="987743" cy="3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1560E081-9D40-4D82-B079-7000BB2B9CF9}"/>
              </a:ext>
            </a:extLst>
          </p:cNvPr>
          <p:cNvSpPr/>
          <p:nvPr/>
        </p:nvSpPr>
        <p:spPr bwMode="gray">
          <a:xfrm>
            <a:off x="675836" y="5044868"/>
            <a:ext cx="2802433" cy="2238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100" b="1">
                <a:solidFill>
                  <a:srgbClr val="C00000"/>
                </a:solidFill>
              </a:rPr>
              <a:t>Broader partnerships with data partners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F4D20A1-D80B-815B-8CFF-8BC917DFC8F6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54524" y="5629942"/>
            <a:ext cx="827715" cy="162784"/>
          </a:xfrm>
          <a:prstGeom prst="rect">
            <a:avLst/>
          </a:prstGeom>
        </p:spPr>
      </p:pic>
      <p:sp>
        <p:nvSpPr>
          <p:cNvPr id="75" name="Rectangle 74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oD9kYMN51gZFS5S9Jgy37i5Yd4FXXgnCAX5yMEkKCTI80h0Jkww38wxxiAPRYNhxnyIBHVG/zVMHVtDRynZwz+AM7LczR6imj1cWGJQb6KbhVGogy2ITifi5s9E/qGAapG0dEHMGhxUwOcivAWsLrMMoZQ/diH+6gqlL8aeRgC4MR6XgVYHaArHp2VgbzL2sJZ0gy5k3X7S1/3PoXGzWkapjTr02ZmPKr/wbCMF8HSuQ57aBS4BHMgrpVFbzdP1DBanmPdptzmt7BCtyQsV8DaMe1inQoRhfBXdmuXODLmMbCP0Ehw948r4KwD98NyBOXoWAfw2eBZz9/10nxF1mU6SvMT2yPwjdMrN4Dmk7rkday3atq+pbVxtkHAN/2MicfNcZJjW7BpaMEy/bksfz0WBIGli7wYo65dNcIGy83AW0Gg9tn04yKjOll/RSV949brGsQ1RMnUltZHV5PU1n6qTViB1LY9uSl3bN2yyZutCvKNzowMCMICHdHRD5TPMhTlQzeFCYcjqeWh3p5cU+8bzyCYTwkNs/AXoEnkbzoK19/Km80YjzYV/mZFWPub18XfHsvrB+xjRNHURvIZhxnEl58Gp6VYnHAn54IgPnCs/UDOGzFI39RviTWoTk0X0lZeifKpo7trx8uqw9Tiq5aAZZG/7t8SuCDu98jYnCpFNn9FPwfnpDoyHSV1LgtNk/RnhBL2xUFzglah/M7rBptLiKXt8hEAaL0nj4uN836QxjddYWcv76VT5WemJo1LdDODW88mkd9W2HDKh3o8rrNRX5LUcNkgKKB03cLL+HClZTzz+bHZgYuouSnjFpun1KKU6LZnFBfTHHhzMJlHlDtS0SAfZHMLzpVgdmd8oGCIHBIKWV68IvlvFYTVRKpvEsu9RIzBzj3lYA9QaUFZwDLosb9jLkO8Kr+fDYrti77vYRWq82uudqxFcKyxQO5TidIr+BfU8oRmtbAWll3uSbS2Y1dJBsu68BxaNueiLJTNnVC7kgmFhZwDdFgIC3OuO2xWzW3fxsCgmufnIQ7SwjxseLBUfBrXxcV1MrsIHOChVOBwif07rf1Me0f0KHFuzr6QhjrJvWFFCXHUcAkvnkkrPSfmody8UcPhuC3d7icsx8QVDkWRGZUh6KZBOIehxtRnm758G8FEUaiJuBynmQl3+h5kU5Ok8rypyFponQANzWV3m4L+lDBJCEsJP4YqB0j2CWsFR9eqkiYwkUTYjrnbsMJeFc0mXbPuT+HLS4p8kgnC7QpG6EFQZEzx5H7iQSw8HuXBSoaPG3wcB44iMIVl5P8SWp3WiLzEEyrMSKCZlsCCdiyPmfpGrEiaD881ggFdYmSG+FG7GZMy/rhrxwk3O0VSADq7CJI/+dKQ7Gk7/jndpsYJ7CWdZpmFC1DGuJ/ovE3h1nCPB9GM4fNzvL2qkwAiBAq1/YtCtq3o1mkyn0+9MyCMyozv7csYZ0geZqkSVwmkeF6YZoK+b/4NdIacpnM+fXAkU42+tVspJEDBjk+BMzOzz3gWtZBFfaCk+9nyUQc3hv6eQv/Y+eXs3h4PircIWrWoqRCM7cBSuTQpH9GfuCIubkMe2j2y3RUsPHy5FhreTBsyoO9C9y3oC+oQwZilT9DuaSzOwdA1Z0J+3dO4NcYiHglOSvrnQewCxTj+39FuvfFBHmuu0ZC+O9OuCqoKammOyOQVjPuoMnrkBzoC8yQTg0XSSpyVWUqT1fZlabpy/+vYhPi1rlhhqO2yfyOlNPitb6oulGLwwpHP+QctcPHRWRow/b+KOLSb8BePF1AbiUr8ffkodGXawv5OGEwMSW0q7tnNvFrMeasgG6wVqq01UZU5FeOYiABiLlQiTI9JrVqjT2Lof+4CvQyTrKsqBZTc7ejPNR0y+5RjBDqW3Zhj55fqUWXe3tUxzuDKdclpQPWrjagIgGwJW9OHb2yNBdvqiZu3qqguyECddIROSy+YvfhG4W5/rB/nIppYVqq8LJG3QyukLjY+LoO/kywLVcpyAVj1BjJPXeD1t6xGioMadGIo/yr30bEla+cyH7uM7Wa44XI9dQ9ImMSv1aE0UaxeX8PdZyUU/5QIl7oPM4NKOpPtvXep11SK4MYK8h691BSKpeQUJ6zrHkxX2pruWXRObApuivQHNwz2buahdDPINpoDdYD9B7ORI96tvYf7TPGo7DIQZmPO7nm0wFL30TnYdeqaCwk9x9lv0Orje3Kfwid8P+pxoHp6LMGakko28GNTV/4w4p9Uc+CHzpYytotshwOZA0ZUyoIh6ChYLqchBZfRzkaVALhGWm2UOg+vge15FSdQL1znIINo4iZtCHBlTni3xeUwPjYHZ4Wb5MEZribAXX2hac0yL/bPLq4H9+jdsnw66npO4ZAuv0a9JJ9ZXEB1wX0tfU5/JrSbjD4VA35irjcS322WHhBVGL+zM3yQvUVyplW+kTdOlQ7smZJCl/7L4aSWyMvMKbwROSjJOGXQLKbFYcfyrJK9dZDVfjz3V1dwAtZrQYGUrtTmqZLi6/EloA/Mh1u5r3b9MQv3iI9SZ+2e4SAWm5WGnE2XecaS9fy+/5xNvQSY3po4OXpyUuK4mGENkUoQWkZ5UuPiQcVHvhyERevq2F29gLdk4XfjjasAVBvM2sY2oi9oCW71wU9houdJkHb+foNPRBgW87G3xkvLcLlIQKG1TAuoquYy5JT1xsSNdGETDvn4ubuFb/vHXVeWheh3QVPbke4PoJNLC5bEtfFmGIDK/rds/laASrXw8pPqCzMVvtoqZnDfLB50pZr6HxIpLGu2Nc6A/HFXSg9XqwNsIzkyfuio4ocsDVRgOs4F9nbhbrRUB+AAUyQmoXDvL2JH1tYn+pU8wgPF59YQUnLouCcy2qDDE0a1Y8HpOzVvDG6PfE/7xmVkz0gw9V6rMHJq8GBxishY64Wh7NL3+eKw5odYBb+gbIbIxmJTeRqTpXlL5Y8xSgfhPI/KskLpCGcC+3pEvLslTOovMbe45y5jLQblTi3kDbPU04gf/VWkVHIVFP9FsihDAEJ5KhoO6u1EFhAAmePOKQy4YI2qyqFFDkjXP8EBvhg+Bun60v4LA7cUNTC/98sZe4VdGC4Pe6ANoWYW6Hedf7T0JHCEyInF6F0dmuZocNrr5JxKy83XDefgOENv7N6z81VBLC5oyeKzPeMy0JhAek30ufFwBWWuBRBRHa/yFbA+WJOEW7Wny0p5mARzvzhBgyx3yEp7MCY9X4EtQ2Wr+IBLshwk6Pt6vbu1+QJZCfJNCfF9KcwA/UcIhE0L1epIDbkvQtt1iZyeDtm1xKJ6bMwzBHWArY4I3/8OgKGBdQw1rhEAe+YNGCEJ5TfGdZnFduJlJURjMQ9mXDEgTuVMsfP72Xxrr8K8g5BBT81vn7LqBys/P7P23c39Bt95ba9Bh9a2+I8Te8s2pP+7cWsOQuwFYYprLE4/gkjEh9gOCJNpjjZGY+OkWRsDtXt0FioU2P8K1npstx+AQRLKq8Yc4DTOmUJ8tExEIry+MTOJDsA4y2M0eV1FHPzwDY3+4rXehuY/4HecB45Ej4nvEy3QOG3ymFOPgPPsis4fGNMnFmJ7qHvyEkjMrsAxZnT7mPayHEFV6EGGNE4MatH6wqFFLae3jHvQU8JchSoWqE0wETFmxwmku+Zp/x/CmR2U5LxxY/ndUIzTwTRkJEdLNIbU3mNG9ciSGQFHExNJWyvNV0dA3rOcgMdY9h8HbRC5CAhVoa1RWlhkTbvZ0KyLSUpv8voLEWBeN75UbNy6QYbLHqqChgpkvs0zh6o+BVmwHMQstKHzvqVXT4uo3dYBaxt0wzAtTNYbgJnUrzkMQs42MQCOL/3GnFZr/qJMQ4zJuhsTSq46yERxEYhveMl5Otn23p3w1sJL8iEzSpwiSypNM/cR6F7nOJIKqHjHp40Oz/bK8xK/9c5EJUEbB2DrCqvFC93vvxjhPwXPnD8unkVXubQMdy9PBQYQa2s1ozPcB7d17AvpWw821EGHdkXatmTgX57aJ5P5m2SE8ymOpklkhR2GQHTryThRgM2Df43K2Wc7VvuKoCtYOzV2JmiJHOx7/gOLHnMpq27kil7ajF7cJDHiMele7b1JzlXkTxRfVauXqdqlWSj+r8Sey097ynIPQoCU5Z7L+PY1QXfJkBYbuRpSXIae6mcnMbCSqGUfDCkb30RN9Bssiy4vfhQJZW01Zsb7i6RtmNbEkQBe4yZ6lzEKwlCig9ft/bQI6Fl4Oq1Y8wswgyaK/Uhv/PkUaX0btKQl9OXzuFE1aTTaOFDRZsMIX6N1im4P8nwKINXchyAg2AbStbPrvCi+LqL+qPWoIkppwFqOARSmUeUX7uPMJ+sFft9H+z2N4J2H1eGZ55sxY0yyCZfv7iPqb/9i073Kq5C2EB4MVr14UDXY0F1TBKfPGFxHd1YFKG3AQdhJHVangrcaKYfbr7gJilbcUqZMP4kT+4DDskCzA9NfgNyL0Y5pZONj5tzHzm1n5M0sdrzklmlFbAEORvU3anWdP53uX0YMQifElsXcUAXBMGdBhDNefFqIguSLnrbgjhRaAYBa+Aq7tWs+O5NM+OzuQUPc7N90l3DtqVH4vgckixoRBg7cGw9dGDw766KDQtXbSpyISt5SloHYBCEoJNCQmrleyKQsATGQT18/iuPU5JbErspTDI/6eqYo4W48kvFHEqofG7LVujERwHxkbR8IuEPCc+QLmkGpuDn+k8Q2fGeI/7ITuZB5wV/tFO72nt+A6GI39fQ2BmllbSVfnIv/IvQrQ4HwJoK7cdG5aambfclfyJnfQHDdt0BkDlppH6t5fXZ6uagZjUavLnLyMZjbtvkNSaQYK8aQkD1OOpqUoja7YfpxHogzZI+WkIN5BpxL+nSAn2SNlJo7xgskxprPegGWz2rOUCWkreqx/Ykc1v7aK2cJTY+qBcenlLqcYNlCvg/L/Ptuc63rmJ5vB9pVwwqWniXElPfQPx8D0fCWQq/XtbCRtjj2wcwdzPcPTF3YZmod6AeJQ8vLk6BQS7qFm3W42yKcSn+b1jxz6NPqBkm4BaRbzSCxmO/XzUgQQru4a5lEQgwE29evxmrhU1mMwOx3bOT4SVqz+bU7P8tQ6BiWdDX13XUs+0WrbFd8wvZUP9nXhYb2Z1XAKOCIe3JKp/dVK8BEFp5Hff+CSjF+Jd2fhjsu97/YhCUSxLjXzy9KYvro3RQE6yt6ookW0ykXXd+9p/OOVw2rdhLU1KgkECUF0P57Ev81ZDoL4J8GBj3jnUB47SsvoCSqtIYFjQ9n5PRzSb95WtbX5IsPiFeIX12ieN9yfCtDm+TA6598gvXe0iZJ/7lIjc6hR3JwlE4Cha2F9yr8hFZ/DA9E0sqp1XPC+1Curm/i43IXMmRclDZ6GmLdznUoVwtdJ/Q0FSdLcAmOcrbFVu+WGd7DO9ShO8bX0NPxp+ZItG+rZVAdpPn0qkn8zvi/30iL3peV+jMMlEsrFtdYTxpHe2fLqe7hf9RojUArIqjtLbyRlFoysdrZJYuYFc4AerBGzfmEqeV1B7kpyVAaxbM1r4tXd8JKb2n1tRn4A1T7EOcUSOBvO3Fruc58ncdQuVOc60otsVTZ9IM1ahnLd8m4i7YhsaxVygme/OrY1GWhkSOOvEwJ0KIyU061mid+i6Qm6fw8xXY8VKabXZ6PU1q3gUrWNADn9yiGvHfdKmqQiYQ0u66sBfF1XpUC/z+TBHqpXeuLeIXSdunzprJO4s64xeaw1wF7BoCQDoTbKJW0PJhYySe80/bLDHoPMgM2tMLYg4h5bQMMp7O496aPGnZ8Mtkzf7VZaQvEmTqEormbUP0bXSijgEN7FW1DCR4ux9O9gjWru2y2FRGS0timf7h+Xax2l049JVn/WhRgqpLx4oA6TpLaZCECDN0ZsMiUFqb8LD8XpBP2rEdepnbIpy9u0MsKVNmEQiP19pIUW1ofzRoVWMeptDrEbgYMMuYSvc8IrXr4syAicT64W73V7n214nxr14qVItHvM71j30DWzpKYvQVvi//gOYfXxBUEgvbKMrwGHmPzpbGnQOtBO23DrnHFYwKqi2K1WMFizDzCw0PA8SZhyXdA/i5o7anT3KX0gbQj1s5FlkLjb5wHdGQSoQAyMN0dQZV9Zk2ChwDQO0kABrJuglY493nTK82c3cwKOZZDarxCYe17hyhqXk8rIpMDw/1S/uemDWGMS7Q9/Lr4ublQ7Mbhlbcrl9H4b7JYQLFw1AEgLKHXlbMlaYGRt1lhxtPEH6agC6BbU48Z292BMoKmfTDq6p0NOxCKAmA3/4LwQVrS9z7XQKjLmcPek83q8XMDt7AQr2+cPujDBd2DzllS7mrfLqXjBzoglkWpEP3jSzApg/MYob1kasGXdPHZEeW6Aa/jUs/onBMAg655o7v/u1gjp25Y2hnaUn8R1a4L27caOba45xHdmKdhONcuqbacDo+AbTL/8E03R3OKeejX3vqa7Wbx8/x5qAxONWTSTCrua7bdSJpJhKFgMTjHNR+4XH2rHdFfWo0ztcrpA4bRJJBNHDN2LMy9xOaz7RJhV0gJfaSWmjAq6MSpqYZfw7iB+Pibpvro7dmIrbjvUhCprUa/YRpealcvBYnDEMmNufPJbR0By3VgiUsZePlG/7Fk7A58f3xAe/mzwsb4iD8Apa43h3K6cNvh9xHCKmsm6KlwNT/s1F4+JOt0gaHxf75otlnN4uWU40KZRJEZiHhjiWYDcXf/PsAeJYqiefqMGTLPm7rG4zncdm2xxh8fMUzB1f94+saUTz/FrKz8A6azCrEGfyowW5ytRNDl8n5UdKBN5zirU1jABsJX5Q4W4br/Q50O6eN++HxpG21FwHIi5l5nNX05RAVfEIeSR1sdkFKGwLbjRFgGhKIaEr6oslPRJ/yiYnBIIpG/6hkJO8MtQocOIFewTeOZf3UiWCr8kPXQRVL61aVpASGyfiD/zK9azn1TBQSQWWA7xzghukgy4ViN6TWeWLrOarNQn58uv5yaxJBvqjguxMNUnv0zcUOe5ly9L6jROsgNHCkw6ek4pW5PjHZU50qt8Mci+aWnjt28gt2mlqPtgyEHrkfoQkr2QniqDQoMj7uevxdxtCBJzj51D7jldG6QRTlL3atgYbyIUTvsg0lWN1c12K79k53C7IhtTxjUoNHgHBDTqPTv1p+N3Wf4bOEE9IeMlA0uY7HMcuuy1dDe/JngJczzLEAluEYWsJ4LYfqiZdceqHV/y3JceHteJXKoMpfOHTIlNxxO+ElA+htSnhdasEPUmOuCUiLHeSaBaQuESlnR5ZajarxmY38uSYK1mK1q8+KoB+eJsw7v7obUeXJtzoAHRkYBt3/YVNW16CIf616tQ4MHdn419u1ubjilNWOEEVlqTJrGNOy3NtaL1mNhXDNL/s+lLaAccDkB4m3q1nrF4Y9JHMlDGuTXe8KlbMqYoWFxOCCDKmkTYovWKaDBU4yIuZUVKTDX1GYJ8hKFU19KTqAav5PWyjSt0SLm8HuJ7AkuCdrrUaeWVilj2rz/fDP78T5BxwNvFXvykHED+jbwm1GwO8+StPpgSF2i/bm3V+1x3FsQgpsiI0Ej8ivMNcpTPe6ivrQ8ulZD570lr5ypX29AJgkj82b2sFifSTnMOK/HqK5LydVy4+/Ezt9witsf69oU5QJUKW3/elWbmewWfJihsMKccZya9SmmRe7pSczdRC9vx7BP00KHRmsWCS9h8KYWIG+EYWdvMVbfdPOO5v8yYrUcdY3u7eB42absyRg+oU/KnmjokDPj9eFOZ1yoQoJZv8nT7Guz1z6m2O7Mg1oR16EOja73BmVQdBv4f1XDpvS8bmBnKMehcUG0BwISK423phS4eiNjQxfoGYLDVtNu4w56OI/R8w9pPBgJhMngkHK/t3FFOEIoOOflTDtW+5SMDJuT78Le0P3FnCybcSM7bKL/P8toVHEqka5pFPgh4kamyjrNwDdp2qdNkDPbPQwNi+osG3IAeZxc4485v0X3bRtGsXjqEty5YhBtMApeTtaNuNwH8o4pHVBz4a/fXIjyzqZzHwaB4Z57xb1CzzBoTVTC77P2k6q7skaK7DOuBP5wuG7TSxp2bJdjYuZg+/62XgYeogkUj8Kv/uzfhJBmx3ncNAsurH41WjnKNchE9Wu9P86KnmJhpT/rr3NUN0Q19BOFJP7EAyFRGdHDiDpf7mMdAwhKJVd5N8kX4OC98TxZIKEl1nmyCo+/gNN86XqXflroCVJ7GNlfDgHPYf/GxiBNJ+zpPAujIq5MPX1FDw46hFZVjguuFAJRWIB+zu1fSLFE44ghbX9X+Bvqx3fIA9JOuXKDIIzP3VSFZbqTTofZk3eiZ5hM1OzBBDYl60W5TwDReGGMZr77qK75Zjpp+KpDCCuK8tACWVxjHPq9SX/9spNxN8MhdxuaGcyTzRwvZJlz5DU1vL0ivnltrThEPjTnxmVbzv773sXwukAzWaJQH69VN7FDEgGszztqidNUFwO/oNsPJBIy4UBfasKPx2lYgV0wDhitJfPUEnDIzftWdZcNsJ9GB4BO+r9btH2o/6aOz8gtB4RfkMmUjrkMNfJKSkGW6KF9hiSFPB+yOaJgRuBQrlhhu2wS82UocN1xC1dXimfPFyIspGiT4tLI4KDEu4EqppH+4CFsTcABaDkThEBgGNjI8rDAYm8scSRWE82Xqz4028VHm8TEqbex26nbUfRZ5BA94cEDoJqXRjqYVRlXL5pAGBd7EyxWoOkP+VPu7ISjqAQ2TkTusszRBsuZ+BKT9Dc7bi8mCLh0YWe0aKjIO6QzgNoNGAzVsT3XhkE2jCOc2ouutsdfMHgcEwGBVVHbKWoZma1jE09c00Oiq//FCyDMjrfgBT2LqS5d9RXa/bTapNKq9Kht3QlBc66EFltofaVzb/3DkBnsXrSlPuGpwUvu1bGGeNVnK2OvIEtkl/zC9+cbfPflBURASJlQqCPnOmIiRPqFEfUfiBUD3QYAgML5TBtgEfvtl5T27e3Jjoj5bEvxJGHRj0NC4ABu0+y1e4EXEOcRLjkOwlPNTO9m1yIcgSo7jiaJrTOl8FzO4aXq/er7zQQBr5mdNBTuKL0eBSYdbc8TJSrCQhayEwVHMP1gDSUE4x7DttLWrSbdJMiZcY9tq7S+Po/8l0T+EWDIeyJoxsnbCM7/oAhsvpA2u+/x4BIqL0AjIgIgYlBDuXrv+F2XDlJSxil+ZbqsKjrOCIT29Yn2f1V5Up/ZZYtlc6owFRzpR8nA1/oAX0fS0PiBnFZHrdqokhX5kD/KnTuxQYPZPerfseDW/aRvWqNkp+O7c9OhyO4pP/S69AetfvAcsu9FMR6cpXFLAF4bjYGIO9hXFvrop+x4aA7MysYyBz1/u68owDjAZ80giMtPR2nHZer6a3ao5QGW98XZA64si45AGrAKfd3qkbKGCn2bNOWgtH4fVLFVEO76/ri+E3hyfo/BQun7+IpjlPB/kJRHGDZp+R9b2/i0I+8CwEua90l4djtW64H4+pU0ljy95PfrGEK1jS765gi8VMEqnwHnYzlLaDg5RQmEpLuW32SkmHWytCN7oKCjPCAjBq9YLlfYTwCW4GuMcff2yULx2gX8oLpoOyl428itBrttfp+e0Gb5S94TZBEJRgvlLBpR+TnMMddsG2eidzsHqoALeCx87Zg3ZfUFsf+pt+swW49rcTIoapPRtfivpahf/DwwoWEgKHsiRewJ3Uq+bo8HAi+w5KMjBYWOtz3b8w3PgjQb70UTsa8C2PIWUwfWqt4n4EZqrlQp11OBTFD0LxVJMQy/qdVac+faA1SpOyeQYRFToZJS/gJ3Akw0RFt3KYUoB1uYv32Duy0GV//ATt4lOEXlzGhAYX6W7PN/k6r0i8/nXkqXFXwJJShlJ7ZJGeyjNwOCGFGPDjqFa0X3ehA/KUV0IuEyba3tJMNH0VTVWE1KC1jdFFXkRDVEbQlydS9lo6QW5tu46Vw3ng3PI0yx+yiKtEGI9Tbinxs4UsYdyV4FU8EXH6XyX4vuhKkQ0X4QrT+Yk0uABoJDBT7HMqpz3qrquoebBhQtIVSHdcymXtdYnD3ndPhC+cOI7or/uH/BWbLuSQEIKW/CMg+qqa7nb94w7I1YYIHn5uF+rNx2XEBc9WhapzJv1/phrl+SUWpdRnsPV8oXMaor71+seMjQmyfeezRquu5ztUrE/gFLx86H0UoCHk2Kz9xBRCSjeFuY3EJsR0WPvY96nWXT0wMDa3IrX3Bp7WHPtGcHOKrIfTpKCG8jvy+UOJLiCY9k6Puzpt8PzDIKo+WcZZHQtL8CYweezrzamrpIuKky2O+CriW49yg1j0xsMgdBcKHT4pqYKqsJG44w0vNcd4/n8jpXAmt7LNtOQNJdbJkUsHpMQHuOrhi0ICeutY9Xxx19U+Nxlrsfmsevp2oHP4XGfqlM2377W1TkRpIGOHKyl2Wl2Bg3xtG5vI5JZULfIpEgzz1ih94k8yVt4FOvAuLdRf+pcLg0p/TjR4Tp60oZhuRP0KJ3z1brg6KGEK/r08XD3daOwLHvNn5YQU6L9XroQWR/y5kZau3YOxFsog051sQe1Svbm7TnbM+o5lqwIPpzpQmrHlMzv+nCRbzei1sWqMDrgGXwXqEUFM6eg3K9Zbeu0ln2DfZZshsBOQDrtaHKou3wwxUyXhv4/BSXKXhYBnMSvy2ZW+as0MgQn/qCK5V0B/yhgPyzycajX8ZPxzStNObUgzMBCKiUVr6/GwxgFg8SaOlKbDuXsoQo+7+4nYKuAgb+F5PFz2qcaufIjKK3lRo6l5c1PzgwdRcScNCN8HOLsi7W9RTuRiMTPdrCPQGyytBXfj7sI7LPkpc8C4Q7BYUe0XMPsAuGhWXvdDA7IyexPEVz5pjHE8iEFjJOlk+muOEkNkI4GzSqx8QGlplEYIWdNJH0daqeT4U0AbuKnJvZ4M1BNQDe+KhPcyGfnxye+hM5/OHhXACW8AMkXjSx499r1zxWG3le4SwvaXyuaRtUZBxG11l/VFIWblMXeIjcvS8Q/V4+AWo/kuutEm9nyKAx8Kchc7MLWjvY8D83F2a7aiFHhHIhbubda3qBSZmWeWEiAsukKXKP/9njLaG1m90gwu5sCBPeNp1qGehWogmsehMXB6zWXn831fymbzSOzXHUZi8+YZGnvwfVLjFNv6zkR3N2ErHgwAc13Zq3ExgHlEDq9O/0/O3TcnKlUFbNPOt38uDpLsiTnG0dCWGLDd7Gl9pwMsFx0LJSXx2SgK/duTyXS4CNPTEYVKs0499QppHwZItE9Xgt8Cff74BSdSTgPTmJB6oGiBO+vMA5lP4AeCpejQx0dUbCHwUrtxhNYMWsI7oQs0VsI4Fcd1/Od4vQPpUD+s4pBl7RNB+1UAc65dq4ShUvRmAjcqUdz5afmAmqWMBDs3/MgSrqfNhBG04rEs9ctSvHxt+z0FcG4aqFV2CvqKdZEneup8c6AoqDA/I7ixx2zqRib+eAcJeq64khiv4nUyCp/7k9lhrpEOZmyoAxvKQYsBtE9bKaZ5F2TdRIJMtnmikJaLAlCoHIT+vZVroUD3d9FmOQFdGcXtCw3xTM/0drIdYTJHRDKplZoF/JF5Ye00CyQWH9V2e8W0QVH8WZZlNc2X/S81Jv36IGAliriZ+nKmS8CxChyHPozFNz6GM0CZB/D3Y7lUc2BpbyRWL/joZJORVvTmCsxxeS9c+ZUG/vrqC8d+/wWnFtmJEYG5KrUly8pL7CsPQpbA846tLTJ79xar8BganhVxczGTvX4eq1kmNWAV5SiwaXq6dc2Pc5ag53SGNxfYus0kjviNjxFBGUnd8H9iy2TEAt00S5/OtMUtatG07+4Q6C0D3/jp9LNdkmd7UlBN0crpB/fE/cdknSuJki5ZGrIYTqSKUJljxVHrhaChbbO5U/kVNplhYSo24irRDVpVtPYP8aUy70YzccEbv5eCSrDTYPH+T11bACcMJs6YTb7OOXY/6GKDYD55W+t0IXpmjX/MD8MRWqlUtkL46izni+sStEQ0Q0DHNcwXLZHxkkiUlkPAKjbYRSnxo5LtM9XeQGoSFYEOeUhLHvt4gVktHQx81c8DYMSwp7MJJd/cZDDRVXtPnm2GHaoY2qlLL24BGyg8M1HbNsgNuAtSBBgtKurEyDVHUiioWU4x54u9JLB7Xvt1G+RkCwVgq+NhqnYTrzmiA+x2t+SkCUdPofDEsfnnyphV3lR9hLcAD3Qi0q2j4PJSAP9CikpNbD4VDjKn+ro+r65260OCnm/eYoHgqe2JIp9CVGXzeofD4mGEEGZu7FeeoBPoftF+EZx1Hm1S7u8Zmk1krI8s1hsQ1Jo6jg4SebmkGoI3FwpI+x8ePxcExwDsu2wJCSK3kcV1InUg43w8sujL33Pd+1fGLtjj76raUuyXLd4I2Xd6CLgOg5OBilVTIMq5ery4oagdC5mSmRVK6P3hJgS+sqL/KQckA6ri9BPkW3LB9GaHJYNRr2qmoXg+oVmRIu4MvwjqV9ejCmUUN6NcewPSQvvE8pUb8AYltMzb2NnGExbaFYTEJlki/jphJzQvkVWmjn7xTC9TSk+XRAs4Sy8zQqnOCj8txSV7hmQJq0KnbOXiqS0Yo/M5sCnhEfFhuruXJN2fZxPEavnfgRquwaEJaJYEkN91mRs2A8WEXKybhp+e42bspdv6t0VHNE3HFmEKFcMZkW+yh0Fav+raI0VHg+YTMEfjlqSqZqf0BbaQgc3vY0w3yy9JDb7bhprCo+yi4HIwOviyHR7mX4eVYF+lAjxd8P6pBnj0C/Cj/340fL89RbO9I+Qe5Hr/rlRLgIxpkR+0mI7/WpAOaMTCfeOjPeYawbNJCePfm+rhIz431By6c8O6b+J24FTMkSaSeh9HP5W/6DaXHa17sZS9GNT1oW6PdrUOkW/G/6iBS6RPlTLZEHV/WhXENLcKdlswrT1ke5zvb9z3ZURxaInAtmE0UO4YQWMjZIrRz+iWACvv9T8/Z4Y5QKKoTuAzC7PlCYy/lVDxPNwVGZQLRPMKB96LRbxUQWZvtbqnlfkNggUh+JZFOi4QBws3qVRHH8j2FuOvjfIcEbGLKhvduhtIL71gR7WzrPjZPh+/TxBohb3b2dpfJBOrY0h2xVQmoXsZVgnb/pCW6uZKbTsxCVeYRXiC+677g7tYjn7jL55lEY6YTU9Cc2+3muMkAjjAVhwB74mxIehLykS31E+WoUH7HW2GHRnYnAffUoedp2ix/L/tWa2bWI8NM6JpRdwj+INd3j3fsBPrLJrqPCBsO/4rQU5IJZpCpXADIu8UUU3BoLMZVhe/9LU1vwqnVgfHRnWKR8uDk6Q38UTFkbPOEEQQw7e/XpVN+YpFDZeP9hXSNgEUDjPCzsl0pMDEDVq68JMY3CkOQvHghIUlnt4jSifANH1SQLKvU94w9Ya83fnM3hQGRz32Gkaj4NONAyaKgUDfxKxUNKT//ihsJT7xJwkXgTzy/KnfguhQrGBVSWzSjSQFa3P/Fp1MdbwnaNP2BFvZRdmrz8LwYRKv0upQU9okYA6eLSnb68xu61JigEiUzd+m3FLXkuOLp0gP57ouFMjQ8SGbFRJkWudzVXEdg2lW0fCCFWlyD5qx0qwwrtLvjgcIxsvoCr4AXP8Lt8Z7T0VnhiTvb6XNo1AGsImYA6TSEV/IcnoA9P1lvT50D4mYBSS2uRxMNEW83LQJMf8mp3NXGX70VIc3xhV/Bf/o52AgSjMKhDNMPkozhVckU+a50ecIQfHzQI62pIC1uMlbI3QVmi1lVUEk+f6O5Ak8VrRB2Jqncra6i4EeDm5nqY6H9DTj3IL6QkyUgKMOcMiG0wWnXnzOUc2D1qWgSooh7iLMtEMBQQKoZWYjoyGJzCIppuqq0UHp/h48AmOfVUWw34f2ISt/AMWOvdD6iAfk9cK0/rplN1mYMrG3gpIxhThTA+V13lXFUCFKznx7NNRH+lEtKocA92m8CA40bQvLy1m1uH6WnFBFh88eVM737ohvlLO3c9aYG0oZfxy1ECcr+GUjMNryhMYBVhmPR4FOIo+vGi/kF4U/mYfDttdgFlwNgoZcq6fq4kyZwJETLgo8iOtqyZQ1FnBC8vpWBBdo5Mr5dbzjIzFVAm+5CL6YX/ufFfyILOKxz9+WIP8DbOA6UOKjwxi5nwAqNOKtm2752ykFKNemVdyl0WVSwGSN8PdM6kbrKb639rkAk5yqeJRoxBEhcqFw1hpkFhcPs0dbfsDSSJRBI0wkCIfsCmlI6eHEMcrzRhtxVH0rDX00q62p+kh4ektrKYyJZ7sI0JGEt+o1Z5+K5yH5pNOwcofgZbeLynv6/bnXGk7oZ0MR085aI3zIz7+U0P7fj9Sg5PGvPRjHLHbMnkn9Hao1Cw9dK/+bnnRQx2QeUkDDBvau2HhAkRye+prEE/ayak34owWS0UsFqMInPW5ZGZkhmP2NVXL2Fkc/g2QMYMrQbjkX190khkddW0Lp5awEO90L3mk5Crx3IRI1wbFCxtILqZJ3ajI1TsNyyaw+mTz1TlaIf+FnPT6AQcUSLzUOeJqaB2uJ/nTvx01MCitqTMp6lthlCRaCre2VCb2uUrL12ylZPbfdDxoAGFT8MYjXqgqw9vyUi5HSSW9hcBPx49Nnh7+Bl4zmelpky2YqjsX1HiHTjz+IKb3u9OGHkhILWuYHPsdgklPMC/SC7Xp4tDuKw6bypjV7yQPJzwIUJMfKJIZj8chpLyytm//AplE1GGkocgZNXgB8t7eAdZyt+VhNoHeUnBVeRz+AXSE4YLeItOzL6m8iZ5dQxeq7NIzfbw5vhGu2kMvNJtU/mKJX66qgZNcIxgT0SQP1S51f1NpmS4I/IiP/J6xngi9fIXL5qS7by5jF1eZENLFIi6AV1iN8ocodwQ6Kt791pLTAFEO17Xwbp8ozsNxJTCK/qLSY4ird9NMAu+bNPGjTm1Z1XVhi62dnA3UMR6IVmnIXnOCCA1lRMSoI6PW5cA3WlmJ0P+QR9JZyWsHwh+e3oOoX0AXlls9fKC1j6V/+Kawkat0dPdp60UIUN1gNbTsAH6yyLND9LrqhpQ9FvgtWLlKRooPLBJGx3pYcK8N5vbP+8HrjaxCbnXWLiz+vEeQkW/sG3DHLPkrDRYKk/FrkQq9mR1kyVO6uc0AZwdtoKsoin4jKFniSNtoOAeJArLEJfjTbBwDB7CTLDWb/KxmbP8TTK8vl8hA7LWnGCMt+jM2AivDBW0E8CZfzpxZAV6WSZQI00pK+cDQ3rFExxysxLGBtByv+RCsTX27fKLhC9cwKZ3zkBYRi4xVSMpfhUpC6ws5G2gDP9YWXNculfVHAZw4j47DCXNlKTcjel54MYPdHTj+9qcNgYKe9JElyX/+wRS74LSsQEzUeX6L6tKzrnz/PX2USvZra67T94V/Ujmk3sMq9WZcnRKGe6VD02vaXYFhbYE/KU9YNnoPEOk1QlS0GXbQ6A7MHGPSTCd7famoC4Or5Dtor0IOZVC0b1MFB+5HeCk4Gi1xlwAIAxxxjxH2RudslJzU+NPC1H8CJJd7V79Nh6iGlxznqklB1558LqTtVSZYY/GPgYSHVH6OOIw3yPiJYa6z/kiao7g8Al+cpF7Ngp7RHP9nK3QOH7Hbto1/39JqoBTSRrT8+ET4EMBBpIUUSwX6cT/LAH4YZ2Z9Tu7hjrBTOWODEOu1HM6m7n33HB9bufyNoaaOwAt05L1SSxsIrwFWyh5eNfKNG6QAdlewsiw4VQsn17PanpaxJJcBBnnuFLK5Tm+CASIepqUmiw784s/zzhLuVR4qt5DRaMXE8RrY6WVo1hfgifrCIppvq1vgR3KPXnqvOa9ci7dfNNgFkKRW/TjV7Mi08LjXc/pUO7xIPcIgmWYbrevV57nICYne/6th19dE3bbjoBFYEARo9yBIyx4X2tBINr1mwMK/SKV51Upi21C3RcXDZQhNBWrHTvONcJCaJSou16s0Ud8SykK+rIH8H7YIv9IUQb55lqAXHg8QfIeVXrOUu+2ft1uwt3l8pwbEc/k5TTs4ilYATXpySYcox0at3dduM0QlwPFJoXf/DFgkzU4KRy6ktdS+fU31EXKv5G7lfnR60Yu+Y5ykDAxhssFs4AhGxD5LjUzEFwQKjgEYsrxlHfmAyatUkJpvYHBU4H+YAN5MJMEYYRfnPYT+QzeZ0GwpixRB+qNft1e/0rYJLcWF/ODCTr7C5YZ07Ed1uBnCY9bMtDgf3NaE7rQgtWV/qbIMTzBkBHaqrc/4wXMeVC4qUad1g3JcK5DGWGPe6sxtCdxx+4c5pht8bIkDSYqzOmTlzZBqcDI0APfdy4gQVnnRYWLxh4W7pqNc/BmqqcEy8Eu+fKmBsyfGHhaBCGXqF0zh6lYh8/fdUgn+LDWfK+B2K/Hv75veGUTHr+D3D80fHmpMLWDtO1lCEGvmeqmnvZsv+aOREq6EvrOFhclXX4AU9UHyJZRdg3i/vCyiaPLuhpYYRBnquyBakejOMuByT5FaPzRzcztYYBIjCZFoVOEV5d7eE4sVmsBThbsXXOsiMcArGwuyti3j+VHb2WgIRc6TxZ/Mze1Qcy5kb6timrpdJF5OIlYJC3RF46m5QlFbn9EoqYqjomHd4FvFih5JqyjBBdLsD9NqEvXlAsWEII7tjewa60lXDcj8fqxBTZJ1yx1D3VxfonRsND62Yl8RwlGYhNpwsylJtw8UV2BMeUYmOB7Vgju26is0XbaHWNXgq3KdifOP7GsZkQL7VOgVQgV7nwY4v4sJ+21ZUpap5PJ/8csBIr2RkGemmnwB/5C9aoqT31lGbW61t+pHINZ9N8z/FHvqiDyuxr3ikx12Irbs8GOU9UaIrXxxkbJ7QHn37P2hr4RWveWdL07+Y8nULivJql+XopijnqqqKaF7/vqPMuSITvrLafk93SFBB5xc0zronXv8cFaDO8J1C+xE/TcBzIW2cOkzfNiikNf8w+uNoIG33rZ0iYp4FwBe4Fjt88fjs/EcWkHKDnnaOo4sYKoGCXl6ZeZM0qnetXSAfaTre3ykdPIPpvTR/Ot9iRmaAuIzb/4uTHB6pOtQ9SFLoYztBoONWixHuMRnMxQrJJnNlbkSNl2aXfdTRBMlaXnOJiDaOkjxnDdY8baa1ZzWgGCUrrjRj8IablgzYrkOzqbBId4yXKTU/rEnEusmXbVdbJU0VJ3AhWXPzc+gzE9g/+BNqi7EFRaD38nzlGOPQ09QgJdq8LSn6IBDILmvX1oEBVKuEIuRoAs5hoJset10DJKkFhFPcJpc95qiUqdMX9wctg2RFPvddAtlOdoc3F6+/9lpYuuijCWv1TGNwf02kJuPRlyEM4ZD9DpNC+I0QQAwpCT00amemtXY6FqV5BznICKz5Oxki0hlmH2WuoV7+KSE+YBP/fCBbwUQBZPtUGWdvMgvq/4vmmX4bNcyLD3WjdqPGsx64LYpq+8IB4sMHsHYOF8p8vquqqMXV1bxfr/uTPjcYJrvupVo4+DDGcYfuzXBQjxpcGDqw1d6+yDOk8CpvS1t3+NEZV88Khzwyg+0Stk2I4dsBn/eYmjvrFxz7obIyT4qhKtpQjNBzOMoDDHyyn6ERLgak82joACRRrAIVkZAOUAeLLtL0dMvQ3kbeLYRBG5ODKMuR6QHmseOPhSpyzEeNDnuy3BwSg5wB9t1AwsXrBuFvWcAD6DeKWVSgQy3k3qt9sX3QNi0RPNdM3flzoyvWWHfQ4NtfXvwoK7CZsFrvDV0RcCapder5xmoPtQnf6NRLQiVGG8xZ1gOG2ujdkXiMDjxewoLpKDi1qHJvhcQ7J2pTFAflxu81eN2TTVVdEWlan4FhcB9dbC/wgp51ZkrwOeU49Dl867rpyN0Hpl+wD0XS4a/wnCt8F2Jp7lFobI01XqBYmB7YAfKBFHQz0qNbWk9UgrGEPOqKyL8u36FedWnJlz0l3aoeWvBqVaFD/V5QgdyBacQROPntRGPDRYaHC9dhXn5MFEawo4mv8BFneC7WYK7G8OPVX5E6YVhHznoS3jvwIMjDdudfS0rFraqbsskBQgLHO50Reg6HmM4vuzmmIidrYKei3fef+P7legzN948iyrJDZtF/KxNMfkI3FE1niNN2fZ+7wEgGFEq4Vyt/LpScXXGh4KcY+dARee8/wjnbJPd43oQD+Js/ZKpL2CW36Y2RrNHnWh2axhKO7th8YOW4Ev7iHvChJhCovJSuUFQV/zT/qEw9gIy+Rs4hPTCsv5kF/2twpNZqTN1bL3dS/cy8uPfChR70F+wQ3Iq2uNbwm1VLeTTPrFBeMuHu4nJV36n/fzBNCAJ7KZGra1tNlRn8x+JvVztlvxNeH1bvtpPVRm9mz8ptYF2zQoncykOeA2wXToboTf8oOspt/QodowAza3FFD/dBfJ/766qYb/3HB4ApNrkCeBgghtRoB5Fy3mhJjLOpFXU1VkAZmLpF9/nEQkjR4Ecn1pQ8GZZaDUZWJhUBdYByOQYEwoAknKlDvn5NrYQ+PD50L0fC2B7iTt17joNZY2K56g5mIqxFvkuAYElMhIpR0Fth372YOJMVe12LetXMM2wYSPURB6IQueQrvEp6B+81kbJGSdv4Nt04XKSd29zf5xgOkgvC2/f6t3HVGhj+Zymv+/AgQ3KY/BGo57WORt59wFYbR+MxKcRdbGCMS4joff7x08hLe+zW5V3N7a6FPheQ6J6JnvaryCYNIVyVziH5REXKcLyKvM3hUpa14lZq6wjWRQrxLzUdq0dwfx7NSPuFKKzgcjmZBpqHh6DwZM7yA0IsGu6dyR+BFBmIU8cmNB+8B5mY38UP3Xwr6jaBj8JUTrp3HBzJMiaMzlKMqaplGkCOG1isgVJCVRhBx03810wv3nfDbZbFmzQYvG+T/rftpEPXpM0xVfvi6oaJqj7XRuEbDSIgXLQOWz6e5Gz++pCJsEVdBaz1jZmKz4tN0euqfrta3dUIOP+Yjszu5SVGZenyMawB++YrlJmcG+Is8LwOhQMFR6LNI4jADN9pvqkwIiUfsFxhMSPZs6qhDMsiLQtMzjdJCg9cFhY67lIuNdUJRnJWuZn1vRn0pC3DFCJacPsU3aLEE5E04X52tWHTlnJViaXS6imw5UQbGB/3EJ+ERcZ5Y/eWGOya7GAVAcls1TiPSglUb/M7lZWTo+k03kqrDd4VxNmhWSJZudxoc1we4CToDgxIzBjfX8lRnUooemSAjlSmzRtd0Gg3hxtvf5Wssvx86xHnkkqZySKftTD7/ermtlnueCwhxVTYcuYYRcuXZrIGtVqABXJL4PoxDZaSyCqD/+M4DSItfTr72hQcJaPi2Jg7vmKee3tmRq2T0+LBDRo9Zy8ryXJJQHTDrLW8JYWvKNZ7mty8LCK4VcDY8g9DAwjOSPFx0wbtsF91m04w9FtiQ+8WAdUEZjr6Z04zX3NKMpiHcWHPNoufL45XeOTP6Zdf0+Ic7D22Xz3dAg5SmGkmKmrYQcFlW5ZZFMvKMsQiVoXKlJchBlNM9jv4PciOnBHflAhuJDUuZo2Wb0P9TqJymIV2f1+MMHlMgl0V53yXatbAbel0VGAvjquI2pm0AWeWnjI06+jKM27wNpwgYQbAMkYSK/8KYr1syrv8p+oQTgcDXa+j/9DWziWLZSRjMYzIp6iOqzcEgUt8ULmptyPU1q6bCulOfHJY2Ks1PY+YcyWqYr5EnnSdTlQT+/N5Ujq1M3iH+aC4HSvtMLZ26FVE1mgoRYmj5w+qHZHJLLIMen43B9PG+dMGEZXkXDTXYzLXgZ3C8O4xbuYyCFHEuA0Y7bduzFHDL0708cSUsZCEqNG5IzshyMRcCzikKoGJ8cYgNZb6z8V6eMHirW/3l8c5YbnOFTixPbLAOYg3yKPe+5Swnr9b5XqifmKYpe3z/FrkyZnBfjxKXEMdnV+Zbyme6GrY36LydYQvZdPbdlZ0+JcwgsFxtNa8sR5aGIitFI12i+rH73ERZ1H3ogYtlxZ1bvBQsHHwkVzI4sx++dWwyhEDUXOicmHYtXWfb6fwPJuRLM+MNfE7LSy1AGLlPZKsu4BYDJbpGtDCW5lFFmRWay09lWZE7GD+fOrMMB30fo2BEa8dr0VGh9M3KBTw9xr0UwJUjN3p5IXsIPojCNFSszsnvFef6FIC7XM4nZqJ+fjwI9PKjRe1yFZtpxbUPvXYgkXKafNFD+6nRBUYCvoM+Rji/dsJ8HmMDLT8N1bUPHySr8Dz7BjX7qIfKP6Acs8x8oNuSoxWgJY2iLcvMbMrlZUCrZhgwdlaSvEhDwgSxrhmaaJsg5vB2O6dlWyRjFTYTmhcEDOwYVVZdtMyRqFA16AJBwOEkxO8lpds4NQdifljmfNY/OVvsudHPa62XXGP2rtlRR7ojyam6sZ7/WrsjfiNFxUwi/whQIOejKvS7Y0F+aKKF9VCTmmv99iNW999VF2dkwQeYAfUe3gjgKVdwUt3LfrHsHZ6dgHwxwin5K+sI/+n44FANMHleNc3B4QF+ZjGZJARkdRex6sd5Jw5760T4dXBYwU62bw3wiDxtGDq2HgOdn6dkeE0fIY5ba/47EA8JYUTJBw4Vr+HInNmeU26VnmpdTjK+apuP34AeeOhktALfR0B+LNlTStRqUtrwqNox3NhgulT6bRx0jrwvJHfu+sbHo8dPWCtUG6C53AcxthO24M4fgit/T8FmsFDpOYevPdOwX59/mks9VB8tcfS7iobLburnQaVzzmB2DU9Cr1EDmtwLG738TCBq1rOO/TDFONukAzdL+Ln2u1IXeHKW5C2RQBs4wNNSud5VRwxO53ful8FOqkpYThp9L1OhS1TZHDvUr2qrbXcoip6CdO+jnEd7swnV7HE/o9JsfiIVNo0oGhkv4es/9xnN4zztFYgO0tBIvZ1BXB9N1+3OwEQvDgolDdhj31fhDmc4XFvSCRyf4RZt/1r/EXrgF8yXvE/QozbA3qAp2hkb0Dc+38+vd2YSdZbmsNM80M0pdDx2I4weKZrx0Ygt+lfh0i7Dd5+DU1b2LGVYtjrIZBnUkJa7yBFnmVi5Dv+YMdVyoUi6M0n+uwULE4N3NjLbosJL1pX0f+zdSxSTu7SKjvQh0ycL62e/o1RA5apQfbvNK2qk9/g6bhOATLUddVn5I9oma7Rx8e3S4n84rnpBHPy5hQk6wdZyIKR+E7vcd/zsHkxyuNfxbr7XlftYHgroLpCFcg2W9lmbfONEWAkSUwseCow/1CT+MaLGIiWMblpffPzOLoQigDH0TROs0DlHHb+eJ04Xwewr2vnuETquQOKCcgkwl2JQBy/zhq1Qs40tgn9bkG+n9WOYYRdQvmlXnZBlZfqESvZyIhwejNpq6D+nPU2i4ULxWy2TmgEUASXUMUllnGsKdHFgxEo0dmGaWqP+1g5WWXVQhEsH+UVlMbdtHjZMaU6f/kavNB4auDvemw9D/pIjfZ2eD4njQVFJA/4BosrqwFLcjdaFHvPqMbsMHT/Gk01NmR7+hFUbQkKCHzP5VihXSNTqGwOFIG3ClckAtHfZ/jed2QTNj/1XbGjdFgiajCh5PtMDAHuk8krG9OFa6TRDfPtaNOUZU6WV7ULqW9bJhusovIO+DjWA5I3cGm41QOmkjPBEwEr6W8plKuwPMfEM6GZsmyQjinsWvvQpzMGpbCAFeU33Z1y/wC9xJT0q4qE8seVCFXmVABOuggsZowCt8QyqphrQHh9O85rXUcntWTn4x07uVfmGu5oKLre6BcN/eU+S34YEFh76akk/C3VDZu8AeZcjvGaSEg7mVpJsasMxPbxCgDfjyumMH43xpoJs4PLkuAS1Fc7F9RO3PmbU2uVKDYGH599SoAf/FQjTB1d69+hDnWeM7GQlWOV/CSluQ0LL47h1qdZgACji5cXHLXL92LEa3H+plkEekcWGiBxfjaJ4o4L5SsNrF0pXcG4RrhQSO84C+Cq617tXv+A0VAA2flWIEP9o0fRcgXsd1ebUxerxbEp6WS8HMCSmzD6aRiZEJVp/+4imLlIZWSzybmPKPxSyTlMzt9yccYm6Iyg1iLO9vO/Yqyu2Cbf/WeymBAESEAP03Jow8utcHHviBeTXp7XusazGkMSzBF+Nf9T3A01iI447YmmWQuvbcmBkjG5z9dhbQMLNfWQSB2dCIQ8rEu9gBWXiSEWHMJZExVCfbG4AFj6ZuSK3DQBBhxFzFs/ZvsoI2vlJGKlbaxZGbGNmufCeIaVT0j99UGk6HmTK/6JJWo0DRndXdoEd3CRSge60a2VWydsDb3AwHMgOstPeBJvQf6XBM2bEnLOc2GUbcbQsUEVoFkBFM5BPqHT7S29dfaXxfeRXJgg1ylEUKhN/Nc/LFm1QuBfJDF2axC+qRfn9aqLHlnAvPjc+bWQT2k8j5lz7q4Gt719sqNB5bRJiFiMJKy1esw5ptrE9ENulFZNT+ABSA3MfUztNTiI65U2Gj3Fy1ad4Ud/9oRPSOc+VA+u8UZgh4XTKSN3/LdBfZHqQgHeQXqVtWl5NUMiJ4HXi0EKO0JF0Rlvi+/cgOpYwZYJAlhJkczhC8txHp6Xu+jnuORr0XD0vR0390D/3MvKvx+RBmhbzmx7RANfzbOz28f786gOq+JrjKDLOuGcUUBsXpqukJNoMeK+4jf3lq94oq9/nR88KvWMkvcsAp5UIr/TcfLDTVMMIHC6P3giVa1Ax0O1FWk0wbofhyRako32xO+DHxxAN0OXerkGhDlSnFh9st2yfrrGxG9oPq1iEJhQ+DDLSsd+5cwok8ReJ7szBNbuUgJ3rp34kHJ5bKlyavbwqRyyxdWPeYI7mSuBOovEX+/vIz9zT6KMhiSd7xutJuUkyLNwiKoHAYshTwV4JywingwLct8MN73BDS5c10TMWtIpnjSFx9WunWRPWcxFWxKnIHeezADVgRlt6OYHom7yKvWcSiKu8rqu0IEoVP/sYrUb2dqUIP0MQrUPYlWzKzPVJSLcd9ziowKw4BfLTpLZsoWs2yqwg/L/7dHe2ajs8dcN1NEkQhZd5uDZ5B7eY10Jn8JQ7opo2w/e0AbjDu0KQU2cVxGV5VW7aG8/m6DFH//4HKhXD0P0q/4SaJFJtrQhjl0+lEU7NeC0iREAarYC6Xf766IJIXM4zOLC7Ny8oG/RZ1kDPSdZwzVEjuG4jDYtqhJmntzvzbj9JlEEHpCciFB7bJt3eu8Sn077vIjHYDBLEgK5cYVyoz7U6TghWpY+ZLWh3G2Uc2+pJKouX/YlwFYY91eE0oNvBMQJJq/veq3kwWKmQ2ezEM2w9clLrKDfeBDdwEiFcq+5U7JMoLqc7Y6jzbCCd6p8sMoiatvKFBY0edSLt1E1bd32+H2ZYS92jcIsdO4yFH/zgi0WS/xtg1RQKgvPzFzF5vTWRKaxoO3eZHtMJJv2b9McXxdDaKi7VAKDJ7RtNiuCot7UUdtHORE+Of76siu5zEy+yIHn194LWd7RmjN8jI9f7RT+eO43v1ZfZl7+sYPTSlXZyR9o2eGQeB/mYq23TsNPk5o4BZ7Peqf6Oip+6VLvPWIshYhpVlN+YM3lQTUS+Z/1+N9m7nf62oDyMfvrI7gUc5bCIHDiWNHa/o6x/agsgyYqk36My7hvWD9lPcK3QLS5o6RIVhEFCuf7kyJCiyWRwhMyQy+s5vHrsLjh172NwZQt5dLfmf1qKnqoEcQFMcoYMSbq/kpSU3ucrRN8exx4pEtCJHD340HkJ7+ZMObEOYQiuyQDWALbkd+Bd3D1jrMfoSpwvfkMH0GiPnSe8TBihnB37hjgYFODSkPRWiU+7ULTDbKgP8osvqHpB/IAUhwi7g68D+WMnRdwORIn98qFy6LARYIVnhX4Ffy44XBmkodzv3PqINrtma2yQuLDx2dy6DG6oTidETWOyvfnAXofKA58zq1x1mIJMFZv5Vvl2crTSlARFylKszJiR3308UE+ujZZZ4suC0la5beAehOBp2yXL2VyaaH0r4hrpUEqZ3yn3xPELfQAsQyTb9SiOhI3Q/RFjeSmDM9x9Fm11P2adfskF0T0cXCllGdMuKvD7MyVw0ugoK2yBY1N7zFKQbCDFivtzz3AbwcYQP39jRqnPL7v0SWLW28VBQqdrU3gytB1uvfBDbS9qYgN3rMGldwzmuDLYhBSI+32NdDTDZQrvSSUoXXwy+uDmVMYb5hcXfDEUnKPutYx6IkuDuNk2lJVjZNfNQuKsjPXyloqJ3wIWG6y50z2uKw1TkZNcTfvBb0Vf6o/ngSFFzCekMMKus9JMW6VaUVhP+8LZhD5YgYSQolIXhukyjvcF+tPe8qNMMpOBUhxWwNXaGkNlSiTJyB0ymwqosM3HRPMRRK5dBUCMW8xhFAjpoZ287PYGU0ymUeK6ID9etN/xX+PP7obODwGyjCJsHd5qGrQG41XtP1nCzWdxBlPdqklGST+MYwLkM2Ry+VIvyWZ8XJwNAAokrDizRgd7ScUJ3+3OKP6FnXvV6GlV78Iq1giN/XHhTXI5ylslxlYNaa7WGxfsr7kZHHwq8/vZzbvg9cd0bsKKCAtg5o7bV9SQfI/7UkKkvLbDqGxiE4l+M3H3jUDjYaPCb+lDN0nfEQXt4t9V+NSr4HSF0T2WK1HeKOAyI9ILrmL2hB3uPpCjqQFPNiOUGxzivLtjkThF23TN/lQa3n74ebh+ZtO5E+qEemKkQXMRsQku4jcvPCT5gRVirBpHsBn7tXDfjGPN9XV7Pj506/cgvbKQIpisT4AkfaNgzPCzje+6y6LA0208mfxALLuI/ycoTEXsf1L+NRfzL24OMelF/f1NXOTACmlQDPrSmbrTEeQQuiNuHSHL8wHnRQqjDscCGNPyw869BC85Xu6W1o0Ad86FMWnJiMPMeuJSl1FZNUxY9TWpLGPDASNR9K4vsImnzY/q2bOwMXYaleLrDY+5B3/MF1AQj+sj8JH5cCaNLlvb1u3CgEQ03EoqH1BVff3BUfG3wbR36+X1XgAn4oGmFFzPJLc+r122teB5PU77L0556e41wFh+ldc6/2hVvUoOiLx8+/fs6GuSBwBx/7y7+1loswiI9Kl+8WhtX1pAqlKMsVycjjUaw3SWQLB7rvMxwnYxvhZZcfggeoc+/n+9h0FMo60wRzY0FIxuV3fyZZl13hLXxIUgKH+gP16jQWl6YxSp9hqL1suguEIOn6PIV1I394fSa0n2IylJa/062hr7RtsiaSNZAzLdtgFI7PfUWTTA6JI5RIo4gXgQbfrV7OgM79SqDPxTiW6gf2sdEQ6z3b91kZOeF4WJPCE4ZEgZrfBf4ZUjyi8E4AzW/DdE5xvHGpKIJSOjN6ipoIaDRNHheie/13rSRjHGuW0hSgrBCfAc/fS6LXvqQ3Uw2b1zwlhTek3H+VIMmHPo5XthdgzDwqEDXfX+aangdQSMGlgWyRC1K0taTDIvC9KXjvAyWBX2JMU634LfjJk1ZOxo0RuBQuJBWl1o7r/G72Aksvo3YhujjIdM8+x5XUFm7iyjFysvoEVXmZpXW9l+hNKje14JlH0l+0iY5k1YmOGVZMURQZ6iH7JqDZux7TFy1S40GBGzJe6bofBX+r5MYmPI9lE2HoZYiYKLSWjYYM0GrJXO9U+RzeLOshEou/TMzXnnvZGXgWA6GGE5vGgjZxHFLvOg18R8QmMQYok0vL6V3Oq+7gKzvqlTyMz3EzR0DANYm0uqB65OET4d+/Agag8AS4RH8V7H0qLp+d4U7FP5xkDP1BonEfq/JEhrN1hG/Bo4/SrK0E0J2RbbEiAHeqyNS6lPhqqsn19ZHEzC6rbQgj9nH5qTq0t9UVr1uS4g7r192xGPaSrd1LijwX5vPO7fhgsXNJfaI5bLVYVWJLDgYRTPiZFtsLnpgKddLzL7jd5SYbGGBA6pjbpcq9AiGFgbEMbv1pigvhqgpJMeMn6dTpYTFkl529yN9TVIalBqjNk4F2AJTt6eyyl0Nv3iNonIG2pJYt4ZxNaX7cgtzCRl6sCfC6ilQdfcagXfiEAuTXQWd2djsuYpcX6igVgHTV8LHBUvlGnvUAIyvDVxwkpVYDs1+/ljIvipfSF1B5nGzTYnLil62QoIlhhAXkKOG30fFKsEXcJlmX555r1jA/6mtR6biBxxPpivnmiAgzFovFi/5pjF+6ccxANkQ6aw4V8YFoe/jrhrklKfHBOOkUUjXX/ieRQf1y5AztG18DZMvO3nga+vy+GtFZXd8H1fSLzPgvcDo6l5lOfY7Ai5hvaf5WSLl3gldw/PfadxgiYTp9plFy8rureCigwQN1WFnXZPUJO3D1TqNWS5Z0UUfZkv/bZGIJbbZ0o1BWFG6S3ryNzfDpqyJTZzHnAgNE7Xk6inEtHhAgZEErQ6VzEJDnY3aYfNch6pL2iCQf80zvQuKVhgbsV+5y3cVLOA13BgjlsZUDKmmMnetGb+Yg+wm3/fCobsBdfpj6c4nbaTyTivxw0C4Jsnnb0aShuNPq996eV5DdWAzRiNWdzxzJaSKQKlTD1viMOtfy0I5z8ZvyHeFBa7D5FJqBPYC/vM0OtUVBAeiYgrM/Pd2NID5dZzRmVRXYS4Q8+XoJ/SNOI2E5+nGbg6b8m1xZX0/TUp/+LBeDpbQ+t7fTbLT3ZouCfcNr1MH0cKweyru2qGDKFE+5o3M06C1wOc5aeuCxMQJB8kPV+CpDVB8h0i1BoWxXPHVKt9CcLyqDiCb1bGd/Mi/Q/568NGCY4D21vRqtP5X1z67dEDivvGfOPz/L4r9iYa5f84BtBD3NIkcdfBu9suequG+yuH0iu+7bw5oUdCQ6vXz4hl6OgD+X/l11iMOWrGJF/nEfcoeGJAnIUvIEu+U+7zkeahjbWCEwprSWaI+/QahXa16fIoBhfDg8zF/Tmy3R6XUcnlA1Nm5l3ZwNDgYIMyYFqeFbj9Kzi+li5Vz4he9NK3Fpk2kPigqatS9TkNdEhaAW9cowwDDOxJAWKh/rwLv8rpWzc3q6QjbRYFYZex57PRjwg96F4+8ks54e7kRo/LV1hWt2rFHQshZx3BmNEtEt4xhT8zgP5GKEWvKEF/76axWhiQFsB9u0jplDAypDAE7ia7jFp5VZ298nZ/IA0+85VkvTaEkFxgcIB6cFFa0zpE4QWaYZjBfkfUEXL1YntH5TdJnDD5BLlrn/ucau368VkoEqcN0LU3T1Od7yP1evFeGwSex3heV3T1XqLlG/jd8ZJNI7eqhgeef0025LPq5YhJJICHMESMr4xv63Apb+oqvkAy3zGfPKdwVUfKz3O+1+Tw5482H6KlBshzCpbrG+r1ee3hSVu3nGSYJZ7jTstbW7DT0Wxcfs4qHOViZTolrq+XGfshSs9alCcE1ac6/RY3St/AY1o2CRUyh7lmXJjCC4KKCS9KjpPv18CCmylL3VRbFg6pdHGtSXYVUhrFdGVe7uPZR2nMyOCEgl27Vdnf0xHCxa3hnilEntwdjvSxD7JV7W9BiWL1fEUD0aK2XTSg/8pstoWubKwas4t/Hn1BoiCYcWZvTEBJklAsT/4NP3/9Ma/vfU4hbfFCKpaUZQfXqGX7WmkJnFdWSCZViAkGqMVQf6HVR4KbPvOlZzMpwFbshmBSG8e4orUJ/dEgeKvLjjLyJMLXCraMh5aNeJu3Z6X/mFUKlIa637fTdeabxCddkncrQg9dfHJfmI8O3HImUBXzy3nUU/t42l9FeigxAKGBQroMpgMQV8wdUCGEZGGz0pl4Icv1zdNIA8APtwWAhdCUAnDk81vKjbHAu7LBdbxKlUAMFiTzv7kWV4tU6bvJvM0+Ff+uQybL/GUbGlcfPXfpBbdDO837xNNbbIm837G1xN8mEehMJXNlafIMweODzHW/jUrC1T8u30+9Tso9a89Ii+4f4C/Z5mgN/JhnsLuEM9RxqDQAEcqom6OOktZTLr0Rv2ZYpAbMlcNLZbrf72Nei7iKk8XrhGnrgOvOpv6mSp82wq7Atmhk4W/CDMC6iUjZpS2QFT09tvVTiwX7v3kmbppZ3EkR2MsOmftoiaaDTum0rutgs5jEyVGgQNLkZy6KS3M821rRTTRv/QEoh8fZRSOX846LWR9T4G7J6kfh0/5l2K38aNHr4QG3lCRMpwJv49KrSpGgUWeCIj4Uum1DcJqicQOxBdIk2YKvtrSe5IrTGmuaO3wWI1z3wmbkyyHEKHhFT/XjRavxlWZXj2PrDl9oG3IMuTiC4GpLz5gSPPLEP0Wkv3oZCzyw8UUQhRwiTEowHmQv1Jd2+uf2W3ZUFjv9tNquRkyTbxWuytwmpbeR8aLGh6UMCpTPo+mPk9Rl8QeXZ7IxgXLNB/oRgrf6D+HOEJRQ0OS1mPlkUfGP7L8jCX2YKxDYL8bfDUgEbWji/sIEoF+SCisdCtrYKVwuec6S32122VoMNeEXYrMy7vXi1jTdw2DAJXmRo6iI0+cIJ779KHsaQtSGYV6Czn4rlvAJHs2Q5GOFxEiQIqlhciLe44S4/Nk9Z0nagRcNGjqxF/DtKkt24pQHRB1+Ku9wiN3dGKmbtgPuLHyjLV68OaVEaXav+XKTVcbqgoj5xwT12dPnPGuArAL3NbZhMV1o2WBTgTfkPIH4u2IH71EgW59OCas+O7BFeelfAC6QWCYujj0uYsD3ViiHCDlaLrJpFmp7DjTF22yASBArO7uuoEBhyr64zi8Q719/Uvf4GNmEDYq1LO5lzPk6vA/ELVnxSmi1PSWC+0IxSEoee/YDrfiJWZKycftaFGnA8BYz0Pu5dOf6r1HLktS342fsNdDk9Z5X0PeVWQyN60fC8fk2IWLVbx4x8c6Ara0X3reyyiNnw/kdHc+QJwd9WueH2Vb1H6lNBithi9LtJm47m1yFLaWAUb9SREv9ApSoO19xvpauFftMeW+TlZSilm8F2cX4ZibA2+QWL2ji0Kr+t7k1YTXWAY8d9VkVRkiWAlAnZRXg5fnA2Z28BQJRit6tge6835Jr0uaMUlDYUqZ0oMKBjndbxlJSnhcndcXDIBWBn6jOX83XKE9ktzny0jgBieL8X0wvrGP9iF0xu1t8YG1smI7u3t+vLWleZy4r4NpMsEgZPOhHLYp8bo5lC0zLRcq9FzXzuJjIATQCsXFirKok9P3N1NxNFnANJtBTE8lBXMuAUuIoevEgNVK4srg54crsvXxOSt75kWmIJaUbmSh17lkGkXZwp6DmBkGSXK2iCpnHAdcvrKnhZmws0Tg/8cDL8vfEhZ361SgLUiXwnRhd+EtfmIpEYAMPV8RBKHXmRnkQM+xZys86c9zRr5YrzUkB3U6dLjrOhokJ5iq2YuiO6+B0OJ9Hc6krTLqbFGEizguduOmZSY7kB5CfYUJXdiVu/vSu5VbHqNrKRZYpShPHHx2+8rzZlDJeVc1HSkf3a2gLaS/7tFCBHBfXF5P8Csj9dVt08uM+q0WdLIm5l+uiPkxEvDPgevaCwdQlH1ON6P6t03B/k0SGAad7o0acBdxVjymwk/cVun/2v+RTQGq28+TQKxdhKjjK4p6CjjKcrvM9TLBPSR43zgFK7FFXFKe6TnMFwj9Jlhod3MMZxYlC/WWv57MqpPt/OUYEi7/cYRQSiEQ43HLKGSUMfbGuuJucp9jQ2I7e/fY94Qhs0bEtL5/r7mZKHhSFzk8ElnGnM2K7vkMU/Ol1nlN9dmBn7Obm2YC/Nj+EzfhRPfQqFu+I6syqmU5a4OKrC85QXCT4SpKmxnt1d3bAzQWryazTvoXMjRaO4j2HnkfpwSPsIwgxmlpIhTXncVwGcdnr3a4nVbqXmnQdVNnhbJN+guuhI9tWXqjeA51uAc4IWDoRfluXI45O8Oedi7TPt3c+cuK7hzgbppXRAiLCSdBcGvBejov+NWwkCsR5fimZGrvFjf6R0Uf4T0XoD3U8zCDrbtbQnIyEfOokd4fvTQgnPHclZZ/gYzhbIkyPNhzmjXG6Ssrh4cFZLuyTcibbESCNheixhjYHs5vS46fA7lazuLwgpOpocwkFjsa/RO1K3RbueMvkvLwGz+tYqNg7XKcPcVRycAX575QoJbHBIVDn2K23DiVMEke0c0zqIKyUfLLZTwyi7vvzHccHWT0PQl2BZPH/uu6OjJl1AB0p5dghIYQC2nbeH51juzB32gzbyU/XagztAB9F4A7Z9V4MKRlNCGUF+S2EKqXWJ9nw77XivzIYml8FzWIW+k8Gh6qpKjqRl2jhrvnfUyhs78kiq2ggf4UPKCcsKWA2vaoluULGsmEqXSAOrB1N9eI5Bpzd75K13OCmjdmQAebOUwPYFp7NCYf6CCsIT84pQIIKTft0PFO/khQP7MckcXus7IDQ7A/0vTrWR006vXF1lyXgTnRxUTeF1o15COm0NitQLmXcF1IwVR1YgtsIxid8ciFPYt4upBcVNZsnp5ZSO2oiBJmzW8tmgahR/yzQrXvMJ9+MdQTv7AzY9Ulwh63P+oXvgvFvJnotSUbuMzQ+zMqB1L0gOGt/3XrTT5Dw53igrptlYTJCioS75o+SESEEbBG+yh+lQKbHYkJEqmWpUfT0CTOTfjAB04tcEzHeMDBdwjCwu5EhxhT2SoCDwkvVNK+mqCX3MbIRfhZ8YHK1jBLnYkUepLrShu28hXiwKQpK4C2vgTp/RJ9d3KZ4ILq0d/ksX4HgL28q0sWbfTK4pFrm/nOat+qi/BGfxUDmDQDXU7vvWhlycOdzx2gu3nsGgxd0TdxfR5HtO7kdRKhZz0uqYSjjICTy1ovm2AUxkRCHaPTlNOaSDUnJlwVGkGqtIb8q1gVrTv+E0yGPfLQDp6i/v8Cfd3+H2qXARFByvLmCm9BTtvMS1oNqW0CXNhtotC8DuuY5NWwuedb+dFzI1s/lHknURZz0Ehrg0A128tLquHAJxd45IZoAGQC/wFxdKUlqsBlB5Bl1ehW89zNAryJ/MusOh/QMsIgZbRkmHV1B3s76v/nmuVcatdGfJIXbLO3D1CX5wyEsrQJXZ729arDnKTapmfz2uoV9mi4stB5R4jXDezpxN0efG//9S0cde4ZmvkcSdg9S4Am5B2JUL4tqC25UMV6HM+xQHojEQSUQg6MbMWhXedcv+u9l/LNuntVg+Ki7juULwxk13SM7AcGmL/4MVrPFuC8PWZQFhidyyEvhJvriE/LHH44w/q9b5Xp1U0CIdWsCeCrM+kaeqh1uuoAU1z4CUh56N7LXpX0ja8ywWiJOc+02iFNlhQMkAPI1RBCEOCEMLvsihXpevgq8GYP4jWN1CiyszHqUN4zpDiKNzX/Wn/kQnHiKsfGZHz5zbv6jkZctp0T4fr0drgYv3dkjmEwoN8r7BcrSdxlW7twOTzRVuLNf/lkfjZheFcflD3ucj3w0iOhu7XZMsOfZOyzuURNGLzt+nMrdxUsdszCShzoyAnkrlmAyCZAN9jKHFAvZoqTbHC7Xn7jcP/AYTWls0w5+QyqSIcQyGRlcXA3bKLnTdtDIXkOmoLA+rwEaymFiAe5WVUO8TRLO4muegre6AEU7dNNQzrBeTXchZwIA/d5ZYedt1Tb+xM759wHXg5dLATVpIBX8vjYZR+b+gPR8uQ/Bt+WY6KMfGBI/daKXcAlB/c4ZQSt6lvXndfFqsr17dndzxFXGdsxxaIBtRYivwuZUBnNVnsVwvfXCA+aC6D98qYM7MhANJOuwiSsxO5EbTRM7aqhjhGHPn9qYgBrZNOCAWBcv8iZpijr7zy2GAjifg8DXuJhMMjIWJO78eGkHYeG2XT2o2m8HUbVME9E54VJemMCxmSu7dzVNEffLiDhfmUqV0CgDTPn26QYOOUE1RRn/0o4gmp5h9ktXTEV8lF8r3vB2uL36AwLfpF/KoJpwEMWWzAiv5SbC9llg2AeRUcPNf1QwUOKAitEDYOwKYN2DO7aZGazRvacSgoOMN489G/H11PIvdsYSInzji0m+/ZurIGqbzVAmx6AY300Iy1ep1nVRQo1Z9Y3aBQ7kLr78vyhFKmzDggwq2qrUqt9zv9ovEbgN6W2j3q6MgJa/mevNrcL7GesmCy3IoSuD+yHz4XOxtfQvK+KI/MiQT+CWvhrnAKrxqwqC22cwq8MtU0s7cwkEXGUCT4YfUDz3num4/bqcRGK5AHSrovLZV14jLOKJaB12pxOlqES2TaGycOnhb/cbPkCTQhJH/V/qg2q4OwZpDJ60njYAFLsT52nfVbqzz+vzZYPTQwMFmv3rV6ziIb1w+h4xQHlSMqPtYxhAdL13Pk17Z+HaoF8myb+jhC6EwQ+KgQFsQ7pe98srwzpfmYo927dVl9TBLIgJ5hsLkBjKBzloKhs0l71vfeVlWqiyEhKsJkVzKsURCMv/xlHToOtToxjo4+SSkLdvuWPsfeKxy+6w05OH5xdC16A25LPjtjZcRxh9C+wpQnUWb3/5LkEGABMeaiQnL5VFdoo/mgyB6w7AQ7SjGL8Fwz+hch9D3xDy2IyLZI8R9fDz/6skKnKW1klmflGF5w+ctgff38LvR7t2AhHCBh7qeW0KigmBbsROtai0EjK12lqBL2IxS72flmuTLWDuFOQbYoAj9KpudkF6hr3+6WPohFsgbDhmb2DOCmFfIzfapVn6GXDxyy9fF9peE6cNpvpYbEeCKb6ltPpRJ6jF2rgRpkCxu2VMRtq3evuT9pUu86DzDCUctiM81SO6XR6ZiR569tcaJhIQpRhr+xC+qQKv3SmpOz+/tGCgTOLnPfIwq5jZiENXv/YfRBsUp7lHw/7lZdtoWRwZLXvP+TwqFYo1hTG4gfCq3WfsjoL82yaYTelMkCoy+5DkkYr8n5ioJe1fFCqiXabvvhI0fbtcbHMp7z/oLF8+7dcgvOpS6gnXJSDCW9BLFXm48kpI7khnPwV9z0t2TaTMBMBCXC52Uzoa6so7f2cbCipquAPYvXKnwWMWm6x9T5BvhY5GAzvkDmUAMflbpaBq6fhQ+TCduCPrnO27TePtPiCIYCrw4AsaCLtvhD1t79txD58cVvJkbiL0C0qsAuRbTq2mkBwgH+i6Ui8mKFBCqunGWP45tKaUvkM09oG/SixEW4rTZVlgoLeU6JJz5eJNc1HV3dUX/vp+3g7k+3GbpmFUrdD7D/PDlVLoOo/w7B9RMCi3CfqAghSTuGQooth+thM88YWVebRjBUKdcuvU1wEuGDD7uy/a37Wuwl5wdZ+rkkU3RSGtVUHpeCxwS0dpdizCbFb8mYmo6eJ1ecQhDQSJUgTRQhV9RQla26cKzfLpzsCi3FwhKOfAH3wTC7bUJINLN1b2zmoyGbSu9mcHdSf/DUXXjiXcOcnNnMWUnt1bWQgVhEwayUU9aayfoxWiPVCVy3ETBz6zNUYZDIU55+9hBT1RSh5JdzmIMA621oAMV+1+mOnSPPpIrMrNYk45ISaoYYjM2qrUgCzy6A8gBvrSDai6wArbd9GIYJE1bsVPdLOtHlBLsNBGKGDvHyaDlErPDfNYT5JnUR4eVR+fv2PzvVhEwBSCZFQBMUK90uGxAeZngWrgzHbOaY9W2NDeNuWCOT02JeQgBG0c11w7ufDbzQoYCk4jS0cGO7vCW+578YPAhUXF90hP6F+QVaPr37BDAzofnagfklOemVgFYHqEd4rBrJT7czEKQDioy1BYTYtd3KCX6P+1WJfhR73Qze2DnNhLmUJur8l7wscYcSGgNjHxDRYS09AWEQ9egeoEKGjMQClCBWlZ1MzAgyc56vCAWp7ufh0mijnES1tQ3VC+sF92j0XE/4hdSWDyzXASeaPI278iWdbpf3csj9/LxyMMq3I0P3Hfzktqcl1Bq5OEzyPURjfrX4yPyutz3l+2o8Bic21QqhcUuGJeewS+CdF7XVhK3C07iOLhcomff0L0FxXssxrvPY/GoatORoQZAOWRHqJKSdZllMmPYw2465vd23lbi2RXLH7puHGQq4In5VX0waDQmClD+J36YdGgKtZHqJXsOWizRN2J7FL24g4qBylGFYJI+tJ10PvUgUDqY6q1bsdaWsRUW064W+tRqgimlYe85TePMdSHl0oIpBzVpMNlXZHi3v5vFxEVXSkyLZlIhhifyxzgWFWkgz9gfrLwsVfdVmExXDVsiYKfsgorcIMjun76Mm0SIAyGewL2rS4zzhXqsnmtfPTiPWQem+99/KHJUzE7smduZMwcb3ixlcBMjJlP414g7oJiQbdIAHEFqgUQQZsOx69tWl9WsK45HNp1s28hqfbbTWI79KgaZ72CjFYLuPf7UEvR4vBMItGwtbHJ6UqkPU0SjNYqulVWv393wE3zTTmKLOHKBdoRrWnyZCrwJbsaA8cHURtxvi1DGfryWFgpeiMqfEGT+u+nD8gFRku1ipKLSjMdAi7kv+p8Fh23mpazAWYUmhG8T+gkzQ4D8bdvzs8w/PpVPPiFvZ77HS2HozXtD7qEkiKLcGV9SWeIkugL9gMj+dPhT9otiXDzNdTECtcE2x0xArkcSACF9dWcJPzfj6REWsUCDQQ5I8rOlKkFv/4sIns5hmNdyDhbTqOOLnIEuG0TSBOkopP+KOe1QXYJbhVlr5ckRVaHOoLMYKDIwH4jqFB/g6HBmkEL9vGr1UG0109S+1jXSxv2ivaVrHF+Vvi2kR/R67rXz8HWrVNCgfbxi+ny+Gtzuy1CEooEbjuMCqmRQoDHXv1XxHT8+UEbfgVofBdaK6MlluWnNTcA1aObPveqqAil4C9/Lo+bsvIUD+jInCr/LxryEqnPPnJAYW1e7DY6KVB8WjkbVm2ib4VKAvdIVerb5v3m1weeHxF9ZuUVUMe5GojKuJyG9XXaj41mWFm9Ffm3ihg7k8/9IXOQdLBd4t+VVJ1uH9ar2Ct8CSQ08daOCUyqV8ib2ffCIiL0dcyOvJq/FZh6xxun5B0wPB2lTbEo8h+4cCdHzV4ZxN/PgDlmTTxesAYaR6q2XdDZyTFQ3PAlPwEporWhId1Wtbk2v8EtG7BjE/77ip+sqMgn1I4zeVIOi40Izk5LQDX4aGscevDcL9y95au7bTKX1CYkGCJK9c6RtvW7EmOFJhJsIg2uodpgbqOSysIFYp4ROyHiGAcqJdYALFN8Y7NLahvMs+GZnmWt6YxHRe6Nil9IC0YZ1o8h+CqNUXtIG1umKYZX5VAgWBNcn3oAcf0huz5fudmNYJ2QhiQFuYV5iN3g7Grqj66uaAU/lS9MYa2y02xJKzW0YLrD4UlB+qRd29sqYqU79TDIBhasFR76ZiTuXb/0uJe+CApX4noC8LOqVcYaXmKTtIOWmlGmJ91eGL6Zqypr6TlOrGqrJCh+YwJOiHeICWIc3/n8SJ3t/XGSVQW7Gu6lYVAw8SzuCNr7ttlOxm0ZbdDU0buHgxzfiJutaPn1mf2pWn3JqeK9siDUjTbZBJJ0Qw/bi6lrjYQmW/Lx0n/Oarrk/uR3etMWOZCSAKseiOk/tblKLKCru+gNJGI0awmnfGmkNxqkcHLVeMaCMELGUc5aJS+nzI2hs+xKzpRHJJbZo2Ox6DbLwprWKfd1eWzoA45xUTz34IGhaVAUdvjNX/9SaxYYFM5P2TY5z2AT0p0qQODFaXD4kbui7FVJBgZ8o4mDK0k+uQ9WlA8IY3+kDq3jK73rh8YxbEHP8xzvA+3pla1ySAu/bKsGEb9amE8qO/g19ow0lLFAvV9fI10oQcWW1r6nhJegF9KFHvfa2sWV4tRBQONmWEbdBu0+qKHdj68puwTk7xc2LgcoV+i+afPZFCmc+CmO9McI1JMhMMbJuOJuCiElMwWIpkHaGdaKGDedRPlRwHzJS3YSlazxCLoxMdxOvj9TPzOGavzO4npQN2gSPGn6RWlpyF29iWcuDL4DKDB5tiYGaf3l1/yXFEx9ct06IUc6OEWj3HaLhekeKXGjo8+eZWg1pFkjIcAM2fPaop0eE8YYBux4IDSueTKhWuWQaZPzb/NEiYRhIjcfJvt2yMpchwF4k3VM8DxrUVlyj9SS8UzWoUtfSW80n3onwVzefVjgPpLZ969mvTiyRhvWvPBKgSbUlj6ufTsqpYV9n0DQ0VTVFrGKi0cD+KQHA+cJmA/4V9QvGVPLHnDleGXrbv7Pu0P5+M7s9HSzG8T8GLHIpfbaapZXvudCmjrS9wSykuIZOcBly2kvGVKQ5wuctJRnMRVWzwDyZ6ECKbLFgxeYg4GDd3lwcMX5r1YDpAR6Pl/7Dd7sfJS+RAyCjsJTLXYUVGPfeT46z7JeCumYEUrKZujbsb/2y7A8W2wTYQfLWNT0a6+sQa2K4FBysmjXtWnY9Rm7ks2BZMCSBEoIxkbKVlMpVdFjk4tB7PZ28+pktWq+HC0MAuyq7eL1fqtSU06mfRsPXyl2wc9e3DOg+SYoyoCqHEdxc5lEthMh6waCfW7d8q0oWQBR1G7H7Z/qbxVxNyrvf/0phmVNy1DiVA0oqPRnuOdtZb43+Nhntf9YreeV/b8gBMzzTiDyibTKSZzUXPAyWp7HMRRG9EIW3NH1kqaWXyfpZNB8kMaFrU1/gJYzQgqLG8RRdlqSowQAFfTaOpK3WnaoHsYbpHyGhR2yimaWxS1AXwUX9BoCkq6DklHA8Amce7AleGCtfR01WZ6EzJgK5l21lb5mpOKwyM5A6POZu5TM8kcqnZ+b6+ZftJP7ZKSAdZ/zPJA7J/JLXxbfUDea1NF524xSjRoZnNezc6+3HLyCP2WOHt4hk6nA28zgXaolTlOllcj+YfFS3lzdoTzCDiBYsjBG/VHj9qlEcknQLUyLf8tfDDfeX7bt5ECahu9GXZQCxqdc3AIcDvA+3EFdNusvSzYC+3cMm7L8vD4WYLae8Yz+QaXujFcbO3QXeSAAxzqDrAil4sEvzt5R3LGZga2VyvtcmCfpBuR6XOsKHtcZqhEpjZaaA5LVGoHX1F8wVN/lUPGAspGNr77Z9sNlg8zcdMzNoa12/6LszGzH3g/pEJgG5qEVtbyMLDHhA8o58Jm+LLUU6jRqWd5TwK0HNlMKmTx1VJAPa/XtMuvOYp4q07Kv+Ix09i7nZjyLah+UoPE2gBEzDC2R6Iomb0oa6927lVaHiJJspff0IC3/PtRZxgykPHNcZllSEjxWaTeAfYJGNc6a8uN8ds1bPJLW2PTc+pHpKRJiQ2DEK3fPb2Y72YX/MEhg/FPQMnYjmYTGQBTa+gEWsX8S1AOQ4dscbSJ85RJa+BvWNJt+VaN2KGwRvQseR/KSllT9o6L8UqwE2LaDNWE/BAY9apc5PqqVnIE8W5iUJJoXe3z0RH8m03bxelqcpv7hCgrPGiQZ+IgNAol0XQ3QB+QgQBJXCHzPgv/f15fmIWiz6DkEGe8UiXBFfd/jhyshjRM26Cl3ibZs+Dc4pOhwYQfmIKnd4QYWJC9TIRf8DKg7FHyhb7ml4BHfw9gMMPtuKrwuXSXikYOzvv+Lb27bYyqbRHPR1qA0Ra0EEXmlWR8q+zg/DzhZy+Nav0Gq49vWDRYaecVnqyh1qB9gzAxOBhaok09pr20Z/sCs2b976ws4CCKTphHWFJlKsPxMIcmqpg9G1vC4hZiDj6u9uJNpPGaBbwMt95UprBuaoUKv7G3OLEqcnRccQFopOBIGilZnITtcGibtt9eZ9DKY4MwdxOwZFD9Fkb0mvPxh9tIpaNVGza7Vz1IgTzlS7TeQ01vH70ZcOyR3rIgOKciVKYVqpntI/MaF1l9xGhL+FlBBxRmM3f2DM0oJM+nT8oGDL1X78kwbXj6AjNyJWtoHpX5TbKbtdu1P2LxYRssBDsZ+bwN/dQ7oDP7AiQGwM2Yeq0sEseua3tTSgwewdFUeVTSVOKcm5Kd1BYQ2XJUBJze2OmEpwRd+OaAXW/FHdL9gCZwPjfasO6Z1w/jReoYxwG4vIE+96RSbDGccV95T1dsQeAzIvMnuDJeDaANX8ja+02cUZOscqtQDJHVJQuhb/jMGPhOki2THFmV7ph1itnnq2R4Lk+BOYEs3J0Kd6hZHznwwwJbtjQ4vULJtNhDteQ6S5xsj0LS8Um69kP+torpAWjVAIpMEXZbl/TZFzaECte504PSH4wSsw6aKbemfs2mq8sbHoVRS7QAqfWaLaY/U7uBpbfSiw5fDRE0BrTGL+2tY+5cgIg6nJx8boAG3HEjUlj9/Z0JMmS/wocwkoNb1B6vWkx/+C5fOicfn1LOvxrCpo9+rvy3j5amB8r1bZ9pWsWc/rj9U7MspO+A/YiaOorQTarrsLjETQO73TW6cdLuBRnq++UmSiWlrlmeTDAmmHY8FdWShwaf4HbQyBf+DuEDW/RvCITavyfuCpJWHGlgkm4UHEhzezHMESgSIpykG8oWTfV59hycwlQlrHtcyCJQbhbW+NPycJxLi/TKghH2dg1+5zjYHIVLbHNtt9lPMOk03oTkK6SFpmDshkB7LbNqC5OX5POrUf/TQh54zIIuoKk6+pzcJkBlCjcltn2ayQA6fd2T3ClRZWo4g51lsIbFJ1y+rdbQiptkncxDi7OqCzwpLzxg3MoKHkjZEuPwftswhRz8+yB0w++LtQETgvyh7lpz8Aickl0C1j5BLdlsGdbUcWOUuGjtBINVR1WlQszFi4jU/ekfpBQvsX+t2ZO/5YM2ATtRpSyDPB8JWk3k8c8kjWhtWi82GZEiQ7NwoHy7EfC6q1uHFpP5iVXAanvywGnoTOsR1VBrPL5h+l1vNx2QkX28VF849jeS0L0ilHWSQjW9LRhZuCtjNh3LW9mfmZg6xAE6NXZj4iHdjL1YABQqUi3Q5sfzDLLvYxxlvAF6LS4Ci2+aJLA7iPJPepoySBuFcUuw/iuwnE+CEGd9PxermFcckSG5VR3yo8ZfOQcgTKf05rNwH8pGcYvXg+JnUjkvB1gFcIW7PO0GW/bzF2yXUB1BR7yhEPeva3Wk3wdQQqU4oZ3Z1w6KJAzW/DEjLcAYIGGNa3wHxpge/6FhMEk2AVmo6ckbaas6xsjfIIHSAIXcy9JtfmPh16Bj0q51WW8/PzvFjkMrfqfdmpTVgfnYEpJj8AZgEhGGn4L7OZ+bUK+NJtLuRdm6IAjsj2iW9/Epg1GnZRfKW+B8jhg0ECVRV/+PgXciMlUMyzT9XmbyDTfWbg2eq5eKMoX43599gMnIyDWKXws6O6lXUBnZ0g69qaK+jV0P82g0weKFq7deIi3TqKcxpYFDNns+chRQjNdoee111Lwfvb1lhJOoVWwAkY93rwD3FQwdBWIjIALFG5tkNFLRLBk6gWnEVZE5izbu61Q61z4nC8ItnTWTxVN7l5wbPsTfg5ga8NAe1NoqWGIcnyL1K/Qix5eujHfTn8BXhX5k16DUhRKlyCNFghR1BhLmy1SHVEfm0udO9C/nWrAiHWV5QszlgHUvFK3LK29AmaZI8Rpyb0+FZXe2kbVAMWGGyHd29DqfTjoa3X6HRkPLsU72jg1q9m420lC8Tol0m4RFMJnVP6wLptnTxYS7X4dfQ1tSsEs0GXpc/ZXmbunO9dRADQKDTPRy/WrtG8NApTQ2jVMOS2rcr4dplyCN/V9G1WRm1SwCZ0OUivnu9OOfPRCX/U7zTcCC8Connh8O2dkGA0dpiUKRmXoJryWJIsOWEFxbnFR0sCaA8jGMkuWWJUwwq3Yd7rD22EAKghU5XLc0vdYBB/UVEZp7baZOUHaiEJ+PBX62qq16CXQfEPKnDm5MwGNNBMnJpVnFQkZQA7/4Lij40+diGQ9SgiJdqOBQIkEpJnbkYBKuPEU54jsA17T6GU1L4DHqi4/riAClHJyDcEoifwDcqiIgDTndtFu3rbn7rTuMhVlsdYebv2zC2mLeUQjrl869Cmh9jUZvU/ZyaLzsuQe7eXB70D+jU4Dj45afC1yMpgyrNctEBy3p7HOT44yVU5/3cJ+NAZDNEMFLw2XUwW+l5woUd8jT5G6sFG0e+KxeaVRW/Sx5+ei7uBuH8IQ4Mu06acc94Ugkx5Kfy2eZD45/cBOWGLNm52uIAWR5j70uLSsfVJZVRzfprzO2ETtrB3r/xcKtTArvbwg5TmRgC7KeCQ5RQ0YyCX4PzVHnj3xL3ze6XsbZYpn2M42MqGkmpwaGldYDYS/g4WkxtRI8/TwACNhbwYZtr0R3LWFRdepI9z3DFFipj/pNQVKWWAaheBZwrUnV4Zl8cnADZOzYsysoFAgflioihKfhbVNvKSdDDbTS3/MQg==" title="Mekko Graphics Chart">
            <a:extLst>
              <a:ext uri="{FF2B5EF4-FFF2-40B4-BE49-F238E27FC236}">
                <a16:creationId xmlns:a16="http://schemas.microsoft.com/office/drawing/2014/main" id="{5122A4AE-D7EB-CACD-E420-75D8D94C0542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4354248" y="1276313"/>
            <a:ext cx="3483504" cy="4918073"/>
          </a:xfrm>
          <a:prstGeom prst="rect">
            <a:avLst/>
          </a:prstGeom>
          <a:blipFill>
            <a:blip r:embed="rId43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000">
              <a:solidFill>
                <a:schemeClr val="tx1"/>
              </a:solidFill>
              <a:effectLst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63E1DE-C431-2130-0BDF-B4C86253195C}"/>
              </a:ext>
            </a:extLst>
          </p:cNvPr>
          <p:cNvSpPr txBox="1"/>
          <p:nvPr/>
        </p:nvSpPr>
        <p:spPr bwMode="gray">
          <a:xfrm>
            <a:off x="4354249" y="1436230"/>
            <a:ext cx="3483504" cy="27275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300" spc="300">
                <a:solidFill>
                  <a:srgbClr val="000000"/>
                </a:solidFill>
              </a:rPr>
              <a:t>% OF CASES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0F096A-7226-4661-B983-FD5057C2D61F}"/>
              </a:ext>
            </a:extLst>
          </p:cNvPr>
          <p:cNvSpPr/>
          <p:nvPr/>
        </p:nvSpPr>
        <p:spPr bwMode="gray">
          <a:xfrm>
            <a:off x="6933859" y="-478416"/>
            <a:ext cx="1807786" cy="495358"/>
          </a:xfrm>
          <a:prstGeom prst="roundRect">
            <a:avLst/>
          </a:prstGeom>
          <a:solidFill>
            <a:srgbClr val="A3BC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>
                <a:solidFill>
                  <a:srgbClr val="000000"/>
                </a:solidFill>
              </a:rPr>
              <a:t>FS Reference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3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B185038-D413-89E0-4FF0-5772C9B05B0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606" imgH="608" progId="TCLayout.ActiveDocument.1">
                  <p:embed/>
                </p:oleObj>
              </mc:Choice>
              <mc:Fallback>
                <p:oleObj name="think-cell Slide" r:id="rId10" imgW="606" imgH="60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B185038-D413-89E0-4FF0-5772C9B05B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btfpColumnIndicatorGroup2">
            <a:extLst>
              <a:ext uri="{FF2B5EF4-FFF2-40B4-BE49-F238E27FC236}">
                <a16:creationId xmlns:a16="http://schemas.microsoft.com/office/drawing/2014/main" id="{1B9D411B-4535-6DDB-83E7-63D7D4CD8DC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1" name="btfpColumnGapBlocker559006">
              <a:extLst>
                <a:ext uri="{FF2B5EF4-FFF2-40B4-BE49-F238E27FC236}">
                  <a16:creationId xmlns:a16="http://schemas.microsoft.com/office/drawing/2014/main" id="{973BE011-2C4F-02BD-B460-24F86313A22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39" name="btfpColumnGapBlocker708597">
              <a:extLst>
                <a:ext uri="{FF2B5EF4-FFF2-40B4-BE49-F238E27FC236}">
                  <a16:creationId xmlns:a16="http://schemas.microsoft.com/office/drawing/2014/main" id="{3656DB71-6309-2BFB-1B79-BF69D71D9D7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btfpColumnIndicator602635">
              <a:extLst>
                <a:ext uri="{FF2B5EF4-FFF2-40B4-BE49-F238E27FC236}">
                  <a16:creationId xmlns:a16="http://schemas.microsoft.com/office/drawing/2014/main" id="{4DB708EE-0147-0E2A-64E8-AE4FC82F890B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btfpColumnIndicator708634">
              <a:extLst>
                <a:ext uri="{FF2B5EF4-FFF2-40B4-BE49-F238E27FC236}">
                  <a16:creationId xmlns:a16="http://schemas.microsoft.com/office/drawing/2014/main" id="{3E9628D7-FD4B-5EF9-C602-7F0A3C997D4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btfpColumnIndicatorGroup1">
            <a:extLst>
              <a:ext uri="{FF2B5EF4-FFF2-40B4-BE49-F238E27FC236}">
                <a16:creationId xmlns:a16="http://schemas.microsoft.com/office/drawing/2014/main" id="{6BDCA54F-9E2F-72A4-A66F-F30A4DCC277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0" name="btfpColumnGapBlocker375621">
              <a:extLst>
                <a:ext uri="{FF2B5EF4-FFF2-40B4-BE49-F238E27FC236}">
                  <a16:creationId xmlns:a16="http://schemas.microsoft.com/office/drawing/2014/main" id="{31315716-C012-9300-EE8D-B808DC163AC7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38" name="btfpColumnGapBlocker703444">
              <a:extLst>
                <a:ext uri="{FF2B5EF4-FFF2-40B4-BE49-F238E27FC236}">
                  <a16:creationId xmlns:a16="http://schemas.microsoft.com/office/drawing/2014/main" id="{38B8D66C-3329-A970-6121-BB1A06BE2B63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277489">
              <a:extLst>
                <a:ext uri="{FF2B5EF4-FFF2-40B4-BE49-F238E27FC236}">
                  <a16:creationId xmlns:a16="http://schemas.microsoft.com/office/drawing/2014/main" id="{70400A15-8611-6328-C75A-72C7609703E7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btfpColumnIndicator797740">
              <a:extLst>
                <a:ext uri="{FF2B5EF4-FFF2-40B4-BE49-F238E27FC236}">
                  <a16:creationId xmlns:a16="http://schemas.microsoft.com/office/drawing/2014/main" id="{B1755746-4FBC-ADB3-0681-EC625517072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44268E4-3937-A9A2-9C3C-2966F763E639}"/>
              </a:ext>
            </a:extLst>
          </p:cNvPr>
          <p:cNvSpPr txBox="1">
            <a:spLocks/>
          </p:cNvSpPr>
          <p:nvPr/>
        </p:nvSpPr>
        <p:spPr bwMode="gray">
          <a:xfrm>
            <a:off x="334963" y="56649"/>
            <a:ext cx="3817935" cy="7438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</a:extLst>
        </p:spPr>
        <p:txBody>
          <a:bodyPr vert="horz" lIns="36000" tIns="36000" rIns="36000" bIns="72000" rtlCol="0" anchor="b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000" b="1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EXECUTIVE SUMMARY</a:t>
            </a:r>
          </a:p>
        </p:txBody>
      </p:sp>
      <p:sp>
        <p:nvSpPr>
          <p:cNvPr id="101" name="Oval 9">
            <a:extLst>
              <a:ext uri="{FF2B5EF4-FFF2-40B4-BE49-F238E27FC236}">
                <a16:creationId xmlns:a16="http://schemas.microsoft.com/office/drawing/2014/main" id="{49461285-E49E-21C4-CB80-D00E28E9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1331"/>
            <a:ext cx="12191997" cy="102836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99083">
                <a:schemeClr val="accent4"/>
              </a:gs>
              <a:gs pos="51000">
                <a:schemeClr val="accent6"/>
              </a:gs>
            </a:gsLst>
            <a:lin ang="0" scaled="1"/>
          </a:gra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ZA" sz="2000" b="1" spc="300" dirty="0">
              <a:solidFill>
                <a:srgbClr val="FFFFFF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E830567-3AD2-F140-2CD1-EEB1008919BC}"/>
              </a:ext>
            </a:extLst>
          </p:cNvPr>
          <p:cNvCxnSpPr>
            <a:cxnSpLocks/>
          </p:cNvCxnSpPr>
          <p:nvPr/>
        </p:nvCxnSpPr>
        <p:spPr bwMode="gray">
          <a:xfrm>
            <a:off x="4135041" y="1940063"/>
            <a:ext cx="0" cy="3990109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7350763-8C40-90F4-D20E-F40231000C3D}"/>
              </a:ext>
            </a:extLst>
          </p:cNvPr>
          <p:cNvCxnSpPr>
            <a:cxnSpLocks/>
          </p:cNvCxnSpPr>
          <p:nvPr/>
        </p:nvCxnSpPr>
        <p:spPr bwMode="gray">
          <a:xfrm>
            <a:off x="8072835" y="1940063"/>
            <a:ext cx="0" cy="380874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btfpBulletedList255668">
            <a:extLst>
              <a:ext uri="{FF2B5EF4-FFF2-40B4-BE49-F238E27FC236}">
                <a16:creationId xmlns:a16="http://schemas.microsoft.com/office/drawing/2014/main" id="{64E8711A-8519-3005-92F3-2C1A735DB9ED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165101" y="1841059"/>
            <a:ext cx="3648978" cy="689420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BCN PEG self-serve </a:t>
            </a:r>
            <a:r>
              <a:rPr lang="en-US" sz="2000" b="1" spc="1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kumimoji="0" lang="en-US" sz="2000" b="1" i="0" strike="noStrike" kern="1200" cap="none" spc="1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ools</a:t>
            </a:r>
            <a:endParaRPr kumimoji="0" lang="en-US" sz="2000" b="1" i="0" strike="noStrike" kern="1200" cap="none" spc="1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7" name="btfpBulletedList255668">
            <a:extLst>
              <a:ext uri="{FF2B5EF4-FFF2-40B4-BE49-F238E27FC236}">
                <a16:creationId xmlns:a16="http://schemas.microsoft.com/office/drawing/2014/main" id="{B967DA12-9842-170C-9FB1-35A025543C0F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4152897" y="1834986"/>
            <a:ext cx="3630613" cy="997196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Supported platforms </a:t>
            </a:r>
            <a:b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lang="en-US" sz="2000" b="1" spc="12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kumimoji="0" lang="en-US" sz="2000" b="1" i="0" strike="noStrike" kern="1200" cap="none" spc="1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atabases</a:t>
            </a:r>
            <a:br>
              <a:rPr kumimoji="0" lang="en-US" sz="2000" b="1" i="0" u="none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2000" i="0" u="none" strike="noStrike" kern="1200" cap="none" spc="1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9" name="btfpBulletedList255668">
            <a:extLst>
              <a:ext uri="{FF2B5EF4-FFF2-40B4-BE49-F238E27FC236}">
                <a16:creationId xmlns:a16="http://schemas.microsoft.com/office/drawing/2014/main" id="{6BFB528D-6E7E-14C7-8D1E-BA0BDE264BC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8086718" y="1834986"/>
            <a:ext cx="3630613" cy="997196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BCN PEG Technology sector </a:t>
            </a:r>
            <a:r>
              <a:rPr lang="en-US" sz="2000" b="1" spc="12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kumimoji="0" lang="en-US" sz="2000" b="1" i="0" strike="noStrike" kern="1200" cap="none" spc="1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fferings</a:t>
            </a:r>
            <a:b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2000" b="1" i="0" strike="noStrike" kern="1200" cap="none" spc="1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0A6D86-1F61-B7E9-30E3-1393A4466BC4}"/>
              </a:ext>
            </a:extLst>
          </p:cNvPr>
          <p:cNvSpPr txBox="1"/>
          <p:nvPr/>
        </p:nvSpPr>
        <p:spPr bwMode="gray">
          <a:xfrm>
            <a:off x="377762" y="6316115"/>
            <a:ext cx="1157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CC0000"/>
                    </a:gs>
                    <a:gs pos="100000">
                      <a:srgbClr val="46647B"/>
                    </a:gs>
                    <a:gs pos="50000">
                      <a:srgbClr val="973B74"/>
                    </a:gs>
                  </a:gsLst>
                  <a:lin ang="0" scaled="1"/>
                </a:gradFill>
                <a:effectLst/>
                <a:uLnTx/>
                <a:uFillTx/>
                <a:latin typeface="Arial"/>
                <a:ea typeface="+mn-ea"/>
                <a:cs typeface="+mn-cs"/>
              </a:rPr>
              <a:t>BCN PEG Technology sector offerings provide </a:t>
            </a:r>
            <a:r>
              <a:rPr lang="en-US" sz="1400" b="1" dirty="0">
                <a:gradFill>
                  <a:gsLst>
                    <a:gs pos="0">
                      <a:srgbClr val="CC0000"/>
                    </a:gs>
                    <a:gs pos="100000">
                      <a:srgbClr val="46647B"/>
                    </a:gs>
                    <a:gs pos="50000">
                      <a:srgbClr val="973B74"/>
                    </a:gs>
                  </a:gsLst>
                  <a:lin ang="0" scaled="1"/>
                </a:gradFill>
                <a:latin typeface="Arial"/>
              </a:rPr>
              <a:t>a holistic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CC0000"/>
                    </a:gs>
                    <a:gs pos="100000">
                      <a:srgbClr val="46647B"/>
                    </a:gs>
                    <a:gs pos="50000">
                      <a:srgbClr val="973B74"/>
                    </a:gs>
                  </a:gsLst>
                  <a:lin ang="0" scaled="1"/>
                </a:gradFill>
                <a:effectLst/>
                <a:uLnTx/>
                <a:uFillTx/>
                <a:latin typeface="Arial"/>
                <a:ea typeface="+mn-ea"/>
                <a:cs typeface="+mn-cs"/>
              </a:rPr>
              <a:t>view on tech landscape and talent to determine full potential</a:t>
            </a:r>
          </a:p>
        </p:txBody>
      </p:sp>
      <p:pic>
        <p:nvPicPr>
          <p:cNvPr id="113" name="btfpIconLines671768">
            <a:extLst>
              <a:ext uri="{FF2B5EF4-FFF2-40B4-BE49-F238E27FC236}">
                <a16:creationId xmlns:a16="http://schemas.microsoft.com/office/drawing/2014/main" id="{F8A3713A-A9B9-7F7A-6DA6-D6A10F79E4FB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5" y="1837977"/>
            <a:ext cx="680142" cy="69558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A6BE6EF-A86F-2AD7-9FD7-906C23479D09}"/>
              </a:ext>
            </a:extLst>
          </p:cNvPr>
          <p:cNvGrpSpPr/>
          <p:nvPr/>
        </p:nvGrpSpPr>
        <p:grpSpPr>
          <a:xfrm>
            <a:off x="2202013" y="5966569"/>
            <a:ext cx="7456992" cy="281050"/>
            <a:chOff x="334963" y="5022023"/>
            <a:chExt cx="3478741" cy="28105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A7DB71B-D0A9-4E03-B8B2-E212F7AA5CE0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2074334" y="3423177"/>
              <a:ext cx="0" cy="3478741"/>
            </a:xfrm>
            <a:prstGeom prst="line">
              <a:avLst/>
            </a:prstGeom>
            <a:ln w="952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DE3404F-2C19-E712-80C1-0B6D2D8DF8F9}"/>
                </a:ext>
              </a:extLst>
            </p:cNvPr>
            <p:cNvGrpSpPr/>
            <p:nvPr/>
          </p:nvGrpSpPr>
          <p:grpSpPr>
            <a:xfrm>
              <a:off x="1569494" y="5022023"/>
              <a:ext cx="874746" cy="281050"/>
              <a:chOff x="1232029" y="4872996"/>
              <a:chExt cx="1549661" cy="497897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D8CB956-DA9E-8E6B-5DB0-AACD0FA5CFA5}"/>
                  </a:ext>
                </a:extLst>
              </p:cNvPr>
              <p:cNvSpPr/>
              <p:nvPr/>
            </p:nvSpPr>
            <p:spPr bwMode="gray">
              <a:xfrm>
                <a:off x="1232029" y="4872996"/>
                <a:ext cx="1549661" cy="49789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3" name="btfpSequenceArrow814572">
                <a:extLst>
                  <a:ext uri="{FF2B5EF4-FFF2-40B4-BE49-F238E27FC236}">
                    <a16:creationId xmlns:a16="http://schemas.microsoft.com/office/drawing/2014/main" id="{948E2E63-0D99-607F-9693-75ED72E815CD}"/>
                  </a:ext>
                </a:extLst>
              </p:cNvPr>
              <p:cNvSpPr/>
              <p:nvPr/>
            </p:nvSpPr>
            <p:spPr bwMode="gray">
              <a:xfrm rot="5400000">
                <a:off x="1948207" y="4639560"/>
                <a:ext cx="252255" cy="972980"/>
              </a:xfrm>
              <a:custGeom>
                <a:avLst/>
                <a:gdLst/>
                <a:ahLst/>
                <a:cxnLst/>
                <a:rect l="0" t="0" r="0" b="0"/>
                <a:pathLst>
                  <a:path w="252255" h="972980">
                    <a:moveTo>
                      <a:pt x="38100" y="0"/>
                    </a:moveTo>
                    <a:lnTo>
                      <a:pt x="252254" y="486489"/>
                    </a:lnTo>
                    <a:lnTo>
                      <a:pt x="38100" y="972979"/>
                    </a:lnTo>
                    <a:lnTo>
                      <a:pt x="0" y="972979"/>
                    </a:lnTo>
                    <a:lnTo>
                      <a:pt x="214154" y="48648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0000"/>
              </a:solidFill>
              <a:ln w="9525" cap="flat">
                <a:solidFill>
                  <a:srgbClr val="CC0000"/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177800" marR="0" lvl="0" indent="-177800" algn="ctr" defTabSz="711200" rtl="0" eaLnBrk="1" fontAlgn="auto" latinLnBrk="0" hangingPunct="1">
                  <a:lnSpc>
                    <a:spcPct val="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52F7F29-6495-1099-7B1A-DCAC2DD707DC}"/>
              </a:ext>
            </a:extLst>
          </p:cNvPr>
          <p:cNvSpPr/>
          <p:nvPr/>
        </p:nvSpPr>
        <p:spPr bwMode="gray">
          <a:xfrm>
            <a:off x="4302743" y="2906212"/>
            <a:ext cx="3237886" cy="23138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Full value chain offering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supported with industry-leading tools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global platforms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A121F1-D263-E36A-239B-F80A05EF358C}"/>
              </a:ext>
            </a:extLst>
          </p:cNvPr>
          <p:cNvSpPr/>
          <p:nvPr/>
        </p:nvSpPr>
        <p:spPr bwMode="gray">
          <a:xfrm>
            <a:off x="356826" y="2928907"/>
            <a:ext cx="3688834" cy="23138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Unlock the power of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intuitive self-serve tools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fast, effortless analysis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 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talent market dynamics, employee perception,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software adoption and emerging technology trends!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    	   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</a:rPr>
              <a:t>-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AI driven platform to 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turn raw talent data into interactive insights. Also maps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 standardized output (roles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/ 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seniority/ geography)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- Web-based tool to p</a:t>
            </a:r>
            <a:r>
              <a:rPr lang="en-US" sz="1200" dirty="0">
                <a:solidFill>
                  <a:schemeClr val="tx1"/>
                </a:solidFill>
              </a:rPr>
              <a:t>rovide high level talent KPIs and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workforce sentiment insights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 </a:t>
            </a:r>
            <a:endParaRPr lang="en-US" sz="1200" dirty="0">
              <a:solidFill>
                <a:srgbClr val="000000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</a:rPr>
              <a:t>                  HG insights - 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 Automated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company-wise product usage data with ready-made slides</a:t>
            </a:r>
            <a:br>
              <a:rPr lang="en-US" sz="1200" dirty="0">
                <a:solidFill>
                  <a:srgbClr val="000000"/>
                </a:solidFill>
                <a:latin typeface="Arial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Developer trends: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Leverage developer interest in technologies/ languages to assess technology relevance and growth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E247F-BB3C-9CC3-3F8A-BDCE5AF59FCE}"/>
              </a:ext>
            </a:extLst>
          </p:cNvPr>
          <p:cNvSpPr/>
          <p:nvPr/>
        </p:nvSpPr>
        <p:spPr bwMode="gray">
          <a:xfrm>
            <a:off x="8345081" y="2926884"/>
            <a:ext cx="3249273" cy="262062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90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Comprehensive technology assessment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competitor benchmarks to identify risks and improvement opportunities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spcBef>
                <a:spcPts val="900"/>
              </a:spcBef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</a:p>
          <a:p>
            <a:pPr lvl="1" defTabSz="914400">
              <a:spcBef>
                <a:spcPts val="300"/>
              </a:spcBef>
              <a:buFont typeface="Arial" panose="020B0604020202020204" pitchFamily="34" charset="0"/>
              <a:buChar char="‒"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Sector profiling and competitive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landscape</a:t>
            </a:r>
          </a:p>
          <a:p>
            <a:pPr lvl="1" defTabSz="914400">
              <a:spcBef>
                <a:spcPts val="300"/>
              </a:spcBef>
              <a:buFont typeface="Arial" panose="020B0604020202020204" pitchFamily="34" charset="0"/>
              <a:buChar char="‒"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Customer perception</a:t>
            </a:r>
          </a:p>
          <a:p>
            <a:pPr lvl="1" defTabSz="914400">
              <a:spcBef>
                <a:spcPts val="300"/>
              </a:spcBef>
              <a:buFont typeface="Arial" panose="020B0604020202020204" pitchFamily="34" charset="0"/>
              <a:buChar char="‒"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and ESG assessments</a:t>
            </a:r>
          </a:p>
          <a:p>
            <a:pPr lvl="1" defTabSz="914400">
              <a:spcBef>
                <a:spcPts val="300"/>
              </a:spcBef>
              <a:buFont typeface="Arial" panose="020B0604020202020204" pitchFamily="34" charset="0"/>
              <a:buChar char="‒"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Primary research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spcBef>
                <a:spcPts val="900"/>
              </a:spcBef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sz="1000" b="1" dirty="0">
                <a:solidFill>
                  <a:srgbClr val="000000"/>
                </a:solidFill>
                <a:latin typeface="Arial"/>
              </a:rPr>
              <a:t>TDD</a:t>
            </a:r>
            <a:r>
              <a:rPr lang="en-US" sz="1000" dirty="0">
                <a:solidFill>
                  <a:srgbClr val="000000"/>
                </a:solidFill>
                <a:latin typeface="Arial"/>
              </a:rPr>
              <a:t>: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1" defTabSz="914400">
              <a:spcBef>
                <a:spcPts val="300"/>
              </a:spcBef>
              <a:buFont typeface="Arial" panose="020B0604020202020204" pitchFamily="34" charset="0"/>
              <a:buChar char="‒"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 strategy and roadmap</a:t>
            </a:r>
          </a:p>
          <a:p>
            <a:pPr lvl="1" defTabSz="914400">
              <a:spcBef>
                <a:spcPts val="300"/>
              </a:spcBef>
              <a:buFont typeface="Arial" panose="020B0604020202020204" pitchFamily="34" charset="0"/>
              <a:buChar char="‒"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 stack and architecture</a:t>
            </a:r>
          </a:p>
          <a:p>
            <a:pPr lvl="1" defTabSz="914400">
              <a:spcBef>
                <a:spcPts val="300"/>
              </a:spcBef>
              <a:buFont typeface="Arial" panose="020B0604020202020204" pitchFamily="34" charset="0"/>
              <a:buChar char="‒"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Organizational model and development process</a:t>
            </a:r>
          </a:p>
          <a:p>
            <a:pPr lvl="1" defTabSz="914400">
              <a:spcBef>
                <a:spcPts val="300"/>
              </a:spcBef>
              <a:buFont typeface="Arial" panose="020B0604020202020204" pitchFamily="34" charset="0"/>
              <a:buChar char="‒"/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Cybersecurity assessment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1" defTabSz="914400">
              <a:spcBef>
                <a:spcPts val="300"/>
              </a:spcBef>
              <a:buFont typeface="Arial" panose="020B0604020202020204" pitchFamily="34" charset="0"/>
              <a:buChar char="‒"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CapEx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OpEx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investments</a:t>
            </a:r>
          </a:p>
          <a:p>
            <a:pPr lvl="1" defTabSz="914400">
              <a:spcBef>
                <a:spcPts val="300"/>
              </a:spcBef>
              <a:buFont typeface="Arial" panose="020B0604020202020204" pitchFamily="34" charset="0"/>
              <a:buChar char="‒"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UI/ UX analysis</a:t>
            </a:r>
          </a:p>
        </p:txBody>
      </p:sp>
      <p:grpSp>
        <p:nvGrpSpPr>
          <p:cNvPr id="28" name="btfpIcon796065">
            <a:extLst>
              <a:ext uri="{FF2B5EF4-FFF2-40B4-BE49-F238E27FC236}">
                <a16:creationId xmlns:a16="http://schemas.microsoft.com/office/drawing/2014/main" id="{FA296474-F9D1-5551-F3B4-5220D38F2D13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11320290" y="1834986"/>
            <a:ext cx="718003" cy="718003"/>
            <a:chOff x="7573487" y="3851954"/>
            <a:chExt cx="1081088" cy="1081088"/>
          </a:xfrm>
          <a:noFill/>
        </p:grpSpPr>
        <p:sp>
          <p:nvSpPr>
            <p:cNvPr id="29" name="btfpIconCircle796065">
              <a:extLst>
                <a:ext uri="{FF2B5EF4-FFF2-40B4-BE49-F238E27FC236}">
                  <a16:creationId xmlns:a16="http://schemas.microsoft.com/office/drawing/2014/main" id="{D453A666-CF14-8114-5583-3CEDB552C80C}"/>
                </a:ext>
              </a:extLst>
            </p:cNvPr>
            <p:cNvSpPr>
              <a:spLocks/>
            </p:cNvSpPr>
            <p:nvPr/>
          </p:nvSpPr>
          <p:spPr bwMode="gray">
            <a:xfrm>
              <a:off x="7573487" y="3851954"/>
              <a:ext cx="1081088" cy="108108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rgbClr val="FFFFFF"/>
                </a:solidFill>
              </a:endParaRPr>
            </a:p>
          </p:txBody>
        </p:sp>
        <p:pic>
          <p:nvPicPr>
            <p:cNvPr id="30" name="btfpIconLines796065">
              <a:extLst>
                <a:ext uri="{FF2B5EF4-FFF2-40B4-BE49-F238E27FC236}">
                  <a16:creationId xmlns:a16="http://schemas.microsoft.com/office/drawing/2014/main" id="{8DBF74E5-F177-7922-4674-44AF7ADC3D31}"/>
                </a:ext>
              </a:extLst>
            </p:cNvPr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73487" y="3851954"/>
              <a:ext cx="1081088" cy="1081088"/>
            </a:xfrm>
            <a:prstGeom prst="rect">
              <a:avLst/>
            </a:prstGeom>
            <a:grpFill/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5842C1-947B-EA24-B3E8-EE9EAF33B238}"/>
              </a:ext>
            </a:extLst>
          </p:cNvPr>
          <p:cNvSpPr/>
          <p:nvPr/>
        </p:nvSpPr>
        <p:spPr bwMode="gray">
          <a:xfrm>
            <a:off x="7201019" y="634727"/>
            <a:ext cx="1807786" cy="495358"/>
          </a:xfrm>
          <a:prstGeom prst="roundRect">
            <a:avLst/>
          </a:prstGeom>
          <a:solidFill>
            <a:srgbClr val="A3BC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Tech offerings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8" name="Picture 6" descr="https://upload.wikimedia.org/wikipedia/commons/thumb/e/e1/Glassdoor_logo.svg/1200px-Glassdoor_logo.svg.png">
            <a:extLst>
              <a:ext uri="{FF2B5EF4-FFF2-40B4-BE49-F238E27FC236}">
                <a16:creationId xmlns:a16="http://schemas.microsoft.com/office/drawing/2014/main" id="{779D78EB-9A3D-1B25-89DE-B82EEA41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5818" y="4556334"/>
            <a:ext cx="541573" cy="42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017866-999B-BBB7-685F-04F21D90956B}"/>
              </a:ext>
            </a:extLst>
          </p:cNvPr>
          <p:cNvSpPr txBox="1"/>
          <p:nvPr/>
        </p:nvSpPr>
        <p:spPr bwMode="gray">
          <a:xfrm>
            <a:off x="4779695" y="5303112"/>
            <a:ext cx="991285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800" b="1" spc="100" dirty="0">
                <a:gradFill>
                  <a:gsLst>
                    <a:gs pos="0">
                      <a:srgbClr val="CC0000"/>
                    </a:gs>
                    <a:gs pos="100000">
                      <a:srgbClr val="8B0C55"/>
                    </a:gs>
                  </a:gsLst>
                  <a:lin ang="0" scaled="0"/>
                </a:gradFill>
              </a:rPr>
              <a:t>HELIX</a:t>
            </a:r>
            <a:r>
              <a:rPr lang="en-US" sz="600" b="1" spc="100" dirty="0">
                <a:gradFill>
                  <a:gsLst>
                    <a:gs pos="0">
                      <a:srgbClr val="CC0000"/>
                    </a:gs>
                    <a:gs pos="100000">
                      <a:srgbClr val="8B0C55"/>
                    </a:gs>
                  </a:gsLst>
                  <a:lin ang="0" scaled="0"/>
                </a:gradFill>
              </a:rPr>
              <a:t>SM</a:t>
            </a:r>
            <a:endParaRPr lang="en-US" sz="1800" b="1" spc="100" dirty="0">
              <a:gradFill>
                <a:gsLst>
                  <a:gs pos="0">
                    <a:srgbClr val="CC0000"/>
                  </a:gs>
                  <a:gs pos="100000">
                    <a:srgbClr val="8B0C55"/>
                  </a:gs>
                </a:gsLst>
                <a:lin ang="0" scaled="0"/>
              </a:gra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543001C-3315-33DE-C091-C088EB17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644" y="5106382"/>
            <a:ext cx="664735" cy="15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DFC03DC8-5258-68F8-0219-7D6640112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69" y="5360497"/>
            <a:ext cx="309042" cy="30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Capterra logo transparent PNG - StickPNG">
            <a:extLst>
              <a:ext uri="{FF2B5EF4-FFF2-40B4-BE49-F238E27FC236}">
                <a16:creationId xmlns:a16="http://schemas.microsoft.com/office/drawing/2014/main" id="{2E94A193-CFAA-A52A-775C-4793B268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0" b="11995"/>
          <a:stretch/>
        </p:blipFill>
        <p:spPr bwMode="auto">
          <a:xfrm>
            <a:off x="5956647" y="5045652"/>
            <a:ext cx="765186" cy="31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id="{83509D6A-C022-DF49-6ECC-F4564D795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62" y="4964619"/>
            <a:ext cx="749604" cy="42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Linkedin Logo | The most famous brands and company logos in the world">
            <a:extLst>
              <a:ext uri="{FF2B5EF4-FFF2-40B4-BE49-F238E27FC236}">
                <a16:creationId xmlns:a16="http://schemas.microsoft.com/office/drawing/2014/main" id="{74130978-E759-06E6-2479-9F8FC7ABD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D3EDFF"/>
              </a:clrFrom>
              <a:clrTo>
                <a:srgbClr val="D3E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1757" y="4887958"/>
            <a:ext cx="727206" cy="40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6D3D3A-3199-D1F6-6576-BFFAF6818CD7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40268" y="4637973"/>
            <a:ext cx="922963" cy="25863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DE1592A-0A69-0D01-688D-2B92BE560D8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20789" y="5367308"/>
            <a:ext cx="491435" cy="195413"/>
          </a:xfrm>
          <a:prstGeom prst="rect">
            <a:avLst/>
          </a:prstGeom>
        </p:spPr>
      </p:pic>
      <p:pic>
        <p:nvPicPr>
          <p:cNvPr id="48" name="Picture 4" descr="OMERS Ventures - Crunchbase">
            <a:extLst>
              <a:ext uri="{FF2B5EF4-FFF2-40B4-BE49-F238E27FC236}">
                <a16:creationId xmlns:a16="http://schemas.microsoft.com/office/drawing/2014/main" id="{2E161830-814F-45C9-DB57-FDFDF79E95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" t="34447" r="7025" b="44785"/>
          <a:stretch/>
        </p:blipFill>
        <p:spPr bwMode="auto">
          <a:xfrm>
            <a:off x="4298169" y="5711616"/>
            <a:ext cx="817898" cy="14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PitchBook Adds New Performance Datasets &amp;amp; Research to Strengthen Fund  Manager Due Diligence Workflow">
            <a:extLst>
              <a:ext uri="{FF2B5EF4-FFF2-40B4-BE49-F238E27FC236}">
                <a16:creationId xmlns:a16="http://schemas.microsoft.com/office/drawing/2014/main" id="{102CB58E-D146-26A3-7032-CCF0F09FD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392" y="5672845"/>
            <a:ext cx="693662" cy="2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7290C6DE-E1AC-77DF-AF56-4EA17A173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871" y="5732431"/>
            <a:ext cx="540544" cy="9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IDC: The premier global market intelligence firm.">
            <a:extLst>
              <a:ext uri="{FF2B5EF4-FFF2-40B4-BE49-F238E27FC236}">
                <a16:creationId xmlns:a16="http://schemas.microsoft.com/office/drawing/2014/main" id="{E026AA4A-A64F-EEB7-9B73-C07DA75B8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49" y="5735432"/>
            <a:ext cx="425167" cy="12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A265C89-3CDC-CCB8-CB10-42CC10723415}"/>
              </a:ext>
            </a:extLst>
          </p:cNvPr>
          <p:cNvPicPr>
            <a:picLocks noChangeAspect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657" y="4616319"/>
            <a:ext cx="1009502" cy="54029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2E8B945-5D6A-97C1-9EB0-66AD326D21D7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529" y="5232187"/>
            <a:ext cx="914646" cy="51697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DCB129D-115D-27CE-B39C-348F921C34EC}"/>
              </a:ext>
            </a:extLst>
          </p:cNvPr>
          <p:cNvSpPr txBox="1"/>
          <p:nvPr/>
        </p:nvSpPr>
        <p:spPr bwMode="gray">
          <a:xfrm>
            <a:off x="330200" y="3729030"/>
            <a:ext cx="123425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350" b="1" dirty="0"/>
              <a:t>DATALAKE</a:t>
            </a:r>
            <a:r>
              <a:rPr lang="en-US" sz="1350" b="1" dirty="0">
                <a:solidFill>
                  <a:srgbClr val="C00000"/>
                </a:solidFill>
              </a:rPr>
              <a:t>AI</a:t>
            </a:r>
          </a:p>
        </p:txBody>
      </p:sp>
      <p:pic>
        <p:nvPicPr>
          <p:cNvPr id="56" name="Picture 34">
            <a:extLst>
              <a:ext uri="{FF2B5EF4-FFF2-40B4-BE49-F238E27FC236}">
                <a16:creationId xmlns:a16="http://schemas.microsoft.com/office/drawing/2014/main" id="{197C8A3D-FC86-518D-879E-C9F0BACEC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58" y="4377567"/>
            <a:ext cx="518682" cy="20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451 Research | S&amp;P Global Market Intelligence">
            <a:extLst>
              <a:ext uri="{FF2B5EF4-FFF2-40B4-BE49-F238E27FC236}">
                <a16:creationId xmlns:a16="http://schemas.microsoft.com/office/drawing/2014/main" id="{D969FE97-012C-8A45-7982-5EBEE8B01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054" y="3441881"/>
            <a:ext cx="799497" cy="3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6" descr="Omdia Launches Channel Partner Strategies Intelligence Service | SDM  Magazine">
            <a:extLst>
              <a:ext uri="{FF2B5EF4-FFF2-40B4-BE49-F238E27FC236}">
                <a16:creationId xmlns:a16="http://schemas.microsoft.com/office/drawing/2014/main" id="{9D74DC16-04D5-7DD0-CFD3-322B5300D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955" y="3321401"/>
            <a:ext cx="1251211" cy="7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CCA6AC4-2A27-F0CE-BC92-4B0037E2D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804" y="4103579"/>
            <a:ext cx="972014" cy="36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onnect to High Quality, Global Patent Data | IFI CLAIMS">
            <a:extLst>
              <a:ext uri="{FF2B5EF4-FFF2-40B4-BE49-F238E27FC236}">
                <a16:creationId xmlns:a16="http://schemas.microsoft.com/office/drawing/2014/main" id="{C829573B-F924-34DF-5C51-48CA21CDF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95" y="3405200"/>
            <a:ext cx="619984" cy="47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G Insights Launches Platform 2.0 – With Improved Features To Help Global  Companies Optimize Their Go-to-Market Motions | Business Wire">
            <a:extLst>
              <a:ext uri="{FF2B5EF4-FFF2-40B4-BE49-F238E27FC236}">
                <a16:creationId xmlns:a16="http://schemas.microsoft.com/office/drawing/2014/main" id="{0A8738F8-5B90-C45D-0FDD-6575E6295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88" b="28775"/>
          <a:stretch/>
        </p:blipFill>
        <p:spPr bwMode="auto">
          <a:xfrm>
            <a:off x="4257958" y="4699922"/>
            <a:ext cx="1304247" cy="27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Stack Overflow = Programmers&amp;#39; Best Friend | by Om Ashish Mishra | codeburst">
            <a:extLst>
              <a:ext uri="{FF2B5EF4-FFF2-40B4-BE49-F238E27FC236}">
                <a16:creationId xmlns:a16="http://schemas.microsoft.com/office/drawing/2014/main" id="{C19A0C2E-7B17-B367-4874-8762683A5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" t="22898" r="3884" b="25405"/>
          <a:stretch/>
        </p:blipFill>
        <p:spPr bwMode="auto">
          <a:xfrm>
            <a:off x="4306398" y="3882659"/>
            <a:ext cx="1487960" cy="32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2" descr="Sharing A Jupyter Notebook On Github | Simple Analytical">
            <a:extLst>
              <a:ext uri="{FF2B5EF4-FFF2-40B4-BE49-F238E27FC236}">
                <a16:creationId xmlns:a16="http://schemas.microsoft.com/office/drawing/2014/main" id="{C051A1AB-513C-D739-CE0E-EFBB7B32D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0" b="53996"/>
          <a:stretch/>
        </p:blipFill>
        <p:spPr bwMode="auto">
          <a:xfrm>
            <a:off x="4719375" y="4296912"/>
            <a:ext cx="1103409" cy="27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btfpIcon522522">
            <a:extLst>
              <a:ext uri="{FF2B5EF4-FFF2-40B4-BE49-F238E27FC236}">
                <a16:creationId xmlns:a16="http://schemas.microsoft.com/office/drawing/2014/main" id="{BBDCF8D1-BEFF-90C6-BEC8-99BF09CCBC8D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7177304" y="1826036"/>
            <a:ext cx="719466" cy="719464"/>
            <a:chOff x="8093357" y="904863"/>
            <a:chExt cx="1402036" cy="1402032"/>
          </a:xfrm>
        </p:grpSpPr>
        <p:sp>
          <p:nvSpPr>
            <p:cNvPr id="65" name="btfpIconCircle522522">
              <a:extLst>
                <a:ext uri="{FF2B5EF4-FFF2-40B4-BE49-F238E27FC236}">
                  <a16:creationId xmlns:a16="http://schemas.microsoft.com/office/drawing/2014/main" id="{B1BC9EDB-151B-3421-FF0D-24EFCDCEFCF6}"/>
                </a:ext>
              </a:extLst>
            </p:cNvPr>
            <p:cNvSpPr/>
            <p:nvPr/>
          </p:nvSpPr>
          <p:spPr bwMode="gray">
            <a:xfrm>
              <a:off x="8093357" y="904863"/>
              <a:ext cx="1402033" cy="140203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66" name="btfpIconLines522522">
              <a:extLst>
                <a:ext uri="{FF2B5EF4-FFF2-40B4-BE49-F238E27FC236}">
                  <a16:creationId xmlns:a16="http://schemas.microsoft.com/office/drawing/2014/main" id="{20BBC333-F6E3-2D00-1042-75E3D1E36F5F}"/>
                </a:ext>
              </a:extLst>
            </p:cNvPr>
            <p:cNvPicPr/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3360" y="904863"/>
              <a:ext cx="1402033" cy="1402032"/>
            </a:xfrm>
            <a:prstGeom prst="rect">
              <a:avLst/>
            </a:prstGeom>
          </p:spPr>
        </p:pic>
      </p:grpSp>
      <p:pic>
        <p:nvPicPr>
          <p:cNvPr id="5" name="Picture 4" descr="OpenAI Introduces ChatGPT Enterprise - 601MEDIA">
            <a:extLst>
              <a:ext uri="{FF2B5EF4-FFF2-40B4-BE49-F238E27FC236}">
                <a16:creationId xmlns:a16="http://schemas.microsoft.com/office/drawing/2014/main" id="{BE93557C-1A53-E456-A89C-D8160ACB6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92" y="3945319"/>
            <a:ext cx="1103881" cy="61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306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B185038-D413-89E0-4FF0-5772C9B05B0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606" imgH="608" progId="TCLayout.ActiveDocument.1">
                  <p:embed/>
                </p:oleObj>
              </mc:Choice>
              <mc:Fallback>
                <p:oleObj name="think-cell Slide" r:id="rId9" imgW="606" imgH="60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B185038-D413-89E0-4FF0-5772C9B05B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btfpColumnIndicatorGroup2">
            <a:extLst>
              <a:ext uri="{FF2B5EF4-FFF2-40B4-BE49-F238E27FC236}">
                <a16:creationId xmlns:a16="http://schemas.microsoft.com/office/drawing/2014/main" id="{1B9D411B-4535-6DDB-83E7-63D7D4CD8DC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1" name="btfpColumnGapBlocker559006">
              <a:extLst>
                <a:ext uri="{FF2B5EF4-FFF2-40B4-BE49-F238E27FC236}">
                  <a16:creationId xmlns:a16="http://schemas.microsoft.com/office/drawing/2014/main" id="{973BE011-2C4F-02BD-B460-24F86313A22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39" name="btfpColumnGapBlocker708597">
              <a:extLst>
                <a:ext uri="{FF2B5EF4-FFF2-40B4-BE49-F238E27FC236}">
                  <a16:creationId xmlns:a16="http://schemas.microsoft.com/office/drawing/2014/main" id="{3656DB71-6309-2BFB-1B79-BF69D71D9D7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btfpColumnIndicator602635">
              <a:extLst>
                <a:ext uri="{FF2B5EF4-FFF2-40B4-BE49-F238E27FC236}">
                  <a16:creationId xmlns:a16="http://schemas.microsoft.com/office/drawing/2014/main" id="{4DB708EE-0147-0E2A-64E8-AE4FC82F890B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btfpColumnIndicator708634">
              <a:extLst>
                <a:ext uri="{FF2B5EF4-FFF2-40B4-BE49-F238E27FC236}">
                  <a16:creationId xmlns:a16="http://schemas.microsoft.com/office/drawing/2014/main" id="{3E9628D7-FD4B-5EF9-C602-7F0A3C997D4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btfpColumnIndicatorGroup1">
            <a:extLst>
              <a:ext uri="{FF2B5EF4-FFF2-40B4-BE49-F238E27FC236}">
                <a16:creationId xmlns:a16="http://schemas.microsoft.com/office/drawing/2014/main" id="{6BDCA54F-9E2F-72A4-A66F-F30A4DCC277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0" name="btfpColumnGapBlocker375621">
              <a:extLst>
                <a:ext uri="{FF2B5EF4-FFF2-40B4-BE49-F238E27FC236}">
                  <a16:creationId xmlns:a16="http://schemas.microsoft.com/office/drawing/2014/main" id="{31315716-C012-9300-EE8D-B808DC163AC7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38" name="btfpColumnGapBlocker703444">
              <a:extLst>
                <a:ext uri="{FF2B5EF4-FFF2-40B4-BE49-F238E27FC236}">
                  <a16:creationId xmlns:a16="http://schemas.microsoft.com/office/drawing/2014/main" id="{38B8D66C-3329-A970-6121-BB1A06BE2B63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277489">
              <a:extLst>
                <a:ext uri="{FF2B5EF4-FFF2-40B4-BE49-F238E27FC236}">
                  <a16:creationId xmlns:a16="http://schemas.microsoft.com/office/drawing/2014/main" id="{70400A15-8611-6328-C75A-72C7609703E7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btfpColumnIndicator797740">
              <a:extLst>
                <a:ext uri="{FF2B5EF4-FFF2-40B4-BE49-F238E27FC236}">
                  <a16:creationId xmlns:a16="http://schemas.microsoft.com/office/drawing/2014/main" id="{B1755746-4FBC-ADB3-0681-EC625517072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44268E4-3937-A9A2-9C3C-2966F763E639}"/>
              </a:ext>
            </a:extLst>
          </p:cNvPr>
          <p:cNvSpPr txBox="1">
            <a:spLocks/>
          </p:cNvSpPr>
          <p:nvPr/>
        </p:nvSpPr>
        <p:spPr bwMode="gray">
          <a:xfrm>
            <a:off x="334963" y="56649"/>
            <a:ext cx="3817935" cy="7438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</a:extLst>
        </p:spPr>
        <p:txBody>
          <a:bodyPr vert="horz" lIns="36000" tIns="36000" rIns="36000" bIns="72000" rtlCol="0" anchor="b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000" b="1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EXECUTIVE SUMMARY</a:t>
            </a:r>
          </a:p>
        </p:txBody>
      </p:sp>
      <p:sp>
        <p:nvSpPr>
          <p:cNvPr id="101" name="Oval 9">
            <a:extLst>
              <a:ext uri="{FF2B5EF4-FFF2-40B4-BE49-F238E27FC236}">
                <a16:creationId xmlns:a16="http://schemas.microsoft.com/office/drawing/2014/main" id="{49461285-E49E-21C4-CB80-D00E28E9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3" y="1641331"/>
            <a:ext cx="12105274" cy="102836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99083">
                <a:schemeClr val="accent4"/>
              </a:gs>
              <a:gs pos="51000">
                <a:schemeClr val="accent6"/>
              </a:gs>
            </a:gsLst>
            <a:lin ang="0" scaled="1"/>
          </a:gra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ZA" sz="2000" b="1" spc="300">
              <a:solidFill>
                <a:srgbClr val="FFFFFF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E830567-3AD2-F140-2CD1-EEB1008919BC}"/>
              </a:ext>
            </a:extLst>
          </p:cNvPr>
          <p:cNvCxnSpPr>
            <a:cxnSpLocks/>
          </p:cNvCxnSpPr>
          <p:nvPr/>
        </p:nvCxnSpPr>
        <p:spPr bwMode="gray">
          <a:xfrm>
            <a:off x="4135041" y="1940063"/>
            <a:ext cx="0" cy="3990109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7350763-8C40-90F4-D20E-F40231000C3D}"/>
              </a:ext>
            </a:extLst>
          </p:cNvPr>
          <p:cNvCxnSpPr>
            <a:cxnSpLocks/>
          </p:cNvCxnSpPr>
          <p:nvPr/>
        </p:nvCxnSpPr>
        <p:spPr bwMode="gray">
          <a:xfrm>
            <a:off x="8072835" y="1940063"/>
            <a:ext cx="0" cy="380874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btfpBulletedList255668">
            <a:extLst>
              <a:ext uri="{FF2B5EF4-FFF2-40B4-BE49-F238E27FC236}">
                <a16:creationId xmlns:a16="http://schemas.microsoft.com/office/drawing/2014/main" id="{64E8711A-8519-3005-92F3-2C1A735DB9ED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165101" y="1841059"/>
            <a:ext cx="3670918" cy="689420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BCN</a:t>
            </a:r>
            <a:r>
              <a:rPr lang="en-US" sz="2000" b="1" spc="120" dirty="0">
                <a:solidFill>
                  <a:schemeClr val="bg1"/>
                </a:solidFill>
                <a:latin typeface="Arial"/>
                <a:cs typeface="Arial"/>
              </a:rPr>
              <a:t> PEG</a:t>
            </a: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self-serve </a:t>
            </a:r>
            <a:r>
              <a:rPr lang="en-US" sz="2000" b="1" spc="1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kumimoji="0" lang="en-US" sz="2000" b="1" i="0" strike="noStrike" kern="1200" cap="none" spc="1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ools</a:t>
            </a:r>
            <a:endParaRPr kumimoji="0" lang="en-US" sz="2000" b="1" i="0" strike="noStrike" kern="1200" cap="none" spc="1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9" name="btfpBulletedList255668">
            <a:extLst>
              <a:ext uri="{FF2B5EF4-FFF2-40B4-BE49-F238E27FC236}">
                <a16:creationId xmlns:a16="http://schemas.microsoft.com/office/drawing/2014/main" id="{6BFB528D-6E7E-14C7-8D1E-BA0BDE264BC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4219913" y="1877620"/>
            <a:ext cx="4009951" cy="997196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BCN PEG Healthcare offerings</a:t>
            </a:r>
            <a:b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2000" b="1" i="0" strike="noStrike" kern="1200" cap="none" spc="1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0A6D86-1F61-B7E9-30E3-1393A4466BC4}"/>
              </a:ext>
            </a:extLst>
          </p:cNvPr>
          <p:cNvSpPr txBox="1"/>
          <p:nvPr/>
        </p:nvSpPr>
        <p:spPr bwMode="gray">
          <a:xfrm>
            <a:off x="377762" y="6316115"/>
            <a:ext cx="1157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CC0000"/>
                    </a:gs>
                    <a:gs pos="100000">
                      <a:srgbClr val="46647B"/>
                    </a:gs>
                    <a:gs pos="50000">
                      <a:srgbClr val="973B74"/>
                    </a:gs>
                  </a:gsLst>
                  <a:lin ang="0" scaled="1"/>
                </a:gradFill>
                <a:effectLst/>
                <a:uLnTx/>
                <a:uFillTx/>
                <a:latin typeface="Arial"/>
                <a:ea typeface="+mn-ea"/>
                <a:cs typeface="+mn-cs"/>
              </a:rPr>
              <a:t>BCN PEG Healthcare suite provides a comprehensive solution across the value chain</a:t>
            </a:r>
          </a:p>
        </p:txBody>
      </p:sp>
      <p:pic>
        <p:nvPicPr>
          <p:cNvPr id="113" name="btfpIconLines671768">
            <a:extLst>
              <a:ext uri="{FF2B5EF4-FFF2-40B4-BE49-F238E27FC236}">
                <a16:creationId xmlns:a16="http://schemas.microsoft.com/office/drawing/2014/main" id="{F8A3713A-A9B9-7F7A-6DA6-D6A10F79E4FB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5" y="1837977"/>
            <a:ext cx="680142" cy="69558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A6BE6EF-A86F-2AD7-9FD7-906C23479D09}"/>
              </a:ext>
            </a:extLst>
          </p:cNvPr>
          <p:cNvGrpSpPr/>
          <p:nvPr/>
        </p:nvGrpSpPr>
        <p:grpSpPr>
          <a:xfrm>
            <a:off x="2202013" y="5966569"/>
            <a:ext cx="7456992" cy="281050"/>
            <a:chOff x="334963" y="5022023"/>
            <a:chExt cx="3478741" cy="28105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A7DB71B-D0A9-4E03-B8B2-E212F7AA5CE0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2074334" y="3423177"/>
              <a:ext cx="0" cy="3478741"/>
            </a:xfrm>
            <a:prstGeom prst="line">
              <a:avLst/>
            </a:prstGeom>
            <a:ln w="952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DE3404F-2C19-E712-80C1-0B6D2D8DF8F9}"/>
                </a:ext>
              </a:extLst>
            </p:cNvPr>
            <p:cNvGrpSpPr/>
            <p:nvPr/>
          </p:nvGrpSpPr>
          <p:grpSpPr>
            <a:xfrm>
              <a:off x="1569494" y="5022023"/>
              <a:ext cx="874746" cy="281050"/>
              <a:chOff x="1232029" y="4872996"/>
              <a:chExt cx="1549661" cy="497897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D8CB956-DA9E-8E6B-5DB0-AACD0FA5CFA5}"/>
                  </a:ext>
                </a:extLst>
              </p:cNvPr>
              <p:cNvSpPr/>
              <p:nvPr/>
            </p:nvSpPr>
            <p:spPr bwMode="gray">
              <a:xfrm>
                <a:off x="1232029" y="4872996"/>
                <a:ext cx="1549661" cy="49789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3" name="btfpSequenceArrow814572">
                <a:extLst>
                  <a:ext uri="{FF2B5EF4-FFF2-40B4-BE49-F238E27FC236}">
                    <a16:creationId xmlns:a16="http://schemas.microsoft.com/office/drawing/2014/main" id="{948E2E63-0D99-607F-9693-75ED72E815CD}"/>
                  </a:ext>
                </a:extLst>
              </p:cNvPr>
              <p:cNvSpPr/>
              <p:nvPr/>
            </p:nvSpPr>
            <p:spPr bwMode="gray">
              <a:xfrm rot="5400000">
                <a:off x="1948207" y="4639560"/>
                <a:ext cx="252255" cy="972980"/>
              </a:xfrm>
              <a:custGeom>
                <a:avLst/>
                <a:gdLst/>
                <a:ahLst/>
                <a:cxnLst/>
                <a:rect l="0" t="0" r="0" b="0"/>
                <a:pathLst>
                  <a:path w="252255" h="972980">
                    <a:moveTo>
                      <a:pt x="38100" y="0"/>
                    </a:moveTo>
                    <a:lnTo>
                      <a:pt x="252254" y="486489"/>
                    </a:lnTo>
                    <a:lnTo>
                      <a:pt x="38100" y="972979"/>
                    </a:lnTo>
                    <a:lnTo>
                      <a:pt x="0" y="972979"/>
                    </a:lnTo>
                    <a:lnTo>
                      <a:pt x="214154" y="48648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0000"/>
              </a:solidFill>
              <a:ln w="9525" cap="flat">
                <a:solidFill>
                  <a:srgbClr val="CC0000"/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177800" marR="0" lvl="0" indent="-177800" algn="ctr" defTabSz="711200" rtl="0" eaLnBrk="1" fontAlgn="auto" latinLnBrk="0" hangingPunct="1">
                  <a:lnSpc>
                    <a:spcPct val="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FA121F1-D263-E36A-239B-F80A05EF358C}"/>
              </a:ext>
            </a:extLst>
          </p:cNvPr>
          <p:cNvSpPr/>
          <p:nvPr/>
        </p:nvSpPr>
        <p:spPr bwMode="gray">
          <a:xfrm>
            <a:off x="356826" y="2854056"/>
            <a:ext cx="3688834" cy="23138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BCN PEG’s proprietary datasets are available as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self-serve tools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quick and powerful insights for your next healthcare engagement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000000"/>
              </a:solidFill>
              <a:latin typeface="Arial"/>
            </a:endParaRPr>
          </a:p>
          <a:p>
            <a:pPr marL="0" indent="0" defTabSz="91440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Loss of exclusivity model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understand patent expiration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E247F-BB3C-9CC3-3F8A-BDCE5AF59FCE}"/>
              </a:ext>
            </a:extLst>
          </p:cNvPr>
          <p:cNvSpPr/>
          <p:nvPr/>
        </p:nvSpPr>
        <p:spPr bwMode="gray">
          <a:xfrm>
            <a:off x="8345081" y="2854056"/>
            <a:ext cx="3249273" cy="262062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BCN PEG Healthcare teams are well-versed with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advanced industry-recognized databases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covering pharma and clinical data,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medtech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market intelligence, and hospitals/providers 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databases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5842C1-947B-EA24-B3E8-EE9EAF33B238}"/>
              </a:ext>
            </a:extLst>
          </p:cNvPr>
          <p:cNvSpPr/>
          <p:nvPr/>
        </p:nvSpPr>
        <p:spPr bwMode="gray">
          <a:xfrm>
            <a:off x="7201019" y="634727"/>
            <a:ext cx="1807786" cy="495358"/>
          </a:xfrm>
          <a:prstGeom prst="roundRect">
            <a:avLst/>
          </a:prstGeom>
          <a:solidFill>
            <a:srgbClr val="A3BC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000000"/>
                </a:solidFill>
              </a:rPr>
              <a:t>Healthcare</a:t>
            </a:r>
            <a:endParaRPr lang="en-US" sz="1600">
              <a:solidFill>
                <a:srgbClr val="000000"/>
              </a:solidFill>
            </a:endParaRPr>
          </a:p>
        </p:txBody>
      </p:sp>
      <p:grpSp>
        <p:nvGrpSpPr>
          <p:cNvPr id="5" name="btfpIcon796065">
            <a:extLst>
              <a:ext uri="{FF2B5EF4-FFF2-40B4-BE49-F238E27FC236}">
                <a16:creationId xmlns:a16="http://schemas.microsoft.com/office/drawing/2014/main" id="{3CB34F19-AEA2-FACD-18C6-CE027E3F8FBE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7288982" y="1876290"/>
            <a:ext cx="718003" cy="718003"/>
            <a:chOff x="7573487" y="3851954"/>
            <a:chExt cx="1081088" cy="1081088"/>
          </a:xfrm>
          <a:noFill/>
        </p:grpSpPr>
        <p:sp>
          <p:nvSpPr>
            <p:cNvPr id="9" name="btfpIconCircle796065">
              <a:extLst>
                <a:ext uri="{FF2B5EF4-FFF2-40B4-BE49-F238E27FC236}">
                  <a16:creationId xmlns:a16="http://schemas.microsoft.com/office/drawing/2014/main" id="{19162FE6-075D-2499-61E7-16B065349311}"/>
                </a:ext>
              </a:extLst>
            </p:cNvPr>
            <p:cNvSpPr>
              <a:spLocks/>
            </p:cNvSpPr>
            <p:nvPr/>
          </p:nvSpPr>
          <p:spPr bwMode="gray">
            <a:xfrm>
              <a:off x="7573487" y="3851954"/>
              <a:ext cx="1081088" cy="108108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rgbClr val="FFFFFF"/>
                </a:solidFill>
              </a:endParaRPr>
            </a:p>
          </p:txBody>
        </p:sp>
        <p:pic>
          <p:nvPicPr>
            <p:cNvPr id="10" name="btfpIconLines796065">
              <a:extLst>
                <a:ext uri="{FF2B5EF4-FFF2-40B4-BE49-F238E27FC236}">
                  <a16:creationId xmlns:a16="http://schemas.microsoft.com/office/drawing/2014/main" id="{0B6D5640-75EE-5EAA-0DE8-13CA341F4084}"/>
                </a:ext>
              </a:extLst>
            </p:cNvPr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573487" y="3851954"/>
              <a:ext cx="1081088" cy="1081088"/>
            </a:xfrm>
            <a:prstGeom prst="rect">
              <a:avLst/>
            </a:prstGeom>
            <a:grpFill/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1D311E6-FD84-0077-1EDF-A244661C75C2}"/>
              </a:ext>
            </a:extLst>
          </p:cNvPr>
          <p:cNvSpPr/>
          <p:nvPr/>
        </p:nvSpPr>
        <p:spPr bwMode="gray">
          <a:xfrm>
            <a:off x="4283953" y="2854056"/>
            <a:ext cx="3688834" cy="23138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BCN PEG’s expertise-driven due diligences are here to help you unlock the best modules across the value chain</a:t>
            </a:r>
          </a:p>
          <a:p>
            <a:pPr marL="0" indent="0" defTabSz="91440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Providers DD: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Insights on healthcare providers covering market potential, operations, workforce, and growth opportunities</a:t>
            </a:r>
          </a:p>
          <a:p>
            <a:pPr marL="0" indent="0" defTabSz="91440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</a:rPr>
              <a:t>Suppliers DD: 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Insights on pharma, life sciences, and med-tech businesses covering market potential, licensing, drug deals, ESG impact, and industry trends</a:t>
            </a:r>
          </a:p>
          <a:p>
            <a:pPr marL="0" indent="0" defTabSz="91440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Payers DD: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Insights on health insurance providers covering customer sentiment, workforce </a:t>
            </a:r>
            <a:r>
              <a:rPr kumimoji="0" lang="en-US" sz="12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optimisation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and competitor benchmarking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btfpBulletedList255668">
            <a:extLst>
              <a:ext uri="{FF2B5EF4-FFF2-40B4-BE49-F238E27FC236}">
                <a16:creationId xmlns:a16="http://schemas.microsoft.com/office/drawing/2014/main" id="{200EB075-C792-F188-05AB-3FF3B0B8CF67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8138686" y="1849421"/>
            <a:ext cx="4009951" cy="381643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Database expertise</a:t>
            </a:r>
          </a:p>
        </p:txBody>
      </p:sp>
      <p:pic>
        <p:nvPicPr>
          <p:cNvPr id="1026" name="Picture 2" descr="Logo 1">
            <a:extLst>
              <a:ext uri="{FF2B5EF4-FFF2-40B4-BE49-F238E27FC236}">
                <a16:creationId xmlns:a16="http://schemas.microsoft.com/office/drawing/2014/main" id="{8F487AD9-37E8-8847-DA72-577A7FE59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509" y="4163817"/>
            <a:ext cx="1034295" cy="18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2">
            <a:extLst>
              <a:ext uri="{FF2B5EF4-FFF2-40B4-BE49-F238E27FC236}">
                <a16:creationId xmlns:a16="http://schemas.microsoft.com/office/drawing/2014/main" id="{212A5814-ACB4-D960-F033-C91E02091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519" y="4555505"/>
            <a:ext cx="1095375" cy="31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3">
            <a:extLst>
              <a:ext uri="{FF2B5EF4-FFF2-40B4-BE49-F238E27FC236}">
                <a16:creationId xmlns:a16="http://schemas.microsoft.com/office/drawing/2014/main" id="{8E6547CC-2107-162C-2FE4-5BC8BA4A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213" y="4049776"/>
            <a:ext cx="1375446" cy="40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 6">
            <a:extLst>
              <a:ext uri="{FF2B5EF4-FFF2-40B4-BE49-F238E27FC236}">
                <a16:creationId xmlns:a16="http://schemas.microsoft.com/office/drawing/2014/main" id="{4B08555D-0381-BF48-EE21-BF0355CC9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6" b="22276"/>
          <a:stretch/>
        </p:blipFill>
        <p:spPr bwMode="auto">
          <a:xfrm>
            <a:off x="8456730" y="5007383"/>
            <a:ext cx="901391" cy="53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8">
            <a:extLst>
              <a:ext uri="{FF2B5EF4-FFF2-40B4-BE49-F238E27FC236}">
                <a16:creationId xmlns:a16="http://schemas.microsoft.com/office/drawing/2014/main" id="{81AFC274-0512-635A-476B-A390AD3B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971" y="4908534"/>
            <a:ext cx="603316" cy="7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btfpIconCircle913302">
            <a:extLst>
              <a:ext uri="{FF2B5EF4-FFF2-40B4-BE49-F238E27FC236}">
                <a16:creationId xmlns:a16="http://schemas.microsoft.com/office/drawing/2014/main" id="{A31C2C7D-164A-10EC-52A7-4A9C74760120}"/>
              </a:ext>
            </a:extLst>
          </p:cNvPr>
          <p:cNvSpPr>
            <a:spLocks/>
          </p:cNvSpPr>
          <p:nvPr/>
        </p:nvSpPr>
        <p:spPr bwMode="gray">
          <a:xfrm>
            <a:off x="10910521" y="1641331"/>
            <a:ext cx="1081088" cy="1081088"/>
          </a:xfrm>
          <a:prstGeom prst="ellipse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 err="1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9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75998CEF-F237-0CEB-1BAA-0018217107A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4" imgW="606" imgH="608" progId="TCLayout.ActiveDocument.1">
                  <p:embed/>
                </p:oleObj>
              </mc:Choice>
              <mc:Fallback>
                <p:oleObj name="think-cell Slide" r:id="rId34" imgW="606" imgH="608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5998CEF-F237-0CEB-1BAA-0018217107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" name="btfpColumnIndicatorGroup2">
            <a:extLst>
              <a:ext uri="{FF2B5EF4-FFF2-40B4-BE49-F238E27FC236}">
                <a16:creationId xmlns:a16="http://schemas.microsoft.com/office/drawing/2014/main" id="{910C1A72-8AA3-B5B0-4DB5-C3C9512DBB1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6" name="btfpColumnGapBlocker907738">
              <a:extLst>
                <a:ext uri="{FF2B5EF4-FFF2-40B4-BE49-F238E27FC236}">
                  <a16:creationId xmlns:a16="http://schemas.microsoft.com/office/drawing/2014/main" id="{CC8A802D-29CB-619B-2B83-A3FE9B9E1567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24" name="btfpColumnGapBlocker303251">
              <a:extLst>
                <a:ext uri="{FF2B5EF4-FFF2-40B4-BE49-F238E27FC236}">
                  <a16:creationId xmlns:a16="http://schemas.microsoft.com/office/drawing/2014/main" id="{6911ED36-6AC2-DC93-6A1D-5F39418B3A6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22" name="btfpColumnIndicator154520">
              <a:extLst>
                <a:ext uri="{FF2B5EF4-FFF2-40B4-BE49-F238E27FC236}">
                  <a16:creationId xmlns:a16="http://schemas.microsoft.com/office/drawing/2014/main" id="{821A460A-53BA-D277-B20E-05372417B136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btfpColumnIndicator874408">
              <a:extLst>
                <a:ext uri="{FF2B5EF4-FFF2-40B4-BE49-F238E27FC236}">
                  <a16:creationId xmlns:a16="http://schemas.microsoft.com/office/drawing/2014/main" id="{811D0ED1-BB4D-7F52-478A-788CC6C7A584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btfpColumnIndicatorGroup1">
            <a:extLst>
              <a:ext uri="{FF2B5EF4-FFF2-40B4-BE49-F238E27FC236}">
                <a16:creationId xmlns:a16="http://schemas.microsoft.com/office/drawing/2014/main" id="{C3C94BF0-4EB0-535A-0474-846E98537EA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25" name="btfpColumnGapBlocker716838">
              <a:extLst>
                <a:ext uri="{FF2B5EF4-FFF2-40B4-BE49-F238E27FC236}">
                  <a16:creationId xmlns:a16="http://schemas.microsoft.com/office/drawing/2014/main" id="{74EA9283-B37E-B741-6528-B56E466EA1B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23" name="btfpColumnGapBlocker700070">
              <a:extLst>
                <a:ext uri="{FF2B5EF4-FFF2-40B4-BE49-F238E27FC236}">
                  <a16:creationId xmlns:a16="http://schemas.microsoft.com/office/drawing/2014/main" id="{B036B06B-251E-6400-A2E5-1D23AA256E7D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21" name="btfpColumnIndicator367893">
              <a:extLst>
                <a:ext uri="{FF2B5EF4-FFF2-40B4-BE49-F238E27FC236}">
                  <a16:creationId xmlns:a16="http://schemas.microsoft.com/office/drawing/2014/main" id="{ACA7B74F-F698-D7D7-EF65-A5CF0BFA07F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btfpColumnIndicator141746">
              <a:extLst>
                <a:ext uri="{FF2B5EF4-FFF2-40B4-BE49-F238E27FC236}">
                  <a16:creationId xmlns:a16="http://schemas.microsoft.com/office/drawing/2014/main" id="{DAB61622-6ACB-1CFB-4D0D-190D2DAFABD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96ADACF-541C-A51A-ECF9-505DB7D4A030}"/>
              </a:ext>
            </a:extLst>
          </p:cNvPr>
          <p:cNvSpPr txBox="1">
            <a:spLocks/>
          </p:cNvSpPr>
          <p:nvPr/>
        </p:nvSpPr>
        <p:spPr bwMode="gray">
          <a:xfrm>
            <a:off x="334963" y="56649"/>
            <a:ext cx="3817935" cy="7438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</a:extLst>
        </p:spPr>
        <p:txBody>
          <a:bodyPr vert="horz" lIns="36000" tIns="36000" rIns="36000" bIns="72000" rtlCol="0" anchor="b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000" b="1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EXECUTIVE SUMMARY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E297CA60-23BC-3E58-DE36-CF2D29DFA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070"/>
            <a:ext cx="12192000" cy="102836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99083">
                <a:schemeClr val="accent4"/>
              </a:gs>
              <a:gs pos="51000">
                <a:schemeClr val="accent6"/>
              </a:gs>
            </a:gsLst>
            <a:lin ang="0" scaled="1"/>
          </a:gra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000" b="1" i="0" u="none" strike="noStrike" kern="1200" cap="none" spc="30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btfpBulletedList255668">
            <a:extLst>
              <a:ext uri="{FF2B5EF4-FFF2-40B4-BE49-F238E27FC236}">
                <a16:creationId xmlns:a16="http://schemas.microsoft.com/office/drawing/2014/main" id="{AD7344F2-933F-01F2-C2A9-C56AE0E3A3D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-144949" y="540948"/>
            <a:ext cx="12497370" cy="381643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PEG at BCN supported 300+ key diligences across 5+ sectors in the CP&amp;R domain in 2024</a:t>
            </a:r>
          </a:p>
        </p:txBody>
      </p:sp>
      <p:grpSp>
        <p:nvGrpSpPr>
          <p:cNvPr id="55" name="btfpIcon165785">
            <a:extLst>
              <a:ext uri="{FF2B5EF4-FFF2-40B4-BE49-F238E27FC236}">
                <a16:creationId xmlns:a16="http://schemas.microsoft.com/office/drawing/2014/main" id="{A2AEC98F-6AD6-151D-078D-21C4C0B7A832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30200" y="11703627"/>
            <a:ext cx="640080" cy="640081"/>
            <a:chOff x="-2306639" y="8890583"/>
            <a:chExt cx="540544" cy="540545"/>
          </a:xfrm>
        </p:grpSpPr>
        <p:sp>
          <p:nvSpPr>
            <p:cNvPr id="56" name="btfpIconCircle165785">
              <a:extLst>
                <a:ext uri="{FF2B5EF4-FFF2-40B4-BE49-F238E27FC236}">
                  <a16:creationId xmlns:a16="http://schemas.microsoft.com/office/drawing/2014/main" id="{AE21CDB4-35A6-EDF0-F44E-D03C2B5D770F}"/>
                </a:ext>
              </a:extLst>
            </p:cNvPr>
            <p:cNvSpPr>
              <a:spLocks/>
            </p:cNvSpPr>
            <p:nvPr/>
          </p:nvSpPr>
          <p:spPr bwMode="gray">
            <a:xfrm>
              <a:off x="-2306639" y="8890583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57" name="btfpIconLines165785">
              <a:extLst>
                <a:ext uri="{FF2B5EF4-FFF2-40B4-BE49-F238E27FC236}">
                  <a16:creationId xmlns:a16="http://schemas.microsoft.com/office/drawing/2014/main" id="{8422E7F5-691E-F068-042C-F21870DA59A3}"/>
                </a:ext>
              </a:extLst>
            </p:cNvPr>
            <p:cNvPicPr>
              <a:picLocks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-2306639" y="8890584"/>
              <a:ext cx="540544" cy="540544"/>
            </a:xfrm>
            <a:prstGeom prst="rect">
              <a:avLst/>
            </a:prstGeom>
          </p:spPr>
        </p:pic>
      </p:grpSp>
      <p:grpSp>
        <p:nvGrpSpPr>
          <p:cNvPr id="58" name="btfpIcon664375">
            <a:extLst>
              <a:ext uri="{FF2B5EF4-FFF2-40B4-BE49-F238E27FC236}">
                <a16:creationId xmlns:a16="http://schemas.microsoft.com/office/drawing/2014/main" id="{34D5A275-4C55-D0F3-2D6B-3925C235BD15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30200" y="12470712"/>
            <a:ext cx="640080" cy="640080"/>
            <a:chOff x="-1867194" y="9495952"/>
            <a:chExt cx="540544" cy="540544"/>
          </a:xfrm>
        </p:grpSpPr>
        <p:sp>
          <p:nvSpPr>
            <p:cNvPr id="59" name="btfpIconCircle664375">
              <a:extLst>
                <a:ext uri="{FF2B5EF4-FFF2-40B4-BE49-F238E27FC236}">
                  <a16:creationId xmlns:a16="http://schemas.microsoft.com/office/drawing/2014/main" id="{02B3958F-1783-B023-D79D-4B56A9E9FD20}"/>
                </a:ext>
              </a:extLst>
            </p:cNvPr>
            <p:cNvSpPr>
              <a:spLocks/>
            </p:cNvSpPr>
            <p:nvPr/>
          </p:nvSpPr>
          <p:spPr bwMode="gray">
            <a:xfrm>
              <a:off x="-1867194" y="9495952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60" name="btfpIconLines664375">
              <a:extLst>
                <a:ext uri="{FF2B5EF4-FFF2-40B4-BE49-F238E27FC236}">
                  <a16:creationId xmlns:a16="http://schemas.microsoft.com/office/drawing/2014/main" id="{2E1E775A-05BB-2AC9-A2FE-8850144E07F3}"/>
                </a:ext>
              </a:extLst>
            </p:cNvPr>
            <p:cNvPicPr>
              <a:picLocks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-1867194" y="9495952"/>
              <a:ext cx="540544" cy="540544"/>
            </a:xfrm>
            <a:prstGeom prst="rect">
              <a:avLst/>
            </a:prstGeom>
          </p:spPr>
        </p:pic>
      </p:grpSp>
      <p:grpSp>
        <p:nvGrpSpPr>
          <p:cNvPr id="61" name="btfpIcon262966">
            <a:extLst>
              <a:ext uri="{FF2B5EF4-FFF2-40B4-BE49-F238E27FC236}">
                <a16:creationId xmlns:a16="http://schemas.microsoft.com/office/drawing/2014/main" id="{02F83040-33AB-4B6B-6045-87949108B2CB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330200" y="14004872"/>
            <a:ext cx="640080" cy="640080"/>
            <a:chOff x="1145936" y="9532645"/>
            <a:chExt cx="540544" cy="540544"/>
          </a:xfrm>
        </p:grpSpPr>
        <p:sp>
          <p:nvSpPr>
            <p:cNvPr id="62" name="btfpIconCircle262966">
              <a:extLst>
                <a:ext uri="{FF2B5EF4-FFF2-40B4-BE49-F238E27FC236}">
                  <a16:creationId xmlns:a16="http://schemas.microsoft.com/office/drawing/2014/main" id="{D0A82107-0B49-64E0-9F99-9F77BF2C23D4}"/>
                </a:ext>
              </a:extLst>
            </p:cNvPr>
            <p:cNvSpPr>
              <a:spLocks/>
            </p:cNvSpPr>
            <p:nvPr/>
          </p:nvSpPr>
          <p:spPr bwMode="gray">
            <a:xfrm>
              <a:off x="1145936" y="9532645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63" name="btfpIconLines262966">
              <a:extLst>
                <a:ext uri="{FF2B5EF4-FFF2-40B4-BE49-F238E27FC236}">
                  <a16:creationId xmlns:a16="http://schemas.microsoft.com/office/drawing/2014/main" id="{B1B269E3-569F-CDB1-E093-F1BE5645CB35}"/>
                </a:ext>
              </a:extLst>
            </p:cNvPr>
            <p:cNvPicPr>
              <a:picLocks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145936" y="9532645"/>
              <a:ext cx="540544" cy="540544"/>
            </a:xfrm>
            <a:prstGeom prst="rect">
              <a:avLst/>
            </a:prstGeom>
          </p:spPr>
        </p:pic>
      </p:grpSp>
      <p:grpSp>
        <p:nvGrpSpPr>
          <p:cNvPr id="64" name="btfpIcon184482">
            <a:extLst>
              <a:ext uri="{FF2B5EF4-FFF2-40B4-BE49-F238E27FC236}">
                <a16:creationId xmlns:a16="http://schemas.microsoft.com/office/drawing/2014/main" id="{8544B6E9-6329-B9E5-3C64-97713ABBAFB8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330200" y="14771953"/>
            <a:ext cx="640080" cy="640080"/>
            <a:chOff x="1573724" y="10184605"/>
            <a:chExt cx="540544" cy="540544"/>
          </a:xfrm>
        </p:grpSpPr>
        <p:sp>
          <p:nvSpPr>
            <p:cNvPr id="65" name="btfpIconCircle184482">
              <a:extLst>
                <a:ext uri="{FF2B5EF4-FFF2-40B4-BE49-F238E27FC236}">
                  <a16:creationId xmlns:a16="http://schemas.microsoft.com/office/drawing/2014/main" id="{DD676936-F2FF-C326-7365-D17D11A0F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1573724" y="10184605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66" name="btfpIconLines184482">
              <a:extLst>
                <a:ext uri="{FF2B5EF4-FFF2-40B4-BE49-F238E27FC236}">
                  <a16:creationId xmlns:a16="http://schemas.microsoft.com/office/drawing/2014/main" id="{4B3E9551-EA08-F4E8-F13A-30DDACF4109C}"/>
                </a:ext>
              </a:extLst>
            </p:cNvPr>
            <p:cNvPicPr>
              <a:picLocks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573724" y="10184605"/>
              <a:ext cx="540544" cy="540544"/>
            </a:xfrm>
            <a:prstGeom prst="rect">
              <a:avLst/>
            </a:prstGeom>
          </p:spPr>
        </p:pic>
      </p:grpSp>
      <p:grpSp>
        <p:nvGrpSpPr>
          <p:cNvPr id="67" name="btfpIcon386122">
            <a:extLst>
              <a:ext uri="{FF2B5EF4-FFF2-40B4-BE49-F238E27FC236}">
                <a16:creationId xmlns:a16="http://schemas.microsoft.com/office/drawing/2014/main" id="{93901F1B-138F-2937-8839-946892C1800A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330198" y="15539033"/>
            <a:ext cx="640081" cy="640080"/>
            <a:chOff x="1997251" y="10824594"/>
            <a:chExt cx="540545" cy="540544"/>
          </a:xfrm>
        </p:grpSpPr>
        <p:sp>
          <p:nvSpPr>
            <p:cNvPr id="68" name="btfpIconCircle386122">
              <a:extLst>
                <a:ext uri="{FF2B5EF4-FFF2-40B4-BE49-F238E27FC236}">
                  <a16:creationId xmlns:a16="http://schemas.microsoft.com/office/drawing/2014/main" id="{A9E186B4-1A57-0AFA-877C-6D1CA7516DE6}"/>
                </a:ext>
              </a:extLst>
            </p:cNvPr>
            <p:cNvSpPr>
              <a:spLocks/>
            </p:cNvSpPr>
            <p:nvPr/>
          </p:nvSpPr>
          <p:spPr bwMode="gray">
            <a:xfrm>
              <a:off x="1997251" y="10824594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69" name="btfpIconLines386122">
              <a:extLst>
                <a:ext uri="{FF2B5EF4-FFF2-40B4-BE49-F238E27FC236}">
                  <a16:creationId xmlns:a16="http://schemas.microsoft.com/office/drawing/2014/main" id="{DF99FA86-4B71-610F-410A-ACC08D2DC732}"/>
                </a:ext>
              </a:extLst>
            </p:cNvPr>
            <p:cNvPicPr>
              <a:picLocks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997252" y="10824594"/>
              <a:ext cx="540544" cy="540544"/>
            </a:xfrm>
            <a:prstGeom prst="rect">
              <a:avLst/>
            </a:prstGeom>
          </p:spPr>
        </p:pic>
      </p:grpSp>
      <p:grpSp>
        <p:nvGrpSpPr>
          <p:cNvPr id="109" name="btfpIcon388391">
            <a:extLst>
              <a:ext uri="{FF2B5EF4-FFF2-40B4-BE49-F238E27FC236}">
                <a16:creationId xmlns:a16="http://schemas.microsoft.com/office/drawing/2014/main" id="{472AEC5A-95A3-2F23-9F9D-EC16D0E51066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330200" y="16306113"/>
            <a:ext cx="640080" cy="640080"/>
            <a:chOff x="330200" y="16306113"/>
            <a:chExt cx="640080" cy="640080"/>
          </a:xfrm>
        </p:grpSpPr>
        <p:sp>
          <p:nvSpPr>
            <p:cNvPr id="110" name="btfpIconCircle388391">
              <a:extLst>
                <a:ext uri="{FF2B5EF4-FFF2-40B4-BE49-F238E27FC236}">
                  <a16:creationId xmlns:a16="http://schemas.microsoft.com/office/drawing/2014/main" id="{F3330B9F-F2EB-B289-4AA8-E64A851C88A8}"/>
                </a:ext>
              </a:extLst>
            </p:cNvPr>
            <p:cNvSpPr>
              <a:spLocks/>
            </p:cNvSpPr>
            <p:nvPr/>
          </p:nvSpPr>
          <p:spPr bwMode="gray">
            <a:xfrm>
              <a:off x="330200" y="16306113"/>
              <a:ext cx="640080" cy="64008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111" name="btfpIconLines388391">
              <a:extLst>
                <a:ext uri="{FF2B5EF4-FFF2-40B4-BE49-F238E27FC236}">
                  <a16:creationId xmlns:a16="http://schemas.microsoft.com/office/drawing/2014/main" id="{6DF1A915-7510-12DF-9D49-BA74E7C969C7}"/>
                </a:ext>
              </a:extLst>
            </p:cNvPr>
            <p:cNvPicPr>
              <a:picLocks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330200" y="16306113"/>
              <a:ext cx="640080" cy="640080"/>
            </a:xfrm>
            <a:prstGeom prst="rect">
              <a:avLst/>
            </a:prstGeom>
          </p:spPr>
        </p:pic>
      </p:grpSp>
      <p:grpSp>
        <p:nvGrpSpPr>
          <p:cNvPr id="112" name="btfpIcon127290">
            <a:extLst>
              <a:ext uri="{FF2B5EF4-FFF2-40B4-BE49-F238E27FC236}">
                <a16:creationId xmlns:a16="http://schemas.microsoft.com/office/drawing/2014/main" id="{BB597714-EAED-A11F-1C20-048F8106B070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330200" y="13237792"/>
            <a:ext cx="640080" cy="640080"/>
            <a:chOff x="330200" y="13237792"/>
            <a:chExt cx="640080" cy="640080"/>
          </a:xfrm>
        </p:grpSpPr>
        <p:sp>
          <p:nvSpPr>
            <p:cNvPr id="113" name="btfpIconCircle127290">
              <a:extLst>
                <a:ext uri="{FF2B5EF4-FFF2-40B4-BE49-F238E27FC236}">
                  <a16:creationId xmlns:a16="http://schemas.microsoft.com/office/drawing/2014/main" id="{F227196E-3190-344F-8928-EAA512EDD12C}"/>
                </a:ext>
              </a:extLst>
            </p:cNvPr>
            <p:cNvSpPr>
              <a:spLocks/>
            </p:cNvSpPr>
            <p:nvPr/>
          </p:nvSpPr>
          <p:spPr bwMode="gray">
            <a:xfrm>
              <a:off x="330200" y="13237792"/>
              <a:ext cx="640080" cy="64008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114" name="btfpIconLines127290">
              <a:extLst>
                <a:ext uri="{FF2B5EF4-FFF2-40B4-BE49-F238E27FC236}">
                  <a16:creationId xmlns:a16="http://schemas.microsoft.com/office/drawing/2014/main" id="{09DC916D-F422-8CAC-3415-38E2A83E0008}"/>
                </a:ext>
              </a:extLst>
            </p:cNvPr>
            <p:cNvPicPr>
              <a:picLocks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330200" y="13237792"/>
              <a:ext cx="640080" cy="640080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4129CD-D364-4F8C-4C79-99E0694C116E}"/>
              </a:ext>
            </a:extLst>
          </p:cNvPr>
          <p:cNvSpPr/>
          <p:nvPr/>
        </p:nvSpPr>
        <p:spPr bwMode="gray">
          <a:xfrm>
            <a:off x="9554938" y="-444492"/>
            <a:ext cx="1807786" cy="495358"/>
          </a:xfrm>
          <a:prstGeom prst="roundRect">
            <a:avLst/>
          </a:prstGeom>
          <a:solidFill>
            <a:srgbClr val="A3BC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CP&amp;R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582B10-8B89-17CF-8201-B3575CBFFF74}"/>
              </a:ext>
            </a:extLst>
          </p:cNvPr>
          <p:cNvSpPr/>
          <p:nvPr/>
        </p:nvSpPr>
        <p:spPr bwMode="gray">
          <a:xfrm>
            <a:off x="256572" y="5932966"/>
            <a:ext cx="11694787" cy="689893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D6D6D6">
                    <a:alpha val="25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3FCE8589-3616-93D8-691A-53813952B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450" y="6376141"/>
            <a:ext cx="1027894" cy="14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In a rush to learn S&amp;P Capital IQ? Watch some videos! | SFU Library">
            <a:extLst>
              <a:ext uri="{FF2B5EF4-FFF2-40B4-BE49-F238E27FC236}">
                <a16:creationId xmlns:a16="http://schemas.microsoft.com/office/drawing/2014/main" id="{D2FFEF78-BE2A-7969-B7FB-256058D02F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9"/>
          <a:stretch/>
        </p:blipFill>
        <p:spPr bwMode="auto">
          <a:xfrm>
            <a:off x="7714755" y="6033066"/>
            <a:ext cx="814361" cy="33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443CBEE-90BB-B43A-1484-382520FAA567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297254" y="6071271"/>
            <a:ext cx="557161" cy="283967"/>
          </a:xfrm>
          <a:prstGeom prst="rect">
            <a:avLst/>
          </a:prstGeom>
        </p:spPr>
      </p:pic>
      <p:pic>
        <p:nvPicPr>
          <p:cNvPr id="71" name="Picture 2">
            <a:extLst>
              <a:ext uri="{FF2B5EF4-FFF2-40B4-BE49-F238E27FC236}">
                <a16:creationId xmlns:a16="http://schemas.microsoft.com/office/drawing/2014/main" id="{BFA6A84D-CB1A-7B0C-4F04-EEBDA95C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15" y="5888746"/>
            <a:ext cx="1128728" cy="60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7C8B104-6B9E-B64D-54CF-02C66C50A020}"/>
              </a:ext>
            </a:extLst>
          </p:cNvPr>
          <p:cNvPicPr>
            <a:picLocks noChangeAspect="1"/>
          </p:cNvPicPr>
          <p:nvPr/>
        </p:nvPicPr>
        <p:blipFill>
          <a:blip r:embed="rId4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7456" y="6367380"/>
            <a:ext cx="745619" cy="182457"/>
          </a:xfrm>
          <a:prstGeom prst="rect">
            <a:avLst/>
          </a:prstGeom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9B814E5D-17B3-D467-FB89-CBFD2AA6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70" y="6300767"/>
            <a:ext cx="639290" cy="35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0163A45F-C3DC-1168-3989-B2E7F412CF5C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3400812" y="6144132"/>
            <a:ext cx="369468" cy="354387"/>
          </a:xfrm>
          <a:prstGeom prst="rect">
            <a:avLst/>
          </a:prstGeom>
        </p:spPr>
      </p:pic>
      <p:pic>
        <p:nvPicPr>
          <p:cNvPr id="96" name="Picture 4" descr="Forrester Helps Organizations Grow Through Customer Obsession">
            <a:extLst>
              <a:ext uri="{FF2B5EF4-FFF2-40B4-BE49-F238E27FC236}">
                <a16:creationId xmlns:a16="http://schemas.microsoft.com/office/drawing/2014/main" id="{46ED7384-14EB-2C86-D6EF-98CDB0AEF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47" y="6091763"/>
            <a:ext cx="907185" cy="12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id="{68925245-CF47-6B6E-2F7E-11BBEAE2F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557" y="6106412"/>
            <a:ext cx="866033" cy="13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4" name="Rectangle 523">
            <a:extLst>
              <a:ext uri="{FF2B5EF4-FFF2-40B4-BE49-F238E27FC236}">
                <a16:creationId xmlns:a16="http://schemas.microsoft.com/office/drawing/2014/main" id="{AEE02507-1CC3-A50C-624D-D13D687216DC}"/>
              </a:ext>
            </a:extLst>
          </p:cNvPr>
          <p:cNvSpPr/>
          <p:nvPr/>
        </p:nvSpPr>
        <p:spPr bwMode="gray">
          <a:xfrm>
            <a:off x="591013" y="3191278"/>
            <a:ext cx="2064877" cy="5623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chemeClr val="tx1"/>
                </a:solidFill>
              </a:rPr>
              <a:t>Discover the best-fit modules </a:t>
            </a:r>
            <a:r>
              <a:rPr lang="en-US" sz="1100" b="1" dirty="0">
                <a:solidFill>
                  <a:schemeClr val="tx1"/>
                </a:solidFill>
              </a:rPr>
              <a:t>customized for your requirement</a:t>
            </a:r>
            <a:endParaRPr lang="en-US" sz="11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79E08E4-769C-B4DB-CD4E-5A3F776810C0}"/>
              </a:ext>
            </a:extLst>
          </p:cNvPr>
          <p:cNvSpPr txBox="1">
            <a:spLocks/>
          </p:cNvSpPr>
          <p:nvPr/>
        </p:nvSpPr>
        <p:spPr>
          <a:xfrm>
            <a:off x="8445906" y="1329752"/>
            <a:ext cx="3652598" cy="566309"/>
          </a:xfrm>
          <a:prstGeom prst="rect">
            <a:avLst/>
          </a:prstGeom>
        </p:spPr>
        <p:txBody>
          <a:bodyPr wrap="square" lIns="36576" tIns="36576" rIns="36576" bIns="36576">
            <a:spAutoFit/>
          </a:bodyPr>
          <a:lstStyle>
            <a:lvl1pPr algn="l" defTabSz="711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sz="1600" b="1" dirty="0"/>
              <a:t>BCN PEG CP&amp;R teams have worked across a broad range of sub-sectors</a:t>
            </a:r>
          </a:p>
        </p:txBody>
      </p:sp>
      <p:pic>
        <p:nvPicPr>
          <p:cNvPr id="54" name="Picture 12">
            <a:extLst>
              <a:ext uri="{FF2B5EF4-FFF2-40B4-BE49-F238E27FC236}">
                <a16:creationId xmlns:a16="http://schemas.microsoft.com/office/drawing/2014/main" id="{CF6A94AA-EF93-8D61-B62F-649B1C43F7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80" b="28327"/>
          <a:stretch/>
        </p:blipFill>
        <p:spPr bwMode="auto">
          <a:xfrm>
            <a:off x="9361022" y="6045487"/>
            <a:ext cx="957362" cy="22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F1C67B19-F89C-4DB0-9511-537D95EAEB09}"/>
              </a:ext>
            </a:extLst>
          </p:cNvPr>
          <p:cNvPicPr>
            <a:picLocks noChangeAspect="1"/>
          </p:cNvPicPr>
          <p:nvPr/>
        </p:nvPicPr>
        <p:blipFill>
          <a:blip r:embed="rId5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75080" y="6252108"/>
            <a:ext cx="850895" cy="412545"/>
          </a:xfrm>
          <a:prstGeom prst="rect">
            <a:avLst/>
          </a:prstGeom>
        </p:spPr>
      </p:pic>
      <p:pic>
        <p:nvPicPr>
          <p:cNvPr id="86" name="Picture 8" descr="idc-logo - Centina Systems">
            <a:extLst>
              <a:ext uri="{FF2B5EF4-FFF2-40B4-BE49-F238E27FC236}">
                <a16:creationId xmlns:a16="http://schemas.microsoft.com/office/drawing/2014/main" id="{9D33D1FD-F34F-E612-6E56-AE6A4BB1A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740" y="6053936"/>
            <a:ext cx="620831" cy="13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110B11D-48F5-DA02-D2CB-F110604B1A38}"/>
              </a:ext>
            </a:extLst>
          </p:cNvPr>
          <p:cNvPicPr>
            <a:picLocks noChangeAspect="1"/>
          </p:cNvPicPr>
          <p:nvPr/>
        </p:nvPicPr>
        <p:blipFill rotWithShape="1">
          <a:blip r:embed="rId55"/>
          <a:srcRect l="11855" t="15907" r="9028" b="13882"/>
          <a:stretch/>
        </p:blipFill>
        <p:spPr>
          <a:xfrm>
            <a:off x="11030775" y="6126530"/>
            <a:ext cx="731179" cy="32998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ADC4958-E76F-4B96-4F94-75773F6CB310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10536858" y="5996444"/>
            <a:ext cx="1294077" cy="15387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EA581EB-0B9A-8EB5-EEA0-87BCEBE11FB0}"/>
              </a:ext>
            </a:extLst>
          </p:cNvPr>
          <p:cNvPicPr>
            <a:picLocks noChangeAspect="1"/>
          </p:cNvPicPr>
          <p:nvPr/>
        </p:nvPicPr>
        <p:blipFill rotWithShape="1">
          <a:blip r:embed="rId5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5269" y="6338232"/>
            <a:ext cx="285276" cy="239087"/>
          </a:xfrm>
          <a:prstGeom prst="rect">
            <a:avLst/>
          </a:prstGeom>
        </p:spPr>
      </p:pic>
      <p:pic>
        <p:nvPicPr>
          <p:cNvPr id="107" name="Picture 24" descr="HG Insights">
            <a:extLst>
              <a:ext uri="{FF2B5EF4-FFF2-40B4-BE49-F238E27FC236}">
                <a16:creationId xmlns:a16="http://schemas.microsoft.com/office/drawing/2014/main" id="{A7BB1A62-84E0-550D-BF59-BA225D81B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3988" y="6346781"/>
            <a:ext cx="957362" cy="16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B9AF45D0-7656-85B3-879B-44ECAB3A407E}"/>
              </a:ext>
            </a:extLst>
          </p:cNvPr>
          <p:cNvSpPr/>
          <p:nvPr/>
        </p:nvSpPr>
        <p:spPr bwMode="gray">
          <a:xfrm>
            <a:off x="472367" y="5849578"/>
            <a:ext cx="1158822" cy="2238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Arial"/>
              </a:rPr>
              <a:t>Tools used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D4178262-F0AA-5EE9-CC4F-44E6453C9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879" y="6237273"/>
            <a:ext cx="1077273" cy="31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id="{037A4918-33D6-C9F6-CC5E-7BB724F1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03" y="6086653"/>
            <a:ext cx="768577" cy="15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C20D60F-85E9-FCAB-8D27-D0EC93BBC88E}"/>
              </a:ext>
            </a:extLst>
          </p:cNvPr>
          <p:cNvPicPr>
            <a:picLocks noChangeAspect="1"/>
          </p:cNvPicPr>
          <p:nvPr/>
        </p:nvPicPr>
        <p:blipFill rotWithShape="1">
          <a:blip r:embed="rId6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114" t="30133" r="11402" b="29470"/>
          <a:stretch/>
        </p:blipFill>
        <p:spPr>
          <a:xfrm>
            <a:off x="4042620" y="6263767"/>
            <a:ext cx="615086" cy="27008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11FDE526-DB8A-4403-2944-D3797B829BDA}"/>
              </a:ext>
            </a:extLst>
          </p:cNvPr>
          <p:cNvPicPr>
            <a:picLocks noChangeAspect="1"/>
          </p:cNvPicPr>
          <p:nvPr/>
        </p:nvPicPr>
        <p:blipFill>
          <a:blip r:embed="rId6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2440" y="6043258"/>
            <a:ext cx="818809" cy="26573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738E2182-DB81-DCE5-0413-173FA44BBCDD}"/>
              </a:ext>
            </a:extLst>
          </p:cNvPr>
          <p:cNvPicPr>
            <a:picLocks noChangeAspect="1"/>
          </p:cNvPicPr>
          <p:nvPr/>
        </p:nvPicPr>
        <p:blipFill rotWithShape="1">
          <a:blip r:embed="rId6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404"/>
          <a:stretch/>
        </p:blipFill>
        <p:spPr>
          <a:xfrm>
            <a:off x="4928766" y="6007451"/>
            <a:ext cx="617572" cy="268893"/>
          </a:xfrm>
          <a:prstGeom prst="rect">
            <a:avLst/>
          </a:prstGeom>
        </p:spPr>
      </p:pic>
      <p:pic>
        <p:nvPicPr>
          <p:cNvPr id="84" name="Picture 2" descr="Survey company logo design | Logo design contest | 99designs">
            <a:extLst>
              <a:ext uri="{FF2B5EF4-FFF2-40B4-BE49-F238E27FC236}">
                <a16:creationId xmlns:a16="http://schemas.microsoft.com/office/drawing/2014/main" id="{20192D03-D2AF-4EF4-088A-1AF90D6BA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6" t="24976" r="26808" b="56800"/>
          <a:stretch/>
        </p:blipFill>
        <p:spPr bwMode="auto">
          <a:xfrm>
            <a:off x="5665416" y="6254558"/>
            <a:ext cx="1283955" cy="44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4" descr="Request a Demo">
            <a:extLst>
              <a:ext uri="{FF2B5EF4-FFF2-40B4-BE49-F238E27FC236}">
                <a16:creationId xmlns:a16="http://schemas.microsoft.com/office/drawing/2014/main" id="{DC668406-9AF0-B766-4692-A3C84FE3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635" y="6361722"/>
            <a:ext cx="1173605" cy="26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66A0DAA-416A-F0FA-B1CB-A0FCCDA9483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16200000">
            <a:off x="10021486" y="444739"/>
            <a:ext cx="395464" cy="3464297"/>
          </a:xfrm>
          <a:prstGeom prst="rect">
            <a:avLst/>
          </a:prstGeom>
          <a:noFill/>
          <a:ln w="19050" cap="flat" cmpd="sng" algn="ctr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3"/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16200000" scaled="1"/>
            </a:gra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18288" tIns="822960" rIns="18288" rtlCol="0" anchor="t"/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BAD8216-20B7-B0B3-B3F8-8D77567FD8E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948631" y="2046841"/>
            <a:ext cx="2701252" cy="246221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rgbClr val="CC0000"/>
                </a:solidFill>
              </a:rPr>
              <a:t>Apparel &amp; Related Products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658695D-5AD8-C819-87D8-60CBFB6BACB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rot="16200000">
            <a:off x="10021486" y="950370"/>
            <a:ext cx="395464" cy="3464297"/>
          </a:xfrm>
          <a:prstGeom prst="rect">
            <a:avLst/>
          </a:prstGeom>
          <a:noFill/>
          <a:ln w="19050" cap="flat" cmpd="sng" algn="ctr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3"/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16200000" scaled="1"/>
            </a:gra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18288" tIns="822960" rIns="18288" rtlCol="0" anchor="t"/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95363D-18ED-3D9D-B0A6-1C0FF2FC7D5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703304" y="2544086"/>
            <a:ext cx="1105062" cy="261610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rgbClr val="CC0000"/>
                </a:solidFill>
              </a:rPr>
              <a:t>Beverages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5D52FAA-5F00-DFAA-4381-569E12854A2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rot="16200000">
            <a:off x="10021486" y="1431593"/>
            <a:ext cx="395464" cy="3464297"/>
          </a:xfrm>
          <a:prstGeom prst="rect">
            <a:avLst/>
          </a:prstGeom>
          <a:noFill/>
          <a:ln w="19050" cap="flat" cmpd="sng" algn="ctr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3"/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16200000" scaled="1"/>
            </a:gra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18288" tIns="822960" rIns="18288" rtlCol="0" anchor="t"/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B71C5D3-E10F-0649-DDCB-8A62DF545D3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533253" y="3040513"/>
            <a:ext cx="3477903" cy="261610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rgbClr val="CC0000"/>
                </a:solidFill>
              </a:rPr>
              <a:t>Food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3327E73-4FD1-8F50-9AD3-FC372961F0F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6200000">
            <a:off x="10016833" y="1912227"/>
            <a:ext cx="395464" cy="3464297"/>
          </a:xfrm>
          <a:prstGeom prst="rect">
            <a:avLst/>
          </a:prstGeom>
          <a:noFill/>
          <a:ln w="19050" cap="flat" cmpd="sng" algn="ctr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3"/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16200000" scaled="1"/>
            </a:gra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18288" tIns="822960" rIns="18288" rtlCol="0" anchor="t"/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E42672-F54F-01A0-6DF9-0E19F1F21BD2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555653" y="3513170"/>
            <a:ext cx="3477903" cy="261610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rgbClr val="CC0000"/>
                </a:solidFill>
              </a:rPr>
              <a:t>Household &amp; Personal Products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4A05C38-6F6E-0207-A3F7-ACE8EB9585B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6200000">
            <a:off x="10013229" y="2409180"/>
            <a:ext cx="395464" cy="3464297"/>
          </a:xfrm>
          <a:prstGeom prst="rect">
            <a:avLst/>
          </a:prstGeom>
          <a:noFill/>
          <a:ln w="19050" cap="flat" cmpd="sng" algn="ctr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3"/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16200000" scaled="1"/>
            </a:gra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18288" tIns="822960" rIns="18288" rtlCol="0" anchor="t"/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E89B206-9FF9-9C52-C63E-5DA14BAD504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487069" y="3979780"/>
            <a:ext cx="3477903" cy="261610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rgbClr val="CC0000"/>
                </a:solidFill>
              </a:rPr>
              <a:t>Recreational Products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C66D2EB-3C75-2B5D-B7BE-87B2B457E0D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rot="16200000">
            <a:off x="10021487" y="2915313"/>
            <a:ext cx="395464" cy="3464297"/>
          </a:xfrm>
          <a:prstGeom prst="rect">
            <a:avLst/>
          </a:prstGeom>
          <a:noFill/>
          <a:ln w="19050" cap="flat" cmpd="sng" algn="ctr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3"/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16200000" scaled="1"/>
            </a:gra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18288" tIns="822960" rIns="18288" rtlCol="0" anchor="t"/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33BCAE3-6E00-2C7F-F2B5-AEEB8351B42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560307" y="4500214"/>
            <a:ext cx="3477903" cy="261610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rgbClr val="CC0000"/>
                </a:solidFill>
              </a:rPr>
              <a:t>Office supplies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0A9404D-143E-700E-A078-BCC0BE1A7C89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rot="16200000">
            <a:off x="10021486" y="3412694"/>
            <a:ext cx="395464" cy="3464297"/>
          </a:xfrm>
          <a:prstGeom prst="rect">
            <a:avLst/>
          </a:prstGeom>
          <a:noFill/>
          <a:ln w="19050" cap="flat" cmpd="sng" algn="ctr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3"/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16200000" scaled="1"/>
            </a:gra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18288" tIns="822960" rIns="18288" rtlCol="0" anchor="t"/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91558C9-D4E3-287D-CFFA-C5C54D73F3E1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560306" y="5013637"/>
            <a:ext cx="3477903" cy="261610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rgbClr val="CC0000"/>
                </a:solidFill>
              </a:rPr>
              <a:t>Luxury Goods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50BBA02-C7E0-59E1-1CBD-80A6B24C922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 rot="16200000">
            <a:off x="10013229" y="3918319"/>
            <a:ext cx="395464" cy="3464297"/>
          </a:xfrm>
          <a:prstGeom prst="rect">
            <a:avLst/>
          </a:prstGeom>
          <a:noFill/>
          <a:ln w="19050" cap="flat" cmpd="sng" algn="ctr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3"/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16200000" scaled="1"/>
            </a:gra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18288" tIns="822960" rIns="18288" rtlCol="0" anchor="t"/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rgbClr val="FFFFFF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8F443FC8-C7F0-1900-267D-AF9B90EA521B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552049" y="5503220"/>
            <a:ext cx="3477903" cy="261610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rgbClr val="CC0000"/>
                </a:solidFill>
              </a:rPr>
              <a:t>Tobacco</a:t>
            </a:r>
          </a:p>
        </p:txBody>
      </p:sp>
      <p:sp>
        <p:nvSpPr>
          <p:cNvPr id="528" name="Rectangle 527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oD9kYMN51gZFS5S9Jgy37i5Yd4FXXgnCAX5yMEkKCTI80h0Jkww38wxxiAPRYNhxnyIBHVG/zVMHVtDRynZwz+AM7LczR6imj1cWGJQb6KbhVGogy2ITifi5s9E/qGAapG0dEHMGhxUwOcivAWsLrMMoZQ/diH+6gqlL8aeRgC4MR6XgVYHaArHp2VgbzL2sJZ0gy5k3X7S1/3PoXGzWkapjTr02ZmPKr/wbCMF8HSuQ57aBS4BHMgrpVFbzdP1DBanmPdptzmt7BCtyQsV8DaMe1inQoRhfBXdmuXODLmMaw2zi0YepJrSIRy0jwf87U0iSbgUqg7KAvAP6Aa74ecViKZ/o41fhFDtabK3YkWt/Uqjim31AZH+VOppgjyNVdWQtJK4d4YNKGuDGn4U8FJXcPOIe4RSv2NvydR+/OtIQQVi/3qnXxAwNewIqaziKhzh0rUc0eK9dTZ12jLwK3uYA7SSFG5SkQ5lb53rLUTfbH2M2AUNf89FQU/RVC0AQjLpNVvLZD0zVTkUpvWYuR4ZVDCPG9+zc785f8w/MHh3VUL3vj0lREqiRGmuJ3N8r5/KZWRUx+jW6Y1gSKh5whZHGle7HyD9/lZfIJjm4yZpN1x+oW43AouSPiAg66HqzVgJUm62ucldM/BOAK1IuXX6/b7RuCmX6/lkNKLAH0kSCBY0h84bGLb11OVysdVGDfAREyVzQZCsedLhTf18vzggvPbxXGDpkBMbb8JbVsmwKRMnKVhmA/jhMPMmRzQ5oxRETQFCMRlIEzzYOYo7eGNR9wugzxhAmBLAO8gisynRAhoIPmXwUsvb1e6rxeeJ9SaAvumpuNlkZFG8Do6wrPQ04mpNJPnHfR77hrO3tyf/hghIeMwqZJ8dLBQ/dNHfStLpqwsom+h9QPdOMOmTGyIJ7zuMjZIAGDrE/RoKNRlaHeHhsGf/t2U6mNQYRxtPTbCHC/R6Hu/sc9PtpR6ldweMyIhbDe4i9F5sDx3Sr8zp50MSHLkXK9Oee9LahwylLM7nKsDq77+RJjtfWxzMsPHE2JYIr2SGxVy21a6anTBEXdsfzPiZPC4uiLE/x/BqY2Ad90aZ+p4RrKfaBadGuWtPR6Tt1J+fbObQtD+mTnrkiv2lX8UWYG+gq+ZZTZt81KLXLVGQTF5TzK1OefUr9ZKU44R4AkyzutqpOHJtolyDVRB2SxKcsTElwS2XBnXtu+CAefDMnls4Bx7GBMxLgQgd6vjS9lqJ4XDRTdIoHgXCpMMtIvZFII+pSAH5vT5zDLfk7Fvd0sxqWMGFwHOjcU8odZImFb+Q5eAs0SZaBP4k1o223lY7Ln08MgbhpLMGHwKo8iuX+WTAz7fKDRBD1l5amm9fLA7uZfez45cDV17TbIMSfSLVuXVrXHAsG9J/eTaZlHRujPUqyJHDjzG8Fb1t82Gd0dW1odW0fu+HdaZXlotk0/anw34fRJpEvr3MADw1S3Y3VNH0t/Fx3Dm9oTIyWTqp2Jswq/9RCAuwF66hmX12zTsGo2ehCvRwMn+Ae3xc/N78TDOb7+GcbfdFfe5IA6ZhaSaMw2rbzo8w0mrUozr7eTP95Ikm88FRCPM9BiJ1YZ31y2190PDP8kzdzUL1EQLzmgMPvFdq8zUI0+5eGulR64Jq6ZGicoVwMFSd/mlaog3bAttjMbFWHtmZ+dncxA6iQ05Rv5ViojFsX1Qh+TgPB6zS44W9glOmbzuS8/StjLCkfhJGhnP87OTWed7H2bJt15V47mYYjnektJEp5RkepMWoBXoAr+qV/nu4CqaPY4teZFruthUWpL3pziC46NOvfAvWiItX2/4uC66I0/hJLhATgka1m7lrCT3lK7Y3hbUDeA4YdZ0pkG/FCFVq7+IN2KEo/wy+88h+atDdpHnI/57C09dR4rarE8QYaJSuaKAaM42K5xxaU6M60hRME0SQC3Bz3CDmAUVKNZIwqIP+ONDsFxdvoaqGU1s7dVFzJvcRt9tkt3XIn0IwDr1wbLVJCggaQPXmh36b4oqXxE7tD8Rov3uuwPDbEZKzhvUnBc1sVidneBytyFdU2XkDSPs7GMpXt4EDRJtdhBqwB5oVhuzX1i3JOGTPqcDZpQK0MgI+TUYV6yHuaXWb8F4SmppmpHNC9lV+QkLp2APm66nMh6dzraywvYdPnSyi+k8luxsfA9yxt0j+H/m7Vj1U9F6Yg+cEB5H3msx+hUeX1Dn1elumBvzkZBend8LF9e5XBOJNd0MhG2dIDpVv9SEcqw29xT6OXAw3J0MgS0g1V4rAD8b1uymrWy5+DLQ8jB3CKJ7HMrzYj5JjdIEtd1i4UYnl/5KG0f35SAxirXOg3TTjP5nGsnCw6HInzo6Z0H/2o5epdyTpDZ5LaI77aowVkULvNrQNNsb9ha2Fn1caPz9GPbkTS2LJSCq0HtikV/1zDqI4nbzHX9U3RutGiMOjy2LPIahHcMJtGeL+9tT2Ax6HqSeWw9DGZhmOYaB/xbcLM2Efyb6/M7x5TD5qpju0F9Z+0DoMlriyPlEWabvireEw/ny/yspTAIg9PWQFxEQrReI4ZE+sNgaOePJMSvVln3szG0shHLeeJ5Df2PYQL8a3fVg1qi+0t188zE8JzZ/Tj2wMCBC62DGKjwbIxXLnYdPtPgtqcu3FBKAcHGZiao5Y+lcbIIujzdhqclCn2AsFp93dnBXHGfA5/2wNlHXyq7t0Jqlf9lXtnNpNIdNxzGhfdEfcXq43jBp2hXSQXWcrUgQ8e52kFSWeF4mkR7hOGVzSMCMJ64Dn+/X3+32NF+bsZ6MG4XOMU/R+s3evs9wIEx6YoLmZd62krh5wvD5jPFu8D5sLmW0XOe4pGcbzvE+RWI+ckIINl4Rw9GpMKTnyuCnRh5bqkNZuJX8h834UxtLF5S3T5teayiF7AxlqPOgeVKBioWI6wG6V9yDCUb8tF10V0ZbZ7xM1eLgFfjJThDivRqjtGt6Mji8HpVD1GXHGfNKpsWeupeBYUjbdXdquV5Tu60f8IRQS5Bfg3FTwEHo6eOSTh3yDFj0qeygbOZILhdnmAnsScBcYSPTGGvo2n/3x8K+0xG7pvBkdPQUvEd46W6XxObdeVB0jymljwy784ytAK2fVfxNsB0liTJidAESUb6wjEQTASxrNL+L8YICJUZDydjLrvu2kuPA9U1cHGpQ1MVV89lg1zqNOrDzP4bx8RMb50lX/9mB/IFiMn1dOX994NtjNkqXA+q+IMqLWCy6pxjkSggM1Haq9ldYdpp6OD3HgQ6esUdgdPHDV1iwNSxdASsUb+ozzcs20M/rfaVuOe5Dl4tPKQiorWT3S4bMiiFy1fJmmse9cg35Nxmm9wueBDMbE0BgFY3wvfr1D5wBReVlwQELFbdO6jCNveYhKEdTU0G+esZpSx6NrDi5xny3QVINPk3BFMn14bkVtdl1x6e3yRnjTsymgdQwynPnA6nJk588k3i1Epo3UQMnVeo/ndHWTcoVa0Tx/OroAcwDMeS5DLfM5Hg1nyHkXTt8gEcWwp2q0P4xtjY2wF9P7jzCVselH3KZ5qSWaEv1Z6dixABfkcTPAdQtMDqtFlefz7KgZ88PyM2sNmqzArgwFu6KIQlgHbTSQdncCDMXNZ/IJndkrl/f9WT0S+CNg3tMzviI/JyJEbZJcF0tItPZYHgul/VGQ8bCCDEs0OWXQvWxDbGBbhr/kqFq/XHH8MKQ4VbYGvM5weTyODmOCgBeS17BZ70DEvJlr6caJpcE0XUrGT7EvMpkfqHxiMU526jKkK3zkNByA5giashOwDf5fy7K+xUczoZyYLbF0204EzvYWkRoXoqlnSepKoyz/h1JtXwAQe9IWQ7u3/Vwwla4JPo2gxyOqCCDuW3Zwg4HmwwFIUGlrwczpAz0FDi5smiTABD2aIdAFgbmh0WXnWzTj43kUKrrYYQmc3GSpH2OgPqyaa3/tRRFVKUF/wcvq9Itwpy+DC7wzHg1cLVZRf1aF7HnaHY651VQmTAYpw93Y7bejn7DAtzyw70NTjLkcq4PzdyuuMVDHbP+3AKg80G2eG/zx8Y6sMT/he2SrfScA80FPR//++J8v9jSyEm6vJquKdYCtX5Kqu0X7oOo+ezs+xQgLsf77X9bGZrc9lJfSsOeSNhyADLFo+ZXPE/L5Zul3+Flb2dQ+jZzObcfBaj5qvk9Z+y5/FgSR1Sq1x/Ke0yqE1YnQPyIF4R8TSHHEydq5DS4npj2hvvesm3bC1OjsqH8xOYsGsewurV2I4EUrEZLA4AcJSDjNgEnWWw4IpXiVmhjYUcqZFUGWmgVGzpVDtN/ky1ZPTiu4TBw2gwUsgOUpP8ck1H1+LMARFugHCutq3Cd9JzQsgCJ7ummT8B6kc96sSucLJoPcc9es58BHNLGZPxhi92GtKhfcSMVovC9aDlazoRzu+7pFnKJpaPGH5UeDMcYEkeO5Adwn4ajyugE9FYJsTaHhwF2a0MntIt9Wi6QY3tHunEGrZf3PmuMe6SM5Hxn+3pKHllwkVkqhTtiVaOJ2N5xPYSToTQ/24QpaPMOVlCNWE7jTA7Xb3ZnocUiwJs1IwIgfkq+erSg8QJz/7RV9AWbCthQE7bHeYn2C41+galvNmBgot+NRz0AAQapcodDMgWnfJZP7+Nnag1JSj7C8ItwqHrRgbKiZHkvGrdTWeeQdPl7JQQ2Zn+Lrc4A+DGcvm4uFB+eRbDz2OeHwbtPM9gezIc8pTBGhPtpiSvxGa02sR/vsRHnByQ9qUQd/BFSJ3SdSDMn9jAIpMg369BS0WMxlUcPTRrUZEGjmUdEpvzNeBXoXZsSjt728SNtTnHIXaW27GqTNcQXfOpNNNgHAAb+6fpKPrsugKHFTvyCnvPMVQKGHUpy5+bm7hBAGPj+MR3ewblF0D67f71G1CeC1yPJcWy9gSYALN0XSC0zV1lcHVv2jUr/Mr5hWp8OUB9mdkadrsqjanFPvbQsuCbM/hJ5a3o1wBsJ2iCenzQyVcM1gHmyE3Rz2b46RMmxRkqAoDVjjBfgXCrpu2DT1YL+QDR8XqoKAgmK3r/62fLkEem1DsZObEmHHz30gsLFbTv+Zj1w60oONo9E6rQAca8vqm4h3+2ixYgLkO4lrd2fWmsbHSJLAUNUNg9U2G0Ndjtb5u9FmWQW0CEa3sQuBXgS1gFq3d3xsw3K2Svd9BzV9Us+neKzw1x7nx5XQXcd3uabsFrvjRkDV7K+V7WaqIhGblG/+PBpVjmBs0nAc3Y6twVlTtniNCe/e7Cx6E7WiafXMhH5dHAqKy0BDuK37YgKyulMJZESTzdOAS7ITb1WXbPvN/Ry92C9IZ6sW3BQyI84hf4wHVeAA+woPLvwU+W2wGWx3h7UiC88nGvx+lDQnjUIJYCJOM1gBrGWndJXzQARjpNuksTZDMZbm4qPQlVhfNVRHbDF/DEtMIm8/GlG7xV0bfQYreEDfQ/FjP3xd/aB5a2E2F5S/yobSLs3nQZgmaabkP76SUFT1R+2d0fchJV8KVCW5IBOz4ipREkrBIuZoHiaTa/TiVE+nCamTG9mIirNOv2gy6xrD2y1FPmHRj71XLvIwFlR47OiJHLHL1LpNHJ1rmtbF4K9RsWyS9FOe8+BQh7NtrBQN1zkXPT2Hj835hXYgepE+pEqt7T38j8jXfX/hiZXdNPnQeemmIogV2jpRnUn00HOut5XkFj2l3biF6ISLkYKI2hm3fWVXUeJyamFbiKc8hvm2eymhpk/IdtSceYvtcvh/rh3fBURmgLgl89V/B+KmGuDW75WxitNFuz2YU4+wZnwFZ1Om/Y7qqwbXOKkjJRzqDMsGg5tUtT3KOJzYxSA8QYIOobSfb4TN3u71xyWdvAupbs7dXR/xJrPyhvegIm1phH3ueRpD6BVvf0vEj4dl4NQcSkOgdzpkgt5yI6oLby69pgY9Znz4530MH5SEjoTalti7EzrraPDQ6+70tsBc7h2tVfnRogOclGkGTypc9KkHSfXiIlUF5BCYPVTbpdgoduZ62le27b6ubMq9aQgrfUyEzhNNK/RapKMuL7/37vUcTBdg/YXaln6xW4fcLJCsZ0bZlnztZ8Ss8MAafWA4XXRv/KFM4ktiFgrknP/zlyyElsOgZRwK29fJkwVgBlUIAQjFFIxaG8cBOppSTXalhxI5OIBD+C78DZtHMNk3ydRM0YQusiwBb6jlvhJEr8Uf1JMPuIMyhDgIz7Eq3NVcX8wdxwwbju153AcRYSuzPyh1qMHosampsNmbrHFfSJwD8veg9qoBz5UoRUMgP3AwRpVN16kHRagc8yvPleOyybmr8es5D5gHTNdHayEjNDIzjLtZ0jytjigWbwlZeOS6uMD2Ysk+0lLuRKpBvN2OLX4puYPT/MqJjkgNtSA7fC9TXzIy0YlT9cH5e2Rm3TluR5r3FfzRDgS6JLwCIt4mK3wfiW0tZ3vzBWKwomOGQA4bYhr7q75G17lfXfocYHDH263skNRHUMknxYlk4FFn3ksM0uo6V7GFtqVMr5XuMlhJue3K6PbUsMg+4uNMjgHBC+LZ7s+2b0cQL8n0AlQrdpsL+91KPtMeOSQW9edTHQhfIwbijaVy1X3vduET3wyg6ITv0ofWoRDM8pHn/CFEX3IYXNotxfI3mFoxR9CteiArWd3kH4qy0lyzjYVEeJzyL34Tk8ghYpoUhrA6msyJUB07/ifckBBHT/wewd1pJs2VVyT1gog4bwd8EjEK4CNbiTs+V1EN1TClOTb6yztU2ldB+OYy8VikmcWL/nNXSokhBa+q4bkLQCb3AowJSHvmvHS+mkRTxmZkqi6n0FTQWLagH2Pfrgv9b+mSLTSmXV9nudONauGwwRgDg3TZG1sROs1R2uA0dKJE4APNmXA+QahBvZU823ltUvHKPnZLlfqngjt2is2KIcPuJlUWeRnLCuNha+kY/KEbFDTVeTDvAycHRSWvJQd9mLIv20v/E9Wii7szdT9YpOSmwpzRTeFnCwK737RmM5UK56cOwb77dz+DerdL0qW0P6rK38jwPjCTPV21cy+WZJRXAWlLlxy7DNV4xSGBWAxWfIITarsUDzB2V1hdQLRyq2Z9eIVxwRiOOX1rVvodydW2WE4srK/ukiGeL68ZCCqvTntcIEdgwEmACYyAI55iqvzTYqDlYQnK291uaXRvYA96jCWBDvsoKeJqJXUtkx8us6y4xmafRAr5gH3UkPopJntb8Pt7vY6LFRevsII54AhsuL9+2H5ImjwK5aS3xdxumdY7hMQMqTJsDElsLjFi71sB+1+tNVaH+f8Lkn/VJCtqNgRVUe4jfXHUXFPa9Ti9vfGE7SVUmsLtBERGQEj859bO+FC2vbiiXFTt7Y0WUPrqLYGSmx4Ci0KO40VUyYqASKz05ojYdgqTH6BuLaCiDIECP7dUfNc5MlAYAW958DMTPweLxH/L5TTIYq4ZcDxjNS9SNYyw3nMefgsT/ANxt03kXB2hIYgqmb+I7oDPMNXc6agwR6mAXZgk9vUIVlHL2GMCpdZm8Fj7AqonIlTuoG09yR9MNhOvWsUjkmASBFvXsE2SqvGJXVdi32MYdehuHvECCk2KvtOkso0/pRCRMRu8qHAQkxdy3Pj9g4fxO0IZVvT9ZVfIqokC4/O2026tuh3polh2H1aSUaNaa3KdC1TAHRlCiWXh/rlTtoQ3Q6lfKc5lbUyJhw1Gc162TZrSxivroDNkKpxMMMYio7S4Bl0K7zVm6WxCQ02T+9GntAtU7fcdl7Ih7U/KBTGO8533p1ljpBOmX6/UYK7SOSqPObwFygneM3gCgo80lVB+yr19THqz60YPWEp6NCKW6zNf92Wv47Xlv9QKSwZUJemarg1zdzNvs6SfHovAtNQ01k370FyETDNcZD2DPUh9spJMmzC0Y3G224X9uU4sWq3g4xDAUkslrlox5KfqgCLv1Z2LXZeWjiKN/tDAEUzdrJu6KZdWl289YAldSQ5FhFEVsDhI3FW4AlS+ikN2b+zW475XMmY6EcTaS6aCFoHmWk0u0tlStYXWqdjbmMR0lemucvwO+owp/mQVtBo0+Lnt/T+a5E7kpZdNMibnVDtyOoLICDPJmAaKdO3y5HxxC5NUGXyoixfutjEMvxiEoXr2uyeTTm30ewwbG1C+nR4GNqhk4FFrP93M3uZ+mhLx9+FHG9Z0B3hn3i8kAoZim+aPqop9l4DGOWDyWoCwHvNJi7zc5cSAe4E7N7ln9Tvfu/uDhvVo2BmjP1MpTHyULxbzTGUXFPpAiPePwgKlDWCz+/SAkDbF1KFT1rvVan8Jf1C8aGUewVFPB53aWxrkUleOnnEaQuMA7R/8ki25EQHJycjBsaJkrNck68Tu7ok7s63HWeGpnIl40/HONhnbl/0BsvdifaDAJOjm1h4W0bwuxNKDYU7zmwme9cHE8G1UpqcYnpMSZCBusAdlt22xQjYfiF1le6XWvc1ImdL/RbEOQb/kvPWri1AbQcAnspgwx5m5zEcde36s5sOcU1/8Jhtv+s12BhdEays2G9Uh6founKlyM14lMlOFjqUEAVwLMmdT1XelIXZMYBCyqSdjR4npT8MMeyR9xSD64w2OjVNB3qsy8/x2OzzGRZRuceYzAYVL9ykREqwU0tJe9SfvTPRQWzJSCADNkiRkvWkAAXfjBGkNnUEHufxHi5MayP87172aKxrTmnqb4TaAlfWZtGTPQ+l+ECSCO+E2cTFJO9oMpXrm2WUfJYXiBvvpN/uvGE9KNxvuO6yqvekgcthxM/mcJ46rjsjnvgZoKvhe87UryCuPRvFzEN4Mp70C2r9jwMQ+Op5ix9ZJb28LyLaD+X9lHEYJt1uT20Wp8Zo7CybH+qdmLSgDvWPADsDP0UM3nfrm/xHJgfmi0Oa5wVn4JoSKYzCqPT3QkDYPOfLgA5NBsX7NfUz3UkjHuVShF704xnKgAB2lWGbCMrYs3VwFjrZRerZMFh8uzm1u5lZjvPYU3BwRwr73Kqpkf2x5Tse1ZSflBNbHOzvbTKuMYzPqVF7mgTOaGOSMu8BYe8KY0pkHNPuxErtmFYULNmoQzJPqRbwNWPjj4PF9IJL1LsoIcGXiMwzJQ97hgtY582nScIowjLYLM/VpDdPjXObO0PGQZineluW5e6T499T8aedBib9hcG1sYzoRSRYxw+wnvQl8witIr/YMavWRbnqLnk8Ula7ZCrZJoVqHt3kNXq78ZeaM5KVCIJK27yYIIVMYBu6ilK7zVNaQKhZJe6+LoxjiFYAJQTI0d3FPoM8qmeQ7h5FYQ3Uw8fV62qFcXbrKc1VkHPsPi5/RbMqCXg+3sweH1ZpQtEheA6VS2An/5LG3QkrzYzhPLKkREals4A3avzagGzmD3tsQyON6oXD5RfXWsuu0vwu9QPPjLuQZVBtyHf7xrQMR7NUSlWO3phDVCnnExi44wdRGVlsfu82L+yB26R1RtuIovrfOYE66GWrcWMMK+dAUPVxBvboCR2hhkoAPcNjgTcgmKT23gNizl0rn1qpVVmJwzOgavahAz12J9BrdjIS+Deo1FHdC3tBBJVMxIPLvQr9M/p3k3rS8JwHCx9F6L95hbBYWsmjnXQyGLMv+dREbb26trSF20ICOLob1Y2i8P/bU5x4TExs8LO0XOql84ixTe9kbvJgdcqEogGGjesOcQlptRvp6cn34a0RjHCwJ/AncrfNYube1H7bc/0UhgqMMq/NzlYYwpj/rswDI64O2tFYqOF29m8MTFNIdOw3PQnhGIlggfs0E1CGI7OZsorMOoAA5oDnlLEVQql5eIwu1DgmtBIDCt+Rcc31v5SNCxPB8o6RBYOiLM5ymMIi2hG3ECGTeWrXRrwlBUtpvJ1TJYWvK33g+bmBIwxuljQiUYrYyTGtd9wyUPbukTXUcmk1gDPLU+9A/Et7M5rrcIYjZswyOoG9w5rYOOXF09Ei7qKlq4xEdTKSq3qbvq+m1Zfml7uywQ76o3zzNiPD1yvE94g8GotvyNKZwtSdAtLsetTsc/vZe1OgnuMb+Ex1b724HdGfUpGgX93E4wSJ9qDLuQmpYxDtKQ+LsM/Oey41eeW1oNtCiwAxCUgyidevcUyWxEnXr8W0sn1EA1ipj5PIAowboMYcht1Bk3Sxb+ey7U5eaySS7t3/Ihb+UFUEfrC0TUs9eWWLx+L9ybg2lAdJBaBlLcYu5aQaFEISsXJKFUS8SH5is6i4UDJCYHN9rX2WvAL+0SqvoMWCe7Zw+JW/BSzy/LgzmxzK/vPheKzXE4PoI4XATGXBLBE7Vy058TeRNo2GyVJggzPCMBKf78TXQD6UgyD82qFoYopTaCs5z9Jp3/syu1UrS/Q1LOIAL8e4hhy4dgrEzEm+A3KT2RiGFtctyanSyyzh4O/WmoA0ITi0bF1k8+wltWLRVmOKnN/Vd5piRDKdhqa9N4Mse3xguLpSr5rRRr0pGEIJEuuKE5K8Er2LJ8+32ImGVjlTmCAYDdRUnpW0TzL7LNfNGHRf0WegHGOwJ70aHWHzMgysvGavwA2e30erxWaqSTJcPie/AFgcCTXALr436Hgrd1pTVz6Mn6ksyQcdGj72JSn9Za/5isRVaX7F0/Gu3Q2iWcsGGqLKUzAuuEKkTLKHxsexNjDNIqvZ6YZceWou/Y7OHnXufLDttDo4ZaHy7oUVPQj3I1vKOIx5XpaqBkBOlpjtiJbTteVaVS+mZl2zEfvyrNcXuYdlex90IbHHHcZ2VKYr6MD/kwlLxzU+uF/BjzBnw6KpDPCDNEVBV7zPyjNv1MjupTnVB2Aztw/gndafHlq514zcESbZ/IbG58k58DkBMFOj8pnnNLN+DlZwuY8A61MyOVQUCO9uhCD1wbdevzuRM6ggA7+BVIWr9mvcYybbXwG2D8Rdbn/sx5bmKfpW9RKoXNlfjnRsTLVgQtzSAbQDS++1xxM9RKNp/Twnx3yBk+BFo8VPlH8z3JT30gp6+IGnpfNjEufzQywB2I4rIvqkEhKaveY1s38dQiuJe0THZzQraHBKrcwQxuxrAr15ceH/palkzVRJ0RN0EiEq6WFcFk+D455KAgzG9YN5dPjkfg4sVPnY7bUwQak7+6RnqoGzyHikgvS/1UKA3hKUNRNdyygEyPzv0c/gY/XEOm5p/ylqKVtEOjDY2nV9NA18MnhhDBOpPVRv9CjRYizhwAn7hH71/hpagF4FgomYLwbmNbyKpEdAZy3O6U6Fm0u6vgX8qbTix494q6uWYI80Job+aYHQ8y1h2Qq/tCsMe/p/fayPEDltd0KJLfSiEdRRwaipZU8XUBBlQoQTdjYgnwEJg3r7CZvKAZ/2uPq4TXoBt2tiSXDRuTyo77EgFit7YOaDTjrdR1iEC9Hgh7jNU5YLGnuUmP6OuQB4P2qmZgww8NtgisZKPfzn/W8ZWvWOgZMIp0/WX7Mi/O828R5qctX85JM5mBOSqoo8XuQiME3cgHsFE7rxzMBlNcFRu70VmqRVkZavZeeWxjMIYKySswgOVipjAYKNFL9IIraIZ2KS3rWve4WnzTD0TtQWeyqrS22EWS6F3uBGtGAWdv+nvodu2Nlu0A/+HyatQS0sjmJoMguvDaJphxw+v+JBhwLx0chXtUS3UClq48M3/FtpOSAm/tVyihy7RSzN830MLz33Mr78sIlnOrdSHpHoVgTNy81QVdZ2zw6tE14dJnlt15iggofRLpQ4E1gQzFBVhf46QepfjqIAGzJBBR/XEYU2BsXamv+ia6DwTpNIUzVVlbWySZyGO9FQvLsPSGq4oPTzUHBpdW1BYKrSXlhi2cSbyAEyMGNOlbxfZ7wQgtj7k5PbB8fLqqX3wEEcqKzhXC7LnAyiKCsp0YPLwnCvaXGpqtCm5DuuSqIbUXd3RZW5/yU3vV0vlXtasQLaM4YSzjLZJL/1BuYnNTVyALoaFh5fKX5LBoMCbBxmxokEDkn+Oz9T+yRU59xV37WluwIaavKh/VFAROrAHrWNQwk+DzeI/GAcfywKNT7YaVFf58Fz6+j7ix663JZTpJRy5KoRMFL2pvxv/XQrd9kc5tP4Q5ETtW0OJdWxQsctYV5kFndZHH8eK+8TXEhYwl/QhQBMoM/IQ9l6IoDmLh/hlmJR7Eut5a1fVr3svBl/7F7jemvdnz3bnq/Sb6mBOhFfWZw/0VM4TSk2bWZ/e7qq1IOUs8bUrN6Vfp+oEl9Q3goBZ1ZGQOBf3EbxyyjEZzL5AQITwtf9nWls9gKdCh9TiqEHemBBNibsNmoVaQiEc1rnDvlh1PXnLkAFn1Qk1AL/qS2j6A5u/WSlB5BrdiUsDP49HYGVvYa6jOr6U9pPVJad1nh9y/NFpkwe80GtbCV//IGk1v/gd4BGbP9dxuXBYyqj6TiPUOfaxvOsr7ehH9x4eDo2S3frwKTZHBZ5Zgp9+FYQdWY7A4YT0o0vlbbJr9kiq0PA76lbfmn3ZhEZYgBxXmPBOZmV/XtaVCpArwz1KLDw7aDUmhK/yQFIFeFFCWtyOVaMDb3zVcZHiWTVZyGs0uFqqReAuGdFH2p1UcuwF4G7HHUtk3n2me1z8LFAdsHiGpqNizkK5b53JbxvG3ZvRLUyetkMj4Fl1dUS8ViTNVYhR9Ax061C4Am5KVFGgQfc6Uq4G0/mrWX9AcUiCPhcq/ctyBmscgsMYy3tPLLhgVIiXY/Y+CLCLCIng7TSGYnFPVSy6UCUHj8pp4HxJTsSr0yEDj1aFmuWIfP6nQTVQ9FxCz/ID4Hr1MdJa5piiBLevSDb1b/sdGgSVNQrbHG0m3UnYfD5vkM0ebr3AdZ89Az1f4+qRxgFauQb3yZqhORnuk6sAyVNBhxWhXFqZOUUGspWeZ7xtqQUhxsmZAhfI+iGAAUCNKrZ8rnt7ktttHKi/tuX9fIMCBjOhLgjdpXYbfPLEuw11vPQvweRR6wghe1LEd/CE8rT6KN0rDFqKcbrtwoZTmXMIF/wW2DdgOm/LFqyrDTC7spFc6A7g4VIqaqSF0HJrJgsC7GzYh2VUEetHvs1b6zP8wHA8cyNzsbscMqhF10JUwBkl0cK7kGHTfFhCQ1ytkTTBily8oM7YIE7mVQMyMENbjwTKG0y+mvwbgtoAyB9OcTVLCPAejGFGOh753KydMKCjrvFXUAtN7sKrJwN2Tk80dLWby0DIe04KMB3+zWJ5Zacmvyj6UNVSbCA/mguqc+xYu2RbuvOKVmMN1fxHWuEKdj2Nip7N5Sx8WIldq0Hh2VFqyCRxdN6W2VCb/tC3AFxH330sZNrY9kN+KsEXkzAWW5wVVDD3F+XevrII8zHNxlDYEfkITvXhcHa96kqsxMZbqduJEVKWtfIasCUbxZdTwJDpN8yVqpUIabeTiLNK2czeP0BF6RiFVjuAiDsl7812Wrqvd6+uekKr8J9mxu2lYZMRyenHpXSHbmMhdry0/5AiLOogBx5X1z7MEy2ggixvGEEyUxYS30Tm4YlgVGJYQ+ykWEEMxFn4EaL8eBdne+GzS4YnRdlFBIfcq9ZUEFvl896tRu1MVYaIKR+8g65UVgua+7CMGFek8VYjKB/cKjJf3hWOo+lXu8JnDIlTi8+BwuCW8VoIdfH7HwhgTJcQ5fVe655eePSqA+9WeuCYnG39D+s3U6HaOis5M7pZYtQY3UbQR9RtkAbChTSEWbqtGAl974nb/aCHoKgXqkbBqHKSuEl41x/JAmyL6XZP1eHiWCmSnojnZTBYw1Yj6McSMB5hP0Mc3j/MH3926rdJLHQvhO7OzQKjkV42BldSOFyWGaAW+66+URfFABrno9mp9XxLrt2EYkfX7dLJS/KW9Yy+6cYokAJ+SauEcVF6l7F+Aku9vTbdRcyG7zPL5h9FZwiV6pp12RwCCdfZZouWysTN8JehhamSGF/g2PyD8CtKzfe1NC7g9JY2nFNW99K0wlQom1X8eJWNpMCxLnbZfaAXkWelfMIUirMeWm2IJ7UQoUx4VWli3lMS0HRMEQwo1SZms1igC4oSSSkBdU25h9yf2cbJafUESmPAZF6dtf2FHk8AJQXUxhdQ9A94i4foM2Z7PStsejwNCJa6EEDfCMLYpmOGbNNr/3pyRr0edZrWBN8rdEs6igI4D71GWxVyqtoBzjZn7gjae+VrkDScguqGcq9Sk2fKF6R3v2o2wYpNSAC4hspnU2EVEaVgJyYtajdEDMAFjk04/7FsCKE0luvsNnoCXZusiV7ytBp/GOhpQv0VfdGDY8E6J0pXum4bACtf0LWO3O1nm1uL0QPebkRbgqLbS9C5BJUYohSbtGLfSwyMOz71HjQIa2j7q5BexF5YgYJYVNEVc1SIvrNvJ7aP/Ts/kbvNveo9XbAcl+FGK4T+lrqCBOWhMFMqQLi54pi/lzdDfgy2RU82guAonwBf1BkloVge2Jy9QSF/OxCMmyfucSSIu5w+09qJ0/9eBSyfwc+hSFXARZ/tkRAseapypoXX25eKZO0MkHkTuyY4w13sDS/4f2Z6ojMakxQSqR0w+RqQwbjbNcpUSm6084CLTU71+WCpVV2sXmzgQPylvBzSmnC0ZsNAW34hbzys2gJONOwHOJO41xwItkieJcQHCD7RXI2HQh73zODOTid9MIJkzEJPqN3v/iuGi4n4vx4/JZnxIfTpXNGBfNoxLe9GI6s6opHsLg2El7I/c5t1ublIQo/fz+LLKD2f6mSHKkhaoz/WJZPy7ayQwMG29X63v3+xPV2rxx9KosYhvjrzS2DPS0efM/gRHCemYe1deigf1dlE+ymDZuuPdsDe1QDQjj7HZSAs6RxflCbHJRjeGePQz/WDwg20Y5c2uEPwI+rI53OvUruner3PJeEHNZOSX321aPHW3Ywh4FsgJAnb4FicMoN0DTdUWMKuDk7dOp4bvjgxx3aqdxVZBxLH55ttHNMtzKaTXpGO8x1WHtw6PGsz+R/lFhMHopBtBTEfJ5rbT5Ll2NcRUmz99+KkbwxoHpAssWTks7+CzLD8dNExV3ySKRALIzmmi17SvkztuorO6ZgsurfectOG6YcpxOXP8bW7GNAq4KX1AjFAA1WTI1FDGr/HG2WpLFNKApyWr/9FafdLxd++PtNxXtAK31dimGyxI6z2VXwN6hi+7tk9LmT3eYIYjdnBd1N5p+VtNnKcBEBahJJbc1uMC+97N16nHmG9KewXMgvK7kakWOMI8nloHznpYDoRX0E9G7o418QAaO7RAPeDvzxqBwLBS8pYQRYo2FhcRFBeuTb86+2jQsMfnO9VDk7ND+7RbY/oxd1thdDhb4pDV6+FXiFDE2G9EhqIwLBYuhzapNy/96A9dCqnfXbQLvi56DcyNAMJFnIuLwAeE+3vg1yJdi4/Dl4oE6GoluR1wGyWuLEnpIHK9vsrhlHhUfprkwbPCGVVDjLPHokMwD1J5phfFdB5yYhug0KsJqKHE6DanjfBLSzBpJA9YLfGJ+1XX2urH5+QdGNhMLpEby6CMDCUwZ93U13HVGVRLrpph0VC2gmbxYeYQWNz7lA8vvVD6soaBT0NS3cjtzmJsqXmnXki/i7apBZLODMIn10LjeVT4WHuzwGHCwG8lscScA6sh9zvfIX7wjM3jAO1XBIh0G4sfjx+HTs11AN/0G8oczP01qGS831X74cE1tfowxh48ageCpLUSFeTRAT4rUIkVhFAN7I3yQD0Haw+AzlZXqAFglpnUiz+Nvz2gQ9sgi5RUqnxTUyaft+ALzZI12vBeootpEDC7GG9FfdonxkwRhDyGmhQVzAiG28m/fA1LoSu+6VWz6w2KnA4RiZXcjs1d14SJjTmWc/G/bDrL7JumAu7fYVBYfuJO1cteTi5yEx0nQqhPU0T0QcNU0/L/JoX7B6DqBWN9E7Do45mW5FHKNNBZ1iEzmgIa+3mv+ArSvfTHRAT0ovN1AljG8zGSKeLjz6h/em51EDsajQ8oxjgi7ShZHpluo+8P6UOY5UrFHlOn6a4Xf2iSx+a3ChuIdmM0Ybbdac2ElesddvKvU1EQkN/xgi0xC8gyPJuoMTWKjtG6DVzhLgzcQlihM9AQDl3WDa19wEXrZrftC/yP3oEu6XLTfiRCo8VNT1sfQJcCyG8jv1BVyQLgh184Ty3PvV4qJP6VkjhCXZqCiHg32Rk0Z4Sqt6gXPmAGagNeY4YXLHEdx+nKf3ehHszzodzH2hQ/n1kEZS9bPK9XkvvrI07Tgc61dHcOgY3dK8E2dCHTajW1tiQGfjorCWv9TMwoYEeIgoI/Ql4EkYWDKMBbaUwRemHFYc8ceM9FvCSbdSCIWA5ZFfNAOv3ttB16rBoLkMhJeFepvvHt9udSvdD76IqTfYmkWSlVFN3NYiCVjLqPxP5Gu2BgRZMXHyA3kzsphhTPAGEAch2Zu/EL54UrEGis+iC9W3kklqLYp5nfzU+VyIEEAH9TplP6pYPKB2680WRropzJo67GBImExjQ3LDWmBQ7zP8JsCvDCOOrl9asuEn9gX3wiQQ+Kwfmawf+Hj7MJkRGPJkEoEOm3nBs0f240/gA2pDj/igvdAUzRMCfIPWE0ksZicvho/X2czpOmvQ+A0/qcdwG+ELFDrAIPDrkdP6DcvLhNtClv4i2kIoJW7sHy+nqb6v628u/pz5fQ/+xX80QDgcTXtER9LvPkPEPICqMput2KMlvCKmY9JklcYHXPfTosAh06JokpAUXx1mz4Lpx1URY1Pn2cqmNu4zNZiOXye2sruI1YmtnVVckxCeoneWWRSYL66wTXaCaIAUdW485n3cMKl9YpzbSDyV5v1B1BLJLozXfPacry7GXGkvKFulyjIeE+kZ16Pj8dYJ60WTG2OO7izENC2YR7tJV+uR17D5bNdjVt3NgZcBUmP7V65DZXhxOBCHe1Yu0yY53LGNv9YrWJvQRccd7Qv+qx7wKjfa5kV0DemjeCIB9R4bkwJNN9M372n1PxmNvCvY/CN39EyzmS0ynnp/qg8u3Vtf0LREFCtr1GeTOCBKvcYd8gKCd1Tx2mft9HZtUsaZhGnQp5UOON8kaglidlYI1lYVqFFmFA6F823CV0LLdvs4u5h2EyJHSukaad5hB4FWBLP+lV5RrGMrhoYyM1rd0HFvarRCcAFwQD6Bu04dyu6TDO5yqctFO1xSkhOt9aM7TX0zrKR048GD3CnqxkVLpkPrzLR8si5e/ykm0gysTwfkra4d5XFjA0PF3Fu/KgO61hfc3IHAgfkRvfER9eZ5e0pgttoqO5QX71/S2dWYYZVc6nq2ZnMnUc/BX1BwqP4EGuLD+yugVvS7QnAsIy6hnUqweNbF9GOSO6n595ZOwh+WDHOQGlT4AB6NclBqom8OkgFdJmQnZ2aD1OxQeSSmiVXQxsAkSfvrIqJVEhYZmgiE7yqgQoO4ygxa8Mgsq0Nq/iucCVkP81AzCyW5skmtjlFsAv12VWvvosNJs/mKP5PgqbP7u/WdQEY6gA7H3w+W3d4+dpOWCE/Ru8onsl3D+ifehmEc1lKNr+gxDc5XrPu8jMvrsE0Ph/rUZYEAcM3ziEUv+BA+QLBiscbuZhqG5yj2x5Gk2sSHd4+0RqAWus+GdJv9Jh2luXAEDcBPnCQmFL5IGWIrpYxpuTTuqvHJ+IojFs/PEwZCUWQl1K93Tv2l7070z7DC5TpVZqspU30y1X2/2yI1f1yFifzVtUS/GuuQ3Y+AczQrnKHpnMELgE9h6EMiAKUurtz5LUvHhgjdiMFxjbwRsIlfolEw+C2uQY8HazU+kWZmuMNk8LZZZt64cBy+aGycU0TAtoX+1VmDgDuQIscWf+SNa8TokTd9evskEUZnuHtdiRA/KZu9lQRNXnE36S4kFZYU98vcHZQylrFBGo7dyHmSIjT6YSsL8ykFWi1gNkiMImr7bt9SUIlAK5NR+wbTRbP3pyR75gOS8lAdiNC9Bdz8vwJIMj6KMhwTrl/Ek5huOkp839V97Hw+85w+HZfrFxxdeEEwEhQn81DRNw+qAVW/s9NkX7HDUdt+G8RIj5jrSeUQtE+W5K/4tyoGTl26pU2Zs6HjWFaTEC3NIKRQ5EofB32nlLt2MJEDv1lXiPypxTo9x/FFitXhc7iMVoLIpYWfEUY/QbkcJiuCp1OeDtFISowg9cA0BLhzO8yrWGvDOk2I6RvnhNQrbV+oMuw7CCT7dZOIb7iEcjxRgVyDmDuiUi9px9cJeb/KDMPnNRkrDYC8IACSF5ZpakXQn3LvnIpJqyI4b1oMQFiSCdxMvdfeWqmn5vfyB6NPVta/5S9X3HTsHTxShTf8HnOk7A6XJA3FrOGyKNwP7TQFKmsUjBlwu0O6VZxvi4RtU86NAD6AgVpqmAwPfoxBWyyn/9Zu/cZP78PHzB8+CYv9uNV5DLVJIBKJ+/zimGyVCcFEAd6dvVKKQkPmtmo+FhuW8vKVViVwpBz94xKjePj31xyQnGklPhQ8u+rbyNa20bKuawYylC70YYgUk4l9A1HOxADv+yzGHLjUyTYyp3fI2fWTy+oePkcu1fKifwIPwd+pe9vCFsz+j5/a8W5jVVTVrSNk4F0+p/Gta3NhvaY8dnn4rQM6qA4JK0r4jM071HzsupcwnlZX2QeMMhut8e0sZd9EahWd9MlozVsOKSMSnXQqAzokoTcKYVchJXSVrRH4HU3xw8L20Ke9BqQzLlTJJdepJ20VqfiypH0/RWsx/KGo4GN/DRJdJ9MXDz/cVGCtlAq4cNuNc03VkBoNZ+9JLLNBrftxZj4Mox0X31cHPsT6PncU9odm9RJuDlslBKLQDH4fCEvap5GDkFNW3nZKc7FppcGmwodeEEzbB3DfZM+jRxmUHnqO3oLRoC6FRBqYyfvwCUnOJmIsJA5F//Lb7pyzqDc4G6hMFzuykcMcWOYyXghWHyxmbfAkuU21qkKDfKdcvH8dztXNhojZ0YhDxSpInyeteiSPKeY8V81I1pIdN44HdUWL6PtFB8eF4TTOFusUszaG1ThUglbXhI7VN5gKr+E4dyWPZlME2YKHGcOypO4jqHZ7pgqRzC1ym1pnD5OWQPSxJsc99MQyApWD4/1APzQX8uTtpOo2WIL+W1ERGRmSf+2q++ppyUTePtgHFIFSBXuQjKWyHEiG7lzETP8JOsjiqCgYSU8RWlt3d3ZqmErbQm7cIVBXEPqyNKlhKcOrg9FuuIVlxvEZnROI61L9aj/xDd19qc4aS9Wqle+q8k2pMNADbnX4VG6m3Za4OZfuOgh1Ls8dJjtA7ppevn+y6yOg+EJvFY7+iwi+3u6bTLKYNJmpNdJ4K6m8Ryu+jU/6vhjMU0HHdD8pzLcdpdBtsmAwHdokStkwRvLk7UsfBslfaoqqfu/3tWU/UHI+c1nGe8Tf6BUkh5ZMuGEW6Fm0Zr0D2qa6gvsOs/IhJLi1wKvWpN4hk6gVzrPzxC0hHSdcnlRpuRZyvUIoTZJe0JQBTq15gWvmOXYhLgfkX8GI+bLbEV2PU6XUZVwWvHxF9Xb+Fj2mNSDQstWrarbA3DFctHWpAxeZwWWn3MlD4UUWqx1obcUqtck1Qanm99PzloG4vYIhvh9a/+RAUIninS2BldmvEmieDRHSBrRf8GGhDC+Zh8AcRRb2DWe5DPDZ+Oox7aVqzSOVLrsIkZB4xM66AU1tvSytDYVetBJj549b9RTIeRFWLc6a5Uch0lFB5MuUIe5Lq46aXRTvFnrVxw8abFJ2aIC2WVMBXkDSuJSTLWwZi/3s7RS71vcYX8rkKPfBGZhaS3GtJqFVpJ+PSRRFtNX9eaOkjxDOxosfo9rLGQ2FnZXpjMli+wnsLdaI/Lv3MPsLn8jXOxjkb8hzVFysuG8K1344Y7adu9OV/6L96qw88Q56t3JgdUIBGTJyEDQkENrK5u0x1fRD0wsj0omanp11sk8LZWgVT9A5+8OO7rWtUHcsj3C4F2TFegGQW9/UJzcStGneKpWOiA9JNTeAB8gq14uJVQXRzCfilsg8Y7n0uBPCwj5G8BWkzWhGquxrsXxPtJhMbMn5akEY3LnxXfWzA86w1xvAtOSiMkxY7m+xkOcy+fBNF8sM5QMiZYR+uT06rR6cGeSY2BTLY3hnCV4xPYzFelP69gzOAuKMs+6BNcC4COmxNLMp7jUBIWlWdlVlGkoKeVSZxo7+hZ9V6WYqwnvQE8Ryc1V8zw0I2mJ9IAS91WRHz0Jq/B9aU0jvuJwjGD6g3W9SyPb3dfNq6eWrPyl6jtAB00CdWwPsJfeYdEsQPD3tevUHOXTZ5d+sX7tn8ztPNRopmCV8u5TAqDzXIrgPgI79APnFzBv4qMlZx8Qc+599vxbUokAGygBbsMXpWPdWdwgFYTvG9qIscDCMy0e0PW/Ln0cVfAtSbaSQU6HULWCEp74B9mCy8Vw3byCnVNN9JlkXjNNDtXECQRqfv3C7e2T01SJ4ObyU+jdjX8ULjJQ2KtWGSdjjipxlLzBicBfrbcb2N+YMcWDN7E2RDjRwP7gAnZXg3Mey/URQ0NbfBhXHjH8mWmxFHuBXF2k1+TY9kZRIUFsHGbXPyrGZddacKbzdTPNDhSUuWjVOlCs6VCOO2hz5520VwsDFhKrUFVA0IWOyd5mgaCpqOU5KTbQnkuy2zwMLejRTTVimxIHZEa5Jue2FiuX3QK37rUwdhXtOb8mrmioKc1tABsT0lMTI+zEBCs6yNv7ZCKv8qgRE5hGWvO1VJjVa5NTM9kpjDeWHfcMya6jNYNB4sIrQg7PfjFqtGZ2bdYUj0TbkcjJs0smlp54vCsGO1GMpEbOnoFHxPIGCdHmOEODD8G7B8uPLNQNYIFPTvkWRpVprAExF/qNf+CwmKXNoocd+cnh9fN7CliOwaSvkeGVnR3PAKTjGAFU8RL7QYbw9I70OFF2MxouvFcYOq4sAPUqyI503miynEPYjSV6k2j0RfIgfm5ikbNusZbqUNwCoP9kHZDvNFXx2JunAabS53Vl0QTYZPCkkmGD1LzI5DUCrbYxwh25FKTBtJ1WbeP+w8zjJasyrtk7duFXDn97WK5+2sTdK+Le5nQ3Q0NHKe5UzoI3xeuIdr8MVoYPkucy0QWTorG9S2rp0lx7YxuTQ7+XntPawaSyD5gAUDBp1ER1+jJLdLHGKzzcGKqstF0F4cRifv/pcObbP5czo0TaeI0AaetntwhqdtIloxqWaNBh7sAOMOsNvo6TFi9xFuyyxrkCGxLvvOEGi63y5kiKHJIA0q/PmCskpQgqvpbs29iTvSWMnziP+Pxlg4uOaBA3wyOl2Fl8J82tFadrk9cU7n3XKfjNXQoR6TmwUFDN8unI1XOrFk0qOA3VnbG6Zi6EzIQsCuxrWcZdFSXq++F4p+v2zf54TEuaskgl+wrg7XrZ9jb/jo+jyh/CKtdl+QlUr/MysybsRTBWHdqZOPKUyr3Ati1z0IYuyfkI5FV1htlk+9VKGC2k4P3k0hauR1Slr2GqGfD2jJoscdTXVYoL/nYRn0nKK+k3TE1qYj/ZHNhvYOAWqbEmBWY5GSuLejbySaBDzjfzkHUq+RdSzEXy+xwAg81BXBvyTk7g3iewq2nbankn4WlFhjuLB1moxS+qtqY9BW0VWyRDG/Nok+nVIdl+GvRqGLG/oiHggM3xOEsLpj3lH8rzDjx0S7P1OAv/BkCMgPU6hflWkurJXnlYzB7aEQJhgA8scomtxXuy1GEGVJckn4ztSDNnl6MAPdoit/ebErrcVxAtfItnIfbs4vfsVKoYEaMU81NYtxBuXYuwWnJq90gdJ9Y6w9D96ZeQeq4QVQJ1g4VuFTWVZZkQjp9XR01Bm5QTlf2YRWRA81LwxjyfXeoAaRbipLPBuwUgfLdawR3h6MfBsYdVezNaIt0qdYDyB+Dsdv6wYJ86qD5AmGC7Nrt9uFlMu1qrZkB4dttu4SBE+tKOzpkmfq7PLuRKIaYAnRRRjWABYZo3Cr7aM5JYLfjxxv+uX4YVe4Ry4e1U5yWAOGUYk9IahaVlV+2IXU4l3hV/iRfQw5jVauLAwsYZKwk2ZSovAqPG/bTAfD5HnBUgtdfGX6Y1BVuB4k6kcVCFjpYjmIUK3nSZxqhWgVG05IXmUAZf3C9WTTzk/bCmqKruU9BJSuTuDievwcu8NZ3MpHE8hLpApifTOJmq/l9V2+zLfEIDaiB7nTjCvczmimTJfmZWjaJqSXgakpNOd1SCnazBfE9F7wUbDdxbeVh8PZKUv+gxlHDPplJw7I+43mxQuLgtlANqunRD/feQHqHq2qi0Ox73lrSUVSv5Pa4mz4pLuC3rnrzjB2427M3dVdErmvhzNheZHvMs3Iow1jGPn27vxW5zgWWwCi2AnhcxGbaP10f53n6gqsqR/V2EkQt0yhhosLt/6Sgp8oHVFW3GgZrARKbQk+7hWeHYzWqa/OxghGxELURE71ERqM0nWX5iiAe8xCojMypjIRwms4qfxuDsAySAwJEdYhzejaFZbdJK+HcgmITT7Kktf8a+yeky6V/WR7PuXapYOzfSr+DLjiXP/6TESA/JMaN1tUCw5Bd2YlXi7327rfFcf+CuBd4ccsIQM6t7z4fgBwnaBq9UWIifDNg6Mf9QBgXUtykLIl6X+OC8xaKwh4xNqJgA2aFck5YehWlxMWZ/XH9hJfWRKsZdW7C0+TuZZfN6O1f2KiOUg0YPfJM1fovRIy/3JGIPPDr0+P4KfF6a0qdltkBdKATsFNRfdhFx7RGabVXRX5LEYS83xDwUVKfXX5OThf3ulW9StT4/PMpSu23ow360chTHTt3QeK2m62fLAXc3geC2+q8RYBLEbPIP91RYTOf9fHhJqD4LdZszuSIZxQtm9L5WgK7qVeTIfg+ma5+pqKkaPvsmc1BqPwudT5T8u12V5sUDGBimI++zLaKhE36yMbaSELIvtrkcuZcbNQNODNy2sMpKirznwW0N4ITcf4rEwC5il5FRG8RrXWBK6M8gYfM66H6oqUddgJouUy6GsDPaxIAVIVz69hQIO43nxkdpRzt9aiAsS1wrkqN/NBv7bG7OV7pGiemx45ghjjfehRok27dr1DaJGgFkTag/h86GIk7+fYi2AcqmOlGo9QQHBuYW2nPkCIfhu10RztxlulPcmIxyAxE9kWsx9WXIrULtEqrwkYg1mil1SpdrsusG9yTPEfLjmLusczpYb7EP2Vt28auALMTphF0QaQ7BdDlSCzhFQGso4BSod0ac9Kj/3y7o6Dm+eTukY9rmwQJiHizOdoFPoE1cpudNGVkAVey+4T4GyVv9jP+gQHqgqwcFYM49+J4EAKSYUWnlbLBduks/cah/LKcyt9OoBM3avPlPrMGIkLfgheWsiJde/zjC7DrdO6lHZHzoRwIv1gsIjxidSt7AcOB1Ub/pRX0nEiO5u/odfmw7+8hX9j00uNdPOqW5oUsiSo5bRaDWXyA5WwkB5GtrUdfn7K1QSIYTqwU2ilSkGzeN4LNnofGnwzZ2wYXN+lBETFdb72YzgwwHd7ZcctEJv6q2/ctO+5KoSHf5VGJrqX0LnuwTYJRovkvztCS27x52iTaLe645DJDpGDi8asChicyMsoxYgRl8aM2LQbGFMMARYjx6KCGuKWSgYuN2oJm5TAlV19Yx1OOqV+pVgBdULOI76X4Fxnx4fG6mTsZNKNcW3E07ytkNVaNYkhKhTW8QctGTyQ6ggJ2QEF/NckrwOViP/uB7Ucw7yq391bm1dBYlTvmJd892vQopz2fKlvb04ToAS5fuuL939jPAIn+nwuHYBXXqYOVldhLRe6ijBnrmwVefuJp4XiLsQ84TZrhn22l0ET3HwRZK3FtbsTAT/3XA+v1J5/zzsdgUvMYmGDBIrGvGXvz2WTWf52xHSzJhyoeERcS8+0ovbogsYeG0ruMAqOzMedCc0UPLWYsCiJWnmhu3jzlR9o80e2jZDu2qdybDQdQl/rMQuTptDHtwwJqSPRffU3b1wFLjEgw3LEfkS1nPQIO/X6yIWz7p22/40YvMRla34RF9msYc9TlBsmw2FInEmhDRObuK1KK1GyaBUqWMCcNpGx1Cm+HhjYFZYRDc+N+tK6XYi7dogjyv5vIEp9hfirdocDSY3Nva5E5W9JApIcvGeM5wGJ4G3EbUUA+Woa1dUjwIBX28E04WYVxkjqVcEDDdl3pljFAont3IWXwqWlujLuZDxP0zq0hILul1KntVdrjCs+ohNUvGonCV9BZhTYv6FPieSRfHru5FmfRNGD5Ts+EeWBiKYFa4/i2jo+0s2IqR0JY5Yar0lDPbrg3KFJgN7qUjJXMCuQ5OJMc2ji0xEO7aGZx1rG4Kb30Byw+TfmqcNV5M32GJrKGr4KSrnI60uGRGt5dPrN3AoZoy+ImSzuKWoZVzDrzGKxVozZYdAq6cFmPiE02if+IKs0QJ2mJIqdaZH4ZenHfVIMLzQOv7jxSLxpeYDeVIxlTsGLFLB/KWTY8MxyGD3YvkWdjiHvR31YXvD6/xiVsmfwKYAuuZyS0zl8NHRWL0+p9HJTKoNGYb910clNOVVJUHpIaLYiki0EpLyNLLSp8drvY7mPjD6Mkf/t3poeZJXFz9i14tF+uIG7+mhmMWIXJ/+qUknGd6l5QpkwTbWpHdm6lXGWdoypKEyTS9KXV6/5adOO4qKnGEejg3oKWEzkauZNMypFcC91YAr4J854V+mGk0qXgRx/dmENMm86MHC5W4rTp3PNifKzhHfFBGnzw5RCtPffDDEySkqo1hifaTqjlU8dUYuVt86i7fXGB+WEm3ENPb6Wuvgch5bK9ecMjMXqkWRMq9oZJ2E9itDo3YD4O0PfFc+W5SCJS85eJJBaL+u4flX+vKK/T3lTGOfijNcfne5ke2L33/64NGn5vAwvxsIMVS4B62ke4CtK+QRP8xnS8/g8QCxjqpiLPkc/+XZnDJcwmP25vWkQI33Tg02WfyL/g/fpoNDoKGLWS6/q9rM03Erg/icGCtFPdOhu8urXxKqoTVUYBLrZiE468EXoaIOyB7WGPl3UI7I0zVVA5CgL7KBnxLItulnyw2HJqGDXTZbHwzjhv6F3LpBeXkxqWGBvFWkBeoWodCpx/YtjEJFjJhMSLLX+ak8MOB5/U48+p8jg9L/flAFCp+wDz8s5g0/sREbvs3kmQhN5bmRAKhdK2/dprnV5re9hLUTqtrKttmg8V/ES+2n3TN5mfKTWfkOrr+amWz6q0nO7ZHgAWZybG+S1LTnx8cvwQbg9dRC7qEPEtMb67UMIYNpffXGX1HgeH6wplZgJsKrL/vNire77cTfDuXsiNYMl/kx1gNY99hB5MklyZqN298m4AB4lmJTF+9zIEB7O2iC1459uQVRBbz6ggEiGymLKpjIdRDgkJw4jVwenSh7j/hAdK5N5V4AMBV5AyY2dQQj6OQWBsfwqa3Eo9hTq1VDHpey1ShvuRlEcRtz+kbZOc0uIQosnecXmcXPNWRwM16lP/hRMEkQZvoTDjrZXYX/YuuoHCsf8xIaOFJc/tY0xeeD4n4yAXzsDh62JTVPXOe5cdko1bQ2tadqf29ezmMQVH4dTmkfw1+I/BELs2xb1CM+Gaq7YkOeHcDCw2IWz6Lc7rf+7CiZ/vT6Lc1xPRx38YYcTQXRVpK8tlcomPWjDvWt/Ravv7HFDgJbdaH1Tcqmji45dqVbaIrkragC6Xs54JJ6r3P+ziz9C4OimcMMucErlhzjUxRoUAv22gyCCvtH/F/i78ruHRlh0ED3ehEWxbLa/X4Hy+OblS1BZ4seXMRb4ag0ILnXF0SZ/2eAdg105fua+SqfVbsW3bbZfaFu1I3jmHnejCPB7foI5ZTiy6lz2/hJZZzyTSzhzUlB8JZzz6soFzf7B1tqf+jNuNWlEQRojFDD6fprm5pK9ESc+G8njvxMvzPd95SI/o1k2VxPS+WOz58Hd2qhfPh4d48pRfL/KYR4JGE6/eWovAGT9cTLODImKxfAyFEEvNCNoL3tTiWocwKpbFNMJTBjEcNjk6xPYB3RZy67nPjCDClbwKVPCpgB8naBJmnaM858cMii5tly9XeaiCjy/tE0o2GJpUOACZrlUM10TfuNBbuDxwyX68Gj8QSP6r9li+7edKzEvAJeXdfBkaMhEqdp75AWhDvzg7Au/UtUrdy5sVmbAbwSzCVIMR8WhyAPOnFjp2Vs8PbopCFMWUZ4VTTnahcCsMBW5W/Px3IKsh8iSQz6IvJYiSErhIjhE/OaMlnAJ/E+TS2pL86EhMO71r7q5MMksnIwnnUhS/VGe1RbZMDWx1Nz7M7Xk4j6XTxLYl4kVUvrfphEIDDozXAlSKFFbuzkSPhQx7Uk8Lvq/+HJoPPMwmYIMb6wK33jYwRMKhgXHYNc87fZPTUevpDrqjVv2FCRVR8/7CpIPX99jZkMn2XZ8sbL3/hSy52JRP1rLi5GRWWZHNugV7VqQ7S08ywpJAS0o7ULmBM2bcSP9u0sn1+24BngG1OXXBYMIZdM+Yh2YRZ0UrzTdnC36hk2tKE7VdlOLBCDqbkXjEEImu8GzKA56v0rO4VdqW8NxPhYpLQJ4pPPd5nfeKxPsYEBBhVNzwymprinVIzaGnvdTfvaYjul2IDcLjB6L3V7MiNEksaUsKiTbE8/ZFC0ZeIGe/ij/XAc626WGpb0jBuJhaQd/IAdaV0ge52nbTDcRtm/H4iCoz1WyOU0j/pT67s9dCm8Bw8farbkN6ldBfNE+Tt5Z0S1Yp/9maDAJ3mG4NqkCwWIZpZ2o2pLWMf8HyBR9qNzhCfITJSQkoXea2QQX/bHpFrLaKHZo/+F1+W01eRQbci7BrAir+eO7TD8F1ZUdG80t7ZgbdXtMb7NOn8ciI2L9yzJhLJuQjv10npllRUISRMIfMWr54HRbIYdxnCbWd5zdM4djKx4uK2Xh+xitJufdDuwRdEUANf0ZMfMRubx/f9FKiJ3MRfBvfwfY2EMTuvb1iLScKdcnLTTK/66ZCT1gVUC6o9Tel8e2Bz7kUr+QTJ8jr4yK9eV9fvjeTKy1827pUVaV89aCO3oykRVNsbfYYrssrjplqvEHMhQdC0MwTlK29xN9smWfj2le3HnM4f9wVsI13yCYWsTZvAIVYRoPy/fEqxv3YxvVOoOKwkcAREM/OG2gFP7WBnk8eTNs+5/pMriJpEa1sWuoLqaOMrBYKIJ0Nkc+H5seuvTeJkUR35lTg7KZY4XhmdIIJugHvFOyM9jiAJpngsxC5dCI1J7HnMT1YnEAlUlzhoqxFosPJJm+ZERgipLUjsmmIDgebPCYG6TpOZK+nW1dp2u2N7slpAGU/zK7wLFGUerMmq607m1U/uLLT3qwZ2tuZf8+gjPYh3IgzroxuKmrwrUpQs2Va3r0E97ZUw/fqSvUJbZVMNbGWSvRpvIxLhgs9t/sfP4A8RUxISb47jytocABChNG/N0dhfj/DnB7pkqUfXwx6tbPlHHvbvZ8FU+1whtMEpueOpzVbjqFfXiWMbZnmN5dBKq71+dvAJSflC17OKuMLjiiXoUI4G698KQoDbokvutHYmfoodyQycbNJTbBOiEnLYXkZ1JbFftETx49s0RksuMnUKwksPbEkZMktHmL1bE6aZAppl0AWpyDqyTHoyBhnHwF2QNZqALqDF6RrnluWK3WW1sgW7BQm4mUCOB0c7zxaSfa07/zz46DmWrk3li1KX5wtjG5UNFUm4YbLpNLKHvrJ/yOhLsYo0MEmcCa9IdLFfgDf5WgRPdaF7zM8KzORMwJBf9kuz7e4yvno7nj1x4UGXkX0QqMZiGA2MJ5kbloPCqtty6SmoxEJ/0FcQs9tUAyoOPLk32brDPB7gO1r1VRFY+FGWtOzk7z4UefjI+SciETmJjneBefbOOTw4DQpYc4gOKAQGIx9oibU2klUNlNbEB4pYhOQKZZQ/52rpYu7UBCbdeMbJLDagOPERtjUQuj4mHAXGeoLsl0kIDV0At1A9E/NyTea2+QddF5972Zw0lOAwbGqUgQaM1+6rK8yP8LvuP0oaR4rNj15maJMqFHxb8tR5ZlbLLlb5ndQXzL5JqwrdExfozHyhSOPQtZVQKSFJQUcAb2WXHkt0YD7nZ7Fw44Mdb40844TRt0wUtvx1aMj+7pJaAY4C/nim/0uABWDQpXg8xVaOn5lYUIy0whnIAauVjc3mwnsmn3lC5qpDCSe6RkQSBnP/3VjpzAi/QYQiqbhCm6q4MUUiBc4fAJLrly147vlckqQhKzz+xDqfrwY3NS9rPaqlDdF7BBWszNIReDAvgdJxRYHnmkYafeAhht8qrB+/wODE8SkFlY5G3FMah0KX5HErOGIVcYfDaZ2UWaZGIFtvhOAcA5rNoHOhyzigbV/UXnWHZV2OlNoytydv8jlt7MyRT4tufz3FVUQFfEBBPK7mvIyxBD9WaBjPz65BevPG98MRu+7de1Gis3gaKb1xtcEPQCRIXBqf2MmbI+kP3XWF19AP/1DvKVVQKcUUMjITXJZTp47EV/R0fpmCk9+Uup4xAUscORG3/wUK7AOYh9wrXYPmBU9mf1OVwwGI58Ex9fre6ZuUU6GCPocbAx2Fu3f062QHbMFCFkJZlrtwTHr11asc5+1E3IbF2F2OuqPuML2bjGMENoHYQUfYssp5Z3S3tSBo2ppXyLTOJZvAA6LCjs4F26i3t8zPkz1bAAzfOPf6+98Qx0UuUXUjsiY0sH9/lnQedG2DWhFNkda+06i1ILHU9frcuNbWXYrXL6k9NXhTFw93WK0x21AYYZM9lIppYeTGNJ06Y9E8qUgRRyw9djgKA82CFK+W3mMIXiCuYG4CIB1FgAe8ttzuT/GshMOKzejF0rgNGrZvURm3zZNk8vXLs6UdcDgieAbnTbMDGwlAWMDtdWPWez/dECPD4r8HbsVxDQ0lLSwuWqcQp++A9x0kdkkpSbpTXfVsWrSQyHYHPc86HvEzP/UksR2/O8CHefSjwT+MwjWw8AOBqaCa0FBlfZN/obE/7f3XwLIK52EbXv+xJDp//wLrHp7OvDxwTvQX7EBM8hNpDzep5FIoRbWz69YARoYIKP17IA+God36nwomujDgkducLtjD97xaz/pvMacXXhEv3gitXMzvuOfCOlVOt2bffVgQ9haQLHXq+lOE37yo09AvESeoW8YkwN4549UbmsyhRafSJTuhacuxNHj5P3TAHV/Wxc83cqqvY6jIeaizgTVmAsR+iPn741Q4zT5WCYZyv2lbPN/UPkIg5xWnYRU32LYjsXmdtg9w1vZhpaSTBldOWsF3rCSsYOPh4smiNDzQeNYHriNawKS12vdg5+dtEF+HXbZNBQC8QSqdBhWzAXrKuh8dC+3CQLQHF54a526zqX4ewj2Lo/6jZY75NGhBJ2FR37K3BcYRp4qA7ZnccNXQ0/E7sIBGBbn7g09P/OJrzkmQqueZA3Rr5tRe1/dcKS/sKIRZ+4W1SzXAKYMMt+/QH31lZRMxzEvDWfJGl6jvs9e0raqxMnYAxGFZfD+2k5mEc3/QU8XypdFPgH1C7rXZXA2oLDZ3ILr8TTlGkLJUFqL49Pavlj96BFmfKpXy10ZFVf3yQmocjB7xlpksk2RvF3bVNA+N1jBkiiAEq9v8AO3wLEAlavvVvvhyepSgY5duLKDU+bT9DkiXLoFP5VywkMAbpmhQS+QF8HV3grs3mUVrutBw8oca0ksbqxs0bR9kaeOXXznkxGTu8sO7Drjc3sY8GLgDFZgAPkUfpHzBYSUKhyq50YRiIhyyZnvsfhZHxC9rhEHS6Hzv6q3y+04lwHXyd7c2sA5tkozdFqhMGndWP6Miwd9/ZNT+WBFwarphVPgvXbYO41SOO8wCiUW5xTdfH19U2vFccfhgLOoYSjzfwF6t3wA8z29g/yU+1HszEwf3mRSp7Y5lOXrUW8NkZ6MK85U5RpWZCbKhZMKD+WPVxmlopL1Y27t/il9icR6nl1Dz/exWrL07QRcyh+DMBeEZSTSxaGaLt9QIiz6C52l8kGJQ7Qx1+lRyZOj7lj/0rCNjO7BTdXYAdC+2aDG3V3GjQpu8V0soaQf0pELgS0Wd321DERoUJmLZO5ENgGX+/m1gBegfeEV/MAV6kii8MWaFHBGNHggj9rRyCAwYmUMb8SqKeggJz4Jrmz3Q6+RuKv28EXxPP/pf1ZvbQ1pbtfcNwYa8cdFG68fyB1MDd92n8q1/Qe/oChsiZn5jPKt4CQ9VpdKLk6rBxiJhBI9Yh2y/ndTLJDc6snPmgz0FMR6XiP3SOxhXeaeyNW1Olz4h0aOmmG6jsUglsF+lDJtlPrZmX0vs4E05W9dDuYL6mX+GShVELXzAUcDpLH18opFV3cWEbRTCnbsZKL2Bed5QKe8ooNH9gd7hlkfWCe3VaXpNqKG1rA0+l1g/FaJliB+FK+UojQHPrlTQ1WdeRmmi+lL7t4uYA8/WarYTwfJAtuolJUUq39uMNFvE96bYeBy6euh6Z88RGEmkKkR6UtXPOQ4q4jk9NTQElw0isuB85lU23vVrrJgezRkqoRiFlUrPiKUpOv8ntmQ20eVxwqWxre0N2J6AmkWyGnb+goBIAGr0zrlNiR9201dospzJmy9XEKtHQkVylbdYIu0s+18/hYhtQTTSo4pLsCMBvezYhLwnrq7kE7uZSMSuEHNg41vAGdWNFZ1e+vL2sSGPNFGdaIqcmnK74uMPCH8p7Ir8ek6wA0pdkU86F4WDujcR/wksfzpL4eBDSJyfQuV2OtSVgedJwtDUIpYCjOp7IbqroK9YojTjZ/7DTD9xvdaCYDpFl/Gm+7tH6gI0UlSNzOflnWI4XJHxXHdYnYn1DHJOUcdT+wSRYTGnKLO+WRmymbXiqRS4HwU5AjiORr9SJddJTVOKVyC8M/Xj5LSp58jXI8GXVulM9aR4sPzR3zzNwSOqJsltHX86a2zncA4zUnLRvG6n0ipv/urSALvMSpSKjnLZKqkiqfAl2Q90ol7qjYhwdoAffmGmILQcDVRZZ+HMxFGpL03ci1eqxshdzPPZ/AovlY27/c1lQhleblthMqkefIDnPUV9stMdFKAsVCfXbrCT66drq+QB0B1qrSFx0/GpQjIIePpHj/7BS2LC8jd255KPS5Wnozd0W0XEeRHMPQUj/hEkip2EYz7H1ol6P+/ZNhEgSQESk4dI13mFmGP6LBY2Xq0/maCtRzi7Z8YofPSMauE/zWarLbO9uEOkilT9C7yo2jskV/4NP47VWxeCsDDWqzJ6pcBuZBKK8M+P1zwNg3wTyXvVyddiFgpF8m7MkamGkfiALZV54KHTTzL3UQhsS7MQ2cbHcXusLkpGMeukk8YPZZ3T/NTB6T5KFIy0cLxuAouyu/yzWZDZFdoea7Qmd1KnSgdzPZZYoGE/lsnLoHhBTpg7vOurYF+6ok8cBjdLFm6oR4cD8=" title="Mekko Graphics Chart">
            <a:extLst>
              <a:ext uri="{FF2B5EF4-FFF2-40B4-BE49-F238E27FC236}">
                <a16:creationId xmlns:a16="http://schemas.microsoft.com/office/drawing/2014/main" id="{009B3467-0A6E-1737-FDCC-EA35396830D3}"/>
              </a:ext>
            </a:extLst>
          </p:cNvPr>
          <p:cNvSpPr>
            <a:spLocks noChangeAspect="1"/>
          </p:cNvSpPr>
          <p:nvPr>
            <p:custDataLst>
              <p:tags r:id="rId27"/>
            </p:custDataLst>
          </p:nvPr>
        </p:nvSpPr>
        <p:spPr>
          <a:xfrm>
            <a:off x="4523646" y="1868813"/>
            <a:ext cx="2305914" cy="4049315"/>
          </a:xfrm>
          <a:prstGeom prst="rect">
            <a:avLst/>
          </a:prstGeom>
          <a:blipFill>
            <a:blip r:embed="rId66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9" name="Rectangle 528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oD9kYMN51gZFS5S9Jgy37i5Yd4FXXgnCAX5yMEkKCTI80h0Jkww38wxxiAPRYNhxnyIBHVG/zVMHVtDRynZwz+AM7LczR6imj1cWGJQb6KbhVGogy2ITifi5s9E/qGAapG0dEHMGhxUwOcivAWsLrMMoZQ/diH+6gqlL8aeRgC4MR6XgVYHaArHp2VgbzL2sJZ0gy5k3X7S1/3PoXGzWkapjTr02ZmPKr/wbCMF8HSuQ57aBS4BHMgrpVFbzdP1DBanmPdptzmt7BCtyQsV8DaMe1inQoRhfBXdmuXODLmM8efma+xPL6kCwO30mTkdipd/9797BSr4jmxuRyDzM98/bGeJ85J9kLlmZYITaKZuU1Z9UrY3FvMOGo0C2oll1apylsrMsmJdZW1nZzt3lvzBWexak010odYxX0L8DESLuSIaY5pjnMf/XjZIcBtMTsKEeyta0lAl88UZJqX6K1YJCjpDROqyv2w4dnnR6I1SJyagKt2YpkY+vUdlVoWXWXU7lfSnCpXA0Dt0UgIMjO+vrOPpYAZBgiscY9E8DWLIDTXYieihUjeX1FIo6Yh4yNU9uIklkuPV9nIfakWdyySu2yrTQTyTSTJhQV4eoDXY347sQHgXFqb4ReTjKElau5kGElWLRCOMJVboSqmgsIJHySz7LaK+fmXwYWKx5UQ6bC7g/fXnNOGYgI/c04A7bz7oYx9sdYN4toxoTrKMR2/ZrR24cuQ+B9KE3YyD58IXpXgmnnBQpLFg0kWpmLMjYh1oSYm1tLsN0k0XEHCAYsSUu2xlezMMtLt4f3FAE5lRrH8QbQgULeBm0YjYavi4DTE+UZLdYH3SqlT7zk4ow7FPm5sYurwTki3R5ko0iKJtfYElycJMcEp6vMk3cf+n56XSIpKF0SjJQSD4vEoloeOG3VeF4Vzza6L8I8P2F/vwfbyCFWcNB2F/jN5Rkg7JzS8UOMnXGwz9FnXwtqd6ckDY8JW9D3T7D89HkgUZ9A0MvhJAuwTKlzhWWflLa1srcpyRwYZHPK9xVHI1gBnbMxrwQQONy0e807tdJo3OqP93UNlEEVwsdCcbQaExKKZWvSWeexJ0MEgTcWKFkGdznzm+iuOVYuJUFLRkw+RCiHJ88UVo2AwnuElgBFlLnQeubPQYj2E9uja4OTK5rhXECogaXNnEBtiGk/tu0FOHxlEtX4KTBsPkD/gxnpMmFpP76Zl8mIKSamrC+x5JIgpJ6GESOlIOfVVDcitQcgqqOH0o6CiQzsyC5I+c3fBjph8ycmqaj1iJLzTT+1hMLOrnNea6l8kFcbb0xxIaWWAF29kbm4sMLBjnkgDmILe4C3zNVBTcGtY0jypJqToRpH2vyo/iEKypndQLZeC5BaTkSynbFfdp3DIRCYyS/Box4eycj6eCIp+mtAPZhDdzjiwlmF23QY69Dv39iW+OtzNG4ea3JD2EraoSfNS5rywd44D9+wXyTkeiedUPs9OHzmogIN8uageSfmNJZaDWS/JvXwCsRGxKkZCUFwR/4TdFMZRAwt2ypO3R4tyhYg8qY8xxXBKqmPaAutPfXX+pz0FY0TM3VC4T2Zd72invQcTxvvDceOF+EPOfDMiYBMjsyAO82qrh9Oxaf7Nx2xDQzjXLrscGBRtxHT+84pNY3Nt4XM+3vGU4H+4yz7DqbvtJ1FzoeBzTP1vAr+yyfOyLMe5jM2S4stWVIj5I3ZkeCODS8aI2TFYlEAEHgjrlf7TbV75cTogzzEFPKVWIDJF2ILLznRtCjSoPx71aY0g0yyuSC7MkDeEkqR3YydeUC4VlqSJ1lJnaDvy6qm/llwwOiuKtFcT2G5k43bB+UnNx/f+nLMK9HWWtuqaz/YWwQ38aDlrGF0sx+Rlwzs6msC4Ye0VlQfVHpdPdFKVXVF0lsKXUsPT/97/KQJMnOM1DbHG0Or4KZ5fLdHhx9nKhCPoYXpXdlh4L7ydp9EsgkH2QRMFFy3I1JQsShAVmuPybilzpf6MuUgx7/gHFTShbUlbAg18quoKHve+vH4BrM5ju7eAD2fGu4r4QqNCOEFh9yHj9hzTWaEq2gmNNBbo6fweBw1kk4So2zuW/SlYiEvvGqro+0/eV6VVdH55LZneygyjDss2iTpfurXG55NmH9Dx1SnxQuIWpoxWk5LDOqxBvm6lTYpPrkF8oUCKadx+Ri5fOSZI5WExngQ1LrvxN4zCeW3geHa6fLM0c533DE0jGilyVsthHrlIb52vlNZXtTFfNxpavrCMEwNiM1VCl0IRWKyuM1f60laRYDEYIbOxRWfdJ/Fq9reSriO1nmNtNZ8evQK5PXwonmrtPR1vUnUddHubZhH79H/k+JEEDa90uNlhVsA/GvO/32qTg9+SHHd1l1P3bMdwTsWX21ADTHJNnQ1TomblCqHegu4Kd1lRbUkOStCYZ+GrA2A7SsgvY14jD4lT0crvprcUAzB7huQq8urbUk0y16JNqD9qjvPxquM7eiiFEnFPJb+Yuo7GxZ1DtDmTCMZCdyIexbf4uoQFt0WSOPdT8qvQ41s6n33bh+DjZzRGyusQykS8Jj1jQzLEGT4N3hlhZ1jqqUWdMzdEyp6kHO2NjlacTy4u9O8OMnBE5x3HvUosAeJpK2FzYE8ayjDOt6xw6gaFiyGFixc75QABIKZYZdQrvzIa6qgxFEKlefCibI2tIIUJOYuOnFZtc/FRM1F8EgY0IBbaVnAvYM9UMV5lSpJj6SknUNDB5rrwXy9ovkbq6Iw61z22/womswcXxavnUMdSDP04SrxYLhlfWyRnZsSXlgwbbnPSnD86ADlOqR0gVD+tH0DM1H73QkqDVFMUv9qkAXdnq2Nx6A0fNzsmoMJ6aYbx+DES/iB7Nm/z2wXCYTd2Zg/Z9uCr1ezVMWOX+5eyJ9MFMHCkmrH4Qz6tlhyqmXQscDe/KeTJgoeqYmm212ipaqIocLcTxkajsr4kl0I5S4s7UuSPCwWPxz7hs56PpuvPcMRZNq8oJxz064GlTkVEZIOczMBhpNxHmUjMmoR9ywOf02kj3IK1ZIBTD9XI7FOvBaL5ImW725UKLksD3rNgHiezzEClJgbZzL6u6br3sepa9sY/csIHt5L4WIqHRFY95HV4Gnz4u3Gd0Lx/OOhkRnoDrV21MZiG3RVZC0nEQI3wCUL2MVTrRn4PrrntBpyNFOviwZAolDA3Ew/KQSHzrWKgbrw/WyIJP4OMGyrkgOI9kKPmj7Hc8kJDonwemoeoiwIoY2cwEKf8SO/dbEYBQcfY8N12kwZsiQqb5TU4tmMeF9ee+UyFGCkJXPKyVAljQ5lhcdm3MnxiOISp/vHM/A/Y90826Q2+K0d/gT0MhdAa85PI9lOr2cdH5T76U7P7VAthHkAmbyN5nAy3MM4OVn4jvA2Q1Cb2ajksetkpjhPDJDJfZ812uW6hEEIMlumU/fjgWcZHQm5/+mH67AjXOhk6dcXKfP6n/fkQHgiR8+SgJKMYqb2A9fV7EXnutb9GcmF3xI+h7q6Dz/7W72w2GzdjF1HiuQRp3XJJvJ8qsfPHwdj8BhzTLkQLrHzbdW1jj4NwdCtpjmYMEJ4BWbrgsUVWNxWMbMEkpAkrpUFuoy83zJAgjHs8oDA36H5ic3WvBPC/K0Gllq5yhFkXF+4L/jV1c37h+go2bE6/5fteaRdNqsEvhYoXL+tcWlbcCQiNIBzayah0qBn+7xBlW9JtyUvJeCz9v97496BuevHWorm49JLftdCnc7zyxDqDpqFjx30GATFg2+nzwdSDA5NucQvDYwAE4ISQA/MqV/lhmKJ5loJYnJ+8ibUXKSGP93ILpPg/l5lBuBfVXygk3ahtzP0v7GbuHkMqgNiNr/g1Rzj07ej2N5ElRBeFcUzwftA8FiBzNitMzFQM+cA4e2UC5ua8T23PiLnSbGupYCaVwnMmQ7/SGMHPeh21nx3C2Pgct5NFFFUCiEJcZ7sIa3XG9IkEDEsQs+Tzs4NqUiPacVCFmAsYnPfmvyIAcADOn/4cq0GkVV9A2odfqVNQOKrUd0J+D8Pxrhbuc/0F6mGuSLd+SeRNJJlMiOLs9nOMIPAJGiA/vEEf1/5Pw9+le3l84PGyORg06Xz8B3gNrlvstCNsdrS+zHP4TGTU6E/SdQSNpSO3HpcLQ/OeH1lrxhRVue6hWfGH5o/LUexkARXR3d+epDiCF2SFVtWF0BBkW1b3I9KWHUazd794JOnYdcwJqGaOIcSXy5rbHNeW4u0IAymOGG6s9oATIp17leBbePURuFrpKOBfRG1/rW47id1ctF+37CmUR6VPnYHHsk1emP/iywVeNWYRvWT9ccNrMz3ZoEGo9PbL9KghdplOIZ+UcF6noqqFB+CmtdK6fbmaJMmUJtrgrDnF+I1k7OLux4lt96S7ywh017oZhtytAWZDcpDFI9U44pVgC2QT4ghV3Muei5mQkIrzUym5DQT4EZvYHGv6CApV5+2CyDyLLgUO0gEXPk/cJMscjh53GJfaUy5lgstdLR5vUQN8IwLmjQ7AHbtiVvEMeisZef6ac4Y4bjIKyS93SRU6uL0+n7BHU8+ltu0JWZBnT93+QrGggyE+K1ey7mwAcQ5VqS/hMvunn6988j5828hlceG+RJrbUUOX7J02Mg7KybYevXl7SkolXBgfOXBoQIKoCsPLSxx8SGpiknq5Cfq4j4iEbYmuKzOX8a8SOKr2c4zj4yA/PxXkCa/yMp31/rhunjY4jALF0FYG38vnk6LxJJnM5mndomxccQn4ai1mM5fN33Wgx/UYk/3JC0RAVP++3azV09fO7Jka8I/ILmjNlyaex6T5g7vHjbyyIdtsf74NG5gsjAxVwLnc73tzS9uvTqPDW+cAmBFwBzHpn0JDsXqq4ornBNRtO1fe1Q0lf5ghrUq0TqQktoBT7xyvFdlWpIoZWCMzGkQ4HF+x/2co5mON9s7JDhuFmEox3MKHWfQzI/RD2tthVcQVZqyXHGflWZMhJUGe5IAQu+sf7+Yk02jYPMP8tqwNrvxf89NOF7Pvy/vNZz7KMhWaPUA78CtQeHV7zdBmHMEgCIlb8ybo9S58I+9WCq9DJIygrhNl23tJfLDw1YBsuxxZcuOUtn1KoZ8YxU05zapp5mP1dTFjWaZpMLNqaDjSF0UZ2L9mrxuqs4tx8IHS0f9zl1zvXSdU0be9h3abFSjirJ2u822MzZVWv55us2mEaMGbYT9N8puvpb3R4fROYoDmEZRfQoQrJPw57qS+GVxJhr734Cm/hAz7Tu8CZw552GVt7Sos6nwrxK6v2CaRSKwDL2yhznTP83GuF+OG9mObxfO0kWIDZ614snvorkucFeX5AjxdSUvgKIRW6uZPS/gKdbFpv1BZl8qfiQAWm/tTveONInp8JRK6j3neQLT7ZFolE3REvA/s9lXRM8pKfxriYUS3jizr8UGFdyYpsBzpcbPAs3j5CooaN2fjnQWDXrVm1CGZnZbnAA5N3J5BBQ30oEgQIBJGwtRpxpZ5+MwnAQBwrRrnocG9npfibqNeMRp7+HPBwBhN5qWNZJa6Grqi/nUlDiRjQnUs13fzGD96233q+aMqstKZL0MC1A2WV05iWaZRxT3+YGcPfgiX0Df0w3u8+MK7CTw7Ayd4Xxx3Vnbq6G4a3TevGCd5Q1nEdDTT2mIuubRrUD0NrjD8n5jGKNHbkOgH7iLEBsS8VWn4wnNRYGSlRkjyxKnJOMZMblBDor0JUFM4q+YU9MJEhAlI0xegIB4BtdwbxCjNvKN4G0epORljMoyYvO3A4JLk6v4WMbxuW+HUV3zC2+F+y/vkbVz0yMvwLGjNx4FDzEypAV6xJhxjEEsjY5A0Typ7YCADGAUv8uqi6kFv2jyHMOZdIgeU/4+EwEFblhI8n12PfpMxX/DPG5X0PqTJMw2XudtXwZo6+AI5lPKtF1J0PsoOzSZXcqOxbHbF7zshkXk66tkc9rCE34NvVHZkWcZ+5EQS6HeFZf0Xb5GRu6DjF9JesXHQcJnr6kQdE+KN2AgKshja1u2q0UClA2FSJv5SxipWOaI/DcJDj8+vYTSysrKKC7xQNKt5iF+rFICy4c/5yr0dtFSpr2i3fNJVnqC056HC+uiD/N0jSNsQ6/aHCiwnR1RB+JxnYItpPN5Q6aCmLvM70rp/sQr2X7+9JKD5OQ+Slwi8ks1WwqIpyMtrCnC9GTLJEDjSKjMBjQwZ5J46AwYMmrRaUkzywVggfIP8M4MmliraLuH29c4PZc4egrfZ3aCjPGzV1K3soH3keNuhUKgMn6AJO3rWzP8KdN3p3qJgAPG1yR6+FF5iFjMtcHSFLRL0zfanPioCNrJ+F9lXa9bLdOwzO/IPlksxc/L0XdyzUDZUhwzOo66MMfOWSNFa69Bu8cSPCdfqedbCXAZRUvnYrNWBTlrMgypR4ZXY6fMKTrvmXsVZXARz+rsRV799jItx279tv4683htnk0/aUVUh2UJgHOs7DWVpnwbcD5mnJO0Wp/AwZhQK9Mq4msRjnRFIGE1hlKo3FGyC04S2kis4KFfJDJneS4sJobfWhf0GSs558SKdGJzhDoUysH8RTJnw0ETWzFiXYqfJG57nLL653okaZ8rT10D0283+YUZT3QIRj70C+hjFfs/dnkDzbqCBFlX4IQkKOayRv/xvEx13zxW0UOvjWO4RSY1R9EL2xDMCRy7GTb86OxjIvmvbNJIcAvW89tIk7iwF6uyU84ESxTBdFUDuVDLEt2ZZQDflmdkAWRZefzrNZaWt5D6TuqJvhZ1k3xE5h4QaZyEbScfBQlHyYT5mPRU3qFChX3aAU6w/pUhYUm9Rw9W2ApSSQLRLuUSVSNdo/y9BU2iPl0pB3QHMRpqGn5b1VZdTMzKBFQ6iaBrqCmB8V80WdAC/G9Xz7lEpUg0llmQtPfPZyWeKx+DNA/iKRrEdZhMCgB96oCENviNBLHS6x7/DZuwMRFmHBVv0/468WbCxCbkOPhzLXp6/FWHk2ycUl48cGC3Oqkvx1XZ125sHkTUftNcybu++lMqBnETlC5B6Y8UZo5clx1VFCqdWAwHDtgt4m3OIXjo6t/AgIFAZ9w+rxDMgiyYkkEtnLI63MlWyA3J7RNN8HWn94c/JeUlZJDnVtnGwqSYX54Xul3iGSJAowSWpI3CA+AGfXlggBWtTy0b9RYCPjsVANRLSL/HHnzU/Q55ag0H2KBrxVfU3deByrwfsknepz5PBRxZOceemux1Ef4Nf7zJ0g6bfUoj2aAFCaMR7mpu5mQRyKeEJ32swOv2BUTqA7re+Kf3lVilEI7IZoHznGJ+BcOATuL+nkpB9FlnEGbBnxnDp811LQOVi/O2Dffi2cdwFTYLMEmwN0TtROsPHM+Xb6hupwtYcdl92fyA1bL42DG60cNSkwvLBUBKDa9VoX04feYGY/yGVqQMhog+6ztq9fGOSkRPl3XdwAGf9Q1vgVIy9xg4S5kBhz4QAdcqczyzkO632VpMjx4AtX8A3WYHF9TtbNCe3QfZEod/2XWVuCfI5Cu2a1OJ6qez3LSCaKv85XiBkQnbare0TwZlOm6zr+4fpoeGUZhUybEbg4xa93D9G/c5GTz81i8jUZE2kKjPYaltEQ1TLKvYoAxeVUQhDfN+fwl3+cA+ZY1DAFSIfxQRcoHvcgHuIgL3N/16PBvwFqn4zsTE4w0NZH19V7v0IlCKmSb9KdRzB2AXYAK4gwJIQ/73iYO3AzAHiiSeeY387MXgLJv+4oiJrxnxgJt53ZVYN2DoC5wT/4FttN2W0osHnTqPIbTeMRhNirnxVIUD5I5GrgrLhWEDvf28n4yhyOx0C0ECtRGETlsy1MpvZt6ZWQ/3jCA3NBJrLOk3CsjUe0pl6kQVS7DQzSvTkpy8Zxnhbxkt7gkpTIRXXdfPmNVM1bw7b8ZqVhe9knnLcc952RSQoV69IFYdsTZLERJRKnzseOQjCVWCIHntZJbd9/ZB09QaWIDJCT/MC26hPIiztdVxfrFpymo5a9H4z8f1wMWqhgYaAKq+q1wOmnGj7FbD+12NHpVYzg9EFSTIeutbG34+Swffx+Xm0BPPruQGO2kfPEEKAi/7PmIOV8935ksR0nOXkaLvaWYzw+Q5c9aieNJQXXI8DHAa6LE0DOYGLu6SJyEpF+VEX8GLnZugINVV+A2dzFhP3OPmcNBmolbWCRd2rafLmb3vqfL0pr9k4yaIA3Vp10Oxs/pqQwUr5/2Ui9tkG8+KAjG2cMbOKFkXmlSxhl0qyxMwhrio1ItPWTdQAr/OndJjU/A6ZFoi640Ty+yjPQP3onnkTkV2qBL3SJeUqcdmgG6j/DFJxZj0bkIhv8V6p8gJNoNQvBp+ajFRK/q2rj0GnphPPuQhufOVNjIgoBgIB5jd7I60NrkNI/L5UGGRZOaArc7GmJgEEQr7zcL/OmQG+XbPXPYqlOKxSwgF3hziAREoMYqbg3mMipeXxS74B9BXS88lkAg4ovp3Z5P7uCZBvi6XIsopAdiQpEXBZWIh8fgHOR+wbotCkjZkc6/7jTs1VjpEgZDCMo9wj2Lq+MXxZFEo9ZepmpsVnJ8mhTyzODN2kqBR3e3gZnNuQ3dRSZnJhXrHOk+waGahELbsDsCVdPeCBGlLi13tGJvajstSl2uYweAPrX0yErHy8932BueSu1pZsvXjqY6zzVvQT3Ku/WbZR2G9rtO7gO4KleAEE9WTEGMnFDy3RQmIg37uxKcDIzxJjuGFWShw39IM27Zw56y3HulYKHNMSaQvSnqutpK/zO/X/i66fzJDpzjwHn6PCj8n6cFnwmY9emj7ICxhoiiSnGPRdjU38Uz3mehNp1zpafP9y6WM2zqPobBEFQmqLTqzOknDcY3/ugGhM9IReBfv13EymXRSJAp/aZSR4nZA8kWC8wSyx/JdLsWVmrJws8bK1kpelHfLgF11at+jaYyDmxDX1Elyhpxvqan1noUn8dXqL6wO5j1/foT1ShTf+6PvkRUvV/PSYuLE1YBHo8//7aV7NyhkENOfY2wRwK8qbJIgLfajEemGTPzd1zayiynAbZQ8XLrqxzSJlkrQEf+acIosGjpgAah9t4iiZwded1kaHTekijPgWRiZCBrX5miXRIuYdGgfTvIragnmJSC26wWqNWN984CH8Nm9naJ+TaOosp+tvpHnfw3zgnILdk8Jzjl94gcFQC46sbnaLj9VFo5plpLTyYR/Wh+9Q3QjSFvttcwCqSIktI6bTIC9d8hh/XucDoSdFe+cnGB9eZeJcvAB5vkILGIdbCh95oRxL4o0u0LKkeHbT4rXWOvaBhiRtGmBp9t4zDuo1gDaVhN+E9KvPmtF15yVg/js9XsbK2Hv7yLvU96JA8f45wfKafE0M5P1n90GYZJ0Lpzt/uF85G3Z+RoHLLv+HLZNVLuLVUALjlOM2+Acfkfu4EnZG2mq9RhV/MYP4JZNrNO6y2lh5zSRBImCMbVd0XGaNn1z8pXL6QeU7NecSOjzxw6NWTIXCs8MMLlipTj0hjt2lrNTYS++hmLX5LB9WYRZg6Y917wKxPbBQ1L+yBj6JGKzLjt7Al9Me+/NbDUbJJE9ZogpS0gCMawJlmfACJ5Th5/TejZ9O6HjPim4lH4Zt2Kqno+WyrcgW2nLVDvEdrFXuELu71Q2+9J+lS6XtVAafSqT90wPl7p5+XGGDMCZPVPF33Kjq4ejbwYJwx0Akpk1nQITA6GgJ547DWFNkpjOMbJlOiUt0R8nV0/2UY26oF6lDYppELYzC/f6qFGIXtD36yVSDn5uP66k/dhfsKcuzLWj9J6+84IhqCq/+vq7Jw8giGxJ8MeIknj5wSP/kuE4UmkFKzsZFkdSQqC19mn6z6uGqHG1rGMQ6iPUsFDfyO3Po6jhKRZCwgRG5qcl/FNgn/hySqqAIMFxg9ZDFfpWeRqwYUkwZIaPAQGg5dAPWzP7q9GhGOwUJJC0DivfdT4tzwZ3norb4RwOdDqXurEHd2Z7naL836AsL1enuCkWhu/uIZM4QK0BumBx6cVI66wrwXs3nRpiav1xU2b+PP6MVrepBtgIvj/voM+Awof9a9fRwGUDiZ/8lpn8i+1ob8QiEyeJzK1pLF31eppns6Ei/zkySUbApfPCL9ooN2D4afuEsPEA5bFhlPn2gahpJ3xojDKMluT5MLuCAhJMH4I1s6kmbSH5GkiO4eTKHwcsp/6ndR/0v0XtXSgqpQ13Wk7I1We5vf/S2mmgO/K6VEku+y1zCWKOkdJBo8ufx9Vko0SwuDuMJZXWsEb1pNwhHoczJaxRzgPLlvATwP3j9UQnKHlY3S5LmYnTog0AEw1DylejJL1n+7KqmZ8/DvGXt8Hz50+wS39mNGJMJrayW1d0NgNU7kVFc40zNj2MfqOWY3mhTlS6rDt0jDfTJPRFClpSkKg3usgWewWmWgzzkNTNVWApF31KBEXD5SBTyN2QYMfgjaVIT0S6wDUEDpRDCZSuRCsynRaOyCYhkun+fielgxgXXNfZ71GdX/qQzoxar5WACg0B5XEqFgt/xwJs0V/FSm6Q75Kv9AMnpP7agEmSXq4aaDuqxxmuCO8aqp1yspHUGcIYEJ16vKzRA4qrjSXEBOdLa6maI51bu7EY6InfhMmmwjAXJMI9Z9aMgBBAlvQI2f8K8/sQCWgKmlsdB3MFrFiohgyQJboPa1K4+IEg7HsxtjPo19OVmvy6H1UV7ZcoaL+mDlJAURUlBe/kWW3YVZnvE6mETFTnHlqZ408+r5PWJRA4ZpVoxW+kxQXeucv98KEvRLN9mjR4mlQehlFLB9J0vHs+gKUr/3kORxYB2PYukmPnUjwAsk3Kz0yCu2uSWJ08afxSIgjq0aCTVAI4Q1dxpdZZs5SW4G8vE7aNNlr8+QCv0+zOGPccBgfZKNv1SRht4kiHXrUKdw7OHlpHPwlBcVCMj41WR/kde0wanjXcPpmS111sQ8M1C+HI+L1Eo4+jXUlHd/KtdVkjSoOFWGL8ArgK9G+VV3lO3mA+TA++UUM4Phz5X7VROLYBPJ5lDQK6w4soh6f3c7kAuQhgKRMyBIxny9CUrhKbZiwaiEUZIxZ8IB6dUIE0pPZeFoXjBxb3DxEmVwNkC2hglzFWDYIB9j9kv09mAnpNBiVCFhT8Q53/89UpJCRUf9MAGLEul3MWZwBvEFmEcby3Gnqgx3ph262AVZGVifmwBFA7qLx53p4DYZ2z4wLEBHA0Q2uItmYm+m18mlAud0svZzsfiwSlvxahbBMJQZ3D/oYcNuhE87iTTNyA5kXXMbsA+r0tNJfHsEwP5jf8cLZFaK7TqB1VTGh1IF7DCfMZjGyljGG0hgaBE3pgAe+8Uyq8tbPUgMscpiWTzHmlMJ2UHIA7hzPb0WHPCEt5stn2Iio7etlLrUTLjAy9KEuoY+zUSvJxj/5cKJ3qOk7f7jSD3SfOHnspXIBrDVkQnYXp/fl5z/F3l3lvrxtT17nIqNxDaxOWki2+fr+wbdidyhkUNQm6YMF0kZB12hbzUxHHaIuTugUhgd7vOQIK1NrIXtgAqwNq16mQ/tzR4r87CCHr4dllaUJrxAhAxjVcowkGptdqiJbL4PUQrREpt1wK/RbjjTrMZDG/nPbpinWyl1Q+gwhiNuZrhGCHTYcFiQ/5c53eWyoSBHZY4Ns58dnJNjEZfU2BXppYDaDn2m7b6wiCZyTVb8pqgX38FuAytn8o4EYs1YI2VzyqBXeXyOcGyKAuiRuItiezRP0VelzqwdzfVP1TGqU2LyteeY6XzLsjvv00Hjlp+lv0gsjder/ozoLdN5gkffXI4eZEwKWXINEvQaaASlSMgXAegyFTqoDUm9jkiRxjl21IgEn8BAAXIUI9d22HWVdxdlFCKn6VIeE4fn6PmR3tOrc6m7sNZkHfv6vdhFk4ie+ffEd216A/GM2lBiO4PTSfeartGVDBhOIO+vOILEpheAHZgADhbSXsWlwJGKNkZmV8TZGM+TiheTBxw7/8CgEDO/L3SanTH1Y7GSKNypw6ldbWlotbh42mVs+amycSiCdwMW83Tj8aH8hLwrkyYht9zidMts1Uib9xgVqAx/GnVpjt/MCufHs6cgBeTYkPJHU00WdQcilh41QQPweol+vAxPPp1D9PWquOAfUBMPMeAQedCLVnJgZ+C5uRsjzwfNRK7l3Mi6UFTRIfS4kiXf2WP5M3IWnSaVNxaobepldhiDgoAmClfw5KqDBsk/D8HnQ/Qk59YCyVxBB0+1n8rUegPEY2B2D85tQwr4ebuwUnuZS2fpMglGH4N52HRdceIRMQO5Yj/88oG4D03IrCRTIIoHDh52TaBfcexxoC1SJPhPWf7549Gv3cqxajiNYABY2bZ2cxpNO25b1G6WxREoTNM3NucmAweV2QpjpTOs9AGDHwFwfW3rwIplTTN9I5fjLZlN4JtwpM9alrGRJa1u5vHDSg4l3Nof/GyFXId4h72Z36Bd2iqih/CDMpAjZ/3Fb4gMhRALmajlcdjzToqM0TGV5+xsQWinwcL3BwDHLy7CPgFFY4GBAZC64P6RCNBnWw23lTN2A/IPHiLnKwbcl4yjYBjVcMG5iTje15ez102pFIdvfAQp8PrsdCJ7oGj3QkRDQlfeW/8229bHg+vzE7lfcxG2zu/HOqxzSrXVEdh8lQ39XxgCOGfFWdTtmZaYWAamyXitlJEZvJaToOWaNJlu9kaWN+PKEcPnM3dt1AvR4FFbnRRqZpUPmnC09AZwd59WEAViuoeecIeWMiHMte7tiM67FdJBMsTrxfSwYF81yZehiMiuvnq3ZvVMTzvwC0GyShJ997+fUEMu5Ad5bHQNQELZllQ2espBcSYL8oiITp+rKnRa+jKQbzmgSEOZ40jYhIdsrhCvpL82ePdMajv/t8Uqo3lg5DF18uMcrSsaJlj5+gxmbJuGU449g0EabHNEoUbdUo2wnHVmSChA3mUiVLaEr2aaFqaGbtQ5i8F3+9dwfFzscXhalxguLaL0YsWq1Sy5jGwaNvfT29NNDoo+TRstSf9JX6rb726yGzj8BZOrcEicW3xHHm/BlIoTBM3y9mh0fKeIAPuJXUoTKlLWB5eJHl+QWAISIed8E9r8a3gqJdqgiuf6vAkW4yp3J6UiEk8Zi2PTeHUAG3pSKfk8dlT75a4zGyY8BEo9DdOgt9sZcQtIQP+caIFA6ZiqPioF3BLvl0lDYrt4qaQ/g4fvFNPURObN7CN4k+Qv9GZ+eyq7OJ+doX0rkyLyrXNByiei9vdQb99+e+GdIXFimyvkjFNK0ID/3bYcDEt0b19ID/73DGs1w2w4mySU6l4RJFYRIdnTUUwgWbbmSkTHDS8ODIjsCGN3FtgLZbIudrrKr7lJgeg4K4yui1/o35qE7G7zBScPJOcjmyHDtLL30uxjuhJFeGP45ntM7PDX4WDS3QmPGGZ5/rR/B4UToCs4M8PdUx3IFxSuxcGIU0TaRap5DLkPsGReR6BWR9e7vnT29Esy2R4y8HnC26bVJ1KNYvUZyqLi2O+hG6Y/cGkuSkO/eA6+jxyIt0KTCioOG1RDmFplNdv5l4xoqgOyYF6SVXjwvShyxKml+DJacCMz8kpiyN2WRUev+5tlzPZEnqOG6ZzTfFqplmppVYK4+wYjeEll3hO5ov0Bgg0lWCGEFNRxpT1zVviwaEEPuJk/mhxXzd14pbIl5tI2S4HgKVf7IpSl6rNBUFoGPKQV2ZdE7EB6Yr68RSq0FNyE9U9tvyS3OV4Z1nZJK54te7NlCyzqwNExZ4FBKlJAlaHCxaA+annWOAG7vyhBDVooFst6sTsu8LOB2QgCZ/FB3rElcJ3YYYG/xNxHg3woKY7AgxQmtg43lfi/kFeIN8V89COxet0c0wr7aEHpwGDpAJ7fJeu0TKfgn5d/w7AkEtUCGeeCxaRn7KYKr3lHss+Shcbn+AHu/qxeuFkRcZIMZ4c2IVszuUBqp6pL8KqHsFxbVR3Nt06GZX4+fwhdOT2I/sa1mhzs9bGB0sPygFT2A/eS5Wie/y0+0tRZDGMZcwHkSZqrr8thETAPIoPFoP4TPIw0DjE1x1IZ53eT10n/M+fQDFz6Fm/mpWMFoDnkoZw630HE3YzRe7ZFEaa+wgrvsUwY0GsvlP9c+qwJAt/Zp5QzjO+DSey4wftM+idHd/0zpFPzklKrfbaslKGL1GY26TuJS3spTP9T0hq4hrrcweWtxvTaREnQsoVprCdSHg3xRVy40QOn4uxP8OYPQAczpu6pqWHm68tI08La1NIy7qHzB3LPynEeQJnrrfAd/zX1fxQatSPDdBee3wa2XExwVYAyGoMgVUblTQvKjODb6JG3xGMX8gS4lRi59+K0CFJ6MC81MAY566EVsrUe0E2FlJct3/m7wWfnkGWcZy2cpkUkrLtLxtpAxbxUgohfcrUCG643UbInQSSDorf8mzNEKzrQf3AV2iQ1bflhRZN1oDGKycF6jAnYw4Yk1tCa3nEpXpIRcynHaBGrG9POTrKhDE9J7wSOA+c1f6eWJNHt9O7X4yNAa4p/m9YlpCaVHMSMxpcllNzHKd668dl22mGCF29ohAsrLDErRVv/ZBF2lzYe9HvDLyy9oBLY7jhQPpL+qaBkpVDDjLijlwVyCeLwdrEthpsNo8aeLYtQzLPONi7zz/LYIjAN++iouBQcHL5QIfohtI7attppmPa43WQar0M/zbDk41R2TtX+uYzAzP55TovnbvaMRB0WmVvWc10apLKJ8o7fBra318L/c/+RvcyZrJYqy7dLroDW4BWnB7s6KjTzSzRHta6ZhtzUJovXHgWsbIirKL6kgIMz064djjyfUp6kBvF2P9fDLwX8/uJz0qn9Jka6KFf3c3CUA0k4UXLFnfvBkkDnL3VUnbJh21e76JwoZYZT+vmbD44uWsM+I6+sg1J4Fz1698l/CO7ToWqH21WAXRsoNwqR9/d6RRKNcVdsJiT4XLw6wUF+9MqnH4GEvAice+K74KmP6gf9Mgy3KXeyvr4b5PIpbuv/48tUKT5CURDk57L9DX+cYmJUs3Mx+Myvuj58gxU8IzDH/wzQYvkNFIJBTeFS8diNIYM4PSF+dB9YxLtgh698PSBJFBneRQyA2pFR5G8YWo0ayWgw1eu0x5eVhidhJPwKnPHx37xDuG2ndbiIuVOB52ACh0/nEVTCCWbaVo6yc47fkf91VfQoGaomoncbUsmz/DOYmmaMiVj5da4FQi/ajBwDhnc9sgSz73EO6kLIDgGbyDB41vvJbg21XT8v5GjFPJs0JVP+7b81/UlA4UDsQviGAeTEZtvdZuh+JnI4yPoD2/jcSvHWL8NcgJ2XGLXoltUd1C5RiMvocU7rSkusYFSgoukpmQ5HfW/p+yxYaWRdxHa4ec+ZQALzyokEPIfPF86RDpxJwgx/gBKJoG56aUAbEdDIh4/e+bsicqRjO0o9sonrOlfsdCG+fasfhhzLlWUzoBYNOsP09HCpza2eSwibQIylTb8fi6DSyIriFO699LZ/cKi/6zz8w7wuBlxE1/k+ZiOlI2UzaFiqizWOmk512Gda8ZIYei3jUK/fQXpAz3jE1bTtiXNVAwq1ghyajAF5xZcGPc5nsQ/7SN1ZQfZ6Vqz2dRdIB+ccnxHQ/+ZvaB+XJsw18h7PH796FQFlU5EQ6NjTtpxql/bvrxbl/eTrxP10LgNA02VjWpQAjzYKOZmrA3LIm3jh9d+LLEevoeKZxiWYTrAB383YI7zgN4hoKhJQtmkoXUjHUoRqkE7zKcJdnFyzQBvrZbkzD1riBL1Q85E+Ih355COsYYQ84NmpTZXXzDCU8xnegqZwiWJUBsGsErt9ax2OMlzi16d8VbKRUjcn3D5YJw5OuiRl/kKqeLFkWl4DJw3uT9ya6UtQs+ThRRaRpQZ9HUN/u99QosdPrxsCBfigz9nZYoRD+MaS/waPxlMLfjn+OZTHqFhv63FkAxqvN5I+yijfKc68AF+0s/MMBya/A0f1GoSVM8wpwwdEhbuQoj2bVjREBxxg6e2snXqiNDP3WXzf8XOoeQsfPzZsMnqggqedGqfnU4MhgyFYmVk1n4svA081yA+hRg71DP7umIE6KGkQ1SooUs3BYHefcRKccA4iR26caHx6lW+8KaBcvuVT4ZdlmH6qsktZuedXcT2OXxzH15qwwaR6/VuXRN8dcmev4tB99W/BbpKud0whluLLlLTIax7m5yxttlJ/uFiBSoB5CgQaztiodeEeDEhuVvKxXaKlnPsfZZGRw0VbdRbPAToFqL89AVGdTVI0B6nAsrsstMDFssyiFZW0mGNh8K9l7prPzcTgx4TjBzcvUkZ5ApQlRShtrlmMtoNFg//BkDwVt5Mo/MFVYHgy/e0ouSemcK9kjKcChoReEscjpClh67vn3HX0pbSI4YkbJG6NNSl8r6edbDyn/D6vFVX5wkLUVgJKEas0z1T0iBv54b017eSk/Glf/FurIv/pQ9iA2irRSacoPYcJ+2oRaSZA8khQWjyVMlTOnCLb5kMJ/06ZBZSWx5jUzf8yb2BzdkRnQFijIqoBiN9AVVBYJd9SIXVqh8bwS2ymRBUeJFlIlEqfcYLysCTkbNT1NVlx0H2TZ2B1N7dvigVh0gg40nK87cECLBODRH2Tykp9WC4ARjjzt5vEf9l85THZCYLmZc6v1oxjzuEuLKwfX1twOPoCxNyz4cvs1YdXPltMnNiJf+MqqSyXv1h8KMSU4fx6CYWUxe2gN1PKrhbRSLMv7TVgWeKs7Nowp4SHkYQSVM9oDrhzN9R+08ryEEt/W1Mq7BlJxHGx79L7S9dSf/GrMECtrkTe0pay0gp34FjQXKBrmmIXYvDvIJex4C0HSDg5gUytNwBvPPIyTYJB/sW8herEimI3EJEPq9xYuSQUqYzrtxzknlge+1gi99j2lw/jzdVY6+fO/g1WjZZgDAjINwW28EtM4H5EWpghGUVTYw5Jn/2QcwpW8FKeLc2sPNoJ6Lt8JdlW1aBfY15nongi5IU7L9PYTzucgJ76/OfBttcmVJ6syjWuguiNBdwrhRrM2n6+ePFyFjYUUPKa52aY6ubaENaa7g5obQEarz7sIYuhiiqfhCRlYCrHbyB7UGft1c74LArrIzGxg3zNp1XYYd414dOLfSiaoHmS+WqJBXC/4raWNsHtg4KrUln0mnYwE2u8udQ6XGrWqpULLWD4zWAkjglcuFcapkTVwTzqbPP7qm8Emhvl9LhSS4N2+7DNVqV6HZta4FNO+0/Gs46PA1YFPGyQ5MIZdXXB8qA1g2SLu57xCl/Lf7UK5vlTYHKAKUXG0j9KdyqIyxzWAOVTt4MrhZCNIY+m2j/cwAU/CvheIPGaH503GfKgdKSvYnZA+5icXVXnqIX8cJge2sUTSz78sJNUPcdVU1KGoy/hoJzwgvukMLYPvY2iNssSIyhUaxUW7dbMCm2/q6rugGfOj1tI4rfj1Rz6fH6iv4wCkMrAS+9kaD3/8iK2d/wTqsgE28zGnJi/Y6etWmh6Zqf+pfWe+7RhW9jF15Zams3YYIZJVXjsatx0Kul27TLbVhGbx66AI0tRYa02cegJc6kyDL7XA+2se+1W9H/N4Syq27xFdWm2QVRHyOVpKYelhosW/EeR5nSDKyTXmLa2US0dEPKFDRjzR435hYcZ5EQ87m0k06pC6Bp2SeiLTyYH3HkEpRvQs95dX7tKNpkrXZbjULZ9ca5RL9olpV/YYrlrsyDn1kOJFQ/tslhP4j6MqZ8SNbH9H8fC3GFuhFf8J1alyvlK0gk+uxXUPJF9A6CMPSvQ2MIl75rdv+kCJP9iTnkMLH4hBOu++dcFkgjnWZu49NnO432dnTPa4htVllfsKXpmydiiaNffr+hRUl+csdKaZCiUaqMd7JkmSa9HwdIzIivTpAk86BlpggwAsulZiCJHRYkXFvz+iIq/lb4li9xouAFDpfTzb7ZgFbL8YU5SVMzC9ycCgtrMOffkrLZcydaUswt5T/tAtoLaSUv6HVoh68m44Nb8AOjcz7rBa8Bd810omfq2fRSQGIOuMOCcoYF/sU8Askb3UbFE7ywxUntUrAqOmkzlMavuyNpwgqHv7U211a2QkIBWHA6TObxiq1ofPiKvjXlnZlmBBVGlVFhHx9AAEnM8p9C1B0SROvmgtg3TRtjLiw4f71h3IFgIadwPhS4fb+5l8Ed4eVkGodYWttc21VN+1wVqnT0oyCvqyfG3+SM2aA36nR6gM16PI2XT+iRLN42FM0rH5cTa/D8YWOmJtk/ytz95AT+ZZpCp/Rgh5qWaM2juq8X0uR8pvTqlBWzFg1ikea9jcqmnZX1es62WtR4s3G7B/7RKxUOfnn5aXh6LYXE1DGPuygSehmzGxExagLMPqF7fZN1bdf3aHdTvJx9Ug/CyzsYbV3s9LhiEPMgQOe6qxQVPRSApymz5kkSWvUdi2eS+oPP2gT405ZXkJajDHqKVmad1kPI52SziDi7Wo+If4KGf4/XV0aUHW7CHIK8HJzQoUbp3dOBdZqsy3WqtCaewrNAylzh+/6o7qr7J7lpIGO+5IFSQeAnWTNhtYieDPt+FaybdrMIn/1NUQKtY4ivkpsykJWeXQlCl/aTLs1TX37wAyDSkxTZSnYBVE2Ra9bhknck9aLcW+CZCAI/70VV3Ic6A/yDC0zPWRsGpTaDjdyjTtqMbJ5/2qHew4f4yDDU7pjX+m9K9MmH0jAkX5mwezaQGSp3Xy/oRgTIm9XMu6vAQZB3KGIyueVkNUeLvZn4xZv87lt0dDB/p7jE2dso2m3uGuorq9Eu2km9crp+KBwlFJQiqHGXgVZpbwIcjVFIe6uh+WxjrnAvGGWvQCcLnjnJOSR+iUZD+OD9t/J6utpyDZ08gL9lIHR21zdaGIUW9q4w9blyP4a75dR2J7QXkCV4YliVlyoNW+BwdNiHZLq0c1vVdSA+yXDeAiZ9wHoLrZaz5oYeZAf/rHrTlheBhunqAzXnu/Dy5J9hORgw70jOhBZnvA3/NGO0DShRgKKy/RtAJu16//6wj3LSCtSlvuYO7u5oYaNikaPpRQ2joCx1Fi54iteIs4XXEiy9VLl4IK98cuvGoSKJjQ3nFEi7qMUegv9wJzLcQNxB8XThCUYK6RVlt+Z42AwlGK/RarzfGtM2M4qEB+QDmAtKeoNKp8HDZ5JGoJq4BAiTywQxmBOt4o+KzMxI6C8cPWT5yCvHA0sJulnl2xAyTzoMoHkbu867nBz7+EFHdztiYv1c7L5BvJuiTfCL/kl/rmcz+T046jmbdcuSbq9yDFcHVN91MHAjGa04xK7grGoBzPxPdKszCDd55xcjF9iXNje7hHtW039aN3WGZjxVs4Ug5YbeiF4DbA5temKJWpZAe+HxwJuXrZYKGINLYHZ7J6HuiW5IPmalbRZngOjdyCWsVaf47oBnswQYGzARHgOusIxPLCQcgPSugGD20eIzK9W+XA7VdEOHx13/Z6r3oA1vot0LTYyAnEfgDn3Bd2cBSNvLUJPxDErOTkojaZNIZO/uN1LveUSgRRSvv4NndHyyHaHVSNn141MeHaRKfgezJ1OAWeRkY2bMxkzBN50u2K9UsvVg9GusLxZRbpKjTm2Q/3Kjx9aIPs9mZJfgHd8S/xK89WWqCIRJwhpVfUqNCczRHhIdRchvHQx9h+R86HQdQ3MYAgy5IeIsnR0zExIOnrleYcfS+OGENjXZcRWMtNN7Y+bNVfJg+X/KAIEMiVXor0Rym/5A8j8Gz1ZdPcSme/Sz5jln4CC8OpweRGZeusofg4EGDo5wGtO5V+3EIyfCk4ygko5oDHHYPPcxJH4g6JlhhLlgV87qnKfiFyTpW0oYl+zUje7TDrcRGTOTab4LIp0+0fz1LKLEkpp8iKhFzxmOxYSeKkKThbPwWR4D/T2XI+iYcWw/vM/gcbDAiunuCjmy7W9g10BgS27toudE0MMH76Eife1AQkBZyHmmc61FJgVpWGQ/VrncN6jX+69P5hH9LVr0Qb04fOIqgWZqDwEy4QduyNfOTyv9vI2zBLBLBiVr2N7SYAyaq2NzBMcmutSEpSTelrgotwlwZdj0RmzbuQMYyjmOIohPqgL4CT9nsAAkavXWbE8Di8ah2r2pn8GzE6RUlH5bgAazo8CrQ9AUigkHuobAR+L969fclnVoZVj4ZZ9KVstLPpMOa6zbGPagZq8BxoyPu8Q7h4Z6mhyDo+Op/KdlzsceCpvlyZxF57eTMb2QgjYGdGx1xTmtSlVZGoSK/bYfhRYHreJPtksVp4lenoTAHv5U7Jd3kLUbkhxamOCNsKH9Lylza0C0+JSGKqxSaJFKYRf+T4Xnhk2cWII2CRMfm1vRY1nqJuQGDvIiwS9MBA5YRHpJFc24PHilYLoPizRVYfJnDkhbrvyHgDhIJ7GhQ3QbR/Vuoj4j0J/8L8kLsYOuHkjnU+tHl74PZNBIwJLa2vA3qMzJ30cXKKzoyHJMgXKkkINqXLPVCRCvgDfsCYDlVUQ0xsr9uvn0nGBnXxjc/l+KM8f6jL52dd9ClTjQ/zHoNbz+f1FP8UaPU2GrySAlC1ktcLDpeEZpABWY05xllM3jM6Vo0NmSED+EIicdyEklp+BajljDkTDhk2rdni0IjbbQZGdD5dHjjDLRDTD9sN3Cq8nKUeMPJmpqSK6BGUpiB71P3J63126fSqY/OdSf8l0icPqbmvmYkccz9F4lWyl96+msd6hxDVefaqSMGpOGESg7Y0Kvr94KGla7CCI/2M16+vIsaFAib5YMAAEN1YX19VgYIEWig2pXgbvfYN+hntO9lrsljGmTF7eNCewgTnN1U50gcCSgnEhE5sH4xNCvUkG6AaDktXcl+F8ev9LG5K3kzPVU8QrW5FMRDa/Iz+hhQhhdOgAkQFW4cue4Ie9R8lewGkxUOG2lY8NWtpDuJgPbcD0zc2hNomlAd0iXhVYG2L65NOF0fRAu7PGYtTvoP++zX5qLi48FWhLnK9vp/gKVj7UW7Vio0KLMsulfoRE9TNtKm+TDLWGbHNvqxzolLR1yFaKijBumC0YGMda/REijNv5R9DgAaQWvyGkb1k5hNt7eTliPqGctIBLZNVAIfhYTX+eZ0Guuh/el1jNOgUXyupvgIqW3W8ZoXT6BSwKlln6EH39RHwA4TG+3njr2mWOuFaZWYPwdwA0/aC4R2jAhE2BMH6kMrIkcoWYOVgIh2p2jFpjLCy4ixqpN3iaZViKhZFGaBe7KiQvG6FjZ9WbBOKBiNbh4Dcr8no59qp2a4Kf5JS5R7lQiGyry/F5QxCDBv6/s4C7F254gBLBL8HncZJTO3qI8EyaRhM2Cm25Wx+vvjRY20XGljFYfgudzCHYmMRFiIUfZAfEAvQ1WzvZvNWZ82f52pkPsSqkBThbpsPT8dL0wjOzMgtFZvH2Dbf2qNpBfvhjY4Ljs5CuW686Mfhw4b6PO+xQw+5eeUCqR40MeEq/CE7DfOgO003vFbWXct6tGl7jp5qt5GgnEpkMCX6jO9INufu608HUckgbl2UZTw0P8FLT4pR67L4uM1Fq4g7mLaBBSpLImYDmNRcMGnXFu2wMll5LPEn78VU9aAf1z6/Eiw/wHkoT+LuRuup1O7FzN9UbzJA2C9gV5AbOva38M5ETxE7VjYRpa5nrpOIcTtYpkexZR+kv7w7fKrgrAl8WfA92xzwu9r453gzJ9lDcrWmKQwnG5SglDBJyXEfXKl0onLiA0b1s7AhDtaqU2FN0s3xgHxnz7vybc5BQqc3k3h9Hx4G5r3ufvn2gVjXdrST/o/+JXY4rFc6jQNtrBdgLEZHw84iBgAjf0QI+GYNbIRdZNEZehJjpufyPncjuei5EAtWNNRD//0NCPvfTeFk3xC79vFu72TnwPfV/ni8n1BYsRt9g5ooRvdna0KsyYry9y39gq1F3vQl4O6Bgn+U4LIAocZjkC07MpCnvzZrdmk9VhZsyA6jqXPGgSLu5j/qVG/mXfnVhrzp7FAhaX24t4faOLWUj2TG6/kQWHcHsZT3cxyKYPOoT0MaKHgrz7jwOScOQBdwsev6oQ2l8c/vyn1mz851vsceAxRRLzxyQia9ae8fUg2T/+flpx5qkTTm6xs6utmQ4kVwStKH4MW8z9Wj4Sn1GJUonm/ScHLSDl8CWqO586z6BsrIJ6cwDgMME885LQzU9se1nkyHzMSs7W6WgCaCm6T+5UpCI3M7b/iuHsn8r60jn55cHsZ8QAIIy1kIHPvEJg9VwCzMKTdizUZOGMrVMV23Yu0FxJj4F2o+mnyL14IIQUbm6wwAUyeLs2ZOOVJkVvyBB0b2Kugr85zY/aWUY+mWKQRBlS4ahHSYkYnl3d4UrENFFm1cJ6Ck5fuFx6ueZgB6u+VuD8v0Q0KJ8YloT/fbSdDiwaTQ3cWHV9aP2LdWndaB8KI0fHoz/Wq1cDecKrUr0jXMqKkYD+R83gnAdHyO2E3wZxxQ38/VG4IRcd4x32mi9lyikw54ULf/HO8EyUz5ngWb9yCFMEqemkE2V0rbYFvTx6uuEvDP3qG3NrDdNtq8OtwYb6QXMTaOoZUbUxBnBepv1nk7klHA+lsJ0ovYiCoIpYzlmqjvv8O42ytyZIePgIQtjMoR5WPvStX9Ix+WKyZUbM0W3HqVaQ4aMJ+HcqNnyPErX3cRBgp4nUCTQlpqTwKEep/pCrbJafiD8DAlBSfrofm6Oeu0gpl+j6jovP0RgOnvh7KqeRTOhhbGo0KwziQHSm3I/RlW0/FcEFZg0PBMEwdzpI/XMo4LO91l9JK4Oihs/0cQc6+aQU261IRiXWzRkO5OA9BwCD6Ek2gdZh5kD7Exta40ysKBmqIgUc0N+qfuGsNPosSXt9SOIuboKRA3dGzjGmsrcpOA1/NWViZT3y3RkptGI+1EExHbt/KJG4N7lxl7WaHtpg/7yNGwSpo9AuHWGxQnJsAQvrq4TQ0JqMaZ4Hn+swXbBv19XLkBPNUfhXQNhT/mKYddjWN5k68IhQH4i8LIJbt8oLaB+WHNMTdKzy+v4NNQWHNPOvXWtnV1FMzsiJe1Y84OmqHWjehQUczXBS6gjza8wulSGVgdbN/zLPVeiSGxOVzMHLMvmf8VRQw5kQvpYZblQPM+JHzy4L2BO9u9UYEz2eKBJeVtnzH4N26KqRikNZhhobr978336tIWLtyE7BLGDtH+NosH5msX1+ODvIXD3/0bbedA8rc6uzKQUdTdHftJpTI15l+sXYEXqeShfCwr9I1vqepP4O0p3dAnPa8gLya+YMvU/KP3XnxgFrBdNZ/kG522YP5J1B+XPt9TjYUxPUpp5EAmE8jsNVqDraQX1yuypvXxeT4LVChToz5xMGHOdz3AdqhpHDJbeMZjbSbuZp1Evf3IlfdUDu7nhNiMJjrijAHHKMre3X72B1hzYYmiwJ0vbRII2NJ3Q8MVAMuvPVjte2SGxtrDvG0342W7Kh5ZROc1pZ02Ll4zYDPssyCYbdv5Rtc0rO7UMsdm7AK03AjUCHEB8Klp9VNfROwoZd1uQx5+7ZcTbtuGtkdjOmM+2i/g0lpZoSUMyESsZCGZjMCwHasPaWwGMi119ANdORvJwRPX5d14qAliX2rBa/QdQCemmik+GRE46imXXYMzkC6rN2MS0LAyjvhylZ6q+FKA1Fj8wFXyrcyFk0L8uMnMe2SYhbZvlEyesL2Vk3wHcIsPHUCSaGMX2OplzUdzqTuYzgitVvC1hhpzOItyVV5gv1FBJOzyQOJYMKM9fZwyxdMEpeIvCkGCrHNuofHwbXWzIu2965jlKG8HUoZM8aHQicIfWvISmdDnlifuqmqyhRLQKb6m9gCsPfcZpJExx0K8sTdGqFk2Gr+ug9x/HN6uutwXOrIF1CWnn58UmwmVAG8jKkDKMyIKYK8hrnFEgfm9KsjlhSEv/4Cc8pFZRj1VCB1V24FYTrE7SfCis4DY0YTLeM0HUPwi5FiO+Oo6UqZvecL5lHMw870yOgE+KKt7GZjDTWYseWVD7icuqLuNCyKm8yXdRxKjRwETI+cVfd8yV8h8o2FnfQzr7Cban7NOk9ewtoYE6ExR+VavL5NtvIVLK5eLGQ7f/EAMmVkRpErJl2SHe7IsPLl7v5W3zHwyCzAjKZY/RXjf8dlsKTonMa6zq8oOn/gIvwmKL9CCJqGr9Sagmmj4bhVxJKDCFzcEnUwdoW4zusk0+BOb06cwo6mWwDvHdaWaMbv58Kb1fnQM4kh5DxSrJBkeRYok0HIW6SX6pCHC39mJmYoTVMYXlMaQdZOUMStOsnMCQFsn8VlbZ0Xhs8wYKdX/kcc9Q78H5FSq4agpUjDF+iRB7Y/L5eXz0I4LEEEVzfQ8zMx5qlAEriqqkT9jgJ70Rd3Vjj9bmbvwIkuugeH+0wayP75Ymx/LUV5xG5RcZwrkOmr8ymnwZUW3hTEQcpqnZItXynLEZIkzNJSTjX/zrtN64Ilhruh82X+DBj4kOw1i2pXPtKPEQ9X+ms6B9hKbUxScml5ho8yNGsHWrpzGiv5iKecBxhATfdjEnT9vWTsVpXp4xZeoXJN9Yhwj6jXVaYkDNV5psJ/KLio9Dj3CwaEogJ/G4yGYr6Y+rrblCqwjBpXPSHkEhhORZYuqXv2urdyyz5AbAEGUAYnuJHLCfIwUif1WUVgZtyuZwRqExc5lsLVw7F660y16RJCE3ZsX6MQk/NUWo4PpszMRfWMACNu5ShQQ1aYG1b4sP6TF6SnPdBnH1hSiYk/LInqU90VZY3kQO+eUxau3AlWkBbI5aw6R94TVF8GdEODXAZvmJqFdSpsSFy2zo8vMOXAVrcE++tu0iZ5ukb206uoMAl1xjm7JS0A5eZLOsDKMFtMEJmNZkuhuDTzZWyYVGIMguHh+lDvmxmcoUdD3PS/CbU1TmeuSzPnZrHl4ntYTr5u8CoxHwalvHpCHaew/yxPzZI4HdttGK8ohiH7+V921p8a8jHBr7p1RE9MJXzO8cl9CNhsZa+HEtDPYV4oX+SjGWopfEyHVLFpcxGwXjM9QT41YNbKyGO7Cy2fabem0AxAl8ilBe67dEXj5MhKiZiyDCyc/l9P44RqXK+g3jVAK3pe8DEKZaiDCV3SawdqQ1nlieoyZErXBHvb1029t03RhMIsko373vddRHGGUxJHx0XA6XvHzVU+7NWnH1jC+RlARi9pk4ZVHQ79pEBDqwfqD0EItKSYnbJIk388hTw9+xjg9SufMad7bMPj9HQFRwY9Q9jOrySgS7b6aoLl1KJUHqTGSAhC4tqiM8tv0kd599fOajnXHq8u7jZaMoFoLqgBmNr+5unQtd5vyoSRpuIEHG5Cse2pSu7E6TsjyyVYcj2BYWeA1QfrilA4MVq/HTcxFvjXNGdIoMUQIFyxgWBDJw17AHJnZsY5Cyvl9cp1/TV2Wq+8kpvcZydcXLYpIUbJXuSWD/4idfj10vm3mo7iLdYPSnbEOSLwO89XCDYpBtnxHXN+1C5kw1ryHP52Q+X/0muZWoOslNSF09rfdeL0Bm/LWIhScEVdY9Wh0BM0i3iEYYxpeyPlHGMMOiGT71R14BKSSV6YuTLxBP5ZEK1kTpL3rK0To0b3W0fQnid48BFxyQPj6F3fQc9oQoA070EBVcRN38Zz5jhjsGv1TA2U1ClWu2DNgRV6bSvzVpp4W8K+JHa6mgp9PdQm+JdghAB43a7xI+/C7UDSvyaxvgbAYNWinYbbTvFpueiC20FQV31cTu1XISfnjTJrz1Xq/0H+nEdEPUli/NfmozxnQTB4jzdyDyBzqPFGN7CwZVU5nul1b/zCXpb53MrPrC2+9KJ0fat6znBWnHGXrQ69Bn91A5apltvP4ULZgODTPjhJdvG/1DD6mnRp9k+HgoGcUffdph64e1JxNj/bCtP1ekffuxg78BWM92ymGyASGJkNFYwMTX0KSlEPBSGmtDtmFiR/dDINRihpN9GYAv7h30hM6u66V2w/qgLh60vQ4Ym/eawkCZnKio+3AhKef11QbnAzpXyNYWliTWKKTTHMMyshd9nVHGvKXBr39UNZo/UgLmickF11epC9ieJGiT6t74oLfLSXsw9d/c71G2VuhCjhZ0EXLB5LtqAt6E3k2qRAsm2/ClR4PdPUCFIU7HU8cTB4zegNIGvjR3LlffJL3OvEBpcWQRS/LKl6/f/8bJ3zAI/KxRj2N8zwH6pA/oaIaSUB5h04CNWCvmdvIe7XI3WFaD6Q17aaKy+o3y93dI/upL7rcGf25vnF2/IlDKzeQ57u+4g8aPTBi01v6Lo3Gq+lisZFyLlWywSuHalueL032S6o8PqLgC+3zUt9bTyQ4ellmAienomie3kMop4dDegp10E/4tGIb9TJHr7dAsyM2/rJmtn5V9+4X6zcqZkLNX49GCjTjaffzw+jZMsKhQ797c36/1E5uC2t3LC0VxklBDHmuttDzI7YOHAx2S5GPMB/nIQFX8MdAkJPLD0h99hSmJDv1bZCDihbQKpKaduNLJ7DWfL01XnndXYcHEU4vSnA7VHtYv8U3WhFmjrPH6Zwo0D0nCafLCiYPlrCxFptmMuZuB0fLACPx/o8r0dAC5QexWJzd+iuQCo3gx7DfFxlpn/2fIw9nRzJWqxxSTCbprEsRfr6YdW3E+7GTf+N0x/ESdCK+ytthPY82VaQ7MSC4y5M74Kzz2XBCfmuxj85fUcckBfe+dgo4XeIZK+JHVN2x1SjTN1BCBbXp5xk4p0kSlNgHN0WO7+SlSxjP2gEICQs09PvxrrOY71HOGQBMWiiMz4tciSaPZW9J1HvSrnBCnzDzcjS7N57KshgOAW3mh54EEhGossCzcgWXWjqq49FYnxEHiLD1+4lB+p/Op4Qzje/2r7bVfjsRZRS8hfmtwWOlPfYUiVHQVQxQ8MrpT+fFLZPimf48Acwvveffc/kQfwODrZp8LbNkOY2L2qe+RU6oSE4yeeqqZ2HayWuvF8qGrIj0t5CGzQBKyAltRDjmgXL9lJjzWVmOa7laaBy2agOEymlRnFkBdk3aokEafYr/hTcC5D2pnfoAPykIeFBo0g6hdig7lm1b4AORh4LYJn7iTbCJj6lR08l+wiZ5Hnrn1osgPWdjzuO8UjBRA89UMhSSWOIPpefGAenmdmQJJfqbpqR/eRUeedEb7iDZSlHSNbkEazk7MYsD3Q/AvHZIzcxAFMi+eS9Vf0ObDvyG19qN+p1vBRRLyUW8+412B9s7PDZpQJrgoVT51VGmi2w1yk2SlBhqQUKyAKnmdCFTPBPSvzOLA6KcCI6QhenO5DEtQdxRXLQg2qc0FpSJu3c3J35Q7/oasrXLgIrwbVE55l/8QM8JDNQEhe66TELGNJicdmGUeR1KRZyT0bgXzIXJkKqXbdDgeEWrq2XXg1Ejgh0M/E71+rx827YsCXf7j6Y64bMuuQCN4xifdA63Be8mJ6ciXFeCPBbkE2WXrXNRMwxVCFrMZBE9QPOtyg1Eswh6z5IeSTLCVQ2Zw0XNRRY30J3JPRqFf8icAhps3mlyJs71EAOIQORyL4pLpXG5f+frNemnpMihaYDYFwfJ1HyJ16W2XJV73iruYNPiFzV+dFcKow4qscpdlTjW8zk6X4WE9IrjLftCQXFyGZc/Wcz6fwoF5G35WdxU2acnQfyWyxO73+04oLOG29TO/jDTdNtDwywv2Ixn9HkZk9LDzj/0CMtaqhUkGEbKklxOVMiSoLZlSO3GHIBDwGLrN4ZOrglB4kEku2JUPWK9LLCIXdkMjLygYtP/qrUP8h9/6QoMs0TM/CWG7k8/QmmXu4W4Q702cXQAuQ86cv9zJcObOWPgG6VrDEBNESqexOG7tSttaAOAM5YVYkRYZzwKg+xZm6VXCC8N+0zDinaP5WZIdMJcgSZy6mTHhJBdRNYJXThqwI6ShSNNxIokyZfqXRL74a4Xdt3aWqbX+CkjcXVZzCnX9mPPbXB6ZnGmUQRYvM1fkU9c4PlBKOesxx+a8UcsoepxbLQkpvM+peCAm1YkHATp2BRjs1qOb+OpPwvuBBt2ugmZQE/4Z4oKI9SFKo2yEWYJoJoCMbXLlC5pls9tqWmXf1x/VzoONEMrDJPIcPCJt8/X3zhMcDJN/nQ4nqvLsy/BJBV+hnqW2bucWzeLNAoCNT0OaQkacdhGy/ju4MA3/o3xDQYSJHjaczonwY3U9jeIRMN/z0jVbY6clNe5uU/q2jVVyJyzY9igoblKnioeHKvkr+uLXzVWBzyM69Mshloc8pUU8giLupquUwwQq6Cf+C1Tf0nB+92s3580KO0KRV1WzZuI3wRPe/px89KRRtWU2RQp2JH8nKRJGo1P4ugpEM1rn6gB/IVb0KKfSGQ7c6rSG35SUCdh6x4KbqWXxZ0tetAWgTt2nA8gPo91D4n6W9dYtS7Sg/EbvA3O7Vue+UeL3jDgbJ9Ne1RppmNC07OhO9IbUw026cwn0TdBLX6UofTZd/VEz0QV/lZvAs/AlV6AX6Os7juJvqSVKdOAfJPE7PX42wQRFfNAxBi6P2mwWw//baGxGpslSxv4syUZFZLlN2tMhwt2fB8y1VILamilzXAY6Plquul0O0xss5689fQwH5jFqJnodYoyzBGKVDaoUhYhttMiJ+7Io/YtxMjXIJqD68+RiyLjlUoHTFjhKJlFudf40tfZ+2QPDfhJNSmStVhYgEXNLXCdRDsQyGrpMRtRSmt0cTTrdV9NqCg3HRr3k9OeLSMtYmC+qHT67tgraCu/vNwd4aA63O+KeeJDgjgPz7dQhyoLxJTnByf/eEQpt6O9wTTyjppp3lI3KHlNYpKsQPob+Z6i/E8TnObODs+QO627kCofezTvwjaVpBOdCkIksg9zCoTq3boXondIUTA/hQinHJrA+DBD7iR8dfTnkKHwVu+E4qePJEo1ai6B2NNXPnUHo8XOQxgctWiYwwjLvckvXS5jI6lyFFYOJkGLkCP3NVaQQejE0h4QzaCryD1oLw45RtHuKVIhc7XluCjXKW8tIiM+M4uwdkhxkymcIierEYletwhnopdsVmO8tvMvcoUZ+EverKe0Dt7sHISD2XHGthqO+gIvWZ82TgZKl2lhdt8reeBJlS+Ngy4Bx+gIve/1lImEIyY1Da1iS7nIBwq2nwANdSRL9hNhrL19PeUm1V3LNEsTV/moNdfX5So5NKyXF7AmYx0zARJrJWf/r37ID+NZ5qo3/E6kIPSaysLWzXkvXXJgIJLcOsI0zDp6KcXAJL0FGD26wsVxOD377Dnrc9J4nYtM5uLPK0XhFuNnbH2iJ11ENXKVZqlIt3bfy4kLLx0iXzA/o8X+agQr4y91w1HwVubeKfNQHczLk61Y6Y2uwvFD8811VwbMvlDHfITB63xVCHcsVF+nUgx3mDFDonmVH99Y1fKjUkHRl0Sy5Yh5C/1mwQgaVm8BLI3ZDP51sutSHbuq0p8YEMBKtbnN712wqYVJZZHF+wpVksXClHd2yXc9TKOm55k6pBc6lJhlV6FPGqHASw0XAOv1dtwuVsIjfXhcZPHCQklVHpScRQBGhS6NjlnW6sAGLm6egGDyUFu+iDPwhyhRBipFt2F1+UtSKb0rw3whSKhfngsR1faDzajktc/GlaIpmvHBjrIXqOKdDDnQB7AhvD37WpY/pRXrLytzaDpP57ocjDgXAq5tpQ7RisnfDpGQ63RwUrmlEzWaxvizri9HkJGH5IWjDAwUyN6E8/tcxuBQYk8ppCAngYX2EAlr7Lk6QJ7ioHD5ym9iHUWfGOsex/P+U0ccOKBMlFJ+0x+e5lbYp+bredNyxs6rQJ24GoBfZxcLk2bs1qiNgL2aHhYBDyZQk2/1o98W2yUXkVHN0PvUXoFwIu2bgSBQ4+Dksgwf5BZAL/Ih0pZC+gfyiGzX8wHhYjp69q5JoPOWY1ZQ1BmRRjLkzKnGkBRfRnv1up8UJEoBVJNsLIiVBOFqD9fVy9IxDFePfqx4Kg352ETTHZHL/BUK2EZ92qwe+fMc6c6/4UC76exG1jnalPmkMr+O50JmWmuEa6H583SXUOfoekwL7lUIwR4BRrxO1kkmHhyPEnNrJHK9mM15wU54F9cw61yVnn7FAPRSW9TscFapm8GQ1NtdoVNl8RR7Seyjh7VdCFeEVXU3tZ8jfwbKj/ZmIpBlYv9Bx264lwsQNGpOhD13lOQuJp8QTm1A8PwcgLKH0GZFVeOuJVZzFWFCBU4JBn7FzrFW7SKcOs3eOVrZCcAXkfoyGIznfS2BzfH3kzYN9AnifycDzRBLjOhkfI7FzlAV8ele6FW0jq1rVW3uzBpaCoHva8NNs8m3UV0391C48VvvLHu0AUY2Gakuy9anv7bTAQ70jTcQq23Lrc+dgINAAdpOjALnkoOQVBrlilSothYRe8EPinlL6SqhaKtl/ye7TWMtLgfXPBfgBJV5iVbfkCgKRWLVB/qMsNXPd+UqDDfb0ND6kVik90ZKhnjEMhr+QTOPtRICbuppVqnhQp/O3IKWZpSWt61ODTTfcGHGmGV0/Nr/qOpx9qp5T5/rKczx07IxGsxDJPV4YXOkYBGnMhiPsEcQWfN7iBIxAexHbiTxzBttBVIfiv/5/fkc1TsmsFPdnonFXIFetTMfDeM+GJRR/MnFxqzd66hiAfx86VORNKankJJep5msa6lq/g60IBVbEE99mD4jczVHX6Mjz9ujxWcWk7NLHgmdzsYb6s0q5Ba34y5ZZ81v9yd7uUDD44S8faUqrojwbqvdW15c6/Y1mH7rkU8Sc3jJVVAyS6BUgSDF6Rg+aa+1YfwEOnV8nlz2zbX7nllzTFkRyrY6ZR9QonkLvuXAi8zIEJx8g2Um2oiSL6+6gE/73oCM4gZgxKNaTip6FjUndHbQ0FTfLh5ykAgwax6/+IZcMmesAvYfSingnZIyAqYSCLnv9SSZUxui5Bct5m+DuJVFx8bp/rEUzFLl74PrhwEZ+IyiJZ1lAU6EeDGn9H3OnxeF1nGN1qUqYBVG2iANdf5PhiWkWk1Lzwvz+6elMwtPqRFoJSHFqErrCsAH6oZogQBq/V6OTeA4Dk6fAgjATUSTaoSJnNlN7VjHAUpZOpIRbgWS2LLLmz5cjeUGJIsRGdl7KalwGFGmn6p4QYlU1oXalExTqSoFwRyCC7BIKtlI2at/Xm5BJRsM996h91+s1fd5fC9gd8IRjRaN4whDtymwol/JTLFh4wmZjIbhpgmdJcQcrRLlModIV9Oo4uqAc9moV279VxNP22jPBg26HAhPJVvKnLhXHIblzteIkLcx77fuDX3aWAZwNUBhLZJGC4x8c++czcxFbaGHHq4SyzlKTcEa8JI+BQIDtZ0L8OTQ7Be4FqC1H7a2OxksPGdQVa3VNghFEM4L5bddYJKOnbq3aBtmYa3y8OZXL9N+ooxIp96HGcsHA/RhPWE5vm7fitISO/hZtLDeC8TZLz/fVKG8xsdQJHeLefyZGRgi0R5Oeg/s7k215BWXgttPnRE/XJ2levpvi2AruliU1DqZRI3z3FqA1Ia+tUNoUlswtb6G3/fE9cfCpfKZlI4bxWKYT8h6mX6wbAxA34rr/6siyyb+DWf2pgOpJheDSCgG0dN/MVcptDvQfXtity0PsyQsC3dRkDSHyiNKxgO6JFvGaoErKABzfXCFzEfFgnlmxypdtHmKQdWqqVFODkjVcD2wulh57LQwn0EXbxv5RMrPG9WxSz+hz9EVfWrdbR1Rf9x6k57Vl0zMAB2eVbV8qnxxDyub1G39/N++Z2X2oaftA2TUyoPXndQv1otPO3D8ZK719jP4xx9M9qb4vo7w0QLIdD5X73g+7VLnun/34UlCnyaWfirG+Mg8B2LHV9xeS3w2fz/mxZAi17SmMR8Oj7u1zt/HzROG5t1fkISb2eQcye3Xfx3P4bG2WPvJU3WwwUlFNja7nvXIAIq8Kmj/2V1bIbu9/TMzoIFwQDA4JjOUbnNo56f3Hzd1NUsyy7nBvdCzIiIawAc1uFCY7moAEaRtHilvy2uwfc2T/R7IoD1OAhhdsaa0RAQdZIUO/LhzoylsFGI6A6AM6o2Svdb4xU7ilICiq9eQ1YwUuk5WStGaLR+9gi/LFmdqZuDSzTCEmUIW8OWX6zAQ76aYtmMfuVSxXjcNrXw4zR7xtBCMeC6JHcL6B/zFtreXC2Nf1OFIs2la6me3VsqAqz0AoShbcEkvBF4wxSLC0t6Tkcr7Vo2QJwnfHLXb3WiR2ykZoJCsylg7bIFPP54v5/gWiXVMxVeBiEQOMpvhAQ3KAEwvEbtjycmF7bMwI1ycYsBpAl7lOngHL3g5RyNda47cjWaetakj87Zh9iwKfmzLJ/KUyByOStvfqtVw+RP4uAqFWeh0mrmDD6AUqHOrCKd4g23Yp4K/RxZdAPlHXepUIhtt7ys/kBm549cli/JpQ2snFufJCXBuMYIeKuKvMlsR533tJL4YIN+97byLfrheEKqT8IsC486lJxAP/iZLv/nKrhka9NvZaP2zGSxKWukraLNtYlPEnP/winWY+0aqkLoVA0aORmWhrZDGqxo+e7rgbkW/5+03Gx94ua5AxKP7NFfDsa3VtssP5nkee51zbFQz6TlP2x57LPgGxFZTSNUThiGT2BYdFMlX4WwJ3I19/GdR1swEjxMSkdqFtdH1/nTrpDMfJhiRDe/U4LSjWGQZzxEvDv4n59niPOY4M6+CHvwsV3pElhxgj2brA7Y29TeevMyj11pj4YjbaRa1aaxiHg6lqYAqEPjEvOKyIh5EmgjJndb3Aa/0sYMLfUD9+ZiS2hP90WNF0OSz0o5NkanvTE040yg2iooDzGfiPNgurQbC13HV8RXBMRmWGZyPlc5ZFM989H6drWu9Eybapw8IYYSxmOpNsMQApABBVXtZYMhu3Jk9hDiK3F49H3wul8EPRtM12xlLUonEEMO2LAugVWR72qYffZSIaw93fOf67OuawSmhz+Q4ypS51h1KmwJv+Fk2DyLIKO0GewgHotJZ84jCE7iufnCH6782K50AK9Mwj3x5C6FjTXk2rJsLfXTtZGZI2TbP5BuZYBTFV/Wa2/7EDDeQXFhJFtJgqWtNUVegl1sQU1ijb8wXyJPULjzWS6NZ9J01V152UvXlC0ExtPMGIema4+Uu2ENIF5r83L6MBt6eX5+J4X41W3ZFeHZJDhvhzDGVhZe2kAAeGbj9FTilwpD/bmY8Fs5A4jXJiCGbh0QKpV+eLyuawtuFQWlw988RbebYRvCToEKacsr2wli5WaSKPfqD+EN1H8qjSsAWaGEGWHt19iA5g8ebot9q71jo3m0QboP+uk0nIPaM8002G8Q2KYE9/8p6iMg74+3L5nBj+48aHtUOYH+U9Y8B7zfMQZgl7dKyW31BYY3rzyCAEz/SSHlEah2gnsLND6UKiJaAx3Z0YDVeBBT2FGiUDusdV51WZ8mwxZdSoOR9dDXmI62LGfCahp4xYXmkh7RAAZHjmIZKsIA6+MkqW7uTZQHhXr4N9tXUXDodJUaLeM/vD5+dio+HAs2GSxUXRBy1ArFuybvR4z+9Nrrsidz668+prQdZdJ7et3oVVQsZ8G+G6bvNDCVZRdZF9xUm5uVis9A56IDZc0Y+rkneax+HuiTZK2bhN3chUsPdMcW0Xws4kXQqp7KTgwUA4V7JympahYgWoRcX5o8HLdJ6WkkIcB/vQS9XAHI1l/HaQbH0bU23ajKeBIbVwpGbiY03tZi9UAUV5Jp5RiddGDdxB2pdO5adIL6ccwYzJ6GN573ZPop/5lcd0k9TdQ7nV+R6xTMQwpXP7gA3CUkXOq5XBY9yo7N9IxxKrRbVmR81lNhbb7yPvIKZJ/gBnFmj94/AlsHv1Z0J3Kx1muV0FVveXifsOVfBjwJS+VtwyjKYZa+R5F15wN99A0G3dIvLkeRkiuTUel1XPgLPLAgMiM5JVynl/Rs3NhSAB3NoRG0oVvETlmNpXIREPE8z8Y1NLBLZzb24prTVtAncjaz5J2Fdg0eYJrOzdca8clNnSxcaWnZtpSq8DfhvzXJCnNr+F82L2cZvN5Lwlo1Jx0OYzQXdnzoUvAp60ZAkjfcFsUGEalTJnbR8nNqizhe3YbAbSO/e+90uKsKUV3tBAexdXdc1LgiZ+olXcx4FTGFUdiNPc6BaYSmPmCaYglNXTAzZr9dVJp3pEbqcKuFHXyMGDQvUcr/GHWFRt7QWc6VFpMS1c5a5VOQjlT76a3CHQVZqigEVaUOFF6bEqhoMYHRROeIJpX+TrZDaF4zUojyXkWZYBAWJvQIbYzc0ttaeEsaS6qgjssF5U2a6w2pi6qc32iixJM/mn1ioJNgwAunMYW2l40H+dLpSz6p0q7Z7uHn3BEtthOE0eUI3EtmvJ7UVVntNuEosoDba/dsg09/+bv4JLtKrKO0/EF6+Py1EBe7Fni1HkSdAp3FYHqFW+A/qxcriubkNShtDfwOnuIPaUsZqq6UhvIAmqwOu0OwOvqHcZVE21QQK7QMQbPr+KxTHfPnhAPmsrpo+BbfbLQJ/yz0xrG9tyPTYunkhJNyI2ZcQ9HA89yL75UrA4a21I2/HtCDPGdCUtfwhqARkkLhXV0bBtZrYAX0nsH/D7LEQSvrJoNQxKqPNTComY299WhJG+J+RQpTZFoe49NLSvD0wof1Vbm0wgt/dTVjO32zgUGczKyfz9qe3tIkr1iUStmL07IsLDm+k39G14UOesX09qHKHOHjr3mgU1HEJVi5R3m06qqE9/AuK5zGRA7+kNMa/wbd3xmfBqbulQTpszRobATw5uac8oZWE8KZXFzZS/fvbrjzzshaOSki+/xc+qxoOPUoQEcU+bIY0nKmuFg5SZVzABGnUJdryHJvWk/BF4RZIBeNWvBLU7wTQBRjNxlTpG9S4MJgfyTDAXUymfm0ixhP/1fhdTx8Sp2TjQO8W5ys2WYp9xQ1LXgicV7u8hTvX3wCxCCh96a4imOTvHLidEnsGCK/LGDcXWL4RFi3ZNWN0GS98muPEtzFSIQGUuGey2sVAd7/xWavSfQSlNWci+h2FavdITJqcKYKM5IGGO58Pn5aUu0hfCei2AyjI3ntqfkI2JkkP7hRrU8Ij1w5rAYLQkULD1BIGuLpvooKXpw27uTvukZac/lkh/QI5w5Fms0a/R/LwxGCfV54NEGAvLtw9zTz40c/JXFRRWbSRbrxGvDKPfW9MUfyH8q2Bdi9TTVpY/rl5toS3F2Qbs1l0g3sH9mVHdxEnJPpIIV6FyouifGybgyv+WyOngaq71EgPehHjWH19d6j85zT7pLG/vl9B3iiUCUlPSBMqVwwyEYvZoM8RZhbY+kyWfuI8F/JrdDaHq9LYrkSV2qoOPvW6AoyBsbWLYhOd2kWYIq1Xj1GXKYHmZ+yoWA+qr8bIT690dmbpYrBW2Qgt99R8SV99zgxBtEFfDoT1l9ytQ0hhAFJre4f1XECJn6LXOc8UdbGIw52jq7bzIXDmnvBBwYm/HEqikDWQzG0kTrkMt98L046RHpEY+JCplZFAc8LFoMgKrAA9rNQp0wjda8c0Qwlmx2qpp5fc2nlYs4IctJ7LjQ+2aXfMGhF0NYRaLFeZnaaVVEbPepU1gLxT/jw0USPz36oYN1dOCY/vZGzENk6j6TDj1CtqZNEUs+/rQgk/20KHG5mXa0vBc5dJgGImVhE63TQcP5TrWouP+9E0OSGiKS1iYzzS59DKqWzdU6U3BehYDCx8ydmXQC4bgMbRYj0WHKqskxzZdAXQV+9tup4SF4i/r9pXglxje+AivJiuu5RmrmQ9YxVJQ6C0LnJQW2w4HIxXwyGlGv6Mw8jzsY2yGxWsVWJ3ePYlNw7HC3aB14Ec2TsTff0Pd5t1IEs3xQP0Tq6Vyfen/jPWrVdCX2JMXPFwR0SAEakPzL4FBnhQVLhSSx2A2ESI1m/QRLeFvuxtzJT+r9/Zv3qzB8nPJlvZNBVkGvG7VuOyJOaYk5lqLMkQW9hMd6BP+PzEFeAVMAd1tYNPkAFNDCcmXseNubjuuH9MasJlAArbzcmrvCEkWpA1loxR4hbSB8z96WGflOreur0GCwIEJXLhweFhlWRJ2nUpRenuXcltRSdGiLxj9bVh/CUGfuGT+gXWx6g8xLJpVRHOFJueqJBSCli5i29cWUVCxEoAQjfSHCn8jG/lMo5dJCdtCAlGOsXH7NPFOddv9FTxlobZapeaKpf3kFVMk7jctJNr6IpyEOgqQvCg2G4J57mGRCg5A/Npzt1mO4MVt+ODWtI58s0kCH2rgHSgHfq8ZmPmCGFDN9j7shThaUrmuGWP6/e0CrpyoLOZt37GHHDiFp9gu6VYSiaDXZV1RCwQE1uYjtDSb16auQYwAsUkbww6wBO238uuksHUatrrs7ajTbBr/usqk+QCeybII2vONxLdaQ25GSYx9P5AE2Y+ysU0YIWWsuHynldCygc3I4z2mInihMiuNDydkhFureV3MDjfvlbKeM7aPc+avJErnFSQeC4xNWiBLRrgkJyksmEhjpqYEb5b3o1zrvL98ofv2sUKAmsXk0MRvkqc0CS3yKYd5Iy7nPDJiDDgMWgxBY/cLCjFx3qDAOWhYK73853X29j7vfoOLU47fowG27SUAzEbT0GzSwJ1nUM4M+e+7RUxcDVSe7ptsT/RNzk8KQZ0FCJOTS7PTPfzy5AQ5TF+5dlQRa99XKjOcRdsCqdxhA0YDt0crRYP6b67+MAPmS0imL9Ytsy4tumrQTCMLFdfGxYSFY3XvXEHsXMsm3ZySsuRxxL5zFD610mC5DYV4hrFjq228y0++Xug2Ce7HncNIocsHw1Llvf4OJFMhEFgpV2ThASDiCTNmOXQa8tthREwtVOWOFsdUjCEPlcAVe9QQf8h1Bz/i3AgWxI488ZMdeV3cZA5MfGdtb6Lo6MYmohauK2aKBODsg5b2ETISRBIGL4XiNJR5LhNYngs58y6NNlLngZxEPNi6VLaqI1fZC/gFwteqNdof5R7UxRr+dF2br8kZMd3nU/fZgxZBRiHCb/EQQsBH8DbrXPeBj/tN0lYuKVgbhWLrwD9AvNszONOe+RGWfNcQb0uLmCsjxXyj1e3BLsbafaXm289y+HM22nvy4Cc8l0Z+S0NRInEcfUuj7xbarvdN96Ui6z/xZFxOcVqpXjFKiz7/GBanfBnv1ruUuOHUd/MfL9i8+IdDmxBBNUPByPFW/B1zAOZA4cEDVCUW5loSp9ENeFvD9bs/ns1jskhQSsf2CTuiFbAYqhhN4FhX3mlQRcPGpov5nUtU5fsd38BV7x9DtlYchd13QfMKIcICTsDQI64KO0+RF8n23A9JTvD59FE3sRIk0rVRqrtAp2j0U18jWBmA==" title="Mekko Graphics Chart">
            <a:extLst>
              <a:ext uri="{FF2B5EF4-FFF2-40B4-BE49-F238E27FC236}">
                <a16:creationId xmlns:a16="http://schemas.microsoft.com/office/drawing/2014/main" id="{B9659664-8F36-3532-E0C5-67B3CB6978CE}"/>
              </a:ext>
            </a:extLst>
          </p:cNvPr>
          <p:cNvSpPr>
            <a:spLocks noChangeAspect="1"/>
          </p:cNvSpPr>
          <p:nvPr>
            <p:custDataLst>
              <p:tags r:id="rId28"/>
            </p:custDataLst>
          </p:nvPr>
        </p:nvSpPr>
        <p:spPr>
          <a:xfrm>
            <a:off x="2736729" y="1883962"/>
            <a:ext cx="2375917" cy="4045180"/>
          </a:xfrm>
          <a:prstGeom prst="rect">
            <a:avLst/>
          </a:prstGeom>
          <a:blipFill>
            <a:blip r:embed="rId67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2" name="TextBox 13">
            <a:extLst>
              <a:ext uri="{FF2B5EF4-FFF2-40B4-BE49-F238E27FC236}">
                <a16:creationId xmlns:a16="http://schemas.microsoft.com/office/drawing/2014/main" id="{336804EF-C6DC-D784-F7EB-FB8E3FB2068C}"/>
              </a:ext>
            </a:extLst>
          </p:cNvPr>
          <p:cNvSpPr txBox="1"/>
          <p:nvPr/>
        </p:nvSpPr>
        <p:spPr bwMode="gray">
          <a:xfrm>
            <a:off x="6647087" y="2087919"/>
            <a:ext cx="1507948" cy="822960"/>
          </a:xfrm>
          <a:prstGeom prst="rect">
            <a:avLst/>
          </a:prstGeom>
          <a:solidFill>
            <a:srgbClr val="333333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</a:rPr>
              <a:t>300+ Cases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</a:rPr>
              <a:t> supported</a:t>
            </a:r>
            <a:r>
              <a:rPr lang="en-US" sz="1400" b="1" baseline="30000" dirty="0">
                <a:solidFill>
                  <a:schemeClr val="bg1"/>
                </a:solidFill>
              </a:rPr>
              <a:t>#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D2F19B05-1211-B83F-B08E-0556B9E6CE54}"/>
              </a:ext>
            </a:extLst>
          </p:cNvPr>
          <p:cNvSpPr txBox="1"/>
          <p:nvPr/>
        </p:nvSpPr>
        <p:spPr bwMode="gray">
          <a:xfrm>
            <a:off x="6647087" y="3524704"/>
            <a:ext cx="1507948" cy="822960"/>
          </a:xfrm>
          <a:prstGeom prst="rect">
            <a:avLst/>
          </a:prstGeom>
          <a:solidFill>
            <a:srgbClr val="5C5C5C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</a:rPr>
              <a:t>150+ Clients^</a:t>
            </a:r>
          </a:p>
          <a:p>
            <a:pPr marL="0" indent="0" algn="ctr">
              <a:buNone/>
            </a:pPr>
            <a:r>
              <a:rPr lang="en-US" sz="1400" b="1">
                <a:solidFill>
                  <a:schemeClr val="bg1"/>
                </a:solidFill>
              </a:rPr>
              <a:t>advised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E0E5927E-B410-8CA7-DBC6-D0480DD9D870}"/>
              </a:ext>
            </a:extLst>
          </p:cNvPr>
          <p:cNvSpPr txBox="1"/>
          <p:nvPr/>
        </p:nvSpPr>
        <p:spPr bwMode="gray">
          <a:xfrm>
            <a:off x="6647087" y="4961490"/>
            <a:ext cx="1507948" cy="822960"/>
          </a:xfrm>
          <a:prstGeom prst="rect">
            <a:avLst/>
          </a:prstGeom>
          <a:solidFill>
            <a:srgbClr val="B4B4B4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indent="0" algn="ctr">
              <a:buNone/>
            </a:pPr>
            <a:r>
              <a:rPr lang="en-US" sz="1400" b="1">
                <a:solidFill>
                  <a:srgbClr val="FFFFFF"/>
                </a:solidFill>
              </a:rPr>
              <a:t>20+ Offices engaged</a:t>
            </a:r>
            <a:endParaRPr lang="en-US" sz="1400" b="1" baseline="30000">
              <a:solidFill>
                <a:srgbClr val="FFFFFF"/>
              </a:solidFill>
            </a:endParaRPr>
          </a:p>
        </p:txBody>
      </p:sp>
      <p:sp>
        <p:nvSpPr>
          <p:cNvPr id="535" name="btfpNotesBox769154">
            <a:extLst>
              <a:ext uri="{FF2B5EF4-FFF2-40B4-BE49-F238E27FC236}">
                <a16:creationId xmlns:a16="http://schemas.microsoft.com/office/drawing/2014/main" id="{BA23FAC0-8453-2296-B11C-1F1FA5D4D97F}"/>
              </a:ext>
            </a:extLst>
          </p:cNvPr>
          <p:cNvSpPr txBox="1"/>
          <p:nvPr>
            <p:custDataLst>
              <p:tags r:id="rId29"/>
            </p:custDataLst>
          </p:nvPr>
        </p:nvSpPr>
        <p:spPr bwMode="gray">
          <a:xfrm>
            <a:off x="319773" y="6712750"/>
            <a:ext cx="11531600" cy="10772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</a:rPr>
              <a:t>Note; (#) Including internal work;(^) Clients include PE and corporate firms; All the data in charts captured for 2024 only</a:t>
            </a:r>
            <a:endParaRPr 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6FC38-8D0D-3E87-1D92-1AD849D4E1CA}"/>
              </a:ext>
            </a:extLst>
          </p:cNvPr>
          <p:cNvSpPr txBox="1"/>
          <p:nvPr/>
        </p:nvSpPr>
        <p:spPr bwMode="gray">
          <a:xfrm>
            <a:off x="2953222" y="1435997"/>
            <a:ext cx="3483504" cy="27275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300" b="1" spc="300" dirty="0">
                <a:solidFill>
                  <a:srgbClr val="000000"/>
                </a:solidFill>
              </a:rPr>
              <a:t>% OF CASES</a:t>
            </a:r>
          </a:p>
        </p:txBody>
      </p:sp>
      <p:pic>
        <p:nvPicPr>
          <p:cNvPr id="6" name="btfpIconLines524400">
            <a:extLst>
              <a:ext uri="{FF2B5EF4-FFF2-40B4-BE49-F238E27FC236}">
                <a16:creationId xmlns:a16="http://schemas.microsoft.com/office/drawing/2014/main" id="{1AD68ED7-29F1-45ED-240A-B1874CB46CC4}"/>
              </a:ext>
            </a:extLst>
          </p:cNvPr>
          <p:cNvPicPr>
            <a:picLocks/>
          </p:cNvPicPr>
          <p:nvPr/>
        </p:nvPicPr>
        <p:blipFill>
          <a:blip r:embed="rId68"/>
          <a:stretch>
            <a:fillRect/>
          </a:stretch>
        </p:blipFill>
        <p:spPr>
          <a:xfrm>
            <a:off x="-42226" y="3075852"/>
            <a:ext cx="621154" cy="6211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2386F3-5646-478D-8141-EB997775B909}"/>
              </a:ext>
            </a:extLst>
          </p:cNvPr>
          <p:cNvCxnSpPr>
            <a:cxnSpLocks/>
          </p:cNvCxnSpPr>
          <p:nvPr/>
        </p:nvCxnSpPr>
        <p:spPr bwMode="gray">
          <a:xfrm>
            <a:off x="2684271" y="1425364"/>
            <a:ext cx="20060" cy="4482131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F9CA75-BC8B-6A47-A981-556F98C612C4}"/>
              </a:ext>
            </a:extLst>
          </p:cNvPr>
          <p:cNvCxnSpPr>
            <a:cxnSpLocks/>
          </p:cNvCxnSpPr>
          <p:nvPr/>
        </p:nvCxnSpPr>
        <p:spPr bwMode="gray">
          <a:xfrm>
            <a:off x="8280744" y="1477794"/>
            <a:ext cx="0" cy="4440334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tfpBulletedList536189">
            <a:extLst>
              <a:ext uri="{FF2B5EF4-FFF2-40B4-BE49-F238E27FC236}">
                <a16:creationId xmlns:a16="http://schemas.microsoft.com/office/drawing/2014/main" id="{5736FE03-5FB7-EEFB-1368-082501CEF22D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609972" y="2149748"/>
            <a:ext cx="2075812" cy="58053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effectLst/>
              </a:rPr>
              <a:t>With a </a:t>
            </a:r>
            <a:r>
              <a:rPr lang="en-US" sz="1100" b="1" dirty="0">
                <a:effectLst/>
              </a:rPr>
              <a:t>strong focus on CP&amp;R</a:t>
            </a:r>
            <a:r>
              <a:rPr lang="en-US" sz="1100" dirty="0">
                <a:effectLst/>
              </a:rPr>
              <a:t>, we deliver expertly trained, high-performing teams</a:t>
            </a:r>
            <a:endParaRPr lang="en-GB" sz="1100" dirty="0">
              <a:effectLst/>
            </a:endParaRPr>
          </a:p>
        </p:txBody>
      </p:sp>
      <p:pic>
        <p:nvPicPr>
          <p:cNvPr id="22" name="btfpIconLines356065">
            <a:extLst>
              <a:ext uri="{FF2B5EF4-FFF2-40B4-BE49-F238E27FC236}">
                <a16:creationId xmlns:a16="http://schemas.microsoft.com/office/drawing/2014/main" id="{965D9809-800F-AB89-292F-5B2EC4689499}"/>
              </a:ext>
            </a:extLst>
          </p:cNvPr>
          <p:cNvPicPr>
            <a:picLocks/>
          </p:cNvPicPr>
          <p:nvPr/>
        </p:nvPicPr>
        <p:blipFill>
          <a:blip r:embed="rId69"/>
          <a:stretch>
            <a:fillRect/>
          </a:stretch>
        </p:blipFill>
        <p:spPr>
          <a:xfrm>
            <a:off x="-14498" y="2105132"/>
            <a:ext cx="535836" cy="535836"/>
          </a:xfrm>
          <a:prstGeom prst="rect">
            <a:avLst/>
          </a:prstGeom>
        </p:spPr>
      </p:pic>
      <p:grpSp>
        <p:nvGrpSpPr>
          <p:cNvPr id="23" name="btfpIcon139418">
            <a:extLst>
              <a:ext uri="{FF2B5EF4-FFF2-40B4-BE49-F238E27FC236}">
                <a16:creationId xmlns:a16="http://schemas.microsoft.com/office/drawing/2014/main" id="{746389D7-CFF9-BA50-3B22-3024CE80F618}"/>
              </a:ext>
            </a:extLst>
          </p:cNvPr>
          <p:cNvGrpSpPr>
            <a:grpSpLocks noChangeAspect="1"/>
          </p:cNvGrpSpPr>
          <p:nvPr>
            <p:custDataLst>
              <p:tags r:id="rId31"/>
            </p:custDataLst>
          </p:nvPr>
        </p:nvGrpSpPr>
        <p:grpSpPr>
          <a:xfrm>
            <a:off x="-32810" y="4193271"/>
            <a:ext cx="621154" cy="621153"/>
            <a:chOff x="376704" y="5421931"/>
            <a:chExt cx="1081089" cy="1081088"/>
          </a:xfrm>
        </p:grpSpPr>
        <p:sp>
          <p:nvSpPr>
            <p:cNvPr id="24" name="btfpIconCircle139418">
              <a:extLst>
                <a:ext uri="{FF2B5EF4-FFF2-40B4-BE49-F238E27FC236}">
                  <a16:creationId xmlns:a16="http://schemas.microsoft.com/office/drawing/2014/main" id="{AB7BB7C8-67DB-5171-F542-E3CC343FDD0F}"/>
                </a:ext>
              </a:extLst>
            </p:cNvPr>
            <p:cNvSpPr>
              <a:spLocks/>
            </p:cNvSpPr>
            <p:nvPr/>
          </p:nvSpPr>
          <p:spPr bwMode="gray">
            <a:xfrm>
              <a:off x="376704" y="5421931"/>
              <a:ext cx="1081089" cy="1081088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25" name="btfpIconLines139418">
              <a:extLst>
                <a:ext uri="{FF2B5EF4-FFF2-40B4-BE49-F238E27FC236}">
                  <a16:creationId xmlns:a16="http://schemas.microsoft.com/office/drawing/2014/main" id="{8646190E-6D2C-54E1-B63D-E28B19124002}"/>
                </a:ext>
              </a:extLst>
            </p:cNvPr>
            <p:cNvPicPr>
              <a:picLocks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04" y="5421931"/>
              <a:ext cx="1081089" cy="1081088"/>
            </a:xfrm>
            <a:prstGeom prst="rect">
              <a:avLst/>
            </a:prstGeom>
          </p:spPr>
        </p:pic>
      </p:grpSp>
      <p:sp>
        <p:nvSpPr>
          <p:cNvPr id="26" name="btfpBulletedList536189">
            <a:extLst>
              <a:ext uri="{FF2B5EF4-FFF2-40B4-BE49-F238E27FC236}">
                <a16:creationId xmlns:a16="http://schemas.microsoft.com/office/drawing/2014/main" id="{B29CF9EB-8015-07CB-1812-B6214C26BB43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10132" y="4254794"/>
            <a:ext cx="2075812" cy="58053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100" dirty="0">
                <a:effectLst/>
              </a:rPr>
              <a:t>Seamlessly integrate with </a:t>
            </a:r>
            <a:r>
              <a:rPr lang="en-US" sz="1100" b="1" dirty="0">
                <a:effectLst/>
              </a:rPr>
              <a:t>leading tools and platforms </a:t>
            </a:r>
            <a:r>
              <a:rPr lang="en-US" sz="1100" dirty="0">
                <a:effectLst/>
              </a:rPr>
              <a:t>to gain timely, actionable insights</a:t>
            </a:r>
            <a:endParaRPr lang="en-GB" sz="1100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624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B185038-D413-89E0-4FF0-5772C9B05B0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606" imgH="608" progId="TCLayout.ActiveDocument.1">
                  <p:embed/>
                </p:oleObj>
              </mc:Choice>
              <mc:Fallback>
                <p:oleObj name="think-cell Slide" r:id="rId14" imgW="606" imgH="60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B185038-D413-89E0-4FF0-5772C9B05B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btfpBulletedList388489">
            <a:extLst>
              <a:ext uri="{FF2B5EF4-FFF2-40B4-BE49-F238E27FC236}">
                <a16:creationId xmlns:a16="http://schemas.microsoft.com/office/drawing/2014/main" id="{92F3EACC-6B51-E89E-4C94-C7EAF63F0F70}"/>
              </a:ext>
            </a:extLst>
          </p:cNvPr>
          <p:cNvSpPr/>
          <p:nvPr/>
        </p:nvSpPr>
        <p:spPr bwMode="gray">
          <a:xfrm>
            <a:off x="696917" y="2837966"/>
            <a:ext cx="3249273" cy="306345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spcBef>
                <a:spcPts val="2400"/>
              </a:spcBef>
              <a:defRPr/>
            </a:pPr>
            <a:r>
              <a:rPr lang="en-US" sz="1250" b="1" u="sng" dirty="0">
                <a:solidFill>
                  <a:srgbClr val="000000"/>
                </a:solidFill>
              </a:rPr>
              <a:t>Commercial DD</a:t>
            </a:r>
            <a:r>
              <a:rPr lang="en-US" sz="1250" dirty="0">
                <a:solidFill>
                  <a:srgbClr val="000000"/>
                </a:solidFill>
              </a:rPr>
              <a:t>: </a:t>
            </a:r>
            <a:r>
              <a:rPr lang="en-US" sz="1250" b="1" dirty="0">
                <a:solidFill>
                  <a:srgbClr val="000000"/>
                </a:solidFill>
              </a:rPr>
              <a:t>Competitive benchmarking </a:t>
            </a:r>
            <a:r>
              <a:rPr lang="en-US" sz="1250" dirty="0">
                <a:solidFill>
                  <a:srgbClr val="000000"/>
                </a:solidFill>
              </a:rPr>
              <a:t>and </a:t>
            </a:r>
            <a:r>
              <a:rPr lang="en-US" sz="1250" b="1" dirty="0">
                <a:solidFill>
                  <a:srgbClr val="000000"/>
                </a:solidFill>
              </a:rPr>
              <a:t>customer perception analysis</a:t>
            </a:r>
          </a:p>
          <a:p>
            <a:pPr lvl="1" defTabSz="914400">
              <a:spcBef>
                <a:spcPts val="1200"/>
              </a:spcBef>
              <a:defRPr/>
            </a:pPr>
            <a:r>
              <a:rPr lang="en-US" sz="1050" dirty="0">
                <a:solidFill>
                  <a:srgbClr val="000000"/>
                </a:solidFill>
              </a:rPr>
              <a:t>Underpinned by robust primary research, market sizing, and insight-led POVs</a:t>
            </a:r>
          </a:p>
          <a:p>
            <a:pPr defTabSz="914400">
              <a:spcBef>
                <a:spcPts val="2400"/>
              </a:spcBef>
              <a:defRPr/>
            </a:pPr>
            <a:r>
              <a:rPr lang="en-US" sz="1250" b="1" u="sng" dirty="0">
                <a:solidFill>
                  <a:srgbClr val="000000"/>
                </a:solidFill>
              </a:rPr>
              <a:t>Technology DD</a:t>
            </a:r>
            <a:r>
              <a:rPr lang="en-US" sz="1250" dirty="0">
                <a:solidFill>
                  <a:srgbClr val="000000"/>
                </a:solidFill>
              </a:rPr>
              <a:t>: Evaluate company’s </a:t>
            </a:r>
            <a:r>
              <a:rPr lang="en-US" sz="1250" b="1" dirty="0">
                <a:solidFill>
                  <a:srgbClr val="000000"/>
                </a:solidFill>
              </a:rPr>
              <a:t>technology and product landscape</a:t>
            </a:r>
            <a:r>
              <a:rPr lang="en-US" sz="1250" dirty="0">
                <a:solidFill>
                  <a:srgbClr val="000000"/>
                </a:solidFill>
              </a:rPr>
              <a:t> across key dimensions, including </a:t>
            </a:r>
          </a:p>
          <a:p>
            <a:pPr lvl="1" defTabSz="914400">
              <a:spcBef>
                <a:spcPts val="1200"/>
              </a:spcBef>
              <a:defRPr/>
            </a:pPr>
            <a:r>
              <a:rPr lang="en-US" sz="1050" dirty="0">
                <a:solidFill>
                  <a:srgbClr val="000000"/>
                </a:solidFill>
              </a:rPr>
              <a:t>Product strategy, </a:t>
            </a:r>
            <a:r>
              <a:rPr lang="en-US" sz="1050" b="1" dirty="0">
                <a:solidFill>
                  <a:srgbClr val="000000"/>
                </a:solidFill>
              </a:rPr>
              <a:t>tech architecture</a:t>
            </a:r>
            <a:r>
              <a:rPr lang="en-US" sz="1050" dirty="0">
                <a:solidFill>
                  <a:srgbClr val="000000"/>
                </a:solidFill>
              </a:rPr>
              <a:t>, development organization, cybersecurity, and the </a:t>
            </a:r>
            <a:r>
              <a:rPr lang="en-US" sz="1050" b="1" dirty="0">
                <a:solidFill>
                  <a:srgbClr val="000000"/>
                </a:solidFill>
              </a:rPr>
              <a:t>alignment of the tech roadmap with business priorities</a:t>
            </a:r>
          </a:p>
          <a:p>
            <a:pPr marL="0" defTabSz="914400">
              <a:spcBef>
                <a:spcPts val="0"/>
              </a:spcBef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3" name="btfpColumnIndicatorGroup2">
            <a:extLst>
              <a:ext uri="{FF2B5EF4-FFF2-40B4-BE49-F238E27FC236}">
                <a16:creationId xmlns:a16="http://schemas.microsoft.com/office/drawing/2014/main" id="{1B9D411B-4535-6DDB-83E7-63D7D4CD8DC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1" name="btfpColumnGapBlocker559006">
              <a:extLst>
                <a:ext uri="{FF2B5EF4-FFF2-40B4-BE49-F238E27FC236}">
                  <a16:creationId xmlns:a16="http://schemas.microsoft.com/office/drawing/2014/main" id="{973BE011-2C4F-02BD-B460-24F86313A22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39" name="btfpColumnGapBlocker708597">
              <a:extLst>
                <a:ext uri="{FF2B5EF4-FFF2-40B4-BE49-F238E27FC236}">
                  <a16:creationId xmlns:a16="http://schemas.microsoft.com/office/drawing/2014/main" id="{3656DB71-6309-2BFB-1B79-BF69D71D9D7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btfpColumnIndicator602635">
              <a:extLst>
                <a:ext uri="{FF2B5EF4-FFF2-40B4-BE49-F238E27FC236}">
                  <a16:creationId xmlns:a16="http://schemas.microsoft.com/office/drawing/2014/main" id="{4DB708EE-0147-0E2A-64E8-AE4FC82F890B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btfpColumnIndicator708634">
              <a:extLst>
                <a:ext uri="{FF2B5EF4-FFF2-40B4-BE49-F238E27FC236}">
                  <a16:creationId xmlns:a16="http://schemas.microsoft.com/office/drawing/2014/main" id="{3E9628D7-FD4B-5EF9-C602-7F0A3C997D4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btfpColumnIndicatorGroup1">
            <a:extLst>
              <a:ext uri="{FF2B5EF4-FFF2-40B4-BE49-F238E27FC236}">
                <a16:creationId xmlns:a16="http://schemas.microsoft.com/office/drawing/2014/main" id="{6BDCA54F-9E2F-72A4-A66F-F30A4DCC277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0" name="btfpColumnGapBlocker375621">
              <a:extLst>
                <a:ext uri="{FF2B5EF4-FFF2-40B4-BE49-F238E27FC236}">
                  <a16:creationId xmlns:a16="http://schemas.microsoft.com/office/drawing/2014/main" id="{31315716-C012-9300-EE8D-B808DC163AC7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38" name="btfpColumnGapBlocker703444">
              <a:extLst>
                <a:ext uri="{FF2B5EF4-FFF2-40B4-BE49-F238E27FC236}">
                  <a16:creationId xmlns:a16="http://schemas.microsoft.com/office/drawing/2014/main" id="{38B8D66C-3329-A970-6121-BB1A06BE2B63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277489">
              <a:extLst>
                <a:ext uri="{FF2B5EF4-FFF2-40B4-BE49-F238E27FC236}">
                  <a16:creationId xmlns:a16="http://schemas.microsoft.com/office/drawing/2014/main" id="{70400A15-8611-6328-C75A-72C7609703E7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btfpColumnIndicator797740">
              <a:extLst>
                <a:ext uri="{FF2B5EF4-FFF2-40B4-BE49-F238E27FC236}">
                  <a16:creationId xmlns:a16="http://schemas.microsoft.com/office/drawing/2014/main" id="{B1755746-4FBC-ADB3-0681-EC625517072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44268E4-3937-A9A2-9C3C-2966F763E639}"/>
              </a:ext>
            </a:extLst>
          </p:cNvPr>
          <p:cNvSpPr txBox="1">
            <a:spLocks/>
          </p:cNvSpPr>
          <p:nvPr/>
        </p:nvSpPr>
        <p:spPr bwMode="gray">
          <a:xfrm>
            <a:off x="334963" y="56649"/>
            <a:ext cx="3817935" cy="7438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</a:extLst>
        </p:spPr>
        <p:txBody>
          <a:bodyPr vert="horz" lIns="36000" tIns="36000" rIns="36000" bIns="72000" rtlCol="0" anchor="b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000" b="1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EXECUTIVE SUMMARY</a:t>
            </a:r>
          </a:p>
        </p:txBody>
      </p:sp>
      <p:sp>
        <p:nvSpPr>
          <p:cNvPr id="101" name="Oval 9">
            <a:extLst>
              <a:ext uri="{FF2B5EF4-FFF2-40B4-BE49-F238E27FC236}">
                <a16:creationId xmlns:a16="http://schemas.microsoft.com/office/drawing/2014/main" id="{49461285-E49E-21C4-CB80-D00E28E9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1331"/>
            <a:ext cx="12191997" cy="102836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99083">
                <a:schemeClr val="accent4"/>
              </a:gs>
              <a:gs pos="51000">
                <a:schemeClr val="accent6"/>
              </a:gs>
            </a:gsLst>
            <a:lin ang="0" scaled="1"/>
          </a:gra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ZA" sz="2000" b="1" spc="300">
              <a:solidFill>
                <a:srgbClr val="FFFFFF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E830567-3AD2-F140-2CD1-EEB1008919BC}"/>
              </a:ext>
            </a:extLst>
          </p:cNvPr>
          <p:cNvCxnSpPr>
            <a:cxnSpLocks/>
          </p:cNvCxnSpPr>
          <p:nvPr/>
        </p:nvCxnSpPr>
        <p:spPr bwMode="gray">
          <a:xfrm>
            <a:off x="4135041" y="1940063"/>
            <a:ext cx="0" cy="3990109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7350763-8C40-90F4-D20E-F40231000C3D}"/>
              </a:ext>
            </a:extLst>
          </p:cNvPr>
          <p:cNvCxnSpPr>
            <a:cxnSpLocks/>
          </p:cNvCxnSpPr>
          <p:nvPr/>
        </p:nvCxnSpPr>
        <p:spPr bwMode="gray">
          <a:xfrm>
            <a:off x="8072835" y="1940063"/>
            <a:ext cx="0" cy="380874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btfpBulletedList255668">
            <a:extLst>
              <a:ext uri="{FF2B5EF4-FFF2-40B4-BE49-F238E27FC236}">
                <a16:creationId xmlns:a16="http://schemas.microsoft.com/office/drawing/2014/main" id="{B967DA12-9842-170C-9FB1-35A025543C0F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4152897" y="1834986"/>
            <a:ext cx="3630613" cy="997196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Supported platforms </a:t>
            </a:r>
            <a:b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 databases</a:t>
            </a:r>
            <a:br>
              <a:rPr kumimoji="0" lang="en-US" sz="2000" b="1" i="0" u="none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2000" i="0" u="none" strike="noStrike" kern="1200" cap="none" spc="1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0A6D86-1F61-B7E9-30E3-1393A4466BC4}"/>
              </a:ext>
            </a:extLst>
          </p:cNvPr>
          <p:cNvSpPr txBox="1"/>
          <p:nvPr/>
        </p:nvSpPr>
        <p:spPr bwMode="gray">
          <a:xfrm>
            <a:off x="377762" y="6316115"/>
            <a:ext cx="1157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CC0000"/>
                    </a:gs>
                    <a:gs pos="100000">
                      <a:srgbClr val="46647B"/>
                    </a:gs>
                    <a:gs pos="50000">
                      <a:srgbClr val="973B74"/>
                    </a:gs>
                  </a:gsLst>
                  <a:lin ang="0" scaled="1"/>
                </a:gradFill>
                <a:effectLst/>
                <a:uLnTx/>
                <a:uFillTx/>
                <a:latin typeface="Arial"/>
                <a:ea typeface="+mn-ea"/>
                <a:cs typeface="+mn-cs"/>
              </a:rPr>
              <a:t>BCN PEG Technology sector offerings provide </a:t>
            </a:r>
            <a:r>
              <a:rPr lang="en-US" sz="1400" b="1" dirty="0">
                <a:gradFill>
                  <a:gsLst>
                    <a:gs pos="0">
                      <a:srgbClr val="CC0000"/>
                    </a:gs>
                    <a:gs pos="100000">
                      <a:srgbClr val="46647B"/>
                    </a:gs>
                    <a:gs pos="50000">
                      <a:srgbClr val="973B74"/>
                    </a:gs>
                  </a:gsLst>
                  <a:lin ang="0" scaled="1"/>
                </a:gradFill>
                <a:latin typeface="Arial"/>
              </a:rPr>
              <a:t>a holistic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CC0000"/>
                    </a:gs>
                    <a:gs pos="100000">
                      <a:srgbClr val="46647B"/>
                    </a:gs>
                    <a:gs pos="50000">
                      <a:srgbClr val="973B74"/>
                    </a:gs>
                  </a:gsLst>
                  <a:lin ang="0" scaled="1"/>
                </a:gradFill>
                <a:effectLst/>
                <a:uLnTx/>
                <a:uFillTx/>
                <a:latin typeface="Arial"/>
                <a:ea typeface="+mn-ea"/>
                <a:cs typeface="+mn-cs"/>
              </a:rPr>
              <a:t>view on commercial and tech landscape to determine full potential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A6BE6EF-A86F-2AD7-9FD7-906C23479D09}"/>
              </a:ext>
            </a:extLst>
          </p:cNvPr>
          <p:cNvGrpSpPr/>
          <p:nvPr/>
        </p:nvGrpSpPr>
        <p:grpSpPr>
          <a:xfrm>
            <a:off x="2202013" y="5966569"/>
            <a:ext cx="7456992" cy="281050"/>
            <a:chOff x="334963" y="5022023"/>
            <a:chExt cx="3478741" cy="28105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A7DB71B-D0A9-4E03-B8B2-E212F7AA5CE0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2074334" y="3423177"/>
              <a:ext cx="0" cy="3478741"/>
            </a:xfrm>
            <a:prstGeom prst="line">
              <a:avLst/>
            </a:prstGeom>
            <a:ln w="952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DE3404F-2C19-E712-80C1-0B6D2D8DF8F9}"/>
                </a:ext>
              </a:extLst>
            </p:cNvPr>
            <p:cNvGrpSpPr/>
            <p:nvPr/>
          </p:nvGrpSpPr>
          <p:grpSpPr>
            <a:xfrm>
              <a:off x="1569494" y="5022023"/>
              <a:ext cx="874746" cy="281050"/>
              <a:chOff x="1232029" y="4872996"/>
              <a:chExt cx="1549661" cy="497897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D8CB956-DA9E-8E6B-5DB0-AACD0FA5CFA5}"/>
                  </a:ext>
                </a:extLst>
              </p:cNvPr>
              <p:cNvSpPr/>
              <p:nvPr/>
            </p:nvSpPr>
            <p:spPr bwMode="gray">
              <a:xfrm>
                <a:off x="1232029" y="4872996"/>
                <a:ext cx="1549661" cy="49789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3" name="btfpSequenceArrow814572">
                <a:extLst>
                  <a:ext uri="{FF2B5EF4-FFF2-40B4-BE49-F238E27FC236}">
                    <a16:creationId xmlns:a16="http://schemas.microsoft.com/office/drawing/2014/main" id="{948E2E63-0D99-607F-9693-75ED72E815CD}"/>
                  </a:ext>
                </a:extLst>
              </p:cNvPr>
              <p:cNvSpPr/>
              <p:nvPr/>
            </p:nvSpPr>
            <p:spPr bwMode="gray">
              <a:xfrm rot="5400000">
                <a:off x="1948207" y="4639560"/>
                <a:ext cx="252255" cy="972980"/>
              </a:xfrm>
              <a:custGeom>
                <a:avLst/>
                <a:gdLst/>
                <a:ahLst/>
                <a:cxnLst/>
                <a:rect l="0" t="0" r="0" b="0"/>
                <a:pathLst>
                  <a:path w="252255" h="972980">
                    <a:moveTo>
                      <a:pt x="38100" y="0"/>
                    </a:moveTo>
                    <a:lnTo>
                      <a:pt x="252254" y="486489"/>
                    </a:lnTo>
                    <a:lnTo>
                      <a:pt x="38100" y="972979"/>
                    </a:lnTo>
                    <a:lnTo>
                      <a:pt x="0" y="972979"/>
                    </a:lnTo>
                    <a:lnTo>
                      <a:pt x="214154" y="48648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0000"/>
              </a:solidFill>
              <a:ln w="9525" cap="flat">
                <a:solidFill>
                  <a:srgbClr val="CC0000"/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177800" marR="0" lvl="0" indent="-177800" algn="ctr" defTabSz="711200" rtl="0" eaLnBrk="1" fontAlgn="auto" latinLnBrk="0" hangingPunct="1">
                  <a:lnSpc>
                    <a:spcPct val="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52F7F29-6495-1099-7B1A-DCAC2DD707DC}"/>
              </a:ext>
            </a:extLst>
          </p:cNvPr>
          <p:cNvSpPr/>
          <p:nvPr/>
        </p:nvSpPr>
        <p:spPr bwMode="gray">
          <a:xfrm>
            <a:off x="4302743" y="2744287"/>
            <a:ext cx="3237886" cy="4665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Full value chain offering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supported with industry-leading tools</a:t>
            </a: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global platforms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5842C1-947B-EA24-B3E8-EE9EAF33B238}"/>
              </a:ext>
            </a:extLst>
          </p:cNvPr>
          <p:cNvSpPr/>
          <p:nvPr/>
        </p:nvSpPr>
        <p:spPr bwMode="gray">
          <a:xfrm>
            <a:off x="7201019" y="634727"/>
            <a:ext cx="1807786" cy="495358"/>
          </a:xfrm>
          <a:prstGeom prst="roundRect">
            <a:avLst/>
          </a:prstGeom>
          <a:solidFill>
            <a:srgbClr val="A3BC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000000"/>
                </a:solidFill>
              </a:rPr>
              <a:t>Tech offerings</a:t>
            </a:r>
            <a:endParaRPr lang="en-US" sz="1600">
              <a:solidFill>
                <a:srgbClr val="000000"/>
              </a:solidFill>
            </a:endParaRPr>
          </a:p>
        </p:txBody>
      </p:sp>
      <p:pic>
        <p:nvPicPr>
          <p:cNvPr id="8" name="Picture 6" descr="https://upload.wikimedia.org/wikipedia/commons/thumb/e/e1/Glassdoor_logo.svg/1200px-Glassdoor_logo.svg.png">
            <a:extLst>
              <a:ext uri="{FF2B5EF4-FFF2-40B4-BE49-F238E27FC236}">
                <a16:creationId xmlns:a16="http://schemas.microsoft.com/office/drawing/2014/main" id="{779D78EB-9A3D-1B25-89DE-B82EEA41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44" y="3600383"/>
            <a:ext cx="541573" cy="42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017866-999B-BBB7-685F-04F21D90956B}"/>
              </a:ext>
            </a:extLst>
          </p:cNvPr>
          <p:cNvSpPr txBox="1"/>
          <p:nvPr/>
        </p:nvSpPr>
        <p:spPr bwMode="gray">
          <a:xfrm>
            <a:off x="4452868" y="5383060"/>
            <a:ext cx="84865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400" b="1" spc="100">
                <a:gradFill>
                  <a:gsLst>
                    <a:gs pos="0">
                      <a:srgbClr val="CC0000"/>
                    </a:gs>
                    <a:gs pos="100000">
                      <a:srgbClr val="8B0C55"/>
                    </a:gs>
                  </a:gsLst>
                  <a:lin ang="0" scaled="0"/>
                </a:gradFill>
              </a:rPr>
              <a:t>HELIX</a:t>
            </a:r>
            <a:r>
              <a:rPr lang="en-US" sz="400" b="1" spc="100">
                <a:gradFill>
                  <a:gsLst>
                    <a:gs pos="0">
                      <a:srgbClr val="CC0000"/>
                    </a:gs>
                    <a:gs pos="100000">
                      <a:srgbClr val="8B0C55"/>
                    </a:gs>
                  </a:gsLst>
                  <a:lin ang="0" scaled="0"/>
                </a:gradFill>
              </a:rPr>
              <a:t>SM</a:t>
            </a:r>
            <a:endParaRPr lang="en-US" sz="1400" b="1" spc="100">
              <a:gradFill>
                <a:gsLst>
                  <a:gs pos="0">
                    <a:srgbClr val="CC0000"/>
                  </a:gs>
                  <a:gs pos="100000">
                    <a:srgbClr val="8B0C55"/>
                  </a:gs>
                </a:gsLst>
                <a:lin ang="0" scaled="0"/>
              </a:gradFill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543001C-3315-33DE-C091-C088EB17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74" y="5286264"/>
            <a:ext cx="664735" cy="15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DFC03DC8-5258-68F8-0219-7D6640112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523" y="4703332"/>
            <a:ext cx="309042" cy="30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Capterra logo transparent PNG - StickPNG">
            <a:extLst>
              <a:ext uri="{FF2B5EF4-FFF2-40B4-BE49-F238E27FC236}">
                <a16:creationId xmlns:a16="http://schemas.microsoft.com/office/drawing/2014/main" id="{2E94A193-CFAA-A52A-775C-4793B268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0" b="11995"/>
          <a:stretch/>
        </p:blipFill>
        <p:spPr bwMode="auto">
          <a:xfrm>
            <a:off x="5496647" y="4439503"/>
            <a:ext cx="765186" cy="31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Linkedin Logo | The most famous brands and company logos in the world">
            <a:extLst>
              <a:ext uri="{FF2B5EF4-FFF2-40B4-BE49-F238E27FC236}">
                <a16:creationId xmlns:a16="http://schemas.microsoft.com/office/drawing/2014/main" id="{74130978-E759-06E6-2479-9F8FC7ABD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D3EDFF"/>
              </a:clrFrom>
              <a:clrTo>
                <a:srgbClr val="D3E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6656" y="3610454"/>
            <a:ext cx="727206" cy="40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96D3D3A-3199-D1F6-6576-BFFAF6818CD7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32199" y="3685665"/>
            <a:ext cx="922963" cy="25863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DE1592A-0A69-0D01-688D-2B92BE560D8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28545" y="3717275"/>
            <a:ext cx="491435" cy="195413"/>
          </a:xfrm>
          <a:prstGeom prst="rect">
            <a:avLst/>
          </a:prstGeom>
        </p:spPr>
      </p:pic>
      <p:pic>
        <p:nvPicPr>
          <p:cNvPr id="48" name="Picture 4" descr="OMERS Ventures - Crunchbase">
            <a:extLst>
              <a:ext uri="{FF2B5EF4-FFF2-40B4-BE49-F238E27FC236}">
                <a16:creationId xmlns:a16="http://schemas.microsoft.com/office/drawing/2014/main" id="{2E161830-814F-45C9-DB57-FDFDF79E95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" t="34447" r="7025" b="44785"/>
          <a:stretch/>
        </p:blipFill>
        <p:spPr bwMode="auto">
          <a:xfrm>
            <a:off x="4381072" y="5721609"/>
            <a:ext cx="817898" cy="14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PitchBook Adds New Performance Datasets &amp;amp; Research to Strengthen Fund  Manager Due Diligence Workflow">
            <a:extLst>
              <a:ext uri="{FF2B5EF4-FFF2-40B4-BE49-F238E27FC236}">
                <a16:creationId xmlns:a16="http://schemas.microsoft.com/office/drawing/2014/main" id="{102CB58E-D146-26A3-7032-CCF0F09FD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078" y="5712819"/>
            <a:ext cx="693662" cy="2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7290C6DE-E1AC-77DF-AF56-4EA17A173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643" y="5777401"/>
            <a:ext cx="540544" cy="9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 descr="IDC: The premier global market intelligence firm.">
            <a:extLst>
              <a:ext uri="{FF2B5EF4-FFF2-40B4-BE49-F238E27FC236}">
                <a16:creationId xmlns:a16="http://schemas.microsoft.com/office/drawing/2014/main" id="{E026AA4A-A64F-EEB7-9B73-C07DA75B8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568" y="5525570"/>
            <a:ext cx="425167" cy="12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451 Research | S&amp;P Global Market Intelligence">
            <a:extLst>
              <a:ext uri="{FF2B5EF4-FFF2-40B4-BE49-F238E27FC236}">
                <a16:creationId xmlns:a16="http://schemas.microsoft.com/office/drawing/2014/main" id="{D969FE97-012C-8A45-7982-5EBEE8B01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13" y="5280675"/>
            <a:ext cx="799497" cy="3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6" descr="Omdia Launches Channel Partner Strategies Intelligence Service | SDM  Magazine">
            <a:extLst>
              <a:ext uri="{FF2B5EF4-FFF2-40B4-BE49-F238E27FC236}">
                <a16:creationId xmlns:a16="http://schemas.microsoft.com/office/drawing/2014/main" id="{9D74DC16-04D5-7DD0-CFD3-322B5300D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98" y="4365712"/>
            <a:ext cx="819297" cy="46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CCA6AC4-2A27-F0CE-BC92-4B0037E2D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48" y="5322780"/>
            <a:ext cx="450375" cy="16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Connect to High Quality, Global Patent Data | IFI CLAIMS">
            <a:extLst>
              <a:ext uri="{FF2B5EF4-FFF2-40B4-BE49-F238E27FC236}">
                <a16:creationId xmlns:a16="http://schemas.microsoft.com/office/drawing/2014/main" id="{C829573B-F924-34DF-5C51-48CA21CDF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009" y="5488832"/>
            <a:ext cx="350208" cy="26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G Insights Launches Platform 2.0 – With Improved Features To Help Global  Companies Optimize Their Go-to-Market Motions | Business Wire">
            <a:extLst>
              <a:ext uri="{FF2B5EF4-FFF2-40B4-BE49-F238E27FC236}">
                <a16:creationId xmlns:a16="http://schemas.microsoft.com/office/drawing/2014/main" id="{0A8738F8-5B90-C45D-0FDD-6575E6295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88" b="28775"/>
          <a:stretch/>
        </p:blipFill>
        <p:spPr bwMode="auto">
          <a:xfrm>
            <a:off x="6461512" y="4720411"/>
            <a:ext cx="1304247" cy="27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Stack Overflow = Programmers&amp;#39; Best Friend | by Om Ashish Mishra | codeburst">
            <a:extLst>
              <a:ext uri="{FF2B5EF4-FFF2-40B4-BE49-F238E27FC236}">
                <a16:creationId xmlns:a16="http://schemas.microsoft.com/office/drawing/2014/main" id="{C19A0C2E-7B17-B367-4874-8762683A5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" t="22898" r="3884" b="25405"/>
          <a:stretch/>
        </p:blipFill>
        <p:spPr bwMode="auto">
          <a:xfrm>
            <a:off x="4389301" y="4768493"/>
            <a:ext cx="827276" cy="17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2" descr="Sharing A Jupyter Notebook On Github | Simple Analytical">
            <a:extLst>
              <a:ext uri="{FF2B5EF4-FFF2-40B4-BE49-F238E27FC236}">
                <a16:creationId xmlns:a16="http://schemas.microsoft.com/office/drawing/2014/main" id="{C051A1AB-513C-D739-CE0E-EFBB7B32D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0" b="53996"/>
          <a:stretch/>
        </p:blipFill>
        <p:spPr bwMode="auto">
          <a:xfrm>
            <a:off x="4372561" y="4512053"/>
            <a:ext cx="684122" cy="16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btfpIcon522522">
            <a:extLst>
              <a:ext uri="{FF2B5EF4-FFF2-40B4-BE49-F238E27FC236}">
                <a16:creationId xmlns:a16="http://schemas.microsoft.com/office/drawing/2014/main" id="{BBDCF8D1-BEFF-90C6-BEC8-99BF09CCBC8D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7177304" y="1826036"/>
            <a:ext cx="719466" cy="719464"/>
            <a:chOff x="8093357" y="904863"/>
            <a:chExt cx="1402036" cy="1402032"/>
          </a:xfrm>
        </p:grpSpPr>
        <p:sp>
          <p:nvSpPr>
            <p:cNvPr id="65" name="btfpIconCircle522522">
              <a:extLst>
                <a:ext uri="{FF2B5EF4-FFF2-40B4-BE49-F238E27FC236}">
                  <a16:creationId xmlns:a16="http://schemas.microsoft.com/office/drawing/2014/main" id="{B1BC9EDB-151B-3421-FF0D-24EFCDCEFCF6}"/>
                </a:ext>
              </a:extLst>
            </p:cNvPr>
            <p:cNvSpPr/>
            <p:nvPr/>
          </p:nvSpPr>
          <p:spPr bwMode="gray">
            <a:xfrm>
              <a:off x="8093357" y="904863"/>
              <a:ext cx="1402033" cy="140203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66" name="btfpIconLines522522">
              <a:extLst>
                <a:ext uri="{FF2B5EF4-FFF2-40B4-BE49-F238E27FC236}">
                  <a16:creationId xmlns:a16="http://schemas.microsoft.com/office/drawing/2014/main" id="{20BBC333-F6E3-2D00-1042-75E3D1E36F5F}"/>
                </a:ext>
              </a:extLst>
            </p:cNvPr>
            <p:cNvPicPr/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3360" y="904863"/>
              <a:ext cx="1402033" cy="1402032"/>
            </a:xfrm>
            <a:prstGeom prst="rect">
              <a:avLst/>
            </a:prstGeom>
          </p:spPr>
        </p:pic>
      </p:grpSp>
      <p:pic>
        <p:nvPicPr>
          <p:cNvPr id="5" name="Picture 4" descr="OpenAI Introduces ChatGPT Enterprise - 601MEDIA">
            <a:extLst>
              <a:ext uri="{FF2B5EF4-FFF2-40B4-BE49-F238E27FC236}">
                <a16:creationId xmlns:a16="http://schemas.microsoft.com/office/drawing/2014/main" id="{BE93557C-1A53-E456-A89C-D8160ACB6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13" y="5629214"/>
            <a:ext cx="657903" cy="36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tfpBulletedList255668">
            <a:extLst>
              <a:ext uri="{FF2B5EF4-FFF2-40B4-BE49-F238E27FC236}">
                <a16:creationId xmlns:a16="http://schemas.microsoft.com/office/drawing/2014/main" id="{A1515F21-8BCB-D0AA-0977-3C4278F5076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188766" y="1834986"/>
            <a:ext cx="3630613" cy="997196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BCN PEG Technology </a:t>
            </a:r>
            <a:r>
              <a:rPr lang="en-US" sz="2000" b="1" spc="12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kumimoji="0" lang="en-US" sz="2000" b="1" i="0" strike="noStrike" kern="1200" cap="none" spc="1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ector</a:t>
            </a: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lang="en-US" sz="2000" b="1" spc="12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kumimoji="0" lang="en-US" sz="2000" b="1" i="0" strike="noStrike" kern="1200" cap="none" spc="1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fferings</a:t>
            </a:r>
            <a:b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2000" b="1" i="0" strike="noStrike" kern="1200" cap="none" spc="1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9" name="btfpIcon796065">
            <a:extLst>
              <a:ext uri="{FF2B5EF4-FFF2-40B4-BE49-F238E27FC236}">
                <a16:creationId xmlns:a16="http://schemas.microsoft.com/office/drawing/2014/main" id="{630AE737-6506-8369-41BA-01CC351CBE33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3422338" y="1834986"/>
            <a:ext cx="718003" cy="718003"/>
            <a:chOff x="7573487" y="3851954"/>
            <a:chExt cx="1081088" cy="1081088"/>
          </a:xfrm>
          <a:noFill/>
        </p:grpSpPr>
        <p:sp>
          <p:nvSpPr>
            <p:cNvPr id="10" name="btfpIconCircle796065">
              <a:extLst>
                <a:ext uri="{FF2B5EF4-FFF2-40B4-BE49-F238E27FC236}">
                  <a16:creationId xmlns:a16="http://schemas.microsoft.com/office/drawing/2014/main" id="{EB0DD6DA-85FC-8736-4644-52705C63BF89}"/>
                </a:ext>
              </a:extLst>
            </p:cNvPr>
            <p:cNvSpPr>
              <a:spLocks/>
            </p:cNvSpPr>
            <p:nvPr/>
          </p:nvSpPr>
          <p:spPr bwMode="gray">
            <a:xfrm>
              <a:off x="7573487" y="3851954"/>
              <a:ext cx="1081088" cy="108108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rgbClr val="FFFFFF"/>
                </a:solidFill>
              </a:endParaRPr>
            </a:p>
          </p:txBody>
        </p:sp>
        <p:pic>
          <p:nvPicPr>
            <p:cNvPr id="11" name="btfpIconLines796065">
              <a:extLst>
                <a:ext uri="{FF2B5EF4-FFF2-40B4-BE49-F238E27FC236}">
                  <a16:creationId xmlns:a16="http://schemas.microsoft.com/office/drawing/2014/main" id="{BFC686FF-570B-B585-2134-4E69DB36053E}"/>
                </a:ext>
              </a:extLst>
            </p:cNvPr>
            <p:cNvPicPr>
              <a:picLocks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7573487" y="3851954"/>
              <a:ext cx="1081088" cy="1081088"/>
            </a:xfrm>
            <a:prstGeom prst="rect">
              <a:avLst/>
            </a:prstGeom>
            <a:grpFill/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877ABFEE-18BF-B254-6ACD-FC6E29929C5B}"/>
              </a:ext>
            </a:extLst>
          </p:cNvPr>
          <p:cNvSpPr/>
          <p:nvPr/>
        </p:nvSpPr>
        <p:spPr bwMode="gray">
          <a:xfrm>
            <a:off x="4283710" y="3463714"/>
            <a:ext cx="3497078" cy="683566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D6D6D6">
                    <a:alpha val="25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rgbClr val="00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DD4414-023E-F4D9-8B60-145AD3A4021B}"/>
              </a:ext>
            </a:extLst>
          </p:cNvPr>
          <p:cNvSpPr/>
          <p:nvPr/>
        </p:nvSpPr>
        <p:spPr bwMode="gray">
          <a:xfrm>
            <a:off x="4388399" y="3340986"/>
            <a:ext cx="2177293" cy="2238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100" b="1">
                <a:solidFill>
                  <a:srgbClr val="C00000"/>
                </a:solidFill>
              </a:rPr>
              <a:t>Workforce &amp; sentiment analysis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C0A4863-B65F-6CA9-445B-5FBD24EDC998}"/>
              </a:ext>
            </a:extLst>
          </p:cNvPr>
          <p:cNvSpPr/>
          <p:nvPr/>
        </p:nvSpPr>
        <p:spPr bwMode="gray">
          <a:xfrm>
            <a:off x="4283710" y="4328144"/>
            <a:ext cx="3497078" cy="738528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D6D6D6">
                    <a:alpha val="25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rgbClr val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16371E7-BDF2-1D3F-8DEB-6E109327D15F}"/>
              </a:ext>
            </a:extLst>
          </p:cNvPr>
          <p:cNvSpPr/>
          <p:nvPr/>
        </p:nvSpPr>
        <p:spPr bwMode="gray">
          <a:xfrm>
            <a:off x="4388400" y="4205416"/>
            <a:ext cx="868152" cy="2238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100" b="1">
                <a:solidFill>
                  <a:srgbClr val="C00000"/>
                </a:solidFill>
              </a:rPr>
              <a:t>Technology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36B7F31-CFA0-62D3-6CAD-B6C5372BC648}"/>
              </a:ext>
            </a:extLst>
          </p:cNvPr>
          <p:cNvSpPr/>
          <p:nvPr/>
        </p:nvSpPr>
        <p:spPr bwMode="gray">
          <a:xfrm>
            <a:off x="4283710" y="5227557"/>
            <a:ext cx="3497078" cy="738528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D6D6D6">
                    <a:alpha val="25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rgbClr val="00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F43C318-64A9-CA09-DF56-926990323CB5}"/>
              </a:ext>
            </a:extLst>
          </p:cNvPr>
          <p:cNvSpPr/>
          <p:nvPr/>
        </p:nvSpPr>
        <p:spPr bwMode="gray">
          <a:xfrm>
            <a:off x="4408955" y="5104829"/>
            <a:ext cx="702691" cy="2238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27000" rIns="27000" bIns="27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100" b="1">
                <a:solidFill>
                  <a:srgbClr val="C00000"/>
                </a:solidFill>
              </a:rPr>
              <a:t>Research</a:t>
            </a:r>
          </a:p>
        </p:txBody>
      </p:sp>
      <p:sp>
        <p:nvSpPr>
          <p:cNvPr id="125" name="btfpBulletedList255668">
            <a:extLst>
              <a:ext uri="{FF2B5EF4-FFF2-40B4-BE49-F238E27FC236}">
                <a16:creationId xmlns:a16="http://schemas.microsoft.com/office/drawing/2014/main" id="{9425D642-3A63-0CB4-F1C9-26D6CDEF55F4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8070311" y="1834986"/>
            <a:ext cx="3483498" cy="997196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Delivered 3.5K+ TCS cases in </a:t>
            </a:r>
            <a:r>
              <a:rPr lang="en-US" sz="2000" b="1" spc="120" dirty="0">
                <a:solidFill>
                  <a:schemeClr val="bg1"/>
                </a:solidFill>
                <a:latin typeface="Arial"/>
                <a:cs typeface="Arial"/>
              </a:rPr>
              <a:t>20</a:t>
            </a: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24</a:t>
            </a:r>
            <a:br>
              <a:rPr kumimoji="0" lang="en-US" sz="2000" b="1" i="0" u="none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2000" i="0" u="none" strike="noStrike" kern="1200" cap="none" spc="1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26" name="btfpIcon681716">
            <a:extLst>
              <a:ext uri="{FF2B5EF4-FFF2-40B4-BE49-F238E27FC236}">
                <a16:creationId xmlns:a16="http://schemas.microsoft.com/office/drawing/2014/main" id="{215A475D-5E14-F0F4-F54B-9EB944FEBFE7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11252444" y="1826036"/>
            <a:ext cx="698911" cy="698911"/>
            <a:chOff x="5159058" y="1170703"/>
            <a:chExt cx="1081088" cy="1081088"/>
          </a:xfrm>
          <a:noFill/>
        </p:grpSpPr>
        <p:sp>
          <p:nvSpPr>
            <p:cNvPr id="127" name="btfpIconCircle681716">
              <a:extLst>
                <a:ext uri="{FF2B5EF4-FFF2-40B4-BE49-F238E27FC236}">
                  <a16:creationId xmlns:a16="http://schemas.microsoft.com/office/drawing/2014/main" id="{0C49AE61-602F-DF7A-A36B-BFA574B2ECA8}"/>
                </a:ext>
              </a:extLst>
            </p:cNvPr>
            <p:cNvSpPr>
              <a:spLocks/>
            </p:cNvSpPr>
            <p:nvPr/>
          </p:nvSpPr>
          <p:spPr bwMode="gray">
            <a:xfrm>
              <a:off x="5159058" y="1170703"/>
              <a:ext cx="1081088" cy="108108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rgbClr val="FF0000"/>
                </a:solidFill>
              </a:endParaRPr>
            </a:p>
          </p:txBody>
        </p:sp>
        <p:pic>
          <p:nvPicPr>
            <p:cNvPr id="128" name="btfpIconLines681716">
              <a:extLst>
                <a:ext uri="{FF2B5EF4-FFF2-40B4-BE49-F238E27FC236}">
                  <a16:creationId xmlns:a16="http://schemas.microsoft.com/office/drawing/2014/main" id="{1A3C94E4-2A1D-9D4D-847D-646CB9283817}"/>
                </a:ext>
              </a:extLst>
            </p:cNvPr>
            <p:cNvPicPr>
              <a:picLocks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5159058" y="1170703"/>
              <a:ext cx="1081088" cy="1081088"/>
            </a:xfrm>
            <a:prstGeom prst="rect">
              <a:avLst/>
            </a:prstGeom>
            <a:grpFill/>
          </p:spPr>
        </p:pic>
      </p:grpSp>
      <p:sp>
        <p:nvSpPr>
          <p:cNvPr id="129" name="Rectangle 128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oD9kYMN51gZFS5S9Jgy37i5Yd4FXXgnCAX5yMEkKCTI80h0Jkww38wxxiAPRYNhxnyIBHVG/zVMHVtDRynZwz+AM7LczR6imj1cWGJQb6KbhVGogy2ITifi5s9E/qGAapG0dEHMGhxUwOcivAWsLrMMoZQ/diH+6gqlL8aeRgC4MR6XgVYHaArHp2VgbzL2sJZ0gy5k3X7S1/3PoXGzWkapjTr02ZmPKr/wbCMF8HSuQ57aBS4BHMgrpVFbzdP1DBanmPdptzmt7BCtyQsV8DaMe1inQoRhfBXdmuXODLmMgSSq/gaVf4Ldaa+/Fi3k3RbshxdKvj1xLpzvOBUmrvQZ4TeJB2lBwzqMRz7axBbwCKDN2NBqaQgeMMR8VBPO0f6w0YRIjdFlZ60Hjf1yfdaT/NPTZfVnAqLsANDD+RNiJmEEujuMMIDeMBtUyFLEgZwIWgxksnwebCAqvn/RUhmUAzhQxiPhizBJ7AkmeXRWBHGeUOsAtsDG1SkckC8n6hOm83j9WKtWvWXXJxavP73Kw8D+MgAmsflDfQvG5Carb07mqaV8bKe3f5uIglSidr0+2OKCYScl9/z9UJKM0PlVpAIAx431YVf+4amf3TcHwhfOiem7LQDaN9P0vpt4gwFW1MkSUk7lXpCiQSosXGciKIbBEtXq+iWHm5Ap77NeCXlbg/MBTJyOWMKKsgp42bsnAm/3aEkIeyQiGv/095XPN7v7c06U1I1qOAe9N6RAx2TryRGFqd/xpjBDKuA4RoOc2S1AYn+iDPYcqDLNX8zz4QI1KUOQLhu1XtiFyXrDxpdpf4ClrxXu2nB5yWOf+OWQXRx/CxwislnVLjif7bcLmecRgRfmhXUdBukdo8vUnbPZcZn1ueVNnQM1sja5XelZK8jcX5s+DIQZbvl5jscuI2pELzB52+fUHNSGHkhAW5Xj1pXGoFTpSxdN8QWY+cl6Bgv6eSqlhh6Sylw1w3+iuRMAyF6vtr/tSsGiUcGPaPCb0r6jFd6ngGhJ3Q2ZvDymCQ/d+WoWaHkoY0WwAxwvJgekmZ8dgmUE4WIdbQK0wPz/hqFv186ouKp57/HBAEqRBe/0axdczY/iZFliL2fKBDLxhYAtRt4OMOduxaaBVDDX+KnPiqGeTMR+nMNZ/2tWHJPsGLZiT0bwdfZq4T/WNZfmwq6s59ST/cp7wnhB46Lnezxs4ODRGd3U8dLad6bZILz6RV8mnkQLS2x1vQS+Pvi1YOxMBplChbYC/Ldvz43l4dcwG2jEX2qdFy+/AA/DGJft/P4Xty1tiQdyVNwafHGL7y7zn+TMiKnlhjcF7Q8bnFtItIdmocz/AdWlB8k57CFSFtKviRTGVAh7AnDv3tMRn0ezZ2dQAkIvmkM1v+kHDryUwDCGtJP8rwR7DGiZW1B1Dgm68FLQeJX7zwLiCIZNZ5DgKVrdY0c3OZHEU1SvkSd4ivIjCoTa6TaQbG7aTEftxeNF7o7r1PrImdK7rf+MHSUknPBzlvq3wescEGWxJOsWTXhohoLWsZsuwpwvz3TiUOIZFoIqTTr6UnyF1+q7wDVD5bOlBCT87ohns7WXHUBsQXAMnHGzTMEYHoJQ+upchYDSyip9KITBKYWUb1MCPhXHMNU3rg9aGKecDopH2blek3XofHaw8pl2Yro3eP2yAOu0XC4OfVeek2dEw/dSRN+cx8VisSNnrxoM7J5cYUAocptJAafIvaMizip9azvwVwr5OSpS4QwRil+7Qb2V29r1payXFGp0HCgERTSfXtNTd4DUzjqFk5POm0MRzJ5DTIHGKlcGyBy0bzUsUp2G3/HJoFxyf4qU3uu6nBOY9pUAYqfm3xCN/yWtv+b1diko/wU8bM9QIQuoexjpqpZn/BHutpe00GgPRFkIRTVI6vZUT2Dn7NKE9OK89g951UqN4mnV4wnQz3PgQ+lw2qzKokKKxQbxmzfuGQst1ZoaDwQjhCP+Udi1pn+W4Vge2ku9Qe+rDixPmiaEu/YjMtA7xalKxTL/vC/YFkXiQvWphSZjgmjbsmJZi5H72ozcYax/uf9XwhCYuzzKzKIzSnJTt7xhSEgDHKnN75KldH31PeRC+TdZcWhaFxdc3E50aKCu9kFxoBr1C428LixdrQeAscETVfjZDHrQOsmNv5gRCuxKqu30P7tRBY/mJwzqQS0t49H+uZJhBAQyz1rUlP4W3k4wCQ6YPXUDs/GnGg0+G3vtWrCzuk36enQ/XAko1cIju6RhpX7gumZZqx8FZxY68AmQ/0jO3sWRi5oNuenTrLYGDhrUO2WdCnxrnZFvVbrCzpuEkPkqwFiRGcG/m+Y/wEGmUBmdOtKDSmnVrlEdDjRElW4Lti4eH4syi84EHpdgc+RmoOoRYOvGuEAVYgQEZiiULIGm7b8k+1FHfb1pMUds/8D3KWg/1pc8x6PLC6Aomc33AmLp1HbnKY9ZDVnmzlyVa+f6jPke7IjuDExVA9lQ9kH8LDxGQKkEX4IlNFTnlzQB0vHjdibkCpk5la9AFx66/kdfLgIqUlgK304O2Yoe+ljRJBZsLscRF0PxqSLRscnJhizRRun86WKpQsp/d9HWQCJLCSrczV1ZXng/nqHF+wj+jib1L02PjTO5mbDDQz0X1qErQb6hfs3Q6BKjmoU01HhQzaKi6e+ksH+LYyxuxWQwma41S2q+QgAhgaaC4i5cUVyPQHJAAKV4bEHTbU6m8a/zxfuozPZ4X4RPekM2wMS2BYIEYK3hIqAxddEgIE/m4g+Vp2ReXNTc5FqfiUULsEpF5RUF/cU1XDWfbXEUcwMe8DL+AGsT3oAp4I6APB8ZePF5+eY2D4IRkmBG0njqehkI4FUDbZu7bJIP0QuDl6zgdbblQQkjP5DvL2FMm9aYFXEHUV4ohlK2hXvjlsNV+E/oekTPIyoZUaqUE+LudLo0lHNgIOUvZXFWaAMswfWJI0Z/M/dj7ih2Cr2F/qPrXkHJPWUIb/GKkeWKY/cPtcx00SALvZQJ4tZKF4VU8wTOY3/M7/IedWMxJlCeTceA0gfsxGihT77AyIFITy4D7Q/mME45amua7R8WdfvEkkizy9T8p1gnXnk1Vske33vzcVkH+dDf/nFYeBOuP4HSRgPFL8p6Hf+y3jMBXvDTsPnZV6tlqbCZjwVu4n/mwBVMZ9V4iZnYlP4Op7At63XOjqcZdntRkiIbWJhgw+w9otI/2dsLqrEX6WzOxbtrV0Anvgh6MuW1lV1FZ00/vzTsAP6Dqih6JGEcbBMdcxdFqo+PW+fgrY64gN1fYX0NwKDA/zUciN2xmFNsRnEEeUyaxezEF6eV+lX4B9Qq/3CZHLb/5eZr+IFOmIXSKp36QFjluWdIpFmGOth2mzVyeVATfqoLHV/OrAB655q2AGN/QVQu+Ho621SmIR6KKbcoj2XIKlQ6u2E4IjI1CPsmcmXQMssB9LDx0ShiodOAC5/ppKk3sYwVdVtQwOC/itim+HpAsxenDw8VL9a9fsiBZkpw6Ir6W4l90skctC6eg+lj3qnvPyMGy1Xx/U6dRdRLOkr1swU4NpjtxO10CTgkA6gd7Z9AD4j2zzIW/O19QqafV32cq0aRqODqLl4Lo4HdvlzPfJFRTBAN6xhe5CxZYKVCdxs+VJIpiLpSn7TtZvjBlrdeKIc59zgh+ob8mzoW0fmBHqN8XBeYcJU7FtG3kZ6gY2vwIfItqtxAeir/Z/hbhvvzU5Q4X2Q1Mi3x2kbi9wQtRGN8UMW1E57BfplybUxj6xfbbKxOQCk3SP4fdCjjJSC3MGE4NqjSWZ/a8rBzYfauRoWeBbQGcC1dYdzSCC0aRwJbGrzqXfuMcJuQPEkQ3v74xbXAMzzDW2OBKpk1PNwt6Cn8C+fUXsZLtmaEhQB50wn09FcK//0qj3pLHDAraRBsi9tOZonQfQTf/Yfdz1tnl/mPTAp33nc1SwaGTai96nIv4QRXTsXAQKJZaUvs4/P0yKA6OnCPlqf3zMEXWqq6kMM7TJdA/UBWRjNcMW+LfT5y0JdbT2hirQbQElC0adSMnUNtU/IieLLtpK8WqG09KPMo+fet7Zvpx/5ugWogkNRblCJhPk9y8M4czYVoJ4Oc8bSWs3KpqTYn3YdaufZEP7J5M94JVXux0MIMXVJoUgCXpihQr4lIGmxTtTsTz2m8mNlFfUjDXbXywYdKaQAsvpOYD3touKJAVTWZxzkhc08vif7WGJCyoy5qLWI53NqYMFFatLHxhQ4cDsSGbs88AVC7mbKXbQvNFfNPksKQ54qIxbHmSCP+NDhKNNFhoJZH+6ACGeXCwYQxaCKNmZsJn43QM3UOq0tl4f5b78OCZnR06ngnLUrmbh/P64z4/s/uvJ7TPEcJBjhVzUlqHTPddc0kUR0FU4k0SmPtCIweg9gmGZbQTkhIkNdn9hjC/Rmrb4LHgqpRTYRLC+NUGiH7z/2K1XurgZ1b+rOHYFB3tCteaXG+AXMm2nzpJiPnooiGNgOA5OTWIvsRzOHISDxB+rJa4cw3y0QDlI58w9bHmpIARR1fePMdz32SXJpyWVGGeINj4SutPINiWdhr0WCTbVWTy4Ne/A8P/zUAA0kkaR9XIKCixkqeOPBhHLvPLnMYVQYowRE+dWvwfNJnCEharoulvd0LGtfk8QOwi6F4BP6aBzvIzoi+7Yx4IByD5jxJ5mgoLSo8WQg+G4biR9s4HW1P9AE1NHkwnnOo6vte2YNqYu7p0TdIlmb6fMdXPEfrp/IuhQ+ryg5N4Pv/bjlH5jrSUjk+A/4uk+gYKM1ffR778kogkh0e8lSM/YKrkJ8BL+RNtxG2ZHWWdirn1GFqKyWYNFnLMk8pNU+NV1BBg+EVBrmaJcSG+WxHV4GW6hsiPPKnV7naR06mUvk4VozZZU2c+/yING55UHEGPaJDhlCJ2tQCbeSMnFrwcCHy8tnSgrZXhtkRq3o5ZwORQp6l02aJ6WXdPpBiLcCNp8me42/Q9s4t7hEUqZnSs728XtpYZd2v20bOBXvFL0FvIZcZMWxMzZX9eR8i8m1/qzNZl7l1+P2yZXc3MA6mD1YUNSq3yewZuhsoEdjpaD1pIfegFGd1cOFd+ZGi09M/XoEXKf5SQVgZs9VBu3LH8Xg1CBkNdmR/bkb9fRqmNYyFgtOk1H2BFFumuxL5vc9K1vsjW9HlElRG/QCYV1XkazZu0ixSMoFn46czzvus194x9tk3NJdFIQ2atKYBp/+L1Ey2X5D54o6oAUf5lAQBCzYhuuY3f6rFnmRo2rNZyvp3Yo7rQ0NLyKw/U6zme/jn9RuQq4OADyaiv282fs96oYswNugpE2j77zit9L/ReJLRSvTM4RJDgJaYNHOefo7FUW1PQqDOehyOvMeIGL8XdlNyIJlYwVesByL8HmQIrwEg0SJMzSNr4nOjsuSPzGmUEm6B4o2cNwbP2ubRTj/rf9SASdCg0KMId4KL2hB12MsGQ261mSVof2vKrzEzaGry9Anqv+ITDKTsRNV2rMX+Q9b0uHlospmnr/Gfe1YScl3AmHi9CDPbQvnwGHEPuqw8fx7iKppLwptZ9UchOBlyH7GGGXh4LdOHVNXgpkoHlF4A0eZrpu5qK0KtCQz5P49l1MM+4xe4tEz2j8rOSA7XIW+qrBQnYs81XS0e7N39q/n+1dWWAIZJq9xN3pFFAgJ/LKfEOclsOQ/hMwY6DArRMMS5nXfe/AoTL0xREYBvG8oHRZqUV0g+k93ONZCApK5Nq6fp4CUkuFLtWKD623chmk4oXro1MbpYbhywasD4J4RybaXp3jFSquKRrJ9I2+8OgdAPUXn96cgdW18QjC72X9oFR3Mnlyw3mmz374PHilsIko11fZMFCIPMbNCvoUmFiN2JTQwr2kzpX0q6yTx+Yr9X6ei/kzQTk5TDmutWYdFujZHDeDWNJivncXIGjdumydGG7nyyJVL9ez310kXjUnr3ZFsuPwjw2Am9pjur5QXLfwBXJtluEJeD5jTn1oNpZSI8VdbnowmpLZZzHDM2lRsvfINtPmaC5OZ1y6m9AHjSJjJPtAO8Rk5dHjzJu08lRMblZ/BzT6VIXDo4rWd013TFemihDeo4EjoLCzf5+8hHaNChsj2oPpDRIX6hDv35haRrTHSSirZnntuv4TMZg8A5RSNittIIGLruECKp5aDxBsJe5binaLqwwnETve9aaUNAh05s3LvB633KklZsS1bEtQZK9qSImRxXsNM2Qndsz8eSnR5z3oB2QmHXliUZsSSM0CNABYAQ9BHM8wGeUUWMBfIpibVDU2B+zIKflMzB38yJSDskb6PhsF7+f4A5IxnMYfW9Ln+adX1hZsADWJlbvsXyu28YymlVLEk8RK/Cj6HLJL8AKF/U5tKTggEhJAnGXzN37pXp8B6I7JoMMJ0B5iga9w6xuwfFlTscym//PyzZ3KHJPJaTWiLcXViLHIH1TlRo6EXp+CJIAF1trnMMqorQu/brmkhzTPWe4C0/WscXD9BhIKyAUctGq9gi86noPmVE8vydInfYeiiX4lgo2zYGlol5kQQDC0aX39pHLsTufgEVo7FePomBjABsCenCjh5XjJl40+bHjPcucooROe+ilvVjcyQ+6vVVsLsFHj5fyAbDpXxaztiTePRZqpu8afVDfvtNmQ74u+eH4U3+GX3TyLwIyirzLZpSpdWgBLUPZ3F9T4sfC6ZGPM5GKdshBAx7vz5LA9NgM9X0BkopPtgW0d1h8hW+9W2lHVqwjAUN3qCxYTKsuCUBPAaQCUGhePabA3ZciCZtjyzpMwXETeSCrz/ssEy7jPHORHagQ2ST9A+di//tCLZk+7UDh4nSquH3ALpC8GmlkBFp7WqJ6WqS9lm8dPYbrEtwp4TJ8O8aaeV4xNdpsKyPQxNJ722gyfimJ0LZ1dAfCsNl49PZD8zIlhgXs8c8d4lsU1yjkAficTAJPVfpl06lU81NwRphXsR0CPx2+CEjJS4P42BAxNsmwke3tsGsW8U1Xy6bbVwQKMWWcvDCTNWiF1Z0EO9MvXPwFMU18CGlwDU0nHRR79+Fk5VviUsmo03oOzp+TTAWErHTl1I/uToRVX+O3sviEw3WH19Z4o/SvnekAqw4eksPb3XdCZMjdPBnWChexcmTMFB/Cbfz/OValxAZIdI1HBi8SMEJxEV42euQ7w/GjTiW+liNdXKEjobjPC7Wm44i8n3h48tKepPSu5MFhIL4+YbbEoWSi0qdxGMDAQ5g2b8xzGmd4yO48kqxvuZ9Ivzd2tVQjcyXfQ/fpjUs2BU8SddbTgDeSiyutIFl35dCL4QiZ7EE3KXmswE/MG5K4q5N8Kvy1053VT9ksJwrmoak1patxf/vjU2D1HkVUQ69SYI5dE4H/UeOWX88Vs4+isjzl9W8secQoQhv6wURYRCUgp9y0igNaZoFJzQDl40WCj8TGA4ZKNjgZC8KJXNEhcS/CRmnaKCzY/TiUA7WtjxYxicaNi+wpBaFAHLnKasWlL9nqtQ9VfCJX2Pt/YZV5Utuw6Pg+i2xeqfUOaXbp4hHHdP7248yUE619rE7oVniiXSHwyYHYnw9Oov1N18GQgxzMnCGScqAdqahyDJhHiWMF+rWaO1EPRNv6/QgTrsxpDioDgEfDBv6uF+r+JMxMdPKhEjzaHrIJSgvIiwpMlB6YS8JLibdl8K1+zFRpHOPg3iXyEI4/cwJncMt0KtcppekYUxS73x2lwM9pvJPzwX4EVZttUHU79eZm51rivKugHU9Axy2JixfRncJoAjYObIcTNXRHIzuE62LFsW9ch6IltD1f2J5jNlcv4/0ZM1t+hQYA3uLhfimNuiEwsGAQRFIA3060TktDnSR+YD5t83wc9CiXfmTh/rr9Ta4szCT9CY08QwRmoDTAzb8BA5zONA9LuisCRefs7CZvla8UfiQjR+A79MhC/I9fEfnbqG4hzecTZz4oIMUPFcKQhDDvOHxGl6zIvc+YyqqTm3H01HRZmK6GMkk++iO0kaS7t2Kp9qcS1C9INyGryrRDSw5iZeo3Qid4UxoCkTKR3ysrdoDiT0J8SmETexsiAuFq9F6OQhw5KmFe/elR8ZAjGALfLUwFzgY7h8QBBrx30I9O0Kfr4B5t1+QbB02a7spFu8xtbPqKiuVMZDotcFgne+Gjv478qnlVFatiAlDo8q9KUmrH403xYBNZyC8tg4SDcXbtxh8xKtkg2evvz2NhdanPVCUclQx0kExArS0rCfAtsddggm+dLcPrHoeybiSD3oexyMDEuRW+Rz+bDkUhSRhChPmGRUe9BAngFh/RGJotXJDJWy6gKwrgmb2IVptBKxgTIJYMEDcheg+WNCHyF1VvkjiEWmvCYHWzAlIfaDk9yrO3TIfpFF6trEGnDBGMPrj9tZRFqhdYr2k41Blw9Porcr7dX8UNoXXlljTLeJd5hH+rQPFROD3eDmEIH/upZjTE/n+4uj/wS2UVkLqEVm76m/e5gEzUgUiqmXgF81GTfLpYQaa6Dv30IT/jJO9zXhRcgoSJD7iHRUPRim45Sw50pwPGoUA/1NCpiI8SeQps/EqEFFG19gnOYHRiSMoHT0+RzE/xzt8jHIboeUTp9+gCsGx8OhX5u96tNQ16P0Tyg0KysXtaw0iWskaPdTBWF5PSm96aMN8nNo/7nqjcAtLMKxvP6Vhy9dyiDIFtNq1HRlMFBL0zk1xpGf2lwIomap4HtmM3Jb2qrBRwxwqY7+KRPU9wFA4FuKHg0GZ+1SlU2Z403eYuv2s8+Maalkq2uiebpLYS87SH3ozngDabZ3YPBEviw+TzGSx4WMj+oEZ9SLNjeu2mqQE//2Xj7rs9dOe+Q39ivr2D3C0RsPTHrjYcCe+b9I1Ht9oeMympl3UNuGiSNYk9PLVuUMfMqdYVXohBRd1lkC2YJbHl65CNQAMcuDMrSPls78oGG5rJDHMS1vNbbdlFSt58ie8g3eg0QQwrP4RAteql/s5OUfecyaoLZf8+Bxf8uo3+FwvZ05h5dYnpFkk9DZva4V9Fz5FVmLayq2+xciWL2jdlLfkKfS+FJWKek9EaLrR+ccimSclhaiUW8kxzeOuzlhQvPrejKE8no7yeTP8jWkVM+HpLgl/SZjCiC4UWAtAtPoT0KqsLc3RlW3nDkS8RG+E1nPDaKl7O8Ka1bvX4TAQY10n2HrV3tTgY9VVIQM5rj0mlIuk17sng4Fval4Bt4d6sx5Y4Ow35e2BOwhyfAdAmnBU06vH3ObaTkdCQepV93GD7zklCNayVzDfB7KhakWV/48A2lQWzKRwhxrD2s1CG/VP4HSpSAWKzL5VjwTmz7p5cqa3z/PUWStsI8eaSBf0afzBIAM7jVhxHrY7jnV0C4X6ENQZhk7jpFCWU+iSUrAkYMd0wJUvyMHYVxAxL7JMuPtCyU1LjxIxJzG2pfTxj+CxMzy3tPlEUHZVLMOqo3Dop+bKvX7MKikd+7uVx0BjLgJ+/rx4J3V7DNQchJgYqkI3MjMULSjUprhYbUNO/gsaOSeiaf/G6+JQqvLsmaCoXnlwcwBpDCmOIdXZdbd5H+/mMZMycdZGQupjPIfAcAY5758ZtcWBXWTvha1bzPEF3B90kzVncd3nQw3V9De0T3ff0QZ1JdWqX9XxjO81jeKhatA5PmQ+fDjP7PIGi5UHC7M6VbL9Xej4iOvKy284cXxh0svokClHl3s126+JwyUM42GYsSSNHEJHjmLhCPkpQRlSbP3z01+4R52N9rJPg5+pTPPmqome3UZTUxCVwjm8rerg6ii6TO6L+s3IF8fDOxm+jSdDxsas7oTtTvZIbAM3dBareBjPe3o6ImzgNZeqZb78+XeBeY0bBj4cvW8LkrU4jkJJKsqhrpWP99uWFn11leieDu1/37OLbLOnPFge/VUOaDby6lT9S9Y9MirF0FBDhtDKYx8LqdJVqCXR8H2vkN01+30W8iD7w+FWcvGNIivmMt0kGReYklGkXjiouYsbp6ElMooqNI0zIq9wKk2tB0OZ731wq7FF1blhosFvhiXhqswuOgnn+6nqHWyROORnVBm6BZlatGkt46aLu7C5QqHko+rZk7nY99JrHk/qp/3NpuoXpMF3tv5OM0YCuo6dhmvnW5Eu8cZgrfPVBAXe/uLXcqIfk8+Ykw4yW8pVxwW59MmPN2aUXYMYOZL+TKE5gxwFJN6poO2Wrcen75/qKglIxTIRx0yOOyEku/MnQqzcCI83tX5LuE0tFR5usgKKOqTGI49gEBj8G7UM7dliuhlyj02xj+f0qiu6FA6FxhUrvZhOaqwBelF8zs18YSljYboBjZSgbF4k7Idcsc+/ikiaYd/uObD/9EQtVTQQMORQK6ezrUnR6pEOv0RNh9yaA/7l5l00vONg5/BPkYPfzo0rDZdIOLTKywuMb9oGjtkSa+cfNQkDUnXogIfBUTiLMdjg+MKM0dTFatqqu0/iH7BjtaFweLrEwAkN9ALvrfawzjVwb7xHFAzBrQ5P7rNBSUIqkcGFVuyWvwF8tqdixPwL7+cvV2nopD1Ng4vLQCa4/rOBKDl15dOoOGRH3O9qBK3x2ghTy5tCYs9WC+KRTLCgVFZnLXuGr8VoNSdNSCOH76F2TQQKAq7+y58PiRzeeVIZAMAcdDhN76XG2y6YziRWiXcCDzvVvlPHBTIVK8OhEcdYG/2XTJZ96OuCy5psAfPlwgw13g9yvCneovaEWgxhlEKww6I/Kx1LRErp2HNHS/GR6jknK6y7O5Q7LO9laIC0Vk/yxfPLAn9hbppxGRFJASHmYE0golrjEQ5grA0D4+7GDltAuZxp+M2AtFCTWNaXuptvSkAwQNc5QdLwxk/VSnc2a4egYU72aRBphe7s3SlYMxjkTtx5hTvQgtjS1BApHuPKQvQQRh9XXmcWnFreGjCcwyPA/Fabezj7cvv5MR6vl9pAipi1jaHCI3Thqpu3j6TBeeV3W6/2doe/Qj6yIVfBPM1AGFysq/38RCcr+CFnwEAgdkcnFva5hS4XLpX0Gigw4ibtODVdRHzU5mVwsisDYAjqgAroo6yriWWeXvw1GqX7DQPybWEa5Rfie7b+WWwOFkiLGpA71S+iEMzkufr/W8JPnF8/X+kCXuRIhTmegGRTTtYP4gh83Zi3nlMJGjBZ4X1DErTLS57Ql4lBHl8T+akmcIWPeaOEWxKMGoXr+761Yxg4eMGbVAg38B48a0p9it/ZVQKDE5QwXLxJYJFYN6ON8GUg2C1/FgVcOoa4+pjxCmgGVZ9JCEch9eMiWS0JvA5fh7pXXxlYGHzsg7AlTrWM8Lqzr3CJz006aTsy8pEIu13Qr5DhDfoeSi2Mj0Xsf+blqDJGcAYADej4omg3QZ/0IR/gtz7Gyj2EHj53XqIn/BKd0Lx9fKJtxCx9Kso9hXtx1uyX0pFO0XOL51hdjx6xiL22OtJ0y+Umbqy/iGnso7rgUjF8ogcYEAgLIvWj3NVhzgoJX+hi81XWPjzWBqxElM6EV/l/Y2kL3k3VkgWg4vduqdvQ3pB5l5BPn5wUB2ZS2sDKv03prS896942iwEBBDcEapIw16MnzPgWAAGY7ozNh59vkcbi4B2kzX6l5BTbJJtDFZTFT1Ja2g7H4diLgkwv2SwyMmTnc3KMEMBeyjTLU1JjckDgtWaS/F6HWXXIgDzzlYKT0YGCoCEdidyB85RrziQrpD+kO+0z573NplmIaNl/Uxyy0azAuaDYBYDoP0lwey5kzEmmgtBRRoIxmsdMbDklJySKcYK5+4FlpO61PhSbhQo7KhyBx7Q4mxTawWWV7AlhK1+KuLLtxs0GPUD1l/g05Wtw7n9rdoebCJ3hj/vyJw/PIAyAYL6DE0W2AyjcXm8FwV2g2cOOmdwinTEKV8tl41/S+CqQGZJi5XEFaZvuLtAwTfo50jSxO6WlskAeDRh1CNDyAvgcmumxVspozencUqDhTrStRrAdvXkgB9HMXy6Lklh9mUAByH7GN55zZLQ+Wxp2taFsJVdJnbyJd43fYOys4KbNWP9rlvEUkuirMUz/vJymMRc+j7RZ23FvSuKxBgMtkfrrN7cER9B6ICtq4H30DCEC7ax3ookLNgAFsqsVGbp+B+Mwu/u73A7/xSmEr8heKsMWoStirZ8DYHr1ZovpOcbLtZNNljWb/754OVVY1f4Vi93Y/HmVXbpfJiJAIafpPPTyDRep5fKg4u9yT3I6JA4kapAiEO0m7W8jSgeaVUDsZYZxiHprXrHbwYVFPOvPyHMfLReYp3P5yqZKmtShzUwYlJcAS77ZjH41Ov7kuSfWl3TBHsTPHogzqOS6D3z/iTmIxSW2oKl8LUGxOwZTsDXTo6I+Wk17cCtUqRIZ3I/hEYTDoyCuhLEUXzxce7cFz76wE4Ndxx0PaFwdI/B1YxhdkMIO3HuoeYCgu7ISxkm7mZf2TCEkLc7ZeO7hljlv8tx5k2IoCLGDQETUR9hoB+tS4Ch6hvnsTzcUG3LrZv8MbAGJwsC5KZTxl18fuSCSCwJCXk2Im9HaxurMqKgiGGYEy0SOMFC3ObwBVhkKX55qw7l3M4CBnC6F7642GboC4hph5y0AZ4OmAOt3Rm9q79g38HcHYILOpLOCPv1d3IAnCCzrlZmiqsxoOAhGmKV0ZlTRdAHiF8jUkNNrxQ6zA6heRfekD9VaFs57rXBN8MdTtZ3wU80th6jBh9h+367cIsRzZiQD7pn3u7YpJcOjIFyuiTiUxyfpOfUVTh8uNgIhtt8pGfafvYSZskjzW53BEm3bxVdIGzLa0KnBKRN1KZcIpPvFvEygsqXEeVwYdmBS4JIzZClgLBiwBlarPz5Mw5OpCZG6u2cuqXcNxVTu3YeKAKh9wtMJVPYa5XFyhqH7St61C1AhO0+Vh7B6VEF7R/6RvU8xUin+2d5AWrZQqb58vc3zYVE1zTnSPkmjVjlFiorDeavBQBgwgZihDm8gi0Upj8y4sftQrELU13ujLNFuuKohdhzJAoME8gJgnv78twBwmStoSerDLeiiAIw7qH4yiEUdQ6sphod6ElaimpFzHls5OIlu6TFGgt0Jkjx1u0Jtj3gD63n5uyw2CetXNiH0QCPVKUtjGERKmAHgJBaY39L/r0AfajiZiOX4/8zjdmyUU/IoV0RmC7yQYIG+vnbCRtDdbf9rMbXOY+1bSgTAryA2oxkkUEtWg7TNFGJVydNezBeaVGI8wvAS5IVVE0uphIHv98AGHVBwovmZ7U37uWo8lDGCU/t7+BOaTYw484rORhn+5bGC4bm464n/G6cwuIfi1gT5GOeoMfhgRLEzeXdvPh2ySwQwhyynj6NODntqaD+24rMHSeQsL4RPSts/CnYdJAy4+4Oeg66telxBeEArfiZ+OBsBGWQmL56/H/iWtiql4t4ws4Et/Xcf/7r+ODaZVA6mKMfnneY8bAQDvid92BhrE2Z/kGJO9K4PbgdK/s0jCix20+KwKnt8hN8WXn4B9/h3n4yQzBOwZJyNJ6BVBhbS3Db6/qSCjUPhrXkmPPiXPPz2Oasti/FLdcLMoNsWzyx7bS8H0kbaLeqaGGnEkDVKkCItP7HAPQ8qwQeGy0kkOWYFctnGLKWLBpAzmxdqAUrDt50irO/1+UqjghZ7AtOcQeC6LDa4P0BVcSrFXKC7+grT/HBE/b8HlYvoeAUTvsmBpjH+rIhJVpIOUO2RwpsY2Ou1eAvBibzZpL0vjKtiY8jXQwvW3oT6LDAAbq+s6AxmkFI4uyQKlRr5u1tyUrKXNn1ZTiMEz8LVr+tRn0xdWji5ZNhDBJ0jQkd0zQxBZ876bMtN7lwxaYtXDhpfnkBKIHDqacVFt2ipJzFe6AsHNoKgWV64/FHApFhoHVmW1H1PCxeoz4DoayH7SHhrFvKLWgPvK0s/qCKpiicVAHkzGDp74YgIr0huR30iPB1OYuHDxTkUhQImsvYPf9GhUz91Xva4vifVmKss3N4wUv7LKiFRJDW67GCQk0L8P2qAWV8eg2rjNZLiLDz++6TX+VD87nnI0C3cjba3pw3MJ22OZHBITt1pru7V801XiDxyWfoGOPpZ9qnV6IKrZt/HoNg5KGk9gywq4m/hmrNg6kwfz5MuHhKNrhu9giT6Bc3gQVl5wvoF5Qvc5D80FuSqXpubQi65MjAtNGNNbpr7eS4NZMgbbtPoCHU1yYSvDrurq3sry9rdGI6P+F4Fz1Lcz1lyXsElFLcOUMI9Sob9m7/bhlbEB43l1m0KwuUy4aMiWC1v5+5nsRZIFOFkyVNQrfZv9uL39lwb8QTMO+W/GzHoHNvBXPip07339CJW+DCwjb9jwUN7x+yIS+mX/ll6g611/jAH4V/UbAI9loMvQaqrdebtjbKoQwsjf1Ix06RaeRFeBKuUqrqET08UyTZLLKHjgwIvngHBMqQkGcLFto+qnrTseDIPLoUYuRtQ3Nvri+7OS9zUVN8nfHO2YkVxzL1eB3vlreYUJtrgjyXqTF4Ul1hcVfdJWB02xzGlMRlYd8Hi64Sfvo3k6KBT3fjr+1TxFuUB1gzZkABq0MZ7Q/cvgzr2UE0xJ07ABopTwnjbG9dgMW4RCgV3kvOJLBMAHC8t+cvJJjV6eHCQ8sjI6rBoFe/nO/VLO2liSyB0RNsJWqYB7loxbIEN+PmDzhWGJbJsep/CL3MZ7z2Uz0y6iHwgeMTfo56iV+ZBlhY7QPKO+ThWMcYfOvaaPmuNpqBsMi+7hzAUbYWfhJLd6lhIExilX6oJLY6EVbPpVYwLXEXqCNyxyVQSU4bTZpTmdROJsbEYYCJDIFmP/FmIfMO74PYvvYW95MRbfA5rnj+V9XfH3iJI+pzRybZa/SHOiebM6ypSyBNiMtLI9KmRd7vqcaSpdl4jKXDnn7x6fADIcgBiUr/t6ZhEs2/cyKNpvYslaw0mtjSFXYldwTvZOUWmmF2KgX0oJazAKoyqPP+qjG8moDBVF0ikPMYnli4c25ENFlEf9g0KRu2Pd+CZitc4NRlPSV/YNk371Tq2IEWoMUKxrsxiBP7y2lhexFu1Hl39YyYUtG0MyPb+LEWLI2Zm7YAhKAFmX/jOZdR3S/5rlRHj6QMT2rWRjWFlb8+pg481dGNME0WBEc6b7QMqlcUkqSqVcVwq2cTA6ru7JMwzgAY/6WgiPusBKStFe9+2utlH/P4BcddoOLuAXrmceXVGGI4fjvGjgYOv9YZvB+NlLos8WI+xqkl8F8QAVpPuVf+4fHwVNlEuU/QtIeoFqAGCxTqVV1x8D9dpdLy0ccLltoY643hg7AYfCO1Bw+QdnLL2zjyQu6YkNR0A5WLDFO4wfiW0zJdjm0+3cWay5rCqlDe2+TcMmsrdTRFr1xBZ3C6DFz22HW9sdGUW2JblPXFauju5moUBSoIIme7pMJ2tvw0/Xwj6zQJOJ+CGFtKVGHHqy4dkeqcJJziSOT75Bh97ASTF3DZLHg/pneRcmxdbeoDqfpgxMwmv19AwCRoV1DzAgObnONGA061BifMAcaBQTHcxEA5UEFwyx1snG1Gy4WFF4bOBiNRvDYYvbCvU/S3MuDkGr4YcbUa0BLMhwH9NpPFGRpxbF5+mdRfNpAVYfS3OjQwitwjOhasFI2TKZrqi+aOr0Z9tvCWuxyVprpHcTuMcvvob4frzpv8x9BVpCFzSyX40HJz2YdESVmv8YfWn1l73OB2Dcun1z5XX0BrEEK2eZsODjNO8DZWs1NuRisJubQJdPZ//h3H799hdfbIVniRYDvbFhwYmxt1372Na679yTOxIhDqOEs9i5q4ftU8Ip4VuXVnp+2TxLKX0/2Qndok0P2GiWPF53GzUmsfgNG3tR1F2AIslkhpQGlHnpSnS0xupGu183peUZnu8dEKGvVdtGk7jCB6ayc+/6tpsQkQ37AdVwn0SXm/udPBo3CUMEtYabB7tEWlpscCFkVIdaf2bh0ctCoaBeYSNjfJWaonIYsHHiRG6VfztkmxNzHCH6fRniDAPjtN2Q4ohXoEkrUKZlL6/4Nh/OHGaPnIIAfdKHeZ9UvsCH2R1wkhDvqpLXo7FmX+tH4cVRlBPEl4bn6ORVXz3mggAPtQFRuKKqj/qgpjLhG40EtlnIwHNOi7Do8ozUWbcvzjcsMMKIUbC+w3O3+WWMVCN+OiqvXaGkkeE0LaxK9jsVbuMBez2XoziJ9Ms4+2NPqywNo2EhadBYWO4/AhdRuODHFWq8a6lfPbfKCcJk/fB8JVPKyK1LN42qCE0zoX9risscQ+ZyzapXEfDvwGdkRHYJv0VXXbR++5hVxydciGXUQ4H1V87mqwDx0xzWDYONlgA0rSN+RgK9mlI8Xtiw323yQSrpb9Mk7wIwKrBAaUVVSXlaX392c1Uzl0W62kJcQmzjdLywQp7RzmOu67hJjOjEzK5uyWTr+2okuC/rLlcKnpmI40pl1K9oYkXdRoMYM8GZDVyaVN18c2G2qe2sfE4i4SlVfrzoGc1p9HBFJ5xk5qVkAZkcsu0DgTY+/iNj+vtkOxqptmQhXaGIQUghaZ/P3ZdfvEB4ZWk+H4UqkasyxnUE1aCuXXO3Efu8D7VA9Mr6TDPz7NHbKccs3RDl9oQXT7/mnUXmFWMKEn5DnilYgE7r/pmFSoQWAJSpgNjazaYzIUYSowt6awnJmpZYM4Br0atRPWo5MhcC08nI3dTMmd62yvq7qmg6OTJr5OaCXxvuj1DUbcbZZfsUW8Y01fz//eWcVYlE2K5y2FVTYFTxU5rn1+AbSJkh3ZVccTzz7hNM9xD18Jr808N7CcUnr9JsG1tDjIiHe/89iqudpYpYvLoRzW63Nu8yt7gN8lTDVipxohtHOobSgA6FZlewLPOiKSAa/U/bXJoX2RkcgxWt6xOj7EQoJitOwplHC/BdRe2idgTt5hutaAxhyBv5y1d6flENOjhbwFNJrj1N2VCGlyK3iQUQFuUGCP6n4s853sPbasTudMU947eJHplGxGXNfZx/V9bSwlauvuKi/6pvQHFO72brYX75jfNYhFSIYKUTXD1LJ5yWWwH1W1UsdgqLlh4iwbxj6cqggQLbt5i0BvUpc9AuApFxCyYAmoLMLGaJGFKrSB5G85HMad7a6mE+pAE9NbR58EVyJQ1yOdoeRjqKMlyb7KSzZeY8oVI7rjHqcHF6U1zdZ0+jQJIdZaNHEiDiMwrOIIhMGWFjwoqWPRSQhSHvjI3Qu5P3ZpPcglEgYUgeuYORr7Yo9bICMBUrl/ch8ZZOneXPd76eYfLVU86S711kgXzbCmvNzdVfYz4Py3p9wS+PYRad6BnGd5eUbJ8vpdpHmcQFpA3einn2d9dV6CVvvjxY+r6TfbNX1aMjOADmhaPpI+5XnbsLgf+Sk1EVROTdHTUBnLqbyV+A3+6DtwLhTIg83NkKcjtL8Eoa/u3xLBhU5+whxWfZkmagw6ZKmb70GQGk5NnqHC1f3MAEV0GJQvJg9psfb6iMNpVwgViArTLU9y7mxUKxeWFXw4W3bOIK/ZFFr261zme0JPT5ht/S4FqwL9/qPXt8WHz5cAaR1/ET9lb5mVfMWordzuhMpbP1Jzh55K//uPnlAv5mWoFR515pZeud0gvn6Q43aQvh0oVw9ZJY1EpK8s+9+isWKP7dZ8CbWbHyQ5uY8NjLO7vOsNV4rJbgR86MYh296vmj6+PLeAFl95txTslhyRoe0omgzMc+2NOxdBXTjpA5SLgC8mJup5aAduk3+MDtjomv765Z/ZIJM8HW5uART/87ftH91MwdWK1Dpw6nIJXooptCW6Cn4RAm/oJSj+COV/2DW4WI05fZZt8TEc1HBrF7pFaYRGA3hcg99NK3QcOTFL7/YBXYBD3VrcM8nBIcxOT756trGF0xVo1C1GF5Pi9xhJIWceJSQzgeqv6t9Y9kK3EDi+9uH6Dt4J5YE9xERWm3sFYWEDL1KFnbPwIejr5+Nx4cvnthA4RYW2+mD14eeGRncOuIVUCJF65MjwM4pke1/eRcXbEV4KO5M61phm3skYwU04CPA0qua8rxRgh8WBdX8SGXASPxEn1IqqjhdjtFnrT+hVaCCXJZSVzvKxk1hqeHx4DWUxwYMybyLA31NCecNjgmr+ff35qFUhYnrgEbjgBxoCCCIq3P7fNlX01a65HgCrFAQBezT9/5EXHnEuO5+YkNnjIgzU8iAh1Nopr6FFH/juoegYw5d7NSJPNtOR9PlyR6bg0P4PbSQsguHJYCxvXVKXzEh1w67v6aUTYuu2MO1pjynoBMnm0T+334GO98ZkrrL21EWLhMBCyX1QshqPP91to/H3qxBbD5Ekog7yKbMNlfyGobwNU6+kxDKCM4+GX2ia9oIT6UbuBkV6GMaqLubAS0M6st6ViMI18Fc+Fq9/PnlsGsZqfYLur5HZCn7T82UT1t2MXyP2rCkR5GvZOe3ZJcVMlXgVtHSAu6klKso9+QwEVKRTv5UzUyvZ9GyqzWQQuXNKpLb7+2+xeWdfOmaKF0OwoiLzV4gKjLgQ2MNBEi0Rdv+d0XbzmQsJXe4G9iB+yYSXCc65SZzki/vDVeB6E9L/EclKzqL3K9W3+nvHpTyxo90J2Y4DfoRznx2Z6YsJy+us7Rk0Nbjv78zlPI93ML4YVALNZP/jEKKJQh/PYavXrDYqbDPQoZ6qH8SA5XVAmDxc1En49Bdv39HYWB8f0eBHu+MuIWr+Fa2/gjmhPpdBKslPCIolJRmDbyz6HiLG6R+NQ85kzhMea7whOTBeDgsDutwbvJwRn0MTXzcax6VH6BydlA+PoEDfiAMTvB9OhwQiYCZu50igGcTRCLjSCkmGPTXalWf0eLNF+C3wVhcu8Wcx04XM04jiOHiC1CZhXSTZrxi6EUAVk+o/T9TX6mof1a2BZ1L62I7tWOZn409gbkP+bbpxnUOz9VAC9petENO9D7eGqMENUF74qpRvhhW90efmfPPJWGUafTZf0fZxe8LLqAcU45ToUo1+k40N6aIu3737BbrnuDF6dRmoIhSoT1T/3czmC907CKXqIPTFLp5+lfqrKCJWQeCg/OVV/ZJvqk9/DtzxCwDvLEd3soHcxLuaD9vo09MG665nRaxvSpDUM2G7ntXIfhQzD1hBXeyTZTb3nP8ofP8nhlgSaToJX2Sy7p4PHlrhqp1JR9W3t1KFI65AUcL5ix6sVY5ruShKWmMietjByAaAw8j+B4M2Nwo3pEd6kUyD+T8hirIYe3IyOWsTPXUCJvF+r50chEr5TQy3gVGBxQvvbq8GndpZJ0i0DpwhQpHk8JbyAUmlnpYqoxBGdqPA7AkCikflzmr96+YrjL30gsvdisYJ3efbwdVAWxwXdOOVnLJ1c/HUA61Mz2dXVIDI2kaVV1ISnWAkAx0KinJ64jMfM4YvGQp33CZ9km211r33C6JR012l1MbN1CasBSFdEXwmPR3C68i3pqFFDf62ee2y8/SV1ADgzTphYacyU6NRaUCAA5aNtEPyGBTGlkcDq7op/WdmXNM8RvRAS5WpIb5mEOhEz8jVBv001aK63GRbAvM8ll3C5r95XG6DNC1zNJnrkCb+6k9G/jHQ7BGYMB7BxWNJQBxjdg1EHyTVVUb4kRRhZcyScVFVnNGR6ToOUR/ToWiaAJEJrm9etffqkGSITfd768rNwiFwLb/EeVVY2iIN6CznpRlKLUbqV1+k4we0r0WWgPDQDjxfZSkEgFKEiOp2zi50Lt3aJOMPmRTg5vcDsrIUmr+D8yfz2yWRvRmO1PaUxdHRU0YPMQpO4demItD6n+eG2dSjz3WNqbFfiL8t1EpO9zlgSoWG9lCNPAh7obq9WXT+CgeYHweU09Y8O5Xgjk0xUT5TgyIdCg8Qi/CSAjyCe+z1xCnT1hItxB712peJyjKhHPJ9Pv4iL3lOWUhVxUxavzqR5E9BZ5MsRPmbQHZS1rCGv2JsXR3AsLL4gA2OQ0i5EPWJweIkBCj6kv3RLEZvB+E8+Sdu3nqKidVswEmdyeyvh2HZs0PSTr9gjeN449PqcHGdFzIGyQdAnmD2o8KZTVg2GrkjkAi1g3W+0t47Mmti8Zf8IqsxJAjLNk9aWb4p0dF+Rr/Z5pOynKVqyXO6UZtf/T7PePIDpgRb0AC+L0dmsHN3qO4AcdrXGBw/6NJoQ+80ozHm69KmF9E6e/OrYE9lWaO2SVVDk+vyIz+AjmGrBVZS7nQRi34qiwojm6Iqffm9LUjQKc5SFiVf5SGgli6Mq7nlrQCrVp3RrFKZVRcWOh2F1YPEjpg+0ivc02KQLRC+jvkRZFKlK5/ZVPRcsNj9//gJT9qrNZgQCNJr9k6ab65zCX7fB+0dj3PWJGLN+8T+y/dR+vyzxwY9c6j0xgOI4op9szwDWZZ4hqOx3exOrh6IMAaUAV2mfbN02Bm7hgSQgVdyWtjEaVqSXQeRg7grC+Ge4OB8Ny4Rij4CJnuGkiUT5NwmG/7/IsmgJNU3rPAvJXDjgt95L1z97Z0O1mOHZbS4yEOkTQoyGVXe+V0DpwdLC54YXFZnAfI6PosIsBYeu74LPOhtqP9ye5olKH6jMn5H5QQbCl6XmWdMJDrpTRQmdFV7zVio7VUXwvqIA80cvNvh2warsNbA7LPHfDZL0zHGtPp0lIA16ch/6+2aS0qx+USSIYMEE5tg1X5+chimbIi/ZSEzzwtWB9T8NNL1kRFqGTYVDtwnoQN3LeRdPMzg9thChwHVaDMP7EUkZhH53ulZ/u60JXbE2RyV1WqSQBYytwxJPPRzr9l+V0DKBV27WqDvvCK576aDF0o7wSTuSlP/oOfH68lPoFGaQa2UX9EsjY1dCjbohYMaDd5o3MFE6Y7fBTknT7YCQzsYVg72KCK8NlaxNya2dW4CYFRcsTM2epm1dtvJN51ULTfhZW7aHbiXMwwINsEeReG9srJptrANO4Wji47NN4AdxpNr+p3X0mH9aUNgviSQpJ6gqnweLWojBEoxz3wswr9b9HUKYOz10dg6UGWIojRdBZ78g6wMpZvJ71peKcXsbFrXjAK2slLcZ+R3HuyxAbxghEzEBa8SySP+4MNXr6q7Dq5izQ3t+kKpz7QtpVx+fNtXOBUEybVKGxLBBiqms9aHVSuK8wdWoaR/oVGXVMkjiKDC38LOE5gahEFZpDcFP8UompIiXfqGOcyKh+KoQfOCYIhiXKVSYGBRPlFaWQM+fHVytoqACjklVrfZb8KaVfbKHASUyXs3siaXF6YiESsFpb2nrqd7Fr3ygAz+6SuI+uY+MV3zZtq9UyawMur2egc0PJIiqzwLKeC1xicxvL7yUmMVnc0GXhDyrjznQUYseUpUvbAD9+P5lShGC7RxZGIXAbnpi9FCNM8L99PX9h0QAg31vHVZpYC4pChwaAddmZOl8wq3zydm6t74w2GlxU28cUKJ05AXMMzhem/OXI3UrvhuSu0dPqgJJhXNl1pS++X60rmtsxPXDsFj3J2/FWaYb410InHxRPHtOSc6KiTNv0RDRtk/oMnP3Wc8GZVCfPqt/4k02g0vnv21/Swk91cwUnbIrLRCEgNZa7b1X3pUFgxKMCaAUdceVDEAPWn+/SGNGObNRXyX73ovsxY4mvD2gjgtjj1RAV7DM0VeH8cPeLBqkEZIHmKcGKVAtz1+FOFPmPqJEN6wdiW2mRlAohAkMYFc5LeoblqYcvmnxrEB5jyij2qZMsSdUliGMJZVeXrXLWXTjX1HAkbIhuY5kxpmD/K1ihCdmkwEXVtC8d865b8Tf5Hu89qxSenl2ddRTWKn4vwAgZzPgHX0sDUYKtHGp5Y+aPdP0yKYhp4+mUZJL3PY2sujraMswwEskwVg4iEIxQ9nGn60v+3gZuEKGuXdbz0k57DrCrT33A48Ah0941U2l38rTg0QkObKMeA18QegjYSuKq61U/KADEVEv6s0JrBRdVG3yvNU2SVTJF6JDmUhQi3tIEGgaxiYCWIiXJc6RQtzfuzU/CuTD4MKI8eteSBO4OCUfw7uxjD6eh5K5Ul9+xeIBf7XZS54m01iyMYNd7fxvVlvuzrcQwMLVipmJjqA2K2vlhPpfEimysWQPEoIQAlDQvRQZPrfFt3sRfpDXXgMhrZVtggRghbeWDd1gxTvwUxXEugkqEjMl2lm0Dc1QBdqUXWH8TzeSBxXBlDVRPIwH20dVAySRZu1nTv+DyzBJTXCWDpYw2I5cFWKWxYIQlOEYyowj6Nhjt7yGBzpRncvHCPaqnwTjT7+qqA/ifopVVwQ3WfxLn+iscsZQCbCpvSmtc36bvPDU+0VQp76m+F1qf+puku8ym9ej2f+3WkwUboz5BJ2TgZwUUiZgPkCw7EwuaWeow7x1KEwS+WyOa+NMK/ZwDClNwqxEZyVK5QHbaaOj8gmZjU4jnExy8WMwImVyD8O1u7YYdu1Nw+Ky102c+cgTgBhYbxEIrqyjf3y8HIQ2akN5EwdfS/5+1WMhJusR4FGkKyTbUUKqHchk3W4cksoLqh1Wssd1SvzPXwyD4NF+l8NiaX68SZYqQ4Wjoqvq/InjIMh3btJw2ZFR0qrYiZhhbB5aXHcC70343lpbqvjJud8e+psWDL8A4uPs4GqMKaT8Y7HV+Y60cuyCdn60lBCzc3ASITXcKQ6iH4RQuo/4C3/bgRThKFrpPpCCXh8t2rLPhngpEUiNMmgI3EEh/uKMebiSCd9bkKgwWIj6TbkqKP04W8SU8owguU8PGEgF/Gs42Tlxhm0rMt6EWHVbx8yhcH1G6Mqu5yqIU/fWXdeARMnETMfvnFtlzBUAJ9YCcEccJWDVqtldGwL7++mCfS99zdJE457kDckYV1EyD5Sl74Qd1EJ1vHN5GYOaGaEl4nF+CnzjjxTazntrpxpp7v/wavDmiNTWrh3tAWdrTwWxd/990OUMItVYrlbJ7VxVyPLg3XSB7miVJtoUIbqQ1UDdkfCYRjXULgQbnl/ddDBaq3iReO0MeufW3DS0hfQ6PJxvAy4m/6a1RD3iYFfanmL6OsdY/Oz8Y8yenWxj1lyw8RX451v83rmLgXJJGPXe6JR1w/RUHC/GmhTq3GUiHc7Usozg07i/DIhikdH0/gx+EszDxAtRDnukuZbq0sOxidj9x2/KCrB9hjiSDIhbkHMqmxazE5gsAZrU+OHhf/IRunAKxHz2LbZPeZboV7hOd7ltdTFypFCkzHWcY+fIaEGpYBlys1tc1lL2wKN992oZZy4gzTRDUp/XltrS0EucfhMT78myy/d0uk5P1oEO3UK5JJc7DGbUBQP/b5CPZHUBZrO7JRqfuwtCp8iUCFNowA/Eo/VyE9onijlk/GpBRxzxsyPHrb+mQWUhoCJnLgJ2MbO1UqyyKwBtam533NXkVOJcmccBIPAzEwNwGDScQ2pxit3PW2UKOGQNLkCKSXtdDs8ISbQWNRyJBB5sImZCcffyi7q+yiPFnnkUkQKMBLtPvfTPSBlTWCw7Za30Dmhb8rLk7skRA4CrQQQFiJaW2cSYmE+YYK83p7fIGrsdilamIBHtUeGOWoM+w/jtkOrOY7hz0Rcy4J/gizKLXjZvuD1Gc/2xdkAhrEOTiLW9FHZXuq6c4oStmBYvc5/L8UTgmZA0OUxFqeX781bMuYrAbiuDgeDYnPVcr+ztFcru0YT6C5Z7nsXEP2dSyc/Fj2QflzHGOdq1aitvv/gHeC28t4H8id3CBevQ+SVZRZLOXKWz1/BoeKAkHHUgmRIxBhKV2djE8r20YJS71RDCxPYwPF+8ieyBBzIhIfKo9xdr0BnjSoKcjsqAMrY3mh91dcL00XVQ6wGzKcINVTCw8UGL3NhvTEDNSu0hX6xOVcWZm6mRtN4a04Ai2D4r5Yz4zUIo/K01VlQpkAVkzU7cZWHncSHNzPQ8vPNP85ypDCdBd9jW/BigVfdcQB77S1eFwIMbR65pDwca0GQCrTixvc4peqvPj38pDHrMsnIKv26M8jpn270NolVf2VRLdev3a2uqVJtnwArRDaTOVXpL3i2j8J1kHFrNc4FhkHF3IJDjp2IbN/vHmWVAOWiTS3d8qv6m4+i2/ubr8teaTacfkTSkqgyRSG555XcJJ3jHb0VjAhfwVmkPlpHhKCvHWvLNhngw62MADG6JgVsq5FFAMA3R4K4FHlLEjULwV+/CV7xMptEXBoLybTqeNY4M79MX4ESur6bUJ3D6AyX7Jr7i2Mpb/jpZUECQ03pDXd//GuryyqN3DUohJp+lS9bf1Kga+ZLeGJnC/1oxUaJFEM7Xai7fJyEzOt8oVTsjITt4x0TTO8jU3H8m9iS6Zh7ltpxCzyJP1hdrA/KnXvCeyP+Rvy9gGLK/kQRSCynE53qfoABFOigAGyqVkGYnXe1TYiYo8WSEf+ZnfZlYNj0RvPzFWLI6OSVyKwnatb5FMEpkBOintL3oMq1xfnYNJmGByFujZrJeTUEkO0hJ/VA/qoCzcB74ZuW5PiJp8nVKr4/ZO6wKYv4A+cDxQKxgT2bVP0+L5zdwyA96k6luv1nPIRZi16+WVzQ8nTyZS5qtMBiPj+2hgTSS7SaG6YG/Qx7GL+E7PmszPO6BZDhxHTUUgh0NiNJUYq2ekr7rfKOucMe0YehpK72xuXLFYqQuSl2KTnCtrpj1tUuIedPWNXKTKYZYe/OrAHmz9c/rY7rwC2YDWXD8EhgITaR8pnHCDhzMGgxUipEWLEpYAN40PwjDAiU2MZifB+V7puPYkxLEYm1HWqwfUM4ww/Cg6oR+vNIynF2wYBdvQXSPmDtbJkh82S7x/Am+7LHu3ELGxDSZzHosRx25XDsza+D4bBuq8P+2fZ+W4ydmeavYPtb/67pOl3EjFnESj+mdKr2WIjz3QL2ykFsK3EC077udlgSLbPH8CcAbtJfFAW3RSFVfAbCjJ3jeVgB2xaNBexN6mgfC/BCL3Xc1kV57aAafRJBFoHQRboAFBWS4nK1RSUdzW7usUtOWNWyueb3wKIKAk1NnhrJM12sOKLHqxaJ3wq1XZueVongmyH6nxwg/ynKdu91hzxurv/f4w3H3CIqINuWHT3eWFhn/veZzuJYue+JDyHNrb7zupPFp/1vVoiRsTcx2C0AnwY5QyChU0DSUix5hsh4151n+FI8zS+qtJddxc2VKIg6dkYQ65THTbl4/Ia1jvR8Wi60vKooAzjIWpws7zpSNI50rkzLP/yYjLFPjDVfQX8U4UlFg8vZ0REiUnMrxJhEijFQE80MCYJrmgrnDTw0VP/0OQEdb2gj5qvsUpLZQYyohsT3lrIwA9a+SVmCUfuxTeiAH6FLpXLdNWNQGlqDXkbGLEFLzWyqRqMCcK1cD6C1cNAYpZ1a+bqfXyNRIyec3AEeIsTk48iXiN3CFkIVGGXimZa88SokmBpfAnzpcldZKyrqMKx6jTiN3z5H+fhwQqW7ppkqGuuu/ehi0zpjjyI7ARvyALM3NWbTkd4xBpakepoe0Cs4KFmZSIuZLgRD3qkTyoktG9tecCk/DF5PIjaMGv4pmj92sMCkq65ZoNbYtO6ECq8plFz7wEW96QbJyJzrv6bGHLQOZmXlPAxSYH3ZvKZ3GU7i63MgpWwQCk/SriJinQg2O3SSA7DUr50GgNOk6YAE/9ZG5ArWOQWYWwIe6xOIdWubJAJ+f4uZpslH7DNMln+PjSojQ4N/pes5X/6qNaQgYXqaPzEKnGSmpwTuPzFZYjbV3vGjoBTG2AohT8bxsAgoCiqE1foaINNxPUnNSjLqxgie//Rhg1436QDjfdpVBjtt3y3ycgf71sAgxhl1xmdmJLqNhz2zapELATve77Lk+v3UtTu7nj5A7WXH2Kc1+4H8DdZQY6L3wzMvWVFLcVsbbO+ILo5EzNsi/MvG8C6Skjgj2HiSgx9tbWod4mZCmXHpAtvmla0mKEKO64o6CB4+R7rsJxHiw9ZgNYznfjKDg8B9ey0uL9Gv2T8bf2rdnOzSbLFqJkwF/tMGbG0joa/POgq3Tx4ffetTXbl18mqxmJWxQHAjtA+OTsdpXO2AWwTRXE8y4Z/qX469mcnB00OncOmlUAWjK3xP9Xx8D1S0MSa5pllx5xcy+mmZaDXW3v2aJDBqSvkxSy9vtFVmn9PyCpD9Bsr/rN++Al4W8FY9ScDerJO5j3cSWzXK/DfCYNZZ8luTJ55UqjCIjXDMuc6H13xOhCkO5vQVBivXRFDiuvrWwTm8oKTCjEM3R8OtkKbW6EH1hhzUSbrfSnC1gqbGug+DV6n137TotjAgIPuwqfOCDvjQzv1sJureygEyNtV2hg+rKHcCNztKWmSzkaPGeXtyQa4hC4oaZGsgz9i+iPvuH9Wzq+vglolDCbUCWyJlq1Ojqj05QMknettQ4uI8Vu0UFRC1SsAUiWQbw4f+MMcXHfA86x1I+ynl1n60CnHPQ+JCbvELxyy+p5kBLEurLJklW0ixIsw9q90dhCAovSx80vkSkIPB6hjRQn5/XOoExPRoRfkO5M4EbLAJJAHAdln+4NLnqPWg+8L19rbosMFqgxda5WtpsowQdF8QCZ1cY+8m/DPiH70fQfO+Qfo53raE6zizoXVvBK3jDD1/IzImOxNgRt56RCG6nYdMqMaO/VkWskYDPSpR2JyW2vCBZMcG1SDRwtRMlk2cMKIGiVmp6Gzo5SZhrk6W1MLaBTlEQkSYam4p4CgYBJ1UWxp/GON7WHwFjyK7IbkPr7a9/6kL3uHsRH1qRILHKCX970MAELjjvmhg5SwtVA2xBkcuwBi7p02aUuLJYNR9OUwcUuhcRTQyps7MBH9b0cAlJ44FOrRTIsfFBvFlwLiGNU1QgDuCaNFjpwTIFICiMydNIKNHnOMsQhFl1IbHHAgcg2jBlwxBsrau0S91wLPkyNJfY4KWoZdFaXDyZQzNiwj5J6yNm/al5pKI52aREw6r278RvNxe0LtDcYTE8P7ZFWDFbkmQ5PIrhyOSrd6lgMia//dTvFPUOQHDek37d92cAnZ8WDgK3HFj7rsKix/xKLsRCrCf60MWPmBjWEtofw3crXtZf2XO5awsod8CeFsc7tOG17fJwhcSjvaUxqYHrd+qI2c/hJ78B0T/8dqvaVfURENsMUMRSHvf9oSjv7FusXVNJ5UTdNE6ML+QYUd7pJ24gWeKyq2X7GYkRzKnryGTWoXK5GMpiyk+2VuVEgqOkEoctwCaIN4A5Q63TrwkqEhf/DGNjY36lFz2IjHXf9/hl6ynFOJfPY+LCJzk2RNCEDt+m7PtZPrYrrlPXjBYa6WWK2fPzPDLXEizxe3jwiYt7ZgpcKuCFSMjjknp9QRsL3pcNOcRCOhNaQIF5M+cHUiGoY3xe3m/nGK+HXa+8UI0QcyQw+kvfZvJKDnh5WQTI/CJqP5ezD1HGeioZZVA6EGR77G2L3Lo6U0oxIxuPvmzrPXK7miuMW8460HEA0X2q5a6JgtqTO/Pan/UaM/ma2Ckb7pkdLwVohvN/bhIZKtyhfMfYjuBtmsUuJ+QdXk3qdIHzvswO6rZ3p0PuaCZ1j4EEuIRCkUx0Aj/K9qeyo5jWqRDJMW1Bby11BZ5F0ROv6klZkbvhs7hctUMb0xDIkVUa9hQPJVqZ+EOcBT+PRtthSpKSbZ4NQrrMYK9g1ac6SNIeAUJSC1nqQ1wkyojwl+UMX16qKGgDQtnQET58CBtzeT+doXZtoz4HMMcQ8JFn1yTsVWSYXINkJHuTAGf4kUIz3zrTSg1vApZ+znLzfTDeXwmsxDwiYfkon1hja6qdQe62KLrznrx+nSoc6IcgQT4eLvBeKiwiK6X5Ti6qKUeM66GgyVmZ2R2ui698Htz3qVBVLBYiQZygJdMHtCdtCPrBny81jtjfZP5ncYazXAsXf1lrNt0lhcysRr0amjFv9xJeTzhRDN7j8Ow6QLoJR3Qy/FXoqlQvHMJJphDphqZYdwsIN9bRKxzydcOPSIzN7AmgmFsqrfaELBDnHoe0mmE2zD067W84U2VbkV1Z7+x98gwLmsLF11Z26M1XuxdTjQ2Lxpq9vfWiKkHhLoe8xcN0dnEJA5rbP/wkL8+NbwZNqIb/HbS6E4RuFlYWVdBb6DT8/TcXJ+Iia/+Va3pNGYbaCPVxecekbog/R58VWrJHyb2jj+eoq7tWzqsIlZgdCXPOMhsfV4LkBnfdbf47tpEZqNCXwZnVqAq9QS8pyHKGZo8/nEwKn1u8EHK1u5L4gM42cYvTbfnbR6GpklxXvIc4riB6yBQlOu+u2z6SzzLKLUMXsaJ1GUVcnJE2J5HJmj44uQNdY+/c1YM/qWJ9OiMXudAiEob8ptPcOQ/XFHBdMEyNSCpNz14ByY2W5STCSD08ogvgmrvNQNALt0ZOPN+EJI0vqfJGAOEHEaDFj4eHnx4guPqmWVhFya4TYiB+/r/A8vAGkSxD7eojAkkUddj/YuJl/6sjq5gHmW/NyVli6W8gftG60ECInz+Trea3wJZt1fK1VAHnYdGML6A4ROD/xcJnPQaWwycAKZS0dyl6wEKufkXtAmmYEv2CUQ0txxsVsjvLv/6X5d/4RX6R1DoEzDtKAGixclQ/T2tJOn3Uf1jIYuB9mu/zlwdAF+FxyavVoIMVAcU+euRu0kmBAaHnwuDETG/AzI9NYKd3W3Mq1AQKhN+NcUtzHL0XUNY78lEYgrzVx7qVcjvuGYZjLLujIEG6Y6K1iOPms5fWQZKKv81J/2DztkbQ6oLQ3pTd+ofx2J0e1DEWTo4o9au1Eyw95Qt6FeUJ4i/XhdiL+Ozx7zzWNFOEe41YRNrT/0tCqG93FYR7JYQ87YHIauiBpaB1UBDhl5UkTcCsTvsalkylkp3/sFGZ/fEKlE2v0DKpdhuzSU9Bn0RQffG7Fu8EsZOtHORM1HAJ3ejiQLB0V+bsm5xNzkYwwGNJD3izDHyUEejF/yfTx3m907wpV5Ow2S/FGp8MVBx+MDsR/EtI/nxDsWgC/sFDfFKmj1tCXXpgsINPDRrZ8QHO1OmA92h/YKPiP54ApK/J5/aWkDVr+IlC0s00cPvEOdp77AkOcVtbY1JOIDat/PIgTRaCQnt9U3KJIJJlQ7DCVxAmJkhxESU/RYfhrCW6DXKc3Sz6cl8nQUH1u9HlgPlcK9uOD8yaIXjW2C/vmmAY8IQKq1EsxPf/lV502Ny9ZM5sxbxufCa4pST+pJDccGvr++xQpKyhzZV0rft9Gcx5sTvqTS2ECK1h0nA9x5mxxkZ+LtcJW5KAlVap8MlwG9utOKcbAMDIwmJfDI74ADC3cI8WJQMPKeaIt+NKJaLm/qaVSI0gmMXvl4TcnxvuW4qtFXqtK4vISvae/+lBKQ9xZMmIV6hiohEUQ8kXQ+NEEGGFIa28VQtIBfXpYCyMjsWkEntdQii5PGE0sNHxBsQk9M+/wSSaFCfrqbWEo5u1Nc3iAxNemF+S61XRYMV0+L8T8jpN3x+u+0CsH+KVV5AVGijUoE/ySWOSI4UU8lTZtZ0+bP0g7CmihZ6+Q9OEgZOIPFC/NgXdRtcyYfi8LEcISHLsrRrz1k1ttoqkrSPF5TlkyMdHt02iysqQsFSp/aRO7TiOLx38w0yiIV3KVjrqlZHSxze7iyZixJHv2+QdQrm2Pk7YRMrXnOw9RFHkak51yglh1C223EpzMdtVHlTkSZJ+UweJ/1GqUavW60rSPdVi0hBmPDcnfg8UOmqppia7nAaEuvmAULflMc4dtpg3D7zAEqFkZJHGwOtEeSRZJzMDSKzc2PGXkLnyZnKwCw4wBRX+Voyw7wPJL/S3lerMR8hYjEpghYV7yzeNldVfmWvofX7tUP8sZ2B5a3QWikcLj23snILE/9rMzaXwAgDK+oyon4BF8CR/iHl/rpUyD7ry5lxwYOsYApJ34k91UB5KVVQ/TJbAEMFMcyoEMCXCiMTTQdWlPf3tDE042AAh7mnQzHZdrXfxqR47MLZE9rPTMIGHuS7Baivu5cLvdcoWAaW+AaN1hj6mMh6MPrTVXvzguPYJPXUoDXBtaTGIqBpm+fp/Nfg4kZAYK8TRWbdx44YIQ4X0MQGgyKz4uqMP0v4nPH4K7eH3uHMu7X4fvGoKUM0LdDmlyBvty046g4HKQlak0fL4sjaKSsQMbS1rjDNhlI2s6q6UEi7kV6QGEIs6a2Omaw+V4eFUva6itzZAOkGYSOrDZ+8JHcpYNEvddlz2QhdQXzQf/jHlt8COwFWMoETxQP236q6oiDbrJp8S53PWH/dLo1h1Iwge/b3mF8wQZQOLZPUxgTSiTzrKR1C225SnMPSvHgnvuzlczrsmhPKQLIyLK1pk+kHgIZpPyJoD+FDowad0S2E2377XoWwI3fn4V1KWTB2n8OVaNh7sj6FORawIG0K8nVOBT/AIlEYtha5p3hRvzafqz7k9AkewGfnNhedOw7CsBk+Fo6ZiCMhp8ozIX61IfX7ugbhyeposwd9SzSn6YtlBBV5ovS3Rb1e3B2JGOQRkafUnipfcMRZOxYp+2NDXicduDynd7BXLaQgju3l/3/f4DxF2fKJqolk4RQaRDipTYTEmyrFqDkVDbJhvOeWV2L/5SEprO3WdoKFYpKukBzKtECDsQYueQ8uzNCcRg1xHruLg44eTyJYOdKY6ipDGM3W3eFztrPnBoI/0wi3+OF9JMnuiqmjd7s4uwZC6rQheT54OveUoVkF0EBV8lK+AVhuoxWDQhj8IvU3qID3T3Pl6ZVnoeFw5IvYYkcVMc6qpEcsBcrM9etxmQPg7Pz2MCipkBROsy6GA7GeTNxFlLRTZSZESceuLcBFbXmcKU1ZnLquNdXx2iuBralNAe6R36F7nEgb+kce68EI0ECqk0ab6oD9bx5PermlpQXE2depF14OHJL7UVkntItsk6epHMvGG+syNGD6ZuO3T2XAk/vdmmEtbSU1er926wE/iwZKyx9cpns/HWzHPRF5l7laPano33KW+yv1yizusoXI49hNR0j4ELvev8zsUk6NK49EvEr7i6iPTi41U0yB0HhoClnvKs+stGV1xnXvPut5o3vG/TO85BCoj/3t3kCkInEa7DIvqsYCxJd0mIvjgETv0TpxlnShb81DZAj06u6JdFcLQ/22n7kwIFDRWg3BKlX3rNyYwkBLxAYomkxTcDWipz542qncYK20HBwHMHLbfxI97As8UKy/hTwyAG37GQ+yzW//RAywCGHutG2gWhJikr2DH835lxznzbye+6Lo7MhUE7Flcw0JIxbdsR6XJQh22VMO/dYRDJNYa6AcHPWy4EYo5F8iisiJkTKvxO0HdV0aDFAslNBeZeRs8m3/4Xo8Zul8Ajouinu2uEZHZHLl6NOGH0ORF/kO7PhPwb1+I9wn/PpV9bgqNqMUEFXVANwWoQBFtJhDI3IhnMXLZ5Tu5bUxM0r7Memm/viDJHwSdoIHWbr47ST9yQyH3nxOxbS3XpSH6f6Tjtj/G3OUL7O8HcmglF1qX2rw9lQE8WyHDi0O/HVDbfCjADj5naw0W+XwSquCIMd84QHk0Sen+n2rRmpA+5AOOcOeHptUrbqu4x39XoRFP66EaRygIQf8FB6anB//Up2ihPZs5RR8jvtONxsd/sYQ4lwkLEG8OmtLBW/jSR7kmPCgMDEWfYNaXyZOtWBkP5oy1tsXojJhEptf7jYcfyvtPyRodV68jqXds7jGRV28KwrrKaGKODI50PGAm8ZA9/yt8DUObuChC0cJoQSEKeAvUg2g8sXAqsHWhsvrhUq+vtqpDGGKjEL5k98NQZOIjE1s/8ZOkecA/RttnrciNW6KvEGY7s4r9qezltRpLvP5CTjgvUuzoAJavnHFu8XWgsLyAX/Fkuzop0UG96Jqi+ePd9koXL4hzu58K2T9pQBTytXz3HSlAqPm4rvuAmbABoqW1/e+/0EcYzZke8cqfzv8KTNYTrnMz98GYEHFBpsvF/lqSwEwFpvrY00yU6wZcW0WL3zQ2Dn0I8SbbXenUR1AG0Qv+A9AhScCr89fFyZSLyCoM64arMJ8FsuZpEXjDn32W5WP4O4612o3as/wCE43hlRmg9R8wG2SikNDlRRPK8PLmtHbv4g44YcAE3WOjbngvNwBMe6wTFPc0CnptuIOtRkTgGYpIMk6QeTruCAj2k7/DxQNmN3vMkP/YR5Ly7OMEw+D8CFw3M+/1u9cgTQ7ZwoAtRp7TP3AGYxkPCJ7xZ+wPGj464IVGf4f/QtNtUmQDizs96Ng2+pka54LuQT7EjvBtXn0+k++FHzUOT+3qllRGfC4XIdOwWg7i5RAjAVyhfZvrOQfOTy7V0/AA1CJPv5E/gJsZPNe0EVr8JBlAwMbdctSsArEFnBzaOZbLSXG5HXyekyblDy9ZS/OCz9RIijS8vtf1p3HRZC5rykzQ5dPkoB/IRYdrODE67VtiqAkI0QK2weWvT6hRNPoDynvTexCpwYiSUTEktTRRDvKdfhdhDZKfOKVfO8BWyG7vczPHd+EFmDjmqsU+FV/LSh0lvu4W4YyqwJ6yRlNpJD2oksoS2oeX5eFHdm16FuzCgB4sxCSBxjDqJ7Ed9x6Bee34WMgXxAIE6p309mtGZAGWfKpS5j6epIlQhvgexIX/rdFJtUiPtcIwNuC2wGegKRkuKs1WCF836AuwoiWBDUjBcRnZGHa13SbkNsqhi1BNWarpiJbb7BGxKlH2l8L4Zj6o0cO3iKLkAf0BqQmI4/VsrjovB2ernNoPOMFqtMrQLNogKKzojzfozjBbcO2Cs5EGCfnCUElz4OBJMHddshJ7z0KUJ+9F7CHtYfTXRFY9E1oTHBCZIss5ZIzOatXBuM0tGtiWo0jxphMCCt0BQ8um7l/9CP/pK9HTIo2iX6eDba5etkZU0QNvj39w99CE0WNMrWPvYUp9R16aB8W/OYQaCWbPxhr50dq5dZaV6jRZJwrWOx1EKUfBdullhcxzXRp+tPca+BXAvaBGKPa9XzUShlvavLwnzspS3wezwBmfhXXyCsmaEVf4ZLPIyng7QX1sV/Qc3zdADMWaGqeReyCYWl8mrn1REQh4sgn6nM2Si+Mz0pNs3B0GEUpylDJ1PvZF7KQ3xi3sTgTz3V6wSL1GigiA3iuifjZ9OPuGpc1Guiq29/fVWorSXq50PvT5TgocfSPZk76u5vm0u7x4aE0wJHgoNwRM/cyRJ8hwg0crfdKDheBujhSnRCRmxreRRTIn+ous/c7+Ap8PqIua8eD9V2NNLsJbh+oGYUDAWj/XTteU06bqZ5MhdyxyU8Fk4bs4F1TiebGecP2Hjk7dU00FJ3/cufjMDE7xq8/LFmnTK7LTC/l7Or+WJ0ZDA4z4HrxzEV1ytx89Hc5XxXFp10D6G26ayR/8SluvjcuD7IK1T00LJRcu9wKv4BYZqWGcEY/3W+qh9jDQEvt1CM/4LxgfJW3X69lFXtaY8apiHBiTgSOYgWC4J7IwCnR/+LMVx0d5cM7W0wOTHsLEaW65u/Q7RuNeR1zH5S9cTfx8lApYWSW/F26xoG1RMckwwUGVnOuF8EdgT3qSLdE7iLvsrvmjP8VRn5xPvknVVR+D5vk9aq8qycWXGv6pv70MP6IhL4D988zN99uA3JrqvwbvRZ2mM8WOa7SGWjsx2TMUCALVjYBpY/PH0rAZ//75+XPXLidfZMQXTnOdaqm76zv080UiyjMlEtJ8PsLATS4rW+U1nghj0oMvoxbUV5u/yT6gzzXxLrej5evOo8slEqC95cFlx3v4723rNRhw4FtSISn9+YTxf8thWvsHwjTWYkVzLiNiZojcz/unaWscxs2f6Akaxe/81VEtxDbXR7obWD2lVmKWfFiDafMDj/Z52PtPaqlQeBoC/oEVZFLaQrAm7N3hdhGRD/oYE/ZBPMW3H+bAc5l8F8nJJIyPX7I2DSPezaUseMNxEiY5QRmroUA3WwIXS+yeTQoDY0Q1c9PAVsAkAoJ/0LMkJgTSOh6GrAe1+kfadAQheD3Dv0fP1pU9m2LQ7AZGD2OQta12874RvYNplJKK1aoB/SkuHXgvYypwqjNBu8P4CwZ/dh9sHYOpDHzdtJKByU4U9hUzdZrYWvceXHaW7OFzrqk6HaxXMyTj/VSyjQ86ayZdj5pl6dRIPPgqCjKJ2fhqtQ7NbPYtsD79X8hdsqRFqoEwleyIbPWR2Wgu0ES7g/4O3mmFwCBrqKKigHqEY3IoxqQ2zziFNCCIBJSyDL+SKP6bPayaidbsJqMwA9vef35/ORyb867m7RH7XzGeCJHQTYdjD4qdNXxPd9ZeQT5EzHB8AYC+0mub8zWNepRVMk7nHL8jtHngXZ5Y1upQVvLynnIvjV2vOMndSUAbdkapyOz6gLGP+EF1OCTOUndTJuJlEEFV3PZtVVpztQH4ypVP5mOgHUP5s8Ksbnuu4yaunfrPfByHtIoH4U2EQxRzG+MugAbiDAaobXiyYyfX/zmY9awO9/C8EKt8q9c6u/DKNTU8rGwZ5X2SRUpb4t79nCWHPcyaHlJ3wS2XscF+GkpPMT9wbHca29LECcm1DEcHr9SfmpdGfxxg8AcfQTEDH1z/JuW4TwZvtJAnEFPcUlmjPY3bhDxcC2636vGGyjv7rF0mneBaO5FdNNcFXSQI2ZjnX6WIbT6gQ095BYqSlO4eEZ/aEDhFvu2kA7kR00hiA/eHYVKEEwGWLUODBETfISOvimWdfz3g8LbsQ6jjigIUKcudP8u4E9YO2KFv09JWynRBxSIP4lF78AQFiobzZrf45nYNhaFQTtM0vEY+NDdtLz+ezMkaH5ewQsRfPGS21XHtduq3MGYtDvy2u70u5trUjheNTey3KYZ+qWB1VPqbu7+8q0jDb+PrkWZJ/NJGDQJQRbpj4cyilZ3/+G2nsO6LcCMSCXK1ftRu3Y/p7QvEo8+9jK0etbqWb9/pemsLxjt0oWXW1b1hDRiQOEc9abqt1R39kjZWmCC5Ry3HGqbGJffJRS7h1QthU2IEM380YDeQDD3gKBaxI1qK9/mjilWfbGyx5ghRt0ICZoAprj2Vnyors63Er7gibvGpfBu7L+UEob8tHNlBB5uNMMhQQQUBPY/FrTmMM5JhEvGjMl4gpAuXs0vfHRNQrIw8RMRn8zhOwSVvgAvIWt0nfB2DIYw9rj+hlQudaCD3AjLyBnaSt8Plu76HJDpxAlVBLtb2LncoHa4J15pZSWynIr5RGpAf8iok92U+ZlAdNmiBUq7X3njOAtUrcOz65TBdUvaFTw//Oefaw5k988Smz7ib2D4WsoHHi3I4oZ4cpyk/26vTOLtXt76zK4WkkMfIhzyAyDJnCvxw/NsFjrSexfcLS3clf2gfxs6a2jXuUIWW5EO7nGVnqR0toB7WEiwyC0/nDqESXCLFcSb6VGJAYxdDNSt3T5lUUjc8099U9HBntIbYxIDcA4t5/LQtXNLpxjv43MCieE6FGjSTsbqjA87P+Bm6tHYd0QMyjrWsVTBVVDhRbKqPkFH7xOEdwTe1M2ahkZkthz8P5nWnm4xyP3tWe8+RwlS0eLSIEm+YPT6b3QvF/8GON6kfUPJ7uRgdqmOLhTP9yAH8b5UsBd0Va4bLvjejbhSd04GtSO8XmgDkHi/FuFSZf+9DISG6V6yIpvx9HEZTCSoWoDlaCC0sPcLAGdMssq5zgUjBkh37Byi/XM60Kj6NstLMW+tUr3Bb9G5wBgZstBOCBosE13sf7y28iGvDDfxRkCLGcSTUSooUi59b74qVYYFTYa94xCkbI5twVssFO09moPNbyfqVznBnvDeKkrnMtLODMy0EeNWQo6mTybranuLjkfc4vuzn4iKda1a8SNjhyO1hdHC7zn4CWrh7CpNvxhsrY6PAgEvH0+9PRI8p8ooHGAvib1DPUUhLTWqgXiPgp2gTcWI0nEMGhYfeyp2Ev8T+yiFVaPReklljlHqXmvXkKJ/a2D1TsVs8Ps0Uh5zbHtUlDKgn5Xye86h3+CVdCP9tJE9535jX1LD9hyfJsJsIPzA+jcIJer7w/rLXY3AA/cnSSCkMcvo0lEQakpZnOXbUksWDONc/VHwUFRzAdghjZDQdzhzqXO8FOzTduTjoCVyfR2T0W31nfj0HV5dg64NhMFq8mmeDYuetGHgZdX99ieRVTSnZWTiuknBzBRwJkVIpGJWIaMI5WmD32Og+xf3o32gWkq4fC4v8xv4ZUjiA0LggQ27GNUDvpeGz5uv0ColA/pkfqjH+iJJlL0FG3MrIiCWWet0tHqlN7+8IBpFtkJMmb2K0LwhYY2vqj+H1DFhmu6u/Lt6ojSlf/O6Qc45YU5YKOVPrwHtS+4294XMPGgRZCOouy1mt/i3A35fwsg1oylJCmLTLiOhwYAdOp+v0CQl+wBvKL9FX1OeLYRJLO3tKK7ytf9PK2+LYKesrNXrpoebQyJ7bBWEjWbAHUTq94xQ7qzDv/equsIzZ1QqVN9p4i+wLYPBicRbu6pXxC7FVeyT2yCOeGYyHTvAyH9RuXy+N7JrxwVikGLBLvYI7k0tZUvAIgMP3MMJhFbCS0d4bEAzoH9IolKaCwnSW+bOsfYYL1k4SRAQIwsjHOjtItMcAJ+xEUGfckLprBiPmzGbMhnaFEcOgaZo44GqdjaRkpcibElkT2Ihl4Fsi67qW9QTwDQ3b+k6tbTpG2oK9HtiWjsRJfyQEvGyA1oZnh2bfKjFV0eiiwpLUmFChCr7NYDs8kCh+sr+U9sdFVRi1fhBoSTnX/uOkF6t+VxX454RPUC7EMe2suLtXvDkI2adlV72Ea3OYBwhy/qwgD+vXoZay5kcjKLxrtnVKP/jbdiFh3+gkbdtvu89vB+fu6aS7bT/1sOlFimoxxDxI+xtS5FbOeTU/9GfQ+VKupIB+DPFlw6to3j4esZI7Emj6dtMU6hV4+Ekx8SciR4HqDAUX3M6iXjn4BSzqFEFz5HOJiuB3FD1wMNSIaEjuTt1sYXzKlmobt5Tqq9KWHm/2xs1iWCfrG33JL4jm0xlW5e1aalrPgQklQs0FR1hDv/gdb9de0gptRJDYmuijR4UWTfE55gR+k36uQl7YxWXY1tdZwr4Hew3ygv15DaN8ilFwEoJE+Izh142mUw8GRNfJ1FjmajL3XISckTm6xAqAt7d7y/qStw39mLujqdhbQMDnlD/iPghwwt5uVphjHei37Uu40S4YPEJfJwCVKxcK1yaUtNAyUu6W8oxBnclqLqBQ5nE2RBw19FIqkCFilFrQXsow10QxwX6S9KKYEhK6RazFtEMW2he6jeVA6JRJBIWvqwS1NGiQ3/RvxNCXjnJ2p8n8r+KXtu3e9lbQggQ/Fx4qfS73ykC3U40PX8cYApAUC4ibD+YjZYSX2H+lxyeo88rXkRZVeW/XOFjdnw0FOy0QJo5cEpwhMgzQJCctfIATo1+NH6sm+e7xbyoiHTFOf0VPVPD1Uhfo2iKFIVACUPj7iNW1zd4Lu+gPnNUM4dZOgZYIGD8XF3SceCkF+yjjD3rmUiF9eSlo+LLI7nPt9RnhtWU7KPcUuLNx+K9ovgoWzXPONnMXb59gfoJMzQXCTH/QrTYbO1xyuKxa0ckUsJz3XvUTq7yyvgwJKav4WUd9PJ+f9w8RwS34+0ywS43i7PCo78St6oexl2u4IuzGkl7tZXzXYB7wBy+kMRAysHmpPxzKALQM/R1HR5rY1gs9UI3GVm7OyrmJTTpCRNopOdcNkzQh4RAhEvJS1Ojc+zZECoL8HhOac6+aPElaPetaaUQD9giD9BPcuBMKL4BjCwL1dahfK3pV459dMACXvVfB4GQbvdWVNYRmR03I/0jxOR3de6aq26lpV5VxTUEufEt1oZrtbML+CY7/Cv9A2lSrY1tDJoWGOgqDY9E1exXf5zJdAfjtNvIzoF7DodMuq7WwM2QrM8Dv0EWby1+B9pkGsNQyQZTsDbbZ+s53dLGXn/6F6TrCY61ritrgnrfxg7l64xOtG03V8FsydiWcUeP+GiqKd3+K7ci4DgyKz1I9uy8bk8eDoPw3uX4jEPCL8TO/49eEMf6UxjbmZ883397D2e9wk1gDLChE/4bhrAB19ajdAMomTNVFOvkfZ6OgJdlB2zA71RUyl9O0PNj/IE4DOtj54h0zfKA2Vsn2n38btTVBhs1iS/lPEW0ccjrLNMe9NNOOzQimrEVRtTdVo56hl4Ovd9BPYFylXnpRquMzz7ivyLBmRzEJsBf2yXc2C26BDs6ALoBHEugc5S4qFFCv8glU2BQqipC0a4/YA+tebdSm4XNAW6jBh0IXZ2GVpAi0sia+fYvmjdZmq9qrI+Y2cTjBaz51bZ2NrcZlfKyY3vRS5EOg//Qc0zbSuWK80XyBaLIS9W0vRNXCXpuPnqa3P+iHQMrEMkN1VXHUYTKkCjh+/ktynr0U32H6LvWYm2v900xeKLysQvorlaXp48BDvMeDWLemFie2OGcQxgbhyyhfqIFX8OcKrzcOM4dblMHosdeX136kKmH4oSFfOOZYr5UQK3ShZ6twlSsUq2a3oKZxD73x5+bTatBCA3ztKlgDQlmMiOLFR5DXB8SNc7pUuAYab4rqaDepxMNcMNeHUscKousirw3SQ6gTHiuuTqdwXVslG9l1n8+NLaIBMzeBf+yWwH3f85GEYe4+dJV+SibEMSFEPBmmtCwNyfXeTiOtiyuiR+eSJ0Ym3Fec3f5UU8diNOte984MTtdLJ5iyAIOR/Pkv2NUvfkUsJqybNLQpinX3F96nU4md9gKWKFMAi+buCHKH4RIdlGLXGuDNTGmboH275aheUqQ2QH/qJfu/cV6laDM6nqtvBSauVbm0LzKu0XulVX1N9hjh0aRP6fv+M83F0PZzI4I+oO+hEc7BSP2NM/qWLqB1AWJbwVozBWsmcnWqRblve1KKbfNvhHwJY+n4upyO3qKY9BPZ7Z/tLKbnB3wA7VGp3TjDwVbqwff6bW2z49GTjliNUP9NvVStpa1GeeMmbTOBgTJoue0dkoW4PDKkZV+sB+s0LPVfNyw7zquuSm83yXl/v+Het1+HizkG+UobVQZ8q+GmSGcfVJ7PG7IXVZLna0i8QRamC8YQ3mcC1h9n6WLZ9OnVQkxjFoglkn8FmZeEogQwYSHZNadX5rBWXgx3fpv1pebEUlS5RrvVzTMpAsxPtudE48yGc7N2lHAiz/7tGh7m+QuHJksaUUXxNwB8xcuwwLI6yUIG+MCcFp7VFMnPr11ZqMC7ovUDSY+dXVi+QNX2XRXQwHQYzJ8OZsk8TYXEY0Ym0Po7lGTtpNB/4Hkm0TdEaHTo5g/FCxq8Y4dal6spjLjlg3/rkO4j5N+ZEn7w2q8/m6m61DW2Kii/HOdz48A5n1rnY8mWXHWsA/Ic9pg/AkCRoTc7RGYJra7Daldg3aKCOWoyWxd2bb0jZleX5qRS4duzxZnY5OWrEV9elfXCZRZMHLdD/cLfHFHMToieT94l9gTGEMjGPNC3gcxnhkR2OnY2uYMhMMEzVr+GExgTltVtqx2WvfAmzCjaYpCWiMQz2smMqLFQDS26x3j6dIM16/IVGsouf7mNVotcV6Lv/F+PNCoWoXXJfnHL2U6mv0b2ecVyGF4s62VSawqm4N3QF6KtmdqAg0lYBiYCOO1Qcclki/Xt7gi+AtQzJvmgXQZtzBykaMC7jDdj6t6eHcYrfRSFMYqNUXRpYRsXRAuOeH+ka8O7RnwBk4w3vW4t69FZLJHWj1A/fIVf7LGFDd7PxRXYg+yUJPvmdKaXAT7SQwEeii5U0DDkJ4TJkwfjkobUFpC0W/phzsCkNA49yjdLMuktTchmGeKT6gOynPLReVNxeRaD4dEJvW0IP71n2ezS9mvO0OUhTxw9fCsh9iyr00xY6Z7qRJPixHE8Sew+wy3n3SLf4wmPog6hA8su69iPftTY6CUWYHX+HvV4APHRMx/iLBGvtLEHfhaxwYOj5NfpTNrb6q5Z8x9+GEPfaJQKjC4ANG/DSd6pMrt539KGXrDxhnIgSGeMU/fUXGAKog+TbAzORXevLkcx6ooRS3Qd8LA8nxKobBPZCg9hSkxP7saD6HK7kxj07QjUKoR81udR9RU4JPuXrqUVpU/tYdRARnwtUK7JZ5elrc5CkQNtxf7EOuIPM/bMEudMhWXrsiE12sKX4XohYupLqYfEihmvebbgZjEB5GJKrSjwKOzHObqxrFlgwHFwd+2kYcT4Vihd/SBH01moUptI37NtP3LOGjpVjhdwHX3jdCdKUpPW14/MUP+ds2IU/6AGHyhEUQV/UCwG5zpt/xccKOgNuusZmIDeSwyzZklvmhITNaDZ+oqwNpJ0QzsJuSRJdnqXEIdgLov8AewT+fWlETCzCOOB3b0aO/bLex6MGOtvdusN8so4lFu7xFsUfasZWfMZYD5FKQ6VWXRusWxOAIy0DJqHIqo6bNZcxK1gxN2jId1djPBfOeVAhTKsT+Js/jPBTYzGivqb7q96rH00OmdsAEnqqkzACKjDM+5Aih+BV0KaibXn+7SMSknm/MRJ0FjozMYzbOBAB0zluD5SgU00Arzm8+HKaIFRSsGRZUfED63y2lorg/rauuvioDJyqF+btukELRPPqPvYQvT+8R7+Fzb5bnKQvA7T1yMd43Rydlkt44Aadi7OzepgfLMZraHfrQ2V0T5f+Pr0Y6A0EC+hSw2fgbKgop/RYw1V4P0va5K3kJgKQYjQEb38pufTRq5FhIkAyDaPuE9OEDyMlOfAmLwk25uLluMUqgASJhDEspE64bKBIdl4ieGfGYIwOPQL22Saj88ITMhmbetRLpniRx9tohbeu9tjSq3JryJi2yWDXKZHXuGTJzw/fZaKLhE1IgGEEXAcl0Q8ILVbJ5uu6eOJpIgzfrtDpXmqtAFue1cgI73UvQlQc81UF7SLx+z4HvN7wI7/fblBPQgOMKMaEaVZzMaPvbYKUHYagBqmQA3Hm3yNOEI+aC51i6bl4J9/+yfsfFd8QfoZJ+k6JwDwUjileSyA+uErO6WJkp2NB4wLp8Rr2hz8s70AM01wjIKKbaJalZd2RXQzwRk069dwLXt6f7B9bnED1RRCgNphha452iYrGafZz/5NXeMiGczWJm/NCXq7EPjT/fw/2O5gLVJZxpNu1Y9X8U3pIBt5lFe7ElFS2g0eXr32pd54PEnx3fCl0lSaJWzGv4TfYnyikDEuOBrBstlrB1nOjTBcybvNBTMV49w0wnLjq1Jqw8C2+iqEzKa2B7FneGadBdrP4ttaS5fvBesTX2VpOj8j14yCOySRu9bGS0aDGfGm/s22NBqtiYUVfdAfox8mVNxexfGW+QiNVb4RwVtXX4Phxub9LGdrP3mJIBW15Mx41hqy2+LtXQMD8qo94iP/rAI6XYZ9FZiyi+Br8t8Kggh+bm7G3I1WxC7AasjxacntaR3qCvvqlo+lONHp3X0EzF9SGEv0Tkv+W+t7Cfo=" title="Mekko Graphics Chart">
            <a:extLst>
              <a:ext uri="{FF2B5EF4-FFF2-40B4-BE49-F238E27FC236}">
                <a16:creationId xmlns:a16="http://schemas.microsoft.com/office/drawing/2014/main" id="{219B8129-7D6B-ECBF-6B0F-8D1505DD094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8248216" y="2703226"/>
            <a:ext cx="3483504" cy="3491160"/>
          </a:xfrm>
          <a:prstGeom prst="rect">
            <a:avLst/>
          </a:prstGeom>
          <a:blipFill>
            <a:blip r:embed="rId3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000" dirty="0">
              <a:solidFill>
                <a:schemeClr val="tx1"/>
              </a:solidFill>
              <a:effectLst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3078E3B-4FD4-5A0C-17DD-DB6EC3B780DD}"/>
              </a:ext>
            </a:extLst>
          </p:cNvPr>
          <p:cNvSpPr txBox="1"/>
          <p:nvPr/>
        </p:nvSpPr>
        <p:spPr bwMode="gray">
          <a:xfrm>
            <a:off x="8378296" y="2790341"/>
            <a:ext cx="3483504" cy="27275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300" spc="300">
                <a:solidFill>
                  <a:srgbClr val="000000"/>
                </a:solidFill>
              </a:rPr>
              <a:t>% OF CASES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BF30F7D-EA27-845F-F181-C867571E41C8}"/>
              </a:ext>
            </a:extLst>
          </p:cNvPr>
          <p:cNvSpPr/>
          <p:nvPr/>
        </p:nvSpPr>
        <p:spPr bwMode="gray">
          <a:xfrm>
            <a:off x="483240" y="2738191"/>
            <a:ext cx="366613" cy="336890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21" name="btfpIcon247514">
            <a:extLst>
              <a:ext uri="{FF2B5EF4-FFF2-40B4-BE49-F238E27FC236}">
                <a16:creationId xmlns:a16="http://schemas.microsoft.com/office/drawing/2014/main" id="{6ACE3D99-EC81-E9F5-63D1-DABEC6747754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356885" y="2786617"/>
            <a:ext cx="540544" cy="540544"/>
            <a:chOff x="-31198" y="908602"/>
            <a:chExt cx="1803885" cy="1803885"/>
          </a:xfrm>
        </p:grpSpPr>
        <p:sp>
          <p:nvSpPr>
            <p:cNvPr id="20" name="btfpIconCircle247514">
              <a:extLst>
                <a:ext uri="{FF2B5EF4-FFF2-40B4-BE49-F238E27FC236}">
                  <a16:creationId xmlns:a16="http://schemas.microsoft.com/office/drawing/2014/main" id="{E697B9A4-B125-A7F7-852E-4A7FDA6B8DEF}"/>
                </a:ext>
              </a:extLst>
            </p:cNvPr>
            <p:cNvSpPr>
              <a:spLocks/>
            </p:cNvSpPr>
            <p:nvPr/>
          </p:nvSpPr>
          <p:spPr bwMode="gray">
            <a:xfrm>
              <a:off x="-31198" y="908602"/>
              <a:ext cx="1803885" cy="1803885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19" name="btfpIconLines247514">
              <a:extLst>
                <a:ext uri="{FF2B5EF4-FFF2-40B4-BE49-F238E27FC236}">
                  <a16:creationId xmlns:a16="http://schemas.microsoft.com/office/drawing/2014/main" id="{75811993-F213-9369-E75D-B9BBECBF93BB}"/>
                </a:ext>
              </a:extLst>
            </p:cNvPr>
            <p:cNvPicPr>
              <a:picLocks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-31198" y="908602"/>
              <a:ext cx="1803885" cy="1803885"/>
            </a:xfrm>
            <a:prstGeom prst="rect">
              <a:avLst/>
            </a:prstGeom>
          </p:spPr>
        </p:pic>
      </p:grpSp>
      <p:grpSp>
        <p:nvGrpSpPr>
          <p:cNvPr id="31" name="btfpIcon921028">
            <a:extLst>
              <a:ext uri="{FF2B5EF4-FFF2-40B4-BE49-F238E27FC236}">
                <a16:creationId xmlns:a16="http://schemas.microsoft.com/office/drawing/2014/main" id="{2290DEAB-D351-8F67-BD2B-8B06285C77EE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376295" y="4128543"/>
            <a:ext cx="540544" cy="540544"/>
            <a:chOff x="316191" y="4642120"/>
            <a:chExt cx="540544" cy="540544"/>
          </a:xfrm>
        </p:grpSpPr>
        <p:sp>
          <p:nvSpPr>
            <p:cNvPr id="27" name="btfpIconCircle921028">
              <a:extLst>
                <a:ext uri="{FF2B5EF4-FFF2-40B4-BE49-F238E27FC236}">
                  <a16:creationId xmlns:a16="http://schemas.microsoft.com/office/drawing/2014/main" id="{595ECEB6-6171-79AE-21B7-C39410962B86}"/>
                </a:ext>
              </a:extLst>
            </p:cNvPr>
            <p:cNvSpPr>
              <a:spLocks/>
            </p:cNvSpPr>
            <p:nvPr/>
          </p:nvSpPr>
          <p:spPr bwMode="gray">
            <a:xfrm>
              <a:off x="316191" y="4642120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26" name="btfpIconLines921028">
              <a:extLst>
                <a:ext uri="{FF2B5EF4-FFF2-40B4-BE49-F238E27FC236}">
                  <a16:creationId xmlns:a16="http://schemas.microsoft.com/office/drawing/2014/main" id="{19E3060B-B79C-1FC9-4B7D-2E145C610235}"/>
                </a:ext>
              </a:extLst>
            </p:cNvPr>
            <p:cNvPicPr>
              <a:picLocks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316191" y="4642120"/>
              <a:ext cx="540544" cy="54054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8797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B185038-D413-89E0-4FF0-5772C9B05B0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606" imgH="608" progId="TCLayout.ActiveDocument.1">
                  <p:embed/>
                </p:oleObj>
              </mc:Choice>
              <mc:Fallback>
                <p:oleObj name="think-cell Slide" r:id="rId10" imgW="606" imgH="60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B185038-D413-89E0-4FF0-5772C9B05B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btfpColumnIndicatorGroup2">
            <a:extLst>
              <a:ext uri="{FF2B5EF4-FFF2-40B4-BE49-F238E27FC236}">
                <a16:creationId xmlns:a16="http://schemas.microsoft.com/office/drawing/2014/main" id="{1B9D411B-4535-6DDB-83E7-63D7D4CD8DC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1" name="btfpColumnGapBlocker559006">
              <a:extLst>
                <a:ext uri="{FF2B5EF4-FFF2-40B4-BE49-F238E27FC236}">
                  <a16:creationId xmlns:a16="http://schemas.microsoft.com/office/drawing/2014/main" id="{973BE011-2C4F-02BD-B460-24F86313A22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39" name="btfpColumnGapBlocker708597">
              <a:extLst>
                <a:ext uri="{FF2B5EF4-FFF2-40B4-BE49-F238E27FC236}">
                  <a16:creationId xmlns:a16="http://schemas.microsoft.com/office/drawing/2014/main" id="{3656DB71-6309-2BFB-1B79-BF69D71D9D7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btfpColumnIndicator602635">
              <a:extLst>
                <a:ext uri="{FF2B5EF4-FFF2-40B4-BE49-F238E27FC236}">
                  <a16:creationId xmlns:a16="http://schemas.microsoft.com/office/drawing/2014/main" id="{4DB708EE-0147-0E2A-64E8-AE4FC82F890B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btfpColumnIndicator708634">
              <a:extLst>
                <a:ext uri="{FF2B5EF4-FFF2-40B4-BE49-F238E27FC236}">
                  <a16:creationId xmlns:a16="http://schemas.microsoft.com/office/drawing/2014/main" id="{3E9628D7-FD4B-5EF9-C602-7F0A3C997D4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btfpColumnIndicatorGroup1">
            <a:extLst>
              <a:ext uri="{FF2B5EF4-FFF2-40B4-BE49-F238E27FC236}">
                <a16:creationId xmlns:a16="http://schemas.microsoft.com/office/drawing/2014/main" id="{6BDCA54F-9E2F-72A4-A66F-F30A4DCC277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0" name="btfpColumnGapBlocker375621">
              <a:extLst>
                <a:ext uri="{FF2B5EF4-FFF2-40B4-BE49-F238E27FC236}">
                  <a16:creationId xmlns:a16="http://schemas.microsoft.com/office/drawing/2014/main" id="{31315716-C012-9300-EE8D-B808DC163AC7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38" name="btfpColumnGapBlocker703444">
              <a:extLst>
                <a:ext uri="{FF2B5EF4-FFF2-40B4-BE49-F238E27FC236}">
                  <a16:creationId xmlns:a16="http://schemas.microsoft.com/office/drawing/2014/main" id="{38B8D66C-3329-A970-6121-BB1A06BE2B63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277489">
              <a:extLst>
                <a:ext uri="{FF2B5EF4-FFF2-40B4-BE49-F238E27FC236}">
                  <a16:creationId xmlns:a16="http://schemas.microsoft.com/office/drawing/2014/main" id="{70400A15-8611-6328-C75A-72C7609703E7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btfpColumnIndicator797740">
              <a:extLst>
                <a:ext uri="{FF2B5EF4-FFF2-40B4-BE49-F238E27FC236}">
                  <a16:creationId xmlns:a16="http://schemas.microsoft.com/office/drawing/2014/main" id="{B1755746-4FBC-ADB3-0681-EC625517072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44268E4-3937-A9A2-9C3C-2966F763E639}"/>
              </a:ext>
            </a:extLst>
          </p:cNvPr>
          <p:cNvSpPr txBox="1">
            <a:spLocks/>
          </p:cNvSpPr>
          <p:nvPr/>
        </p:nvSpPr>
        <p:spPr bwMode="gray">
          <a:xfrm>
            <a:off x="334963" y="56649"/>
            <a:ext cx="3817935" cy="7438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</a:extLst>
        </p:spPr>
        <p:txBody>
          <a:bodyPr vert="horz" lIns="36000" tIns="36000" rIns="36000" bIns="72000" rtlCol="0" anchor="b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000" b="1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EXECUTIVE SUMMARY</a:t>
            </a:r>
          </a:p>
        </p:txBody>
      </p:sp>
      <p:sp>
        <p:nvSpPr>
          <p:cNvPr id="101" name="Oval 9">
            <a:extLst>
              <a:ext uri="{FF2B5EF4-FFF2-40B4-BE49-F238E27FC236}">
                <a16:creationId xmlns:a16="http://schemas.microsoft.com/office/drawing/2014/main" id="{49461285-E49E-21C4-CB80-D00E28E9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1331"/>
            <a:ext cx="12191997" cy="102836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99083">
                <a:schemeClr val="accent4"/>
              </a:gs>
              <a:gs pos="51000">
                <a:schemeClr val="accent6"/>
              </a:gs>
            </a:gsLst>
            <a:lin ang="0" scaled="1"/>
          </a:gra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ZA" sz="2000" b="1" spc="300" dirty="0">
              <a:solidFill>
                <a:srgbClr val="FFFFFF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E830567-3AD2-F140-2CD1-EEB1008919BC}"/>
              </a:ext>
            </a:extLst>
          </p:cNvPr>
          <p:cNvCxnSpPr>
            <a:cxnSpLocks/>
          </p:cNvCxnSpPr>
          <p:nvPr/>
        </p:nvCxnSpPr>
        <p:spPr bwMode="gray">
          <a:xfrm>
            <a:off x="4135041" y="1940063"/>
            <a:ext cx="0" cy="3990109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7350763-8C40-90F4-D20E-F40231000C3D}"/>
              </a:ext>
            </a:extLst>
          </p:cNvPr>
          <p:cNvCxnSpPr>
            <a:cxnSpLocks/>
          </p:cNvCxnSpPr>
          <p:nvPr/>
        </p:nvCxnSpPr>
        <p:spPr bwMode="gray">
          <a:xfrm>
            <a:off x="8072835" y="1940063"/>
            <a:ext cx="0" cy="380874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btfpBulletedList255668">
            <a:extLst>
              <a:ext uri="{FF2B5EF4-FFF2-40B4-BE49-F238E27FC236}">
                <a16:creationId xmlns:a16="http://schemas.microsoft.com/office/drawing/2014/main" id="{64E8711A-8519-3005-92F3-2C1A735DB9ED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165101" y="1841059"/>
            <a:ext cx="3513130" cy="689420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BCN</a:t>
            </a:r>
            <a:r>
              <a:rPr lang="en-US" sz="2000" b="1" spc="120" dirty="0">
                <a:solidFill>
                  <a:schemeClr val="bg1"/>
                </a:solidFill>
                <a:latin typeface="Arial"/>
                <a:cs typeface="Arial"/>
              </a:rPr>
              <a:t> PEG</a:t>
            </a: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self-serve </a:t>
            </a:r>
            <a:r>
              <a:rPr lang="en-US" sz="2000" b="1" spc="1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kumimoji="0" lang="en-US" sz="2000" b="1" i="0" strike="noStrike" kern="1200" cap="none" spc="1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ools</a:t>
            </a:r>
            <a:endParaRPr kumimoji="0" lang="en-US" sz="2000" b="1" i="0" strike="noStrike" kern="1200" cap="none" spc="1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7" name="btfpBulletedList255668">
            <a:extLst>
              <a:ext uri="{FF2B5EF4-FFF2-40B4-BE49-F238E27FC236}">
                <a16:creationId xmlns:a16="http://schemas.microsoft.com/office/drawing/2014/main" id="{B967DA12-9842-170C-9FB1-35A025543C0F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4152897" y="1834986"/>
            <a:ext cx="3630613" cy="997196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Supported panel </a:t>
            </a:r>
            <a:r>
              <a:rPr lang="en-US" sz="2000" b="1" spc="120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r>
              <a:rPr kumimoji="0" lang="en-US" sz="2000" b="1" i="0" strike="noStrike" kern="1200" cap="none" spc="1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endors</a:t>
            </a:r>
            <a:br>
              <a:rPr kumimoji="0" lang="en-US" sz="2000" b="1" i="0" u="none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2000" i="0" u="none" strike="noStrike" kern="1200" cap="none" spc="1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9" name="btfpBulletedList255668">
            <a:extLst>
              <a:ext uri="{FF2B5EF4-FFF2-40B4-BE49-F238E27FC236}">
                <a16:creationId xmlns:a16="http://schemas.microsoft.com/office/drawing/2014/main" id="{6BFB528D-6E7E-14C7-8D1E-BA0BDE264BC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8086718" y="1834986"/>
            <a:ext cx="3630613" cy="997196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BCN PEG Survey offerings</a:t>
            </a:r>
            <a:b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2000" b="1" i="0" strike="noStrike" kern="1200" cap="none" spc="1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0A6D86-1F61-B7E9-30E3-1393A4466BC4}"/>
              </a:ext>
            </a:extLst>
          </p:cNvPr>
          <p:cNvSpPr txBox="1"/>
          <p:nvPr/>
        </p:nvSpPr>
        <p:spPr bwMode="gray">
          <a:xfrm>
            <a:off x="377762" y="6316115"/>
            <a:ext cx="1157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CC0000"/>
                    </a:gs>
                    <a:gs pos="100000">
                      <a:srgbClr val="46647B"/>
                    </a:gs>
                    <a:gs pos="50000">
                      <a:srgbClr val="973B74"/>
                    </a:gs>
                  </a:gsLst>
                  <a:lin ang="0" scaled="1"/>
                </a:gradFill>
                <a:effectLst/>
                <a:uLnTx/>
                <a:uFillTx/>
                <a:latin typeface="Arial"/>
                <a:ea typeface="+mn-ea"/>
                <a:cs typeface="+mn-cs"/>
              </a:rPr>
              <a:t>BCN PEG Survey analytics provides a comprehensive solution for survey design and analytics, taking your research to the next level</a:t>
            </a:r>
          </a:p>
        </p:txBody>
      </p:sp>
      <p:pic>
        <p:nvPicPr>
          <p:cNvPr id="113" name="btfpIconLines671768">
            <a:extLst>
              <a:ext uri="{FF2B5EF4-FFF2-40B4-BE49-F238E27FC236}">
                <a16:creationId xmlns:a16="http://schemas.microsoft.com/office/drawing/2014/main" id="{F8A3713A-A9B9-7F7A-6DA6-D6A10F79E4FB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5" y="1837977"/>
            <a:ext cx="680142" cy="69558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A6BE6EF-A86F-2AD7-9FD7-906C23479D09}"/>
              </a:ext>
            </a:extLst>
          </p:cNvPr>
          <p:cNvGrpSpPr/>
          <p:nvPr/>
        </p:nvGrpSpPr>
        <p:grpSpPr>
          <a:xfrm>
            <a:off x="2202013" y="5966569"/>
            <a:ext cx="7456992" cy="281050"/>
            <a:chOff x="334963" y="5022023"/>
            <a:chExt cx="3478741" cy="28105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A7DB71B-D0A9-4E03-B8B2-E212F7AA5CE0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2074334" y="3423177"/>
              <a:ext cx="0" cy="3478741"/>
            </a:xfrm>
            <a:prstGeom prst="line">
              <a:avLst/>
            </a:prstGeom>
            <a:ln w="952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DE3404F-2C19-E712-80C1-0B6D2D8DF8F9}"/>
                </a:ext>
              </a:extLst>
            </p:cNvPr>
            <p:cNvGrpSpPr/>
            <p:nvPr/>
          </p:nvGrpSpPr>
          <p:grpSpPr>
            <a:xfrm>
              <a:off x="1569494" y="5022023"/>
              <a:ext cx="874746" cy="281050"/>
              <a:chOff x="1232029" y="4872996"/>
              <a:chExt cx="1549661" cy="497897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D8CB956-DA9E-8E6B-5DB0-AACD0FA5CFA5}"/>
                  </a:ext>
                </a:extLst>
              </p:cNvPr>
              <p:cNvSpPr/>
              <p:nvPr/>
            </p:nvSpPr>
            <p:spPr bwMode="gray">
              <a:xfrm>
                <a:off x="1232029" y="4872996"/>
                <a:ext cx="1549661" cy="49789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3" name="btfpSequenceArrow814572">
                <a:extLst>
                  <a:ext uri="{FF2B5EF4-FFF2-40B4-BE49-F238E27FC236}">
                    <a16:creationId xmlns:a16="http://schemas.microsoft.com/office/drawing/2014/main" id="{948E2E63-0D99-607F-9693-75ED72E815CD}"/>
                  </a:ext>
                </a:extLst>
              </p:cNvPr>
              <p:cNvSpPr/>
              <p:nvPr/>
            </p:nvSpPr>
            <p:spPr bwMode="gray">
              <a:xfrm rot="5400000">
                <a:off x="1948207" y="4639560"/>
                <a:ext cx="252255" cy="972980"/>
              </a:xfrm>
              <a:custGeom>
                <a:avLst/>
                <a:gdLst/>
                <a:ahLst/>
                <a:cxnLst/>
                <a:rect l="0" t="0" r="0" b="0"/>
                <a:pathLst>
                  <a:path w="252255" h="972980">
                    <a:moveTo>
                      <a:pt x="38100" y="0"/>
                    </a:moveTo>
                    <a:lnTo>
                      <a:pt x="252254" y="486489"/>
                    </a:lnTo>
                    <a:lnTo>
                      <a:pt x="38100" y="972979"/>
                    </a:lnTo>
                    <a:lnTo>
                      <a:pt x="0" y="972979"/>
                    </a:lnTo>
                    <a:lnTo>
                      <a:pt x="214154" y="48648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0000"/>
              </a:solidFill>
              <a:ln w="9525" cap="flat">
                <a:solidFill>
                  <a:srgbClr val="CC0000"/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177800" marR="0" lvl="0" indent="-177800" algn="ctr" defTabSz="711200" rtl="0" eaLnBrk="1" fontAlgn="auto" latinLnBrk="0" hangingPunct="1">
                  <a:lnSpc>
                    <a:spcPct val="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52F7F29-6495-1099-7B1A-DCAC2DD707DC}"/>
              </a:ext>
            </a:extLst>
          </p:cNvPr>
          <p:cNvSpPr/>
          <p:nvPr/>
        </p:nvSpPr>
        <p:spPr bwMode="gray">
          <a:xfrm>
            <a:off x="4302743" y="2906212"/>
            <a:ext cx="3237886" cy="23138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Support with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industry leading survey panel vendors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including: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4" descr="IncQuery | Launch High-Quality Surveys ...">
            <a:extLst>
              <a:ext uri="{FF2B5EF4-FFF2-40B4-BE49-F238E27FC236}">
                <a16:creationId xmlns:a16="http://schemas.microsoft.com/office/drawing/2014/main" id="{2716DA82-BBD8-E949-201C-BC6242CF5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48" y="3627847"/>
            <a:ext cx="1063629" cy="21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Ext JS Customer Spotlight: IntelliSurvey">
            <a:extLst>
              <a:ext uri="{FF2B5EF4-FFF2-40B4-BE49-F238E27FC236}">
                <a16:creationId xmlns:a16="http://schemas.microsoft.com/office/drawing/2014/main" id="{BC18A935-D6A2-8452-FA4B-6CA5FB294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501" y="3627847"/>
            <a:ext cx="1093513" cy="19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7B96833-629E-A06C-5879-0332B80A9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174" y="4160034"/>
            <a:ext cx="790459" cy="4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FW Capital Partners | Portfolio">
            <a:extLst>
              <a:ext uri="{FF2B5EF4-FFF2-40B4-BE49-F238E27FC236}">
                <a16:creationId xmlns:a16="http://schemas.microsoft.com/office/drawing/2014/main" id="{46FF5409-4D9B-874B-0723-90A1B142E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32" y="4238146"/>
            <a:ext cx="615119" cy="2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ket Intelligence Capabilities ...">
            <a:extLst>
              <a:ext uri="{FF2B5EF4-FFF2-40B4-BE49-F238E27FC236}">
                <a16:creationId xmlns:a16="http://schemas.microsoft.com/office/drawing/2014/main" id="{631982D1-69CF-C491-B2A7-8AF9B22E0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055" y="4077134"/>
            <a:ext cx="979963" cy="51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ird Bridge | Inex One">
            <a:extLst>
              <a:ext uri="{FF2B5EF4-FFF2-40B4-BE49-F238E27FC236}">
                <a16:creationId xmlns:a16="http://schemas.microsoft.com/office/drawing/2014/main" id="{A51D7A0B-11E4-7780-6A27-C855B6B01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214" y="4704658"/>
            <a:ext cx="706862" cy="7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OI Rocket | Inex One">
            <a:extLst>
              <a:ext uri="{FF2B5EF4-FFF2-40B4-BE49-F238E27FC236}">
                <a16:creationId xmlns:a16="http://schemas.microsoft.com/office/drawing/2014/main" id="{FD037BC8-809E-9053-800F-859F125C2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274" y="4761311"/>
            <a:ext cx="1098199" cy="5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lphaSights Emerging Leaders Program ...">
            <a:extLst>
              <a:ext uri="{FF2B5EF4-FFF2-40B4-BE49-F238E27FC236}">
                <a16:creationId xmlns:a16="http://schemas.microsoft.com/office/drawing/2014/main" id="{2D684792-DDC7-0A64-CD0D-1187CBB84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14" y="5478291"/>
            <a:ext cx="1177861" cy="32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roposed sale of Kantar Media">
            <a:extLst>
              <a:ext uri="{FF2B5EF4-FFF2-40B4-BE49-F238E27FC236}">
                <a16:creationId xmlns:a16="http://schemas.microsoft.com/office/drawing/2014/main" id="{52F384EA-64D7-332F-E710-FDE10FC03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548" y="5335772"/>
            <a:ext cx="979962" cy="51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A121F1-D263-E36A-239B-F80A05EF358C}"/>
              </a:ext>
            </a:extLst>
          </p:cNvPr>
          <p:cNvSpPr/>
          <p:nvPr/>
        </p:nvSpPr>
        <p:spPr bwMode="gray">
          <a:xfrm>
            <a:off x="356826" y="2928907"/>
            <a:ext cx="3688834" cy="23138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Unlock the power of BCN PEG’s intuitive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self-serve tools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fast, effortless survey creation and in-depth analysis – designed to streamline your process and deliver insights in no time!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Survey Builder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generating AI-driven first draft of survey questionnaire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NOVA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a SaaS-based survey analytics platform for generating instant analytics in just one click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BD2943-6090-848F-E555-869185F4C76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70348" y="3991537"/>
            <a:ext cx="1295581" cy="2572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B50E31-C9CC-752B-A1E2-C3586D9035A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87558" y="4733719"/>
            <a:ext cx="738672" cy="1870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8E247F-BB3C-9CC3-3F8A-BDCE5AF59FCE}"/>
              </a:ext>
            </a:extLst>
          </p:cNvPr>
          <p:cNvSpPr/>
          <p:nvPr/>
        </p:nvSpPr>
        <p:spPr bwMode="gray">
          <a:xfrm>
            <a:off x="8345081" y="2926884"/>
            <a:ext cx="3249273" cy="262062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End-to-end survey ownership around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pre-launch set up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post-launch analytics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 insights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Project scoping and Questionnaire design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Vendor / panel coordination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Writing, coding and testing the survey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Soft and full launch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Preparation for analysis and data modeling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Output/ insights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btfpIcon681716">
            <a:extLst>
              <a:ext uri="{FF2B5EF4-FFF2-40B4-BE49-F238E27FC236}">
                <a16:creationId xmlns:a16="http://schemas.microsoft.com/office/drawing/2014/main" id="{AC0F2389-D7B4-637C-C3BE-A9A151C70F56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7201019" y="1854078"/>
            <a:ext cx="698911" cy="698911"/>
            <a:chOff x="5159058" y="1170703"/>
            <a:chExt cx="1081088" cy="1081088"/>
          </a:xfrm>
          <a:noFill/>
        </p:grpSpPr>
        <p:sp>
          <p:nvSpPr>
            <p:cNvPr id="19" name="btfpIconCircle681716">
              <a:extLst>
                <a:ext uri="{FF2B5EF4-FFF2-40B4-BE49-F238E27FC236}">
                  <a16:creationId xmlns:a16="http://schemas.microsoft.com/office/drawing/2014/main" id="{D2447A63-CA22-BA93-2BB0-FE8425658170}"/>
                </a:ext>
              </a:extLst>
            </p:cNvPr>
            <p:cNvSpPr>
              <a:spLocks/>
            </p:cNvSpPr>
            <p:nvPr/>
          </p:nvSpPr>
          <p:spPr bwMode="gray">
            <a:xfrm>
              <a:off x="5159058" y="1170703"/>
              <a:ext cx="1081088" cy="108108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rgbClr val="FF0000"/>
                </a:solidFill>
              </a:endParaRPr>
            </a:p>
          </p:txBody>
        </p:sp>
        <p:pic>
          <p:nvPicPr>
            <p:cNvPr id="20" name="btfpIconLines681716">
              <a:extLst>
                <a:ext uri="{FF2B5EF4-FFF2-40B4-BE49-F238E27FC236}">
                  <a16:creationId xmlns:a16="http://schemas.microsoft.com/office/drawing/2014/main" id="{F7F5C336-3BAE-D770-7598-69BE5D71822A}"/>
                </a:ext>
              </a:extLst>
            </p:cNvPr>
            <p:cNvPicPr>
              <a:picLocks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159058" y="1170703"/>
              <a:ext cx="1081088" cy="1081088"/>
            </a:xfrm>
            <a:prstGeom prst="rect">
              <a:avLst/>
            </a:prstGeom>
            <a:grpFill/>
          </p:spPr>
        </p:pic>
      </p:grpSp>
      <p:grpSp>
        <p:nvGrpSpPr>
          <p:cNvPr id="28" name="btfpIcon796065">
            <a:extLst>
              <a:ext uri="{FF2B5EF4-FFF2-40B4-BE49-F238E27FC236}">
                <a16:creationId xmlns:a16="http://schemas.microsoft.com/office/drawing/2014/main" id="{FA296474-F9D1-5551-F3B4-5220D38F2D13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11320290" y="1834986"/>
            <a:ext cx="718003" cy="718003"/>
            <a:chOff x="7573487" y="3851954"/>
            <a:chExt cx="1081088" cy="1081088"/>
          </a:xfrm>
          <a:noFill/>
        </p:grpSpPr>
        <p:sp>
          <p:nvSpPr>
            <p:cNvPr id="29" name="btfpIconCircle796065">
              <a:extLst>
                <a:ext uri="{FF2B5EF4-FFF2-40B4-BE49-F238E27FC236}">
                  <a16:creationId xmlns:a16="http://schemas.microsoft.com/office/drawing/2014/main" id="{D453A666-CF14-8114-5583-3CEDB552C80C}"/>
                </a:ext>
              </a:extLst>
            </p:cNvPr>
            <p:cNvSpPr>
              <a:spLocks/>
            </p:cNvSpPr>
            <p:nvPr/>
          </p:nvSpPr>
          <p:spPr bwMode="gray">
            <a:xfrm>
              <a:off x="7573487" y="3851954"/>
              <a:ext cx="1081088" cy="108108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rgbClr val="FFFFFF"/>
                </a:solidFill>
              </a:endParaRPr>
            </a:p>
          </p:txBody>
        </p:sp>
        <p:pic>
          <p:nvPicPr>
            <p:cNvPr id="30" name="btfpIconLines796065">
              <a:extLst>
                <a:ext uri="{FF2B5EF4-FFF2-40B4-BE49-F238E27FC236}">
                  <a16:creationId xmlns:a16="http://schemas.microsoft.com/office/drawing/2014/main" id="{8DBF74E5-F177-7922-4674-44AF7ADC3D31}"/>
                </a:ext>
              </a:extLst>
            </p:cNvPr>
            <p:cNvPicPr>
              <a:picLocks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3487" y="3851954"/>
              <a:ext cx="1081088" cy="1081088"/>
            </a:xfrm>
            <a:prstGeom prst="rect">
              <a:avLst/>
            </a:prstGeom>
            <a:grpFill/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5842C1-947B-EA24-B3E8-EE9EAF33B238}"/>
              </a:ext>
            </a:extLst>
          </p:cNvPr>
          <p:cNvSpPr/>
          <p:nvPr/>
        </p:nvSpPr>
        <p:spPr bwMode="gray">
          <a:xfrm>
            <a:off x="7201019" y="634727"/>
            <a:ext cx="1807786" cy="495358"/>
          </a:xfrm>
          <a:prstGeom prst="roundRect">
            <a:avLst/>
          </a:prstGeom>
          <a:solidFill>
            <a:srgbClr val="A3BC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>
                <a:solidFill>
                  <a:srgbClr val="000000"/>
                </a:solidFill>
              </a:rPr>
              <a:t>Survey</a:t>
            </a:r>
            <a:r>
              <a:rPr lang="en-US" sz="1600">
                <a:solidFill>
                  <a:srgbClr val="000000"/>
                </a:solidFill>
              </a:rPr>
              <a:t> Reference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712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BB55D-FB6E-DD04-C07B-28781E7F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172F39FC-2F08-779F-A3D3-7EB794E715E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606" imgH="608" progId="TCLayout.ActiveDocument.1">
                  <p:embed/>
                </p:oleObj>
              </mc:Choice>
              <mc:Fallback>
                <p:oleObj name="think-cell Slide" r:id="rId12" imgW="606" imgH="60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72F39FC-2F08-779F-A3D3-7EB794E715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btfpColumnIndicatorGroup2">
            <a:extLst>
              <a:ext uri="{FF2B5EF4-FFF2-40B4-BE49-F238E27FC236}">
                <a16:creationId xmlns:a16="http://schemas.microsoft.com/office/drawing/2014/main" id="{32580F3A-444A-FFAC-8808-7BA51260ABBD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1" name="btfpColumnGapBlocker559006">
              <a:extLst>
                <a:ext uri="{FF2B5EF4-FFF2-40B4-BE49-F238E27FC236}">
                  <a16:creationId xmlns:a16="http://schemas.microsoft.com/office/drawing/2014/main" id="{32FB9B65-DCB0-A456-A583-F2936B054D05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39" name="btfpColumnGapBlocker708597">
              <a:extLst>
                <a:ext uri="{FF2B5EF4-FFF2-40B4-BE49-F238E27FC236}">
                  <a16:creationId xmlns:a16="http://schemas.microsoft.com/office/drawing/2014/main" id="{DAF1ED5D-A46F-358D-EAE2-F590B0FFDF5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btfpColumnIndicator602635">
              <a:extLst>
                <a:ext uri="{FF2B5EF4-FFF2-40B4-BE49-F238E27FC236}">
                  <a16:creationId xmlns:a16="http://schemas.microsoft.com/office/drawing/2014/main" id="{A043906F-84F6-0078-D65F-6EAA70142FED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btfpColumnIndicator708634">
              <a:extLst>
                <a:ext uri="{FF2B5EF4-FFF2-40B4-BE49-F238E27FC236}">
                  <a16:creationId xmlns:a16="http://schemas.microsoft.com/office/drawing/2014/main" id="{88E1EBDD-470E-897D-C7E9-5ABD2D827113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btfpColumnIndicatorGroup1">
            <a:extLst>
              <a:ext uri="{FF2B5EF4-FFF2-40B4-BE49-F238E27FC236}">
                <a16:creationId xmlns:a16="http://schemas.microsoft.com/office/drawing/2014/main" id="{8AEAC6D4-57BC-5F63-EE6F-791F7455604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0" name="btfpColumnGapBlocker375621">
              <a:extLst>
                <a:ext uri="{FF2B5EF4-FFF2-40B4-BE49-F238E27FC236}">
                  <a16:creationId xmlns:a16="http://schemas.microsoft.com/office/drawing/2014/main" id="{B16F2F3E-8B77-857A-4955-66646B06174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38" name="btfpColumnGapBlocker703444">
              <a:extLst>
                <a:ext uri="{FF2B5EF4-FFF2-40B4-BE49-F238E27FC236}">
                  <a16:creationId xmlns:a16="http://schemas.microsoft.com/office/drawing/2014/main" id="{D839FE15-01D4-D1E3-7AA8-3CC0EE5F3C9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277489">
              <a:extLst>
                <a:ext uri="{FF2B5EF4-FFF2-40B4-BE49-F238E27FC236}">
                  <a16:creationId xmlns:a16="http://schemas.microsoft.com/office/drawing/2014/main" id="{19ACD236-9F64-D922-19AB-982CBC43131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btfpColumnIndicator797740">
              <a:extLst>
                <a:ext uri="{FF2B5EF4-FFF2-40B4-BE49-F238E27FC236}">
                  <a16:creationId xmlns:a16="http://schemas.microsoft.com/office/drawing/2014/main" id="{D6A15426-3803-9F8A-2BA4-CF7C3789D1BB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87599DC-1ED5-EBFE-1303-D99F8D143C52}"/>
              </a:ext>
            </a:extLst>
          </p:cNvPr>
          <p:cNvSpPr txBox="1">
            <a:spLocks/>
          </p:cNvSpPr>
          <p:nvPr/>
        </p:nvSpPr>
        <p:spPr bwMode="gray">
          <a:xfrm>
            <a:off x="334963" y="56649"/>
            <a:ext cx="3817935" cy="7438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</a:extLst>
        </p:spPr>
        <p:txBody>
          <a:bodyPr vert="horz" lIns="36000" tIns="36000" rIns="36000" bIns="72000" rtlCol="0" anchor="b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000" b="1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EXECUTIVE SUMMARY</a:t>
            </a:r>
          </a:p>
        </p:txBody>
      </p:sp>
      <p:sp>
        <p:nvSpPr>
          <p:cNvPr id="101" name="Oval 9">
            <a:extLst>
              <a:ext uri="{FF2B5EF4-FFF2-40B4-BE49-F238E27FC236}">
                <a16:creationId xmlns:a16="http://schemas.microsoft.com/office/drawing/2014/main" id="{9766CC43-6832-A8AB-6701-3DBD270CD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1331"/>
            <a:ext cx="12192000" cy="94651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99083">
                <a:schemeClr val="accent4"/>
              </a:gs>
              <a:gs pos="51000">
                <a:schemeClr val="accent6"/>
              </a:gs>
            </a:gsLst>
            <a:lin ang="0" scaled="1"/>
          </a:gra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ZA" sz="2000" b="1" spc="300">
              <a:solidFill>
                <a:srgbClr val="FFFFFF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5055459-9DBF-3603-8ACA-4A7D9F83F736}"/>
              </a:ext>
            </a:extLst>
          </p:cNvPr>
          <p:cNvCxnSpPr>
            <a:cxnSpLocks/>
          </p:cNvCxnSpPr>
          <p:nvPr/>
        </p:nvCxnSpPr>
        <p:spPr bwMode="gray">
          <a:xfrm>
            <a:off x="4135041" y="1940063"/>
            <a:ext cx="0" cy="3990109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AED055E-A75B-AF26-AD2F-8FB927357215}"/>
              </a:ext>
            </a:extLst>
          </p:cNvPr>
          <p:cNvCxnSpPr>
            <a:cxnSpLocks/>
          </p:cNvCxnSpPr>
          <p:nvPr/>
        </p:nvCxnSpPr>
        <p:spPr bwMode="gray">
          <a:xfrm>
            <a:off x="8072835" y="1940063"/>
            <a:ext cx="0" cy="380874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btfpBulletedList255668">
            <a:extLst>
              <a:ext uri="{FF2B5EF4-FFF2-40B4-BE49-F238E27FC236}">
                <a16:creationId xmlns:a16="http://schemas.microsoft.com/office/drawing/2014/main" id="{EBE17179-0260-7316-96DA-4F47DD469E5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184764" y="1919716"/>
            <a:ext cx="4073827" cy="381643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Self-serve</a:t>
            </a:r>
            <a:r>
              <a:rPr lang="en-US" sz="2000" b="1" spc="120" dirty="0">
                <a:solidFill>
                  <a:schemeClr val="bg1"/>
                </a:solidFill>
                <a:latin typeface="Arial"/>
                <a:cs typeface="Arial"/>
              </a:rPr>
              <a:t> t</a:t>
            </a:r>
            <a:r>
              <a:rPr kumimoji="0" lang="en-US" sz="2000" b="1" i="0" strike="noStrike" kern="1200" cap="none" spc="1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ools</a:t>
            </a:r>
            <a:endParaRPr kumimoji="0" lang="en-US" sz="2000" b="1" i="0" strike="noStrike" kern="1200" cap="none" spc="1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6" name="btfpBulletedList836297">
            <a:extLst>
              <a:ext uri="{FF2B5EF4-FFF2-40B4-BE49-F238E27FC236}">
                <a16:creationId xmlns:a16="http://schemas.microsoft.com/office/drawing/2014/main" id="{0ED0E257-F188-E2EC-44C3-03889731733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77762" y="2849920"/>
            <a:ext cx="3775135" cy="2977738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txBody>
          <a:bodyPr rot="0" spcFirstLastPara="0" vertOverflow="overflow" horzOverflow="overflow" vert="horz" wrap="square" lIns="3600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 defTabSz="914400">
              <a:spcBef>
                <a:spcPts val="900"/>
              </a:spcBef>
              <a:buNone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Uncover workforce trends with BCN PEG’s intuitive </a:t>
            </a:r>
            <a:r>
              <a:rPr lang="en-US" sz="12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self-serve analytics </a:t>
            </a:r>
            <a:r>
              <a:rPr lang="en-US" sz="12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tools – from analyzing talent market dynamics to gauging employee perception and organizational health</a:t>
            </a:r>
          </a:p>
          <a:p>
            <a:pPr marL="0" indent="0" defTabSz="914400">
              <a:spcBef>
                <a:spcPts val="900"/>
              </a:spcBef>
              <a:buNone/>
              <a:defRPr/>
            </a:pPr>
            <a:br>
              <a:rPr lang="en-US" sz="12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</a:br>
            <a:r>
              <a:rPr lang="en-US" sz="12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                          </a:t>
            </a:r>
            <a:r>
              <a:rPr lang="en-US" sz="1200" dirty="0">
                <a:latin typeface="Arial" panose="020B0604020202020204" pitchFamily="34" charset="0"/>
                <a:ea typeface="Aptos" panose="020B0004020202020204" pitchFamily="34" charset="0"/>
              </a:rPr>
              <a:t>-</a:t>
            </a:r>
            <a:r>
              <a:rPr lang="en-US" sz="1200" b="1" dirty="0">
                <a:latin typeface="Arial" panose="020B0604020202020204" pitchFamily="34" charset="0"/>
                <a:ea typeface="Aptos" panose="020B00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AI driven platform to </a:t>
            </a:r>
            <a:r>
              <a:rPr lang="en-US" sz="1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turn raw talent data into interactive insights. Also maps </a:t>
            </a:r>
            <a:r>
              <a:rPr lang="en-US" sz="1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</a:t>
            </a:r>
            <a:r>
              <a:rPr lang="en-US" sz="1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 standardized output (roles</a:t>
            </a:r>
            <a:r>
              <a:rPr lang="en-US" sz="1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/ </a:t>
            </a:r>
            <a:r>
              <a:rPr lang="en-US" sz="1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seniority/ geography)</a:t>
            </a:r>
            <a:br>
              <a:rPr lang="en-US" sz="1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- AI powered platform to classify diverse datasets into clean, standardized categories</a:t>
            </a:r>
            <a:br>
              <a:rPr lang="en-US" sz="1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br>
              <a:rPr lang="en-US" sz="1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- Web-based tool to p</a:t>
            </a:r>
            <a:r>
              <a:rPr lang="en-US" sz="1200" dirty="0"/>
              <a:t>rovide high level talent KPIs and</a:t>
            </a:r>
            <a:r>
              <a:rPr lang="en-US" sz="1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to access raw data for workforce sentiment insights</a:t>
            </a:r>
            <a:r>
              <a:rPr lang="en-US" sz="12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</a:t>
            </a:r>
            <a:endParaRPr lang="en-US" sz="1200" b="1" dirty="0">
              <a:latin typeface="Arial" panose="020B0604020202020204" pitchFamily="34" charset="0"/>
              <a:ea typeface="Aptos" panose="020B0004020202020204" pitchFamily="34" charset="0"/>
            </a:endParaRPr>
          </a:p>
        </p:txBody>
      </p:sp>
      <p:sp>
        <p:nvSpPr>
          <p:cNvPr id="107" name="btfpBulletedList255668">
            <a:extLst>
              <a:ext uri="{FF2B5EF4-FFF2-40B4-BE49-F238E27FC236}">
                <a16:creationId xmlns:a16="http://schemas.microsoft.com/office/drawing/2014/main" id="{3F21F0D9-C5A3-3648-71C3-9B51AECD234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4152897" y="1834986"/>
            <a:ext cx="3630613" cy="997196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Supported</a:t>
            </a:r>
            <a:r>
              <a:rPr lang="en-US" sz="2000" b="1" spc="120" dirty="0">
                <a:solidFill>
                  <a:schemeClr val="bg1"/>
                </a:solidFill>
                <a:latin typeface="Arial"/>
                <a:cs typeface="Arial"/>
              </a:rPr>
              <a:t> p</a:t>
            </a:r>
            <a:r>
              <a:rPr kumimoji="0" lang="en-US" sz="2000" b="1" i="0" strike="noStrike" kern="1200" cap="none" spc="1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latforms</a:t>
            </a: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b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lang="en-US" sz="2000" b="1" spc="12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kumimoji="0" lang="en-US" sz="2000" b="1" i="0" strike="noStrike" kern="1200" cap="none" spc="1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atabases</a:t>
            </a:r>
            <a:br>
              <a:rPr kumimoji="0" lang="en-US" sz="2000" b="1" i="0" u="none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2000" i="0" u="none" strike="noStrike" kern="1200" cap="none" spc="1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8" name="btfpBulletedList836297">
            <a:extLst>
              <a:ext uri="{FF2B5EF4-FFF2-40B4-BE49-F238E27FC236}">
                <a16:creationId xmlns:a16="http://schemas.microsoft.com/office/drawing/2014/main" id="{5501850C-F574-6C57-F46F-98697BA8995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248171" y="2849920"/>
            <a:ext cx="3927124" cy="46166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txBody>
          <a:bodyPr rot="0" spcFirstLastPara="0" vertOverflow="overflow" horzOverflow="overflow" vert="horz" wrap="square" lIns="3600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 defTabSz="914400">
              <a:spcBef>
                <a:spcPts val="900"/>
              </a:spcBef>
              <a:buNone/>
              <a:defRPr/>
            </a:pPr>
            <a:r>
              <a:rPr lang="en-US" sz="1200">
                <a:latin typeface="Arial" panose="020B0604020202020204" pitchFamily="34" charset="0"/>
                <a:ea typeface="Aptos" panose="020B0004020202020204" pitchFamily="34" charset="0"/>
              </a:rPr>
              <a:t>Gain real-time insights through seamless integration with </a:t>
            </a:r>
            <a:r>
              <a:rPr lang="en-US" sz="1200" b="1">
                <a:latin typeface="Arial" panose="020B0604020202020204" pitchFamily="34" charset="0"/>
                <a:ea typeface="Aptos" panose="020B0004020202020204" pitchFamily="34" charset="0"/>
              </a:rPr>
              <a:t>industry-leading tools</a:t>
            </a:r>
            <a:r>
              <a:rPr lang="en-US" sz="1200">
                <a:latin typeface="Arial" panose="020B0604020202020204" pitchFamily="34" charset="0"/>
                <a:ea typeface="Aptos" panose="020B0004020202020204" pitchFamily="34" charset="0"/>
              </a:rPr>
              <a:t> and </a:t>
            </a:r>
            <a:r>
              <a:rPr lang="en-US" sz="1200" b="1">
                <a:latin typeface="Arial" panose="020B0604020202020204" pitchFamily="34" charset="0"/>
                <a:ea typeface="Aptos" panose="020B0004020202020204" pitchFamily="34" charset="0"/>
              </a:rPr>
              <a:t>global platforms</a:t>
            </a:r>
            <a:endParaRPr lang="en-US" sz="1200" b="1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</p:txBody>
      </p:sp>
      <p:sp>
        <p:nvSpPr>
          <p:cNvPr id="109" name="btfpBulletedList255668">
            <a:extLst>
              <a:ext uri="{FF2B5EF4-FFF2-40B4-BE49-F238E27FC236}">
                <a16:creationId xmlns:a16="http://schemas.microsoft.com/office/drawing/2014/main" id="{30A3E78A-2125-FC5B-F4AD-0CEDBB5F1B62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8086718" y="1834986"/>
            <a:ext cx="3630613" cy="689420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BCN PEG Workforce offerings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29C5B60-5C5C-B319-8155-0AC911B19E6A}"/>
              </a:ext>
            </a:extLst>
          </p:cNvPr>
          <p:cNvSpPr txBox="1"/>
          <p:nvPr/>
        </p:nvSpPr>
        <p:spPr bwMode="gray">
          <a:xfrm>
            <a:off x="377762" y="6265315"/>
            <a:ext cx="11579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CC0000"/>
                    </a:gs>
                    <a:gs pos="100000">
                      <a:srgbClr val="46647B"/>
                    </a:gs>
                    <a:gs pos="50000">
                      <a:srgbClr val="973B74"/>
                    </a:gs>
                  </a:gsLst>
                  <a:lin ang="0" scaled="1"/>
                </a:gradFill>
                <a:effectLst/>
                <a:uLnTx/>
                <a:uFillTx/>
                <a:latin typeface="Arial"/>
                <a:ea typeface="+mn-ea"/>
                <a:cs typeface="+mn-cs"/>
              </a:rPr>
              <a:t>BCN PEG Workforce analytics offers a range of modules for Talent KPIs supported by powerful insights</a:t>
            </a:r>
          </a:p>
        </p:txBody>
      </p:sp>
      <p:grpSp>
        <p:nvGrpSpPr>
          <p:cNvPr id="9" name="btfpIcon522522">
            <a:extLst>
              <a:ext uri="{FF2B5EF4-FFF2-40B4-BE49-F238E27FC236}">
                <a16:creationId xmlns:a16="http://schemas.microsoft.com/office/drawing/2014/main" id="{861344A3-1E17-F22D-A902-4691311CBCC2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7177304" y="1826036"/>
            <a:ext cx="719466" cy="719464"/>
            <a:chOff x="8093357" y="904863"/>
            <a:chExt cx="1402036" cy="1402032"/>
          </a:xfrm>
        </p:grpSpPr>
        <p:sp>
          <p:nvSpPr>
            <p:cNvPr id="10" name="btfpIconCircle522522">
              <a:extLst>
                <a:ext uri="{FF2B5EF4-FFF2-40B4-BE49-F238E27FC236}">
                  <a16:creationId xmlns:a16="http://schemas.microsoft.com/office/drawing/2014/main" id="{22828B48-690D-ACFA-A95B-D0EF6F06FA01}"/>
                </a:ext>
              </a:extLst>
            </p:cNvPr>
            <p:cNvSpPr/>
            <p:nvPr/>
          </p:nvSpPr>
          <p:spPr bwMode="gray">
            <a:xfrm>
              <a:off x="8093357" y="904863"/>
              <a:ext cx="1402033" cy="1402032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11" name="btfpIconLines522522">
              <a:extLst>
                <a:ext uri="{FF2B5EF4-FFF2-40B4-BE49-F238E27FC236}">
                  <a16:creationId xmlns:a16="http://schemas.microsoft.com/office/drawing/2014/main" id="{001FE704-9A0F-547F-B890-12EC40FD2822}"/>
                </a:ext>
              </a:extLst>
            </p:cNvPr>
            <p:cNvPicPr/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3360" y="904863"/>
              <a:ext cx="1402033" cy="1402032"/>
            </a:xfrm>
            <a:prstGeom prst="rect">
              <a:avLst/>
            </a:prstGeom>
          </p:spPr>
        </p:pic>
      </p:grpSp>
      <p:pic>
        <p:nvPicPr>
          <p:cNvPr id="113" name="btfpIconLines671768">
            <a:extLst>
              <a:ext uri="{FF2B5EF4-FFF2-40B4-BE49-F238E27FC236}">
                <a16:creationId xmlns:a16="http://schemas.microsoft.com/office/drawing/2014/main" id="{41C87A25-D3B4-DCD0-A88F-E2D102CC353D}"/>
              </a:ext>
            </a:extLst>
          </p:cNvPr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5" y="1837977"/>
            <a:ext cx="680142" cy="69558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16" name="Picture 34">
            <a:extLst>
              <a:ext uri="{FF2B5EF4-FFF2-40B4-BE49-F238E27FC236}">
                <a16:creationId xmlns:a16="http://schemas.microsoft.com/office/drawing/2014/main" id="{948011BB-3A03-18C8-17DA-A7BD40F67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98" y="5168782"/>
            <a:ext cx="518682" cy="20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1EDF62F-B105-9E0C-6856-8B7C2BAAC778}"/>
              </a:ext>
            </a:extLst>
          </p:cNvPr>
          <p:cNvSpPr txBox="1"/>
          <p:nvPr/>
        </p:nvSpPr>
        <p:spPr bwMode="gray">
          <a:xfrm>
            <a:off x="381660" y="3880640"/>
            <a:ext cx="1234256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350" b="1"/>
              <a:t>DATALAKE</a:t>
            </a:r>
            <a:r>
              <a:rPr lang="en-US" sz="1350" b="1">
                <a:solidFill>
                  <a:srgbClr val="C00000"/>
                </a:solidFill>
              </a:rPr>
              <a:t>AI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9C5FFF7-0889-5CA0-348C-CE73DE847B93}"/>
              </a:ext>
            </a:extLst>
          </p:cNvPr>
          <p:cNvGrpSpPr/>
          <p:nvPr/>
        </p:nvGrpSpPr>
        <p:grpSpPr>
          <a:xfrm>
            <a:off x="2202013" y="5966569"/>
            <a:ext cx="7456992" cy="281050"/>
            <a:chOff x="334963" y="5022023"/>
            <a:chExt cx="3478741" cy="28105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E4EDA02-736B-02E3-86E5-5E04EF2943DF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2074334" y="3423177"/>
              <a:ext cx="0" cy="3478741"/>
            </a:xfrm>
            <a:prstGeom prst="line">
              <a:avLst/>
            </a:prstGeom>
            <a:ln w="952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2D926DA-C636-558E-BCE9-5EF41CD9F1AB}"/>
                </a:ext>
              </a:extLst>
            </p:cNvPr>
            <p:cNvGrpSpPr/>
            <p:nvPr/>
          </p:nvGrpSpPr>
          <p:grpSpPr>
            <a:xfrm>
              <a:off x="1569494" y="5022023"/>
              <a:ext cx="874746" cy="281050"/>
              <a:chOff x="1232029" y="4872996"/>
              <a:chExt cx="1549661" cy="497897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E6AA724-7DB1-1EDE-5760-EFE2E86908B7}"/>
                  </a:ext>
                </a:extLst>
              </p:cNvPr>
              <p:cNvSpPr/>
              <p:nvPr/>
            </p:nvSpPr>
            <p:spPr bwMode="gray">
              <a:xfrm>
                <a:off x="1232029" y="4872996"/>
                <a:ext cx="1549661" cy="49789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3" name="btfpSequenceArrow814572">
                <a:extLst>
                  <a:ext uri="{FF2B5EF4-FFF2-40B4-BE49-F238E27FC236}">
                    <a16:creationId xmlns:a16="http://schemas.microsoft.com/office/drawing/2014/main" id="{7313976D-6A3D-B46D-90D2-FC4C935C53EB}"/>
                  </a:ext>
                </a:extLst>
              </p:cNvPr>
              <p:cNvSpPr/>
              <p:nvPr/>
            </p:nvSpPr>
            <p:spPr bwMode="gray">
              <a:xfrm rot="5400000">
                <a:off x="1948207" y="4639560"/>
                <a:ext cx="252255" cy="972980"/>
              </a:xfrm>
              <a:custGeom>
                <a:avLst/>
                <a:gdLst/>
                <a:ahLst/>
                <a:cxnLst/>
                <a:rect l="0" t="0" r="0" b="0"/>
                <a:pathLst>
                  <a:path w="252255" h="972980">
                    <a:moveTo>
                      <a:pt x="38100" y="0"/>
                    </a:moveTo>
                    <a:lnTo>
                      <a:pt x="252254" y="486489"/>
                    </a:lnTo>
                    <a:lnTo>
                      <a:pt x="38100" y="972979"/>
                    </a:lnTo>
                    <a:lnTo>
                      <a:pt x="0" y="972979"/>
                    </a:lnTo>
                    <a:lnTo>
                      <a:pt x="214154" y="48648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0000"/>
              </a:solidFill>
              <a:ln w="9525" cap="flat">
                <a:solidFill>
                  <a:srgbClr val="CC0000"/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177800" marR="0" lvl="0" indent="-177800" algn="ctr" defTabSz="711200" rtl="0" eaLnBrk="1" fontAlgn="auto" latinLnBrk="0" hangingPunct="1">
                  <a:lnSpc>
                    <a:spcPct val="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79" name="Picture 178">
            <a:extLst>
              <a:ext uri="{FF2B5EF4-FFF2-40B4-BE49-F238E27FC236}">
                <a16:creationId xmlns:a16="http://schemas.microsoft.com/office/drawing/2014/main" id="{64E611AE-331B-8474-7A0E-3D3D79DE905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5462712"/>
            <a:ext cx="699366" cy="393394"/>
          </a:xfrm>
          <a:prstGeom prst="rect">
            <a:avLst/>
          </a:prstGeom>
        </p:spPr>
      </p:pic>
      <p:pic>
        <p:nvPicPr>
          <p:cNvPr id="180" name="Picture 179" descr="A black and white logo&#10;&#10;Description automatically generated">
            <a:extLst>
              <a:ext uri="{FF2B5EF4-FFF2-40B4-BE49-F238E27FC236}">
                <a16:creationId xmlns:a16="http://schemas.microsoft.com/office/drawing/2014/main" id="{EDC8ECF4-8FA6-EE44-E195-5B994DCDC4B4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7" b="5040"/>
          <a:stretch/>
        </p:blipFill>
        <p:spPr>
          <a:xfrm>
            <a:off x="4682686" y="4894258"/>
            <a:ext cx="1228587" cy="282347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361E9FC8-2DC1-43F9-DF01-384028CEF191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10" y="4053710"/>
            <a:ext cx="1128966" cy="635043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F4F42CE-FB57-1AC1-D51D-C8CC62983EF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0" r="27713"/>
          <a:stretch/>
        </p:blipFill>
        <p:spPr>
          <a:xfrm>
            <a:off x="6581070" y="4695054"/>
            <a:ext cx="761986" cy="706593"/>
          </a:xfrm>
          <a:prstGeom prst="rect">
            <a:avLst/>
          </a:prstGeom>
        </p:spPr>
      </p:pic>
      <p:pic>
        <p:nvPicPr>
          <p:cNvPr id="184" name="Picture 183" descr="APQC Vector Logo - Download Free SVG ...">
            <a:extLst>
              <a:ext uri="{FF2B5EF4-FFF2-40B4-BE49-F238E27FC236}">
                <a16:creationId xmlns:a16="http://schemas.microsoft.com/office/drawing/2014/main" id="{924B679B-B5F8-7EAA-3A5E-BD7867037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13"/>
          <a:stretch/>
        </p:blipFill>
        <p:spPr bwMode="auto">
          <a:xfrm>
            <a:off x="5173585" y="5377743"/>
            <a:ext cx="699369" cy="40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29">
            <a:extLst>
              <a:ext uri="{FF2B5EF4-FFF2-40B4-BE49-F238E27FC236}">
                <a16:creationId xmlns:a16="http://schemas.microsoft.com/office/drawing/2014/main" id="{640EA2FD-5F06-036E-32D0-D7A68AC63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0" y="4559546"/>
            <a:ext cx="663554" cy="28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09D47AD5-5923-B4D8-CFCC-0B784D947E9B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33" y="3528018"/>
            <a:ext cx="1076947" cy="358982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7A570795-21AD-9F50-5104-46932BCB1CBE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3987" y="3519243"/>
            <a:ext cx="1332273" cy="380948"/>
          </a:xfrm>
          <a:prstGeom prst="rect">
            <a:avLst/>
          </a:prstGeom>
        </p:spPr>
      </p:pic>
      <p:pic>
        <p:nvPicPr>
          <p:cNvPr id="240" name="Picture 4" descr="OpenAI Introduces ChatGPT Enterprise - 601MEDIA">
            <a:extLst>
              <a:ext uri="{FF2B5EF4-FFF2-40B4-BE49-F238E27FC236}">
                <a16:creationId xmlns:a16="http://schemas.microsoft.com/office/drawing/2014/main" id="{4A3D762D-AF08-8049-D7CE-9EB6ED276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690" y="4077978"/>
            <a:ext cx="1103881" cy="61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btfpIcon796065">
            <a:extLst>
              <a:ext uri="{FF2B5EF4-FFF2-40B4-BE49-F238E27FC236}">
                <a16:creationId xmlns:a16="http://schemas.microsoft.com/office/drawing/2014/main" id="{887B5059-F35F-CC09-AEA8-29D2D809114A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11351215" y="1762404"/>
            <a:ext cx="718003" cy="718003"/>
            <a:chOff x="7573487" y="3851954"/>
            <a:chExt cx="1081088" cy="1081088"/>
          </a:xfrm>
          <a:noFill/>
        </p:grpSpPr>
        <p:sp>
          <p:nvSpPr>
            <p:cNvPr id="12" name="btfpIconCircle796065">
              <a:extLst>
                <a:ext uri="{FF2B5EF4-FFF2-40B4-BE49-F238E27FC236}">
                  <a16:creationId xmlns:a16="http://schemas.microsoft.com/office/drawing/2014/main" id="{D1123658-7482-58BC-8308-AF2ECCB204FC}"/>
                </a:ext>
              </a:extLst>
            </p:cNvPr>
            <p:cNvSpPr>
              <a:spLocks/>
            </p:cNvSpPr>
            <p:nvPr/>
          </p:nvSpPr>
          <p:spPr bwMode="gray">
            <a:xfrm>
              <a:off x="7573487" y="3851954"/>
              <a:ext cx="1081088" cy="108108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rgbClr val="FFFFFF"/>
                </a:solidFill>
              </a:endParaRPr>
            </a:p>
          </p:txBody>
        </p:sp>
        <p:pic>
          <p:nvPicPr>
            <p:cNvPr id="13" name="btfpIconLines796065">
              <a:extLst>
                <a:ext uri="{FF2B5EF4-FFF2-40B4-BE49-F238E27FC236}">
                  <a16:creationId xmlns:a16="http://schemas.microsoft.com/office/drawing/2014/main" id="{61F54547-70D6-7E30-DD8D-FFD7944B3143}"/>
                </a:ext>
              </a:extLst>
            </p:cNvPr>
            <p:cNvPicPr>
              <a:picLocks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7573487" y="3851954"/>
              <a:ext cx="1081088" cy="1081088"/>
            </a:xfrm>
            <a:prstGeom prst="rect">
              <a:avLst/>
            </a:prstGeom>
            <a:grpFill/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20FD942-D605-D15A-13D4-809DB8A50C5C}"/>
              </a:ext>
            </a:extLst>
          </p:cNvPr>
          <p:cNvSpPr/>
          <p:nvPr/>
        </p:nvSpPr>
        <p:spPr bwMode="gray">
          <a:xfrm>
            <a:off x="8305794" y="2855040"/>
            <a:ext cx="3397654" cy="262062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Provides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in-depth analysis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generates inside view and offers distinct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lens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external market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Organizational functional split, growth and attrition trends, talent hires and exits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Employee ratings over time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Positive/ negative review themes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Job posting trends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Compensation analysis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Productivity benchmarking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 descr="Python Logo, symbol, meaning, history, PNG, brand">
            <a:extLst>
              <a:ext uri="{FF2B5EF4-FFF2-40B4-BE49-F238E27FC236}">
                <a16:creationId xmlns:a16="http://schemas.microsoft.com/office/drawing/2014/main" id="{F0B7B6EA-466A-0EF7-81BD-CF35D55AA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87" y="4156438"/>
            <a:ext cx="820739" cy="46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AE81D1-8ABC-1703-8B2C-DD1BC2E43B37}"/>
              </a:ext>
            </a:extLst>
          </p:cNvPr>
          <p:cNvSpPr/>
          <p:nvPr/>
        </p:nvSpPr>
        <p:spPr bwMode="gray">
          <a:xfrm>
            <a:off x="7201019" y="634727"/>
            <a:ext cx="1807786" cy="495358"/>
          </a:xfrm>
          <a:prstGeom prst="roundRect">
            <a:avLst/>
          </a:prstGeom>
          <a:solidFill>
            <a:srgbClr val="A3BC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Workforce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401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B185038-D413-89E0-4FF0-5772C9B05B0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606" imgH="608" progId="TCLayout.ActiveDocument.1">
                  <p:embed/>
                </p:oleObj>
              </mc:Choice>
              <mc:Fallback>
                <p:oleObj name="think-cell Slide" r:id="rId10" imgW="606" imgH="60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B185038-D413-89E0-4FF0-5772C9B05B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btfpColumnIndicatorGroup2">
            <a:extLst>
              <a:ext uri="{FF2B5EF4-FFF2-40B4-BE49-F238E27FC236}">
                <a16:creationId xmlns:a16="http://schemas.microsoft.com/office/drawing/2014/main" id="{1B9D411B-4535-6DDB-83E7-63D7D4CD8DC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1" name="btfpColumnGapBlocker559006">
              <a:extLst>
                <a:ext uri="{FF2B5EF4-FFF2-40B4-BE49-F238E27FC236}">
                  <a16:creationId xmlns:a16="http://schemas.microsoft.com/office/drawing/2014/main" id="{973BE011-2C4F-02BD-B460-24F86313A22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39" name="btfpColumnGapBlocker708597">
              <a:extLst>
                <a:ext uri="{FF2B5EF4-FFF2-40B4-BE49-F238E27FC236}">
                  <a16:creationId xmlns:a16="http://schemas.microsoft.com/office/drawing/2014/main" id="{3656DB71-6309-2BFB-1B79-BF69D71D9D7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btfpColumnIndicator602635">
              <a:extLst>
                <a:ext uri="{FF2B5EF4-FFF2-40B4-BE49-F238E27FC236}">
                  <a16:creationId xmlns:a16="http://schemas.microsoft.com/office/drawing/2014/main" id="{4DB708EE-0147-0E2A-64E8-AE4FC82F890B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btfpColumnIndicator708634">
              <a:extLst>
                <a:ext uri="{FF2B5EF4-FFF2-40B4-BE49-F238E27FC236}">
                  <a16:creationId xmlns:a16="http://schemas.microsoft.com/office/drawing/2014/main" id="{3E9628D7-FD4B-5EF9-C602-7F0A3C997D4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btfpColumnIndicatorGroup1">
            <a:extLst>
              <a:ext uri="{FF2B5EF4-FFF2-40B4-BE49-F238E27FC236}">
                <a16:creationId xmlns:a16="http://schemas.microsoft.com/office/drawing/2014/main" id="{6BDCA54F-9E2F-72A4-A66F-F30A4DCC277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0" name="btfpColumnGapBlocker375621">
              <a:extLst>
                <a:ext uri="{FF2B5EF4-FFF2-40B4-BE49-F238E27FC236}">
                  <a16:creationId xmlns:a16="http://schemas.microsoft.com/office/drawing/2014/main" id="{31315716-C012-9300-EE8D-B808DC163AC7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38" name="btfpColumnGapBlocker703444">
              <a:extLst>
                <a:ext uri="{FF2B5EF4-FFF2-40B4-BE49-F238E27FC236}">
                  <a16:creationId xmlns:a16="http://schemas.microsoft.com/office/drawing/2014/main" id="{38B8D66C-3329-A970-6121-BB1A06BE2B63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277489">
              <a:extLst>
                <a:ext uri="{FF2B5EF4-FFF2-40B4-BE49-F238E27FC236}">
                  <a16:creationId xmlns:a16="http://schemas.microsoft.com/office/drawing/2014/main" id="{70400A15-8611-6328-C75A-72C7609703E7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btfpColumnIndicator797740">
              <a:extLst>
                <a:ext uri="{FF2B5EF4-FFF2-40B4-BE49-F238E27FC236}">
                  <a16:creationId xmlns:a16="http://schemas.microsoft.com/office/drawing/2014/main" id="{B1755746-4FBC-ADB3-0681-EC625517072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44268E4-3937-A9A2-9C3C-2966F763E639}"/>
              </a:ext>
            </a:extLst>
          </p:cNvPr>
          <p:cNvSpPr txBox="1">
            <a:spLocks/>
          </p:cNvSpPr>
          <p:nvPr/>
        </p:nvSpPr>
        <p:spPr bwMode="gray">
          <a:xfrm>
            <a:off x="334963" y="56649"/>
            <a:ext cx="3817935" cy="7438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</a:extLst>
        </p:spPr>
        <p:txBody>
          <a:bodyPr vert="horz" lIns="36000" tIns="36000" rIns="36000" bIns="72000" rtlCol="0" anchor="b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000" b="1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EXECUTIVE SUMMARY</a:t>
            </a:r>
          </a:p>
        </p:txBody>
      </p:sp>
      <p:sp>
        <p:nvSpPr>
          <p:cNvPr id="101" name="Oval 9">
            <a:extLst>
              <a:ext uri="{FF2B5EF4-FFF2-40B4-BE49-F238E27FC236}">
                <a16:creationId xmlns:a16="http://schemas.microsoft.com/office/drawing/2014/main" id="{49461285-E49E-21C4-CB80-D00E28E9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1331"/>
            <a:ext cx="12192000" cy="102836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99083">
                <a:schemeClr val="accent4"/>
              </a:gs>
              <a:gs pos="51000">
                <a:schemeClr val="accent6"/>
              </a:gs>
            </a:gsLst>
            <a:lin ang="0" scaled="1"/>
          </a:gra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ZA" sz="2000" b="1" spc="300">
              <a:solidFill>
                <a:srgbClr val="FFFFFF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E830567-3AD2-F140-2CD1-EEB1008919BC}"/>
              </a:ext>
            </a:extLst>
          </p:cNvPr>
          <p:cNvCxnSpPr>
            <a:cxnSpLocks/>
          </p:cNvCxnSpPr>
          <p:nvPr/>
        </p:nvCxnSpPr>
        <p:spPr bwMode="gray">
          <a:xfrm>
            <a:off x="4135041" y="1940063"/>
            <a:ext cx="0" cy="3990109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7350763-8C40-90F4-D20E-F40231000C3D}"/>
              </a:ext>
            </a:extLst>
          </p:cNvPr>
          <p:cNvCxnSpPr>
            <a:cxnSpLocks/>
          </p:cNvCxnSpPr>
          <p:nvPr/>
        </p:nvCxnSpPr>
        <p:spPr bwMode="gray">
          <a:xfrm>
            <a:off x="8072835" y="1940063"/>
            <a:ext cx="0" cy="380874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btfpBulletedList255668">
            <a:extLst>
              <a:ext uri="{FF2B5EF4-FFF2-40B4-BE49-F238E27FC236}">
                <a16:creationId xmlns:a16="http://schemas.microsoft.com/office/drawing/2014/main" id="{64E8711A-8519-3005-92F3-2C1A735DB9ED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165101" y="1954183"/>
            <a:ext cx="3680616" cy="381643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Self-serve </a:t>
            </a:r>
            <a:r>
              <a:rPr lang="en-US" sz="2000" b="1" spc="1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kumimoji="0" lang="en-US" sz="2000" b="1" i="0" strike="noStrike" kern="1200" cap="none" spc="1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ools</a:t>
            </a:r>
            <a:endParaRPr kumimoji="0" lang="en-US" sz="2000" b="1" i="0" strike="noStrike" kern="1200" cap="none" spc="1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7" name="btfpBulletedList255668">
            <a:extLst>
              <a:ext uri="{FF2B5EF4-FFF2-40B4-BE49-F238E27FC236}">
                <a16:creationId xmlns:a16="http://schemas.microsoft.com/office/drawing/2014/main" id="{B967DA12-9842-170C-9FB1-35A025543C0F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4152897" y="1834986"/>
            <a:ext cx="3630613" cy="997196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u="none" spc="120" dirty="0">
                <a:solidFill>
                  <a:schemeClr val="bg1"/>
                </a:solidFill>
                <a:latin typeface="Arial"/>
                <a:cs typeface="Arial"/>
              </a:rPr>
              <a:t>Customized datasets and analytics</a:t>
            </a:r>
            <a:br>
              <a:rPr kumimoji="0" lang="en-US" sz="2000" b="1" i="0" u="none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2000" i="0" u="none" strike="noStrike" kern="1200" cap="none" spc="1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9" name="btfpBulletedList255668">
            <a:extLst>
              <a:ext uri="{FF2B5EF4-FFF2-40B4-BE49-F238E27FC236}">
                <a16:creationId xmlns:a16="http://schemas.microsoft.com/office/drawing/2014/main" id="{6BFB528D-6E7E-14C7-8D1E-BA0BDE264BC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8086718" y="1834986"/>
            <a:ext cx="3630613" cy="997196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BCN PEG Digital offerings</a:t>
            </a:r>
            <a:b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endParaRPr kumimoji="0" lang="en-US" sz="2000" b="1" i="0" strike="noStrike" kern="1200" cap="none" spc="1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0A6D86-1F61-B7E9-30E3-1393A4466BC4}"/>
              </a:ext>
            </a:extLst>
          </p:cNvPr>
          <p:cNvSpPr txBox="1"/>
          <p:nvPr/>
        </p:nvSpPr>
        <p:spPr bwMode="gray">
          <a:xfrm>
            <a:off x="377762" y="6316115"/>
            <a:ext cx="1157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CC0000"/>
                    </a:gs>
                    <a:gs pos="100000">
                      <a:srgbClr val="46647B"/>
                    </a:gs>
                    <a:gs pos="50000">
                      <a:srgbClr val="973B74"/>
                    </a:gs>
                  </a:gsLst>
                  <a:lin ang="0" scaled="1"/>
                </a:gradFill>
                <a:effectLst/>
                <a:uLnTx/>
                <a:uFillTx/>
                <a:latin typeface="Arial"/>
                <a:ea typeface="+mn-ea"/>
                <a:cs typeface="+mn-cs"/>
              </a:rPr>
              <a:t>BCN PEG Digital diagnostic helps benchmark digital performance and identify opportunities to optimize across growth levers</a:t>
            </a:r>
          </a:p>
        </p:txBody>
      </p:sp>
      <p:pic>
        <p:nvPicPr>
          <p:cNvPr id="113" name="btfpIconLines671768">
            <a:extLst>
              <a:ext uri="{FF2B5EF4-FFF2-40B4-BE49-F238E27FC236}">
                <a16:creationId xmlns:a16="http://schemas.microsoft.com/office/drawing/2014/main" id="{F8A3713A-A9B9-7F7A-6DA6-D6A10F79E4FB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5" y="1837977"/>
            <a:ext cx="680142" cy="69558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A6BE6EF-A86F-2AD7-9FD7-906C23479D09}"/>
              </a:ext>
            </a:extLst>
          </p:cNvPr>
          <p:cNvGrpSpPr/>
          <p:nvPr/>
        </p:nvGrpSpPr>
        <p:grpSpPr>
          <a:xfrm>
            <a:off x="2202013" y="5966569"/>
            <a:ext cx="7456992" cy="281050"/>
            <a:chOff x="334963" y="5022023"/>
            <a:chExt cx="3478741" cy="28105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A7DB71B-D0A9-4E03-B8B2-E212F7AA5CE0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2074334" y="3423177"/>
              <a:ext cx="0" cy="3478741"/>
            </a:xfrm>
            <a:prstGeom prst="line">
              <a:avLst/>
            </a:prstGeom>
            <a:ln w="952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DE3404F-2C19-E712-80C1-0B6D2D8DF8F9}"/>
                </a:ext>
              </a:extLst>
            </p:cNvPr>
            <p:cNvGrpSpPr/>
            <p:nvPr/>
          </p:nvGrpSpPr>
          <p:grpSpPr>
            <a:xfrm>
              <a:off x="1569494" y="5022023"/>
              <a:ext cx="874746" cy="281050"/>
              <a:chOff x="1232029" y="4872996"/>
              <a:chExt cx="1549661" cy="497897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D8CB956-DA9E-8E6B-5DB0-AACD0FA5CFA5}"/>
                  </a:ext>
                </a:extLst>
              </p:cNvPr>
              <p:cNvSpPr/>
              <p:nvPr/>
            </p:nvSpPr>
            <p:spPr bwMode="gray">
              <a:xfrm>
                <a:off x="1232029" y="4872996"/>
                <a:ext cx="1549661" cy="49789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3" name="btfpSequenceArrow814572">
                <a:extLst>
                  <a:ext uri="{FF2B5EF4-FFF2-40B4-BE49-F238E27FC236}">
                    <a16:creationId xmlns:a16="http://schemas.microsoft.com/office/drawing/2014/main" id="{948E2E63-0D99-607F-9693-75ED72E815CD}"/>
                  </a:ext>
                </a:extLst>
              </p:cNvPr>
              <p:cNvSpPr/>
              <p:nvPr/>
            </p:nvSpPr>
            <p:spPr bwMode="gray">
              <a:xfrm rot="5400000">
                <a:off x="1948207" y="4639560"/>
                <a:ext cx="252255" cy="972980"/>
              </a:xfrm>
              <a:custGeom>
                <a:avLst/>
                <a:gdLst/>
                <a:ahLst/>
                <a:cxnLst/>
                <a:rect l="0" t="0" r="0" b="0"/>
                <a:pathLst>
                  <a:path w="252255" h="972980">
                    <a:moveTo>
                      <a:pt x="38100" y="0"/>
                    </a:moveTo>
                    <a:lnTo>
                      <a:pt x="252254" y="486489"/>
                    </a:lnTo>
                    <a:lnTo>
                      <a:pt x="38100" y="972979"/>
                    </a:lnTo>
                    <a:lnTo>
                      <a:pt x="0" y="972979"/>
                    </a:lnTo>
                    <a:lnTo>
                      <a:pt x="214154" y="48648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0000"/>
              </a:solidFill>
              <a:ln w="9525" cap="flat">
                <a:solidFill>
                  <a:srgbClr val="CC0000"/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177800" marR="0" lvl="0" indent="-177800" algn="ctr" defTabSz="711200" rtl="0" eaLnBrk="1" fontAlgn="auto" latinLnBrk="0" hangingPunct="1">
                  <a:lnSpc>
                    <a:spcPct val="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52F7F29-6495-1099-7B1A-DCAC2DD707DC}"/>
              </a:ext>
            </a:extLst>
          </p:cNvPr>
          <p:cNvSpPr/>
          <p:nvPr/>
        </p:nvSpPr>
        <p:spPr bwMode="gray">
          <a:xfrm>
            <a:off x="4302743" y="2906212"/>
            <a:ext cx="3237886" cy="231383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Support with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industry leading data tools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including: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A121F1-D263-E36A-239B-F80A05EF358C}"/>
              </a:ext>
            </a:extLst>
          </p:cNvPr>
          <p:cNvSpPr/>
          <p:nvPr/>
        </p:nvSpPr>
        <p:spPr bwMode="gray">
          <a:xfrm>
            <a:off x="356826" y="2928906"/>
            <a:ext cx="3688834" cy="273119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Get quick quantitative datasets and insights, best-suited for CD projects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Databank scrapers -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Collection of pre-built scraping modules, requiring a set input list (manually entered or bulk uploaded) to scrape a fixed data output of common uses cases across popular domains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</a:rPr>
              <a:t>RAVE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 -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Collection of modules, for multiple data sources such as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SimilarWeb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SEMrush,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SensorTower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 get very high-level, quick quantitative views on scale and growth of brands.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E247F-BB3C-9CC3-3F8A-BDCE5AF59FCE}"/>
              </a:ext>
            </a:extLst>
          </p:cNvPr>
          <p:cNvSpPr/>
          <p:nvPr/>
        </p:nvSpPr>
        <p:spPr bwMode="gray">
          <a:xfrm>
            <a:off x="8345081" y="2926884"/>
            <a:ext cx="3249273" cy="262062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End-to-end process to benchmark digital performance and identify opportunities to optimize across growth levers.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Web-traffic and search marketing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Social media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E-commerce acceleration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Marketing spend and strategy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Mobile apps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‒"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Consumer sentiment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btfpIcon681716">
            <a:extLst>
              <a:ext uri="{FF2B5EF4-FFF2-40B4-BE49-F238E27FC236}">
                <a16:creationId xmlns:a16="http://schemas.microsoft.com/office/drawing/2014/main" id="{AC0F2389-D7B4-637C-C3BE-A9A151C70F56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7201019" y="1854078"/>
            <a:ext cx="698911" cy="698911"/>
            <a:chOff x="5159058" y="1170703"/>
            <a:chExt cx="1081088" cy="1081088"/>
          </a:xfrm>
          <a:noFill/>
        </p:grpSpPr>
        <p:sp>
          <p:nvSpPr>
            <p:cNvPr id="19" name="btfpIconCircle681716">
              <a:extLst>
                <a:ext uri="{FF2B5EF4-FFF2-40B4-BE49-F238E27FC236}">
                  <a16:creationId xmlns:a16="http://schemas.microsoft.com/office/drawing/2014/main" id="{D2447A63-CA22-BA93-2BB0-FE8425658170}"/>
                </a:ext>
              </a:extLst>
            </p:cNvPr>
            <p:cNvSpPr>
              <a:spLocks/>
            </p:cNvSpPr>
            <p:nvPr/>
          </p:nvSpPr>
          <p:spPr bwMode="gray">
            <a:xfrm>
              <a:off x="5159058" y="1170703"/>
              <a:ext cx="1081088" cy="108108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FF0000"/>
                </a:solidFill>
              </a:endParaRPr>
            </a:p>
          </p:txBody>
        </p:sp>
        <p:pic>
          <p:nvPicPr>
            <p:cNvPr id="20" name="btfpIconLines681716">
              <a:extLst>
                <a:ext uri="{FF2B5EF4-FFF2-40B4-BE49-F238E27FC236}">
                  <a16:creationId xmlns:a16="http://schemas.microsoft.com/office/drawing/2014/main" id="{F7F5C336-3BAE-D770-7598-69BE5D71822A}"/>
                </a:ext>
              </a:extLst>
            </p:cNvPr>
            <p:cNvPicPr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59058" y="1170703"/>
              <a:ext cx="1081088" cy="1081088"/>
            </a:xfrm>
            <a:prstGeom prst="rect">
              <a:avLst/>
            </a:prstGeom>
            <a:grpFill/>
          </p:spPr>
        </p:pic>
      </p:grpSp>
      <p:grpSp>
        <p:nvGrpSpPr>
          <p:cNvPr id="28" name="btfpIcon796065">
            <a:extLst>
              <a:ext uri="{FF2B5EF4-FFF2-40B4-BE49-F238E27FC236}">
                <a16:creationId xmlns:a16="http://schemas.microsoft.com/office/drawing/2014/main" id="{FA296474-F9D1-5551-F3B4-5220D38F2D13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11320290" y="1834986"/>
            <a:ext cx="718003" cy="718003"/>
            <a:chOff x="7573487" y="3851954"/>
            <a:chExt cx="1081088" cy="1081088"/>
          </a:xfrm>
          <a:noFill/>
        </p:grpSpPr>
        <p:sp>
          <p:nvSpPr>
            <p:cNvPr id="29" name="btfpIconCircle796065">
              <a:extLst>
                <a:ext uri="{FF2B5EF4-FFF2-40B4-BE49-F238E27FC236}">
                  <a16:creationId xmlns:a16="http://schemas.microsoft.com/office/drawing/2014/main" id="{D453A666-CF14-8114-5583-3CEDB552C80C}"/>
                </a:ext>
              </a:extLst>
            </p:cNvPr>
            <p:cNvSpPr>
              <a:spLocks/>
            </p:cNvSpPr>
            <p:nvPr/>
          </p:nvSpPr>
          <p:spPr bwMode="gray">
            <a:xfrm>
              <a:off x="7573487" y="3851954"/>
              <a:ext cx="1081088" cy="108108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rgbClr val="FFFFFF"/>
                </a:solidFill>
              </a:endParaRPr>
            </a:p>
          </p:txBody>
        </p:sp>
        <p:pic>
          <p:nvPicPr>
            <p:cNvPr id="30" name="btfpIconLines796065">
              <a:extLst>
                <a:ext uri="{FF2B5EF4-FFF2-40B4-BE49-F238E27FC236}">
                  <a16:creationId xmlns:a16="http://schemas.microsoft.com/office/drawing/2014/main" id="{8DBF74E5-F177-7922-4674-44AF7ADC3D31}"/>
                </a:ext>
              </a:extLst>
            </p:cNvPr>
            <p:cNvPicPr>
              <a:picLocks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573487" y="3851954"/>
              <a:ext cx="1081088" cy="1081088"/>
            </a:xfrm>
            <a:prstGeom prst="rect">
              <a:avLst/>
            </a:prstGeom>
            <a:grpFill/>
          </p:spPr>
        </p:pic>
      </p:grpSp>
      <p:pic>
        <p:nvPicPr>
          <p:cNvPr id="48" name="Picture 47" descr="SimilarWeb - Software Sources - Software Sources">
            <a:extLst>
              <a:ext uri="{FF2B5EF4-FFF2-40B4-BE49-F238E27FC236}">
                <a16:creationId xmlns:a16="http://schemas.microsoft.com/office/drawing/2014/main" id="{87B6EC02-2BEC-9441-EF3E-9B695D0994B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797" y="3677012"/>
            <a:ext cx="1092200" cy="167640"/>
          </a:xfrm>
          <a:prstGeom prst="rect">
            <a:avLst/>
          </a:prstGeom>
          <a:noFill/>
        </p:spPr>
      </p:pic>
      <p:pic>
        <p:nvPicPr>
          <p:cNvPr id="51" name="Picture 50" descr="Semrush - Digital Culture Network">
            <a:extLst>
              <a:ext uri="{FF2B5EF4-FFF2-40B4-BE49-F238E27FC236}">
                <a16:creationId xmlns:a16="http://schemas.microsoft.com/office/drawing/2014/main" id="{5D0E456C-915D-8D9C-B944-ED12A95892E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487" y="3707276"/>
            <a:ext cx="1354455" cy="356847"/>
          </a:xfrm>
          <a:prstGeom prst="rect">
            <a:avLst/>
          </a:prstGeom>
          <a:noFill/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7ECAA6A-2101-5315-7C9E-1BB2203F207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58391" y="4145134"/>
            <a:ext cx="1528518" cy="29380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11954F4-E903-F74C-1E58-62644F20A70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86915" y="4317073"/>
            <a:ext cx="1253307" cy="29380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A46BBFC-41DE-E067-1D20-2899A82AE77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67302" y="4785499"/>
            <a:ext cx="1354455" cy="28217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C562E61-A74C-F44A-C9D4-1CD524CE7CD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04797" y="5253823"/>
            <a:ext cx="1253308" cy="273163"/>
          </a:xfrm>
          <a:prstGeom prst="rect">
            <a:avLst/>
          </a:prstGeom>
        </p:spPr>
      </p:pic>
      <p:pic>
        <p:nvPicPr>
          <p:cNvPr id="62" name="Picture 61" descr="Vivvix | Home">
            <a:extLst>
              <a:ext uri="{FF2B5EF4-FFF2-40B4-BE49-F238E27FC236}">
                <a16:creationId xmlns:a16="http://schemas.microsoft.com/office/drawing/2014/main" id="{87313BF0-3521-F2E5-2937-B8167F538D1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311" y="5357408"/>
            <a:ext cx="764540" cy="23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8FC4F75-D475-49BB-4FDA-AD0BD153F14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20715" y="4623707"/>
            <a:ext cx="1334219" cy="36358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CE1366-B110-579D-E20D-7CE63EFC75AD}"/>
              </a:ext>
            </a:extLst>
          </p:cNvPr>
          <p:cNvSpPr/>
          <p:nvPr/>
        </p:nvSpPr>
        <p:spPr bwMode="gray">
          <a:xfrm>
            <a:off x="7254851" y="700255"/>
            <a:ext cx="1807786" cy="495358"/>
          </a:xfrm>
          <a:prstGeom prst="roundRect">
            <a:avLst/>
          </a:prstGeom>
          <a:solidFill>
            <a:srgbClr val="A3BC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Digital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799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B185038-D413-89E0-4FF0-5772C9B05B0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606" imgH="608" progId="TCLayout.ActiveDocument.1">
                  <p:embed/>
                </p:oleObj>
              </mc:Choice>
              <mc:Fallback>
                <p:oleObj name="think-cell Slide" r:id="rId9" imgW="606" imgH="60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B185038-D413-89E0-4FF0-5772C9B05B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btfpColumnIndicatorGroup2">
            <a:extLst>
              <a:ext uri="{FF2B5EF4-FFF2-40B4-BE49-F238E27FC236}">
                <a16:creationId xmlns:a16="http://schemas.microsoft.com/office/drawing/2014/main" id="{1B9D411B-4535-6DDB-83E7-63D7D4CD8DC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1" name="btfpColumnGapBlocker559006">
              <a:extLst>
                <a:ext uri="{FF2B5EF4-FFF2-40B4-BE49-F238E27FC236}">
                  <a16:creationId xmlns:a16="http://schemas.microsoft.com/office/drawing/2014/main" id="{973BE011-2C4F-02BD-B460-24F86313A22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39" name="btfpColumnGapBlocker708597">
              <a:extLst>
                <a:ext uri="{FF2B5EF4-FFF2-40B4-BE49-F238E27FC236}">
                  <a16:creationId xmlns:a16="http://schemas.microsoft.com/office/drawing/2014/main" id="{3656DB71-6309-2BFB-1B79-BF69D71D9D7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btfpColumnIndicator602635">
              <a:extLst>
                <a:ext uri="{FF2B5EF4-FFF2-40B4-BE49-F238E27FC236}">
                  <a16:creationId xmlns:a16="http://schemas.microsoft.com/office/drawing/2014/main" id="{4DB708EE-0147-0E2A-64E8-AE4FC82F890B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btfpColumnIndicator708634">
              <a:extLst>
                <a:ext uri="{FF2B5EF4-FFF2-40B4-BE49-F238E27FC236}">
                  <a16:creationId xmlns:a16="http://schemas.microsoft.com/office/drawing/2014/main" id="{3E9628D7-FD4B-5EF9-C602-7F0A3C997D4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btfpColumnIndicatorGroup1">
            <a:extLst>
              <a:ext uri="{FF2B5EF4-FFF2-40B4-BE49-F238E27FC236}">
                <a16:creationId xmlns:a16="http://schemas.microsoft.com/office/drawing/2014/main" id="{6BDCA54F-9E2F-72A4-A66F-F30A4DCC277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0" name="btfpColumnGapBlocker375621">
              <a:extLst>
                <a:ext uri="{FF2B5EF4-FFF2-40B4-BE49-F238E27FC236}">
                  <a16:creationId xmlns:a16="http://schemas.microsoft.com/office/drawing/2014/main" id="{31315716-C012-9300-EE8D-B808DC163AC7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38" name="btfpColumnGapBlocker703444">
              <a:extLst>
                <a:ext uri="{FF2B5EF4-FFF2-40B4-BE49-F238E27FC236}">
                  <a16:creationId xmlns:a16="http://schemas.microsoft.com/office/drawing/2014/main" id="{38B8D66C-3329-A970-6121-BB1A06BE2B63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277489">
              <a:extLst>
                <a:ext uri="{FF2B5EF4-FFF2-40B4-BE49-F238E27FC236}">
                  <a16:creationId xmlns:a16="http://schemas.microsoft.com/office/drawing/2014/main" id="{70400A15-8611-6328-C75A-72C7609703E7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btfpColumnIndicator797740">
              <a:extLst>
                <a:ext uri="{FF2B5EF4-FFF2-40B4-BE49-F238E27FC236}">
                  <a16:creationId xmlns:a16="http://schemas.microsoft.com/office/drawing/2014/main" id="{B1755746-4FBC-ADB3-0681-EC625517072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44268E4-3937-A9A2-9C3C-2966F763E639}"/>
              </a:ext>
            </a:extLst>
          </p:cNvPr>
          <p:cNvSpPr txBox="1">
            <a:spLocks/>
          </p:cNvSpPr>
          <p:nvPr/>
        </p:nvSpPr>
        <p:spPr bwMode="gray">
          <a:xfrm>
            <a:off x="334963" y="56649"/>
            <a:ext cx="3817935" cy="7438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</a:extLst>
        </p:spPr>
        <p:txBody>
          <a:bodyPr vert="horz" lIns="36000" tIns="36000" rIns="36000" bIns="72000" rtlCol="0" anchor="b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000" b="1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EXECUTIVE SUMMARY</a:t>
            </a:r>
          </a:p>
        </p:txBody>
      </p:sp>
      <p:sp>
        <p:nvSpPr>
          <p:cNvPr id="101" name="Oval 9">
            <a:extLst>
              <a:ext uri="{FF2B5EF4-FFF2-40B4-BE49-F238E27FC236}">
                <a16:creationId xmlns:a16="http://schemas.microsoft.com/office/drawing/2014/main" id="{49461285-E49E-21C4-CB80-D00E28E9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63" y="1641331"/>
            <a:ext cx="12105274" cy="102836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99083">
                <a:schemeClr val="accent4"/>
              </a:gs>
              <a:gs pos="51000">
                <a:schemeClr val="accent6"/>
              </a:gs>
            </a:gsLst>
            <a:lin ang="0" scaled="1"/>
          </a:gra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ZA" sz="2000" b="1" spc="300">
              <a:solidFill>
                <a:srgbClr val="FFFFFF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E830567-3AD2-F140-2CD1-EEB1008919BC}"/>
              </a:ext>
            </a:extLst>
          </p:cNvPr>
          <p:cNvCxnSpPr>
            <a:cxnSpLocks/>
          </p:cNvCxnSpPr>
          <p:nvPr/>
        </p:nvCxnSpPr>
        <p:spPr bwMode="gray">
          <a:xfrm>
            <a:off x="4135041" y="1940063"/>
            <a:ext cx="0" cy="3990109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7350763-8C40-90F4-D20E-F40231000C3D}"/>
              </a:ext>
            </a:extLst>
          </p:cNvPr>
          <p:cNvCxnSpPr>
            <a:cxnSpLocks/>
          </p:cNvCxnSpPr>
          <p:nvPr/>
        </p:nvCxnSpPr>
        <p:spPr bwMode="gray">
          <a:xfrm>
            <a:off x="8072835" y="1940063"/>
            <a:ext cx="0" cy="380874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btfpBulletedList255668">
            <a:extLst>
              <a:ext uri="{FF2B5EF4-FFF2-40B4-BE49-F238E27FC236}">
                <a16:creationId xmlns:a16="http://schemas.microsoft.com/office/drawing/2014/main" id="{64E8711A-8519-3005-92F3-2C1A735DB9ED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165101" y="1841059"/>
            <a:ext cx="3549060" cy="689420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BCN</a:t>
            </a:r>
            <a:r>
              <a:rPr lang="en-US" sz="2000" b="1" spc="120" dirty="0">
                <a:solidFill>
                  <a:schemeClr val="bg1"/>
                </a:solidFill>
                <a:latin typeface="Arial"/>
                <a:cs typeface="Arial"/>
              </a:rPr>
              <a:t> PEG</a:t>
            </a: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self-serve </a:t>
            </a:r>
            <a:r>
              <a:rPr lang="en-US" sz="2000" b="1" spc="1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kumimoji="0" lang="en-US" sz="2000" b="1" i="0" strike="noStrike" kern="1200" cap="none" spc="1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ools</a:t>
            </a:r>
            <a:endParaRPr kumimoji="0" lang="en-US" sz="2000" b="1" i="0" strike="noStrike" kern="1200" cap="none" spc="1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9" name="btfpBulletedList255668">
            <a:extLst>
              <a:ext uri="{FF2B5EF4-FFF2-40B4-BE49-F238E27FC236}">
                <a16:creationId xmlns:a16="http://schemas.microsoft.com/office/drawing/2014/main" id="{6BFB528D-6E7E-14C7-8D1E-BA0BDE264BC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4219913" y="1789132"/>
            <a:ext cx="4009951" cy="715068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BCN PEG ESG</a:t>
            </a:r>
          </a:p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spc="12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kumimoji="0" lang="en-US" sz="2000" b="1" i="0" strike="noStrike" kern="1200" cap="none" spc="1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fferings</a:t>
            </a:r>
            <a:endParaRPr kumimoji="0" lang="en-US" sz="2000" b="1" i="0" strike="noStrike" kern="1200" cap="none" spc="1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0A6D86-1F61-B7E9-30E3-1393A4466BC4}"/>
              </a:ext>
            </a:extLst>
          </p:cNvPr>
          <p:cNvSpPr txBox="1"/>
          <p:nvPr/>
        </p:nvSpPr>
        <p:spPr bwMode="gray">
          <a:xfrm>
            <a:off x="377762" y="6316115"/>
            <a:ext cx="11579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CC0000"/>
                    </a:gs>
                    <a:gs pos="100000">
                      <a:srgbClr val="46647B"/>
                    </a:gs>
                    <a:gs pos="50000">
                      <a:srgbClr val="973B74"/>
                    </a:gs>
                  </a:gsLst>
                  <a:lin ang="0" scaled="1"/>
                </a:gradFill>
                <a:effectLst/>
                <a:uLnTx/>
                <a:uFillTx/>
                <a:latin typeface="Arial"/>
                <a:ea typeface="+mn-ea"/>
                <a:cs typeface="+mn-cs"/>
              </a:rPr>
              <a:t>BCN PEG ESG suite offers a range of tailored solutions that provide powerful rapid insights to comprehensive in-depth analysis</a:t>
            </a:r>
          </a:p>
        </p:txBody>
      </p:sp>
      <p:pic>
        <p:nvPicPr>
          <p:cNvPr id="113" name="btfpIconLines671768">
            <a:extLst>
              <a:ext uri="{FF2B5EF4-FFF2-40B4-BE49-F238E27FC236}">
                <a16:creationId xmlns:a16="http://schemas.microsoft.com/office/drawing/2014/main" id="{F8A3713A-A9B9-7F7A-6DA6-D6A10F79E4FB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995" y="1837977"/>
            <a:ext cx="680142" cy="69558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A6BE6EF-A86F-2AD7-9FD7-906C23479D09}"/>
              </a:ext>
            </a:extLst>
          </p:cNvPr>
          <p:cNvGrpSpPr/>
          <p:nvPr/>
        </p:nvGrpSpPr>
        <p:grpSpPr>
          <a:xfrm>
            <a:off x="2202013" y="5966569"/>
            <a:ext cx="7456992" cy="281050"/>
            <a:chOff x="334963" y="5022023"/>
            <a:chExt cx="3478741" cy="28105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A7DB71B-D0A9-4E03-B8B2-E212F7AA5CE0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2074334" y="3423177"/>
              <a:ext cx="0" cy="3478741"/>
            </a:xfrm>
            <a:prstGeom prst="line">
              <a:avLst/>
            </a:prstGeom>
            <a:ln w="952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DE3404F-2C19-E712-80C1-0B6D2D8DF8F9}"/>
                </a:ext>
              </a:extLst>
            </p:cNvPr>
            <p:cNvGrpSpPr/>
            <p:nvPr/>
          </p:nvGrpSpPr>
          <p:grpSpPr>
            <a:xfrm>
              <a:off x="1569494" y="5022023"/>
              <a:ext cx="874746" cy="281050"/>
              <a:chOff x="1232029" y="4872996"/>
              <a:chExt cx="1549661" cy="497897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0D8CB956-DA9E-8E6B-5DB0-AACD0FA5CFA5}"/>
                  </a:ext>
                </a:extLst>
              </p:cNvPr>
              <p:cNvSpPr/>
              <p:nvPr/>
            </p:nvSpPr>
            <p:spPr bwMode="gray">
              <a:xfrm>
                <a:off x="1232029" y="4872996"/>
                <a:ext cx="1549661" cy="49789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63" name="btfpSequenceArrow814572">
                <a:extLst>
                  <a:ext uri="{FF2B5EF4-FFF2-40B4-BE49-F238E27FC236}">
                    <a16:creationId xmlns:a16="http://schemas.microsoft.com/office/drawing/2014/main" id="{948E2E63-0D99-607F-9693-75ED72E815CD}"/>
                  </a:ext>
                </a:extLst>
              </p:cNvPr>
              <p:cNvSpPr/>
              <p:nvPr/>
            </p:nvSpPr>
            <p:spPr bwMode="gray">
              <a:xfrm rot="5400000">
                <a:off x="1948207" y="4639560"/>
                <a:ext cx="252255" cy="972980"/>
              </a:xfrm>
              <a:custGeom>
                <a:avLst/>
                <a:gdLst/>
                <a:ahLst/>
                <a:cxnLst/>
                <a:rect l="0" t="0" r="0" b="0"/>
                <a:pathLst>
                  <a:path w="252255" h="972980">
                    <a:moveTo>
                      <a:pt x="38100" y="0"/>
                    </a:moveTo>
                    <a:lnTo>
                      <a:pt x="252254" y="486489"/>
                    </a:lnTo>
                    <a:lnTo>
                      <a:pt x="38100" y="972979"/>
                    </a:lnTo>
                    <a:lnTo>
                      <a:pt x="0" y="972979"/>
                    </a:lnTo>
                    <a:lnTo>
                      <a:pt x="214154" y="48648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0000"/>
              </a:solidFill>
              <a:ln w="9525" cap="flat">
                <a:solidFill>
                  <a:srgbClr val="CC0000"/>
                </a:solidFill>
                <a:miter lim="800000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177800" marR="0" lvl="0" indent="-177800" algn="ctr" defTabSz="711200" rtl="0" eaLnBrk="1" fontAlgn="auto" latinLnBrk="0" hangingPunct="1">
                  <a:lnSpc>
                    <a:spcPct val="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FA121F1-D263-E36A-239B-F80A05EF358C}"/>
              </a:ext>
            </a:extLst>
          </p:cNvPr>
          <p:cNvSpPr/>
          <p:nvPr/>
        </p:nvSpPr>
        <p:spPr bwMode="gray">
          <a:xfrm>
            <a:off x="356826" y="2854056"/>
            <a:ext cx="3688834" cy="15255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BCN PEG’s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self-serve tool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ESG provides quick and powerful insights for your next ESG engagement:</a:t>
            </a:r>
          </a:p>
          <a:p>
            <a:pPr marL="0" indent="0" defTabSz="91440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defTabSz="91440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RAVE</a:t>
            </a:r>
            <a:r>
              <a: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Web-based tool to p</a:t>
            </a:r>
            <a:r>
              <a:rPr lang="en-US" sz="1200" dirty="0">
                <a:solidFill>
                  <a:schemeClr val="tx1"/>
                </a:solidFill>
              </a:rPr>
              <a:t>rovide high level ESG insights across material ESG issues, performance on Labor Practices and DEI, scan of controversies and GHG emissions</a:t>
            </a:r>
          </a:p>
          <a:p>
            <a:pPr marL="0" indent="0" defTabSz="91440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 defTabSz="91440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Beacon </a:t>
            </a:r>
            <a:r>
              <a:rPr lang="en-US" sz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Web-based tool providing quick assessment of climate-based risk of physical locations 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 defTabSz="914400">
              <a:spcBef>
                <a:spcPts val="300"/>
              </a:spcBef>
              <a:spcAft>
                <a:spcPts val="300"/>
              </a:spcAft>
              <a:buNone/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 marL="0" indent="0" defTabSz="914400">
              <a:spcBef>
                <a:spcPts val="300"/>
              </a:spcBef>
              <a:spcAft>
                <a:spcPts val="300"/>
              </a:spcAft>
              <a:buNone/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E247F-BB3C-9CC3-3F8A-BDCE5AF59FCE}"/>
              </a:ext>
            </a:extLst>
          </p:cNvPr>
          <p:cNvSpPr/>
          <p:nvPr/>
        </p:nvSpPr>
        <p:spPr bwMode="gray">
          <a:xfrm>
            <a:off x="8345081" y="2854055"/>
            <a:ext cx="3249273" cy="302342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BCN PEG 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uses a range of databases for identifying industry-specific ESG material themes, and benchmarks across key ESG themes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5842C1-947B-EA24-B3E8-EE9EAF33B238}"/>
              </a:ext>
            </a:extLst>
          </p:cNvPr>
          <p:cNvSpPr/>
          <p:nvPr/>
        </p:nvSpPr>
        <p:spPr bwMode="gray">
          <a:xfrm>
            <a:off x="9969717" y="43339"/>
            <a:ext cx="1807786" cy="495358"/>
          </a:xfrm>
          <a:prstGeom prst="roundRect">
            <a:avLst/>
          </a:prstGeom>
          <a:solidFill>
            <a:srgbClr val="A3BC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ESG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" name="btfpIcon796065">
            <a:extLst>
              <a:ext uri="{FF2B5EF4-FFF2-40B4-BE49-F238E27FC236}">
                <a16:creationId xmlns:a16="http://schemas.microsoft.com/office/drawing/2014/main" id="{3CB34F19-AEA2-FACD-18C6-CE027E3F8FBE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7288982" y="1876290"/>
            <a:ext cx="718003" cy="718003"/>
            <a:chOff x="7573487" y="3851954"/>
            <a:chExt cx="1081088" cy="1081088"/>
          </a:xfrm>
          <a:noFill/>
        </p:grpSpPr>
        <p:sp>
          <p:nvSpPr>
            <p:cNvPr id="9" name="btfpIconCircle796065">
              <a:extLst>
                <a:ext uri="{FF2B5EF4-FFF2-40B4-BE49-F238E27FC236}">
                  <a16:creationId xmlns:a16="http://schemas.microsoft.com/office/drawing/2014/main" id="{19162FE6-075D-2499-61E7-16B065349311}"/>
                </a:ext>
              </a:extLst>
            </p:cNvPr>
            <p:cNvSpPr>
              <a:spLocks/>
            </p:cNvSpPr>
            <p:nvPr/>
          </p:nvSpPr>
          <p:spPr bwMode="gray">
            <a:xfrm>
              <a:off x="7573487" y="3851954"/>
              <a:ext cx="1081088" cy="108108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rgbClr val="FFFFFF"/>
                </a:solidFill>
              </a:endParaRPr>
            </a:p>
          </p:txBody>
        </p:sp>
        <p:pic>
          <p:nvPicPr>
            <p:cNvPr id="10" name="btfpIconLines796065">
              <a:extLst>
                <a:ext uri="{FF2B5EF4-FFF2-40B4-BE49-F238E27FC236}">
                  <a16:creationId xmlns:a16="http://schemas.microsoft.com/office/drawing/2014/main" id="{0B6D5640-75EE-5EAA-0DE8-13CA341F4084}"/>
                </a:ext>
              </a:extLst>
            </p:cNvPr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573487" y="3851954"/>
              <a:ext cx="1081088" cy="1081088"/>
            </a:xfrm>
            <a:prstGeom prst="rect">
              <a:avLst/>
            </a:prstGeom>
            <a:grpFill/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1D311E6-FD84-0077-1EDF-A244661C75C2}"/>
              </a:ext>
            </a:extLst>
          </p:cNvPr>
          <p:cNvSpPr/>
          <p:nvPr/>
        </p:nvSpPr>
        <p:spPr bwMode="gray">
          <a:xfrm>
            <a:off x="4283953" y="2854055"/>
            <a:ext cx="3688834" cy="297069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/>
              </a:rPr>
              <a:t>BCN PEG’s ESG offerings provide a variety of products ranging from quick to in-depth assessment:</a:t>
            </a:r>
          </a:p>
          <a:p>
            <a:pPr marL="0" indent="0" defTabSz="91440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ESG diagnostic (1 day):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Quick overview on the material ESG issues and key potential DD questions to consider for Target DD</a:t>
            </a:r>
          </a:p>
          <a:p>
            <a:pPr marL="0" indent="0" defTabSz="91440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1200" b="1" dirty="0">
                <a:solidFill>
                  <a:srgbClr val="000000"/>
                </a:solidFill>
                <a:latin typeface="Arial"/>
              </a:rPr>
              <a:t>ESG ODA (1 - 2 days): </a:t>
            </a:r>
            <a:r>
              <a:rPr lang="en-US" sz="1200" dirty="0">
                <a:solidFill>
                  <a:srgbClr val="000000"/>
                </a:solidFill>
                <a:latin typeface="Arial"/>
              </a:rPr>
              <a:t>Insights on Target’s relative performance on key ESG benchmarks in addition to material ESG themes for industry</a:t>
            </a:r>
          </a:p>
          <a:p>
            <a:pPr marL="0" indent="0" defTabSz="914400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ESG DD (1 - 3 weeks):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In-depth assessment of Target’s performance on ESG benchmarks in comparison with peers, additionally explores material ESG themes, regulatory landscape, value creation levers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btfpBulletedList255668">
            <a:extLst>
              <a:ext uri="{FF2B5EF4-FFF2-40B4-BE49-F238E27FC236}">
                <a16:creationId xmlns:a16="http://schemas.microsoft.com/office/drawing/2014/main" id="{200EB075-C792-F188-05AB-3FF3B0B8CF67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8138686" y="1849421"/>
            <a:ext cx="4009951" cy="381643"/>
          </a:xfrm>
          <a:prstGeom prst="rect">
            <a:avLst/>
          </a:prstGeom>
          <a:noFill/>
          <a:ln w="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</a14:hiddenLine>
            </a:ext>
          </a:extLst>
        </p:spPr>
        <p:txBody>
          <a:bodyPr vert="horz" wrap="square" lIns="182880" tIns="36576" rIns="36576" bIns="36576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12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Database expertise</a:t>
            </a:r>
          </a:p>
        </p:txBody>
      </p:sp>
      <p:sp>
        <p:nvSpPr>
          <p:cNvPr id="1035" name="btfpIconCircle913302">
            <a:extLst>
              <a:ext uri="{FF2B5EF4-FFF2-40B4-BE49-F238E27FC236}">
                <a16:creationId xmlns:a16="http://schemas.microsoft.com/office/drawing/2014/main" id="{A31C2C7D-164A-10EC-52A7-4A9C74760120}"/>
              </a:ext>
            </a:extLst>
          </p:cNvPr>
          <p:cNvSpPr>
            <a:spLocks/>
          </p:cNvSpPr>
          <p:nvPr/>
        </p:nvSpPr>
        <p:spPr bwMode="gray">
          <a:xfrm>
            <a:off x="10910521" y="1641331"/>
            <a:ext cx="1081088" cy="1081088"/>
          </a:xfrm>
          <a:prstGeom prst="ellipse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pic>
        <p:nvPicPr>
          <p:cNvPr id="7" name="Picture 2" descr="Ecovadis Vector Logo | Free Download ...">
            <a:extLst>
              <a:ext uri="{FF2B5EF4-FFF2-40B4-BE49-F238E27FC236}">
                <a16:creationId xmlns:a16="http://schemas.microsoft.com/office/drawing/2014/main" id="{7E7AE581-9F78-B5DE-13D4-9CFAE0700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b="18582"/>
          <a:stretch/>
        </p:blipFill>
        <p:spPr bwMode="auto">
          <a:xfrm>
            <a:off x="8382312" y="3956296"/>
            <a:ext cx="1215899" cy="38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SCI logo in transparent PNG and ...">
            <a:extLst>
              <a:ext uri="{FF2B5EF4-FFF2-40B4-BE49-F238E27FC236}">
                <a16:creationId xmlns:a16="http://schemas.microsoft.com/office/drawing/2014/main" id="{FC1D5324-DF9D-0450-43B1-6A63260AF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880" y="4667549"/>
            <a:ext cx="991890" cy="26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ustainalytics Ranks Crown First In ...">
            <a:extLst>
              <a:ext uri="{FF2B5EF4-FFF2-40B4-BE49-F238E27FC236}">
                <a16:creationId xmlns:a16="http://schemas.microsoft.com/office/drawing/2014/main" id="{57AF49C0-FB5A-EBE2-0D53-7594DDC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466" y="5296567"/>
            <a:ext cx="1722309" cy="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Ellen MacArthur Foundation | UrbanShift">
            <a:extLst>
              <a:ext uri="{FF2B5EF4-FFF2-40B4-BE49-F238E27FC236}">
                <a16:creationId xmlns:a16="http://schemas.microsoft.com/office/drawing/2014/main" id="{6185DA30-C351-9A29-D66F-8F42E5A6E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998" y="4666289"/>
            <a:ext cx="1350557" cy="3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cience Based Targets methodology ...">
            <a:extLst>
              <a:ext uri="{FF2B5EF4-FFF2-40B4-BE49-F238E27FC236}">
                <a16:creationId xmlns:a16="http://schemas.microsoft.com/office/drawing/2014/main" id="{7BA75DE0-5E69-A3D8-7399-72E7673E9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317" y="3904661"/>
            <a:ext cx="907452" cy="5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ASB Standards – Cority">
            <a:extLst>
              <a:ext uri="{FF2B5EF4-FFF2-40B4-BE49-F238E27FC236}">
                <a16:creationId xmlns:a16="http://schemas.microsoft.com/office/drawing/2014/main" id="{C18816DF-DD8A-51FC-0E60-DE0D3674A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2" r="17540"/>
          <a:stretch/>
        </p:blipFill>
        <p:spPr bwMode="auto">
          <a:xfrm>
            <a:off x="8600504" y="5125921"/>
            <a:ext cx="754294" cy="69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F185D8-ACF8-4A45-7F42-5F338C354BFC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11186" t="11365" r="9350" b="14597"/>
          <a:stretch/>
        </p:blipFill>
        <p:spPr>
          <a:xfrm>
            <a:off x="444501" y="3606810"/>
            <a:ext cx="423862" cy="1833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056373-F056-9A69-6F45-65A3A9FA58CA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11186" t="11365" r="9350" b="14597"/>
          <a:stretch/>
        </p:blipFill>
        <p:spPr>
          <a:xfrm>
            <a:off x="436180" y="4706459"/>
            <a:ext cx="423862" cy="1833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625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75998CEF-F237-0CEB-1BAA-0018217107A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606" imgH="608" progId="TCLayout.ActiveDocument.1">
                  <p:embed/>
                </p:oleObj>
              </mc:Choice>
              <mc:Fallback>
                <p:oleObj name="think-cell Slide" r:id="rId18" imgW="606" imgH="608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5998CEF-F237-0CEB-1BAA-0018217107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" name="btfpColumnIndicatorGroup2">
            <a:extLst>
              <a:ext uri="{FF2B5EF4-FFF2-40B4-BE49-F238E27FC236}">
                <a16:creationId xmlns:a16="http://schemas.microsoft.com/office/drawing/2014/main" id="{910C1A72-8AA3-B5B0-4DB5-C3C9512DBB1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6" name="btfpColumnGapBlocker907738">
              <a:extLst>
                <a:ext uri="{FF2B5EF4-FFF2-40B4-BE49-F238E27FC236}">
                  <a16:creationId xmlns:a16="http://schemas.microsoft.com/office/drawing/2014/main" id="{CC8A802D-29CB-619B-2B83-A3FE9B9E1567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24" name="btfpColumnGapBlocker303251">
              <a:extLst>
                <a:ext uri="{FF2B5EF4-FFF2-40B4-BE49-F238E27FC236}">
                  <a16:creationId xmlns:a16="http://schemas.microsoft.com/office/drawing/2014/main" id="{6911ED36-6AC2-DC93-6A1D-5F39418B3A6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2" name="btfpColumnIndicator154520">
              <a:extLst>
                <a:ext uri="{FF2B5EF4-FFF2-40B4-BE49-F238E27FC236}">
                  <a16:creationId xmlns:a16="http://schemas.microsoft.com/office/drawing/2014/main" id="{821A460A-53BA-D277-B20E-05372417B136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btfpColumnIndicator874408">
              <a:extLst>
                <a:ext uri="{FF2B5EF4-FFF2-40B4-BE49-F238E27FC236}">
                  <a16:creationId xmlns:a16="http://schemas.microsoft.com/office/drawing/2014/main" id="{811D0ED1-BB4D-7F52-478A-788CC6C7A584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btfpColumnIndicatorGroup1">
            <a:extLst>
              <a:ext uri="{FF2B5EF4-FFF2-40B4-BE49-F238E27FC236}">
                <a16:creationId xmlns:a16="http://schemas.microsoft.com/office/drawing/2014/main" id="{C3C94BF0-4EB0-535A-0474-846E98537EA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25" name="btfpColumnGapBlocker716838">
              <a:extLst>
                <a:ext uri="{FF2B5EF4-FFF2-40B4-BE49-F238E27FC236}">
                  <a16:creationId xmlns:a16="http://schemas.microsoft.com/office/drawing/2014/main" id="{74EA9283-B37E-B741-6528-B56E466EA1B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23" name="btfpColumnGapBlocker700070">
              <a:extLst>
                <a:ext uri="{FF2B5EF4-FFF2-40B4-BE49-F238E27FC236}">
                  <a16:creationId xmlns:a16="http://schemas.microsoft.com/office/drawing/2014/main" id="{B036B06B-251E-6400-A2E5-1D23AA256E7D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1" name="btfpColumnIndicator367893">
              <a:extLst>
                <a:ext uri="{FF2B5EF4-FFF2-40B4-BE49-F238E27FC236}">
                  <a16:creationId xmlns:a16="http://schemas.microsoft.com/office/drawing/2014/main" id="{ACA7B74F-F698-D7D7-EF65-A5CF0BFA07F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btfpColumnIndicator141746">
              <a:extLst>
                <a:ext uri="{FF2B5EF4-FFF2-40B4-BE49-F238E27FC236}">
                  <a16:creationId xmlns:a16="http://schemas.microsoft.com/office/drawing/2014/main" id="{DAB61622-6ACB-1CFB-4D0D-190D2DAFABD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96ADACF-541C-A51A-ECF9-505DB7D4A030}"/>
              </a:ext>
            </a:extLst>
          </p:cNvPr>
          <p:cNvSpPr txBox="1">
            <a:spLocks/>
          </p:cNvSpPr>
          <p:nvPr/>
        </p:nvSpPr>
        <p:spPr bwMode="gray">
          <a:xfrm>
            <a:off x="334963" y="56649"/>
            <a:ext cx="3817935" cy="7438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</a:extLst>
        </p:spPr>
        <p:txBody>
          <a:bodyPr vert="horz" lIns="36000" tIns="36000" rIns="36000" bIns="72000" rtlCol="0" anchor="b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000" b="1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EXECUTIVE SUMMARY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E297CA60-23BC-3E58-DE36-CF2D29DFA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070"/>
            <a:ext cx="12191999" cy="102836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99083">
                <a:schemeClr val="accent4"/>
              </a:gs>
              <a:gs pos="51000">
                <a:schemeClr val="accent6"/>
              </a:gs>
            </a:gsLst>
            <a:lin ang="0" scaled="1"/>
          </a:gra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000" b="1" i="0" u="none" strike="noStrike" kern="1200" cap="none" spc="30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5" name="btfpIcon279699">
            <a:extLst>
              <a:ext uri="{FF2B5EF4-FFF2-40B4-BE49-F238E27FC236}">
                <a16:creationId xmlns:a16="http://schemas.microsoft.com/office/drawing/2014/main" id="{D24D470A-ED71-87D3-F291-A7701F91E88F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30200" y="8635306"/>
            <a:ext cx="640080" cy="640081"/>
            <a:chOff x="-6197776" y="7577813"/>
            <a:chExt cx="540544" cy="540545"/>
          </a:xfrm>
        </p:grpSpPr>
        <p:sp>
          <p:nvSpPr>
            <p:cNvPr id="46" name="btfpIconCircle279699">
              <a:extLst>
                <a:ext uri="{FF2B5EF4-FFF2-40B4-BE49-F238E27FC236}">
                  <a16:creationId xmlns:a16="http://schemas.microsoft.com/office/drawing/2014/main" id="{73B069B8-E8E0-61D1-D74E-C134FE57E82A}"/>
                </a:ext>
              </a:extLst>
            </p:cNvPr>
            <p:cNvSpPr>
              <a:spLocks/>
            </p:cNvSpPr>
            <p:nvPr/>
          </p:nvSpPr>
          <p:spPr bwMode="gray">
            <a:xfrm>
              <a:off x="-6197776" y="7577813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47" name="btfpIconLines279699">
              <a:extLst>
                <a:ext uri="{FF2B5EF4-FFF2-40B4-BE49-F238E27FC236}">
                  <a16:creationId xmlns:a16="http://schemas.microsoft.com/office/drawing/2014/main" id="{EFEC3A57-C889-E796-E576-851326E1E67B}"/>
                </a:ext>
              </a:extLst>
            </p:cNvPr>
            <p:cNvPicPr>
              <a:picLocks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6197776" y="7577814"/>
              <a:ext cx="540544" cy="540544"/>
            </a:xfrm>
            <a:prstGeom prst="rect">
              <a:avLst/>
            </a:prstGeom>
          </p:spPr>
        </p:pic>
      </p:grpSp>
      <p:grpSp>
        <p:nvGrpSpPr>
          <p:cNvPr id="48" name="btfpIcon538786">
            <a:extLst>
              <a:ext uri="{FF2B5EF4-FFF2-40B4-BE49-F238E27FC236}">
                <a16:creationId xmlns:a16="http://schemas.microsoft.com/office/drawing/2014/main" id="{2ED24679-F96C-972C-1DB5-549A48510857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30200" y="9402390"/>
            <a:ext cx="640080" cy="640080"/>
            <a:chOff x="-5769989" y="8223620"/>
            <a:chExt cx="540544" cy="540544"/>
          </a:xfrm>
        </p:grpSpPr>
        <p:sp>
          <p:nvSpPr>
            <p:cNvPr id="49" name="btfpIconCircle538786">
              <a:extLst>
                <a:ext uri="{FF2B5EF4-FFF2-40B4-BE49-F238E27FC236}">
                  <a16:creationId xmlns:a16="http://schemas.microsoft.com/office/drawing/2014/main" id="{9C0AB61D-9356-6231-FF0E-9F68ACDEE611}"/>
                </a:ext>
              </a:extLst>
            </p:cNvPr>
            <p:cNvSpPr>
              <a:spLocks/>
            </p:cNvSpPr>
            <p:nvPr/>
          </p:nvSpPr>
          <p:spPr bwMode="gray">
            <a:xfrm>
              <a:off x="-5769989" y="8223620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50" name="btfpIconLines538786">
              <a:extLst>
                <a:ext uri="{FF2B5EF4-FFF2-40B4-BE49-F238E27FC236}">
                  <a16:creationId xmlns:a16="http://schemas.microsoft.com/office/drawing/2014/main" id="{4DD857A4-CF3B-0AAD-275C-371BF8431FCA}"/>
                </a:ext>
              </a:extLst>
            </p:cNvPr>
            <p:cNvPicPr>
              <a:picLocks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-5769989" y="8223620"/>
              <a:ext cx="540544" cy="540544"/>
            </a:xfrm>
            <a:prstGeom prst="rect">
              <a:avLst/>
            </a:prstGeom>
          </p:spPr>
        </p:pic>
      </p:grpSp>
      <p:grpSp>
        <p:nvGrpSpPr>
          <p:cNvPr id="51" name="btfpIcon137377">
            <a:extLst>
              <a:ext uri="{FF2B5EF4-FFF2-40B4-BE49-F238E27FC236}">
                <a16:creationId xmlns:a16="http://schemas.microsoft.com/office/drawing/2014/main" id="{992F5B2C-C39D-F8ED-9C22-9D31FB7994FF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30200" y="10169470"/>
            <a:ext cx="640080" cy="640080"/>
            <a:chOff x="-5346464" y="8868006"/>
            <a:chExt cx="540544" cy="540544"/>
          </a:xfrm>
        </p:grpSpPr>
        <p:sp>
          <p:nvSpPr>
            <p:cNvPr id="52" name="btfpIconCircle137377">
              <a:extLst>
                <a:ext uri="{FF2B5EF4-FFF2-40B4-BE49-F238E27FC236}">
                  <a16:creationId xmlns:a16="http://schemas.microsoft.com/office/drawing/2014/main" id="{6A9E7EDA-C7CC-00E5-0C29-C24A8A079485}"/>
                </a:ext>
              </a:extLst>
            </p:cNvPr>
            <p:cNvSpPr>
              <a:spLocks/>
            </p:cNvSpPr>
            <p:nvPr/>
          </p:nvSpPr>
          <p:spPr bwMode="gray">
            <a:xfrm>
              <a:off x="-5346464" y="8868006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53" name="btfpIconLines137377">
              <a:extLst>
                <a:ext uri="{FF2B5EF4-FFF2-40B4-BE49-F238E27FC236}">
                  <a16:creationId xmlns:a16="http://schemas.microsoft.com/office/drawing/2014/main" id="{DEAB95EC-4376-1C67-7751-0FB40952241F}"/>
                </a:ext>
              </a:extLst>
            </p:cNvPr>
            <p:cNvPicPr>
              <a:picLocks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-5346464" y="8868006"/>
              <a:ext cx="540544" cy="540544"/>
            </a:xfrm>
            <a:prstGeom prst="rect">
              <a:avLst/>
            </a:prstGeom>
          </p:spPr>
        </p:pic>
      </p:grpSp>
      <p:grpSp>
        <p:nvGrpSpPr>
          <p:cNvPr id="55" name="btfpIcon165785">
            <a:extLst>
              <a:ext uri="{FF2B5EF4-FFF2-40B4-BE49-F238E27FC236}">
                <a16:creationId xmlns:a16="http://schemas.microsoft.com/office/drawing/2014/main" id="{A2AEC98F-6AD6-151D-078D-21C4C0B7A832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330200" y="11703627"/>
            <a:ext cx="640080" cy="640081"/>
            <a:chOff x="-2306639" y="8890583"/>
            <a:chExt cx="540544" cy="540545"/>
          </a:xfrm>
        </p:grpSpPr>
        <p:sp>
          <p:nvSpPr>
            <p:cNvPr id="56" name="btfpIconCircle165785">
              <a:extLst>
                <a:ext uri="{FF2B5EF4-FFF2-40B4-BE49-F238E27FC236}">
                  <a16:creationId xmlns:a16="http://schemas.microsoft.com/office/drawing/2014/main" id="{AE21CDB4-35A6-EDF0-F44E-D03C2B5D770F}"/>
                </a:ext>
              </a:extLst>
            </p:cNvPr>
            <p:cNvSpPr>
              <a:spLocks/>
            </p:cNvSpPr>
            <p:nvPr/>
          </p:nvSpPr>
          <p:spPr bwMode="gray">
            <a:xfrm>
              <a:off x="-2306639" y="8890583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57" name="btfpIconLines165785">
              <a:extLst>
                <a:ext uri="{FF2B5EF4-FFF2-40B4-BE49-F238E27FC236}">
                  <a16:creationId xmlns:a16="http://schemas.microsoft.com/office/drawing/2014/main" id="{8422E7F5-691E-F068-042C-F21870DA59A3}"/>
                </a:ext>
              </a:extLst>
            </p:cNvPr>
            <p:cNvPicPr>
              <a:picLocks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-2306639" y="8890584"/>
              <a:ext cx="540544" cy="540544"/>
            </a:xfrm>
            <a:prstGeom prst="rect">
              <a:avLst/>
            </a:prstGeom>
          </p:spPr>
        </p:pic>
      </p:grpSp>
      <p:grpSp>
        <p:nvGrpSpPr>
          <p:cNvPr id="58" name="btfpIcon664375">
            <a:extLst>
              <a:ext uri="{FF2B5EF4-FFF2-40B4-BE49-F238E27FC236}">
                <a16:creationId xmlns:a16="http://schemas.microsoft.com/office/drawing/2014/main" id="{34D5A275-4C55-D0F3-2D6B-3925C235BD15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330200" y="12470712"/>
            <a:ext cx="640080" cy="640080"/>
            <a:chOff x="-1867194" y="9495952"/>
            <a:chExt cx="540544" cy="540544"/>
          </a:xfrm>
        </p:grpSpPr>
        <p:sp>
          <p:nvSpPr>
            <p:cNvPr id="59" name="btfpIconCircle664375">
              <a:extLst>
                <a:ext uri="{FF2B5EF4-FFF2-40B4-BE49-F238E27FC236}">
                  <a16:creationId xmlns:a16="http://schemas.microsoft.com/office/drawing/2014/main" id="{02B3958F-1783-B023-D79D-4B56A9E9FD20}"/>
                </a:ext>
              </a:extLst>
            </p:cNvPr>
            <p:cNvSpPr>
              <a:spLocks/>
            </p:cNvSpPr>
            <p:nvPr/>
          </p:nvSpPr>
          <p:spPr bwMode="gray">
            <a:xfrm>
              <a:off x="-1867194" y="9495952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60" name="btfpIconLines664375">
              <a:extLst>
                <a:ext uri="{FF2B5EF4-FFF2-40B4-BE49-F238E27FC236}">
                  <a16:creationId xmlns:a16="http://schemas.microsoft.com/office/drawing/2014/main" id="{2E1E775A-05BB-2AC9-A2FE-8850144E07F3}"/>
                </a:ext>
              </a:extLst>
            </p:cNvPr>
            <p:cNvPicPr>
              <a:picLocks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-1867194" y="9495952"/>
              <a:ext cx="540544" cy="540544"/>
            </a:xfrm>
            <a:prstGeom prst="rect">
              <a:avLst/>
            </a:prstGeom>
          </p:spPr>
        </p:pic>
      </p:grpSp>
      <p:grpSp>
        <p:nvGrpSpPr>
          <p:cNvPr id="61" name="btfpIcon262966">
            <a:extLst>
              <a:ext uri="{FF2B5EF4-FFF2-40B4-BE49-F238E27FC236}">
                <a16:creationId xmlns:a16="http://schemas.microsoft.com/office/drawing/2014/main" id="{02F83040-33AB-4B6B-6045-87949108B2CB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330200" y="14004872"/>
            <a:ext cx="640080" cy="640080"/>
            <a:chOff x="1145936" y="9532645"/>
            <a:chExt cx="540544" cy="540544"/>
          </a:xfrm>
        </p:grpSpPr>
        <p:sp>
          <p:nvSpPr>
            <p:cNvPr id="62" name="btfpIconCircle262966">
              <a:extLst>
                <a:ext uri="{FF2B5EF4-FFF2-40B4-BE49-F238E27FC236}">
                  <a16:creationId xmlns:a16="http://schemas.microsoft.com/office/drawing/2014/main" id="{D0A82107-0B49-64E0-9F99-9F77BF2C23D4}"/>
                </a:ext>
              </a:extLst>
            </p:cNvPr>
            <p:cNvSpPr>
              <a:spLocks/>
            </p:cNvSpPr>
            <p:nvPr/>
          </p:nvSpPr>
          <p:spPr bwMode="gray">
            <a:xfrm>
              <a:off x="1145936" y="9532645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63" name="btfpIconLines262966">
              <a:extLst>
                <a:ext uri="{FF2B5EF4-FFF2-40B4-BE49-F238E27FC236}">
                  <a16:creationId xmlns:a16="http://schemas.microsoft.com/office/drawing/2014/main" id="{B1B269E3-569F-CDB1-E093-F1BE5645CB35}"/>
                </a:ext>
              </a:extLst>
            </p:cNvPr>
            <p:cNvPicPr>
              <a:picLocks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145936" y="9532645"/>
              <a:ext cx="540544" cy="540544"/>
            </a:xfrm>
            <a:prstGeom prst="rect">
              <a:avLst/>
            </a:prstGeom>
          </p:spPr>
        </p:pic>
      </p:grpSp>
      <p:grpSp>
        <p:nvGrpSpPr>
          <p:cNvPr id="64" name="btfpIcon184482">
            <a:extLst>
              <a:ext uri="{FF2B5EF4-FFF2-40B4-BE49-F238E27FC236}">
                <a16:creationId xmlns:a16="http://schemas.microsoft.com/office/drawing/2014/main" id="{8544B6E9-6329-B9E5-3C64-97713ABBAFB8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330200" y="14771953"/>
            <a:ext cx="640080" cy="640080"/>
            <a:chOff x="1573724" y="10184605"/>
            <a:chExt cx="540544" cy="540544"/>
          </a:xfrm>
        </p:grpSpPr>
        <p:sp>
          <p:nvSpPr>
            <p:cNvPr id="65" name="btfpIconCircle184482">
              <a:extLst>
                <a:ext uri="{FF2B5EF4-FFF2-40B4-BE49-F238E27FC236}">
                  <a16:creationId xmlns:a16="http://schemas.microsoft.com/office/drawing/2014/main" id="{DD676936-F2FF-C326-7365-D17D11A0F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1573724" y="10184605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66" name="btfpIconLines184482">
              <a:extLst>
                <a:ext uri="{FF2B5EF4-FFF2-40B4-BE49-F238E27FC236}">
                  <a16:creationId xmlns:a16="http://schemas.microsoft.com/office/drawing/2014/main" id="{4B3E9551-EA08-F4E8-F13A-30DDACF4109C}"/>
                </a:ext>
              </a:extLst>
            </p:cNvPr>
            <p:cNvPicPr>
              <a:picLocks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573724" y="10184605"/>
              <a:ext cx="540544" cy="540544"/>
            </a:xfrm>
            <a:prstGeom prst="rect">
              <a:avLst/>
            </a:prstGeom>
          </p:spPr>
        </p:pic>
      </p:grpSp>
      <p:grpSp>
        <p:nvGrpSpPr>
          <p:cNvPr id="67" name="btfpIcon386122">
            <a:extLst>
              <a:ext uri="{FF2B5EF4-FFF2-40B4-BE49-F238E27FC236}">
                <a16:creationId xmlns:a16="http://schemas.microsoft.com/office/drawing/2014/main" id="{93901F1B-138F-2937-8839-946892C1800A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330198" y="15539033"/>
            <a:ext cx="640081" cy="640080"/>
            <a:chOff x="1997251" y="10824594"/>
            <a:chExt cx="540545" cy="540544"/>
          </a:xfrm>
        </p:grpSpPr>
        <p:sp>
          <p:nvSpPr>
            <p:cNvPr id="68" name="btfpIconCircle386122">
              <a:extLst>
                <a:ext uri="{FF2B5EF4-FFF2-40B4-BE49-F238E27FC236}">
                  <a16:creationId xmlns:a16="http://schemas.microsoft.com/office/drawing/2014/main" id="{A9E186B4-1A57-0AFA-877C-6D1CA7516DE6}"/>
                </a:ext>
              </a:extLst>
            </p:cNvPr>
            <p:cNvSpPr>
              <a:spLocks/>
            </p:cNvSpPr>
            <p:nvPr/>
          </p:nvSpPr>
          <p:spPr bwMode="gray">
            <a:xfrm>
              <a:off x="1997251" y="10824594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69" name="btfpIconLines386122">
              <a:extLst>
                <a:ext uri="{FF2B5EF4-FFF2-40B4-BE49-F238E27FC236}">
                  <a16:creationId xmlns:a16="http://schemas.microsoft.com/office/drawing/2014/main" id="{DF99FA86-4B71-610F-410A-ACC08D2DC732}"/>
                </a:ext>
              </a:extLst>
            </p:cNvPr>
            <p:cNvPicPr>
              <a:picLocks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997252" y="10824594"/>
              <a:ext cx="540544" cy="540544"/>
            </a:xfrm>
            <a:prstGeom prst="rect">
              <a:avLst/>
            </a:prstGeom>
          </p:spPr>
        </p:pic>
      </p:grpSp>
      <p:grpSp>
        <p:nvGrpSpPr>
          <p:cNvPr id="99" name="btfpIcon681716">
            <a:extLst>
              <a:ext uri="{FF2B5EF4-FFF2-40B4-BE49-F238E27FC236}">
                <a16:creationId xmlns:a16="http://schemas.microsoft.com/office/drawing/2014/main" id="{DE3744E7-4E3A-7E8E-91E0-091BC84DFC64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330200" y="7843290"/>
            <a:ext cx="665018" cy="665018"/>
            <a:chOff x="-12319581" y="13328792"/>
            <a:chExt cx="1081088" cy="1081088"/>
          </a:xfrm>
          <a:noFill/>
        </p:grpSpPr>
        <p:sp>
          <p:nvSpPr>
            <p:cNvPr id="100" name="btfpIconCircle681716">
              <a:extLst>
                <a:ext uri="{FF2B5EF4-FFF2-40B4-BE49-F238E27FC236}">
                  <a16:creationId xmlns:a16="http://schemas.microsoft.com/office/drawing/2014/main" id="{038E9A6D-646B-8FA7-ACF4-6830D907F536}"/>
                </a:ext>
              </a:extLst>
            </p:cNvPr>
            <p:cNvSpPr>
              <a:spLocks/>
            </p:cNvSpPr>
            <p:nvPr/>
          </p:nvSpPr>
          <p:spPr bwMode="gray">
            <a:xfrm>
              <a:off x="-12319581" y="13328792"/>
              <a:ext cx="1081088" cy="108108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rgbClr val="FF0000"/>
                </a:solidFill>
              </a:endParaRPr>
            </a:p>
          </p:txBody>
        </p:sp>
        <p:pic>
          <p:nvPicPr>
            <p:cNvPr id="101" name="btfpIconLines681716">
              <a:extLst>
                <a:ext uri="{FF2B5EF4-FFF2-40B4-BE49-F238E27FC236}">
                  <a16:creationId xmlns:a16="http://schemas.microsoft.com/office/drawing/2014/main" id="{E5BF536D-1E56-8EAE-0CF2-62823E7D3A14}"/>
                </a:ext>
              </a:extLst>
            </p:cNvPr>
            <p:cNvPicPr>
              <a:picLocks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-12319581" y="13328792"/>
              <a:ext cx="1081088" cy="1081088"/>
            </a:xfrm>
            <a:prstGeom prst="rect">
              <a:avLst/>
            </a:prstGeom>
            <a:grpFill/>
          </p:spPr>
        </p:pic>
      </p:grpSp>
      <p:grpSp>
        <p:nvGrpSpPr>
          <p:cNvPr id="103" name="btfpIcon796065">
            <a:extLst>
              <a:ext uri="{FF2B5EF4-FFF2-40B4-BE49-F238E27FC236}">
                <a16:creationId xmlns:a16="http://schemas.microsoft.com/office/drawing/2014/main" id="{FEFD3CFB-11D3-A9C6-F358-885FF0AE41CE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330200" y="6911618"/>
            <a:ext cx="804672" cy="804672"/>
            <a:chOff x="4015169" y="12671455"/>
            <a:chExt cx="1081088" cy="1081088"/>
          </a:xfrm>
          <a:noFill/>
        </p:grpSpPr>
        <p:sp>
          <p:nvSpPr>
            <p:cNvPr id="104" name="btfpIconCircle796065">
              <a:extLst>
                <a:ext uri="{FF2B5EF4-FFF2-40B4-BE49-F238E27FC236}">
                  <a16:creationId xmlns:a16="http://schemas.microsoft.com/office/drawing/2014/main" id="{F519C618-F01F-8C2D-2EB0-E6A4F4643526}"/>
                </a:ext>
              </a:extLst>
            </p:cNvPr>
            <p:cNvSpPr>
              <a:spLocks/>
            </p:cNvSpPr>
            <p:nvPr/>
          </p:nvSpPr>
          <p:spPr bwMode="gray">
            <a:xfrm>
              <a:off x="4015169" y="12671455"/>
              <a:ext cx="1081088" cy="108108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rgbClr val="FFFFFF"/>
                </a:solidFill>
              </a:endParaRPr>
            </a:p>
          </p:txBody>
        </p:sp>
        <p:pic>
          <p:nvPicPr>
            <p:cNvPr id="105" name="btfpIconLines796065">
              <a:extLst>
                <a:ext uri="{FF2B5EF4-FFF2-40B4-BE49-F238E27FC236}">
                  <a16:creationId xmlns:a16="http://schemas.microsoft.com/office/drawing/2014/main" id="{5DE0C11D-D610-B644-282D-BBD32806198F}"/>
                </a:ext>
              </a:extLst>
            </p:cNvPr>
            <p:cNvPicPr>
              <a:picLocks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015169" y="12671455"/>
              <a:ext cx="1081088" cy="1081088"/>
            </a:xfrm>
            <a:prstGeom prst="rect">
              <a:avLst/>
            </a:prstGeom>
            <a:grpFill/>
          </p:spPr>
        </p:pic>
      </p:grpSp>
      <p:grpSp>
        <p:nvGrpSpPr>
          <p:cNvPr id="109" name="btfpIcon388391">
            <a:extLst>
              <a:ext uri="{FF2B5EF4-FFF2-40B4-BE49-F238E27FC236}">
                <a16:creationId xmlns:a16="http://schemas.microsoft.com/office/drawing/2014/main" id="{472AEC5A-95A3-2F23-9F9D-EC16D0E51066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330200" y="16306113"/>
            <a:ext cx="640080" cy="640080"/>
            <a:chOff x="330200" y="16306113"/>
            <a:chExt cx="640080" cy="640080"/>
          </a:xfrm>
        </p:grpSpPr>
        <p:sp>
          <p:nvSpPr>
            <p:cNvPr id="110" name="btfpIconCircle388391">
              <a:extLst>
                <a:ext uri="{FF2B5EF4-FFF2-40B4-BE49-F238E27FC236}">
                  <a16:creationId xmlns:a16="http://schemas.microsoft.com/office/drawing/2014/main" id="{F3330B9F-F2EB-B289-4AA8-E64A851C88A8}"/>
                </a:ext>
              </a:extLst>
            </p:cNvPr>
            <p:cNvSpPr>
              <a:spLocks/>
            </p:cNvSpPr>
            <p:nvPr/>
          </p:nvSpPr>
          <p:spPr bwMode="gray">
            <a:xfrm>
              <a:off x="330200" y="16306113"/>
              <a:ext cx="640080" cy="64008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111" name="btfpIconLines388391">
              <a:extLst>
                <a:ext uri="{FF2B5EF4-FFF2-40B4-BE49-F238E27FC236}">
                  <a16:creationId xmlns:a16="http://schemas.microsoft.com/office/drawing/2014/main" id="{6DF1A915-7510-12DF-9D49-BA74E7C969C7}"/>
                </a:ext>
              </a:extLst>
            </p:cNvPr>
            <p:cNvPicPr>
              <a:picLocks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330200" y="16306113"/>
              <a:ext cx="640080" cy="640080"/>
            </a:xfrm>
            <a:prstGeom prst="rect">
              <a:avLst/>
            </a:prstGeom>
          </p:spPr>
        </p:pic>
      </p:grpSp>
      <p:grpSp>
        <p:nvGrpSpPr>
          <p:cNvPr id="112" name="btfpIcon127290">
            <a:extLst>
              <a:ext uri="{FF2B5EF4-FFF2-40B4-BE49-F238E27FC236}">
                <a16:creationId xmlns:a16="http://schemas.microsoft.com/office/drawing/2014/main" id="{BB597714-EAED-A11F-1C20-048F8106B070}"/>
              </a:ext>
            </a:extLst>
          </p:cNvPr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330200" y="13237792"/>
            <a:ext cx="640080" cy="640080"/>
            <a:chOff x="330200" y="13237792"/>
            <a:chExt cx="640080" cy="640080"/>
          </a:xfrm>
        </p:grpSpPr>
        <p:sp>
          <p:nvSpPr>
            <p:cNvPr id="113" name="btfpIconCircle127290">
              <a:extLst>
                <a:ext uri="{FF2B5EF4-FFF2-40B4-BE49-F238E27FC236}">
                  <a16:creationId xmlns:a16="http://schemas.microsoft.com/office/drawing/2014/main" id="{F227196E-3190-344F-8928-EAA512EDD12C}"/>
                </a:ext>
              </a:extLst>
            </p:cNvPr>
            <p:cNvSpPr>
              <a:spLocks/>
            </p:cNvSpPr>
            <p:nvPr/>
          </p:nvSpPr>
          <p:spPr bwMode="gray">
            <a:xfrm>
              <a:off x="330200" y="13237792"/>
              <a:ext cx="640080" cy="64008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114" name="btfpIconLines127290">
              <a:extLst>
                <a:ext uri="{FF2B5EF4-FFF2-40B4-BE49-F238E27FC236}">
                  <a16:creationId xmlns:a16="http://schemas.microsoft.com/office/drawing/2014/main" id="{09DC916D-F422-8CAC-3415-38E2A83E0008}"/>
                </a:ext>
              </a:extLst>
            </p:cNvPr>
            <p:cNvPicPr>
              <a:picLocks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330200" y="13237792"/>
              <a:ext cx="640080" cy="640080"/>
            </a:xfrm>
            <a:prstGeom prst="rect">
              <a:avLst/>
            </a:prstGeom>
          </p:spPr>
        </p:pic>
      </p:grpSp>
      <p:grpSp>
        <p:nvGrpSpPr>
          <p:cNvPr id="115" name="btfpIcon609148">
            <a:extLst>
              <a:ext uri="{FF2B5EF4-FFF2-40B4-BE49-F238E27FC236}">
                <a16:creationId xmlns:a16="http://schemas.microsoft.com/office/drawing/2014/main" id="{6FDF8FA6-0C82-1C43-364B-FCCC1C2B7FFA}"/>
              </a:ext>
            </a:extLst>
          </p:cNvPr>
          <p:cNvGrpSpPr>
            <a:grpSpLocks noChangeAspect="1"/>
          </p:cNvGrpSpPr>
          <p:nvPr>
            <p:custDataLst>
              <p:tags r:id="rId15"/>
            </p:custDataLst>
          </p:nvPr>
        </p:nvGrpSpPr>
        <p:grpSpPr>
          <a:xfrm>
            <a:off x="330200" y="10936550"/>
            <a:ext cx="640080" cy="640080"/>
            <a:chOff x="330200" y="10936550"/>
            <a:chExt cx="640080" cy="640080"/>
          </a:xfrm>
        </p:grpSpPr>
        <p:sp>
          <p:nvSpPr>
            <p:cNvPr id="116" name="btfpIconCircle609148">
              <a:extLst>
                <a:ext uri="{FF2B5EF4-FFF2-40B4-BE49-F238E27FC236}">
                  <a16:creationId xmlns:a16="http://schemas.microsoft.com/office/drawing/2014/main" id="{B708E7D5-B8E1-E11E-F42F-53104ABDCD01}"/>
                </a:ext>
              </a:extLst>
            </p:cNvPr>
            <p:cNvSpPr>
              <a:spLocks/>
            </p:cNvSpPr>
            <p:nvPr/>
          </p:nvSpPr>
          <p:spPr bwMode="gray">
            <a:xfrm>
              <a:off x="330200" y="10936550"/>
              <a:ext cx="640080" cy="64008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117" name="btfpIconLines609148">
              <a:extLst>
                <a:ext uri="{FF2B5EF4-FFF2-40B4-BE49-F238E27FC236}">
                  <a16:creationId xmlns:a16="http://schemas.microsoft.com/office/drawing/2014/main" id="{E9EBF6C5-7E00-2030-2004-0CDCF057F685}"/>
                </a:ext>
              </a:extLst>
            </p:cNvPr>
            <p:cNvPicPr>
              <a:picLocks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330200" y="10936550"/>
              <a:ext cx="640080" cy="640080"/>
            </a:xfrm>
            <a:prstGeom prst="rect">
              <a:avLst/>
            </a:prstGeom>
          </p:spPr>
        </p:pic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06D6CCF-9AEC-B130-B104-8E2D7E83F587}"/>
              </a:ext>
            </a:extLst>
          </p:cNvPr>
          <p:cNvCxnSpPr/>
          <p:nvPr/>
        </p:nvCxnSpPr>
        <p:spPr bwMode="gray">
          <a:xfrm>
            <a:off x="3115623" y="587546"/>
            <a:ext cx="0" cy="5579346"/>
          </a:xfrm>
          <a:prstGeom prst="line">
            <a:avLst/>
          </a:prstGeom>
          <a:ln w="19050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856DB1-C1EA-1469-578A-71E9F1F3727A}"/>
              </a:ext>
            </a:extLst>
          </p:cNvPr>
          <p:cNvSpPr txBox="1"/>
          <p:nvPr/>
        </p:nvSpPr>
        <p:spPr bwMode="gray">
          <a:xfrm>
            <a:off x="330198" y="1669157"/>
            <a:ext cx="264432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Assess how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GenAI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disrupts the industry dynamics and customer journey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 by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identifying future use cases, adoption drivers, risks, and integration paths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E6BA8-6694-FC65-055F-25BBB60BDE11}"/>
              </a:ext>
            </a:extLst>
          </p:cNvPr>
          <p:cNvSpPr txBox="1"/>
          <p:nvPr/>
        </p:nvSpPr>
        <p:spPr bwMode="gray">
          <a:xfrm>
            <a:off x="1255020" y="589555"/>
            <a:ext cx="1722317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Impact</a:t>
            </a:r>
            <a:r>
              <a:rPr lang="en-US" b="1">
                <a:solidFill>
                  <a:srgbClr val="FFFFFF"/>
                </a:solidFill>
                <a:latin typeface="Arial"/>
              </a:rPr>
              <a:t> and</a:t>
            </a: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adoption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A9DE8A-D271-7089-C955-29187C1D8BA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47980" y="3986248"/>
            <a:ext cx="2116535" cy="11907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4FF622-2AA3-142C-086A-CF4D484F1CE0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80741" y="4459724"/>
            <a:ext cx="2121865" cy="11887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E47942-6457-9A8B-5CFD-5356FA80CD9F}"/>
              </a:ext>
            </a:extLst>
          </p:cNvPr>
          <p:cNvCxnSpPr/>
          <p:nvPr/>
        </p:nvCxnSpPr>
        <p:spPr bwMode="gray">
          <a:xfrm>
            <a:off x="6152147" y="551451"/>
            <a:ext cx="0" cy="5579346"/>
          </a:xfrm>
          <a:prstGeom prst="line">
            <a:avLst/>
          </a:prstGeom>
          <a:ln w="19050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FE188F-E1C2-FE3F-75E8-9AEDA9074700}"/>
              </a:ext>
            </a:extLst>
          </p:cNvPr>
          <p:cNvCxnSpPr/>
          <p:nvPr/>
        </p:nvCxnSpPr>
        <p:spPr bwMode="gray">
          <a:xfrm>
            <a:off x="9283813" y="598484"/>
            <a:ext cx="0" cy="5579346"/>
          </a:xfrm>
          <a:prstGeom prst="line">
            <a:avLst/>
          </a:prstGeom>
          <a:ln w="19050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58DD94-9130-6B45-2F51-05E7E125EAB2}"/>
              </a:ext>
            </a:extLst>
          </p:cNvPr>
          <p:cNvSpPr txBox="1"/>
          <p:nvPr/>
        </p:nvSpPr>
        <p:spPr bwMode="gray">
          <a:xfrm>
            <a:off x="3002606" y="1669157"/>
            <a:ext cx="305949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Analyze AI moves by major competitors, including major incumbents and key disruptors. Benchmark target performance and track evolving trends to pinpoint potential threats and whitespace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24BA3F-B83C-A726-BDC1-FB4B067B4E4D}"/>
              </a:ext>
            </a:extLst>
          </p:cNvPr>
          <p:cNvSpPr txBox="1"/>
          <p:nvPr/>
        </p:nvSpPr>
        <p:spPr bwMode="gray">
          <a:xfrm>
            <a:off x="3868652" y="571326"/>
            <a:ext cx="2193449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Competitive scan and benchmarking</a:t>
            </a:r>
          </a:p>
        </p:txBody>
      </p:sp>
      <p:pic>
        <p:nvPicPr>
          <p:cNvPr id="25" name="Graphic 24" descr="Business Growth outline">
            <a:extLst>
              <a:ext uri="{FF2B5EF4-FFF2-40B4-BE49-F238E27FC236}">
                <a16:creationId xmlns:a16="http://schemas.microsoft.com/office/drawing/2014/main" id="{61B6C19E-4538-BF0A-9D65-651DFCA0910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241022" y="636811"/>
            <a:ext cx="584620" cy="584620"/>
          </a:xfrm>
          <a:prstGeom prst="rect">
            <a:avLst/>
          </a:prstGeom>
        </p:spPr>
      </p:pic>
      <p:pic>
        <p:nvPicPr>
          <p:cNvPr id="26" name="Graphic 25" descr="Artificial Intelligence outline">
            <a:extLst>
              <a:ext uri="{FF2B5EF4-FFF2-40B4-BE49-F238E27FC236}">
                <a16:creationId xmlns:a16="http://schemas.microsoft.com/office/drawing/2014/main" id="{71649341-CC87-C0D3-DE5C-F4DFE09654C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36279" y="639078"/>
            <a:ext cx="539477" cy="5394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B715DF0-96EF-6385-E276-F2F83AE6BD4D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248319" y="3988262"/>
            <a:ext cx="2114117" cy="11887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B1D647F-A750-F82E-B959-BCDA05F41492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909088" y="4506158"/>
            <a:ext cx="2119983" cy="11887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9AC0499-E28B-89CE-C77D-45622E7226E4}"/>
              </a:ext>
            </a:extLst>
          </p:cNvPr>
          <p:cNvSpPr txBox="1"/>
          <p:nvPr/>
        </p:nvSpPr>
        <p:spPr bwMode="gray">
          <a:xfrm>
            <a:off x="6276394" y="1669157"/>
            <a:ext cx="2839435" cy="155003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 how easily the target’s tech. can be replicated through quick-build AI prototypes. Validate defensibility and real-world relevance of key use cases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12A67-E8A2-6F7A-EDA4-A95EEA2CD2A3}"/>
              </a:ext>
            </a:extLst>
          </p:cNvPr>
          <p:cNvSpPr txBox="1"/>
          <p:nvPr/>
        </p:nvSpPr>
        <p:spPr bwMode="gray">
          <a:xfrm>
            <a:off x="6917585" y="691341"/>
            <a:ext cx="240839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Tech Replicability</a:t>
            </a:r>
          </a:p>
        </p:txBody>
      </p:sp>
      <p:pic>
        <p:nvPicPr>
          <p:cNvPr id="31" name="Graphic 30" descr="Online Network outline">
            <a:extLst>
              <a:ext uri="{FF2B5EF4-FFF2-40B4-BE49-F238E27FC236}">
                <a16:creationId xmlns:a16="http://schemas.microsoft.com/office/drawing/2014/main" id="{E29795B6-DE76-4AE5-F22D-22D38A61246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6282072" y="663280"/>
            <a:ext cx="511645" cy="5116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B74B06-27B3-B5EF-DA19-7666A717398B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6380214" y="3986248"/>
            <a:ext cx="2113283" cy="118872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C1F8990-EEF1-0DF4-F8FF-CEACE4BF468D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6998421" y="4559955"/>
            <a:ext cx="2077956" cy="117399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475963D-A433-0CAE-56C1-AB70E0B29197}"/>
              </a:ext>
            </a:extLst>
          </p:cNvPr>
          <p:cNvSpPr txBox="1"/>
          <p:nvPr/>
        </p:nvSpPr>
        <p:spPr bwMode="gray">
          <a:xfrm>
            <a:off x="9451798" y="1669157"/>
            <a:ext cx="2591674" cy="155003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 an AI-aligned roadmap based on current positioning. Anticipate market shifts and define a clear, phased path to scalable AI adoption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4C8E308-7062-7961-0CEF-995023BE2D14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411157" y="3986267"/>
            <a:ext cx="2119468" cy="11887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78FA3C8-85AA-C8A0-3B38-1C1F29C84C21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9788832" y="4530870"/>
            <a:ext cx="2119664" cy="118872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726EAC3-0261-9B0B-FA7D-E1E062284554}"/>
              </a:ext>
            </a:extLst>
          </p:cNvPr>
          <p:cNvSpPr txBox="1"/>
          <p:nvPr/>
        </p:nvSpPr>
        <p:spPr bwMode="gray">
          <a:xfrm>
            <a:off x="9993831" y="580625"/>
            <a:ext cx="2000854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Future strategy and roadmap</a:t>
            </a:r>
          </a:p>
        </p:txBody>
      </p:sp>
      <p:pic>
        <p:nvPicPr>
          <p:cNvPr id="38" name="Graphic 37" descr="Gantt Chart with solid fill">
            <a:extLst>
              <a:ext uri="{FF2B5EF4-FFF2-40B4-BE49-F238E27FC236}">
                <a16:creationId xmlns:a16="http://schemas.microsoft.com/office/drawing/2014/main" id="{F50E30DB-D4AC-3455-9087-7BB95641B5AF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332291" y="551451"/>
            <a:ext cx="687644" cy="68764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13F921-3615-0B5E-2AF7-C945B9FF2555}"/>
              </a:ext>
            </a:extLst>
          </p:cNvPr>
          <p:cNvSpPr/>
          <p:nvPr/>
        </p:nvSpPr>
        <p:spPr bwMode="gray">
          <a:xfrm>
            <a:off x="9969717" y="43339"/>
            <a:ext cx="1807786" cy="495358"/>
          </a:xfrm>
          <a:prstGeom prst="roundRect">
            <a:avLst/>
          </a:prstGeom>
          <a:solidFill>
            <a:srgbClr val="A3BCD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000000"/>
                </a:solidFill>
              </a:rPr>
              <a:t>Gen AI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439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ICONID" val="5bdbffe605fc9a5fa99cc649646401a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ICONID" val="dc1ec416bcd139c2de7ac8204345d9fd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ICONID" val="dc1ec416bcd139c2de7ac8204345d9f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oD9kYMN51gZFS5S9Jgy37i5Yd4FXXgnCAX5yMEkKCTI80h0Jkww38wxxiAPRYNhxnyIBHVG/zVMHVtDRynZwz+AM7LczR6imj1cWGJQb6KbhVGogy2ITifi5s9E/qGAapG0dEHMGhxUwOcivAWsLrMMoZQ/diH+6gqlL8aeRgC4MR6XgVYHaArHp2VgbzL2sJZ0gy5k3X7S1/3PoXGzWkapjTr02ZmPKr/wbCMF8HSuQ57aBS4BHMgrpVFbzdP1DBanmPdptzmt7BCtyQsV8DaMe1inQoRhfBXdmuXODLmMbCP0Ehw948r4KwD98NyBOXoWAfw2eBZz9/10nxF1mU6SvMT2yPwjdMrN4Dmk7rkday3atq+pbVxtkHAN/2MicfNcZJjW7BpaMEy/bksfz0WBIGli7wYo65dNcIGy83AW0Gg9tn04yKjOll/RSV949brGsQ1RMnUltZHV5PU1n6qTViB1LY9uSl3bN2yyZutCvKNzowMCMICHdHRD5TPMhTlQzeFCYcjqeWh3p5cU+8bzyCYTwkNs/AXoEnkbzoK19/Km80YjzYV/mZFWPub18XfHsvrB+xjRNHURvIZhxnEl58Gp6VYnHAn54IgPnCs/UDOGzFI39RviTWoTk0X0lZeifKpo7trx8uqw9Tiq5aAZZG/7t8SuCDu98jYnCpFNn9FPwfnpDoyHSV1LgtNk/RnhBL2xUFzglah/M7rBptLiKXt8hEAaL0nj4uN836QxjddYWcv76VT5WemJo1LdDODW88mkd9W2HDKh3o8rrNRX5LUcNkgKKB03cLL+HClZTzz+bHZgYuouSnjFpun1KKU6LZnFBfTHHhzMJlHlDtS0SAfZHMLzpVgdmd8oGCIHBIKWV68IvlvFYTVRKpvEsu9RIzBzj3lYA9QaUFZwDLosb9jLkO8Kr+fDYrti77vYRWq82uudqxFcKyxQO5TidIr+BfU8oRmtbAWll3uSbS2Y1dJBsu68BxaNueiLJTNnVC7kgmFhZwDdFgIC3OuO2xWzW3fxsCgmufnIQ7SwjxseLBUfBrXxcV1MrsIHOChVOBwif07rf1Me0f0KHFuzr6QhjrJvWFFCXHUcAkvnkkrPSfmody8UcPhuC3d7icsx8QVDkWRGZUh6KZBOIehxtRnm758G8FEUaiJuBynmQl3+h5kU5Ok8rypyFponQANzWV3m4L+lDBJCEsJP4YqB0j2CWsFR9eqkiYwkUTYjrnbsMJeFc0mXbPuT+HLS4p8kgnC7QpG6EFQZEzx5H7iQSw8HuXBSoaPG3wcB44iMIVl5P8SWp3WiLzEEyrMSKCZlsCCdiyPmfpGrEiaD881ggFdYmSG+FG7GZMy/rhrxwk3O0VSADq7CJI/+dKQ7Gk7/jndpsYJ7CWdZpmFC1DGuJ/ovE3h1nCPB9GM4fNzvL2qkwAiBAq1/YtCtq3o1mkyn0+9MyCMyozv7csYZ0geZqkSVwmkeF6YZoK+b/4NdIacpnM+fXAkU42+tVspJEDBjk+BMzOzz3gWtZBFfaCk+9nyUQc3hv6eQv/Y+eXs3h4PircIWrWoqRCM7cBSuTQpH9GfuCIubkMe2j2y3RUsPHy5FhreTBsyoO9C9y3oC+oQwZilT9DuaSzOwdA1Z0J+3dO4NcYiHglOSvrnQewCxTj+39FuvfFBHmuu0ZC+O9OuCqoKammOyOQVjPuoMnrkBzoC8yQTg0XSSpyVWUqT1fZlabpy/+vYhPi1rlhhqO2yfyOlNPitb6oulGLwwpHP+QctcPHRWRow/b+KOLSb8BePF1AbiUr8ffkodGXawv5OGEwMSW0q7tnNvFrMeasgG6wVqq01UZU5FeOYiABiLlQiTI9JrVqjT2Lof+4CvQyTrKsqBZTc7ejPNR0y+5RjBDqW3Zhj55fqUWXe3tUxzuDKdclpQPWrjagIgGwJW9OHb2yNBdvqiZu3qqguyECddIROSy+YvfhG4W5/rB/nIppYVqq8LJG3QyukLjY+LoO/kywLVcpyAVj1BjJPXeD1t6xGioMadGIo/yr30bEla+cyH7uM7Wa44XI9dQ9ImMSv1aE0UaxeX8PdZyUU/5QIl7oPM4NKOpPtvXep11SK4MYK8h691BSKpeQUJ6zrHkxX2pruWXRObApuivQHNwz2buahdDPINpoDdYD9B7ORI96tvYf7TPGo7DIQZmPO7nm0wFL30TnYdeqaCwk9x9lv0Orje3Kfwid8P+pxoHp6LMGakko28GNTV/4w4p9Uc+CHzpYytotshwOZA0ZUyoIh6ChYLqchBZfRzkaVALhGWm2UOg+vge15FSdQL1znIINo4iZtCHBlTni3xeUwPjYHZ4Wb5MEZribAXX2hac0yL/bPLq4H9+jdsnw66npO4ZAuv0a9JJ9ZXEB1wX0tfU5/JrSbjD4VA35irjcS322WHhBVGL+zM3yQvUVyplW+kTdOlQ7smZJCl/7L4aSWyMvMKbwROSjJOGXQLKbFYcfyrJK9dZDVfjz3V1dwAtZrQYGUrtTmqZLi6/EloA/Mh1u5r3b9MQv3iI9SZ+2e4SAWm5WGnE2XecaS9fy+/5xNvQSY3po4OXpyUuK4mGENkUoQWkZ5UuPiQcVHvhyERevq2F29gLdk4XfjjasAVBvM2sY2oi9oCW71wU9houdJkHb+foNPRBgW87G3xkvLcLlIQKG1TAuoquYy5JT1xsSNdGETDvn4ubuFb/vHXVeWheh3QVPbke4PoJNLC5bEtfFmGIDK/rds/laASrXw8pPqCzMVvtoqZnDfLB50pZr6HxIpLGu2Nc6A/HFXSg9XqwNsIzkyfuio4ocsDVRgOs4F9nbhbrRUB+AAUyQmoXDvL2JH1tYn+pU8wgPF59YQUnLouCcy2qDDE0a1Y8HpOzVvDG6PfE/7xmVkz0gw9V6rMHJq8GBxishY64Wh7NL3+eKw5odYBb+gbIbIxmJTeRqTpXlL5Y8xSgfhPI/KskLpCGcC+3pEvLslTOovMbe45y5jLQblTi3kDbPU04gf/VWkVHIVFP9FsihDAEJ5KhoO6u1EFhAAmePOKQy4YI2qyqFFDkjXP8EBvhg+Bun60v4LA7cUNTC/98sZe4VdGC4Pe6ANoWYW6Hedf7T0JHCEyInF6F0dmuZocNrr5JxKy83XDefgOENv7N6z81VBLC5oyeKzPeMy0JhAek30ufFwBWWuBRBRHa/yFbA+WJOEW7Wny0p5mARzvzhBgyx3yEp7MCY9X4EtQ2Wr+IBLshwk6Pt6vbu1+QJZCfJNCfF9KcwA/UcIhE0L1epIDbkvQtt1iZyeDtm1xKJ6bMwzBHWArY4I3/8OgKGBdQw1rhEAe+YNGCEJ5TfGdZnFduJlJURjMQ9mXDEgTuVMsfP72Xxrr8K8g5BBT81vn7LqBys/P7P23c39Bt95ba9Bh9a2+I8Te8s2pP+7cWsOQuwFYYprLE4/gkjEh9gOCJNpjjZGY+OkWRsDtXt0FioU2P8K1npstx+AQRLKq8Yc4DTOmUJ8tExEIry+MTOJDsA4y2M0eV1FHPzwDY3+4rXehuY/4HecB45Ej4nvEy3QOG3ymFOPgPPsis4fGNMnFmJ7qHvyEkjMrsAxZnT7mPayHEFV6EGGNE4MatH6wqFFLae3jHvQU8JchSoWqE0wETFmxwmku+Zp/x/CmR2U5LxxY/ndUIzTwTRkJEdLNIbU3mNG9ciSGQFHExNJWyvNV0dA3rOcgMdY9h8HbRC5CAhVoa1RWlhkTbvZ0KyLSUpv8voLEWBeN75UbNy6QYbLHqqChgpkvs0zh6o+BVmwHMQstKHzvqVXT4uo3dYBaxt0wzAtTNYbgJnUrzkMQs42MQCOL/3GnFZr/qJMQ4zJuhsTSq46yERxEYhveMl5Otn23p3w1sJL8iEzSpwiSypNM/cR6F7nOJIKqHjHp40Oz/bK8xK/9c5EJUEbB2DrCqvFC93vvxjhPwXPnD8unkVXubQMdy9PBQYQa2s1ozPcB7d17AvpWw821EGHdkXatmTgX57aJ5P5m2SE8ymOpklkhR2GQHTryThRgM2Df43K2Wc7VvuKoCtYOzV2JmiJHOx7/gOLHnMpq27kil7ajF7cJDHiMele7b1JzlXkTxRfVauXqdqlWSj+r8Sey097ynIPQoCU5Z7L+PY1QXfJkBYbuRpSXIae6mcnMbCSqGUfDCkb30RN9Bssiy4vfhQJZW01Zsb7i6RtmNbEkQBe4yZ6lzEKwlCig9ft/bQI6Fl4Oq1Y8wswgyaK/Uhv/PkUaX0btKQl9OXzuFE1aTTaOFDRZsMIX6N1im4P8nwKINXchyAg2AbStbPrvCi+LqL+qPWoIkppwFqOARSmUeUX7uPMJ+sFft9H+z2N4J2H1eGZ55sxY0yyCZfv7iPqb/9i073Kq5C2EB4MVr14UDXY0F1TBKfPGFxHd1YFKG3AQdhJHVangrcaKYfbr7gJilbcUqZMP4kT+4DDskCzA9NfgNyL0Y5pZONj5tzHzm1n5M0sdrzklmlFbAEORvU3anWdP53uX0YMQifElsXcUAXBMGdBhDNefFqIguSLnrbgjhRaAYBa+Aq7tWs+O5NM+OzuQUPc7N90l3DtqVH4vgckixoRBg7cGw9dGDw766KDQtXbSpyISt5SloHYBCEoJNCQmrleyKQsATGQT18/iuPU5JbErspTDI/6eqYo4W48kvFHEqofG7LVujERwHxkbR8IuEPCc+QLmkGpuDn+k8Q2fGeI/7ITuZB5wV/tFO72nt+A6GI39fQ2BmllbSVfnIv/IvQrQ4HwJoK7cdG5aambfclfyJnfQHDdt0BkDlppH6t5fXZ6uagZjUavLnLyMZjbtvkNSaQYK8aQkD1OOpqUoja7YfpxHogzZI+WkIN5BpxL+nSAn2SNlJo7xgskxprPegGWz2rOUCWkreqx/Ykc1v7aK2cJTY+qBcenlLqcYNlCvg/L/Ptuc63rmJ5vB9pVwwqWniXElPfQPx8D0fCWQq/XtbCRtjj2wcwdzPcPTF3YZmod6AeJQ8vLk6BQS7qFm3W42yKcSn+b1jxz6NPqBkm4BaRbzSCxmO/XzUgQQru4a5lEQgwE29evxmrhU1mMwOx3bOT4SVqz+bU7P8tQ6BiWdDX13XUs+0WrbFd8wvZUP9nXhYb2Z1XAKOCIe3JKp/dVK8BEFp5Hff+CSjF+Jd2fhjsu97/YhCUSxLjXzy9KYvro3RQE6yt6ookW0ykXXd+9p/OOVw2rdhLU1KgkECUF0P57Ev81ZDoL4J8GBj3jnUB47SsvoCSqtIYFjQ9n5PRzSb95WtbX5IsPiFeIX12ieN9yfCtDm+TA6598gvXe0iZJ/7lIjc6hR3JwlE4Cha2F9yr8hFZ/DA9E0sqp1XPC+1Curm/i43IXMmRclDZ6GmLdznUoVwtdJ/Q0FSdLcAmOcrbFVu+WGd7DO9ShO8bX0NPxp+ZItG+rZVAdpPn0qkn8zvi/30iL3peV+jMMlEsrFtdYTxpHe2fLqe7hf9RojUArIqjtLbyRlFoysdrZJYuYFc4AerBGzfmEqeV1B7kpyVAaxbM1r4tXd8JKb2n1tRn4A1T7EOcUSOBvO3Fruc58ncdQuVOc60otsVTZ9IM1ahnLd8m4i7YhsaxVygme/OrY1GWhkSOOvEwJ0KIyU061mid+i6Qm6fw8xXY8VKabXZ6PU1q3gUrWNADn9yiGvHfdKmqQiYQ0u66sBfF1XpUC/z+TBHqpXeuLeIXSdunzprJO4s64xeaw1wF7BoCQDoTbKJW0PJhYySe80/bLDHoPMgM2tMLYg4h5bQMMp7O496aPGnZ8Mtkzf7VZaQvEmTqEormbUP0bXSijgEN7FW1DCR4ux9O9gjWru2y2FRGS0timf7h+Xax2l049JVn/WhRgqpLx4oA6TpLaZCECDN0ZsMiUFqb8LD8XpBP2rEdepnbIpy9u0MsKVNmEQiP19pIUW1ofzRoVWMeptDrEbgYMMuYSvc8IrXr4syAicT64W73V7n214nxr14qVItHvM71j30DWzpKYvQVvi//gOYfXxBUEgvbKMrwGHmPzpbGnQOtBO23DrnHFYwKqi2K1WMFizDzCw0PA8SZhyXdA/i5o7anT3KX0gbQj1s5FlkLjb5wHdGQSoQAyMN0dQZV9Zk2ChwDQO0kABrJuglY493nTK82c3cwKOZZDarxCYe17hyhqXk8rIpMDw/1S/uemDWGMS7Q9/Lr4ublQ7Mbhlbcrl9H4b7JYQLFw1AEgLKHXlbMlaYGRt1lhxtPEH6agC6BbU48Z292BMoKmfTDq6p0NOxCKAmA3/4LwQVrS9z7XQKjLmcPek83q8XMDt7AQr2+cPujDBd2DzllS7mrfLqXjBzoglkWpEP3jSzApg/MYob1kasGXdPHZEeW6Aa/jUs/onBMAg655o7v/u1gjp25Y2hnaUn8R1a4L27caOba45xHdmKdhONcuqbacDo+AbTL/8E03R3OKeejX3vqa7Wbx8/x5qAxONWTSTCrua7bdSJpJhKFgMTjHNR+4XH2rHdFfWo0ztcrpA4bRJJBNHDN2LMy9xOaz7RJhV0gJfaSWmjAq6MSpqYZfw7iB+Pibpvro7dmIrbjvUhCprUa/YRpealcvBYnDEMmNufPJbR0By3VgiUsZePlG/7Fk7A58f3xAe/mzwsb4iD8Apa43h3K6cNvh9xHCKmsm6KlwNT/s1F4+JOt0gaHxf75otlnN4uWU40KZRJEZiHhjiWYDcXf/PsAeJYqiefqMGTLPm7rG4zncdm2xxh8fMUzB1f94+saUTz/FrKz8A6azCrEGfyowW5ytRNDl8n5UdKBN5zirU1jABsJX5Q4W4br/Q50O6eN++HxpG21FwHIi5l5nNX05RAVfEIeSR1sdkFKGwLbjRFgGhKIaEr6oslPRJ/yiYnBIIpG/6hkJO8MtQocOIFewTeOZf3UiWCr8kPXQRVL61aVpASGyfiD/zK9azn1TBQSQWWA7xzghukgy4ViN6TWeWLrOarNQn58uv5yaxJBvqjguxMNUnv0zcUOe5ly9L6jROsgNHCkw6ek4pW5PjHZU50qt8Mci+aWnjt28gt2mlqPtgyEHrkfoQkr2QniqDQoMj7uevxdxtCBJzj51D7jldG6QRTlL3atgYbyIUTvsg0lWN1c12K79k53C7IhtTxjUoNHgHBDTqPTv1p+N3Wf4bOEE9IeMlA0uY7HMcuuy1dDe/JngJczzLEAluEYWsJ4LYfqiZdceqHV/y3JceHteJXKoMpfOHTIlNxxO+ElA+htSnhdasEPUmOuCUiLHeSaBaQuESlnR5ZajarxmY38uSYK1mK1q8+KoB+eJsw7v7obUeXJtzoAHRkYBt3/YVNW16CIf616tQ4MHdn419u1ubjilNWOEEVlqTJrGNOy3NtaL1mNhXDNL/s+lLaAccDkB4m3q1nrF4Y9JHMlDGuTXe8KlbMqYoWFxOCCDKmkTYovWKaDBU4yIuZUVKTDX1GYJ8hKFU19KTqAav5PWyjSt0SLm8HuJ7AkuCdrrUaeWVilj2rz/fDP78T5BxwNvFXvykHED+jbwm1GwO8+StPpgSF2i/bm3V+1x3FsQgpsiI0Ej8ivMNcpTPe6ivrQ8ulZD570lr5ypX29AJgkj82b2sFifSTnMOK/HqK5LydVy4+/Ezt9witsf69oU5QJUKW3/elWbmewWfJihsMKccZya9SmmRe7pSczdRC9vx7BP00KHRmsWCS9h8KYWIG+EYWdvMVbfdPOO5v8yYrUcdY3u7eB42absyRg+oU/KnmjokDPj9eFOZ1yoQoJZv8nT7Guz1z6m2O7Mg1oR16EOja73BmVQdBv4f1XDpvS8bmBnKMehcUG0BwISK423phS4eiNjQxfoGYLDVtNu4w56OI/R8w9pPBgJhMngkHK/t3FFOEIoOOflTDtW+5SMDJuT78Le0P3FnCybcSM7bKL/P8toVHEqka5pFPgh4kamyjrNwDdp2qdNkDPbPQwNi+osG3IAeZxc4485v0X3bRtGsXjqEty5YhBtMApeTtaNuNwH8o4pHVBz4a/fXIjyzqZzHwaB4Z57xb1CzzBoTVTC77P2k6q7skaK7DOuBP5wuG7TSxp2bJdjYuZg+/62XgYeogkUj8Kv/uzfhJBmx3ncNAsurH41WjnKNchE9Wu9P86KnmJhpT/rr3NUN0Q19BOFJP7EAyFRGdHDiDpf7mMdAwhKJVd5N8kX4OC98TxZIKEl1nmyCo+/gNN86XqXflroCVJ7GNlfDgHPYf/GxiBNJ+zpPAujIq5MPX1FDw46hFZVjguuFAJRWIB+zu1fSLFE44ghbX9X+Bvqx3fIA9JOuXKDIIzP3VSFZbqTTofZk3eiZ5hM1OzBBDYl60W5TwDReGGMZr77qK75Zjpp+KpDCCuK8tACWVxjHPq9SX/9spNxN8MhdxuaGcyTzRwvZJlz5DU1vL0ivnltrThEPjTnxmVbzv773sXwukAzWaJQH69VN7FDEgGszztqidNUFwO/oNsPJBIy4UBfasKPx2lYgV0wDhitJfPUEnDIzftWdZcNsJ9GB4BO+r9btH2o/6aOz8gtB4RfkMmUjrkMNfJKSkGW6KF9hiSFPB+yOaJgRuBQrlhhu2wS82UocN1xC1dXimfPFyIspGiT4tLI4KDEu4EqppH+4CFsTcABaDkThEBgGNjI8rDAYm8scSRWE82Xqz4028VHm8TEqbex26nbUfRZ5BA94cEDoJqXRjqYVRlXL5pAGBd7EyxWoOkP+VPu7ISjqAQ2TkTusszRBsuZ+BKT9Dc7bi8mCLh0YWe0aKjIO6QzgNoNGAzVsT3XhkE2jCOc2ouutsdfMHgcEwGBVVHbKWoZma1jE09c00Oiq//FCyDMjrfgBT2LqS5d9RXa/bTapNKq9Kht3QlBc66EFltofaVzb/3DkBnsXrSlPuGpwUvu1bGGeNVnK2OvIEtkl/zC9+cbfPflBURASJlQqCPnOmIiRPqFEfUfiBUD3QYAgML5TBtgEfvtl5T27e3Jjoj5bEvxJGHRj0NC4ABu0+y1e4EXEOcRLjkOwlPNTO9m1yIcgSo7jiaJrTOl8FzO4aXq/er7zQQBr5mdNBTuKL0eBSYdbc8TJSrCQhayEwVHMP1gDSUE4x7DttLWrSbdJMiZcY9tq7S+Po/8l0T+EWDIeyJoxsnbCM7/oAhsvpA2u+/x4BIqL0AjIgIgYlBDuXrv+F2XDlJSxil+ZbqsKjrOCIT29Yn2f1V5Up/ZZYtlc6owFRzpR8nA1/oAX0fS0PiBnFZHrdqokhX5kD/KnTuxQYPZPerfseDW/aRvWqNkp+O7c9OhyO4pP/S69AetfvAcsu9FMR6cpXFLAF4bjYGIO9hXFvrop+x4aA7MysYyBz1/u68owDjAZ80giMtPR2nHZer6a3ao5QGW98XZA64si45AGrAKfd3qkbKGCn2bNOWgtH4fVLFVEO76/ri+E3hyfo/BQun7+IpjlPB/kJRHGDZp+R9b2/i0I+8CwEua90l4djtW64H4+pU0ljy95PfrGEK1jS765gi8VMEqnwHnYzlLaDg5RQmEpLuW32SkmHWytCN7oKCjPCAjBq9YLlfYTwCW4GuMcff2yULx2gX8oLpoOyl428itBrttfp+e0Gb5S94TZBEJRgvlLBpR+TnMMddsG2eidzsHqoALeCx87Zg3ZfUFsf+pt+swW49rcTIoapPRtfivpahf/DwwoWEgKHsiRewJ3Uq+bo8HAi+w5KMjBYWOtz3b8w3PgjQb70UTsa8C2PIWUwfWqt4n4EZqrlQp11OBTFD0LxVJMQy/qdVac+faA1SpOyeQYRFToZJS/gJ3Akw0RFt3KYUoB1uYv32Duy0GV//ATt4lOEXlzGhAYX6W7PN/k6r0i8/nXkqXFXwJJShlJ7ZJGeyjNwOCGFGPDjqFa0X3ehA/KUV0IuEyba3tJMNH0VTVWE1KC1jdFFXkRDVEbQlydS9lo6QW5tu46Vw3ng3PI0yx+yiKtEGI9Tbinxs4UsYdyV4FU8EXH6XyX4vuhKkQ0X4QrT+Yk0uABoJDBT7HMqpz3qrquoebBhQtIVSHdcymXtdYnD3ndPhC+cOI7or/uH/BWbLuSQEIKW/CMg+qqa7nb94w7I1YYIHn5uF+rNx2XEBc9WhapzJv1/phrl+SUWpdRnsPV8oXMaor71+seMjQmyfeezRquu5ztUrE/gFLx86H0UoCHk2Kz9xBRCSjeFuY3EJsR0WPvY96nWXT0wMDa3IrX3Bp7WHPtGcHOKrIfTpKCG8jvy+UOJLiCY9k6Puzpt8PzDIKo+WcZZHQtL8CYweezrzamrpIuKky2O+CriW49yg1j0xsMgdBcKHT4pqYKqsJG44w0vNcd4/n8jpXAmt7LNtOQNJdbJkUsHpMQHuOrhi0ICeutY9Xxx19U+Nxlrsfmsevp2oHP4XGfqlM2377W1TkRpIGOHKyl2Wl2Bg3xtG5vI5JZULfIpEgzz1ih94k8yVt4FOvAuLdRf+pcLg0p/TjR4Tp60oZhuRP0KJ3z1brg6KGEK/r08XD3daOwLHvNn5YQU6L9XroQWR/y5kZau3YOxFsog051sQe1Svbm7TnbM+o5lqwIPpzpQmrHlMzv+nCRbzei1sWqMDrgGXwXqEUFM6eg3K9Zbeu0ln2DfZZshsBOQDrtaHKou3wwxUyXhv4/BSXKXhYBnMSvy2ZW+as0MgQn/qCK5V0B/yhgPyzycajX8ZPxzStNObUgzMBCKiUVr6/GwxgFg8SaOlKbDuXsoQo+7+4nYKuAgb+F5PFz2qcaufIjKK3lRo6l5c1PzgwdRcScNCN8HOLsi7W9RTuRiMTPdrCPQGyytBXfj7sI7LPkpc8C4Q7BYUe0XMPsAuGhWXvdDA7IyexPEVz5pjHE8iEFjJOlk+muOEkNkI4GzSqx8QGlplEYIWdNJH0daqeT4U0AbuKnJvZ4M1BNQDe+KhPcyGfnxye+hM5/OHhXACW8AMkXjSx499r1zxWG3le4SwvaXyuaRtUZBxG11l/VFIWblMXeIjcvS8Q/V4+AWo/kuutEm9nyKAx8Kchc7MLWjvY8D83F2a7aiFHhHIhbubda3qBSZmWeWEiAsukKXKP/9njLaG1m90gwu5sCBPeNp1qGehWogmsehMXB6zWXn831fymbzSOzXHUZi8+YZGnvwfVLjFNv6zkR3N2ErHgwAc13Zq3ExgHlEDq9O/0/O3TcnKlUFbNPOt38uDpLsiTnG0dCWGLDd7Gl9pwMsFx0LJSXx2SgK/duTyXS4CNPTEYVKs0499QppHwZItE9Xgt8Cff74BSdSTgPTmJB6oGiBO+vMA5lP4AeCpejQx0dUbCHwUrtxhNYMWsI7oQs0VsI4Fcd1/Od4vQPpUD+s4pBl7RNB+1UAc65dq4ShUvRmAjcqUdz5afmAmqWMBDs3/MgSrqfNhBG04rEs9ctSvHxt+z0FcG4aqFV2CvqKdZEneup8c6AoqDA/I7ixx2zqRib+eAcJeq64khiv4nUyCp/7k9lhrpEOZmyoAxvKQYsBtE9bKaZ5F2TdRIJMtnmikJaLAlCoHIT+vZVroUD3d9FmOQFdGcXtCw3xTM/0drIdYTJHRDKplZoF/JF5Ye00CyQWH9V2e8W0QVH8WZZlNc2X/S81Jv36IGAliriZ+nKmS8CxChyHPozFNz6GM0CZB/D3Y7lUc2BpbyRWL/joZJORVvTmCsxxeS9c+ZUG/vrqC8d+/wWnFtmJEYG5KrUly8pL7CsPQpbA846tLTJ79xar8BganhVxczGTvX4eq1kmNWAV5SiwaXq6dc2Pc5ag53SGNxfYus0kjviNjxFBGUnd8H9iy2TEAt00S5/OtMUtatG07+4Q6C0D3/jp9LNdkmd7UlBN0crpB/fE/cdknSuJki5ZGrIYTqSKUJljxVHrhaChbbO5U/kVNplhYSo24irRDVpVtPYP8aUy70YzccEbv5eCSrDTYPH+T11bACcMJs6YTb7OOXY/6GKDYD55W+t0IXpmjX/MD8MRWqlUtkL46izni+sStEQ0Q0DHNcwXLZHxkkiUlkPAKjbYRSnxo5LtM9XeQGoSFYEOeUhLHvt4gVktHQx81c8DYMSwp7MJJd/cZDDRVXtPnm2GHaoY2qlLL24BGyg8M1HbNsgNuAtSBBgtKurEyDVHUiioWU4x54u9JLB7Xvt1G+RkCwVgq+NhqnYTrzmiA+x2t+SkCUdPofDEsfnnyphV3lR9hLcAD3Qi0q2j4PJSAP9CikpNbD4VDjKn+ro+r65260OCnm/eYoHgqe2JIp9CVGXzeofD4mGEEGZu7FeeoBPoftF+EZx1Hm1S7u8Zmk1krI8s1hsQ1Jo6jg4SebmkGoI3FwpI+x8ePxcExwDsu2wJCSK3kcV1InUg43w8sujL33Pd+1fGLtjj76raUuyXLd4I2Xd6CLgOg5OBilVTIMq5ery4oagdC5mSmRVK6P3hJgS+sqL/KQckA6ri9BPkW3LB9GaHJYNRr2qmoXg+oVmRIu4MvwjqV9ejCmUUN6NcewPSQvvE8pUb8AYltMzb2NnGExbaFYTEJlki/jphJzQvkVWmjn7xTC9TSk+XRAs4Sy8zQqnOCj8txSV7hmQJq0KnbOXiqS0Yo/M5sCnhEfFhuruXJN2fZxPEavnfgRquwaEJaJYEkN91mRs2A8WEXKybhp+e42bspdv6t0VHNE3HFmEKFcMZkW+yh0Fav+raI0VHg+YTMEfjlqSqZqf0BbaQgc3vY0w3yy9JDb7bhprCo+yi4HIwOviyHR7mX4eVYF+lAjxd8P6pBnj0C/Cj/340fL89RbO9I+Qe5Hr/rlRLgIxpkR+0mI7/WpAOaMTCfeOjPeYawbNJCePfm+rhIz431By6c8O6b+J24FTMkSaSeh9HP5W/6DaXHa17sZS9GNT1oW6PdrUOkW/G/6iBS6RPlTLZEHV/WhXENLcKdlswrT1ke5zvb9z3ZURxaInAtmE0UO4YQWMjZIrRz+iWACvv9T8/Z4Y5QKKoTuAzC7PlCYy/lVDxPNwVGZQLRPMKB96LRbxUQWZvtbqnlfkNggUh+JZFOi4QBws3qVRHH8j2FuOvjfIcEbGLKhvduhtIL71gR7WzrPjZPh+/TxBohb3b2dpfJBOrY0h2xVQmoXsZVgnb/pCW6uZKbTsxCVeYRXiC+677g7tYjn7jL55lEY6YTU9Cc2+3muMkAjjAVhwB74mxIehLykS31E+WoUH7HW2GHRnYnAffUoedp2ix/L/tWa2bWI8NM6JpRdwj+INd3j3fsBPrLJrqPCBsO/4rQU5IJZpCpXADIu8UUU3BoLMZVhe/9LU1vwqnVgfHRnWKR8uDk6Q38UTFkbPOEEQQw7e/XpVN+YpFDZeP9hXSNgEUDjPCzsl0pMDEDVq68JMY3CkOQvHghIUlnt4jSifANH1SQLKvU94w9Ya83fnM3hQGRz32Gkaj4NONAyaKgUDfxKxUNKT//ihsJT7xJwkXgTzy/KnfguhQrGBVSWzSjSQFa3P/Fp1MdbwnaNP2BFvZRdmrz8LwYRKv0upQU9okYA6eLSnb68xu61JigEiUzd+m3FLXkuOLp0gP57ouFMjQ8SGbFRJkWudzVXEdg2lW0fCCFWlyD5qx0qwwrtLvjgcIxsvoCr4AXP8Lt8Z7T0VnhiTvb6XNo1AGsImYA6TSEV/IcnoA9P1lvT50D4mYBSS2uRxMNEW83LQJMf8mp3NXGX70VIc3xhV/Bf/o52AgSjMKhDNMPkozhVckU+a50ecIQfHzQI62pIC1uMlbI3QVmi1lVUEk+f6O5Ak8VrRB2Jqncra6i4EeDm5nqY6H9DTj3IL6QkyUgKMOcMiG0wWnXnzOUc2D1qWgSooh7iLMtEMBQQKoZWYjoyGJzCIppuqq0UHp/h48AmOfVUWw34f2ISt/AMWOvdD6iAfk9cK0/rplN1mYMrG3gpIxhThTA+V13lXFUCFKznx7NNRH+lEtKocA92m8CA40bQvLy1m1uH6WnFBFh88eVM737ohvlLO3c9aYG0oZfxy1ECcr+GUjMNryhMYBVhmPR4FOIo+vGi/kF4U/mYfDttdgFlwNgoZcq6fq4kyZwJETLgo8iOtqyZQ1FnBC8vpWBBdo5Mr5dbzjIzFVAm+5CL6YX/ufFfyILOKxz9+WIP8DbOA6UOKjwxi5nwAqNOKtm2752ykFKNemVdyl0WVSwGSN8PdM6kbrKb639rkAk5yqeJRoxBEhcqFw1hpkFhcPs0dbfsDSSJRBI0wkCIfsCmlI6eHEMcrzRhtxVH0rDX00q62p+kh4ektrKYyJZ7sI0JGEt+o1Z5+K5yH5pNOwcofgZbeLynv6/bnXGk7oZ0MR085aI3zIz7+U0P7fj9Sg5PGvPRjHLHbMnkn9Hao1Cw9dK/+bnnRQx2QeUkDDBvau2HhAkRye+prEE/ayak34owWS0UsFqMInPW5ZGZkhmP2NVXL2Fkc/g2QMYMrQbjkX190khkddW0Lp5awEO90L3mk5Crx3IRI1wbFCxtILqZJ3ajI1TsNyyaw+mTz1TlaIf+FnPT6AQcUSLzUOeJqaB2uJ/nTvx01MCitqTMp6lthlCRaCre2VCb2uUrL12ylZPbfdDxoAGFT8MYjXqgqw9vyUi5HSSW9hcBPx49Nnh7+Bl4zmelpky2YqjsX1HiHTjz+IKb3u9OGHkhILWuYHPsdgklPMC/SC7Xp4tDuKw6bypjV7yQPJzwIUJMfKJIZj8chpLyytm//AplE1GGkocgZNXgB8t7eAdZyt+VhNoHeUnBVeRz+AXSE4YLeItOzL6m8iZ5dQxeq7NIzfbw5vhGu2kMvNJtU/mKJX66qgZNcIxgT0SQP1S51f1NpmS4I/IiP/J6xngi9fIXL5qS7by5jF1eZENLFIi6AV1iN8ocodwQ6Kt791pLTAFEO17Xwbp8ozsNxJTCK/qLSY4ird9NMAu+bNPGjTm1Z1XVhi62dnA3UMR6IVmnIXnOCCA1lRMSoI6PW5cA3WlmJ0P+QR9JZyWsHwh+e3oOoX0AXlls9fKC1j6V/+Kawkat0dPdp60UIUN1gNbTsAH6yyLND9LrqhpQ9FvgtWLlKRooPLBJGx3pYcK8N5vbP+8HrjaxCbnXWLiz+vEeQkW/sG3DHLPkrDRYKk/FrkQq9mR1kyVO6uc0AZwdtoKsoin4jKFniSNtoOAeJArLEJfjTbBwDB7CTLDWb/KxmbP8TTK8vl8hA7LWnGCMt+jM2AivDBW0E8CZfzpxZAV6WSZQI00pK+cDQ3rFExxysxLGBtByv+RCsTX27fKLhC9cwKZ3zkBYRi4xVSMpfhUpC6ws5G2gDP9YWXNculfVHAZw4j47DCXNlKTcjel54MYPdHTj+9qcNgYKe9JElyX/+wRS74LSsQEzUeX6L6tKzrnz/PX2USvZra67T94V/Ujmk3sMq9WZcnRKGe6VD02vaXYFhbYE/KU9YNnoPEOk1QlS0GXbQ6A7MHGPSTCd7famoC4Or5Dtor0IOZVC0b1MFB+5HeCk4Gi1xlwAIAxxxjxH2RudslJzU+NPC1H8CJJd7V79Nh6iGlxznqklB1558LqTtVSZYY/GPgYSHVH6OOIw3yPiJYa6z/kiao7g8Al+cpF7Ngp7RHP9nK3QOH7Hbto1/39JqoBTSRrT8+ET4EMBBpIUUSwX6cT/LAH4YZ2Z9Tu7hjrBTOWODEOu1HM6m7n33HB9bufyNoaaOwAt05L1SSxsIrwFWyh5eNfKNG6QAdlewsiw4VQsn17PanpaxJJcBBnnuFLK5Tm+CASIepqUmiw784s/zzhLuVR4qt5DRaMXE8RrY6WVo1hfgifrCIppvq1vgR3KPXnqvOa9ci7dfNNgFkKRW/TjV7Mi08LjXc/pUO7xIPcIgmWYbrevV57nICYne/6th19dE3bbjoBFYEARo9yBIyx4X2tBINr1mwMK/SKV51Upi21C3RcXDZQhNBWrHTvONcJCaJSou16s0Ud8SykK+rIH8H7YIv9IUQb55lqAXHg8QfIeVXrOUu+2ft1uwt3l8pwbEc/k5TTs4ilYATXpySYcox0at3dduM0QlwPFJoXf/DFgkzU4KRy6ktdS+fU31EXKv5G7lfnR60Yu+Y5ykDAxhssFs4AhGxD5LjUzEFwQKjgEYsrxlHfmAyatUkJpvYHBU4H+YAN5MJMEYYRfnPYT+QzeZ0GwpixRB+qNft1e/0rYJLcWF/ODCTr7C5YZ07Ed1uBnCY9bMtDgf3NaE7rQgtWV/qbIMTzBkBHaqrc/4wXMeVC4qUad1g3JcK5DGWGPe6sxtCdxx+4c5pht8bIkDSYqzOmTlzZBqcDI0APfdy4gQVnnRYWLxh4W7pqNc/BmqqcEy8Eu+fKmBsyfGHhaBCGXqF0zh6lYh8/fdUgn+LDWfK+B2K/Hv75veGUTHr+D3D80fHmpMLWDtO1lCEGvmeqmnvZsv+aOREq6EvrOFhclXX4AU9UHyJZRdg3i/vCyiaPLuhpYYRBnquyBakejOMuByT5FaPzRzcztYYBIjCZFoVOEV5d7eE4sVmsBThbsXXOsiMcArGwuyti3j+VHb2WgIRc6TxZ/Mze1Qcy5kb6timrpdJF5OIlYJC3RF46m5QlFbn9EoqYqjomHd4FvFih5JqyjBBdLsD9NqEvXlAsWEII7tjewa60lXDcj8fqxBTZJ1yx1D3VxfonRsND62Yl8RwlGYhNpwsylJtw8UV2BMeUYmOB7Vgju26is0XbaHWNXgq3KdifOP7GsZkQL7VOgVQgV7nwY4v4sJ+21ZUpap5PJ/8csBIr2RkGemmnwB/5C9aoqT31lGbW61t+pHINZ9N8z/FHvqiDyuxr3ikx12Irbs8GOU9UaIrXxxkbJ7QHn37P2hr4RWveWdL07+Y8nULivJql+XopijnqqqKaF7/vqPMuSITvrLafk93SFBB5xc0zronXv8cFaDO8J1C+xE/TcBzIW2cOkzfNiikNf8w+uNoIG33rZ0iYp4FwBe4Fjt88fjs/EcWkHKDnnaOo4sYKoGCXl6ZeZM0qnetXSAfaTre3ykdPIPpvTR/Ot9iRmaAuIzb/4uTHB6pOtQ9SFLoYztBoONWixHuMRnMxQrJJnNlbkSNl2aXfdTRBMlaXnOJiDaOkjxnDdY8baa1ZzWgGCUrrjRj8IablgzYrkOzqbBId4yXKTU/rEnEusmXbVdbJU0VJ3AhWXPzc+gzE9g/+BNqi7EFRaD38nzlGOPQ09QgJdq8LSn6IBDILmvX1oEBVKuEIuRoAs5hoJset10DJKkFhFPcJpc95qiUqdMX9wctg2RFPvddAtlOdoc3F6+/9lpYuuijCWv1TGNwf02kJuPRlyEM4ZD9DpNC+I0QQAwpCT00amemtXY6FqV5BznICKz5Oxki0hlmH2WuoV7+KSE+YBP/fCBbwUQBZPtUGWdvMgvq/4vmmX4bNcyLD3WjdqPGsx64LYpq+8IB4sMHsHYOF8p8vquqqMXV1bxfr/uTPjcYJrvupVo4+DDGcYfuzXBQjxpcGDqw1d6+yDOk8CpvS1t3+NEZV88Khzwyg+0Stk2I4dsBn/eYmjvrFxz7obIyT4qhKtpQjNBzOMoDDHyyn6ERLgak82joACRRrAIVkZAOUAeLLtL0dMvQ3kbeLYRBG5ODKMuR6QHmseOPhSpyzEeNDnuy3BwSg5wB9t1AwsXrBuFvWcAD6DeKWVSgQy3k3qt9sX3QNi0RPNdM3flzoyvWWHfQ4NtfXvwoK7CZsFrvDV0RcCapder5xmoPtQnf6NRLQiVGG8xZ1gOG2ujdkXiMDjxewoLpKDi1qHJvhcQ7J2pTFAflxu81eN2TTVVdEWlan4FhcB9dbC/wgp51ZkrwOeU49Dl867rpyN0Hpl+wD0XS4a/wnCt8F2Jp7lFobI01XqBYmB7YAfKBFHQz0qNbWk9UgrGEPOqKyL8u36FedWnJlz0l3aoeWvBqVaFD/V5QgdyBacQROPntRGPDRYaHC9dhXn5MFEawo4mv8BFneC7WYK7G8OPVX5E6YVhHznoS3jvwIMjDdudfS0rFraqbsskBQgLHO50Reg6HmM4vuzmmIidrYKei3fef+P7legzN948iyrJDZtF/KxNMfkI3FE1niNN2fZ+7wEgGFEq4Vyt/LpScXXGh4KcY+dARee8/wjnbJPd43oQD+Js/ZKpL2CW36Y2RrNHnWh2axhKO7th8YOW4Ev7iHvChJhCovJSuUFQV/zT/qEw9gIy+Rs4hPTCsv5kF/2twpNZqTN1bL3dS/cy8uPfChR70F+wQ3Iq2uNbwm1VLeTTPrFBeMuHu4nJV36n/fzBNCAJ7KZGra1tNlRn8x+JvVztlvxNeH1bvtpPVRm9mz8ptYF2zQoncykOeA2wXToboTf8oOspt/QodowAza3FFD/dBfJ/766qYb/3HB4ApNrkCeBgghtRoB5Fy3mhJjLOpFXU1VkAZmLpF9/nEQkjR4Ecn1pQ8GZZaDUZWJhUBdYByOQYEwoAknKlDvn5NrYQ+PD50L0fC2B7iTt17joNZY2K56g5mIqxFvkuAYElMhIpR0Fth372YOJMVe12LetXMM2wYSPURB6IQueQrvEp6B+81kbJGSdv4Nt04XKSd29zf5xgOkgvC2/f6t3HVGhj+Zymv+/AgQ3KY/BGo57WORt59wFYbR+MxKcRdbGCMS4joff7x08hLe+zW5V3N7a6FPheQ6J6JnvaryCYNIVyVziH5REXKcLyKvM3hUpa14lZq6wjWRQrxLzUdq0dwfx7NSPuFKKzgcjmZBpqHh6DwZM7yA0IsGu6dyR+BFBmIU8cmNB+8B5mY38UP3Xwr6jaBj8JUTrp3HBzJMiaMzlKMqaplGkCOG1isgVJCVRhBx03810wv3nfDbZbFmzQYvG+T/rftpEPXpM0xVfvi6oaJqj7XRuEbDSIgXLQOWz6e5Gz++pCJsEVdBaz1jZmKz4tN0euqfrta3dUIOP+Yjszu5SVGZenyMawB++YrlJmcG+Is8LwOhQMFR6LNI4jADN9pvqkwIiUfsFxhMSPZs6qhDMsiLQtMzjdJCg9cFhY67lIuNdUJRnJWuZn1vRn0pC3DFCJacPsU3aLEE5E04X52tWHTlnJViaXS6imw5UQbGB/3EJ+ERcZ5Y/eWGOya7GAVAcls1TiPSglUb/M7lZWTo+k03kqrDd4VxNmhWSJZudxoc1we4CToDgxIzBjfX8lRnUooemSAjlSmzRtd0Gg3hxtvf5Wssvx86xHnkkqZySKftTD7/ermtlnueCwhxVTYcuYYRcuXZrIGtVqABXJL4PoxDZaSyCqD/+M4DSItfTr72hQcJaPi2Jg7vmKee3tmRq2T0+LBDRo9Zy8ryXJJQHTDrLW8JYWvKNZ7mty8LCK4VcDY8g9DAwjOSPFx0wbtsF91m04w9FtiQ+8WAdUEZjr6Z04zX3NKMpiHcWHPNoufL45XeOTP6Zdf0+Ic7D22Xz3dAg5SmGkmKmrYQcFlW5ZZFMvKMsQiVoXKlJchBlNM9jv4PciOnBHflAhuJDUuZo2Wb0P9TqJymIV2f1+MMHlMgl0V53yXatbAbel0VGAvjquI2pm0AWeWnjI06+jKM27wNpwgYQbAMkYSK/8KYr1syrv8p+oQTgcDXa+j/9DWziWLZSRjMYzIp6iOqzcEgUt8ULmptyPU1q6bCulOfHJY2Ks1PY+YcyWqYr5EnnSdTlQT+/N5Ujq1M3iH+aC4HSvtMLZ26FVE1mgoRYmj5w+qHZHJLLIMen43B9PG+dMGEZXkXDTXYzLXgZ3C8O4xbuYyCFHEuA0Y7bduzFHDL0708cSUsZCEqNG5IzshyMRcCzikKoGJ8cYgNZb6z8V6eMHirW/3l8c5YbnOFTixPbLAOYg3yKPe+5Swnr9b5XqifmKYpe3z/FrkyZnBfjxKXEMdnV+Zbyme6GrY36LydYQvZdPbdlZ0+JcwgsFxtNa8sR5aGIitFI12i+rH73ERZ1H3ogYtlxZ1bvBQsHHwkVzI4sx++dWwyhEDUXOicmHYtXWfb6fwPJuRLM+MNfE7LSy1AGLlPZKsu4BYDJbpGtDCW5lFFmRWay09lWZE7GD+fOrMMB30fo2BEa8dr0VGh9M3KBTw9xr0UwJUjN3p5IXsIPojCNFSszsnvFef6FIC7XM4nZqJ+fjwI9PKjRe1yFZtpxbUPvXYgkXKafNFD+6nRBUYCvoM+Rji/dsJ8HmMDLT8N1bUPHySr8Dz7BjX7qIfKP6Acs8x8oNuSoxWgJY2iLcvMbMrlZUCrZhgwdlaSvEhDwgSxrhmaaJsg5vB2O6dlWyRjFTYTmhcEDOwYVVZdtMyRqFA16AJBwOEkxO8lpds4NQdifljmfNY/OVvsudHPa62XXGP2rtlRR7ojyam6sZ7/WrsjfiNFxUwi/whQIOejKvS7Y0F+aKKF9VCTmmv99iNW999VF2dkwQeYAfUe3gjgKVdwUt3LfrHsHZ6dgHwxwin5K+sI/+n44FANMHleNc3B4QF+ZjGZJARkdRex6sd5Jw5760T4dXBYwU62bw3wiDxtGDq2HgOdn6dkeE0fIY5ba/47EA8JYUTJBw4Vr+HInNmeU26VnmpdTjK+apuP34AeeOhktALfR0B+LNlTStRqUtrwqNox3NhgulT6bRx0jrwvJHfu+sbHo8dPWCtUG6C53AcxthO24M4fgit/T8FmsFDpOYevPdOwX59/mks9VB8tcfS7iobLburnQaVzzmB2DU9Cr1EDmtwLG738TCBq1rOO/TDFONukAzdL+Ln2u1IXeHKW5C2RQBs4wNNSud5VRwxO53ful8FOqkpYThp9L1OhS1TZHDvUr2qrbXcoip6CdO+jnEd7swnV7HE/o9JsfiIVNo0oGhkv4es/9xnN4zztFYgO0tBIvZ1BXB9N1+3OwEQvDgolDdhj31fhDmc4XFvSCRyf4RZt/1r/EXrgF8yXvE/QozbA3qAp2hkb0Dc+38+vd2YSdZbmsNM80M0pdDx2I4weKZrx0Ygt+lfh0i7Dd5+DU1b2LGVYtjrIZBnUkJa7yBFnmVi5Dv+YMdVyoUi6M0n+uwULE4N3NjLbosJL1pX0f+zdSxSTu7SKjvQh0ycL62e/o1RA5apQfbvNK2qk9/g6bhOATLUddVn5I9oma7Rx8e3S4n84rnpBHPy5hQk6wdZyIKR+E7vcd/zsHkxyuNfxbr7XlftYHgroLpCFcg2W9lmbfONEWAkSUwseCow/1CT+MaLGIiWMblpffPzOLoQigDH0TROs0DlHHb+eJ04Xwewr2vnuETquQOKCcgkwl2JQBy/zhq1Qs40tgn9bkG+n9WOYYRdQvmlXnZBlZfqESvZyIhwejNpq6D+nPU2i4ULxWy2TmgEUASXUMUllnGsKdHFgxEo0dmGaWqP+1g5WWXVQhEsH+UVlMbdtHjZMaU6f/kavNB4auDvemw9D/pIjfZ2eD4njQVFJA/4BosrqwFLcjdaFHvPqMbsMHT/Gk01NmR7+hFUbQkKCHzP5VihXSNTqGwOFIG3ClckAtHfZ/jed2QTNj/1XbGjdFgiajCh5PtMDAHuk8krG9OFa6TRDfPtaNOUZU6WV7ULqW9bJhusovIO+DjWA5I3cGm41QOmkjPBEwEr6W8plKuwPMfEM6GZsmyQjinsWvvQpzMGpbCAFeU33Z1y/wC9xJT0q4qE8seVCFXmVABOuggsZowCt8QyqphrQHh9O85rXUcntWTn4x07uVfmGu5oKLre6BcN/eU+S34YEFh76akk/C3VDZu8AeZcjvGaSEg7mVpJsasMxPbxCgDfjyumMH43xpoJs4PLkuAS1Fc7F9RO3PmbU2uVKDYGH599SoAf/FQjTB1d69+hDnWeM7GQlWOV/CSluQ0LL47h1qdZgACji5cXHLXL92LEa3H+plkEekcWGiBxfjaJ4o4L5SsNrF0pXcG4RrhQSO84C+Cq617tXv+A0VAA2flWIEP9o0fRcgXsd1ebUxerxbEp6WS8HMCSmzD6aRiZEJVp/+4imLlIZWSzybmPKPxSyTlMzt9yccYm6Iyg1iLO9vO/Yqyu2Cbf/WeymBAESEAP03Jow8utcHHviBeTXp7XusazGkMSzBF+Nf9T3A01iI447YmmWQuvbcmBkjG5z9dhbQMLNfWQSB2dCIQ8rEu9gBWXiSEWHMJZExVCfbG4AFj6ZuSK3DQBBhxFzFs/ZvsoI2vlJGKlbaxZGbGNmufCeIaVT0j99UGk6HmTK/6JJWo0DRndXdoEd3CRSge60a2VWydsDb3AwHMgOstPeBJvQf6XBM2bEnLOc2GUbcbQsUEVoFkBFM5BPqHT7S29dfaXxfeRXJgg1ylEUKhN/Nc/LFm1QuBfJDF2axC+qRfn9aqLHlnAvPjc+bWQT2k8j5lz7q4Gt719sqNB5bRJiFiMJKy1esw5ptrE9ENulFZNT+ABSA3MfUztNTiI65U2Gj3Fy1ad4Ud/9oRPSOc+VA+u8UZgh4XTKSN3/LdBfZHqQgHeQXqVtWl5NUMiJ4HXi0EKO0JF0Rlvi+/cgOpYwZYJAlhJkczhC8txHp6Xu+jnuORr0XD0vR0390D/3MvKvx+RBmhbzmx7RANfzbOz28f786gOq+JrjKDLOuGcUUBsXpqukJNoMeK+4jf3lq94oq9/nR88KvWMkvcsAp5UIr/TcfLDTVMMIHC6P3giVa1Ax0O1FWk0wbofhyRako32xO+DHxxAN0OXerkGhDlSnFh9st2yfrrGxG9oPq1iEJhQ+DDLSsd+5cwok8ReJ7szBNbuUgJ3rp34kHJ5bKlyavbwqRyyxdWPeYI7mSuBOovEX+/vIz9zT6KMhiSd7xutJuUkyLNwiKoHAYshTwV4JywingwLct8MN73BDS5c10TMWtIpnjSFx9WunWRPWcxFWxKnIHeezADVgRlt6OYHom7yKvWcSiKu8rqu0IEoVP/sYrUb2dqUIP0MQrUPYlWzKzPVJSLcd9ziowKw4BfLTpLZsoWs2yqwg/L/7dHe2ajs8dcN1NEkQhZd5uDZ5B7eY10Jn8JQ7opo2w/e0AbjDu0KQU2cVxGV5VW7aG8/m6DFH//4HKhXD0P0q/4SaJFJtrQhjl0+lEU7NeC0iREAarYC6Xf766IJIXM4zOLC7Ny8oG/RZ1kDPSdZwzVEjuG4jDYtqhJmntzvzbj9JlEEHpCciFB7bJt3eu8Sn077vIjHYDBLEgK5cYVyoz7U6TghWpY+ZLWh3G2Uc2+pJKouX/YlwFYY91eE0oNvBMQJJq/veq3kwWKmQ2ezEM2w9clLrKDfeBDdwEiFcq+5U7JMoLqc7Y6jzbCCd6p8sMoiatvKFBY0edSLt1E1bd32+H2ZYS92jcIsdO4yFH/zgi0WS/xtg1RQKgvPzFzF5vTWRKaxoO3eZHtMJJv2b9McXxdDaKi7VAKDJ7RtNiuCot7UUdtHORE+Of76siu5zEy+yIHn194LWd7RmjN8jI9f7RT+eO43v1ZfZl7+sYPTSlXZyR9o2eGQeB/mYq23TsNPk5o4BZ7Peqf6Oip+6VLvPWIshYhpVlN+YM3lQTUS+Z/1+N9m7nf62oDyMfvrI7gUc5bCIHDiWNHa/o6x/agsgyYqk36My7hvWD9lPcK3QLS5o6RIVhEFCuf7kyJCiyWRwhMyQy+s5vHrsLjh172NwZQt5dLfmf1qKnqoEcQFMcoYMSbq/kpSU3ucrRN8exx4pEtCJHD340HkJ7+ZMObEOYQiuyQDWALbkd+Bd3D1jrMfoSpwvfkMH0GiPnSe8TBihnB37hjgYFODSkPRWiU+7ULTDbKgP8osvqHpB/IAUhwi7g68D+WMnRdwORIn98qFy6LARYIVnhX4Ffy44XBmkodzv3PqINrtma2yQuLDx2dy6DG6oTidETWOyvfnAXofKA58zq1x1mIJMFZv5Vvl2crTSlARFylKszJiR3308UE+ujZZZ4suC0la5beAehOBp2yXL2VyaaH0r4hrpUEqZ3yn3xPELfQAsQyTb9SiOhI3Q/RFjeSmDM9x9Fm11P2adfskF0T0cXCllGdMuKvD7MyVw0ugoK2yBY1N7zFKQbCDFivtzz3AbwcYQP39jRqnPL7v0SWLW28VBQqdrU3gytB1uvfBDbS9qYgN3rMGldwzmuDLYhBSI+32NdDTDZQrvSSUoXXwy+uDmVMYb5hcXfDEUnKPutYx6IkuDuNk2lJVjZNfNQuKsjPXyloqJ3wIWG6y50z2uKw1TkZNcTfvBb0Vf6o/ngSFFzCekMMKus9JMW6VaUVhP+8LZhD5YgYSQolIXhukyjvcF+tPe8qNMMpOBUhxWwNXaGkNlSiTJyB0ymwqosM3HRPMRRK5dBUCMW8xhFAjpoZ287PYGU0ymUeK6ID9etN/xX+PP7obODwGyjCJsHd5qGrQG41XtP1nCzWdxBlPdqklGST+MYwLkM2Ry+VIvyWZ8XJwNAAokrDizRgd7ScUJ3+3OKP6FnXvV6GlV78Iq1giN/XHhTXI5ylslxlYNaa7WGxfsr7kZHHwq8/vZzbvg9cd0bsKKCAtg5o7bV9SQfI/7UkKkvLbDqGxiE4l+M3H3jUDjYaPCb+lDN0nfEQXt4t9V+NSr4HSF0T2WK1HeKOAyI9ILrmL2hB3uPpCjqQFPNiOUGxzivLtjkThF23TN/lQa3n74ebh+ZtO5E+qEemKkQXMRsQku4jcvPCT5gRVirBpHsBn7tXDfjGPN9XV7Pj506/cgvbKQIpisT4AkfaNgzPCzje+6y6LA0208mfxALLuI/ycoTEXsf1L+NRfzL24OMelF/f1NXOTACmlQDPrSmbrTEeQQuiNuHSHL8wHnRQqjDscCGNPyw869BC85Xu6W1o0Ad86FMWnJiMPMeuJSl1FZNUxY9TWpLGPDASNR9K4vsImnzY/q2bOwMXYaleLrDY+5B3/MF1AQj+sj8JH5cCaNLlvb1u3CgEQ03EoqH1BVff3BUfG3wbR36+X1XgAn4oGmFFzPJLc+r122teB5PU77L0556e41wFh+ldc6/2hVvUoOiLx8+/fs6GuSBwBx/7y7+1loswiI9Kl+8WhtX1pAqlKMsVycjjUaw3SWQLB7rvMxwnYxvhZZcfggeoc+/n+9h0FMo60wRzY0FIxuV3fyZZl13hLXxIUgKH+gP16jQWl6YxSp9hqL1suguEIOn6PIV1I394fSa0n2IylJa/062hr7RtsiaSNZAzLdtgFI7PfUWTTA6JI5RIo4gXgQbfrV7OgM79SqDPxTiW6gf2sdEQ6z3b91kZOeF4WJPCE4ZEgZrfBf4ZUjyi8E4AzW/DdE5xvHGpKIJSOjN6ipoIaDRNHheie/13rSRjHGuW0hSgrBCfAc/fS6LXvqQ3Uw2b1zwlhTek3H+VIMmHPo5XthdgzDwqEDXfX+aangdQSMGlgWyRC1K0taTDIvC9KXjvAyWBX2JMU634LfjJk1ZOxo0RuBQuJBWl1o7r/G72Aksvo3YhujjIdM8+x5XUFm7iyjFysvoEVXmZpXW9l+hNKje14JlH0l+0iY5k1YmOGVZMURQZ6iH7JqDZux7TFy1S40GBGzJe6bofBX+r5MYmPI9lE2HoZYiYKLSWjYYM0GrJXO9U+RzeLOshEou/TMzXnnvZGXgWA6GGE5vGgjZxHFLvOg18R8QmMQYok0vL6V3Oq+7gKzvqlTyMz3EzR0DANYm0uqB65OET4d+/Agag8AS4RH8V7H0qLp+d4U7FP5xkDP1BonEfq/JEhrN1hG/Bo4/SrK0E0J2RbbEiAHeqyNS6lPhqqsn19ZHEzC6rbQgj9nH5qTq0t9UVr1uS4g7r192xGPaSrd1LijwX5vPO7fhgsXNJfaI5bLVYVWJLDgYRTPiZFtsLnpgKddLzL7jd5SYbGGBA6pjbpcq9AiGFgbEMbv1pigvhqgpJMeMn6dTpYTFkl529yN9TVIalBqjNk4F2AJTt6eyyl0Nv3iNonIG2pJYt4ZxNaX7cgtzCRl6sCfC6ilQdfcagXfiEAuTXQWd2djsuYpcX6igVgHTV8LHBUvlGnvUAIyvDVxwkpVYDs1+/ljIvipfSF1B5nGzTYnLil62QoIlhhAXkKOG30fFKsEXcJlmX555r1jA/6mtR6biBxxPpivnmiAgzFovFi/5pjF+6ccxANkQ6aw4V8YFoe/jrhrklKfHBOOkUUjXX/ieRQf1y5AztG18DZMvO3nga+vy+GtFZXd8H1fSLzPgvcDo6l5lOfY7Ai5hvaf5WSLl3gldw/PfadxgiYTp9plFy8rureCigwQN1WFnXZPUJO3D1TqNWS5Z0UUfZkv/bZGIJbbZ0o1BWFG6S3ryNzfDpqyJTZzHnAgNE7Xk6inEtHhAgZEErQ6VzEJDnY3aYfNch6pL2iCQf80zvQuKVhgbsV+5y3cVLOA13BgjlsZUDKmmMnetGb+Yg+wm3/fCobsBdfpj6c4nbaTyTivxw0C4Jsnnb0aShuNPq996eV5DdWAzRiNWdzxzJaSKQKlTD1viMOtfy0I5z8ZvyHeFBa7D5FJqBPYC/vM0OtUVBAeiYgrM/Pd2NID5dZzRmVRXYS4Q8+XoJ/SNOI2E5+nGbg6b8m1xZX0/TUp/+LBeDpbQ+t7fTbLT3ZouCfcNr1MH0cKweyru2qGDKFE+5o3M06C1wOc5aeuCxMQJB8kPV+CpDVB8h0i1BoWxXPHVKt9CcLyqDiCb1bGd/Mi/Q/568NGCY4D21vRqtP5X1z67dEDivvGfOPz/L4r9iYa5f84BtBD3NIkcdfBu9suequG+yuH0iu+7bw5oUdCQ6vXz4hl6OgD+X/l11iMOWrGJF/nEfcoeGJAnIUvIEu+U+7zkeahjbWCEwprSWaI+/QahXa16fIoBhfDg8zF/Tmy3R6XUcnlA1Nm5l3ZwNDgYIMyYFqeFbj9Kzi+li5Vz4he9NK3Fpk2kPigqatS9TkNdEhaAW9cowwDDOxJAWKh/rwLv8rpWzc3q6QjbRYFYZex57PRjwg96F4+8ks54e7kRo/LV1hWt2rFHQshZx3BmNEtEt4xhT8zgP5GKEWvKEF/76axWhiQFsB9u0jplDAypDAE7ia7jFp5VZ298nZ/IA0+85VkvTaEkFxgcIB6cFFa0zpE4QWaYZjBfkfUEXL1YntH5TdJnDD5BLlrn/ucau368VkoEqcN0LU3T1Od7yP1evFeGwSex3heV3T1XqLlG/jd8ZJNI7eqhgeef0025LPq5YhJJICHMESMr4xv63Apb+oqvkAy3zGfPKdwVUfKz3O+1+Tw5482H6KlBshzCpbrG+r1ee3hSVu3nGSYJZ7jTstbW7DT0Wxcfs4qHOViZTolrq+XGfshSs9alCcE1ac6/RY3St/AY1o2CRUyh7lmXJjCC4KKCS9KjpPv18CCmylL3VRbFg6pdHGtSXYVUhrFdGVe7uPZR2nMyOCEgl27Vdnf0xHCxa3hnilEntwdjvSxD7JV7W9BiWL1fEUD0aK2XTSg/8pstoWubKwas4t/Hn1BoiCYcWZvTEBJklAsT/4NP3/9Ma/vfU4hbfFCKpaUZQfXqGX7WmkJnFdWSCZViAkGqMVQf6HVR4KbPvOlZzMpwFbshmBSG8e4orUJ/dEgeKvLjjLyJMLXCraMh5aNeJu3Z6X/mFUKlIa637fTdeabxCddkncrQg9dfHJfmI8O3HImUBXzy3nUU/t42l9FeigxAKGBQroMpgMQV8wdUCGEZGGz0pl4Icv1zdNIA8APtwWAhdCUAnDk81vKjbHAu7LBdbxKlUAMFiTzv7kWV4tU6bvJvM0+Ff+uQybL/GUbGlcfPXfpBbdDO837xNNbbIm837G1xN8mEehMJXNlafIMweODzHW/jUrC1T8u30+9Tso9a89Ii+4f4C/Z5mgN/JhnsLuEM9RxqDQAEcqom6OOktZTLr0Rv2ZYpAbMlcNLZbrf72Nei7iKk8XrhGnrgOvOpv6mSp82wq7Atmhk4W/CDMC6iUjZpS2QFT09tvVTiwX7v3kmbppZ3EkR2MsOmftoiaaDTum0rutgs5jEyVGgQNLkZy6KS3M821rRTTRv/QEoh8fZRSOX846LWR9T4G7J6kfh0/5l2K38aNHr4QG3lCRMpwJv49KrSpGgUWeCIj4Uum1DcJqicQOxBdIk2YKvtrSe5IrTGmuaO3wWI1z3wmbkyyHEKHhFT/XjRavxlWZXj2PrDl9oG3IMuTiC4GpLz5gSPPLEP0Wkv3oZCzyw8UUQhRwiTEowHmQv1Jd2+uf2W3ZUFjv9tNquRkyTbxWuytwmpbeR8aLGh6UMCpTPo+mPk9Rl8QeXZ7IxgXLNB/oRgrf6D+HOEJRQ0OS1mPlkUfGP7L8jCX2YKxDYL8bfDUgEbWji/sIEoF+SCisdCtrYKVwuec6S32122VoMNeEXYrMy7vXi1jTdw2DAJXmRo6iI0+cIJ779KHsaQtSGYV6Czn4rlvAJHs2Q5GOFxEiQIqlhciLe44S4/Nk9Z0nagRcNGjqxF/DtKkt24pQHRB1+Ku9wiN3dGKmbtgPuLHyjLV68OaVEaXav+XKTVcbqgoj5xwT12dPnPGuArAL3NbZhMV1o2WBTgTfkPIH4u2IH71EgW59OCas+O7BFeelfAC6QWCYujj0uYsD3ViiHCDlaLrJpFmp7DjTF22yASBArO7uuoEBhyr64zi8Q719/Uvf4GNmEDYq1LO5lzPk6vA/ELVnxSmi1PSWC+0IxSEoee/YDrfiJWZKycftaFGnA8BYz0Pu5dOf6r1HLktS342fsNdDk9Z5X0PeVWQyN60fC8fk2IWLVbx4x8c6Ara0X3reyyiNnw/kdHc+QJwd9WueH2Vb1H6lNBithi9LtJm47m1yFLaWAUb9SREv9ApSoO19xvpauFftMeW+TlZSilm8F2cX4ZibA2+QWL2ji0Kr+t7k1YTXWAY8d9VkVRkiWAlAnZRXg5fnA2Z28BQJRit6tge6835Jr0uaMUlDYUqZ0oMKBjndbxlJSnhcndcXDIBWBn6jOX83XKE9ktzny0jgBieL8X0wvrGP9iF0xu1t8YG1smI7u3t+vLWleZy4r4NpMsEgZPOhHLYp8bo5lC0zLRcq9FzXzuJjIATQCsXFirKok9P3N1NxNFnANJtBTE8lBXMuAUuIoevEgNVK4srg54crsvXxOSt75kWmIJaUbmSh17lkGkXZwp6DmBkGSXK2iCpnHAdcvrKnhZmws0Tg/8cDL8vfEhZ361SgLUiXwnRhd+EtfmIpEYAMPV8RBKHXmRnkQM+xZys86c9zRr5YrzUkB3U6dLjrOhokJ5iq2YuiO6+B0OJ9Hc6krTLqbFGEizguduOmZSY7kB5CfYUJXdiVu/vSu5VbHqNrKRZYpShPHHx2+8rzZlDJeVc1HSkf3a2gLaS/7tFCBHBfXF5P8Csj9dVt08uM+q0WdLIm5l+uiPkxEvDPgevaCwdQlH1ON6P6t03B/k0SGAad7o0acBdxVjymwk/cVun/2v+RTQGq28+TQKxdhKjjK4p6CjjKcrvM9TLBPSR43zgFK7FFXFKe6TnMFwj9Jlhod3MMZxYlC/WWv57MqpPt/OUYEi7/cYRQSiEQ43HLKGSUMfbGuuJucp9jQ2I7e/fY94Qhs0bEtL5/r7mZKHhSFzk8ElnGnM2K7vkMU/Ol1nlN9dmBn7Obm2YC/Nj+EzfhRPfQqFu+I6syqmU5a4OKrC85QXCT4SpKmxnt1d3bAzQWryazTvoXMjRaO4j2HnkfpwSPsIwgxmlpIhTXncVwGcdnr3a4nVbqXmnQdVNnhbJN+guuhI9tWXqjeA51uAc4IWDoRfluXI45O8Oedi7TPt3c+cuK7hzgbppXRAiLCSdBcGvBejov+NWwkCsR5fimZGrvFjf6R0Uf4T0XoD3U8zCDrbtbQnIyEfOokd4fvTQgnPHclZZ/gYzhbIkyPNhzmjXG6Ssrh4cFZLuyTcibbESCNheixhjYHs5vS46fA7lazuLwgpOpocwkFjsa/RO1K3RbueMvkvLwGz+tYqNg7XKcPcVRycAX575QoJbHBIVDn2K23DiVMEke0c0zqIKyUfLLZTwyi7vvzHccHWT0PQl2BZPH/uu6OjJl1AB0p5dghIYQC2nbeH51juzB32gzbyU/XagztAB9F4A7Z9V4MKRlNCGUF+S2EKqXWJ9nw77XivzIYml8FzWIW+k8Gh6qpKjqRl2jhrvnfUyhs78kiq2ggf4UPKCcsKWA2vaoluULGsmEqXSAOrB1N9eI5Bpzd75K13OCmjdmQAebOUwPYFp7NCYf6CCsIT84pQIIKTft0PFO/khQP7MckcXus7IDQ7A/0vTrWR006vXF1lyXgTnRxUTeF1o15COm0NitQLmXcF1IwVR1YgtsIxid8ciFPYt4upBcVNZsnp5ZSO2oiBJmzW8tmgahR/yzQrXvMJ9+MdQTv7AzY9Ulwh63P+oXvgvFvJnotSUbuMzQ+zMqB1L0gOGt/3XrTT5Dw53igrptlYTJCioS75o+SESEEbBG+yh+lQKbHYkJEqmWpUfT0CTOTfjAB04tcEzHeMDBdwjCwu5EhxhT2SoCDwkvVNK+mqCX3MbIRfhZ8YHK1jBLnYkUepLrShu28hXiwKQpK4C2vgTp/RJ9d3KZ4ILq0d/ksX4HgL28q0sWbfTK4pFrm/nOat+qi/BGfxUDmDQDXU7vvWhlycOdzx2gu3nsGgxd0TdxfR5HtO7kdRKhZz0uqYSjjICTy1ovm2AUxkRCHaPTlNOaSDUnJlwVGkGqtIb8q1gVrTv+E0yGPfLQDp6i/v8Cfd3+H2qXARFByvLmCm9BTtvMS1oNqW0CXNhtotC8DuuY5NWwuedb+dFzI1s/lHknURZz0Ehrg0A128tLquHAJxd45IZoAGQC/wFxdKUlqsBlB5Bl1ehW89zNAryJ/MusOh/QMsIgZbRkmHV1B3s76v/nmuVcatdGfJIXbLO3D1CX5wyEsrQJXZ729arDnKTapmfz2uoV9mi4stB5R4jXDezpxN0efG//9S0cde4ZmvkcSdg9S4Am5B2JUL4tqC25UMV6HM+xQHojEQSUQg6MbMWhXedcv+u9l/LNuntVg+Ki7juULwxk13SM7AcGmL/4MVrPFuC8PWZQFhidyyEvhJvriE/LHH44w/q9b5Xp1U0CIdWsCeCrM+kaeqh1uuoAU1z4CUh56N7LXpX0ja8ywWiJOc+02iFNlhQMkAPI1RBCEOCEMLvsihXpevgq8GYP4jWN1CiyszHqUN4zpDiKNzX/Wn/kQnHiKsfGZHz5zbv6jkZctp0T4fr0drgYv3dkjmEwoN8r7BcrSdxlW7twOTzRVuLNf/lkfjZheFcflD3ucj3w0iOhu7XZMsOfZOyzuURNGLzt+nMrdxUsdszCShzoyAnkrlmAyCZAN9jKHFAvZoqTbHC7Xn7jcP/AYTWls0w5+QyqSIcQyGRlcXA3bKLnTdtDIXkOmoLA+rwEaymFiAe5WVUO8TRLO4muegre6AEU7dNNQzrBeTXchZwIA/d5ZYedt1Tb+xM759wHXg5dLATVpIBX8vjYZR+b+gPR8uQ/Bt+WY6KMfGBI/daKXcAlB/c4ZQSt6lvXndfFqsr17dndzxFXGdsxxaIBtRYivwuZUBnNVnsVwvfXCA+aC6D98qYM7MhANJOuwiSsxO5EbTRM7aqhjhGHPn9qYgBrZNOCAWBcv8iZpijr7zy2GAjifg8DXuJhMMjIWJO78eGkHYeG2XT2o2m8HUbVME9E54VJemMCxmSu7dzVNEffLiDhfmUqV0CgDTPn26QYOOUE1RRn/0o4gmp5h9ktXTEV8lF8r3vB2uL36AwLfpF/KoJpwEMWWzAiv5SbC9llg2AeRUcPNf1QwUOKAitEDYOwKYN2DO7aZGazRvacSgoOMN489G/H11PIvdsYSInzji0m+/ZurIGqbzVAmx6AY300Iy1ep1nVRQo1Z9Y3aBQ7kLr78vyhFKmzDggwq2qrUqt9zv9ovEbgN6W2j3q6MgJa/mevNrcL7GesmCy3IoSuD+yHz4XOxtfQvK+KI/MiQT+CWvhrnAKrxqwqC22cwq8MtU0s7cwkEXGUCT4YfUDz3num4/bqcRGK5AHSrovLZV14jLOKJaB12pxOlqES2TaGycOnhb/cbPkCTQhJH/V/qg2q4OwZpDJ60njYAFLsT52nfVbqzz+vzZYPTQwMFmv3rV6ziIb1w+h4xQHlSMqPtYxhAdL13Pk17Z+HaoF8myb+jhC6EwQ+KgQFsQ7pe98srwzpfmYo927dVl9TBLIgJ5hsLkBjKBzloKhs0l71vfeVlWqiyEhKsJkVzKsURCMv/xlHToOtToxjo4+SSkLdvuWPsfeKxy+6w05OH5xdC16A25LPjtjZcRxh9C+wpQnUWb3/5LkEGABMeaiQnL5VFdoo/mgyB6w7AQ7SjGL8Fwz+hch9D3xDy2IyLZI8R9fDz/6skKnKW1klmflGF5w+ctgff38LvR7t2AhHCBh7qeW0KigmBbsROtai0EjK12lqBL2IxS72flmuTLWDuFOQbYoAj9KpudkF6hr3+6WPohFsgbDhmb2DOCmFfIzfapVn6GXDxyy9fF9peE6cNpvpYbEeCKb6ltPpRJ6jF2rgRpkCxu2VMRtq3evuT9pUu86DzDCUctiM81SO6XR6ZiR569tcaJhIQpRhr+xC+qQKv3SmpOz+/tGCgTOLnPfIwq5jZiENXv/YfRBsUp7lHw/7lZdtoWRwZLXvP+TwqFYo1hTG4gfCq3WfsjoL82yaYTelMkCoy+5DkkYr8n5ioJe1fFCqiXabvvhI0fbtcbHMp7z/oLF8+7dcgvOpS6gnXJSDCW9BLFXm48kpI7khnPwV9z0t2TaTMBMBCXC52Uzoa6so7f2cbCipquAPYvXKnwWMWm6x9T5BvhY5GAzvkDmUAMflbpaBq6fhQ+TCduCPrnO27TePtPiCIYCrw4AsaCLtvhD1t79txD58cVvJkbiL0C0qsAuRbTq2mkBwgH+i6Ui8mKFBCqunGWP45tKaUvkM09oG/SixEW4rTZVlgoLeU6JJz5eJNc1HV3dUX/vp+3g7k+3GbpmFUrdD7D/PDlVLoOo/w7B9RMCi3CfqAghSTuGQooth+thM88YWVebRjBUKdcuvU1wEuGDD7uy/a37Wuwl5wdZ+rkkU3RSGtVUHpeCxwS0dpdizCbFb8mYmo6eJ1ecQhDQSJUgTRQhV9RQla26cKzfLpzsCi3FwhKOfAH3wTC7bUJINLN1b2zmoyGbSu9mcHdSf/DUXXjiXcOcnNnMWUnt1bWQgVhEwayUU9aayfoxWiPVCVy3ETBz6zNUYZDIU55+9hBT1RSh5JdzmIMA621oAMV+1+mOnSPPpIrMrNYk45ISaoYYjM2qrUgCzy6A8gBvrSDai6wArbd9GIYJE1bsVPdLOtHlBLsNBGKGDvHyaDlErPDfNYT5JnUR4eVR+fv2PzvVhEwBSCZFQBMUK90uGxAeZngWrgzHbOaY9W2NDeNuWCOT02JeQgBG0c11w7ufDbzQoYCk4jS0cGO7vCW+578YPAhUXF90hP6F+QVaPr37BDAzofnagfklOemVgFYHqEd4rBrJT7czEKQDioy1BYTYtd3KCX6P+1WJfhR73Qze2DnNhLmUJur8l7wscYcSGgNjHxDRYS09AWEQ9egeoEKGjMQClCBWlZ1MzAgyc56vCAWp7ufh0mijnES1tQ3VC+sF92j0XE/4hdSWDyzXASeaPI278iWdbpf3csj9/LxyMMq3I0P3Hfzktqcl1Bq5OEzyPURjfrX4yPyutz3l+2o8Bic21QqhcUuGJeewS+CdF7XVhK3C07iOLhcomff0L0FxXssxrvPY/GoatORoQZAOWRHqJKSdZllMmPYw2465vd23lbi2RXLH7puHGQq4In5VX0waDQmClD+J36YdGgKtZHqJXsOWizRN2J7FL24g4qBylGFYJI+tJ10PvUgUDqY6q1bsdaWsRUW064W+tRqgimlYe85TePMdSHl0oIpBzVpMNlXZHi3v5vFxEVXSkyLZlIhhifyxzgWFWkgz9gfrLwsVfdVmExXDVsiYKfsgorcIMjun76Mm0SIAyGewL2rS4zzhXqsnmtfPTiPWQem+99/KHJUzE7smduZMwcb3ixlcBMjJlP414g7oJiQbdIAHEFqgUQQZsOx69tWl9WsK45HNp1s28hqfbbTWI79KgaZ72CjFYLuPf7UEvR4vBMItGwtbHJ6UqkPU0SjNYqulVWv393wE3zTTmKLOHKBdoRrWnyZCrwJbsaA8cHURtxvi1DGfryWFgpeiMqfEGT+u+nD8gFRku1ipKLSjMdAi7kv+p8Fh23mpazAWYUmhG8T+gkzQ4D8bdvzs8w/PpVPPiFvZ77HS2HozXtD7qEkiKLcGV9SWeIkugL9gMj+dPhT9otiXDzNdTECtcE2x0xArkcSACF9dWcJPzfj6REWsUCDQQ5I8rOlKkFv/4sIns5hmNdyDhbTqOOLnIEuG0TSBOkopP+KOe1QXYJbhVlr5ckRVaHOoLMYKDIwH4jqFB/g6HBmkEL9vGr1UG0109S+1jXSxv2ivaVrHF+Vvi2kR/R67rXz8HWrVNCgfbxi+ny+Gtzuy1CEooEbjuMCqmRQoDHXv1XxHT8+UEbfgVofBdaK6MlluWnNTcA1aObPveqqAil4C9/Lo+bsvIUD+jInCr/LxryEqnPPnJAYW1e7DY6KVB8WjkbVm2ib4VKAvdIVerb5v3m1weeHxF9ZuUVUMe5GojKuJyG9XXaj41mWFm9Ffm3ihg7k8/9IXOQdLBd4t+VVJ1uH9ar2Ct8CSQ08daOCUyqV8ib2ffCIiL0dcyOvJq/FZh6xxun5B0wPB2lTbEo8h+4cCdHzV4ZxN/PgDlmTTxesAYaR6q2XdDZyTFQ3PAlPwEporWhId1Wtbk2v8EtG7BjE/77ip+sqMgn1I4zeVIOi40Izk5LQDX4aGscevDcL9y95au7bTKX1CYkGCJK9c6RtvW7EmOFJhJsIg2uodpgbqOSysIFYp4ROyHiGAcqJdYALFN8Y7NLahvMs+GZnmWt6YxHRe6Nil9IC0YZ1o8h+CqNUXtIG1umKYZX5VAgWBNcn3oAcf0huz5fudmNYJ2QhiQFuYV5iN3g7Grqj66uaAU/lS9MYa2y02xJKzW0YLrD4UlB+qRd29sqYqU79TDIBhasFR76ZiTuXb/0uJe+CApX4noC8LOqVcYaXmKTtIOWmlGmJ91eGL6Zqypr6TlOrGqrJCh+YwJOiHeICWIc3/n8SJ3t/XGSVQW7Gu6lYVAw8SzuCNr7ttlOxm0ZbdDU0buHgxzfiJutaPn1mf2pWn3JqeK9siDUjTbZBJJ0Qw/bi6lrjYQmW/Lx0n/Oarrk/uR3etMWOZCSAKseiOk/tblKLKCru+gNJGI0awmnfGmkNxqkcHLVeMaCMELGUc5aJS+nzI2hs+xKzpRHJJbZo2Ox6DbLwprWKfd1eWzoA45xUTz34IGhaVAUdvjNX/9SaxYYFM5P2TY5z2AT0p0qQODFaXD4kbui7FVJBgZ8o4mDK0k+uQ9WlA8IY3+kDq3jK73rh8YxbEHP8xzvA+3pla1ySAu/bKsGEb9amE8qO/g19ow0lLFAvV9fI10oQcWW1r6nhJegF9KFHvfa2sWV4tRBQONmWEbdBu0+qKHdj68puwTk7xc2LgcoV+i+afPZFCmc+CmO9McI1JMhMMbJuOJuCiElMwWIpkHaGdaKGDedRPlRwHzJS3YSlazxCLoxMdxOvj9TPzOGavzO4npQN2gSPGn6RWlpyF29iWcuDL4DKDB5tiYGaf3l1/yXFEx9ct06IUc6OEWj3HaLhekeKXGjo8+eZWg1pFkjIcAM2fPaop0eE8YYBux4IDSueTKhWuWQaZPzb/NEiYRhIjcfJvt2yMpchwF4k3VM8DxrUVlyj9SS8UzWoUtfSW80n3onwVzefVjgPpLZ969mvTiyRhvWvPBKgSbUlj6ufTsqpYV9n0DQ0VTVFrGKi0cD+KQHA+cJmA/4V9QvGVPLHnDleGXrbv7Pu0P5+M7s9HSzG8T8GLHIpfbaapZXvudCmjrS9wSykuIZOcBly2kvGVKQ5wuctJRnMRVWzwDyZ6ECKbLFgxeYg4GDd3lwcMX5r1YDpAR6Pl/7Dd7sfJS+RAyCjsJTLXYUVGPfeT46z7JeCumYEUrKZujbsb/2y7A8W2wTYQfLWNT0a6+sQa2K4FBysmjXtWnY9Rm7ks2BZMCSBEoIxkbKVlMpVdFjk4tB7PZ28+pktWq+HC0MAuyq7eL1fqtSU06mfRsPXyl2wc9e3DOg+SYoyoCqHEdxc5lEthMh6waCfW7d8q0oWQBR1G7H7Z/qbxVxNyrvf/0phmVNy1DiVA0oqPRnuOdtZb43+Nhntf9YreeV/b8gBMzzTiDyibTKSZzUXPAyWp7HMRRG9EIW3NH1kqaWXyfpZNB8kMaFrU1/gJYzQgqLG8RRdlqSowQAFfTaOpK3WnaoHsYbpHyGhR2yimaWxS1AXwUX9BoCkq6DklHA8Amce7AleGCtfR01WZ6EzJgK5l21lb5mpOKwyM5A6POZu5TM8kcqnZ+b6+ZftJP7ZKSAdZ/zPJA7J/JLXxbfUDea1NF524xSjRoZnNezc6+3HLyCP2WOHt4hk6nA28zgXaolTlOllcj+YfFS3lzdoTzCDiBYsjBG/VHj9qlEcknQLUyLf8tfDDfeX7bt5ECahu9GXZQCxqdc3AIcDvA+3EFdNusvSzYC+3cMm7L8vD4WYLae8Yz+QaXujFcbO3QXeSAAxzqDrAil4sEvzt5R3LGZga2VyvtcmCfpBuR6XOsKHtcZqhEpjZaaA5LVGoHX1F8wVN/lUPGAspGNr77Z9sNlg8zcdMzNoa12/6LszGzH3g/pEJgG5qEVtbyMLDHhA8o58Jm+LLUU6jRqWd5TwK0HNlMKmTx1VJAPa/XtMuvOYp4q07Kv+Ix09i7nZjyLah+UoPE2gBEzDC2R6Iomb0oa6927lVaHiJJspff0IC3/PtRZxgykPHNcZllSEjxWaTeAfYJGNc6a8uN8ds1bPJLW2PTc+pHpKRJiQ2DEK3fPb2Y72YX/MEhg/FPQMnYjmYTGQBTa+gEWsX8S1AOQ4dscbSJ85RJa+BvWNJt+VaN2KGwRvQseR/KSllT9o6L8UqwE2LaDNWE/BAY9apc5PqqVnIE8W5iUJJoXe3z0RH8m03bxelqcpv7hCgrPGiQZ+IgNAol0XQ3QB+QgQBJXCHzPgv/f15fmIWiz6DkEGe8UiXBFfd/jhyshjRM26Cl3ibZs+Dc4pOhwYQfmIKnd4QYWJC9TIRf8DKg7FHyhb7ml4BHfw9gMMPtuKrwuXSXikYOzvv+Lb27bYyqbRHPR1qA0Ra0EEXmlWR8q+zg/DzhZy+Nav0Gq49vWDRYaecVnqyh1qB9gzAxOBhaok09pr20Z/sCs2b976ws4CCKTphHWFJlKsPxMIcmqpg9G1vC4hZiDj6u9uJNpPGaBbwMt95UprBuaoUKv7G3OLEqcnRccQFopOBIGilZnITtcGibtt9eZ9DKY4MwdxOwZFD9Fkb0mvPxh9tIpaNVGza7Vz1IgTzlS7TeQ01vH70ZcOyR3rIgOKciVKYVqpntI/MaF1l9xGhL+FlBBxRmM3f2DM0oJM+nT8oGDL1X78kwbXj6AjNyJWtoHpX5TbKbtdu1P2LxYRssBDsZ+bwN/dQ7oDP7AiQGwM2Yeq0sEseua3tTSgwewdFUeVTSVOKcm5Kd1BYQ2XJUBJze2OmEpwRd+OaAXW/FHdL9gCZwPjfasO6Z1w/jReoYxwG4vIE+96RSbDGccV95T1dsQeAzIvMnuDJeDaANX8ja+02cUZOscqtQDJHVJQuhb/jMGPhOki2THFmV7ph1itnnq2R4Lk+BOYEs3J0Kd6hZHznwwwJbtjQ4vULJtNhDteQ6S5xsj0LS8Um69kP+torpAWjVAIpMEXZbl/TZFzaECte504PSH4wSsw6aKbemfs2mq8sbHoVRS7QAqfWaLaY/U7uBpbfSiw5fDRE0BrTGL+2tY+5cgIg6nJx8boAG3HEjUlj9/Z0JMmS/wocwkoNb1B6vWkx/+C5fOicfn1LOvxrCpo9+rvy3j5amB8r1bZ9pWsWc/rj9U7MspO+A/YiaOorQTarrsLjETQO73TW6cdLuBRnq++UmSiWlrlmeTDAmmHY8FdWShwaf4HbQyBf+DuEDW/RvCITavyfuCpJWHGlgkm4UHEhzezHMESgSIpykG8oWTfV59hycwlQlrHtcyCJQbhbW+NPycJxLi/TKghH2dg1+5zjYHIVLbHNtt9lPMOk03oTkK6SFpmDshkB7LbNqC5OX5POrUf/TQh54zIIuoKk6+pzcJkBlCjcltn2ayQA6fd2T3ClRZWo4g51lsIbFJ1y+rdbQiptkncxDi7OqCzwpLzxg3MoKHkjZEuPwftswhRz8+yB0w++LtQETgvyh7lpz8Aickl0C1j5BLdlsGdbUcWOUuGjtBINVR1WlQszFi4jU/ekfpBQvsX+t2ZO/5YM2ATtRpSyDPB8JWk3k8c8kjWhtWi82GZEiQ7NwoHy7EfC6q1uHFpP5iVXAanvywGnoTOsR1VBrPL5h+l1vNx2QkX28VF849jeS0L0ilHWSQjW9LRhZuCtjNh3LW9mfmZg6xAE6NXZj4iHdjL1YABQqUi3Q5sfzDLLvYxxlvAF6LS4Ci2+aJLA7iPJPepoySBuFcUuw/iuwnE+CEGd9PxermFcckSG5VR3yo8ZfOQcgTKf05rNwH8pGcYvXg+JnUjkvB1gFcIW7PO0GW/bzF2yXUB1BR7yhEPeva3Wk3wdQQqU4oZ3Z1w6KJAzW/DEjLcAYIGGNa3wHxpge/6FhMEk2AVmo6ckbaas6xsjfIIHSAIXcy9JtfmPh16Bj0q51WW8/PzvFjkMrfqfdmpTVgfnYEpJj8AZgEhGGn4L7OZ+bUK+NJtLuRdm6IAjsj2iW9/Epg1GnZRfKW+B8jhg0ECVRV/+PgXciMlUMyzT9XmbyDTfWbg2eq5eKMoX43599gMnIyDWKXws6O6lXUBnZ0g69qaK+jV0P82g0weKFq7deIi3TqKcxpYFDNns+chRQjNdoee111Lwfvb1lhJOoVWwAkY93rwD3FQwdBWIjIALFG5tkNFLRLBk6gWnEVZE5izbu61Q61z4nC8ItnTWTxVN7l5wbPsTfg5ga8NAe1NoqWGIcnyL1K/Qix5eujHfTn8BXhX5k16DUhRKlyCNFghR1BhLmy1SHVEfm0udO9C/nWrAiHWV5QszlgHUvFK3LK29AmaZI8Rpyb0+FZXe2kbVAMWGGyHd29DqfTjoa3X6HRkPLsU72jg1q9m420lC8Tol0m4RFMJnVP6wLptnTxYS7X4dfQ1tSsEs0GXpc/ZXmbunO9dRADQKDTPRy/WrtG8NApTQ2jVMOS2rcr4dplyCN/V9G1WRm1SwCZ0OUivnu9OOfPRCX/U7zTcCC8Connh8O2dkGA0dpiUKRmXoJryWJIsOWEFxbnFR0sCaA8jGMkuWWJUwwq3Yd7rD22EAKghU5XLc0vdYBB/UVEZp7baZOUHaiEJ+PBX62qq16CXQfEPKnDm5MwGNNBMnJpVnFQkZQA7/4Lij40+diGQ9SgiJdqOBQIkEpJnbkYBKuPEU54jsA17T6GU1L4DHqi4/riAClHJyDcEoifwDcqiIgDTndtFu3rbn7rTuMhVlsdYebv2zC2mLeUQjrl869Cmh9jUZvU/ZyaLzsuQe7eXB70D+jU4Dj45afC1yMpgyrNctEBy3p7HOT44yVU5/3cJ+NAZDNEMFLw2XUwW+l5woUd8jT5G6sFG0e+KxeaVRW/Sx5+ei7uBuH8IQ4Mu06acc94Ugkx5Kfy2eZD45/cBOWGLNm52uIAWR5j70uLSsfVJZVRzfprzO2ETtrB3r/xcKtTArvbwg5TmRgC7KeCQ5RQ0YyCX4PzVHnj3xL3ze6XsbZYpn2M42MqGkmpwaGldYDYS/g4WkxtRI8/TwACNhbwYZtr0R3LWFRdepI9z3DFFipj/pNQVKWWAaheBZwrUnV4Zl8cnADZOzYsysoFAgflioihKfhbVNvKSdDDbTS3/MQg=="/>
  <p:tag name="MEKKOXMLTAGS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4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4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4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ICONID" val="dc1ec416bcd139c2de7ac8204345d9f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6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6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6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6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6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61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6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61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6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61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6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6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6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61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61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461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oD9kYMN51gZFS5S9Jgy37i5Yd4FXXgnCAX5yMEkKCTI80h0Jkww38wxxiAPRYNhxnyIBHVG/zVMHVtDRynZwz+AM7LczR6imj1cWGJQb6KbhVGogy2ITifi5s9E/qGAapG0dEHMGhxUwOcivAWsLrMMoZQ/diH+6gqlL8aeRgC4MR6XgVYHaArHp2VgbzL2sJZ0gy5k3X7S1/3PoXGzWkapjTr02ZmPKr/wbCMF8HSuQ57aBS4BHMgrpVFbzdP1DBanmPdptzmt7BCtyQsV8DaMe1inQoRhfBXdmuXODLmMaw2zi0YepJrSIRy0jwf87U0iSbgUqg7KAvAP6Aa74ecViKZ/o41fhFDtabK3YkWt/Uqjim31AZH+VOppgjyNVdWQtJK4d4YNKGuDGn4U8FJXcPOIe4RSv2NvydR+/OtIQQVi/3qnXxAwNewIqaziKhzh0rUc0eK9dTZ12jLwK3uYA7SSFG5SkQ5lb53rLUTfbH2M2AUNf89FQU/RVC0AQjLpNVvLZD0zVTkUpvWYuR4ZVDCPG9+zc785f8w/MHh3VUL3vj0lREqiRGmuJ3N8r5/KZWRUx+jW6Y1gSKh5whZHGle7HyD9/lZfIJjm4yZpN1x+oW43AouSPiAg66HqzVgJUm62ucldM/BOAK1IuXX6/b7RuCmX6/lkNKLAH0kSCBY0h84bGLb11OVysdVGDfAREyVzQZCsedLhTf18vzggvPbxXGDpkBMbb8JbVsmwKRMnKVhmA/jhMPMmRzQ5oxRETQFCMRlIEzzYOYo7eGNR9wugzxhAmBLAO8gisynRAhoIPmXwUsvb1e6rxeeJ9SaAvumpuNlkZFG8Do6wrPQ04mpNJPnHfR77hrO3tyf/hghIeMwqZJ8dLBQ/dNHfStLpqwsom+h9QPdOMOmTGyIJ7zuMjZIAGDrE/RoKNRlaHeHhsGf/t2U6mNQYRxtPTbCHC/R6Hu/sc9PtpR6ldweMyIhbDe4i9F5sDx3Sr8zp50MSHLkXK9Oee9LahwylLM7nKsDq77+RJjtfWxzMsPHE2JYIr2SGxVy21a6anTBEXdsfzPiZPC4uiLE/x/BqY2Ad90aZ+p4RrKfaBadGuWtPR6Tt1J+fbObQtD+mTnrkiv2lX8UWYG+gq+ZZTZt81KLXLVGQTF5TzK1OefUr9ZKU44R4AkyzutqpOHJtolyDVRB2SxKcsTElwS2XBnXtu+CAefDMnls4Bx7GBMxLgQgd6vjS9lqJ4XDRTdIoHgXCpMMtIvZFII+pSAH5vT5zDLfk7Fvd0sxqWMGFwHOjcU8odZImFb+Q5eAs0SZaBP4k1o223lY7Ln08MgbhpLMGHwKo8iuX+WTAz7fKDRBD1l5amm9fLA7uZfez45cDV17TbIMSfSLVuXVrXHAsG9J/eTaZlHRujPUqyJHDjzG8Fb1t82Gd0dW1odW0fu+HdaZXlotk0/anw34fRJpEvr3MADw1S3Y3VNH0t/Fx3Dm9oTIyWTqp2Jswq/9RCAuwF66hmX12zTsGo2ehCvRwMn+Ae3xc/N78TDOb7+GcbfdFfe5IA6ZhaSaMw2rbzo8w0mrUozr7eTP95Ikm88FRCPM9BiJ1YZ31y2190PDP8kzdzUL1EQLzmgMPvFdq8zUI0+5eGulR64Jq6ZGicoVwMFSd/mlaog3bAttjMbFWHtmZ+dncxA6iQ05Rv5ViojFsX1Qh+TgPB6zS44W9glOmbzuS8/StjLCkfhJGhnP87OTWed7H2bJt15V47mYYjnektJEp5RkepMWoBXoAr+qV/nu4CqaPY4teZFruthUWpL3pziC46NOvfAvWiItX2/4uC66I0/hJLhATgka1m7lrCT3lK7Y3hbUDeA4YdZ0pkG/FCFVq7+IN2KEo/wy+88h+atDdpHnI/57C09dR4rarE8QYaJSuaKAaM42K5xxaU6M60hRME0SQC3Bz3CDmAUVKNZIwqIP+ONDsFxdvoaqGU1s7dVFzJvcRt9tkt3XIn0IwDr1wbLVJCggaQPXmh36b4oqXxE7tD8Rov3uuwPDbEZKzhvUnBc1sVidneBytyFdU2XkDSPs7GMpXt4EDRJtdhBqwB5oVhuzX1i3JOGTPqcDZpQK0MgI+TUYV6yHuaXWb8F4SmppmpHNC9lV+QkLp2APm66nMh6dzraywvYdPnSyi+k8luxsfA9yxt0j+H/m7Vj1U9F6Yg+cEB5H3msx+hUeX1Dn1elumBvzkZBend8LF9e5XBOJNd0MhG2dIDpVv9SEcqw29xT6OXAw3J0MgS0g1V4rAD8b1uymrWy5+DLQ8jB3CKJ7HMrzYj5JjdIEtd1i4UYnl/5KG0f35SAxirXOg3TTjP5nGsnCw6HInzo6Z0H/2o5epdyTpDZ5LaI77aowVkULvNrQNNsb9ha2Fn1caPz9GPbkTS2LJSCq0HtikV/1zDqI4nbzHX9U3RutGiMOjy2LPIahHcMJtGeL+9tT2Ax6HqSeWw9DGZhmOYaB/xbcLM2Efyb6/M7x5TD5qpju0F9Z+0DoMlriyPlEWabvireEw/ny/yspTAIg9PWQFxEQrReI4ZE+sNgaOePJMSvVln3szG0shHLeeJ5Df2PYQL8a3fVg1qi+0t188zE8JzZ/Tj2wMCBC62DGKjwbIxXLnYdPtPgtqcu3FBKAcHGZiao5Y+lcbIIujzdhqclCn2AsFp93dnBXHGfA5/2wNlHXyq7t0Jqlf9lXtnNpNIdNxzGhfdEfcXq43jBp2hXSQXWcrUgQ8e52kFSWeF4mkR7hOGVzSMCMJ64Dn+/X3+32NF+bsZ6MG4XOMU/R+s3evs9wIEx6YoLmZd62krh5wvD5jPFu8D5sLmW0XOe4pGcbzvE+RWI+ckIINl4Rw9GpMKTnyuCnRh5bqkNZuJX8h834UxtLF5S3T5teayiF7AxlqPOgeVKBioWI6wG6V9yDCUb8tF10V0ZbZ7xM1eLgFfjJThDivRqjtGt6Mji8HpVD1GXHGfNKpsWeupeBYUjbdXdquV5Tu60f8IRQS5Bfg3FTwEHo6eOSTh3yDFj0qeygbOZILhdnmAnsScBcYSPTGGvo2n/3x8K+0xG7pvBkdPQUvEd46W6XxObdeVB0jymljwy784ytAK2fVfxNsB0liTJidAESUb6wjEQTASxrNL+L8YICJUZDydjLrvu2kuPA9U1cHGpQ1MVV89lg1zqNOrDzP4bx8RMb50lX/9mB/IFiMn1dOX994NtjNkqXA+q+IMqLWCy6pxjkSggM1Haq9ldYdpp6OD3HgQ6esUdgdPHDV1iwNSxdASsUb+ozzcs20M/rfaVuOe5Dl4tPKQiorWT3S4bMiiFy1fJmmse9cg35Nxmm9wueBDMbE0BgFY3wvfr1D5wBReVlwQELFbdO6jCNveYhKEdTU0G+esZpSx6NrDi5xny3QVINPk3BFMn14bkVtdl1x6e3yRnjTsymgdQwynPnA6nJk588k3i1Epo3UQMnVeo/ndHWTcoVa0Tx/OroAcwDMeS5DLfM5Hg1nyHkXTt8gEcWwp2q0P4xtjY2wF9P7jzCVselH3KZ5qSWaEv1Z6dixABfkcTPAdQtMDqtFlefz7KgZ88PyM2sNmqzArgwFu6KIQlgHbTSQdncCDMXNZ/IJndkrl/f9WT0S+CNg3tMzviI/JyJEbZJcF0tItPZYHgul/VGQ8bCCDEs0OWXQvWxDbGBbhr/kqFq/XHH8MKQ4VbYGvM5weTyODmOCgBeS17BZ70DEvJlr6caJpcE0XUrGT7EvMpkfqHxiMU526jKkK3zkNByA5giashOwDf5fy7K+xUczoZyYLbF0204EzvYWkRoXoqlnSepKoyz/h1JtXwAQe9IWQ7u3/Vwwla4JPo2gxyOqCCDuW3Zwg4HmwwFIUGlrwczpAz0FDi5smiTABD2aIdAFgbmh0WXnWzTj43kUKrrYYQmc3GSpH2OgPqyaa3/tRRFVKUF/wcvq9Itwpy+DC7wzHg1cLVZRf1aF7HnaHY651VQmTAYpw93Y7bejn7DAtzyw70NTjLkcq4PzdyuuMVDHbP+3AKg80G2eG/zx8Y6sMT/he2SrfScA80FPR//++J8v9jSyEm6vJquKdYCtX5Kqu0X7oOo+ezs+xQgLsf77X9bGZrc9lJfSsOeSNhyADLFo+ZXPE/L5Zul3+Flb2dQ+jZzObcfBaj5qvk9Z+y5/FgSR1Sq1x/Ke0yqE1YnQPyIF4R8TSHHEydq5DS4npj2hvvesm3bC1OjsqH8xOYsGsewurV2I4EUrEZLA4AcJSDjNgEnWWw4IpXiVmhjYUcqZFUGWmgVGzpVDtN/ky1ZPTiu4TBw2gwUsgOUpP8ck1H1+LMARFugHCutq3Cd9JzQsgCJ7ummT8B6kc96sSucLJoPcc9es58BHNLGZPxhi92GtKhfcSMVovC9aDlazoRzu+7pFnKJpaPGH5UeDMcYEkeO5Adwn4ajyugE9FYJsTaHhwF2a0MntIt9Wi6QY3tHunEGrZf3PmuMe6SM5Hxn+3pKHllwkVkqhTtiVaOJ2N5xPYSToTQ/24QpaPMOVlCNWE7jTA7Xb3ZnocUiwJs1IwIgfkq+erSg8QJz/7RV9AWbCthQE7bHeYn2C41+galvNmBgot+NRz0AAQapcodDMgWnfJZP7+Nnag1JSj7C8ItwqHrRgbKiZHkvGrdTWeeQdPl7JQQ2Zn+Lrc4A+DGcvm4uFB+eRbDz2OeHwbtPM9gezIc8pTBGhPtpiSvxGa02sR/vsRHnByQ9qUQd/BFSJ3SdSDMn9jAIpMg369BS0WMxlUcPTRrUZEGjmUdEpvzNeBXoXZsSjt728SNtTnHIXaW27GqTNcQXfOpNNNgHAAb+6fpKPrsugKHFTvyCnvPMVQKGHUpy5+bm7hBAGPj+MR3ewblF0D67f71G1CeC1yPJcWy9gSYALN0XSC0zV1lcHVv2jUr/Mr5hWp8OUB9mdkadrsqjanFPvbQsuCbM/hJ5a3o1wBsJ2iCenzQyVcM1gHmyE3Rz2b46RMmxRkqAoDVjjBfgXCrpu2DT1YL+QDR8XqoKAgmK3r/62fLkEem1DsZObEmHHz30gsLFbTv+Zj1w60oONo9E6rQAca8vqm4h3+2ixYgLkO4lrd2fWmsbHSJLAUNUNg9U2G0Ndjtb5u9FmWQW0CEa3sQuBXgS1gFq3d3xsw3K2Svd9BzV9Us+neKzw1x7nx5XQXcd3uabsFrvjRkDV7K+V7WaqIhGblG/+PBpVjmBs0nAc3Y6twVlTtniNCe/e7Cx6E7WiafXMhH5dHAqKy0BDuK37YgKyulMJZESTzdOAS7ITb1WXbPvN/Ry92C9IZ6sW3BQyI84hf4wHVeAA+woPLvwU+W2wGWx3h7UiC88nGvx+lDQnjUIJYCJOM1gBrGWndJXzQARjpNuksTZDMZbm4qPQlVhfNVRHbDF/DEtMIm8/GlG7xV0bfQYreEDfQ/FjP3xd/aB5a2E2F5S/yobSLs3nQZgmaabkP76SUFT1R+2d0fchJV8KVCW5IBOz4ipREkrBIuZoHiaTa/TiVE+nCamTG9mIirNOv2gy6xrD2y1FPmHRj71XLvIwFlR47OiJHLHL1LpNHJ1rmtbF4K9RsWyS9FOe8+BQh7NtrBQN1zkXPT2Hj835hXYgepE+pEqt7T38j8jXfX/hiZXdNPnQeemmIogV2jpRnUn00HOut5XkFj2l3biF6ISLkYKI2hm3fWVXUeJyamFbiKc8hvm2eymhpk/IdtSceYvtcvh/rh3fBURmgLgl89V/B+KmGuDW75WxitNFuz2YU4+wZnwFZ1Om/Y7qqwbXOKkjJRzqDMsGg5tUtT3KOJzYxSA8QYIOobSfb4TN3u71xyWdvAupbs7dXR/xJrPyhvegIm1phH3ueRpD6BVvf0vEj4dl4NQcSkOgdzpkgt5yI6oLby69pgY9Znz4530MH5SEjoTalti7EzrraPDQ6+70tsBc7h2tVfnRogOclGkGTypc9KkHSfXiIlUF5BCYPVTbpdgoduZ62le27b6ubMq9aQgrfUyEzhNNK/RapKMuL7/37vUcTBdg/YXaln6xW4fcLJCsZ0bZlnztZ8Ss8MAafWA4XXRv/KFM4ktiFgrknP/zlyyElsOgZRwK29fJkwVgBlUIAQjFFIxaG8cBOppSTXalhxI5OIBD+C78DZtHMNk3ydRM0YQusiwBb6jlvhJEr8Uf1JMPuIMyhDgIz7Eq3NVcX8wdxwwbju153AcRYSuzPyh1qMHosampsNmbrHFfSJwD8veg9qoBz5UoRUMgP3AwRpVN16kHRagc8yvPleOyybmr8es5D5gHTNdHayEjNDIzjLtZ0jytjigWbwlZeOS6uMD2Ysk+0lLuRKpBvN2OLX4puYPT/MqJjkgNtSA7fC9TXzIy0YlT9cH5e2Rm3TluR5r3FfzRDgS6JLwCIt4mK3wfiW0tZ3vzBWKwomOGQA4bYhr7q75G17lfXfocYHDH263skNRHUMknxYlk4FFn3ksM0uo6V7GFtqVMr5XuMlhJue3K6PbUsMg+4uNMjgHBC+LZ7s+2b0cQL8n0AlQrdpsL+91KPtMeOSQW9edTHQhfIwbijaVy1X3vduET3wyg6ITv0ofWoRDM8pHn/CFEX3IYXNotxfI3mFoxR9CteiArWd3kH4qy0lyzjYVEeJzyL34Tk8ghYpoUhrA6msyJUB07/ifckBBHT/wewd1pJs2VVyT1gog4bwd8EjEK4CNbiTs+V1EN1TClOTb6yztU2ldB+OYy8VikmcWL/nNXSokhBa+q4bkLQCb3AowJSHvmvHS+mkRTxmZkqi6n0FTQWLagH2Pfrgv9b+mSLTSmXV9nudONauGwwRgDg3TZG1sROs1R2uA0dKJE4APNmXA+QahBvZU823ltUvHKPnZLlfqngjt2is2KIcPuJlUWeRnLCuNha+kY/KEbFDTVeTDvAycHRSWvJQd9mLIv20v/E9Wii7szdT9YpOSmwpzRTeFnCwK737RmM5UK56cOwb77dz+DerdL0qW0P6rK38jwPjCTPV21cy+WZJRXAWlLlxy7DNV4xSGBWAxWfIITarsUDzB2V1hdQLRyq2Z9eIVxwRiOOX1rVvodydW2WE4srK/ukiGeL68ZCCqvTntcIEdgwEmACYyAI55iqvzTYqDlYQnK291uaXRvYA96jCWBDvsoKeJqJXUtkx8us6y4xmafRAr5gH3UkPopJntb8Pt7vY6LFRevsII54AhsuL9+2H5ImjwK5aS3xdxumdY7hMQMqTJsDElsLjFi71sB+1+tNVaH+f8Lkn/VJCtqNgRVUe4jfXHUXFPa9Ti9vfGE7SVUmsLtBERGQEj859bO+FC2vbiiXFTt7Y0WUPrqLYGSmx4Ci0KO40VUyYqASKz05ojYdgqTH6BuLaCiDIECP7dUfNc5MlAYAW958DMTPweLxH/L5TTIYq4ZcDxjNS9SNYyw3nMefgsT/ANxt03kXB2hIYgqmb+I7oDPMNXc6agwR6mAXZgk9vUIVlHL2GMCpdZm8Fj7AqonIlTuoG09yR9MNhOvWsUjkmASBFvXsE2SqvGJXVdi32MYdehuHvECCk2KvtOkso0/pRCRMRu8qHAQkxdy3Pj9g4fxO0IZVvT9ZVfIqokC4/O2026tuh3polh2H1aSUaNaa3KdC1TAHRlCiWXh/rlTtoQ3Q6lfKc5lbUyJhw1Gc162TZrSxivroDNkKpxMMMYio7S4Bl0K7zVm6WxCQ02T+9GntAtU7fcdl7Ih7U/KBTGO8533p1ljpBOmX6/UYK7SOSqPObwFygneM3gCgo80lVB+yr19THqz60YPWEp6NCKW6zNf92Wv47Xlv9QKSwZUJemarg1zdzNvs6SfHovAtNQ01k370FyETDNcZD2DPUh9spJMmzC0Y3G224X9uU4sWq3g4xDAUkslrlox5KfqgCLv1Z2LXZeWjiKN/tDAEUzdrJu6KZdWl289YAldSQ5FhFEVsDhI3FW4AlS+ikN2b+zW475XMmY6EcTaS6aCFoHmWk0u0tlStYXWqdjbmMR0lemucvwO+owp/mQVtBo0+Lnt/T+a5E7kpZdNMibnVDtyOoLICDPJmAaKdO3y5HxxC5NUGXyoixfutjEMvxiEoXr2uyeTTm30ewwbG1C+nR4GNqhk4FFrP93M3uZ+mhLx9+FHG9Z0B3hn3i8kAoZim+aPqop9l4DGOWDyWoCwHvNJi7zc5cSAe4E7N7ln9Tvfu/uDhvVo2BmjP1MpTHyULxbzTGUXFPpAiPePwgKlDWCz+/SAkDbF1KFT1rvVan8Jf1C8aGUewVFPB53aWxrkUleOnnEaQuMA7R/8ki25EQHJycjBsaJkrNck68Tu7ok7s63HWeGpnIl40/HONhnbl/0BsvdifaDAJOjm1h4W0bwuxNKDYU7zmwme9cHE8G1UpqcYnpMSZCBusAdlt22xQjYfiF1le6XWvc1ImdL/RbEOQb/kvPWri1AbQcAnspgwx5m5zEcde36s5sOcU1/8Jhtv+s12BhdEays2G9Uh6founKlyM14lMlOFjqUEAVwLMmdT1XelIXZMYBCyqSdjR4npT8MMeyR9xSD64w2OjVNB3qsy8/x2OzzGRZRuceYzAYVL9ykREqwU0tJe9SfvTPRQWzJSCADNkiRkvWkAAXfjBGkNnUEHufxHi5MayP87172aKxrTmnqb4TaAlfWZtGTPQ+l+ECSCO+E2cTFJO9oMpXrm2WUfJYXiBvvpN/uvGE9KNxvuO6yqvekgcthxM/mcJ46rjsjnvgZoKvhe87UryCuPRvFzEN4Mp70C2r9jwMQ+Op5ix9ZJb28LyLaD+X9lHEYJt1uT20Wp8Zo7CybH+qdmLSgDvWPADsDP0UM3nfrm/xHJgfmi0Oa5wVn4JoSKYzCqPT3QkDYPOfLgA5NBsX7NfUz3UkjHuVShF704xnKgAB2lWGbCMrYs3VwFjrZRerZMFh8uzm1u5lZjvPYU3BwRwr73Kqpkf2x5Tse1ZSflBNbHOzvbTKuMYzPqVF7mgTOaGOSMu8BYe8KY0pkHNPuxErtmFYULNmoQzJPqRbwNWPjj4PF9IJL1LsoIcGXiMwzJQ97hgtY582nScIowjLYLM/VpDdPjXObO0PGQZineluW5e6T499T8aedBib9hcG1sYzoRSRYxw+wnvQl8witIr/YMavWRbnqLnk8Ula7ZCrZJoVqHt3kNXq78ZeaM5KVCIJK27yYIIVMYBu6ilK7zVNaQKhZJe6+LoxjiFYAJQTI0d3FPoM8qmeQ7h5FYQ3Uw8fV62qFcXbrKc1VkHPsPi5/RbMqCXg+3sweH1ZpQtEheA6VS2An/5LG3QkrzYzhPLKkREals4A3avzagGzmD3tsQyON6oXD5RfXWsuu0vwu9QPPjLuQZVBtyHf7xrQMR7NUSlWO3phDVCnnExi44wdRGVlsfu82L+yB26R1RtuIovrfOYE66GWrcWMMK+dAUPVxBvboCR2hhkoAPcNjgTcgmKT23gNizl0rn1qpVVmJwzOgavahAz12J9BrdjIS+Deo1FHdC3tBBJVMxIPLvQr9M/p3k3rS8JwHCx9F6L95hbBYWsmjnXQyGLMv+dREbb26trSF20ICOLob1Y2i8P/bU5x4TExs8LO0XOql84ixTe9kbvJgdcqEogGGjesOcQlptRvp6cn34a0RjHCwJ/AncrfNYube1H7bc/0UhgqMMq/NzlYYwpj/rswDI64O2tFYqOF29m8MTFNIdOw3PQnhGIlggfs0E1CGI7OZsorMOoAA5oDnlLEVQql5eIwu1DgmtBIDCt+Rcc31v5SNCxPB8o6RBYOiLM5ymMIi2hG3ECGTeWrXRrwlBUtpvJ1TJYWvK33g+bmBIwxuljQiUYrYyTGtd9wyUPbukTXUcmk1gDPLU+9A/Et7M5rrcIYjZswyOoG9w5rYOOXF09Ei7qKlq4xEdTKSq3qbvq+m1Zfml7uywQ76o3zzNiPD1yvE94g8GotvyNKZwtSdAtLsetTsc/vZe1OgnuMb+Ex1b724HdGfUpGgX93E4wSJ9qDLuQmpYxDtKQ+LsM/Oey41eeW1oNtCiwAxCUgyidevcUyWxEnXr8W0sn1EA1ipj5PIAowboMYcht1Bk3Sxb+ey7U5eaySS7t3/Ihb+UFUEfrC0TUs9eWWLx+L9ybg2lAdJBaBlLcYu5aQaFEISsXJKFUS8SH5is6i4UDJCYHN9rX2WvAL+0SqvoMWCe7Zw+JW/BSzy/LgzmxzK/vPheKzXE4PoI4XATGXBLBE7Vy058TeRNo2GyVJggzPCMBKf78TXQD6UgyD82qFoYopTaCs5z9Jp3/syu1UrS/Q1LOIAL8e4hhy4dgrEzEm+A3KT2RiGFtctyanSyyzh4O/WmoA0ITi0bF1k8+wltWLRVmOKnN/Vd5piRDKdhqa9N4Mse3xguLpSr5rRRr0pGEIJEuuKE5K8Er2LJ8+32ImGVjlTmCAYDdRUnpW0TzL7LNfNGHRf0WegHGOwJ70aHWHzMgysvGavwA2e30erxWaqSTJcPie/AFgcCTXALr436Hgrd1pTVz6Mn6ksyQcdGj72JSn9Za/5isRVaX7F0/Gu3Q2iWcsGGqLKUzAuuEKkTLKHxsexNjDNIqvZ6YZceWou/Y7OHnXufLDttDo4ZaHy7oUVPQj3I1vKOIx5XpaqBkBOlpjtiJbTteVaVS+mZl2zEfvyrNcXuYdlex90IbHHHcZ2VKYr6MD/kwlLxzU+uF/BjzBnw6KpDPCDNEVBV7zPyjNv1MjupTnVB2Aztw/gndafHlq514zcESbZ/IbG58k58DkBMFOj8pnnNLN+DlZwuY8A61MyOVQUCO9uhCD1wbdevzuRM6ggA7+BVIWr9mvcYybbXwG2D8Rdbn/sx5bmKfpW9RKoXNlfjnRsTLVgQtzSAbQDS++1xxM9RKNp/Twnx3yBk+BFo8VPlH8z3JT30gp6+IGnpfNjEufzQywB2I4rIvqkEhKaveY1s38dQiuJe0THZzQraHBKrcwQxuxrAr15ceH/palkzVRJ0RN0EiEq6WFcFk+D455KAgzG9YN5dPjkfg4sVPnY7bUwQak7+6RnqoGzyHikgvS/1UKA3hKUNRNdyygEyPzv0c/gY/XEOm5p/ylqKVtEOjDY2nV9NA18MnhhDBOpPVRv9CjRYizhwAn7hH71/hpagF4FgomYLwbmNbyKpEdAZy3O6U6Fm0u6vgX8qbTix494q6uWYI80Job+aYHQ8y1h2Qq/tCsMe/p/fayPEDltd0KJLfSiEdRRwaipZU8XUBBlQoQTdjYgnwEJg3r7CZvKAZ/2uPq4TXoBt2tiSXDRuTyo77EgFit7YOaDTjrdR1iEC9Hgh7jNU5YLGnuUmP6OuQB4P2qmZgww8NtgisZKPfzn/W8ZWvWOgZMIp0/WX7Mi/O828R5qctX85JM5mBOSqoo8XuQiME3cgHsFE7rxzMBlNcFRu70VmqRVkZavZeeWxjMIYKySswgOVipjAYKNFL9IIraIZ2KS3rWve4WnzTD0TtQWeyqrS22EWS6F3uBGtGAWdv+nvodu2Nlu0A/+HyatQS0sjmJoMguvDaJphxw+v+JBhwLx0chXtUS3UClq48M3/FtpOSAm/tVyihy7RSzN830MLz33Mr78sIlnOrdSHpHoVgTNy81QVdZ2zw6tE14dJnlt15iggofRLpQ4E1gQzFBVhf46QepfjqIAGzJBBR/XEYU2BsXamv+ia6DwTpNIUzVVlbWySZyGO9FQvLsPSGq4oPTzUHBpdW1BYKrSXlhi2cSbyAEyMGNOlbxfZ7wQgtj7k5PbB8fLqqX3wEEcqKzhXC7LnAyiKCsp0YPLwnCvaXGpqtCm5DuuSqIbUXd3RZW5/yU3vV0vlXtasQLaM4YSzjLZJL/1BuYnNTVyALoaFh5fKX5LBoMCbBxmxokEDkn+Oz9T+yRU59xV37WluwIaavKh/VFAROrAHrWNQwk+DzeI/GAcfywKNT7YaVFf58Fz6+j7ix663JZTpJRy5KoRMFL2pvxv/XQrd9kc5tP4Q5ETtW0OJdWxQsctYV5kFndZHH8eK+8TXEhYwl/QhQBMoM/IQ9l6IoDmLh/hlmJR7Eut5a1fVr3svBl/7F7jemvdnz3bnq/Sb6mBOhFfWZw/0VM4TSk2bWZ/e7qq1IOUs8bUrN6Vfp+oEl9Q3goBZ1ZGQOBf3EbxyyjEZzL5AQITwtf9nWls9gKdCh9TiqEHemBBNibsNmoVaQiEc1rnDvlh1PXnLkAFn1Qk1AL/qS2j6A5u/WSlB5BrdiUsDP49HYGVvYa6jOr6U9pPVJad1nh9y/NFpkwe80GtbCV//IGk1v/gd4BGbP9dxuXBYyqj6TiPUOfaxvOsr7ehH9x4eDo2S3frwKTZHBZ5Zgp9+FYQdWY7A4YT0o0vlbbJr9kiq0PA76lbfmn3ZhEZYgBxXmPBOZmV/XtaVCpArwz1KLDw7aDUmhK/yQFIFeFFCWtyOVaMDb3zVcZHiWTVZyGs0uFqqReAuGdFH2p1UcuwF4G7HHUtk3n2me1z8LFAdsHiGpqNizkK5b53JbxvG3ZvRLUyetkMj4Fl1dUS8ViTNVYhR9Ax061C4Am5KVFGgQfc6Uq4G0/mrWX9AcUiCPhcq/ctyBmscgsMYy3tPLLhgVIiXY/Y+CLCLCIng7TSGYnFPVSy6UCUHj8pp4HxJTsSr0yEDj1aFmuWIfP6nQTVQ9FxCz/ID4Hr1MdJa5piiBLevSDb1b/sdGgSVNQrbHG0m3UnYfD5vkM0ebr3AdZ89Az1f4+qRxgFauQb3yZqhORnuk6sAyVNBhxWhXFqZOUUGspWeZ7xtqQUhxsmZAhfI+iGAAUCNKrZ8rnt7ktttHKi/tuX9fIMCBjOhLgjdpXYbfPLEuw11vPQvweRR6wghe1LEd/CE8rT6KN0rDFqKcbrtwoZTmXMIF/wW2DdgOm/LFqyrDTC7spFc6A7g4VIqaqSF0HJrJgsC7GzYh2VUEetHvs1b6zP8wHA8cyNzsbscMqhF10JUwBkl0cK7kGHTfFhCQ1ytkTTBily8oM7YIE7mVQMyMENbjwTKG0y+mvwbgtoAyB9OcTVLCPAejGFGOh753KydMKCjrvFXUAtN7sKrJwN2Tk80dLWby0DIe04KMB3+zWJ5Zacmvyj6UNVSbCA/mguqc+xYu2RbuvOKVmMN1fxHWuEKdj2Nip7N5Sx8WIldq0Hh2VFqyCRxdN6W2VCb/tC3AFxH330sZNrY9kN+KsEXkzAWW5wVVDD3F+XevrII8zHNxlDYEfkITvXhcHa96kqsxMZbqduJEVKWtfIasCUbxZdTwJDpN8yVqpUIabeTiLNK2czeP0BF6RiFVjuAiDsl7812Wrqvd6+uekKr8J9mxu2lYZMRyenHpXSHbmMhdry0/5AiLOogBx5X1z7MEy2ggixvGEEyUxYS30Tm4YlgVGJYQ+ykWEEMxFn4EaL8eBdne+GzS4YnRdlFBIfcq9ZUEFvl896tRu1MVYaIKR+8g65UVgua+7CMGFek8VYjKB/cKjJf3hWOo+lXu8JnDIlTi8+BwuCW8VoIdfH7HwhgTJcQ5fVe655eePSqA+9WeuCYnG39D+s3U6HaOis5M7pZYtQY3UbQR9RtkAbChTSEWbqtGAl974nb/aCHoKgXqkbBqHKSuEl41x/JAmyL6XZP1eHiWCmSnojnZTBYw1Yj6McSMB5hP0Mc3j/MH3926rdJLHQvhO7OzQKjkV42BldSOFyWGaAW+66+URfFABrno9mp9XxLrt2EYkfX7dLJS/KW9Yy+6cYokAJ+SauEcVF6l7F+Aku9vTbdRcyG7zPL5h9FZwiV6pp12RwCCdfZZouWysTN8JehhamSGF/g2PyD8CtKzfe1NC7g9JY2nFNW99K0wlQom1X8eJWNpMCxLnbZfaAXkWelfMIUirMeWm2IJ7UQoUx4VWli3lMS0HRMEQwo1SZms1igC4oSSSkBdU25h9yf2cbJafUESmPAZF6dtf2FHk8AJQXUxhdQ9A94i4foM2Z7PStsejwNCJa6EEDfCMLYpmOGbNNr/3pyRr0edZrWBN8rdEs6igI4D71GWxVyqtoBzjZn7gjae+VrkDScguqGcq9Sk2fKF6R3v2o2wYpNSAC4hspnU2EVEaVgJyYtajdEDMAFjk04/7FsCKE0luvsNnoCXZusiV7ytBp/GOhpQv0VfdGDY8E6J0pXum4bACtf0LWO3O1nm1uL0QPebkRbgqLbS9C5BJUYohSbtGLfSwyMOz71HjQIa2j7q5BexF5YgYJYVNEVc1SIvrNvJ7aP/Ts/kbvNveo9XbAcl+FGK4T+lrqCBOWhMFMqQLi54pi/lzdDfgy2RU82guAonwBf1BkloVge2Jy9QSF/OxCMmyfucSSIu5w+09qJ0/9eBSyfwc+hSFXARZ/tkRAseapypoXX25eKZO0MkHkTuyY4w13sDS/4f2Z6ojMakxQSqR0w+RqQwbjbNcpUSm6084CLTU71+WCpVV2sXmzgQPylvBzSmnC0ZsNAW34hbzys2gJONOwHOJO41xwItkieJcQHCD7RXI2HQh73zODOTid9MIJkzEJPqN3v/iuGi4n4vx4/JZnxIfTpXNGBfNoxLe9GI6s6opHsLg2El7I/c5t1ublIQo/fz+LLKD2f6mSHKkhaoz/WJZPy7ayQwMG29X63v3+xPV2rxx9KosYhvjrzS2DPS0efM/gRHCemYe1deigf1dlE+ymDZuuPdsDe1QDQjj7HZSAs6RxflCbHJRjeGePQz/WDwg20Y5c2uEPwI+rI53OvUruner3PJeEHNZOSX321aPHW3Ywh4FsgJAnb4FicMoN0DTdUWMKuDk7dOp4bvjgxx3aqdxVZBxLH55ttHNMtzKaTXpGO8x1WHtw6PGsz+R/lFhMHopBtBTEfJ5rbT5Ll2NcRUmz99+KkbwxoHpAssWTks7+CzLD8dNExV3ySKRALIzmmi17SvkztuorO6ZgsurfectOG6YcpxOXP8bW7GNAq4KX1AjFAA1WTI1FDGr/HG2WpLFNKApyWr/9FafdLxd++PtNxXtAK31dimGyxI6z2VXwN6hi+7tk9LmT3eYIYjdnBd1N5p+VtNnKcBEBahJJbc1uMC+97N16nHmG9KewXMgvK7kakWOMI8nloHznpYDoRX0E9G7o418QAaO7RAPeDvzxqBwLBS8pYQRYo2FhcRFBeuTb86+2jQsMfnO9VDk7ND+7RbY/oxd1thdDhb4pDV6+FXiFDE2G9EhqIwLBYuhzapNy/96A9dCqnfXbQLvi56DcyNAMJFnIuLwAeE+3vg1yJdi4/Dl4oE6GoluR1wGyWuLEnpIHK9vsrhlHhUfprkwbPCGVVDjLPHokMwD1J5phfFdB5yYhug0KsJqKHE6DanjfBLSzBpJA9YLfGJ+1XX2urH5+QdGNhMLpEby6CMDCUwZ93U13HVGVRLrpph0VC2gmbxYeYQWNz7lA8vvVD6soaBT0NS3cjtzmJsqXmnXki/i7apBZLODMIn10LjeVT4WHuzwGHCwG8lscScA6sh9zvfIX7wjM3jAO1XBIh0G4sfjx+HTs11AN/0G8oczP01qGS831X74cE1tfowxh48ageCpLUSFeTRAT4rUIkVhFAN7I3yQD0Haw+AzlZXqAFglpnUiz+Nvz2gQ9sgi5RUqnxTUyaft+ALzZI12vBeootpEDC7GG9FfdonxkwRhDyGmhQVzAiG28m/fA1LoSu+6VWz6w2KnA4RiZXcjs1d14SJjTmWc/G/bDrL7JumAu7fYVBYfuJO1cteTi5yEx0nQqhPU0T0QcNU0/L/JoX7B6DqBWN9E7Do45mW5FHKNNBZ1iEzmgIa+3mv+ArSvfTHRAT0ovN1AljG8zGSKeLjz6h/em51EDsajQ8oxjgi7ShZHpluo+8P6UOY5UrFHlOn6a4Xf2iSx+a3ChuIdmM0Ybbdac2ElesddvKvU1EQkN/xgi0xC8gyPJuoMTWKjtG6DVzhLgzcQlihM9AQDl3WDa19wEXrZrftC/yP3oEu6XLTfiRCo8VNT1sfQJcCyG8jv1BVyQLgh184Ty3PvV4qJP6VkjhCXZqCiHg32Rk0Z4Sqt6gXPmAGagNeY4YXLHEdx+nKf3ehHszzodzH2hQ/n1kEZS9bPK9XkvvrI07Tgc61dHcOgY3dK8E2dCHTajW1tiQGfjorCWv9TMwoYEeIgoI/Ql4EkYWDKMBbaUwRemHFYc8ceM9FvCSbdSCIWA5ZFfNAOv3ttB16rBoLkMhJeFepvvHt9udSvdD76IqTfYmkWSlVFN3NYiCVjLqPxP5Gu2BgRZMXHyA3kzsphhTPAGEAch2Zu/EL54UrEGis+iC9W3kklqLYp5nfzU+VyIEEAH9TplP6pYPKB2680WRropzJo67GBImExjQ3LDWmBQ7zP8JsCvDCOOrl9asuEn9gX3wiQQ+Kwfmawf+Hj7MJkRGPJkEoEOm3nBs0f240/gA2pDj/igvdAUzRMCfIPWE0ksZicvho/X2czpOmvQ+A0/qcdwG+ELFDrAIPDrkdP6DcvLhNtClv4i2kIoJW7sHy+nqb6v628u/pz5fQ/+xX80QDgcTXtER9LvPkPEPICqMput2KMlvCKmY9JklcYHXPfTosAh06JokpAUXx1mz4Lpx1URY1Pn2cqmNu4zNZiOXye2sruI1YmtnVVckxCeoneWWRSYL66wTXaCaIAUdW485n3cMKl9YpzbSDyV5v1B1BLJLozXfPacry7GXGkvKFulyjIeE+kZ16Pj8dYJ60WTG2OO7izENC2YR7tJV+uR17D5bNdjVt3NgZcBUmP7V65DZXhxOBCHe1Yu0yY53LGNv9YrWJvQRccd7Qv+qx7wKjfa5kV0DemjeCIB9R4bkwJNN9M372n1PxmNvCvY/CN39EyzmS0ynnp/qg8u3Vtf0LREFCtr1GeTOCBKvcYd8gKCd1Tx2mft9HZtUsaZhGnQp5UOON8kaglidlYI1lYVqFFmFA6F823CV0LLdvs4u5h2EyJHSukaad5hB4FWBLP+lV5RrGMrhoYyM1rd0HFvarRCcAFwQD6Bu04dyu6TDO5yqctFO1xSkhOt9aM7TX0zrKR048GD3CnqxkVLpkPrzLR8si5e/ykm0gysTwfkra4d5XFjA0PF3Fu/KgO61hfc3IHAgfkRvfER9eZ5e0pgttoqO5QX71/S2dWYYZVc6nq2ZnMnUc/BX1BwqP4EGuLD+yugVvS7QnAsIy6hnUqweNbF9GOSO6n595ZOwh+WDHOQGlT4AB6NclBqom8OkgFdJmQnZ2aD1OxQeSSmiVXQxsAkSfvrIqJVEhYZmgiE7yqgQoO4ygxa8Mgsq0Nq/iucCVkP81AzCyW5skmtjlFsAv12VWvvosNJs/mKP5PgqbP7u/WdQEY6gA7H3w+W3d4+dpOWCE/Ru8onsl3D+ifehmEc1lKNr+gxDc5XrPu8jMvrsE0Ph/rUZYEAcM3ziEUv+BA+QLBiscbuZhqG5yj2x5Gk2sSHd4+0RqAWus+GdJv9Jh2luXAEDcBPnCQmFL5IGWIrpYxpuTTuqvHJ+IojFs/PEwZCUWQl1K93Tv2l7070z7DC5TpVZqspU30y1X2/2yI1f1yFifzVtUS/GuuQ3Y+AczQrnKHpnMELgE9h6EMiAKUurtz5LUvHhgjdiMFxjbwRsIlfolEw+C2uQY8HazU+kWZmuMNk8LZZZt64cBy+aGycU0TAtoX+1VmDgDuQIscWf+SNa8TokTd9evskEUZnuHtdiRA/KZu9lQRNXnE36S4kFZYU98vcHZQylrFBGo7dyHmSIjT6YSsL8ykFWi1gNkiMImr7bt9SUIlAK5NR+wbTRbP3pyR75gOS8lAdiNC9Bdz8vwJIMj6KMhwTrl/Ek5huOkp839V97Hw+85w+HZfrFxxdeEEwEhQn81DRNw+qAVW/s9NkX7HDUdt+G8RIj5jrSeUQtE+W5K/4tyoGTl26pU2Zs6HjWFaTEC3NIKRQ5EofB32nlLt2MJEDv1lXiPypxTo9x/FFitXhc7iMVoLIpYWfEUY/QbkcJiuCp1OeDtFISowg9cA0BLhzO8yrWGvDOk2I6RvnhNQrbV+oMuw7CCT7dZOIb7iEcjxRgVyDmDuiUi9px9cJeb/KDMPnNRkrDYC8IACSF5ZpakXQn3LvnIpJqyI4b1oMQFiSCdxMvdfeWqmn5vfyB6NPVta/5S9X3HTsHTxShTf8HnOk7A6XJA3FrOGyKNwP7TQFKmsUjBlwu0O6VZxvi4RtU86NAD6AgVpqmAwPfoxBWyyn/9Zu/cZP78PHzB8+CYv9uNV5DLVJIBKJ+/zimGyVCcFEAd6dvVKKQkPmtmo+FhuW8vKVViVwpBz94xKjePj31xyQnGklPhQ8u+rbyNa20bKuawYylC70YYgUk4l9A1HOxADv+yzGHLjUyTYyp3fI2fWTy+oePkcu1fKifwIPwd+pe9vCFsz+j5/a8W5jVVTVrSNk4F0+p/Gta3NhvaY8dnn4rQM6qA4JK0r4jM071HzsupcwnlZX2QeMMhut8e0sZd9EahWd9MlozVsOKSMSnXQqAzokoTcKYVchJXSVrRH4HU3xw8L20Ke9BqQzLlTJJdepJ20VqfiypH0/RWsx/KGo4GN/DRJdJ9MXDz/cVGCtlAq4cNuNc03VkBoNZ+9JLLNBrftxZj4Mox0X31cHPsT6PncU9odm9RJuDlslBKLQDH4fCEvap5GDkFNW3nZKc7FppcGmwodeEEzbB3DfZM+jRxmUHnqO3oLRoC6FRBqYyfvwCUnOJmIsJA5F//Lb7pyzqDc4G6hMFzuykcMcWOYyXghWHyxmbfAkuU21qkKDfKdcvH8dztXNhojZ0YhDxSpInyeteiSPKeY8V81I1pIdN44HdUWL6PtFB8eF4TTOFusUszaG1ThUglbXhI7VN5gKr+E4dyWPZlME2YKHGcOypO4jqHZ7pgqRzC1ym1pnD5OWQPSxJsc99MQyApWD4/1APzQX8uTtpOo2WIL+W1ERGRmSf+2q++ppyUTePtgHFIFSBXuQjKWyHEiG7lzETP8JOsjiqCgYSU8RWlt3d3ZqmErbQm7cIVBXEPqyNKlhKcOrg9FuuIVlxvEZnROI61L9aj/xDd19qc4aS9Wqle+q8k2pMNADbnX4VG6m3Za4OZfuOgh1Ls8dJjtA7ppevn+y6yOg+EJvFY7+iwi+3u6bTLKYNJmpNdJ4K6m8Ryu+jU/6vhjMU0HHdD8pzLcdpdBtsmAwHdokStkwRvLk7UsfBslfaoqqfu/3tWU/UHI+c1nGe8Tf6BUkh5ZMuGEW6Fm0Zr0D2qa6gvsOs/IhJLi1wKvWpN4hk6gVzrPzxC0hHSdcnlRpuRZyvUIoTZJe0JQBTq15gWvmOXYhLgfkX8GI+bLbEV2PU6XUZVwWvHxF9Xb+Fj2mNSDQstWrarbA3DFctHWpAxeZwWWn3MlD4UUWqx1obcUqtck1Qanm99PzloG4vYIhvh9a/+RAUIninS2BldmvEmieDRHSBrRf8GGhDC+Zh8AcRRb2DWe5DPDZ+Oox7aVqzSOVLrsIkZB4xM66AU1tvSytDYVetBJj549b9RTIeRFWLc6a5Uch0lFB5MuUIe5Lq46aXRTvFnrVxw8abFJ2aIC2WVMBXkDSuJSTLWwZi/3s7RS71vcYX8rkKPfBGZhaS3GtJqFVpJ+PSRRFtNX9eaOkjxDOxosfo9rLGQ2FnZXpjMli+wnsLdaI/Lv3MPsLn8jXOxjkb8hzVFysuG8K1344Y7adu9OV/6L96qw88Q56t3JgdUIBGTJyEDQkENrK5u0x1fRD0wsj0omanp11sk8LZWgVT9A5+8OO7rWtUHcsj3C4F2TFegGQW9/UJzcStGneKpWOiA9JNTeAB8gq14uJVQXRzCfilsg8Y7n0uBPCwj5G8BWkzWhGquxrsXxPtJhMbMn5akEY3LnxXfWzA86w1xvAtOSiMkxY7m+xkOcy+fBNF8sM5QMiZYR+uT06rR6cGeSY2BTLY3hnCV4xPYzFelP69gzOAuKMs+6BNcC4COmxNLMp7jUBIWlWdlVlGkoKeVSZxo7+hZ9V6WYqwnvQE8Ryc1V8zw0I2mJ9IAS91WRHz0Jq/B9aU0jvuJwjGD6g3W9SyPb3dfNq6eWrPyl6jtAB00CdWwPsJfeYdEsQPD3tevUHOXTZ5d+sX7tn8ztPNRopmCV8u5TAqDzXIrgPgI79APnFzBv4qMlZx8Qc+599vxbUokAGygBbsMXpWPdWdwgFYTvG9qIscDCMy0e0PW/Ln0cVfAtSbaSQU6HULWCEp74B9mCy8Vw3byCnVNN9JlkXjNNDtXECQRqfv3C7e2T01SJ4ObyU+jdjX8ULjJQ2KtWGSdjjipxlLzBicBfrbcb2N+YMcWDN7E2RDjRwP7gAnZXg3Mey/URQ0NbfBhXHjH8mWmxFHuBXF2k1+TY9kZRIUFsHGbXPyrGZddacKbzdTPNDhSUuWjVOlCs6VCOO2hz5520VwsDFhKrUFVA0IWOyd5mgaCpqOU5KTbQnkuy2zwMLejRTTVimxIHZEa5Jue2FiuX3QK37rUwdhXtOb8mrmioKc1tABsT0lMTI+zEBCs6yNv7ZCKv8qgRE5hGWvO1VJjVa5NTM9kpjDeWHfcMya6jNYNB4sIrQg7PfjFqtGZ2bdYUj0TbkcjJs0smlp54vCsGO1GMpEbOnoFHxPIGCdHmOEODD8G7B8uPLNQNYIFPTvkWRpVprAExF/qNf+CwmKXNoocd+cnh9fN7CliOwaSvkeGVnR3PAKTjGAFU8RL7QYbw9I70OFF2MxouvFcYOq4sAPUqyI503miynEPYjSV6k2j0RfIgfm5ikbNusZbqUNwCoP9kHZDvNFXx2JunAabS53Vl0QTYZPCkkmGD1LzI5DUCrbYxwh25FKTBtJ1WbeP+w8zjJasyrtk7duFXDn97WK5+2sTdK+Le5nQ3Q0NHKe5UzoI3xeuIdr8MVoYPkucy0QWTorG9S2rp0lx7YxuTQ7+XntPawaSyD5gAUDBp1ER1+jJLdLHGKzzcGKqstF0F4cRifv/pcObbP5czo0TaeI0AaetntwhqdtIloxqWaNBh7sAOMOsNvo6TFi9xFuyyxrkCGxLvvOEGi63y5kiKHJIA0q/PmCskpQgqvpbs29iTvSWMnziP+Pxlg4uOaBA3wyOl2Fl8J82tFadrk9cU7n3XKfjNXQoR6TmwUFDN8unI1XOrFk0qOA3VnbG6Zi6EzIQsCuxrWcZdFSXq++F4p+v2zf54TEuaskgl+wrg7XrZ9jb/jo+jyh/CKtdl+QlUr/MysybsRTBWHdqZOPKUyr3Ati1z0IYuyfkI5FV1htlk+9VKGC2k4P3k0hauR1Slr2GqGfD2jJoscdTXVYoL/nYRn0nKK+k3TE1qYj/ZHNhvYOAWqbEmBWY5GSuLejbySaBDzjfzkHUq+RdSzEXy+xwAg81BXBvyTk7g3iewq2nbankn4WlFhjuLB1moxS+qtqY9BW0VWyRDG/Nok+nVIdl+GvRqGLG/oiHggM3xOEsLpj3lH8rzDjx0S7P1OAv/BkCMgPU6hflWkurJXnlYzB7aEQJhgA8scomtxXuy1GEGVJckn4ztSDNnl6MAPdoit/ebErrcVxAtfItnIfbs4vfsVKoYEaMU81NYtxBuXYuwWnJq90gdJ9Y6w9D96ZeQeq4QVQJ1g4VuFTWVZZkQjp9XR01Bm5QTlf2YRWRA81LwxjyfXeoAaRbipLPBuwUgfLdawR3h6MfBsYdVezNaIt0qdYDyB+Dsdv6wYJ86qD5AmGC7Nrt9uFlMu1qrZkB4dttu4SBE+tKOzpkmfq7PLuRKIaYAnRRRjWABYZo3Cr7aM5JYLfjxxv+uX4YVe4Ry4e1U5yWAOGUYk9IahaVlV+2IXU4l3hV/iRfQw5jVauLAwsYZKwk2ZSovAqPG/bTAfD5HnBUgtdfGX6Y1BVuB4k6kcVCFjpYjmIUK3nSZxqhWgVG05IXmUAZf3C9WTTzk/bCmqKruU9BJSuTuDievwcu8NZ3MpHE8hLpApifTOJmq/l9V2+zLfEIDaiB7nTjCvczmimTJfmZWjaJqSXgakpNOd1SCnazBfE9F7wUbDdxbeVh8PZKUv+gxlHDPplJw7I+43mxQuLgtlANqunRD/feQHqHq2qi0Ox73lrSUVSv5Pa4mz4pLuC3rnrzjB2427M3dVdErmvhzNheZHvMs3Iow1jGPn27vxW5zgWWwCi2AnhcxGbaP10f53n6gqsqR/V2EkQt0yhhosLt/6Sgp8oHVFW3GgZrARKbQk+7hWeHYzWqa/OxghGxELURE71ERqM0nWX5iiAe8xCojMypjIRwms4qfxuDsAySAwJEdYhzejaFZbdJK+HcgmITT7Kktf8a+yeky6V/WR7PuXapYOzfSr+DLjiXP/6TESA/JMaN1tUCw5Bd2YlXi7327rfFcf+CuBd4ccsIQM6t7z4fgBwnaBq9UWIifDNg6Mf9QBgXUtykLIl6X+OC8xaKwh4xNqJgA2aFck5YehWlxMWZ/XH9hJfWRKsZdW7C0+TuZZfN6O1f2KiOUg0YPfJM1fovRIy/3JGIPPDr0+P4KfF6a0qdltkBdKATsFNRfdhFx7RGabVXRX5LEYS83xDwUVKfXX5OThf3ulW9StT4/PMpSu23ow360chTHTt3QeK2m62fLAXc3geC2+q8RYBLEbPIP91RYTOf9fHhJqD4LdZszuSIZxQtm9L5WgK7qVeTIfg+ma5+pqKkaPvsmc1BqPwudT5T8u12V5sUDGBimI++zLaKhE36yMbaSELIvtrkcuZcbNQNODNy2sMpKirznwW0N4ITcf4rEwC5il5FRG8RrXWBK6M8gYfM66H6oqUddgJouUy6GsDPaxIAVIVz69hQIO43nxkdpRzt9aiAsS1wrkqN/NBv7bG7OV7pGiemx45ghjjfehRok27dr1DaJGgFkTag/h86GIk7+fYi2AcqmOlGo9QQHBuYW2nPkCIfhu10RztxlulPcmIxyAxE9kWsx9WXIrULtEqrwkYg1mil1SpdrsusG9yTPEfLjmLusczpYb7EP2Vt28auALMTphF0QaQ7BdDlSCzhFQGso4BSod0ac9Kj/3y7o6Dm+eTukY9rmwQJiHizOdoFPoE1cpudNGVkAVey+4T4GyVv9jP+gQHqgqwcFYM49+J4EAKSYUWnlbLBduks/cah/LKcyt9OoBM3avPlPrMGIkLfgheWsiJde/zjC7DrdO6lHZHzoRwIv1gsIjxidSt7AcOB1Ub/pRX0nEiO5u/odfmw7+8hX9j00uNdPOqW5oUsiSo5bRaDWXyA5WwkB5GtrUdfn7K1QSIYTqwU2ilSkGzeN4LNnofGnwzZ2wYXN+lBETFdb72YzgwwHd7ZcctEJv6q2/ctO+5KoSHf5VGJrqX0LnuwTYJRovkvztCS27x52iTaLe645DJDpGDi8asChicyMsoxYgRl8aM2LQbGFMMARYjx6KCGuKWSgYuN2oJm5TAlV19Yx1OOqV+pVgBdULOI76X4Fxnx4fG6mTsZNKNcW3E07ytkNVaNYkhKhTW8QctGTyQ6ggJ2QEF/NckrwOViP/uB7Ucw7yq391bm1dBYlTvmJd892vQopz2fKlvb04ToAS5fuuL939jPAIn+nwuHYBXXqYOVldhLRe6ijBnrmwVefuJp4XiLsQ84TZrhn22l0ET3HwRZK3FtbsTAT/3XA+v1J5/zzsdgUvMYmGDBIrGvGXvz2WTWf52xHSzJhyoeERcS8+0ovbogsYeG0ruMAqOzMedCc0UPLWYsCiJWnmhu3jzlR9o80e2jZDu2qdybDQdQl/rMQuTptDHtwwJqSPRffU3b1wFLjEgw3LEfkS1nPQIO/X6yIWz7p22/40YvMRla34RF9msYc9TlBsmw2FInEmhDRObuK1KK1GyaBUqWMCcNpGx1Cm+HhjYFZYRDc+N+tK6XYi7dogjyv5vIEp9hfirdocDSY3Nva5E5W9JApIcvGeM5wGJ4G3EbUUA+Woa1dUjwIBX28E04WYVxkjqVcEDDdl3pljFAont3IWXwqWlujLuZDxP0zq0hILul1KntVdrjCs+ohNUvGonCV9BZhTYv6FPieSRfHru5FmfRNGD5Ts+EeWBiKYFa4/i2jo+0s2IqR0JY5Yar0lDPbrg3KFJgN7qUjJXMCuQ5OJMc2ji0xEO7aGZx1rG4Kb30Byw+TfmqcNV5M32GJrKGr4KSrnI60uGRGt5dPrN3AoZoy+ImSzuKWoZVzDrzGKxVozZYdAq6cFmPiE02if+IKs0QJ2mJIqdaZH4ZenHfVIMLzQOv7jxSLxpeYDeVIxlTsGLFLB/KWTY8MxyGD3YvkWdjiHvR31YXvD6/xiVsmfwKYAuuZyS0zl8NHRWL0+p9HJTKoNGYb910clNOVVJUHpIaLYiki0EpLyNLLSp8drvY7mPjD6Mkf/t3poeZJXFz9i14tF+uIG7+mhmMWIXJ/+qUknGd6l5QpkwTbWpHdm6lXGWdoypKEyTS9KXV6/5adOO4qKnGEejg3oKWEzkauZNMypFcC91YAr4J854V+mGk0qXgRx/dmENMm86MHC5W4rTp3PNifKzhHfFBGnzw5RCtPffDDEySkqo1hifaTqjlU8dUYuVt86i7fXGB+WEm3ENPb6Wuvgch5bK9ecMjMXqkWRMq9oZJ2E9itDo3YD4O0PfFc+W5SCJS85eJJBaL+u4flX+vKK/T3lTGOfijNcfne5ke2L33/64NGn5vAwvxsIMVS4B62ke4CtK+QRP8xnS8/g8QCxjqpiLPkc/+XZnDJcwmP25vWkQI33Tg02WfyL/g/fpoNDoKGLWS6/q9rM03Erg/icGCtFPdOhu8urXxKqoTVUYBLrZiE468EXoaIOyB7WGPl3UI7I0zVVA5CgL7KBnxLItulnyw2HJqGDXTZbHwzjhv6F3LpBeXkxqWGBvFWkBeoWodCpx/YtjEJFjJhMSLLX+ak8MOB5/U48+p8jg9L/flAFCp+wDz8s5g0/sREbvs3kmQhN5bmRAKhdK2/dprnV5re9hLUTqtrKttmg8V/ES+2n3TN5mfKTWfkOrr+amWz6q0nO7ZHgAWZybG+S1LTnx8cvwQbg9dRC7qEPEtMb67UMIYNpffXGX1HgeH6wplZgJsKrL/vNire77cTfDuXsiNYMl/kx1gNY99hB5MklyZqN298m4AB4lmJTF+9zIEB7O2iC1459uQVRBbz6ggEiGymLKpjIdRDgkJw4jVwenSh7j/hAdK5N5V4AMBV5AyY2dQQj6OQWBsfwqa3Eo9hTq1VDHpey1ShvuRlEcRtz+kbZOc0uIQosnecXmcXPNWRwM16lP/hRMEkQZvoTDjrZXYX/YuuoHCsf8xIaOFJc/tY0xeeD4n4yAXzsDh62JTVPXOe5cdko1bQ2tadqf29ezmMQVH4dTmkfw1+I/BELs2xb1CM+Gaq7YkOeHcDCw2IWz6Lc7rf+7CiZ/vT6Lc1xPRx38YYcTQXRVpK8tlcomPWjDvWt/Ravv7HFDgJbdaH1Tcqmji45dqVbaIrkragC6Xs54JJ6r3P+ziz9C4OimcMMucErlhzjUxRoUAv22gyCCvtH/F/i78ruHRlh0ED3ehEWxbLa/X4Hy+OblS1BZ4seXMRb4ag0ILnXF0SZ/2eAdg105fua+SqfVbsW3bbZfaFu1I3jmHnejCPB7foI5ZTiy6lz2/hJZZzyTSzhzUlB8JZzz6soFzf7B1tqf+jNuNWlEQRojFDD6fprm5pK9ESc+G8njvxMvzPd95SI/o1k2VxPS+WOz58Hd2qhfPh4d48pRfL/KYR4JGE6/eWovAGT9cTLODImKxfAyFEEvNCNoL3tTiWocwKpbFNMJTBjEcNjk6xPYB3RZy67nPjCDClbwKVPCpgB8naBJmnaM858cMii5tly9XeaiCjy/tE0o2GJpUOACZrlUM10TfuNBbuDxwyX68Gj8QSP6r9li+7edKzEvAJeXdfBkaMhEqdp75AWhDvzg7Au/UtUrdy5sVmbAbwSzCVIMR8WhyAPOnFjp2Vs8PbopCFMWUZ4VTTnahcCsMBW5W/Px3IKsh8iSQz6IvJYiSErhIjhE/OaMlnAJ/E+TS2pL86EhMO71r7q5MMksnIwnnUhS/VGe1RbZMDWx1Nz7M7Xk4j6XTxLYl4kVUvrfphEIDDozXAlSKFFbuzkSPhQx7Uk8Lvq/+HJoPPMwmYIMb6wK33jYwRMKhgXHYNc87fZPTUevpDrqjVv2FCRVR8/7CpIPX99jZkMn2XZ8sbL3/hSy52JRP1rLi5GRWWZHNugV7VqQ7S08ywpJAS0o7ULmBM2bcSP9u0sn1+24BngG1OXXBYMIZdM+Yh2YRZ0UrzTdnC36hk2tKE7VdlOLBCDqbkXjEEImu8GzKA56v0rO4VdqW8NxPhYpLQJ4pPPd5nfeKxPsYEBBhVNzwymprinVIzaGnvdTfvaYjul2IDcLjB6L3V7MiNEksaUsKiTbE8/ZFC0ZeIGe/ij/XAc626WGpb0jBuJhaQd/IAdaV0ge52nbTDcRtm/H4iCoz1WyOU0j/pT67s9dCm8Bw8farbkN6ldBfNE+Tt5Z0S1Yp/9maDAJ3mG4NqkCwWIZpZ2o2pLWMf8HyBR9qNzhCfITJSQkoXea2QQX/bHpFrLaKHZo/+F1+W01eRQbci7BrAir+eO7TD8F1ZUdG80t7ZgbdXtMb7NOn8ciI2L9yzJhLJuQjv10npllRUISRMIfMWr54HRbIYdxnCbWd5zdM4djKx4uK2Xh+xitJufdDuwRdEUANf0ZMfMRubx/f9FKiJ3MRfBvfwfY2EMTuvb1iLScKdcnLTTK/66ZCT1gVUC6o9Tel8e2Bz7kUr+QTJ8jr4yK9eV9fvjeTKy1827pUVaV89aCO3oykRVNsbfYYrssrjplqvEHMhQdC0MwTlK29xN9smWfj2le3HnM4f9wVsI13yCYWsTZvAIVYRoPy/fEqxv3YxvVOoOKwkcAREM/OG2gFP7WBnk8eTNs+5/pMriJpEa1sWuoLqaOMrBYKIJ0Nkc+H5seuvTeJkUR35lTg7KZY4XhmdIIJugHvFOyM9jiAJpngsxC5dCI1J7HnMT1YnEAlUlzhoqxFosPJJm+ZERgipLUjsmmIDgebPCYG6TpOZK+nW1dp2u2N7slpAGU/zK7wLFGUerMmq607m1U/uLLT3qwZ2tuZf8+gjPYh3IgzroxuKmrwrUpQs2Va3r0E97ZUw/fqSvUJbZVMNbGWSvRpvIxLhgs9t/sfP4A8RUxISb47jytocABChNG/N0dhfj/DnB7pkqUfXwx6tbPlHHvbvZ8FU+1whtMEpueOpzVbjqFfXiWMbZnmN5dBKq71+dvAJSflC17OKuMLjiiXoUI4G698KQoDbokvutHYmfoodyQycbNJTbBOiEnLYXkZ1JbFftETx49s0RksuMnUKwksPbEkZMktHmL1bE6aZAppl0AWpyDqyTHoyBhnHwF2QNZqALqDF6RrnluWK3WW1sgW7BQm4mUCOB0c7zxaSfa07/zz46DmWrk3li1KX5wtjG5UNFUm4YbLpNLKHvrJ/yOhLsYo0MEmcCa9IdLFfgDf5WgRPdaF7zM8KzORMwJBf9kuz7e4yvno7nj1x4UGXkX0QqMZiGA2MJ5kbloPCqtty6SmoxEJ/0FcQs9tUAyoOPLk32brDPB7gO1r1VRFY+FGWtOzk7z4UefjI+SciETmJjneBefbOOTw4DQpYc4gOKAQGIx9oibU2klUNlNbEB4pYhOQKZZQ/52rpYu7UBCbdeMbJLDagOPERtjUQuj4mHAXGeoLsl0kIDV0At1A9E/NyTea2+QddF5972Zw0lOAwbGqUgQaM1+6rK8yP8LvuP0oaR4rNj15maJMqFHxb8tR5ZlbLLlb5ndQXzL5JqwrdExfozHyhSOPQtZVQKSFJQUcAb2WXHkt0YD7nZ7Fw44Mdb40844TRt0wUtvx1aMj+7pJaAY4C/nim/0uABWDQpXg8xVaOn5lYUIy0whnIAauVjc3mwnsmn3lC5qpDCSe6RkQSBnP/3VjpzAi/QYQiqbhCm6q4MUUiBc4fAJLrly147vlckqQhKzz+xDqfrwY3NS9rPaqlDdF7BBWszNIReDAvgdJxRYHnmkYafeAhht8qrB+/wODE8SkFlY5G3FMah0KX5HErOGIVcYfDaZ2UWaZGIFtvhOAcA5rNoHOhyzigbV/UXnWHZV2OlNoytydv8jlt7MyRT4tufz3FVUQFfEBBPK7mvIyxBD9WaBjPz65BevPG98MRu+7de1Gis3gaKb1xtcEPQCRIXBqf2MmbI+kP3XWF19AP/1DvKVVQKcUUMjITXJZTp47EV/R0fpmCk9+Uup4xAUscORG3/wUK7AOYh9wrXYPmBU9mf1OVwwGI58Ex9fre6ZuUU6GCPocbAx2Fu3f062QHbMFCFkJZlrtwTHr11asc5+1E3IbF2F2OuqPuML2bjGMENoHYQUfYssp5Z3S3tSBo2ppXyLTOJZvAA6LCjs4F26i3t8zPkz1bAAzfOPf6+98Qx0UuUXUjsiY0sH9/lnQedG2DWhFNkda+06i1ILHU9frcuNbWXYrXL6k9NXhTFw93WK0x21AYYZM9lIppYeTGNJ06Y9E8qUgRRyw9djgKA82CFK+W3mMIXiCuYG4CIB1FgAe8ttzuT/GshMOKzejF0rgNGrZvURm3zZNk8vXLs6UdcDgieAbnTbMDGwlAWMDtdWPWez/dECPD4r8HbsVxDQ0lLSwuWqcQp++A9x0kdkkpSbpTXfVsWrSQyHYHPc86HvEzP/UksR2/O8CHefSjwT+MwjWw8AOBqaCa0FBlfZN/obE/7f3XwLIK52EbXv+xJDp//wLrHp7OvDxwTvQX7EBM8hNpDzep5FIoRbWz69YARoYIKP17IA+God36nwomujDgkducLtjD97xaz/pvMacXXhEv3gitXMzvuOfCOlVOt2bffVgQ9haQLHXq+lOE37yo09AvESeoW8YkwN4549UbmsyhRafSJTuhacuxNHj5P3TAHV/Wxc83cqqvY6jIeaizgTVmAsR+iPn741Q4zT5WCYZyv2lbPN/UPkIg5xWnYRU32LYjsXmdtg9w1vZhpaSTBldOWsF3rCSsYOPh4smiNDzQeNYHriNawKS12vdg5+dtEF+HXbZNBQC8QSqdBhWzAXrKuh8dC+3CQLQHF54a526zqX4ewj2Lo/6jZY75NGhBJ2FR37K3BcYRp4qA7ZnccNXQ0/E7sIBGBbn7g09P/OJrzkmQqueZA3Rr5tRe1/dcKS/sKIRZ+4W1SzXAKYMMt+/QH31lZRMxzEvDWfJGl6jvs9e0raqxMnYAxGFZfD+2k5mEc3/QU8XypdFPgH1C7rXZXA2oLDZ3ILr8TTlGkLJUFqL49Pavlj96BFmfKpXy10ZFVf3yQmocjB7xlpksk2RvF3bVNA+N1jBkiiAEq9v8AO3wLEAlavvVvvhyepSgY5duLKDU+bT9DkiXLoFP5VywkMAbpmhQS+QF8HV3grs3mUVrutBw8oca0ksbqxs0bR9kaeOXXznkxGTu8sO7Drjc3sY8GLgDFZgAPkUfpHzBYSUKhyq50YRiIhyyZnvsfhZHxC9rhEHS6Hzv6q3y+04lwHXyd7c2sA5tkozdFqhMGndWP6Miwd9/ZNT+WBFwarphVPgvXbYO41SOO8wCiUW5xTdfH19U2vFccfhgLOoYSjzfwF6t3wA8z29g/yU+1HszEwf3mRSp7Y5lOXrUW8NkZ6MK85U5RpWZCbKhZMKD+WPVxmlopL1Y27t/il9icR6nl1Dz/exWrL07QRcyh+DMBeEZSTSxaGaLt9QIiz6C52l8kGJQ7Qx1+lRyZOj7lj/0rCNjO7BTdXYAdC+2aDG3V3GjQpu8V0soaQf0pELgS0Wd321DERoUJmLZO5ENgGX+/m1gBegfeEV/MAV6kii8MWaFHBGNHggj9rRyCAwYmUMb8SqKeggJz4Jrmz3Q6+RuKv28EXxPP/pf1ZvbQ1pbtfcNwYa8cdFG68fyB1MDd92n8q1/Qe/oChsiZn5jPKt4CQ9VpdKLk6rBxiJhBI9Yh2y/ndTLJDc6snPmgz0FMR6XiP3SOxhXeaeyNW1Olz4h0aOmmG6jsUglsF+lDJtlPrZmX0vs4E05W9dDuYL6mX+GShVELXzAUcDpLH18opFV3cWEbRTCnbsZKL2Bed5QKe8ooNH9gd7hlkfWCe3VaXpNqKG1rA0+l1g/FaJliB+FK+UojQHPrlTQ1WdeRmmi+lL7t4uYA8/WarYTwfJAtuolJUUq39uMNFvE96bYeBy6euh6Z88RGEmkKkR6UtXPOQ4q4jk9NTQElw0isuB85lU23vVrrJgezRkqoRiFlUrPiKUpOv8ntmQ20eVxwqWxre0N2J6AmkWyGnb+goBIAGr0zrlNiR9201dospzJmy9XEKtHQkVylbdYIu0s+18/hYhtQTTSo4pLsCMBvezYhLwnrq7kE7uZSMSuEHNg41vAGdWNFZ1e+vL2sSGPNFGdaIqcmnK74uMPCH8p7Ir8ek6wA0pdkU86F4WDujcR/wksfzpL4eBDSJyfQuV2OtSVgedJwtDUIpYCjOp7IbqroK9YojTjZ/7DTD9xvdaCYDpFl/Gm+7tH6gI0UlSNzOflnWI4XJHxXHdYnYn1DHJOUcdT+wSRYTGnKLO+WRmymbXiqRS4HwU5AjiORr9SJddJTVOKVyC8M/Xj5LSp58jXI8GXVulM9aR4sPzR3zzNwSOqJsltHX86a2zncA4zUnLRvG6n0ipv/urSALvMSpSKjnLZKqkiqfAl2Q90ol7qjYhwdoAffmGmILQcDVRZZ+HMxFGpL03ci1eqxshdzPPZ/AovlY27/c1lQhleblthMqkefIDnPUV9stMdFKAsVCfXbrCT66drq+QB0B1qrSFx0/GpQjIIePpHj/7BS2LC8jd255KPS5Wnozd0W0XEeRHMPQUj/hEkip2EYz7H1ol6P+/ZNhEgSQESk4dI13mFmGP6LBY2Xq0/maCtRzi7Z8YofPSMauE/zWarLbO9uEOkilT9C7yo2jskV/4NP47VWxeCsDDWqzJ6pcBuZBKK8M+P1zwNg3wTyXvVyddiFgpF8m7MkamGkfiALZV54KHTTzL3UQhsS7MQ2cbHcXusLkpGMeukk8YPZZ3T/NTB6T5KFIy0cLxuAouyu/yzWZDZFdoea7Qmd1KnSgdzPZZYoGE/lsnLoHhBTpg7vOurYF+6ok8cBjdLFm6oR4cD8="/>
  <p:tag name="MEKKOXMLTAGS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oD9kYMN51gZFS5S9Jgy37i5Yd4FXXgnCAX5yMEkKCTI80h0Jkww38wxxiAPRYNhxnyIBHVG/zVMHVtDRynZwz+AM7LczR6imj1cWGJQb6KbhVGogy2ITifi5s9E/qGAapG0dEHMGhxUwOcivAWsLrMMoZQ/diH+6gqlL8aeRgC4MR6XgVYHaArHp2VgbzL2sJZ0gy5k3X7S1/3PoXGzWkapjTr02ZmPKr/wbCMF8HSuQ57aBS4BHMgrpVFbzdP1DBanmPdptzmt7BCtyQsV8DaMe1inQoRhfBXdmuXODLmM8efma+xPL6kCwO30mTkdipd/9797BSr4jmxuRyDzM98/bGeJ85J9kLlmZYITaKZuU1Z9UrY3FvMOGo0C2oll1apylsrMsmJdZW1nZzt3lvzBWexak010odYxX0L8DESLuSIaY5pjnMf/XjZIcBtMTsKEeyta0lAl88UZJqX6K1YJCjpDROqyv2w4dnnR6I1SJyagKt2YpkY+vUdlVoWXWXU7lfSnCpXA0Dt0UgIMjO+vrOPpYAZBgiscY9E8DWLIDTXYieihUjeX1FIo6Yh4yNU9uIklkuPV9nIfakWdyySu2yrTQTyTSTJhQV4eoDXY347sQHgXFqb4ReTjKElau5kGElWLRCOMJVboSqmgsIJHySz7LaK+fmXwYWKx5UQ6bC7g/fXnNOGYgI/c04A7bz7oYx9sdYN4toxoTrKMR2/ZrR24cuQ+B9KE3YyD58IXpXgmnnBQpLFg0kWpmLMjYh1oSYm1tLsN0k0XEHCAYsSUu2xlezMMtLt4f3FAE5lRrH8QbQgULeBm0YjYavi4DTE+UZLdYH3SqlT7zk4ow7FPm5sYurwTki3R5ko0iKJtfYElycJMcEp6vMk3cf+n56XSIpKF0SjJQSD4vEoloeOG3VeF4Vzza6L8I8P2F/vwfbyCFWcNB2F/jN5Rkg7JzS8UOMnXGwz9FnXwtqd6ckDY8JW9D3T7D89HkgUZ9A0MvhJAuwTKlzhWWflLa1srcpyRwYZHPK9xVHI1gBnbMxrwQQONy0e807tdJo3OqP93UNlEEVwsdCcbQaExKKZWvSWeexJ0MEgTcWKFkGdznzm+iuOVYuJUFLRkw+RCiHJ88UVo2AwnuElgBFlLnQeubPQYj2E9uja4OTK5rhXECogaXNnEBtiGk/tu0FOHxlEtX4KTBsPkD/gxnpMmFpP76Zl8mIKSamrC+x5JIgpJ6GESOlIOfVVDcitQcgqqOH0o6CiQzsyC5I+c3fBjph8ycmqaj1iJLzTT+1hMLOrnNea6l8kFcbb0xxIaWWAF29kbm4sMLBjnkgDmILe4C3zNVBTcGtY0jypJqToRpH2vyo/iEKypndQLZeC5BaTkSynbFfdp3DIRCYyS/Box4eycj6eCIp+mtAPZhDdzjiwlmF23QY69Dv39iW+OtzNG4ea3JD2EraoSfNS5rywd44D9+wXyTkeiedUPs9OHzmogIN8uageSfmNJZaDWS/JvXwCsRGxKkZCUFwR/4TdFMZRAwt2ypO3R4tyhYg8qY8xxXBKqmPaAutPfXX+pz0FY0TM3VC4T2Zd72invQcTxvvDceOF+EPOfDMiYBMjsyAO82qrh9Oxaf7Nx2xDQzjXLrscGBRtxHT+84pNY3Nt4XM+3vGU4H+4yz7DqbvtJ1FzoeBzTP1vAr+yyfOyLMe5jM2S4stWVIj5I3ZkeCODS8aI2TFYlEAEHgjrlf7TbV75cTogzzEFPKVWIDJF2ILLznRtCjSoPx71aY0g0yyuSC7MkDeEkqR3YydeUC4VlqSJ1lJnaDvy6qm/llwwOiuKtFcT2G5k43bB+UnNx/f+nLMK9HWWtuqaz/YWwQ38aDlrGF0sx+Rlwzs6msC4Ye0VlQfVHpdPdFKVXVF0lsKXUsPT/97/KQJMnOM1DbHG0Or4KZ5fLdHhx9nKhCPoYXpXdlh4L7ydp9EsgkH2QRMFFy3I1JQsShAVmuPybilzpf6MuUgx7/gHFTShbUlbAg18quoKHve+vH4BrM5ju7eAD2fGu4r4QqNCOEFh9yHj9hzTWaEq2gmNNBbo6fweBw1kk4So2zuW/SlYiEvvGqro+0/eV6VVdH55LZneygyjDss2iTpfurXG55NmH9Dx1SnxQuIWpoxWk5LDOqxBvm6lTYpPrkF8oUCKadx+Ri5fOSZI5WExngQ1LrvxN4zCeW3geHa6fLM0c533DE0jGilyVsthHrlIb52vlNZXtTFfNxpavrCMEwNiM1VCl0IRWKyuM1f60laRYDEYIbOxRWfdJ/Fq9reSriO1nmNtNZ8evQK5PXwonmrtPR1vUnUddHubZhH79H/k+JEEDa90uNlhVsA/GvO/32qTg9+SHHd1l1P3bMdwTsWX21ADTHJNnQ1TomblCqHegu4Kd1lRbUkOStCYZ+GrA2A7SsgvY14jD4lT0crvprcUAzB7huQq8urbUk0y16JNqD9qjvPxquM7eiiFEnFPJb+Yuo7GxZ1DtDmTCMZCdyIexbf4uoQFt0WSOPdT8qvQ41s6n33bh+DjZzRGyusQykS8Jj1jQzLEGT4N3hlhZ1jqqUWdMzdEyp6kHO2NjlacTy4u9O8OMnBE5x3HvUosAeJpK2FzYE8ayjDOt6xw6gaFiyGFixc75QABIKZYZdQrvzIa6qgxFEKlefCibI2tIIUJOYuOnFZtc/FRM1F8EgY0IBbaVnAvYM9UMV5lSpJj6SknUNDB5rrwXy9ovkbq6Iw61z22/womswcXxavnUMdSDP04SrxYLhlfWyRnZsSXlgwbbnPSnD86ADlOqR0gVD+tH0DM1H73QkqDVFMUv9qkAXdnq2Nx6A0fNzsmoMJ6aYbx+DES/iB7Nm/z2wXCYTd2Zg/Z9uCr1ezVMWOX+5eyJ9MFMHCkmrH4Qz6tlhyqmXQscDe/KeTJgoeqYmm212ipaqIocLcTxkajsr4kl0I5S4s7UuSPCwWPxz7hs56PpuvPcMRZNq8oJxz064GlTkVEZIOczMBhpNxHmUjMmoR9ywOf02kj3IK1ZIBTD9XI7FOvBaL5ImW725UKLksD3rNgHiezzEClJgbZzL6u6br3sepa9sY/csIHt5L4WIqHRFY95HV4Gnz4u3Gd0Lx/OOhkRnoDrV21MZiG3RVZC0nEQI3wCUL2MVTrRn4PrrntBpyNFOviwZAolDA3Ew/KQSHzrWKgbrw/WyIJP4OMGyrkgOI9kKPmj7Hc8kJDonwemoeoiwIoY2cwEKf8SO/dbEYBQcfY8N12kwZsiQqb5TU4tmMeF9ee+UyFGCkJXPKyVAljQ5lhcdm3MnxiOISp/vHM/A/Y90826Q2+K0d/gT0MhdAa85PI9lOr2cdH5T76U7P7VAthHkAmbyN5nAy3MM4OVn4jvA2Q1Cb2ajksetkpjhPDJDJfZ812uW6hEEIMlumU/fjgWcZHQm5/+mH67AjXOhk6dcXKfP6n/fkQHgiR8+SgJKMYqb2A9fV7EXnutb9GcmF3xI+h7q6Dz/7W72w2GzdjF1HiuQRp3XJJvJ8qsfPHwdj8BhzTLkQLrHzbdW1jj4NwdCtpjmYMEJ4BWbrgsUVWNxWMbMEkpAkrpUFuoy83zJAgjHs8oDA36H5ic3WvBPC/K0Gllq5yhFkXF+4L/jV1c37h+go2bE6/5fteaRdNqsEvhYoXL+tcWlbcCQiNIBzayah0qBn+7xBlW9JtyUvJeCz9v97496BuevHWorm49JLftdCnc7zyxDqDpqFjx30GATFg2+nzwdSDA5NucQvDYwAE4ISQA/MqV/lhmKJ5loJYnJ+8ibUXKSGP93ILpPg/l5lBuBfVXygk3ahtzP0v7GbuHkMqgNiNr/g1Rzj07ej2N5ElRBeFcUzwftA8FiBzNitMzFQM+cA4e2UC5ua8T23PiLnSbGupYCaVwnMmQ7/SGMHPeh21nx3C2Pgct5NFFFUCiEJcZ7sIa3XG9IkEDEsQs+Tzs4NqUiPacVCFmAsYnPfmvyIAcADOn/4cq0GkVV9A2odfqVNQOKrUd0J+D8Pxrhbuc/0F6mGuSLd+SeRNJJlMiOLs9nOMIPAJGiA/vEEf1/5Pw9+le3l84PGyORg06Xz8B3gNrlvstCNsdrS+zHP4TGTU6E/SdQSNpSO3HpcLQ/OeH1lrxhRVue6hWfGH5o/LUexkARXR3d+epDiCF2SFVtWF0BBkW1b3I9KWHUazd794JOnYdcwJqGaOIcSXy5rbHNeW4u0IAymOGG6s9oATIp17leBbePURuFrpKOBfRG1/rW47id1ctF+37CmUR6VPnYHHsk1emP/iywVeNWYRvWT9ccNrMz3ZoEGo9PbL9KghdplOIZ+UcF6noqqFB+CmtdK6fbmaJMmUJtrgrDnF+I1k7OLux4lt96S7ywh017oZhtytAWZDcpDFI9U44pVgC2QT4ghV3Muei5mQkIrzUym5DQT4EZvYHGv6CApV5+2CyDyLLgUO0gEXPk/cJMscjh53GJfaUy5lgstdLR5vUQN8IwLmjQ7AHbtiVvEMeisZef6ac4Y4bjIKyS93SRU6uL0+n7BHU8+ltu0JWZBnT93+QrGggyE+K1ey7mwAcQ5VqS/hMvunn6988j5828hlceG+RJrbUUOX7J02Mg7KybYevXl7SkolXBgfOXBoQIKoCsPLSxx8SGpiknq5Cfq4j4iEbYmuKzOX8a8SOKr2c4zj4yA/PxXkCa/yMp31/rhunjY4jALF0FYG38vnk6LxJJnM5mndomxccQn4ai1mM5fN33Wgx/UYk/3JC0RAVP++3azV09fO7Jka8I/ILmjNlyaex6T5g7vHjbyyIdtsf74NG5gsjAxVwLnc73tzS9uvTqPDW+cAmBFwBzHpn0JDsXqq4ornBNRtO1fe1Q0lf5ghrUq0TqQktoBT7xyvFdlWpIoZWCMzGkQ4HF+x/2co5mON9s7JDhuFmEox3MKHWfQzI/RD2tthVcQVZqyXHGflWZMhJUGe5IAQu+sf7+Yk02jYPMP8tqwNrvxf89NOF7Pvy/vNZz7KMhWaPUA78CtQeHV7zdBmHMEgCIlb8ybo9S58I+9WCq9DJIygrhNl23tJfLDw1YBsuxxZcuOUtn1KoZ8YxU05zapp5mP1dTFjWaZpMLNqaDjSF0UZ2L9mrxuqs4tx8IHS0f9zl1zvXSdU0be9h3abFSjirJ2u822MzZVWv55us2mEaMGbYT9N8puvpb3R4fROYoDmEZRfQoQrJPw57qS+GVxJhr734Cm/hAz7Tu8CZw552GVt7Sos6nwrxK6v2CaRSKwDL2yhznTP83GuF+OG9mObxfO0kWIDZ614snvorkucFeX5AjxdSUvgKIRW6uZPS/gKdbFpv1BZl8qfiQAWm/tTveONInp8JRK6j3neQLT7ZFolE3REvA/s9lXRM8pKfxriYUS3jizr8UGFdyYpsBzpcbPAs3j5CooaN2fjnQWDXrVm1CGZnZbnAA5N3J5BBQ30oEgQIBJGwtRpxpZ5+MwnAQBwrRrnocG9npfibqNeMRp7+HPBwBhN5qWNZJa6Grqi/nUlDiRjQnUs13fzGD96233q+aMqstKZL0MC1A2WV05iWaZRxT3+YGcPfgiX0Df0w3u8+MK7CTw7Ayd4Xxx3Vnbq6G4a3TevGCd5Q1nEdDTT2mIuubRrUD0NrjD8n5jGKNHbkOgH7iLEBsS8VWn4wnNRYGSlRkjyxKnJOMZMblBDor0JUFM4q+YU9MJEhAlI0xegIB4BtdwbxCjNvKN4G0epORljMoyYvO3A4JLk6v4WMbxuW+HUV3zC2+F+y/vkbVz0yMvwLGjNx4FDzEypAV6xJhxjEEsjY5A0Typ7YCADGAUv8uqi6kFv2jyHMOZdIgeU/4+EwEFblhI8n12PfpMxX/DPG5X0PqTJMw2XudtXwZo6+AI5lPKtF1J0PsoOzSZXcqOxbHbF7zshkXk66tkc9rCE34NvVHZkWcZ+5EQS6HeFZf0Xb5GRu6DjF9JesXHQcJnr6kQdE+KN2AgKshja1u2q0UClA2FSJv5SxipWOaI/DcJDj8+vYTSysrKKC7xQNKt5iF+rFICy4c/5yr0dtFSpr2i3fNJVnqC056HC+uiD/N0jSNsQ6/aHCiwnR1RB+JxnYItpPN5Q6aCmLvM70rp/sQr2X7+9JKD5OQ+Slwi8ks1WwqIpyMtrCnC9GTLJEDjSKjMBjQwZ5J46AwYMmrRaUkzywVggfIP8M4MmliraLuH29c4PZc4egrfZ3aCjPGzV1K3soH3keNuhUKgMn6AJO3rWzP8KdN3p3qJgAPG1yR6+FF5iFjMtcHSFLRL0zfanPioCNrJ+F9lXa9bLdOwzO/IPlksxc/L0XdyzUDZUhwzOo66MMfOWSNFa69Bu8cSPCdfqedbCXAZRUvnYrNWBTlrMgypR4ZXY6fMKTrvmXsVZXARz+rsRV799jItx279tv4683htnk0/aUVUh2UJgHOs7DWVpnwbcD5mnJO0Wp/AwZhQK9Mq4msRjnRFIGE1hlKo3FGyC04S2kis4KFfJDJneS4sJobfWhf0GSs558SKdGJzhDoUysH8RTJnw0ETWzFiXYqfJG57nLL653okaZ8rT10D0283+YUZT3QIRj70C+hjFfs/dnkDzbqCBFlX4IQkKOayRv/xvEx13zxW0UOvjWO4RSY1R9EL2xDMCRy7GTb86OxjIvmvbNJIcAvW89tIk7iwF6uyU84ESxTBdFUDuVDLEt2ZZQDflmdkAWRZefzrNZaWt5D6TuqJvhZ1k3xE5h4QaZyEbScfBQlHyYT5mPRU3qFChX3aAU6w/pUhYUm9Rw9W2ApSSQLRLuUSVSNdo/y9BU2iPl0pB3QHMRpqGn5b1VZdTMzKBFQ6iaBrqCmB8V80WdAC/G9Xz7lEpUg0llmQtPfPZyWeKx+DNA/iKRrEdZhMCgB96oCENviNBLHS6x7/DZuwMRFmHBVv0/468WbCxCbkOPhzLXp6/FWHk2ycUl48cGC3Oqkvx1XZ125sHkTUftNcybu++lMqBnETlC5B6Y8UZo5clx1VFCqdWAwHDtgt4m3OIXjo6t/AgIFAZ9w+rxDMgiyYkkEtnLI63MlWyA3J7RNN8HWn94c/JeUlZJDnVtnGwqSYX54Xul3iGSJAowSWpI3CA+AGfXlggBWtTy0b9RYCPjsVANRLSL/HHnzU/Q55ag0H2KBrxVfU3deByrwfsknepz5PBRxZOceemux1Ef4Nf7zJ0g6bfUoj2aAFCaMR7mpu5mQRyKeEJ32swOv2BUTqA7re+Kf3lVilEI7IZoHznGJ+BcOATuL+nkpB9FlnEGbBnxnDp811LQOVi/O2Dffi2cdwFTYLMEmwN0TtROsPHM+Xb6hupwtYcdl92fyA1bL42DG60cNSkwvLBUBKDa9VoX04feYGY/yGVqQMhog+6ztq9fGOSkRPl3XdwAGf9Q1vgVIy9xg4S5kBhz4QAdcqczyzkO632VpMjx4AtX8A3WYHF9TtbNCe3QfZEod/2XWVuCfI5Cu2a1OJ6qez3LSCaKv85XiBkQnbare0TwZlOm6zr+4fpoeGUZhUybEbg4xa93D9G/c5GTz81i8jUZE2kKjPYaltEQ1TLKvYoAxeVUQhDfN+fwl3+cA+ZY1DAFSIfxQRcoHvcgHuIgL3N/16PBvwFqn4zsTE4w0NZH19V7v0IlCKmSb9KdRzB2AXYAK4gwJIQ/73iYO3AzAHiiSeeY387MXgLJv+4oiJrxnxgJt53ZVYN2DoC5wT/4FttN2W0osHnTqPIbTeMRhNirnxVIUD5I5GrgrLhWEDvf28n4yhyOx0C0ECtRGETlsy1MpvZt6ZWQ/3jCA3NBJrLOk3CsjUe0pl6kQVS7DQzSvTkpy8Zxnhbxkt7gkpTIRXXdfPmNVM1bw7b8ZqVhe9knnLcc952RSQoV69IFYdsTZLERJRKnzseOQjCVWCIHntZJbd9/ZB09QaWIDJCT/MC26hPIiztdVxfrFpymo5a9H4z8f1wMWqhgYaAKq+q1wOmnGj7FbD+12NHpVYzg9EFSTIeutbG34+Swffx+Xm0BPPruQGO2kfPEEKAi/7PmIOV8935ksR0nOXkaLvaWYzw+Q5c9aieNJQXXI8DHAa6LE0DOYGLu6SJyEpF+VEX8GLnZugINVV+A2dzFhP3OPmcNBmolbWCRd2rafLmb3vqfL0pr9k4yaIA3Vp10Oxs/pqQwUr5/2Ui9tkG8+KAjG2cMbOKFkXmlSxhl0qyxMwhrio1ItPWTdQAr/OndJjU/A6ZFoi640Ty+yjPQP3onnkTkV2qBL3SJeUqcdmgG6j/DFJxZj0bkIhv8V6p8gJNoNQvBp+ajFRK/q2rj0GnphPPuQhufOVNjIgoBgIB5jd7I60NrkNI/L5UGGRZOaArc7GmJgEEQr7zcL/OmQG+XbPXPYqlOKxSwgF3hziAREoMYqbg3mMipeXxS74B9BXS88lkAg4ovp3Z5P7uCZBvi6XIsopAdiQpEXBZWIh8fgHOR+wbotCkjZkc6/7jTs1VjpEgZDCMo9wj2Lq+MXxZFEo9ZepmpsVnJ8mhTyzODN2kqBR3e3gZnNuQ3dRSZnJhXrHOk+waGahELbsDsCVdPeCBGlLi13tGJvajstSl2uYweAPrX0yErHy8932BueSu1pZsvXjqY6zzVvQT3Ku/WbZR2G9rtO7gO4KleAEE9WTEGMnFDy3RQmIg37uxKcDIzxJjuGFWShw39IM27Zw56y3HulYKHNMSaQvSnqutpK/zO/X/i66fzJDpzjwHn6PCj8n6cFnwmY9emj7ICxhoiiSnGPRdjU38Uz3mehNp1zpafP9y6WM2zqPobBEFQmqLTqzOknDcY3/ugGhM9IReBfv13EymXRSJAp/aZSR4nZA8kWC8wSyx/JdLsWVmrJws8bK1kpelHfLgF11at+jaYyDmxDX1Elyhpxvqan1noUn8dXqL6wO5j1/foT1ShTf+6PvkRUvV/PSYuLE1YBHo8//7aV7NyhkENOfY2wRwK8qbJIgLfajEemGTPzd1zayiynAbZQ8XLrqxzSJlkrQEf+acIosGjpgAah9t4iiZwded1kaHTekijPgWRiZCBrX5miXRIuYdGgfTvIragnmJSC26wWqNWN984CH8Nm9naJ+TaOosp+tvpHnfw3zgnILdk8Jzjl94gcFQC46sbnaLj9VFo5plpLTyYR/Wh+9Q3QjSFvttcwCqSIktI6bTIC9d8hh/XucDoSdFe+cnGB9eZeJcvAB5vkILGIdbCh95oRxL4o0u0LKkeHbT4rXWOvaBhiRtGmBp9t4zDuo1gDaVhN+E9KvPmtF15yVg/js9XsbK2Hv7yLvU96JA8f45wfKafE0M5P1n90GYZJ0Lpzt/uF85G3Z+RoHLLv+HLZNVLuLVUALjlOM2+Acfkfu4EnZG2mq9RhV/MYP4JZNrNO6y2lh5zSRBImCMbVd0XGaNn1z8pXL6QeU7NecSOjzxw6NWTIXCs8MMLlipTj0hjt2lrNTYS++hmLX5LB9WYRZg6Y917wKxPbBQ1L+yBj6JGKzLjt7Al9Me+/NbDUbJJE9ZogpS0gCMawJlmfACJ5Th5/TejZ9O6HjPim4lH4Zt2Kqno+WyrcgW2nLVDvEdrFXuELu71Q2+9J+lS6XtVAafSqT90wPl7p5+XGGDMCZPVPF33Kjq4ejbwYJwx0Akpk1nQITA6GgJ547DWFNkpjOMbJlOiUt0R8nV0/2UY26oF6lDYppELYzC/f6qFGIXtD36yVSDn5uP66k/dhfsKcuzLWj9J6+84IhqCq/+vq7Jw8giGxJ8MeIknj5wSP/kuE4UmkFKzsZFkdSQqC19mn6z6uGqHG1rGMQ6iPUsFDfyO3Po6jhKRZCwgRG5qcl/FNgn/hySqqAIMFxg9ZDFfpWeRqwYUkwZIaPAQGg5dAPWzP7q9GhGOwUJJC0DivfdT4tzwZ3norb4RwOdDqXurEHd2Z7naL836AsL1enuCkWhu/uIZM4QK0BumBx6cVI66wrwXs3nRpiav1xU2b+PP6MVrepBtgIvj/voM+Awof9a9fRwGUDiZ/8lpn8i+1ob8QiEyeJzK1pLF31eppns6Ei/zkySUbApfPCL9ooN2D4afuEsPEA5bFhlPn2gahpJ3xojDKMluT5MLuCAhJMH4I1s6kmbSH5GkiO4eTKHwcsp/6ndR/0v0XtXSgqpQ13Wk7I1We5vf/S2mmgO/K6VEku+y1zCWKOkdJBo8ufx9Vko0SwuDuMJZXWsEb1pNwhHoczJaxRzgPLlvATwP3j9UQnKHlY3S5LmYnTog0AEw1DylejJL1n+7KqmZ8/DvGXt8Hz50+wS39mNGJMJrayW1d0NgNU7kVFc40zNj2MfqOWY3mhTlS6rDt0jDfTJPRFClpSkKg3usgWewWmWgzzkNTNVWApF31KBEXD5SBTyN2QYMfgjaVIT0S6wDUEDpRDCZSuRCsynRaOyCYhkun+fielgxgXXNfZ71GdX/qQzoxar5WACg0B5XEqFgt/xwJs0V/FSm6Q75Kv9AMnpP7agEmSXq4aaDuqxxmuCO8aqp1yspHUGcIYEJ16vKzRA4qrjSXEBOdLa6maI51bu7EY6InfhMmmwjAXJMI9Z9aMgBBAlvQI2f8K8/sQCWgKmlsdB3MFrFiohgyQJboPa1K4+IEg7HsxtjPo19OVmvy6H1UV7ZcoaL+mDlJAURUlBe/kWW3YVZnvE6mETFTnHlqZ408+r5PWJRA4ZpVoxW+kxQXeucv98KEvRLN9mjR4mlQehlFLB9J0vHs+gKUr/3kORxYB2PYukmPnUjwAsk3Kz0yCu2uSWJ08afxSIgjq0aCTVAI4Q1dxpdZZs5SW4G8vE7aNNlr8+QCv0+zOGPccBgfZKNv1SRht4kiHXrUKdw7OHlpHPwlBcVCMj41WR/kde0wanjXcPpmS111sQ8M1C+HI+L1Eo4+jXUlHd/KtdVkjSoOFWGL8ArgK9G+VV3lO3mA+TA++UUM4Phz5X7VROLYBPJ5lDQK6w4soh6f3c7kAuQhgKRMyBIxny9CUrhKbZiwaiEUZIxZ8IB6dUIE0pPZeFoXjBxb3DxEmVwNkC2hglzFWDYIB9j9kv09mAnpNBiVCFhT8Q53/89UpJCRUf9MAGLEul3MWZwBvEFmEcby3Gnqgx3ph262AVZGVifmwBFA7qLx53p4DYZ2z4wLEBHA0Q2uItmYm+m18mlAud0svZzsfiwSlvxahbBMJQZ3D/oYcNuhE87iTTNyA5kXXMbsA+r0tNJfHsEwP5jf8cLZFaK7TqB1VTGh1IF7DCfMZjGyljGG0hgaBE3pgAe+8Uyq8tbPUgMscpiWTzHmlMJ2UHIA7hzPb0WHPCEt5stn2Iio7etlLrUTLjAy9KEuoY+zUSvJxj/5cKJ3qOk7f7jSD3SfOHnspXIBrDVkQnYXp/fl5z/F3l3lvrxtT17nIqNxDaxOWki2+fr+wbdidyhkUNQm6YMF0kZB12hbzUxHHaIuTugUhgd7vOQIK1NrIXtgAqwNq16mQ/tzR4r87CCHr4dllaUJrxAhAxjVcowkGptdqiJbL4PUQrREpt1wK/RbjjTrMZDG/nPbpinWyl1Q+gwhiNuZrhGCHTYcFiQ/5c53eWyoSBHZY4Ns58dnJNjEZfU2BXppYDaDn2m7b6wiCZyTVb8pqgX38FuAytn8o4EYs1YI2VzyqBXeXyOcGyKAuiRuItiezRP0VelzqwdzfVP1TGqU2LyteeY6XzLsjvv00Hjlp+lv0gsjder/ozoLdN5gkffXI4eZEwKWXINEvQaaASlSMgXAegyFTqoDUm9jkiRxjl21IgEn8BAAXIUI9d22HWVdxdlFCKn6VIeE4fn6PmR3tOrc6m7sNZkHfv6vdhFk4ie+ffEd216A/GM2lBiO4PTSfeartGVDBhOIO+vOILEpheAHZgADhbSXsWlwJGKNkZmV8TZGM+TiheTBxw7/8CgEDO/L3SanTH1Y7GSKNypw6ldbWlotbh42mVs+amycSiCdwMW83Tj8aH8hLwrkyYht9zidMts1Uib9xgVqAx/GnVpjt/MCufHs6cgBeTYkPJHU00WdQcilh41QQPweol+vAxPPp1D9PWquOAfUBMPMeAQedCLVnJgZ+C5uRsjzwfNRK7l3Mi6UFTRIfS4kiXf2WP5M3IWnSaVNxaobepldhiDgoAmClfw5KqDBsk/D8HnQ/Qk59YCyVxBB0+1n8rUegPEY2B2D85tQwr4ebuwUnuZS2fpMglGH4N52HRdceIRMQO5Yj/88oG4D03IrCRTIIoHDh52TaBfcexxoC1SJPhPWf7549Gv3cqxajiNYABY2bZ2cxpNO25b1G6WxREoTNM3NucmAweV2QpjpTOs9AGDHwFwfW3rwIplTTN9I5fjLZlN4JtwpM9alrGRJa1u5vHDSg4l3Nof/GyFXId4h72Z36Bd2iqih/CDMpAjZ/3Fb4gMhRALmajlcdjzToqM0TGV5+xsQWinwcL3BwDHLy7CPgFFY4GBAZC64P6RCNBnWw23lTN2A/IPHiLnKwbcl4yjYBjVcMG5iTje15ez102pFIdvfAQp8PrsdCJ7oGj3QkRDQlfeW/8229bHg+vzE7lfcxG2zu/HOqxzSrXVEdh8lQ39XxgCOGfFWdTtmZaYWAamyXitlJEZvJaToOWaNJlu9kaWN+PKEcPnM3dt1AvR4FFbnRRqZpUPmnC09AZwd59WEAViuoeecIeWMiHMte7tiM67FdJBMsTrxfSwYF81yZehiMiuvnq3ZvVMTzvwC0GyShJ997+fUEMu5Ad5bHQNQELZllQ2espBcSYL8oiITp+rKnRa+jKQbzmgSEOZ40jYhIdsrhCvpL82ePdMajv/t8Uqo3lg5DF18uMcrSsaJlj5+gxmbJuGU449g0EabHNEoUbdUo2wnHVmSChA3mUiVLaEr2aaFqaGbtQ5i8F3+9dwfFzscXhalxguLaL0YsWq1Sy5jGwaNvfT29NNDoo+TRstSf9JX6rb726yGzj8BZOrcEicW3xHHm/BlIoTBM3y9mh0fKeIAPuJXUoTKlLWB5eJHl+QWAISIed8E9r8a3gqJdqgiuf6vAkW4yp3J6UiEk8Zi2PTeHUAG3pSKfk8dlT75a4zGyY8BEo9DdOgt9sZcQtIQP+caIFA6ZiqPioF3BLvl0lDYrt4qaQ/g4fvFNPURObN7CN4k+Qv9GZ+eyq7OJ+doX0rkyLyrXNByiei9vdQb99+e+GdIXFimyvkjFNK0ID/3bYcDEt0b19ID/73DGs1w2w4mySU6l4RJFYRIdnTUUwgWbbmSkTHDS8ODIjsCGN3FtgLZbIudrrKr7lJgeg4K4yui1/o35qE7G7zBScPJOcjmyHDtLL30uxjuhJFeGP45ntM7PDX4WDS3QmPGGZ5/rR/B4UToCs4M8PdUx3IFxSuxcGIU0TaRap5DLkPsGReR6BWR9e7vnT29Esy2R4y8HnC26bVJ1KNYvUZyqLi2O+hG6Y/cGkuSkO/eA6+jxyIt0KTCioOG1RDmFplNdv5l4xoqgOyYF6SVXjwvShyxKml+DJacCMz8kpiyN2WRUev+5tlzPZEnqOG6ZzTfFqplmppVYK4+wYjeEll3hO5ov0Bgg0lWCGEFNRxpT1zVviwaEEPuJk/mhxXzd14pbIl5tI2S4HgKVf7IpSl6rNBUFoGPKQV2ZdE7EB6Yr68RSq0FNyE9U9tvyS3OV4Z1nZJK54te7NlCyzqwNExZ4FBKlJAlaHCxaA+annWOAG7vyhBDVooFst6sTsu8LOB2QgCZ/FB3rElcJ3YYYG/xNxHg3woKY7AgxQmtg43lfi/kFeIN8V89COxet0c0wr7aEHpwGDpAJ7fJeu0TKfgn5d/w7AkEtUCGeeCxaRn7KYKr3lHss+Shcbn+AHu/qxeuFkRcZIMZ4c2IVszuUBqp6pL8KqHsFxbVR3Nt06GZX4+fwhdOT2I/sa1mhzs9bGB0sPygFT2A/eS5Wie/y0+0tRZDGMZcwHkSZqrr8thETAPIoPFoP4TPIw0DjE1x1IZ53eT10n/M+fQDFz6Fm/mpWMFoDnkoZw630HE3YzRe7ZFEaa+wgrvsUwY0GsvlP9c+qwJAt/Zp5QzjO+DSey4wftM+idHd/0zpFPzklKrfbaslKGL1GY26TuJS3spTP9T0hq4hrrcweWtxvTaREnQsoVprCdSHg3xRVy40QOn4uxP8OYPQAczpu6pqWHm68tI08La1NIy7qHzB3LPynEeQJnrrfAd/zX1fxQatSPDdBee3wa2XExwVYAyGoMgVUblTQvKjODb6JG3xGMX8gS4lRi59+K0CFJ6MC81MAY566EVsrUe0E2FlJct3/m7wWfnkGWcZy2cpkUkrLtLxtpAxbxUgohfcrUCG643UbInQSSDorf8mzNEKzrQf3AV2iQ1bflhRZN1oDGKycF6jAnYw4Yk1tCa3nEpXpIRcynHaBGrG9POTrKhDE9J7wSOA+c1f6eWJNHt9O7X4yNAa4p/m9YlpCaVHMSMxpcllNzHKd668dl22mGCF29ohAsrLDErRVv/ZBF2lzYe9HvDLyy9oBLY7jhQPpL+qaBkpVDDjLijlwVyCeLwdrEthpsNo8aeLYtQzLPONi7zz/LYIjAN++iouBQcHL5QIfohtI7attppmPa43WQar0M/zbDk41R2TtX+uYzAzP55TovnbvaMRB0WmVvWc10apLKJ8o7fBra318L/c/+RvcyZrJYqy7dLroDW4BWnB7s6KjTzSzRHta6ZhtzUJovXHgWsbIirKL6kgIMz064djjyfUp6kBvF2P9fDLwX8/uJz0qn9Jka6KFf3c3CUA0k4UXLFnfvBkkDnL3VUnbJh21e76JwoZYZT+vmbD44uWsM+I6+sg1J4Fz1698l/CO7ToWqH21WAXRsoNwqR9/d6RRKNcVdsJiT4XLw6wUF+9MqnH4GEvAice+K74KmP6gf9Mgy3KXeyvr4b5PIpbuv/48tUKT5CURDk57L9DX+cYmJUs3Mx+Myvuj58gxU8IzDH/wzQYvkNFIJBTeFS8diNIYM4PSF+dB9YxLtgh698PSBJFBneRQyA2pFR5G8YWo0ayWgw1eu0x5eVhidhJPwKnPHx37xDuG2ndbiIuVOB52ACh0/nEVTCCWbaVo6yc47fkf91VfQoGaomoncbUsmz/DOYmmaMiVj5da4FQi/ajBwDhnc9sgSz73EO6kLIDgGbyDB41vvJbg21XT8v5GjFPJs0JVP+7b81/UlA4UDsQviGAeTEZtvdZuh+JnI4yPoD2/jcSvHWL8NcgJ2XGLXoltUd1C5RiMvocU7rSkusYFSgoukpmQ5HfW/p+yxYaWRdxHa4ec+ZQALzyokEPIfPF86RDpxJwgx/gBKJoG56aUAbEdDIh4/e+bsicqRjO0o9sonrOlfsdCG+fasfhhzLlWUzoBYNOsP09HCpza2eSwibQIylTb8fi6DSyIriFO699LZ/cKi/6zz8w7wuBlxE1/k+ZiOlI2UzaFiqizWOmk512Gda8ZIYei3jUK/fQXpAz3jE1bTtiXNVAwq1ghyajAF5xZcGPc5nsQ/7SN1ZQfZ6Vqz2dRdIB+ccnxHQ/+ZvaB+XJsw18h7PH796FQFlU5EQ6NjTtpxql/bvrxbl/eTrxP10LgNA02VjWpQAjzYKOZmrA3LIm3jh9d+LLEevoeKZxiWYTrAB383YI7zgN4hoKhJQtmkoXUjHUoRqkE7zKcJdnFyzQBvrZbkzD1riBL1Q85E+Ih355COsYYQ84NmpTZXXzDCU8xnegqZwiWJUBsGsErt9ax2OMlzi16d8VbKRUjcn3D5YJw5OuiRl/kKqeLFkWl4DJw3uT9ya6UtQs+ThRRaRpQZ9HUN/u99QosdPrxsCBfigz9nZYoRD+MaS/waPxlMLfjn+OZTHqFhv63FkAxqvN5I+yijfKc68AF+0s/MMBya/A0f1GoSVM8wpwwdEhbuQoj2bVjREBxxg6e2snXqiNDP3WXzf8XOoeQsfPzZsMnqggqedGqfnU4MhgyFYmVk1n4svA081yA+hRg71DP7umIE6KGkQ1SooUs3BYHefcRKccA4iR26caHx6lW+8KaBcvuVT4ZdlmH6qsktZuedXcT2OXxzH15qwwaR6/VuXRN8dcmev4tB99W/BbpKud0whluLLlLTIax7m5yxttlJ/uFiBSoB5CgQaztiodeEeDEhuVvKxXaKlnPsfZZGRw0VbdRbPAToFqL89AVGdTVI0B6nAsrsstMDFssyiFZW0mGNh8K9l7prPzcTgx4TjBzcvUkZ5ApQlRShtrlmMtoNFg//BkDwVt5Mo/MFVYHgy/e0ouSemcK9kjKcChoReEscjpClh67vn3HX0pbSI4YkbJG6NNSl8r6edbDyn/D6vFVX5wkLUVgJKEas0z1T0iBv54b017eSk/Glf/FurIv/pQ9iA2irRSacoPYcJ+2oRaSZA8khQWjyVMlTOnCLb5kMJ/06ZBZSWx5jUzf8yb2BzdkRnQFijIqoBiN9AVVBYJd9SIXVqh8bwS2ymRBUeJFlIlEqfcYLysCTkbNT1NVlx0H2TZ2B1N7dvigVh0gg40nK87cECLBODRH2Tykp9WC4ARjjzt5vEf9l85THZCYLmZc6v1oxjzuEuLKwfX1twOPoCxNyz4cvs1YdXPltMnNiJf+MqqSyXv1h8KMSU4fx6CYWUxe2gN1PKrhbRSLMv7TVgWeKs7Nowp4SHkYQSVM9oDrhzN9R+08ryEEt/W1Mq7BlJxHGx79L7S9dSf/GrMECtrkTe0pay0gp34FjQXKBrmmIXYvDvIJex4C0HSDg5gUytNwBvPPIyTYJB/sW8herEimI3EJEPq9xYuSQUqYzrtxzknlge+1gi99j2lw/jzdVY6+fO/g1WjZZgDAjINwW28EtM4H5EWpghGUVTYw5Jn/2QcwpW8FKeLc2sPNoJ6Lt8JdlW1aBfY15nongi5IU7L9PYTzucgJ76/OfBttcmVJ6syjWuguiNBdwrhRrM2n6+ePFyFjYUUPKa52aY6ubaENaa7g5obQEarz7sIYuhiiqfhCRlYCrHbyB7UGft1c74LArrIzGxg3zNp1XYYd414dOLfSiaoHmS+WqJBXC/4raWNsHtg4KrUln0mnYwE2u8udQ6XGrWqpULLWD4zWAkjglcuFcapkTVwTzqbPP7qm8Emhvl9LhSS4N2+7DNVqV6HZta4FNO+0/Gs46PA1YFPGyQ5MIZdXXB8qA1g2SLu57xCl/Lf7UK5vlTYHKAKUXG0j9KdyqIyxzWAOVTt4MrhZCNIY+m2j/cwAU/CvheIPGaH503GfKgdKSvYnZA+5icXVXnqIX8cJge2sUTSz78sJNUPcdVU1KGoy/hoJzwgvukMLYPvY2iNssSIyhUaxUW7dbMCm2/q6rugGfOj1tI4rfj1Rz6fH6iv4wCkMrAS+9kaD3/8iK2d/wTqsgE28zGnJi/Y6etWmh6Zqf+pfWe+7RhW9jF15Zams3YYIZJVXjsatx0Kul27TLbVhGbx66AI0tRYa02cegJc6kyDL7XA+2se+1W9H/N4Syq27xFdWm2QVRHyOVpKYelhosW/EeR5nSDKyTXmLa2US0dEPKFDRjzR435hYcZ5EQ87m0k06pC6Bp2SeiLTyYH3HkEpRvQs95dX7tKNpkrXZbjULZ9ca5RL9olpV/YYrlrsyDn1kOJFQ/tslhP4j6MqZ8SNbH9H8fC3GFuhFf8J1alyvlK0gk+uxXUPJF9A6CMPSvQ2MIl75rdv+kCJP9iTnkMLH4hBOu++dcFkgjnWZu49NnO432dnTPa4htVllfsKXpmydiiaNffr+hRUl+csdKaZCiUaqMd7JkmSa9HwdIzIivTpAk86BlpggwAsulZiCJHRYkXFvz+iIq/lb4li9xouAFDpfTzb7ZgFbL8YU5SVMzC9ycCgtrMOffkrLZcydaUswt5T/tAtoLaSUv6HVoh68m44Nb8AOjcz7rBa8Bd810omfq2fRSQGIOuMOCcoYF/sU8Askb3UbFE7ywxUntUrAqOmkzlMavuyNpwgqHv7U211a2QkIBWHA6TObxiq1ofPiKvjXlnZlmBBVGlVFhHx9AAEnM8p9C1B0SROvmgtg3TRtjLiw4f71h3IFgIadwPhS4fb+5l8Ed4eVkGodYWttc21VN+1wVqnT0oyCvqyfG3+SM2aA36nR6gM16PI2XT+iRLN42FM0rH5cTa/D8YWOmJtk/ytz95AT+ZZpCp/Rgh5qWaM2juq8X0uR8pvTqlBWzFg1ikea9jcqmnZX1es62WtR4s3G7B/7RKxUOfnn5aXh6LYXE1DGPuygSehmzGxExagLMPqF7fZN1bdf3aHdTvJx9Ug/CyzsYbV3s9LhiEPMgQOe6qxQVPRSApymz5kkSWvUdi2eS+oPP2gT405ZXkJajDHqKVmad1kPI52SziDi7Wo+If4KGf4/XV0aUHW7CHIK8HJzQoUbp3dOBdZqsy3WqtCaewrNAylzh+/6o7qr7J7lpIGO+5IFSQeAnWTNhtYieDPt+FaybdrMIn/1NUQKtY4ivkpsykJWeXQlCl/aTLs1TX37wAyDSkxTZSnYBVE2Ra9bhknck9aLcW+CZCAI/70VV3Ic6A/yDC0zPWRsGpTaDjdyjTtqMbJ5/2qHew4f4yDDU7pjX+m9K9MmH0jAkX5mwezaQGSp3Xy/oRgTIm9XMu6vAQZB3KGIyueVkNUeLvZn4xZv87lt0dDB/p7jE2dso2m3uGuorq9Eu2km9crp+KBwlFJQiqHGXgVZpbwIcjVFIe6uh+WxjrnAvGGWvQCcLnjnJOSR+iUZD+OD9t/J6utpyDZ08gL9lIHR21zdaGIUW9q4w9blyP4a75dR2J7QXkCV4YliVlyoNW+BwdNiHZLq0c1vVdSA+yXDeAiZ9wHoLrZaz5oYeZAf/rHrTlheBhunqAzXnu/Dy5J9hORgw70jOhBZnvA3/NGO0DShRgKKy/RtAJu16//6wj3LSCtSlvuYO7u5oYaNikaPpRQ2joCx1Fi54iteIs4XXEiy9VLl4IK98cuvGoSKJjQ3nFEi7qMUegv9wJzLcQNxB8XThCUYK6RVlt+Z42AwlGK/RarzfGtM2M4qEB+QDmAtKeoNKp8HDZ5JGoJq4BAiTywQxmBOt4o+KzMxI6C8cPWT5yCvHA0sJulnl2xAyTzoMoHkbu867nBz7+EFHdztiYv1c7L5BvJuiTfCL/kl/rmcz+T046jmbdcuSbq9yDFcHVN91MHAjGa04xK7grGoBzPxPdKszCDd55xcjF9iXNje7hHtW039aN3WGZjxVs4Ug5YbeiF4DbA5temKJWpZAe+HxwJuXrZYKGINLYHZ7J6HuiW5IPmalbRZngOjdyCWsVaf47oBnswQYGzARHgOusIxPLCQcgPSugGD20eIzK9W+XA7VdEOHx13/Z6r3oA1vot0LTYyAnEfgDn3Bd2cBSNvLUJPxDErOTkojaZNIZO/uN1LveUSgRRSvv4NndHyyHaHVSNn141MeHaRKfgezJ1OAWeRkY2bMxkzBN50u2K9UsvVg9GusLxZRbpKjTm2Q/3Kjx9aIPs9mZJfgHd8S/xK89WWqCIRJwhpVfUqNCczRHhIdRchvHQx9h+R86HQdQ3MYAgy5IeIsnR0zExIOnrleYcfS+OGENjXZcRWMtNN7Y+bNVfJg+X/KAIEMiVXor0Rym/5A8j8Gz1ZdPcSme/Sz5jln4CC8OpweRGZeusofg4EGDo5wGtO5V+3EIyfCk4ygko5oDHHYPPcxJH4g6JlhhLlgV87qnKfiFyTpW0oYl+zUje7TDrcRGTOTab4LIp0+0fz1LKLEkpp8iKhFzxmOxYSeKkKThbPwWR4D/T2XI+iYcWw/vM/gcbDAiunuCjmy7W9g10BgS27toudE0MMH76Eife1AQkBZyHmmc61FJgVpWGQ/VrncN6jX+69P5hH9LVr0Qb04fOIqgWZqDwEy4QduyNfOTyv9vI2zBLBLBiVr2N7SYAyaq2NzBMcmutSEpSTelrgotwlwZdj0RmzbuQMYyjmOIohPqgL4CT9nsAAkavXWbE8Di8ah2r2pn8GzE6RUlH5bgAazo8CrQ9AUigkHuobAR+L969fclnVoZVj4ZZ9KVstLPpMOa6zbGPagZq8BxoyPu8Q7h4Z6mhyDo+Op/KdlzsceCpvlyZxF57eTMb2QgjYGdGx1xTmtSlVZGoSK/bYfhRYHreJPtksVp4lenoTAHv5U7Jd3kLUbkhxamOCNsKH9Lylza0C0+JSGKqxSaJFKYRf+T4Xnhk2cWII2CRMfm1vRY1nqJuQGDvIiwS9MBA5YRHpJFc24PHilYLoPizRVYfJnDkhbrvyHgDhIJ7GhQ3QbR/Vuoj4j0J/8L8kLsYOuHkjnU+tHl74PZNBIwJLa2vA3qMzJ30cXKKzoyHJMgXKkkINqXLPVCRCvgDfsCYDlVUQ0xsr9uvn0nGBnXxjc/l+KM8f6jL52dd9ClTjQ/zHoNbz+f1FP8UaPU2GrySAlC1ktcLDpeEZpABWY05xllM3jM6Vo0NmSED+EIicdyEklp+BajljDkTDhk2rdni0IjbbQZGdD5dHjjDLRDTD9sN3Cq8nKUeMPJmpqSK6BGUpiB71P3J63126fSqY/OdSf8l0icPqbmvmYkccz9F4lWyl96+msd6hxDVefaqSMGpOGESg7Y0Kvr94KGla7CCI/2M16+vIsaFAib5YMAAEN1YX19VgYIEWig2pXgbvfYN+hntO9lrsljGmTF7eNCewgTnN1U50gcCSgnEhE5sH4xNCvUkG6AaDktXcl+F8ev9LG5K3kzPVU8QrW5FMRDa/Iz+hhQhhdOgAkQFW4cue4Ie9R8lewGkxUOG2lY8NWtpDuJgPbcD0zc2hNomlAd0iXhVYG2L65NOF0fRAu7PGYtTvoP++zX5qLi48FWhLnK9vp/gKVj7UW7Vio0KLMsulfoRE9TNtKm+TDLWGbHNvqxzolLR1yFaKijBumC0YGMda/REijNv5R9DgAaQWvyGkb1k5hNt7eTliPqGctIBLZNVAIfhYTX+eZ0Guuh/el1jNOgUXyupvgIqW3W8ZoXT6BSwKlln6EH39RHwA4TG+3njr2mWOuFaZWYPwdwA0/aC4R2jAhE2BMH6kMrIkcoWYOVgIh2p2jFpjLCy4ixqpN3iaZViKhZFGaBe7KiQvG6FjZ9WbBOKBiNbh4Dcr8no59qp2a4Kf5JS5R7lQiGyry/F5QxCDBv6/s4C7F254gBLBL8HncZJTO3qI8EyaRhM2Cm25Wx+vvjRY20XGljFYfgudzCHYmMRFiIUfZAfEAvQ1WzvZvNWZ82f52pkPsSqkBThbpsPT8dL0wjOzMgtFZvH2Dbf2qNpBfvhjY4Ljs5CuW686Mfhw4b6PO+xQw+5eeUCqR40MeEq/CE7DfOgO003vFbWXct6tGl7jp5qt5GgnEpkMCX6jO9INufu608HUckgbl2UZTw0P8FLT4pR67L4uM1Fq4g7mLaBBSpLImYDmNRcMGnXFu2wMll5LPEn78VU9aAf1z6/Eiw/wHkoT+LuRuup1O7FzN9UbzJA2C9gV5AbOva38M5ETxE7VjYRpa5nrpOIcTtYpkexZR+kv7w7fKrgrAl8WfA92xzwu9r453gzJ9lDcrWmKQwnG5SglDBJyXEfXKl0onLiA0b1s7AhDtaqU2FN0s3xgHxnz7vybc5BQqc3k3h9Hx4G5r3ufvn2gVjXdrST/o/+JXY4rFc6jQNtrBdgLEZHw84iBgAjf0QI+GYNbIRdZNEZehJjpufyPncjuei5EAtWNNRD//0NCPvfTeFk3xC79vFu72TnwPfV/ni8n1BYsRt9g5ooRvdna0KsyYry9y39gq1F3vQl4O6Bgn+U4LIAocZjkC07MpCnvzZrdmk9VhZsyA6jqXPGgSLu5j/qVG/mXfnVhrzp7FAhaX24t4faOLWUj2TG6/kQWHcHsZT3cxyKYPOoT0MaKHgrz7jwOScOQBdwsev6oQ2l8c/vyn1mz851vsceAxRRLzxyQia9ae8fUg2T/+flpx5qkTTm6xs6utmQ4kVwStKH4MW8z9Wj4Sn1GJUonm/ScHLSDl8CWqO586z6BsrIJ6cwDgMME885LQzU9se1nkyHzMSs7W6WgCaCm6T+5UpCI3M7b/iuHsn8r60jn55cHsZ8QAIIy1kIHPvEJg9VwCzMKTdizUZOGMrVMV23Yu0FxJj4F2o+mnyL14IIQUbm6wwAUyeLs2ZOOVJkVvyBB0b2Kugr85zY/aWUY+mWKQRBlS4ahHSYkYnl3d4UrENFFm1cJ6Ck5fuFx6ueZgB6u+VuD8v0Q0KJ8YloT/fbSdDiwaTQ3cWHV9aP2LdWndaB8KI0fHoz/Wq1cDecKrUr0jXMqKkYD+R83gnAdHyO2E3wZxxQ38/VG4IRcd4x32mi9lyikw54ULf/HO8EyUz5ngWb9yCFMEqemkE2V0rbYFvTx6uuEvDP3qG3NrDdNtq8OtwYb6QXMTaOoZUbUxBnBepv1nk7klHA+lsJ0ovYiCoIpYzlmqjvv8O42ytyZIePgIQtjMoR5WPvStX9Ix+WKyZUbM0W3HqVaQ4aMJ+HcqNnyPErX3cRBgp4nUCTQlpqTwKEep/pCrbJafiD8DAlBSfrofm6Oeu0gpl+j6jovP0RgOnvh7KqeRTOhhbGo0KwziQHSm3I/RlW0/FcEFZg0PBMEwdzpI/XMo4LO91l9JK4Oihs/0cQc6+aQU261IRiXWzRkO5OA9BwCD6Ek2gdZh5kD7Exta40ysKBmqIgUc0N+qfuGsNPosSXt9SOIuboKRA3dGzjGmsrcpOA1/NWViZT3y3RkptGI+1EExHbt/KJG4N7lxl7WaHtpg/7yNGwSpo9AuHWGxQnJsAQvrq4TQ0JqMaZ4Hn+swXbBv19XLkBPNUfhXQNhT/mKYddjWN5k68IhQH4i8LIJbt8oLaB+WHNMTdKzy+v4NNQWHNPOvXWtnV1FMzsiJe1Y84OmqHWjehQUczXBS6gjza8wulSGVgdbN/zLPVeiSGxOVzMHLMvmf8VRQw5kQvpYZblQPM+JHzy4L2BO9u9UYEz2eKBJeVtnzH4N26KqRikNZhhobr978336tIWLtyE7BLGDtH+NosH5msX1+ODvIXD3/0bbedA8rc6uzKQUdTdHftJpTI15l+sXYEXqeShfCwr9I1vqepP4O0p3dAnPa8gLya+YMvU/KP3XnxgFrBdNZ/kG522YP5J1B+XPt9TjYUxPUpp5EAmE8jsNVqDraQX1yuypvXxeT4LVChToz5xMGHOdz3AdqhpHDJbeMZjbSbuZp1Evf3IlfdUDu7nhNiMJjrijAHHKMre3X72B1hzYYmiwJ0vbRII2NJ3Q8MVAMuvPVjte2SGxtrDvG0342W7Kh5ZROc1pZ02Ll4zYDPssyCYbdv5Rtc0rO7UMsdm7AK03AjUCHEB8Klp9VNfROwoZd1uQx5+7ZcTbtuGtkdjOmM+2i/g0lpZoSUMyESsZCGZjMCwHasPaWwGMi119ANdORvJwRPX5d14qAliX2rBa/QdQCemmik+GRE46imXXYMzkC6rN2MS0LAyjvhylZ6q+FKA1Fj8wFXyrcyFk0L8uMnMe2SYhbZvlEyesL2Vk3wHcIsPHUCSaGMX2OplzUdzqTuYzgitVvC1hhpzOItyVV5gv1FBJOzyQOJYMKM9fZwyxdMEpeIvCkGCrHNuofHwbXWzIu2965jlKG8HUoZM8aHQicIfWvISmdDnlifuqmqyhRLQKb6m9gCsPfcZpJExx0K8sTdGqFk2Gr+ug9x/HN6uutwXOrIF1CWnn58UmwmVAG8jKkDKMyIKYK8hrnFEgfm9KsjlhSEv/4Cc8pFZRj1VCB1V24FYTrE7SfCis4DY0YTLeM0HUPwi5FiO+Oo6UqZvecL5lHMw870yOgE+KKt7GZjDTWYseWVD7icuqLuNCyKm8yXdRxKjRwETI+cVfd8yV8h8o2FnfQzr7Cban7NOk9ewtoYE6ExR+VavL5NtvIVLK5eLGQ7f/EAMmVkRpErJl2SHe7IsPLl7v5W3zHwyCzAjKZY/RXjf8dlsKTonMa6zq8oOn/gIvwmKL9CCJqGr9Sagmmj4bhVxJKDCFzcEnUwdoW4zusk0+BOb06cwo6mWwDvHdaWaMbv58Kb1fnQM4kh5DxSrJBkeRYok0HIW6SX6pCHC39mJmYoTVMYXlMaQdZOUMStOsnMCQFsn8VlbZ0Xhs8wYKdX/kcc9Q78H5FSq4agpUjDF+iRB7Y/L5eXz0I4LEEEVzfQ8zMx5qlAEriqqkT9jgJ70Rd3Vjj9bmbvwIkuugeH+0wayP75Ymx/LUV5xG5RcZwrkOmr8ymnwZUW3hTEQcpqnZItXynLEZIkzNJSTjX/zrtN64Ilhruh82X+DBj4kOw1i2pXPtKPEQ9X+ms6B9hKbUxScml5ho8yNGsHWrpzGiv5iKecBxhATfdjEnT9vWTsVpXp4xZeoXJN9Yhwj6jXVaYkDNV5psJ/KLio9Dj3CwaEogJ/G4yGYr6Y+rrblCqwjBpXPSHkEhhORZYuqXv2urdyyz5AbAEGUAYnuJHLCfIwUif1WUVgZtyuZwRqExc5lsLVw7F660y16RJCE3ZsX6MQk/NUWo4PpszMRfWMACNu5ShQQ1aYG1b4sP6TF6SnPdBnH1hSiYk/LInqU90VZY3kQO+eUxau3AlWkBbI5aw6R94TVF8GdEODXAZvmJqFdSpsSFy2zo8vMOXAVrcE++tu0iZ5ukb206uoMAl1xjm7JS0A5eZLOsDKMFtMEJmNZkuhuDTzZWyYVGIMguHh+lDvmxmcoUdD3PS/CbU1TmeuSzPnZrHl4ntYTr5u8CoxHwalvHpCHaew/yxPzZI4HdttGK8ohiH7+V921p8a8jHBr7p1RE9MJXzO8cl9CNhsZa+HEtDPYV4oX+SjGWopfEyHVLFpcxGwXjM9QT41YNbKyGO7Cy2fabem0AxAl8ilBe67dEXj5MhKiZiyDCyc/l9P44RqXK+g3jVAK3pe8DEKZaiDCV3SawdqQ1nlieoyZErXBHvb1029t03RhMIsko373vddRHGGUxJHx0XA6XvHzVU+7NWnH1jC+RlARi9pk4ZVHQ79pEBDqwfqD0EItKSYnbJIk388hTw9+xjg9SufMad7bMPj9HQFRwY9Q9jOrySgS7b6aoLl1KJUHqTGSAhC4tqiM8tv0kd599fOajnXHq8u7jZaMoFoLqgBmNr+5unQtd5vyoSRpuIEHG5Cse2pSu7E6TsjyyVYcj2BYWeA1QfrilA4MVq/HTcxFvjXNGdIoMUQIFyxgWBDJw17AHJnZsY5Cyvl9cp1/TV2Wq+8kpvcZydcXLYpIUbJXuSWD/4idfj10vm3mo7iLdYPSnbEOSLwO89XCDYpBtnxHXN+1C5kw1ryHP52Q+X/0muZWoOslNSF09rfdeL0Bm/LWIhScEVdY9Wh0BM0i3iEYYxpeyPlHGMMOiGT71R14BKSSV6YuTLxBP5ZEK1kTpL3rK0To0b3W0fQnid48BFxyQPj6F3fQc9oQoA070EBVcRN38Zz5jhjsGv1TA2U1ClWu2DNgRV6bSvzVpp4W8K+JHa6mgp9PdQm+JdghAB43a7xI+/C7UDSvyaxvgbAYNWinYbbTvFpueiC20FQV31cTu1XISfnjTJrz1Xq/0H+nEdEPUli/NfmozxnQTB4jzdyDyBzqPFGN7CwZVU5nul1b/zCXpb53MrPrC2+9KJ0fat6znBWnHGXrQ69Bn91A5apltvP4ULZgODTPjhJdvG/1DD6mnRp9k+HgoGcUffdph64e1JxNj/bCtP1ekffuxg78BWM92ymGyASGJkNFYwMTX0KSlEPBSGmtDtmFiR/dDINRihpN9GYAv7h30hM6u66V2w/qgLh60vQ4Ym/eawkCZnKio+3AhKef11QbnAzpXyNYWliTWKKTTHMMyshd9nVHGvKXBr39UNZo/UgLmickF11epC9ieJGiT6t74oLfLSXsw9d/c71G2VuhCjhZ0EXLB5LtqAt6E3k2qRAsm2/ClR4PdPUCFIU7HU8cTB4zegNIGvjR3LlffJL3OvEBpcWQRS/LKl6/f/8bJ3zAI/KxRj2N8zwH6pA/oaIaSUB5h04CNWCvmdvIe7XI3WFaD6Q17aaKy+o3y93dI/upL7rcGf25vnF2/IlDKzeQ57u+4g8aPTBi01v6Lo3Gq+lisZFyLlWywSuHalueL032S6o8PqLgC+3zUt9bTyQ4ellmAienomie3kMop4dDegp10E/4tGIb9TJHr7dAsyM2/rJmtn5V9+4X6zcqZkLNX49GCjTjaffzw+jZMsKhQ797c36/1E5uC2t3LC0VxklBDHmuttDzI7YOHAx2S5GPMB/nIQFX8MdAkJPLD0h99hSmJDv1bZCDihbQKpKaduNLJ7DWfL01XnndXYcHEU4vSnA7VHtYv8U3WhFmjrPH6Zwo0D0nCafLCiYPlrCxFptmMuZuB0fLACPx/o8r0dAC5QexWJzd+iuQCo3gx7DfFxlpn/2fIw9nRzJWqxxSTCbprEsRfr6YdW3E+7GTf+N0x/ESdCK+ytthPY82VaQ7MSC4y5M74Kzz2XBCfmuxj85fUcckBfe+dgo4XeIZK+JHVN2x1SjTN1BCBbXp5xk4p0kSlNgHN0WO7+SlSxjP2gEICQs09PvxrrOY71HOGQBMWiiMz4tciSaPZW9J1HvSrnBCnzDzcjS7N57KshgOAW3mh54EEhGossCzcgWXWjqq49FYnxEHiLD1+4lB+p/Op4Qzje/2r7bVfjsRZRS8hfmtwWOlPfYUiVHQVQxQ8MrpT+fFLZPimf48Acwvveffc/kQfwODrZp8LbNkOY2L2qe+RU6oSE4yeeqqZ2HayWuvF8qGrIj0t5CGzQBKyAltRDjmgXL9lJjzWVmOa7laaBy2agOEymlRnFkBdk3aokEafYr/hTcC5D2pnfoAPykIeFBo0g6hdig7lm1b4AORh4LYJn7iTbCJj6lR08l+wiZ5Hnrn1osgPWdjzuO8UjBRA89UMhSSWOIPpefGAenmdmQJJfqbpqR/eRUeedEb7iDZSlHSNbkEazk7MYsD3Q/AvHZIzcxAFMi+eS9Vf0ObDvyG19qN+p1vBRRLyUW8+412B9s7PDZpQJrgoVT51VGmi2w1yk2SlBhqQUKyAKnmdCFTPBPSvzOLA6KcCI6QhenO5DEtQdxRXLQg2qc0FpSJu3c3J35Q7/oasrXLgIrwbVE55l/8QM8JDNQEhe66TELGNJicdmGUeR1KRZyT0bgXzIXJkKqXbdDgeEWrq2XXg1Ejgh0M/E71+rx827YsCXf7j6Y64bMuuQCN4xifdA63Be8mJ6ciXFeCPBbkE2WXrXNRMwxVCFrMZBE9QPOtyg1Eswh6z5IeSTLCVQ2Zw0XNRRY30J3JPRqFf8icAhps3mlyJs71EAOIQORyL4pLpXG5f+frNemnpMihaYDYFwfJ1HyJ16W2XJV73iruYNPiFzV+dFcKow4qscpdlTjW8zk6X4WE9IrjLftCQXFyGZc/Wcz6fwoF5G35WdxU2acnQfyWyxO73+04oLOG29TO/jDTdNtDwywv2Ixn9HkZk9LDzj/0CMtaqhUkGEbKklxOVMiSoLZlSO3GHIBDwGLrN4ZOrglB4kEku2JUPWK9LLCIXdkMjLygYtP/qrUP8h9/6QoMs0TM/CWG7k8/QmmXu4W4Q702cXQAuQ86cv9zJcObOWPgG6VrDEBNESqexOG7tSttaAOAM5YVYkRYZzwKg+xZm6VXCC8N+0zDinaP5WZIdMJcgSZy6mTHhJBdRNYJXThqwI6ShSNNxIokyZfqXRL74a4Xdt3aWqbX+CkjcXVZzCnX9mPPbXB6ZnGmUQRYvM1fkU9c4PlBKOesxx+a8UcsoepxbLQkpvM+peCAm1YkHATp2BRjs1qOb+OpPwvuBBt2ugmZQE/4Z4oKI9SFKo2yEWYJoJoCMbXLlC5pls9tqWmXf1x/VzoONEMrDJPIcPCJt8/X3zhMcDJN/nQ4nqvLsy/BJBV+hnqW2bucWzeLNAoCNT0OaQkacdhGy/ju4MA3/o3xDQYSJHjaczonwY3U9jeIRMN/z0jVbY6clNe5uU/q2jVVyJyzY9igoblKnioeHKvkr+uLXzVWBzyM69Mshloc8pUU8giLupquUwwQq6Cf+C1Tf0nB+92s3580KO0KRV1WzZuI3wRPe/px89KRRtWU2RQp2JH8nKRJGo1P4ugpEM1rn6gB/IVb0KKfSGQ7c6rSG35SUCdh6x4KbqWXxZ0tetAWgTt2nA8gPo91D4n6W9dYtS7Sg/EbvA3O7Vue+UeL3jDgbJ9Ne1RppmNC07OhO9IbUw026cwn0TdBLX6UofTZd/VEz0QV/lZvAs/AlV6AX6Os7juJvqSVKdOAfJPE7PX42wQRFfNAxBi6P2mwWw//baGxGpslSxv4syUZFZLlN2tMhwt2fB8y1VILamilzXAY6Plquul0O0xss5689fQwH5jFqJnodYoyzBGKVDaoUhYhttMiJ+7Io/YtxMjXIJqD68+RiyLjlUoHTFjhKJlFudf40tfZ+2QPDfhJNSmStVhYgEXNLXCdRDsQyGrpMRtRSmt0cTTrdV9NqCg3HRr3k9OeLSMtYmC+qHT67tgraCu/vNwd4aA63O+KeeJDgjgPz7dQhyoLxJTnByf/eEQpt6O9wTTyjppp3lI3KHlNYpKsQPob+Z6i/E8TnObODs+QO627kCofezTvwjaVpBOdCkIksg9zCoTq3boXondIUTA/hQinHJrA+DBD7iR8dfTnkKHwVu+E4qePJEo1ai6B2NNXPnUHo8XOQxgctWiYwwjLvckvXS5jI6lyFFYOJkGLkCP3NVaQQejE0h4QzaCryD1oLw45RtHuKVIhc7XluCjXKW8tIiM+M4uwdkhxkymcIierEYletwhnopdsVmO8tvMvcoUZ+EverKe0Dt7sHISD2XHGthqO+gIvWZ82TgZKl2lhdt8reeBJlS+Ngy4Bx+gIve/1lImEIyY1Da1iS7nIBwq2nwANdSRL9hNhrL19PeUm1V3LNEsTV/moNdfX5So5NKyXF7AmYx0zARJrJWf/r37ID+NZ5qo3/E6kIPSaysLWzXkvXXJgIJLcOsI0zDp6KcXAJL0FGD26wsVxOD377Dnrc9J4nYtM5uLPK0XhFuNnbH2iJ11ENXKVZqlIt3bfy4kLLx0iXzA/o8X+agQr4y91w1HwVubeKfNQHczLk61Y6Y2uwvFD8811VwbMvlDHfITB63xVCHcsVF+nUgx3mDFDonmVH99Y1fKjUkHRl0Sy5Yh5C/1mwQgaVm8BLI3ZDP51sutSHbuq0p8YEMBKtbnN712wqYVJZZHF+wpVksXClHd2yXc9TKOm55k6pBc6lJhlV6FPGqHASw0XAOv1dtwuVsIjfXhcZPHCQklVHpScRQBGhS6NjlnW6sAGLm6egGDyUFu+iDPwhyhRBipFt2F1+UtSKb0rw3whSKhfngsR1faDzajktc/GlaIpmvHBjrIXqOKdDDnQB7AhvD37WpY/pRXrLytzaDpP57ocjDgXAq5tpQ7RisnfDpGQ63RwUrmlEzWaxvizri9HkJGH5IWjDAwUyN6E8/tcxuBQYk8ppCAngYX2EAlr7Lk6QJ7ioHD5ym9iHUWfGOsex/P+U0ccOKBMlFJ+0x+e5lbYp+bredNyxs6rQJ24GoBfZxcLk2bs1qiNgL2aHhYBDyZQk2/1o98W2yUXkVHN0PvUXoFwIu2bgSBQ4+Dksgwf5BZAL/Ih0pZC+gfyiGzX8wHhYjp69q5JoPOWY1ZQ1BmRRjLkzKnGkBRfRnv1up8UJEoBVJNsLIiVBOFqD9fVy9IxDFePfqx4Kg352ETTHZHL/BUK2EZ92qwe+fMc6c6/4UC76exG1jnalPmkMr+O50JmWmuEa6H583SXUOfoekwL7lUIwR4BRrxO1kkmHhyPEnNrJHK9mM15wU54F9cw61yVnn7FAPRSW9TscFapm8GQ1NtdoVNl8RR7Seyjh7VdCFeEVXU3tZ8jfwbKj/ZmIpBlYv9Bx264lwsQNGpOhD13lOQuJp8QTm1A8PwcgLKH0GZFVeOuJVZzFWFCBU4JBn7FzrFW7SKcOs3eOVrZCcAXkfoyGIznfS2BzfH3kzYN9AnifycDzRBLjOhkfI7FzlAV8ele6FW0jq1rVW3uzBpaCoHva8NNs8m3UV0391C48VvvLHu0AUY2Gakuy9anv7bTAQ70jTcQq23Lrc+dgINAAdpOjALnkoOQVBrlilSothYRe8EPinlL6SqhaKtl/ye7TWMtLgfXPBfgBJV5iVbfkCgKRWLVB/qMsNXPd+UqDDfb0ND6kVik90ZKhnjEMhr+QTOPtRICbuppVqnhQp/O3IKWZpSWt61ODTTfcGHGmGV0/Nr/qOpx9qp5T5/rKczx07IxGsxDJPV4YXOkYBGnMhiPsEcQWfN7iBIxAexHbiTxzBttBVIfiv/5/fkc1TsmsFPdnonFXIFetTMfDeM+GJRR/MnFxqzd66hiAfx86VORNKankJJep5msa6lq/g60IBVbEE99mD4jczVHX6Mjz9ujxWcWk7NLHgmdzsYb6s0q5Ba34y5ZZ81v9yd7uUDD44S8faUqrojwbqvdW15c6/Y1mH7rkU8Sc3jJVVAyS6BUgSDF6Rg+aa+1YfwEOnV8nlz2zbX7nllzTFkRyrY6ZR9QonkLvuXAi8zIEJx8g2Um2oiSL6+6gE/73oCM4gZgxKNaTip6FjUndHbQ0FTfLh5ykAgwax6/+IZcMmesAvYfSingnZIyAqYSCLnv9SSZUxui5Bct5m+DuJVFx8bp/rEUzFLl74PrhwEZ+IyiJZ1lAU6EeDGn9H3OnxeF1nGN1qUqYBVG2iANdf5PhiWkWk1Lzwvz+6elMwtPqRFoJSHFqErrCsAH6oZogQBq/V6OTeA4Dk6fAgjATUSTaoSJnNlN7VjHAUpZOpIRbgWS2LLLmz5cjeUGJIsRGdl7KalwGFGmn6p4QYlU1oXalExTqSoFwRyCC7BIKtlI2at/Xm5BJRsM996h91+s1fd5fC9gd8IRjRaN4whDtymwol/JTLFh4wmZjIbhpgmdJcQcrRLlModIV9Oo4uqAc9moV279VxNP22jPBg26HAhPJVvKnLhXHIblzteIkLcx77fuDX3aWAZwNUBhLZJGC4x8c++czcxFbaGHHq4SyzlKTcEa8JI+BQIDtZ0L8OTQ7Be4FqC1H7a2OxksPGdQVa3VNghFEM4L5bddYJKOnbq3aBtmYa3y8OZXL9N+ooxIp96HGcsHA/RhPWE5vm7fitISO/hZtLDeC8TZLz/fVKG8xsdQJHeLefyZGRgi0R5Oeg/s7k215BWXgttPnRE/XJ2levpvi2AruliU1DqZRI3z3FqA1Ia+tUNoUlswtb6G3/fE9cfCpfKZlI4bxWKYT8h6mX6wbAxA34rr/6siyyb+DWf2pgOpJheDSCgG0dN/MVcptDvQfXtity0PsyQsC3dRkDSHyiNKxgO6JFvGaoErKABzfXCFzEfFgnlmxypdtHmKQdWqqVFODkjVcD2wulh57LQwn0EXbxv5RMrPG9WxSz+hz9EVfWrdbR1Rf9x6k57Vl0zMAB2eVbV8qnxxDyub1G39/N++Z2X2oaftA2TUyoPXndQv1otPO3D8ZK719jP4xx9M9qb4vo7w0QLIdD5X73g+7VLnun/34UlCnyaWfirG+Mg8B2LHV9xeS3w2fz/mxZAi17SmMR8Oj7u1zt/HzROG5t1fkISb2eQcye3Xfx3P4bG2WPvJU3WwwUlFNja7nvXIAIq8Kmj/2V1bIbu9/TMzoIFwQDA4JjOUbnNo56f3Hzd1NUsyy7nBvdCzIiIawAc1uFCY7moAEaRtHilvy2uwfc2T/R7IoD1OAhhdsaa0RAQdZIUO/LhzoylsFGI6A6AM6o2Svdb4xU7ilICiq9eQ1YwUuk5WStGaLR+9gi/LFmdqZuDSzTCEmUIW8OWX6zAQ76aYtmMfuVSxXjcNrXw4zR7xtBCMeC6JHcL6B/zFtreXC2Nf1OFIs2la6me3VsqAqz0AoShbcEkvBF4wxSLC0t6Tkcr7Vo2QJwnfHLXb3WiR2ykZoJCsylg7bIFPP54v5/gWiXVMxVeBiEQOMpvhAQ3KAEwvEbtjycmF7bMwI1ycYsBpAl7lOngHL3g5RyNda47cjWaetakj87Zh9iwKfmzLJ/KUyByOStvfqtVw+RP4uAqFWeh0mrmDD6AUqHOrCKd4g23Yp4K/RxZdAPlHXepUIhtt7ys/kBm549cli/JpQ2snFufJCXBuMYIeKuKvMlsR533tJL4YIN+97byLfrheEKqT8IsC486lJxAP/iZLv/nKrhka9NvZaP2zGSxKWukraLNtYlPEnP/winWY+0aqkLoVA0aORmWhrZDGqxo+e7rgbkW/5+03Gx94ua5AxKP7NFfDsa3VtssP5nkee51zbFQz6TlP2x57LPgGxFZTSNUThiGT2BYdFMlX4WwJ3I19/GdR1swEjxMSkdqFtdH1/nTrpDMfJhiRDe/U4LSjWGQZzxEvDv4n59niPOY4M6+CHvwsV3pElhxgj2brA7Y29TeevMyj11pj4YjbaRa1aaxiHg6lqYAqEPjEvOKyIh5EmgjJndb3Aa/0sYMLfUD9+ZiS2hP90WNF0OSz0o5NkanvTE040yg2iooDzGfiPNgurQbC13HV8RXBMRmWGZyPlc5ZFM989H6drWu9Eybapw8IYYSxmOpNsMQApABBVXtZYMhu3Jk9hDiK3F49H3wul8EPRtM12xlLUonEEMO2LAugVWR72qYffZSIaw93fOf67OuawSmhz+Q4ypS51h1KmwJv+Fk2DyLIKO0GewgHotJZ84jCE7iufnCH6782K50AK9Mwj3x5C6FjTXk2rJsLfXTtZGZI2TbP5BuZYBTFV/Wa2/7EDDeQXFhJFtJgqWtNUVegl1sQU1ijb8wXyJPULjzWS6NZ9J01V152UvXlC0ExtPMGIema4+Uu2ENIF5r83L6MBt6eX5+J4X41W3ZFeHZJDhvhzDGVhZe2kAAeGbj9FTilwpD/bmY8Fs5A4jXJiCGbh0QKpV+eLyuawtuFQWlw988RbebYRvCToEKacsr2wli5WaSKPfqD+EN1H8qjSsAWaGEGWHt19iA5g8ebot9q71jo3m0QboP+uk0nIPaM8002G8Q2KYE9/8p6iMg74+3L5nBj+48aHtUOYH+U9Y8B7zfMQZgl7dKyW31BYY3rzyCAEz/SSHlEah2gnsLND6UKiJaAx3Z0YDVeBBT2FGiUDusdV51WZ8mwxZdSoOR9dDXmI62LGfCahp4xYXmkh7RAAZHjmIZKsIA6+MkqW7uTZQHhXr4N9tXUXDodJUaLeM/vD5+dio+HAs2GSxUXRBy1ArFuybvR4z+9Nrrsidz668+prQdZdJ7et3oVVQsZ8G+G6bvNDCVZRdZF9xUm5uVis9A56IDZc0Y+rkneax+HuiTZK2bhN3chUsPdMcW0Xws4kXQqp7KTgwUA4V7JympahYgWoRcX5o8HLdJ6WkkIcB/vQS9XAHI1l/HaQbH0bU23ajKeBIbVwpGbiY03tZi9UAUV5Jp5RiddGDdxB2pdO5adIL6ccwYzJ6GN573ZPop/5lcd0k9TdQ7nV+R6xTMQwpXP7gA3CUkXOq5XBY9yo7N9IxxKrRbVmR81lNhbb7yPvIKZJ/gBnFmj94/AlsHv1Z0J3Kx1muV0FVveXifsOVfBjwJS+VtwyjKYZa+R5F15wN99A0G3dIvLkeRkiuTUel1XPgLPLAgMiM5JVynl/Rs3NhSAB3NoRG0oVvETlmNpXIREPE8z8Y1NLBLZzb24prTVtAncjaz5J2Fdg0eYJrOzdca8clNnSxcaWnZtpSq8DfhvzXJCnNr+F82L2cZvN5Lwlo1Jx0OYzQXdnzoUvAp60ZAkjfcFsUGEalTJnbR8nNqizhe3YbAbSO/e+90uKsKUV3tBAexdXdc1LgiZ+olXcx4FTGFUdiNPc6BaYSmPmCaYglNXTAzZr9dVJp3pEbqcKuFHXyMGDQvUcr/GHWFRt7QWc6VFpMS1c5a5VOQjlT76a3CHQVZqigEVaUOFF6bEqhoMYHRROeIJpX+TrZDaF4zUojyXkWZYBAWJvQIbYzc0ttaeEsaS6qgjssF5U2a6w2pi6qc32iixJM/mn1ioJNgwAunMYW2l40H+dLpSz6p0q7Z7uHn3BEtthOE0eUI3EtmvJ7UVVntNuEosoDba/dsg09/+bv4JLtKrKO0/EF6+Py1EBe7Fni1HkSdAp3FYHqFW+A/qxcriubkNShtDfwOnuIPaUsZqq6UhvIAmqwOu0OwOvqHcZVE21QQK7QMQbPr+KxTHfPnhAPmsrpo+BbfbLQJ/yz0xrG9tyPTYunkhJNyI2ZcQ9HA89yL75UrA4a21I2/HtCDPGdCUtfwhqARkkLhXV0bBtZrYAX0nsH/D7LEQSvrJoNQxKqPNTComY299WhJG+J+RQpTZFoe49NLSvD0wof1Vbm0wgt/dTVjO32zgUGczKyfz9qe3tIkr1iUStmL07IsLDm+k39G14UOesX09qHKHOHjr3mgU1HEJVi5R3m06qqE9/AuK5zGRA7+kNMa/wbd3xmfBqbulQTpszRobATw5uac8oZWE8KZXFzZS/fvbrjzzshaOSki+/xc+qxoOPUoQEcU+bIY0nKmuFg5SZVzABGnUJdryHJvWk/BF4RZIBeNWvBLU7wTQBRjNxlTpG9S4MJgfyTDAXUymfm0ixhP/1fhdTx8Sp2TjQO8W5ys2WYp9xQ1LXgicV7u8hTvX3wCxCCh96a4imOTvHLidEnsGCK/LGDcXWL4RFi3ZNWN0GS98muPEtzFSIQGUuGey2sVAd7/xWavSfQSlNWci+h2FavdITJqcKYKM5IGGO58Pn5aUu0hfCei2AyjI3ntqfkI2JkkP7hRrU8Ij1w5rAYLQkULD1BIGuLpvooKXpw27uTvukZac/lkh/QI5w5Fms0a/R/LwxGCfV54NEGAvLtw9zTz40c/JXFRRWbSRbrxGvDKPfW9MUfyH8q2Bdi9TTVpY/rl5toS3F2Qbs1l0g3sH9mVHdxEnJPpIIV6FyouifGybgyv+WyOngaq71EgPehHjWH19d6j85zT7pLG/vl9B3iiUCUlPSBMqVwwyEYvZoM8RZhbY+kyWfuI8F/JrdDaHq9LYrkSV2qoOPvW6AoyBsbWLYhOd2kWYIq1Xj1GXKYHmZ+yoWA+qr8bIT690dmbpYrBW2Qgt99R8SV99zgxBtEFfDoT1l9ytQ0hhAFJre4f1XECJn6LXOc8UdbGIw52jq7bzIXDmnvBBwYm/HEqikDWQzG0kTrkMt98L046RHpEY+JCplZFAc8LFoMgKrAA9rNQp0wjda8c0Qwlmx2qpp5fc2nlYs4IctJ7LjQ+2aXfMGhF0NYRaLFeZnaaVVEbPepU1gLxT/jw0USPz36oYN1dOCY/vZGzENk6j6TDj1CtqZNEUs+/rQgk/20KHG5mXa0vBc5dJgGImVhE63TQcP5TrWouP+9E0OSGiKS1iYzzS59DKqWzdU6U3BehYDCx8ydmXQC4bgMbRYj0WHKqskxzZdAXQV+9tup4SF4i/r9pXglxje+AivJiuu5RmrmQ9YxVJQ6C0LnJQW2w4HIxXwyGlGv6Mw8jzsY2yGxWsVWJ3ePYlNw7HC3aB14Ec2TsTff0Pd5t1IEs3xQP0Tq6Vyfen/jPWrVdCX2JMXPFwR0SAEakPzL4FBnhQVLhSSx2A2ESI1m/QRLeFvuxtzJT+r9/Zv3qzB8nPJlvZNBVkGvG7VuOyJOaYk5lqLMkQW9hMd6BP+PzEFeAVMAd1tYNPkAFNDCcmXseNubjuuH9MasJlAArbzcmrvCEkWpA1loxR4hbSB8z96WGflOreur0GCwIEJXLhweFhlWRJ2nUpRenuXcltRSdGiLxj9bVh/CUGfuGT+gXWx6g8xLJpVRHOFJueqJBSCli5i29cWUVCxEoAQjfSHCn8jG/lMo5dJCdtCAlGOsXH7NPFOddv9FTxlobZapeaKpf3kFVMk7jctJNr6IpyEOgqQvCg2G4J57mGRCg5A/Npzt1mO4MVt+ODWtI58s0kCH2rgHSgHfq8ZmPmCGFDN9j7shThaUrmuGWP6/e0CrpyoLOZt37GHHDiFp9gu6VYSiaDXZV1RCwQE1uYjtDSb16auQYwAsUkbww6wBO238uuksHUatrrs7ajTbBr/usqk+QCeybII2vONxLdaQ25GSYx9P5AE2Y+ysU0YIWWsuHynldCygc3I4z2mInihMiuNDydkhFureV3MDjfvlbKeM7aPc+avJErnFSQeC4xNWiBLRrgkJyksmEhjpqYEb5b3o1zrvL98ofv2sUKAmsXk0MRvkqc0CS3yKYd5Iy7nPDJiDDgMWgxBY/cLCjFx3qDAOWhYK73853X29j7vfoOLU47fowG27SUAzEbT0GzSwJ1nUM4M+e+7RUxcDVSe7ptsT/RNzk8KQZ0FCJOTS7PTPfzy5AQ5TF+5dlQRa99XKjOcRdsCqdxhA0YDt0crRYP6b67+MAPmS0imL9Ytsy4tumrQTCMLFdfGxYSFY3XvXEHsXMsm3ZySsuRxxL5zFD610mC5DYV4hrFjq228y0++Xug2Ce7HncNIocsHw1Llvf4OJFMhEFgpV2ThASDiCTNmOXQa8tthREwtVOWOFsdUjCEPlcAVe9QQf8h1Bz/i3AgWxI488ZMdeV3cZA5MfGdtb6Lo6MYmohauK2aKBODsg5b2ETISRBIGL4XiNJR5LhNYngs58y6NNlLngZxEPNi6VLaqI1fZC/gFwteqNdof5R7UxRr+dF2br8kZMd3nU/fZgxZBRiHCb/EQQsBH8DbrXPeBj/tN0lYuKVgbhWLrwD9AvNszONOe+RGWfNcQb0uLmCsjxXyj1e3BLsbafaXm289y+HM22nvy4Cc8l0Z+S0NRInEcfUuj7xbarvdN96Ui6z/xZFxOcVqpXjFKiz7/GBanfBnv1ruUuOHUd/MfL9i8+IdDmxBBNUPByPFW/B1zAOZA4cEDVCUW5loSp9ENeFvD9bs/ns1jskhQSsf2CTuiFbAYqhhN4FhX3mlQRcPGpov5nUtU5fsd38BV7x9DtlYchd13QfMKIcICTsDQI64KO0+RF8n23A9JTvD59FE3sRIk0rVRqrtAp2j0U18jWBmA=="/>
  <p:tag name="MEKKOXMLTAGS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ICONID" val="dc1ec416bcd139c2de7ac8204345d9fd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ICONID" val="5bdbffe605fc9a5fa99cc649646401a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oD9kYMN51gZFS5S9Jgy37i5Yd4FXXgnCAX5yMEkKCTI80h0Jkww38wxxiAPRYNhxnyIBHVG/zVMHVtDRynZwz+AM7LczR6imj1cWGJQb6KbhVGogy2ITifi5s9E/qGAapG0dEHMGhxUwOcivAWsLrMMoZQ/diH+6gqlL8aeRgC4MR6XgVYHaArHp2VgbzL2sJZ0gy5k3X7S1/3PoXGzWkapjTr02ZmPKr/wbCMF8HSuQ57aBS4BHMgrpVFbzdP1DBanmPdptzmt7BCtyQsV8DaMe1inQoRhfBXdmuXODLmMgSSq/gaVf4Ldaa+/Fi3k3RbshxdKvj1xLpzvOBUmrvQZ4TeJB2lBwzqMRz7axBbwCKDN2NBqaQgeMMR8VBPO0f6w0YRIjdFlZ60Hjf1yfdaT/NPTZfVnAqLsANDD+RNiJmEEujuMMIDeMBtUyFLEgZwIWgxksnwebCAqvn/RUhmUAzhQxiPhizBJ7AkmeXRWBHGeUOsAtsDG1SkckC8n6hOm83j9WKtWvWXXJxavP73Kw8D+MgAmsflDfQvG5Carb07mqaV8bKe3f5uIglSidr0+2OKCYScl9/z9UJKM0PlVpAIAx431YVf+4amf3TcHwhfOiem7LQDaN9P0vpt4gwFW1MkSUk7lXpCiQSosXGciKIbBEtXq+iWHm5Ap77NeCXlbg/MBTJyOWMKKsgp42bsnAm/3aEkIeyQiGv/095XPN7v7c06U1I1qOAe9N6RAx2TryRGFqd/xpjBDKuA4RoOc2S1AYn+iDPYcqDLNX8zz4QI1KUOQLhu1XtiFyXrDxpdpf4ClrxXu2nB5yWOf+OWQXRx/CxwislnVLjif7bcLmecRgRfmhXUdBukdo8vUnbPZcZn1ueVNnQM1sja5XelZK8jcX5s+DIQZbvl5jscuI2pELzB52+fUHNSGHkhAW5Xj1pXGoFTpSxdN8QWY+cl6Bgv6eSqlhh6Sylw1w3+iuRMAyF6vtr/tSsGiUcGPaPCb0r6jFd6ngGhJ3Q2ZvDymCQ/d+WoWaHkoY0WwAxwvJgekmZ8dgmUE4WIdbQK0wPz/hqFv186ouKp57/HBAEqRBe/0axdczY/iZFliL2fKBDLxhYAtRt4OMOduxaaBVDDX+KnPiqGeTMR+nMNZ/2tWHJPsGLZiT0bwdfZq4T/WNZfmwq6s59ST/cp7wnhB46Lnezxs4ODRGd3U8dLad6bZILz6RV8mnkQLS2x1vQS+Pvi1YOxMBplChbYC/Ldvz43l4dcwG2jEX2qdFy+/AA/DGJft/P4Xty1tiQdyVNwafHGL7y7zn+TMiKnlhjcF7Q8bnFtItIdmocz/AdWlB8k57CFSFtKviRTGVAh7AnDv3tMRn0ezZ2dQAkIvmkM1v+kHDryUwDCGtJP8rwR7DGiZW1B1Dgm68FLQeJX7zwLiCIZNZ5DgKVrdY0c3OZHEU1SvkSd4ivIjCoTa6TaQbG7aTEftxeNF7o7r1PrImdK7rf+MHSUknPBzlvq3wescEGWxJOsWTXhohoLWsZsuwpwvz3TiUOIZFoIqTTr6UnyF1+q7wDVD5bOlBCT87ohns7WXHUBsQXAMnHGzTMEYHoJQ+upchYDSyip9KITBKYWUb1MCPhXHMNU3rg9aGKecDopH2blek3XofHaw8pl2Yro3eP2yAOu0XC4OfVeek2dEw/dSRN+cx8VisSNnrxoM7J5cYUAocptJAafIvaMizip9azvwVwr5OSpS4QwRil+7Qb2V29r1payXFGp0HCgERTSfXtNTd4DUzjqFk5POm0MRzJ5DTIHGKlcGyBy0bzUsUp2G3/HJoFxyf4qU3uu6nBOY9pUAYqfm3xCN/yWtv+b1diko/wU8bM9QIQuoexjpqpZn/BHutpe00GgPRFkIRTVI6vZUT2Dn7NKE9OK89g951UqN4mnV4wnQz3PgQ+lw2qzKokKKxQbxmzfuGQst1ZoaDwQjhCP+Udi1pn+W4Vge2ku9Qe+rDixPmiaEu/YjMtA7xalKxTL/vC/YFkXiQvWphSZjgmjbsmJZi5H72ozcYax/uf9XwhCYuzzKzKIzSnJTt7xhSEgDHKnN75KldH31PeRC+TdZcWhaFxdc3E50aKCu9kFxoBr1C428LixdrQeAscETVfjZDHrQOsmNv5gRCuxKqu30P7tRBY/mJwzqQS0t49H+uZJhBAQyz1rUlP4W3k4wCQ6YPXUDs/GnGg0+G3vtWrCzuk36enQ/XAko1cIju6RhpX7gumZZqx8FZxY68AmQ/0jO3sWRi5oNuenTrLYGDhrUO2WdCnxrnZFvVbrCzpuEkPkqwFiRGcG/m+Y/wEGmUBmdOtKDSmnVrlEdDjRElW4Lti4eH4syi84EHpdgc+RmoOoRYOvGuEAVYgQEZiiULIGm7b8k+1FHfb1pMUds/8D3KWg/1pc8x6PLC6Aomc33AmLp1HbnKY9ZDVnmzlyVa+f6jPke7IjuDExVA9lQ9kH8LDxGQKkEX4IlNFTnlzQB0vHjdibkCpk5la9AFx66/kdfLgIqUlgK304O2Yoe+ljRJBZsLscRF0PxqSLRscnJhizRRun86WKpQsp/d9HWQCJLCSrczV1ZXng/nqHF+wj+jib1L02PjTO5mbDDQz0X1qErQb6hfs3Q6BKjmoU01HhQzaKi6e+ksH+LYyxuxWQwma41S2q+QgAhgaaC4i5cUVyPQHJAAKV4bEHTbU6m8a/zxfuozPZ4X4RPekM2wMS2BYIEYK3hIqAxddEgIE/m4g+Vp2ReXNTc5FqfiUULsEpF5RUF/cU1XDWfbXEUcwMe8DL+AGsT3oAp4I6APB8ZePF5+eY2D4IRkmBG0njqehkI4FUDbZu7bJIP0QuDl6zgdbblQQkjP5DvL2FMm9aYFXEHUV4ohlK2hXvjlsNV+E/oekTPIyoZUaqUE+LudLo0lHNgIOUvZXFWaAMswfWJI0Z/M/dj7ih2Cr2F/qPrXkHJPWUIb/GKkeWKY/cPtcx00SALvZQJ4tZKF4VU8wTOY3/M7/IedWMxJlCeTceA0gfsxGihT77AyIFITy4D7Q/mME45amua7R8WdfvEkkizy9T8p1gnXnk1Vske33vzcVkH+dDf/nFYeBOuP4HSRgPFL8p6Hf+y3jMBXvDTsPnZV6tlqbCZjwVu4n/mwBVMZ9V4iZnYlP4Op7At63XOjqcZdntRkiIbWJhgw+w9otI/2dsLqrEX6WzOxbtrV0Anvgh6MuW1lV1FZ00/vzTsAP6Dqih6JGEcbBMdcxdFqo+PW+fgrY64gN1fYX0NwKDA/zUciN2xmFNsRnEEeUyaxezEF6eV+lX4B9Qq/3CZHLb/5eZr+IFOmIXSKp36QFjluWdIpFmGOth2mzVyeVATfqoLHV/OrAB655q2AGN/QVQu+Ho621SmIR6KKbcoj2XIKlQ6u2E4IjI1CPsmcmXQMssB9LDx0ShiodOAC5/ppKk3sYwVdVtQwOC/itim+HpAsxenDw8VL9a9fsiBZkpw6Ir6W4l90skctC6eg+lj3qnvPyMGy1Xx/U6dRdRLOkr1swU4NpjtxO10CTgkA6gd7Z9AD4j2zzIW/O19QqafV32cq0aRqODqLl4Lo4HdvlzPfJFRTBAN6xhe5CxZYKVCdxs+VJIpiLpSn7TtZvjBlrdeKIc59zgh+ob8mzoW0fmBHqN8XBeYcJU7FtG3kZ6gY2vwIfItqtxAeir/Z/hbhvvzU5Q4X2Q1Mi3x2kbi9wQtRGN8UMW1E57BfplybUxj6xfbbKxOQCk3SP4fdCjjJSC3MGE4NqjSWZ/a8rBzYfauRoWeBbQGcC1dYdzSCC0aRwJbGrzqXfuMcJuQPEkQ3v74xbXAMzzDW2OBKpk1PNwt6Cn8C+fUXsZLtmaEhQB50wn09FcK//0qj3pLHDAraRBsi9tOZonQfQTf/Yfdz1tnl/mPTAp33nc1SwaGTai96nIv4QRXTsXAQKJZaUvs4/P0yKA6OnCPlqf3zMEXWqq6kMM7TJdA/UBWRjNcMW+LfT5y0JdbT2hirQbQElC0adSMnUNtU/IieLLtpK8WqG09KPMo+fet7Zvpx/5ugWogkNRblCJhPk9y8M4czYVoJ4Oc8bSWs3KpqTYn3YdaufZEP7J5M94JVXux0MIMXVJoUgCXpihQr4lIGmxTtTsTz2m8mNlFfUjDXbXywYdKaQAsvpOYD3touKJAVTWZxzkhc08vif7WGJCyoy5qLWI53NqYMFFatLHxhQ4cDsSGbs88AVC7mbKXbQvNFfNPksKQ54qIxbHmSCP+NDhKNNFhoJZH+6ACGeXCwYQxaCKNmZsJn43QM3UOq0tl4f5b78OCZnR06ngnLUrmbh/P64z4/s/uvJ7TPEcJBjhVzUlqHTPddc0kUR0FU4k0SmPtCIweg9gmGZbQTkhIkNdn9hjC/Rmrb4LHgqpRTYRLC+NUGiH7z/2K1XurgZ1b+rOHYFB3tCteaXG+AXMm2nzpJiPnooiGNgOA5OTWIvsRzOHISDxB+rJa4cw3y0QDlI58w9bHmpIARR1fePMdz32SXJpyWVGGeINj4SutPINiWdhr0WCTbVWTy4Ne/A8P/zUAA0kkaR9XIKCixkqeOPBhHLvPLnMYVQYowRE+dWvwfNJnCEharoulvd0LGtfk8QOwi6F4BP6aBzvIzoi+7Yx4IByD5jxJ5mgoLSo8WQg+G4biR9s4HW1P9AE1NHkwnnOo6vte2YNqYu7p0TdIlmb6fMdXPEfrp/IuhQ+ryg5N4Pv/bjlH5jrSUjk+A/4uk+gYKM1ffR778kogkh0e8lSM/YKrkJ8BL+RNtxG2ZHWWdirn1GFqKyWYNFnLMk8pNU+NV1BBg+EVBrmaJcSG+WxHV4GW6hsiPPKnV7naR06mUvk4VozZZU2c+/yING55UHEGPaJDhlCJ2tQCbeSMnFrwcCHy8tnSgrZXhtkRq3o5ZwORQp6l02aJ6WXdPpBiLcCNp8me42/Q9s4t7hEUqZnSs728XtpYZd2v20bOBXvFL0FvIZcZMWxMzZX9eR8i8m1/qzNZl7l1+P2yZXc3MA6mD1YUNSq3yewZuhsoEdjpaD1pIfegFGd1cOFd+ZGi09M/XoEXKf5SQVgZs9VBu3LH8Xg1CBkNdmR/bkb9fRqmNYyFgtOk1H2BFFumuxL5vc9K1vsjW9HlElRG/QCYV1XkazZu0ixSMoFn46czzvus194x9tk3NJdFIQ2atKYBp/+L1Ey2X5D54o6oAUf5lAQBCzYhuuY3f6rFnmRo2rNZyvp3Yo7rQ0NLyKw/U6zme/jn9RuQq4OADyaiv282fs96oYswNugpE2j77zit9L/ReJLRSvTM4RJDgJaYNHOefo7FUW1PQqDOehyOvMeIGL8XdlNyIJlYwVesByL8HmQIrwEg0SJMzSNr4nOjsuSPzGmUEm6B4o2cNwbP2ubRTj/rf9SASdCg0KMId4KL2hB12MsGQ261mSVof2vKrzEzaGry9Anqv+ITDKTsRNV2rMX+Q9b0uHlospmnr/Gfe1YScl3AmHi9CDPbQvnwGHEPuqw8fx7iKppLwptZ9UchOBlyH7GGGXh4LdOHVNXgpkoHlF4A0eZrpu5qK0KtCQz5P49l1MM+4xe4tEz2j8rOSA7XIW+qrBQnYs81XS0e7N39q/n+1dWWAIZJq9xN3pFFAgJ/LKfEOclsOQ/hMwY6DArRMMS5nXfe/AoTL0xREYBvG8oHRZqUV0g+k93ONZCApK5Nq6fp4CUkuFLtWKD623chmk4oXro1MbpYbhywasD4J4RybaXp3jFSquKRrJ9I2+8OgdAPUXn96cgdW18QjC72X9oFR3Mnlyw3mmz374PHilsIko11fZMFCIPMbNCvoUmFiN2JTQwr2kzpX0q6yTx+Yr9X6ei/kzQTk5TDmutWYdFujZHDeDWNJivncXIGjdumydGG7nyyJVL9ez310kXjUnr3ZFsuPwjw2Am9pjur5QXLfwBXJtluEJeD5jTn1oNpZSI8VdbnowmpLZZzHDM2lRsvfINtPmaC5OZ1y6m9AHjSJjJPtAO8Rk5dHjzJu08lRMblZ/BzT6VIXDo4rWd013TFemihDeo4EjoLCzf5+8hHaNChsj2oPpDRIX6hDv35haRrTHSSirZnntuv4TMZg8A5RSNittIIGLruECKp5aDxBsJe5binaLqwwnETve9aaUNAh05s3LvB633KklZsS1bEtQZK9qSImRxXsNM2Qndsz8eSnR5z3oB2QmHXliUZsSSM0CNABYAQ9BHM8wGeUUWMBfIpibVDU2B+zIKflMzB38yJSDskb6PhsF7+f4A5IxnMYfW9Ln+adX1hZsADWJlbvsXyu28YymlVLEk8RK/Cj6HLJL8AKF/U5tKTggEhJAnGXzN37pXp8B6I7JoMMJ0B5iga9w6xuwfFlTscym//PyzZ3KHJPJaTWiLcXViLHIH1TlRo6EXp+CJIAF1trnMMqorQu/brmkhzTPWe4C0/WscXD9BhIKyAUctGq9gi86noPmVE8vydInfYeiiX4lgo2zYGlol5kQQDC0aX39pHLsTufgEVo7FePomBjABsCenCjh5XjJl40+bHjPcucooROe+ilvVjcyQ+6vVVsLsFHj5fyAbDpXxaztiTePRZqpu8afVDfvtNmQ74u+eH4U3+GX3TyLwIyirzLZpSpdWgBLUPZ3F9T4sfC6ZGPM5GKdshBAx7vz5LA9NgM9X0BkopPtgW0d1h8hW+9W2lHVqwjAUN3qCxYTKsuCUBPAaQCUGhePabA3ZciCZtjyzpMwXETeSCrz/ssEy7jPHORHagQ2ST9A+di//tCLZk+7UDh4nSquH3ALpC8GmlkBFp7WqJ6WqS9lm8dPYbrEtwp4TJ8O8aaeV4xNdpsKyPQxNJ722gyfimJ0LZ1dAfCsNl49PZD8zIlhgXs8c8d4lsU1yjkAficTAJPVfpl06lU81NwRphXsR0CPx2+CEjJS4P42BAxNsmwke3tsGsW8U1Xy6bbVwQKMWWcvDCTNWiF1Z0EO9MvXPwFMU18CGlwDU0nHRR79+Fk5VviUsmo03oOzp+TTAWErHTl1I/uToRVX+O3sviEw3WH19Z4o/SvnekAqw4eksPb3XdCZMjdPBnWChexcmTMFB/Cbfz/OValxAZIdI1HBi8SMEJxEV42euQ7w/GjTiW+liNdXKEjobjPC7Wm44i8n3h48tKepPSu5MFhIL4+YbbEoWSi0qdxGMDAQ5g2b8xzGmd4yO48kqxvuZ9Ivzd2tVQjcyXfQ/fpjUs2BU8SddbTgDeSiyutIFl35dCL4QiZ7EE3KXmswE/MG5K4q5N8Kvy1053VT9ksJwrmoak1patxf/vjU2D1HkVUQ69SYI5dE4H/UeOWX88Vs4+isjzl9W8secQoQhv6wURYRCUgp9y0igNaZoFJzQDl40WCj8TGA4ZKNjgZC8KJXNEhcS/CRmnaKCzY/TiUA7WtjxYxicaNi+wpBaFAHLnKasWlL9nqtQ9VfCJX2Pt/YZV5Utuw6Pg+i2xeqfUOaXbp4hHHdP7248yUE619rE7oVniiXSHwyYHYnw9Oov1N18GQgxzMnCGScqAdqahyDJhHiWMF+rWaO1EPRNv6/QgTrsxpDioDgEfDBv6uF+r+JMxMdPKhEjzaHrIJSgvIiwpMlB6YS8JLibdl8K1+zFRpHOPg3iXyEI4/cwJncMt0KtcppekYUxS73x2lwM9pvJPzwX4EVZttUHU79eZm51rivKugHU9Axy2JixfRncJoAjYObIcTNXRHIzuE62LFsW9ch6IltD1f2J5jNlcv4/0ZM1t+hQYA3uLhfimNuiEwsGAQRFIA3060TktDnSR+YD5t83wc9CiXfmTh/rr9Ta4szCT9CY08QwRmoDTAzb8BA5zONA9LuisCRefs7CZvla8UfiQjR+A79MhC/I9fEfnbqG4hzecTZz4oIMUPFcKQhDDvOHxGl6zIvc+YyqqTm3H01HRZmK6GMkk++iO0kaS7t2Kp9qcS1C9INyGryrRDSw5iZeo3Qid4UxoCkTKR3ysrdoDiT0J8SmETexsiAuFq9F6OQhw5KmFe/elR8ZAjGALfLUwFzgY7h8QBBrx30I9O0Kfr4B5t1+QbB02a7spFu8xtbPqKiuVMZDotcFgne+Gjv478qnlVFatiAlDo8q9KUmrH403xYBNZyC8tg4SDcXbtxh8xKtkg2evvz2NhdanPVCUclQx0kExArS0rCfAtsddggm+dLcPrHoeybiSD3oexyMDEuRW+Rz+bDkUhSRhChPmGRUe9BAngFh/RGJotXJDJWy6gKwrgmb2IVptBKxgTIJYMEDcheg+WNCHyF1VvkjiEWmvCYHWzAlIfaDk9yrO3TIfpFF6trEGnDBGMPrj9tZRFqhdYr2k41Blw9Porcr7dX8UNoXXlljTLeJd5hH+rQPFROD3eDmEIH/upZjTE/n+4uj/wS2UVkLqEVm76m/e5gEzUgUiqmXgF81GTfLpYQaa6Dv30IT/jJO9zXhRcgoSJD7iHRUPRim45Sw50pwPGoUA/1NCpiI8SeQps/EqEFFG19gnOYHRiSMoHT0+RzE/xzt8jHIboeUTp9+gCsGx8OhX5u96tNQ16P0Tyg0KysXtaw0iWskaPdTBWF5PSm96aMN8nNo/7nqjcAtLMKxvP6Vhy9dyiDIFtNq1HRlMFBL0zk1xpGf2lwIomap4HtmM3Jb2qrBRwxwqY7+KRPU9wFA4FuKHg0GZ+1SlU2Z403eYuv2s8+Maalkq2uiebpLYS87SH3ozngDabZ3YPBEviw+TzGSx4WMj+oEZ9SLNjeu2mqQE//2Xj7rs9dOe+Q39ivr2D3C0RsPTHrjYcCe+b9I1Ht9oeMympl3UNuGiSNYk9PLVuUMfMqdYVXohBRd1lkC2YJbHl65CNQAMcuDMrSPls78oGG5rJDHMS1vNbbdlFSt58ie8g3eg0QQwrP4RAteql/s5OUfecyaoLZf8+Bxf8uo3+FwvZ05h5dYnpFkk9DZva4V9Fz5FVmLayq2+xciWL2jdlLfkKfS+FJWKek9EaLrR+ccimSclhaiUW8kxzeOuzlhQvPrejKE8no7yeTP8jWkVM+HpLgl/SZjCiC4UWAtAtPoT0KqsLc3RlW3nDkS8RG+E1nPDaKl7O8Ka1bvX4TAQY10n2HrV3tTgY9VVIQM5rj0mlIuk17sng4Fval4Bt4d6sx5Y4Ow35e2BOwhyfAdAmnBU06vH3ObaTkdCQepV93GD7zklCNayVzDfB7KhakWV/48A2lQWzKRwhxrD2s1CG/VP4HSpSAWKzL5VjwTmz7p5cqa3z/PUWStsI8eaSBf0afzBIAM7jVhxHrY7jnV0C4X6ENQZhk7jpFCWU+iSUrAkYMd0wJUvyMHYVxAxL7JMuPtCyU1LjxIxJzG2pfTxj+CxMzy3tPlEUHZVLMOqo3Dop+bKvX7MKikd+7uVx0BjLgJ+/rx4J3V7DNQchJgYqkI3MjMULSjUprhYbUNO/gsaOSeiaf/G6+JQqvLsmaCoXnlwcwBpDCmOIdXZdbd5H+/mMZMycdZGQupjPIfAcAY5758ZtcWBXWTvha1bzPEF3B90kzVncd3nQw3V9De0T3ff0QZ1JdWqX9XxjO81jeKhatA5PmQ+fDjP7PIGi5UHC7M6VbL9Xej4iOvKy284cXxh0svokClHl3s126+JwyUM42GYsSSNHEJHjmLhCPkpQRlSbP3z01+4R52N9rJPg5+pTPPmqome3UZTUxCVwjm8rerg6ii6TO6L+s3IF8fDOxm+jSdDxsas7oTtTvZIbAM3dBareBjPe3o6ImzgNZeqZb78+XeBeY0bBj4cvW8LkrU4jkJJKsqhrpWP99uWFn11leieDu1/37OLbLOnPFge/VUOaDby6lT9S9Y9MirF0FBDhtDKYx8LqdJVqCXR8H2vkN01+30W8iD7w+FWcvGNIivmMt0kGReYklGkXjiouYsbp6ElMooqNI0zIq9wKk2tB0OZ731wq7FF1blhosFvhiXhqswuOgnn+6nqHWyROORnVBm6BZlatGkt46aLu7C5QqHko+rZk7nY99JrHk/qp/3NpuoXpMF3tv5OM0YCuo6dhmvnW5Eu8cZgrfPVBAXe/uLXcqIfk8+Ykw4yW8pVxwW59MmPN2aUXYMYOZL+TKE5gxwFJN6poO2Wrcen75/qKglIxTIRx0yOOyEku/MnQqzcCI83tX5LuE0tFR5usgKKOqTGI49gEBj8G7UM7dliuhlyj02xj+f0qiu6FA6FxhUrvZhOaqwBelF8zs18YSljYboBjZSgbF4k7Idcsc+/ikiaYd/uObD/9EQtVTQQMORQK6ezrUnR6pEOv0RNh9yaA/7l5l00vONg5/BPkYPfzo0rDZdIOLTKywuMb9oGjtkSa+cfNQkDUnXogIfBUTiLMdjg+MKM0dTFatqqu0/iH7BjtaFweLrEwAkN9ALvrfawzjVwb7xHFAzBrQ5P7rNBSUIqkcGFVuyWvwF8tqdixPwL7+cvV2nopD1Ng4vLQCa4/rOBKDl15dOoOGRH3O9qBK3x2ghTy5tCYs9WC+KRTLCgVFZnLXuGr8VoNSdNSCOH76F2TQQKAq7+y58PiRzeeVIZAMAcdDhN76XG2y6YziRWiXcCDzvVvlPHBTIVK8OhEcdYG/2XTJZ96OuCy5psAfPlwgw13g9yvCneovaEWgxhlEKww6I/Kx1LRErp2HNHS/GR6jknK6y7O5Q7LO9laIC0Vk/yxfPLAn9hbppxGRFJASHmYE0golrjEQ5grA0D4+7GDltAuZxp+M2AtFCTWNaXuptvSkAwQNc5QdLwxk/VSnc2a4egYU72aRBphe7s3SlYMxjkTtx5hTvQgtjS1BApHuPKQvQQRh9XXmcWnFreGjCcwyPA/Fabezj7cvv5MR6vl9pAipi1jaHCI3Thqpu3j6TBeeV3W6/2doe/Qj6yIVfBPM1AGFysq/38RCcr+CFnwEAgdkcnFva5hS4XLpX0Gigw4ibtODVdRHzU5mVwsisDYAjqgAroo6yriWWeXvw1GqX7DQPybWEa5Rfie7b+WWwOFkiLGpA71S+iEMzkufr/W8JPnF8/X+kCXuRIhTmegGRTTtYP4gh83Zi3nlMJGjBZ4X1DErTLS57Ql4lBHl8T+akmcIWPeaOEWxKMGoXr+761Yxg4eMGbVAg38B48a0p9it/ZVQKDE5QwXLxJYJFYN6ON8GUg2C1/FgVcOoa4+pjxCmgGVZ9JCEch9eMiWS0JvA5fh7pXXxlYGHzsg7AlTrWM8Lqzr3CJz006aTsy8pEIu13Qr5DhDfoeSi2Mj0Xsf+blqDJGcAYADej4omg3QZ/0IR/gtz7Gyj2EHj53XqIn/BKd0Lx9fKJtxCx9Kso9hXtx1uyX0pFO0XOL51hdjx6xiL22OtJ0y+Umbqy/iGnso7rgUjF8ogcYEAgLIvWj3NVhzgoJX+hi81XWPjzWBqxElM6EV/l/Y2kL3k3VkgWg4vduqdvQ3pB5l5BPn5wUB2ZS2sDKv03prS896942iwEBBDcEapIw16MnzPgWAAGY7ozNh59vkcbi4B2kzX6l5BTbJJtDFZTFT1Ja2g7H4diLgkwv2SwyMmTnc3KMEMBeyjTLU1JjckDgtWaS/F6HWXXIgDzzlYKT0YGCoCEdidyB85RrziQrpD+kO+0z573NplmIaNl/Uxyy0azAuaDYBYDoP0lwey5kzEmmgtBRRoIxmsdMbDklJySKcYK5+4FlpO61PhSbhQo7KhyBx7Q4mxTawWWV7AlhK1+KuLLtxs0GPUD1l/g05Wtw7n9rdoebCJ3hj/vyJw/PIAyAYL6DE0W2AyjcXm8FwV2g2cOOmdwinTEKV8tl41/S+CqQGZJi5XEFaZvuLtAwTfo50jSxO6WlskAeDRh1CNDyAvgcmumxVspozencUqDhTrStRrAdvXkgB9HMXy6Lklh9mUAByH7GN55zZLQ+Wxp2taFsJVdJnbyJd43fYOys4KbNWP9rlvEUkuirMUz/vJymMRc+j7RZ23FvSuKxBgMtkfrrN7cER9B6ICtq4H30DCEC7ax3ookLNgAFsqsVGbp+B+Mwu/u73A7/xSmEr8heKsMWoStirZ8DYHr1ZovpOcbLtZNNljWb/754OVVY1f4Vi93Y/HmVXbpfJiJAIafpPPTyDRep5fKg4u9yT3I6JA4kapAiEO0m7W8jSgeaVUDsZYZxiHprXrHbwYVFPOvPyHMfLReYp3P5yqZKmtShzUwYlJcAS77ZjH41Ov7kuSfWl3TBHsTPHogzqOS6D3z/iTmIxSW2oKl8LUGxOwZTsDXTo6I+Wk17cCtUqRIZ3I/hEYTDoyCuhLEUXzxce7cFz76wE4Ndxx0PaFwdI/B1YxhdkMIO3HuoeYCgu7ISxkm7mZf2TCEkLc7ZeO7hljlv8tx5k2IoCLGDQETUR9hoB+tS4Ch6hvnsTzcUG3LrZv8MbAGJwsC5KZTxl18fuSCSCwJCXk2Im9HaxurMqKgiGGYEy0SOMFC3ObwBVhkKX55qw7l3M4CBnC6F7642GboC4hph5y0AZ4OmAOt3Rm9q79g38HcHYILOpLOCPv1d3IAnCCzrlZmiqsxoOAhGmKV0ZlTRdAHiF8jUkNNrxQ6zA6heRfekD9VaFs57rXBN8MdTtZ3wU80th6jBh9h+367cIsRzZiQD7pn3u7YpJcOjIFyuiTiUxyfpOfUVTh8uNgIhtt8pGfafvYSZskjzW53BEm3bxVdIGzLa0KnBKRN1KZcIpPvFvEygsqXEeVwYdmBS4JIzZClgLBiwBlarPz5Mw5OpCZG6u2cuqXcNxVTu3YeKAKh9wtMJVPYa5XFyhqH7St61C1AhO0+Vh7B6VEF7R/6RvU8xUin+2d5AWrZQqb58vc3zYVE1zTnSPkmjVjlFiorDeavBQBgwgZihDm8gi0Upj8y4sftQrELU13ujLNFuuKohdhzJAoME8gJgnv78twBwmStoSerDLeiiAIw7qH4yiEUdQ6sphod6ElaimpFzHls5OIlu6TFGgt0Jkjx1u0Jtj3gD63n5uyw2CetXNiH0QCPVKUtjGERKmAHgJBaY39L/r0AfajiZiOX4/8zjdmyUU/IoV0RmC7yQYIG+vnbCRtDdbf9rMbXOY+1bSgTAryA2oxkkUEtWg7TNFGJVydNezBeaVGI8wvAS5IVVE0uphIHv98AGHVBwovmZ7U37uWo8lDGCU/t7+BOaTYw484rORhn+5bGC4bm464n/G6cwuIfi1gT5GOeoMfhgRLEzeXdvPh2ySwQwhyynj6NODntqaD+24rMHSeQsL4RPSts/CnYdJAy4+4Oeg66telxBeEArfiZ+OBsBGWQmL56/H/iWtiql4t4ws4Et/Xcf/7r+ODaZVA6mKMfnneY8bAQDvid92BhrE2Z/kGJO9K4PbgdK/s0jCix20+KwKnt8hN8WXn4B9/h3n4yQzBOwZJyNJ6BVBhbS3Db6/qSCjUPhrXkmPPiXPPz2Oasti/FLdcLMoNsWzyx7bS8H0kbaLeqaGGnEkDVKkCItP7HAPQ8qwQeGy0kkOWYFctnGLKWLBpAzmxdqAUrDt50irO/1+UqjghZ7AtOcQeC6LDa4P0BVcSrFXKC7+grT/HBE/b8HlYvoeAUTvsmBpjH+rIhJVpIOUO2RwpsY2Ou1eAvBibzZpL0vjKtiY8jXQwvW3oT6LDAAbq+s6AxmkFI4uyQKlRr5u1tyUrKXNn1ZTiMEz8LVr+tRn0xdWji5ZNhDBJ0jQkd0zQxBZ876bMtN7lwxaYtXDhpfnkBKIHDqacVFt2ipJzFe6AsHNoKgWV64/FHApFhoHVmW1H1PCxeoz4DoayH7SHhrFvKLWgPvK0s/qCKpiicVAHkzGDp74YgIr0huR30iPB1OYuHDxTkUhQImsvYPf9GhUz91Xva4vifVmKss3N4wUv7LKiFRJDW67GCQk0L8P2qAWV8eg2rjNZLiLDz++6TX+VD87nnI0C3cjba3pw3MJ22OZHBITt1pru7V801XiDxyWfoGOPpZ9qnV6IKrZt/HoNg5KGk9gywq4m/hmrNg6kwfz5MuHhKNrhu9giT6Bc3gQVl5wvoF5Qvc5D80FuSqXpubQi65MjAtNGNNbpr7eS4NZMgbbtPoCHU1yYSvDrurq3sry9rdGI6P+F4Fz1Lcz1lyXsElFLcOUMI9Sob9m7/bhlbEB43l1m0KwuUy4aMiWC1v5+5nsRZIFOFkyVNQrfZv9uL39lwb8QTMO+W/GzHoHNvBXPip07339CJW+DCwjb9jwUN7x+yIS+mX/ll6g611/jAH4V/UbAI9loMvQaqrdebtjbKoQwsjf1Ix06RaeRFeBKuUqrqET08UyTZLLKHjgwIvngHBMqQkGcLFto+qnrTseDIPLoUYuRtQ3Nvri+7OS9zUVN8nfHO2YkVxzL1eB3vlreYUJtrgjyXqTF4Ul1hcVfdJWB02xzGlMRlYd8Hi64Sfvo3k6KBT3fjr+1TxFuUB1gzZkABq0MZ7Q/cvgzr2UE0xJ07ABopTwnjbG9dgMW4RCgV3kvOJLBMAHC8t+cvJJjV6eHCQ8sjI6rBoFe/nO/VLO2liSyB0RNsJWqYB7loxbIEN+PmDzhWGJbJsep/CL3MZ7z2Uz0y6iHwgeMTfo56iV+ZBlhY7QPKO+ThWMcYfOvaaPmuNpqBsMi+7hzAUbYWfhJLd6lhIExilX6oJLY6EVbPpVYwLXEXqCNyxyVQSU4bTZpTmdROJsbEYYCJDIFmP/FmIfMO74PYvvYW95MRbfA5rnj+V9XfH3iJI+pzRybZa/SHOiebM6ypSyBNiMtLI9KmRd7vqcaSpdl4jKXDnn7x6fADIcgBiUr/t6ZhEs2/cyKNpvYslaw0mtjSFXYldwTvZOUWmmF2KgX0oJazAKoyqPP+qjG8moDBVF0ikPMYnli4c25ENFlEf9g0KRu2Pd+CZitc4NRlPSV/YNk371Tq2IEWoMUKxrsxiBP7y2lhexFu1Hl39YyYUtG0MyPb+LEWLI2Zm7YAhKAFmX/jOZdR3S/5rlRHj6QMT2rWRjWFlb8+pg481dGNME0WBEc6b7QMqlcUkqSqVcVwq2cTA6ru7JMwzgAY/6WgiPusBKStFe9+2utlH/P4BcddoOLuAXrmceXVGGI4fjvGjgYOv9YZvB+NlLos8WI+xqkl8F8QAVpPuVf+4fHwVNlEuU/QtIeoFqAGCxTqVV1x8D9dpdLy0ccLltoY643hg7AYfCO1Bw+QdnLL2zjyQu6YkNR0A5WLDFO4wfiW0zJdjm0+3cWay5rCqlDe2+TcMmsrdTRFr1xBZ3C6DFz22HW9sdGUW2JblPXFauju5moUBSoIIme7pMJ2tvw0/Xwj6zQJOJ+CGFtKVGHHqy4dkeqcJJziSOT75Bh97ASTF3DZLHg/pneRcmxdbeoDqfpgxMwmv19AwCRoV1DzAgObnONGA061BifMAcaBQTHcxEA5UEFwyx1snG1Gy4WFF4bOBiNRvDYYvbCvU/S3MuDkGr4YcbUa0BLMhwH9NpPFGRpxbF5+mdRfNpAVYfS3OjQwitwjOhasFI2TKZrqi+aOr0Z9tvCWuxyVprpHcTuMcvvob4frzpv8x9BVpCFzSyX40HJz2YdESVmv8YfWn1l73OB2Dcun1z5XX0BrEEK2eZsODjNO8DZWs1NuRisJubQJdPZ//h3H799hdfbIVniRYDvbFhwYmxt1372Na679yTOxIhDqOEs9i5q4ftU8Ip4VuXVnp+2TxLKX0/2Qndok0P2GiWPF53GzUmsfgNG3tR1F2AIslkhpQGlHnpSnS0xupGu183peUZnu8dEKGvVdtGk7jCB6ayc+/6tpsQkQ37AdVwn0SXm/udPBo3CUMEtYabB7tEWlpscCFkVIdaf2bh0ctCoaBeYSNjfJWaonIYsHHiRG6VfztkmxNzHCH6fRniDAPjtN2Q4ohXoEkrUKZlL6/4Nh/OHGaPnIIAfdKHeZ9UvsCH2R1wkhDvqpLXo7FmX+tH4cVRlBPEl4bn6ORVXz3mggAPtQFRuKKqj/qgpjLhG40EtlnIwHNOi7Do8ozUWbcvzjcsMMKIUbC+w3O3+WWMVCN+OiqvXaGkkeE0LaxK9jsVbuMBez2XoziJ9Ms4+2NPqywNo2EhadBYWO4/AhdRuODHFWq8a6lfPbfKCcJk/fB8JVPKyK1LN42qCE0zoX9risscQ+ZyzapXEfDvwGdkRHYJv0VXXbR++5hVxydciGXUQ4H1V87mqwDx0xzWDYONlgA0rSN+RgK9mlI8Xtiw323yQSrpb9Mk7wIwKrBAaUVVSXlaX392c1Uzl0W62kJcQmzjdLywQp7RzmOu67hJjOjEzK5uyWTr+2okuC/rLlcKnpmI40pl1K9oYkXdRoMYM8GZDVyaVN18c2G2qe2sfE4i4SlVfrzoGc1p9HBFJ5xk5qVkAZkcsu0DgTY+/iNj+vtkOxqptmQhXaGIQUghaZ/P3ZdfvEB4ZWk+H4UqkasyxnUE1aCuXXO3Efu8D7VA9Mr6TDPz7NHbKccs3RDl9oQXT7/mnUXmFWMKEn5DnilYgE7r/pmFSoQWAJSpgNjazaYzIUYSowt6awnJmpZYM4Br0atRPWo5MhcC08nI3dTMmd62yvq7qmg6OTJr5OaCXxvuj1DUbcbZZfsUW8Y01fz//eWcVYlE2K5y2FVTYFTxU5rn1+AbSJkh3ZVccTzz7hNM9xD18Jr808N7CcUnr9JsG1tDjIiHe/89iqudpYpYvLoRzW63Nu8yt7gN8lTDVipxohtHOobSgA6FZlewLPOiKSAa/U/bXJoX2RkcgxWt6xOj7EQoJitOwplHC/BdRe2idgTt5hutaAxhyBv5y1d6flENOjhbwFNJrj1N2VCGlyK3iQUQFuUGCP6n4s853sPbasTudMU947eJHplGxGXNfZx/V9bSwlauvuKi/6pvQHFO72brYX75jfNYhFSIYKUTXD1LJ5yWWwH1W1UsdgqLlh4iwbxj6cqggQLbt5i0BvUpc9AuApFxCyYAmoLMLGaJGFKrSB5G85HMad7a6mE+pAE9NbR58EVyJQ1yOdoeRjqKMlyb7KSzZeY8oVI7rjHqcHF6U1zdZ0+jQJIdZaNHEiDiMwrOIIhMGWFjwoqWPRSQhSHvjI3Qu5P3ZpPcglEgYUgeuYORr7Yo9bICMBUrl/ch8ZZOneXPd76eYfLVU86S711kgXzbCmvNzdVfYz4Py3p9wS+PYRad6BnGd5eUbJ8vpdpHmcQFpA3einn2d9dV6CVvvjxY+r6TfbNX1aMjOADmhaPpI+5XnbsLgf+Sk1EVROTdHTUBnLqbyV+A3+6DtwLhTIg83NkKcjtL8Eoa/u3xLBhU5+whxWfZkmagw6ZKmb70GQGk5NnqHC1f3MAEV0GJQvJg9psfb6iMNpVwgViArTLU9y7mxUKxeWFXw4W3bOIK/ZFFr261zme0JPT5ht/S4FqwL9/qPXt8WHz5cAaR1/ET9lb5mVfMWordzuhMpbP1Jzh55K//uPnlAv5mWoFR515pZeud0gvn6Q43aQvh0oVw9ZJY1EpK8s+9+isWKP7dZ8CbWbHyQ5uY8NjLO7vOsNV4rJbgR86MYh296vmj6+PLeAFl95txTslhyRoe0omgzMc+2NOxdBXTjpA5SLgC8mJup5aAduk3+MDtjomv765Z/ZIJM8HW5uART/87ftH91MwdWK1Dpw6nIJXooptCW6Cn4RAm/oJSj+COV/2DW4WI05fZZt8TEc1HBrF7pFaYRGA3hcg99NK3QcOTFL7/YBXYBD3VrcM8nBIcxOT756trGF0xVo1C1GF5Pi9xhJIWceJSQzgeqv6t9Y9kK3EDi+9uH6Dt4J5YE9xERWm3sFYWEDL1KFnbPwIejr5+Nx4cvnthA4RYW2+mD14eeGRncOuIVUCJF65MjwM4pke1/eRcXbEV4KO5M61phm3skYwU04CPA0qua8rxRgh8WBdX8SGXASPxEn1IqqjhdjtFnrT+hVaCCXJZSVzvKxk1hqeHx4DWUxwYMybyLA31NCecNjgmr+ff35qFUhYnrgEbjgBxoCCCIq3P7fNlX01a65HgCrFAQBezT9/5EXHnEuO5+YkNnjIgzU8iAh1Nopr6FFH/juoegYw5d7NSJPNtOR9PlyR6bg0P4PbSQsguHJYCxvXVKXzEh1w67v6aUTYuu2MO1pjynoBMnm0T+334GO98ZkrrL21EWLhMBCyX1QshqPP91to/H3qxBbD5Ekog7yKbMNlfyGobwNU6+kxDKCM4+GX2ia9oIT6UbuBkV6GMaqLubAS0M6st6ViMI18Fc+Fq9/PnlsGsZqfYLur5HZCn7T82UT1t2MXyP2rCkR5GvZOe3ZJcVMlXgVtHSAu6klKso9+QwEVKRTv5UzUyvZ9GyqzWQQuXNKpLb7+2+xeWdfOmaKF0OwoiLzV4gKjLgQ2MNBEi0Rdv+d0XbzmQsJXe4G9iB+yYSXCc65SZzki/vDVeB6E9L/EclKzqL3K9W3+nvHpTyxo90J2Y4DfoRznx2Z6YsJy+us7Rk0Nbjv78zlPI93ML4YVALNZP/jEKKJQh/PYavXrDYqbDPQoZ6qH8SA5XVAmDxc1En49Bdv39HYWB8f0eBHu+MuIWr+Fa2/gjmhPpdBKslPCIolJRmDbyz6HiLG6R+NQ85kzhMea7whOTBeDgsDutwbvJwRn0MTXzcax6VH6BydlA+PoEDfiAMTvB9OhwQiYCZu50igGcTRCLjSCkmGPTXalWf0eLNF+C3wVhcu8Wcx04XM04jiOHiC1CZhXSTZrxi6EUAVk+o/T9TX6mof1a2BZ1L62I7tWOZn409gbkP+bbpxnUOz9VAC9petENO9D7eGqMENUF74qpRvhhW90efmfPPJWGUafTZf0fZxe8LLqAcU45ToUo1+k40N6aIu3737BbrnuDF6dRmoIhSoT1T/3czmC907CKXqIPTFLp5+lfqrKCJWQeCg/OVV/ZJvqk9/DtzxCwDvLEd3soHcxLuaD9vo09MG665nRaxvSpDUM2G7ntXIfhQzD1hBXeyTZTb3nP8ofP8nhlgSaToJX2Sy7p4PHlrhqp1JR9W3t1KFI65AUcL5ix6sVY5ruShKWmMietjByAaAw8j+B4M2Nwo3pEd6kUyD+T8hirIYe3IyOWsTPXUCJvF+r50chEr5TQy3gVGBxQvvbq8GndpZJ0i0DpwhQpHk8JbyAUmlnpYqoxBGdqPA7AkCikflzmr96+YrjL30gsvdisYJ3efbwdVAWxwXdOOVnLJ1c/HUA61Mz2dXVIDI2kaVV1ISnWAkAx0KinJ64jMfM4YvGQp33CZ9km211r33C6JR012l1MbN1CasBSFdEXwmPR3C68i3pqFFDf62ee2y8/SV1ADgzTphYacyU6NRaUCAA5aNtEPyGBTGlkcDq7op/WdmXNM8RvRAS5WpIb5mEOhEz8jVBv001aK63GRbAvM8ll3C5r95XG6DNC1zNJnrkCb+6k9G/jHQ7BGYMB7BxWNJQBxjdg1EHyTVVUb4kRRhZcyScVFVnNGR6ToOUR/ToWiaAJEJrm9etffqkGSITfd768rNwiFwLb/EeVVY2iIN6CznpRlKLUbqV1+k4we0r0WWgPDQDjxfZSkEgFKEiOp2zi50Lt3aJOMPmRTg5vcDsrIUmr+D8yfz2yWRvRmO1PaUxdHRU0YPMQpO4demItD6n+eG2dSjz3WNqbFfiL8t1EpO9zlgSoWG9lCNPAh7obq9WXT+CgeYHweU09Y8O5Xgjk0xUT5TgyIdCg8Qi/CSAjyCe+z1xCnT1hItxB712peJyjKhHPJ9Pv4iL3lOWUhVxUxavzqR5E9BZ5MsRPmbQHZS1rCGv2JsXR3AsLL4gA2OQ0i5EPWJweIkBCj6kv3RLEZvB+E8+Sdu3nqKidVswEmdyeyvh2HZs0PSTr9gjeN449PqcHGdFzIGyQdAnmD2o8KZTVg2GrkjkAi1g3W+0t47Mmti8Zf8IqsxJAjLNk9aWb4p0dF+Rr/Z5pOynKVqyXO6UZtf/T7PePIDpgRb0AC+L0dmsHN3qO4AcdrXGBw/6NJoQ+80ozHm69KmF9E6e/OrYE9lWaO2SVVDk+vyIz+AjmGrBVZS7nQRi34qiwojm6Iqffm9LUjQKc5SFiVf5SGgli6Mq7nlrQCrVp3RrFKZVRcWOh2F1YPEjpg+0ivc02KQLRC+jvkRZFKlK5/ZVPRcsNj9//gJT9qrNZgQCNJr9k6ab65zCX7fB+0dj3PWJGLN+8T+y/dR+vyzxwY9c6j0xgOI4op9szwDWZZ4hqOx3exOrh6IMAaUAV2mfbN02Bm7hgSQgVdyWtjEaVqSXQeRg7grC+Ge4OB8Ny4Rij4CJnuGkiUT5NwmG/7/IsmgJNU3rPAvJXDjgt95L1z97Z0O1mOHZbS4yEOkTQoyGVXe+V0DpwdLC54YXFZnAfI6PosIsBYeu74LPOhtqP9ye5olKH6jMn5H5QQbCl6XmWdMJDrpTRQmdFV7zVio7VUXwvqIA80cvNvh2warsNbA7LPHfDZL0zHGtPp0lIA16ch/6+2aS0qx+USSIYMEE5tg1X5+chimbIi/ZSEzzwtWB9T8NNL1kRFqGTYVDtwnoQN3LeRdPMzg9thChwHVaDMP7EUkZhH53ulZ/u60JXbE2RyV1WqSQBYytwxJPPRzr9l+V0DKBV27WqDvvCK576aDF0o7wSTuSlP/oOfH68lPoFGaQa2UX9EsjY1dCjbohYMaDd5o3MFE6Y7fBTknT7YCQzsYVg72KCK8NlaxNya2dW4CYFRcsTM2epm1dtvJN51ULTfhZW7aHbiXMwwINsEeReG9srJptrANO4Wji47NN4AdxpNr+p3X0mH9aUNgviSQpJ6gqnweLWojBEoxz3wswr9b9HUKYOz10dg6UGWIojRdBZ78g6wMpZvJ71peKcXsbFrXjAK2slLcZ+R3HuyxAbxghEzEBa8SySP+4MNXr6q7Dq5izQ3t+kKpz7QtpVx+fNtXOBUEybVKGxLBBiqms9aHVSuK8wdWoaR/oVGXVMkjiKDC38LOE5gahEFZpDcFP8UompIiXfqGOcyKh+KoQfOCYIhiXKVSYGBRPlFaWQM+fHVytoqACjklVrfZb8KaVfbKHASUyXs3siaXF6YiESsFpb2nrqd7Fr3ygAz+6SuI+uY+MV3zZtq9UyawMur2egc0PJIiqzwLKeC1xicxvL7yUmMVnc0GXhDyrjznQUYseUpUvbAD9+P5lShGC7RxZGIXAbnpi9FCNM8L99PX9h0QAg31vHVZpYC4pChwaAddmZOl8wq3zydm6t74w2GlxU28cUKJ05AXMMzhem/OXI3UrvhuSu0dPqgJJhXNl1pS++X60rmtsxPXDsFj3J2/FWaYb410InHxRPHtOSc6KiTNv0RDRtk/oMnP3Wc8GZVCfPqt/4k02g0vnv21/Swk91cwUnbIrLRCEgNZa7b1X3pUFgxKMCaAUdceVDEAPWn+/SGNGObNRXyX73ovsxY4mvD2gjgtjj1RAV7DM0VeH8cPeLBqkEZIHmKcGKVAtz1+FOFPmPqJEN6wdiW2mRlAohAkMYFc5LeoblqYcvmnxrEB5jyij2qZMsSdUliGMJZVeXrXLWXTjX1HAkbIhuY5kxpmD/K1ihCdmkwEXVtC8d865b8Tf5Hu89qxSenl2ddRTWKn4vwAgZzPgHX0sDUYKtHGp5Y+aPdP0yKYhp4+mUZJL3PY2sujraMswwEskwVg4iEIxQ9nGn60v+3gZuEKGuXdbz0k57DrCrT33A48Ah0941U2l38rTg0QkObKMeA18QegjYSuKq61U/KADEVEv6s0JrBRdVG3yvNU2SVTJF6JDmUhQi3tIEGgaxiYCWIiXJc6RQtzfuzU/CuTD4MKI8eteSBO4OCUfw7uxjD6eh5K5Ul9+xeIBf7XZS54m01iyMYNd7fxvVlvuzrcQwMLVipmJjqA2K2vlhPpfEimysWQPEoIQAlDQvRQZPrfFt3sRfpDXXgMhrZVtggRghbeWDd1gxTvwUxXEugkqEjMl2lm0Dc1QBdqUXWH8TzeSBxXBlDVRPIwH20dVAySRZu1nTv+DyzBJTXCWDpYw2I5cFWKWxYIQlOEYyowj6Nhjt7yGBzpRncvHCPaqnwTjT7+qqA/ifopVVwQ3WfxLn+iscsZQCbCpvSmtc36bvPDU+0VQp76m+F1qf+puku8ym9ej2f+3WkwUboz5BJ2TgZwUUiZgPkCw7EwuaWeow7x1KEwS+WyOa+NMK/ZwDClNwqxEZyVK5QHbaaOj8gmZjU4jnExy8WMwImVyD8O1u7YYdu1Nw+Ky102c+cgTgBhYbxEIrqyjf3y8HIQ2akN5EwdfS/5+1WMhJusR4FGkKyTbUUKqHchk3W4cksoLqh1Wssd1SvzPXwyD4NF+l8NiaX68SZYqQ4Wjoqvq/InjIMh3btJw2ZFR0qrYiZhhbB5aXHcC70343lpbqvjJud8e+psWDL8A4uPs4GqMKaT8Y7HV+Y60cuyCdn60lBCzc3ASITXcKQ6iH4RQuo/4C3/bgRThKFrpPpCCXh8t2rLPhngpEUiNMmgI3EEh/uKMebiSCd9bkKgwWIj6TbkqKP04W8SU8owguU8PGEgF/Gs42Tlxhm0rMt6EWHVbx8yhcH1G6Mqu5yqIU/fWXdeARMnETMfvnFtlzBUAJ9YCcEccJWDVqtldGwL7++mCfS99zdJE457kDckYV1EyD5Sl74Qd1EJ1vHN5GYOaGaEl4nF+CnzjjxTazntrpxpp7v/wavDmiNTWrh3tAWdrTwWxd/990OUMItVYrlbJ7VxVyPLg3XSB7miVJtoUIbqQ1UDdkfCYRjXULgQbnl/ddDBaq3iReO0MeufW3DS0hfQ6PJxvAy4m/6a1RD3iYFfanmL6OsdY/Oz8Y8yenWxj1lyw8RX451v83rmLgXJJGPXe6JR1w/RUHC/GmhTq3GUiHc7Usozg07i/DIhikdH0/gx+EszDxAtRDnukuZbq0sOxidj9x2/KCrB9hjiSDIhbkHMqmxazE5gsAZrU+OHhf/IRunAKxHz2LbZPeZboV7hOd7ltdTFypFCkzHWcY+fIaEGpYBlys1tc1lL2wKN992oZZy4gzTRDUp/XltrS0EucfhMT78myy/d0uk5P1oEO3UK5JJc7DGbUBQP/b5CPZHUBZrO7JRqfuwtCp8iUCFNowA/Eo/VyE9onijlk/GpBRxzxsyPHrb+mQWUhoCJnLgJ2MbO1UqyyKwBtam533NXkVOJcmccBIPAzEwNwGDScQ2pxit3PW2UKOGQNLkCKSXtdDs8ISbQWNRyJBB5sImZCcffyi7q+yiPFnnkUkQKMBLtPvfTPSBlTWCw7Za30Dmhb8rLk7skRA4CrQQQFiJaW2cSYmE+YYK83p7fIGrsdilamIBHtUeGOWoM+w/jtkOrOY7hz0Rcy4J/gizKLXjZvuD1Gc/2xdkAhrEOTiLW9FHZXuq6c4oStmBYvc5/L8UTgmZA0OUxFqeX781bMuYrAbiuDgeDYnPVcr+ztFcru0YT6C5Z7nsXEP2dSyc/Fj2QflzHGOdq1aitvv/gHeC28t4H8id3CBevQ+SVZRZLOXKWz1/BoeKAkHHUgmRIxBhKV2djE8r20YJS71RDCxPYwPF+8ieyBBzIhIfKo9xdr0BnjSoKcjsqAMrY3mh91dcL00XVQ6wGzKcINVTCw8UGL3NhvTEDNSu0hX6xOVcWZm6mRtN4a04Ai2D4r5Yz4zUIo/K01VlQpkAVkzU7cZWHncSHNzPQ8vPNP85ypDCdBd9jW/BigVfdcQB77S1eFwIMbR65pDwca0GQCrTixvc4peqvPj38pDHrMsnIKv26M8jpn270NolVf2VRLdev3a2uqVJtnwArRDaTOVXpL3i2j8J1kHFrNc4FhkHF3IJDjp2IbN/vHmWVAOWiTS3d8qv6m4+i2/ubr8teaTacfkTSkqgyRSG555XcJJ3jHb0VjAhfwVmkPlpHhKCvHWvLNhngw62MADG6JgVsq5FFAMA3R4K4FHlLEjULwV+/CV7xMptEXBoLybTqeNY4M79MX4ESur6bUJ3D6AyX7Jr7i2Mpb/jpZUECQ03pDXd//GuryyqN3DUohJp+lS9bf1Kga+ZLeGJnC/1oxUaJFEM7Xai7fJyEzOt8oVTsjITt4x0TTO8jU3H8m9iS6Zh7ltpxCzyJP1hdrA/KnXvCeyP+Rvy9gGLK/kQRSCynE53qfoABFOigAGyqVkGYnXe1TYiYo8WSEf+ZnfZlYNj0RvPzFWLI6OSVyKwnatb5FMEpkBOintL3oMq1xfnYNJmGByFujZrJeTUEkO0hJ/VA/qoCzcB74ZuW5PiJp8nVKr4/ZO6wKYv4A+cDxQKxgT2bVP0+L5zdwyA96k6luv1nPIRZi16+WVzQ8nTyZS5qtMBiPj+2hgTSS7SaG6YG/Qx7GL+E7PmszPO6BZDhxHTUUgh0NiNJUYq2ekr7rfKOucMe0YehpK72xuXLFYqQuSl2KTnCtrpj1tUuIedPWNXKTKYZYe/OrAHmz9c/rY7rwC2YDWXD8EhgITaR8pnHCDhzMGgxUipEWLEpYAN40PwjDAiU2MZifB+V7puPYkxLEYm1HWqwfUM4ww/Cg6oR+vNIynF2wYBdvQXSPmDtbJkh82S7x/Am+7LHu3ELGxDSZzHosRx25XDsza+D4bBuq8P+2fZ+W4ydmeavYPtb/67pOl3EjFnESj+mdKr2WIjz3QL2ykFsK3EC077udlgSLbPH8CcAbtJfFAW3RSFVfAbCjJ3jeVgB2xaNBexN6mgfC/BCL3Xc1kV57aAafRJBFoHQRboAFBWS4nK1RSUdzW7usUtOWNWyueb3wKIKAk1NnhrJM12sOKLHqxaJ3wq1XZueVongmyH6nxwg/ynKdu91hzxurv/f4w3H3CIqINuWHT3eWFhn/veZzuJYue+JDyHNrb7zupPFp/1vVoiRsTcx2C0AnwY5QyChU0DSUix5hsh4151n+FI8zS+qtJddxc2VKIg6dkYQ65THTbl4/Ia1jvR8Wi60vKooAzjIWpws7zpSNI50rkzLP/yYjLFPjDVfQX8U4UlFg8vZ0REiUnMrxJhEijFQE80MCYJrmgrnDTw0VP/0OQEdb2gj5qvsUpLZQYyohsT3lrIwA9a+SVmCUfuxTeiAH6FLpXLdNWNQGlqDXkbGLEFLzWyqRqMCcK1cD6C1cNAYpZ1a+bqfXyNRIyec3AEeIsTk48iXiN3CFkIVGGXimZa88SokmBpfAnzpcldZKyrqMKx6jTiN3z5H+fhwQqW7ppkqGuuu/ehi0zpjjyI7ARvyALM3NWbTkd4xBpakepoe0Cs4KFmZSIuZLgRD3qkTyoktG9tecCk/DF5PIjaMGv4pmj92sMCkq65ZoNbYtO6ECq8plFz7wEW96QbJyJzrv6bGHLQOZmXlPAxSYH3ZvKZ3GU7i63MgpWwQCk/SriJinQg2O3SSA7DUr50GgNOk6YAE/9ZG5ArWOQWYWwIe6xOIdWubJAJ+f4uZpslH7DNMln+PjSojQ4N/pes5X/6qNaQgYXqaPzEKnGSmpwTuPzFZYjbV3vGjoBTG2AohT8bxsAgoCiqE1foaINNxPUnNSjLqxgie//Rhg1436QDjfdpVBjtt3y3ycgf71sAgxhl1xmdmJLqNhz2zapELATve77Lk+v3UtTu7nj5A7WXH2Kc1+4H8DdZQY6L3wzMvWVFLcVsbbO+ILo5EzNsi/MvG8C6Skjgj2HiSgx9tbWod4mZCmXHpAtvmla0mKEKO64o6CB4+R7rsJxHiw9ZgNYznfjKDg8B9ey0uL9Gv2T8bf2rdnOzSbLFqJkwF/tMGbG0joa/POgq3Tx4ffetTXbl18mqxmJWxQHAjtA+OTsdpXO2AWwTRXE8y4Z/qX469mcnB00OncOmlUAWjK3xP9Xx8D1S0MSa5pllx5xcy+mmZaDXW3v2aJDBqSvkxSy9vtFVmn9PyCpD9Bsr/rN++Al4W8FY9ScDerJO5j3cSWzXK/DfCYNZZ8luTJ55UqjCIjXDMuc6H13xOhCkO5vQVBivXRFDiuvrWwTm8oKTCjEM3R8OtkKbW6EH1hhzUSbrfSnC1gqbGug+DV6n137TotjAgIPuwqfOCDvjQzv1sJureygEyNtV2hg+rKHcCNztKWmSzkaPGeXtyQa4hC4oaZGsgz9i+iPvuH9Wzq+vglolDCbUCWyJlq1Ojqj05QMknettQ4uI8Vu0UFRC1SsAUiWQbw4f+MMcXHfA86x1I+ynl1n60CnHPQ+JCbvELxyy+p5kBLEurLJklW0ixIsw9q90dhCAovSx80vkSkIPB6hjRQn5/XOoExPRoRfkO5M4EbLAJJAHAdln+4NLnqPWg+8L19rbosMFqgxda5WtpsowQdF8QCZ1cY+8m/DPiH70fQfO+Qfo53raE6zizoXVvBK3jDD1/IzImOxNgRt56RCG6nYdMqMaO/VkWskYDPSpR2JyW2vCBZMcG1SDRwtRMlk2cMKIGiVmp6Gzo5SZhrk6W1MLaBTlEQkSYam4p4CgYBJ1UWxp/GON7WHwFjyK7IbkPr7a9/6kL3uHsRH1qRILHKCX970MAELjjvmhg5SwtVA2xBkcuwBi7p02aUuLJYNR9OUwcUuhcRTQyps7MBH9b0cAlJ44FOrRTIsfFBvFlwLiGNU1QgDuCaNFjpwTIFICiMydNIKNHnOMsQhFl1IbHHAgcg2jBlwxBsrau0S91wLPkyNJfY4KWoZdFaXDyZQzNiwj5J6yNm/al5pKI52aREw6r278RvNxe0LtDcYTE8P7ZFWDFbkmQ5PIrhyOSrd6lgMia//dTvFPUOQHDek37d92cAnZ8WDgK3HFj7rsKix/xKLsRCrCf60MWPmBjWEtofw3crXtZf2XO5awsod8CeFsc7tOG17fJwhcSjvaUxqYHrd+qI2c/hJ78B0T/8dqvaVfURENsMUMRSHvf9oSjv7FusXVNJ5UTdNE6ML+QYUd7pJ24gWeKyq2X7GYkRzKnryGTWoXK5GMpiyk+2VuVEgqOkEoctwCaIN4A5Q63TrwkqEhf/DGNjY36lFz2IjHXf9/hl6ynFOJfPY+LCJzk2RNCEDt+m7PtZPrYrrlPXjBYa6WWK2fPzPDLXEizxe3jwiYt7ZgpcKuCFSMjjknp9QRsL3pcNOcRCOhNaQIF5M+cHUiGoY3xe3m/nGK+HXa+8UI0QcyQw+kvfZvJKDnh5WQTI/CJqP5ezD1HGeioZZVA6EGR77G2L3Lo6U0oxIxuPvmzrPXK7miuMW8460HEA0X2q5a6JgtqTO/Pan/UaM/ma2Ckb7pkdLwVohvN/bhIZKtyhfMfYjuBtmsUuJ+QdXk3qdIHzvswO6rZ3p0PuaCZ1j4EEuIRCkUx0Aj/K9qeyo5jWqRDJMW1Bby11BZ5F0ROv6klZkbvhs7hctUMb0xDIkVUa9hQPJVqZ+EOcBT+PRtthSpKSbZ4NQrrMYK9g1ac6SNIeAUJSC1nqQ1wkyojwl+UMX16qKGgDQtnQET58CBtzeT+doXZtoz4HMMcQ8JFn1yTsVWSYXINkJHuTAGf4kUIz3zrTSg1vApZ+znLzfTDeXwmsxDwiYfkon1hja6qdQe62KLrznrx+nSoc6IcgQT4eLvBeKiwiK6X5Ti6qKUeM66GgyVmZ2R2ui698Htz3qVBVLBYiQZygJdMHtCdtCPrBny81jtjfZP5ncYazXAsXf1lrNt0lhcysRr0amjFv9xJeTzhRDN7j8Ow6QLoJR3Qy/FXoqlQvHMJJphDphqZYdwsIN9bRKxzydcOPSIzN7AmgmFsqrfaELBDnHoe0mmE2zD067W84U2VbkV1Z7+x98gwLmsLF11Z26M1XuxdTjQ2Lxpq9vfWiKkHhLoe8xcN0dnEJA5rbP/wkL8+NbwZNqIb/HbS6E4RuFlYWVdBb6DT8/TcXJ+Iia/+Va3pNGYbaCPVxecekbog/R58VWrJHyb2jj+eoq7tWzqsIlZgdCXPOMhsfV4LkBnfdbf47tpEZqNCXwZnVqAq9QS8pyHKGZo8/nEwKn1u8EHK1u5L4gM42cYvTbfnbR6GpklxXvIc4riB6yBQlOu+u2z6SzzLKLUMXsaJ1GUVcnJE2J5HJmj44uQNdY+/c1YM/qWJ9OiMXudAiEob8ptPcOQ/XFHBdMEyNSCpNz14ByY2W5STCSD08ogvgmrvNQNALt0ZOPN+EJI0vqfJGAOEHEaDFj4eHnx4guPqmWVhFya4TYiB+/r/A8vAGkSxD7eojAkkUddj/YuJl/6sjq5gHmW/NyVli6W8gftG60ECInz+Trea3wJZt1fK1VAHnYdGML6A4ROD/xcJnPQaWwycAKZS0dyl6wEKufkXtAmmYEv2CUQ0txxsVsjvLv/6X5d/4RX6R1DoEzDtKAGixclQ/T2tJOn3Uf1jIYuB9mu/zlwdAF+FxyavVoIMVAcU+euRu0kmBAaHnwuDETG/AzI9NYKd3W3Mq1AQKhN+NcUtzHL0XUNY78lEYgrzVx7qVcjvuGYZjLLujIEG6Y6K1iOPms5fWQZKKv81J/2DztkbQ6oLQ3pTd+ofx2J0e1DEWTo4o9au1Eyw95Qt6FeUJ4i/XhdiL+Ozx7zzWNFOEe41YRNrT/0tCqG93FYR7JYQ87YHIauiBpaB1UBDhl5UkTcCsTvsalkylkp3/sFGZ/fEKlE2v0DKpdhuzSU9Bn0RQffG7Fu8EsZOtHORM1HAJ3ejiQLB0V+bsm5xNzkYwwGNJD3izDHyUEejF/yfTx3m907wpV5Ow2S/FGp8MVBx+MDsR/EtI/nxDsWgC/sFDfFKmj1tCXXpgsINPDRrZ8QHO1OmA92h/YKPiP54ApK/J5/aWkDVr+IlC0s00cPvEOdp77AkOcVtbY1JOIDat/PIgTRaCQnt9U3KJIJJlQ7DCVxAmJkhxESU/RYfhrCW6DXKc3Sz6cl8nQUH1u9HlgPlcK9uOD8yaIXjW2C/vmmAY8IQKq1EsxPf/lV502Ny9ZM5sxbxufCa4pST+pJDccGvr++xQpKyhzZV0rft9Gcx5sTvqTS2ECK1h0nA9x5mxxkZ+LtcJW5KAlVap8MlwG9utOKcbAMDIwmJfDI74ADC3cI8WJQMPKeaIt+NKJaLm/qaVSI0gmMXvl4TcnxvuW4qtFXqtK4vISvae/+lBKQ9xZMmIV6hiohEUQ8kXQ+NEEGGFIa28VQtIBfXpYCyMjsWkEntdQii5PGE0sNHxBsQk9M+/wSSaFCfrqbWEo5u1Nc3iAxNemF+S61XRYMV0+L8T8jpN3x+u+0CsH+KVV5AVGijUoE/ySWOSI4UU8lTZtZ0+bP0g7CmihZ6+Q9OEgZOIPFC/NgXdRtcyYfi8LEcISHLsrRrz1k1ttoqkrSPF5TlkyMdHt02iysqQsFSp/aRO7TiOLx38w0yiIV3KVjrqlZHSxze7iyZixJHv2+QdQrm2Pk7YRMrXnOw9RFHkak51yglh1C223EpzMdtVHlTkSZJ+UweJ/1GqUavW60rSPdVi0hBmPDcnfg8UOmqppia7nAaEuvmAULflMc4dtpg3D7zAEqFkZJHGwOtEeSRZJzMDSKzc2PGXkLnyZnKwCw4wBRX+Voyw7wPJL/S3lerMR8hYjEpghYV7yzeNldVfmWvofX7tUP8sZ2B5a3QWikcLj23snILE/9rMzaXwAgDK+oyon4BF8CR/iHl/rpUyD7ry5lxwYOsYApJ34k91UB5KVVQ/TJbAEMFMcyoEMCXCiMTTQdWlPf3tDE042AAh7mnQzHZdrXfxqR47MLZE9rPTMIGHuS7Baivu5cLvdcoWAaW+AaN1hj6mMh6MPrTVXvzguPYJPXUoDXBtaTGIqBpm+fp/Nfg4kZAYK8TRWbdx44YIQ4X0MQGgyKz4uqMP0v4nPH4K7eH3uHMu7X4fvGoKUM0LdDmlyBvty046g4HKQlak0fL4sjaKSsQMbS1rjDNhlI2s6q6UEi7kV6QGEIs6a2Omaw+V4eFUva6itzZAOkGYSOrDZ+8JHcpYNEvddlz2QhdQXzQf/jHlt8COwFWMoETxQP236q6oiDbrJp8S53PWH/dLo1h1Iwge/b3mF8wQZQOLZPUxgTSiTzrKR1C225SnMPSvHgnvuzlczrsmhPKQLIyLK1pk+kHgIZpPyJoD+FDowad0S2E2377XoWwI3fn4V1KWTB2n8OVaNh7sj6FORawIG0K8nVOBT/AIlEYtha5p3hRvzafqz7k9AkewGfnNhedOw7CsBk+Fo6ZiCMhp8ozIX61IfX7ugbhyeposwd9SzSn6YtlBBV5ovS3Rb1e3B2JGOQRkafUnipfcMRZOxYp+2NDXicduDynd7BXLaQgju3l/3/f4DxF2fKJqolk4RQaRDipTYTEmyrFqDkVDbJhvOeWV2L/5SEprO3WdoKFYpKukBzKtECDsQYueQ8uzNCcRg1xHruLg44eTyJYOdKY6ipDGM3W3eFztrPnBoI/0wi3+OF9JMnuiqmjd7s4uwZC6rQheT54OveUoVkF0EBV8lK+AVhuoxWDQhj8IvU3qID3T3Pl6ZVnoeFw5IvYYkcVMc6qpEcsBcrM9etxmQPg7Pz2MCipkBROsy6GA7GeTNxFlLRTZSZESceuLcBFbXmcKU1ZnLquNdXx2iuBralNAe6R36F7nEgb+kce68EI0ECqk0ab6oD9bx5PermlpQXE2depF14OHJL7UVkntItsk6epHMvGG+syNGD6ZuO3T2XAk/vdmmEtbSU1er926wE/iwZKyx9cpns/HWzHPRF5l7laPano33KW+yv1yizusoXI49hNR0j4ELvev8zsUk6NK49EvEr7i6iPTi41U0yB0HhoClnvKs+stGV1xnXvPut5o3vG/TO85BCoj/3t3kCkInEa7DIvqsYCxJd0mIvjgETv0TpxlnShb81DZAj06u6JdFcLQ/22n7kwIFDRWg3BKlX3rNyYwkBLxAYomkxTcDWipz542qncYK20HBwHMHLbfxI97As8UKy/hTwyAG37GQ+yzW//RAywCGHutG2gWhJikr2DH835lxznzbye+6Lo7MhUE7Flcw0JIxbdsR6XJQh22VMO/dYRDJNYa6AcHPWy4EYo5F8iisiJkTKvxO0HdV0aDFAslNBeZeRs8m3/4Xo8Zul8Ajouinu2uEZHZHLl6NOGH0ORF/kO7PhPwb1+I9wn/PpV9bgqNqMUEFXVANwWoQBFtJhDI3IhnMXLZ5Tu5bUxM0r7Memm/viDJHwSdoIHWbr47ST9yQyH3nxOxbS3XpSH6f6Tjtj/G3OUL7O8HcmglF1qX2rw9lQE8WyHDi0O/HVDbfCjADj5naw0W+XwSquCIMd84QHk0Sen+n2rRmpA+5AOOcOeHptUrbqu4x39XoRFP66EaRygIQf8FB6anB//Up2ihPZs5RR8jvtONxsd/sYQ4lwkLEG8OmtLBW/jSR7kmPCgMDEWfYNaXyZOtWBkP5oy1tsXojJhEptf7jYcfyvtPyRodV68jqXds7jGRV28KwrrKaGKODI50PGAm8ZA9/yt8DUObuChC0cJoQSEKeAvUg2g8sXAqsHWhsvrhUq+vtqpDGGKjEL5k98NQZOIjE1s/8ZOkecA/RttnrciNW6KvEGY7s4r9qezltRpLvP5CTjgvUuzoAJavnHFu8XWgsLyAX/Fkuzop0UG96Jqi+ePd9koXL4hzu58K2T9pQBTytXz3HSlAqPm4rvuAmbABoqW1/e+/0EcYzZke8cqfzv8KTNYTrnMz98GYEHFBpsvF/lqSwEwFpvrY00yU6wZcW0WL3zQ2Dn0I8SbbXenUR1AG0Qv+A9AhScCr89fFyZSLyCoM64arMJ8FsuZpEXjDn32W5WP4O4612o3as/wCE43hlRmg9R8wG2SikNDlRRPK8PLmtHbv4g44YcAE3WOjbngvNwBMe6wTFPc0CnptuIOtRkTgGYpIMk6QeTruCAj2k7/DxQNmN3vMkP/YR5Ly7OMEw+D8CFw3M+/1u9cgTQ7ZwoAtRp7TP3AGYxkPCJ7xZ+wPGj464IVGf4f/QtNtUmQDizs96Ng2+pka54LuQT7EjvBtXn0+k++FHzUOT+3qllRGfC4XIdOwWg7i5RAjAVyhfZvrOQfOTy7V0/AA1CJPv5E/gJsZPNe0EVr8JBlAwMbdctSsArEFnBzaOZbLSXG5HXyekyblDy9ZS/OCz9RIijS8vtf1p3HRZC5rykzQ5dPkoB/IRYdrODE67VtiqAkI0QK2weWvT6hRNPoDynvTexCpwYiSUTEktTRRDvKdfhdhDZKfOKVfO8BWyG7vczPHd+EFmDjmqsU+FV/LSh0lvu4W4YyqwJ6yRlNpJD2oksoS2oeX5eFHdm16FuzCgB4sxCSBxjDqJ7Ed9x6Bee34WMgXxAIE6p309mtGZAGWfKpS5j6epIlQhvgexIX/rdFJtUiPtcIwNuC2wGegKRkuKs1WCF836AuwoiWBDUjBcRnZGHa13SbkNsqhi1BNWarpiJbb7BGxKlH2l8L4Zj6o0cO3iKLkAf0BqQmI4/VsrjovB2ernNoPOMFqtMrQLNogKKzojzfozjBbcO2Cs5EGCfnCUElz4OBJMHddshJ7z0KUJ+9F7CHtYfTXRFY9E1oTHBCZIss5ZIzOatXBuM0tGtiWo0jxphMCCt0BQ8um7l/9CP/pK9HTIo2iX6eDba5etkZU0QNvj39w99CE0WNMrWPvYUp9R16aB8W/OYQaCWbPxhr50dq5dZaV6jRZJwrWOx1EKUfBdullhcxzXRp+tPca+BXAvaBGKPa9XzUShlvavLwnzspS3wezwBmfhXXyCsmaEVf4ZLPIyng7QX1sV/Qc3zdADMWaGqeReyCYWl8mrn1REQh4sgn6nM2Si+Mz0pNs3B0GEUpylDJ1PvZF7KQ3xi3sTgTz3V6wSL1GigiA3iuifjZ9OPuGpc1Guiq29/fVWorSXq50PvT5TgocfSPZk76u5vm0u7x4aE0wJHgoNwRM/cyRJ8hwg0crfdKDheBujhSnRCRmxreRRTIn+ous/c7+Ap8PqIua8eD9V2NNLsJbh+oGYUDAWj/XTteU06bqZ5MhdyxyU8Fk4bs4F1TiebGecP2Hjk7dU00FJ3/cufjMDE7xq8/LFmnTK7LTC/l7Or+WJ0ZDA4z4HrxzEV1ytx89Hc5XxXFp10D6G26ayR/8SluvjcuD7IK1T00LJRcu9wKv4BYZqWGcEY/3W+qh9jDQEvt1CM/4LxgfJW3X69lFXtaY8apiHBiTgSOYgWC4J7IwCnR/+LMVx0d5cM7W0wOTHsLEaW65u/Q7RuNeR1zH5S9cTfx8lApYWSW/F26xoG1RMckwwUGVnOuF8EdgT3qSLdE7iLvsrvmjP8VRn5xPvknVVR+D5vk9aq8qycWXGv6pv70MP6IhL4D988zN99uA3JrqvwbvRZ2mM8WOa7SGWjsx2TMUCALVjYBpY/PH0rAZ//75+XPXLidfZMQXTnOdaqm76zv080UiyjMlEtJ8PsLATS4rW+U1nghj0oMvoxbUV5u/yT6gzzXxLrej5evOo8slEqC95cFlx3v4723rNRhw4FtSISn9+YTxf8thWvsHwjTWYkVzLiNiZojcz/unaWscxs2f6Akaxe/81VEtxDbXR7obWD2lVmKWfFiDafMDj/Z52PtPaqlQeBoC/oEVZFLaQrAm7N3hdhGRD/oYE/ZBPMW3H+bAc5l8F8nJJIyPX7I2DSPezaUseMNxEiY5QRmroUA3WwIXS+yeTQoDY0Q1c9PAVsAkAoJ/0LMkJgTSOh6GrAe1+kfadAQheD3Dv0fP1pU9m2LQ7AZGD2OQta12874RvYNplJKK1aoB/SkuHXgvYypwqjNBu8P4CwZ/dh9sHYOpDHzdtJKByU4U9hUzdZrYWvceXHaW7OFzrqk6HaxXMyTj/VSyjQ86ayZdj5pl6dRIPPgqCjKJ2fhqtQ7NbPYtsD79X8hdsqRFqoEwleyIbPWR2Wgu0ES7g/4O3mmFwCBrqKKigHqEY3IoxqQ2zziFNCCIBJSyDL+SKP6bPayaidbsJqMwA9vef35/ORyb867m7RH7XzGeCJHQTYdjD4qdNXxPd9ZeQT5EzHB8AYC+0mub8zWNepRVMk7nHL8jtHngXZ5Y1upQVvLynnIvjV2vOMndSUAbdkapyOz6gLGP+EF1OCTOUndTJuJlEEFV3PZtVVpztQH4ypVP5mOgHUP5s8Ksbnuu4yaunfrPfByHtIoH4U2EQxRzG+MugAbiDAaobXiyYyfX/zmY9awO9/C8EKt8q9c6u/DKNTU8rGwZ5X2SRUpb4t79nCWHPcyaHlJ3wS2XscF+GkpPMT9wbHca29LECcm1DEcHr9SfmpdGfxxg8AcfQTEDH1z/JuW4TwZvtJAnEFPcUlmjPY3bhDxcC2636vGGyjv7rF0mneBaO5FdNNcFXSQI2ZjnX6WIbT6gQ095BYqSlO4eEZ/aEDhFvu2kA7kR00hiA/eHYVKEEwGWLUODBETfISOvimWdfz3g8LbsQ6jjigIUKcudP8u4E9YO2KFv09JWynRBxSIP4lF78AQFiobzZrf45nYNhaFQTtM0vEY+NDdtLz+ezMkaH5ewQsRfPGS21XHtduq3MGYtDvy2u70u5trUjheNTey3KYZ+qWB1VPqbu7+8q0jDb+PrkWZJ/NJGDQJQRbpj4cyilZ3/+G2nsO6LcCMSCXK1ftRu3Y/p7QvEo8+9jK0etbqWb9/pemsLxjt0oWXW1b1hDRiQOEc9abqt1R39kjZWmCC5Ry3HGqbGJffJRS7h1QthU2IEM380YDeQDD3gKBaxI1qK9/mjilWfbGyx5ghRt0ICZoAprj2Vnyors63Er7gibvGpfBu7L+UEob8tHNlBB5uNMMhQQQUBPY/FrTmMM5JhEvGjMl4gpAuXs0vfHRNQrIw8RMRn8zhOwSVvgAvIWt0nfB2DIYw9rj+hlQudaCD3AjLyBnaSt8Plu76HJDpxAlVBLtb2LncoHa4J15pZSWynIr5RGpAf8iok92U+ZlAdNmiBUq7X3njOAtUrcOz65TBdUvaFTw//Oefaw5k988Smz7ib2D4WsoHHi3I4oZ4cpyk/26vTOLtXt76zK4WkkMfIhzyAyDJnCvxw/NsFjrSexfcLS3clf2gfxs6a2jXuUIWW5EO7nGVnqR0toB7WEiwyC0/nDqESXCLFcSb6VGJAYxdDNSt3T5lUUjc8099U9HBntIbYxIDcA4t5/LQtXNLpxjv43MCieE6FGjSTsbqjA87P+Bm6tHYd0QMyjrWsVTBVVDhRbKqPkFH7xOEdwTe1M2ahkZkthz8P5nWnm4xyP3tWe8+RwlS0eLSIEm+YPT6b3QvF/8GON6kfUPJ7uRgdqmOLhTP9yAH8b5UsBd0Va4bLvjejbhSd04GtSO8XmgDkHi/FuFSZf+9DISG6V6yIpvx9HEZTCSoWoDlaCC0sPcLAGdMssq5zgUjBkh37Byi/XM60Kj6NstLMW+tUr3Bb9G5wBgZstBOCBosE13sf7y28iGvDDfxRkCLGcSTUSooUi59b74qVYYFTYa94xCkbI5twVssFO09moPNbyfqVznBnvDeKkrnMtLODMy0EeNWQo6mTybranuLjkfc4vuzn4iKda1a8SNjhyO1hdHC7zn4CWrh7CpNvxhsrY6PAgEvH0+9PRI8p8ooHGAvib1DPUUhLTWqgXiPgp2gTcWI0nEMGhYfeyp2Ev8T+yiFVaPReklljlHqXmvXkKJ/a2D1TsVs8Ps0Uh5zbHtUlDKgn5Xye86h3+CVdCP9tJE9535jX1LD9hyfJsJsIPzA+jcIJer7w/rLXY3AA/cnSSCkMcvo0lEQakpZnOXbUksWDONc/VHwUFRzAdghjZDQdzhzqXO8FOzTduTjoCVyfR2T0W31nfj0HV5dg64NhMFq8mmeDYuetGHgZdX99ieRVTSnZWTiuknBzBRwJkVIpGJWIaMI5WmD32Og+xf3o32gWkq4fC4v8xv4ZUjiA0LggQ27GNUDvpeGz5uv0ColA/pkfqjH+iJJlL0FG3MrIiCWWet0tHqlN7+8IBpFtkJMmb2K0LwhYY2vqj+H1DFhmu6u/Lt6ojSlf/O6Qc45YU5YKOVPrwHtS+4294XMPGgRZCOouy1mt/i3A35fwsg1oylJCmLTLiOhwYAdOp+v0CQl+wBvKL9FX1OeLYRJLO3tKK7ytf9PK2+LYKesrNXrpoebQyJ7bBWEjWbAHUTq94xQ7qzDv/equsIzZ1QqVN9p4i+wLYPBicRbu6pXxC7FVeyT2yCOeGYyHTvAyH9RuXy+N7JrxwVikGLBLvYI7k0tZUvAIgMP3MMJhFbCS0d4bEAzoH9IolKaCwnSW+bOsfYYL1k4SRAQIwsjHOjtItMcAJ+xEUGfckLprBiPmzGbMhnaFEcOgaZo44GqdjaRkpcibElkT2Ihl4Fsi67qW9QTwDQ3b+k6tbTpG2oK9HtiWjsRJfyQEvGyA1oZnh2bfKjFV0eiiwpLUmFChCr7NYDs8kCh+sr+U9sdFVRi1fhBoSTnX/uOkF6t+VxX454RPUC7EMe2suLtXvDkI2adlV72Ea3OYBwhy/qwgD+vXoZay5kcjKLxrtnVKP/jbdiFh3+gkbdtvu89vB+fu6aS7bT/1sOlFimoxxDxI+xtS5FbOeTU/9GfQ+VKupIB+DPFlw6to3j4esZI7Emj6dtMU6hV4+Ekx8SciR4HqDAUX3M6iXjn4BSzqFEFz5HOJiuB3FD1wMNSIaEjuTt1sYXzKlmobt5Tqq9KWHm/2xs1iWCfrG33JL4jm0xlW5e1aalrPgQklQs0FR1hDv/gdb9de0gptRJDYmuijR4UWTfE55gR+k36uQl7YxWXY1tdZwr4Hew3ygv15DaN8ilFwEoJE+Izh142mUw8GRNfJ1FjmajL3XISckTm6xAqAt7d7y/qStw39mLujqdhbQMDnlD/iPghwwt5uVphjHei37Uu40S4YPEJfJwCVKxcK1yaUtNAyUu6W8oxBnclqLqBQ5nE2RBw19FIqkCFilFrQXsow10QxwX6S9KKYEhK6RazFtEMW2he6jeVA6JRJBIWvqwS1NGiQ3/RvxNCXjnJ2p8n8r+KXtu3e9lbQggQ/Fx4qfS73ykC3U40PX8cYApAUC4ibD+YjZYSX2H+lxyeo88rXkRZVeW/XOFjdnw0FOy0QJo5cEpwhMgzQJCctfIATo1+NH6sm+e7xbyoiHTFOf0VPVPD1Uhfo2iKFIVACUPj7iNW1zd4Lu+gPnNUM4dZOgZYIGD8XF3SceCkF+yjjD3rmUiF9eSlo+LLI7nPt9RnhtWU7KPcUuLNx+K9ovgoWzXPONnMXb59gfoJMzQXCTH/QrTYbO1xyuKxa0ckUsJz3XvUTq7yyvgwJKav4WUd9PJ+f9w8RwS34+0ywS43i7PCo78St6oexl2u4IuzGkl7tZXzXYB7wBy+kMRAysHmpPxzKALQM/R1HR5rY1gs9UI3GVm7OyrmJTTpCRNopOdcNkzQh4RAhEvJS1Ojc+zZECoL8HhOac6+aPElaPetaaUQD9giD9BPcuBMKL4BjCwL1dahfK3pV459dMACXvVfB4GQbvdWVNYRmR03I/0jxOR3de6aq26lpV5VxTUEufEt1oZrtbML+CY7/Cv9A2lSrY1tDJoWGOgqDY9E1exXf5zJdAfjtNvIzoF7DodMuq7WwM2QrM8Dv0EWby1+B9pkGsNQyQZTsDbbZ+s53dLGXn/6F6TrCY61ritrgnrfxg7l64xOtG03V8FsydiWcUeP+GiqKd3+K7ci4DgyKz1I9uy8bk8eDoPw3uX4jEPCL8TO/49eEMf6UxjbmZ883397D2e9wk1gDLChE/4bhrAB19ajdAMomTNVFOvkfZ6OgJdlB2zA71RUyl9O0PNj/IE4DOtj54h0zfKA2Vsn2n38btTVBhs1iS/lPEW0ccjrLNMe9NNOOzQimrEVRtTdVo56hl4Ovd9BPYFylXnpRquMzz7ivyLBmRzEJsBf2yXc2C26BDs6ALoBHEugc5S4qFFCv8glU2BQqipC0a4/YA+tebdSm4XNAW6jBh0IXZ2GVpAi0sia+fYvmjdZmq9qrI+Y2cTjBaz51bZ2NrcZlfKyY3vRS5EOg//Qc0zbSuWK80XyBaLIS9W0vRNXCXpuPnqa3P+iHQMrEMkN1VXHUYTKkCjh+/ktynr0U32H6LvWYm2v900xeKLysQvorlaXp48BDvMeDWLemFie2OGcQxgbhyyhfqIFX8OcKrzcOM4dblMHosdeX136kKmH4oSFfOOZYr5UQK3ShZ6twlSsUq2a3oKZxD73x5+bTatBCA3ztKlgDQlmMiOLFR5DXB8SNc7pUuAYab4rqaDepxMNcMNeHUscKousirw3SQ6gTHiuuTqdwXVslG9l1n8+NLaIBMzeBf+yWwH3f85GEYe4+dJV+SibEMSFEPBmmtCwNyfXeTiOtiyuiR+eSJ0Ym3Fec3f5UU8diNOte984MTtdLJ5iyAIOR/Pkv2NUvfkUsJqybNLQpinX3F96nU4md9gKWKFMAi+buCHKH4RIdlGLXGuDNTGmboH275aheUqQ2QH/qJfu/cV6laDM6nqtvBSauVbm0LzKu0XulVX1N9hjh0aRP6fv+M83F0PZzI4I+oO+hEc7BSP2NM/qWLqB1AWJbwVozBWsmcnWqRblve1KKbfNvhHwJY+n4upyO3qKY9BPZ7Z/tLKbnB3wA7VGp3TjDwVbqwff6bW2z49GTjliNUP9NvVStpa1GeeMmbTOBgTJoue0dkoW4PDKkZV+sB+s0LPVfNyw7zquuSm83yXl/v+Het1+HizkG+UobVQZ8q+GmSGcfVJ7PG7IXVZLna0i8QRamC8YQ3mcC1h9n6WLZ9OnVQkxjFoglkn8FmZeEogQwYSHZNadX5rBWXgx3fpv1pebEUlS5RrvVzTMpAsxPtudE48yGc7N2lHAiz/7tGh7m+QuHJksaUUXxNwB8xcuwwLI6yUIG+MCcFp7VFMnPr11ZqMC7ovUDSY+dXVi+QNX2XRXQwHQYzJ8OZsk8TYXEY0Ym0Po7lGTtpNB/4Hkm0TdEaHTo5g/FCxq8Y4dal6spjLjlg3/rkO4j5N+ZEn7w2q8/m6m61DW2Kii/HOdz48A5n1rnY8mWXHWsA/Ic9pg/AkCRoTc7RGYJra7Daldg3aKCOWoyWxd2bb0jZleX5qRS4duzxZnY5OWrEV9elfXCZRZMHLdD/cLfHFHMToieT94l9gTGEMjGPNC3gcxnhkR2OnY2uYMhMMEzVr+GExgTltVtqx2WvfAmzCjaYpCWiMQz2smMqLFQDS26x3j6dIM16/IVGsouf7mNVotcV6Lv/F+PNCoWoXXJfnHL2U6mv0b2ecVyGF4s62VSawqm4N3QF6KtmdqAg0lYBiYCOO1Qcclki/Xt7gi+AtQzJvmgXQZtzBykaMC7jDdj6t6eHcYrfRSFMYqNUXRpYRsXRAuOeH+ka8O7RnwBk4w3vW4t69FZLJHWj1A/fIVf7LGFDd7PxRXYg+yUJPvmdKaXAT7SQwEeii5U0DDkJ4TJkwfjkobUFpC0W/phzsCkNA49yjdLMuktTchmGeKT6gOynPLReVNxeRaD4dEJvW0IP71n2ezS9mvO0OUhTxw9fCsh9iyr00xY6Z7qRJPixHE8Sew+wy3n3SLf4wmPog6hA8su69iPftTY6CUWYHX+HvV4APHRMx/iLBGvtLEHfhaxwYOj5NfpTNrb6q5Z8x9+GEPfaJQKjC4ANG/DSd6pMrt539KGXrDxhnIgSGeMU/fUXGAKog+TbAzORXevLkcx6ooRS3Qd8LA8nxKobBPZCg9hSkxP7saD6HK7kxj07QjUKoR81udR9RU4JPuXrqUVpU/tYdRARnwtUK7JZ5elrc5CkQNtxf7EOuIPM/bMEudMhWXrsiE12sKX4XohYupLqYfEihmvebbgZjEB5GJKrSjwKOzHObqxrFlgwHFwd+2kYcT4Vihd/SBH01moUptI37NtP3LOGjpVjhdwHX3jdCdKUpPW14/MUP+ds2IU/6AGHyhEUQV/UCwG5zpt/xccKOgNuusZmIDeSwyzZklvmhITNaDZ+oqwNpJ0QzsJuSRJdnqXEIdgLov8AewT+fWlETCzCOOB3b0aO/bLex6MGOtvdusN8so4lFu7xFsUfasZWfMZYD5FKQ6VWXRusWxOAIy0DJqHIqo6bNZcxK1gxN2jId1djPBfOeVAhTKsT+Js/jPBTYzGivqb7q96rH00OmdsAEnqqkzACKjDM+5Aih+BV0KaibXn+7SMSknm/MRJ0FjozMYzbOBAB0zluD5SgU00Arzm8+HKaIFRSsGRZUfED63y2lorg/rauuvioDJyqF+btukELRPPqPvYQvT+8R7+Fzb5bnKQvA7T1yMd43Rydlkt44Aadi7OzepgfLMZraHfrQ2V0T5f+Pr0Y6A0EC+hSw2fgbKgop/RYw1V4P0va5K3kJgKQYjQEb38pufTRq5FhIkAyDaPuE9OEDyMlOfAmLwk25uLluMUqgASJhDEspE64bKBIdl4ieGfGYIwOPQL22Saj88ITMhmbetRLpniRx9tohbeu9tjSq3JryJi2yWDXKZHXuGTJzw/fZaKLhE1IgGEEXAcl0Q8ILVbJ5uu6eOJpIgzfrtDpXmqtAFue1cgI73UvQlQc81UF7SLx+z4HvN7wI7/fblBPQgOMKMaEaVZzMaPvbYKUHYagBqmQA3Hm3yNOEI+aC51i6bl4J9/+yfsfFd8QfoZJ+k6JwDwUjileSyA+uErO6WJkp2NB4wLp8Rr2hz8s70AM01wjIKKbaJalZd2RXQzwRk069dwLXt6f7B9bnED1RRCgNphha452iYrGafZz/5NXeMiGczWJm/NCXq7EPjT/fw/2O5gLVJZxpNu1Y9X8U3pIBt5lFe7ElFS2g0eXr32pd54PEnx3fCl0lSaJWzGv4TfYnyikDEuOBrBstlrB1nOjTBcybvNBTMV49w0wnLjq1Jqw8C2+iqEzKa2B7FneGadBdrP4ttaS5fvBesTX2VpOj8j14yCOySRu9bGS0aDGfGm/s22NBqtiYUVfdAfox8mVNxexfGW+QiNVb4RwVtXX4Phxub9LGdrP3mJIBW15Mx41hqy2+LtXQMD8qo94iP/rAI6XYZ9FZiyi+Br8t8Kggh+bm7G3I1WxC7AasjxacntaR3qCvvqlo+lONHp3X0EzF9SGEv0Tkv+W+t7Cfo="/>
  <p:tag name="MEKKOXMLTAGS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ICONID" val="5bdbffe605fc9a5fa99cc649646401a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ICONID" val="dc1ec416bcd139c2de7ac8204345d9fd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ICONID" val="5bdbffe605fc9a5fa99cc649646401a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ICONID" val="dc1ec416bcd139c2de7ac8204345d9fd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ICONID" val="dc1ec416bcd139c2de7ac8204345d9f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ICONID" val="5bdbffe605fc9a5fa99cc649646401a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ICONID" val="dc1ec416bcd139c2de7ac8204345d9fd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ICONID" val="dc1ec416bcd139c2de7ac8204345d9fd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AABD190-040E-4B22-AF2C-8BE15AE7B0DD}">
  <we:reference id="70ed8778-2a1c-4697-8cf0-5cf67c93b7b6" version="1.1.0.3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8E3FDD-F0A4-4844-9D40-FD90550EE825}">
  <ds:schemaRefs>
    <ds:schemaRef ds:uri="024ef72b-9a44-443b-86c7-2b9b89248177"/>
    <ds:schemaRef ds:uri="0e427f73-0d6a-4740-aee4-eea3ddf9cfe2"/>
    <ds:schemaRef ds:uri="df6b8441-aa16-4692-b757-547843ef6d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115</TotalTime>
  <Words>1639</Words>
  <Application>Microsoft Office PowerPoint</Application>
  <PresentationFormat>Widescreen</PresentationFormat>
  <Paragraphs>198</Paragraphs>
  <Slides>10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MS PGothic</vt:lpstr>
      <vt:lpstr>Aptos</vt:lpstr>
      <vt:lpstr>Arial</vt:lpstr>
      <vt:lpstr>Bain Core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Sikka, Ayushmn</dc:creator>
  <cp:lastModifiedBy>Singh, Ujjwal</cp:lastModifiedBy>
  <cp:revision>14</cp:revision>
  <cp:lastPrinted>2017-02-15T14:23:56Z</cp:lastPrinted>
  <dcterms:created xsi:type="dcterms:W3CDTF">2025-04-24T06:40:19Z</dcterms:created>
  <dcterms:modified xsi:type="dcterms:W3CDTF">2025-07-28T08:46:44Z</dcterms:modified>
</cp:coreProperties>
</file>