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E"/>
    <a:srgbClr val="B4B4B4"/>
    <a:srgbClr val="858585"/>
    <a:srgbClr val="5C5C5C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58" y="1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21CA9-0F60-4239-BD20-AA70B5016070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3EFAD-A44A-49E7-A8A3-FE43F7592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51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8516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8954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667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1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Exec summary</a:t>
            </a: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77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>
          <p15:clr>
            <a:srgbClr val="D1D1D1"/>
          </p15:clr>
        </p15:guide>
        <p15:guide id="4" orient="horz" pos="799">
          <p15:clr>
            <a:srgbClr val="D1D1D1"/>
          </p15:clr>
        </p15:guide>
        <p15:guide id="7" orient="horz" pos="4133">
          <p15:clr>
            <a:srgbClr val="D1D1D1"/>
          </p15:clr>
        </p15:guide>
        <p15:guide id="8" pos="208">
          <p15:clr>
            <a:srgbClr val="CCCCCC"/>
          </p15:clr>
        </p15:guide>
        <p15:guide id="9" pos="7472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image" Target="../media/image1.emf"/><Relationship Id="rId26" Type="http://schemas.openxmlformats.org/officeDocument/2006/relationships/image" Target="../media/image12.emf"/><Relationship Id="rId39" Type="http://schemas.openxmlformats.org/officeDocument/2006/relationships/image" Target="../media/image25.png"/><Relationship Id="rId21" Type="http://schemas.openxmlformats.org/officeDocument/2006/relationships/image" Target="../media/image7.emf"/><Relationship Id="rId34" Type="http://schemas.openxmlformats.org/officeDocument/2006/relationships/image" Target="../media/image20.png"/><Relationship Id="rId42" Type="http://schemas.openxmlformats.org/officeDocument/2006/relationships/image" Target="../media/image28.png"/><Relationship Id="rId47" Type="http://schemas.openxmlformats.org/officeDocument/2006/relationships/image" Target="../media/image33.svg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slideLayout" Target="../slideLayouts/slideLayout4.xml"/><Relationship Id="rId29" Type="http://schemas.openxmlformats.org/officeDocument/2006/relationships/image" Target="../media/image15.emf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10.emf"/><Relationship Id="rId32" Type="http://schemas.openxmlformats.org/officeDocument/2006/relationships/image" Target="../media/image18.png"/><Relationship Id="rId37" Type="http://schemas.openxmlformats.org/officeDocument/2006/relationships/image" Target="../media/image23.svg"/><Relationship Id="rId40" Type="http://schemas.openxmlformats.org/officeDocument/2006/relationships/image" Target="../media/image26.png"/><Relationship Id="rId45" Type="http://schemas.openxmlformats.org/officeDocument/2006/relationships/image" Target="../media/image31.png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image" Target="../media/image9.emf"/><Relationship Id="rId28" Type="http://schemas.openxmlformats.org/officeDocument/2006/relationships/image" Target="../media/image14.emf"/><Relationship Id="rId36" Type="http://schemas.openxmlformats.org/officeDocument/2006/relationships/image" Target="../media/image22.png"/><Relationship Id="rId10" Type="http://schemas.openxmlformats.org/officeDocument/2006/relationships/tags" Target="../tags/tag12.xml"/><Relationship Id="rId19" Type="http://schemas.openxmlformats.org/officeDocument/2006/relationships/image" Target="../media/image5.emf"/><Relationship Id="rId31" Type="http://schemas.openxmlformats.org/officeDocument/2006/relationships/image" Target="../media/image17.emf"/><Relationship Id="rId44" Type="http://schemas.openxmlformats.org/officeDocument/2006/relationships/image" Target="../media/image30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image" Target="../media/image8.emf"/><Relationship Id="rId27" Type="http://schemas.openxmlformats.org/officeDocument/2006/relationships/image" Target="../media/image13.emf"/><Relationship Id="rId30" Type="http://schemas.openxmlformats.org/officeDocument/2006/relationships/image" Target="../media/image16.emf"/><Relationship Id="rId35" Type="http://schemas.openxmlformats.org/officeDocument/2006/relationships/image" Target="../media/image21.svg"/><Relationship Id="rId43" Type="http://schemas.openxmlformats.org/officeDocument/2006/relationships/image" Target="../media/image29.png"/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oleObject" Target="../embeddings/oleObject2.bin"/><Relationship Id="rId25" Type="http://schemas.openxmlformats.org/officeDocument/2006/relationships/image" Target="../media/image11.emf"/><Relationship Id="rId33" Type="http://schemas.openxmlformats.org/officeDocument/2006/relationships/image" Target="../media/image19.png"/><Relationship Id="rId38" Type="http://schemas.openxmlformats.org/officeDocument/2006/relationships/image" Target="../media/image24.png"/><Relationship Id="rId46" Type="http://schemas.openxmlformats.org/officeDocument/2006/relationships/image" Target="../media/image32.png"/><Relationship Id="rId20" Type="http://schemas.openxmlformats.org/officeDocument/2006/relationships/image" Target="../media/image6.emf"/><Relationship Id="rId41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75998CEF-F237-0CEB-1BAA-0018217107A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70336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606" imgH="608" progId="TCLayout.ActiveDocument.1">
                  <p:embed/>
                </p:oleObj>
              </mc:Choice>
              <mc:Fallback>
                <p:oleObj name="think-cell Slide" r:id="rId17" imgW="606" imgH="60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" name="btfpColumnIndicatorGroup2">
            <a:extLst>
              <a:ext uri="{FF2B5EF4-FFF2-40B4-BE49-F238E27FC236}">
                <a16:creationId xmlns:a16="http://schemas.microsoft.com/office/drawing/2014/main" id="{910C1A72-8AA3-B5B0-4DB5-C3C9512DBB1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6" name="btfpColumnGapBlocker907738">
              <a:extLst>
                <a:ext uri="{FF2B5EF4-FFF2-40B4-BE49-F238E27FC236}">
                  <a16:creationId xmlns:a16="http://schemas.microsoft.com/office/drawing/2014/main" id="{CC8A802D-29CB-619B-2B83-A3FE9B9E1567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24" name="btfpColumnGapBlocker303251">
              <a:extLst>
                <a:ext uri="{FF2B5EF4-FFF2-40B4-BE49-F238E27FC236}">
                  <a16:creationId xmlns:a16="http://schemas.microsoft.com/office/drawing/2014/main" id="{6911ED36-6AC2-DC93-6A1D-5F39418B3A66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22" name="btfpColumnIndicator154520">
              <a:extLst>
                <a:ext uri="{FF2B5EF4-FFF2-40B4-BE49-F238E27FC236}">
                  <a16:creationId xmlns:a16="http://schemas.microsoft.com/office/drawing/2014/main" id="{821A460A-53BA-D277-B20E-05372417B136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btfpColumnIndicator874408">
              <a:extLst>
                <a:ext uri="{FF2B5EF4-FFF2-40B4-BE49-F238E27FC236}">
                  <a16:creationId xmlns:a16="http://schemas.microsoft.com/office/drawing/2014/main" id="{811D0ED1-BB4D-7F52-478A-788CC6C7A584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btfpColumnIndicatorGroup1">
            <a:extLst>
              <a:ext uri="{FF2B5EF4-FFF2-40B4-BE49-F238E27FC236}">
                <a16:creationId xmlns:a16="http://schemas.microsoft.com/office/drawing/2014/main" id="{C3C94BF0-4EB0-535A-0474-846E98537EA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25" name="btfpColumnGapBlocker716838">
              <a:extLst>
                <a:ext uri="{FF2B5EF4-FFF2-40B4-BE49-F238E27FC236}">
                  <a16:creationId xmlns:a16="http://schemas.microsoft.com/office/drawing/2014/main" id="{74EA9283-B37E-B741-6528-B56E466EA1B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123" name="btfpColumnGapBlocker700070">
              <a:extLst>
                <a:ext uri="{FF2B5EF4-FFF2-40B4-BE49-F238E27FC236}">
                  <a16:creationId xmlns:a16="http://schemas.microsoft.com/office/drawing/2014/main" id="{B036B06B-251E-6400-A2E5-1D23AA256E7D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121" name="btfpColumnIndicator367893">
              <a:extLst>
                <a:ext uri="{FF2B5EF4-FFF2-40B4-BE49-F238E27FC236}">
                  <a16:creationId xmlns:a16="http://schemas.microsoft.com/office/drawing/2014/main" id="{ACA7B74F-F698-D7D7-EF65-A5CF0BFA07F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btfpColumnIndicator141746">
              <a:extLst>
                <a:ext uri="{FF2B5EF4-FFF2-40B4-BE49-F238E27FC236}">
                  <a16:creationId xmlns:a16="http://schemas.microsoft.com/office/drawing/2014/main" id="{DAB61622-6ACB-1CFB-4D0D-190D2DAFABD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96ADACF-541C-A51A-ECF9-505DB7D4A030}"/>
              </a:ext>
            </a:extLst>
          </p:cNvPr>
          <p:cNvSpPr txBox="1">
            <a:spLocks/>
          </p:cNvSpPr>
          <p:nvPr/>
        </p:nvSpPr>
        <p:spPr bwMode="gray">
          <a:xfrm>
            <a:off x="334963" y="56649"/>
            <a:ext cx="3817935" cy="7438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</a:extLst>
        </p:spPr>
        <p:txBody>
          <a:bodyPr vert="horz" lIns="36000" tIns="36000" rIns="36000" bIns="72000" rtlCol="0" anchor="b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000" b="1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EXECUTIVE SUMMARY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E297CA60-23BC-3E58-DE36-CF2D29DFA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6070"/>
            <a:ext cx="12191998" cy="1028364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99083">
                <a:schemeClr val="accent4"/>
              </a:gs>
              <a:gs pos="51000">
                <a:schemeClr val="accent6"/>
              </a:gs>
            </a:gsLst>
            <a:lin ang="0" scaled="1"/>
          </a:gra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2000" b="1" i="0" u="none" strike="noStrike" kern="1200" cap="none" spc="30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45" name="btfpIcon279699">
            <a:extLst>
              <a:ext uri="{FF2B5EF4-FFF2-40B4-BE49-F238E27FC236}">
                <a16:creationId xmlns:a16="http://schemas.microsoft.com/office/drawing/2014/main" id="{D24D470A-ED71-87D3-F291-A7701F91E88F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30200" y="8635306"/>
            <a:ext cx="640080" cy="640081"/>
            <a:chOff x="-6197776" y="7577813"/>
            <a:chExt cx="540544" cy="540545"/>
          </a:xfrm>
        </p:grpSpPr>
        <p:sp>
          <p:nvSpPr>
            <p:cNvPr id="46" name="btfpIconCircle279699">
              <a:extLst>
                <a:ext uri="{FF2B5EF4-FFF2-40B4-BE49-F238E27FC236}">
                  <a16:creationId xmlns:a16="http://schemas.microsoft.com/office/drawing/2014/main" id="{73B069B8-E8E0-61D1-D74E-C134FE57E82A}"/>
                </a:ext>
              </a:extLst>
            </p:cNvPr>
            <p:cNvSpPr>
              <a:spLocks/>
            </p:cNvSpPr>
            <p:nvPr/>
          </p:nvSpPr>
          <p:spPr bwMode="gray">
            <a:xfrm>
              <a:off x="-6197776" y="7577813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47" name="btfpIconLines279699">
              <a:extLst>
                <a:ext uri="{FF2B5EF4-FFF2-40B4-BE49-F238E27FC236}">
                  <a16:creationId xmlns:a16="http://schemas.microsoft.com/office/drawing/2014/main" id="{EFEC3A57-C889-E796-E576-851326E1E67B}"/>
                </a:ext>
              </a:extLst>
            </p:cNvPr>
            <p:cNvPicPr>
              <a:picLocks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-6197776" y="7577814"/>
              <a:ext cx="540544" cy="540544"/>
            </a:xfrm>
            <a:prstGeom prst="rect">
              <a:avLst/>
            </a:prstGeom>
          </p:spPr>
        </p:pic>
      </p:grpSp>
      <p:grpSp>
        <p:nvGrpSpPr>
          <p:cNvPr id="48" name="btfpIcon538786">
            <a:extLst>
              <a:ext uri="{FF2B5EF4-FFF2-40B4-BE49-F238E27FC236}">
                <a16:creationId xmlns:a16="http://schemas.microsoft.com/office/drawing/2014/main" id="{2ED24679-F96C-972C-1DB5-549A48510857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30200" y="9402390"/>
            <a:ext cx="640080" cy="640080"/>
            <a:chOff x="-5769989" y="8223620"/>
            <a:chExt cx="540544" cy="540544"/>
          </a:xfrm>
        </p:grpSpPr>
        <p:sp>
          <p:nvSpPr>
            <p:cNvPr id="49" name="btfpIconCircle538786">
              <a:extLst>
                <a:ext uri="{FF2B5EF4-FFF2-40B4-BE49-F238E27FC236}">
                  <a16:creationId xmlns:a16="http://schemas.microsoft.com/office/drawing/2014/main" id="{9C0AB61D-9356-6231-FF0E-9F68ACDEE611}"/>
                </a:ext>
              </a:extLst>
            </p:cNvPr>
            <p:cNvSpPr>
              <a:spLocks/>
            </p:cNvSpPr>
            <p:nvPr/>
          </p:nvSpPr>
          <p:spPr bwMode="gray">
            <a:xfrm>
              <a:off x="-5769989" y="8223620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50" name="btfpIconLines538786">
              <a:extLst>
                <a:ext uri="{FF2B5EF4-FFF2-40B4-BE49-F238E27FC236}">
                  <a16:creationId xmlns:a16="http://schemas.microsoft.com/office/drawing/2014/main" id="{4DD857A4-CF3B-0AAD-275C-371BF8431FCA}"/>
                </a:ext>
              </a:extLst>
            </p:cNvPr>
            <p:cNvPicPr>
              <a:picLocks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5769989" y="8223620"/>
              <a:ext cx="540544" cy="540544"/>
            </a:xfrm>
            <a:prstGeom prst="rect">
              <a:avLst/>
            </a:prstGeom>
          </p:spPr>
        </p:pic>
      </p:grpSp>
      <p:grpSp>
        <p:nvGrpSpPr>
          <p:cNvPr id="51" name="btfpIcon137377">
            <a:extLst>
              <a:ext uri="{FF2B5EF4-FFF2-40B4-BE49-F238E27FC236}">
                <a16:creationId xmlns:a16="http://schemas.microsoft.com/office/drawing/2014/main" id="{992F5B2C-C39D-F8ED-9C22-9D31FB7994FF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30200" y="10169470"/>
            <a:ext cx="640080" cy="640080"/>
            <a:chOff x="-5346464" y="8868006"/>
            <a:chExt cx="540544" cy="540544"/>
          </a:xfrm>
        </p:grpSpPr>
        <p:sp>
          <p:nvSpPr>
            <p:cNvPr id="52" name="btfpIconCircle137377">
              <a:extLst>
                <a:ext uri="{FF2B5EF4-FFF2-40B4-BE49-F238E27FC236}">
                  <a16:creationId xmlns:a16="http://schemas.microsoft.com/office/drawing/2014/main" id="{6A9E7EDA-C7CC-00E5-0C29-C24A8A079485}"/>
                </a:ext>
              </a:extLst>
            </p:cNvPr>
            <p:cNvSpPr>
              <a:spLocks/>
            </p:cNvSpPr>
            <p:nvPr/>
          </p:nvSpPr>
          <p:spPr bwMode="gray">
            <a:xfrm>
              <a:off x="-5346464" y="8868006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53" name="btfpIconLines137377">
              <a:extLst>
                <a:ext uri="{FF2B5EF4-FFF2-40B4-BE49-F238E27FC236}">
                  <a16:creationId xmlns:a16="http://schemas.microsoft.com/office/drawing/2014/main" id="{DEAB95EC-4376-1C67-7751-0FB40952241F}"/>
                </a:ext>
              </a:extLst>
            </p:cNvPr>
            <p:cNvPicPr>
              <a:picLocks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-5346464" y="8868006"/>
              <a:ext cx="540544" cy="540544"/>
            </a:xfrm>
            <a:prstGeom prst="rect">
              <a:avLst/>
            </a:prstGeom>
          </p:spPr>
        </p:pic>
      </p:grpSp>
      <p:grpSp>
        <p:nvGrpSpPr>
          <p:cNvPr id="55" name="btfpIcon165785">
            <a:extLst>
              <a:ext uri="{FF2B5EF4-FFF2-40B4-BE49-F238E27FC236}">
                <a16:creationId xmlns:a16="http://schemas.microsoft.com/office/drawing/2014/main" id="{A2AEC98F-6AD6-151D-078D-21C4C0B7A832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330200" y="11703627"/>
            <a:ext cx="640080" cy="640081"/>
            <a:chOff x="-2306639" y="8890583"/>
            <a:chExt cx="540544" cy="540545"/>
          </a:xfrm>
        </p:grpSpPr>
        <p:sp>
          <p:nvSpPr>
            <p:cNvPr id="56" name="btfpIconCircle165785">
              <a:extLst>
                <a:ext uri="{FF2B5EF4-FFF2-40B4-BE49-F238E27FC236}">
                  <a16:creationId xmlns:a16="http://schemas.microsoft.com/office/drawing/2014/main" id="{AE21CDB4-35A6-EDF0-F44E-D03C2B5D770F}"/>
                </a:ext>
              </a:extLst>
            </p:cNvPr>
            <p:cNvSpPr>
              <a:spLocks/>
            </p:cNvSpPr>
            <p:nvPr/>
          </p:nvSpPr>
          <p:spPr bwMode="gray">
            <a:xfrm>
              <a:off x="-2306639" y="8890583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57" name="btfpIconLines165785">
              <a:extLst>
                <a:ext uri="{FF2B5EF4-FFF2-40B4-BE49-F238E27FC236}">
                  <a16:creationId xmlns:a16="http://schemas.microsoft.com/office/drawing/2014/main" id="{8422E7F5-691E-F068-042C-F21870DA59A3}"/>
                </a:ext>
              </a:extLst>
            </p:cNvPr>
            <p:cNvPicPr>
              <a:picLocks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-2306639" y="8890584"/>
              <a:ext cx="540544" cy="540544"/>
            </a:xfrm>
            <a:prstGeom prst="rect">
              <a:avLst/>
            </a:prstGeom>
          </p:spPr>
        </p:pic>
      </p:grpSp>
      <p:grpSp>
        <p:nvGrpSpPr>
          <p:cNvPr id="58" name="btfpIcon664375">
            <a:extLst>
              <a:ext uri="{FF2B5EF4-FFF2-40B4-BE49-F238E27FC236}">
                <a16:creationId xmlns:a16="http://schemas.microsoft.com/office/drawing/2014/main" id="{34D5A275-4C55-D0F3-2D6B-3925C235BD15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330200" y="12470712"/>
            <a:ext cx="640080" cy="640080"/>
            <a:chOff x="-1867194" y="9495952"/>
            <a:chExt cx="540544" cy="540544"/>
          </a:xfrm>
        </p:grpSpPr>
        <p:sp>
          <p:nvSpPr>
            <p:cNvPr id="59" name="btfpIconCircle664375">
              <a:extLst>
                <a:ext uri="{FF2B5EF4-FFF2-40B4-BE49-F238E27FC236}">
                  <a16:creationId xmlns:a16="http://schemas.microsoft.com/office/drawing/2014/main" id="{02B3958F-1783-B023-D79D-4B56A9E9FD20}"/>
                </a:ext>
              </a:extLst>
            </p:cNvPr>
            <p:cNvSpPr>
              <a:spLocks/>
            </p:cNvSpPr>
            <p:nvPr/>
          </p:nvSpPr>
          <p:spPr bwMode="gray">
            <a:xfrm>
              <a:off x="-1867194" y="9495952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60" name="btfpIconLines664375">
              <a:extLst>
                <a:ext uri="{FF2B5EF4-FFF2-40B4-BE49-F238E27FC236}">
                  <a16:creationId xmlns:a16="http://schemas.microsoft.com/office/drawing/2014/main" id="{2E1E775A-05BB-2AC9-A2FE-8850144E07F3}"/>
                </a:ext>
              </a:extLst>
            </p:cNvPr>
            <p:cNvPicPr>
              <a:picLocks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-1867194" y="9495952"/>
              <a:ext cx="540544" cy="540544"/>
            </a:xfrm>
            <a:prstGeom prst="rect">
              <a:avLst/>
            </a:prstGeom>
          </p:spPr>
        </p:pic>
      </p:grpSp>
      <p:grpSp>
        <p:nvGrpSpPr>
          <p:cNvPr id="61" name="btfpIcon262966">
            <a:extLst>
              <a:ext uri="{FF2B5EF4-FFF2-40B4-BE49-F238E27FC236}">
                <a16:creationId xmlns:a16="http://schemas.microsoft.com/office/drawing/2014/main" id="{02F83040-33AB-4B6B-6045-87949108B2CB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330200" y="14004872"/>
            <a:ext cx="640080" cy="640080"/>
            <a:chOff x="1145936" y="9532645"/>
            <a:chExt cx="540544" cy="540544"/>
          </a:xfrm>
        </p:grpSpPr>
        <p:sp>
          <p:nvSpPr>
            <p:cNvPr id="62" name="btfpIconCircle262966">
              <a:extLst>
                <a:ext uri="{FF2B5EF4-FFF2-40B4-BE49-F238E27FC236}">
                  <a16:creationId xmlns:a16="http://schemas.microsoft.com/office/drawing/2014/main" id="{D0A82107-0B49-64E0-9F99-9F77BF2C23D4}"/>
                </a:ext>
              </a:extLst>
            </p:cNvPr>
            <p:cNvSpPr>
              <a:spLocks/>
            </p:cNvSpPr>
            <p:nvPr/>
          </p:nvSpPr>
          <p:spPr bwMode="gray">
            <a:xfrm>
              <a:off x="1145936" y="9532645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63" name="btfpIconLines262966">
              <a:extLst>
                <a:ext uri="{FF2B5EF4-FFF2-40B4-BE49-F238E27FC236}">
                  <a16:creationId xmlns:a16="http://schemas.microsoft.com/office/drawing/2014/main" id="{B1B269E3-569F-CDB1-E093-F1BE5645CB35}"/>
                </a:ext>
              </a:extLst>
            </p:cNvPr>
            <p:cNvPicPr>
              <a:picLocks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145936" y="9532645"/>
              <a:ext cx="540544" cy="540544"/>
            </a:xfrm>
            <a:prstGeom prst="rect">
              <a:avLst/>
            </a:prstGeom>
          </p:spPr>
        </p:pic>
      </p:grpSp>
      <p:grpSp>
        <p:nvGrpSpPr>
          <p:cNvPr id="64" name="btfpIcon184482">
            <a:extLst>
              <a:ext uri="{FF2B5EF4-FFF2-40B4-BE49-F238E27FC236}">
                <a16:creationId xmlns:a16="http://schemas.microsoft.com/office/drawing/2014/main" id="{8544B6E9-6329-B9E5-3C64-97713ABBAFB8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330200" y="14771953"/>
            <a:ext cx="640080" cy="640080"/>
            <a:chOff x="1573724" y="10184605"/>
            <a:chExt cx="540544" cy="540544"/>
          </a:xfrm>
        </p:grpSpPr>
        <p:sp>
          <p:nvSpPr>
            <p:cNvPr id="65" name="btfpIconCircle184482">
              <a:extLst>
                <a:ext uri="{FF2B5EF4-FFF2-40B4-BE49-F238E27FC236}">
                  <a16:creationId xmlns:a16="http://schemas.microsoft.com/office/drawing/2014/main" id="{DD676936-F2FF-C326-7365-D17D11A0F4F7}"/>
                </a:ext>
              </a:extLst>
            </p:cNvPr>
            <p:cNvSpPr>
              <a:spLocks/>
            </p:cNvSpPr>
            <p:nvPr/>
          </p:nvSpPr>
          <p:spPr bwMode="gray">
            <a:xfrm>
              <a:off x="1573724" y="10184605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66" name="btfpIconLines184482">
              <a:extLst>
                <a:ext uri="{FF2B5EF4-FFF2-40B4-BE49-F238E27FC236}">
                  <a16:creationId xmlns:a16="http://schemas.microsoft.com/office/drawing/2014/main" id="{4B3E9551-EA08-F4E8-F13A-30DDACF4109C}"/>
                </a:ext>
              </a:extLst>
            </p:cNvPr>
            <p:cNvPicPr>
              <a:picLocks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573724" y="10184605"/>
              <a:ext cx="540544" cy="540544"/>
            </a:xfrm>
            <a:prstGeom prst="rect">
              <a:avLst/>
            </a:prstGeom>
          </p:spPr>
        </p:pic>
      </p:grpSp>
      <p:grpSp>
        <p:nvGrpSpPr>
          <p:cNvPr id="67" name="btfpIcon386122">
            <a:extLst>
              <a:ext uri="{FF2B5EF4-FFF2-40B4-BE49-F238E27FC236}">
                <a16:creationId xmlns:a16="http://schemas.microsoft.com/office/drawing/2014/main" id="{93901F1B-138F-2937-8839-946892C1800A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330198" y="15539033"/>
            <a:ext cx="640081" cy="640080"/>
            <a:chOff x="1997251" y="10824594"/>
            <a:chExt cx="540545" cy="540544"/>
          </a:xfrm>
        </p:grpSpPr>
        <p:sp>
          <p:nvSpPr>
            <p:cNvPr id="68" name="btfpIconCircle386122">
              <a:extLst>
                <a:ext uri="{FF2B5EF4-FFF2-40B4-BE49-F238E27FC236}">
                  <a16:creationId xmlns:a16="http://schemas.microsoft.com/office/drawing/2014/main" id="{A9E186B4-1A57-0AFA-877C-6D1CA7516DE6}"/>
                </a:ext>
              </a:extLst>
            </p:cNvPr>
            <p:cNvSpPr>
              <a:spLocks/>
            </p:cNvSpPr>
            <p:nvPr/>
          </p:nvSpPr>
          <p:spPr bwMode="gray">
            <a:xfrm>
              <a:off x="1997251" y="10824594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69" name="btfpIconLines386122">
              <a:extLst>
                <a:ext uri="{FF2B5EF4-FFF2-40B4-BE49-F238E27FC236}">
                  <a16:creationId xmlns:a16="http://schemas.microsoft.com/office/drawing/2014/main" id="{DF99FA86-4B71-610F-410A-ACC08D2DC732}"/>
                </a:ext>
              </a:extLst>
            </p:cNvPr>
            <p:cNvPicPr>
              <a:picLocks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997252" y="10824594"/>
              <a:ext cx="540544" cy="540544"/>
            </a:xfrm>
            <a:prstGeom prst="rect">
              <a:avLst/>
            </a:prstGeom>
          </p:spPr>
        </p:pic>
      </p:grpSp>
      <p:grpSp>
        <p:nvGrpSpPr>
          <p:cNvPr id="99" name="btfpIcon681716">
            <a:extLst>
              <a:ext uri="{FF2B5EF4-FFF2-40B4-BE49-F238E27FC236}">
                <a16:creationId xmlns:a16="http://schemas.microsoft.com/office/drawing/2014/main" id="{DE3744E7-4E3A-7E8E-91E0-091BC84DFC64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330200" y="7843290"/>
            <a:ext cx="665018" cy="665018"/>
            <a:chOff x="-12319581" y="13328792"/>
            <a:chExt cx="1081088" cy="1081088"/>
          </a:xfrm>
          <a:noFill/>
        </p:grpSpPr>
        <p:sp>
          <p:nvSpPr>
            <p:cNvPr id="100" name="btfpIconCircle681716">
              <a:extLst>
                <a:ext uri="{FF2B5EF4-FFF2-40B4-BE49-F238E27FC236}">
                  <a16:creationId xmlns:a16="http://schemas.microsoft.com/office/drawing/2014/main" id="{038E9A6D-646B-8FA7-ACF4-6830D907F536}"/>
                </a:ext>
              </a:extLst>
            </p:cNvPr>
            <p:cNvSpPr>
              <a:spLocks/>
            </p:cNvSpPr>
            <p:nvPr/>
          </p:nvSpPr>
          <p:spPr bwMode="gray">
            <a:xfrm>
              <a:off x="-12319581" y="13328792"/>
              <a:ext cx="1081088" cy="108108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rgbClr val="FF0000"/>
                </a:solidFill>
              </a:endParaRPr>
            </a:p>
          </p:txBody>
        </p:sp>
        <p:pic>
          <p:nvPicPr>
            <p:cNvPr id="101" name="btfpIconLines681716">
              <a:extLst>
                <a:ext uri="{FF2B5EF4-FFF2-40B4-BE49-F238E27FC236}">
                  <a16:creationId xmlns:a16="http://schemas.microsoft.com/office/drawing/2014/main" id="{E5BF536D-1E56-8EAE-0CF2-62823E7D3A14}"/>
                </a:ext>
              </a:extLst>
            </p:cNvPr>
            <p:cNvPicPr>
              <a:picLocks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-12319581" y="13328792"/>
              <a:ext cx="1081088" cy="1081088"/>
            </a:xfrm>
            <a:prstGeom prst="rect">
              <a:avLst/>
            </a:prstGeom>
            <a:grpFill/>
          </p:spPr>
        </p:pic>
      </p:grpSp>
      <p:grpSp>
        <p:nvGrpSpPr>
          <p:cNvPr id="103" name="btfpIcon796065">
            <a:extLst>
              <a:ext uri="{FF2B5EF4-FFF2-40B4-BE49-F238E27FC236}">
                <a16:creationId xmlns:a16="http://schemas.microsoft.com/office/drawing/2014/main" id="{FEFD3CFB-11D3-A9C6-F358-885FF0AE41CE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330200" y="6911618"/>
            <a:ext cx="804672" cy="804672"/>
            <a:chOff x="4015169" y="12671455"/>
            <a:chExt cx="1081088" cy="1081088"/>
          </a:xfrm>
          <a:noFill/>
        </p:grpSpPr>
        <p:sp>
          <p:nvSpPr>
            <p:cNvPr id="104" name="btfpIconCircle796065">
              <a:extLst>
                <a:ext uri="{FF2B5EF4-FFF2-40B4-BE49-F238E27FC236}">
                  <a16:creationId xmlns:a16="http://schemas.microsoft.com/office/drawing/2014/main" id="{F519C618-F01F-8C2D-2EB0-E6A4F4643526}"/>
                </a:ext>
              </a:extLst>
            </p:cNvPr>
            <p:cNvSpPr>
              <a:spLocks/>
            </p:cNvSpPr>
            <p:nvPr/>
          </p:nvSpPr>
          <p:spPr bwMode="gray">
            <a:xfrm>
              <a:off x="4015169" y="12671455"/>
              <a:ext cx="1081088" cy="108108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>
                <a:solidFill>
                  <a:srgbClr val="FFFFFF"/>
                </a:solidFill>
              </a:endParaRPr>
            </a:p>
          </p:txBody>
        </p:sp>
        <p:pic>
          <p:nvPicPr>
            <p:cNvPr id="105" name="btfpIconLines796065">
              <a:extLst>
                <a:ext uri="{FF2B5EF4-FFF2-40B4-BE49-F238E27FC236}">
                  <a16:creationId xmlns:a16="http://schemas.microsoft.com/office/drawing/2014/main" id="{5DE0C11D-D610-B644-282D-BBD32806198F}"/>
                </a:ext>
              </a:extLst>
            </p:cNvPr>
            <p:cNvPicPr>
              <a:picLocks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015169" y="12671455"/>
              <a:ext cx="1081088" cy="1081088"/>
            </a:xfrm>
            <a:prstGeom prst="rect">
              <a:avLst/>
            </a:prstGeom>
            <a:grpFill/>
          </p:spPr>
        </p:pic>
      </p:grpSp>
      <p:grpSp>
        <p:nvGrpSpPr>
          <p:cNvPr id="109" name="btfpIcon388391">
            <a:extLst>
              <a:ext uri="{FF2B5EF4-FFF2-40B4-BE49-F238E27FC236}">
                <a16:creationId xmlns:a16="http://schemas.microsoft.com/office/drawing/2014/main" id="{472AEC5A-95A3-2F23-9F9D-EC16D0E51066}"/>
              </a:ext>
            </a:extLst>
          </p:cNvPr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330200" y="16306113"/>
            <a:ext cx="640080" cy="640080"/>
            <a:chOff x="330200" y="16306113"/>
            <a:chExt cx="640080" cy="640080"/>
          </a:xfrm>
        </p:grpSpPr>
        <p:sp>
          <p:nvSpPr>
            <p:cNvPr id="110" name="btfpIconCircle388391">
              <a:extLst>
                <a:ext uri="{FF2B5EF4-FFF2-40B4-BE49-F238E27FC236}">
                  <a16:creationId xmlns:a16="http://schemas.microsoft.com/office/drawing/2014/main" id="{F3330B9F-F2EB-B289-4AA8-E64A851C88A8}"/>
                </a:ext>
              </a:extLst>
            </p:cNvPr>
            <p:cNvSpPr>
              <a:spLocks/>
            </p:cNvSpPr>
            <p:nvPr/>
          </p:nvSpPr>
          <p:spPr bwMode="gray">
            <a:xfrm>
              <a:off x="330200" y="16306113"/>
              <a:ext cx="640080" cy="64008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pic>
          <p:nvPicPr>
            <p:cNvPr id="111" name="btfpIconLines388391">
              <a:extLst>
                <a:ext uri="{FF2B5EF4-FFF2-40B4-BE49-F238E27FC236}">
                  <a16:creationId xmlns:a16="http://schemas.microsoft.com/office/drawing/2014/main" id="{6DF1A915-7510-12DF-9D49-BA74E7C969C7}"/>
                </a:ext>
              </a:extLst>
            </p:cNvPr>
            <p:cNvPicPr>
              <a:picLocks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330200" y="16306113"/>
              <a:ext cx="640080" cy="640080"/>
            </a:xfrm>
            <a:prstGeom prst="rect">
              <a:avLst/>
            </a:prstGeom>
          </p:spPr>
        </p:pic>
      </p:grpSp>
      <p:grpSp>
        <p:nvGrpSpPr>
          <p:cNvPr id="112" name="btfpIcon127290">
            <a:extLst>
              <a:ext uri="{FF2B5EF4-FFF2-40B4-BE49-F238E27FC236}">
                <a16:creationId xmlns:a16="http://schemas.microsoft.com/office/drawing/2014/main" id="{BB597714-EAED-A11F-1C20-048F8106B070}"/>
              </a:ext>
            </a:extLst>
          </p:cNvPr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>
            <a:off x="330200" y="13237792"/>
            <a:ext cx="640080" cy="640080"/>
            <a:chOff x="330200" y="13237792"/>
            <a:chExt cx="640080" cy="640080"/>
          </a:xfrm>
        </p:grpSpPr>
        <p:sp>
          <p:nvSpPr>
            <p:cNvPr id="113" name="btfpIconCircle127290">
              <a:extLst>
                <a:ext uri="{FF2B5EF4-FFF2-40B4-BE49-F238E27FC236}">
                  <a16:creationId xmlns:a16="http://schemas.microsoft.com/office/drawing/2014/main" id="{F227196E-3190-344F-8928-EAA512EDD12C}"/>
                </a:ext>
              </a:extLst>
            </p:cNvPr>
            <p:cNvSpPr>
              <a:spLocks/>
            </p:cNvSpPr>
            <p:nvPr/>
          </p:nvSpPr>
          <p:spPr bwMode="gray">
            <a:xfrm>
              <a:off x="330200" y="13237792"/>
              <a:ext cx="640080" cy="64008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pic>
          <p:nvPicPr>
            <p:cNvPr id="114" name="btfpIconLines127290">
              <a:extLst>
                <a:ext uri="{FF2B5EF4-FFF2-40B4-BE49-F238E27FC236}">
                  <a16:creationId xmlns:a16="http://schemas.microsoft.com/office/drawing/2014/main" id="{09DC916D-F422-8CAC-3415-38E2A83E0008}"/>
                </a:ext>
              </a:extLst>
            </p:cNvPr>
            <p:cNvPicPr>
              <a:picLocks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330200" y="13237792"/>
              <a:ext cx="640080" cy="640080"/>
            </a:xfrm>
            <a:prstGeom prst="rect">
              <a:avLst/>
            </a:prstGeom>
          </p:spPr>
        </p:pic>
      </p:grpSp>
      <p:grpSp>
        <p:nvGrpSpPr>
          <p:cNvPr id="115" name="btfpIcon609148">
            <a:extLst>
              <a:ext uri="{FF2B5EF4-FFF2-40B4-BE49-F238E27FC236}">
                <a16:creationId xmlns:a16="http://schemas.microsoft.com/office/drawing/2014/main" id="{6FDF8FA6-0C82-1C43-364B-FCCC1C2B7FFA}"/>
              </a:ext>
            </a:extLst>
          </p:cNvPr>
          <p:cNvGrpSpPr>
            <a:grpSpLocks noChangeAspect="1"/>
          </p:cNvGrpSpPr>
          <p:nvPr>
            <p:custDataLst>
              <p:tags r:id="rId15"/>
            </p:custDataLst>
          </p:nvPr>
        </p:nvGrpSpPr>
        <p:grpSpPr>
          <a:xfrm>
            <a:off x="330200" y="10936550"/>
            <a:ext cx="640080" cy="640080"/>
            <a:chOff x="330200" y="10936550"/>
            <a:chExt cx="640080" cy="640080"/>
          </a:xfrm>
        </p:grpSpPr>
        <p:sp>
          <p:nvSpPr>
            <p:cNvPr id="116" name="btfpIconCircle609148">
              <a:extLst>
                <a:ext uri="{FF2B5EF4-FFF2-40B4-BE49-F238E27FC236}">
                  <a16:creationId xmlns:a16="http://schemas.microsoft.com/office/drawing/2014/main" id="{B708E7D5-B8E1-E11E-F42F-53104ABDCD01}"/>
                </a:ext>
              </a:extLst>
            </p:cNvPr>
            <p:cNvSpPr>
              <a:spLocks/>
            </p:cNvSpPr>
            <p:nvPr/>
          </p:nvSpPr>
          <p:spPr bwMode="gray">
            <a:xfrm>
              <a:off x="330200" y="10936550"/>
              <a:ext cx="640080" cy="64008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pic>
          <p:nvPicPr>
            <p:cNvPr id="117" name="btfpIconLines609148">
              <a:extLst>
                <a:ext uri="{FF2B5EF4-FFF2-40B4-BE49-F238E27FC236}">
                  <a16:creationId xmlns:a16="http://schemas.microsoft.com/office/drawing/2014/main" id="{E9EBF6C5-7E00-2030-2004-0CDCF057F685}"/>
                </a:ext>
              </a:extLst>
            </p:cNvPr>
            <p:cNvPicPr>
              <a:picLocks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330200" y="10936550"/>
              <a:ext cx="640080" cy="640080"/>
            </a:xfrm>
            <a:prstGeom prst="rect">
              <a:avLst/>
            </a:prstGeom>
          </p:spPr>
        </p:pic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06D6CCF-9AEC-B130-B104-8E2D7E83F587}"/>
              </a:ext>
            </a:extLst>
          </p:cNvPr>
          <p:cNvCxnSpPr/>
          <p:nvPr/>
        </p:nvCxnSpPr>
        <p:spPr bwMode="gray">
          <a:xfrm>
            <a:off x="3115623" y="587546"/>
            <a:ext cx="0" cy="5579346"/>
          </a:xfrm>
          <a:prstGeom prst="line">
            <a:avLst/>
          </a:prstGeom>
          <a:ln w="19050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E856DB1-C1EA-1469-578A-71E9F1F3727A}"/>
              </a:ext>
            </a:extLst>
          </p:cNvPr>
          <p:cNvSpPr txBox="1"/>
          <p:nvPr/>
        </p:nvSpPr>
        <p:spPr bwMode="gray">
          <a:xfrm>
            <a:off x="330198" y="1669157"/>
            <a:ext cx="26443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Assess how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GenAI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disrupts industry dynamics and the customer journey, identifying future use cases, adoption drivers, risks, and integration paths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E6BA8-6694-FC65-055F-25BBB60BDE11}"/>
              </a:ext>
            </a:extLst>
          </p:cNvPr>
          <p:cNvSpPr txBox="1"/>
          <p:nvPr/>
        </p:nvSpPr>
        <p:spPr bwMode="gray">
          <a:xfrm>
            <a:off x="1255020" y="589555"/>
            <a:ext cx="1722317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impact</a:t>
            </a:r>
            <a:r>
              <a:rPr lang="en-US" b="1" dirty="0">
                <a:solidFill>
                  <a:srgbClr val="FFFFFF"/>
                </a:solidFill>
                <a:latin typeface="Arial"/>
              </a:rPr>
              <a:t> and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adoption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A9DE8A-D271-7089-C955-29187C1D8BA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47980" y="3986248"/>
            <a:ext cx="2116535" cy="11907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4FF622-2AA3-142C-086A-CF4D484F1CE0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80741" y="4459724"/>
            <a:ext cx="2121865" cy="118872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E47942-6457-9A8B-5CFD-5356FA80CD9F}"/>
              </a:ext>
            </a:extLst>
          </p:cNvPr>
          <p:cNvCxnSpPr/>
          <p:nvPr/>
        </p:nvCxnSpPr>
        <p:spPr bwMode="gray">
          <a:xfrm>
            <a:off x="6152147" y="551451"/>
            <a:ext cx="0" cy="5579346"/>
          </a:xfrm>
          <a:prstGeom prst="line">
            <a:avLst/>
          </a:prstGeom>
          <a:ln w="19050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FE188F-E1C2-FE3F-75E8-9AEDA9074700}"/>
              </a:ext>
            </a:extLst>
          </p:cNvPr>
          <p:cNvCxnSpPr/>
          <p:nvPr/>
        </p:nvCxnSpPr>
        <p:spPr bwMode="gray">
          <a:xfrm>
            <a:off x="9283813" y="598484"/>
            <a:ext cx="0" cy="5579346"/>
          </a:xfrm>
          <a:prstGeom prst="line">
            <a:avLst/>
          </a:prstGeom>
          <a:ln w="19050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A58DD94-9130-6B45-2F51-05E7E125EAB2}"/>
              </a:ext>
            </a:extLst>
          </p:cNvPr>
          <p:cNvSpPr txBox="1"/>
          <p:nvPr/>
        </p:nvSpPr>
        <p:spPr bwMode="gray">
          <a:xfrm>
            <a:off x="3002606" y="1669157"/>
            <a:ext cx="305949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Analyze AI moves by major competitors, including incumbents and disruptors. Benchmark target performance and track evolving trends to pinpoint threats and whitespace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24BA3F-B83C-A726-BDC1-FB4B067B4E4D}"/>
              </a:ext>
            </a:extLst>
          </p:cNvPr>
          <p:cNvSpPr txBox="1"/>
          <p:nvPr/>
        </p:nvSpPr>
        <p:spPr bwMode="gray">
          <a:xfrm>
            <a:off x="3868652" y="571326"/>
            <a:ext cx="2193449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Competitive scan and benchmarking</a:t>
            </a:r>
          </a:p>
        </p:txBody>
      </p:sp>
      <p:pic>
        <p:nvPicPr>
          <p:cNvPr id="25" name="Graphic 24" descr="Business Growth outline">
            <a:extLst>
              <a:ext uri="{FF2B5EF4-FFF2-40B4-BE49-F238E27FC236}">
                <a16:creationId xmlns:a16="http://schemas.microsoft.com/office/drawing/2014/main" id="{61B6C19E-4538-BF0A-9D65-651DFCA0910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241022" y="636811"/>
            <a:ext cx="584620" cy="584620"/>
          </a:xfrm>
          <a:prstGeom prst="rect">
            <a:avLst/>
          </a:prstGeom>
        </p:spPr>
      </p:pic>
      <p:pic>
        <p:nvPicPr>
          <p:cNvPr id="26" name="Graphic 25" descr="Artificial Intelligence outline">
            <a:extLst>
              <a:ext uri="{FF2B5EF4-FFF2-40B4-BE49-F238E27FC236}">
                <a16:creationId xmlns:a16="http://schemas.microsoft.com/office/drawing/2014/main" id="{71649341-CC87-C0D3-DE5C-F4DFE09654CA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6279" y="639078"/>
            <a:ext cx="539477" cy="53947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B715DF0-96EF-6385-E276-F2F83AE6BD4D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3248319" y="3988262"/>
            <a:ext cx="2114117" cy="118872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B1D647F-A750-F82E-B959-BCDA05F41492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3909088" y="4506158"/>
            <a:ext cx="2119983" cy="11887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9AC0499-E28B-89CE-C77D-45622E7226E4}"/>
              </a:ext>
            </a:extLst>
          </p:cNvPr>
          <p:cNvSpPr txBox="1"/>
          <p:nvPr/>
        </p:nvSpPr>
        <p:spPr bwMode="gray">
          <a:xfrm>
            <a:off x="6276394" y="1669157"/>
            <a:ext cx="2839435" cy="155003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 how easily the target’s tech can be replicated through quick-build AI prototypes. Validate defensibility and real-world relevance of key use cases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112A67-E8A2-6F7A-EDA4-A95EEA2CD2A3}"/>
              </a:ext>
            </a:extLst>
          </p:cNvPr>
          <p:cNvSpPr txBox="1"/>
          <p:nvPr/>
        </p:nvSpPr>
        <p:spPr bwMode="gray">
          <a:xfrm>
            <a:off x="6917585" y="691341"/>
            <a:ext cx="240839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tech </a:t>
            </a:r>
            <a:r>
              <a:rPr lang="en-US" b="1" dirty="0">
                <a:solidFill>
                  <a:srgbClr val="FFFFFF"/>
                </a:solidFill>
                <a:latin typeface="Arial"/>
              </a:rPr>
              <a:t>r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eplicability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1" name="Graphic 30" descr="Online Network outline">
            <a:extLst>
              <a:ext uri="{FF2B5EF4-FFF2-40B4-BE49-F238E27FC236}">
                <a16:creationId xmlns:a16="http://schemas.microsoft.com/office/drawing/2014/main" id="{E29795B6-DE76-4AE5-F22D-22D38A61246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6282072" y="663280"/>
            <a:ext cx="511645" cy="5116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EB74B06-27B3-B5EF-DA19-7666A717398B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380214" y="3986248"/>
            <a:ext cx="2113283" cy="1188720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C1F8990-EEF1-0DF4-F8FF-CEACE4BF468D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6998421" y="4559955"/>
            <a:ext cx="2077956" cy="117399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475963D-A433-0CAE-56C1-AB70E0B29197}"/>
              </a:ext>
            </a:extLst>
          </p:cNvPr>
          <p:cNvSpPr txBox="1"/>
          <p:nvPr/>
        </p:nvSpPr>
        <p:spPr bwMode="gray">
          <a:xfrm>
            <a:off x="9451798" y="1669157"/>
            <a:ext cx="2591674" cy="155003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 an AI-aligned roadmap based on current positioning. Anticipate market shifts and define a clear, phased path to scalable AI adoption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4C8E308-7062-7961-0CEF-995023BE2D14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9411157" y="3986267"/>
            <a:ext cx="2119468" cy="11887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78FA3C8-85AA-C8A0-3B38-1C1F29C84C21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9788832" y="4530870"/>
            <a:ext cx="2119664" cy="118872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726EAC3-0261-9B0B-FA7D-E1E062284554}"/>
              </a:ext>
            </a:extLst>
          </p:cNvPr>
          <p:cNvSpPr txBox="1"/>
          <p:nvPr/>
        </p:nvSpPr>
        <p:spPr bwMode="gray">
          <a:xfrm>
            <a:off x="9993831" y="580625"/>
            <a:ext cx="2000854" cy="626701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Future strategy and roadmap</a:t>
            </a:r>
          </a:p>
        </p:txBody>
      </p:sp>
      <p:pic>
        <p:nvPicPr>
          <p:cNvPr id="38" name="Graphic 37" descr="Gantt Chart with solid fill">
            <a:extLst>
              <a:ext uri="{FF2B5EF4-FFF2-40B4-BE49-F238E27FC236}">
                <a16:creationId xmlns:a16="http://schemas.microsoft.com/office/drawing/2014/main" id="{F50E30DB-D4AC-3455-9087-7BB95641B5AF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9332291" y="551451"/>
            <a:ext cx="687644" cy="6876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439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BTFPCOLUMNGUIDE" val="Visib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ICONID" val="5bdbffe605fc9a5fa99cc649646401a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ICONID" val="dc1ec416bcd139c2de7ac8204345d9fd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111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Bain Core</vt:lpstr>
      <vt:lpstr>think-cell Slide</vt:lpstr>
      <vt:lpstr>PowerPoint Presentation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Saggu, Muskan</dc:creator>
  <cp:lastModifiedBy>Singh, Ujjwal</cp:lastModifiedBy>
  <cp:revision>11</cp:revision>
  <dcterms:created xsi:type="dcterms:W3CDTF">2025-05-30T06:03:52Z</dcterms:created>
  <dcterms:modified xsi:type="dcterms:W3CDTF">2025-06-17T06:29:56Z</dcterms:modified>
</cp:coreProperties>
</file>